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61" r:id="rId4"/>
    <p:sldId id="263" r:id="rId5"/>
    <p:sldId id="262" r:id="rId6"/>
    <p:sldId id="264" r:id="rId7"/>
    <p:sldId id="265" r:id="rId8"/>
    <p:sldId id="266" r:id="rId9"/>
    <p:sldId id="267" r:id="rId10"/>
    <p:sldId id="269" r:id="rId11"/>
    <p:sldId id="270"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9"/>
    <a:srgbClr val="003366"/>
    <a:srgbClr val="7F7F7F"/>
    <a:srgbClr val="CFD5EA"/>
    <a:srgbClr val="2393A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4945" autoAdjust="0"/>
  </p:normalViewPr>
  <p:slideViewPr>
    <p:cSldViewPr snapToGrid="0" snapToObjects="1">
      <p:cViewPr varScale="1">
        <p:scale>
          <a:sx n="103" d="100"/>
          <a:sy n="103" d="100"/>
        </p:scale>
        <p:origin x="14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3D142-3AB9-3D4B-8FAB-070C9B15944D}"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en-US"/>
        </a:p>
      </dgm:t>
    </dgm:pt>
    <dgm:pt modelId="{EECD0F8F-F992-3F4B-839B-C3CA45A6BDEF}">
      <dgm:prSet phldrT="[Text]" custT="1"/>
      <dgm:spPr/>
      <dgm:t>
        <a:bodyPr/>
        <a:lstStyle/>
        <a:p>
          <a:r>
            <a:rPr lang="en-US" sz="2100" b="1" dirty="0"/>
            <a:t>“Active Research Space”</a:t>
          </a:r>
          <a:endParaRPr lang="en-US" sz="2100" dirty="0"/>
        </a:p>
        <a:p>
          <a:r>
            <a:rPr lang="en-US" sz="2000" dirty="0"/>
            <a:t>Meets established minimum standards based on productivity profile. Spaces not meeting minimum standards for three consecutive years would potentially become community space or available research space, depending on college or unit needs</a:t>
          </a:r>
        </a:p>
      </dgm:t>
    </dgm:pt>
    <dgm:pt modelId="{F82884F4-48D7-324F-90D8-2503FC70B7BC}" type="parTrans" cxnId="{F850D6A9-633A-D84B-9DB0-30F1E9FF889D}">
      <dgm:prSet/>
      <dgm:spPr/>
      <dgm:t>
        <a:bodyPr/>
        <a:lstStyle/>
        <a:p>
          <a:endParaRPr lang="en-US"/>
        </a:p>
      </dgm:t>
    </dgm:pt>
    <dgm:pt modelId="{685E1FBA-CE48-484A-B30F-480EE151319B}" type="sibTrans" cxnId="{F850D6A9-633A-D84B-9DB0-30F1E9FF889D}">
      <dgm:prSet/>
      <dgm:spPr/>
      <dgm:t>
        <a:bodyPr/>
        <a:lstStyle/>
        <a:p>
          <a:endParaRPr lang="en-US"/>
        </a:p>
      </dgm:t>
    </dgm:pt>
    <dgm:pt modelId="{C5948B0B-565A-2044-89DF-004BEED00700}">
      <dgm:prSet phldrT="[Text]" custT="1"/>
      <dgm:spPr/>
      <dgm:t>
        <a:bodyPr/>
        <a:lstStyle/>
        <a:p>
          <a:r>
            <a:rPr lang="en-US" sz="2100" b="1" dirty="0"/>
            <a:t>“Protected Research Space”</a:t>
          </a:r>
          <a:endParaRPr lang="en-US" sz="2100" dirty="0"/>
        </a:p>
        <a:p>
          <a:r>
            <a:rPr lang="en-US" sz="2000" dirty="0"/>
            <a:t>Ensures security for pre-tenure status and/or according to contractual obligations made upon hire</a:t>
          </a:r>
        </a:p>
      </dgm:t>
    </dgm:pt>
    <dgm:pt modelId="{24E9B6E8-AFD4-E64E-8675-168049312A87}" type="parTrans" cxnId="{E9B9AD5A-74D2-9B48-9A1C-A9DE3EAB7CBB}">
      <dgm:prSet/>
      <dgm:spPr/>
      <dgm:t>
        <a:bodyPr/>
        <a:lstStyle/>
        <a:p>
          <a:endParaRPr lang="en-US"/>
        </a:p>
      </dgm:t>
    </dgm:pt>
    <dgm:pt modelId="{7CA5DA95-DC97-2B4C-AAAF-4562666EF189}" type="sibTrans" cxnId="{E9B9AD5A-74D2-9B48-9A1C-A9DE3EAB7CBB}">
      <dgm:prSet/>
      <dgm:spPr/>
      <dgm:t>
        <a:bodyPr/>
        <a:lstStyle/>
        <a:p>
          <a:endParaRPr lang="en-US"/>
        </a:p>
      </dgm:t>
    </dgm:pt>
    <dgm:pt modelId="{341A3C6C-02A8-CB44-9224-FB30CCCE18E1}">
      <dgm:prSet phldrT="[Text]" custT="1"/>
      <dgm:spPr/>
      <dgm:t>
        <a:bodyPr/>
        <a:lstStyle/>
        <a:p>
          <a:r>
            <a:rPr lang="en-US" sz="2100" b="1" dirty="0"/>
            <a:t>“Available Research Space”</a:t>
          </a:r>
        </a:p>
        <a:p>
          <a:r>
            <a:rPr lang="en-US" sz="2000" b="0" dirty="0"/>
            <a:t>Space that, after three or more consecutive years of not meeting established standards, can be made available for future hires or new/expanded research programs</a:t>
          </a:r>
        </a:p>
      </dgm:t>
    </dgm:pt>
    <dgm:pt modelId="{6D028004-AD10-CE45-B232-4E572ACCCACD}" type="parTrans" cxnId="{0B58A06E-A731-DE4C-A1C2-A9BFD2D48B91}">
      <dgm:prSet/>
      <dgm:spPr/>
      <dgm:t>
        <a:bodyPr/>
        <a:lstStyle/>
        <a:p>
          <a:endParaRPr lang="en-US"/>
        </a:p>
      </dgm:t>
    </dgm:pt>
    <dgm:pt modelId="{67ADA31B-48F6-4641-9E1F-D46B24222760}" type="sibTrans" cxnId="{0B58A06E-A731-DE4C-A1C2-A9BFD2D48B91}">
      <dgm:prSet/>
      <dgm:spPr/>
      <dgm:t>
        <a:bodyPr/>
        <a:lstStyle/>
        <a:p>
          <a:endParaRPr lang="en-US"/>
        </a:p>
      </dgm:t>
    </dgm:pt>
    <dgm:pt modelId="{71D25FBE-5DB6-384C-82A9-4748826B05D8}">
      <dgm:prSet phldrT="[Text]" custT="1"/>
      <dgm:spPr/>
      <dgm:t>
        <a:bodyPr/>
        <a:lstStyle/>
        <a:p>
          <a:r>
            <a:rPr lang="en-US" sz="2100" b="1" dirty="0"/>
            <a:t>“Community Research Space”</a:t>
          </a:r>
        </a:p>
        <a:p>
          <a:r>
            <a:rPr lang="en-US" sz="2000" b="0" dirty="0"/>
            <a:t>College or unit-controlled space intended as a place for supporting departmental needs, restarting a research program, or for those who choose to work in shared research spaces</a:t>
          </a:r>
        </a:p>
      </dgm:t>
    </dgm:pt>
    <dgm:pt modelId="{4CB13FBD-E06E-9943-B289-2E8FCD38DB1C}" type="parTrans" cxnId="{C7BCC88B-3AB5-8F42-A889-13C140CE98A4}">
      <dgm:prSet/>
      <dgm:spPr/>
      <dgm:t>
        <a:bodyPr/>
        <a:lstStyle/>
        <a:p>
          <a:endParaRPr lang="en-US"/>
        </a:p>
      </dgm:t>
    </dgm:pt>
    <dgm:pt modelId="{448FBC3F-034C-8241-B95B-CD684FA71F82}" type="sibTrans" cxnId="{C7BCC88B-3AB5-8F42-A889-13C140CE98A4}">
      <dgm:prSet/>
      <dgm:spPr/>
      <dgm:t>
        <a:bodyPr/>
        <a:lstStyle/>
        <a:p>
          <a:endParaRPr lang="en-US"/>
        </a:p>
      </dgm:t>
    </dgm:pt>
    <dgm:pt modelId="{2FF71825-6BEB-7F4B-8586-ED5CDC7235C3}" type="pres">
      <dgm:prSet presAssocID="{E813D142-3AB9-3D4B-8FAB-070C9B15944D}" presName="Name0" presStyleCnt="0">
        <dgm:presLayoutVars>
          <dgm:chMax val="1"/>
          <dgm:chPref val="1"/>
          <dgm:dir/>
          <dgm:animOne val="branch"/>
          <dgm:animLvl val="lvl"/>
        </dgm:presLayoutVars>
      </dgm:prSet>
      <dgm:spPr/>
    </dgm:pt>
    <dgm:pt modelId="{A054C3FB-E2FE-6B45-AFA2-19B309454C6E}" type="pres">
      <dgm:prSet presAssocID="{EECD0F8F-F992-3F4B-839B-C3CA45A6BDEF}" presName="singleCycle" presStyleCnt="0"/>
      <dgm:spPr/>
    </dgm:pt>
    <dgm:pt modelId="{A6CE52F2-305A-B244-AB03-7702FAC202EB}" type="pres">
      <dgm:prSet presAssocID="{EECD0F8F-F992-3F4B-839B-C3CA45A6BDEF}" presName="singleCenter" presStyleLbl="node1" presStyleIdx="0" presStyleCnt="4" custScaleX="617436" custScaleY="102298" custLinFactNeighborX="-2053" custLinFactNeighborY="-16529">
        <dgm:presLayoutVars>
          <dgm:chMax val="7"/>
          <dgm:chPref val="7"/>
        </dgm:presLayoutVars>
      </dgm:prSet>
      <dgm:spPr/>
    </dgm:pt>
    <dgm:pt modelId="{991A1571-56B1-334C-A39B-34A0D300052B}" type="pres">
      <dgm:prSet presAssocID="{24E9B6E8-AFD4-E64E-8675-168049312A87}" presName="Name56" presStyleLbl="parChTrans1D2" presStyleIdx="0" presStyleCnt="3"/>
      <dgm:spPr/>
    </dgm:pt>
    <dgm:pt modelId="{3C93EB7D-E3CA-C54A-AB70-073D24918E51}" type="pres">
      <dgm:prSet presAssocID="{C5948B0B-565A-2044-89DF-004BEED00700}" presName="text0" presStyleLbl="node1" presStyleIdx="1" presStyleCnt="4" custScaleX="589646" custScaleY="123533">
        <dgm:presLayoutVars>
          <dgm:bulletEnabled val="1"/>
        </dgm:presLayoutVars>
      </dgm:prSet>
      <dgm:spPr/>
    </dgm:pt>
    <dgm:pt modelId="{EED2B22A-7C90-EA4F-B9F5-AA8A74A6A4DF}" type="pres">
      <dgm:prSet presAssocID="{6D028004-AD10-CE45-B232-4E572ACCCACD}" presName="Name56" presStyleLbl="parChTrans1D2" presStyleIdx="1" presStyleCnt="3"/>
      <dgm:spPr/>
    </dgm:pt>
    <dgm:pt modelId="{277032CC-1C83-C141-8A00-28A978BC3E19}" type="pres">
      <dgm:prSet presAssocID="{341A3C6C-02A8-CB44-9224-FB30CCCE18E1}" presName="text0" presStyleLbl="node1" presStyleIdx="2" presStyleCnt="4" custScaleX="540092" custScaleY="167260" custRadScaleRad="134687" custRadScaleInc="-18769">
        <dgm:presLayoutVars>
          <dgm:bulletEnabled val="1"/>
        </dgm:presLayoutVars>
      </dgm:prSet>
      <dgm:spPr/>
    </dgm:pt>
    <dgm:pt modelId="{4A48EC9A-36A8-CD4A-B43A-A4508E70B1E0}" type="pres">
      <dgm:prSet presAssocID="{4CB13FBD-E06E-9943-B289-2E8FCD38DB1C}" presName="Name56" presStyleLbl="parChTrans1D2" presStyleIdx="2" presStyleCnt="3"/>
      <dgm:spPr/>
    </dgm:pt>
    <dgm:pt modelId="{736BE207-30E6-9043-A74C-13DA6B267CE2}" type="pres">
      <dgm:prSet presAssocID="{71D25FBE-5DB6-384C-82A9-4748826B05D8}" presName="text0" presStyleLbl="node1" presStyleIdx="3" presStyleCnt="4" custScaleX="557520" custScaleY="167790" custRadScaleRad="131857" custRadScaleInc="18074">
        <dgm:presLayoutVars>
          <dgm:bulletEnabled val="1"/>
        </dgm:presLayoutVars>
      </dgm:prSet>
      <dgm:spPr/>
    </dgm:pt>
  </dgm:ptLst>
  <dgm:cxnLst>
    <dgm:cxn modelId="{AFE48D05-240F-AD44-8F18-F7C62B389079}" type="presOf" srcId="{4CB13FBD-E06E-9943-B289-2E8FCD38DB1C}" destId="{4A48EC9A-36A8-CD4A-B43A-A4508E70B1E0}" srcOrd="0" destOrd="0" presId="urn:microsoft.com/office/officeart/2008/layout/RadialCluster"/>
    <dgm:cxn modelId="{05E7C408-02AF-944B-8FC4-E9A27F75E588}" type="presOf" srcId="{C5948B0B-565A-2044-89DF-004BEED00700}" destId="{3C93EB7D-E3CA-C54A-AB70-073D24918E51}" srcOrd="0" destOrd="0" presId="urn:microsoft.com/office/officeart/2008/layout/RadialCluster"/>
    <dgm:cxn modelId="{E9B9AD5A-74D2-9B48-9A1C-A9DE3EAB7CBB}" srcId="{EECD0F8F-F992-3F4B-839B-C3CA45A6BDEF}" destId="{C5948B0B-565A-2044-89DF-004BEED00700}" srcOrd="0" destOrd="0" parTransId="{24E9B6E8-AFD4-E64E-8675-168049312A87}" sibTransId="{7CA5DA95-DC97-2B4C-AAAF-4562666EF189}"/>
    <dgm:cxn modelId="{0B58A06E-A731-DE4C-A1C2-A9BFD2D48B91}" srcId="{EECD0F8F-F992-3F4B-839B-C3CA45A6BDEF}" destId="{341A3C6C-02A8-CB44-9224-FB30CCCE18E1}" srcOrd="1" destOrd="0" parTransId="{6D028004-AD10-CE45-B232-4E572ACCCACD}" sibTransId="{67ADA31B-48F6-4641-9E1F-D46B24222760}"/>
    <dgm:cxn modelId="{96E4CE87-4EB3-374F-985B-D677879D8F24}" type="presOf" srcId="{E813D142-3AB9-3D4B-8FAB-070C9B15944D}" destId="{2FF71825-6BEB-7F4B-8586-ED5CDC7235C3}" srcOrd="0" destOrd="0" presId="urn:microsoft.com/office/officeart/2008/layout/RadialCluster"/>
    <dgm:cxn modelId="{C7BCC88B-3AB5-8F42-A889-13C140CE98A4}" srcId="{EECD0F8F-F992-3F4B-839B-C3CA45A6BDEF}" destId="{71D25FBE-5DB6-384C-82A9-4748826B05D8}" srcOrd="2" destOrd="0" parTransId="{4CB13FBD-E06E-9943-B289-2E8FCD38DB1C}" sibTransId="{448FBC3F-034C-8241-B95B-CD684FA71F82}"/>
    <dgm:cxn modelId="{5947FC94-50EB-B148-87B7-D8151F733165}" type="presOf" srcId="{6D028004-AD10-CE45-B232-4E572ACCCACD}" destId="{EED2B22A-7C90-EA4F-B9F5-AA8A74A6A4DF}" srcOrd="0" destOrd="0" presId="urn:microsoft.com/office/officeart/2008/layout/RadialCluster"/>
    <dgm:cxn modelId="{E6379095-9DF4-BB42-A402-73C18233B2D5}" type="presOf" srcId="{71D25FBE-5DB6-384C-82A9-4748826B05D8}" destId="{736BE207-30E6-9043-A74C-13DA6B267CE2}" srcOrd="0" destOrd="0" presId="urn:microsoft.com/office/officeart/2008/layout/RadialCluster"/>
    <dgm:cxn modelId="{F02EB39F-2C5B-4445-9692-6B8316F2B131}" type="presOf" srcId="{24E9B6E8-AFD4-E64E-8675-168049312A87}" destId="{991A1571-56B1-334C-A39B-34A0D300052B}" srcOrd="0" destOrd="0" presId="urn:microsoft.com/office/officeart/2008/layout/RadialCluster"/>
    <dgm:cxn modelId="{F850D6A9-633A-D84B-9DB0-30F1E9FF889D}" srcId="{E813D142-3AB9-3D4B-8FAB-070C9B15944D}" destId="{EECD0F8F-F992-3F4B-839B-C3CA45A6BDEF}" srcOrd="0" destOrd="0" parTransId="{F82884F4-48D7-324F-90D8-2503FC70B7BC}" sibTransId="{685E1FBA-CE48-484A-B30F-480EE151319B}"/>
    <dgm:cxn modelId="{FE1DA6AC-5220-334C-99DB-4BAFC3356330}" type="presOf" srcId="{EECD0F8F-F992-3F4B-839B-C3CA45A6BDEF}" destId="{A6CE52F2-305A-B244-AB03-7702FAC202EB}" srcOrd="0" destOrd="0" presId="urn:microsoft.com/office/officeart/2008/layout/RadialCluster"/>
    <dgm:cxn modelId="{A28BD4BD-7D91-6D46-99BC-FEA774715AC4}" type="presOf" srcId="{341A3C6C-02A8-CB44-9224-FB30CCCE18E1}" destId="{277032CC-1C83-C141-8A00-28A978BC3E19}" srcOrd="0" destOrd="0" presId="urn:microsoft.com/office/officeart/2008/layout/RadialCluster"/>
    <dgm:cxn modelId="{DA628E4B-AEA2-C647-A07D-CEBDA4FD3378}" type="presParOf" srcId="{2FF71825-6BEB-7F4B-8586-ED5CDC7235C3}" destId="{A054C3FB-E2FE-6B45-AFA2-19B309454C6E}" srcOrd="0" destOrd="0" presId="urn:microsoft.com/office/officeart/2008/layout/RadialCluster"/>
    <dgm:cxn modelId="{1AC46B8E-824C-0F48-82CD-727A05EDF548}" type="presParOf" srcId="{A054C3FB-E2FE-6B45-AFA2-19B309454C6E}" destId="{A6CE52F2-305A-B244-AB03-7702FAC202EB}" srcOrd="0" destOrd="0" presId="urn:microsoft.com/office/officeart/2008/layout/RadialCluster"/>
    <dgm:cxn modelId="{35B7E2B9-57C3-6C46-9700-FC5004DE58A1}" type="presParOf" srcId="{A054C3FB-E2FE-6B45-AFA2-19B309454C6E}" destId="{991A1571-56B1-334C-A39B-34A0D300052B}" srcOrd="1" destOrd="0" presId="urn:microsoft.com/office/officeart/2008/layout/RadialCluster"/>
    <dgm:cxn modelId="{8B22C358-C1DB-804C-9CC8-8AB33B21EFA1}" type="presParOf" srcId="{A054C3FB-E2FE-6B45-AFA2-19B309454C6E}" destId="{3C93EB7D-E3CA-C54A-AB70-073D24918E51}" srcOrd="2" destOrd="0" presId="urn:microsoft.com/office/officeart/2008/layout/RadialCluster"/>
    <dgm:cxn modelId="{8D2AA57D-6EE4-2E46-B947-F7E44C3F1F84}" type="presParOf" srcId="{A054C3FB-E2FE-6B45-AFA2-19B309454C6E}" destId="{EED2B22A-7C90-EA4F-B9F5-AA8A74A6A4DF}" srcOrd="3" destOrd="0" presId="urn:microsoft.com/office/officeart/2008/layout/RadialCluster"/>
    <dgm:cxn modelId="{D3739DB4-E9BE-6D4A-98CF-1202CD55AA1E}" type="presParOf" srcId="{A054C3FB-E2FE-6B45-AFA2-19B309454C6E}" destId="{277032CC-1C83-C141-8A00-28A978BC3E19}" srcOrd="4" destOrd="0" presId="urn:microsoft.com/office/officeart/2008/layout/RadialCluster"/>
    <dgm:cxn modelId="{D6BA5490-2222-F348-97F9-30743A098DBE}" type="presParOf" srcId="{A054C3FB-E2FE-6B45-AFA2-19B309454C6E}" destId="{4A48EC9A-36A8-CD4A-B43A-A4508E70B1E0}" srcOrd="5" destOrd="0" presId="urn:microsoft.com/office/officeart/2008/layout/RadialCluster"/>
    <dgm:cxn modelId="{A610E816-B275-1E4A-88F2-ACA13D87771E}" type="presParOf" srcId="{A054C3FB-E2FE-6B45-AFA2-19B309454C6E}" destId="{736BE207-30E6-9043-A74C-13DA6B267CE2}"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E52F2-305A-B244-AB03-7702FAC202EB}">
      <dsp:nvSpPr>
        <dsp:cNvPr id="0" name=""/>
        <dsp:cNvSpPr/>
      </dsp:nvSpPr>
      <dsp:spPr>
        <a:xfrm>
          <a:off x="1086717" y="1518096"/>
          <a:ext cx="9791994" cy="16223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t>“Active Research Space”</a:t>
          </a:r>
          <a:endParaRPr lang="en-US" sz="2100" kern="1200" dirty="0"/>
        </a:p>
        <a:p>
          <a:pPr marL="0" lvl="0" indent="0" algn="ctr" defTabSz="933450">
            <a:lnSpc>
              <a:spcPct val="90000"/>
            </a:lnSpc>
            <a:spcBef>
              <a:spcPct val="0"/>
            </a:spcBef>
            <a:spcAft>
              <a:spcPct val="35000"/>
            </a:spcAft>
            <a:buNone/>
          </a:pPr>
          <a:r>
            <a:rPr lang="en-US" sz="2000" kern="1200" dirty="0"/>
            <a:t>Meets established minimum standards based on productivity profile. Spaces not meeting minimum standards for three consecutive years would potentially become community space or available research space, depending on college or unit needs</a:t>
          </a:r>
        </a:p>
      </dsp:txBody>
      <dsp:txXfrm>
        <a:off x="1165914" y="1597293"/>
        <a:ext cx="9633600" cy="1463962"/>
      </dsp:txXfrm>
    </dsp:sp>
    <dsp:sp modelId="{991A1571-56B1-334C-A39B-34A0D300052B}">
      <dsp:nvSpPr>
        <dsp:cNvPr id="0" name=""/>
        <dsp:cNvSpPr/>
      </dsp:nvSpPr>
      <dsp:spPr>
        <a:xfrm rot="16410596">
          <a:off x="5955494" y="1436254"/>
          <a:ext cx="163990" cy="0"/>
        </a:xfrm>
        <a:custGeom>
          <a:avLst/>
          <a:gdLst/>
          <a:ahLst/>
          <a:cxnLst/>
          <a:rect l="0" t="0" r="0" b="0"/>
          <a:pathLst>
            <a:path>
              <a:moveTo>
                <a:pt x="0" y="0"/>
              </a:moveTo>
              <a:lnTo>
                <a:pt x="1639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93EB7D-E3CA-C54A-AB70-073D24918E51}">
      <dsp:nvSpPr>
        <dsp:cNvPr id="0" name=""/>
        <dsp:cNvSpPr/>
      </dsp:nvSpPr>
      <dsp:spPr>
        <a:xfrm>
          <a:off x="2950089" y="41799"/>
          <a:ext cx="6265350" cy="13126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t>“Protected Research Space”</a:t>
          </a:r>
          <a:endParaRPr lang="en-US" sz="2100" kern="1200" dirty="0"/>
        </a:p>
        <a:p>
          <a:pPr marL="0" lvl="0" indent="0" algn="ctr" defTabSz="933450">
            <a:lnSpc>
              <a:spcPct val="90000"/>
            </a:lnSpc>
            <a:spcBef>
              <a:spcPct val="0"/>
            </a:spcBef>
            <a:spcAft>
              <a:spcPct val="35000"/>
            </a:spcAft>
            <a:buNone/>
          </a:pPr>
          <a:r>
            <a:rPr lang="en-US" sz="2000" kern="1200" dirty="0"/>
            <a:t>Ensures security for pre-tenure status and/or according to contractual obligations made upon hire</a:t>
          </a:r>
        </a:p>
      </dsp:txBody>
      <dsp:txXfrm>
        <a:off x="3014165" y="105875"/>
        <a:ext cx="6137198" cy="1184461"/>
      </dsp:txXfrm>
    </dsp:sp>
    <dsp:sp modelId="{EED2B22A-7C90-EA4F-B9F5-AA8A74A6A4DF}">
      <dsp:nvSpPr>
        <dsp:cNvPr id="0" name=""/>
        <dsp:cNvSpPr/>
      </dsp:nvSpPr>
      <dsp:spPr>
        <a:xfrm rot="1806182">
          <a:off x="7360381" y="3220471"/>
          <a:ext cx="319080" cy="0"/>
        </a:xfrm>
        <a:custGeom>
          <a:avLst/>
          <a:gdLst/>
          <a:ahLst/>
          <a:cxnLst/>
          <a:rect l="0" t="0" r="0" b="0"/>
          <a:pathLst>
            <a:path>
              <a:moveTo>
                <a:pt x="0" y="0"/>
              </a:moveTo>
              <a:lnTo>
                <a:pt x="31908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7032CC-1C83-C141-8A00-28A978BC3E19}">
      <dsp:nvSpPr>
        <dsp:cNvPr id="0" name=""/>
        <dsp:cNvSpPr/>
      </dsp:nvSpPr>
      <dsp:spPr>
        <a:xfrm>
          <a:off x="6321302" y="3300489"/>
          <a:ext cx="5738808" cy="1777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t>“Available Research Space”</a:t>
          </a:r>
        </a:p>
        <a:p>
          <a:pPr marL="0" lvl="0" indent="0" algn="ctr" defTabSz="933450">
            <a:lnSpc>
              <a:spcPct val="90000"/>
            </a:lnSpc>
            <a:spcBef>
              <a:spcPct val="0"/>
            </a:spcBef>
            <a:spcAft>
              <a:spcPct val="35000"/>
            </a:spcAft>
            <a:buNone/>
          </a:pPr>
          <a:r>
            <a:rPr lang="en-US" sz="2000" b="0" kern="1200" dirty="0"/>
            <a:t>Space that, after three or more consecutive years of not meeting established standards, can be made available for future hires or new/expanded research programs</a:t>
          </a:r>
        </a:p>
      </dsp:txBody>
      <dsp:txXfrm>
        <a:off x="6408060" y="3387247"/>
        <a:ext cx="5565292" cy="1603724"/>
      </dsp:txXfrm>
    </dsp:sp>
    <dsp:sp modelId="{4A48EC9A-36A8-CD4A-B43A-A4508E70B1E0}">
      <dsp:nvSpPr>
        <dsp:cNvPr id="0" name=""/>
        <dsp:cNvSpPr/>
      </dsp:nvSpPr>
      <dsp:spPr>
        <a:xfrm rot="8858344">
          <a:off x="4431711" y="3219045"/>
          <a:ext cx="293665" cy="0"/>
        </a:xfrm>
        <a:custGeom>
          <a:avLst/>
          <a:gdLst/>
          <a:ahLst/>
          <a:cxnLst/>
          <a:rect l="0" t="0" r="0" b="0"/>
          <a:pathLst>
            <a:path>
              <a:moveTo>
                <a:pt x="0" y="0"/>
              </a:moveTo>
              <a:lnTo>
                <a:pt x="29366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6BE207-30E6-9043-A74C-13DA6B267CE2}">
      <dsp:nvSpPr>
        <dsp:cNvPr id="0" name=""/>
        <dsp:cNvSpPr/>
      </dsp:nvSpPr>
      <dsp:spPr>
        <a:xfrm>
          <a:off x="85722" y="3297637"/>
          <a:ext cx="5923992" cy="17828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t>“Community Research Space”</a:t>
          </a:r>
        </a:p>
        <a:p>
          <a:pPr marL="0" lvl="0" indent="0" algn="ctr" defTabSz="933450">
            <a:lnSpc>
              <a:spcPct val="90000"/>
            </a:lnSpc>
            <a:spcBef>
              <a:spcPct val="0"/>
            </a:spcBef>
            <a:spcAft>
              <a:spcPct val="35000"/>
            </a:spcAft>
            <a:buNone/>
          </a:pPr>
          <a:r>
            <a:rPr lang="en-US" sz="2000" b="0" kern="1200" dirty="0"/>
            <a:t>College or unit-controlled space intended as a place for supporting departmental needs, restarting a research program, or for those who choose to work in shared research spaces</a:t>
          </a:r>
        </a:p>
      </dsp:txBody>
      <dsp:txXfrm>
        <a:off x="172755" y="3384670"/>
        <a:ext cx="5749926" cy="160880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8084E-DB51-1C4E-B0EC-656B6D026462}" type="datetimeFigureOut">
              <a:rPr lang="en-US" smtClean="0"/>
              <a:t>2/15/21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823F1-E3F1-1D43-A719-CE72722030EA}" type="slidenum">
              <a:rPr lang="en-US" smtClean="0"/>
              <a:t>‹#›</a:t>
            </a:fld>
            <a:endParaRPr lang="en-US"/>
          </a:p>
        </p:txBody>
      </p:sp>
    </p:spTree>
    <p:extLst>
      <p:ext uri="{BB962C8B-B14F-4D97-AF65-F5344CB8AC3E}">
        <p14:creationId xmlns:p14="http://schemas.microsoft.com/office/powerpoint/2010/main" val="138329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823F1-E3F1-1D43-A719-CE72722030EA}" type="slidenum">
              <a:rPr lang="en-US" smtClean="0"/>
              <a:t>1</a:t>
            </a:fld>
            <a:endParaRPr lang="en-US"/>
          </a:p>
        </p:txBody>
      </p:sp>
    </p:spTree>
    <p:extLst>
      <p:ext uri="{BB962C8B-B14F-4D97-AF65-F5344CB8AC3E}">
        <p14:creationId xmlns:p14="http://schemas.microsoft.com/office/powerpoint/2010/main" val="190994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823F1-E3F1-1D43-A719-CE72722030EA}" type="slidenum">
              <a:rPr lang="en-US" smtClean="0"/>
              <a:t>12</a:t>
            </a:fld>
            <a:endParaRPr lang="en-US"/>
          </a:p>
        </p:txBody>
      </p:sp>
    </p:spTree>
    <p:extLst>
      <p:ext uri="{BB962C8B-B14F-4D97-AF65-F5344CB8AC3E}">
        <p14:creationId xmlns:p14="http://schemas.microsoft.com/office/powerpoint/2010/main" val="1695495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36269" y="5086948"/>
            <a:ext cx="9144000" cy="978519"/>
          </a:xfrm>
        </p:spPr>
        <p:txBody>
          <a:bodyPr anchor="b">
            <a:normAutofit/>
          </a:bodyPr>
          <a:lstStyle>
            <a:lvl1pPr algn="r">
              <a:defRPr sz="2400" b="1" i="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236269" y="6070918"/>
            <a:ext cx="9144000" cy="686017"/>
          </a:xfrm>
        </p:spPr>
        <p:txBody>
          <a:bodyPr>
            <a:normAutofit/>
          </a:bodyPr>
          <a:lstStyle>
            <a:lvl1pPr marL="0" indent="0" algn="r">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4478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76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9535" y="516512"/>
            <a:ext cx="9605082" cy="593408"/>
          </a:xfrm>
        </p:spPr>
        <p:txBody>
          <a:bodyPr/>
          <a:lstStyle/>
          <a:p>
            <a:r>
              <a:rPr lang="en-US"/>
              <a:t>Click to edit Master title style</a:t>
            </a:r>
          </a:p>
        </p:txBody>
      </p:sp>
      <p:sp>
        <p:nvSpPr>
          <p:cNvPr id="3" name="Content Placeholder 2"/>
          <p:cNvSpPr>
            <a:spLocks noGrp="1"/>
          </p:cNvSpPr>
          <p:nvPr>
            <p:ph idx="1"/>
          </p:nvPr>
        </p:nvSpPr>
        <p:spPr>
          <a:xfrm>
            <a:off x="2039535" y="1244856"/>
            <a:ext cx="9605082" cy="4674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lumMod val="95000"/>
                  </a:schemeClr>
                </a:solidFill>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baseline="0">
                <a:solidFill>
                  <a:schemeClr val="bg1">
                    <a:lumMod val="95000"/>
                  </a:schemeClr>
                </a:solidFill>
                <a:latin typeface="+mj-lt"/>
              </a:defRPr>
            </a:lvl1pPr>
            <a:lvl2pPr>
              <a:defRPr baseline="0">
                <a:solidFill>
                  <a:schemeClr val="bg1">
                    <a:lumMod val="95000"/>
                  </a:schemeClr>
                </a:solidFill>
                <a:latin typeface="+mj-lt"/>
              </a:defRPr>
            </a:lvl2pPr>
            <a:lvl3pPr>
              <a:defRPr baseline="0">
                <a:solidFill>
                  <a:schemeClr val="bg1">
                    <a:lumMod val="95000"/>
                  </a:schemeClr>
                </a:solidFill>
                <a:latin typeface="+mj-lt"/>
              </a:defRPr>
            </a:lvl3pPr>
            <a:lvl4pPr>
              <a:defRPr baseline="0">
                <a:solidFill>
                  <a:schemeClr val="bg1">
                    <a:lumMod val="95000"/>
                  </a:schemeClr>
                </a:solidFill>
                <a:latin typeface="+mj-lt"/>
              </a:defRPr>
            </a:lvl4pPr>
            <a:lvl5pPr>
              <a:defRPr baseline="0">
                <a:solidFill>
                  <a:schemeClr val="bg1">
                    <a:lumMod val="95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076" y="1097280"/>
            <a:ext cx="9605082" cy="5934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42076" y="1825625"/>
            <a:ext cx="960508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91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hf hdr="0" dt="0"/>
  <p:txStyles>
    <p:titleStyle>
      <a:lvl1pPr algn="l" defTabSz="914400" rtl="0" eaLnBrk="1" latinLnBrk="0" hangingPunct="1">
        <a:lnSpc>
          <a:spcPct val="90000"/>
        </a:lnSpc>
        <a:spcBef>
          <a:spcPct val="0"/>
        </a:spcBef>
        <a:buNone/>
        <a:defRPr sz="2400" b="1" i="0" kern="1200" baseline="0">
          <a:solidFill>
            <a:srgbClr val="00447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baseline="0">
          <a:solidFill>
            <a:srgbClr val="00447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rgbClr val="004479"/>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rgbClr val="004479"/>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479"/>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479"/>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paga.fl.gov/Documents/Reports/20-SUSFACI.pdf" TargetMode="External"/><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3440" y="5547360"/>
            <a:ext cx="10526829" cy="518107"/>
          </a:xfrm>
        </p:spPr>
        <p:txBody>
          <a:bodyPr/>
          <a:lstStyle/>
          <a:p>
            <a:r>
              <a:rPr lang="en-US" dirty="0"/>
              <a:t>Research Space Committee Update</a:t>
            </a:r>
          </a:p>
        </p:txBody>
      </p:sp>
      <p:sp>
        <p:nvSpPr>
          <p:cNvPr id="3" name="Subtitle 2"/>
          <p:cNvSpPr>
            <a:spLocks noGrp="1"/>
          </p:cNvSpPr>
          <p:nvPr>
            <p:ph type="subTitle" idx="1"/>
          </p:nvPr>
        </p:nvSpPr>
        <p:spPr/>
        <p:txBody>
          <a:bodyPr>
            <a:normAutofit lnSpcReduction="10000"/>
          </a:bodyPr>
          <a:lstStyle/>
          <a:p>
            <a:r>
              <a:rPr lang="en-US" dirty="0"/>
              <a:t>Dr. James Capp, Assistant Provost for Academic Operations and Planning</a:t>
            </a:r>
          </a:p>
          <a:p>
            <a:r>
              <a:rPr lang="en-US" dirty="0"/>
              <a:t>University Faculty Senate - March 1, 2021</a:t>
            </a:r>
          </a:p>
        </p:txBody>
      </p:sp>
    </p:spTree>
    <p:extLst>
      <p:ext uri="{BB962C8B-B14F-4D97-AF65-F5344CB8AC3E}">
        <p14:creationId xmlns:p14="http://schemas.microsoft.com/office/powerpoint/2010/main" val="480599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ECA2-F4D5-2946-9ADB-6B9F3C602FFD}"/>
              </a:ext>
            </a:extLst>
          </p:cNvPr>
          <p:cNvSpPr>
            <a:spLocks noGrp="1"/>
          </p:cNvSpPr>
          <p:nvPr>
            <p:ph type="title"/>
          </p:nvPr>
        </p:nvSpPr>
        <p:spPr>
          <a:xfrm>
            <a:off x="570626" y="1061084"/>
            <a:ext cx="9605082" cy="593408"/>
          </a:xfrm>
        </p:spPr>
        <p:txBody>
          <a:bodyPr/>
          <a:lstStyle/>
          <a:p>
            <a:r>
              <a:rPr lang="en-US" dirty="0"/>
              <a:t>Proposed Research Space Designations</a:t>
            </a:r>
          </a:p>
        </p:txBody>
      </p:sp>
      <p:graphicFrame>
        <p:nvGraphicFramePr>
          <p:cNvPr id="6" name="Diagram 5">
            <a:extLst>
              <a:ext uri="{FF2B5EF4-FFF2-40B4-BE49-F238E27FC236}">
                <a16:creationId xmlns:a16="http://schemas.microsoft.com/office/drawing/2014/main" id="{B91D4193-7B81-CC4C-BEE3-09D3C697BB26}"/>
              </a:ext>
            </a:extLst>
          </p:cNvPr>
          <p:cNvGraphicFramePr/>
          <p:nvPr>
            <p:extLst>
              <p:ext uri="{D42A27DB-BD31-4B8C-83A1-F6EECF244321}">
                <p14:modId xmlns:p14="http://schemas.microsoft.com/office/powerpoint/2010/main" val="3317479047"/>
              </p:ext>
            </p:extLst>
          </p:nvPr>
        </p:nvGraphicFramePr>
        <p:xfrm>
          <a:off x="0" y="1571625"/>
          <a:ext cx="12072938" cy="5286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6300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CB4C-171E-A440-9F73-FF57C0D3DD92}"/>
              </a:ext>
            </a:extLst>
          </p:cNvPr>
          <p:cNvSpPr>
            <a:spLocks noGrp="1"/>
          </p:cNvSpPr>
          <p:nvPr>
            <p:ph type="title"/>
          </p:nvPr>
        </p:nvSpPr>
        <p:spPr/>
        <p:txBody>
          <a:bodyPr/>
          <a:lstStyle/>
          <a:p>
            <a:r>
              <a:rPr lang="en-US" dirty="0"/>
              <a:t>Moving Forward</a:t>
            </a:r>
          </a:p>
        </p:txBody>
      </p:sp>
      <p:sp>
        <p:nvSpPr>
          <p:cNvPr id="3" name="Content Placeholder 2">
            <a:extLst>
              <a:ext uri="{FF2B5EF4-FFF2-40B4-BE49-F238E27FC236}">
                <a16:creationId xmlns:a16="http://schemas.microsoft.com/office/drawing/2014/main" id="{5F5DEB11-7117-C641-B177-F027DE69933D}"/>
              </a:ext>
            </a:extLst>
          </p:cNvPr>
          <p:cNvSpPr>
            <a:spLocks noGrp="1"/>
          </p:cNvSpPr>
          <p:nvPr>
            <p:ph idx="1"/>
          </p:nvPr>
        </p:nvSpPr>
        <p:spPr>
          <a:xfrm>
            <a:off x="742076" y="1825624"/>
            <a:ext cx="9316324" cy="4818064"/>
          </a:xfrm>
        </p:spPr>
        <p:txBody>
          <a:bodyPr>
            <a:normAutofit/>
          </a:bodyPr>
          <a:lstStyle/>
          <a:p>
            <a:r>
              <a:rPr lang="en-US" dirty="0"/>
              <a:t>Reviewing feedback from Division of Research, Deans, and research faculty members</a:t>
            </a:r>
          </a:p>
          <a:p>
            <a:r>
              <a:rPr lang="en-US" dirty="0"/>
              <a:t>Possible areas for continued review:</a:t>
            </a:r>
          </a:p>
          <a:p>
            <a:pPr lvl="1">
              <a:buFont typeface="Courier New" panose="02070309020205020404" pitchFamily="49" charset="0"/>
              <a:buChar char="o"/>
            </a:pPr>
            <a:r>
              <a:rPr lang="en-US" dirty="0"/>
              <a:t>Role of unit- or college-level space committees</a:t>
            </a:r>
          </a:p>
          <a:p>
            <a:pPr lvl="1">
              <a:buFont typeface="Courier New" panose="02070309020205020404" pitchFamily="49" charset="0"/>
              <a:buChar char="o"/>
            </a:pPr>
            <a:r>
              <a:rPr lang="en-US" dirty="0"/>
              <a:t>Using multi-year averages for calculating research productivity profile</a:t>
            </a:r>
          </a:p>
          <a:p>
            <a:pPr lvl="1">
              <a:buFont typeface="Courier New" panose="02070309020205020404" pitchFamily="49" charset="0"/>
              <a:buChar char="o"/>
            </a:pPr>
            <a:r>
              <a:rPr lang="en-US" dirty="0"/>
              <a:t>Conducting dry-run reviews to identify appropriate values for each measure in the productivity profile and establishing minimum standards for the space</a:t>
            </a:r>
          </a:p>
          <a:p>
            <a:pPr lvl="1">
              <a:buFont typeface="Courier New" panose="02070309020205020404" pitchFamily="49" charset="0"/>
              <a:buChar char="o"/>
            </a:pPr>
            <a:r>
              <a:rPr lang="en-US" dirty="0"/>
              <a:t>Current draft has a single standard intended to reflect the most affordable type of space (e.g. large equipment or warehouse space)</a:t>
            </a:r>
          </a:p>
          <a:p>
            <a:pPr lvl="2">
              <a:buFont typeface="Courier New" panose="02070309020205020404" pitchFamily="49" charset="0"/>
              <a:buChar char="o"/>
            </a:pPr>
            <a:r>
              <a:rPr lang="en-US" dirty="0"/>
              <a:t>Reviewing a graduated model of standards on basis of space type/campus (e.g. wet lab, dry lab, non-STEM space, etc.)</a:t>
            </a:r>
          </a:p>
          <a:p>
            <a:pPr>
              <a:buFont typeface="Arial" panose="020B0604020202020204" pitchFamily="34" charset="0"/>
              <a:buChar char="•"/>
            </a:pPr>
            <a:r>
              <a:rPr lang="en-US" dirty="0"/>
              <a:t>Following appropriate protocol for administrative policy development (i.e. Provost’s memoranda, University Policy and Procedures Committee, etc.)</a:t>
            </a:r>
          </a:p>
        </p:txBody>
      </p:sp>
    </p:spTree>
    <p:extLst>
      <p:ext uri="{BB962C8B-B14F-4D97-AF65-F5344CB8AC3E}">
        <p14:creationId xmlns:p14="http://schemas.microsoft.com/office/powerpoint/2010/main" val="2617731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0640" y="6018848"/>
            <a:ext cx="10526829" cy="518107"/>
          </a:xfrm>
        </p:spPr>
        <p:txBody>
          <a:bodyPr>
            <a:noAutofit/>
          </a:bodyPr>
          <a:lstStyle/>
          <a:p>
            <a:r>
              <a:rPr lang="en-US" sz="5400" dirty="0"/>
              <a:t>THANK YOU</a:t>
            </a:r>
          </a:p>
        </p:txBody>
      </p:sp>
    </p:spTree>
    <p:extLst>
      <p:ext uri="{BB962C8B-B14F-4D97-AF65-F5344CB8AC3E}">
        <p14:creationId xmlns:p14="http://schemas.microsoft.com/office/powerpoint/2010/main" val="279758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7245-6812-4CED-A2F7-6C1439D95581}"/>
              </a:ext>
            </a:extLst>
          </p:cNvPr>
          <p:cNvSpPr>
            <a:spLocks noGrp="1"/>
          </p:cNvSpPr>
          <p:nvPr>
            <p:ph type="title"/>
          </p:nvPr>
        </p:nvSpPr>
        <p:spPr/>
        <p:txBody>
          <a:bodyPr/>
          <a:lstStyle/>
          <a:p>
            <a:r>
              <a:rPr lang="en-US" dirty="0"/>
              <a:t>FAU Research Space Overview</a:t>
            </a:r>
          </a:p>
        </p:txBody>
      </p:sp>
      <p:sp>
        <p:nvSpPr>
          <p:cNvPr id="3" name="Content Placeholder 2">
            <a:extLst>
              <a:ext uri="{FF2B5EF4-FFF2-40B4-BE49-F238E27FC236}">
                <a16:creationId xmlns:a16="http://schemas.microsoft.com/office/drawing/2014/main" id="{C3CD3595-7E80-4E8A-AD4E-076CFCF8B7AC}"/>
              </a:ext>
            </a:extLst>
          </p:cNvPr>
          <p:cNvSpPr>
            <a:spLocks noGrp="1"/>
          </p:cNvSpPr>
          <p:nvPr>
            <p:ph idx="1"/>
          </p:nvPr>
        </p:nvSpPr>
        <p:spPr>
          <a:xfrm>
            <a:off x="838200" y="1875959"/>
            <a:ext cx="11099334" cy="4351338"/>
          </a:xfrm>
        </p:spPr>
        <p:txBody>
          <a:bodyPr>
            <a:normAutofit/>
          </a:bodyPr>
          <a:lstStyle/>
          <a:p>
            <a:r>
              <a:rPr lang="en-US" sz="2100" dirty="0"/>
              <a:t>Research space is scarce at FAU (9% of Boca Raton campus footprint per 2019 report by the Florida Office of Program Policy Analysis and Government Accountability)</a:t>
            </a:r>
          </a:p>
          <a:p>
            <a:pPr marL="0" indent="0">
              <a:buNone/>
            </a:pPr>
            <a:endParaRPr lang="en-US" sz="2100" dirty="0"/>
          </a:p>
        </p:txBody>
      </p:sp>
      <p:pic>
        <p:nvPicPr>
          <p:cNvPr id="5" name="Picture 4">
            <a:extLst>
              <a:ext uri="{FF2B5EF4-FFF2-40B4-BE49-F238E27FC236}">
                <a16:creationId xmlns:a16="http://schemas.microsoft.com/office/drawing/2014/main" id="{A970DF64-F636-E149-918B-3EB615007DB2}"/>
              </a:ext>
            </a:extLst>
          </p:cNvPr>
          <p:cNvPicPr>
            <a:picLocks noChangeAspect="1"/>
          </p:cNvPicPr>
          <p:nvPr/>
        </p:nvPicPr>
        <p:blipFill rotWithShape="1">
          <a:blip r:embed="rId2"/>
          <a:srcRect b="13110"/>
          <a:stretch/>
        </p:blipFill>
        <p:spPr>
          <a:xfrm>
            <a:off x="-24384" y="2560799"/>
            <a:ext cx="12192000" cy="4180385"/>
          </a:xfrm>
          <a:prstGeom prst="rect">
            <a:avLst/>
          </a:prstGeom>
        </p:spPr>
      </p:pic>
    </p:spTree>
    <p:extLst>
      <p:ext uri="{BB962C8B-B14F-4D97-AF65-F5344CB8AC3E}">
        <p14:creationId xmlns:p14="http://schemas.microsoft.com/office/powerpoint/2010/main" val="391620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7245-6812-4CED-A2F7-6C1439D95581}"/>
              </a:ext>
            </a:extLst>
          </p:cNvPr>
          <p:cNvSpPr>
            <a:spLocks noGrp="1"/>
          </p:cNvSpPr>
          <p:nvPr>
            <p:ph type="title"/>
          </p:nvPr>
        </p:nvSpPr>
        <p:spPr/>
        <p:txBody>
          <a:bodyPr/>
          <a:lstStyle/>
          <a:p>
            <a:r>
              <a:rPr lang="en-US" dirty="0"/>
              <a:t>FAU Research Space Overview</a:t>
            </a:r>
          </a:p>
        </p:txBody>
      </p:sp>
      <p:sp>
        <p:nvSpPr>
          <p:cNvPr id="3" name="Content Placeholder 2">
            <a:extLst>
              <a:ext uri="{FF2B5EF4-FFF2-40B4-BE49-F238E27FC236}">
                <a16:creationId xmlns:a16="http://schemas.microsoft.com/office/drawing/2014/main" id="{C3CD3595-7E80-4E8A-AD4E-076CFCF8B7AC}"/>
              </a:ext>
            </a:extLst>
          </p:cNvPr>
          <p:cNvSpPr>
            <a:spLocks noGrp="1"/>
          </p:cNvSpPr>
          <p:nvPr>
            <p:ph idx="1"/>
          </p:nvPr>
        </p:nvSpPr>
        <p:spPr>
          <a:xfrm>
            <a:off x="838200" y="1875959"/>
            <a:ext cx="11099334" cy="4351338"/>
          </a:xfrm>
        </p:spPr>
        <p:txBody>
          <a:bodyPr>
            <a:normAutofit/>
          </a:bodyPr>
          <a:lstStyle/>
          <a:p>
            <a:r>
              <a:rPr lang="en-US" sz="2400" dirty="0"/>
              <a:t>Florida Atlantic has some of the lowest utilization rates of research space compared to other state universities, according to multiple different measures</a:t>
            </a:r>
          </a:p>
          <a:p>
            <a:r>
              <a:rPr lang="en-US" sz="2400" dirty="0"/>
              <a:t>The Legislature and the Board of Governors both recommend implementing accountability measures to promote productivity in research space</a:t>
            </a:r>
          </a:p>
          <a:p>
            <a:r>
              <a:rPr lang="en-US" sz="2400" dirty="0"/>
              <a:t>Increased productivity is also essential to the FAU 2015-2025 Strategic Plan, which establishes aspirations to rank as a Top 100 public school in </a:t>
            </a:r>
            <a:r>
              <a:rPr lang="en-US" sz="2400" i="1" dirty="0"/>
              <a:t>US News and World Report </a:t>
            </a:r>
            <a:r>
              <a:rPr lang="en-US" sz="2400" dirty="0"/>
              <a:t>and become an R1 Carnegie-designated institution</a:t>
            </a:r>
          </a:p>
          <a:p>
            <a:endParaRPr lang="en-US" sz="2400" dirty="0"/>
          </a:p>
          <a:p>
            <a:pPr marL="0" indent="0">
              <a:buNone/>
            </a:pPr>
            <a:endParaRPr lang="en-US" sz="2400" dirty="0"/>
          </a:p>
        </p:txBody>
      </p:sp>
    </p:spTree>
    <p:extLst>
      <p:ext uri="{BB962C8B-B14F-4D97-AF65-F5344CB8AC3E}">
        <p14:creationId xmlns:p14="http://schemas.microsoft.com/office/powerpoint/2010/main" val="2609754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E63BA9-B612-4646-8019-4E5B3BC7ED0D}"/>
              </a:ext>
            </a:extLst>
          </p:cNvPr>
          <p:cNvPicPr>
            <a:picLocks noChangeAspect="1"/>
          </p:cNvPicPr>
          <p:nvPr/>
        </p:nvPicPr>
        <p:blipFill>
          <a:blip r:embed="rId2"/>
          <a:stretch>
            <a:fillRect/>
          </a:stretch>
        </p:blipFill>
        <p:spPr>
          <a:xfrm>
            <a:off x="0" y="939847"/>
            <a:ext cx="12192000" cy="5600153"/>
          </a:xfrm>
          <a:prstGeom prst="rect">
            <a:avLst/>
          </a:prstGeom>
        </p:spPr>
      </p:pic>
    </p:spTree>
    <p:extLst>
      <p:ext uri="{BB962C8B-B14F-4D97-AF65-F5344CB8AC3E}">
        <p14:creationId xmlns:p14="http://schemas.microsoft.com/office/powerpoint/2010/main" val="248911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146360-31C2-3D41-95A7-6FF2E3C8C7A6}"/>
              </a:ext>
            </a:extLst>
          </p:cNvPr>
          <p:cNvPicPr>
            <a:picLocks noChangeAspect="1"/>
          </p:cNvPicPr>
          <p:nvPr/>
        </p:nvPicPr>
        <p:blipFill>
          <a:blip r:embed="rId2"/>
          <a:stretch>
            <a:fillRect/>
          </a:stretch>
        </p:blipFill>
        <p:spPr>
          <a:xfrm>
            <a:off x="1789093" y="0"/>
            <a:ext cx="8613813" cy="6858000"/>
          </a:xfrm>
          <a:prstGeom prst="rect">
            <a:avLst/>
          </a:prstGeom>
        </p:spPr>
      </p:pic>
      <p:sp>
        <p:nvSpPr>
          <p:cNvPr id="9" name="Rectangle 8">
            <a:extLst>
              <a:ext uri="{FF2B5EF4-FFF2-40B4-BE49-F238E27FC236}">
                <a16:creationId xmlns:a16="http://schemas.microsoft.com/office/drawing/2014/main" id="{E1E5F1FC-7AD6-5E40-A97A-3D6B5DDA369A}"/>
              </a:ext>
            </a:extLst>
          </p:cNvPr>
          <p:cNvSpPr/>
          <p:nvPr/>
        </p:nvSpPr>
        <p:spPr>
          <a:xfrm>
            <a:off x="10402906" y="0"/>
            <a:ext cx="17890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B409F0-B2F7-9042-B9F2-37010E1308F2}"/>
              </a:ext>
            </a:extLst>
          </p:cNvPr>
          <p:cNvSpPr txBox="1"/>
          <p:nvPr/>
        </p:nvSpPr>
        <p:spPr>
          <a:xfrm>
            <a:off x="6095999" y="5108448"/>
            <a:ext cx="7307873" cy="523220"/>
          </a:xfrm>
          <a:prstGeom prst="rect">
            <a:avLst/>
          </a:prstGeom>
          <a:noFill/>
        </p:spPr>
        <p:txBody>
          <a:bodyPr wrap="square" rtlCol="0">
            <a:spAutoFit/>
          </a:bodyPr>
          <a:lstStyle/>
          <a:p>
            <a:r>
              <a:rPr lang="en-US" sz="1400" i="1" dirty="0"/>
              <a:t>Source: 2019 </a:t>
            </a:r>
            <a:r>
              <a:rPr lang="en-US" sz="1400" i="1" dirty="0" err="1"/>
              <a:t>SmithGroup</a:t>
            </a:r>
            <a:r>
              <a:rPr lang="en-US" sz="1400" i="1" dirty="0"/>
              <a:t> Report commissioned by Florida OPPAGA </a:t>
            </a:r>
            <a:r>
              <a:rPr lang="en-US" sz="1400" i="1" dirty="0">
                <a:hlinkClick r:id="rId3"/>
              </a:rPr>
              <a:t>https://oppaga.fl.gov/Documents/Reports/20-SUSFACI.pdf</a:t>
            </a:r>
            <a:r>
              <a:rPr lang="en-US" sz="1400" i="1" dirty="0"/>
              <a:t> </a:t>
            </a:r>
          </a:p>
        </p:txBody>
      </p:sp>
    </p:spTree>
    <p:extLst>
      <p:ext uri="{BB962C8B-B14F-4D97-AF65-F5344CB8AC3E}">
        <p14:creationId xmlns:p14="http://schemas.microsoft.com/office/powerpoint/2010/main" val="53499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CB4C-171E-A440-9F73-FF57C0D3DD92}"/>
              </a:ext>
            </a:extLst>
          </p:cNvPr>
          <p:cNvSpPr>
            <a:spLocks noGrp="1"/>
          </p:cNvSpPr>
          <p:nvPr>
            <p:ph type="title"/>
          </p:nvPr>
        </p:nvSpPr>
        <p:spPr/>
        <p:txBody>
          <a:bodyPr/>
          <a:lstStyle/>
          <a:p>
            <a:r>
              <a:rPr lang="en-US" dirty="0"/>
              <a:t>Efforts to Enhance Research Space Utilization at FAU</a:t>
            </a:r>
          </a:p>
        </p:txBody>
      </p:sp>
      <p:sp>
        <p:nvSpPr>
          <p:cNvPr id="3" name="Content Placeholder 2">
            <a:extLst>
              <a:ext uri="{FF2B5EF4-FFF2-40B4-BE49-F238E27FC236}">
                <a16:creationId xmlns:a16="http://schemas.microsoft.com/office/drawing/2014/main" id="{5F5DEB11-7117-C641-B177-F027DE69933D}"/>
              </a:ext>
            </a:extLst>
          </p:cNvPr>
          <p:cNvSpPr>
            <a:spLocks noGrp="1"/>
          </p:cNvSpPr>
          <p:nvPr>
            <p:ph idx="1"/>
          </p:nvPr>
        </p:nvSpPr>
        <p:spPr/>
        <p:txBody>
          <a:bodyPr/>
          <a:lstStyle/>
          <a:p>
            <a:r>
              <a:rPr lang="en-US" dirty="0"/>
              <a:t>Initial research space policy drafted by Division of Research in 2016</a:t>
            </a:r>
          </a:p>
          <a:p>
            <a:r>
              <a:rPr lang="en-US" dirty="0"/>
              <a:t>Draft presented to University Faculty Senate in 2019</a:t>
            </a:r>
          </a:p>
          <a:p>
            <a:r>
              <a:rPr lang="en-US" dirty="0"/>
              <a:t>Provost charged committee to redevelop framework in August 2020 with a deadline to share with UFS Steering by October 2020 and Full Senate by December 2020</a:t>
            </a:r>
          </a:p>
          <a:p>
            <a:r>
              <a:rPr lang="en-US" dirty="0"/>
              <a:t>Committee membership</a:t>
            </a:r>
          </a:p>
          <a:p>
            <a:pPr lvl="1"/>
            <a:r>
              <a:rPr lang="en-US" dirty="0"/>
              <a:t>James Capp - Provost’s Office</a:t>
            </a:r>
          </a:p>
          <a:p>
            <a:pPr lvl="1"/>
            <a:r>
              <a:rPr lang="en-US" dirty="0"/>
              <a:t>Donna </a:t>
            </a:r>
            <a:r>
              <a:rPr lang="en-US" dirty="0" err="1"/>
              <a:t>Chamely-Wiik</a:t>
            </a:r>
            <a:r>
              <a:rPr lang="en-US" dirty="0"/>
              <a:t> - Chemistry and Undergraduate Research</a:t>
            </a:r>
          </a:p>
          <a:p>
            <a:pPr lvl="1"/>
            <a:r>
              <a:rPr lang="en-US" dirty="0"/>
              <a:t>Salvatore Lepore - Chemistry</a:t>
            </a:r>
          </a:p>
          <a:p>
            <a:pPr lvl="1"/>
            <a:r>
              <a:rPr lang="en-US" dirty="0"/>
              <a:t>Dan </a:t>
            </a:r>
            <a:r>
              <a:rPr lang="en-US" dirty="0" err="1"/>
              <a:t>Meeroff</a:t>
            </a:r>
            <a:r>
              <a:rPr lang="en-US" dirty="0"/>
              <a:t> - Civil, Environmental and Geomatics Engineering</a:t>
            </a:r>
          </a:p>
          <a:p>
            <a:pPr lvl="1"/>
            <a:r>
              <a:rPr lang="en-US" dirty="0"/>
              <a:t>Sarah Milton - Biological Sciences</a:t>
            </a:r>
          </a:p>
          <a:p>
            <a:pPr lvl="1"/>
            <a:r>
              <a:rPr lang="en-US" dirty="0"/>
              <a:t>Karin </a:t>
            </a:r>
            <a:r>
              <a:rPr lang="en-US" dirty="0" err="1"/>
              <a:t>Scarpinato</a:t>
            </a:r>
            <a:r>
              <a:rPr lang="en-US" dirty="0"/>
              <a:t> – Division of Research</a:t>
            </a:r>
          </a:p>
          <a:p>
            <a:r>
              <a:rPr lang="en-US" dirty="0"/>
              <a:t>Initial report of opportunities and challenges shared at UFS Steering in December 2020</a:t>
            </a:r>
          </a:p>
          <a:p>
            <a:r>
              <a:rPr lang="en-US" dirty="0"/>
              <a:t>Currently awaiting feedback on new draft from Deans, Division of Research, and others</a:t>
            </a:r>
          </a:p>
        </p:txBody>
      </p:sp>
    </p:spTree>
    <p:extLst>
      <p:ext uri="{BB962C8B-B14F-4D97-AF65-F5344CB8AC3E}">
        <p14:creationId xmlns:p14="http://schemas.microsoft.com/office/powerpoint/2010/main" val="382648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CB4C-171E-A440-9F73-FF57C0D3DD92}"/>
              </a:ext>
            </a:extLst>
          </p:cNvPr>
          <p:cNvSpPr>
            <a:spLocks noGrp="1"/>
          </p:cNvSpPr>
          <p:nvPr>
            <p:ph type="title"/>
          </p:nvPr>
        </p:nvSpPr>
        <p:spPr/>
        <p:txBody>
          <a:bodyPr/>
          <a:lstStyle/>
          <a:p>
            <a:r>
              <a:rPr lang="en-US" dirty="0"/>
              <a:t>Issues shared with UFS Steering in December 2020</a:t>
            </a:r>
          </a:p>
        </p:txBody>
      </p:sp>
      <p:sp>
        <p:nvSpPr>
          <p:cNvPr id="3" name="Content Placeholder 2">
            <a:extLst>
              <a:ext uri="{FF2B5EF4-FFF2-40B4-BE49-F238E27FC236}">
                <a16:creationId xmlns:a16="http://schemas.microsoft.com/office/drawing/2014/main" id="{5F5DEB11-7117-C641-B177-F027DE69933D}"/>
              </a:ext>
            </a:extLst>
          </p:cNvPr>
          <p:cNvSpPr>
            <a:spLocks noGrp="1"/>
          </p:cNvSpPr>
          <p:nvPr>
            <p:ph idx="1"/>
          </p:nvPr>
        </p:nvSpPr>
        <p:spPr>
          <a:xfrm>
            <a:off x="742076" y="1825624"/>
            <a:ext cx="9605082" cy="4818064"/>
          </a:xfrm>
        </p:spPr>
        <p:txBody>
          <a:bodyPr>
            <a:normAutofit/>
          </a:bodyPr>
          <a:lstStyle/>
          <a:p>
            <a:r>
              <a:rPr lang="en-US" dirty="0"/>
              <a:t>Any research space utilization framework should be inclusive of private foundation grants, non-STEM disciplines, and undergraduate research</a:t>
            </a:r>
          </a:p>
          <a:p>
            <a:pPr lvl="1"/>
            <a:r>
              <a:rPr lang="en-US" b="1" dirty="0"/>
              <a:t>Proposed solution </a:t>
            </a:r>
            <a:r>
              <a:rPr lang="en-US" b="1" dirty="0">
                <a:sym typeface="Wingdings" pitchFamily="2" charset="2"/>
              </a:rPr>
              <a:t> Productivity profile for each space and researcher</a:t>
            </a:r>
            <a:endParaRPr lang="en-US" b="1" dirty="0"/>
          </a:p>
          <a:p>
            <a:r>
              <a:rPr lang="en-US" dirty="0"/>
              <a:t>Needed to establish a standard category for spaces designated as research labs but home to robust selection of undergraduate research programs</a:t>
            </a:r>
          </a:p>
          <a:p>
            <a:pPr lvl="1"/>
            <a:r>
              <a:rPr lang="en-US" b="1" dirty="0"/>
              <a:t>Proposed solution </a:t>
            </a:r>
            <a:r>
              <a:rPr lang="en-US" b="1" dirty="0">
                <a:sym typeface="Wingdings" pitchFamily="2" charset="2"/>
              </a:rPr>
              <a:t> Rely on state standards and FAMIS space records system</a:t>
            </a:r>
            <a:endParaRPr lang="en-US" b="1" dirty="0"/>
          </a:p>
          <a:p>
            <a:r>
              <a:rPr lang="en-US" dirty="0"/>
              <a:t>Must protect space for pre-tenure individuals and others with contractual obligations</a:t>
            </a:r>
          </a:p>
          <a:p>
            <a:pPr lvl="1"/>
            <a:r>
              <a:rPr lang="en-US" b="1" dirty="0"/>
              <a:t>Proposed solution </a:t>
            </a:r>
            <a:r>
              <a:rPr lang="en-US" b="1" dirty="0">
                <a:sym typeface="Wingdings" pitchFamily="2" charset="2"/>
              </a:rPr>
              <a:t> Establish a ”protected research space” designation</a:t>
            </a:r>
            <a:endParaRPr lang="en-US" b="1" dirty="0"/>
          </a:p>
          <a:p>
            <a:r>
              <a:rPr lang="en-US" dirty="0"/>
              <a:t>Should have a mechanism for handling space conflicts (especially inter-college, etc.)</a:t>
            </a:r>
          </a:p>
          <a:p>
            <a:pPr lvl="1"/>
            <a:r>
              <a:rPr lang="en-US" b="1" dirty="0"/>
              <a:t>Proposed solution </a:t>
            </a:r>
            <a:r>
              <a:rPr lang="en-US" b="1" dirty="0">
                <a:sym typeface="Wingdings" pitchFamily="2" charset="2"/>
              </a:rPr>
              <a:t> Standardize the formation of </a:t>
            </a:r>
            <a:r>
              <a:rPr lang="en-US" b="1" i="1" dirty="0">
                <a:sym typeface="Wingdings" pitchFamily="2" charset="2"/>
              </a:rPr>
              <a:t>ad hoc </a:t>
            </a:r>
            <a:r>
              <a:rPr lang="en-US" b="1" dirty="0">
                <a:sym typeface="Wingdings" pitchFamily="2" charset="2"/>
              </a:rPr>
              <a:t>review committees</a:t>
            </a:r>
            <a:endParaRPr lang="en-US" b="1" dirty="0"/>
          </a:p>
          <a:p>
            <a:r>
              <a:rPr lang="en-US" dirty="0"/>
              <a:t>Needed a streamlined implementation plan, so any framework is actionable &amp; sustainable, with a regular review of activities occurring within each space on FAU campuses</a:t>
            </a:r>
          </a:p>
          <a:p>
            <a:pPr lvl="1"/>
            <a:r>
              <a:rPr lang="en-US" b="1" dirty="0"/>
              <a:t>Proposed solution </a:t>
            </a:r>
            <a:r>
              <a:rPr lang="en-US" b="1" dirty="0">
                <a:sym typeface="Wingdings" pitchFamily="2" charset="2"/>
              </a:rPr>
              <a:t> Annual process for reviewing productivity profiles</a:t>
            </a: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54465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CB4C-171E-A440-9F73-FF57C0D3DD92}"/>
              </a:ext>
            </a:extLst>
          </p:cNvPr>
          <p:cNvSpPr>
            <a:spLocks noGrp="1"/>
          </p:cNvSpPr>
          <p:nvPr>
            <p:ph type="title"/>
          </p:nvPr>
        </p:nvSpPr>
        <p:spPr>
          <a:xfrm>
            <a:off x="742075" y="1097280"/>
            <a:ext cx="10502187" cy="593408"/>
          </a:xfrm>
        </p:spPr>
        <p:txBody>
          <a:bodyPr>
            <a:normAutofit/>
          </a:bodyPr>
          <a:lstStyle/>
          <a:p>
            <a:r>
              <a:rPr lang="en-US" dirty="0"/>
              <a:t>Proposed Productivity Profiles to Recognize Wide Array of Activities</a:t>
            </a:r>
          </a:p>
        </p:txBody>
      </p:sp>
      <p:sp>
        <p:nvSpPr>
          <p:cNvPr id="5" name="Content Placeholder 4">
            <a:extLst>
              <a:ext uri="{FF2B5EF4-FFF2-40B4-BE49-F238E27FC236}">
                <a16:creationId xmlns:a16="http://schemas.microsoft.com/office/drawing/2014/main" id="{1E763793-FF33-6640-B37A-3BC503F6C79F}"/>
              </a:ext>
            </a:extLst>
          </p:cNvPr>
          <p:cNvSpPr>
            <a:spLocks noGrp="1"/>
          </p:cNvSpPr>
          <p:nvPr>
            <p:ph idx="1"/>
          </p:nvPr>
        </p:nvSpPr>
        <p:spPr/>
        <p:txBody>
          <a:bodyPr/>
          <a:lstStyle/>
          <a:p>
            <a:pPr marL="0" indent="0">
              <a:buNone/>
            </a:pPr>
            <a:endParaRPr lang="en-US" dirty="0"/>
          </a:p>
          <a:p>
            <a:pPr marL="0" indent="0">
              <a:buNone/>
            </a:pPr>
            <a:endParaRPr lang="en-US" dirty="0"/>
          </a:p>
        </p:txBody>
      </p:sp>
      <p:graphicFrame>
        <p:nvGraphicFramePr>
          <p:cNvPr id="8" name="Table 8">
            <a:extLst>
              <a:ext uri="{FF2B5EF4-FFF2-40B4-BE49-F238E27FC236}">
                <a16:creationId xmlns:a16="http://schemas.microsoft.com/office/drawing/2014/main" id="{30EEC448-680B-2140-8EDC-8CA233A6BFC6}"/>
              </a:ext>
            </a:extLst>
          </p:cNvPr>
          <p:cNvGraphicFramePr>
            <a:graphicFrameLocks noGrp="1"/>
          </p:cNvGraphicFramePr>
          <p:nvPr>
            <p:extLst>
              <p:ext uri="{D42A27DB-BD31-4B8C-83A1-F6EECF244321}">
                <p14:modId xmlns:p14="http://schemas.microsoft.com/office/powerpoint/2010/main" val="3253579994"/>
              </p:ext>
            </p:extLst>
          </p:nvPr>
        </p:nvGraphicFramePr>
        <p:xfrm>
          <a:off x="924197" y="1716088"/>
          <a:ext cx="9240839" cy="4897120"/>
        </p:xfrm>
        <a:graphic>
          <a:graphicData uri="http://schemas.openxmlformats.org/drawingml/2006/table">
            <a:tbl>
              <a:tblPr firstRow="1" bandRow="1">
                <a:tableStyleId>{5C22544A-7EE6-4342-B048-85BDC9FD1C3A}</a:tableStyleId>
              </a:tblPr>
              <a:tblGrid>
                <a:gridCol w="6086288">
                  <a:extLst>
                    <a:ext uri="{9D8B030D-6E8A-4147-A177-3AD203B41FA5}">
                      <a16:colId xmlns:a16="http://schemas.microsoft.com/office/drawing/2014/main" val="2187307847"/>
                    </a:ext>
                  </a:extLst>
                </a:gridCol>
                <a:gridCol w="3154551">
                  <a:extLst>
                    <a:ext uri="{9D8B030D-6E8A-4147-A177-3AD203B41FA5}">
                      <a16:colId xmlns:a16="http://schemas.microsoft.com/office/drawing/2014/main" val="484455837"/>
                    </a:ext>
                  </a:extLst>
                </a:gridCol>
              </a:tblGrid>
              <a:tr h="370840">
                <a:tc>
                  <a:txBody>
                    <a:bodyPr/>
                    <a:lstStyle/>
                    <a:p>
                      <a:pPr marL="0" marR="0">
                        <a:spcBef>
                          <a:spcPts val="0"/>
                        </a:spcBef>
                        <a:spcAft>
                          <a:spcPts val="0"/>
                        </a:spcAft>
                      </a:pPr>
                      <a:r>
                        <a:rPr lang="en-US" sz="2000" b="1">
                          <a:effectLst/>
                          <a:latin typeface="Arial" panose="020B0604020202020204" pitchFamily="34" charset="0"/>
                          <a:ea typeface="Times New Roman" panose="02020603050405020304" pitchFamily="18" charset="0"/>
                          <a:cs typeface="Times New Roman" panose="02020603050405020304" pitchFamily="18" charset="0"/>
                        </a:rPr>
                        <a:t>Activity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000" dirty="0"/>
                        <a:t>Value</a:t>
                      </a:r>
                    </a:p>
                  </a:txBody>
                  <a:tcPr/>
                </a:tc>
                <a:extLst>
                  <a:ext uri="{0D108BD9-81ED-4DB2-BD59-A6C34878D82A}">
                    <a16:rowId xmlns:a16="http://schemas.microsoft.com/office/drawing/2014/main" val="3677117566"/>
                  </a:ext>
                </a:extLst>
              </a:tr>
              <a:tr h="370840">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$10,000 in direct research funding (non-federal)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000" dirty="0"/>
                        <a:t>0.X per $10K</a:t>
                      </a:r>
                    </a:p>
                  </a:txBody>
                  <a:tcPr/>
                </a:tc>
                <a:extLst>
                  <a:ext uri="{0D108BD9-81ED-4DB2-BD59-A6C34878D82A}">
                    <a16:rowId xmlns:a16="http://schemas.microsoft.com/office/drawing/2014/main" val="993384749"/>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$10,000 in direct research funding (federal)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0.X per $10K</a:t>
                      </a:r>
                    </a:p>
                  </a:txBody>
                  <a:tcPr/>
                </a:tc>
                <a:extLst>
                  <a:ext uri="{0D108BD9-81ED-4DB2-BD59-A6C34878D82A}">
                    <a16:rowId xmlns:a16="http://schemas.microsoft.com/office/drawing/2014/main" val="3713266642"/>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Chair of doctoral thesis/dissertation committee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project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0001877"/>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Postdoctoral fellow or visiting researcher training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postdoc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49692"/>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Master’s student researcher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student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8136290"/>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Chair of undergraduate honors thesis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project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1976609"/>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Undergraduate researcher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student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826157"/>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Maintains endowment </a:t>
                      </a:r>
                      <a:r>
                        <a:rPr lang="en-US" sz="2000" i="1">
                          <a:effectLst/>
                          <a:latin typeface="Arial" panose="020B0604020202020204" pitchFamily="34" charset="0"/>
                          <a:ea typeface="Times New Roman" panose="02020603050405020304" pitchFamily="18" charset="0"/>
                          <a:cs typeface="Times New Roman" panose="02020603050405020304" pitchFamily="18" charset="0"/>
                        </a:rPr>
                        <a:t>or</a:t>
                      </a:r>
                      <a:r>
                        <a:rPr lang="en-US" sz="2000">
                          <a:effectLst/>
                          <a:latin typeface="Arial" panose="020B0604020202020204" pitchFamily="34" charset="0"/>
                          <a:ea typeface="Times New Roman" panose="02020603050405020304" pitchFamily="18" charset="0"/>
                          <a:cs typeface="Times New Roman" panose="02020603050405020304" pitchFamily="18" charset="0"/>
                        </a:rPr>
                        <a:t> internal funding source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source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5088046"/>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Author on primary research publication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publication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7177884"/>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Pursuit of external grant support/contracts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proposal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7934914"/>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Juried performances, exhibitions, etc.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activity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504336"/>
                  </a:ext>
                </a:extLst>
              </a:tr>
              <a:tr h="370840">
                <a:tc>
                  <a:txBody>
                    <a:bodyPr/>
                    <a:lstStyle/>
                    <a:p>
                      <a:pPr marL="0" marR="0">
                        <a:spcBef>
                          <a:spcPts val="0"/>
                        </a:spcBef>
                        <a:spcAft>
                          <a:spcPts val="0"/>
                        </a:spcAft>
                      </a:pPr>
                      <a:r>
                        <a:rPr lang="en-US" sz="2000">
                          <a:effectLst/>
                          <a:latin typeface="Arial" panose="020B0604020202020204" pitchFamily="34" charset="0"/>
                          <a:ea typeface="Times New Roman" panose="02020603050405020304" pitchFamily="18" charset="0"/>
                          <a:cs typeface="Times New Roman" panose="02020603050405020304" pitchFamily="18" charset="0"/>
                        </a:rPr>
                        <a:t>Space is shared with another faculty member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0.X per full-time faculty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1206521"/>
                  </a:ext>
                </a:extLst>
              </a:tr>
            </a:tbl>
          </a:graphicData>
        </a:graphic>
      </p:graphicFrame>
    </p:spTree>
    <p:extLst>
      <p:ext uri="{BB962C8B-B14F-4D97-AF65-F5344CB8AC3E}">
        <p14:creationId xmlns:p14="http://schemas.microsoft.com/office/powerpoint/2010/main" val="25727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CB4C-171E-A440-9F73-FF57C0D3DD92}"/>
              </a:ext>
            </a:extLst>
          </p:cNvPr>
          <p:cNvSpPr>
            <a:spLocks noGrp="1"/>
          </p:cNvSpPr>
          <p:nvPr>
            <p:ph type="title"/>
          </p:nvPr>
        </p:nvSpPr>
        <p:spPr>
          <a:xfrm>
            <a:off x="742076" y="1097280"/>
            <a:ext cx="10202148" cy="593408"/>
          </a:xfrm>
        </p:spPr>
        <p:txBody>
          <a:bodyPr>
            <a:normAutofit fontScale="90000"/>
          </a:bodyPr>
          <a:lstStyle/>
          <a:p>
            <a:r>
              <a:rPr lang="en-US" dirty="0"/>
              <a:t>Proposed Annual Review Process for Reviewing Productivity Profiles</a:t>
            </a:r>
          </a:p>
        </p:txBody>
      </p:sp>
      <p:pic>
        <p:nvPicPr>
          <p:cNvPr id="7" name="Picture 6">
            <a:extLst>
              <a:ext uri="{FF2B5EF4-FFF2-40B4-BE49-F238E27FC236}">
                <a16:creationId xmlns:a16="http://schemas.microsoft.com/office/drawing/2014/main" id="{815F4C74-1B43-674E-8F82-1D850E53B3C8}"/>
              </a:ext>
            </a:extLst>
          </p:cNvPr>
          <p:cNvPicPr>
            <a:picLocks noChangeAspect="1"/>
          </p:cNvPicPr>
          <p:nvPr/>
        </p:nvPicPr>
        <p:blipFill rotWithShape="1">
          <a:blip r:embed="rId2"/>
          <a:srcRect l="2691" t="9466"/>
          <a:stretch/>
        </p:blipFill>
        <p:spPr>
          <a:xfrm>
            <a:off x="551890" y="2157115"/>
            <a:ext cx="4175177" cy="2235994"/>
          </a:xfrm>
          <a:prstGeom prst="rect">
            <a:avLst/>
          </a:prstGeom>
        </p:spPr>
      </p:pic>
      <p:sp>
        <p:nvSpPr>
          <p:cNvPr id="8" name="TextBox 7">
            <a:extLst>
              <a:ext uri="{FF2B5EF4-FFF2-40B4-BE49-F238E27FC236}">
                <a16:creationId xmlns:a16="http://schemas.microsoft.com/office/drawing/2014/main" id="{80975E43-5CC6-CC42-8DC4-A5C8D2922BCA}"/>
              </a:ext>
            </a:extLst>
          </p:cNvPr>
          <p:cNvSpPr txBox="1"/>
          <p:nvPr/>
        </p:nvSpPr>
        <p:spPr>
          <a:xfrm>
            <a:off x="551890" y="4468106"/>
            <a:ext cx="4175177" cy="1015663"/>
          </a:xfrm>
          <a:prstGeom prst="rect">
            <a:avLst/>
          </a:prstGeom>
          <a:noFill/>
        </p:spPr>
        <p:txBody>
          <a:bodyPr wrap="square" rtlCol="0">
            <a:spAutoFit/>
          </a:bodyPr>
          <a:lstStyle/>
          <a:p>
            <a:pPr algn="ctr"/>
            <a:r>
              <a:rPr lang="en-US" sz="2000" b="1" dirty="0">
                <a:solidFill>
                  <a:srgbClr val="004479"/>
                </a:solidFill>
              </a:rPr>
              <a:t>TOTAL</a:t>
            </a:r>
          </a:p>
          <a:p>
            <a:pPr algn="ctr"/>
            <a:r>
              <a:rPr lang="en-US" sz="2000" i="1" dirty="0">
                <a:solidFill>
                  <a:srgbClr val="004479"/>
                </a:solidFill>
              </a:rPr>
              <a:t>Annual Research Productivity </a:t>
            </a:r>
          </a:p>
          <a:p>
            <a:pPr algn="ctr"/>
            <a:r>
              <a:rPr lang="en-US" sz="2000" i="1" dirty="0">
                <a:solidFill>
                  <a:srgbClr val="004479"/>
                </a:solidFill>
              </a:rPr>
              <a:t>Profile Score</a:t>
            </a:r>
          </a:p>
        </p:txBody>
      </p:sp>
      <p:cxnSp>
        <p:nvCxnSpPr>
          <p:cNvPr id="10" name="Straight Connector 9">
            <a:extLst>
              <a:ext uri="{FF2B5EF4-FFF2-40B4-BE49-F238E27FC236}">
                <a16:creationId xmlns:a16="http://schemas.microsoft.com/office/drawing/2014/main" id="{3B2D7663-39D3-D44D-BF73-AF1C2C6B8028}"/>
              </a:ext>
            </a:extLst>
          </p:cNvPr>
          <p:cNvCxnSpPr/>
          <p:nvPr/>
        </p:nvCxnSpPr>
        <p:spPr>
          <a:xfrm>
            <a:off x="551890" y="4460971"/>
            <a:ext cx="4175177" cy="0"/>
          </a:xfrm>
          <a:prstGeom prst="line">
            <a:avLst/>
          </a:prstGeom>
          <a:ln w="38100">
            <a:solidFill>
              <a:srgbClr val="004479"/>
            </a:solidFill>
          </a:ln>
        </p:spPr>
        <p:style>
          <a:lnRef idx="1">
            <a:schemeClr val="accent1"/>
          </a:lnRef>
          <a:fillRef idx="0">
            <a:schemeClr val="accent1"/>
          </a:fillRef>
          <a:effectRef idx="0">
            <a:schemeClr val="accent1"/>
          </a:effectRef>
          <a:fontRef idx="minor">
            <a:schemeClr val="tx1"/>
          </a:fontRef>
        </p:style>
      </p:cxnSp>
      <p:sp>
        <p:nvSpPr>
          <p:cNvPr id="11" name="Right Arrow 10">
            <a:extLst>
              <a:ext uri="{FF2B5EF4-FFF2-40B4-BE49-F238E27FC236}">
                <a16:creationId xmlns:a16="http://schemas.microsoft.com/office/drawing/2014/main" id="{90EFE6D3-7DC3-C24D-922C-196929B91B46}"/>
              </a:ext>
            </a:extLst>
          </p:cNvPr>
          <p:cNvSpPr/>
          <p:nvPr/>
        </p:nvSpPr>
        <p:spPr>
          <a:xfrm>
            <a:off x="5015979" y="2828634"/>
            <a:ext cx="1023937" cy="892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F5B0A5-54B9-944B-B421-3343F5E8EB64}"/>
              </a:ext>
            </a:extLst>
          </p:cNvPr>
          <p:cNvSpPr txBox="1"/>
          <p:nvPr/>
        </p:nvSpPr>
        <p:spPr>
          <a:xfrm>
            <a:off x="6096000" y="2767280"/>
            <a:ext cx="4848224" cy="1323439"/>
          </a:xfrm>
          <a:prstGeom prst="rect">
            <a:avLst/>
          </a:prstGeom>
          <a:noFill/>
        </p:spPr>
        <p:txBody>
          <a:bodyPr wrap="square" rtlCol="0">
            <a:spAutoFit/>
          </a:bodyPr>
          <a:lstStyle/>
          <a:p>
            <a:pPr algn="ctr"/>
            <a:r>
              <a:rPr lang="en-US" sz="2000" b="1" dirty="0">
                <a:solidFill>
                  <a:srgbClr val="004479"/>
                </a:solidFill>
              </a:rPr>
              <a:t>EITHER MEETS OR DOES NOT MEET RESEARCH SPACE STANDARDS</a:t>
            </a:r>
          </a:p>
          <a:p>
            <a:pPr algn="ctr"/>
            <a:r>
              <a:rPr lang="en-US" sz="2000" i="1" dirty="0">
                <a:solidFill>
                  <a:srgbClr val="004479"/>
                </a:solidFill>
              </a:rPr>
              <a:t>Determined by Chairs using three consecutive years of productivity scores</a:t>
            </a:r>
          </a:p>
        </p:txBody>
      </p:sp>
    </p:spTree>
    <p:extLst>
      <p:ext uri="{BB962C8B-B14F-4D97-AF65-F5344CB8AC3E}">
        <p14:creationId xmlns:p14="http://schemas.microsoft.com/office/powerpoint/2010/main" val="1217908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11177</TotalTime>
  <Words>882</Words>
  <Application>Microsoft Macintosh PowerPoint</Application>
  <PresentationFormat>Widescreen</PresentationFormat>
  <Paragraphs>89</Paragraphs>
  <Slides>12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Courier New</vt:lpstr>
      <vt:lpstr>Office Theme</vt:lpstr>
      <vt:lpstr>Research Space Committee Update</vt:lpstr>
      <vt:lpstr>FAU Research Space Overview</vt:lpstr>
      <vt:lpstr>FAU Research Space Overview</vt:lpstr>
      <vt:lpstr>PowerPoint Presentation</vt:lpstr>
      <vt:lpstr>PowerPoint Presentation</vt:lpstr>
      <vt:lpstr>Efforts to Enhance Research Space Utilization at FAU</vt:lpstr>
      <vt:lpstr>Issues shared with UFS Steering in December 2020</vt:lpstr>
      <vt:lpstr>Proposed Productivity Profiles to Recognize Wide Array of Activities</vt:lpstr>
      <vt:lpstr>Proposed Annual Review Process for Reviewing Productivity Profiles</vt:lpstr>
      <vt:lpstr>Proposed Research Space Designations</vt:lpstr>
      <vt:lpstr>Moving Forward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James Capp</cp:lastModifiedBy>
  <cp:revision>139</cp:revision>
  <dcterms:created xsi:type="dcterms:W3CDTF">2019-04-17T14:47:58Z</dcterms:created>
  <dcterms:modified xsi:type="dcterms:W3CDTF">2021-02-22T21:18:43Z</dcterms:modified>
</cp:coreProperties>
</file>