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6" r:id="rId10"/>
    <p:sldId id="267" r:id="rId11"/>
    <p:sldId id="268" r:id="rId12"/>
    <p:sldId id="265" r:id="rId13"/>
    <p:sldId id="269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5857C-1F3C-49FA-A7E0-64D07C575090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60188-071C-44B2-9DC2-FCFB0BEE4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788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E43B-7495-059F-4FEA-E10DB64D9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F2DCA-5080-5421-37F3-17743CCC7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9C224-5E20-FB93-98B2-B7194FB8F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6CCEE-C57C-D44A-19FD-920BA161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7F875-672E-70AF-FED0-7FC38577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0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71D07-739C-A652-56C5-85115BFCC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9214A-DAE4-CA38-47B0-F731A52BE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CE91A-5F43-17BC-00E6-E16274FCC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9C6D2-ACC7-6A38-76F3-0042AD15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C3CC1-2D2F-60B3-41D6-6B5EB8CA5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6F397-45ED-2507-A654-E74BBDE3D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A00A0-75C4-7958-EA28-DD53CC203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1DE02-3531-4A0D-EB9A-4BE1362E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986AF-59CB-7D6E-0ADD-7F53F36C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EA848-1BD3-7565-E304-F8D12441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9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B1EDA-D3C1-73F1-6994-27ABC1ECC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61F50-601F-71A1-60B0-044E7E68B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9C6A8-9BC9-3F33-17B6-4A9964B8D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40B94-27D3-8DA4-3016-BD11B30F0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D15A7-06C1-B57C-D302-976C7FB8B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1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28456-08B4-BE42-2D82-FE8E3187F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C669E-222F-1636-DEEC-D4962D625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B2DDB-FF40-E256-BC95-425DF87A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26FB1-8E4C-ED83-BA97-A3E1E35D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AC1B5-E633-A952-8855-A7880F16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1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20FF4-97E6-E9B0-2FB1-192F1C72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C7316-58C5-73F0-BBE9-485F4F3F1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6CBA4-54EB-BCDB-2596-4E8665D3A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35C3E-9C07-5BDE-EDB2-7149D5892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5DACF-0486-4024-8852-CD83D0D3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AA6C0-B447-0F04-4FCD-80D1D08F1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2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4611-BD49-809E-D487-0D7A90C5C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3F43B-C23E-662F-E2A7-C09055DB4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76B51-932E-8251-0024-A0DCD322E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928812-B8DB-56A0-32B2-9069EDBC2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DF4E2E-AA39-54CE-0E8D-9899B6FFF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C986C6-AD48-8DD3-524E-A6CC81C8B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62CAF5-ED46-05EE-124F-09B4CEED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5AC569-6CFB-74D8-9771-17C691F2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0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36578-C21C-51DB-EF44-B8FF73DDD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C5707F-8E46-F153-D06B-E32EC4DEA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148DF-6560-878C-2D18-8A4C871E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89A9-E9FC-167C-1FEA-603E29E2B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0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CD42C-1AAD-7033-7618-70BFA2C8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4E7DD8-C451-6752-F82B-8DE82EE7D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30A8A-7B19-04BC-9D63-554E77EA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0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7E96-655F-CB54-FC4D-3598A7EEA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0761-9EA1-C86B-B1BE-E8397A3A3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F84AF-47CF-EB03-F80D-1E79E5B0C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F1A33-604F-12A0-7226-7F4CD790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483A-23F1-4D93-8F8D-DD54F6BE9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1995F-F121-4F38-2E17-2A76A7AC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24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976B7-F1FB-E8C3-43D7-51403AB0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7FBD9-EFA8-7EA4-794A-4F0A26DCE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7F6BAC-B556-F196-85E0-6244B1C4B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8CE29-9E88-02CD-AFFF-783F5F359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8EA66-8D78-46E7-EA6A-EC3DCED43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65FF2-33C4-4E68-804F-388AD594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0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1B2DD3-F2B0-17C0-BD1A-1B447181F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B6FD5-D722-BFC5-22F3-6A4B5CE39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7E3DC-3166-D078-F8F7-17682D4F5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22BD7-A45B-4AED-9492-2FA9783D071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48090-BFE6-97CC-E4A9-89129FC71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8B9DB-F270-3F2F-409A-91D77BD24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au.campuslabs.com/hom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043C57-33AD-991E-74B0-8B81A35EB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700" y="381001"/>
            <a:ext cx="11417300" cy="53141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6000" dirty="0">
              <a:latin typeface="+mj-lt"/>
            </a:endParaRPr>
          </a:p>
          <a:p>
            <a:pPr marL="0" indent="0">
              <a:buNone/>
            </a:pPr>
            <a:endParaRPr lang="en-US" sz="6000" dirty="0">
              <a:latin typeface="+mj-lt"/>
            </a:endParaRPr>
          </a:p>
          <a:p>
            <a:pPr marL="0" indent="0" algn="ctr">
              <a:buNone/>
            </a:pPr>
            <a:r>
              <a:rPr lang="en-US" sz="6000" dirty="0">
                <a:latin typeface="+mj-lt"/>
              </a:rPr>
              <a:t>Planning Training using Anthology</a:t>
            </a:r>
            <a:endParaRPr lang="en-US" sz="3200" dirty="0">
              <a:latin typeface="+mj-lt"/>
            </a:endParaRPr>
          </a:p>
          <a:p>
            <a:pPr marL="0" indent="0" algn="ctr">
              <a:buNone/>
            </a:pPr>
            <a:r>
              <a:rPr lang="en-US" sz="3200" dirty="0">
                <a:latin typeface="+mj-lt"/>
              </a:rPr>
              <a:t>Assessment and Research</a:t>
            </a:r>
          </a:p>
        </p:txBody>
      </p:sp>
    </p:spTree>
    <p:extLst>
      <p:ext uri="{BB962C8B-B14F-4D97-AF65-F5344CB8AC3E}">
        <p14:creationId xmlns:p14="http://schemas.microsoft.com/office/powerpoint/2010/main" val="1051830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575"/>
          </a:xfrm>
        </p:spPr>
        <p:txBody>
          <a:bodyPr>
            <a:normAutofit fontScale="90000"/>
          </a:bodyPr>
          <a:lstStyle/>
          <a:p>
            <a:r>
              <a:rPr lang="en-US" sz="4000" u="sng" dirty="0"/>
              <a:t>Goals- 3 IEA Goals and At Least 4 Total</a:t>
            </a:r>
          </a:p>
        </p:txBody>
      </p:sp>
      <p:graphicFrame>
        <p:nvGraphicFramePr>
          <p:cNvPr id="2" name="Content Placeholder 5">
            <a:extLst>
              <a:ext uri="{FF2B5EF4-FFF2-40B4-BE49-F238E27FC236}">
                <a16:creationId xmlns:a16="http://schemas.microsoft.com/office/drawing/2014/main" id="{359062FF-3BCB-886B-9BF6-03DF25A994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120873"/>
              </p:ext>
            </p:extLst>
          </p:nvPr>
        </p:nvGraphicFramePr>
        <p:xfrm>
          <a:off x="972735" y="1195493"/>
          <a:ext cx="9604374" cy="4467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4409">
                  <a:extLst>
                    <a:ext uri="{9D8B030D-6E8A-4147-A177-3AD203B41FA5}">
                      <a16:colId xmlns:a16="http://schemas.microsoft.com/office/drawing/2014/main" val="3790969532"/>
                    </a:ext>
                  </a:extLst>
                </a:gridCol>
                <a:gridCol w="5229965">
                  <a:extLst>
                    <a:ext uri="{9D8B030D-6E8A-4147-A177-3AD203B41FA5}">
                      <a16:colId xmlns:a16="http://schemas.microsoft.com/office/drawing/2014/main" val="612245849"/>
                    </a:ext>
                  </a:extLst>
                </a:gridCol>
              </a:tblGrid>
              <a:tr h="305587">
                <a:tc>
                  <a:txBody>
                    <a:bodyPr/>
                    <a:lstStyle/>
                    <a:p>
                      <a:r>
                        <a:rPr lang="en-US" dirty="0"/>
                        <a:t>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If Applicable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863306"/>
                  </a:ext>
                </a:extLst>
              </a:tr>
              <a:tr h="255693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BOG Metrics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011396"/>
                  </a:ext>
                </a:extLst>
              </a:tr>
              <a:tr h="306493">
                <a:tc>
                  <a:txBody>
                    <a:bodyPr/>
                    <a:lstStyle/>
                    <a:p>
                      <a:r>
                        <a:rPr lang="en-US" dirty="0"/>
                        <a:t>IEA 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FAU Pillars and Platforms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149531"/>
                  </a:ext>
                </a:extLst>
              </a:tr>
              <a:tr h="403013">
                <a:tc>
                  <a:txBody>
                    <a:bodyPr/>
                    <a:lstStyle/>
                    <a:p>
                      <a:r>
                        <a:rPr lang="en-US" dirty="0"/>
                        <a:t>Divisional Priorities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Divisional Goals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271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Assessment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Divisional Core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341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Goal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Personal and Professional Skills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066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Implementing Strategies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892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Assessment 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573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Criterion for Success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634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Goal Met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807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Data Summary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453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Program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981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960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7375"/>
          </a:xfrm>
        </p:spPr>
        <p:txBody>
          <a:bodyPr>
            <a:normAutofit fontScale="90000"/>
          </a:bodyPr>
          <a:lstStyle/>
          <a:p>
            <a:r>
              <a:rPr lang="en-US" sz="4000" u="sng" dirty="0"/>
              <a:t>IEA Goals</a:t>
            </a:r>
          </a:p>
        </p:txBody>
      </p:sp>
      <p:graphicFrame>
        <p:nvGraphicFramePr>
          <p:cNvPr id="2" name="Content Placeholder 5">
            <a:extLst>
              <a:ext uri="{FF2B5EF4-FFF2-40B4-BE49-F238E27FC236}">
                <a16:creationId xmlns:a16="http://schemas.microsoft.com/office/drawing/2014/main" id="{C56414BC-4A2B-FE90-3BB3-84E58110A7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3712052"/>
              </p:ext>
            </p:extLst>
          </p:nvPr>
        </p:nvGraphicFramePr>
        <p:xfrm>
          <a:off x="1148378" y="2881699"/>
          <a:ext cx="8823228" cy="1505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9097">
                  <a:extLst>
                    <a:ext uri="{9D8B030D-6E8A-4147-A177-3AD203B41FA5}">
                      <a16:colId xmlns:a16="http://schemas.microsoft.com/office/drawing/2014/main" val="3790969532"/>
                    </a:ext>
                  </a:extLst>
                </a:gridCol>
                <a:gridCol w="4224131">
                  <a:extLst>
                    <a:ext uri="{9D8B030D-6E8A-4147-A177-3AD203B41FA5}">
                      <a16:colId xmlns:a16="http://schemas.microsoft.com/office/drawing/2014/main" val="10603714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863306"/>
                  </a:ext>
                </a:extLst>
              </a:tr>
              <a:tr h="255693">
                <a:tc>
                  <a:txBody>
                    <a:bodyPr/>
                    <a:lstStyle/>
                    <a:p>
                      <a:r>
                        <a:rPr lang="en-US" dirty="0"/>
                        <a:t>1 Goal Related to Direct Student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Test of Knowledge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011396"/>
                  </a:ext>
                </a:extLst>
              </a:tr>
              <a:tr h="306493">
                <a:tc>
                  <a:txBody>
                    <a:bodyPr/>
                    <a:lstStyle/>
                    <a:p>
                      <a:r>
                        <a:rPr lang="en-US" dirty="0"/>
                        <a:t>1 Goal Related to Strategic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Sense of Belonging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149531"/>
                  </a:ext>
                </a:extLst>
              </a:tr>
              <a:tr h="403013">
                <a:tc>
                  <a:txBody>
                    <a:bodyPr/>
                    <a:lstStyle/>
                    <a:p>
                      <a:r>
                        <a:rPr lang="en-US" dirty="0"/>
                        <a:t>1 Goal Related to Either Listed Above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Career Readiness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2712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101E4E7-FFFD-133B-C316-8FC4915A1FBB}"/>
              </a:ext>
            </a:extLst>
          </p:cNvPr>
          <p:cNvSpPr txBox="1"/>
          <p:nvPr/>
        </p:nvSpPr>
        <p:spPr>
          <a:xfrm>
            <a:off x="4465100" y="1025471"/>
            <a:ext cx="2817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4479"/>
                </a:solidFill>
              </a:rPr>
              <a:t>https://www.fau.edu/iea/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2C8858-2BBA-E0CC-C379-2E4270076A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733" y="1467775"/>
            <a:ext cx="5902533" cy="111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597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675"/>
          </a:xfrm>
        </p:spPr>
        <p:txBody>
          <a:bodyPr>
            <a:normAutofit fontScale="90000"/>
          </a:bodyPr>
          <a:lstStyle/>
          <a:p>
            <a:r>
              <a:rPr lang="en-US" sz="4000" u="sng" dirty="0"/>
              <a:t>3+ Notable Moments </a:t>
            </a:r>
          </a:p>
        </p:txBody>
      </p:sp>
      <p:graphicFrame>
        <p:nvGraphicFramePr>
          <p:cNvPr id="2" name="Content Placeholder 5">
            <a:extLst>
              <a:ext uri="{FF2B5EF4-FFF2-40B4-BE49-F238E27FC236}">
                <a16:creationId xmlns:a16="http://schemas.microsoft.com/office/drawing/2014/main" id="{65D300DB-135A-1276-B9EB-DFAD065ACB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271551"/>
              </p:ext>
            </p:extLst>
          </p:nvPr>
        </p:nvGraphicFramePr>
        <p:xfrm>
          <a:off x="960035" y="1103147"/>
          <a:ext cx="9604374" cy="4472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4409">
                  <a:extLst>
                    <a:ext uri="{9D8B030D-6E8A-4147-A177-3AD203B41FA5}">
                      <a16:colId xmlns:a16="http://schemas.microsoft.com/office/drawing/2014/main" val="3790969532"/>
                    </a:ext>
                  </a:extLst>
                </a:gridCol>
                <a:gridCol w="5229965">
                  <a:extLst>
                    <a:ext uri="{9D8B030D-6E8A-4147-A177-3AD203B41FA5}">
                      <a16:colId xmlns:a16="http://schemas.microsoft.com/office/drawing/2014/main" val="6122458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If Applicable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863306"/>
                  </a:ext>
                </a:extLst>
              </a:tr>
              <a:tr h="255693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BOG Metrics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011396"/>
                  </a:ext>
                </a:extLst>
              </a:tr>
              <a:tr h="306493">
                <a:tc>
                  <a:txBody>
                    <a:bodyPr/>
                    <a:lstStyle/>
                    <a:p>
                      <a:r>
                        <a:rPr lang="en-US" dirty="0"/>
                        <a:t>Moment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FAU Pillars and Platforms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149531"/>
                  </a:ext>
                </a:extLst>
              </a:tr>
              <a:tr h="403013">
                <a:tc>
                  <a:txBody>
                    <a:bodyPr/>
                    <a:lstStyle/>
                    <a:p>
                      <a:r>
                        <a:rPr lang="en-US" dirty="0"/>
                        <a:t>What happened?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271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Why is this notable?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341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What should we know about it?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066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892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573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634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807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453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981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698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365125"/>
            <a:ext cx="11874500" cy="295275"/>
          </a:xfrm>
        </p:spPr>
        <p:txBody>
          <a:bodyPr>
            <a:noAutofit/>
          </a:bodyPr>
          <a:lstStyle/>
          <a:p>
            <a:r>
              <a:rPr lang="en-US" sz="3600" u="sng" dirty="0"/>
              <a:t>Executive Summary, Alternative to Notable Moments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61C3BFC-EFFA-D246-7966-CAAF921A49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3862106"/>
              </p:ext>
            </p:extLst>
          </p:nvPr>
        </p:nvGraphicFramePr>
        <p:xfrm>
          <a:off x="2057400" y="1027906"/>
          <a:ext cx="77851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5803">
                  <a:extLst>
                    <a:ext uri="{9D8B030D-6E8A-4147-A177-3AD203B41FA5}">
                      <a16:colId xmlns:a16="http://schemas.microsoft.com/office/drawing/2014/main" val="3790969532"/>
                    </a:ext>
                  </a:extLst>
                </a:gridCol>
                <a:gridCol w="4239297">
                  <a:extLst>
                    <a:ext uri="{9D8B030D-6E8A-4147-A177-3AD203B41FA5}">
                      <a16:colId xmlns:a16="http://schemas.microsoft.com/office/drawing/2014/main" val="612245849"/>
                    </a:ext>
                  </a:extLst>
                </a:gridCol>
              </a:tblGrid>
              <a:tr h="364760">
                <a:tc>
                  <a:txBody>
                    <a:bodyPr/>
                    <a:lstStyle/>
                    <a:p>
                      <a:r>
                        <a:rPr lang="en-US" dirty="0"/>
                        <a:t>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Notes: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863306"/>
                  </a:ext>
                </a:extLst>
              </a:tr>
              <a:tr h="36476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Needs to be incredibly detailed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011396"/>
                  </a:ext>
                </a:extLst>
              </a:tr>
              <a:tr h="638331">
                <a:tc>
                  <a:txBody>
                    <a:bodyPr/>
                    <a:lstStyle/>
                    <a:p>
                      <a:r>
                        <a:rPr lang="en-US" b="0" dirty="0"/>
                        <a:t>Executive Summary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encompass everything that would be in a Notable Moments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149531"/>
                  </a:ext>
                </a:extLst>
              </a:tr>
              <a:tr h="364760">
                <a:tc>
                  <a:txBody>
                    <a:bodyPr/>
                    <a:lstStyle/>
                    <a:p>
                      <a:r>
                        <a:rPr lang="en-US" b="0" dirty="0"/>
                        <a:t>Contributions to Metrics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Contains (3+) topics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271224"/>
                  </a:ext>
                </a:extLst>
              </a:tr>
              <a:tr h="364760">
                <a:tc>
                  <a:txBody>
                    <a:bodyPr/>
                    <a:lstStyle/>
                    <a:p>
                      <a:r>
                        <a:rPr lang="en-US" dirty="0"/>
                        <a:t>FAU Strategic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341524"/>
                  </a:ext>
                </a:extLst>
              </a:tr>
              <a:tr h="638331">
                <a:tc>
                  <a:txBody>
                    <a:bodyPr/>
                    <a:lstStyle/>
                    <a:p>
                      <a:r>
                        <a:rPr lang="en-US" dirty="0"/>
                        <a:t>Division of Student Affairs Strategic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066664"/>
                  </a:ext>
                </a:extLst>
              </a:tr>
              <a:tr h="364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892057"/>
                  </a:ext>
                </a:extLst>
              </a:tr>
              <a:tr h="364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573690"/>
                  </a:ext>
                </a:extLst>
              </a:tr>
              <a:tr h="364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634977"/>
                  </a:ext>
                </a:extLst>
              </a:tr>
              <a:tr h="364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807276"/>
                  </a:ext>
                </a:extLst>
              </a:tr>
              <a:tr h="364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453088"/>
                  </a:ext>
                </a:extLst>
              </a:tr>
              <a:tr h="364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981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1990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753"/>
          </a:xfrm>
        </p:spPr>
        <p:txBody>
          <a:bodyPr/>
          <a:lstStyle/>
          <a:p>
            <a:r>
              <a:rPr lang="en-US" u="sng" dirty="0"/>
              <a:t>Contact Information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043C57-33AD-991E-74B0-8B81A35EB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69497"/>
          </a:xfrm>
        </p:spPr>
        <p:txBody>
          <a:bodyPr/>
          <a:lstStyle/>
          <a:p>
            <a:pPr marL="457200" lvl="1" indent="0">
              <a:buNone/>
            </a:pPr>
            <a:r>
              <a:rPr lang="en-US" b="1" dirty="0"/>
              <a:t>Dr. Rebecca Goldstein</a:t>
            </a:r>
          </a:p>
          <a:p>
            <a:pPr marL="457200" lvl="1" indent="0">
              <a:buNone/>
            </a:pPr>
            <a:r>
              <a:rPr lang="en-US" dirty="0"/>
              <a:t>Director for Assessment and Research</a:t>
            </a:r>
          </a:p>
          <a:p>
            <a:pPr marL="457200" lvl="1" indent="0">
              <a:buNone/>
            </a:pPr>
            <a:r>
              <a:rPr lang="en-US" dirty="0"/>
              <a:t>rgoldstein@fau.edu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907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623"/>
          </a:xfrm>
        </p:spPr>
        <p:txBody>
          <a:bodyPr>
            <a:normAutofit fontScale="90000"/>
          </a:bodyPr>
          <a:lstStyle/>
          <a:p>
            <a:r>
              <a:rPr lang="en-US" sz="4000" u="sng" dirty="0"/>
              <a:t>Page in Anthology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11945D7-2BFF-3607-A847-00C2AF9DD159}"/>
              </a:ext>
            </a:extLst>
          </p:cNvPr>
          <p:cNvSpPr txBox="1">
            <a:spLocks/>
          </p:cNvSpPr>
          <p:nvPr/>
        </p:nvSpPr>
        <p:spPr>
          <a:xfrm>
            <a:off x="2039535" y="1168400"/>
            <a:ext cx="9605082" cy="4750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hlinkClick r:id="rId3"/>
              </a:rPr>
              <a:t>https://fau.campuslabs.com/home/</a:t>
            </a:r>
            <a:endParaRPr lang="en-US" dirty="0"/>
          </a:p>
          <a:p>
            <a:endParaRPr lang="en-US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35E9C9-A0D9-4472-D672-E7938757DE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3074" y="1748211"/>
            <a:ext cx="7539877" cy="4170674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3ED5EAE-4AEA-4CFE-E544-068F792DF3E1}"/>
              </a:ext>
            </a:extLst>
          </p:cNvPr>
          <p:cNvSpPr/>
          <p:nvPr/>
        </p:nvSpPr>
        <p:spPr>
          <a:xfrm>
            <a:off x="4273972" y="4644498"/>
            <a:ext cx="2479040" cy="124475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6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 fontScale="90000"/>
          </a:bodyPr>
          <a:lstStyle/>
          <a:p>
            <a:r>
              <a:rPr lang="en-US" sz="4000" u="sng" dirty="0"/>
              <a:t>Select Planning Icon</a:t>
            </a:r>
          </a:p>
        </p:txBody>
      </p:sp>
      <p:pic>
        <p:nvPicPr>
          <p:cNvPr id="2" name="Content Placeholder 11">
            <a:extLst>
              <a:ext uri="{FF2B5EF4-FFF2-40B4-BE49-F238E27FC236}">
                <a16:creationId xmlns:a16="http://schemas.microsoft.com/office/drawing/2014/main" id="{77D54674-41AA-60CC-CCB8-B85FA22F20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25667" y="1880646"/>
            <a:ext cx="6592220" cy="3581900"/>
          </a:xfr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0E591DC-18AC-DDFA-6BA0-43FF08DE18F3}"/>
              </a:ext>
            </a:extLst>
          </p:cNvPr>
          <p:cNvSpPr/>
          <p:nvPr/>
        </p:nvSpPr>
        <p:spPr>
          <a:xfrm>
            <a:off x="2325667" y="3410220"/>
            <a:ext cx="566305" cy="52275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26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6895"/>
          </a:xfrm>
        </p:spPr>
        <p:txBody>
          <a:bodyPr>
            <a:normAutofit fontScale="90000"/>
          </a:bodyPr>
          <a:lstStyle/>
          <a:p>
            <a:r>
              <a:rPr lang="en-US" sz="4000" u="sng" dirty="0"/>
              <a:t>Select AY and Division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9F7F9C-C005-4558-D931-06FFEA4C39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1602" y="1109920"/>
            <a:ext cx="4448796" cy="490606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56EC5C8-4500-57A2-50D2-D972742683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41" y="2210102"/>
            <a:ext cx="3383462" cy="473172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2F48CEF-C1CF-30F9-D3EE-7EFA92A17C23}"/>
              </a:ext>
            </a:extLst>
          </p:cNvPr>
          <p:cNvSpPr/>
          <p:nvPr/>
        </p:nvSpPr>
        <p:spPr>
          <a:xfrm>
            <a:off x="4643120" y="5434541"/>
            <a:ext cx="1966024" cy="31354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12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 fontScale="90000"/>
          </a:bodyPr>
          <a:lstStyle/>
          <a:p>
            <a:r>
              <a:rPr lang="en-US" sz="4000" u="sng" dirty="0"/>
              <a:t>Select Department</a:t>
            </a:r>
          </a:p>
        </p:txBody>
      </p:sp>
      <p:pic>
        <p:nvPicPr>
          <p:cNvPr id="2" name="Content Placeholder 4">
            <a:extLst>
              <a:ext uri="{FF2B5EF4-FFF2-40B4-BE49-F238E27FC236}">
                <a16:creationId xmlns:a16="http://schemas.microsoft.com/office/drawing/2014/main" id="{14EE35FB-A1F1-5867-DF1D-8232B8C381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958286" y="1660324"/>
            <a:ext cx="4010585" cy="2876951"/>
          </a:xfrm>
        </p:spPr>
      </p:pic>
      <p:pic>
        <p:nvPicPr>
          <p:cNvPr id="3" name="Content Placeholder 11">
            <a:extLst>
              <a:ext uri="{FF2B5EF4-FFF2-40B4-BE49-F238E27FC236}">
                <a16:creationId xmlns:a16="http://schemas.microsoft.com/office/drawing/2014/main" id="{AA930B1B-F5FE-D6DB-DDAF-D111C6DC6C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7142" y="1232992"/>
            <a:ext cx="2715294" cy="3907712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3DC024C-A0F0-3765-1969-0D540AEB65C6}"/>
              </a:ext>
            </a:extLst>
          </p:cNvPr>
          <p:cNvSpPr/>
          <p:nvPr/>
        </p:nvSpPr>
        <p:spPr>
          <a:xfrm>
            <a:off x="6105313" y="2841161"/>
            <a:ext cx="2099734" cy="144805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9FF0750-5F2D-B14B-CB04-AC212C2B182B}"/>
              </a:ext>
            </a:extLst>
          </p:cNvPr>
          <p:cNvSpPr/>
          <p:nvPr/>
        </p:nvSpPr>
        <p:spPr>
          <a:xfrm>
            <a:off x="2123406" y="1731513"/>
            <a:ext cx="2099734" cy="42269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40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38609" cy="600075"/>
          </a:xfrm>
        </p:spPr>
        <p:txBody>
          <a:bodyPr>
            <a:normAutofit fontScale="90000"/>
          </a:bodyPr>
          <a:lstStyle/>
          <a:p>
            <a:r>
              <a:rPr lang="en-US" sz="4000" u="sng" dirty="0"/>
              <a:t>Need all 3 types (Dept. Info, Goal, Notable Moments </a:t>
            </a:r>
            <a:r>
              <a:rPr lang="en-US" b="1" u="sng" dirty="0"/>
              <a:t>or</a:t>
            </a:r>
            <a:r>
              <a:rPr lang="en-US" sz="4000" b="1" u="sng" dirty="0"/>
              <a:t> </a:t>
            </a:r>
            <a:r>
              <a:rPr lang="en-US" sz="4000" u="sng" dirty="0"/>
              <a:t>ES)</a:t>
            </a:r>
          </a:p>
        </p:txBody>
      </p:sp>
      <p:pic>
        <p:nvPicPr>
          <p:cNvPr id="2" name="Content Placeholder 8">
            <a:extLst>
              <a:ext uri="{FF2B5EF4-FFF2-40B4-BE49-F238E27FC236}">
                <a16:creationId xmlns:a16="http://schemas.microsoft.com/office/drawing/2014/main" id="{A3D936DD-B613-8762-C5B2-0B1A6D09AD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7103" r="34234"/>
          <a:stretch/>
        </p:blipFill>
        <p:spPr>
          <a:xfrm>
            <a:off x="3483981" y="1062080"/>
            <a:ext cx="5341968" cy="3091993"/>
          </a:xfr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E5A0B18-DD78-1B54-EBE7-7D8400AD692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3124"/>
          <a:stretch/>
        </p:blipFill>
        <p:spPr>
          <a:xfrm>
            <a:off x="3425015" y="4162918"/>
            <a:ext cx="5341967" cy="1039782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9C7587E-3F60-DCF1-8A21-9EC7505695EE}"/>
              </a:ext>
            </a:extLst>
          </p:cNvPr>
          <p:cNvSpPr/>
          <p:nvPr/>
        </p:nvSpPr>
        <p:spPr>
          <a:xfrm>
            <a:off x="3569192" y="2888696"/>
            <a:ext cx="2526807" cy="20608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AE0B002-5758-FA51-496B-F8A208623EB5}"/>
              </a:ext>
            </a:extLst>
          </p:cNvPr>
          <p:cNvSpPr/>
          <p:nvPr/>
        </p:nvSpPr>
        <p:spPr>
          <a:xfrm>
            <a:off x="3569193" y="3761773"/>
            <a:ext cx="296751" cy="2827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E2E21BB-BE7E-5EC9-AA3F-E8FEF5424A46}"/>
              </a:ext>
            </a:extLst>
          </p:cNvPr>
          <p:cNvSpPr/>
          <p:nvPr/>
        </p:nvSpPr>
        <p:spPr>
          <a:xfrm>
            <a:off x="3569192" y="4821066"/>
            <a:ext cx="1049105" cy="18458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982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1975"/>
          </a:xfrm>
        </p:spPr>
        <p:txBody>
          <a:bodyPr>
            <a:normAutofit fontScale="90000"/>
          </a:bodyPr>
          <a:lstStyle/>
          <a:p>
            <a:r>
              <a:rPr lang="en-US" sz="4000" u="sng" dirty="0"/>
              <a:t>Add New Plan Item</a:t>
            </a:r>
          </a:p>
        </p:txBody>
      </p:sp>
      <p:pic>
        <p:nvPicPr>
          <p:cNvPr id="2" name="Content Placeholder 8">
            <a:extLst>
              <a:ext uri="{FF2B5EF4-FFF2-40B4-BE49-F238E27FC236}">
                <a16:creationId xmlns:a16="http://schemas.microsoft.com/office/drawing/2014/main" id="{23824E3B-7E03-4977-9E64-6484D721A1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7103" b="54651"/>
          <a:stretch/>
        </p:blipFill>
        <p:spPr>
          <a:xfrm>
            <a:off x="2275312" y="1418086"/>
            <a:ext cx="7320809" cy="1147314"/>
          </a:xfr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7574A5C-CBB9-F37F-1E33-47C00AA3085B}"/>
              </a:ext>
            </a:extLst>
          </p:cNvPr>
          <p:cNvSpPr/>
          <p:nvPr/>
        </p:nvSpPr>
        <p:spPr>
          <a:xfrm>
            <a:off x="8472577" y="2086634"/>
            <a:ext cx="1123544" cy="40544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A906A3-C630-DAAB-957C-C48A9E3C21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2962" y="2719421"/>
            <a:ext cx="4465507" cy="2283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643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/>
          </a:bodyPr>
          <a:lstStyle/>
          <a:p>
            <a:r>
              <a:rPr lang="en-US" sz="4000" u="sng" dirty="0"/>
              <a:t>Filtering Plan Items</a:t>
            </a:r>
          </a:p>
        </p:txBody>
      </p:sp>
      <p:pic>
        <p:nvPicPr>
          <p:cNvPr id="2" name="Content Placeholder 8">
            <a:extLst>
              <a:ext uri="{FF2B5EF4-FFF2-40B4-BE49-F238E27FC236}">
                <a16:creationId xmlns:a16="http://schemas.microsoft.com/office/drawing/2014/main" id="{CC871D36-1EE2-317D-19B0-4209BBAAD9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18191" b="54651"/>
          <a:stretch/>
        </p:blipFill>
        <p:spPr>
          <a:xfrm>
            <a:off x="2305371" y="1125467"/>
            <a:ext cx="7320809" cy="814691"/>
          </a:xfr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AB582CC-7513-94A2-3FB7-6F89871F6608}"/>
              </a:ext>
            </a:extLst>
          </p:cNvPr>
          <p:cNvSpPr/>
          <p:nvPr/>
        </p:nvSpPr>
        <p:spPr>
          <a:xfrm>
            <a:off x="2326374" y="1534719"/>
            <a:ext cx="653709" cy="25667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79B747-B96A-3AE1-720D-140CB326AE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6374" y="1870617"/>
            <a:ext cx="7173778" cy="3301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066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365125"/>
            <a:ext cx="11798300" cy="612775"/>
          </a:xfrm>
        </p:spPr>
        <p:txBody>
          <a:bodyPr>
            <a:noAutofit/>
          </a:bodyPr>
          <a:lstStyle/>
          <a:p>
            <a:r>
              <a:rPr lang="en-US" sz="4000" u="sng" dirty="0"/>
              <a:t>Departmental Information (Staff and Services)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C8A2047-9355-2CAC-A3E8-10BCD63CB4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0866386"/>
              </p:ext>
            </p:extLst>
          </p:nvPr>
        </p:nvGraphicFramePr>
        <p:xfrm>
          <a:off x="1138238" y="1155700"/>
          <a:ext cx="9604374" cy="4345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4409">
                  <a:extLst>
                    <a:ext uri="{9D8B030D-6E8A-4147-A177-3AD203B41FA5}">
                      <a16:colId xmlns:a16="http://schemas.microsoft.com/office/drawing/2014/main" val="3790969532"/>
                    </a:ext>
                  </a:extLst>
                </a:gridCol>
                <a:gridCol w="5229965">
                  <a:extLst>
                    <a:ext uri="{9D8B030D-6E8A-4147-A177-3AD203B41FA5}">
                      <a16:colId xmlns:a16="http://schemas.microsoft.com/office/drawing/2014/main" val="6122458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If Applicable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863306"/>
                  </a:ext>
                </a:extLst>
              </a:tr>
              <a:tr h="255693">
                <a:tc>
                  <a:txBody>
                    <a:bodyPr/>
                    <a:lstStyle/>
                    <a:p>
                      <a:r>
                        <a:rPr lang="en-US" dirty="0"/>
                        <a:t>Department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List all Services / Programs that were removed / stopped in the </a:t>
                      </a:r>
                      <a:r>
                        <a:rPr lang="en-US" b="1" dirty="0"/>
                        <a:t>current</a:t>
                      </a:r>
                      <a:r>
                        <a:rPr lang="en-US" dirty="0"/>
                        <a:t>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011396"/>
                  </a:ext>
                </a:extLst>
              </a:tr>
              <a:tr h="306493">
                <a:tc>
                  <a:txBody>
                    <a:bodyPr/>
                    <a:lstStyle/>
                    <a:p>
                      <a:r>
                        <a:rPr lang="en-US" dirty="0"/>
                        <a:t>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List all Services / Programs that will be stopped in the </a:t>
                      </a:r>
                      <a:r>
                        <a:rPr lang="en-US" b="1" dirty="0"/>
                        <a:t>upcoming</a:t>
                      </a:r>
                      <a:r>
                        <a:rPr lang="en-US" dirty="0"/>
                        <a:t>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149531"/>
                  </a:ext>
                </a:extLst>
              </a:tr>
              <a:tr h="403013">
                <a:tc>
                  <a:txBody>
                    <a:bodyPr/>
                    <a:lstStyle/>
                    <a:p>
                      <a:r>
                        <a:rPr lang="en-US" dirty="0"/>
                        <a:t>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Staff Accomplishments from this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271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341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List All Employees / Roles for the Current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066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List all Services / Programs delivered in the </a:t>
                      </a:r>
                      <a:r>
                        <a:rPr lang="en-US" b="1" dirty="0"/>
                        <a:t>current</a:t>
                      </a:r>
                      <a:r>
                        <a:rPr lang="en-US" dirty="0"/>
                        <a:t>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892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List all Services / Programs that were new in the </a:t>
                      </a:r>
                      <a:r>
                        <a:rPr lang="en-US" b="1" dirty="0"/>
                        <a:t>current</a:t>
                      </a:r>
                      <a:r>
                        <a:rPr lang="en-US" dirty="0"/>
                        <a:t>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573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1640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313</Words>
  <Application>Microsoft Office PowerPoint</Application>
  <PresentationFormat>Widescreen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PowerPoint Presentation</vt:lpstr>
      <vt:lpstr>Page in Anthology</vt:lpstr>
      <vt:lpstr>Select Planning Icon</vt:lpstr>
      <vt:lpstr>Select AY and Division</vt:lpstr>
      <vt:lpstr>Select Department</vt:lpstr>
      <vt:lpstr>Need all 3 types (Dept. Info, Goal, Notable Moments or ES)</vt:lpstr>
      <vt:lpstr>Add New Plan Item</vt:lpstr>
      <vt:lpstr>Filtering Plan Items</vt:lpstr>
      <vt:lpstr>Departmental Information (Staff and Services)</vt:lpstr>
      <vt:lpstr>Goals- 3 IEA Goals and At Least 4 Total</vt:lpstr>
      <vt:lpstr>IEA Goals</vt:lpstr>
      <vt:lpstr>3+ Notable Moments </vt:lpstr>
      <vt:lpstr>Executive Summary, Alternative to Notable Moments 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Tierney Mathis</cp:lastModifiedBy>
  <cp:revision>68</cp:revision>
  <dcterms:created xsi:type="dcterms:W3CDTF">2024-02-13T20:47:25Z</dcterms:created>
  <dcterms:modified xsi:type="dcterms:W3CDTF">2025-05-29T17:34:07Z</dcterms:modified>
</cp:coreProperties>
</file>