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5" r:id="rId3"/>
    <p:sldId id="266" r:id="rId4"/>
    <p:sldId id="267" r:id="rId5"/>
    <p:sldId id="268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26" y="3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5857C-1F3C-49FA-A7E0-64D07C575090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60188-071C-44B2-9DC2-FCFB0BEE4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88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DE43B-7495-059F-4FEA-E10DB64D9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5F2DCA-5080-5421-37F3-17743CCC7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9C224-5E20-FB93-98B2-B7194FB8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2BD7-A45B-4AED-9492-2FA9783D0714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6CCEE-C57C-D44A-19FD-920BA1615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7F875-672E-70AF-FED0-7FC385770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5C35-5E47-4471-9DCD-7E839D35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07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71D07-739C-A652-56C5-85115BFCC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89214A-DAE4-CA38-47B0-F731A52BE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CE91A-5F43-17BC-00E6-E16274FCC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2BD7-A45B-4AED-9492-2FA9783D0714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9C6D2-ACC7-6A38-76F3-0042AD151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C3CC1-2D2F-60B3-41D6-6B5EB8CA5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5C35-5E47-4471-9DCD-7E839D35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2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06F397-45ED-2507-A654-E74BBDE3D7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8A00A0-75C4-7958-EA28-DD53CC20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1DE02-3531-4A0D-EB9A-4BE1362E6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2BD7-A45B-4AED-9492-2FA9783D0714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986AF-59CB-7D6E-0ADD-7F53F36C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EA848-1BD3-7565-E304-F8D124419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5C35-5E47-4471-9DCD-7E839D35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9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B1EDA-D3C1-73F1-6994-27ABC1ECC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61F50-601F-71A1-60B0-044E7E68B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9C6A8-9BC9-3F33-17B6-4A9964B8D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2BD7-A45B-4AED-9492-2FA9783D0714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40B94-27D3-8DA4-3016-BD11B30F0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D15A7-06C1-B57C-D302-976C7FB8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5C35-5E47-4471-9DCD-7E839D35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1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28456-08B4-BE42-2D82-FE8E3187F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C669E-222F-1636-DEEC-D4962D625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B2DDB-FF40-E256-BC95-425DF87A2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2BD7-A45B-4AED-9492-2FA9783D0714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26FB1-8E4C-ED83-BA97-A3E1E35D9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AC1B5-E633-A952-8855-A7880F160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5C35-5E47-4471-9DCD-7E839D35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17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0FF4-97E6-E9B0-2FB1-192F1C72C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C7316-58C5-73F0-BBE9-485F4F3F1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6CBA4-54EB-BCDB-2596-4E8665D3A7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35C3E-9C07-5BDE-EDB2-7149D589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2BD7-A45B-4AED-9492-2FA9783D0714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5DACF-0486-4024-8852-CD83D0D32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AA6C0-B447-0F04-4FCD-80D1D08F1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5C35-5E47-4471-9DCD-7E839D35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28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04611-BD49-809E-D487-0D7A90C5C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3F43B-C23E-662F-E2A7-C09055DB4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A76B51-932E-8251-0024-A0DCD322E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928812-B8DB-56A0-32B2-9069EDBC27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DF4E2E-AA39-54CE-0E8D-9899B6FFFD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C986C6-AD48-8DD3-524E-A6CC81C8B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2BD7-A45B-4AED-9492-2FA9783D0714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62CAF5-ED46-05EE-124F-09B4CEED1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AC569-6CFB-74D8-9771-17C691F2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5C35-5E47-4471-9DCD-7E839D35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04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36578-C21C-51DB-EF44-B8FF73DDD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C5707F-8E46-F153-D06B-E32EC4DEA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2BD7-A45B-4AED-9492-2FA9783D0714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A148DF-6560-878C-2D18-8A4C871EC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389A9-E9FC-167C-1FEA-603E29E2B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5C35-5E47-4471-9DCD-7E839D35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0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FCD42C-1AAD-7033-7618-70BFA2C8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2BD7-A45B-4AED-9492-2FA9783D0714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E7DD8-C451-6752-F82B-8DE82EE7D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30A8A-7B19-04BC-9D63-554E77EAC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5C35-5E47-4471-9DCD-7E839D35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03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57E96-655F-CB54-FC4D-3598A7EE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C0761-9EA1-C86B-B1BE-E8397A3A3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F84AF-47CF-EB03-F80D-1E79E5B0C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F1A33-604F-12A0-7226-7F4CD790A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2BD7-A45B-4AED-9492-2FA9783D0714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8483A-23F1-4D93-8F8D-DD54F6BE9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1995F-F121-4F38-2E17-2A76A7ACD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5C35-5E47-4471-9DCD-7E839D35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24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976B7-F1FB-E8C3-43D7-51403AB0E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57FBD9-EFA8-7EA4-794A-4F0A26DCEA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7F6BAC-B556-F196-85E0-6244B1C4B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18CE29-9E88-02CD-AFFF-783F5F359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2BD7-A45B-4AED-9492-2FA9783D0714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8EA66-8D78-46E7-EA6A-EC3DCED43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65FF2-33C4-4E68-804F-388AD5941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5C35-5E47-4471-9DCD-7E839D35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04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1B2DD3-F2B0-17C0-BD1A-1B447181F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B6FD5-D722-BFC5-22F3-6A4B5CE39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7E3DC-3166-D078-F8F7-17682D4F5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E22BD7-A45B-4AED-9492-2FA9783D0714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48090-BFE6-97CC-E4A9-89129FC71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8B9DB-F270-3F2F-409A-91D77BD24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6D5C35-5E47-4471-9DCD-7E839D35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fau.sharepoint.com/sites/SAassessment-KPIRawData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043C57-33AD-991E-74B0-8B81A35EB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00" y="381001"/>
            <a:ext cx="11417300" cy="53141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6000" dirty="0">
              <a:latin typeface="+mj-lt"/>
            </a:endParaRPr>
          </a:p>
          <a:p>
            <a:pPr marL="0" indent="0">
              <a:buNone/>
            </a:pPr>
            <a:endParaRPr lang="en-US" sz="6000" dirty="0">
              <a:latin typeface="+mj-lt"/>
            </a:endParaRPr>
          </a:p>
          <a:p>
            <a:pPr marL="0" indent="0" algn="ctr">
              <a:buNone/>
            </a:pPr>
            <a:r>
              <a:rPr lang="en-US" sz="6000" dirty="0">
                <a:latin typeface="+mj-lt"/>
              </a:rPr>
              <a:t>SharePoint Training for KPIs</a:t>
            </a:r>
            <a:endParaRPr lang="en-US" sz="3200" dirty="0">
              <a:latin typeface="+mj-lt"/>
            </a:endParaRPr>
          </a:p>
          <a:p>
            <a:pPr marL="0" indent="0" algn="ctr">
              <a:buNone/>
            </a:pPr>
            <a:r>
              <a:rPr lang="en-US" sz="3200" dirty="0">
                <a:latin typeface="+mj-lt"/>
              </a:rPr>
              <a:t>Assessment and Research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035EBABF-D522-B861-73AB-132641A409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543032" y="5458968"/>
            <a:ext cx="1252728" cy="12527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5183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22"/>
    </mc:Choice>
    <mc:Fallback xmlns="">
      <p:transition spd="slow" advTm="17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C50909-2C28-FCC4-9C9C-89A5B4B91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4675"/>
          </a:xfrm>
        </p:spPr>
        <p:txBody>
          <a:bodyPr>
            <a:normAutofit fontScale="90000"/>
          </a:bodyPr>
          <a:lstStyle/>
          <a:p>
            <a:r>
              <a:rPr lang="en-US" sz="4000" u="sng" dirty="0"/>
              <a:t>Only Aggregated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4BB6FB-AD15-98F1-8FFC-98EA74942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2884" y="1446196"/>
            <a:ext cx="6486197" cy="459284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CC132C-2245-AC5B-504C-5A701AC17D7D}"/>
              </a:ext>
            </a:extLst>
          </p:cNvPr>
          <p:cNvSpPr/>
          <p:nvPr/>
        </p:nvSpPr>
        <p:spPr>
          <a:xfrm>
            <a:off x="5743656" y="4015514"/>
            <a:ext cx="2242930" cy="20073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845A4-C090-9CCA-2C3A-E34CB2DF4973}"/>
              </a:ext>
            </a:extLst>
          </p:cNvPr>
          <p:cNvSpPr txBox="1"/>
          <p:nvPr/>
        </p:nvSpPr>
        <p:spPr>
          <a:xfrm>
            <a:off x="2656191" y="939800"/>
            <a:ext cx="7099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hlinkClick r:id="rId6"/>
              </a:rPr>
              <a:t>https://fau.sharepoint.com/sites/SAassessment-KPIRawData</a:t>
            </a:r>
            <a:endParaRPr lang="en-US" dirty="0"/>
          </a:p>
        </p:txBody>
      </p:sp>
      <p:pic>
        <p:nvPicPr>
          <p:cNvPr id="17" name="Video 16">
            <a:hlinkClick r:id="" action="ppaction://media"/>
            <a:extLst>
              <a:ext uri="{FF2B5EF4-FFF2-40B4-BE49-F238E27FC236}">
                <a16:creationId xmlns:a16="http://schemas.microsoft.com/office/drawing/2014/main" id="{A659B516-8ADE-6184-DE1A-BAB1795B54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543032" y="5458968"/>
            <a:ext cx="1252728" cy="12527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8681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80"/>
    </mc:Choice>
    <mc:Fallback xmlns="">
      <p:transition spd="slow" advTm="72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C50909-2C28-FCC4-9C9C-89A5B4B91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4675"/>
          </a:xfrm>
        </p:spPr>
        <p:txBody>
          <a:bodyPr>
            <a:noAutofit/>
          </a:bodyPr>
          <a:lstStyle/>
          <a:p>
            <a:r>
              <a:rPr lang="en-US" sz="4000" u="sng" dirty="0"/>
              <a:t>Help!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05B6B-83DB-8437-F80E-8B8CFD5F9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197" y="1109920"/>
            <a:ext cx="8211696" cy="40201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D3C39F2-177D-58D2-AC81-BD455614ECB9}"/>
              </a:ext>
            </a:extLst>
          </p:cNvPr>
          <p:cNvSpPr/>
          <p:nvPr/>
        </p:nvSpPr>
        <p:spPr>
          <a:xfrm>
            <a:off x="6258045" y="4483545"/>
            <a:ext cx="2353520" cy="4472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Video 14">
            <a:hlinkClick r:id="" action="ppaction://media"/>
            <a:extLst>
              <a:ext uri="{FF2B5EF4-FFF2-40B4-BE49-F238E27FC236}">
                <a16:creationId xmlns:a16="http://schemas.microsoft.com/office/drawing/2014/main" id="{FB5D0B8F-C0A6-2727-7876-420198B27F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543032" y="5458968"/>
            <a:ext cx="1252728" cy="1252728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D70FFF-F7C3-F0FE-986D-13BCD97CF36F}"/>
              </a:ext>
            </a:extLst>
          </p:cNvPr>
          <p:cNvSpPr txBox="1"/>
          <p:nvPr/>
        </p:nvSpPr>
        <p:spPr>
          <a:xfrm>
            <a:off x="2152197" y="5300151"/>
            <a:ext cx="8211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4479"/>
                </a:solidFill>
              </a:rPr>
              <a:t>Contains the FAU + Division strategic plans, data dictionary, and more!</a:t>
            </a:r>
          </a:p>
        </p:txBody>
      </p:sp>
    </p:spTree>
    <p:extLst>
      <p:ext uri="{BB962C8B-B14F-4D97-AF65-F5344CB8AC3E}">
        <p14:creationId xmlns:p14="http://schemas.microsoft.com/office/powerpoint/2010/main" val="232539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39"/>
    </mc:Choice>
    <mc:Fallback xmlns="">
      <p:transition spd="slow" advTm="28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C50909-2C28-FCC4-9C9C-89A5B4B91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4675"/>
          </a:xfrm>
        </p:spPr>
        <p:txBody>
          <a:bodyPr>
            <a:noAutofit/>
          </a:bodyPr>
          <a:lstStyle/>
          <a:p>
            <a:r>
              <a:rPr lang="en-US" sz="4000" u="sng" dirty="0"/>
              <a:t>Add to Department Excel 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84BE1D-9A14-BF65-0A03-5654191A82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72"/>
          <a:stretch/>
        </p:blipFill>
        <p:spPr>
          <a:xfrm>
            <a:off x="1517883" y="1117600"/>
            <a:ext cx="8872486" cy="474303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86603D-F876-EE1F-A0E4-388D1F736525}"/>
              </a:ext>
            </a:extLst>
          </p:cNvPr>
          <p:cNvSpPr/>
          <p:nvPr/>
        </p:nvSpPr>
        <p:spPr>
          <a:xfrm>
            <a:off x="3638434" y="3428999"/>
            <a:ext cx="3833989" cy="26077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F1A3CB91-9A7B-0B49-860C-CDF867C749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543032" y="5458968"/>
            <a:ext cx="1252728" cy="12527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5560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44"/>
    </mc:Choice>
    <mc:Fallback xmlns="">
      <p:transition spd="slow" advTm="31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C50909-2C28-FCC4-9C9C-89A5B4B91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4675"/>
          </a:xfrm>
        </p:spPr>
        <p:txBody>
          <a:bodyPr>
            <a:noAutofit/>
          </a:bodyPr>
          <a:lstStyle/>
          <a:p>
            <a:r>
              <a:rPr lang="en-US" sz="4000" u="sng" dirty="0"/>
              <a:t>Breakdown of the Year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ECC39E-30F4-D729-1EC4-29001787C8C6}"/>
              </a:ext>
            </a:extLst>
          </p:cNvPr>
          <p:cNvSpPr txBox="1"/>
          <p:nvPr/>
        </p:nvSpPr>
        <p:spPr>
          <a:xfrm>
            <a:off x="1498600" y="5142309"/>
            <a:ext cx="8233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4479"/>
                </a:solidFill>
              </a:rPr>
              <a:t>Participation = All Data Points: Count is combined at the end</a:t>
            </a:r>
          </a:p>
          <a:p>
            <a:r>
              <a:rPr lang="en-US" b="1" dirty="0">
                <a:solidFill>
                  <a:srgbClr val="004479"/>
                </a:solidFill>
              </a:rPr>
              <a:t>Participants = Unique Count: Count is NOT combined</a:t>
            </a:r>
          </a:p>
          <a:p>
            <a:r>
              <a:rPr lang="en-US" b="1" dirty="0">
                <a:solidFill>
                  <a:srgbClr val="004479"/>
                </a:solidFill>
              </a:rPr>
              <a:t>AY calculation is </a:t>
            </a:r>
            <a:r>
              <a:rPr lang="en-US" b="1" u="sng" dirty="0">
                <a:solidFill>
                  <a:srgbClr val="004479"/>
                </a:solidFill>
              </a:rPr>
              <a:t>required</a:t>
            </a:r>
            <a:r>
              <a:rPr lang="en-US" b="1" dirty="0">
                <a:solidFill>
                  <a:srgbClr val="004479"/>
                </a:solidFill>
              </a:rPr>
              <a:t> and needs to consider the unique participants</a:t>
            </a:r>
          </a:p>
          <a:p>
            <a:endParaRPr lang="en-US" b="1" dirty="0">
              <a:solidFill>
                <a:srgbClr val="004479"/>
              </a:solidFill>
            </a:endParaRP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9C2DDDD0-40B0-9649-6211-CD400F9C4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93825" y="1230422"/>
            <a:ext cx="8911530" cy="3738057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635A95-32A9-2662-DA58-5BFAA180BDA8}"/>
              </a:ext>
            </a:extLst>
          </p:cNvPr>
          <p:cNvSpPr/>
          <p:nvPr/>
        </p:nvSpPr>
        <p:spPr>
          <a:xfrm>
            <a:off x="1498600" y="2520444"/>
            <a:ext cx="9099575" cy="133184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20" name="Video 19">
            <a:hlinkClick r:id="" action="ppaction://media"/>
            <a:extLst>
              <a:ext uri="{FF2B5EF4-FFF2-40B4-BE49-F238E27FC236}">
                <a16:creationId xmlns:a16="http://schemas.microsoft.com/office/drawing/2014/main" id="{62241916-5452-FA97-3986-E8EC09897C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543032" y="5458968"/>
            <a:ext cx="1252728" cy="12527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16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82"/>
    </mc:Choice>
    <mc:Fallback xmlns="">
      <p:transition spd="slow" advTm="93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C50909-2C28-FCC4-9C9C-89A5B4B91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7375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Contact Information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043C57-33AD-991E-74B0-8B81A35EB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69497"/>
          </a:xfrm>
        </p:spPr>
        <p:txBody>
          <a:bodyPr/>
          <a:lstStyle/>
          <a:p>
            <a:pPr marL="457200" lvl="1" indent="0">
              <a:buNone/>
            </a:pPr>
            <a:r>
              <a:rPr lang="en-US" b="1" dirty="0"/>
              <a:t>Dr. Rebecca Goldstein</a:t>
            </a:r>
          </a:p>
          <a:p>
            <a:pPr marL="457200" lvl="1" indent="0">
              <a:buNone/>
            </a:pPr>
            <a:r>
              <a:rPr lang="en-US" dirty="0"/>
              <a:t>Director for Assessment and Research</a:t>
            </a:r>
          </a:p>
          <a:p>
            <a:pPr marL="457200" lvl="1" indent="0">
              <a:buNone/>
            </a:pPr>
            <a:r>
              <a:rPr lang="en-US" dirty="0"/>
              <a:t>rgoldstein@fau.edu</a:t>
            </a:r>
          </a:p>
          <a:p>
            <a:pPr marL="457200" lvl="1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Video 30">
            <a:hlinkClick r:id="" action="ppaction://media"/>
            <a:extLst>
              <a:ext uri="{FF2B5EF4-FFF2-40B4-BE49-F238E27FC236}">
                <a16:creationId xmlns:a16="http://schemas.microsoft.com/office/drawing/2014/main" id="{600987E8-3B9A-13D3-0173-3419990B4B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377"/>
                </p14:media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543032" y="5458968"/>
            <a:ext cx="1252728" cy="12527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9390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95</Words>
  <Application>Microsoft Office PowerPoint</Application>
  <PresentationFormat>Widescreen</PresentationFormat>
  <Paragraphs>18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Only Aggregated Data</vt:lpstr>
      <vt:lpstr>Help!</vt:lpstr>
      <vt:lpstr>Add to Department Excel File</vt:lpstr>
      <vt:lpstr>Breakdown of the Year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Gurgel</dc:creator>
  <cp:lastModifiedBy>Tierney Mathis</cp:lastModifiedBy>
  <cp:revision>97</cp:revision>
  <dcterms:created xsi:type="dcterms:W3CDTF">2024-02-13T20:47:25Z</dcterms:created>
  <dcterms:modified xsi:type="dcterms:W3CDTF">2025-05-29T17:18:26Z</dcterms:modified>
</cp:coreProperties>
</file>