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3" r:id="rId4"/>
    <p:sldId id="258" r:id="rId5"/>
    <p:sldId id="264" r:id="rId6"/>
    <p:sldId id="273" r:id="rId7"/>
    <p:sldId id="265" r:id="rId8"/>
    <p:sldId id="266" r:id="rId9"/>
    <p:sldId id="271" r:id="rId10"/>
    <p:sldId id="267" r:id="rId11"/>
    <p:sldId id="268" r:id="rId12"/>
    <p:sldId id="259" r:id="rId13"/>
    <p:sldId id="260" r:id="rId14"/>
    <p:sldId id="275" r:id="rId15"/>
    <p:sldId id="277" r:id="rId16"/>
    <p:sldId id="274" r:id="rId17"/>
    <p:sldId id="276" r:id="rId18"/>
    <p:sldId id="261" r:id="rId19"/>
    <p:sldId id="262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56"/>
  </p:normalViewPr>
  <p:slideViewPr>
    <p:cSldViewPr snapToGrid="0" snapToObjects="1" showGuides="1">
      <p:cViewPr>
        <p:scale>
          <a:sx n="130" d="100"/>
          <a:sy n="130" d="100"/>
        </p:scale>
        <p:origin x="-2024" y="-256"/>
      </p:cViewPr>
      <p:guideLst>
        <p:guide orient="horz" pos="2167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EF4C-B7DE-1746-B899-5D17CF0FE5EB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D04A-C1EA-C143-90E3-30433ED1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D04A-C1EA-C143-90E3-30433ED11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608D-E42A-5C4D-9E90-42C71F2CF2B1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77D-09D3-4E4E-8D72-8C285B4C167A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9069-9183-C74D-8223-3B006A4F14B3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55D6-CA3C-8D42-B86E-5D2828FC2B30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2C8-2E22-564C-9ACD-2B74D42C7873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1F79-766C-2242-A0B3-BF3EEF1FDA1A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8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0F2-9DF1-9546-A712-516955F43D9E}" type="datetime1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EBF-824A-BF4A-985E-38B6F8419061}" type="datetime1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A5F5-770C-4740-9C79-73F13B41B7B2}" type="datetime1">
              <a:rPr lang="en-US" smtClean="0"/>
              <a:t>8/26/16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A269-3A52-674B-AE71-C3B35B9CFFF8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3834-9725-A743-9880-6F9C21988C03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16FE-38AD-5F4A-AFB5-0FFCD51F6FD2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AA12-84A0-E84E-A393-997F02C4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43" y="831397"/>
            <a:ext cx="8320314" cy="2361746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AutoRegressive</a:t>
            </a:r>
            <a:r>
              <a:rPr lang="en-US" sz="6000" dirty="0" smtClean="0"/>
              <a:t> Modeling of Directed Functional </a:t>
            </a:r>
            <a:br>
              <a:rPr lang="en-US" sz="6000" dirty="0" smtClean="0"/>
            </a:br>
            <a:r>
              <a:rPr lang="en-US" sz="6000" dirty="0" smtClean="0"/>
              <a:t>Connectivity in the Brain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0065"/>
            <a:ext cx="7823199" cy="25315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Steven L. Bressler, PhD</a:t>
            </a:r>
          </a:p>
          <a:p>
            <a:r>
              <a:rPr lang="en-US" dirty="0" smtClean="0"/>
              <a:t>Director, Cognitive </a:t>
            </a:r>
            <a:r>
              <a:rPr lang="en-US" dirty="0" err="1" smtClean="0"/>
              <a:t>Neurodynamics</a:t>
            </a:r>
            <a:r>
              <a:rPr lang="en-US" dirty="0" smtClean="0"/>
              <a:t> Laboratory</a:t>
            </a:r>
          </a:p>
          <a:p>
            <a:r>
              <a:rPr lang="en-US" dirty="0" smtClean="0"/>
              <a:t>Center for Complex Systems &amp; Brain Sciences</a:t>
            </a:r>
          </a:p>
          <a:p>
            <a:r>
              <a:rPr lang="en-US" dirty="0" smtClean="0"/>
              <a:t>Florida Atlantic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9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of Time-Domain &amp; Frequency-Domain Weiner-Granger Causality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84217"/>
            <a:ext cx="4113213" cy="273783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42" y="2454034"/>
            <a:ext cx="71913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0238" y="4419600"/>
            <a:ext cx="80772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W-G Causality 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from y to x in the time domain equals the sum of Spectral </a:t>
            </a: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W-G Causalities 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from y to x over all frequencies.</a:t>
            </a:r>
          </a:p>
        </p:txBody>
      </p:sp>
    </p:spTree>
    <p:extLst>
      <p:ext uri="{BB962C8B-B14F-4D97-AF65-F5344CB8AC3E}">
        <p14:creationId xmlns:p14="http://schemas.microsoft.com/office/powerpoint/2010/main" val="143591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8" y="68385"/>
            <a:ext cx="8821616" cy="1563087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of W-G Spectra of Macaque Cortical </a:t>
            </a:r>
            <a:r>
              <a:rPr lang="en-US" sz="3600" dirty="0" smtClean="0"/>
              <a:t>Task</a:t>
            </a:r>
            <a:r>
              <a:rPr lang="en-US" sz="3600" dirty="0" smtClean="0"/>
              <a:t>-Related </a:t>
            </a:r>
            <a:r>
              <a:rPr lang="en-US" sz="3600" dirty="0" smtClean="0"/>
              <a:t>LFPs Indicating Beta-Frequency Unidirectional Causality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623537"/>
            <a:ext cx="4113213" cy="234463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15" descr="ge51_pard_pare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31472"/>
            <a:ext cx="6956425" cy="42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6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74638"/>
            <a:ext cx="88537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MultiVariate</a:t>
            </a:r>
            <a:r>
              <a:rPr lang="en-US" dirty="0" smtClean="0"/>
              <a:t> </a:t>
            </a:r>
            <a:r>
              <a:rPr lang="en-US" dirty="0" err="1" smtClean="0"/>
              <a:t>AutoRegressive</a:t>
            </a:r>
            <a:r>
              <a:rPr lang="en-US" dirty="0" smtClean="0"/>
              <a:t> (MVAR)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86" y="6585856"/>
            <a:ext cx="4408714" cy="272143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46931" y="1587273"/>
            <a:ext cx="745013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0"/>
              <a:buNone/>
              <a:defRPr/>
            </a:pPr>
            <a:r>
              <a:rPr lang="en-US" sz="2800" smtClean="0"/>
              <a:t>	 X</a:t>
            </a:r>
            <a:r>
              <a:rPr lang="en-US" sz="2800" baseline="-25000" smtClean="0"/>
              <a:t>i,t</a:t>
            </a:r>
            <a:r>
              <a:rPr lang="en-US" sz="2800" smtClean="0"/>
              <a:t>= a</a:t>
            </a:r>
            <a:r>
              <a:rPr lang="en-US" sz="2800" baseline="-25000" smtClean="0"/>
              <a:t>i,1,1</a:t>
            </a:r>
            <a:r>
              <a:rPr lang="en-US" sz="2800" smtClean="0"/>
              <a:t>X</a:t>
            </a:r>
            <a:r>
              <a:rPr lang="en-US" sz="2800" baseline="-25000" smtClean="0"/>
              <a:t>1,t-1</a:t>
            </a:r>
            <a:r>
              <a:rPr lang="en-US" sz="2800" smtClean="0"/>
              <a:t> + a</a:t>
            </a:r>
            <a:r>
              <a:rPr lang="en-US" sz="2800" baseline="-25000" smtClean="0"/>
              <a:t>i,1,2</a:t>
            </a:r>
            <a:r>
              <a:rPr lang="en-US" sz="2800" smtClean="0"/>
              <a:t>X</a:t>
            </a:r>
            <a:r>
              <a:rPr lang="en-US" sz="2800" baseline="-25000" smtClean="0"/>
              <a:t>1,t-2 </a:t>
            </a:r>
            <a:r>
              <a:rPr lang="en-US" sz="2800" smtClean="0"/>
              <a:t>+ … + a</a:t>
            </a:r>
            <a:r>
              <a:rPr lang="en-US" sz="2800" baseline="-25000" smtClean="0"/>
              <a:t>i,1,m</a:t>
            </a:r>
            <a:r>
              <a:rPr lang="en-US" sz="2800" smtClean="0"/>
              <a:t>X</a:t>
            </a:r>
            <a:r>
              <a:rPr lang="en-US" sz="2800" baseline="-25000" smtClean="0"/>
              <a:t>1,t-m</a:t>
            </a:r>
          </a:p>
          <a:p>
            <a:pPr>
              <a:buFont typeface="Monotype Sorts" charset="0"/>
              <a:buNone/>
              <a:defRPr/>
            </a:pPr>
            <a:r>
              <a:rPr lang="en-US" sz="2800" baseline="-25000" smtClean="0"/>
              <a:t>		</a:t>
            </a:r>
            <a:r>
              <a:rPr lang="en-US" sz="2800" smtClean="0"/>
              <a:t>+ a</a:t>
            </a:r>
            <a:r>
              <a:rPr lang="en-US" sz="2800" baseline="-25000" smtClean="0"/>
              <a:t>i,2,1</a:t>
            </a:r>
            <a:r>
              <a:rPr lang="en-US" sz="2800" smtClean="0"/>
              <a:t>X</a:t>
            </a:r>
            <a:r>
              <a:rPr lang="en-US" sz="2800" baseline="-25000" smtClean="0"/>
              <a:t>2,t-1</a:t>
            </a:r>
            <a:r>
              <a:rPr lang="en-US" sz="2800" smtClean="0"/>
              <a:t> + a</a:t>
            </a:r>
            <a:r>
              <a:rPr lang="en-US" sz="2800" baseline="-25000" smtClean="0"/>
              <a:t>i,2,2</a:t>
            </a:r>
            <a:r>
              <a:rPr lang="en-US" sz="2800" smtClean="0"/>
              <a:t>X</a:t>
            </a:r>
            <a:r>
              <a:rPr lang="en-US" sz="2800" baseline="-25000" smtClean="0"/>
              <a:t>2,t-2 </a:t>
            </a:r>
            <a:r>
              <a:rPr lang="en-US" sz="2800" smtClean="0"/>
              <a:t>+ … + a</a:t>
            </a:r>
            <a:r>
              <a:rPr lang="en-US" sz="2800" baseline="-25000" smtClean="0"/>
              <a:t>i,2,m</a:t>
            </a:r>
            <a:r>
              <a:rPr lang="en-US" sz="2800" smtClean="0"/>
              <a:t>X</a:t>
            </a:r>
            <a:r>
              <a:rPr lang="en-US" sz="2800" baseline="-25000" smtClean="0"/>
              <a:t>2,t-m</a:t>
            </a:r>
          </a:p>
          <a:p>
            <a:pPr>
              <a:buFont typeface="Monotype Sorts" charset="0"/>
              <a:buNone/>
              <a:defRPr/>
            </a:pPr>
            <a:r>
              <a:rPr lang="en-US" sz="2800" baseline="-25000" smtClean="0"/>
              <a:t>		</a:t>
            </a:r>
            <a:r>
              <a:rPr lang="en-US" sz="2800" smtClean="0"/>
              <a:t>+ …</a:t>
            </a:r>
          </a:p>
          <a:p>
            <a:pPr>
              <a:buFont typeface="Monotype Sorts" charset="0"/>
              <a:buNone/>
              <a:defRPr/>
            </a:pPr>
            <a:r>
              <a:rPr lang="en-US" sz="2800" smtClean="0"/>
              <a:t>		+ a</a:t>
            </a:r>
            <a:r>
              <a:rPr lang="en-US" sz="2800" baseline="-25000" smtClean="0"/>
              <a:t>i,p,1</a:t>
            </a:r>
            <a:r>
              <a:rPr lang="en-US" sz="2800" smtClean="0"/>
              <a:t>X</a:t>
            </a:r>
            <a:r>
              <a:rPr lang="en-US" sz="2800" baseline="-25000" smtClean="0"/>
              <a:t>p,t-1</a:t>
            </a:r>
            <a:r>
              <a:rPr lang="en-US" sz="2800" smtClean="0"/>
              <a:t> + a</a:t>
            </a:r>
            <a:r>
              <a:rPr lang="en-US" sz="2800" baseline="-25000" smtClean="0"/>
              <a:t>i,p,2</a:t>
            </a:r>
            <a:r>
              <a:rPr lang="en-US" sz="2800" smtClean="0"/>
              <a:t>X</a:t>
            </a:r>
            <a:r>
              <a:rPr lang="en-US" sz="2800" baseline="-25000" smtClean="0"/>
              <a:t>p,t-2</a:t>
            </a:r>
            <a:r>
              <a:rPr lang="en-US" sz="2800" smtClean="0"/>
              <a:t> + … + a</a:t>
            </a:r>
            <a:r>
              <a:rPr lang="en-US" sz="2800" baseline="-25000" smtClean="0"/>
              <a:t>i,p,m </a:t>
            </a:r>
            <a:r>
              <a:rPr lang="en-US" sz="2800" smtClean="0"/>
              <a:t>X</a:t>
            </a:r>
            <a:r>
              <a:rPr lang="en-US" sz="2800" baseline="-25000" smtClean="0"/>
              <a:t>p,t-m</a:t>
            </a:r>
          </a:p>
          <a:p>
            <a:pPr>
              <a:buFont typeface="Monotype Sorts" charset="0"/>
              <a:buNone/>
              <a:defRPr/>
            </a:pPr>
            <a:r>
              <a:rPr lang="en-US" sz="2800" baseline="-25000" smtClean="0"/>
              <a:t>		</a:t>
            </a:r>
            <a:r>
              <a:rPr lang="en-US" sz="2800" smtClean="0"/>
              <a:t>+ e</a:t>
            </a:r>
            <a:r>
              <a:rPr lang="en-US" sz="2800" baseline="-25000" smtClean="0"/>
              <a:t>i,t</a:t>
            </a:r>
            <a:endParaRPr lang="en-US" sz="2800" dirty="0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57400" y="4335916"/>
            <a:ext cx="5029200" cy="538163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A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t-1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+ 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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+ A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t-m</a:t>
            </a:r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+ E</a:t>
            </a:r>
            <a:r>
              <a:rPr lang="en-US" sz="28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1300" y="5029200"/>
            <a:ext cx="866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where: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[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  <a:r>
              <a:rPr lang="en-US" sz="2400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</a:t>
            </a:r>
            <a:r>
              <a:rPr lang="en-US" sz="2400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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pt</a:t>
            </a:r>
            <a:r>
              <a:rPr lang="en-US" sz="2400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]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are 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data channels, 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 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 the model order,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</a:t>
            </a:r>
            <a:r>
              <a:rPr lang="en-US" sz="2400" b="0" i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are 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 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 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coefficient matrices, &amp;  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</a:t>
            </a:r>
            <a:r>
              <a:rPr lang="en-US" sz="2400" b="0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is the white noise residual error process vector.</a:t>
            </a:r>
          </a:p>
        </p:txBody>
      </p:sp>
    </p:spTree>
    <p:extLst>
      <p:ext uri="{BB962C8B-B14F-4D97-AF65-F5344CB8AC3E}">
        <p14:creationId xmlns:p14="http://schemas.microsoft.com/office/powerpoint/2010/main" val="417810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7992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MVAR Modeling of Event-Related LFP Time Series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429" y="6380843"/>
            <a:ext cx="4390571" cy="365125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9400" y="1782867"/>
            <a:ext cx="85820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9163">
              <a:spcAft>
                <a:spcPct val="20000"/>
              </a:spcAft>
              <a:tabLst>
                <a:tab pos="1139825" algn="l"/>
                <a:tab pos="6854825" algn="r"/>
              </a:tabLst>
              <a:defRPr/>
            </a:pPr>
            <a:r>
              <a:rPr lang="en-US" sz="2800" dirty="0" smtClean="0"/>
              <a:t>LFP time series from repeated task trials are treated as realizations of a stationary stochastic process.</a:t>
            </a:r>
          </a:p>
          <a:p>
            <a:pPr defTabSz="919163">
              <a:spcAft>
                <a:spcPct val="20000"/>
              </a:spcAft>
              <a:tabLst>
                <a:tab pos="1139825" algn="l"/>
                <a:tab pos="6854825" algn="r"/>
              </a:tabLst>
              <a:defRPr/>
            </a:pPr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k</a:t>
            </a:r>
            <a:r>
              <a:rPr lang="en-US" sz="2800" dirty="0" smtClean="0"/>
              <a:t> are obtained by solving the multivariate Yule-Walker equations (of size mp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using the Levinson, </a:t>
            </a:r>
            <a:r>
              <a:rPr lang="en-US" sz="2800" dirty="0" err="1" smtClean="0"/>
              <a:t>Wiggens</a:t>
            </a:r>
            <a:r>
              <a:rPr lang="en-US" sz="2800" dirty="0" smtClean="0"/>
              <a:t>, Robinson algorithm, as implemented by </a:t>
            </a:r>
            <a:r>
              <a:rPr lang="en-US" sz="2800" dirty="0" err="1" smtClean="0"/>
              <a:t>Morf</a:t>
            </a:r>
            <a:r>
              <a:rPr lang="en-US" sz="2800" dirty="0" smtClean="0"/>
              <a:t> et al. (1978).</a:t>
            </a:r>
          </a:p>
          <a:p>
            <a:pPr defTabSz="919163">
              <a:spcAft>
                <a:spcPct val="20000"/>
              </a:spcAft>
              <a:buFont typeface="Monotype Sorts" charset="0"/>
              <a:buNone/>
              <a:tabLst>
                <a:tab pos="1139825" algn="l"/>
                <a:tab pos="6854825" algn="r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	</a:t>
            </a:r>
            <a:r>
              <a:rPr lang="en-US" sz="1200" dirty="0" smtClean="0"/>
              <a:t>	</a:t>
            </a:r>
            <a:r>
              <a:rPr lang="en-US" sz="1200" dirty="0" err="1" smtClean="0"/>
              <a:t>Morf</a:t>
            </a:r>
            <a:r>
              <a:rPr lang="en-US" sz="1200" dirty="0" smtClean="0"/>
              <a:t> M, Vieira A, Lee D, </a:t>
            </a:r>
            <a:r>
              <a:rPr lang="en-US" sz="1200" dirty="0" err="1" smtClean="0"/>
              <a:t>Kailath</a:t>
            </a:r>
            <a:r>
              <a:rPr lang="en-US" sz="1200" dirty="0" smtClean="0"/>
              <a:t> T (1978) Recursive multichannel maximum</a:t>
            </a:r>
          </a:p>
          <a:p>
            <a:pPr defTabSz="919163">
              <a:spcAft>
                <a:spcPct val="20000"/>
              </a:spcAft>
              <a:buFont typeface="Monotype Sorts" charset="0"/>
              <a:buNone/>
              <a:tabLst>
                <a:tab pos="1139825" algn="l"/>
                <a:tab pos="6854825" algn="r"/>
              </a:tabLst>
              <a:defRPr/>
            </a:pPr>
            <a:r>
              <a:rPr lang="en-US" sz="1200" dirty="0" smtClean="0"/>
              <a:t>		 entropy spectral estimation. IEEE Trans Geoscience Electronics 16: 85-94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  <a:endParaRPr lang="en-US" sz="1200" dirty="0" smtClean="0"/>
          </a:p>
          <a:p>
            <a:pPr defTabSz="919163">
              <a:spcAft>
                <a:spcPct val="20000"/>
              </a:spcAft>
              <a:tabLst>
                <a:tab pos="1139825" algn="l"/>
                <a:tab pos="6854825" algn="r"/>
              </a:tabLst>
              <a:defRPr/>
            </a:pPr>
            <a:r>
              <a:rPr lang="en-US" sz="2800" dirty="0" smtClean="0"/>
              <a:t>The model order is determined by parametric testing.</a:t>
            </a:r>
          </a:p>
        </p:txBody>
      </p:sp>
    </p:spTree>
    <p:extLst>
      <p:ext uri="{BB962C8B-B14F-4D97-AF65-F5344CB8AC3E}">
        <p14:creationId xmlns:p14="http://schemas.microsoft.com/office/powerpoint/2010/main" val="391580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W-G Causality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613769"/>
            <a:ext cx="4103688" cy="107706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28616"/>
            <a:ext cx="82296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A set of network nodes may be analyzed for directed functional connectivity by computing W-G Causality in both directions between all node pairs.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statistical significance of each W-G Causality is computed by comparison to a “permutation distribution”.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Significant W-G Causalities are plotted as arrows between nodes on a network graph, with arrow direction indicating the direction of W-G </a:t>
            </a:r>
            <a:r>
              <a:rPr lang="en-US" sz="2800" dirty="0"/>
              <a:t>c</a:t>
            </a:r>
            <a:r>
              <a:rPr lang="en-US" sz="2800" dirty="0" smtClean="0"/>
              <a:t>ausal influence and arrow thickness representing the magnitude of W-G causal influence.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62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7" y="274637"/>
            <a:ext cx="8596923" cy="1659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W-G Causality Graph  from </a:t>
            </a:r>
            <a:r>
              <a:rPr lang="en-US" dirty="0"/>
              <a:t> Macaque Cortical Task-Related </a:t>
            </a:r>
            <a:r>
              <a:rPr lang="en-US" dirty="0" smtClean="0"/>
              <a:t>LFPs</a:t>
            </a:r>
            <a:br>
              <a:rPr lang="en-US" dirty="0" smtClean="0"/>
            </a:br>
            <a:r>
              <a:rPr lang="en-US" sz="3100" dirty="0" smtClean="0"/>
              <a:t>(from </a:t>
            </a:r>
            <a:r>
              <a:rPr lang="en-US" sz="3100" dirty="0" err="1" smtClean="0"/>
              <a:t>Brovelli</a:t>
            </a:r>
            <a:r>
              <a:rPr lang="en-US" sz="3100" dirty="0" smtClean="0"/>
              <a:t> et al., PNAS, 2004)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537" y="6555154"/>
            <a:ext cx="4287351" cy="166321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3" descr="Picture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339609"/>
            <a:ext cx="71374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2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37" y="274637"/>
            <a:ext cx="8354646" cy="15912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</a:t>
            </a:r>
            <a:r>
              <a:rPr lang="en-US" dirty="0" err="1" smtClean="0"/>
              <a:t>MultiVariate</a:t>
            </a:r>
            <a:r>
              <a:rPr lang="en-US" dirty="0" smtClean="0"/>
              <a:t> </a:t>
            </a:r>
            <a:r>
              <a:rPr lang="en-US" dirty="0" err="1" smtClean="0"/>
              <a:t>AutoRegressive</a:t>
            </a:r>
            <a:r>
              <a:rPr lang="en-US" dirty="0" smtClean="0"/>
              <a:t> (AMVAR) Modeling</a:t>
            </a:r>
            <a:br>
              <a:rPr lang="en-US" dirty="0" smtClean="0"/>
            </a:br>
            <a:r>
              <a:rPr lang="en-US" sz="2700" dirty="0">
                <a:solidFill>
                  <a:srgbClr val="000000"/>
                </a:solidFill>
              </a:rPr>
              <a:t>(Ding, Bressler et al., Biological Cybernetics, 2000)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25846"/>
            <a:ext cx="4103688" cy="195629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2923" y="2696308"/>
            <a:ext cx="803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2788" y="2021743"/>
            <a:ext cx="7696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AMVAR modeling captures the dynamics of AR processes with high temporal precision.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MVAR modeling is performed in a short time window, sliding with a high degree of overlap.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When spectral analysis is performed on the model at each time step, a time-frequency plot is obtained.</a:t>
            </a:r>
          </a:p>
          <a:p>
            <a:pPr marL="0" indent="0" algn="just">
              <a:lnSpc>
                <a:spcPct val="110000"/>
              </a:lnSpc>
              <a:buClr>
                <a:srgbClr val="FEFEFE"/>
              </a:buClr>
              <a:buFont typeface="Monotype Sorts" charset="0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186715"/>
            <a:ext cx="8616462" cy="1659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AMVAR Time-Frequency </a:t>
            </a:r>
            <a:r>
              <a:rPr lang="en-US" dirty="0"/>
              <a:t>Coherence </a:t>
            </a:r>
            <a:r>
              <a:rPr lang="en-US" dirty="0" smtClean="0"/>
              <a:t>Plot from Macaque </a:t>
            </a:r>
            <a:r>
              <a:rPr lang="en-US" dirty="0"/>
              <a:t>Cortical Task-Related </a:t>
            </a:r>
            <a:r>
              <a:rPr lang="en-US" dirty="0" smtClean="0"/>
              <a:t>LFPs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7308" y="6594231"/>
            <a:ext cx="4023580" cy="127244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3" descr="pard_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8" y="2041781"/>
            <a:ext cx="5303520" cy="38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2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Analysis by MVAR Modeling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14800" cy="365125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2888" y="1397907"/>
            <a:ext cx="865822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6699"/>
                </a:solidFill>
              </a:rPr>
              <a:t>Spectral Matrix</a:t>
            </a:r>
            <a:r>
              <a:rPr lang="en-US" sz="2800" dirty="0" smtClean="0"/>
              <a:t> is defined as: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sz="2800" b="1" dirty="0" smtClean="0"/>
              <a:t>	S( </a:t>
            </a:r>
            <a:r>
              <a:rPr lang="en-US" sz="2800" b="1" i="1" dirty="0" smtClean="0"/>
              <a:t>f </a:t>
            </a:r>
            <a:r>
              <a:rPr lang="en-US" sz="2800" b="1" dirty="0" smtClean="0"/>
              <a:t>) = &lt;</a:t>
            </a:r>
            <a:r>
              <a:rPr lang="en-US" sz="2800" b="1" i="1" dirty="0" smtClean="0"/>
              <a:t>X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f </a:t>
            </a:r>
            <a:r>
              <a:rPr lang="en-US" sz="2800" b="1" dirty="0" smtClean="0"/>
              <a:t>) </a:t>
            </a:r>
            <a:r>
              <a:rPr lang="en-US" sz="2800" b="1" i="1" dirty="0" smtClean="0"/>
              <a:t>X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f </a:t>
            </a:r>
            <a:r>
              <a:rPr lang="en-US" sz="2800" b="1" dirty="0" smtClean="0"/>
              <a:t>)*&gt; = H(</a:t>
            </a:r>
            <a:r>
              <a:rPr lang="en-US" sz="2800" b="1" i="1" dirty="0" smtClean="0"/>
              <a:t>f </a:t>
            </a:r>
            <a:r>
              <a:rPr lang="en-US" sz="2800" b="1" dirty="0" smtClean="0"/>
              <a:t>) </a:t>
            </a:r>
            <a:r>
              <a:rPr lang="en-US" sz="4000" b="1" dirty="0" smtClean="0">
                <a:sym typeface="Symbol" charset="0"/>
              </a:rPr>
              <a:t></a:t>
            </a:r>
            <a:r>
              <a:rPr lang="en-US" sz="2800" b="1" dirty="0" smtClean="0">
                <a:sym typeface="Symbol" charset="0"/>
              </a:rPr>
              <a:t> </a:t>
            </a:r>
            <a:r>
              <a:rPr lang="en-US" sz="2800" b="1" dirty="0" smtClean="0"/>
              <a:t>H*(</a:t>
            </a:r>
            <a:r>
              <a:rPr lang="en-US" sz="2800" b="1" i="1" dirty="0" smtClean="0"/>
              <a:t>f </a:t>
            </a:r>
            <a:r>
              <a:rPr lang="en-US" sz="2800" b="1" dirty="0" smtClean="0"/>
              <a:t>)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sz="2800" b="1" dirty="0" smtClean="0"/>
              <a:t>	</a:t>
            </a:r>
            <a:r>
              <a:rPr lang="en-US" sz="2800" dirty="0" smtClean="0"/>
              <a:t>where * denotes matrix transposition &amp; complex conjugation; </a:t>
            </a:r>
            <a:r>
              <a:rPr lang="en-US" sz="2800" b="1" dirty="0" smtClean="0">
                <a:sym typeface="Symbol" charset="0"/>
              </a:rPr>
              <a:t> </a:t>
            </a:r>
            <a:r>
              <a:rPr lang="en-US" sz="2800" dirty="0" smtClean="0">
                <a:sym typeface="Symbol" charset="0"/>
              </a:rPr>
              <a:t>is the covariance matrix of </a:t>
            </a:r>
            <a:r>
              <a:rPr lang="en-US" sz="2800" b="1" i="1" dirty="0" smtClean="0"/>
              <a:t>E</a:t>
            </a:r>
            <a:r>
              <a:rPr lang="en-US" sz="2800" b="1" i="1" baseline="-25000" dirty="0" smtClean="0"/>
              <a:t>t </a:t>
            </a:r>
            <a:r>
              <a:rPr lang="en-US" sz="2800" dirty="0" smtClean="0"/>
              <a:t>; and</a:t>
            </a:r>
          </a:p>
          <a:p>
            <a:pPr>
              <a:lnSpc>
                <a:spcPct val="130000"/>
              </a:lnSpc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sz="2800" b="1" i="1" dirty="0" smtClean="0"/>
              <a:t>	                                </a:t>
            </a:r>
            <a:r>
              <a:rPr lang="en-US" sz="2800" dirty="0" smtClean="0"/>
              <a:t>is the transfer function of the system.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6699"/>
                </a:solidFill>
              </a:rPr>
              <a:t>Power Spectrum</a:t>
            </a:r>
            <a:r>
              <a:rPr lang="en-US" sz="2800" dirty="0" smtClean="0"/>
              <a:t> of channel </a:t>
            </a:r>
            <a:r>
              <a:rPr lang="en-US" sz="2800" i="1" dirty="0" smtClean="0"/>
              <a:t>k</a:t>
            </a:r>
            <a:r>
              <a:rPr lang="en-US" sz="2800" dirty="0" smtClean="0"/>
              <a:t> is </a:t>
            </a:r>
            <a:r>
              <a:rPr lang="en-US" sz="2800" b="1" dirty="0" err="1" smtClean="0"/>
              <a:t>S</a:t>
            </a:r>
            <a:r>
              <a:rPr lang="en-US" sz="2800" b="1" i="1" baseline="-25000" dirty="0" err="1" smtClean="0"/>
              <a:t>kk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 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 )</a:t>
            </a:r>
            <a:endParaRPr lang="en-US" sz="28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sz="2800" dirty="0" smtClean="0">
                <a:cs typeface="Times New Roman" charset="0"/>
              </a:rPr>
              <a:t>	which is the </a:t>
            </a:r>
            <a:r>
              <a:rPr lang="en-US" sz="2800" i="1" dirty="0" smtClean="0">
                <a:cs typeface="Times New Roman" charset="0"/>
              </a:rPr>
              <a:t>k </a:t>
            </a:r>
            <a:r>
              <a:rPr lang="en-US" sz="2800" baseline="30000" dirty="0" err="1" smtClean="0">
                <a:cs typeface="Times New Roman" charset="0"/>
              </a:rPr>
              <a:t>th</a:t>
            </a:r>
            <a:r>
              <a:rPr lang="en-US" sz="2800" dirty="0" smtClean="0">
                <a:cs typeface="Times New Roman" charset="0"/>
              </a:rPr>
              <a:t> diagonal element of the spectral matrix.</a:t>
            </a:r>
          </a:p>
        </p:txBody>
      </p:sp>
      <p:pic>
        <p:nvPicPr>
          <p:cNvPr id="6" name="Picture 7" descr="transfer func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543441"/>
            <a:ext cx="32131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4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/>
              <a:t>of </a:t>
            </a:r>
            <a:r>
              <a:rPr lang="en-US" dirty="0" smtClean="0"/>
              <a:t>Power Spectrum </a:t>
            </a:r>
            <a:r>
              <a:rPr lang="en-US" dirty="0"/>
              <a:t>of </a:t>
            </a:r>
            <a:r>
              <a:rPr lang="en-US" dirty="0" smtClean="0"/>
              <a:t>a Macaque </a:t>
            </a:r>
            <a:r>
              <a:rPr lang="en-US" dirty="0"/>
              <a:t>Cortical </a:t>
            </a:r>
            <a:r>
              <a:rPr lang="en-US" dirty="0" smtClean="0"/>
              <a:t>Task</a:t>
            </a:r>
            <a:r>
              <a:rPr lang="en-US" dirty="0"/>
              <a:t>-Related </a:t>
            </a:r>
            <a:r>
              <a:rPr lang="en-US" dirty="0" smtClean="0"/>
              <a:t>LFP Indicating Beta-Frequency Oscillatory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571"/>
            <a:ext cx="4114800" cy="371475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14" name="Picture 4" descr="pard_po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0100"/>
            <a:ext cx="49815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ard_tr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9720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52261"/>
            <a:ext cx="4146550" cy="201612"/>
          </a:xfrm>
        </p:spPr>
        <p:txBody>
          <a:bodyPr/>
          <a:lstStyle/>
          <a:p>
            <a:r>
              <a:rPr lang="en-US" smtClean="0"/>
              <a:t>2016 IOP World Congress Pre-Congress Course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Correlation vs </a:t>
            </a:r>
            <a:r>
              <a:rPr lang="en-US" altLang="en-US" dirty="0" smtClean="0"/>
              <a:t>Causal Influence</a:t>
            </a:r>
            <a:endParaRPr lang="en-US" altLang="en-US" sz="40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30200" y="2130425"/>
            <a:ext cx="4059238" cy="2597150"/>
            <a:chOff x="192" y="1728"/>
            <a:chExt cx="2557" cy="163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92" y="1728"/>
              <a:ext cx="2557" cy="1354"/>
              <a:chOff x="323" y="2160"/>
              <a:chExt cx="2557" cy="1354"/>
            </a:xfrm>
          </p:grpSpPr>
          <p:pic>
            <p:nvPicPr>
              <p:cNvPr id="9" name="Picture 6" descr="brai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" y="2160"/>
                <a:ext cx="1244" cy="1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1665" y="2165"/>
              <a:ext cx="1215" cy="5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9" name="Chart" r:id="rId4" imgW="6858068" imgH="4067186" progId="MSGraph.Chart.8">
                      <p:embed followColorScheme="full"/>
                    </p:oleObj>
                  </mc:Choice>
                  <mc:Fallback>
                    <p:oleObj name="Chart" r:id="rId4" imgW="6858068" imgH="4067186" progId="MSGraph.Chart.8">
                      <p:embed followColorScheme="full"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alphaModFix amt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5" y="2165"/>
                            <a:ext cx="1215" cy="574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alpha val="5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Oval 8"/>
              <p:cNvSpPr>
                <a:spLocks noChangeAspect="1" noChangeArrowheads="1"/>
              </p:cNvSpPr>
              <p:nvPr/>
            </p:nvSpPr>
            <p:spPr bwMode="auto">
              <a:xfrm>
                <a:off x="892" y="2707"/>
                <a:ext cx="135" cy="13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025" y="2468"/>
                <a:ext cx="640" cy="3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" name="Object 10"/>
              <p:cNvGraphicFramePr>
                <a:graphicFrameLocks noChangeAspect="1"/>
              </p:cNvGraphicFramePr>
              <p:nvPr/>
            </p:nvGraphicFramePr>
            <p:xfrm>
              <a:off x="1665" y="2941"/>
              <a:ext cx="1215" cy="5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0" name="Chart" r:id="rId6" imgW="6858068" imgH="4067186" progId="MSGraph.Chart.8">
                      <p:embed followColorScheme="full"/>
                    </p:oleObj>
                  </mc:Choice>
                  <mc:Fallback>
                    <p:oleObj name="Chart" r:id="rId6" imgW="6858068" imgH="4067186" progId="MSGraph.Chart.8">
                      <p:embed followColorScheme="full"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alphaModFix amt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5" y="2941"/>
                            <a:ext cx="1215" cy="573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alpha val="5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Oval 11"/>
              <p:cNvSpPr>
                <a:spLocks noChangeAspect="1" noChangeArrowheads="1"/>
              </p:cNvSpPr>
              <p:nvPr/>
            </p:nvSpPr>
            <p:spPr bwMode="auto">
              <a:xfrm>
                <a:off x="1175" y="2806"/>
                <a:ext cx="135" cy="13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Aspect="1" noChangeShapeType="1"/>
              </p:cNvSpPr>
              <p:nvPr/>
            </p:nvSpPr>
            <p:spPr bwMode="auto">
              <a:xfrm>
                <a:off x="1295" y="2907"/>
                <a:ext cx="370" cy="20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2486" y="2413"/>
                <a:ext cx="0" cy="6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2308" y="2305"/>
                <a:ext cx="0" cy="63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2660" y="2624"/>
                <a:ext cx="0" cy="68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591" y="3114"/>
              <a:ext cx="1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 smtClean="0"/>
                <a:t>Correlation</a:t>
              </a:r>
              <a:endParaRPr lang="en-US" altLang="en-US" sz="2000" b="1" dirty="0"/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736147" y="1379537"/>
            <a:ext cx="4059238" cy="5140325"/>
            <a:chOff x="2880" y="615"/>
            <a:chExt cx="2557" cy="3238"/>
          </a:xfrm>
        </p:grpSpPr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2880" y="615"/>
              <a:ext cx="2557" cy="2976"/>
              <a:chOff x="3203" y="1344"/>
              <a:chExt cx="2557" cy="2976"/>
            </a:xfrm>
          </p:grpSpPr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3203" y="2966"/>
                <a:ext cx="2557" cy="1354"/>
                <a:chOff x="1590" y="2772"/>
                <a:chExt cx="2557" cy="1354"/>
              </a:xfrm>
            </p:grpSpPr>
            <p:pic>
              <p:nvPicPr>
                <p:cNvPr id="34" name="Picture 20" descr="brai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0" y="2772"/>
                  <a:ext cx="1244" cy="1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aphicFrame>
              <p:nvGraphicFramePr>
                <p:cNvPr id="35" name="Object 21"/>
                <p:cNvGraphicFramePr>
                  <a:graphicFrameLocks noChangeAspect="1"/>
                </p:cNvGraphicFramePr>
                <p:nvPr/>
              </p:nvGraphicFramePr>
              <p:xfrm>
                <a:off x="2932" y="2777"/>
                <a:ext cx="1215" cy="5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1" name="Chart" r:id="rId8" imgW="6858068" imgH="4067186" progId="MSGraph.Chart.8">
                        <p:embed followColorScheme="full"/>
                      </p:oleObj>
                    </mc:Choice>
                    <mc:Fallback>
                      <p:oleObj name="Chart" r:id="rId8" imgW="6858068" imgH="4067186" progId="MSGraph.Chart.8">
                        <p:embed followColorScheme="full"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alphaModFix amt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32" y="2777"/>
                              <a:ext cx="1215" cy="574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alpha val="50000"/>
                              </a:schemeClr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6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9" y="3319"/>
                  <a:ext cx="135" cy="1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2" y="3080"/>
                  <a:ext cx="640" cy="3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38" name="Object 24"/>
                <p:cNvGraphicFramePr>
                  <a:graphicFrameLocks noChangeAspect="1"/>
                </p:cNvGraphicFramePr>
                <p:nvPr/>
              </p:nvGraphicFramePr>
              <p:xfrm>
                <a:off x="2932" y="3553"/>
                <a:ext cx="1215" cy="5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" name="Chart" r:id="rId10" imgW="6858068" imgH="4067186" progId="MSGraph.Chart.8">
                        <p:embed followColorScheme="full"/>
                      </p:oleObj>
                    </mc:Choice>
                    <mc:Fallback>
                      <p:oleObj name="Chart" r:id="rId10" imgW="6858068" imgH="4067186" progId="MSGraph.Chart.8">
                        <p:embed followColorScheme="full"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alphaModFix amt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32" y="3553"/>
                              <a:ext cx="1215" cy="573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alpha val="50000"/>
                              </a:schemeClr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9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442" y="3418"/>
                  <a:ext cx="135" cy="1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2562" y="3519"/>
                  <a:ext cx="370" cy="20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3024" y="3204"/>
                  <a:ext cx="893" cy="461"/>
                  <a:chOff x="3072" y="1440"/>
                  <a:chExt cx="1488" cy="768"/>
                </a:xfrm>
              </p:grpSpPr>
              <p:sp>
                <p:nvSpPr>
                  <p:cNvPr id="42" name="AutoShape 28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3672" y="1512"/>
                    <a:ext cx="96" cy="1296"/>
                  </a:xfrm>
                  <a:prstGeom prst="rightBracket">
                    <a:avLst>
                      <a:gd name="adj" fmla="val 112500"/>
                    </a:avLst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032" y="1440"/>
                    <a:ext cx="528" cy="6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3203" y="1344"/>
                <a:ext cx="2557" cy="1354"/>
                <a:chOff x="3203" y="1344"/>
                <a:chExt cx="2557" cy="1354"/>
              </a:xfrm>
            </p:grpSpPr>
            <p:pic>
              <p:nvPicPr>
                <p:cNvPr id="24" name="Picture 31" descr="brai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" y="1344"/>
                  <a:ext cx="1244" cy="1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aphicFrame>
              <p:nvGraphicFramePr>
                <p:cNvPr id="25" name="Object 32"/>
                <p:cNvGraphicFramePr>
                  <a:graphicFrameLocks noChangeAspect="1"/>
                </p:cNvGraphicFramePr>
                <p:nvPr/>
              </p:nvGraphicFramePr>
              <p:xfrm>
                <a:off x="4545" y="1349"/>
                <a:ext cx="1215" cy="5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3" name="Chart" r:id="rId11" imgW="6858068" imgH="4067186" progId="MSGraph.Chart.8">
                        <p:embed followColorScheme="full"/>
                      </p:oleObj>
                    </mc:Choice>
                    <mc:Fallback>
                      <p:oleObj name="Chart" r:id="rId11" imgW="6858068" imgH="4067186" progId="MSGraph.Chart.8">
                        <p:embed followColorScheme="full"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alphaModFix amt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45" y="1349"/>
                              <a:ext cx="1215" cy="574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alpha val="50000"/>
                              </a:schemeClr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772" y="1891"/>
                  <a:ext cx="135" cy="1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05" y="1652"/>
                  <a:ext cx="640" cy="3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8" name="Object 35"/>
                <p:cNvGraphicFramePr>
                  <a:graphicFrameLocks noChangeAspect="1"/>
                </p:cNvGraphicFramePr>
                <p:nvPr/>
              </p:nvGraphicFramePr>
              <p:xfrm>
                <a:off x="4545" y="2125"/>
                <a:ext cx="1215" cy="5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4" name="Chart" r:id="rId13" imgW="6858068" imgH="4067186" progId="MSGraph.Chart.8">
                        <p:embed followColorScheme="full"/>
                      </p:oleObj>
                    </mc:Choice>
                    <mc:Fallback>
                      <p:oleObj name="Chart" r:id="rId13" imgW="6858068" imgH="4067186" progId="MSGraph.Chart.8">
                        <p:embed followColorScheme="full"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alphaModFix amt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45" y="2125"/>
                              <a:ext cx="1215" cy="573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alpha val="50000"/>
                              </a:schemeClr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55" y="1990"/>
                  <a:ext cx="135" cy="1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4175" y="2091"/>
                  <a:ext cx="370" cy="20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4608" y="1747"/>
                  <a:ext cx="922" cy="749"/>
                  <a:chOff x="3024" y="1392"/>
                  <a:chExt cx="1536" cy="1248"/>
                </a:xfrm>
              </p:grpSpPr>
              <p:sp>
                <p:nvSpPr>
                  <p:cNvPr id="32" name="AutoShape 39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3624" y="792"/>
                    <a:ext cx="96" cy="1296"/>
                  </a:xfrm>
                  <a:prstGeom prst="rightBracket">
                    <a:avLst>
                      <a:gd name="adj" fmla="val 112500"/>
                    </a:avLst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84" y="1488"/>
                    <a:ext cx="576" cy="115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3015" y="3603"/>
              <a:ext cx="2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/>
                <a:t>Causal</a:t>
              </a:r>
              <a:r>
                <a:rPr lang="en-US" altLang="en-US" sz="2000" b="1" dirty="0">
                  <a:solidFill>
                    <a:srgbClr val="FFFFCC"/>
                  </a:solidFill>
                </a:rPr>
                <a:t> </a:t>
              </a:r>
              <a:r>
                <a:rPr lang="en-US" altLang="en-US" sz="2000" b="1" dirty="0" smtClean="0"/>
                <a:t>Influence</a:t>
              </a:r>
              <a:endParaRPr lang="en-US" altLang="en-US" sz="2000" b="1" dirty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73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274638"/>
            <a:ext cx="88313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Cross-Spectral Analysis by MVAR Modeling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078" y="6545385"/>
            <a:ext cx="4318000" cy="176090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50" y="1594217"/>
            <a:ext cx="8582025" cy="4229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</a:t>
            </a:r>
            <a:r>
              <a:rPr lang="en-US" sz="2800" b="1" dirty="0" smtClean="0"/>
              <a:t>Cross-Spectrum</a:t>
            </a:r>
            <a:r>
              <a:rPr lang="en-US" sz="2800" dirty="0" smtClean="0"/>
              <a:t> of channels </a:t>
            </a:r>
            <a:r>
              <a:rPr lang="en-US" sz="2800" i="1" dirty="0" smtClean="0"/>
              <a:t>k</a:t>
            </a:r>
            <a:r>
              <a:rPr lang="en-US" sz="2800" dirty="0" smtClean="0"/>
              <a:t> &amp; </a:t>
            </a:r>
            <a:r>
              <a:rPr lang="en-US" sz="2800" i="1" dirty="0" smtClean="0"/>
              <a:t>l</a:t>
            </a:r>
            <a:r>
              <a:rPr lang="en-US" sz="2800" dirty="0" smtClean="0"/>
              <a:t> is </a:t>
            </a:r>
            <a:r>
              <a:rPr lang="en-US" sz="2800" b="1" dirty="0" err="1" smtClean="0"/>
              <a:t>S</a:t>
            </a:r>
            <a:r>
              <a:rPr lang="en-US" sz="2800" b="1" i="1" baseline="-25000" dirty="0" err="1" smtClean="0"/>
              <a:t>kl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 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 )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(squared) </a:t>
            </a:r>
            <a:r>
              <a:rPr lang="en-US" sz="2800" b="1" dirty="0" smtClean="0">
                <a:solidFill>
                  <a:srgbClr val="FF6699"/>
                </a:solidFill>
              </a:rPr>
              <a:t>Coherence Spectrum</a:t>
            </a:r>
            <a:r>
              <a:rPr lang="en-US" sz="2800" dirty="0" smtClean="0"/>
              <a:t> of channels </a:t>
            </a:r>
            <a:r>
              <a:rPr lang="en-US" sz="2800" i="1" dirty="0" smtClean="0"/>
              <a:t>k</a:t>
            </a:r>
            <a:r>
              <a:rPr lang="en-US" sz="2800" dirty="0" smtClean="0"/>
              <a:t> &amp; </a:t>
            </a:r>
            <a:r>
              <a:rPr lang="en-US" sz="2800" i="1" dirty="0" smtClean="0"/>
              <a:t>l</a:t>
            </a:r>
            <a:r>
              <a:rPr lang="en-US" sz="2800" dirty="0" smtClean="0"/>
              <a:t> is the magnitude of the cross-spectrum normalized by the two auto-spectra: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b="1" dirty="0" err="1" smtClean="0"/>
              <a:t>C</a:t>
            </a:r>
            <a:r>
              <a:rPr lang="en-US" sz="2800" b="1" i="1" baseline="-25000" dirty="0" err="1" smtClean="0"/>
              <a:t>kl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 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 ) = |</a:t>
            </a:r>
            <a:r>
              <a:rPr lang="en-US" sz="2800" b="1" dirty="0" err="1" smtClean="0"/>
              <a:t>S</a:t>
            </a:r>
            <a:r>
              <a:rPr lang="en-US" sz="2800" b="1" i="1" baseline="-25000" dirty="0" err="1" smtClean="0"/>
              <a:t>kl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 f</a:t>
            </a:r>
            <a:r>
              <a:rPr lang="en-US" sz="2800" b="1" dirty="0" smtClean="0"/>
              <a:t> )|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S</a:t>
            </a:r>
            <a:r>
              <a:rPr lang="en-US" sz="2800" b="1" i="1" baseline="-25000" dirty="0" err="1" smtClean="0"/>
              <a:t>kk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 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 ) </a:t>
            </a:r>
            <a:r>
              <a:rPr lang="en-US" sz="2800" b="1" dirty="0" err="1" smtClean="0"/>
              <a:t>S</a:t>
            </a:r>
            <a:r>
              <a:rPr lang="en-US" sz="2800" b="1" i="1" baseline="-25000" dirty="0" err="1" smtClean="0"/>
              <a:t>ll</a:t>
            </a:r>
            <a:r>
              <a:rPr lang="en-US" sz="2800" b="1" i="1" baseline="-25000" dirty="0" smtClean="0"/>
              <a:t> </a:t>
            </a:r>
            <a:r>
              <a:rPr lang="en-US" sz="2800" b="1" dirty="0" smtClean="0"/>
              <a:t>( </a:t>
            </a:r>
            <a:r>
              <a:rPr lang="en-US" sz="2800" b="1" i="1" dirty="0" smtClean="0"/>
              <a:t>f</a:t>
            </a:r>
            <a:r>
              <a:rPr lang="en-US" sz="2800" b="1" dirty="0" smtClean="0"/>
              <a:t> )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smtClean="0"/>
              <a:t>The value of coherence at frequency </a:t>
            </a:r>
            <a:r>
              <a:rPr lang="en-US" sz="2800" i="1" dirty="0" smtClean="0"/>
              <a:t>f</a:t>
            </a:r>
            <a:r>
              <a:rPr lang="en-US" sz="2800" dirty="0" smtClean="0"/>
              <a:t> can range from 1, indicating maximum interdependence, down to 0, indicating no interdependence. The phase of the cross spectrum plotted as a function of f gives the phase spectrum.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0135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74637"/>
            <a:ext cx="8912225" cy="1386131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</a:t>
            </a:r>
            <a:r>
              <a:rPr lang="en-US" sz="3600" dirty="0"/>
              <a:t>of </a:t>
            </a:r>
            <a:r>
              <a:rPr lang="en-US" sz="3600" dirty="0" smtClean="0"/>
              <a:t>Coherence Spectrum of </a:t>
            </a:r>
            <a:r>
              <a:rPr lang="en-US" sz="3600" dirty="0"/>
              <a:t>Macaque Cortical </a:t>
            </a:r>
            <a:r>
              <a:rPr lang="en-US" sz="3600" dirty="0" smtClean="0"/>
              <a:t>Task</a:t>
            </a:r>
            <a:r>
              <a:rPr lang="en-US" sz="3600" dirty="0"/>
              <a:t>-Related </a:t>
            </a:r>
            <a:r>
              <a:rPr lang="en-US" sz="3600" dirty="0" smtClean="0"/>
              <a:t>LFPs Indicating </a:t>
            </a:r>
            <a:r>
              <a:rPr lang="en-US" sz="3600" dirty="0"/>
              <a:t>Beta-Frequency </a:t>
            </a:r>
            <a:r>
              <a:rPr lang="en-US" sz="3600" dirty="0" smtClean="0"/>
              <a:t>Synchronization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76" y="6545385"/>
            <a:ext cx="4465638" cy="176090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45" descr="pard_pare_co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8553"/>
          <a:stretch>
            <a:fillRect/>
          </a:stretch>
        </p:blipFill>
        <p:spPr bwMode="auto">
          <a:xfrm>
            <a:off x="104775" y="1790944"/>
            <a:ext cx="45402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pardpare_b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/>
          <a:stretch>
            <a:fillRect/>
          </a:stretch>
        </p:blipFill>
        <p:spPr bwMode="auto">
          <a:xfrm>
            <a:off x="5566867" y="4681289"/>
            <a:ext cx="2640112" cy="20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trial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r="8553"/>
          <a:stretch>
            <a:fillRect/>
          </a:stretch>
        </p:blipFill>
        <p:spPr bwMode="auto">
          <a:xfrm>
            <a:off x="4775654" y="1841747"/>
            <a:ext cx="3911146" cy="283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643077"/>
            <a:ext cx="4103688" cy="78398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386" y="1787768"/>
            <a:ext cx="87336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study of Directed Functional Connectivity (DFC) is an important approach </a:t>
            </a:r>
            <a:r>
              <a:rPr lang="en-US" sz="2800" dirty="0"/>
              <a:t>t</a:t>
            </a:r>
            <a:r>
              <a:rPr lang="en-US" sz="2800" dirty="0" smtClean="0"/>
              <a:t>o understanding brain function.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DFC can effectively be computed from neural data by </a:t>
            </a:r>
            <a:r>
              <a:rPr lang="en-US" sz="2800" dirty="0" err="1" smtClean="0"/>
              <a:t>AutoRegressive</a:t>
            </a:r>
            <a:r>
              <a:rPr lang="en-US" sz="2800" dirty="0" smtClean="0"/>
              <a:t> (AR) modeling.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AR modeling is especially useful for revealing the spectral profile of DFC in the brain on a short timescale.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Spectral analysis of neural data by AR modeling also reveals short-time brain network dynamics and </a:t>
            </a:r>
            <a:r>
              <a:rPr lang="en-US" sz="2800" smtClean="0"/>
              <a:t>graph properties.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966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Wiener Causality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57462"/>
            <a:ext cx="4114800" cy="264014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075"/>
          <p:cNvSpPr txBox="1">
            <a:spLocks noChangeArrowheads="1"/>
          </p:cNvSpPr>
          <p:nvPr/>
        </p:nvSpPr>
        <p:spPr>
          <a:xfrm>
            <a:off x="1243012" y="1727654"/>
            <a:ext cx="7443788" cy="268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Font typeface="Monotype Sorts" charset="0"/>
              <a:buNone/>
              <a:defRPr/>
            </a:pPr>
            <a:r>
              <a:rPr lang="en-US" dirty="0" smtClean="0"/>
              <a:t>	For two simultaneous time series, one series is called causal to the other if we can better predict the second series by incorporating knowledge of the first one.</a:t>
            </a:r>
          </a:p>
        </p:txBody>
      </p:sp>
      <p:pic>
        <p:nvPicPr>
          <p:cNvPr id="6" name="Picture 3076" descr="Norbert_Wi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3832225"/>
            <a:ext cx="16637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077"/>
          <p:cNvSpPr>
            <a:spLocks noChangeArrowheads="1"/>
          </p:cNvSpPr>
          <p:nvPr/>
        </p:nvSpPr>
        <p:spPr bwMode="auto">
          <a:xfrm>
            <a:off x="3911600" y="4495800"/>
            <a:ext cx="39957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Norbert Wiener</a:t>
            </a:r>
          </a:p>
          <a:p>
            <a:pPr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The Theory of Prediction, 1956</a:t>
            </a:r>
          </a:p>
        </p:txBody>
      </p:sp>
    </p:spTree>
    <p:extLst>
      <p:ext uri="{BB962C8B-B14F-4D97-AF65-F5344CB8AC3E}">
        <p14:creationId xmlns:p14="http://schemas.microsoft.com/office/powerpoint/2010/main" val="7872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AutoRegressive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19862"/>
            <a:ext cx="4949371" cy="338137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5" descr="AR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737FF"/>
              </a:clrFrom>
              <a:clrTo>
                <a:srgbClr val="373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8666" r="17599" b="18666"/>
          <a:stretch>
            <a:fillRect/>
          </a:stretch>
        </p:blipFill>
        <p:spPr bwMode="auto">
          <a:xfrm>
            <a:off x="834231" y="1417638"/>
            <a:ext cx="74755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5143" y="5224463"/>
            <a:ext cx="8853714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800" smtClean="0"/>
              <a:t>X</a:t>
            </a:r>
            <a:r>
              <a:rPr lang="en-US" sz="2800" baseline="-25000" smtClean="0"/>
              <a:t>t</a:t>
            </a:r>
            <a:r>
              <a:rPr lang="en-US" sz="2800" smtClean="0"/>
              <a:t>= [a</a:t>
            </a:r>
            <a:r>
              <a:rPr lang="en-US" sz="2800" baseline="-25000" smtClean="0"/>
              <a:t>1</a:t>
            </a:r>
            <a:r>
              <a:rPr lang="en-US" sz="2800" smtClean="0"/>
              <a:t>X</a:t>
            </a:r>
            <a:r>
              <a:rPr lang="en-US" sz="2800" baseline="-25000" smtClean="0"/>
              <a:t>t-1</a:t>
            </a:r>
            <a:r>
              <a:rPr lang="en-US" sz="2800" smtClean="0"/>
              <a:t> + a</a:t>
            </a:r>
            <a:r>
              <a:rPr lang="en-US" sz="2800" baseline="-25000" smtClean="0"/>
              <a:t>2</a:t>
            </a:r>
            <a:r>
              <a:rPr lang="en-US" sz="2800" smtClean="0"/>
              <a:t>X</a:t>
            </a:r>
            <a:r>
              <a:rPr lang="en-US" sz="2800" baseline="-25000" smtClean="0"/>
              <a:t>t-2 </a:t>
            </a:r>
            <a:r>
              <a:rPr lang="en-US" sz="2800" smtClean="0"/>
              <a:t>+ a</a:t>
            </a:r>
            <a:r>
              <a:rPr lang="en-US" sz="2800" baseline="-25000" smtClean="0"/>
              <a:t>3</a:t>
            </a:r>
            <a:r>
              <a:rPr lang="en-US" sz="2800" smtClean="0"/>
              <a:t>X</a:t>
            </a:r>
            <a:r>
              <a:rPr lang="en-US" sz="2800" baseline="-25000" smtClean="0"/>
              <a:t>t-3</a:t>
            </a:r>
            <a:r>
              <a:rPr lang="en-US" sz="2800" smtClean="0"/>
              <a:t> + … + a</a:t>
            </a:r>
            <a:r>
              <a:rPr lang="en-US" sz="2800" baseline="-25000" smtClean="0"/>
              <a:t>m</a:t>
            </a:r>
            <a:r>
              <a:rPr lang="en-US" sz="2800" smtClean="0"/>
              <a:t>X</a:t>
            </a:r>
            <a:r>
              <a:rPr lang="en-US" sz="2800" baseline="-25000" smtClean="0"/>
              <a:t>t-m</a:t>
            </a:r>
            <a:r>
              <a:rPr lang="en-US" sz="2800" smtClean="0"/>
              <a:t>] + </a:t>
            </a:r>
            <a:r>
              <a:rPr lang="el-GR" sz="2800" smtClean="0">
                <a:cs typeface="Arial" charset="0"/>
              </a:rPr>
              <a:t>ε</a:t>
            </a:r>
            <a:r>
              <a:rPr lang="en-US" sz="2800" baseline="-25000" smtClean="0"/>
              <a:t>t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smtClean="0"/>
              <a:t>where X is a zero-mean stationary stochastic process, a</a:t>
            </a:r>
            <a:r>
              <a:rPr lang="en-US" sz="2000" baseline="-25000" smtClean="0"/>
              <a:t>i</a:t>
            </a:r>
            <a:r>
              <a:rPr lang="en-US" sz="2000" smtClean="0"/>
              <a:t> are model coefficients, m is the model order, and </a:t>
            </a:r>
            <a:r>
              <a:rPr lang="el-GR" sz="2000" smtClean="0">
                <a:cs typeface="Arial" charset="0"/>
              </a:rPr>
              <a:t>ε</a:t>
            </a:r>
            <a:r>
              <a:rPr lang="en-US" sz="2000" baseline="-25000" smtClean="0"/>
              <a:t>t</a:t>
            </a:r>
            <a:r>
              <a:rPr lang="en-US" sz="2000" smtClean="0"/>
              <a:t> is the white noise residual error process.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81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783"/>
            <a:ext cx="8229600" cy="1143000"/>
          </a:xfrm>
        </p:spPr>
        <p:txBody>
          <a:bodyPr/>
          <a:lstStyle/>
          <a:p>
            <a:r>
              <a:rPr lang="en-US" dirty="0" smtClean="0"/>
              <a:t>Wiener-Granger Causality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1429" y="6492875"/>
            <a:ext cx="3890473" cy="365125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9400" y="1269145"/>
            <a:ext cx="8582025" cy="508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charset="0"/>
              <a:buBlip>
                <a:blip r:embed="rId2"/>
              </a:buBlip>
              <a:defRPr/>
            </a:pPr>
            <a:r>
              <a:rPr lang="en-US" sz="2800" b="0" dirty="0">
                <a:solidFill>
                  <a:schemeClr val="tx1"/>
                </a:solidFill>
                <a:cs typeface="+mn-cs"/>
              </a:rPr>
              <a:t>Granger (1969): Let 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x</a:t>
            </a:r>
            <a:r>
              <a:rPr lang="en-US" sz="2800" b="0" i="1" baseline="-25000" dirty="0">
                <a:solidFill>
                  <a:schemeClr val="tx1"/>
                </a:solidFill>
                <a:cs typeface="+mn-cs"/>
              </a:rPr>
              <a:t>1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, x</a:t>
            </a:r>
            <a:r>
              <a:rPr lang="en-US" sz="2800" b="0" i="1" baseline="-25000" dirty="0">
                <a:solidFill>
                  <a:schemeClr val="tx1"/>
                </a:solidFill>
                <a:cs typeface="+mn-cs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, …, x</a:t>
            </a:r>
            <a:r>
              <a:rPr lang="en-US" sz="2800" b="0" i="1" baseline="-25000" dirty="0">
                <a:solidFill>
                  <a:schemeClr val="tx1"/>
                </a:solidFill>
                <a:cs typeface="+mn-cs"/>
              </a:rPr>
              <a:t>t</a:t>
            </a:r>
            <a:r>
              <a:rPr lang="en-US" sz="2800" b="0" dirty="0">
                <a:solidFill>
                  <a:schemeClr val="tx1"/>
                </a:solidFill>
                <a:cs typeface="+mn-cs"/>
              </a:rPr>
              <a:t> and 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y</a:t>
            </a:r>
            <a:r>
              <a:rPr lang="en-US" sz="2800" b="0" i="1" baseline="-25000" dirty="0">
                <a:solidFill>
                  <a:schemeClr val="tx1"/>
                </a:solidFill>
                <a:cs typeface="+mn-cs"/>
              </a:rPr>
              <a:t>1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, y</a:t>
            </a:r>
            <a:r>
              <a:rPr lang="en-US" sz="2800" b="0" i="1" baseline="-25000" dirty="0">
                <a:solidFill>
                  <a:schemeClr val="tx1"/>
                </a:solidFill>
                <a:cs typeface="+mn-cs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cs typeface="+mn-cs"/>
              </a:rPr>
              <a:t>, …, </a:t>
            </a:r>
            <a:r>
              <a:rPr lang="en-US" sz="2800" b="0" i="1" dirty="0" err="1">
                <a:solidFill>
                  <a:schemeClr val="tx1"/>
                </a:solidFill>
                <a:cs typeface="+mn-cs"/>
              </a:rPr>
              <a:t>y</a:t>
            </a:r>
            <a:r>
              <a:rPr lang="en-US" sz="2800" b="0" i="1" baseline="-25000" dirty="0" err="1">
                <a:solidFill>
                  <a:schemeClr val="tx1"/>
                </a:solidFill>
                <a:cs typeface="+mn-cs"/>
              </a:rPr>
              <a:t>t</a:t>
            </a:r>
            <a:r>
              <a:rPr lang="en-US" sz="2800" b="0" dirty="0">
                <a:solidFill>
                  <a:schemeClr val="tx1"/>
                </a:solidFill>
                <a:cs typeface="+mn-cs"/>
              </a:rPr>
              <a:t> represent two time series.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Blip>
                <a:blip r:embed="rId2"/>
              </a:buBlip>
              <a:defRPr/>
            </a:pPr>
            <a:r>
              <a:rPr lang="en-US" sz="2800" b="0" dirty="0">
                <a:solidFill>
                  <a:schemeClr val="tx1"/>
                </a:solidFill>
                <a:cs typeface="+mn-cs"/>
              </a:rPr>
              <a:t>Compare two linear autoregressive models: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</a:rPr>
              <a:t>x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</a:rPr>
              <a:t>t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</a:rPr>
              <a:t> = a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</a:rPr>
              <a:t>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</a:rPr>
              <a:t>x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</a:rPr>
              <a:t>t-1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</a:rPr>
              <a:t> + … + 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</a:rPr>
              <a:t>a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</a:rPr>
              <a:t>m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</a:rPr>
              <a:t>x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</a:rPr>
              <a:t>t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</a:rPr>
              <a:t>-m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</a:rPr>
              <a:t> + </a:t>
            </a:r>
            <a:r>
              <a:rPr lang="en-US" sz="2800" b="0" i="1" dirty="0">
                <a:solidFill>
                  <a:srgbClr val="FF0000"/>
                </a:solidFill>
                <a:latin typeface="Tahoma" charset="0"/>
                <a:cs typeface="+mn-cs"/>
                <a:sym typeface="Symbol" charset="0"/>
              </a:rPr>
              <a:t></a:t>
            </a:r>
            <a:r>
              <a:rPr lang="en-US" sz="2800" b="0" i="1" baseline="-25000" dirty="0">
                <a:solidFill>
                  <a:srgbClr val="FF0000"/>
                </a:solidFill>
                <a:latin typeface="Tahoma" charset="0"/>
                <a:cs typeface="+mn-cs"/>
                <a:sym typeface="Symbol" charset="0"/>
              </a:rPr>
              <a:t>t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and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x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t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 = b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x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t-1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 + … + 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b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m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x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t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-m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+ c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y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t-1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 + … + 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c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m</a:t>
            </a:r>
            <a:r>
              <a:rPr lang="en-US" sz="2800" b="0" i="1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y</a:t>
            </a:r>
            <a:r>
              <a:rPr lang="en-US" sz="2800" b="0" i="1" baseline="-25000" dirty="0" err="1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t</a:t>
            </a:r>
            <a:r>
              <a:rPr lang="en-US" sz="2800" b="0" i="1" baseline="-25000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-m</a:t>
            </a:r>
            <a:r>
              <a:rPr lang="en-US" sz="2800" b="0" i="1" dirty="0">
                <a:solidFill>
                  <a:schemeClr val="tx1"/>
                </a:solidFill>
                <a:latin typeface="Tahoma" charset="0"/>
                <a:cs typeface="+mn-cs"/>
                <a:sym typeface="Symbol" charset="0"/>
              </a:rPr>
              <a:t> + </a:t>
            </a:r>
            <a:r>
              <a:rPr lang="en-US" sz="2800" b="0" i="1" dirty="0">
                <a:solidFill>
                  <a:srgbClr val="FF0000"/>
                </a:solidFill>
                <a:latin typeface="Tahoma" charset="0"/>
                <a:cs typeface="+mn-cs"/>
                <a:sym typeface="Symbol" charset="0"/>
              </a:rPr>
              <a:t></a:t>
            </a:r>
            <a:r>
              <a:rPr lang="en-US" sz="2800" b="0" i="1" baseline="-25000" dirty="0">
                <a:solidFill>
                  <a:srgbClr val="FF0000"/>
                </a:solidFill>
                <a:latin typeface="Tahoma" charset="0"/>
                <a:cs typeface="+mn-cs"/>
                <a:sym typeface="Symbol" charset="0"/>
              </a:rPr>
              <a:t>t</a:t>
            </a:r>
            <a:endParaRPr lang="en-US" sz="2800" b="0" i="1" baseline="-25000" dirty="0">
              <a:solidFill>
                <a:srgbClr val="FF0000"/>
              </a:solidFill>
              <a:latin typeface="Tahoma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endParaRPr lang="en-US" sz="2800" b="0" dirty="0">
              <a:solidFill>
                <a:schemeClr val="tx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Blip>
                <a:blip r:embed="rId2"/>
              </a:buBlip>
              <a:defRPr/>
            </a:pPr>
            <a:r>
              <a:rPr lang="en-US" sz="2800" b="0" dirty="0">
                <a:solidFill>
                  <a:schemeClr val="tx1"/>
                </a:solidFill>
                <a:cs typeface="+mn-cs"/>
              </a:rPr>
              <a:t>If  </a:t>
            </a:r>
            <a:r>
              <a:rPr lang="en-US" sz="2800" dirty="0" err="1" smtClean="0"/>
              <a:t>v</a:t>
            </a:r>
            <a:r>
              <a:rPr lang="en-US" sz="2800" b="0" dirty="0" err="1" smtClean="0">
                <a:solidFill>
                  <a:schemeClr val="tx1"/>
                </a:solidFill>
                <a:cs typeface="+mn-cs"/>
              </a:rPr>
              <a:t>ar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ahoma" charset="0"/>
                <a:sym typeface="Symbol" charset="0"/>
              </a:rPr>
              <a:t></a:t>
            </a:r>
            <a:r>
              <a:rPr lang="en-US" sz="2800" i="1" baseline="-25000" dirty="0" smtClean="0">
                <a:solidFill>
                  <a:srgbClr val="FF0000"/>
                </a:solidFill>
                <a:latin typeface="Tahoma" charset="0"/>
                <a:sym typeface="Symbol" charset="0"/>
              </a:rPr>
              <a:t>t</a:t>
            </a:r>
            <a:r>
              <a:rPr lang="en-US" sz="2800" dirty="0">
                <a:sym typeface="Symbol" charset="0"/>
              </a:rPr>
              <a:t>)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 is significantly less than </a:t>
            </a:r>
            <a:r>
              <a:rPr lang="en-US" sz="2800" dirty="0" err="1"/>
              <a:t>v</a:t>
            </a:r>
            <a:r>
              <a:rPr lang="en-US" sz="2800" b="0" dirty="0" err="1" smtClean="0">
                <a:solidFill>
                  <a:schemeClr val="tx1"/>
                </a:solidFill>
                <a:cs typeface="+mn-cs"/>
              </a:rPr>
              <a:t>ar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ahoma" charset="0"/>
                <a:sym typeface="Symbol" charset="0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  <a:latin typeface="Tahoma" charset="0"/>
                <a:sym typeface="Symbol" charset="0"/>
              </a:rPr>
              <a:t>t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),  </a:t>
            </a:r>
            <a:r>
              <a:rPr lang="en-US" sz="2800" b="0" dirty="0">
                <a:solidFill>
                  <a:schemeClr val="tx1"/>
                </a:solidFill>
                <a:cs typeface="+mn-cs"/>
              </a:rPr>
              <a:t>then 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sz="2800" dirty="0"/>
              <a:t>y time series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 significantly contributes to </a:t>
            </a:r>
            <a:r>
              <a:rPr lang="en-US" sz="2800" dirty="0"/>
              <a:t>the x time series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, and the </a:t>
            </a:r>
            <a:r>
              <a:rPr lang="en-US" sz="2800" b="0" dirty="0">
                <a:solidFill>
                  <a:schemeClr val="tx1"/>
                </a:solidFill>
                <a:cs typeface="+mn-cs"/>
              </a:rPr>
              <a:t>y 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is said to have </a:t>
            </a:r>
            <a:r>
              <a:rPr lang="en-US" sz="2800" b="0" dirty="0">
                <a:solidFill>
                  <a:schemeClr val="tx1"/>
                </a:solidFill>
                <a:cs typeface="+mn-cs"/>
              </a:rPr>
              <a:t>a casual influence on </a:t>
            </a:r>
            <a:r>
              <a:rPr lang="en-US" sz="2800" b="0" dirty="0" smtClean="0">
                <a:solidFill>
                  <a:schemeClr val="tx1"/>
                </a:solidFill>
                <a:cs typeface="+mn-cs"/>
              </a:rPr>
              <a:t>x.</a:t>
            </a:r>
            <a:endParaRPr lang="en-US" sz="28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46462" y="2844558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Restricted Model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316788" y="395556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Unrestricted Model</a:t>
            </a:r>
          </a:p>
        </p:txBody>
      </p:sp>
      <p:pic>
        <p:nvPicPr>
          <p:cNvPr id="10" name="Picture 7" descr="Granger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9" y="3155950"/>
            <a:ext cx="118903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W-G Causality Relations Between Network Node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8154"/>
            <a:ext cx="4103688" cy="429846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1905000"/>
            <a:ext cx="71786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Unidirectional causality from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  <a:endParaRPr lang="en-US" i="1" baseline="-25000" dirty="0" smtClean="0"/>
          </a:p>
          <a:p>
            <a:pPr>
              <a:defRPr/>
            </a:pPr>
            <a:r>
              <a:rPr lang="en-US" dirty="0" smtClean="0"/>
              <a:t>Unidirectional causality from </a:t>
            </a:r>
            <a:r>
              <a:rPr lang="en-US" i="1" dirty="0" smtClean="0"/>
              <a:t>y</a:t>
            </a:r>
            <a:r>
              <a:rPr lang="en-US" dirty="0" smtClean="0"/>
              <a:t> to </a:t>
            </a:r>
            <a:r>
              <a:rPr lang="en-US" i="1" dirty="0"/>
              <a:t>x</a:t>
            </a:r>
            <a:endParaRPr lang="en-US" i="1" baseline="-25000" dirty="0" smtClean="0"/>
          </a:p>
          <a:p>
            <a:pPr>
              <a:defRPr/>
            </a:pPr>
            <a:r>
              <a:rPr lang="en-US" dirty="0"/>
              <a:t>B</a:t>
            </a:r>
            <a:r>
              <a:rPr lang="en-US" dirty="0" smtClean="0"/>
              <a:t>idirectional causality</a:t>
            </a:r>
          </a:p>
          <a:p>
            <a:pPr>
              <a:defRPr/>
            </a:pPr>
            <a:r>
              <a:rPr lang="en-US" dirty="0" smtClean="0"/>
              <a:t>Independence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9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274638"/>
            <a:ext cx="85676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Time-Domain Weiner-Granger Causality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55153"/>
            <a:ext cx="4113213" cy="166321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pic>
        <p:nvPicPr>
          <p:cNvPr id="5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200037"/>
            <a:ext cx="32432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36" y="4132397"/>
            <a:ext cx="7952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y</a:t>
            </a:r>
            <a:r>
              <a:rPr lang="en-US" sz="3200" baseline="-25000" dirty="0" err="1" smtClean="0">
                <a:sym typeface="Wingdings"/>
              </a:rPr>
              <a:t>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is Weiner-Granger Causality, and</a:t>
            </a:r>
          </a:p>
          <a:p>
            <a:r>
              <a:rPr lang="en-US" sz="3200" dirty="0" smtClean="0"/>
              <a:t>Σ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Σ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are the variances of </a:t>
            </a:r>
            <a:r>
              <a:rPr lang="en-US" sz="3200" i="1" dirty="0" smtClean="0">
                <a:solidFill>
                  <a:srgbClr val="FF0000"/>
                </a:solidFill>
                <a:latin typeface="Tahoma" charset="0"/>
                <a:sym typeface="Symbol" charset="0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  <a:latin typeface="Tahoma" charset="0"/>
                <a:sym typeface="Symbol" charset="0"/>
              </a:rPr>
              <a:t>t</a:t>
            </a:r>
            <a:r>
              <a:rPr lang="en-US" sz="3200" dirty="0" smtClean="0"/>
              <a:t>  and </a:t>
            </a:r>
            <a:r>
              <a:rPr lang="en-US" sz="3200" i="1" dirty="0" smtClean="0">
                <a:solidFill>
                  <a:srgbClr val="FF0000"/>
                </a:solidFill>
                <a:latin typeface="Tahoma" charset="0"/>
                <a:sym typeface="Symbol" charset="0"/>
              </a:rPr>
              <a:t></a:t>
            </a:r>
            <a:r>
              <a:rPr lang="en-US" sz="3200" i="1" baseline="-25000" dirty="0">
                <a:solidFill>
                  <a:srgbClr val="FF0000"/>
                </a:solidFill>
                <a:latin typeface="Tahoma" charset="0"/>
                <a:sym typeface="Symbol" charset="0"/>
              </a:rPr>
              <a:t>t</a:t>
            </a:r>
            <a:r>
              <a:rPr lang="en-US" sz="3200" dirty="0" smtClean="0"/>
              <a:t> , respectively.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19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" y="176948"/>
            <a:ext cx="90560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Frequency-Domain Weiner-Granger Causality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25846"/>
            <a:ext cx="4113213" cy="195629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8845" y="1330572"/>
            <a:ext cx="9056077" cy="51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0" dirty="0" err="1">
                <a:solidFill>
                  <a:schemeClr val="tx1"/>
                </a:solidFill>
                <a:cs typeface="Arial" charset="0"/>
              </a:rPr>
              <a:t>Geweke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 (1982) found a </a:t>
            </a: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frequency-domain (spectral) representation 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of </a:t>
            </a: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W-</a:t>
            </a:r>
            <a:r>
              <a:rPr lang="en-US" sz="3200" dirty="0" smtClean="0">
                <a:cs typeface="Arial" charset="0"/>
              </a:rPr>
              <a:t>G </a:t>
            </a: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Causality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, called </a:t>
            </a:r>
            <a:r>
              <a:rPr lang="en-US" sz="3200" b="0" dirty="0" err="1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3200" b="0" baseline="-25000" dirty="0" err="1">
                <a:solidFill>
                  <a:schemeClr val="tx1"/>
                </a:solidFill>
                <a:cs typeface="Arial" charset="0"/>
              </a:rPr>
              <a:t>y</a:t>
            </a:r>
            <a:r>
              <a:rPr lang="en-US" sz="3200" b="0" baseline="-25000" dirty="0" err="1">
                <a:solidFill>
                  <a:schemeClr val="tx1"/>
                </a:solidFill>
                <a:cs typeface="Arial" charset="0"/>
                <a:sym typeface="Wingdings" charset="0"/>
              </a:rPr>
              <a:t>x</a:t>
            </a:r>
            <a:r>
              <a:rPr lang="en-US" sz="3200" b="0" dirty="0">
                <a:solidFill>
                  <a:schemeClr val="tx1"/>
                </a:solidFill>
                <a:cs typeface="Arial" charset="0"/>
                <a:sym typeface="Wingdings" charset="0"/>
              </a:rPr>
              <a:t>(</a:t>
            </a:r>
            <a:r>
              <a:rPr lang="el-GR" sz="3200" b="0" dirty="0">
                <a:solidFill>
                  <a:schemeClr val="tx1"/>
                </a:solidFill>
                <a:cs typeface="Arial" charset="0"/>
              </a:rPr>
              <a:t>ω</a:t>
            </a:r>
            <a:r>
              <a:rPr lang="en-US" sz="32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cs typeface="Arial" charset="0"/>
                <a:sym typeface="Wingdings" charset="0"/>
              </a:rPr>
              <a:t>):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cs typeface="Arial" charset="0"/>
              </a:rPr>
              <a:t>Spectral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/>
              <a:t>W-G Causality</a:t>
            </a:r>
            <a:r>
              <a:rPr lang="en-US" sz="3200" b="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3200" b="0" dirty="0">
                <a:solidFill>
                  <a:schemeClr val="tx1"/>
                </a:solidFill>
                <a:cs typeface="+mn-cs"/>
              </a:rPr>
              <a:t>from </a:t>
            </a:r>
            <a:r>
              <a:rPr lang="en-US" sz="3200" b="0" i="1" dirty="0">
                <a:solidFill>
                  <a:schemeClr val="tx1"/>
                </a:solidFill>
                <a:cs typeface="+mn-cs"/>
              </a:rPr>
              <a:t>y</a:t>
            </a:r>
            <a:r>
              <a:rPr lang="en-US" sz="3200" b="0" dirty="0">
                <a:solidFill>
                  <a:schemeClr val="tx1"/>
                </a:solidFill>
                <a:cs typeface="+mn-cs"/>
              </a:rPr>
              <a:t> to </a:t>
            </a:r>
            <a:r>
              <a:rPr lang="en-US" sz="3200" b="0" i="1" dirty="0">
                <a:solidFill>
                  <a:schemeClr val="tx1"/>
                </a:solidFill>
                <a:cs typeface="+mn-cs"/>
              </a:rPr>
              <a:t>x</a:t>
            </a:r>
            <a:r>
              <a:rPr lang="en-US" sz="3200" b="0" dirty="0">
                <a:solidFill>
                  <a:schemeClr val="tx1"/>
                </a:solidFill>
                <a:cs typeface="+mn-cs"/>
              </a:rPr>
              <a:t> is: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800" dirty="0">
              <a:cs typeface="+mn-cs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b="0" dirty="0">
              <a:solidFill>
                <a:schemeClr val="tx1"/>
              </a:solidFill>
              <a:latin typeface="Tahoma" charset="0"/>
              <a:cs typeface="+mn-cs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b="0" dirty="0">
              <a:solidFill>
                <a:schemeClr val="tx1"/>
              </a:solidFill>
              <a:latin typeface="Tahoma" charset="0"/>
              <a:cs typeface="+mn-cs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b="0" dirty="0">
              <a:solidFill>
                <a:schemeClr val="tx1"/>
              </a:solidFill>
              <a:cs typeface="+mn-cs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0" dirty="0">
                <a:solidFill>
                  <a:schemeClr val="tx1"/>
                </a:solidFill>
                <a:cs typeface="+mn-cs"/>
              </a:rPr>
              <a:t>where </a:t>
            </a:r>
            <a:r>
              <a:rPr lang="el-GR" sz="2400" b="0" dirty="0">
                <a:solidFill>
                  <a:schemeClr val="tx1"/>
                </a:solidFill>
                <a:cs typeface="Arial" charset="0"/>
              </a:rPr>
              <a:t>ω</a:t>
            </a:r>
            <a:r>
              <a:rPr lang="en-US" sz="2400" b="0" dirty="0">
                <a:solidFill>
                  <a:schemeClr val="tx1"/>
                </a:solidFill>
                <a:cs typeface="Arial" charset="0"/>
              </a:rPr>
              <a:t> is frequency in </a:t>
            </a:r>
            <a:r>
              <a:rPr lang="en-US" sz="2400" b="0" dirty="0" err="1">
                <a:solidFill>
                  <a:schemeClr val="tx1"/>
                </a:solidFill>
                <a:cs typeface="Arial" charset="0"/>
              </a:rPr>
              <a:t>rads</a:t>
            </a:r>
            <a:r>
              <a:rPr lang="en-US" sz="2400" b="0" dirty="0">
                <a:solidFill>
                  <a:schemeClr val="tx1"/>
                </a:solidFill>
                <a:cs typeface="Arial" charset="0"/>
              </a:rPr>
              <a:t>/sec,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cs typeface="+mn-cs"/>
              </a:rPr>
              <a:t>S</a:t>
            </a:r>
            <a:r>
              <a:rPr lang="en-US" sz="2400" b="0" i="1" baseline="-25000" dirty="0" err="1">
                <a:solidFill>
                  <a:schemeClr val="tx1"/>
                </a:solidFill>
                <a:cs typeface="+mn-cs"/>
              </a:rPr>
              <a:t>xx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 is the </a:t>
            </a:r>
            <a:r>
              <a:rPr lang="en-US" sz="2400" b="0" dirty="0" err="1">
                <a:solidFill>
                  <a:schemeClr val="tx1"/>
                </a:solidFill>
                <a:cs typeface="+mn-cs"/>
              </a:rPr>
              <a:t>autospectrum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en-US" sz="2400" b="0" i="1" dirty="0">
                <a:solidFill>
                  <a:schemeClr val="tx1"/>
                </a:solidFill>
                <a:cs typeface="+mn-cs"/>
              </a:rPr>
              <a:t>x,</a:t>
            </a:r>
            <a:r>
              <a:rPr lang="en-US" sz="2400" b="0" dirty="0">
                <a:solidFill>
                  <a:schemeClr val="tx1"/>
                </a:solidFill>
                <a:cs typeface="+mn-cs"/>
                <a:sym typeface="Symbol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cs typeface="+mn-cs"/>
                <a:sym typeface="Symbol" charset="0"/>
              </a:rPr>
              <a:t>H</a:t>
            </a:r>
            <a:r>
              <a:rPr lang="en-US" sz="2400" b="0" baseline="-25000" dirty="0" err="1">
                <a:solidFill>
                  <a:schemeClr val="tx1"/>
                </a:solidFill>
                <a:cs typeface="+mn-cs"/>
                <a:sym typeface="Symbol" charset="0"/>
              </a:rPr>
              <a:t>xx</a:t>
            </a:r>
            <a:r>
              <a:rPr lang="en-US" sz="2400" b="0" dirty="0">
                <a:solidFill>
                  <a:schemeClr val="tx1"/>
                </a:solidFill>
                <a:cs typeface="+mn-cs"/>
                <a:sym typeface="Symbol" charset="0"/>
              </a:rPr>
              <a:t>(</a:t>
            </a:r>
            <a:r>
              <a:rPr lang="el-GR" sz="2400" b="0" dirty="0">
                <a:solidFill>
                  <a:schemeClr val="tx1"/>
                </a:solidFill>
                <a:cs typeface="Arial" charset="0"/>
                <a:sym typeface="Symbol" charset="0"/>
              </a:rPr>
              <a:t>ω</a:t>
            </a:r>
            <a:r>
              <a:rPr lang="en-US" sz="2400" b="0" dirty="0">
                <a:solidFill>
                  <a:schemeClr val="tx1"/>
                </a:solidFill>
                <a:cs typeface="+mn-cs"/>
                <a:sym typeface="Symbol" charset="0"/>
              </a:rPr>
              <a:t>) is an element of the 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transfer function H(</a:t>
            </a:r>
            <a:r>
              <a:rPr lang="el-GR" sz="2400" b="0" dirty="0">
                <a:solidFill>
                  <a:schemeClr val="tx1"/>
                </a:solidFill>
                <a:cs typeface="Arial" charset="0"/>
              </a:rPr>
              <a:t>ω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)=A</a:t>
            </a:r>
            <a:r>
              <a:rPr lang="en-US" sz="2400" b="0" baseline="30000" dirty="0">
                <a:solidFill>
                  <a:schemeClr val="tx1"/>
                </a:solidFill>
                <a:cs typeface="+mn-cs"/>
              </a:rPr>
              <a:t>-1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(</a:t>
            </a:r>
            <a:r>
              <a:rPr lang="el-GR" sz="2400" b="0" dirty="0">
                <a:solidFill>
                  <a:schemeClr val="tx1"/>
                </a:solidFill>
                <a:cs typeface="Arial" charset="0"/>
              </a:rPr>
              <a:t>ω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), </a:t>
            </a:r>
            <a:r>
              <a:rPr lang="en-US" sz="2400" dirty="0">
                <a:solidFill>
                  <a:schemeClr val="tx1"/>
                </a:solidFill>
                <a:cs typeface="+mn-cs"/>
                <a:sym typeface="Symbol" charset="0"/>
              </a:rPr>
              <a:t></a:t>
            </a:r>
            <a:r>
              <a:rPr lang="en-US" sz="2400" baseline="-25000" dirty="0">
                <a:solidFill>
                  <a:schemeClr val="tx1"/>
                </a:solidFill>
                <a:cs typeface="+mn-cs"/>
                <a:sym typeface="Symbol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cs typeface="+mn-cs"/>
                <a:sym typeface="Symbol" charset="0"/>
              </a:rPr>
              <a:t> is the residual variance of the unrestricted model of x, and * denotes complex conjugation and matrix transposition</a:t>
            </a:r>
            <a:r>
              <a:rPr lang="en-US" sz="2400" b="0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pic>
        <p:nvPicPr>
          <p:cNvPr id="6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200400"/>
            <a:ext cx="50577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W-G Causality as Explained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604000"/>
            <a:ext cx="4103688" cy="117475"/>
          </a:xfrm>
        </p:spPr>
        <p:txBody>
          <a:bodyPr/>
          <a:lstStyle/>
          <a:p>
            <a:r>
              <a:rPr lang="en-US" dirty="0" smtClean="0"/>
              <a:t>2016 IOP World Congress Pre-Congress Course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48420"/>
              </p:ext>
            </p:extLst>
          </p:nvPr>
        </p:nvGraphicFramePr>
        <p:xfrm>
          <a:off x="730250" y="1533525"/>
          <a:ext cx="768350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3073400" imgH="736600" progId="Equation.3">
                  <p:embed/>
                </p:oleObj>
              </mc:Choice>
              <mc:Fallback>
                <p:oleObj name="Equation" r:id="rId3" imgW="3073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533525"/>
                        <a:ext cx="7683500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87513"/>
              </p:ext>
            </p:extLst>
          </p:nvPr>
        </p:nvGraphicFramePr>
        <p:xfrm>
          <a:off x="2894013" y="3247047"/>
          <a:ext cx="33337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1333500" imgH="533400" progId="Equation.3">
                  <p:embed/>
                </p:oleObj>
              </mc:Choice>
              <mc:Fallback>
                <p:oleObj name="Equation" r:id="rId5" imgW="1333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3247047"/>
                        <a:ext cx="33337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3397" y="4903712"/>
            <a:ext cx="75149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see that spectral W-G Causality is defined based on the part of the total power of process x that is explained by process 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32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1132</Words>
  <Application>Microsoft Macintosh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Chart</vt:lpstr>
      <vt:lpstr>Microsoft Equation</vt:lpstr>
      <vt:lpstr>AutoRegressive Modeling of Directed Functional  Connectivity in the Brain</vt:lpstr>
      <vt:lpstr>Correlation vs Causal Influence</vt:lpstr>
      <vt:lpstr>Wiener Causality</vt:lpstr>
      <vt:lpstr>The AutoRegressive Model</vt:lpstr>
      <vt:lpstr>Wiener-Granger Causality</vt:lpstr>
      <vt:lpstr>Possible W-G Causality Relations Between Network Node Pairs</vt:lpstr>
      <vt:lpstr>Time-Domain Weiner-Granger Causality</vt:lpstr>
      <vt:lpstr>Frequency-Domain Weiner-Granger Causality</vt:lpstr>
      <vt:lpstr>W-G Causality as Explained Power</vt:lpstr>
      <vt:lpstr>Relation of Time-Domain &amp; Frequency-Domain Weiner-Granger Causality</vt:lpstr>
      <vt:lpstr>Examples of W-G Spectra of Macaque Cortical Task-Related LFPs Indicating Beta-Frequency Unidirectional Causality</vt:lpstr>
      <vt:lpstr>The MultiVariate AutoRegressive (MVAR) Model</vt:lpstr>
      <vt:lpstr>MVAR Modeling of Event-Related LFP Time Series</vt:lpstr>
      <vt:lpstr>W-G Causality Graphs</vt:lpstr>
      <vt:lpstr>Example of a W-G Causality Graph  from  Macaque Cortical Task-Related LFPs (from Brovelli et al., PNAS, 2004)</vt:lpstr>
      <vt:lpstr>Adaptive MultiVariate AutoRegressive (AMVAR) Modeling (Ding, Bressler et al., Biological Cybernetics, 2000)</vt:lpstr>
      <vt:lpstr>Example of AMVAR Time-Frequency Coherence Plot from Macaque Cortical Task-Related LFPs</vt:lpstr>
      <vt:lpstr>Spectral Analysis by MVAR Modeling</vt:lpstr>
      <vt:lpstr>Example of Power Spectrum of a Macaque Cortical Task-Related LFP Indicating Beta-Frequency Oscillatory Activity</vt:lpstr>
      <vt:lpstr>Cross-Spectral Analysis by MVAR Modeling</vt:lpstr>
      <vt:lpstr>Example of Coherence Spectrum of Macaque Cortical Task-Related LFPs Indicating Beta-Frequency Synchronization</vt:lpstr>
      <vt:lpstr>Take-Home Message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Directed Functional  Connectivity in the Brain</dc:title>
  <dc:creator>Steven Bressler</dc:creator>
  <cp:lastModifiedBy>Steven Bressler</cp:lastModifiedBy>
  <cp:revision>58</cp:revision>
  <cp:lastPrinted>2016-08-26T19:55:04Z</cp:lastPrinted>
  <dcterms:created xsi:type="dcterms:W3CDTF">2016-08-19T20:40:22Z</dcterms:created>
  <dcterms:modified xsi:type="dcterms:W3CDTF">2016-08-27T02:27:44Z</dcterms:modified>
</cp:coreProperties>
</file>