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513" r:id="rId2"/>
    <p:sldId id="504" r:id="rId3"/>
    <p:sldId id="514" r:id="rId4"/>
    <p:sldId id="505" r:id="rId5"/>
    <p:sldId id="516" r:id="rId6"/>
    <p:sldId id="517" r:id="rId7"/>
    <p:sldId id="518" r:id="rId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6000" b="1" kern="1200">
        <a:solidFill>
          <a:srgbClr val="FF6699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CCFF"/>
    <a:srgbClr val="FFCCFF"/>
    <a:srgbClr val="99FFCC"/>
    <a:srgbClr val="6A6E5E"/>
    <a:srgbClr val="FF33CC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4E5F627-EDD6-1F48-83E0-9F67BB6AD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20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6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286000"/>
            <a:ext cx="711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187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80C9-3B77-634A-90F7-831F73231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0CF40-868D-AF44-997D-A365766AE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7938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232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C477-64E5-1C47-990F-99E11B55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261F-C602-244F-A3D4-53837176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7534-8459-E140-BB6F-B35E12E1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5131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905000"/>
            <a:ext cx="35131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7B14B-A542-2E49-9D41-B30EB4A17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F69A-CC91-6C46-BF34-581CBC9EB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0C88-8D56-674D-B6B6-830B6CF02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29A1-9815-0742-B8EF-CAEC2E78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A563-AD60-5745-8E17-0974CDB6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056E2-713F-414E-846D-04842471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178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6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178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6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6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BC5207F-23E5-A946-8619-760DA892D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905000"/>
          </a:xfrm>
        </p:spPr>
        <p:txBody>
          <a:bodyPr/>
          <a:lstStyle/>
          <a:p>
            <a:pPr>
              <a:defRPr/>
            </a:pPr>
            <a:r>
              <a:rPr lang="en-US" sz="6400" dirty="0" smtClean="0">
                <a:solidFill>
                  <a:schemeClr val="tx1"/>
                </a:solidFill>
                <a:cs typeface="+mj-cs"/>
              </a:rPr>
              <a:t>Source-Resolved</a:t>
            </a:r>
            <a:br>
              <a:rPr lang="en-US" sz="6400" dirty="0" smtClean="0">
                <a:solidFill>
                  <a:schemeClr val="tx1"/>
                </a:solidFill>
                <a:cs typeface="+mj-cs"/>
              </a:rPr>
            </a:br>
            <a:r>
              <a:rPr lang="en-US" sz="6400" dirty="0" smtClean="0">
                <a:solidFill>
                  <a:schemeClr val="tx1"/>
                </a:solidFill>
                <a:cs typeface="+mj-cs"/>
              </a:rPr>
              <a:t>Connectivity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3429000"/>
            <a:ext cx="8610600" cy="26670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Monotype Sorts" charset="0"/>
              <a:buNone/>
              <a:defRPr/>
            </a:pPr>
            <a:r>
              <a:rPr lang="en-US" sz="4000" dirty="0" smtClean="0">
                <a:cs typeface="+mn-cs"/>
              </a:rPr>
              <a:t>Steven L. Bressler</a:t>
            </a:r>
          </a:p>
          <a:p>
            <a:pPr marL="0" indent="0" algn="ctr">
              <a:spcBef>
                <a:spcPts val="600"/>
              </a:spcBef>
              <a:buFont typeface="Monotype Sorts" charset="0"/>
              <a:buNone/>
              <a:defRPr/>
            </a:pPr>
            <a:r>
              <a:rPr lang="en-US" dirty="0" smtClean="0">
                <a:cs typeface="+mn-cs"/>
              </a:rPr>
              <a:t>Director, Cognitive Neurodynamics Lab</a:t>
            </a:r>
          </a:p>
          <a:p>
            <a:pPr marL="0" indent="0" algn="ctr">
              <a:spcBef>
                <a:spcPts val="600"/>
              </a:spcBef>
              <a:buFont typeface="Monotype Sorts" charset="0"/>
              <a:buNone/>
              <a:defRPr/>
            </a:pPr>
            <a:r>
              <a:rPr lang="en-US" dirty="0" smtClean="0">
                <a:cs typeface="+mn-cs"/>
              </a:rPr>
              <a:t>Center for Complex Systems &amp; Brain Sciences</a:t>
            </a:r>
          </a:p>
          <a:p>
            <a:pPr marL="0" indent="0" algn="ctr">
              <a:buFont typeface="Monotype Sorts" charset="0"/>
              <a:buNone/>
              <a:defRPr/>
            </a:pPr>
            <a:r>
              <a:rPr lang="en-US" dirty="0" smtClean="0">
                <a:cs typeface="+mn-cs"/>
              </a:rPr>
              <a:t>Florida Atlantic University</a:t>
            </a:r>
          </a:p>
          <a:p>
            <a:pPr marL="0" indent="0" algn="ctr">
              <a:buFont typeface="Monotype Sort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7000"/>
            <a:ext cx="7467600" cy="954088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goal: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characterize the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large-scale brain networks responsible for cognition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400" y="1663700"/>
            <a:ext cx="7315200" cy="1384300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approach: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apply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functional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connectivity analysis to source-resolved neural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8610600" cy="2246313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Source-resolved neural data: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unit activity, LFP, </a:t>
            </a:r>
            <a:r>
              <a:rPr lang="en-US" sz="2800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iEEG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ECoG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[extensions of connectivity analysis to source-unresolved data (EEG, MEG, fMRI) require additional assumptions and procedures, and they are controversial 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509963"/>
            <a:ext cx="8534400" cy="955675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Network science: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compute network nodes, edges, and other network metrics, e.g.,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092700"/>
            <a:ext cx="8153400" cy="1384300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Network configuration comparison:</a:t>
            </a:r>
            <a:r>
              <a:rPr lang="en-US" dirty="0" smtClean="0">
                <a:solidFill>
                  <a:srgbClr val="CCFFCC"/>
                </a:solidFill>
              </a:rPr>
              <a:t> use pattern classification to test whether network metrics categorize cognitive state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001000" cy="2678113"/>
          </a:xfrm>
          <a:prstGeom prst="rect">
            <a:avLst/>
          </a:prstGeom>
          <a:noFill/>
          <a:ln w="12700" cmpd="sng"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Functional connectivity estimators:</a:t>
            </a:r>
          </a:p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Undirected: 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correlation, mutual information,</a:t>
            </a:r>
          </a:p>
          <a:p>
            <a:pPr algn="l">
              <a:defRPr/>
            </a:pP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spectral coherence</a:t>
            </a:r>
          </a:p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Directed: </a:t>
            </a:r>
            <a:r>
              <a:rPr lang="en-US" sz="2800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mvar</a:t>
            </a: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coefficient, transfer entropy,</a:t>
            </a:r>
          </a:p>
          <a:p>
            <a:pPr algn="l">
              <a:defRPr/>
            </a:pP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Granger causality, directed transfer function,</a:t>
            </a:r>
          </a:p>
          <a:p>
            <a:pPr algn="l">
              <a:defRPr/>
            </a:pPr>
            <a:r>
              <a:rPr lang="en-US" sz="2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partial directed coherence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0448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5892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66700" y="2171700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visuo-motor task performed by macaque monkeys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4191000" y="152400"/>
            <a:ext cx="4953000" cy="4862513"/>
            <a:chOff x="4191000" y="228600"/>
            <a:chExt cx="4953000" cy="4862704"/>
          </a:xfrm>
        </p:grpSpPr>
        <p:grpSp>
          <p:nvGrpSpPr>
            <p:cNvPr id="18438" name="Group 2"/>
            <p:cNvGrpSpPr>
              <a:grpSpLocks/>
            </p:cNvGrpSpPr>
            <p:nvPr/>
          </p:nvGrpSpPr>
          <p:grpSpPr bwMode="auto">
            <a:xfrm>
              <a:off x="4191000" y="228600"/>
              <a:ext cx="2624138" cy="4862704"/>
              <a:chOff x="4495800" y="25400"/>
              <a:chExt cx="2624138" cy="4862704"/>
            </a:xfrm>
          </p:grpSpPr>
          <p:pic>
            <p:nvPicPr>
              <p:cNvPr id="18440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25400"/>
                <a:ext cx="2624138" cy="314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1" y="3124201"/>
                <a:ext cx="2622931" cy="1763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39" name="TextBox 6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2362200" cy="4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FF6699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Nodes and edges (both undirected and directed) based on beta oscillations in prestimulus LFPs from visual cortex.</a:t>
              </a:r>
            </a:p>
            <a:p>
              <a:r>
                <a:rPr lang="en-US" sz="2000"/>
                <a:t>Spatial pattern of top-down peak spectral Granger causality from extrastriate cortex (V4, TEO) to V1.</a:t>
              </a:r>
            </a:p>
          </p:txBody>
        </p:sp>
      </p:grp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2895600" y="5508625"/>
            <a:ext cx="617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66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Categorization of task rule by SVM pattern classification: feature is spatial pattern of top-down beta-frequency peak spectral Granger causality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22263"/>
            <a:ext cx="8458200" cy="1524000"/>
          </a:xfrm>
        </p:spPr>
        <p:txBody>
          <a:bodyPr/>
          <a:lstStyle/>
          <a:p>
            <a:pPr>
              <a:defRPr/>
            </a:pPr>
            <a:r>
              <a:rPr lang="en-US" b="1" kern="1200" dirty="0">
                <a:solidFill>
                  <a:srgbClr val="FF6699"/>
                </a:solidFill>
                <a:latin typeface="Arial" charset="0"/>
                <a:ea typeface="ＭＳ Ｐゴシック" charset="0"/>
              </a:rPr>
              <a:t>Identification of Oscillatory Activity from Power Spectra</a:t>
            </a:r>
          </a:p>
        </p:txBody>
      </p:sp>
      <p:grpSp>
        <p:nvGrpSpPr>
          <p:cNvPr id="19458" name="Group 14"/>
          <p:cNvGrpSpPr>
            <a:grpSpLocks/>
          </p:cNvGrpSpPr>
          <p:nvPr/>
        </p:nvGrpSpPr>
        <p:grpSpPr bwMode="auto">
          <a:xfrm>
            <a:off x="0" y="2070100"/>
            <a:ext cx="9544050" cy="3517900"/>
            <a:chOff x="0" y="1304"/>
            <a:chExt cx="6012" cy="2216"/>
          </a:xfrm>
        </p:grpSpPr>
        <p:grpSp>
          <p:nvGrpSpPr>
            <p:cNvPr id="19459" name="Group 13"/>
            <p:cNvGrpSpPr>
              <a:grpSpLocks/>
            </p:cNvGrpSpPr>
            <p:nvPr/>
          </p:nvGrpSpPr>
          <p:grpSpPr bwMode="auto">
            <a:xfrm>
              <a:off x="0" y="1304"/>
              <a:ext cx="6012" cy="2216"/>
              <a:chOff x="0" y="1304"/>
              <a:chExt cx="6012" cy="2216"/>
            </a:xfrm>
          </p:grpSpPr>
          <p:grpSp>
            <p:nvGrpSpPr>
              <p:cNvPr id="19461" name="Group 12"/>
              <p:cNvGrpSpPr>
                <a:grpSpLocks/>
              </p:cNvGrpSpPr>
              <p:nvPr/>
            </p:nvGrpSpPr>
            <p:grpSpPr bwMode="auto">
              <a:xfrm>
                <a:off x="0" y="1304"/>
                <a:ext cx="6012" cy="2216"/>
                <a:chOff x="0" y="1052"/>
                <a:chExt cx="6012" cy="2216"/>
              </a:xfrm>
            </p:grpSpPr>
            <p:pic>
              <p:nvPicPr>
                <p:cNvPr id="19463" name="Picture 4" descr="pard_pow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0" contrast="10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52"/>
                  <a:ext cx="3138" cy="2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64" name="Picture 5" descr="pard_tr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0" contrast="10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1053"/>
                  <a:ext cx="3132" cy="2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03111" name="Rectangle 7"/>
              <p:cNvSpPr>
                <a:spLocks noChangeArrowheads="1"/>
              </p:cNvSpPr>
              <p:nvPr/>
            </p:nvSpPr>
            <p:spPr bwMode="auto">
              <a:xfrm>
                <a:off x="3360" y="2679"/>
                <a:ext cx="768" cy="4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303115" name="Line 11"/>
            <p:cNvSpPr>
              <a:spLocks noChangeShapeType="1"/>
            </p:cNvSpPr>
            <p:nvPr/>
          </p:nvSpPr>
          <p:spPr bwMode="auto">
            <a:xfrm>
              <a:off x="885" y="1836"/>
              <a:ext cx="249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50"/>
          <p:cNvGrpSpPr>
            <a:grpSpLocks/>
          </p:cNvGrpSpPr>
          <p:nvPr/>
        </p:nvGrpSpPr>
        <p:grpSpPr bwMode="auto">
          <a:xfrm>
            <a:off x="104775" y="1023938"/>
            <a:ext cx="8564563" cy="5910262"/>
            <a:chOff x="66" y="645"/>
            <a:chExt cx="5395" cy="3723"/>
          </a:xfrm>
        </p:grpSpPr>
        <p:pic>
          <p:nvPicPr>
            <p:cNvPr id="20483" name="Picture 42" descr="pardpare_b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3"/>
            <a:stretch>
              <a:fillRect/>
            </a:stretch>
          </p:blipFill>
          <p:spPr bwMode="auto">
            <a:xfrm>
              <a:off x="2979" y="645"/>
              <a:ext cx="2482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3" descr="trial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0" r="8553"/>
            <a:stretch>
              <a:fillRect/>
            </a:stretch>
          </p:blipFill>
          <p:spPr bwMode="auto">
            <a:xfrm>
              <a:off x="2943" y="2565"/>
              <a:ext cx="2482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45" descr="pard_pare_coh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r="8553"/>
            <a:stretch>
              <a:fillRect/>
            </a:stretch>
          </p:blipFill>
          <p:spPr bwMode="auto">
            <a:xfrm>
              <a:off x="66" y="1042"/>
              <a:ext cx="2860" cy="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0639" name="AutoShape 47"/>
            <p:cNvCxnSpPr>
              <a:cxnSpLocks noChangeShapeType="1"/>
            </p:cNvCxnSpPr>
            <p:nvPr/>
          </p:nvCxnSpPr>
          <p:spPr bwMode="auto">
            <a:xfrm flipV="1">
              <a:off x="920" y="1248"/>
              <a:ext cx="2902" cy="452"/>
            </a:xfrm>
            <a:prstGeom prst="straightConnector1">
              <a:avLst/>
            </a:prstGeom>
            <a:noFill/>
            <a:ln w="3492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640" name="AutoShape 48"/>
            <p:cNvCxnSpPr>
              <a:cxnSpLocks noChangeShapeType="1"/>
            </p:cNvCxnSpPr>
            <p:nvPr/>
          </p:nvCxnSpPr>
          <p:spPr bwMode="auto">
            <a:xfrm>
              <a:off x="932" y="1740"/>
              <a:ext cx="2481" cy="1166"/>
            </a:xfrm>
            <a:prstGeom prst="straightConnector1">
              <a:avLst/>
            </a:prstGeom>
            <a:noFill/>
            <a:ln w="3492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0643" name="Rectangle 51"/>
          <p:cNvSpPr>
            <a:spLocks noGrp="1" noChangeArrowheads="1"/>
          </p:cNvSpPr>
          <p:nvPr>
            <p:ph type="title"/>
          </p:nvPr>
        </p:nvSpPr>
        <p:spPr>
          <a:xfrm>
            <a:off x="25400" y="12700"/>
            <a:ext cx="9131300" cy="8890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>
                <a:solidFill>
                  <a:srgbClr val="FF6699"/>
                </a:solidFill>
                <a:latin typeface="Arial" charset="0"/>
                <a:ea typeface="ＭＳ Ｐゴシック" charset="0"/>
              </a:rPr>
              <a:t>Identification of Undirected Network Edge by Coherence Spectra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448675" cy="1049338"/>
          </a:xfrm>
        </p:spPr>
        <p:txBody>
          <a:bodyPr/>
          <a:lstStyle/>
          <a:p>
            <a:pPr>
              <a:defRPr/>
            </a:pPr>
            <a:r>
              <a:rPr lang="en-US" sz="3200" b="1" kern="1200" dirty="0">
                <a:solidFill>
                  <a:srgbClr val="FF6699"/>
                </a:solidFill>
                <a:latin typeface="Arial" charset="0"/>
                <a:ea typeface="ＭＳ Ｐゴシック" charset="0"/>
              </a:rPr>
              <a:t>Identification of Directed Network Edge by Granger Causality Spectra</a:t>
            </a:r>
          </a:p>
        </p:txBody>
      </p:sp>
      <p:pic>
        <p:nvPicPr>
          <p:cNvPr id="22530" name="Picture 15" descr="ge51_pard_pare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336675"/>
            <a:ext cx="69564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dian">
  <a:themeElements>
    <a:clrScheme name="">
      <a:dk1>
        <a:srgbClr val="000000"/>
      </a:dk1>
      <a:lt1>
        <a:srgbClr val="FFFF99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82"/>
      </a:accent4>
      <a:accent5>
        <a:srgbClr val="AAE2E2"/>
      </a:accent5>
      <a:accent6>
        <a:srgbClr val="B98AE7"/>
      </a:accent6>
      <a:hlink>
        <a:srgbClr val="CCECFF"/>
      </a:hlink>
      <a:folHlink>
        <a:srgbClr val="6699FF"/>
      </a:folHlink>
    </a:clrScheme>
    <a:fontScheme name="Bodia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>
            <a:ln>
              <a:noFill/>
            </a:ln>
            <a:solidFill>
              <a:srgbClr val="FF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>
            <a:ln>
              <a:noFill/>
            </a:ln>
            <a:solidFill>
              <a:srgbClr val="FF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odian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ian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ia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Settings\steve\Application Data\Microsoft\Templates\F A U\Bodian.pot</Template>
  <TotalTime>14955</TotalTime>
  <Words>258</Words>
  <Application>Microsoft Macintosh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Monotype Sorts</vt:lpstr>
      <vt:lpstr>Times New Roman</vt:lpstr>
      <vt:lpstr>Bodian</vt:lpstr>
      <vt:lpstr>Source-Resolved Connectivity Analysis</vt:lpstr>
      <vt:lpstr>PowerPoint Presentation</vt:lpstr>
      <vt:lpstr>PowerPoint Presentation</vt:lpstr>
      <vt:lpstr>PowerPoint Presentation</vt:lpstr>
      <vt:lpstr>Identification of Oscillatory Activity from Power Spectra</vt:lpstr>
      <vt:lpstr>Identification of Undirected Network Edge by Coherence Spectra</vt:lpstr>
      <vt:lpstr>Identification of Directed Network Edge by Granger Causality Spectra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Cortical Coordination Dynamics and Cognition</dc:title>
  <dc:creator>Steven L. Bressler</dc:creator>
  <cp:lastModifiedBy>Steven Bressler</cp:lastModifiedBy>
  <cp:revision>1321</cp:revision>
  <dcterms:created xsi:type="dcterms:W3CDTF">2002-01-07T00:48:09Z</dcterms:created>
  <dcterms:modified xsi:type="dcterms:W3CDTF">2015-12-08T23:12:44Z</dcterms:modified>
</cp:coreProperties>
</file>