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51" r:id="rId1"/>
  </p:sldMasterIdLst>
  <p:notesMasterIdLst>
    <p:notesMasterId r:id="rId61"/>
  </p:notesMasterIdLst>
  <p:sldIdLst>
    <p:sldId id="313" r:id="rId2"/>
    <p:sldId id="305" r:id="rId3"/>
    <p:sldId id="306" r:id="rId4"/>
    <p:sldId id="315" r:id="rId5"/>
    <p:sldId id="308" r:id="rId6"/>
    <p:sldId id="309" r:id="rId7"/>
    <p:sldId id="310" r:id="rId8"/>
    <p:sldId id="311" r:id="rId9"/>
    <p:sldId id="312" r:id="rId10"/>
    <p:sldId id="256" r:id="rId11"/>
    <p:sldId id="316" r:id="rId12"/>
    <p:sldId id="257" r:id="rId13"/>
    <p:sldId id="303" r:id="rId14"/>
    <p:sldId id="302" r:id="rId15"/>
    <p:sldId id="304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259" r:id="rId58"/>
    <p:sldId id="258" r:id="rId59"/>
    <p:sldId id="260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082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10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359D0-5AAC-4423-BC70-77E8F417AFCF}" type="datetimeFigureOut">
              <a:rPr lang="en-US" smtClean="0"/>
              <a:t>3/7/2021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C72A0-63F5-4865-A9EC-720E91AFE4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80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823F1-E3F1-1D43-A719-CE72722030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827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pPr>
              <a:defRPr/>
            </a:pPr>
            <a:fld id="{45BC6361-8977-4C55-8131-4DEA670D9F98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pPr>
              <a:defRPr/>
            </a:pPr>
            <a:fld id="{D9A8CB71-03DE-4B5C-82CB-E9818B94431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358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C1BF0-AA81-48B6-BC0B-3BC97B85A1BD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A8D09-2139-4E6A-8C2D-F5AC2A216C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3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C1BF0-AA81-48B6-BC0B-3BC97B85A1BD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A8D09-2139-4E6A-8C2D-F5AC2A216C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01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C1BF0-AA81-48B6-BC0B-3BC97B85A1BD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A8D09-2139-4E6A-8C2D-F5AC2A216C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7964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C1BF0-AA81-48B6-BC0B-3BC97B85A1BD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A8D09-2139-4E6A-8C2D-F5AC2A216C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11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C1BF0-AA81-48B6-BC0B-3BC97B85A1BD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A8D09-2139-4E6A-8C2D-F5AC2A216C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08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C1BF0-AA81-48B6-BC0B-3BC97B85A1BD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A8D09-2139-4E6A-8C2D-F5AC2A216C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70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BC71A7-4E20-4FE2-9B7E-7726FD88760D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F5BF6-6C99-4883-BA09-EDF94E939F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0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4B3E3-E8D0-4E0D-9673-06F958E06E6D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509E40-9531-4444-A0E1-01D938FFA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487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EC9EE5-9D34-469F-A239-2C30449B7F07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76C8B-EB57-4555-97E7-816F65C6C40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47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B014D8-E79D-4A76-92DA-D44C217E5A62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DC956A-3C42-4A27-9377-F4889F5DF1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139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A53F3-C644-477D-A964-429CBE1C5F0F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C27B8-02E1-41E9-A56F-968D3683FF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8686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2231F6-03F0-415E-B56E-AB1AA9B3B607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54414-7505-4BEC-B37B-C23C7ADF30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0442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EBA81D-3301-42F2-BBCD-2ED4D5E869B9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814AE-7E40-40C5-89A7-268D3CD0F9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0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779B5F-2563-465C-95B1-267A6D4F95B8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23253-AE7A-4B9F-8C46-80D107B468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5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17E57E-7ABB-4059-A681-AB7D13406CAB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0A051-0593-4502-B050-04978B6957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7370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43A591-EDE3-4266-B168-5BEEF926A723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79BA0-561F-4717-A62D-6CC6BD1A474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5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93C1BF0-AA81-48B6-BC0B-3BC97B85A1BD}" type="datetimeFigureOut">
              <a:rPr lang="en-US" smtClean="0"/>
              <a:pPr>
                <a:defRPr/>
              </a:pPr>
              <a:t>3/7/2021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0A8D09-2139-4E6A-8C2D-F5AC2A216C9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949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52" r:id="rId1"/>
    <p:sldLayoutId id="2147484653" r:id="rId2"/>
    <p:sldLayoutId id="2147484654" r:id="rId3"/>
    <p:sldLayoutId id="2147484655" r:id="rId4"/>
    <p:sldLayoutId id="2147484656" r:id="rId5"/>
    <p:sldLayoutId id="2147484657" r:id="rId6"/>
    <p:sldLayoutId id="2147484658" r:id="rId7"/>
    <p:sldLayoutId id="2147484659" r:id="rId8"/>
    <p:sldLayoutId id="2147484660" r:id="rId9"/>
    <p:sldLayoutId id="2147484661" r:id="rId10"/>
    <p:sldLayoutId id="2147484662" r:id="rId11"/>
    <p:sldLayoutId id="2147484663" r:id="rId12"/>
    <p:sldLayoutId id="2147484664" r:id="rId13"/>
    <p:sldLayoutId id="2147484665" r:id="rId14"/>
    <p:sldLayoutId id="2147484666" r:id="rId15"/>
    <p:sldLayoutId id="2147484667" r:id="rId16"/>
    <p:sldLayoutId id="21474846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u.edu/ouri/meet_our_mentors.php" TargetMode="External"/><Relationship Id="rId2" Type="http://schemas.openxmlformats.org/officeDocument/2006/relationships/hyperlink" Target="https://www.fau.edu/our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mailto:ouri@fau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0" y="205484"/>
            <a:ext cx="12192000" cy="6092574"/>
          </a:xfrm>
        </p:spPr>
        <p:txBody>
          <a:bodyPr>
            <a:normAutofit/>
          </a:bodyPr>
          <a:lstStyle/>
          <a:p>
            <a:pPr algn="ctr"/>
            <a:r>
              <a:rPr lang="en-US" altLang="en-US" sz="6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Awards </a:t>
            </a:r>
            <a: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ceremony</a:t>
            </a:r>
            <a:b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en-US" altLang="en-US" sz="6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Southeast Regional </a:t>
            </a:r>
            <a: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tournament</a:t>
            </a:r>
            <a:b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Feb 27, 2021</a:t>
            </a:r>
            <a: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6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hosted </a:t>
            </a:r>
            <a:r>
              <a:rPr lang="en-US" altLang="en-US" sz="6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fau</a:t>
            </a:r>
          </a:p>
        </p:txBody>
      </p:sp>
    </p:spTree>
    <p:extLst>
      <p:ext uri="{BB962C8B-B14F-4D97-AF65-F5344CB8AC3E}">
        <p14:creationId xmlns:p14="http://schemas.microsoft.com/office/powerpoint/2010/main" val="35424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0" y="205484"/>
            <a:ext cx="12192000" cy="6092574"/>
          </a:xfrm>
        </p:spPr>
        <p:txBody>
          <a:bodyPr>
            <a:normAutofit/>
          </a:bodyPr>
          <a:lstStyle/>
          <a:p>
            <a:pPr algn="ctr"/>
            <a:r>
              <a:rPr lang="en-US" altLang="en-US" sz="6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Awards </a:t>
            </a:r>
            <a: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ceremony</a:t>
            </a:r>
            <a:b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en-US" altLang="en-US" sz="6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Southeast Regional </a:t>
            </a:r>
            <a: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tournament</a:t>
            </a:r>
            <a:b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Feb 27, 2021</a:t>
            </a:r>
            <a: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6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hosted </a:t>
            </a:r>
            <a:r>
              <a:rPr lang="en-US" altLang="en-US" sz="6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fau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031"/>
            <a:ext cx="12192000" cy="6267236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  <a:effectLst/>
              </a:rPr>
              <a:t>Reminder: medals and trophies will be mailed within the next few weeks to the address that you provided</a:t>
            </a:r>
          </a:p>
          <a:p>
            <a:endParaRPr lang="en-US" sz="1000" dirty="0">
              <a:solidFill>
                <a:srgbClr val="002060"/>
              </a:solidFill>
              <a:effectLst/>
            </a:endParaRPr>
          </a:p>
          <a:p>
            <a:r>
              <a:rPr lang="en-US" dirty="0" smtClean="0">
                <a:solidFill>
                  <a:srgbClr val="002060"/>
                </a:solidFill>
                <a:effectLst/>
              </a:rPr>
              <a:t>If you have not provided an address, please do so ASAP</a:t>
            </a:r>
          </a:p>
          <a:p>
            <a:endParaRPr lang="en-US" sz="1000" dirty="0">
              <a:solidFill>
                <a:srgbClr val="002060"/>
              </a:solidFill>
              <a:effectLst/>
            </a:endParaRPr>
          </a:p>
          <a:p>
            <a:r>
              <a:rPr lang="en-US" dirty="0" smtClean="0">
                <a:solidFill>
                  <a:srgbClr val="002060"/>
                </a:solidFill>
                <a:effectLst/>
              </a:rPr>
              <a:t>Package will contain medals only, no list of which teams / students get which medal(s)</a:t>
            </a:r>
          </a:p>
          <a:p>
            <a:endParaRPr lang="en-US" sz="1000" dirty="0">
              <a:solidFill>
                <a:srgbClr val="002060"/>
              </a:solidFill>
              <a:effectLst/>
            </a:endParaRPr>
          </a:p>
          <a:p>
            <a:r>
              <a:rPr lang="en-US" dirty="0" smtClean="0">
                <a:solidFill>
                  <a:srgbClr val="002060"/>
                </a:solidFill>
                <a:effectLst/>
              </a:rPr>
              <a:t>Advancement to state: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effectLst/>
              </a:rPr>
              <a:t>Division B—8 Teams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effectLst/>
              </a:rPr>
              <a:t>Division C—18 Teams</a:t>
            </a:r>
          </a:p>
          <a:p>
            <a:pPr lvl="1"/>
            <a:endParaRPr lang="en-US" sz="1000" dirty="0">
              <a:solidFill>
                <a:srgbClr val="002060"/>
              </a:solidFill>
              <a:effectLst/>
            </a:endParaRPr>
          </a:p>
          <a:p>
            <a:r>
              <a:rPr lang="en-US" dirty="0" smtClean="0">
                <a:solidFill>
                  <a:srgbClr val="002060"/>
                </a:solidFill>
                <a:effectLst/>
              </a:rPr>
              <a:t>Watch for an email invite from Valerie in the state office</a:t>
            </a:r>
            <a:endParaRPr lang="en-US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132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Anatomy &amp; Physiology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New Springs Schools - NSS (B20)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Broward Math and Science Schools - BMSS (B05)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Anatomy &amp; Physiology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American Heritage Plantation - AHS (C38)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St. Thomas Aquinas  - STAHS SO (C22)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Everglades  - Gators (C13)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Archimedean Upper Conservatory - Alpha Archimedean  (C02)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Boomilever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Astronomy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A (C14)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American Heritage Boca-Delray - AHS Boca/Delray (C01)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West Broward  - WeBro Blue (C35)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St. Thomas Aquinas  - STAHS SO2 (C23)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Circuit Lab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New Springs Schools - NSS (B20)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Rise Academy - RISE Academy (B07)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Boomilever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Boca Raton Community  - Boca Raton Team 2 (C07)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Archimedean Upper Conservatory - Gamma Archimedean  (C04)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A (C14)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Crime Busters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St. Joan of Arc Catholic School - SJA (B17)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All Saints Catholic School - All Saints Eagles (B18)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OLSEN MIDDLE SCHOOL - Vikings Gold Team (B09)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Archimedean Middle Conservatory - Archie Owls Alpha (B03)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Chemistry Lab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American Heritage Boca-Delray - AHS Boca/Delray (C01)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Doral Academy  - Firebirds (C30)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American Heritage Plantation - AHS (C38)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0963"/>
            <a:ext cx="12192000" cy="681713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UNDERGRADUATE RESEARCH </a:t>
            </a:r>
            <a:r>
              <a:rPr lang="en-US" sz="4000" smtClean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AT </a:t>
            </a:r>
            <a:r>
              <a:rPr lang="en-US" sz="4000" smtClean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FAU</a:t>
            </a:r>
            <a:r>
              <a:rPr lang="en-US" sz="4400" smtClean="0">
                <a:solidFill>
                  <a:srgbClr val="002060"/>
                </a:solidFill>
                <a:effectLst/>
                <a:latin typeface="Arial Narrow" panose="020B0606020202030204" pitchFamily="34" charset="0"/>
              </a:rPr>
              <a:t> </a:t>
            </a:r>
            <a:endParaRPr lang="en-US" sz="4400" dirty="0">
              <a:solidFill>
                <a:srgbClr val="00206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315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 Narrow" panose="020B0606020202030204" pitchFamily="34" charset="0"/>
              </a:rPr>
              <a:t>OURI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29800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OFFICE OF </a:t>
            </a:r>
            <a:r>
              <a:rPr lang="en-US" sz="4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UNDERGRADUATE RESEARCH AND INQUIRY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1513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Density Lab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OLSEN MIDDLE SCHOOL - Vikings Red Team (B10)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St. Joan of Arc Catholic School - SJA (B17)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Broward Math and Science Schools - BMSS (B05)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American Heritage Plantation - Team Black (B01)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Circuit Lab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Boca-Delray - AHS Boca/Delray (C01)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Doral Academy  - Firebirds (C30)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Suncoast  - Suncoast B (C25)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Suncoast  - Suncoast A (C24)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A (C14)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American Heritage Plantation - AHS (C38)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Disease Detectives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St. Joan of Arc Catholic School - SJA (B17)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OLSEN MIDDLE SCHOOL - Vikings Red Team (B10)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American Heritage Plantation - Team Gold  (B02)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Codebusters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AHS (C38)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St. Thomas Aquinas  - STAHS SO (C22)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A (C14)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Boca Raton Community  - Boca Raton Team 3 (C08)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Dynamic Planet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St. Joan of Arc Catholic School - SJA (B17)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OLSEN MIDDLE SCHOOL - Vikings Gold Team (B09)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Broward Math and Science Schools - BMSS (B05)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Designer Genes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Everglades  - Gators (C13)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Boca Raton Community  - Boca Raton Team 3 (C08)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American Heritage Plantation - AHS (C38)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Elastic Launched </a:t>
            </a:r>
            <a:r>
              <a:rPr lang="en-US" altLang="en-US" sz="2800" u="sng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Gliders *</a:t>
            </a:r>
            <a:endParaRPr lang="en-US" altLang="en-US" sz="2800" u="sng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Saint Andrew Catholic School - SACS (B08)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All Saints Catholic School - All Saints Eagles (B18)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Detector Building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Spanish River  - SRHS Team B  (C33)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A (C14)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Boca Raton Community  - Boca Raton Team 4 (C09)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Experimental Design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OLSEN MIDDLE SCHOOL - Vikings Gold Team (B09)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New Springs Schools - NSS (B20)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Disease Detectives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American Heritage Plantation - AHS (C38)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Team B (C15)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Doral Academy  - Firebirds (C30)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RI SP16 FA15 FINAL-SD5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3164" y="523143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653" y="5665224"/>
            <a:ext cx="1565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ouri@fau.edu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0626969" y="5659407"/>
            <a:ext cx="1565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www.fau.edu/ouri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144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Food Science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St. Joan of Arc Catholic School - SJA (B17)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OLSEN MIDDLE SCHOOL - Vikings Gold Team (B09)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Dynamic Planet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Boca Raton Community  - Boca Raton Team 2 (C07)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American Heritage Boca-Delray - AHS Boca/Delray (C01)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Team B (C15)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Everglades  - Gators (C13)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Fossils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New Springs Schools - NSS (B20)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Saint Andrew Catholic School - SACS (B08)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Experimental Design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Upper Conservatory - Gamma Archimedean  (C04)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Team B (C15)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American Heritage Plantation - AHS (C38)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Archimedean Upper Conservatory - Beta Archimedean  (C03)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Game 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Rise Academy - RISE Academy (B07)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Saint Andrew Catholic School - SACS (B08)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OLSEN MIDDLE SCHOOL - Vikings Gold Team (B09)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Forensics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Everglades  - Gators (C13)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Boca Raton Community  - Boca Raton Team 4 (C09)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Archimedean Upper Conservatory - Gamma Archimedean  (C04)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Heredity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New Springs Schools - NSS (B20)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All Saints Catholic School - All Saints Eagles (B18)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American Heritage Plantation - Team Gold  (B02)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Fossils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Upper Conservatory - Gamma Archimedean  (C04)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Archbishop McCarthy  - AMHS (C26)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St. Thomas Aquinas  - STAHS SO (C22)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American Heritage Plantation - AHS (C38)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Machines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New Springs Schools - NSS (B20)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All Saints Catholic School - All Saints Eagles (B18)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Geologic Mapping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Everglades  - Gators (C13)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Everglades  - Chompers (C12)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St. Thomas Aquinas  - STAHS SO (C22)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Doral Academy  - Glenn (C31)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Boca Raton Community  - Boca Raton Team 2 (C07)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ular Arrow 1"/>
          <p:cNvSpPr/>
          <p:nvPr/>
        </p:nvSpPr>
        <p:spPr>
          <a:xfrm>
            <a:off x="1467561" y="2239766"/>
            <a:ext cx="3657600" cy="3657600"/>
          </a:xfrm>
          <a:prstGeom prst="circularArrow">
            <a:avLst>
              <a:gd name="adj1" fmla="val 10980"/>
              <a:gd name="adj2" fmla="val 1142322"/>
              <a:gd name="adj3" fmla="val 9000000"/>
              <a:gd name="adj4" fmla="val 10800000"/>
              <a:gd name="adj5" fmla="val 125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1945198" y="3163519"/>
            <a:ext cx="2723593" cy="194083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55" tIns="8255" rIns="8255" bIns="825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solidFill>
                  <a:srgbClr val="002060"/>
                </a:solidFill>
              </a:rPr>
              <a:t>CULTURE: Undergraduate Research and Inquiry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9429" y="2710695"/>
            <a:ext cx="54324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Curricular </a:t>
            </a:r>
            <a:r>
              <a:rPr lang="en-US" sz="3200" b="1" dirty="0" smtClean="0">
                <a:solidFill>
                  <a:srgbClr val="002060"/>
                </a:solidFill>
              </a:rPr>
              <a:t>Initiatives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000" b="1" dirty="0" smtClean="0">
              <a:solidFill>
                <a:srgbClr val="00206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</a:rPr>
              <a:t>Co-Curricular </a:t>
            </a:r>
            <a:r>
              <a:rPr lang="en-US" sz="3200" b="1" dirty="0">
                <a:solidFill>
                  <a:srgbClr val="002060"/>
                </a:solidFill>
              </a:rPr>
              <a:t>URI student </a:t>
            </a:r>
            <a:r>
              <a:rPr lang="en-US" sz="3200" b="1" dirty="0" smtClean="0">
                <a:solidFill>
                  <a:srgbClr val="002060"/>
                </a:solidFill>
              </a:rPr>
              <a:t>opportunities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206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Faculty and Student Support and Recognition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47435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2060"/>
                </a:solidFill>
              </a:rPr>
              <a:t>OFFICE OF UNDERGRADUATE RESEARCH</a:t>
            </a:r>
          </a:p>
          <a:p>
            <a:pPr algn="ctr"/>
            <a:r>
              <a:rPr lang="en-US" sz="4000" b="1" i="1" dirty="0" smtClean="0">
                <a:solidFill>
                  <a:srgbClr val="002060"/>
                </a:solidFill>
              </a:rPr>
              <a:t>AND INQUIRY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155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Meteorology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OLSEN MIDDLE SCHOOL - Vikings Gold Team (B09)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Broward Math and Science Schools - BMSS (B05)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St. Joan of Arc Catholic School - SJA (B17)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Gravity Vehicle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Upper Conservatory - Gamma Archimedean  (C04)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A (C14)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Boca Raton Community  - Boca Raton Team 4 (C09)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Mission Possible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Saint Andrew Catholic School - SACS (B08)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All Saints Catholic School - All Saints Eagles (B18)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Machines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A (C14)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American Heritage Boca-Delray - AHS Boca/Delray (C01)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Everglades  - Gators (C13)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Suncoast  - Suncoast A (C24)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Mousetrap Vehicle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Saint Andrew Catholic School - SACS (B08)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All Saints Catholic School - All Saints Eagles (B18)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New Springs Schools - NSS (B20)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Ornithology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A (C14)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Doral Academy  - Firebirds (C30)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Upper Conservatory - Gamma Archimedean  (C04)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South Broward  - SBHS (C21)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Suncoast  - Suncoast A (C24)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Ornithology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New Springs Schools - NSS (B20)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OLSEN MIDDLE SCHOOL - Vikings Gold Team (B09)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5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Ping-Pong </a:t>
            </a:r>
            <a:r>
              <a:rPr lang="en-US" altLang="en-US" sz="2800" u="sng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Parachute *</a:t>
            </a:r>
            <a:r>
              <a:rPr lang="en-US" altLang="en-US" sz="1000" u="sng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1000" u="sng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1000" u="sng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1000" u="sng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u="sng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CORRECTED</a:t>
            </a:r>
            <a:endParaRPr lang="en-US" altLang="en-US" sz="2800" b="1" u="sng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213857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Archimedean </a:t>
            </a:r>
            <a:r>
              <a:rPr lang="en-US" sz="200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Upper </a:t>
            </a:r>
            <a:r>
              <a:rPr lang="en-US" sz="200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Conservatory - Theta Archimedean (C05)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Archimedean Upper Conservatory - Gamma Archimedean  (C04)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West Broward  - WeBro Silver (C36)</a:t>
            </a:r>
          </a:p>
          <a:p>
            <a:pPr marL="0" indent="0" algn="ctr">
              <a:buSzPct val="100000"/>
              <a:buNone/>
            </a:pPr>
            <a:endParaRPr lang="en-US" altLang="en-US" sz="200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Florida Atlantic University  - FAU High School A (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C14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905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Ping-Pong </a:t>
            </a:r>
            <a:r>
              <a:rPr lang="en-US" altLang="en-US" sz="2800" u="sng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Parachute *</a:t>
            </a:r>
            <a:r>
              <a:rPr lang="en-US" altLang="en-US" sz="1000" u="sng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1000" u="sng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1000" u="sng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1000" u="sng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u="sng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corrected</a:t>
            </a:r>
            <a:endParaRPr lang="en-US" altLang="en-US" sz="2800" b="1" u="sng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234405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American Heritage Plantation - Team Gold  (B02)</a:t>
            </a:r>
            <a:endParaRPr lang="en-US" altLang="en-US" sz="20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All Saints Catholic School - All Saints Eagles (B18)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Saint Andrew Catholic School - SACS (B08)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Archimedean Middle Conservatory - Archie Owls Alpha (B03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Protein Modeling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Everglades  - Gators (C13)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Upper Conservatory - Gamma Archimedean  (C04)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Boca Raton Community  - Boca Raton Team 4 (C09)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Archimedean Upper Conservatory - Alpha Archimedean  (C02)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FD1D12-92D6-4A9F-9EF3-AC813E17F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1230"/>
            <a:ext cx="12192000" cy="480600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002060"/>
                </a:solidFill>
                <a:effectLst/>
              </a:rPr>
              <a:t>OURI serves as a centralized support office for FAU faculty, staff and students who are engaged in undergraduate research, scholarship, and creative activities. 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effectLst/>
            </a:endParaRPr>
          </a:p>
          <a:p>
            <a:r>
              <a:rPr lang="en-US" sz="2400" dirty="0">
                <a:solidFill>
                  <a:srgbClr val="002060"/>
                </a:solidFill>
                <a:effectLst/>
              </a:rPr>
              <a:t>We offer university wide programs such as 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effectLst/>
              </a:rPr>
              <a:t>undergraduate research grants 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effectLst/>
              </a:rPr>
              <a:t>undergraduate research symposium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effectLst/>
              </a:rPr>
              <a:t>undergraduate research journal</a:t>
            </a:r>
          </a:p>
          <a:p>
            <a:pPr lvl="1"/>
            <a:r>
              <a:rPr lang="en-US" sz="2400" dirty="0">
                <a:solidFill>
                  <a:srgbClr val="002060"/>
                </a:solidFill>
                <a:effectLst/>
              </a:rPr>
              <a:t>support for faculty and students through our Peer Mentor </a:t>
            </a:r>
            <a:r>
              <a:rPr lang="en-US" sz="2400" dirty="0" smtClean="0">
                <a:solidFill>
                  <a:srgbClr val="002060"/>
                </a:solidFill>
                <a:effectLst/>
              </a:rPr>
              <a:t>program</a:t>
            </a:r>
            <a:endParaRPr lang="en-US" sz="2400" dirty="0">
              <a:solidFill>
                <a:srgbClr val="002060"/>
              </a:solidFill>
              <a:effectLst/>
            </a:endParaRPr>
          </a:p>
          <a:p>
            <a:r>
              <a:rPr lang="en-US" sz="2400" dirty="0" smtClean="0">
                <a:solidFill>
                  <a:srgbClr val="002060"/>
                </a:solidFill>
                <a:effectLst/>
              </a:rPr>
              <a:t>“Undergraduate Research for All!”</a:t>
            </a:r>
            <a:endParaRPr lang="en-US" sz="2400" dirty="0">
              <a:solidFill>
                <a:srgbClr val="002060"/>
              </a:solidFill>
              <a:effectLst/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35D3098-2981-4AFE-A116-E90EB073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56188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 smtClean="0">
                <a:solidFill>
                  <a:srgbClr val="002060"/>
                </a:solidFill>
                <a:effectLst/>
              </a:rPr>
              <a:t>Office </a:t>
            </a:r>
            <a:r>
              <a:rPr lang="en-US" sz="3600" b="1" i="1" dirty="0">
                <a:solidFill>
                  <a:srgbClr val="002060"/>
                </a:solidFill>
                <a:effectLst/>
              </a:rPr>
              <a:t>of Undergraduate </a:t>
            </a:r>
            <a:r>
              <a:rPr lang="en-US" sz="3600" b="1" i="1" dirty="0" smtClean="0">
                <a:solidFill>
                  <a:srgbClr val="002060"/>
                </a:solidFill>
                <a:effectLst/>
              </a:rPr>
              <a:t>Research</a:t>
            </a:r>
            <a:br>
              <a:rPr lang="en-US" sz="3600" b="1" i="1" dirty="0" smtClean="0">
                <a:solidFill>
                  <a:srgbClr val="002060"/>
                </a:solidFill>
                <a:effectLst/>
              </a:rPr>
            </a:br>
            <a:r>
              <a:rPr lang="en-US" sz="3600" b="1" i="1" dirty="0" smtClean="0">
                <a:solidFill>
                  <a:srgbClr val="002060"/>
                </a:solidFill>
                <a:effectLst/>
              </a:rPr>
              <a:t>and </a:t>
            </a:r>
            <a:r>
              <a:rPr lang="en-US" sz="3600" b="1" i="1" dirty="0">
                <a:solidFill>
                  <a:srgbClr val="002060"/>
                </a:solidFill>
                <a:effectLst/>
              </a:rPr>
              <a:t>Inquiry </a:t>
            </a:r>
          </a:p>
        </p:txBody>
      </p:sp>
    </p:spTree>
    <p:extLst>
      <p:ext uri="{BB962C8B-B14F-4D97-AF65-F5344CB8AC3E}">
        <p14:creationId xmlns:p14="http://schemas.microsoft.com/office/powerpoint/2010/main" val="19027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Reach for the Stars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St. Joan of Arc Catholic School - SJA (B17)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OLSEN MIDDLE SCHOOL - Vikings Gold Team (B09)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Sounds of Music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South Broward  - SBHS (C21)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A (C14)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Boca Raton Community  - Boca Raton Team 2 (C07)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Road Scholar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New Springs Schools - NSS (B20)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OLSEN MIDDLE SCHOOL - Vikings Gold Team (B09)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Water Quality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Boca Raton Community  - Boca Raton Team 1 (C06)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A (C14)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St. Thomas Aquinas  - STAHS SO (C22)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Everglades  - Gators (C13)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Water Quality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- Archie Owls Beta (B04)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New Springs Schools - NSS (B20)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All Saints Catholic School - All Saints Eagles (B18)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Wright </a:t>
            </a:r>
            <a:r>
              <a:rPr lang="en-US" altLang="en-US" sz="2800" u="sng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Stuff *</a:t>
            </a:r>
            <a:endParaRPr lang="en-US" altLang="en-US" sz="2800" u="sng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Navarre  - Florida - NHS Team A (C17)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Team C (C16)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Coral Glades  - Coral Glades (C27)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Florida Atlantic University  - 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FAU</a:t>
            </a: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High School A (C14)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- Write It, CAD It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Saint Andrew Catholic School - SACS (B08)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American Heritage Plantation - Team Gold  (B02)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Middle Conservatory - Archie Owls Alpha (B03)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American Heritage Plantation - Team Black (B01)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New Springs Schools - NSS (B20)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Archimedean Middle Conservatory - Archie Owls Beta (B04)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en-US" sz="28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- Write It, CAD It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84514" y="1090569"/>
            <a:ext cx="9644742" cy="5402306"/>
          </a:xfrm>
        </p:spPr>
        <p:txBody>
          <a:bodyPr>
            <a:noAutofit/>
          </a:bodyPr>
          <a:lstStyle/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Suncoast  - Suncoast A (C24)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Upper Conservatory - Beta Archimedean  (C03)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Archimedean Upper Conservatory - Alpha Archimedean  (C02)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Navarre  - Florida - NHS Team A (C17)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5. Boca Raton Community  - Boca Raton Team 2 (C07)</a:t>
            </a:r>
          </a:p>
          <a:p>
            <a:pPr marL="0" indent="0" algn="ctr">
              <a:buSzPct val="100000"/>
              <a:buNone/>
            </a:pP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0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6. Everglades  - Chompers (C12)</a:t>
            </a:r>
            <a:endParaRPr lang="en-US" altLang="en-US" sz="20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09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0002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B Trophies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652631" y="1686089"/>
            <a:ext cx="8850385" cy="309139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SzPct val="100000"/>
              <a:buNone/>
            </a:pPr>
            <a:r>
              <a:rPr lang="en-US" altLang="en-US" sz="2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American Heritage Plantation (B02)</a:t>
            </a:r>
          </a:p>
          <a:p>
            <a:pPr marL="0" indent="0" algn="ctr">
              <a:buSzPct val="100000"/>
              <a:buNone/>
            </a:pPr>
            <a:endParaRPr lang="en-US" altLang="en-US" sz="22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Archimedean Middle Conservatory (B03)</a:t>
            </a:r>
          </a:p>
          <a:p>
            <a:pPr marL="0" indent="0" algn="ctr">
              <a:buSzPct val="100000"/>
              <a:buNone/>
            </a:pPr>
            <a:endParaRPr lang="en-US" altLang="en-US" sz="22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New Springs Schools (</a:t>
            </a:r>
            <a:r>
              <a:rPr lang="en-US" altLang="en-US" sz="22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B20)</a:t>
            </a:r>
          </a:p>
          <a:p>
            <a:pPr marL="0" indent="0" algn="ctr">
              <a:buSzPct val="100000"/>
              <a:buNone/>
            </a:pPr>
            <a:r>
              <a:rPr lang="en-US" altLang="en-US" sz="22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 marL="0" indent="0" algn="ctr">
              <a:buSzPct val="100000"/>
              <a:buNone/>
            </a:pPr>
            <a:r>
              <a:rPr lang="en-US" altLang="en-US" sz="22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American Heritage Plantation - Team Black (B01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2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0002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u="sng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Division C Trophies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652631" y="1593621"/>
            <a:ext cx="8850385" cy="323522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SzPct val="100000"/>
              <a:buNone/>
            </a:pPr>
            <a:r>
              <a:rPr lang="en-US" altLang="en-US" sz="2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Archimedean Upper Conservatory (C02)</a:t>
            </a:r>
          </a:p>
          <a:p>
            <a:pPr marL="0" indent="0" algn="ctr">
              <a:buSzPct val="100000"/>
              <a:buNone/>
            </a:pPr>
            <a:endParaRPr lang="en-US" altLang="en-US" sz="22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Boca Raton Community High School (C06)</a:t>
            </a:r>
          </a:p>
          <a:p>
            <a:pPr marL="0" indent="0" algn="ctr">
              <a:buSzPct val="100000"/>
              <a:buNone/>
            </a:pPr>
            <a:endParaRPr lang="en-US" altLang="en-US" sz="22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2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Everglades High School (</a:t>
            </a:r>
            <a:r>
              <a:rPr lang="en-US" altLang="en-US" sz="22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C13)</a:t>
            </a:r>
          </a:p>
          <a:p>
            <a:pPr marL="0" indent="0" algn="ctr">
              <a:buSzPct val="100000"/>
              <a:buNone/>
            </a:pPr>
            <a:r>
              <a:rPr lang="en-US" altLang="en-US" sz="22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and</a:t>
            </a:r>
            <a:endParaRPr lang="en-US" altLang="en-US" sz="220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SzPct val="100000"/>
              <a:buNone/>
            </a:pPr>
            <a:r>
              <a:rPr lang="en-US" altLang="en-US" sz="22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00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Archimedean Upper Conservatory - Beta Archimedean  (C03</a:t>
            </a:r>
            <a:r>
              <a:rPr lang="en-US" altLang="en-US" sz="200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220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921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2F812EC-0D8A-45BE-ADCF-AFE6DBBA6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3645" y="401512"/>
            <a:ext cx="7154947" cy="5619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2060"/>
                </a:solidFill>
                <a:effectLst/>
              </a:rPr>
              <a:t>Vivek Sreejithkumar, OURI Peer Mentor</a:t>
            </a:r>
          </a:p>
          <a:p>
            <a:pPr marL="0" indent="0">
              <a:buNone/>
            </a:pPr>
            <a:r>
              <a:rPr lang="en-US" u="sng" dirty="0" smtClean="0">
                <a:solidFill>
                  <a:srgbClr val="002060"/>
                </a:solidFill>
                <a:effectLst/>
              </a:rPr>
              <a:t>Faculty </a:t>
            </a:r>
            <a:r>
              <a:rPr lang="en-US" u="sng" dirty="0">
                <a:solidFill>
                  <a:srgbClr val="002060"/>
                </a:solidFill>
                <a:effectLst/>
              </a:rPr>
              <a:t>Mentor</a:t>
            </a:r>
            <a:r>
              <a:rPr lang="en-US" dirty="0">
                <a:solidFill>
                  <a:srgbClr val="002060"/>
                </a:solidFill>
                <a:effectLst/>
              </a:rPr>
              <a:t>:  Michael Smirnov, 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Ph.D., </a:t>
            </a:r>
            <a:r>
              <a:rPr lang="en-US" dirty="0">
                <a:solidFill>
                  <a:srgbClr val="002060"/>
                </a:solidFill>
                <a:effectLst/>
              </a:rPr>
              <a:t>MPFI for Neuroscience</a:t>
            </a:r>
          </a:p>
          <a:p>
            <a:pPr marL="0" indent="0">
              <a:buNone/>
            </a:pPr>
            <a:r>
              <a:rPr lang="en-US" sz="1600" u="sng" dirty="0">
                <a:solidFill>
                  <a:srgbClr val="002060"/>
                </a:solidFill>
                <a:effectLst/>
              </a:rPr>
              <a:t>Email</a:t>
            </a:r>
            <a:r>
              <a:rPr lang="en-US" sz="1600" dirty="0">
                <a:solidFill>
                  <a:srgbClr val="002060"/>
                </a:solidFill>
                <a:effectLst/>
              </a:rPr>
              <a:t>: vsreejithkum2018@fau.edu </a:t>
            </a:r>
          </a:p>
          <a:p>
            <a:pPr marL="0" indent="0">
              <a:buNone/>
            </a:pPr>
            <a:endParaRPr lang="en-US" sz="2000" i="1" dirty="0">
              <a:solidFill>
                <a:srgbClr val="002060"/>
              </a:solidFill>
              <a:effectLst/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rgbClr val="002060"/>
                </a:solidFill>
                <a:effectLst/>
              </a:rPr>
              <a:t>Undergraduate Researcher, FAUHS 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Mathematical Modeling of Infectious Diseases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  <a:effectLst/>
              </a:rPr>
              <a:t>H1N1 Influenza 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  <a:effectLst/>
              </a:rPr>
              <a:t>COVID-19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PEACE: Protecting the Elderly with AI for Clinical Emergencies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  <a:effectLst/>
              </a:rPr>
              <a:t>Machine Learning Fall Detection project in MPCR Lab</a:t>
            </a:r>
          </a:p>
          <a:p>
            <a:r>
              <a:rPr lang="en-US" sz="1600" dirty="0">
                <a:solidFill>
                  <a:srgbClr val="002060"/>
                </a:solidFill>
                <a:effectLst/>
              </a:rPr>
              <a:t>Bolton Lab at the Max Planck Florida Institute for Neuroscience</a:t>
            </a:r>
          </a:p>
        </p:txBody>
      </p:sp>
      <p:pic>
        <p:nvPicPr>
          <p:cNvPr id="1026" name="Picture 2" descr="https://lh4.googleusercontent.com/o-NVkIFaR4Q2jChcDBeb-SyHUUl2OAqagoayqAR42EZHHbZcx0KPaWuQ0d60bSU-8_bRUHtt18KWaIGNgIR-6GcBZ_9h-Sgu6S0TwifEOVS0Oeci0P3lh7lAjI8W1GC3oUpEoUc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35" y="1632329"/>
            <a:ext cx="2962911" cy="41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235D3098-2981-4AFE-A116-E90EB073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59" y="196855"/>
            <a:ext cx="3384370" cy="1273169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Student Spotlight </a:t>
            </a:r>
            <a:endParaRPr lang="en-US" sz="3600" b="1" i="1" dirty="0"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5395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2F812EC-0D8A-45BE-ADCF-AFE6DBBA6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463" y="345471"/>
            <a:ext cx="6618715" cy="5993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2060"/>
                </a:solidFill>
                <a:effectLst/>
              </a:rPr>
              <a:t>Wayne Robinson, 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FAU Brain Institute</a:t>
            </a:r>
          </a:p>
          <a:p>
            <a:pPr marL="0" indent="0">
              <a:buNone/>
            </a:pPr>
            <a:r>
              <a:rPr lang="en-US" u="sng" dirty="0" smtClean="0">
                <a:solidFill>
                  <a:srgbClr val="002060"/>
                </a:solidFill>
                <a:effectLst/>
              </a:rPr>
              <a:t>Faculty </a:t>
            </a:r>
            <a:r>
              <a:rPr lang="en-US" u="sng" dirty="0">
                <a:solidFill>
                  <a:srgbClr val="002060"/>
                </a:solidFill>
                <a:effectLst/>
              </a:rPr>
              <a:t>Mentor</a:t>
            </a:r>
            <a:r>
              <a:rPr lang="en-US" dirty="0">
                <a:solidFill>
                  <a:srgbClr val="002060"/>
                </a:solidFill>
                <a:effectLst/>
              </a:rPr>
              <a:t>: Tanja Godenschwege, 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Ph.D</a:t>
            </a:r>
            <a:r>
              <a:rPr lang="en-US" dirty="0">
                <a:solidFill>
                  <a:srgbClr val="002060"/>
                </a:solidFill>
                <a:effectLst/>
              </a:rPr>
              <a:t>.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 and Alex Keene, Ph.D.</a:t>
            </a:r>
          </a:p>
          <a:p>
            <a:pPr marL="0" indent="0">
              <a:buNone/>
            </a:pPr>
            <a:r>
              <a:rPr lang="en-US" sz="1600" u="sng" dirty="0">
                <a:solidFill>
                  <a:srgbClr val="002060"/>
                </a:solidFill>
                <a:effectLst/>
              </a:rPr>
              <a:t>Email</a:t>
            </a:r>
            <a:r>
              <a:rPr lang="en-US" sz="1600" dirty="0">
                <a:solidFill>
                  <a:srgbClr val="002060"/>
                </a:solidFill>
                <a:effectLst/>
              </a:rPr>
              <a:t>: </a:t>
            </a:r>
            <a:r>
              <a:rPr lang="en-US" sz="1600" dirty="0" smtClean="0">
                <a:solidFill>
                  <a:srgbClr val="002060"/>
                </a:solidFill>
                <a:effectLst/>
              </a:rPr>
              <a:t>wrobinson2018@fau.edu</a:t>
            </a:r>
            <a:endParaRPr lang="en-US" sz="1600" dirty="0">
              <a:solidFill>
                <a:srgbClr val="002060"/>
              </a:solidFill>
              <a:effectLst/>
            </a:endParaRPr>
          </a:p>
          <a:p>
            <a:pPr marL="0" indent="0">
              <a:buNone/>
            </a:pPr>
            <a:endParaRPr lang="en-US" sz="2000" i="1" dirty="0">
              <a:solidFill>
                <a:srgbClr val="002060"/>
              </a:solidFill>
              <a:effectLst/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rgbClr val="002060"/>
                </a:solidFill>
                <a:effectLst/>
              </a:rPr>
              <a:t>Undergraduate </a:t>
            </a:r>
            <a:r>
              <a:rPr lang="en-US" sz="2000" i="1" dirty="0" smtClean="0">
                <a:solidFill>
                  <a:srgbClr val="002060"/>
                </a:solidFill>
                <a:effectLst/>
              </a:rPr>
              <a:t>Researcher </a:t>
            </a:r>
            <a:endParaRPr lang="en-US" sz="2000" i="1" dirty="0">
              <a:solidFill>
                <a:srgbClr val="002060"/>
              </a:solidFill>
              <a:effectLst/>
            </a:endParaRPr>
          </a:p>
          <a:p>
            <a:r>
              <a:rPr lang="en-US" sz="1600" dirty="0" smtClean="0">
                <a:solidFill>
                  <a:srgbClr val="002060"/>
                </a:solidFill>
                <a:effectLst/>
              </a:rPr>
              <a:t>Testing the effects of cellular stress and how it affects the death of cells and death of humans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  <a:effectLst/>
              </a:rPr>
              <a:t>Used towards </a:t>
            </a:r>
            <a:r>
              <a:rPr lang="en-US" sz="1600" dirty="0">
                <a:solidFill>
                  <a:srgbClr val="002060"/>
                </a:solidFill>
                <a:effectLst/>
              </a:rPr>
              <a:t>understanding cellular basis of neurological diseases such as Alzheimer’s and </a:t>
            </a:r>
            <a:r>
              <a:rPr lang="en-US" sz="1600" dirty="0" smtClean="0">
                <a:solidFill>
                  <a:srgbClr val="002060"/>
                </a:solidFill>
                <a:effectLst/>
              </a:rPr>
              <a:t>Parkinson’s</a:t>
            </a:r>
          </a:p>
          <a:p>
            <a:r>
              <a:rPr lang="en-US" sz="1600" dirty="0" smtClean="0">
                <a:solidFill>
                  <a:srgbClr val="002060"/>
                </a:solidFill>
                <a:effectLst/>
              </a:rPr>
              <a:t>Investigating genetic differences in surface and cave fish to analyze what behavioral and morphological changes may occur as a result</a:t>
            </a:r>
          </a:p>
          <a:p>
            <a:pPr lvl="1"/>
            <a:r>
              <a:rPr lang="en-US" sz="1600" dirty="0" smtClean="0">
                <a:solidFill>
                  <a:srgbClr val="002060"/>
                </a:solidFill>
                <a:effectLst/>
              </a:rPr>
              <a:t>Used towards understanding genetic and environmental differences for which behavior may be altered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35D3098-2981-4AFE-A116-E90EB073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14" y="323965"/>
            <a:ext cx="4680021" cy="1289078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 smtClean="0">
                <a:solidFill>
                  <a:srgbClr val="92D050"/>
                </a:solidFill>
                <a:effectLst/>
              </a:rPr>
              <a:t>Student Spotlight </a:t>
            </a:r>
            <a:endParaRPr lang="en-US" sz="3600" b="1" i="1" dirty="0">
              <a:solidFill>
                <a:srgbClr val="92D050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3" r="-202"/>
          <a:stretch/>
        </p:blipFill>
        <p:spPr>
          <a:xfrm>
            <a:off x="227592" y="2270217"/>
            <a:ext cx="5061527" cy="288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2F812EC-0D8A-45BE-ADCF-AFE6DBBA6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88" y="678092"/>
            <a:ext cx="7449947" cy="5544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2060"/>
                </a:solidFill>
                <a:effectLst/>
              </a:rPr>
              <a:t>Vanessa Stubbs</a:t>
            </a:r>
          </a:p>
          <a:p>
            <a:pPr marL="0" indent="0">
              <a:buNone/>
            </a:pPr>
            <a:r>
              <a:rPr lang="en-US" sz="2100" u="sng" dirty="0" smtClean="0">
                <a:solidFill>
                  <a:srgbClr val="002060"/>
                </a:solidFill>
                <a:effectLst/>
              </a:rPr>
              <a:t>Faculty </a:t>
            </a:r>
            <a:r>
              <a:rPr lang="en-US" sz="2100" u="sng" dirty="0">
                <a:solidFill>
                  <a:srgbClr val="002060"/>
                </a:solidFill>
                <a:effectLst/>
              </a:rPr>
              <a:t>Mentor</a:t>
            </a:r>
            <a:r>
              <a:rPr lang="en-US" sz="2100" dirty="0" smtClean="0">
                <a:solidFill>
                  <a:srgbClr val="002060"/>
                </a:solidFill>
                <a:effectLst/>
              </a:rPr>
              <a:t>: Ceylan Isgor Ph.D.</a:t>
            </a:r>
          </a:p>
          <a:p>
            <a:pPr marL="0" indent="0">
              <a:buNone/>
            </a:pPr>
            <a:r>
              <a:rPr lang="en-US" sz="1900" u="sng" dirty="0">
                <a:solidFill>
                  <a:srgbClr val="002060"/>
                </a:solidFill>
                <a:effectLst/>
              </a:rPr>
              <a:t>Email</a:t>
            </a:r>
            <a:r>
              <a:rPr lang="en-US" sz="1900" dirty="0">
                <a:solidFill>
                  <a:srgbClr val="002060"/>
                </a:solidFill>
                <a:effectLst/>
              </a:rPr>
              <a:t>: vstubbs2014@fau.edu</a:t>
            </a:r>
          </a:p>
          <a:p>
            <a:pPr marL="0" indent="0">
              <a:buNone/>
            </a:pPr>
            <a:endParaRPr lang="en-US" sz="2000" i="1" dirty="0">
              <a:solidFill>
                <a:srgbClr val="002060"/>
              </a:solidFill>
              <a:effectLst/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rgbClr val="002060"/>
                </a:solidFill>
                <a:effectLst/>
              </a:rPr>
              <a:t>Undergraduate </a:t>
            </a:r>
            <a:r>
              <a:rPr lang="en-US" sz="2000" i="1" dirty="0" smtClean="0">
                <a:solidFill>
                  <a:srgbClr val="002060"/>
                </a:solidFill>
                <a:effectLst/>
              </a:rPr>
              <a:t>Researcher, Epilepsy Lab, NSF-LEARN</a:t>
            </a:r>
          </a:p>
          <a:p>
            <a:r>
              <a:rPr lang="en-US" sz="1700" dirty="0" smtClean="0">
                <a:solidFill>
                  <a:srgbClr val="002060"/>
                </a:solidFill>
                <a:effectLst/>
              </a:rPr>
              <a:t>Compares </a:t>
            </a:r>
            <a:r>
              <a:rPr lang="en-US" sz="1700" dirty="0">
                <a:solidFill>
                  <a:srgbClr val="002060"/>
                </a:solidFill>
                <a:effectLst/>
              </a:rPr>
              <a:t>the brains of </a:t>
            </a:r>
            <a:r>
              <a:rPr lang="en-US" sz="1700" dirty="0" smtClean="0">
                <a:solidFill>
                  <a:srgbClr val="002060"/>
                </a:solidFill>
                <a:effectLst/>
              </a:rPr>
              <a:t>mice </a:t>
            </a:r>
            <a:r>
              <a:rPr lang="en-US" sz="1700" dirty="0">
                <a:solidFill>
                  <a:srgbClr val="002060"/>
                </a:solidFill>
                <a:effectLst/>
              </a:rPr>
              <a:t>who have not experienced seizures, mice who are seizure prone, and mice who will not experience </a:t>
            </a:r>
            <a:r>
              <a:rPr lang="en-US" sz="1700" dirty="0" smtClean="0">
                <a:solidFill>
                  <a:srgbClr val="002060"/>
                </a:solidFill>
                <a:effectLst/>
              </a:rPr>
              <a:t>seizures </a:t>
            </a:r>
          </a:p>
          <a:p>
            <a:pPr lvl="1"/>
            <a:r>
              <a:rPr lang="en-US" sz="1700" dirty="0">
                <a:solidFill>
                  <a:srgbClr val="002060"/>
                </a:solidFill>
                <a:effectLst/>
              </a:rPr>
              <a:t>Uses a mouse model that overexpresses BDNF, a protein associated with seizures </a:t>
            </a:r>
          </a:p>
          <a:p>
            <a:pPr lvl="1"/>
            <a:r>
              <a:rPr lang="en-US" sz="1700" dirty="0" smtClean="0">
                <a:solidFill>
                  <a:srgbClr val="002060"/>
                </a:solidFill>
                <a:effectLst/>
              </a:rPr>
              <a:t>Utilizes </a:t>
            </a:r>
            <a:r>
              <a:rPr lang="en-US" sz="1700" dirty="0">
                <a:solidFill>
                  <a:srgbClr val="002060"/>
                </a:solidFill>
                <a:effectLst/>
              </a:rPr>
              <a:t>a confocal microscope to obtain 3-D images of the </a:t>
            </a:r>
            <a:r>
              <a:rPr lang="en-US" sz="1700" dirty="0" smtClean="0">
                <a:solidFill>
                  <a:srgbClr val="002060"/>
                </a:solidFill>
                <a:effectLst/>
              </a:rPr>
              <a:t>specific areas </a:t>
            </a:r>
            <a:r>
              <a:rPr lang="en-US" sz="1700" dirty="0">
                <a:solidFill>
                  <a:srgbClr val="002060"/>
                </a:solidFill>
                <a:effectLst/>
              </a:rPr>
              <a:t>in the brain. </a:t>
            </a:r>
            <a:endParaRPr lang="en-US" sz="2000" i="1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35D3098-2981-4AFE-A116-E90EB073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59" y="97015"/>
            <a:ext cx="4680021" cy="1556206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 smtClean="0">
                <a:solidFill>
                  <a:srgbClr val="92D050"/>
                </a:solidFill>
                <a:effectLst/>
              </a:rPr>
              <a:t>Student Spotlight </a:t>
            </a:r>
            <a:endParaRPr lang="en-US" sz="3600" b="1" i="1" dirty="0">
              <a:solidFill>
                <a:srgbClr val="92D050"/>
              </a:solidFill>
              <a:effectLst/>
            </a:endParaRP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xmlns="" id="{8A196307-3473-EF49-93D0-94D8479655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6" r="2" b="10018"/>
          <a:stretch/>
        </p:blipFill>
        <p:spPr>
          <a:xfrm>
            <a:off x="734790" y="1704591"/>
            <a:ext cx="3239333" cy="47923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8278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574EBF-65DB-48F4-9DEA-193D95C35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2" y="977463"/>
            <a:ext cx="6752493" cy="58805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u="sng" dirty="0">
                <a:solidFill>
                  <a:srgbClr val="002060"/>
                </a:solidFill>
                <a:effectLst/>
              </a:rPr>
              <a:t>How can I learn </a:t>
            </a:r>
            <a:r>
              <a:rPr lang="en-US" sz="2400" b="1" u="sng" dirty="0" smtClean="0">
                <a:solidFill>
                  <a:srgbClr val="002060"/>
                </a:solidFill>
                <a:effectLst/>
              </a:rPr>
              <a:t>more? </a:t>
            </a:r>
            <a:endParaRPr lang="en-US" sz="2000" b="1" u="sng" dirty="0">
              <a:solidFill>
                <a:srgbClr val="002060"/>
              </a:solidFill>
              <a:effectLst/>
            </a:endParaRPr>
          </a:p>
          <a:p>
            <a:r>
              <a:rPr lang="en-US" dirty="0">
                <a:solidFill>
                  <a:srgbClr val="002060"/>
                </a:solidFill>
                <a:effectLst/>
              </a:rPr>
              <a:t>Visit OURI Website: </a:t>
            </a:r>
            <a:r>
              <a:rPr lang="en-US" b="1" dirty="0">
                <a:solidFill>
                  <a:srgbClr val="0000FF"/>
                </a:solidFill>
                <a:effectLst/>
                <a:hlinkClick r:id="rId2"/>
              </a:rPr>
              <a:t>https://www.fau.edu/ouri</a:t>
            </a:r>
            <a:r>
              <a:rPr lang="en-US" b="1" dirty="0" smtClean="0">
                <a:solidFill>
                  <a:srgbClr val="0000FF"/>
                </a:solidFill>
                <a:effectLst/>
                <a:hlinkClick r:id="rId2"/>
              </a:rPr>
              <a:t>/</a:t>
            </a:r>
            <a:endParaRPr lang="en-US" b="1" dirty="0">
              <a:solidFill>
                <a:srgbClr val="002060"/>
              </a:solidFill>
              <a:effectLst/>
            </a:endParaRPr>
          </a:p>
          <a:p>
            <a:r>
              <a:rPr lang="en-US" dirty="0" smtClean="0">
                <a:solidFill>
                  <a:srgbClr val="002060"/>
                </a:solidFill>
                <a:effectLst/>
              </a:rPr>
              <a:t>Meet with a Peer Mentor: </a:t>
            </a:r>
            <a:r>
              <a:rPr lang="en-US" b="1" dirty="0" smtClean="0">
                <a:solidFill>
                  <a:srgbClr val="0000FF"/>
                </a:solidFill>
                <a:effectLst/>
                <a:hlinkClick r:id="rId3"/>
              </a:rPr>
              <a:t>https://www.fau.edu/ouri/meet_our_mentors.php</a:t>
            </a:r>
            <a:endParaRPr lang="en-US" b="1" dirty="0">
              <a:solidFill>
                <a:srgbClr val="0000FF"/>
              </a:solidFill>
              <a:effectLst/>
            </a:endParaRPr>
          </a:p>
          <a:p>
            <a:r>
              <a:rPr lang="en-US" dirty="0">
                <a:solidFill>
                  <a:srgbClr val="002060"/>
                </a:solidFill>
                <a:effectLst/>
              </a:rPr>
              <a:t>Join our mailing list: </a:t>
            </a:r>
            <a:r>
              <a:rPr lang="en-US">
                <a:solidFill>
                  <a:srgbClr val="002060"/>
                </a:solidFill>
                <a:effectLst/>
              </a:rPr>
              <a:t>email </a:t>
            </a:r>
            <a:r>
              <a:rPr lang="en-US" b="1" smtClean="0">
                <a:solidFill>
                  <a:srgbClr val="002060"/>
                </a:solidFill>
                <a:effectLst/>
                <a:hlinkClick r:id="rId4"/>
              </a:rPr>
              <a:t>ouri@fau.edu</a:t>
            </a:r>
            <a:r>
              <a:rPr lang="en-US" smtClean="0">
                <a:solidFill>
                  <a:srgbClr val="002060"/>
                </a:solidFill>
                <a:effectLst/>
              </a:rPr>
              <a:t> to </a:t>
            </a:r>
            <a:r>
              <a:rPr lang="en-US" dirty="0">
                <a:solidFill>
                  <a:srgbClr val="002060"/>
                </a:solidFill>
                <a:effectLst/>
              </a:rPr>
              <a:t>request </a:t>
            </a:r>
          </a:p>
          <a:p>
            <a:r>
              <a:rPr lang="en-US" dirty="0" smtClean="0">
                <a:solidFill>
                  <a:srgbClr val="002060"/>
                </a:solidFill>
                <a:effectLst/>
              </a:rPr>
              <a:t>Follow/Like us on Social Media: 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effectLst/>
              </a:rPr>
              <a:t>Facebook: FAU OURI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effectLst/>
              </a:rPr>
              <a:t>Instagram: fau_ouri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effectLst/>
              </a:rPr>
              <a:t>Twitter: @fauouri</a:t>
            </a:r>
            <a:endParaRPr lang="en-US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235D3098-2981-4AFE-A116-E90EB073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282"/>
            <a:ext cx="12191999" cy="1128380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92D050"/>
                </a:solidFill>
                <a:effectLst/>
              </a:rPr>
              <a:t>Office of Undergraduate </a:t>
            </a:r>
            <a:r>
              <a:rPr lang="en-US" sz="3600" b="1" i="1" dirty="0" smtClean="0">
                <a:solidFill>
                  <a:srgbClr val="92D050"/>
                </a:solidFill>
                <a:effectLst/>
              </a:rPr>
              <a:t>Research</a:t>
            </a:r>
            <a:br>
              <a:rPr lang="en-US" sz="3600" b="1" i="1" dirty="0" smtClean="0">
                <a:solidFill>
                  <a:srgbClr val="92D050"/>
                </a:solidFill>
                <a:effectLst/>
              </a:rPr>
            </a:br>
            <a:r>
              <a:rPr lang="en-US" sz="3600" b="1" i="1" dirty="0" smtClean="0">
                <a:solidFill>
                  <a:srgbClr val="92D050"/>
                </a:solidFill>
                <a:effectLst/>
              </a:rPr>
              <a:t>and </a:t>
            </a:r>
            <a:r>
              <a:rPr lang="en-US" sz="3600" b="1" i="1" dirty="0">
                <a:solidFill>
                  <a:srgbClr val="92D050"/>
                </a:solidFill>
                <a:effectLst/>
              </a:rPr>
              <a:t>Inquiry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16" y="1974752"/>
            <a:ext cx="5086971" cy="39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0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ustom 2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002060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238</TotalTime>
  <Words>3867</Words>
  <Application>Microsoft Office PowerPoint</Application>
  <PresentationFormat>Widescreen</PresentationFormat>
  <Paragraphs>640</Paragraphs>
  <Slides>59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Arial Narrow</vt:lpstr>
      <vt:lpstr>Calibri</vt:lpstr>
      <vt:lpstr>Times New Roman</vt:lpstr>
      <vt:lpstr>Trebuchet MS</vt:lpstr>
      <vt:lpstr>Tw Cen MT</vt:lpstr>
      <vt:lpstr>Circuit</vt:lpstr>
      <vt:lpstr>Awards ceremony  2021 Southeast Regional tournament Feb 27, 2021  hosted by fau</vt:lpstr>
      <vt:lpstr>UNDERGRADUATE RESEARCH AT FAU </vt:lpstr>
      <vt:lpstr>PowerPoint Presentation</vt:lpstr>
      <vt:lpstr>PowerPoint Presentation</vt:lpstr>
      <vt:lpstr>Office of Undergraduate Research and Inquiry </vt:lpstr>
      <vt:lpstr>Student Spotlight </vt:lpstr>
      <vt:lpstr>Student Spotlight </vt:lpstr>
      <vt:lpstr>Student Spotlight </vt:lpstr>
      <vt:lpstr>Office of Undergraduate Research and Inquiry </vt:lpstr>
      <vt:lpstr>Awards ceremony  2021 Southeast Regional tournament Feb 27, 2021  hosted by fau</vt:lpstr>
      <vt:lpstr>PowerPoint Presentation</vt:lpstr>
      <vt:lpstr>Division B - Anatomy &amp; Physiology </vt:lpstr>
      <vt:lpstr>Division C - Anatomy &amp; Physiology</vt:lpstr>
      <vt:lpstr>Division B - Boomilever</vt:lpstr>
      <vt:lpstr>Division C - Astronomy</vt:lpstr>
      <vt:lpstr>Division B - Circuit Lab</vt:lpstr>
      <vt:lpstr>Division C - Boomilever</vt:lpstr>
      <vt:lpstr>Division B - Crime Busters</vt:lpstr>
      <vt:lpstr>Division C - Chemistry Lab</vt:lpstr>
      <vt:lpstr>Division B - Density Lab</vt:lpstr>
      <vt:lpstr>Division C - Circuit Lab</vt:lpstr>
      <vt:lpstr>Division B - Disease Detectives</vt:lpstr>
      <vt:lpstr>Division C - Codebusters</vt:lpstr>
      <vt:lpstr>Division B - Dynamic Planet</vt:lpstr>
      <vt:lpstr>Division C - Designer Genes</vt:lpstr>
      <vt:lpstr>Division B - Elastic Launched Gliders *</vt:lpstr>
      <vt:lpstr>Division C - Detector Building</vt:lpstr>
      <vt:lpstr>Division B - Experimental Design</vt:lpstr>
      <vt:lpstr>Division C - Disease Detectives </vt:lpstr>
      <vt:lpstr>Division B - Food Science</vt:lpstr>
      <vt:lpstr>Division C - Dynamic Planet </vt:lpstr>
      <vt:lpstr>Division B - Fossils</vt:lpstr>
      <vt:lpstr>Division C - Experimental Design</vt:lpstr>
      <vt:lpstr>Division B - Game On</vt:lpstr>
      <vt:lpstr>Division C - Forensics</vt:lpstr>
      <vt:lpstr>Division B - Heredity</vt:lpstr>
      <vt:lpstr>Division C - Fossils</vt:lpstr>
      <vt:lpstr>Division B - Machines</vt:lpstr>
      <vt:lpstr>Division C - Geologic Mapping</vt:lpstr>
      <vt:lpstr>Division B - Meteorology</vt:lpstr>
      <vt:lpstr>Division C - Gravity Vehicle</vt:lpstr>
      <vt:lpstr>Division B - Mission Possible</vt:lpstr>
      <vt:lpstr>Division C - Machines</vt:lpstr>
      <vt:lpstr>Division B - Mousetrap Vehicle</vt:lpstr>
      <vt:lpstr>Division C - Ornithology</vt:lpstr>
      <vt:lpstr>Division B - Ornithology</vt:lpstr>
      <vt:lpstr>Division C - Ping-Pong Parachute *  CORRECTED</vt:lpstr>
      <vt:lpstr>Division B - Ping-Pong Parachute *  corrected</vt:lpstr>
      <vt:lpstr>Division C - Protein Modeling</vt:lpstr>
      <vt:lpstr>Division B - Reach for the Stars</vt:lpstr>
      <vt:lpstr>Division C - Sounds of Music</vt:lpstr>
      <vt:lpstr>Division B - Road Scholar</vt:lpstr>
      <vt:lpstr>Division C - Water Quality</vt:lpstr>
      <vt:lpstr>Division B - Water Quality</vt:lpstr>
      <vt:lpstr>Division C - Wright Stuff *</vt:lpstr>
      <vt:lpstr>Division B - Write It, CAD It</vt:lpstr>
      <vt:lpstr>Division C - Write It, CAD It</vt:lpstr>
      <vt:lpstr>Division B Trophies</vt:lpstr>
      <vt:lpstr>Division C Trophies</vt:lpstr>
    </vt:vector>
  </TitlesOfParts>
  <Company>Hologic Inc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Remillard, Carmelle</dc:creator>
  <cp:lastModifiedBy>Tim Theisen</cp:lastModifiedBy>
  <cp:revision>79</cp:revision>
  <dcterms:created xsi:type="dcterms:W3CDTF">2017-01-31T01:42:49Z</dcterms:created>
  <dcterms:modified xsi:type="dcterms:W3CDTF">2021-03-07T14:00:05Z</dcterms:modified>
</cp:coreProperties>
</file>