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129" y="323142"/>
            <a:ext cx="9023605" cy="100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6829"/>
            <a:ext cx="9168130" cy="287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integrity@fau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u.edu/research-admin/research-integrity/human-subjects-ir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span.ku.edu/online-surveys-and-data-collection-tools" TargetMode="External"/><Relationship Id="rId2" Type="http://schemas.openxmlformats.org/officeDocument/2006/relationships/hyperlink" Target="https://psycnet.apa.org/fulltext/2023-91305-00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007/s11135-021-01252-1" TargetMode="External"/><Relationship Id="rId4" Type="http://schemas.openxmlformats.org/officeDocument/2006/relationships/hyperlink" Target="https://www.research.chop.edu/announcements/survey-bots-and-best-practices-to-avoid-the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news.com/2019/11/21/bots-started-sabotaging-my-online-research-i-fought-back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759" y="2818221"/>
            <a:ext cx="6728459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502284">
              <a:lnSpc>
                <a:spcPts val="4750"/>
              </a:lnSpc>
              <a:spcBef>
                <a:spcPts val="705"/>
              </a:spcBef>
              <a:tabLst>
                <a:tab pos="3061970" algn="l"/>
              </a:tabLst>
            </a:pPr>
            <a:r>
              <a:rPr dirty="0">
                <a:solidFill>
                  <a:srgbClr val="FFFFFF"/>
                </a:solidFill>
              </a:rPr>
              <a:t>Bots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and</a:t>
            </a:r>
            <a:r>
              <a:rPr dirty="0">
                <a:solidFill>
                  <a:srgbClr val="FFFFFF"/>
                </a:solidFill>
              </a:rPr>
              <a:t>	Bad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Actors: </a:t>
            </a:r>
            <a:r>
              <a:rPr spc="-20" dirty="0">
                <a:solidFill>
                  <a:srgbClr val="FFFFFF"/>
                </a:solidFill>
              </a:rPr>
              <a:t>Identify,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Prevent,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Manage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2514" y="4156928"/>
            <a:ext cx="344741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241935" algn="ctr">
              <a:lnSpc>
                <a:spcPct val="1246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Roundtable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January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Atlantic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350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spc="-229" dirty="0"/>
              <a:t> </a:t>
            </a:r>
            <a:r>
              <a:rPr dirty="0"/>
              <a:t>Analysis</a:t>
            </a:r>
            <a:r>
              <a:rPr spc="-5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Integrity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2399"/>
            <a:ext cx="10203180" cy="34048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"/>
                <a:cs typeface="Arial"/>
              </a:rPr>
              <a:t>Develop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integrity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protocol.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sz="2800" spc="-10" dirty="0">
                <a:latin typeface="Arial"/>
                <a:cs typeface="Arial"/>
              </a:rPr>
              <a:t>Suggestions:</a:t>
            </a:r>
            <a:endParaRPr sz="28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percentage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survey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outlier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(&lt;5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&gt;30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min)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Eliminate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exact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duplicates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open-</a:t>
            </a:r>
            <a:r>
              <a:rPr sz="2400" dirty="0">
                <a:latin typeface="Arial"/>
                <a:cs typeface="Arial"/>
              </a:rPr>
              <a:t>ended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Check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conflicting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Remove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duplicate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email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IP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addresses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Identify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email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addresses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random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letters/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numbers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3142"/>
            <a:ext cx="2915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5" dirty="0"/>
              <a:t> </a:t>
            </a:r>
            <a:r>
              <a:rPr spc="-20" dirty="0"/>
              <a:t>Steps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9559" y="986028"/>
            <a:ext cx="3217545" cy="3758565"/>
            <a:chOff x="289559" y="986028"/>
            <a:chExt cx="3217545" cy="3758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986028"/>
              <a:ext cx="2534411" cy="1898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2647188"/>
              <a:ext cx="1588007" cy="209702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7064" y="1655064"/>
            <a:ext cx="2663951" cy="26624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87054" y="2233587"/>
            <a:ext cx="1743710" cy="14065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905" algn="ctr">
              <a:lnSpc>
                <a:spcPts val="3510"/>
              </a:lnSpc>
              <a:spcBef>
                <a:spcPts val="495"/>
              </a:spcBef>
            </a:pPr>
            <a:r>
              <a:rPr sz="3200" spc="-10" dirty="0">
                <a:latin typeface="Calibri"/>
                <a:cs typeface="Calibri"/>
              </a:rPr>
              <a:t>Report Suspicious Activity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9147" y="618744"/>
            <a:ext cx="1319783" cy="13182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84250" y="1091350"/>
            <a:ext cx="3486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latin typeface="Calibri"/>
                <a:cs typeface="Calibri"/>
              </a:rPr>
              <a:t>IRB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7552" y="2327148"/>
            <a:ext cx="1319783" cy="13182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96088" y="2667228"/>
            <a:ext cx="741045" cy="5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81940" marR="5080" indent="-269875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latin typeface="Calibri"/>
                <a:cs typeface="Calibri"/>
              </a:rPr>
              <a:t>College </a:t>
            </a:r>
            <a:r>
              <a:rPr sz="1900" spc="-25" dirty="0">
                <a:latin typeface="Calibri"/>
                <a:cs typeface="Calibri"/>
              </a:rPr>
              <a:t>IT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9147" y="4035552"/>
            <a:ext cx="1319783" cy="13182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23615" y="4508219"/>
            <a:ext cx="8718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Platform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90744" y="2327148"/>
            <a:ext cx="1319783" cy="131825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39595" y="2799784"/>
            <a:ext cx="8210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Sponsor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41320" marR="5080" indent="-678180">
              <a:lnSpc>
                <a:spcPts val="7130"/>
              </a:lnSpc>
              <a:spcBef>
                <a:spcPts val="985"/>
              </a:spcBef>
            </a:pPr>
            <a:r>
              <a:rPr dirty="0"/>
              <a:t>Questions</a:t>
            </a:r>
            <a:r>
              <a:rPr spc="-330" dirty="0"/>
              <a:t> </a:t>
            </a:r>
            <a:r>
              <a:rPr spc="-25" dirty="0"/>
              <a:t>and </a:t>
            </a:r>
            <a:r>
              <a:rPr spc="-10" dirty="0"/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6986" y="4775313"/>
            <a:ext cx="9098280" cy="1231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75615" marR="467995" algn="ctr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FAU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32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researchintegrity@fau.edu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214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www.fau.edu/research-admin/research-integrity/human-subjects-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irb/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350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DISCLAIMER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946" y="1806829"/>
            <a:ext cx="11503660" cy="32486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39395" marR="205740" indent="-227329">
              <a:lnSpc>
                <a:spcPts val="3030"/>
              </a:lnSpc>
              <a:spcBef>
                <a:spcPts val="470"/>
              </a:spcBef>
              <a:buChar char="•"/>
              <a:tabLst>
                <a:tab pos="240665" algn="l"/>
              </a:tabLst>
            </a:pPr>
            <a:r>
              <a:rPr sz="2800" dirty="0">
                <a:latin typeface="Arial"/>
                <a:cs typeface="Arial"/>
              </a:rPr>
              <a:t>Information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expert.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gathered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through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synthesis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	</a:t>
            </a:r>
            <a:r>
              <a:rPr sz="2800" dirty="0">
                <a:latin typeface="Arial"/>
                <a:cs typeface="Arial"/>
              </a:rPr>
              <a:t>articles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topic.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"/>
                <a:cs typeface="Arial"/>
              </a:rPr>
              <a:t>More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information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available:</a:t>
            </a:r>
            <a:endParaRPr sz="28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Char char="•"/>
              <a:tabLst>
                <a:tab pos="697230" algn="l"/>
              </a:tabLst>
            </a:pP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https://psycnet.apa.org/fulltext/2023-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91305-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001.html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Char char="•"/>
              <a:tabLst>
                <a:tab pos="697230" algn="l"/>
              </a:tabLst>
            </a:pP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https://lifespan.ku.edu/online-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surveys-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data-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collection-tools</a:t>
            </a:r>
            <a:endParaRPr sz="2400">
              <a:latin typeface="Arial"/>
              <a:cs typeface="Arial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45"/>
              </a:spcBef>
              <a:buClr>
                <a:srgbClr val="000000"/>
              </a:buClr>
              <a:buChar char="•"/>
              <a:tabLst>
                <a:tab pos="698500" algn="l"/>
              </a:tabLst>
            </a:pP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https://www.research.chop.edu/announcements/survey-bots-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and-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best-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practices-</a:t>
            </a:r>
            <a:r>
              <a:rPr sz="2400" u="none" spc="-10" dirty="0">
                <a:solidFill>
                  <a:srgbClr val="0562C1"/>
                </a:solidFill>
                <a:latin typeface="Arial"/>
                <a:cs typeface="Arial"/>
              </a:rPr>
              <a:t> 	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to-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avoid-</a:t>
            </a:r>
            <a:r>
              <a:rPr sz="24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them</a:t>
            </a:r>
            <a:endParaRPr sz="240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180"/>
              </a:spcBef>
              <a:buClr>
                <a:srgbClr val="000000"/>
              </a:buClr>
              <a:buChar char="•"/>
              <a:tabLst>
                <a:tab pos="697230" algn="l"/>
              </a:tabLst>
            </a:pP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https://link.springer.com/article/10.1007/s11135-021-</a:t>
            </a:r>
            <a:r>
              <a:rPr sz="24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01252-</a:t>
            </a:r>
            <a:r>
              <a:rPr sz="24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3115056"/>
            <a:ext cx="1426463" cy="12405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3588" y="377952"/>
            <a:ext cx="1339595" cy="13395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7318" y="3584447"/>
            <a:ext cx="1711451" cy="17114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2992" y="903732"/>
            <a:ext cx="2910839" cy="14554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659" y="1461515"/>
            <a:ext cx="1796795" cy="17967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6603" y="3537203"/>
            <a:ext cx="1711451" cy="17114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42219" y="1624583"/>
            <a:ext cx="1472182" cy="14691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0124" y="1051560"/>
            <a:ext cx="1703831" cy="608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53812" y="3694176"/>
            <a:ext cx="2394203" cy="854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35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3435" y="1660976"/>
            <a:ext cx="5125720" cy="2069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"/>
                <a:cs typeface="Arial"/>
              </a:rPr>
              <a:t>What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bots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actors?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sz="2800" spc="-10" dirty="0">
                <a:latin typeface="Arial"/>
                <a:cs typeface="Arial"/>
              </a:rPr>
              <a:t>Prevention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"/>
                <a:cs typeface="Arial"/>
              </a:rPr>
              <a:t>Data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"/>
                <a:cs typeface="Arial"/>
              </a:rPr>
              <a:t>Next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350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Bots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Bad</a:t>
            </a:r>
            <a:r>
              <a:rPr spc="-185" dirty="0"/>
              <a:t> </a:t>
            </a:r>
            <a:r>
              <a:rPr spc="-10" dirty="0"/>
              <a:t>Actors?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6725"/>
            <a:ext cx="10249535" cy="3172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5"/>
              </a:spcBef>
            </a:pP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term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“bot”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</a:t>
            </a:r>
            <a:r>
              <a:rPr sz="2600" i="1" spc="-1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3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context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of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online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surveys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refers</a:t>
            </a:r>
            <a:r>
              <a:rPr sz="2600" i="1" spc="-3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to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-1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script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or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185"/>
              </a:lnSpc>
            </a:pPr>
            <a:r>
              <a:rPr sz="2600" i="1" dirty="0">
                <a:latin typeface="Arial"/>
                <a:cs typeface="Arial"/>
              </a:rPr>
              <a:t>program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that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is</a:t>
            </a:r>
            <a:r>
              <a:rPr sz="2600" i="1" spc="-3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written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to</a:t>
            </a:r>
            <a:r>
              <a:rPr sz="2600" i="1" spc="-1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fill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in</a:t>
            </a:r>
            <a:r>
              <a:rPr sz="2600" i="1" spc="-2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fields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of</a:t>
            </a:r>
            <a:r>
              <a:rPr sz="2600" i="1" spc="-1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survey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with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fake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values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185"/>
              </a:lnSpc>
            </a:pPr>
            <a:r>
              <a:rPr sz="2600" i="1" dirty="0">
                <a:latin typeface="Arial"/>
                <a:cs typeface="Arial"/>
              </a:rPr>
              <a:t>and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then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submit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survey,</a:t>
            </a:r>
            <a:r>
              <a:rPr sz="2600" i="1" spc="-8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repeating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process</a:t>
            </a:r>
            <a:r>
              <a:rPr sz="2600" i="1" spc="-7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many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times,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spc="-20" dirty="0">
                <a:latin typeface="Arial"/>
                <a:cs typeface="Arial"/>
              </a:rPr>
              <a:t>with</a:t>
            </a:r>
            <a:endParaRPr sz="2600">
              <a:latin typeface="Arial"/>
              <a:cs typeface="Arial"/>
            </a:endParaRPr>
          </a:p>
          <a:p>
            <a:pPr marL="12700" marR="117475">
              <a:lnSpc>
                <a:spcPct val="70000"/>
              </a:lnSpc>
              <a:spcBef>
                <a:spcPts val="465"/>
              </a:spcBef>
            </a:pP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goal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of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receiving</a:t>
            </a:r>
            <a:r>
              <a:rPr sz="2600" i="1" spc="-7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the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promised</a:t>
            </a:r>
            <a:r>
              <a:rPr sz="2600" i="1" spc="-5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compensation,</a:t>
            </a:r>
            <a:r>
              <a:rPr sz="2600" i="1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also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multiple</a:t>
            </a:r>
            <a:r>
              <a:rPr sz="2600" i="1" spc="-4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times</a:t>
            </a:r>
            <a:r>
              <a:rPr sz="2600" spc="-10" dirty="0">
                <a:latin typeface="Arial"/>
                <a:cs typeface="Arial"/>
              </a:rPr>
              <a:t>. </a:t>
            </a:r>
            <a:r>
              <a:rPr sz="2600" dirty="0">
                <a:latin typeface="Arial"/>
                <a:cs typeface="Arial"/>
              </a:rPr>
              <a:t>(Hallberg,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2022)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ts val="2650"/>
              </a:lnSpc>
            </a:pPr>
            <a:r>
              <a:rPr sz="2600" dirty="0">
                <a:latin typeface="Arial"/>
                <a:cs typeface="Arial"/>
              </a:rPr>
              <a:t>Bad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actors,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known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“mischievous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responders”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are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respondents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185"/>
              </a:lnSpc>
            </a:pPr>
            <a:r>
              <a:rPr sz="2600" i="1" dirty="0">
                <a:latin typeface="Arial"/>
                <a:cs typeface="Arial"/>
              </a:rPr>
              <a:t>who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mislead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researchers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by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providing</a:t>
            </a:r>
            <a:r>
              <a:rPr sz="2600" i="1" spc="-4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extreme</a:t>
            </a:r>
            <a:r>
              <a:rPr sz="2600" i="1" spc="-2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and</a:t>
            </a:r>
            <a:r>
              <a:rPr sz="2600" i="1" spc="-3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untruthful</a:t>
            </a:r>
            <a:endParaRPr sz="2600">
              <a:latin typeface="Arial"/>
              <a:cs typeface="Arial"/>
            </a:endParaRPr>
          </a:p>
          <a:p>
            <a:pPr marL="12700" marR="163830">
              <a:lnSpc>
                <a:spcPct val="70000"/>
              </a:lnSpc>
              <a:spcBef>
                <a:spcPts val="470"/>
              </a:spcBef>
            </a:pPr>
            <a:r>
              <a:rPr sz="2600" i="1" dirty="0">
                <a:latin typeface="Arial"/>
                <a:cs typeface="Arial"/>
              </a:rPr>
              <a:t>responses</a:t>
            </a:r>
            <a:r>
              <a:rPr sz="2600" i="1" spc="-10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to</a:t>
            </a:r>
            <a:r>
              <a:rPr sz="2600" i="1" spc="-6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multiple</a:t>
            </a:r>
            <a:r>
              <a:rPr sz="2600" i="1" spc="-6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items</a:t>
            </a:r>
            <a:r>
              <a:rPr sz="2600" dirty="0">
                <a:latin typeface="Arial"/>
                <a:cs typeface="Arial"/>
              </a:rPr>
              <a:t>.(Cimpian,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Timmer,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Birkett,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Marro,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Turner,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Phillips,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2018).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1158"/>
            <a:ext cx="483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0095" algn="l"/>
              </a:tabLst>
            </a:pPr>
            <a:r>
              <a:rPr dirty="0"/>
              <a:t>How</a:t>
            </a:r>
            <a:r>
              <a:rPr spc="-10" dirty="0"/>
              <a:t> </a:t>
            </a:r>
            <a:r>
              <a:rPr spc="-25" dirty="0"/>
              <a:t>to</a:t>
            </a:r>
            <a:r>
              <a:rPr dirty="0"/>
              <a:t>	Spot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25" dirty="0"/>
              <a:t>Bot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390525" indent="-227329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survey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offering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$5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gift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card</a:t>
            </a:r>
            <a:r>
              <a:rPr sz="2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receives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over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2,000 	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responses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less</a:t>
            </a:r>
            <a:r>
              <a:rPr sz="2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than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hours.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Char char="•"/>
              <a:tabLst>
                <a:tab pos="240029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Rapid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survey</a:t>
            </a:r>
            <a:r>
              <a:rPr sz="28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completion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nonsensical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responses.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har char="•"/>
              <a:tabLst>
                <a:tab pos="240029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Location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completion</a:t>
            </a:r>
            <a:r>
              <a:rPr sz="2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time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zone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match.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Reponses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provided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hidden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items.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har char="•"/>
              <a:tabLst>
                <a:tab pos="240029" algn="l"/>
              </a:tabLst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Responses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attention</a:t>
            </a:r>
            <a:r>
              <a:rPr sz="2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items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match.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35635"/>
            <a:ext cx="1414271" cy="1414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1158"/>
            <a:ext cx="4839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0095" algn="l"/>
              </a:tabLst>
            </a:pPr>
            <a:r>
              <a:rPr dirty="0"/>
              <a:t>How</a:t>
            </a:r>
            <a:r>
              <a:rPr spc="-10" dirty="0"/>
              <a:t> </a:t>
            </a:r>
            <a:r>
              <a:rPr spc="-25" dirty="0"/>
              <a:t>to</a:t>
            </a:r>
            <a:r>
              <a:rPr dirty="0"/>
              <a:t>	Spot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25" dirty="0"/>
              <a:t>Bot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536191"/>
            <a:ext cx="5742431" cy="37551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0940" y="1806829"/>
            <a:ext cx="4999990" cy="28829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Use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IP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address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geolocation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 	</a:t>
            </a:r>
            <a:r>
              <a:rPr sz="2800" dirty="0">
                <a:latin typeface="Arial"/>
                <a:cs typeface="Arial"/>
              </a:rPr>
              <a:t>identify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source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suspected 	</a:t>
            </a:r>
            <a:r>
              <a:rPr sz="2800" dirty="0">
                <a:latin typeface="Arial"/>
                <a:cs typeface="Arial"/>
              </a:rPr>
              <a:t>bots;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virtual 	</a:t>
            </a:r>
            <a:r>
              <a:rPr sz="2800" dirty="0">
                <a:latin typeface="Arial"/>
                <a:cs typeface="Arial"/>
              </a:rPr>
              <a:t>private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servers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(VPS).</a:t>
            </a:r>
            <a:endParaRPr sz="2800">
              <a:latin typeface="Arial"/>
              <a:cs typeface="Arial"/>
            </a:endParaRPr>
          </a:p>
          <a:p>
            <a:pPr marL="240665" marR="856615" indent="-228600" algn="just">
              <a:lnSpc>
                <a:spcPts val="3030"/>
              </a:lnSpc>
              <a:spcBef>
                <a:spcPts val="969"/>
              </a:spcBef>
              <a:buChar char="•"/>
              <a:tabLst>
                <a:tab pos="240665" algn="l"/>
                <a:tab pos="338455" algn="l"/>
              </a:tabLst>
            </a:pPr>
            <a:r>
              <a:rPr sz="2800" dirty="0">
                <a:latin typeface="Arial"/>
                <a:cs typeface="Arial"/>
              </a:rPr>
              <a:t>	Virtual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private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networks, </a:t>
            </a:r>
            <a:r>
              <a:rPr sz="2800" dirty="0">
                <a:latin typeface="Arial"/>
                <a:cs typeface="Arial"/>
              </a:rPr>
              <a:t>anonymous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proxies,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spoofed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IP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addresses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959" y="5255944"/>
            <a:ext cx="113144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Image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source: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Pozzar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Hammer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MJ,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Underhill-</a:t>
            </a:r>
            <a:r>
              <a:rPr sz="1000" dirty="0">
                <a:latin typeface="Arial"/>
                <a:cs typeface="Arial"/>
              </a:rPr>
              <a:t>Blazey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Wright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AA,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Tulsky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Gundersen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Berry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DL.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Threats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Bots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Other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Actors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Data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Quality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Following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Research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Participant </a:t>
            </a:r>
            <a:r>
              <a:rPr sz="1000" dirty="0">
                <a:latin typeface="Arial"/>
                <a:cs typeface="Arial"/>
              </a:rPr>
              <a:t>Recruitment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Through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Social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Media:</a:t>
            </a:r>
            <a:r>
              <a:rPr sz="1000" spc="-10" dirty="0">
                <a:latin typeface="Arial"/>
                <a:cs typeface="Arial"/>
              </a:rPr>
              <a:t> Cross-</a:t>
            </a:r>
            <a:r>
              <a:rPr sz="1000" dirty="0">
                <a:latin typeface="Arial"/>
                <a:cs typeface="Arial"/>
              </a:rPr>
              <a:t>Sectional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Questionnaire.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Res.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2020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Oct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7;22(10)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29" y="638911"/>
            <a:ext cx="3604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Prevention</a:t>
            </a:r>
            <a:r>
              <a:rPr sz="3200" spc="-85" dirty="0"/>
              <a:t> </a:t>
            </a:r>
            <a:r>
              <a:rPr sz="3200" spc="-20" dirty="0"/>
              <a:t>Tactics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86128" y="1211672"/>
            <a:ext cx="7562850" cy="36576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600" i="1" dirty="0">
                <a:latin typeface="Arial"/>
                <a:cs typeface="Arial"/>
              </a:rPr>
              <a:t>“Simple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Bots”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20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Include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three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open-</a:t>
            </a:r>
            <a:r>
              <a:rPr sz="1600" dirty="0">
                <a:latin typeface="Arial"/>
                <a:cs typeface="Arial"/>
              </a:rPr>
              <a:t>ended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questions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study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them.</a:t>
            </a:r>
            <a:endParaRPr sz="1600">
              <a:latin typeface="Arial"/>
              <a:cs typeface="Arial"/>
            </a:endParaRPr>
          </a:p>
          <a:p>
            <a:pPr marL="756285" marR="777240" lvl="1" indent="-287020">
              <a:lnSpc>
                <a:spcPts val="1510"/>
              </a:lnSpc>
              <a:spcBef>
                <a:spcPts val="495"/>
              </a:spcBef>
              <a:buChar char="•"/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Monitor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these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unusual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responses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identical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responses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across “participants.”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85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Track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timestamps.</a:t>
            </a:r>
            <a:endParaRPr sz="1600">
              <a:latin typeface="Arial"/>
              <a:cs typeface="Arial"/>
            </a:endParaRPr>
          </a:p>
          <a:p>
            <a:pPr marL="756285" marR="29845" lvl="1" indent="-287020">
              <a:lnSpc>
                <a:spcPts val="1510"/>
              </a:lnSpc>
              <a:spcBef>
                <a:spcPts val="525"/>
              </a:spcBef>
              <a:buChar char="•"/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Flag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impossible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bundles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participants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beginning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completing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survey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respondents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completed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survey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impossibly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fast.</a:t>
            </a:r>
            <a:endParaRPr sz="1400">
              <a:latin typeface="Arial"/>
              <a:cs typeface="Arial"/>
            </a:endParaRPr>
          </a:p>
          <a:p>
            <a:pPr marL="299085" marR="311150" indent="-287020">
              <a:lnSpc>
                <a:spcPts val="1730"/>
              </a:lnSpc>
              <a:spcBef>
                <a:spcPts val="1005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Use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completely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automated, public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Turing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computers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humans </a:t>
            </a:r>
            <a:r>
              <a:rPr sz="1600" dirty="0">
                <a:latin typeface="Arial"/>
                <a:cs typeface="Arial"/>
              </a:rPr>
              <a:t>apart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(CAPTCHA).</a:t>
            </a:r>
            <a:endParaRPr sz="1600">
              <a:latin typeface="Arial"/>
              <a:cs typeface="Arial"/>
            </a:endParaRPr>
          </a:p>
          <a:p>
            <a:pPr marL="299085" marR="161290" indent="-287020">
              <a:lnSpc>
                <a:spcPts val="1730"/>
              </a:lnSpc>
              <a:spcBef>
                <a:spcPts val="990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Use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data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collection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platform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fraud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prevention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detection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features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(eg, </a:t>
            </a:r>
            <a:r>
              <a:rPr sz="1600" spc="-10" dirty="0">
                <a:latin typeface="Arial"/>
                <a:cs typeface="Arial"/>
              </a:rPr>
              <a:t>Qualtrics).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Do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publicize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survey </a:t>
            </a:r>
            <a:r>
              <a:rPr sz="1600" spc="-10" dirty="0">
                <a:latin typeface="Arial"/>
                <a:cs typeface="Arial"/>
              </a:rPr>
              <a:t>incentives.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464" y="987552"/>
            <a:ext cx="4288535" cy="4419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912" rIns="0" bIns="0" rtlCol="0">
            <a:spAutoFit/>
          </a:bodyPr>
          <a:lstStyle/>
          <a:p>
            <a:pPr marL="643255">
              <a:lnSpc>
                <a:spcPct val="100000"/>
              </a:lnSpc>
              <a:spcBef>
                <a:spcPts val="105"/>
              </a:spcBef>
            </a:pPr>
            <a:r>
              <a:rPr dirty="0"/>
              <a:t>Prevention</a:t>
            </a:r>
            <a:r>
              <a:rPr spc="-50" dirty="0"/>
              <a:t> </a:t>
            </a:r>
            <a:r>
              <a:rPr spc="-40" dirty="0"/>
              <a:t>Tactics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5288" y="2574036"/>
            <a:ext cx="5181587" cy="29809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8235" y="5649536"/>
            <a:ext cx="931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*Simone,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(2019).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Bots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started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sabotaging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research.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fought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back.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FFFFFF"/>
                </a:solidFill>
                <a:latin typeface="Arial"/>
                <a:cs typeface="Arial"/>
              </a:rPr>
              <a:t>STAT.</a:t>
            </a:r>
            <a:r>
              <a:rPr sz="9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www.statnews.com/2019/11/21/bots-started-sabotaging-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my-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online-research-i-fought-back/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360" y="1426229"/>
            <a:ext cx="1017016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“Advanced</a:t>
            </a:r>
            <a:r>
              <a:rPr sz="2800" i="1" spc="-10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Bots”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Include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respondents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demonstrate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insider knowledge.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800" dirty="0">
                <a:latin typeface="Arial"/>
                <a:cs typeface="Arial"/>
              </a:rPr>
              <a:t>Make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personal.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800" dirty="0">
                <a:latin typeface="Arial"/>
                <a:cs typeface="Arial"/>
              </a:rPr>
              <a:t>Include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least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hidden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each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instrument.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800" dirty="0">
                <a:latin typeface="Arial"/>
                <a:cs typeface="Arial"/>
              </a:rPr>
              <a:t>Add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redundancy.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sz="2800" dirty="0">
                <a:latin typeface="Arial"/>
                <a:cs typeface="Arial"/>
              </a:rPr>
              <a:t>Include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“honeypot”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questions.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Bots and Bad Actors: Identify, Prevent, Manage</vt:lpstr>
      <vt:lpstr>DISCLAIMER</vt:lpstr>
      <vt:lpstr>PowerPoint Presentation</vt:lpstr>
      <vt:lpstr>Overview</vt:lpstr>
      <vt:lpstr>What are Bots and Bad Actors?</vt:lpstr>
      <vt:lpstr>How to Spot a Bot</vt:lpstr>
      <vt:lpstr>How to Spot a Bot</vt:lpstr>
      <vt:lpstr>Prevention Tactics</vt:lpstr>
      <vt:lpstr>Prevention Tactics</vt:lpstr>
      <vt:lpstr>Data Analysis and Integrity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in Compliance &amp;  Protecting Research Subjects: IRB Tips and Hints</dc:title>
  <dc:creator>Cortni Romaine</dc:creator>
  <cp:lastModifiedBy>Lillian Cozart</cp:lastModifiedBy>
  <cp:revision>1</cp:revision>
  <dcterms:created xsi:type="dcterms:W3CDTF">2025-05-06T18:28:42Z</dcterms:created>
  <dcterms:modified xsi:type="dcterms:W3CDTF">2025-05-06T18:29:11Z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0x0101008824399A1C0D2C47AF6FCE49A237152A</vt:lpwstr>
  </property>
  <property fmtid="{D5CDD505-2E9C-101B-9397-08002B2CF9AE}" pid="3" name="Created">
    <vt:filetime>2024-01-19T00:00:00Z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2025-05-06T00:00:00Z</vt:filetime>
  </property>
  <property fmtid="{D5CDD505-2E9C-101B-9397-08002B2CF9AE}" pid="6" name="Producer">
    <vt:lpwstr>Adobe PDF Library 23.8.246</vt:lpwstr>
  </property>
</Properties>
</file>