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3.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4.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60" r:id="rId5"/>
    <p:sldMasterId id="2147483670" r:id="rId6"/>
    <p:sldMasterId id="2147483680" r:id="rId7"/>
    <p:sldMasterId id="2147483690" r:id="rId8"/>
  </p:sldMasterIdLst>
  <p:sldIdLst>
    <p:sldId id="257" r:id="rId9"/>
    <p:sldId id="259" r:id="rId10"/>
    <p:sldId id="260" r:id="rId11"/>
    <p:sldId id="261" r:id="rId12"/>
    <p:sldId id="262" r:id="rId13"/>
    <p:sldId id="268" r:id="rId14"/>
    <p:sldId id="263" r:id="rId15"/>
    <p:sldId id="264" r:id="rId16"/>
    <p:sldId id="265" r:id="rId17"/>
    <p:sldId id="266" r:id="rId18"/>
    <p:sldId id="267" r:id="rId19"/>
    <p:sldId id="269" r:id="rId20"/>
    <p:sldId id="270" r:id="rId21"/>
    <p:sldId id="271" r:id="rId22"/>
    <p:sldId id="272" r:id="rId23"/>
    <p:sldId id="273" r:id="rId24"/>
    <p:sldId id="275"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011" autoAdjust="0"/>
    <p:restoredTop sz="96247" autoAdjust="0"/>
  </p:normalViewPr>
  <p:slideViewPr>
    <p:cSldViewPr snapToGrid="0" snapToObjects="1">
      <p:cViewPr varScale="1">
        <p:scale>
          <a:sx n="97" d="100"/>
          <a:sy n="97" d="100"/>
        </p:scale>
        <p:origin x="102" y="29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3.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slide" Target="slides/slide16.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theme" Target="theme/theme1.xml"/><Relationship Id="rId10" Type="http://schemas.openxmlformats.org/officeDocument/2006/relationships/slide" Target="slides/slide2.xml"/><Relationship Id="rId19" Type="http://schemas.openxmlformats.org/officeDocument/2006/relationships/slide" Target="slides/slide11.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F1AF19-694D-254B-BB36-8B95CEDAE80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6A79A25-75F1-2745-88F6-765A4E464A1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1AAD021-5432-394F-A830-6FA0DEF77E4D}"/>
              </a:ext>
            </a:extLst>
          </p:cNvPr>
          <p:cNvSpPr>
            <a:spLocks noGrp="1"/>
          </p:cNvSpPr>
          <p:nvPr>
            <p:ph type="dt" sz="half" idx="10"/>
          </p:nvPr>
        </p:nvSpPr>
        <p:spPr/>
        <p:txBody>
          <a:bodyPr/>
          <a:lstStyle/>
          <a:p>
            <a:fld id="{29EE6E59-BD39-F348-977D-30871535E128}" type="datetimeFigureOut">
              <a:rPr lang="en-US" smtClean="0"/>
              <a:t>4/16/2026</a:t>
            </a:fld>
            <a:endParaRPr lang="en-US"/>
          </a:p>
        </p:txBody>
      </p:sp>
      <p:sp>
        <p:nvSpPr>
          <p:cNvPr id="5" name="Footer Placeholder 4">
            <a:extLst>
              <a:ext uri="{FF2B5EF4-FFF2-40B4-BE49-F238E27FC236}">
                <a16:creationId xmlns:a16="http://schemas.microsoft.com/office/drawing/2014/main" id="{C4268AEB-4204-B741-9621-B795A561145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5391D84-255D-474B-BC61-EA306AF2CFDE}"/>
              </a:ext>
            </a:extLst>
          </p:cNvPr>
          <p:cNvSpPr>
            <a:spLocks noGrp="1"/>
          </p:cNvSpPr>
          <p:nvPr>
            <p:ph type="sldNum" sz="quarter" idx="12"/>
          </p:nvPr>
        </p:nvSpPr>
        <p:spPr/>
        <p:txBody>
          <a:bodyPr/>
          <a:lstStyle/>
          <a:p>
            <a:fld id="{A680AD2B-C04E-8349-9452-DF30FB377220}" type="slidenum">
              <a:rPr lang="en-US" smtClean="0"/>
              <a:t>‹#›</a:t>
            </a:fld>
            <a:endParaRPr lang="en-US"/>
          </a:p>
        </p:txBody>
      </p:sp>
    </p:spTree>
    <p:extLst>
      <p:ext uri="{BB962C8B-B14F-4D97-AF65-F5344CB8AC3E}">
        <p14:creationId xmlns:p14="http://schemas.microsoft.com/office/powerpoint/2010/main" val="29796501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247EE3-A162-7140-AC8E-CBE01A0F4AF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EA9415B-450D-674C-A0C0-075B19B2F8F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5A7EC2C-1A6C-6D4A-96EA-448F49992C1B}"/>
              </a:ext>
            </a:extLst>
          </p:cNvPr>
          <p:cNvSpPr>
            <a:spLocks noGrp="1"/>
          </p:cNvSpPr>
          <p:nvPr>
            <p:ph type="dt" sz="half" idx="10"/>
          </p:nvPr>
        </p:nvSpPr>
        <p:spPr/>
        <p:txBody>
          <a:bodyPr/>
          <a:lstStyle/>
          <a:p>
            <a:fld id="{C7E5E1BA-1D2D-CF42-A22D-B4AFE10D5E82}" type="datetimeFigureOut">
              <a:rPr lang="en-US" smtClean="0"/>
              <a:t>4/16/2026</a:t>
            </a:fld>
            <a:endParaRPr lang="en-US"/>
          </a:p>
        </p:txBody>
      </p:sp>
      <p:sp>
        <p:nvSpPr>
          <p:cNvPr id="5" name="Footer Placeholder 4">
            <a:extLst>
              <a:ext uri="{FF2B5EF4-FFF2-40B4-BE49-F238E27FC236}">
                <a16:creationId xmlns:a16="http://schemas.microsoft.com/office/drawing/2014/main" id="{E2A1721B-DB01-9945-9C4F-B3E9643E40B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F22A70A-2102-A84A-87EA-E83069C42539}"/>
              </a:ext>
            </a:extLst>
          </p:cNvPr>
          <p:cNvSpPr>
            <a:spLocks noGrp="1"/>
          </p:cNvSpPr>
          <p:nvPr>
            <p:ph type="sldNum" sz="quarter" idx="12"/>
          </p:nvPr>
        </p:nvSpPr>
        <p:spPr/>
        <p:txBody>
          <a:bodyPr/>
          <a:lstStyle/>
          <a:p>
            <a:fld id="{49407343-4CA8-5341-9950-06E3902B6B71}" type="slidenum">
              <a:rPr lang="en-US" smtClean="0"/>
              <a:t>‹#›</a:t>
            </a:fld>
            <a:endParaRPr lang="en-US"/>
          </a:p>
        </p:txBody>
      </p:sp>
    </p:spTree>
    <p:extLst>
      <p:ext uri="{BB962C8B-B14F-4D97-AF65-F5344CB8AC3E}">
        <p14:creationId xmlns:p14="http://schemas.microsoft.com/office/powerpoint/2010/main" val="16125996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C06683-87C4-3847-A26E-0025A94045B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CA9CC37-6DD0-2A4A-ABB1-448259C3383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1F2079F-2924-334A-9775-6DF0E42AAF4A}"/>
              </a:ext>
            </a:extLst>
          </p:cNvPr>
          <p:cNvSpPr>
            <a:spLocks noGrp="1"/>
          </p:cNvSpPr>
          <p:nvPr>
            <p:ph type="dt" sz="half" idx="10"/>
          </p:nvPr>
        </p:nvSpPr>
        <p:spPr/>
        <p:txBody>
          <a:bodyPr/>
          <a:lstStyle/>
          <a:p>
            <a:fld id="{C7E5E1BA-1D2D-CF42-A22D-B4AFE10D5E82}" type="datetimeFigureOut">
              <a:rPr lang="en-US" smtClean="0"/>
              <a:t>4/16/2026</a:t>
            </a:fld>
            <a:endParaRPr lang="en-US"/>
          </a:p>
        </p:txBody>
      </p:sp>
      <p:sp>
        <p:nvSpPr>
          <p:cNvPr id="5" name="Footer Placeholder 4">
            <a:extLst>
              <a:ext uri="{FF2B5EF4-FFF2-40B4-BE49-F238E27FC236}">
                <a16:creationId xmlns:a16="http://schemas.microsoft.com/office/drawing/2014/main" id="{EA7B91BD-12FB-A441-9FF9-57586148EF4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4DE6640-405E-264E-B4C6-0080086B9571}"/>
              </a:ext>
            </a:extLst>
          </p:cNvPr>
          <p:cNvSpPr>
            <a:spLocks noGrp="1"/>
          </p:cNvSpPr>
          <p:nvPr>
            <p:ph type="sldNum" sz="quarter" idx="12"/>
          </p:nvPr>
        </p:nvSpPr>
        <p:spPr/>
        <p:txBody>
          <a:bodyPr/>
          <a:lstStyle/>
          <a:p>
            <a:fld id="{49407343-4CA8-5341-9950-06E3902B6B71}" type="slidenum">
              <a:rPr lang="en-US" smtClean="0"/>
              <a:t>‹#›</a:t>
            </a:fld>
            <a:endParaRPr lang="en-US"/>
          </a:p>
        </p:txBody>
      </p:sp>
    </p:spTree>
    <p:extLst>
      <p:ext uri="{BB962C8B-B14F-4D97-AF65-F5344CB8AC3E}">
        <p14:creationId xmlns:p14="http://schemas.microsoft.com/office/powerpoint/2010/main" val="1469341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D6A768-CDEF-A740-AED4-A7D0F1751AE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3E994ED-41DD-C946-8568-CA5D1FD6CF7E}"/>
              </a:ext>
            </a:extLst>
          </p:cNvPr>
          <p:cNvSpPr>
            <a:spLocks noGrp="1"/>
          </p:cNvSpPr>
          <p:nvPr>
            <p:ph sz="half" idx="1"/>
          </p:nvPr>
        </p:nvSpPr>
        <p:spPr>
          <a:xfrm>
            <a:off x="838200" y="2494625"/>
            <a:ext cx="5181600" cy="3682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F839079E-E20B-E349-B0E8-FE66B654ED32}"/>
              </a:ext>
            </a:extLst>
          </p:cNvPr>
          <p:cNvSpPr>
            <a:spLocks noGrp="1"/>
          </p:cNvSpPr>
          <p:nvPr>
            <p:ph sz="half" idx="2"/>
          </p:nvPr>
        </p:nvSpPr>
        <p:spPr>
          <a:xfrm>
            <a:off x="6172200" y="2494625"/>
            <a:ext cx="5181600" cy="3682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166B6FA-A5F9-CA43-AEE4-C56CC2C6272A}"/>
              </a:ext>
            </a:extLst>
          </p:cNvPr>
          <p:cNvSpPr>
            <a:spLocks noGrp="1"/>
          </p:cNvSpPr>
          <p:nvPr>
            <p:ph type="dt" sz="half" idx="10"/>
          </p:nvPr>
        </p:nvSpPr>
        <p:spPr/>
        <p:txBody>
          <a:bodyPr/>
          <a:lstStyle/>
          <a:p>
            <a:fld id="{C7E5E1BA-1D2D-CF42-A22D-B4AFE10D5E82}" type="datetimeFigureOut">
              <a:rPr lang="en-US" smtClean="0"/>
              <a:t>4/16/2026</a:t>
            </a:fld>
            <a:endParaRPr lang="en-US"/>
          </a:p>
        </p:txBody>
      </p:sp>
      <p:sp>
        <p:nvSpPr>
          <p:cNvPr id="6" name="Footer Placeholder 5">
            <a:extLst>
              <a:ext uri="{FF2B5EF4-FFF2-40B4-BE49-F238E27FC236}">
                <a16:creationId xmlns:a16="http://schemas.microsoft.com/office/drawing/2014/main" id="{E4AFBF75-20C1-4A4F-AE62-1D8B123F6C2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9C6D73B-3797-8744-8AF7-E0C115DBA22C}"/>
              </a:ext>
            </a:extLst>
          </p:cNvPr>
          <p:cNvSpPr>
            <a:spLocks noGrp="1"/>
          </p:cNvSpPr>
          <p:nvPr>
            <p:ph type="sldNum" sz="quarter" idx="12"/>
          </p:nvPr>
        </p:nvSpPr>
        <p:spPr/>
        <p:txBody>
          <a:bodyPr/>
          <a:lstStyle/>
          <a:p>
            <a:fld id="{49407343-4CA8-5341-9950-06E3902B6B71}" type="slidenum">
              <a:rPr lang="en-US" smtClean="0"/>
              <a:t>‹#›</a:t>
            </a:fld>
            <a:endParaRPr lang="en-US"/>
          </a:p>
        </p:txBody>
      </p:sp>
    </p:spTree>
    <p:extLst>
      <p:ext uri="{BB962C8B-B14F-4D97-AF65-F5344CB8AC3E}">
        <p14:creationId xmlns:p14="http://schemas.microsoft.com/office/powerpoint/2010/main" val="37891262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DFC0C7-7F7B-B641-B7A0-74BC540A9003}"/>
              </a:ext>
            </a:extLst>
          </p:cNvPr>
          <p:cNvSpPr>
            <a:spLocks noGrp="1"/>
          </p:cNvSpPr>
          <p:nvPr>
            <p:ph type="title"/>
          </p:nvPr>
        </p:nvSpPr>
        <p:spPr>
          <a:xfrm>
            <a:off x="838200" y="1340528"/>
            <a:ext cx="10515600" cy="1033741"/>
          </a:xfrm>
        </p:spPr>
        <p:txBody>
          <a:bodyPr/>
          <a:lstStyle/>
          <a:p>
            <a:r>
              <a:rPr lang="en-US"/>
              <a:t>Click to edit Master title style</a:t>
            </a:r>
          </a:p>
        </p:txBody>
      </p:sp>
      <p:sp>
        <p:nvSpPr>
          <p:cNvPr id="3" name="Text Placeholder 2">
            <a:extLst>
              <a:ext uri="{FF2B5EF4-FFF2-40B4-BE49-F238E27FC236}">
                <a16:creationId xmlns:a16="http://schemas.microsoft.com/office/drawing/2014/main" id="{74AA6440-1995-6E48-9AFD-AA89FFBE685A}"/>
              </a:ext>
            </a:extLst>
          </p:cNvPr>
          <p:cNvSpPr>
            <a:spLocks noGrp="1"/>
          </p:cNvSpPr>
          <p:nvPr>
            <p:ph type="body" idx="1"/>
          </p:nvPr>
        </p:nvSpPr>
        <p:spPr>
          <a:xfrm>
            <a:off x="838200" y="2569730"/>
            <a:ext cx="5157787" cy="50759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F9E5544-CC72-FF42-B63C-58034D41B07D}"/>
              </a:ext>
            </a:extLst>
          </p:cNvPr>
          <p:cNvSpPr>
            <a:spLocks noGrp="1"/>
          </p:cNvSpPr>
          <p:nvPr>
            <p:ph sz="half" idx="2"/>
          </p:nvPr>
        </p:nvSpPr>
        <p:spPr>
          <a:xfrm>
            <a:off x="838200" y="3272790"/>
            <a:ext cx="5157787" cy="26930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EA8A4EF-EAC9-1940-83B2-7D36E35B4001}"/>
              </a:ext>
            </a:extLst>
          </p:cNvPr>
          <p:cNvSpPr>
            <a:spLocks noGrp="1"/>
          </p:cNvSpPr>
          <p:nvPr>
            <p:ph type="body" sz="quarter" idx="3"/>
          </p:nvPr>
        </p:nvSpPr>
        <p:spPr>
          <a:xfrm>
            <a:off x="6170612" y="2569730"/>
            <a:ext cx="5183188" cy="50759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9115E0D-8AF8-C840-BD81-F4ABACE6B4D6}"/>
              </a:ext>
            </a:extLst>
          </p:cNvPr>
          <p:cNvSpPr>
            <a:spLocks noGrp="1"/>
          </p:cNvSpPr>
          <p:nvPr>
            <p:ph sz="quarter" idx="4"/>
          </p:nvPr>
        </p:nvSpPr>
        <p:spPr>
          <a:xfrm>
            <a:off x="6170612" y="3272790"/>
            <a:ext cx="5183188" cy="26930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3E76352-33D5-7342-AE4D-17BA895A4E4F}"/>
              </a:ext>
            </a:extLst>
          </p:cNvPr>
          <p:cNvSpPr>
            <a:spLocks noGrp="1"/>
          </p:cNvSpPr>
          <p:nvPr>
            <p:ph type="dt" sz="half" idx="10"/>
          </p:nvPr>
        </p:nvSpPr>
        <p:spPr/>
        <p:txBody>
          <a:bodyPr/>
          <a:lstStyle/>
          <a:p>
            <a:fld id="{C7E5E1BA-1D2D-CF42-A22D-B4AFE10D5E82}" type="datetimeFigureOut">
              <a:rPr lang="en-US" smtClean="0"/>
              <a:t>4/16/2026</a:t>
            </a:fld>
            <a:endParaRPr lang="en-US"/>
          </a:p>
        </p:txBody>
      </p:sp>
      <p:sp>
        <p:nvSpPr>
          <p:cNvPr id="8" name="Footer Placeholder 7">
            <a:extLst>
              <a:ext uri="{FF2B5EF4-FFF2-40B4-BE49-F238E27FC236}">
                <a16:creationId xmlns:a16="http://schemas.microsoft.com/office/drawing/2014/main" id="{DAB85C84-5217-EC49-9E7A-6688ECAF7BE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1710DD6-C93B-FF47-A9BA-AB36F1AFA640}"/>
              </a:ext>
            </a:extLst>
          </p:cNvPr>
          <p:cNvSpPr>
            <a:spLocks noGrp="1"/>
          </p:cNvSpPr>
          <p:nvPr>
            <p:ph type="sldNum" sz="quarter" idx="12"/>
          </p:nvPr>
        </p:nvSpPr>
        <p:spPr/>
        <p:txBody>
          <a:bodyPr/>
          <a:lstStyle/>
          <a:p>
            <a:fld id="{49407343-4CA8-5341-9950-06E3902B6B71}" type="slidenum">
              <a:rPr lang="en-US" smtClean="0"/>
              <a:t>‹#›</a:t>
            </a:fld>
            <a:endParaRPr lang="en-US"/>
          </a:p>
        </p:txBody>
      </p:sp>
    </p:spTree>
    <p:extLst>
      <p:ext uri="{BB962C8B-B14F-4D97-AF65-F5344CB8AC3E}">
        <p14:creationId xmlns:p14="http://schemas.microsoft.com/office/powerpoint/2010/main" val="33028105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5E9B23-F5C2-BB4A-A22C-95F2F821BF0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9A07124-994E-AF4F-A508-DFA5CB0B30F3}"/>
              </a:ext>
            </a:extLst>
          </p:cNvPr>
          <p:cNvSpPr>
            <a:spLocks noGrp="1"/>
          </p:cNvSpPr>
          <p:nvPr>
            <p:ph type="dt" sz="half" idx="10"/>
          </p:nvPr>
        </p:nvSpPr>
        <p:spPr/>
        <p:txBody>
          <a:bodyPr/>
          <a:lstStyle/>
          <a:p>
            <a:fld id="{C7E5E1BA-1D2D-CF42-A22D-B4AFE10D5E82}" type="datetimeFigureOut">
              <a:rPr lang="en-US" smtClean="0"/>
              <a:t>4/16/2026</a:t>
            </a:fld>
            <a:endParaRPr lang="en-US"/>
          </a:p>
        </p:txBody>
      </p:sp>
      <p:sp>
        <p:nvSpPr>
          <p:cNvPr id="4" name="Footer Placeholder 3">
            <a:extLst>
              <a:ext uri="{FF2B5EF4-FFF2-40B4-BE49-F238E27FC236}">
                <a16:creationId xmlns:a16="http://schemas.microsoft.com/office/drawing/2014/main" id="{60313F9C-B07B-8746-A020-0185280657B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68237DC-E278-594A-B9F4-0A838C199745}"/>
              </a:ext>
            </a:extLst>
          </p:cNvPr>
          <p:cNvSpPr>
            <a:spLocks noGrp="1"/>
          </p:cNvSpPr>
          <p:nvPr>
            <p:ph type="sldNum" sz="quarter" idx="12"/>
          </p:nvPr>
        </p:nvSpPr>
        <p:spPr/>
        <p:txBody>
          <a:bodyPr/>
          <a:lstStyle/>
          <a:p>
            <a:fld id="{49407343-4CA8-5341-9950-06E3902B6B71}" type="slidenum">
              <a:rPr lang="en-US" smtClean="0"/>
              <a:t>‹#›</a:t>
            </a:fld>
            <a:endParaRPr lang="en-US"/>
          </a:p>
        </p:txBody>
      </p:sp>
    </p:spTree>
    <p:extLst>
      <p:ext uri="{BB962C8B-B14F-4D97-AF65-F5344CB8AC3E}">
        <p14:creationId xmlns:p14="http://schemas.microsoft.com/office/powerpoint/2010/main" val="25303007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FECA025-10BE-0D45-AA64-2A5663FC26EB}"/>
              </a:ext>
            </a:extLst>
          </p:cNvPr>
          <p:cNvSpPr>
            <a:spLocks noGrp="1"/>
          </p:cNvSpPr>
          <p:nvPr>
            <p:ph type="dt" sz="half" idx="10"/>
          </p:nvPr>
        </p:nvSpPr>
        <p:spPr/>
        <p:txBody>
          <a:bodyPr/>
          <a:lstStyle/>
          <a:p>
            <a:fld id="{C7E5E1BA-1D2D-CF42-A22D-B4AFE10D5E82}" type="datetimeFigureOut">
              <a:rPr lang="en-US" smtClean="0"/>
              <a:t>4/16/2026</a:t>
            </a:fld>
            <a:endParaRPr lang="en-US"/>
          </a:p>
        </p:txBody>
      </p:sp>
      <p:sp>
        <p:nvSpPr>
          <p:cNvPr id="3" name="Footer Placeholder 2">
            <a:extLst>
              <a:ext uri="{FF2B5EF4-FFF2-40B4-BE49-F238E27FC236}">
                <a16:creationId xmlns:a16="http://schemas.microsoft.com/office/drawing/2014/main" id="{3566E185-F9B7-0A47-ADA0-895DEDD81F5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62317EE-0F7A-F64D-8BD0-038BAA44AF6C}"/>
              </a:ext>
            </a:extLst>
          </p:cNvPr>
          <p:cNvSpPr>
            <a:spLocks noGrp="1"/>
          </p:cNvSpPr>
          <p:nvPr>
            <p:ph type="sldNum" sz="quarter" idx="12"/>
          </p:nvPr>
        </p:nvSpPr>
        <p:spPr/>
        <p:txBody>
          <a:bodyPr/>
          <a:lstStyle/>
          <a:p>
            <a:fld id="{49407343-4CA8-5341-9950-06E3902B6B71}" type="slidenum">
              <a:rPr lang="en-US" smtClean="0"/>
              <a:t>‹#›</a:t>
            </a:fld>
            <a:endParaRPr lang="en-US"/>
          </a:p>
        </p:txBody>
      </p:sp>
    </p:spTree>
    <p:extLst>
      <p:ext uri="{BB962C8B-B14F-4D97-AF65-F5344CB8AC3E}">
        <p14:creationId xmlns:p14="http://schemas.microsoft.com/office/powerpoint/2010/main" val="42045110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D9C4A5-074C-EE4E-A14F-8C898CA5C22B}"/>
              </a:ext>
            </a:extLst>
          </p:cNvPr>
          <p:cNvSpPr>
            <a:spLocks noGrp="1"/>
          </p:cNvSpPr>
          <p:nvPr>
            <p:ph type="title"/>
          </p:nvPr>
        </p:nvSpPr>
        <p:spPr>
          <a:xfrm>
            <a:off x="839788" y="1118586"/>
            <a:ext cx="3932237" cy="938814"/>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CD0412C-C5D8-C840-A22E-475F8A02E074}"/>
              </a:ext>
            </a:extLst>
          </p:cNvPr>
          <p:cNvSpPr>
            <a:spLocks noGrp="1"/>
          </p:cNvSpPr>
          <p:nvPr>
            <p:ph idx="1"/>
          </p:nvPr>
        </p:nvSpPr>
        <p:spPr>
          <a:xfrm>
            <a:off x="5183188" y="1429305"/>
            <a:ext cx="6172200" cy="443174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C1122E2-B031-754C-9E22-FF88AEB76A1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31E0E8C-280B-5442-80AF-F33137872D56}"/>
              </a:ext>
            </a:extLst>
          </p:cNvPr>
          <p:cNvSpPr>
            <a:spLocks noGrp="1"/>
          </p:cNvSpPr>
          <p:nvPr>
            <p:ph type="dt" sz="half" idx="10"/>
          </p:nvPr>
        </p:nvSpPr>
        <p:spPr/>
        <p:txBody>
          <a:bodyPr/>
          <a:lstStyle/>
          <a:p>
            <a:fld id="{C7E5E1BA-1D2D-CF42-A22D-B4AFE10D5E82}" type="datetimeFigureOut">
              <a:rPr lang="en-US" smtClean="0"/>
              <a:t>4/16/2026</a:t>
            </a:fld>
            <a:endParaRPr lang="en-US"/>
          </a:p>
        </p:txBody>
      </p:sp>
      <p:sp>
        <p:nvSpPr>
          <p:cNvPr id="6" name="Footer Placeholder 5">
            <a:extLst>
              <a:ext uri="{FF2B5EF4-FFF2-40B4-BE49-F238E27FC236}">
                <a16:creationId xmlns:a16="http://schemas.microsoft.com/office/drawing/2014/main" id="{344991FE-A5E5-9F48-9A07-8B444FEBE43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0605CDC-4607-EF43-84AD-EE4B55339DE9}"/>
              </a:ext>
            </a:extLst>
          </p:cNvPr>
          <p:cNvSpPr>
            <a:spLocks noGrp="1"/>
          </p:cNvSpPr>
          <p:nvPr>
            <p:ph type="sldNum" sz="quarter" idx="12"/>
          </p:nvPr>
        </p:nvSpPr>
        <p:spPr/>
        <p:txBody>
          <a:bodyPr/>
          <a:lstStyle/>
          <a:p>
            <a:fld id="{49407343-4CA8-5341-9950-06E3902B6B71}" type="slidenum">
              <a:rPr lang="en-US" smtClean="0"/>
              <a:t>‹#›</a:t>
            </a:fld>
            <a:endParaRPr lang="en-US"/>
          </a:p>
        </p:txBody>
      </p:sp>
    </p:spTree>
    <p:extLst>
      <p:ext uri="{BB962C8B-B14F-4D97-AF65-F5344CB8AC3E}">
        <p14:creationId xmlns:p14="http://schemas.microsoft.com/office/powerpoint/2010/main" val="34896195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3DAE5C-FE63-AB45-88C5-885EAC2AF5D4}"/>
              </a:ext>
            </a:extLst>
          </p:cNvPr>
          <p:cNvSpPr>
            <a:spLocks noGrp="1"/>
          </p:cNvSpPr>
          <p:nvPr>
            <p:ph type="title"/>
          </p:nvPr>
        </p:nvSpPr>
        <p:spPr>
          <a:xfrm>
            <a:off x="839788" y="1251751"/>
            <a:ext cx="3932237" cy="1047565"/>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86D2825-3D1C-424D-A8E7-035B168E7AF4}"/>
              </a:ext>
            </a:extLst>
          </p:cNvPr>
          <p:cNvSpPr>
            <a:spLocks noGrp="1"/>
          </p:cNvSpPr>
          <p:nvPr>
            <p:ph type="pic" idx="1"/>
          </p:nvPr>
        </p:nvSpPr>
        <p:spPr>
          <a:xfrm>
            <a:off x="5183188" y="1526959"/>
            <a:ext cx="6169024" cy="433409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9F3C1AC-2C6F-4545-A4CE-E69C2CCDBAE9}"/>
              </a:ext>
            </a:extLst>
          </p:cNvPr>
          <p:cNvSpPr>
            <a:spLocks noGrp="1"/>
          </p:cNvSpPr>
          <p:nvPr>
            <p:ph type="body" sz="half" idx="2"/>
          </p:nvPr>
        </p:nvSpPr>
        <p:spPr>
          <a:xfrm>
            <a:off x="839788" y="2432482"/>
            <a:ext cx="3932237" cy="342856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FB88565-CCB1-444F-AD57-65068F38A75C}"/>
              </a:ext>
            </a:extLst>
          </p:cNvPr>
          <p:cNvSpPr>
            <a:spLocks noGrp="1"/>
          </p:cNvSpPr>
          <p:nvPr>
            <p:ph type="dt" sz="half" idx="10"/>
          </p:nvPr>
        </p:nvSpPr>
        <p:spPr/>
        <p:txBody>
          <a:bodyPr/>
          <a:lstStyle/>
          <a:p>
            <a:fld id="{C7E5E1BA-1D2D-CF42-A22D-B4AFE10D5E82}" type="datetimeFigureOut">
              <a:rPr lang="en-US" smtClean="0"/>
              <a:t>4/16/2026</a:t>
            </a:fld>
            <a:endParaRPr lang="en-US"/>
          </a:p>
        </p:txBody>
      </p:sp>
      <p:sp>
        <p:nvSpPr>
          <p:cNvPr id="6" name="Footer Placeholder 5">
            <a:extLst>
              <a:ext uri="{FF2B5EF4-FFF2-40B4-BE49-F238E27FC236}">
                <a16:creationId xmlns:a16="http://schemas.microsoft.com/office/drawing/2014/main" id="{F59265F3-2DB8-2A4B-AE9A-3632712A940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A26E6F4-97A2-2C44-8420-27DCA5460E9C}"/>
              </a:ext>
            </a:extLst>
          </p:cNvPr>
          <p:cNvSpPr>
            <a:spLocks noGrp="1"/>
          </p:cNvSpPr>
          <p:nvPr>
            <p:ph type="sldNum" sz="quarter" idx="12"/>
          </p:nvPr>
        </p:nvSpPr>
        <p:spPr/>
        <p:txBody>
          <a:bodyPr/>
          <a:lstStyle/>
          <a:p>
            <a:fld id="{49407343-4CA8-5341-9950-06E3902B6B71}" type="slidenum">
              <a:rPr lang="en-US" smtClean="0"/>
              <a:t>‹#›</a:t>
            </a:fld>
            <a:endParaRPr lang="en-US"/>
          </a:p>
        </p:txBody>
      </p:sp>
    </p:spTree>
    <p:extLst>
      <p:ext uri="{BB962C8B-B14F-4D97-AF65-F5344CB8AC3E}">
        <p14:creationId xmlns:p14="http://schemas.microsoft.com/office/powerpoint/2010/main" val="182576330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43D322-0CB8-C54F-84E3-6F2D2167B7BF}"/>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FBA9124-4ACF-0B44-8FF2-1C5EBDF69C1D}"/>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05AAAEB-FA90-C744-B93D-12DF359819CC}"/>
              </a:ext>
            </a:extLst>
          </p:cNvPr>
          <p:cNvSpPr>
            <a:spLocks noGrp="1"/>
          </p:cNvSpPr>
          <p:nvPr>
            <p:ph type="dt" sz="half" idx="10"/>
          </p:nvPr>
        </p:nvSpPr>
        <p:spPr/>
        <p:txBody>
          <a:bodyPr/>
          <a:lstStyle/>
          <a:p>
            <a:fld id="{8BAD3D1C-EC8B-414A-BFD9-01C9804B1B63}" type="datetimeFigureOut">
              <a:rPr lang="en-US" smtClean="0"/>
              <a:t>4/16/2026</a:t>
            </a:fld>
            <a:endParaRPr lang="en-US"/>
          </a:p>
        </p:txBody>
      </p:sp>
      <p:sp>
        <p:nvSpPr>
          <p:cNvPr id="5" name="Footer Placeholder 4">
            <a:extLst>
              <a:ext uri="{FF2B5EF4-FFF2-40B4-BE49-F238E27FC236}">
                <a16:creationId xmlns:a16="http://schemas.microsoft.com/office/drawing/2014/main" id="{5292999F-F77E-7C41-9A45-353F5F511B6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0B7A29E-44E9-AE40-AA0F-10A47A3D127F}"/>
              </a:ext>
            </a:extLst>
          </p:cNvPr>
          <p:cNvSpPr>
            <a:spLocks noGrp="1"/>
          </p:cNvSpPr>
          <p:nvPr>
            <p:ph type="sldNum" sz="quarter" idx="12"/>
          </p:nvPr>
        </p:nvSpPr>
        <p:spPr/>
        <p:txBody>
          <a:bodyPr/>
          <a:lstStyle/>
          <a:p>
            <a:fld id="{327256FE-41F5-A845-BEE3-DC16CF2FDA8F}" type="slidenum">
              <a:rPr lang="en-US" smtClean="0"/>
              <a:t>‹#›</a:t>
            </a:fld>
            <a:endParaRPr lang="en-US"/>
          </a:p>
        </p:txBody>
      </p:sp>
    </p:spTree>
    <p:extLst>
      <p:ext uri="{BB962C8B-B14F-4D97-AF65-F5344CB8AC3E}">
        <p14:creationId xmlns:p14="http://schemas.microsoft.com/office/powerpoint/2010/main" val="302580267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C3EF9D-C1AF-614A-A7CB-C48B615B9519}"/>
              </a:ext>
            </a:extLst>
          </p:cNvPr>
          <p:cNvSpPr>
            <a:spLocks noGrp="1"/>
          </p:cNvSpPr>
          <p:nvPr>
            <p:ph type="title"/>
          </p:nvPr>
        </p:nvSpPr>
        <p:spPr>
          <a:xfrm>
            <a:off x="838200" y="1229619"/>
            <a:ext cx="10515600" cy="872555"/>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78A7BE5E-6629-2543-8235-8C511C485728}"/>
              </a:ext>
            </a:extLst>
          </p:cNvPr>
          <p:cNvSpPr>
            <a:spLocks noGrp="1"/>
          </p:cNvSpPr>
          <p:nvPr>
            <p:ph idx="1"/>
          </p:nvPr>
        </p:nvSpPr>
        <p:spPr>
          <a:xfrm>
            <a:off x="838200" y="2281561"/>
            <a:ext cx="10515600" cy="389540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2B67263-634D-4B46-8BED-F9BB4B83B74B}"/>
              </a:ext>
            </a:extLst>
          </p:cNvPr>
          <p:cNvSpPr>
            <a:spLocks noGrp="1"/>
          </p:cNvSpPr>
          <p:nvPr>
            <p:ph type="dt" sz="half" idx="10"/>
          </p:nvPr>
        </p:nvSpPr>
        <p:spPr/>
        <p:txBody>
          <a:bodyPr/>
          <a:lstStyle/>
          <a:p>
            <a:fld id="{8BAD3D1C-EC8B-414A-BFD9-01C9804B1B63}" type="datetimeFigureOut">
              <a:rPr lang="en-US" smtClean="0"/>
              <a:t>4/16/2026</a:t>
            </a:fld>
            <a:endParaRPr lang="en-US"/>
          </a:p>
        </p:txBody>
      </p:sp>
      <p:sp>
        <p:nvSpPr>
          <p:cNvPr id="5" name="Footer Placeholder 4">
            <a:extLst>
              <a:ext uri="{FF2B5EF4-FFF2-40B4-BE49-F238E27FC236}">
                <a16:creationId xmlns:a16="http://schemas.microsoft.com/office/drawing/2014/main" id="{B8DF99DC-FFC7-B747-92EE-D92D0DA296E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35812A4-BB05-4A4A-84A7-EFAE677BB79C}"/>
              </a:ext>
            </a:extLst>
          </p:cNvPr>
          <p:cNvSpPr>
            <a:spLocks noGrp="1"/>
          </p:cNvSpPr>
          <p:nvPr>
            <p:ph type="sldNum" sz="quarter" idx="12"/>
          </p:nvPr>
        </p:nvSpPr>
        <p:spPr/>
        <p:txBody>
          <a:bodyPr/>
          <a:lstStyle/>
          <a:p>
            <a:fld id="{327256FE-41F5-A845-BEE3-DC16CF2FDA8F}" type="slidenum">
              <a:rPr lang="en-US" smtClean="0"/>
              <a:t>‹#›</a:t>
            </a:fld>
            <a:endParaRPr lang="en-US"/>
          </a:p>
        </p:txBody>
      </p:sp>
    </p:spTree>
    <p:extLst>
      <p:ext uri="{BB962C8B-B14F-4D97-AF65-F5344CB8AC3E}">
        <p14:creationId xmlns:p14="http://schemas.microsoft.com/office/powerpoint/2010/main" val="26374256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F0C65C-F4F1-6045-83FE-F4D9902C1E2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E666EED-6592-0D4A-92AF-A12E331EBE6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65D2D69-E1FA-4844-9E53-1A86C34AB1D8}"/>
              </a:ext>
            </a:extLst>
          </p:cNvPr>
          <p:cNvSpPr>
            <a:spLocks noGrp="1"/>
          </p:cNvSpPr>
          <p:nvPr>
            <p:ph type="dt" sz="half" idx="10"/>
          </p:nvPr>
        </p:nvSpPr>
        <p:spPr/>
        <p:txBody>
          <a:bodyPr/>
          <a:lstStyle/>
          <a:p>
            <a:fld id="{29EE6E59-BD39-F348-977D-30871535E128}" type="datetimeFigureOut">
              <a:rPr lang="en-US" smtClean="0"/>
              <a:t>4/16/2026</a:t>
            </a:fld>
            <a:endParaRPr lang="en-US"/>
          </a:p>
        </p:txBody>
      </p:sp>
      <p:sp>
        <p:nvSpPr>
          <p:cNvPr id="5" name="Footer Placeholder 4">
            <a:extLst>
              <a:ext uri="{FF2B5EF4-FFF2-40B4-BE49-F238E27FC236}">
                <a16:creationId xmlns:a16="http://schemas.microsoft.com/office/drawing/2014/main" id="{81BCE874-1A20-9E4E-9319-8703944340E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BF34970-300A-C74C-8C97-27FB2E0D09CA}"/>
              </a:ext>
            </a:extLst>
          </p:cNvPr>
          <p:cNvSpPr>
            <a:spLocks noGrp="1"/>
          </p:cNvSpPr>
          <p:nvPr>
            <p:ph type="sldNum" sz="quarter" idx="12"/>
          </p:nvPr>
        </p:nvSpPr>
        <p:spPr/>
        <p:txBody>
          <a:bodyPr/>
          <a:lstStyle/>
          <a:p>
            <a:fld id="{A680AD2B-C04E-8349-9452-DF30FB377220}" type="slidenum">
              <a:rPr lang="en-US" smtClean="0"/>
              <a:t>‹#›</a:t>
            </a:fld>
            <a:endParaRPr lang="en-US"/>
          </a:p>
        </p:txBody>
      </p:sp>
    </p:spTree>
    <p:extLst>
      <p:ext uri="{BB962C8B-B14F-4D97-AF65-F5344CB8AC3E}">
        <p14:creationId xmlns:p14="http://schemas.microsoft.com/office/powerpoint/2010/main" val="299595780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C1051D-E5CE-774A-8ED4-362533DD4FAF}"/>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89F4A30-111E-FA43-8315-24EF4D787925}"/>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86C4FB8-D8CE-4C41-8B79-2FCAE91A870B}"/>
              </a:ext>
            </a:extLst>
          </p:cNvPr>
          <p:cNvSpPr>
            <a:spLocks noGrp="1"/>
          </p:cNvSpPr>
          <p:nvPr>
            <p:ph type="dt" sz="half" idx="10"/>
          </p:nvPr>
        </p:nvSpPr>
        <p:spPr/>
        <p:txBody>
          <a:bodyPr/>
          <a:lstStyle/>
          <a:p>
            <a:fld id="{8BAD3D1C-EC8B-414A-BFD9-01C9804B1B63}" type="datetimeFigureOut">
              <a:rPr lang="en-US" smtClean="0"/>
              <a:t>4/16/2026</a:t>
            </a:fld>
            <a:endParaRPr lang="en-US"/>
          </a:p>
        </p:txBody>
      </p:sp>
      <p:sp>
        <p:nvSpPr>
          <p:cNvPr id="5" name="Footer Placeholder 4">
            <a:extLst>
              <a:ext uri="{FF2B5EF4-FFF2-40B4-BE49-F238E27FC236}">
                <a16:creationId xmlns:a16="http://schemas.microsoft.com/office/drawing/2014/main" id="{FB843936-C6A4-994A-9721-6114ADFE4A9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0C48F8-E117-3B41-AE6C-412DCF44DC8A}"/>
              </a:ext>
            </a:extLst>
          </p:cNvPr>
          <p:cNvSpPr>
            <a:spLocks noGrp="1"/>
          </p:cNvSpPr>
          <p:nvPr>
            <p:ph type="sldNum" sz="quarter" idx="12"/>
          </p:nvPr>
        </p:nvSpPr>
        <p:spPr/>
        <p:txBody>
          <a:bodyPr/>
          <a:lstStyle/>
          <a:p>
            <a:fld id="{327256FE-41F5-A845-BEE3-DC16CF2FDA8F}" type="slidenum">
              <a:rPr lang="en-US" smtClean="0"/>
              <a:t>‹#›</a:t>
            </a:fld>
            <a:endParaRPr lang="en-US"/>
          </a:p>
        </p:txBody>
      </p:sp>
    </p:spTree>
    <p:extLst>
      <p:ext uri="{BB962C8B-B14F-4D97-AF65-F5344CB8AC3E}">
        <p14:creationId xmlns:p14="http://schemas.microsoft.com/office/powerpoint/2010/main" val="251565055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5D842A-1E8E-A347-A412-80A4E35D3CD4}"/>
              </a:ext>
            </a:extLst>
          </p:cNvPr>
          <p:cNvSpPr>
            <a:spLocks noGrp="1"/>
          </p:cNvSpPr>
          <p:nvPr>
            <p:ph type="title"/>
          </p:nvPr>
        </p:nvSpPr>
        <p:spPr>
          <a:xfrm>
            <a:off x="838200" y="1427469"/>
            <a:ext cx="10515600" cy="580918"/>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9BF7698E-E079-CC4A-A90B-5EBC46983D66}"/>
              </a:ext>
            </a:extLst>
          </p:cNvPr>
          <p:cNvSpPr>
            <a:spLocks noGrp="1"/>
          </p:cNvSpPr>
          <p:nvPr>
            <p:ph sz="half" idx="1"/>
          </p:nvPr>
        </p:nvSpPr>
        <p:spPr>
          <a:xfrm>
            <a:off x="838200" y="2210539"/>
            <a:ext cx="5181600" cy="396642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EE12623-BEFA-AE43-BC14-8F522B8C876E}"/>
              </a:ext>
            </a:extLst>
          </p:cNvPr>
          <p:cNvSpPr>
            <a:spLocks noGrp="1"/>
          </p:cNvSpPr>
          <p:nvPr>
            <p:ph sz="half" idx="2"/>
          </p:nvPr>
        </p:nvSpPr>
        <p:spPr>
          <a:xfrm>
            <a:off x="6172200" y="2210539"/>
            <a:ext cx="5181600" cy="396642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D13A575-25F6-DE44-AF95-BBB07930F820}"/>
              </a:ext>
            </a:extLst>
          </p:cNvPr>
          <p:cNvSpPr>
            <a:spLocks noGrp="1"/>
          </p:cNvSpPr>
          <p:nvPr>
            <p:ph type="dt" sz="half" idx="10"/>
          </p:nvPr>
        </p:nvSpPr>
        <p:spPr/>
        <p:txBody>
          <a:bodyPr/>
          <a:lstStyle/>
          <a:p>
            <a:fld id="{8BAD3D1C-EC8B-414A-BFD9-01C9804B1B63}" type="datetimeFigureOut">
              <a:rPr lang="en-US" smtClean="0"/>
              <a:t>4/16/2026</a:t>
            </a:fld>
            <a:endParaRPr lang="en-US"/>
          </a:p>
        </p:txBody>
      </p:sp>
      <p:sp>
        <p:nvSpPr>
          <p:cNvPr id="6" name="Footer Placeholder 5">
            <a:extLst>
              <a:ext uri="{FF2B5EF4-FFF2-40B4-BE49-F238E27FC236}">
                <a16:creationId xmlns:a16="http://schemas.microsoft.com/office/drawing/2014/main" id="{132F0CEE-1356-CC4F-BD0F-5C1833890D4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8B8E9EE-C8BD-EA49-B19A-C470F005F6B1}"/>
              </a:ext>
            </a:extLst>
          </p:cNvPr>
          <p:cNvSpPr>
            <a:spLocks noGrp="1"/>
          </p:cNvSpPr>
          <p:nvPr>
            <p:ph type="sldNum" sz="quarter" idx="12"/>
          </p:nvPr>
        </p:nvSpPr>
        <p:spPr/>
        <p:txBody>
          <a:bodyPr/>
          <a:lstStyle/>
          <a:p>
            <a:fld id="{327256FE-41F5-A845-BEE3-DC16CF2FDA8F}" type="slidenum">
              <a:rPr lang="en-US" smtClean="0"/>
              <a:t>‹#›</a:t>
            </a:fld>
            <a:endParaRPr lang="en-US"/>
          </a:p>
        </p:txBody>
      </p:sp>
    </p:spTree>
    <p:extLst>
      <p:ext uri="{BB962C8B-B14F-4D97-AF65-F5344CB8AC3E}">
        <p14:creationId xmlns:p14="http://schemas.microsoft.com/office/powerpoint/2010/main" val="190723656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C132FD-0E54-4240-B7BE-3C4A9E784D2A}"/>
              </a:ext>
            </a:extLst>
          </p:cNvPr>
          <p:cNvSpPr>
            <a:spLocks noGrp="1"/>
          </p:cNvSpPr>
          <p:nvPr>
            <p:ph type="title"/>
          </p:nvPr>
        </p:nvSpPr>
        <p:spPr>
          <a:xfrm>
            <a:off x="821432" y="1251358"/>
            <a:ext cx="10515600" cy="625368"/>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71F1E3D7-1B88-364A-BFDC-0731D25AC16D}"/>
              </a:ext>
            </a:extLst>
          </p:cNvPr>
          <p:cNvSpPr>
            <a:spLocks noGrp="1"/>
          </p:cNvSpPr>
          <p:nvPr>
            <p:ph type="body" idx="1"/>
          </p:nvPr>
        </p:nvSpPr>
        <p:spPr>
          <a:xfrm>
            <a:off x="839788" y="2006353"/>
            <a:ext cx="5157787" cy="49872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1AAF21C-540C-504C-B9A4-295FB9A6483F}"/>
              </a:ext>
            </a:extLst>
          </p:cNvPr>
          <p:cNvSpPr>
            <a:spLocks noGrp="1"/>
          </p:cNvSpPr>
          <p:nvPr>
            <p:ph sz="half" idx="2"/>
          </p:nvPr>
        </p:nvSpPr>
        <p:spPr>
          <a:xfrm>
            <a:off x="839788" y="2645545"/>
            <a:ext cx="5157787" cy="3544117"/>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8264C1D-CBF9-7D49-9F86-1C4898C23B0E}"/>
              </a:ext>
            </a:extLst>
          </p:cNvPr>
          <p:cNvSpPr>
            <a:spLocks noGrp="1"/>
          </p:cNvSpPr>
          <p:nvPr>
            <p:ph type="body" sz="quarter" idx="3"/>
          </p:nvPr>
        </p:nvSpPr>
        <p:spPr>
          <a:xfrm>
            <a:off x="6172200" y="2006353"/>
            <a:ext cx="5183188" cy="49872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17901C7-FEB2-5C4D-8ED6-0BB5EFAE80DD}"/>
              </a:ext>
            </a:extLst>
          </p:cNvPr>
          <p:cNvSpPr>
            <a:spLocks noGrp="1"/>
          </p:cNvSpPr>
          <p:nvPr>
            <p:ph sz="quarter" idx="4"/>
          </p:nvPr>
        </p:nvSpPr>
        <p:spPr>
          <a:xfrm>
            <a:off x="6172200" y="2645545"/>
            <a:ext cx="5183188" cy="3544117"/>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29ECDE2-69B9-5E47-8471-85B654D30EF2}"/>
              </a:ext>
            </a:extLst>
          </p:cNvPr>
          <p:cNvSpPr>
            <a:spLocks noGrp="1"/>
          </p:cNvSpPr>
          <p:nvPr>
            <p:ph type="dt" sz="half" idx="10"/>
          </p:nvPr>
        </p:nvSpPr>
        <p:spPr/>
        <p:txBody>
          <a:bodyPr/>
          <a:lstStyle/>
          <a:p>
            <a:fld id="{8BAD3D1C-EC8B-414A-BFD9-01C9804B1B63}" type="datetimeFigureOut">
              <a:rPr lang="en-US" smtClean="0"/>
              <a:t>4/16/2026</a:t>
            </a:fld>
            <a:endParaRPr lang="en-US"/>
          </a:p>
        </p:txBody>
      </p:sp>
      <p:sp>
        <p:nvSpPr>
          <p:cNvPr id="8" name="Footer Placeholder 7">
            <a:extLst>
              <a:ext uri="{FF2B5EF4-FFF2-40B4-BE49-F238E27FC236}">
                <a16:creationId xmlns:a16="http://schemas.microsoft.com/office/drawing/2014/main" id="{0F723753-1105-B345-8182-531CC85A8F7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839A0B4-4581-B94C-8CDC-4EEB2F3FDF95}"/>
              </a:ext>
            </a:extLst>
          </p:cNvPr>
          <p:cNvSpPr>
            <a:spLocks noGrp="1"/>
          </p:cNvSpPr>
          <p:nvPr>
            <p:ph type="sldNum" sz="quarter" idx="12"/>
          </p:nvPr>
        </p:nvSpPr>
        <p:spPr/>
        <p:txBody>
          <a:bodyPr/>
          <a:lstStyle/>
          <a:p>
            <a:fld id="{327256FE-41F5-A845-BEE3-DC16CF2FDA8F}" type="slidenum">
              <a:rPr lang="en-US" smtClean="0"/>
              <a:t>‹#›</a:t>
            </a:fld>
            <a:endParaRPr lang="en-US"/>
          </a:p>
        </p:txBody>
      </p:sp>
    </p:spTree>
    <p:extLst>
      <p:ext uri="{BB962C8B-B14F-4D97-AF65-F5344CB8AC3E}">
        <p14:creationId xmlns:p14="http://schemas.microsoft.com/office/powerpoint/2010/main" val="97030869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8F5506-D58E-5B46-BA4A-54C8B49457B4}"/>
              </a:ext>
            </a:extLst>
          </p:cNvPr>
          <p:cNvSpPr>
            <a:spLocks noGrp="1"/>
          </p:cNvSpPr>
          <p:nvPr>
            <p:ph type="title"/>
          </p:nvPr>
        </p:nvSpPr>
        <p:spPr>
          <a:xfrm>
            <a:off x="838200" y="1325563"/>
            <a:ext cx="10515600" cy="660878"/>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DAF1DF1B-6F7D-8B4E-89C7-A8CBD24B182E}"/>
              </a:ext>
            </a:extLst>
          </p:cNvPr>
          <p:cNvSpPr>
            <a:spLocks noGrp="1"/>
          </p:cNvSpPr>
          <p:nvPr>
            <p:ph type="dt" sz="half" idx="10"/>
          </p:nvPr>
        </p:nvSpPr>
        <p:spPr/>
        <p:txBody>
          <a:bodyPr/>
          <a:lstStyle/>
          <a:p>
            <a:fld id="{8BAD3D1C-EC8B-414A-BFD9-01C9804B1B63}" type="datetimeFigureOut">
              <a:rPr lang="en-US" smtClean="0"/>
              <a:t>4/16/2026</a:t>
            </a:fld>
            <a:endParaRPr lang="en-US"/>
          </a:p>
        </p:txBody>
      </p:sp>
      <p:sp>
        <p:nvSpPr>
          <p:cNvPr id="4" name="Footer Placeholder 3">
            <a:extLst>
              <a:ext uri="{FF2B5EF4-FFF2-40B4-BE49-F238E27FC236}">
                <a16:creationId xmlns:a16="http://schemas.microsoft.com/office/drawing/2014/main" id="{FABBCA5C-A902-2B4C-BB15-1781CC9BE92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B03D657-A0E9-1644-966A-7C16ED8D349E}"/>
              </a:ext>
            </a:extLst>
          </p:cNvPr>
          <p:cNvSpPr>
            <a:spLocks noGrp="1"/>
          </p:cNvSpPr>
          <p:nvPr>
            <p:ph type="sldNum" sz="quarter" idx="12"/>
          </p:nvPr>
        </p:nvSpPr>
        <p:spPr/>
        <p:txBody>
          <a:bodyPr/>
          <a:lstStyle/>
          <a:p>
            <a:fld id="{327256FE-41F5-A845-BEE3-DC16CF2FDA8F}" type="slidenum">
              <a:rPr lang="en-US" smtClean="0"/>
              <a:t>‹#›</a:t>
            </a:fld>
            <a:endParaRPr lang="en-US"/>
          </a:p>
        </p:txBody>
      </p:sp>
    </p:spTree>
    <p:extLst>
      <p:ext uri="{BB962C8B-B14F-4D97-AF65-F5344CB8AC3E}">
        <p14:creationId xmlns:p14="http://schemas.microsoft.com/office/powerpoint/2010/main" val="40223741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3D42CD8-50AD-2248-B40D-496B69BE41B1}"/>
              </a:ext>
            </a:extLst>
          </p:cNvPr>
          <p:cNvSpPr>
            <a:spLocks noGrp="1"/>
          </p:cNvSpPr>
          <p:nvPr>
            <p:ph type="dt" sz="half" idx="10"/>
          </p:nvPr>
        </p:nvSpPr>
        <p:spPr/>
        <p:txBody>
          <a:bodyPr/>
          <a:lstStyle/>
          <a:p>
            <a:fld id="{8BAD3D1C-EC8B-414A-BFD9-01C9804B1B63}" type="datetimeFigureOut">
              <a:rPr lang="en-US" smtClean="0"/>
              <a:t>4/16/2026</a:t>
            </a:fld>
            <a:endParaRPr lang="en-US"/>
          </a:p>
        </p:txBody>
      </p:sp>
      <p:sp>
        <p:nvSpPr>
          <p:cNvPr id="3" name="Footer Placeholder 2">
            <a:extLst>
              <a:ext uri="{FF2B5EF4-FFF2-40B4-BE49-F238E27FC236}">
                <a16:creationId xmlns:a16="http://schemas.microsoft.com/office/drawing/2014/main" id="{4F8727D7-103D-074D-8FA8-95B6B363F09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97F63DD-00B5-F64F-96E2-2E5D20215E6B}"/>
              </a:ext>
            </a:extLst>
          </p:cNvPr>
          <p:cNvSpPr>
            <a:spLocks noGrp="1"/>
          </p:cNvSpPr>
          <p:nvPr>
            <p:ph type="sldNum" sz="quarter" idx="12"/>
          </p:nvPr>
        </p:nvSpPr>
        <p:spPr/>
        <p:txBody>
          <a:bodyPr/>
          <a:lstStyle/>
          <a:p>
            <a:fld id="{327256FE-41F5-A845-BEE3-DC16CF2FDA8F}" type="slidenum">
              <a:rPr lang="en-US" smtClean="0"/>
              <a:t>‹#›</a:t>
            </a:fld>
            <a:endParaRPr lang="en-US"/>
          </a:p>
        </p:txBody>
      </p:sp>
    </p:spTree>
    <p:extLst>
      <p:ext uri="{BB962C8B-B14F-4D97-AF65-F5344CB8AC3E}">
        <p14:creationId xmlns:p14="http://schemas.microsoft.com/office/powerpoint/2010/main" val="296001821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53E9C9-CDDD-8A44-B5FE-D37417DEAD4D}"/>
              </a:ext>
            </a:extLst>
          </p:cNvPr>
          <p:cNvSpPr>
            <a:spLocks noGrp="1"/>
          </p:cNvSpPr>
          <p:nvPr>
            <p:ph type="title"/>
          </p:nvPr>
        </p:nvSpPr>
        <p:spPr>
          <a:xfrm>
            <a:off x="839788" y="1083076"/>
            <a:ext cx="3932237" cy="974324"/>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062F894-3167-7D4D-83F5-6C8E025B519C}"/>
              </a:ext>
            </a:extLst>
          </p:cNvPr>
          <p:cNvSpPr>
            <a:spLocks noGrp="1"/>
          </p:cNvSpPr>
          <p:nvPr>
            <p:ph idx="1"/>
          </p:nvPr>
        </p:nvSpPr>
        <p:spPr>
          <a:xfrm>
            <a:off x="5183188" y="1313895"/>
            <a:ext cx="6172200" cy="454715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8EB09A0-FFE0-4545-8D79-822267A0DDE6}"/>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0AA5FEE-6155-E84C-A64C-D5EFB760A0B1}"/>
              </a:ext>
            </a:extLst>
          </p:cNvPr>
          <p:cNvSpPr>
            <a:spLocks noGrp="1"/>
          </p:cNvSpPr>
          <p:nvPr>
            <p:ph type="dt" sz="half" idx="10"/>
          </p:nvPr>
        </p:nvSpPr>
        <p:spPr/>
        <p:txBody>
          <a:bodyPr/>
          <a:lstStyle/>
          <a:p>
            <a:fld id="{8BAD3D1C-EC8B-414A-BFD9-01C9804B1B63}" type="datetimeFigureOut">
              <a:rPr lang="en-US" smtClean="0"/>
              <a:t>4/16/2026</a:t>
            </a:fld>
            <a:endParaRPr lang="en-US"/>
          </a:p>
        </p:txBody>
      </p:sp>
      <p:sp>
        <p:nvSpPr>
          <p:cNvPr id="6" name="Footer Placeholder 5">
            <a:extLst>
              <a:ext uri="{FF2B5EF4-FFF2-40B4-BE49-F238E27FC236}">
                <a16:creationId xmlns:a16="http://schemas.microsoft.com/office/drawing/2014/main" id="{14DB5311-F55A-B44C-B06B-7ED3D383CBF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FB4983D-8587-EF4B-A8D9-8B68E1BED675}"/>
              </a:ext>
            </a:extLst>
          </p:cNvPr>
          <p:cNvSpPr>
            <a:spLocks noGrp="1"/>
          </p:cNvSpPr>
          <p:nvPr>
            <p:ph type="sldNum" sz="quarter" idx="12"/>
          </p:nvPr>
        </p:nvSpPr>
        <p:spPr/>
        <p:txBody>
          <a:bodyPr/>
          <a:lstStyle/>
          <a:p>
            <a:fld id="{327256FE-41F5-A845-BEE3-DC16CF2FDA8F}" type="slidenum">
              <a:rPr lang="en-US" smtClean="0"/>
              <a:t>‹#›</a:t>
            </a:fld>
            <a:endParaRPr lang="en-US"/>
          </a:p>
        </p:txBody>
      </p:sp>
    </p:spTree>
    <p:extLst>
      <p:ext uri="{BB962C8B-B14F-4D97-AF65-F5344CB8AC3E}">
        <p14:creationId xmlns:p14="http://schemas.microsoft.com/office/powerpoint/2010/main" val="427977429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04DD94-7CB5-8648-94B5-FDEEA624BEDC}"/>
              </a:ext>
            </a:extLst>
          </p:cNvPr>
          <p:cNvSpPr>
            <a:spLocks noGrp="1"/>
          </p:cNvSpPr>
          <p:nvPr>
            <p:ph type="title"/>
          </p:nvPr>
        </p:nvSpPr>
        <p:spPr>
          <a:xfrm>
            <a:off x="839788" y="1065320"/>
            <a:ext cx="3932237" cy="99208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BD614E6-C283-F54C-B042-12E9AB3F6D13}"/>
              </a:ext>
            </a:extLst>
          </p:cNvPr>
          <p:cNvSpPr>
            <a:spLocks noGrp="1"/>
          </p:cNvSpPr>
          <p:nvPr>
            <p:ph type="pic" idx="1"/>
          </p:nvPr>
        </p:nvSpPr>
        <p:spPr>
          <a:xfrm>
            <a:off x="5183188" y="1438183"/>
            <a:ext cx="6172200" cy="4422867"/>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D664822-F557-A440-A214-14A1C459B4E4}"/>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1AEA307-946E-2E4B-A955-9B47B6230486}"/>
              </a:ext>
            </a:extLst>
          </p:cNvPr>
          <p:cNvSpPr>
            <a:spLocks noGrp="1"/>
          </p:cNvSpPr>
          <p:nvPr>
            <p:ph type="dt" sz="half" idx="10"/>
          </p:nvPr>
        </p:nvSpPr>
        <p:spPr/>
        <p:txBody>
          <a:bodyPr/>
          <a:lstStyle/>
          <a:p>
            <a:fld id="{8BAD3D1C-EC8B-414A-BFD9-01C9804B1B63}" type="datetimeFigureOut">
              <a:rPr lang="en-US" smtClean="0"/>
              <a:t>4/16/2026</a:t>
            </a:fld>
            <a:endParaRPr lang="en-US"/>
          </a:p>
        </p:txBody>
      </p:sp>
      <p:sp>
        <p:nvSpPr>
          <p:cNvPr id="6" name="Footer Placeholder 5">
            <a:extLst>
              <a:ext uri="{FF2B5EF4-FFF2-40B4-BE49-F238E27FC236}">
                <a16:creationId xmlns:a16="http://schemas.microsoft.com/office/drawing/2014/main" id="{82907F1E-1F41-E14A-8006-FB0176DF3C2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A1C0EE2-1F27-254D-A54A-E5EA7661D695}"/>
              </a:ext>
            </a:extLst>
          </p:cNvPr>
          <p:cNvSpPr>
            <a:spLocks noGrp="1"/>
          </p:cNvSpPr>
          <p:nvPr>
            <p:ph type="sldNum" sz="quarter" idx="12"/>
          </p:nvPr>
        </p:nvSpPr>
        <p:spPr/>
        <p:txBody>
          <a:bodyPr/>
          <a:lstStyle/>
          <a:p>
            <a:fld id="{327256FE-41F5-A845-BEE3-DC16CF2FDA8F}" type="slidenum">
              <a:rPr lang="en-US" smtClean="0"/>
              <a:t>‹#›</a:t>
            </a:fld>
            <a:endParaRPr lang="en-US"/>
          </a:p>
        </p:txBody>
      </p:sp>
    </p:spTree>
    <p:extLst>
      <p:ext uri="{BB962C8B-B14F-4D97-AF65-F5344CB8AC3E}">
        <p14:creationId xmlns:p14="http://schemas.microsoft.com/office/powerpoint/2010/main" val="322917355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85BF10-1E1D-D245-8140-6D7C4A09BC0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12CF3D4-59E9-C94F-990F-9316D430A41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418642307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0D35D2-AE9E-5345-A739-524E0A76146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6771934-1A21-9046-A9D0-9623190DFBE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3533588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91BBF2-94E1-AF45-AA56-8A389B5BD2C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4BDDA38-2401-7B42-A51B-C3917335F47A}"/>
              </a:ext>
            </a:extLst>
          </p:cNvPr>
          <p:cNvSpPr>
            <a:spLocks noGrp="1"/>
          </p:cNvSpPr>
          <p:nvPr>
            <p:ph type="body" idx="1"/>
          </p:nvPr>
        </p:nvSpPr>
        <p:spPr>
          <a:xfrm>
            <a:off x="831850" y="4589463"/>
            <a:ext cx="10515600" cy="692751"/>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41651213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A248DE-5A50-AA43-AB8D-B2F24B30E4D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00CFC86-CE1C-DC4E-AA23-0AA43F20084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B31666D-C2F3-504A-8EB5-410706E00CE0}"/>
              </a:ext>
            </a:extLst>
          </p:cNvPr>
          <p:cNvSpPr>
            <a:spLocks noGrp="1"/>
          </p:cNvSpPr>
          <p:nvPr>
            <p:ph type="dt" sz="half" idx="10"/>
          </p:nvPr>
        </p:nvSpPr>
        <p:spPr/>
        <p:txBody>
          <a:bodyPr/>
          <a:lstStyle/>
          <a:p>
            <a:fld id="{29EE6E59-BD39-F348-977D-30871535E128}" type="datetimeFigureOut">
              <a:rPr lang="en-US" smtClean="0"/>
              <a:t>4/16/2026</a:t>
            </a:fld>
            <a:endParaRPr lang="en-US"/>
          </a:p>
        </p:txBody>
      </p:sp>
      <p:sp>
        <p:nvSpPr>
          <p:cNvPr id="5" name="Footer Placeholder 4">
            <a:extLst>
              <a:ext uri="{FF2B5EF4-FFF2-40B4-BE49-F238E27FC236}">
                <a16:creationId xmlns:a16="http://schemas.microsoft.com/office/drawing/2014/main" id="{FF18D86A-52A7-4043-AA72-1CE1C30F714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F595513-259F-1244-927C-660C375D67A6}"/>
              </a:ext>
            </a:extLst>
          </p:cNvPr>
          <p:cNvSpPr>
            <a:spLocks noGrp="1"/>
          </p:cNvSpPr>
          <p:nvPr>
            <p:ph type="sldNum" sz="quarter" idx="12"/>
          </p:nvPr>
        </p:nvSpPr>
        <p:spPr/>
        <p:txBody>
          <a:bodyPr/>
          <a:lstStyle/>
          <a:p>
            <a:fld id="{A680AD2B-C04E-8349-9452-DF30FB377220}" type="slidenum">
              <a:rPr lang="en-US" smtClean="0"/>
              <a:t>‹#›</a:t>
            </a:fld>
            <a:endParaRPr lang="en-US"/>
          </a:p>
        </p:txBody>
      </p:sp>
    </p:spTree>
    <p:extLst>
      <p:ext uri="{BB962C8B-B14F-4D97-AF65-F5344CB8AC3E}">
        <p14:creationId xmlns:p14="http://schemas.microsoft.com/office/powerpoint/2010/main" val="417597705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0FB9F7-3A2E-AC48-BAB4-BC6F3512D3A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9C83F3B-4577-604A-80E5-DCBEA855433D}"/>
              </a:ext>
            </a:extLst>
          </p:cNvPr>
          <p:cNvSpPr>
            <a:spLocks noGrp="1"/>
          </p:cNvSpPr>
          <p:nvPr>
            <p:ph sz="half" idx="1"/>
          </p:nvPr>
        </p:nvSpPr>
        <p:spPr>
          <a:xfrm>
            <a:off x="838200" y="1825625"/>
            <a:ext cx="5181600" cy="34654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F367626-2BB6-EA48-94D3-B2D1641F8AC3}"/>
              </a:ext>
            </a:extLst>
          </p:cNvPr>
          <p:cNvSpPr>
            <a:spLocks noGrp="1"/>
          </p:cNvSpPr>
          <p:nvPr>
            <p:ph sz="half" idx="2"/>
          </p:nvPr>
        </p:nvSpPr>
        <p:spPr>
          <a:xfrm>
            <a:off x="6172200" y="1825625"/>
            <a:ext cx="5181600" cy="346546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a:t>
            </a:r>
            <a:r>
              <a:rPr lang="en-US" dirty="0" err="1"/>
              <a:t>levelz</a:t>
            </a:r>
            <a:endParaRPr lang="en-US" dirty="0"/>
          </a:p>
        </p:txBody>
      </p:sp>
    </p:spTree>
    <p:extLst>
      <p:ext uri="{BB962C8B-B14F-4D97-AF65-F5344CB8AC3E}">
        <p14:creationId xmlns:p14="http://schemas.microsoft.com/office/powerpoint/2010/main" val="281251569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B1D762-939B-914B-8F8D-DBE491F35BE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46D8706-7421-8E4A-97F4-AC5599E95BD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2629844-0001-B94B-B6D4-5EB65A3D8DF3}"/>
              </a:ext>
            </a:extLst>
          </p:cNvPr>
          <p:cNvSpPr>
            <a:spLocks noGrp="1"/>
          </p:cNvSpPr>
          <p:nvPr>
            <p:ph sz="half" idx="2"/>
          </p:nvPr>
        </p:nvSpPr>
        <p:spPr>
          <a:xfrm>
            <a:off x="839788" y="2505075"/>
            <a:ext cx="5157787" cy="26717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489BDB6-2C66-2A44-9D29-F886F9B7B0B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0B9E73D-B2F2-4F4D-B53C-33B82BD650D3}"/>
              </a:ext>
            </a:extLst>
          </p:cNvPr>
          <p:cNvSpPr>
            <a:spLocks noGrp="1"/>
          </p:cNvSpPr>
          <p:nvPr>
            <p:ph sz="quarter" idx="4"/>
          </p:nvPr>
        </p:nvSpPr>
        <p:spPr>
          <a:xfrm>
            <a:off x="6172200" y="2505075"/>
            <a:ext cx="5183188" cy="26717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2401583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955C87-765C-4D4D-B941-F57FB9847D13}"/>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40002971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4EFB6D3-F10E-464F-8DE2-DF4A3C816C21}"/>
              </a:ext>
            </a:extLst>
          </p:cNvPr>
          <p:cNvSpPr>
            <a:spLocks noGrp="1"/>
          </p:cNvSpPr>
          <p:nvPr>
            <p:ph type="dt" sz="half" idx="10"/>
          </p:nvPr>
        </p:nvSpPr>
        <p:spPr>
          <a:xfrm>
            <a:off x="838200" y="6356350"/>
            <a:ext cx="2743200" cy="365125"/>
          </a:xfrm>
          <a:prstGeom prst="rect">
            <a:avLst/>
          </a:prstGeom>
        </p:spPr>
        <p:txBody>
          <a:bodyPr/>
          <a:lstStyle/>
          <a:p>
            <a:fld id="{C6B32759-76A5-B943-8F8E-FE4AADA6D2A6}" type="datetimeFigureOut">
              <a:rPr lang="en-US" smtClean="0"/>
              <a:t>4/16/2026</a:t>
            </a:fld>
            <a:endParaRPr lang="en-US"/>
          </a:p>
        </p:txBody>
      </p:sp>
      <p:sp>
        <p:nvSpPr>
          <p:cNvPr id="3" name="Footer Placeholder 2">
            <a:extLst>
              <a:ext uri="{FF2B5EF4-FFF2-40B4-BE49-F238E27FC236}">
                <a16:creationId xmlns:a16="http://schemas.microsoft.com/office/drawing/2014/main" id="{9B5040F5-A0C1-3E45-B248-DA0556C270A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02FB5E90-CC7F-9F46-BBB8-F844F9E73F77}"/>
              </a:ext>
            </a:extLst>
          </p:cNvPr>
          <p:cNvSpPr>
            <a:spLocks noGrp="1"/>
          </p:cNvSpPr>
          <p:nvPr>
            <p:ph type="sldNum" sz="quarter" idx="12"/>
          </p:nvPr>
        </p:nvSpPr>
        <p:spPr>
          <a:xfrm>
            <a:off x="8610600" y="6356350"/>
            <a:ext cx="2743200" cy="365125"/>
          </a:xfrm>
          <a:prstGeom prst="rect">
            <a:avLst/>
          </a:prstGeom>
        </p:spPr>
        <p:txBody>
          <a:bodyPr/>
          <a:lstStyle/>
          <a:p>
            <a:fld id="{54742BAB-1F8D-5E4D-9983-465C321FCCD1}" type="slidenum">
              <a:rPr lang="en-US" smtClean="0"/>
              <a:t>‹#›</a:t>
            </a:fld>
            <a:endParaRPr lang="en-US"/>
          </a:p>
        </p:txBody>
      </p:sp>
    </p:spTree>
    <p:extLst>
      <p:ext uri="{BB962C8B-B14F-4D97-AF65-F5344CB8AC3E}">
        <p14:creationId xmlns:p14="http://schemas.microsoft.com/office/powerpoint/2010/main" val="11452628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FCA71D-C222-D145-BDF0-84B285A12A0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B8BEF81-FFE8-394F-B0BC-7C3BAE507D05}"/>
              </a:ext>
            </a:extLst>
          </p:cNvPr>
          <p:cNvSpPr>
            <a:spLocks noGrp="1"/>
          </p:cNvSpPr>
          <p:nvPr>
            <p:ph idx="1"/>
          </p:nvPr>
        </p:nvSpPr>
        <p:spPr>
          <a:xfrm>
            <a:off x="5183188" y="987425"/>
            <a:ext cx="6172200" cy="451673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7FA9A27-E94F-D14B-BD8C-E28DF8B9C3DD}"/>
              </a:ext>
            </a:extLst>
          </p:cNvPr>
          <p:cNvSpPr>
            <a:spLocks noGrp="1"/>
          </p:cNvSpPr>
          <p:nvPr>
            <p:ph type="body" sz="half" idx="2"/>
          </p:nvPr>
        </p:nvSpPr>
        <p:spPr>
          <a:xfrm>
            <a:off x="839788" y="2057400"/>
            <a:ext cx="3932237" cy="344675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1583738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3CBB85-B18F-8643-96E9-D299E02031E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534237F-B67C-4F41-B89E-46D4490B8201}"/>
              </a:ext>
            </a:extLst>
          </p:cNvPr>
          <p:cNvSpPr>
            <a:spLocks noGrp="1"/>
          </p:cNvSpPr>
          <p:nvPr>
            <p:ph type="pic" idx="1"/>
          </p:nvPr>
        </p:nvSpPr>
        <p:spPr>
          <a:xfrm>
            <a:off x="5183188" y="987425"/>
            <a:ext cx="6172200" cy="44190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7EDC6B1-5790-3745-BFE3-75A506B9542B}"/>
              </a:ext>
            </a:extLst>
          </p:cNvPr>
          <p:cNvSpPr>
            <a:spLocks noGrp="1"/>
          </p:cNvSpPr>
          <p:nvPr>
            <p:ph type="body" sz="half" idx="2"/>
          </p:nvPr>
        </p:nvSpPr>
        <p:spPr>
          <a:xfrm>
            <a:off x="839788" y="2057400"/>
            <a:ext cx="3932237" cy="334910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19523567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CF50DE-87FE-2B4B-93DA-3659A1F6DD5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A8CA7E1-BB38-7043-9D36-2AEF44F84BE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47785144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F448DB-17EC-B746-8E5D-2E62239E5D0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4EC2126-91DC-A743-93C0-79FB5213C90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0762878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850AF8-DAB1-184D-8770-D1A8CD7AE95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342E0AB-DF29-204E-B9F9-D9A900F56A60}"/>
              </a:ext>
            </a:extLst>
          </p:cNvPr>
          <p:cNvSpPr>
            <a:spLocks noGrp="1"/>
          </p:cNvSpPr>
          <p:nvPr>
            <p:ph type="body" idx="1"/>
          </p:nvPr>
        </p:nvSpPr>
        <p:spPr>
          <a:xfrm>
            <a:off x="831850" y="4589463"/>
            <a:ext cx="10515600" cy="941325"/>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07241293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08EAED-7771-6848-A266-FBF1262F0B1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E2DF50A-FD8F-A24D-93EF-875F943FFC2D}"/>
              </a:ext>
            </a:extLst>
          </p:cNvPr>
          <p:cNvSpPr>
            <a:spLocks noGrp="1"/>
          </p:cNvSpPr>
          <p:nvPr>
            <p:ph sz="half" idx="1"/>
          </p:nvPr>
        </p:nvSpPr>
        <p:spPr>
          <a:xfrm>
            <a:off x="838200" y="1825625"/>
            <a:ext cx="5181600" cy="374067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7626126-CB09-A349-AAC2-8390CDC95849}"/>
              </a:ext>
            </a:extLst>
          </p:cNvPr>
          <p:cNvSpPr>
            <a:spLocks noGrp="1"/>
          </p:cNvSpPr>
          <p:nvPr>
            <p:ph sz="half" idx="2"/>
          </p:nvPr>
        </p:nvSpPr>
        <p:spPr>
          <a:xfrm>
            <a:off x="6172200" y="1825625"/>
            <a:ext cx="5181600" cy="374067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136913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245F9F-1AA7-9F4C-BF0F-904238ECF1D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801544C-3681-BA46-AFE7-4FF16186A935}"/>
              </a:ext>
            </a:extLst>
          </p:cNvPr>
          <p:cNvSpPr>
            <a:spLocks noGrp="1"/>
          </p:cNvSpPr>
          <p:nvPr>
            <p:ph sz="half" idx="1"/>
          </p:nvPr>
        </p:nvSpPr>
        <p:spPr>
          <a:xfrm>
            <a:off x="838200" y="2148395"/>
            <a:ext cx="5181600" cy="402856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888400E-C62F-6D44-84B0-F27188180530}"/>
              </a:ext>
            </a:extLst>
          </p:cNvPr>
          <p:cNvSpPr>
            <a:spLocks noGrp="1"/>
          </p:cNvSpPr>
          <p:nvPr>
            <p:ph sz="half" idx="2"/>
          </p:nvPr>
        </p:nvSpPr>
        <p:spPr>
          <a:xfrm>
            <a:off x="6172200" y="2148395"/>
            <a:ext cx="5181600" cy="402856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F253ABD-42B5-1E44-BB9F-EB768092EE1C}"/>
              </a:ext>
            </a:extLst>
          </p:cNvPr>
          <p:cNvSpPr>
            <a:spLocks noGrp="1"/>
          </p:cNvSpPr>
          <p:nvPr>
            <p:ph type="dt" sz="half" idx="10"/>
          </p:nvPr>
        </p:nvSpPr>
        <p:spPr/>
        <p:txBody>
          <a:bodyPr/>
          <a:lstStyle/>
          <a:p>
            <a:fld id="{29EE6E59-BD39-F348-977D-30871535E128}" type="datetimeFigureOut">
              <a:rPr lang="en-US" smtClean="0"/>
              <a:t>4/16/2026</a:t>
            </a:fld>
            <a:endParaRPr lang="en-US"/>
          </a:p>
        </p:txBody>
      </p:sp>
      <p:sp>
        <p:nvSpPr>
          <p:cNvPr id="6" name="Footer Placeholder 5">
            <a:extLst>
              <a:ext uri="{FF2B5EF4-FFF2-40B4-BE49-F238E27FC236}">
                <a16:creationId xmlns:a16="http://schemas.microsoft.com/office/drawing/2014/main" id="{BCE43F33-8A5E-854A-8234-B3C86593392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1E0BC38-6D73-1641-BA86-15C48E3A5D01}"/>
              </a:ext>
            </a:extLst>
          </p:cNvPr>
          <p:cNvSpPr>
            <a:spLocks noGrp="1"/>
          </p:cNvSpPr>
          <p:nvPr>
            <p:ph type="sldNum" sz="quarter" idx="12"/>
          </p:nvPr>
        </p:nvSpPr>
        <p:spPr/>
        <p:txBody>
          <a:bodyPr/>
          <a:lstStyle/>
          <a:p>
            <a:fld id="{A680AD2B-C04E-8349-9452-DF30FB377220}" type="slidenum">
              <a:rPr lang="en-US" smtClean="0"/>
              <a:t>‹#›</a:t>
            </a:fld>
            <a:endParaRPr lang="en-US"/>
          </a:p>
        </p:txBody>
      </p:sp>
    </p:spTree>
    <p:extLst>
      <p:ext uri="{BB962C8B-B14F-4D97-AF65-F5344CB8AC3E}">
        <p14:creationId xmlns:p14="http://schemas.microsoft.com/office/powerpoint/2010/main" val="105401001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C534F1-00DA-CD4B-8DAB-657923282BC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ECE4D7C-640F-924A-9960-7F3F3393766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05D86CD-31D3-1B47-B8CE-5360CF0B068D}"/>
              </a:ext>
            </a:extLst>
          </p:cNvPr>
          <p:cNvSpPr>
            <a:spLocks noGrp="1"/>
          </p:cNvSpPr>
          <p:nvPr>
            <p:ph sz="half" idx="2"/>
          </p:nvPr>
        </p:nvSpPr>
        <p:spPr>
          <a:xfrm>
            <a:off x="839788" y="2505075"/>
            <a:ext cx="5157787" cy="311449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5A4A3E3-4484-8C41-B257-19E75F24CE0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0C6D0BF-55A0-8148-87D6-62FF86E0BEC5}"/>
              </a:ext>
            </a:extLst>
          </p:cNvPr>
          <p:cNvSpPr>
            <a:spLocks noGrp="1"/>
          </p:cNvSpPr>
          <p:nvPr>
            <p:ph sz="quarter" idx="4"/>
          </p:nvPr>
        </p:nvSpPr>
        <p:spPr>
          <a:xfrm>
            <a:off x="6172200" y="2505075"/>
            <a:ext cx="5183188" cy="311449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2380796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543B0D-7293-464E-A14A-72775772431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0A9197A-0FE7-734C-9CEB-43CF405F7518}"/>
              </a:ext>
            </a:extLst>
          </p:cNvPr>
          <p:cNvSpPr>
            <a:spLocks noGrp="1"/>
          </p:cNvSpPr>
          <p:nvPr>
            <p:ph type="dt" sz="half" idx="10"/>
          </p:nvPr>
        </p:nvSpPr>
        <p:spPr>
          <a:xfrm>
            <a:off x="838200" y="6356350"/>
            <a:ext cx="2743200" cy="365125"/>
          </a:xfrm>
          <a:prstGeom prst="rect">
            <a:avLst/>
          </a:prstGeom>
        </p:spPr>
        <p:txBody>
          <a:bodyPr/>
          <a:lstStyle/>
          <a:p>
            <a:fld id="{8539F5E6-9EF8-CE4A-BBF8-A640946099F8}" type="datetimeFigureOut">
              <a:rPr lang="en-US" smtClean="0"/>
              <a:t>4/16/2026</a:t>
            </a:fld>
            <a:endParaRPr lang="en-US"/>
          </a:p>
        </p:txBody>
      </p:sp>
      <p:sp>
        <p:nvSpPr>
          <p:cNvPr id="4" name="Footer Placeholder 3">
            <a:extLst>
              <a:ext uri="{FF2B5EF4-FFF2-40B4-BE49-F238E27FC236}">
                <a16:creationId xmlns:a16="http://schemas.microsoft.com/office/drawing/2014/main" id="{473251A3-8F69-C74D-A4C7-B5754A5822D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911397C0-A57D-104C-B4C5-5E8D5BC5A5AC}"/>
              </a:ext>
            </a:extLst>
          </p:cNvPr>
          <p:cNvSpPr>
            <a:spLocks noGrp="1"/>
          </p:cNvSpPr>
          <p:nvPr>
            <p:ph type="sldNum" sz="quarter" idx="12"/>
          </p:nvPr>
        </p:nvSpPr>
        <p:spPr>
          <a:xfrm>
            <a:off x="8610600" y="6356350"/>
            <a:ext cx="2743200" cy="365125"/>
          </a:xfrm>
          <a:prstGeom prst="rect">
            <a:avLst/>
          </a:prstGeom>
        </p:spPr>
        <p:txBody>
          <a:bodyPr/>
          <a:lstStyle/>
          <a:p>
            <a:fld id="{5AF140E4-E700-8B44-B55A-BBB2B3E9B42B}" type="slidenum">
              <a:rPr lang="en-US" smtClean="0"/>
              <a:t>‹#›</a:t>
            </a:fld>
            <a:endParaRPr lang="en-US"/>
          </a:p>
        </p:txBody>
      </p:sp>
    </p:spTree>
    <p:extLst>
      <p:ext uri="{BB962C8B-B14F-4D97-AF65-F5344CB8AC3E}">
        <p14:creationId xmlns:p14="http://schemas.microsoft.com/office/powerpoint/2010/main" val="5818184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3482749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988AF7-7DC1-6D4C-ABCC-456F1F1BBBD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E2C3C3C-8455-FF43-9D29-63DB149BB307}"/>
              </a:ext>
            </a:extLst>
          </p:cNvPr>
          <p:cNvSpPr>
            <a:spLocks noGrp="1"/>
          </p:cNvSpPr>
          <p:nvPr>
            <p:ph idx="1"/>
          </p:nvPr>
        </p:nvSpPr>
        <p:spPr>
          <a:xfrm>
            <a:off x="5183188" y="987426"/>
            <a:ext cx="6172200" cy="46321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1657ED6-FE5D-114A-AE8C-3A102CC7545D}"/>
              </a:ext>
            </a:extLst>
          </p:cNvPr>
          <p:cNvSpPr>
            <a:spLocks noGrp="1"/>
          </p:cNvSpPr>
          <p:nvPr>
            <p:ph type="body" sz="half" idx="2"/>
          </p:nvPr>
        </p:nvSpPr>
        <p:spPr>
          <a:xfrm>
            <a:off x="839788" y="2057400"/>
            <a:ext cx="3932237" cy="3562166"/>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44303104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A9A5BE-E252-3B43-A235-67FA12BFC90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4CD4DC1-1FD2-EA44-A873-50FF3441BC4F}"/>
              </a:ext>
            </a:extLst>
          </p:cNvPr>
          <p:cNvSpPr>
            <a:spLocks noGrp="1"/>
          </p:cNvSpPr>
          <p:nvPr>
            <p:ph type="pic" idx="1"/>
          </p:nvPr>
        </p:nvSpPr>
        <p:spPr>
          <a:xfrm>
            <a:off x="5183188" y="987425"/>
            <a:ext cx="6172200" cy="455224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C660771-829D-8344-A6AA-3E51FE43799A}"/>
              </a:ext>
            </a:extLst>
          </p:cNvPr>
          <p:cNvSpPr>
            <a:spLocks noGrp="1"/>
          </p:cNvSpPr>
          <p:nvPr>
            <p:ph type="body" sz="half" idx="2"/>
          </p:nvPr>
        </p:nvSpPr>
        <p:spPr>
          <a:xfrm>
            <a:off x="839788" y="2057400"/>
            <a:ext cx="3932237" cy="3482266"/>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2717607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1B401E-58D0-EA49-A1AE-1B96DA293A91}"/>
              </a:ext>
            </a:extLst>
          </p:cNvPr>
          <p:cNvSpPr>
            <a:spLocks noGrp="1"/>
          </p:cNvSpPr>
          <p:nvPr>
            <p:ph type="title"/>
          </p:nvPr>
        </p:nvSpPr>
        <p:spPr>
          <a:xfrm>
            <a:off x="838200" y="1571347"/>
            <a:ext cx="10515600" cy="701336"/>
          </a:xfrm>
        </p:spPr>
        <p:txBody>
          <a:bodyPr/>
          <a:lstStyle/>
          <a:p>
            <a:r>
              <a:rPr lang="en-US"/>
              <a:t>Click to edit Master title style</a:t>
            </a:r>
          </a:p>
        </p:txBody>
      </p:sp>
      <p:sp>
        <p:nvSpPr>
          <p:cNvPr id="3" name="Date Placeholder 2">
            <a:extLst>
              <a:ext uri="{FF2B5EF4-FFF2-40B4-BE49-F238E27FC236}">
                <a16:creationId xmlns:a16="http://schemas.microsoft.com/office/drawing/2014/main" id="{3BEC6D2F-FDC6-9A41-83BB-BB05A8A6FBEA}"/>
              </a:ext>
            </a:extLst>
          </p:cNvPr>
          <p:cNvSpPr>
            <a:spLocks noGrp="1"/>
          </p:cNvSpPr>
          <p:nvPr>
            <p:ph type="dt" sz="half" idx="10"/>
          </p:nvPr>
        </p:nvSpPr>
        <p:spPr/>
        <p:txBody>
          <a:bodyPr/>
          <a:lstStyle/>
          <a:p>
            <a:fld id="{29EE6E59-BD39-F348-977D-30871535E128}" type="datetimeFigureOut">
              <a:rPr lang="en-US" smtClean="0"/>
              <a:t>4/16/2026</a:t>
            </a:fld>
            <a:endParaRPr lang="en-US"/>
          </a:p>
        </p:txBody>
      </p:sp>
      <p:sp>
        <p:nvSpPr>
          <p:cNvPr id="4" name="Footer Placeholder 3">
            <a:extLst>
              <a:ext uri="{FF2B5EF4-FFF2-40B4-BE49-F238E27FC236}">
                <a16:creationId xmlns:a16="http://schemas.microsoft.com/office/drawing/2014/main" id="{C9C27047-8B47-214E-ABD0-B13670ACCCC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CFAD1F7-2DAC-AD44-A2D9-37E5B57B9622}"/>
              </a:ext>
            </a:extLst>
          </p:cNvPr>
          <p:cNvSpPr>
            <a:spLocks noGrp="1"/>
          </p:cNvSpPr>
          <p:nvPr>
            <p:ph type="sldNum" sz="quarter" idx="12"/>
          </p:nvPr>
        </p:nvSpPr>
        <p:spPr/>
        <p:txBody>
          <a:bodyPr/>
          <a:lstStyle/>
          <a:p>
            <a:fld id="{A680AD2B-C04E-8349-9452-DF30FB377220}" type="slidenum">
              <a:rPr lang="en-US" smtClean="0"/>
              <a:t>‹#›</a:t>
            </a:fld>
            <a:endParaRPr lang="en-US"/>
          </a:p>
        </p:txBody>
      </p:sp>
    </p:spTree>
    <p:extLst>
      <p:ext uri="{BB962C8B-B14F-4D97-AF65-F5344CB8AC3E}">
        <p14:creationId xmlns:p14="http://schemas.microsoft.com/office/powerpoint/2010/main" val="28589591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E8A480-45CB-934E-A7FB-51A7CB9F2C6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147B03D-B0CA-9A4C-BF21-57231747499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1BAADBF-B832-5E4A-BC9A-0D17DD9D0A7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D9E5029-4C8B-3143-91AD-8D8F4D08C2EB}"/>
              </a:ext>
            </a:extLst>
          </p:cNvPr>
          <p:cNvSpPr>
            <a:spLocks noGrp="1"/>
          </p:cNvSpPr>
          <p:nvPr>
            <p:ph type="dt" sz="half" idx="10"/>
          </p:nvPr>
        </p:nvSpPr>
        <p:spPr/>
        <p:txBody>
          <a:bodyPr/>
          <a:lstStyle/>
          <a:p>
            <a:fld id="{29EE6E59-BD39-F348-977D-30871535E128}" type="datetimeFigureOut">
              <a:rPr lang="en-US" smtClean="0"/>
              <a:t>4/16/2026</a:t>
            </a:fld>
            <a:endParaRPr lang="en-US"/>
          </a:p>
        </p:txBody>
      </p:sp>
      <p:sp>
        <p:nvSpPr>
          <p:cNvPr id="6" name="Footer Placeholder 5">
            <a:extLst>
              <a:ext uri="{FF2B5EF4-FFF2-40B4-BE49-F238E27FC236}">
                <a16:creationId xmlns:a16="http://schemas.microsoft.com/office/drawing/2014/main" id="{DF0A6C02-FADC-1A4F-93B3-636CA48265C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6A39D1E-6B38-2948-B328-E41A915C8655}"/>
              </a:ext>
            </a:extLst>
          </p:cNvPr>
          <p:cNvSpPr>
            <a:spLocks noGrp="1"/>
          </p:cNvSpPr>
          <p:nvPr>
            <p:ph type="sldNum" sz="quarter" idx="12"/>
          </p:nvPr>
        </p:nvSpPr>
        <p:spPr/>
        <p:txBody>
          <a:bodyPr/>
          <a:lstStyle/>
          <a:p>
            <a:fld id="{A680AD2B-C04E-8349-9452-DF30FB377220}" type="slidenum">
              <a:rPr lang="en-US" smtClean="0"/>
              <a:t>‹#›</a:t>
            </a:fld>
            <a:endParaRPr lang="en-US"/>
          </a:p>
        </p:txBody>
      </p:sp>
    </p:spTree>
    <p:extLst>
      <p:ext uri="{BB962C8B-B14F-4D97-AF65-F5344CB8AC3E}">
        <p14:creationId xmlns:p14="http://schemas.microsoft.com/office/powerpoint/2010/main" val="19580969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76BBA7-3A8D-F443-B84E-A81E0FC3071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EFFFBD8-275D-9C4D-9776-C58A30AA05F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83F3CB12-DD24-214E-BFDE-080E134F0AF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D76689E-818C-5F41-9609-1F11AE8CEE62}"/>
              </a:ext>
            </a:extLst>
          </p:cNvPr>
          <p:cNvSpPr>
            <a:spLocks noGrp="1"/>
          </p:cNvSpPr>
          <p:nvPr>
            <p:ph type="dt" sz="half" idx="10"/>
          </p:nvPr>
        </p:nvSpPr>
        <p:spPr/>
        <p:txBody>
          <a:bodyPr/>
          <a:lstStyle/>
          <a:p>
            <a:fld id="{29EE6E59-BD39-F348-977D-30871535E128}" type="datetimeFigureOut">
              <a:rPr lang="en-US" smtClean="0"/>
              <a:t>4/16/2026</a:t>
            </a:fld>
            <a:endParaRPr lang="en-US"/>
          </a:p>
        </p:txBody>
      </p:sp>
      <p:sp>
        <p:nvSpPr>
          <p:cNvPr id="6" name="Footer Placeholder 5">
            <a:extLst>
              <a:ext uri="{FF2B5EF4-FFF2-40B4-BE49-F238E27FC236}">
                <a16:creationId xmlns:a16="http://schemas.microsoft.com/office/drawing/2014/main" id="{B30ECABD-AB08-804E-8CCF-3D7985389D8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B8D4CB2-10C4-8A47-B85A-ABBEDC712537}"/>
              </a:ext>
            </a:extLst>
          </p:cNvPr>
          <p:cNvSpPr>
            <a:spLocks noGrp="1"/>
          </p:cNvSpPr>
          <p:nvPr>
            <p:ph type="sldNum" sz="quarter" idx="12"/>
          </p:nvPr>
        </p:nvSpPr>
        <p:spPr/>
        <p:txBody>
          <a:bodyPr/>
          <a:lstStyle/>
          <a:p>
            <a:fld id="{A680AD2B-C04E-8349-9452-DF30FB377220}" type="slidenum">
              <a:rPr lang="en-US" smtClean="0"/>
              <a:t>‹#›</a:t>
            </a:fld>
            <a:endParaRPr lang="en-US"/>
          </a:p>
        </p:txBody>
      </p:sp>
    </p:spTree>
    <p:extLst>
      <p:ext uri="{BB962C8B-B14F-4D97-AF65-F5344CB8AC3E}">
        <p14:creationId xmlns:p14="http://schemas.microsoft.com/office/powerpoint/2010/main" val="8902733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C503A7-21A5-7649-97E3-E79E413897B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29308F6-1221-E348-80EB-C6BD9EEB94F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5A8110A-AEDC-E546-BC69-C90781AFE77E}"/>
              </a:ext>
            </a:extLst>
          </p:cNvPr>
          <p:cNvSpPr>
            <a:spLocks noGrp="1"/>
          </p:cNvSpPr>
          <p:nvPr>
            <p:ph type="dt" sz="half" idx="10"/>
          </p:nvPr>
        </p:nvSpPr>
        <p:spPr/>
        <p:txBody>
          <a:bodyPr/>
          <a:lstStyle/>
          <a:p>
            <a:fld id="{29EE6E59-BD39-F348-977D-30871535E128}" type="datetimeFigureOut">
              <a:rPr lang="en-US" smtClean="0"/>
              <a:t>4/16/2026</a:t>
            </a:fld>
            <a:endParaRPr lang="en-US"/>
          </a:p>
        </p:txBody>
      </p:sp>
      <p:sp>
        <p:nvSpPr>
          <p:cNvPr id="5" name="Footer Placeholder 4">
            <a:extLst>
              <a:ext uri="{FF2B5EF4-FFF2-40B4-BE49-F238E27FC236}">
                <a16:creationId xmlns:a16="http://schemas.microsoft.com/office/drawing/2014/main" id="{0AF80E4C-62B7-A346-B167-AE54BCBE32C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486EC6F-E8F3-6D41-B91F-3D1A243B95F3}"/>
              </a:ext>
            </a:extLst>
          </p:cNvPr>
          <p:cNvSpPr>
            <a:spLocks noGrp="1"/>
          </p:cNvSpPr>
          <p:nvPr>
            <p:ph type="sldNum" sz="quarter" idx="12"/>
          </p:nvPr>
        </p:nvSpPr>
        <p:spPr/>
        <p:txBody>
          <a:bodyPr/>
          <a:lstStyle/>
          <a:p>
            <a:fld id="{A680AD2B-C04E-8349-9452-DF30FB377220}" type="slidenum">
              <a:rPr lang="en-US" smtClean="0"/>
              <a:t>‹#›</a:t>
            </a:fld>
            <a:endParaRPr lang="en-US"/>
          </a:p>
        </p:txBody>
      </p:sp>
    </p:spTree>
    <p:extLst>
      <p:ext uri="{BB962C8B-B14F-4D97-AF65-F5344CB8AC3E}">
        <p14:creationId xmlns:p14="http://schemas.microsoft.com/office/powerpoint/2010/main" val="35167179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EF9BA8-0887-A54F-8C9F-D94FDE515576}"/>
              </a:ext>
            </a:extLst>
          </p:cNvPr>
          <p:cNvSpPr>
            <a:spLocks noGrp="1"/>
          </p:cNvSpPr>
          <p:nvPr>
            <p:ph type="ctrTitle"/>
          </p:nvPr>
        </p:nvSpPr>
        <p:spPr>
          <a:xfrm>
            <a:off x="1524000" y="1376039"/>
            <a:ext cx="9144000" cy="2133924"/>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A9C9C30-9B6C-554B-A188-095179FB63E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AE7BB30-F12D-2546-9694-317FFA9AF53D}"/>
              </a:ext>
            </a:extLst>
          </p:cNvPr>
          <p:cNvSpPr>
            <a:spLocks noGrp="1"/>
          </p:cNvSpPr>
          <p:nvPr>
            <p:ph type="dt" sz="half" idx="10"/>
          </p:nvPr>
        </p:nvSpPr>
        <p:spPr/>
        <p:txBody>
          <a:bodyPr/>
          <a:lstStyle/>
          <a:p>
            <a:fld id="{C7E5E1BA-1D2D-CF42-A22D-B4AFE10D5E82}" type="datetimeFigureOut">
              <a:rPr lang="en-US" smtClean="0"/>
              <a:t>4/16/2026</a:t>
            </a:fld>
            <a:endParaRPr lang="en-US"/>
          </a:p>
        </p:txBody>
      </p:sp>
      <p:sp>
        <p:nvSpPr>
          <p:cNvPr id="5" name="Footer Placeholder 4">
            <a:extLst>
              <a:ext uri="{FF2B5EF4-FFF2-40B4-BE49-F238E27FC236}">
                <a16:creationId xmlns:a16="http://schemas.microsoft.com/office/drawing/2014/main" id="{8CE74BA7-D6DC-4E46-8361-F617DE2F006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EA386B6-A5DB-9748-8B48-DF55FF93DD59}"/>
              </a:ext>
            </a:extLst>
          </p:cNvPr>
          <p:cNvSpPr>
            <a:spLocks noGrp="1"/>
          </p:cNvSpPr>
          <p:nvPr>
            <p:ph type="sldNum" sz="quarter" idx="12"/>
          </p:nvPr>
        </p:nvSpPr>
        <p:spPr/>
        <p:txBody>
          <a:bodyPr/>
          <a:lstStyle/>
          <a:p>
            <a:fld id="{49407343-4CA8-5341-9950-06E3902B6B71}" type="slidenum">
              <a:rPr lang="en-US" smtClean="0"/>
              <a:t>‹#›</a:t>
            </a:fld>
            <a:endParaRPr lang="en-US"/>
          </a:p>
        </p:txBody>
      </p:sp>
    </p:spTree>
    <p:extLst>
      <p:ext uri="{BB962C8B-B14F-4D97-AF65-F5344CB8AC3E}">
        <p14:creationId xmlns:p14="http://schemas.microsoft.com/office/powerpoint/2010/main" val="31808279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image" Target="../media/image2.png"/><Relationship Id="rId5" Type="http://schemas.openxmlformats.org/officeDocument/2006/relationships/slideLayout" Target="../slideLayouts/slideLayout13.xml"/><Relationship Id="rId10" Type="http://schemas.openxmlformats.org/officeDocument/2006/relationships/theme" Target="../theme/theme2.xml"/><Relationship Id="rId4" Type="http://schemas.openxmlformats.org/officeDocument/2006/relationships/slideLayout" Target="../slideLayouts/slideLayout12.xml"/><Relationship Id="rId9" Type="http://schemas.openxmlformats.org/officeDocument/2006/relationships/slideLayout" Target="../slideLayouts/slideLayout1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image" Target="../media/image3.png"/><Relationship Id="rId5" Type="http://schemas.openxmlformats.org/officeDocument/2006/relationships/slideLayout" Target="../slideLayouts/slideLayout22.xml"/><Relationship Id="rId10" Type="http://schemas.openxmlformats.org/officeDocument/2006/relationships/theme" Target="../theme/theme3.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4.xml"/><Relationship Id="rId3" Type="http://schemas.openxmlformats.org/officeDocument/2006/relationships/slideLayout" Target="../slideLayouts/slideLayout29.xml"/><Relationship Id="rId7" Type="http://schemas.openxmlformats.org/officeDocument/2006/relationships/slideLayout" Target="../slideLayouts/slideLayout33.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image" Target="../media/image4.png"/><Relationship Id="rId5" Type="http://schemas.openxmlformats.org/officeDocument/2006/relationships/slideLayout" Target="../slideLayouts/slideLayout31.xml"/><Relationship Id="rId10" Type="http://schemas.openxmlformats.org/officeDocument/2006/relationships/theme" Target="../theme/theme4.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image" Target="../media/image5.png"/><Relationship Id="rId5" Type="http://schemas.openxmlformats.org/officeDocument/2006/relationships/slideLayout" Target="../slideLayouts/slideLayout40.xml"/><Relationship Id="rId10" Type="http://schemas.openxmlformats.org/officeDocument/2006/relationships/theme" Target="../theme/theme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0">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5C39001-32E8-3C43-9F35-DEE3D7459733}"/>
              </a:ext>
            </a:extLst>
          </p:cNvPr>
          <p:cNvSpPr>
            <a:spLocks noGrp="1"/>
          </p:cNvSpPr>
          <p:nvPr>
            <p:ph type="title"/>
          </p:nvPr>
        </p:nvSpPr>
        <p:spPr>
          <a:xfrm>
            <a:off x="838200" y="1225118"/>
            <a:ext cx="10515600" cy="70133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308AFD11-8DDD-3449-B459-8AE47286EB00}"/>
              </a:ext>
            </a:extLst>
          </p:cNvPr>
          <p:cNvSpPr>
            <a:spLocks noGrp="1"/>
          </p:cNvSpPr>
          <p:nvPr>
            <p:ph type="body" idx="1"/>
          </p:nvPr>
        </p:nvSpPr>
        <p:spPr>
          <a:xfrm>
            <a:off x="838200" y="2183907"/>
            <a:ext cx="10515600" cy="399305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EDF3AC39-0BB1-7C4B-AD6D-8ADD3C6103D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9EE6E59-BD39-F348-977D-30871535E128}" type="datetimeFigureOut">
              <a:rPr lang="en-US" smtClean="0"/>
              <a:t>4/16/2026</a:t>
            </a:fld>
            <a:endParaRPr lang="en-US"/>
          </a:p>
        </p:txBody>
      </p:sp>
      <p:sp>
        <p:nvSpPr>
          <p:cNvPr id="5" name="Footer Placeholder 4">
            <a:extLst>
              <a:ext uri="{FF2B5EF4-FFF2-40B4-BE49-F238E27FC236}">
                <a16:creationId xmlns:a16="http://schemas.microsoft.com/office/drawing/2014/main" id="{45A635B0-09BA-6944-A686-8F9740D4764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885079E-D5A9-B242-A86C-1DBF231A22F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680AD2B-C04E-8349-9452-DF30FB377220}" type="slidenum">
              <a:rPr lang="en-US" smtClean="0"/>
              <a:t>‹#›</a:t>
            </a:fld>
            <a:endParaRPr lang="en-US"/>
          </a:p>
        </p:txBody>
      </p:sp>
    </p:spTree>
    <p:extLst>
      <p:ext uri="{BB962C8B-B14F-4D97-AF65-F5344CB8AC3E}">
        <p14:creationId xmlns:p14="http://schemas.microsoft.com/office/powerpoint/2010/main" val="9258390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4" r:id="rId5"/>
    <p:sldLayoutId id="2147483656" r:id="rId6"/>
    <p:sldLayoutId id="2147483657" r:id="rId7"/>
    <p:sldLayoutId id="2147483658" r:id="rId8"/>
  </p:sldLayoutIdLst>
  <p:txStyles>
    <p:titleStyle>
      <a:lvl1pPr algn="l" defTabSz="914400" rtl="0" eaLnBrk="1" latinLnBrk="0" hangingPunct="1">
        <a:lnSpc>
          <a:spcPct val="90000"/>
        </a:lnSpc>
        <a:spcBef>
          <a:spcPct val="0"/>
        </a:spcBef>
        <a:buNone/>
        <a:defRPr sz="4400" b="1" kern="1200">
          <a:solidFill>
            <a:schemeClr val="bg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FFEE726-9121-7D42-B4EE-2FD73168BDDA}"/>
              </a:ext>
            </a:extLst>
          </p:cNvPr>
          <p:cNvSpPr>
            <a:spLocks noGrp="1"/>
          </p:cNvSpPr>
          <p:nvPr>
            <p:ph type="title"/>
          </p:nvPr>
        </p:nvSpPr>
        <p:spPr>
          <a:xfrm>
            <a:off x="838200" y="1331649"/>
            <a:ext cx="10515600" cy="896645"/>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F2C60AEE-7D43-E447-B11D-E371B0390E27}"/>
              </a:ext>
            </a:extLst>
          </p:cNvPr>
          <p:cNvSpPr>
            <a:spLocks noGrp="1"/>
          </p:cNvSpPr>
          <p:nvPr>
            <p:ph type="body" idx="1"/>
          </p:nvPr>
        </p:nvSpPr>
        <p:spPr>
          <a:xfrm>
            <a:off x="838200" y="2408017"/>
            <a:ext cx="10515600" cy="355777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4DAF1AD4-7A67-EF46-BBFA-51DB36AAE73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E5E1BA-1D2D-CF42-A22D-B4AFE10D5E82}" type="datetimeFigureOut">
              <a:rPr lang="en-US" smtClean="0"/>
              <a:t>4/16/2026</a:t>
            </a:fld>
            <a:endParaRPr lang="en-US"/>
          </a:p>
        </p:txBody>
      </p:sp>
      <p:sp>
        <p:nvSpPr>
          <p:cNvPr id="5" name="Footer Placeholder 4">
            <a:extLst>
              <a:ext uri="{FF2B5EF4-FFF2-40B4-BE49-F238E27FC236}">
                <a16:creationId xmlns:a16="http://schemas.microsoft.com/office/drawing/2014/main" id="{C593E328-BB67-7544-B7C0-2A40A068BAE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0478309-17BD-B040-BF18-C23EA0C14B9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9407343-4CA8-5341-9950-06E3902B6B71}" type="slidenum">
              <a:rPr lang="en-US" smtClean="0"/>
              <a:t>‹#›</a:t>
            </a:fld>
            <a:endParaRPr lang="en-US"/>
          </a:p>
        </p:txBody>
      </p:sp>
    </p:spTree>
    <p:extLst>
      <p:ext uri="{BB962C8B-B14F-4D97-AF65-F5344CB8AC3E}">
        <p14:creationId xmlns:p14="http://schemas.microsoft.com/office/powerpoint/2010/main" val="329337932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txStyles>
    <p:titleStyle>
      <a:lvl1pPr algn="l" defTabSz="914400" rtl="0" eaLnBrk="1" latinLnBrk="0" hangingPunct="1">
        <a:lnSpc>
          <a:spcPct val="90000"/>
        </a:lnSpc>
        <a:spcBef>
          <a:spcPct val="0"/>
        </a:spcBef>
        <a:buNone/>
        <a:defRPr sz="4400" b="1"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3F88D407-722A-FD42-80CF-8C23B0576E3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BAD3D1C-EC8B-414A-BFD9-01C9804B1B63}" type="datetimeFigureOut">
              <a:rPr lang="en-US" smtClean="0"/>
              <a:t>4/16/2026</a:t>
            </a:fld>
            <a:endParaRPr lang="en-US"/>
          </a:p>
        </p:txBody>
      </p:sp>
      <p:sp>
        <p:nvSpPr>
          <p:cNvPr id="5" name="Footer Placeholder 4">
            <a:extLst>
              <a:ext uri="{FF2B5EF4-FFF2-40B4-BE49-F238E27FC236}">
                <a16:creationId xmlns:a16="http://schemas.microsoft.com/office/drawing/2014/main" id="{BC6038B9-F4F6-5F45-AACC-ECE6D859F24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056EC22-7BCE-3349-A202-F38ADF304BA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27256FE-41F5-A845-BEE3-DC16CF2FDA8F}" type="slidenum">
              <a:rPr lang="en-US" smtClean="0"/>
              <a:t>‹#›</a:t>
            </a:fld>
            <a:endParaRPr lang="en-US"/>
          </a:p>
        </p:txBody>
      </p:sp>
      <p:sp>
        <p:nvSpPr>
          <p:cNvPr id="7" name="Title Placeholder 1">
            <a:extLst>
              <a:ext uri="{FF2B5EF4-FFF2-40B4-BE49-F238E27FC236}">
                <a16:creationId xmlns:a16="http://schemas.microsoft.com/office/drawing/2014/main" id="{0CB2AFAB-A050-AF4A-938A-B017B578155A}"/>
              </a:ext>
            </a:extLst>
          </p:cNvPr>
          <p:cNvSpPr>
            <a:spLocks noGrp="1"/>
          </p:cNvSpPr>
          <p:nvPr>
            <p:ph type="title"/>
          </p:nvPr>
        </p:nvSpPr>
        <p:spPr>
          <a:xfrm>
            <a:off x="838200" y="1225118"/>
            <a:ext cx="10515600" cy="701336"/>
          </a:xfrm>
          <a:prstGeom prst="rect">
            <a:avLst/>
          </a:prstGeom>
        </p:spPr>
        <p:txBody>
          <a:bodyPr vert="horz" lIns="91440" tIns="45720" rIns="91440" bIns="45720" rtlCol="0" anchor="ctr">
            <a:normAutofit/>
          </a:bodyPr>
          <a:lstStyle/>
          <a:p>
            <a:r>
              <a:rPr lang="en-US" dirty="0"/>
              <a:t>Click to edit Master title style</a:t>
            </a:r>
          </a:p>
        </p:txBody>
      </p:sp>
      <p:sp>
        <p:nvSpPr>
          <p:cNvPr id="8" name="Text Placeholder 2">
            <a:extLst>
              <a:ext uri="{FF2B5EF4-FFF2-40B4-BE49-F238E27FC236}">
                <a16:creationId xmlns:a16="http://schemas.microsoft.com/office/drawing/2014/main" id="{D47CC37F-ECF1-B448-8739-778EB637CA83}"/>
              </a:ext>
            </a:extLst>
          </p:cNvPr>
          <p:cNvSpPr>
            <a:spLocks noGrp="1"/>
          </p:cNvSpPr>
          <p:nvPr>
            <p:ph type="body" idx="1"/>
          </p:nvPr>
        </p:nvSpPr>
        <p:spPr>
          <a:xfrm>
            <a:off x="838200" y="2183907"/>
            <a:ext cx="10515600" cy="3993056"/>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192773011"/>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Lst>
  <p:txStyles>
    <p:titleStyle>
      <a:lvl1pPr algn="l" defTabSz="914400" rtl="0" eaLnBrk="1" latinLnBrk="0" hangingPunct="1">
        <a:lnSpc>
          <a:spcPct val="90000"/>
        </a:lnSpc>
        <a:spcBef>
          <a:spcPct val="0"/>
        </a:spcBef>
        <a:buNone/>
        <a:defRPr sz="4400" b="1"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BF3D1AA-3622-E443-937E-54BF1290A74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321C185-5533-0F4F-936F-2516087C1BD1}"/>
              </a:ext>
            </a:extLst>
          </p:cNvPr>
          <p:cNvSpPr>
            <a:spLocks noGrp="1"/>
          </p:cNvSpPr>
          <p:nvPr>
            <p:ph type="body" idx="1"/>
          </p:nvPr>
        </p:nvSpPr>
        <p:spPr>
          <a:xfrm>
            <a:off x="838200" y="1825625"/>
            <a:ext cx="10515600" cy="348322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83584427"/>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Lst>
  <p:txStyles>
    <p:titleStyle>
      <a:lvl1pPr algn="l" defTabSz="914400" rtl="0" eaLnBrk="1" latinLnBrk="0" hangingPunct="1">
        <a:lnSpc>
          <a:spcPct val="90000"/>
        </a:lnSpc>
        <a:spcBef>
          <a:spcPct val="0"/>
        </a:spcBef>
        <a:buNone/>
        <a:defRPr sz="4400" b="1"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EA5B085-393D-7445-AC21-04B74937D15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A252339-CFF9-3045-BAD3-EC0B14A32F70}"/>
              </a:ext>
            </a:extLst>
          </p:cNvPr>
          <p:cNvSpPr>
            <a:spLocks noGrp="1"/>
          </p:cNvSpPr>
          <p:nvPr>
            <p:ph type="body" idx="1"/>
          </p:nvPr>
        </p:nvSpPr>
        <p:spPr>
          <a:xfrm>
            <a:off x="838200" y="1825625"/>
            <a:ext cx="10515600" cy="366965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05052361"/>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xml.rels><?xml version="1.0" encoding="UTF-8" standalone="yes"?>
<Relationships xmlns="http://schemas.openxmlformats.org/package/2006/relationships"><Relationship Id="rId2" Type="http://schemas.openxmlformats.org/officeDocument/2006/relationships/hyperlink" Target="https://grants.nih.gov/policy-and-compliance/policy-topics/reproducibility/guidance" TargetMode="External"/><Relationship Id="rId1" Type="http://schemas.openxmlformats.org/officeDocument/2006/relationships/slideLayout" Target="../slideLayouts/slideLayout28.xml"/></Relationships>
</file>

<file path=ppt/slides/_rels/slide3.xml.rels><?xml version="1.0" encoding="UTF-8" standalone="yes"?>
<Relationships xmlns="http://schemas.openxmlformats.org/package/2006/relationships"><Relationship Id="rId2" Type="http://schemas.openxmlformats.org/officeDocument/2006/relationships/hyperlink" Target="https://www.nih.gov/replicationandreproducibility" TargetMode="External"/><Relationship Id="rId1" Type="http://schemas.openxmlformats.org/officeDocument/2006/relationships/slideLayout" Target="../slideLayouts/slideLayout28.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www.whitehouse.gov/presidential-actions/2025/05/restoring-gold-standard-science/" TargetMode="External"/><Relationship Id="rId1" Type="http://schemas.openxmlformats.org/officeDocument/2006/relationships/slideLayout" Target="../slideLayouts/slideLayout3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6.xml.rels><?xml version="1.0" encoding="UTF-8" standalone="yes"?>
<Relationships xmlns="http://schemas.openxmlformats.org/package/2006/relationships"><Relationship Id="rId2" Type="http://schemas.openxmlformats.org/officeDocument/2006/relationships/hyperlink" Target="https://www.nih.gov/replicationandreproducibility" TargetMode="External"/><Relationship Id="rId1" Type="http://schemas.openxmlformats.org/officeDocument/2006/relationships/slideLayout" Target="../slideLayouts/slideLayout2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E93D20-6B70-F44D-9B85-9FF1DF677048}"/>
              </a:ext>
            </a:extLst>
          </p:cNvPr>
          <p:cNvSpPr>
            <a:spLocks noGrp="1"/>
          </p:cNvSpPr>
          <p:nvPr>
            <p:ph type="ctrTitle"/>
          </p:nvPr>
        </p:nvSpPr>
        <p:spPr>
          <a:xfrm>
            <a:off x="146957" y="1445079"/>
            <a:ext cx="12192000" cy="2843332"/>
          </a:xfrm>
        </p:spPr>
        <p:txBody>
          <a:bodyPr>
            <a:normAutofit/>
          </a:bodyPr>
          <a:lstStyle/>
          <a:p>
            <a:pPr>
              <a:spcBef>
                <a:spcPts val="1200"/>
              </a:spcBef>
              <a:spcAft>
                <a:spcPts val="600"/>
              </a:spcAft>
            </a:pPr>
            <a:r>
              <a:rPr lang="en-US" sz="4400" dirty="0">
                <a:solidFill>
                  <a:schemeClr val="bg1">
                    <a:lumMod val="85000"/>
                  </a:schemeClr>
                </a:solidFill>
                <a:latin typeface="Avenir Next LT Pro" panose="020B0504020202020204" pitchFamily="34" charset="0"/>
              </a:rPr>
              <a:t>Research Roundtable: Rigor in Research </a:t>
            </a:r>
            <a:br>
              <a:rPr lang="en-US" sz="4400" dirty="0">
                <a:solidFill>
                  <a:schemeClr val="bg1">
                    <a:lumMod val="85000"/>
                  </a:schemeClr>
                </a:solidFill>
                <a:latin typeface="Avenir Next LT Pro" panose="020B0504020202020204" pitchFamily="34" charset="0"/>
              </a:rPr>
            </a:br>
            <a:br>
              <a:rPr lang="en-US" sz="4400" dirty="0">
                <a:solidFill>
                  <a:schemeClr val="bg1">
                    <a:lumMod val="85000"/>
                  </a:schemeClr>
                </a:solidFill>
                <a:latin typeface="Avenir Next LT Pro" panose="020B0504020202020204" pitchFamily="34" charset="0"/>
              </a:rPr>
            </a:br>
            <a:r>
              <a:rPr lang="en-US" sz="2800" dirty="0">
                <a:solidFill>
                  <a:schemeClr val="bg1">
                    <a:lumMod val="85000"/>
                  </a:schemeClr>
                </a:solidFill>
                <a:latin typeface="Avenir Next LT Pro" panose="020B0504020202020204" pitchFamily="34" charset="0"/>
              </a:rPr>
              <a:t>NIH Rigor, Reproducibility, and Gold Standard Science</a:t>
            </a:r>
          </a:p>
        </p:txBody>
      </p:sp>
      <p:sp>
        <p:nvSpPr>
          <p:cNvPr id="3" name="Subtitle 2">
            <a:extLst>
              <a:ext uri="{FF2B5EF4-FFF2-40B4-BE49-F238E27FC236}">
                <a16:creationId xmlns:a16="http://schemas.microsoft.com/office/drawing/2014/main" id="{3BE460BA-5CD4-AE45-BE3E-A832806F8852}"/>
              </a:ext>
            </a:extLst>
          </p:cNvPr>
          <p:cNvSpPr>
            <a:spLocks noGrp="1"/>
          </p:cNvSpPr>
          <p:nvPr>
            <p:ph type="subTitle" idx="1"/>
          </p:nvPr>
        </p:nvSpPr>
        <p:spPr>
          <a:xfrm>
            <a:off x="1597478" y="4903000"/>
            <a:ext cx="9144000" cy="1655762"/>
          </a:xfrm>
        </p:spPr>
        <p:txBody>
          <a:bodyPr>
            <a:normAutofit/>
          </a:bodyPr>
          <a:lstStyle/>
          <a:p>
            <a:r>
              <a:rPr lang="en-US" sz="1800" dirty="0">
                <a:solidFill>
                  <a:schemeClr val="bg1">
                    <a:lumMod val="85000"/>
                  </a:schemeClr>
                </a:solidFill>
                <a:latin typeface="Avenir Next LT Pro" panose="020B0504020202020204" pitchFamily="34" charset="0"/>
              </a:rPr>
              <a:t>Alice Espinosa Miehl, Ph.D.</a:t>
            </a:r>
          </a:p>
          <a:p>
            <a:r>
              <a:rPr lang="en-US" sz="1800" dirty="0">
                <a:solidFill>
                  <a:schemeClr val="bg1">
                    <a:lumMod val="85000"/>
                  </a:schemeClr>
                </a:solidFill>
                <a:latin typeface="Avenir Next LT Pro" panose="020B0504020202020204" pitchFamily="34" charset="0"/>
              </a:rPr>
              <a:t>Director, FAU Office of Research Development </a:t>
            </a:r>
          </a:p>
          <a:p>
            <a:r>
              <a:rPr lang="en-US" sz="1800" dirty="0">
                <a:solidFill>
                  <a:schemeClr val="bg1">
                    <a:lumMod val="85000"/>
                  </a:schemeClr>
                </a:solidFill>
                <a:latin typeface="Avenir Next LT Pro" panose="020B0504020202020204" pitchFamily="34" charset="0"/>
              </a:rPr>
              <a:t>February 25, 2026</a:t>
            </a:r>
          </a:p>
        </p:txBody>
      </p:sp>
    </p:spTree>
    <p:extLst>
      <p:ext uri="{BB962C8B-B14F-4D97-AF65-F5344CB8AC3E}">
        <p14:creationId xmlns:p14="http://schemas.microsoft.com/office/powerpoint/2010/main" val="15819994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05FBB2-51A0-EAA9-859D-83F6705D8FB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E07A980-76BE-025C-316D-584322987E94}"/>
              </a:ext>
            </a:extLst>
          </p:cNvPr>
          <p:cNvSpPr>
            <a:spLocks noGrp="1"/>
          </p:cNvSpPr>
          <p:nvPr>
            <p:ph type="title"/>
          </p:nvPr>
        </p:nvSpPr>
        <p:spPr>
          <a:xfrm>
            <a:off x="527957" y="206372"/>
            <a:ext cx="10515600" cy="1325563"/>
          </a:xfrm>
        </p:spPr>
        <p:txBody>
          <a:bodyPr>
            <a:normAutofit/>
          </a:bodyPr>
          <a:lstStyle/>
          <a:p>
            <a:r>
              <a:rPr lang="en-US" sz="3600" dirty="0">
                <a:solidFill>
                  <a:schemeClr val="accent1">
                    <a:lumMod val="50000"/>
                  </a:schemeClr>
                </a:solidFill>
                <a:latin typeface="Avenir Next LT Pro" panose="020B0504020202020204" pitchFamily="34" charset="0"/>
              </a:rPr>
              <a:t>NIH Plan – Tenet 3: Communicative of Error and Uncertainty</a:t>
            </a:r>
          </a:p>
        </p:txBody>
      </p:sp>
      <p:sp>
        <p:nvSpPr>
          <p:cNvPr id="3" name="Content Placeholder 2">
            <a:extLst>
              <a:ext uri="{FF2B5EF4-FFF2-40B4-BE49-F238E27FC236}">
                <a16:creationId xmlns:a16="http://schemas.microsoft.com/office/drawing/2014/main" id="{9D333718-EE7E-0E2A-499F-9C1BC629B20E}"/>
              </a:ext>
            </a:extLst>
          </p:cNvPr>
          <p:cNvSpPr>
            <a:spLocks noGrp="1"/>
          </p:cNvSpPr>
          <p:nvPr>
            <p:ph idx="1"/>
          </p:nvPr>
        </p:nvSpPr>
        <p:spPr>
          <a:xfrm>
            <a:off x="81643" y="1559381"/>
            <a:ext cx="11838214" cy="5151664"/>
          </a:xfrm>
        </p:spPr>
        <p:txBody>
          <a:bodyPr>
            <a:normAutofit/>
          </a:bodyPr>
          <a:lstStyle/>
          <a:p>
            <a:pPr lvl="1">
              <a:lnSpc>
                <a:spcPct val="120000"/>
              </a:lnSpc>
              <a:spcAft>
                <a:spcPts val="600"/>
              </a:spcAft>
            </a:pPr>
            <a:r>
              <a:rPr lang="en-US" dirty="0">
                <a:solidFill>
                  <a:schemeClr val="accent1">
                    <a:lumMod val="50000"/>
                  </a:schemeClr>
                </a:solidFill>
                <a:latin typeface="Avenir Next LT Pro" panose="020B0504020202020204" pitchFamily="34" charset="0"/>
              </a:rPr>
              <a:t>Examples of Current Efforts</a:t>
            </a:r>
          </a:p>
          <a:p>
            <a:pPr lvl="2">
              <a:lnSpc>
                <a:spcPct val="120000"/>
              </a:lnSpc>
              <a:spcAft>
                <a:spcPts val="600"/>
              </a:spcAft>
            </a:pPr>
            <a:r>
              <a:rPr lang="en-US" sz="2400" dirty="0">
                <a:solidFill>
                  <a:schemeClr val="accent1">
                    <a:lumMod val="50000"/>
                  </a:schemeClr>
                </a:solidFill>
                <a:latin typeface="Avenir Next LT Pro" panose="020B0504020202020204" pitchFamily="34" charset="0"/>
              </a:rPr>
              <a:t>Disseminated information about meeting standards of quality, guidelines and policies for the </a:t>
            </a:r>
            <a:r>
              <a:rPr lang="en-US" sz="2400" b="1" dirty="0">
                <a:solidFill>
                  <a:schemeClr val="accent1">
                    <a:lumMod val="50000"/>
                  </a:schemeClr>
                </a:solidFill>
                <a:latin typeface="Avenir Next LT Pro" panose="020B0504020202020204" pitchFamily="34" charset="0"/>
              </a:rPr>
              <a:t>conduct of research</a:t>
            </a:r>
          </a:p>
          <a:p>
            <a:pPr lvl="1">
              <a:lnSpc>
                <a:spcPct val="120000"/>
              </a:lnSpc>
              <a:spcAft>
                <a:spcPts val="600"/>
              </a:spcAft>
            </a:pPr>
            <a:r>
              <a:rPr lang="en-US" dirty="0">
                <a:solidFill>
                  <a:schemeClr val="accent1">
                    <a:lumMod val="50000"/>
                  </a:schemeClr>
                </a:solidFill>
                <a:latin typeface="Avenir Next LT Pro" panose="020B0504020202020204" pitchFamily="34" charset="0"/>
              </a:rPr>
              <a:t>Examples of Planned Efforts</a:t>
            </a:r>
          </a:p>
          <a:p>
            <a:pPr lvl="2">
              <a:lnSpc>
                <a:spcPct val="120000"/>
              </a:lnSpc>
              <a:spcAft>
                <a:spcPts val="600"/>
              </a:spcAft>
            </a:pPr>
            <a:r>
              <a:rPr lang="en-US" sz="2400" dirty="0">
                <a:solidFill>
                  <a:schemeClr val="accent1">
                    <a:lumMod val="50000"/>
                  </a:schemeClr>
                </a:solidFill>
                <a:latin typeface="Avenir Next LT Pro" panose="020B0504020202020204" pitchFamily="34" charset="0"/>
              </a:rPr>
              <a:t>In guidelines and policies for the conduct of research a </a:t>
            </a:r>
            <a:r>
              <a:rPr lang="en-US" sz="2400" b="1" dirty="0">
                <a:solidFill>
                  <a:schemeClr val="accent1">
                    <a:lumMod val="50000"/>
                  </a:schemeClr>
                </a:solidFill>
                <a:latin typeface="Avenir Next LT Pro" panose="020B0504020202020204" pitchFamily="34" charset="0"/>
              </a:rPr>
              <a:t>new chapter </a:t>
            </a:r>
            <a:r>
              <a:rPr lang="en-US" sz="2400" dirty="0">
                <a:solidFill>
                  <a:schemeClr val="accent1">
                    <a:lumMod val="50000"/>
                  </a:schemeClr>
                </a:solidFill>
                <a:latin typeface="Avenir Next LT Pro" panose="020B0504020202020204" pitchFamily="34" charset="0"/>
              </a:rPr>
              <a:t>is planned on GSS, further promotion of </a:t>
            </a:r>
            <a:r>
              <a:rPr lang="en-US" sz="2400" b="1" dirty="0">
                <a:solidFill>
                  <a:schemeClr val="accent1">
                    <a:lumMod val="50000"/>
                  </a:schemeClr>
                </a:solidFill>
                <a:latin typeface="Avenir Next LT Pro" panose="020B0504020202020204" pitchFamily="34" charset="0"/>
              </a:rPr>
              <a:t>academic freedom</a:t>
            </a:r>
            <a:r>
              <a:rPr lang="en-US" sz="2400" dirty="0">
                <a:solidFill>
                  <a:schemeClr val="accent1">
                    <a:lumMod val="50000"/>
                  </a:schemeClr>
                </a:solidFill>
                <a:latin typeface="Avenir Next LT Pro" panose="020B0504020202020204" pitchFamily="34" charset="0"/>
              </a:rPr>
              <a:t>, NIH process for </a:t>
            </a:r>
            <a:r>
              <a:rPr lang="en-US" sz="2400" b="1" dirty="0">
                <a:solidFill>
                  <a:schemeClr val="accent1">
                    <a:lumMod val="50000"/>
                  </a:schemeClr>
                </a:solidFill>
                <a:latin typeface="Avenir Next LT Pro" panose="020B0504020202020204" pitchFamily="34" charset="0"/>
              </a:rPr>
              <a:t>scholarly works </a:t>
            </a:r>
            <a:r>
              <a:rPr lang="en-US" sz="2400" dirty="0">
                <a:solidFill>
                  <a:schemeClr val="accent1">
                    <a:lumMod val="50000"/>
                  </a:schemeClr>
                </a:solidFill>
                <a:latin typeface="Avenir Next LT Pro" panose="020B0504020202020204" pitchFamily="34" charset="0"/>
              </a:rPr>
              <a:t>moving from scientific content/findings to reviewing exclusively for policy/regulatory compliance</a:t>
            </a:r>
          </a:p>
        </p:txBody>
      </p:sp>
    </p:spTree>
    <p:extLst>
      <p:ext uri="{BB962C8B-B14F-4D97-AF65-F5344CB8AC3E}">
        <p14:creationId xmlns:p14="http://schemas.microsoft.com/office/powerpoint/2010/main" val="33551199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B35A41-6C1A-C9A2-1F98-8A8078E062F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3F7F5F1-10E1-8FFF-AD9E-0D683C00E1D6}"/>
              </a:ext>
            </a:extLst>
          </p:cNvPr>
          <p:cNvSpPr>
            <a:spLocks noGrp="1"/>
          </p:cNvSpPr>
          <p:nvPr>
            <p:ph type="title"/>
          </p:nvPr>
        </p:nvSpPr>
        <p:spPr>
          <a:xfrm>
            <a:off x="527957" y="206372"/>
            <a:ext cx="10515600" cy="1325563"/>
          </a:xfrm>
        </p:spPr>
        <p:txBody>
          <a:bodyPr>
            <a:normAutofit/>
          </a:bodyPr>
          <a:lstStyle/>
          <a:p>
            <a:r>
              <a:rPr lang="en-US" sz="3600" dirty="0">
                <a:solidFill>
                  <a:schemeClr val="accent1">
                    <a:lumMod val="50000"/>
                  </a:schemeClr>
                </a:solidFill>
                <a:latin typeface="Avenir Next LT Pro" panose="020B0504020202020204" pitchFamily="34" charset="0"/>
              </a:rPr>
              <a:t>NIH Plan – Tenet 4: Collaborative and Interdisciplinary</a:t>
            </a:r>
          </a:p>
        </p:txBody>
      </p:sp>
      <p:sp>
        <p:nvSpPr>
          <p:cNvPr id="3" name="Content Placeholder 2">
            <a:extLst>
              <a:ext uri="{FF2B5EF4-FFF2-40B4-BE49-F238E27FC236}">
                <a16:creationId xmlns:a16="http://schemas.microsoft.com/office/drawing/2014/main" id="{AD682A0A-1904-4D13-E2BB-949F39C8EA24}"/>
              </a:ext>
            </a:extLst>
          </p:cNvPr>
          <p:cNvSpPr>
            <a:spLocks noGrp="1"/>
          </p:cNvSpPr>
          <p:nvPr>
            <p:ph idx="1"/>
          </p:nvPr>
        </p:nvSpPr>
        <p:spPr>
          <a:xfrm>
            <a:off x="81643" y="1559381"/>
            <a:ext cx="11838214" cy="5151664"/>
          </a:xfrm>
        </p:spPr>
        <p:txBody>
          <a:bodyPr>
            <a:normAutofit/>
          </a:bodyPr>
          <a:lstStyle/>
          <a:p>
            <a:pPr lvl="1">
              <a:lnSpc>
                <a:spcPct val="120000"/>
              </a:lnSpc>
              <a:spcAft>
                <a:spcPts val="600"/>
              </a:spcAft>
            </a:pPr>
            <a:r>
              <a:rPr lang="en-US" sz="2600" dirty="0">
                <a:solidFill>
                  <a:schemeClr val="accent1">
                    <a:lumMod val="50000"/>
                  </a:schemeClr>
                </a:solidFill>
                <a:latin typeface="Avenir Next LT Pro" panose="020B0504020202020204" pitchFamily="34" charset="0"/>
              </a:rPr>
              <a:t>Examples of Current Efforts</a:t>
            </a:r>
          </a:p>
          <a:p>
            <a:pPr lvl="2">
              <a:lnSpc>
                <a:spcPct val="120000"/>
              </a:lnSpc>
              <a:spcAft>
                <a:spcPts val="600"/>
              </a:spcAft>
            </a:pPr>
            <a:r>
              <a:rPr lang="en-US" sz="2600" dirty="0">
                <a:solidFill>
                  <a:schemeClr val="accent1">
                    <a:lumMod val="50000"/>
                  </a:schemeClr>
                </a:solidFill>
                <a:latin typeface="Avenir Next LT Pro" panose="020B0504020202020204" pitchFamily="34" charset="0"/>
              </a:rPr>
              <a:t>Encouragement of </a:t>
            </a:r>
            <a:r>
              <a:rPr lang="en-US" sz="2600" b="1" dirty="0">
                <a:solidFill>
                  <a:schemeClr val="accent1">
                    <a:lumMod val="50000"/>
                  </a:schemeClr>
                </a:solidFill>
                <a:latin typeface="Avenir Next LT Pro" panose="020B0504020202020204" pitchFamily="34" charset="0"/>
              </a:rPr>
              <a:t>interdisciplinary</a:t>
            </a:r>
            <a:r>
              <a:rPr lang="en-US" sz="2600" dirty="0">
                <a:solidFill>
                  <a:schemeClr val="accent1">
                    <a:lumMod val="50000"/>
                  </a:schemeClr>
                </a:solidFill>
                <a:latin typeface="Avenir Next LT Pro" panose="020B0504020202020204" pitchFamily="34" charset="0"/>
              </a:rPr>
              <a:t> teams, collaboration with </a:t>
            </a:r>
            <a:r>
              <a:rPr lang="en-US" sz="2600" b="1" dirty="0">
                <a:solidFill>
                  <a:schemeClr val="accent1">
                    <a:lumMod val="50000"/>
                  </a:schemeClr>
                </a:solidFill>
                <a:latin typeface="Avenir Next LT Pro" panose="020B0504020202020204" pitchFamily="34" charset="0"/>
              </a:rPr>
              <a:t>clinicians</a:t>
            </a:r>
          </a:p>
          <a:p>
            <a:pPr lvl="1">
              <a:lnSpc>
                <a:spcPct val="120000"/>
              </a:lnSpc>
              <a:spcAft>
                <a:spcPts val="600"/>
              </a:spcAft>
            </a:pPr>
            <a:r>
              <a:rPr lang="en-US" sz="2600" dirty="0">
                <a:solidFill>
                  <a:schemeClr val="accent1">
                    <a:lumMod val="50000"/>
                  </a:schemeClr>
                </a:solidFill>
                <a:latin typeface="Avenir Next LT Pro" panose="020B0504020202020204" pitchFamily="34" charset="0"/>
              </a:rPr>
              <a:t>Examples of Planned Efforts</a:t>
            </a:r>
          </a:p>
          <a:p>
            <a:pPr lvl="2">
              <a:lnSpc>
                <a:spcPct val="120000"/>
              </a:lnSpc>
              <a:spcAft>
                <a:spcPts val="600"/>
              </a:spcAft>
            </a:pPr>
            <a:r>
              <a:rPr lang="en-US" sz="2600" dirty="0">
                <a:solidFill>
                  <a:schemeClr val="accent1">
                    <a:lumMod val="50000"/>
                  </a:schemeClr>
                </a:solidFill>
                <a:latin typeface="Avenir Next LT Pro" panose="020B0504020202020204" pitchFamily="34" charset="0"/>
              </a:rPr>
              <a:t>NIH and Centers for Medicaid and Medicare Services (root causes of autism spectrum disorder), </a:t>
            </a:r>
            <a:r>
              <a:rPr lang="en-US" sz="2600" b="1" dirty="0">
                <a:solidFill>
                  <a:schemeClr val="accent1">
                    <a:lumMod val="50000"/>
                  </a:schemeClr>
                </a:solidFill>
                <a:latin typeface="Avenir Next LT Pro" panose="020B0504020202020204" pitchFamily="34" charset="0"/>
              </a:rPr>
              <a:t>Real World Data Network</a:t>
            </a:r>
            <a:r>
              <a:rPr lang="en-US" sz="2600" dirty="0">
                <a:solidFill>
                  <a:schemeClr val="accent1">
                    <a:lumMod val="50000"/>
                  </a:schemeClr>
                </a:solidFill>
                <a:latin typeface="Avenir Next LT Pro" panose="020B0504020202020204" pitchFamily="34" charset="0"/>
              </a:rPr>
              <a:t>, </a:t>
            </a:r>
            <a:r>
              <a:rPr lang="en-US" sz="2600" b="1" dirty="0">
                <a:solidFill>
                  <a:schemeClr val="accent1">
                    <a:lumMod val="50000"/>
                  </a:schemeClr>
                </a:solidFill>
                <a:latin typeface="Avenir Next LT Pro" panose="020B0504020202020204" pitchFamily="34" charset="0"/>
              </a:rPr>
              <a:t>Nutrition Regulatory Science </a:t>
            </a:r>
            <a:r>
              <a:rPr lang="en-US" sz="2600" dirty="0">
                <a:solidFill>
                  <a:schemeClr val="accent1">
                    <a:lumMod val="50000"/>
                  </a:schemeClr>
                </a:solidFill>
                <a:latin typeface="Avenir Next LT Pro" panose="020B0504020202020204" pitchFamily="34" charset="0"/>
              </a:rPr>
              <a:t>Program</a:t>
            </a:r>
          </a:p>
        </p:txBody>
      </p:sp>
    </p:spTree>
    <p:extLst>
      <p:ext uri="{BB962C8B-B14F-4D97-AF65-F5344CB8AC3E}">
        <p14:creationId xmlns:p14="http://schemas.microsoft.com/office/powerpoint/2010/main" val="12714721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566A2F-34F8-40B2-0EA0-B8E68B7C5D3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14B808D-CB15-27CA-B30F-00F9955CED34}"/>
              </a:ext>
            </a:extLst>
          </p:cNvPr>
          <p:cNvSpPr>
            <a:spLocks noGrp="1"/>
          </p:cNvSpPr>
          <p:nvPr>
            <p:ph type="title"/>
          </p:nvPr>
        </p:nvSpPr>
        <p:spPr>
          <a:xfrm>
            <a:off x="527957" y="206372"/>
            <a:ext cx="10515600" cy="1325563"/>
          </a:xfrm>
        </p:spPr>
        <p:txBody>
          <a:bodyPr>
            <a:normAutofit/>
          </a:bodyPr>
          <a:lstStyle/>
          <a:p>
            <a:r>
              <a:rPr lang="en-US" sz="3600" dirty="0">
                <a:solidFill>
                  <a:schemeClr val="accent1">
                    <a:lumMod val="50000"/>
                  </a:schemeClr>
                </a:solidFill>
                <a:latin typeface="Avenir Next LT Pro" panose="020B0504020202020204" pitchFamily="34" charset="0"/>
              </a:rPr>
              <a:t>NIH Plan – Tenet 5: Skeptical of its Findings and Assumptions </a:t>
            </a:r>
          </a:p>
        </p:txBody>
      </p:sp>
      <p:sp>
        <p:nvSpPr>
          <p:cNvPr id="3" name="Content Placeholder 2">
            <a:extLst>
              <a:ext uri="{FF2B5EF4-FFF2-40B4-BE49-F238E27FC236}">
                <a16:creationId xmlns:a16="http://schemas.microsoft.com/office/drawing/2014/main" id="{6AA4C7B1-AD7B-D4BE-AE3C-D139A01F0570}"/>
              </a:ext>
            </a:extLst>
          </p:cNvPr>
          <p:cNvSpPr>
            <a:spLocks noGrp="1"/>
          </p:cNvSpPr>
          <p:nvPr>
            <p:ph idx="1"/>
          </p:nvPr>
        </p:nvSpPr>
        <p:spPr>
          <a:xfrm>
            <a:off x="-65315" y="1695221"/>
            <a:ext cx="12110357" cy="5151664"/>
          </a:xfrm>
        </p:spPr>
        <p:txBody>
          <a:bodyPr>
            <a:normAutofit/>
          </a:bodyPr>
          <a:lstStyle/>
          <a:p>
            <a:pPr lvl="1">
              <a:lnSpc>
                <a:spcPct val="120000"/>
              </a:lnSpc>
              <a:spcAft>
                <a:spcPts val="600"/>
              </a:spcAft>
            </a:pPr>
            <a:r>
              <a:rPr lang="en-US" sz="2800" dirty="0">
                <a:solidFill>
                  <a:schemeClr val="accent1">
                    <a:lumMod val="50000"/>
                  </a:schemeClr>
                </a:solidFill>
                <a:latin typeface="Avenir Next LT Pro" panose="020B0504020202020204" pitchFamily="34" charset="0"/>
              </a:rPr>
              <a:t>Examples of Current Efforts</a:t>
            </a:r>
          </a:p>
          <a:p>
            <a:pPr lvl="2">
              <a:lnSpc>
                <a:spcPct val="120000"/>
              </a:lnSpc>
              <a:spcAft>
                <a:spcPts val="600"/>
              </a:spcAft>
            </a:pPr>
            <a:r>
              <a:rPr lang="en-US" sz="2800" dirty="0">
                <a:solidFill>
                  <a:schemeClr val="accent1">
                    <a:lumMod val="50000"/>
                  </a:schemeClr>
                </a:solidFill>
                <a:latin typeface="Avenir Next LT Pro" panose="020B0504020202020204" pitchFamily="34" charset="0"/>
              </a:rPr>
              <a:t>Institute and center </a:t>
            </a:r>
            <a:r>
              <a:rPr lang="en-US" sz="2800" b="1" dirty="0">
                <a:solidFill>
                  <a:schemeClr val="accent1">
                    <a:lumMod val="50000"/>
                  </a:schemeClr>
                </a:solidFill>
                <a:latin typeface="Avenir Next LT Pro" panose="020B0504020202020204" pitchFamily="34" charset="0"/>
              </a:rPr>
              <a:t>strategic plans</a:t>
            </a:r>
            <a:r>
              <a:rPr lang="en-US" sz="2800" dirty="0">
                <a:solidFill>
                  <a:schemeClr val="accent1">
                    <a:lumMod val="50000"/>
                  </a:schemeClr>
                </a:solidFill>
                <a:latin typeface="Avenir Next LT Pro" panose="020B0504020202020204" pitchFamily="34" charset="0"/>
              </a:rPr>
              <a:t>, Public Access Policy, </a:t>
            </a:r>
            <a:r>
              <a:rPr lang="en-US" sz="2800" b="1" dirty="0">
                <a:solidFill>
                  <a:schemeClr val="accent1">
                    <a:lumMod val="50000"/>
                  </a:schemeClr>
                </a:solidFill>
                <a:latin typeface="Avenir Next LT Pro" panose="020B0504020202020204" pitchFamily="34" charset="0"/>
              </a:rPr>
              <a:t>Replication Initiative </a:t>
            </a:r>
            <a:r>
              <a:rPr lang="en-US" sz="2800" dirty="0">
                <a:solidFill>
                  <a:schemeClr val="accent1">
                    <a:lumMod val="50000"/>
                  </a:schemeClr>
                </a:solidFill>
                <a:latin typeface="Avenir Next LT Pro" panose="020B0504020202020204" pitchFamily="34" charset="0"/>
              </a:rPr>
              <a:t>(independent contractors replicate results)</a:t>
            </a:r>
          </a:p>
          <a:p>
            <a:pPr lvl="1">
              <a:lnSpc>
                <a:spcPct val="120000"/>
              </a:lnSpc>
              <a:spcAft>
                <a:spcPts val="600"/>
              </a:spcAft>
            </a:pPr>
            <a:r>
              <a:rPr lang="en-US" sz="2800" dirty="0">
                <a:solidFill>
                  <a:schemeClr val="accent1">
                    <a:lumMod val="50000"/>
                  </a:schemeClr>
                </a:solidFill>
                <a:latin typeface="Avenir Next LT Pro" panose="020B0504020202020204" pitchFamily="34" charset="0"/>
              </a:rPr>
              <a:t>Examples of Planned Efforts</a:t>
            </a:r>
          </a:p>
          <a:p>
            <a:pPr lvl="2">
              <a:lnSpc>
                <a:spcPct val="120000"/>
              </a:lnSpc>
              <a:spcAft>
                <a:spcPts val="600"/>
              </a:spcAft>
            </a:pPr>
            <a:r>
              <a:rPr lang="en-US" sz="2800" b="1" dirty="0">
                <a:solidFill>
                  <a:schemeClr val="accent1">
                    <a:lumMod val="50000"/>
                  </a:schemeClr>
                </a:solidFill>
                <a:latin typeface="Avenir Next LT Pro" panose="020B0504020202020204" pitchFamily="34" charset="0"/>
              </a:rPr>
              <a:t>Review</a:t>
            </a:r>
            <a:r>
              <a:rPr lang="en-US" sz="2800" dirty="0">
                <a:solidFill>
                  <a:schemeClr val="accent1">
                    <a:lumMod val="50000"/>
                  </a:schemeClr>
                </a:solidFill>
                <a:latin typeface="Avenir Next LT Pro" panose="020B0504020202020204" pitchFamily="34" charset="0"/>
              </a:rPr>
              <a:t> of policies and practices, Pilot NIH </a:t>
            </a:r>
            <a:r>
              <a:rPr lang="en-US" sz="2800" b="1" dirty="0">
                <a:solidFill>
                  <a:schemeClr val="accent1">
                    <a:lumMod val="50000"/>
                  </a:schemeClr>
                </a:solidFill>
                <a:latin typeface="Avenir Next LT Pro" panose="020B0504020202020204" pitchFamily="34" charset="0"/>
              </a:rPr>
              <a:t>Science of Science Scholars program</a:t>
            </a:r>
            <a:r>
              <a:rPr lang="en-US" sz="2800" dirty="0">
                <a:solidFill>
                  <a:schemeClr val="accent1">
                    <a:lumMod val="50000"/>
                  </a:schemeClr>
                </a:solidFill>
                <a:latin typeface="Avenir Next LT Pro" panose="020B0504020202020204" pitchFamily="34" charset="0"/>
              </a:rPr>
              <a:t> (analyze internal administrative NIH data)</a:t>
            </a:r>
          </a:p>
        </p:txBody>
      </p:sp>
    </p:spTree>
    <p:extLst>
      <p:ext uri="{BB962C8B-B14F-4D97-AF65-F5344CB8AC3E}">
        <p14:creationId xmlns:p14="http://schemas.microsoft.com/office/powerpoint/2010/main" val="20115905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3DD1A7-CCCA-5A38-51AD-396EB52AD74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9468C6E-9D9C-FDAF-27DB-C6F147AAAEB6}"/>
              </a:ext>
            </a:extLst>
          </p:cNvPr>
          <p:cNvSpPr>
            <a:spLocks noGrp="1"/>
          </p:cNvSpPr>
          <p:nvPr>
            <p:ph type="title"/>
          </p:nvPr>
        </p:nvSpPr>
        <p:spPr>
          <a:xfrm>
            <a:off x="527957" y="206372"/>
            <a:ext cx="10515600" cy="1325563"/>
          </a:xfrm>
        </p:spPr>
        <p:txBody>
          <a:bodyPr>
            <a:normAutofit/>
          </a:bodyPr>
          <a:lstStyle/>
          <a:p>
            <a:r>
              <a:rPr lang="en-US" sz="3600" dirty="0">
                <a:solidFill>
                  <a:schemeClr val="accent1">
                    <a:lumMod val="50000"/>
                  </a:schemeClr>
                </a:solidFill>
                <a:latin typeface="Avenir Next LT Pro" panose="020B0504020202020204" pitchFamily="34" charset="0"/>
              </a:rPr>
              <a:t>NIH Plan – Tenet 6: Structured for Falsifiability of Hypotheses</a:t>
            </a:r>
          </a:p>
        </p:txBody>
      </p:sp>
      <p:sp>
        <p:nvSpPr>
          <p:cNvPr id="3" name="Content Placeholder 2">
            <a:extLst>
              <a:ext uri="{FF2B5EF4-FFF2-40B4-BE49-F238E27FC236}">
                <a16:creationId xmlns:a16="http://schemas.microsoft.com/office/drawing/2014/main" id="{163BD0A8-B3CA-E1DE-7EF6-B40AFC66F29B}"/>
              </a:ext>
            </a:extLst>
          </p:cNvPr>
          <p:cNvSpPr>
            <a:spLocks noGrp="1"/>
          </p:cNvSpPr>
          <p:nvPr>
            <p:ph idx="1"/>
          </p:nvPr>
        </p:nvSpPr>
        <p:spPr>
          <a:xfrm>
            <a:off x="-65315" y="1695221"/>
            <a:ext cx="12110357" cy="5151664"/>
          </a:xfrm>
        </p:spPr>
        <p:txBody>
          <a:bodyPr>
            <a:normAutofit/>
          </a:bodyPr>
          <a:lstStyle/>
          <a:p>
            <a:pPr lvl="1">
              <a:lnSpc>
                <a:spcPct val="120000"/>
              </a:lnSpc>
              <a:spcAft>
                <a:spcPts val="600"/>
              </a:spcAft>
            </a:pPr>
            <a:r>
              <a:rPr lang="en-US" sz="2800" dirty="0">
                <a:solidFill>
                  <a:schemeClr val="accent1">
                    <a:lumMod val="50000"/>
                  </a:schemeClr>
                </a:solidFill>
                <a:latin typeface="Avenir Next LT Pro" panose="020B0504020202020204" pitchFamily="34" charset="0"/>
              </a:rPr>
              <a:t>Examples of Current Efforts</a:t>
            </a:r>
          </a:p>
          <a:p>
            <a:pPr lvl="2">
              <a:lnSpc>
                <a:spcPct val="120000"/>
              </a:lnSpc>
              <a:spcAft>
                <a:spcPts val="600"/>
              </a:spcAft>
            </a:pPr>
            <a:r>
              <a:rPr lang="en-US" sz="2800" b="1" dirty="0">
                <a:solidFill>
                  <a:schemeClr val="accent1">
                    <a:lumMod val="50000"/>
                  </a:schemeClr>
                </a:solidFill>
                <a:latin typeface="Avenir Next LT Pro" panose="020B0504020202020204" pitchFamily="34" charset="0"/>
              </a:rPr>
              <a:t>Rigor and reproducibility </a:t>
            </a:r>
            <a:r>
              <a:rPr lang="en-US" sz="2800" dirty="0">
                <a:solidFill>
                  <a:schemeClr val="accent1">
                    <a:lumMod val="50000"/>
                  </a:schemeClr>
                </a:solidFill>
                <a:latin typeface="Avenir Next LT Pro" panose="020B0504020202020204" pitchFamily="34" charset="0"/>
              </a:rPr>
              <a:t>policies, training in the </a:t>
            </a:r>
            <a:r>
              <a:rPr lang="en-US" sz="2800" b="1" dirty="0">
                <a:solidFill>
                  <a:schemeClr val="accent1">
                    <a:lumMod val="50000"/>
                  </a:schemeClr>
                </a:solidFill>
                <a:latin typeface="Avenir Next LT Pro" panose="020B0504020202020204" pitchFamily="34" charset="0"/>
              </a:rPr>
              <a:t>responsible conduct </a:t>
            </a:r>
            <a:r>
              <a:rPr lang="en-US" sz="2800" dirty="0">
                <a:solidFill>
                  <a:schemeClr val="accent1">
                    <a:lumMod val="50000"/>
                  </a:schemeClr>
                </a:solidFill>
                <a:latin typeface="Avenir Next LT Pro" panose="020B0504020202020204" pitchFamily="34" charset="0"/>
              </a:rPr>
              <a:t>of research, NIH </a:t>
            </a:r>
            <a:r>
              <a:rPr lang="en-US" sz="2800" b="1" dirty="0">
                <a:solidFill>
                  <a:schemeClr val="accent1">
                    <a:lumMod val="50000"/>
                  </a:schemeClr>
                </a:solidFill>
                <a:latin typeface="Avenir Next LT Pro" panose="020B0504020202020204" pitchFamily="34" charset="0"/>
              </a:rPr>
              <a:t>Preprint Pilot </a:t>
            </a:r>
            <a:r>
              <a:rPr lang="en-US" sz="2800" dirty="0">
                <a:solidFill>
                  <a:schemeClr val="accent1">
                    <a:lumMod val="50000"/>
                  </a:schemeClr>
                </a:solidFill>
                <a:latin typeface="Avenir Next LT Pro" panose="020B0504020202020204" pitchFamily="34" charset="0"/>
              </a:rPr>
              <a:t>(make preprints available)</a:t>
            </a:r>
          </a:p>
          <a:p>
            <a:pPr lvl="1">
              <a:lnSpc>
                <a:spcPct val="120000"/>
              </a:lnSpc>
              <a:spcAft>
                <a:spcPts val="600"/>
              </a:spcAft>
            </a:pPr>
            <a:r>
              <a:rPr lang="en-US" sz="2800" dirty="0">
                <a:solidFill>
                  <a:schemeClr val="accent1">
                    <a:lumMod val="50000"/>
                  </a:schemeClr>
                </a:solidFill>
                <a:latin typeface="Avenir Next LT Pro" panose="020B0504020202020204" pitchFamily="34" charset="0"/>
              </a:rPr>
              <a:t>Examples of Planned Efforts</a:t>
            </a:r>
          </a:p>
          <a:p>
            <a:pPr lvl="2">
              <a:lnSpc>
                <a:spcPct val="120000"/>
              </a:lnSpc>
              <a:spcAft>
                <a:spcPts val="600"/>
              </a:spcAft>
            </a:pPr>
            <a:r>
              <a:rPr lang="en-US" sz="2800" dirty="0">
                <a:solidFill>
                  <a:schemeClr val="accent1">
                    <a:lumMod val="50000"/>
                  </a:schemeClr>
                </a:solidFill>
                <a:latin typeface="Avenir Next LT Pro" panose="020B0504020202020204" pitchFamily="34" charset="0"/>
              </a:rPr>
              <a:t>Modernizing Research and Evidence (</a:t>
            </a:r>
            <a:r>
              <a:rPr lang="en-US" sz="2800" dirty="0" err="1">
                <a:solidFill>
                  <a:schemeClr val="accent1">
                    <a:lumMod val="50000"/>
                  </a:schemeClr>
                </a:solidFill>
                <a:latin typeface="Avenir Next LT Pro" panose="020B0504020202020204" pitchFamily="34" charset="0"/>
              </a:rPr>
              <a:t>MoRE</a:t>
            </a:r>
            <a:r>
              <a:rPr lang="en-US" sz="2800" dirty="0">
                <a:solidFill>
                  <a:schemeClr val="accent1">
                    <a:lumMod val="50000"/>
                  </a:schemeClr>
                </a:solidFill>
                <a:latin typeface="Avenir Next LT Pro" panose="020B0504020202020204" pitchFamily="34" charset="0"/>
              </a:rPr>
              <a:t>) </a:t>
            </a:r>
            <a:r>
              <a:rPr lang="en-US" sz="2800" b="1" dirty="0">
                <a:solidFill>
                  <a:schemeClr val="accent1">
                    <a:lumMod val="50000"/>
                  </a:schemeClr>
                </a:solidFill>
                <a:latin typeface="Avenir Next LT Pro" panose="020B0504020202020204" pitchFamily="34" charset="0"/>
              </a:rPr>
              <a:t>Glossary</a:t>
            </a:r>
            <a:r>
              <a:rPr lang="en-US" sz="2800" dirty="0">
                <a:solidFill>
                  <a:schemeClr val="accent1">
                    <a:lumMod val="50000"/>
                  </a:schemeClr>
                </a:solidFill>
                <a:latin typeface="Avenir Next LT Pro" panose="020B0504020202020204" pitchFamily="34" charset="0"/>
              </a:rPr>
              <a:t> (FDA and NIH - 40 clinical research terms and their definitions) </a:t>
            </a:r>
          </a:p>
        </p:txBody>
      </p:sp>
    </p:spTree>
    <p:extLst>
      <p:ext uri="{BB962C8B-B14F-4D97-AF65-F5344CB8AC3E}">
        <p14:creationId xmlns:p14="http://schemas.microsoft.com/office/powerpoint/2010/main" val="40417039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871521-D9F8-BC7C-7962-4CB83DC17B6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03E3F9E-F297-2BA2-7CCE-E6D40C50CDD2}"/>
              </a:ext>
            </a:extLst>
          </p:cNvPr>
          <p:cNvSpPr>
            <a:spLocks noGrp="1"/>
          </p:cNvSpPr>
          <p:nvPr>
            <p:ph type="title"/>
          </p:nvPr>
        </p:nvSpPr>
        <p:spPr>
          <a:xfrm>
            <a:off x="527957" y="206372"/>
            <a:ext cx="10515600" cy="1325563"/>
          </a:xfrm>
        </p:spPr>
        <p:txBody>
          <a:bodyPr>
            <a:normAutofit/>
          </a:bodyPr>
          <a:lstStyle/>
          <a:p>
            <a:r>
              <a:rPr lang="en-US" sz="3600" dirty="0">
                <a:solidFill>
                  <a:schemeClr val="accent1">
                    <a:lumMod val="50000"/>
                  </a:schemeClr>
                </a:solidFill>
                <a:latin typeface="Avenir Next LT Pro" panose="020B0504020202020204" pitchFamily="34" charset="0"/>
              </a:rPr>
              <a:t>NIH Plan – Tenet 7: Subject to Unbiased Peer Review</a:t>
            </a:r>
          </a:p>
        </p:txBody>
      </p:sp>
      <p:sp>
        <p:nvSpPr>
          <p:cNvPr id="3" name="Content Placeholder 2">
            <a:extLst>
              <a:ext uri="{FF2B5EF4-FFF2-40B4-BE49-F238E27FC236}">
                <a16:creationId xmlns:a16="http://schemas.microsoft.com/office/drawing/2014/main" id="{341BC61D-C19A-BA3D-26EE-D307321FB4A3}"/>
              </a:ext>
            </a:extLst>
          </p:cNvPr>
          <p:cNvSpPr>
            <a:spLocks noGrp="1"/>
          </p:cNvSpPr>
          <p:nvPr>
            <p:ph idx="1"/>
          </p:nvPr>
        </p:nvSpPr>
        <p:spPr>
          <a:xfrm>
            <a:off x="-65315" y="1695221"/>
            <a:ext cx="12110357" cy="5151664"/>
          </a:xfrm>
        </p:spPr>
        <p:txBody>
          <a:bodyPr>
            <a:normAutofit/>
          </a:bodyPr>
          <a:lstStyle/>
          <a:p>
            <a:pPr lvl="1">
              <a:lnSpc>
                <a:spcPct val="120000"/>
              </a:lnSpc>
              <a:spcAft>
                <a:spcPts val="600"/>
              </a:spcAft>
            </a:pPr>
            <a:r>
              <a:rPr lang="en-US" sz="2800" dirty="0">
                <a:solidFill>
                  <a:schemeClr val="accent1">
                    <a:lumMod val="50000"/>
                  </a:schemeClr>
                </a:solidFill>
                <a:latin typeface="Avenir Next LT Pro" panose="020B0504020202020204" pitchFamily="34" charset="0"/>
              </a:rPr>
              <a:t>Examples of Current Efforts</a:t>
            </a:r>
          </a:p>
          <a:p>
            <a:pPr lvl="2">
              <a:lnSpc>
                <a:spcPct val="120000"/>
              </a:lnSpc>
              <a:spcAft>
                <a:spcPts val="600"/>
              </a:spcAft>
            </a:pPr>
            <a:r>
              <a:rPr lang="en-US" sz="2800" b="1" dirty="0">
                <a:solidFill>
                  <a:schemeClr val="accent1">
                    <a:lumMod val="50000"/>
                  </a:schemeClr>
                </a:solidFill>
                <a:latin typeface="Avenir Next LT Pro" panose="020B0504020202020204" pitchFamily="34" charset="0"/>
              </a:rPr>
              <a:t>Simplified Framework </a:t>
            </a:r>
            <a:r>
              <a:rPr lang="en-US" sz="2800" dirty="0">
                <a:solidFill>
                  <a:schemeClr val="accent1">
                    <a:lumMod val="50000"/>
                  </a:schemeClr>
                </a:solidFill>
                <a:latin typeface="Avenir Next LT Pro" panose="020B0504020202020204" pitchFamily="34" charset="0"/>
              </a:rPr>
              <a:t>for NIH Peer Review Criteria, reviewer integrity and fairness</a:t>
            </a:r>
          </a:p>
          <a:p>
            <a:pPr lvl="1">
              <a:lnSpc>
                <a:spcPct val="120000"/>
              </a:lnSpc>
              <a:spcAft>
                <a:spcPts val="600"/>
              </a:spcAft>
            </a:pPr>
            <a:r>
              <a:rPr lang="en-US" sz="2800" dirty="0">
                <a:solidFill>
                  <a:schemeClr val="accent1">
                    <a:lumMod val="50000"/>
                  </a:schemeClr>
                </a:solidFill>
                <a:latin typeface="Avenir Next LT Pro" panose="020B0504020202020204" pitchFamily="34" charset="0"/>
              </a:rPr>
              <a:t>Examples of Planned Efforts</a:t>
            </a:r>
          </a:p>
          <a:p>
            <a:pPr lvl="2">
              <a:lnSpc>
                <a:spcPct val="120000"/>
              </a:lnSpc>
              <a:spcAft>
                <a:spcPts val="600"/>
              </a:spcAft>
            </a:pPr>
            <a:r>
              <a:rPr lang="en-US" sz="2800" b="1" dirty="0">
                <a:solidFill>
                  <a:schemeClr val="accent1">
                    <a:lumMod val="50000"/>
                  </a:schemeClr>
                </a:solidFill>
                <a:latin typeface="Avenir Next LT Pro" panose="020B0504020202020204" pitchFamily="34" charset="0"/>
              </a:rPr>
              <a:t>Centralized peer review </a:t>
            </a:r>
            <a:r>
              <a:rPr lang="en-US" sz="2800" dirty="0">
                <a:solidFill>
                  <a:schemeClr val="accent1">
                    <a:lumMod val="50000"/>
                  </a:schemeClr>
                </a:solidFill>
                <a:latin typeface="Avenir Next LT Pro" panose="020B0504020202020204" pitchFamily="34" charset="0"/>
              </a:rPr>
              <a:t>within CSR, developing a </a:t>
            </a:r>
            <a:r>
              <a:rPr lang="en-US" sz="2800" b="1" dirty="0">
                <a:solidFill>
                  <a:schemeClr val="accent1">
                    <a:lumMod val="50000"/>
                  </a:schemeClr>
                </a:solidFill>
                <a:latin typeface="Avenir Next LT Pro" panose="020B0504020202020204" pitchFamily="34" charset="0"/>
              </a:rPr>
              <a:t>conflict of interest tool </a:t>
            </a:r>
            <a:r>
              <a:rPr lang="en-US" sz="2800" dirty="0">
                <a:solidFill>
                  <a:schemeClr val="accent1">
                    <a:lumMod val="50000"/>
                  </a:schemeClr>
                </a:solidFill>
                <a:latin typeface="Avenir Next LT Pro" panose="020B0504020202020204" pitchFamily="34" charset="0"/>
              </a:rPr>
              <a:t>for screening NIH reviewers</a:t>
            </a:r>
          </a:p>
        </p:txBody>
      </p:sp>
    </p:spTree>
    <p:extLst>
      <p:ext uri="{BB962C8B-B14F-4D97-AF65-F5344CB8AC3E}">
        <p14:creationId xmlns:p14="http://schemas.microsoft.com/office/powerpoint/2010/main" val="37633892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82D042-D1CC-65EC-37F8-1763AFE2712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9073148-35B3-DD4D-EEB6-03ECE07053C1}"/>
              </a:ext>
            </a:extLst>
          </p:cNvPr>
          <p:cNvSpPr>
            <a:spLocks noGrp="1"/>
          </p:cNvSpPr>
          <p:nvPr>
            <p:ph type="title"/>
          </p:nvPr>
        </p:nvSpPr>
        <p:spPr>
          <a:xfrm>
            <a:off x="527957" y="379367"/>
            <a:ext cx="10515600" cy="1325563"/>
          </a:xfrm>
        </p:spPr>
        <p:txBody>
          <a:bodyPr>
            <a:normAutofit/>
          </a:bodyPr>
          <a:lstStyle/>
          <a:p>
            <a:r>
              <a:rPr lang="en-US" sz="3600" dirty="0">
                <a:solidFill>
                  <a:schemeClr val="accent1">
                    <a:lumMod val="50000"/>
                  </a:schemeClr>
                </a:solidFill>
                <a:latin typeface="Avenir Next LT Pro" panose="020B0504020202020204" pitchFamily="34" charset="0"/>
              </a:rPr>
              <a:t>NIH Plan – Tenet 8: Accepting of Negative Results as Positive Outcomes</a:t>
            </a:r>
          </a:p>
        </p:txBody>
      </p:sp>
      <p:sp>
        <p:nvSpPr>
          <p:cNvPr id="3" name="Content Placeholder 2">
            <a:extLst>
              <a:ext uri="{FF2B5EF4-FFF2-40B4-BE49-F238E27FC236}">
                <a16:creationId xmlns:a16="http://schemas.microsoft.com/office/drawing/2014/main" id="{B2289BD5-0D37-81A3-7941-E58C8F9C2027}"/>
              </a:ext>
            </a:extLst>
          </p:cNvPr>
          <p:cNvSpPr>
            <a:spLocks noGrp="1"/>
          </p:cNvSpPr>
          <p:nvPr>
            <p:ph idx="1"/>
          </p:nvPr>
        </p:nvSpPr>
        <p:spPr>
          <a:xfrm>
            <a:off x="261257" y="1897930"/>
            <a:ext cx="12110357" cy="5151664"/>
          </a:xfrm>
        </p:spPr>
        <p:txBody>
          <a:bodyPr>
            <a:normAutofit/>
          </a:bodyPr>
          <a:lstStyle/>
          <a:p>
            <a:pPr lvl="1">
              <a:lnSpc>
                <a:spcPct val="120000"/>
              </a:lnSpc>
              <a:spcAft>
                <a:spcPts val="600"/>
              </a:spcAft>
            </a:pPr>
            <a:r>
              <a:rPr lang="en-US" sz="2800" dirty="0">
                <a:solidFill>
                  <a:schemeClr val="accent1">
                    <a:lumMod val="50000"/>
                  </a:schemeClr>
                </a:solidFill>
                <a:latin typeface="Avenir Next LT Pro" panose="020B0504020202020204" pitchFamily="34" charset="0"/>
              </a:rPr>
              <a:t>Examples of Current Efforts</a:t>
            </a:r>
          </a:p>
          <a:p>
            <a:pPr lvl="2">
              <a:lnSpc>
                <a:spcPct val="120000"/>
              </a:lnSpc>
              <a:spcAft>
                <a:spcPts val="600"/>
              </a:spcAft>
            </a:pPr>
            <a:r>
              <a:rPr lang="en-US" sz="2800" b="1" dirty="0">
                <a:solidFill>
                  <a:schemeClr val="accent1">
                    <a:lumMod val="50000"/>
                  </a:schemeClr>
                </a:solidFill>
                <a:latin typeface="Avenir Next LT Pro" panose="020B0504020202020204" pitchFamily="34" charset="0"/>
              </a:rPr>
              <a:t>Data </a:t>
            </a:r>
            <a:r>
              <a:rPr lang="en-US" sz="2800" dirty="0">
                <a:solidFill>
                  <a:schemeClr val="accent1">
                    <a:lumMod val="50000"/>
                  </a:schemeClr>
                </a:solidFill>
                <a:latin typeface="Avenir Next LT Pro" panose="020B0504020202020204" pitchFamily="34" charset="0"/>
              </a:rPr>
              <a:t>management and sharing</a:t>
            </a:r>
          </a:p>
          <a:p>
            <a:pPr lvl="1">
              <a:lnSpc>
                <a:spcPct val="120000"/>
              </a:lnSpc>
              <a:spcAft>
                <a:spcPts val="600"/>
              </a:spcAft>
            </a:pPr>
            <a:r>
              <a:rPr lang="en-US" sz="2800" dirty="0">
                <a:solidFill>
                  <a:schemeClr val="accent1">
                    <a:lumMod val="50000"/>
                  </a:schemeClr>
                </a:solidFill>
                <a:latin typeface="Avenir Next LT Pro" panose="020B0504020202020204" pitchFamily="34" charset="0"/>
              </a:rPr>
              <a:t>Examples of Planned Efforts</a:t>
            </a:r>
          </a:p>
          <a:p>
            <a:pPr lvl="2">
              <a:lnSpc>
                <a:spcPct val="120000"/>
              </a:lnSpc>
              <a:spcAft>
                <a:spcPts val="600"/>
              </a:spcAft>
            </a:pPr>
            <a:r>
              <a:rPr lang="en-US" sz="2800" dirty="0">
                <a:solidFill>
                  <a:schemeClr val="accent1">
                    <a:lumMod val="50000"/>
                  </a:schemeClr>
                </a:solidFill>
                <a:latin typeface="Avenir Next LT Pro" panose="020B0504020202020204" pitchFamily="34" charset="0"/>
              </a:rPr>
              <a:t>Already released a </a:t>
            </a:r>
            <a:r>
              <a:rPr lang="en-US" sz="2800" b="1" dirty="0">
                <a:solidFill>
                  <a:schemeClr val="accent1">
                    <a:lumMod val="50000"/>
                  </a:schemeClr>
                </a:solidFill>
                <a:latin typeface="Avenir Next LT Pro" panose="020B0504020202020204" pitchFamily="34" charset="0"/>
              </a:rPr>
              <a:t>Request for information </a:t>
            </a:r>
            <a:r>
              <a:rPr lang="en-US" sz="2800" dirty="0">
                <a:solidFill>
                  <a:schemeClr val="accent1">
                    <a:lumMod val="50000"/>
                  </a:schemeClr>
                </a:solidFill>
                <a:latin typeface="Avenir Next LT Pro" panose="020B0504020202020204" pitchFamily="34" charset="0"/>
              </a:rPr>
              <a:t>on this topic; reviewing responses to launch a new initiative </a:t>
            </a:r>
          </a:p>
        </p:txBody>
      </p:sp>
    </p:spTree>
    <p:extLst>
      <p:ext uri="{BB962C8B-B14F-4D97-AF65-F5344CB8AC3E}">
        <p14:creationId xmlns:p14="http://schemas.microsoft.com/office/powerpoint/2010/main" val="20573601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7D2A51-8795-C238-3106-F2240B0C607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BC44017-3E52-BEB9-7398-4391B8203E80}"/>
              </a:ext>
            </a:extLst>
          </p:cNvPr>
          <p:cNvSpPr>
            <a:spLocks noGrp="1"/>
          </p:cNvSpPr>
          <p:nvPr>
            <p:ph type="title"/>
          </p:nvPr>
        </p:nvSpPr>
        <p:spPr>
          <a:xfrm>
            <a:off x="527956" y="379367"/>
            <a:ext cx="10947351" cy="1325563"/>
          </a:xfrm>
        </p:spPr>
        <p:txBody>
          <a:bodyPr>
            <a:normAutofit/>
          </a:bodyPr>
          <a:lstStyle/>
          <a:p>
            <a:r>
              <a:rPr lang="en-US" sz="3600" dirty="0">
                <a:solidFill>
                  <a:schemeClr val="accent1">
                    <a:lumMod val="50000"/>
                  </a:schemeClr>
                </a:solidFill>
                <a:latin typeface="Avenir Next LT Pro" panose="020B0504020202020204" pitchFamily="34" charset="0"/>
              </a:rPr>
              <a:t>NIH Plan – Tenet 9: Without Conflicts of Interest</a:t>
            </a:r>
          </a:p>
        </p:txBody>
      </p:sp>
      <p:sp>
        <p:nvSpPr>
          <p:cNvPr id="3" name="Content Placeholder 2">
            <a:extLst>
              <a:ext uri="{FF2B5EF4-FFF2-40B4-BE49-F238E27FC236}">
                <a16:creationId xmlns:a16="http://schemas.microsoft.com/office/drawing/2014/main" id="{D45A8EBB-F9FB-3F45-0910-335F69B37A14}"/>
              </a:ext>
            </a:extLst>
          </p:cNvPr>
          <p:cNvSpPr>
            <a:spLocks noGrp="1"/>
          </p:cNvSpPr>
          <p:nvPr>
            <p:ph idx="1"/>
          </p:nvPr>
        </p:nvSpPr>
        <p:spPr>
          <a:xfrm>
            <a:off x="261257" y="1983536"/>
            <a:ext cx="12110357" cy="5151664"/>
          </a:xfrm>
        </p:spPr>
        <p:txBody>
          <a:bodyPr>
            <a:normAutofit/>
          </a:bodyPr>
          <a:lstStyle/>
          <a:p>
            <a:pPr lvl="1">
              <a:lnSpc>
                <a:spcPct val="120000"/>
              </a:lnSpc>
              <a:spcAft>
                <a:spcPts val="600"/>
              </a:spcAft>
            </a:pPr>
            <a:r>
              <a:rPr lang="en-US" sz="2800" dirty="0">
                <a:solidFill>
                  <a:schemeClr val="accent1">
                    <a:lumMod val="50000"/>
                  </a:schemeClr>
                </a:solidFill>
                <a:latin typeface="Avenir Next LT Pro" panose="020B0504020202020204" pitchFamily="34" charset="0"/>
              </a:rPr>
              <a:t>Examples of Current Efforts</a:t>
            </a:r>
          </a:p>
          <a:p>
            <a:pPr lvl="2">
              <a:lnSpc>
                <a:spcPct val="120000"/>
              </a:lnSpc>
              <a:spcAft>
                <a:spcPts val="600"/>
              </a:spcAft>
            </a:pPr>
            <a:r>
              <a:rPr lang="en-US" sz="2800" b="1" dirty="0">
                <a:solidFill>
                  <a:schemeClr val="accent1">
                    <a:lumMod val="50000"/>
                  </a:schemeClr>
                </a:solidFill>
                <a:latin typeface="Avenir Next LT Pro" panose="020B0504020202020204" pitchFamily="34" charset="0"/>
              </a:rPr>
              <a:t>Financial COI </a:t>
            </a:r>
            <a:r>
              <a:rPr lang="en-US" sz="2800" dirty="0">
                <a:solidFill>
                  <a:schemeClr val="accent1">
                    <a:lumMod val="50000"/>
                  </a:schemeClr>
                </a:solidFill>
                <a:latin typeface="Avenir Next LT Pro" panose="020B0504020202020204" pitchFamily="34" charset="0"/>
              </a:rPr>
              <a:t>requirements</a:t>
            </a:r>
          </a:p>
          <a:p>
            <a:pPr lvl="1">
              <a:lnSpc>
                <a:spcPct val="120000"/>
              </a:lnSpc>
              <a:spcAft>
                <a:spcPts val="600"/>
              </a:spcAft>
            </a:pPr>
            <a:r>
              <a:rPr lang="en-US" sz="2800" dirty="0">
                <a:solidFill>
                  <a:schemeClr val="accent1">
                    <a:lumMod val="50000"/>
                  </a:schemeClr>
                </a:solidFill>
                <a:latin typeface="Avenir Next LT Pro" panose="020B0504020202020204" pitchFamily="34" charset="0"/>
              </a:rPr>
              <a:t>Examples of Planned Efforts</a:t>
            </a:r>
          </a:p>
          <a:p>
            <a:pPr lvl="2">
              <a:lnSpc>
                <a:spcPct val="120000"/>
              </a:lnSpc>
              <a:spcAft>
                <a:spcPts val="600"/>
              </a:spcAft>
            </a:pPr>
            <a:r>
              <a:rPr lang="en-US" sz="2800" dirty="0">
                <a:solidFill>
                  <a:schemeClr val="accent1">
                    <a:lumMod val="50000"/>
                  </a:schemeClr>
                </a:solidFill>
                <a:latin typeface="Avenir Next LT Pro" panose="020B0504020202020204" pitchFamily="34" charset="0"/>
              </a:rPr>
              <a:t>Strengthening </a:t>
            </a:r>
            <a:r>
              <a:rPr lang="en-US" sz="2800" b="1" dirty="0">
                <a:solidFill>
                  <a:schemeClr val="accent1">
                    <a:lumMod val="50000"/>
                  </a:schemeClr>
                </a:solidFill>
                <a:latin typeface="Avenir Next LT Pro" panose="020B0504020202020204" pitchFamily="34" charset="0"/>
              </a:rPr>
              <a:t>financial reporting </a:t>
            </a:r>
            <a:r>
              <a:rPr lang="en-US" sz="2800" dirty="0">
                <a:solidFill>
                  <a:schemeClr val="accent1">
                    <a:lumMod val="50000"/>
                  </a:schemeClr>
                </a:solidFill>
                <a:latin typeface="Avenir Next LT Pro" panose="020B0504020202020204" pitchFamily="34" charset="0"/>
              </a:rPr>
              <a:t>requirements</a:t>
            </a:r>
          </a:p>
        </p:txBody>
      </p:sp>
    </p:spTree>
    <p:extLst>
      <p:ext uri="{BB962C8B-B14F-4D97-AF65-F5344CB8AC3E}">
        <p14:creationId xmlns:p14="http://schemas.microsoft.com/office/powerpoint/2010/main" val="36220825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84E120-33BB-DD21-A24E-521BAB8C743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04C7369-E008-713C-833D-F4589E9F35D6}"/>
              </a:ext>
            </a:extLst>
          </p:cNvPr>
          <p:cNvSpPr>
            <a:spLocks noGrp="1"/>
          </p:cNvSpPr>
          <p:nvPr>
            <p:ph type="title"/>
          </p:nvPr>
        </p:nvSpPr>
        <p:spPr>
          <a:xfrm>
            <a:off x="622324" y="99280"/>
            <a:ext cx="10947351" cy="1325563"/>
          </a:xfrm>
        </p:spPr>
        <p:txBody>
          <a:bodyPr>
            <a:normAutofit/>
          </a:bodyPr>
          <a:lstStyle/>
          <a:p>
            <a:r>
              <a:rPr lang="en-US" sz="3600" dirty="0">
                <a:solidFill>
                  <a:schemeClr val="accent1">
                    <a:lumMod val="50000"/>
                  </a:schemeClr>
                </a:solidFill>
                <a:latin typeface="Avenir Next LT Pro" panose="020B0504020202020204" pitchFamily="34" charset="0"/>
              </a:rPr>
              <a:t>Final Takeaways</a:t>
            </a:r>
          </a:p>
        </p:txBody>
      </p:sp>
      <p:sp>
        <p:nvSpPr>
          <p:cNvPr id="3" name="Content Placeholder 2">
            <a:extLst>
              <a:ext uri="{FF2B5EF4-FFF2-40B4-BE49-F238E27FC236}">
                <a16:creationId xmlns:a16="http://schemas.microsoft.com/office/drawing/2014/main" id="{4874C728-8E62-6251-F9E5-9CA94516C6C6}"/>
              </a:ext>
            </a:extLst>
          </p:cNvPr>
          <p:cNvSpPr>
            <a:spLocks noGrp="1"/>
          </p:cNvSpPr>
          <p:nvPr>
            <p:ph idx="1"/>
          </p:nvPr>
        </p:nvSpPr>
        <p:spPr>
          <a:xfrm>
            <a:off x="253020" y="1285478"/>
            <a:ext cx="11568278" cy="5151664"/>
          </a:xfrm>
        </p:spPr>
        <p:txBody>
          <a:bodyPr>
            <a:normAutofit/>
          </a:bodyPr>
          <a:lstStyle/>
          <a:p>
            <a:pPr lvl="1">
              <a:lnSpc>
                <a:spcPct val="110000"/>
              </a:lnSpc>
              <a:spcAft>
                <a:spcPts val="600"/>
              </a:spcAft>
            </a:pPr>
            <a:r>
              <a:rPr lang="en-US" sz="2200" dirty="0">
                <a:solidFill>
                  <a:schemeClr val="accent1">
                    <a:lumMod val="50000"/>
                  </a:schemeClr>
                </a:solidFill>
                <a:latin typeface="Avenir Next LT Pro" panose="020B0504020202020204" pitchFamily="34" charset="0"/>
              </a:rPr>
              <a:t>As previously mentioned, the plan points to current NIH guidelines that support GSS, but may also be viewed as an indication of future trends. </a:t>
            </a:r>
          </a:p>
          <a:p>
            <a:pPr lvl="1">
              <a:lnSpc>
                <a:spcPct val="110000"/>
              </a:lnSpc>
            </a:pPr>
            <a:r>
              <a:rPr lang="en-US" sz="2200" dirty="0">
                <a:solidFill>
                  <a:schemeClr val="accent1">
                    <a:lumMod val="50000"/>
                  </a:schemeClr>
                </a:solidFill>
                <a:latin typeface="Avenir Next LT Pro" panose="020B0504020202020204" pitchFamily="34" charset="0"/>
              </a:rPr>
              <a:t>Agencies are </a:t>
            </a:r>
            <a:r>
              <a:rPr lang="en-US" sz="2200" b="1" dirty="0">
                <a:solidFill>
                  <a:schemeClr val="accent1">
                    <a:lumMod val="50000"/>
                  </a:schemeClr>
                </a:solidFill>
                <a:latin typeface="Avenir Next LT Pro" panose="020B0504020202020204" pitchFamily="34" charset="0"/>
              </a:rPr>
              <a:t>required each year to report </a:t>
            </a:r>
            <a:r>
              <a:rPr lang="en-US" sz="2200" dirty="0">
                <a:solidFill>
                  <a:schemeClr val="accent1">
                    <a:lumMod val="50000"/>
                  </a:schemeClr>
                </a:solidFill>
                <a:latin typeface="Avenir Next LT Pro" panose="020B0504020202020204" pitchFamily="34" charset="0"/>
              </a:rPr>
              <a:t>to the OSTP how they are implementing GSS. </a:t>
            </a:r>
          </a:p>
          <a:p>
            <a:pPr lvl="1">
              <a:lnSpc>
                <a:spcPct val="110000"/>
              </a:lnSpc>
            </a:pPr>
            <a:r>
              <a:rPr lang="en-US" sz="2200" dirty="0">
                <a:solidFill>
                  <a:schemeClr val="accent1">
                    <a:lumMod val="50000"/>
                  </a:schemeClr>
                </a:solidFill>
                <a:latin typeface="Avenir Next LT Pro" panose="020B0504020202020204" pitchFamily="34" charset="0"/>
              </a:rPr>
              <a:t>In the final section of NIH’s plan, “</a:t>
            </a:r>
            <a:r>
              <a:rPr lang="en-US" sz="2200" b="1" dirty="0">
                <a:solidFill>
                  <a:schemeClr val="accent1">
                    <a:lumMod val="50000"/>
                  </a:schemeClr>
                </a:solidFill>
                <a:latin typeface="Avenir Next LT Pro" panose="020B0504020202020204" pitchFamily="34" charset="0"/>
              </a:rPr>
              <a:t>Evaluation Structure</a:t>
            </a:r>
            <a:r>
              <a:rPr lang="en-US" sz="2200" dirty="0">
                <a:solidFill>
                  <a:schemeClr val="accent1">
                    <a:lumMod val="50000"/>
                  </a:schemeClr>
                </a:solidFill>
                <a:latin typeface="Avenir Next LT Pro" panose="020B0504020202020204" pitchFamily="34" charset="0"/>
              </a:rPr>
              <a:t>,” an example table is provided, with the “Reproducible” tenet as an example. </a:t>
            </a:r>
          </a:p>
          <a:p>
            <a:pPr lvl="1">
              <a:lnSpc>
                <a:spcPct val="110000"/>
              </a:lnSpc>
            </a:pPr>
            <a:r>
              <a:rPr lang="en-US" sz="2200" dirty="0">
                <a:solidFill>
                  <a:schemeClr val="accent1">
                    <a:lumMod val="50000"/>
                  </a:schemeClr>
                </a:solidFill>
                <a:latin typeface="Avenir Next LT Pro" panose="020B0504020202020204" pitchFamily="34" charset="0"/>
              </a:rPr>
              <a:t>For evaluating adherence to the “Reproducible” tenet, under “Methods,” it is written “</a:t>
            </a:r>
            <a:r>
              <a:rPr lang="en-US" sz="2200" b="1" dirty="0">
                <a:solidFill>
                  <a:schemeClr val="accent1">
                    <a:lumMod val="50000"/>
                  </a:schemeClr>
                </a:solidFill>
                <a:latin typeface="Avenir Next LT Pro" panose="020B0504020202020204" pitchFamily="34" charset="0"/>
              </a:rPr>
              <a:t>Content analysis </a:t>
            </a:r>
            <a:r>
              <a:rPr lang="en-US" sz="2200" dirty="0">
                <a:solidFill>
                  <a:schemeClr val="accent1">
                    <a:lumMod val="50000"/>
                  </a:schemeClr>
                </a:solidFill>
                <a:latin typeface="Avenir Next LT Pro" panose="020B0504020202020204" pitchFamily="34" charset="0"/>
              </a:rPr>
              <a:t>of grant applications, peer review comments/scores, published research, training programs for researchers and reviewers, and related validation studies.”</a:t>
            </a:r>
          </a:p>
        </p:txBody>
      </p:sp>
    </p:spTree>
    <p:extLst>
      <p:ext uri="{BB962C8B-B14F-4D97-AF65-F5344CB8AC3E}">
        <p14:creationId xmlns:p14="http://schemas.microsoft.com/office/powerpoint/2010/main" val="15417823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51CC03-492E-554A-9897-57EC64FA9F18}"/>
              </a:ext>
            </a:extLst>
          </p:cNvPr>
          <p:cNvSpPr>
            <a:spLocks noGrp="1"/>
          </p:cNvSpPr>
          <p:nvPr>
            <p:ph type="title"/>
          </p:nvPr>
        </p:nvSpPr>
        <p:spPr>
          <a:xfrm>
            <a:off x="838200" y="112032"/>
            <a:ext cx="10515600" cy="1325563"/>
          </a:xfrm>
        </p:spPr>
        <p:txBody>
          <a:bodyPr>
            <a:normAutofit/>
          </a:bodyPr>
          <a:lstStyle/>
          <a:p>
            <a:r>
              <a:rPr lang="en-US" sz="3200" dirty="0">
                <a:solidFill>
                  <a:schemeClr val="accent1">
                    <a:lumMod val="50000"/>
                  </a:schemeClr>
                </a:solidFill>
                <a:latin typeface="Avenir Next LT Pro" panose="020B0504020202020204" pitchFamily="34" charset="0"/>
              </a:rPr>
              <a:t>Historical Context – NIH Rigor and Reproducibility</a:t>
            </a:r>
          </a:p>
        </p:txBody>
      </p:sp>
      <p:sp>
        <p:nvSpPr>
          <p:cNvPr id="3" name="Content Placeholder 2">
            <a:extLst>
              <a:ext uri="{FF2B5EF4-FFF2-40B4-BE49-F238E27FC236}">
                <a16:creationId xmlns:a16="http://schemas.microsoft.com/office/drawing/2014/main" id="{2AC89E7C-57EE-6442-89D9-3C18C239183C}"/>
              </a:ext>
            </a:extLst>
          </p:cNvPr>
          <p:cNvSpPr>
            <a:spLocks noGrp="1"/>
          </p:cNvSpPr>
          <p:nvPr>
            <p:ph idx="1"/>
          </p:nvPr>
        </p:nvSpPr>
        <p:spPr>
          <a:xfrm>
            <a:off x="563335" y="1183822"/>
            <a:ext cx="11234057" cy="5151664"/>
          </a:xfrm>
        </p:spPr>
        <p:txBody>
          <a:bodyPr>
            <a:normAutofit fontScale="55000" lnSpcReduction="20000"/>
          </a:bodyPr>
          <a:lstStyle/>
          <a:p>
            <a:pPr lvl="1">
              <a:lnSpc>
                <a:spcPct val="170000"/>
              </a:lnSpc>
              <a:spcAft>
                <a:spcPts val="600"/>
              </a:spcAft>
            </a:pPr>
            <a:r>
              <a:rPr lang="en-US" sz="3300" dirty="0">
                <a:solidFill>
                  <a:schemeClr val="accent1">
                    <a:lumMod val="50000"/>
                  </a:schemeClr>
                </a:solidFill>
                <a:latin typeface="Avenir Next LT Pro" panose="020B0504020202020204" pitchFamily="34" charset="0"/>
              </a:rPr>
              <a:t>For NIH applications due on January 25, 2019 and following, application instructions and review criteria </a:t>
            </a:r>
            <a:r>
              <a:rPr lang="en-US" sz="3300" b="1" dirty="0">
                <a:solidFill>
                  <a:schemeClr val="accent1">
                    <a:lumMod val="50000"/>
                  </a:schemeClr>
                </a:solidFill>
                <a:latin typeface="Avenir Next LT Pro" panose="020B0504020202020204" pitchFamily="34" charset="0"/>
              </a:rPr>
              <a:t>were updated </a:t>
            </a:r>
            <a:r>
              <a:rPr lang="en-US" sz="3300" dirty="0">
                <a:solidFill>
                  <a:schemeClr val="accent1">
                    <a:lumMod val="50000"/>
                  </a:schemeClr>
                </a:solidFill>
                <a:latin typeface="Avenir Next LT Pro" panose="020B0504020202020204" pitchFamily="34" charset="0"/>
              </a:rPr>
              <a:t>to replace the term “</a:t>
            </a:r>
            <a:r>
              <a:rPr lang="en-US" sz="3300" b="1" dirty="0">
                <a:solidFill>
                  <a:schemeClr val="accent1">
                    <a:lumMod val="50000"/>
                  </a:schemeClr>
                </a:solidFill>
                <a:latin typeface="Avenir Next LT Pro" panose="020B0504020202020204" pitchFamily="34" charset="0"/>
              </a:rPr>
              <a:t>scientific premise</a:t>
            </a:r>
            <a:r>
              <a:rPr lang="en-US" sz="3300" dirty="0">
                <a:solidFill>
                  <a:schemeClr val="accent1">
                    <a:lumMod val="50000"/>
                  </a:schemeClr>
                </a:solidFill>
                <a:latin typeface="Avenir Next LT Pro" panose="020B0504020202020204" pitchFamily="34" charset="0"/>
              </a:rPr>
              <a:t>” with the term "</a:t>
            </a:r>
            <a:r>
              <a:rPr lang="en-US" sz="3300" b="1" dirty="0">
                <a:solidFill>
                  <a:schemeClr val="accent1">
                    <a:lumMod val="50000"/>
                  </a:schemeClr>
                </a:solidFill>
                <a:latin typeface="Avenir Next LT Pro" panose="020B0504020202020204" pitchFamily="34" charset="0"/>
              </a:rPr>
              <a:t>rigor of the prior research</a:t>
            </a:r>
            <a:r>
              <a:rPr lang="en-US" sz="3300" dirty="0">
                <a:solidFill>
                  <a:schemeClr val="accent1">
                    <a:lumMod val="50000"/>
                  </a:schemeClr>
                </a:solidFill>
                <a:latin typeface="Avenir Next LT Pro" panose="020B0504020202020204" pitchFamily="34" charset="0"/>
              </a:rPr>
              <a:t>." Applicants were also required to discuss the rigor of prior research and describe plans to address any weaknesses in that rigor within the Research Strategy section.</a:t>
            </a:r>
          </a:p>
          <a:p>
            <a:pPr lvl="1">
              <a:lnSpc>
                <a:spcPct val="170000"/>
              </a:lnSpc>
            </a:pPr>
            <a:r>
              <a:rPr lang="en-US" sz="3300" dirty="0">
                <a:solidFill>
                  <a:schemeClr val="accent1">
                    <a:lumMod val="50000"/>
                  </a:schemeClr>
                </a:solidFill>
                <a:latin typeface="Avenir Next LT Pro" panose="020B0504020202020204" pitchFamily="34" charset="0"/>
              </a:rPr>
              <a:t>According to the NIH guidance referred to above </a:t>
            </a:r>
            <a:r>
              <a:rPr lang="en-US" sz="3300" dirty="0">
                <a:latin typeface="Avenir Next LT Pro" panose="020B0504020202020204" pitchFamily="34" charset="0"/>
              </a:rPr>
              <a:t>(</a:t>
            </a:r>
            <a:r>
              <a:rPr lang="en-US" sz="3300" u="sng" dirty="0">
                <a:latin typeface="Avenir Next LT Pro" panose="020B0504020202020204" pitchFamily="34" charset="0"/>
                <a:hlinkClick r:id="rId2"/>
              </a:rPr>
              <a:t>https://grants.nih.gov/policy-and-compliance/policy-topics/reproducibility/guidance</a:t>
            </a:r>
            <a:r>
              <a:rPr lang="en-US" sz="3300" dirty="0">
                <a:latin typeface="Avenir Next LT Pro" panose="020B0504020202020204" pitchFamily="34" charset="0"/>
              </a:rPr>
              <a:t>) </a:t>
            </a:r>
            <a:r>
              <a:rPr lang="en-US" sz="3300" b="1" dirty="0">
                <a:solidFill>
                  <a:schemeClr val="accent1">
                    <a:lumMod val="50000"/>
                  </a:schemeClr>
                </a:solidFill>
                <a:latin typeface="Avenir Next LT Pro" panose="020B0504020202020204" pitchFamily="34" charset="0"/>
              </a:rPr>
              <a:t>Rigor and Reproducibility </a:t>
            </a:r>
            <a:r>
              <a:rPr lang="en-US" sz="3300" dirty="0">
                <a:solidFill>
                  <a:schemeClr val="accent1">
                    <a:lumMod val="50000"/>
                  </a:schemeClr>
                </a:solidFill>
                <a:latin typeface="Avenir Next LT Pro" panose="020B0504020202020204" pitchFamily="34" charset="0"/>
              </a:rPr>
              <a:t>focuses on: </a:t>
            </a:r>
          </a:p>
          <a:p>
            <a:pPr lvl="2">
              <a:lnSpc>
                <a:spcPct val="120000"/>
              </a:lnSpc>
            </a:pPr>
            <a:r>
              <a:rPr lang="en-US" sz="3300" dirty="0">
                <a:solidFill>
                  <a:schemeClr val="accent1">
                    <a:lumMod val="50000"/>
                  </a:schemeClr>
                </a:solidFill>
                <a:latin typeface="Avenir Next LT Pro" panose="020B0504020202020204" pitchFamily="34" charset="0"/>
              </a:rPr>
              <a:t>“1) the rigor of the prior research</a:t>
            </a:r>
          </a:p>
          <a:p>
            <a:pPr lvl="2">
              <a:lnSpc>
                <a:spcPct val="120000"/>
              </a:lnSpc>
            </a:pPr>
            <a:r>
              <a:rPr lang="en-US" sz="3300" dirty="0">
                <a:solidFill>
                  <a:schemeClr val="accent1">
                    <a:lumMod val="50000"/>
                  </a:schemeClr>
                </a:solidFill>
                <a:latin typeface="Avenir Next LT Pro" panose="020B0504020202020204" pitchFamily="34" charset="0"/>
              </a:rPr>
              <a:t>2) rigorous experimental design for robust and unbiased results</a:t>
            </a:r>
          </a:p>
          <a:p>
            <a:pPr lvl="2">
              <a:lnSpc>
                <a:spcPct val="120000"/>
              </a:lnSpc>
            </a:pPr>
            <a:r>
              <a:rPr lang="en-US" sz="3300" dirty="0">
                <a:solidFill>
                  <a:schemeClr val="accent1">
                    <a:lumMod val="50000"/>
                  </a:schemeClr>
                </a:solidFill>
                <a:latin typeface="Avenir Next LT Pro" panose="020B0504020202020204" pitchFamily="34" charset="0"/>
              </a:rPr>
              <a:t>3) consideration of relevant biological variables</a:t>
            </a:r>
          </a:p>
          <a:p>
            <a:pPr lvl="2">
              <a:lnSpc>
                <a:spcPct val="120000"/>
              </a:lnSpc>
            </a:pPr>
            <a:r>
              <a:rPr lang="en-US" sz="3300" dirty="0">
                <a:solidFill>
                  <a:schemeClr val="accent1">
                    <a:lumMod val="50000"/>
                  </a:schemeClr>
                </a:solidFill>
                <a:latin typeface="Avenir Next LT Pro" panose="020B0504020202020204" pitchFamily="34" charset="0"/>
              </a:rPr>
              <a:t>4) authentication of key biological and/or chemical resources”</a:t>
            </a:r>
          </a:p>
        </p:txBody>
      </p:sp>
    </p:spTree>
    <p:extLst>
      <p:ext uri="{BB962C8B-B14F-4D97-AF65-F5344CB8AC3E}">
        <p14:creationId xmlns:p14="http://schemas.microsoft.com/office/powerpoint/2010/main" val="27380197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A66545-673E-5A66-C7FB-3F37902A248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7F22D43-C4BC-1ACB-2F58-3B166224721F}"/>
              </a:ext>
            </a:extLst>
          </p:cNvPr>
          <p:cNvSpPr>
            <a:spLocks noGrp="1"/>
          </p:cNvSpPr>
          <p:nvPr>
            <p:ph type="title"/>
          </p:nvPr>
        </p:nvSpPr>
        <p:spPr>
          <a:xfrm>
            <a:off x="838200" y="112032"/>
            <a:ext cx="10515600" cy="1325563"/>
          </a:xfrm>
        </p:spPr>
        <p:txBody>
          <a:bodyPr>
            <a:normAutofit/>
          </a:bodyPr>
          <a:lstStyle/>
          <a:p>
            <a:r>
              <a:rPr lang="en-US" sz="4000" dirty="0">
                <a:solidFill>
                  <a:schemeClr val="accent1">
                    <a:lumMod val="50000"/>
                  </a:schemeClr>
                </a:solidFill>
                <a:latin typeface="Avenir Next LT Pro" panose="020B0504020202020204" pitchFamily="34" charset="0"/>
              </a:rPr>
              <a:t>Current Guidance</a:t>
            </a:r>
          </a:p>
        </p:txBody>
      </p:sp>
      <p:sp>
        <p:nvSpPr>
          <p:cNvPr id="3" name="Content Placeholder 2">
            <a:extLst>
              <a:ext uri="{FF2B5EF4-FFF2-40B4-BE49-F238E27FC236}">
                <a16:creationId xmlns:a16="http://schemas.microsoft.com/office/drawing/2014/main" id="{366009C6-2475-54A3-6129-BABD0D997FFF}"/>
              </a:ext>
            </a:extLst>
          </p:cNvPr>
          <p:cNvSpPr>
            <a:spLocks noGrp="1"/>
          </p:cNvSpPr>
          <p:nvPr>
            <p:ph idx="1"/>
          </p:nvPr>
        </p:nvSpPr>
        <p:spPr>
          <a:xfrm>
            <a:off x="767443" y="1437595"/>
            <a:ext cx="10515600" cy="5151664"/>
          </a:xfrm>
        </p:spPr>
        <p:txBody>
          <a:bodyPr>
            <a:normAutofit/>
          </a:bodyPr>
          <a:lstStyle/>
          <a:p>
            <a:pPr lvl="1">
              <a:lnSpc>
                <a:spcPct val="150000"/>
              </a:lnSpc>
              <a:spcAft>
                <a:spcPts val="600"/>
              </a:spcAft>
            </a:pPr>
            <a:r>
              <a:rPr lang="en-US" sz="2800" dirty="0">
                <a:solidFill>
                  <a:schemeClr val="accent1">
                    <a:lumMod val="50000"/>
                  </a:schemeClr>
                </a:solidFill>
                <a:latin typeface="Avenir Next LT Pro" panose="020B0504020202020204" pitchFamily="34" charset="0"/>
              </a:rPr>
              <a:t>Instead of rigor and reproducibility, NIH language now reflects “</a:t>
            </a:r>
            <a:r>
              <a:rPr lang="en-US" sz="2800" b="1" dirty="0">
                <a:solidFill>
                  <a:schemeClr val="accent1">
                    <a:lumMod val="50000"/>
                  </a:schemeClr>
                </a:solidFill>
                <a:latin typeface="Avenir Next LT Pro" panose="020B0504020202020204" pitchFamily="34" charset="0"/>
              </a:rPr>
              <a:t>Replication and Reproducibility</a:t>
            </a:r>
            <a:r>
              <a:rPr lang="en-US" sz="2800" dirty="0">
                <a:solidFill>
                  <a:schemeClr val="accent1">
                    <a:lumMod val="50000"/>
                  </a:schemeClr>
                </a:solidFill>
                <a:latin typeface="Avenir Next LT Pro" panose="020B0504020202020204" pitchFamily="34" charset="0"/>
              </a:rPr>
              <a:t>.”  </a:t>
            </a:r>
          </a:p>
          <a:p>
            <a:pPr lvl="1">
              <a:lnSpc>
                <a:spcPct val="150000"/>
              </a:lnSpc>
              <a:spcAft>
                <a:spcPts val="600"/>
              </a:spcAft>
            </a:pPr>
            <a:r>
              <a:rPr lang="en-US" sz="2800" dirty="0">
                <a:solidFill>
                  <a:schemeClr val="accent1">
                    <a:lumMod val="50000"/>
                  </a:schemeClr>
                </a:solidFill>
                <a:latin typeface="Avenir Next LT Pro" panose="020B0504020202020204" pitchFamily="34" charset="0"/>
              </a:rPr>
              <a:t>However, </a:t>
            </a:r>
            <a:r>
              <a:rPr lang="en-US" sz="2800" b="1" dirty="0">
                <a:solidFill>
                  <a:schemeClr val="accent1">
                    <a:lumMod val="50000"/>
                  </a:schemeClr>
                </a:solidFill>
                <a:latin typeface="Avenir Next LT Pro" panose="020B0504020202020204" pitchFamily="34" charset="0"/>
              </a:rPr>
              <a:t>rigor and reproducibility</a:t>
            </a:r>
            <a:r>
              <a:rPr lang="en-US" sz="2800" dirty="0">
                <a:solidFill>
                  <a:schemeClr val="accent1">
                    <a:lumMod val="50000"/>
                  </a:schemeClr>
                </a:solidFill>
                <a:latin typeface="Avenir Next LT Pro" panose="020B0504020202020204" pitchFamily="34" charset="0"/>
              </a:rPr>
              <a:t> policies still remain </a:t>
            </a:r>
            <a:r>
              <a:rPr lang="en-US" sz="2800" b="1" dirty="0">
                <a:solidFill>
                  <a:schemeClr val="accent1">
                    <a:lumMod val="50000"/>
                  </a:schemeClr>
                </a:solidFill>
                <a:latin typeface="Avenir Next LT Pro" panose="020B0504020202020204" pitchFamily="34" charset="0"/>
              </a:rPr>
              <a:t>in place.</a:t>
            </a:r>
          </a:p>
          <a:p>
            <a:pPr lvl="1">
              <a:lnSpc>
                <a:spcPct val="150000"/>
              </a:lnSpc>
              <a:spcAft>
                <a:spcPts val="600"/>
              </a:spcAft>
            </a:pPr>
            <a:r>
              <a:rPr lang="en-US" sz="2800" dirty="0">
                <a:solidFill>
                  <a:schemeClr val="accent1">
                    <a:lumMod val="50000"/>
                  </a:schemeClr>
                </a:solidFill>
                <a:latin typeface="Avenir Next LT Pro" panose="020B0504020202020204" pitchFamily="34" charset="0"/>
                <a:hlinkClick r:id="rId2"/>
              </a:rPr>
              <a:t>https://www.nih.gov/replicationandreproducibility</a:t>
            </a:r>
            <a:r>
              <a:rPr lang="en-US" sz="2800" dirty="0">
                <a:solidFill>
                  <a:schemeClr val="accent1">
                    <a:lumMod val="50000"/>
                  </a:schemeClr>
                </a:solidFill>
                <a:latin typeface="Avenir Next LT Pro" panose="020B0504020202020204" pitchFamily="34" charset="0"/>
              </a:rPr>
              <a:t>  </a:t>
            </a:r>
          </a:p>
        </p:txBody>
      </p:sp>
    </p:spTree>
    <p:extLst>
      <p:ext uri="{BB962C8B-B14F-4D97-AF65-F5344CB8AC3E}">
        <p14:creationId xmlns:p14="http://schemas.microsoft.com/office/powerpoint/2010/main" val="38077468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020FFA-FF97-5274-03F0-ED05E66F6E0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E98004E-97F2-A3E4-6290-CD133002198A}"/>
              </a:ext>
            </a:extLst>
          </p:cNvPr>
          <p:cNvSpPr>
            <a:spLocks noGrp="1"/>
          </p:cNvSpPr>
          <p:nvPr>
            <p:ph type="title"/>
          </p:nvPr>
        </p:nvSpPr>
        <p:spPr>
          <a:xfrm>
            <a:off x="692831" y="171450"/>
            <a:ext cx="8565469" cy="783771"/>
          </a:xfrm>
        </p:spPr>
        <p:txBody>
          <a:bodyPr anchor="b">
            <a:normAutofit/>
          </a:bodyPr>
          <a:lstStyle/>
          <a:p>
            <a:r>
              <a:rPr lang="en-US" dirty="0">
                <a:solidFill>
                  <a:schemeClr val="accent1">
                    <a:lumMod val="50000"/>
                  </a:schemeClr>
                </a:solidFill>
                <a:latin typeface="Avenir Next LT Pro" panose="020B0504020202020204" pitchFamily="34" charset="0"/>
              </a:rPr>
              <a:t>Gold Standard Science – Executive Order </a:t>
            </a:r>
          </a:p>
        </p:txBody>
      </p:sp>
      <p:sp>
        <p:nvSpPr>
          <p:cNvPr id="3" name="Content Placeholder 2">
            <a:extLst>
              <a:ext uri="{FF2B5EF4-FFF2-40B4-BE49-F238E27FC236}">
                <a16:creationId xmlns:a16="http://schemas.microsoft.com/office/drawing/2014/main" id="{B158BB3E-1D2C-CBA5-E794-76051C73F676}"/>
              </a:ext>
            </a:extLst>
          </p:cNvPr>
          <p:cNvSpPr>
            <a:spLocks noGrp="1"/>
          </p:cNvSpPr>
          <p:nvPr>
            <p:ph type="body" sz="half" idx="2"/>
          </p:nvPr>
        </p:nvSpPr>
        <p:spPr>
          <a:xfrm>
            <a:off x="0" y="1200149"/>
            <a:ext cx="6428154" cy="4474030"/>
          </a:xfrm>
        </p:spPr>
        <p:txBody>
          <a:bodyPr>
            <a:normAutofit/>
          </a:bodyPr>
          <a:lstStyle/>
          <a:p>
            <a:pPr marL="742950" lvl="1" indent="-285750">
              <a:spcAft>
                <a:spcPts val="600"/>
              </a:spcAft>
              <a:buFont typeface="Arial" panose="020B0604020202020204" pitchFamily="34" charset="0"/>
              <a:buChar char="•"/>
            </a:pPr>
            <a:r>
              <a:rPr lang="en-US" sz="2000" dirty="0">
                <a:solidFill>
                  <a:schemeClr val="accent1">
                    <a:lumMod val="50000"/>
                  </a:schemeClr>
                </a:solidFill>
                <a:latin typeface="Avenir Next LT Pro" panose="020B0504020202020204" pitchFamily="34" charset="0"/>
              </a:rPr>
              <a:t>The White House released in May 2025 an executive order titled “</a:t>
            </a:r>
            <a:r>
              <a:rPr lang="en-US" sz="2000" b="1" dirty="0">
                <a:solidFill>
                  <a:schemeClr val="accent1">
                    <a:lumMod val="50000"/>
                  </a:schemeClr>
                </a:solidFill>
                <a:latin typeface="Avenir Next LT Pro" panose="020B0504020202020204" pitchFamily="34" charset="0"/>
              </a:rPr>
              <a:t>Restoring Gold Standard Science” </a:t>
            </a:r>
            <a:r>
              <a:rPr lang="en-US" sz="2000" dirty="0">
                <a:latin typeface="Avenir Next LT Pro" panose="020B0504020202020204" pitchFamily="34" charset="0"/>
              </a:rPr>
              <a:t>(</a:t>
            </a:r>
            <a:r>
              <a:rPr lang="en-US" sz="2000" dirty="0">
                <a:latin typeface="Avenir Next LT Pro" panose="020B0504020202020204" pitchFamily="34" charset="0"/>
                <a:hlinkClick r:id="rId2"/>
              </a:rPr>
              <a:t>https://www.whitehouse.gov/presidential-actions/2025/05/restoring-gold-standard-science/</a:t>
            </a:r>
            <a:r>
              <a:rPr lang="en-US" sz="2000" dirty="0">
                <a:latin typeface="Avenir Next LT Pro" panose="020B0504020202020204" pitchFamily="34" charset="0"/>
              </a:rPr>
              <a:t>) </a:t>
            </a:r>
          </a:p>
          <a:p>
            <a:pPr marL="742950" lvl="1" indent="-285750">
              <a:spcAft>
                <a:spcPts val="600"/>
              </a:spcAft>
              <a:buFont typeface="Arial" panose="020B0604020202020204" pitchFamily="34" charset="0"/>
              <a:buChar char="•"/>
            </a:pPr>
            <a:r>
              <a:rPr lang="en-US" sz="2000" dirty="0">
                <a:solidFill>
                  <a:schemeClr val="accent1">
                    <a:lumMod val="50000"/>
                  </a:schemeClr>
                </a:solidFill>
                <a:latin typeface="Avenir Next LT Pro" panose="020B0504020202020204" pitchFamily="34" charset="0"/>
              </a:rPr>
              <a:t>The executive order presents Gold Standard Science (GSS) as ensuring scientific integrity and </a:t>
            </a:r>
            <a:r>
              <a:rPr lang="en-US" sz="2000" b="1" dirty="0">
                <a:solidFill>
                  <a:schemeClr val="accent1">
                    <a:lumMod val="50000"/>
                  </a:schemeClr>
                </a:solidFill>
                <a:latin typeface="Avenir Next LT Pro" panose="020B0504020202020204" pitchFamily="34" charset="0"/>
              </a:rPr>
              <a:t>outlined nine tenets</a:t>
            </a:r>
            <a:r>
              <a:rPr lang="en-US" sz="2000" dirty="0">
                <a:solidFill>
                  <a:schemeClr val="accent1">
                    <a:lumMod val="50000"/>
                  </a:schemeClr>
                </a:solidFill>
                <a:latin typeface="Avenir Next LT Pro" panose="020B0504020202020204" pitchFamily="34" charset="0"/>
              </a:rPr>
              <a:t>.</a:t>
            </a:r>
          </a:p>
          <a:p>
            <a:pPr marL="742950" lvl="1" indent="-285750">
              <a:spcAft>
                <a:spcPts val="600"/>
              </a:spcAft>
              <a:buFont typeface="Arial" panose="020B0604020202020204" pitchFamily="34" charset="0"/>
              <a:buChar char="•"/>
            </a:pPr>
            <a:r>
              <a:rPr lang="en-US" sz="2000" b="1" dirty="0">
                <a:solidFill>
                  <a:schemeClr val="accent1">
                    <a:lumMod val="50000"/>
                  </a:schemeClr>
                </a:solidFill>
                <a:latin typeface="Avenir Next LT Pro" panose="020B0504020202020204" pitchFamily="34" charset="0"/>
              </a:rPr>
              <a:t>Federal agencies </a:t>
            </a:r>
            <a:r>
              <a:rPr lang="en-US" sz="2000" dirty="0">
                <a:solidFill>
                  <a:schemeClr val="accent1">
                    <a:lumMod val="50000"/>
                  </a:schemeClr>
                </a:solidFill>
                <a:latin typeface="Avenir Next LT Pro" panose="020B0504020202020204" pitchFamily="34" charset="0"/>
              </a:rPr>
              <a:t>were instructed, within 60 days of the Executive Order, to report to the Office of Science and Technology director the actions that their agency was taking to adhere to the EO. </a:t>
            </a:r>
          </a:p>
          <a:p>
            <a:pPr lvl="1">
              <a:spcAft>
                <a:spcPts val="600"/>
              </a:spcAft>
            </a:pPr>
            <a:endParaRPr lang="en-US" sz="1600" dirty="0"/>
          </a:p>
        </p:txBody>
      </p:sp>
      <p:sp>
        <p:nvSpPr>
          <p:cNvPr id="5" name="TextBox 4">
            <a:extLst>
              <a:ext uri="{FF2B5EF4-FFF2-40B4-BE49-F238E27FC236}">
                <a16:creationId xmlns:a16="http://schemas.microsoft.com/office/drawing/2014/main" id="{4719346F-511C-9D6D-6CFF-7873CE5F9FEE}"/>
              </a:ext>
            </a:extLst>
          </p:cNvPr>
          <p:cNvSpPr txBox="1"/>
          <p:nvPr/>
        </p:nvSpPr>
        <p:spPr>
          <a:xfrm>
            <a:off x="6253843" y="1542491"/>
            <a:ext cx="5706835" cy="276999"/>
          </a:xfrm>
          <a:prstGeom prst="rect">
            <a:avLst/>
          </a:prstGeom>
          <a:noFill/>
        </p:spPr>
        <p:txBody>
          <a:bodyPr wrap="square" rtlCol="0">
            <a:spAutoFit/>
          </a:bodyPr>
          <a:lstStyle/>
          <a:p>
            <a:r>
              <a:rPr lang="en-US" sz="1200" i="1" dirty="0">
                <a:solidFill>
                  <a:schemeClr val="accent1">
                    <a:lumMod val="50000"/>
                  </a:schemeClr>
                </a:solidFill>
                <a:latin typeface="Avenir Next LT Pro" panose="020B0504020202020204" pitchFamily="34" charset="0"/>
              </a:rPr>
              <a:t>The nine tenets of GSS, as outlined in EO “Restoring Gold Standard Science”:</a:t>
            </a:r>
          </a:p>
        </p:txBody>
      </p:sp>
      <p:pic>
        <p:nvPicPr>
          <p:cNvPr id="4" name="Picture 3" descr="A table listing the nine tenets of GSS, as outlined in EO &quot;Restoring Gold Standard Science&quot;:&#10;&#10;(i) reproducible; &#10;(ii) transparent; &#10;(iii) communicative of error and uncertainty; &#10;(iv) collaborative and interdisciplinary; &#10;(v) skeptical of its findings and assumptions; &#10;(vi) structured for falsibility of hypotheses; &#10;(vii) subject to unbiased peer review; &#10;(viii) accepting of negative results as positive outcomes; and&#10;(ix) without conflicts of interest. ">
            <a:extLst>
              <a:ext uri="{FF2B5EF4-FFF2-40B4-BE49-F238E27FC236}">
                <a16:creationId xmlns:a16="http://schemas.microsoft.com/office/drawing/2014/main" id="{AC17EC72-4224-FDF1-75BE-DABDABC72954}"/>
              </a:ext>
            </a:extLst>
          </p:cNvPr>
          <p:cNvPicPr>
            <a:picLocks noChangeAspect="1"/>
          </p:cNvPicPr>
          <p:nvPr/>
        </p:nvPicPr>
        <p:blipFill>
          <a:blip r:embed="rId3"/>
          <a:stretch>
            <a:fillRect/>
          </a:stretch>
        </p:blipFill>
        <p:spPr>
          <a:xfrm>
            <a:off x="6428154" y="1849329"/>
            <a:ext cx="4927233" cy="2616535"/>
          </a:xfrm>
          <a:prstGeom prst="rect">
            <a:avLst/>
          </a:prstGeom>
          <a:noFill/>
        </p:spPr>
      </p:pic>
    </p:spTree>
    <p:extLst>
      <p:ext uri="{BB962C8B-B14F-4D97-AF65-F5344CB8AC3E}">
        <p14:creationId xmlns:p14="http://schemas.microsoft.com/office/powerpoint/2010/main" val="15629070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90C759-C134-0B26-6C8B-CBA938E219D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0060EA3-1B93-D774-9958-0086EE038DE3}"/>
              </a:ext>
            </a:extLst>
          </p:cNvPr>
          <p:cNvSpPr>
            <a:spLocks noGrp="1"/>
          </p:cNvSpPr>
          <p:nvPr>
            <p:ph type="title"/>
          </p:nvPr>
        </p:nvSpPr>
        <p:spPr>
          <a:xfrm>
            <a:off x="838200" y="112032"/>
            <a:ext cx="10515600" cy="1325563"/>
          </a:xfrm>
        </p:spPr>
        <p:txBody>
          <a:bodyPr>
            <a:normAutofit/>
          </a:bodyPr>
          <a:lstStyle/>
          <a:p>
            <a:r>
              <a:rPr lang="en-US" sz="3200" dirty="0">
                <a:solidFill>
                  <a:schemeClr val="accent1">
                    <a:lumMod val="50000"/>
                  </a:schemeClr>
                </a:solidFill>
                <a:latin typeface="Avenir Next LT Pro" panose="020B0504020202020204" pitchFamily="34" charset="0"/>
              </a:rPr>
              <a:t>Gold Standard Science – Memo</a:t>
            </a:r>
          </a:p>
        </p:txBody>
      </p:sp>
      <p:sp>
        <p:nvSpPr>
          <p:cNvPr id="3" name="Content Placeholder 2">
            <a:extLst>
              <a:ext uri="{FF2B5EF4-FFF2-40B4-BE49-F238E27FC236}">
                <a16:creationId xmlns:a16="http://schemas.microsoft.com/office/drawing/2014/main" id="{D1F58D33-552B-5E52-A856-33A70EE16932}"/>
              </a:ext>
            </a:extLst>
          </p:cNvPr>
          <p:cNvSpPr>
            <a:spLocks noGrp="1"/>
          </p:cNvSpPr>
          <p:nvPr>
            <p:ph idx="1"/>
          </p:nvPr>
        </p:nvSpPr>
        <p:spPr>
          <a:xfrm>
            <a:off x="291193" y="1298123"/>
            <a:ext cx="11609613" cy="5151664"/>
          </a:xfrm>
        </p:spPr>
        <p:txBody>
          <a:bodyPr>
            <a:normAutofit/>
          </a:bodyPr>
          <a:lstStyle/>
          <a:p>
            <a:pPr lvl="1">
              <a:lnSpc>
                <a:spcPct val="120000"/>
              </a:lnSpc>
              <a:spcAft>
                <a:spcPts val="600"/>
              </a:spcAft>
            </a:pPr>
            <a:r>
              <a:rPr lang="en-US" sz="2000" dirty="0">
                <a:solidFill>
                  <a:schemeClr val="accent1">
                    <a:lumMod val="50000"/>
                  </a:schemeClr>
                </a:solidFill>
                <a:latin typeface="Avenir Next LT Pro" panose="020B0504020202020204" pitchFamily="34" charset="0"/>
              </a:rPr>
              <a:t>Thirty days after the EO, the </a:t>
            </a:r>
            <a:r>
              <a:rPr lang="en-US" sz="2000" b="1" dirty="0">
                <a:solidFill>
                  <a:schemeClr val="accent1">
                    <a:lumMod val="50000"/>
                  </a:schemeClr>
                </a:solidFill>
                <a:latin typeface="Avenir Next LT Pro" panose="020B0504020202020204" pitchFamily="34" charset="0"/>
              </a:rPr>
              <a:t>Office of Science and Technology Policy (OSTP)</a:t>
            </a:r>
            <a:r>
              <a:rPr lang="en-US" sz="2000" dirty="0">
                <a:solidFill>
                  <a:schemeClr val="accent1">
                    <a:lumMod val="50000"/>
                  </a:schemeClr>
                </a:solidFill>
                <a:latin typeface="Avenir Next LT Pro" panose="020B0504020202020204" pitchFamily="34" charset="0"/>
              </a:rPr>
              <a:t> issued a </a:t>
            </a:r>
            <a:r>
              <a:rPr lang="en-US" sz="2000" b="1" dirty="0">
                <a:solidFill>
                  <a:schemeClr val="accent1">
                    <a:lumMod val="50000"/>
                  </a:schemeClr>
                </a:solidFill>
                <a:latin typeface="Avenir Next LT Pro" panose="020B0504020202020204" pitchFamily="34" charset="0"/>
              </a:rPr>
              <a:t>guidance memo</a:t>
            </a:r>
            <a:r>
              <a:rPr lang="en-US" sz="2000" dirty="0">
                <a:solidFill>
                  <a:schemeClr val="accent1">
                    <a:lumMod val="50000"/>
                  </a:schemeClr>
                </a:solidFill>
                <a:latin typeface="Avenir Next LT Pro" panose="020B0504020202020204" pitchFamily="34" charset="0"/>
              </a:rPr>
              <a:t>. </a:t>
            </a:r>
          </a:p>
          <a:p>
            <a:pPr lvl="1">
              <a:lnSpc>
                <a:spcPct val="120000"/>
              </a:lnSpc>
              <a:spcAft>
                <a:spcPts val="600"/>
              </a:spcAft>
            </a:pPr>
            <a:r>
              <a:rPr lang="en-US" sz="2000" dirty="0">
                <a:solidFill>
                  <a:schemeClr val="accent1">
                    <a:lumMod val="50000"/>
                  </a:schemeClr>
                </a:solidFill>
                <a:latin typeface="Avenir Next LT Pro" panose="020B0504020202020204" pitchFamily="34" charset="0"/>
              </a:rPr>
              <a:t>This memo directs federal agencies to ensure that </a:t>
            </a:r>
            <a:r>
              <a:rPr lang="en-US" sz="2000" b="1" dirty="0">
                <a:solidFill>
                  <a:schemeClr val="accent1">
                    <a:lumMod val="50000"/>
                  </a:schemeClr>
                </a:solidFill>
                <a:latin typeface="Avenir Next LT Pro" panose="020B0504020202020204" pitchFamily="34" charset="0"/>
              </a:rPr>
              <a:t>federally-supported research </a:t>
            </a:r>
            <a:r>
              <a:rPr lang="en-US" sz="2000" dirty="0">
                <a:solidFill>
                  <a:schemeClr val="accent1">
                    <a:lumMod val="50000"/>
                  </a:schemeClr>
                </a:solidFill>
                <a:latin typeface="Avenir Next LT Pro" panose="020B0504020202020204" pitchFamily="34" charset="0"/>
              </a:rPr>
              <a:t>adheres to Gold Standard Science </a:t>
            </a:r>
          </a:p>
          <a:p>
            <a:pPr lvl="1">
              <a:lnSpc>
                <a:spcPct val="120000"/>
              </a:lnSpc>
              <a:spcAft>
                <a:spcPts val="600"/>
              </a:spcAft>
            </a:pPr>
            <a:r>
              <a:rPr lang="en-US" sz="2000" b="1" dirty="0">
                <a:solidFill>
                  <a:schemeClr val="accent1">
                    <a:lumMod val="50000"/>
                  </a:schemeClr>
                </a:solidFill>
                <a:latin typeface="Avenir Next LT Pro" panose="020B0504020202020204" pitchFamily="34" charset="0"/>
              </a:rPr>
              <a:t>Agency plans </a:t>
            </a:r>
            <a:r>
              <a:rPr lang="en-US" sz="2000" dirty="0">
                <a:solidFill>
                  <a:schemeClr val="accent1">
                    <a:lumMod val="50000"/>
                  </a:schemeClr>
                </a:solidFill>
                <a:latin typeface="Avenir Next LT Pro" panose="020B0504020202020204" pitchFamily="34" charset="0"/>
              </a:rPr>
              <a:t>need to detail how they are going to:  </a:t>
            </a:r>
          </a:p>
          <a:p>
            <a:pPr lvl="2">
              <a:lnSpc>
                <a:spcPct val="120000"/>
              </a:lnSpc>
              <a:spcAft>
                <a:spcPts val="600"/>
              </a:spcAft>
            </a:pPr>
            <a:r>
              <a:rPr lang="en-US" dirty="0">
                <a:solidFill>
                  <a:schemeClr val="accent1">
                    <a:lumMod val="50000"/>
                  </a:schemeClr>
                </a:solidFill>
                <a:latin typeface="Avenir Next LT Pro" panose="020B0504020202020204" pitchFamily="34" charset="0"/>
              </a:rPr>
              <a:t>Integrate GSS tenets into the agency’s </a:t>
            </a:r>
            <a:r>
              <a:rPr lang="en-US" b="1" dirty="0">
                <a:solidFill>
                  <a:schemeClr val="accent1">
                    <a:lumMod val="50000"/>
                  </a:schemeClr>
                </a:solidFill>
                <a:latin typeface="Avenir Next LT Pro" panose="020B0504020202020204" pitchFamily="34" charset="0"/>
              </a:rPr>
              <a:t>culture</a:t>
            </a:r>
            <a:r>
              <a:rPr lang="en-US" dirty="0">
                <a:solidFill>
                  <a:schemeClr val="accent1">
                    <a:lumMod val="50000"/>
                  </a:schemeClr>
                </a:solidFill>
                <a:latin typeface="Avenir Next LT Pro" panose="020B0504020202020204" pitchFamily="34" charset="0"/>
              </a:rPr>
              <a:t>, funding </a:t>
            </a:r>
            <a:r>
              <a:rPr lang="en-US" b="1" dirty="0">
                <a:solidFill>
                  <a:schemeClr val="accent1">
                    <a:lumMod val="50000"/>
                  </a:schemeClr>
                </a:solidFill>
                <a:latin typeface="Avenir Next LT Pro" panose="020B0504020202020204" pitchFamily="34" charset="0"/>
              </a:rPr>
              <a:t>opportunities</a:t>
            </a:r>
            <a:r>
              <a:rPr lang="en-US" dirty="0">
                <a:solidFill>
                  <a:schemeClr val="accent1">
                    <a:lumMod val="50000"/>
                  </a:schemeClr>
                </a:solidFill>
                <a:latin typeface="Avenir Next LT Pro" panose="020B0504020202020204" pitchFamily="34" charset="0"/>
              </a:rPr>
              <a:t>, budget/resource </a:t>
            </a:r>
            <a:r>
              <a:rPr lang="en-US" b="1" dirty="0">
                <a:solidFill>
                  <a:schemeClr val="accent1">
                    <a:lumMod val="50000"/>
                  </a:schemeClr>
                </a:solidFill>
                <a:latin typeface="Avenir Next LT Pro" panose="020B0504020202020204" pitchFamily="34" charset="0"/>
              </a:rPr>
              <a:t>allocations</a:t>
            </a:r>
            <a:r>
              <a:rPr lang="en-US" dirty="0">
                <a:solidFill>
                  <a:schemeClr val="accent1">
                    <a:lumMod val="50000"/>
                  </a:schemeClr>
                </a:solidFill>
                <a:latin typeface="Avenir Next LT Pro" panose="020B0504020202020204" pitchFamily="34" charset="0"/>
              </a:rPr>
              <a:t>, </a:t>
            </a:r>
            <a:r>
              <a:rPr lang="en-US" b="1" dirty="0">
                <a:solidFill>
                  <a:schemeClr val="accent1">
                    <a:lumMod val="50000"/>
                  </a:schemeClr>
                </a:solidFill>
                <a:latin typeface="Avenir Next LT Pro" panose="020B0504020202020204" pitchFamily="34" charset="0"/>
              </a:rPr>
              <a:t>award</a:t>
            </a:r>
            <a:r>
              <a:rPr lang="en-US" dirty="0">
                <a:solidFill>
                  <a:schemeClr val="accent1">
                    <a:lumMod val="50000"/>
                  </a:schemeClr>
                </a:solidFill>
                <a:latin typeface="Avenir Next LT Pro" panose="020B0504020202020204" pitchFamily="34" charset="0"/>
              </a:rPr>
              <a:t> selection/reporting, and other actions related to scientific activities.</a:t>
            </a:r>
          </a:p>
          <a:p>
            <a:pPr lvl="2">
              <a:lnSpc>
                <a:spcPct val="120000"/>
              </a:lnSpc>
              <a:spcAft>
                <a:spcPts val="600"/>
              </a:spcAft>
            </a:pPr>
            <a:r>
              <a:rPr lang="en-US" dirty="0">
                <a:solidFill>
                  <a:schemeClr val="accent1">
                    <a:lumMod val="50000"/>
                  </a:schemeClr>
                </a:solidFill>
                <a:latin typeface="Avenir Next LT Pro" panose="020B0504020202020204" pitchFamily="34" charset="0"/>
              </a:rPr>
              <a:t>Support GSS tenets through </a:t>
            </a:r>
            <a:r>
              <a:rPr lang="en-US" b="1" dirty="0">
                <a:solidFill>
                  <a:schemeClr val="accent1">
                    <a:lumMod val="50000"/>
                  </a:schemeClr>
                </a:solidFill>
                <a:latin typeface="Avenir Next LT Pro" panose="020B0504020202020204" pitchFamily="34" charset="0"/>
              </a:rPr>
              <a:t>evaluation, training and resources</a:t>
            </a:r>
            <a:r>
              <a:rPr lang="en-US" dirty="0">
                <a:solidFill>
                  <a:schemeClr val="accent1">
                    <a:lumMod val="50000"/>
                  </a:schemeClr>
                </a:solidFill>
                <a:latin typeface="Avenir Next LT Pro" panose="020B0504020202020204" pitchFamily="34" charset="0"/>
              </a:rPr>
              <a:t>, technology, and assessment of challenges, with annual reports due. </a:t>
            </a:r>
          </a:p>
          <a:p>
            <a:pPr lvl="1">
              <a:lnSpc>
                <a:spcPct val="170000"/>
              </a:lnSpc>
              <a:spcAft>
                <a:spcPts val="600"/>
              </a:spcAft>
            </a:pPr>
            <a:endParaRPr lang="en-US" sz="3300" dirty="0">
              <a:solidFill>
                <a:schemeClr val="accent1">
                  <a:lumMod val="50000"/>
                </a:schemeClr>
              </a:solidFill>
              <a:latin typeface="Avenir Next LT Pro" panose="020B0504020202020204" pitchFamily="34" charset="0"/>
            </a:endParaRPr>
          </a:p>
        </p:txBody>
      </p:sp>
    </p:spTree>
    <p:extLst>
      <p:ext uri="{BB962C8B-B14F-4D97-AF65-F5344CB8AC3E}">
        <p14:creationId xmlns:p14="http://schemas.microsoft.com/office/powerpoint/2010/main" val="960113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7D5362-8E32-3520-2AB3-AAAC16C817E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CCD6205-B883-AA85-70B5-1BC1C401969C}"/>
              </a:ext>
            </a:extLst>
          </p:cNvPr>
          <p:cNvSpPr>
            <a:spLocks noGrp="1"/>
          </p:cNvSpPr>
          <p:nvPr>
            <p:ph type="title"/>
          </p:nvPr>
        </p:nvSpPr>
        <p:spPr>
          <a:xfrm>
            <a:off x="838199" y="-27440"/>
            <a:ext cx="10515600" cy="1325563"/>
          </a:xfrm>
        </p:spPr>
        <p:txBody>
          <a:bodyPr>
            <a:normAutofit/>
          </a:bodyPr>
          <a:lstStyle/>
          <a:p>
            <a:r>
              <a:rPr lang="en-US" sz="3200" dirty="0">
                <a:solidFill>
                  <a:schemeClr val="accent1">
                    <a:lumMod val="50000"/>
                  </a:schemeClr>
                </a:solidFill>
                <a:latin typeface="Avenir Next LT Pro" panose="020B0504020202020204" pitchFamily="34" charset="0"/>
              </a:rPr>
              <a:t>Gold Standard Science - NIH</a:t>
            </a:r>
          </a:p>
        </p:txBody>
      </p:sp>
      <p:sp>
        <p:nvSpPr>
          <p:cNvPr id="3" name="Content Placeholder 2">
            <a:extLst>
              <a:ext uri="{FF2B5EF4-FFF2-40B4-BE49-F238E27FC236}">
                <a16:creationId xmlns:a16="http://schemas.microsoft.com/office/drawing/2014/main" id="{A806EB0F-889A-021E-55CB-80182913F7A4}"/>
              </a:ext>
            </a:extLst>
          </p:cNvPr>
          <p:cNvSpPr>
            <a:spLocks noGrp="1"/>
          </p:cNvSpPr>
          <p:nvPr>
            <p:ph idx="1"/>
          </p:nvPr>
        </p:nvSpPr>
        <p:spPr>
          <a:xfrm>
            <a:off x="291193" y="1118509"/>
            <a:ext cx="11609613" cy="5151664"/>
          </a:xfrm>
        </p:spPr>
        <p:txBody>
          <a:bodyPr>
            <a:normAutofit/>
          </a:bodyPr>
          <a:lstStyle/>
          <a:p>
            <a:pPr lvl="1">
              <a:lnSpc>
                <a:spcPct val="120000"/>
              </a:lnSpc>
              <a:spcAft>
                <a:spcPts val="600"/>
              </a:spcAft>
            </a:pPr>
            <a:r>
              <a:rPr lang="en-US" sz="1800" dirty="0">
                <a:solidFill>
                  <a:schemeClr val="accent1">
                    <a:lumMod val="50000"/>
                  </a:schemeClr>
                </a:solidFill>
                <a:latin typeface="Avenir Next LT Pro" panose="020B0504020202020204" pitchFamily="34" charset="0"/>
              </a:rPr>
              <a:t>To adhere to the EO and memo, NIH released its plan, titled “</a:t>
            </a:r>
            <a:r>
              <a:rPr lang="en-US" sz="1800" b="1" dirty="0">
                <a:solidFill>
                  <a:schemeClr val="accent1">
                    <a:lumMod val="50000"/>
                  </a:schemeClr>
                </a:solidFill>
                <a:latin typeface="Avenir Next LT Pro" panose="020B0504020202020204" pitchFamily="34" charset="0"/>
              </a:rPr>
              <a:t>Leading in Gold Standard Science, an NIH Implementation Plan</a:t>
            </a:r>
            <a:r>
              <a:rPr lang="en-US" sz="1800" dirty="0">
                <a:solidFill>
                  <a:schemeClr val="accent1">
                    <a:lumMod val="50000"/>
                  </a:schemeClr>
                </a:solidFill>
                <a:latin typeface="Avenir Next LT Pro" panose="020B0504020202020204" pitchFamily="34" charset="0"/>
              </a:rPr>
              <a:t>” on August 22, 2025. PDF available here: </a:t>
            </a:r>
            <a:r>
              <a:rPr lang="en-US" sz="1800" dirty="0">
                <a:solidFill>
                  <a:schemeClr val="accent1">
                    <a:lumMod val="50000"/>
                  </a:schemeClr>
                </a:solidFill>
                <a:latin typeface="Avenir Next LT Pro" panose="020B0504020202020204" pitchFamily="34" charset="0"/>
                <a:hlinkClick r:id="rId2"/>
              </a:rPr>
              <a:t>https://www.nih.gov/replicationandreproducibility</a:t>
            </a:r>
            <a:r>
              <a:rPr lang="en-US" sz="1800" dirty="0">
                <a:solidFill>
                  <a:schemeClr val="accent1">
                    <a:lumMod val="50000"/>
                  </a:schemeClr>
                </a:solidFill>
                <a:latin typeface="Avenir Next LT Pro" panose="020B0504020202020204" pitchFamily="34" charset="0"/>
              </a:rPr>
              <a:t>  </a:t>
            </a:r>
          </a:p>
          <a:p>
            <a:pPr lvl="1">
              <a:lnSpc>
                <a:spcPct val="120000"/>
              </a:lnSpc>
              <a:spcAft>
                <a:spcPts val="600"/>
              </a:spcAft>
            </a:pPr>
            <a:r>
              <a:rPr lang="en-US" sz="1800" dirty="0">
                <a:solidFill>
                  <a:schemeClr val="accent1">
                    <a:lumMod val="50000"/>
                  </a:schemeClr>
                </a:solidFill>
                <a:latin typeface="Avenir Next LT Pro" panose="020B0504020202020204" pitchFamily="34" charset="0"/>
              </a:rPr>
              <a:t>The plan addresses NIH’s </a:t>
            </a:r>
            <a:r>
              <a:rPr lang="en-US" sz="1800" b="1" dirty="0">
                <a:solidFill>
                  <a:schemeClr val="accent1">
                    <a:lumMod val="50000"/>
                  </a:schemeClr>
                </a:solidFill>
                <a:latin typeface="Avenir Next LT Pro" panose="020B0504020202020204" pitchFamily="34" charset="0"/>
              </a:rPr>
              <a:t>current and planned efforts </a:t>
            </a:r>
            <a:r>
              <a:rPr lang="en-US" sz="1800" dirty="0">
                <a:solidFill>
                  <a:schemeClr val="accent1">
                    <a:lumMod val="50000"/>
                  </a:schemeClr>
                </a:solidFill>
                <a:latin typeface="Avenir Next LT Pro" panose="020B0504020202020204" pitchFamily="34" charset="0"/>
              </a:rPr>
              <a:t>in relation to GSS </a:t>
            </a:r>
          </a:p>
          <a:p>
            <a:pPr lvl="1">
              <a:lnSpc>
                <a:spcPct val="120000"/>
              </a:lnSpc>
              <a:spcAft>
                <a:spcPts val="600"/>
              </a:spcAft>
            </a:pPr>
            <a:r>
              <a:rPr lang="en-US" sz="1800" dirty="0">
                <a:solidFill>
                  <a:schemeClr val="accent1">
                    <a:lumMod val="50000"/>
                  </a:schemeClr>
                </a:solidFill>
                <a:latin typeface="Avenir Next LT Pro" panose="020B0504020202020204" pitchFamily="34" charset="0"/>
              </a:rPr>
              <a:t>The plan refers to its FY 16 implementation of rigor and reproducibility. NIH characterizes its current </a:t>
            </a:r>
            <a:r>
              <a:rPr lang="en-US" sz="1800" b="1" dirty="0">
                <a:solidFill>
                  <a:schemeClr val="accent1">
                    <a:lumMod val="50000"/>
                  </a:schemeClr>
                </a:solidFill>
                <a:latin typeface="Avenir Next LT Pro" panose="020B0504020202020204" pitchFamily="34" charset="0"/>
              </a:rPr>
              <a:t>efforts as an extension of those earlier policies</a:t>
            </a:r>
            <a:r>
              <a:rPr lang="en-US" sz="1800" dirty="0">
                <a:solidFill>
                  <a:schemeClr val="accent1">
                    <a:lumMod val="50000"/>
                  </a:schemeClr>
                </a:solidFill>
                <a:latin typeface="Avenir Next LT Pro" panose="020B0504020202020204" pitchFamily="34" charset="0"/>
              </a:rPr>
              <a:t>, with definitions for reproducibility and replicability:</a:t>
            </a:r>
          </a:p>
          <a:p>
            <a:pPr lvl="2">
              <a:lnSpc>
                <a:spcPct val="120000"/>
              </a:lnSpc>
              <a:spcAft>
                <a:spcPts val="600"/>
              </a:spcAft>
            </a:pPr>
            <a:r>
              <a:rPr lang="en-US" sz="1800" dirty="0">
                <a:solidFill>
                  <a:schemeClr val="accent1">
                    <a:lumMod val="50000"/>
                  </a:schemeClr>
                </a:solidFill>
                <a:latin typeface="Avenir Next LT Pro" panose="020B0504020202020204" pitchFamily="34" charset="0"/>
              </a:rPr>
              <a:t>“</a:t>
            </a:r>
            <a:r>
              <a:rPr lang="en-US" sz="1800" b="1" dirty="0">
                <a:solidFill>
                  <a:schemeClr val="accent1">
                    <a:lumMod val="50000"/>
                  </a:schemeClr>
                </a:solidFill>
                <a:latin typeface="Avenir Next LT Pro" panose="020B0504020202020204" pitchFamily="34" charset="0"/>
              </a:rPr>
              <a:t>Reproducibility</a:t>
            </a:r>
            <a:r>
              <a:rPr lang="en-US" sz="1800" dirty="0">
                <a:solidFill>
                  <a:schemeClr val="accent1">
                    <a:lumMod val="50000"/>
                  </a:schemeClr>
                </a:solidFill>
                <a:latin typeface="Avenir Next LT Pro" panose="020B0504020202020204" pitchFamily="34" charset="0"/>
              </a:rPr>
              <a:t>: the ability of independent researchers to test a hypothesis through multiple methods and consistently achieve results that confirm or refute it, ensuring findings are generalizable and robust across different approaches.</a:t>
            </a:r>
          </a:p>
          <a:p>
            <a:pPr lvl="2">
              <a:lnSpc>
                <a:spcPct val="120000"/>
              </a:lnSpc>
              <a:spcAft>
                <a:spcPts val="600"/>
              </a:spcAft>
            </a:pPr>
            <a:r>
              <a:rPr lang="en-US" sz="1800" b="1" dirty="0">
                <a:solidFill>
                  <a:schemeClr val="accent1">
                    <a:lumMod val="50000"/>
                  </a:schemeClr>
                </a:solidFill>
                <a:latin typeface="Avenir Next LT Pro" panose="020B0504020202020204" pitchFamily="34" charset="0"/>
              </a:rPr>
              <a:t>Replicability</a:t>
            </a:r>
            <a:r>
              <a:rPr lang="en-US" sz="1800" dirty="0">
                <a:solidFill>
                  <a:schemeClr val="accent1">
                    <a:lumMod val="50000"/>
                  </a:schemeClr>
                </a:solidFill>
                <a:latin typeface="Avenir Next LT Pro" panose="020B0504020202020204" pitchFamily="34" charset="0"/>
              </a:rPr>
              <a:t>: the ability to perform the same experiment or study using the same methods and conditions to achieve the same result.”</a:t>
            </a:r>
          </a:p>
        </p:txBody>
      </p:sp>
    </p:spTree>
    <p:extLst>
      <p:ext uri="{BB962C8B-B14F-4D97-AF65-F5344CB8AC3E}">
        <p14:creationId xmlns:p14="http://schemas.microsoft.com/office/powerpoint/2010/main" val="2494300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D1A065-23E1-A85A-7ACF-8EA14AA3113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25599DA-5D9F-532D-5517-7B1A5CFE04CB}"/>
              </a:ext>
            </a:extLst>
          </p:cNvPr>
          <p:cNvSpPr>
            <a:spLocks noGrp="1"/>
          </p:cNvSpPr>
          <p:nvPr>
            <p:ph type="title"/>
          </p:nvPr>
        </p:nvSpPr>
        <p:spPr>
          <a:xfrm>
            <a:off x="838199" y="-27440"/>
            <a:ext cx="10515600" cy="1325563"/>
          </a:xfrm>
        </p:spPr>
        <p:txBody>
          <a:bodyPr>
            <a:normAutofit/>
          </a:bodyPr>
          <a:lstStyle/>
          <a:p>
            <a:r>
              <a:rPr lang="en-US" sz="3200" dirty="0">
                <a:solidFill>
                  <a:schemeClr val="accent1">
                    <a:lumMod val="50000"/>
                  </a:schemeClr>
                </a:solidFill>
                <a:latin typeface="Avenir Next LT Pro" panose="020B0504020202020204" pitchFamily="34" charset="0"/>
              </a:rPr>
              <a:t>Gold Standard Science – NIH (cont.)</a:t>
            </a:r>
          </a:p>
        </p:txBody>
      </p:sp>
      <p:sp>
        <p:nvSpPr>
          <p:cNvPr id="3" name="Content Placeholder 2">
            <a:extLst>
              <a:ext uri="{FF2B5EF4-FFF2-40B4-BE49-F238E27FC236}">
                <a16:creationId xmlns:a16="http://schemas.microsoft.com/office/drawing/2014/main" id="{2248B198-8581-4B4B-4FD9-3265EFCEF6D7}"/>
              </a:ext>
            </a:extLst>
          </p:cNvPr>
          <p:cNvSpPr>
            <a:spLocks noGrp="1"/>
          </p:cNvSpPr>
          <p:nvPr>
            <p:ph idx="1"/>
          </p:nvPr>
        </p:nvSpPr>
        <p:spPr>
          <a:xfrm>
            <a:off x="389165" y="1298123"/>
            <a:ext cx="11318421" cy="5151664"/>
          </a:xfrm>
        </p:spPr>
        <p:txBody>
          <a:bodyPr>
            <a:normAutofit/>
          </a:bodyPr>
          <a:lstStyle/>
          <a:p>
            <a:pPr lvl="1">
              <a:lnSpc>
                <a:spcPct val="120000"/>
              </a:lnSpc>
              <a:spcAft>
                <a:spcPts val="600"/>
              </a:spcAft>
            </a:pPr>
            <a:r>
              <a:rPr lang="en-US" sz="2000" dirty="0">
                <a:solidFill>
                  <a:schemeClr val="accent1">
                    <a:lumMod val="50000"/>
                  </a:schemeClr>
                </a:solidFill>
                <a:latin typeface="Avenir Next LT Pro" panose="020B0504020202020204" pitchFamily="34" charset="0"/>
              </a:rPr>
              <a:t>The NIH plan does not provide new guidance or guidelines. </a:t>
            </a:r>
          </a:p>
          <a:p>
            <a:pPr lvl="1">
              <a:lnSpc>
                <a:spcPct val="120000"/>
              </a:lnSpc>
              <a:spcAft>
                <a:spcPts val="600"/>
              </a:spcAft>
            </a:pPr>
            <a:r>
              <a:rPr lang="en-US" sz="2000" dirty="0">
                <a:solidFill>
                  <a:schemeClr val="accent1">
                    <a:lumMod val="50000"/>
                  </a:schemeClr>
                </a:solidFill>
                <a:latin typeface="Avenir Next LT Pro" panose="020B0504020202020204" pitchFamily="34" charset="0"/>
              </a:rPr>
              <a:t>Mainly, the plan outlines the steps that NIH has </a:t>
            </a:r>
            <a:r>
              <a:rPr lang="en-US" sz="2000" b="1" dirty="0">
                <a:solidFill>
                  <a:schemeClr val="accent1">
                    <a:lumMod val="50000"/>
                  </a:schemeClr>
                </a:solidFill>
                <a:latin typeface="Avenir Next LT Pro" panose="020B0504020202020204" pitchFamily="34" charset="0"/>
              </a:rPr>
              <a:t>already taken to support </a:t>
            </a:r>
            <a:r>
              <a:rPr lang="en-US" sz="2000" dirty="0">
                <a:solidFill>
                  <a:schemeClr val="accent1">
                    <a:lumMod val="50000"/>
                  </a:schemeClr>
                </a:solidFill>
                <a:latin typeface="Avenir Next LT Pro" panose="020B0504020202020204" pitchFamily="34" charset="0"/>
              </a:rPr>
              <a:t>GSS and </a:t>
            </a:r>
            <a:r>
              <a:rPr lang="en-US" sz="2000" b="1" dirty="0">
                <a:solidFill>
                  <a:schemeClr val="accent1">
                    <a:lumMod val="50000"/>
                  </a:schemeClr>
                </a:solidFill>
                <a:latin typeface="Avenir Next LT Pro" panose="020B0504020202020204" pitchFamily="34" charset="0"/>
              </a:rPr>
              <a:t>future exploration </a:t>
            </a:r>
            <a:r>
              <a:rPr lang="en-US" sz="2000" dirty="0">
                <a:solidFill>
                  <a:schemeClr val="accent1">
                    <a:lumMod val="50000"/>
                  </a:schemeClr>
                </a:solidFill>
                <a:latin typeface="Avenir Next LT Pro" panose="020B0504020202020204" pitchFamily="34" charset="0"/>
              </a:rPr>
              <a:t>of topics. </a:t>
            </a:r>
          </a:p>
          <a:p>
            <a:pPr lvl="1">
              <a:lnSpc>
                <a:spcPct val="120000"/>
              </a:lnSpc>
              <a:spcAft>
                <a:spcPts val="600"/>
              </a:spcAft>
            </a:pPr>
            <a:r>
              <a:rPr lang="en-US" sz="2000" i="1" dirty="0">
                <a:solidFill>
                  <a:schemeClr val="accent1">
                    <a:lumMod val="50000"/>
                  </a:schemeClr>
                </a:solidFill>
                <a:latin typeface="Avenir Next LT Pro" panose="020B0504020202020204" pitchFamily="34" charset="0"/>
              </a:rPr>
              <a:t>My takeaway</a:t>
            </a:r>
            <a:r>
              <a:rPr lang="en-US" sz="2000" dirty="0">
                <a:solidFill>
                  <a:schemeClr val="accent1">
                    <a:lumMod val="50000"/>
                  </a:schemeClr>
                </a:solidFill>
                <a:latin typeface="Avenir Next LT Pro" panose="020B0504020202020204" pitchFamily="34" charset="0"/>
              </a:rPr>
              <a:t>: </a:t>
            </a:r>
          </a:p>
          <a:p>
            <a:pPr lvl="2">
              <a:lnSpc>
                <a:spcPct val="120000"/>
              </a:lnSpc>
              <a:spcAft>
                <a:spcPts val="600"/>
              </a:spcAft>
            </a:pPr>
            <a:r>
              <a:rPr lang="en-US" dirty="0">
                <a:solidFill>
                  <a:schemeClr val="accent1">
                    <a:lumMod val="50000"/>
                  </a:schemeClr>
                </a:solidFill>
                <a:latin typeface="Avenir Next LT Pro" panose="020B0504020202020204" pitchFamily="34" charset="0"/>
              </a:rPr>
              <a:t>As long as researchers are </a:t>
            </a:r>
            <a:r>
              <a:rPr lang="en-US" b="1" dirty="0">
                <a:solidFill>
                  <a:schemeClr val="accent1">
                    <a:lumMod val="50000"/>
                  </a:schemeClr>
                </a:solidFill>
                <a:latin typeface="Avenir Next LT Pro" panose="020B0504020202020204" pitchFamily="34" charset="0"/>
              </a:rPr>
              <a:t>adhering to current NIH guidelines </a:t>
            </a:r>
            <a:r>
              <a:rPr lang="en-US" dirty="0">
                <a:solidFill>
                  <a:schemeClr val="accent1">
                    <a:lumMod val="50000"/>
                  </a:schemeClr>
                </a:solidFill>
                <a:latin typeface="Avenir Next LT Pro" panose="020B0504020202020204" pitchFamily="34" charset="0"/>
              </a:rPr>
              <a:t>(and future ones, when released), work should be in line with GSS. </a:t>
            </a:r>
          </a:p>
          <a:p>
            <a:pPr lvl="2">
              <a:lnSpc>
                <a:spcPct val="120000"/>
              </a:lnSpc>
              <a:spcAft>
                <a:spcPts val="600"/>
              </a:spcAft>
            </a:pPr>
            <a:r>
              <a:rPr lang="en-US" dirty="0">
                <a:solidFill>
                  <a:schemeClr val="accent1">
                    <a:lumMod val="50000"/>
                  </a:schemeClr>
                </a:solidFill>
                <a:latin typeface="Avenir Next LT Pro" panose="020B0504020202020204" pitchFamily="34" charset="0"/>
              </a:rPr>
              <a:t>However, the plan could reveal what researchers may want to </a:t>
            </a:r>
            <a:r>
              <a:rPr lang="en-US" b="1" dirty="0">
                <a:solidFill>
                  <a:schemeClr val="accent1">
                    <a:lumMod val="50000"/>
                  </a:schemeClr>
                </a:solidFill>
                <a:latin typeface="Avenir Next LT Pro" panose="020B0504020202020204" pitchFamily="34" charset="0"/>
              </a:rPr>
              <a:t>emphasize further </a:t>
            </a:r>
            <a:r>
              <a:rPr lang="en-US" dirty="0">
                <a:solidFill>
                  <a:schemeClr val="accent1">
                    <a:lumMod val="50000"/>
                  </a:schemeClr>
                </a:solidFill>
                <a:latin typeface="Avenir Next LT Pro" panose="020B0504020202020204" pitchFamily="34" charset="0"/>
              </a:rPr>
              <a:t>in grant applications or award reports, as these are prepared. </a:t>
            </a:r>
          </a:p>
          <a:p>
            <a:pPr lvl="2">
              <a:lnSpc>
                <a:spcPct val="120000"/>
              </a:lnSpc>
              <a:spcAft>
                <a:spcPts val="600"/>
              </a:spcAft>
            </a:pPr>
            <a:endParaRPr lang="en-US" sz="1400" dirty="0">
              <a:solidFill>
                <a:schemeClr val="accent1">
                  <a:lumMod val="50000"/>
                </a:schemeClr>
              </a:solidFill>
              <a:latin typeface="Avenir Next LT Pro" panose="020B0504020202020204" pitchFamily="34" charset="0"/>
            </a:endParaRPr>
          </a:p>
        </p:txBody>
      </p:sp>
    </p:spTree>
    <p:extLst>
      <p:ext uri="{BB962C8B-B14F-4D97-AF65-F5344CB8AC3E}">
        <p14:creationId xmlns:p14="http://schemas.microsoft.com/office/powerpoint/2010/main" val="34629211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CB145E-69CC-026E-3C45-257749D5078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75B773E-AD1B-48AC-DD95-DD4244B75FA2}"/>
              </a:ext>
            </a:extLst>
          </p:cNvPr>
          <p:cNvSpPr>
            <a:spLocks noGrp="1"/>
          </p:cNvSpPr>
          <p:nvPr>
            <p:ph type="title"/>
          </p:nvPr>
        </p:nvSpPr>
        <p:spPr>
          <a:xfrm>
            <a:off x="838199" y="-27440"/>
            <a:ext cx="10515600" cy="1325563"/>
          </a:xfrm>
        </p:spPr>
        <p:txBody>
          <a:bodyPr>
            <a:normAutofit/>
          </a:bodyPr>
          <a:lstStyle/>
          <a:p>
            <a:r>
              <a:rPr lang="en-US" sz="3600" dirty="0">
                <a:solidFill>
                  <a:schemeClr val="accent1">
                    <a:lumMod val="50000"/>
                  </a:schemeClr>
                </a:solidFill>
                <a:latin typeface="Avenir Next LT Pro" panose="020B0504020202020204" pitchFamily="34" charset="0"/>
              </a:rPr>
              <a:t>NIH Plan – Tenet 1: Reproducible </a:t>
            </a:r>
          </a:p>
        </p:txBody>
      </p:sp>
      <p:sp>
        <p:nvSpPr>
          <p:cNvPr id="3" name="Content Placeholder 2">
            <a:extLst>
              <a:ext uri="{FF2B5EF4-FFF2-40B4-BE49-F238E27FC236}">
                <a16:creationId xmlns:a16="http://schemas.microsoft.com/office/drawing/2014/main" id="{9D4BF031-AEF6-A9BD-D06C-110E487E57C2}"/>
              </a:ext>
            </a:extLst>
          </p:cNvPr>
          <p:cNvSpPr>
            <a:spLocks noGrp="1"/>
          </p:cNvSpPr>
          <p:nvPr>
            <p:ph idx="1"/>
          </p:nvPr>
        </p:nvSpPr>
        <p:spPr>
          <a:xfrm>
            <a:off x="291193" y="1118509"/>
            <a:ext cx="11609613" cy="5151664"/>
          </a:xfrm>
        </p:spPr>
        <p:txBody>
          <a:bodyPr>
            <a:normAutofit/>
          </a:bodyPr>
          <a:lstStyle/>
          <a:p>
            <a:pPr lvl="1">
              <a:lnSpc>
                <a:spcPct val="120000"/>
              </a:lnSpc>
              <a:spcAft>
                <a:spcPts val="600"/>
              </a:spcAft>
            </a:pPr>
            <a:r>
              <a:rPr lang="en-US" dirty="0">
                <a:solidFill>
                  <a:schemeClr val="accent1">
                    <a:lumMod val="50000"/>
                  </a:schemeClr>
                </a:solidFill>
                <a:latin typeface="Avenir Next LT Pro" panose="020B0504020202020204" pitchFamily="34" charset="0"/>
              </a:rPr>
              <a:t>Examples of Current Efforts</a:t>
            </a:r>
          </a:p>
          <a:p>
            <a:pPr lvl="2">
              <a:lnSpc>
                <a:spcPct val="120000"/>
              </a:lnSpc>
              <a:spcAft>
                <a:spcPts val="600"/>
              </a:spcAft>
            </a:pPr>
            <a:r>
              <a:rPr lang="en-US" sz="2400" dirty="0">
                <a:solidFill>
                  <a:schemeClr val="accent1">
                    <a:lumMod val="50000"/>
                  </a:schemeClr>
                </a:solidFill>
                <a:latin typeface="Avenir Next LT Pro" panose="020B0504020202020204" pitchFamily="34" charset="0"/>
              </a:rPr>
              <a:t>NIH Common Fund’s </a:t>
            </a:r>
            <a:r>
              <a:rPr lang="en-US" sz="2400" b="1" dirty="0">
                <a:solidFill>
                  <a:schemeClr val="accent1">
                    <a:lumMod val="50000"/>
                  </a:schemeClr>
                </a:solidFill>
                <a:latin typeface="Avenir Next LT Pro" panose="020B0504020202020204" pitchFamily="34" charset="0"/>
              </a:rPr>
              <a:t>Replication Initiative</a:t>
            </a:r>
            <a:r>
              <a:rPr lang="en-US" sz="2400" dirty="0">
                <a:solidFill>
                  <a:schemeClr val="accent1">
                    <a:lumMod val="50000"/>
                  </a:schemeClr>
                </a:solidFill>
                <a:latin typeface="Avenir Next LT Pro" panose="020B0504020202020204" pitchFamily="34" charset="0"/>
              </a:rPr>
              <a:t>, policies related to </a:t>
            </a:r>
            <a:r>
              <a:rPr lang="en-US" sz="2400" b="1" dirty="0">
                <a:solidFill>
                  <a:schemeClr val="accent1">
                    <a:lumMod val="50000"/>
                  </a:schemeClr>
                </a:solidFill>
                <a:latin typeface="Avenir Next LT Pro" panose="020B0504020202020204" pitchFamily="34" charset="0"/>
              </a:rPr>
              <a:t>data sharing </a:t>
            </a:r>
            <a:r>
              <a:rPr lang="en-US" sz="2400" dirty="0">
                <a:solidFill>
                  <a:schemeClr val="accent1">
                    <a:lumMod val="50000"/>
                  </a:schemeClr>
                </a:solidFill>
                <a:latin typeface="Avenir Next LT Pro" panose="020B0504020202020204" pitchFamily="34" charset="0"/>
              </a:rPr>
              <a:t>(Data Management and Sharing Policy, Genomic Data Sharing Policy, etc.), data </a:t>
            </a:r>
            <a:r>
              <a:rPr lang="en-US" sz="2400" b="1" dirty="0">
                <a:solidFill>
                  <a:schemeClr val="accent1">
                    <a:lumMod val="50000"/>
                  </a:schemeClr>
                </a:solidFill>
                <a:latin typeface="Avenir Next LT Pro" panose="020B0504020202020204" pitchFamily="34" charset="0"/>
              </a:rPr>
              <a:t>standardization and interoperability </a:t>
            </a:r>
            <a:r>
              <a:rPr lang="en-US" sz="2400" dirty="0">
                <a:solidFill>
                  <a:schemeClr val="accent1">
                    <a:lumMod val="50000"/>
                  </a:schemeClr>
                </a:solidFill>
                <a:latin typeface="Avenir Next LT Pro" panose="020B0504020202020204" pitchFamily="34" charset="0"/>
              </a:rPr>
              <a:t>(repository of common data elements). </a:t>
            </a:r>
          </a:p>
          <a:p>
            <a:pPr lvl="1">
              <a:lnSpc>
                <a:spcPct val="120000"/>
              </a:lnSpc>
              <a:spcAft>
                <a:spcPts val="600"/>
              </a:spcAft>
            </a:pPr>
            <a:r>
              <a:rPr lang="en-US" dirty="0">
                <a:solidFill>
                  <a:schemeClr val="accent1">
                    <a:lumMod val="50000"/>
                  </a:schemeClr>
                </a:solidFill>
                <a:latin typeface="Avenir Next LT Pro" panose="020B0504020202020204" pitchFamily="34" charset="0"/>
              </a:rPr>
              <a:t>Examples of Planned Efforts</a:t>
            </a:r>
          </a:p>
          <a:p>
            <a:pPr lvl="2">
              <a:lnSpc>
                <a:spcPct val="120000"/>
              </a:lnSpc>
              <a:spcAft>
                <a:spcPts val="600"/>
              </a:spcAft>
            </a:pPr>
            <a:r>
              <a:rPr lang="en-US" sz="2400" b="1" dirty="0">
                <a:solidFill>
                  <a:schemeClr val="accent1">
                    <a:lumMod val="50000"/>
                  </a:schemeClr>
                </a:solidFill>
                <a:latin typeface="Avenir Next LT Pro" panose="020B0504020202020204" pitchFamily="34" charset="0"/>
              </a:rPr>
              <a:t>Human-based</a:t>
            </a:r>
            <a:r>
              <a:rPr lang="en-US" sz="2400" dirty="0">
                <a:solidFill>
                  <a:schemeClr val="accent1">
                    <a:lumMod val="50000"/>
                  </a:schemeClr>
                </a:solidFill>
                <a:latin typeface="Avenir Next LT Pro" panose="020B0504020202020204" pitchFamily="34" charset="0"/>
              </a:rPr>
              <a:t> research technologies, strengthening methodological design and rigor of NIH-funded </a:t>
            </a:r>
            <a:r>
              <a:rPr lang="en-US" sz="2400" b="1" dirty="0">
                <a:solidFill>
                  <a:schemeClr val="accent1">
                    <a:lumMod val="50000"/>
                  </a:schemeClr>
                </a:solidFill>
                <a:latin typeface="Avenir Next LT Pro" panose="020B0504020202020204" pitchFamily="34" charset="0"/>
              </a:rPr>
              <a:t>dietary supplement research</a:t>
            </a:r>
          </a:p>
        </p:txBody>
      </p:sp>
    </p:spTree>
    <p:extLst>
      <p:ext uri="{BB962C8B-B14F-4D97-AF65-F5344CB8AC3E}">
        <p14:creationId xmlns:p14="http://schemas.microsoft.com/office/powerpoint/2010/main" val="14887974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D68410-EA01-E9C5-1ABA-D320C27D0C9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8042686-AB72-8A52-9A88-4C7D601CDB8C}"/>
              </a:ext>
            </a:extLst>
          </p:cNvPr>
          <p:cNvSpPr>
            <a:spLocks noGrp="1"/>
          </p:cNvSpPr>
          <p:nvPr>
            <p:ph type="title"/>
          </p:nvPr>
        </p:nvSpPr>
        <p:spPr>
          <a:xfrm>
            <a:off x="838200" y="184829"/>
            <a:ext cx="10515600" cy="1325563"/>
          </a:xfrm>
        </p:spPr>
        <p:txBody>
          <a:bodyPr>
            <a:normAutofit/>
          </a:bodyPr>
          <a:lstStyle/>
          <a:p>
            <a:r>
              <a:rPr lang="en-US" sz="3600" dirty="0">
                <a:solidFill>
                  <a:schemeClr val="accent1">
                    <a:lumMod val="50000"/>
                  </a:schemeClr>
                </a:solidFill>
                <a:latin typeface="Avenir Next LT Pro" panose="020B0504020202020204" pitchFamily="34" charset="0"/>
              </a:rPr>
              <a:t>NIH Plan – Tenet 2: Transparent </a:t>
            </a:r>
          </a:p>
        </p:txBody>
      </p:sp>
      <p:sp>
        <p:nvSpPr>
          <p:cNvPr id="3" name="Content Placeholder 2">
            <a:extLst>
              <a:ext uri="{FF2B5EF4-FFF2-40B4-BE49-F238E27FC236}">
                <a16:creationId xmlns:a16="http://schemas.microsoft.com/office/drawing/2014/main" id="{9012D552-25AD-8355-5BF1-9B1B0A2BC890}"/>
              </a:ext>
            </a:extLst>
          </p:cNvPr>
          <p:cNvSpPr>
            <a:spLocks noGrp="1"/>
          </p:cNvSpPr>
          <p:nvPr>
            <p:ph idx="1"/>
          </p:nvPr>
        </p:nvSpPr>
        <p:spPr>
          <a:xfrm>
            <a:off x="462643" y="1559381"/>
            <a:ext cx="11253107" cy="5151664"/>
          </a:xfrm>
        </p:spPr>
        <p:txBody>
          <a:bodyPr>
            <a:normAutofit/>
          </a:bodyPr>
          <a:lstStyle/>
          <a:p>
            <a:pPr lvl="1">
              <a:lnSpc>
                <a:spcPct val="120000"/>
              </a:lnSpc>
              <a:spcAft>
                <a:spcPts val="600"/>
              </a:spcAft>
            </a:pPr>
            <a:r>
              <a:rPr lang="en-US" dirty="0">
                <a:solidFill>
                  <a:schemeClr val="accent1">
                    <a:lumMod val="50000"/>
                  </a:schemeClr>
                </a:solidFill>
                <a:latin typeface="Avenir Next LT Pro" panose="020B0504020202020204" pitchFamily="34" charset="0"/>
              </a:rPr>
              <a:t>Examples of Current Efforts</a:t>
            </a:r>
          </a:p>
          <a:p>
            <a:pPr lvl="2">
              <a:lnSpc>
                <a:spcPct val="120000"/>
              </a:lnSpc>
              <a:spcAft>
                <a:spcPts val="600"/>
              </a:spcAft>
            </a:pPr>
            <a:r>
              <a:rPr lang="en-US" sz="2400" b="1" dirty="0">
                <a:solidFill>
                  <a:schemeClr val="accent1">
                    <a:lumMod val="50000"/>
                  </a:schemeClr>
                </a:solidFill>
                <a:latin typeface="Avenir Next LT Pro" panose="020B0504020202020204" pitchFamily="34" charset="0"/>
              </a:rPr>
              <a:t>Peer review </a:t>
            </a:r>
            <a:r>
              <a:rPr lang="en-US" sz="2400" dirty="0">
                <a:solidFill>
                  <a:schemeClr val="accent1">
                    <a:lumMod val="50000"/>
                  </a:schemeClr>
                </a:solidFill>
                <a:latin typeface="Avenir Next LT Pro" panose="020B0504020202020204" pitchFamily="34" charset="0"/>
              </a:rPr>
              <a:t>policies, </a:t>
            </a:r>
            <a:r>
              <a:rPr lang="en-US" sz="2400" b="1" dirty="0">
                <a:solidFill>
                  <a:schemeClr val="accent1">
                    <a:lumMod val="50000"/>
                  </a:schemeClr>
                </a:solidFill>
                <a:latin typeface="Avenir Next LT Pro" panose="020B0504020202020204" pitchFamily="34" charset="0"/>
              </a:rPr>
              <a:t>databases</a:t>
            </a:r>
            <a:r>
              <a:rPr lang="en-US" sz="2400" dirty="0">
                <a:solidFill>
                  <a:schemeClr val="accent1">
                    <a:lumMod val="50000"/>
                  </a:schemeClr>
                </a:solidFill>
                <a:latin typeface="Avenir Next LT Pro" panose="020B0504020202020204" pitchFamily="34" charset="0"/>
              </a:rPr>
              <a:t> (NIH Report), </a:t>
            </a:r>
            <a:r>
              <a:rPr lang="en-US" sz="2400" b="1" dirty="0">
                <a:solidFill>
                  <a:schemeClr val="accent1">
                    <a:lumMod val="50000"/>
                  </a:schemeClr>
                </a:solidFill>
                <a:latin typeface="Avenir Next LT Pro" panose="020B0504020202020204" pitchFamily="34" charset="0"/>
              </a:rPr>
              <a:t>public access </a:t>
            </a:r>
            <a:r>
              <a:rPr lang="en-US" sz="2400" dirty="0">
                <a:solidFill>
                  <a:schemeClr val="accent1">
                    <a:lumMod val="50000"/>
                  </a:schemeClr>
                </a:solidFill>
                <a:latin typeface="Avenir Next LT Pro" panose="020B0504020202020204" pitchFamily="34" charset="0"/>
              </a:rPr>
              <a:t>policy</a:t>
            </a:r>
          </a:p>
          <a:p>
            <a:pPr lvl="1">
              <a:lnSpc>
                <a:spcPct val="120000"/>
              </a:lnSpc>
              <a:spcAft>
                <a:spcPts val="600"/>
              </a:spcAft>
            </a:pPr>
            <a:r>
              <a:rPr lang="en-US" dirty="0">
                <a:solidFill>
                  <a:schemeClr val="accent1">
                    <a:lumMod val="50000"/>
                  </a:schemeClr>
                </a:solidFill>
                <a:latin typeface="Avenir Next LT Pro" panose="020B0504020202020204" pitchFamily="34" charset="0"/>
              </a:rPr>
              <a:t>Examples of Planned Efforts</a:t>
            </a:r>
          </a:p>
          <a:p>
            <a:pPr lvl="2">
              <a:lnSpc>
                <a:spcPct val="120000"/>
              </a:lnSpc>
              <a:spcAft>
                <a:spcPts val="600"/>
              </a:spcAft>
            </a:pPr>
            <a:r>
              <a:rPr lang="en-US" sz="2400" b="1" dirty="0">
                <a:solidFill>
                  <a:schemeClr val="accent1">
                    <a:lumMod val="50000"/>
                  </a:schemeClr>
                </a:solidFill>
                <a:latin typeface="Avenir Next LT Pro" panose="020B0504020202020204" pitchFamily="34" charset="0"/>
              </a:rPr>
              <a:t>Biosafety and biosecurity </a:t>
            </a:r>
            <a:r>
              <a:rPr lang="en-US" sz="2400" dirty="0">
                <a:solidFill>
                  <a:schemeClr val="accent1">
                    <a:lumMod val="50000"/>
                  </a:schemeClr>
                </a:solidFill>
                <a:latin typeface="Avenir Next LT Pro" panose="020B0504020202020204" pitchFamily="34" charset="0"/>
              </a:rPr>
              <a:t>of life sciences research, recommendations for rigor and transparency of </a:t>
            </a:r>
            <a:r>
              <a:rPr lang="en-US" sz="2400" b="1" dirty="0">
                <a:solidFill>
                  <a:schemeClr val="accent1">
                    <a:lumMod val="50000"/>
                  </a:schemeClr>
                </a:solidFill>
                <a:latin typeface="Avenir Next LT Pro" panose="020B0504020202020204" pitchFamily="34" charset="0"/>
              </a:rPr>
              <a:t>animal research </a:t>
            </a:r>
            <a:r>
              <a:rPr lang="en-US" sz="2400" dirty="0">
                <a:solidFill>
                  <a:schemeClr val="accent1">
                    <a:lumMod val="50000"/>
                  </a:schemeClr>
                </a:solidFill>
                <a:latin typeface="Avenir Next LT Pro" panose="020B0504020202020204" pitchFamily="34" charset="0"/>
              </a:rPr>
              <a:t>(ARRIVE guidelines), </a:t>
            </a:r>
            <a:r>
              <a:rPr lang="en-US" sz="2400" b="1" dirty="0">
                <a:solidFill>
                  <a:schemeClr val="accent1">
                    <a:lumMod val="50000"/>
                  </a:schemeClr>
                </a:solidFill>
                <a:latin typeface="Avenir Next LT Pro" panose="020B0504020202020204" pitchFamily="34" charset="0"/>
              </a:rPr>
              <a:t>Common Form</a:t>
            </a:r>
          </a:p>
        </p:txBody>
      </p:sp>
    </p:spTree>
    <p:extLst>
      <p:ext uri="{BB962C8B-B14F-4D97-AF65-F5344CB8AC3E}">
        <p14:creationId xmlns:p14="http://schemas.microsoft.com/office/powerpoint/2010/main" val="128646290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C836E00F-5E73-A140-B230-3D9FFF489761}" vid="{E409BE99-3D6A-8F40-9A23-1CC7C088AEC2}"/>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C836E00F-5E73-A140-B230-3D9FFF489761}" vid="{EDC37155-8C95-8744-88F0-4D6A31B6F50D}"/>
    </a:ext>
  </a:ext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C836E00F-5E73-A140-B230-3D9FFF489761}" vid="{096B406F-C893-A448-84A0-A4B70EED0A4B}"/>
    </a:ext>
  </a:extLst>
</a:theme>
</file>

<file path=ppt/theme/theme4.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C836E00F-5E73-A140-B230-3D9FFF489761}" vid="{956B26A5-AA22-F74F-A52B-C57065D0538C}"/>
    </a:ext>
  </a:extLst>
</a:theme>
</file>

<file path=ppt/theme/theme5.xml><?xml version="1.0" encoding="utf-8"?>
<a:theme xmlns:a="http://schemas.openxmlformats.org/drawingml/2006/main" name="3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C836E00F-5E73-A140-B230-3D9FFF489761}" vid="{75CB7545-C59A-5244-B2CE-BAD6EEFB2293}"/>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C0346B8B3566A45AE4B1B2D950DDCD6" ma:contentTypeVersion="16" ma:contentTypeDescription="Create a new document." ma:contentTypeScope="" ma:versionID="5764d31d6aea2030635dae82eabb647d">
  <xsd:schema xmlns:xsd="http://www.w3.org/2001/XMLSchema" xmlns:xs="http://www.w3.org/2001/XMLSchema" xmlns:p="http://schemas.microsoft.com/office/2006/metadata/properties" xmlns:ns3="a5dd8bdb-f680-4fa4-807f-9687a093a718" xmlns:ns4="3c205863-41df-4d2d-838e-2ebe73366c5b" targetNamespace="http://schemas.microsoft.com/office/2006/metadata/properties" ma:root="true" ma:fieldsID="abd1f301fb78667462f59997b8a44d77" ns3:_="" ns4:_="">
    <xsd:import namespace="a5dd8bdb-f680-4fa4-807f-9687a093a718"/>
    <xsd:import namespace="3c205863-41df-4d2d-838e-2ebe73366c5b"/>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OCR" minOccurs="0"/>
                <xsd:element ref="ns3:MediaServiceLocation" minOccurs="0"/>
                <xsd:element ref="ns3:MediaServiceEventHashCode" minOccurs="0"/>
                <xsd:element ref="ns3:MediaServiceGenerationTime" minOccurs="0"/>
                <xsd:element ref="ns3:MediaServiceAutoKeyPoints" minOccurs="0"/>
                <xsd:element ref="ns3:MediaServiceKeyPoints" minOccurs="0"/>
                <xsd:element ref="ns4:SharedWithUsers" minOccurs="0"/>
                <xsd:element ref="ns4:SharedWithDetails" minOccurs="0"/>
                <xsd:element ref="ns4:SharingHintHash" minOccurs="0"/>
                <xsd:element ref="ns3:MediaLengthInSeconds" minOccurs="0"/>
                <xsd:element ref="ns3:_activity"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5dd8bdb-f680-4fa4-807f-9687a093a718"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description="" ma:hidden="true" ma:internalName="MediaServiceDateTaken" ma:readOnly="true">
      <xsd:simpleType>
        <xsd:restriction base="dms:Text"/>
      </xsd:simpleType>
    </xsd:element>
    <xsd:element name="MediaServiceAutoTags" ma:index="11" nillable="true" ma:displayName="MediaServiceAutoTags" ma:description=""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3" nillable="true" ma:displayName="MediaServiceLocation" ma:internalName="MediaServiceLocation"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21" nillable="true" ma:displayName="MediaLengthInSeconds" ma:hidden="true" ma:internalName="MediaLengthInSeconds" ma:readOnly="true">
      <xsd:simpleType>
        <xsd:restriction base="dms:Unknown"/>
      </xsd:simpleType>
    </xsd:element>
    <xsd:element name="_activity" ma:index="22" nillable="true" ma:displayName="_activity" ma:hidden="true" ma:internalName="_activity">
      <xsd:simpleType>
        <xsd:restriction base="dms:Note"/>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c205863-41df-4d2d-838e-2ebe73366c5b"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SharingHintHash" ma:index="20"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activity xmlns="a5dd8bdb-f680-4fa4-807f-9687a093a718"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F6E4E08-FD80-4AF1-BD11-6FAA69FD146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5dd8bdb-f680-4fa4-807f-9687a093a718"/>
    <ds:schemaRef ds:uri="3c205863-41df-4d2d-838e-2ebe73366c5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6E96872-0CFE-41D1-9324-95A152395FE5}">
  <ds:schemaRefs>
    <ds:schemaRef ds:uri="http://purl.org/dc/terms/"/>
    <ds:schemaRef ds:uri="a5dd8bdb-f680-4fa4-807f-9687a093a718"/>
    <ds:schemaRef ds:uri="3c205863-41df-4d2d-838e-2ebe73366c5b"/>
    <ds:schemaRef ds:uri="http://purl.org/dc/elements/1.1/"/>
    <ds:schemaRef ds:uri="http://schemas.microsoft.com/office/infopath/2007/PartnerControls"/>
    <ds:schemaRef ds:uri="http://schemas.openxmlformats.org/package/2006/metadata/core-properties"/>
    <ds:schemaRef ds:uri="http://schemas.microsoft.com/office/2006/documentManagement/types"/>
    <ds:schemaRef ds:uri="http://schemas.microsoft.com/office/2006/metadata/properties"/>
    <ds:schemaRef ds:uri="http://www.w3.org/XML/1998/namespace"/>
    <ds:schemaRef ds:uri="http://purl.org/dc/dcmitype/"/>
  </ds:schemaRefs>
</ds:datastoreItem>
</file>

<file path=customXml/itemProps3.xml><?xml version="1.0" encoding="utf-8"?>
<ds:datastoreItem xmlns:ds="http://schemas.openxmlformats.org/officeDocument/2006/customXml" ds:itemID="{D070BE81-AAD4-4AF1-91D4-71A3284DFBA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powerpoint-dor-basic-slides</Template>
  <TotalTime>120</TotalTime>
  <Words>1264</Words>
  <Application>Microsoft Office PowerPoint</Application>
  <PresentationFormat>Widescreen</PresentationFormat>
  <Paragraphs>88</Paragraphs>
  <Slides>17</Slides>
  <Notes>0</Notes>
  <HiddenSlides>0</HiddenSlides>
  <MMClips>0</MMClips>
  <ScaleCrop>false</ScaleCrop>
  <HeadingPairs>
    <vt:vector size="6" baseType="variant">
      <vt:variant>
        <vt:lpstr>Fonts Used</vt:lpstr>
      </vt:variant>
      <vt:variant>
        <vt:i4>4</vt:i4>
      </vt:variant>
      <vt:variant>
        <vt:lpstr>Theme</vt:lpstr>
      </vt:variant>
      <vt:variant>
        <vt:i4>5</vt:i4>
      </vt:variant>
      <vt:variant>
        <vt:lpstr>Slide Titles</vt:lpstr>
      </vt:variant>
      <vt:variant>
        <vt:i4>17</vt:i4>
      </vt:variant>
    </vt:vector>
  </HeadingPairs>
  <TitlesOfParts>
    <vt:vector size="26" baseType="lpstr">
      <vt:lpstr>Arial</vt:lpstr>
      <vt:lpstr>Avenir Next LT Pro</vt:lpstr>
      <vt:lpstr>Calibri</vt:lpstr>
      <vt:lpstr>Calibri Light</vt:lpstr>
      <vt:lpstr>Office Theme</vt:lpstr>
      <vt:lpstr>Custom Design</vt:lpstr>
      <vt:lpstr>1_Custom Design</vt:lpstr>
      <vt:lpstr>2_Custom Design</vt:lpstr>
      <vt:lpstr>3_Custom Design</vt:lpstr>
      <vt:lpstr>Research Roundtable: Rigor in Research   NIH Rigor, Reproducibility, and Gold Standard Science</vt:lpstr>
      <vt:lpstr>Historical Context – NIH Rigor and Reproducibility</vt:lpstr>
      <vt:lpstr>Current Guidance</vt:lpstr>
      <vt:lpstr>Gold Standard Science – Executive Order </vt:lpstr>
      <vt:lpstr>Gold Standard Science – Memo</vt:lpstr>
      <vt:lpstr>Gold Standard Science - NIH</vt:lpstr>
      <vt:lpstr>Gold Standard Science – NIH (cont.)</vt:lpstr>
      <vt:lpstr>NIH Plan – Tenet 1: Reproducible </vt:lpstr>
      <vt:lpstr>NIH Plan – Tenet 2: Transparent </vt:lpstr>
      <vt:lpstr>NIH Plan – Tenet 3: Communicative of Error and Uncertainty</vt:lpstr>
      <vt:lpstr>NIH Plan – Tenet 4: Collaborative and Interdisciplinary</vt:lpstr>
      <vt:lpstr>NIH Plan – Tenet 5: Skeptical of its Findings and Assumptions </vt:lpstr>
      <vt:lpstr>NIH Plan – Tenet 6: Structured for Falsifiability of Hypotheses</vt:lpstr>
      <vt:lpstr>NIH Plan – Tenet 7: Subject to Unbiased Peer Review</vt:lpstr>
      <vt:lpstr>NIH Plan – Tenet 8: Accepting of Negative Results as Positive Outcomes</vt:lpstr>
      <vt:lpstr>NIH Plan – Tenet 9: Without Conflicts of Interest</vt:lpstr>
      <vt:lpstr>Final Takeaways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Lillian Cozart</dc:creator>
  <cp:lastModifiedBy>Judith Martinez</cp:lastModifiedBy>
  <cp:revision>3</cp:revision>
  <dcterms:created xsi:type="dcterms:W3CDTF">2023-04-10T15:20:19Z</dcterms:created>
  <dcterms:modified xsi:type="dcterms:W3CDTF">2026-04-16T15:05:04Z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0x010100AC0346B8B3566A45AE4B1B2D950DDCD6</vt:lpwstr>
  </property>
</Properties>
</file>