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0" r:id="rId6"/>
    <p:sldMasterId id="2147483680" r:id="rId7"/>
    <p:sldMasterId id="2147483690" r:id="rId8"/>
  </p:sldMasterIdLst>
  <p:notesMasterIdLst>
    <p:notesMasterId r:id="rId42"/>
  </p:notesMasterIdLst>
  <p:sldIdLst>
    <p:sldId id="257" r:id="rId9"/>
    <p:sldId id="337" r:id="rId10"/>
    <p:sldId id="260" r:id="rId11"/>
    <p:sldId id="261" r:id="rId12"/>
    <p:sldId id="311" r:id="rId13"/>
    <p:sldId id="326" r:id="rId14"/>
    <p:sldId id="312" r:id="rId15"/>
    <p:sldId id="321" r:id="rId16"/>
    <p:sldId id="265" r:id="rId17"/>
    <p:sldId id="310" r:id="rId18"/>
    <p:sldId id="327" r:id="rId19"/>
    <p:sldId id="314" r:id="rId20"/>
    <p:sldId id="323" r:id="rId21"/>
    <p:sldId id="262" r:id="rId22"/>
    <p:sldId id="325" r:id="rId23"/>
    <p:sldId id="328" r:id="rId24"/>
    <p:sldId id="316" r:id="rId25"/>
    <p:sldId id="317" r:id="rId26"/>
    <p:sldId id="320" r:id="rId27"/>
    <p:sldId id="263" r:id="rId28"/>
    <p:sldId id="318" r:id="rId29"/>
    <p:sldId id="319" r:id="rId30"/>
    <p:sldId id="264" r:id="rId31"/>
    <p:sldId id="315" r:id="rId32"/>
    <p:sldId id="324" r:id="rId33"/>
    <p:sldId id="322" r:id="rId34"/>
    <p:sldId id="332" r:id="rId35"/>
    <p:sldId id="333" r:id="rId36"/>
    <p:sldId id="266" r:id="rId37"/>
    <p:sldId id="313" r:id="rId38"/>
    <p:sldId id="334" r:id="rId39"/>
    <p:sldId id="336" r:id="rId40"/>
    <p:sldId id="33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6" autoAdjust="0"/>
    <p:restoredTop sz="86369" autoAdjust="0"/>
  </p:normalViewPr>
  <p:slideViewPr>
    <p:cSldViewPr snapToGrid="0" snapToObjects="1">
      <p:cViewPr varScale="1">
        <p:scale>
          <a:sx n="78" d="100"/>
          <a:sy n="78" d="100"/>
        </p:scale>
        <p:origin x="120" y="600"/>
      </p:cViewPr>
      <p:guideLst/>
    </p:cSldViewPr>
  </p:slideViewPr>
  <p:outlineViewPr>
    <p:cViewPr>
      <p:scale>
        <a:sx n="33" d="100"/>
        <a:sy n="33" d="100"/>
      </p:scale>
      <p:origin x="0" y="-119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3B538-E81A-4D71-BB85-E8449775356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1ABB962-5F7A-43D9-BEBA-36B58711CE10}">
      <dgm:prSet phldrT="[Text]" phldr="0"/>
      <dgm:spPr>
        <a:solidFill>
          <a:schemeClr val="accent1">
            <a:lumMod val="50000"/>
          </a:schemeClr>
        </a:solidFill>
      </dgm:spPr>
      <dgm:t>
        <a:bodyPr/>
        <a:lstStyle/>
        <a:p>
          <a:r>
            <a:rPr lang="en-US" b="1" dirty="0">
              <a:latin typeface="Arial" panose="020B0604020202020204" pitchFamily="34" charset="0"/>
              <a:cs typeface="Arial" panose="020B0604020202020204" pitchFamily="34" charset="0"/>
            </a:rPr>
            <a:t>Fabrication</a:t>
          </a:r>
        </a:p>
      </dgm:t>
    </dgm:pt>
    <dgm:pt modelId="{28B74C43-2438-4142-AAF4-D3B5A6A42419}" type="parTrans" cxnId="{49765C04-6F7E-46C8-BA27-798586407541}">
      <dgm:prSet/>
      <dgm:spPr/>
      <dgm:t>
        <a:bodyPr/>
        <a:lstStyle/>
        <a:p>
          <a:endParaRPr lang="en-US"/>
        </a:p>
      </dgm:t>
    </dgm:pt>
    <dgm:pt modelId="{44584BD9-3D06-4137-B7CD-1AF358A8F470}" type="sibTrans" cxnId="{49765C04-6F7E-46C8-BA27-798586407541}">
      <dgm:prSet/>
      <dgm:spPr/>
      <dgm:t>
        <a:bodyPr/>
        <a:lstStyle/>
        <a:p>
          <a:endParaRPr lang="en-US"/>
        </a:p>
      </dgm:t>
    </dgm:pt>
    <dgm:pt modelId="{8FC38324-0623-4C0C-A3DD-8443DFDDDA72}">
      <dgm:prSet phldrT="[Text]" phldr="0"/>
      <dgm:spPr/>
      <dgm:t>
        <a:bodyPr/>
        <a:lstStyle/>
        <a:p>
          <a:r>
            <a:rPr lang="en-US" dirty="0">
              <a:latin typeface="Arial" panose="020B0604020202020204" pitchFamily="34" charset="0"/>
              <a:cs typeface="Arial" panose="020B0604020202020204" pitchFamily="34" charset="0"/>
            </a:rPr>
            <a:t>Making up data or recording and reporting them.</a:t>
          </a:r>
        </a:p>
      </dgm:t>
      <dgm:extLst>
        <a:ext uri="{E40237B7-FDA0-4F09-8148-C483321AD2D9}">
          <dgm14:cNvPr xmlns:dgm14="http://schemas.microsoft.com/office/drawing/2010/diagram" id="0" name="" descr="Image includes a table defining Fabrication as making up data or recording and reporting them. Falsification as manipulating research materials, equipment, or processes; or changing data or results such that the research is not accurately represented in the research record and Plagiarism as the appropriation of another person's ideas, processes, or words without giving appropriate credit"/>
        </a:ext>
      </dgm:extLst>
    </dgm:pt>
    <dgm:pt modelId="{F88360C6-0147-433F-8DF3-0087F17A897C}" type="parTrans" cxnId="{3588721C-E35A-4C27-923B-151E0716227D}">
      <dgm:prSet/>
      <dgm:spPr/>
      <dgm:t>
        <a:bodyPr/>
        <a:lstStyle/>
        <a:p>
          <a:endParaRPr lang="en-US"/>
        </a:p>
      </dgm:t>
    </dgm:pt>
    <dgm:pt modelId="{78784BCE-F4A9-4888-A41D-10B25A86F7A2}" type="sibTrans" cxnId="{3588721C-E35A-4C27-923B-151E0716227D}">
      <dgm:prSet/>
      <dgm:spPr/>
      <dgm:t>
        <a:bodyPr/>
        <a:lstStyle/>
        <a:p>
          <a:endParaRPr lang="en-US"/>
        </a:p>
      </dgm:t>
    </dgm:pt>
    <dgm:pt modelId="{8AAE1234-6909-466E-8DD4-C9882AE26FCF}">
      <dgm:prSet phldrT="[Text]" phldr="0"/>
      <dgm:spPr>
        <a:solidFill>
          <a:srgbClr val="002060"/>
        </a:solidFill>
      </dgm:spPr>
      <dgm:t>
        <a:bodyPr/>
        <a:lstStyle/>
        <a:p>
          <a:r>
            <a:rPr lang="en-US" b="1" dirty="0">
              <a:latin typeface="Arial" panose="020B0604020202020204" pitchFamily="34" charset="0"/>
              <a:cs typeface="Arial" panose="020B0604020202020204" pitchFamily="34" charset="0"/>
            </a:rPr>
            <a:t>Falsification</a:t>
          </a:r>
        </a:p>
      </dgm:t>
    </dgm:pt>
    <dgm:pt modelId="{666CF5C4-255F-4AE3-91D5-9A0A78B1B0BD}" type="parTrans" cxnId="{53B75DF8-6B5D-4C03-A0CE-9BB286718606}">
      <dgm:prSet/>
      <dgm:spPr/>
      <dgm:t>
        <a:bodyPr/>
        <a:lstStyle/>
        <a:p>
          <a:endParaRPr lang="en-US"/>
        </a:p>
      </dgm:t>
    </dgm:pt>
    <dgm:pt modelId="{06D26895-F947-4C6A-827E-C974EFFD8388}" type="sibTrans" cxnId="{53B75DF8-6B5D-4C03-A0CE-9BB286718606}">
      <dgm:prSet/>
      <dgm:spPr/>
      <dgm:t>
        <a:bodyPr/>
        <a:lstStyle/>
        <a:p>
          <a:endParaRPr lang="en-US"/>
        </a:p>
      </dgm:t>
    </dgm:pt>
    <dgm:pt modelId="{BADD773D-400F-4412-8FF0-929680DEAF56}">
      <dgm:prSet phldrT="[Text]" phldr="0"/>
      <dgm:spPr/>
      <dgm:t>
        <a:bodyPr/>
        <a:lstStyle/>
        <a:p>
          <a:r>
            <a:rPr lang="en-US" dirty="0">
              <a:latin typeface="Arial" panose="020B0604020202020204" pitchFamily="34" charset="0"/>
              <a:cs typeface="Arial" panose="020B0604020202020204" pitchFamily="34" charset="0"/>
            </a:rPr>
            <a:t>Manipulating research materials, equipment, or processes; or changing data or results such that the research is not accurately represented in the research record.</a:t>
          </a:r>
        </a:p>
      </dgm:t>
    </dgm:pt>
    <dgm:pt modelId="{AC118078-1F7C-449E-BA81-9D982FF33662}" type="parTrans" cxnId="{F84C0866-91D6-4467-B603-C7E2A9352702}">
      <dgm:prSet/>
      <dgm:spPr/>
      <dgm:t>
        <a:bodyPr/>
        <a:lstStyle/>
        <a:p>
          <a:endParaRPr lang="en-US"/>
        </a:p>
      </dgm:t>
    </dgm:pt>
    <dgm:pt modelId="{F1C017C1-5543-42F5-8F73-ECD5C2E76CBE}" type="sibTrans" cxnId="{F84C0866-91D6-4467-B603-C7E2A9352702}">
      <dgm:prSet/>
      <dgm:spPr/>
      <dgm:t>
        <a:bodyPr/>
        <a:lstStyle/>
        <a:p>
          <a:endParaRPr lang="en-US"/>
        </a:p>
      </dgm:t>
    </dgm:pt>
    <dgm:pt modelId="{F922581C-A257-45A0-94E8-1D4D25DAC405}">
      <dgm:prSet phldrT="[Text]" phldr="0"/>
      <dgm:spPr>
        <a:solidFill>
          <a:srgbClr val="002060"/>
        </a:solidFill>
      </dgm:spPr>
      <dgm:t>
        <a:bodyPr/>
        <a:lstStyle/>
        <a:p>
          <a:r>
            <a:rPr lang="en-US" b="1" dirty="0">
              <a:latin typeface="Arial" panose="020B0604020202020204" pitchFamily="34" charset="0"/>
              <a:cs typeface="Arial" panose="020B0604020202020204" pitchFamily="34" charset="0"/>
            </a:rPr>
            <a:t>Plagiarism</a:t>
          </a:r>
        </a:p>
      </dgm:t>
    </dgm:pt>
    <dgm:pt modelId="{6913A9EA-EF6D-47DD-A26F-944C8B379448}" type="parTrans" cxnId="{B30C7CA7-6E0B-4AF2-9174-9F12D2E049ED}">
      <dgm:prSet/>
      <dgm:spPr/>
      <dgm:t>
        <a:bodyPr/>
        <a:lstStyle/>
        <a:p>
          <a:endParaRPr lang="en-US"/>
        </a:p>
      </dgm:t>
    </dgm:pt>
    <dgm:pt modelId="{4C6DD590-E257-4E3D-8CB4-18E7FB595659}" type="sibTrans" cxnId="{B30C7CA7-6E0B-4AF2-9174-9F12D2E049ED}">
      <dgm:prSet/>
      <dgm:spPr/>
      <dgm:t>
        <a:bodyPr/>
        <a:lstStyle/>
        <a:p>
          <a:endParaRPr lang="en-US"/>
        </a:p>
      </dgm:t>
    </dgm:pt>
    <dgm:pt modelId="{E7127C39-77FF-48B8-B39A-464C3A6BBEE0}">
      <dgm:prSet phldrT="[Text]" phldr="0"/>
      <dgm:spPr/>
      <dgm:t>
        <a:bodyPr/>
        <a:lstStyle/>
        <a:p>
          <a:r>
            <a:rPr lang="en-US" dirty="0">
              <a:latin typeface="Arial" panose="020B0604020202020204" pitchFamily="34" charset="0"/>
              <a:cs typeface="Arial" panose="020B0604020202020204" pitchFamily="34" charset="0"/>
            </a:rPr>
            <a:t>The appropriation of another person’s ideas, processes, or words without giving appropriate credit.</a:t>
          </a:r>
        </a:p>
      </dgm:t>
    </dgm:pt>
    <dgm:pt modelId="{2DAC1F40-BCD4-4590-A5F4-01011B08A548}" type="parTrans" cxnId="{82E384B9-46A0-45FE-8717-0358EEBF4637}">
      <dgm:prSet/>
      <dgm:spPr/>
      <dgm:t>
        <a:bodyPr/>
        <a:lstStyle/>
        <a:p>
          <a:endParaRPr lang="en-US"/>
        </a:p>
      </dgm:t>
    </dgm:pt>
    <dgm:pt modelId="{873A3D30-C8D7-4B06-9100-27C5487AE089}" type="sibTrans" cxnId="{82E384B9-46A0-45FE-8717-0358EEBF4637}">
      <dgm:prSet/>
      <dgm:spPr/>
      <dgm:t>
        <a:bodyPr/>
        <a:lstStyle/>
        <a:p>
          <a:endParaRPr lang="en-US"/>
        </a:p>
      </dgm:t>
    </dgm:pt>
    <dgm:pt modelId="{D0E497E2-C739-4367-B42B-967887EB0476}" type="pres">
      <dgm:prSet presAssocID="{0E83B538-E81A-4D71-BB85-E84497753562}" presName="Name0" presStyleCnt="0">
        <dgm:presLayoutVars>
          <dgm:dir/>
          <dgm:animLvl val="lvl"/>
          <dgm:resizeHandles val="exact"/>
        </dgm:presLayoutVars>
      </dgm:prSet>
      <dgm:spPr/>
    </dgm:pt>
    <dgm:pt modelId="{DF83A6BA-8EF7-4448-A50A-97AD720A8C02}" type="pres">
      <dgm:prSet presAssocID="{71ABB962-5F7A-43D9-BEBA-36B58711CE10}" presName="composite" presStyleCnt="0"/>
      <dgm:spPr/>
    </dgm:pt>
    <dgm:pt modelId="{F290BD4E-3096-43F0-B285-7C0375565A14}" type="pres">
      <dgm:prSet presAssocID="{71ABB962-5F7A-43D9-BEBA-36B58711CE10}" presName="parTx" presStyleLbl="alignNode1" presStyleIdx="0" presStyleCnt="3">
        <dgm:presLayoutVars>
          <dgm:chMax val="0"/>
          <dgm:chPref val="0"/>
          <dgm:bulletEnabled val="1"/>
        </dgm:presLayoutVars>
      </dgm:prSet>
      <dgm:spPr/>
    </dgm:pt>
    <dgm:pt modelId="{88CB6CC6-8A74-4A11-8447-35873BA66B86}" type="pres">
      <dgm:prSet presAssocID="{71ABB962-5F7A-43D9-BEBA-36B58711CE10}" presName="desTx" presStyleLbl="alignAccFollowNode1" presStyleIdx="0" presStyleCnt="3">
        <dgm:presLayoutVars>
          <dgm:bulletEnabled val="1"/>
        </dgm:presLayoutVars>
      </dgm:prSet>
      <dgm:spPr/>
    </dgm:pt>
    <dgm:pt modelId="{2FA78F8C-920B-4E68-853E-D13494957770}" type="pres">
      <dgm:prSet presAssocID="{44584BD9-3D06-4137-B7CD-1AF358A8F470}" presName="space" presStyleCnt="0"/>
      <dgm:spPr/>
    </dgm:pt>
    <dgm:pt modelId="{9B4ED82E-A1CA-4816-B53E-1928CFD79B80}" type="pres">
      <dgm:prSet presAssocID="{8AAE1234-6909-466E-8DD4-C9882AE26FCF}" presName="composite" presStyleCnt="0"/>
      <dgm:spPr/>
    </dgm:pt>
    <dgm:pt modelId="{C51C6D94-76A0-41BD-9372-DF9A6E55BFB4}" type="pres">
      <dgm:prSet presAssocID="{8AAE1234-6909-466E-8DD4-C9882AE26FCF}" presName="parTx" presStyleLbl="alignNode1" presStyleIdx="1" presStyleCnt="3">
        <dgm:presLayoutVars>
          <dgm:chMax val="0"/>
          <dgm:chPref val="0"/>
          <dgm:bulletEnabled val="1"/>
        </dgm:presLayoutVars>
      </dgm:prSet>
      <dgm:spPr/>
    </dgm:pt>
    <dgm:pt modelId="{34B90C48-8839-4DDF-A2A5-A97BC1423F52}" type="pres">
      <dgm:prSet presAssocID="{8AAE1234-6909-466E-8DD4-C9882AE26FCF}" presName="desTx" presStyleLbl="alignAccFollowNode1" presStyleIdx="1" presStyleCnt="3">
        <dgm:presLayoutVars>
          <dgm:bulletEnabled val="1"/>
        </dgm:presLayoutVars>
      </dgm:prSet>
      <dgm:spPr/>
    </dgm:pt>
    <dgm:pt modelId="{D7C5303C-D794-45CA-8621-06C2102B9590}" type="pres">
      <dgm:prSet presAssocID="{06D26895-F947-4C6A-827E-C974EFFD8388}" presName="space" presStyleCnt="0"/>
      <dgm:spPr/>
    </dgm:pt>
    <dgm:pt modelId="{DFE76B40-EEAE-4EE6-A62E-924D48790993}" type="pres">
      <dgm:prSet presAssocID="{F922581C-A257-45A0-94E8-1D4D25DAC405}" presName="composite" presStyleCnt="0"/>
      <dgm:spPr/>
    </dgm:pt>
    <dgm:pt modelId="{4142854E-4A84-494A-A4F7-13B5B8D67219}" type="pres">
      <dgm:prSet presAssocID="{F922581C-A257-45A0-94E8-1D4D25DAC405}" presName="parTx" presStyleLbl="alignNode1" presStyleIdx="2" presStyleCnt="3">
        <dgm:presLayoutVars>
          <dgm:chMax val="0"/>
          <dgm:chPref val="0"/>
          <dgm:bulletEnabled val="1"/>
        </dgm:presLayoutVars>
      </dgm:prSet>
      <dgm:spPr/>
    </dgm:pt>
    <dgm:pt modelId="{20D72EE2-F7FF-43E3-A839-62953DD41590}" type="pres">
      <dgm:prSet presAssocID="{F922581C-A257-45A0-94E8-1D4D25DAC405}" presName="desTx" presStyleLbl="alignAccFollowNode1" presStyleIdx="2" presStyleCnt="3">
        <dgm:presLayoutVars>
          <dgm:bulletEnabled val="1"/>
        </dgm:presLayoutVars>
      </dgm:prSet>
      <dgm:spPr/>
    </dgm:pt>
  </dgm:ptLst>
  <dgm:cxnLst>
    <dgm:cxn modelId="{49765C04-6F7E-46C8-BA27-798586407541}" srcId="{0E83B538-E81A-4D71-BB85-E84497753562}" destId="{71ABB962-5F7A-43D9-BEBA-36B58711CE10}" srcOrd="0" destOrd="0" parTransId="{28B74C43-2438-4142-AAF4-D3B5A6A42419}" sibTransId="{44584BD9-3D06-4137-B7CD-1AF358A8F470}"/>
    <dgm:cxn modelId="{39059E08-9B37-4E76-BCC8-F89402D385AF}" type="presOf" srcId="{E7127C39-77FF-48B8-B39A-464C3A6BBEE0}" destId="{20D72EE2-F7FF-43E3-A839-62953DD41590}" srcOrd="0" destOrd="0" presId="urn:microsoft.com/office/officeart/2005/8/layout/hList1"/>
    <dgm:cxn modelId="{3588721C-E35A-4C27-923B-151E0716227D}" srcId="{71ABB962-5F7A-43D9-BEBA-36B58711CE10}" destId="{8FC38324-0623-4C0C-A3DD-8443DFDDDA72}" srcOrd="0" destOrd="0" parTransId="{F88360C6-0147-433F-8DF3-0087F17A897C}" sibTransId="{78784BCE-F4A9-4888-A41D-10B25A86F7A2}"/>
    <dgm:cxn modelId="{4C9D191F-ED14-42E0-83D3-010CB5DE4EC9}" type="presOf" srcId="{71ABB962-5F7A-43D9-BEBA-36B58711CE10}" destId="{F290BD4E-3096-43F0-B285-7C0375565A14}" srcOrd="0" destOrd="0" presId="urn:microsoft.com/office/officeart/2005/8/layout/hList1"/>
    <dgm:cxn modelId="{58EE3E41-9EDD-4AA3-A90F-E3E4533D0CA0}" type="presOf" srcId="{F922581C-A257-45A0-94E8-1D4D25DAC405}" destId="{4142854E-4A84-494A-A4F7-13B5B8D67219}" srcOrd="0" destOrd="0" presId="urn:microsoft.com/office/officeart/2005/8/layout/hList1"/>
    <dgm:cxn modelId="{F84C0866-91D6-4467-B603-C7E2A9352702}" srcId="{8AAE1234-6909-466E-8DD4-C9882AE26FCF}" destId="{BADD773D-400F-4412-8FF0-929680DEAF56}" srcOrd="0" destOrd="0" parTransId="{AC118078-1F7C-449E-BA81-9D982FF33662}" sibTransId="{F1C017C1-5543-42F5-8F73-ECD5C2E76CBE}"/>
    <dgm:cxn modelId="{3BD29B83-A5B3-4F32-82CA-903F03A5B5B7}" type="presOf" srcId="{8FC38324-0623-4C0C-A3DD-8443DFDDDA72}" destId="{88CB6CC6-8A74-4A11-8447-35873BA66B86}" srcOrd="0" destOrd="0" presId="urn:microsoft.com/office/officeart/2005/8/layout/hList1"/>
    <dgm:cxn modelId="{01D4D183-A18A-439B-BB07-3D58B0610F65}" type="presOf" srcId="{0E83B538-E81A-4D71-BB85-E84497753562}" destId="{D0E497E2-C739-4367-B42B-967887EB0476}" srcOrd="0" destOrd="0" presId="urn:microsoft.com/office/officeart/2005/8/layout/hList1"/>
    <dgm:cxn modelId="{B30C7CA7-6E0B-4AF2-9174-9F12D2E049ED}" srcId="{0E83B538-E81A-4D71-BB85-E84497753562}" destId="{F922581C-A257-45A0-94E8-1D4D25DAC405}" srcOrd="2" destOrd="0" parTransId="{6913A9EA-EF6D-47DD-A26F-944C8B379448}" sibTransId="{4C6DD590-E257-4E3D-8CB4-18E7FB595659}"/>
    <dgm:cxn modelId="{82E384B9-46A0-45FE-8717-0358EEBF4637}" srcId="{F922581C-A257-45A0-94E8-1D4D25DAC405}" destId="{E7127C39-77FF-48B8-B39A-464C3A6BBEE0}" srcOrd="0" destOrd="0" parTransId="{2DAC1F40-BCD4-4590-A5F4-01011B08A548}" sibTransId="{873A3D30-C8D7-4B06-9100-27C5487AE089}"/>
    <dgm:cxn modelId="{702E70E1-92AC-4EA0-AA3D-795363A59E7C}" type="presOf" srcId="{8AAE1234-6909-466E-8DD4-C9882AE26FCF}" destId="{C51C6D94-76A0-41BD-9372-DF9A6E55BFB4}" srcOrd="0" destOrd="0" presId="urn:microsoft.com/office/officeart/2005/8/layout/hList1"/>
    <dgm:cxn modelId="{0911AEE5-7F4F-4C34-BF00-6CC7DCF515AB}" type="presOf" srcId="{BADD773D-400F-4412-8FF0-929680DEAF56}" destId="{34B90C48-8839-4DDF-A2A5-A97BC1423F52}" srcOrd="0" destOrd="0" presId="urn:microsoft.com/office/officeart/2005/8/layout/hList1"/>
    <dgm:cxn modelId="{53B75DF8-6B5D-4C03-A0CE-9BB286718606}" srcId="{0E83B538-E81A-4D71-BB85-E84497753562}" destId="{8AAE1234-6909-466E-8DD4-C9882AE26FCF}" srcOrd="1" destOrd="0" parTransId="{666CF5C4-255F-4AE3-91D5-9A0A78B1B0BD}" sibTransId="{06D26895-F947-4C6A-827E-C974EFFD8388}"/>
    <dgm:cxn modelId="{007D61B8-5409-4A3D-81C5-F456584BAA12}" type="presParOf" srcId="{D0E497E2-C739-4367-B42B-967887EB0476}" destId="{DF83A6BA-8EF7-4448-A50A-97AD720A8C02}" srcOrd="0" destOrd="0" presId="urn:microsoft.com/office/officeart/2005/8/layout/hList1"/>
    <dgm:cxn modelId="{433CCD05-7D85-4DC0-AAD7-7492F7733621}" type="presParOf" srcId="{DF83A6BA-8EF7-4448-A50A-97AD720A8C02}" destId="{F290BD4E-3096-43F0-B285-7C0375565A14}" srcOrd="0" destOrd="0" presId="urn:microsoft.com/office/officeart/2005/8/layout/hList1"/>
    <dgm:cxn modelId="{8E77184C-E1E0-4C01-8868-DF1B41331610}" type="presParOf" srcId="{DF83A6BA-8EF7-4448-A50A-97AD720A8C02}" destId="{88CB6CC6-8A74-4A11-8447-35873BA66B86}" srcOrd="1" destOrd="0" presId="urn:microsoft.com/office/officeart/2005/8/layout/hList1"/>
    <dgm:cxn modelId="{49FBCB1A-390E-4373-AD25-BD4E7326D77A}" type="presParOf" srcId="{D0E497E2-C739-4367-B42B-967887EB0476}" destId="{2FA78F8C-920B-4E68-853E-D13494957770}" srcOrd="1" destOrd="0" presId="urn:microsoft.com/office/officeart/2005/8/layout/hList1"/>
    <dgm:cxn modelId="{4B08FC0D-38D7-4E1A-82A7-7027B35B49AD}" type="presParOf" srcId="{D0E497E2-C739-4367-B42B-967887EB0476}" destId="{9B4ED82E-A1CA-4816-B53E-1928CFD79B80}" srcOrd="2" destOrd="0" presId="urn:microsoft.com/office/officeart/2005/8/layout/hList1"/>
    <dgm:cxn modelId="{0B836B81-DD8C-47AD-B3E9-936E81BEE8DA}" type="presParOf" srcId="{9B4ED82E-A1CA-4816-B53E-1928CFD79B80}" destId="{C51C6D94-76A0-41BD-9372-DF9A6E55BFB4}" srcOrd="0" destOrd="0" presId="urn:microsoft.com/office/officeart/2005/8/layout/hList1"/>
    <dgm:cxn modelId="{7F29A53B-A11B-48CC-93ED-E28979CC2D00}" type="presParOf" srcId="{9B4ED82E-A1CA-4816-B53E-1928CFD79B80}" destId="{34B90C48-8839-4DDF-A2A5-A97BC1423F52}" srcOrd="1" destOrd="0" presId="urn:microsoft.com/office/officeart/2005/8/layout/hList1"/>
    <dgm:cxn modelId="{2262A4FA-E0A9-43A4-B4F7-9053DFF73016}" type="presParOf" srcId="{D0E497E2-C739-4367-B42B-967887EB0476}" destId="{D7C5303C-D794-45CA-8621-06C2102B9590}" srcOrd="3" destOrd="0" presId="urn:microsoft.com/office/officeart/2005/8/layout/hList1"/>
    <dgm:cxn modelId="{9861AE50-9DAB-4D7D-AA60-DD994B32122F}" type="presParOf" srcId="{D0E497E2-C739-4367-B42B-967887EB0476}" destId="{DFE76B40-EEAE-4EE6-A62E-924D48790993}" srcOrd="4" destOrd="0" presId="urn:microsoft.com/office/officeart/2005/8/layout/hList1"/>
    <dgm:cxn modelId="{0905E8E2-8451-4948-92A3-EE07BC9E96F1}" type="presParOf" srcId="{DFE76B40-EEAE-4EE6-A62E-924D48790993}" destId="{4142854E-4A84-494A-A4F7-13B5B8D67219}" srcOrd="0" destOrd="0" presId="urn:microsoft.com/office/officeart/2005/8/layout/hList1"/>
    <dgm:cxn modelId="{1B3013F7-DC83-4AEC-A334-5156423E6BC7}" type="presParOf" srcId="{DFE76B40-EEAE-4EE6-A62E-924D48790993}" destId="{20D72EE2-F7FF-43E3-A839-62953DD4159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3AE82-3E33-46F5-9E4E-B2B57AD123F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C191B030-C4B0-4786-B7E0-E00E903D1997}">
      <dgm:prSet phldrT="[Text]" phldr="0"/>
      <dgm:spPr/>
      <dgm:t>
        <a:bodyPr/>
        <a:lstStyle/>
        <a:p>
          <a:r>
            <a:rPr lang="en-US" dirty="0"/>
            <a:t>FULL SCIENTIFIC STUDY</a:t>
          </a:r>
        </a:p>
      </dgm:t>
    </dgm:pt>
    <dgm:pt modelId="{D9982663-D404-49DF-8B6B-4900CAFD18ED}" type="parTrans" cxnId="{1E30087E-43FF-473C-9A28-4843EB12BB1C}">
      <dgm:prSet/>
      <dgm:spPr/>
      <dgm:t>
        <a:bodyPr/>
        <a:lstStyle/>
        <a:p>
          <a:endParaRPr lang="en-US"/>
        </a:p>
      </dgm:t>
    </dgm:pt>
    <dgm:pt modelId="{BAA5E604-4962-41C6-9789-1198524F347F}" type="sibTrans" cxnId="{1E30087E-43FF-473C-9A28-4843EB12BB1C}">
      <dgm:prSet/>
      <dgm:spPr/>
      <dgm:t>
        <a:bodyPr/>
        <a:lstStyle/>
        <a:p>
          <a:endParaRPr lang="en-US"/>
        </a:p>
      </dgm:t>
    </dgm:pt>
    <dgm:pt modelId="{2B20A955-A7B7-4C99-9A1F-380CED8EA9E9}">
      <dgm:prSet phldrT="[Text]" phldr="0"/>
      <dgm:spPr/>
      <dgm:t>
        <a:bodyPr/>
        <a:lstStyle/>
        <a:p>
          <a:r>
            <a:rPr lang="en-US" dirty="0"/>
            <a:t>Lit Review</a:t>
          </a:r>
        </a:p>
      </dgm:t>
    </dgm:pt>
    <dgm:pt modelId="{427AA106-27BF-4390-B754-9D5CCE920C72}" type="parTrans" cxnId="{3C392921-2972-4928-8469-01F0B96EC850}">
      <dgm:prSet/>
      <dgm:spPr/>
      <dgm:t>
        <a:bodyPr/>
        <a:lstStyle/>
        <a:p>
          <a:endParaRPr lang="en-US"/>
        </a:p>
      </dgm:t>
    </dgm:pt>
    <dgm:pt modelId="{C71893AC-CCCE-40EF-A8EB-39FCEC309B5F}" type="sibTrans" cxnId="{3C392921-2972-4928-8469-01F0B96EC850}">
      <dgm:prSet/>
      <dgm:spPr/>
      <dgm:t>
        <a:bodyPr/>
        <a:lstStyle/>
        <a:p>
          <a:endParaRPr lang="en-US"/>
        </a:p>
      </dgm:t>
    </dgm:pt>
    <dgm:pt modelId="{E52640E4-5DB3-41B1-8E15-EAF23539370D}">
      <dgm:prSet phldrT="[Text]" phldr="0"/>
      <dgm:spPr/>
      <dgm:t>
        <a:bodyPr/>
        <a:lstStyle/>
        <a:p>
          <a:r>
            <a:rPr lang="en-US" dirty="0"/>
            <a:t>Novel Idea</a:t>
          </a:r>
        </a:p>
      </dgm:t>
    </dgm:pt>
    <dgm:pt modelId="{EF364690-A70B-4BFF-9E20-1AA8A6A3F189}" type="parTrans" cxnId="{F3A52CB2-78BB-473B-9096-F755F9C5C5DD}">
      <dgm:prSet/>
      <dgm:spPr/>
      <dgm:t>
        <a:bodyPr/>
        <a:lstStyle/>
        <a:p>
          <a:endParaRPr lang="en-US"/>
        </a:p>
      </dgm:t>
    </dgm:pt>
    <dgm:pt modelId="{FB5EA483-D686-4A3E-86EA-DA711F3E7066}" type="sibTrans" cxnId="{F3A52CB2-78BB-473B-9096-F755F9C5C5DD}">
      <dgm:prSet/>
      <dgm:spPr/>
      <dgm:t>
        <a:bodyPr/>
        <a:lstStyle/>
        <a:p>
          <a:endParaRPr lang="en-US"/>
        </a:p>
      </dgm:t>
    </dgm:pt>
    <dgm:pt modelId="{6FCB1610-12DD-4EF8-BE88-2EEFFF2D5B6E}">
      <dgm:prSet phldrT="[Text]" phldr="0"/>
      <dgm:spPr/>
      <dgm:t>
        <a:bodyPr/>
        <a:lstStyle/>
        <a:p>
          <a:r>
            <a:rPr lang="en-US" dirty="0"/>
            <a:t>Hypothesis</a:t>
          </a:r>
        </a:p>
      </dgm:t>
    </dgm:pt>
    <dgm:pt modelId="{D775F898-930A-4AEE-A5E2-3CDB35624ECF}" type="parTrans" cxnId="{3B9D4973-9AE1-425E-8C9D-6A5820E40721}">
      <dgm:prSet/>
      <dgm:spPr/>
      <dgm:t>
        <a:bodyPr/>
        <a:lstStyle/>
        <a:p>
          <a:endParaRPr lang="en-US"/>
        </a:p>
      </dgm:t>
    </dgm:pt>
    <dgm:pt modelId="{49E1EA53-9190-479E-90A1-B8DD89DA3D7D}" type="sibTrans" cxnId="{3B9D4973-9AE1-425E-8C9D-6A5820E40721}">
      <dgm:prSet/>
      <dgm:spPr/>
      <dgm:t>
        <a:bodyPr/>
        <a:lstStyle/>
        <a:p>
          <a:endParaRPr lang="en-US"/>
        </a:p>
      </dgm:t>
    </dgm:pt>
    <dgm:pt modelId="{C0D9C57E-6C5D-43BC-9BAF-4FF692838625}">
      <dgm:prSet phldrT="[Text]" phldr="0"/>
      <dgm:spPr/>
      <dgm:t>
        <a:bodyPr/>
        <a:lstStyle/>
        <a:p>
          <a:r>
            <a:rPr lang="en-US" dirty="0"/>
            <a:t>Conduct Experiment</a:t>
          </a:r>
        </a:p>
      </dgm:t>
    </dgm:pt>
    <dgm:pt modelId="{843B9A9B-E4DB-47F2-8C0B-8C38EDD93A7B}" type="parTrans" cxnId="{A83F10A1-93A4-4775-89D4-513BFFF80D2B}">
      <dgm:prSet/>
      <dgm:spPr/>
      <dgm:t>
        <a:bodyPr/>
        <a:lstStyle/>
        <a:p>
          <a:endParaRPr lang="en-US"/>
        </a:p>
      </dgm:t>
    </dgm:pt>
    <dgm:pt modelId="{D135564A-2F3E-48BC-A07E-8E4F1263E683}" type="sibTrans" cxnId="{A83F10A1-93A4-4775-89D4-513BFFF80D2B}">
      <dgm:prSet/>
      <dgm:spPr/>
      <dgm:t>
        <a:bodyPr/>
        <a:lstStyle/>
        <a:p>
          <a:endParaRPr lang="en-US"/>
        </a:p>
      </dgm:t>
    </dgm:pt>
    <dgm:pt modelId="{55EB09D0-D97D-43B5-9D81-1BB85C0611B8}">
      <dgm:prSet/>
      <dgm:spPr/>
      <dgm:t>
        <a:bodyPr/>
        <a:lstStyle/>
        <a:p>
          <a:r>
            <a:rPr lang="en-US" dirty="0"/>
            <a:t>Visualizes results</a:t>
          </a:r>
        </a:p>
      </dgm:t>
    </dgm:pt>
    <dgm:pt modelId="{1C337B19-2C17-419B-A3AE-C7372F09B566}" type="parTrans" cxnId="{AA67AD6B-5299-4777-AF22-D04490A9EBDB}">
      <dgm:prSet/>
      <dgm:spPr/>
      <dgm:t>
        <a:bodyPr/>
        <a:lstStyle/>
        <a:p>
          <a:endParaRPr lang="en-US"/>
        </a:p>
      </dgm:t>
    </dgm:pt>
    <dgm:pt modelId="{C4904B36-16E7-4C0F-9D8F-5380FDF4A3A5}" type="sibTrans" cxnId="{AA67AD6B-5299-4777-AF22-D04490A9EBDB}">
      <dgm:prSet/>
      <dgm:spPr/>
      <dgm:t>
        <a:bodyPr/>
        <a:lstStyle/>
        <a:p>
          <a:endParaRPr lang="en-US"/>
        </a:p>
      </dgm:t>
    </dgm:pt>
    <dgm:pt modelId="{C24F7E4B-A9B2-40FA-B285-8384FFC0F97A}">
      <dgm:prSet phldrT="[Text]" phldr="0"/>
      <dgm:spPr/>
      <dgm:t>
        <a:bodyPr/>
        <a:lstStyle/>
        <a:p>
          <a:r>
            <a:rPr lang="en-US" dirty="0"/>
            <a:t>Write paper</a:t>
          </a:r>
        </a:p>
      </dgm:t>
    </dgm:pt>
    <dgm:pt modelId="{0F6D3BA7-A16E-4784-9FD1-804235F098D5}" type="parTrans" cxnId="{0DC02210-278A-49A9-B54C-8818B2B78D5A}">
      <dgm:prSet/>
      <dgm:spPr/>
      <dgm:t>
        <a:bodyPr/>
        <a:lstStyle/>
        <a:p>
          <a:endParaRPr lang="en-US"/>
        </a:p>
      </dgm:t>
    </dgm:pt>
    <dgm:pt modelId="{7CCDE9C0-3B7E-412E-BCBA-FA25FE9E6640}" type="sibTrans" cxnId="{0DC02210-278A-49A9-B54C-8818B2B78D5A}">
      <dgm:prSet/>
      <dgm:spPr/>
      <dgm:t>
        <a:bodyPr/>
        <a:lstStyle/>
        <a:p>
          <a:endParaRPr lang="en-US"/>
        </a:p>
      </dgm:t>
    </dgm:pt>
    <dgm:pt modelId="{371B07CD-6E3C-4FCA-AA86-5CAD4E0F22F7}" type="pres">
      <dgm:prSet presAssocID="{A8D3AE82-3E33-46F5-9E4E-B2B57AD123FD}" presName="Name0" presStyleCnt="0">
        <dgm:presLayoutVars>
          <dgm:chMax val="1"/>
          <dgm:chPref val="1"/>
          <dgm:dir/>
          <dgm:animOne val="branch"/>
          <dgm:animLvl val="lvl"/>
        </dgm:presLayoutVars>
      </dgm:prSet>
      <dgm:spPr/>
    </dgm:pt>
    <dgm:pt modelId="{8671503D-2C93-4CFA-9772-2AA2026300D0}" type="pres">
      <dgm:prSet presAssocID="{C191B030-C4B0-4786-B7E0-E00E903D1997}" presName="Parent" presStyleLbl="node0" presStyleIdx="0" presStyleCnt="1">
        <dgm:presLayoutVars>
          <dgm:chMax val="6"/>
          <dgm:chPref val="6"/>
        </dgm:presLayoutVars>
      </dgm:prSet>
      <dgm:spPr/>
    </dgm:pt>
    <dgm:pt modelId="{DB4E9EE6-2F0A-4310-8A07-88D1B441EA2F}" type="pres">
      <dgm:prSet presAssocID="{2B20A955-A7B7-4C99-9A1F-380CED8EA9E9}" presName="Accent1" presStyleCnt="0"/>
      <dgm:spPr/>
    </dgm:pt>
    <dgm:pt modelId="{7D8A6EC4-7F60-4122-8B28-E75DFF427D09}" type="pres">
      <dgm:prSet presAssocID="{2B20A955-A7B7-4C99-9A1F-380CED8EA9E9}" presName="Accent" presStyleLbl="bgShp" presStyleIdx="0" presStyleCnt="6"/>
      <dgm:spPr/>
    </dgm:pt>
    <dgm:pt modelId="{28A58AEE-8776-4302-AA15-C7574A90FBFE}" type="pres">
      <dgm:prSet presAssocID="{2B20A955-A7B7-4C99-9A1F-380CED8EA9E9}" presName="Child1" presStyleLbl="node1" presStyleIdx="0" presStyleCnt="6">
        <dgm:presLayoutVars>
          <dgm:chMax val="0"/>
          <dgm:chPref val="0"/>
          <dgm:bulletEnabled val="1"/>
        </dgm:presLayoutVars>
      </dgm:prSet>
      <dgm:spPr/>
    </dgm:pt>
    <dgm:pt modelId="{B8079E88-2255-46A5-9D6B-D4B277690513}" type="pres">
      <dgm:prSet presAssocID="{E52640E4-5DB3-41B1-8E15-EAF23539370D}" presName="Accent2" presStyleCnt="0"/>
      <dgm:spPr/>
    </dgm:pt>
    <dgm:pt modelId="{3E514000-9EA3-4B78-9AC6-6CD2B347C9B4}" type="pres">
      <dgm:prSet presAssocID="{E52640E4-5DB3-41B1-8E15-EAF23539370D}" presName="Accent" presStyleLbl="bgShp" presStyleIdx="1" presStyleCnt="6"/>
      <dgm:spPr/>
    </dgm:pt>
    <dgm:pt modelId="{5236665B-0AB8-4921-B343-191A08DABFC4}" type="pres">
      <dgm:prSet presAssocID="{E52640E4-5DB3-41B1-8E15-EAF23539370D}" presName="Child2" presStyleLbl="node1" presStyleIdx="1" presStyleCnt="6">
        <dgm:presLayoutVars>
          <dgm:chMax val="0"/>
          <dgm:chPref val="0"/>
          <dgm:bulletEnabled val="1"/>
        </dgm:presLayoutVars>
      </dgm:prSet>
      <dgm:spPr/>
    </dgm:pt>
    <dgm:pt modelId="{6F8019F5-508B-4A51-869B-2DABFC9603AB}" type="pres">
      <dgm:prSet presAssocID="{6FCB1610-12DD-4EF8-BE88-2EEFFF2D5B6E}" presName="Accent3" presStyleCnt="0"/>
      <dgm:spPr/>
    </dgm:pt>
    <dgm:pt modelId="{28C4FEA0-0B8B-4C3C-BCED-B528608EE676}" type="pres">
      <dgm:prSet presAssocID="{6FCB1610-12DD-4EF8-BE88-2EEFFF2D5B6E}" presName="Accent" presStyleLbl="bgShp" presStyleIdx="2" presStyleCnt="6"/>
      <dgm:spPr/>
    </dgm:pt>
    <dgm:pt modelId="{3E0781B2-D73D-4D5A-B89F-4D4B40F9C632}" type="pres">
      <dgm:prSet presAssocID="{6FCB1610-12DD-4EF8-BE88-2EEFFF2D5B6E}" presName="Child3" presStyleLbl="node1" presStyleIdx="2" presStyleCnt="6">
        <dgm:presLayoutVars>
          <dgm:chMax val="0"/>
          <dgm:chPref val="0"/>
          <dgm:bulletEnabled val="1"/>
        </dgm:presLayoutVars>
      </dgm:prSet>
      <dgm:spPr/>
    </dgm:pt>
    <dgm:pt modelId="{8D72F9DC-8C69-4B35-8194-94D52A5FB955}" type="pres">
      <dgm:prSet presAssocID="{C0D9C57E-6C5D-43BC-9BAF-4FF692838625}" presName="Accent4" presStyleCnt="0"/>
      <dgm:spPr/>
    </dgm:pt>
    <dgm:pt modelId="{FAA1461A-D929-4206-967A-D6320C2EBD8E}" type="pres">
      <dgm:prSet presAssocID="{C0D9C57E-6C5D-43BC-9BAF-4FF692838625}" presName="Accent" presStyleLbl="bgShp" presStyleIdx="3" presStyleCnt="6"/>
      <dgm:spPr/>
    </dgm:pt>
    <dgm:pt modelId="{27DDDD9F-C494-4CE1-8D87-A8C5583F8C75}" type="pres">
      <dgm:prSet presAssocID="{C0D9C57E-6C5D-43BC-9BAF-4FF692838625}" presName="Child4" presStyleLbl="node1" presStyleIdx="3" presStyleCnt="6">
        <dgm:presLayoutVars>
          <dgm:chMax val="0"/>
          <dgm:chPref val="0"/>
          <dgm:bulletEnabled val="1"/>
        </dgm:presLayoutVars>
      </dgm:prSet>
      <dgm:spPr/>
    </dgm:pt>
    <dgm:pt modelId="{E2EC16E1-6700-486A-AFDB-217133C76ABB}" type="pres">
      <dgm:prSet presAssocID="{55EB09D0-D97D-43B5-9D81-1BB85C0611B8}" presName="Accent5" presStyleCnt="0"/>
      <dgm:spPr/>
    </dgm:pt>
    <dgm:pt modelId="{C78E305D-CC8C-4678-9314-90CACF0FCD33}" type="pres">
      <dgm:prSet presAssocID="{55EB09D0-D97D-43B5-9D81-1BB85C0611B8}" presName="Accent" presStyleLbl="bgShp" presStyleIdx="4" presStyleCnt="6"/>
      <dgm:spPr/>
    </dgm:pt>
    <dgm:pt modelId="{126E3268-BA8E-4238-9A9C-611DAF35D465}" type="pres">
      <dgm:prSet presAssocID="{55EB09D0-D97D-43B5-9D81-1BB85C0611B8}" presName="Child5" presStyleLbl="node1" presStyleIdx="4" presStyleCnt="6">
        <dgm:presLayoutVars>
          <dgm:chMax val="0"/>
          <dgm:chPref val="0"/>
          <dgm:bulletEnabled val="1"/>
        </dgm:presLayoutVars>
      </dgm:prSet>
      <dgm:spPr/>
    </dgm:pt>
    <dgm:pt modelId="{C1DCD022-8CCC-412B-9CA6-72652C8E15E7}" type="pres">
      <dgm:prSet presAssocID="{C24F7E4B-A9B2-40FA-B285-8384FFC0F97A}" presName="Accent6" presStyleCnt="0"/>
      <dgm:spPr/>
    </dgm:pt>
    <dgm:pt modelId="{34A294E0-49E1-4CE8-80F6-4BFD2857AF0F}" type="pres">
      <dgm:prSet presAssocID="{C24F7E4B-A9B2-40FA-B285-8384FFC0F97A}" presName="Accent" presStyleLbl="bgShp" presStyleIdx="5" presStyleCnt="6"/>
      <dgm:spPr/>
    </dgm:pt>
    <dgm:pt modelId="{5422069D-0A4F-468D-8C98-50EFE245E23C}" type="pres">
      <dgm:prSet presAssocID="{C24F7E4B-A9B2-40FA-B285-8384FFC0F97A}" presName="Child6" presStyleLbl="node1" presStyleIdx="5" presStyleCnt="6">
        <dgm:presLayoutVars>
          <dgm:chMax val="0"/>
          <dgm:chPref val="0"/>
          <dgm:bulletEnabled val="1"/>
        </dgm:presLayoutVars>
      </dgm:prSet>
      <dgm:spPr/>
    </dgm:pt>
  </dgm:ptLst>
  <dgm:cxnLst>
    <dgm:cxn modelId="{0DC02210-278A-49A9-B54C-8818B2B78D5A}" srcId="{C191B030-C4B0-4786-B7E0-E00E903D1997}" destId="{C24F7E4B-A9B2-40FA-B285-8384FFC0F97A}" srcOrd="5" destOrd="0" parTransId="{0F6D3BA7-A16E-4784-9FD1-804235F098D5}" sibTransId="{7CCDE9C0-3B7E-412E-BCBA-FA25FE9E6640}"/>
    <dgm:cxn modelId="{3C392921-2972-4928-8469-01F0B96EC850}" srcId="{C191B030-C4B0-4786-B7E0-E00E903D1997}" destId="{2B20A955-A7B7-4C99-9A1F-380CED8EA9E9}" srcOrd="0" destOrd="0" parTransId="{427AA106-27BF-4390-B754-9D5CCE920C72}" sibTransId="{C71893AC-CCCE-40EF-A8EB-39FCEC309B5F}"/>
    <dgm:cxn modelId="{4E88196B-59B6-435F-92C2-F8DDA884041B}" type="presOf" srcId="{2B20A955-A7B7-4C99-9A1F-380CED8EA9E9}" destId="{28A58AEE-8776-4302-AA15-C7574A90FBFE}" srcOrd="0" destOrd="0" presId="urn:microsoft.com/office/officeart/2011/layout/HexagonRadial"/>
    <dgm:cxn modelId="{AA67AD6B-5299-4777-AF22-D04490A9EBDB}" srcId="{C191B030-C4B0-4786-B7E0-E00E903D1997}" destId="{55EB09D0-D97D-43B5-9D81-1BB85C0611B8}" srcOrd="4" destOrd="0" parTransId="{1C337B19-2C17-419B-A3AE-C7372F09B566}" sibTransId="{C4904B36-16E7-4C0F-9D8F-5380FDF4A3A5}"/>
    <dgm:cxn modelId="{3B9D4973-9AE1-425E-8C9D-6A5820E40721}" srcId="{C191B030-C4B0-4786-B7E0-E00E903D1997}" destId="{6FCB1610-12DD-4EF8-BE88-2EEFFF2D5B6E}" srcOrd="2" destOrd="0" parTransId="{D775F898-930A-4AEE-A5E2-3CDB35624ECF}" sibTransId="{49E1EA53-9190-479E-90A1-B8DD89DA3D7D}"/>
    <dgm:cxn modelId="{2184B475-DE21-49EC-90A0-E961F4196B86}" type="presOf" srcId="{6FCB1610-12DD-4EF8-BE88-2EEFFF2D5B6E}" destId="{3E0781B2-D73D-4D5A-B89F-4D4B40F9C632}" srcOrd="0" destOrd="0" presId="urn:microsoft.com/office/officeart/2011/layout/HexagonRadial"/>
    <dgm:cxn modelId="{1E30087E-43FF-473C-9A28-4843EB12BB1C}" srcId="{A8D3AE82-3E33-46F5-9E4E-B2B57AD123FD}" destId="{C191B030-C4B0-4786-B7E0-E00E903D1997}" srcOrd="0" destOrd="0" parTransId="{D9982663-D404-49DF-8B6B-4900CAFD18ED}" sibTransId="{BAA5E604-4962-41C6-9789-1198524F347F}"/>
    <dgm:cxn modelId="{4967C787-A066-4E23-A3C2-9FB3A975F338}" type="presOf" srcId="{C0D9C57E-6C5D-43BC-9BAF-4FF692838625}" destId="{27DDDD9F-C494-4CE1-8D87-A8C5583F8C75}" srcOrd="0" destOrd="0" presId="urn:microsoft.com/office/officeart/2011/layout/HexagonRadial"/>
    <dgm:cxn modelId="{92BD548C-B214-45A9-9A7D-2E78549EA7D0}" type="presOf" srcId="{C191B030-C4B0-4786-B7E0-E00E903D1997}" destId="{8671503D-2C93-4CFA-9772-2AA2026300D0}" srcOrd="0" destOrd="0" presId="urn:microsoft.com/office/officeart/2011/layout/HexagonRadial"/>
    <dgm:cxn modelId="{14684E9E-2FE0-476D-8E81-54A7DAC1B79D}" type="presOf" srcId="{A8D3AE82-3E33-46F5-9E4E-B2B57AD123FD}" destId="{371B07CD-6E3C-4FCA-AA86-5CAD4E0F22F7}" srcOrd="0" destOrd="0" presId="urn:microsoft.com/office/officeart/2011/layout/HexagonRadial"/>
    <dgm:cxn modelId="{A83F10A1-93A4-4775-89D4-513BFFF80D2B}" srcId="{C191B030-C4B0-4786-B7E0-E00E903D1997}" destId="{C0D9C57E-6C5D-43BC-9BAF-4FF692838625}" srcOrd="3" destOrd="0" parTransId="{843B9A9B-E4DB-47F2-8C0B-8C38EDD93A7B}" sibTransId="{D135564A-2F3E-48BC-A07E-8E4F1263E683}"/>
    <dgm:cxn modelId="{E56AF0AE-D2D4-4DEE-91A9-F481C6E70409}" type="presOf" srcId="{55EB09D0-D97D-43B5-9D81-1BB85C0611B8}" destId="{126E3268-BA8E-4238-9A9C-611DAF35D465}" srcOrd="0" destOrd="0" presId="urn:microsoft.com/office/officeart/2011/layout/HexagonRadial"/>
    <dgm:cxn modelId="{F3A52CB2-78BB-473B-9096-F755F9C5C5DD}" srcId="{C191B030-C4B0-4786-B7E0-E00E903D1997}" destId="{E52640E4-5DB3-41B1-8E15-EAF23539370D}" srcOrd="1" destOrd="0" parTransId="{EF364690-A70B-4BFF-9E20-1AA8A6A3F189}" sibTransId="{FB5EA483-D686-4A3E-86EA-DA711F3E7066}"/>
    <dgm:cxn modelId="{42AABEE9-371E-4418-B84C-C23C19052491}" type="presOf" srcId="{C24F7E4B-A9B2-40FA-B285-8384FFC0F97A}" destId="{5422069D-0A4F-468D-8C98-50EFE245E23C}" srcOrd="0" destOrd="0" presId="urn:microsoft.com/office/officeart/2011/layout/HexagonRadial"/>
    <dgm:cxn modelId="{68FF44FB-9832-44E0-8B92-DB9643EACEB9}" type="presOf" srcId="{E52640E4-5DB3-41B1-8E15-EAF23539370D}" destId="{5236665B-0AB8-4921-B343-191A08DABFC4}" srcOrd="0" destOrd="0" presId="urn:microsoft.com/office/officeart/2011/layout/HexagonRadial"/>
    <dgm:cxn modelId="{E1BED222-9E6E-4FA0-81CE-F60B2E11FED2}" type="presParOf" srcId="{371B07CD-6E3C-4FCA-AA86-5CAD4E0F22F7}" destId="{8671503D-2C93-4CFA-9772-2AA2026300D0}" srcOrd="0" destOrd="0" presId="urn:microsoft.com/office/officeart/2011/layout/HexagonRadial"/>
    <dgm:cxn modelId="{6DC81776-B3AF-4D71-BC4C-E0F99FE11B05}" type="presParOf" srcId="{371B07CD-6E3C-4FCA-AA86-5CAD4E0F22F7}" destId="{DB4E9EE6-2F0A-4310-8A07-88D1B441EA2F}" srcOrd="1" destOrd="0" presId="urn:microsoft.com/office/officeart/2011/layout/HexagonRadial"/>
    <dgm:cxn modelId="{EAEE6E4D-27EA-4FB3-9D57-E7250BF6D64E}" type="presParOf" srcId="{DB4E9EE6-2F0A-4310-8A07-88D1B441EA2F}" destId="{7D8A6EC4-7F60-4122-8B28-E75DFF427D09}" srcOrd="0" destOrd="0" presId="urn:microsoft.com/office/officeart/2011/layout/HexagonRadial"/>
    <dgm:cxn modelId="{F922FCCF-C667-40C3-8375-376B5AFE5B4B}" type="presParOf" srcId="{371B07CD-6E3C-4FCA-AA86-5CAD4E0F22F7}" destId="{28A58AEE-8776-4302-AA15-C7574A90FBFE}" srcOrd="2" destOrd="0" presId="urn:microsoft.com/office/officeart/2011/layout/HexagonRadial"/>
    <dgm:cxn modelId="{8D098595-0D74-409C-802E-84C192D2B5EB}" type="presParOf" srcId="{371B07CD-6E3C-4FCA-AA86-5CAD4E0F22F7}" destId="{B8079E88-2255-46A5-9D6B-D4B277690513}" srcOrd="3" destOrd="0" presId="urn:microsoft.com/office/officeart/2011/layout/HexagonRadial"/>
    <dgm:cxn modelId="{EABCC814-4DCB-4FF5-8B82-535C81A58C1E}" type="presParOf" srcId="{B8079E88-2255-46A5-9D6B-D4B277690513}" destId="{3E514000-9EA3-4B78-9AC6-6CD2B347C9B4}" srcOrd="0" destOrd="0" presId="urn:microsoft.com/office/officeart/2011/layout/HexagonRadial"/>
    <dgm:cxn modelId="{C24CEE1E-BDEC-4895-A898-A7F2206B1137}" type="presParOf" srcId="{371B07CD-6E3C-4FCA-AA86-5CAD4E0F22F7}" destId="{5236665B-0AB8-4921-B343-191A08DABFC4}" srcOrd="4" destOrd="0" presId="urn:microsoft.com/office/officeart/2011/layout/HexagonRadial"/>
    <dgm:cxn modelId="{481E4A76-BF6E-4BAC-82A9-EB323AAFAA23}" type="presParOf" srcId="{371B07CD-6E3C-4FCA-AA86-5CAD4E0F22F7}" destId="{6F8019F5-508B-4A51-869B-2DABFC9603AB}" srcOrd="5" destOrd="0" presId="urn:microsoft.com/office/officeart/2011/layout/HexagonRadial"/>
    <dgm:cxn modelId="{F528BC58-CC1F-454B-BEF0-745BEA0DE5EF}" type="presParOf" srcId="{6F8019F5-508B-4A51-869B-2DABFC9603AB}" destId="{28C4FEA0-0B8B-4C3C-BCED-B528608EE676}" srcOrd="0" destOrd="0" presId="urn:microsoft.com/office/officeart/2011/layout/HexagonRadial"/>
    <dgm:cxn modelId="{8FD483CC-59AD-4913-943E-5E1654064EF2}" type="presParOf" srcId="{371B07CD-6E3C-4FCA-AA86-5CAD4E0F22F7}" destId="{3E0781B2-D73D-4D5A-B89F-4D4B40F9C632}" srcOrd="6" destOrd="0" presId="urn:microsoft.com/office/officeart/2011/layout/HexagonRadial"/>
    <dgm:cxn modelId="{BB5E73DB-C28E-41ED-B831-B87D41BAC90B}" type="presParOf" srcId="{371B07CD-6E3C-4FCA-AA86-5CAD4E0F22F7}" destId="{8D72F9DC-8C69-4B35-8194-94D52A5FB955}" srcOrd="7" destOrd="0" presId="urn:microsoft.com/office/officeart/2011/layout/HexagonRadial"/>
    <dgm:cxn modelId="{CC102595-8634-49D7-ACB0-870AB6FB859F}" type="presParOf" srcId="{8D72F9DC-8C69-4B35-8194-94D52A5FB955}" destId="{FAA1461A-D929-4206-967A-D6320C2EBD8E}" srcOrd="0" destOrd="0" presId="urn:microsoft.com/office/officeart/2011/layout/HexagonRadial"/>
    <dgm:cxn modelId="{2C8B8A9D-AEA1-40C7-929F-F390E72D8252}" type="presParOf" srcId="{371B07CD-6E3C-4FCA-AA86-5CAD4E0F22F7}" destId="{27DDDD9F-C494-4CE1-8D87-A8C5583F8C75}" srcOrd="8" destOrd="0" presId="urn:microsoft.com/office/officeart/2011/layout/HexagonRadial"/>
    <dgm:cxn modelId="{82C6E357-FA4F-44F0-8947-9550DB85F8DA}" type="presParOf" srcId="{371B07CD-6E3C-4FCA-AA86-5CAD4E0F22F7}" destId="{E2EC16E1-6700-486A-AFDB-217133C76ABB}" srcOrd="9" destOrd="0" presId="urn:microsoft.com/office/officeart/2011/layout/HexagonRadial"/>
    <dgm:cxn modelId="{644FEF40-822A-4FF6-8BB1-A8AE4D3A8077}" type="presParOf" srcId="{E2EC16E1-6700-486A-AFDB-217133C76ABB}" destId="{C78E305D-CC8C-4678-9314-90CACF0FCD33}" srcOrd="0" destOrd="0" presId="urn:microsoft.com/office/officeart/2011/layout/HexagonRadial"/>
    <dgm:cxn modelId="{2362D2CF-B23D-45A0-9B3A-2A3EFEA32E26}" type="presParOf" srcId="{371B07CD-6E3C-4FCA-AA86-5CAD4E0F22F7}" destId="{126E3268-BA8E-4238-9A9C-611DAF35D465}" srcOrd="10" destOrd="0" presId="urn:microsoft.com/office/officeart/2011/layout/HexagonRadial"/>
    <dgm:cxn modelId="{DF9F2855-EB05-4933-9E95-5B4CFCFC62E4}" type="presParOf" srcId="{371B07CD-6E3C-4FCA-AA86-5CAD4E0F22F7}" destId="{C1DCD022-8CCC-412B-9CA6-72652C8E15E7}" srcOrd="11" destOrd="0" presId="urn:microsoft.com/office/officeart/2011/layout/HexagonRadial"/>
    <dgm:cxn modelId="{C63A2DFA-B61A-45C0-907E-4B0EF51A27B0}" type="presParOf" srcId="{C1DCD022-8CCC-412B-9CA6-72652C8E15E7}" destId="{34A294E0-49E1-4CE8-80F6-4BFD2857AF0F}" srcOrd="0" destOrd="0" presId="urn:microsoft.com/office/officeart/2011/layout/HexagonRadial"/>
    <dgm:cxn modelId="{635AF386-003C-4B6D-9DBA-7EBAD462070C}" type="presParOf" srcId="{371B07CD-6E3C-4FCA-AA86-5CAD4E0F22F7}" destId="{5422069D-0A4F-468D-8C98-50EFE245E23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0BD4E-3096-43F0-B285-7C0375565A14}">
      <dsp:nvSpPr>
        <dsp:cNvPr id="0" name=""/>
        <dsp:cNvSpPr/>
      </dsp:nvSpPr>
      <dsp:spPr>
        <a:xfrm>
          <a:off x="3286" y="211901"/>
          <a:ext cx="3203971" cy="604800"/>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Arial" panose="020B0604020202020204" pitchFamily="34" charset="0"/>
              <a:cs typeface="Arial" panose="020B0604020202020204" pitchFamily="34" charset="0"/>
            </a:rPr>
            <a:t>Fabrication</a:t>
          </a:r>
        </a:p>
      </dsp:txBody>
      <dsp:txXfrm>
        <a:off x="3286" y="211901"/>
        <a:ext cx="3203971" cy="604800"/>
      </dsp:txXfrm>
    </dsp:sp>
    <dsp:sp modelId="{88CB6CC6-8A74-4A11-8447-35873BA66B86}">
      <dsp:nvSpPr>
        <dsp:cNvPr id="0" name=""/>
        <dsp:cNvSpPr/>
      </dsp:nvSpPr>
      <dsp:spPr>
        <a:xfrm>
          <a:off x="3286" y="816701"/>
          <a:ext cx="3203971" cy="25291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Making up data or recording and reporting them.</a:t>
          </a:r>
        </a:p>
      </dsp:txBody>
      <dsp:txXfrm>
        <a:off x="3286" y="816701"/>
        <a:ext cx="3203971" cy="2529174"/>
      </dsp:txXfrm>
    </dsp:sp>
    <dsp:sp modelId="{C51C6D94-76A0-41BD-9372-DF9A6E55BFB4}">
      <dsp:nvSpPr>
        <dsp:cNvPr id="0" name=""/>
        <dsp:cNvSpPr/>
      </dsp:nvSpPr>
      <dsp:spPr>
        <a:xfrm>
          <a:off x="3655814" y="211901"/>
          <a:ext cx="3203971" cy="604800"/>
        </a:xfrm>
        <a:prstGeom prst="rect">
          <a:avLst/>
        </a:prstGeom>
        <a:solidFill>
          <a:srgbClr val="00206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Arial" panose="020B0604020202020204" pitchFamily="34" charset="0"/>
              <a:cs typeface="Arial" panose="020B0604020202020204" pitchFamily="34" charset="0"/>
            </a:rPr>
            <a:t>Falsification</a:t>
          </a:r>
        </a:p>
      </dsp:txBody>
      <dsp:txXfrm>
        <a:off x="3655814" y="211901"/>
        <a:ext cx="3203971" cy="604800"/>
      </dsp:txXfrm>
    </dsp:sp>
    <dsp:sp modelId="{34B90C48-8839-4DDF-A2A5-A97BC1423F52}">
      <dsp:nvSpPr>
        <dsp:cNvPr id="0" name=""/>
        <dsp:cNvSpPr/>
      </dsp:nvSpPr>
      <dsp:spPr>
        <a:xfrm>
          <a:off x="3655814" y="816701"/>
          <a:ext cx="3203971" cy="25291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Manipulating research materials, equipment, or processes; or changing data or results such that the research is not accurately represented in the research record.</a:t>
          </a:r>
        </a:p>
      </dsp:txBody>
      <dsp:txXfrm>
        <a:off x="3655814" y="816701"/>
        <a:ext cx="3203971" cy="2529174"/>
      </dsp:txXfrm>
    </dsp:sp>
    <dsp:sp modelId="{4142854E-4A84-494A-A4F7-13B5B8D67219}">
      <dsp:nvSpPr>
        <dsp:cNvPr id="0" name=""/>
        <dsp:cNvSpPr/>
      </dsp:nvSpPr>
      <dsp:spPr>
        <a:xfrm>
          <a:off x="7308342" y="211901"/>
          <a:ext cx="3203971" cy="604800"/>
        </a:xfrm>
        <a:prstGeom prst="rect">
          <a:avLst/>
        </a:prstGeom>
        <a:solidFill>
          <a:srgbClr val="00206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Arial" panose="020B0604020202020204" pitchFamily="34" charset="0"/>
              <a:cs typeface="Arial" panose="020B0604020202020204" pitchFamily="34" charset="0"/>
            </a:rPr>
            <a:t>Plagiarism</a:t>
          </a:r>
        </a:p>
      </dsp:txBody>
      <dsp:txXfrm>
        <a:off x="7308342" y="211901"/>
        <a:ext cx="3203971" cy="604800"/>
      </dsp:txXfrm>
    </dsp:sp>
    <dsp:sp modelId="{20D72EE2-F7FF-43E3-A839-62953DD41590}">
      <dsp:nvSpPr>
        <dsp:cNvPr id="0" name=""/>
        <dsp:cNvSpPr/>
      </dsp:nvSpPr>
      <dsp:spPr>
        <a:xfrm>
          <a:off x="7308342" y="816701"/>
          <a:ext cx="3203971" cy="25291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The appropriation of another person’s ideas, processes, or words without giving appropriate credit.</a:t>
          </a:r>
        </a:p>
      </dsp:txBody>
      <dsp:txXfrm>
        <a:off x="7308342" y="816701"/>
        <a:ext cx="3203971" cy="2529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1503D-2C93-4CFA-9772-2AA2026300D0}">
      <dsp:nvSpPr>
        <dsp:cNvPr id="0" name=""/>
        <dsp:cNvSpPr/>
      </dsp:nvSpPr>
      <dsp:spPr>
        <a:xfrm>
          <a:off x="1882829" y="1573255"/>
          <a:ext cx="1999676" cy="172980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FULL SCIENTIFIC STUDY</a:t>
          </a:r>
        </a:p>
      </dsp:txBody>
      <dsp:txXfrm>
        <a:off x="2214203" y="1859907"/>
        <a:ext cx="1336928" cy="1156496"/>
      </dsp:txXfrm>
    </dsp:sp>
    <dsp:sp modelId="{3E514000-9EA3-4B78-9AC6-6CD2B347C9B4}">
      <dsp:nvSpPr>
        <dsp:cNvPr id="0" name=""/>
        <dsp:cNvSpPr/>
      </dsp:nvSpPr>
      <dsp:spPr>
        <a:xfrm>
          <a:off x="3135010" y="745662"/>
          <a:ext cx="754471" cy="6500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A58AEE-8776-4302-AA15-C7574A90FBFE}">
      <dsp:nvSpPr>
        <dsp:cNvPr id="0" name=""/>
        <dsp:cNvSpPr/>
      </dsp:nvSpPr>
      <dsp:spPr>
        <a:xfrm>
          <a:off x="2067028" y="0"/>
          <a:ext cx="1638720" cy="141768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Lit Review</a:t>
          </a:r>
        </a:p>
      </dsp:txBody>
      <dsp:txXfrm>
        <a:off x="2338599" y="234941"/>
        <a:ext cx="1095578" cy="947803"/>
      </dsp:txXfrm>
    </dsp:sp>
    <dsp:sp modelId="{28C4FEA0-0B8B-4C3C-BCED-B528608EE676}">
      <dsp:nvSpPr>
        <dsp:cNvPr id="0" name=""/>
        <dsp:cNvSpPr/>
      </dsp:nvSpPr>
      <dsp:spPr>
        <a:xfrm>
          <a:off x="4015538" y="1960961"/>
          <a:ext cx="754471" cy="6500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6665B-0AB8-4921-B343-191A08DABFC4}">
      <dsp:nvSpPr>
        <dsp:cNvPr id="0" name=""/>
        <dsp:cNvSpPr/>
      </dsp:nvSpPr>
      <dsp:spPr>
        <a:xfrm>
          <a:off x="3569925" y="871971"/>
          <a:ext cx="1638720" cy="141768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Novel Idea</a:t>
          </a:r>
        </a:p>
      </dsp:txBody>
      <dsp:txXfrm>
        <a:off x="3841496" y="1106912"/>
        <a:ext cx="1095578" cy="947803"/>
      </dsp:txXfrm>
    </dsp:sp>
    <dsp:sp modelId="{FAA1461A-D929-4206-967A-D6320C2EBD8E}">
      <dsp:nvSpPr>
        <dsp:cNvPr id="0" name=""/>
        <dsp:cNvSpPr/>
      </dsp:nvSpPr>
      <dsp:spPr>
        <a:xfrm>
          <a:off x="3403867" y="3332805"/>
          <a:ext cx="754471" cy="6500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781B2-D73D-4D5A-B89F-4D4B40F9C632}">
      <dsp:nvSpPr>
        <dsp:cNvPr id="0" name=""/>
        <dsp:cNvSpPr/>
      </dsp:nvSpPr>
      <dsp:spPr>
        <a:xfrm>
          <a:off x="3569925" y="2586167"/>
          <a:ext cx="1638720" cy="141768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Hypothesis</a:t>
          </a:r>
        </a:p>
      </dsp:txBody>
      <dsp:txXfrm>
        <a:off x="3841496" y="2821108"/>
        <a:ext cx="1095578" cy="947803"/>
      </dsp:txXfrm>
    </dsp:sp>
    <dsp:sp modelId="{C78E305D-CC8C-4678-9314-90CACF0FCD33}">
      <dsp:nvSpPr>
        <dsp:cNvPr id="0" name=""/>
        <dsp:cNvSpPr/>
      </dsp:nvSpPr>
      <dsp:spPr>
        <a:xfrm>
          <a:off x="1886550" y="3475207"/>
          <a:ext cx="754471" cy="6500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DDDD9F-C494-4CE1-8D87-A8C5583F8C75}">
      <dsp:nvSpPr>
        <dsp:cNvPr id="0" name=""/>
        <dsp:cNvSpPr/>
      </dsp:nvSpPr>
      <dsp:spPr>
        <a:xfrm>
          <a:off x="2067028" y="3459114"/>
          <a:ext cx="1638720" cy="141768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Conduct Experiment</a:t>
          </a:r>
        </a:p>
      </dsp:txBody>
      <dsp:txXfrm>
        <a:off x="2338599" y="3694055"/>
        <a:ext cx="1095578" cy="947803"/>
      </dsp:txXfrm>
    </dsp:sp>
    <dsp:sp modelId="{34A294E0-49E1-4CE8-80F6-4BFD2857AF0F}">
      <dsp:nvSpPr>
        <dsp:cNvPr id="0" name=""/>
        <dsp:cNvSpPr/>
      </dsp:nvSpPr>
      <dsp:spPr>
        <a:xfrm>
          <a:off x="991603" y="2260396"/>
          <a:ext cx="754471" cy="65007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6E3268-BA8E-4238-9A9C-611DAF35D465}">
      <dsp:nvSpPr>
        <dsp:cNvPr id="0" name=""/>
        <dsp:cNvSpPr/>
      </dsp:nvSpPr>
      <dsp:spPr>
        <a:xfrm>
          <a:off x="557154" y="2587142"/>
          <a:ext cx="1638720" cy="141768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Visualizes results</a:t>
          </a:r>
        </a:p>
      </dsp:txBody>
      <dsp:txXfrm>
        <a:off x="828725" y="2822083"/>
        <a:ext cx="1095578" cy="947803"/>
      </dsp:txXfrm>
    </dsp:sp>
    <dsp:sp modelId="{5422069D-0A4F-468D-8C98-50EFE245E23C}">
      <dsp:nvSpPr>
        <dsp:cNvPr id="0" name=""/>
        <dsp:cNvSpPr/>
      </dsp:nvSpPr>
      <dsp:spPr>
        <a:xfrm>
          <a:off x="557154" y="870021"/>
          <a:ext cx="1638720" cy="141768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Write paper</a:t>
          </a:r>
        </a:p>
      </dsp:txBody>
      <dsp:txXfrm>
        <a:off x="828725" y="1104962"/>
        <a:ext cx="1095578" cy="94780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66567-6508-4173-BB94-25700106C07A}"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114C6-A29A-4C77-9383-ACFF9E2713D7}" type="slidenum">
              <a:rPr lang="en-US" smtClean="0"/>
              <a:t>‹#›</a:t>
            </a:fld>
            <a:endParaRPr lang="en-US"/>
          </a:p>
        </p:txBody>
      </p:sp>
    </p:spTree>
    <p:extLst>
      <p:ext uri="{BB962C8B-B14F-4D97-AF65-F5344CB8AC3E}">
        <p14:creationId xmlns:p14="http://schemas.microsoft.com/office/powerpoint/2010/main" val="176845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1</a:t>
            </a:fld>
            <a:endParaRPr lang="en-US"/>
          </a:p>
        </p:txBody>
      </p:sp>
    </p:spTree>
    <p:extLst>
      <p:ext uri="{BB962C8B-B14F-4D97-AF65-F5344CB8AC3E}">
        <p14:creationId xmlns:p14="http://schemas.microsoft.com/office/powerpoint/2010/main" val="3810454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15</a:t>
            </a:fld>
            <a:endParaRPr lang="en-US"/>
          </a:p>
        </p:txBody>
      </p:sp>
    </p:spTree>
    <p:extLst>
      <p:ext uri="{BB962C8B-B14F-4D97-AF65-F5344CB8AC3E}">
        <p14:creationId xmlns:p14="http://schemas.microsoft.com/office/powerpoint/2010/main" val="162861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16</a:t>
            </a:fld>
            <a:endParaRPr lang="en-US"/>
          </a:p>
        </p:txBody>
      </p:sp>
    </p:spTree>
    <p:extLst>
      <p:ext uri="{BB962C8B-B14F-4D97-AF65-F5344CB8AC3E}">
        <p14:creationId xmlns:p14="http://schemas.microsoft.com/office/powerpoint/2010/main" val="197060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17</a:t>
            </a:fld>
            <a:endParaRPr lang="en-US"/>
          </a:p>
        </p:txBody>
      </p:sp>
    </p:spTree>
    <p:extLst>
      <p:ext uri="{BB962C8B-B14F-4D97-AF65-F5344CB8AC3E}">
        <p14:creationId xmlns:p14="http://schemas.microsoft.com/office/powerpoint/2010/main" val="340391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18</a:t>
            </a:fld>
            <a:endParaRPr lang="en-US"/>
          </a:p>
        </p:txBody>
      </p:sp>
    </p:spTree>
    <p:extLst>
      <p:ext uri="{BB962C8B-B14F-4D97-AF65-F5344CB8AC3E}">
        <p14:creationId xmlns:p14="http://schemas.microsoft.com/office/powerpoint/2010/main" val="319210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19</a:t>
            </a:fld>
            <a:endParaRPr lang="en-US"/>
          </a:p>
        </p:txBody>
      </p:sp>
    </p:spTree>
    <p:extLst>
      <p:ext uri="{BB962C8B-B14F-4D97-AF65-F5344CB8AC3E}">
        <p14:creationId xmlns:p14="http://schemas.microsoft.com/office/powerpoint/2010/main" val="1390488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20</a:t>
            </a:fld>
            <a:endParaRPr lang="en-US"/>
          </a:p>
        </p:txBody>
      </p:sp>
    </p:spTree>
    <p:extLst>
      <p:ext uri="{BB962C8B-B14F-4D97-AF65-F5344CB8AC3E}">
        <p14:creationId xmlns:p14="http://schemas.microsoft.com/office/powerpoint/2010/main" val="983284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21</a:t>
            </a:fld>
            <a:endParaRPr lang="en-US"/>
          </a:p>
        </p:txBody>
      </p:sp>
    </p:spTree>
    <p:extLst>
      <p:ext uri="{BB962C8B-B14F-4D97-AF65-F5344CB8AC3E}">
        <p14:creationId xmlns:p14="http://schemas.microsoft.com/office/powerpoint/2010/main" val="786215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22</a:t>
            </a:fld>
            <a:endParaRPr lang="en-US"/>
          </a:p>
        </p:txBody>
      </p:sp>
    </p:spTree>
    <p:extLst>
      <p:ext uri="{BB962C8B-B14F-4D97-AF65-F5344CB8AC3E}">
        <p14:creationId xmlns:p14="http://schemas.microsoft.com/office/powerpoint/2010/main" val="2436930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24</a:t>
            </a:fld>
            <a:endParaRPr lang="en-US"/>
          </a:p>
        </p:txBody>
      </p:sp>
    </p:spTree>
    <p:extLst>
      <p:ext uri="{BB962C8B-B14F-4D97-AF65-F5344CB8AC3E}">
        <p14:creationId xmlns:p14="http://schemas.microsoft.com/office/powerpoint/2010/main" val="785058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25</a:t>
            </a:fld>
            <a:endParaRPr lang="en-US"/>
          </a:p>
        </p:txBody>
      </p:sp>
    </p:spTree>
    <p:extLst>
      <p:ext uri="{BB962C8B-B14F-4D97-AF65-F5344CB8AC3E}">
        <p14:creationId xmlns:p14="http://schemas.microsoft.com/office/powerpoint/2010/main" val="9386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6</a:t>
            </a:fld>
            <a:endParaRPr lang="en-US"/>
          </a:p>
        </p:txBody>
      </p:sp>
    </p:spTree>
    <p:extLst>
      <p:ext uri="{BB962C8B-B14F-4D97-AF65-F5344CB8AC3E}">
        <p14:creationId xmlns:p14="http://schemas.microsoft.com/office/powerpoint/2010/main" val="2271202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26</a:t>
            </a:fld>
            <a:endParaRPr lang="en-US"/>
          </a:p>
        </p:txBody>
      </p:sp>
    </p:spTree>
    <p:extLst>
      <p:ext uri="{BB962C8B-B14F-4D97-AF65-F5344CB8AC3E}">
        <p14:creationId xmlns:p14="http://schemas.microsoft.com/office/powerpoint/2010/main" val="2482931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27</a:t>
            </a:fld>
            <a:endParaRPr lang="en-US"/>
          </a:p>
        </p:txBody>
      </p:sp>
    </p:spTree>
    <p:extLst>
      <p:ext uri="{BB962C8B-B14F-4D97-AF65-F5344CB8AC3E}">
        <p14:creationId xmlns:p14="http://schemas.microsoft.com/office/powerpoint/2010/main" val="2917576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28</a:t>
            </a:fld>
            <a:endParaRPr lang="en-US"/>
          </a:p>
        </p:txBody>
      </p:sp>
    </p:spTree>
    <p:extLst>
      <p:ext uri="{BB962C8B-B14F-4D97-AF65-F5344CB8AC3E}">
        <p14:creationId xmlns:p14="http://schemas.microsoft.com/office/powerpoint/2010/main" val="3562810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29</a:t>
            </a:fld>
            <a:endParaRPr lang="en-US"/>
          </a:p>
        </p:txBody>
      </p:sp>
    </p:spTree>
    <p:extLst>
      <p:ext uri="{BB962C8B-B14F-4D97-AF65-F5344CB8AC3E}">
        <p14:creationId xmlns:p14="http://schemas.microsoft.com/office/powerpoint/2010/main" val="3071619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30</a:t>
            </a:fld>
            <a:endParaRPr lang="en-US"/>
          </a:p>
        </p:txBody>
      </p:sp>
    </p:spTree>
    <p:extLst>
      <p:ext uri="{BB962C8B-B14F-4D97-AF65-F5344CB8AC3E}">
        <p14:creationId xmlns:p14="http://schemas.microsoft.com/office/powerpoint/2010/main" val="2205168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31</a:t>
            </a:fld>
            <a:endParaRPr lang="en-US"/>
          </a:p>
        </p:txBody>
      </p:sp>
    </p:spTree>
    <p:extLst>
      <p:ext uri="{BB962C8B-B14F-4D97-AF65-F5344CB8AC3E}">
        <p14:creationId xmlns:p14="http://schemas.microsoft.com/office/powerpoint/2010/main" val="3849441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114C6-A29A-4C77-9383-ACFF9E2713D7}" type="slidenum">
              <a:rPr lang="en-US" smtClean="0"/>
              <a:t>32</a:t>
            </a:fld>
            <a:endParaRPr lang="en-US"/>
          </a:p>
        </p:txBody>
      </p:sp>
    </p:spTree>
    <p:extLst>
      <p:ext uri="{BB962C8B-B14F-4D97-AF65-F5344CB8AC3E}">
        <p14:creationId xmlns:p14="http://schemas.microsoft.com/office/powerpoint/2010/main" val="3672620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114C6-A29A-4C77-9383-ACFF9E2713D7}" type="slidenum">
              <a:rPr lang="en-US" smtClean="0"/>
              <a:t>33</a:t>
            </a:fld>
            <a:endParaRPr lang="en-US"/>
          </a:p>
        </p:txBody>
      </p:sp>
    </p:spTree>
    <p:extLst>
      <p:ext uri="{BB962C8B-B14F-4D97-AF65-F5344CB8AC3E}">
        <p14:creationId xmlns:p14="http://schemas.microsoft.com/office/powerpoint/2010/main" val="228761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8</a:t>
            </a:fld>
            <a:endParaRPr lang="en-US"/>
          </a:p>
        </p:txBody>
      </p:sp>
    </p:spTree>
    <p:extLst>
      <p:ext uri="{BB962C8B-B14F-4D97-AF65-F5344CB8AC3E}">
        <p14:creationId xmlns:p14="http://schemas.microsoft.com/office/powerpoint/2010/main" val="396055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9</a:t>
            </a:fld>
            <a:endParaRPr lang="en-US"/>
          </a:p>
        </p:txBody>
      </p:sp>
    </p:spTree>
    <p:extLst>
      <p:ext uri="{BB962C8B-B14F-4D97-AF65-F5344CB8AC3E}">
        <p14:creationId xmlns:p14="http://schemas.microsoft.com/office/powerpoint/2010/main" val="375318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10</a:t>
            </a:fld>
            <a:endParaRPr lang="en-US"/>
          </a:p>
        </p:txBody>
      </p:sp>
    </p:spTree>
    <p:extLst>
      <p:ext uri="{BB962C8B-B14F-4D97-AF65-F5344CB8AC3E}">
        <p14:creationId xmlns:p14="http://schemas.microsoft.com/office/powerpoint/2010/main" val="268556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11</a:t>
            </a:fld>
            <a:endParaRPr lang="en-US"/>
          </a:p>
        </p:txBody>
      </p:sp>
    </p:spTree>
    <p:extLst>
      <p:ext uri="{BB962C8B-B14F-4D97-AF65-F5344CB8AC3E}">
        <p14:creationId xmlns:p14="http://schemas.microsoft.com/office/powerpoint/2010/main" val="220063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12</a:t>
            </a:fld>
            <a:endParaRPr lang="en-US"/>
          </a:p>
        </p:txBody>
      </p:sp>
    </p:spTree>
    <p:extLst>
      <p:ext uri="{BB962C8B-B14F-4D97-AF65-F5344CB8AC3E}">
        <p14:creationId xmlns:p14="http://schemas.microsoft.com/office/powerpoint/2010/main" val="55047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13</a:t>
            </a:fld>
            <a:endParaRPr lang="en-US"/>
          </a:p>
        </p:txBody>
      </p:sp>
    </p:spTree>
    <p:extLst>
      <p:ext uri="{BB962C8B-B14F-4D97-AF65-F5344CB8AC3E}">
        <p14:creationId xmlns:p14="http://schemas.microsoft.com/office/powerpoint/2010/main" val="227928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2F114C6-A29A-4C77-9383-ACFF9E2713D7}" type="slidenum">
              <a:rPr lang="en-US" smtClean="0"/>
              <a:t>14</a:t>
            </a:fld>
            <a:endParaRPr lang="en-US"/>
          </a:p>
        </p:txBody>
      </p:sp>
    </p:spTree>
    <p:extLst>
      <p:ext uri="{BB962C8B-B14F-4D97-AF65-F5344CB8AC3E}">
        <p14:creationId xmlns:p14="http://schemas.microsoft.com/office/powerpoint/2010/main" val="129231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1AF19-694D-254B-BB36-8B95CEDAE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A79A25-75F1-2745-88F6-765A4E464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AAD021-5432-394F-A830-6FA0DEF77E4D}"/>
              </a:ext>
            </a:extLst>
          </p:cNvPr>
          <p:cNvSpPr>
            <a:spLocks noGrp="1"/>
          </p:cNvSpPr>
          <p:nvPr>
            <p:ph type="dt" sz="half" idx="10"/>
          </p:nvPr>
        </p:nvSpPr>
        <p:spPr/>
        <p:txBody>
          <a:bodyPr/>
          <a:lstStyle/>
          <a:p>
            <a:fld id="{29EE6E59-BD39-F348-977D-30871535E128}" type="datetimeFigureOut">
              <a:rPr lang="en-US" smtClean="0"/>
              <a:t>4/17/2026</a:t>
            </a:fld>
            <a:endParaRPr lang="en-US"/>
          </a:p>
        </p:txBody>
      </p:sp>
      <p:sp>
        <p:nvSpPr>
          <p:cNvPr id="5" name="Footer Placeholder 4">
            <a:extLst>
              <a:ext uri="{FF2B5EF4-FFF2-40B4-BE49-F238E27FC236}">
                <a16:creationId xmlns:a16="http://schemas.microsoft.com/office/drawing/2014/main" id="{C4268AEB-4204-B741-9621-B795A5611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91D84-255D-474B-BC61-EA306AF2CFDE}"/>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297965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7EE3-A162-7140-AC8E-CBE01A0F4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9415B-450D-674C-A0C0-075B19B2F8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7EC2C-1A6C-6D4A-96EA-448F49992C1B}"/>
              </a:ext>
            </a:extLst>
          </p:cNvPr>
          <p:cNvSpPr>
            <a:spLocks noGrp="1"/>
          </p:cNvSpPr>
          <p:nvPr>
            <p:ph type="dt" sz="half" idx="10"/>
          </p:nvPr>
        </p:nvSpPr>
        <p:spPr/>
        <p:txBody>
          <a:bodyPr/>
          <a:lstStyle/>
          <a:p>
            <a:fld id="{C7E5E1BA-1D2D-CF42-A22D-B4AFE10D5E82}" type="datetimeFigureOut">
              <a:rPr lang="en-US" smtClean="0"/>
              <a:t>4/17/2026</a:t>
            </a:fld>
            <a:endParaRPr lang="en-US"/>
          </a:p>
        </p:txBody>
      </p:sp>
      <p:sp>
        <p:nvSpPr>
          <p:cNvPr id="5" name="Footer Placeholder 4">
            <a:extLst>
              <a:ext uri="{FF2B5EF4-FFF2-40B4-BE49-F238E27FC236}">
                <a16:creationId xmlns:a16="http://schemas.microsoft.com/office/drawing/2014/main" id="{E2A1721B-DB01-9945-9C4F-B3E9643E4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2A70A-2102-A84A-87EA-E83069C42539}"/>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161259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6683-87C4-3847-A26E-0025A9404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9CC37-6DD0-2A4A-ABB1-448259C338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F2079F-2924-334A-9775-6DF0E42AAF4A}"/>
              </a:ext>
            </a:extLst>
          </p:cNvPr>
          <p:cNvSpPr>
            <a:spLocks noGrp="1"/>
          </p:cNvSpPr>
          <p:nvPr>
            <p:ph type="dt" sz="half" idx="10"/>
          </p:nvPr>
        </p:nvSpPr>
        <p:spPr/>
        <p:txBody>
          <a:bodyPr/>
          <a:lstStyle/>
          <a:p>
            <a:fld id="{C7E5E1BA-1D2D-CF42-A22D-B4AFE10D5E82}" type="datetimeFigureOut">
              <a:rPr lang="en-US" smtClean="0"/>
              <a:t>4/17/2026</a:t>
            </a:fld>
            <a:endParaRPr lang="en-US"/>
          </a:p>
        </p:txBody>
      </p:sp>
      <p:sp>
        <p:nvSpPr>
          <p:cNvPr id="5" name="Footer Placeholder 4">
            <a:extLst>
              <a:ext uri="{FF2B5EF4-FFF2-40B4-BE49-F238E27FC236}">
                <a16:creationId xmlns:a16="http://schemas.microsoft.com/office/drawing/2014/main" id="{EA7B91BD-12FB-A441-9FF9-57586148E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E6640-405E-264E-B4C6-0080086B9571}"/>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1469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A768-CDEF-A740-AED4-A7D0F1751A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994ED-41DD-C946-8568-CA5D1FD6CF7E}"/>
              </a:ext>
            </a:extLst>
          </p:cNvPr>
          <p:cNvSpPr>
            <a:spLocks noGrp="1"/>
          </p:cNvSpPr>
          <p:nvPr>
            <p:ph sz="half" idx="1"/>
          </p:nvPr>
        </p:nvSpPr>
        <p:spPr>
          <a:xfrm>
            <a:off x="838200" y="2494625"/>
            <a:ext cx="5181600" cy="3682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839079E-E20B-E349-B0E8-FE66B654ED32}"/>
              </a:ext>
            </a:extLst>
          </p:cNvPr>
          <p:cNvSpPr>
            <a:spLocks noGrp="1"/>
          </p:cNvSpPr>
          <p:nvPr>
            <p:ph sz="half" idx="2"/>
          </p:nvPr>
        </p:nvSpPr>
        <p:spPr>
          <a:xfrm>
            <a:off x="6172200" y="2494625"/>
            <a:ext cx="5181600" cy="368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66B6FA-A5F9-CA43-AEE4-C56CC2C6272A}"/>
              </a:ext>
            </a:extLst>
          </p:cNvPr>
          <p:cNvSpPr>
            <a:spLocks noGrp="1"/>
          </p:cNvSpPr>
          <p:nvPr>
            <p:ph type="dt" sz="half" idx="10"/>
          </p:nvPr>
        </p:nvSpPr>
        <p:spPr/>
        <p:txBody>
          <a:bodyPr/>
          <a:lstStyle/>
          <a:p>
            <a:fld id="{C7E5E1BA-1D2D-CF42-A22D-B4AFE10D5E82}" type="datetimeFigureOut">
              <a:rPr lang="en-US" smtClean="0"/>
              <a:t>4/17/2026</a:t>
            </a:fld>
            <a:endParaRPr lang="en-US"/>
          </a:p>
        </p:txBody>
      </p:sp>
      <p:sp>
        <p:nvSpPr>
          <p:cNvPr id="6" name="Footer Placeholder 5">
            <a:extLst>
              <a:ext uri="{FF2B5EF4-FFF2-40B4-BE49-F238E27FC236}">
                <a16:creationId xmlns:a16="http://schemas.microsoft.com/office/drawing/2014/main" id="{E4AFBF75-20C1-4A4F-AE62-1D8B123F6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C6D73B-3797-8744-8AF7-E0C115DBA22C}"/>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378912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C0C7-7F7B-B641-B7A0-74BC540A9003}"/>
              </a:ext>
            </a:extLst>
          </p:cNvPr>
          <p:cNvSpPr>
            <a:spLocks noGrp="1"/>
          </p:cNvSpPr>
          <p:nvPr>
            <p:ph type="title"/>
          </p:nvPr>
        </p:nvSpPr>
        <p:spPr>
          <a:xfrm>
            <a:off x="838200" y="1340528"/>
            <a:ext cx="10515600" cy="1033741"/>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A6440-1995-6E48-9AFD-AA89FFBE685A}"/>
              </a:ext>
            </a:extLst>
          </p:cNvPr>
          <p:cNvSpPr>
            <a:spLocks noGrp="1"/>
          </p:cNvSpPr>
          <p:nvPr>
            <p:ph type="body" idx="1"/>
          </p:nvPr>
        </p:nvSpPr>
        <p:spPr>
          <a:xfrm>
            <a:off x="838200" y="2569730"/>
            <a:ext cx="5157787" cy="507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9E5544-CC72-FF42-B63C-58034D41B07D}"/>
              </a:ext>
            </a:extLst>
          </p:cNvPr>
          <p:cNvSpPr>
            <a:spLocks noGrp="1"/>
          </p:cNvSpPr>
          <p:nvPr>
            <p:ph sz="half" idx="2"/>
          </p:nvPr>
        </p:nvSpPr>
        <p:spPr>
          <a:xfrm>
            <a:off x="838200" y="3272790"/>
            <a:ext cx="5157787" cy="26930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A8A4EF-EAC9-1940-83B2-7D36E35B4001}"/>
              </a:ext>
            </a:extLst>
          </p:cNvPr>
          <p:cNvSpPr>
            <a:spLocks noGrp="1"/>
          </p:cNvSpPr>
          <p:nvPr>
            <p:ph type="body" sz="quarter" idx="3"/>
          </p:nvPr>
        </p:nvSpPr>
        <p:spPr>
          <a:xfrm>
            <a:off x="6170612" y="2569730"/>
            <a:ext cx="5183188" cy="507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115E0D-8AF8-C840-BD81-F4ABACE6B4D6}"/>
              </a:ext>
            </a:extLst>
          </p:cNvPr>
          <p:cNvSpPr>
            <a:spLocks noGrp="1"/>
          </p:cNvSpPr>
          <p:nvPr>
            <p:ph sz="quarter" idx="4"/>
          </p:nvPr>
        </p:nvSpPr>
        <p:spPr>
          <a:xfrm>
            <a:off x="6170612" y="3272790"/>
            <a:ext cx="5183188" cy="26930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76352-33D5-7342-AE4D-17BA895A4E4F}"/>
              </a:ext>
            </a:extLst>
          </p:cNvPr>
          <p:cNvSpPr>
            <a:spLocks noGrp="1"/>
          </p:cNvSpPr>
          <p:nvPr>
            <p:ph type="dt" sz="half" idx="10"/>
          </p:nvPr>
        </p:nvSpPr>
        <p:spPr/>
        <p:txBody>
          <a:bodyPr/>
          <a:lstStyle/>
          <a:p>
            <a:fld id="{C7E5E1BA-1D2D-CF42-A22D-B4AFE10D5E82}" type="datetimeFigureOut">
              <a:rPr lang="en-US" smtClean="0"/>
              <a:t>4/17/2026</a:t>
            </a:fld>
            <a:endParaRPr lang="en-US"/>
          </a:p>
        </p:txBody>
      </p:sp>
      <p:sp>
        <p:nvSpPr>
          <p:cNvPr id="8" name="Footer Placeholder 7">
            <a:extLst>
              <a:ext uri="{FF2B5EF4-FFF2-40B4-BE49-F238E27FC236}">
                <a16:creationId xmlns:a16="http://schemas.microsoft.com/office/drawing/2014/main" id="{DAB85C84-5217-EC49-9E7A-6688ECAF7B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710DD6-C93B-FF47-A9BA-AB36F1AFA640}"/>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330281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9B23-F5C2-BB4A-A22C-95F2F821BF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A07124-994E-AF4F-A508-DFA5CB0B30F3}"/>
              </a:ext>
            </a:extLst>
          </p:cNvPr>
          <p:cNvSpPr>
            <a:spLocks noGrp="1"/>
          </p:cNvSpPr>
          <p:nvPr>
            <p:ph type="dt" sz="half" idx="10"/>
          </p:nvPr>
        </p:nvSpPr>
        <p:spPr/>
        <p:txBody>
          <a:bodyPr/>
          <a:lstStyle/>
          <a:p>
            <a:fld id="{C7E5E1BA-1D2D-CF42-A22D-B4AFE10D5E82}" type="datetimeFigureOut">
              <a:rPr lang="en-US" smtClean="0"/>
              <a:t>4/17/2026</a:t>
            </a:fld>
            <a:endParaRPr lang="en-US"/>
          </a:p>
        </p:txBody>
      </p:sp>
      <p:sp>
        <p:nvSpPr>
          <p:cNvPr id="4" name="Footer Placeholder 3">
            <a:extLst>
              <a:ext uri="{FF2B5EF4-FFF2-40B4-BE49-F238E27FC236}">
                <a16:creationId xmlns:a16="http://schemas.microsoft.com/office/drawing/2014/main" id="{60313F9C-B07B-8746-A020-018528065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8237DC-E278-594A-B9F4-0A838C199745}"/>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2530300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ECA025-10BE-0D45-AA64-2A5663FC26EB}"/>
              </a:ext>
            </a:extLst>
          </p:cNvPr>
          <p:cNvSpPr>
            <a:spLocks noGrp="1"/>
          </p:cNvSpPr>
          <p:nvPr>
            <p:ph type="dt" sz="half" idx="10"/>
          </p:nvPr>
        </p:nvSpPr>
        <p:spPr/>
        <p:txBody>
          <a:bodyPr/>
          <a:lstStyle/>
          <a:p>
            <a:fld id="{C7E5E1BA-1D2D-CF42-A22D-B4AFE10D5E82}" type="datetimeFigureOut">
              <a:rPr lang="en-US" smtClean="0"/>
              <a:t>4/17/2026</a:t>
            </a:fld>
            <a:endParaRPr lang="en-US"/>
          </a:p>
        </p:txBody>
      </p:sp>
      <p:sp>
        <p:nvSpPr>
          <p:cNvPr id="3" name="Footer Placeholder 2">
            <a:extLst>
              <a:ext uri="{FF2B5EF4-FFF2-40B4-BE49-F238E27FC236}">
                <a16:creationId xmlns:a16="http://schemas.microsoft.com/office/drawing/2014/main" id="{3566E185-F9B7-0A47-ADA0-895DEDD81F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317EE-0F7A-F64D-8BD0-038BAA44AF6C}"/>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4204511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C4A5-074C-EE4E-A14F-8C898CA5C22B}"/>
              </a:ext>
            </a:extLst>
          </p:cNvPr>
          <p:cNvSpPr>
            <a:spLocks noGrp="1"/>
          </p:cNvSpPr>
          <p:nvPr>
            <p:ph type="title"/>
          </p:nvPr>
        </p:nvSpPr>
        <p:spPr>
          <a:xfrm>
            <a:off x="839788" y="1118586"/>
            <a:ext cx="3932237" cy="93881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D0412C-C5D8-C840-A22E-475F8A02E074}"/>
              </a:ext>
            </a:extLst>
          </p:cNvPr>
          <p:cNvSpPr>
            <a:spLocks noGrp="1"/>
          </p:cNvSpPr>
          <p:nvPr>
            <p:ph idx="1"/>
          </p:nvPr>
        </p:nvSpPr>
        <p:spPr>
          <a:xfrm>
            <a:off x="5183188" y="1429305"/>
            <a:ext cx="6172200" cy="44317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1122E2-B031-754C-9E22-FF88AEB7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E0E8C-280B-5442-80AF-F33137872D56}"/>
              </a:ext>
            </a:extLst>
          </p:cNvPr>
          <p:cNvSpPr>
            <a:spLocks noGrp="1"/>
          </p:cNvSpPr>
          <p:nvPr>
            <p:ph type="dt" sz="half" idx="10"/>
          </p:nvPr>
        </p:nvSpPr>
        <p:spPr/>
        <p:txBody>
          <a:bodyPr/>
          <a:lstStyle/>
          <a:p>
            <a:fld id="{C7E5E1BA-1D2D-CF42-A22D-B4AFE10D5E82}" type="datetimeFigureOut">
              <a:rPr lang="en-US" smtClean="0"/>
              <a:t>4/17/2026</a:t>
            </a:fld>
            <a:endParaRPr lang="en-US"/>
          </a:p>
        </p:txBody>
      </p:sp>
      <p:sp>
        <p:nvSpPr>
          <p:cNvPr id="6" name="Footer Placeholder 5">
            <a:extLst>
              <a:ext uri="{FF2B5EF4-FFF2-40B4-BE49-F238E27FC236}">
                <a16:creationId xmlns:a16="http://schemas.microsoft.com/office/drawing/2014/main" id="{344991FE-A5E5-9F48-9A07-8B444FEBE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05CDC-4607-EF43-84AD-EE4B55339DE9}"/>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3489619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AE5C-FE63-AB45-88C5-885EAC2AF5D4}"/>
              </a:ext>
            </a:extLst>
          </p:cNvPr>
          <p:cNvSpPr>
            <a:spLocks noGrp="1"/>
          </p:cNvSpPr>
          <p:nvPr>
            <p:ph type="title"/>
          </p:nvPr>
        </p:nvSpPr>
        <p:spPr>
          <a:xfrm>
            <a:off x="839788" y="1251751"/>
            <a:ext cx="3932237" cy="104756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6D2825-3D1C-424D-A8E7-035B168E7AF4}"/>
              </a:ext>
            </a:extLst>
          </p:cNvPr>
          <p:cNvSpPr>
            <a:spLocks noGrp="1"/>
          </p:cNvSpPr>
          <p:nvPr>
            <p:ph type="pic" idx="1"/>
          </p:nvPr>
        </p:nvSpPr>
        <p:spPr>
          <a:xfrm>
            <a:off x="5183188" y="1526959"/>
            <a:ext cx="6169024" cy="43340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F3C1AC-2C6F-4545-A4CE-E69C2CCDBAE9}"/>
              </a:ext>
            </a:extLst>
          </p:cNvPr>
          <p:cNvSpPr>
            <a:spLocks noGrp="1"/>
          </p:cNvSpPr>
          <p:nvPr>
            <p:ph type="body" sz="half" idx="2"/>
          </p:nvPr>
        </p:nvSpPr>
        <p:spPr>
          <a:xfrm>
            <a:off x="839788" y="2432482"/>
            <a:ext cx="3932237" cy="34285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88565-CCB1-444F-AD57-65068F38A75C}"/>
              </a:ext>
            </a:extLst>
          </p:cNvPr>
          <p:cNvSpPr>
            <a:spLocks noGrp="1"/>
          </p:cNvSpPr>
          <p:nvPr>
            <p:ph type="dt" sz="half" idx="10"/>
          </p:nvPr>
        </p:nvSpPr>
        <p:spPr/>
        <p:txBody>
          <a:bodyPr/>
          <a:lstStyle/>
          <a:p>
            <a:fld id="{C7E5E1BA-1D2D-CF42-A22D-B4AFE10D5E82}" type="datetimeFigureOut">
              <a:rPr lang="en-US" smtClean="0"/>
              <a:t>4/17/2026</a:t>
            </a:fld>
            <a:endParaRPr lang="en-US"/>
          </a:p>
        </p:txBody>
      </p:sp>
      <p:sp>
        <p:nvSpPr>
          <p:cNvPr id="6" name="Footer Placeholder 5">
            <a:extLst>
              <a:ext uri="{FF2B5EF4-FFF2-40B4-BE49-F238E27FC236}">
                <a16:creationId xmlns:a16="http://schemas.microsoft.com/office/drawing/2014/main" id="{F59265F3-2DB8-2A4B-AE9A-3632712A9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6E6F4-97A2-2C44-8420-27DCA5460E9C}"/>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182576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D322-0CB8-C54F-84E3-6F2D2167B7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BA9124-4ACF-0B44-8FF2-1C5EBDF69C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5AAAEB-FA90-C744-B93D-12DF359819CC}"/>
              </a:ext>
            </a:extLst>
          </p:cNvPr>
          <p:cNvSpPr>
            <a:spLocks noGrp="1"/>
          </p:cNvSpPr>
          <p:nvPr>
            <p:ph type="dt" sz="half" idx="10"/>
          </p:nvPr>
        </p:nvSpPr>
        <p:spPr/>
        <p:txBody>
          <a:bodyPr/>
          <a:lstStyle/>
          <a:p>
            <a:fld id="{8BAD3D1C-EC8B-414A-BFD9-01C9804B1B63}" type="datetimeFigureOut">
              <a:rPr lang="en-US" smtClean="0"/>
              <a:t>4/17/2026</a:t>
            </a:fld>
            <a:endParaRPr lang="en-US"/>
          </a:p>
        </p:txBody>
      </p:sp>
      <p:sp>
        <p:nvSpPr>
          <p:cNvPr id="5" name="Footer Placeholder 4">
            <a:extLst>
              <a:ext uri="{FF2B5EF4-FFF2-40B4-BE49-F238E27FC236}">
                <a16:creationId xmlns:a16="http://schemas.microsoft.com/office/drawing/2014/main" id="{5292999F-F77E-7C41-9A45-353F5F511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7A29E-44E9-AE40-AA0F-10A47A3D127F}"/>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3025802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EF9D-C1AF-614A-A7CB-C48B615B9519}"/>
              </a:ext>
            </a:extLst>
          </p:cNvPr>
          <p:cNvSpPr>
            <a:spLocks noGrp="1"/>
          </p:cNvSpPr>
          <p:nvPr>
            <p:ph type="title"/>
          </p:nvPr>
        </p:nvSpPr>
        <p:spPr>
          <a:xfrm>
            <a:off x="838200" y="1229619"/>
            <a:ext cx="10515600" cy="87255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8A7BE5E-6629-2543-8235-8C511C485728}"/>
              </a:ext>
            </a:extLst>
          </p:cNvPr>
          <p:cNvSpPr>
            <a:spLocks noGrp="1"/>
          </p:cNvSpPr>
          <p:nvPr>
            <p:ph idx="1"/>
          </p:nvPr>
        </p:nvSpPr>
        <p:spPr>
          <a:xfrm>
            <a:off x="838200" y="2281561"/>
            <a:ext cx="10515600" cy="38954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67263-634D-4B46-8BED-F9BB4B83B74B}"/>
              </a:ext>
            </a:extLst>
          </p:cNvPr>
          <p:cNvSpPr>
            <a:spLocks noGrp="1"/>
          </p:cNvSpPr>
          <p:nvPr>
            <p:ph type="dt" sz="half" idx="10"/>
          </p:nvPr>
        </p:nvSpPr>
        <p:spPr/>
        <p:txBody>
          <a:bodyPr/>
          <a:lstStyle/>
          <a:p>
            <a:fld id="{8BAD3D1C-EC8B-414A-BFD9-01C9804B1B63}" type="datetimeFigureOut">
              <a:rPr lang="en-US" smtClean="0"/>
              <a:t>4/17/2026</a:t>
            </a:fld>
            <a:endParaRPr lang="en-US"/>
          </a:p>
        </p:txBody>
      </p:sp>
      <p:sp>
        <p:nvSpPr>
          <p:cNvPr id="5" name="Footer Placeholder 4">
            <a:extLst>
              <a:ext uri="{FF2B5EF4-FFF2-40B4-BE49-F238E27FC236}">
                <a16:creationId xmlns:a16="http://schemas.microsoft.com/office/drawing/2014/main" id="{B8DF99DC-FFC7-B747-92EE-D92D0DA29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812A4-BB05-4A4A-84A7-EFAE677BB79C}"/>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263742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C65C-F4F1-6045-83FE-F4D9902C1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66EED-6592-0D4A-92AF-A12E331EBE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D2D69-E1FA-4844-9E53-1A86C34AB1D8}"/>
              </a:ext>
            </a:extLst>
          </p:cNvPr>
          <p:cNvSpPr>
            <a:spLocks noGrp="1"/>
          </p:cNvSpPr>
          <p:nvPr>
            <p:ph type="dt" sz="half" idx="10"/>
          </p:nvPr>
        </p:nvSpPr>
        <p:spPr/>
        <p:txBody>
          <a:bodyPr/>
          <a:lstStyle/>
          <a:p>
            <a:fld id="{29EE6E59-BD39-F348-977D-30871535E128}" type="datetimeFigureOut">
              <a:rPr lang="en-US" smtClean="0"/>
              <a:t>4/17/2026</a:t>
            </a:fld>
            <a:endParaRPr lang="en-US"/>
          </a:p>
        </p:txBody>
      </p:sp>
      <p:sp>
        <p:nvSpPr>
          <p:cNvPr id="5" name="Footer Placeholder 4">
            <a:extLst>
              <a:ext uri="{FF2B5EF4-FFF2-40B4-BE49-F238E27FC236}">
                <a16:creationId xmlns:a16="http://schemas.microsoft.com/office/drawing/2014/main" id="{81BCE874-1A20-9E4E-9319-870394434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34970-300A-C74C-8C97-27FB2E0D09CA}"/>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2995957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051D-E5CE-774A-8ED4-362533DD4FA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9F4A30-111E-FA43-8315-24EF4D78792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C4FB8-D8CE-4C41-8B79-2FCAE91A870B}"/>
              </a:ext>
            </a:extLst>
          </p:cNvPr>
          <p:cNvSpPr>
            <a:spLocks noGrp="1"/>
          </p:cNvSpPr>
          <p:nvPr>
            <p:ph type="dt" sz="half" idx="10"/>
          </p:nvPr>
        </p:nvSpPr>
        <p:spPr/>
        <p:txBody>
          <a:bodyPr/>
          <a:lstStyle/>
          <a:p>
            <a:fld id="{8BAD3D1C-EC8B-414A-BFD9-01C9804B1B63}" type="datetimeFigureOut">
              <a:rPr lang="en-US" smtClean="0"/>
              <a:t>4/17/2026</a:t>
            </a:fld>
            <a:endParaRPr lang="en-US"/>
          </a:p>
        </p:txBody>
      </p:sp>
      <p:sp>
        <p:nvSpPr>
          <p:cNvPr id="5" name="Footer Placeholder 4">
            <a:extLst>
              <a:ext uri="{FF2B5EF4-FFF2-40B4-BE49-F238E27FC236}">
                <a16:creationId xmlns:a16="http://schemas.microsoft.com/office/drawing/2014/main" id="{FB843936-C6A4-994A-9721-6114ADFE4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C48F8-E117-3B41-AE6C-412DCF44DC8A}"/>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2515650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842A-1E8E-A347-A412-80A4E35D3CD4}"/>
              </a:ext>
            </a:extLst>
          </p:cNvPr>
          <p:cNvSpPr>
            <a:spLocks noGrp="1"/>
          </p:cNvSpPr>
          <p:nvPr>
            <p:ph type="title"/>
          </p:nvPr>
        </p:nvSpPr>
        <p:spPr>
          <a:xfrm>
            <a:off x="838200" y="1427469"/>
            <a:ext cx="10515600" cy="58091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BF7698E-E079-CC4A-A90B-5EBC46983D66}"/>
              </a:ext>
            </a:extLst>
          </p:cNvPr>
          <p:cNvSpPr>
            <a:spLocks noGrp="1"/>
          </p:cNvSpPr>
          <p:nvPr>
            <p:ph sz="half" idx="1"/>
          </p:nvPr>
        </p:nvSpPr>
        <p:spPr>
          <a:xfrm>
            <a:off x="838200" y="2210539"/>
            <a:ext cx="5181600" cy="39664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E12623-BEFA-AE43-BC14-8F522B8C876E}"/>
              </a:ext>
            </a:extLst>
          </p:cNvPr>
          <p:cNvSpPr>
            <a:spLocks noGrp="1"/>
          </p:cNvSpPr>
          <p:nvPr>
            <p:ph sz="half" idx="2"/>
          </p:nvPr>
        </p:nvSpPr>
        <p:spPr>
          <a:xfrm>
            <a:off x="6172200" y="2210539"/>
            <a:ext cx="5181600" cy="39664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13A575-25F6-DE44-AF95-BBB07930F820}"/>
              </a:ext>
            </a:extLst>
          </p:cNvPr>
          <p:cNvSpPr>
            <a:spLocks noGrp="1"/>
          </p:cNvSpPr>
          <p:nvPr>
            <p:ph type="dt" sz="half" idx="10"/>
          </p:nvPr>
        </p:nvSpPr>
        <p:spPr/>
        <p:txBody>
          <a:bodyPr/>
          <a:lstStyle/>
          <a:p>
            <a:fld id="{8BAD3D1C-EC8B-414A-BFD9-01C9804B1B63}" type="datetimeFigureOut">
              <a:rPr lang="en-US" smtClean="0"/>
              <a:t>4/17/2026</a:t>
            </a:fld>
            <a:endParaRPr lang="en-US"/>
          </a:p>
        </p:txBody>
      </p:sp>
      <p:sp>
        <p:nvSpPr>
          <p:cNvPr id="6" name="Footer Placeholder 5">
            <a:extLst>
              <a:ext uri="{FF2B5EF4-FFF2-40B4-BE49-F238E27FC236}">
                <a16:creationId xmlns:a16="http://schemas.microsoft.com/office/drawing/2014/main" id="{132F0CEE-1356-CC4F-BD0F-5C1833890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8E9EE-C8BD-EA49-B19A-C470F005F6B1}"/>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1907236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32FD-0E54-4240-B7BE-3C4A9E784D2A}"/>
              </a:ext>
            </a:extLst>
          </p:cNvPr>
          <p:cNvSpPr>
            <a:spLocks noGrp="1"/>
          </p:cNvSpPr>
          <p:nvPr>
            <p:ph type="title"/>
          </p:nvPr>
        </p:nvSpPr>
        <p:spPr>
          <a:xfrm>
            <a:off x="821432" y="1251358"/>
            <a:ext cx="10515600" cy="625368"/>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1F1E3D7-1B88-364A-BFDC-0731D25AC16D}"/>
              </a:ext>
            </a:extLst>
          </p:cNvPr>
          <p:cNvSpPr>
            <a:spLocks noGrp="1"/>
          </p:cNvSpPr>
          <p:nvPr>
            <p:ph type="body" idx="1"/>
          </p:nvPr>
        </p:nvSpPr>
        <p:spPr>
          <a:xfrm>
            <a:off x="839788" y="2006353"/>
            <a:ext cx="5157787" cy="4987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AF21C-540C-504C-B9A4-295FB9A6483F}"/>
              </a:ext>
            </a:extLst>
          </p:cNvPr>
          <p:cNvSpPr>
            <a:spLocks noGrp="1"/>
          </p:cNvSpPr>
          <p:nvPr>
            <p:ph sz="half" idx="2"/>
          </p:nvPr>
        </p:nvSpPr>
        <p:spPr>
          <a:xfrm>
            <a:off x="839788" y="2645545"/>
            <a:ext cx="5157787" cy="35441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264C1D-CBF9-7D49-9F86-1C4898C23B0E}"/>
              </a:ext>
            </a:extLst>
          </p:cNvPr>
          <p:cNvSpPr>
            <a:spLocks noGrp="1"/>
          </p:cNvSpPr>
          <p:nvPr>
            <p:ph type="body" sz="quarter" idx="3"/>
          </p:nvPr>
        </p:nvSpPr>
        <p:spPr>
          <a:xfrm>
            <a:off x="6172200" y="2006353"/>
            <a:ext cx="5183188" cy="4987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901C7-FEB2-5C4D-8ED6-0BB5EFAE80DD}"/>
              </a:ext>
            </a:extLst>
          </p:cNvPr>
          <p:cNvSpPr>
            <a:spLocks noGrp="1"/>
          </p:cNvSpPr>
          <p:nvPr>
            <p:ph sz="quarter" idx="4"/>
          </p:nvPr>
        </p:nvSpPr>
        <p:spPr>
          <a:xfrm>
            <a:off x="6172200" y="2645545"/>
            <a:ext cx="5183188" cy="35441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9ECDE2-69B9-5E47-8471-85B654D30EF2}"/>
              </a:ext>
            </a:extLst>
          </p:cNvPr>
          <p:cNvSpPr>
            <a:spLocks noGrp="1"/>
          </p:cNvSpPr>
          <p:nvPr>
            <p:ph type="dt" sz="half" idx="10"/>
          </p:nvPr>
        </p:nvSpPr>
        <p:spPr/>
        <p:txBody>
          <a:bodyPr/>
          <a:lstStyle/>
          <a:p>
            <a:fld id="{8BAD3D1C-EC8B-414A-BFD9-01C9804B1B63}" type="datetimeFigureOut">
              <a:rPr lang="en-US" smtClean="0"/>
              <a:t>4/17/2026</a:t>
            </a:fld>
            <a:endParaRPr lang="en-US"/>
          </a:p>
        </p:txBody>
      </p:sp>
      <p:sp>
        <p:nvSpPr>
          <p:cNvPr id="8" name="Footer Placeholder 7">
            <a:extLst>
              <a:ext uri="{FF2B5EF4-FFF2-40B4-BE49-F238E27FC236}">
                <a16:creationId xmlns:a16="http://schemas.microsoft.com/office/drawing/2014/main" id="{0F723753-1105-B345-8182-531CC85A8F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39A0B4-4581-B94C-8CDC-4EEB2F3FDF95}"/>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970308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5506-D58E-5B46-BA4A-54C8B49457B4}"/>
              </a:ext>
            </a:extLst>
          </p:cNvPr>
          <p:cNvSpPr>
            <a:spLocks noGrp="1"/>
          </p:cNvSpPr>
          <p:nvPr>
            <p:ph type="title"/>
          </p:nvPr>
        </p:nvSpPr>
        <p:spPr>
          <a:xfrm>
            <a:off x="838200" y="1325563"/>
            <a:ext cx="10515600" cy="660878"/>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AF1DF1B-6F7D-8B4E-89C7-A8CBD24B182E}"/>
              </a:ext>
            </a:extLst>
          </p:cNvPr>
          <p:cNvSpPr>
            <a:spLocks noGrp="1"/>
          </p:cNvSpPr>
          <p:nvPr>
            <p:ph type="dt" sz="half" idx="10"/>
          </p:nvPr>
        </p:nvSpPr>
        <p:spPr/>
        <p:txBody>
          <a:bodyPr/>
          <a:lstStyle/>
          <a:p>
            <a:fld id="{8BAD3D1C-EC8B-414A-BFD9-01C9804B1B63}" type="datetimeFigureOut">
              <a:rPr lang="en-US" smtClean="0"/>
              <a:t>4/17/2026</a:t>
            </a:fld>
            <a:endParaRPr lang="en-US"/>
          </a:p>
        </p:txBody>
      </p:sp>
      <p:sp>
        <p:nvSpPr>
          <p:cNvPr id="4" name="Footer Placeholder 3">
            <a:extLst>
              <a:ext uri="{FF2B5EF4-FFF2-40B4-BE49-F238E27FC236}">
                <a16:creationId xmlns:a16="http://schemas.microsoft.com/office/drawing/2014/main" id="{FABBCA5C-A902-2B4C-BB15-1781CC9BE9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03D657-A0E9-1644-966A-7C16ED8D349E}"/>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402237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42CD8-50AD-2248-B40D-496B69BE41B1}"/>
              </a:ext>
            </a:extLst>
          </p:cNvPr>
          <p:cNvSpPr>
            <a:spLocks noGrp="1"/>
          </p:cNvSpPr>
          <p:nvPr>
            <p:ph type="dt" sz="half" idx="10"/>
          </p:nvPr>
        </p:nvSpPr>
        <p:spPr/>
        <p:txBody>
          <a:bodyPr/>
          <a:lstStyle/>
          <a:p>
            <a:fld id="{8BAD3D1C-EC8B-414A-BFD9-01C9804B1B63}" type="datetimeFigureOut">
              <a:rPr lang="en-US" smtClean="0"/>
              <a:t>4/17/2026</a:t>
            </a:fld>
            <a:endParaRPr lang="en-US"/>
          </a:p>
        </p:txBody>
      </p:sp>
      <p:sp>
        <p:nvSpPr>
          <p:cNvPr id="3" name="Footer Placeholder 2">
            <a:extLst>
              <a:ext uri="{FF2B5EF4-FFF2-40B4-BE49-F238E27FC236}">
                <a16:creationId xmlns:a16="http://schemas.microsoft.com/office/drawing/2014/main" id="{4F8727D7-103D-074D-8FA8-95B6B363F0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7F63DD-00B5-F64F-96E2-2E5D20215E6B}"/>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2960018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E9C9-CDDD-8A44-B5FE-D37417DEAD4D}"/>
              </a:ext>
            </a:extLst>
          </p:cNvPr>
          <p:cNvSpPr>
            <a:spLocks noGrp="1"/>
          </p:cNvSpPr>
          <p:nvPr>
            <p:ph type="title"/>
          </p:nvPr>
        </p:nvSpPr>
        <p:spPr>
          <a:xfrm>
            <a:off x="839788" y="1083076"/>
            <a:ext cx="3932237" cy="974324"/>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62F894-3167-7D4D-83F5-6C8E025B519C}"/>
              </a:ext>
            </a:extLst>
          </p:cNvPr>
          <p:cNvSpPr>
            <a:spLocks noGrp="1"/>
          </p:cNvSpPr>
          <p:nvPr>
            <p:ph idx="1"/>
          </p:nvPr>
        </p:nvSpPr>
        <p:spPr>
          <a:xfrm>
            <a:off x="5183188" y="1313895"/>
            <a:ext cx="6172200" cy="454715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EB09A0-FFE0-4545-8D79-822267A0DD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A5FEE-6155-E84C-A64C-D5EFB760A0B1}"/>
              </a:ext>
            </a:extLst>
          </p:cNvPr>
          <p:cNvSpPr>
            <a:spLocks noGrp="1"/>
          </p:cNvSpPr>
          <p:nvPr>
            <p:ph type="dt" sz="half" idx="10"/>
          </p:nvPr>
        </p:nvSpPr>
        <p:spPr/>
        <p:txBody>
          <a:bodyPr/>
          <a:lstStyle/>
          <a:p>
            <a:fld id="{8BAD3D1C-EC8B-414A-BFD9-01C9804B1B63}" type="datetimeFigureOut">
              <a:rPr lang="en-US" smtClean="0"/>
              <a:t>4/17/2026</a:t>
            </a:fld>
            <a:endParaRPr lang="en-US"/>
          </a:p>
        </p:txBody>
      </p:sp>
      <p:sp>
        <p:nvSpPr>
          <p:cNvPr id="6" name="Footer Placeholder 5">
            <a:extLst>
              <a:ext uri="{FF2B5EF4-FFF2-40B4-BE49-F238E27FC236}">
                <a16:creationId xmlns:a16="http://schemas.microsoft.com/office/drawing/2014/main" id="{14DB5311-F55A-B44C-B06B-7ED3D383C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4983D-8587-EF4B-A8D9-8B68E1BED675}"/>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4279774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DD94-7CB5-8648-94B5-FDEEA624BEDC}"/>
              </a:ext>
            </a:extLst>
          </p:cNvPr>
          <p:cNvSpPr>
            <a:spLocks noGrp="1"/>
          </p:cNvSpPr>
          <p:nvPr>
            <p:ph type="title"/>
          </p:nvPr>
        </p:nvSpPr>
        <p:spPr>
          <a:xfrm>
            <a:off x="839788" y="1065320"/>
            <a:ext cx="3932237" cy="99208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D614E6-C283-F54C-B042-12E9AB3F6D13}"/>
              </a:ext>
            </a:extLst>
          </p:cNvPr>
          <p:cNvSpPr>
            <a:spLocks noGrp="1"/>
          </p:cNvSpPr>
          <p:nvPr>
            <p:ph type="pic" idx="1"/>
          </p:nvPr>
        </p:nvSpPr>
        <p:spPr>
          <a:xfrm>
            <a:off x="5183188" y="1438183"/>
            <a:ext cx="6172200" cy="44228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64822-F557-A440-A214-14A1C459B4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EA307-946E-2E4B-A955-9B47B6230486}"/>
              </a:ext>
            </a:extLst>
          </p:cNvPr>
          <p:cNvSpPr>
            <a:spLocks noGrp="1"/>
          </p:cNvSpPr>
          <p:nvPr>
            <p:ph type="dt" sz="half" idx="10"/>
          </p:nvPr>
        </p:nvSpPr>
        <p:spPr/>
        <p:txBody>
          <a:bodyPr/>
          <a:lstStyle/>
          <a:p>
            <a:fld id="{8BAD3D1C-EC8B-414A-BFD9-01C9804B1B63}" type="datetimeFigureOut">
              <a:rPr lang="en-US" smtClean="0"/>
              <a:t>4/17/2026</a:t>
            </a:fld>
            <a:endParaRPr lang="en-US"/>
          </a:p>
        </p:txBody>
      </p:sp>
      <p:sp>
        <p:nvSpPr>
          <p:cNvPr id="6" name="Footer Placeholder 5">
            <a:extLst>
              <a:ext uri="{FF2B5EF4-FFF2-40B4-BE49-F238E27FC236}">
                <a16:creationId xmlns:a16="http://schemas.microsoft.com/office/drawing/2014/main" id="{82907F1E-1F41-E14A-8006-FB0176DF3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C0EE2-1F27-254D-A54A-E5EA7661D695}"/>
              </a:ext>
            </a:extLst>
          </p:cNvPr>
          <p:cNvSpPr>
            <a:spLocks noGrp="1"/>
          </p:cNvSpPr>
          <p:nvPr>
            <p:ph type="sldNum" sz="quarter" idx="12"/>
          </p:nvPr>
        </p:nvSpPr>
        <p:spPr/>
        <p:txBody>
          <a:bodyPr/>
          <a:lstStyle/>
          <a:p>
            <a:fld id="{327256FE-41F5-A845-BEE3-DC16CF2FDA8F}" type="slidenum">
              <a:rPr lang="en-US" smtClean="0"/>
              <a:t>‹#›</a:t>
            </a:fld>
            <a:endParaRPr lang="en-US"/>
          </a:p>
        </p:txBody>
      </p:sp>
    </p:spTree>
    <p:extLst>
      <p:ext uri="{BB962C8B-B14F-4D97-AF65-F5344CB8AC3E}">
        <p14:creationId xmlns:p14="http://schemas.microsoft.com/office/powerpoint/2010/main" val="3229173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BF10-1E1D-D245-8140-6D7C4A09BC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2CF3D4-59E9-C94F-990F-9316D430A4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86423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35D2-AE9E-5345-A739-524E0A7614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71934-1A21-9046-A9D0-9623190DFB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335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BBF2-94E1-AF45-AA56-8A389B5BD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DDA38-2401-7B42-A51B-C3917335F47A}"/>
              </a:ext>
            </a:extLst>
          </p:cNvPr>
          <p:cNvSpPr>
            <a:spLocks noGrp="1"/>
          </p:cNvSpPr>
          <p:nvPr>
            <p:ph type="body" idx="1"/>
          </p:nvPr>
        </p:nvSpPr>
        <p:spPr>
          <a:xfrm>
            <a:off x="831850" y="4589463"/>
            <a:ext cx="10515600" cy="69275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512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48DE-5A50-AA43-AB8D-B2F24B30E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0CFC86-CE1C-DC4E-AA23-0AA43F200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31666D-C2F3-504A-8EB5-410706E00CE0}"/>
              </a:ext>
            </a:extLst>
          </p:cNvPr>
          <p:cNvSpPr>
            <a:spLocks noGrp="1"/>
          </p:cNvSpPr>
          <p:nvPr>
            <p:ph type="dt" sz="half" idx="10"/>
          </p:nvPr>
        </p:nvSpPr>
        <p:spPr/>
        <p:txBody>
          <a:bodyPr/>
          <a:lstStyle/>
          <a:p>
            <a:fld id="{29EE6E59-BD39-F348-977D-30871535E128}" type="datetimeFigureOut">
              <a:rPr lang="en-US" smtClean="0"/>
              <a:t>4/17/2026</a:t>
            </a:fld>
            <a:endParaRPr lang="en-US"/>
          </a:p>
        </p:txBody>
      </p:sp>
      <p:sp>
        <p:nvSpPr>
          <p:cNvPr id="5" name="Footer Placeholder 4">
            <a:extLst>
              <a:ext uri="{FF2B5EF4-FFF2-40B4-BE49-F238E27FC236}">
                <a16:creationId xmlns:a16="http://schemas.microsoft.com/office/drawing/2014/main" id="{FF18D86A-52A7-4043-AA72-1CE1C30F7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95513-259F-1244-927C-660C375D67A6}"/>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4175977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B9F7-3A2E-AC48-BAB4-BC6F3512D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C83F3B-4577-604A-80E5-DCBEA855433D}"/>
              </a:ext>
            </a:extLst>
          </p:cNvPr>
          <p:cNvSpPr>
            <a:spLocks noGrp="1"/>
          </p:cNvSpPr>
          <p:nvPr>
            <p:ph sz="half" idx="1"/>
          </p:nvPr>
        </p:nvSpPr>
        <p:spPr>
          <a:xfrm>
            <a:off x="838200" y="1825625"/>
            <a:ext cx="5181600" cy="346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367626-2BB6-EA48-94D3-B2D1641F8AC3}"/>
              </a:ext>
            </a:extLst>
          </p:cNvPr>
          <p:cNvSpPr>
            <a:spLocks noGrp="1"/>
          </p:cNvSpPr>
          <p:nvPr>
            <p:ph sz="half" idx="2"/>
          </p:nvPr>
        </p:nvSpPr>
        <p:spPr>
          <a:xfrm>
            <a:off x="6172200" y="1825625"/>
            <a:ext cx="5181600" cy="34654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Tree>
    <p:extLst>
      <p:ext uri="{BB962C8B-B14F-4D97-AF65-F5344CB8AC3E}">
        <p14:creationId xmlns:p14="http://schemas.microsoft.com/office/powerpoint/2010/main" val="2812515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D762-939B-914B-8F8D-DBE491F35B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6D8706-7421-8E4A-97F4-AC5599E95B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29844-0001-B94B-B6D4-5EB65A3D8DF3}"/>
              </a:ext>
            </a:extLst>
          </p:cNvPr>
          <p:cNvSpPr>
            <a:spLocks noGrp="1"/>
          </p:cNvSpPr>
          <p:nvPr>
            <p:ph sz="half" idx="2"/>
          </p:nvPr>
        </p:nvSpPr>
        <p:spPr>
          <a:xfrm>
            <a:off x="839788" y="2505075"/>
            <a:ext cx="5157787"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9BDB6-2C66-2A44-9D29-F886F9B7B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9E73D-B2F2-4F4D-B53C-33B82BD650D3}"/>
              </a:ext>
            </a:extLst>
          </p:cNvPr>
          <p:cNvSpPr>
            <a:spLocks noGrp="1"/>
          </p:cNvSpPr>
          <p:nvPr>
            <p:ph sz="quarter" idx="4"/>
          </p:nvPr>
        </p:nvSpPr>
        <p:spPr>
          <a:xfrm>
            <a:off x="6172200" y="2505075"/>
            <a:ext cx="5183188"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015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5C87-765C-4D4D-B941-F57FB9847D1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0029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FB6D3-F10E-464F-8DE2-DF4A3C816C21}"/>
              </a:ext>
            </a:extLst>
          </p:cNvPr>
          <p:cNvSpPr>
            <a:spLocks noGrp="1"/>
          </p:cNvSpPr>
          <p:nvPr>
            <p:ph type="dt" sz="half" idx="10"/>
          </p:nvPr>
        </p:nvSpPr>
        <p:spPr>
          <a:xfrm>
            <a:off x="838200" y="6356350"/>
            <a:ext cx="2743200" cy="365125"/>
          </a:xfrm>
          <a:prstGeom prst="rect">
            <a:avLst/>
          </a:prstGeom>
        </p:spPr>
        <p:txBody>
          <a:bodyPr/>
          <a:lstStyle/>
          <a:p>
            <a:fld id="{C6B32759-76A5-B943-8F8E-FE4AADA6D2A6}" type="datetimeFigureOut">
              <a:rPr lang="en-US" smtClean="0"/>
              <a:t>4/17/2026</a:t>
            </a:fld>
            <a:endParaRPr lang="en-US"/>
          </a:p>
        </p:txBody>
      </p:sp>
      <p:sp>
        <p:nvSpPr>
          <p:cNvPr id="3" name="Footer Placeholder 2">
            <a:extLst>
              <a:ext uri="{FF2B5EF4-FFF2-40B4-BE49-F238E27FC236}">
                <a16:creationId xmlns:a16="http://schemas.microsoft.com/office/drawing/2014/main" id="{9B5040F5-A0C1-3E45-B248-DA0556C270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2FB5E90-CC7F-9F46-BBB8-F844F9E73F77}"/>
              </a:ext>
            </a:extLst>
          </p:cNvPr>
          <p:cNvSpPr>
            <a:spLocks noGrp="1"/>
          </p:cNvSpPr>
          <p:nvPr>
            <p:ph type="sldNum" sz="quarter" idx="12"/>
          </p:nvPr>
        </p:nvSpPr>
        <p:spPr>
          <a:xfrm>
            <a:off x="8610600" y="6356350"/>
            <a:ext cx="2743200" cy="365125"/>
          </a:xfrm>
          <a:prstGeom prst="rect">
            <a:avLst/>
          </a:prstGeom>
        </p:spPr>
        <p:txBody>
          <a:bodyPr/>
          <a:lstStyle/>
          <a:p>
            <a:fld id="{54742BAB-1F8D-5E4D-9983-465C321FCCD1}" type="slidenum">
              <a:rPr lang="en-US" smtClean="0"/>
              <a:t>‹#›</a:t>
            </a:fld>
            <a:endParaRPr lang="en-US"/>
          </a:p>
        </p:txBody>
      </p:sp>
    </p:spTree>
    <p:extLst>
      <p:ext uri="{BB962C8B-B14F-4D97-AF65-F5344CB8AC3E}">
        <p14:creationId xmlns:p14="http://schemas.microsoft.com/office/powerpoint/2010/main" val="114526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A71D-C222-D145-BDF0-84B285A12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8BEF81-FFE8-394F-B0BC-7C3BAE507D05}"/>
              </a:ext>
            </a:extLst>
          </p:cNvPr>
          <p:cNvSpPr>
            <a:spLocks noGrp="1"/>
          </p:cNvSpPr>
          <p:nvPr>
            <p:ph idx="1"/>
          </p:nvPr>
        </p:nvSpPr>
        <p:spPr>
          <a:xfrm>
            <a:off x="5183188" y="987425"/>
            <a:ext cx="6172200" cy="45167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FA9A27-E94F-D14B-BD8C-E28DF8B9C3DD}"/>
              </a:ext>
            </a:extLst>
          </p:cNvPr>
          <p:cNvSpPr>
            <a:spLocks noGrp="1"/>
          </p:cNvSpPr>
          <p:nvPr>
            <p:ph type="body" sz="half" idx="2"/>
          </p:nvPr>
        </p:nvSpPr>
        <p:spPr>
          <a:xfrm>
            <a:off x="839788" y="2057400"/>
            <a:ext cx="3932237" cy="34467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837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BB85-B18F-8643-96E9-D299E0203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34237F-B67C-4F41-B89E-46D4490B8201}"/>
              </a:ext>
            </a:extLst>
          </p:cNvPr>
          <p:cNvSpPr>
            <a:spLocks noGrp="1"/>
          </p:cNvSpPr>
          <p:nvPr>
            <p:ph type="pic" idx="1"/>
          </p:nvPr>
        </p:nvSpPr>
        <p:spPr>
          <a:xfrm>
            <a:off x="5183188" y="987425"/>
            <a:ext cx="6172200" cy="4419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EDC6B1-5790-3745-BFE3-75A506B9542B}"/>
              </a:ext>
            </a:extLst>
          </p:cNvPr>
          <p:cNvSpPr>
            <a:spLocks noGrp="1"/>
          </p:cNvSpPr>
          <p:nvPr>
            <p:ph type="body" sz="half" idx="2"/>
          </p:nvPr>
        </p:nvSpPr>
        <p:spPr>
          <a:xfrm>
            <a:off x="839788" y="2057400"/>
            <a:ext cx="3932237" cy="33491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95235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50DE-87FE-2B4B-93DA-3659A1F6D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8CA7E1-BB38-7043-9D36-2AEF44F84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77851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48DB-17EC-B746-8E5D-2E62239E5D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C2126-91DC-A743-93C0-79FB5213C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628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0AF8-DAB1-184D-8770-D1A8CD7AE9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42E0AB-DF29-204E-B9F9-D9A900F56A60}"/>
              </a:ext>
            </a:extLst>
          </p:cNvPr>
          <p:cNvSpPr>
            <a:spLocks noGrp="1"/>
          </p:cNvSpPr>
          <p:nvPr>
            <p:ph type="body" idx="1"/>
          </p:nvPr>
        </p:nvSpPr>
        <p:spPr>
          <a:xfrm>
            <a:off x="831850" y="4589463"/>
            <a:ext cx="10515600" cy="9413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2412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EAED-7771-6848-A266-FBF1262F0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2DF50A-FD8F-A24D-93EF-875F943FFC2D}"/>
              </a:ext>
            </a:extLst>
          </p:cNvPr>
          <p:cNvSpPr>
            <a:spLocks noGrp="1"/>
          </p:cNvSpPr>
          <p:nvPr>
            <p:ph sz="half" idx="1"/>
          </p:nvPr>
        </p:nvSpPr>
        <p:spPr>
          <a:xfrm>
            <a:off x="838200" y="1825625"/>
            <a:ext cx="5181600" cy="374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626126-CB09-A349-AAC2-8390CDC95849}"/>
              </a:ext>
            </a:extLst>
          </p:cNvPr>
          <p:cNvSpPr>
            <a:spLocks noGrp="1"/>
          </p:cNvSpPr>
          <p:nvPr>
            <p:ph sz="half" idx="2"/>
          </p:nvPr>
        </p:nvSpPr>
        <p:spPr>
          <a:xfrm>
            <a:off x="6172200" y="1825625"/>
            <a:ext cx="5181600" cy="374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69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5F9F-1AA7-9F4C-BF0F-904238ECF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01544C-3681-BA46-AFE7-4FF16186A935}"/>
              </a:ext>
            </a:extLst>
          </p:cNvPr>
          <p:cNvSpPr>
            <a:spLocks noGrp="1"/>
          </p:cNvSpPr>
          <p:nvPr>
            <p:ph sz="half" idx="1"/>
          </p:nvPr>
        </p:nvSpPr>
        <p:spPr>
          <a:xfrm>
            <a:off x="838200" y="2148395"/>
            <a:ext cx="5181600" cy="4028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8400E-C62F-6D44-84B0-F27188180530}"/>
              </a:ext>
            </a:extLst>
          </p:cNvPr>
          <p:cNvSpPr>
            <a:spLocks noGrp="1"/>
          </p:cNvSpPr>
          <p:nvPr>
            <p:ph sz="half" idx="2"/>
          </p:nvPr>
        </p:nvSpPr>
        <p:spPr>
          <a:xfrm>
            <a:off x="6172200" y="2148395"/>
            <a:ext cx="5181600" cy="4028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253ABD-42B5-1E44-BB9F-EB768092EE1C}"/>
              </a:ext>
            </a:extLst>
          </p:cNvPr>
          <p:cNvSpPr>
            <a:spLocks noGrp="1"/>
          </p:cNvSpPr>
          <p:nvPr>
            <p:ph type="dt" sz="half" idx="10"/>
          </p:nvPr>
        </p:nvSpPr>
        <p:spPr/>
        <p:txBody>
          <a:bodyPr/>
          <a:lstStyle/>
          <a:p>
            <a:fld id="{29EE6E59-BD39-F348-977D-30871535E128}" type="datetimeFigureOut">
              <a:rPr lang="en-US" smtClean="0"/>
              <a:t>4/17/2026</a:t>
            </a:fld>
            <a:endParaRPr lang="en-US"/>
          </a:p>
        </p:txBody>
      </p:sp>
      <p:sp>
        <p:nvSpPr>
          <p:cNvPr id="6" name="Footer Placeholder 5">
            <a:extLst>
              <a:ext uri="{FF2B5EF4-FFF2-40B4-BE49-F238E27FC236}">
                <a16:creationId xmlns:a16="http://schemas.microsoft.com/office/drawing/2014/main" id="{BCE43F33-8A5E-854A-8234-B3C865933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E0BC38-6D73-1641-BA86-15C48E3A5D01}"/>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1054010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34F1-00DA-CD4B-8DAB-657923282B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CE4D7C-640F-924A-9960-7F3F33937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5D86CD-31D3-1B47-B8CE-5360CF0B068D}"/>
              </a:ext>
            </a:extLst>
          </p:cNvPr>
          <p:cNvSpPr>
            <a:spLocks noGrp="1"/>
          </p:cNvSpPr>
          <p:nvPr>
            <p:ph sz="half" idx="2"/>
          </p:nvPr>
        </p:nvSpPr>
        <p:spPr>
          <a:xfrm>
            <a:off x="839788" y="2505075"/>
            <a:ext cx="5157787" cy="3114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A4A3E3-4484-8C41-B257-19E75F24C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C6D0BF-55A0-8148-87D6-62FF86E0BEC5}"/>
              </a:ext>
            </a:extLst>
          </p:cNvPr>
          <p:cNvSpPr>
            <a:spLocks noGrp="1"/>
          </p:cNvSpPr>
          <p:nvPr>
            <p:ph sz="quarter" idx="4"/>
          </p:nvPr>
        </p:nvSpPr>
        <p:spPr>
          <a:xfrm>
            <a:off x="6172200" y="2505075"/>
            <a:ext cx="5183188" cy="3114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807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3B0D-7293-464E-A14A-7277577243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A9197A-0FE7-734C-9CEB-43CF405F7518}"/>
              </a:ext>
            </a:extLst>
          </p:cNvPr>
          <p:cNvSpPr>
            <a:spLocks noGrp="1"/>
          </p:cNvSpPr>
          <p:nvPr>
            <p:ph type="dt" sz="half" idx="10"/>
          </p:nvPr>
        </p:nvSpPr>
        <p:spPr>
          <a:xfrm>
            <a:off x="838200" y="6356350"/>
            <a:ext cx="2743200" cy="365125"/>
          </a:xfrm>
          <a:prstGeom prst="rect">
            <a:avLst/>
          </a:prstGeom>
        </p:spPr>
        <p:txBody>
          <a:bodyPr/>
          <a:lstStyle/>
          <a:p>
            <a:fld id="{8539F5E6-9EF8-CE4A-BBF8-A640946099F8}" type="datetimeFigureOut">
              <a:rPr lang="en-US" smtClean="0"/>
              <a:t>4/17/2026</a:t>
            </a:fld>
            <a:endParaRPr lang="en-US"/>
          </a:p>
        </p:txBody>
      </p:sp>
      <p:sp>
        <p:nvSpPr>
          <p:cNvPr id="4" name="Footer Placeholder 3">
            <a:extLst>
              <a:ext uri="{FF2B5EF4-FFF2-40B4-BE49-F238E27FC236}">
                <a16:creationId xmlns:a16="http://schemas.microsoft.com/office/drawing/2014/main" id="{473251A3-8F69-C74D-A4C7-B5754A5822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1397C0-A57D-104C-B4C5-5E8D5BC5A5AC}"/>
              </a:ext>
            </a:extLst>
          </p:cNvPr>
          <p:cNvSpPr>
            <a:spLocks noGrp="1"/>
          </p:cNvSpPr>
          <p:nvPr>
            <p:ph type="sldNum" sz="quarter" idx="12"/>
          </p:nvPr>
        </p:nvSpPr>
        <p:spPr>
          <a:xfrm>
            <a:off x="8610600" y="6356350"/>
            <a:ext cx="2743200" cy="365125"/>
          </a:xfrm>
          <a:prstGeom prst="rect">
            <a:avLst/>
          </a:prstGeom>
        </p:spPr>
        <p:txBody>
          <a:bodyPr/>
          <a:lstStyle/>
          <a:p>
            <a:fld id="{5AF140E4-E700-8B44-B55A-BBB2B3E9B42B}" type="slidenum">
              <a:rPr lang="en-US" smtClean="0"/>
              <a:t>‹#›</a:t>
            </a:fld>
            <a:endParaRPr lang="en-US"/>
          </a:p>
        </p:txBody>
      </p:sp>
    </p:spTree>
    <p:extLst>
      <p:ext uri="{BB962C8B-B14F-4D97-AF65-F5344CB8AC3E}">
        <p14:creationId xmlns:p14="http://schemas.microsoft.com/office/powerpoint/2010/main" val="58181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827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8AF7-7DC1-6D4C-ABCC-456F1F1BB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2C3C3C-8455-FF43-9D29-63DB149BB307}"/>
              </a:ext>
            </a:extLst>
          </p:cNvPr>
          <p:cNvSpPr>
            <a:spLocks noGrp="1"/>
          </p:cNvSpPr>
          <p:nvPr>
            <p:ph idx="1"/>
          </p:nvPr>
        </p:nvSpPr>
        <p:spPr>
          <a:xfrm>
            <a:off x="5183188" y="987426"/>
            <a:ext cx="6172200" cy="46321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657ED6-FE5D-114A-AE8C-3A102CC7545D}"/>
              </a:ext>
            </a:extLst>
          </p:cNvPr>
          <p:cNvSpPr>
            <a:spLocks noGrp="1"/>
          </p:cNvSpPr>
          <p:nvPr>
            <p:ph type="body" sz="half" idx="2"/>
          </p:nvPr>
        </p:nvSpPr>
        <p:spPr>
          <a:xfrm>
            <a:off x="839788" y="2057400"/>
            <a:ext cx="3932237" cy="35621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30310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A5BE-E252-3B43-A235-67FA12BFC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D4DC1-1FD2-EA44-A873-50FF3441BC4F}"/>
              </a:ext>
            </a:extLst>
          </p:cNvPr>
          <p:cNvSpPr>
            <a:spLocks noGrp="1"/>
          </p:cNvSpPr>
          <p:nvPr>
            <p:ph type="pic" idx="1"/>
          </p:nvPr>
        </p:nvSpPr>
        <p:spPr>
          <a:xfrm>
            <a:off x="5183188" y="987425"/>
            <a:ext cx="6172200" cy="45522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660771-829D-8344-A6AA-3E51FE43799A}"/>
              </a:ext>
            </a:extLst>
          </p:cNvPr>
          <p:cNvSpPr>
            <a:spLocks noGrp="1"/>
          </p:cNvSpPr>
          <p:nvPr>
            <p:ph type="body" sz="half" idx="2"/>
          </p:nvPr>
        </p:nvSpPr>
        <p:spPr>
          <a:xfrm>
            <a:off x="839788" y="2057400"/>
            <a:ext cx="3932237" cy="34822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7176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401E-58D0-EA49-A1AE-1B96DA293A91}"/>
              </a:ext>
            </a:extLst>
          </p:cNvPr>
          <p:cNvSpPr>
            <a:spLocks noGrp="1"/>
          </p:cNvSpPr>
          <p:nvPr>
            <p:ph type="title"/>
          </p:nvPr>
        </p:nvSpPr>
        <p:spPr>
          <a:xfrm>
            <a:off x="838200" y="1571347"/>
            <a:ext cx="10515600" cy="701336"/>
          </a:xfrm>
        </p:spPr>
        <p:txBody>
          <a:bodyPr/>
          <a:lstStyle/>
          <a:p>
            <a:r>
              <a:rPr lang="en-US"/>
              <a:t>Click to edit Master title style</a:t>
            </a:r>
          </a:p>
        </p:txBody>
      </p:sp>
      <p:sp>
        <p:nvSpPr>
          <p:cNvPr id="3" name="Date Placeholder 2">
            <a:extLst>
              <a:ext uri="{FF2B5EF4-FFF2-40B4-BE49-F238E27FC236}">
                <a16:creationId xmlns:a16="http://schemas.microsoft.com/office/drawing/2014/main" id="{3BEC6D2F-FDC6-9A41-83BB-BB05A8A6FBEA}"/>
              </a:ext>
            </a:extLst>
          </p:cNvPr>
          <p:cNvSpPr>
            <a:spLocks noGrp="1"/>
          </p:cNvSpPr>
          <p:nvPr>
            <p:ph type="dt" sz="half" idx="10"/>
          </p:nvPr>
        </p:nvSpPr>
        <p:spPr/>
        <p:txBody>
          <a:bodyPr/>
          <a:lstStyle/>
          <a:p>
            <a:fld id="{29EE6E59-BD39-F348-977D-30871535E128}" type="datetimeFigureOut">
              <a:rPr lang="en-US" smtClean="0"/>
              <a:t>4/17/2026</a:t>
            </a:fld>
            <a:endParaRPr lang="en-US"/>
          </a:p>
        </p:txBody>
      </p:sp>
      <p:sp>
        <p:nvSpPr>
          <p:cNvPr id="4" name="Footer Placeholder 3">
            <a:extLst>
              <a:ext uri="{FF2B5EF4-FFF2-40B4-BE49-F238E27FC236}">
                <a16:creationId xmlns:a16="http://schemas.microsoft.com/office/drawing/2014/main" id="{C9C27047-8B47-214E-ABD0-B13670ACC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FAD1F7-2DAC-AD44-A2D9-37E5B57B9622}"/>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285895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A480-45CB-934E-A7FB-51A7CB9F2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7B03D-B0CA-9A4C-BF21-572317474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BAADBF-B832-5E4A-BC9A-0D17DD9D0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9E5029-4C8B-3143-91AD-8D8F4D08C2EB}"/>
              </a:ext>
            </a:extLst>
          </p:cNvPr>
          <p:cNvSpPr>
            <a:spLocks noGrp="1"/>
          </p:cNvSpPr>
          <p:nvPr>
            <p:ph type="dt" sz="half" idx="10"/>
          </p:nvPr>
        </p:nvSpPr>
        <p:spPr/>
        <p:txBody>
          <a:bodyPr/>
          <a:lstStyle/>
          <a:p>
            <a:fld id="{29EE6E59-BD39-F348-977D-30871535E128}" type="datetimeFigureOut">
              <a:rPr lang="en-US" smtClean="0"/>
              <a:t>4/17/2026</a:t>
            </a:fld>
            <a:endParaRPr lang="en-US"/>
          </a:p>
        </p:txBody>
      </p:sp>
      <p:sp>
        <p:nvSpPr>
          <p:cNvPr id="6" name="Footer Placeholder 5">
            <a:extLst>
              <a:ext uri="{FF2B5EF4-FFF2-40B4-BE49-F238E27FC236}">
                <a16:creationId xmlns:a16="http://schemas.microsoft.com/office/drawing/2014/main" id="{DF0A6C02-FADC-1A4F-93B3-636CA48265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39D1E-6B38-2948-B328-E41A915C8655}"/>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195809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BBA7-3A8D-F443-B84E-A81E0FC30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FFFBD8-275D-9C4D-9776-C58A30AA0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3F3CB12-DD24-214E-BFDE-080E134F0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6689E-818C-5F41-9609-1F11AE8CEE62}"/>
              </a:ext>
            </a:extLst>
          </p:cNvPr>
          <p:cNvSpPr>
            <a:spLocks noGrp="1"/>
          </p:cNvSpPr>
          <p:nvPr>
            <p:ph type="dt" sz="half" idx="10"/>
          </p:nvPr>
        </p:nvSpPr>
        <p:spPr/>
        <p:txBody>
          <a:bodyPr/>
          <a:lstStyle/>
          <a:p>
            <a:fld id="{29EE6E59-BD39-F348-977D-30871535E128}" type="datetimeFigureOut">
              <a:rPr lang="en-US" smtClean="0"/>
              <a:t>4/17/2026</a:t>
            </a:fld>
            <a:endParaRPr lang="en-US"/>
          </a:p>
        </p:txBody>
      </p:sp>
      <p:sp>
        <p:nvSpPr>
          <p:cNvPr id="6" name="Footer Placeholder 5">
            <a:extLst>
              <a:ext uri="{FF2B5EF4-FFF2-40B4-BE49-F238E27FC236}">
                <a16:creationId xmlns:a16="http://schemas.microsoft.com/office/drawing/2014/main" id="{B30ECABD-AB08-804E-8CCF-3D7985389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D4CB2-10C4-8A47-B85A-ABBEDC712537}"/>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89027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03A7-21A5-7649-97E3-E79E413897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9308F6-1221-E348-80EB-C6BD9EEB94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8110A-AEDC-E546-BC69-C90781AFE77E}"/>
              </a:ext>
            </a:extLst>
          </p:cNvPr>
          <p:cNvSpPr>
            <a:spLocks noGrp="1"/>
          </p:cNvSpPr>
          <p:nvPr>
            <p:ph type="dt" sz="half" idx="10"/>
          </p:nvPr>
        </p:nvSpPr>
        <p:spPr/>
        <p:txBody>
          <a:bodyPr/>
          <a:lstStyle/>
          <a:p>
            <a:fld id="{29EE6E59-BD39-F348-977D-30871535E128}" type="datetimeFigureOut">
              <a:rPr lang="en-US" smtClean="0"/>
              <a:t>4/17/2026</a:t>
            </a:fld>
            <a:endParaRPr lang="en-US"/>
          </a:p>
        </p:txBody>
      </p:sp>
      <p:sp>
        <p:nvSpPr>
          <p:cNvPr id="5" name="Footer Placeholder 4">
            <a:extLst>
              <a:ext uri="{FF2B5EF4-FFF2-40B4-BE49-F238E27FC236}">
                <a16:creationId xmlns:a16="http://schemas.microsoft.com/office/drawing/2014/main" id="{0AF80E4C-62B7-A346-B167-AE54BCBE3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6EC6F-E8F3-6D41-B91F-3D1A243B95F3}"/>
              </a:ext>
            </a:extLst>
          </p:cNvPr>
          <p:cNvSpPr>
            <a:spLocks noGrp="1"/>
          </p:cNvSpPr>
          <p:nvPr>
            <p:ph type="sldNum" sz="quarter" idx="12"/>
          </p:nvPr>
        </p:nvSpPr>
        <p:spPr/>
        <p:txBody>
          <a:bodyPr/>
          <a:lstStyle/>
          <a:p>
            <a:fld id="{A680AD2B-C04E-8349-9452-DF30FB377220}" type="slidenum">
              <a:rPr lang="en-US" smtClean="0"/>
              <a:t>‹#›</a:t>
            </a:fld>
            <a:endParaRPr lang="en-US"/>
          </a:p>
        </p:txBody>
      </p:sp>
    </p:spTree>
    <p:extLst>
      <p:ext uri="{BB962C8B-B14F-4D97-AF65-F5344CB8AC3E}">
        <p14:creationId xmlns:p14="http://schemas.microsoft.com/office/powerpoint/2010/main" val="351671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9BA8-0887-A54F-8C9F-D94FDE515576}"/>
              </a:ext>
            </a:extLst>
          </p:cNvPr>
          <p:cNvSpPr>
            <a:spLocks noGrp="1"/>
          </p:cNvSpPr>
          <p:nvPr>
            <p:ph type="ctrTitle"/>
          </p:nvPr>
        </p:nvSpPr>
        <p:spPr>
          <a:xfrm>
            <a:off x="1524000" y="1376039"/>
            <a:ext cx="9144000" cy="213392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9C9C30-9B6C-554B-A188-095179FB63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7BB30-F12D-2546-9694-317FFA9AF53D}"/>
              </a:ext>
            </a:extLst>
          </p:cNvPr>
          <p:cNvSpPr>
            <a:spLocks noGrp="1"/>
          </p:cNvSpPr>
          <p:nvPr>
            <p:ph type="dt" sz="half" idx="10"/>
          </p:nvPr>
        </p:nvSpPr>
        <p:spPr/>
        <p:txBody>
          <a:bodyPr/>
          <a:lstStyle/>
          <a:p>
            <a:fld id="{C7E5E1BA-1D2D-CF42-A22D-B4AFE10D5E82}" type="datetimeFigureOut">
              <a:rPr lang="en-US" smtClean="0"/>
              <a:t>4/17/2026</a:t>
            </a:fld>
            <a:endParaRPr lang="en-US"/>
          </a:p>
        </p:txBody>
      </p:sp>
      <p:sp>
        <p:nvSpPr>
          <p:cNvPr id="5" name="Footer Placeholder 4">
            <a:extLst>
              <a:ext uri="{FF2B5EF4-FFF2-40B4-BE49-F238E27FC236}">
                <a16:creationId xmlns:a16="http://schemas.microsoft.com/office/drawing/2014/main" id="{8CE74BA7-D6DC-4E46-8361-F617DE2F0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386B6-A5DB-9748-8B48-DF55FF93DD59}"/>
              </a:ext>
            </a:extLst>
          </p:cNvPr>
          <p:cNvSpPr>
            <a:spLocks noGrp="1"/>
          </p:cNvSpPr>
          <p:nvPr>
            <p:ph type="sldNum" sz="quarter" idx="12"/>
          </p:nvPr>
        </p:nvSpPr>
        <p:spPr/>
        <p:txBody>
          <a:bodyPr/>
          <a:lstStyle/>
          <a:p>
            <a:fld id="{49407343-4CA8-5341-9950-06E3902B6B71}" type="slidenum">
              <a:rPr lang="en-US" smtClean="0"/>
              <a:t>‹#›</a:t>
            </a:fld>
            <a:endParaRPr lang="en-US"/>
          </a:p>
        </p:txBody>
      </p:sp>
    </p:spTree>
    <p:extLst>
      <p:ext uri="{BB962C8B-B14F-4D97-AF65-F5344CB8AC3E}">
        <p14:creationId xmlns:p14="http://schemas.microsoft.com/office/powerpoint/2010/main" val="318082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3.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5.png"/><Relationship Id="rId5" Type="http://schemas.openxmlformats.org/officeDocument/2006/relationships/slideLayout" Target="../slideLayouts/slideLayout40.xml"/><Relationship Id="rId10" Type="http://schemas.openxmlformats.org/officeDocument/2006/relationships/theme" Target="../theme/theme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C39001-32E8-3C43-9F35-DEE3D7459733}"/>
              </a:ext>
            </a:extLst>
          </p:cNvPr>
          <p:cNvSpPr>
            <a:spLocks noGrp="1"/>
          </p:cNvSpPr>
          <p:nvPr>
            <p:ph type="title"/>
          </p:nvPr>
        </p:nvSpPr>
        <p:spPr>
          <a:xfrm>
            <a:off x="838200" y="1225118"/>
            <a:ext cx="10515600" cy="7013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AFD11-8DDD-3449-B459-8AE47286EB00}"/>
              </a:ext>
            </a:extLst>
          </p:cNvPr>
          <p:cNvSpPr>
            <a:spLocks noGrp="1"/>
          </p:cNvSpPr>
          <p:nvPr>
            <p:ph type="body" idx="1"/>
          </p:nvPr>
        </p:nvSpPr>
        <p:spPr>
          <a:xfrm>
            <a:off x="838200" y="2183907"/>
            <a:ext cx="10515600" cy="39930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F3AC39-0BB1-7C4B-AD6D-8ADD3C6103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E6E59-BD39-F348-977D-30871535E128}" type="datetimeFigureOut">
              <a:rPr lang="en-US" smtClean="0"/>
              <a:t>4/17/2026</a:t>
            </a:fld>
            <a:endParaRPr lang="en-US"/>
          </a:p>
        </p:txBody>
      </p:sp>
      <p:sp>
        <p:nvSpPr>
          <p:cNvPr id="5" name="Footer Placeholder 4">
            <a:extLst>
              <a:ext uri="{FF2B5EF4-FFF2-40B4-BE49-F238E27FC236}">
                <a16:creationId xmlns:a16="http://schemas.microsoft.com/office/drawing/2014/main" id="{45A635B0-09BA-6944-A686-8F9740D47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85079E-D5A9-B242-A86C-1DBF231A22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0AD2B-C04E-8349-9452-DF30FB377220}" type="slidenum">
              <a:rPr lang="en-US" smtClean="0"/>
              <a:t>‹#›</a:t>
            </a:fld>
            <a:endParaRPr lang="en-US"/>
          </a:p>
        </p:txBody>
      </p:sp>
    </p:spTree>
    <p:extLst>
      <p:ext uri="{BB962C8B-B14F-4D97-AF65-F5344CB8AC3E}">
        <p14:creationId xmlns:p14="http://schemas.microsoft.com/office/powerpoint/2010/main" val="925839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FEE726-9121-7D42-B4EE-2FD73168BDDA}"/>
              </a:ext>
            </a:extLst>
          </p:cNvPr>
          <p:cNvSpPr>
            <a:spLocks noGrp="1"/>
          </p:cNvSpPr>
          <p:nvPr>
            <p:ph type="title"/>
          </p:nvPr>
        </p:nvSpPr>
        <p:spPr>
          <a:xfrm>
            <a:off x="838200" y="1331649"/>
            <a:ext cx="10515600" cy="8966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2C60AEE-7D43-E447-B11D-E371B0390E27}"/>
              </a:ext>
            </a:extLst>
          </p:cNvPr>
          <p:cNvSpPr>
            <a:spLocks noGrp="1"/>
          </p:cNvSpPr>
          <p:nvPr>
            <p:ph type="body" idx="1"/>
          </p:nvPr>
        </p:nvSpPr>
        <p:spPr>
          <a:xfrm>
            <a:off x="838200" y="2408017"/>
            <a:ext cx="10515600" cy="35577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AF1AD4-7A67-EF46-BBFA-51DB36AAE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5E1BA-1D2D-CF42-A22D-B4AFE10D5E82}" type="datetimeFigureOut">
              <a:rPr lang="en-US" smtClean="0"/>
              <a:t>4/17/2026</a:t>
            </a:fld>
            <a:endParaRPr lang="en-US"/>
          </a:p>
        </p:txBody>
      </p:sp>
      <p:sp>
        <p:nvSpPr>
          <p:cNvPr id="5" name="Footer Placeholder 4">
            <a:extLst>
              <a:ext uri="{FF2B5EF4-FFF2-40B4-BE49-F238E27FC236}">
                <a16:creationId xmlns:a16="http://schemas.microsoft.com/office/drawing/2014/main" id="{C593E328-BB67-7544-B7C0-2A40A068B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478309-17BD-B040-BF18-C23EA0C14B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07343-4CA8-5341-9950-06E3902B6B71}" type="slidenum">
              <a:rPr lang="en-US" smtClean="0"/>
              <a:t>‹#›</a:t>
            </a:fld>
            <a:endParaRPr lang="en-US"/>
          </a:p>
        </p:txBody>
      </p:sp>
    </p:spTree>
    <p:extLst>
      <p:ext uri="{BB962C8B-B14F-4D97-AF65-F5344CB8AC3E}">
        <p14:creationId xmlns:p14="http://schemas.microsoft.com/office/powerpoint/2010/main" val="3293379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88D407-722A-FD42-80CF-8C23B0576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D3D1C-EC8B-414A-BFD9-01C9804B1B63}" type="datetimeFigureOut">
              <a:rPr lang="en-US" smtClean="0"/>
              <a:t>4/17/2026</a:t>
            </a:fld>
            <a:endParaRPr lang="en-US"/>
          </a:p>
        </p:txBody>
      </p:sp>
      <p:sp>
        <p:nvSpPr>
          <p:cNvPr id="5" name="Footer Placeholder 4">
            <a:extLst>
              <a:ext uri="{FF2B5EF4-FFF2-40B4-BE49-F238E27FC236}">
                <a16:creationId xmlns:a16="http://schemas.microsoft.com/office/drawing/2014/main" id="{BC6038B9-F4F6-5F45-AACC-ECE6D859F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56EC22-7BCE-3349-A202-F38ADF304B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256FE-41F5-A845-BEE3-DC16CF2FDA8F}" type="slidenum">
              <a:rPr lang="en-US" smtClean="0"/>
              <a:t>‹#›</a:t>
            </a:fld>
            <a:endParaRPr lang="en-US"/>
          </a:p>
        </p:txBody>
      </p:sp>
      <p:sp>
        <p:nvSpPr>
          <p:cNvPr id="7" name="Title Placeholder 1">
            <a:extLst>
              <a:ext uri="{FF2B5EF4-FFF2-40B4-BE49-F238E27FC236}">
                <a16:creationId xmlns:a16="http://schemas.microsoft.com/office/drawing/2014/main" id="{0CB2AFAB-A050-AF4A-938A-B017B578155A}"/>
              </a:ext>
            </a:extLst>
          </p:cNvPr>
          <p:cNvSpPr>
            <a:spLocks noGrp="1"/>
          </p:cNvSpPr>
          <p:nvPr>
            <p:ph type="title"/>
          </p:nvPr>
        </p:nvSpPr>
        <p:spPr>
          <a:xfrm>
            <a:off x="838200" y="1225118"/>
            <a:ext cx="10515600" cy="701336"/>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D47CC37F-ECF1-B448-8739-778EB637CA83}"/>
              </a:ext>
            </a:extLst>
          </p:cNvPr>
          <p:cNvSpPr>
            <a:spLocks noGrp="1"/>
          </p:cNvSpPr>
          <p:nvPr>
            <p:ph type="body" idx="1"/>
          </p:nvPr>
        </p:nvSpPr>
        <p:spPr>
          <a:xfrm>
            <a:off x="838200" y="2183907"/>
            <a:ext cx="10515600" cy="39930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277301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3D1AA-3622-E443-937E-54BF1290A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21C185-5533-0F4F-936F-2516087C1BD1}"/>
              </a:ext>
            </a:extLst>
          </p:cNvPr>
          <p:cNvSpPr>
            <a:spLocks noGrp="1"/>
          </p:cNvSpPr>
          <p:nvPr>
            <p:ph type="body" idx="1"/>
          </p:nvPr>
        </p:nvSpPr>
        <p:spPr>
          <a:xfrm>
            <a:off x="838200" y="1825625"/>
            <a:ext cx="10515600" cy="34832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5844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5B085-393D-7445-AC21-04B74937D1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52339-CFF9-3045-BAD3-EC0B14A32F70}"/>
              </a:ext>
            </a:extLst>
          </p:cNvPr>
          <p:cNvSpPr>
            <a:spLocks noGrp="1"/>
          </p:cNvSpPr>
          <p:nvPr>
            <p:ph type="body" idx="1"/>
          </p:nvPr>
        </p:nvSpPr>
        <p:spPr>
          <a:xfrm>
            <a:off x="838200" y="1825625"/>
            <a:ext cx="10515600" cy="36696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0523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www.octopus.ac/publications/za6p-4457/versions/lates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hyperlink" Target="https://doi.org/10.1186/s12916-025-04569-y" TargetMode="External"/><Relationship Id="rId3" Type="http://schemas.openxmlformats.org/officeDocument/2006/relationships/hyperlink" Target="https://doi.org/10.1038/s41565-025-02009-9" TargetMode="External"/><Relationship Id="rId7" Type="http://schemas.openxmlformats.org/officeDocument/2006/relationships/hyperlink" Target="https://doi.org/10.1038/d41586-025-01463-8"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s://doi.org/10.1016/j.cmpbup.2024.100145" TargetMode="External"/><Relationship Id="rId11" Type="http://schemas.openxmlformats.org/officeDocument/2006/relationships/hyperlink" Target="https://doi.org/10.1002/leap.2018" TargetMode="External"/><Relationship Id="rId5" Type="http://schemas.openxmlformats.org/officeDocument/2006/relationships/hyperlink" Target="https://doi.org/10.1038/d41586-025-03967-9" TargetMode="External"/><Relationship Id="rId10" Type="http://schemas.openxmlformats.org/officeDocument/2006/relationships/hyperlink" Target="https://doi.org/10.1073/pnas.2409182122" TargetMode="External"/><Relationship Id="rId4" Type="http://schemas.openxmlformats.org/officeDocument/2006/relationships/hyperlink" Target="https://doi.org/10.1038/d41586-025-02853-8" TargetMode="External"/><Relationship Id="rId9" Type="http://schemas.openxmlformats.org/officeDocument/2006/relationships/hyperlink" Target="https://doi.org/10.1080/08989621.2025.2481949"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octopus.ac/publications/za6p-4457/versions/latest" TargetMode="External"/><Relationship Id="rId13" Type="http://schemas.openxmlformats.org/officeDocument/2006/relationships/hyperlink" Target="https://www.thetimes.com/uk/technology-uk/article/ai-bots-humans-political-surveys-hq2fjxlvr" TargetMode="External"/><Relationship Id="rId3" Type="http://schemas.openxmlformats.org/officeDocument/2006/relationships/hyperlink" Target="https://arstechnica.com/staff/2026/02/editors-note-retraction-of-article-containing-fabricated-quotations/" TargetMode="External"/><Relationship Id="rId7" Type="http://schemas.openxmlformats.org/officeDocument/2006/relationships/hyperlink" Target="https://www.nature.com/articles/s41586-026-10265-5" TargetMode="External"/><Relationship Id="rId12" Type="http://schemas.openxmlformats.org/officeDocument/2006/relationships/hyperlink" Target="https://www.thestandard.com.hk/news/article/319581/HKU-professor-steps-down-after-probe-finds-AI-generated-fake-references-in-fertility-study"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s://www.nature.com/articles/d41586-025-02616-5" TargetMode="External"/><Relationship Id="rId11" Type="http://schemas.openxmlformats.org/officeDocument/2006/relationships/hyperlink" Target="https://www.scientificamerican.com/article/hey-chatgpt-write-me-a-fictional-paper-these-llms-are-willing-to-commit/" TargetMode="External"/><Relationship Id="rId5" Type="http://schemas.openxmlformats.org/officeDocument/2006/relationships/hyperlink" Target="https://www.nature.com/articles/d41586-024-02371-z" TargetMode="External"/><Relationship Id="rId10" Type="http://schemas.openxmlformats.org/officeDocument/2006/relationships/hyperlink" Target="https://www.rollingstone.com/culture/culture-features/ai-chatbot-journal-research-fake-citations-1235485484/" TargetMode="External"/><Relationship Id="rId4" Type="http://schemas.openxmlformats.org/officeDocument/2006/relationships/hyperlink" Target="https://blogs.lse.ac.uk/impactofsocialsciences/2026/03/17/research-integrity-is-locked-into-an-arms-race-with-agentic-ai-slop/" TargetMode="External"/><Relationship Id="rId9" Type="http://schemas.openxmlformats.org/officeDocument/2006/relationships/hyperlink" Target="https://pmc.ncbi.nlm.nih.gov/articles/PMC10985060/" TargetMode="External"/><Relationship Id="rId14" Type="http://schemas.openxmlformats.org/officeDocument/2006/relationships/hyperlink" Target="https://www.404media.co/a-researcher-made-an-ai-that-completely-breaks-the-online-surveys-scientists-rely-on/"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fau.edu/research/policies-and-procedures/10.1.1-research-misconduct/"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tle slide depicts a modernized silver robot with glowing blue eyes with a spoon in one hand and a test tube in the other hand over a pot of green bubbles and sheets of paper depicting bar graphs and pie charts in the pot">
            <a:extLst>
              <a:ext uri="{FF2B5EF4-FFF2-40B4-BE49-F238E27FC236}">
                <a16:creationId xmlns:a16="http://schemas.microsoft.com/office/drawing/2014/main" id="{8C8B718B-6910-C194-4868-DE6AF566B8BB}"/>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AF3C52E2-A9B0-F9F5-6C00-3A8819714CC2}"/>
              </a:ext>
            </a:extLst>
          </p:cNvPr>
          <p:cNvSpPr txBox="1">
            <a:spLocks noGrp="1"/>
          </p:cNvSpPr>
          <p:nvPr>
            <p:ph type="title" idx="4294967295"/>
          </p:nvPr>
        </p:nvSpPr>
        <p:spPr>
          <a:xfrm>
            <a:off x="-391432" y="1524644"/>
            <a:ext cx="12974862"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Don’t Let AI Cook Your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Practical Tools to Avoid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Research Misconduct</a:t>
            </a:r>
          </a:p>
        </p:txBody>
      </p:sp>
      <p:sp>
        <p:nvSpPr>
          <p:cNvPr id="9" name="TextBox 8">
            <a:extLst>
              <a:ext uri="{FF2B5EF4-FFF2-40B4-BE49-F238E27FC236}">
                <a16:creationId xmlns:a16="http://schemas.microsoft.com/office/drawing/2014/main" id="{203644A5-6830-733B-E6E6-BB4F8467502C}"/>
              </a:ext>
            </a:extLst>
          </p:cNvPr>
          <p:cNvSpPr txBox="1"/>
          <p:nvPr/>
        </p:nvSpPr>
        <p:spPr>
          <a:xfrm>
            <a:off x="4504105" y="4548526"/>
            <a:ext cx="3666388" cy="1384995"/>
          </a:xfrm>
          <a:prstGeom prst="rect">
            <a:avLst/>
          </a:prstGeom>
          <a:noFill/>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Research Roundtable</a:t>
            </a:r>
          </a:p>
          <a:p>
            <a:pPr algn="ctr"/>
            <a:r>
              <a:rPr lang="en-US" sz="2800" dirty="0">
                <a:solidFill>
                  <a:schemeClr val="bg1"/>
                </a:solidFill>
                <a:latin typeface="Arial" panose="020B0604020202020204" pitchFamily="34" charset="0"/>
                <a:cs typeface="Arial" panose="020B0604020202020204" pitchFamily="34" charset="0"/>
              </a:rPr>
              <a:t>April 15, 2026</a:t>
            </a:r>
          </a:p>
          <a:p>
            <a:pPr algn="ctr"/>
            <a:r>
              <a:rPr lang="en-US" sz="2800" dirty="0">
                <a:solidFill>
                  <a:schemeClr val="bg1"/>
                </a:solidFill>
                <a:latin typeface="Arial" panose="020B0604020202020204" pitchFamily="34" charset="0"/>
                <a:cs typeface="Arial" panose="020B0604020202020204" pitchFamily="34" charset="0"/>
              </a:rPr>
              <a:t>Research Integrity</a:t>
            </a:r>
          </a:p>
        </p:txBody>
      </p:sp>
    </p:spTree>
    <p:extLst>
      <p:ext uri="{BB962C8B-B14F-4D97-AF65-F5344CB8AC3E}">
        <p14:creationId xmlns:p14="http://schemas.microsoft.com/office/powerpoint/2010/main" val="158199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7AC68-ED6A-81AA-61B0-0C33D5973374}"/>
              </a:ext>
            </a:extLst>
          </p:cNvPr>
          <p:cNvSpPr>
            <a:spLocks noGrp="1"/>
          </p:cNvSpPr>
          <p:nvPr>
            <p:ph type="title"/>
          </p:nvPr>
        </p:nvSpPr>
        <p:spPr/>
        <p:txBody>
          <a:bodyPr/>
          <a:lstStyle/>
          <a:p>
            <a:r>
              <a:rPr lang="en-US" dirty="0"/>
              <a:t>AI Slop </a:t>
            </a:r>
          </a:p>
        </p:txBody>
      </p:sp>
      <p:pic>
        <p:nvPicPr>
          <p:cNvPr id="10" name="Picture 9" descr="Social media post from Raphael Wimmer @raphaelwimmer.bsky.so which reads: OpenAI just released Prism, a LaTex editor with embedded ChatGPT for free. Writing a paper has never been easier. Clogging the scientific publishing pipeline has never been easier. It took me 54 seconds to write up an experiment I did not actually conduct. Then shows a print screen image of the prompt back and forth entered into the AI">
            <a:extLst>
              <a:ext uri="{FF2B5EF4-FFF2-40B4-BE49-F238E27FC236}">
                <a16:creationId xmlns:a16="http://schemas.microsoft.com/office/drawing/2014/main" id="{ACFC9501-E6C0-F3A1-4BF9-07667CF9ED0B}"/>
              </a:ext>
            </a:extLst>
          </p:cNvPr>
          <p:cNvPicPr>
            <a:picLocks noChangeAspect="1"/>
          </p:cNvPicPr>
          <p:nvPr/>
        </p:nvPicPr>
        <p:blipFill>
          <a:blip r:embed="rId3"/>
          <a:stretch>
            <a:fillRect/>
          </a:stretch>
        </p:blipFill>
        <p:spPr>
          <a:xfrm>
            <a:off x="221511" y="3457968"/>
            <a:ext cx="7030431" cy="1171739"/>
          </a:xfrm>
          <a:prstGeom prst="rect">
            <a:avLst/>
          </a:prstGeom>
        </p:spPr>
      </p:pic>
      <p:pic>
        <p:nvPicPr>
          <p:cNvPr id="7" name="Picture 6" descr="Social media post from Raphael Wimmer @raphaelwimmer.bsky.so which reads: OpenAI just released Prism, a LaTex editor with embedded ChatGPT for free. Writing a paper has never been easier. Clogging the scientific publishing pipeline has never been easier. It took me 54 seconds to write up an experiment I did not actually conduct. Then shows a print screen image of the prompt back and forth entered into the AI">
            <a:extLst>
              <a:ext uri="{FF2B5EF4-FFF2-40B4-BE49-F238E27FC236}">
                <a16:creationId xmlns:a16="http://schemas.microsoft.com/office/drawing/2014/main" id="{DCC5EB1D-6E6F-F937-EA3F-BE9FBE3F4954}"/>
              </a:ext>
            </a:extLst>
          </p:cNvPr>
          <p:cNvPicPr>
            <a:picLocks noChangeAspect="1"/>
          </p:cNvPicPr>
          <p:nvPr/>
        </p:nvPicPr>
        <p:blipFill>
          <a:blip r:embed="rId4"/>
          <a:stretch>
            <a:fillRect/>
          </a:stretch>
        </p:blipFill>
        <p:spPr>
          <a:xfrm>
            <a:off x="7824471" y="170120"/>
            <a:ext cx="4327441" cy="6251945"/>
          </a:xfrm>
          <a:prstGeom prst="rect">
            <a:avLst/>
          </a:prstGeom>
        </p:spPr>
      </p:pic>
    </p:spTree>
    <p:extLst>
      <p:ext uri="{BB962C8B-B14F-4D97-AF65-F5344CB8AC3E}">
        <p14:creationId xmlns:p14="http://schemas.microsoft.com/office/powerpoint/2010/main" val="42542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0E16-31EE-2040-6E6F-F13C0750FEAB}"/>
              </a:ext>
            </a:extLst>
          </p:cNvPr>
          <p:cNvSpPr>
            <a:spLocks noGrp="1"/>
          </p:cNvSpPr>
          <p:nvPr>
            <p:ph type="title"/>
          </p:nvPr>
        </p:nvSpPr>
        <p:spPr/>
        <p:txBody>
          <a:bodyPr/>
          <a:lstStyle/>
          <a:p>
            <a:r>
              <a:rPr lang="en-US" dirty="0"/>
              <a:t>Combating AI Slop</a:t>
            </a:r>
          </a:p>
        </p:txBody>
      </p:sp>
      <p:sp>
        <p:nvSpPr>
          <p:cNvPr id="3" name="Content Placeholder 2">
            <a:extLst>
              <a:ext uri="{FF2B5EF4-FFF2-40B4-BE49-F238E27FC236}">
                <a16:creationId xmlns:a16="http://schemas.microsoft.com/office/drawing/2014/main" id="{D106F012-2AE5-BE35-4325-922D5A2C8CFA}"/>
              </a:ext>
            </a:extLst>
          </p:cNvPr>
          <p:cNvSpPr>
            <a:spLocks noGrp="1"/>
          </p:cNvSpPr>
          <p:nvPr>
            <p:ph idx="1"/>
          </p:nvPr>
        </p:nvSpPr>
        <p:spPr/>
        <p:txBody>
          <a:bodyPr/>
          <a:lstStyle/>
          <a:p>
            <a:r>
              <a:rPr lang="en-US" dirty="0"/>
              <a:t>January 2026: Pre-print platform </a:t>
            </a:r>
            <a:r>
              <a:rPr lang="en-US" dirty="0" err="1"/>
              <a:t>ArXiv</a:t>
            </a:r>
            <a:r>
              <a:rPr lang="en-US" dirty="0"/>
              <a:t> now requires first-time posters to be endorsed by an established </a:t>
            </a:r>
            <a:r>
              <a:rPr lang="en-US" dirty="0" err="1"/>
              <a:t>arXiv</a:t>
            </a:r>
            <a:r>
              <a:rPr lang="en-US" dirty="0"/>
              <a:t> author in their own field.</a:t>
            </a:r>
          </a:p>
          <a:p>
            <a:r>
              <a:rPr lang="en-US" dirty="0"/>
              <a:t>New safeguard is needed in part because LLMs will improve.</a:t>
            </a:r>
          </a:p>
          <a:p>
            <a:r>
              <a:rPr lang="en-US" dirty="0"/>
              <a:t>Improvements and learning make it harder or impossible for moderators to distinguish fake AI-generated papers from legitimate work.</a:t>
            </a:r>
          </a:p>
        </p:txBody>
      </p:sp>
    </p:spTree>
    <p:extLst>
      <p:ext uri="{BB962C8B-B14F-4D97-AF65-F5344CB8AC3E}">
        <p14:creationId xmlns:p14="http://schemas.microsoft.com/office/powerpoint/2010/main" val="205359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63FC-C423-88F9-D31D-202A711D98CA}"/>
              </a:ext>
            </a:extLst>
          </p:cNvPr>
          <p:cNvSpPr>
            <a:spLocks noGrp="1"/>
          </p:cNvSpPr>
          <p:nvPr>
            <p:ph type="title" idx="4294967295"/>
          </p:nvPr>
        </p:nvSpPr>
        <p:spPr>
          <a:xfrm>
            <a:off x="838200" y="-896645"/>
            <a:ext cx="10515600" cy="896645"/>
          </a:xfrm>
        </p:spPr>
        <p:txBody>
          <a:bodyPr vert="horz" lIns="91440" tIns="45720" rIns="91440" bIns="45720" rtlCol="0" anchor="b">
            <a:normAutofit fontScale="90000"/>
          </a:bodyPr>
          <a:lstStyle/>
          <a:p>
            <a:r>
              <a:rPr lang="en-US" dirty="0"/>
              <a:t>Example articles of ChatGPT writing fake studies</a:t>
            </a:r>
          </a:p>
        </p:txBody>
      </p:sp>
      <p:pic>
        <p:nvPicPr>
          <p:cNvPr id="6" name="Picture 5" descr="Screenshot of an article from March 7, 2026 titled &quot;Hey ChatGPT, write me a fictional paper: these LLMs are willing to commit academic fraud&quot; with the caption: Mainstream chatbots presented varying levels of resistance to deliberate requests for fabrication, study finds. By Elizabeth Gibney &amp; Nature Magazine">
            <a:extLst>
              <a:ext uri="{FF2B5EF4-FFF2-40B4-BE49-F238E27FC236}">
                <a16:creationId xmlns:a16="http://schemas.microsoft.com/office/drawing/2014/main" id="{0761FF95-6E8F-DFDE-B134-631D18584203}"/>
              </a:ext>
            </a:extLst>
          </p:cNvPr>
          <p:cNvPicPr>
            <a:picLocks noChangeAspect="1"/>
          </p:cNvPicPr>
          <p:nvPr/>
        </p:nvPicPr>
        <p:blipFill>
          <a:blip r:embed="rId3"/>
          <a:stretch>
            <a:fillRect/>
          </a:stretch>
        </p:blipFill>
        <p:spPr>
          <a:xfrm>
            <a:off x="2169691" y="2663456"/>
            <a:ext cx="7097115" cy="2305372"/>
          </a:xfrm>
          <a:prstGeom prst="rect">
            <a:avLst/>
          </a:prstGeom>
        </p:spPr>
      </p:pic>
    </p:spTree>
    <p:extLst>
      <p:ext uri="{BB962C8B-B14F-4D97-AF65-F5344CB8AC3E}">
        <p14:creationId xmlns:p14="http://schemas.microsoft.com/office/powerpoint/2010/main" val="373076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E78B8F-4E0C-9AF0-5CB2-4736AB0B0062}"/>
              </a:ext>
            </a:extLst>
          </p:cNvPr>
          <p:cNvSpPr>
            <a:spLocks noGrp="1"/>
          </p:cNvSpPr>
          <p:nvPr>
            <p:ph type="title"/>
          </p:nvPr>
        </p:nvSpPr>
        <p:spPr/>
        <p:txBody>
          <a:bodyPr/>
          <a:lstStyle/>
          <a:p>
            <a:r>
              <a:rPr lang="en-US" dirty="0"/>
              <a:t>The AI Scientist</a:t>
            </a:r>
          </a:p>
        </p:txBody>
      </p:sp>
      <p:sp>
        <p:nvSpPr>
          <p:cNvPr id="6" name="Content Placeholder 5">
            <a:extLst>
              <a:ext uri="{FF2B5EF4-FFF2-40B4-BE49-F238E27FC236}">
                <a16:creationId xmlns:a16="http://schemas.microsoft.com/office/drawing/2014/main" id="{A6353974-2E34-0CCD-0A7C-097C8A7D70B1}"/>
              </a:ext>
            </a:extLst>
          </p:cNvPr>
          <p:cNvSpPr>
            <a:spLocks noGrp="1"/>
          </p:cNvSpPr>
          <p:nvPr>
            <p:ph sz="half" idx="1"/>
          </p:nvPr>
        </p:nvSpPr>
        <p:spPr/>
        <p:txBody>
          <a:bodyPr>
            <a:normAutofit/>
          </a:bodyPr>
          <a:lstStyle/>
          <a:p>
            <a:r>
              <a:rPr lang="en-US" dirty="0"/>
              <a:t>Tokyo-based company Sakana AI</a:t>
            </a:r>
          </a:p>
          <a:p>
            <a:r>
              <a:rPr lang="en-US" dirty="0"/>
              <a:t>AI system can complete the full research cycle</a:t>
            </a:r>
          </a:p>
        </p:txBody>
      </p:sp>
      <p:graphicFrame>
        <p:nvGraphicFramePr>
          <p:cNvPr id="3" name="Content Placeholder 2" descr="Honeycomb diagraph describing the full research cycle. At the center of the diagram is &quot;Full scientific study&quot;. Beginning at the top and going clockwise: Lit Review, Novel Idea, Hypothesis, Conduct Experiment, Visualizes results, Write paper">
            <a:extLst>
              <a:ext uri="{FF2B5EF4-FFF2-40B4-BE49-F238E27FC236}">
                <a16:creationId xmlns:a16="http://schemas.microsoft.com/office/drawing/2014/main" id="{D655BFE0-8873-8AC7-F859-C47753DB5290}"/>
              </a:ext>
            </a:extLst>
          </p:cNvPr>
          <p:cNvGraphicFramePr>
            <a:graphicFrameLocks noGrp="1"/>
          </p:cNvGraphicFramePr>
          <p:nvPr>
            <p:ph sz="half" idx="2"/>
            <p:extLst>
              <p:ext uri="{D42A27DB-BD31-4B8C-83A1-F6EECF244321}">
                <p14:modId xmlns:p14="http://schemas.microsoft.com/office/powerpoint/2010/main" val="835183623"/>
              </p:ext>
            </p:extLst>
          </p:nvPr>
        </p:nvGraphicFramePr>
        <p:xfrm>
          <a:off x="5905500" y="1574800"/>
          <a:ext cx="576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360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55B3-382F-D9E7-4304-BC5B5135ACAF}"/>
              </a:ext>
            </a:extLst>
          </p:cNvPr>
          <p:cNvSpPr>
            <a:spLocks noGrp="1"/>
          </p:cNvSpPr>
          <p:nvPr>
            <p:ph type="title"/>
          </p:nvPr>
        </p:nvSpPr>
        <p:spPr>
          <a:xfrm>
            <a:off x="838200" y="1331649"/>
            <a:ext cx="10515600" cy="896645"/>
          </a:xfrm>
        </p:spPr>
        <p:txBody>
          <a:bodyPr anchor="ctr">
            <a:normAutofit/>
          </a:bodyPr>
          <a:lstStyle/>
          <a:p>
            <a:r>
              <a:rPr lang="en-US" dirty="0"/>
              <a:t>Examples of Fabrication</a:t>
            </a:r>
          </a:p>
        </p:txBody>
      </p:sp>
      <p:pic>
        <p:nvPicPr>
          <p:cNvPr id="8" name="Content Placeholder 7" descr="Comic of a cartoon woman and man in science attire with a labcoat, name badges behind a desk with test tubes and other scientific instruments. The caption reads: &quot;I already wrote the paper. That's why it's so hard to get the right data.&quot;">
            <a:extLst>
              <a:ext uri="{FF2B5EF4-FFF2-40B4-BE49-F238E27FC236}">
                <a16:creationId xmlns:a16="http://schemas.microsoft.com/office/drawing/2014/main" id="{603B863E-D3DB-F5FB-059A-E52614840A19}"/>
              </a:ext>
            </a:extLst>
          </p:cNvPr>
          <p:cNvPicPr>
            <a:picLocks noGrp="1" noChangeAspect="1"/>
          </p:cNvPicPr>
          <p:nvPr>
            <p:ph sz="half" idx="1"/>
          </p:nvPr>
        </p:nvPicPr>
        <p:blipFill>
          <a:blip r:embed="rId3"/>
          <a:stretch>
            <a:fillRect/>
          </a:stretch>
        </p:blipFill>
        <p:spPr>
          <a:xfrm>
            <a:off x="1226928" y="2494625"/>
            <a:ext cx="4404144" cy="3682338"/>
          </a:xfrm>
          <a:prstGeom prst="rect">
            <a:avLst/>
          </a:prstGeom>
          <a:noFill/>
        </p:spPr>
      </p:pic>
      <p:sp>
        <p:nvSpPr>
          <p:cNvPr id="3" name="Content Placeholder 2">
            <a:extLst>
              <a:ext uri="{FF2B5EF4-FFF2-40B4-BE49-F238E27FC236}">
                <a16:creationId xmlns:a16="http://schemas.microsoft.com/office/drawing/2014/main" id="{82030F04-12D2-6D7A-EC65-C7911FA8918B}"/>
              </a:ext>
            </a:extLst>
          </p:cNvPr>
          <p:cNvSpPr>
            <a:spLocks noGrp="1"/>
          </p:cNvSpPr>
          <p:nvPr>
            <p:ph sz="half" idx="2"/>
          </p:nvPr>
        </p:nvSpPr>
        <p:spPr>
          <a:xfrm>
            <a:off x="6172200" y="2494625"/>
            <a:ext cx="5181600" cy="3682338"/>
          </a:xfrm>
        </p:spPr>
        <p:txBody>
          <a:bodyPr>
            <a:normAutofit/>
          </a:bodyPr>
          <a:lstStyle/>
          <a:p>
            <a:r>
              <a:rPr lang="en-US" dirty="0"/>
              <a:t>Inventing data or subjects</a:t>
            </a:r>
          </a:p>
          <a:p>
            <a:r>
              <a:rPr lang="en-US" dirty="0"/>
              <a:t>Faking procedures or tests</a:t>
            </a:r>
          </a:p>
          <a:p>
            <a:r>
              <a:rPr lang="en-US" dirty="0"/>
              <a:t>Manipulating images</a:t>
            </a:r>
          </a:p>
          <a:p>
            <a:r>
              <a:rPr lang="en-US" dirty="0"/>
              <a:t>Inventing sources</a:t>
            </a:r>
          </a:p>
          <a:p>
            <a:r>
              <a:rPr lang="en-US" dirty="0"/>
              <a:t>Falsifying eligibility to include someone in a trial or study</a:t>
            </a:r>
          </a:p>
          <a:p>
            <a:pPr marL="0" indent="0">
              <a:buNone/>
            </a:pPr>
            <a:endParaRPr lang="en-US" dirty="0"/>
          </a:p>
        </p:txBody>
      </p:sp>
    </p:spTree>
    <p:extLst>
      <p:ext uri="{BB962C8B-B14F-4D97-AF65-F5344CB8AC3E}">
        <p14:creationId xmlns:p14="http://schemas.microsoft.com/office/powerpoint/2010/main" val="357526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2031E-C4DF-7633-A166-3BF90DC42B4A}"/>
              </a:ext>
            </a:extLst>
          </p:cNvPr>
          <p:cNvSpPr>
            <a:spLocks noGrp="1"/>
          </p:cNvSpPr>
          <p:nvPr>
            <p:ph type="title"/>
          </p:nvPr>
        </p:nvSpPr>
        <p:spPr/>
        <p:txBody>
          <a:bodyPr/>
          <a:lstStyle/>
          <a:p>
            <a:r>
              <a:rPr lang="en-US" dirty="0"/>
              <a:t>AI Fabrication</a:t>
            </a:r>
          </a:p>
        </p:txBody>
      </p:sp>
      <p:pic>
        <p:nvPicPr>
          <p:cNvPr id="8" name="Content Placeholder 7" descr="Screenshot of an article dated February 15, 2026 titled &quot;Editor's Note: Retraction of article containing fabricated quotations&quot; with the caption reading We are reinforcing our editorial standars following this incident. ">
            <a:extLst>
              <a:ext uri="{FF2B5EF4-FFF2-40B4-BE49-F238E27FC236}">
                <a16:creationId xmlns:a16="http://schemas.microsoft.com/office/drawing/2014/main" id="{51E68530-6397-B641-5191-587725303A6F}"/>
              </a:ext>
            </a:extLst>
          </p:cNvPr>
          <p:cNvPicPr>
            <a:picLocks noGrp="1" noChangeAspect="1"/>
          </p:cNvPicPr>
          <p:nvPr>
            <p:ph idx="1"/>
          </p:nvPr>
        </p:nvPicPr>
        <p:blipFill>
          <a:blip r:embed="rId3"/>
          <a:stretch>
            <a:fillRect/>
          </a:stretch>
        </p:blipFill>
        <p:spPr>
          <a:xfrm>
            <a:off x="3436341" y="2228294"/>
            <a:ext cx="8545118" cy="2772162"/>
          </a:xfrm>
          <a:prstGeom prst="rect">
            <a:avLst/>
          </a:prstGeom>
        </p:spPr>
      </p:pic>
    </p:spTree>
    <p:extLst>
      <p:ext uri="{BB962C8B-B14F-4D97-AF65-F5344CB8AC3E}">
        <p14:creationId xmlns:p14="http://schemas.microsoft.com/office/powerpoint/2010/main" val="288143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185A-3F3E-7943-0038-DE8E8A5F6BB2}"/>
              </a:ext>
            </a:extLst>
          </p:cNvPr>
          <p:cNvSpPr>
            <a:spLocks noGrp="1"/>
          </p:cNvSpPr>
          <p:nvPr>
            <p:ph type="title"/>
          </p:nvPr>
        </p:nvSpPr>
        <p:spPr/>
        <p:txBody>
          <a:bodyPr/>
          <a:lstStyle/>
          <a:p>
            <a:r>
              <a:rPr lang="en-US" dirty="0"/>
              <a:t>AI Fabrication example study</a:t>
            </a:r>
          </a:p>
        </p:txBody>
      </p:sp>
      <p:pic>
        <p:nvPicPr>
          <p:cNvPr id="5" name="Content Placeholder 4" descr="Screenshot of an article titled &quot;The 30 minute mauscript: an example sceitnfic paper by AI agent&quot; listing M. Spcik, T. Suchak, A. Barnett as the authors">
            <a:extLst>
              <a:ext uri="{FF2B5EF4-FFF2-40B4-BE49-F238E27FC236}">
                <a16:creationId xmlns:a16="http://schemas.microsoft.com/office/drawing/2014/main" id="{5389124E-FC1B-6775-14F5-C49EED07D2B5}"/>
              </a:ext>
            </a:extLst>
          </p:cNvPr>
          <p:cNvPicPr>
            <a:picLocks noGrp="1" noChangeAspect="1"/>
          </p:cNvPicPr>
          <p:nvPr>
            <p:ph idx="1"/>
          </p:nvPr>
        </p:nvPicPr>
        <p:blipFill>
          <a:blip r:embed="rId3"/>
          <a:stretch>
            <a:fillRect/>
          </a:stretch>
        </p:blipFill>
        <p:spPr>
          <a:xfrm>
            <a:off x="748582" y="2447788"/>
            <a:ext cx="10288436" cy="981212"/>
          </a:xfrm>
          <a:prstGeom prst="rect">
            <a:avLst/>
          </a:prstGeom>
        </p:spPr>
      </p:pic>
      <p:sp>
        <p:nvSpPr>
          <p:cNvPr id="8" name="TextBox 7">
            <a:extLst>
              <a:ext uri="{FF2B5EF4-FFF2-40B4-BE49-F238E27FC236}">
                <a16:creationId xmlns:a16="http://schemas.microsoft.com/office/drawing/2014/main" id="{61E03563-5608-D45D-A648-150E11566F64}"/>
              </a:ext>
            </a:extLst>
          </p:cNvPr>
          <p:cNvSpPr txBox="1"/>
          <p:nvPr/>
        </p:nvSpPr>
        <p:spPr>
          <a:xfrm>
            <a:off x="1775426" y="4112587"/>
            <a:ext cx="864114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hlinkClick r:id="rId4"/>
              </a:rPr>
              <a:t>https://www.octopus.ac/publications/za6p-4457/versions/latest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44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BB13-B241-FF1A-736E-B587A3129971}"/>
              </a:ext>
            </a:extLst>
          </p:cNvPr>
          <p:cNvSpPr>
            <a:spLocks noGrp="1"/>
          </p:cNvSpPr>
          <p:nvPr>
            <p:ph type="title" idx="4294967295"/>
          </p:nvPr>
        </p:nvSpPr>
        <p:spPr>
          <a:xfrm>
            <a:off x="838200" y="-896645"/>
            <a:ext cx="10515600" cy="896645"/>
          </a:xfrm>
        </p:spPr>
        <p:txBody>
          <a:bodyPr>
            <a:normAutofit fontScale="90000"/>
          </a:bodyPr>
          <a:lstStyle/>
          <a:p>
            <a:r>
              <a:rPr lang="en-US" dirty="0"/>
              <a:t>AI generated image of scientific cellular processes labeled with fake words</a:t>
            </a:r>
          </a:p>
        </p:txBody>
      </p:sp>
      <p:pic>
        <p:nvPicPr>
          <p:cNvPr id="6" name="Picture 5" descr="AI generated dragon which does not include real words to describe the circles, pictured in the image">
            <a:extLst>
              <a:ext uri="{FF2B5EF4-FFF2-40B4-BE49-F238E27FC236}">
                <a16:creationId xmlns:a16="http://schemas.microsoft.com/office/drawing/2014/main" id="{8621746D-01DF-2AD8-319F-0202F80821FC}"/>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1401869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896E-5934-6284-6ED2-32B9F582AE7B}"/>
              </a:ext>
            </a:extLst>
          </p:cNvPr>
          <p:cNvSpPr>
            <a:spLocks noGrp="1"/>
          </p:cNvSpPr>
          <p:nvPr>
            <p:ph type="title" idx="4294967295"/>
          </p:nvPr>
        </p:nvSpPr>
        <p:spPr>
          <a:xfrm>
            <a:off x="838200" y="-1081351"/>
            <a:ext cx="10515600" cy="896645"/>
          </a:xfrm>
        </p:spPr>
        <p:txBody>
          <a:bodyPr/>
          <a:lstStyle/>
          <a:p>
            <a:r>
              <a:rPr lang="en-US" dirty="0"/>
              <a:t>Microscopy images</a:t>
            </a:r>
          </a:p>
        </p:txBody>
      </p:sp>
      <p:pic>
        <p:nvPicPr>
          <p:cNvPr id="3" name="Picture 2" descr="Pictured are 4 images labeled a-d with the caption reading: Source: Nadiia Davydiuk et al, Nature Nanotechnology 2025. &#10;&#10;Fake microscopy images depicting four 'new' materials: nano-puffs, nano-cheetos, nano-dragon's teeth and nano D12s. The images were generated by ChatGPT using simple text prompts">
            <a:extLst>
              <a:ext uri="{FF2B5EF4-FFF2-40B4-BE49-F238E27FC236}">
                <a16:creationId xmlns:a16="http://schemas.microsoft.com/office/drawing/2014/main" id="{7F5088A9-4CA9-D41D-4B7E-14AB4A621428}"/>
              </a:ext>
            </a:extLst>
          </p:cNvPr>
          <p:cNvPicPr>
            <a:picLocks noChangeAspect="1"/>
          </p:cNvPicPr>
          <p:nvPr/>
        </p:nvPicPr>
        <p:blipFill>
          <a:blip r:embed="rId3"/>
          <a:stretch>
            <a:fillRect/>
          </a:stretch>
        </p:blipFill>
        <p:spPr>
          <a:xfrm>
            <a:off x="649943" y="1371600"/>
            <a:ext cx="10775410" cy="3668233"/>
          </a:xfrm>
          <a:prstGeom prst="rect">
            <a:avLst/>
          </a:prstGeom>
        </p:spPr>
      </p:pic>
    </p:spTree>
    <p:extLst>
      <p:ext uri="{BB962C8B-B14F-4D97-AF65-F5344CB8AC3E}">
        <p14:creationId xmlns:p14="http://schemas.microsoft.com/office/powerpoint/2010/main" val="4065278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F241-084C-BFEE-1823-504C7CFA812D}"/>
              </a:ext>
            </a:extLst>
          </p:cNvPr>
          <p:cNvSpPr>
            <a:spLocks noGrp="1"/>
          </p:cNvSpPr>
          <p:nvPr>
            <p:ph type="title" idx="4294967295"/>
          </p:nvPr>
        </p:nvSpPr>
        <p:spPr>
          <a:xfrm>
            <a:off x="342900" y="-896645"/>
            <a:ext cx="10515600" cy="896645"/>
          </a:xfrm>
        </p:spPr>
        <p:txBody>
          <a:bodyPr/>
          <a:lstStyle/>
          <a:p>
            <a:r>
              <a:rPr lang="en-US" dirty="0"/>
              <a:t>AI manipulating survey data</a:t>
            </a:r>
          </a:p>
        </p:txBody>
      </p:sp>
      <p:pic>
        <p:nvPicPr>
          <p:cNvPr id="3" name="Picture 2" descr="Screenshot of an article titled &quot;A Researcher Made an AI that completely breaks the online surveys scientists rely on&quot; by Emanuel Maiberg, dated November 17, 2025">
            <a:extLst>
              <a:ext uri="{FF2B5EF4-FFF2-40B4-BE49-F238E27FC236}">
                <a16:creationId xmlns:a16="http://schemas.microsoft.com/office/drawing/2014/main" id="{4ADA9804-768F-0CFA-4207-7BD3AE490E0A}"/>
              </a:ext>
            </a:extLst>
          </p:cNvPr>
          <p:cNvPicPr>
            <a:picLocks noChangeAspect="1"/>
          </p:cNvPicPr>
          <p:nvPr/>
        </p:nvPicPr>
        <p:blipFill>
          <a:blip r:embed="rId3"/>
          <a:stretch>
            <a:fillRect/>
          </a:stretch>
        </p:blipFill>
        <p:spPr>
          <a:xfrm>
            <a:off x="446099" y="1612972"/>
            <a:ext cx="6706536" cy="4248743"/>
          </a:xfrm>
          <a:prstGeom prst="rect">
            <a:avLst/>
          </a:prstGeom>
        </p:spPr>
      </p:pic>
      <p:sp>
        <p:nvSpPr>
          <p:cNvPr id="4" name="TextBox 3">
            <a:extLst>
              <a:ext uri="{FF2B5EF4-FFF2-40B4-BE49-F238E27FC236}">
                <a16:creationId xmlns:a16="http://schemas.microsoft.com/office/drawing/2014/main" id="{5F407DAD-0A68-C456-7590-6701A67D096B}"/>
              </a:ext>
            </a:extLst>
          </p:cNvPr>
          <p:cNvSpPr txBox="1"/>
          <p:nvPr/>
        </p:nvSpPr>
        <p:spPr>
          <a:xfrm>
            <a:off x="7527852" y="1612972"/>
            <a:ext cx="4380613" cy="1754326"/>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can no longer trust that survey responses are coming from real people," Westwood said in a press release. "With survey data tainted by bots, AI can poison the entire knowledge ecosystem.”</a:t>
            </a:r>
          </a:p>
        </p:txBody>
      </p:sp>
    </p:spTree>
    <p:extLst>
      <p:ext uri="{BB962C8B-B14F-4D97-AF65-F5344CB8AC3E}">
        <p14:creationId xmlns:p14="http://schemas.microsoft.com/office/powerpoint/2010/main" val="163039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41C55B-835E-C45D-D415-275953402948}"/>
              </a:ext>
            </a:extLst>
          </p:cNvPr>
          <p:cNvSpPr>
            <a:spLocks noGrp="1"/>
          </p:cNvSpPr>
          <p:nvPr>
            <p:ph type="title"/>
          </p:nvPr>
        </p:nvSpPr>
        <p:spPr/>
        <p:txBody>
          <a:bodyPr/>
          <a:lstStyle/>
          <a:p>
            <a:r>
              <a:rPr lang="en-US" dirty="0"/>
              <a:t>Disclaimer</a:t>
            </a:r>
          </a:p>
        </p:txBody>
      </p:sp>
      <p:sp>
        <p:nvSpPr>
          <p:cNvPr id="5" name="Content Placeholder 4">
            <a:extLst>
              <a:ext uri="{FF2B5EF4-FFF2-40B4-BE49-F238E27FC236}">
                <a16:creationId xmlns:a16="http://schemas.microsoft.com/office/drawing/2014/main" id="{8F96C2CC-734B-B4FD-68F7-542C1E2F97A1}"/>
              </a:ext>
            </a:extLst>
          </p:cNvPr>
          <p:cNvSpPr>
            <a:spLocks noGrp="1"/>
          </p:cNvSpPr>
          <p:nvPr>
            <p:ph idx="1"/>
          </p:nvPr>
        </p:nvSpPr>
        <p:spPr/>
        <p:txBody>
          <a:bodyPr/>
          <a:lstStyle/>
          <a:p>
            <a:pPr marL="0" indent="0" algn="ctr">
              <a:buNone/>
            </a:pPr>
            <a:r>
              <a:rPr lang="en-US" dirty="0"/>
              <a:t>I am not an expert on AI. </a:t>
            </a:r>
          </a:p>
          <a:p>
            <a:pPr marL="0" indent="0" algn="ctr">
              <a:buNone/>
            </a:pPr>
            <a:r>
              <a:rPr lang="en-US" dirty="0"/>
              <a:t>N</a:t>
            </a:r>
            <a:r>
              <a:rPr lang="en-US"/>
              <a:t>or </a:t>
            </a:r>
            <a:r>
              <a:rPr lang="en-US" dirty="0"/>
              <a:t>do I have all the answers on what tools to use. </a:t>
            </a:r>
          </a:p>
          <a:p>
            <a:pPr marL="0" indent="0" algn="ctr">
              <a:buNone/>
            </a:pPr>
            <a:endParaRPr lang="en-US" dirty="0"/>
          </a:p>
          <a:p>
            <a:pPr marL="0" indent="0" algn="ctr">
              <a:buNone/>
            </a:pPr>
            <a:r>
              <a:rPr lang="en-US" dirty="0"/>
              <a:t>This presentation is intended as guidance. </a:t>
            </a:r>
          </a:p>
        </p:txBody>
      </p:sp>
    </p:spTree>
    <p:extLst>
      <p:ext uri="{BB962C8B-B14F-4D97-AF65-F5344CB8AC3E}">
        <p14:creationId xmlns:p14="http://schemas.microsoft.com/office/powerpoint/2010/main" val="3893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E75E6-91CC-1E87-7124-F2DACD0939A5}"/>
              </a:ext>
            </a:extLst>
          </p:cNvPr>
          <p:cNvSpPr>
            <a:spLocks noGrp="1"/>
          </p:cNvSpPr>
          <p:nvPr>
            <p:ph type="title"/>
          </p:nvPr>
        </p:nvSpPr>
        <p:spPr/>
        <p:txBody>
          <a:bodyPr/>
          <a:lstStyle/>
          <a:p>
            <a:r>
              <a:rPr lang="en-US" dirty="0"/>
              <a:t>Examples of Falsification</a:t>
            </a:r>
          </a:p>
        </p:txBody>
      </p:sp>
      <p:sp>
        <p:nvSpPr>
          <p:cNvPr id="6" name="Content Placeholder 5">
            <a:extLst>
              <a:ext uri="{FF2B5EF4-FFF2-40B4-BE49-F238E27FC236}">
                <a16:creationId xmlns:a16="http://schemas.microsoft.com/office/drawing/2014/main" id="{6BE492BB-7DBE-D59E-589D-3EFB6ADC9AA0}"/>
              </a:ext>
            </a:extLst>
          </p:cNvPr>
          <p:cNvSpPr>
            <a:spLocks noGrp="1"/>
          </p:cNvSpPr>
          <p:nvPr>
            <p:ph idx="1"/>
          </p:nvPr>
        </p:nvSpPr>
        <p:spPr/>
        <p:txBody>
          <a:bodyPr/>
          <a:lstStyle/>
          <a:p>
            <a:pPr lvl="0">
              <a:spcBef>
                <a:spcPts val="0"/>
              </a:spcBef>
              <a:buClr>
                <a:schemeClr val="dk1"/>
              </a:buClr>
              <a:buSzPts val="2800"/>
            </a:pPr>
            <a:r>
              <a:rPr lang="en-US" dirty="0"/>
              <a:t>P-hacking: Any measure that a researcher applies to render a previously non-significant p-value significant.</a:t>
            </a:r>
          </a:p>
          <a:p>
            <a:pPr lvl="0">
              <a:buClr>
                <a:schemeClr val="dk1"/>
              </a:buClr>
              <a:buSzPts val="2800"/>
            </a:pPr>
            <a:r>
              <a:rPr lang="en-US" dirty="0" err="1"/>
              <a:t>HARKing</a:t>
            </a:r>
            <a:r>
              <a:rPr lang="en-US" dirty="0"/>
              <a:t>: </a:t>
            </a:r>
            <a:r>
              <a:rPr lang="en-US" dirty="0">
                <a:solidFill>
                  <a:srgbClr val="333132"/>
                </a:solidFill>
                <a:latin typeface="Proxima Nova"/>
                <a:ea typeface="Proxima Nova"/>
                <a:cs typeface="Proxima Nova"/>
                <a:sym typeface="Proxima Nova"/>
              </a:rPr>
              <a:t>“Hypothesizing after the results are known.” </a:t>
            </a:r>
          </a:p>
          <a:p>
            <a:pPr lvl="1">
              <a:spcBef>
                <a:spcPts val="1000"/>
              </a:spcBef>
              <a:buSzPts val="2800"/>
            </a:pPr>
            <a:r>
              <a:rPr lang="en-US" sz="2600" dirty="0">
                <a:solidFill>
                  <a:srgbClr val="333132"/>
                </a:solidFill>
                <a:latin typeface="Proxima Nova"/>
                <a:ea typeface="Proxima Nova"/>
                <a:cs typeface="Proxima Nova"/>
                <a:sym typeface="Proxima Nova"/>
              </a:rPr>
              <a:t>The practice of presenting post hoc hypotheses in the introduction of an academic paper as if they had been formulated before seeing the data.</a:t>
            </a:r>
            <a:endParaRPr lang="en-US" sz="2600" dirty="0"/>
          </a:p>
          <a:p>
            <a:endParaRPr lang="en-US" dirty="0"/>
          </a:p>
        </p:txBody>
      </p:sp>
    </p:spTree>
    <p:extLst>
      <p:ext uri="{BB962C8B-B14F-4D97-AF65-F5344CB8AC3E}">
        <p14:creationId xmlns:p14="http://schemas.microsoft.com/office/powerpoint/2010/main" val="309006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D451-C495-2126-BC0C-80E0697923AE}"/>
              </a:ext>
            </a:extLst>
          </p:cNvPr>
          <p:cNvSpPr>
            <a:spLocks noGrp="1"/>
          </p:cNvSpPr>
          <p:nvPr>
            <p:ph type="title" idx="4294967295"/>
          </p:nvPr>
        </p:nvSpPr>
        <p:spPr>
          <a:xfrm>
            <a:off x="935665" y="-1017851"/>
            <a:ext cx="10515600" cy="896645"/>
          </a:xfrm>
        </p:spPr>
        <p:txBody>
          <a:bodyPr/>
          <a:lstStyle/>
          <a:p>
            <a:r>
              <a:rPr lang="en-US" dirty="0"/>
              <a:t>Real and fake microscopy images</a:t>
            </a:r>
          </a:p>
        </p:txBody>
      </p:sp>
      <p:pic>
        <p:nvPicPr>
          <p:cNvPr id="5" name="Picture 4" descr="Diagram of additional microscopy images labeled a-f with a top row of blurrier images and a bottom row of crisper versions of each of the top images">
            <a:extLst>
              <a:ext uri="{FF2B5EF4-FFF2-40B4-BE49-F238E27FC236}">
                <a16:creationId xmlns:a16="http://schemas.microsoft.com/office/drawing/2014/main" id="{631564E6-C31E-26D2-08EA-E6D37E3AF053}"/>
              </a:ext>
            </a:extLst>
          </p:cNvPr>
          <p:cNvPicPr>
            <a:picLocks noChangeAspect="1"/>
          </p:cNvPicPr>
          <p:nvPr/>
        </p:nvPicPr>
        <p:blipFill>
          <a:blip r:embed="rId3"/>
          <a:stretch>
            <a:fillRect/>
          </a:stretch>
        </p:blipFill>
        <p:spPr>
          <a:xfrm>
            <a:off x="935665" y="1148316"/>
            <a:ext cx="10292316" cy="4348717"/>
          </a:xfrm>
          <a:prstGeom prst="rect">
            <a:avLst/>
          </a:prstGeom>
        </p:spPr>
      </p:pic>
    </p:spTree>
    <p:extLst>
      <p:ext uri="{BB962C8B-B14F-4D97-AF65-F5344CB8AC3E}">
        <p14:creationId xmlns:p14="http://schemas.microsoft.com/office/powerpoint/2010/main" val="108029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5113-A4AF-568D-4D4C-8C978DB87AA9}"/>
              </a:ext>
            </a:extLst>
          </p:cNvPr>
          <p:cNvSpPr>
            <a:spLocks noGrp="1"/>
          </p:cNvSpPr>
          <p:nvPr>
            <p:ph type="title" idx="4294967295"/>
          </p:nvPr>
        </p:nvSpPr>
        <p:spPr>
          <a:xfrm>
            <a:off x="1168400" y="-1077119"/>
            <a:ext cx="10515600" cy="896645"/>
          </a:xfrm>
        </p:spPr>
        <p:txBody>
          <a:bodyPr>
            <a:normAutofit fontScale="90000"/>
          </a:bodyPr>
          <a:lstStyle/>
          <a:p>
            <a:r>
              <a:rPr lang="en-US" dirty="0"/>
              <a:t>Real and fake microscopy image poll findings</a:t>
            </a:r>
          </a:p>
        </p:txBody>
      </p:sp>
      <p:pic>
        <p:nvPicPr>
          <p:cNvPr id="3" name="Picture 2" descr="Diagram of the previously presented microscopy images labeled a-f with a top row of blurrier images and a bottom row of crisper versions of each of the top images. Noting that the top row is real and the bottom row is fake. The caption reads: Source: Nadiia Davydiuk et al, Nature Nanotechnology 2025. 250 scientists were shown these pairs of real and fake microscopy images. The proportion that correctly identified which image was real and which was fake is shown beneath each pair. &#10;Correct for image a: 41%, p-value of 0.8318. Correct for image b: 50%, p-value of 0.1703, Correct for image c: 40%, p-value: 0.8895, Correct for image d: 51%, p-value of 0.0008, Correct for image e: 49%, p-value of 0.0247, Correct for image f: 47%, p-value of 0.4364">
            <a:extLst>
              <a:ext uri="{FF2B5EF4-FFF2-40B4-BE49-F238E27FC236}">
                <a16:creationId xmlns:a16="http://schemas.microsoft.com/office/drawing/2014/main" id="{9A5DB510-5CD6-3F48-77FB-D496AAD56D26}"/>
              </a:ext>
            </a:extLst>
          </p:cNvPr>
          <p:cNvPicPr>
            <a:picLocks noChangeAspect="1"/>
          </p:cNvPicPr>
          <p:nvPr/>
        </p:nvPicPr>
        <p:blipFill>
          <a:blip r:embed="rId3"/>
          <a:stretch>
            <a:fillRect/>
          </a:stretch>
        </p:blipFill>
        <p:spPr>
          <a:xfrm>
            <a:off x="1020726" y="1466575"/>
            <a:ext cx="10398641" cy="4423861"/>
          </a:xfrm>
          <a:prstGeom prst="rect">
            <a:avLst/>
          </a:prstGeom>
        </p:spPr>
      </p:pic>
    </p:spTree>
    <p:extLst>
      <p:ext uri="{BB962C8B-B14F-4D97-AF65-F5344CB8AC3E}">
        <p14:creationId xmlns:p14="http://schemas.microsoft.com/office/powerpoint/2010/main" val="1761003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2CC9-7D9B-53C3-2A54-B550D930251B}"/>
              </a:ext>
            </a:extLst>
          </p:cNvPr>
          <p:cNvSpPr>
            <a:spLocks noGrp="1"/>
          </p:cNvSpPr>
          <p:nvPr>
            <p:ph type="title"/>
          </p:nvPr>
        </p:nvSpPr>
        <p:spPr/>
        <p:txBody>
          <a:bodyPr/>
          <a:lstStyle/>
          <a:p>
            <a:r>
              <a:rPr lang="en-US" dirty="0"/>
              <a:t>Examples of Plagiarism</a:t>
            </a:r>
          </a:p>
        </p:txBody>
      </p:sp>
      <p:sp>
        <p:nvSpPr>
          <p:cNvPr id="3" name="Content Placeholder 2">
            <a:extLst>
              <a:ext uri="{FF2B5EF4-FFF2-40B4-BE49-F238E27FC236}">
                <a16:creationId xmlns:a16="http://schemas.microsoft.com/office/drawing/2014/main" id="{A108F31D-1DEE-D615-844E-EFB9CE7B832A}"/>
              </a:ext>
            </a:extLst>
          </p:cNvPr>
          <p:cNvSpPr>
            <a:spLocks noGrp="1"/>
          </p:cNvSpPr>
          <p:nvPr>
            <p:ph idx="1"/>
          </p:nvPr>
        </p:nvSpPr>
        <p:spPr/>
        <p:txBody>
          <a:bodyPr>
            <a:normAutofit lnSpcReduction="10000"/>
          </a:bodyPr>
          <a:lstStyle/>
          <a:p>
            <a:pPr lvl="0">
              <a:spcBef>
                <a:spcPts val="0"/>
              </a:spcBef>
              <a:buClr>
                <a:schemeClr val="dk1"/>
              </a:buClr>
              <a:buSzPts val="2800"/>
            </a:pPr>
            <a:r>
              <a:rPr lang="en-US" dirty="0"/>
              <a:t>Most researchers know what plagiarism is. There are some plagiarism actions that are not so apparent: </a:t>
            </a:r>
          </a:p>
          <a:p>
            <a:pPr lvl="1">
              <a:buClr>
                <a:schemeClr val="dk1"/>
              </a:buClr>
              <a:buSzPts val="2400"/>
            </a:pPr>
            <a:r>
              <a:rPr lang="en-US" dirty="0"/>
              <a:t>Mentioning an author or source within your paper without including a full citation in your bibliography.</a:t>
            </a:r>
          </a:p>
          <a:p>
            <a:pPr lvl="1">
              <a:buClr>
                <a:schemeClr val="dk1"/>
              </a:buClr>
              <a:buSzPts val="2400"/>
            </a:pPr>
            <a:r>
              <a:rPr lang="en-US" dirty="0"/>
              <a:t>Citing a source with inaccurate information, making it impossible to find that source.</a:t>
            </a:r>
          </a:p>
          <a:p>
            <a:pPr lvl="1">
              <a:buClr>
                <a:schemeClr val="dk1"/>
              </a:buClr>
              <a:buSzPts val="2400"/>
            </a:pPr>
            <a:r>
              <a:rPr lang="en-US" dirty="0"/>
              <a:t>Using a direct quote from a source, citing that source, but failing to put quotation marks around the copied text.</a:t>
            </a:r>
          </a:p>
          <a:p>
            <a:pPr lvl="1">
              <a:buClr>
                <a:schemeClr val="dk1"/>
              </a:buClr>
              <a:buSzPts val="2400"/>
            </a:pPr>
            <a:r>
              <a:rPr lang="en-US" dirty="0"/>
              <a:t>Paraphrasing from multiple cited sources without including any original work.</a:t>
            </a:r>
          </a:p>
          <a:p>
            <a:endParaRPr lang="en-US" dirty="0"/>
          </a:p>
        </p:txBody>
      </p:sp>
    </p:spTree>
    <p:extLst>
      <p:ext uri="{BB962C8B-B14F-4D97-AF65-F5344CB8AC3E}">
        <p14:creationId xmlns:p14="http://schemas.microsoft.com/office/powerpoint/2010/main" val="1516692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4699CC-1B1B-0C9C-437A-4DA1DD2F136A}"/>
              </a:ext>
            </a:extLst>
          </p:cNvPr>
          <p:cNvSpPr>
            <a:spLocks noGrp="1"/>
          </p:cNvSpPr>
          <p:nvPr>
            <p:ph type="title"/>
          </p:nvPr>
        </p:nvSpPr>
        <p:spPr>
          <a:xfrm>
            <a:off x="838200" y="1140263"/>
            <a:ext cx="10515600" cy="896645"/>
          </a:xfrm>
        </p:spPr>
        <p:txBody>
          <a:bodyPr>
            <a:normAutofit fontScale="90000"/>
          </a:bodyPr>
          <a:lstStyle/>
          <a:p>
            <a:r>
              <a:rPr lang="en-US" dirty="0"/>
              <a:t>Hallucinations and Unreliable Searches</a:t>
            </a:r>
          </a:p>
        </p:txBody>
      </p:sp>
      <p:pic>
        <p:nvPicPr>
          <p:cNvPr id="5" name="Content Placeholder 4" descr="Screenshot of a journal article published on August 4, 2025 titled &quot;Does ChatGPT Ignore Article Retractions and Other Reliability Concerns?&quot;">
            <a:extLst>
              <a:ext uri="{FF2B5EF4-FFF2-40B4-BE49-F238E27FC236}">
                <a16:creationId xmlns:a16="http://schemas.microsoft.com/office/drawing/2014/main" id="{46ADF838-CDB8-9636-2FFD-B8281495F45A}"/>
              </a:ext>
            </a:extLst>
          </p:cNvPr>
          <p:cNvPicPr>
            <a:picLocks noGrp="1" noChangeAspect="1"/>
          </p:cNvPicPr>
          <p:nvPr>
            <p:ph sz="half" idx="1"/>
          </p:nvPr>
        </p:nvPicPr>
        <p:blipFill>
          <a:blip r:embed="rId3"/>
          <a:stretch>
            <a:fillRect/>
          </a:stretch>
        </p:blipFill>
        <p:spPr>
          <a:xfrm>
            <a:off x="349102" y="2219153"/>
            <a:ext cx="5181600" cy="2116641"/>
          </a:xfrm>
          <a:prstGeom prst="rect">
            <a:avLst/>
          </a:prstGeom>
        </p:spPr>
      </p:pic>
      <p:pic>
        <p:nvPicPr>
          <p:cNvPr id="9" name="Picture 8" descr="Screenshot of a research article titled &quot;Can researchers stop AI making up citations?&quot; with the subtitle reading &quot;Open AI's GPT-5 hallucinates less than previous models do, but cutting hallucination completely might prove impossible. Authored by Elizabeth Gibney. ">
            <a:extLst>
              <a:ext uri="{FF2B5EF4-FFF2-40B4-BE49-F238E27FC236}">
                <a16:creationId xmlns:a16="http://schemas.microsoft.com/office/drawing/2014/main" id="{08F8FF31-92B2-B309-B6B1-A27BABC83BD0}"/>
              </a:ext>
            </a:extLst>
          </p:cNvPr>
          <p:cNvPicPr>
            <a:picLocks noChangeAspect="1"/>
          </p:cNvPicPr>
          <p:nvPr/>
        </p:nvPicPr>
        <p:blipFill>
          <a:blip r:embed="rId4"/>
          <a:stretch>
            <a:fillRect/>
          </a:stretch>
        </p:blipFill>
        <p:spPr>
          <a:xfrm>
            <a:off x="4118890" y="4518039"/>
            <a:ext cx="6973273" cy="2286319"/>
          </a:xfrm>
          <a:prstGeom prst="rect">
            <a:avLst/>
          </a:prstGeom>
        </p:spPr>
      </p:pic>
      <p:pic>
        <p:nvPicPr>
          <p:cNvPr id="3" name="Picture 2" descr="Screenshot of the journal of BAD EDUCATION titled &quot;AI is inventing academic papers that don't exist- and they're being cited in real journals&quot; with the subtitle &quot;The proliferation of refences to fake articles threatens to undermine the legitimacy of institutional research across the board&quot; by MILES KLEE, December 17, 2025">
            <a:extLst>
              <a:ext uri="{FF2B5EF4-FFF2-40B4-BE49-F238E27FC236}">
                <a16:creationId xmlns:a16="http://schemas.microsoft.com/office/drawing/2014/main" id="{2A89C825-F971-D293-20FE-FCFF192BA17F}"/>
              </a:ext>
            </a:extLst>
          </p:cNvPr>
          <p:cNvPicPr>
            <a:picLocks noChangeAspect="1"/>
          </p:cNvPicPr>
          <p:nvPr/>
        </p:nvPicPr>
        <p:blipFill>
          <a:blip r:embed="rId5"/>
          <a:stretch>
            <a:fillRect/>
          </a:stretch>
        </p:blipFill>
        <p:spPr>
          <a:xfrm>
            <a:off x="6363265" y="1808255"/>
            <a:ext cx="5132308" cy="2527539"/>
          </a:xfrm>
          <a:prstGeom prst="rect">
            <a:avLst/>
          </a:prstGeom>
        </p:spPr>
      </p:pic>
    </p:spTree>
    <p:extLst>
      <p:ext uri="{BB962C8B-B14F-4D97-AF65-F5344CB8AC3E}">
        <p14:creationId xmlns:p14="http://schemas.microsoft.com/office/powerpoint/2010/main" val="4251166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B11A-1A91-B21D-5F38-24C28D75A79B}"/>
              </a:ext>
            </a:extLst>
          </p:cNvPr>
          <p:cNvSpPr>
            <a:spLocks noGrp="1"/>
          </p:cNvSpPr>
          <p:nvPr>
            <p:ph type="title"/>
          </p:nvPr>
        </p:nvSpPr>
        <p:spPr>
          <a:xfrm>
            <a:off x="838200" y="-896645"/>
            <a:ext cx="10515600" cy="896645"/>
          </a:xfrm>
        </p:spPr>
        <p:txBody>
          <a:bodyPr/>
          <a:lstStyle/>
          <a:p>
            <a:r>
              <a:rPr lang="en-US" dirty="0"/>
              <a:t>More examples of AI plagiarism</a:t>
            </a:r>
          </a:p>
        </p:txBody>
      </p:sp>
      <p:pic>
        <p:nvPicPr>
          <p:cNvPr id="11" name="Picture 10" descr="Screenshot of NEWS FEATURE published 30 July 2024 titled &quot;AI is complicating plagiarism. How should scientsits respond?&quot; with the subtitle &quot;THe explosive uptake of generative artificial intelligence in writing is raising difficult questions about when use of the technology should be allowed by Diana Kwon. ">
            <a:extLst>
              <a:ext uri="{FF2B5EF4-FFF2-40B4-BE49-F238E27FC236}">
                <a16:creationId xmlns:a16="http://schemas.microsoft.com/office/drawing/2014/main" id="{8AF56D83-CAA6-BCFF-A1FA-FCEB34AAD5BE}"/>
              </a:ext>
            </a:extLst>
          </p:cNvPr>
          <p:cNvPicPr>
            <a:picLocks noChangeAspect="1"/>
          </p:cNvPicPr>
          <p:nvPr/>
        </p:nvPicPr>
        <p:blipFill>
          <a:blip r:embed="rId3"/>
          <a:stretch>
            <a:fillRect/>
          </a:stretch>
        </p:blipFill>
        <p:spPr>
          <a:xfrm>
            <a:off x="5080000" y="1397000"/>
            <a:ext cx="5450940" cy="2159000"/>
          </a:xfrm>
          <a:prstGeom prst="rect">
            <a:avLst/>
          </a:prstGeom>
        </p:spPr>
      </p:pic>
      <p:pic>
        <p:nvPicPr>
          <p:cNvPr id="15" name="Picture 14" descr="Screenshot of NEWS FEATURE published 20 August 2025 with a clarification on 03 September 2025 titled &quot;What counts as plagiarism? AI0generated papers pose new risks&quot; subtitled &quot;Researchers argue over whether 'novel' AI-generated works use others' ideas without credit by Ananya">
            <a:extLst>
              <a:ext uri="{FF2B5EF4-FFF2-40B4-BE49-F238E27FC236}">
                <a16:creationId xmlns:a16="http://schemas.microsoft.com/office/drawing/2014/main" id="{D77420B5-F055-9861-3475-A91F47EBE2A2}"/>
              </a:ext>
            </a:extLst>
          </p:cNvPr>
          <p:cNvPicPr>
            <a:picLocks noChangeAspect="1"/>
          </p:cNvPicPr>
          <p:nvPr/>
        </p:nvPicPr>
        <p:blipFill>
          <a:blip r:embed="rId4"/>
          <a:stretch>
            <a:fillRect/>
          </a:stretch>
        </p:blipFill>
        <p:spPr>
          <a:xfrm>
            <a:off x="463069" y="3947536"/>
            <a:ext cx="5226532" cy="2086281"/>
          </a:xfrm>
          <a:prstGeom prst="rect">
            <a:avLst/>
          </a:prstGeom>
        </p:spPr>
      </p:pic>
    </p:spTree>
    <p:extLst>
      <p:ext uri="{BB962C8B-B14F-4D97-AF65-F5344CB8AC3E}">
        <p14:creationId xmlns:p14="http://schemas.microsoft.com/office/powerpoint/2010/main" val="547414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191E-EF0B-772B-0C38-5CB3D72ED29A}"/>
              </a:ext>
            </a:extLst>
          </p:cNvPr>
          <p:cNvSpPr>
            <a:spLocks noGrp="1"/>
          </p:cNvSpPr>
          <p:nvPr>
            <p:ph type="title"/>
          </p:nvPr>
        </p:nvSpPr>
        <p:spPr/>
        <p:txBody>
          <a:bodyPr/>
          <a:lstStyle/>
          <a:p>
            <a:r>
              <a:rPr lang="en-US" dirty="0"/>
              <a:t>Consequences of Negligent Use</a:t>
            </a:r>
          </a:p>
        </p:txBody>
      </p:sp>
      <p:pic>
        <p:nvPicPr>
          <p:cNvPr id="5" name="Content Placeholder 4" descr="Screenshot of story titled &quot;University of Hong Kong professor steps down from associate deanship after AI_generated references scandal&quot; subtitle &quot;An internal probe by the University of Hong Kong confirmed that a paper- which listed Professor Paul Yip as corresponding author and was published in an academic journal-used non-existent publications generated by AI in its references. ">
            <a:extLst>
              <a:ext uri="{FF2B5EF4-FFF2-40B4-BE49-F238E27FC236}">
                <a16:creationId xmlns:a16="http://schemas.microsoft.com/office/drawing/2014/main" id="{2588FD69-0F3A-5F98-DB20-0CB78CFF33DB}"/>
              </a:ext>
            </a:extLst>
          </p:cNvPr>
          <p:cNvPicPr>
            <a:picLocks noGrp="1" noChangeAspect="1"/>
          </p:cNvPicPr>
          <p:nvPr>
            <p:ph idx="1"/>
          </p:nvPr>
        </p:nvPicPr>
        <p:blipFill>
          <a:blip r:embed="rId3"/>
          <a:stretch>
            <a:fillRect/>
          </a:stretch>
        </p:blipFill>
        <p:spPr>
          <a:xfrm>
            <a:off x="533400" y="2643806"/>
            <a:ext cx="6146800" cy="1570388"/>
          </a:xfrm>
          <a:prstGeom prst="rect">
            <a:avLst/>
          </a:prstGeom>
        </p:spPr>
      </p:pic>
    </p:spTree>
    <p:extLst>
      <p:ext uri="{BB962C8B-B14F-4D97-AF65-F5344CB8AC3E}">
        <p14:creationId xmlns:p14="http://schemas.microsoft.com/office/powerpoint/2010/main" val="1990511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A0BE35-B112-897A-E11E-54E223B26389}"/>
              </a:ext>
            </a:extLst>
          </p:cNvPr>
          <p:cNvSpPr>
            <a:spLocks noGrp="1"/>
          </p:cNvSpPr>
          <p:nvPr>
            <p:ph type="title"/>
          </p:nvPr>
        </p:nvSpPr>
        <p:spPr/>
        <p:txBody>
          <a:bodyPr/>
          <a:lstStyle/>
          <a:p>
            <a:r>
              <a:rPr lang="en-US" dirty="0"/>
              <a:t>Avoiding Pitfalls</a:t>
            </a:r>
          </a:p>
        </p:txBody>
      </p:sp>
      <p:sp>
        <p:nvSpPr>
          <p:cNvPr id="6" name="Text Placeholder 5">
            <a:extLst>
              <a:ext uri="{FF2B5EF4-FFF2-40B4-BE49-F238E27FC236}">
                <a16:creationId xmlns:a16="http://schemas.microsoft.com/office/drawing/2014/main" id="{3961A768-247C-46B5-E82A-8E3F07FE6A07}"/>
              </a:ext>
            </a:extLst>
          </p:cNvPr>
          <p:cNvSpPr>
            <a:spLocks noGrp="1"/>
          </p:cNvSpPr>
          <p:nvPr>
            <p:ph type="body" idx="1"/>
          </p:nvPr>
        </p:nvSpPr>
        <p:spPr/>
        <p:txBody>
          <a:bodyPr/>
          <a:lstStyle/>
          <a:p>
            <a:r>
              <a:rPr lang="en-US" dirty="0"/>
              <a:t>How to ethically use AI</a:t>
            </a:r>
          </a:p>
        </p:txBody>
      </p:sp>
    </p:spTree>
    <p:extLst>
      <p:ext uri="{BB962C8B-B14F-4D97-AF65-F5344CB8AC3E}">
        <p14:creationId xmlns:p14="http://schemas.microsoft.com/office/powerpoint/2010/main" val="42616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CE35B-6C6F-F283-0695-04ECDBD768F7}"/>
              </a:ext>
            </a:extLst>
          </p:cNvPr>
          <p:cNvSpPr>
            <a:spLocks noGrp="1"/>
          </p:cNvSpPr>
          <p:nvPr>
            <p:ph type="title"/>
          </p:nvPr>
        </p:nvSpPr>
        <p:spPr>
          <a:xfrm>
            <a:off x="406400" y="1014149"/>
            <a:ext cx="10515600" cy="896645"/>
          </a:xfrm>
        </p:spPr>
        <p:txBody>
          <a:bodyPr/>
          <a:lstStyle/>
          <a:p>
            <a:r>
              <a:rPr lang="en-US" dirty="0"/>
              <a:t>Productivity Tools</a:t>
            </a:r>
          </a:p>
        </p:txBody>
      </p:sp>
      <p:graphicFrame>
        <p:nvGraphicFramePr>
          <p:cNvPr id="8" name="Content Placeholder 7">
            <a:extLst>
              <a:ext uri="{FF2B5EF4-FFF2-40B4-BE49-F238E27FC236}">
                <a16:creationId xmlns:a16="http://schemas.microsoft.com/office/drawing/2014/main" id="{122FD49C-ABEA-3531-EA64-37E1425DF305}"/>
              </a:ext>
            </a:extLst>
          </p:cNvPr>
          <p:cNvGraphicFramePr>
            <a:graphicFrameLocks noGrp="1"/>
          </p:cNvGraphicFramePr>
          <p:nvPr>
            <p:ph idx="1"/>
            <p:extLst>
              <p:ext uri="{D42A27DB-BD31-4B8C-83A1-F6EECF244321}">
                <p14:modId xmlns:p14="http://schemas.microsoft.com/office/powerpoint/2010/main" val="1128119332"/>
              </p:ext>
            </p:extLst>
          </p:nvPr>
        </p:nvGraphicFramePr>
        <p:xfrm>
          <a:off x="571500" y="2020158"/>
          <a:ext cx="10515600" cy="3718560"/>
        </p:xfrm>
        <a:graphic>
          <a:graphicData uri="http://schemas.openxmlformats.org/drawingml/2006/table">
            <a:tbl>
              <a:tblPr firstRow="1" bandRow="1">
                <a:tableStyleId>{5C22544A-7EE6-4342-B048-85BDC9FD1C3A}</a:tableStyleId>
              </a:tblPr>
              <a:tblGrid>
                <a:gridCol w="5067300">
                  <a:extLst>
                    <a:ext uri="{9D8B030D-6E8A-4147-A177-3AD203B41FA5}">
                      <a16:colId xmlns:a16="http://schemas.microsoft.com/office/drawing/2014/main" val="3839190327"/>
                    </a:ext>
                  </a:extLst>
                </a:gridCol>
                <a:gridCol w="5448300">
                  <a:extLst>
                    <a:ext uri="{9D8B030D-6E8A-4147-A177-3AD203B41FA5}">
                      <a16:colId xmlns:a16="http://schemas.microsoft.com/office/drawing/2014/main" val="1028306042"/>
                    </a:ext>
                  </a:extLst>
                </a:gridCol>
              </a:tblGrid>
              <a:tr h="370840">
                <a:tc>
                  <a:txBody>
                    <a:bodyPr/>
                    <a:lstStyle/>
                    <a:p>
                      <a:r>
                        <a:rPr lang="en-US" sz="1600" b="1" dirty="0">
                          <a:solidFill>
                            <a:schemeClr val="tx1"/>
                          </a:solidFill>
                          <a:latin typeface="Arial" panose="020B0604020202020204" pitchFamily="34" charset="0"/>
                          <a:cs typeface="Arial" panose="020B0604020202020204" pitchFamily="34" charset="0"/>
                        </a:rPr>
                        <a:t>1. Idea Development and Research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Idea Generation </a:t>
                      </a:r>
                    </a:p>
                    <a:p>
                      <a:pPr marL="285750"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Research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549904"/>
                  </a:ext>
                </a:extLst>
              </a:tr>
              <a:tr h="370840">
                <a:tc>
                  <a:txBody>
                    <a:bodyPr/>
                    <a:lstStyle/>
                    <a:p>
                      <a:r>
                        <a:rPr lang="en-US" sz="1600" b="1" dirty="0">
                          <a:solidFill>
                            <a:schemeClr val="tx1"/>
                          </a:solidFill>
                          <a:latin typeface="Arial" panose="020B0604020202020204" pitchFamily="34" charset="0"/>
                          <a:cs typeface="Arial" panose="020B0604020202020204" pitchFamily="34" charset="0"/>
                        </a:rPr>
                        <a:t>2. Content Development and Structuring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Writing Assistance</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Structuring </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Visual and Multimedia Integration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0177840"/>
                  </a:ext>
                </a:extLst>
              </a:tr>
              <a:tr h="370840">
                <a:tc>
                  <a:txBody>
                    <a:bodyPr/>
                    <a:lstStyle/>
                    <a:p>
                      <a:r>
                        <a:rPr lang="en-US" sz="1600" b="1" dirty="0">
                          <a:solidFill>
                            <a:schemeClr val="tx1"/>
                          </a:solidFill>
                          <a:latin typeface="Arial" panose="020B0604020202020204" pitchFamily="34" charset="0"/>
                          <a:cs typeface="Arial" panose="020B0604020202020204" pitchFamily="34" charset="0"/>
                        </a:rPr>
                        <a:t>3. Literature Review and Synthesis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Extracting and Analyzing Information </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Synthesizing Literature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3745816"/>
                  </a:ext>
                </a:extLst>
              </a:tr>
              <a:tr h="370840">
                <a:tc>
                  <a:txBody>
                    <a:bodyPr/>
                    <a:lstStyle/>
                    <a:p>
                      <a:r>
                        <a:rPr lang="en-US" sz="1600" b="1" dirty="0">
                          <a:solidFill>
                            <a:schemeClr val="tx1"/>
                          </a:solidFill>
                          <a:latin typeface="Arial" panose="020B0604020202020204" pitchFamily="34" charset="0"/>
                          <a:cs typeface="Arial" panose="020B0604020202020204" pitchFamily="34" charset="0"/>
                        </a:rPr>
                        <a:t>4. Data Analysis and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Data Interpretation</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Data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9761738"/>
                  </a:ext>
                </a:extLst>
              </a:tr>
              <a:tr h="370840">
                <a:tc>
                  <a:txBody>
                    <a:bodyPr/>
                    <a:lstStyle/>
                    <a:p>
                      <a:r>
                        <a:rPr lang="en-US" sz="1600" b="1" dirty="0">
                          <a:solidFill>
                            <a:schemeClr val="tx1"/>
                          </a:solidFill>
                          <a:latin typeface="Arial" panose="020B0604020202020204" pitchFamily="34" charset="0"/>
                          <a:cs typeface="Arial" panose="020B0604020202020204" pitchFamily="34" charset="0"/>
                        </a:rPr>
                        <a:t>5. Editing, Review, and Publishing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Writing Refinement</a:t>
                      </a:r>
                    </a:p>
                    <a:p>
                      <a:pPr marL="285750" indent="-285750">
                        <a:buFont typeface="Arial" panose="020B0604020202020204" pitchFamily="34" charset="0"/>
                        <a:buChar char="•"/>
                      </a:pPr>
                      <a:r>
                        <a:rPr lang="en-US" sz="1600" b="0" i="0" kern="1200" dirty="0">
                          <a:solidFill>
                            <a:schemeClr val="dk1"/>
                          </a:solidFill>
                          <a:effectLst/>
                          <a:latin typeface="Arial" panose="020B0604020202020204" pitchFamily="34" charset="0"/>
                          <a:ea typeface="+mn-ea"/>
                          <a:cs typeface="Arial" panose="020B0604020202020204" pitchFamily="34" charset="0"/>
                        </a:rPr>
                        <a:t>Publishing Assistance</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1310718"/>
                  </a:ext>
                </a:extLst>
              </a:tr>
              <a:tr h="370840">
                <a:tc>
                  <a:txBody>
                    <a:bodyPr/>
                    <a:lstStyle/>
                    <a:p>
                      <a:r>
                        <a:rPr lang="en-US" sz="1600" b="1" dirty="0">
                          <a:solidFill>
                            <a:schemeClr val="tx1"/>
                          </a:solidFill>
                          <a:latin typeface="Arial" panose="020B0604020202020204" pitchFamily="34" charset="0"/>
                          <a:cs typeface="Arial" panose="020B0604020202020204" pitchFamily="34" charset="0"/>
                        </a:rPr>
                        <a:t>6. </a:t>
                      </a:r>
                      <a:r>
                        <a:rPr lang="en-US" sz="1600" b="1" i="0" kern="1200" dirty="0">
                          <a:solidFill>
                            <a:schemeClr val="dk1"/>
                          </a:solidFill>
                          <a:effectLst/>
                          <a:latin typeface="Arial" panose="020B0604020202020204" pitchFamily="34" charset="0"/>
                          <a:ea typeface="+mn-ea"/>
                          <a:cs typeface="Arial" panose="020B0604020202020204" pitchFamily="34" charset="0"/>
                        </a:rPr>
                        <a:t>Communication, Outreach, and Ethical Compliance</a:t>
                      </a:r>
                      <a:endParaRPr lang="en-US"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b="0" i="0" kern="1200" dirty="0">
                          <a:solidFill>
                            <a:schemeClr val="dk1"/>
                          </a:solidFill>
                          <a:effectLst/>
                          <a:latin typeface="Arial" panose="020B0604020202020204" pitchFamily="34" charset="0"/>
                          <a:ea typeface="+mn-ea"/>
                          <a:cs typeface="Arial" panose="020B0604020202020204" pitchFamily="34" charset="0"/>
                        </a:rPr>
                        <a:t>Dissemination and Outreach</a:t>
                      </a:r>
                    </a:p>
                    <a:p>
                      <a:pPr marL="285750" indent="-285750">
                        <a:buFont typeface="Arial" panose="020B0604020202020204" pitchFamily="34" charset="0"/>
                        <a:buChar char="•"/>
                      </a:pPr>
                      <a:r>
                        <a:rPr lang="en-US" sz="1600" b="0" i="0" kern="1200" dirty="0">
                          <a:solidFill>
                            <a:schemeClr val="dk1"/>
                          </a:solidFill>
                          <a:effectLst/>
                          <a:latin typeface="Arial" panose="020B0604020202020204" pitchFamily="34" charset="0"/>
                          <a:ea typeface="+mn-ea"/>
                          <a:cs typeface="Arial" panose="020B0604020202020204" pitchFamily="34" charset="0"/>
                        </a:rPr>
                        <a:t>Ethical and Integrity Assessment</a:t>
                      </a:r>
                      <a:endParaRPr lang="en-US"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5988729"/>
                  </a:ext>
                </a:extLst>
              </a:tr>
            </a:tbl>
          </a:graphicData>
        </a:graphic>
      </p:graphicFrame>
      <p:sp>
        <p:nvSpPr>
          <p:cNvPr id="7" name="TextBox 6">
            <a:extLst>
              <a:ext uri="{FF2B5EF4-FFF2-40B4-BE49-F238E27FC236}">
                <a16:creationId xmlns:a16="http://schemas.microsoft.com/office/drawing/2014/main" id="{01327F9F-6FAE-FCFB-E227-325A4B6D83E1}"/>
              </a:ext>
            </a:extLst>
          </p:cNvPr>
          <p:cNvSpPr txBox="1"/>
          <p:nvPr/>
        </p:nvSpPr>
        <p:spPr>
          <a:xfrm>
            <a:off x="266700" y="5908407"/>
            <a:ext cx="6096000" cy="738664"/>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Khalifa, M., &amp; </a:t>
            </a:r>
            <a:r>
              <a:rPr lang="en-US" sz="1400" dirty="0" err="1">
                <a:latin typeface="Arial" panose="020B0604020202020204" pitchFamily="34" charset="0"/>
                <a:cs typeface="Arial" panose="020B0604020202020204" pitchFamily="34" charset="0"/>
              </a:rPr>
              <a:t>Albadawy</a:t>
            </a:r>
            <a:r>
              <a:rPr lang="en-US" sz="1400" dirty="0">
                <a:latin typeface="Arial" panose="020B0604020202020204" pitchFamily="34" charset="0"/>
                <a:cs typeface="Arial" panose="020B0604020202020204" pitchFamily="34" charset="0"/>
              </a:rPr>
              <a:t>, M. (2024). Using artificial intelligence in academic writing and research. </a:t>
            </a:r>
            <a:r>
              <a:rPr lang="en-US" sz="1400" i="1" dirty="0">
                <a:latin typeface="Arial" panose="020B0604020202020204" pitchFamily="34" charset="0"/>
                <a:cs typeface="Arial" panose="020B0604020202020204" pitchFamily="34" charset="0"/>
              </a:rPr>
              <a:t>Computer Methods and Programs in Biomedicine Update, 5</a:t>
            </a:r>
            <a:r>
              <a:rPr lang="en-US" sz="1400" dirty="0">
                <a:latin typeface="Arial" panose="020B0604020202020204" pitchFamily="34" charset="0"/>
                <a:cs typeface="Arial" panose="020B0604020202020204" pitchFamily="34" charset="0"/>
              </a:rPr>
              <a:t>, 100145. https://doi.org/10.1016/j.cmpbup.2024.100145</a:t>
            </a:r>
          </a:p>
        </p:txBody>
      </p:sp>
    </p:spTree>
    <p:extLst>
      <p:ext uri="{BB962C8B-B14F-4D97-AF65-F5344CB8AC3E}">
        <p14:creationId xmlns:p14="http://schemas.microsoft.com/office/powerpoint/2010/main" val="1520631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850893-3B4E-C107-C2DD-E883E8E8B326}"/>
              </a:ext>
            </a:extLst>
          </p:cNvPr>
          <p:cNvSpPr>
            <a:spLocks noGrp="1"/>
          </p:cNvSpPr>
          <p:nvPr>
            <p:ph type="title"/>
          </p:nvPr>
        </p:nvSpPr>
        <p:spPr/>
        <p:txBody>
          <a:bodyPr>
            <a:normAutofit fontScale="90000"/>
          </a:bodyPr>
          <a:lstStyle/>
          <a:p>
            <a:r>
              <a:rPr lang="en-US" dirty="0"/>
              <a:t>Ethical Use of AI and Disclosure</a:t>
            </a:r>
          </a:p>
        </p:txBody>
      </p:sp>
      <p:sp>
        <p:nvSpPr>
          <p:cNvPr id="7" name="Text Placeholder 6">
            <a:extLst>
              <a:ext uri="{FF2B5EF4-FFF2-40B4-BE49-F238E27FC236}">
                <a16:creationId xmlns:a16="http://schemas.microsoft.com/office/drawing/2014/main" id="{60636320-6D40-FA48-B6A5-F193C6D2B7C3}"/>
              </a:ext>
            </a:extLst>
          </p:cNvPr>
          <p:cNvSpPr>
            <a:spLocks noGrp="1"/>
          </p:cNvSpPr>
          <p:nvPr>
            <p:ph type="body" sz="half" idx="2"/>
          </p:nvPr>
        </p:nvSpPr>
        <p:spPr>
          <a:xfrm>
            <a:off x="308160" y="2057400"/>
            <a:ext cx="3932237" cy="3811588"/>
          </a:xfrm>
        </p:spPr>
        <p:txBody>
          <a:bodyPr/>
          <a:lstStyle/>
          <a:p>
            <a:pPr marL="285750" indent="-285750">
              <a:buFont typeface="Arial" panose="020B0604020202020204" pitchFamily="34" charset="0"/>
              <a:buChar char="•"/>
            </a:pPr>
            <a:r>
              <a:rPr lang="en-US" sz="1800" dirty="0"/>
              <a:t>Disclosing use of AI in publications is ethical and supportive of scientific best practices. </a:t>
            </a:r>
          </a:p>
          <a:p>
            <a:pPr marL="285750" indent="-285750">
              <a:buFont typeface="Arial" panose="020B0604020202020204" pitchFamily="34" charset="0"/>
              <a:buChar char="•"/>
            </a:pPr>
            <a:r>
              <a:rPr lang="en-US" sz="1800" dirty="0"/>
              <a:t>Professors/ institutions and discipline specific professional organizations may have differing policies and guidance on disclosing use of artificial intelligence (AI) in research and writing. </a:t>
            </a:r>
          </a:p>
          <a:p>
            <a:pPr marL="285750" indent="-285750">
              <a:buFont typeface="Arial" panose="020B0604020202020204" pitchFamily="34" charset="0"/>
              <a:buChar char="•"/>
            </a:pPr>
            <a:r>
              <a:rPr lang="en-US" sz="1800" dirty="0"/>
              <a:t>Checking these policies before using AI is advisable.</a:t>
            </a:r>
          </a:p>
          <a:p>
            <a:endParaRPr lang="en-US" dirty="0"/>
          </a:p>
        </p:txBody>
      </p:sp>
      <p:sp>
        <p:nvSpPr>
          <p:cNvPr id="13" name="TextBox 12">
            <a:extLst>
              <a:ext uri="{FF2B5EF4-FFF2-40B4-BE49-F238E27FC236}">
                <a16:creationId xmlns:a16="http://schemas.microsoft.com/office/drawing/2014/main" id="{FCCD8BA7-682A-F9DC-9B78-78F7BCE5E939}"/>
              </a:ext>
            </a:extLst>
          </p:cNvPr>
          <p:cNvSpPr txBox="1"/>
          <p:nvPr/>
        </p:nvSpPr>
        <p:spPr>
          <a:xfrm>
            <a:off x="2594344" y="6337005"/>
            <a:ext cx="2299027" cy="523220"/>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Resnik, D. B., &amp; Hosseini, M. (2025). </a:t>
            </a:r>
          </a:p>
          <a:p>
            <a:endParaRPr lang="en-US" dirty="0"/>
          </a:p>
        </p:txBody>
      </p:sp>
      <p:pic>
        <p:nvPicPr>
          <p:cNvPr id="12" name="Content Placeholder 11" descr="Table describing ethical use of AI and disclosure: Disclosure is mandatory when, for example, using AI&#10;To formulate questions or hypotheses, design and conduct experiments.&#10;To draft parts of the paper, summarize, paraphrase, significantly revise or synthesize textual content.&#10;To translate parts or the whole paper.&#10;To collect, analyze, interpret or visualize data (quantitative or qualitative).&#10;To extract data for review of the literature (systematic or not) and identify knowledge gaps.&#10;To generate synthetic data and images reported in the paper or used in research.&#10;Disclosure is optional when, for example, using AI&#10;To edit existing text for grammar, spelling or organization.&#10;To find references or verify the relevance of human-found references.&#10;To find and generate examples for existing content.&#10;To brainstorm and offer suggestions for the organization of a paper or the title of a paper/section.&#10;To validate and/or offer feedback on existing ideas, text and code.&#10;Disclosure is unnecessary when, for example, using AI&#10;To suggest words or phrases that enhance clarity/readability of an existing sentence.&#10;In part of a larger operation where AI is not generating or synthesizing content or making research decisions; for example, when AI is integrated into other systems/machines.&#10;As a digital assistant, for example, to help organize and maintain a project’s digital assets and workflows.">
            <a:extLst>
              <a:ext uri="{FF2B5EF4-FFF2-40B4-BE49-F238E27FC236}">
                <a16:creationId xmlns:a16="http://schemas.microsoft.com/office/drawing/2014/main" id="{B5437042-6B61-2035-A566-0B7B253A3809}"/>
              </a:ext>
            </a:extLst>
          </p:cNvPr>
          <p:cNvPicPr>
            <a:picLocks noGrp="1" noChangeAspect="1"/>
          </p:cNvPicPr>
          <p:nvPr>
            <p:ph idx="1"/>
          </p:nvPr>
        </p:nvPicPr>
        <p:blipFill>
          <a:blip r:embed="rId3"/>
          <a:stretch>
            <a:fillRect/>
          </a:stretch>
        </p:blipFill>
        <p:spPr>
          <a:xfrm>
            <a:off x="4772025" y="1587993"/>
            <a:ext cx="7378424" cy="5154623"/>
          </a:xfrm>
          <a:prstGeom prst="rect">
            <a:avLst/>
          </a:prstGeom>
        </p:spPr>
      </p:pic>
    </p:spTree>
    <p:extLst>
      <p:ext uri="{BB962C8B-B14F-4D97-AF65-F5344CB8AC3E}">
        <p14:creationId xmlns:p14="http://schemas.microsoft.com/office/powerpoint/2010/main" val="344634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F4555-B0FD-B1A0-B086-222BF2FDA08B}"/>
              </a:ext>
            </a:extLst>
          </p:cNvPr>
          <p:cNvSpPr>
            <a:spLocks noGrp="1"/>
          </p:cNvSpPr>
          <p:nvPr>
            <p:ph type="title"/>
          </p:nvPr>
        </p:nvSpPr>
        <p:spPr/>
        <p:txBody>
          <a:bodyPr>
            <a:normAutofit fontScale="90000"/>
          </a:bodyPr>
          <a:lstStyle/>
          <a:p>
            <a:r>
              <a:rPr lang="en-US" dirty="0"/>
              <a:t>Responsible Conduct of Research (RCR)</a:t>
            </a:r>
          </a:p>
        </p:txBody>
      </p:sp>
      <p:sp>
        <p:nvSpPr>
          <p:cNvPr id="3" name="Content Placeholder 2">
            <a:extLst>
              <a:ext uri="{FF2B5EF4-FFF2-40B4-BE49-F238E27FC236}">
                <a16:creationId xmlns:a16="http://schemas.microsoft.com/office/drawing/2014/main" id="{75EDEE23-00DA-9973-9BAF-2EF5AD0C4C2D}"/>
              </a:ext>
            </a:extLst>
          </p:cNvPr>
          <p:cNvSpPr>
            <a:spLocks noGrp="1"/>
          </p:cNvSpPr>
          <p:nvPr>
            <p:ph idx="1"/>
          </p:nvPr>
        </p:nvSpPr>
        <p:spPr/>
        <p:txBody>
          <a:bodyPr>
            <a:normAutofit fontScale="85000" lnSpcReduction="10000"/>
          </a:bodyPr>
          <a:lstStyle/>
          <a:p>
            <a:r>
              <a:rPr lang="en-US" dirty="0"/>
              <a:t>Responsible Conduct of Research (RCR): adherence to best practices and ethical standards in the conduct of scientific research.</a:t>
            </a:r>
          </a:p>
          <a:p>
            <a:endParaRPr lang="en-US" dirty="0"/>
          </a:p>
          <a:p>
            <a:r>
              <a:rPr lang="en-US" dirty="0"/>
              <a:t>“The integrity of knowledge that emerges from research is based on individual and collective adherence to core values of objectivity, honesty, openness, fairness, accountability, and stewardship.” –National Academies, Fostering Integrity in Research, 2017</a:t>
            </a:r>
          </a:p>
          <a:p>
            <a:pPr marL="0" indent="0">
              <a:buNone/>
            </a:pPr>
            <a:endParaRPr lang="en-US" dirty="0"/>
          </a:p>
          <a:p>
            <a:r>
              <a:rPr lang="en-US" dirty="0"/>
              <a:t>“</a:t>
            </a:r>
            <a:r>
              <a:rPr lang="en-US" i="1" dirty="0"/>
              <a:t>If you can't expect to believe what is presented by a researcher, we might as well all go home</a:t>
            </a:r>
            <a:r>
              <a:rPr lang="en-US" dirty="0"/>
              <a:t>.” –Anonymous WRAIR RCR survey respondent, 2020</a:t>
            </a:r>
          </a:p>
          <a:p>
            <a:endParaRPr lang="en-US" dirty="0"/>
          </a:p>
        </p:txBody>
      </p:sp>
    </p:spTree>
    <p:extLst>
      <p:ext uri="{BB962C8B-B14F-4D97-AF65-F5344CB8AC3E}">
        <p14:creationId xmlns:p14="http://schemas.microsoft.com/office/powerpoint/2010/main" val="1981786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F47B20-5B95-F7FB-230A-9459803A96F5}"/>
              </a:ext>
            </a:extLst>
          </p:cNvPr>
          <p:cNvSpPr txBox="1">
            <a:spLocks noGrp="1"/>
          </p:cNvSpPr>
          <p:nvPr>
            <p:ph type="title" idx="4294967295"/>
          </p:nvPr>
        </p:nvSpPr>
        <p:spPr>
          <a:xfrm>
            <a:off x="1711842" y="5539210"/>
            <a:ext cx="8468985"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Existing COPE guidelines around plagiarism and related examples of misconduct</a:t>
            </a:r>
          </a:p>
        </p:txBody>
      </p:sp>
      <p:sp>
        <p:nvSpPr>
          <p:cNvPr id="7" name="TextBox 6">
            <a:extLst>
              <a:ext uri="{FF2B5EF4-FFF2-40B4-BE49-F238E27FC236}">
                <a16:creationId xmlns:a16="http://schemas.microsoft.com/office/drawing/2014/main" id="{67FEAC55-A47D-8E79-2E8A-285927F58D92}"/>
              </a:ext>
            </a:extLst>
          </p:cNvPr>
          <p:cNvSpPr txBox="1"/>
          <p:nvPr/>
        </p:nvSpPr>
        <p:spPr>
          <a:xfrm>
            <a:off x="191386" y="6434111"/>
            <a:ext cx="10402207"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Maupin, D., Suchak, T., Barnett, A. </a:t>
            </a:r>
            <a:r>
              <a:rPr lang="en-US" sz="1000" i="1" dirty="0">
                <a:latin typeface="Arial" panose="020B0604020202020204" pitchFamily="34" charset="0"/>
                <a:cs typeface="Arial" panose="020B0604020202020204" pitchFamily="34" charset="0"/>
              </a:rPr>
              <a:t>et al.</a:t>
            </a:r>
            <a:r>
              <a:rPr lang="en-US" sz="1000" dirty="0">
                <a:latin typeface="Arial" panose="020B0604020202020204" pitchFamily="34" charset="0"/>
                <a:cs typeface="Arial" panose="020B0604020202020204" pitchFamily="34" charset="0"/>
              </a:rPr>
              <a:t> Dramatic increases in redundant publications in the Generative AI era. </a:t>
            </a:r>
            <a:r>
              <a:rPr lang="en-US" sz="1000" i="1" dirty="0">
                <a:latin typeface="Arial" panose="020B0604020202020204" pitchFamily="34" charset="0"/>
                <a:cs typeface="Arial" panose="020B0604020202020204" pitchFamily="34" charset="0"/>
              </a:rPr>
              <a:t>BMC Med</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24</a:t>
            </a:r>
            <a:r>
              <a:rPr lang="en-US" sz="1000" dirty="0">
                <a:latin typeface="Arial" panose="020B0604020202020204" pitchFamily="34" charset="0"/>
                <a:cs typeface="Arial" panose="020B0604020202020204" pitchFamily="34" charset="0"/>
              </a:rPr>
              <a:t>, 29 (2026). https://doi.org/10.1186/s12916-025-04569-y</a:t>
            </a:r>
          </a:p>
        </p:txBody>
      </p:sp>
      <p:pic>
        <p:nvPicPr>
          <p:cNvPr id="2" name="Picture 1" descr="Table describing areas that are easier to avoid in the GenAI era including Text Recycling also known as self-plagiarism. At least one author of the new document is also an author of the prior document. Same text (or substantively equivalent in both forma nd content). Does not appropriately reference/quote the original. &#10;&#10;Plagiarism- depends on degree of copying. Different authors. Unattributed use of large portions of text and/or data, presented as if they were by the plagiarist. Does not appropriately reference/quote the original. &#10;&#10;Separately categorizes GenAI-assisted data dredging such as Redundant Submissions- at least some common authors (not intended to cover completely different sets of authors). Major overlap/redundancy. May include attempts to hide redundancy, e.g. paraphrasing, changing title, etc. &#10;&#10;Systematic manipulation- individuals or groups using dishonest practices to ensure publication. Covers wide range of practices including authorship for sale, infiltration of peer reviewers and editors. In practice, mainly focused on peer review manipulation, authorship substitution, or manuscript substitution.  ">
            <a:extLst>
              <a:ext uri="{FF2B5EF4-FFF2-40B4-BE49-F238E27FC236}">
                <a16:creationId xmlns:a16="http://schemas.microsoft.com/office/drawing/2014/main" id="{0CBABD57-A2EB-478E-9317-97DDBFC85A1C}"/>
              </a:ext>
            </a:extLst>
          </p:cNvPr>
          <p:cNvPicPr>
            <a:picLocks noChangeAspect="1"/>
          </p:cNvPicPr>
          <p:nvPr/>
        </p:nvPicPr>
        <p:blipFill>
          <a:blip r:embed="rId3"/>
          <a:stretch>
            <a:fillRect/>
          </a:stretch>
        </p:blipFill>
        <p:spPr>
          <a:xfrm>
            <a:off x="191386" y="177668"/>
            <a:ext cx="11876567" cy="5213039"/>
          </a:xfrm>
          <a:prstGeom prst="rect">
            <a:avLst/>
          </a:prstGeom>
        </p:spPr>
      </p:pic>
    </p:spTree>
    <p:extLst>
      <p:ext uri="{BB962C8B-B14F-4D97-AF65-F5344CB8AC3E}">
        <p14:creationId xmlns:p14="http://schemas.microsoft.com/office/powerpoint/2010/main" val="1700999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08FB3-6D9E-FF0F-AE52-BC3E13CEA9E0}"/>
              </a:ext>
            </a:extLst>
          </p:cNvPr>
          <p:cNvSpPr>
            <a:spLocks noGrp="1"/>
          </p:cNvSpPr>
          <p:nvPr>
            <p:ph type="title"/>
          </p:nvPr>
        </p:nvSpPr>
        <p:spPr/>
        <p:txBody>
          <a:bodyPr/>
          <a:lstStyle/>
          <a:p>
            <a:r>
              <a:rPr lang="en-US" dirty="0"/>
              <a:t>Journal Stances</a:t>
            </a:r>
          </a:p>
        </p:txBody>
      </p:sp>
      <p:sp>
        <p:nvSpPr>
          <p:cNvPr id="3" name="Content Placeholder 2">
            <a:extLst>
              <a:ext uri="{FF2B5EF4-FFF2-40B4-BE49-F238E27FC236}">
                <a16:creationId xmlns:a16="http://schemas.microsoft.com/office/drawing/2014/main" id="{56E7BEF4-B2EE-1DD7-892B-DAD9209FA568}"/>
              </a:ext>
            </a:extLst>
          </p:cNvPr>
          <p:cNvSpPr>
            <a:spLocks noGrp="1"/>
          </p:cNvSpPr>
          <p:nvPr>
            <p:ph idx="1"/>
          </p:nvPr>
        </p:nvSpPr>
        <p:spPr/>
        <p:txBody>
          <a:bodyPr/>
          <a:lstStyle/>
          <a:p>
            <a:pPr marL="0" indent="0">
              <a:buNone/>
            </a:pPr>
            <a:r>
              <a:rPr lang="en-US" dirty="0"/>
              <a:t>https://www.fau.edu/research-admin/research-integrity/responsible-conduct-of-research/authorship-and-publication/</a:t>
            </a:r>
          </a:p>
        </p:txBody>
      </p:sp>
    </p:spTree>
    <p:extLst>
      <p:ext uri="{BB962C8B-B14F-4D97-AF65-F5344CB8AC3E}">
        <p14:creationId xmlns:p14="http://schemas.microsoft.com/office/powerpoint/2010/main" val="3188105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588616-9307-E135-7919-F37BE279FDE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DF47C3F-58DF-F8FB-D72A-B33BF54C022E}"/>
              </a:ext>
            </a:extLst>
          </p:cNvPr>
          <p:cNvSpPr>
            <a:spLocks noGrp="1"/>
          </p:cNvSpPr>
          <p:nvPr>
            <p:ph sz="half" idx="1"/>
          </p:nvPr>
        </p:nvSpPr>
        <p:spPr>
          <a:xfrm>
            <a:off x="241300" y="2494624"/>
            <a:ext cx="5778500" cy="4363375"/>
          </a:xfrm>
        </p:spPr>
        <p:txBody>
          <a:bodyPr>
            <a:normAutofit fontScale="47500" lnSpcReduction="20000"/>
          </a:bodyPr>
          <a:lstStyle/>
          <a:p>
            <a:r>
              <a:rPr lang="en-US" dirty="0"/>
              <a:t>Barsky-Moore, J. A., &amp; Barsky, A. E. (2025). Mitigating anchoring bias when using AI in social work research: Responsible conduct of AI-assisted research. International Journal of Social Work Values and Ethics, 22(1), Item 06. https://jswve.org/volume-22/issue-1/item-06/  https://doi.org/10.55521/10-022-106</a:t>
            </a:r>
          </a:p>
          <a:p>
            <a:r>
              <a:rPr lang="en-US" dirty="0" err="1"/>
              <a:t>Davydiuk</a:t>
            </a:r>
            <a:r>
              <a:rPr lang="en-US" dirty="0"/>
              <a:t>, N., Krieg, E., </a:t>
            </a:r>
            <a:r>
              <a:rPr lang="en-US" dirty="0" err="1"/>
              <a:t>Gaitzsch</a:t>
            </a:r>
            <a:r>
              <a:rPr lang="en-US" dirty="0"/>
              <a:t>, J., McCall, P. M., Auernhammer, G. K., Yang, M., Tracy, J. B., Bals, S., Parak, W. J., Kotov, N. A., Liz-</a:t>
            </a:r>
            <a:r>
              <a:rPr lang="en-US" dirty="0" err="1"/>
              <a:t>Marzán</a:t>
            </a:r>
            <a:r>
              <a:rPr lang="en-US" dirty="0"/>
              <a:t>, L. M., Fery, A., Faria, M., &amp; </a:t>
            </a:r>
            <a:r>
              <a:rPr lang="en-US" dirty="0" err="1"/>
              <a:t>Besford</a:t>
            </a:r>
            <a:r>
              <a:rPr lang="en-US" dirty="0"/>
              <a:t>, Q. A. (2025). The rising danger of AI-generated images in nanomaterials science and what we can do about it. </a:t>
            </a:r>
            <a:r>
              <a:rPr lang="en-US" i="1" dirty="0"/>
              <a:t>Nature Nanotechnology, 20</a:t>
            </a:r>
            <a:r>
              <a:rPr lang="en-US" dirty="0"/>
              <a:t>(9), 1174–1177. </a:t>
            </a:r>
            <a:r>
              <a:rPr lang="en-US" dirty="0">
                <a:hlinkClick r:id="rId3"/>
              </a:rPr>
              <a:t>https://doi.org/10.1038/s41565-025-02009-9</a:t>
            </a:r>
            <a:endParaRPr lang="en-US" dirty="0"/>
          </a:p>
          <a:p>
            <a:r>
              <a:rPr lang="en-US" dirty="0"/>
              <a:t>Gibney, E. (2025, September). Can researchers stop AI making up citations? </a:t>
            </a:r>
            <a:r>
              <a:rPr lang="en-US" i="1" dirty="0"/>
              <a:t>Nature, 645</a:t>
            </a:r>
            <a:r>
              <a:rPr lang="en-US" dirty="0"/>
              <a:t>(8081), 569–570. </a:t>
            </a:r>
            <a:r>
              <a:rPr lang="en-US" dirty="0">
                <a:hlinkClick r:id="rId4"/>
              </a:rPr>
              <a:t>https://doi.org/10.1038/d41586-025-02853-8</a:t>
            </a:r>
            <a:endParaRPr lang="en-US" dirty="0"/>
          </a:p>
          <a:p>
            <a:r>
              <a:rPr lang="en-US" dirty="0"/>
              <a:t>Gibney, E. (2026, February 13). How AI slop is causing a crisis in computer science. </a:t>
            </a:r>
            <a:r>
              <a:rPr lang="en-US" i="1" dirty="0"/>
              <a:t>Nature</a:t>
            </a:r>
            <a:r>
              <a:rPr lang="en-US" dirty="0"/>
              <a:t>. </a:t>
            </a:r>
            <a:r>
              <a:rPr lang="en-US" dirty="0">
                <a:hlinkClick r:id="rId5"/>
              </a:rPr>
              <a:t>https://doi.org/10.1038/d41586-025-03967-9</a:t>
            </a:r>
            <a:endParaRPr lang="en-US" dirty="0"/>
          </a:p>
          <a:p>
            <a:r>
              <a:rPr lang="en-US" dirty="0"/>
              <a:t>Khalifa, M., &amp; </a:t>
            </a:r>
            <a:r>
              <a:rPr lang="en-US" dirty="0" err="1"/>
              <a:t>Albadawy</a:t>
            </a:r>
            <a:r>
              <a:rPr lang="en-US" dirty="0"/>
              <a:t>, M. (2024). Using artificial intelligence in academic writing and research. Computer Methods and Programs in Biomedicine Update, 5, 100145. </a:t>
            </a:r>
            <a:r>
              <a:rPr lang="en-US" dirty="0">
                <a:hlinkClick r:id="rId6"/>
              </a:rPr>
              <a:t>https://doi.org/10.1016/j.cmpbup.2024.100145</a:t>
            </a:r>
            <a:endParaRPr lang="en-US" dirty="0"/>
          </a:p>
          <a:p>
            <a:r>
              <a:rPr lang="en-US" dirty="0"/>
              <a:t>Kwon, D. (2025, May 14). Is it OK for AI to write science papers? Nature survey shows researchers are split. </a:t>
            </a:r>
            <a:r>
              <a:rPr lang="en-US" i="1" dirty="0"/>
              <a:t>Nature, 641</a:t>
            </a:r>
            <a:r>
              <a:rPr lang="en-US" dirty="0"/>
              <a:t>(8063), 574–578. </a:t>
            </a:r>
            <a:r>
              <a:rPr lang="en-US" dirty="0">
                <a:hlinkClick r:id="rId7"/>
              </a:rPr>
              <a:t>https://doi.org/10.1038/d41586-025-01463-8</a:t>
            </a:r>
            <a:endParaRPr lang="en-US" dirty="0"/>
          </a:p>
        </p:txBody>
      </p:sp>
      <p:sp>
        <p:nvSpPr>
          <p:cNvPr id="5" name="Content Placeholder 4">
            <a:extLst>
              <a:ext uri="{FF2B5EF4-FFF2-40B4-BE49-F238E27FC236}">
                <a16:creationId xmlns:a16="http://schemas.microsoft.com/office/drawing/2014/main" id="{8A11891C-D42C-7CEB-8E2E-2F0477FC9998}"/>
              </a:ext>
            </a:extLst>
          </p:cNvPr>
          <p:cNvSpPr>
            <a:spLocks noGrp="1"/>
          </p:cNvSpPr>
          <p:nvPr>
            <p:ph sz="half" idx="2"/>
          </p:nvPr>
        </p:nvSpPr>
        <p:spPr>
          <a:xfrm>
            <a:off x="6172200" y="2494625"/>
            <a:ext cx="5930900" cy="4363374"/>
          </a:xfrm>
        </p:spPr>
        <p:txBody>
          <a:bodyPr>
            <a:normAutofit fontScale="47500" lnSpcReduction="20000"/>
          </a:bodyPr>
          <a:lstStyle/>
          <a:p>
            <a:r>
              <a:rPr lang="en-US" dirty="0"/>
              <a:t>Maupin, D., Suchak, T., Barnett, A., et al. (2026). Dramatic increases in redundant publications in the generative AI era. </a:t>
            </a:r>
            <a:r>
              <a:rPr lang="en-US" i="1" dirty="0"/>
              <a:t>BMC Medicine, 24</a:t>
            </a:r>
            <a:r>
              <a:rPr lang="en-US" dirty="0"/>
              <a:t>, 29. </a:t>
            </a:r>
            <a:r>
              <a:rPr lang="en-US" dirty="0">
                <a:hlinkClick r:id="rId8"/>
              </a:rPr>
              <a:t>https://doi.org/10.1186/s12916-025-04569-y</a:t>
            </a:r>
            <a:endParaRPr lang="en-US" dirty="0"/>
          </a:p>
          <a:p>
            <a:r>
              <a:rPr lang="en-US" dirty="0"/>
              <a:t>Resnik, D. B., &amp; Hosseini, M. (2025). Disclosing artificial intelligence use in scientific research and publication: When should disclosure be mandatory, optional, or unnecessary? </a:t>
            </a:r>
            <a:r>
              <a:rPr lang="en-US" i="1" dirty="0"/>
              <a:t>Accountability in Research</a:t>
            </a:r>
            <a:r>
              <a:rPr lang="en-US" dirty="0"/>
              <a:t>, 1–13. </a:t>
            </a:r>
            <a:r>
              <a:rPr lang="en-US" dirty="0">
                <a:hlinkClick r:id="rId9"/>
              </a:rPr>
              <a:t>https://doi.org/10.1080/08989621.2025.2481949</a:t>
            </a:r>
            <a:endParaRPr lang="en-US" dirty="0"/>
          </a:p>
          <a:p>
            <a:r>
              <a:rPr lang="en-US" dirty="0"/>
              <a:t>Resnik, D. B., Hosseini, M., Kim, J. J. H., </a:t>
            </a:r>
            <a:r>
              <a:rPr lang="en-US" dirty="0" err="1"/>
              <a:t>Epiphaniou</a:t>
            </a:r>
            <a:r>
              <a:rPr lang="en-US" dirty="0"/>
              <a:t>, G., &amp; Maple, C. (2025). GenAI synthetic data create ethical challenges for scientists. Here’s how to address them. </a:t>
            </a:r>
            <a:r>
              <a:rPr lang="en-US" i="1" dirty="0"/>
              <a:t>Proceedings of the National Academy of Sciences, 122</a:t>
            </a:r>
            <a:r>
              <a:rPr lang="en-US" dirty="0"/>
              <a:t>(9), e2409182122. </a:t>
            </a:r>
            <a:r>
              <a:rPr lang="en-US" dirty="0">
                <a:hlinkClick r:id="rId10"/>
              </a:rPr>
              <a:t>https://doi.org/10.1073/pnas.2409182122</a:t>
            </a:r>
            <a:endParaRPr lang="en-US" dirty="0"/>
          </a:p>
          <a:p>
            <a:r>
              <a:rPr lang="en-US" dirty="0"/>
              <a:t>Thelwall, M., </a:t>
            </a:r>
            <a:r>
              <a:rPr lang="en-US" dirty="0" err="1"/>
              <a:t>Lehtisaari</a:t>
            </a:r>
            <a:r>
              <a:rPr lang="en-US" dirty="0"/>
              <a:t>, M., </a:t>
            </a:r>
            <a:r>
              <a:rPr lang="en-US" dirty="0" err="1"/>
              <a:t>Katsirea</a:t>
            </a:r>
            <a:r>
              <a:rPr lang="en-US" dirty="0"/>
              <a:t>, I., Holmberg, K., &amp; Zheng, E.-T. (2025). Does ChatGPT ignore article retractions and other reliability concerns? </a:t>
            </a:r>
            <a:r>
              <a:rPr lang="en-US" i="1" dirty="0"/>
              <a:t>Learned Publishing, 38</a:t>
            </a:r>
            <a:r>
              <a:rPr lang="en-US" dirty="0"/>
              <a:t>. </a:t>
            </a:r>
            <a:r>
              <a:rPr lang="en-US" dirty="0">
                <a:hlinkClick r:id="rId11"/>
              </a:rPr>
              <a:t>https://doi.org/10.1002/leap.2018</a:t>
            </a:r>
            <a:endParaRPr lang="en-US" dirty="0"/>
          </a:p>
          <a:p>
            <a:endParaRPr lang="en-US" dirty="0"/>
          </a:p>
        </p:txBody>
      </p:sp>
    </p:spTree>
    <p:extLst>
      <p:ext uri="{BB962C8B-B14F-4D97-AF65-F5344CB8AC3E}">
        <p14:creationId xmlns:p14="http://schemas.microsoft.com/office/powerpoint/2010/main" val="907563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0015-7DC0-F9DA-E970-120E786AB91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480AC6F-32FB-8022-4E22-0A9988993422}"/>
              </a:ext>
            </a:extLst>
          </p:cNvPr>
          <p:cNvSpPr>
            <a:spLocks noGrp="1"/>
          </p:cNvSpPr>
          <p:nvPr>
            <p:ph sz="half" idx="1"/>
          </p:nvPr>
        </p:nvSpPr>
        <p:spPr/>
        <p:txBody>
          <a:bodyPr>
            <a:normAutofit fontScale="47500" lnSpcReduction="20000"/>
          </a:bodyPr>
          <a:lstStyle/>
          <a:p>
            <a:r>
              <a:rPr lang="en-US" dirty="0"/>
              <a:t>Ars Technica. (2026, February). Editor’s note: Retraction of article containing fabricated quotations. </a:t>
            </a:r>
            <a:r>
              <a:rPr lang="en-US" dirty="0">
                <a:hlinkClick r:id="rId3"/>
              </a:rPr>
              <a:t>https://arstechnica.com/staff/2026/02/editors-note-retraction-of-article-containing-fabricated-quotations/</a:t>
            </a:r>
            <a:endParaRPr lang="en-US" dirty="0"/>
          </a:p>
          <a:p>
            <a:r>
              <a:rPr lang="en-US" dirty="0"/>
              <a:t>LSE Impact Blog. (2026, March 17). Research integrity is locked into an arms race with agentic AI slop. </a:t>
            </a:r>
            <a:r>
              <a:rPr lang="en-US" dirty="0">
                <a:hlinkClick r:id="rId4"/>
              </a:rPr>
              <a:t>https://blogs.lse.ac.uk/impactofsocialsciences/2026/03/17/research-integrity-is-locked-into-an-arms-race-with-agentic-ai-slop/</a:t>
            </a:r>
            <a:endParaRPr lang="en-US" dirty="0"/>
          </a:p>
          <a:p>
            <a:r>
              <a:rPr lang="fr-FR" dirty="0"/>
              <a:t>Nature. (2024). </a:t>
            </a:r>
            <a:r>
              <a:rPr lang="fr-FR" dirty="0">
                <a:hlinkClick r:id="rId5"/>
              </a:rPr>
              <a:t>https://www.nature.com/articles/d41586-024-02371-z</a:t>
            </a:r>
            <a:endParaRPr lang="fr-FR" dirty="0"/>
          </a:p>
          <a:p>
            <a:r>
              <a:rPr lang="fr-FR" dirty="0"/>
              <a:t>Nature. (2025). </a:t>
            </a:r>
            <a:r>
              <a:rPr lang="fr-FR" dirty="0">
                <a:hlinkClick r:id="rId6"/>
              </a:rPr>
              <a:t>https://www.nature.com/articles/d41586-025-02616-5</a:t>
            </a:r>
            <a:endParaRPr lang="fr-FR" dirty="0"/>
          </a:p>
          <a:p>
            <a:r>
              <a:rPr lang="fr-FR" dirty="0"/>
              <a:t>Nature. (2026). </a:t>
            </a:r>
            <a:r>
              <a:rPr lang="fr-FR" dirty="0">
                <a:hlinkClick r:id="rId7"/>
              </a:rPr>
              <a:t>https://www.nature.com/articles/s41586-026-10265-5</a:t>
            </a:r>
            <a:endParaRPr lang="fr-FR" dirty="0"/>
          </a:p>
          <a:p>
            <a:r>
              <a:rPr lang="en-US" dirty="0"/>
              <a:t>Octopus. (n.d.). </a:t>
            </a:r>
            <a:r>
              <a:rPr lang="en-US" dirty="0">
                <a:hlinkClick r:id="rId8"/>
              </a:rPr>
              <a:t>https://www.octopus.ac/publications/za6p-4457/versions/latest</a:t>
            </a:r>
            <a:endParaRPr lang="en-US" dirty="0"/>
          </a:p>
          <a:p>
            <a:endParaRPr lang="en-US" dirty="0"/>
          </a:p>
        </p:txBody>
      </p:sp>
      <p:sp>
        <p:nvSpPr>
          <p:cNvPr id="4" name="Content Placeholder 3">
            <a:extLst>
              <a:ext uri="{FF2B5EF4-FFF2-40B4-BE49-F238E27FC236}">
                <a16:creationId xmlns:a16="http://schemas.microsoft.com/office/drawing/2014/main" id="{4EC6E803-77B7-5ED3-2DD6-E97156D5DD3F}"/>
              </a:ext>
            </a:extLst>
          </p:cNvPr>
          <p:cNvSpPr>
            <a:spLocks noGrp="1"/>
          </p:cNvSpPr>
          <p:nvPr>
            <p:ph sz="half" idx="2"/>
          </p:nvPr>
        </p:nvSpPr>
        <p:spPr/>
        <p:txBody>
          <a:bodyPr>
            <a:normAutofit fontScale="47500" lnSpcReduction="20000"/>
          </a:bodyPr>
          <a:lstStyle/>
          <a:p>
            <a:r>
              <a:rPr lang="en-US" dirty="0"/>
              <a:t>PubMed Central. (2024). </a:t>
            </a:r>
            <a:r>
              <a:rPr lang="en-US" dirty="0">
                <a:hlinkClick r:id="rId9"/>
              </a:rPr>
              <a:t>https://pmc.ncbi.nlm.nih.gov/articles/PMC10985060/</a:t>
            </a:r>
            <a:endParaRPr lang="en-US" dirty="0"/>
          </a:p>
          <a:p>
            <a:r>
              <a:rPr lang="en-US" dirty="0"/>
              <a:t>Rolling Stone. (2023). AI chatbot journal research fake citations. </a:t>
            </a:r>
            <a:r>
              <a:rPr lang="en-US" dirty="0">
                <a:hlinkClick r:id="rId10"/>
              </a:rPr>
              <a:t>https://www.rollingstone.com/culture/culture-features/ai-chatbot-journal-research-fake-citations-1235485484/</a:t>
            </a:r>
            <a:endParaRPr lang="en-US" dirty="0"/>
          </a:p>
          <a:p>
            <a:r>
              <a:rPr lang="en-US" dirty="0"/>
              <a:t>Scientific American. (n.d.). Hey ChatGPT, write me a fictional paper: These LLMs are willing to commit. </a:t>
            </a:r>
            <a:r>
              <a:rPr lang="en-US" dirty="0">
                <a:hlinkClick r:id="rId11"/>
              </a:rPr>
              <a:t>https://www.scientificamerican.com/article/hey-chatgpt-write-me-a-fictional-paper-these-llms-are-willing-to-commit/</a:t>
            </a:r>
            <a:endParaRPr lang="en-US" dirty="0"/>
          </a:p>
          <a:p>
            <a:r>
              <a:rPr lang="en-US" dirty="0"/>
              <a:t>The Standard. (2026). HKU professor steps down after probe finds AI-generated fake references in fertility study. </a:t>
            </a:r>
            <a:r>
              <a:rPr lang="en-US" dirty="0">
                <a:hlinkClick r:id="rId12"/>
              </a:rPr>
              <a:t>https://www.thestandard.com.hk/news/article/319581/HKU-professor-steps-down-after-probe-finds-AI-generated-fake-references-in-fertility-study</a:t>
            </a:r>
            <a:endParaRPr lang="en-US" dirty="0"/>
          </a:p>
          <a:p>
            <a:r>
              <a:rPr lang="en-US" dirty="0"/>
              <a:t>The Times. (2026). AI bots mimic humans in political surveys. </a:t>
            </a:r>
            <a:r>
              <a:rPr lang="en-US" dirty="0">
                <a:hlinkClick r:id="rId13"/>
              </a:rPr>
              <a:t>https://www.thetimes.com/uk/technology-uk/article/ai-bots-humans-political-surveys-hq2fjxlvr</a:t>
            </a:r>
            <a:endParaRPr lang="en-US" dirty="0"/>
          </a:p>
          <a:p>
            <a:r>
              <a:rPr lang="en-US" dirty="0"/>
              <a:t>404 Media. (2026). A researcher made an AI that completely breaks the online surveys scientists rely on. </a:t>
            </a:r>
            <a:r>
              <a:rPr lang="en-US" dirty="0">
                <a:hlinkClick r:id="rId14"/>
              </a:rPr>
              <a:t>https://www.404media.co/a-researcher-made-an-ai-that-completely-breaks-the-online-surveys-scientists-rely-on/</a:t>
            </a:r>
            <a:endParaRPr lang="en-US" dirty="0"/>
          </a:p>
        </p:txBody>
      </p:sp>
    </p:spTree>
    <p:extLst>
      <p:ext uri="{BB962C8B-B14F-4D97-AF65-F5344CB8AC3E}">
        <p14:creationId xmlns:p14="http://schemas.microsoft.com/office/powerpoint/2010/main" val="38798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500A2-011B-6C43-8858-CC629955CAE3}"/>
              </a:ext>
            </a:extLst>
          </p:cNvPr>
          <p:cNvSpPr>
            <a:spLocks noGrp="1"/>
          </p:cNvSpPr>
          <p:nvPr>
            <p:ph type="title"/>
          </p:nvPr>
        </p:nvSpPr>
        <p:spPr/>
        <p:txBody>
          <a:bodyPr/>
          <a:lstStyle/>
          <a:p>
            <a:r>
              <a:rPr lang="en-US" dirty="0"/>
              <a:t>Research Misconduct</a:t>
            </a:r>
          </a:p>
        </p:txBody>
      </p:sp>
      <p:graphicFrame>
        <p:nvGraphicFramePr>
          <p:cNvPr id="5" name="Content Placeholder 4" descr="Image includes a table defining Fabrication as making up data or recording and reporting them. Falsification as manipulating research materials, equipment, or processes; or changing data or results such that the research is not accurately represented in the research record and Plagiarism as the appropriation of another person's ideas, processes, or words without giving appropriate credit">
            <a:extLst>
              <a:ext uri="{FF2B5EF4-FFF2-40B4-BE49-F238E27FC236}">
                <a16:creationId xmlns:a16="http://schemas.microsoft.com/office/drawing/2014/main" id="{39BBF1E7-16A0-FF34-5981-64E3D229A0D9}"/>
              </a:ext>
            </a:extLst>
          </p:cNvPr>
          <p:cNvGraphicFramePr>
            <a:graphicFrameLocks noGrp="1"/>
          </p:cNvGraphicFramePr>
          <p:nvPr>
            <p:ph idx="1"/>
            <p:extLst>
              <p:ext uri="{D42A27DB-BD31-4B8C-83A1-F6EECF244321}">
                <p14:modId xmlns:p14="http://schemas.microsoft.com/office/powerpoint/2010/main" val="2376931069"/>
              </p:ext>
            </p:extLst>
          </p:nvPr>
        </p:nvGraphicFramePr>
        <p:xfrm>
          <a:off x="838200" y="2408017"/>
          <a:ext cx="10515600" cy="3557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37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99FD-5307-F0FB-A33D-2B7940496864}"/>
              </a:ext>
            </a:extLst>
          </p:cNvPr>
          <p:cNvSpPr>
            <a:spLocks noGrp="1"/>
          </p:cNvSpPr>
          <p:nvPr>
            <p:ph type="title"/>
          </p:nvPr>
        </p:nvSpPr>
        <p:spPr/>
        <p:txBody>
          <a:bodyPr/>
          <a:lstStyle/>
          <a:p>
            <a:r>
              <a:rPr lang="en-US" dirty="0"/>
              <a:t>Research Misconduct Policy</a:t>
            </a:r>
          </a:p>
        </p:txBody>
      </p:sp>
      <p:sp>
        <p:nvSpPr>
          <p:cNvPr id="3" name="Content Placeholder 2">
            <a:extLst>
              <a:ext uri="{FF2B5EF4-FFF2-40B4-BE49-F238E27FC236}">
                <a16:creationId xmlns:a16="http://schemas.microsoft.com/office/drawing/2014/main" id="{68A040E1-1D4C-4FAB-C7BF-4ACEFF0C7328}"/>
              </a:ext>
            </a:extLst>
          </p:cNvPr>
          <p:cNvSpPr>
            <a:spLocks noGrp="1"/>
          </p:cNvSpPr>
          <p:nvPr>
            <p:ph idx="1"/>
          </p:nvPr>
        </p:nvSpPr>
        <p:spPr/>
        <p:txBody>
          <a:bodyPr/>
          <a:lstStyle/>
          <a:p>
            <a:r>
              <a:rPr lang="en-US" dirty="0"/>
              <a:t>Division of Research Policy 10.1.1</a:t>
            </a:r>
          </a:p>
          <a:p>
            <a:pPr marL="0" indent="0">
              <a:buNone/>
            </a:pPr>
            <a:r>
              <a:rPr lang="en-US" dirty="0">
                <a:hlinkClick r:id="rId2"/>
              </a:rPr>
              <a:t>https://www.fau.edu/research/policies-and-procedures/10.1.1-research-misconduct/</a:t>
            </a:r>
            <a:endParaRPr lang="en-US" dirty="0"/>
          </a:p>
          <a:p>
            <a:r>
              <a:rPr lang="en-US" dirty="0"/>
              <a:t>Does not apply to authorship or collaboration disputes. Only applies to allegations of research misconduct.</a:t>
            </a:r>
          </a:p>
          <a:p>
            <a:r>
              <a:rPr lang="en-US" dirty="0"/>
              <a:t>If you see something, say something!</a:t>
            </a:r>
          </a:p>
        </p:txBody>
      </p:sp>
    </p:spTree>
    <p:extLst>
      <p:ext uri="{BB962C8B-B14F-4D97-AF65-F5344CB8AC3E}">
        <p14:creationId xmlns:p14="http://schemas.microsoft.com/office/powerpoint/2010/main" val="424468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6297-FA2A-D99B-8D8B-B343556B7F2A}"/>
              </a:ext>
            </a:extLst>
          </p:cNvPr>
          <p:cNvSpPr>
            <a:spLocks noGrp="1"/>
          </p:cNvSpPr>
          <p:nvPr>
            <p:ph type="title"/>
          </p:nvPr>
        </p:nvSpPr>
        <p:spPr/>
        <p:txBody>
          <a:bodyPr/>
          <a:lstStyle/>
          <a:p>
            <a:r>
              <a:rPr lang="en-US" dirty="0"/>
              <a:t>Scientific Integrity</a:t>
            </a:r>
          </a:p>
        </p:txBody>
      </p:sp>
      <p:sp>
        <p:nvSpPr>
          <p:cNvPr id="3" name="Content Placeholder 2">
            <a:extLst>
              <a:ext uri="{FF2B5EF4-FFF2-40B4-BE49-F238E27FC236}">
                <a16:creationId xmlns:a16="http://schemas.microsoft.com/office/drawing/2014/main" id="{28D2CF8B-773B-8E81-D0E8-4D9B8322993D}"/>
              </a:ext>
            </a:extLst>
          </p:cNvPr>
          <p:cNvSpPr>
            <a:spLocks noGrp="1"/>
          </p:cNvSpPr>
          <p:nvPr>
            <p:ph idx="1"/>
          </p:nvPr>
        </p:nvSpPr>
        <p:spPr/>
        <p:txBody>
          <a:bodyPr>
            <a:normAutofit lnSpcReduction="10000"/>
          </a:bodyPr>
          <a:lstStyle/>
          <a:p>
            <a:r>
              <a:rPr lang="en-US" dirty="0"/>
              <a:t>The set of rules and values that must govern research activities to ensure their honesty and rigor.</a:t>
            </a:r>
          </a:p>
          <a:p>
            <a:r>
              <a:rPr lang="en-US" dirty="0"/>
              <a:t>Fabrications, Falsification, and Plagiarism are rare; however questionable research practices are more common. </a:t>
            </a:r>
          </a:p>
          <a:p>
            <a:r>
              <a:rPr lang="en-US" dirty="0"/>
              <a:t>For example, adding an author who does not meet the requirements to be an author, disregarding results that are intuitively deemed irrelevant, avoiding presenting data that could contradict hypotheses, selectively citing sources to reinforce own conclusions, etc.</a:t>
            </a:r>
          </a:p>
        </p:txBody>
      </p:sp>
    </p:spTree>
    <p:extLst>
      <p:ext uri="{BB962C8B-B14F-4D97-AF65-F5344CB8AC3E}">
        <p14:creationId xmlns:p14="http://schemas.microsoft.com/office/powerpoint/2010/main" val="72299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A7CB6A-071C-72DE-6A82-104288EEFA6B}"/>
              </a:ext>
            </a:extLst>
          </p:cNvPr>
          <p:cNvSpPr>
            <a:spLocks noGrp="1"/>
          </p:cNvSpPr>
          <p:nvPr>
            <p:ph type="title"/>
          </p:nvPr>
        </p:nvSpPr>
        <p:spPr/>
        <p:txBody>
          <a:bodyPr/>
          <a:lstStyle/>
          <a:p>
            <a:r>
              <a:rPr lang="en-US" dirty="0"/>
              <a:t>How AI Can Contribute to Research Misconduct</a:t>
            </a:r>
          </a:p>
        </p:txBody>
      </p:sp>
      <p:sp>
        <p:nvSpPr>
          <p:cNvPr id="5" name="Text Placeholder 4">
            <a:extLst>
              <a:ext uri="{FF2B5EF4-FFF2-40B4-BE49-F238E27FC236}">
                <a16:creationId xmlns:a16="http://schemas.microsoft.com/office/drawing/2014/main" id="{2EF5A3BE-FB61-EE43-1A84-7325D879610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253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8D2998-5B26-964C-7315-60C7B2DB9A44}"/>
              </a:ext>
            </a:extLst>
          </p:cNvPr>
          <p:cNvSpPr>
            <a:spLocks noGrp="1"/>
          </p:cNvSpPr>
          <p:nvPr>
            <p:ph type="title"/>
          </p:nvPr>
        </p:nvSpPr>
        <p:spPr/>
        <p:txBody>
          <a:bodyPr/>
          <a:lstStyle/>
          <a:p>
            <a:r>
              <a:rPr lang="en-US" dirty="0"/>
              <a:t>POLL TIME</a:t>
            </a:r>
          </a:p>
        </p:txBody>
      </p:sp>
      <p:sp>
        <p:nvSpPr>
          <p:cNvPr id="5" name="Content Placeholder 4">
            <a:extLst>
              <a:ext uri="{FF2B5EF4-FFF2-40B4-BE49-F238E27FC236}">
                <a16:creationId xmlns:a16="http://schemas.microsoft.com/office/drawing/2014/main" id="{3DAE9060-CEBD-5CC2-65C7-C25EF45291A6}"/>
              </a:ext>
            </a:extLst>
          </p:cNvPr>
          <p:cNvSpPr>
            <a:spLocks noGrp="1"/>
          </p:cNvSpPr>
          <p:nvPr>
            <p:ph sz="half" idx="1"/>
          </p:nvPr>
        </p:nvSpPr>
        <p:spPr>
          <a:xfrm>
            <a:off x="838200" y="2233719"/>
            <a:ext cx="5181600" cy="3682338"/>
          </a:xfrm>
        </p:spPr>
        <p:txBody>
          <a:bodyPr>
            <a:normAutofit fontScale="92500" lnSpcReduction="10000"/>
          </a:bodyPr>
          <a:lstStyle/>
          <a:p>
            <a:pPr marL="0" indent="0">
              <a:buNone/>
            </a:pPr>
            <a:r>
              <a:rPr lang="en-US" dirty="0"/>
              <a:t>From </a:t>
            </a:r>
            <a:r>
              <a:rPr lang="en-US" i="1" dirty="0"/>
              <a:t>Nature</a:t>
            </a:r>
            <a:r>
              <a:rPr lang="en-US" dirty="0"/>
              <a:t>: </a:t>
            </a:r>
          </a:p>
          <a:p>
            <a:pPr marL="0" indent="0">
              <a:buNone/>
            </a:pPr>
            <a:r>
              <a:rPr lang="en-US" dirty="0"/>
              <a:t>“Dr. Blogg uses an AI tool to write a section of a research paper, then edits the results. They don’t disclose that they used AI.” </a:t>
            </a:r>
          </a:p>
          <a:p>
            <a:pPr marL="0" indent="0">
              <a:buNone/>
            </a:pPr>
            <a:endParaRPr lang="en-US" dirty="0"/>
          </a:p>
        </p:txBody>
      </p:sp>
      <p:sp>
        <p:nvSpPr>
          <p:cNvPr id="6" name="Content Placeholder 5">
            <a:extLst>
              <a:ext uri="{FF2B5EF4-FFF2-40B4-BE49-F238E27FC236}">
                <a16:creationId xmlns:a16="http://schemas.microsoft.com/office/drawing/2014/main" id="{48B9D5A5-6D73-2EA0-0006-75241F0D3936}"/>
              </a:ext>
            </a:extLst>
          </p:cNvPr>
          <p:cNvSpPr>
            <a:spLocks noGrp="1"/>
          </p:cNvSpPr>
          <p:nvPr>
            <p:ph sz="half" idx="2"/>
          </p:nvPr>
        </p:nvSpPr>
        <p:spPr>
          <a:xfrm>
            <a:off x="6172200" y="2185190"/>
            <a:ext cx="5181600" cy="3682338"/>
          </a:xfrm>
        </p:spPr>
        <p:txBody>
          <a:bodyPr>
            <a:normAutofit fontScale="92500" lnSpcReduction="10000"/>
          </a:bodyPr>
          <a:lstStyle/>
          <a:p>
            <a:pPr marL="0" indent="0">
              <a:buNone/>
            </a:pPr>
            <a:r>
              <a:rPr lang="en-US" dirty="0"/>
              <a:t>Is this appropriate, only appropriate with disclosure of AI use, or not appropriate for these sections:</a:t>
            </a:r>
          </a:p>
          <a:p>
            <a:r>
              <a:rPr lang="en-US" dirty="0"/>
              <a:t>Abstract</a:t>
            </a:r>
          </a:p>
          <a:p>
            <a:r>
              <a:rPr lang="en-US" dirty="0"/>
              <a:t>Introduction</a:t>
            </a:r>
          </a:p>
          <a:p>
            <a:r>
              <a:rPr lang="en-US" dirty="0"/>
              <a:t>Methods</a:t>
            </a:r>
          </a:p>
          <a:p>
            <a:r>
              <a:rPr lang="en-US" dirty="0"/>
              <a:t>Results</a:t>
            </a:r>
          </a:p>
          <a:p>
            <a:r>
              <a:rPr lang="en-US" dirty="0"/>
              <a:t>Discussion/Conclusion</a:t>
            </a:r>
          </a:p>
          <a:p>
            <a:endParaRPr lang="en-US" dirty="0"/>
          </a:p>
        </p:txBody>
      </p:sp>
      <p:sp>
        <p:nvSpPr>
          <p:cNvPr id="7" name="TextBox 6">
            <a:extLst>
              <a:ext uri="{FF2B5EF4-FFF2-40B4-BE49-F238E27FC236}">
                <a16:creationId xmlns:a16="http://schemas.microsoft.com/office/drawing/2014/main" id="{CE1B47D4-C01C-B2BC-90EE-757C570E6FCA}"/>
              </a:ext>
            </a:extLst>
          </p:cNvPr>
          <p:cNvSpPr txBox="1"/>
          <p:nvPr/>
        </p:nvSpPr>
        <p:spPr>
          <a:xfrm>
            <a:off x="304801" y="6128434"/>
            <a:ext cx="1088390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Kwon, D. (2025, May 14). </a:t>
            </a:r>
            <a:r>
              <a:rPr lang="en-US" sz="1400" i="1" dirty="0">
                <a:latin typeface="Arial" panose="020B0604020202020204" pitchFamily="34" charset="0"/>
                <a:cs typeface="Arial" panose="020B0604020202020204" pitchFamily="34" charset="0"/>
              </a:rPr>
              <a:t>Is it OK for AI to write science papers? Nature survey shows researchers are split</a:t>
            </a:r>
            <a:r>
              <a:rPr lang="en-US" sz="1400" dirty="0">
                <a:latin typeface="Arial" panose="020B0604020202020204" pitchFamily="34" charset="0"/>
                <a:cs typeface="Arial" panose="020B0604020202020204" pitchFamily="34" charset="0"/>
              </a:rPr>
              <a:t>. Nature, 641(8063), 574–578. https://doi.org/10.1038/d41586-025-01463-8</a:t>
            </a:r>
          </a:p>
        </p:txBody>
      </p:sp>
    </p:spTree>
    <p:extLst>
      <p:ext uri="{BB962C8B-B14F-4D97-AF65-F5344CB8AC3E}">
        <p14:creationId xmlns:p14="http://schemas.microsoft.com/office/powerpoint/2010/main" val="241358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0486-57ED-8616-6E3C-D8A32B8C6FB3}"/>
              </a:ext>
            </a:extLst>
          </p:cNvPr>
          <p:cNvSpPr>
            <a:spLocks noGrp="1"/>
          </p:cNvSpPr>
          <p:nvPr>
            <p:ph type="title"/>
          </p:nvPr>
        </p:nvSpPr>
        <p:spPr>
          <a:xfrm>
            <a:off x="148856" y="1098074"/>
            <a:ext cx="10515600" cy="896645"/>
          </a:xfrm>
        </p:spPr>
        <p:txBody>
          <a:bodyPr/>
          <a:lstStyle/>
          <a:p>
            <a:r>
              <a:rPr lang="en-US" dirty="0"/>
              <a:t>How AI Can Lead You Astray…</a:t>
            </a:r>
          </a:p>
        </p:txBody>
      </p:sp>
      <p:sp>
        <p:nvSpPr>
          <p:cNvPr id="4" name="Content Placeholder 3">
            <a:extLst>
              <a:ext uri="{FF2B5EF4-FFF2-40B4-BE49-F238E27FC236}">
                <a16:creationId xmlns:a16="http://schemas.microsoft.com/office/drawing/2014/main" id="{8582C344-B9B9-4D37-90E3-BFF0FF053894}"/>
              </a:ext>
            </a:extLst>
          </p:cNvPr>
          <p:cNvSpPr>
            <a:spLocks noGrp="1"/>
          </p:cNvSpPr>
          <p:nvPr>
            <p:ph sz="half" idx="1"/>
          </p:nvPr>
        </p:nvSpPr>
        <p:spPr>
          <a:xfrm>
            <a:off x="148856" y="2228294"/>
            <a:ext cx="7123814" cy="4374525"/>
          </a:xfrm>
        </p:spPr>
        <p:txBody>
          <a:bodyPr>
            <a:normAutofit fontScale="92500" lnSpcReduction="10000"/>
          </a:bodyPr>
          <a:lstStyle/>
          <a:p>
            <a:pPr marL="0" indent="0">
              <a:buNone/>
            </a:pPr>
            <a:r>
              <a:rPr lang="en-US" dirty="0"/>
              <a:t>1. </a:t>
            </a:r>
            <a:r>
              <a:rPr lang="en-US" b="1" dirty="0"/>
              <a:t>Accidental misuse</a:t>
            </a:r>
            <a:r>
              <a:rPr lang="en-US" dirty="0"/>
              <a:t>: Synthetic GenAI data is mistakenly treated as real data.	</a:t>
            </a:r>
          </a:p>
          <a:p>
            <a:pPr marL="0" indent="0">
              <a:buNone/>
            </a:pPr>
            <a:endParaRPr lang="en-US" dirty="0"/>
          </a:p>
          <a:p>
            <a:pPr marL="0" indent="0">
              <a:buNone/>
            </a:pPr>
            <a:r>
              <a:rPr lang="en-US" dirty="0"/>
              <a:t>2. </a:t>
            </a:r>
            <a:r>
              <a:rPr lang="en-US" b="1" dirty="0"/>
              <a:t>Biases</a:t>
            </a:r>
            <a:r>
              <a:rPr lang="en-US" dirty="0"/>
              <a:t>: Synthetic GenAI perpetuate and amplify biases in the training data, if the models and algorithms used to generate synthetic data are not carefully validated and tested.</a:t>
            </a:r>
          </a:p>
          <a:p>
            <a:endParaRPr lang="en-US" dirty="0"/>
          </a:p>
          <a:p>
            <a:pPr marL="0" indent="0">
              <a:buNone/>
            </a:pPr>
            <a:r>
              <a:rPr lang="en-US" dirty="0"/>
              <a:t>3. </a:t>
            </a:r>
            <a:r>
              <a:rPr lang="en-US" b="1" dirty="0"/>
              <a:t>Literature Reviews</a:t>
            </a:r>
            <a:r>
              <a:rPr lang="en-US" dirty="0"/>
              <a:t>: Ghost papers or redundant sources. </a:t>
            </a:r>
          </a:p>
          <a:p>
            <a:pPr marL="0" indent="0">
              <a:buNone/>
            </a:pPr>
            <a:endParaRPr lang="en-US" dirty="0"/>
          </a:p>
        </p:txBody>
      </p:sp>
      <p:pic>
        <p:nvPicPr>
          <p:cNvPr id="6" name="Content Placeholder 5" descr="Word cloud reading artificial, mimic, patterns, modeling, algorithms, source, testing, statistics, analysis, generation, masking and a magnifying glass magnifying the words &quot;synthetic data&quot; in the center">
            <a:extLst>
              <a:ext uri="{FF2B5EF4-FFF2-40B4-BE49-F238E27FC236}">
                <a16:creationId xmlns:a16="http://schemas.microsoft.com/office/drawing/2014/main" id="{05F2FC63-820E-3D47-361E-844556072071}"/>
              </a:ext>
            </a:extLst>
          </p:cNvPr>
          <p:cNvPicPr>
            <a:picLocks noGrp="1" noChangeAspect="1"/>
          </p:cNvPicPr>
          <p:nvPr>
            <p:ph sz="half" idx="2"/>
          </p:nvPr>
        </p:nvPicPr>
        <p:blipFill>
          <a:blip r:embed="rId3"/>
          <a:stretch>
            <a:fillRect/>
          </a:stretch>
        </p:blipFill>
        <p:spPr>
          <a:xfrm>
            <a:off x="7720645" y="1807534"/>
            <a:ext cx="4073339" cy="2717259"/>
          </a:xfrm>
          <a:prstGeom prst="rect">
            <a:avLst/>
          </a:prstGeom>
        </p:spPr>
      </p:pic>
      <p:sp>
        <p:nvSpPr>
          <p:cNvPr id="7" name="TextBox 6">
            <a:extLst>
              <a:ext uri="{FF2B5EF4-FFF2-40B4-BE49-F238E27FC236}">
                <a16:creationId xmlns:a16="http://schemas.microsoft.com/office/drawing/2014/main" id="{BDACE6E7-0C35-59CD-23FD-1E37574F62C9}"/>
              </a:ext>
            </a:extLst>
          </p:cNvPr>
          <p:cNvSpPr txBox="1"/>
          <p:nvPr/>
        </p:nvSpPr>
        <p:spPr>
          <a:xfrm>
            <a:off x="7847334" y="5765883"/>
            <a:ext cx="4344666" cy="1138773"/>
          </a:xfrm>
          <a:prstGeom prst="rect">
            <a:avLst/>
          </a:prstGeom>
          <a:noFill/>
        </p:spPr>
        <p:txBody>
          <a:bodyPr wrap="square" rtlCol="0">
            <a:spAutoFit/>
          </a:bodyPr>
          <a:lstStyle/>
          <a:p>
            <a:r>
              <a:rPr lang="en-US" sz="1000" dirty="0">
                <a:solidFill>
                  <a:srgbClr val="1B1B1B"/>
                </a:solidFill>
                <a:latin typeface="Arial"/>
                <a:ea typeface="Arial"/>
                <a:cs typeface="Arial"/>
                <a:sym typeface="Arial"/>
              </a:rPr>
              <a:t>Resnik, D. B., Hosseini, M., Kim, J. J. H., </a:t>
            </a:r>
            <a:r>
              <a:rPr lang="en-US" sz="1000" dirty="0" err="1">
                <a:solidFill>
                  <a:srgbClr val="1B1B1B"/>
                </a:solidFill>
                <a:latin typeface="Arial"/>
                <a:ea typeface="Arial"/>
                <a:cs typeface="Arial"/>
                <a:sym typeface="Arial"/>
              </a:rPr>
              <a:t>Epiphaniou</a:t>
            </a:r>
            <a:r>
              <a:rPr lang="en-US" sz="1000" dirty="0">
                <a:solidFill>
                  <a:srgbClr val="1B1B1B"/>
                </a:solidFill>
                <a:latin typeface="Arial"/>
                <a:ea typeface="Arial"/>
                <a:cs typeface="Arial"/>
                <a:sym typeface="Arial"/>
              </a:rPr>
              <a:t>, G., &amp; Maple, C. (2025). GenAI synthetic data create ethical challenges for scientists. Here's how to address them. </a:t>
            </a:r>
            <a:r>
              <a:rPr lang="en-US" sz="1000" i="1" dirty="0">
                <a:solidFill>
                  <a:srgbClr val="1B1B1B"/>
                </a:solidFill>
                <a:latin typeface="Arial"/>
                <a:ea typeface="Arial"/>
                <a:cs typeface="Arial"/>
                <a:sym typeface="Arial"/>
              </a:rPr>
              <a:t>Proceedings of the National Academy of Sciences of the United States of America</a:t>
            </a:r>
            <a:r>
              <a:rPr lang="en-US" sz="1000" dirty="0">
                <a:solidFill>
                  <a:srgbClr val="1B1B1B"/>
                </a:solidFill>
                <a:latin typeface="Arial"/>
                <a:ea typeface="Arial"/>
                <a:cs typeface="Arial"/>
                <a:sym typeface="Arial"/>
              </a:rPr>
              <a:t>, </a:t>
            </a:r>
            <a:r>
              <a:rPr lang="en-US" sz="1000" i="1" dirty="0">
                <a:solidFill>
                  <a:srgbClr val="1B1B1B"/>
                </a:solidFill>
                <a:latin typeface="Arial"/>
                <a:ea typeface="Arial"/>
                <a:cs typeface="Arial"/>
                <a:sym typeface="Arial"/>
              </a:rPr>
              <a:t>122</a:t>
            </a:r>
            <a:r>
              <a:rPr lang="en-US" sz="1000" dirty="0">
                <a:solidFill>
                  <a:srgbClr val="1B1B1B"/>
                </a:solidFill>
                <a:latin typeface="Arial"/>
                <a:ea typeface="Arial"/>
                <a:cs typeface="Arial"/>
                <a:sym typeface="Arial"/>
              </a:rPr>
              <a:t>(9), e2409182122. https://doi.org/10.1073/pnas.2409182122</a:t>
            </a:r>
            <a:endParaRPr lang="en-US" sz="1000" dirty="0">
              <a:solidFill>
                <a:schemeClr val="dk1"/>
              </a:solidFill>
              <a:latin typeface="Arial"/>
              <a:ea typeface="Arial"/>
              <a:cs typeface="Arial"/>
              <a:sym typeface="Arial"/>
            </a:endParaRPr>
          </a:p>
          <a:p>
            <a:endParaRPr lang="en-US" dirty="0"/>
          </a:p>
        </p:txBody>
      </p:sp>
    </p:spTree>
    <p:extLst>
      <p:ext uri="{BB962C8B-B14F-4D97-AF65-F5344CB8AC3E}">
        <p14:creationId xmlns:p14="http://schemas.microsoft.com/office/powerpoint/2010/main" val="1796877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Basic-Slides" id="{A4B115FB-F51B-49CE-A6FB-48915BE3D6E5}" vid="{72E1328B-A9B2-41A3-AE7F-DF3B98E8F24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Basic-Slides" id="{A4B115FB-F51B-49CE-A6FB-48915BE3D6E5}" vid="{DF16D171-CB64-4279-BA16-46B0D17D4DD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Basic-Slides" id="{A4B115FB-F51B-49CE-A6FB-48915BE3D6E5}" vid="{51A2BF60-E6DD-4256-9BF0-BAA96A896973}"/>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Basic-Slides" id="{A4B115FB-F51B-49CE-A6FB-48915BE3D6E5}" vid="{A109D9C1-1C0F-4844-A9A7-2DF7CCEB47FC}"/>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Basic-Slides" id="{A4B115FB-F51B-49CE-A6FB-48915BE3D6E5}" vid="{CC2EC495-D060-477E-97E5-32AF4FCC043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3678b93-ccc1-48a1-98d7-8669c73bf5e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24399A1C0D2C47AF6FCE49A237152A" ma:contentTypeVersion="17" ma:contentTypeDescription="Create a new document." ma:contentTypeScope="" ma:versionID="98e03a947556565aef6b9bd134209756">
  <xsd:schema xmlns:xsd="http://www.w3.org/2001/XMLSchema" xmlns:xs="http://www.w3.org/2001/XMLSchema" xmlns:p="http://schemas.microsoft.com/office/2006/metadata/properties" xmlns:ns3="53678b93-ccc1-48a1-98d7-8669c73bf5e3" xmlns:ns4="54788e54-5c99-4819-aa3e-aef41cf7552b" targetNamespace="http://schemas.microsoft.com/office/2006/metadata/properties" ma:root="true" ma:fieldsID="f9b8290889d19f28679464058f14fc24" ns3:_="" ns4:_="">
    <xsd:import namespace="53678b93-ccc1-48a1-98d7-8669c73bf5e3"/>
    <xsd:import namespace="54788e54-5c99-4819-aa3e-aef41cf7552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678b93-ccc1-48a1-98d7-8669c73bf5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788e54-5c99-4819-aa3e-aef41cf7552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5922C4-06F3-4377-BA2F-EE01C2537B81}">
  <ds:schemaRef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purl.org/dc/terms/"/>
    <ds:schemaRef ds:uri="53678b93-ccc1-48a1-98d7-8669c73bf5e3"/>
    <ds:schemaRef ds:uri="http://schemas.microsoft.com/office/infopath/2007/PartnerControls"/>
    <ds:schemaRef ds:uri="http://schemas.openxmlformats.org/package/2006/metadata/core-properties"/>
    <ds:schemaRef ds:uri="54788e54-5c99-4819-aa3e-aef41cf7552b"/>
  </ds:schemaRefs>
</ds:datastoreItem>
</file>

<file path=customXml/itemProps2.xml><?xml version="1.0" encoding="utf-8"?>
<ds:datastoreItem xmlns:ds="http://schemas.openxmlformats.org/officeDocument/2006/customXml" ds:itemID="{0D45F9A5-2F34-4AB4-8907-3C56CC4C07B6}">
  <ds:schemaRefs>
    <ds:schemaRef ds:uri="http://schemas.microsoft.com/sharepoint/v3/contenttype/forms"/>
  </ds:schemaRefs>
</ds:datastoreItem>
</file>

<file path=customXml/itemProps3.xml><?xml version="1.0" encoding="utf-8"?>
<ds:datastoreItem xmlns:ds="http://schemas.openxmlformats.org/officeDocument/2006/customXml" ds:itemID="{B1E6D7A5-55F7-4F85-A3EF-464D465790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678b93-ccc1-48a1-98d7-8669c73bf5e3"/>
    <ds:schemaRef ds:uri="54788e54-5c99-4819-aa3e-aef41cf755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IRB Basics</Template>
  <TotalTime>2801</TotalTime>
  <Words>2107</Words>
  <Application>Microsoft Office PowerPoint</Application>
  <PresentationFormat>Widescreen</PresentationFormat>
  <Paragraphs>179</Paragraphs>
  <Slides>33</Slides>
  <Notes>27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33</vt:i4>
      </vt:variant>
    </vt:vector>
  </HeadingPairs>
  <TitlesOfParts>
    <vt:vector size="42" baseType="lpstr">
      <vt:lpstr>Arial</vt:lpstr>
      <vt:lpstr>Calibri</vt:lpstr>
      <vt:lpstr>Calibri Light</vt:lpstr>
      <vt:lpstr>Proxima Nova</vt:lpstr>
      <vt:lpstr>Office Theme</vt:lpstr>
      <vt:lpstr>Custom Design</vt:lpstr>
      <vt:lpstr>1_Custom Design</vt:lpstr>
      <vt:lpstr>2_Custom Design</vt:lpstr>
      <vt:lpstr>3_Custom Design</vt:lpstr>
      <vt:lpstr>Don’t Let AI Cook Your Research: Practical Tools to Avoid  Research Misconduct</vt:lpstr>
      <vt:lpstr>Disclaimer</vt:lpstr>
      <vt:lpstr>Responsible Conduct of Research (RCR)</vt:lpstr>
      <vt:lpstr>Research Misconduct</vt:lpstr>
      <vt:lpstr>Research Misconduct Policy</vt:lpstr>
      <vt:lpstr>Scientific Integrity</vt:lpstr>
      <vt:lpstr>How AI Can Contribute to Research Misconduct</vt:lpstr>
      <vt:lpstr>POLL TIME</vt:lpstr>
      <vt:lpstr>How AI Can Lead You Astray…</vt:lpstr>
      <vt:lpstr>AI Slop </vt:lpstr>
      <vt:lpstr>Combating AI Slop</vt:lpstr>
      <vt:lpstr>Example articles of ChatGPT writing fake studies</vt:lpstr>
      <vt:lpstr>The AI Scientist</vt:lpstr>
      <vt:lpstr>Examples of Fabrication</vt:lpstr>
      <vt:lpstr>AI Fabrication</vt:lpstr>
      <vt:lpstr>AI Fabrication example study</vt:lpstr>
      <vt:lpstr>AI generated image of scientific cellular processes labeled with fake words</vt:lpstr>
      <vt:lpstr>Microscopy images</vt:lpstr>
      <vt:lpstr>AI manipulating survey data</vt:lpstr>
      <vt:lpstr>Examples of Falsification</vt:lpstr>
      <vt:lpstr>Real and fake microscopy images</vt:lpstr>
      <vt:lpstr>Real and fake microscopy image poll findings</vt:lpstr>
      <vt:lpstr>Examples of Plagiarism</vt:lpstr>
      <vt:lpstr>Hallucinations and Unreliable Searches</vt:lpstr>
      <vt:lpstr>More examples of AI plagiarism</vt:lpstr>
      <vt:lpstr>Consequences of Negligent Use</vt:lpstr>
      <vt:lpstr>Avoiding Pitfalls</vt:lpstr>
      <vt:lpstr>Productivity Tools</vt:lpstr>
      <vt:lpstr>Ethical Use of AI and Disclosure</vt:lpstr>
      <vt:lpstr>Existing COPE guidelines around plagiarism and related examples of misconduct</vt:lpstr>
      <vt:lpstr>Journal Stances</vt:lpstr>
      <vt:lpstr>References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in Compliance &amp;  Protecting Research Subjects: IRB Tips and Hints</dc:title>
  <dc:creator>Cortni Romaine</dc:creator>
  <cp:lastModifiedBy>Judith Martinez</cp:lastModifiedBy>
  <cp:revision>31</cp:revision>
  <dcterms:created xsi:type="dcterms:W3CDTF">2023-08-28T16:18:05Z</dcterms:created>
  <dcterms:modified xsi:type="dcterms:W3CDTF">2026-04-17T16:32:05Z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0x0101008824399A1C0D2C47AF6FCE49A237152A</vt:lpwstr>
  </property>
</Properties>
</file>