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7" r:id="rId4"/>
    <p:sldId id="269" r:id="rId5"/>
    <p:sldId id="261" r:id="rId6"/>
    <p:sldId id="265" r:id="rId7"/>
    <p:sldId id="277" r:id="rId8"/>
    <p:sldId id="278" r:id="rId9"/>
    <p:sldId id="268" r:id="rId10"/>
    <p:sldId id="273" r:id="rId11"/>
    <p:sldId id="274" r:id="rId12"/>
    <p:sldId id="276" r:id="rId13"/>
    <p:sldId id="263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/>
    <p:restoredTop sz="93265"/>
  </p:normalViewPr>
  <p:slideViewPr>
    <p:cSldViewPr snapToGrid="0" snapToObjects="1">
      <p:cViewPr varScale="1">
        <p:scale>
          <a:sx n="103" d="100"/>
          <a:sy n="103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888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D72F00-71D7-09BF-DA23-4B821BCC42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Lunch &amp; Learn with Payroll Operations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AEFC4-3457-B2ED-868C-1F74E7320A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F0943-C1A3-E8AE-9156-5C14248D6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3329-16F7-476C-8784-85B68B97C2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58AF94-6419-B2F9-46F0-08212998C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3/4/2025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4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r>
              <a:rPr lang="en-US"/>
              <a:t>3/4/2025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3C2CC-1217-011F-5D19-1A9544129E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33E28-7FA6-CAA3-9C5C-47A8CE5E67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30321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43B3-857D-529B-8FA2-E4F07F9E17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72117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22AA-0EEF-0235-4899-5FAFD3B340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284667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C3DE-71F6-D73A-0C99-0F4297ECA3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202685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ABFA-757C-B8DA-7D3C-D2C200996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83455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9FA4-11B9-0CDF-41DD-644BC81CD4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268563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350D-CA47-96DC-D722-86EFE544AB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62164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36B2-4ABA-128E-B0AB-3C4D96FAE3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345393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7DDBF-9271-F46D-6251-ADD4CC88A9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416059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71681-3677-E4DB-C9C7-0CAFC284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FC9E5-9BBB-DDCC-910D-3D4D9374A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D8086-0952-FD03-21A1-5D92F1B28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082D-8F28-CE1D-8437-9827BD90E8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390364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0A343-DBC1-D21C-46EB-9E25F6BE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13F53-7F3A-D9D5-78E0-C056CE88A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D3999-A0FD-27AC-8641-37B6BF85A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468D-FA48-136F-4C35-8C456BCF00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178526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A1212-8D0B-434D-CDF2-9CA43EF6FC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3/4/2025</a:t>
            </a:r>
          </a:p>
        </p:txBody>
      </p:sp>
    </p:spTree>
    <p:extLst>
      <p:ext uri="{BB962C8B-B14F-4D97-AF65-F5344CB8AC3E}">
        <p14:creationId xmlns:p14="http://schemas.microsoft.com/office/powerpoint/2010/main" val="168110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52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www.fau.edu/controllers-office/payro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ayroll@fau.edu" TargetMode="External"/><Relationship Id="rId5" Type="http://schemas.openxmlformats.org/officeDocument/2006/relationships/hyperlink" Target="mailto:Cabrera@fau.edu" TargetMode="External"/><Relationship Id="rId4" Type="http://schemas.openxmlformats.org/officeDocument/2006/relationships/hyperlink" Target="mailto:ayahinia@fa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fau.edu/provost/for-faculty/deferred-payment-pl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3350717"/>
            <a:ext cx="9144000" cy="14732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ORIENTATION</a:t>
            </a:r>
            <a:br>
              <a:rPr lang="en-US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16824"/>
            <a:ext cx="12192000" cy="442967"/>
          </a:xfrm>
        </p:spPr>
        <p:txBody>
          <a:bodyPr>
            <a:normAutofit/>
          </a:bodyPr>
          <a:lstStyle/>
          <a:p>
            <a:r>
              <a:rPr lang="en-US" sz="2000" b="1" dirty="0"/>
              <a:t>Payroll Operations							        Monday, August 11, 2025</a:t>
            </a:r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Plans and 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CAEBD-D0FC-E41C-DBE0-A0651AFE5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06" y="1708432"/>
            <a:ext cx="11661188" cy="3291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4356E-80B8-FC4B-BB3F-B9879E748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19" y="5064671"/>
            <a:ext cx="1048856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5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68ED23-EEDD-8216-268A-EBCD98C4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05" y="5134027"/>
            <a:ext cx="9718390" cy="1463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Time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741076" cy="4500530"/>
          </a:xfrm>
        </p:spPr>
        <p:txBody>
          <a:bodyPr>
            <a:normAutofit/>
          </a:bodyPr>
          <a:lstStyle/>
          <a:p>
            <a:r>
              <a:rPr lang="en-US" dirty="0"/>
              <a:t>To request time off, click on MENU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Absence, click on Request Absence under the Request Column</a:t>
            </a:r>
          </a:p>
          <a:p>
            <a:r>
              <a:rPr lang="en-US" dirty="0"/>
              <a:t>Leave balances will appear on the left; change the “Balance as of” date to see forecasted available balances</a:t>
            </a:r>
          </a:p>
          <a:p>
            <a:r>
              <a:rPr lang="en-US" dirty="0"/>
              <a:t>Click on the day(s) you would like to request time off, then click on the request Absence button</a:t>
            </a:r>
          </a:p>
          <a:p>
            <a:r>
              <a:rPr lang="en-US" dirty="0"/>
              <a:t>Select the leave type, click Next</a:t>
            </a:r>
          </a:p>
          <a:p>
            <a:r>
              <a:rPr lang="en-US" dirty="0"/>
              <a:t>On the next screen, click on Edit Quantity per Day and enter the number of leave hours you are requesting</a:t>
            </a:r>
          </a:p>
          <a:p>
            <a:r>
              <a:rPr lang="en-US" dirty="0"/>
              <a:t>Click Done, then Submit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15E10E-CA47-88B9-984A-1E1F1CAD01F0}"/>
              </a:ext>
            </a:extLst>
          </p:cNvPr>
          <p:cNvSpPr/>
          <p:nvPr/>
        </p:nvSpPr>
        <p:spPr>
          <a:xfrm>
            <a:off x="2388637" y="5134027"/>
            <a:ext cx="559835" cy="18288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9B0AA-ADD8-CDF8-A6C9-409C491BF397}"/>
              </a:ext>
            </a:extLst>
          </p:cNvPr>
          <p:cNvSpPr/>
          <p:nvPr/>
        </p:nvSpPr>
        <p:spPr>
          <a:xfrm>
            <a:off x="3032449" y="5134027"/>
            <a:ext cx="365760" cy="18288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8D6D5BF-C93B-887D-2629-6B8A103A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59215" y="6257880"/>
            <a:ext cx="182880" cy="1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6224E-5483-8999-1332-F996BE34F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151" y="1690688"/>
            <a:ext cx="3916164" cy="28346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559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Time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6" y="1825624"/>
            <a:ext cx="4427084" cy="4733796"/>
          </a:xfrm>
        </p:spPr>
        <p:txBody>
          <a:bodyPr>
            <a:normAutofit/>
          </a:bodyPr>
          <a:lstStyle/>
          <a:p>
            <a:r>
              <a:rPr lang="en-US" dirty="0"/>
              <a:t>To correct time off in submitted status:</a:t>
            </a:r>
          </a:p>
          <a:p>
            <a:pPr lvl="1"/>
            <a:r>
              <a:rPr lang="en-US" dirty="0"/>
              <a:t>Click on the request and then on the Cancel this Request button</a:t>
            </a:r>
          </a:p>
          <a:p>
            <a:pPr lvl="1"/>
            <a:r>
              <a:rPr lang="en-US" dirty="0"/>
              <a:t>Enter a comment and click Submit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correct approved time off:</a:t>
            </a:r>
          </a:p>
          <a:p>
            <a:pPr lvl="1"/>
            <a:r>
              <a:rPr lang="en-US" dirty="0"/>
              <a:t>Click on the request</a:t>
            </a:r>
          </a:p>
          <a:p>
            <a:pPr lvl="1"/>
            <a:r>
              <a:rPr lang="en-US" dirty="0"/>
              <a:t>Change the absence type or </a:t>
            </a:r>
            <a:br>
              <a:rPr lang="en-US" dirty="0"/>
            </a:br>
            <a:r>
              <a:rPr lang="en-US" dirty="0"/>
              <a:t>the quantity per day, as </a:t>
            </a:r>
            <a:br>
              <a:rPr lang="en-US" dirty="0"/>
            </a:br>
            <a:r>
              <a:rPr lang="en-US" dirty="0"/>
              <a:t>applicable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cancel or delete approved </a:t>
            </a:r>
            <a:br>
              <a:rPr lang="en-US" dirty="0"/>
            </a:br>
            <a:r>
              <a:rPr lang="en-US" dirty="0"/>
              <a:t>time off:</a:t>
            </a:r>
          </a:p>
          <a:p>
            <a:pPr lvl="1"/>
            <a:r>
              <a:rPr lang="en-US" dirty="0"/>
              <a:t>Click on the request</a:t>
            </a:r>
          </a:p>
          <a:p>
            <a:pPr lvl="1"/>
            <a:r>
              <a:rPr lang="en-US" dirty="0"/>
              <a:t>Change the Quantity per Day </a:t>
            </a:r>
            <a:br>
              <a:rPr lang="en-US" dirty="0"/>
            </a:br>
            <a:r>
              <a:rPr lang="en-US" dirty="0"/>
              <a:t>to 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A3F12-72D2-9E6F-E7E1-4EB161569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60" y="988872"/>
            <a:ext cx="4200445" cy="26517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023BE-FAA6-F483-B5AB-89D6D5681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597" y="2550099"/>
            <a:ext cx="4231569" cy="4114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385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76" y="4889240"/>
            <a:ext cx="10529304" cy="1427583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87B781-42B2-7BA0-0C1F-EC1C2A386CF1}"/>
              </a:ext>
            </a:extLst>
          </p:cNvPr>
          <p:cNvSpPr txBox="1">
            <a:spLocks/>
          </p:cNvSpPr>
          <p:nvPr/>
        </p:nvSpPr>
        <p:spPr>
          <a:xfrm>
            <a:off x="894476" y="1645296"/>
            <a:ext cx="10529304" cy="1427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013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9CAA9-AC91-5E58-7D1F-4C913384E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015"/>
              </p:ext>
            </p:extLst>
          </p:nvPr>
        </p:nvGraphicFramePr>
        <p:xfrm>
          <a:off x="2039535" y="1315617"/>
          <a:ext cx="9605082" cy="505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5082">
                  <a:extLst>
                    <a:ext uri="{9D8B030D-6E8A-4147-A177-3AD203B41FA5}">
                      <a16:colId xmlns:a16="http://schemas.microsoft.com/office/drawing/2014/main" val="790503536"/>
                    </a:ext>
                  </a:extLst>
                </a:gridCol>
              </a:tblGrid>
              <a:tr h="165018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1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Annie Yahinian Head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Director of Payroll Operations &amp; Taxation/Compliance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Phone: 561-297-4273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en-US" sz="1800" b="0" i="0" u="none" strike="noStrike" kern="1200" dirty="0">
                          <a:solidFill>
                            <a:srgbClr val="0073E6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ayahinia@fau.edu</a:t>
                      </a:r>
                      <a:endParaRPr lang="en-US" sz="1800" b="0" i="0" kern="1200" dirty="0">
                        <a:solidFill>
                          <a:srgbClr val="00336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301808"/>
                  </a:ext>
                </a:extLst>
              </a:tr>
              <a:tr h="172100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1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Anely Cabrera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Assistant Director of Time &amp; Absence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Phone: 561-297-2862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b="0" dirty="0">
                          <a:latin typeface="+mj-lt"/>
                          <a:hlinkClick r:id="rId5"/>
                        </a:rPr>
                        <a:t>cabrera@fau.edu</a:t>
                      </a:r>
                      <a:r>
                        <a:rPr lang="en-US" b="0" dirty="0">
                          <a:latin typeface="+mj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738948"/>
                  </a:ext>
                </a:extLst>
              </a:tr>
              <a:tr h="16546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1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Payroll Department 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Phone: 561-297-6401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sz="1800" b="0" i="0" kern="1200" baseline="0" dirty="0">
                          <a:solidFill>
                            <a:srgbClr val="0033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6"/>
                        </a:rPr>
                        <a:t>payroll@fau.edu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US" dirty="0">
                          <a:hlinkClick r:id="rId7"/>
                        </a:rPr>
                        <a:t>https://www.fau.edu/controllers-office/payroll/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000"/>
                        </a:spcBef>
                      </a:pPr>
                      <a:endParaRPr lang="en-US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68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6" y="1825624"/>
            <a:ext cx="10743908" cy="4659152"/>
          </a:xfrm>
        </p:spPr>
        <p:txBody>
          <a:bodyPr numCol="1"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Payroll Schedules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Payslips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Payment and Withholding Elections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Deferred and Non-Deferred Pay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Model My Pay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Tax Documents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Absence Plans and Balances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Requesting and Correcting Time Off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payroll and timekeeping job aids are available in Workday – click on MENU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FAU Job Aids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FAU's Library of Workday Job Aids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5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412" y="1097280"/>
            <a:ext cx="2845836" cy="593408"/>
          </a:xfrm>
        </p:spPr>
        <p:txBody>
          <a:bodyPr/>
          <a:lstStyle/>
          <a:p>
            <a:r>
              <a:rPr lang="en-US" dirty="0"/>
              <a:t>Payroll Schedules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EF87D-18F3-F659-3726-39B449C49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" y="891073"/>
            <a:ext cx="5621153" cy="5669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A2D11-2D99-6D4D-E1D5-206BE35EE3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8" b="11428"/>
          <a:stretch/>
        </p:blipFill>
        <p:spPr>
          <a:xfrm>
            <a:off x="6387770" y="1867777"/>
            <a:ext cx="5397597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B8D9A-BF63-AC4E-C1AB-E96DFC3B1EAD}"/>
              </a:ext>
            </a:extLst>
          </p:cNvPr>
          <p:cNvSpPr txBox="1"/>
          <p:nvPr/>
        </p:nvSpPr>
        <p:spPr>
          <a:xfrm rot="10800000">
            <a:off x="8367225" y="2255289"/>
            <a:ext cx="36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Payslips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708880-06EF-471A-8CD9-A83EEFC4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75" y="1825625"/>
            <a:ext cx="2990169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Access your </a:t>
            </a:r>
            <a:r>
              <a:rPr lang="en-US" sz="1600" dirty="0" err="1"/>
              <a:t>payslips</a:t>
            </a:r>
            <a:r>
              <a:rPr lang="en-US" sz="1600" dirty="0"/>
              <a:t> by clicking on MENU on the Workday homepage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Pay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Under View click on </a:t>
            </a:r>
            <a:r>
              <a:rPr lang="en-US" sz="1600" dirty="0" err="1"/>
              <a:t>Payslips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To calculate bi-weekly pay: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12-month faculty divide annual salary by 26.1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9-month faculty divide annual salary by 19.5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10-month faculty divide annual salary by 21.57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F447B-BB24-93AA-64FF-7F91ED32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42" y="981713"/>
            <a:ext cx="8061418" cy="56692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and Withholding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821531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Access your payment and withholding elections by clicking on MENU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Pay</a:t>
            </a: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Under Actions, click </a:t>
            </a:r>
            <a:br>
              <a:rPr lang="en-US" dirty="0"/>
            </a:br>
            <a:r>
              <a:rPr lang="en-US" dirty="0"/>
              <a:t>Withholding Elections to </a:t>
            </a:r>
            <a:br>
              <a:rPr lang="en-US" dirty="0"/>
            </a:br>
            <a:r>
              <a:rPr lang="en-US" dirty="0"/>
              <a:t>change or update your </a:t>
            </a:r>
            <a:br>
              <a:rPr lang="en-US" dirty="0"/>
            </a:br>
            <a:r>
              <a:rPr lang="en-US" dirty="0"/>
              <a:t>W-4 IRS tax withholdings</a:t>
            </a: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Click on Payment Elections </a:t>
            </a:r>
            <a:br>
              <a:rPr lang="en-US" dirty="0"/>
            </a:br>
            <a:r>
              <a:rPr lang="en-US" dirty="0"/>
              <a:t>to change or update your </a:t>
            </a:r>
            <a:br>
              <a:rPr lang="en-US" dirty="0"/>
            </a:br>
            <a:r>
              <a:rPr lang="en-US" dirty="0"/>
              <a:t>banking and direct deposit </a:t>
            </a:r>
            <a:br>
              <a:rPr lang="en-US" dirty="0"/>
            </a:br>
            <a:r>
              <a:rPr lang="en-US" dirty="0"/>
              <a:t>information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3AC4E-C2CB-6053-EF01-BAABA4FF3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83" y="2441061"/>
            <a:ext cx="2651760" cy="32137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3ADB4-43CF-A08F-9A3F-F7BC07ADC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739" y="2971473"/>
            <a:ext cx="2999718" cy="20116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636C3B2-D5DD-C240-31E5-BA9D3946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00753" y="3868569"/>
            <a:ext cx="346076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D09F37A-02FB-B85D-D113-3EC950DC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566" y="4902142"/>
            <a:ext cx="963428" cy="304340"/>
          </a:xfrm>
          <a:prstGeom prst="rect">
            <a:avLst/>
          </a:prstGeom>
          <a:noFill/>
          <a:ln w="22225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549DF-EA18-44B8-1FB4-21082979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3BE9-1603-EC3A-7767-C7A2162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and Non-Deferred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1987-D5E3-5D2F-1ACF-D6723913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75" y="1825625"/>
            <a:ext cx="418448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9-month and 10-month faculty employees have the option to receive their salary over their academic period (non-deferred) </a:t>
            </a:r>
            <a:br>
              <a:rPr lang="en-US" dirty="0"/>
            </a:br>
            <a:r>
              <a:rPr lang="en-US" dirty="0"/>
              <a:t>or over 12-months (deferred)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Deferred Pay Option calculator - (</a:t>
            </a:r>
            <a:r>
              <a:rPr lang="en-US" dirty="0">
                <a:hlinkClick r:id="rId4"/>
              </a:rPr>
              <a:t>https://www.fau.edu/provost/for-faculty/deferred-payment-plan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D917B-715C-B543-EA83-2EC61A2E6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931" y="2251122"/>
            <a:ext cx="3311829" cy="1645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12E46-E546-7A49-0BA4-77D0925CA5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358"/>
          <a:stretch>
            <a:fillRect/>
          </a:stretch>
        </p:blipFill>
        <p:spPr>
          <a:xfrm>
            <a:off x="5111384" y="2251122"/>
            <a:ext cx="3311830" cy="1645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329B5B-4CA7-F129-03BE-BA793023C544}"/>
              </a:ext>
            </a:extLst>
          </p:cNvPr>
          <p:cNvSpPr txBox="1">
            <a:spLocks/>
          </p:cNvSpPr>
          <p:nvPr/>
        </p:nvSpPr>
        <p:spPr>
          <a:xfrm>
            <a:off x="5111384" y="1838952"/>
            <a:ext cx="6707376" cy="41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/>
              <a:t>9-month Faculty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D084EE-E278-45E1-3F6E-4B87020B6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846" y="4556589"/>
            <a:ext cx="3367914" cy="1645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01A51F-E662-000A-6CF5-67A556825B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652"/>
          <a:stretch>
            <a:fillRect/>
          </a:stretch>
        </p:blipFill>
        <p:spPr>
          <a:xfrm>
            <a:off x="5139377" y="4556589"/>
            <a:ext cx="3224055" cy="1645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4AA372-C0BE-09A9-3C13-9C93D3C94FB7}"/>
              </a:ext>
            </a:extLst>
          </p:cNvPr>
          <p:cNvSpPr txBox="1">
            <a:spLocks/>
          </p:cNvSpPr>
          <p:nvPr/>
        </p:nvSpPr>
        <p:spPr>
          <a:xfrm>
            <a:off x="5111384" y="4171867"/>
            <a:ext cx="6707376" cy="41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/>
              <a:t>10-month Faculty</a:t>
            </a:r>
          </a:p>
        </p:txBody>
      </p:sp>
    </p:spTree>
    <p:extLst>
      <p:ext uri="{BB962C8B-B14F-4D97-AF65-F5344CB8AC3E}">
        <p14:creationId xmlns:p14="http://schemas.microsoft.com/office/powerpoint/2010/main" val="355830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5D213-7E02-A9C2-A546-938A33A5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22D6-9728-ED18-DF3B-8A213003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My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9D63-6FFD-1BA5-C9D3-6C4EEEE7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75" y="1825625"/>
            <a:ext cx="10706586" cy="4528522"/>
          </a:xfrm>
        </p:spPr>
        <p:txBody>
          <a:bodyPr>
            <a:normAutofit/>
          </a:bodyPr>
          <a:lstStyle/>
          <a:p>
            <a:r>
              <a:rPr lang="en-US" dirty="0"/>
              <a:t>This feature allows employees to make hypothetical changes to their pay and view their results</a:t>
            </a:r>
          </a:p>
          <a:p>
            <a:r>
              <a:rPr lang="en-US" dirty="0"/>
              <a:t>Make adjustments to:</a:t>
            </a:r>
          </a:p>
          <a:p>
            <a:pPr lvl="1"/>
            <a:r>
              <a:rPr lang="en-US" dirty="0"/>
              <a:t>Earnings—your regular wages, hourly pay, and additional earnings</a:t>
            </a:r>
          </a:p>
          <a:p>
            <a:pPr lvl="1"/>
            <a:r>
              <a:rPr lang="en-US" dirty="0"/>
              <a:t>Earnings or Deductions—your health and retirement benefits (pre-tax)</a:t>
            </a:r>
          </a:p>
          <a:p>
            <a:pPr lvl="1"/>
            <a:r>
              <a:rPr lang="en-US" dirty="0"/>
              <a:t>Deductions—optional retirement (Roth plans) and other voluntary deductions (post-tax)</a:t>
            </a:r>
          </a:p>
          <a:p>
            <a:r>
              <a:rPr lang="en-US" dirty="0"/>
              <a:t>9-month and 10-month faculty must only select pay results corresponding to their annual work period; not summer pay results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Insurance plans (dental, health, vision, disability, etc.), mandatory retirement plans are not editable for modeling</a:t>
            </a:r>
          </a:p>
          <a:p>
            <a:pPr lvl="1"/>
            <a:r>
              <a:rPr lang="en-US" dirty="0"/>
              <a:t>Not all states are available for modeling </a:t>
            </a:r>
          </a:p>
          <a:p>
            <a:pPr lvl="1"/>
            <a:r>
              <a:rPr lang="en-US" dirty="0"/>
              <a:t>Deferred faculty employees cannot make adjustments to earnings on primary position; changes can be made to additional earnings (overload, bonus, awards)</a:t>
            </a:r>
          </a:p>
        </p:txBody>
      </p:sp>
    </p:spTree>
    <p:extLst>
      <p:ext uri="{BB962C8B-B14F-4D97-AF65-F5344CB8AC3E}">
        <p14:creationId xmlns:p14="http://schemas.microsoft.com/office/powerpoint/2010/main" val="404117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your W-2 tax documents, click on MENU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Pay</a:t>
            </a:r>
          </a:p>
          <a:p>
            <a:r>
              <a:rPr lang="en-US" dirty="0"/>
              <a:t>Under the View section click on More (3)</a:t>
            </a:r>
          </a:p>
          <a:p>
            <a:r>
              <a:rPr lang="en-US" dirty="0"/>
              <a:t>Click on My Tax Documents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7BA37-2147-B7FC-58A4-F8BFA5047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138" y="1604963"/>
            <a:ext cx="2878114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C5F4FF2-F62B-3A5B-002F-AF973967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01346" y="4623513"/>
            <a:ext cx="346076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CC023F6-E474-0489-D419-D1E1016CC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242" y="4841001"/>
            <a:ext cx="2663698" cy="39319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6B608-586C-204E-36F6-C2BD7EEB6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57" y="3250883"/>
            <a:ext cx="7562973" cy="292608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D2C1980-3359-FCA9-C22E-445A214C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314" y="5840528"/>
            <a:ext cx="550375" cy="162021"/>
          </a:xfrm>
          <a:prstGeom prst="rect">
            <a:avLst/>
          </a:prstGeom>
          <a:noFill/>
          <a:ln w="22225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656</Words>
  <Application>Microsoft Office PowerPoint</Application>
  <PresentationFormat>Widescreen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FACULTY ORIENTATION Fall 2025</vt:lpstr>
      <vt:lpstr>Introduction</vt:lpstr>
      <vt:lpstr>Table of Contents</vt:lpstr>
      <vt:lpstr>Payroll Schedules</vt:lpstr>
      <vt:lpstr>Payslips</vt:lpstr>
      <vt:lpstr>Payment and Withholding Elections</vt:lpstr>
      <vt:lpstr>Deferred and Non-Deferred Pay</vt:lpstr>
      <vt:lpstr>Model My Pay</vt:lpstr>
      <vt:lpstr>Tax Documents</vt:lpstr>
      <vt:lpstr>Absence Plans and Balances</vt:lpstr>
      <vt:lpstr>Requesting Time Off</vt:lpstr>
      <vt:lpstr>Correcting Time Off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Anely Cabrera</cp:lastModifiedBy>
  <cp:revision>29</cp:revision>
  <cp:lastPrinted>2025-02-27T20:19:07Z</cp:lastPrinted>
  <dcterms:created xsi:type="dcterms:W3CDTF">2019-04-17T14:47:58Z</dcterms:created>
  <dcterms:modified xsi:type="dcterms:W3CDTF">2025-08-06T19:11:46Z</dcterms:modified>
</cp:coreProperties>
</file>