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7" r:id="rId2"/>
  </p:sldMasterIdLst>
  <p:notesMasterIdLst>
    <p:notesMasterId r:id="rId27"/>
  </p:notesMasterIdLst>
  <p:sldIdLst>
    <p:sldId id="256" r:id="rId3"/>
    <p:sldId id="269" r:id="rId4"/>
    <p:sldId id="282" r:id="rId5"/>
    <p:sldId id="357" r:id="rId6"/>
    <p:sldId id="347" r:id="rId7"/>
    <p:sldId id="271" r:id="rId8"/>
    <p:sldId id="295" r:id="rId9"/>
    <p:sldId id="356" r:id="rId10"/>
    <p:sldId id="317" r:id="rId11"/>
    <p:sldId id="349" r:id="rId12"/>
    <p:sldId id="350" r:id="rId13"/>
    <p:sldId id="286" r:id="rId14"/>
    <p:sldId id="283" r:id="rId15"/>
    <p:sldId id="263" r:id="rId16"/>
    <p:sldId id="358" r:id="rId17"/>
    <p:sldId id="257" r:id="rId18"/>
    <p:sldId id="265" r:id="rId19"/>
    <p:sldId id="266" r:id="rId20"/>
    <p:sldId id="267" r:id="rId21"/>
    <p:sldId id="359" r:id="rId22"/>
    <p:sldId id="272" r:id="rId23"/>
    <p:sldId id="360" r:id="rId24"/>
    <p:sldId id="273" r:id="rId25"/>
    <p:sldId id="274"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97A"/>
    <a:srgbClr val="0044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465"/>
    <p:restoredTop sz="93265"/>
  </p:normalViewPr>
  <p:slideViewPr>
    <p:cSldViewPr snapToGrid="0" snapToObjects="1">
      <p:cViewPr varScale="1">
        <p:scale>
          <a:sx n="99" d="100"/>
          <a:sy n="99" d="100"/>
        </p:scale>
        <p:origin x="146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38084E-DB51-1C4E-B0EC-656B6D026462}" type="datetimeFigureOut">
              <a:rPr lang="en-US" smtClean="0"/>
              <a:t>6/24/2026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A823F1-E3F1-1D43-A719-CE72722030EA}" type="slidenum">
              <a:rPr lang="en-US" smtClean="0"/>
              <a:t>‹#›</a:t>
            </a:fld>
            <a:endParaRPr lang="en-US"/>
          </a:p>
        </p:txBody>
      </p:sp>
    </p:spTree>
    <p:extLst>
      <p:ext uri="{BB962C8B-B14F-4D97-AF65-F5344CB8AC3E}">
        <p14:creationId xmlns:p14="http://schemas.microsoft.com/office/powerpoint/2010/main" val="1383291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A823F1-E3F1-1D43-A719-CE72722030EA}" type="slidenum">
              <a:rPr lang="en-US" smtClean="0"/>
              <a:t>1</a:t>
            </a:fld>
            <a:endParaRPr lang="en-US"/>
          </a:p>
        </p:txBody>
      </p:sp>
    </p:spTree>
    <p:extLst>
      <p:ext uri="{BB962C8B-B14F-4D97-AF65-F5344CB8AC3E}">
        <p14:creationId xmlns:p14="http://schemas.microsoft.com/office/powerpoint/2010/main" val="19099430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A823F1-E3F1-1D43-A719-CE72722030EA}" type="slidenum">
              <a:rPr lang="en-US" smtClean="0"/>
              <a:t>15</a:t>
            </a:fld>
            <a:endParaRPr lang="en-US"/>
          </a:p>
        </p:txBody>
      </p:sp>
    </p:spTree>
    <p:extLst>
      <p:ext uri="{BB962C8B-B14F-4D97-AF65-F5344CB8AC3E}">
        <p14:creationId xmlns:p14="http://schemas.microsoft.com/office/powerpoint/2010/main" val="19099430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59375" y="5296395"/>
            <a:ext cx="9144000" cy="870137"/>
          </a:xfrm>
        </p:spPr>
        <p:txBody>
          <a:bodyPr anchor="b">
            <a:normAutofit/>
          </a:bodyPr>
          <a:lstStyle>
            <a:lvl1pPr algn="ctr">
              <a:defRPr sz="2400" b="1" i="0" baseline="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559375" y="6171983"/>
            <a:ext cx="9144000" cy="686017"/>
          </a:xfrm>
        </p:spPr>
        <p:txBody>
          <a:bodyPr>
            <a:normAutofit/>
          </a:bodyPr>
          <a:lstStyle>
            <a:lvl1pPr marL="0" indent="0" algn="ctr">
              <a:buNone/>
              <a:defRPr sz="18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844787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00078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ext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742075" y="1825625"/>
            <a:ext cx="613373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p:cNvSpPr>
            <a:spLocks noGrp="1"/>
          </p:cNvSpPr>
          <p:nvPr>
            <p:ph type="pic" sz="quarter" idx="10"/>
          </p:nvPr>
        </p:nvSpPr>
        <p:spPr>
          <a:xfrm>
            <a:off x="7398327" y="1825625"/>
            <a:ext cx="4793673" cy="4351338"/>
          </a:xfrm>
        </p:spPr>
        <p:txBody>
          <a:bodyPr/>
          <a:lstStyle/>
          <a:p>
            <a:endParaRPr lang="en-US"/>
          </a:p>
        </p:txBody>
      </p:sp>
    </p:spTree>
    <p:extLst>
      <p:ext uri="{BB962C8B-B14F-4D97-AF65-F5344CB8AC3E}">
        <p14:creationId xmlns:p14="http://schemas.microsoft.com/office/powerpoint/2010/main" val="15573520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Imag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 y="771896"/>
            <a:ext cx="12192000" cy="6086104"/>
          </a:xfrm>
        </p:spPr>
        <p:txBody>
          <a:bodyPr/>
          <a:lstStyle/>
          <a:p>
            <a:endParaRPr lang="en-US"/>
          </a:p>
        </p:txBody>
      </p:sp>
    </p:spTree>
    <p:extLst>
      <p:ext uri="{BB962C8B-B14F-4D97-AF65-F5344CB8AC3E}">
        <p14:creationId xmlns:p14="http://schemas.microsoft.com/office/powerpoint/2010/main" val="15387875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39535" y="516512"/>
            <a:ext cx="9605082" cy="593408"/>
          </a:xfrm>
        </p:spPr>
        <p:txBody>
          <a:bodyPr/>
          <a:lstStyle/>
          <a:p>
            <a:r>
              <a:rPr lang="en-US"/>
              <a:t>Click to edit Master title style</a:t>
            </a:r>
          </a:p>
        </p:txBody>
      </p:sp>
      <p:sp>
        <p:nvSpPr>
          <p:cNvPr id="3" name="Content Placeholder 2"/>
          <p:cNvSpPr>
            <a:spLocks noGrp="1"/>
          </p:cNvSpPr>
          <p:nvPr>
            <p:ph idx="1"/>
          </p:nvPr>
        </p:nvSpPr>
        <p:spPr>
          <a:xfrm>
            <a:off x="2039535" y="1244856"/>
            <a:ext cx="9605082" cy="46740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38807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solidFill>
                  <a:schemeClr val="bg1">
                    <a:lumMod val="95000"/>
                  </a:schemeClr>
                </a:solidFill>
                <a:latin typeface="+mj-lt"/>
              </a:defRPr>
            </a:lvl1pPr>
          </a:lstStyle>
          <a:p>
            <a:r>
              <a:rPr lang="en-US"/>
              <a:t>Click to edit Master title style</a:t>
            </a:r>
          </a:p>
        </p:txBody>
      </p:sp>
      <p:sp>
        <p:nvSpPr>
          <p:cNvPr id="3" name="Content Placeholder 2"/>
          <p:cNvSpPr>
            <a:spLocks noGrp="1"/>
          </p:cNvSpPr>
          <p:nvPr>
            <p:ph idx="1"/>
          </p:nvPr>
        </p:nvSpPr>
        <p:spPr/>
        <p:txBody>
          <a:bodyPr/>
          <a:lstStyle>
            <a:lvl1pPr>
              <a:defRPr baseline="0">
                <a:solidFill>
                  <a:schemeClr val="bg1">
                    <a:lumMod val="95000"/>
                  </a:schemeClr>
                </a:solidFill>
                <a:latin typeface="+mj-lt"/>
              </a:defRPr>
            </a:lvl1pPr>
            <a:lvl2pPr>
              <a:defRPr baseline="0">
                <a:solidFill>
                  <a:schemeClr val="bg1">
                    <a:lumMod val="95000"/>
                  </a:schemeClr>
                </a:solidFill>
                <a:latin typeface="+mj-lt"/>
              </a:defRPr>
            </a:lvl2pPr>
            <a:lvl3pPr>
              <a:defRPr baseline="0">
                <a:solidFill>
                  <a:schemeClr val="bg1">
                    <a:lumMod val="95000"/>
                  </a:schemeClr>
                </a:solidFill>
                <a:latin typeface="+mj-lt"/>
              </a:defRPr>
            </a:lvl3pPr>
            <a:lvl4pPr>
              <a:defRPr baseline="0">
                <a:solidFill>
                  <a:schemeClr val="bg1">
                    <a:lumMod val="95000"/>
                  </a:schemeClr>
                </a:solidFill>
                <a:latin typeface="+mj-lt"/>
              </a:defRPr>
            </a:lvl4pPr>
            <a:lvl5pPr>
              <a:defRPr baseline="0">
                <a:solidFill>
                  <a:schemeClr val="bg1">
                    <a:lumMod val="95000"/>
                  </a:schemeClr>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385362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CB344B-EC26-5744-AC76-D8CA586C9B04}" type="datetime1">
              <a:rPr lang="en-US" smtClean="0"/>
              <a:t>6/24/2026</a:t>
            </a:fld>
            <a:endParaRPr lang="en-US" dirty="0"/>
          </a:p>
        </p:txBody>
      </p:sp>
      <p:sp>
        <p:nvSpPr>
          <p:cNvPr id="6" name="Footer Placeholder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762198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 FAU">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7989" cy="6858000"/>
          </a:xfrm>
          <a:prstGeom prst="rect">
            <a:avLst/>
          </a:prstGeom>
        </p:spPr>
      </p:pic>
    </p:spTree>
    <p:extLst>
      <p:ext uri="{BB962C8B-B14F-4D97-AF65-F5344CB8AC3E}">
        <p14:creationId xmlns:p14="http://schemas.microsoft.com/office/powerpoint/2010/main" val="1335374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27760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ext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742075" y="1825625"/>
            <a:ext cx="613373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p:cNvSpPr>
            <a:spLocks noGrp="1"/>
          </p:cNvSpPr>
          <p:nvPr>
            <p:ph type="pic" sz="quarter" idx="10"/>
          </p:nvPr>
        </p:nvSpPr>
        <p:spPr>
          <a:xfrm>
            <a:off x="7398327" y="1825625"/>
            <a:ext cx="4793673" cy="4351338"/>
          </a:xfrm>
        </p:spPr>
        <p:txBody>
          <a:body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Imag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 y="771896"/>
            <a:ext cx="12192000" cy="6086104"/>
          </a:xfrm>
        </p:spPr>
        <p:txBody>
          <a:body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39535" y="516512"/>
            <a:ext cx="9605082" cy="593408"/>
          </a:xfrm>
        </p:spPr>
        <p:txBody>
          <a:bodyPr/>
          <a:lstStyle/>
          <a:p>
            <a:r>
              <a:rPr lang="en-US"/>
              <a:t>Click to edit Master title style</a:t>
            </a:r>
          </a:p>
        </p:txBody>
      </p:sp>
      <p:sp>
        <p:nvSpPr>
          <p:cNvPr id="3" name="Content Placeholder 2"/>
          <p:cNvSpPr>
            <a:spLocks noGrp="1"/>
          </p:cNvSpPr>
          <p:nvPr>
            <p:ph idx="1"/>
          </p:nvPr>
        </p:nvSpPr>
        <p:spPr>
          <a:xfrm>
            <a:off x="2039535" y="1244856"/>
            <a:ext cx="9605082" cy="46740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solidFill>
                  <a:schemeClr val="bg1">
                    <a:lumMod val="95000"/>
                  </a:schemeClr>
                </a:solidFill>
                <a:latin typeface="+mj-lt"/>
              </a:defRPr>
            </a:lvl1pPr>
          </a:lstStyle>
          <a:p>
            <a:r>
              <a:rPr lang="en-US"/>
              <a:t>Click to edit Master title style</a:t>
            </a:r>
          </a:p>
        </p:txBody>
      </p:sp>
      <p:sp>
        <p:nvSpPr>
          <p:cNvPr id="3" name="Content Placeholder 2"/>
          <p:cNvSpPr>
            <a:spLocks noGrp="1"/>
          </p:cNvSpPr>
          <p:nvPr>
            <p:ph idx="1"/>
          </p:nvPr>
        </p:nvSpPr>
        <p:spPr/>
        <p:txBody>
          <a:bodyPr/>
          <a:lstStyle>
            <a:lvl1pPr>
              <a:defRPr baseline="0">
                <a:solidFill>
                  <a:schemeClr val="bg1">
                    <a:lumMod val="95000"/>
                  </a:schemeClr>
                </a:solidFill>
                <a:latin typeface="+mj-lt"/>
              </a:defRPr>
            </a:lvl1pPr>
            <a:lvl2pPr>
              <a:defRPr baseline="0">
                <a:solidFill>
                  <a:schemeClr val="bg1">
                    <a:lumMod val="95000"/>
                  </a:schemeClr>
                </a:solidFill>
                <a:latin typeface="+mj-lt"/>
              </a:defRPr>
            </a:lvl2pPr>
            <a:lvl3pPr>
              <a:defRPr baseline="0">
                <a:solidFill>
                  <a:schemeClr val="bg1">
                    <a:lumMod val="95000"/>
                  </a:schemeClr>
                </a:solidFill>
                <a:latin typeface="+mj-lt"/>
              </a:defRPr>
            </a:lvl3pPr>
            <a:lvl4pPr>
              <a:defRPr baseline="0">
                <a:solidFill>
                  <a:schemeClr val="bg1">
                    <a:lumMod val="95000"/>
                  </a:schemeClr>
                </a:solidFill>
                <a:latin typeface="+mj-lt"/>
              </a:defRPr>
            </a:lvl4pPr>
            <a:lvl5pPr>
              <a:defRPr baseline="0">
                <a:solidFill>
                  <a:schemeClr val="bg1">
                    <a:lumMod val="95000"/>
                  </a:schemeClr>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59375" y="5296395"/>
            <a:ext cx="9144000" cy="870137"/>
          </a:xfrm>
        </p:spPr>
        <p:txBody>
          <a:bodyPr anchor="b">
            <a:normAutofit/>
          </a:bodyPr>
          <a:lstStyle>
            <a:lvl1pPr algn="ctr">
              <a:defRPr sz="2400" b="1" i="0" baseline="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559375" y="6171983"/>
            <a:ext cx="9144000" cy="686017"/>
          </a:xfrm>
        </p:spPr>
        <p:txBody>
          <a:bodyPr>
            <a:normAutofit/>
          </a:bodyPr>
          <a:lstStyle>
            <a:lvl1pPr marL="0" indent="0" algn="ctr">
              <a:buNone/>
              <a:defRPr sz="18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09308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bout FAU">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7989" cy="6858000"/>
          </a:xfrm>
          <a:prstGeom prst="rect">
            <a:avLst/>
          </a:prstGeom>
        </p:spPr>
      </p:pic>
    </p:spTree>
    <p:extLst>
      <p:ext uri="{BB962C8B-B14F-4D97-AF65-F5344CB8AC3E}">
        <p14:creationId xmlns:p14="http://schemas.microsoft.com/office/powerpoint/2010/main" val="4027419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42076" y="1097280"/>
            <a:ext cx="9605082" cy="59340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742076" y="1825625"/>
            <a:ext cx="9605082"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9691043"/>
      </p:ext>
    </p:extLst>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4" r:id="rId4"/>
    <p:sldLayoutId id="2147483655" r:id="rId5"/>
    <p:sldLayoutId id="2147483652" r:id="rId6"/>
    <p:sldLayoutId id="2147483651" r:id="rId7"/>
  </p:sldLayoutIdLst>
  <p:txStyles>
    <p:titleStyle>
      <a:lvl1pPr algn="l" defTabSz="914400" rtl="0" eaLnBrk="1" latinLnBrk="0" hangingPunct="1">
        <a:lnSpc>
          <a:spcPct val="90000"/>
        </a:lnSpc>
        <a:spcBef>
          <a:spcPct val="0"/>
        </a:spcBef>
        <a:buNone/>
        <a:defRPr sz="2400" b="1" i="0" kern="1200" baseline="0">
          <a:solidFill>
            <a:srgbClr val="004479"/>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1800" kern="1200" baseline="0">
          <a:solidFill>
            <a:srgbClr val="004479"/>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1800" kern="1200" baseline="0">
          <a:solidFill>
            <a:srgbClr val="004479"/>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baseline="0">
          <a:solidFill>
            <a:srgbClr val="004479"/>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rgbClr val="004479"/>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rgbClr val="004479"/>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42076" y="1097280"/>
            <a:ext cx="9605082" cy="59340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742076" y="1825625"/>
            <a:ext cx="9605082"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01936319"/>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Lst>
  <p:txStyles>
    <p:titleStyle>
      <a:lvl1pPr algn="l" defTabSz="914400" rtl="0" eaLnBrk="1" latinLnBrk="0" hangingPunct="1">
        <a:lnSpc>
          <a:spcPct val="90000"/>
        </a:lnSpc>
        <a:spcBef>
          <a:spcPct val="0"/>
        </a:spcBef>
        <a:buNone/>
        <a:defRPr sz="2400" b="1" i="0" kern="1200" baseline="0">
          <a:solidFill>
            <a:srgbClr val="004479"/>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1800" kern="1200" baseline="0">
          <a:solidFill>
            <a:srgbClr val="004479"/>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1800" kern="1200" baseline="0">
          <a:solidFill>
            <a:srgbClr val="004479"/>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baseline="0">
          <a:solidFill>
            <a:srgbClr val="004479"/>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rgbClr val="004479"/>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rgbClr val="004479"/>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hyperlink" Target="mailto:mshaw@health.fau.edu"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hyperlink" Target="http://www.fau.edu/sas" TargetMode="Externa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4.xml"/><Relationship Id="rId4" Type="http://schemas.openxmlformats.org/officeDocument/2006/relationships/hyperlink" Target="http://www.fau.edu/policies/policies-regulations/"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mailto:accommodations@fau.edu" TargetMode="External"/><Relationship Id="rId2" Type="http://schemas.openxmlformats.org/officeDocument/2006/relationships/hyperlink" Target="https://clockwork.fau.edu/ClockWork/user/instructor/default.aspxhttps:/clockwork.fau.edu/ClockWork/user/instructor/default.aspx" TargetMode="Externa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hyperlink" Target="https://www.fau.edu/sas/technology/accessible-text/" TargetMode="External"/><Relationship Id="rId2" Type="http://schemas.openxmlformats.org/officeDocument/2006/relationships/hyperlink" Target="https://www.fau.edu/sas/technology/" TargetMode="Externa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hyperlink" Target="https://www.fau.edu/sas/accessibility-requirements/" TargetMode="External"/><Relationship Id="rId2" Type="http://schemas.openxmlformats.org/officeDocument/2006/relationships/hyperlink" Target="https://faupub.cfmnetwork.com/B.aspx?BookId=14266&amp;PageId=474511" TargetMode="External"/><Relationship Id="rId1" Type="http://schemas.openxmlformats.org/officeDocument/2006/relationships/slideLayout" Target="../slideLayouts/slideLayout10.xml"/><Relationship Id="rId6" Type="http://schemas.openxmlformats.org/officeDocument/2006/relationships/hyperlink" Target="https://www.fau.edu/canvas/additional-tools/ally/" TargetMode="External"/><Relationship Id="rId5" Type="http://schemas.openxmlformats.org/officeDocument/2006/relationships/hyperlink" Target="https://www.fau.edu/oit/resources-faculty/" TargetMode="External"/><Relationship Id="rId4" Type="http://schemas.openxmlformats.org/officeDocument/2006/relationships/hyperlink" Target="https://techevents.fau.edu/calendar/it?cid=4493&amp;t=g&amp;d=0000-00-00&amp;cal=4493&amp;inc=0"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8" Type="http://schemas.openxmlformats.org/officeDocument/2006/relationships/hyperlink" Target="https://www.fau.edu/sas/technology/accessible-text/" TargetMode="External"/><Relationship Id="rId3" Type="http://schemas.openxmlformats.org/officeDocument/2006/relationships/hyperlink" Target="https://www.fau.edu/sas/technology/assistive-training/" TargetMode="External"/><Relationship Id="rId7" Type="http://schemas.openxmlformats.org/officeDocument/2006/relationships/hyperlink" Target="https://www.fau.edu/sas/resources/mentorship/" TargetMode="External"/><Relationship Id="rId2" Type="http://schemas.openxmlformats.org/officeDocument/2006/relationships/hyperlink" Target="https://techevents.fau.edu/" TargetMode="External"/><Relationship Id="rId1" Type="http://schemas.openxmlformats.org/officeDocument/2006/relationships/slideLayout" Target="../slideLayouts/slideLayout13.xml"/><Relationship Id="rId6" Type="http://schemas.openxmlformats.org/officeDocument/2006/relationships/hyperlink" Target="https://www.fau.edu/sas/documents/instructor-guide-new.pdf" TargetMode="External"/><Relationship Id="rId11" Type="http://schemas.openxmlformats.org/officeDocument/2006/relationships/hyperlink" Target="mailto:mshaw@health.fau.edu" TargetMode="External"/><Relationship Id="rId5" Type="http://schemas.openxmlformats.org/officeDocument/2006/relationships/hyperlink" Target="https://www.fau.edu/sas/technology/read-and-write/" TargetMode="External"/><Relationship Id="rId10" Type="http://schemas.openxmlformats.org/officeDocument/2006/relationships/hyperlink" Target="https://www.texthelp.com/products/equatio/" TargetMode="External"/><Relationship Id="rId4" Type="http://schemas.openxmlformats.org/officeDocument/2006/relationships/hyperlink" Target="https://www.fau.edu/sas/technology/useful-apps/" TargetMode="External"/><Relationship Id="rId9" Type="http://schemas.openxmlformats.org/officeDocument/2006/relationships/hyperlink" Target="https://genio.co/note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59375" y="3350717"/>
            <a:ext cx="9144000" cy="870137"/>
          </a:xfrm>
        </p:spPr>
        <p:txBody>
          <a:bodyPr/>
          <a:lstStyle/>
          <a:p>
            <a:r>
              <a:rPr lang="en-US" dirty="0"/>
              <a:t>OFFICE OF CIVIL RIGHTS AND TITLE IX (OCR9)</a:t>
            </a:r>
          </a:p>
        </p:txBody>
      </p:sp>
      <p:sp>
        <p:nvSpPr>
          <p:cNvPr id="3" name="Subtitle 2"/>
          <p:cNvSpPr>
            <a:spLocks noGrp="1"/>
          </p:cNvSpPr>
          <p:nvPr>
            <p:ph type="subTitle" idx="1"/>
          </p:nvPr>
        </p:nvSpPr>
        <p:spPr>
          <a:xfrm>
            <a:off x="335902" y="4226305"/>
            <a:ext cx="11551298" cy="686017"/>
          </a:xfrm>
        </p:spPr>
        <p:txBody>
          <a:bodyPr>
            <a:normAutofit/>
          </a:bodyPr>
          <a:lstStyle/>
          <a:p>
            <a:r>
              <a:rPr lang="en-US" dirty="0"/>
              <a:t>MEET AND GREET OCR9</a:t>
            </a:r>
          </a:p>
        </p:txBody>
      </p:sp>
    </p:spTree>
    <p:extLst>
      <p:ext uri="{BB962C8B-B14F-4D97-AF65-F5344CB8AC3E}">
        <p14:creationId xmlns:p14="http://schemas.microsoft.com/office/powerpoint/2010/main" val="4805990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Harrassment or Discrimination Report (not sexual misconduct) on line incident reporting form.">
            <a:extLst>
              <a:ext uri="{FF2B5EF4-FFF2-40B4-BE49-F238E27FC236}">
                <a16:creationId xmlns:a16="http://schemas.microsoft.com/office/drawing/2014/main" id="{6258E931-9EBF-3949-302B-405FC10AE9ED}"/>
              </a:ext>
            </a:extLst>
          </p:cNvPr>
          <p:cNvPicPr>
            <a:picLocks noGrp="1" noChangeAspect="1"/>
          </p:cNvPicPr>
          <p:nvPr>
            <p:ph idx="1"/>
          </p:nvPr>
        </p:nvPicPr>
        <p:blipFill rotWithShape="1">
          <a:blip r:embed="rId2"/>
          <a:srcRect b="4177"/>
          <a:stretch/>
        </p:blipFill>
        <p:spPr>
          <a:xfrm>
            <a:off x="274320" y="770020"/>
            <a:ext cx="11277600" cy="5943600"/>
          </a:xfrm>
          <a:prstGeom prst="rect">
            <a:avLst/>
          </a:prstGeom>
        </p:spPr>
      </p:pic>
      <p:sp>
        <p:nvSpPr>
          <p:cNvPr id="2" name="Title 1">
            <a:extLst>
              <a:ext uri="{FF2B5EF4-FFF2-40B4-BE49-F238E27FC236}">
                <a16:creationId xmlns:a16="http://schemas.microsoft.com/office/drawing/2014/main" id="{12BBDA84-1C5A-77CF-B6E1-5905019D4807}"/>
              </a:ext>
            </a:extLst>
          </p:cNvPr>
          <p:cNvSpPr>
            <a:spLocks noGrp="1"/>
          </p:cNvSpPr>
          <p:nvPr>
            <p:ph type="title"/>
          </p:nvPr>
        </p:nvSpPr>
        <p:spPr>
          <a:xfrm>
            <a:off x="154935" y="186237"/>
            <a:ext cx="9605082" cy="593408"/>
          </a:xfrm>
        </p:spPr>
        <p:txBody>
          <a:bodyPr/>
          <a:lstStyle/>
          <a:p>
            <a:r>
              <a:rPr lang="en-US" dirty="0"/>
              <a:t>Incident Report</a:t>
            </a:r>
          </a:p>
        </p:txBody>
      </p:sp>
    </p:spTree>
    <p:extLst>
      <p:ext uri="{BB962C8B-B14F-4D97-AF65-F5344CB8AC3E}">
        <p14:creationId xmlns:p14="http://schemas.microsoft.com/office/powerpoint/2010/main" val="4189073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F1B1B-CD3C-B75A-E35A-B2ED391F84CB}"/>
              </a:ext>
            </a:extLst>
          </p:cNvPr>
          <p:cNvSpPr>
            <a:spLocks noGrp="1"/>
          </p:cNvSpPr>
          <p:nvPr>
            <p:ph type="title"/>
          </p:nvPr>
        </p:nvSpPr>
        <p:spPr>
          <a:xfrm>
            <a:off x="154935" y="104423"/>
            <a:ext cx="9605082" cy="593408"/>
          </a:xfrm>
        </p:spPr>
        <p:txBody>
          <a:bodyPr/>
          <a:lstStyle/>
          <a:p>
            <a:r>
              <a:rPr lang="en-US" dirty="0"/>
              <a:t>Incident Report Online Form</a:t>
            </a:r>
          </a:p>
        </p:txBody>
      </p:sp>
      <p:pic>
        <p:nvPicPr>
          <p:cNvPr id="5" name="Content Placeholder 4" descr="Screen shot from the Incident Report Online form that requests the urgency of the report, Date, time and location of Incident and an area to add the name or organization, gender, role, Z#, DOB, Phone number, email address and Hall/address.">
            <a:extLst>
              <a:ext uri="{FF2B5EF4-FFF2-40B4-BE49-F238E27FC236}">
                <a16:creationId xmlns:a16="http://schemas.microsoft.com/office/drawing/2014/main" id="{0FABFB50-AE16-8881-B052-774A82B00417}"/>
              </a:ext>
            </a:extLst>
          </p:cNvPr>
          <p:cNvPicPr>
            <a:picLocks noGrp="1" noChangeAspect="1"/>
          </p:cNvPicPr>
          <p:nvPr>
            <p:ph idx="1"/>
          </p:nvPr>
        </p:nvPicPr>
        <p:blipFill rotWithShape="1">
          <a:blip r:embed="rId2"/>
          <a:srcRect t="3739"/>
          <a:stretch/>
        </p:blipFill>
        <p:spPr>
          <a:xfrm>
            <a:off x="380198" y="697831"/>
            <a:ext cx="11277600" cy="5943600"/>
          </a:xfrm>
          <a:prstGeom prst="rect">
            <a:avLst/>
          </a:prstGeom>
        </p:spPr>
      </p:pic>
    </p:spTree>
    <p:extLst>
      <p:ext uri="{BB962C8B-B14F-4D97-AF65-F5344CB8AC3E}">
        <p14:creationId xmlns:p14="http://schemas.microsoft.com/office/powerpoint/2010/main" val="1706573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CFE07-9942-C219-5A07-34F9BE72A262}"/>
              </a:ext>
            </a:extLst>
          </p:cNvPr>
          <p:cNvSpPr>
            <a:spLocks noGrp="1"/>
          </p:cNvSpPr>
          <p:nvPr>
            <p:ph type="title"/>
          </p:nvPr>
        </p:nvSpPr>
        <p:spPr>
          <a:xfrm>
            <a:off x="172324" y="173255"/>
            <a:ext cx="9605082" cy="593408"/>
          </a:xfrm>
        </p:spPr>
        <p:txBody>
          <a:bodyPr/>
          <a:lstStyle/>
          <a:p>
            <a:r>
              <a:rPr lang="en-US" dirty="0"/>
              <a:t>Incident Report Online Form (part 2)</a:t>
            </a:r>
          </a:p>
        </p:txBody>
      </p:sp>
      <p:pic>
        <p:nvPicPr>
          <p:cNvPr id="5" name="Content Placeholder 4" descr="Incident Report Form&#10;Allegation What Occurred/ take place, Incident involved a protected category and the outcome you are seeking in this matter.">
            <a:extLst>
              <a:ext uri="{FF2B5EF4-FFF2-40B4-BE49-F238E27FC236}">
                <a16:creationId xmlns:a16="http://schemas.microsoft.com/office/drawing/2014/main" id="{E4A928C5-109B-DDCC-B82A-D4B530017F8F}"/>
              </a:ext>
            </a:extLst>
          </p:cNvPr>
          <p:cNvPicPr>
            <a:picLocks noGrp="1" noChangeAspect="1"/>
          </p:cNvPicPr>
          <p:nvPr>
            <p:ph idx="1"/>
          </p:nvPr>
        </p:nvPicPr>
        <p:blipFill rotWithShape="1">
          <a:blip r:embed="rId2"/>
          <a:srcRect l="2128" r="1102" b="-1"/>
          <a:stretch/>
        </p:blipFill>
        <p:spPr>
          <a:xfrm>
            <a:off x="172324" y="1034716"/>
            <a:ext cx="11277600" cy="5943600"/>
          </a:xfrm>
          <a:prstGeom prst="rect">
            <a:avLst/>
          </a:prstGeom>
        </p:spPr>
      </p:pic>
    </p:spTree>
    <p:extLst>
      <p:ext uri="{BB962C8B-B14F-4D97-AF65-F5344CB8AC3E}">
        <p14:creationId xmlns:p14="http://schemas.microsoft.com/office/powerpoint/2010/main" val="31139964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3164" y="895149"/>
            <a:ext cx="9605082" cy="593408"/>
          </a:xfrm>
        </p:spPr>
        <p:txBody>
          <a:bodyPr/>
          <a:lstStyle/>
          <a:p>
            <a:pPr algn="ctr"/>
            <a:r>
              <a:rPr lang="en-US" dirty="0"/>
              <a:t>KEY TAKEAWAYS</a:t>
            </a:r>
          </a:p>
        </p:txBody>
      </p:sp>
      <p:sp>
        <p:nvSpPr>
          <p:cNvPr id="3" name="Content Placeholder 2"/>
          <p:cNvSpPr>
            <a:spLocks noGrp="1"/>
          </p:cNvSpPr>
          <p:nvPr>
            <p:ph sz="half" idx="1"/>
          </p:nvPr>
        </p:nvSpPr>
        <p:spPr>
          <a:xfrm>
            <a:off x="170512" y="1666088"/>
            <a:ext cx="5544488" cy="4791861"/>
          </a:xfrm>
        </p:spPr>
        <p:txBody>
          <a:bodyPr>
            <a:normAutofit fontScale="92500"/>
          </a:bodyPr>
          <a:lstStyle/>
          <a:p>
            <a:pPr>
              <a:buFont typeface="Wingdings" panose="05000000000000000000" pitchFamily="2" charset="2"/>
              <a:buChar char="v"/>
            </a:pPr>
            <a:r>
              <a:rPr lang="en-US" dirty="0"/>
              <a:t>Know the </a:t>
            </a:r>
            <a:r>
              <a:rPr lang="en-US" b="1" dirty="0">
                <a:solidFill>
                  <a:srgbClr val="C00000"/>
                </a:solidFill>
              </a:rPr>
              <a:t>University Policies </a:t>
            </a:r>
            <a:r>
              <a:rPr lang="en-US" dirty="0"/>
              <a:t>that Apply to You</a:t>
            </a:r>
          </a:p>
          <a:p>
            <a:pPr>
              <a:buFont typeface="Wingdings" panose="05000000000000000000" pitchFamily="2" charset="2"/>
              <a:buChar char="v"/>
            </a:pPr>
            <a:r>
              <a:rPr lang="en-US" dirty="0"/>
              <a:t>Always Follow the Policy - </a:t>
            </a:r>
            <a:r>
              <a:rPr lang="en-US" b="1" dirty="0">
                <a:solidFill>
                  <a:srgbClr val="C00000"/>
                </a:solidFill>
              </a:rPr>
              <a:t>“Do What’s Right, Not What’s Easy”</a:t>
            </a:r>
          </a:p>
          <a:p>
            <a:pPr>
              <a:buFont typeface="Wingdings" panose="05000000000000000000" pitchFamily="2" charset="2"/>
              <a:buChar char="v"/>
            </a:pPr>
            <a:r>
              <a:rPr lang="en-US" dirty="0"/>
              <a:t>Treat University Community Members with </a:t>
            </a:r>
            <a:r>
              <a:rPr lang="en-US" b="1" dirty="0">
                <a:solidFill>
                  <a:srgbClr val="C00000"/>
                </a:solidFill>
              </a:rPr>
              <a:t>Respect</a:t>
            </a:r>
          </a:p>
          <a:p>
            <a:pPr>
              <a:buFont typeface="Wingdings" panose="05000000000000000000" pitchFamily="2" charset="2"/>
              <a:buChar char="v"/>
            </a:pPr>
            <a:r>
              <a:rPr lang="en-US" dirty="0"/>
              <a:t>Don’t </a:t>
            </a:r>
            <a:r>
              <a:rPr lang="en-US" b="1" dirty="0">
                <a:solidFill>
                  <a:srgbClr val="C00000"/>
                </a:solidFill>
              </a:rPr>
              <a:t>intimidate, manipulate, or threaten </a:t>
            </a:r>
            <a:r>
              <a:rPr lang="en-US" dirty="0"/>
              <a:t>University Community Members</a:t>
            </a:r>
          </a:p>
          <a:p>
            <a:pPr>
              <a:buFont typeface="Wingdings" panose="05000000000000000000" pitchFamily="2" charset="2"/>
              <a:buChar char="v"/>
            </a:pPr>
            <a:r>
              <a:rPr lang="en-US" dirty="0"/>
              <a:t>Don’t use </a:t>
            </a:r>
            <a:r>
              <a:rPr lang="en-US" b="1" dirty="0">
                <a:solidFill>
                  <a:srgbClr val="C00000"/>
                </a:solidFill>
              </a:rPr>
              <a:t>verbally abusive language when speaking</a:t>
            </a:r>
            <a:r>
              <a:rPr lang="en-US" b="1" dirty="0">
                <a:solidFill>
                  <a:srgbClr val="00B050"/>
                </a:solidFill>
              </a:rPr>
              <a:t> </a:t>
            </a:r>
            <a:r>
              <a:rPr lang="en-US" dirty="0"/>
              <a:t>to University Community Members</a:t>
            </a:r>
          </a:p>
          <a:p>
            <a:pPr>
              <a:buFont typeface="Wingdings" panose="05000000000000000000" pitchFamily="2" charset="2"/>
              <a:buChar char="v"/>
            </a:pPr>
            <a:r>
              <a:rPr lang="en-US" dirty="0"/>
              <a:t>Don’t </a:t>
            </a:r>
            <a:r>
              <a:rPr lang="en-US" b="1" dirty="0">
                <a:solidFill>
                  <a:srgbClr val="C00000"/>
                </a:solidFill>
              </a:rPr>
              <a:t>engage in physically abusive conduct </a:t>
            </a:r>
            <a:r>
              <a:rPr lang="en-US" dirty="0"/>
              <a:t>toward University Community Members</a:t>
            </a:r>
          </a:p>
          <a:p>
            <a:pPr>
              <a:buFont typeface="Wingdings" panose="05000000000000000000" pitchFamily="2" charset="2"/>
              <a:buChar char="v"/>
            </a:pPr>
            <a:r>
              <a:rPr lang="en-US" sz="1800" dirty="0">
                <a:solidFill>
                  <a:srgbClr val="002060"/>
                </a:solidFill>
              </a:rPr>
              <a:t>Remember </a:t>
            </a:r>
            <a:r>
              <a:rPr lang="en-US" sz="1800" b="1" dirty="0">
                <a:solidFill>
                  <a:srgbClr val="C00000"/>
                </a:solidFill>
              </a:rPr>
              <a:t>anyone can experience Discrimination</a:t>
            </a:r>
          </a:p>
          <a:p>
            <a:pPr>
              <a:buFont typeface="Wingdings" panose="05000000000000000000" pitchFamily="2" charset="2"/>
              <a:buChar char="v"/>
            </a:pPr>
            <a:r>
              <a:rPr lang="en-US" dirty="0">
                <a:solidFill>
                  <a:srgbClr val="002060"/>
                </a:solidFill>
              </a:rPr>
              <a:t>Remember </a:t>
            </a:r>
            <a:r>
              <a:rPr lang="en-US" b="1" dirty="0">
                <a:solidFill>
                  <a:srgbClr val="C00000"/>
                </a:solidFill>
              </a:rPr>
              <a:t>Discrimination comes in different forms</a:t>
            </a:r>
          </a:p>
          <a:p>
            <a:pPr>
              <a:buFont typeface="Wingdings" panose="05000000000000000000" pitchFamily="2" charset="2"/>
              <a:buChar char="v"/>
            </a:pPr>
            <a:r>
              <a:rPr lang="en-US" dirty="0">
                <a:solidFill>
                  <a:srgbClr val="002060"/>
                </a:solidFill>
              </a:rPr>
              <a:t>Remember to </a:t>
            </a:r>
            <a:r>
              <a:rPr lang="en-US" b="1" dirty="0">
                <a:solidFill>
                  <a:srgbClr val="C00000"/>
                </a:solidFill>
              </a:rPr>
              <a:t>Respect People’s Individual Differences</a:t>
            </a:r>
          </a:p>
          <a:p>
            <a:pPr marL="0" indent="0">
              <a:buNone/>
            </a:pPr>
            <a:endParaRPr lang="en-US" dirty="0"/>
          </a:p>
        </p:txBody>
      </p:sp>
      <p:sp>
        <p:nvSpPr>
          <p:cNvPr id="5" name="Content Placeholder 4">
            <a:extLst>
              <a:ext uri="{FF2B5EF4-FFF2-40B4-BE49-F238E27FC236}">
                <a16:creationId xmlns:a16="http://schemas.microsoft.com/office/drawing/2014/main" id="{62B109E9-A7DD-7AEA-ACE8-F2A61F6A1B22}"/>
              </a:ext>
            </a:extLst>
          </p:cNvPr>
          <p:cNvSpPr>
            <a:spLocks noGrp="1"/>
          </p:cNvSpPr>
          <p:nvPr>
            <p:ph sz="half" idx="2"/>
          </p:nvPr>
        </p:nvSpPr>
        <p:spPr>
          <a:xfrm>
            <a:off x="6048210" y="1682164"/>
            <a:ext cx="5973278" cy="4791860"/>
          </a:xfrm>
        </p:spPr>
        <p:txBody>
          <a:bodyPr>
            <a:normAutofit fontScale="92500"/>
          </a:bodyPr>
          <a:lstStyle/>
          <a:p>
            <a:pPr>
              <a:buFont typeface="Wingdings" panose="05000000000000000000" pitchFamily="2" charset="2"/>
              <a:buChar char="v"/>
            </a:pPr>
            <a:r>
              <a:rPr lang="en-US" sz="1800" dirty="0">
                <a:solidFill>
                  <a:srgbClr val="002060"/>
                </a:solidFill>
              </a:rPr>
              <a:t>OCR9 is the office responsible for </a:t>
            </a:r>
            <a:r>
              <a:rPr lang="en-US" sz="1800" b="1" dirty="0">
                <a:solidFill>
                  <a:srgbClr val="C00000"/>
                </a:solidFill>
              </a:rPr>
              <a:t>responding to reports about discrimination, harassment, and retaliation based on protected categories.</a:t>
            </a:r>
          </a:p>
          <a:p>
            <a:pPr>
              <a:buFont typeface="Wingdings" panose="05000000000000000000" pitchFamily="2" charset="2"/>
              <a:buChar char="v"/>
            </a:pPr>
            <a:r>
              <a:rPr kumimoji="0" lang="en-US" sz="1800" b="0" i="0" u="none" strike="noStrike" kern="1200" cap="none" spc="0" normalizeH="0" baseline="0" noProof="0" dirty="0">
                <a:ln>
                  <a:noFill/>
                </a:ln>
                <a:solidFill>
                  <a:srgbClr val="002060"/>
                </a:solidFill>
                <a:effectLst/>
                <a:uLnTx/>
                <a:uFillTx/>
                <a:latin typeface="Arial" panose="020B0604020202020204"/>
                <a:ea typeface="+mn-ea"/>
                <a:cs typeface="+mn-cs"/>
              </a:rPr>
              <a:t>OWL Be There </a:t>
            </a:r>
            <a:r>
              <a:rPr kumimoji="0" lang="en-US" sz="1800" b="1" i="0" u="none" strike="noStrike" kern="1200" cap="none" spc="0" normalizeH="0" baseline="0" noProof="0" dirty="0">
                <a:ln>
                  <a:noFill/>
                </a:ln>
                <a:solidFill>
                  <a:srgbClr val="002060"/>
                </a:solidFill>
                <a:effectLst/>
                <a:uLnTx/>
                <a:uFillTx/>
                <a:latin typeface="Arial" panose="020B0604020202020204"/>
                <a:ea typeface="+mn-ea"/>
                <a:cs typeface="+mn-cs"/>
              </a:rPr>
              <a:t>- </a:t>
            </a:r>
            <a:r>
              <a:rPr lang="en-US" b="1" dirty="0">
                <a:solidFill>
                  <a:srgbClr val="C00000"/>
                </a:solidFill>
              </a:rPr>
              <a:t>Always</a:t>
            </a:r>
            <a:r>
              <a:rPr lang="en-US" sz="1800" b="1" dirty="0">
                <a:solidFill>
                  <a:srgbClr val="C00000"/>
                </a:solidFill>
              </a:rPr>
              <a:t> Be a Proactive Owl Bystander</a:t>
            </a:r>
          </a:p>
          <a:p>
            <a:pPr>
              <a:lnSpc>
                <a:spcPct val="100000"/>
              </a:lnSpc>
              <a:spcBef>
                <a:spcPts val="0"/>
              </a:spcBef>
              <a:buClr>
                <a:srgbClr val="002060"/>
              </a:buClr>
              <a:buSzPct val="111000"/>
              <a:buFont typeface="Wingdings" panose="05000000000000000000" pitchFamily="2" charset="2"/>
              <a:buChar char="v"/>
            </a:pPr>
            <a:r>
              <a:rPr lang="en-US" sz="1800" b="1" i="0" u="none" strike="noStrike" cap="none" dirty="0">
                <a:solidFill>
                  <a:srgbClr val="C00000"/>
                </a:solidFill>
                <a:ea typeface="Rambla"/>
                <a:cs typeface="Times New Roman" panose="02020603050405020304" pitchFamily="18" charset="0"/>
                <a:sym typeface="Rambla"/>
              </a:rPr>
              <a:t>Report incidents that </a:t>
            </a:r>
            <a:r>
              <a:rPr lang="en-US" sz="1800" dirty="0">
                <a:solidFill>
                  <a:srgbClr val="002060"/>
                </a:solidFill>
              </a:rPr>
              <a:t>you witness or receive information about. </a:t>
            </a:r>
            <a:r>
              <a:rPr lang="en-US" sz="1800" b="1" dirty="0">
                <a:solidFill>
                  <a:srgbClr val="C00000"/>
                </a:solidFill>
              </a:rPr>
              <a:t>Don’t Presume </a:t>
            </a:r>
            <a:r>
              <a:rPr lang="en-US" sz="1800" dirty="0">
                <a:solidFill>
                  <a:srgbClr val="002060"/>
                </a:solidFill>
              </a:rPr>
              <a:t>someone else has reported the incident!</a:t>
            </a:r>
          </a:p>
          <a:p>
            <a:pPr>
              <a:buFont typeface="Wingdings" panose="05000000000000000000" pitchFamily="2" charset="2"/>
              <a:buChar char="v"/>
            </a:pPr>
            <a:r>
              <a:rPr lang="en-US" dirty="0">
                <a:solidFill>
                  <a:srgbClr val="002060"/>
                </a:solidFill>
              </a:rPr>
              <a:t>Remember to </a:t>
            </a:r>
            <a:r>
              <a:rPr lang="en-US" b="1" dirty="0">
                <a:solidFill>
                  <a:srgbClr val="C00000"/>
                </a:solidFill>
              </a:rPr>
              <a:t>support individuals who disclose incidents</a:t>
            </a:r>
            <a:r>
              <a:rPr lang="en-US" b="1" dirty="0">
                <a:solidFill>
                  <a:srgbClr val="002060"/>
                </a:solidFill>
              </a:rPr>
              <a:t> </a:t>
            </a:r>
            <a:r>
              <a:rPr lang="en-US" dirty="0">
                <a:solidFill>
                  <a:srgbClr val="002060"/>
                </a:solidFill>
              </a:rPr>
              <a:t>to you.</a:t>
            </a:r>
          </a:p>
          <a:p>
            <a:pPr>
              <a:buFont typeface="Wingdings" panose="05000000000000000000" pitchFamily="2" charset="2"/>
              <a:buChar char="v"/>
            </a:pPr>
            <a:r>
              <a:rPr lang="en-US" sz="1800" b="0" i="0" u="none" strike="noStrike" cap="none" dirty="0">
                <a:solidFill>
                  <a:srgbClr val="002060"/>
                </a:solidFill>
                <a:ea typeface="Rambla"/>
                <a:cs typeface="Times New Roman" panose="02020603050405020304" pitchFamily="18" charset="0"/>
                <a:sym typeface="Rambla"/>
              </a:rPr>
              <a:t>Providing </a:t>
            </a:r>
            <a:r>
              <a:rPr lang="en-US" sz="1800" dirty="0">
                <a:solidFill>
                  <a:srgbClr val="002060"/>
                </a:solidFill>
                <a:ea typeface="Rambla"/>
                <a:cs typeface="Times New Roman" panose="02020603050405020304" pitchFamily="18" charset="0"/>
                <a:sym typeface="Rambla"/>
              </a:rPr>
              <a:t>supportive measures</a:t>
            </a:r>
            <a:r>
              <a:rPr lang="en-US" sz="1800" b="0" i="0" u="none" strike="noStrike" cap="none" dirty="0">
                <a:solidFill>
                  <a:srgbClr val="002060"/>
                </a:solidFill>
                <a:ea typeface="Rambla"/>
                <a:cs typeface="Times New Roman" panose="02020603050405020304" pitchFamily="18" charset="0"/>
                <a:sym typeface="Rambla"/>
              </a:rPr>
              <a:t> is </a:t>
            </a:r>
            <a:r>
              <a:rPr lang="en-US" sz="1800" b="1" strike="noStrike" cap="none" dirty="0">
                <a:solidFill>
                  <a:srgbClr val="C00000"/>
                </a:solidFill>
                <a:ea typeface="Rambla"/>
                <a:cs typeface="Times New Roman" panose="02020603050405020304" pitchFamily="18" charset="0"/>
                <a:sym typeface="Rambla"/>
              </a:rPr>
              <a:t>a statutory requirement</a:t>
            </a:r>
            <a:r>
              <a:rPr lang="en-US" sz="1800" dirty="0">
                <a:solidFill>
                  <a:srgbClr val="C00000"/>
                </a:solidFill>
                <a:ea typeface="Rambla"/>
                <a:cs typeface="Times New Roman" panose="02020603050405020304" pitchFamily="18" charset="0"/>
                <a:sym typeface="Rambla"/>
              </a:rPr>
              <a:t>.</a:t>
            </a:r>
            <a:endParaRPr lang="en-US" dirty="0">
              <a:solidFill>
                <a:srgbClr val="C00000"/>
              </a:solidFill>
            </a:endParaRPr>
          </a:p>
          <a:p>
            <a:pPr>
              <a:buFont typeface="Wingdings" panose="05000000000000000000" pitchFamily="2" charset="2"/>
              <a:buChar char="v"/>
            </a:pPr>
            <a:r>
              <a:rPr lang="en-US" sz="1800" dirty="0">
                <a:solidFill>
                  <a:srgbClr val="002060"/>
                </a:solidFill>
                <a:ea typeface="Rambla"/>
                <a:cs typeface="Times New Roman" panose="02020603050405020304" pitchFamily="18" charset="0"/>
                <a:sym typeface="Rambla"/>
              </a:rPr>
              <a:t>Submitting a report to OCR9 </a:t>
            </a:r>
            <a:r>
              <a:rPr lang="en-US" sz="1800" b="1" dirty="0">
                <a:solidFill>
                  <a:srgbClr val="C00000"/>
                </a:solidFill>
                <a:ea typeface="Rambla"/>
                <a:cs typeface="Times New Roman" panose="02020603050405020304" pitchFamily="18" charset="0"/>
                <a:sym typeface="Rambla"/>
              </a:rPr>
              <a:t>DOES NOT </a:t>
            </a:r>
            <a:r>
              <a:rPr lang="en-US" sz="1800" dirty="0">
                <a:solidFill>
                  <a:srgbClr val="002060"/>
                </a:solidFill>
                <a:ea typeface="Rambla"/>
                <a:cs typeface="Times New Roman" panose="02020603050405020304" pitchFamily="18" charset="0"/>
                <a:sym typeface="Rambla"/>
              </a:rPr>
              <a:t>initiate an Investigation. A complaint must be filed.</a:t>
            </a:r>
            <a:endParaRPr lang="en-US" dirty="0">
              <a:solidFill>
                <a:srgbClr val="002060"/>
              </a:solidFill>
            </a:endParaRPr>
          </a:p>
          <a:p>
            <a:pPr>
              <a:buFont typeface="Wingdings" panose="05000000000000000000" pitchFamily="2" charset="2"/>
              <a:buChar char="v"/>
            </a:pPr>
            <a:r>
              <a:rPr lang="en-US" sz="1800" b="0" i="0" u="none" strike="noStrike" cap="none" dirty="0">
                <a:solidFill>
                  <a:srgbClr val="002060"/>
                </a:solidFill>
                <a:ea typeface="Rambla"/>
                <a:cs typeface="Times New Roman" panose="02020603050405020304" pitchFamily="18" charset="0"/>
                <a:sym typeface="Rambla"/>
              </a:rPr>
              <a:t>If you don’t know what to do – </a:t>
            </a:r>
            <a:r>
              <a:rPr lang="en-US" sz="1800" b="1" i="0" u="none" strike="noStrike" cap="none" dirty="0">
                <a:solidFill>
                  <a:srgbClr val="C00000"/>
                </a:solidFill>
                <a:ea typeface="Rambla"/>
                <a:cs typeface="Times New Roman" panose="02020603050405020304" pitchFamily="18" charset="0"/>
                <a:sym typeface="Rambla"/>
              </a:rPr>
              <a:t>call OCR9!</a:t>
            </a:r>
            <a:endParaRPr lang="en-US" dirty="0">
              <a:solidFill>
                <a:srgbClr val="C00000"/>
              </a:solidFill>
            </a:endParaRPr>
          </a:p>
          <a:p>
            <a:pPr>
              <a:buFont typeface="Wingdings" panose="05000000000000000000" pitchFamily="2" charset="2"/>
              <a:buChar char="v"/>
            </a:pPr>
            <a:r>
              <a:rPr lang="en-US" dirty="0">
                <a:solidFill>
                  <a:srgbClr val="002060"/>
                </a:solidFill>
              </a:rPr>
              <a:t>Remember Your </a:t>
            </a:r>
            <a:r>
              <a:rPr lang="en-US" b="1" dirty="0">
                <a:solidFill>
                  <a:srgbClr val="C00000"/>
                </a:solidFill>
              </a:rPr>
              <a:t>Choices Have Consequences</a:t>
            </a:r>
          </a:p>
        </p:txBody>
      </p:sp>
    </p:spTree>
    <p:extLst>
      <p:ext uri="{BB962C8B-B14F-4D97-AF65-F5344CB8AC3E}">
        <p14:creationId xmlns:p14="http://schemas.microsoft.com/office/powerpoint/2010/main" val="2434068120"/>
      </p:ext>
    </p:extLst>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Any Questions</a:t>
            </a:r>
          </a:p>
        </p:txBody>
      </p:sp>
      <p:pic>
        <p:nvPicPr>
          <p:cNvPr id="2050" name="Picture 2" descr="10 Questions to Ask a New Link Marketing Client - Wiep.net">
            <a:extLst>
              <a:ext uri="{FF2B5EF4-FFF2-40B4-BE49-F238E27FC236}">
                <a16:creationId xmlns:a16="http://schemas.microsoft.com/office/drawing/2014/main" id="{D1B2C04F-87DB-97AE-3775-C63D6F34532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55044" y="2839244"/>
            <a:ext cx="6578600" cy="232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01368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5208104"/>
            <a:ext cx="9144000" cy="561649"/>
          </a:xfrm>
        </p:spPr>
        <p:txBody>
          <a:bodyPr>
            <a:normAutofit fontScale="90000"/>
          </a:bodyPr>
          <a:lstStyle/>
          <a:p>
            <a:r>
              <a:rPr lang="en-US" sz="2400" dirty="0">
                <a:latin typeface="+mn-lt"/>
              </a:rPr>
              <a:t>Florida Atlantic University</a:t>
            </a:r>
            <a:br>
              <a:rPr lang="en-US" sz="2400" dirty="0">
                <a:latin typeface="+mn-lt"/>
              </a:rPr>
            </a:br>
            <a:r>
              <a:rPr lang="en-US" sz="2400" dirty="0">
                <a:latin typeface="+mn-lt"/>
              </a:rPr>
              <a:t>Student Accessibility Services</a:t>
            </a:r>
            <a:endParaRPr lang="en-US" dirty="0"/>
          </a:p>
        </p:txBody>
      </p:sp>
      <p:sp>
        <p:nvSpPr>
          <p:cNvPr id="3" name="Subtitle 2"/>
          <p:cNvSpPr>
            <a:spLocks noGrp="1"/>
          </p:cNvSpPr>
          <p:nvPr>
            <p:ph type="subTitle" idx="1"/>
          </p:nvPr>
        </p:nvSpPr>
        <p:spPr>
          <a:xfrm>
            <a:off x="1675122" y="5854148"/>
            <a:ext cx="9144000" cy="1052223"/>
          </a:xfrm>
        </p:spPr>
        <p:txBody>
          <a:bodyPr>
            <a:normAutofit/>
          </a:bodyPr>
          <a:lstStyle/>
          <a:p>
            <a:pPr algn="ctr"/>
            <a:r>
              <a:rPr lang="it-IT" sz="1800" dirty="0">
                <a:solidFill>
                  <a:schemeClr val="bg1"/>
                </a:solidFill>
                <a:latin typeface="+mn-lt"/>
              </a:rPr>
              <a:t>Presenter: Michelle Shaw, Director, M.Ed., ADAC</a:t>
            </a:r>
          </a:p>
          <a:p>
            <a:pPr algn="ctr"/>
            <a:r>
              <a:rPr lang="it-IT" sz="2000" dirty="0">
                <a:latin typeface="+mn-lt"/>
                <a:hlinkClick r:id="rId3">
                  <a:extLst>
                    <a:ext uri="{A12FA001-AC4F-418D-AE19-62706E023703}">
                      <ahyp:hlinkClr xmlns:ahyp="http://schemas.microsoft.com/office/drawing/2018/hyperlinkcolor" val="tx"/>
                    </a:ext>
                  </a:extLst>
                </a:hlinkClick>
              </a:rPr>
              <a:t>mshaw@health.fau.edu</a:t>
            </a:r>
            <a:r>
              <a:rPr lang="it-IT" sz="2000" dirty="0">
                <a:latin typeface="+mn-lt"/>
              </a:rPr>
              <a:t> </a:t>
            </a:r>
            <a:r>
              <a:rPr lang="it-IT" sz="2000" dirty="0">
                <a:solidFill>
                  <a:schemeClr val="bg1"/>
                </a:solidFill>
                <a:latin typeface="+mn-lt"/>
              </a:rPr>
              <a:t>561.297.3880</a:t>
            </a:r>
            <a:endParaRPr lang="en-US" dirty="0"/>
          </a:p>
        </p:txBody>
      </p:sp>
    </p:spTree>
    <p:extLst>
      <p:ext uri="{BB962C8B-B14F-4D97-AF65-F5344CB8AC3E}">
        <p14:creationId xmlns:p14="http://schemas.microsoft.com/office/powerpoint/2010/main" val="42097579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latin typeface="+mn-lt"/>
              </a:rPr>
              <a:t>What is SAS?</a:t>
            </a:r>
            <a:endParaRPr lang="en-US" sz="4000" dirty="0"/>
          </a:p>
        </p:txBody>
      </p:sp>
      <p:sp>
        <p:nvSpPr>
          <p:cNvPr id="3" name="Content Placeholder 2"/>
          <p:cNvSpPr>
            <a:spLocks noGrp="1"/>
          </p:cNvSpPr>
          <p:nvPr>
            <p:ph idx="1"/>
          </p:nvPr>
        </p:nvSpPr>
        <p:spPr>
          <a:xfrm>
            <a:off x="649479" y="1825625"/>
            <a:ext cx="9605082" cy="4351338"/>
          </a:xfrm>
        </p:spPr>
        <p:txBody>
          <a:bodyPr>
            <a:normAutofit/>
          </a:bodyPr>
          <a:lstStyle/>
          <a:p>
            <a:r>
              <a:rPr lang="en-US" sz="2400" b="1" dirty="0"/>
              <a:t>Provide equal access for individuals with disabilities</a:t>
            </a:r>
            <a:r>
              <a:rPr lang="en-US" sz="2400" dirty="0"/>
              <a:t>.</a:t>
            </a:r>
          </a:p>
          <a:p>
            <a:r>
              <a:rPr lang="en-US" sz="2400" dirty="0"/>
              <a:t>SAS works to ensure that the University stays compliant in regard to:</a:t>
            </a:r>
          </a:p>
          <a:p>
            <a:pPr lvl="1"/>
            <a:r>
              <a:rPr lang="en-US" sz="2400" dirty="0"/>
              <a:t>Section 504  &amp; 508 of the Rehabilitation Act</a:t>
            </a:r>
          </a:p>
          <a:p>
            <a:pPr lvl="1"/>
            <a:r>
              <a:rPr lang="en-US" sz="2400" dirty="0"/>
              <a:t>ADAAA</a:t>
            </a:r>
          </a:p>
          <a:p>
            <a:pPr lvl="1"/>
            <a:r>
              <a:rPr lang="en-US" sz="2400" dirty="0"/>
              <a:t>Fair Housing Act (FHA)</a:t>
            </a:r>
          </a:p>
          <a:p>
            <a:pPr lvl="1"/>
            <a:r>
              <a:rPr lang="en-US" sz="2400" dirty="0"/>
              <a:t>All State and Local Laws</a:t>
            </a:r>
          </a:p>
        </p:txBody>
      </p:sp>
    </p:spTree>
    <p:extLst>
      <p:ext uri="{BB962C8B-B14F-4D97-AF65-F5344CB8AC3E}">
        <p14:creationId xmlns:p14="http://schemas.microsoft.com/office/powerpoint/2010/main" val="1829013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8BBA9-2D56-2F32-0349-7EAF1BE107C8}"/>
              </a:ext>
            </a:extLst>
          </p:cNvPr>
          <p:cNvSpPr>
            <a:spLocks noGrp="1"/>
          </p:cNvSpPr>
          <p:nvPr>
            <p:ph type="title"/>
          </p:nvPr>
        </p:nvSpPr>
        <p:spPr>
          <a:xfrm>
            <a:off x="742076" y="1097279"/>
            <a:ext cx="10913630" cy="847267"/>
          </a:xfrm>
        </p:spPr>
        <p:txBody>
          <a:bodyPr>
            <a:noAutofit/>
          </a:bodyPr>
          <a:lstStyle/>
          <a:p>
            <a:br>
              <a:rPr lang="en-US" sz="4000" dirty="0">
                <a:solidFill>
                  <a:schemeClr val="bg1"/>
                </a:solidFill>
                <a:latin typeface="+mn-lt"/>
              </a:rPr>
            </a:br>
            <a:r>
              <a:rPr lang="en-US" sz="4000" dirty="0">
                <a:solidFill>
                  <a:srgbClr val="002060"/>
                </a:solidFill>
                <a:latin typeface="+mn-lt"/>
              </a:rPr>
              <a:t>2025-2026: Actively using Accommodations.</a:t>
            </a:r>
            <a:endParaRPr lang="en-US" sz="4000" dirty="0"/>
          </a:p>
        </p:txBody>
      </p:sp>
      <p:sp>
        <p:nvSpPr>
          <p:cNvPr id="3" name="Content Placeholder 2">
            <a:extLst>
              <a:ext uri="{FF2B5EF4-FFF2-40B4-BE49-F238E27FC236}">
                <a16:creationId xmlns:a16="http://schemas.microsoft.com/office/drawing/2014/main" id="{1A66F51B-C328-AEA3-CD47-8824C5EC308B}"/>
              </a:ext>
            </a:extLst>
          </p:cNvPr>
          <p:cNvSpPr>
            <a:spLocks noGrp="1"/>
          </p:cNvSpPr>
          <p:nvPr>
            <p:ph idx="1"/>
          </p:nvPr>
        </p:nvSpPr>
        <p:spPr>
          <a:xfrm>
            <a:off x="1113012" y="2303361"/>
            <a:ext cx="9605082" cy="3873601"/>
          </a:xfrm>
        </p:spPr>
        <p:txBody>
          <a:bodyPr>
            <a:noAutofit/>
          </a:bodyPr>
          <a:lstStyle/>
          <a:p>
            <a:r>
              <a:rPr lang="en-US" sz="2400" dirty="0">
                <a:solidFill>
                  <a:srgbClr val="002060"/>
                </a:solidFill>
                <a:latin typeface="+mn-lt"/>
              </a:rPr>
              <a:t>ESA only: </a:t>
            </a:r>
            <a:r>
              <a:rPr lang="en-US" sz="2400" dirty="0">
                <a:solidFill>
                  <a:srgbClr val="002060"/>
                </a:solidFill>
              </a:rPr>
              <a:t>89</a:t>
            </a:r>
          </a:p>
          <a:p>
            <a:r>
              <a:rPr lang="en-US" sz="2400" dirty="0">
                <a:solidFill>
                  <a:srgbClr val="002060"/>
                </a:solidFill>
                <a:latin typeface="+mn-lt"/>
              </a:rPr>
              <a:t>Housing Only: 8</a:t>
            </a:r>
            <a:endParaRPr lang="en-US" sz="2400" dirty="0">
              <a:solidFill>
                <a:srgbClr val="002060"/>
              </a:solidFill>
            </a:endParaRPr>
          </a:p>
          <a:p>
            <a:r>
              <a:rPr lang="en-US" sz="2400" dirty="0">
                <a:solidFill>
                  <a:srgbClr val="002060"/>
                </a:solidFill>
                <a:latin typeface="+mn-lt"/>
              </a:rPr>
              <a:t>Hearing impairments: </a:t>
            </a:r>
            <a:r>
              <a:rPr lang="en-US" sz="2400" dirty="0">
                <a:solidFill>
                  <a:srgbClr val="002060"/>
                </a:solidFill>
              </a:rPr>
              <a:t>34</a:t>
            </a:r>
          </a:p>
          <a:p>
            <a:r>
              <a:rPr lang="en-US" sz="2400" dirty="0">
                <a:solidFill>
                  <a:srgbClr val="002060"/>
                </a:solidFill>
                <a:latin typeface="+mn-lt"/>
              </a:rPr>
              <a:t>Visual impairments: 26</a:t>
            </a:r>
            <a:endParaRPr lang="en-US" sz="2400" dirty="0">
              <a:solidFill>
                <a:srgbClr val="002060"/>
              </a:solidFill>
            </a:endParaRPr>
          </a:p>
          <a:p>
            <a:r>
              <a:rPr lang="en-US" sz="2400" dirty="0">
                <a:solidFill>
                  <a:srgbClr val="002060"/>
                </a:solidFill>
                <a:latin typeface="+mn-lt"/>
              </a:rPr>
              <a:t>Physical impairments: 127</a:t>
            </a:r>
            <a:endParaRPr lang="en-US" sz="2400" dirty="0">
              <a:solidFill>
                <a:srgbClr val="002060"/>
              </a:solidFill>
            </a:endParaRPr>
          </a:p>
          <a:p>
            <a:r>
              <a:rPr lang="en-US" sz="2400" dirty="0">
                <a:solidFill>
                  <a:srgbClr val="002060"/>
                </a:solidFill>
                <a:latin typeface="+mn-lt"/>
              </a:rPr>
              <a:t>Learning disabilities: </a:t>
            </a:r>
            <a:r>
              <a:rPr lang="en-US" sz="2400" dirty="0">
                <a:solidFill>
                  <a:srgbClr val="002060"/>
                </a:solidFill>
              </a:rPr>
              <a:t>964</a:t>
            </a:r>
            <a:endParaRPr lang="en-US" sz="2400" dirty="0">
              <a:solidFill>
                <a:srgbClr val="002060"/>
              </a:solidFill>
              <a:latin typeface="+mn-lt"/>
            </a:endParaRPr>
          </a:p>
          <a:p>
            <a:r>
              <a:rPr lang="en-US" sz="2400" dirty="0">
                <a:solidFill>
                  <a:srgbClr val="002060"/>
                </a:solidFill>
                <a:latin typeface="+mn-lt"/>
              </a:rPr>
              <a:t>Other disabilities: </a:t>
            </a:r>
            <a:r>
              <a:rPr lang="en-US" sz="2400" dirty="0">
                <a:solidFill>
                  <a:srgbClr val="002060"/>
                </a:solidFill>
              </a:rPr>
              <a:t>1099</a:t>
            </a:r>
            <a:r>
              <a:rPr lang="en-US" sz="2400" dirty="0">
                <a:solidFill>
                  <a:srgbClr val="002060"/>
                </a:solidFill>
                <a:latin typeface="+mn-lt"/>
              </a:rPr>
              <a:t> (medical, ASD and psychological)</a:t>
            </a:r>
          </a:p>
          <a:p>
            <a:r>
              <a:rPr lang="en-US" sz="2400" dirty="0">
                <a:solidFill>
                  <a:srgbClr val="002060"/>
                </a:solidFill>
              </a:rPr>
              <a:t>Service Animal Only: 7</a:t>
            </a:r>
            <a:endParaRPr lang="en-US" sz="2400" dirty="0">
              <a:solidFill>
                <a:srgbClr val="002060"/>
              </a:solidFill>
              <a:latin typeface="+mn-lt"/>
            </a:endParaRPr>
          </a:p>
          <a:p>
            <a:r>
              <a:rPr lang="en-US" sz="2400" b="1" dirty="0">
                <a:solidFill>
                  <a:srgbClr val="002060"/>
                </a:solidFill>
                <a:latin typeface="+mn-lt"/>
              </a:rPr>
              <a:t>TOTAL = 2354</a:t>
            </a:r>
            <a:endParaRPr lang="en-US" sz="2400" dirty="0"/>
          </a:p>
        </p:txBody>
      </p:sp>
    </p:spTree>
    <p:extLst>
      <p:ext uri="{BB962C8B-B14F-4D97-AF65-F5344CB8AC3E}">
        <p14:creationId xmlns:p14="http://schemas.microsoft.com/office/powerpoint/2010/main" val="13273707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EA979-DBF3-DF83-D181-94D71529F60C}"/>
              </a:ext>
            </a:extLst>
          </p:cNvPr>
          <p:cNvSpPr>
            <a:spLocks noGrp="1"/>
          </p:cNvSpPr>
          <p:nvPr>
            <p:ph type="title"/>
          </p:nvPr>
        </p:nvSpPr>
        <p:spPr>
          <a:xfrm>
            <a:off x="742076" y="1016257"/>
            <a:ext cx="9605082" cy="593408"/>
          </a:xfrm>
        </p:spPr>
        <p:txBody>
          <a:bodyPr>
            <a:noAutofit/>
          </a:bodyPr>
          <a:lstStyle/>
          <a:p>
            <a:r>
              <a:rPr lang="en-US" altLang="en-US" sz="4000" b="1" dirty="0">
                <a:latin typeface="Arial"/>
              </a:rPr>
              <a:t>Visible vs. Invisible Disabilities</a:t>
            </a:r>
            <a:endParaRPr lang="en-US" sz="4000" dirty="0"/>
          </a:p>
        </p:txBody>
      </p:sp>
      <p:pic>
        <p:nvPicPr>
          <p:cNvPr id="6" name="Picture 2" descr="Not Every Disability Is Visible. ">
            <a:extLst>
              <a:ext uri="{FF2B5EF4-FFF2-40B4-BE49-F238E27FC236}">
                <a16:creationId xmlns:a16="http://schemas.microsoft.com/office/drawing/2014/main" id="{B2774A7C-E2BA-6B79-D35B-06EF9C0875B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17700" y="1745456"/>
            <a:ext cx="7620000" cy="429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14636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375AC-D1F7-7396-C3CF-C07E3E93EC7C}"/>
              </a:ext>
            </a:extLst>
          </p:cNvPr>
          <p:cNvSpPr>
            <a:spLocks noGrp="1"/>
          </p:cNvSpPr>
          <p:nvPr>
            <p:ph type="title"/>
          </p:nvPr>
        </p:nvSpPr>
        <p:spPr/>
        <p:txBody>
          <a:bodyPr>
            <a:noAutofit/>
          </a:bodyPr>
          <a:lstStyle/>
          <a:p>
            <a:r>
              <a:rPr lang="en-US" sz="4000" dirty="0">
                <a:latin typeface="+mn-lt"/>
              </a:rPr>
              <a:t>SAS Portal </a:t>
            </a:r>
            <a:endParaRPr lang="en-US" sz="4000" dirty="0"/>
          </a:p>
        </p:txBody>
      </p:sp>
      <p:sp>
        <p:nvSpPr>
          <p:cNvPr id="3" name="Content Placeholder 2">
            <a:extLst>
              <a:ext uri="{FF2B5EF4-FFF2-40B4-BE49-F238E27FC236}">
                <a16:creationId xmlns:a16="http://schemas.microsoft.com/office/drawing/2014/main" id="{3D141E2E-7CB6-9332-90A8-393B8387E1A6}"/>
              </a:ext>
            </a:extLst>
          </p:cNvPr>
          <p:cNvSpPr>
            <a:spLocks noGrp="1"/>
          </p:cNvSpPr>
          <p:nvPr>
            <p:ph idx="1"/>
          </p:nvPr>
        </p:nvSpPr>
        <p:spPr/>
        <p:txBody>
          <a:bodyPr/>
          <a:lstStyle/>
          <a:p>
            <a:r>
              <a:rPr lang="en-US" sz="2400" dirty="0"/>
              <a:t>Academic Accessibility Agreements (AAA’s) are sent electronically </a:t>
            </a:r>
          </a:p>
          <a:p>
            <a:r>
              <a:rPr lang="en-US" sz="2400" dirty="0"/>
              <a:t>Faculty can acknowledge AAA’s via the portal </a:t>
            </a:r>
          </a:p>
          <a:p>
            <a:r>
              <a:rPr lang="en-US" sz="2400" dirty="0"/>
              <a:t>Tutorial is located on:  SAS Website </a:t>
            </a:r>
            <a:r>
              <a:rPr lang="en-US" sz="2400" dirty="0">
                <a:hlinkClick r:id="rId2">
                  <a:extLst>
                    <a:ext uri="{A12FA001-AC4F-418D-AE19-62706E023703}">
                      <ahyp:hlinkClr xmlns:ahyp="http://schemas.microsoft.com/office/drawing/2018/hyperlinkcolor" val="tx"/>
                    </a:ext>
                  </a:extLst>
                </a:hlinkClick>
              </a:rPr>
              <a:t>www.fau.edu/sas</a:t>
            </a:r>
            <a:endParaRPr lang="en-US" sz="2400" dirty="0"/>
          </a:p>
          <a:p>
            <a:pPr lvl="1"/>
            <a:r>
              <a:rPr lang="en-US" sz="2400" dirty="0"/>
              <a:t>https://www.fau.edu/sas/portal/index.php (Tutorial and login to online portal)</a:t>
            </a:r>
          </a:p>
          <a:p>
            <a:pPr lvl="1"/>
            <a:r>
              <a:rPr lang="en-US" sz="2400" b="1" dirty="0"/>
              <a:t>Login is your username and Password </a:t>
            </a:r>
          </a:p>
          <a:p>
            <a:r>
              <a:rPr lang="en-US" sz="2400" dirty="0"/>
              <a:t>Faculty will receive exam accommodation requests via email – review in portal</a:t>
            </a:r>
          </a:p>
          <a:p>
            <a:pPr lvl="1"/>
            <a:r>
              <a:rPr lang="en-US" sz="2400" dirty="0"/>
              <a:t>Can submit exams via the portal (SAS is proctoring exams/quizzes M-F 8-5pm</a:t>
            </a:r>
          </a:p>
          <a:p>
            <a:endParaRPr lang="en-US" dirty="0"/>
          </a:p>
        </p:txBody>
      </p:sp>
    </p:spTree>
    <p:extLst>
      <p:ext uri="{BB962C8B-B14F-4D97-AF65-F5344CB8AC3E}">
        <p14:creationId xmlns:p14="http://schemas.microsoft.com/office/powerpoint/2010/main" val="3009979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7FA353-592C-AED1-0745-FF5548F893C5}"/>
              </a:ext>
            </a:extLst>
          </p:cNvPr>
          <p:cNvSpPr>
            <a:spLocks noGrp="1"/>
          </p:cNvSpPr>
          <p:nvPr>
            <p:ph type="title"/>
          </p:nvPr>
        </p:nvSpPr>
        <p:spPr/>
        <p:txBody>
          <a:bodyPr/>
          <a:lstStyle/>
          <a:p>
            <a:pPr algn="ctr"/>
            <a:r>
              <a:rPr lang="en-US" dirty="0"/>
              <a:t>What are FAU’s Applicable Regulation and Policy?</a:t>
            </a:r>
          </a:p>
        </p:txBody>
      </p:sp>
      <p:sp>
        <p:nvSpPr>
          <p:cNvPr id="4" name="Content Placeholder 3">
            <a:extLst>
              <a:ext uri="{FF2B5EF4-FFF2-40B4-BE49-F238E27FC236}">
                <a16:creationId xmlns:a16="http://schemas.microsoft.com/office/drawing/2014/main" id="{56F49085-6768-70D6-D7F5-B2D6375A6095}"/>
              </a:ext>
            </a:extLst>
          </p:cNvPr>
          <p:cNvSpPr>
            <a:spLocks noGrp="1"/>
          </p:cNvSpPr>
          <p:nvPr>
            <p:ph idx="1"/>
          </p:nvPr>
        </p:nvSpPr>
        <p:spPr>
          <a:xfrm>
            <a:off x="190692" y="2004493"/>
            <a:ext cx="5353925" cy="4351338"/>
          </a:xfrm>
        </p:spPr>
        <p:txBody>
          <a:bodyPr>
            <a:normAutofit fontScale="92500" lnSpcReduction="20000"/>
          </a:bodyPr>
          <a:lstStyle/>
          <a:p>
            <a:pPr marL="0" indent="0" algn="ctr">
              <a:buNone/>
            </a:pPr>
            <a:r>
              <a:rPr lang="en-US" dirty="0"/>
              <a:t>FAU complies with applicable federal, state, and local discrimination/harassment laws</a:t>
            </a:r>
          </a:p>
          <a:p>
            <a:pPr>
              <a:buFont typeface="Wingdings" panose="05000000000000000000" pitchFamily="2" charset="2"/>
              <a:buChar char="Ø"/>
            </a:pPr>
            <a:r>
              <a:rPr lang="en-US" dirty="0"/>
              <a:t>FAU Regulation applies to: </a:t>
            </a:r>
          </a:p>
          <a:p>
            <a:pPr lvl="1">
              <a:buFont typeface="Wingdings" panose="05000000000000000000" pitchFamily="2" charset="2"/>
              <a:buChar char="Ø"/>
            </a:pPr>
            <a:r>
              <a:rPr lang="en-US" dirty="0"/>
              <a:t>Students</a:t>
            </a:r>
          </a:p>
          <a:p>
            <a:pPr lvl="1">
              <a:buFont typeface="Wingdings" panose="05000000000000000000" pitchFamily="2" charset="2"/>
              <a:buChar char="Ø"/>
            </a:pPr>
            <a:r>
              <a:rPr lang="en-US" dirty="0"/>
              <a:t>Student Organizations</a:t>
            </a:r>
          </a:p>
          <a:p>
            <a:pPr lvl="1">
              <a:buFont typeface="Wingdings" panose="05000000000000000000" pitchFamily="2" charset="2"/>
              <a:buChar char="Ø"/>
            </a:pPr>
            <a:r>
              <a:rPr lang="en-US" dirty="0"/>
              <a:t>Faculty/Staff</a:t>
            </a:r>
          </a:p>
          <a:p>
            <a:pPr lvl="1">
              <a:buFont typeface="Wingdings" panose="05000000000000000000" pitchFamily="2" charset="2"/>
              <a:buChar char="Ø"/>
            </a:pPr>
            <a:r>
              <a:rPr lang="en-US" dirty="0"/>
              <a:t>Volunteers</a:t>
            </a:r>
          </a:p>
          <a:p>
            <a:pPr lvl="1">
              <a:buFont typeface="Wingdings" panose="05000000000000000000" pitchFamily="2" charset="2"/>
              <a:buChar char="Ø"/>
            </a:pPr>
            <a:r>
              <a:rPr lang="en-US" dirty="0"/>
              <a:t>Third Parties Providing Services to FAU</a:t>
            </a:r>
          </a:p>
          <a:p>
            <a:pPr>
              <a:buFont typeface="Wingdings" panose="05000000000000000000" pitchFamily="2" charset="2"/>
              <a:buChar char="Ø"/>
            </a:pPr>
            <a:r>
              <a:rPr lang="en-US" dirty="0"/>
              <a:t>FAU Regulation 7.008 </a:t>
            </a:r>
          </a:p>
          <a:p>
            <a:pPr>
              <a:buFont typeface="Wingdings" panose="05000000000000000000" pitchFamily="2" charset="2"/>
              <a:buChar char="Ø"/>
            </a:pPr>
            <a:r>
              <a:rPr lang="en-US" dirty="0"/>
              <a:t>FAU Applicable Policies: Policy 7.10 (Title IX Compliance); Policy 7.12 (Disabilities and Accommodations); and Policy 7.14 (Prohibited Discrimination and Harassment) </a:t>
            </a:r>
          </a:p>
          <a:p>
            <a:pPr lvl="1">
              <a:buFont typeface="Wingdings" panose="05000000000000000000" pitchFamily="2" charset="2"/>
              <a:buChar char="Ø"/>
            </a:pPr>
            <a:r>
              <a:rPr lang="en-US" dirty="0"/>
              <a:t>The Regulation and Policy provides information about the reporting procedures, investigating procedures, requesting accommodations, and defines what types of conduct are prohibited. </a:t>
            </a:r>
          </a:p>
          <a:p>
            <a:pPr lvl="1">
              <a:buFont typeface="Wingdings" panose="05000000000000000000" pitchFamily="2" charset="2"/>
              <a:buChar char="Ø"/>
            </a:pPr>
            <a:endParaRPr lang="en-US" dirty="0"/>
          </a:p>
          <a:p>
            <a:pPr>
              <a:buFont typeface="Wingdings" panose="05000000000000000000" pitchFamily="2" charset="2"/>
              <a:buChar char="Ø"/>
            </a:pPr>
            <a:endParaRPr lang="en-US" dirty="0"/>
          </a:p>
        </p:txBody>
      </p:sp>
      <p:pic>
        <p:nvPicPr>
          <p:cNvPr id="1032" name="Picture 8" descr="Experience FAU Boca Raton Campus in Virtual Reality.">
            <a:extLst>
              <a:ext uri="{FF2B5EF4-FFF2-40B4-BE49-F238E27FC236}">
                <a16:creationId xmlns:a16="http://schemas.microsoft.com/office/drawing/2014/main" id="{FD3AC461-719C-1756-F23A-AA5732493159}"/>
              </a:ext>
            </a:extLst>
          </p:cNvPr>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l="13774" r="13774"/>
          <a:stretch>
            <a:fillRect/>
          </a:stretch>
        </p:blipFill>
        <p:spPr bwMode="auto">
          <a:xfrm>
            <a:off x="6447291" y="2004493"/>
            <a:ext cx="4792662" cy="43513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81C5C9D6-8217-2FDF-8030-1043393CCB1C}"/>
              </a:ext>
            </a:extLst>
          </p:cNvPr>
          <p:cNvSpPr txBox="1"/>
          <p:nvPr/>
        </p:nvSpPr>
        <p:spPr>
          <a:xfrm>
            <a:off x="349737" y="6554220"/>
            <a:ext cx="6097554" cy="230832"/>
          </a:xfrm>
          <a:prstGeom prst="rect">
            <a:avLst/>
          </a:prstGeom>
          <a:noFill/>
        </p:spPr>
        <p:txBody>
          <a:bodyPr wrap="square">
            <a:spAutoFit/>
          </a:bodyPr>
          <a:lstStyle/>
          <a:p>
            <a:r>
              <a:rPr lang="en-US" sz="900" dirty="0"/>
              <a:t>Source: Florida Atlantic University – Regulations and Policies </a:t>
            </a:r>
            <a:r>
              <a:rPr lang="en-US" sz="900" dirty="0">
                <a:hlinkClick r:id="rId4"/>
              </a:rPr>
              <a:t>www.fau.edu/policies/policies-regulations/</a:t>
            </a:r>
            <a:r>
              <a:rPr lang="en-US" sz="900" dirty="0"/>
              <a:t>  </a:t>
            </a:r>
          </a:p>
        </p:txBody>
      </p:sp>
    </p:spTree>
    <p:extLst>
      <p:ext uri="{BB962C8B-B14F-4D97-AF65-F5344CB8AC3E}">
        <p14:creationId xmlns:p14="http://schemas.microsoft.com/office/powerpoint/2010/main" val="29758380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333E0-3E0F-8E17-BEFF-DF9FF439E258}"/>
              </a:ext>
            </a:extLst>
          </p:cNvPr>
          <p:cNvSpPr>
            <a:spLocks noGrp="1"/>
          </p:cNvSpPr>
          <p:nvPr>
            <p:ph type="title"/>
          </p:nvPr>
        </p:nvSpPr>
        <p:spPr/>
        <p:txBody>
          <a:bodyPr>
            <a:noAutofit/>
          </a:bodyPr>
          <a:lstStyle/>
          <a:p>
            <a:r>
              <a:rPr lang="en-US" sz="4000" dirty="0">
                <a:latin typeface="+mn-lt"/>
              </a:rPr>
              <a:t>SAS Accommodation@ fau.edu Email</a:t>
            </a:r>
            <a:endParaRPr lang="en-US" sz="4000" dirty="0"/>
          </a:p>
        </p:txBody>
      </p:sp>
      <p:sp>
        <p:nvSpPr>
          <p:cNvPr id="3" name="Content Placeholder 2">
            <a:extLst>
              <a:ext uri="{FF2B5EF4-FFF2-40B4-BE49-F238E27FC236}">
                <a16:creationId xmlns:a16="http://schemas.microsoft.com/office/drawing/2014/main" id="{CCBE951D-357B-DE20-0242-18860156B31B}"/>
              </a:ext>
            </a:extLst>
          </p:cNvPr>
          <p:cNvSpPr>
            <a:spLocks noGrp="1"/>
          </p:cNvSpPr>
          <p:nvPr>
            <p:ph idx="1"/>
          </p:nvPr>
        </p:nvSpPr>
        <p:spPr>
          <a:xfrm>
            <a:off x="742075" y="1825625"/>
            <a:ext cx="10774735" cy="4351338"/>
          </a:xfrm>
        </p:spPr>
        <p:txBody>
          <a:bodyPr>
            <a:normAutofit fontScale="92500" lnSpcReduction="20000"/>
          </a:bodyPr>
          <a:lstStyle/>
          <a:p>
            <a:pPr marL="0" marR="0" indent="0">
              <a:spcBef>
                <a:spcPts val="0"/>
              </a:spcBef>
              <a:spcAft>
                <a:spcPts val="0"/>
              </a:spcAft>
              <a:buNone/>
            </a:pPr>
            <a:r>
              <a:rPr lang="en-US" sz="2400" dirty="0">
                <a:effectLst/>
                <a:latin typeface="Arial" panose="020B0604020202020204" pitchFamily="34" charset="0"/>
                <a:ea typeface="Calibri" panose="020F0502020204030204" pitchFamily="34" charset="0"/>
              </a:rPr>
              <a:t>Dear Professor (name),</a:t>
            </a:r>
          </a:p>
          <a:p>
            <a:pPr marL="0" marR="0" indent="0">
              <a:spcBef>
                <a:spcPts val="0"/>
              </a:spcBef>
              <a:spcAft>
                <a:spcPts val="0"/>
              </a:spcAft>
              <a:buNone/>
            </a:pPr>
            <a:endParaRPr lang="en-US" sz="2400" dirty="0">
              <a:effectLst/>
              <a:latin typeface="Arial" panose="020B0604020202020204" pitchFamily="34" charset="0"/>
              <a:ea typeface="Calibri" panose="020F0502020204030204" pitchFamily="34" charset="0"/>
            </a:endParaRPr>
          </a:p>
          <a:p>
            <a:pPr marL="0" marR="0" indent="0">
              <a:buNone/>
            </a:pPr>
            <a:r>
              <a:rPr lang="en-US" sz="2400" dirty="0">
                <a:effectLst/>
                <a:latin typeface="Arial" panose="020B0604020202020204" pitchFamily="34" charset="0"/>
                <a:ea typeface="Calibri" panose="020F0502020204030204" pitchFamily="34" charset="0"/>
              </a:rPr>
              <a:t>One of your students has registered with Florida Atlantic University Student Accessibility Services (SAS) Office and has an Academic Accessibility Agreement (AAA) letter ready for your review. Once you have reviewed the letter, please check in the box provided to acknowledge this.</a:t>
            </a:r>
            <a:endParaRPr lang="en-US" sz="2400" dirty="0">
              <a:effectLst/>
              <a:latin typeface="Times New Roman" panose="02020603050405020304" pitchFamily="18" charset="0"/>
              <a:ea typeface="Calibri" panose="020F0502020204030204" pitchFamily="34" charset="0"/>
            </a:endParaRPr>
          </a:p>
          <a:p>
            <a:pPr marL="0" marR="0"/>
            <a:r>
              <a:rPr lang="en-US" sz="2400" dirty="0">
                <a:effectLst/>
                <a:latin typeface="Arial" panose="020B0604020202020204" pitchFamily="34" charset="0"/>
                <a:ea typeface="Calibri" panose="020F0502020204030204" pitchFamily="34" charset="0"/>
              </a:rPr>
              <a:t>Please click on the link below to access the portal with your FAU login and review the AAA letter:</a:t>
            </a:r>
            <a:endParaRPr lang="en-US" sz="2400" dirty="0">
              <a:effectLst/>
              <a:latin typeface="Times New Roman" panose="02020603050405020304" pitchFamily="18" charset="0"/>
              <a:ea typeface="Calibri" panose="020F0502020204030204" pitchFamily="34" charset="0"/>
            </a:endParaRPr>
          </a:p>
          <a:p>
            <a:pPr marL="0" marR="0"/>
            <a:r>
              <a:rPr lang="en-US" sz="2400" u="sng" dirty="0">
                <a:effectLst/>
                <a:latin typeface="Arial" panose="020B060402020202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https://clockwork.fau.edu/ClockWork/user/instructor/default.aspxhttps://clockwork.fau.edu/ClockWork/user/instructor/default.aspx</a:t>
            </a:r>
            <a:endParaRPr lang="en-US" sz="2400" u="sng" dirty="0">
              <a:latin typeface="Arial" panose="020B0604020202020204" pitchFamily="34" charset="0"/>
              <a:ea typeface="Calibri" panose="020F0502020204030204" pitchFamily="34" charset="0"/>
            </a:endParaRPr>
          </a:p>
          <a:p>
            <a:pPr marL="0" marR="0"/>
            <a:r>
              <a:rPr lang="en-US" sz="2400" dirty="0">
                <a:effectLst/>
                <a:latin typeface="Arial" panose="020B0604020202020204" pitchFamily="34" charset="0"/>
                <a:ea typeface="Calibri" panose="020F0502020204030204" pitchFamily="34" charset="0"/>
              </a:rPr>
              <a:t>This portal is part of our new secure paperless system implemented to create an easier process for facilitating the delivery and acknowledgement of student accommodation letters. If you have any questions or concerns, please do not hesitate to contact us.</a:t>
            </a:r>
            <a:r>
              <a:rPr lang="en-US" sz="2400" dirty="0">
                <a:latin typeface="Times New Roman" panose="02020603050405020304" pitchFamily="18" charset="0"/>
                <a:ea typeface="Calibri" panose="020F0502020204030204" pitchFamily="34" charset="0"/>
              </a:rPr>
              <a:t> </a:t>
            </a:r>
            <a:r>
              <a:rPr lang="en-US" sz="2400" u="sng" dirty="0">
                <a:effectLst/>
                <a:latin typeface="Arial" panose="020B060402020202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accommodations@fau.edu</a:t>
            </a:r>
            <a:r>
              <a:rPr lang="en-US" sz="2400" dirty="0">
                <a:effectLst/>
                <a:latin typeface="Arial" panose="020B0604020202020204" pitchFamily="34" charset="0"/>
                <a:ea typeface="Calibri" panose="020F0502020204030204" pitchFamily="34" charset="0"/>
              </a:rPr>
              <a:t> or call the SAS at 561 297 3880.</a:t>
            </a:r>
            <a:endParaRPr lang="en-US" sz="2400" dirty="0">
              <a:effectLst/>
              <a:latin typeface="Times New Roman" panose="02020603050405020304" pitchFamily="18" charset="0"/>
              <a:ea typeface="Calibri" panose="020F0502020204030204" pitchFamily="34" charset="0"/>
            </a:endParaRPr>
          </a:p>
          <a:p>
            <a:endParaRPr lang="en-US" dirty="0"/>
          </a:p>
        </p:txBody>
      </p:sp>
    </p:spTree>
    <p:extLst>
      <p:ext uri="{BB962C8B-B14F-4D97-AF65-F5344CB8AC3E}">
        <p14:creationId xmlns:p14="http://schemas.microsoft.com/office/powerpoint/2010/main" val="38366603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21F40-3231-22AA-2B7C-5E9B1BCD29C2}"/>
              </a:ext>
            </a:extLst>
          </p:cNvPr>
          <p:cNvSpPr>
            <a:spLocks noGrp="1"/>
          </p:cNvSpPr>
          <p:nvPr>
            <p:ph type="title"/>
          </p:nvPr>
        </p:nvSpPr>
        <p:spPr>
          <a:xfrm>
            <a:off x="416689" y="1097279"/>
            <a:ext cx="11331615" cy="728346"/>
          </a:xfrm>
        </p:spPr>
        <p:txBody>
          <a:bodyPr>
            <a:noAutofit/>
          </a:bodyPr>
          <a:lstStyle/>
          <a:p>
            <a:r>
              <a:rPr lang="en-US" sz="4000" dirty="0"/>
              <a:t>Assistive Technology Resource Center Lab - ATRC</a:t>
            </a:r>
          </a:p>
        </p:txBody>
      </p:sp>
      <p:sp>
        <p:nvSpPr>
          <p:cNvPr id="3" name="Content Placeholder 2">
            <a:extLst>
              <a:ext uri="{FF2B5EF4-FFF2-40B4-BE49-F238E27FC236}">
                <a16:creationId xmlns:a16="http://schemas.microsoft.com/office/drawing/2014/main" id="{0478109D-FC77-7B9C-1C26-B87EFC218196}"/>
              </a:ext>
            </a:extLst>
          </p:cNvPr>
          <p:cNvSpPr>
            <a:spLocks noGrp="1"/>
          </p:cNvSpPr>
          <p:nvPr>
            <p:ph idx="1"/>
          </p:nvPr>
        </p:nvSpPr>
        <p:spPr>
          <a:xfrm>
            <a:off x="742076" y="2114992"/>
            <a:ext cx="9605082" cy="4351338"/>
          </a:xfrm>
        </p:spPr>
        <p:txBody>
          <a:bodyPr>
            <a:normAutofit fontScale="77500" lnSpcReduction="20000"/>
          </a:bodyPr>
          <a:lstStyle/>
          <a:p>
            <a:pPr eaLnBrk="1" hangingPunct="1">
              <a:lnSpc>
                <a:spcPct val="90000"/>
              </a:lnSpc>
            </a:pPr>
            <a:r>
              <a:rPr lang="en-US" altLang="en-US" sz="1800" dirty="0">
                <a:solidFill>
                  <a:srgbClr val="002060"/>
                </a:solidFill>
              </a:rPr>
              <a:t>A Braille translator &amp; printer</a:t>
            </a:r>
          </a:p>
          <a:p>
            <a:pPr eaLnBrk="1" hangingPunct="1">
              <a:lnSpc>
                <a:spcPct val="90000"/>
              </a:lnSpc>
            </a:pPr>
            <a:r>
              <a:rPr lang="en-US" altLang="en-US" sz="1800" dirty="0">
                <a:solidFill>
                  <a:srgbClr val="002060"/>
                </a:solidFill>
              </a:rPr>
              <a:t>Refreshable Braille keyboard</a:t>
            </a:r>
          </a:p>
          <a:p>
            <a:pPr eaLnBrk="1" hangingPunct="1">
              <a:lnSpc>
                <a:spcPct val="90000"/>
              </a:lnSpc>
            </a:pPr>
            <a:r>
              <a:rPr lang="en-US" altLang="en-US" sz="1800" b="1" dirty="0">
                <a:solidFill>
                  <a:srgbClr val="002060"/>
                </a:solidFill>
              </a:rPr>
              <a:t>JAWS screen readers – available in al open labs</a:t>
            </a:r>
          </a:p>
          <a:p>
            <a:pPr eaLnBrk="1" hangingPunct="1">
              <a:lnSpc>
                <a:spcPct val="90000"/>
              </a:lnSpc>
            </a:pPr>
            <a:r>
              <a:rPr lang="en-US" altLang="en-US" sz="1800" b="1" dirty="0" err="1">
                <a:solidFill>
                  <a:srgbClr val="002060"/>
                </a:solidFill>
              </a:rPr>
              <a:t>Zoomtext</a:t>
            </a:r>
            <a:r>
              <a:rPr lang="en-US" altLang="en-US" sz="1800" b="1" dirty="0">
                <a:solidFill>
                  <a:srgbClr val="002060"/>
                </a:solidFill>
              </a:rPr>
              <a:t> screen enlarger – available in all open labs</a:t>
            </a:r>
          </a:p>
          <a:p>
            <a:pPr eaLnBrk="1" hangingPunct="1">
              <a:lnSpc>
                <a:spcPct val="90000"/>
              </a:lnSpc>
            </a:pPr>
            <a:r>
              <a:rPr lang="en-US" altLang="en-US" sz="1800" dirty="0">
                <a:solidFill>
                  <a:srgbClr val="002060"/>
                </a:solidFill>
              </a:rPr>
              <a:t>Closed Circuit TV system (CCTV)</a:t>
            </a:r>
          </a:p>
          <a:p>
            <a:pPr eaLnBrk="1" hangingPunct="1">
              <a:lnSpc>
                <a:spcPct val="90000"/>
              </a:lnSpc>
            </a:pPr>
            <a:r>
              <a:rPr lang="en-US" altLang="en-US" sz="1800" b="1" dirty="0">
                <a:solidFill>
                  <a:srgbClr val="002060"/>
                </a:solidFill>
              </a:rPr>
              <a:t>Read Write Software available to all students – available to all faculty, staff and students</a:t>
            </a:r>
          </a:p>
          <a:p>
            <a:pPr eaLnBrk="1" hangingPunct="1">
              <a:lnSpc>
                <a:spcPct val="90000"/>
              </a:lnSpc>
            </a:pPr>
            <a:r>
              <a:rPr lang="en-US" altLang="en-US" sz="1800" dirty="0">
                <a:solidFill>
                  <a:srgbClr val="002060"/>
                </a:solidFill>
              </a:rPr>
              <a:t>Kurzweil 1000 </a:t>
            </a:r>
          </a:p>
          <a:p>
            <a:pPr eaLnBrk="1" hangingPunct="1">
              <a:lnSpc>
                <a:spcPct val="90000"/>
              </a:lnSpc>
            </a:pPr>
            <a:r>
              <a:rPr lang="en-US" altLang="en-US" sz="1800" dirty="0">
                <a:solidFill>
                  <a:srgbClr val="002060"/>
                </a:solidFill>
              </a:rPr>
              <a:t>Stand alone scanners that read textbooks</a:t>
            </a:r>
          </a:p>
          <a:p>
            <a:pPr eaLnBrk="1" hangingPunct="1">
              <a:lnSpc>
                <a:spcPct val="90000"/>
              </a:lnSpc>
            </a:pPr>
            <a:r>
              <a:rPr lang="en-US" altLang="en-US" sz="1800" dirty="0">
                <a:solidFill>
                  <a:srgbClr val="002060"/>
                </a:solidFill>
              </a:rPr>
              <a:t>Dragon Naturally Speaking speech recognition systems </a:t>
            </a:r>
          </a:p>
          <a:p>
            <a:pPr eaLnBrk="1" hangingPunct="1">
              <a:lnSpc>
                <a:spcPct val="90000"/>
              </a:lnSpc>
            </a:pPr>
            <a:r>
              <a:rPr lang="en-US" altLang="en-US" sz="1800" b="1" dirty="0" err="1">
                <a:solidFill>
                  <a:srgbClr val="002060"/>
                </a:solidFill>
              </a:rPr>
              <a:t>Livescribe</a:t>
            </a:r>
            <a:r>
              <a:rPr lang="en-US" altLang="en-US" sz="1800" b="1" dirty="0">
                <a:solidFill>
                  <a:srgbClr val="002060"/>
                </a:solidFill>
              </a:rPr>
              <a:t> Smart Pen/ Neno Pen</a:t>
            </a:r>
          </a:p>
          <a:p>
            <a:pPr eaLnBrk="1" hangingPunct="1">
              <a:lnSpc>
                <a:spcPct val="90000"/>
              </a:lnSpc>
            </a:pPr>
            <a:r>
              <a:rPr lang="en-US" altLang="en-US" b="1" dirty="0">
                <a:solidFill>
                  <a:srgbClr val="002060"/>
                </a:solidFill>
              </a:rPr>
              <a:t>Ally – accessibility App in Canvas</a:t>
            </a:r>
          </a:p>
          <a:p>
            <a:pPr eaLnBrk="1" hangingPunct="1">
              <a:lnSpc>
                <a:spcPct val="90000"/>
              </a:lnSpc>
            </a:pPr>
            <a:r>
              <a:rPr lang="en-US" altLang="en-US" b="1" dirty="0">
                <a:solidFill>
                  <a:srgbClr val="C00000"/>
                </a:solidFill>
              </a:rPr>
              <a:t>Genio formally Glean – Notetaking/Study tool will be an app added in Canvas for ALL students</a:t>
            </a:r>
          </a:p>
          <a:p>
            <a:pPr eaLnBrk="1" hangingPunct="1">
              <a:lnSpc>
                <a:spcPct val="90000"/>
              </a:lnSpc>
            </a:pPr>
            <a:r>
              <a:rPr lang="en-US" altLang="en-US" b="1" dirty="0" err="1">
                <a:solidFill>
                  <a:srgbClr val="C00000"/>
                </a:solidFill>
              </a:rPr>
              <a:t>Equatio</a:t>
            </a:r>
            <a:r>
              <a:rPr lang="en-US" altLang="en-US" b="1" dirty="0">
                <a:solidFill>
                  <a:srgbClr val="C00000"/>
                </a:solidFill>
              </a:rPr>
              <a:t> Readable Math coming soon for all students, faculty and staff</a:t>
            </a:r>
          </a:p>
          <a:p>
            <a:pPr eaLnBrk="1" hangingPunct="1">
              <a:lnSpc>
                <a:spcPct val="90000"/>
              </a:lnSpc>
            </a:pPr>
            <a:r>
              <a:rPr lang="en-US" altLang="en-US" sz="1800" dirty="0">
                <a:solidFill>
                  <a:srgbClr val="002060"/>
                </a:solidFill>
                <a:hlinkClick r:id="rId2"/>
              </a:rPr>
              <a:t>https://www.fau.edu/sas/technology/</a:t>
            </a:r>
            <a:r>
              <a:rPr lang="en-US" altLang="en-US" sz="1800" dirty="0">
                <a:solidFill>
                  <a:srgbClr val="002060"/>
                </a:solidFill>
              </a:rPr>
              <a:t> check out our website for more details</a:t>
            </a:r>
          </a:p>
          <a:p>
            <a:pPr eaLnBrk="1" hangingPunct="1">
              <a:lnSpc>
                <a:spcPct val="90000"/>
              </a:lnSpc>
            </a:pPr>
            <a:r>
              <a:rPr lang="en-US" altLang="en-US" sz="1800" dirty="0">
                <a:solidFill>
                  <a:srgbClr val="002060"/>
                </a:solidFill>
                <a:hlinkClick r:id="rId3"/>
              </a:rPr>
              <a:t>https://www.fau.edu/sas/technology/accessible-text/</a:t>
            </a:r>
            <a:r>
              <a:rPr lang="en-US" altLang="en-US" sz="1800" dirty="0">
                <a:solidFill>
                  <a:srgbClr val="002060"/>
                </a:solidFill>
              </a:rPr>
              <a:t> - Accessible Format Materials Portal is a free and available 24/7</a:t>
            </a:r>
          </a:p>
          <a:p>
            <a:endParaRPr lang="en-US" dirty="0"/>
          </a:p>
        </p:txBody>
      </p:sp>
    </p:spTree>
    <p:extLst>
      <p:ext uri="{BB962C8B-B14F-4D97-AF65-F5344CB8AC3E}">
        <p14:creationId xmlns:p14="http://schemas.microsoft.com/office/powerpoint/2010/main" val="39783737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9012B-EF28-7461-8D8C-A8462B6EFABE}"/>
              </a:ext>
            </a:extLst>
          </p:cNvPr>
          <p:cNvSpPr>
            <a:spLocks noGrp="1"/>
          </p:cNvSpPr>
          <p:nvPr>
            <p:ph type="title"/>
          </p:nvPr>
        </p:nvSpPr>
        <p:spPr>
          <a:xfrm>
            <a:off x="742076" y="952901"/>
            <a:ext cx="9605082" cy="731520"/>
          </a:xfrm>
        </p:spPr>
        <p:txBody>
          <a:bodyPr>
            <a:normAutofit/>
          </a:bodyPr>
          <a:lstStyle/>
          <a:p>
            <a:r>
              <a:rPr lang="en-US" sz="4000" dirty="0"/>
              <a:t>Changes in Title II</a:t>
            </a:r>
          </a:p>
        </p:txBody>
      </p:sp>
      <p:sp>
        <p:nvSpPr>
          <p:cNvPr id="3" name="Content Placeholder 2">
            <a:extLst>
              <a:ext uri="{FF2B5EF4-FFF2-40B4-BE49-F238E27FC236}">
                <a16:creationId xmlns:a16="http://schemas.microsoft.com/office/drawing/2014/main" id="{506633FC-8978-A9B1-CC61-DE5D5419834B}"/>
              </a:ext>
            </a:extLst>
          </p:cNvPr>
          <p:cNvSpPr>
            <a:spLocks noGrp="1"/>
          </p:cNvSpPr>
          <p:nvPr>
            <p:ph idx="1"/>
          </p:nvPr>
        </p:nvSpPr>
        <p:spPr>
          <a:xfrm>
            <a:off x="726034" y="2229886"/>
            <a:ext cx="9605082" cy="4351338"/>
          </a:xfrm>
        </p:spPr>
        <p:txBody>
          <a:bodyPr/>
          <a:lstStyle/>
          <a:p>
            <a:r>
              <a:rPr lang="en-US" dirty="0"/>
              <a:t>All Online Content must be accessible</a:t>
            </a:r>
          </a:p>
          <a:p>
            <a:pPr lvl="1"/>
            <a:r>
              <a:rPr lang="en-US" dirty="0"/>
              <a:t>Course materials (PowerPoints, PDF’s, etc.)</a:t>
            </a:r>
          </a:p>
          <a:p>
            <a:pPr lvl="1"/>
            <a:r>
              <a:rPr lang="en-US" dirty="0"/>
              <a:t>Website: Forms, videos, etc.</a:t>
            </a:r>
          </a:p>
          <a:p>
            <a:pPr lvl="1"/>
            <a:r>
              <a:rPr lang="en-US" dirty="0"/>
              <a:t>Social Media</a:t>
            </a:r>
          </a:p>
          <a:p>
            <a:r>
              <a:rPr lang="en-US" b="1" dirty="0"/>
              <a:t>Deadline was April 24, 2026, extended one year, however the Florida Atlantic Policy 7.12 requires we apply the new standards under Title II of the ADA: </a:t>
            </a:r>
            <a:r>
              <a:rPr lang="en-US" dirty="0">
                <a:hlinkClick r:id="rId2"/>
              </a:rPr>
              <a:t>Disabilities and Accommodations - Disabilities and Accommodations</a:t>
            </a:r>
            <a:endParaRPr lang="en-US" b="1" dirty="0"/>
          </a:p>
          <a:p>
            <a:r>
              <a:rPr lang="en-US" dirty="0"/>
              <a:t>Faculty Resources: </a:t>
            </a:r>
          </a:p>
          <a:p>
            <a:pPr lvl="1"/>
            <a:r>
              <a:rPr lang="en-US" dirty="0">
                <a:hlinkClick r:id="rId3"/>
              </a:rPr>
              <a:t>Accessibility Requirements | Florida Atlantic University</a:t>
            </a:r>
            <a:r>
              <a:rPr lang="en-US" dirty="0"/>
              <a:t> – Resources and Guides</a:t>
            </a:r>
            <a:endParaRPr lang="en-US" dirty="0">
              <a:hlinkClick r:id="rId3"/>
            </a:endParaRPr>
          </a:p>
          <a:p>
            <a:pPr lvl="1"/>
            <a:r>
              <a:rPr lang="en-US" dirty="0">
                <a:hlinkClick r:id="rId4"/>
              </a:rPr>
              <a:t>Instructional Technologies Calendar - </a:t>
            </a:r>
            <a:r>
              <a:rPr lang="en-US" dirty="0" err="1">
                <a:hlinkClick r:id="rId4"/>
              </a:rPr>
              <a:t>LibCal</a:t>
            </a:r>
            <a:r>
              <a:rPr lang="en-US" dirty="0">
                <a:hlinkClick r:id="rId4"/>
              </a:rPr>
              <a:t> - Florida Atlantic University </a:t>
            </a:r>
            <a:r>
              <a:rPr lang="en-US" dirty="0">
                <a:hlinkClick r:id="rId3"/>
              </a:rPr>
              <a:t>–</a:t>
            </a:r>
            <a:r>
              <a:rPr lang="en-US" dirty="0">
                <a:hlinkClick r:id="rId4"/>
              </a:rPr>
              <a:t> OIT</a:t>
            </a:r>
            <a:r>
              <a:rPr lang="en-US" dirty="0"/>
              <a:t> Tech Talks</a:t>
            </a:r>
            <a:endParaRPr lang="en-US" dirty="0">
              <a:hlinkClick r:id="rId3"/>
            </a:endParaRPr>
          </a:p>
          <a:p>
            <a:pPr lvl="1"/>
            <a:r>
              <a:rPr lang="en-US" dirty="0">
                <a:hlinkClick r:id="rId5"/>
              </a:rPr>
              <a:t>OIT Resources for Faculty | Florida Atlantic University</a:t>
            </a:r>
            <a:r>
              <a:rPr lang="en-US" dirty="0"/>
              <a:t> Appointment scheduling </a:t>
            </a:r>
          </a:p>
          <a:p>
            <a:pPr lvl="1"/>
            <a:r>
              <a:rPr lang="en-US" dirty="0">
                <a:hlinkClick r:id="rId6"/>
              </a:rPr>
              <a:t> Ally | Florida Atlantic University</a:t>
            </a:r>
            <a:r>
              <a:rPr lang="en-US" dirty="0"/>
              <a:t> - Canvas Ally Accessibility Tool </a:t>
            </a:r>
          </a:p>
        </p:txBody>
      </p:sp>
    </p:spTree>
    <p:extLst>
      <p:ext uri="{BB962C8B-B14F-4D97-AF65-F5344CB8AC3E}">
        <p14:creationId xmlns:p14="http://schemas.microsoft.com/office/powerpoint/2010/main" val="1563313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SAS Things to Know</a:t>
            </a:r>
          </a:p>
        </p:txBody>
      </p:sp>
      <p:sp>
        <p:nvSpPr>
          <p:cNvPr id="3" name="Content Placeholder 2"/>
          <p:cNvSpPr>
            <a:spLocks noGrp="1"/>
          </p:cNvSpPr>
          <p:nvPr>
            <p:ph idx="1"/>
          </p:nvPr>
        </p:nvSpPr>
        <p:spPr>
          <a:xfrm>
            <a:off x="742075" y="1825625"/>
            <a:ext cx="4991975" cy="4351338"/>
          </a:xfrm>
        </p:spPr>
        <p:txBody>
          <a:bodyPr/>
          <a:lstStyle/>
          <a:p>
            <a:r>
              <a:rPr lang="en-US" dirty="0"/>
              <a:t>Refer a Student to SAS through Navigate </a:t>
            </a:r>
          </a:p>
          <a:p>
            <a:pPr lvl="1"/>
            <a:r>
              <a:rPr lang="en-US" dirty="0"/>
              <a:t>Email and Teams too</a:t>
            </a:r>
          </a:p>
          <a:p>
            <a:r>
              <a:rPr lang="en-US" dirty="0"/>
              <a:t>Course Substitutions</a:t>
            </a:r>
          </a:p>
          <a:p>
            <a:pPr lvl="1"/>
            <a:r>
              <a:rPr lang="en-US" dirty="0"/>
              <a:t>Student with disabilities can apply for substitution for Gordon Rule Math and Foreign Language</a:t>
            </a:r>
          </a:p>
          <a:p>
            <a:pPr lvl="1"/>
            <a:r>
              <a:rPr lang="en-US" dirty="0"/>
              <a:t>Committee meets once a semester</a:t>
            </a:r>
          </a:p>
          <a:p>
            <a:r>
              <a:rPr lang="en-US" dirty="0"/>
              <a:t>Priority Registration</a:t>
            </a:r>
          </a:p>
          <a:p>
            <a:pPr lvl="1"/>
            <a:r>
              <a:rPr lang="en-US" dirty="0"/>
              <a:t>For students who have specific needs</a:t>
            </a:r>
          </a:p>
          <a:p>
            <a:r>
              <a:rPr lang="en-US" dirty="0"/>
              <a:t>Florida Civic Literacy Exam (FCLE)</a:t>
            </a:r>
          </a:p>
          <a:p>
            <a:pPr lvl="1"/>
            <a:r>
              <a:rPr lang="en-US" dirty="0"/>
              <a:t>Seeing across the state students struggling with this exam. </a:t>
            </a:r>
          </a:p>
          <a:p>
            <a:pPr lvl="1"/>
            <a:r>
              <a:rPr lang="en-US" dirty="0"/>
              <a:t>Currently no disability accommodation; working with FLDE</a:t>
            </a:r>
          </a:p>
          <a:p>
            <a:pPr lvl="1"/>
            <a:endParaRPr lang="en-US" dirty="0"/>
          </a:p>
        </p:txBody>
      </p:sp>
      <p:sp>
        <p:nvSpPr>
          <p:cNvPr id="4" name="Picture Placeholder 3"/>
          <p:cNvSpPr>
            <a:spLocks noGrp="1"/>
          </p:cNvSpPr>
          <p:nvPr>
            <p:ph type="pic" sz="quarter" idx="10"/>
          </p:nvPr>
        </p:nvSpPr>
        <p:spPr>
          <a:xfrm>
            <a:off x="7398328" y="1825625"/>
            <a:ext cx="4051598" cy="4351338"/>
          </a:xfrm>
        </p:spPr>
        <p:txBody>
          <a:bodyPr/>
          <a:lstStyle/>
          <a:p>
            <a:r>
              <a:rPr lang="en-US" dirty="0"/>
              <a:t>Training and workshops for faculty and staff on request</a:t>
            </a:r>
          </a:p>
          <a:p>
            <a:r>
              <a:rPr lang="en-US" dirty="0"/>
              <a:t>Study skills and time management</a:t>
            </a:r>
          </a:p>
          <a:p>
            <a:pPr lvl="1"/>
            <a:r>
              <a:rPr lang="en-US" dirty="0"/>
              <a:t>How to read a syllabus</a:t>
            </a:r>
          </a:p>
          <a:p>
            <a:pPr lvl="1"/>
            <a:r>
              <a:rPr lang="en-US" dirty="0"/>
              <a:t>Scheduling advising appointments</a:t>
            </a:r>
          </a:p>
          <a:p>
            <a:pPr lvl="1"/>
            <a:r>
              <a:rPr lang="en-US" dirty="0"/>
              <a:t>Talking to professors</a:t>
            </a:r>
          </a:p>
          <a:p>
            <a:r>
              <a:rPr lang="en-US" dirty="0"/>
              <a:t>Weekly, biweekly, or monthly check ins</a:t>
            </a:r>
          </a:p>
          <a:p>
            <a:r>
              <a:rPr lang="en-US" dirty="0"/>
              <a:t>AT training</a:t>
            </a:r>
          </a:p>
          <a:p>
            <a:r>
              <a:rPr lang="en-US" dirty="0"/>
              <a:t>Group Mentoring Program</a:t>
            </a:r>
          </a:p>
        </p:txBody>
      </p:sp>
    </p:spTree>
    <p:extLst>
      <p:ext uri="{BB962C8B-B14F-4D97-AF65-F5344CB8AC3E}">
        <p14:creationId xmlns:p14="http://schemas.microsoft.com/office/powerpoint/2010/main" val="25866462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Questions</a:t>
            </a:r>
          </a:p>
        </p:txBody>
      </p:sp>
      <p:sp>
        <p:nvSpPr>
          <p:cNvPr id="3" name="Content Placeholder 2"/>
          <p:cNvSpPr>
            <a:spLocks noGrp="1"/>
          </p:cNvSpPr>
          <p:nvPr>
            <p:ph idx="1"/>
          </p:nvPr>
        </p:nvSpPr>
        <p:spPr/>
        <p:txBody>
          <a:bodyPr>
            <a:normAutofit lnSpcReduction="10000"/>
          </a:bodyPr>
          <a:lstStyle/>
          <a:p>
            <a:pPr marL="0" indent="0">
              <a:buNone/>
            </a:pPr>
            <a:r>
              <a:rPr lang="en-US" b="1" dirty="0"/>
              <a:t>Resources:</a:t>
            </a:r>
          </a:p>
          <a:p>
            <a:r>
              <a:rPr lang="en-US" b="1" dirty="0">
                <a:hlinkClick r:id="rId2"/>
              </a:rPr>
              <a:t>https://techevents.fau.edu/</a:t>
            </a:r>
            <a:r>
              <a:rPr lang="en-US" b="1" dirty="0"/>
              <a:t> SAS Digital Accessibility Trainings and Office Hours</a:t>
            </a:r>
          </a:p>
          <a:p>
            <a:r>
              <a:rPr lang="en-US" dirty="0">
                <a:hlinkClick r:id="rId3"/>
              </a:rPr>
              <a:t>https://www.fau.edu/sas/technology/assistive-training/</a:t>
            </a:r>
            <a:r>
              <a:rPr lang="en-US" dirty="0"/>
              <a:t> Training videos and guides for Assistive Technology</a:t>
            </a:r>
          </a:p>
          <a:p>
            <a:r>
              <a:rPr lang="en-US" dirty="0">
                <a:hlinkClick r:id="rId4"/>
              </a:rPr>
              <a:t>https://www.fau.edu/sas/technology/useful-apps/</a:t>
            </a:r>
            <a:r>
              <a:rPr lang="en-US" dirty="0"/>
              <a:t> Useful accessibility apps</a:t>
            </a:r>
          </a:p>
          <a:p>
            <a:r>
              <a:rPr lang="en-US" dirty="0">
                <a:hlinkClick r:id="rId5"/>
              </a:rPr>
              <a:t>https://www.fau.edu/sas/technology/read-and-write/</a:t>
            </a:r>
            <a:r>
              <a:rPr lang="en-US" dirty="0"/>
              <a:t> - Read/Write tutorials on how to download and use.</a:t>
            </a:r>
          </a:p>
          <a:p>
            <a:r>
              <a:rPr lang="en-US" dirty="0">
                <a:hlinkClick r:id="rId6"/>
              </a:rPr>
              <a:t>instructor-guide-new.pdf (fau.edu)</a:t>
            </a:r>
            <a:r>
              <a:rPr lang="en-US" dirty="0"/>
              <a:t> – Faculty Guide to SAS</a:t>
            </a:r>
          </a:p>
          <a:p>
            <a:r>
              <a:rPr lang="en-US" dirty="0">
                <a:hlinkClick r:id="rId7"/>
              </a:rPr>
              <a:t>Group Mentorship Program | Florida Atlantic University (fau.edu)</a:t>
            </a:r>
            <a:r>
              <a:rPr lang="en-US" dirty="0"/>
              <a:t> Group Mentorship Program</a:t>
            </a:r>
          </a:p>
          <a:p>
            <a:r>
              <a:rPr lang="en-US" dirty="0">
                <a:hlinkClick r:id="rId8"/>
              </a:rPr>
              <a:t>Accessible Text Portal | Florida Atlantic University</a:t>
            </a:r>
            <a:r>
              <a:rPr lang="en-US" dirty="0"/>
              <a:t> Accessible Format Materials Portal</a:t>
            </a:r>
          </a:p>
          <a:p>
            <a:r>
              <a:rPr lang="en-US" dirty="0"/>
              <a:t>Genio free account </a:t>
            </a:r>
            <a:r>
              <a:rPr lang="en-US" dirty="0">
                <a:hlinkClick r:id="rId9"/>
              </a:rPr>
              <a:t>Genio Notes makes effective learning easy | Genio</a:t>
            </a:r>
            <a:r>
              <a:rPr lang="en-US" dirty="0"/>
              <a:t> (SSO)</a:t>
            </a:r>
          </a:p>
          <a:p>
            <a:r>
              <a:rPr lang="en-US" dirty="0" err="1">
                <a:hlinkClick r:id="rId10"/>
              </a:rPr>
              <a:t>Equatio</a:t>
            </a:r>
            <a:r>
              <a:rPr lang="en-US" dirty="0">
                <a:hlinkClick r:id="rId10"/>
              </a:rPr>
              <a:t> - Equation Editor to Create Accessible Digital Math | </a:t>
            </a:r>
            <a:r>
              <a:rPr lang="en-US" dirty="0" err="1">
                <a:hlinkClick r:id="rId10"/>
              </a:rPr>
              <a:t>Texthelp</a:t>
            </a:r>
            <a:r>
              <a:rPr lang="en-US" dirty="0"/>
              <a:t> – Coming soon Fall 2025</a:t>
            </a:r>
          </a:p>
          <a:p>
            <a:r>
              <a:rPr lang="en-US" dirty="0"/>
              <a:t>Contact: </a:t>
            </a:r>
            <a:r>
              <a:rPr lang="en-US" dirty="0">
                <a:hlinkClick r:id="rId11"/>
              </a:rPr>
              <a:t>mshaw@health.fau.edu</a:t>
            </a:r>
            <a:r>
              <a:rPr lang="en-US" dirty="0"/>
              <a:t> 561-297-3880 office  561-352-4136 cell text first</a:t>
            </a:r>
          </a:p>
        </p:txBody>
      </p:sp>
    </p:spTree>
    <p:extLst>
      <p:ext uri="{BB962C8B-B14F-4D97-AF65-F5344CB8AC3E}">
        <p14:creationId xmlns:p14="http://schemas.microsoft.com/office/powerpoint/2010/main" val="346045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7FA353-592C-AED1-0745-FF5548F893C5}"/>
              </a:ext>
            </a:extLst>
          </p:cNvPr>
          <p:cNvSpPr>
            <a:spLocks noGrp="1"/>
          </p:cNvSpPr>
          <p:nvPr>
            <p:ph type="title"/>
          </p:nvPr>
        </p:nvSpPr>
        <p:spPr>
          <a:xfrm>
            <a:off x="1293459" y="821991"/>
            <a:ext cx="9605082" cy="595411"/>
          </a:xfrm>
        </p:spPr>
        <p:txBody>
          <a:bodyPr/>
          <a:lstStyle/>
          <a:p>
            <a:pPr algn="ctr"/>
            <a:r>
              <a:rPr lang="en-US" dirty="0"/>
              <a:t>APPLICABLE FEDERAL LAWS</a:t>
            </a:r>
          </a:p>
        </p:txBody>
      </p:sp>
      <p:sp>
        <p:nvSpPr>
          <p:cNvPr id="4" name="Content Placeholder 3">
            <a:extLst>
              <a:ext uri="{FF2B5EF4-FFF2-40B4-BE49-F238E27FC236}">
                <a16:creationId xmlns:a16="http://schemas.microsoft.com/office/drawing/2014/main" id="{56F49085-6768-70D6-D7F5-B2D6375A6095}"/>
              </a:ext>
            </a:extLst>
          </p:cNvPr>
          <p:cNvSpPr>
            <a:spLocks noGrp="1"/>
          </p:cNvSpPr>
          <p:nvPr>
            <p:ph idx="1"/>
          </p:nvPr>
        </p:nvSpPr>
        <p:spPr>
          <a:xfrm>
            <a:off x="44919" y="1732547"/>
            <a:ext cx="8914808" cy="5282458"/>
          </a:xfrm>
        </p:spPr>
        <p:txBody>
          <a:bodyPr>
            <a:noAutofit/>
          </a:bodyPr>
          <a:lstStyle/>
          <a:p>
            <a:pPr>
              <a:buFont typeface="Wingdings" panose="05000000000000000000" pitchFamily="2" charset="2"/>
              <a:buChar char="Ø"/>
            </a:pPr>
            <a:r>
              <a:rPr lang="en-US" sz="1600" dirty="0">
                <a:solidFill>
                  <a:srgbClr val="002060"/>
                </a:solidFill>
              </a:rPr>
              <a:t>Applicable Federal Laws: Title VI and Title VII, Title IX, Pregnancy Act, Fair Housing Act, Clery Act, VAWA, and Campus SaVE Act.</a:t>
            </a:r>
          </a:p>
          <a:p>
            <a:pPr>
              <a:buFont typeface="Wingdings" panose="05000000000000000000" pitchFamily="2" charset="2"/>
              <a:buChar char="Ø"/>
            </a:pPr>
            <a:r>
              <a:rPr lang="en-US" sz="1600" dirty="0">
                <a:solidFill>
                  <a:srgbClr val="002060"/>
                </a:solidFill>
              </a:rPr>
              <a:t>Title VI prohibits discrimination based on race, color, and national origin in programs and activities receiving federal financial assistance.</a:t>
            </a:r>
          </a:p>
          <a:p>
            <a:pPr>
              <a:buFont typeface="Wingdings" panose="05000000000000000000" pitchFamily="2" charset="2"/>
              <a:buChar char="Ø"/>
            </a:pPr>
            <a:r>
              <a:rPr lang="en-US" sz="1600" dirty="0">
                <a:solidFill>
                  <a:srgbClr val="002060"/>
                </a:solidFill>
              </a:rPr>
              <a:t>Title VII prohibits employment discrimination based on race, religion, national origin, color, and sex.</a:t>
            </a:r>
          </a:p>
          <a:p>
            <a:pPr>
              <a:buFont typeface="Wingdings" panose="05000000000000000000" pitchFamily="2" charset="2"/>
              <a:buChar char="Ø"/>
            </a:pPr>
            <a:r>
              <a:rPr lang="en-US" sz="1600" dirty="0">
                <a:solidFill>
                  <a:srgbClr val="002060"/>
                </a:solidFill>
              </a:rPr>
              <a:t>Title IX prohibits discrimination based on sex in educational programs and activities.</a:t>
            </a:r>
          </a:p>
          <a:p>
            <a:pPr>
              <a:buFont typeface="Wingdings" panose="05000000000000000000" pitchFamily="2" charset="2"/>
              <a:buChar char="Ø"/>
            </a:pPr>
            <a:r>
              <a:rPr lang="en-US" sz="1600" dirty="0">
                <a:solidFill>
                  <a:srgbClr val="002060"/>
                </a:solidFill>
              </a:rPr>
              <a:t>The Pregnancy Act amended the Civil Rights Act and prohibits sex discrimination based on pregnancy. </a:t>
            </a:r>
          </a:p>
          <a:p>
            <a:pPr>
              <a:buFont typeface="Wingdings" panose="05000000000000000000" pitchFamily="2" charset="2"/>
              <a:buChar char="Ø"/>
            </a:pPr>
            <a:r>
              <a:rPr lang="en-US" sz="1600" dirty="0">
                <a:solidFill>
                  <a:srgbClr val="002060"/>
                </a:solidFill>
              </a:rPr>
              <a:t>The Americans with Disabilities Act prohibits discrimination based on disability.  </a:t>
            </a:r>
          </a:p>
          <a:p>
            <a:pPr>
              <a:buFont typeface="Wingdings" panose="05000000000000000000" pitchFamily="2" charset="2"/>
              <a:buChar char="Ø"/>
            </a:pPr>
            <a:r>
              <a:rPr lang="en-US" sz="1600" dirty="0">
                <a:solidFill>
                  <a:srgbClr val="002060"/>
                </a:solidFill>
              </a:rPr>
              <a:t>The Fair Housing Act protects people from discrimination when engaging in housing-related activities.</a:t>
            </a:r>
          </a:p>
          <a:p>
            <a:pPr>
              <a:buFont typeface="Wingdings" panose="05000000000000000000" pitchFamily="2" charset="2"/>
              <a:buChar char="Ø"/>
            </a:pPr>
            <a:r>
              <a:rPr lang="en-US" sz="1600" dirty="0">
                <a:solidFill>
                  <a:srgbClr val="002060"/>
                </a:solidFill>
              </a:rPr>
              <a:t>The Clery Act requires reporting crimes, disclosure of crime statistics, and timely warnings.</a:t>
            </a:r>
          </a:p>
          <a:p>
            <a:pPr>
              <a:buFont typeface="Wingdings" panose="05000000000000000000" pitchFamily="2" charset="2"/>
              <a:buChar char="Ø"/>
            </a:pPr>
            <a:r>
              <a:rPr lang="en-US" sz="1600" dirty="0">
                <a:solidFill>
                  <a:srgbClr val="002060"/>
                </a:solidFill>
              </a:rPr>
              <a:t>Violence Against Women Act Reauthorization Act 2022 (VAWA) addresses sexual assault and gender-based violence, access to safety and support for survivors, and prevention efforts. </a:t>
            </a:r>
          </a:p>
          <a:p>
            <a:pPr>
              <a:buFont typeface="Wingdings" panose="05000000000000000000" pitchFamily="2" charset="2"/>
              <a:buChar char="Ø"/>
            </a:pPr>
            <a:r>
              <a:rPr lang="en-US" sz="1600" dirty="0">
                <a:solidFill>
                  <a:srgbClr val="002060"/>
                </a:solidFill>
              </a:rPr>
              <a:t>Campus SAVE Act (Sexual Violence Elimination Act) requires transparency, guarantees rights for victims of sexual violence, provides certain accommodations, campus prevention programs</a:t>
            </a:r>
          </a:p>
        </p:txBody>
      </p:sp>
      <p:pic>
        <p:nvPicPr>
          <p:cNvPr id="10" name="Content Placeholder 5" descr="Did you Know with a blue question mark">
            <a:extLst>
              <a:ext uri="{FF2B5EF4-FFF2-40B4-BE49-F238E27FC236}">
                <a16:creationId xmlns:a16="http://schemas.microsoft.com/office/drawing/2014/main" id="{D0E5241A-5CEB-3A26-B558-54D9DAB44934}"/>
              </a:ext>
            </a:extLst>
          </p:cNvPr>
          <p:cNvPicPr>
            <a:picLocks noGrp="1" noChangeAspect="1"/>
          </p:cNvPicPr>
          <p:nvPr>
            <p:ph type="pic" sz="quarter" idx="10"/>
          </p:nvPr>
        </p:nvPicPr>
        <p:blipFill rotWithShape="1">
          <a:blip r:embed="rId3"/>
          <a:srcRect l="7624" r="7624"/>
          <a:stretch/>
        </p:blipFill>
        <p:spPr>
          <a:xfrm>
            <a:off x="9021139" y="1732547"/>
            <a:ext cx="3125942" cy="4158114"/>
          </a:xfrm>
          <a:prstGeom prst="rect">
            <a:avLst/>
          </a:prstGeom>
        </p:spPr>
      </p:pic>
    </p:spTree>
    <p:extLst>
      <p:ext uri="{BB962C8B-B14F-4D97-AF65-F5344CB8AC3E}">
        <p14:creationId xmlns:p14="http://schemas.microsoft.com/office/powerpoint/2010/main" val="609992469"/>
      </p:ext>
    </p:extLst>
  </p:cSld>
  <p:clrMapOvr>
    <a:masterClrMapping/>
  </p:clrMapOvr>
  <p:transition spd="slow">
    <p:cover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3A2C3-0C09-3333-B86E-143F117D4E05}"/>
              </a:ext>
            </a:extLst>
          </p:cNvPr>
          <p:cNvSpPr>
            <a:spLocks noGrp="1"/>
          </p:cNvSpPr>
          <p:nvPr>
            <p:ph type="title"/>
          </p:nvPr>
        </p:nvSpPr>
        <p:spPr>
          <a:xfrm>
            <a:off x="742076" y="924025"/>
            <a:ext cx="9605082" cy="593408"/>
          </a:xfrm>
        </p:spPr>
        <p:txBody>
          <a:bodyPr>
            <a:normAutofit fontScale="90000"/>
          </a:bodyPr>
          <a:lstStyle/>
          <a:p>
            <a:pPr algn="ctr"/>
            <a:r>
              <a:rPr lang="en-US" altLang="en-US" sz="3100" dirty="0">
                <a:solidFill>
                  <a:srgbClr val="FFFF00"/>
                </a:solidFill>
                <a:latin typeface="Arial" panose="020B0604020202020204" pitchFamily="34" charset="0"/>
              </a:rPr>
              <a:t>REGULATION 7.008</a:t>
            </a:r>
            <a:br>
              <a:rPr lang="en-US" altLang="en-US" sz="2400" dirty="0">
                <a:solidFill>
                  <a:srgbClr val="FF0000"/>
                </a:solidFill>
                <a:latin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CE486084-EF58-5143-9DE9-FFB3485230C9}"/>
              </a:ext>
            </a:extLst>
          </p:cNvPr>
          <p:cNvSpPr>
            <a:spLocks noGrp="1"/>
          </p:cNvSpPr>
          <p:nvPr>
            <p:ph idx="1"/>
          </p:nvPr>
        </p:nvSpPr>
        <p:spPr/>
        <p:txBody>
          <a:bodyPr>
            <a:normAutofit fontScale="92500" lnSpcReduction="10000"/>
          </a:bodyPr>
          <a:lstStyle/>
          <a:p>
            <a:pPr algn="ctr"/>
            <a:r>
              <a:rPr lang="en-US" altLang="en-US" sz="2800" dirty="0">
                <a:solidFill>
                  <a:schemeClr val="bg1"/>
                </a:solidFill>
              </a:rPr>
              <a:t>“Florida Atlantic University shall comply with applicable federal, state and local discrimination/harassment laws to provide an educational, employment, and business environment free of all forms of discrimination or harassment. Unlawful discrimination or harassment based upon an individual’s </a:t>
            </a:r>
            <a:r>
              <a:rPr lang="en-US" altLang="en-US" sz="2800" b="1" dirty="0">
                <a:solidFill>
                  <a:srgbClr val="FFFF00"/>
                </a:solidFill>
              </a:rPr>
              <a:t>race, color, religion, sex, national origin, age, disability, military or veteran status, marital status, pregnancy or parental status, sexual orientation</a:t>
            </a:r>
            <a:r>
              <a:rPr lang="en-US" altLang="en-US" sz="2800" dirty="0">
                <a:solidFill>
                  <a:schemeClr val="bg1"/>
                </a:solidFill>
              </a:rPr>
              <a:t>, or other protected status is prohibited. Discriminatory conduct in the form of sexual misconduct, including sexual harassment, sexual assault, domestic violence, dating violence, and stalking, is also prohibited. . . .”</a:t>
            </a:r>
          </a:p>
          <a:p>
            <a:endParaRPr lang="en-US" dirty="0"/>
          </a:p>
        </p:txBody>
      </p:sp>
    </p:spTree>
    <p:extLst>
      <p:ext uri="{BB962C8B-B14F-4D97-AF65-F5344CB8AC3E}">
        <p14:creationId xmlns:p14="http://schemas.microsoft.com/office/powerpoint/2010/main" val="1764585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0396" y="1135781"/>
            <a:ext cx="10828421" cy="593408"/>
          </a:xfrm>
        </p:spPr>
        <p:txBody>
          <a:bodyPr>
            <a:normAutofit/>
          </a:bodyPr>
          <a:lstStyle/>
          <a:p>
            <a:pPr algn="ctr"/>
            <a:r>
              <a:rPr lang="en-US" dirty="0"/>
              <a:t>TYPES OF DISCRIMINATION AND HARASSMENT</a:t>
            </a:r>
          </a:p>
        </p:txBody>
      </p:sp>
      <p:sp>
        <p:nvSpPr>
          <p:cNvPr id="5" name="Content Placeholder 4">
            <a:extLst>
              <a:ext uri="{FF2B5EF4-FFF2-40B4-BE49-F238E27FC236}">
                <a16:creationId xmlns:a16="http://schemas.microsoft.com/office/drawing/2014/main" id="{62B109E9-A7DD-7AEA-ACE8-F2A61F6A1B22}"/>
              </a:ext>
            </a:extLst>
          </p:cNvPr>
          <p:cNvSpPr>
            <a:spLocks noGrp="1"/>
          </p:cNvSpPr>
          <p:nvPr>
            <p:ph sz="half" idx="2"/>
          </p:nvPr>
        </p:nvSpPr>
        <p:spPr>
          <a:xfrm>
            <a:off x="551720" y="2304315"/>
            <a:ext cx="5213348" cy="3817938"/>
          </a:xfrm>
        </p:spPr>
        <p:txBody>
          <a:bodyPr>
            <a:normAutofit/>
          </a:bodyPr>
          <a:lstStyle/>
          <a:p>
            <a:pPr>
              <a:buFont typeface="Wingdings" panose="05000000000000000000" pitchFamily="2" charset="2"/>
              <a:buChar char="Ø"/>
            </a:pPr>
            <a:r>
              <a:rPr lang="en-US" dirty="0"/>
              <a:t>Age Discrimination</a:t>
            </a:r>
          </a:p>
          <a:p>
            <a:pPr>
              <a:buFont typeface="Wingdings" panose="05000000000000000000" pitchFamily="2" charset="2"/>
              <a:buChar char="Ø"/>
            </a:pPr>
            <a:r>
              <a:rPr lang="en-US" dirty="0"/>
              <a:t>Disability Discrimination</a:t>
            </a:r>
          </a:p>
          <a:p>
            <a:pPr>
              <a:buFont typeface="Wingdings" panose="05000000000000000000" pitchFamily="2" charset="2"/>
              <a:buChar char="Ø"/>
            </a:pPr>
            <a:r>
              <a:rPr lang="en-US" dirty="0"/>
              <a:t>Sexual Orientation Discrimination</a:t>
            </a:r>
          </a:p>
          <a:p>
            <a:pPr>
              <a:buFont typeface="Wingdings" panose="05000000000000000000" pitchFamily="2" charset="2"/>
              <a:buChar char="Ø"/>
            </a:pPr>
            <a:r>
              <a:rPr lang="en-US" dirty="0"/>
              <a:t>Status as a Parent / Pregnancy</a:t>
            </a:r>
          </a:p>
          <a:p>
            <a:pPr>
              <a:buFont typeface="Wingdings" panose="05000000000000000000" pitchFamily="2" charset="2"/>
              <a:buChar char="Ø"/>
            </a:pPr>
            <a:r>
              <a:rPr lang="en-US" dirty="0"/>
              <a:t>Religious Discrimination </a:t>
            </a:r>
          </a:p>
          <a:p>
            <a:pPr>
              <a:buFont typeface="Wingdings" panose="05000000000000000000" pitchFamily="2" charset="2"/>
              <a:buChar char="Ø"/>
            </a:pPr>
            <a:r>
              <a:rPr lang="en-US" dirty="0"/>
              <a:t>National Origin Discrimination </a:t>
            </a:r>
          </a:p>
          <a:p>
            <a:pPr>
              <a:buFont typeface="Wingdings" panose="05000000000000000000" pitchFamily="2" charset="2"/>
              <a:buChar char="Ø"/>
            </a:pPr>
            <a:r>
              <a:rPr lang="en-US" dirty="0"/>
              <a:t>Sexual Harassment/Sexual Misconduct</a:t>
            </a:r>
          </a:p>
          <a:p>
            <a:pPr>
              <a:buFont typeface="Wingdings" panose="05000000000000000000" pitchFamily="2" charset="2"/>
              <a:buChar char="Ø"/>
            </a:pPr>
            <a:r>
              <a:rPr lang="en-US" dirty="0"/>
              <a:t>Race or Color Discrimination</a:t>
            </a:r>
          </a:p>
          <a:p>
            <a:pPr>
              <a:buFont typeface="Wingdings" panose="05000000000000000000" pitchFamily="2" charset="2"/>
              <a:buChar char="Ø"/>
            </a:pPr>
            <a:r>
              <a:rPr lang="en-US" dirty="0"/>
              <a:t>Retaliation / Reprisal</a:t>
            </a:r>
          </a:p>
          <a:p>
            <a:pPr>
              <a:buFont typeface="Wingdings" panose="05000000000000000000" pitchFamily="2" charset="2"/>
              <a:buChar char="Ø"/>
            </a:pPr>
            <a:r>
              <a:rPr lang="en-US" dirty="0"/>
              <a:t>Bullying (if based on a protected class)</a:t>
            </a:r>
          </a:p>
          <a:p>
            <a:endParaRPr lang="en-US" dirty="0"/>
          </a:p>
        </p:txBody>
      </p:sp>
      <p:pic>
        <p:nvPicPr>
          <p:cNvPr id="8" name="Content Placeholder 7" descr="Six indviduals lined up hold briefcases from different, cultures, sex, religion, age and disability. With a white square aove their heads, all have a red X except for the one person, white male.">
            <a:extLst>
              <a:ext uri="{FF2B5EF4-FFF2-40B4-BE49-F238E27FC236}">
                <a16:creationId xmlns:a16="http://schemas.microsoft.com/office/drawing/2014/main" id="{228B502B-39D9-D881-A10E-4D4B41092A57}"/>
              </a:ext>
            </a:extLst>
          </p:cNvPr>
          <p:cNvPicPr>
            <a:picLocks noGrp="1" noChangeAspect="1"/>
          </p:cNvPicPr>
          <p:nvPr>
            <p:ph sz="half" idx="1"/>
          </p:nvPr>
        </p:nvPicPr>
        <p:blipFill rotWithShape="1">
          <a:blip r:embed="rId3"/>
          <a:srcRect l="6932"/>
          <a:stretch/>
        </p:blipFill>
        <p:spPr>
          <a:xfrm>
            <a:off x="5348903" y="2304315"/>
            <a:ext cx="6013531" cy="3591980"/>
          </a:xfrm>
          <a:prstGeom prst="rect">
            <a:avLst/>
          </a:prstGeom>
        </p:spPr>
      </p:pic>
    </p:spTree>
    <p:extLst>
      <p:ext uri="{BB962C8B-B14F-4D97-AF65-F5344CB8AC3E}">
        <p14:creationId xmlns:p14="http://schemas.microsoft.com/office/powerpoint/2010/main" val="1729774203"/>
      </p:ext>
    </p:extLst>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7FA353-592C-AED1-0745-FF5548F893C5}"/>
              </a:ext>
            </a:extLst>
          </p:cNvPr>
          <p:cNvSpPr>
            <a:spLocks noGrp="1"/>
          </p:cNvSpPr>
          <p:nvPr>
            <p:ph type="title"/>
          </p:nvPr>
        </p:nvSpPr>
        <p:spPr>
          <a:xfrm>
            <a:off x="1293459" y="1097280"/>
            <a:ext cx="9605082" cy="593408"/>
          </a:xfrm>
        </p:spPr>
        <p:txBody>
          <a:bodyPr>
            <a:normAutofit/>
          </a:bodyPr>
          <a:lstStyle/>
          <a:p>
            <a:pPr algn="ctr"/>
            <a:r>
              <a:rPr lang="en-US" sz="3600" dirty="0"/>
              <a:t>What is the University’s Intake Process?</a:t>
            </a:r>
          </a:p>
        </p:txBody>
      </p:sp>
      <p:pic>
        <p:nvPicPr>
          <p:cNvPr id="6" name="Picture 2" descr="Gaining Competitive Advantage Through Information (Kelompok 5) - YouTube">
            <a:extLst>
              <a:ext uri="{FF2B5EF4-FFF2-40B4-BE49-F238E27FC236}">
                <a16:creationId xmlns:a16="http://schemas.microsoft.com/office/drawing/2014/main" id="{30BB06E5-7A42-E887-08E4-297BDFAC911A}"/>
              </a:ext>
            </a:extLst>
          </p:cNvPr>
          <p:cNvPicPr>
            <a:picLocks noGrp="1" noChangeAspect="1" noChangeArrowheads="1"/>
          </p:cNvPicPr>
          <p:nvPr>
            <p:ph type="pic" sz="quarter" idx="10"/>
          </p:nvPr>
        </p:nvPicPr>
        <p:blipFill rotWithShape="1">
          <a:blip r:embed="rId3">
            <a:extLst>
              <a:ext uri="{28A0092B-C50C-407E-A947-70E740481C1C}">
                <a14:useLocalDpi xmlns:a14="http://schemas.microsoft.com/office/drawing/2010/main" val="0"/>
              </a:ext>
            </a:extLst>
          </a:blip>
          <a:srcRect l="402" r="55302"/>
          <a:stretch/>
        </p:blipFill>
        <p:spPr bwMode="auto">
          <a:xfrm>
            <a:off x="317633" y="2063567"/>
            <a:ext cx="3426594" cy="435133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9" name="Content Placeholder 8">
            <a:extLst>
              <a:ext uri="{FF2B5EF4-FFF2-40B4-BE49-F238E27FC236}">
                <a16:creationId xmlns:a16="http://schemas.microsoft.com/office/drawing/2014/main" id="{CF003B64-14AC-A489-3300-01DA7E7D8760}"/>
              </a:ext>
            </a:extLst>
          </p:cNvPr>
          <p:cNvSpPr>
            <a:spLocks noGrp="1"/>
          </p:cNvSpPr>
          <p:nvPr>
            <p:ph idx="1"/>
          </p:nvPr>
        </p:nvSpPr>
        <p:spPr>
          <a:xfrm>
            <a:off x="4133461" y="1970490"/>
            <a:ext cx="7585788" cy="4672905"/>
          </a:xfrm>
        </p:spPr>
        <p:txBody>
          <a:bodyPr>
            <a:normAutofit fontScale="92500" lnSpcReduction="10000"/>
          </a:bodyPr>
          <a:lstStyle/>
          <a:p>
            <a:pPr marL="0" indent="0">
              <a:buNone/>
            </a:pPr>
            <a:r>
              <a:rPr lang="en-US" dirty="0"/>
              <a:t>How are Reports Received? </a:t>
            </a:r>
          </a:p>
          <a:p>
            <a:pPr>
              <a:buFont typeface="Wingdings" panose="05000000000000000000" pitchFamily="2" charset="2"/>
              <a:buChar char="Ø"/>
            </a:pPr>
            <a:r>
              <a:rPr lang="en-US" dirty="0"/>
              <a:t>Via Maxient, Phone Call, Email, In Person</a:t>
            </a:r>
          </a:p>
          <a:p>
            <a:pPr marL="0" indent="0">
              <a:buNone/>
            </a:pPr>
            <a:r>
              <a:rPr lang="en-US" dirty="0"/>
              <a:t>How are Reports Reviewed?</a:t>
            </a:r>
          </a:p>
          <a:p>
            <a:pPr>
              <a:buFont typeface="Wingdings" panose="05000000000000000000" pitchFamily="2" charset="2"/>
              <a:buChar char="Ø"/>
            </a:pPr>
            <a:r>
              <a:rPr lang="en-US" dirty="0"/>
              <a:t>Complete Intake Assessment</a:t>
            </a:r>
          </a:p>
          <a:p>
            <a:pPr lvl="1">
              <a:buFont typeface="Wingdings" panose="05000000000000000000" pitchFamily="2" charset="2"/>
              <a:buChar char="Ø"/>
            </a:pPr>
            <a:r>
              <a:rPr lang="en-US" dirty="0"/>
              <a:t>Determine whether the alleged conduct is within OCR9’s scope</a:t>
            </a:r>
          </a:p>
          <a:p>
            <a:pPr lvl="1">
              <a:buFont typeface="Wingdings" panose="05000000000000000000" pitchFamily="2" charset="2"/>
              <a:buChar char="Ø"/>
            </a:pPr>
            <a:r>
              <a:rPr lang="en-US" dirty="0"/>
              <a:t>Determine whether conduct if substantiated would constitute conduct prohibited by the University policy</a:t>
            </a:r>
          </a:p>
          <a:p>
            <a:pPr>
              <a:buFont typeface="Wingdings" panose="05000000000000000000" pitchFamily="2" charset="2"/>
              <a:buChar char="Ø"/>
            </a:pPr>
            <a:r>
              <a:rPr lang="en-US" dirty="0"/>
              <a:t>Complete Safety Risk Assessment</a:t>
            </a:r>
          </a:p>
          <a:p>
            <a:pPr lvl="1">
              <a:buFont typeface="Wingdings" panose="05000000000000000000" pitchFamily="2" charset="2"/>
              <a:buChar char="Ø"/>
            </a:pPr>
            <a:r>
              <a:rPr lang="en-US" dirty="0"/>
              <a:t>Determine what action is necessary or permissible that may address the allegations</a:t>
            </a:r>
          </a:p>
          <a:p>
            <a:pPr>
              <a:buFont typeface="Wingdings" panose="05000000000000000000" pitchFamily="2" charset="2"/>
              <a:buChar char="Ø"/>
            </a:pPr>
            <a:r>
              <a:rPr lang="en-US" dirty="0"/>
              <a:t>Provide information about available options</a:t>
            </a:r>
          </a:p>
          <a:p>
            <a:pPr lvl="1">
              <a:buFont typeface="Wingdings" panose="05000000000000000000" pitchFamily="2" charset="2"/>
              <a:buChar char="Ø"/>
            </a:pPr>
            <a:r>
              <a:rPr lang="en-US" dirty="0"/>
              <a:t>Provide information about victim advocate</a:t>
            </a:r>
          </a:p>
          <a:p>
            <a:pPr lvl="1">
              <a:buFont typeface="Wingdings" panose="05000000000000000000" pitchFamily="2" charset="2"/>
              <a:buChar char="Ø"/>
            </a:pPr>
            <a:r>
              <a:rPr lang="en-US" dirty="0"/>
              <a:t>Discuss availability of supportive measures with or without filing a complaint</a:t>
            </a:r>
          </a:p>
          <a:p>
            <a:pPr lvl="1">
              <a:buFont typeface="Wingdings" panose="05000000000000000000" pitchFamily="2" charset="2"/>
              <a:buChar char="Ø"/>
            </a:pPr>
            <a:r>
              <a:rPr lang="en-US" dirty="0"/>
              <a:t>Consider Complainant’s request for supportive measures</a:t>
            </a:r>
          </a:p>
          <a:p>
            <a:pPr lvl="1">
              <a:buFont typeface="Wingdings" panose="05000000000000000000" pitchFamily="2" charset="2"/>
              <a:buChar char="Ø"/>
            </a:pPr>
            <a:r>
              <a:rPr lang="en-US" dirty="0"/>
              <a:t>Provide information about investigative rights and options</a:t>
            </a:r>
          </a:p>
          <a:p>
            <a:pPr marL="0" indent="0">
              <a:buNone/>
            </a:pPr>
            <a:endParaRPr lang="en-US" dirty="0"/>
          </a:p>
          <a:p>
            <a:endParaRPr lang="en-US" dirty="0"/>
          </a:p>
        </p:txBody>
      </p:sp>
    </p:spTree>
    <p:extLst>
      <p:ext uri="{BB962C8B-B14F-4D97-AF65-F5344CB8AC3E}">
        <p14:creationId xmlns:p14="http://schemas.microsoft.com/office/powerpoint/2010/main" val="1144629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7FA353-592C-AED1-0745-FF5548F893C5}"/>
              </a:ext>
            </a:extLst>
          </p:cNvPr>
          <p:cNvSpPr>
            <a:spLocks noGrp="1"/>
          </p:cNvSpPr>
          <p:nvPr>
            <p:ph type="title"/>
          </p:nvPr>
        </p:nvSpPr>
        <p:spPr>
          <a:xfrm>
            <a:off x="1293459" y="952901"/>
            <a:ext cx="9605082" cy="593408"/>
          </a:xfrm>
        </p:spPr>
        <p:txBody>
          <a:bodyPr>
            <a:normAutofit fontScale="90000"/>
          </a:bodyPr>
          <a:lstStyle/>
          <a:p>
            <a:pPr algn="ctr"/>
            <a:r>
              <a:rPr lang="en-US" sz="3600" dirty="0"/>
              <a:t>What is the University’s Investigation Process?</a:t>
            </a:r>
          </a:p>
        </p:txBody>
      </p:sp>
      <p:sp>
        <p:nvSpPr>
          <p:cNvPr id="9" name="Content Placeholder 8">
            <a:extLst>
              <a:ext uri="{FF2B5EF4-FFF2-40B4-BE49-F238E27FC236}">
                <a16:creationId xmlns:a16="http://schemas.microsoft.com/office/drawing/2014/main" id="{CF003B64-14AC-A489-3300-01DA7E7D8760}"/>
              </a:ext>
            </a:extLst>
          </p:cNvPr>
          <p:cNvSpPr>
            <a:spLocks noGrp="1"/>
          </p:cNvSpPr>
          <p:nvPr>
            <p:ph idx="1"/>
          </p:nvPr>
        </p:nvSpPr>
        <p:spPr>
          <a:xfrm>
            <a:off x="167853" y="1572496"/>
            <a:ext cx="9775044" cy="5117062"/>
          </a:xfrm>
        </p:spPr>
        <p:txBody>
          <a:bodyPr>
            <a:normAutofit fontScale="92500" lnSpcReduction="10000"/>
          </a:bodyPr>
          <a:lstStyle/>
          <a:p>
            <a:pPr>
              <a:buFont typeface="Wingdings" panose="05000000000000000000" pitchFamily="2" charset="2"/>
              <a:buChar char="Ø"/>
            </a:pPr>
            <a:r>
              <a:rPr lang="en-US" dirty="0"/>
              <a:t>Complaint received</a:t>
            </a:r>
          </a:p>
          <a:p>
            <a:pPr lvl="1">
              <a:buFont typeface="Wingdings" panose="05000000000000000000" pitchFamily="2" charset="2"/>
              <a:buChar char="Ø"/>
            </a:pPr>
            <a:r>
              <a:rPr lang="en-US" dirty="0"/>
              <a:t>Determine whether the alleged conduct is within the scope</a:t>
            </a:r>
          </a:p>
          <a:p>
            <a:pPr lvl="1">
              <a:buFont typeface="Wingdings" panose="05000000000000000000" pitchFamily="2" charset="2"/>
              <a:buChar char="Ø"/>
            </a:pPr>
            <a:r>
              <a:rPr lang="en-US" dirty="0"/>
              <a:t>Determine whether mandatory dismissal apply</a:t>
            </a:r>
          </a:p>
          <a:p>
            <a:pPr lvl="1">
              <a:buFont typeface="Wingdings" panose="05000000000000000000" pitchFamily="2" charset="2"/>
              <a:buChar char="Ø"/>
            </a:pPr>
            <a:r>
              <a:rPr lang="en-US" dirty="0"/>
              <a:t>Determine if there are safety/risk concerns</a:t>
            </a:r>
          </a:p>
          <a:p>
            <a:pPr>
              <a:buFont typeface="Wingdings" panose="05000000000000000000" pitchFamily="2" charset="2"/>
              <a:buChar char="Ø"/>
            </a:pPr>
            <a:r>
              <a:rPr lang="en-US" dirty="0"/>
              <a:t>Complaint accepted</a:t>
            </a:r>
          </a:p>
          <a:p>
            <a:pPr>
              <a:buFont typeface="Wingdings" panose="05000000000000000000" pitchFamily="2" charset="2"/>
              <a:buChar char="Ø"/>
            </a:pPr>
            <a:r>
              <a:rPr lang="en-US" dirty="0"/>
              <a:t>Notice of Allegations is sent</a:t>
            </a:r>
          </a:p>
          <a:p>
            <a:pPr lvl="1">
              <a:buFont typeface="Wingdings" panose="05000000000000000000" pitchFamily="2" charset="2"/>
              <a:buChar char="Ø"/>
            </a:pPr>
            <a:r>
              <a:rPr lang="en-US" dirty="0"/>
              <a:t>Sufficient details about the allegations provided</a:t>
            </a:r>
          </a:p>
          <a:p>
            <a:pPr lvl="1">
              <a:buFont typeface="Wingdings" panose="05000000000000000000" pitchFamily="2" charset="2"/>
              <a:buChar char="Ø"/>
            </a:pPr>
            <a:r>
              <a:rPr lang="en-US" dirty="0"/>
              <a:t>Identities of parties provided</a:t>
            </a:r>
          </a:p>
          <a:p>
            <a:pPr lvl="1">
              <a:buFont typeface="Wingdings" panose="05000000000000000000" pitchFamily="2" charset="2"/>
              <a:buChar char="Ø"/>
            </a:pPr>
            <a:r>
              <a:rPr lang="en-US" dirty="0"/>
              <a:t>A statement that the Respondent is presumed not responsible for the alleged conduct</a:t>
            </a:r>
          </a:p>
          <a:p>
            <a:pPr>
              <a:buFont typeface="Wingdings" panose="05000000000000000000" pitchFamily="2" charset="2"/>
              <a:buChar char="Ø"/>
            </a:pPr>
            <a:r>
              <a:rPr lang="en-US" dirty="0"/>
              <a:t>Rights of Complainant and Respondent explained</a:t>
            </a:r>
          </a:p>
          <a:p>
            <a:pPr>
              <a:buFont typeface="Wingdings" panose="05000000000000000000" pitchFamily="2" charset="2"/>
              <a:buChar char="Ø"/>
            </a:pPr>
            <a:r>
              <a:rPr lang="en-US" dirty="0"/>
              <a:t>Supportive Measures Implemented</a:t>
            </a:r>
          </a:p>
          <a:p>
            <a:pPr>
              <a:buFont typeface="Wingdings" panose="05000000000000000000" pitchFamily="2" charset="2"/>
              <a:buChar char="Ø"/>
            </a:pPr>
            <a:r>
              <a:rPr lang="en-US" dirty="0"/>
              <a:t>Investigation</a:t>
            </a:r>
          </a:p>
          <a:p>
            <a:pPr lvl="1">
              <a:buFont typeface="Wingdings" panose="05000000000000000000" pitchFamily="2" charset="2"/>
              <a:buChar char="Ø"/>
            </a:pPr>
            <a:r>
              <a:rPr lang="en-US" dirty="0"/>
              <a:t>Seventy-five (75) calendar timeframe (can be extended)</a:t>
            </a:r>
          </a:p>
          <a:p>
            <a:pPr lvl="1">
              <a:buFont typeface="Wingdings" panose="05000000000000000000" pitchFamily="2" charset="2"/>
              <a:buChar char="Ø"/>
            </a:pPr>
            <a:r>
              <a:rPr lang="en-US" dirty="0"/>
              <a:t>OCR9 is neutral (we are required to gather exculpatory and inculpatory evidence)</a:t>
            </a:r>
          </a:p>
          <a:p>
            <a:pPr lvl="1">
              <a:buFont typeface="Wingdings" panose="05000000000000000000" pitchFamily="2" charset="2"/>
              <a:buChar char="Ø"/>
            </a:pPr>
            <a:r>
              <a:rPr lang="en-US" dirty="0"/>
              <a:t>The university has the responsibility of gathering evidence/burden of proof</a:t>
            </a:r>
          </a:p>
          <a:p>
            <a:pPr>
              <a:buFont typeface="Wingdings" panose="05000000000000000000" pitchFamily="2" charset="2"/>
              <a:buChar char="Ø"/>
            </a:pPr>
            <a:r>
              <a:rPr lang="en-US" dirty="0"/>
              <a:t>Parties have opportunity to review the OCR9 investigation file (TIX Cases)</a:t>
            </a:r>
          </a:p>
          <a:p>
            <a:pPr>
              <a:buFont typeface="Wingdings" panose="05000000000000000000" pitchFamily="2" charset="2"/>
              <a:buChar char="Ø"/>
            </a:pPr>
            <a:r>
              <a:rPr lang="en-US" dirty="0"/>
              <a:t>Title IX Hearing Held or Determination Findings Issued and Transferred</a:t>
            </a:r>
          </a:p>
          <a:p>
            <a:pPr marL="0" indent="0">
              <a:buNone/>
            </a:pPr>
            <a:endParaRPr lang="en-US" dirty="0"/>
          </a:p>
          <a:p>
            <a:endParaRPr lang="en-US" dirty="0"/>
          </a:p>
        </p:txBody>
      </p:sp>
      <p:pic>
        <p:nvPicPr>
          <p:cNvPr id="3076" name="Picture 4" descr="ビジネスアイコン 指さし 手のひら側（シンプル） – 無料で使えるイラスト素材・PowerPointテンプレート配布サイト【素材工場】">
            <a:extLst>
              <a:ext uri="{FF2B5EF4-FFF2-40B4-BE49-F238E27FC236}">
                <a16:creationId xmlns:a16="http://schemas.microsoft.com/office/drawing/2014/main" id="{16473E11-7DAC-E7F8-3965-A9239E3F6BED}"/>
              </a:ext>
            </a:extLst>
          </p:cNvPr>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t="4619" b="4619"/>
          <a:stretch>
            <a:fillRect/>
          </a:stretch>
        </p:blipFill>
        <p:spPr bwMode="auto">
          <a:xfrm>
            <a:off x="7921591" y="2121464"/>
            <a:ext cx="3717602" cy="3374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6884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40459" y="918640"/>
            <a:ext cx="9605082" cy="593408"/>
          </a:xfrm>
        </p:spPr>
        <p:txBody>
          <a:bodyPr>
            <a:noAutofit/>
          </a:bodyPr>
          <a:lstStyle/>
          <a:p>
            <a:pPr algn="ctr"/>
            <a:r>
              <a:rPr lang="en-US" dirty="0"/>
              <a:t>SUPPORTIVE MEASURES</a:t>
            </a:r>
          </a:p>
        </p:txBody>
      </p:sp>
      <p:sp>
        <p:nvSpPr>
          <p:cNvPr id="3" name="Content Placeholder 2"/>
          <p:cNvSpPr>
            <a:spLocks noGrp="1"/>
          </p:cNvSpPr>
          <p:nvPr>
            <p:ph idx="1"/>
          </p:nvPr>
        </p:nvSpPr>
        <p:spPr>
          <a:xfrm>
            <a:off x="336885" y="1547263"/>
            <a:ext cx="11531064" cy="5209672"/>
          </a:xfrm>
        </p:spPr>
        <p:txBody>
          <a:bodyPr>
            <a:normAutofit fontScale="92500" lnSpcReduction="20000"/>
          </a:bodyPr>
          <a:lstStyle/>
          <a:p>
            <a:pPr marL="0" indent="0">
              <a:buNone/>
            </a:pPr>
            <a:r>
              <a:rPr lang="en-US" dirty="0">
                <a:latin typeface="Arial" panose="020B0604020202020204" pitchFamily="34" charset="0"/>
                <a:cs typeface="Arial" panose="020B0604020202020204" pitchFamily="34" charset="0"/>
              </a:rPr>
              <a:t>Supportive Measures are supportive services that are non-disciplinary, non-punitive, and individualized services. The University is required to offer supportive measures after receiving notice of possible violations of discrimination and harassment policies (i.e., Title VI, Title VII, Title IX, VAWA).</a:t>
            </a:r>
          </a:p>
          <a:p>
            <a:pPr marL="0" indent="0">
              <a:buNone/>
            </a:pPr>
            <a:r>
              <a:rPr lang="en-US" dirty="0">
                <a:latin typeface="Arial" panose="020B0604020202020204" pitchFamily="34" charset="0"/>
                <a:cs typeface="Arial" panose="020B0604020202020204" pitchFamily="34" charset="0"/>
              </a:rPr>
              <a:t>Supportive measures must be offered to individuals (i.e., employees and students) involved in OCR9 investigations.  </a:t>
            </a:r>
          </a:p>
          <a:p>
            <a:pPr marL="0" indent="0">
              <a:buNone/>
            </a:pPr>
            <a:r>
              <a:rPr lang="en-US" dirty="0">
                <a:latin typeface="Arial" panose="020B0604020202020204" pitchFamily="34" charset="0"/>
                <a:cs typeface="Arial" panose="020B0604020202020204" pitchFamily="34" charset="0"/>
              </a:rPr>
              <a:t>Faculty should trust the Title IX Coordinator and Victim Services have reviewed/verified the request for supportive measures.</a:t>
            </a:r>
          </a:p>
          <a:p>
            <a:pPr marL="0" indent="0">
              <a:buNone/>
            </a:pPr>
            <a:r>
              <a:rPr lang="en-US" dirty="0">
                <a:latin typeface="Arial" panose="020B0604020202020204" pitchFamily="34" charset="0"/>
                <a:cs typeface="Arial" panose="020B0604020202020204" pitchFamily="34" charset="0"/>
              </a:rPr>
              <a:t>Faculty must offer supportive measures commonly known as academic support to students involved in Title IX reports.    </a:t>
            </a:r>
          </a:p>
          <a:p>
            <a:pPr marL="0" indent="0">
              <a:buNone/>
            </a:pPr>
            <a:r>
              <a:rPr lang="en-US" dirty="0">
                <a:latin typeface="Arial" panose="020B0604020202020204" pitchFamily="34" charset="0"/>
                <a:cs typeface="Arial" panose="020B0604020202020204" pitchFamily="34" charset="0"/>
              </a:rPr>
              <a:t>Examples of supportive measures can include: </a:t>
            </a:r>
          </a:p>
          <a:p>
            <a:pPr>
              <a:buFont typeface="Wingdings" panose="05000000000000000000" pitchFamily="2" charset="2"/>
              <a:buChar char="v"/>
            </a:pPr>
            <a:r>
              <a:rPr lang="en-US" b="1" dirty="0">
                <a:solidFill>
                  <a:srgbClr val="C00000"/>
                </a:solidFill>
                <a:latin typeface="Arial" panose="020B0604020202020204" pitchFamily="34" charset="0"/>
                <a:cs typeface="Arial" panose="020B0604020202020204" pitchFamily="34" charset="0"/>
              </a:rPr>
              <a:t>No / Limited contact directive</a:t>
            </a:r>
          </a:p>
          <a:p>
            <a:pPr>
              <a:buFont typeface="Wingdings" panose="05000000000000000000" pitchFamily="2" charset="2"/>
              <a:buChar char="v"/>
            </a:pPr>
            <a:r>
              <a:rPr lang="en-US" b="1" dirty="0">
                <a:solidFill>
                  <a:srgbClr val="C00000"/>
                </a:solidFill>
                <a:latin typeface="Arial" panose="020B0604020202020204" pitchFamily="34" charset="0"/>
                <a:cs typeface="Arial" panose="020B0604020202020204" pitchFamily="34" charset="0"/>
              </a:rPr>
              <a:t>Counseling services</a:t>
            </a:r>
          </a:p>
          <a:p>
            <a:pPr>
              <a:buFont typeface="Wingdings" panose="05000000000000000000" pitchFamily="2" charset="2"/>
              <a:buChar char="v"/>
            </a:pPr>
            <a:r>
              <a:rPr lang="en-US" b="1" dirty="0">
                <a:solidFill>
                  <a:srgbClr val="C00000"/>
                </a:solidFill>
                <a:latin typeface="Arial" panose="020B0604020202020204" pitchFamily="34" charset="0"/>
                <a:cs typeface="Arial" panose="020B0604020202020204" pitchFamily="34" charset="0"/>
              </a:rPr>
              <a:t>Campus Escort services</a:t>
            </a:r>
          </a:p>
          <a:p>
            <a:pPr>
              <a:buFont typeface="Wingdings" panose="05000000000000000000" pitchFamily="2" charset="2"/>
              <a:buChar char="v"/>
            </a:pPr>
            <a:r>
              <a:rPr lang="en-US" b="1" dirty="0">
                <a:solidFill>
                  <a:srgbClr val="C00000"/>
                </a:solidFill>
                <a:latin typeface="Arial" panose="020B0604020202020204" pitchFamily="34" charset="0"/>
                <a:cs typeface="Arial" panose="020B0604020202020204" pitchFamily="34" charset="0"/>
              </a:rPr>
              <a:t>Changing office location or classroom seating</a:t>
            </a:r>
          </a:p>
          <a:p>
            <a:pPr marL="0" indent="0">
              <a:buNone/>
            </a:pPr>
            <a:r>
              <a:rPr lang="en-US" dirty="0">
                <a:latin typeface="Arial" panose="020B0604020202020204" pitchFamily="34" charset="0"/>
                <a:cs typeface="Arial" panose="020B0604020202020204" pitchFamily="34" charset="0"/>
              </a:rPr>
              <a:t>Academic supportive measures can include:  </a:t>
            </a:r>
          </a:p>
          <a:p>
            <a:pPr>
              <a:buFont typeface="Wingdings" panose="05000000000000000000" pitchFamily="2" charset="2"/>
              <a:buChar char="v"/>
            </a:pPr>
            <a:r>
              <a:rPr lang="en-US" b="1" dirty="0">
                <a:solidFill>
                  <a:srgbClr val="C00000"/>
                </a:solidFill>
                <a:latin typeface="Arial" panose="020B0604020202020204" pitchFamily="34" charset="0"/>
                <a:cs typeface="Arial" panose="020B0604020202020204" pitchFamily="34" charset="0"/>
              </a:rPr>
              <a:t>Amending attendance policy (excusing absences)</a:t>
            </a:r>
          </a:p>
          <a:p>
            <a:pPr>
              <a:buFont typeface="Wingdings" panose="05000000000000000000" pitchFamily="2" charset="2"/>
              <a:buChar char="v"/>
            </a:pPr>
            <a:r>
              <a:rPr lang="en-US" b="1" dirty="0">
                <a:solidFill>
                  <a:srgbClr val="C00000"/>
                </a:solidFill>
                <a:latin typeface="Arial" panose="020B0604020202020204" pitchFamily="34" charset="0"/>
                <a:cs typeface="Arial" panose="020B0604020202020204" pitchFamily="34" charset="0"/>
              </a:rPr>
              <a:t>Providing students with make-up dates for missed assignments </a:t>
            </a:r>
          </a:p>
          <a:p>
            <a:pPr>
              <a:buFont typeface="Wingdings" panose="05000000000000000000" pitchFamily="2" charset="2"/>
              <a:buChar char="v"/>
            </a:pPr>
            <a:r>
              <a:rPr lang="en-US" b="1" dirty="0">
                <a:solidFill>
                  <a:srgbClr val="C00000"/>
                </a:solidFill>
                <a:latin typeface="Arial" panose="020B0604020202020204" pitchFamily="34" charset="0"/>
                <a:cs typeface="Arial" panose="020B0604020202020204" pitchFamily="34" charset="0"/>
              </a:rPr>
              <a:t>Extending deadlines or providing alternative dates to take exams</a:t>
            </a:r>
          </a:p>
          <a:p>
            <a:pPr>
              <a:buFont typeface="Wingdings" panose="05000000000000000000" pitchFamily="2" charset="2"/>
              <a:buChar char="v"/>
            </a:pPr>
            <a:r>
              <a:rPr lang="en-US" b="1" dirty="0">
                <a:solidFill>
                  <a:srgbClr val="C00000"/>
                </a:solidFill>
                <a:latin typeface="Arial" panose="020B0604020202020204" pitchFamily="34" charset="0"/>
                <a:cs typeface="Arial" panose="020B0604020202020204" pitchFamily="34" charset="0"/>
              </a:rPr>
              <a:t>Allowing students to complete exams outside the class in a controlled setting (i.e., with a proctor)</a:t>
            </a:r>
          </a:p>
          <a:p>
            <a:pPr marL="0" indent="0">
              <a:buNone/>
            </a:pPr>
            <a:endParaRPr lang="en-US"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a:p>
            <a:endParaRPr lang="en-US" dirty="0">
              <a:latin typeface="Arial Rounded MT Bold" panose="020F0704030504030204" pitchFamily="34" charset="0"/>
            </a:endParaRPr>
          </a:p>
        </p:txBody>
      </p:sp>
    </p:spTree>
    <p:extLst>
      <p:ext uri="{BB962C8B-B14F-4D97-AF65-F5344CB8AC3E}">
        <p14:creationId xmlns:p14="http://schemas.microsoft.com/office/powerpoint/2010/main" val="4092944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A0AB20C-7FC6-E60F-7972-851FE014CCFC}"/>
              </a:ext>
            </a:extLst>
          </p:cNvPr>
          <p:cNvSpPr>
            <a:spLocks noGrp="1"/>
          </p:cNvSpPr>
          <p:nvPr>
            <p:ph type="title"/>
          </p:nvPr>
        </p:nvSpPr>
        <p:spPr>
          <a:xfrm>
            <a:off x="1293459" y="863365"/>
            <a:ext cx="9605082" cy="593408"/>
          </a:xfrm>
        </p:spPr>
        <p:txBody>
          <a:bodyPr/>
          <a:lstStyle/>
          <a:p>
            <a:pPr algn="ctr"/>
            <a:r>
              <a:rPr lang="en-US" dirty="0"/>
              <a:t>WHO CAN HELP AT FAU?</a:t>
            </a:r>
          </a:p>
        </p:txBody>
      </p:sp>
      <p:sp>
        <p:nvSpPr>
          <p:cNvPr id="6" name="Content Placeholder 5">
            <a:extLst>
              <a:ext uri="{FF2B5EF4-FFF2-40B4-BE49-F238E27FC236}">
                <a16:creationId xmlns:a16="http://schemas.microsoft.com/office/drawing/2014/main" id="{1718A817-0A6E-4FDE-86F7-97D984716C7A}"/>
              </a:ext>
            </a:extLst>
          </p:cNvPr>
          <p:cNvSpPr>
            <a:spLocks noGrp="1"/>
          </p:cNvSpPr>
          <p:nvPr>
            <p:ph idx="1"/>
          </p:nvPr>
        </p:nvSpPr>
        <p:spPr>
          <a:xfrm>
            <a:off x="261257" y="1456773"/>
            <a:ext cx="11411578" cy="5223160"/>
          </a:xfrm>
        </p:spPr>
        <p:txBody>
          <a:bodyPr>
            <a:normAutofit fontScale="85000" lnSpcReduction="20000"/>
          </a:bodyPr>
          <a:lstStyle/>
          <a:p>
            <a:pPr marL="0" indent="0">
              <a:buNone/>
            </a:pPr>
            <a:r>
              <a:rPr lang="en-US" sz="1800" dirty="0">
                <a:solidFill>
                  <a:srgbClr val="002060"/>
                </a:solidFill>
              </a:rPr>
              <a:t>Victim Services</a:t>
            </a:r>
          </a:p>
          <a:p>
            <a:pPr lvl="1">
              <a:buFont typeface="Wingdings" panose="05000000000000000000" pitchFamily="2" charset="2"/>
              <a:buChar char="Ø"/>
            </a:pPr>
            <a:r>
              <a:rPr lang="en-US" dirty="0">
                <a:solidFill>
                  <a:srgbClr val="002060"/>
                </a:solidFill>
              </a:rPr>
              <a:t>Provide services designed to help Victims/Complainants navigate available campus support options</a:t>
            </a:r>
          </a:p>
          <a:p>
            <a:pPr marL="0" indent="0">
              <a:buNone/>
            </a:pPr>
            <a:r>
              <a:rPr lang="en-US" sz="1800" dirty="0">
                <a:solidFill>
                  <a:srgbClr val="002060"/>
                </a:solidFill>
              </a:rPr>
              <a:t>Respondent Services</a:t>
            </a:r>
          </a:p>
          <a:p>
            <a:pPr lvl="1">
              <a:buFont typeface="Wingdings" panose="05000000000000000000" pitchFamily="2" charset="2"/>
              <a:buChar char="Ø"/>
            </a:pPr>
            <a:r>
              <a:rPr lang="en-US" dirty="0">
                <a:solidFill>
                  <a:srgbClr val="002060"/>
                </a:solidFill>
              </a:rPr>
              <a:t>Provide services designed to assist Students who are Respondents in Conduct Cases.</a:t>
            </a:r>
          </a:p>
          <a:p>
            <a:pPr marL="0" indent="0">
              <a:buNone/>
            </a:pPr>
            <a:r>
              <a:rPr lang="en-US" sz="1800" dirty="0">
                <a:solidFill>
                  <a:srgbClr val="002060"/>
                </a:solidFill>
              </a:rPr>
              <a:t>The Office of  Civil Rights and Title IX (OCR9)</a:t>
            </a:r>
          </a:p>
          <a:p>
            <a:pPr lvl="1">
              <a:buFont typeface="Wingdings" panose="05000000000000000000" pitchFamily="2" charset="2"/>
              <a:buChar char="Ø"/>
            </a:pPr>
            <a:r>
              <a:rPr lang="en-US" sz="1800" dirty="0">
                <a:solidFill>
                  <a:srgbClr val="002060"/>
                </a:solidFill>
              </a:rPr>
              <a:t>Provide services for the University Community regarding Unlawful Discrimination and Harassment.</a:t>
            </a:r>
          </a:p>
          <a:p>
            <a:pPr marL="0" indent="0">
              <a:buNone/>
            </a:pPr>
            <a:r>
              <a:rPr lang="en-US" sz="1800" dirty="0">
                <a:solidFill>
                  <a:srgbClr val="002060"/>
                </a:solidFill>
              </a:rPr>
              <a:t>University Counseling and Psychological Services (CAPS)</a:t>
            </a:r>
          </a:p>
          <a:p>
            <a:pPr lvl="1">
              <a:buFont typeface="Wingdings" panose="05000000000000000000" pitchFamily="2" charset="2"/>
              <a:buChar char="Ø"/>
            </a:pPr>
            <a:r>
              <a:rPr lang="en-US" sz="1800" dirty="0">
                <a:solidFill>
                  <a:srgbClr val="002060"/>
                </a:solidFill>
              </a:rPr>
              <a:t>Provide Confidential Counseling Services for University Students.</a:t>
            </a:r>
          </a:p>
          <a:p>
            <a:pPr marL="0" indent="0">
              <a:buNone/>
            </a:pPr>
            <a:r>
              <a:rPr lang="en-US" sz="1800" dirty="0">
                <a:solidFill>
                  <a:srgbClr val="002060"/>
                </a:solidFill>
              </a:rPr>
              <a:t>University Health Services </a:t>
            </a:r>
          </a:p>
          <a:p>
            <a:pPr lvl="1">
              <a:buFont typeface="Wingdings" panose="05000000000000000000" pitchFamily="2" charset="2"/>
              <a:buChar char="Ø"/>
            </a:pPr>
            <a:r>
              <a:rPr lang="en-US" sz="1800" dirty="0">
                <a:solidFill>
                  <a:srgbClr val="002060"/>
                </a:solidFill>
              </a:rPr>
              <a:t>Provide Medical Care Services for University Students</a:t>
            </a:r>
          </a:p>
          <a:p>
            <a:pPr marL="0" indent="0">
              <a:buNone/>
            </a:pPr>
            <a:r>
              <a:rPr lang="en-US" sz="1800" dirty="0">
                <a:solidFill>
                  <a:srgbClr val="002060"/>
                </a:solidFill>
              </a:rPr>
              <a:t>Universit</a:t>
            </a:r>
            <a:r>
              <a:rPr lang="en-US" dirty="0">
                <a:solidFill>
                  <a:srgbClr val="002060"/>
                </a:solidFill>
              </a:rPr>
              <a:t>y Student Accessibility Services</a:t>
            </a:r>
          </a:p>
          <a:p>
            <a:pPr lvl="1">
              <a:buFont typeface="Wingdings" panose="05000000000000000000" pitchFamily="2" charset="2"/>
              <a:buChar char="Ø"/>
            </a:pPr>
            <a:r>
              <a:rPr lang="en-US" dirty="0">
                <a:solidFill>
                  <a:srgbClr val="002060"/>
                </a:solidFill>
              </a:rPr>
              <a:t>Provide disability support services for University Students with disabilities. </a:t>
            </a:r>
          </a:p>
          <a:p>
            <a:pPr marL="0" indent="0">
              <a:buNone/>
            </a:pPr>
            <a:r>
              <a:rPr lang="en-US" sz="1800" dirty="0">
                <a:solidFill>
                  <a:srgbClr val="002060"/>
                </a:solidFill>
              </a:rPr>
              <a:t>Dean of Students Office</a:t>
            </a:r>
          </a:p>
          <a:p>
            <a:pPr lvl="1">
              <a:buFont typeface="Wingdings" panose="05000000000000000000" pitchFamily="2" charset="2"/>
              <a:buChar char="Ø"/>
            </a:pPr>
            <a:r>
              <a:rPr lang="en-US" sz="1800" dirty="0">
                <a:solidFill>
                  <a:srgbClr val="002060"/>
                </a:solidFill>
              </a:rPr>
              <a:t>Provide help for University Students managing crises and life traumas.</a:t>
            </a:r>
          </a:p>
          <a:p>
            <a:pPr marL="0" indent="0">
              <a:buNone/>
            </a:pPr>
            <a:r>
              <a:rPr lang="en-US" sz="1800" dirty="0">
                <a:solidFill>
                  <a:srgbClr val="002060"/>
                </a:solidFill>
              </a:rPr>
              <a:t>The Office of the Ombuds</a:t>
            </a:r>
          </a:p>
          <a:p>
            <a:pPr lvl="1">
              <a:buFont typeface="Wingdings" panose="05000000000000000000" pitchFamily="2" charset="2"/>
              <a:buChar char="Ø"/>
            </a:pPr>
            <a:r>
              <a:rPr lang="en-US" sz="1800" dirty="0">
                <a:solidFill>
                  <a:srgbClr val="002060"/>
                </a:solidFill>
              </a:rPr>
              <a:t> Assist individuals seeking help to solve problems, allay frustration, and provide advi</a:t>
            </a:r>
            <a:r>
              <a:rPr lang="en-US" dirty="0">
                <a:solidFill>
                  <a:srgbClr val="002060"/>
                </a:solidFill>
              </a:rPr>
              <a:t>ce to those requesting help</a:t>
            </a:r>
            <a:r>
              <a:rPr lang="en-US" sz="1800" dirty="0">
                <a:solidFill>
                  <a:srgbClr val="002060"/>
                </a:solidFill>
              </a:rPr>
              <a:t>.</a:t>
            </a:r>
          </a:p>
          <a:p>
            <a:pPr marL="0" indent="0">
              <a:buNone/>
            </a:pPr>
            <a:r>
              <a:rPr lang="en-US" sz="1800" dirty="0">
                <a:solidFill>
                  <a:srgbClr val="002060"/>
                </a:solidFill>
              </a:rPr>
              <a:t>University Human Resources (Employee Relations) </a:t>
            </a:r>
          </a:p>
          <a:p>
            <a:pPr lvl="1">
              <a:buFont typeface="Wingdings" panose="05000000000000000000" pitchFamily="2" charset="2"/>
              <a:buChar char="Ø"/>
            </a:pPr>
            <a:r>
              <a:rPr lang="en-US" sz="1800" dirty="0">
                <a:solidFill>
                  <a:srgbClr val="002060"/>
                </a:solidFill>
              </a:rPr>
              <a:t>Provide employment services for University Employees dealing with workplace issues.</a:t>
            </a:r>
          </a:p>
          <a:p>
            <a:pPr marL="0" indent="0">
              <a:buNone/>
            </a:pPr>
            <a:r>
              <a:rPr lang="en-US" dirty="0">
                <a:solidFill>
                  <a:srgbClr val="002060"/>
                </a:solidFill>
              </a:rPr>
              <a:t>Florida Atlantic</a:t>
            </a:r>
            <a:r>
              <a:rPr lang="en-US" sz="1800" dirty="0">
                <a:solidFill>
                  <a:srgbClr val="002060"/>
                </a:solidFill>
              </a:rPr>
              <a:t> University Police Department</a:t>
            </a:r>
          </a:p>
          <a:p>
            <a:pPr lvl="1">
              <a:buFont typeface="Wingdings" panose="05000000000000000000" pitchFamily="2" charset="2"/>
              <a:buChar char="Ø"/>
            </a:pPr>
            <a:r>
              <a:rPr lang="en-US" sz="1800" dirty="0">
                <a:solidFill>
                  <a:srgbClr val="002060"/>
                </a:solidFill>
              </a:rPr>
              <a:t>Provide public safety services to the University Community.</a:t>
            </a:r>
          </a:p>
          <a:p>
            <a:pPr marL="0" indent="0">
              <a:buNone/>
            </a:pPr>
            <a:endParaRPr lang="en-US" dirty="0"/>
          </a:p>
        </p:txBody>
      </p:sp>
    </p:spTree>
    <p:extLst>
      <p:ext uri="{BB962C8B-B14F-4D97-AF65-F5344CB8AC3E}">
        <p14:creationId xmlns:p14="http://schemas.microsoft.com/office/powerpoint/2010/main" val="3465877094"/>
      </p:ext>
    </p:extLst>
  </p:cSld>
  <p:clrMapOvr>
    <a:masterClrMapping/>
  </p:clrMapOvr>
  <p:transition spd="med">
    <p:pull dir="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9058</TotalTime>
  <Words>2204</Words>
  <Application>Microsoft Office PowerPoint</Application>
  <PresentationFormat>Widescreen</PresentationFormat>
  <Paragraphs>225</Paragraphs>
  <Slides>24</Slides>
  <Notes>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24</vt:i4>
      </vt:variant>
    </vt:vector>
  </HeadingPairs>
  <TitlesOfParts>
    <vt:vector size="32" baseType="lpstr">
      <vt:lpstr>Arial</vt:lpstr>
      <vt:lpstr>Arial Rounded MT Bold</vt:lpstr>
      <vt:lpstr>Calibri</vt:lpstr>
      <vt:lpstr>Rambla</vt:lpstr>
      <vt:lpstr>Times New Roman</vt:lpstr>
      <vt:lpstr>Wingdings</vt:lpstr>
      <vt:lpstr>Office Theme</vt:lpstr>
      <vt:lpstr>1_Office Theme</vt:lpstr>
      <vt:lpstr>OFFICE OF CIVIL RIGHTS AND TITLE IX (OCR9)</vt:lpstr>
      <vt:lpstr>What are FAU’s Applicable Regulation and Policy?</vt:lpstr>
      <vt:lpstr>APPLICABLE FEDERAL LAWS</vt:lpstr>
      <vt:lpstr>REGULATION 7.008 </vt:lpstr>
      <vt:lpstr>TYPES OF DISCRIMINATION AND HARASSMENT</vt:lpstr>
      <vt:lpstr>What is the University’s Intake Process?</vt:lpstr>
      <vt:lpstr>What is the University’s Investigation Process?</vt:lpstr>
      <vt:lpstr>SUPPORTIVE MEASURES</vt:lpstr>
      <vt:lpstr>WHO CAN HELP AT FAU?</vt:lpstr>
      <vt:lpstr>Incident Report</vt:lpstr>
      <vt:lpstr>Incident Report Online Form</vt:lpstr>
      <vt:lpstr>Incident Report Online Form (part 2)</vt:lpstr>
      <vt:lpstr>KEY TAKEAWAYS</vt:lpstr>
      <vt:lpstr>Any Questions</vt:lpstr>
      <vt:lpstr>Florida Atlantic University Student Accessibility Services</vt:lpstr>
      <vt:lpstr>What is SAS?</vt:lpstr>
      <vt:lpstr> 2025-2026: Actively using Accommodations.</vt:lpstr>
      <vt:lpstr>Visible vs. Invisible Disabilities</vt:lpstr>
      <vt:lpstr>SAS Portal </vt:lpstr>
      <vt:lpstr>SAS Accommodation@ fau.edu Email</vt:lpstr>
      <vt:lpstr>Assistive Technology Resource Center Lab - ATRC</vt:lpstr>
      <vt:lpstr>Changes in Title II</vt:lpstr>
      <vt:lpstr>SAS Things to Know</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Bobby Brown</cp:lastModifiedBy>
  <cp:revision>71</cp:revision>
  <dcterms:created xsi:type="dcterms:W3CDTF">2019-04-17T14:47:58Z</dcterms:created>
  <dcterms:modified xsi:type="dcterms:W3CDTF">2026-06-24T15:18:43Z</dcterms:modified>
</cp:coreProperties>
</file>