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26" d="100"/>
          <a:sy n="126" d="100"/>
        </p:scale>
        <p:origin x="232" y="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8363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Confirm the OGC main number and my direct line before delivery. Set the tone: this is not a compliance lecture, it is a set of reflexes I want you to build in your first semester. Tell them the one thing I want them to leave with: when something feels legally heavy, stop and call, do not improvise.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Duty four is the one that saves careers. Faculty get into trouble by being helpful. Being helpful to the wrong person with the wrong record is the failure mode. Tell them: the answer 'let me connect you with the Registrar' is always safe and never rude.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personal observation point is worth dwelling on. If you personally watch a student behave in a threatening way, FERPA does not gag you. You may report what you saw. What you may not do is hand over the written incident report or the conduct file. That distinction is not intuitive and it comes up in real emergencies.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room to spot what is missing. Someone will say grades. Fewer will notice that class schedule is missing, which is exactly the poll question one trap. Also note that FAU's Canvas policy states expressly that a student's class enrollment is not directory information, which is why cross-listing rules exist.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Verify the public records portal URL and phone number against fau.edu before delivery. The classroom-anonymity point prevents a recurring conflict where a student with a hold demands to be hidden from classmates and the faculty member does not know how to answer.</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Push the room: is there any version of this call where you may say something? Yes. If she describes facts suggesting the student is in danger, you are free to act on the safety concern, and you may report your own observations. You still may not read her the gradebook. Separate the welfare response from the records response.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most common unknowing violation on any campus. Draw the distinction carefully, because faculty routinely conflate the two documents. The waiver on a graduate application is the student giving up her own right to inspect the letter, which is why the box exists. It runs in her direction, not yours, and it authorizes nothing about what you may disclose. Consent to disclose must be signed, dated, and specific as to records and recipient. The clean alternative is a letter built entirely from personal observation, which discloses no record at all.</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Owasso Independent School District v. Falvo, 534 U.S. 426 (2002), held that peer-graded work is not an education record until the teacher records it. Do not overstate it: it does not bless leaving a stack of graded finals in the hallway.</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Faculty are often startled that seniority confers nothing. Use the example of a dean asking about a student in another college out of personal interest. The answer is still no, and the graceful way to say it is 'I would need to route that through the Registrar.'</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'permits but does not require.' Faculty sometimes believe a subpoena compels immediate production. It does not compel production by them, and premature production can itself be the violation.</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Reassure them: FERPA has never been a reason to stay silent when someone is in danger. Say it in exactly those words. The post-Virginia Tech guidance was written to correct the opposite misimpression. Then give them the practical rule: call FAUPD at 561-297-3500 or the Dean of Students, and let the University make the disclosure.</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short, ninety seconds. The point of the second card is attorney-client privilege: conversations with my office are the University's privilege, not theirs personally. If a faculty member is personally exposed, I will tell them to get their own lawyer, and I want them to hear that from me now rather than in a crisis.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teaching points. First, speed beats certainty; you are not required to be right about the severity. Second, do not become the student's counselor. Point them to CAPS and let trained people take it. Mention Kognito as the training that walks through the conversation itself.</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highest-consequence procedural material in the deck, which is why it sits here rather than at the end. Rehearse the script with them out loud: 'I am not authorized to accept that or to release student records. Our General Counsel handles these. May I take your card?' Then call. Stress that the same answer applies to a process server, a private investigator, an outside law firm, a journalist, or a law enforcement officer. Centralizing is the point; the identity of the requester does not change the answer.</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pressure tactic in the facts, avoiding the dean, is the tell. Legitimate process is not embarrassed by supervision. Make the point that declining to release records you have no authority to release is not obstruction and is not rudeness. Also note the trap in the fact pattern: even if the subpoena were valid, the home address may be directory information while the attendance record plainly is not, and sorting that out is exactly the judgment that belongs to the office that does it every week.</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did not exist in the prior version and it is now the fastest-growing source of inadvertent disclosures. Point them to FAU's Office of Information Technology for the list of approved tools and remind them that a departmental purchase does not equal an institutional contract. Check with OIT before delivery for the current approved-tool guidance.</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whether anyone in the room has already done something like this. Someone always has. Make the tone forgiving, because the goal is disclosure, not shame. Then note that the terms of service on most consumer tools grant a license to use uploaded content for training.</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doctrinal but grounded, and keep the tone out of the courtroom. Faculty hear due process and picture a hearing with lawyers; what it actually asks of them is a conversation. The through line: when a student complaint reaches my office, the grievance is almost always that they never knew what the concern was, or never got a chance to answer it. Tell them that the fix is ordinary decency done deliberately.</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practical heart of the section. Say it plainly: the moment your grade is a punishment rather than an evaluation, a court stops deferring to you. Encourage them to route integrity matters formally even when it feels like overkill, because the formal route is what protects them.</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Verify both regulations against fau.edu/regulations before delivery; the step counts and titles in the prior version of this deck should be re-checked each August. Tell faculty to document the step two meeting in writing the same day it happens.</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warnings. First, detection tools show documented disparate false-positive rates for non-native English writers; do not let the score be your whole case. Second, the fabricated authority is the strongest and most defensible evidence you will have, so lead with it. Also tell them to put an explicit AI policy in the syllabus, because you cannot charge a violation of a rule you never stated.</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icebreaker. Do it as a live poll if the room supports it (Poll Everywhere or Mentimeter), otherwise hands. Count the out-of-state hands out loud and name a few states. If the room is heavily out-of-state, slow down on the Sunshine Law material. If most people are Florida veterans, move faster to the hypotheticals.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Faculty from other states often find this jarring. Frame it as settled and move to the interesting question, which is publication. Also flag the practical consequence: assume every lecture is recorded and teach as though it is, because it probably is.</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exclusions are where the protection lives. Student presentations and pure class discussion are not class lectures, which matters enormously in seminars and clinical courses. Tell them: if you run a discussion-based course, say at the start that discussion is not a lecture and is not covered by the recording right.</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scenario is now routine and it terrifies new faculty, so handle it with some warmth. Two hard rules: do not retaliate, and do not talk to media. Then reassure them that the University does defend faculty in these situations, and that the earlier we know, the better we do it.</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 this neutrally and factually, because the room will have people on both sides of it. The honest framing: the legal landscape moved this summer, further review is possible, and faculty should not treat any single decision as permanent permission. Check for a rehearing petition or certiorari filing before delivery.</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highest-stakes slide in the deck and it deserves real time. Emphasize that reasonable suspicion is a low bar, that you are not the investigator, and that you do not need to be sure. Then repeat the number twice. Note that DCF has jurisdiction over caregiver abuse; abuse by a non-caregiver is reported to law enforcement, and when in doubt call the hotline and let them route it.</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poll question four, closed. Coach the language: 'I care about what you just told me, and Florida law requires me to report it. I am not going to pretend I did not hear it.' Never promise confidentiality to a student before you know what is coming. Say that sentence out loud to the room.</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Deliver this as a status report, not a position. The room will include people with strong views. The line to land is the fourth card: the reporting duty has survived every version of the regulations, so the regulatory churn is not their problem to track. Re-verify the status of the anticipated rule the week before delivery.</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Verify the OCR9 Executive Director and Title IX Coordinator's name and direct contact information on fau.edu/ocr9 before delivery; the prior deck named an individual and that should be confirmed each year rather than carried forward. Rehearse the interruption script, because faculty find it unnatural and it is the single kindest thing they can do.</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reveal answers yet. Ask for a show of hands on each and note the split. The value here is the surprise on numbers two and four. Most faculty get number four wrong, and it is the one with a felony attached.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was not in the prior deck and it is a real gap. New faculty are recruited as club advisors constantly, usually in October, and almost never told that the role carries a federal reporting obligation. Confirm FAU's designated CSA reporting channel and the current Clery contact before delivery.</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Verify all four links and the FAUPD number before delivery. Encourage them to complete Kognito in the first month while their calendar is still forgiving.</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to leave up during questions. If they retain one artifact from the hour, it should be this. Deliver the closing line warmly and mean it, because the goal of the whole session is that they pick up the phone. Avoid framing it as a warning; new faculty do not need to hear that colleagues get into trouble. Consider printing it as a card for their office door.</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Verify every number on this slide before delivery. Consider handing this out as a one-page leave-behind, since it is the slide people photograph.</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Leave real time here, at least ten minutes. If the room is quiet, prime it with the question I get most: 'A student's parent emailed me directly, what do I do?' Close by telling them the office is not a last resort, it is a first call, and that I would rather answer ten easy questions than one expensive one.</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Spend the most time on four. Say plainly: there is no chain of command for the abuse hotline. Reporting up is not reporting. On two, note that even where the dependency exception applies, the Registrar notifies the student, which is usually enough to make a parent stop asking.</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that most surprises out-of-state hires. Give a concrete example: a faculty member venting about a colleague in an FAU email, produced in a public records request two years later. Emphasize that deleting does not help, because retention schedules apply and deletion of a public record can itself be a violation.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single most useful mental model of the hour. Two opposite defaults operating in the same building. The practical tell: if the question is about a student, flip your instinct. If the question is about your own work product or a committee, assume it is public.</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the asymmetry worth knowing: the Supreme Court held in Gonzaga University v. Doe, 536 U.S. 273 (2002), that FERPA creates no private right of action under Section 1983. But Florida's Section 1002.225 gives students an injunction remedy in circuit court, so the practical exposure here is greater than in many states. Also flag that the U.S. Department of Education's July 2026 regulatory agenda contemplates FERPA negotiated rulemaking that may add a private right of action.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hyperlink" Target="mailto:generalcounsel@fau.edu"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3366"/>
        </a:solidFill>
        <a:effectLst/>
      </p:bgPr>
    </p:bg>
    <p:spTree>
      <p:nvGrpSpPr>
        <p:cNvPr id="1" name=""/>
        <p:cNvGrpSpPr/>
        <p:nvPr/>
      </p:nvGrpSpPr>
      <p:grpSpPr>
        <a:xfrm>
          <a:off x="0" y="0"/>
          <a:ext cx="0" cy="0"/>
          <a:chOff x="0" y="0"/>
          <a:chExt cx="0" cy="0"/>
        </a:xfrm>
      </p:grpSpPr>
      <p:sp>
        <p:nvSpPr>
          <p:cNvPr id="2" name="Text 0"/>
          <p:cNvSpPr/>
          <p:nvPr/>
        </p:nvSpPr>
        <p:spPr>
          <a:xfrm>
            <a:off x="685800" y="566928"/>
            <a:ext cx="5486400" cy="274320"/>
          </a:xfrm>
          <a:prstGeom prst="rect">
            <a:avLst/>
          </a:prstGeom>
          <a:noFill/>
          <a:ln/>
        </p:spPr>
        <p:txBody>
          <a:bodyPr wrap="square" lIns="0" tIns="0" rIns="0" bIns="0" rtlCol="0" anchor="ctr"/>
          <a:lstStyle/>
          <a:p>
            <a:pPr marL="0" indent="0">
              <a:buNone/>
            </a:pPr>
            <a:r>
              <a:rPr lang="en-US" sz="1250" b="1" kern="0" spc="420" dirty="0">
                <a:solidFill>
                  <a:srgbClr val="FFFFFF"/>
                </a:solidFill>
                <a:latin typeface="Calibri" pitchFamily="34" charset="0"/>
                <a:ea typeface="Calibri" pitchFamily="34" charset="-122"/>
                <a:cs typeface="Calibri" pitchFamily="34" charset="-120"/>
              </a:rPr>
              <a:t>FLORIDA ATLANTIC UNIVERSITY</a:t>
            </a:r>
            <a:endParaRPr lang="en-US" sz="1250" dirty="0"/>
          </a:p>
        </p:txBody>
      </p:sp>
      <p:sp>
        <p:nvSpPr>
          <p:cNvPr id="3" name="Text 1"/>
          <p:cNvSpPr/>
          <p:nvPr/>
        </p:nvSpPr>
        <p:spPr>
          <a:xfrm>
            <a:off x="685800" y="1874520"/>
            <a:ext cx="9966960" cy="1828800"/>
          </a:xfrm>
          <a:prstGeom prst="rect">
            <a:avLst/>
          </a:prstGeom>
          <a:noFill/>
          <a:ln/>
        </p:spPr>
        <p:txBody>
          <a:bodyPr wrap="square" lIns="0" tIns="0" rIns="0" bIns="0" rtlCol="0" anchor="t"/>
          <a:lstStyle/>
          <a:p>
            <a:pPr marL="0" indent="0">
              <a:lnSpc>
                <a:spcPct val="106000"/>
              </a:lnSpc>
              <a:buNone/>
            </a:pPr>
            <a:r>
              <a:rPr lang="en-US" sz="4000" b="1" dirty="0">
                <a:solidFill>
                  <a:srgbClr val="FFFFFF"/>
                </a:solidFill>
                <a:latin typeface="Cambria" pitchFamily="34" charset="0"/>
                <a:ea typeface="Cambria" pitchFamily="34" charset="-122"/>
                <a:cs typeface="Cambria" pitchFamily="34" charset="-120"/>
              </a:rPr>
              <a:t>FERPA, Student Records, and the Law of the Florida Classroom</a:t>
            </a:r>
            <a:endParaRPr lang="en-US" sz="4000" dirty="0"/>
          </a:p>
        </p:txBody>
      </p:sp>
      <p:sp>
        <p:nvSpPr>
          <p:cNvPr id="4" name="Text 2"/>
          <p:cNvSpPr/>
          <p:nvPr/>
        </p:nvSpPr>
        <p:spPr>
          <a:xfrm>
            <a:off x="685800" y="3803904"/>
            <a:ext cx="9966960" cy="347472"/>
          </a:xfrm>
          <a:prstGeom prst="rect">
            <a:avLst/>
          </a:prstGeom>
          <a:noFill/>
          <a:ln/>
        </p:spPr>
        <p:txBody>
          <a:bodyPr wrap="square" lIns="0" tIns="0" rIns="0" bIns="0" rtlCol="0" anchor="ctr"/>
          <a:lstStyle/>
          <a:p>
            <a:pPr marL="0" indent="0">
              <a:buNone/>
            </a:pPr>
            <a:r>
              <a:rPr lang="en-US" sz="1600" dirty="0">
                <a:solidFill>
                  <a:srgbClr val="A8C4E0"/>
                </a:solidFill>
                <a:latin typeface="Calibri" pitchFamily="34" charset="0"/>
                <a:ea typeface="Calibri" pitchFamily="34" charset="-122"/>
                <a:cs typeface="Calibri" pitchFamily="34" charset="-120"/>
              </a:rPr>
              <a:t>New Faculty Orientation  |  August 2026</a:t>
            </a:r>
            <a:endParaRPr lang="en-US" sz="1600" dirty="0"/>
          </a:p>
        </p:txBody>
      </p:sp>
      <p:sp>
        <p:nvSpPr>
          <p:cNvPr id="5" name="Shape 3"/>
          <p:cNvSpPr/>
          <p:nvPr/>
        </p:nvSpPr>
        <p:spPr>
          <a:xfrm>
            <a:off x="685800" y="4626864"/>
            <a:ext cx="6537960" cy="1463040"/>
          </a:xfrm>
          <a:prstGeom prst="roundRect">
            <a:avLst>
              <a:gd name="adj" fmla="val 3125"/>
            </a:avLst>
          </a:prstGeom>
          <a:solidFill>
            <a:srgbClr val="0A4A80"/>
          </a:solidFill>
          <a:ln/>
        </p:spPr>
        <p:txBody>
          <a:bodyPr/>
          <a:lstStyle/>
          <a:p>
            <a:endParaRPr lang="en-US"/>
          </a:p>
        </p:txBody>
      </p:sp>
      <p:sp>
        <p:nvSpPr>
          <p:cNvPr id="6" name="Text 4"/>
          <p:cNvSpPr/>
          <p:nvPr/>
        </p:nvSpPr>
        <p:spPr>
          <a:xfrm>
            <a:off x="996696" y="4773168"/>
            <a:ext cx="5943600" cy="310896"/>
          </a:xfrm>
          <a:prstGeom prst="rect">
            <a:avLst/>
          </a:prstGeom>
          <a:noFill/>
          <a:ln/>
        </p:spPr>
        <p:txBody>
          <a:bodyPr wrap="square" lIns="0" tIns="0" rIns="0" bIns="0" rtlCol="0" anchor="ctr"/>
          <a:lstStyle/>
          <a:p>
            <a:pPr marL="0" indent="0">
              <a:buNone/>
            </a:pPr>
            <a:r>
              <a:rPr lang="en-US" sz="1900" b="1" dirty="0">
                <a:solidFill>
                  <a:srgbClr val="FFFFFF"/>
                </a:solidFill>
                <a:latin typeface="Cambria" pitchFamily="34" charset="0"/>
                <a:ea typeface="Cambria" pitchFamily="34" charset="-122"/>
                <a:cs typeface="Cambria" pitchFamily="34" charset="-120"/>
              </a:rPr>
              <a:t>Joseph S. Van de Bogart, Esq.</a:t>
            </a:r>
            <a:endParaRPr lang="en-US" sz="1900" dirty="0"/>
          </a:p>
        </p:txBody>
      </p:sp>
      <p:sp>
        <p:nvSpPr>
          <p:cNvPr id="7" name="Text 5"/>
          <p:cNvSpPr/>
          <p:nvPr/>
        </p:nvSpPr>
        <p:spPr>
          <a:xfrm>
            <a:off x="996696" y="5120640"/>
            <a:ext cx="5943600" cy="274320"/>
          </a:xfrm>
          <a:prstGeom prst="rect">
            <a:avLst/>
          </a:prstGeom>
          <a:noFill/>
          <a:ln/>
        </p:spPr>
        <p:txBody>
          <a:bodyPr wrap="square" lIns="0" tIns="0" rIns="0" bIns="0" rtlCol="0" anchor="ctr"/>
          <a:lstStyle/>
          <a:p>
            <a:pPr marL="0" indent="0">
              <a:buNone/>
            </a:pPr>
            <a:r>
              <a:rPr lang="en-US" sz="1400" dirty="0">
                <a:solidFill>
                  <a:srgbClr val="D3E3F3"/>
                </a:solidFill>
                <a:latin typeface="Calibri" pitchFamily="34" charset="0"/>
                <a:ea typeface="Calibri" pitchFamily="34" charset="-122"/>
                <a:cs typeface="Calibri" pitchFamily="34" charset="-120"/>
              </a:rPr>
              <a:t>Vice President for Legal Affairs and General Counsel</a:t>
            </a:r>
            <a:endParaRPr lang="en-US" sz="1400" dirty="0"/>
          </a:p>
        </p:txBody>
      </p:sp>
      <p:sp>
        <p:nvSpPr>
          <p:cNvPr id="8" name="Text 6"/>
          <p:cNvSpPr/>
          <p:nvPr/>
        </p:nvSpPr>
        <p:spPr>
          <a:xfrm>
            <a:off x="996696" y="5449824"/>
            <a:ext cx="5943600" cy="457200"/>
          </a:xfrm>
          <a:prstGeom prst="rect">
            <a:avLst/>
          </a:prstGeom>
          <a:noFill/>
          <a:ln/>
        </p:spPr>
        <p:txBody>
          <a:bodyPr wrap="square" lIns="0" tIns="0" rIns="0" bIns="0" rtlCol="0" anchor="t"/>
          <a:lstStyle/>
          <a:p>
            <a:pPr marL="0" indent="0">
              <a:buNone/>
            </a:pPr>
            <a:r>
              <a:rPr lang="en-US" sz="1150" dirty="0">
                <a:solidFill>
                  <a:srgbClr val="A8C4E0"/>
                </a:solidFill>
                <a:latin typeface="Calibri" pitchFamily="34" charset="0"/>
                <a:ea typeface="Calibri" pitchFamily="34" charset="-122"/>
                <a:cs typeface="Calibri" pitchFamily="34" charset="-120"/>
              </a:rPr>
              <a:t>Office of the General Counsel  ·  generalcounsel@fau.edu  ·  561-297-3007</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YOUR OBLIGATIONS</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Four Duties, in the Order They Will Come Up</a:t>
            </a:r>
            <a:endParaRPr lang="en-US" sz="3000" dirty="0"/>
          </a:p>
        </p:txBody>
      </p:sp>
      <p:sp>
        <p:nvSpPr>
          <p:cNvPr id="4" name="Shape 2"/>
          <p:cNvSpPr/>
          <p:nvPr/>
        </p:nvSpPr>
        <p:spPr>
          <a:xfrm>
            <a:off x="685800" y="1938528"/>
            <a:ext cx="5181448" cy="1677543"/>
          </a:xfrm>
          <a:prstGeom prst="roundRect">
            <a:avLst>
              <a:gd name="adj" fmla="val 2725"/>
            </a:avLst>
          </a:prstGeom>
          <a:solidFill>
            <a:srgbClr val="EEF2F7"/>
          </a:solidFill>
          <a:ln/>
        </p:spPr>
        <p:txBody>
          <a:bodyPr/>
          <a:lstStyle/>
          <a:p>
            <a:endParaRPr lang="en-US"/>
          </a:p>
        </p:txBody>
      </p:sp>
      <p:sp>
        <p:nvSpPr>
          <p:cNvPr id="5" name="Text 3"/>
          <p:cNvSpPr/>
          <p:nvPr/>
        </p:nvSpPr>
        <p:spPr>
          <a:xfrm>
            <a:off x="996696"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1. Protect</a:t>
            </a:r>
            <a:endParaRPr lang="en-US" sz="1650" dirty="0"/>
          </a:p>
        </p:txBody>
      </p:sp>
      <p:sp>
        <p:nvSpPr>
          <p:cNvPr id="6" name="Text 4"/>
          <p:cNvSpPr/>
          <p:nvPr/>
        </p:nvSpPr>
        <p:spPr>
          <a:xfrm>
            <a:off x="996696" y="2541651"/>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Maintain student education records securely. Locked drawers, University-managed systems, no student data on personal cloud storage, no rosters left on a printer.</a:t>
            </a:r>
            <a:endParaRPr lang="en-US" sz="1350" dirty="0"/>
          </a:p>
        </p:txBody>
      </p:sp>
      <p:sp>
        <p:nvSpPr>
          <p:cNvPr id="7" name="Shape 5"/>
          <p:cNvSpPr/>
          <p:nvPr/>
        </p:nvSpPr>
        <p:spPr>
          <a:xfrm>
            <a:off x="6324448" y="1938528"/>
            <a:ext cx="5181448" cy="1677543"/>
          </a:xfrm>
          <a:prstGeom prst="roundRect">
            <a:avLst>
              <a:gd name="adj" fmla="val 2725"/>
            </a:avLst>
          </a:prstGeom>
          <a:solidFill>
            <a:srgbClr val="EEF2F7"/>
          </a:solidFill>
          <a:ln/>
        </p:spPr>
        <p:txBody>
          <a:bodyPr/>
          <a:lstStyle/>
          <a:p>
            <a:endParaRPr lang="en-US"/>
          </a:p>
        </p:txBody>
      </p:sp>
      <p:sp>
        <p:nvSpPr>
          <p:cNvPr id="8" name="Text 6"/>
          <p:cNvSpPr/>
          <p:nvPr/>
        </p:nvSpPr>
        <p:spPr>
          <a:xfrm>
            <a:off x="6635344"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2. Limit</a:t>
            </a:r>
            <a:endParaRPr lang="en-US" sz="1650" dirty="0"/>
          </a:p>
        </p:txBody>
      </p:sp>
      <p:sp>
        <p:nvSpPr>
          <p:cNvPr id="9" name="Text 7"/>
          <p:cNvSpPr/>
          <p:nvPr/>
        </p:nvSpPr>
        <p:spPr>
          <a:xfrm>
            <a:off x="6635344" y="2541651"/>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Share within FAU only with people who have a legitimate educational interest. Curiosity, seniority, and friendship are not legitimate educational interests.</a:t>
            </a:r>
            <a:endParaRPr lang="en-US" sz="1350" dirty="0"/>
          </a:p>
        </p:txBody>
      </p:sp>
      <p:sp>
        <p:nvSpPr>
          <p:cNvPr id="10" name="Shape 8"/>
          <p:cNvSpPr/>
          <p:nvPr/>
        </p:nvSpPr>
        <p:spPr>
          <a:xfrm>
            <a:off x="685800" y="3926967"/>
            <a:ext cx="5181448" cy="1677543"/>
          </a:xfrm>
          <a:prstGeom prst="roundRect">
            <a:avLst>
              <a:gd name="adj" fmla="val 2725"/>
            </a:avLst>
          </a:prstGeom>
          <a:solidFill>
            <a:srgbClr val="EEF2F7"/>
          </a:solidFill>
          <a:ln/>
        </p:spPr>
        <p:txBody>
          <a:bodyPr/>
          <a:lstStyle/>
          <a:p>
            <a:endParaRPr lang="en-US"/>
          </a:p>
        </p:txBody>
      </p:sp>
      <p:sp>
        <p:nvSpPr>
          <p:cNvPr id="11" name="Text 9"/>
          <p:cNvSpPr/>
          <p:nvPr/>
        </p:nvSpPr>
        <p:spPr>
          <a:xfrm>
            <a:off x="996696" y="4109847"/>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3. Do not disclose outside</a:t>
            </a:r>
            <a:endParaRPr lang="en-US" sz="1650" dirty="0"/>
          </a:p>
        </p:txBody>
      </p:sp>
      <p:sp>
        <p:nvSpPr>
          <p:cNvPr id="12" name="Text 10"/>
          <p:cNvSpPr/>
          <p:nvPr/>
        </p:nvSpPr>
        <p:spPr>
          <a:xfrm>
            <a:off x="996696" y="4530090"/>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No sharing with anyone outside FAU without the student's written consent, unless a specific exception applies and someone with authority has confirmed it.</a:t>
            </a:r>
            <a:endParaRPr lang="en-US" sz="1350" dirty="0"/>
          </a:p>
        </p:txBody>
      </p:sp>
      <p:sp>
        <p:nvSpPr>
          <p:cNvPr id="13" name="Shape 11"/>
          <p:cNvSpPr/>
          <p:nvPr/>
        </p:nvSpPr>
        <p:spPr>
          <a:xfrm>
            <a:off x="6324448" y="3926967"/>
            <a:ext cx="5181448" cy="1677543"/>
          </a:xfrm>
          <a:prstGeom prst="roundRect">
            <a:avLst>
              <a:gd name="adj" fmla="val 2725"/>
            </a:avLst>
          </a:prstGeom>
          <a:solidFill>
            <a:srgbClr val="EEF2F7"/>
          </a:solidFill>
          <a:ln/>
        </p:spPr>
        <p:txBody>
          <a:bodyPr/>
          <a:lstStyle/>
          <a:p>
            <a:endParaRPr lang="en-US"/>
          </a:p>
        </p:txBody>
      </p:sp>
      <p:sp>
        <p:nvSpPr>
          <p:cNvPr id="14" name="Text 12"/>
          <p:cNvSpPr/>
          <p:nvPr/>
        </p:nvSpPr>
        <p:spPr>
          <a:xfrm>
            <a:off x="6635344" y="4109847"/>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4. Route</a:t>
            </a:r>
            <a:endParaRPr lang="en-US" sz="1650" dirty="0"/>
          </a:p>
        </p:txBody>
      </p:sp>
      <p:sp>
        <p:nvSpPr>
          <p:cNvPr id="15" name="Text 13"/>
          <p:cNvSpPr/>
          <p:nvPr/>
        </p:nvSpPr>
        <p:spPr>
          <a:xfrm>
            <a:off x="6635344" y="4530090"/>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Send requests to the office that owns them. Registrar for FERPA questions, Public Records Custodian for public records requests, General Counsel for anything with a lawyer, a court, or a legal demand attached.</a:t>
            </a:r>
            <a:endParaRPr lang="en-US" sz="135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DEFINITIONS</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What Is, and What Is Not, an Education Record</a:t>
            </a:r>
            <a:endParaRPr lang="en-US" sz="3000" dirty="0"/>
          </a:p>
        </p:txBody>
      </p:sp>
      <p:sp>
        <p:nvSpPr>
          <p:cNvPr id="4" name="Shape 2"/>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5" name="Text 3"/>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The moment you show a sole possession note to anyone, even a temporary substitute, it stops being a sole possession note and becomes an education record. Write your notes as though they will be read.</a:t>
            </a:r>
            <a:endParaRPr lang="en-US" sz="1300" dirty="0"/>
          </a:p>
        </p:txBody>
      </p:sp>
      <p:sp>
        <p:nvSpPr>
          <p:cNvPr id="6" name="Shape 4"/>
          <p:cNvSpPr/>
          <p:nvPr/>
        </p:nvSpPr>
        <p:spPr>
          <a:xfrm>
            <a:off x="685800" y="1572768"/>
            <a:ext cx="5181448" cy="3706368"/>
          </a:xfrm>
          <a:prstGeom prst="roundRect">
            <a:avLst>
              <a:gd name="adj" fmla="val 1234"/>
            </a:avLst>
          </a:prstGeom>
          <a:solidFill>
            <a:srgbClr val="EEF2F7"/>
          </a:solidFill>
          <a:ln/>
        </p:spPr>
        <p:txBody>
          <a:bodyPr/>
          <a:lstStyle/>
          <a:p>
            <a:endParaRPr lang="en-US"/>
          </a:p>
        </p:txBody>
      </p:sp>
      <p:sp>
        <p:nvSpPr>
          <p:cNvPr id="7" name="Text 5"/>
          <p:cNvSpPr/>
          <p:nvPr/>
        </p:nvSpPr>
        <p:spPr>
          <a:xfrm>
            <a:off x="996696"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Education records</a:t>
            </a:r>
            <a:endParaRPr lang="en-US" sz="1700" dirty="0"/>
          </a:p>
        </p:txBody>
      </p:sp>
      <p:sp>
        <p:nvSpPr>
          <p:cNvPr id="8" name="Text 6"/>
          <p:cNvSpPr/>
          <p:nvPr/>
        </p:nvSpPr>
        <p:spPr>
          <a:xfrm>
            <a:off x="996696" y="2238502"/>
            <a:ext cx="4559656" cy="2940050"/>
          </a:xfrm>
          <a:prstGeom prst="rect">
            <a:avLst/>
          </a:prstGeom>
          <a:noFill/>
          <a:ln/>
        </p:spPr>
        <p:txBody>
          <a:bodyPr wrap="square" lIns="0" tIns="0" rIns="0" bIns="0" rtlCol="0" anchor="t"/>
          <a:lstStyle/>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Different records directly relate to a student and maintained by FAU or by someone acting for FAU, for example:</a:t>
            </a:r>
            <a:endParaRPr lang="en-US" sz="1350" dirty="0"/>
          </a:p>
          <a:p>
            <a:pPr marL="660400" lvl="1"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Grades, GPA, and your Canvas gradebook.</a:t>
            </a:r>
            <a:endParaRPr lang="en-US" sz="1350" dirty="0"/>
          </a:p>
          <a:p>
            <a:pPr marL="660400" lvl="1"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Z number and any student identifier.</a:t>
            </a:r>
            <a:endParaRPr lang="en-US" sz="1350" dirty="0"/>
          </a:p>
          <a:p>
            <a:pPr marL="660400" lvl="1"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Class schedule, enrollment, and registration.</a:t>
            </a:r>
            <a:endParaRPr lang="en-US" sz="1350" dirty="0"/>
          </a:p>
          <a:p>
            <a:pPr marL="660400" lvl="1"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Transcripts and degree progress.</a:t>
            </a:r>
            <a:endParaRPr lang="en-US" sz="1350" dirty="0"/>
          </a:p>
          <a:p>
            <a:pPr marL="660400" lvl="1"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Advising notes kept in official systems.</a:t>
            </a:r>
            <a:endParaRPr lang="en-US" sz="1350" dirty="0"/>
          </a:p>
          <a:p>
            <a:pPr marL="660400" lvl="1"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Student conduct and academic integrity records.</a:t>
            </a:r>
            <a:endParaRPr lang="en-US" sz="1350" dirty="0"/>
          </a:p>
          <a:p>
            <a:pPr marL="660400" lvl="1"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Your email to a colleague discussing a named student's performance.</a:t>
            </a:r>
            <a:endParaRPr lang="en-US" sz="1350" dirty="0"/>
          </a:p>
        </p:txBody>
      </p:sp>
      <p:sp>
        <p:nvSpPr>
          <p:cNvPr id="9" name="Shape 7"/>
          <p:cNvSpPr/>
          <p:nvPr/>
        </p:nvSpPr>
        <p:spPr>
          <a:xfrm>
            <a:off x="6324448" y="1572768"/>
            <a:ext cx="5181448" cy="3706368"/>
          </a:xfrm>
          <a:prstGeom prst="roundRect">
            <a:avLst>
              <a:gd name="adj" fmla="val 1234"/>
            </a:avLst>
          </a:prstGeom>
          <a:solidFill>
            <a:srgbClr val="EEF2F7"/>
          </a:solidFill>
          <a:ln/>
        </p:spPr>
        <p:txBody>
          <a:bodyPr/>
          <a:lstStyle/>
          <a:p>
            <a:endParaRPr lang="en-US"/>
          </a:p>
        </p:txBody>
      </p:sp>
      <p:sp>
        <p:nvSpPr>
          <p:cNvPr id="10" name="Text 8"/>
          <p:cNvSpPr/>
          <p:nvPr/>
        </p:nvSpPr>
        <p:spPr>
          <a:xfrm>
            <a:off x="6635344"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Not education records</a:t>
            </a:r>
            <a:endParaRPr lang="en-US" sz="1700" dirty="0"/>
          </a:p>
        </p:txBody>
      </p:sp>
      <p:sp>
        <p:nvSpPr>
          <p:cNvPr id="11" name="Text 9"/>
          <p:cNvSpPr/>
          <p:nvPr/>
        </p:nvSpPr>
        <p:spPr>
          <a:xfrm>
            <a:off x="6635344" y="2238502"/>
            <a:ext cx="4559656" cy="2940050"/>
          </a:xfrm>
          <a:prstGeom prst="rect">
            <a:avLst/>
          </a:prstGeom>
          <a:noFill/>
          <a:ln/>
        </p:spPr>
        <p:txBody>
          <a:bodyPr wrap="square" lIns="0" tIns="0" rIns="0" bIns="0" rtlCol="0" anchor="t"/>
          <a:lstStyle/>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Sole possession notes: your private memory aid, kept to yourself, shown to no one.</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Personal knowledge from direct observation.</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Employment records, unless the job depends on student status.</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Treatment records of Student Health and Counseling.</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Records of FAU's law enforcement unit, created for a law enforcement purpose.</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Alumni records created after the person is no longer a student.</a:t>
            </a:r>
            <a:endParaRPr lang="en-US" sz="1350" dirty="0"/>
          </a:p>
        </p:txBody>
      </p:sp>
      <p:sp>
        <p:nvSpPr>
          <p:cNvPr id="12" name="Text 10"/>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3" name="Text 11"/>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FAU REGULATION 4.008</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Directory Information at FAU</a:t>
            </a:r>
            <a:endParaRPr lang="en-US" sz="3000" dirty="0"/>
          </a:p>
        </p:txBody>
      </p:sp>
      <p:sp>
        <p:nvSpPr>
          <p:cNvPr id="4" name="Text 2"/>
          <p:cNvSpPr/>
          <p:nvPr/>
        </p:nvSpPr>
        <p:spPr>
          <a:xfrm>
            <a:off x="685800" y="1572768"/>
            <a:ext cx="10820095" cy="316103"/>
          </a:xfrm>
          <a:prstGeom prst="rect">
            <a:avLst/>
          </a:prstGeom>
          <a:noFill/>
          <a:ln/>
        </p:spPr>
        <p:txBody>
          <a:bodyPr wrap="square" lIns="0" tIns="0" rIns="0" bIns="0" rtlCol="0" anchor="t"/>
          <a:lstStyle/>
          <a:p>
            <a:pPr marL="0" indent="0">
              <a:lnSpc>
                <a:spcPct val="112000"/>
              </a:lnSpc>
              <a:buNone/>
            </a:pPr>
            <a:r>
              <a:rPr lang="en-US" sz="1450" dirty="0">
                <a:solidFill>
                  <a:srgbClr val="5B6672"/>
                </a:solidFill>
                <a:latin typeface="Calibri" pitchFamily="34" charset="0"/>
                <a:ea typeface="Calibri" pitchFamily="34" charset="-122"/>
                <a:cs typeface="Calibri" pitchFamily="34" charset="-120"/>
              </a:rPr>
              <a:t>This is the complete list. FAU may release these items on request unless a student has restricted them.</a:t>
            </a:r>
            <a:endParaRPr lang="en-US" sz="1450" dirty="0"/>
          </a:p>
        </p:txBody>
      </p:sp>
      <p:sp>
        <p:nvSpPr>
          <p:cNvPr id="5" name="Shape 3"/>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6" name="Text 4"/>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If it is not on that list, it is not directory information. Grades, GPA, class schedule, enrollment in your section, disciplinary history, and financial information are all confidential.</a:t>
            </a:r>
            <a:endParaRPr lang="en-US" sz="1300" dirty="0"/>
          </a:p>
        </p:txBody>
      </p:sp>
      <p:sp>
        <p:nvSpPr>
          <p:cNvPr id="7" name="Text 5"/>
          <p:cNvSpPr/>
          <p:nvPr/>
        </p:nvSpPr>
        <p:spPr>
          <a:xfrm>
            <a:off x="832104" y="2527872"/>
            <a:ext cx="10362895" cy="2310384"/>
          </a:xfrm>
          <a:prstGeom prst="rect">
            <a:avLst/>
          </a:prstGeom>
          <a:noFill/>
          <a:ln/>
        </p:spPr>
        <p:txBody>
          <a:bodyPr wrap="square" lIns="0" tIns="0" rIns="0" bIns="0" rtlCol="0" anchor="t"/>
          <a:lstStyle/>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Student name;  address;  telephone number, if listed;  date and place of birth</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Class and college of enrollment;  major field of study;  dates of attendance</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Degrees and awards received</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Participation in officially recognized activities and sports</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Weight and height of members of athletic teams</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Most recent previous educational agency or institution attended</a:t>
            </a:r>
            <a:endParaRPr lang="en-US" sz="1600" dirty="0"/>
          </a:p>
        </p:txBody>
      </p:sp>
      <p:sp>
        <p:nvSpPr>
          <p:cNvPr id="8" name="Text 6"/>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9" name="Text 7"/>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RESTRICTIONS</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The FERPA Hold, and Its Limits</a:t>
            </a:r>
            <a:endParaRPr lang="en-US" sz="3000" dirty="0"/>
          </a:p>
        </p:txBody>
      </p:sp>
      <p:sp>
        <p:nvSpPr>
          <p:cNvPr id="4" name="Shape 2"/>
          <p:cNvSpPr/>
          <p:nvPr/>
        </p:nvSpPr>
        <p:spPr>
          <a:xfrm>
            <a:off x="685800" y="1938528"/>
            <a:ext cx="5181448" cy="1677543"/>
          </a:xfrm>
          <a:prstGeom prst="roundRect">
            <a:avLst>
              <a:gd name="adj" fmla="val 2725"/>
            </a:avLst>
          </a:prstGeom>
          <a:solidFill>
            <a:srgbClr val="EEF2F7"/>
          </a:solidFill>
          <a:ln/>
        </p:spPr>
        <p:txBody>
          <a:bodyPr/>
          <a:lstStyle/>
          <a:p>
            <a:endParaRPr lang="en-US"/>
          </a:p>
        </p:txBody>
      </p:sp>
      <p:sp>
        <p:nvSpPr>
          <p:cNvPr id="5" name="Text 3"/>
          <p:cNvSpPr/>
          <p:nvPr/>
        </p:nvSpPr>
        <p:spPr>
          <a:xfrm>
            <a:off x="996696"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How students opt out</a:t>
            </a:r>
            <a:endParaRPr lang="en-US" sz="1650" dirty="0"/>
          </a:p>
        </p:txBody>
      </p:sp>
      <p:sp>
        <p:nvSpPr>
          <p:cNvPr id="6" name="Text 4"/>
          <p:cNvSpPr/>
          <p:nvPr/>
        </p:nvSpPr>
        <p:spPr>
          <a:xfrm>
            <a:off x="996696" y="2541651"/>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A student files a Request for Non-Release of Directory Information with the Registrar. Once filed, FAU treats even the directory items as confidential.</a:t>
            </a:r>
            <a:endParaRPr lang="en-US" sz="1350" dirty="0"/>
          </a:p>
        </p:txBody>
      </p:sp>
      <p:sp>
        <p:nvSpPr>
          <p:cNvPr id="7" name="Shape 5"/>
          <p:cNvSpPr/>
          <p:nvPr/>
        </p:nvSpPr>
        <p:spPr>
          <a:xfrm>
            <a:off x="6324448" y="1938528"/>
            <a:ext cx="5181448" cy="1677543"/>
          </a:xfrm>
          <a:prstGeom prst="roundRect">
            <a:avLst>
              <a:gd name="adj" fmla="val 2725"/>
            </a:avLst>
          </a:prstGeom>
          <a:solidFill>
            <a:srgbClr val="EEF2F7"/>
          </a:solidFill>
          <a:ln/>
        </p:spPr>
        <p:txBody>
          <a:bodyPr/>
          <a:lstStyle/>
          <a:p>
            <a:endParaRPr lang="en-US"/>
          </a:p>
        </p:txBody>
      </p:sp>
      <p:sp>
        <p:nvSpPr>
          <p:cNvPr id="8" name="Text 6"/>
          <p:cNvSpPr/>
          <p:nvPr/>
        </p:nvSpPr>
        <p:spPr>
          <a:xfrm>
            <a:off x="6635344"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What a hold means for you</a:t>
            </a:r>
            <a:endParaRPr lang="en-US" sz="1650" dirty="0"/>
          </a:p>
        </p:txBody>
      </p:sp>
      <p:sp>
        <p:nvSpPr>
          <p:cNvPr id="9" name="Text 7"/>
          <p:cNvSpPr/>
          <p:nvPr/>
        </p:nvSpPr>
        <p:spPr>
          <a:xfrm>
            <a:off x="6635344" y="2541651"/>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If a hold is in place, you cannot confirm that the person is a student at all. The safe answer to any caller is that you cannot confirm or deny, and here is the Registrar's number.</a:t>
            </a:r>
            <a:endParaRPr lang="en-US" sz="1350" dirty="0"/>
          </a:p>
        </p:txBody>
      </p:sp>
      <p:sp>
        <p:nvSpPr>
          <p:cNvPr id="10" name="Shape 8"/>
          <p:cNvSpPr/>
          <p:nvPr/>
        </p:nvSpPr>
        <p:spPr>
          <a:xfrm>
            <a:off x="685800" y="3926967"/>
            <a:ext cx="5181448" cy="1677543"/>
          </a:xfrm>
          <a:prstGeom prst="roundRect">
            <a:avLst>
              <a:gd name="adj" fmla="val 2725"/>
            </a:avLst>
          </a:prstGeom>
          <a:solidFill>
            <a:srgbClr val="EEF2F7"/>
          </a:solidFill>
          <a:ln/>
        </p:spPr>
        <p:txBody>
          <a:bodyPr/>
          <a:lstStyle/>
          <a:p>
            <a:endParaRPr lang="en-US"/>
          </a:p>
        </p:txBody>
      </p:sp>
      <p:sp>
        <p:nvSpPr>
          <p:cNvPr id="11" name="Text 9"/>
          <p:cNvSpPr/>
          <p:nvPr/>
        </p:nvSpPr>
        <p:spPr>
          <a:xfrm>
            <a:off x="996696" y="4109847"/>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What a hold does not do</a:t>
            </a:r>
            <a:endParaRPr lang="en-US" sz="1650" dirty="0"/>
          </a:p>
        </p:txBody>
      </p:sp>
      <p:sp>
        <p:nvSpPr>
          <p:cNvPr id="12" name="Text 10"/>
          <p:cNvSpPr/>
          <p:nvPr/>
        </p:nvSpPr>
        <p:spPr>
          <a:xfrm>
            <a:off x="996696" y="4530090"/>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It does not make a student anonymous in the classroom. Classmates will see their name in Canvas, in group work, and in discussion. A hold is about the outside world, not the seminar table.</a:t>
            </a:r>
            <a:endParaRPr lang="en-US" sz="1350" dirty="0"/>
          </a:p>
        </p:txBody>
      </p:sp>
      <p:sp>
        <p:nvSpPr>
          <p:cNvPr id="13" name="Shape 11"/>
          <p:cNvSpPr/>
          <p:nvPr/>
        </p:nvSpPr>
        <p:spPr>
          <a:xfrm>
            <a:off x="6324448" y="3926967"/>
            <a:ext cx="5181448" cy="1677543"/>
          </a:xfrm>
          <a:prstGeom prst="roundRect">
            <a:avLst>
              <a:gd name="adj" fmla="val 2725"/>
            </a:avLst>
          </a:prstGeom>
          <a:solidFill>
            <a:srgbClr val="EEF2F7"/>
          </a:solidFill>
          <a:ln/>
        </p:spPr>
        <p:txBody>
          <a:bodyPr/>
          <a:lstStyle/>
          <a:p>
            <a:endParaRPr lang="en-US"/>
          </a:p>
        </p:txBody>
      </p:sp>
      <p:sp>
        <p:nvSpPr>
          <p:cNvPr id="14" name="Text 12"/>
          <p:cNvSpPr/>
          <p:nvPr/>
        </p:nvSpPr>
        <p:spPr>
          <a:xfrm>
            <a:off x="6635344" y="4109847"/>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Where requests go</a:t>
            </a:r>
            <a:endParaRPr lang="en-US" sz="1650" dirty="0"/>
          </a:p>
        </p:txBody>
      </p:sp>
      <p:sp>
        <p:nvSpPr>
          <p:cNvPr id="15" name="Text 13"/>
          <p:cNvSpPr/>
          <p:nvPr/>
        </p:nvSpPr>
        <p:spPr>
          <a:xfrm>
            <a:off x="6635344" y="4530090"/>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FERPA requests to to the Registrar. Public records requests go to FAU's Public Records Custodian: publicrecords@fau.edu, 561-297-2452, or the online portal. Media inquiries go to University Communications. Neither goes to you.</a:t>
            </a:r>
            <a:endParaRPr lang="en-US" sz="135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HYPOTHETICAL 1</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The Parent Who Pays the Bills</a:t>
            </a:r>
            <a:endParaRPr lang="en-US" sz="3000" dirty="0"/>
          </a:p>
        </p:txBody>
      </p:sp>
      <p:sp>
        <p:nvSpPr>
          <p:cNvPr id="4" name="Shape 2"/>
          <p:cNvSpPr/>
          <p:nvPr/>
        </p:nvSpPr>
        <p:spPr>
          <a:xfrm>
            <a:off x="685800" y="1572768"/>
            <a:ext cx="10820095" cy="1387221"/>
          </a:xfrm>
          <a:prstGeom prst="roundRect">
            <a:avLst>
              <a:gd name="adj" fmla="val 3296"/>
            </a:avLst>
          </a:prstGeom>
          <a:solidFill>
            <a:srgbClr val="FBEFEF"/>
          </a:solidFill>
          <a:ln/>
        </p:spPr>
        <p:txBody>
          <a:bodyPr/>
          <a:lstStyle/>
          <a:p>
            <a:endParaRPr lang="en-US"/>
          </a:p>
        </p:txBody>
      </p:sp>
      <p:sp>
        <p:nvSpPr>
          <p:cNvPr id="5" name="Text 3"/>
          <p:cNvSpPr/>
          <p:nvPr/>
        </p:nvSpPr>
        <p:spPr>
          <a:xfrm>
            <a:off x="996696" y="1737360"/>
            <a:ext cx="2743200" cy="219456"/>
          </a:xfrm>
          <a:prstGeom prst="rect">
            <a:avLst/>
          </a:prstGeom>
          <a:noFill/>
          <a:ln/>
        </p:spPr>
        <p:txBody>
          <a:bodyPr wrap="square" lIns="0" tIns="0" rIns="0" bIns="0" rtlCol="0" anchor="ctr"/>
          <a:lstStyle/>
          <a:p>
            <a:pPr marL="0" indent="0">
              <a:buNone/>
            </a:pPr>
            <a:r>
              <a:rPr lang="en-US" sz="1050" b="1" kern="0" spc="150" dirty="0">
                <a:solidFill>
                  <a:srgbClr val="CC0000"/>
                </a:solidFill>
                <a:latin typeface="Calibri" pitchFamily="34" charset="0"/>
                <a:ea typeface="Calibri" pitchFamily="34" charset="-122"/>
                <a:cs typeface="Calibri" pitchFamily="34" charset="-120"/>
              </a:rPr>
              <a:t>THE FACTS</a:t>
            </a:r>
            <a:endParaRPr lang="en-US" sz="1050" dirty="0"/>
          </a:p>
        </p:txBody>
      </p:sp>
      <p:sp>
        <p:nvSpPr>
          <p:cNvPr id="6" name="Text 4"/>
          <p:cNvSpPr/>
          <p:nvPr/>
        </p:nvSpPr>
        <p:spPr>
          <a:xfrm>
            <a:off x="996696" y="2029968"/>
            <a:ext cx="10198303" cy="802005"/>
          </a:xfrm>
          <a:prstGeom prst="rect">
            <a:avLst/>
          </a:prstGeom>
          <a:noFill/>
          <a:ln/>
        </p:spPr>
        <p:txBody>
          <a:bodyPr wrap="square" lIns="0" tIns="0" rIns="0" bIns="0" rtlCol="0" anchor="t"/>
          <a:lstStyle/>
          <a:p>
            <a:pPr marL="0" indent="0">
              <a:lnSpc>
                <a:spcPct val="110000"/>
              </a:lnSpc>
              <a:buNone/>
            </a:pPr>
            <a:r>
              <a:rPr lang="en-US" sz="1450" dirty="0">
                <a:solidFill>
                  <a:srgbClr val="2C1A1A"/>
                </a:solidFill>
                <a:latin typeface="Calibri" pitchFamily="34" charset="0"/>
                <a:ea typeface="Calibri" pitchFamily="34" charset="-122"/>
                <a:cs typeface="Calibri" pitchFamily="34" charset="-120"/>
              </a:rPr>
              <a:t>It is week six. A parent calls your office. She is warm, worried, and specific: "I pay her tuition. She has stopped answering my texts. Is she coming to class? What did she get on the midterm? I just need to know if I should drive down."</a:t>
            </a:r>
            <a:endParaRPr lang="en-US" sz="1450" dirty="0"/>
          </a:p>
        </p:txBody>
      </p:sp>
      <p:sp>
        <p:nvSpPr>
          <p:cNvPr id="7" name="Shape 5"/>
          <p:cNvSpPr/>
          <p:nvPr/>
        </p:nvSpPr>
        <p:spPr>
          <a:xfrm>
            <a:off x="685800" y="3325749"/>
            <a:ext cx="3301898" cy="2235327"/>
          </a:xfrm>
          <a:prstGeom prst="roundRect">
            <a:avLst>
              <a:gd name="adj" fmla="val 2045"/>
            </a:avLst>
          </a:prstGeom>
          <a:solidFill>
            <a:srgbClr val="EEF2F7"/>
          </a:solidFill>
          <a:ln/>
        </p:spPr>
        <p:txBody>
          <a:bodyPr/>
          <a:lstStyle/>
          <a:p>
            <a:endParaRPr lang="en-US"/>
          </a:p>
        </p:txBody>
      </p:sp>
      <p:sp>
        <p:nvSpPr>
          <p:cNvPr id="8" name="Text 6"/>
          <p:cNvSpPr/>
          <p:nvPr/>
        </p:nvSpPr>
        <p:spPr>
          <a:xfrm>
            <a:off x="960120"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instinct</a:t>
            </a:r>
            <a:endParaRPr lang="en-US" sz="1550" dirty="0"/>
          </a:p>
        </p:txBody>
      </p:sp>
      <p:sp>
        <p:nvSpPr>
          <p:cNvPr id="9" name="Text 7"/>
          <p:cNvSpPr/>
          <p:nvPr/>
        </p:nvSpPr>
        <p:spPr>
          <a:xfrm>
            <a:off x="960120" y="3913378"/>
            <a:ext cx="2753258" cy="1547114"/>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Answer. She is frightened, she is paying, and the information seems harmless. Faculty who are parents feel this pull hardest.</a:t>
            </a:r>
            <a:endParaRPr lang="en-US" sz="1300" dirty="0"/>
          </a:p>
        </p:txBody>
      </p:sp>
      <p:sp>
        <p:nvSpPr>
          <p:cNvPr id="10" name="Shape 8"/>
          <p:cNvSpPr/>
          <p:nvPr/>
        </p:nvSpPr>
        <p:spPr>
          <a:xfrm>
            <a:off x="4444898" y="3325749"/>
            <a:ext cx="3301898" cy="2235327"/>
          </a:xfrm>
          <a:prstGeom prst="roundRect">
            <a:avLst>
              <a:gd name="adj" fmla="val 2045"/>
            </a:avLst>
          </a:prstGeom>
          <a:solidFill>
            <a:srgbClr val="EEF2F7"/>
          </a:solidFill>
          <a:ln/>
        </p:spPr>
        <p:txBody>
          <a:bodyPr/>
          <a:lstStyle/>
          <a:p>
            <a:endParaRPr lang="en-US"/>
          </a:p>
        </p:txBody>
      </p:sp>
      <p:sp>
        <p:nvSpPr>
          <p:cNvPr id="11" name="Text 9"/>
          <p:cNvSpPr/>
          <p:nvPr/>
        </p:nvSpPr>
        <p:spPr>
          <a:xfrm>
            <a:off x="4719218"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rule</a:t>
            </a:r>
            <a:endParaRPr lang="en-US" sz="1550" dirty="0"/>
          </a:p>
        </p:txBody>
      </p:sp>
      <p:sp>
        <p:nvSpPr>
          <p:cNvPr id="12" name="Text 10"/>
          <p:cNvSpPr/>
          <p:nvPr/>
        </p:nvSpPr>
        <p:spPr>
          <a:xfrm>
            <a:off x="4719218" y="3913378"/>
            <a:ext cx="2753258" cy="1547114"/>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Attendance and grades are education records. Payment creates no access right. The IRS-dependent exception exists but is permissive and administered by the Registrar, not by you.</a:t>
            </a:r>
            <a:endParaRPr lang="en-US" sz="1300" dirty="0"/>
          </a:p>
        </p:txBody>
      </p:sp>
      <p:sp>
        <p:nvSpPr>
          <p:cNvPr id="13" name="Shape 11"/>
          <p:cNvSpPr/>
          <p:nvPr/>
        </p:nvSpPr>
        <p:spPr>
          <a:xfrm>
            <a:off x="8203997" y="3325749"/>
            <a:ext cx="3301898" cy="2235327"/>
          </a:xfrm>
          <a:prstGeom prst="roundRect">
            <a:avLst>
              <a:gd name="adj" fmla="val 2045"/>
            </a:avLst>
          </a:prstGeom>
          <a:solidFill>
            <a:srgbClr val="EEF2F7"/>
          </a:solidFill>
          <a:ln/>
        </p:spPr>
        <p:txBody>
          <a:bodyPr/>
          <a:lstStyle/>
          <a:p>
            <a:endParaRPr lang="en-US"/>
          </a:p>
        </p:txBody>
      </p:sp>
      <p:sp>
        <p:nvSpPr>
          <p:cNvPr id="14" name="Text 12"/>
          <p:cNvSpPr/>
          <p:nvPr/>
        </p:nvSpPr>
        <p:spPr>
          <a:xfrm>
            <a:off x="8478317"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move</a:t>
            </a:r>
            <a:endParaRPr lang="en-US" sz="1550" dirty="0"/>
          </a:p>
        </p:txBody>
      </p:sp>
      <p:sp>
        <p:nvSpPr>
          <p:cNvPr id="15" name="Text 13"/>
          <p:cNvSpPr/>
          <p:nvPr/>
        </p:nvSpPr>
        <p:spPr>
          <a:xfrm>
            <a:off x="8478317" y="3913378"/>
            <a:ext cx="2753258" cy="1547114"/>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"I understand why you are worried. I am not able to discuss a student's record, but I can give you the Registrar's number and the Dean of Students, who handles welfare concerns." Then call the Dean of Students yourself.</a:t>
            </a:r>
            <a:endParaRPr lang="en-US" sz="130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HYPOTHETICAL 2</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The Letter of Recommendation</a:t>
            </a:r>
            <a:endParaRPr lang="en-US" sz="3000" dirty="0"/>
          </a:p>
        </p:txBody>
      </p:sp>
      <p:sp>
        <p:nvSpPr>
          <p:cNvPr id="4" name="Shape 2"/>
          <p:cNvSpPr/>
          <p:nvPr/>
        </p:nvSpPr>
        <p:spPr>
          <a:xfrm>
            <a:off x="685800" y="1572768"/>
            <a:ext cx="10820095" cy="1387221"/>
          </a:xfrm>
          <a:prstGeom prst="roundRect">
            <a:avLst>
              <a:gd name="adj" fmla="val 3296"/>
            </a:avLst>
          </a:prstGeom>
          <a:solidFill>
            <a:srgbClr val="FBEFEF"/>
          </a:solidFill>
          <a:ln/>
        </p:spPr>
        <p:txBody>
          <a:bodyPr/>
          <a:lstStyle/>
          <a:p>
            <a:endParaRPr lang="en-US"/>
          </a:p>
        </p:txBody>
      </p:sp>
      <p:sp>
        <p:nvSpPr>
          <p:cNvPr id="5" name="Text 3"/>
          <p:cNvSpPr/>
          <p:nvPr/>
        </p:nvSpPr>
        <p:spPr>
          <a:xfrm>
            <a:off x="996696" y="1737360"/>
            <a:ext cx="2743200" cy="219456"/>
          </a:xfrm>
          <a:prstGeom prst="rect">
            <a:avLst/>
          </a:prstGeom>
          <a:noFill/>
          <a:ln/>
        </p:spPr>
        <p:txBody>
          <a:bodyPr wrap="square" lIns="0" tIns="0" rIns="0" bIns="0" rtlCol="0" anchor="ctr"/>
          <a:lstStyle/>
          <a:p>
            <a:pPr marL="0" indent="0">
              <a:buNone/>
            </a:pPr>
            <a:r>
              <a:rPr lang="en-US" sz="1050" b="1" kern="0" spc="150" dirty="0">
                <a:solidFill>
                  <a:srgbClr val="CC0000"/>
                </a:solidFill>
                <a:latin typeface="Calibri" pitchFamily="34" charset="0"/>
                <a:ea typeface="Calibri" pitchFamily="34" charset="-122"/>
                <a:cs typeface="Calibri" pitchFamily="34" charset="-120"/>
              </a:rPr>
              <a:t>THE FACTS</a:t>
            </a:r>
            <a:endParaRPr lang="en-US" sz="1050" dirty="0"/>
          </a:p>
        </p:txBody>
      </p:sp>
      <p:sp>
        <p:nvSpPr>
          <p:cNvPr id="6" name="Text 4"/>
          <p:cNvSpPr/>
          <p:nvPr/>
        </p:nvSpPr>
        <p:spPr>
          <a:xfrm>
            <a:off x="996696" y="2029968"/>
            <a:ext cx="10198303" cy="802005"/>
          </a:xfrm>
          <a:prstGeom prst="rect">
            <a:avLst/>
          </a:prstGeom>
          <a:noFill/>
          <a:ln/>
        </p:spPr>
        <p:txBody>
          <a:bodyPr wrap="square" lIns="0" tIns="0" rIns="0" bIns="0" rtlCol="0" anchor="t"/>
          <a:lstStyle/>
          <a:p>
            <a:pPr marL="0" indent="0">
              <a:lnSpc>
                <a:spcPct val="110000"/>
              </a:lnSpc>
              <a:buNone/>
            </a:pPr>
            <a:r>
              <a:rPr lang="en-US" sz="1450" dirty="0">
                <a:solidFill>
                  <a:srgbClr val="2C1A1A"/>
                </a:solidFill>
                <a:latin typeface="Calibri" pitchFamily="34" charset="0"/>
                <a:ea typeface="Calibri" pitchFamily="34" charset="-122"/>
                <a:cs typeface="Calibri" pitchFamily="34" charset="-120"/>
              </a:rPr>
              <a:t>A strong former student asks you for a letter for a graduate program. You want to write that she earned the highest grade in a class of ninety, and that she rebounded after a semester on academic probation. She never signed anything.</a:t>
            </a:r>
            <a:endParaRPr lang="en-US" sz="1450" dirty="0"/>
          </a:p>
        </p:txBody>
      </p:sp>
      <p:sp>
        <p:nvSpPr>
          <p:cNvPr id="7" name="Shape 5"/>
          <p:cNvSpPr/>
          <p:nvPr/>
        </p:nvSpPr>
        <p:spPr>
          <a:xfrm>
            <a:off x="685800" y="3325749"/>
            <a:ext cx="3301898" cy="2436749"/>
          </a:xfrm>
          <a:prstGeom prst="roundRect">
            <a:avLst>
              <a:gd name="adj" fmla="val 1876"/>
            </a:avLst>
          </a:prstGeom>
          <a:solidFill>
            <a:srgbClr val="EEF2F7"/>
          </a:solidFill>
          <a:ln/>
        </p:spPr>
        <p:txBody>
          <a:bodyPr/>
          <a:lstStyle/>
          <a:p>
            <a:endParaRPr lang="en-US"/>
          </a:p>
        </p:txBody>
      </p:sp>
      <p:sp>
        <p:nvSpPr>
          <p:cNvPr id="8" name="Text 6"/>
          <p:cNvSpPr/>
          <p:nvPr/>
        </p:nvSpPr>
        <p:spPr>
          <a:xfrm>
            <a:off x="960120"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instinct</a:t>
            </a:r>
            <a:endParaRPr lang="en-US" sz="1550" dirty="0"/>
          </a:p>
        </p:txBody>
      </p:sp>
      <p:sp>
        <p:nvSpPr>
          <p:cNvPr id="9" name="Text 7"/>
          <p:cNvSpPr/>
          <p:nvPr/>
        </p:nvSpPr>
        <p:spPr>
          <a:xfrm>
            <a:off x="960120" y="3913378"/>
            <a:ext cx="2753258" cy="1748536"/>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It is all favorable, she asked for the letter, and everyone does this. Consent is implied, surely.</a:t>
            </a:r>
            <a:endParaRPr lang="en-US" sz="1300" dirty="0"/>
          </a:p>
        </p:txBody>
      </p:sp>
      <p:sp>
        <p:nvSpPr>
          <p:cNvPr id="10" name="Shape 8"/>
          <p:cNvSpPr/>
          <p:nvPr/>
        </p:nvSpPr>
        <p:spPr>
          <a:xfrm>
            <a:off x="4444898" y="3325749"/>
            <a:ext cx="3301898" cy="2436749"/>
          </a:xfrm>
          <a:prstGeom prst="roundRect">
            <a:avLst>
              <a:gd name="adj" fmla="val 1876"/>
            </a:avLst>
          </a:prstGeom>
          <a:solidFill>
            <a:srgbClr val="EEF2F7"/>
          </a:solidFill>
          <a:ln/>
        </p:spPr>
        <p:txBody>
          <a:bodyPr/>
          <a:lstStyle/>
          <a:p>
            <a:endParaRPr lang="en-US"/>
          </a:p>
        </p:txBody>
      </p:sp>
      <p:sp>
        <p:nvSpPr>
          <p:cNvPr id="11" name="Text 9"/>
          <p:cNvSpPr/>
          <p:nvPr/>
        </p:nvSpPr>
        <p:spPr>
          <a:xfrm>
            <a:off x="4719218"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rule</a:t>
            </a:r>
            <a:endParaRPr lang="en-US" sz="1550" dirty="0"/>
          </a:p>
        </p:txBody>
      </p:sp>
      <p:sp>
        <p:nvSpPr>
          <p:cNvPr id="12" name="Text 10"/>
          <p:cNvSpPr/>
          <p:nvPr/>
        </p:nvSpPr>
        <p:spPr>
          <a:xfrm>
            <a:off x="4719218" y="3913378"/>
            <a:ext cx="2753258" cy="1748536"/>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Her grade and her probation status are education records. Asking for a letter is not consent to disclose them, and neither is the waiver box she checked on the application. That waiver only keeps the letter confidential from her.</a:t>
            </a:r>
            <a:endParaRPr lang="en-US" sz="1300" dirty="0"/>
          </a:p>
        </p:txBody>
      </p:sp>
      <p:sp>
        <p:nvSpPr>
          <p:cNvPr id="13" name="Shape 11"/>
          <p:cNvSpPr/>
          <p:nvPr/>
        </p:nvSpPr>
        <p:spPr>
          <a:xfrm>
            <a:off x="8203997" y="3325749"/>
            <a:ext cx="3301898" cy="2436749"/>
          </a:xfrm>
          <a:prstGeom prst="roundRect">
            <a:avLst>
              <a:gd name="adj" fmla="val 1876"/>
            </a:avLst>
          </a:prstGeom>
          <a:solidFill>
            <a:srgbClr val="EEF2F7"/>
          </a:solidFill>
          <a:ln/>
        </p:spPr>
        <p:txBody>
          <a:bodyPr/>
          <a:lstStyle/>
          <a:p>
            <a:endParaRPr lang="en-US"/>
          </a:p>
        </p:txBody>
      </p:sp>
      <p:sp>
        <p:nvSpPr>
          <p:cNvPr id="14" name="Text 12"/>
          <p:cNvSpPr/>
          <p:nvPr/>
        </p:nvSpPr>
        <p:spPr>
          <a:xfrm>
            <a:off x="8478317"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move</a:t>
            </a:r>
            <a:endParaRPr lang="en-US" sz="1550" dirty="0"/>
          </a:p>
        </p:txBody>
      </p:sp>
      <p:sp>
        <p:nvSpPr>
          <p:cNvPr id="15" name="Text 13"/>
          <p:cNvSpPr/>
          <p:nvPr/>
        </p:nvSpPr>
        <p:spPr>
          <a:xfrm>
            <a:off x="8478317" y="3913378"/>
            <a:ext cx="2753258" cy="1748536"/>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Get a signed FERPA release before you write, or write only from personal observation: how she reasoned, how she argued, how she handled criticism. That letter is usually better anyway.</a:t>
            </a:r>
            <a:endParaRPr lang="en-US" sz="130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HYPOTHETICAL 3</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Grades, Bins, and the Hallway</a:t>
            </a:r>
            <a:endParaRPr lang="en-US" sz="3000" dirty="0"/>
          </a:p>
        </p:txBody>
      </p:sp>
      <p:sp>
        <p:nvSpPr>
          <p:cNvPr id="4" name="Shape 2"/>
          <p:cNvSpPr/>
          <p:nvPr/>
        </p:nvSpPr>
        <p:spPr>
          <a:xfrm>
            <a:off x="685800" y="1572768"/>
            <a:ext cx="10820095" cy="1387221"/>
          </a:xfrm>
          <a:prstGeom prst="roundRect">
            <a:avLst>
              <a:gd name="adj" fmla="val 3296"/>
            </a:avLst>
          </a:prstGeom>
          <a:solidFill>
            <a:srgbClr val="FBEFEF"/>
          </a:solidFill>
          <a:ln/>
        </p:spPr>
        <p:txBody>
          <a:bodyPr/>
          <a:lstStyle/>
          <a:p>
            <a:endParaRPr lang="en-US"/>
          </a:p>
        </p:txBody>
      </p:sp>
      <p:sp>
        <p:nvSpPr>
          <p:cNvPr id="5" name="Text 3"/>
          <p:cNvSpPr/>
          <p:nvPr/>
        </p:nvSpPr>
        <p:spPr>
          <a:xfrm>
            <a:off x="996696" y="1737360"/>
            <a:ext cx="2743200" cy="219456"/>
          </a:xfrm>
          <a:prstGeom prst="rect">
            <a:avLst/>
          </a:prstGeom>
          <a:noFill/>
          <a:ln/>
        </p:spPr>
        <p:txBody>
          <a:bodyPr wrap="square" lIns="0" tIns="0" rIns="0" bIns="0" rtlCol="0" anchor="ctr"/>
          <a:lstStyle/>
          <a:p>
            <a:pPr marL="0" indent="0">
              <a:buNone/>
            </a:pPr>
            <a:r>
              <a:rPr lang="en-US" sz="1050" b="1" kern="0" spc="150" dirty="0">
                <a:solidFill>
                  <a:srgbClr val="CC0000"/>
                </a:solidFill>
                <a:latin typeface="Calibri" pitchFamily="34" charset="0"/>
                <a:ea typeface="Calibri" pitchFamily="34" charset="-122"/>
                <a:cs typeface="Calibri" pitchFamily="34" charset="-120"/>
              </a:rPr>
              <a:t>THE FACTS</a:t>
            </a:r>
            <a:endParaRPr lang="en-US" sz="1050" dirty="0"/>
          </a:p>
        </p:txBody>
      </p:sp>
      <p:sp>
        <p:nvSpPr>
          <p:cNvPr id="6" name="Text 4"/>
          <p:cNvSpPr/>
          <p:nvPr/>
        </p:nvSpPr>
        <p:spPr>
          <a:xfrm>
            <a:off x="996696" y="2029968"/>
            <a:ext cx="10198303" cy="802005"/>
          </a:xfrm>
          <a:prstGeom prst="rect">
            <a:avLst/>
          </a:prstGeom>
          <a:noFill/>
          <a:ln/>
        </p:spPr>
        <p:txBody>
          <a:bodyPr wrap="square" lIns="0" tIns="0" rIns="0" bIns="0" rtlCol="0" anchor="t"/>
          <a:lstStyle/>
          <a:p>
            <a:pPr marL="0" indent="0">
              <a:lnSpc>
                <a:spcPct val="110000"/>
              </a:lnSpc>
              <a:buNone/>
            </a:pPr>
            <a:r>
              <a:rPr lang="en-US" sz="1450" dirty="0">
                <a:solidFill>
                  <a:srgbClr val="2C1A1A"/>
                </a:solidFill>
                <a:latin typeface="Calibri" pitchFamily="34" charset="0"/>
                <a:ea typeface="Calibri" pitchFamily="34" charset="-122"/>
                <a:cs typeface="Calibri" pitchFamily="34" charset="-120"/>
              </a:rPr>
              <a:t>You want to post midterm scores outside your office door using the last four digits of each Z number. You also plan to leave graded papers in a bin by your door so students can pick them up over break, and to have students swap and grade each other's quizzes in class.</a:t>
            </a:r>
            <a:endParaRPr lang="en-US" sz="1450" dirty="0"/>
          </a:p>
        </p:txBody>
      </p:sp>
      <p:sp>
        <p:nvSpPr>
          <p:cNvPr id="7" name="Shape 5"/>
          <p:cNvSpPr/>
          <p:nvPr/>
        </p:nvSpPr>
        <p:spPr>
          <a:xfrm>
            <a:off x="685800" y="3325749"/>
            <a:ext cx="3301898" cy="2436749"/>
          </a:xfrm>
          <a:prstGeom prst="roundRect">
            <a:avLst>
              <a:gd name="adj" fmla="val 1876"/>
            </a:avLst>
          </a:prstGeom>
          <a:solidFill>
            <a:srgbClr val="EEF2F7"/>
          </a:solidFill>
          <a:ln/>
        </p:spPr>
        <p:txBody>
          <a:bodyPr/>
          <a:lstStyle/>
          <a:p>
            <a:endParaRPr lang="en-US"/>
          </a:p>
        </p:txBody>
      </p:sp>
      <p:sp>
        <p:nvSpPr>
          <p:cNvPr id="8" name="Text 6"/>
          <p:cNvSpPr/>
          <p:nvPr/>
        </p:nvSpPr>
        <p:spPr>
          <a:xfrm>
            <a:off x="960120"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instinct</a:t>
            </a:r>
            <a:endParaRPr lang="en-US" sz="1550" dirty="0"/>
          </a:p>
        </p:txBody>
      </p:sp>
      <p:sp>
        <p:nvSpPr>
          <p:cNvPr id="9" name="Text 7"/>
          <p:cNvSpPr/>
          <p:nvPr/>
        </p:nvSpPr>
        <p:spPr>
          <a:xfrm>
            <a:off x="960120" y="3913378"/>
            <a:ext cx="2753258" cy="1748536"/>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It is anonymized, it is efficient, and it is how your graduate program did it.</a:t>
            </a:r>
            <a:endParaRPr lang="en-US" sz="1300" dirty="0"/>
          </a:p>
        </p:txBody>
      </p:sp>
      <p:sp>
        <p:nvSpPr>
          <p:cNvPr id="10" name="Shape 8"/>
          <p:cNvSpPr/>
          <p:nvPr/>
        </p:nvSpPr>
        <p:spPr>
          <a:xfrm>
            <a:off x="4444898" y="3325749"/>
            <a:ext cx="3301898" cy="2436749"/>
          </a:xfrm>
          <a:prstGeom prst="roundRect">
            <a:avLst>
              <a:gd name="adj" fmla="val 1876"/>
            </a:avLst>
          </a:prstGeom>
          <a:solidFill>
            <a:srgbClr val="EEF2F7"/>
          </a:solidFill>
          <a:ln/>
        </p:spPr>
        <p:txBody>
          <a:bodyPr/>
          <a:lstStyle/>
          <a:p>
            <a:endParaRPr lang="en-US"/>
          </a:p>
        </p:txBody>
      </p:sp>
      <p:sp>
        <p:nvSpPr>
          <p:cNvPr id="11" name="Text 9"/>
          <p:cNvSpPr/>
          <p:nvPr/>
        </p:nvSpPr>
        <p:spPr>
          <a:xfrm>
            <a:off x="4719218"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rule</a:t>
            </a:r>
            <a:endParaRPr lang="en-US" sz="1550" dirty="0"/>
          </a:p>
        </p:txBody>
      </p:sp>
      <p:sp>
        <p:nvSpPr>
          <p:cNvPr id="12" name="Text 10"/>
          <p:cNvSpPr/>
          <p:nvPr/>
        </p:nvSpPr>
        <p:spPr>
          <a:xfrm>
            <a:off x="4719218" y="3913378"/>
            <a:ext cx="2753258" cy="1748536"/>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A partial identifier that a classmate can decode is still personally identifiable. A public bin is a disclosure to everyone who walks past. Peer grading in class is permitted under Owasso v. Falvo, but returning work publicly is not the same thing.</a:t>
            </a:r>
            <a:endParaRPr lang="en-US" sz="1300" dirty="0"/>
          </a:p>
        </p:txBody>
      </p:sp>
      <p:sp>
        <p:nvSpPr>
          <p:cNvPr id="13" name="Shape 11"/>
          <p:cNvSpPr/>
          <p:nvPr/>
        </p:nvSpPr>
        <p:spPr>
          <a:xfrm>
            <a:off x="8203997" y="3325749"/>
            <a:ext cx="3301898" cy="2436749"/>
          </a:xfrm>
          <a:prstGeom prst="roundRect">
            <a:avLst>
              <a:gd name="adj" fmla="val 1876"/>
            </a:avLst>
          </a:prstGeom>
          <a:solidFill>
            <a:srgbClr val="EEF2F7"/>
          </a:solidFill>
          <a:ln/>
        </p:spPr>
        <p:txBody>
          <a:bodyPr/>
          <a:lstStyle/>
          <a:p>
            <a:endParaRPr lang="en-US"/>
          </a:p>
        </p:txBody>
      </p:sp>
      <p:sp>
        <p:nvSpPr>
          <p:cNvPr id="14" name="Text 12"/>
          <p:cNvSpPr/>
          <p:nvPr/>
        </p:nvSpPr>
        <p:spPr>
          <a:xfrm>
            <a:off x="8478317"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move</a:t>
            </a:r>
            <a:endParaRPr lang="en-US" sz="1550" dirty="0"/>
          </a:p>
        </p:txBody>
      </p:sp>
      <p:sp>
        <p:nvSpPr>
          <p:cNvPr id="15" name="Text 13"/>
          <p:cNvSpPr/>
          <p:nvPr/>
        </p:nvSpPr>
        <p:spPr>
          <a:xfrm>
            <a:off x="8478317" y="3913378"/>
            <a:ext cx="2753258" cy="1748536"/>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Post grades only in Canvas. Return work hand to hand or through the University system. If you use peer grading, collect the scores yourself before anything is recorded.</a:t>
            </a:r>
            <a:endParaRPr lang="en-US" sz="130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THE STANDARD</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"Legitimate Educational Interest"</a:t>
            </a:r>
            <a:endParaRPr lang="en-US" sz="3000" dirty="0"/>
          </a:p>
        </p:txBody>
      </p:sp>
      <p:sp>
        <p:nvSpPr>
          <p:cNvPr id="4" name="Shape 2"/>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5" name="Text 3"/>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The test is function, not rank. A vice president without a job-related need has less right to that record than a graduate assistant with one.</a:t>
            </a:r>
            <a:endParaRPr lang="en-US" sz="1300" dirty="0"/>
          </a:p>
        </p:txBody>
      </p:sp>
      <p:sp>
        <p:nvSpPr>
          <p:cNvPr id="6" name="Shape 4"/>
          <p:cNvSpPr/>
          <p:nvPr/>
        </p:nvSpPr>
        <p:spPr>
          <a:xfrm>
            <a:off x="685800" y="1572768"/>
            <a:ext cx="5181448" cy="3021330"/>
          </a:xfrm>
          <a:prstGeom prst="roundRect">
            <a:avLst>
              <a:gd name="adj" fmla="val 1513"/>
            </a:avLst>
          </a:prstGeom>
          <a:solidFill>
            <a:srgbClr val="EEF2F7"/>
          </a:solidFill>
          <a:ln/>
        </p:spPr>
        <p:txBody>
          <a:bodyPr/>
          <a:lstStyle/>
          <a:p>
            <a:endParaRPr lang="en-US"/>
          </a:p>
        </p:txBody>
      </p:sp>
      <p:sp>
        <p:nvSpPr>
          <p:cNvPr id="7" name="Text 5"/>
          <p:cNvSpPr/>
          <p:nvPr/>
        </p:nvSpPr>
        <p:spPr>
          <a:xfrm>
            <a:off x="996696"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Who has one</a:t>
            </a:r>
            <a:endParaRPr lang="en-US" sz="1700" dirty="0"/>
          </a:p>
        </p:txBody>
      </p:sp>
      <p:sp>
        <p:nvSpPr>
          <p:cNvPr id="8" name="Text 6"/>
          <p:cNvSpPr/>
          <p:nvPr/>
        </p:nvSpPr>
        <p:spPr>
          <a:xfrm>
            <a:off x="996696" y="2238502"/>
            <a:ext cx="4559656" cy="2255012"/>
          </a:xfrm>
          <a:prstGeom prst="rect">
            <a:avLst/>
          </a:prstGeom>
          <a:noFill/>
          <a:ln/>
        </p:spPr>
        <p:txBody>
          <a:bodyPr wrap="square" lIns="0" tIns="0" rIns="0" bIns="0" rtlCol="0" anchor="t"/>
          <a:lstStyle/>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A school official who needs the record to do their job.</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Your chair reviewing a grade appeal.</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An advisor helping the student plan a schedule.</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The Registrar, financial aid, and student conduct staff acting within their functions.</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A committee evaluating an application the student submitted.</a:t>
            </a:r>
            <a:endParaRPr lang="en-US" sz="1350" dirty="0"/>
          </a:p>
        </p:txBody>
      </p:sp>
      <p:sp>
        <p:nvSpPr>
          <p:cNvPr id="9" name="Shape 7"/>
          <p:cNvSpPr/>
          <p:nvPr/>
        </p:nvSpPr>
        <p:spPr>
          <a:xfrm>
            <a:off x="6324448" y="1572768"/>
            <a:ext cx="5181448" cy="3021330"/>
          </a:xfrm>
          <a:prstGeom prst="roundRect">
            <a:avLst>
              <a:gd name="adj" fmla="val 1513"/>
            </a:avLst>
          </a:prstGeom>
          <a:solidFill>
            <a:srgbClr val="EEF2F7"/>
          </a:solidFill>
          <a:ln/>
        </p:spPr>
        <p:txBody>
          <a:bodyPr/>
          <a:lstStyle/>
          <a:p>
            <a:endParaRPr lang="en-US"/>
          </a:p>
        </p:txBody>
      </p:sp>
      <p:sp>
        <p:nvSpPr>
          <p:cNvPr id="10" name="Text 8"/>
          <p:cNvSpPr/>
          <p:nvPr/>
        </p:nvSpPr>
        <p:spPr>
          <a:xfrm>
            <a:off x="6635344"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Who does not</a:t>
            </a:r>
            <a:endParaRPr lang="en-US" sz="1700" dirty="0"/>
          </a:p>
        </p:txBody>
      </p:sp>
      <p:sp>
        <p:nvSpPr>
          <p:cNvPr id="11" name="Text 9"/>
          <p:cNvSpPr/>
          <p:nvPr/>
        </p:nvSpPr>
        <p:spPr>
          <a:xfrm>
            <a:off x="6635344" y="2238502"/>
            <a:ext cx="4559656" cy="2255012"/>
          </a:xfrm>
          <a:prstGeom prst="rect">
            <a:avLst/>
          </a:prstGeom>
          <a:noFill/>
          <a:ln/>
        </p:spPr>
        <p:txBody>
          <a:bodyPr wrap="square" lIns="0" tIns="0" rIns="0" bIns="0" rtlCol="0" anchor="t"/>
          <a:lstStyle/>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Parents, spouses, siblings, partners, roommates.</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A colleague who is curious, or who taught the student last year.</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A donor, a legislator, a trustee, or a reporter.</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A prospective employer </a:t>
            </a:r>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You, about a student who is not yours, for any reason other than a job duty.</a:t>
            </a:r>
            <a:endParaRPr lang="en-US" sz="1350" dirty="0"/>
          </a:p>
        </p:txBody>
      </p:sp>
      <p:sp>
        <p:nvSpPr>
          <p:cNvPr id="12" name="Text 10"/>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3" name="Text 11"/>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EXCEPTIONS</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Disclosure Without Consent: The Real List</a:t>
            </a:r>
            <a:endParaRPr lang="en-US" sz="3000" dirty="0"/>
          </a:p>
        </p:txBody>
      </p:sp>
      <p:sp>
        <p:nvSpPr>
          <p:cNvPr id="4" name="Text 2"/>
          <p:cNvSpPr/>
          <p:nvPr/>
        </p:nvSpPr>
        <p:spPr>
          <a:xfrm>
            <a:off x="685800" y="1572768"/>
            <a:ext cx="10820095" cy="540766"/>
          </a:xfrm>
          <a:prstGeom prst="rect">
            <a:avLst/>
          </a:prstGeom>
          <a:noFill/>
          <a:ln/>
        </p:spPr>
        <p:txBody>
          <a:bodyPr wrap="square" lIns="0" tIns="0" rIns="0" bIns="0" rtlCol="0" anchor="t"/>
          <a:lstStyle/>
          <a:p>
            <a:pPr marL="0" indent="0">
              <a:lnSpc>
                <a:spcPct val="112000"/>
              </a:lnSpc>
              <a:buNone/>
            </a:pPr>
            <a:r>
              <a:rPr lang="en-US" sz="1450" dirty="0">
                <a:solidFill>
                  <a:srgbClr val="5B6672"/>
                </a:solidFill>
                <a:latin typeface="Calibri" pitchFamily="34" charset="0"/>
                <a:ea typeface="Calibri" pitchFamily="34" charset="-122"/>
                <a:cs typeface="Calibri" pitchFamily="34" charset="-120"/>
              </a:rPr>
              <a:t>FERPA permits, but does not require, disclosure without consent in defined circumstances. Almost none of them should be executed by you personally.</a:t>
            </a:r>
            <a:endParaRPr lang="en-US" sz="1450" dirty="0"/>
          </a:p>
        </p:txBody>
      </p:sp>
      <p:sp>
        <p:nvSpPr>
          <p:cNvPr id="5" name="Shape 3"/>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6" name="Text 4"/>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Every one of these is a decision the University makes, not a decision you make at your desk. Your job is to recognize that one may apply and to make the phone call.</a:t>
            </a:r>
            <a:endParaRPr lang="en-US" sz="1300" dirty="0"/>
          </a:p>
        </p:txBody>
      </p:sp>
      <p:sp>
        <p:nvSpPr>
          <p:cNvPr id="7" name="Text 5"/>
          <p:cNvSpPr/>
          <p:nvPr/>
        </p:nvSpPr>
        <p:spPr>
          <a:xfrm>
            <a:off x="832104" y="2339975"/>
            <a:ext cx="10362895" cy="2910840"/>
          </a:xfrm>
          <a:prstGeom prst="rect">
            <a:avLst/>
          </a:prstGeom>
          <a:noFill/>
          <a:ln/>
        </p:spPr>
        <p:txBody>
          <a:bodyPr wrap="square" lIns="0" tIns="0" rIns="0" bIns="0" rtlCol="0" anchor="t"/>
          <a:lstStyle/>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School officials with a legitimate educational interest.</a:t>
            </a:r>
            <a:endParaRPr lang="en-US" sz="1500" dirty="0"/>
          </a:p>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Another institution where the student seeks or intends to enroll.</a:t>
            </a:r>
            <a:endParaRPr lang="en-US" sz="1500" dirty="0"/>
          </a:p>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In connection with financial aid the student has applied for or received.</a:t>
            </a:r>
            <a:endParaRPr lang="en-US" sz="1500" dirty="0"/>
          </a:p>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Accrediting organizations, and auditors or evaluators acting for state or federal education authorities.</a:t>
            </a:r>
            <a:endParaRPr lang="en-US" sz="1500" dirty="0"/>
          </a:p>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Parents of a student who is an IRS dependent. Permissive, and handled by the Registrar.</a:t>
            </a:r>
            <a:endParaRPr lang="en-US" sz="1500" dirty="0"/>
          </a:p>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To comply with a judicial order or a lawfully issued subpoena, usually with prior notice to the student.</a:t>
            </a:r>
            <a:endParaRPr lang="en-US" sz="1500" dirty="0"/>
          </a:p>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A health or safety emergency.</a:t>
            </a:r>
            <a:endParaRPr lang="en-US" sz="1500" dirty="0"/>
          </a:p>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Directory information, where no restriction is on file.</a:t>
            </a:r>
            <a:endParaRPr lang="en-US" sz="1500" dirty="0"/>
          </a:p>
        </p:txBody>
      </p:sp>
      <p:sp>
        <p:nvSpPr>
          <p:cNvPr id="8" name="Text 6"/>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9" name="Text 7"/>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34 C.F.R. § 99.36</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The Health or Safety Emergency</a:t>
            </a:r>
            <a:endParaRPr lang="en-US" sz="3000" dirty="0"/>
          </a:p>
        </p:txBody>
      </p:sp>
      <p:sp>
        <p:nvSpPr>
          <p:cNvPr id="4" name="Shape 2"/>
          <p:cNvSpPr/>
          <p:nvPr/>
        </p:nvSpPr>
        <p:spPr>
          <a:xfrm>
            <a:off x="685800" y="1938528"/>
            <a:ext cx="5181448" cy="1677543"/>
          </a:xfrm>
          <a:prstGeom prst="roundRect">
            <a:avLst>
              <a:gd name="adj" fmla="val 2725"/>
            </a:avLst>
          </a:prstGeom>
          <a:solidFill>
            <a:srgbClr val="EEF2F7"/>
          </a:solidFill>
          <a:ln/>
        </p:spPr>
        <p:txBody>
          <a:bodyPr/>
          <a:lstStyle/>
          <a:p>
            <a:endParaRPr lang="en-US"/>
          </a:p>
        </p:txBody>
      </p:sp>
      <p:sp>
        <p:nvSpPr>
          <p:cNvPr id="5" name="Text 3"/>
          <p:cNvSpPr/>
          <p:nvPr/>
        </p:nvSpPr>
        <p:spPr>
          <a:xfrm>
            <a:off x="996696"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The standard</a:t>
            </a:r>
            <a:endParaRPr lang="en-US" sz="1650" dirty="0"/>
          </a:p>
        </p:txBody>
      </p:sp>
      <p:sp>
        <p:nvSpPr>
          <p:cNvPr id="6" name="Text 4"/>
          <p:cNvSpPr/>
          <p:nvPr/>
        </p:nvSpPr>
        <p:spPr>
          <a:xfrm>
            <a:off x="996696" y="2541651"/>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There must be an articulable and significant threat to the health or safety of a student or others, and the disclosure must go to people who can actually protect someone.</a:t>
            </a:r>
            <a:endParaRPr lang="en-US" sz="1350" dirty="0"/>
          </a:p>
        </p:txBody>
      </p:sp>
      <p:sp>
        <p:nvSpPr>
          <p:cNvPr id="7" name="Shape 5"/>
          <p:cNvSpPr/>
          <p:nvPr/>
        </p:nvSpPr>
        <p:spPr>
          <a:xfrm>
            <a:off x="6324448" y="1938528"/>
            <a:ext cx="5181448" cy="1677543"/>
          </a:xfrm>
          <a:prstGeom prst="roundRect">
            <a:avLst>
              <a:gd name="adj" fmla="val 2725"/>
            </a:avLst>
          </a:prstGeom>
          <a:solidFill>
            <a:srgbClr val="EEF2F7"/>
          </a:solidFill>
          <a:ln/>
        </p:spPr>
        <p:txBody>
          <a:bodyPr/>
          <a:lstStyle/>
          <a:p>
            <a:endParaRPr lang="en-US"/>
          </a:p>
        </p:txBody>
      </p:sp>
      <p:sp>
        <p:nvSpPr>
          <p:cNvPr id="8" name="Text 6"/>
          <p:cNvSpPr/>
          <p:nvPr/>
        </p:nvSpPr>
        <p:spPr>
          <a:xfrm>
            <a:off x="6635344"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The deference</a:t>
            </a:r>
            <a:endParaRPr lang="en-US" sz="1650" dirty="0"/>
          </a:p>
        </p:txBody>
      </p:sp>
      <p:sp>
        <p:nvSpPr>
          <p:cNvPr id="9" name="Text 7"/>
          <p:cNvSpPr/>
          <p:nvPr/>
        </p:nvSpPr>
        <p:spPr>
          <a:xfrm>
            <a:off x="6635344" y="2541651"/>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The Department of Education gives substantial deference to a good-faith determination made on the totality of the circumstances at the time. You are not judged with hindsight.</a:t>
            </a:r>
            <a:endParaRPr lang="en-US" sz="1350" dirty="0"/>
          </a:p>
        </p:txBody>
      </p:sp>
      <p:sp>
        <p:nvSpPr>
          <p:cNvPr id="10" name="Shape 8"/>
          <p:cNvSpPr/>
          <p:nvPr/>
        </p:nvSpPr>
        <p:spPr>
          <a:xfrm>
            <a:off x="685800" y="3926967"/>
            <a:ext cx="5181448" cy="1677543"/>
          </a:xfrm>
          <a:prstGeom prst="roundRect">
            <a:avLst>
              <a:gd name="adj" fmla="val 2725"/>
            </a:avLst>
          </a:prstGeom>
          <a:solidFill>
            <a:srgbClr val="EEF2F7"/>
          </a:solidFill>
          <a:ln/>
        </p:spPr>
        <p:txBody>
          <a:bodyPr/>
          <a:lstStyle/>
          <a:p>
            <a:endParaRPr lang="en-US"/>
          </a:p>
        </p:txBody>
      </p:sp>
      <p:sp>
        <p:nvSpPr>
          <p:cNvPr id="11" name="Text 9"/>
          <p:cNvSpPr/>
          <p:nvPr/>
        </p:nvSpPr>
        <p:spPr>
          <a:xfrm>
            <a:off x="996696" y="4109847"/>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The limit</a:t>
            </a:r>
            <a:endParaRPr lang="en-US" sz="1650" dirty="0"/>
          </a:p>
        </p:txBody>
      </p:sp>
      <p:sp>
        <p:nvSpPr>
          <p:cNvPr id="12" name="Text 10"/>
          <p:cNvSpPr/>
          <p:nvPr/>
        </p:nvSpPr>
        <p:spPr>
          <a:xfrm>
            <a:off x="996696" y="4530090"/>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It is a narrow exception for the duration of the emergency. It does not authorize a general briefing of the department afterward, and it does not last past the crisis.</a:t>
            </a:r>
            <a:endParaRPr lang="en-US" sz="1350" dirty="0"/>
          </a:p>
        </p:txBody>
      </p:sp>
      <p:sp>
        <p:nvSpPr>
          <p:cNvPr id="13" name="Shape 11"/>
          <p:cNvSpPr/>
          <p:nvPr/>
        </p:nvSpPr>
        <p:spPr>
          <a:xfrm>
            <a:off x="6324448" y="3926967"/>
            <a:ext cx="5181448" cy="1677543"/>
          </a:xfrm>
          <a:prstGeom prst="roundRect">
            <a:avLst>
              <a:gd name="adj" fmla="val 2725"/>
            </a:avLst>
          </a:prstGeom>
          <a:solidFill>
            <a:srgbClr val="EEF2F7"/>
          </a:solidFill>
          <a:ln/>
        </p:spPr>
        <p:txBody>
          <a:bodyPr/>
          <a:lstStyle/>
          <a:p>
            <a:endParaRPr lang="en-US"/>
          </a:p>
        </p:txBody>
      </p:sp>
      <p:sp>
        <p:nvSpPr>
          <p:cNvPr id="14" name="Text 12"/>
          <p:cNvSpPr/>
          <p:nvPr/>
        </p:nvSpPr>
        <p:spPr>
          <a:xfrm>
            <a:off x="6635344" y="4109847"/>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The record</a:t>
            </a:r>
            <a:endParaRPr lang="en-US" sz="1650" dirty="0"/>
          </a:p>
        </p:txBody>
      </p:sp>
      <p:sp>
        <p:nvSpPr>
          <p:cNvPr id="15" name="Text 13"/>
          <p:cNvSpPr/>
          <p:nvPr/>
        </p:nvSpPr>
        <p:spPr>
          <a:xfrm>
            <a:off x="6635344" y="4530090"/>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The University must record the threat and the recipients. One more reason to route through the Dean of Students or FAUPD rather than handling it alone.</a:t>
            </a:r>
            <a:endParaRPr lang="en-US" sz="135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19</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BEFORE WE START</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Who I Am and What This Office Does</a:t>
            </a:r>
            <a:endParaRPr lang="en-US" sz="3000" dirty="0"/>
          </a:p>
        </p:txBody>
      </p:sp>
      <p:sp>
        <p:nvSpPr>
          <p:cNvPr id="4" name="Shape 2"/>
          <p:cNvSpPr/>
          <p:nvPr/>
        </p:nvSpPr>
        <p:spPr>
          <a:xfrm>
            <a:off x="685800" y="1880616"/>
            <a:ext cx="5181448" cy="1886712"/>
          </a:xfrm>
          <a:prstGeom prst="roundRect">
            <a:avLst>
              <a:gd name="adj" fmla="val 2423"/>
            </a:avLst>
          </a:prstGeom>
          <a:solidFill>
            <a:srgbClr val="EEF2F7"/>
          </a:solidFill>
          <a:ln/>
        </p:spPr>
        <p:txBody>
          <a:bodyPr/>
          <a:lstStyle/>
          <a:p>
            <a:endParaRPr lang="en-US"/>
          </a:p>
        </p:txBody>
      </p:sp>
      <p:sp>
        <p:nvSpPr>
          <p:cNvPr id="5" name="Text 3"/>
          <p:cNvSpPr/>
          <p:nvPr/>
        </p:nvSpPr>
        <p:spPr>
          <a:xfrm>
            <a:off x="996696" y="206349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My role</a:t>
            </a:r>
            <a:endParaRPr lang="en-US" sz="1650" dirty="0"/>
          </a:p>
        </p:txBody>
      </p:sp>
      <p:sp>
        <p:nvSpPr>
          <p:cNvPr id="6" name="Text 4"/>
          <p:cNvSpPr/>
          <p:nvPr/>
        </p:nvSpPr>
        <p:spPr>
          <a:xfrm>
            <a:off x="996696" y="2483739"/>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Vice President for Legal Affairs and General Counsel. Before FAU: civil litigation, election law, and General Counsel of the Florida Department of State. I also teach here, so I sit on both sides of this podium.</a:t>
            </a:r>
            <a:endParaRPr lang="en-US" sz="1350" dirty="0"/>
          </a:p>
        </p:txBody>
      </p:sp>
      <p:sp>
        <p:nvSpPr>
          <p:cNvPr id="7" name="Shape 5"/>
          <p:cNvSpPr/>
          <p:nvPr/>
        </p:nvSpPr>
        <p:spPr>
          <a:xfrm>
            <a:off x="6324448" y="1880616"/>
            <a:ext cx="5181448" cy="1886712"/>
          </a:xfrm>
          <a:prstGeom prst="roundRect">
            <a:avLst>
              <a:gd name="adj" fmla="val 2423"/>
            </a:avLst>
          </a:prstGeom>
          <a:solidFill>
            <a:srgbClr val="EEF2F7"/>
          </a:solidFill>
          <a:ln/>
        </p:spPr>
        <p:txBody>
          <a:bodyPr/>
          <a:lstStyle/>
          <a:p>
            <a:endParaRPr lang="en-US"/>
          </a:p>
        </p:txBody>
      </p:sp>
      <p:sp>
        <p:nvSpPr>
          <p:cNvPr id="8" name="Text 6"/>
          <p:cNvSpPr/>
          <p:nvPr/>
        </p:nvSpPr>
        <p:spPr>
          <a:xfrm>
            <a:off x="6635344" y="206349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Who the client is</a:t>
            </a:r>
            <a:endParaRPr lang="en-US" sz="1650" dirty="0"/>
          </a:p>
        </p:txBody>
      </p:sp>
      <p:sp>
        <p:nvSpPr>
          <p:cNvPr id="9" name="Text 7"/>
          <p:cNvSpPr/>
          <p:nvPr/>
        </p:nvSpPr>
        <p:spPr>
          <a:xfrm>
            <a:off x="6635344" y="2483739"/>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The Office of the General Counsel represents Florida Atlantic University. We do not represent students, employees, faculty, or trustees in personal matters. That distinction matters when you call us.</a:t>
            </a:r>
            <a:endParaRPr lang="en-US" sz="1350" dirty="0"/>
          </a:p>
        </p:txBody>
      </p:sp>
      <p:sp>
        <p:nvSpPr>
          <p:cNvPr id="10" name="Shape 8"/>
          <p:cNvSpPr/>
          <p:nvPr/>
        </p:nvSpPr>
        <p:spPr>
          <a:xfrm>
            <a:off x="685800" y="4078224"/>
            <a:ext cx="5181448" cy="1886712"/>
          </a:xfrm>
          <a:prstGeom prst="roundRect">
            <a:avLst>
              <a:gd name="adj" fmla="val 2423"/>
            </a:avLst>
          </a:prstGeom>
          <a:solidFill>
            <a:srgbClr val="EEF2F7"/>
          </a:solidFill>
          <a:ln/>
        </p:spPr>
        <p:txBody>
          <a:bodyPr/>
          <a:lstStyle/>
          <a:p>
            <a:endParaRPr lang="en-US"/>
          </a:p>
        </p:txBody>
      </p:sp>
      <p:sp>
        <p:nvSpPr>
          <p:cNvPr id="11" name="Text 9"/>
          <p:cNvSpPr/>
          <p:nvPr/>
        </p:nvSpPr>
        <p:spPr>
          <a:xfrm>
            <a:off x="996696" y="4261104"/>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What we handle</a:t>
            </a:r>
            <a:endParaRPr lang="en-US" sz="1650" dirty="0"/>
          </a:p>
        </p:txBody>
      </p:sp>
      <p:sp>
        <p:nvSpPr>
          <p:cNvPr id="12" name="Text 10"/>
          <p:cNvSpPr/>
          <p:nvPr/>
        </p:nvSpPr>
        <p:spPr>
          <a:xfrm>
            <a:off x="996696" y="4681347"/>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Contracts, public records, student and employment matters, litigation, subpoenas, service of process, regulations, research and compliance, real property, and intellectual property.</a:t>
            </a:r>
            <a:endParaRPr lang="en-US" sz="1350" dirty="0"/>
          </a:p>
        </p:txBody>
      </p:sp>
      <p:sp>
        <p:nvSpPr>
          <p:cNvPr id="13" name="Shape 11"/>
          <p:cNvSpPr/>
          <p:nvPr/>
        </p:nvSpPr>
        <p:spPr>
          <a:xfrm>
            <a:off x="6324448" y="4078224"/>
            <a:ext cx="5181448" cy="1886712"/>
          </a:xfrm>
          <a:prstGeom prst="roundRect">
            <a:avLst>
              <a:gd name="adj" fmla="val 2423"/>
            </a:avLst>
          </a:prstGeom>
          <a:solidFill>
            <a:srgbClr val="EEF2F7"/>
          </a:solidFill>
          <a:ln/>
        </p:spPr>
        <p:txBody>
          <a:bodyPr/>
          <a:lstStyle/>
          <a:p>
            <a:endParaRPr lang="en-US"/>
          </a:p>
        </p:txBody>
      </p:sp>
      <p:sp>
        <p:nvSpPr>
          <p:cNvPr id="14" name="Text 12"/>
          <p:cNvSpPr/>
          <p:nvPr/>
        </p:nvSpPr>
        <p:spPr>
          <a:xfrm>
            <a:off x="6635344" y="4261104"/>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When to call</a:t>
            </a:r>
            <a:endParaRPr lang="en-US" sz="1650" dirty="0"/>
          </a:p>
        </p:txBody>
      </p:sp>
      <p:sp>
        <p:nvSpPr>
          <p:cNvPr id="15" name="Text 13"/>
          <p:cNvSpPr/>
          <p:nvPr/>
        </p:nvSpPr>
        <p:spPr>
          <a:xfrm>
            <a:off x="6635344" y="4681347"/>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Immediately if you are asked to accept service of process, receive a subpoena or court order, get a letter from an attorney, or are contacted by anyone outside FAU seeking student records. Sooner is always cheaper than later.</a:t>
            </a:r>
            <a:endParaRPr lang="en-US" sz="135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HYPOTHETICAL 4</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The Two A.M. Discussion Post</a:t>
            </a:r>
            <a:endParaRPr lang="en-US" sz="3000" dirty="0"/>
          </a:p>
        </p:txBody>
      </p:sp>
      <p:sp>
        <p:nvSpPr>
          <p:cNvPr id="4" name="Shape 2"/>
          <p:cNvSpPr/>
          <p:nvPr/>
        </p:nvSpPr>
        <p:spPr>
          <a:xfrm>
            <a:off x="685800" y="1572768"/>
            <a:ext cx="10820095" cy="1387221"/>
          </a:xfrm>
          <a:prstGeom prst="roundRect">
            <a:avLst>
              <a:gd name="adj" fmla="val 3296"/>
            </a:avLst>
          </a:prstGeom>
          <a:solidFill>
            <a:srgbClr val="FBEFEF"/>
          </a:solidFill>
          <a:ln/>
        </p:spPr>
        <p:txBody>
          <a:bodyPr/>
          <a:lstStyle/>
          <a:p>
            <a:endParaRPr lang="en-US"/>
          </a:p>
        </p:txBody>
      </p:sp>
      <p:sp>
        <p:nvSpPr>
          <p:cNvPr id="5" name="Text 3"/>
          <p:cNvSpPr/>
          <p:nvPr/>
        </p:nvSpPr>
        <p:spPr>
          <a:xfrm>
            <a:off x="996696" y="1737360"/>
            <a:ext cx="2743200" cy="219456"/>
          </a:xfrm>
          <a:prstGeom prst="rect">
            <a:avLst/>
          </a:prstGeom>
          <a:noFill/>
          <a:ln/>
        </p:spPr>
        <p:txBody>
          <a:bodyPr wrap="square" lIns="0" tIns="0" rIns="0" bIns="0" rtlCol="0" anchor="ctr"/>
          <a:lstStyle/>
          <a:p>
            <a:pPr marL="0" indent="0">
              <a:buNone/>
            </a:pPr>
            <a:r>
              <a:rPr lang="en-US" sz="1050" b="1" kern="0" spc="150" dirty="0">
                <a:solidFill>
                  <a:srgbClr val="CC0000"/>
                </a:solidFill>
                <a:latin typeface="Calibri" pitchFamily="34" charset="0"/>
                <a:ea typeface="Calibri" pitchFamily="34" charset="-122"/>
                <a:cs typeface="Calibri" pitchFamily="34" charset="-120"/>
              </a:rPr>
              <a:t>THE FACTS</a:t>
            </a:r>
            <a:endParaRPr lang="en-US" sz="1050" dirty="0"/>
          </a:p>
        </p:txBody>
      </p:sp>
      <p:sp>
        <p:nvSpPr>
          <p:cNvPr id="6" name="Text 4"/>
          <p:cNvSpPr/>
          <p:nvPr/>
        </p:nvSpPr>
        <p:spPr>
          <a:xfrm>
            <a:off x="996696" y="2029968"/>
            <a:ext cx="10198303" cy="802005"/>
          </a:xfrm>
          <a:prstGeom prst="rect">
            <a:avLst/>
          </a:prstGeom>
          <a:noFill/>
          <a:ln/>
        </p:spPr>
        <p:txBody>
          <a:bodyPr wrap="square" lIns="0" tIns="0" rIns="0" bIns="0" rtlCol="0" anchor="t"/>
          <a:lstStyle/>
          <a:p>
            <a:pPr marL="0" indent="0">
              <a:lnSpc>
                <a:spcPct val="110000"/>
              </a:lnSpc>
              <a:buNone/>
            </a:pPr>
            <a:r>
              <a:rPr lang="en-US" sz="1450" dirty="0">
                <a:solidFill>
                  <a:srgbClr val="2C1A1A"/>
                </a:solidFill>
                <a:latin typeface="Calibri" pitchFamily="34" charset="0"/>
                <a:ea typeface="Calibri" pitchFamily="34" charset="-122"/>
                <a:cs typeface="Calibri" pitchFamily="34" charset="-120"/>
              </a:rPr>
              <a:t>At 2:14 a.m. a student posts in your Canvas discussion board. Buried in an otherwise ordinary response is a line about how none of this will matter soon and how everyone would be better off. You read it at 7:00 a.m. before your first class.</a:t>
            </a:r>
            <a:endParaRPr lang="en-US" sz="1450" dirty="0"/>
          </a:p>
        </p:txBody>
      </p:sp>
      <p:sp>
        <p:nvSpPr>
          <p:cNvPr id="7" name="Shape 5"/>
          <p:cNvSpPr/>
          <p:nvPr/>
        </p:nvSpPr>
        <p:spPr>
          <a:xfrm>
            <a:off x="685800" y="3325749"/>
            <a:ext cx="3301898" cy="2235327"/>
          </a:xfrm>
          <a:prstGeom prst="roundRect">
            <a:avLst>
              <a:gd name="adj" fmla="val 2045"/>
            </a:avLst>
          </a:prstGeom>
          <a:solidFill>
            <a:srgbClr val="EEF2F7"/>
          </a:solidFill>
          <a:ln/>
        </p:spPr>
        <p:txBody>
          <a:bodyPr/>
          <a:lstStyle/>
          <a:p>
            <a:endParaRPr lang="en-US"/>
          </a:p>
        </p:txBody>
      </p:sp>
      <p:sp>
        <p:nvSpPr>
          <p:cNvPr id="8" name="Text 6"/>
          <p:cNvSpPr/>
          <p:nvPr/>
        </p:nvSpPr>
        <p:spPr>
          <a:xfrm>
            <a:off x="960120"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instinct</a:t>
            </a:r>
            <a:endParaRPr lang="en-US" sz="1550" dirty="0"/>
          </a:p>
        </p:txBody>
      </p:sp>
      <p:sp>
        <p:nvSpPr>
          <p:cNvPr id="9" name="Text 7"/>
          <p:cNvSpPr/>
          <p:nvPr/>
        </p:nvSpPr>
        <p:spPr>
          <a:xfrm>
            <a:off x="960120" y="3913378"/>
            <a:ext cx="2753258" cy="1547114"/>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Either ignore it as melodrama, or reply privately and try to counsel the student yourself before class.</a:t>
            </a:r>
            <a:endParaRPr lang="en-US" sz="1300" dirty="0"/>
          </a:p>
        </p:txBody>
      </p:sp>
      <p:sp>
        <p:nvSpPr>
          <p:cNvPr id="10" name="Shape 8"/>
          <p:cNvSpPr/>
          <p:nvPr/>
        </p:nvSpPr>
        <p:spPr>
          <a:xfrm>
            <a:off x="4444898" y="3325749"/>
            <a:ext cx="3301898" cy="2235327"/>
          </a:xfrm>
          <a:prstGeom prst="roundRect">
            <a:avLst>
              <a:gd name="adj" fmla="val 2045"/>
            </a:avLst>
          </a:prstGeom>
          <a:solidFill>
            <a:srgbClr val="EEF2F7"/>
          </a:solidFill>
          <a:ln/>
        </p:spPr>
        <p:txBody>
          <a:bodyPr/>
          <a:lstStyle/>
          <a:p>
            <a:endParaRPr lang="en-US"/>
          </a:p>
        </p:txBody>
      </p:sp>
      <p:sp>
        <p:nvSpPr>
          <p:cNvPr id="11" name="Text 9"/>
          <p:cNvSpPr/>
          <p:nvPr/>
        </p:nvSpPr>
        <p:spPr>
          <a:xfrm>
            <a:off x="4719218"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rule</a:t>
            </a:r>
            <a:endParaRPr lang="en-US" sz="1550" dirty="0"/>
          </a:p>
        </p:txBody>
      </p:sp>
      <p:sp>
        <p:nvSpPr>
          <p:cNvPr id="12" name="Text 10"/>
          <p:cNvSpPr/>
          <p:nvPr/>
        </p:nvSpPr>
        <p:spPr>
          <a:xfrm>
            <a:off x="4719218" y="3913378"/>
            <a:ext cx="2753258" cy="1547114"/>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FERPA does not prevent you from acting. Your personal observation of what you read is yours to report, and the health or safety exception exists for exactly this.</a:t>
            </a:r>
            <a:endParaRPr lang="en-US" sz="1300" dirty="0"/>
          </a:p>
        </p:txBody>
      </p:sp>
      <p:sp>
        <p:nvSpPr>
          <p:cNvPr id="13" name="Shape 11"/>
          <p:cNvSpPr/>
          <p:nvPr/>
        </p:nvSpPr>
        <p:spPr>
          <a:xfrm>
            <a:off x="8203997" y="3325749"/>
            <a:ext cx="3301898" cy="2235327"/>
          </a:xfrm>
          <a:prstGeom prst="roundRect">
            <a:avLst>
              <a:gd name="adj" fmla="val 2045"/>
            </a:avLst>
          </a:prstGeom>
          <a:solidFill>
            <a:srgbClr val="EEF2F7"/>
          </a:solidFill>
          <a:ln/>
        </p:spPr>
        <p:txBody>
          <a:bodyPr/>
          <a:lstStyle/>
          <a:p>
            <a:endParaRPr lang="en-US"/>
          </a:p>
        </p:txBody>
      </p:sp>
      <p:sp>
        <p:nvSpPr>
          <p:cNvPr id="14" name="Text 12"/>
          <p:cNvSpPr/>
          <p:nvPr/>
        </p:nvSpPr>
        <p:spPr>
          <a:xfrm>
            <a:off x="8478317"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move</a:t>
            </a:r>
            <a:endParaRPr lang="en-US" sz="1550" dirty="0"/>
          </a:p>
        </p:txBody>
      </p:sp>
      <p:sp>
        <p:nvSpPr>
          <p:cNvPr id="15" name="Text 13"/>
          <p:cNvSpPr/>
          <p:nvPr/>
        </p:nvSpPr>
        <p:spPr>
          <a:xfrm>
            <a:off x="8478317" y="3913378"/>
            <a:ext cx="2753258" cy="1547114"/>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Report it now through fau.edu/report and to the Dean of Students. If you believe the danger is immediate, call FAUPD at 561-297-3500. Then follow up with the student warmly and without diagnosing.</a:t>
            </a:r>
            <a:endParaRPr lang="en-US" sz="130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20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HIGH RISK</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Subpoenas, Court Orders, and Legal Demands</a:t>
            </a:r>
            <a:endParaRPr lang="en-US" sz="3000" dirty="0"/>
          </a:p>
        </p:txBody>
      </p:sp>
      <p:sp>
        <p:nvSpPr>
          <p:cNvPr id="4" name="Shape 2"/>
          <p:cNvSpPr/>
          <p:nvPr/>
        </p:nvSpPr>
        <p:spPr>
          <a:xfrm>
            <a:off x="685800" y="1880616"/>
            <a:ext cx="5181448" cy="1886712"/>
          </a:xfrm>
          <a:prstGeom prst="roundRect">
            <a:avLst>
              <a:gd name="adj" fmla="val 2423"/>
            </a:avLst>
          </a:prstGeom>
          <a:solidFill>
            <a:srgbClr val="EEF2F7"/>
          </a:solidFill>
          <a:ln/>
        </p:spPr>
        <p:txBody>
          <a:bodyPr/>
          <a:lstStyle/>
          <a:p>
            <a:endParaRPr lang="en-US"/>
          </a:p>
        </p:txBody>
      </p:sp>
      <p:sp>
        <p:nvSpPr>
          <p:cNvPr id="5" name="Text 3"/>
          <p:cNvSpPr/>
          <p:nvPr/>
        </p:nvSpPr>
        <p:spPr>
          <a:xfrm>
            <a:off x="996696" y="206349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Judicial order or subpoena</a:t>
            </a:r>
            <a:endParaRPr lang="en-US" sz="1650" dirty="0"/>
          </a:p>
        </p:txBody>
      </p:sp>
      <p:sp>
        <p:nvSpPr>
          <p:cNvPr id="6" name="Text 4"/>
          <p:cNvSpPr/>
          <p:nvPr/>
        </p:nvSpPr>
        <p:spPr>
          <a:xfrm>
            <a:off x="996696" y="2483739"/>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FERPA permits disclosure to comply with a court order or a lawfully issued subpoena, and generally requires that the student be notified first so they can seek to quash. The University makes that call, not you.</a:t>
            </a:r>
            <a:endParaRPr lang="en-US" sz="1350" dirty="0"/>
          </a:p>
        </p:txBody>
      </p:sp>
      <p:sp>
        <p:nvSpPr>
          <p:cNvPr id="7" name="Shape 5"/>
          <p:cNvSpPr/>
          <p:nvPr/>
        </p:nvSpPr>
        <p:spPr>
          <a:xfrm>
            <a:off x="6324448" y="1880616"/>
            <a:ext cx="5181448" cy="1886712"/>
          </a:xfrm>
          <a:prstGeom prst="roundRect">
            <a:avLst>
              <a:gd name="adj" fmla="val 2423"/>
            </a:avLst>
          </a:prstGeom>
          <a:solidFill>
            <a:srgbClr val="EEF2F7"/>
          </a:solidFill>
          <a:ln/>
        </p:spPr>
        <p:txBody>
          <a:bodyPr/>
          <a:lstStyle/>
          <a:p>
            <a:endParaRPr lang="en-US"/>
          </a:p>
        </p:txBody>
      </p:sp>
      <p:sp>
        <p:nvSpPr>
          <p:cNvPr id="8" name="Text 6"/>
          <p:cNvSpPr/>
          <p:nvPr/>
        </p:nvSpPr>
        <p:spPr>
          <a:xfrm>
            <a:off x="6635344" y="206349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Not every document is a court order</a:t>
            </a:r>
            <a:endParaRPr lang="en-US" sz="1650" dirty="0"/>
          </a:p>
        </p:txBody>
      </p:sp>
      <p:sp>
        <p:nvSpPr>
          <p:cNvPr id="9" name="Text 7"/>
          <p:cNvSpPr/>
          <p:nvPr/>
        </p:nvSpPr>
        <p:spPr>
          <a:xfrm>
            <a:off x="6635344" y="2483739"/>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In Florida civil practice, subpoenas are routinely issued by attorneys without any judge reviewing them. A document titled subpoena may still be objectionable, and it may be directed to the wrong custodian entirely.</a:t>
            </a:r>
            <a:endParaRPr lang="en-US" sz="1350" dirty="0"/>
          </a:p>
        </p:txBody>
      </p:sp>
      <p:sp>
        <p:nvSpPr>
          <p:cNvPr id="10" name="Shape 8"/>
          <p:cNvSpPr/>
          <p:nvPr/>
        </p:nvSpPr>
        <p:spPr>
          <a:xfrm>
            <a:off x="685800" y="4078224"/>
            <a:ext cx="5181448" cy="1886712"/>
          </a:xfrm>
          <a:prstGeom prst="roundRect">
            <a:avLst>
              <a:gd name="adj" fmla="val 2423"/>
            </a:avLst>
          </a:prstGeom>
          <a:solidFill>
            <a:srgbClr val="EEF2F7"/>
          </a:solidFill>
          <a:ln/>
        </p:spPr>
        <p:txBody>
          <a:bodyPr/>
          <a:lstStyle/>
          <a:p>
            <a:endParaRPr lang="en-US"/>
          </a:p>
        </p:txBody>
      </p:sp>
      <p:sp>
        <p:nvSpPr>
          <p:cNvPr id="11" name="Text 9"/>
          <p:cNvSpPr/>
          <p:nvPr/>
        </p:nvSpPr>
        <p:spPr>
          <a:xfrm>
            <a:off x="996696" y="4261104"/>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Service of process</a:t>
            </a:r>
            <a:endParaRPr lang="en-US" sz="1650" dirty="0"/>
          </a:p>
        </p:txBody>
      </p:sp>
      <p:sp>
        <p:nvSpPr>
          <p:cNvPr id="12" name="Text 10"/>
          <p:cNvSpPr/>
          <p:nvPr/>
        </p:nvSpPr>
        <p:spPr>
          <a:xfrm>
            <a:off x="996696" y="4681347"/>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Suits against the University are served on the Board of Trustees through its designated officers. If anyone asks you to accept service on behalf of FAU or an FAU employee, contact the General Counsel immediately.</a:t>
            </a:r>
            <a:endParaRPr lang="en-US" sz="1350" dirty="0"/>
          </a:p>
        </p:txBody>
      </p:sp>
      <p:sp>
        <p:nvSpPr>
          <p:cNvPr id="13" name="Shape 11"/>
          <p:cNvSpPr/>
          <p:nvPr/>
        </p:nvSpPr>
        <p:spPr>
          <a:xfrm>
            <a:off x="6324448" y="4078224"/>
            <a:ext cx="5181448" cy="1886712"/>
          </a:xfrm>
          <a:prstGeom prst="roundRect">
            <a:avLst>
              <a:gd name="adj" fmla="val 2423"/>
            </a:avLst>
          </a:prstGeom>
          <a:solidFill>
            <a:srgbClr val="EEF2F7"/>
          </a:solidFill>
          <a:ln/>
        </p:spPr>
        <p:txBody>
          <a:bodyPr/>
          <a:lstStyle/>
          <a:p>
            <a:endParaRPr lang="en-US"/>
          </a:p>
        </p:txBody>
      </p:sp>
      <p:sp>
        <p:nvSpPr>
          <p:cNvPr id="14" name="Text 12"/>
          <p:cNvSpPr/>
          <p:nvPr/>
        </p:nvSpPr>
        <p:spPr>
          <a:xfrm>
            <a:off x="6635344" y="4261104"/>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What you do</a:t>
            </a:r>
            <a:endParaRPr lang="en-US" sz="1650" dirty="0"/>
          </a:p>
        </p:txBody>
      </p:sp>
      <p:sp>
        <p:nvSpPr>
          <p:cNvPr id="15" name="Text 13"/>
          <p:cNvSpPr/>
          <p:nvPr/>
        </p:nvSpPr>
        <p:spPr>
          <a:xfrm>
            <a:off x="6635344" y="4681347"/>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Be courteous. Do not accept service. Do not produce anything. Take a card, say the Office of the General Counsel handles these, and call us the same day.</a:t>
            </a:r>
            <a:endParaRPr lang="en-US" sz="135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21</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HYPOTHETICAL 5</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The Investigator at Your Office Door</a:t>
            </a:r>
            <a:endParaRPr lang="en-US" sz="3000" dirty="0"/>
          </a:p>
        </p:txBody>
      </p:sp>
      <p:sp>
        <p:nvSpPr>
          <p:cNvPr id="4" name="Shape 2"/>
          <p:cNvSpPr/>
          <p:nvPr/>
        </p:nvSpPr>
        <p:spPr>
          <a:xfrm>
            <a:off x="685800" y="1572768"/>
            <a:ext cx="10820095" cy="1387221"/>
          </a:xfrm>
          <a:prstGeom prst="roundRect">
            <a:avLst>
              <a:gd name="adj" fmla="val 3296"/>
            </a:avLst>
          </a:prstGeom>
          <a:solidFill>
            <a:srgbClr val="FBEFEF"/>
          </a:solidFill>
          <a:ln/>
        </p:spPr>
        <p:txBody>
          <a:bodyPr/>
          <a:lstStyle/>
          <a:p>
            <a:endParaRPr lang="en-US"/>
          </a:p>
        </p:txBody>
      </p:sp>
      <p:sp>
        <p:nvSpPr>
          <p:cNvPr id="5" name="Text 3"/>
          <p:cNvSpPr/>
          <p:nvPr/>
        </p:nvSpPr>
        <p:spPr>
          <a:xfrm>
            <a:off x="996696" y="1737360"/>
            <a:ext cx="2743200" cy="219456"/>
          </a:xfrm>
          <a:prstGeom prst="rect">
            <a:avLst/>
          </a:prstGeom>
          <a:noFill/>
          <a:ln/>
        </p:spPr>
        <p:txBody>
          <a:bodyPr wrap="square" lIns="0" tIns="0" rIns="0" bIns="0" rtlCol="0" anchor="ctr"/>
          <a:lstStyle/>
          <a:p>
            <a:pPr marL="0" indent="0">
              <a:buNone/>
            </a:pPr>
            <a:r>
              <a:rPr lang="en-US" sz="1050" b="1" kern="0" spc="150" dirty="0">
                <a:solidFill>
                  <a:srgbClr val="CC0000"/>
                </a:solidFill>
                <a:latin typeface="Calibri" pitchFamily="34" charset="0"/>
                <a:ea typeface="Calibri" pitchFamily="34" charset="-122"/>
                <a:cs typeface="Calibri" pitchFamily="34" charset="-120"/>
              </a:rPr>
              <a:t>THE FACTS</a:t>
            </a:r>
            <a:endParaRPr lang="en-US" sz="1050" dirty="0"/>
          </a:p>
        </p:txBody>
      </p:sp>
      <p:sp>
        <p:nvSpPr>
          <p:cNvPr id="6" name="Text 4"/>
          <p:cNvSpPr/>
          <p:nvPr/>
        </p:nvSpPr>
        <p:spPr>
          <a:xfrm>
            <a:off x="996696" y="2029968"/>
            <a:ext cx="10198303" cy="802005"/>
          </a:xfrm>
          <a:prstGeom prst="rect">
            <a:avLst/>
          </a:prstGeom>
          <a:noFill/>
          <a:ln/>
        </p:spPr>
        <p:txBody>
          <a:bodyPr wrap="square" lIns="0" tIns="0" rIns="0" bIns="0" rtlCol="0" anchor="t"/>
          <a:lstStyle/>
          <a:p>
            <a:pPr marL="0" indent="0">
              <a:lnSpc>
                <a:spcPct val="110000"/>
              </a:lnSpc>
              <a:buNone/>
            </a:pPr>
            <a:r>
              <a:rPr lang="en-US" sz="1450" dirty="0">
                <a:solidFill>
                  <a:srgbClr val="2C1A1A"/>
                </a:solidFill>
                <a:latin typeface="Calibri" pitchFamily="34" charset="0"/>
                <a:ea typeface="Calibri" pitchFamily="34" charset="-122"/>
                <a:cs typeface="Calibri" pitchFamily="34" charset="-120"/>
              </a:rPr>
              <a:t>A woman appears at your office during office hours. She is an investigator retained by a law firm in a custody case and needs a student's attendance record and home address. She hands you a document titled Subpoena Duces Tecum and says it will take two minutes and she would rather not bother your dean.</a:t>
            </a:r>
            <a:endParaRPr lang="en-US" sz="1450" dirty="0"/>
          </a:p>
        </p:txBody>
      </p:sp>
      <p:sp>
        <p:nvSpPr>
          <p:cNvPr id="7" name="Shape 5"/>
          <p:cNvSpPr/>
          <p:nvPr/>
        </p:nvSpPr>
        <p:spPr>
          <a:xfrm>
            <a:off x="685800" y="3325749"/>
            <a:ext cx="3301898" cy="2235327"/>
          </a:xfrm>
          <a:prstGeom prst="roundRect">
            <a:avLst>
              <a:gd name="adj" fmla="val 2045"/>
            </a:avLst>
          </a:prstGeom>
          <a:solidFill>
            <a:srgbClr val="EEF2F7"/>
          </a:solidFill>
          <a:ln/>
        </p:spPr>
        <p:txBody>
          <a:bodyPr/>
          <a:lstStyle/>
          <a:p>
            <a:endParaRPr lang="en-US"/>
          </a:p>
        </p:txBody>
      </p:sp>
      <p:sp>
        <p:nvSpPr>
          <p:cNvPr id="8" name="Text 6"/>
          <p:cNvSpPr/>
          <p:nvPr/>
        </p:nvSpPr>
        <p:spPr>
          <a:xfrm>
            <a:off x="960120"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instinct</a:t>
            </a:r>
            <a:endParaRPr lang="en-US" sz="1550" dirty="0"/>
          </a:p>
        </p:txBody>
      </p:sp>
      <p:sp>
        <p:nvSpPr>
          <p:cNvPr id="9" name="Text 7"/>
          <p:cNvSpPr/>
          <p:nvPr/>
        </p:nvSpPr>
        <p:spPr>
          <a:xfrm>
            <a:off x="960120" y="3913378"/>
            <a:ext cx="2753258" cy="1547114"/>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Comply. The document says subpoena, she is professional and specific, and refusing feels like defying a court.</a:t>
            </a:r>
            <a:endParaRPr lang="en-US" sz="1300" dirty="0"/>
          </a:p>
        </p:txBody>
      </p:sp>
      <p:sp>
        <p:nvSpPr>
          <p:cNvPr id="10" name="Shape 8"/>
          <p:cNvSpPr/>
          <p:nvPr/>
        </p:nvSpPr>
        <p:spPr>
          <a:xfrm>
            <a:off x="4444898" y="3325749"/>
            <a:ext cx="3301898" cy="2235327"/>
          </a:xfrm>
          <a:prstGeom prst="roundRect">
            <a:avLst>
              <a:gd name="adj" fmla="val 2045"/>
            </a:avLst>
          </a:prstGeom>
          <a:solidFill>
            <a:srgbClr val="EEF2F7"/>
          </a:solidFill>
          <a:ln/>
        </p:spPr>
        <p:txBody>
          <a:bodyPr/>
          <a:lstStyle/>
          <a:p>
            <a:endParaRPr lang="en-US"/>
          </a:p>
        </p:txBody>
      </p:sp>
      <p:sp>
        <p:nvSpPr>
          <p:cNvPr id="11" name="Text 9"/>
          <p:cNvSpPr/>
          <p:nvPr/>
        </p:nvSpPr>
        <p:spPr>
          <a:xfrm>
            <a:off x="4719218"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rule</a:t>
            </a:r>
            <a:endParaRPr lang="en-US" sz="1550" dirty="0"/>
          </a:p>
        </p:txBody>
      </p:sp>
      <p:sp>
        <p:nvSpPr>
          <p:cNvPr id="12" name="Text 10"/>
          <p:cNvSpPr/>
          <p:nvPr/>
        </p:nvSpPr>
        <p:spPr>
          <a:xfrm>
            <a:off x="4719218" y="3913378"/>
            <a:ext cx="2753258" cy="1547114"/>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An attorney-issued subpoena is not a court order, and it is not directed to you. FERPA generally requires that the student receive notice and a chance to move to quash before anything is released.</a:t>
            </a:r>
            <a:endParaRPr lang="en-US" sz="1300" dirty="0"/>
          </a:p>
        </p:txBody>
      </p:sp>
      <p:sp>
        <p:nvSpPr>
          <p:cNvPr id="13" name="Shape 11"/>
          <p:cNvSpPr/>
          <p:nvPr/>
        </p:nvSpPr>
        <p:spPr>
          <a:xfrm>
            <a:off x="8203997" y="3325749"/>
            <a:ext cx="3301898" cy="2235327"/>
          </a:xfrm>
          <a:prstGeom prst="roundRect">
            <a:avLst>
              <a:gd name="adj" fmla="val 2045"/>
            </a:avLst>
          </a:prstGeom>
          <a:solidFill>
            <a:srgbClr val="EEF2F7"/>
          </a:solidFill>
          <a:ln/>
        </p:spPr>
        <p:txBody>
          <a:bodyPr/>
          <a:lstStyle/>
          <a:p>
            <a:endParaRPr lang="en-US"/>
          </a:p>
        </p:txBody>
      </p:sp>
      <p:sp>
        <p:nvSpPr>
          <p:cNvPr id="14" name="Text 12"/>
          <p:cNvSpPr/>
          <p:nvPr/>
        </p:nvSpPr>
        <p:spPr>
          <a:xfrm>
            <a:off x="8478317"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move</a:t>
            </a:r>
            <a:endParaRPr lang="en-US" sz="1550" dirty="0"/>
          </a:p>
        </p:txBody>
      </p:sp>
      <p:sp>
        <p:nvSpPr>
          <p:cNvPr id="15" name="Text 13"/>
          <p:cNvSpPr/>
          <p:nvPr/>
        </p:nvSpPr>
        <p:spPr>
          <a:xfrm>
            <a:off x="8478317" y="3913378"/>
            <a:ext cx="2753258" cy="1547114"/>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"I am not able to accept that or to release student records. Our Office of the General Counsel handles these requests. May I have your card?" Then call OGC before you do anything else.</a:t>
            </a:r>
            <a:endParaRPr lang="en-US" sz="130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22</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MODERN RISK</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Vendors, EdTech, and Artificial Intelligence</a:t>
            </a:r>
            <a:endParaRPr lang="en-US" sz="3000" dirty="0"/>
          </a:p>
        </p:txBody>
      </p:sp>
      <p:sp>
        <p:nvSpPr>
          <p:cNvPr id="4" name="Shape 2"/>
          <p:cNvSpPr/>
          <p:nvPr/>
        </p:nvSpPr>
        <p:spPr>
          <a:xfrm>
            <a:off x="685800" y="1880616"/>
            <a:ext cx="5181448" cy="1886712"/>
          </a:xfrm>
          <a:prstGeom prst="roundRect">
            <a:avLst>
              <a:gd name="adj" fmla="val 2423"/>
            </a:avLst>
          </a:prstGeom>
          <a:solidFill>
            <a:srgbClr val="EEF2F7"/>
          </a:solidFill>
          <a:ln/>
        </p:spPr>
        <p:txBody>
          <a:bodyPr/>
          <a:lstStyle/>
          <a:p>
            <a:endParaRPr lang="en-US"/>
          </a:p>
        </p:txBody>
      </p:sp>
      <p:sp>
        <p:nvSpPr>
          <p:cNvPr id="5" name="Text 3"/>
          <p:cNvSpPr/>
          <p:nvPr/>
        </p:nvSpPr>
        <p:spPr>
          <a:xfrm>
            <a:off x="996696" y="206349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The school official exception</a:t>
            </a:r>
            <a:endParaRPr lang="en-US" sz="1650" dirty="0"/>
          </a:p>
        </p:txBody>
      </p:sp>
      <p:sp>
        <p:nvSpPr>
          <p:cNvPr id="6" name="Text 4"/>
          <p:cNvSpPr/>
          <p:nvPr/>
        </p:nvSpPr>
        <p:spPr>
          <a:xfrm>
            <a:off x="996696" y="2483739"/>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Under 34 C.F.R. § 99.31(a)(1)(i)(B), a contractor can be treated as a school official only if it performs an institutional function, is under FAU's direct control, and uses the data only for authorized purposes.</a:t>
            </a:r>
            <a:endParaRPr lang="en-US" sz="1350" dirty="0"/>
          </a:p>
        </p:txBody>
      </p:sp>
      <p:sp>
        <p:nvSpPr>
          <p:cNvPr id="7" name="Shape 5"/>
          <p:cNvSpPr/>
          <p:nvPr/>
        </p:nvSpPr>
        <p:spPr>
          <a:xfrm>
            <a:off x="6324448" y="1880616"/>
            <a:ext cx="5181448" cy="1886712"/>
          </a:xfrm>
          <a:prstGeom prst="roundRect">
            <a:avLst>
              <a:gd name="adj" fmla="val 2423"/>
            </a:avLst>
          </a:prstGeom>
          <a:solidFill>
            <a:srgbClr val="EEF2F7"/>
          </a:solidFill>
          <a:ln/>
        </p:spPr>
        <p:txBody>
          <a:bodyPr/>
          <a:lstStyle/>
          <a:p>
            <a:endParaRPr lang="en-US"/>
          </a:p>
        </p:txBody>
      </p:sp>
      <p:sp>
        <p:nvSpPr>
          <p:cNvPr id="8" name="Text 6"/>
          <p:cNvSpPr/>
          <p:nvPr/>
        </p:nvSpPr>
        <p:spPr>
          <a:xfrm>
            <a:off x="6635344" y="206349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What that means in practice</a:t>
            </a:r>
            <a:endParaRPr lang="en-US" sz="1650" dirty="0"/>
          </a:p>
        </p:txBody>
      </p:sp>
      <p:sp>
        <p:nvSpPr>
          <p:cNvPr id="9" name="Text 7"/>
          <p:cNvSpPr/>
          <p:nvPr/>
        </p:nvSpPr>
        <p:spPr>
          <a:xfrm>
            <a:off x="6635344" y="2483739"/>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Only tools FAU has contracted for qualify. A free app you found last night has no contract, no direct control, and no restriction on what it does with the data you feed it.</a:t>
            </a:r>
            <a:endParaRPr lang="en-US" sz="1350" dirty="0"/>
          </a:p>
        </p:txBody>
      </p:sp>
      <p:sp>
        <p:nvSpPr>
          <p:cNvPr id="10" name="Shape 8"/>
          <p:cNvSpPr/>
          <p:nvPr/>
        </p:nvSpPr>
        <p:spPr>
          <a:xfrm>
            <a:off x="685800" y="4078224"/>
            <a:ext cx="5181448" cy="1886712"/>
          </a:xfrm>
          <a:prstGeom prst="roundRect">
            <a:avLst>
              <a:gd name="adj" fmla="val 2423"/>
            </a:avLst>
          </a:prstGeom>
          <a:solidFill>
            <a:srgbClr val="EEF2F7"/>
          </a:solidFill>
          <a:ln/>
        </p:spPr>
        <p:txBody>
          <a:bodyPr/>
          <a:lstStyle/>
          <a:p>
            <a:endParaRPr lang="en-US"/>
          </a:p>
        </p:txBody>
      </p:sp>
      <p:sp>
        <p:nvSpPr>
          <p:cNvPr id="11" name="Text 9"/>
          <p:cNvSpPr/>
          <p:nvPr/>
        </p:nvSpPr>
        <p:spPr>
          <a:xfrm>
            <a:off x="996696" y="4261104"/>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Generative AI</a:t>
            </a:r>
            <a:endParaRPr lang="en-US" sz="1650" dirty="0"/>
          </a:p>
        </p:txBody>
      </p:sp>
      <p:sp>
        <p:nvSpPr>
          <p:cNvPr id="12" name="Text 10"/>
          <p:cNvSpPr/>
          <p:nvPr/>
        </p:nvSpPr>
        <p:spPr>
          <a:xfrm>
            <a:off x="996696" y="4681347"/>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Pasting an identifiable student's paper, draft, or accommodation letter into a consumer chatbot is a disclosure to a third party. Use FAU-approved tools, or de-identify completely before you paste anything.</a:t>
            </a:r>
            <a:endParaRPr lang="en-US" sz="1350" dirty="0"/>
          </a:p>
        </p:txBody>
      </p:sp>
      <p:sp>
        <p:nvSpPr>
          <p:cNvPr id="13" name="Shape 11"/>
          <p:cNvSpPr/>
          <p:nvPr/>
        </p:nvSpPr>
        <p:spPr>
          <a:xfrm>
            <a:off x="6324448" y="4078224"/>
            <a:ext cx="5181448" cy="1886712"/>
          </a:xfrm>
          <a:prstGeom prst="roundRect">
            <a:avLst>
              <a:gd name="adj" fmla="val 2423"/>
            </a:avLst>
          </a:prstGeom>
          <a:solidFill>
            <a:srgbClr val="EEF2F7"/>
          </a:solidFill>
          <a:ln/>
        </p:spPr>
        <p:txBody>
          <a:bodyPr/>
          <a:lstStyle/>
          <a:p>
            <a:endParaRPr lang="en-US"/>
          </a:p>
        </p:txBody>
      </p:sp>
      <p:sp>
        <p:nvSpPr>
          <p:cNvPr id="14" name="Text 12"/>
          <p:cNvSpPr/>
          <p:nvPr/>
        </p:nvSpPr>
        <p:spPr>
          <a:xfrm>
            <a:off x="6635344" y="4261104"/>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What is coming</a:t>
            </a:r>
            <a:endParaRPr lang="en-US" sz="1650" dirty="0"/>
          </a:p>
        </p:txBody>
      </p:sp>
      <p:sp>
        <p:nvSpPr>
          <p:cNvPr id="15" name="Text 13"/>
          <p:cNvSpPr/>
          <p:nvPr/>
        </p:nvSpPr>
        <p:spPr>
          <a:xfrm>
            <a:off x="6635344" y="4681347"/>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The Department of Education's July 2026 regulatory agenda contemplates FERPA negotiated rulemaking in September 2026 on education records, third-party vendors, law enforcement requests, and enforcement. Expect this to tighten.</a:t>
            </a:r>
            <a:endParaRPr lang="en-US" sz="135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23</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HYPOTHETICAL 6</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The Grading Assistant That Saves You a Weekend</a:t>
            </a:r>
            <a:endParaRPr lang="en-US" sz="3000" dirty="0"/>
          </a:p>
        </p:txBody>
      </p:sp>
      <p:sp>
        <p:nvSpPr>
          <p:cNvPr id="4" name="Shape 2"/>
          <p:cNvSpPr/>
          <p:nvPr/>
        </p:nvSpPr>
        <p:spPr>
          <a:xfrm>
            <a:off x="685800" y="1572768"/>
            <a:ext cx="10820095" cy="1387221"/>
          </a:xfrm>
          <a:prstGeom prst="roundRect">
            <a:avLst>
              <a:gd name="adj" fmla="val 3296"/>
            </a:avLst>
          </a:prstGeom>
          <a:solidFill>
            <a:srgbClr val="FBEFEF"/>
          </a:solidFill>
          <a:ln/>
        </p:spPr>
        <p:txBody>
          <a:bodyPr/>
          <a:lstStyle/>
          <a:p>
            <a:endParaRPr lang="en-US"/>
          </a:p>
        </p:txBody>
      </p:sp>
      <p:sp>
        <p:nvSpPr>
          <p:cNvPr id="5" name="Text 3"/>
          <p:cNvSpPr/>
          <p:nvPr/>
        </p:nvSpPr>
        <p:spPr>
          <a:xfrm>
            <a:off x="996696" y="1737360"/>
            <a:ext cx="2743200" cy="219456"/>
          </a:xfrm>
          <a:prstGeom prst="rect">
            <a:avLst/>
          </a:prstGeom>
          <a:noFill/>
          <a:ln/>
        </p:spPr>
        <p:txBody>
          <a:bodyPr wrap="square" lIns="0" tIns="0" rIns="0" bIns="0" rtlCol="0" anchor="ctr"/>
          <a:lstStyle/>
          <a:p>
            <a:pPr marL="0" indent="0">
              <a:buNone/>
            </a:pPr>
            <a:r>
              <a:rPr lang="en-US" sz="1050" b="1" kern="0" spc="150" dirty="0">
                <a:solidFill>
                  <a:srgbClr val="CC0000"/>
                </a:solidFill>
                <a:latin typeface="Calibri" pitchFamily="34" charset="0"/>
                <a:ea typeface="Calibri" pitchFamily="34" charset="-122"/>
                <a:cs typeface="Calibri" pitchFamily="34" charset="-120"/>
              </a:rPr>
              <a:t>THE FACTS</a:t>
            </a:r>
            <a:endParaRPr lang="en-US" sz="1050" dirty="0"/>
          </a:p>
        </p:txBody>
      </p:sp>
      <p:sp>
        <p:nvSpPr>
          <p:cNvPr id="6" name="Text 4"/>
          <p:cNvSpPr/>
          <p:nvPr/>
        </p:nvSpPr>
        <p:spPr>
          <a:xfrm>
            <a:off x="996696" y="2029968"/>
            <a:ext cx="10198303" cy="802005"/>
          </a:xfrm>
          <a:prstGeom prst="rect">
            <a:avLst/>
          </a:prstGeom>
          <a:noFill/>
          <a:ln/>
        </p:spPr>
        <p:txBody>
          <a:bodyPr wrap="square" lIns="0" tIns="0" rIns="0" bIns="0" rtlCol="0" anchor="t"/>
          <a:lstStyle/>
          <a:p>
            <a:pPr marL="0" indent="0">
              <a:lnSpc>
                <a:spcPct val="110000"/>
              </a:lnSpc>
              <a:buNone/>
            </a:pPr>
            <a:r>
              <a:rPr lang="en-US" sz="1450" dirty="0">
                <a:solidFill>
                  <a:srgbClr val="2C1A1A"/>
                </a:solidFill>
                <a:latin typeface="Calibri" pitchFamily="34" charset="0"/>
                <a:ea typeface="Calibri" pitchFamily="34" charset="-122"/>
                <a:cs typeface="Calibri" pitchFamily="34" charset="-120"/>
              </a:rPr>
              <a:t>A colleague shares a free web tool that grades short essays and drafts feedback. You upload the class's submissions as a batch. The files include student names in the headers. The tool is excellent and you save eleven hours.</a:t>
            </a:r>
            <a:endParaRPr lang="en-US" sz="1450" dirty="0"/>
          </a:p>
        </p:txBody>
      </p:sp>
      <p:sp>
        <p:nvSpPr>
          <p:cNvPr id="7" name="Shape 5"/>
          <p:cNvSpPr/>
          <p:nvPr/>
        </p:nvSpPr>
        <p:spPr>
          <a:xfrm>
            <a:off x="685800" y="3325749"/>
            <a:ext cx="3301898" cy="2033905"/>
          </a:xfrm>
          <a:prstGeom prst="roundRect">
            <a:avLst>
              <a:gd name="adj" fmla="val 2248"/>
            </a:avLst>
          </a:prstGeom>
          <a:solidFill>
            <a:srgbClr val="EEF2F7"/>
          </a:solidFill>
          <a:ln/>
        </p:spPr>
        <p:txBody>
          <a:bodyPr/>
          <a:lstStyle/>
          <a:p>
            <a:endParaRPr lang="en-US"/>
          </a:p>
        </p:txBody>
      </p:sp>
      <p:sp>
        <p:nvSpPr>
          <p:cNvPr id="8" name="Text 6"/>
          <p:cNvSpPr/>
          <p:nvPr/>
        </p:nvSpPr>
        <p:spPr>
          <a:xfrm>
            <a:off x="960120"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instinct</a:t>
            </a:r>
            <a:endParaRPr lang="en-US" sz="1550" dirty="0"/>
          </a:p>
        </p:txBody>
      </p:sp>
      <p:sp>
        <p:nvSpPr>
          <p:cNvPr id="9" name="Text 7"/>
          <p:cNvSpPr/>
          <p:nvPr/>
        </p:nvSpPr>
        <p:spPr>
          <a:xfrm>
            <a:off x="960120" y="3913378"/>
            <a:ext cx="2753258" cy="1345692"/>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It is a grading tool, used for a teaching purpose, and nobody outside the class will ever see it.</a:t>
            </a:r>
            <a:endParaRPr lang="en-US" sz="1300" dirty="0"/>
          </a:p>
        </p:txBody>
      </p:sp>
      <p:sp>
        <p:nvSpPr>
          <p:cNvPr id="10" name="Shape 8"/>
          <p:cNvSpPr/>
          <p:nvPr/>
        </p:nvSpPr>
        <p:spPr>
          <a:xfrm>
            <a:off x="4444898" y="3325749"/>
            <a:ext cx="3301898" cy="2033905"/>
          </a:xfrm>
          <a:prstGeom prst="roundRect">
            <a:avLst>
              <a:gd name="adj" fmla="val 2248"/>
            </a:avLst>
          </a:prstGeom>
          <a:solidFill>
            <a:srgbClr val="EEF2F7"/>
          </a:solidFill>
          <a:ln/>
        </p:spPr>
        <p:txBody>
          <a:bodyPr/>
          <a:lstStyle/>
          <a:p>
            <a:endParaRPr lang="en-US"/>
          </a:p>
        </p:txBody>
      </p:sp>
      <p:sp>
        <p:nvSpPr>
          <p:cNvPr id="11" name="Text 9"/>
          <p:cNvSpPr/>
          <p:nvPr/>
        </p:nvSpPr>
        <p:spPr>
          <a:xfrm>
            <a:off x="4719218"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rule</a:t>
            </a:r>
            <a:endParaRPr lang="en-US" sz="1550" dirty="0"/>
          </a:p>
        </p:txBody>
      </p:sp>
      <p:sp>
        <p:nvSpPr>
          <p:cNvPr id="12" name="Text 10"/>
          <p:cNvSpPr/>
          <p:nvPr/>
        </p:nvSpPr>
        <p:spPr>
          <a:xfrm>
            <a:off x="4719218" y="3913378"/>
            <a:ext cx="2753258" cy="1345692"/>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The school official exception requires a contract and direct institutional control. A free tool has neither. The upload was a disclosure of education records to an unvetted third party.</a:t>
            </a:r>
            <a:endParaRPr lang="en-US" sz="1300" dirty="0"/>
          </a:p>
        </p:txBody>
      </p:sp>
      <p:sp>
        <p:nvSpPr>
          <p:cNvPr id="13" name="Shape 11"/>
          <p:cNvSpPr/>
          <p:nvPr/>
        </p:nvSpPr>
        <p:spPr>
          <a:xfrm>
            <a:off x="8203997" y="3325749"/>
            <a:ext cx="3301898" cy="2033905"/>
          </a:xfrm>
          <a:prstGeom prst="roundRect">
            <a:avLst>
              <a:gd name="adj" fmla="val 2248"/>
            </a:avLst>
          </a:prstGeom>
          <a:solidFill>
            <a:srgbClr val="EEF2F7"/>
          </a:solidFill>
          <a:ln/>
        </p:spPr>
        <p:txBody>
          <a:bodyPr/>
          <a:lstStyle/>
          <a:p>
            <a:endParaRPr lang="en-US"/>
          </a:p>
        </p:txBody>
      </p:sp>
      <p:sp>
        <p:nvSpPr>
          <p:cNvPr id="14" name="Text 12"/>
          <p:cNvSpPr/>
          <p:nvPr/>
        </p:nvSpPr>
        <p:spPr>
          <a:xfrm>
            <a:off x="8478317"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move</a:t>
            </a:r>
            <a:endParaRPr lang="en-US" sz="1550" dirty="0"/>
          </a:p>
        </p:txBody>
      </p:sp>
      <p:sp>
        <p:nvSpPr>
          <p:cNvPr id="15" name="Text 13"/>
          <p:cNvSpPr/>
          <p:nvPr/>
        </p:nvSpPr>
        <p:spPr>
          <a:xfrm>
            <a:off x="8478317" y="3913378"/>
            <a:ext cx="2753258" cy="1345692"/>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Use only FAU-contracted tools. If you want to pilot something, route it through OIT and Procurement first. If you have already done this, tell us; remediation is far easier than discovery.</a:t>
            </a:r>
            <a:endParaRPr lang="en-US" sz="130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24</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02347"/>
        </a:solidFill>
        <a:effectLst/>
      </p:bgPr>
    </p:bg>
    <p:spTree>
      <p:nvGrpSpPr>
        <p:cNvPr id="1" name=""/>
        <p:cNvGrpSpPr/>
        <p:nvPr/>
      </p:nvGrpSpPr>
      <p:grpSpPr>
        <a:xfrm>
          <a:off x="0" y="0"/>
          <a:ext cx="0" cy="0"/>
          <a:chOff x="0" y="0"/>
          <a:chExt cx="0" cy="0"/>
        </a:xfrm>
      </p:grpSpPr>
      <p:sp>
        <p:nvSpPr>
          <p:cNvPr id="2" name="Text 0"/>
          <p:cNvSpPr/>
          <p:nvPr/>
        </p:nvSpPr>
        <p:spPr>
          <a:xfrm>
            <a:off x="685800" y="566928"/>
            <a:ext cx="5486400" cy="274320"/>
          </a:xfrm>
          <a:prstGeom prst="rect">
            <a:avLst/>
          </a:prstGeom>
          <a:noFill/>
          <a:ln/>
        </p:spPr>
        <p:txBody>
          <a:bodyPr wrap="square" lIns="0" tIns="0" rIns="0" bIns="0" rtlCol="0" anchor="ctr"/>
          <a:lstStyle/>
          <a:p>
            <a:pPr marL="0" indent="0">
              <a:buNone/>
            </a:pPr>
            <a:r>
              <a:rPr lang="en-US" sz="1250" b="1" kern="0" spc="420" dirty="0">
                <a:solidFill>
                  <a:srgbClr val="7FA8CE"/>
                </a:solidFill>
                <a:latin typeface="Calibri" pitchFamily="34" charset="0"/>
                <a:ea typeface="Calibri" pitchFamily="34" charset="-122"/>
                <a:cs typeface="Calibri" pitchFamily="34" charset="-120"/>
              </a:rPr>
              <a:t>FLORIDA ATLANTIC UNIVERSITY</a:t>
            </a:r>
            <a:endParaRPr lang="en-US" sz="1250" dirty="0"/>
          </a:p>
        </p:txBody>
      </p:sp>
      <p:sp>
        <p:nvSpPr>
          <p:cNvPr id="3" name="Text 1"/>
          <p:cNvSpPr/>
          <p:nvPr/>
        </p:nvSpPr>
        <p:spPr>
          <a:xfrm>
            <a:off x="685800" y="2670048"/>
            <a:ext cx="3657600" cy="256032"/>
          </a:xfrm>
          <a:prstGeom prst="rect">
            <a:avLst/>
          </a:prstGeom>
          <a:noFill/>
          <a:ln/>
        </p:spPr>
        <p:txBody>
          <a:bodyPr wrap="square" lIns="0" tIns="0" rIns="0" bIns="0" rtlCol="0" anchor="ctr"/>
          <a:lstStyle/>
          <a:p>
            <a:pPr marL="0" indent="0">
              <a:buNone/>
            </a:pPr>
            <a:r>
              <a:rPr lang="en-US" sz="1250" b="1" kern="0" spc="340" dirty="0">
                <a:solidFill>
                  <a:srgbClr val="6FA0CC"/>
                </a:solidFill>
                <a:latin typeface="Calibri" pitchFamily="34" charset="0"/>
                <a:ea typeface="Calibri" pitchFamily="34" charset="-122"/>
                <a:cs typeface="Calibri" pitchFamily="34" charset="-120"/>
              </a:rPr>
              <a:t>PART 02</a:t>
            </a:r>
            <a:endParaRPr lang="en-US" sz="1250" dirty="0"/>
          </a:p>
        </p:txBody>
      </p:sp>
      <p:sp>
        <p:nvSpPr>
          <p:cNvPr id="4" name="Text 2"/>
          <p:cNvSpPr/>
          <p:nvPr/>
        </p:nvSpPr>
        <p:spPr>
          <a:xfrm>
            <a:off x="685800" y="3072384"/>
            <a:ext cx="9692640" cy="841248"/>
          </a:xfrm>
          <a:prstGeom prst="rect">
            <a:avLst/>
          </a:prstGeom>
          <a:noFill/>
          <a:ln/>
        </p:spPr>
        <p:txBody>
          <a:bodyPr wrap="square" lIns="0" tIns="0" rIns="0" bIns="0" rtlCol="0" anchor="ctr"/>
          <a:lstStyle/>
          <a:p>
            <a:pPr marL="0" indent="0">
              <a:buNone/>
            </a:pPr>
            <a:r>
              <a:rPr lang="en-US" sz="3800" b="1" dirty="0">
                <a:solidFill>
                  <a:srgbClr val="FFFFFF"/>
                </a:solidFill>
                <a:latin typeface="Cambria" pitchFamily="34" charset="0"/>
                <a:ea typeface="Cambria" pitchFamily="34" charset="-122"/>
                <a:cs typeface="Cambria" pitchFamily="34" charset="-120"/>
              </a:rPr>
              <a:t>Due Process and Student Discipline</a:t>
            </a:r>
            <a:endParaRPr lang="en-US" sz="3800" dirty="0"/>
          </a:p>
        </p:txBody>
      </p:sp>
      <p:sp>
        <p:nvSpPr>
          <p:cNvPr id="5" name="Text 3"/>
          <p:cNvSpPr/>
          <p:nvPr/>
        </p:nvSpPr>
        <p:spPr>
          <a:xfrm>
            <a:off x="685800" y="3950208"/>
            <a:ext cx="8961120" cy="457200"/>
          </a:xfrm>
          <a:prstGeom prst="rect">
            <a:avLst/>
          </a:prstGeom>
          <a:noFill/>
          <a:ln/>
        </p:spPr>
        <p:txBody>
          <a:bodyPr wrap="square" lIns="0" tIns="0" rIns="0" bIns="0" rtlCol="0" anchor="ctr"/>
          <a:lstStyle/>
          <a:p>
            <a:pPr marL="0" indent="0">
              <a:buNone/>
            </a:pPr>
            <a:r>
              <a:rPr lang="en-US" sz="1600" dirty="0">
                <a:solidFill>
                  <a:srgbClr val="A8C4E0"/>
                </a:solidFill>
                <a:latin typeface="Calibri" pitchFamily="34" charset="0"/>
                <a:ea typeface="Calibri" pitchFamily="34" charset="-122"/>
                <a:cs typeface="Calibri" pitchFamily="34" charset="-120"/>
              </a:rPr>
              <a:t>What the Constitution requires of you, and what it leaves to your judgment</a:t>
            </a:r>
            <a:endParaRPr lang="en-US"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THE FRAMEWORK</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What Process Is Due</a:t>
            </a:r>
            <a:endParaRPr lang="en-US" sz="3000" dirty="0"/>
          </a:p>
        </p:txBody>
      </p:sp>
      <p:sp>
        <p:nvSpPr>
          <p:cNvPr id="4" name="Text 2"/>
          <p:cNvSpPr/>
          <p:nvPr/>
        </p:nvSpPr>
        <p:spPr>
          <a:xfrm>
            <a:off x="685800" y="1572768"/>
            <a:ext cx="10820095" cy="540766"/>
          </a:xfrm>
          <a:prstGeom prst="rect">
            <a:avLst/>
          </a:prstGeom>
          <a:noFill/>
          <a:ln/>
        </p:spPr>
        <p:txBody>
          <a:bodyPr wrap="square" lIns="0" tIns="0" rIns="0" bIns="0" rtlCol="0" anchor="t"/>
          <a:lstStyle/>
          <a:p>
            <a:pPr marL="0" indent="0">
              <a:lnSpc>
                <a:spcPct val="112000"/>
              </a:lnSpc>
              <a:buNone/>
            </a:pPr>
            <a:r>
              <a:rPr lang="en-US" sz="1450" dirty="0">
                <a:solidFill>
                  <a:srgbClr val="5B6672"/>
                </a:solidFill>
                <a:latin typeface="Calibri" pitchFamily="34" charset="0"/>
                <a:ea typeface="Calibri" pitchFamily="34" charset="-122"/>
                <a:cs typeface="Calibri" pitchFamily="34" charset="-120"/>
              </a:rPr>
              <a:t>The process that is due depends on the interest being taken away. The greater the interest, the more procedure the Constitution requires.</a:t>
            </a:r>
            <a:endParaRPr lang="en-US" sz="1450" dirty="0"/>
          </a:p>
        </p:txBody>
      </p:sp>
      <p:sp>
        <p:nvSpPr>
          <p:cNvPr id="5" name="Shape 3"/>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6" name="Text 4"/>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In practice this is simpler than it sounds, and it is something good teachers already do. Tell the student plainly what the concern is, and let them respond before you decide anything. Students who feel heard rarely appeal.</a:t>
            </a:r>
            <a:endParaRPr lang="en-US" sz="1300" dirty="0"/>
          </a:p>
        </p:txBody>
      </p:sp>
      <p:sp>
        <p:nvSpPr>
          <p:cNvPr id="7" name="Text 5"/>
          <p:cNvSpPr/>
          <p:nvPr/>
        </p:nvSpPr>
        <p:spPr>
          <a:xfrm>
            <a:off x="832104" y="2506599"/>
            <a:ext cx="10362895" cy="2577592"/>
          </a:xfrm>
          <a:prstGeom prst="rect">
            <a:avLst/>
          </a:prstGeom>
          <a:noFill/>
          <a:ln/>
        </p:spPr>
        <p:txBody>
          <a:bodyPr wrap="square" lIns="0" tIns="0" rIns="0" bIns="0" rtlCol="0" anchor="t"/>
          <a:lstStyle/>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At the top of the scale: criminal prosecution, involuntary civil commitment, termination of subsistence benefits.</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In the middle: suspension or expulsion from a public university, which affects a recognized property and liberty interest.</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At the bottom: admissions decisions, which afford no due process at all, because there is no protected interest in being admitted.</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The two irreducible elements at every level: notice of what is alleged, and a meaningful opportunity to respond.</a:t>
            </a:r>
            <a:endParaRPr lang="en-US" sz="1600" dirty="0"/>
          </a:p>
        </p:txBody>
      </p:sp>
      <p:sp>
        <p:nvSpPr>
          <p:cNvPr id="8" name="Text 6"/>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9" name="Text 7"/>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26</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THE DISTINCTION THAT PROTECTS YOU</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Academic Judgment Versus Rule Violation</a:t>
            </a:r>
            <a:endParaRPr lang="en-US" sz="3000" dirty="0"/>
          </a:p>
        </p:txBody>
      </p:sp>
      <p:sp>
        <p:nvSpPr>
          <p:cNvPr id="4" name="Shape 2"/>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5" name="Text 3"/>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The most common faculty error is converting a discipline problem into a grade. Failing a student for cheating without going through the integrity process gives up the deference you would otherwise enjoy.</a:t>
            </a:r>
            <a:endParaRPr lang="en-US" sz="1300" dirty="0"/>
          </a:p>
        </p:txBody>
      </p:sp>
      <p:sp>
        <p:nvSpPr>
          <p:cNvPr id="6" name="Shape 4"/>
          <p:cNvSpPr/>
          <p:nvPr/>
        </p:nvSpPr>
        <p:spPr>
          <a:xfrm>
            <a:off x="685800" y="1572768"/>
            <a:ext cx="5181448" cy="3141599"/>
          </a:xfrm>
          <a:prstGeom prst="roundRect">
            <a:avLst>
              <a:gd name="adj" fmla="val 1455"/>
            </a:avLst>
          </a:prstGeom>
          <a:solidFill>
            <a:srgbClr val="EEF2F7"/>
          </a:solidFill>
          <a:ln/>
        </p:spPr>
        <p:txBody>
          <a:bodyPr/>
          <a:lstStyle/>
          <a:p>
            <a:endParaRPr lang="en-US"/>
          </a:p>
        </p:txBody>
      </p:sp>
      <p:sp>
        <p:nvSpPr>
          <p:cNvPr id="7" name="Text 5"/>
          <p:cNvSpPr/>
          <p:nvPr/>
        </p:nvSpPr>
        <p:spPr>
          <a:xfrm>
            <a:off x="996696"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Academic decisions</a:t>
            </a:r>
            <a:endParaRPr lang="en-US" sz="1700" dirty="0"/>
          </a:p>
        </p:txBody>
      </p:sp>
      <p:sp>
        <p:nvSpPr>
          <p:cNvPr id="8" name="Text 6"/>
          <p:cNvSpPr/>
          <p:nvPr/>
        </p:nvSpPr>
        <p:spPr>
          <a:xfrm>
            <a:off x="996696" y="2238502"/>
            <a:ext cx="4559656" cy="2375281"/>
          </a:xfrm>
          <a:prstGeom prst="rect">
            <a:avLst/>
          </a:prstGeom>
          <a:noFill/>
          <a:ln/>
        </p:spPr>
        <p:txBody>
          <a:bodyPr wrap="square" lIns="0" tIns="0" rIns="0" bIns="0" rtlCol="0" anchor="t"/>
          <a:lstStyle/>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Grades, comprehensive exams, clinical evaluations, dismissal for failure to meet academic standards.</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Horowitz, 435 U.S. 78 (1978): academic dismissals call for far less stringent procedure than disciplinary ones.</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Ewing, 474 U.S. 214 (1985): courts must respect faculty professional judgment absent a substantial departure from accepted academic norms.</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Your evaluative judgment is broadly protected.</a:t>
            </a:r>
            <a:endParaRPr lang="en-US" sz="1350" dirty="0"/>
          </a:p>
        </p:txBody>
      </p:sp>
      <p:sp>
        <p:nvSpPr>
          <p:cNvPr id="9" name="Shape 7"/>
          <p:cNvSpPr/>
          <p:nvPr/>
        </p:nvSpPr>
        <p:spPr>
          <a:xfrm>
            <a:off x="6324448" y="1572768"/>
            <a:ext cx="5181448" cy="3141599"/>
          </a:xfrm>
          <a:prstGeom prst="roundRect">
            <a:avLst>
              <a:gd name="adj" fmla="val 1455"/>
            </a:avLst>
          </a:prstGeom>
          <a:solidFill>
            <a:srgbClr val="EEF2F7"/>
          </a:solidFill>
          <a:ln/>
        </p:spPr>
        <p:txBody>
          <a:bodyPr/>
          <a:lstStyle/>
          <a:p>
            <a:endParaRPr lang="en-US"/>
          </a:p>
        </p:txBody>
      </p:sp>
      <p:sp>
        <p:nvSpPr>
          <p:cNvPr id="10" name="Text 8"/>
          <p:cNvSpPr/>
          <p:nvPr/>
        </p:nvSpPr>
        <p:spPr>
          <a:xfrm>
            <a:off x="6635344"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Disciplinary decisions</a:t>
            </a:r>
            <a:endParaRPr lang="en-US" sz="1700" dirty="0"/>
          </a:p>
        </p:txBody>
      </p:sp>
      <p:sp>
        <p:nvSpPr>
          <p:cNvPr id="11" name="Text 9"/>
          <p:cNvSpPr/>
          <p:nvPr/>
        </p:nvSpPr>
        <p:spPr>
          <a:xfrm>
            <a:off x="6635344" y="2238502"/>
            <a:ext cx="4559656" cy="2375281"/>
          </a:xfrm>
          <a:prstGeom prst="rect">
            <a:avLst/>
          </a:prstGeom>
          <a:noFill/>
          <a:ln/>
        </p:spPr>
        <p:txBody>
          <a:bodyPr wrap="square" lIns="0" tIns="0" rIns="0" bIns="0" rtlCol="0" anchor="t"/>
          <a:lstStyle/>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Cheating, plagiarism, harassment, threats, disruption, violations of the Student Code of Conduct.</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These are accusations of misconduct, not evaluations of performance.</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They carry a much higher procedural burden: written notice of charges, a hearing, an appeal.</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They belong to Student Conduct and to the academic integrity process, not to your gradebook.</a:t>
            </a:r>
            <a:endParaRPr lang="en-US" sz="1350" dirty="0"/>
          </a:p>
        </p:txBody>
      </p:sp>
      <p:sp>
        <p:nvSpPr>
          <p:cNvPr id="12" name="Text 10"/>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3" name="Text 11"/>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27</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THE TWO PROCESSES</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How It Actually Works at FAU</a:t>
            </a:r>
            <a:endParaRPr lang="en-US" sz="3000" dirty="0"/>
          </a:p>
        </p:txBody>
      </p:sp>
      <p:sp>
        <p:nvSpPr>
          <p:cNvPr id="4" name="Shape 2"/>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5" name="Text 3"/>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Read both regulations at fau.edu/regulations. Confirm the current step sequence, because these are amended more often than you would expect.</a:t>
            </a:r>
            <a:endParaRPr lang="en-US" sz="1300" dirty="0"/>
          </a:p>
        </p:txBody>
      </p:sp>
      <p:sp>
        <p:nvSpPr>
          <p:cNvPr id="6" name="Shape 4"/>
          <p:cNvSpPr/>
          <p:nvPr/>
        </p:nvSpPr>
        <p:spPr>
          <a:xfrm>
            <a:off x="685800" y="1572768"/>
            <a:ext cx="5181448" cy="3698812"/>
          </a:xfrm>
          <a:prstGeom prst="roundRect">
            <a:avLst>
              <a:gd name="adj" fmla="val 1236"/>
            </a:avLst>
          </a:prstGeom>
          <a:solidFill>
            <a:srgbClr val="EEF2F7"/>
          </a:solidFill>
          <a:ln/>
        </p:spPr>
        <p:txBody>
          <a:bodyPr/>
          <a:lstStyle/>
          <a:p>
            <a:endParaRPr lang="en-US"/>
          </a:p>
        </p:txBody>
      </p:sp>
      <p:sp>
        <p:nvSpPr>
          <p:cNvPr id="7" name="Text 5"/>
          <p:cNvSpPr/>
          <p:nvPr/>
        </p:nvSpPr>
        <p:spPr>
          <a:xfrm>
            <a:off x="996696"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Student Code of Conduct — Reg. 4.007</a:t>
            </a:r>
            <a:endParaRPr lang="en-US" sz="1700" dirty="0"/>
          </a:p>
        </p:txBody>
      </p:sp>
      <p:sp>
        <p:nvSpPr>
          <p:cNvPr id="8" name="Text 6"/>
          <p:cNvSpPr/>
          <p:nvPr/>
        </p:nvSpPr>
        <p:spPr>
          <a:xfrm>
            <a:off x="996696" y="2238502"/>
            <a:ext cx="4559656" cy="2932494"/>
          </a:xfrm>
          <a:prstGeom prst="rect">
            <a:avLst/>
          </a:prstGeom>
          <a:noFill/>
          <a:ln/>
        </p:spPr>
        <p:txBody>
          <a:bodyPr wrap="square" lIns="0" tIns="0" rIns="0" bIns="0" rtlCol="0" anchor="t"/>
          <a:lstStyle/>
          <a:p>
            <a:pPr>
              <a:spcAft>
                <a:spcPts val="700"/>
              </a:spcAft>
              <a:buSzPct val="100000"/>
            </a:pPr>
            <a:r>
              <a:rPr lang="en-US" sz="1275" dirty="0">
                <a:solidFill>
                  <a:srgbClr val="1E2A36"/>
                </a:solidFill>
                <a:latin typeface="Calibri" pitchFamily="34" charset="0"/>
                <a:ea typeface="Calibri" pitchFamily="34" charset="-122"/>
                <a:cs typeface="Calibri" pitchFamily="34" charset="-120"/>
              </a:rPr>
              <a:t>Administered by Student Affairs, Office of Student Conduct &amp; Conflict Resolution.</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1. Receipt of report of potential code violation.</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2. Primary investigation/evaluation of information received.</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3. Notice of charges issued to student.</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4. Student conduct conference, at least seven business days after the notice.</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5. Option for hearing, at lease seven business days after student conduct conference.</a:t>
            </a:r>
          </a:p>
          <a:p>
            <a:pPr marL="203200" indent="-203200">
              <a:spcAft>
                <a:spcPts val="700"/>
              </a:spcAft>
              <a:buSzPct val="100000"/>
              <a:buChar char="•"/>
            </a:pPr>
            <a:r>
              <a:rPr lang="en-US" sz="1275" dirty="0">
                <a:solidFill>
                  <a:srgbClr val="1E2A36"/>
                </a:solidFill>
                <a:latin typeface="Calibri" pitchFamily="34" charset="0"/>
                <a:cs typeface="Calibri" pitchFamily="34" charset="-120"/>
              </a:rPr>
              <a:t>Finding/recommendations/decision &amp; outcome.</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6. Appeal to the Vice President for Student Affairs.</a:t>
            </a:r>
            <a:endParaRPr lang="en-US" sz="1275" dirty="0"/>
          </a:p>
        </p:txBody>
      </p:sp>
      <p:sp>
        <p:nvSpPr>
          <p:cNvPr id="9" name="Shape 7"/>
          <p:cNvSpPr/>
          <p:nvPr/>
        </p:nvSpPr>
        <p:spPr>
          <a:xfrm>
            <a:off x="6324448" y="1572768"/>
            <a:ext cx="5181448" cy="3698812"/>
          </a:xfrm>
          <a:prstGeom prst="roundRect">
            <a:avLst>
              <a:gd name="adj" fmla="val 1236"/>
            </a:avLst>
          </a:prstGeom>
          <a:solidFill>
            <a:srgbClr val="EEF2F7"/>
          </a:solidFill>
          <a:ln/>
        </p:spPr>
        <p:txBody>
          <a:bodyPr/>
          <a:lstStyle/>
          <a:p>
            <a:endParaRPr lang="en-US"/>
          </a:p>
        </p:txBody>
      </p:sp>
      <p:sp>
        <p:nvSpPr>
          <p:cNvPr id="10" name="Text 8"/>
          <p:cNvSpPr/>
          <p:nvPr/>
        </p:nvSpPr>
        <p:spPr>
          <a:xfrm>
            <a:off x="6635344"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Academic Integrity — Reg. 4.001</a:t>
            </a:r>
            <a:endParaRPr lang="en-US" sz="1700" dirty="0"/>
          </a:p>
        </p:txBody>
      </p:sp>
      <p:sp>
        <p:nvSpPr>
          <p:cNvPr id="11" name="Text 9"/>
          <p:cNvSpPr/>
          <p:nvPr/>
        </p:nvSpPr>
        <p:spPr>
          <a:xfrm>
            <a:off x="6635344" y="2238502"/>
            <a:ext cx="4559656" cy="2932494"/>
          </a:xfrm>
          <a:prstGeom prst="rect">
            <a:avLst/>
          </a:prstGeom>
          <a:noFill/>
          <a:ln/>
        </p:spPr>
        <p:txBody>
          <a:bodyPr wrap="square" lIns="0" tIns="0" rIns="0" bIns="0" rtlCol="0" anchor="t"/>
          <a:lstStyle/>
          <a:p>
            <a:pPr>
              <a:spcAft>
                <a:spcPts val="700"/>
              </a:spcAft>
              <a:buSzPct val="100000"/>
            </a:pPr>
            <a:r>
              <a:rPr lang="en-US" sz="1275" dirty="0">
                <a:solidFill>
                  <a:srgbClr val="1E2A36"/>
                </a:solidFill>
                <a:latin typeface="Calibri" pitchFamily="34" charset="0"/>
                <a:ea typeface="Calibri" pitchFamily="34" charset="-122"/>
                <a:cs typeface="Calibri" pitchFamily="34" charset="-120"/>
              </a:rPr>
              <a:t>Administered by the Instructor &amp; College.</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1. Perceived act of dishonesty: cheating, plagiarism, or other dishonesty.</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2. Instructor meets with the student and gives notice.</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3. Written notice of the charges and the proposed penalty.</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4. Opportunity to be heard by the chair and the instructor.</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5. Appeal to the Dean and convening of a Council.</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6. Appeal to the Provost.</a:t>
            </a:r>
            <a:endParaRPr lang="en-US" sz="1275" dirty="0"/>
          </a:p>
        </p:txBody>
      </p:sp>
      <p:sp>
        <p:nvSpPr>
          <p:cNvPr id="12" name="Text 10"/>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3" name="Text 11"/>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28</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HYPOTHETICAL 7</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The Paper That Reads Like a Machine Wrote It</a:t>
            </a:r>
            <a:endParaRPr lang="en-US" sz="3000" dirty="0"/>
          </a:p>
        </p:txBody>
      </p:sp>
      <p:sp>
        <p:nvSpPr>
          <p:cNvPr id="4" name="Shape 2"/>
          <p:cNvSpPr/>
          <p:nvPr/>
        </p:nvSpPr>
        <p:spPr>
          <a:xfrm>
            <a:off x="685800" y="1572768"/>
            <a:ext cx="10820095" cy="1387221"/>
          </a:xfrm>
          <a:prstGeom prst="roundRect">
            <a:avLst>
              <a:gd name="adj" fmla="val 3296"/>
            </a:avLst>
          </a:prstGeom>
          <a:solidFill>
            <a:srgbClr val="FBEFEF"/>
          </a:solidFill>
          <a:ln/>
        </p:spPr>
        <p:txBody>
          <a:bodyPr/>
          <a:lstStyle/>
          <a:p>
            <a:endParaRPr lang="en-US"/>
          </a:p>
        </p:txBody>
      </p:sp>
      <p:sp>
        <p:nvSpPr>
          <p:cNvPr id="5" name="Text 3"/>
          <p:cNvSpPr/>
          <p:nvPr/>
        </p:nvSpPr>
        <p:spPr>
          <a:xfrm>
            <a:off x="996696" y="1737360"/>
            <a:ext cx="2743200" cy="219456"/>
          </a:xfrm>
          <a:prstGeom prst="rect">
            <a:avLst/>
          </a:prstGeom>
          <a:noFill/>
          <a:ln/>
        </p:spPr>
        <p:txBody>
          <a:bodyPr wrap="square" lIns="0" tIns="0" rIns="0" bIns="0" rtlCol="0" anchor="ctr"/>
          <a:lstStyle/>
          <a:p>
            <a:pPr marL="0" indent="0">
              <a:buNone/>
            </a:pPr>
            <a:r>
              <a:rPr lang="en-US" sz="1050" b="1" kern="0" spc="150" dirty="0">
                <a:solidFill>
                  <a:srgbClr val="CC0000"/>
                </a:solidFill>
                <a:latin typeface="Calibri" pitchFamily="34" charset="0"/>
                <a:ea typeface="Calibri" pitchFamily="34" charset="-122"/>
                <a:cs typeface="Calibri" pitchFamily="34" charset="-120"/>
              </a:rPr>
              <a:t>THE FACTS</a:t>
            </a:r>
            <a:endParaRPr lang="en-US" sz="1050" dirty="0"/>
          </a:p>
        </p:txBody>
      </p:sp>
      <p:sp>
        <p:nvSpPr>
          <p:cNvPr id="6" name="Text 4"/>
          <p:cNvSpPr/>
          <p:nvPr/>
        </p:nvSpPr>
        <p:spPr>
          <a:xfrm>
            <a:off x="996696" y="2029968"/>
            <a:ext cx="10198303" cy="802005"/>
          </a:xfrm>
          <a:prstGeom prst="rect">
            <a:avLst/>
          </a:prstGeom>
          <a:noFill/>
          <a:ln/>
        </p:spPr>
        <p:txBody>
          <a:bodyPr wrap="square" lIns="0" tIns="0" rIns="0" bIns="0" rtlCol="0" anchor="t"/>
          <a:lstStyle/>
          <a:p>
            <a:pPr marL="0" indent="0">
              <a:lnSpc>
                <a:spcPct val="110000"/>
              </a:lnSpc>
              <a:buNone/>
            </a:pPr>
            <a:r>
              <a:rPr lang="en-US" sz="1450" dirty="0">
                <a:solidFill>
                  <a:srgbClr val="2C1A1A"/>
                </a:solidFill>
                <a:latin typeface="Calibri" pitchFamily="34" charset="0"/>
                <a:ea typeface="Calibri" pitchFamily="34" charset="-122"/>
                <a:cs typeface="Calibri" pitchFamily="34" charset="-120"/>
              </a:rPr>
              <a:t>A final paper is fluent, generic, and cites two cases that do not exist. Your detection tool returns a ninety-two percent AI score. The student is a graduating senior with a job offer contingent on the degree. You have four days until grades are due.</a:t>
            </a:r>
            <a:endParaRPr lang="en-US" sz="1450" dirty="0"/>
          </a:p>
        </p:txBody>
      </p:sp>
      <p:sp>
        <p:nvSpPr>
          <p:cNvPr id="7" name="Shape 5"/>
          <p:cNvSpPr/>
          <p:nvPr/>
        </p:nvSpPr>
        <p:spPr>
          <a:xfrm>
            <a:off x="685800" y="3325749"/>
            <a:ext cx="3301898" cy="2638171"/>
          </a:xfrm>
          <a:prstGeom prst="roundRect">
            <a:avLst>
              <a:gd name="adj" fmla="val 1733"/>
            </a:avLst>
          </a:prstGeom>
          <a:solidFill>
            <a:srgbClr val="EEF2F7"/>
          </a:solidFill>
          <a:ln/>
        </p:spPr>
        <p:txBody>
          <a:bodyPr/>
          <a:lstStyle/>
          <a:p>
            <a:endParaRPr lang="en-US"/>
          </a:p>
        </p:txBody>
      </p:sp>
      <p:sp>
        <p:nvSpPr>
          <p:cNvPr id="8" name="Text 6"/>
          <p:cNvSpPr/>
          <p:nvPr/>
        </p:nvSpPr>
        <p:spPr>
          <a:xfrm>
            <a:off x="960120"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instinct</a:t>
            </a:r>
            <a:endParaRPr lang="en-US" sz="1550" dirty="0"/>
          </a:p>
        </p:txBody>
      </p:sp>
      <p:sp>
        <p:nvSpPr>
          <p:cNvPr id="9" name="Text 7"/>
          <p:cNvSpPr/>
          <p:nvPr/>
        </p:nvSpPr>
        <p:spPr>
          <a:xfrm>
            <a:off x="960120" y="3913378"/>
            <a:ext cx="2753258" cy="1949958"/>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Assign a zero, note "AI-generated" in the comments, submit grades, and move on. The tool said ninety-two percent.</a:t>
            </a:r>
            <a:endParaRPr lang="en-US" sz="1300" dirty="0"/>
          </a:p>
        </p:txBody>
      </p:sp>
      <p:sp>
        <p:nvSpPr>
          <p:cNvPr id="10" name="Shape 8"/>
          <p:cNvSpPr/>
          <p:nvPr/>
        </p:nvSpPr>
        <p:spPr>
          <a:xfrm>
            <a:off x="4444898" y="3325749"/>
            <a:ext cx="3301898" cy="2638171"/>
          </a:xfrm>
          <a:prstGeom prst="roundRect">
            <a:avLst>
              <a:gd name="adj" fmla="val 1733"/>
            </a:avLst>
          </a:prstGeom>
          <a:solidFill>
            <a:srgbClr val="EEF2F7"/>
          </a:solidFill>
          <a:ln/>
        </p:spPr>
        <p:txBody>
          <a:bodyPr/>
          <a:lstStyle/>
          <a:p>
            <a:endParaRPr lang="en-US"/>
          </a:p>
        </p:txBody>
      </p:sp>
      <p:sp>
        <p:nvSpPr>
          <p:cNvPr id="11" name="Text 9"/>
          <p:cNvSpPr/>
          <p:nvPr/>
        </p:nvSpPr>
        <p:spPr>
          <a:xfrm>
            <a:off x="4719218"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rule</a:t>
            </a:r>
            <a:endParaRPr lang="en-US" sz="1550" dirty="0"/>
          </a:p>
        </p:txBody>
      </p:sp>
      <p:sp>
        <p:nvSpPr>
          <p:cNvPr id="12" name="Text 10"/>
          <p:cNvSpPr/>
          <p:nvPr/>
        </p:nvSpPr>
        <p:spPr>
          <a:xfrm>
            <a:off x="4719218" y="3913378"/>
            <a:ext cx="2753258" cy="1949958"/>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Detection scores are probabilistic, and they carry documented false-positive rates for non-native English writers. The fabricated citations are the real evidence. Either way this is an integrity charge under Regulation 4.001: notice, a meeting, an appeal path.</a:t>
            </a:r>
            <a:endParaRPr lang="en-US" sz="1300" dirty="0"/>
          </a:p>
        </p:txBody>
      </p:sp>
      <p:sp>
        <p:nvSpPr>
          <p:cNvPr id="13" name="Shape 11"/>
          <p:cNvSpPr/>
          <p:nvPr/>
        </p:nvSpPr>
        <p:spPr>
          <a:xfrm>
            <a:off x="8203997" y="3325749"/>
            <a:ext cx="3301898" cy="2638171"/>
          </a:xfrm>
          <a:prstGeom prst="roundRect">
            <a:avLst>
              <a:gd name="adj" fmla="val 1733"/>
            </a:avLst>
          </a:prstGeom>
          <a:solidFill>
            <a:srgbClr val="EEF2F7"/>
          </a:solidFill>
          <a:ln/>
        </p:spPr>
        <p:txBody>
          <a:bodyPr/>
          <a:lstStyle/>
          <a:p>
            <a:endParaRPr lang="en-US"/>
          </a:p>
        </p:txBody>
      </p:sp>
      <p:sp>
        <p:nvSpPr>
          <p:cNvPr id="14" name="Text 12"/>
          <p:cNvSpPr/>
          <p:nvPr/>
        </p:nvSpPr>
        <p:spPr>
          <a:xfrm>
            <a:off x="8478317"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move</a:t>
            </a:r>
            <a:endParaRPr lang="en-US" sz="1550" dirty="0"/>
          </a:p>
        </p:txBody>
      </p:sp>
      <p:sp>
        <p:nvSpPr>
          <p:cNvPr id="15" name="Text 13"/>
          <p:cNvSpPr/>
          <p:nvPr/>
        </p:nvSpPr>
        <p:spPr>
          <a:xfrm>
            <a:off x="8478317" y="3913378"/>
            <a:ext cx="2753258" cy="1949958"/>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Meet with the student. Put the specific evidence in writing. Follow 4.001 even under deadline pressure. If the timeline does not fit, assign an incomplete rather than a punitive grade.</a:t>
            </a:r>
            <a:endParaRPr lang="en-US" sz="130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29</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ICE BREAKER</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Where Are You Coming From?</a:t>
            </a:r>
            <a:endParaRPr lang="en-US" sz="3000" dirty="0"/>
          </a:p>
        </p:txBody>
      </p:sp>
      <p:sp>
        <p:nvSpPr>
          <p:cNvPr id="4" name="Text 2"/>
          <p:cNvSpPr/>
          <p:nvPr/>
        </p:nvSpPr>
        <p:spPr>
          <a:xfrm>
            <a:off x="685800" y="1572768"/>
            <a:ext cx="10820095" cy="540766"/>
          </a:xfrm>
          <a:prstGeom prst="rect">
            <a:avLst/>
          </a:prstGeom>
          <a:noFill/>
          <a:ln/>
        </p:spPr>
        <p:txBody>
          <a:bodyPr wrap="square" lIns="0" tIns="0" rIns="0" bIns="0" rtlCol="0" anchor="t"/>
          <a:lstStyle/>
          <a:p>
            <a:pPr marL="0" indent="0">
              <a:lnSpc>
                <a:spcPct val="112000"/>
              </a:lnSpc>
              <a:buNone/>
            </a:pPr>
            <a:r>
              <a:rPr lang="en-US" sz="1450" dirty="0">
                <a:solidFill>
                  <a:srgbClr val="5B6672"/>
                </a:solidFill>
                <a:latin typeface="Calibri" pitchFamily="34" charset="0"/>
                <a:ea typeface="Calibri" pitchFamily="34" charset="-122"/>
                <a:cs typeface="Calibri" pitchFamily="34" charset="-120"/>
              </a:rPr>
              <a:t>Show of hands, or use the poll link on the screen. I am asking because Florida is genuinely different, and I want to know how much of this will be new.</a:t>
            </a:r>
            <a:endParaRPr lang="en-US" sz="1450" dirty="0"/>
          </a:p>
        </p:txBody>
      </p:sp>
      <p:sp>
        <p:nvSpPr>
          <p:cNvPr id="5" name="Shape 3"/>
          <p:cNvSpPr/>
          <p:nvPr/>
        </p:nvSpPr>
        <p:spPr>
          <a:xfrm>
            <a:off x="685800" y="5284470"/>
            <a:ext cx="10820095" cy="988314"/>
          </a:xfrm>
          <a:prstGeom prst="roundRect">
            <a:avLst>
              <a:gd name="adj" fmla="val 4626"/>
            </a:avLst>
          </a:prstGeom>
          <a:solidFill>
            <a:srgbClr val="FBEFEF"/>
          </a:solidFill>
          <a:ln/>
        </p:spPr>
        <p:txBody>
          <a:bodyPr/>
          <a:lstStyle/>
          <a:p>
            <a:endParaRPr lang="en-US"/>
          </a:p>
        </p:txBody>
      </p:sp>
      <p:sp>
        <p:nvSpPr>
          <p:cNvPr id="6" name="Text 4"/>
          <p:cNvSpPr/>
          <p:nvPr/>
        </p:nvSpPr>
        <p:spPr>
          <a:xfrm>
            <a:off x="996696" y="5375910"/>
            <a:ext cx="10198303" cy="805434"/>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If you came from a private institution or a state without a strong open-records law, assume your instincts about privacy and confidentiality are calibrated wrong for Florida. That is the single most common problem I see in a new faculty member's first year.</a:t>
            </a:r>
            <a:endParaRPr lang="en-US" sz="1300" dirty="0"/>
          </a:p>
        </p:txBody>
      </p:sp>
      <p:sp>
        <p:nvSpPr>
          <p:cNvPr id="7" name="Text 5"/>
          <p:cNvSpPr/>
          <p:nvPr/>
        </p:nvSpPr>
        <p:spPr>
          <a:xfrm>
            <a:off x="832104" y="2623820"/>
            <a:ext cx="10362895" cy="2196084"/>
          </a:xfrm>
          <a:prstGeom prst="rect">
            <a:avLst/>
          </a:prstGeom>
          <a:noFill/>
          <a:ln/>
        </p:spPr>
        <p:txBody>
          <a:bodyPr wrap="square" lIns="0" tIns="0" rIns="0" bIns="0" rtlCol="0" anchor="t"/>
          <a:lstStyle/>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Who has taught at a public institution before, anywhere?</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Who is coming to Florida from another state?</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Who has taught at a private institution, where none of the open-records rules applied?</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Who is new to teaching altogether, or coming in from practice or industry?</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Who has ever received a public records request, a subpoena, or a FERPA question about their own students?</a:t>
            </a:r>
            <a:endParaRPr lang="en-US" sz="1600" dirty="0"/>
          </a:p>
        </p:txBody>
      </p:sp>
      <p:sp>
        <p:nvSpPr>
          <p:cNvPr id="8" name="Text 6"/>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9" name="Text 7"/>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002347"/>
        </a:solidFill>
        <a:effectLst/>
      </p:bgPr>
    </p:bg>
    <p:spTree>
      <p:nvGrpSpPr>
        <p:cNvPr id="1" name=""/>
        <p:cNvGrpSpPr/>
        <p:nvPr/>
      </p:nvGrpSpPr>
      <p:grpSpPr>
        <a:xfrm>
          <a:off x="0" y="0"/>
          <a:ext cx="0" cy="0"/>
          <a:chOff x="0" y="0"/>
          <a:chExt cx="0" cy="0"/>
        </a:xfrm>
      </p:grpSpPr>
      <p:sp>
        <p:nvSpPr>
          <p:cNvPr id="2" name="Text 0"/>
          <p:cNvSpPr/>
          <p:nvPr/>
        </p:nvSpPr>
        <p:spPr>
          <a:xfrm>
            <a:off x="685800" y="566928"/>
            <a:ext cx="5486400" cy="274320"/>
          </a:xfrm>
          <a:prstGeom prst="rect">
            <a:avLst/>
          </a:prstGeom>
          <a:noFill/>
          <a:ln/>
        </p:spPr>
        <p:txBody>
          <a:bodyPr wrap="square" lIns="0" tIns="0" rIns="0" bIns="0" rtlCol="0" anchor="ctr"/>
          <a:lstStyle/>
          <a:p>
            <a:pPr marL="0" indent="0">
              <a:buNone/>
            </a:pPr>
            <a:r>
              <a:rPr lang="en-US" sz="1250" b="1" kern="0" spc="420" dirty="0">
                <a:solidFill>
                  <a:srgbClr val="7FA8CE"/>
                </a:solidFill>
                <a:latin typeface="Calibri" pitchFamily="34" charset="0"/>
                <a:ea typeface="Calibri" pitchFamily="34" charset="-122"/>
                <a:cs typeface="Calibri" pitchFamily="34" charset="-120"/>
              </a:rPr>
              <a:t>FLORIDA ATLANTIC UNIVERSITY</a:t>
            </a:r>
            <a:endParaRPr lang="en-US" sz="1250" dirty="0"/>
          </a:p>
        </p:txBody>
      </p:sp>
      <p:sp>
        <p:nvSpPr>
          <p:cNvPr id="3" name="Text 1"/>
          <p:cNvSpPr/>
          <p:nvPr/>
        </p:nvSpPr>
        <p:spPr>
          <a:xfrm>
            <a:off x="685800" y="2670048"/>
            <a:ext cx="3657600" cy="256032"/>
          </a:xfrm>
          <a:prstGeom prst="rect">
            <a:avLst/>
          </a:prstGeom>
          <a:noFill/>
          <a:ln/>
        </p:spPr>
        <p:txBody>
          <a:bodyPr wrap="square" lIns="0" tIns="0" rIns="0" bIns="0" rtlCol="0" anchor="ctr"/>
          <a:lstStyle/>
          <a:p>
            <a:pPr marL="0" indent="0">
              <a:buNone/>
            </a:pPr>
            <a:r>
              <a:rPr lang="en-US" sz="1250" b="1" kern="0" spc="340" dirty="0">
                <a:solidFill>
                  <a:srgbClr val="6FA0CC"/>
                </a:solidFill>
                <a:latin typeface="Calibri" pitchFamily="34" charset="0"/>
                <a:ea typeface="Calibri" pitchFamily="34" charset="-122"/>
                <a:cs typeface="Calibri" pitchFamily="34" charset="-120"/>
              </a:rPr>
              <a:t>PART 03</a:t>
            </a:r>
            <a:endParaRPr lang="en-US" sz="1250" dirty="0"/>
          </a:p>
        </p:txBody>
      </p:sp>
      <p:sp>
        <p:nvSpPr>
          <p:cNvPr id="4" name="Text 2"/>
          <p:cNvSpPr/>
          <p:nvPr/>
        </p:nvSpPr>
        <p:spPr>
          <a:xfrm>
            <a:off x="685800" y="3072384"/>
            <a:ext cx="9692640" cy="841248"/>
          </a:xfrm>
          <a:prstGeom prst="rect">
            <a:avLst/>
          </a:prstGeom>
          <a:noFill/>
          <a:ln/>
        </p:spPr>
        <p:txBody>
          <a:bodyPr wrap="square" lIns="0" tIns="0" rIns="0" bIns="0" rtlCol="0" anchor="ctr"/>
          <a:lstStyle/>
          <a:p>
            <a:pPr marL="0" indent="0">
              <a:buNone/>
            </a:pPr>
            <a:r>
              <a:rPr lang="en-US" sz="3800" b="1" dirty="0">
                <a:solidFill>
                  <a:srgbClr val="FFFFFF"/>
                </a:solidFill>
                <a:latin typeface="Cambria" pitchFamily="34" charset="0"/>
                <a:ea typeface="Cambria" pitchFamily="34" charset="-122"/>
                <a:cs typeface="Cambria" pitchFamily="34" charset="-120"/>
              </a:rPr>
              <a:t>The Classroom and the Campus</a:t>
            </a:r>
            <a:endParaRPr lang="en-US" sz="3800" dirty="0"/>
          </a:p>
        </p:txBody>
      </p:sp>
      <p:sp>
        <p:nvSpPr>
          <p:cNvPr id="5" name="Text 3"/>
          <p:cNvSpPr/>
          <p:nvPr/>
        </p:nvSpPr>
        <p:spPr>
          <a:xfrm>
            <a:off x="685800" y="3950208"/>
            <a:ext cx="8961120" cy="457200"/>
          </a:xfrm>
          <a:prstGeom prst="rect">
            <a:avLst/>
          </a:prstGeom>
          <a:noFill/>
          <a:ln/>
        </p:spPr>
        <p:txBody>
          <a:bodyPr wrap="square" lIns="0" tIns="0" rIns="0" bIns="0" rtlCol="0" anchor="ctr"/>
          <a:lstStyle/>
          <a:p>
            <a:pPr marL="0" indent="0">
              <a:buNone/>
            </a:pPr>
            <a:r>
              <a:rPr lang="en-US" sz="1600" dirty="0">
                <a:solidFill>
                  <a:srgbClr val="A8C4E0"/>
                </a:solidFill>
                <a:latin typeface="Calibri" pitchFamily="34" charset="0"/>
                <a:ea typeface="Calibri" pitchFamily="34" charset="-122"/>
                <a:cs typeface="Calibri" pitchFamily="34" charset="-120"/>
              </a:rPr>
              <a:t>Recording, expression, and the boundaries of your podium</a:t>
            </a:r>
            <a:endParaRPr lang="en-US" sz="1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 1004.097, FLA. STAT.</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Students May Record Your Lectures</a:t>
            </a:r>
            <a:endParaRPr lang="en-US" sz="3000" dirty="0"/>
          </a:p>
        </p:txBody>
      </p:sp>
      <p:sp>
        <p:nvSpPr>
          <p:cNvPr id="4" name="Text 2"/>
          <p:cNvSpPr/>
          <p:nvPr/>
        </p:nvSpPr>
        <p:spPr>
          <a:xfrm>
            <a:off x="685800" y="1572768"/>
            <a:ext cx="10820095" cy="540766"/>
          </a:xfrm>
          <a:prstGeom prst="rect">
            <a:avLst/>
          </a:prstGeom>
          <a:noFill/>
          <a:ln/>
        </p:spPr>
        <p:txBody>
          <a:bodyPr wrap="square" lIns="0" tIns="0" rIns="0" bIns="0" rtlCol="0" anchor="t"/>
          <a:lstStyle/>
          <a:p>
            <a:pPr marL="0" indent="0">
              <a:lnSpc>
                <a:spcPct val="112000"/>
              </a:lnSpc>
              <a:buNone/>
            </a:pPr>
            <a:r>
              <a:rPr lang="en-US" sz="1450" dirty="0">
                <a:solidFill>
                  <a:srgbClr val="5B6672"/>
                </a:solidFill>
                <a:latin typeface="Calibri" pitchFamily="34" charset="0"/>
                <a:ea typeface="Calibri" pitchFamily="34" charset="-122"/>
                <a:cs typeface="Calibri" pitchFamily="34" charset="-120"/>
              </a:rPr>
              <a:t>Since 2021, a student enrolled in your course may audio or video record a class lecture without prior notice, for three purposes and three only.</a:t>
            </a:r>
            <a:endParaRPr lang="en-US" sz="1450" dirty="0"/>
          </a:p>
        </p:txBody>
      </p:sp>
      <p:sp>
        <p:nvSpPr>
          <p:cNvPr id="5" name="Shape 3"/>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6" name="Text 4"/>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You may not prohibit recording, and you may not require advance permission. You may, and should, state the publication rule in your syllabus so students know where the line is.</a:t>
            </a:r>
            <a:endParaRPr lang="en-US" sz="1300" dirty="0"/>
          </a:p>
        </p:txBody>
      </p:sp>
      <p:sp>
        <p:nvSpPr>
          <p:cNvPr id="7" name="Text 5"/>
          <p:cNvSpPr/>
          <p:nvPr/>
        </p:nvSpPr>
        <p:spPr>
          <a:xfrm>
            <a:off x="832104" y="3183509"/>
            <a:ext cx="10362895" cy="1223772"/>
          </a:xfrm>
          <a:prstGeom prst="rect">
            <a:avLst/>
          </a:prstGeom>
          <a:noFill/>
          <a:ln/>
        </p:spPr>
        <p:txBody>
          <a:bodyPr wrap="square" lIns="0" tIns="0" rIns="0" bIns="0" rtlCol="0" anchor="t"/>
          <a:lstStyle/>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For the student's own personal educational use.</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In connection with a complaint to the university where the recording is made.</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As evidence in, or in preparation for, a criminal or civil proceeding.</a:t>
            </a:r>
            <a:endParaRPr lang="en-US" sz="1600" dirty="0"/>
          </a:p>
        </p:txBody>
      </p:sp>
      <p:sp>
        <p:nvSpPr>
          <p:cNvPr id="8" name="Text 6"/>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9" name="Text 7"/>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31</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DEFINITIONS MATTER</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2600" b="1" dirty="0">
                <a:solidFill>
                  <a:srgbClr val="003366"/>
                </a:solidFill>
                <a:latin typeface="Cambria" pitchFamily="34" charset="0"/>
                <a:ea typeface="Cambria" pitchFamily="34" charset="-122"/>
                <a:cs typeface="Cambria" pitchFamily="34" charset="-120"/>
              </a:rPr>
              <a:t>What Is a "Class Lecture," and What Is "Publication"?</a:t>
            </a:r>
            <a:endParaRPr lang="en-US" sz="2600" dirty="0"/>
          </a:p>
        </p:txBody>
      </p:sp>
      <p:sp>
        <p:nvSpPr>
          <p:cNvPr id="4" name="Shape 2"/>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5" name="Text 3"/>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A person injured by unlawful publication may seek declaratory and injunctive relief and may recover damages plus costs and reasonable attorney fees, with total recovery capped at $200,000.</a:t>
            </a:r>
            <a:endParaRPr lang="en-US" sz="1300" dirty="0"/>
          </a:p>
        </p:txBody>
      </p:sp>
      <p:sp>
        <p:nvSpPr>
          <p:cNvPr id="6" name="Shape 4"/>
          <p:cNvSpPr/>
          <p:nvPr/>
        </p:nvSpPr>
        <p:spPr>
          <a:xfrm>
            <a:off x="685800" y="1572768"/>
            <a:ext cx="5181448" cy="3718560"/>
          </a:xfrm>
          <a:prstGeom prst="roundRect">
            <a:avLst>
              <a:gd name="adj" fmla="val 1230"/>
            </a:avLst>
          </a:prstGeom>
          <a:solidFill>
            <a:srgbClr val="EEF2F7"/>
          </a:solidFill>
          <a:ln/>
        </p:spPr>
        <p:txBody>
          <a:bodyPr/>
          <a:lstStyle/>
          <a:p>
            <a:endParaRPr lang="en-US"/>
          </a:p>
        </p:txBody>
      </p:sp>
      <p:sp>
        <p:nvSpPr>
          <p:cNvPr id="7" name="Text 5"/>
          <p:cNvSpPr/>
          <p:nvPr/>
        </p:nvSpPr>
        <p:spPr>
          <a:xfrm>
            <a:off x="996696"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A class lecture is</a:t>
            </a:r>
            <a:endParaRPr lang="en-US" sz="1700" dirty="0"/>
          </a:p>
        </p:txBody>
      </p:sp>
      <p:sp>
        <p:nvSpPr>
          <p:cNvPr id="8" name="Text 6"/>
          <p:cNvSpPr/>
          <p:nvPr/>
        </p:nvSpPr>
        <p:spPr>
          <a:xfrm>
            <a:off x="996696" y="2238502"/>
            <a:ext cx="4559656" cy="2952242"/>
          </a:xfrm>
          <a:prstGeom prst="rect">
            <a:avLst/>
          </a:prstGeom>
          <a:noFill/>
          <a:ln/>
        </p:spPr>
        <p:txBody>
          <a:bodyPr wrap="square" lIns="0" tIns="0" rIns="0" bIns="0" rtlCol="0" anchor="t"/>
          <a:lstStyle/>
          <a:p>
            <a:pPr>
              <a:spcAft>
                <a:spcPts val="700"/>
              </a:spcAft>
              <a:buSzPct val="100000"/>
            </a:pPr>
            <a:r>
              <a:rPr lang="en-US" sz="1275" dirty="0">
                <a:solidFill>
                  <a:srgbClr val="1E2A36"/>
                </a:solidFill>
                <a:latin typeface="Calibri" pitchFamily="34" charset="0"/>
                <a:ea typeface="Calibri" pitchFamily="34" charset="-122"/>
                <a:cs typeface="Calibri" pitchFamily="34" charset="-120"/>
              </a:rPr>
              <a:t>A formal or methodical oral presentation, as part of a university course, intended to present information or teach students about a subject.</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It does not include student presentations, individual or group.</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It does not include class discussion, except where incidental to and incorporated within a lecture.</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It does not include labs, clinical presentations, academic exercises involving student participation, tests, or field trips.</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It does not include private conversations between students, or between a student and you.</a:t>
            </a:r>
            <a:endParaRPr lang="en-US" sz="1275" dirty="0"/>
          </a:p>
        </p:txBody>
      </p:sp>
      <p:sp>
        <p:nvSpPr>
          <p:cNvPr id="9" name="Shape 7"/>
          <p:cNvSpPr/>
          <p:nvPr/>
        </p:nvSpPr>
        <p:spPr>
          <a:xfrm>
            <a:off x="6324448" y="1572768"/>
            <a:ext cx="5181448" cy="3718560"/>
          </a:xfrm>
          <a:prstGeom prst="roundRect">
            <a:avLst>
              <a:gd name="adj" fmla="val 1230"/>
            </a:avLst>
          </a:prstGeom>
          <a:solidFill>
            <a:srgbClr val="EEF2F7"/>
          </a:solidFill>
          <a:ln/>
        </p:spPr>
        <p:txBody>
          <a:bodyPr/>
          <a:lstStyle/>
          <a:p>
            <a:endParaRPr lang="en-US"/>
          </a:p>
        </p:txBody>
      </p:sp>
      <p:sp>
        <p:nvSpPr>
          <p:cNvPr id="10" name="Text 8"/>
          <p:cNvSpPr/>
          <p:nvPr/>
        </p:nvSpPr>
        <p:spPr>
          <a:xfrm>
            <a:off x="6635344"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Publication is</a:t>
            </a:r>
            <a:endParaRPr lang="en-US" sz="1700" dirty="0"/>
          </a:p>
        </p:txBody>
      </p:sp>
      <p:sp>
        <p:nvSpPr>
          <p:cNvPr id="11" name="Text 9"/>
          <p:cNvSpPr/>
          <p:nvPr/>
        </p:nvSpPr>
        <p:spPr>
          <a:xfrm>
            <a:off x="6635344" y="2238502"/>
            <a:ext cx="4559656" cy="2952242"/>
          </a:xfrm>
          <a:prstGeom prst="rect">
            <a:avLst/>
          </a:prstGeom>
          <a:noFill/>
          <a:ln/>
        </p:spPr>
        <p:txBody>
          <a:bodyPr wrap="square" lIns="0" tIns="0" rIns="0" bIns="0" rtlCol="0" anchor="t"/>
          <a:lstStyle/>
          <a:p>
            <a:pPr>
              <a:spcAft>
                <a:spcPts val="700"/>
              </a:spcAft>
              <a:buSzPct val="100000"/>
            </a:pPr>
            <a:r>
              <a:rPr lang="en-US" sz="1275" dirty="0">
                <a:solidFill>
                  <a:srgbClr val="1E2A36"/>
                </a:solidFill>
                <a:latin typeface="Calibri" pitchFamily="34" charset="0"/>
                <a:ea typeface="Calibri" pitchFamily="34" charset="-122"/>
                <a:cs typeface="Calibri" pitchFamily="34" charset="-120"/>
              </a:rPr>
              <a:t>To share, transmit, circulate, distribute, or otherwise provide access to the recording, in any format, to another person.</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That includes sending it to one other student in the class.</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It includes posting to any media platform: social media, a book, a magazine, a newspaper, a leaflet, a picket sign, or any mode of print.</a:t>
            </a:r>
            <a:endParaRPr lang="en-US" sz="1275" dirty="0"/>
          </a:p>
          <a:p>
            <a:pPr marL="203200" indent="-203200">
              <a:spcAft>
                <a:spcPts val="700"/>
              </a:spcAft>
              <a:buSzPct val="100000"/>
              <a:buChar char="•"/>
            </a:pPr>
            <a:r>
              <a:rPr lang="en-US" sz="1275" dirty="0">
                <a:solidFill>
                  <a:srgbClr val="1E2A36"/>
                </a:solidFill>
                <a:latin typeface="Calibri" pitchFamily="34" charset="0"/>
                <a:ea typeface="Calibri" pitchFamily="34" charset="-122"/>
                <a:cs typeface="Calibri" pitchFamily="34" charset="-120"/>
              </a:rPr>
              <a:t>Publication requires the lecturer's consent, except to share with university officials in connection with a complaint or as evidence in a proceeding.</a:t>
            </a:r>
            <a:endParaRPr lang="en-US" sz="1275" dirty="0"/>
          </a:p>
        </p:txBody>
      </p:sp>
      <p:sp>
        <p:nvSpPr>
          <p:cNvPr id="12" name="Text 10"/>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3" name="Text 11"/>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32</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HYPOTHETICAL 8</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Twenty Seconds, Out of Context, With 40,000 Views</a:t>
            </a:r>
            <a:endParaRPr lang="en-US" sz="3000" dirty="0"/>
          </a:p>
        </p:txBody>
      </p:sp>
      <p:sp>
        <p:nvSpPr>
          <p:cNvPr id="4" name="Shape 2"/>
          <p:cNvSpPr/>
          <p:nvPr/>
        </p:nvSpPr>
        <p:spPr>
          <a:xfrm>
            <a:off x="685800" y="1572768"/>
            <a:ext cx="10820095" cy="1387221"/>
          </a:xfrm>
          <a:prstGeom prst="roundRect">
            <a:avLst>
              <a:gd name="adj" fmla="val 3296"/>
            </a:avLst>
          </a:prstGeom>
          <a:solidFill>
            <a:srgbClr val="FBEFEF"/>
          </a:solidFill>
          <a:ln/>
        </p:spPr>
        <p:txBody>
          <a:bodyPr/>
          <a:lstStyle/>
          <a:p>
            <a:endParaRPr lang="en-US"/>
          </a:p>
        </p:txBody>
      </p:sp>
      <p:sp>
        <p:nvSpPr>
          <p:cNvPr id="5" name="Text 3"/>
          <p:cNvSpPr/>
          <p:nvPr/>
        </p:nvSpPr>
        <p:spPr>
          <a:xfrm>
            <a:off x="996696" y="1737360"/>
            <a:ext cx="2743200" cy="219456"/>
          </a:xfrm>
          <a:prstGeom prst="rect">
            <a:avLst/>
          </a:prstGeom>
          <a:noFill/>
          <a:ln/>
        </p:spPr>
        <p:txBody>
          <a:bodyPr wrap="square" lIns="0" tIns="0" rIns="0" bIns="0" rtlCol="0" anchor="ctr"/>
          <a:lstStyle/>
          <a:p>
            <a:pPr marL="0" indent="0">
              <a:buNone/>
            </a:pPr>
            <a:r>
              <a:rPr lang="en-US" sz="1050" b="1" kern="0" spc="150" dirty="0">
                <a:solidFill>
                  <a:srgbClr val="CC0000"/>
                </a:solidFill>
                <a:latin typeface="Calibri" pitchFamily="34" charset="0"/>
                <a:ea typeface="Calibri" pitchFamily="34" charset="-122"/>
                <a:cs typeface="Calibri" pitchFamily="34" charset="-120"/>
              </a:rPr>
              <a:t>THE FACTS</a:t>
            </a:r>
            <a:endParaRPr lang="en-US" sz="1050" dirty="0"/>
          </a:p>
        </p:txBody>
      </p:sp>
      <p:sp>
        <p:nvSpPr>
          <p:cNvPr id="6" name="Text 4"/>
          <p:cNvSpPr/>
          <p:nvPr/>
        </p:nvSpPr>
        <p:spPr>
          <a:xfrm>
            <a:off x="996696" y="2029968"/>
            <a:ext cx="10198303" cy="802005"/>
          </a:xfrm>
          <a:prstGeom prst="rect">
            <a:avLst/>
          </a:prstGeom>
          <a:noFill/>
          <a:ln/>
        </p:spPr>
        <p:txBody>
          <a:bodyPr wrap="square" lIns="0" tIns="0" rIns="0" bIns="0" rtlCol="0" anchor="t"/>
          <a:lstStyle/>
          <a:p>
            <a:pPr marL="0" indent="0">
              <a:lnSpc>
                <a:spcPct val="110000"/>
              </a:lnSpc>
              <a:buNone/>
            </a:pPr>
            <a:r>
              <a:rPr lang="en-US" sz="1450" dirty="0">
                <a:solidFill>
                  <a:srgbClr val="2C1A1A"/>
                </a:solidFill>
                <a:latin typeface="Calibri" pitchFamily="34" charset="0"/>
                <a:ea typeface="Calibri" pitchFamily="34" charset="-122"/>
                <a:cs typeface="Calibri" pitchFamily="34" charset="-120"/>
              </a:rPr>
              <a:t>You spend ten minutes steelmanning a position you do not hold. A student clips twenty seconds, posts it without context, and it circulates. By Monday you have hostile email, a reporter's call, and a request from your dean for an explanation.</a:t>
            </a:r>
            <a:endParaRPr lang="en-US" sz="1450" dirty="0"/>
          </a:p>
        </p:txBody>
      </p:sp>
      <p:sp>
        <p:nvSpPr>
          <p:cNvPr id="7" name="Shape 5"/>
          <p:cNvSpPr/>
          <p:nvPr/>
        </p:nvSpPr>
        <p:spPr>
          <a:xfrm>
            <a:off x="685800" y="3325749"/>
            <a:ext cx="3301898" cy="2235327"/>
          </a:xfrm>
          <a:prstGeom prst="roundRect">
            <a:avLst>
              <a:gd name="adj" fmla="val 2045"/>
            </a:avLst>
          </a:prstGeom>
          <a:solidFill>
            <a:srgbClr val="EEF2F7"/>
          </a:solidFill>
          <a:ln/>
        </p:spPr>
        <p:txBody>
          <a:bodyPr/>
          <a:lstStyle/>
          <a:p>
            <a:endParaRPr lang="en-US"/>
          </a:p>
        </p:txBody>
      </p:sp>
      <p:sp>
        <p:nvSpPr>
          <p:cNvPr id="8" name="Text 6"/>
          <p:cNvSpPr/>
          <p:nvPr/>
        </p:nvSpPr>
        <p:spPr>
          <a:xfrm>
            <a:off x="960120"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instinct</a:t>
            </a:r>
            <a:endParaRPr lang="en-US" sz="1550" dirty="0"/>
          </a:p>
        </p:txBody>
      </p:sp>
      <p:sp>
        <p:nvSpPr>
          <p:cNvPr id="9" name="Text 7"/>
          <p:cNvSpPr/>
          <p:nvPr/>
        </p:nvSpPr>
        <p:spPr>
          <a:xfrm>
            <a:off x="960120" y="3913378"/>
            <a:ext cx="2753258" cy="1547114"/>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Email the student demanding removal, post your own response thread, and reply to the reporter to set the record straight.</a:t>
            </a:r>
            <a:endParaRPr lang="en-US" sz="1300" dirty="0"/>
          </a:p>
        </p:txBody>
      </p:sp>
      <p:sp>
        <p:nvSpPr>
          <p:cNvPr id="10" name="Shape 8"/>
          <p:cNvSpPr/>
          <p:nvPr/>
        </p:nvSpPr>
        <p:spPr>
          <a:xfrm>
            <a:off x="4444898" y="3325749"/>
            <a:ext cx="3301898" cy="2235327"/>
          </a:xfrm>
          <a:prstGeom prst="roundRect">
            <a:avLst>
              <a:gd name="adj" fmla="val 2045"/>
            </a:avLst>
          </a:prstGeom>
          <a:solidFill>
            <a:srgbClr val="EEF2F7"/>
          </a:solidFill>
          <a:ln/>
        </p:spPr>
        <p:txBody>
          <a:bodyPr/>
          <a:lstStyle/>
          <a:p>
            <a:endParaRPr lang="en-US"/>
          </a:p>
        </p:txBody>
      </p:sp>
      <p:sp>
        <p:nvSpPr>
          <p:cNvPr id="11" name="Text 9"/>
          <p:cNvSpPr/>
          <p:nvPr/>
        </p:nvSpPr>
        <p:spPr>
          <a:xfrm>
            <a:off x="4719218"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rule</a:t>
            </a:r>
            <a:endParaRPr lang="en-US" sz="1550" dirty="0"/>
          </a:p>
        </p:txBody>
      </p:sp>
      <p:sp>
        <p:nvSpPr>
          <p:cNvPr id="12" name="Text 10"/>
          <p:cNvSpPr/>
          <p:nvPr/>
        </p:nvSpPr>
        <p:spPr>
          <a:xfrm>
            <a:off x="4719218" y="3913378"/>
            <a:ext cx="2753258" cy="1547114"/>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Recording was lawful. Publication without your consent generally was not, and Section 1004.097 provides a civil remedy.</a:t>
            </a:r>
            <a:endParaRPr lang="en-US" sz="1300" dirty="0"/>
          </a:p>
        </p:txBody>
      </p:sp>
      <p:sp>
        <p:nvSpPr>
          <p:cNvPr id="13" name="Shape 11"/>
          <p:cNvSpPr/>
          <p:nvPr/>
        </p:nvSpPr>
        <p:spPr>
          <a:xfrm>
            <a:off x="8203997" y="3325749"/>
            <a:ext cx="3301898" cy="2235327"/>
          </a:xfrm>
          <a:prstGeom prst="roundRect">
            <a:avLst>
              <a:gd name="adj" fmla="val 2045"/>
            </a:avLst>
          </a:prstGeom>
          <a:solidFill>
            <a:srgbClr val="EEF2F7"/>
          </a:solidFill>
          <a:ln/>
        </p:spPr>
        <p:txBody>
          <a:bodyPr/>
          <a:lstStyle/>
          <a:p>
            <a:endParaRPr lang="en-US"/>
          </a:p>
        </p:txBody>
      </p:sp>
      <p:sp>
        <p:nvSpPr>
          <p:cNvPr id="14" name="Text 12"/>
          <p:cNvSpPr/>
          <p:nvPr/>
        </p:nvSpPr>
        <p:spPr>
          <a:xfrm>
            <a:off x="8478317"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move</a:t>
            </a:r>
            <a:endParaRPr lang="en-US" sz="1550" dirty="0"/>
          </a:p>
        </p:txBody>
      </p:sp>
      <p:sp>
        <p:nvSpPr>
          <p:cNvPr id="15" name="Text 13"/>
          <p:cNvSpPr/>
          <p:nvPr/>
        </p:nvSpPr>
        <p:spPr>
          <a:xfrm>
            <a:off x="8478317" y="3913378"/>
            <a:ext cx="2753258" cy="1547114"/>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Preserve everything. Do not contact the student about it yourself. Route the reporter to University Communications and call OGC the same day. Let the University respond.</a:t>
            </a:r>
            <a:endParaRPr lang="en-US" sz="130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33</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RECENT DEVELOPMENT</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Academic Freedom and Classroom Speech in Florida</a:t>
            </a:r>
            <a:endParaRPr lang="en-US" sz="3000" dirty="0"/>
          </a:p>
        </p:txBody>
      </p:sp>
      <p:sp>
        <p:nvSpPr>
          <p:cNvPr id="4" name="Shape 2"/>
          <p:cNvSpPr/>
          <p:nvPr/>
        </p:nvSpPr>
        <p:spPr>
          <a:xfrm>
            <a:off x="685800" y="1880616"/>
            <a:ext cx="5181448" cy="1886712"/>
          </a:xfrm>
          <a:prstGeom prst="roundRect">
            <a:avLst>
              <a:gd name="adj" fmla="val 2423"/>
            </a:avLst>
          </a:prstGeom>
          <a:solidFill>
            <a:srgbClr val="EEF2F7"/>
          </a:solidFill>
          <a:ln/>
        </p:spPr>
        <p:txBody>
          <a:bodyPr/>
          <a:lstStyle/>
          <a:p>
            <a:endParaRPr lang="en-US"/>
          </a:p>
        </p:txBody>
      </p:sp>
      <p:sp>
        <p:nvSpPr>
          <p:cNvPr id="5" name="Text 3"/>
          <p:cNvSpPr/>
          <p:nvPr/>
        </p:nvSpPr>
        <p:spPr>
          <a:xfrm>
            <a:off x="996696" y="206349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The Campus Free Expression Act</a:t>
            </a:r>
            <a:endParaRPr lang="en-US" sz="1650" dirty="0"/>
          </a:p>
        </p:txBody>
      </p:sp>
      <p:sp>
        <p:nvSpPr>
          <p:cNvPr id="6" name="Text 4"/>
          <p:cNvSpPr/>
          <p:nvPr/>
        </p:nvSpPr>
        <p:spPr>
          <a:xfrm>
            <a:off x="996696" y="2483739"/>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Section 1004.097 expressly lists faculty research, lectures, writings, and commentary, published or unpublished, among protected expressive activities. Defamatory and commercial speech are excluded.</a:t>
            </a:r>
            <a:endParaRPr lang="en-US" sz="1350" dirty="0"/>
          </a:p>
        </p:txBody>
      </p:sp>
      <p:sp>
        <p:nvSpPr>
          <p:cNvPr id="7" name="Shape 5"/>
          <p:cNvSpPr/>
          <p:nvPr/>
        </p:nvSpPr>
        <p:spPr>
          <a:xfrm>
            <a:off x="6324448" y="1880616"/>
            <a:ext cx="5181448" cy="1886712"/>
          </a:xfrm>
          <a:prstGeom prst="roundRect">
            <a:avLst>
              <a:gd name="adj" fmla="val 2423"/>
            </a:avLst>
          </a:prstGeom>
          <a:solidFill>
            <a:srgbClr val="EEF2F7"/>
          </a:solidFill>
          <a:ln/>
        </p:spPr>
        <p:txBody>
          <a:bodyPr/>
          <a:lstStyle/>
          <a:p>
            <a:endParaRPr lang="en-US"/>
          </a:p>
        </p:txBody>
      </p:sp>
      <p:sp>
        <p:nvSpPr>
          <p:cNvPr id="8" name="Text 6"/>
          <p:cNvSpPr/>
          <p:nvPr/>
        </p:nvSpPr>
        <p:spPr>
          <a:xfrm>
            <a:off x="6635344" y="206349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Pernell, decided July 7, 2026</a:t>
            </a:r>
            <a:endParaRPr lang="en-US" sz="1650" dirty="0"/>
          </a:p>
        </p:txBody>
      </p:sp>
      <p:sp>
        <p:nvSpPr>
          <p:cNvPr id="9" name="Text 7"/>
          <p:cNvSpPr/>
          <p:nvPr/>
        </p:nvSpPr>
        <p:spPr>
          <a:xfrm>
            <a:off x="6635344" y="2483739"/>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A divided panel of the Eleventh Circuit held that the higher education provisions of Florida's Individual Freedom Act, the 2022 law often called the Stop WOKE Act, violate the First Amendment as applied to university classrooms.</a:t>
            </a:r>
            <a:endParaRPr lang="en-US" sz="1350" dirty="0"/>
          </a:p>
        </p:txBody>
      </p:sp>
      <p:sp>
        <p:nvSpPr>
          <p:cNvPr id="10" name="Shape 8"/>
          <p:cNvSpPr/>
          <p:nvPr/>
        </p:nvSpPr>
        <p:spPr>
          <a:xfrm>
            <a:off x="685800" y="4078224"/>
            <a:ext cx="5181448" cy="1886712"/>
          </a:xfrm>
          <a:prstGeom prst="roundRect">
            <a:avLst>
              <a:gd name="adj" fmla="val 2423"/>
            </a:avLst>
          </a:prstGeom>
          <a:solidFill>
            <a:srgbClr val="EEF2F7"/>
          </a:solidFill>
          <a:ln/>
        </p:spPr>
        <p:txBody>
          <a:bodyPr/>
          <a:lstStyle/>
          <a:p>
            <a:endParaRPr lang="en-US"/>
          </a:p>
        </p:txBody>
      </p:sp>
      <p:sp>
        <p:nvSpPr>
          <p:cNvPr id="11" name="Text 9"/>
          <p:cNvSpPr/>
          <p:nvPr/>
        </p:nvSpPr>
        <p:spPr>
          <a:xfrm>
            <a:off x="996696" y="4261104"/>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What the court said</a:t>
            </a:r>
            <a:endParaRPr lang="en-US" sz="1650" dirty="0"/>
          </a:p>
        </p:txBody>
      </p:sp>
      <p:sp>
        <p:nvSpPr>
          <p:cNvPr id="12" name="Text 10"/>
          <p:cNvSpPr/>
          <p:nvPr/>
        </p:nvSpPr>
        <p:spPr>
          <a:xfrm>
            <a:off x="996696" y="4681347"/>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The panel rejected the State's argument that professors speak only for the government when they teach, and treated the statute's ban on endorsing specified viewpoints as viewpoint discrimination rather than protection against compelled belief.</a:t>
            </a:r>
            <a:endParaRPr lang="en-US" sz="1350" dirty="0"/>
          </a:p>
        </p:txBody>
      </p:sp>
      <p:sp>
        <p:nvSpPr>
          <p:cNvPr id="13" name="Shape 11"/>
          <p:cNvSpPr/>
          <p:nvPr/>
        </p:nvSpPr>
        <p:spPr>
          <a:xfrm>
            <a:off x="6324448" y="4078224"/>
            <a:ext cx="5181448" cy="1886712"/>
          </a:xfrm>
          <a:prstGeom prst="roundRect">
            <a:avLst>
              <a:gd name="adj" fmla="val 2423"/>
            </a:avLst>
          </a:prstGeom>
          <a:solidFill>
            <a:srgbClr val="EEF2F7"/>
          </a:solidFill>
          <a:ln/>
        </p:spPr>
        <p:txBody>
          <a:bodyPr/>
          <a:lstStyle/>
          <a:p>
            <a:endParaRPr lang="en-US"/>
          </a:p>
        </p:txBody>
      </p:sp>
      <p:sp>
        <p:nvSpPr>
          <p:cNvPr id="14" name="Text 12"/>
          <p:cNvSpPr/>
          <p:nvPr/>
        </p:nvSpPr>
        <p:spPr>
          <a:xfrm>
            <a:off x="6635344" y="4261104"/>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What has not changed</a:t>
            </a:r>
            <a:endParaRPr lang="en-US" sz="1650" dirty="0"/>
          </a:p>
        </p:txBody>
      </p:sp>
      <p:sp>
        <p:nvSpPr>
          <p:cNvPr id="15" name="Text 13"/>
          <p:cNvSpPr/>
          <p:nvPr/>
        </p:nvSpPr>
        <p:spPr>
          <a:xfrm>
            <a:off x="6635344" y="4681347"/>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The State still sets curriculum. Conduct rules still apply. Harassment, targeting a student, and discriminatory grading are not protected by anything. And the litigation may not be over.</a:t>
            </a:r>
            <a:endParaRPr lang="en-US" sz="135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34</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002347"/>
        </a:solidFill>
        <a:effectLst/>
      </p:bgPr>
    </p:bg>
    <p:spTree>
      <p:nvGrpSpPr>
        <p:cNvPr id="1" name=""/>
        <p:cNvGrpSpPr/>
        <p:nvPr/>
      </p:nvGrpSpPr>
      <p:grpSpPr>
        <a:xfrm>
          <a:off x="0" y="0"/>
          <a:ext cx="0" cy="0"/>
          <a:chOff x="0" y="0"/>
          <a:chExt cx="0" cy="0"/>
        </a:xfrm>
      </p:grpSpPr>
      <p:sp>
        <p:nvSpPr>
          <p:cNvPr id="2" name="Text 0"/>
          <p:cNvSpPr/>
          <p:nvPr/>
        </p:nvSpPr>
        <p:spPr>
          <a:xfrm>
            <a:off x="685800" y="566928"/>
            <a:ext cx="5486400" cy="274320"/>
          </a:xfrm>
          <a:prstGeom prst="rect">
            <a:avLst/>
          </a:prstGeom>
          <a:noFill/>
          <a:ln/>
        </p:spPr>
        <p:txBody>
          <a:bodyPr wrap="square" lIns="0" tIns="0" rIns="0" bIns="0" rtlCol="0" anchor="ctr"/>
          <a:lstStyle/>
          <a:p>
            <a:pPr marL="0" indent="0">
              <a:buNone/>
            </a:pPr>
            <a:r>
              <a:rPr lang="en-US" sz="1250" b="1" kern="0" spc="420" dirty="0">
                <a:solidFill>
                  <a:srgbClr val="7FA8CE"/>
                </a:solidFill>
                <a:latin typeface="Calibri" pitchFamily="34" charset="0"/>
                <a:ea typeface="Calibri" pitchFamily="34" charset="-122"/>
                <a:cs typeface="Calibri" pitchFamily="34" charset="-120"/>
              </a:rPr>
              <a:t>FLORIDA ATLANTIC UNIVERSITY</a:t>
            </a:r>
            <a:endParaRPr lang="en-US" sz="1250" dirty="0"/>
          </a:p>
        </p:txBody>
      </p:sp>
      <p:sp>
        <p:nvSpPr>
          <p:cNvPr id="3" name="Text 1"/>
          <p:cNvSpPr/>
          <p:nvPr/>
        </p:nvSpPr>
        <p:spPr>
          <a:xfrm>
            <a:off x="685800" y="2670048"/>
            <a:ext cx="3657600" cy="256032"/>
          </a:xfrm>
          <a:prstGeom prst="rect">
            <a:avLst/>
          </a:prstGeom>
          <a:noFill/>
          <a:ln/>
        </p:spPr>
        <p:txBody>
          <a:bodyPr wrap="square" lIns="0" tIns="0" rIns="0" bIns="0" rtlCol="0" anchor="ctr"/>
          <a:lstStyle/>
          <a:p>
            <a:pPr marL="0" indent="0">
              <a:buNone/>
            </a:pPr>
            <a:r>
              <a:rPr lang="en-US" sz="1250" b="1" kern="0" spc="340" dirty="0">
                <a:solidFill>
                  <a:srgbClr val="6FA0CC"/>
                </a:solidFill>
                <a:latin typeface="Calibri" pitchFamily="34" charset="0"/>
                <a:ea typeface="Calibri" pitchFamily="34" charset="-122"/>
                <a:cs typeface="Calibri" pitchFamily="34" charset="-120"/>
              </a:rPr>
              <a:t>PART 04</a:t>
            </a:r>
            <a:endParaRPr lang="en-US" sz="1250" dirty="0"/>
          </a:p>
        </p:txBody>
      </p:sp>
      <p:sp>
        <p:nvSpPr>
          <p:cNvPr id="4" name="Text 2"/>
          <p:cNvSpPr/>
          <p:nvPr/>
        </p:nvSpPr>
        <p:spPr>
          <a:xfrm>
            <a:off x="685800" y="3072384"/>
            <a:ext cx="9692640" cy="841248"/>
          </a:xfrm>
          <a:prstGeom prst="rect">
            <a:avLst/>
          </a:prstGeom>
          <a:noFill/>
          <a:ln/>
        </p:spPr>
        <p:txBody>
          <a:bodyPr wrap="square" lIns="0" tIns="0" rIns="0" bIns="0" rtlCol="0" anchor="ctr"/>
          <a:lstStyle/>
          <a:p>
            <a:pPr marL="0" indent="0">
              <a:buNone/>
            </a:pPr>
            <a:r>
              <a:rPr lang="en-US" sz="3800" b="1" dirty="0">
                <a:solidFill>
                  <a:srgbClr val="FFFFFF"/>
                </a:solidFill>
                <a:latin typeface="Cambria" pitchFamily="34" charset="0"/>
                <a:ea typeface="Cambria" pitchFamily="34" charset="-122"/>
                <a:cs typeface="Cambria" pitchFamily="34" charset="-120"/>
              </a:rPr>
              <a:t>Your Mandatory Reporting Duties</a:t>
            </a:r>
            <a:endParaRPr lang="en-US" sz="3800" dirty="0"/>
          </a:p>
        </p:txBody>
      </p:sp>
      <p:sp>
        <p:nvSpPr>
          <p:cNvPr id="5" name="Text 3"/>
          <p:cNvSpPr/>
          <p:nvPr/>
        </p:nvSpPr>
        <p:spPr>
          <a:xfrm>
            <a:off x="685800" y="3950208"/>
            <a:ext cx="8961120" cy="457200"/>
          </a:xfrm>
          <a:prstGeom prst="rect">
            <a:avLst/>
          </a:prstGeom>
          <a:noFill/>
          <a:ln/>
        </p:spPr>
        <p:txBody>
          <a:bodyPr wrap="square" lIns="0" tIns="0" rIns="0" bIns="0" rtlCol="0" anchor="ctr"/>
          <a:lstStyle/>
          <a:p>
            <a:pPr marL="0" indent="0">
              <a:buNone/>
            </a:pPr>
            <a:r>
              <a:rPr lang="en-US" sz="1600" dirty="0">
                <a:solidFill>
                  <a:srgbClr val="A8C4E0"/>
                </a:solidFill>
                <a:latin typeface="Calibri" pitchFamily="34" charset="0"/>
                <a:ea typeface="Calibri" pitchFamily="34" charset="-122"/>
                <a:cs typeface="Calibri" pitchFamily="34" charset="-120"/>
              </a:rPr>
              <a:t>The obligations that attach to you personally, not to the institution</a:t>
            </a:r>
            <a:endParaRPr lang="en-US" sz="1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 39.201 AND 39.205, FLA. STAT.</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Child Abuse: Everyone Reports, Directly</a:t>
            </a:r>
            <a:endParaRPr lang="en-US" sz="3000" dirty="0"/>
          </a:p>
        </p:txBody>
      </p:sp>
      <p:sp>
        <p:nvSpPr>
          <p:cNvPr id="4" name="Text 2"/>
          <p:cNvSpPr/>
          <p:nvPr/>
        </p:nvSpPr>
        <p:spPr>
          <a:xfrm>
            <a:off x="685800" y="1572768"/>
            <a:ext cx="10820095" cy="540766"/>
          </a:xfrm>
          <a:prstGeom prst="rect">
            <a:avLst/>
          </a:prstGeom>
          <a:noFill/>
          <a:ln/>
        </p:spPr>
        <p:txBody>
          <a:bodyPr wrap="square" lIns="0" tIns="0" rIns="0" bIns="0" rtlCol="0" anchor="t"/>
          <a:lstStyle/>
          <a:p>
            <a:pPr marL="0" indent="0">
              <a:lnSpc>
                <a:spcPct val="112000"/>
              </a:lnSpc>
              <a:buNone/>
            </a:pPr>
            <a:r>
              <a:rPr lang="en-US" sz="1450" dirty="0">
                <a:solidFill>
                  <a:srgbClr val="5B6672"/>
                </a:solidFill>
                <a:latin typeface="Calibri" pitchFamily="34" charset="0"/>
                <a:ea typeface="Calibri" pitchFamily="34" charset="-122"/>
                <a:cs typeface="Calibri" pitchFamily="34" charset="-120"/>
              </a:rPr>
              <a:t>Florida law requires every person who knows or has reasonable cause to suspect that a child is abused, abandoned, or neglected to report it to the Florida Abuse Hotline.</a:t>
            </a:r>
            <a:endParaRPr lang="en-US" sz="1450" dirty="0"/>
          </a:p>
        </p:txBody>
      </p:sp>
      <p:sp>
        <p:nvSpPr>
          <p:cNvPr id="5" name="Shape 3"/>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6" name="Text 4"/>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You will encounter minors here more often than you expect: dual enrollment, FAU High School and A.D. Henderson on the Boca campus, summer camps, clinics, athletics, and research with minor subjects.</a:t>
            </a:r>
            <a:endParaRPr lang="en-US" sz="1300" dirty="0"/>
          </a:p>
        </p:txBody>
      </p:sp>
      <p:sp>
        <p:nvSpPr>
          <p:cNvPr id="7" name="Text 5"/>
          <p:cNvSpPr/>
          <p:nvPr/>
        </p:nvSpPr>
        <p:spPr>
          <a:xfrm>
            <a:off x="832104" y="2454275"/>
            <a:ext cx="10362895" cy="2682240"/>
          </a:xfrm>
          <a:prstGeom prst="rect">
            <a:avLst/>
          </a:prstGeom>
          <a:noFill/>
          <a:ln/>
        </p:spPr>
        <p:txBody>
          <a:bodyPr wrap="square" lIns="0" tIns="0" rIns="0" bIns="0" rtlCol="0" anchor="t"/>
          <a:lstStyle/>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Call 1-800-96-ABUSE (1-800-962-2873), or report online through the Department of Children and Families.</a:t>
            </a:r>
            <a:endParaRPr lang="en-US" sz="1500" dirty="0"/>
          </a:p>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The duty is personal. Telling your chair, your dean, or your colleague is not reporting.</a:t>
            </a:r>
            <a:endParaRPr lang="en-US" sz="1500" dirty="0"/>
          </a:p>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The law prohibits anyone from preventing another person from making a report.</a:t>
            </a:r>
            <a:endParaRPr lang="en-US" sz="1500" dirty="0"/>
          </a:p>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A knowing and willful failure to report is a felony of the third degree under Section 39.205(1).</a:t>
            </a:r>
            <a:endParaRPr lang="en-US" sz="1500" dirty="0"/>
          </a:p>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A state university whose administrators knowingly and willfully fail to report information received from faculty or staff faces a fine of $1 million for each failure.</a:t>
            </a:r>
            <a:endParaRPr lang="en-US" sz="1500" dirty="0"/>
          </a:p>
          <a:p>
            <a:pPr marL="203200" indent="-203200">
              <a:spcAft>
                <a:spcPts val="900"/>
              </a:spcAft>
              <a:buSzPct val="100000"/>
              <a:buChar char="•"/>
            </a:pPr>
            <a:r>
              <a:rPr lang="en-US" sz="1500" dirty="0">
                <a:solidFill>
                  <a:srgbClr val="1E2A36"/>
                </a:solidFill>
                <a:latin typeface="Calibri" pitchFamily="34" charset="0"/>
                <a:ea typeface="Calibri" pitchFamily="34" charset="-122"/>
                <a:cs typeface="Calibri" pitchFamily="34" charset="-120"/>
              </a:rPr>
              <a:t>DCF handles abuse by a parent or caregiver. Abuse by anyone else goes to law enforcement. When you are unsure, call the hotline and let them route it.</a:t>
            </a:r>
            <a:endParaRPr lang="en-US" sz="1500" dirty="0"/>
          </a:p>
        </p:txBody>
      </p:sp>
      <p:sp>
        <p:nvSpPr>
          <p:cNvPr id="8" name="Text 6"/>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9" name="Text 7"/>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36</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HYPOTHETICAL 9</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The Sixteen-Year-Old in Your Seminar</a:t>
            </a:r>
            <a:endParaRPr lang="en-US" sz="3000" dirty="0"/>
          </a:p>
        </p:txBody>
      </p:sp>
      <p:sp>
        <p:nvSpPr>
          <p:cNvPr id="4" name="Shape 2"/>
          <p:cNvSpPr/>
          <p:nvPr/>
        </p:nvSpPr>
        <p:spPr>
          <a:xfrm>
            <a:off x="685800" y="1572768"/>
            <a:ext cx="10820095" cy="1387221"/>
          </a:xfrm>
          <a:prstGeom prst="roundRect">
            <a:avLst>
              <a:gd name="adj" fmla="val 3296"/>
            </a:avLst>
          </a:prstGeom>
          <a:solidFill>
            <a:srgbClr val="FBEFEF"/>
          </a:solidFill>
          <a:ln/>
        </p:spPr>
        <p:txBody>
          <a:bodyPr/>
          <a:lstStyle/>
          <a:p>
            <a:endParaRPr lang="en-US"/>
          </a:p>
        </p:txBody>
      </p:sp>
      <p:sp>
        <p:nvSpPr>
          <p:cNvPr id="5" name="Text 3"/>
          <p:cNvSpPr/>
          <p:nvPr/>
        </p:nvSpPr>
        <p:spPr>
          <a:xfrm>
            <a:off x="996696" y="1737360"/>
            <a:ext cx="2743200" cy="219456"/>
          </a:xfrm>
          <a:prstGeom prst="rect">
            <a:avLst/>
          </a:prstGeom>
          <a:noFill/>
          <a:ln/>
        </p:spPr>
        <p:txBody>
          <a:bodyPr wrap="square" lIns="0" tIns="0" rIns="0" bIns="0" rtlCol="0" anchor="ctr"/>
          <a:lstStyle/>
          <a:p>
            <a:pPr marL="0" indent="0">
              <a:buNone/>
            </a:pPr>
            <a:r>
              <a:rPr lang="en-US" sz="1050" b="1" kern="0" spc="150" dirty="0">
                <a:solidFill>
                  <a:srgbClr val="CC0000"/>
                </a:solidFill>
                <a:latin typeface="Calibri" pitchFamily="34" charset="0"/>
                <a:ea typeface="Calibri" pitchFamily="34" charset="-122"/>
                <a:cs typeface="Calibri" pitchFamily="34" charset="-120"/>
              </a:rPr>
              <a:t>THE FACTS</a:t>
            </a:r>
            <a:endParaRPr lang="en-US" sz="1050" dirty="0"/>
          </a:p>
        </p:txBody>
      </p:sp>
      <p:sp>
        <p:nvSpPr>
          <p:cNvPr id="6" name="Text 4"/>
          <p:cNvSpPr/>
          <p:nvPr/>
        </p:nvSpPr>
        <p:spPr>
          <a:xfrm>
            <a:off x="996696" y="2029968"/>
            <a:ext cx="10198303" cy="802005"/>
          </a:xfrm>
          <a:prstGeom prst="rect">
            <a:avLst/>
          </a:prstGeom>
          <a:noFill/>
          <a:ln/>
        </p:spPr>
        <p:txBody>
          <a:bodyPr wrap="square" lIns="0" tIns="0" rIns="0" bIns="0" rtlCol="0" anchor="t"/>
          <a:lstStyle/>
          <a:p>
            <a:pPr marL="0" indent="0">
              <a:lnSpc>
                <a:spcPct val="110000"/>
              </a:lnSpc>
              <a:buNone/>
            </a:pPr>
            <a:r>
              <a:rPr lang="en-US" sz="1450" dirty="0">
                <a:solidFill>
                  <a:srgbClr val="2C1A1A"/>
                </a:solidFill>
                <a:latin typeface="Calibri" pitchFamily="34" charset="0"/>
                <a:ea typeface="Calibri" pitchFamily="34" charset="-122"/>
                <a:cs typeface="Calibri" pitchFamily="34" charset="-120"/>
              </a:rPr>
              <a:t>A dual-enrollment student, sixteen, stays after class. She explains that her late work is because of what is happening at home, and describes conduct by a stepparent that alarms you. She asks you not to tell anyone. You have office hours in ten minutes.</a:t>
            </a:r>
            <a:endParaRPr lang="en-US" sz="1450" dirty="0"/>
          </a:p>
        </p:txBody>
      </p:sp>
      <p:sp>
        <p:nvSpPr>
          <p:cNvPr id="7" name="Shape 5"/>
          <p:cNvSpPr/>
          <p:nvPr/>
        </p:nvSpPr>
        <p:spPr>
          <a:xfrm>
            <a:off x="685800" y="3325749"/>
            <a:ext cx="3301898" cy="2033905"/>
          </a:xfrm>
          <a:prstGeom prst="roundRect">
            <a:avLst>
              <a:gd name="adj" fmla="val 2248"/>
            </a:avLst>
          </a:prstGeom>
          <a:solidFill>
            <a:srgbClr val="EEF2F7"/>
          </a:solidFill>
          <a:ln/>
        </p:spPr>
        <p:txBody>
          <a:bodyPr/>
          <a:lstStyle/>
          <a:p>
            <a:endParaRPr lang="en-US"/>
          </a:p>
        </p:txBody>
      </p:sp>
      <p:sp>
        <p:nvSpPr>
          <p:cNvPr id="8" name="Text 6"/>
          <p:cNvSpPr/>
          <p:nvPr/>
        </p:nvSpPr>
        <p:spPr>
          <a:xfrm>
            <a:off x="960120"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instinct</a:t>
            </a:r>
            <a:endParaRPr lang="en-US" sz="1550" dirty="0"/>
          </a:p>
        </p:txBody>
      </p:sp>
      <p:sp>
        <p:nvSpPr>
          <p:cNvPr id="9" name="Text 7"/>
          <p:cNvSpPr/>
          <p:nvPr/>
        </p:nvSpPr>
        <p:spPr>
          <a:xfrm>
            <a:off x="960120" y="3913378"/>
            <a:ext cx="2753258" cy="1345692"/>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Honor the confidence, encourage her to tell a counselor, and tell your chair so someone senior can decide what to do.</a:t>
            </a:r>
            <a:endParaRPr lang="en-US" sz="1300" dirty="0"/>
          </a:p>
        </p:txBody>
      </p:sp>
      <p:sp>
        <p:nvSpPr>
          <p:cNvPr id="10" name="Shape 8"/>
          <p:cNvSpPr/>
          <p:nvPr/>
        </p:nvSpPr>
        <p:spPr>
          <a:xfrm>
            <a:off x="4444898" y="3325749"/>
            <a:ext cx="3301898" cy="2033905"/>
          </a:xfrm>
          <a:prstGeom prst="roundRect">
            <a:avLst>
              <a:gd name="adj" fmla="val 2248"/>
            </a:avLst>
          </a:prstGeom>
          <a:solidFill>
            <a:srgbClr val="EEF2F7"/>
          </a:solidFill>
          <a:ln/>
        </p:spPr>
        <p:txBody>
          <a:bodyPr/>
          <a:lstStyle/>
          <a:p>
            <a:endParaRPr lang="en-US"/>
          </a:p>
        </p:txBody>
      </p:sp>
      <p:sp>
        <p:nvSpPr>
          <p:cNvPr id="11" name="Text 9"/>
          <p:cNvSpPr/>
          <p:nvPr/>
        </p:nvSpPr>
        <p:spPr>
          <a:xfrm>
            <a:off x="4719218"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rule</a:t>
            </a:r>
            <a:endParaRPr lang="en-US" sz="1550" dirty="0"/>
          </a:p>
        </p:txBody>
      </p:sp>
      <p:sp>
        <p:nvSpPr>
          <p:cNvPr id="12" name="Text 10"/>
          <p:cNvSpPr/>
          <p:nvPr/>
        </p:nvSpPr>
        <p:spPr>
          <a:xfrm>
            <a:off x="4719218" y="3913378"/>
            <a:ext cx="2753258" cy="1345692"/>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Section 39.201 gives you a personal, non-delegable duty to report to the hotline. A promise of confidentiality cannot override it, and routing it to your chair does not discharge it.</a:t>
            </a:r>
            <a:endParaRPr lang="en-US" sz="1300" dirty="0"/>
          </a:p>
        </p:txBody>
      </p:sp>
      <p:sp>
        <p:nvSpPr>
          <p:cNvPr id="13" name="Shape 11"/>
          <p:cNvSpPr/>
          <p:nvPr/>
        </p:nvSpPr>
        <p:spPr>
          <a:xfrm>
            <a:off x="8203997" y="3325749"/>
            <a:ext cx="3301898" cy="2033905"/>
          </a:xfrm>
          <a:prstGeom prst="roundRect">
            <a:avLst>
              <a:gd name="adj" fmla="val 2248"/>
            </a:avLst>
          </a:prstGeom>
          <a:solidFill>
            <a:srgbClr val="EEF2F7"/>
          </a:solidFill>
          <a:ln/>
        </p:spPr>
        <p:txBody>
          <a:bodyPr/>
          <a:lstStyle/>
          <a:p>
            <a:endParaRPr lang="en-US"/>
          </a:p>
        </p:txBody>
      </p:sp>
      <p:sp>
        <p:nvSpPr>
          <p:cNvPr id="14" name="Text 12"/>
          <p:cNvSpPr/>
          <p:nvPr/>
        </p:nvSpPr>
        <p:spPr>
          <a:xfrm>
            <a:off x="8478317" y="3508629"/>
            <a:ext cx="2753258" cy="331597"/>
          </a:xfrm>
          <a:prstGeom prst="rect">
            <a:avLst/>
          </a:prstGeom>
          <a:noFill/>
          <a:ln/>
        </p:spPr>
        <p:txBody>
          <a:bodyPr wrap="square" lIns="0" tIns="0" rIns="0" bIns="0" rtlCol="0" anchor="ctr"/>
          <a:lstStyle/>
          <a:p>
            <a:pPr marL="0" indent="0">
              <a:buNone/>
            </a:pPr>
            <a:r>
              <a:rPr lang="en-US" sz="1550" b="1" dirty="0">
                <a:solidFill>
                  <a:srgbClr val="003366"/>
                </a:solidFill>
                <a:latin typeface="Cambria" pitchFamily="34" charset="0"/>
                <a:ea typeface="Cambria" pitchFamily="34" charset="-122"/>
                <a:cs typeface="Cambria" pitchFamily="34" charset="-120"/>
              </a:rPr>
              <a:t>The move</a:t>
            </a:r>
            <a:endParaRPr lang="en-US" sz="1550" dirty="0"/>
          </a:p>
        </p:txBody>
      </p:sp>
      <p:sp>
        <p:nvSpPr>
          <p:cNvPr id="15" name="Text 13"/>
          <p:cNvSpPr/>
          <p:nvPr/>
        </p:nvSpPr>
        <p:spPr>
          <a:xfrm>
            <a:off x="8478317" y="3913378"/>
            <a:ext cx="2753258" cy="1345692"/>
          </a:xfrm>
          <a:prstGeom prst="rect">
            <a:avLst/>
          </a:prstGeom>
          <a:noFill/>
          <a:ln/>
        </p:spPr>
        <p:txBody>
          <a:bodyPr wrap="square" lIns="0" tIns="0" rIns="0" bIns="0" rtlCol="0" anchor="t"/>
          <a:lstStyle/>
          <a:p>
            <a:pPr marL="0" indent="0">
              <a:lnSpc>
                <a:spcPct val="110000"/>
              </a:lnSpc>
              <a:buNone/>
            </a:pPr>
            <a:r>
              <a:rPr lang="en-US" sz="1300" dirty="0">
                <a:solidFill>
                  <a:srgbClr val="1E2A36"/>
                </a:solidFill>
                <a:latin typeface="Calibri" pitchFamily="34" charset="0"/>
                <a:ea typeface="Calibri" pitchFamily="34" charset="-122"/>
                <a:cs typeface="Calibri" pitchFamily="34" charset="-120"/>
              </a:rPr>
              <a:t>Tell her gently that you have to make a call because you are required to and because you want her safe. Call 1-800-96-ABUSE today. Then notify the Dean of Students so support follows.</a:t>
            </a:r>
            <a:endParaRPr lang="en-US" sz="130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37</a:t>
            </a:r>
            <a:endParaRPr lang="en-US"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AS OF AUGUST 2026</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Title IX: Where the Law Stands Right Now</a:t>
            </a:r>
            <a:endParaRPr lang="en-US" sz="3000" dirty="0"/>
          </a:p>
        </p:txBody>
      </p:sp>
      <p:sp>
        <p:nvSpPr>
          <p:cNvPr id="4" name="Shape 2"/>
          <p:cNvSpPr/>
          <p:nvPr/>
        </p:nvSpPr>
        <p:spPr>
          <a:xfrm>
            <a:off x="685800" y="1938528"/>
            <a:ext cx="5181448" cy="1886712"/>
          </a:xfrm>
          <a:prstGeom prst="roundRect">
            <a:avLst>
              <a:gd name="adj" fmla="val 2423"/>
            </a:avLst>
          </a:prstGeom>
          <a:solidFill>
            <a:srgbClr val="EEF2F7"/>
          </a:solidFill>
          <a:ln/>
        </p:spPr>
        <p:txBody>
          <a:bodyPr/>
          <a:lstStyle/>
          <a:p>
            <a:endParaRPr lang="en-US"/>
          </a:p>
        </p:txBody>
      </p:sp>
      <p:sp>
        <p:nvSpPr>
          <p:cNvPr id="5" name="Text 3"/>
          <p:cNvSpPr/>
          <p:nvPr/>
        </p:nvSpPr>
        <p:spPr>
          <a:xfrm>
            <a:off x="996696"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The operative rule</a:t>
            </a:r>
            <a:endParaRPr lang="en-US" sz="1650" dirty="0"/>
          </a:p>
        </p:txBody>
      </p:sp>
      <p:sp>
        <p:nvSpPr>
          <p:cNvPr id="6" name="Text 4"/>
          <p:cNvSpPr/>
          <p:nvPr/>
        </p:nvSpPr>
        <p:spPr>
          <a:xfrm>
            <a:off x="996696" y="2541651"/>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The 2020 regulations at 34 C.F.R. Part 106 govern. The 2024 rule took effect briefly and was vacated nationwide on January 9, 2025 in Tennessee v. Cardona, No. 2:24-072-DCR (E.D. Ky.). The Department has returned to enforcing the 2020 framework.</a:t>
            </a:r>
            <a:endParaRPr lang="en-US" sz="1350" dirty="0"/>
          </a:p>
        </p:txBody>
      </p:sp>
      <p:sp>
        <p:nvSpPr>
          <p:cNvPr id="7" name="Shape 5"/>
          <p:cNvSpPr/>
          <p:nvPr/>
        </p:nvSpPr>
        <p:spPr>
          <a:xfrm>
            <a:off x="6324448" y="1938528"/>
            <a:ext cx="5181448" cy="1886712"/>
          </a:xfrm>
          <a:prstGeom prst="roundRect">
            <a:avLst>
              <a:gd name="adj" fmla="val 2423"/>
            </a:avLst>
          </a:prstGeom>
          <a:solidFill>
            <a:srgbClr val="EEF2F7"/>
          </a:solidFill>
          <a:ln/>
        </p:spPr>
        <p:txBody>
          <a:bodyPr/>
          <a:lstStyle/>
          <a:p>
            <a:endParaRPr lang="en-US"/>
          </a:p>
        </p:txBody>
      </p:sp>
      <p:sp>
        <p:nvSpPr>
          <p:cNvPr id="8" name="Text 6"/>
          <p:cNvSpPr/>
          <p:nvPr/>
        </p:nvSpPr>
        <p:spPr>
          <a:xfrm>
            <a:off x="6635344"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The Supreme Court</a:t>
            </a:r>
            <a:endParaRPr lang="en-US" sz="1650" dirty="0"/>
          </a:p>
        </p:txBody>
      </p:sp>
      <p:sp>
        <p:nvSpPr>
          <p:cNvPr id="9" name="Text 7"/>
          <p:cNvSpPr/>
          <p:nvPr/>
        </p:nvSpPr>
        <p:spPr>
          <a:xfrm>
            <a:off x="6635344" y="2541651"/>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On June 30, 2026, in West Virginia v. B.P.J., the Court upheld Idaho and West Virginia laws restricting participation on women's athletic teams, holding they violate neither Title IX nor the Equal Protection Clause.</a:t>
            </a:r>
            <a:endParaRPr lang="en-US" sz="1350" dirty="0"/>
          </a:p>
        </p:txBody>
      </p:sp>
      <p:sp>
        <p:nvSpPr>
          <p:cNvPr id="10" name="Shape 8"/>
          <p:cNvSpPr/>
          <p:nvPr/>
        </p:nvSpPr>
        <p:spPr>
          <a:xfrm>
            <a:off x="685800" y="4136136"/>
            <a:ext cx="5181448" cy="1677543"/>
          </a:xfrm>
          <a:prstGeom prst="roundRect">
            <a:avLst>
              <a:gd name="adj" fmla="val 2725"/>
            </a:avLst>
          </a:prstGeom>
          <a:solidFill>
            <a:srgbClr val="EEF2F7"/>
          </a:solidFill>
          <a:ln/>
        </p:spPr>
        <p:txBody>
          <a:bodyPr/>
          <a:lstStyle/>
          <a:p>
            <a:endParaRPr lang="en-US"/>
          </a:p>
        </p:txBody>
      </p:sp>
      <p:sp>
        <p:nvSpPr>
          <p:cNvPr id="11" name="Text 9"/>
          <p:cNvSpPr/>
          <p:nvPr/>
        </p:nvSpPr>
        <p:spPr>
          <a:xfrm>
            <a:off x="996696" y="431901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What is coming</a:t>
            </a:r>
            <a:endParaRPr lang="en-US" sz="1650" dirty="0"/>
          </a:p>
        </p:txBody>
      </p:sp>
      <p:sp>
        <p:nvSpPr>
          <p:cNvPr id="12" name="Text 10"/>
          <p:cNvSpPr/>
          <p:nvPr/>
        </p:nvSpPr>
        <p:spPr>
          <a:xfrm>
            <a:off x="996696" y="4739259"/>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The Department of Education's July 2026 regulatory agenda contemplates a rule defining sex as biological sex, and amended OCR investigation procedures. Expect movement during this academic year.</a:t>
            </a:r>
            <a:endParaRPr lang="en-US" sz="1350" dirty="0"/>
          </a:p>
        </p:txBody>
      </p:sp>
      <p:sp>
        <p:nvSpPr>
          <p:cNvPr id="13" name="Shape 11"/>
          <p:cNvSpPr/>
          <p:nvPr/>
        </p:nvSpPr>
        <p:spPr>
          <a:xfrm>
            <a:off x="6324448" y="4136136"/>
            <a:ext cx="5181448" cy="1677543"/>
          </a:xfrm>
          <a:prstGeom prst="roundRect">
            <a:avLst>
              <a:gd name="adj" fmla="val 2725"/>
            </a:avLst>
          </a:prstGeom>
          <a:solidFill>
            <a:srgbClr val="EEF2F7"/>
          </a:solidFill>
          <a:ln/>
        </p:spPr>
        <p:txBody>
          <a:bodyPr/>
          <a:lstStyle/>
          <a:p>
            <a:endParaRPr lang="en-US"/>
          </a:p>
        </p:txBody>
      </p:sp>
      <p:sp>
        <p:nvSpPr>
          <p:cNvPr id="14" name="Text 12"/>
          <p:cNvSpPr/>
          <p:nvPr/>
        </p:nvSpPr>
        <p:spPr>
          <a:xfrm>
            <a:off x="6635344" y="431901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What does not change</a:t>
            </a:r>
            <a:endParaRPr lang="en-US" sz="1650" dirty="0"/>
          </a:p>
        </p:txBody>
      </p:sp>
      <p:sp>
        <p:nvSpPr>
          <p:cNvPr id="15" name="Text 13"/>
          <p:cNvSpPr/>
          <p:nvPr/>
        </p:nvSpPr>
        <p:spPr>
          <a:xfrm>
            <a:off x="6635344" y="4739259"/>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Your obligation. Regardless of which regulations are in force, if you learn of sexual harassment, assault, or sex discrimination affecting the FAU community, you report it.</a:t>
            </a:r>
            <a:endParaRPr lang="en-US" sz="135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38</a:t>
            </a:r>
            <a:endParaRPr lang="en-US" sz="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REPORTING</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Title IX at FAU: What You Do</a:t>
            </a:r>
            <a:endParaRPr lang="en-US" sz="3000" dirty="0"/>
          </a:p>
        </p:txBody>
      </p:sp>
      <p:sp>
        <p:nvSpPr>
          <p:cNvPr id="4" name="Shape 2"/>
          <p:cNvSpPr/>
          <p:nvPr/>
        </p:nvSpPr>
        <p:spPr>
          <a:xfrm>
            <a:off x="685800" y="1938528"/>
            <a:ext cx="5181448" cy="1677543"/>
          </a:xfrm>
          <a:prstGeom prst="roundRect">
            <a:avLst>
              <a:gd name="adj" fmla="val 2725"/>
            </a:avLst>
          </a:prstGeom>
          <a:solidFill>
            <a:srgbClr val="EEF2F7"/>
          </a:solidFill>
          <a:ln/>
        </p:spPr>
        <p:txBody>
          <a:bodyPr/>
          <a:lstStyle/>
          <a:p>
            <a:endParaRPr lang="en-US"/>
          </a:p>
        </p:txBody>
      </p:sp>
      <p:sp>
        <p:nvSpPr>
          <p:cNvPr id="5" name="Text 3"/>
          <p:cNvSpPr/>
          <p:nvPr/>
        </p:nvSpPr>
        <p:spPr>
          <a:xfrm>
            <a:off x="996696"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You are not confidential</a:t>
            </a:r>
            <a:endParaRPr lang="en-US" sz="1650" dirty="0"/>
          </a:p>
        </p:txBody>
      </p:sp>
      <p:sp>
        <p:nvSpPr>
          <p:cNvPr id="6" name="Text 4"/>
          <p:cNvSpPr/>
          <p:nvPr/>
        </p:nvSpPr>
        <p:spPr>
          <a:xfrm>
            <a:off x="996696" y="2541651"/>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Faculty are responsible employees. If a student begins to disclose, interrupt kindly and tell them you will have to share it with the Title IX office, so they can choose what to say next.</a:t>
            </a:r>
            <a:endParaRPr lang="en-US" sz="1350" dirty="0"/>
          </a:p>
        </p:txBody>
      </p:sp>
      <p:sp>
        <p:nvSpPr>
          <p:cNvPr id="7" name="Shape 5"/>
          <p:cNvSpPr/>
          <p:nvPr/>
        </p:nvSpPr>
        <p:spPr>
          <a:xfrm>
            <a:off x="6324448" y="1938528"/>
            <a:ext cx="5181448" cy="1677543"/>
          </a:xfrm>
          <a:prstGeom prst="roundRect">
            <a:avLst>
              <a:gd name="adj" fmla="val 2725"/>
            </a:avLst>
          </a:prstGeom>
          <a:solidFill>
            <a:srgbClr val="EEF2F7"/>
          </a:solidFill>
          <a:ln/>
        </p:spPr>
        <p:txBody>
          <a:bodyPr/>
          <a:lstStyle/>
          <a:p>
            <a:endParaRPr lang="en-US"/>
          </a:p>
        </p:txBody>
      </p:sp>
      <p:sp>
        <p:nvSpPr>
          <p:cNvPr id="8" name="Text 6"/>
          <p:cNvSpPr/>
          <p:nvPr/>
        </p:nvSpPr>
        <p:spPr>
          <a:xfrm>
            <a:off x="6635344"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Where it goes</a:t>
            </a:r>
            <a:endParaRPr lang="en-US" sz="1650" dirty="0"/>
          </a:p>
        </p:txBody>
      </p:sp>
      <p:sp>
        <p:nvSpPr>
          <p:cNvPr id="9" name="Text 7"/>
          <p:cNvSpPr/>
          <p:nvPr/>
        </p:nvSpPr>
        <p:spPr>
          <a:xfrm>
            <a:off x="6635344" y="2541651"/>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Office of Civil Rights and Title IX (OCR9), Kenneth R. Williams Administration Building, Room 265, 777 Glades Road. 561-297-3004. fau.edu/ocr9, or report at fau.edu/report.</a:t>
            </a:r>
            <a:endParaRPr lang="en-US" sz="1350" dirty="0"/>
          </a:p>
        </p:txBody>
      </p:sp>
      <p:sp>
        <p:nvSpPr>
          <p:cNvPr id="10" name="Shape 8"/>
          <p:cNvSpPr/>
          <p:nvPr/>
        </p:nvSpPr>
        <p:spPr>
          <a:xfrm>
            <a:off x="685800" y="3926967"/>
            <a:ext cx="5181448" cy="1677543"/>
          </a:xfrm>
          <a:prstGeom prst="roundRect">
            <a:avLst>
              <a:gd name="adj" fmla="val 2725"/>
            </a:avLst>
          </a:prstGeom>
          <a:solidFill>
            <a:srgbClr val="EEF2F7"/>
          </a:solidFill>
          <a:ln/>
        </p:spPr>
        <p:txBody>
          <a:bodyPr/>
          <a:lstStyle/>
          <a:p>
            <a:endParaRPr lang="en-US"/>
          </a:p>
        </p:txBody>
      </p:sp>
      <p:sp>
        <p:nvSpPr>
          <p:cNvPr id="11" name="Text 9"/>
          <p:cNvSpPr/>
          <p:nvPr/>
        </p:nvSpPr>
        <p:spPr>
          <a:xfrm>
            <a:off x="996696" y="4109847"/>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Supportive measures</a:t>
            </a:r>
            <a:endParaRPr lang="en-US" sz="1650" dirty="0"/>
          </a:p>
        </p:txBody>
      </p:sp>
      <p:sp>
        <p:nvSpPr>
          <p:cNvPr id="12" name="Text 10"/>
          <p:cNvSpPr/>
          <p:nvPr/>
        </p:nvSpPr>
        <p:spPr>
          <a:xfrm>
            <a:off x="996696" y="4530090"/>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You may be asked to extend a deadline, allow a proctored exam elsewhere, or adjust attendance. Implement them. Do not ask the student to justify the request or explain the underlying facts.</a:t>
            </a:r>
            <a:endParaRPr lang="en-US" sz="1350" dirty="0"/>
          </a:p>
        </p:txBody>
      </p:sp>
      <p:sp>
        <p:nvSpPr>
          <p:cNvPr id="13" name="Shape 11"/>
          <p:cNvSpPr/>
          <p:nvPr/>
        </p:nvSpPr>
        <p:spPr>
          <a:xfrm>
            <a:off x="6324448" y="3926967"/>
            <a:ext cx="5181448" cy="1677543"/>
          </a:xfrm>
          <a:prstGeom prst="roundRect">
            <a:avLst>
              <a:gd name="adj" fmla="val 2725"/>
            </a:avLst>
          </a:prstGeom>
          <a:solidFill>
            <a:srgbClr val="EEF2F7"/>
          </a:solidFill>
          <a:ln/>
        </p:spPr>
        <p:txBody>
          <a:bodyPr/>
          <a:lstStyle/>
          <a:p>
            <a:endParaRPr lang="en-US"/>
          </a:p>
        </p:txBody>
      </p:sp>
      <p:sp>
        <p:nvSpPr>
          <p:cNvPr id="14" name="Text 12"/>
          <p:cNvSpPr/>
          <p:nvPr/>
        </p:nvSpPr>
        <p:spPr>
          <a:xfrm>
            <a:off x="6635344" y="4109847"/>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Confidential options for students</a:t>
            </a:r>
            <a:endParaRPr lang="en-US" sz="1650" dirty="0"/>
          </a:p>
        </p:txBody>
      </p:sp>
      <p:sp>
        <p:nvSpPr>
          <p:cNvPr id="15" name="Text 13"/>
          <p:cNvSpPr/>
          <p:nvPr/>
        </p:nvSpPr>
        <p:spPr>
          <a:xfrm>
            <a:off x="6635344" y="4530090"/>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Point students who want confidentiality to Victim Services and to Counseling and Psychological Services. Those are the right doors, and they are not your doors.</a:t>
            </a:r>
            <a:endParaRPr lang="en-US" sz="135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39</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POLL</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Four Quick Questions. True or False?</a:t>
            </a:r>
            <a:endParaRPr lang="en-US" sz="3000" dirty="0"/>
          </a:p>
        </p:txBody>
      </p:sp>
      <p:sp>
        <p:nvSpPr>
          <p:cNvPr id="4" name="Text 2"/>
          <p:cNvSpPr/>
          <p:nvPr/>
        </p:nvSpPr>
        <p:spPr>
          <a:xfrm>
            <a:off x="685800" y="1572768"/>
            <a:ext cx="10820095" cy="316103"/>
          </a:xfrm>
          <a:prstGeom prst="rect">
            <a:avLst/>
          </a:prstGeom>
          <a:noFill/>
          <a:ln/>
        </p:spPr>
        <p:txBody>
          <a:bodyPr wrap="square" lIns="0" tIns="0" rIns="0" bIns="0" rtlCol="0" anchor="t"/>
          <a:lstStyle/>
          <a:p>
            <a:pPr marL="0" indent="0">
              <a:lnSpc>
                <a:spcPct val="112000"/>
              </a:lnSpc>
              <a:buNone/>
            </a:pPr>
            <a:r>
              <a:rPr lang="en-US" sz="1450" dirty="0">
                <a:solidFill>
                  <a:srgbClr val="5B6672"/>
                </a:solidFill>
                <a:latin typeface="Calibri" pitchFamily="34" charset="0"/>
                <a:ea typeface="Calibri" pitchFamily="34" charset="-122"/>
                <a:cs typeface="Calibri" pitchFamily="34" charset="-120"/>
              </a:rPr>
              <a:t>Vote before I say anything. No one gets graded, and I promise the answers are not obvious.</a:t>
            </a:r>
            <a:endParaRPr lang="en-US" sz="1450" dirty="0"/>
          </a:p>
        </p:txBody>
      </p:sp>
      <p:sp>
        <p:nvSpPr>
          <p:cNvPr id="5" name="Shape 3"/>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6" name="Text 4"/>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Hold your answers. We will come back to every one of these before the hour is out.</a:t>
            </a:r>
            <a:endParaRPr lang="en-US" sz="1300" dirty="0"/>
          </a:p>
        </p:txBody>
      </p:sp>
      <p:sp>
        <p:nvSpPr>
          <p:cNvPr id="7" name="Text 5"/>
          <p:cNvSpPr/>
          <p:nvPr/>
        </p:nvSpPr>
        <p:spPr>
          <a:xfrm>
            <a:off x="832104" y="2766124"/>
            <a:ext cx="10362895" cy="1833880"/>
          </a:xfrm>
          <a:prstGeom prst="rect">
            <a:avLst/>
          </a:prstGeom>
          <a:noFill/>
          <a:ln/>
        </p:spPr>
        <p:txBody>
          <a:bodyPr wrap="square" lIns="0" tIns="0" rIns="0" bIns="0" rtlCol="0" anchor="t"/>
          <a:lstStyle/>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1.  A student's class schedule is directory information at FAU, so I may confirm it to a caller.</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2.  A parent who pays the tuition is entitled to see an adult student's grades.</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3.  A student may audio record my lecture without asking me first.</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4.  If I suspect a sixteen-year-old dual-enrollment student is being abused at home, the right move is to tell my chair and let the chair handle it.</a:t>
            </a:r>
            <a:endParaRPr lang="en-US" sz="1600" dirty="0"/>
          </a:p>
        </p:txBody>
      </p:sp>
      <p:sp>
        <p:nvSpPr>
          <p:cNvPr id="8" name="Text 6"/>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9" name="Text 7"/>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OFTEN OVERLOOKED</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Clery, Campus Security Authorities, and Hazing</a:t>
            </a:r>
            <a:endParaRPr lang="en-US" sz="3000" dirty="0"/>
          </a:p>
        </p:txBody>
      </p:sp>
      <p:sp>
        <p:nvSpPr>
          <p:cNvPr id="4" name="Shape 2"/>
          <p:cNvSpPr/>
          <p:nvPr/>
        </p:nvSpPr>
        <p:spPr>
          <a:xfrm>
            <a:off x="685800" y="1938528"/>
            <a:ext cx="5181448" cy="1677543"/>
          </a:xfrm>
          <a:prstGeom prst="roundRect">
            <a:avLst>
              <a:gd name="adj" fmla="val 2725"/>
            </a:avLst>
          </a:prstGeom>
          <a:solidFill>
            <a:srgbClr val="EEF2F7"/>
          </a:solidFill>
          <a:ln/>
        </p:spPr>
        <p:txBody>
          <a:bodyPr/>
          <a:lstStyle/>
          <a:p>
            <a:endParaRPr lang="en-US"/>
          </a:p>
        </p:txBody>
      </p:sp>
      <p:sp>
        <p:nvSpPr>
          <p:cNvPr id="5" name="Text 3"/>
          <p:cNvSpPr/>
          <p:nvPr/>
        </p:nvSpPr>
        <p:spPr>
          <a:xfrm>
            <a:off x="996696"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You may be a CSA</a:t>
            </a:r>
            <a:endParaRPr lang="en-US" sz="1650" dirty="0"/>
          </a:p>
        </p:txBody>
      </p:sp>
      <p:sp>
        <p:nvSpPr>
          <p:cNvPr id="6" name="Text 4"/>
          <p:cNvSpPr/>
          <p:nvPr/>
        </p:nvSpPr>
        <p:spPr>
          <a:xfrm>
            <a:off x="996696" y="2541651"/>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A Campus Security Authority is someone with significant responsibility for student activities. Faculty advisors to student organizations, trip and field-study leaders, and coaches frequently qualify.</a:t>
            </a:r>
            <a:endParaRPr lang="en-US" sz="1350" dirty="0"/>
          </a:p>
        </p:txBody>
      </p:sp>
      <p:sp>
        <p:nvSpPr>
          <p:cNvPr id="7" name="Shape 5"/>
          <p:cNvSpPr/>
          <p:nvPr/>
        </p:nvSpPr>
        <p:spPr>
          <a:xfrm>
            <a:off x="6324448" y="1938528"/>
            <a:ext cx="5181448" cy="1677543"/>
          </a:xfrm>
          <a:prstGeom prst="roundRect">
            <a:avLst>
              <a:gd name="adj" fmla="val 2725"/>
            </a:avLst>
          </a:prstGeom>
          <a:solidFill>
            <a:srgbClr val="EEF2F7"/>
          </a:solidFill>
          <a:ln/>
        </p:spPr>
        <p:txBody>
          <a:bodyPr/>
          <a:lstStyle/>
          <a:p>
            <a:endParaRPr lang="en-US"/>
          </a:p>
        </p:txBody>
      </p:sp>
      <p:sp>
        <p:nvSpPr>
          <p:cNvPr id="8" name="Text 6"/>
          <p:cNvSpPr/>
          <p:nvPr/>
        </p:nvSpPr>
        <p:spPr>
          <a:xfrm>
            <a:off x="6635344"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What a CSA must do</a:t>
            </a:r>
            <a:endParaRPr lang="en-US" sz="1650" dirty="0"/>
          </a:p>
        </p:txBody>
      </p:sp>
      <p:sp>
        <p:nvSpPr>
          <p:cNvPr id="9" name="Text 7"/>
          <p:cNvSpPr/>
          <p:nvPr/>
        </p:nvSpPr>
        <p:spPr>
          <a:xfrm>
            <a:off x="6635344" y="2541651"/>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Report Clery-covered crimes that occur in Clery geography to the University's designated official, so they can be counted in the Annual Security Report and trigger timely warnings.</a:t>
            </a:r>
            <a:endParaRPr lang="en-US" sz="1350" dirty="0"/>
          </a:p>
        </p:txBody>
      </p:sp>
      <p:sp>
        <p:nvSpPr>
          <p:cNvPr id="10" name="Shape 8"/>
          <p:cNvSpPr/>
          <p:nvPr/>
        </p:nvSpPr>
        <p:spPr>
          <a:xfrm>
            <a:off x="685800" y="3926967"/>
            <a:ext cx="5181448" cy="1886712"/>
          </a:xfrm>
          <a:prstGeom prst="roundRect">
            <a:avLst>
              <a:gd name="adj" fmla="val 2423"/>
            </a:avLst>
          </a:prstGeom>
          <a:solidFill>
            <a:srgbClr val="EEF2F7"/>
          </a:solidFill>
          <a:ln/>
        </p:spPr>
        <p:txBody>
          <a:bodyPr/>
          <a:lstStyle/>
          <a:p>
            <a:endParaRPr lang="en-US"/>
          </a:p>
        </p:txBody>
      </p:sp>
      <p:sp>
        <p:nvSpPr>
          <p:cNvPr id="11" name="Text 9"/>
          <p:cNvSpPr/>
          <p:nvPr/>
        </p:nvSpPr>
        <p:spPr>
          <a:xfrm>
            <a:off x="996696" y="4109847"/>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The Stop Campus Hazing Act</a:t>
            </a:r>
            <a:endParaRPr lang="en-US" sz="1650" dirty="0"/>
          </a:p>
        </p:txBody>
      </p:sp>
      <p:sp>
        <p:nvSpPr>
          <p:cNvPr id="12" name="Text 10"/>
          <p:cNvSpPr/>
          <p:nvPr/>
        </p:nvSpPr>
        <p:spPr>
          <a:xfrm>
            <a:off x="996696" y="4530090"/>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Federal law now requires hazing statistics in the Annual Security Report, due October 1, plus a public Campus Hazing Transparency Report. Negotiated rulemaking on implementation is anticipated in November 2026.</a:t>
            </a:r>
            <a:endParaRPr lang="en-US" sz="1350" dirty="0"/>
          </a:p>
        </p:txBody>
      </p:sp>
      <p:sp>
        <p:nvSpPr>
          <p:cNvPr id="13" name="Shape 11"/>
          <p:cNvSpPr/>
          <p:nvPr/>
        </p:nvSpPr>
        <p:spPr>
          <a:xfrm>
            <a:off x="6324448" y="3926967"/>
            <a:ext cx="5181448" cy="1886712"/>
          </a:xfrm>
          <a:prstGeom prst="roundRect">
            <a:avLst>
              <a:gd name="adj" fmla="val 2423"/>
            </a:avLst>
          </a:prstGeom>
          <a:solidFill>
            <a:srgbClr val="EEF2F7"/>
          </a:solidFill>
          <a:ln/>
        </p:spPr>
        <p:txBody>
          <a:bodyPr/>
          <a:lstStyle/>
          <a:p>
            <a:endParaRPr lang="en-US"/>
          </a:p>
        </p:txBody>
      </p:sp>
      <p:sp>
        <p:nvSpPr>
          <p:cNvPr id="14" name="Text 12"/>
          <p:cNvSpPr/>
          <p:nvPr/>
        </p:nvSpPr>
        <p:spPr>
          <a:xfrm>
            <a:off x="6635344" y="4109847"/>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Your action item</a:t>
            </a:r>
            <a:endParaRPr lang="en-US" sz="1650" dirty="0"/>
          </a:p>
        </p:txBody>
      </p:sp>
      <p:sp>
        <p:nvSpPr>
          <p:cNvPr id="15" name="Text 13"/>
          <p:cNvSpPr/>
          <p:nvPr/>
        </p:nvSpPr>
        <p:spPr>
          <a:xfrm>
            <a:off x="6635344" y="4530090"/>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If you advise a student organization or lead students off campus, ask FAUPD or the Clery Compliance office whether you are a CSA. Do not guess, and do not assume you are not.</a:t>
            </a:r>
            <a:endParaRPr lang="en-US" sz="135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40</a:t>
            </a:r>
            <a:endParaRPr lang="en-US" sz="9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SUPPORT</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Students in Distress</a:t>
            </a:r>
            <a:endParaRPr lang="en-US" sz="3000" dirty="0"/>
          </a:p>
        </p:txBody>
      </p:sp>
      <p:sp>
        <p:nvSpPr>
          <p:cNvPr id="4" name="Shape 2"/>
          <p:cNvSpPr/>
          <p:nvPr/>
        </p:nvSpPr>
        <p:spPr>
          <a:xfrm>
            <a:off x="685800" y="1938528"/>
            <a:ext cx="5181448" cy="1677543"/>
          </a:xfrm>
          <a:prstGeom prst="roundRect">
            <a:avLst>
              <a:gd name="adj" fmla="val 2725"/>
            </a:avLst>
          </a:prstGeom>
          <a:solidFill>
            <a:srgbClr val="EEF2F7"/>
          </a:solidFill>
          <a:ln/>
        </p:spPr>
        <p:txBody>
          <a:bodyPr/>
          <a:lstStyle/>
          <a:p>
            <a:endParaRPr lang="en-US"/>
          </a:p>
        </p:txBody>
      </p:sp>
      <p:sp>
        <p:nvSpPr>
          <p:cNvPr id="5" name="Text 3"/>
          <p:cNvSpPr/>
          <p:nvPr/>
        </p:nvSpPr>
        <p:spPr>
          <a:xfrm>
            <a:off x="996696"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Kognito</a:t>
            </a:r>
            <a:endParaRPr lang="en-US" sz="1650" dirty="0"/>
          </a:p>
        </p:txBody>
      </p:sp>
      <p:sp>
        <p:nvSpPr>
          <p:cNvPr id="6" name="Text 4"/>
          <p:cNvSpPr/>
          <p:nvPr/>
        </p:nvSpPr>
        <p:spPr>
          <a:xfrm>
            <a:off x="996696" y="2541651"/>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Free interactive training that simulates the conversation with a student in distress. Roughly forty-five minutes and worth every one of them. fau.edu/training/kognito</a:t>
            </a:r>
            <a:endParaRPr lang="en-US" sz="1350" dirty="0"/>
          </a:p>
        </p:txBody>
      </p:sp>
      <p:sp>
        <p:nvSpPr>
          <p:cNvPr id="7" name="Shape 5"/>
          <p:cNvSpPr/>
          <p:nvPr/>
        </p:nvSpPr>
        <p:spPr>
          <a:xfrm>
            <a:off x="6324448" y="1938528"/>
            <a:ext cx="5181448" cy="1677543"/>
          </a:xfrm>
          <a:prstGeom prst="roundRect">
            <a:avLst>
              <a:gd name="adj" fmla="val 2725"/>
            </a:avLst>
          </a:prstGeom>
          <a:solidFill>
            <a:srgbClr val="EEF2F7"/>
          </a:solidFill>
          <a:ln/>
        </p:spPr>
        <p:txBody>
          <a:bodyPr/>
          <a:lstStyle/>
          <a:p>
            <a:endParaRPr lang="en-US"/>
          </a:p>
        </p:txBody>
      </p:sp>
      <p:sp>
        <p:nvSpPr>
          <p:cNvPr id="8" name="Text 6"/>
          <p:cNvSpPr/>
          <p:nvPr/>
        </p:nvSpPr>
        <p:spPr>
          <a:xfrm>
            <a:off x="6635344"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Students in Distress Guide</a:t>
            </a:r>
            <a:endParaRPr lang="en-US" sz="1650" dirty="0"/>
          </a:p>
        </p:txBody>
      </p:sp>
      <p:sp>
        <p:nvSpPr>
          <p:cNvPr id="9" name="Text 7"/>
          <p:cNvSpPr/>
          <p:nvPr/>
        </p:nvSpPr>
        <p:spPr>
          <a:xfrm>
            <a:off x="6635344" y="2541651"/>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A decision tree for recognizing warning signs and knowing which office to involve. Bookmark it before the semester starts. fau.edu/studentsindistress</a:t>
            </a:r>
            <a:endParaRPr lang="en-US" sz="1350" dirty="0"/>
          </a:p>
        </p:txBody>
      </p:sp>
      <p:sp>
        <p:nvSpPr>
          <p:cNvPr id="10" name="Shape 8"/>
          <p:cNvSpPr/>
          <p:nvPr/>
        </p:nvSpPr>
        <p:spPr>
          <a:xfrm>
            <a:off x="685800" y="3926967"/>
            <a:ext cx="5181448" cy="1677543"/>
          </a:xfrm>
          <a:prstGeom prst="roundRect">
            <a:avLst>
              <a:gd name="adj" fmla="val 2725"/>
            </a:avLst>
          </a:prstGeom>
          <a:solidFill>
            <a:srgbClr val="EEF2F7"/>
          </a:solidFill>
          <a:ln/>
        </p:spPr>
        <p:txBody>
          <a:bodyPr/>
          <a:lstStyle/>
          <a:p>
            <a:endParaRPr lang="en-US"/>
          </a:p>
        </p:txBody>
      </p:sp>
      <p:sp>
        <p:nvSpPr>
          <p:cNvPr id="11" name="Text 9"/>
          <p:cNvSpPr/>
          <p:nvPr/>
        </p:nvSpPr>
        <p:spPr>
          <a:xfrm>
            <a:off x="996696" y="4109847"/>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Report a Concern</a:t>
            </a:r>
            <a:endParaRPr lang="en-US" sz="1650" dirty="0"/>
          </a:p>
        </p:txBody>
      </p:sp>
      <p:sp>
        <p:nvSpPr>
          <p:cNvPr id="12" name="Text 10"/>
          <p:cNvSpPr/>
          <p:nvPr/>
        </p:nvSpPr>
        <p:spPr>
          <a:xfrm>
            <a:off x="996696" y="4530090"/>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One intake point for behavioral concerns, Title IX matters, discrimination, and conduct issues. When you are unsure who owns it, this form routes it. fau.edu/report</a:t>
            </a:r>
            <a:endParaRPr lang="en-US" sz="1350" dirty="0"/>
          </a:p>
        </p:txBody>
      </p:sp>
      <p:sp>
        <p:nvSpPr>
          <p:cNvPr id="13" name="Shape 11"/>
          <p:cNvSpPr/>
          <p:nvPr/>
        </p:nvSpPr>
        <p:spPr>
          <a:xfrm>
            <a:off x="6324448" y="3926967"/>
            <a:ext cx="5181448" cy="1677543"/>
          </a:xfrm>
          <a:prstGeom prst="roundRect">
            <a:avLst>
              <a:gd name="adj" fmla="val 2725"/>
            </a:avLst>
          </a:prstGeom>
          <a:solidFill>
            <a:srgbClr val="EEF2F7"/>
          </a:solidFill>
          <a:ln/>
        </p:spPr>
        <p:txBody>
          <a:bodyPr/>
          <a:lstStyle/>
          <a:p>
            <a:endParaRPr lang="en-US"/>
          </a:p>
        </p:txBody>
      </p:sp>
      <p:sp>
        <p:nvSpPr>
          <p:cNvPr id="14" name="Text 12"/>
          <p:cNvSpPr/>
          <p:nvPr/>
        </p:nvSpPr>
        <p:spPr>
          <a:xfrm>
            <a:off x="6635344" y="4109847"/>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Emergency</a:t>
            </a:r>
            <a:endParaRPr lang="en-US" sz="1650" dirty="0"/>
          </a:p>
        </p:txBody>
      </p:sp>
      <p:sp>
        <p:nvSpPr>
          <p:cNvPr id="15" name="Text 13"/>
          <p:cNvSpPr/>
          <p:nvPr/>
        </p:nvSpPr>
        <p:spPr>
          <a:xfrm>
            <a:off x="6635344" y="4530090"/>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FAU Police, 561-297-3500, or 911. If you believe someone is in immediate danger, call first and document second. No one has ever been criticized here for calling too early.</a:t>
            </a:r>
            <a:endParaRPr lang="en-US" sz="135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41</a:t>
            </a:r>
            <a:endParaRPr lang="en-US" sz="9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THE TAKEAWAY</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The Sixty-Second Rule</a:t>
            </a:r>
            <a:endParaRPr lang="en-US" sz="3000" dirty="0"/>
          </a:p>
        </p:txBody>
      </p:sp>
      <p:sp>
        <p:nvSpPr>
          <p:cNvPr id="4" name="Text 2"/>
          <p:cNvSpPr/>
          <p:nvPr/>
        </p:nvSpPr>
        <p:spPr>
          <a:xfrm>
            <a:off x="685800" y="1572768"/>
            <a:ext cx="10820095" cy="540766"/>
          </a:xfrm>
          <a:prstGeom prst="rect">
            <a:avLst/>
          </a:prstGeom>
          <a:noFill/>
          <a:ln/>
        </p:spPr>
        <p:txBody>
          <a:bodyPr wrap="square" lIns="0" tIns="0" rIns="0" bIns="0" rtlCol="0" anchor="t"/>
          <a:lstStyle/>
          <a:p>
            <a:pPr marL="0" indent="0">
              <a:lnSpc>
                <a:spcPct val="112000"/>
              </a:lnSpc>
              <a:buNone/>
            </a:pPr>
            <a:r>
              <a:rPr lang="en-US" sz="1450" dirty="0">
                <a:solidFill>
                  <a:srgbClr val="5B6672"/>
                </a:solidFill>
                <a:latin typeface="Calibri" pitchFamily="34" charset="0"/>
                <a:ea typeface="Calibri" pitchFamily="34" charset="-122"/>
                <a:cs typeface="Calibri" pitchFamily="34" charset="-120"/>
              </a:rPr>
              <a:t>You will not remember the citations. Remember the reflex. When a request about a student lands on your desk and something feels heavy, spend sixty seconds doing this.</a:t>
            </a:r>
            <a:endParaRPr lang="en-US" sz="1450" dirty="0"/>
          </a:p>
        </p:txBody>
      </p:sp>
      <p:sp>
        <p:nvSpPr>
          <p:cNvPr id="5" name="Shape 3"/>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6" name="Text 4"/>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Calling early is never the wrong call. We would much rather think something through with you while it is still a question than sort it out once it has become a problem, and no question is too small to bring us.</a:t>
            </a:r>
            <a:endParaRPr lang="en-US" sz="1300" dirty="0"/>
          </a:p>
        </p:txBody>
      </p:sp>
      <p:sp>
        <p:nvSpPr>
          <p:cNvPr id="7" name="Text 5"/>
          <p:cNvSpPr/>
          <p:nvPr/>
        </p:nvSpPr>
        <p:spPr>
          <a:xfrm>
            <a:off x="832104" y="2640203"/>
            <a:ext cx="10362895" cy="2310384"/>
          </a:xfrm>
          <a:prstGeom prst="rect">
            <a:avLst/>
          </a:prstGeom>
          <a:noFill/>
          <a:ln/>
        </p:spPr>
        <p:txBody>
          <a:bodyPr wrap="square" lIns="0" tIns="0" rIns="0" bIns="0" rtlCol="0" anchor="t"/>
          <a:lstStyle/>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Stop. Do not answer in the moment. Nothing legitimate requires you to decide instantly.</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Do not confirm. Even acknowledging that someone is your student can be a disclosure.</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Write it down. Who asked, what they wanted, when, and what document they showed you.</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Ask one question: is this about a student record, a safety concern, or a legal demand?</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Call the office that owns it. Registrar, OCR9, Dean of Students, FAUPD, or General Counsel.</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Follow up in writing, so there is a record of what you did and when you did it.</a:t>
            </a:r>
            <a:endParaRPr lang="en-US" sz="1600" dirty="0"/>
          </a:p>
        </p:txBody>
      </p:sp>
      <p:sp>
        <p:nvSpPr>
          <p:cNvPr id="8" name="Text 6"/>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9" name="Text 7"/>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42</a:t>
            </a:r>
            <a:endParaRPr lang="en-US" sz="9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REFERENCE</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Who to Call</a:t>
            </a:r>
            <a:endParaRPr lang="en-US" sz="3000" dirty="0"/>
          </a:p>
        </p:txBody>
      </p:sp>
      <p:sp>
        <p:nvSpPr>
          <p:cNvPr id="4" name="Shape 2"/>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5" name="Text 3"/>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Put the General Counsel and FAU Police numbers in your phone today. You will not want to be searching a website in the moment you need them.</a:t>
            </a:r>
            <a:endParaRPr lang="en-US" sz="1300" dirty="0"/>
          </a:p>
        </p:txBody>
      </p:sp>
      <p:sp>
        <p:nvSpPr>
          <p:cNvPr id="6" name="Shape 4"/>
          <p:cNvSpPr/>
          <p:nvPr/>
        </p:nvSpPr>
        <p:spPr>
          <a:xfrm>
            <a:off x="685800" y="1572768"/>
            <a:ext cx="5181448" cy="3439668"/>
          </a:xfrm>
          <a:prstGeom prst="roundRect">
            <a:avLst>
              <a:gd name="adj" fmla="val 1329"/>
            </a:avLst>
          </a:prstGeom>
          <a:solidFill>
            <a:srgbClr val="EEF2F7"/>
          </a:solidFill>
          <a:ln/>
        </p:spPr>
        <p:txBody>
          <a:bodyPr/>
          <a:lstStyle/>
          <a:p>
            <a:endParaRPr lang="en-US"/>
          </a:p>
        </p:txBody>
      </p:sp>
      <p:sp>
        <p:nvSpPr>
          <p:cNvPr id="7" name="Text 5"/>
          <p:cNvSpPr/>
          <p:nvPr/>
        </p:nvSpPr>
        <p:spPr>
          <a:xfrm>
            <a:off x="996696"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Student records and process</a:t>
            </a:r>
            <a:endParaRPr lang="en-US" sz="1700" dirty="0"/>
          </a:p>
        </p:txBody>
      </p:sp>
      <p:sp>
        <p:nvSpPr>
          <p:cNvPr id="8" name="Text 6"/>
          <p:cNvSpPr/>
          <p:nvPr/>
        </p:nvSpPr>
        <p:spPr>
          <a:xfrm>
            <a:off x="996696" y="2238502"/>
            <a:ext cx="4559656" cy="2673350"/>
          </a:xfrm>
          <a:prstGeom prst="rect">
            <a:avLst/>
          </a:prstGeom>
          <a:noFill/>
          <a:ln/>
        </p:spPr>
        <p:txBody>
          <a:bodyPr wrap="square" lIns="0" tIns="0" rIns="0" bIns="0" rtlCol="0" anchor="t"/>
          <a:lstStyle/>
          <a:p>
            <a:pPr marL="203200" indent="-203200">
              <a:spcAft>
                <a:spcPts val="700"/>
              </a:spcAft>
              <a:buSzPct val="100000"/>
              <a:buChar char="•"/>
            </a:pPr>
            <a:r>
              <a:rPr lang="en-US" sz="1200" dirty="0">
                <a:solidFill>
                  <a:srgbClr val="1E2A36"/>
                </a:solidFill>
                <a:latin typeface="Calibri" pitchFamily="34" charset="0"/>
                <a:ea typeface="Calibri" pitchFamily="34" charset="-122"/>
                <a:cs typeface="Calibri" pitchFamily="34" charset="-120"/>
              </a:rPr>
              <a:t>University Registrar — FERPA questions, directory holds, consent forms, parent inquiries, student record requests.</a:t>
            </a:r>
            <a:endParaRPr lang="en-US" sz="1200" dirty="0"/>
          </a:p>
          <a:p>
            <a:pPr marL="203200" indent="-203200">
              <a:spcAft>
                <a:spcPts val="700"/>
              </a:spcAft>
              <a:buSzPct val="100000"/>
              <a:buChar char="•"/>
            </a:pPr>
            <a:r>
              <a:rPr lang="en-US" sz="1200" dirty="0">
                <a:solidFill>
                  <a:srgbClr val="1E2A36"/>
                </a:solidFill>
                <a:latin typeface="Calibri" pitchFamily="34" charset="0"/>
                <a:ea typeface="Calibri" pitchFamily="34" charset="-122"/>
                <a:cs typeface="Calibri" pitchFamily="34" charset="-120"/>
              </a:rPr>
              <a:t>Dean of Students — student welfare, distress, family contact.</a:t>
            </a:r>
            <a:endParaRPr lang="en-US" sz="1200" dirty="0"/>
          </a:p>
          <a:p>
            <a:pPr marL="203200" indent="-203200">
              <a:spcAft>
                <a:spcPts val="700"/>
              </a:spcAft>
              <a:buSzPct val="100000"/>
              <a:buChar char="•"/>
            </a:pPr>
            <a:r>
              <a:rPr lang="en-US" sz="1200" dirty="0">
                <a:solidFill>
                  <a:srgbClr val="1E2A36"/>
                </a:solidFill>
                <a:latin typeface="Calibri" pitchFamily="34" charset="0"/>
                <a:ea typeface="Calibri" pitchFamily="34" charset="-122"/>
                <a:cs typeface="Calibri" pitchFamily="34" charset="-120"/>
              </a:rPr>
              <a:t>Office of Student Conduct — Code of Conduct matters under Regulation 4.007.</a:t>
            </a:r>
            <a:endParaRPr lang="en-US" sz="1200" dirty="0"/>
          </a:p>
          <a:p>
            <a:pPr marL="203200" indent="-203200">
              <a:spcAft>
                <a:spcPts val="700"/>
              </a:spcAft>
              <a:buSzPct val="100000"/>
              <a:buChar char="•"/>
            </a:pPr>
            <a:r>
              <a:rPr lang="en-US" sz="1200" dirty="0">
                <a:solidFill>
                  <a:srgbClr val="1E2A36"/>
                </a:solidFill>
                <a:latin typeface="Calibri" pitchFamily="34" charset="0"/>
                <a:ea typeface="Calibri" pitchFamily="34" charset="-122"/>
                <a:cs typeface="Calibri" pitchFamily="34" charset="-120"/>
              </a:rPr>
              <a:t>College Dean's office — academic integrity under Regulation 4.001.</a:t>
            </a:r>
            <a:endParaRPr lang="en-US" sz="1200" dirty="0"/>
          </a:p>
          <a:p>
            <a:pPr marL="203200" indent="-203200">
              <a:spcAft>
                <a:spcPts val="700"/>
              </a:spcAft>
              <a:buSzPct val="100000"/>
              <a:buChar char="•"/>
            </a:pPr>
            <a:r>
              <a:rPr lang="en-US" sz="1200" dirty="0">
                <a:solidFill>
                  <a:srgbClr val="1E2A36"/>
                </a:solidFill>
                <a:latin typeface="Calibri" pitchFamily="34" charset="0"/>
                <a:ea typeface="Calibri" pitchFamily="34" charset="-122"/>
                <a:cs typeface="Calibri" pitchFamily="34" charset="-120"/>
              </a:rPr>
              <a:t>Public Records Custodian — publicrecords@fau.edu, 561-297-2452.</a:t>
            </a:r>
          </a:p>
          <a:p>
            <a:pPr marL="203200" indent="-203200">
              <a:spcAft>
                <a:spcPts val="700"/>
              </a:spcAft>
              <a:buSzPct val="100000"/>
              <a:buChar char="•"/>
            </a:pPr>
            <a:r>
              <a:rPr lang="en-US" sz="1200" dirty="0">
                <a:solidFill>
                  <a:srgbClr val="1E2A36"/>
                </a:solidFill>
                <a:latin typeface="Calibri" pitchFamily="34" charset="0"/>
                <a:ea typeface="Calibri" pitchFamily="34" charset="-122"/>
                <a:cs typeface="Calibri" pitchFamily="34" charset="-120"/>
              </a:rPr>
              <a:t>University Communications — all media inquiries.</a:t>
            </a:r>
            <a:endParaRPr lang="en-US" sz="1200" dirty="0"/>
          </a:p>
          <a:p>
            <a:pPr marL="203200" indent="-203200">
              <a:spcAft>
                <a:spcPts val="700"/>
              </a:spcAft>
              <a:buSzPct val="100000"/>
              <a:buChar char="•"/>
            </a:pPr>
            <a:r>
              <a:rPr lang="en-US" sz="1200" dirty="0">
                <a:solidFill>
                  <a:srgbClr val="1E2A36"/>
                </a:solidFill>
                <a:latin typeface="Calibri" pitchFamily="34" charset="0"/>
                <a:ea typeface="Calibri" pitchFamily="34" charset="-122"/>
                <a:cs typeface="Calibri" pitchFamily="34" charset="-120"/>
              </a:rPr>
              <a:t>Office of the General Counsel — </a:t>
            </a:r>
            <a:r>
              <a:rPr lang="en-US" sz="1200" dirty="0">
                <a:solidFill>
                  <a:srgbClr val="1E2A36"/>
                </a:solidFill>
                <a:latin typeface="Calibri" pitchFamily="34" charset="0"/>
                <a:ea typeface="Calibri" pitchFamily="34" charset="-122"/>
                <a:cs typeface="Calibri" pitchFamily="34" charset="-120"/>
                <a:hlinkClick r:id="rId3"/>
              </a:rPr>
              <a:t>generalcounsel@fau.edu</a:t>
            </a:r>
            <a:r>
              <a:rPr lang="en-US" sz="1200" dirty="0">
                <a:solidFill>
                  <a:srgbClr val="1E2A36"/>
                </a:solidFill>
                <a:latin typeface="Calibri" pitchFamily="34" charset="0"/>
                <a:ea typeface="Calibri" pitchFamily="34" charset="-122"/>
                <a:cs typeface="Calibri" pitchFamily="34" charset="-120"/>
              </a:rPr>
              <a:t>. 561-297-3700 Subpoenas, court orders, attorney letters, service of process, and any outside request for student records.</a:t>
            </a:r>
            <a:endParaRPr lang="en-US" sz="1200" dirty="0"/>
          </a:p>
          <a:p>
            <a:pPr marL="203200" indent="-203200">
              <a:spcAft>
                <a:spcPts val="700"/>
              </a:spcAft>
              <a:buSzPct val="100000"/>
              <a:buChar char="•"/>
            </a:pPr>
            <a:endParaRPr lang="en-US" sz="1350" dirty="0"/>
          </a:p>
        </p:txBody>
      </p:sp>
      <p:sp>
        <p:nvSpPr>
          <p:cNvPr id="9" name="Shape 7"/>
          <p:cNvSpPr/>
          <p:nvPr/>
        </p:nvSpPr>
        <p:spPr>
          <a:xfrm>
            <a:off x="6324448" y="1572768"/>
            <a:ext cx="5181448" cy="3439668"/>
          </a:xfrm>
          <a:prstGeom prst="roundRect">
            <a:avLst>
              <a:gd name="adj" fmla="val 1329"/>
            </a:avLst>
          </a:prstGeom>
          <a:solidFill>
            <a:srgbClr val="EEF2F7"/>
          </a:solidFill>
          <a:ln/>
        </p:spPr>
        <p:txBody>
          <a:bodyPr/>
          <a:lstStyle/>
          <a:p>
            <a:endParaRPr lang="en-US"/>
          </a:p>
        </p:txBody>
      </p:sp>
      <p:sp>
        <p:nvSpPr>
          <p:cNvPr id="10" name="Text 8"/>
          <p:cNvSpPr/>
          <p:nvPr/>
        </p:nvSpPr>
        <p:spPr>
          <a:xfrm>
            <a:off x="6635344"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Civil rights, safety, and legal</a:t>
            </a:r>
            <a:endParaRPr lang="en-US" sz="1700" dirty="0"/>
          </a:p>
        </p:txBody>
      </p:sp>
      <p:sp>
        <p:nvSpPr>
          <p:cNvPr id="11" name="Text 9"/>
          <p:cNvSpPr/>
          <p:nvPr/>
        </p:nvSpPr>
        <p:spPr>
          <a:xfrm>
            <a:off x="6635344" y="2238502"/>
            <a:ext cx="4559656" cy="2673350"/>
          </a:xfrm>
          <a:prstGeom prst="rect">
            <a:avLst/>
          </a:prstGeom>
          <a:noFill/>
          <a:ln/>
        </p:spPr>
        <p:txBody>
          <a:bodyPr wrap="square" lIns="0" tIns="0" rIns="0" bIns="0" rtlCol="0" anchor="t"/>
          <a:lstStyle/>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Office of Civil Rights and Title IX — 561-297-3004, ADM 265, fau.edu/ocr9.</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FAU Police — 561-297-3500, or 911 in an emergency.</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Florida Abuse Hotline — 1-800-96-ABUSE (1-800-962-2873).</a:t>
            </a:r>
            <a:endParaRPr lang="en-US" sz="1350" dirty="0"/>
          </a:p>
        </p:txBody>
      </p:sp>
      <p:sp>
        <p:nvSpPr>
          <p:cNvPr id="12" name="Text 10"/>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3" name="Text 11"/>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43</a:t>
            </a:r>
            <a:endParaRPr lang="en-US" sz="9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003366"/>
        </a:solidFill>
        <a:effectLst/>
      </p:bgPr>
    </p:bg>
    <p:spTree>
      <p:nvGrpSpPr>
        <p:cNvPr id="1" name=""/>
        <p:cNvGrpSpPr/>
        <p:nvPr/>
      </p:nvGrpSpPr>
      <p:grpSpPr>
        <a:xfrm>
          <a:off x="0" y="0"/>
          <a:ext cx="0" cy="0"/>
          <a:chOff x="0" y="0"/>
          <a:chExt cx="0" cy="0"/>
        </a:xfrm>
      </p:grpSpPr>
      <p:sp>
        <p:nvSpPr>
          <p:cNvPr id="2" name="Text 0"/>
          <p:cNvSpPr/>
          <p:nvPr/>
        </p:nvSpPr>
        <p:spPr>
          <a:xfrm>
            <a:off x="685800" y="566928"/>
            <a:ext cx="5486400" cy="274320"/>
          </a:xfrm>
          <a:prstGeom prst="rect">
            <a:avLst/>
          </a:prstGeom>
          <a:noFill/>
          <a:ln/>
        </p:spPr>
        <p:txBody>
          <a:bodyPr wrap="square" lIns="0" tIns="0" rIns="0" bIns="0" rtlCol="0" anchor="ctr"/>
          <a:lstStyle/>
          <a:p>
            <a:pPr marL="0" indent="0">
              <a:buNone/>
            </a:pPr>
            <a:r>
              <a:rPr lang="en-US" sz="1250" b="1" kern="0" spc="420" dirty="0">
                <a:solidFill>
                  <a:srgbClr val="FFFFFF"/>
                </a:solidFill>
                <a:latin typeface="Calibri" pitchFamily="34" charset="0"/>
                <a:ea typeface="Calibri" pitchFamily="34" charset="-122"/>
                <a:cs typeface="Calibri" pitchFamily="34" charset="-120"/>
              </a:rPr>
              <a:t>FLORIDA ATLANTIC UNIVERSITY</a:t>
            </a:r>
            <a:endParaRPr lang="en-US" sz="1250" dirty="0"/>
          </a:p>
        </p:txBody>
      </p:sp>
      <p:sp>
        <p:nvSpPr>
          <p:cNvPr id="3" name="Text 1"/>
          <p:cNvSpPr/>
          <p:nvPr/>
        </p:nvSpPr>
        <p:spPr>
          <a:xfrm>
            <a:off x="685800" y="2148840"/>
            <a:ext cx="9966960" cy="1005840"/>
          </a:xfrm>
          <a:prstGeom prst="rect">
            <a:avLst/>
          </a:prstGeom>
          <a:noFill/>
          <a:ln/>
        </p:spPr>
        <p:txBody>
          <a:bodyPr wrap="square" lIns="0" tIns="0" rIns="0" bIns="0" rtlCol="0" anchor="ctr"/>
          <a:lstStyle/>
          <a:p>
            <a:pPr marL="0" indent="0">
              <a:buNone/>
            </a:pPr>
            <a:r>
              <a:rPr lang="en-US" sz="5200" b="1" dirty="0">
                <a:solidFill>
                  <a:srgbClr val="FFFFFF"/>
                </a:solidFill>
                <a:latin typeface="Cambria" pitchFamily="34" charset="0"/>
                <a:ea typeface="Cambria" pitchFamily="34" charset="-122"/>
                <a:cs typeface="Cambria" pitchFamily="34" charset="-120"/>
              </a:rPr>
              <a:t>Questions</a:t>
            </a:r>
            <a:endParaRPr lang="en-US" sz="5200" dirty="0"/>
          </a:p>
        </p:txBody>
      </p:sp>
      <p:sp>
        <p:nvSpPr>
          <p:cNvPr id="4" name="Text 2"/>
          <p:cNvSpPr/>
          <p:nvPr/>
        </p:nvSpPr>
        <p:spPr>
          <a:xfrm>
            <a:off x="685800" y="3218688"/>
            <a:ext cx="8595360" cy="457200"/>
          </a:xfrm>
          <a:prstGeom prst="rect">
            <a:avLst/>
          </a:prstGeom>
          <a:noFill/>
          <a:ln/>
        </p:spPr>
        <p:txBody>
          <a:bodyPr wrap="square" lIns="0" tIns="0" rIns="0" bIns="0" rtlCol="0" anchor="ctr"/>
          <a:lstStyle/>
          <a:p>
            <a:pPr marL="0" indent="0">
              <a:buNone/>
            </a:pPr>
            <a:r>
              <a:rPr lang="en-US" sz="1650" i="1" dirty="0">
                <a:solidFill>
                  <a:srgbClr val="A8C4E0"/>
                </a:solidFill>
                <a:latin typeface="Calibri" pitchFamily="34" charset="0"/>
                <a:ea typeface="Calibri" pitchFamily="34" charset="-122"/>
                <a:cs typeface="Calibri" pitchFamily="34" charset="-120"/>
              </a:rPr>
              <a:t>And the ones you think are too small to ask are usually the ones worth asking.</a:t>
            </a:r>
            <a:endParaRPr lang="en-US" sz="1650" dirty="0"/>
          </a:p>
        </p:txBody>
      </p:sp>
      <p:sp>
        <p:nvSpPr>
          <p:cNvPr id="5" name="Shape 3"/>
          <p:cNvSpPr/>
          <p:nvPr/>
        </p:nvSpPr>
        <p:spPr>
          <a:xfrm>
            <a:off x="685800" y="4315968"/>
            <a:ext cx="6537960" cy="1463040"/>
          </a:xfrm>
          <a:prstGeom prst="roundRect">
            <a:avLst>
              <a:gd name="adj" fmla="val 3125"/>
            </a:avLst>
          </a:prstGeom>
          <a:solidFill>
            <a:srgbClr val="0A4A80"/>
          </a:solidFill>
          <a:ln/>
        </p:spPr>
        <p:txBody>
          <a:bodyPr/>
          <a:lstStyle/>
          <a:p>
            <a:endParaRPr lang="en-US"/>
          </a:p>
        </p:txBody>
      </p:sp>
      <p:sp>
        <p:nvSpPr>
          <p:cNvPr id="6" name="Text 4"/>
          <p:cNvSpPr/>
          <p:nvPr/>
        </p:nvSpPr>
        <p:spPr>
          <a:xfrm>
            <a:off x="996696" y="4462272"/>
            <a:ext cx="5943600" cy="310896"/>
          </a:xfrm>
          <a:prstGeom prst="rect">
            <a:avLst/>
          </a:prstGeom>
          <a:noFill/>
          <a:ln/>
        </p:spPr>
        <p:txBody>
          <a:bodyPr wrap="square" lIns="0" tIns="0" rIns="0" bIns="0" rtlCol="0" anchor="ctr"/>
          <a:lstStyle/>
          <a:p>
            <a:pPr marL="0" indent="0">
              <a:buNone/>
            </a:pPr>
            <a:r>
              <a:rPr lang="en-US" sz="1900" b="1" dirty="0">
                <a:solidFill>
                  <a:srgbClr val="FFFFFF"/>
                </a:solidFill>
                <a:latin typeface="Cambria" pitchFamily="34" charset="0"/>
                <a:ea typeface="Cambria" pitchFamily="34" charset="-122"/>
                <a:cs typeface="Cambria" pitchFamily="34" charset="-120"/>
              </a:rPr>
              <a:t>Joseph S. Van de Bogart, Esq.</a:t>
            </a:r>
            <a:endParaRPr lang="en-US" sz="1900" dirty="0"/>
          </a:p>
        </p:txBody>
      </p:sp>
      <p:sp>
        <p:nvSpPr>
          <p:cNvPr id="7" name="Text 5"/>
          <p:cNvSpPr/>
          <p:nvPr/>
        </p:nvSpPr>
        <p:spPr>
          <a:xfrm>
            <a:off x="996696" y="4809744"/>
            <a:ext cx="5943600" cy="274320"/>
          </a:xfrm>
          <a:prstGeom prst="rect">
            <a:avLst/>
          </a:prstGeom>
          <a:noFill/>
          <a:ln/>
        </p:spPr>
        <p:txBody>
          <a:bodyPr wrap="square" lIns="0" tIns="0" rIns="0" bIns="0" rtlCol="0" anchor="ctr"/>
          <a:lstStyle/>
          <a:p>
            <a:pPr marL="0" indent="0">
              <a:buNone/>
            </a:pPr>
            <a:r>
              <a:rPr lang="en-US" sz="1400" dirty="0">
                <a:solidFill>
                  <a:srgbClr val="D3E3F3"/>
                </a:solidFill>
                <a:latin typeface="Calibri" pitchFamily="34" charset="0"/>
                <a:ea typeface="Calibri" pitchFamily="34" charset="-122"/>
                <a:cs typeface="Calibri" pitchFamily="34" charset="-120"/>
              </a:rPr>
              <a:t>Vice President for Legal Affairs and General Counsel</a:t>
            </a:r>
            <a:endParaRPr lang="en-US" sz="1400" dirty="0"/>
          </a:p>
        </p:txBody>
      </p:sp>
      <p:sp>
        <p:nvSpPr>
          <p:cNvPr id="8" name="Text 6"/>
          <p:cNvSpPr/>
          <p:nvPr/>
        </p:nvSpPr>
        <p:spPr>
          <a:xfrm>
            <a:off x="996696" y="5138928"/>
            <a:ext cx="5943600" cy="457200"/>
          </a:xfrm>
          <a:prstGeom prst="rect">
            <a:avLst/>
          </a:prstGeom>
          <a:noFill/>
          <a:ln/>
        </p:spPr>
        <p:txBody>
          <a:bodyPr wrap="square" lIns="0" tIns="0" rIns="0" bIns="0" rtlCol="0" anchor="t"/>
          <a:lstStyle/>
          <a:p>
            <a:pPr marL="0" indent="0">
              <a:buNone/>
            </a:pPr>
            <a:r>
              <a:rPr lang="en-US" sz="1150" dirty="0">
                <a:solidFill>
                  <a:srgbClr val="A8C4E0"/>
                </a:solidFill>
                <a:latin typeface="Calibri" pitchFamily="34" charset="0"/>
                <a:ea typeface="Calibri" pitchFamily="34" charset="-122"/>
                <a:cs typeface="Calibri" pitchFamily="34" charset="-120"/>
              </a:rPr>
              <a:t>generalcounsel@fau.edu  ·  fau.edu/generalcounsel</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POLL</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The Answers, and Why They Matter</a:t>
            </a:r>
            <a:endParaRPr lang="en-US" sz="3000" dirty="0"/>
          </a:p>
        </p:txBody>
      </p:sp>
      <p:sp>
        <p:nvSpPr>
          <p:cNvPr id="4" name="Shape 2"/>
          <p:cNvSpPr/>
          <p:nvPr/>
        </p:nvSpPr>
        <p:spPr>
          <a:xfrm>
            <a:off x="685800" y="1880616"/>
            <a:ext cx="5181448" cy="1886712"/>
          </a:xfrm>
          <a:prstGeom prst="roundRect">
            <a:avLst>
              <a:gd name="adj" fmla="val 2423"/>
            </a:avLst>
          </a:prstGeom>
          <a:solidFill>
            <a:srgbClr val="EEF2F7"/>
          </a:solidFill>
          <a:ln/>
        </p:spPr>
        <p:txBody>
          <a:bodyPr/>
          <a:lstStyle/>
          <a:p>
            <a:endParaRPr lang="en-US"/>
          </a:p>
        </p:txBody>
      </p:sp>
      <p:sp>
        <p:nvSpPr>
          <p:cNvPr id="5" name="Text 3"/>
          <p:cNvSpPr/>
          <p:nvPr/>
        </p:nvSpPr>
        <p:spPr>
          <a:xfrm>
            <a:off x="996696" y="206349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1. False</a:t>
            </a:r>
            <a:endParaRPr lang="en-US" sz="1650" dirty="0"/>
          </a:p>
        </p:txBody>
      </p:sp>
      <p:sp>
        <p:nvSpPr>
          <p:cNvPr id="6" name="Text 4"/>
          <p:cNvSpPr/>
          <p:nvPr/>
        </p:nvSpPr>
        <p:spPr>
          <a:xfrm>
            <a:off x="996696" y="2483739"/>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FAU Regulation 4.008 lists what is directory information. A class schedule is not on the list, and neither is enrollment in your particular course. Confirming that a student is in your 9:00 a.m. section is a disclosure.</a:t>
            </a:r>
            <a:endParaRPr lang="en-US" sz="1350" dirty="0"/>
          </a:p>
        </p:txBody>
      </p:sp>
      <p:sp>
        <p:nvSpPr>
          <p:cNvPr id="7" name="Shape 5"/>
          <p:cNvSpPr/>
          <p:nvPr/>
        </p:nvSpPr>
        <p:spPr>
          <a:xfrm>
            <a:off x="6324448" y="1880616"/>
            <a:ext cx="5181448" cy="1886712"/>
          </a:xfrm>
          <a:prstGeom prst="roundRect">
            <a:avLst>
              <a:gd name="adj" fmla="val 2423"/>
            </a:avLst>
          </a:prstGeom>
          <a:solidFill>
            <a:srgbClr val="EEF2F7"/>
          </a:solidFill>
          <a:ln/>
        </p:spPr>
        <p:txBody>
          <a:bodyPr/>
          <a:lstStyle/>
          <a:p>
            <a:endParaRPr lang="en-US"/>
          </a:p>
        </p:txBody>
      </p:sp>
      <p:sp>
        <p:nvSpPr>
          <p:cNvPr id="8" name="Text 6"/>
          <p:cNvSpPr/>
          <p:nvPr/>
        </p:nvSpPr>
        <p:spPr>
          <a:xfrm>
            <a:off x="6635344" y="206349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2. False</a:t>
            </a:r>
            <a:endParaRPr lang="en-US" sz="1650" dirty="0"/>
          </a:p>
        </p:txBody>
      </p:sp>
      <p:sp>
        <p:nvSpPr>
          <p:cNvPr id="9" name="Text 7"/>
          <p:cNvSpPr/>
          <p:nvPr/>
        </p:nvSpPr>
        <p:spPr>
          <a:xfrm>
            <a:off x="6635344" y="2483739"/>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Paying tuition creates no right of access. There is a narrow exception for parents of students who are IRS dependents, but it is permissive, not mandatory, and at FAU it runs through the Registrar. Not through you.</a:t>
            </a:r>
            <a:endParaRPr lang="en-US" sz="1350" dirty="0"/>
          </a:p>
        </p:txBody>
      </p:sp>
      <p:sp>
        <p:nvSpPr>
          <p:cNvPr id="10" name="Shape 8"/>
          <p:cNvSpPr/>
          <p:nvPr/>
        </p:nvSpPr>
        <p:spPr>
          <a:xfrm>
            <a:off x="685800" y="4078224"/>
            <a:ext cx="5181448" cy="1886712"/>
          </a:xfrm>
          <a:prstGeom prst="roundRect">
            <a:avLst>
              <a:gd name="adj" fmla="val 2423"/>
            </a:avLst>
          </a:prstGeom>
          <a:solidFill>
            <a:srgbClr val="EEF2F7"/>
          </a:solidFill>
          <a:ln/>
        </p:spPr>
        <p:txBody>
          <a:bodyPr/>
          <a:lstStyle/>
          <a:p>
            <a:endParaRPr lang="en-US"/>
          </a:p>
        </p:txBody>
      </p:sp>
      <p:sp>
        <p:nvSpPr>
          <p:cNvPr id="11" name="Text 9"/>
          <p:cNvSpPr/>
          <p:nvPr/>
        </p:nvSpPr>
        <p:spPr>
          <a:xfrm>
            <a:off x="996696" y="4261104"/>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3. True</a:t>
            </a:r>
            <a:endParaRPr lang="en-US" sz="1650" dirty="0"/>
          </a:p>
        </p:txBody>
      </p:sp>
      <p:sp>
        <p:nvSpPr>
          <p:cNvPr id="12" name="Text 10"/>
          <p:cNvSpPr/>
          <p:nvPr/>
        </p:nvSpPr>
        <p:spPr>
          <a:xfrm>
            <a:off x="996696" y="4681347"/>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Section 1004.097, Florida Statutes, lets an enrolled student record a class lecture without prior notice for three specified purposes. Publication is a different question, and it is where the liability lives.</a:t>
            </a:r>
            <a:endParaRPr lang="en-US" sz="1350" dirty="0"/>
          </a:p>
        </p:txBody>
      </p:sp>
      <p:sp>
        <p:nvSpPr>
          <p:cNvPr id="13" name="Shape 11"/>
          <p:cNvSpPr/>
          <p:nvPr/>
        </p:nvSpPr>
        <p:spPr>
          <a:xfrm>
            <a:off x="6324448" y="4078224"/>
            <a:ext cx="5181448" cy="1886712"/>
          </a:xfrm>
          <a:prstGeom prst="roundRect">
            <a:avLst>
              <a:gd name="adj" fmla="val 2423"/>
            </a:avLst>
          </a:prstGeom>
          <a:solidFill>
            <a:srgbClr val="EEF2F7"/>
          </a:solidFill>
          <a:ln/>
        </p:spPr>
        <p:txBody>
          <a:bodyPr/>
          <a:lstStyle/>
          <a:p>
            <a:endParaRPr lang="en-US"/>
          </a:p>
        </p:txBody>
      </p:sp>
      <p:sp>
        <p:nvSpPr>
          <p:cNvPr id="14" name="Text 12"/>
          <p:cNvSpPr/>
          <p:nvPr/>
        </p:nvSpPr>
        <p:spPr>
          <a:xfrm>
            <a:off x="6635344" y="4261104"/>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4. False</a:t>
            </a:r>
            <a:endParaRPr lang="en-US" sz="1650" dirty="0"/>
          </a:p>
        </p:txBody>
      </p:sp>
      <p:sp>
        <p:nvSpPr>
          <p:cNvPr id="15" name="Text 13"/>
          <p:cNvSpPr/>
          <p:nvPr/>
        </p:nvSpPr>
        <p:spPr>
          <a:xfrm>
            <a:off x="6635344" y="4681347"/>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Section 39.201 places the duty on you personally, and it runs to the Florida Abuse Hotline, not to your chair. Section 39.205(1) makes a knowing failure to report a third-degree felony.</a:t>
            </a:r>
            <a:endParaRPr lang="en-US" sz="135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02347"/>
        </a:solidFill>
        <a:effectLst/>
      </p:bgPr>
    </p:bg>
    <p:spTree>
      <p:nvGrpSpPr>
        <p:cNvPr id="1" name=""/>
        <p:cNvGrpSpPr/>
        <p:nvPr/>
      </p:nvGrpSpPr>
      <p:grpSpPr>
        <a:xfrm>
          <a:off x="0" y="0"/>
          <a:ext cx="0" cy="0"/>
          <a:chOff x="0" y="0"/>
          <a:chExt cx="0" cy="0"/>
        </a:xfrm>
      </p:grpSpPr>
      <p:sp>
        <p:nvSpPr>
          <p:cNvPr id="2" name="Text 0"/>
          <p:cNvSpPr/>
          <p:nvPr/>
        </p:nvSpPr>
        <p:spPr>
          <a:xfrm>
            <a:off x="685800" y="566928"/>
            <a:ext cx="5486400" cy="274320"/>
          </a:xfrm>
          <a:prstGeom prst="rect">
            <a:avLst/>
          </a:prstGeom>
          <a:noFill/>
          <a:ln/>
        </p:spPr>
        <p:txBody>
          <a:bodyPr wrap="square" lIns="0" tIns="0" rIns="0" bIns="0" rtlCol="0" anchor="ctr"/>
          <a:lstStyle/>
          <a:p>
            <a:pPr marL="0" indent="0">
              <a:buNone/>
            </a:pPr>
            <a:r>
              <a:rPr lang="en-US" sz="1250" b="1" kern="0" spc="420" dirty="0">
                <a:solidFill>
                  <a:srgbClr val="7FA8CE"/>
                </a:solidFill>
                <a:latin typeface="Calibri" pitchFamily="34" charset="0"/>
                <a:ea typeface="Calibri" pitchFamily="34" charset="-122"/>
                <a:cs typeface="Calibri" pitchFamily="34" charset="-120"/>
              </a:rPr>
              <a:t>FLORIDA ATLANTIC UNIVERSITY</a:t>
            </a:r>
            <a:endParaRPr lang="en-US" sz="1250" dirty="0"/>
          </a:p>
        </p:txBody>
      </p:sp>
      <p:sp>
        <p:nvSpPr>
          <p:cNvPr id="3" name="Text 1"/>
          <p:cNvSpPr/>
          <p:nvPr/>
        </p:nvSpPr>
        <p:spPr>
          <a:xfrm>
            <a:off x="685800" y="2670048"/>
            <a:ext cx="3657600" cy="256032"/>
          </a:xfrm>
          <a:prstGeom prst="rect">
            <a:avLst/>
          </a:prstGeom>
          <a:noFill/>
          <a:ln/>
        </p:spPr>
        <p:txBody>
          <a:bodyPr wrap="square" lIns="0" tIns="0" rIns="0" bIns="0" rtlCol="0" anchor="ctr"/>
          <a:lstStyle/>
          <a:p>
            <a:pPr marL="0" indent="0">
              <a:buNone/>
            </a:pPr>
            <a:r>
              <a:rPr lang="en-US" sz="1250" b="1" kern="0" spc="340" dirty="0">
                <a:solidFill>
                  <a:srgbClr val="6FA0CC"/>
                </a:solidFill>
                <a:latin typeface="Calibri" pitchFamily="34" charset="0"/>
                <a:ea typeface="Calibri" pitchFamily="34" charset="-122"/>
                <a:cs typeface="Calibri" pitchFamily="34" charset="-120"/>
              </a:rPr>
              <a:t>PART 01</a:t>
            </a:r>
            <a:endParaRPr lang="en-US" sz="1250" dirty="0"/>
          </a:p>
        </p:txBody>
      </p:sp>
      <p:sp>
        <p:nvSpPr>
          <p:cNvPr id="4" name="Text 2"/>
          <p:cNvSpPr/>
          <p:nvPr/>
        </p:nvSpPr>
        <p:spPr>
          <a:xfrm>
            <a:off x="685800" y="3072384"/>
            <a:ext cx="9692640" cy="841248"/>
          </a:xfrm>
          <a:prstGeom prst="rect">
            <a:avLst/>
          </a:prstGeom>
          <a:noFill/>
          <a:ln/>
        </p:spPr>
        <p:txBody>
          <a:bodyPr wrap="square" lIns="0" tIns="0" rIns="0" bIns="0" rtlCol="0" anchor="ctr"/>
          <a:lstStyle/>
          <a:p>
            <a:pPr marL="0" indent="0">
              <a:buNone/>
            </a:pPr>
            <a:r>
              <a:rPr lang="en-US" sz="3800" b="1" dirty="0">
                <a:solidFill>
                  <a:srgbClr val="FFFFFF"/>
                </a:solidFill>
                <a:latin typeface="Cambria" pitchFamily="34" charset="0"/>
                <a:ea typeface="Cambria" pitchFamily="34" charset="-122"/>
                <a:cs typeface="Cambria" pitchFamily="34" charset="-120"/>
              </a:rPr>
              <a:t>Florida's Inverted Default</a:t>
            </a:r>
            <a:endParaRPr lang="en-US" sz="3800" dirty="0"/>
          </a:p>
        </p:txBody>
      </p:sp>
      <p:sp>
        <p:nvSpPr>
          <p:cNvPr id="5" name="Text 3"/>
          <p:cNvSpPr/>
          <p:nvPr/>
        </p:nvSpPr>
        <p:spPr>
          <a:xfrm>
            <a:off x="685800" y="3950208"/>
            <a:ext cx="8961120" cy="457200"/>
          </a:xfrm>
          <a:prstGeom prst="rect">
            <a:avLst/>
          </a:prstGeom>
          <a:noFill/>
          <a:ln/>
        </p:spPr>
        <p:txBody>
          <a:bodyPr wrap="square" lIns="0" tIns="0" rIns="0" bIns="0" rtlCol="0" anchor="ctr"/>
          <a:lstStyle/>
          <a:p>
            <a:pPr marL="0" indent="0">
              <a:buNone/>
            </a:pPr>
            <a:r>
              <a:rPr lang="en-US" sz="1600" dirty="0">
                <a:solidFill>
                  <a:srgbClr val="A8C4E0"/>
                </a:solidFill>
                <a:latin typeface="Calibri" pitchFamily="34" charset="0"/>
                <a:ea typeface="Calibri" pitchFamily="34" charset="-122"/>
                <a:cs typeface="Calibri" pitchFamily="34" charset="-120"/>
              </a:rPr>
              <a:t>Why the Sunshine State changes the questions you should be asking</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THE BASELINE</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In Florida, Openness Is the Default</a:t>
            </a:r>
            <a:endParaRPr lang="en-US" sz="3000" dirty="0"/>
          </a:p>
        </p:txBody>
      </p:sp>
      <p:sp>
        <p:nvSpPr>
          <p:cNvPr id="4" name="Text 2"/>
          <p:cNvSpPr/>
          <p:nvPr/>
        </p:nvSpPr>
        <p:spPr>
          <a:xfrm>
            <a:off x="685800" y="1572768"/>
            <a:ext cx="10820095" cy="540766"/>
          </a:xfrm>
          <a:prstGeom prst="rect">
            <a:avLst/>
          </a:prstGeom>
          <a:noFill/>
          <a:ln/>
        </p:spPr>
        <p:txBody>
          <a:bodyPr wrap="square" lIns="0" tIns="0" rIns="0" bIns="0" rtlCol="0" anchor="t"/>
          <a:lstStyle/>
          <a:p>
            <a:pPr marL="0" indent="0">
              <a:lnSpc>
                <a:spcPct val="112000"/>
              </a:lnSpc>
              <a:buNone/>
            </a:pPr>
            <a:r>
              <a:rPr lang="en-US" sz="1450" dirty="0">
                <a:solidFill>
                  <a:srgbClr val="5B6672"/>
                </a:solidFill>
                <a:latin typeface="Calibri" pitchFamily="34" charset="0"/>
                <a:ea typeface="Calibri" pitchFamily="34" charset="-122"/>
                <a:cs typeface="Calibri" pitchFamily="34" charset="-120"/>
              </a:rPr>
              <a:t>Article I, Section 24 of the Florida Constitution and Chapter 119, Florida Statutes, give the public a right of access to the records of every state agency. FAU is a state agency.</a:t>
            </a:r>
            <a:endParaRPr lang="en-US" sz="1450" dirty="0"/>
          </a:p>
        </p:txBody>
      </p:sp>
      <p:sp>
        <p:nvSpPr>
          <p:cNvPr id="5" name="Shape 3"/>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6" name="Text 4"/>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Working assumption for your whole career here: anything you write about University business may end up in a reporter's hands, in a lawsuit, or on a legislator's desk. Write accordingly.</a:t>
            </a:r>
            <a:endParaRPr lang="en-US" sz="1300" dirty="0"/>
          </a:p>
        </p:txBody>
      </p:sp>
      <p:sp>
        <p:nvSpPr>
          <p:cNvPr id="7" name="Text 5"/>
          <p:cNvSpPr/>
          <p:nvPr/>
        </p:nvSpPr>
        <p:spPr>
          <a:xfrm>
            <a:off x="832104" y="2382647"/>
            <a:ext cx="10362895" cy="2825496"/>
          </a:xfrm>
          <a:prstGeom prst="rect">
            <a:avLst/>
          </a:prstGeom>
          <a:noFill/>
          <a:ln/>
        </p:spPr>
        <p:txBody>
          <a:bodyPr wrap="square" lIns="0" tIns="0" rIns="0" bIns="0" rtlCol="0" anchor="t"/>
          <a:lstStyle/>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A "public record" is any document, paper, letter, map, photograph, film, recording, data, or other material made or received in connection with official University business, in any form and by any means of transmission.</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Your FAU email is a public record. So are your Canvas announcements, your meeting notes, your calendar, and your text messages about University business, even on a personal phone.</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The medium does not matter. A sticky note and a Slack message stand on the same footing as a signed memorandum.</a:t>
            </a:r>
            <a:endParaRPr lang="en-US" sz="1600" dirty="0"/>
          </a:p>
          <a:p>
            <a:pPr marL="203200" indent="-203200">
              <a:spcAft>
                <a:spcPts val="900"/>
              </a:spcAft>
              <a:buSzPct val="100000"/>
              <a:buChar char="•"/>
            </a:pPr>
            <a:r>
              <a:rPr lang="en-US" sz="1600" dirty="0">
                <a:solidFill>
                  <a:srgbClr val="1E2A36"/>
                </a:solidFill>
                <a:latin typeface="Calibri" pitchFamily="34" charset="0"/>
                <a:ea typeface="Calibri" pitchFamily="34" charset="-122"/>
                <a:cs typeface="Calibri" pitchFamily="34" charset="-120"/>
              </a:rPr>
              <a:t>A record is public unless a statute makes it exempt or confidential. There is no general privacy exception, and there is no "draft" exception.</a:t>
            </a:r>
            <a:endParaRPr lang="en-US" sz="1600" dirty="0"/>
          </a:p>
        </p:txBody>
      </p:sp>
      <p:sp>
        <p:nvSpPr>
          <p:cNvPr id="8" name="Text 6"/>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9" name="Text 7"/>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THE INVERSION</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FERPA Is the Exception That Flips the Default</a:t>
            </a:r>
            <a:endParaRPr lang="en-US" sz="3000" dirty="0"/>
          </a:p>
        </p:txBody>
      </p:sp>
      <p:sp>
        <p:nvSpPr>
          <p:cNvPr id="4" name="Shape 2"/>
          <p:cNvSpPr/>
          <p:nvPr/>
        </p:nvSpPr>
        <p:spPr>
          <a:xfrm>
            <a:off x="685800" y="5431536"/>
            <a:ext cx="10820095" cy="841248"/>
          </a:xfrm>
          <a:prstGeom prst="roundRect">
            <a:avLst>
              <a:gd name="adj" fmla="val 5435"/>
            </a:avLst>
          </a:prstGeom>
          <a:solidFill>
            <a:srgbClr val="FBEFEF"/>
          </a:solidFill>
          <a:ln/>
        </p:spPr>
        <p:txBody>
          <a:bodyPr/>
          <a:lstStyle/>
          <a:p>
            <a:endParaRPr lang="en-US"/>
          </a:p>
        </p:txBody>
      </p:sp>
      <p:sp>
        <p:nvSpPr>
          <p:cNvPr id="5" name="Text 3"/>
          <p:cNvSpPr/>
          <p:nvPr/>
        </p:nvSpPr>
        <p:spPr>
          <a:xfrm>
            <a:off x="996696" y="5522976"/>
            <a:ext cx="10198303" cy="658368"/>
          </a:xfrm>
          <a:prstGeom prst="rect">
            <a:avLst/>
          </a:prstGeom>
          <a:noFill/>
          <a:ln/>
        </p:spPr>
        <p:txBody>
          <a:bodyPr wrap="square" lIns="0" tIns="0" rIns="0" bIns="0" rtlCol="0" anchor="ctr"/>
          <a:lstStyle/>
          <a:p>
            <a:pPr marL="0" indent="0">
              <a:buNone/>
            </a:pPr>
            <a:r>
              <a:rPr lang="en-US" sz="1300" i="1" dirty="0">
                <a:solidFill>
                  <a:srgbClr val="6E1717"/>
                </a:solidFill>
                <a:latin typeface="Calibri" pitchFamily="34" charset="0"/>
                <a:ea typeface="Calibri" pitchFamily="34" charset="-122"/>
                <a:cs typeface="Calibri" pitchFamily="34" charset="-120"/>
              </a:rPr>
              <a:t>Applicant records are confidential too. Under Section 1006.52, Florida Statutes, records of people who applied but never enrolled are exempt from disclosure right alongside enrolled students' records.</a:t>
            </a:r>
            <a:endParaRPr lang="en-US" sz="1300" dirty="0"/>
          </a:p>
        </p:txBody>
      </p:sp>
      <p:sp>
        <p:nvSpPr>
          <p:cNvPr id="6" name="Shape 4"/>
          <p:cNvSpPr/>
          <p:nvPr/>
        </p:nvSpPr>
        <p:spPr>
          <a:xfrm>
            <a:off x="685800" y="1572768"/>
            <a:ext cx="5181448" cy="2514092"/>
          </a:xfrm>
          <a:prstGeom prst="roundRect">
            <a:avLst>
              <a:gd name="adj" fmla="val 1819"/>
            </a:avLst>
          </a:prstGeom>
          <a:solidFill>
            <a:srgbClr val="EEF2F7"/>
          </a:solidFill>
          <a:ln/>
        </p:spPr>
        <p:txBody>
          <a:bodyPr/>
          <a:lstStyle/>
          <a:p>
            <a:endParaRPr lang="en-US"/>
          </a:p>
        </p:txBody>
      </p:sp>
      <p:sp>
        <p:nvSpPr>
          <p:cNvPr id="7" name="Text 5"/>
          <p:cNvSpPr/>
          <p:nvPr/>
        </p:nvSpPr>
        <p:spPr>
          <a:xfrm>
            <a:off x="996696"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Public records law</a:t>
            </a:r>
            <a:endParaRPr lang="en-US" sz="1700" dirty="0"/>
          </a:p>
        </p:txBody>
      </p:sp>
      <p:sp>
        <p:nvSpPr>
          <p:cNvPr id="8" name="Text 6"/>
          <p:cNvSpPr/>
          <p:nvPr/>
        </p:nvSpPr>
        <p:spPr>
          <a:xfrm>
            <a:off x="996696" y="2238502"/>
            <a:ext cx="4559656" cy="1747774"/>
          </a:xfrm>
          <a:prstGeom prst="rect">
            <a:avLst/>
          </a:prstGeom>
          <a:noFill/>
          <a:ln/>
        </p:spPr>
        <p:txBody>
          <a:bodyPr wrap="square" lIns="0" tIns="0" rIns="0" bIns="0" rtlCol="0" anchor="t"/>
          <a:lstStyle/>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Everything is open.</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Confidentiality requires an express statutory exemption.</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The burden is on the University to justify withholding.</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When in doubt, it gets produced.</a:t>
            </a:r>
            <a:endParaRPr lang="en-US" sz="1350" dirty="0"/>
          </a:p>
        </p:txBody>
      </p:sp>
      <p:sp>
        <p:nvSpPr>
          <p:cNvPr id="9" name="Shape 7"/>
          <p:cNvSpPr/>
          <p:nvPr/>
        </p:nvSpPr>
        <p:spPr>
          <a:xfrm>
            <a:off x="6324448" y="1572768"/>
            <a:ext cx="5181448" cy="2514092"/>
          </a:xfrm>
          <a:prstGeom prst="roundRect">
            <a:avLst>
              <a:gd name="adj" fmla="val 1819"/>
            </a:avLst>
          </a:prstGeom>
          <a:solidFill>
            <a:srgbClr val="EEF2F7"/>
          </a:solidFill>
          <a:ln/>
        </p:spPr>
        <p:txBody>
          <a:bodyPr/>
          <a:lstStyle/>
          <a:p>
            <a:endParaRPr lang="en-US"/>
          </a:p>
        </p:txBody>
      </p:sp>
      <p:sp>
        <p:nvSpPr>
          <p:cNvPr id="10" name="Text 8"/>
          <p:cNvSpPr/>
          <p:nvPr/>
        </p:nvSpPr>
        <p:spPr>
          <a:xfrm>
            <a:off x="6635344" y="1773936"/>
            <a:ext cx="4559656" cy="354838"/>
          </a:xfrm>
          <a:prstGeom prst="rect">
            <a:avLst/>
          </a:prstGeom>
          <a:noFill/>
          <a:ln/>
        </p:spPr>
        <p:txBody>
          <a:bodyPr wrap="square" lIns="0" tIns="0" rIns="0" bIns="0" rtlCol="0" anchor="ctr"/>
          <a:lstStyle/>
          <a:p>
            <a:pPr marL="0" indent="0">
              <a:buNone/>
            </a:pPr>
            <a:r>
              <a:rPr lang="en-US" sz="1700" b="1" dirty="0">
                <a:solidFill>
                  <a:srgbClr val="003366"/>
                </a:solidFill>
                <a:latin typeface="Cambria" pitchFamily="34" charset="0"/>
                <a:ea typeface="Cambria" pitchFamily="34" charset="-122"/>
                <a:cs typeface="Cambria" pitchFamily="34" charset="-120"/>
              </a:rPr>
              <a:t>FERPA and student records</a:t>
            </a:r>
            <a:endParaRPr lang="en-US" sz="1700" dirty="0"/>
          </a:p>
        </p:txBody>
      </p:sp>
      <p:sp>
        <p:nvSpPr>
          <p:cNvPr id="11" name="Text 9"/>
          <p:cNvSpPr/>
          <p:nvPr/>
        </p:nvSpPr>
        <p:spPr>
          <a:xfrm>
            <a:off x="6635344" y="2238502"/>
            <a:ext cx="4559656" cy="1747774"/>
          </a:xfrm>
          <a:prstGeom prst="rect">
            <a:avLst/>
          </a:prstGeom>
          <a:noFill/>
          <a:ln/>
        </p:spPr>
        <p:txBody>
          <a:bodyPr wrap="square" lIns="0" tIns="0" rIns="0" bIns="0" rtlCol="0" anchor="t"/>
          <a:lstStyle/>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Everything is closed.</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Disclosure requires written consent or a specific statutory exception.</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The burden is on you to justify releasing.</a:t>
            </a:r>
            <a:endParaRPr lang="en-US" sz="1350" dirty="0"/>
          </a:p>
          <a:p>
            <a:pPr marL="203200" indent="-203200">
              <a:spcAft>
                <a:spcPts val="700"/>
              </a:spcAft>
              <a:buSzPct val="100000"/>
              <a:buChar char="•"/>
            </a:pPr>
            <a:r>
              <a:rPr lang="en-US" sz="1350" dirty="0">
                <a:solidFill>
                  <a:srgbClr val="1E2A36"/>
                </a:solidFill>
                <a:latin typeface="Calibri" pitchFamily="34" charset="0"/>
                <a:ea typeface="Calibri" pitchFamily="34" charset="-122"/>
                <a:cs typeface="Calibri" pitchFamily="34" charset="-120"/>
              </a:rPr>
              <a:t>When in doubt, it does not go out.</a:t>
            </a:r>
            <a:endParaRPr lang="en-US" sz="1350" dirty="0"/>
          </a:p>
        </p:txBody>
      </p:sp>
      <p:sp>
        <p:nvSpPr>
          <p:cNvPr id="12" name="Text 10"/>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3" name="Text 11"/>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85800" y="402336"/>
            <a:ext cx="10820095" cy="237744"/>
          </a:xfrm>
          <a:prstGeom prst="rect">
            <a:avLst/>
          </a:prstGeom>
          <a:noFill/>
          <a:ln/>
        </p:spPr>
        <p:txBody>
          <a:bodyPr wrap="square" lIns="0" tIns="0" rIns="0" bIns="0" rtlCol="0" anchor="ctr"/>
          <a:lstStyle/>
          <a:p>
            <a:pPr marL="0" indent="0">
              <a:buNone/>
            </a:pPr>
            <a:r>
              <a:rPr lang="en-US" sz="1100" b="1" kern="0" spc="180" dirty="0">
                <a:solidFill>
                  <a:srgbClr val="CC0000"/>
                </a:solidFill>
                <a:latin typeface="Calibri" pitchFamily="34" charset="0"/>
                <a:ea typeface="Calibri" pitchFamily="34" charset="-122"/>
                <a:cs typeface="Calibri" pitchFamily="34" charset="-120"/>
              </a:rPr>
              <a:t>AUTHORITY</a:t>
            </a:r>
            <a:endParaRPr lang="en-US" sz="1100" dirty="0"/>
          </a:p>
        </p:txBody>
      </p:sp>
      <p:sp>
        <p:nvSpPr>
          <p:cNvPr id="3" name="Text 1"/>
          <p:cNvSpPr/>
          <p:nvPr/>
        </p:nvSpPr>
        <p:spPr>
          <a:xfrm>
            <a:off x="685800" y="694944"/>
            <a:ext cx="10820095" cy="658368"/>
          </a:xfrm>
          <a:prstGeom prst="rect">
            <a:avLst/>
          </a:prstGeom>
          <a:noFill/>
          <a:ln/>
        </p:spPr>
        <p:txBody>
          <a:bodyPr wrap="square" lIns="0" tIns="0" rIns="0" bIns="0" rtlCol="0" anchor="ctr"/>
          <a:lstStyle/>
          <a:p>
            <a:pPr marL="0" indent="0">
              <a:buNone/>
            </a:pPr>
            <a:r>
              <a:rPr lang="en-US" sz="3000" b="1" dirty="0">
                <a:solidFill>
                  <a:srgbClr val="003366"/>
                </a:solidFill>
                <a:latin typeface="Cambria" pitchFamily="34" charset="0"/>
                <a:ea typeface="Cambria" pitchFamily="34" charset="-122"/>
                <a:cs typeface="Cambria" pitchFamily="34" charset="-120"/>
              </a:rPr>
              <a:t>The Law That Actually Governs You</a:t>
            </a:r>
            <a:endParaRPr lang="en-US" sz="3000" dirty="0"/>
          </a:p>
        </p:txBody>
      </p:sp>
      <p:sp>
        <p:nvSpPr>
          <p:cNvPr id="4" name="Shape 2"/>
          <p:cNvSpPr/>
          <p:nvPr/>
        </p:nvSpPr>
        <p:spPr>
          <a:xfrm>
            <a:off x="685800" y="1938528"/>
            <a:ext cx="5181448" cy="1886712"/>
          </a:xfrm>
          <a:prstGeom prst="roundRect">
            <a:avLst>
              <a:gd name="adj" fmla="val 2423"/>
            </a:avLst>
          </a:prstGeom>
          <a:solidFill>
            <a:srgbClr val="EEF2F7"/>
          </a:solidFill>
          <a:ln/>
        </p:spPr>
        <p:txBody>
          <a:bodyPr/>
          <a:lstStyle/>
          <a:p>
            <a:endParaRPr lang="en-US"/>
          </a:p>
        </p:txBody>
      </p:sp>
      <p:sp>
        <p:nvSpPr>
          <p:cNvPr id="5" name="Text 3"/>
          <p:cNvSpPr/>
          <p:nvPr/>
        </p:nvSpPr>
        <p:spPr>
          <a:xfrm>
            <a:off x="996696"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FERPA, 20 U.S.C. § 1232g</a:t>
            </a:r>
            <a:endParaRPr lang="en-US" sz="1650" dirty="0"/>
          </a:p>
        </p:txBody>
      </p:sp>
      <p:sp>
        <p:nvSpPr>
          <p:cNvPr id="6" name="Text 4"/>
          <p:cNvSpPr/>
          <p:nvPr/>
        </p:nvSpPr>
        <p:spPr>
          <a:xfrm>
            <a:off x="996696" y="2541651"/>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The Buckley Amendment, implemented at 34 C.F.R. Part 99. It conditions federal funding on protecting the privacy of education records. Enforcement runs through the Department of Education's Student Privacy Policy Office.</a:t>
            </a:r>
            <a:endParaRPr lang="en-US" sz="1350" dirty="0"/>
          </a:p>
        </p:txBody>
      </p:sp>
      <p:sp>
        <p:nvSpPr>
          <p:cNvPr id="7" name="Shape 5"/>
          <p:cNvSpPr/>
          <p:nvPr/>
        </p:nvSpPr>
        <p:spPr>
          <a:xfrm>
            <a:off x="6324448" y="1938528"/>
            <a:ext cx="5181448" cy="1886712"/>
          </a:xfrm>
          <a:prstGeom prst="roundRect">
            <a:avLst>
              <a:gd name="adj" fmla="val 2423"/>
            </a:avLst>
          </a:prstGeom>
          <a:solidFill>
            <a:srgbClr val="EEF2F7"/>
          </a:solidFill>
          <a:ln/>
        </p:spPr>
        <p:txBody>
          <a:bodyPr/>
          <a:lstStyle/>
          <a:p>
            <a:endParaRPr lang="en-US"/>
          </a:p>
        </p:txBody>
      </p:sp>
      <p:sp>
        <p:nvSpPr>
          <p:cNvPr id="8" name="Text 6"/>
          <p:cNvSpPr/>
          <p:nvPr/>
        </p:nvSpPr>
        <p:spPr>
          <a:xfrm>
            <a:off x="6635344" y="2121408"/>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 1002.225, Fla. Stat.</a:t>
            </a:r>
            <a:endParaRPr lang="en-US" sz="1650" dirty="0"/>
          </a:p>
        </p:txBody>
      </p:sp>
      <p:sp>
        <p:nvSpPr>
          <p:cNvPr id="9" name="Text 7"/>
          <p:cNvSpPr/>
          <p:nvPr/>
        </p:nvSpPr>
        <p:spPr>
          <a:xfrm>
            <a:off x="6635344" y="2541651"/>
            <a:ext cx="4559656" cy="1183005"/>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Requires every public postsecondary institution in Florida to comply with FERPA, and gives an aggrieved student an immediate right to sue in circuit court for an injunction.</a:t>
            </a:r>
            <a:endParaRPr lang="en-US" sz="1350" dirty="0"/>
          </a:p>
        </p:txBody>
      </p:sp>
      <p:sp>
        <p:nvSpPr>
          <p:cNvPr id="10" name="Shape 8"/>
          <p:cNvSpPr/>
          <p:nvPr/>
        </p:nvSpPr>
        <p:spPr>
          <a:xfrm>
            <a:off x="685800" y="4136136"/>
            <a:ext cx="5181448" cy="1677543"/>
          </a:xfrm>
          <a:prstGeom prst="roundRect">
            <a:avLst>
              <a:gd name="adj" fmla="val 2725"/>
            </a:avLst>
          </a:prstGeom>
          <a:solidFill>
            <a:srgbClr val="EEF2F7"/>
          </a:solidFill>
          <a:ln/>
        </p:spPr>
        <p:txBody>
          <a:bodyPr/>
          <a:lstStyle/>
          <a:p>
            <a:endParaRPr lang="en-US"/>
          </a:p>
        </p:txBody>
      </p:sp>
      <p:sp>
        <p:nvSpPr>
          <p:cNvPr id="11" name="Text 9"/>
          <p:cNvSpPr/>
          <p:nvPr/>
        </p:nvSpPr>
        <p:spPr>
          <a:xfrm>
            <a:off x="996696" y="431901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 1006.52, Fla. Stat.</a:t>
            </a:r>
            <a:endParaRPr lang="en-US" sz="1650" dirty="0"/>
          </a:p>
        </p:txBody>
      </p:sp>
      <p:sp>
        <p:nvSpPr>
          <p:cNvPr id="12" name="Text 10"/>
          <p:cNvSpPr/>
          <p:nvPr/>
        </p:nvSpPr>
        <p:spPr>
          <a:xfrm>
            <a:off x="996696" y="4739259"/>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Makes education records and applicant records confidential and exempt from Section 119.07(1) and Article I, Section 24 of the Florida Constitution. This is the exemption that makes FERPA work here.</a:t>
            </a:r>
            <a:endParaRPr lang="en-US" sz="1350" dirty="0"/>
          </a:p>
        </p:txBody>
      </p:sp>
      <p:sp>
        <p:nvSpPr>
          <p:cNvPr id="13" name="Shape 11"/>
          <p:cNvSpPr/>
          <p:nvPr/>
        </p:nvSpPr>
        <p:spPr>
          <a:xfrm>
            <a:off x="6324448" y="4136136"/>
            <a:ext cx="5181448" cy="1677543"/>
          </a:xfrm>
          <a:prstGeom prst="roundRect">
            <a:avLst>
              <a:gd name="adj" fmla="val 2725"/>
            </a:avLst>
          </a:prstGeom>
          <a:solidFill>
            <a:srgbClr val="EEF2F7"/>
          </a:solidFill>
          <a:ln/>
        </p:spPr>
        <p:txBody>
          <a:bodyPr/>
          <a:lstStyle/>
          <a:p>
            <a:endParaRPr lang="en-US"/>
          </a:p>
        </p:txBody>
      </p:sp>
      <p:sp>
        <p:nvSpPr>
          <p:cNvPr id="14" name="Text 12"/>
          <p:cNvSpPr/>
          <p:nvPr/>
        </p:nvSpPr>
        <p:spPr>
          <a:xfrm>
            <a:off x="6635344" y="4319016"/>
            <a:ext cx="4559656" cy="347091"/>
          </a:xfrm>
          <a:prstGeom prst="rect">
            <a:avLst/>
          </a:prstGeom>
          <a:noFill/>
          <a:ln/>
        </p:spPr>
        <p:txBody>
          <a:bodyPr wrap="square" lIns="0" tIns="0" rIns="0" bIns="0" rtlCol="0" anchor="ctr"/>
          <a:lstStyle/>
          <a:p>
            <a:pPr marL="0" indent="0">
              <a:buNone/>
            </a:pPr>
            <a:r>
              <a:rPr lang="en-US" sz="1650" b="1" dirty="0">
                <a:solidFill>
                  <a:srgbClr val="003366"/>
                </a:solidFill>
                <a:latin typeface="Cambria" pitchFamily="34" charset="0"/>
                <a:ea typeface="Cambria" pitchFamily="34" charset="-122"/>
                <a:cs typeface="Cambria" pitchFamily="34" charset="-120"/>
              </a:rPr>
              <a:t>FAU Regulation 4.008</a:t>
            </a:r>
            <a:endParaRPr lang="en-US" sz="1650" dirty="0"/>
          </a:p>
        </p:txBody>
      </p:sp>
      <p:sp>
        <p:nvSpPr>
          <p:cNvPr id="15" name="Text 13"/>
          <p:cNvSpPr/>
          <p:nvPr/>
        </p:nvSpPr>
        <p:spPr>
          <a:xfrm>
            <a:off x="6635344" y="4739259"/>
            <a:ext cx="4559656" cy="973836"/>
          </a:xfrm>
          <a:prstGeom prst="rect">
            <a:avLst/>
          </a:prstGeom>
          <a:noFill/>
          <a:ln/>
        </p:spPr>
        <p:txBody>
          <a:bodyPr wrap="square" lIns="0" tIns="0" rIns="0" bIns="0" rtlCol="0" anchor="t"/>
          <a:lstStyle/>
          <a:p>
            <a:pPr marL="0" indent="0">
              <a:lnSpc>
                <a:spcPct val="110000"/>
              </a:lnSpc>
              <a:buNone/>
            </a:pPr>
            <a:r>
              <a:rPr lang="en-US" sz="1350" dirty="0">
                <a:solidFill>
                  <a:srgbClr val="1E2A36"/>
                </a:solidFill>
                <a:latin typeface="Calibri" pitchFamily="34" charset="0"/>
                <a:ea typeface="Calibri" pitchFamily="34" charset="-122"/>
                <a:cs typeface="Calibri" pitchFamily="34" charset="-120"/>
              </a:rPr>
              <a:t>Access to Student Records. Defines FAU's directory information and the process for a student to restrict it. Read it once. It is two pages and it answers most of the questions you will actually have.</a:t>
            </a:r>
            <a:endParaRPr lang="en-US" sz="1350" dirty="0"/>
          </a:p>
        </p:txBody>
      </p:sp>
      <p:sp>
        <p:nvSpPr>
          <p:cNvPr id="16" name="Text 14"/>
          <p:cNvSpPr/>
          <p:nvPr/>
        </p:nvSpPr>
        <p:spPr>
          <a:xfrm>
            <a:off x="685800" y="6419088"/>
            <a:ext cx="7315200" cy="219456"/>
          </a:xfrm>
          <a:prstGeom prst="rect">
            <a:avLst/>
          </a:prstGeom>
          <a:noFill/>
          <a:ln/>
        </p:spPr>
        <p:txBody>
          <a:bodyPr wrap="square" lIns="0" tIns="0" rIns="0" bIns="0" rtlCol="0" anchor="ctr"/>
          <a:lstStyle/>
          <a:p>
            <a:pPr marL="0" indent="0">
              <a:buNone/>
            </a:pPr>
            <a:r>
              <a:rPr lang="en-US" sz="900" dirty="0">
                <a:solidFill>
                  <a:srgbClr val="9AA5B0"/>
                </a:solidFill>
                <a:latin typeface="Calibri" pitchFamily="34" charset="0"/>
                <a:ea typeface="Calibri" pitchFamily="34" charset="-122"/>
                <a:cs typeface="Calibri" pitchFamily="34" charset="-120"/>
              </a:rPr>
              <a:t>Office of the General Counsel  ·  August 2026</a:t>
            </a:r>
            <a:endParaRPr lang="en-US" sz="900" dirty="0"/>
          </a:p>
        </p:txBody>
      </p:sp>
      <p:sp>
        <p:nvSpPr>
          <p:cNvPr id="17" name="Text 15"/>
          <p:cNvSpPr/>
          <p:nvPr/>
        </p:nvSpPr>
        <p:spPr>
          <a:xfrm>
            <a:off x="10957255" y="6419088"/>
            <a:ext cx="548640" cy="219456"/>
          </a:xfrm>
          <a:prstGeom prst="rect">
            <a:avLst/>
          </a:prstGeom>
          <a:noFill/>
          <a:ln/>
        </p:spPr>
        <p:txBody>
          <a:bodyPr wrap="square" lIns="0" tIns="0" rIns="0" bIns="0" rtlCol="0" anchor="ctr"/>
          <a:lstStyle/>
          <a:p>
            <a:pPr marL="0" indent="0" algn="r">
              <a:buNone/>
            </a:pPr>
            <a:r>
              <a:rPr lang="en-US" sz="900" dirty="0">
                <a:solidFill>
                  <a:srgbClr val="9AA5B0"/>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TotalTime>
  <Words>9424</Words>
  <Application>Microsoft Macintosh PowerPoint</Application>
  <PresentationFormat>Widescreen</PresentationFormat>
  <Paragraphs>599</Paragraphs>
  <Slides>44</Slides>
  <Notes>44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FAU New Faculty Orientation - Legal Essentials, August 2026</dc:title>
  <dc:subject>PptxGenJS Presentation</dc:subject>
  <dc:creator>Joseph S. Van de Bogart</dc:creator>
  <cp:lastModifiedBy>Joseph Van de Bogart</cp:lastModifiedBy>
  <cp:revision>2</cp:revision>
  <dcterms:created xsi:type="dcterms:W3CDTF">2026-08-05T12:30:18Z</dcterms:created>
  <dcterms:modified xsi:type="dcterms:W3CDTF">2026-08-07T14:52:17Z</dcterms:modified>
</cp:coreProperties>
</file>