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63" r:id="rId3"/>
    <p:sldId id="300" r:id="rId4"/>
    <p:sldId id="273" r:id="rId5"/>
    <p:sldId id="272" r:id="rId6"/>
    <p:sldId id="271" r:id="rId7"/>
    <p:sldId id="270" r:id="rId8"/>
    <p:sldId id="269" r:id="rId9"/>
    <p:sldId id="301" r:id="rId10"/>
    <p:sldId id="274" r:id="rId11"/>
    <p:sldId id="275" r:id="rId12"/>
    <p:sldId id="308" r:id="rId13"/>
    <p:sldId id="303" r:id="rId14"/>
    <p:sldId id="304" r:id="rId15"/>
    <p:sldId id="278" r:id="rId16"/>
    <p:sldId id="277" r:id="rId17"/>
    <p:sldId id="276" r:id="rId18"/>
    <p:sldId id="282" r:id="rId19"/>
    <p:sldId id="309" r:id="rId20"/>
    <p:sldId id="305" r:id="rId21"/>
    <p:sldId id="306" r:id="rId22"/>
    <p:sldId id="281" r:id="rId23"/>
    <p:sldId id="285" r:id="rId24"/>
    <p:sldId id="307" r:id="rId25"/>
    <p:sldId id="284" r:id="rId26"/>
    <p:sldId id="283" r:id="rId27"/>
    <p:sldId id="280" r:id="rId28"/>
    <p:sldId id="290" r:id="rId29"/>
    <p:sldId id="289" r:id="rId30"/>
    <p:sldId id="288" r:id="rId31"/>
    <p:sldId id="287" r:id="rId32"/>
    <p:sldId id="286" r:id="rId33"/>
    <p:sldId id="292" r:id="rId34"/>
    <p:sldId id="295" r:id="rId35"/>
    <p:sldId id="294" r:id="rId36"/>
    <p:sldId id="291" r:id="rId37"/>
    <p:sldId id="297" r:id="rId38"/>
    <p:sldId id="296" r:id="rId39"/>
    <p:sldId id="299"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p:restoredTop sz="93333"/>
  </p:normalViewPr>
  <p:slideViewPr>
    <p:cSldViewPr snapToGrid="0" snapToObjects="1">
      <p:cViewPr varScale="1">
        <p:scale>
          <a:sx n="101" d="100"/>
          <a:sy n="101" d="100"/>
        </p:scale>
        <p:origin x="6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084E-DB51-1C4E-B0EC-656B6D026462}"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23F1-E3F1-1D43-A719-CE72722030EA}" type="slidenum">
              <a:rPr lang="en-US" smtClean="0"/>
              <a:t>‹#›</a:t>
            </a:fld>
            <a:endParaRPr lang="en-US"/>
          </a:p>
        </p:txBody>
      </p:sp>
    </p:spTree>
    <p:extLst>
      <p:ext uri="{BB962C8B-B14F-4D97-AF65-F5344CB8AC3E}">
        <p14:creationId xmlns:p14="http://schemas.microsoft.com/office/powerpoint/2010/main" val="13832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823F1-E3F1-1D43-A719-CE72722030EA}" type="slidenum">
              <a:rPr lang="en-US" smtClean="0"/>
              <a:t>1</a:t>
            </a:fld>
            <a:endParaRPr lang="en-US" dirty="0"/>
          </a:p>
        </p:txBody>
      </p:sp>
    </p:spTree>
    <p:extLst>
      <p:ext uri="{BB962C8B-B14F-4D97-AF65-F5344CB8AC3E}">
        <p14:creationId xmlns:p14="http://schemas.microsoft.com/office/powerpoint/2010/main" val="190994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23F1-E3F1-1D43-A719-CE72722030EA}" type="slidenum">
              <a:rPr lang="en-US" smtClean="0"/>
              <a:t>5</a:t>
            </a:fld>
            <a:endParaRPr lang="en-US" dirty="0"/>
          </a:p>
        </p:txBody>
      </p:sp>
    </p:spTree>
    <p:extLst>
      <p:ext uri="{BB962C8B-B14F-4D97-AF65-F5344CB8AC3E}">
        <p14:creationId xmlns:p14="http://schemas.microsoft.com/office/powerpoint/2010/main" val="1210700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375" y="5296395"/>
            <a:ext cx="9144000" cy="870137"/>
          </a:xfrm>
        </p:spPr>
        <p:txBody>
          <a:bodyPr anchor="b">
            <a:normAutofit/>
          </a:bodyPr>
          <a:lstStyle>
            <a:lvl1pPr algn="ctr">
              <a:defRPr sz="2400" b="1" i="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59375" y="6171983"/>
            <a:ext cx="9144000" cy="686017"/>
          </a:xfr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47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FA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989" cy="6858000"/>
          </a:xfrm>
          <a:prstGeom prst="rect">
            <a:avLst/>
          </a:prstGeom>
        </p:spPr>
      </p:pic>
    </p:spTree>
    <p:extLst>
      <p:ext uri="{BB962C8B-B14F-4D97-AF65-F5344CB8AC3E}">
        <p14:creationId xmlns:p14="http://schemas.microsoft.com/office/powerpoint/2010/main" val="133537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76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075" y="1825625"/>
            <a:ext cx="61337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7398327" y="1825625"/>
            <a:ext cx="4793673" cy="4351338"/>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771896"/>
            <a:ext cx="12192000" cy="6086104"/>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535" y="516512"/>
            <a:ext cx="9605082" cy="593408"/>
          </a:xfrm>
        </p:spPr>
        <p:txBody>
          <a:bodyPr/>
          <a:lstStyle/>
          <a:p>
            <a:r>
              <a:rPr lang="en-US"/>
              <a:t>Click to edit Master title style</a:t>
            </a:r>
          </a:p>
        </p:txBody>
      </p:sp>
      <p:sp>
        <p:nvSpPr>
          <p:cNvPr id="3" name="Content Placeholder 2"/>
          <p:cNvSpPr>
            <a:spLocks noGrp="1"/>
          </p:cNvSpPr>
          <p:nvPr>
            <p:ph idx="1"/>
          </p:nvPr>
        </p:nvSpPr>
        <p:spPr>
          <a:xfrm>
            <a:off x="2039535" y="1244856"/>
            <a:ext cx="9605082" cy="4674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lumMod val="95000"/>
                  </a:schemeClr>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bg1">
                    <a:lumMod val="95000"/>
                  </a:schemeClr>
                </a:solidFill>
                <a:latin typeface="+mj-lt"/>
              </a:defRPr>
            </a:lvl1pPr>
            <a:lvl2pPr>
              <a:defRPr baseline="0">
                <a:solidFill>
                  <a:schemeClr val="bg1">
                    <a:lumMod val="95000"/>
                  </a:schemeClr>
                </a:solidFill>
                <a:latin typeface="+mj-lt"/>
              </a:defRPr>
            </a:lvl2pPr>
            <a:lvl3pPr>
              <a:defRPr baseline="0">
                <a:solidFill>
                  <a:schemeClr val="bg1">
                    <a:lumMod val="95000"/>
                  </a:schemeClr>
                </a:solidFill>
                <a:latin typeface="+mj-lt"/>
              </a:defRPr>
            </a:lvl3pPr>
            <a:lvl4pPr>
              <a:defRPr baseline="0">
                <a:solidFill>
                  <a:schemeClr val="bg1">
                    <a:lumMod val="95000"/>
                  </a:schemeClr>
                </a:solidFill>
                <a:latin typeface="+mj-lt"/>
              </a:defRPr>
            </a:lvl4pPr>
            <a:lvl5pPr>
              <a:defRPr baseline="0">
                <a:solidFill>
                  <a:schemeClr val="bg1">
                    <a:lumMod val="9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076" y="1097280"/>
            <a:ext cx="9605082" cy="593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42076" y="1825625"/>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9104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 id="2147483655" r:id="rId5"/>
    <p:sldLayoutId id="2147483652" r:id="rId6"/>
    <p:sldLayoutId id="2147483651" r:id="rId7"/>
  </p:sldLayoutIdLst>
  <p:txStyles>
    <p:titleStyle>
      <a:lvl1pPr algn="l" defTabSz="914400" rtl="0" eaLnBrk="1" latinLnBrk="0" hangingPunct="1">
        <a:lnSpc>
          <a:spcPct val="90000"/>
        </a:lnSpc>
        <a:spcBef>
          <a:spcPct val="0"/>
        </a:spcBef>
        <a:buNone/>
        <a:defRPr sz="2400" b="1" i="0" kern="1200" baseline="0">
          <a:solidFill>
            <a:srgbClr val="00447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rgbClr val="00447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brownb@fau.edu"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u.edu/training/kognito/"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www.fau.edu/report/" TargetMode="External"/><Relationship Id="rId4" Type="http://schemas.openxmlformats.org/officeDocument/2006/relationships/hyperlink" Target="http://www.fau.edu/studentsindistres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375" y="3350717"/>
            <a:ext cx="9144000" cy="870137"/>
          </a:xfrm>
        </p:spPr>
        <p:txBody>
          <a:bodyPr>
            <a:normAutofit/>
          </a:bodyPr>
          <a:lstStyle/>
          <a:p>
            <a:r>
              <a:rPr lang="en-US" sz="3200" dirty="0"/>
              <a:t>FERPA &amp; Other Legal Issues For New Faculty</a:t>
            </a:r>
          </a:p>
        </p:txBody>
      </p:sp>
      <p:sp>
        <p:nvSpPr>
          <p:cNvPr id="3" name="Subtitle 2"/>
          <p:cNvSpPr>
            <a:spLocks noGrp="1"/>
          </p:cNvSpPr>
          <p:nvPr>
            <p:ph type="subTitle" idx="1"/>
          </p:nvPr>
        </p:nvSpPr>
        <p:spPr>
          <a:xfrm>
            <a:off x="1559375" y="4431579"/>
            <a:ext cx="9144000" cy="1138797"/>
          </a:xfrm>
        </p:spPr>
        <p:txBody>
          <a:bodyPr>
            <a:normAutofit fontScale="92500" lnSpcReduction="20000"/>
          </a:bodyPr>
          <a:lstStyle/>
          <a:p>
            <a:pPr eaLnBrk="1" hangingPunct="1">
              <a:lnSpc>
                <a:spcPct val="70000"/>
              </a:lnSpc>
              <a:spcBef>
                <a:spcPct val="50000"/>
              </a:spcBef>
              <a:buClr>
                <a:schemeClr val="tx2"/>
              </a:buClr>
              <a:buSzPct val="75000"/>
              <a:buFont typeface="Wingdings" panose="05000000000000000000" pitchFamily="2" charset="2"/>
              <a:buNone/>
            </a:pPr>
            <a:r>
              <a:rPr lang="en-US" altLang="en-US" sz="2800" dirty="0">
                <a:latin typeface="+mj-lt"/>
              </a:rPr>
              <a:t>Andrea G. Amigo</a:t>
            </a:r>
          </a:p>
          <a:p>
            <a:pPr>
              <a:lnSpc>
                <a:spcPct val="70000"/>
              </a:lnSpc>
              <a:spcBef>
                <a:spcPct val="50000"/>
              </a:spcBef>
              <a:buClr>
                <a:schemeClr val="tx2"/>
              </a:buClr>
              <a:buSzPct val="75000"/>
            </a:pPr>
            <a:r>
              <a:rPr lang="en-US" altLang="en-US" sz="2800" dirty="0">
                <a:latin typeface="+mj-lt"/>
              </a:rPr>
              <a:t>Associate General Counsel</a:t>
            </a:r>
          </a:p>
          <a:p>
            <a:pPr>
              <a:lnSpc>
                <a:spcPct val="70000"/>
              </a:lnSpc>
              <a:spcBef>
                <a:spcPct val="50000"/>
              </a:spcBef>
              <a:buClr>
                <a:schemeClr val="tx2"/>
              </a:buClr>
              <a:buSzPct val="75000"/>
            </a:pPr>
            <a:r>
              <a:rPr lang="en-US" altLang="en-US" sz="2800" dirty="0">
                <a:latin typeface="+mj-lt"/>
              </a:rPr>
              <a:t>August 2025</a:t>
            </a:r>
          </a:p>
          <a:p>
            <a:pPr eaLnBrk="1" hangingPunct="1">
              <a:lnSpc>
                <a:spcPct val="70000"/>
              </a:lnSpc>
              <a:spcBef>
                <a:spcPct val="50000"/>
              </a:spcBef>
              <a:buClr>
                <a:schemeClr val="tx2"/>
              </a:buClr>
              <a:buSzPct val="75000"/>
              <a:buFont typeface="Wingdings" panose="05000000000000000000" pitchFamily="2" charset="2"/>
              <a:buNone/>
            </a:pPr>
            <a:endParaRPr lang="en-US" alt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4805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935" y="1097280"/>
            <a:ext cx="11473484" cy="593408"/>
          </a:xfrm>
        </p:spPr>
        <p:txBody>
          <a:bodyPr>
            <a:noAutofit/>
          </a:bodyPr>
          <a:lstStyle/>
          <a:p>
            <a:r>
              <a:rPr lang="en-US" sz="2700"/>
              <a:t>Students May “</a:t>
            </a:r>
            <a:r>
              <a:rPr lang="en-US" sz="2700" err="1"/>
              <a:t>Opt</a:t>
            </a:r>
            <a:r>
              <a:rPr lang="en-US" sz="2700"/>
              <a:t> Out” of Disclosure of Their Directory Information</a:t>
            </a:r>
          </a:p>
        </p:txBody>
      </p:sp>
      <p:sp>
        <p:nvSpPr>
          <p:cNvPr id="3" name="Content Placeholder 2"/>
          <p:cNvSpPr>
            <a:spLocks noGrp="1"/>
          </p:cNvSpPr>
          <p:nvPr>
            <p:ph idx="1"/>
          </p:nvPr>
        </p:nvSpPr>
        <p:spPr>
          <a:xfrm>
            <a:off x="742076" y="2078965"/>
            <a:ext cx="9605082" cy="4097997"/>
          </a:xfrm>
        </p:spPr>
        <p:txBody>
          <a:bodyPr/>
          <a:lstStyle/>
          <a:p>
            <a:pPr eaLnBrk="1" hangingPunct="1">
              <a:lnSpc>
                <a:spcPct val="90000"/>
              </a:lnSpc>
              <a:defRPr/>
            </a:pPr>
            <a:r>
              <a:rPr lang="en-US" sz="2600" dirty="0"/>
              <a:t>Students may opt out of having all or part of their Directory Information disclosed without their express permission by completing a Non-Disclosure Request.</a:t>
            </a:r>
          </a:p>
          <a:p>
            <a:pPr eaLnBrk="1" hangingPunct="1">
              <a:lnSpc>
                <a:spcPct val="90000"/>
              </a:lnSpc>
              <a:defRPr/>
            </a:pPr>
            <a:endParaRPr lang="en-US" sz="800" dirty="0"/>
          </a:p>
          <a:p>
            <a:pPr eaLnBrk="1" hangingPunct="1">
              <a:lnSpc>
                <a:spcPct val="90000"/>
              </a:lnSpc>
              <a:defRPr/>
            </a:pPr>
            <a:r>
              <a:rPr lang="en-US" sz="2600" dirty="0"/>
              <a:t>The Non-Disclosure Request form is available online and in the Registrar’s Office.</a:t>
            </a:r>
          </a:p>
          <a:p>
            <a:pPr eaLnBrk="1" hangingPunct="1">
              <a:lnSpc>
                <a:spcPct val="90000"/>
              </a:lnSpc>
              <a:defRPr/>
            </a:pPr>
            <a:endParaRPr lang="en-US" sz="2600" dirty="0"/>
          </a:p>
          <a:p>
            <a:pPr eaLnBrk="1" hangingPunct="1">
              <a:lnSpc>
                <a:spcPct val="90000"/>
              </a:lnSpc>
              <a:buFont typeface="Wingdings" panose="05000000000000000000" pitchFamily="2" charset="2"/>
              <a:buNone/>
              <a:defRPr/>
            </a:pPr>
            <a:r>
              <a:rPr lang="en-US" sz="2600" dirty="0">
                <a:solidFill>
                  <a:srgbClr val="FFFF00"/>
                </a:solidFill>
              </a:rPr>
              <a:t>NOTE: Another reason to refer directory requests to Media Relations who will check with the University Registrar.</a:t>
            </a:r>
            <a:r>
              <a:rPr lang="en-US" sz="2600" dirty="0"/>
              <a:t> </a:t>
            </a:r>
          </a:p>
          <a:p>
            <a:endParaRPr lang="en-US" dirty="0"/>
          </a:p>
        </p:txBody>
      </p:sp>
    </p:spTree>
    <p:extLst>
      <p:ext uri="{BB962C8B-B14F-4D97-AF65-F5344CB8AC3E}">
        <p14:creationId xmlns:p14="http://schemas.microsoft.com/office/powerpoint/2010/main" val="37635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19" y="1097280"/>
            <a:ext cx="11252719" cy="593408"/>
          </a:xfrm>
        </p:spPr>
        <p:txBody>
          <a:bodyPr>
            <a:normAutofit/>
          </a:bodyPr>
          <a:lstStyle/>
          <a:p>
            <a:r>
              <a:rPr lang="en-US" sz="3000"/>
              <a:t>What Educational Information Is Not Protected By FERPA?</a:t>
            </a:r>
          </a:p>
        </p:txBody>
      </p:sp>
      <p:sp>
        <p:nvSpPr>
          <p:cNvPr id="3" name="Content Placeholder 2"/>
          <p:cNvSpPr>
            <a:spLocks noGrp="1"/>
          </p:cNvSpPr>
          <p:nvPr>
            <p:ph idx="1"/>
          </p:nvPr>
        </p:nvSpPr>
        <p:spPr>
          <a:xfrm>
            <a:off x="742076" y="2078965"/>
            <a:ext cx="9605082" cy="4097997"/>
          </a:xfrm>
        </p:spPr>
        <p:txBody>
          <a:bodyPr/>
          <a:lstStyle/>
          <a:p>
            <a:pPr>
              <a:defRPr/>
            </a:pPr>
            <a:r>
              <a:rPr lang="en-US" sz="2600" dirty="0"/>
              <a:t>Personal knowledge derived from direct, personal experience with a student is not protected. </a:t>
            </a:r>
          </a:p>
          <a:p>
            <a:pPr>
              <a:defRPr/>
            </a:pPr>
            <a:endParaRPr lang="en-US" sz="800" dirty="0"/>
          </a:p>
          <a:p>
            <a:pPr>
              <a:defRPr/>
            </a:pPr>
            <a:r>
              <a:rPr lang="en-US" sz="2600" dirty="0"/>
              <a:t>For example, a faculty or staff member who personally observes a student engaging in erratic and threatening behavior is not prohibited by FERPA from disclosing that observation. </a:t>
            </a:r>
          </a:p>
          <a:p>
            <a:pPr>
              <a:defRPr/>
            </a:pPr>
            <a:endParaRPr lang="en-US" sz="800" dirty="0"/>
          </a:p>
          <a:p>
            <a:pPr>
              <a:defRPr/>
            </a:pPr>
            <a:r>
              <a:rPr lang="en-US" sz="2600" dirty="0"/>
              <a:t>But you would not be permitted to disclose the record of the observation unless one of the exceptions to FERPA applied</a:t>
            </a:r>
            <a:r>
              <a:rPr lang="en-US" sz="2400" dirty="0"/>
              <a:t>.</a:t>
            </a:r>
          </a:p>
          <a:p>
            <a:endParaRPr lang="en-US" dirty="0"/>
          </a:p>
        </p:txBody>
      </p:sp>
    </p:spTree>
    <p:extLst>
      <p:ext uri="{BB962C8B-B14F-4D97-AF65-F5344CB8AC3E}">
        <p14:creationId xmlns:p14="http://schemas.microsoft.com/office/powerpoint/2010/main" val="36657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face with a surprised expression&#10;&#10;Description automatically generated">
            <a:extLst>
              <a:ext uri="{FF2B5EF4-FFF2-40B4-BE49-F238E27FC236}">
                <a16:creationId xmlns:a16="http://schemas.microsoft.com/office/drawing/2014/main" id="{5107541D-2858-CDD9-333A-C34C431E248C}"/>
              </a:ext>
            </a:extLst>
          </p:cNvPr>
          <p:cNvPicPr>
            <a:picLocks noGrp="1" noChangeAspect="1"/>
          </p:cNvPicPr>
          <p:nvPr>
            <p:ph idx="1"/>
          </p:nvPr>
        </p:nvPicPr>
        <p:blipFill>
          <a:blip r:embed="rId2"/>
          <a:stretch>
            <a:fillRect/>
          </a:stretch>
        </p:blipFill>
        <p:spPr>
          <a:xfrm>
            <a:off x="2129883" y="761342"/>
            <a:ext cx="7995424" cy="5872618"/>
          </a:xfrm>
        </p:spPr>
      </p:pic>
    </p:spTree>
    <p:extLst>
      <p:ext uri="{BB962C8B-B14F-4D97-AF65-F5344CB8AC3E}">
        <p14:creationId xmlns:p14="http://schemas.microsoft.com/office/powerpoint/2010/main" val="206750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681C-A297-5ABE-ED50-C6DDA01F22EE}"/>
              </a:ext>
            </a:extLst>
          </p:cNvPr>
          <p:cNvSpPr>
            <a:spLocks noGrp="1"/>
          </p:cNvSpPr>
          <p:nvPr>
            <p:ph type="title"/>
          </p:nvPr>
        </p:nvSpPr>
        <p:spPr/>
        <p:txBody>
          <a:bodyPr/>
          <a:lstStyle/>
          <a:p>
            <a:r>
              <a:rPr lang="en-US" sz="2800" dirty="0"/>
              <a:t>SCENARIO 1</a:t>
            </a:r>
            <a:r>
              <a:rPr lang="en-US" dirty="0"/>
              <a:t>	</a:t>
            </a:r>
          </a:p>
        </p:txBody>
      </p:sp>
      <p:sp>
        <p:nvSpPr>
          <p:cNvPr id="3" name="Content Placeholder 2">
            <a:extLst>
              <a:ext uri="{FF2B5EF4-FFF2-40B4-BE49-F238E27FC236}">
                <a16:creationId xmlns:a16="http://schemas.microsoft.com/office/drawing/2014/main" id="{8D338C6A-98B0-34B3-278C-525A3C4589FE}"/>
              </a:ext>
            </a:extLst>
          </p:cNvPr>
          <p:cNvSpPr>
            <a:spLocks noGrp="1"/>
          </p:cNvSpPr>
          <p:nvPr>
            <p:ph idx="1"/>
          </p:nvPr>
        </p:nvSpPr>
        <p:spPr/>
        <p:txBody>
          <a:bodyPr/>
          <a:lstStyle/>
          <a:p>
            <a:r>
              <a:rPr lang="en-US" sz="2800" dirty="0"/>
              <a:t>STUDENT PASSES OUT IN YOUR CLASS</a:t>
            </a:r>
          </a:p>
          <a:p>
            <a:r>
              <a:rPr lang="en-US" sz="2800" dirty="0"/>
              <a:t>YOU CALL 911</a:t>
            </a:r>
          </a:p>
          <a:p>
            <a:r>
              <a:rPr lang="en-US" sz="2800" dirty="0"/>
              <a:t>IF 911 ASKS YOU ABOUT THE STUDENT AND WHAT IS WRONG </a:t>
            </a:r>
          </a:p>
          <a:p>
            <a:pPr marL="0" indent="0">
              <a:buNone/>
            </a:pPr>
            <a:endParaRPr lang="en-US" sz="2800" dirty="0"/>
          </a:p>
          <a:p>
            <a:r>
              <a:rPr lang="en-US" sz="2800" b="1" i="1" dirty="0"/>
              <a:t>WHAT DO YOU DO?</a:t>
            </a:r>
          </a:p>
          <a:p>
            <a:endParaRPr lang="en-US" dirty="0"/>
          </a:p>
        </p:txBody>
      </p:sp>
    </p:spTree>
    <p:extLst>
      <p:ext uri="{BB962C8B-B14F-4D97-AF65-F5344CB8AC3E}">
        <p14:creationId xmlns:p14="http://schemas.microsoft.com/office/powerpoint/2010/main" val="151925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3DF0-FB4D-CD81-5979-EFBA7B36A891}"/>
              </a:ext>
            </a:extLst>
          </p:cNvPr>
          <p:cNvSpPr>
            <a:spLocks noGrp="1"/>
          </p:cNvSpPr>
          <p:nvPr>
            <p:ph type="title"/>
          </p:nvPr>
        </p:nvSpPr>
        <p:spPr/>
        <p:txBody>
          <a:bodyPr>
            <a:normAutofit/>
          </a:bodyPr>
          <a:lstStyle/>
          <a:p>
            <a:r>
              <a:rPr lang="en-US" sz="2800" dirty="0"/>
              <a:t>SCENARIO 2</a:t>
            </a:r>
          </a:p>
        </p:txBody>
      </p:sp>
      <p:sp>
        <p:nvSpPr>
          <p:cNvPr id="3" name="Content Placeholder 2">
            <a:extLst>
              <a:ext uri="{FF2B5EF4-FFF2-40B4-BE49-F238E27FC236}">
                <a16:creationId xmlns:a16="http://schemas.microsoft.com/office/drawing/2014/main" id="{49DFF585-C704-434C-8EBA-1BBB93ACED4F}"/>
              </a:ext>
            </a:extLst>
          </p:cNvPr>
          <p:cNvSpPr>
            <a:spLocks noGrp="1"/>
          </p:cNvSpPr>
          <p:nvPr>
            <p:ph idx="1"/>
          </p:nvPr>
        </p:nvSpPr>
        <p:spPr/>
        <p:txBody>
          <a:bodyPr>
            <a:normAutofit/>
          </a:bodyPr>
          <a:lstStyle/>
          <a:p>
            <a:r>
              <a:rPr lang="en-US" sz="2800" dirty="0"/>
              <a:t>YOU SEE A FIGHT IN THE HALLWAY</a:t>
            </a:r>
          </a:p>
          <a:p>
            <a:r>
              <a:rPr lang="en-US" sz="2800" dirty="0"/>
              <a:t>YOU CALL FAPD</a:t>
            </a:r>
          </a:p>
          <a:p>
            <a:r>
              <a:rPr lang="en-US" sz="2800" dirty="0"/>
              <a:t>YOU ARE ASKED FOR INFORMATION ABOUT THE STUDENTS INVOLVED</a:t>
            </a:r>
          </a:p>
          <a:p>
            <a:pPr marL="0" indent="0">
              <a:buNone/>
            </a:pPr>
            <a:endParaRPr lang="en-US" sz="2800" dirty="0"/>
          </a:p>
          <a:p>
            <a:r>
              <a:rPr lang="en-US" sz="2800" b="1" i="1" dirty="0"/>
              <a:t>WHAT DO YOU DO?</a:t>
            </a:r>
          </a:p>
        </p:txBody>
      </p:sp>
    </p:spTree>
    <p:extLst>
      <p:ext uri="{BB962C8B-B14F-4D97-AF65-F5344CB8AC3E}">
        <p14:creationId xmlns:p14="http://schemas.microsoft.com/office/powerpoint/2010/main" val="653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FERPA Doesn’t Apply to All Student Records</a:t>
            </a:r>
          </a:p>
        </p:txBody>
      </p:sp>
      <p:sp>
        <p:nvSpPr>
          <p:cNvPr id="3" name="Content Placeholder 2"/>
          <p:cNvSpPr>
            <a:spLocks noGrp="1"/>
          </p:cNvSpPr>
          <p:nvPr>
            <p:ph idx="1"/>
          </p:nvPr>
        </p:nvSpPr>
        <p:spPr>
          <a:xfrm>
            <a:off x="742076" y="2078965"/>
            <a:ext cx="9605082" cy="4097997"/>
          </a:xfrm>
        </p:spPr>
        <p:txBody>
          <a:bodyPr/>
          <a:lstStyle/>
          <a:p>
            <a:pPr eaLnBrk="1" hangingPunct="1">
              <a:defRPr/>
            </a:pPr>
            <a:r>
              <a:rPr lang="en-US" sz="2600"/>
              <a:t>The following types of records are </a:t>
            </a:r>
            <a:r>
              <a:rPr lang="en-US" sz="2600" u="sng"/>
              <a:t>not</a:t>
            </a:r>
            <a:r>
              <a:rPr lang="en-US" sz="2600"/>
              <a:t> educational records: medical records, employment records, counseling records, police reports, etc.</a:t>
            </a:r>
          </a:p>
          <a:p>
            <a:pPr eaLnBrk="1" hangingPunct="1">
              <a:defRPr/>
            </a:pPr>
            <a:endParaRPr lang="en-US" sz="800"/>
          </a:p>
          <a:p>
            <a:pPr eaLnBrk="1" hangingPunct="1">
              <a:defRPr/>
            </a:pPr>
            <a:r>
              <a:rPr lang="en-US" sz="2600"/>
              <a:t>However, these records may be covered by other Sunshine Law exemptions.  </a:t>
            </a:r>
          </a:p>
          <a:p>
            <a:endParaRPr lang="en-US"/>
          </a:p>
        </p:txBody>
      </p:sp>
    </p:spTree>
    <p:extLst>
      <p:ext uri="{BB962C8B-B14F-4D97-AF65-F5344CB8AC3E}">
        <p14:creationId xmlns:p14="http://schemas.microsoft.com/office/powerpoint/2010/main" val="251016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715" y="1102878"/>
            <a:ext cx="10891012" cy="593408"/>
          </a:xfrm>
        </p:spPr>
        <p:txBody>
          <a:bodyPr>
            <a:noAutofit/>
          </a:bodyPr>
          <a:lstStyle/>
          <a:p>
            <a:r>
              <a:rPr lang="en-US" sz="2800"/>
              <a:t>Students May Review All Their Educational Records EXCEPT:</a:t>
            </a:r>
          </a:p>
        </p:txBody>
      </p:sp>
      <p:sp>
        <p:nvSpPr>
          <p:cNvPr id="3" name="Content Placeholder 2"/>
          <p:cNvSpPr>
            <a:spLocks noGrp="1"/>
          </p:cNvSpPr>
          <p:nvPr>
            <p:ph idx="1"/>
          </p:nvPr>
        </p:nvSpPr>
        <p:spPr>
          <a:xfrm>
            <a:off x="742076" y="2078965"/>
            <a:ext cx="9605082" cy="4097997"/>
          </a:xfrm>
        </p:spPr>
        <p:txBody>
          <a:bodyPr/>
          <a:lstStyle/>
          <a:p>
            <a:pPr eaLnBrk="1" hangingPunct="1">
              <a:defRPr/>
            </a:pPr>
            <a:r>
              <a:rPr lang="en-US" sz="2600" dirty="0"/>
              <a:t>The portions of their educational records mentioning other students.</a:t>
            </a:r>
          </a:p>
          <a:p>
            <a:pPr eaLnBrk="1" hangingPunct="1">
              <a:defRPr/>
            </a:pPr>
            <a:endParaRPr lang="en-US" sz="800" dirty="0"/>
          </a:p>
          <a:p>
            <a:pPr eaLnBrk="1" hangingPunct="1">
              <a:defRPr/>
            </a:pPr>
            <a:r>
              <a:rPr lang="en-US" sz="2600" dirty="0"/>
              <a:t>The financial records of their parents.</a:t>
            </a:r>
          </a:p>
          <a:p>
            <a:pPr eaLnBrk="1" hangingPunct="1">
              <a:defRPr/>
            </a:pPr>
            <a:endParaRPr lang="en-US" sz="800" dirty="0"/>
          </a:p>
          <a:p>
            <a:pPr eaLnBrk="1" hangingPunct="1">
              <a:defRPr/>
            </a:pPr>
            <a:r>
              <a:rPr lang="en-US" sz="2600" dirty="0"/>
              <a:t>Letters of recommendation (where they waive access).</a:t>
            </a:r>
          </a:p>
          <a:p>
            <a:endParaRPr lang="en-US" dirty="0"/>
          </a:p>
        </p:txBody>
      </p:sp>
    </p:spTree>
    <p:extLst>
      <p:ext uri="{BB962C8B-B14F-4D97-AF65-F5344CB8AC3E}">
        <p14:creationId xmlns:p14="http://schemas.microsoft.com/office/powerpoint/2010/main" val="409573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273" y="1097280"/>
            <a:ext cx="11250606" cy="593408"/>
          </a:xfrm>
        </p:spPr>
        <p:txBody>
          <a:bodyPr>
            <a:noAutofit/>
          </a:bodyPr>
          <a:lstStyle/>
          <a:p>
            <a:r>
              <a:rPr lang="en-US" sz="3200"/>
              <a:t>Parties to Whom Educational Records May Be Disclosed Without Prior Consent </a:t>
            </a:r>
          </a:p>
        </p:txBody>
      </p:sp>
      <p:sp>
        <p:nvSpPr>
          <p:cNvPr id="3" name="Content Placeholder 2"/>
          <p:cNvSpPr>
            <a:spLocks noGrp="1"/>
          </p:cNvSpPr>
          <p:nvPr>
            <p:ph idx="1"/>
          </p:nvPr>
        </p:nvSpPr>
        <p:spPr>
          <a:xfrm>
            <a:off x="639439" y="2190933"/>
            <a:ext cx="9605082" cy="4097997"/>
          </a:xfrm>
        </p:spPr>
        <p:txBody>
          <a:bodyPr/>
          <a:lstStyle/>
          <a:p>
            <a:pPr eaLnBrk="1" hangingPunct="1">
              <a:defRPr/>
            </a:pPr>
            <a:r>
              <a:rPr lang="en-US" sz="2600" dirty="0"/>
              <a:t>A FAU official with an “educational interest.” </a:t>
            </a:r>
          </a:p>
          <a:p>
            <a:pPr eaLnBrk="1" hangingPunct="1">
              <a:defRPr/>
            </a:pPr>
            <a:endParaRPr lang="en-US" sz="800" dirty="0"/>
          </a:p>
          <a:p>
            <a:pPr eaLnBrk="1" hangingPunct="1">
              <a:defRPr/>
            </a:pPr>
            <a:r>
              <a:rPr lang="en-US" sz="2600" dirty="0"/>
              <a:t>Another institution where the student is seeking to be enrolled.</a:t>
            </a:r>
          </a:p>
          <a:p>
            <a:pPr eaLnBrk="1" hangingPunct="1">
              <a:defRPr/>
            </a:pPr>
            <a:endParaRPr lang="en-US" sz="800" dirty="0"/>
          </a:p>
          <a:p>
            <a:pPr eaLnBrk="1" hangingPunct="1">
              <a:defRPr/>
            </a:pPr>
            <a:r>
              <a:rPr lang="en-US" sz="2600" dirty="0"/>
              <a:t>To a necessary party for health or safety emergency.</a:t>
            </a:r>
          </a:p>
          <a:p>
            <a:pPr eaLnBrk="1" hangingPunct="1">
              <a:defRPr/>
            </a:pPr>
            <a:endParaRPr lang="en-US" sz="800" dirty="0"/>
          </a:p>
          <a:p>
            <a:pPr eaLnBrk="1" hangingPunct="1">
              <a:defRPr/>
            </a:pPr>
            <a:r>
              <a:rPr lang="en-US" sz="2600" dirty="0"/>
              <a:t>The DOE or state/local educational authorities (to meet legal requirements).</a:t>
            </a:r>
          </a:p>
          <a:p>
            <a:endParaRPr lang="en-US" dirty="0"/>
          </a:p>
        </p:txBody>
      </p:sp>
    </p:spTree>
    <p:extLst>
      <p:ext uri="{BB962C8B-B14F-4D97-AF65-F5344CB8AC3E}">
        <p14:creationId xmlns:p14="http://schemas.microsoft.com/office/powerpoint/2010/main" val="28214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188" y="1097280"/>
            <a:ext cx="10826151" cy="593408"/>
          </a:xfrm>
        </p:spPr>
        <p:txBody>
          <a:bodyPr>
            <a:noAutofit/>
          </a:bodyPr>
          <a:lstStyle/>
          <a:p>
            <a:r>
              <a:rPr lang="en-US" sz="2800"/>
              <a:t>“</a:t>
            </a:r>
            <a:r>
              <a:rPr lang="en-US" sz="3000"/>
              <a:t>Legitimate Educational Interest” in  </a:t>
            </a:r>
            <a:br>
              <a:rPr lang="en-US" sz="3000"/>
            </a:br>
            <a:r>
              <a:rPr lang="en-US" sz="3000"/>
              <a:t>      Student Educational Records</a:t>
            </a:r>
          </a:p>
        </p:txBody>
      </p:sp>
      <p:sp>
        <p:nvSpPr>
          <p:cNvPr id="3" name="Content Placeholder 2"/>
          <p:cNvSpPr>
            <a:spLocks noGrp="1"/>
          </p:cNvSpPr>
          <p:nvPr>
            <p:ph idx="1"/>
          </p:nvPr>
        </p:nvSpPr>
        <p:spPr>
          <a:xfrm>
            <a:off x="742076" y="2078965"/>
            <a:ext cx="9605082" cy="4097997"/>
          </a:xfrm>
        </p:spPr>
        <p:txBody>
          <a:bodyPr/>
          <a:lstStyle/>
          <a:p>
            <a:pPr eaLnBrk="1" hangingPunct="1">
              <a:buFont typeface="Wingdings" panose="05000000000000000000" pitchFamily="2" charset="2"/>
              <a:buNone/>
              <a:defRPr/>
            </a:pPr>
            <a:r>
              <a:rPr lang="en-US" sz="2600" b="1" dirty="0"/>
              <a:t>Who </a:t>
            </a:r>
            <a:r>
              <a:rPr lang="en-US" sz="2600" b="1" i="1" dirty="0">
                <a:solidFill>
                  <a:srgbClr val="FFFF00"/>
                </a:solidFill>
              </a:rPr>
              <a:t>has</a:t>
            </a:r>
            <a:r>
              <a:rPr lang="en-US" sz="2600" b="1" dirty="0"/>
              <a:t> a legitimate interest?</a:t>
            </a:r>
          </a:p>
          <a:p>
            <a:pPr eaLnBrk="1" hangingPunct="1">
              <a:defRPr/>
            </a:pPr>
            <a:r>
              <a:rPr lang="en-US" sz="2600" dirty="0"/>
              <a:t>A school official who has a need to review the educational record to fulfill his/her job duties.</a:t>
            </a:r>
          </a:p>
          <a:p>
            <a:pPr eaLnBrk="1" hangingPunct="1">
              <a:defRPr/>
            </a:pPr>
            <a:endParaRPr lang="en-US" sz="2600" dirty="0"/>
          </a:p>
          <a:p>
            <a:pPr eaLnBrk="1" hangingPunct="1">
              <a:buFont typeface="Wingdings" panose="05000000000000000000" pitchFamily="2" charset="2"/>
              <a:buNone/>
              <a:defRPr/>
            </a:pPr>
            <a:r>
              <a:rPr lang="en-US" sz="2600" b="1" dirty="0"/>
              <a:t>Who </a:t>
            </a:r>
            <a:r>
              <a:rPr lang="en-US" sz="2600" b="1" i="1" dirty="0">
                <a:solidFill>
                  <a:srgbClr val="FFFF00"/>
                </a:solidFill>
              </a:rPr>
              <a:t>does not</a:t>
            </a:r>
            <a:r>
              <a:rPr lang="en-US" sz="2600" b="1" dirty="0"/>
              <a:t>  have a legitimate interest?</a:t>
            </a:r>
          </a:p>
          <a:p>
            <a:pPr eaLnBrk="1" hangingPunct="1">
              <a:defRPr/>
            </a:pPr>
            <a:r>
              <a:rPr lang="en-US" sz="2600" dirty="0"/>
              <a:t>Parents, spouses, siblings, girlfriends, boyfriends, roommates, etc.  </a:t>
            </a:r>
          </a:p>
          <a:p>
            <a:endParaRPr lang="en-US" dirty="0"/>
          </a:p>
        </p:txBody>
      </p:sp>
    </p:spTree>
    <p:extLst>
      <p:ext uri="{BB962C8B-B14F-4D97-AF65-F5344CB8AC3E}">
        <p14:creationId xmlns:p14="http://schemas.microsoft.com/office/powerpoint/2010/main" val="24289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with his hand over his face&#10;&#10;Description automatically generated">
            <a:extLst>
              <a:ext uri="{FF2B5EF4-FFF2-40B4-BE49-F238E27FC236}">
                <a16:creationId xmlns:a16="http://schemas.microsoft.com/office/drawing/2014/main" id="{A9DA98AF-5ECD-59BA-44FD-CFAF73171772}"/>
              </a:ext>
            </a:extLst>
          </p:cNvPr>
          <p:cNvPicPr>
            <a:picLocks noGrp="1" noChangeAspect="1"/>
          </p:cNvPicPr>
          <p:nvPr>
            <p:ph idx="1"/>
          </p:nvPr>
        </p:nvPicPr>
        <p:blipFill>
          <a:blip r:embed="rId2"/>
          <a:stretch>
            <a:fillRect/>
          </a:stretch>
        </p:blipFill>
        <p:spPr>
          <a:xfrm>
            <a:off x="2267026" y="946673"/>
            <a:ext cx="7878643" cy="5230290"/>
          </a:xfrm>
        </p:spPr>
      </p:pic>
    </p:spTree>
    <p:extLst>
      <p:ext uri="{BB962C8B-B14F-4D97-AF65-F5344CB8AC3E}">
        <p14:creationId xmlns:p14="http://schemas.microsoft.com/office/powerpoint/2010/main" val="36133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Scope of Presentation</a:t>
            </a:r>
          </a:p>
        </p:txBody>
      </p:sp>
      <p:sp>
        <p:nvSpPr>
          <p:cNvPr id="3" name="Content Placeholder 2"/>
          <p:cNvSpPr>
            <a:spLocks noGrp="1"/>
          </p:cNvSpPr>
          <p:nvPr>
            <p:ph idx="1"/>
          </p:nvPr>
        </p:nvSpPr>
        <p:spPr>
          <a:xfrm>
            <a:off x="742076" y="2078965"/>
            <a:ext cx="9605082" cy="4097997"/>
          </a:xfrm>
        </p:spPr>
        <p:txBody>
          <a:bodyPr/>
          <a:lstStyle/>
          <a:p>
            <a:r>
              <a:rPr lang="en-US" sz="2600" dirty="0"/>
              <a:t>This is an overview for faculty of FERPA (also known as the “Buckley Amendment”), Florida’s similar state laws and Florida’s Sunshine Laws. </a:t>
            </a:r>
          </a:p>
          <a:p>
            <a:endParaRPr lang="en-US" sz="800" dirty="0"/>
          </a:p>
          <a:p>
            <a:r>
              <a:rPr lang="en-US" sz="2600" dirty="0"/>
              <a:t>The University Registrar should be the primary contact regarding FERPA issues.  </a:t>
            </a:r>
          </a:p>
          <a:p>
            <a:endParaRPr lang="en-US" dirty="0"/>
          </a:p>
        </p:txBody>
      </p:sp>
    </p:spTree>
    <p:extLst>
      <p:ext uri="{BB962C8B-B14F-4D97-AF65-F5344CB8AC3E}">
        <p14:creationId xmlns:p14="http://schemas.microsoft.com/office/powerpoint/2010/main" val="391013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F5D1-963F-6331-D57E-C342486236EC}"/>
              </a:ext>
            </a:extLst>
          </p:cNvPr>
          <p:cNvSpPr>
            <a:spLocks noGrp="1"/>
          </p:cNvSpPr>
          <p:nvPr>
            <p:ph type="title"/>
          </p:nvPr>
        </p:nvSpPr>
        <p:spPr/>
        <p:txBody>
          <a:bodyPr>
            <a:normAutofit/>
          </a:bodyPr>
          <a:lstStyle/>
          <a:p>
            <a:r>
              <a:rPr lang="en-US" sz="2800" dirty="0"/>
              <a:t>SCENARIO </a:t>
            </a:r>
          </a:p>
        </p:txBody>
      </p:sp>
      <p:sp>
        <p:nvSpPr>
          <p:cNvPr id="3" name="Content Placeholder 2">
            <a:extLst>
              <a:ext uri="{FF2B5EF4-FFF2-40B4-BE49-F238E27FC236}">
                <a16:creationId xmlns:a16="http://schemas.microsoft.com/office/drawing/2014/main" id="{7A5C1313-4C3E-BD72-ABE3-2A94473BD19B}"/>
              </a:ext>
            </a:extLst>
          </p:cNvPr>
          <p:cNvSpPr>
            <a:spLocks noGrp="1"/>
          </p:cNvSpPr>
          <p:nvPr>
            <p:ph idx="1"/>
          </p:nvPr>
        </p:nvSpPr>
        <p:spPr/>
        <p:txBody>
          <a:bodyPr>
            <a:normAutofit/>
          </a:bodyPr>
          <a:lstStyle/>
          <a:p>
            <a:r>
              <a:rPr lang="en-US" sz="2800" dirty="0"/>
              <a:t>FRESHMAN LEVEL CHEMISTRY PROFESSOR GETS CALL FROM A JUNIOR LEVEL CHEMISTRY PROFESSOR ABOUT A STUDENT WHO NEEDS A PRE-REQUISITE TO GET INTO THE HIGHER-LEVEL CLASS &amp; STUDENT IS SEEKING A WAIVER</a:t>
            </a:r>
          </a:p>
          <a:p>
            <a:r>
              <a:rPr lang="en-US" sz="2800" dirty="0"/>
              <a:t>JUNIOR LEVEL PROFESSOR WANTS TO KNOW HOW THE STUDENT DID IN THE FRESHMAN CLASS </a:t>
            </a:r>
          </a:p>
          <a:p>
            <a:r>
              <a:rPr lang="en-US" sz="2800" b="1" i="1" dirty="0">
                <a:solidFill>
                  <a:srgbClr val="FFFF00"/>
                </a:solidFill>
              </a:rPr>
              <a:t>DOES THE JUNIOR LEVEL PROFESSOR HAVE A LEGITIMATE EDUCATIONAL INTEREST IN THIS INFO?</a:t>
            </a:r>
          </a:p>
        </p:txBody>
      </p:sp>
    </p:spTree>
    <p:extLst>
      <p:ext uri="{BB962C8B-B14F-4D97-AF65-F5344CB8AC3E}">
        <p14:creationId xmlns:p14="http://schemas.microsoft.com/office/powerpoint/2010/main" val="40335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B88A-8BD1-8491-88E0-533248B08835}"/>
              </a:ext>
            </a:extLst>
          </p:cNvPr>
          <p:cNvSpPr>
            <a:spLocks noGrp="1"/>
          </p:cNvSpPr>
          <p:nvPr>
            <p:ph type="title"/>
          </p:nvPr>
        </p:nvSpPr>
        <p:spPr/>
        <p:txBody>
          <a:bodyPr>
            <a:normAutofit/>
          </a:bodyPr>
          <a:lstStyle/>
          <a:p>
            <a:r>
              <a:rPr lang="en-US" sz="2800" dirty="0"/>
              <a:t>TWIST ON SCENARIO </a:t>
            </a:r>
          </a:p>
        </p:txBody>
      </p:sp>
      <p:sp>
        <p:nvSpPr>
          <p:cNvPr id="3" name="Content Placeholder 2">
            <a:extLst>
              <a:ext uri="{FF2B5EF4-FFF2-40B4-BE49-F238E27FC236}">
                <a16:creationId xmlns:a16="http://schemas.microsoft.com/office/drawing/2014/main" id="{445A6236-9C03-9906-CDC2-A1859E02A1C2}"/>
              </a:ext>
            </a:extLst>
          </p:cNvPr>
          <p:cNvSpPr>
            <a:spLocks noGrp="1"/>
          </p:cNvSpPr>
          <p:nvPr>
            <p:ph idx="1"/>
          </p:nvPr>
        </p:nvSpPr>
        <p:spPr/>
        <p:txBody>
          <a:bodyPr>
            <a:normAutofit/>
          </a:bodyPr>
          <a:lstStyle/>
          <a:p>
            <a:r>
              <a:rPr lang="en-US" sz="2800" dirty="0"/>
              <a:t>WHAT IF THE FRESMAN LEVEL PROFESSOR WAS AN ENLIGH LITERATURE PROFESSOR?</a:t>
            </a:r>
          </a:p>
          <a:p>
            <a:r>
              <a:rPr lang="en-US" sz="2800" b="1" i="1" dirty="0">
                <a:solidFill>
                  <a:srgbClr val="FFFF00"/>
                </a:solidFill>
              </a:rPr>
              <a:t>DOES THE JUNIOR LEVEL CHEMISTRY PROFESSOR STILL HAVE A LEGITIMATE EDUCATIONAL INTEREST?</a:t>
            </a:r>
          </a:p>
        </p:txBody>
      </p:sp>
    </p:spTree>
    <p:extLst>
      <p:ext uri="{BB962C8B-B14F-4D97-AF65-F5344CB8AC3E}">
        <p14:creationId xmlns:p14="http://schemas.microsoft.com/office/powerpoint/2010/main" val="8278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19" y="681037"/>
            <a:ext cx="11224727" cy="593408"/>
          </a:xfrm>
        </p:spPr>
        <p:txBody>
          <a:bodyPr>
            <a:normAutofit/>
          </a:bodyPr>
          <a:lstStyle/>
          <a:p>
            <a:r>
              <a:rPr lang="en-US" sz="3000"/>
              <a:t>Additional Examples of When Prior Consent is Not Required</a:t>
            </a:r>
          </a:p>
        </p:txBody>
      </p:sp>
      <p:sp>
        <p:nvSpPr>
          <p:cNvPr id="3" name="Content Placeholder 2"/>
          <p:cNvSpPr>
            <a:spLocks noGrp="1"/>
          </p:cNvSpPr>
          <p:nvPr>
            <p:ph idx="1"/>
          </p:nvPr>
        </p:nvSpPr>
        <p:spPr>
          <a:xfrm>
            <a:off x="742076" y="1690688"/>
            <a:ext cx="9605082" cy="4830881"/>
          </a:xfrm>
        </p:spPr>
        <p:txBody>
          <a:bodyPr>
            <a:normAutofit/>
          </a:bodyPr>
          <a:lstStyle/>
          <a:p>
            <a:pPr eaLnBrk="1" hangingPunct="1">
              <a:lnSpc>
                <a:spcPct val="80000"/>
              </a:lnSpc>
              <a:defRPr/>
            </a:pPr>
            <a:r>
              <a:rPr lang="en-US" sz="2600" dirty="0">
                <a:latin typeface="+mn-lt"/>
              </a:rPr>
              <a:t>Parents of dependent students (as defined by IRS). FAU, through the Registrar, will generally notify students of any records we have made available to parents.</a:t>
            </a:r>
          </a:p>
          <a:p>
            <a:pPr eaLnBrk="1" hangingPunct="1">
              <a:lnSpc>
                <a:spcPct val="80000"/>
              </a:lnSpc>
              <a:defRPr/>
            </a:pPr>
            <a:endParaRPr lang="en-US" sz="800" dirty="0"/>
          </a:p>
          <a:p>
            <a:pPr eaLnBrk="1" hangingPunct="1">
              <a:lnSpc>
                <a:spcPct val="80000"/>
              </a:lnSpc>
              <a:defRPr/>
            </a:pPr>
            <a:r>
              <a:rPr lang="en-US" sz="2600" dirty="0"/>
              <a:t>Accrediting bodies.</a:t>
            </a:r>
          </a:p>
          <a:p>
            <a:pPr eaLnBrk="1" hangingPunct="1">
              <a:lnSpc>
                <a:spcPct val="80000"/>
              </a:lnSpc>
              <a:defRPr/>
            </a:pPr>
            <a:endParaRPr lang="en-US" sz="800" dirty="0"/>
          </a:p>
          <a:p>
            <a:pPr eaLnBrk="1" hangingPunct="1">
              <a:lnSpc>
                <a:spcPct val="80000"/>
              </a:lnSpc>
              <a:defRPr/>
            </a:pPr>
            <a:r>
              <a:rPr lang="en-US" sz="2600" dirty="0"/>
              <a:t>Other educational institutions the student seeks or intends to enroll.</a:t>
            </a:r>
          </a:p>
          <a:p>
            <a:pPr eaLnBrk="1" hangingPunct="1">
              <a:lnSpc>
                <a:spcPct val="80000"/>
              </a:lnSpc>
              <a:defRPr/>
            </a:pPr>
            <a:endParaRPr lang="en-US" sz="500" dirty="0"/>
          </a:p>
          <a:p>
            <a:pPr eaLnBrk="1" hangingPunct="1">
              <a:lnSpc>
                <a:spcPct val="80000"/>
              </a:lnSpc>
              <a:defRPr/>
            </a:pPr>
            <a:r>
              <a:rPr lang="en-US" sz="2600" dirty="0"/>
              <a:t>An attorney or court to comply with a judicial order or lawfully issued subpoena (may require notice).</a:t>
            </a:r>
          </a:p>
          <a:p>
            <a:pPr eaLnBrk="1" hangingPunct="1">
              <a:lnSpc>
                <a:spcPct val="80000"/>
              </a:lnSpc>
              <a:defRPr/>
            </a:pPr>
            <a:endParaRPr lang="en-US" sz="1000" dirty="0"/>
          </a:p>
          <a:p>
            <a:pPr eaLnBrk="1" hangingPunct="1">
              <a:lnSpc>
                <a:spcPct val="80000"/>
              </a:lnSpc>
              <a:buFont typeface="Wingdings" panose="05000000000000000000" pitchFamily="2" charset="2"/>
              <a:buNone/>
              <a:defRPr/>
            </a:pPr>
            <a:r>
              <a:rPr lang="en-US" sz="2400" b="1" dirty="0">
                <a:solidFill>
                  <a:srgbClr val="FFFF00"/>
                </a:solidFill>
              </a:rPr>
              <a:t>NOTE – You will want to refer these types of requests to Media Relations or Office of the General Counsel.</a:t>
            </a:r>
          </a:p>
          <a:p>
            <a:endParaRPr lang="en-US" dirty="0"/>
          </a:p>
        </p:txBody>
      </p:sp>
    </p:spTree>
    <p:extLst>
      <p:ext uri="{BB962C8B-B14F-4D97-AF65-F5344CB8AC3E}">
        <p14:creationId xmlns:p14="http://schemas.microsoft.com/office/powerpoint/2010/main" val="141268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Final FERPA Thoughts</a:t>
            </a:r>
          </a:p>
        </p:txBody>
      </p:sp>
      <p:sp>
        <p:nvSpPr>
          <p:cNvPr id="3" name="Content Placeholder 2"/>
          <p:cNvSpPr>
            <a:spLocks noGrp="1"/>
          </p:cNvSpPr>
          <p:nvPr>
            <p:ph idx="1"/>
          </p:nvPr>
        </p:nvSpPr>
        <p:spPr>
          <a:xfrm>
            <a:off x="742076" y="2078965"/>
            <a:ext cx="9605082" cy="4097997"/>
          </a:xfrm>
        </p:spPr>
        <p:txBody>
          <a:bodyPr/>
          <a:lstStyle/>
          <a:p>
            <a:pPr eaLnBrk="1" hangingPunct="1">
              <a:lnSpc>
                <a:spcPct val="80000"/>
              </a:lnSpc>
              <a:defRPr/>
            </a:pPr>
            <a:r>
              <a:rPr lang="en-US" sz="2600" u="sng"/>
              <a:t>Always</a:t>
            </a:r>
            <a:r>
              <a:rPr lang="en-US" sz="2600"/>
              <a:t> be very careful to protect the confidentiality of student information</a:t>
            </a:r>
          </a:p>
          <a:p>
            <a:pPr eaLnBrk="1" hangingPunct="1">
              <a:lnSpc>
                <a:spcPct val="80000"/>
              </a:lnSpc>
              <a:buFont typeface="Wingdings" panose="05000000000000000000" pitchFamily="2" charset="2"/>
              <a:buNone/>
              <a:defRPr/>
            </a:pPr>
            <a:endParaRPr lang="en-US" sz="2600"/>
          </a:p>
          <a:p>
            <a:pPr eaLnBrk="1" hangingPunct="1">
              <a:lnSpc>
                <a:spcPct val="80000"/>
              </a:lnSpc>
              <a:defRPr/>
            </a:pPr>
            <a:r>
              <a:rPr lang="en-US" sz="2600"/>
              <a:t>When in doubt about your responsibilities under FERPA, call the Registrar.</a:t>
            </a:r>
            <a:endParaRPr lang="en-US" sz="2600">
              <a:solidFill>
                <a:srgbClr val="993300"/>
              </a:solidFill>
            </a:endParaRPr>
          </a:p>
          <a:p>
            <a:endParaRPr lang="en-US"/>
          </a:p>
        </p:txBody>
      </p:sp>
    </p:spTree>
    <p:extLst>
      <p:ext uri="{BB962C8B-B14F-4D97-AF65-F5344CB8AC3E}">
        <p14:creationId xmlns:p14="http://schemas.microsoft.com/office/powerpoint/2010/main" val="2981922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1763-CBC0-1134-F498-E7D07C9865F7}"/>
              </a:ext>
            </a:extLst>
          </p:cNvPr>
          <p:cNvSpPr>
            <a:spLocks noGrp="1"/>
          </p:cNvSpPr>
          <p:nvPr>
            <p:ph type="title"/>
          </p:nvPr>
        </p:nvSpPr>
        <p:spPr/>
        <p:txBody>
          <a:bodyPr>
            <a:normAutofit/>
          </a:bodyPr>
          <a:lstStyle/>
          <a:p>
            <a:r>
              <a:rPr lang="en-US" sz="2800" dirty="0"/>
              <a:t>WHAT IS DUE PROCESS?</a:t>
            </a:r>
          </a:p>
        </p:txBody>
      </p:sp>
      <p:sp>
        <p:nvSpPr>
          <p:cNvPr id="3" name="Content Placeholder 2">
            <a:extLst>
              <a:ext uri="{FF2B5EF4-FFF2-40B4-BE49-F238E27FC236}">
                <a16:creationId xmlns:a16="http://schemas.microsoft.com/office/drawing/2014/main" id="{1F68056C-E9D6-C139-3F31-56A5C7E1DA89}"/>
              </a:ext>
            </a:extLst>
          </p:cNvPr>
          <p:cNvSpPr>
            <a:spLocks noGrp="1"/>
          </p:cNvSpPr>
          <p:nvPr>
            <p:ph idx="1"/>
          </p:nvPr>
        </p:nvSpPr>
        <p:spPr/>
        <p:txBody>
          <a:bodyPr>
            <a:normAutofit/>
          </a:bodyPr>
          <a:lstStyle/>
          <a:p>
            <a:r>
              <a:rPr lang="en-US" sz="2800" dirty="0"/>
              <a:t>A fundamental legal principle in the United States that ensures fairness in government actions impacting an individual’s life, liberty or property</a:t>
            </a:r>
          </a:p>
          <a:p>
            <a:pPr marL="0" indent="0">
              <a:buNone/>
            </a:pPr>
            <a:endParaRPr lang="en-US" sz="2800" dirty="0"/>
          </a:p>
          <a:p>
            <a:r>
              <a:rPr lang="en-US" sz="2800" dirty="0"/>
              <a:t>Due process is guaranteed by the Fifth and Fourteenth Amendments of the U.S. Constitution</a:t>
            </a:r>
          </a:p>
        </p:txBody>
      </p:sp>
    </p:spTree>
    <p:extLst>
      <p:ext uri="{BB962C8B-B14F-4D97-AF65-F5344CB8AC3E}">
        <p14:creationId xmlns:p14="http://schemas.microsoft.com/office/powerpoint/2010/main" val="12008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WHAT IS DUE PROCESS</a:t>
            </a:r>
          </a:p>
        </p:txBody>
      </p:sp>
      <p:sp>
        <p:nvSpPr>
          <p:cNvPr id="3" name="Content Placeholder 2"/>
          <p:cNvSpPr>
            <a:spLocks noGrp="1"/>
          </p:cNvSpPr>
          <p:nvPr>
            <p:ph idx="1"/>
          </p:nvPr>
        </p:nvSpPr>
        <p:spPr>
          <a:xfrm>
            <a:off x="742076" y="2078965"/>
            <a:ext cx="9605082" cy="4097997"/>
          </a:xfrm>
        </p:spPr>
        <p:txBody>
          <a:bodyPr/>
          <a:lstStyle/>
          <a:p>
            <a:r>
              <a:rPr lang="en-US" sz="2600"/>
              <a:t>The process that is due depends on the right or property interest being burdened or withdrawn. </a:t>
            </a:r>
          </a:p>
          <a:p>
            <a:pPr marL="0" indent="0">
              <a:buNone/>
            </a:pPr>
            <a:endParaRPr lang="en-US" sz="800"/>
          </a:p>
          <a:p>
            <a:r>
              <a:rPr lang="en-US" sz="2600"/>
              <a:t>The greater the right or interest, the more process that is due:</a:t>
            </a:r>
          </a:p>
          <a:p>
            <a:pPr lvl="1"/>
            <a:r>
              <a:rPr lang="en-US" sz="2600"/>
              <a:t>Criminal cases that could result in jail-time or even death</a:t>
            </a:r>
          </a:p>
          <a:p>
            <a:pPr lvl="1"/>
            <a:r>
              <a:rPr lang="en-US" sz="2600"/>
              <a:t>Termination of welfare or disability benefits</a:t>
            </a:r>
          </a:p>
          <a:p>
            <a:pPr lvl="1"/>
            <a:r>
              <a:rPr lang="en-US" sz="2600"/>
              <a:t>Involuntary admission for mental health or substance abuse treatment</a:t>
            </a:r>
          </a:p>
          <a:p>
            <a:endParaRPr lang="en-US"/>
          </a:p>
        </p:txBody>
      </p:sp>
    </p:spTree>
    <p:extLst>
      <p:ext uri="{BB962C8B-B14F-4D97-AF65-F5344CB8AC3E}">
        <p14:creationId xmlns:p14="http://schemas.microsoft.com/office/powerpoint/2010/main" val="2348046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076" y="681038"/>
            <a:ext cx="9605082" cy="593408"/>
          </a:xfrm>
        </p:spPr>
        <p:txBody>
          <a:bodyPr>
            <a:normAutofit/>
          </a:bodyPr>
          <a:lstStyle/>
          <a:p>
            <a:r>
              <a:rPr lang="en-US" sz="3200"/>
              <a:t>DUE PROCESS AT THE UNIVERSITY</a:t>
            </a:r>
          </a:p>
        </p:txBody>
      </p:sp>
      <p:sp>
        <p:nvSpPr>
          <p:cNvPr id="3" name="Content Placeholder 2"/>
          <p:cNvSpPr>
            <a:spLocks noGrp="1"/>
          </p:cNvSpPr>
          <p:nvPr>
            <p:ph idx="1"/>
          </p:nvPr>
        </p:nvSpPr>
        <p:spPr>
          <a:xfrm>
            <a:off x="742076" y="1636756"/>
            <a:ext cx="10498143" cy="4902516"/>
          </a:xfrm>
        </p:spPr>
        <p:txBody>
          <a:bodyPr>
            <a:normAutofit/>
          </a:bodyPr>
          <a:lstStyle/>
          <a:p>
            <a:r>
              <a:rPr lang="en-US" sz="2600" dirty="0">
                <a:latin typeface="+mn-lt"/>
              </a:rPr>
              <a:t>Student Conduct – high level of process</a:t>
            </a:r>
          </a:p>
          <a:p>
            <a:endParaRPr lang="en-US" sz="800" dirty="0">
              <a:latin typeface="+mn-lt"/>
            </a:endParaRPr>
          </a:p>
          <a:p>
            <a:r>
              <a:rPr lang="en-US" sz="2600" dirty="0">
                <a:latin typeface="+mn-lt"/>
              </a:rPr>
              <a:t>Admissions – less stringent than conduct cases or academic dismissals</a:t>
            </a:r>
          </a:p>
          <a:p>
            <a:endParaRPr lang="en-US" sz="800" dirty="0">
              <a:latin typeface="+mn-lt"/>
            </a:endParaRPr>
          </a:p>
          <a:p>
            <a:r>
              <a:rPr lang="en-US" sz="2600" dirty="0">
                <a:latin typeface="+mn-lt"/>
              </a:rPr>
              <a:t>Academics - </a:t>
            </a:r>
            <a:r>
              <a:rPr lang="en-US" sz="2600" i="1" dirty="0">
                <a:latin typeface="+mn-lt"/>
              </a:rPr>
              <a:t>University of Missouri v. Horowitz</a:t>
            </a:r>
            <a:r>
              <a:rPr lang="en-US" sz="2600" dirty="0">
                <a:latin typeface="+mn-lt"/>
              </a:rPr>
              <a:t>:</a:t>
            </a:r>
          </a:p>
          <a:p>
            <a:endParaRPr lang="en-US" sz="900" dirty="0">
              <a:latin typeface="+mn-lt"/>
            </a:endParaRPr>
          </a:p>
          <a:p>
            <a:pPr lvl="1" algn="just"/>
            <a:r>
              <a:rPr lang="en-US" sz="2600" dirty="0">
                <a:latin typeface="+mn-lt"/>
              </a:rPr>
              <a:t>The need for flexibility is well illustrated by the significant difference between the failure of a student to meet academic standards and the violation by a student of valid rules of conduct. </a:t>
            </a:r>
            <a:r>
              <a:rPr lang="en-US" sz="2600" b="1" u="sng" dirty="0">
                <a:latin typeface="+mn-lt"/>
              </a:rPr>
              <a:t>This difference calls for far less stringent procedural requirements in the case of an academic dismissal.</a:t>
            </a:r>
          </a:p>
          <a:p>
            <a:endParaRPr lang="en-US" dirty="0"/>
          </a:p>
        </p:txBody>
      </p:sp>
    </p:spTree>
    <p:extLst>
      <p:ext uri="{BB962C8B-B14F-4D97-AF65-F5344CB8AC3E}">
        <p14:creationId xmlns:p14="http://schemas.microsoft.com/office/powerpoint/2010/main" val="56036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076" y="800576"/>
            <a:ext cx="9605082" cy="593408"/>
          </a:xfrm>
        </p:spPr>
        <p:txBody>
          <a:bodyPr>
            <a:normAutofit/>
          </a:bodyPr>
          <a:lstStyle/>
          <a:p>
            <a:r>
              <a:rPr lang="en-US" sz="3200"/>
              <a:t>DUE PROCESS AT THE UNIVERSITY</a:t>
            </a:r>
          </a:p>
        </p:txBody>
      </p:sp>
      <p:sp>
        <p:nvSpPr>
          <p:cNvPr id="3" name="Content Placeholder 2"/>
          <p:cNvSpPr>
            <a:spLocks noGrp="1"/>
          </p:cNvSpPr>
          <p:nvPr>
            <p:ph idx="1"/>
          </p:nvPr>
        </p:nvSpPr>
        <p:spPr>
          <a:xfrm>
            <a:off x="742076" y="2078965"/>
            <a:ext cx="9605082" cy="4097997"/>
          </a:xfrm>
        </p:spPr>
        <p:txBody>
          <a:bodyPr/>
          <a:lstStyle/>
          <a:p>
            <a:pPr algn="just"/>
            <a:r>
              <a:rPr lang="en-US" sz="2600" dirty="0">
                <a:latin typeface="+mn-lt"/>
              </a:rPr>
              <a:t>“When judges are asked to review the substance of a genuinely academic decision, such as this one, they should show great respect for the faculty’s professional judgment. Plainly, they may not override it unless it is such a substantial departure from accepted academic norms as to demonstrate that the person or committee responsible did not actually exercise professional judgment.”</a:t>
            </a:r>
          </a:p>
          <a:p>
            <a:pPr marL="0" indent="0">
              <a:buNone/>
            </a:pPr>
            <a:r>
              <a:rPr lang="en-US" sz="2600" dirty="0">
                <a:latin typeface="+mn-lt"/>
              </a:rPr>
              <a:t>		</a:t>
            </a:r>
          </a:p>
          <a:p>
            <a:pPr marL="0" indent="0">
              <a:buNone/>
            </a:pPr>
            <a:r>
              <a:rPr lang="en-US" sz="2400" dirty="0"/>
              <a:t>			</a:t>
            </a:r>
            <a:r>
              <a:rPr lang="en-US" sz="2400" i="1" dirty="0"/>
              <a:t>Regents of the University of Michigan v. Ewing</a:t>
            </a:r>
          </a:p>
          <a:p>
            <a:endParaRPr lang="en-US" dirty="0"/>
          </a:p>
        </p:txBody>
      </p:sp>
    </p:spTree>
    <p:extLst>
      <p:ext uri="{BB962C8B-B14F-4D97-AF65-F5344CB8AC3E}">
        <p14:creationId xmlns:p14="http://schemas.microsoft.com/office/powerpoint/2010/main" val="58099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WHAT IS DUE PROCESS</a:t>
            </a:r>
          </a:p>
        </p:txBody>
      </p:sp>
      <p:sp>
        <p:nvSpPr>
          <p:cNvPr id="3" name="Content Placeholder 2"/>
          <p:cNvSpPr>
            <a:spLocks noGrp="1"/>
          </p:cNvSpPr>
          <p:nvPr>
            <p:ph idx="1"/>
          </p:nvPr>
        </p:nvSpPr>
        <p:spPr>
          <a:xfrm>
            <a:off x="742076" y="2078965"/>
            <a:ext cx="9605082" cy="4097997"/>
          </a:xfrm>
        </p:spPr>
        <p:txBody>
          <a:bodyPr/>
          <a:lstStyle/>
          <a:p>
            <a:r>
              <a:rPr lang="en-US" sz="2600" dirty="0"/>
              <a:t>Elements of due process:</a:t>
            </a:r>
          </a:p>
          <a:p>
            <a:endParaRPr lang="en-US" sz="800" dirty="0"/>
          </a:p>
          <a:p>
            <a:pPr marL="0" indent="0">
              <a:buNone/>
            </a:pPr>
            <a:r>
              <a:rPr lang="en-US" sz="2600" dirty="0"/>
              <a:t>	- Notice</a:t>
            </a:r>
          </a:p>
          <a:p>
            <a:endParaRPr lang="en-US" sz="800" dirty="0"/>
          </a:p>
          <a:p>
            <a:pPr marL="0" indent="0">
              <a:buNone/>
            </a:pPr>
            <a:r>
              <a:rPr lang="en-US" sz="2600" dirty="0"/>
              <a:t>	- Opportunity to be heard</a:t>
            </a:r>
          </a:p>
          <a:p>
            <a:endParaRPr lang="en-US" dirty="0"/>
          </a:p>
        </p:txBody>
      </p:sp>
    </p:spTree>
    <p:extLst>
      <p:ext uri="{BB962C8B-B14F-4D97-AF65-F5344CB8AC3E}">
        <p14:creationId xmlns:p14="http://schemas.microsoft.com/office/powerpoint/2010/main" val="19192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WHAT PROCESS IS DUE</a:t>
            </a:r>
          </a:p>
        </p:txBody>
      </p:sp>
      <p:sp>
        <p:nvSpPr>
          <p:cNvPr id="3" name="Content Placeholder 2"/>
          <p:cNvSpPr>
            <a:spLocks noGrp="1"/>
          </p:cNvSpPr>
          <p:nvPr>
            <p:ph idx="1"/>
          </p:nvPr>
        </p:nvSpPr>
        <p:spPr>
          <a:xfrm>
            <a:off x="742076" y="2441274"/>
            <a:ext cx="9605082" cy="4097997"/>
          </a:xfrm>
        </p:spPr>
        <p:txBody>
          <a:bodyPr/>
          <a:lstStyle/>
          <a:p>
            <a:r>
              <a:rPr lang="en-US" sz="2600">
                <a:latin typeface="+mn-lt"/>
              </a:rPr>
              <a:t>Student Code of Conduct</a:t>
            </a:r>
          </a:p>
          <a:p>
            <a:endParaRPr lang="en-US" sz="800">
              <a:latin typeface="+mn-lt"/>
            </a:endParaRPr>
          </a:p>
          <a:p>
            <a:r>
              <a:rPr lang="en-US" sz="2600">
                <a:latin typeface="+mn-lt"/>
              </a:rPr>
              <a:t>FAU Regulation 4.007</a:t>
            </a:r>
          </a:p>
          <a:p>
            <a:endParaRPr lang="en-US" sz="800">
              <a:latin typeface="+mn-lt"/>
            </a:endParaRPr>
          </a:p>
          <a:p>
            <a:r>
              <a:rPr lang="en-US" sz="2600">
                <a:latin typeface="+mn-lt"/>
              </a:rPr>
              <a:t>www.fau.edu/regulations</a:t>
            </a:r>
          </a:p>
          <a:p>
            <a:endParaRPr lang="en-US"/>
          </a:p>
        </p:txBody>
      </p:sp>
    </p:spTree>
    <p:extLst>
      <p:ext uri="{BB962C8B-B14F-4D97-AF65-F5344CB8AC3E}">
        <p14:creationId xmlns:p14="http://schemas.microsoft.com/office/powerpoint/2010/main" val="191599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EE0E0D-7937-13A4-6740-31B5CA61E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0A80F-33F8-78DC-3C39-5CF004E7526E}"/>
              </a:ext>
            </a:extLst>
          </p:cNvPr>
          <p:cNvSpPr>
            <a:spLocks noGrp="1"/>
          </p:cNvSpPr>
          <p:nvPr>
            <p:ph type="title"/>
          </p:nvPr>
        </p:nvSpPr>
        <p:spPr>
          <a:xfrm>
            <a:off x="742075" y="1097280"/>
            <a:ext cx="10713803" cy="593408"/>
          </a:xfrm>
        </p:spPr>
        <p:txBody>
          <a:bodyPr>
            <a:normAutofit/>
          </a:bodyPr>
          <a:lstStyle/>
          <a:p>
            <a:r>
              <a:rPr kumimoji="0" lang="en-US" sz="2800" b="1" i="0" u="none" strike="noStrike" kern="1200" cap="none" spc="0" normalizeH="0" baseline="0" noProof="0" dirty="0">
                <a:ln>
                  <a:noFill/>
                </a:ln>
                <a:solidFill>
                  <a:prstClr val="white"/>
                </a:solidFill>
                <a:effectLst/>
                <a:uLnTx/>
                <a:uFillTx/>
                <a:latin typeface="Arial" panose="020B0604020202020204"/>
                <a:ea typeface="+mj-ea"/>
                <a:cs typeface="+mj-cs"/>
              </a:rPr>
              <a:t>FERPA is Unique For Us Given FAU’s Sunshine Law Status</a:t>
            </a:r>
            <a:endParaRPr lang="en-US" sz="3600" dirty="0"/>
          </a:p>
        </p:txBody>
      </p:sp>
      <p:sp>
        <p:nvSpPr>
          <p:cNvPr id="3" name="Content Placeholder 2">
            <a:extLst>
              <a:ext uri="{FF2B5EF4-FFF2-40B4-BE49-F238E27FC236}">
                <a16:creationId xmlns:a16="http://schemas.microsoft.com/office/drawing/2014/main" id="{3388C10F-1960-EF02-E8E4-F0F3ED55642F}"/>
              </a:ext>
            </a:extLst>
          </p:cNvPr>
          <p:cNvSpPr>
            <a:spLocks noGrp="1"/>
          </p:cNvSpPr>
          <p:nvPr>
            <p:ph idx="1"/>
          </p:nvPr>
        </p:nvSpPr>
        <p:spPr>
          <a:xfrm>
            <a:off x="742076" y="2078965"/>
            <a:ext cx="9605082" cy="409799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i="0" u="none" strike="noStrike" kern="1200" cap="none" spc="0" normalizeH="0" baseline="0" noProof="0" dirty="0">
                <a:ln>
                  <a:noFill/>
                </a:ln>
                <a:solidFill>
                  <a:prstClr val="white">
                    <a:lumMod val="95000"/>
                  </a:prstClr>
                </a:solidFill>
                <a:effectLst/>
                <a:uLnTx/>
                <a:uFillTx/>
                <a:latin typeface="Arial" panose="020B0604020202020204"/>
                <a:ea typeface="+mn-ea"/>
                <a:cs typeface="+mn-cs"/>
              </a:rPr>
              <a:t>Based on Florida’s Government-in-the-Sunshine laws, nearly every record is a “public record” open to inspection.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800" i="0" u="none" strike="noStrike" kern="1200" cap="none" spc="0" normalizeH="0" baseline="0" noProof="0" dirty="0">
              <a:ln>
                <a:noFill/>
              </a:ln>
              <a:solidFill>
                <a:prstClr val="white">
                  <a:lumMod val="95000"/>
                </a:prstClr>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i="0" u="none" strike="noStrike" kern="1200" cap="none" spc="0" normalizeH="0" baseline="0" noProof="0" dirty="0">
                <a:ln>
                  <a:noFill/>
                </a:ln>
                <a:solidFill>
                  <a:prstClr val="white">
                    <a:lumMod val="95000"/>
                  </a:prstClr>
                </a:solidFill>
                <a:effectLst/>
                <a:uLnTx/>
                <a:uFillTx/>
                <a:latin typeface="Arial" panose="020B0604020202020204"/>
                <a:ea typeface="+mn-ea"/>
                <a:cs typeface="+mn-cs"/>
              </a:rPr>
              <a:t>For example, all documents, papers, letters, maps, books, tapes, photographs, films, sound recordings, data processing software, or other material, </a:t>
            </a:r>
            <a:r>
              <a:rPr kumimoji="0" lang="en-US" sz="2600" i="0" u="none" strike="noStrike" kern="1200" cap="none" spc="0" normalizeH="0" baseline="0" noProof="0" dirty="0">
                <a:ln>
                  <a:noFill/>
                </a:ln>
                <a:solidFill>
                  <a:srgbClr val="FFFF66"/>
                </a:solidFill>
                <a:effectLst/>
                <a:uLnTx/>
                <a:uFillTx/>
                <a:latin typeface="Arial" panose="020B0604020202020204"/>
                <a:ea typeface="+mn-ea"/>
                <a:cs typeface="+mn-cs"/>
              </a:rPr>
              <a:t>regardless of physical form or means of transmission</a:t>
            </a:r>
            <a:r>
              <a:rPr kumimoji="0" lang="en-US" sz="2600" i="0" u="none" strike="noStrike" kern="1200" cap="none" spc="0" normalizeH="0" baseline="0" noProof="0" dirty="0">
                <a:ln>
                  <a:noFill/>
                </a:ln>
                <a:solidFill>
                  <a:prstClr val="white">
                    <a:lumMod val="95000"/>
                  </a:prstClr>
                </a:solidFill>
                <a:effectLst/>
                <a:uLnTx/>
                <a:uFillTx/>
                <a:latin typeface="Arial" panose="020B0604020202020204"/>
                <a:ea typeface="+mn-ea"/>
                <a:cs typeface="+mn-cs"/>
              </a:rPr>
              <a:t>, made or received in connection with the transaction of official FAU business is a public record unless a specific exemption applies.   </a:t>
            </a:r>
          </a:p>
          <a:p>
            <a:endParaRPr lang="en-US" dirty="0"/>
          </a:p>
        </p:txBody>
      </p:sp>
    </p:spTree>
    <p:extLst>
      <p:ext uri="{BB962C8B-B14F-4D97-AF65-F5344CB8AC3E}">
        <p14:creationId xmlns:p14="http://schemas.microsoft.com/office/powerpoint/2010/main" val="244420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223" y="1097280"/>
            <a:ext cx="10552923" cy="593408"/>
          </a:xfrm>
        </p:spPr>
        <p:txBody>
          <a:bodyPr>
            <a:normAutofit fontScale="90000"/>
          </a:bodyPr>
          <a:lstStyle/>
          <a:p>
            <a:r>
              <a:rPr lang="en-US" sz="3600"/>
              <a:t>STUDENT CODE OF CONDUCT Regulation 4.007</a:t>
            </a:r>
          </a:p>
        </p:txBody>
      </p:sp>
      <p:sp>
        <p:nvSpPr>
          <p:cNvPr id="3" name="Content Placeholder 2"/>
          <p:cNvSpPr>
            <a:spLocks noGrp="1"/>
          </p:cNvSpPr>
          <p:nvPr>
            <p:ph idx="1"/>
          </p:nvPr>
        </p:nvSpPr>
        <p:spPr>
          <a:xfrm>
            <a:off x="483079" y="2026590"/>
            <a:ext cx="11007306" cy="4831410"/>
          </a:xfrm>
        </p:spPr>
        <p:txBody>
          <a:bodyPr/>
          <a:lstStyle/>
          <a:p>
            <a:r>
              <a:rPr lang="en-US" sz="2600">
                <a:latin typeface="+mn-lt"/>
              </a:rPr>
              <a:t>Processed by Student Affairs – Office of Student Conduct</a:t>
            </a:r>
          </a:p>
          <a:p>
            <a:endParaRPr lang="en-US" sz="800">
              <a:latin typeface="+mn-lt"/>
            </a:endParaRPr>
          </a:p>
          <a:p>
            <a:r>
              <a:rPr lang="en-US" sz="2600">
                <a:latin typeface="+mn-lt"/>
              </a:rPr>
              <a:t>6 step process:</a:t>
            </a:r>
          </a:p>
          <a:p>
            <a:pPr marL="0" indent="0">
              <a:buNone/>
            </a:pPr>
            <a:r>
              <a:rPr lang="en-US" sz="2600">
                <a:latin typeface="+mn-lt"/>
              </a:rPr>
              <a:t>        1. Identification of a potential violation and report</a:t>
            </a:r>
          </a:p>
          <a:p>
            <a:pPr marL="0" indent="0">
              <a:buNone/>
            </a:pPr>
            <a:r>
              <a:rPr lang="en-US" sz="2600">
                <a:latin typeface="+mn-lt"/>
              </a:rPr>
              <a:t>        2. Investigation Conference</a:t>
            </a:r>
          </a:p>
          <a:p>
            <a:pPr marL="0" indent="0">
              <a:buNone/>
            </a:pPr>
            <a:r>
              <a:rPr lang="en-US" sz="2600">
                <a:latin typeface="+mn-lt"/>
              </a:rPr>
              <a:t>        3. Notice of Charges</a:t>
            </a:r>
          </a:p>
          <a:p>
            <a:pPr marL="0" indent="0">
              <a:buNone/>
            </a:pPr>
            <a:r>
              <a:rPr lang="en-US" sz="2600">
                <a:latin typeface="+mn-lt"/>
              </a:rPr>
              <a:t>        4. Student Conduct Conference </a:t>
            </a:r>
            <a:r>
              <a:rPr lang="en-US" sz="2200">
                <a:latin typeface="+mn-lt"/>
              </a:rPr>
              <a:t>(more than 5 days after notice of charges)</a:t>
            </a:r>
          </a:p>
          <a:p>
            <a:pPr marL="0" indent="0">
              <a:buNone/>
            </a:pPr>
            <a:r>
              <a:rPr lang="en-US" sz="2600">
                <a:latin typeface="+mn-lt"/>
              </a:rPr>
              <a:t>        5. Hearing (no less than five days after SCC)</a:t>
            </a:r>
          </a:p>
          <a:p>
            <a:pPr marL="0" indent="0">
              <a:buNone/>
            </a:pPr>
            <a:r>
              <a:rPr lang="en-US" sz="2600">
                <a:latin typeface="+mn-lt"/>
              </a:rPr>
              <a:t>        6. Appeal to the Vice President for Student Affairs</a:t>
            </a:r>
          </a:p>
          <a:p>
            <a:endParaRPr lang="en-US">
              <a:latin typeface="+mn-lt"/>
            </a:endParaRPr>
          </a:p>
        </p:txBody>
      </p:sp>
    </p:spTree>
    <p:extLst>
      <p:ext uri="{BB962C8B-B14F-4D97-AF65-F5344CB8AC3E}">
        <p14:creationId xmlns:p14="http://schemas.microsoft.com/office/powerpoint/2010/main" val="2145598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WHAT PROCESS IS DUE</a:t>
            </a:r>
          </a:p>
        </p:txBody>
      </p:sp>
      <p:sp>
        <p:nvSpPr>
          <p:cNvPr id="3" name="Content Placeholder 2"/>
          <p:cNvSpPr>
            <a:spLocks noGrp="1"/>
          </p:cNvSpPr>
          <p:nvPr>
            <p:ph idx="1"/>
          </p:nvPr>
        </p:nvSpPr>
        <p:spPr>
          <a:xfrm>
            <a:off x="742076" y="2398141"/>
            <a:ext cx="9605082" cy="4097997"/>
          </a:xfrm>
        </p:spPr>
        <p:txBody>
          <a:bodyPr/>
          <a:lstStyle/>
          <a:p>
            <a:r>
              <a:rPr lang="en-US" sz="2600"/>
              <a:t>Code of Academic Integrity</a:t>
            </a:r>
          </a:p>
          <a:p>
            <a:pPr marL="0" indent="0">
              <a:buNone/>
            </a:pPr>
            <a:endParaRPr lang="en-US" sz="800"/>
          </a:p>
          <a:p>
            <a:r>
              <a:rPr lang="en-US" sz="2600"/>
              <a:t>FAU Regulation 4.001</a:t>
            </a:r>
          </a:p>
          <a:p>
            <a:endParaRPr lang="en-US"/>
          </a:p>
        </p:txBody>
      </p:sp>
      <p:pic>
        <p:nvPicPr>
          <p:cNvPr id="4" name="Picture 3">
            <a:extLst>
              <a:ext uri="{FF2B5EF4-FFF2-40B4-BE49-F238E27FC236}">
                <a16:creationId xmlns:a16="http://schemas.microsoft.com/office/drawing/2014/main" id="{A02C3434-BB01-7584-A005-1CB386C76297}"/>
              </a:ext>
            </a:extLst>
          </p:cNvPr>
          <p:cNvPicPr>
            <a:picLocks noChangeAspect="1"/>
          </p:cNvPicPr>
          <p:nvPr/>
        </p:nvPicPr>
        <p:blipFill>
          <a:blip r:embed="rId3"/>
          <a:stretch>
            <a:fillRect/>
          </a:stretch>
        </p:blipFill>
        <p:spPr>
          <a:xfrm>
            <a:off x="7034148" y="1097280"/>
            <a:ext cx="3956647" cy="4944285"/>
          </a:xfrm>
          <a:prstGeom prst="rect">
            <a:avLst/>
          </a:prstGeom>
        </p:spPr>
      </p:pic>
    </p:spTree>
    <p:extLst>
      <p:ext uri="{BB962C8B-B14F-4D97-AF65-F5344CB8AC3E}">
        <p14:creationId xmlns:p14="http://schemas.microsoft.com/office/powerpoint/2010/main" val="48563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8174" y="700016"/>
            <a:ext cx="9605082" cy="593408"/>
          </a:xfrm>
        </p:spPr>
        <p:txBody>
          <a:bodyPr>
            <a:normAutofit/>
          </a:bodyPr>
          <a:lstStyle/>
          <a:p>
            <a:r>
              <a:rPr lang="en-US" sz="3200"/>
              <a:t>Academic Integrity Regulation 4.001</a:t>
            </a:r>
          </a:p>
        </p:txBody>
      </p:sp>
      <p:sp>
        <p:nvSpPr>
          <p:cNvPr id="3" name="Content Placeholder 2"/>
          <p:cNvSpPr>
            <a:spLocks noGrp="1"/>
          </p:cNvSpPr>
          <p:nvPr>
            <p:ph idx="1"/>
          </p:nvPr>
        </p:nvSpPr>
        <p:spPr>
          <a:xfrm>
            <a:off x="592449" y="1811547"/>
            <a:ext cx="11007101" cy="5141343"/>
          </a:xfrm>
        </p:spPr>
        <p:txBody>
          <a:bodyPr>
            <a:normAutofit/>
          </a:bodyPr>
          <a:lstStyle/>
          <a:p>
            <a:r>
              <a:rPr lang="en-US" sz="2600">
                <a:latin typeface="+mn-lt"/>
              </a:rPr>
              <a:t>Processed by the College, with the assistance of Student Affairs</a:t>
            </a:r>
          </a:p>
          <a:p>
            <a:r>
              <a:rPr lang="en-US" sz="2600">
                <a:latin typeface="+mn-lt"/>
              </a:rPr>
              <a:t>6 step process:</a:t>
            </a:r>
          </a:p>
          <a:p>
            <a:endParaRPr lang="en-US" sz="800">
              <a:latin typeface="+mn-lt"/>
            </a:endParaRPr>
          </a:p>
          <a:p>
            <a:pPr marL="0" indent="0">
              <a:buNone/>
            </a:pPr>
            <a:r>
              <a:rPr lang="en-US" sz="2600">
                <a:latin typeface="+mn-lt"/>
              </a:rPr>
              <a:t>       1. Perceived act of dishonesty, including cheating, plagiarism or other</a:t>
            </a:r>
          </a:p>
          <a:p>
            <a:pPr marL="0" indent="0">
              <a:buNone/>
            </a:pPr>
            <a:r>
              <a:rPr lang="en-US" sz="2600">
                <a:latin typeface="+mn-lt"/>
              </a:rPr>
              <a:t>            </a:t>
            </a:r>
            <a:r>
              <a:rPr lang="en-US" sz="2600"/>
              <a:t>form of dishonesty</a:t>
            </a:r>
          </a:p>
          <a:p>
            <a:pPr marL="0" indent="0">
              <a:buNone/>
            </a:pPr>
            <a:r>
              <a:rPr lang="en-US" sz="2600">
                <a:latin typeface="+mn-lt"/>
              </a:rPr>
              <a:t>       2. Professor meets w/ Student to discuss and provide notice</a:t>
            </a:r>
          </a:p>
          <a:p>
            <a:pPr marL="0" indent="0">
              <a:buNone/>
            </a:pPr>
            <a:r>
              <a:rPr lang="en-US" sz="2600">
                <a:latin typeface="+mn-lt"/>
              </a:rPr>
              <a:t>       3. Written notice of the charges and the penalty</a:t>
            </a:r>
          </a:p>
          <a:p>
            <a:pPr marL="0" indent="0">
              <a:buNone/>
            </a:pPr>
            <a:r>
              <a:rPr lang="en-US" sz="2600">
                <a:latin typeface="+mn-lt"/>
              </a:rPr>
              <a:t>       4. Opportunity to be heard by chair and instructor</a:t>
            </a:r>
          </a:p>
          <a:p>
            <a:pPr marL="0" indent="0">
              <a:buNone/>
            </a:pPr>
            <a:r>
              <a:rPr lang="en-US" sz="2600">
                <a:latin typeface="+mn-lt"/>
              </a:rPr>
              <a:t>       5. Appeal to the Dean – convening of a Council</a:t>
            </a:r>
          </a:p>
          <a:p>
            <a:pPr marL="0" indent="0">
              <a:buNone/>
            </a:pPr>
            <a:r>
              <a:rPr lang="en-US" sz="2600">
                <a:latin typeface="+mn-lt"/>
              </a:rPr>
              <a:t>       6. Appeal to the Provost</a:t>
            </a:r>
          </a:p>
          <a:p>
            <a:endParaRPr lang="en-US"/>
          </a:p>
        </p:txBody>
      </p:sp>
    </p:spTree>
    <p:extLst>
      <p:ext uri="{BB962C8B-B14F-4D97-AF65-F5344CB8AC3E}">
        <p14:creationId xmlns:p14="http://schemas.microsoft.com/office/powerpoint/2010/main" val="792164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076" y="681038"/>
            <a:ext cx="9605082" cy="593408"/>
          </a:xfrm>
        </p:spPr>
        <p:txBody>
          <a:bodyPr>
            <a:normAutofit/>
          </a:bodyPr>
          <a:lstStyle/>
          <a:p>
            <a:r>
              <a:rPr lang="en-US" sz="3200"/>
              <a:t>Recording class lectures</a:t>
            </a:r>
          </a:p>
        </p:txBody>
      </p:sp>
      <p:sp>
        <p:nvSpPr>
          <p:cNvPr id="3" name="Content Placeholder 2"/>
          <p:cNvSpPr>
            <a:spLocks noGrp="1"/>
          </p:cNvSpPr>
          <p:nvPr>
            <p:ph idx="1"/>
          </p:nvPr>
        </p:nvSpPr>
        <p:spPr>
          <a:xfrm>
            <a:off x="742076" y="1759788"/>
            <a:ext cx="10756936" cy="4779483"/>
          </a:xfrm>
        </p:spPr>
        <p:txBody>
          <a:bodyPr>
            <a:normAutofit lnSpcReduction="10000"/>
          </a:bodyPr>
          <a:lstStyle/>
          <a:p>
            <a:pPr algn="just"/>
            <a:r>
              <a:rPr lang="en-US" sz="2600"/>
              <a:t>Under a law enacted by the Florida Legislature in 2021, a state university student may, without prior notice, audio or video record a class lecture for a course in which the student is enrolled if the recording is for one of the following purposes:</a:t>
            </a:r>
          </a:p>
          <a:p>
            <a:pPr marL="0" indent="0">
              <a:buNone/>
            </a:pPr>
            <a:endParaRPr lang="en-US" sz="2600"/>
          </a:p>
          <a:p>
            <a:pPr marL="0" indent="0">
              <a:buNone/>
            </a:pPr>
            <a:r>
              <a:rPr lang="en-US" sz="2600"/>
              <a:t>      - personal educational use of the student;</a:t>
            </a:r>
          </a:p>
          <a:p>
            <a:pPr marL="0" indent="0">
              <a:buNone/>
            </a:pPr>
            <a:endParaRPr lang="en-US" sz="900"/>
          </a:p>
          <a:p>
            <a:pPr marL="0" indent="0">
              <a:buNone/>
            </a:pPr>
            <a:r>
              <a:rPr lang="en-US" sz="2600"/>
              <a:t>      - in connection with a complaint to the university where the</a:t>
            </a:r>
          </a:p>
          <a:p>
            <a:pPr marL="0" indent="0">
              <a:buNone/>
            </a:pPr>
            <a:r>
              <a:rPr lang="en-US" sz="2600"/>
              <a:t>        recording is made; or</a:t>
            </a:r>
          </a:p>
          <a:p>
            <a:pPr marL="0" indent="0">
              <a:buNone/>
            </a:pPr>
            <a:endParaRPr lang="en-US" sz="900"/>
          </a:p>
          <a:p>
            <a:pPr marL="0" indent="0">
              <a:buNone/>
            </a:pPr>
            <a:r>
              <a:rPr lang="en-US" sz="2600"/>
              <a:t>      - as evidence in, or in preparation for, a criminal or civil</a:t>
            </a:r>
          </a:p>
          <a:p>
            <a:pPr marL="0" indent="0">
              <a:buNone/>
            </a:pPr>
            <a:r>
              <a:rPr lang="en-US" sz="2600"/>
              <a:t>         proceeding.</a:t>
            </a:r>
          </a:p>
          <a:p>
            <a:pPr marL="0" indent="0">
              <a:buNone/>
            </a:pPr>
            <a:endParaRPr lang="en-US"/>
          </a:p>
        </p:txBody>
      </p:sp>
    </p:spTree>
    <p:extLst>
      <p:ext uri="{BB962C8B-B14F-4D97-AF65-F5344CB8AC3E}">
        <p14:creationId xmlns:p14="http://schemas.microsoft.com/office/powerpoint/2010/main" val="1118903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Recording class lectures</a:t>
            </a:r>
          </a:p>
        </p:txBody>
      </p:sp>
      <p:sp>
        <p:nvSpPr>
          <p:cNvPr id="3" name="Content Placeholder 2"/>
          <p:cNvSpPr>
            <a:spLocks noGrp="1"/>
          </p:cNvSpPr>
          <p:nvPr>
            <p:ph idx="1"/>
          </p:nvPr>
        </p:nvSpPr>
        <p:spPr>
          <a:xfrm>
            <a:off x="742076" y="2078965"/>
            <a:ext cx="9605082" cy="4097997"/>
          </a:xfrm>
        </p:spPr>
        <p:txBody>
          <a:bodyPr/>
          <a:lstStyle/>
          <a:p>
            <a:pPr marL="0" indent="0">
              <a:buFontTx/>
              <a:buNone/>
              <a:defRPr/>
            </a:pPr>
            <a:r>
              <a:rPr lang="en-US" sz="2400" dirty="0">
                <a:ea typeface="Times New Roman" panose="02020603050405020304" pitchFamily="18" charset="0"/>
                <a:cs typeface="Arial" panose="020B0604020202020204" pitchFamily="34" charset="0"/>
              </a:rPr>
              <a:t>A recording of a class lecture may not be </a:t>
            </a:r>
            <a:r>
              <a:rPr lang="en-US" sz="2400" u="sng" dirty="0">
                <a:ea typeface="Times New Roman" panose="02020603050405020304" pitchFamily="18" charset="0"/>
                <a:cs typeface="Arial" panose="020B0604020202020204" pitchFamily="34" charset="0"/>
              </a:rPr>
              <a:t>published</a:t>
            </a:r>
            <a:r>
              <a:rPr lang="en-US" sz="2400" dirty="0">
                <a:ea typeface="Times New Roman" panose="02020603050405020304" pitchFamily="18" charset="0"/>
                <a:cs typeface="Arial" panose="020B0604020202020204" pitchFamily="34" charset="0"/>
              </a:rPr>
              <a:t> without the consent of the lecturer, except it may be shared with university officials in connection with a complaint to the university or as evidence in a criminal or civil proceeding.</a:t>
            </a:r>
          </a:p>
          <a:p>
            <a:pPr marL="0" indent="0">
              <a:buFontTx/>
              <a:buNone/>
              <a:defRPr/>
            </a:pPr>
            <a:r>
              <a:rPr lang="en-US" sz="2400" dirty="0">
                <a:ea typeface="Times New Roman" panose="02020603050405020304" pitchFamily="18" charset="0"/>
                <a:cs typeface="Arial" panose="020B0604020202020204" pitchFamily="34" charset="0"/>
              </a:rPr>
              <a:t> </a:t>
            </a:r>
          </a:p>
          <a:p>
            <a:pPr>
              <a:defRPr/>
            </a:pPr>
            <a:r>
              <a:rPr lang="en-US" altLang="en-US" sz="2400" dirty="0">
                <a:cs typeface="Arial" panose="020B0604020202020204" pitchFamily="34" charset="0"/>
              </a:rPr>
              <a:t>What is a “class lecture”? </a:t>
            </a:r>
          </a:p>
          <a:p>
            <a:pPr>
              <a:defRPr/>
            </a:pPr>
            <a:r>
              <a:rPr lang="en-US" altLang="en-US" sz="2400" dirty="0">
                <a:cs typeface="Arial" panose="020B0604020202020204" pitchFamily="34" charset="0"/>
              </a:rPr>
              <a:t>What is “publication”?</a:t>
            </a:r>
          </a:p>
          <a:p>
            <a:endParaRPr lang="en-US" dirty="0"/>
          </a:p>
        </p:txBody>
      </p:sp>
    </p:spTree>
    <p:extLst>
      <p:ext uri="{BB962C8B-B14F-4D97-AF65-F5344CB8AC3E}">
        <p14:creationId xmlns:p14="http://schemas.microsoft.com/office/powerpoint/2010/main" val="2797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431" y="542548"/>
            <a:ext cx="9605082" cy="593408"/>
          </a:xfrm>
        </p:spPr>
        <p:txBody>
          <a:bodyPr>
            <a:normAutofit/>
          </a:bodyPr>
          <a:lstStyle/>
          <a:p>
            <a:r>
              <a:rPr lang="en-US" sz="3200"/>
              <a:t>Recording class lectures</a:t>
            </a:r>
          </a:p>
        </p:txBody>
      </p:sp>
      <p:sp>
        <p:nvSpPr>
          <p:cNvPr id="3" name="Content Placeholder 2"/>
          <p:cNvSpPr>
            <a:spLocks noGrp="1"/>
          </p:cNvSpPr>
          <p:nvPr>
            <p:ph idx="1"/>
          </p:nvPr>
        </p:nvSpPr>
        <p:spPr>
          <a:xfrm>
            <a:off x="667431" y="1362974"/>
            <a:ext cx="10670671" cy="5158596"/>
          </a:xfrm>
        </p:spPr>
        <p:txBody>
          <a:bodyPr>
            <a:normAutofit fontScale="77500" lnSpcReduction="20000"/>
          </a:bodyPr>
          <a:lstStyle/>
          <a:p>
            <a:pPr marL="0" indent="0" algn="just">
              <a:buFontTx/>
              <a:buNone/>
            </a:pPr>
            <a:r>
              <a:rPr lang="en-US" altLang="en-US" sz="3100" u="sng">
                <a:ea typeface="Times New Roman" panose="02020603050405020304" pitchFamily="18" charset="0"/>
                <a:cs typeface="Tms Rmn"/>
              </a:rPr>
              <a:t>A class lecture</a:t>
            </a:r>
            <a:r>
              <a:rPr lang="en-US" altLang="en-US" sz="3100">
                <a:ea typeface="Times New Roman" panose="02020603050405020304" pitchFamily="18" charset="0"/>
                <a:cs typeface="Tms Rmn"/>
              </a:rPr>
              <a:t> is defined as a formal or methodical oral presentation as part of a university course intended to present information or teach students about a particular subject. </a:t>
            </a:r>
          </a:p>
          <a:p>
            <a:pPr marL="0" indent="0" algn="just">
              <a:buFontTx/>
              <a:buNone/>
            </a:pPr>
            <a:endParaRPr lang="en-US" altLang="en-US" sz="900">
              <a:ea typeface="Times New Roman" panose="02020603050405020304" pitchFamily="18" charset="0"/>
              <a:cs typeface="Tms Rmn"/>
            </a:endParaRPr>
          </a:p>
          <a:p>
            <a:pPr marL="0" indent="0" algn="just">
              <a:buFontTx/>
              <a:buNone/>
            </a:pPr>
            <a:r>
              <a:rPr lang="en-US" altLang="en-US" sz="3100">
                <a:ea typeface="Times New Roman" panose="02020603050405020304" pitchFamily="18" charset="0"/>
                <a:cs typeface="Tms Rmn"/>
              </a:rPr>
              <a:t>Class lecture does not include student presentations (whether individually or as part of a group), class discussion (except when incidental to and incorporated within a class lecture), labs, clinical presentations such as patient history, academic exercises involving student participation, test or examination administrations, field trips, and private conversations between students in the class or between a student and the lecturer.  </a:t>
            </a:r>
          </a:p>
          <a:p>
            <a:pPr marL="0" indent="0" algn="just">
              <a:buFontTx/>
              <a:buNone/>
            </a:pPr>
            <a:endParaRPr lang="en-US" altLang="en-US" sz="900">
              <a:ea typeface="Times New Roman" panose="02020603050405020304" pitchFamily="18" charset="0"/>
              <a:cs typeface="Tms Rmn"/>
            </a:endParaRPr>
          </a:p>
          <a:p>
            <a:pPr marL="0" indent="0">
              <a:buFontTx/>
              <a:buNone/>
            </a:pPr>
            <a:r>
              <a:rPr lang="en-US" altLang="en-US" sz="3100">
                <a:ea typeface="Times New Roman" panose="02020603050405020304" pitchFamily="18" charset="0"/>
                <a:cs typeface="Tms Rmn"/>
              </a:rPr>
              <a:t>To </a:t>
            </a:r>
            <a:r>
              <a:rPr lang="en-US" altLang="en-US" sz="3100" u="sng">
                <a:ea typeface="Times New Roman" panose="02020603050405020304" pitchFamily="18" charset="0"/>
                <a:cs typeface="Tms Rmn"/>
              </a:rPr>
              <a:t>publish</a:t>
            </a:r>
            <a:r>
              <a:rPr lang="en-US" altLang="en-US" sz="3100">
                <a:ea typeface="Times New Roman" panose="02020603050405020304" pitchFamily="18" charset="0"/>
                <a:cs typeface="Tms Rmn"/>
              </a:rPr>
              <a:t> means to share, transmit, circulate, distribute or otherwise provide access to the recording, regardless of format or medium, to another person (or other persons), including but not limited to another student in the class.  Additionally, a recording, or transcript of the recording, is published if it is posted on or uploaded to, in whole or in part, any media platform, including but not limited to social media, book, magazine, newspaper, leaflet, picket signs, or any mode of print.  </a:t>
            </a:r>
          </a:p>
          <a:p>
            <a:endParaRPr lang="en-US" sz="1600"/>
          </a:p>
        </p:txBody>
      </p:sp>
    </p:spTree>
    <p:extLst>
      <p:ext uri="{BB962C8B-B14F-4D97-AF65-F5344CB8AC3E}">
        <p14:creationId xmlns:p14="http://schemas.microsoft.com/office/powerpoint/2010/main" val="2329976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Duty to Report Child Abuse</a:t>
            </a:r>
          </a:p>
        </p:txBody>
      </p:sp>
      <p:sp>
        <p:nvSpPr>
          <p:cNvPr id="3" name="Content Placeholder 2"/>
          <p:cNvSpPr>
            <a:spLocks noGrp="1"/>
          </p:cNvSpPr>
          <p:nvPr>
            <p:ph idx="1"/>
          </p:nvPr>
        </p:nvSpPr>
        <p:spPr>
          <a:xfrm>
            <a:off x="742076" y="2078965"/>
            <a:ext cx="9605082" cy="4097997"/>
          </a:xfrm>
        </p:spPr>
        <p:txBody>
          <a:bodyPr>
            <a:normAutofit/>
          </a:bodyPr>
          <a:lstStyle/>
          <a:p>
            <a:r>
              <a:rPr lang="en-US" sz="2600" dirty="0"/>
              <a:t>Florida law (§39.201) requires all persons to report knowledge or reasonable suspicion that a child is abused, abandoned, or neglected to the Florida Department of Children and Family Services (DCF).</a:t>
            </a:r>
          </a:p>
          <a:p>
            <a:endParaRPr lang="en-US" sz="800" dirty="0"/>
          </a:p>
          <a:p>
            <a:r>
              <a:rPr lang="en-US" sz="2600" dirty="0"/>
              <a:t>The law further prohibits any person from preventing another person from meeting their reporting obligation to DCF.</a:t>
            </a:r>
          </a:p>
          <a:p>
            <a:endParaRPr lang="en-US" sz="800" dirty="0"/>
          </a:p>
          <a:p>
            <a:r>
              <a:rPr lang="en-US" sz="2600" dirty="0"/>
              <a:t>A person who knowingly and willfully violates the law is subject to </a:t>
            </a:r>
            <a:r>
              <a:rPr lang="en-US" sz="2600" i="1" dirty="0"/>
              <a:t>criminal prosecution</a:t>
            </a:r>
            <a:r>
              <a:rPr lang="en-US" sz="2600" dirty="0"/>
              <a:t>. </a:t>
            </a:r>
          </a:p>
          <a:p>
            <a:endParaRPr lang="en-US" dirty="0"/>
          </a:p>
        </p:txBody>
      </p:sp>
    </p:spTree>
    <p:extLst>
      <p:ext uri="{BB962C8B-B14F-4D97-AF65-F5344CB8AC3E}">
        <p14:creationId xmlns:p14="http://schemas.microsoft.com/office/powerpoint/2010/main" val="25398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TITLE IX</a:t>
            </a:r>
          </a:p>
        </p:txBody>
      </p:sp>
      <p:sp>
        <p:nvSpPr>
          <p:cNvPr id="3" name="Content Placeholder 2"/>
          <p:cNvSpPr>
            <a:spLocks noGrp="1"/>
          </p:cNvSpPr>
          <p:nvPr>
            <p:ph idx="1"/>
          </p:nvPr>
        </p:nvSpPr>
        <p:spPr>
          <a:xfrm>
            <a:off x="742076" y="1702728"/>
            <a:ext cx="9605082" cy="4097997"/>
          </a:xfrm>
        </p:spPr>
        <p:txBody>
          <a:bodyPr>
            <a:normAutofit lnSpcReduction="10000"/>
          </a:bodyPr>
          <a:lstStyle/>
          <a:p>
            <a:pPr algn="just">
              <a:defRPr/>
            </a:pPr>
            <a:r>
              <a:rPr lang="en-US" sz="2600"/>
              <a:t>The Basics:</a:t>
            </a:r>
          </a:p>
          <a:p>
            <a:pPr algn="just">
              <a:defRPr/>
            </a:pPr>
            <a:endParaRPr lang="en-US" sz="800"/>
          </a:p>
          <a:p>
            <a:pPr marL="457200" lvl="1" indent="0" algn="just">
              <a:buNone/>
              <a:defRPr/>
            </a:pPr>
            <a:r>
              <a:rPr lang="en-US" sz="2600"/>
              <a:t>- Protects people from discrimination based on sex in education programs and activities that receive federal financial assistance (Education Amendments 1972). </a:t>
            </a:r>
          </a:p>
          <a:p>
            <a:pPr marL="457200" lvl="1" indent="0" algn="just">
              <a:buFontTx/>
              <a:buNone/>
              <a:defRPr/>
            </a:pPr>
            <a:endParaRPr lang="en-US" sz="800"/>
          </a:p>
          <a:p>
            <a:pPr lvl="1" algn="just">
              <a:buFontTx/>
              <a:buChar char="-"/>
              <a:defRPr/>
            </a:pPr>
            <a:r>
              <a:rPr lang="en-US" sz="2600"/>
              <a:t>DOE Regulations, effective August 14, 2020, in effect. </a:t>
            </a:r>
          </a:p>
          <a:p>
            <a:pPr marL="457200" lvl="1" indent="0" algn="just">
              <a:buNone/>
              <a:defRPr/>
            </a:pPr>
            <a:endParaRPr lang="en-US" sz="2600"/>
          </a:p>
          <a:p>
            <a:pPr marL="457200" lvl="1" indent="0" algn="just">
              <a:buNone/>
              <a:defRPr/>
            </a:pPr>
            <a:r>
              <a:rPr lang="en-US" sz="2600"/>
              <a:t>- The Biden Administration’s April 2024 changes to Title IX regulations were struck down in a court ruling that applies nationwide. </a:t>
            </a:r>
            <a:r>
              <a:rPr lang="en-US" sz="2600" i="1"/>
              <a:t>State of Tennessee v. Cardona,</a:t>
            </a:r>
            <a:r>
              <a:rPr lang="en-US" sz="2600"/>
              <a:t> No. 2: 24-072-DCR (E.D. Ky. Jan. 9, 2025). </a:t>
            </a:r>
          </a:p>
          <a:p>
            <a:endParaRPr lang="en-US"/>
          </a:p>
        </p:txBody>
      </p:sp>
    </p:spTree>
    <p:extLst>
      <p:ext uri="{BB962C8B-B14F-4D97-AF65-F5344CB8AC3E}">
        <p14:creationId xmlns:p14="http://schemas.microsoft.com/office/powerpoint/2010/main" val="413457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TITLE IX</a:t>
            </a:r>
          </a:p>
        </p:txBody>
      </p:sp>
      <p:sp>
        <p:nvSpPr>
          <p:cNvPr id="3" name="Content Placeholder 2"/>
          <p:cNvSpPr>
            <a:spLocks noGrp="1"/>
          </p:cNvSpPr>
          <p:nvPr>
            <p:ph idx="1"/>
          </p:nvPr>
        </p:nvSpPr>
        <p:spPr>
          <a:xfrm>
            <a:off x="742076" y="1958197"/>
            <a:ext cx="9605082" cy="4218766"/>
          </a:xfrm>
        </p:spPr>
        <p:txBody>
          <a:bodyPr>
            <a:normAutofit lnSpcReduction="10000"/>
          </a:bodyPr>
          <a:lstStyle/>
          <a:p>
            <a:pPr>
              <a:defRPr/>
            </a:pPr>
            <a:r>
              <a:rPr lang="en-US" sz="2600" dirty="0"/>
              <a:t>Reporting Requirements</a:t>
            </a:r>
          </a:p>
          <a:p>
            <a:pPr>
              <a:defRPr/>
            </a:pPr>
            <a:endParaRPr lang="en-US" sz="800" dirty="0"/>
          </a:p>
          <a:p>
            <a:pPr lvl="1">
              <a:defRPr/>
            </a:pPr>
            <a:r>
              <a:rPr lang="en-US" sz="2600" dirty="0"/>
              <a:t>If you become aware of any incident of sexual assault, violence, and/or harassment, you must report to the Title IX Coordinator. </a:t>
            </a:r>
          </a:p>
          <a:p>
            <a:pPr lvl="1">
              <a:defRPr/>
            </a:pPr>
            <a:endParaRPr lang="en-US" sz="800" dirty="0"/>
          </a:p>
          <a:p>
            <a:pPr marL="0" indent="0">
              <a:buFont typeface="Wingdings" panose="05000000000000000000" pitchFamily="2" charset="2"/>
              <a:buNone/>
              <a:defRPr/>
            </a:pPr>
            <a:r>
              <a:rPr lang="en-US" sz="2600" dirty="0"/>
              <a:t>	</a:t>
            </a:r>
            <a:r>
              <a:rPr lang="en-US" sz="2600" dirty="0">
                <a:ea typeface="Palatino Linotype" charset="0"/>
                <a:cs typeface="Palatino Linotype" charset="0"/>
              </a:rPr>
              <a:t>	</a:t>
            </a:r>
            <a:r>
              <a:rPr lang="en-US" sz="2600" b="1" dirty="0">
                <a:ea typeface="Palatino Linotype" charset="0"/>
                <a:cs typeface="Palatino Linotype" charset="0"/>
              </a:rPr>
              <a:t>Bobby Brown</a:t>
            </a:r>
            <a:br>
              <a:rPr lang="en-US" sz="2600" b="1" dirty="0"/>
            </a:br>
            <a:r>
              <a:rPr lang="en-US" sz="2600" b="1" dirty="0"/>
              <a:t>		Office of Civil Rights and Title IX</a:t>
            </a:r>
            <a:br>
              <a:rPr lang="en-US" sz="2600" b="1" dirty="0"/>
            </a:br>
            <a:r>
              <a:rPr lang="en-US" sz="2600" b="1" dirty="0"/>
              <a:t>		Florida Atlantic University </a:t>
            </a:r>
            <a:br>
              <a:rPr lang="en-US" sz="2600" b="1" dirty="0"/>
            </a:br>
            <a:r>
              <a:rPr lang="en-US" sz="2600" b="1" dirty="0"/>
              <a:t>		Administration Bldg., Suite 265 </a:t>
            </a:r>
            <a:br>
              <a:rPr lang="en-US" sz="2600" b="1" dirty="0"/>
            </a:br>
            <a:r>
              <a:rPr lang="en-US" sz="2600" b="1" dirty="0"/>
              <a:t>		</a:t>
            </a:r>
            <a:r>
              <a:rPr lang="en-US" sz="2600" b="1" dirty="0">
                <a:solidFill>
                  <a:schemeClr val="bg1"/>
                </a:solidFill>
                <a:hlinkClick r:id="rId3">
                  <a:extLst>
                    <a:ext uri="{A12FA001-AC4F-418D-AE19-62706E023703}">
                      <ahyp:hlinkClr xmlns:ahyp="http://schemas.microsoft.com/office/drawing/2018/hyperlinkcolor" val="tx"/>
                    </a:ext>
                  </a:extLst>
                </a:hlinkClick>
              </a:rPr>
              <a:t>brownb@fau.edu</a:t>
            </a:r>
            <a:endParaRPr lang="en-US" sz="2600" b="1" dirty="0">
              <a:solidFill>
                <a:schemeClr val="bg1"/>
              </a:solidFill>
            </a:endParaRPr>
          </a:p>
          <a:p>
            <a:pPr marL="0" indent="0">
              <a:buFont typeface="Wingdings" panose="05000000000000000000" pitchFamily="2" charset="2"/>
              <a:buNone/>
              <a:defRPr/>
            </a:pPr>
            <a:r>
              <a:rPr lang="en-US" sz="2600" b="1" dirty="0"/>
              <a:t>		561-297-4644</a:t>
            </a:r>
          </a:p>
          <a:p>
            <a:endParaRPr lang="en-US" dirty="0"/>
          </a:p>
        </p:txBody>
      </p:sp>
    </p:spTree>
    <p:extLst>
      <p:ext uri="{BB962C8B-B14F-4D97-AF65-F5344CB8AC3E}">
        <p14:creationId xmlns:p14="http://schemas.microsoft.com/office/powerpoint/2010/main" val="316681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Students in Distress</a:t>
            </a:r>
          </a:p>
        </p:txBody>
      </p:sp>
      <p:sp>
        <p:nvSpPr>
          <p:cNvPr id="3" name="Content Placeholder 2"/>
          <p:cNvSpPr>
            <a:spLocks noGrp="1"/>
          </p:cNvSpPr>
          <p:nvPr>
            <p:ph idx="1"/>
          </p:nvPr>
        </p:nvSpPr>
        <p:spPr>
          <a:xfrm>
            <a:off x="357673" y="2086534"/>
            <a:ext cx="11476653" cy="4097997"/>
          </a:xfrm>
        </p:spPr>
        <p:txBody>
          <a:bodyPr/>
          <a:lstStyle/>
          <a:p>
            <a:pPr marL="457200" lvl="1" indent="0">
              <a:buFontTx/>
              <a:buNone/>
              <a:defRPr/>
            </a:pPr>
            <a:r>
              <a:rPr lang="en-US" altLang="en-US" sz="2600">
                <a:solidFill>
                  <a:schemeClr val="bg1"/>
                </a:solidFill>
              </a:rPr>
              <a:t>Kognito Interactive </a:t>
            </a:r>
          </a:p>
          <a:p>
            <a:pPr marL="457200" lvl="1" indent="0">
              <a:buNone/>
              <a:defRPr/>
            </a:pPr>
            <a:r>
              <a:rPr lang="en-US" altLang="en-US" sz="2600">
                <a:solidFill>
                  <a:schemeClr val="bg1"/>
                </a:solidFill>
                <a:hlinkClick r:id="rId3">
                  <a:extLst>
                    <a:ext uri="{A12FA001-AC4F-418D-AE19-62706E023703}">
                      <ahyp:hlinkClr xmlns:ahyp="http://schemas.microsoft.com/office/drawing/2018/hyperlinkcolor" val="tx"/>
                    </a:ext>
                  </a:extLst>
                </a:hlinkClick>
              </a:rPr>
              <a:t>https://www.fau.edu/training/kognito/</a:t>
            </a:r>
            <a:r>
              <a:rPr lang="en-US" altLang="en-US" sz="2600">
                <a:solidFill>
                  <a:schemeClr val="bg1"/>
                </a:solidFill>
              </a:rPr>
              <a:t> </a:t>
            </a:r>
          </a:p>
          <a:p>
            <a:pPr marL="457200" lvl="1" indent="0">
              <a:buNone/>
              <a:defRPr/>
            </a:pPr>
            <a:endParaRPr lang="en-US" altLang="en-US" sz="2600">
              <a:solidFill>
                <a:schemeClr val="bg1"/>
              </a:solidFill>
            </a:endParaRPr>
          </a:p>
          <a:p>
            <a:pPr marL="457200" lvl="1" indent="0">
              <a:buFontTx/>
              <a:buNone/>
              <a:defRPr/>
            </a:pPr>
            <a:r>
              <a:rPr lang="en-US" altLang="en-US" sz="2600">
                <a:solidFill>
                  <a:schemeClr val="bg1"/>
                </a:solidFill>
              </a:rPr>
              <a:t>Students In Distress Guide</a:t>
            </a:r>
          </a:p>
          <a:p>
            <a:pPr marL="457200" lvl="1" indent="0">
              <a:buFontTx/>
              <a:buNone/>
              <a:defRPr/>
            </a:pPr>
            <a:r>
              <a:rPr lang="en-US" altLang="en-US" sz="2600">
                <a:solidFill>
                  <a:schemeClr val="bg1"/>
                </a:solidFill>
                <a:hlinkClick r:id="rId4">
                  <a:extLst>
                    <a:ext uri="{A12FA001-AC4F-418D-AE19-62706E023703}">
                      <ahyp:hlinkClr xmlns:ahyp="http://schemas.microsoft.com/office/drawing/2018/hyperlinkcolor" val="tx"/>
                    </a:ext>
                  </a:extLst>
                </a:hlinkClick>
              </a:rPr>
              <a:t>http://www.fau.edu/studentsindistress/</a:t>
            </a:r>
            <a:r>
              <a:rPr lang="en-US" altLang="en-US" sz="2600">
                <a:solidFill>
                  <a:schemeClr val="bg1"/>
                </a:solidFill>
              </a:rPr>
              <a:t> </a:t>
            </a:r>
          </a:p>
          <a:p>
            <a:pPr lvl="1">
              <a:defRPr/>
            </a:pPr>
            <a:endParaRPr lang="en-US" altLang="en-US" sz="2600">
              <a:solidFill>
                <a:schemeClr val="bg1"/>
              </a:solidFill>
            </a:endParaRPr>
          </a:p>
          <a:p>
            <a:pPr marL="0" indent="0">
              <a:buFontTx/>
              <a:buNone/>
              <a:defRPr/>
            </a:pPr>
            <a:r>
              <a:rPr lang="en-US" altLang="en-US" sz="2600">
                <a:solidFill>
                  <a:schemeClr val="bg1"/>
                </a:solidFill>
              </a:rPr>
              <a:t>     Report a Concern</a:t>
            </a:r>
          </a:p>
          <a:p>
            <a:pPr marL="457200" lvl="1" indent="0">
              <a:buFontTx/>
              <a:buNone/>
              <a:defRPr/>
            </a:pPr>
            <a:r>
              <a:rPr lang="en-US" altLang="en-US" sz="2600" u="sng">
                <a:solidFill>
                  <a:schemeClr val="bg1"/>
                </a:solidFill>
                <a:hlinkClick r:id="rId5">
                  <a:extLst>
                    <a:ext uri="{A12FA001-AC4F-418D-AE19-62706E023703}">
                      <ahyp:hlinkClr xmlns:ahyp="http://schemas.microsoft.com/office/drawing/2018/hyperlinkcolor" val="tx"/>
                    </a:ext>
                  </a:extLst>
                </a:hlinkClick>
              </a:rPr>
              <a:t>https://www.fau.edu/report/</a:t>
            </a:r>
            <a:r>
              <a:rPr lang="en-US" altLang="en-US" sz="2600" u="sng">
                <a:solidFill>
                  <a:schemeClr val="bg1"/>
                </a:solidFill>
              </a:rPr>
              <a:t> </a:t>
            </a:r>
            <a:endParaRPr lang="en-US" altLang="en-US" sz="2600">
              <a:solidFill>
                <a:schemeClr val="bg1"/>
              </a:solidFill>
            </a:endParaRPr>
          </a:p>
          <a:p>
            <a:endParaRPr lang="en-US" altLang="en-US" sz="2400"/>
          </a:p>
        </p:txBody>
      </p:sp>
    </p:spTree>
    <p:extLst>
      <p:ext uri="{BB962C8B-B14F-4D97-AF65-F5344CB8AC3E}">
        <p14:creationId xmlns:p14="http://schemas.microsoft.com/office/powerpoint/2010/main" val="85126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FERPA – The Opposite of the Sunshine</a:t>
            </a:r>
          </a:p>
        </p:txBody>
      </p:sp>
      <p:sp>
        <p:nvSpPr>
          <p:cNvPr id="3" name="Content Placeholder 2"/>
          <p:cNvSpPr>
            <a:spLocks noGrp="1"/>
          </p:cNvSpPr>
          <p:nvPr>
            <p:ph idx="1"/>
          </p:nvPr>
        </p:nvSpPr>
        <p:spPr>
          <a:xfrm>
            <a:off x="742076" y="2078965"/>
            <a:ext cx="9605082" cy="4097997"/>
          </a:xfrm>
        </p:spPr>
        <p:txBody>
          <a:bodyPr/>
          <a:lstStyle/>
          <a:p>
            <a:pPr eaLnBrk="1" hangingPunct="1">
              <a:defRPr/>
            </a:pPr>
            <a:r>
              <a:rPr lang="en-US" sz="2600" dirty="0"/>
              <a:t>Under the public records law, </a:t>
            </a:r>
            <a:r>
              <a:rPr lang="en-US" sz="2600" i="1" dirty="0"/>
              <a:t>all</a:t>
            </a:r>
            <a:r>
              <a:rPr lang="en-US" sz="2600" dirty="0"/>
              <a:t> </a:t>
            </a:r>
            <a:r>
              <a:rPr lang="en-US" sz="2600" i="1" dirty="0"/>
              <a:t>university records </a:t>
            </a:r>
            <a:r>
              <a:rPr lang="en-US" sz="2600" dirty="0"/>
              <a:t>are </a:t>
            </a:r>
            <a:r>
              <a:rPr lang="en-US" sz="2600" dirty="0">
                <a:solidFill>
                  <a:srgbClr val="FFFF66"/>
                </a:solidFill>
              </a:rPr>
              <a:t>“public”</a:t>
            </a:r>
            <a:r>
              <a:rPr lang="en-US" sz="2600" dirty="0"/>
              <a:t> unless there is an express exemption making the record confidential.  FERPA is an exemption.</a:t>
            </a:r>
          </a:p>
          <a:p>
            <a:pPr eaLnBrk="1" hangingPunct="1">
              <a:defRPr/>
            </a:pPr>
            <a:endParaRPr lang="en-US" sz="800" dirty="0"/>
          </a:p>
          <a:p>
            <a:pPr eaLnBrk="1" hangingPunct="1">
              <a:defRPr/>
            </a:pPr>
            <a:r>
              <a:rPr lang="en-US" sz="2600" dirty="0"/>
              <a:t>Under FERPA, </a:t>
            </a:r>
            <a:r>
              <a:rPr lang="en-US" sz="2600" i="1" dirty="0"/>
              <a:t>all student records </a:t>
            </a:r>
            <a:r>
              <a:rPr lang="en-US" sz="2600" dirty="0"/>
              <a:t>are </a:t>
            </a:r>
            <a:r>
              <a:rPr lang="en-US" sz="2600" dirty="0">
                <a:solidFill>
                  <a:srgbClr val="FFFF66"/>
                </a:solidFill>
              </a:rPr>
              <a:t>“confidential”</a:t>
            </a:r>
            <a:r>
              <a:rPr lang="en-US" sz="2600" dirty="0"/>
              <a:t> unless there is an express exemption making the information public. </a:t>
            </a:r>
          </a:p>
          <a:p>
            <a:pPr eaLnBrk="1" hangingPunct="1">
              <a:defRPr/>
            </a:pPr>
            <a:endParaRPr lang="en-US" sz="800" dirty="0"/>
          </a:p>
          <a:p>
            <a:pPr eaLnBrk="1" hangingPunct="1">
              <a:defRPr/>
            </a:pPr>
            <a:r>
              <a:rPr lang="en-US" sz="2600" dirty="0"/>
              <a:t>Under state law, all applicant records are also </a:t>
            </a:r>
            <a:r>
              <a:rPr lang="en-US" sz="2600" dirty="0">
                <a:solidFill>
                  <a:srgbClr val="FFFF66"/>
                </a:solidFill>
              </a:rPr>
              <a:t>“confidential.”</a:t>
            </a:r>
            <a:r>
              <a:rPr lang="en-US" sz="2600" dirty="0"/>
              <a:t> </a:t>
            </a:r>
          </a:p>
          <a:p>
            <a:endParaRPr lang="en-US" dirty="0"/>
          </a:p>
        </p:txBody>
      </p:sp>
    </p:spTree>
    <p:extLst>
      <p:ext uri="{BB962C8B-B14F-4D97-AF65-F5344CB8AC3E}">
        <p14:creationId xmlns:p14="http://schemas.microsoft.com/office/powerpoint/2010/main" val="11989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lose up of an owl&#10;&#10;Description automatically generated">
            <a:extLst>
              <a:ext uri="{FF2B5EF4-FFF2-40B4-BE49-F238E27FC236}">
                <a16:creationId xmlns:a16="http://schemas.microsoft.com/office/drawing/2014/main" id="{CCCBC10C-0DF0-F7A2-DB43-06CCE8BDF2F5}"/>
              </a:ext>
            </a:extLst>
          </p:cNvPr>
          <p:cNvPicPr>
            <a:picLocks noChangeAspect="1"/>
          </p:cNvPicPr>
          <p:nvPr/>
        </p:nvPicPr>
        <p:blipFill>
          <a:blip r:embed="rId3"/>
          <a:stretch>
            <a:fillRect/>
          </a:stretch>
        </p:blipFill>
        <p:spPr>
          <a:xfrm>
            <a:off x="4003289" y="889355"/>
            <a:ext cx="4639199" cy="5500293"/>
          </a:xfrm>
          <a:prstGeom prst="rect">
            <a:avLst/>
          </a:prstGeom>
        </p:spPr>
      </p:pic>
    </p:spTree>
    <p:extLst>
      <p:ext uri="{BB962C8B-B14F-4D97-AF65-F5344CB8AC3E}">
        <p14:creationId xmlns:p14="http://schemas.microsoft.com/office/powerpoint/2010/main" val="68401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273" y="1097280"/>
            <a:ext cx="11308703" cy="593408"/>
          </a:xfrm>
        </p:spPr>
        <p:txBody>
          <a:bodyPr>
            <a:noAutofit/>
          </a:bodyPr>
          <a:lstStyle/>
          <a:p>
            <a:r>
              <a:rPr lang="en-US" sz="3000" dirty="0">
                <a:solidFill>
                  <a:schemeClr val="bg1"/>
                </a:solidFill>
              </a:rPr>
              <a:t>You are bound by FERPA. What are Your  Responsibilities?</a:t>
            </a:r>
          </a:p>
        </p:txBody>
      </p:sp>
      <p:sp>
        <p:nvSpPr>
          <p:cNvPr id="3" name="Content Placeholder 2"/>
          <p:cNvSpPr>
            <a:spLocks noGrp="1"/>
          </p:cNvSpPr>
          <p:nvPr>
            <p:ph idx="1"/>
          </p:nvPr>
        </p:nvSpPr>
        <p:spPr>
          <a:xfrm>
            <a:off x="742076" y="2070341"/>
            <a:ext cx="9605082" cy="4348162"/>
          </a:xfrm>
        </p:spPr>
        <p:txBody>
          <a:bodyPr/>
          <a:lstStyle/>
          <a:p>
            <a:pPr eaLnBrk="1" hangingPunct="1">
              <a:defRPr/>
            </a:pPr>
            <a:r>
              <a:rPr lang="en-US" sz="2600" dirty="0"/>
              <a:t>To maintain confidential student educational records in an appropriate manner.</a:t>
            </a:r>
          </a:p>
          <a:p>
            <a:pPr eaLnBrk="1" hangingPunct="1">
              <a:defRPr/>
            </a:pPr>
            <a:endParaRPr lang="en-US" sz="800" dirty="0"/>
          </a:p>
          <a:p>
            <a:pPr eaLnBrk="1" hangingPunct="1">
              <a:defRPr/>
            </a:pPr>
            <a:r>
              <a:rPr lang="en-US" sz="2600" dirty="0"/>
              <a:t>To limit access to student educational records to those with a “legitimate educational interest.”</a:t>
            </a:r>
          </a:p>
          <a:p>
            <a:pPr eaLnBrk="1" hangingPunct="1">
              <a:defRPr/>
            </a:pPr>
            <a:endParaRPr lang="en-US" sz="800" dirty="0"/>
          </a:p>
          <a:p>
            <a:pPr eaLnBrk="1" hangingPunct="1">
              <a:defRPr/>
            </a:pPr>
            <a:r>
              <a:rPr lang="en-US" sz="2600" dirty="0"/>
              <a:t>Generally, you may only share the contents of student educational records with non-FAU officials where the student has provided </a:t>
            </a:r>
            <a:r>
              <a:rPr lang="en-US" sz="2600" u="sng" dirty="0"/>
              <a:t>written consent</a:t>
            </a:r>
            <a:r>
              <a:rPr lang="en-US" sz="2600" dirty="0"/>
              <a:t> for such disclosure. </a:t>
            </a:r>
          </a:p>
          <a:p>
            <a:endParaRPr lang="en-US" dirty="0"/>
          </a:p>
        </p:txBody>
      </p:sp>
    </p:spTree>
    <p:extLst>
      <p:ext uri="{BB962C8B-B14F-4D97-AF65-F5344CB8AC3E}">
        <p14:creationId xmlns:p14="http://schemas.microsoft.com/office/powerpoint/2010/main" val="170147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264" y="1013304"/>
            <a:ext cx="11196735" cy="593408"/>
          </a:xfrm>
        </p:spPr>
        <p:txBody>
          <a:bodyPr>
            <a:noAutofit/>
          </a:bodyPr>
          <a:lstStyle/>
          <a:p>
            <a:r>
              <a:rPr lang="en-US" sz="3200" dirty="0">
                <a:solidFill>
                  <a:schemeClr val="bg1"/>
                </a:solidFill>
              </a:rPr>
              <a:t>What “Educational Records” Must Be Kept Confidential?</a:t>
            </a:r>
          </a:p>
        </p:txBody>
      </p:sp>
      <p:sp>
        <p:nvSpPr>
          <p:cNvPr id="3" name="Content Placeholder 2"/>
          <p:cNvSpPr>
            <a:spLocks noGrp="1"/>
          </p:cNvSpPr>
          <p:nvPr>
            <p:ph idx="1"/>
          </p:nvPr>
        </p:nvSpPr>
        <p:spPr>
          <a:xfrm>
            <a:off x="742076" y="2078965"/>
            <a:ext cx="9605082" cy="4097997"/>
          </a:xfrm>
        </p:spPr>
        <p:txBody>
          <a:bodyPr/>
          <a:lstStyle/>
          <a:p>
            <a:pPr eaLnBrk="1" hangingPunct="1">
              <a:buFont typeface="Wingdings" panose="05000000000000000000" pitchFamily="2" charset="2"/>
              <a:buNone/>
              <a:defRPr/>
            </a:pPr>
            <a:r>
              <a:rPr lang="en-US" sz="2600" dirty="0"/>
              <a:t>Any “personally identifiable” information that would make a student’s identity easily traceable including:</a:t>
            </a:r>
          </a:p>
          <a:p>
            <a:pPr eaLnBrk="1" hangingPunct="1">
              <a:buFont typeface="Wingdings" panose="05000000000000000000" pitchFamily="2" charset="2"/>
              <a:buNone/>
              <a:defRPr/>
            </a:pPr>
            <a:endParaRPr lang="en-US" sz="800" dirty="0"/>
          </a:p>
          <a:p>
            <a:pPr lvl="1" eaLnBrk="1" hangingPunct="1">
              <a:defRPr/>
            </a:pPr>
            <a:r>
              <a:rPr lang="en-US" sz="2600" dirty="0"/>
              <a:t>Social Security Number or Z number</a:t>
            </a:r>
          </a:p>
          <a:p>
            <a:pPr lvl="1" eaLnBrk="1" hangingPunct="1">
              <a:defRPr/>
            </a:pPr>
            <a:r>
              <a:rPr lang="en-US" sz="2600" dirty="0"/>
              <a:t>Grades and GPA</a:t>
            </a:r>
          </a:p>
          <a:p>
            <a:pPr lvl="1" eaLnBrk="1" hangingPunct="1">
              <a:defRPr/>
            </a:pPr>
            <a:r>
              <a:rPr lang="en-US" sz="2600" dirty="0"/>
              <a:t>Class schedules</a:t>
            </a:r>
          </a:p>
          <a:p>
            <a:pPr lvl="1" eaLnBrk="1" hangingPunct="1">
              <a:defRPr/>
            </a:pPr>
            <a:r>
              <a:rPr lang="en-US" sz="2600" dirty="0"/>
              <a:t>Transcripts</a:t>
            </a:r>
          </a:p>
          <a:p>
            <a:pPr lvl="1" eaLnBrk="1" hangingPunct="1">
              <a:defRPr/>
            </a:pPr>
            <a:r>
              <a:rPr lang="en-US" sz="2600" dirty="0"/>
              <a:t>Student Conduct records</a:t>
            </a:r>
          </a:p>
          <a:p>
            <a:pPr marL="0" indent="0">
              <a:buNone/>
            </a:pPr>
            <a:endParaRPr lang="en-US" dirty="0"/>
          </a:p>
        </p:txBody>
      </p:sp>
    </p:spTree>
    <p:extLst>
      <p:ext uri="{BB962C8B-B14F-4D97-AF65-F5344CB8AC3E}">
        <p14:creationId xmlns:p14="http://schemas.microsoft.com/office/powerpoint/2010/main" val="293709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097280"/>
            <a:ext cx="11290041" cy="593408"/>
          </a:xfrm>
        </p:spPr>
        <p:txBody>
          <a:bodyPr>
            <a:normAutofit/>
          </a:bodyPr>
          <a:lstStyle/>
          <a:p>
            <a:r>
              <a:rPr lang="en-US" sz="3000" dirty="0">
                <a:solidFill>
                  <a:schemeClr val="bg1"/>
                </a:solidFill>
              </a:rPr>
              <a:t>What Educational Records May Be Released to the Public?</a:t>
            </a:r>
          </a:p>
        </p:txBody>
      </p:sp>
      <p:sp>
        <p:nvSpPr>
          <p:cNvPr id="3" name="Content Placeholder 2"/>
          <p:cNvSpPr>
            <a:spLocks noGrp="1"/>
          </p:cNvSpPr>
          <p:nvPr>
            <p:ph idx="1"/>
          </p:nvPr>
        </p:nvSpPr>
        <p:spPr>
          <a:xfrm>
            <a:off x="742076" y="2078965"/>
            <a:ext cx="9605082" cy="4097997"/>
          </a:xfrm>
        </p:spPr>
        <p:txBody>
          <a:bodyPr/>
          <a:lstStyle/>
          <a:p>
            <a:pPr eaLnBrk="1" hangingPunct="1">
              <a:lnSpc>
                <a:spcPct val="80000"/>
              </a:lnSpc>
              <a:buFont typeface="Wingdings" panose="05000000000000000000" pitchFamily="2" charset="2"/>
              <a:buNone/>
              <a:defRPr/>
            </a:pPr>
            <a:r>
              <a:rPr lang="en-US" sz="2800" b="1" dirty="0"/>
              <a:t>Directory Information</a:t>
            </a:r>
          </a:p>
          <a:p>
            <a:pPr eaLnBrk="1" hangingPunct="1">
              <a:lnSpc>
                <a:spcPct val="80000"/>
              </a:lnSpc>
              <a:buFont typeface="Wingdings" panose="05000000000000000000" pitchFamily="2" charset="2"/>
              <a:buNone/>
              <a:defRPr/>
            </a:pPr>
            <a:endParaRPr lang="en-US" sz="2600" dirty="0"/>
          </a:p>
          <a:p>
            <a:pPr eaLnBrk="1" hangingPunct="1">
              <a:lnSpc>
                <a:spcPct val="80000"/>
              </a:lnSpc>
              <a:defRPr/>
            </a:pPr>
            <a:r>
              <a:rPr lang="en-US" sz="2600" dirty="0"/>
              <a:t>FERPA defines “Directory information” as  information that if disclosed to third parties will not violate  a student’s privacy.  This is set by the school.</a:t>
            </a:r>
          </a:p>
          <a:p>
            <a:pPr eaLnBrk="1" hangingPunct="1">
              <a:lnSpc>
                <a:spcPct val="80000"/>
              </a:lnSpc>
              <a:buFont typeface="Wingdings" panose="05000000000000000000" pitchFamily="2" charset="2"/>
              <a:buNone/>
              <a:defRPr/>
            </a:pPr>
            <a:endParaRPr lang="en-US" sz="800" dirty="0"/>
          </a:p>
          <a:p>
            <a:pPr eaLnBrk="1" hangingPunct="1">
              <a:lnSpc>
                <a:spcPct val="80000"/>
              </a:lnSpc>
              <a:defRPr/>
            </a:pPr>
            <a:r>
              <a:rPr lang="en-US" sz="2600" dirty="0">
                <a:solidFill>
                  <a:srgbClr val="FFFF00"/>
                </a:solidFill>
              </a:rPr>
              <a:t>NOTE:</a:t>
            </a:r>
            <a:r>
              <a:rPr lang="en-US" sz="2600" dirty="0"/>
              <a:t> </a:t>
            </a:r>
            <a:r>
              <a:rPr lang="en-US" sz="2600" dirty="0">
                <a:solidFill>
                  <a:srgbClr val="FFFF00"/>
                </a:solidFill>
              </a:rPr>
              <a:t>Requests for Public Records including Directory Information should be referred to the Media Relations office. </a:t>
            </a:r>
          </a:p>
          <a:p>
            <a:endParaRPr lang="en-US" dirty="0"/>
          </a:p>
        </p:txBody>
      </p:sp>
    </p:spTree>
    <p:extLst>
      <p:ext uri="{BB962C8B-B14F-4D97-AF65-F5344CB8AC3E}">
        <p14:creationId xmlns:p14="http://schemas.microsoft.com/office/powerpoint/2010/main" val="27927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186" y="578991"/>
            <a:ext cx="9605082" cy="593408"/>
          </a:xfrm>
        </p:spPr>
        <p:txBody>
          <a:bodyPr>
            <a:normAutofit/>
          </a:bodyPr>
          <a:lstStyle/>
          <a:p>
            <a:r>
              <a:rPr lang="en-US" sz="3200" dirty="0">
                <a:solidFill>
                  <a:schemeClr val="bg1"/>
                </a:solidFill>
              </a:rPr>
              <a:t>Directory Information is:</a:t>
            </a:r>
          </a:p>
        </p:txBody>
      </p:sp>
      <p:sp>
        <p:nvSpPr>
          <p:cNvPr id="3" name="Content Placeholder 2"/>
          <p:cNvSpPr>
            <a:spLocks noGrp="1"/>
          </p:cNvSpPr>
          <p:nvPr>
            <p:ph idx="1"/>
          </p:nvPr>
        </p:nvSpPr>
        <p:spPr>
          <a:xfrm>
            <a:off x="526211" y="1250829"/>
            <a:ext cx="10731261" cy="5287993"/>
          </a:xfrm>
        </p:spPr>
        <p:txBody>
          <a:bodyPr>
            <a:normAutofit fontScale="25000" lnSpcReduction="20000"/>
          </a:bodyPr>
          <a:lstStyle/>
          <a:p>
            <a:pPr marL="0" indent="0" eaLnBrk="1" hangingPunct="1">
              <a:lnSpc>
                <a:spcPct val="80000"/>
              </a:lnSpc>
              <a:buNone/>
              <a:defRPr/>
            </a:pPr>
            <a:r>
              <a:rPr lang="en-US" sz="9600" dirty="0">
                <a:effectLst/>
              </a:rPr>
              <a:t>DEFINED BY FAU REGULATION 4.008</a:t>
            </a:r>
          </a:p>
          <a:p>
            <a:pPr eaLnBrk="1" hangingPunct="1">
              <a:lnSpc>
                <a:spcPct val="80000"/>
              </a:lnSpc>
              <a:buFont typeface="Wingdings" panose="05000000000000000000" pitchFamily="2" charset="2"/>
              <a:buNone/>
              <a:defRPr/>
            </a:pPr>
            <a:endParaRPr lang="en-US" sz="3200" dirty="0">
              <a:effectLst/>
            </a:endParaRPr>
          </a:p>
          <a:p>
            <a:pPr eaLnBrk="1" hangingPunct="1">
              <a:lnSpc>
                <a:spcPct val="80000"/>
              </a:lnSpc>
              <a:defRPr/>
            </a:pPr>
            <a:r>
              <a:rPr lang="en-US" sz="9600" dirty="0">
                <a:effectLst/>
              </a:rPr>
              <a:t>a. Student name;</a:t>
            </a:r>
          </a:p>
          <a:p>
            <a:pPr eaLnBrk="1" hangingPunct="1">
              <a:lnSpc>
                <a:spcPct val="80000"/>
              </a:lnSpc>
              <a:defRPr/>
            </a:pPr>
            <a:r>
              <a:rPr lang="en-US" sz="9600" dirty="0">
                <a:effectLst/>
              </a:rPr>
              <a:t>b. Student address;</a:t>
            </a:r>
          </a:p>
          <a:p>
            <a:pPr eaLnBrk="1" hangingPunct="1">
              <a:lnSpc>
                <a:spcPct val="80000"/>
              </a:lnSpc>
              <a:defRPr/>
            </a:pPr>
            <a:r>
              <a:rPr lang="en-US" sz="9600" dirty="0">
                <a:effectLst/>
              </a:rPr>
              <a:t>c. Student telephone number (if it is a listed number);</a:t>
            </a:r>
          </a:p>
          <a:p>
            <a:pPr eaLnBrk="1" hangingPunct="1">
              <a:lnSpc>
                <a:spcPct val="80000"/>
              </a:lnSpc>
              <a:defRPr/>
            </a:pPr>
            <a:r>
              <a:rPr lang="en-US" sz="9600" dirty="0">
                <a:effectLst/>
              </a:rPr>
              <a:t>d. Student date and place of birth;</a:t>
            </a:r>
          </a:p>
          <a:p>
            <a:pPr eaLnBrk="1" hangingPunct="1">
              <a:lnSpc>
                <a:spcPct val="80000"/>
              </a:lnSpc>
              <a:defRPr/>
            </a:pPr>
            <a:r>
              <a:rPr lang="en-US" sz="9600" dirty="0">
                <a:effectLst/>
              </a:rPr>
              <a:t>e. Student class and college of enrollment;</a:t>
            </a:r>
          </a:p>
          <a:p>
            <a:pPr eaLnBrk="1" hangingPunct="1">
              <a:lnSpc>
                <a:spcPct val="80000"/>
              </a:lnSpc>
              <a:defRPr/>
            </a:pPr>
            <a:r>
              <a:rPr lang="en-US" sz="9600" dirty="0">
                <a:effectLst/>
              </a:rPr>
              <a:t>f. Student major field of study;</a:t>
            </a:r>
          </a:p>
          <a:p>
            <a:pPr eaLnBrk="1" hangingPunct="1">
              <a:lnSpc>
                <a:spcPct val="80000"/>
              </a:lnSpc>
              <a:defRPr/>
            </a:pPr>
            <a:r>
              <a:rPr lang="en-US" sz="9600" dirty="0">
                <a:effectLst/>
              </a:rPr>
              <a:t>g. Student dates of attendance;</a:t>
            </a:r>
          </a:p>
          <a:p>
            <a:pPr eaLnBrk="1" hangingPunct="1">
              <a:lnSpc>
                <a:spcPct val="80000"/>
              </a:lnSpc>
              <a:defRPr/>
            </a:pPr>
            <a:r>
              <a:rPr lang="en-US" sz="9600" dirty="0">
                <a:effectLst/>
              </a:rPr>
              <a:t>h. Student degrees and awards received;</a:t>
            </a:r>
          </a:p>
          <a:p>
            <a:pPr eaLnBrk="1" hangingPunct="1">
              <a:lnSpc>
                <a:spcPct val="80000"/>
              </a:lnSpc>
              <a:defRPr/>
            </a:pPr>
            <a:r>
              <a:rPr lang="en-US" sz="9600" dirty="0" err="1">
                <a:effectLst/>
              </a:rPr>
              <a:t>i</a:t>
            </a:r>
            <a:r>
              <a:rPr lang="en-US" sz="9600" dirty="0">
                <a:effectLst/>
              </a:rPr>
              <a:t>. Student participation in officially recognized activities and sports;</a:t>
            </a:r>
          </a:p>
          <a:p>
            <a:pPr eaLnBrk="1" hangingPunct="1">
              <a:lnSpc>
                <a:spcPct val="80000"/>
              </a:lnSpc>
              <a:defRPr/>
            </a:pPr>
            <a:r>
              <a:rPr lang="en-US" sz="9600" dirty="0">
                <a:effectLst/>
              </a:rPr>
              <a:t>j. Student weight and height of members of athletic teams; and</a:t>
            </a:r>
          </a:p>
          <a:p>
            <a:pPr eaLnBrk="1" hangingPunct="1">
              <a:lnSpc>
                <a:spcPct val="80000"/>
              </a:lnSpc>
              <a:defRPr/>
            </a:pPr>
            <a:r>
              <a:rPr lang="en-US" sz="9600" dirty="0">
                <a:effectLst/>
              </a:rPr>
              <a:t>k. Most recent previous educational agency or institution attended by the</a:t>
            </a:r>
          </a:p>
          <a:p>
            <a:pPr marL="457200" lvl="1" indent="0">
              <a:lnSpc>
                <a:spcPct val="80000"/>
              </a:lnSpc>
              <a:buNone/>
              <a:defRPr/>
            </a:pPr>
            <a:r>
              <a:rPr lang="en-US" sz="9600" dirty="0"/>
              <a:t>  student.</a:t>
            </a:r>
            <a:r>
              <a:rPr lang="en-US" sz="9600" dirty="0">
                <a:effectLst/>
              </a:rPr>
              <a:t>       </a:t>
            </a:r>
            <a:endParaRPr lang="en-US" sz="9600" b="1" dirty="0"/>
          </a:p>
          <a:p>
            <a:endParaRPr lang="en-US" dirty="0"/>
          </a:p>
        </p:txBody>
      </p:sp>
    </p:spTree>
    <p:extLst>
      <p:ext uri="{BB962C8B-B14F-4D97-AF65-F5344CB8AC3E}">
        <p14:creationId xmlns:p14="http://schemas.microsoft.com/office/powerpoint/2010/main" val="5343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website&#10;&#10;Description automatically generated">
            <a:extLst>
              <a:ext uri="{FF2B5EF4-FFF2-40B4-BE49-F238E27FC236}">
                <a16:creationId xmlns:a16="http://schemas.microsoft.com/office/drawing/2014/main" id="{F0516E1E-A70F-AA0E-1746-395C3869DBB8}"/>
              </a:ext>
            </a:extLst>
          </p:cNvPr>
          <p:cNvPicPr>
            <a:picLocks noGrp="1" noChangeAspect="1"/>
          </p:cNvPicPr>
          <p:nvPr>
            <p:ph idx="1"/>
          </p:nvPr>
        </p:nvPicPr>
        <p:blipFill>
          <a:blip r:embed="rId2"/>
          <a:stretch>
            <a:fillRect/>
          </a:stretch>
        </p:blipFill>
        <p:spPr>
          <a:xfrm>
            <a:off x="581347" y="936702"/>
            <a:ext cx="10436057" cy="5711794"/>
          </a:xfrm>
        </p:spPr>
      </p:pic>
    </p:spTree>
    <p:extLst>
      <p:ext uri="{BB962C8B-B14F-4D97-AF65-F5344CB8AC3E}">
        <p14:creationId xmlns:p14="http://schemas.microsoft.com/office/powerpoint/2010/main" val="2559269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3820</TotalTime>
  <Words>2215</Words>
  <Application>Microsoft Office PowerPoint</Application>
  <PresentationFormat>Widescreen</PresentationFormat>
  <Paragraphs>235</Paragraphs>
  <Slides>40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Palatino Linotype</vt:lpstr>
      <vt:lpstr>Times New Roman</vt:lpstr>
      <vt:lpstr>Wingdings</vt:lpstr>
      <vt:lpstr>Office Theme</vt:lpstr>
      <vt:lpstr>FERPA &amp; Other Legal Issues For New Faculty</vt:lpstr>
      <vt:lpstr>Scope of Presentation</vt:lpstr>
      <vt:lpstr>FERPA is Unique For Us Given FAU’s Sunshine Law Status</vt:lpstr>
      <vt:lpstr>FERPA – The Opposite of the Sunshine</vt:lpstr>
      <vt:lpstr>You are bound by FERPA. What are Your  Responsibilities?</vt:lpstr>
      <vt:lpstr>What “Educational Records” Must Be Kept Confidential?</vt:lpstr>
      <vt:lpstr>What Educational Records May Be Released to the Public?</vt:lpstr>
      <vt:lpstr>Directory Information is:</vt:lpstr>
      <vt:lpstr>PowerPoint Presentation</vt:lpstr>
      <vt:lpstr>Students May “Opt Out” of Disclosure of Their Directory Information</vt:lpstr>
      <vt:lpstr>What Educational Information Is Not Protected By FERPA?</vt:lpstr>
      <vt:lpstr>PowerPoint Presentation</vt:lpstr>
      <vt:lpstr>SCENARIO 1 </vt:lpstr>
      <vt:lpstr>SCENARIO 2</vt:lpstr>
      <vt:lpstr>FERPA Doesn’t Apply to All Student Records</vt:lpstr>
      <vt:lpstr>Students May Review All Their Educational Records EXCEPT:</vt:lpstr>
      <vt:lpstr>Parties to Whom Educational Records May Be Disclosed Without Prior Consent </vt:lpstr>
      <vt:lpstr>“Legitimate Educational Interest” in         Student Educational Records</vt:lpstr>
      <vt:lpstr>PowerPoint Presentation</vt:lpstr>
      <vt:lpstr>SCENARIO </vt:lpstr>
      <vt:lpstr>TWIST ON SCENARIO </vt:lpstr>
      <vt:lpstr>Additional Examples of When Prior Consent is Not Required</vt:lpstr>
      <vt:lpstr>Final FERPA Thoughts</vt:lpstr>
      <vt:lpstr>WHAT IS DUE PROCESS?</vt:lpstr>
      <vt:lpstr>WHAT IS DUE PROCESS</vt:lpstr>
      <vt:lpstr>DUE PROCESS AT THE UNIVERSITY</vt:lpstr>
      <vt:lpstr>DUE PROCESS AT THE UNIVERSITY</vt:lpstr>
      <vt:lpstr>WHAT IS DUE PROCESS</vt:lpstr>
      <vt:lpstr>WHAT PROCESS IS DUE</vt:lpstr>
      <vt:lpstr>STUDENT CODE OF CONDUCT Regulation 4.007</vt:lpstr>
      <vt:lpstr>WHAT PROCESS IS DUE</vt:lpstr>
      <vt:lpstr>Academic Integrity Regulation 4.001</vt:lpstr>
      <vt:lpstr>Recording class lectures</vt:lpstr>
      <vt:lpstr>Recording class lectures</vt:lpstr>
      <vt:lpstr>Recording class lectures</vt:lpstr>
      <vt:lpstr>Duty to Report Child Abuse</vt:lpstr>
      <vt:lpstr>TITLE IX</vt:lpstr>
      <vt:lpstr>TITLE IX</vt:lpstr>
      <vt:lpstr>Students in Distress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Andrea Amigo</cp:lastModifiedBy>
  <cp:revision>53</cp:revision>
  <dcterms:created xsi:type="dcterms:W3CDTF">2019-04-17T14:47:58Z</dcterms:created>
  <dcterms:modified xsi:type="dcterms:W3CDTF">2025-08-11T12:07:41Z</dcterms:modified>
</cp:coreProperties>
</file>