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9" r:id="rId2"/>
    <p:sldId id="285" r:id="rId3"/>
    <p:sldId id="284" r:id="rId4"/>
    <p:sldId id="286" r:id="rId5"/>
    <p:sldId id="262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080F"/>
    <a:srgbClr val="1C2452"/>
    <a:srgbClr val="003366"/>
    <a:srgbClr val="004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65"/>
    <p:restoredTop sz="93265"/>
  </p:normalViewPr>
  <p:slideViewPr>
    <p:cSldViewPr snapToGrid="0" snapToObjects="1">
      <p:cViewPr>
        <p:scale>
          <a:sx n="69" d="100"/>
          <a:sy n="69" d="100"/>
        </p:scale>
        <p:origin x="855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0" d="100"/>
          <a:sy n="80" d="100"/>
        </p:scale>
        <p:origin x="3888" y="1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DD72F00-71D7-09BF-DA23-4B821BCC42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/>
              <a:t>Lunch &amp; Learn with Payroll Operations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AEFC4-3457-B2ED-868C-1F74E7320A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BF0943-C1A3-E8AE-9156-5C14248D63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913329-16F7-476C-8784-85B68B97C2F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B58AF94-6419-B2F9-46F0-08212998CD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en-US"/>
              <a:t>3/4/2025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9487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r>
              <a:rPr lang="en-US"/>
              <a:t>3/4/2025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8"/>
            <a:ext cx="5852160" cy="3780473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7AA823F1-E3F1-1D43-A719-CE72722030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9141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9375" y="5296395"/>
            <a:ext cx="9144000" cy="870137"/>
          </a:xfrm>
        </p:spPr>
        <p:txBody>
          <a:bodyPr anchor="b">
            <a:normAutofit/>
          </a:bodyPr>
          <a:lstStyle>
            <a:lvl1pPr algn="ctr">
              <a:defRPr sz="2400" b="1" i="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59375" y="6171983"/>
            <a:ext cx="9144000" cy="686017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4478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F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9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37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7760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075" y="1825625"/>
            <a:ext cx="613373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7398327" y="1825625"/>
            <a:ext cx="4793673" cy="4351338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9535" y="516512"/>
            <a:ext cx="9605082" cy="5934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9535" y="1244856"/>
            <a:ext cx="9605082" cy="46740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1" y="771896"/>
            <a:ext cx="12192000" cy="6086104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1pPr>
            <a:lvl2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2pPr>
            <a:lvl3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3pPr>
            <a:lvl4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4pPr>
            <a:lvl5pPr>
              <a:defRPr baseline="0">
                <a:solidFill>
                  <a:schemeClr val="bg1">
                    <a:lumMod val="9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076" y="1097280"/>
            <a:ext cx="9605082" cy="5934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076" y="1825625"/>
            <a:ext cx="96050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969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4" r:id="rId4"/>
    <p:sldLayoutId id="2147483652" r:id="rId5"/>
    <p:sldLayoutId id="2147483655" r:id="rId6"/>
    <p:sldLayoutId id="214748365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 baseline="0">
          <a:solidFill>
            <a:srgbClr val="00447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1800" kern="1200" baseline="0">
          <a:solidFill>
            <a:srgbClr val="004479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rgbClr val="004479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rgbClr val="00447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rgbClr val="004479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rgbClr val="00447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abrera@fau.edu" TargetMode="External"/><Relationship Id="rId2" Type="http://schemas.openxmlformats.org/officeDocument/2006/relationships/hyperlink" Target="mailto:ayahinia@fau.edu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au.edu/controllers-office/payroll/" TargetMode="External"/><Relationship Id="rId5" Type="http://schemas.openxmlformats.org/officeDocument/2006/relationships/hyperlink" Target="mailto:payroll@fau.edu" TargetMode="External"/><Relationship Id="rId4" Type="http://schemas.openxmlformats.org/officeDocument/2006/relationships/hyperlink" Target="mailto:lnegulescu@fau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fau.edu/provost/for-faculty/deferred-payment-plan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0F4B3-F5DD-30D3-F198-698B7BC9A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9375" y="4917234"/>
            <a:ext cx="9144000" cy="830424"/>
          </a:xfrm>
        </p:spPr>
        <p:txBody>
          <a:bodyPr>
            <a:norm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FACULTY ORIENTATION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9226F5-6FBC-A708-F072-6BF96FF26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9375" y="5747659"/>
            <a:ext cx="9144000" cy="569165"/>
          </a:xfrm>
        </p:spPr>
        <p:txBody>
          <a:bodyPr>
            <a:norm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Fall 2026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F5D1723-CCB2-9030-2939-5A22DB351C3A}"/>
              </a:ext>
            </a:extLst>
          </p:cNvPr>
          <p:cNvSpPr txBox="1">
            <a:spLocks/>
          </p:cNvSpPr>
          <p:nvPr/>
        </p:nvSpPr>
        <p:spPr>
          <a:xfrm>
            <a:off x="0" y="6316824"/>
            <a:ext cx="12192000" cy="541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8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Payroll Operations							        Monday, August 10, 2026</a:t>
            </a:r>
          </a:p>
        </p:txBody>
      </p:sp>
    </p:spTree>
    <p:extLst>
      <p:ext uri="{BB962C8B-B14F-4D97-AF65-F5344CB8AC3E}">
        <p14:creationId xmlns:p14="http://schemas.microsoft.com/office/powerpoint/2010/main" val="1122070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2723E-779C-56DD-EF18-96A1945C2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Absence Plans and Balances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01A9D6-2D4A-47AF-784A-B69F60246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690688"/>
            <a:ext cx="11704320" cy="32190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FA7E95-3177-745D-1106-FCFFCE096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27" y="5029200"/>
            <a:ext cx="11021746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45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E4EF6-9552-A217-BB9E-CA0649B58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Requesting Time Off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3BF6BF-11C0-8D9D-2212-D801049EE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076" y="1825625"/>
            <a:ext cx="5164202" cy="4351338"/>
          </a:xfrm>
        </p:spPr>
        <p:txBody>
          <a:bodyPr/>
          <a:lstStyle/>
          <a:p>
            <a:r>
              <a:rPr lang="en-US" dirty="0"/>
              <a:t>To request time off, click on MENU </a:t>
            </a:r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ym typeface="Wingdings" panose="05000000000000000000" pitchFamily="2" charset="2"/>
              </a:rPr>
              <a:t> Absence, click on Request Absence under the Request Column to open a micro calendar, or click on Manage Absence to go to a full-view calendar</a:t>
            </a:r>
          </a:p>
          <a:p>
            <a:r>
              <a:rPr lang="en-US" dirty="0"/>
              <a:t>Leave balances will appear on the right; change the “Balance as of” date to see forecasted available balances</a:t>
            </a:r>
          </a:p>
          <a:p>
            <a:r>
              <a:rPr lang="en-US" dirty="0"/>
              <a:t>Click on the day(s) you would like to request time off, then click on the Request Absence button</a:t>
            </a:r>
          </a:p>
          <a:p>
            <a:r>
              <a:rPr lang="en-US" dirty="0"/>
              <a:t>Select the Type of Absence, enter the number of hours, and click Submit Request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9F2922-66D5-9E42-4B4C-DFD4291FA3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599" r="1"/>
          <a:stretch>
            <a:fillRect/>
          </a:stretch>
        </p:blipFill>
        <p:spPr>
          <a:xfrm>
            <a:off x="6285723" y="3649622"/>
            <a:ext cx="5533987" cy="30266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BFEE61-615D-7FCD-949C-8E15D4E21B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37" t="5602" b="4525"/>
          <a:stretch>
            <a:fillRect/>
          </a:stretch>
        </p:blipFill>
        <p:spPr>
          <a:xfrm>
            <a:off x="9251234" y="1723334"/>
            <a:ext cx="2349614" cy="109728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F127A0C-E48B-8073-8A03-02BA32C535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9717" y="1231640"/>
            <a:ext cx="1818577" cy="23127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3" name="Picture 3">
            <a:extLst>
              <a:ext uri="{FF2B5EF4-FFF2-40B4-BE49-F238E27FC236}">
                <a16:creationId xmlns:a16="http://schemas.microsoft.com/office/drawing/2014/main" id="{1A1D7F5B-A9B3-5E8E-A7AC-DF2BAA23E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616726" y="2271974"/>
            <a:ext cx="346076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91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51DCE-6868-11DC-5373-92CA2C92A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C858B-9E07-56E8-0515-C0EF882BD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Correcting Time Off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E8595-2BB1-6505-FE7C-193C8851C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077" y="1825625"/>
            <a:ext cx="4473736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To correct time off in submitted status:</a:t>
            </a:r>
          </a:p>
          <a:p>
            <a:pPr lvl="1"/>
            <a:r>
              <a:rPr lang="en-US" dirty="0"/>
              <a:t>Click on the request and then on the Cancel Absence button</a:t>
            </a:r>
          </a:p>
          <a:p>
            <a:pPr lvl="1"/>
            <a:r>
              <a:rPr lang="en-US" dirty="0"/>
              <a:t>Enter a comment and click OK</a:t>
            </a:r>
            <a:br>
              <a:rPr lang="en-US" dirty="0"/>
            </a:br>
            <a:endParaRPr lang="en-US" dirty="0"/>
          </a:p>
          <a:p>
            <a:r>
              <a:rPr lang="en-US" dirty="0"/>
              <a:t>To cancel or delete approved </a:t>
            </a:r>
            <a:br>
              <a:rPr lang="en-US" dirty="0"/>
            </a:br>
            <a:r>
              <a:rPr lang="en-US" dirty="0"/>
              <a:t>time off:</a:t>
            </a:r>
          </a:p>
          <a:p>
            <a:pPr lvl="1"/>
            <a:r>
              <a:rPr lang="en-US" dirty="0"/>
              <a:t>Click on the request, then on the Cancel Absence button</a:t>
            </a:r>
          </a:p>
          <a:p>
            <a:pPr lvl="1"/>
            <a:r>
              <a:rPr lang="en-US" dirty="0"/>
              <a:t>Enter a comment and click OK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To correct or make changes to approved time off:</a:t>
            </a:r>
          </a:p>
          <a:p>
            <a:pPr lvl="1"/>
            <a:r>
              <a:rPr lang="en-US" dirty="0"/>
              <a:t>Click on the request, click on Edit</a:t>
            </a:r>
          </a:p>
          <a:p>
            <a:pPr lvl="1"/>
            <a:r>
              <a:rPr lang="en-US" dirty="0"/>
              <a:t>Change the Type of Absence and the Hours (Daily), as applicable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AE7D0D-F0BF-A545-C3E5-8AD7EA8B1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184" y="1164788"/>
            <a:ext cx="3160009" cy="28365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E964C78-2712-9DAF-2AEC-7D32D2CD0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6564" y="1164788"/>
            <a:ext cx="3217896" cy="429768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03772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0D8B94E-B4FF-3D48-45F0-9DEDBA609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076" y="4889240"/>
            <a:ext cx="10529304" cy="1427583"/>
          </a:xfrm>
        </p:spPr>
        <p:txBody>
          <a:bodyPr>
            <a:normAutofit/>
          </a:bodyPr>
          <a:lstStyle/>
          <a:p>
            <a:pPr algn="r"/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0B9B2D-6FE4-A3A3-43BA-2A6BD011BF4A}"/>
              </a:ext>
            </a:extLst>
          </p:cNvPr>
          <p:cNvSpPr txBox="1">
            <a:spLocks/>
          </p:cNvSpPr>
          <p:nvPr/>
        </p:nvSpPr>
        <p:spPr>
          <a:xfrm>
            <a:off x="742076" y="1234749"/>
            <a:ext cx="11449924" cy="14275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 baseline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695226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51B69-38C8-2125-603D-7415AF8DA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88A678E-5CA5-D0FE-7EED-84A5C25655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8051658"/>
              </p:ext>
            </p:extLst>
          </p:nvPr>
        </p:nvGraphicFramePr>
        <p:xfrm>
          <a:off x="2039938" y="1244600"/>
          <a:ext cx="9605082" cy="5025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2541">
                  <a:extLst>
                    <a:ext uri="{9D8B030D-6E8A-4147-A177-3AD203B41FA5}">
                      <a16:colId xmlns:a16="http://schemas.microsoft.com/office/drawing/2014/main" val="196198249"/>
                    </a:ext>
                  </a:extLst>
                </a:gridCol>
                <a:gridCol w="4802541">
                  <a:extLst>
                    <a:ext uri="{9D8B030D-6E8A-4147-A177-3AD203B41FA5}">
                      <a16:colId xmlns:a16="http://schemas.microsoft.com/office/drawing/2014/main" val="3469568821"/>
                    </a:ext>
                  </a:extLst>
                </a:gridCol>
              </a:tblGrid>
              <a:tr h="1650185">
                <a:tc gridSpan="2">
                  <a:txBody>
                    <a:bodyPr/>
                    <a:lstStyle/>
                    <a:p>
                      <a:pPr marL="0" indent="0" algn="ctr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1" i="0" kern="1200" baseline="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Annie Yahinian Head</a:t>
                      </a:r>
                    </a:p>
                    <a:p>
                      <a:pPr marL="0" indent="0" algn="ctr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0" i="0" kern="1200" baseline="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Director of Payroll Operations &amp; Taxation/Compliance</a:t>
                      </a:r>
                    </a:p>
                    <a:p>
                      <a:pPr marL="0" indent="0" algn="ctr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0" i="0" kern="1200" baseline="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Phone: 561-297-4273</a:t>
                      </a:r>
                    </a:p>
                    <a:p>
                      <a:pPr marL="0" indent="0" algn="ctr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0" i="0" kern="12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Email: </a:t>
                      </a:r>
                      <a:r>
                        <a:rPr lang="en-US" sz="1800" b="0" i="0" u="none" strike="noStrike" kern="1200" dirty="0">
                          <a:solidFill>
                            <a:srgbClr val="0073E6"/>
                          </a:solidFill>
                          <a:effectLst/>
                          <a:latin typeface="+mj-lt"/>
                          <a:ea typeface="+mn-ea"/>
                          <a:cs typeface="+mn-cs"/>
                          <a:hlinkClick r:id="rId2"/>
                        </a:rPr>
                        <a:t>ayahinia@fau.edu</a:t>
                      </a:r>
                      <a:endParaRPr lang="en-US" sz="1800" b="0" i="0" kern="1200" dirty="0">
                        <a:solidFill>
                          <a:srgbClr val="003366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endParaRPr lang="en-US" sz="1800" b="0" i="0" kern="1200" dirty="0">
                        <a:solidFill>
                          <a:srgbClr val="003366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341341"/>
                  </a:ext>
                </a:extLst>
              </a:tr>
              <a:tr h="1721002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1" i="0" kern="1200" baseline="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Anely Cabrera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0" i="0" kern="1200" baseline="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Assistant Director of Time &amp; Absence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0" i="0" kern="1200" baseline="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Phone: 561-297-2862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0" i="0" kern="120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Email: </a:t>
                      </a:r>
                      <a:r>
                        <a:rPr lang="en-US" b="0" dirty="0">
                          <a:latin typeface="+mj-lt"/>
                          <a:hlinkClick r:id="rId3"/>
                        </a:rPr>
                        <a:t>cabrera@fau.edu</a:t>
                      </a:r>
                      <a:r>
                        <a:rPr lang="en-US" b="0" dirty="0">
                          <a:latin typeface="+mj-lt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1" i="0" kern="1200" baseline="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Loredana Negulescu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0" i="0" kern="1200" baseline="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Assistant Director of Payroll Operation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0" i="0" kern="1200" baseline="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Phone: 561-297-1423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0" i="0" kern="1200" dirty="0">
                          <a:solidFill>
                            <a:srgbClr val="0033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Email: 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lnegulescu@fau.edu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0" indent="0" algn="ctr" defTabSz="914400" rtl="0" eaLnBrk="1" latinLnBrk="0" hangingPunct="1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endParaRPr lang="en-US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5028975"/>
                  </a:ext>
                </a:extLst>
              </a:tr>
              <a:tr h="1654685"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1" i="0" kern="1200" baseline="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Payroll Department </a:t>
                      </a:r>
                    </a:p>
                    <a:p>
                      <a:pPr marL="0" indent="0" algn="ctr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0" i="0" kern="1200" baseline="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Phone: 561-297-6401</a:t>
                      </a:r>
                    </a:p>
                    <a:p>
                      <a:pPr marL="0" indent="0" algn="ctr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sz="1800" b="0" i="0" kern="1200" baseline="0" dirty="0">
                          <a:solidFill>
                            <a:srgbClr val="003366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Email: 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+mn-cs"/>
                          <a:hlinkClick r:id="rId5"/>
                        </a:rPr>
                        <a:t>payroll@fau.edu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indent="0" algn="ctr">
                        <a:lnSpc>
                          <a:spcPts val="1600"/>
                        </a:lnSpc>
                        <a:spcBef>
                          <a:spcPts val="1000"/>
                        </a:spcBef>
                        <a:buNone/>
                      </a:pPr>
                      <a:r>
                        <a:rPr lang="en-US" dirty="0">
                          <a:hlinkClick r:id="rId6"/>
                        </a:rPr>
                        <a:t>https://www.fau.edu/controllers-office/payroll/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b="0" kern="1200" dirty="0">
                        <a:solidFill>
                          <a:schemeClr val="dk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</a:pPr>
                      <a:endParaRPr lang="en-US" b="0" dirty="0"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6305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3150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2729A-39F7-776A-B1FD-1DC9B289E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4B3B9-1CB8-1A56-CEE8-EAFEBF4B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075" y="1825624"/>
            <a:ext cx="10305369" cy="4612497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Payroll Schedules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dirty="0" err="1"/>
              <a:t>Payslips</a:t>
            </a:r>
            <a:endParaRPr lang="en-US" dirty="0"/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Payment and Withholding Elections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Deferred and Non-Deferred Pay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Model My Pay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Tax Documents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Absence Plans and Balances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en-US" dirty="0"/>
              <a:t>Requesting and Correcting Time Off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The payroll and timekeeping job aids are available in Workday – click on MENU </a:t>
            </a:r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ym typeface="Wingdings" panose="05000000000000000000" pitchFamily="2" charset="2"/>
              </a:rPr>
              <a:t> FAU Job Aids </a:t>
            </a:r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ym typeface="Wingdings" panose="05000000000000000000" pitchFamily="2" charset="2"/>
              </a:rPr>
              <a:t> FAU's Library of Workday Job Aids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643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6C1A9-68D2-6D42-4A98-530AEDE87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93F21-C092-38FB-7E32-EA2666FB1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1445" y="1097280"/>
            <a:ext cx="2906415" cy="593408"/>
          </a:xfrm>
        </p:spPr>
        <p:txBody>
          <a:bodyPr>
            <a:normAutofit/>
          </a:bodyPr>
          <a:lstStyle/>
          <a:p>
            <a:r>
              <a:rPr lang="en-US" dirty="0"/>
              <a:t>Payroll Schedules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A313E5-68C1-EF62-2C35-69DA6B733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195" y="1991148"/>
            <a:ext cx="5295665" cy="365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DCBDED-508A-3BB6-2007-F8A54B456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140" y="970384"/>
            <a:ext cx="5472430" cy="56692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6116F5D-B50F-D203-06D7-F5BD9129F4D3}"/>
              </a:ext>
            </a:extLst>
          </p:cNvPr>
          <p:cNvSpPr txBox="1"/>
          <p:nvPr/>
        </p:nvSpPr>
        <p:spPr>
          <a:xfrm rot="10800000">
            <a:off x="8283246" y="2376592"/>
            <a:ext cx="366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03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2729A-39F7-776A-B1FD-1DC9B289E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Payslips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4B3B9-1CB8-1A56-CEE8-EAFEBF4BC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077" y="1825625"/>
            <a:ext cx="2990168" cy="435133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1600" dirty="0"/>
              <a:t>Access your </a:t>
            </a:r>
            <a:r>
              <a:rPr lang="en-US" sz="1600" dirty="0" err="1"/>
              <a:t>payslips</a:t>
            </a:r>
            <a:r>
              <a:rPr lang="en-US" sz="1600" dirty="0"/>
              <a:t> by clicking on MENU on the Workday homepage </a:t>
            </a:r>
            <a:r>
              <a:rPr lang="en-US" sz="1600" dirty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en-US" sz="1600" dirty="0">
                <a:sym typeface="Wingdings" panose="05000000000000000000" pitchFamily="2" charset="2"/>
              </a:rPr>
              <a:t> </a:t>
            </a:r>
            <a:r>
              <a:rPr lang="en-US" sz="1600" dirty="0"/>
              <a:t>Pay (under the Personal section)</a:t>
            </a:r>
          </a:p>
          <a:p>
            <a:pPr>
              <a:lnSpc>
                <a:spcPct val="120000"/>
              </a:lnSpc>
            </a:pPr>
            <a:r>
              <a:rPr lang="en-US" sz="1600" dirty="0"/>
              <a:t>Click on </a:t>
            </a:r>
            <a:r>
              <a:rPr lang="en-US" sz="1600" dirty="0" err="1"/>
              <a:t>Payslips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1600" dirty="0"/>
              <a:t>To calculate bi-weekly pay: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12-month faculty divide annual salary by 26.1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9-month faculty divide annual salary by 19.5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52E6D5-DB8D-1808-1D52-39E1280C8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542" y="981713"/>
            <a:ext cx="8061418" cy="566928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493711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3DBD8-D7C0-7BEF-2680-42BF8EFB4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 and Withholding Elections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AAC54-758C-521F-E06D-98843A922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Access your payment and withholding elections by clicking on MENU </a:t>
            </a:r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/>
              <a:t>Pay</a:t>
            </a:r>
            <a:br>
              <a:rPr lang="en-US" dirty="0"/>
            </a:br>
            <a:endParaRPr lang="en-US" dirty="0"/>
          </a:p>
          <a:p>
            <a:pPr lvl="1">
              <a:lnSpc>
                <a:spcPct val="100000"/>
              </a:lnSpc>
            </a:pPr>
            <a:r>
              <a:rPr lang="en-US" dirty="0"/>
              <a:t>Click Withholding Elections </a:t>
            </a:r>
            <a:br>
              <a:rPr lang="en-US" dirty="0"/>
            </a:br>
            <a:r>
              <a:rPr lang="en-US" dirty="0"/>
              <a:t>to change or update your </a:t>
            </a:r>
            <a:br>
              <a:rPr lang="en-US" dirty="0"/>
            </a:br>
            <a:r>
              <a:rPr lang="en-US" dirty="0"/>
              <a:t>W-4 IRS tax withholdings</a:t>
            </a:r>
            <a:br>
              <a:rPr lang="en-US" dirty="0"/>
            </a:br>
            <a:endParaRPr lang="en-US" dirty="0"/>
          </a:p>
          <a:p>
            <a:pPr lvl="1">
              <a:lnSpc>
                <a:spcPct val="100000"/>
              </a:lnSpc>
            </a:pPr>
            <a:r>
              <a:rPr lang="en-US" dirty="0"/>
              <a:t>Click Payment Elections </a:t>
            </a:r>
            <a:br>
              <a:rPr lang="en-US" dirty="0"/>
            </a:br>
            <a:r>
              <a:rPr lang="en-US" dirty="0"/>
              <a:t>to change or update your </a:t>
            </a:r>
            <a:br>
              <a:rPr lang="en-US" dirty="0"/>
            </a:br>
            <a:r>
              <a:rPr lang="en-US" dirty="0"/>
              <a:t>banking and direct deposit </a:t>
            </a:r>
            <a:br>
              <a:rPr lang="en-US" dirty="0"/>
            </a:br>
            <a:r>
              <a:rPr lang="en-US" dirty="0"/>
              <a:t>information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89B925-FB9E-BCEB-8165-960D0C4AC7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029"/>
          <a:stretch>
            <a:fillRect/>
          </a:stretch>
        </p:blipFill>
        <p:spPr>
          <a:xfrm>
            <a:off x="5069577" y="2458937"/>
            <a:ext cx="2895022" cy="335776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63BACD3F-0F3D-BB5E-14B7-62BD50B7C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196120" y="4001294"/>
            <a:ext cx="346076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FA746C-FD67-2ADD-34AD-C5AE8271FF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3717" y="3212202"/>
            <a:ext cx="2232629" cy="174614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4FE2895A-1EED-0A24-411B-77A5B257C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016" y="4599557"/>
            <a:ext cx="1230608" cy="271022"/>
          </a:xfrm>
          <a:prstGeom prst="rect">
            <a:avLst/>
          </a:prstGeom>
          <a:noFill/>
          <a:ln w="22225" algn="ctr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EF01BB14-F57B-38C1-B08C-7A67C832D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016" y="3712620"/>
            <a:ext cx="1230608" cy="271022"/>
          </a:xfrm>
          <a:prstGeom prst="rect">
            <a:avLst/>
          </a:prstGeom>
          <a:noFill/>
          <a:ln w="22225" algn="ctr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7378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666C2-EA1E-E6F8-AF32-69EECCC37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Deferred and Non-Deferred Pay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6B698-0A16-EB49-CCE7-3A3831319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077" y="1825625"/>
            <a:ext cx="10221392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9-month faculty employees have the option to receive their salary over their academic period (non-deferred) or over 12-months (deferred)</a:t>
            </a:r>
            <a:br>
              <a:rPr lang="en-US" dirty="0"/>
            </a:b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Deferred Pay Option calculator - (</a:t>
            </a:r>
            <a:r>
              <a:rPr lang="en-US" dirty="0">
                <a:hlinkClick r:id="rId2"/>
              </a:rPr>
              <a:t>https://www.fau.edu/provost/for-faculty/deferred-payment-plan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EEF7DBF-FFEE-DD69-2E97-EA7016477859}"/>
              </a:ext>
            </a:extLst>
          </p:cNvPr>
          <p:cNvSpPr txBox="1">
            <a:spLocks/>
          </p:cNvSpPr>
          <p:nvPr/>
        </p:nvSpPr>
        <p:spPr>
          <a:xfrm>
            <a:off x="0" y="3671869"/>
            <a:ext cx="6774024" cy="416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/>
              <a:t>9-month Faculty Non-Deferred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6E4314-AB82-B704-A64F-DE1029CD0392}"/>
              </a:ext>
            </a:extLst>
          </p:cNvPr>
          <p:cNvSpPr txBox="1">
            <a:spLocks/>
          </p:cNvSpPr>
          <p:nvPr/>
        </p:nvSpPr>
        <p:spPr>
          <a:xfrm>
            <a:off x="5458409" y="3671869"/>
            <a:ext cx="6733592" cy="4162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 baseline="0">
                <a:solidFill>
                  <a:srgbClr val="00447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400" b="1" dirty="0"/>
              <a:t>9-month Faculty Deferred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615590D-69B3-69C0-8029-0B349FB54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768" y="4088112"/>
            <a:ext cx="3904488" cy="2286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77B199-DE30-7CFA-49B8-E58C99C9F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4633" y="4088112"/>
            <a:ext cx="4581144" cy="2286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71399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D4E4D-1C21-F442-ECF1-0152B02EB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My Pay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11FD7-0471-960F-28E9-5B56E1A3D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075" y="1825625"/>
            <a:ext cx="10090765" cy="4351338"/>
          </a:xfrm>
        </p:spPr>
        <p:txBody>
          <a:bodyPr>
            <a:normAutofit/>
          </a:bodyPr>
          <a:lstStyle/>
          <a:p>
            <a:r>
              <a:rPr lang="en-US" dirty="0"/>
              <a:t>This feature allows employees to make hypothetical changes to their pay and view their results</a:t>
            </a:r>
          </a:p>
          <a:p>
            <a:r>
              <a:rPr lang="en-US" dirty="0"/>
              <a:t>Make adjustments to:</a:t>
            </a:r>
          </a:p>
          <a:p>
            <a:pPr lvl="1"/>
            <a:r>
              <a:rPr lang="en-US" dirty="0"/>
              <a:t>Earnings—your regular wages, hourly pay, and additional earnings</a:t>
            </a:r>
          </a:p>
          <a:p>
            <a:pPr lvl="1"/>
            <a:r>
              <a:rPr lang="en-US" dirty="0"/>
              <a:t>Earnings or Deductions—your health and retirement benefits (pre-tax)</a:t>
            </a:r>
          </a:p>
          <a:p>
            <a:pPr lvl="1"/>
            <a:r>
              <a:rPr lang="en-US" dirty="0"/>
              <a:t>Deductions—optional retirement (Roth plans) and other voluntary deductions (post-tax)</a:t>
            </a:r>
          </a:p>
          <a:p>
            <a:r>
              <a:rPr lang="en-US" dirty="0"/>
              <a:t>9-month faculty must only select pay results corresponding to their annual work period, not summer pay results</a:t>
            </a:r>
          </a:p>
          <a:p>
            <a:r>
              <a:rPr lang="en-US" dirty="0"/>
              <a:t>Limitations:</a:t>
            </a:r>
          </a:p>
          <a:p>
            <a:pPr lvl="1"/>
            <a:r>
              <a:rPr lang="en-US" dirty="0"/>
              <a:t>Insurance plans (dental, health, vision, disability, etc.), mandatory retirement plans are not editable for modeling</a:t>
            </a:r>
          </a:p>
          <a:p>
            <a:pPr lvl="1"/>
            <a:r>
              <a:rPr lang="en-US" dirty="0"/>
              <a:t>Not all states are available for modeling </a:t>
            </a:r>
          </a:p>
          <a:p>
            <a:pPr lvl="1"/>
            <a:r>
              <a:rPr lang="en-US" dirty="0"/>
              <a:t>Deferred faculty employees cannot make adjustments to earnings on primary position; changes can be made to additional earnings (overload, bonus, awards)</a:t>
            </a:r>
          </a:p>
        </p:txBody>
      </p:sp>
    </p:spTree>
    <p:extLst>
      <p:ext uri="{BB962C8B-B14F-4D97-AF65-F5344CB8AC3E}">
        <p14:creationId xmlns:p14="http://schemas.microsoft.com/office/powerpoint/2010/main" val="1317832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FF0F6-78C6-922F-164A-9B364623F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Documents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E9B40-491C-43B9-FF9C-9B3593E11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076" y="1825625"/>
            <a:ext cx="4327501" cy="4351338"/>
          </a:xfrm>
        </p:spPr>
        <p:txBody>
          <a:bodyPr/>
          <a:lstStyle/>
          <a:p>
            <a:r>
              <a:rPr lang="en-US" dirty="0"/>
              <a:t>To access your W-2 tax documents, click on MENU </a:t>
            </a:r>
            <a:r>
              <a:rPr lang="en-US" dirty="0">
                <a:solidFill>
                  <a:srgbClr val="C00000"/>
                </a:solidFill>
                <a:sym typeface="Wingdings" panose="05000000000000000000" pitchFamily="2" charset="2"/>
              </a:rPr>
              <a:t>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/>
              <a:t>Pay</a:t>
            </a:r>
          </a:p>
          <a:p>
            <a:r>
              <a:rPr lang="en-US" dirty="0"/>
              <a:t>Click on Tax Documents</a:t>
            </a:r>
          </a:p>
          <a:p>
            <a:r>
              <a:rPr lang="en-US" dirty="0"/>
              <a:t>Click View/Print to download a PDF copy of your W-2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48E7ED-CE69-630B-8C2C-D8E3E17544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1029"/>
          <a:stretch>
            <a:fillRect/>
          </a:stretch>
        </p:blipFill>
        <p:spPr>
          <a:xfrm>
            <a:off x="5433130" y="2580228"/>
            <a:ext cx="2895022" cy="335776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id="{D5F8A11F-413D-18C7-D48E-70B8DF8AD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601592" y="4150368"/>
            <a:ext cx="346076" cy="217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3BB149-C0AD-32F4-915E-A5CC8320B2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221108" y="2174026"/>
            <a:ext cx="2036367" cy="376397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6B843EC0-E6C9-F37D-3923-1BCADE18F5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6252" y="5556254"/>
            <a:ext cx="1230608" cy="271022"/>
          </a:xfrm>
          <a:prstGeom prst="rect">
            <a:avLst/>
          </a:prstGeom>
          <a:noFill/>
          <a:ln w="22225" algn="ctr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671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9382</TotalTime>
  <Words>659</Words>
  <Application>Microsoft Office PowerPoint</Application>
  <PresentationFormat>Widescreen</PresentationFormat>
  <Paragraphs>83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Office Theme</vt:lpstr>
      <vt:lpstr>FACULTY ORIENTATION</vt:lpstr>
      <vt:lpstr>Introduction</vt:lpstr>
      <vt:lpstr>Table of Contents</vt:lpstr>
      <vt:lpstr>Payroll Schedules</vt:lpstr>
      <vt:lpstr>Payslips</vt:lpstr>
      <vt:lpstr>Payment and Withholding Elections</vt:lpstr>
      <vt:lpstr>Deferred and Non-Deferred Pay</vt:lpstr>
      <vt:lpstr>Model My Pay</vt:lpstr>
      <vt:lpstr>Tax Documents</vt:lpstr>
      <vt:lpstr>Absence Plans and Balances</vt:lpstr>
      <vt:lpstr>Requesting Time Off</vt:lpstr>
      <vt:lpstr>Correcting Time Off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Rochelle Campbell</cp:lastModifiedBy>
  <cp:revision>39</cp:revision>
  <cp:lastPrinted>2025-02-27T20:19:07Z</cp:lastPrinted>
  <dcterms:created xsi:type="dcterms:W3CDTF">2019-04-17T14:47:58Z</dcterms:created>
  <dcterms:modified xsi:type="dcterms:W3CDTF">2026-07-29T17:06:48Z</dcterms:modified>
</cp:coreProperties>
</file>