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22.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6" r:id="rId2"/>
    <p:sldId id="257" r:id="rId3"/>
    <p:sldId id="269" r:id="rId4"/>
    <p:sldId id="271" r:id="rId5"/>
    <p:sldId id="270" r:id="rId6"/>
    <p:sldId id="273" r:id="rId7"/>
    <p:sldId id="272" r:id="rId8"/>
    <p:sldId id="274" r:id="rId9"/>
    <p:sldId id="267" r:id="rId10"/>
    <p:sldId id="275" r:id="rId11"/>
    <p:sldId id="276" r:id="rId12"/>
    <p:sldId id="282" r:id="rId13"/>
    <p:sldId id="277" r:id="rId14"/>
    <p:sldId id="281" r:id="rId15"/>
    <p:sldId id="278" r:id="rId16"/>
    <p:sldId id="285" r:id="rId17"/>
    <p:sldId id="284" r:id="rId18"/>
    <p:sldId id="283" r:id="rId19"/>
    <p:sldId id="286" r:id="rId20"/>
    <p:sldId id="288" r:id="rId21"/>
    <p:sldId id="287" r:id="rId22"/>
    <p:sldId id="290" r:id="rId23"/>
    <p:sldId id="301" r:id="rId24"/>
    <p:sldId id="293" r:id="rId25"/>
    <p:sldId id="289" r:id="rId26"/>
    <p:sldId id="295" r:id="rId27"/>
    <p:sldId id="291" r:id="rId28"/>
    <p:sldId id="296" r:id="rId29"/>
    <p:sldId id="294" r:id="rId30"/>
    <p:sldId id="298" r:id="rId31"/>
    <p:sldId id="263"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132A"/>
    <a:srgbClr val="0044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78"/>
    <p:restoredTop sz="93284"/>
  </p:normalViewPr>
  <p:slideViewPr>
    <p:cSldViewPr snapToGrid="0" snapToObjects="1">
      <p:cViewPr varScale="1">
        <p:scale>
          <a:sx n="103" d="100"/>
          <a:sy n="103" d="100"/>
        </p:scale>
        <p:origin x="124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C38084E-DB51-1C4E-B0EC-656B6D026462}" type="datetimeFigureOut">
              <a:rPr lang="en-US" smtClean="0"/>
              <a:t>8/7/2026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AA823F1-E3F1-1D43-A719-CE72722030EA}" type="slidenum">
              <a:rPr lang="en-US" smtClean="0"/>
              <a:t>‹#›</a:t>
            </a:fld>
            <a:endParaRPr lang="en-US"/>
          </a:p>
        </p:txBody>
      </p:sp>
    </p:spTree>
    <p:extLst>
      <p:ext uri="{BB962C8B-B14F-4D97-AF65-F5344CB8AC3E}">
        <p14:creationId xmlns:p14="http://schemas.microsoft.com/office/powerpoint/2010/main" val="1383291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A823F1-E3F1-1D43-A719-CE72722030EA}" type="slidenum">
              <a:rPr lang="en-US" smtClean="0"/>
              <a:t>1</a:t>
            </a:fld>
            <a:endParaRPr lang="en-US"/>
          </a:p>
        </p:txBody>
      </p:sp>
    </p:spTree>
    <p:extLst>
      <p:ext uri="{BB962C8B-B14F-4D97-AF65-F5344CB8AC3E}">
        <p14:creationId xmlns:p14="http://schemas.microsoft.com/office/powerpoint/2010/main" val="1909943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59375" y="5296395"/>
            <a:ext cx="9144000" cy="870137"/>
          </a:xfrm>
        </p:spPr>
        <p:txBody>
          <a:bodyPr anchor="b">
            <a:normAutofit/>
          </a:bodyPr>
          <a:lstStyle>
            <a:lvl1pPr algn="ctr">
              <a:defRPr sz="2400" b="1" i="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559375" y="6171983"/>
            <a:ext cx="9144000" cy="686017"/>
          </a:xfrm>
        </p:spPr>
        <p:txBody>
          <a:bodyPr>
            <a:normAutofit/>
          </a:bodyPr>
          <a:lstStyle>
            <a:lvl1pPr marL="0" indent="0" algn="ctr">
              <a:buNone/>
              <a:defRPr sz="1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44787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 FAU">
    <p:spTree>
      <p:nvGrpSpPr>
        <p:cNvPr id="1" name=""/>
        <p:cNvGrpSpPr/>
        <p:nvPr/>
      </p:nvGrpSpPr>
      <p:grpSpPr>
        <a:xfrm>
          <a:off x="0" y="0"/>
          <a:ext cx="0" cy="0"/>
          <a:chOff x="0" y="0"/>
          <a:chExt cx="0" cy="0"/>
        </a:xfrm>
      </p:grpSpPr>
      <p:pic>
        <p:nvPicPr>
          <p:cNvPr id="6" name="Picture 5" descr="A graphic of a state with text&#10;&#10;AI-generated content may be incorrect.">
            <a:extLst>
              <a:ext uri="{FF2B5EF4-FFF2-40B4-BE49-F238E27FC236}">
                <a16:creationId xmlns:a16="http://schemas.microsoft.com/office/drawing/2014/main" id="{A158928A-DF9B-2D42-1E75-407F473FFC4A}"/>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35374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riving Student Succe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4CD1B0-1055-FAF4-0384-1CA1A72F91B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525783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7760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42075" y="1825625"/>
            <a:ext cx="613373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p:cNvSpPr>
            <a:spLocks noGrp="1"/>
          </p:cNvSpPr>
          <p:nvPr>
            <p:ph type="pic" sz="quarter" idx="10"/>
          </p:nvPr>
        </p:nvSpPr>
        <p:spPr>
          <a:xfrm>
            <a:off x="7398327" y="1825625"/>
            <a:ext cx="4793673" cy="4351338"/>
          </a:xfrm>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Imag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771896"/>
            <a:ext cx="12192000" cy="6086104"/>
          </a:xfr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39535" y="516512"/>
            <a:ext cx="9605082" cy="593408"/>
          </a:xfrm>
        </p:spPr>
        <p:txBody>
          <a:bodyPr/>
          <a:lstStyle/>
          <a:p>
            <a:r>
              <a:rPr lang="en-US"/>
              <a:t>Click to edit Master title style</a:t>
            </a:r>
          </a:p>
        </p:txBody>
      </p:sp>
      <p:sp>
        <p:nvSpPr>
          <p:cNvPr id="3" name="Content Placeholder 2"/>
          <p:cNvSpPr>
            <a:spLocks noGrp="1"/>
          </p:cNvSpPr>
          <p:nvPr>
            <p:ph idx="1"/>
          </p:nvPr>
        </p:nvSpPr>
        <p:spPr>
          <a:xfrm>
            <a:off x="2039535" y="1244856"/>
            <a:ext cx="9605082" cy="46740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bg1">
                    <a:lumMod val="95000"/>
                  </a:schemeClr>
                </a:solidFill>
                <a:latin typeface="+mj-lt"/>
              </a:defRPr>
            </a:lvl1pPr>
          </a:lstStyle>
          <a:p>
            <a:r>
              <a:rPr lang="en-US"/>
              <a:t>Click to edit Master title style</a:t>
            </a:r>
          </a:p>
        </p:txBody>
      </p:sp>
      <p:sp>
        <p:nvSpPr>
          <p:cNvPr id="3" name="Content Placeholder 2"/>
          <p:cNvSpPr>
            <a:spLocks noGrp="1"/>
          </p:cNvSpPr>
          <p:nvPr>
            <p:ph idx="1"/>
          </p:nvPr>
        </p:nvSpPr>
        <p:spPr/>
        <p:txBody>
          <a:bodyPr/>
          <a:lstStyle>
            <a:lvl1pPr>
              <a:defRPr baseline="0">
                <a:solidFill>
                  <a:schemeClr val="bg1">
                    <a:lumMod val="95000"/>
                  </a:schemeClr>
                </a:solidFill>
                <a:latin typeface="+mj-lt"/>
              </a:defRPr>
            </a:lvl1pPr>
            <a:lvl2pPr>
              <a:defRPr baseline="0">
                <a:solidFill>
                  <a:schemeClr val="bg1">
                    <a:lumMod val="95000"/>
                  </a:schemeClr>
                </a:solidFill>
                <a:latin typeface="+mj-lt"/>
              </a:defRPr>
            </a:lvl2pPr>
            <a:lvl3pPr>
              <a:defRPr baseline="0">
                <a:solidFill>
                  <a:schemeClr val="bg1">
                    <a:lumMod val="95000"/>
                  </a:schemeClr>
                </a:solidFill>
                <a:latin typeface="+mj-lt"/>
              </a:defRPr>
            </a:lvl3pPr>
            <a:lvl4pPr>
              <a:defRPr baseline="0">
                <a:solidFill>
                  <a:schemeClr val="bg1">
                    <a:lumMod val="95000"/>
                  </a:schemeClr>
                </a:solidFill>
                <a:latin typeface="+mj-lt"/>
              </a:defRPr>
            </a:lvl4pPr>
            <a:lvl5pPr>
              <a:defRPr baseline="0">
                <a:solidFill>
                  <a:schemeClr val="bg1">
                    <a:lumMod val="95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2076" y="1097280"/>
            <a:ext cx="9605082" cy="5934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742076" y="1825625"/>
            <a:ext cx="960508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9691043"/>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6" r:id="rId3"/>
    <p:sldLayoutId id="2147483650" r:id="rId4"/>
    <p:sldLayoutId id="2147483654" r:id="rId5"/>
    <p:sldLayoutId id="2147483655" r:id="rId6"/>
    <p:sldLayoutId id="2147483652" r:id="rId7"/>
    <p:sldLayoutId id="2147483651" r:id="rId8"/>
  </p:sldLayoutIdLst>
  <p:txStyles>
    <p:titleStyle>
      <a:lvl1pPr algn="l" defTabSz="914400" rtl="0" eaLnBrk="1" latinLnBrk="0" hangingPunct="1">
        <a:lnSpc>
          <a:spcPct val="90000"/>
        </a:lnSpc>
        <a:spcBef>
          <a:spcPct val="0"/>
        </a:spcBef>
        <a:buNone/>
        <a:defRPr sz="2400" b="1" i="0" kern="1200" baseline="0">
          <a:solidFill>
            <a:srgbClr val="004479"/>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1800" kern="1200" baseline="0">
          <a:solidFill>
            <a:srgbClr val="004479"/>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1800" kern="1200" baseline="0">
          <a:solidFill>
            <a:srgbClr val="004479"/>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baseline="0">
          <a:solidFill>
            <a:srgbClr val="004479"/>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baseline="0">
          <a:solidFill>
            <a:srgbClr val="004479"/>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baseline="0">
          <a:solidFill>
            <a:srgbClr val="004479"/>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22.jp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hyperlink" Target="https://www.fau.edu/hr/benefits/discounts/"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hyperlink" Target="resourcesforliving.com" TargetMode="Externa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hyperlink" Target="mailto:benefits@fau.edu" TargetMode="Externa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s://www.fau.edu/hr/benefits/retirement-providers/" TargetMode="External"/><Relationship Id="rId2" Type="http://schemas.openxmlformats.org/officeDocument/2006/relationships/hyperlink" Target="https://www.fau.edu/hr/documents/salary-reduction-agreement.pdf" TargetMode="External"/><Relationship Id="rId1" Type="http://schemas.openxmlformats.org/officeDocument/2006/relationships/slideLayout" Target="../slideLayouts/slideLayout4.xml"/><Relationship Id="rId4" Type="http://schemas.openxmlformats.org/officeDocument/2006/relationships/hyperlink" Target="https://www.myfloridacfo.com/DeferredComp/"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peoplefirst.myflorida.com/" TargetMode="External"/><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mybenefits.myflorida.com/health" TargetMode="Externa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mailto:benefits@fau.edu" TargetMode="External"/><Relationship Id="rId2" Type="http://schemas.openxmlformats.org/officeDocument/2006/relationships/image" Target="../media/image26.jpg"/><Relationship Id="rId1" Type="http://schemas.openxmlformats.org/officeDocument/2006/relationships/slideLayout" Target="../slideLayouts/slideLayout1.xml"/><Relationship Id="rId4" Type="http://schemas.openxmlformats.org/officeDocument/2006/relationships/hyperlink" Target="http://www.fau.edu/hr/benefit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4000" dirty="0"/>
            </a:br>
            <a:br>
              <a:rPr lang="en-US" sz="4000" dirty="0"/>
            </a:br>
            <a:br>
              <a:rPr lang="en-US" sz="4000" dirty="0"/>
            </a:br>
            <a:endParaRPr lang="en-US" sz="4000" dirty="0"/>
          </a:p>
        </p:txBody>
      </p:sp>
      <p:sp>
        <p:nvSpPr>
          <p:cNvPr id="4" name="Content Placeholder 3">
            <a:extLst>
              <a:ext uri="{FF2B5EF4-FFF2-40B4-BE49-F238E27FC236}">
                <a16:creationId xmlns:a16="http://schemas.microsoft.com/office/drawing/2014/main" id="{6DC13525-2B3F-8101-F396-05902DFEA0E0}"/>
              </a:ext>
            </a:extLst>
          </p:cNvPr>
          <p:cNvSpPr>
            <a:spLocks noGrp="1"/>
          </p:cNvSpPr>
          <p:nvPr>
            <p:ph idx="1"/>
          </p:nvPr>
        </p:nvSpPr>
        <p:spPr>
          <a:xfrm>
            <a:off x="742075" y="3051109"/>
            <a:ext cx="10575957" cy="3125853"/>
          </a:xfrm>
        </p:spPr>
        <p:txBody>
          <a:bodyPr>
            <a:normAutofit/>
          </a:bodyPr>
          <a:lstStyle/>
          <a:p>
            <a:pPr marL="0" indent="0" algn="ctr">
              <a:buNone/>
            </a:pPr>
            <a:endParaRPr lang="en-US" sz="4800" dirty="0"/>
          </a:p>
          <a:p>
            <a:pPr marL="0" indent="0" algn="ctr">
              <a:buNone/>
            </a:pPr>
            <a:r>
              <a:rPr lang="en-US" sz="4800" dirty="0"/>
              <a:t>2026 Faculty Orientation</a:t>
            </a:r>
            <a:br>
              <a:rPr lang="en-US" sz="4800" dirty="0"/>
            </a:br>
            <a:endParaRPr lang="en-US" sz="4800" dirty="0"/>
          </a:p>
        </p:txBody>
      </p:sp>
    </p:spTree>
    <p:extLst>
      <p:ext uri="{BB962C8B-B14F-4D97-AF65-F5344CB8AC3E}">
        <p14:creationId xmlns:p14="http://schemas.microsoft.com/office/powerpoint/2010/main" val="480599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F19A1E6E-9400-25B5-1E9E-5B8F7800A06A}"/>
              </a:ext>
            </a:extLst>
          </p:cNvPr>
          <p:cNvSpPr>
            <a:spLocks noGrp="1"/>
          </p:cNvSpPr>
          <p:nvPr>
            <p:ph type="title"/>
          </p:nvPr>
        </p:nvSpPr>
        <p:spPr/>
        <p:txBody>
          <a:bodyPr>
            <a:normAutofit/>
          </a:bodyPr>
          <a:lstStyle/>
          <a:p>
            <a:pPr algn="ctr"/>
            <a:r>
              <a:rPr lang="en-US" sz="2800" dirty="0"/>
              <a:t>Health Insurance: Standard Option</a:t>
            </a:r>
          </a:p>
        </p:txBody>
      </p:sp>
      <p:sp>
        <p:nvSpPr>
          <p:cNvPr id="17" name="Content Placeholder 16">
            <a:extLst>
              <a:ext uri="{FF2B5EF4-FFF2-40B4-BE49-F238E27FC236}">
                <a16:creationId xmlns:a16="http://schemas.microsoft.com/office/drawing/2014/main" id="{16CEC2BA-E01B-8566-2192-EE1EEE8DD681}"/>
              </a:ext>
            </a:extLst>
          </p:cNvPr>
          <p:cNvSpPr>
            <a:spLocks noGrp="1"/>
          </p:cNvSpPr>
          <p:nvPr>
            <p:ph idx="1"/>
          </p:nvPr>
        </p:nvSpPr>
        <p:spPr/>
        <p:txBody>
          <a:bodyPr/>
          <a:lstStyle/>
          <a:p>
            <a:pPr marL="241300">
              <a:lnSpc>
                <a:spcPct val="100000"/>
              </a:lnSpc>
              <a:spcBef>
                <a:spcPts val="855"/>
              </a:spcBef>
              <a:buClr>
                <a:srgbClr val="C00000"/>
              </a:buClr>
              <a:buFont typeface="Wingdings"/>
              <a:buChar char=""/>
              <a:tabLst>
                <a:tab pos="241300" algn="l"/>
              </a:tabLst>
            </a:pPr>
            <a:r>
              <a:rPr lang="en-US" sz="2800" spc="-5" dirty="0">
                <a:solidFill>
                  <a:srgbClr val="001F5F"/>
                </a:solidFill>
                <a:cs typeface="Palatino Linotype"/>
              </a:rPr>
              <a:t>The Standard Plan offers choice of PPO or</a:t>
            </a:r>
            <a:r>
              <a:rPr lang="en-US" sz="2800" spc="-30" dirty="0">
                <a:solidFill>
                  <a:srgbClr val="001F5F"/>
                </a:solidFill>
                <a:cs typeface="Palatino Linotype"/>
              </a:rPr>
              <a:t> </a:t>
            </a:r>
            <a:r>
              <a:rPr lang="en-US" sz="2800" spc="-10" dirty="0">
                <a:solidFill>
                  <a:srgbClr val="001F5F"/>
                </a:solidFill>
                <a:cs typeface="Palatino Linotype"/>
              </a:rPr>
              <a:t>HMO</a:t>
            </a:r>
            <a:endParaRPr lang="en-US" sz="2800" dirty="0">
              <a:cs typeface="Palatino Linotype"/>
            </a:endParaRPr>
          </a:p>
          <a:p>
            <a:pPr marL="698500" lvl="1">
              <a:lnSpc>
                <a:spcPct val="100000"/>
              </a:lnSpc>
              <a:spcBef>
                <a:spcPts val="550"/>
              </a:spcBef>
              <a:buClr>
                <a:srgbClr val="C00000"/>
              </a:buClr>
              <a:buFont typeface="Wingdings"/>
              <a:buChar char=""/>
              <a:tabLst>
                <a:tab pos="698500" algn="l"/>
              </a:tabLst>
            </a:pPr>
            <a:r>
              <a:rPr lang="en-US" sz="2000" i="1" dirty="0">
                <a:solidFill>
                  <a:srgbClr val="001F5F"/>
                </a:solidFill>
                <a:cs typeface="Palatino Linotype"/>
              </a:rPr>
              <a:t>Note – same </a:t>
            </a:r>
            <a:r>
              <a:rPr lang="en-US" sz="2000" i="1" spc="-5" dirty="0">
                <a:solidFill>
                  <a:srgbClr val="001F5F"/>
                </a:solidFill>
                <a:cs typeface="Palatino Linotype"/>
              </a:rPr>
              <a:t>providers as high-deductible</a:t>
            </a:r>
            <a:r>
              <a:rPr lang="en-US" sz="2000" i="1" dirty="0">
                <a:solidFill>
                  <a:srgbClr val="001F5F"/>
                </a:solidFill>
                <a:cs typeface="Palatino Linotype"/>
              </a:rPr>
              <a:t> plan</a:t>
            </a:r>
            <a:r>
              <a:rPr lang="en-US" sz="2000" i="1" spc="-150" dirty="0">
                <a:solidFill>
                  <a:srgbClr val="001F5F"/>
                </a:solidFill>
                <a:cs typeface="Palatino Linotype"/>
              </a:rPr>
              <a:t> </a:t>
            </a:r>
            <a:r>
              <a:rPr lang="en-US" sz="2000" i="1" dirty="0">
                <a:solidFill>
                  <a:srgbClr val="001F5F"/>
                </a:solidFill>
                <a:cs typeface="Palatino Linotype"/>
              </a:rPr>
              <a:t>options</a:t>
            </a:r>
            <a:endParaRPr lang="en-US" sz="2000" dirty="0">
              <a:cs typeface="Palatino Linotype"/>
            </a:endParaRPr>
          </a:p>
          <a:p>
            <a:pPr marL="241300">
              <a:lnSpc>
                <a:spcPct val="100000"/>
              </a:lnSpc>
              <a:spcBef>
                <a:spcPts val="950"/>
              </a:spcBef>
              <a:buClr>
                <a:srgbClr val="C00000"/>
              </a:buClr>
              <a:buFont typeface="Wingdings"/>
              <a:buChar char=""/>
              <a:tabLst>
                <a:tab pos="241300" algn="l"/>
              </a:tabLst>
            </a:pPr>
            <a:r>
              <a:rPr lang="en-US" sz="2800" spc="-10" dirty="0">
                <a:solidFill>
                  <a:srgbClr val="001F5F"/>
                </a:solidFill>
                <a:cs typeface="Palatino Linotype"/>
              </a:rPr>
              <a:t>You pay a copayment for most office visits</a:t>
            </a:r>
            <a:endParaRPr lang="en-US" sz="2800" dirty="0">
              <a:cs typeface="Palatino Linotype"/>
            </a:endParaRPr>
          </a:p>
          <a:p>
            <a:pPr marL="241300">
              <a:lnSpc>
                <a:spcPct val="100000"/>
              </a:lnSpc>
              <a:spcBef>
                <a:spcPts val="994"/>
              </a:spcBef>
              <a:buClr>
                <a:srgbClr val="C00000"/>
              </a:buClr>
              <a:buFont typeface="Wingdings"/>
              <a:buChar char=""/>
              <a:tabLst>
                <a:tab pos="241300" algn="l"/>
              </a:tabLst>
            </a:pPr>
            <a:r>
              <a:rPr lang="en-US" sz="2800" spc="-20" dirty="0">
                <a:solidFill>
                  <a:srgbClr val="001F5F"/>
                </a:solidFill>
                <a:cs typeface="Palatino Linotype"/>
              </a:rPr>
              <a:t>Higher</a:t>
            </a:r>
            <a:r>
              <a:rPr lang="en-US" sz="2800" dirty="0">
                <a:solidFill>
                  <a:srgbClr val="001F5F"/>
                </a:solidFill>
                <a:cs typeface="Palatino Linotype"/>
              </a:rPr>
              <a:t> </a:t>
            </a:r>
            <a:r>
              <a:rPr lang="en-US" sz="2800" spc="-5" dirty="0">
                <a:solidFill>
                  <a:srgbClr val="001F5F"/>
                </a:solidFill>
                <a:cs typeface="Palatino Linotype"/>
              </a:rPr>
              <a:t>Premiums, but may pay less out of pocket when receiving care</a:t>
            </a:r>
            <a:endParaRPr lang="en-US" sz="2800" dirty="0">
              <a:cs typeface="Palatino Linotype"/>
            </a:endParaRPr>
          </a:p>
          <a:p>
            <a:pPr marL="241300" marR="243840">
              <a:lnSpc>
                <a:spcPct val="100000"/>
              </a:lnSpc>
              <a:spcBef>
                <a:spcPts val="994"/>
              </a:spcBef>
              <a:buClr>
                <a:srgbClr val="C00000"/>
              </a:buClr>
              <a:buFont typeface="Wingdings"/>
              <a:buChar char=""/>
              <a:tabLst>
                <a:tab pos="241300" algn="l"/>
              </a:tabLst>
            </a:pPr>
            <a:r>
              <a:rPr lang="en-US" sz="2800" spc="-10" dirty="0">
                <a:solidFill>
                  <a:srgbClr val="001F5F"/>
                </a:solidFill>
                <a:cs typeface="Palatino Linotype"/>
              </a:rPr>
              <a:t>Participation </a:t>
            </a:r>
            <a:r>
              <a:rPr lang="en-US" sz="2800" spc="-5" dirty="0">
                <a:solidFill>
                  <a:srgbClr val="001F5F"/>
                </a:solidFill>
                <a:cs typeface="Palatino Linotype"/>
              </a:rPr>
              <a:t>in Flexible </a:t>
            </a:r>
            <a:r>
              <a:rPr lang="en-US" sz="2800" dirty="0">
                <a:solidFill>
                  <a:srgbClr val="001F5F"/>
                </a:solidFill>
                <a:cs typeface="Palatino Linotype"/>
              </a:rPr>
              <a:t>Savings </a:t>
            </a:r>
            <a:r>
              <a:rPr lang="en-US" sz="2800" spc="-5" dirty="0">
                <a:solidFill>
                  <a:srgbClr val="001F5F"/>
                </a:solidFill>
                <a:cs typeface="Palatino Linotype"/>
              </a:rPr>
              <a:t>Account (FSA) to</a:t>
            </a:r>
            <a:r>
              <a:rPr lang="en-US" sz="2800" spc="-145" dirty="0">
                <a:solidFill>
                  <a:srgbClr val="001F5F"/>
                </a:solidFill>
                <a:cs typeface="Palatino Linotype"/>
              </a:rPr>
              <a:t> </a:t>
            </a:r>
            <a:r>
              <a:rPr lang="en-US" sz="2800" dirty="0">
                <a:solidFill>
                  <a:srgbClr val="001F5F"/>
                </a:solidFill>
                <a:cs typeface="Palatino Linotype"/>
              </a:rPr>
              <a:t>offset  </a:t>
            </a:r>
            <a:r>
              <a:rPr lang="en-US" sz="2800" spc="-5" dirty="0">
                <a:solidFill>
                  <a:srgbClr val="001F5F"/>
                </a:solidFill>
                <a:cs typeface="Palatino Linotype"/>
              </a:rPr>
              <a:t>out-of-pocket</a:t>
            </a:r>
            <a:r>
              <a:rPr lang="en-US" sz="2800" dirty="0">
                <a:solidFill>
                  <a:srgbClr val="001F5F"/>
                </a:solidFill>
                <a:cs typeface="Palatino Linotype"/>
              </a:rPr>
              <a:t> </a:t>
            </a:r>
            <a:r>
              <a:rPr lang="en-US" sz="2800" spc="-5" dirty="0">
                <a:solidFill>
                  <a:srgbClr val="001F5F"/>
                </a:solidFill>
                <a:cs typeface="Palatino Linotype"/>
              </a:rPr>
              <a:t>expenses</a:t>
            </a:r>
            <a:endParaRPr lang="en-US" sz="2800" dirty="0">
              <a:cs typeface="Palatino Linotype"/>
            </a:endParaRPr>
          </a:p>
        </p:txBody>
      </p:sp>
    </p:spTree>
    <p:extLst>
      <p:ext uri="{BB962C8B-B14F-4D97-AF65-F5344CB8AC3E}">
        <p14:creationId xmlns:p14="http://schemas.microsoft.com/office/powerpoint/2010/main" val="2710774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C6B18-88FF-83F9-93F9-3762F2A2293D}"/>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B4138485-4B84-8CAF-B145-ADD3054724D9}"/>
              </a:ext>
            </a:extLst>
          </p:cNvPr>
          <p:cNvSpPr>
            <a:spLocks noGrp="1"/>
          </p:cNvSpPr>
          <p:nvPr>
            <p:ph type="title"/>
          </p:nvPr>
        </p:nvSpPr>
        <p:spPr/>
        <p:txBody>
          <a:bodyPr>
            <a:normAutofit/>
          </a:bodyPr>
          <a:lstStyle/>
          <a:p>
            <a:pPr algn="ctr"/>
            <a:r>
              <a:rPr lang="en-US" sz="2800" dirty="0"/>
              <a:t>Health Insurance: HDHP Option</a:t>
            </a:r>
          </a:p>
        </p:txBody>
      </p:sp>
      <p:sp>
        <p:nvSpPr>
          <p:cNvPr id="17" name="Content Placeholder 16">
            <a:extLst>
              <a:ext uri="{FF2B5EF4-FFF2-40B4-BE49-F238E27FC236}">
                <a16:creationId xmlns:a16="http://schemas.microsoft.com/office/drawing/2014/main" id="{F61D3524-F9E1-4E9B-28B4-3ED9032CD215}"/>
              </a:ext>
            </a:extLst>
          </p:cNvPr>
          <p:cNvSpPr>
            <a:spLocks noGrp="1"/>
          </p:cNvSpPr>
          <p:nvPr>
            <p:ph idx="1"/>
          </p:nvPr>
        </p:nvSpPr>
        <p:spPr/>
        <p:txBody>
          <a:bodyPr>
            <a:normAutofit lnSpcReduction="10000"/>
          </a:bodyPr>
          <a:lstStyle/>
          <a:p>
            <a:pPr marL="241300">
              <a:lnSpc>
                <a:spcPct val="100000"/>
              </a:lnSpc>
              <a:spcBef>
                <a:spcPts val="855"/>
              </a:spcBef>
              <a:buClr>
                <a:srgbClr val="C00000"/>
              </a:buClr>
              <a:buFont typeface="Wingdings"/>
              <a:buChar char=""/>
              <a:tabLst>
                <a:tab pos="241300" algn="l"/>
              </a:tabLst>
            </a:pPr>
            <a:r>
              <a:rPr lang="en-US" sz="2800" spc="-5" dirty="0">
                <a:solidFill>
                  <a:srgbClr val="001F5F"/>
                </a:solidFill>
                <a:latin typeface="Palatino Linotype"/>
                <a:cs typeface="Palatino Linotype"/>
              </a:rPr>
              <a:t>The High-Deductible Health Plan offers choice of PPO or</a:t>
            </a:r>
            <a:r>
              <a:rPr lang="en-US" sz="2800" spc="-30" dirty="0">
                <a:solidFill>
                  <a:srgbClr val="001F5F"/>
                </a:solidFill>
                <a:latin typeface="Palatino Linotype"/>
                <a:cs typeface="Palatino Linotype"/>
              </a:rPr>
              <a:t> </a:t>
            </a:r>
            <a:r>
              <a:rPr lang="en-US" sz="2800" spc="-10" dirty="0">
                <a:solidFill>
                  <a:srgbClr val="001F5F"/>
                </a:solidFill>
                <a:latin typeface="Palatino Linotype"/>
                <a:cs typeface="Palatino Linotype"/>
              </a:rPr>
              <a:t>HMO</a:t>
            </a:r>
            <a:endParaRPr lang="en-US" sz="2800" dirty="0">
              <a:latin typeface="Palatino Linotype"/>
              <a:cs typeface="Palatino Linotype"/>
            </a:endParaRPr>
          </a:p>
          <a:p>
            <a:pPr marL="698500" lvl="1">
              <a:lnSpc>
                <a:spcPct val="100000"/>
              </a:lnSpc>
              <a:spcBef>
                <a:spcPts val="550"/>
              </a:spcBef>
              <a:buClr>
                <a:srgbClr val="C00000"/>
              </a:buClr>
              <a:buFont typeface="Wingdings"/>
              <a:buChar char=""/>
              <a:tabLst>
                <a:tab pos="698500" algn="l"/>
              </a:tabLst>
            </a:pPr>
            <a:r>
              <a:rPr lang="en-US" sz="2000" i="1" dirty="0">
                <a:solidFill>
                  <a:srgbClr val="001F5F"/>
                </a:solidFill>
                <a:latin typeface="Palatino Linotype"/>
                <a:cs typeface="Palatino Linotype"/>
              </a:rPr>
              <a:t>Note – same </a:t>
            </a:r>
            <a:r>
              <a:rPr lang="en-US" sz="2000" i="1" spc="-5" dirty="0">
                <a:solidFill>
                  <a:srgbClr val="001F5F"/>
                </a:solidFill>
                <a:latin typeface="Palatino Linotype"/>
                <a:cs typeface="Palatino Linotype"/>
              </a:rPr>
              <a:t>providers as </a:t>
            </a:r>
            <a:r>
              <a:rPr lang="en-US" sz="2000" i="1" dirty="0">
                <a:solidFill>
                  <a:srgbClr val="001F5F"/>
                </a:solidFill>
                <a:latin typeface="Palatino Linotype"/>
                <a:cs typeface="Palatino Linotype"/>
              </a:rPr>
              <a:t>standard plan</a:t>
            </a:r>
            <a:r>
              <a:rPr lang="en-US" sz="2000" i="1" spc="-150" dirty="0">
                <a:solidFill>
                  <a:srgbClr val="001F5F"/>
                </a:solidFill>
                <a:latin typeface="Palatino Linotype"/>
                <a:cs typeface="Palatino Linotype"/>
              </a:rPr>
              <a:t> </a:t>
            </a:r>
            <a:r>
              <a:rPr lang="en-US" sz="2000" i="1" dirty="0">
                <a:solidFill>
                  <a:srgbClr val="001F5F"/>
                </a:solidFill>
                <a:latin typeface="Palatino Linotype"/>
                <a:cs typeface="Palatino Linotype"/>
              </a:rPr>
              <a:t>options</a:t>
            </a:r>
            <a:endParaRPr lang="en-US" sz="2000" dirty="0">
              <a:latin typeface="Palatino Linotype"/>
              <a:cs typeface="Palatino Linotype"/>
            </a:endParaRPr>
          </a:p>
          <a:p>
            <a:pPr marL="241300">
              <a:lnSpc>
                <a:spcPct val="100000"/>
              </a:lnSpc>
              <a:spcBef>
                <a:spcPts val="950"/>
              </a:spcBef>
              <a:buClr>
                <a:srgbClr val="C00000"/>
              </a:buClr>
              <a:buFont typeface="Wingdings"/>
              <a:buChar char=""/>
              <a:tabLst>
                <a:tab pos="241300" algn="l"/>
              </a:tabLst>
            </a:pPr>
            <a:r>
              <a:rPr lang="en-US" sz="2800" spc="-10" dirty="0">
                <a:solidFill>
                  <a:srgbClr val="001F5F"/>
                </a:solidFill>
                <a:latin typeface="Palatino Linotype"/>
                <a:cs typeface="Palatino Linotype"/>
              </a:rPr>
              <a:t>Employee </a:t>
            </a:r>
            <a:r>
              <a:rPr lang="en-US" sz="2800" dirty="0">
                <a:solidFill>
                  <a:srgbClr val="001F5F"/>
                </a:solidFill>
                <a:latin typeface="Palatino Linotype"/>
                <a:cs typeface="Palatino Linotype"/>
              </a:rPr>
              <a:t>assumes greater </a:t>
            </a:r>
            <a:r>
              <a:rPr lang="en-US" sz="2800" spc="-5" dirty="0">
                <a:solidFill>
                  <a:srgbClr val="001F5F"/>
                </a:solidFill>
                <a:latin typeface="Palatino Linotype"/>
                <a:cs typeface="Palatino Linotype"/>
              </a:rPr>
              <a:t>responsibility with</a:t>
            </a:r>
            <a:r>
              <a:rPr lang="en-US" sz="2800" spc="-30" dirty="0">
                <a:solidFill>
                  <a:srgbClr val="001F5F"/>
                </a:solidFill>
                <a:latin typeface="Palatino Linotype"/>
                <a:cs typeface="Palatino Linotype"/>
              </a:rPr>
              <a:t> </a:t>
            </a:r>
            <a:r>
              <a:rPr lang="en-US" sz="2800" spc="-5" dirty="0">
                <a:solidFill>
                  <a:srgbClr val="001F5F"/>
                </a:solidFill>
                <a:latin typeface="Palatino Linotype"/>
                <a:cs typeface="Palatino Linotype"/>
              </a:rPr>
              <a:t>healthcare</a:t>
            </a:r>
            <a:endParaRPr lang="en-US" sz="2800" dirty="0">
              <a:latin typeface="Palatino Linotype"/>
              <a:cs typeface="Palatino Linotype"/>
            </a:endParaRPr>
          </a:p>
          <a:p>
            <a:pPr marL="241300">
              <a:lnSpc>
                <a:spcPct val="100000"/>
              </a:lnSpc>
              <a:spcBef>
                <a:spcPts val="994"/>
              </a:spcBef>
              <a:buClr>
                <a:srgbClr val="C00000"/>
              </a:buClr>
              <a:buFont typeface="Wingdings"/>
              <a:buChar char=""/>
              <a:tabLst>
                <a:tab pos="241300" algn="l"/>
              </a:tabLst>
            </a:pPr>
            <a:r>
              <a:rPr lang="en-US" sz="2800" spc="-20" dirty="0">
                <a:solidFill>
                  <a:srgbClr val="001F5F"/>
                </a:solidFill>
                <a:latin typeface="Palatino Linotype"/>
                <a:cs typeface="Palatino Linotype"/>
              </a:rPr>
              <a:t>Lower</a:t>
            </a:r>
            <a:r>
              <a:rPr lang="en-US" sz="2800" dirty="0">
                <a:solidFill>
                  <a:srgbClr val="001F5F"/>
                </a:solidFill>
                <a:latin typeface="Palatino Linotype"/>
                <a:cs typeface="Palatino Linotype"/>
              </a:rPr>
              <a:t> </a:t>
            </a:r>
            <a:r>
              <a:rPr lang="en-US" sz="2800" spc="-5" dirty="0">
                <a:solidFill>
                  <a:srgbClr val="001F5F"/>
                </a:solidFill>
                <a:latin typeface="Palatino Linotype"/>
                <a:cs typeface="Palatino Linotype"/>
              </a:rPr>
              <a:t>Premiums, but may pay more out of pocket when receiving care</a:t>
            </a:r>
            <a:endParaRPr lang="en-US" sz="2800" dirty="0">
              <a:latin typeface="Palatino Linotype"/>
              <a:cs typeface="Palatino Linotype"/>
            </a:endParaRPr>
          </a:p>
          <a:p>
            <a:pPr marL="241300">
              <a:lnSpc>
                <a:spcPct val="100000"/>
              </a:lnSpc>
              <a:spcBef>
                <a:spcPts val="1010"/>
              </a:spcBef>
              <a:buClr>
                <a:srgbClr val="C00000"/>
              </a:buClr>
              <a:buFont typeface="Wingdings"/>
              <a:buChar char=""/>
              <a:tabLst>
                <a:tab pos="241300" algn="l"/>
              </a:tabLst>
            </a:pPr>
            <a:r>
              <a:rPr lang="en-US" sz="2800" spc="-5" dirty="0">
                <a:solidFill>
                  <a:srgbClr val="001F5F"/>
                </a:solidFill>
                <a:latin typeface="Palatino Linotype"/>
                <a:cs typeface="Palatino Linotype"/>
              </a:rPr>
              <a:t>High Deductibles - </a:t>
            </a:r>
            <a:r>
              <a:rPr lang="en-US" sz="2800" i="1" u="heavy" dirty="0">
                <a:solidFill>
                  <a:srgbClr val="001F5F"/>
                </a:solidFill>
                <a:uFill>
                  <a:solidFill>
                    <a:srgbClr val="001F5F"/>
                  </a:solidFill>
                </a:uFill>
                <a:latin typeface="Palatino Linotype"/>
                <a:cs typeface="Palatino Linotype"/>
              </a:rPr>
              <a:t>Including </a:t>
            </a:r>
            <a:r>
              <a:rPr lang="en-US" sz="2800" i="1" u="heavy" spc="-5" dirty="0">
                <a:solidFill>
                  <a:srgbClr val="001F5F"/>
                </a:solidFill>
                <a:uFill>
                  <a:solidFill>
                    <a:srgbClr val="001F5F"/>
                  </a:solidFill>
                </a:uFill>
                <a:latin typeface="Palatino Linotype"/>
                <a:cs typeface="Palatino Linotype"/>
              </a:rPr>
              <a:t>deductibles </a:t>
            </a:r>
            <a:r>
              <a:rPr lang="en-US" sz="2800" i="1" u="heavy" dirty="0">
                <a:solidFill>
                  <a:srgbClr val="001F5F"/>
                </a:solidFill>
                <a:uFill>
                  <a:solidFill>
                    <a:srgbClr val="001F5F"/>
                  </a:solidFill>
                </a:uFill>
                <a:latin typeface="Palatino Linotype"/>
                <a:cs typeface="Palatino Linotype"/>
              </a:rPr>
              <a:t>for </a:t>
            </a:r>
            <a:r>
              <a:rPr lang="en-US" sz="2800" i="1" u="heavy" spc="-10" dirty="0">
                <a:solidFill>
                  <a:srgbClr val="001F5F"/>
                </a:solidFill>
                <a:uFill>
                  <a:solidFill>
                    <a:srgbClr val="001F5F"/>
                  </a:solidFill>
                </a:uFill>
                <a:latin typeface="Palatino Linotype"/>
                <a:cs typeface="Palatino Linotype"/>
              </a:rPr>
              <a:t>HMO</a:t>
            </a:r>
            <a:r>
              <a:rPr lang="en-US" sz="2800" i="1" u="heavy" spc="35" dirty="0">
                <a:solidFill>
                  <a:srgbClr val="001F5F"/>
                </a:solidFill>
                <a:uFill>
                  <a:solidFill>
                    <a:srgbClr val="001F5F"/>
                  </a:solidFill>
                </a:uFill>
                <a:latin typeface="Palatino Linotype"/>
                <a:cs typeface="Palatino Linotype"/>
              </a:rPr>
              <a:t> </a:t>
            </a:r>
            <a:r>
              <a:rPr lang="en-US" sz="2800" i="1" u="heavy" dirty="0">
                <a:solidFill>
                  <a:srgbClr val="001F5F"/>
                </a:solidFill>
                <a:uFill>
                  <a:solidFill>
                    <a:srgbClr val="001F5F"/>
                  </a:solidFill>
                </a:uFill>
                <a:latin typeface="Palatino Linotype"/>
                <a:cs typeface="Palatino Linotype"/>
              </a:rPr>
              <a:t>plans</a:t>
            </a:r>
            <a:endParaRPr lang="en-US" sz="2800" dirty="0">
              <a:latin typeface="Palatino Linotype"/>
              <a:cs typeface="Palatino Linotype"/>
            </a:endParaRPr>
          </a:p>
          <a:p>
            <a:pPr marL="241300" marR="243840">
              <a:lnSpc>
                <a:spcPct val="100000"/>
              </a:lnSpc>
              <a:spcBef>
                <a:spcPts val="994"/>
              </a:spcBef>
              <a:buClr>
                <a:srgbClr val="C00000"/>
              </a:buClr>
              <a:buFont typeface="Wingdings"/>
              <a:buChar char=""/>
              <a:tabLst>
                <a:tab pos="241300" algn="l"/>
              </a:tabLst>
            </a:pPr>
            <a:r>
              <a:rPr lang="en-US" sz="2800" spc="-10" dirty="0">
                <a:solidFill>
                  <a:srgbClr val="001F5F"/>
                </a:solidFill>
                <a:latin typeface="Palatino Linotype"/>
                <a:cs typeface="Palatino Linotype"/>
              </a:rPr>
              <a:t>Participation </a:t>
            </a:r>
            <a:r>
              <a:rPr lang="en-US" sz="2800" spc="-5" dirty="0">
                <a:solidFill>
                  <a:srgbClr val="001F5F"/>
                </a:solidFill>
                <a:latin typeface="Palatino Linotype"/>
                <a:cs typeface="Palatino Linotype"/>
              </a:rPr>
              <a:t>in Health </a:t>
            </a:r>
            <a:r>
              <a:rPr lang="en-US" sz="2800" dirty="0">
                <a:solidFill>
                  <a:srgbClr val="001F5F"/>
                </a:solidFill>
                <a:latin typeface="Palatino Linotype"/>
                <a:cs typeface="Palatino Linotype"/>
              </a:rPr>
              <a:t>Savings </a:t>
            </a:r>
            <a:r>
              <a:rPr lang="en-US" sz="2800" spc="-5" dirty="0">
                <a:solidFill>
                  <a:srgbClr val="001F5F"/>
                </a:solidFill>
                <a:latin typeface="Palatino Linotype"/>
                <a:cs typeface="Palatino Linotype"/>
              </a:rPr>
              <a:t>Account (HSA) to</a:t>
            </a:r>
            <a:r>
              <a:rPr lang="en-US" sz="2800" spc="-145" dirty="0">
                <a:solidFill>
                  <a:srgbClr val="001F5F"/>
                </a:solidFill>
                <a:latin typeface="Palatino Linotype"/>
                <a:cs typeface="Palatino Linotype"/>
              </a:rPr>
              <a:t> </a:t>
            </a:r>
            <a:r>
              <a:rPr lang="en-US" sz="2800" dirty="0">
                <a:solidFill>
                  <a:srgbClr val="001F5F"/>
                </a:solidFill>
                <a:latin typeface="Palatino Linotype"/>
                <a:cs typeface="Palatino Linotype"/>
              </a:rPr>
              <a:t>offset  </a:t>
            </a:r>
            <a:r>
              <a:rPr lang="en-US" sz="2800" spc="-5" dirty="0">
                <a:solidFill>
                  <a:srgbClr val="001F5F"/>
                </a:solidFill>
                <a:latin typeface="Palatino Linotype"/>
                <a:cs typeface="Palatino Linotype"/>
              </a:rPr>
              <a:t>out-of-pocket</a:t>
            </a:r>
            <a:r>
              <a:rPr lang="en-US" sz="2800" dirty="0">
                <a:solidFill>
                  <a:srgbClr val="001F5F"/>
                </a:solidFill>
                <a:latin typeface="Palatino Linotype"/>
                <a:cs typeface="Palatino Linotype"/>
              </a:rPr>
              <a:t> </a:t>
            </a:r>
            <a:r>
              <a:rPr lang="en-US" sz="2800" spc="-5" dirty="0">
                <a:solidFill>
                  <a:srgbClr val="001F5F"/>
                </a:solidFill>
                <a:latin typeface="Palatino Linotype"/>
                <a:cs typeface="Palatino Linotype"/>
              </a:rPr>
              <a:t>expenses. Employer contribution to HSA</a:t>
            </a:r>
            <a:endParaRPr lang="en-US" sz="2800" dirty="0">
              <a:latin typeface="Palatino Linotype"/>
              <a:cs typeface="Palatino Linotype"/>
            </a:endParaRPr>
          </a:p>
          <a:p>
            <a:pPr marL="241300">
              <a:lnSpc>
                <a:spcPct val="100000"/>
              </a:lnSpc>
              <a:spcBef>
                <a:spcPts val="855"/>
              </a:spcBef>
              <a:buClr>
                <a:srgbClr val="C00000"/>
              </a:buClr>
              <a:buFont typeface="Wingdings"/>
              <a:buChar char=""/>
              <a:tabLst>
                <a:tab pos="241300" algn="l"/>
              </a:tabLst>
            </a:pPr>
            <a:endParaRPr lang="en-US" sz="2800" dirty="0">
              <a:cs typeface="Palatino Linotype"/>
            </a:endParaRPr>
          </a:p>
        </p:txBody>
      </p:sp>
    </p:spTree>
    <p:extLst>
      <p:ext uri="{BB962C8B-B14F-4D97-AF65-F5344CB8AC3E}">
        <p14:creationId xmlns:p14="http://schemas.microsoft.com/office/powerpoint/2010/main" val="1076145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13265-4831-5D2E-31B1-E02C185B759C}"/>
              </a:ext>
            </a:extLst>
          </p:cNvPr>
          <p:cNvSpPr>
            <a:spLocks noGrp="1"/>
          </p:cNvSpPr>
          <p:nvPr>
            <p:ph type="title"/>
          </p:nvPr>
        </p:nvSpPr>
        <p:spPr/>
        <p:txBody>
          <a:bodyPr/>
          <a:lstStyle/>
          <a:p>
            <a:pPr algn="ctr"/>
            <a:r>
              <a:rPr lang="en-US" sz="2800" dirty="0"/>
              <a:t>Health Insurance: Highlights</a:t>
            </a:r>
          </a:p>
        </p:txBody>
      </p:sp>
      <p:pic>
        <p:nvPicPr>
          <p:cNvPr id="4" name="Content Placeholder 3">
            <a:extLst>
              <a:ext uri="{FF2B5EF4-FFF2-40B4-BE49-F238E27FC236}">
                <a16:creationId xmlns:a16="http://schemas.microsoft.com/office/drawing/2014/main" id="{2769E1D4-2366-8AF5-534E-862B503F4A3E}"/>
              </a:ext>
            </a:extLst>
          </p:cNvPr>
          <p:cNvPicPr>
            <a:picLocks noGrp="1" noChangeAspect="1"/>
          </p:cNvPicPr>
          <p:nvPr>
            <p:ph idx="1"/>
          </p:nvPr>
        </p:nvPicPr>
        <p:blipFill>
          <a:blip r:embed="rId2"/>
          <a:stretch>
            <a:fillRect/>
          </a:stretch>
        </p:blipFill>
        <p:spPr>
          <a:xfrm>
            <a:off x="757018" y="1825625"/>
            <a:ext cx="9574652" cy="4351338"/>
          </a:xfrm>
          <a:prstGeom prst="rect">
            <a:avLst/>
          </a:prstGeom>
        </p:spPr>
      </p:pic>
    </p:spTree>
    <p:extLst>
      <p:ext uri="{BB962C8B-B14F-4D97-AF65-F5344CB8AC3E}">
        <p14:creationId xmlns:p14="http://schemas.microsoft.com/office/powerpoint/2010/main" val="1216724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274E8-E786-D990-46F8-06B09E4C8EB0}"/>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CE551B72-D29D-2419-BBE4-CD762DA4DFF9}"/>
              </a:ext>
            </a:extLst>
          </p:cNvPr>
          <p:cNvSpPr>
            <a:spLocks noGrp="1"/>
          </p:cNvSpPr>
          <p:nvPr>
            <p:ph type="title"/>
          </p:nvPr>
        </p:nvSpPr>
        <p:spPr/>
        <p:txBody>
          <a:bodyPr>
            <a:normAutofit/>
          </a:bodyPr>
          <a:lstStyle/>
          <a:p>
            <a:pPr algn="ctr"/>
            <a:r>
              <a:rPr lang="en-US" sz="2800" dirty="0"/>
              <a:t>Health Insurance: Prescription Drug Plan</a:t>
            </a:r>
          </a:p>
        </p:txBody>
      </p:sp>
      <p:pic>
        <p:nvPicPr>
          <p:cNvPr id="2" name="Content Placeholder 1">
            <a:extLst>
              <a:ext uri="{FF2B5EF4-FFF2-40B4-BE49-F238E27FC236}">
                <a16:creationId xmlns:a16="http://schemas.microsoft.com/office/drawing/2014/main" id="{008F425B-4A0A-3C12-0256-9C9936E6B812}"/>
              </a:ext>
            </a:extLst>
          </p:cNvPr>
          <p:cNvPicPr>
            <a:picLocks noGrp="1" noChangeAspect="1"/>
          </p:cNvPicPr>
          <p:nvPr>
            <p:ph idx="1"/>
          </p:nvPr>
        </p:nvPicPr>
        <p:blipFill>
          <a:blip r:embed="rId2"/>
          <a:stretch>
            <a:fillRect/>
          </a:stretch>
        </p:blipFill>
        <p:spPr>
          <a:xfrm>
            <a:off x="4473641" y="1690688"/>
            <a:ext cx="2141406" cy="510584"/>
          </a:xfrm>
          <a:prstGeom prst="rect">
            <a:avLst/>
          </a:prstGeom>
        </p:spPr>
      </p:pic>
      <p:pic>
        <p:nvPicPr>
          <p:cNvPr id="3" name="Picture 2">
            <a:extLst>
              <a:ext uri="{FF2B5EF4-FFF2-40B4-BE49-F238E27FC236}">
                <a16:creationId xmlns:a16="http://schemas.microsoft.com/office/drawing/2014/main" id="{0E30AB75-0393-0545-F8AF-A8721AA594AB}"/>
              </a:ext>
            </a:extLst>
          </p:cNvPr>
          <p:cNvPicPr>
            <a:picLocks noChangeAspect="1"/>
          </p:cNvPicPr>
          <p:nvPr/>
        </p:nvPicPr>
        <p:blipFill>
          <a:blip r:embed="rId3"/>
          <a:stretch>
            <a:fillRect/>
          </a:stretch>
        </p:blipFill>
        <p:spPr>
          <a:xfrm>
            <a:off x="1421612" y="2367922"/>
            <a:ext cx="9373906" cy="4060869"/>
          </a:xfrm>
          <a:prstGeom prst="rect">
            <a:avLst/>
          </a:prstGeom>
        </p:spPr>
      </p:pic>
    </p:spTree>
    <p:extLst>
      <p:ext uri="{BB962C8B-B14F-4D97-AF65-F5344CB8AC3E}">
        <p14:creationId xmlns:p14="http://schemas.microsoft.com/office/powerpoint/2010/main" val="2629717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DF91D-E622-6BF0-19D0-B33169B3919F}"/>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2C7DF8BE-9E04-506B-EA3A-4C9AFEE97D8F}"/>
              </a:ext>
            </a:extLst>
          </p:cNvPr>
          <p:cNvSpPr>
            <a:spLocks noGrp="1"/>
          </p:cNvSpPr>
          <p:nvPr>
            <p:ph type="title"/>
          </p:nvPr>
        </p:nvSpPr>
        <p:spPr/>
        <p:txBody>
          <a:bodyPr>
            <a:normAutofit/>
          </a:bodyPr>
          <a:lstStyle/>
          <a:p>
            <a:pPr algn="ctr"/>
            <a:r>
              <a:rPr lang="en-US" sz="2800" dirty="0"/>
              <a:t>Health Savings Account (HSA)</a:t>
            </a:r>
          </a:p>
        </p:txBody>
      </p:sp>
      <p:sp>
        <p:nvSpPr>
          <p:cNvPr id="17" name="Content Placeholder 16">
            <a:extLst>
              <a:ext uri="{FF2B5EF4-FFF2-40B4-BE49-F238E27FC236}">
                <a16:creationId xmlns:a16="http://schemas.microsoft.com/office/drawing/2014/main" id="{2E6F8937-E989-9FE4-EBF7-B758CF0B0379}"/>
              </a:ext>
            </a:extLst>
          </p:cNvPr>
          <p:cNvSpPr>
            <a:spLocks noGrp="1"/>
          </p:cNvSpPr>
          <p:nvPr>
            <p:ph idx="1"/>
          </p:nvPr>
        </p:nvSpPr>
        <p:spPr/>
        <p:txBody>
          <a:bodyPr/>
          <a:lstStyle/>
          <a:p>
            <a:pPr marL="0" indent="0">
              <a:buNone/>
            </a:pPr>
            <a:r>
              <a:rPr lang="en-US" dirty="0"/>
              <a:t>A Health Savings Account is available </a:t>
            </a:r>
            <a:r>
              <a:rPr lang="en-US" b="1" dirty="0"/>
              <a:t>only if you enroll in a High-Deductible Health Plan (HDHP).</a:t>
            </a:r>
            <a:r>
              <a:rPr lang="en-US" dirty="0"/>
              <a:t> HSAs are designed to help pay current and future healthcare expenses.</a:t>
            </a:r>
          </a:p>
          <a:p>
            <a:pPr marL="0" indent="0">
              <a:buNone/>
            </a:pPr>
            <a:r>
              <a:rPr lang="en-US" b="1" dirty="0">
                <a:solidFill>
                  <a:srgbClr val="89132A"/>
                </a:solidFill>
              </a:rPr>
              <a:t>Key Features:</a:t>
            </a:r>
          </a:p>
          <a:p>
            <a:pPr lvl="0">
              <a:buClr>
                <a:srgbClr val="C00000"/>
              </a:buClr>
              <a:buFont typeface="Wingdings" panose="05000000000000000000" pitchFamily="2" charset="2"/>
              <a:buChar char="§"/>
            </a:pPr>
            <a:r>
              <a:rPr lang="en-US" dirty="0"/>
              <a:t>Employees can contribute </a:t>
            </a:r>
            <a:r>
              <a:rPr lang="en-US" b="1" dirty="0"/>
              <a:t>pre‑tax dollars </a:t>
            </a:r>
            <a:r>
              <a:rPr lang="en-US" dirty="0"/>
              <a:t>to the account</a:t>
            </a:r>
          </a:p>
          <a:p>
            <a:pPr lvl="0">
              <a:buClr>
                <a:srgbClr val="C00000"/>
              </a:buClr>
              <a:buFont typeface="Wingdings" panose="05000000000000000000" pitchFamily="2" charset="2"/>
              <a:buChar char="§"/>
            </a:pPr>
            <a:r>
              <a:rPr lang="en-US" b="1" dirty="0"/>
              <a:t>FAU contributes to the HSA </a:t>
            </a:r>
            <a:r>
              <a:rPr lang="en-US" dirty="0"/>
              <a:t>(employee not required to contribute)</a:t>
            </a:r>
          </a:p>
          <a:p>
            <a:pPr lvl="1">
              <a:buClr>
                <a:srgbClr val="C00000"/>
              </a:buClr>
              <a:buFont typeface="Wingdings" panose="05000000000000000000" pitchFamily="2" charset="2"/>
              <a:buChar char="§"/>
            </a:pPr>
            <a:r>
              <a:rPr lang="en-US" dirty="0"/>
              <a:t>Individual coverage $41.66 per month</a:t>
            </a:r>
          </a:p>
          <a:p>
            <a:pPr lvl="1">
              <a:buClr>
                <a:srgbClr val="C00000"/>
              </a:buClr>
              <a:buFont typeface="Wingdings" panose="05000000000000000000" pitchFamily="2" charset="2"/>
              <a:buChar char="§"/>
            </a:pPr>
            <a:r>
              <a:rPr lang="en-US" dirty="0"/>
              <a:t>Family coverage $83.33</a:t>
            </a:r>
          </a:p>
          <a:p>
            <a:pPr lvl="0">
              <a:buClr>
                <a:srgbClr val="C00000"/>
              </a:buClr>
              <a:buFont typeface="Wingdings" panose="05000000000000000000" pitchFamily="2" charset="2"/>
              <a:buChar char="§"/>
            </a:pPr>
            <a:r>
              <a:rPr lang="en-US" dirty="0"/>
              <a:t>HSA funds </a:t>
            </a:r>
            <a:r>
              <a:rPr lang="en-US" b="1" dirty="0"/>
              <a:t>belong to you</a:t>
            </a:r>
            <a:r>
              <a:rPr lang="en-US" dirty="0"/>
              <a:t> and roll over year to year—there is </a:t>
            </a:r>
            <a:r>
              <a:rPr lang="en-US" b="1" dirty="0"/>
              <a:t>no forfeiture</a:t>
            </a:r>
            <a:r>
              <a:rPr lang="en-US" dirty="0"/>
              <a:t>.</a:t>
            </a:r>
          </a:p>
          <a:p>
            <a:pPr lvl="0">
              <a:buClr>
                <a:srgbClr val="C00000"/>
              </a:buClr>
              <a:buFont typeface="Wingdings" panose="05000000000000000000" pitchFamily="2" charset="2"/>
              <a:buChar char="§"/>
            </a:pPr>
            <a:r>
              <a:rPr lang="en-US" dirty="0"/>
              <a:t>Funds can be used for eligible medical, dental, vision and medication expenses.</a:t>
            </a:r>
          </a:p>
          <a:p>
            <a:pPr lvl="0">
              <a:buClr>
                <a:srgbClr val="C00000"/>
              </a:buClr>
              <a:buFont typeface="Wingdings" panose="05000000000000000000" pitchFamily="2" charset="2"/>
              <a:buChar char="§"/>
            </a:pPr>
            <a:r>
              <a:rPr lang="en-US" dirty="0"/>
              <a:t>HSA balances can be saved and used in retirement for healthcare </a:t>
            </a:r>
          </a:p>
          <a:p>
            <a:pPr lvl="0">
              <a:buClr>
                <a:srgbClr val="C00000"/>
              </a:buClr>
              <a:buFont typeface="Wingdings" panose="05000000000000000000" pitchFamily="2" charset="2"/>
              <a:buChar char="§"/>
            </a:pPr>
            <a:r>
              <a:rPr lang="en-US" dirty="0"/>
              <a:t>Contributions are subject to annual IRS limits.</a:t>
            </a:r>
          </a:p>
          <a:p>
            <a:pPr marL="12700" indent="0">
              <a:lnSpc>
                <a:spcPct val="100000"/>
              </a:lnSpc>
              <a:spcBef>
                <a:spcPts val="855"/>
              </a:spcBef>
              <a:buClr>
                <a:srgbClr val="C00000"/>
              </a:buClr>
              <a:buNone/>
              <a:tabLst>
                <a:tab pos="241300" algn="l"/>
              </a:tabLst>
            </a:pPr>
            <a:endParaRPr lang="en-US" sz="2800" dirty="0">
              <a:cs typeface="Palatino Linotype"/>
            </a:endParaRPr>
          </a:p>
        </p:txBody>
      </p:sp>
    </p:spTree>
    <p:extLst>
      <p:ext uri="{BB962C8B-B14F-4D97-AF65-F5344CB8AC3E}">
        <p14:creationId xmlns:p14="http://schemas.microsoft.com/office/powerpoint/2010/main" val="2125710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62570-97F2-1418-DF78-013249EEF7EC}"/>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2751362A-4DE5-4060-B79C-1243DB7AEE46}"/>
              </a:ext>
            </a:extLst>
          </p:cNvPr>
          <p:cNvSpPr>
            <a:spLocks noGrp="1"/>
          </p:cNvSpPr>
          <p:nvPr>
            <p:ph type="title"/>
          </p:nvPr>
        </p:nvSpPr>
        <p:spPr/>
        <p:txBody>
          <a:bodyPr>
            <a:normAutofit/>
          </a:bodyPr>
          <a:lstStyle/>
          <a:p>
            <a:pPr algn="ctr"/>
            <a:r>
              <a:rPr lang="en-US" sz="2800" dirty="0"/>
              <a:t>Flexible Spending Accounts (FSA)</a:t>
            </a:r>
          </a:p>
        </p:txBody>
      </p:sp>
      <p:sp>
        <p:nvSpPr>
          <p:cNvPr id="17" name="Content Placeholder 16">
            <a:extLst>
              <a:ext uri="{FF2B5EF4-FFF2-40B4-BE49-F238E27FC236}">
                <a16:creationId xmlns:a16="http://schemas.microsoft.com/office/drawing/2014/main" id="{98F94C19-5534-E979-E2FC-4D6B5216D0CB}"/>
              </a:ext>
            </a:extLst>
          </p:cNvPr>
          <p:cNvSpPr>
            <a:spLocks noGrp="1"/>
          </p:cNvSpPr>
          <p:nvPr>
            <p:ph idx="1"/>
          </p:nvPr>
        </p:nvSpPr>
        <p:spPr/>
        <p:txBody>
          <a:bodyPr>
            <a:normAutofit lnSpcReduction="10000"/>
          </a:bodyPr>
          <a:lstStyle/>
          <a:p>
            <a:pPr marL="0" indent="0">
              <a:buNone/>
            </a:pPr>
            <a:r>
              <a:rPr lang="en-US" dirty="0"/>
              <a:t>Flexible Spending Accounts allow employees to set aside </a:t>
            </a:r>
            <a:r>
              <a:rPr lang="en-US" b="1" dirty="0"/>
              <a:t>pre‑tax dollars</a:t>
            </a:r>
            <a:r>
              <a:rPr lang="en-US" dirty="0"/>
              <a:t> to pay for eligible out‑of‑pocket expenses.</a:t>
            </a:r>
          </a:p>
          <a:p>
            <a:pPr lvl="0">
              <a:buClr>
                <a:srgbClr val="C00000"/>
              </a:buClr>
              <a:buFont typeface="Wingdings" panose="05000000000000000000" pitchFamily="2" charset="2"/>
              <a:buChar char="§"/>
            </a:pPr>
            <a:r>
              <a:rPr lang="en-US" b="1" dirty="0">
                <a:solidFill>
                  <a:srgbClr val="89132A"/>
                </a:solidFill>
              </a:rPr>
              <a:t>Health Care FSA</a:t>
            </a:r>
            <a:r>
              <a:rPr lang="en-US" dirty="0">
                <a:solidFill>
                  <a:srgbClr val="89132A"/>
                </a:solidFill>
              </a:rPr>
              <a:t> </a:t>
            </a:r>
            <a:r>
              <a:rPr lang="en-US" dirty="0"/>
              <a:t>– Used for eligible medical, dental, vision and medication expenses (copays, prescriptions, eyeglasses, orthodontia, etc.).</a:t>
            </a:r>
          </a:p>
          <a:p>
            <a:pPr lvl="0">
              <a:buClr>
                <a:srgbClr val="C00000"/>
              </a:buClr>
              <a:buFont typeface="Wingdings" panose="05000000000000000000" pitchFamily="2" charset="2"/>
              <a:buChar char="§"/>
            </a:pPr>
            <a:r>
              <a:rPr lang="en-US" b="1" dirty="0">
                <a:solidFill>
                  <a:srgbClr val="89132A"/>
                </a:solidFill>
              </a:rPr>
              <a:t>Limited Purpose FSA </a:t>
            </a:r>
            <a:r>
              <a:rPr lang="en-US" dirty="0"/>
              <a:t>– For employees with a HDHP, covers dental and vision expenses only</a:t>
            </a:r>
          </a:p>
          <a:p>
            <a:pPr lvl="0">
              <a:buClr>
                <a:srgbClr val="C00000"/>
              </a:buClr>
              <a:buFont typeface="Wingdings" panose="05000000000000000000" pitchFamily="2" charset="2"/>
              <a:buChar char="§"/>
            </a:pPr>
            <a:r>
              <a:rPr lang="en-US" b="1" dirty="0">
                <a:solidFill>
                  <a:srgbClr val="89132A"/>
                </a:solidFill>
              </a:rPr>
              <a:t>Dependent Care FSA</a:t>
            </a:r>
            <a:r>
              <a:rPr lang="en-US" dirty="0">
                <a:solidFill>
                  <a:srgbClr val="89132A"/>
                </a:solidFill>
              </a:rPr>
              <a:t> </a:t>
            </a:r>
            <a:r>
              <a:rPr lang="en-US" dirty="0"/>
              <a:t>– Used for eligible childcare or elder care expenses that allow you (and your spouse, if married) to work.</a:t>
            </a:r>
          </a:p>
          <a:p>
            <a:pPr marL="0" indent="0">
              <a:buClr>
                <a:srgbClr val="C00000"/>
              </a:buClr>
              <a:buNone/>
            </a:pPr>
            <a:r>
              <a:rPr lang="en-US" b="1" dirty="0">
                <a:solidFill>
                  <a:srgbClr val="89132A"/>
                </a:solidFill>
              </a:rPr>
              <a:t>Key Features:</a:t>
            </a:r>
            <a:endParaRPr lang="en-US" dirty="0">
              <a:solidFill>
                <a:srgbClr val="89132A"/>
              </a:solidFill>
            </a:endParaRPr>
          </a:p>
          <a:p>
            <a:pPr lvl="0">
              <a:buClr>
                <a:srgbClr val="C00000"/>
              </a:buClr>
              <a:buFont typeface="Wingdings" panose="05000000000000000000" pitchFamily="2" charset="2"/>
              <a:buChar char="§"/>
            </a:pPr>
            <a:r>
              <a:rPr lang="en-US" dirty="0"/>
              <a:t>Contributions are deducted pre‑tax, lowering taxable income.</a:t>
            </a:r>
          </a:p>
          <a:p>
            <a:pPr lvl="0">
              <a:buClr>
                <a:srgbClr val="C00000"/>
              </a:buClr>
              <a:buFont typeface="Wingdings" panose="05000000000000000000" pitchFamily="2" charset="2"/>
              <a:buChar char="§"/>
            </a:pPr>
            <a:r>
              <a:rPr lang="en-US" dirty="0"/>
              <a:t>Annual election amount is generally available at the beginning of the plan year (Health Care FSA).</a:t>
            </a:r>
          </a:p>
          <a:p>
            <a:pPr lvl="0">
              <a:buClr>
                <a:srgbClr val="C00000"/>
              </a:buClr>
              <a:buFont typeface="Wingdings" panose="05000000000000000000" pitchFamily="2" charset="2"/>
              <a:buChar char="§"/>
            </a:pPr>
            <a:r>
              <a:rPr lang="en-US" b="1" dirty="0"/>
              <a:t>“Use‑it‑or‑lose‑it” rules apply</a:t>
            </a:r>
            <a:r>
              <a:rPr lang="en-US" dirty="0"/>
              <a:t>, meaning unused funds may be forfeited if not used by the allowed deadline.</a:t>
            </a:r>
          </a:p>
        </p:txBody>
      </p:sp>
    </p:spTree>
    <p:extLst>
      <p:ext uri="{BB962C8B-B14F-4D97-AF65-F5344CB8AC3E}">
        <p14:creationId xmlns:p14="http://schemas.microsoft.com/office/powerpoint/2010/main" val="1682299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086B6-1100-4286-A6CA-31A31A82587E}"/>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E65FD210-BF51-82B1-0A21-6401FE927036}"/>
              </a:ext>
            </a:extLst>
          </p:cNvPr>
          <p:cNvSpPr>
            <a:spLocks noGrp="1"/>
          </p:cNvSpPr>
          <p:nvPr>
            <p:ph type="title"/>
          </p:nvPr>
        </p:nvSpPr>
        <p:spPr/>
        <p:txBody>
          <a:bodyPr>
            <a:normAutofit/>
          </a:bodyPr>
          <a:lstStyle/>
          <a:p>
            <a:pPr algn="ctr"/>
            <a:r>
              <a:rPr lang="en-US" sz="2800" dirty="0"/>
              <a:t>Dental Insurance</a:t>
            </a:r>
          </a:p>
        </p:txBody>
      </p:sp>
      <p:pic>
        <p:nvPicPr>
          <p:cNvPr id="2" name="Content Placeholder 1">
            <a:extLst>
              <a:ext uri="{FF2B5EF4-FFF2-40B4-BE49-F238E27FC236}">
                <a16:creationId xmlns:a16="http://schemas.microsoft.com/office/drawing/2014/main" id="{7B30D9F9-E904-9993-1860-7BCB97A353A5}"/>
              </a:ext>
            </a:extLst>
          </p:cNvPr>
          <p:cNvPicPr>
            <a:picLocks noGrp="1" noChangeAspect="1"/>
          </p:cNvPicPr>
          <p:nvPr>
            <p:ph idx="1"/>
          </p:nvPr>
        </p:nvPicPr>
        <p:blipFill>
          <a:blip r:embed="rId2"/>
          <a:stretch>
            <a:fillRect/>
          </a:stretch>
        </p:blipFill>
        <p:spPr>
          <a:xfrm>
            <a:off x="2537928" y="811763"/>
            <a:ext cx="6578080" cy="6046237"/>
          </a:xfrm>
          <a:prstGeom prst="rect">
            <a:avLst/>
          </a:prstGeom>
        </p:spPr>
      </p:pic>
    </p:spTree>
    <p:extLst>
      <p:ext uri="{BB962C8B-B14F-4D97-AF65-F5344CB8AC3E}">
        <p14:creationId xmlns:p14="http://schemas.microsoft.com/office/powerpoint/2010/main" val="2427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010F3-62C4-9EA4-4502-7BC36B3F9229}"/>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E7FFD881-1DE0-EA5A-BEDF-DA5817B7BF59}"/>
              </a:ext>
            </a:extLst>
          </p:cNvPr>
          <p:cNvSpPr>
            <a:spLocks noGrp="1"/>
          </p:cNvSpPr>
          <p:nvPr>
            <p:ph type="title"/>
          </p:nvPr>
        </p:nvSpPr>
        <p:spPr>
          <a:xfrm>
            <a:off x="2229526" y="1097280"/>
            <a:ext cx="7278368" cy="593408"/>
          </a:xfrm>
        </p:spPr>
        <p:txBody>
          <a:bodyPr/>
          <a:lstStyle/>
          <a:p>
            <a:pPr algn="ctr"/>
            <a:endParaRPr lang="en-US" dirty="0"/>
          </a:p>
        </p:txBody>
      </p:sp>
      <p:pic>
        <p:nvPicPr>
          <p:cNvPr id="4" name="Content Placeholder 3">
            <a:extLst>
              <a:ext uri="{FF2B5EF4-FFF2-40B4-BE49-F238E27FC236}">
                <a16:creationId xmlns:a16="http://schemas.microsoft.com/office/drawing/2014/main" id="{75717BBF-5162-2562-9C0E-5A76098C04D3}"/>
              </a:ext>
            </a:extLst>
          </p:cNvPr>
          <p:cNvPicPr>
            <a:picLocks noGrp="1" noChangeAspect="1"/>
          </p:cNvPicPr>
          <p:nvPr>
            <p:ph idx="1"/>
          </p:nvPr>
        </p:nvPicPr>
        <p:blipFill>
          <a:blip r:embed="rId2"/>
          <a:stretch>
            <a:fillRect/>
          </a:stretch>
        </p:blipFill>
        <p:spPr>
          <a:xfrm>
            <a:off x="1844842" y="877078"/>
            <a:ext cx="8117632" cy="5645020"/>
          </a:xfrm>
          <a:prstGeom prst="rect">
            <a:avLst/>
          </a:prstGeom>
        </p:spPr>
      </p:pic>
      <p:pic>
        <p:nvPicPr>
          <p:cNvPr id="6" name="Picture 5">
            <a:extLst>
              <a:ext uri="{FF2B5EF4-FFF2-40B4-BE49-F238E27FC236}">
                <a16:creationId xmlns:a16="http://schemas.microsoft.com/office/drawing/2014/main" id="{09F2FFE7-B484-3758-B85B-BC232CA471E2}"/>
              </a:ext>
            </a:extLst>
          </p:cNvPr>
          <p:cNvPicPr>
            <a:picLocks noChangeAspect="1"/>
          </p:cNvPicPr>
          <p:nvPr/>
        </p:nvPicPr>
        <p:blipFill>
          <a:blip r:embed="rId3"/>
          <a:stretch>
            <a:fillRect/>
          </a:stretch>
        </p:blipFill>
        <p:spPr>
          <a:xfrm>
            <a:off x="1975471" y="995888"/>
            <a:ext cx="783770" cy="315996"/>
          </a:xfrm>
          <a:prstGeom prst="rect">
            <a:avLst/>
          </a:prstGeom>
        </p:spPr>
      </p:pic>
    </p:spTree>
    <p:extLst>
      <p:ext uri="{BB962C8B-B14F-4D97-AF65-F5344CB8AC3E}">
        <p14:creationId xmlns:p14="http://schemas.microsoft.com/office/powerpoint/2010/main" val="2149996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ACD84-4792-4317-E85E-13935D36943E}"/>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D7982F4D-65A5-20EA-AA8D-61B83ACD86B0}"/>
              </a:ext>
            </a:extLst>
          </p:cNvPr>
          <p:cNvSpPr>
            <a:spLocks noGrp="1"/>
          </p:cNvSpPr>
          <p:nvPr>
            <p:ph type="title"/>
          </p:nvPr>
        </p:nvSpPr>
        <p:spPr/>
        <p:txBody>
          <a:bodyPr>
            <a:normAutofit/>
          </a:bodyPr>
          <a:lstStyle/>
          <a:p>
            <a:pPr algn="ctr"/>
            <a:r>
              <a:rPr lang="en-US" sz="2800" dirty="0"/>
              <a:t>Vision Insurance</a:t>
            </a:r>
          </a:p>
        </p:txBody>
      </p:sp>
      <p:pic>
        <p:nvPicPr>
          <p:cNvPr id="2" name="Content Placeholder 1">
            <a:extLst>
              <a:ext uri="{FF2B5EF4-FFF2-40B4-BE49-F238E27FC236}">
                <a16:creationId xmlns:a16="http://schemas.microsoft.com/office/drawing/2014/main" id="{FE7BEBE7-7717-EE8C-2617-508787BC778A}"/>
              </a:ext>
            </a:extLst>
          </p:cNvPr>
          <p:cNvPicPr>
            <a:picLocks noGrp="1" noChangeAspect="1"/>
          </p:cNvPicPr>
          <p:nvPr>
            <p:ph idx="1"/>
          </p:nvPr>
        </p:nvPicPr>
        <p:blipFill>
          <a:blip r:embed="rId2"/>
          <a:stretch>
            <a:fillRect/>
          </a:stretch>
        </p:blipFill>
        <p:spPr>
          <a:xfrm>
            <a:off x="1482682" y="1520890"/>
            <a:ext cx="3464187" cy="4104688"/>
          </a:xfrm>
          <a:prstGeom prst="rect">
            <a:avLst/>
          </a:prstGeom>
        </p:spPr>
      </p:pic>
      <p:pic>
        <p:nvPicPr>
          <p:cNvPr id="3" name="Picture 2">
            <a:extLst>
              <a:ext uri="{FF2B5EF4-FFF2-40B4-BE49-F238E27FC236}">
                <a16:creationId xmlns:a16="http://schemas.microsoft.com/office/drawing/2014/main" id="{3F251A3A-4042-77B5-E962-0A979FEC840A}"/>
              </a:ext>
            </a:extLst>
          </p:cNvPr>
          <p:cNvPicPr>
            <a:picLocks noChangeAspect="1"/>
          </p:cNvPicPr>
          <p:nvPr/>
        </p:nvPicPr>
        <p:blipFill>
          <a:blip r:embed="rId3"/>
          <a:stretch>
            <a:fillRect/>
          </a:stretch>
        </p:blipFill>
        <p:spPr>
          <a:xfrm>
            <a:off x="1482682" y="5462112"/>
            <a:ext cx="3464187" cy="1031397"/>
          </a:xfrm>
          <a:prstGeom prst="rect">
            <a:avLst/>
          </a:prstGeom>
        </p:spPr>
      </p:pic>
      <p:pic>
        <p:nvPicPr>
          <p:cNvPr id="4" name="Picture 3">
            <a:extLst>
              <a:ext uri="{FF2B5EF4-FFF2-40B4-BE49-F238E27FC236}">
                <a16:creationId xmlns:a16="http://schemas.microsoft.com/office/drawing/2014/main" id="{521B29D6-8A8F-CC73-4E0B-AF37E783201F}"/>
              </a:ext>
            </a:extLst>
          </p:cNvPr>
          <p:cNvPicPr>
            <a:picLocks noChangeAspect="1"/>
          </p:cNvPicPr>
          <p:nvPr/>
        </p:nvPicPr>
        <p:blipFill>
          <a:blip r:embed="rId4"/>
          <a:stretch>
            <a:fillRect/>
          </a:stretch>
        </p:blipFill>
        <p:spPr>
          <a:xfrm>
            <a:off x="7803788" y="1232422"/>
            <a:ext cx="2905530" cy="4393156"/>
          </a:xfrm>
          <a:prstGeom prst="rect">
            <a:avLst/>
          </a:prstGeom>
        </p:spPr>
      </p:pic>
      <p:sp>
        <p:nvSpPr>
          <p:cNvPr id="5" name="object 5">
            <a:extLst>
              <a:ext uri="{FF2B5EF4-FFF2-40B4-BE49-F238E27FC236}">
                <a16:creationId xmlns:a16="http://schemas.microsoft.com/office/drawing/2014/main" id="{B121AC3C-8048-7D01-C897-B7B3BDAE84DA}"/>
              </a:ext>
            </a:extLst>
          </p:cNvPr>
          <p:cNvSpPr/>
          <p:nvPr/>
        </p:nvSpPr>
        <p:spPr>
          <a:xfrm>
            <a:off x="6177760" y="5826603"/>
            <a:ext cx="5558027" cy="771131"/>
          </a:xfrm>
          <a:prstGeom prst="rect">
            <a:avLst/>
          </a:prstGeom>
          <a:blipFill>
            <a:blip r:embed="rId5"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479090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1D82-AF50-157C-F80A-9EBA3DB9A7D0}"/>
              </a:ext>
            </a:extLst>
          </p:cNvPr>
          <p:cNvSpPr>
            <a:spLocks noGrp="1"/>
          </p:cNvSpPr>
          <p:nvPr>
            <p:ph type="title"/>
          </p:nvPr>
        </p:nvSpPr>
        <p:spPr/>
        <p:txBody>
          <a:bodyPr>
            <a:normAutofit/>
          </a:bodyPr>
          <a:lstStyle/>
          <a:p>
            <a:pPr algn="ctr"/>
            <a:r>
              <a:rPr lang="en-US" sz="2800" dirty="0"/>
              <a:t>State Basic Life Insurance</a:t>
            </a:r>
          </a:p>
        </p:txBody>
      </p:sp>
      <p:sp>
        <p:nvSpPr>
          <p:cNvPr id="3" name="Content Placeholder 2">
            <a:extLst>
              <a:ext uri="{FF2B5EF4-FFF2-40B4-BE49-F238E27FC236}">
                <a16:creationId xmlns:a16="http://schemas.microsoft.com/office/drawing/2014/main" id="{EF12E369-7D9A-DAC2-C763-97AD3051F5F0}"/>
              </a:ext>
            </a:extLst>
          </p:cNvPr>
          <p:cNvSpPr>
            <a:spLocks noGrp="1"/>
          </p:cNvSpPr>
          <p:nvPr>
            <p:ph idx="1"/>
          </p:nvPr>
        </p:nvSpPr>
        <p:spPr/>
        <p:txBody>
          <a:bodyPr>
            <a:normAutofit/>
          </a:bodyPr>
          <a:lstStyle/>
          <a:p>
            <a:pPr marL="0" indent="0">
              <a:buNone/>
            </a:pPr>
            <a:endParaRPr lang="en-US" sz="2400" dirty="0"/>
          </a:p>
          <a:p>
            <a:pPr>
              <a:buClr>
                <a:srgbClr val="C00000"/>
              </a:buClr>
            </a:pPr>
            <a:r>
              <a:rPr lang="en-US" sz="2400" dirty="0"/>
              <a:t>Offered through MetLife – Life Insurance</a:t>
            </a:r>
          </a:p>
          <a:p>
            <a:pPr>
              <a:buClr>
                <a:srgbClr val="C00000"/>
              </a:buClr>
            </a:pPr>
            <a:r>
              <a:rPr lang="en-US" sz="2400" dirty="0"/>
              <a:t>$25,000 group term life benefit</a:t>
            </a:r>
          </a:p>
          <a:p>
            <a:pPr>
              <a:buClr>
                <a:srgbClr val="C00000"/>
              </a:buClr>
            </a:pPr>
            <a:r>
              <a:rPr lang="en-US" sz="2400" dirty="0"/>
              <a:t>No cost to employee, premiums paid by FAU</a:t>
            </a:r>
          </a:p>
          <a:p>
            <a:pPr>
              <a:buClr>
                <a:srgbClr val="C00000"/>
              </a:buClr>
            </a:pPr>
            <a:r>
              <a:rPr lang="en-US" sz="2400" dirty="0"/>
              <a:t>Designate your beneficiary online or by mail</a:t>
            </a:r>
          </a:p>
        </p:txBody>
      </p:sp>
      <p:pic>
        <p:nvPicPr>
          <p:cNvPr id="5" name="Picture 4">
            <a:extLst>
              <a:ext uri="{FF2B5EF4-FFF2-40B4-BE49-F238E27FC236}">
                <a16:creationId xmlns:a16="http://schemas.microsoft.com/office/drawing/2014/main" id="{4663BB4E-7DB1-FE5B-81F3-8EA6DD7D53E7}"/>
              </a:ext>
            </a:extLst>
          </p:cNvPr>
          <p:cNvPicPr>
            <a:picLocks noChangeAspect="1"/>
          </p:cNvPicPr>
          <p:nvPr/>
        </p:nvPicPr>
        <p:blipFill>
          <a:blip r:embed="rId2"/>
          <a:stretch>
            <a:fillRect/>
          </a:stretch>
        </p:blipFill>
        <p:spPr>
          <a:xfrm>
            <a:off x="3993502" y="4544007"/>
            <a:ext cx="3079102" cy="1502230"/>
          </a:xfrm>
          <a:prstGeom prst="rect">
            <a:avLst/>
          </a:prstGeom>
        </p:spPr>
      </p:pic>
    </p:spTree>
    <p:extLst>
      <p:ext uri="{BB962C8B-B14F-4D97-AF65-F5344CB8AC3E}">
        <p14:creationId xmlns:p14="http://schemas.microsoft.com/office/powerpoint/2010/main" val="4212823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kern="0" dirty="0">
                <a:uFill>
                  <a:solidFill>
                    <a:srgbClr val="FFFFFF"/>
                  </a:solidFill>
                </a:uFill>
              </a:rPr>
              <a:t>State of Florida </a:t>
            </a:r>
            <a:r>
              <a:rPr lang="en-US" sz="2800" kern="0" spc="-5" dirty="0">
                <a:uFill>
                  <a:solidFill>
                    <a:srgbClr val="FFFFFF"/>
                  </a:solidFill>
                </a:uFill>
              </a:rPr>
              <a:t>Benefit</a:t>
            </a:r>
            <a:r>
              <a:rPr lang="en-US" sz="2800" kern="0" spc="-50" dirty="0">
                <a:uFill>
                  <a:solidFill>
                    <a:srgbClr val="FFFFFF"/>
                  </a:solidFill>
                </a:uFill>
              </a:rPr>
              <a:t> </a:t>
            </a:r>
            <a:r>
              <a:rPr lang="en-US" sz="2800" kern="0" spc="-5" dirty="0">
                <a:uFill>
                  <a:solidFill>
                    <a:srgbClr val="FFFFFF"/>
                  </a:solidFill>
                </a:uFill>
              </a:rPr>
              <a:t>Programs</a:t>
            </a:r>
            <a:endParaRPr lang="en-US" sz="2800" dirty="0"/>
          </a:p>
        </p:txBody>
      </p:sp>
      <p:sp>
        <p:nvSpPr>
          <p:cNvPr id="3" name="Content Placeholder 2"/>
          <p:cNvSpPr>
            <a:spLocks noGrp="1"/>
          </p:cNvSpPr>
          <p:nvPr>
            <p:ph idx="1"/>
          </p:nvPr>
        </p:nvSpPr>
        <p:spPr>
          <a:xfrm>
            <a:off x="541176" y="1690688"/>
            <a:ext cx="11439330" cy="4990030"/>
          </a:xfrm>
        </p:spPr>
        <p:txBody>
          <a:bodyPr>
            <a:normAutofit fontScale="32500" lnSpcReduction="20000"/>
          </a:bodyPr>
          <a:lstStyle/>
          <a:p>
            <a:pPr marL="0" indent="0">
              <a:lnSpc>
                <a:spcPts val="3490"/>
              </a:lnSpc>
              <a:spcBef>
                <a:spcPts val="100"/>
              </a:spcBef>
              <a:buNone/>
            </a:pPr>
            <a:r>
              <a:rPr lang="en-US" sz="6400" dirty="0"/>
              <a:t>Provided through the Department of Management Services (DMS), Division of State Group Insurance (DSGI), and are administered through the People First system.</a:t>
            </a:r>
          </a:p>
          <a:p>
            <a:pPr marL="0" indent="0">
              <a:lnSpc>
                <a:spcPts val="3490"/>
              </a:lnSpc>
              <a:spcBef>
                <a:spcPts val="100"/>
              </a:spcBef>
              <a:buNone/>
            </a:pPr>
            <a:r>
              <a:rPr lang="en-US" sz="6400" dirty="0"/>
              <a:t>The State of </a:t>
            </a:r>
            <a:r>
              <a:rPr lang="en-US" sz="6400" spc="-5" dirty="0"/>
              <a:t>Florida offers a comprehensive insurance benefits package that includes:</a:t>
            </a:r>
          </a:p>
          <a:p>
            <a:pPr lvl="1">
              <a:lnSpc>
                <a:spcPts val="3490"/>
              </a:lnSpc>
              <a:spcBef>
                <a:spcPts val="100"/>
              </a:spcBef>
              <a:buClr>
                <a:srgbClr val="C00000"/>
              </a:buClr>
              <a:buFont typeface="Wingdings" panose="05000000000000000000" pitchFamily="2" charset="2"/>
              <a:buChar char="§"/>
            </a:pPr>
            <a:r>
              <a:rPr lang="en-US" sz="6400" spc="-5" dirty="0"/>
              <a:t>Health Insurance</a:t>
            </a:r>
          </a:p>
          <a:p>
            <a:pPr lvl="1">
              <a:lnSpc>
                <a:spcPts val="3490"/>
              </a:lnSpc>
              <a:spcBef>
                <a:spcPts val="100"/>
              </a:spcBef>
              <a:buClr>
                <a:srgbClr val="C00000"/>
              </a:buClr>
              <a:buFont typeface="Wingdings" panose="05000000000000000000" pitchFamily="2" charset="2"/>
              <a:buChar char="§"/>
            </a:pPr>
            <a:r>
              <a:rPr lang="en-US" sz="6400" spc="-5" dirty="0"/>
              <a:t>Dental and Vision</a:t>
            </a:r>
          </a:p>
          <a:p>
            <a:pPr lvl="1">
              <a:lnSpc>
                <a:spcPts val="3490"/>
              </a:lnSpc>
              <a:spcBef>
                <a:spcPts val="100"/>
              </a:spcBef>
              <a:buClr>
                <a:srgbClr val="C00000"/>
              </a:buClr>
              <a:buFont typeface="Wingdings" panose="05000000000000000000" pitchFamily="2" charset="2"/>
              <a:buChar char="§"/>
            </a:pPr>
            <a:r>
              <a:rPr lang="en-US" sz="6400" spc="-5" dirty="0"/>
              <a:t>Basic Life Insurance </a:t>
            </a:r>
          </a:p>
          <a:p>
            <a:pPr lvl="1">
              <a:lnSpc>
                <a:spcPts val="3490"/>
              </a:lnSpc>
              <a:spcBef>
                <a:spcPts val="100"/>
              </a:spcBef>
              <a:buClr>
                <a:srgbClr val="C00000"/>
              </a:buClr>
              <a:buFont typeface="Wingdings" panose="05000000000000000000" pitchFamily="2" charset="2"/>
              <a:buChar char="§"/>
            </a:pPr>
            <a:r>
              <a:rPr lang="en-US" sz="6400" spc="-5" dirty="0"/>
              <a:t>Savings and Spending Accounts </a:t>
            </a:r>
            <a:r>
              <a:rPr lang="en-US" sz="6400" i="1" spc="-5" dirty="0"/>
              <a:t>(Health Savings Account (HSA), Flexible Spending Accounts (FSA), Health Reimbursement Account (HRA)</a:t>
            </a:r>
          </a:p>
          <a:p>
            <a:pPr lvl="1">
              <a:lnSpc>
                <a:spcPts val="3490"/>
              </a:lnSpc>
              <a:spcBef>
                <a:spcPts val="100"/>
              </a:spcBef>
              <a:buClr>
                <a:srgbClr val="C00000"/>
              </a:buClr>
              <a:buFont typeface="Wingdings" panose="05000000000000000000" pitchFamily="2" charset="2"/>
              <a:buChar char="§"/>
            </a:pPr>
            <a:r>
              <a:rPr lang="en-US" sz="6400" spc="-5" dirty="0"/>
              <a:t>Other Supplemental Insurances</a:t>
            </a:r>
            <a:r>
              <a:rPr lang="en-US" sz="6400" dirty="0"/>
              <a:t> </a:t>
            </a:r>
            <a:r>
              <a:rPr lang="en-US" sz="6400" spc="-15" dirty="0"/>
              <a:t>(</a:t>
            </a:r>
            <a:r>
              <a:rPr lang="en-US" sz="6400" i="1" spc="-15" dirty="0"/>
              <a:t>Accident, Cancer, Disability, </a:t>
            </a:r>
            <a:r>
              <a:rPr lang="en-US" sz="6400" i="1" spc="-5" dirty="0"/>
              <a:t>Hospitalization, and Hospital Intensive Care</a:t>
            </a:r>
            <a:r>
              <a:rPr lang="en-US" sz="6400" spc="-5" dirty="0"/>
              <a:t>)</a:t>
            </a:r>
            <a:endParaRPr lang="en-US" sz="6400" dirty="0"/>
          </a:p>
          <a:p>
            <a:pPr marL="0" indent="0" algn="ctr">
              <a:buNone/>
            </a:pPr>
            <a:r>
              <a:rPr lang="en-US" sz="6400" spc="-5" dirty="0"/>
              <a:t>Insurance </a:t>
            </a:r>
            <a:r>
              <a:rPr lang="en-US" sz="6400" dirty="0"/>
              <a:t>elections </a:t>
            </a:r>
            <a:r>
              <a:rPr lang="en-US" sz="6400" spc="-5" dirty="0"/>
              <a:t>must </a:t>
            </a:r>
            <a:r>
              <a:rPr lang="en-US" sz="6400" dirty="0"/>
              <a:t>be </a:t>
            </a:r>
            <a:r>
              <a:rPr lang="en-US" sz="6400" spc="-5" dirty="0"/>
              <a:t>made </a:t>
            </a:r>
            <a:r>
              <a:rPr lang="en-US" sz="6400" dirty="0"/>
              <a:t>through People</a:t>
            </a:r>
            <a:r>
              <a:rPr lang="en-US" sz="6400" spc="-100" dirty="0"/>
              <a:t> </a:t>
            </a:r>
            <a:r>
              <a:rPr lang="en-US" sz="6400" dirty="0"/>
              <a:t>First</a:t>
            </a:r>
          </a:p>
          <a:p>
            <a:pPr marL="0" indent="0">
              <a:buNone/>
            </a:pPr>
            <a:endParaRPr lang="en-US" dirty="0"/>
          </a:p>
        </p:txBody>
      </p:sp>
    </p:spTree>
    <p:extLst>
      <p:ext uri="{BB962C8B-B14F-4D97-AF65-F5344CB8AC3E}">
        <p14:creationId xmlns:p14="http://schemas.microsoft.com/office/powerpoint/2010/main" val="1829013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F1B42-69E1-F992-185B-747BFD4327EC}"/>
              </a:ext>
            </a:extLst>
          </p:cNvPr>
          <p:cNvSpPr>
            <a:spLocks noGrp="1"/>
          </p:cNvSpPr>
          <p:nvPr>
            <p:ph type="title"/>
          </p:nvPr>
        </p:nvSpPr>
        <p:spPr/>
        <p:txBody>
          <a:bodyPr>
            <a:normAutofit/>
          </a:bodyPr>
          <a:lstStyle/>
          <a:p>
            <a:pPr algn="ctr"/>
            <a:r>
              <a:rPr lang="en-US" sz="2800" dirty="0"/>
              <a:t>Optional Life Insurance – MetLife</a:t>
            </a:r>
          </a:p>
        </p:txBody>
      </p:sp>
      <p:sp>
        <p:nvSpPr>
          <p:cNvPr id="3" name="Content Placeholder 2">
            <a:extLst>
              <a:ext uri="{FF2B5EF4-FFF2-40B4-BE49-F238E27FC236}">
                <a16:creationId xmlns:a16="http://schemas.microsoft.com/office/drawing/2014/main" id="{EB0E37E2-79A8-5252-1418-E1B77FD9A1AC}"/>
              </a:ext>
            </a:extLst>
          </p:cNvPr>
          <p:cNvSpPr>
            <a:spLocks noGrp="1"/>
          </p:cNvSpPr>
          <p:nvPr>
            <p:ph idx="1"/>
          </p:nvPr>
        </p:nvSpPr>
        <p:spPr/>
        <p:txBody>
          <a:bodyPr>
            <a:normAutofit lnSpcReduction="10000"/>
          </a:bodyPr>
          <a:lstStyle/>
          <a:p>
            <a:pPr marL="0" indent="0">
              <a:buNone/>
            </a:pPr>
            <a:r>
              <a:rPr lang="en-US" b="1" dirty="0">
                <a:solidFill>
                  <a:srgbClr val="89132A"/>
                </a:solidFill>
              </a:rPr>
              <a:t>Optional Life Insurance</a:t>
            </a:r>
          </a:p>
          <a:p>
            <a:pPr>
              <a:buClr>
                <a:srgbClr val="C00000"/>
              </a:buClr>
              <a:buFont typeface="Wingdings" panose="05000000000000000000" pitchFamily="2" charset="2"/>
              <a:buChar char="§"/>
            </a:pPr>
            <a:r>
              <a:rPr lang="en-US" dirty="0"/>
              <a:t>Coverage based on salary multiples up to $1,000,000</a:t>
            </a:r>
          </a:p>
          <a:p>
            <a:pPr>
              <a:buClr>
                <a:srgbClr val="C00000"/>
              </a:buClr>
              <a:buFont typeface="Wingdings" panose="05000000000000000000" pitchFamily="2" charset="2"/>
              <a:buChar char="§"/>
            </a:pPr>
            <a:r>
              <a:rPr lang="en-US" dirty="0"/>
              <a:t>Guaranteed issue during the first 60 days of employment up to 5x salary or $500,000</a:t>
            </a:r>
          </a:p>
          <a:p>
            <a:pPr>
              <a:buClr>
                <a:srgbClr val="C00000"/>
              </a:buClr>
              <a:buFont typeface="Wingdings" panose="05000000000000000000" pitchFamily="2" charset="2"/>
              <a:buChar char="§"/>
            </a:pPr>
            <a:r>
              <a:rPr lang="en-US" dirty="0"/>
              <a:t>Premiums vary by age and coverage level</a:t>
            </a:r>
          </a:p>
          <a:p>
            <a:pPr marL="0" indent="0">
              <a:buClr>
                <a:srgbClr val="C00000"/>
              </a:buClr>
              <a:buNone/>
            </a:pPr>
            <a:r>
              <a:rPr lang="en-US" b="1" dirty="0">
                <a:solidFill>
                  <a:srgbClr val="89132A"/>
                </a:solidFill>
              </a:rPr>
              <a:t>Dependent Spouse Life Insurance</a:t>
            </a:r>
          </a:p>
          <a:p>
            <a:pPr>
              <a:buClr>
                <a:srgbClr val="C00000"/>
              </a:buClr>
              <a:buFont typeface="Wingdings" panose="05000000000000000000" pitchFamily="2" charset="2"/>
              <a:buChar char="§"/>
            </a:pPr>
            <a:r>
              <a:rPr lang="en-US" dirty="0"/>
              <a:t>$15,000 or $20,000 coverage</a:t>
            </a:r>
          </a:p>
          <a:p>
            <a:pPr>
              <a:buClr>
                <a:srgbClr val="C00000"/>
              </a:buClr>
              <a:buFont typeface="Wingdings" panose="05000000000000000000" pitchFamily="2" charset="2"/>
              <a:buChar char="§"/>
            </a:pPr>
            <a:r>
              <a:rPr lang="en-US" dirty="0"/>
              <a:t>Guaranteed issue during the first 60 days of employment or first 60 days of marriage</a:t>
            </a:r>
          </a:p>
          <a:p>
            <a:pPr>
              <a:buClr>
                <a:srgbClr val="C00000"/>
              </a:buClr>
              <a:buFont typeface="Wingdings" panose="05000000000000000000" pitchFamily="2" charset="2"/>
              <a:buChar char="§"/>
            </a:pPr>
            <a:r>
              <a:rPr lang="en-US" dirty="0"/>
              <a:t>Premiums are $5.18 or $6.90 per month</a:t>
            </a:r>
          </a:p>
          <a:p>
            <a:pPr marL="0" indent="0">
              <a:buClr>
                <a:srgbClr val="C00000"/>
              </a:buClr>
              <a:buNone/>
            </a:pPr>
            <a:r>
              <a:rPr lang="en-US" b="1" dirty="0">
                <a:solidFill>
                  <a:srgbClr val="89132A"/>
                </a:solidFill>
              </a:rPr>
              <a:t>Optional Child Life Insurance</a:t>
            </a:r>
          </a:p>
          <a:p>
            <a:pPr>
              <a:buClr>
                <a:srgbClr val="C00000"/>
              </a:buClr>
              <a:buFont typeface="Wingdings" panose="05000000000000000000" pitchFamily="2" charset="2"/>
              <a:buChar char="§"/>
            </a:pPr>
            <a:r>
              <a:rPr lang="en-US" dirty="0"/>
              <a:t>$10,000 coverage</a:t>
            </a:r>
          </a:p>
          <a:p>
            <a:pPr>
              <a:buClr>
                <a:srgbClr val="C00000"/>
              </a:buClr>
              <a:buFont typeface="Wingdings" panose="05000000000000000000" pitchFamily="2" charset="2"/>
              <a:buChar char="§"/>
            </a:pPr>
            <a:r>
              <a:rPr lang="en-US" dirty="0"/>
              <a:t>Guaranteed Issue</a:t>
            </a:r>
          </a:p>
          <a:p>
            <a:pPr>
              <a:buClr>
                <a:srgbClr val="C00000"/>
              </a:buClr>
              <a:buFont typeface="Wingdings" panose="05000000000000000000" pitchFamily="2" charset="2"/>
              <a:buChar char="§"/>
            </a:pPr>
            <a:r>
              <a:rPr lang="en-US" dirty="0"/>
              <a:t>Premiums are $.85 per month and cover all eligible children</a:t>
            </a:r>
          </a:p>
        </p:txBody>
      </p:sp>
      <p:pic>
        <p:nvPicPr>
          <p:cNvPr id="5" name="Picture 4">
            <a:extLst>
              <a:ext uri="{FF2B5EF4-FFF2-40B4-BE49-F238E27FC236}">
                <a16:creationId xmlns:a16="http://schemas.microsoft.com/office/drawing/2014/main" id="{47AE1FD5-C9C6-F6E1-FD3D-D48A91D513F0}"/>
              </a:ext>
            </a:extLst>
          </p:cNvPr>
          <p:cNvPicPr>
            <a:picLocks noChangeAspect="1"/>
          </p:cNvPicPr>
          <p:nvPr/>
        </p:nvPicPr>
        <p:blipFill>
          <a:blip r:embed="rId2"/>
          <a:stretch>
            <a:fillRect/>
          </a:stretch>
        </p:blipFill>
        <p:spPr>
          <a:xfrm>
            <a:off x="8392572" y="4637153"/>
            <a:ext cx="2496252" cy="1259794"/>
          </a:xfrm>
          <a:prstGeom prst="rect">
            <a:avLst/>
          </a:prstGeom>
        </p:spPr>
      </p:pic>
    </p:spTree>
    <p:extLst>
      <p:ext uri="{BB962C8B-B14F-4D97-AF65-F5344CB8AC3E}">
        <p14:creationId xmlns:p14="http://schemas.microsoft.com/office/powerpoint/2010/main" val="508787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F77EB-C60B-825D-156E-CE1FA2E6CAA0}"/>
              </a:ext>
            </a:extLst>
          </p:cNvPr>
          <p:cNvSpPr>
            <a:spLocks noGrp="1"/>
          </p:cNvSpPr>
          <p:nvPr>
            <p:ph type="title"/>
          </p:nvPr>
        </p:nvSpPr>
        <p:spPr/>
        <p:txBody>
          <a:bodyPr>
            <a:normAutofit/>
          </a:bodyPr>
          <a:lstStyle/>
          <a:p>
            <a:pPr algn="ctr"/>
            <a:r>
              <a:rPr lang="en-US" sz="2800" dirty="0"/>
              <a:t>Supplemental Insurance</a:t>
            </a:r>
          </a:p>
        </p:txBody>
      </p:sp>
      <p:pic>
        <p:nvPicPr>
          <p:cNvPr id="4" name="Content Placeholder 3">
            <a:extLst>
              <a:ext uri="{FF2B5EF4-FFF2-40B4-BE49-F238E27FC236}">
                <a16:creationId xmlns:a16="http://schemas.microsoft.com/office/drawing/2014/main" id="{54B1F8F8-A2E1-2CC0-D637-DAD10A4F1079}"/>
              </a:ext>
            </a:extLst>
          </p:cNvPr>
          <p:cNvPicPr>
            <a:picLocks noGrp="1" noChangeAspect="1"/>
          </p:cNvPicPr>
          <p:nvPr>
            <p:ph idx="1"/>
          </p:nvPr>
        </p:nvPicPr>
        <p:blipFill>
          <a:blip r:embed="rId2"/>
          <a:stretch>
            <a:fillRect/>
          </a:stretch>
        </p:blipFill>
        <p:spPr>
          <a:xfrm>
            <a:off x="2192694" y="1690688"/>
            <a:ext cx="7016620" cy="4859401"/>
          </a:xfrm>
          <a:prstGeom prst="rect">
            <a:avLst/>
          </a:prstGeom>
        </p:spPr>
      </p:pic>
    </p:spTree>
    <p:extLst>
      <p:ext uri="{BB962C8B-B14F-4D97-AF65-F5344CB8AC3E}">
        <p14:creationId xmlns:p14="http://schemas.microsoft.com/office/powerpoint/2010/main" val="2428409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12B11-E34A-CF5C-9D58-BE742B9BFB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9F2156-D5FB-2358-27E4-F29957D3AE14}"/>
              </a:ext>
            </a:extLst>
          </p:cNvPr>
          <p:cNvSpPr>
            <a:spLocks noGrp="1"/>
          </p:cNvSpPr>
          <p:nvPr>
            <p:ph type="title"/>
          </p:nvPr>
        </p:nvSpPr>
        <p:spPr/>
        <p:txBody>
          <a:bodyPr>
            <a:normAutofit/>
          </a:bodyPr>
          <a:lstStyle/>
          <a:p>
            <a:pPr algn="ctr"/>
            <a:r>
              <a:rPr lang="en-US" sz="2800" dirty="0"/>
              <a:t>Other FAU Benefits</a:t>
            </a:r>
          </a:p>
        </p:txBody>
      </p:sp>
      <p:sp>
        <p:nvSpPr>
          <p:cNvPr id="3" name="Content Placeholder 2">
            <a:extLst>
              <a:ext uri="{FF2B5EF4-FFF2-40B4-BE49-F238E27FC236}">
                <a16:creationId xmlns:a16="http://schemas.microsoft.com/office/drawing/2014/main" id="{A364AA47-C019-7903-8C10-9AFDE0DD1A14}"/>
              </a:ext>
            </a:extLst>
          </p:cNvPr>
          <p:cNvSpPr>
            <a:spLocks noGrp="1"/>
          </p:cNvSpPr>
          <p:nvPr>
            <p:ph idx="1"/>
          </p:nvPr>
        </p:nvSpPr>
        <p:spPr>
          <a:xfrm>
            <a:off x="742076" y="1825624"/>
            <a:ext cx="9605082" cy="4696473"/>
          </a:xfrm>
        </p:spPr>
        <p:txBody>
          <a:bodyPr>
            <a:normAutofit/>
          </a:bodyPr>
          <a:lstStyle/>
          <a:p>
            <a:pPr>
              <a:buClr>
                <a:srgbClr val="C00000"/>
              </a:buClr>
              <a:buFont typeface="Wingdings" panose="05000000000000000000" pitchFamily="2" charset="2"/>
              <a:buChar char="§"/>
            </a:pPr>
            <a:r>
              <a:rPr lang="en-US" sz="2000" dirty="0"/>
              <a:t>Gabor Agency – Term Life and Disability Insurance</a:t>
            </a:r>
          </a:p>
          <a:p>
            <a:pPr>
              <a:buClr>
                <a:srgbClr val="C00000"/>
              </a:buClr>
              <a:buFont typeface="Wingdings" panose="05000000000000000000" pitchFamily="2" charset="2"/>
              <a:buChar char="§"/>
            </a:pPr>
            <a:r>
              <a:rPr lang="en-US" sz="2000" dirty="0"/>
              <a:t>Preferred Legal Plan </a:t>
            </a:r>
          </a:p>
          <a:p>
            <a:pPr>
              <a:buClr>
                <a:srgbClr val="C00000"/>
              </a:buClr>
              <a:buFont typeface="Wingdings" panose="05000000000000000000" pitchFamily="2" charset="2"/>
              <a:buChar char="§"/>
            </a:pPr>
            <a:r>
              <a:rPr lang="en-US" sz="2000" dirty="0"/>
              <a:t>Pet Assure – Pet Insurance Alternative</a:t>
            </a:r>
          </a:p>
          <a:p>
            <a:pPr>
              <a:buClr>
                <a:srgbClr val="C00000"/>
              </a:buClr>
              <a:buFont typeface="Wingdings" panose="05000000000000000000" pitchFamily="2" charset="2"/>
              <a:buChar char="§"/>
            </a:pPr>
            <a:r>
              <a:rPr lang="en-US" sz="2000" dirty="0"/>
              <a:t>Discounts and Perks</a:t>
            </a:r>
          </a:p>
          <a:p>
            <a:pPr lvl="1">
              <a:buClr>
                <a:srgbClr val="C00000"/>
              </a:buClr>
              <a:buFont typeface="Wingdings" panose="05000000000000000000" pitchFamily="2" charset="2"/>
              <a:buChar char="§"/>
            </a:pPr>
            <a:r>
              <a:rPr lang="en-US" sz="2000" dirty="0"/>
              <a:t>Cell Phone Discounts</a:t>
            </a:r>
          </a:p>
          <a:p>
            <a:pPr lvl="1">
              <a:buClr>
                <a:srgbClr val="C00000"/>
              </a:buClr>
              <a:buFont typeface="Wingdings" panose="05000000000000000000" pitchFamily="2" charset="2"/>
              <a:buChar char="§"/>
            </a:pPr>
            <a:r>
              <a:rPr lang="en-US" sz="2000" dirty="0"/>
              <a:t>Tickets at Work</a:t>
            </a:r>
          </a:p>
          <a:p>
            <a:pPr lvl="1">
              <a:buClr>
                <a:srgbClr val="C00000"/>
              </a:buClr>
              <a:buFont typeface="Wingdings" panose="05000000000000000000" pitchFamily="2" charset="2"/>
              <a:buChar char="§"/>
            </a:pPr>
            <a:r>
              <a:rPr lang="en-US" sz="2000" dirty="0"/>
              <a:t>Broward Center for the Performing Arts</a:t>
            </a:r>
          </a:p>
          <a:p>
            <a:pPr>
              <a:buClr>
                <a:srgbClr val="C00000"/>
              </a:buClr>
              <a:buFont typeface="Wingdings" panose="05000000000000000000" pitchFamily="2" charset="2"/>
              <a:buChar char="§"/>
            </a:pPr>
            <a:r>
              <a:rPr lang="en-US" sz="2000" dirty="0"/>
              <a:t>Credit Unions</a:t>
            </a:r>
          </a:p>
          <a:p>
            <a:pPr lvl="1">
              <a:buClr>
                <a:srgbClr val="C00000"/>
              </a:buClr>
              <a:buFont typeface="Wingdings" panose="05000000000000000000" pitchFamily="2" charset="2"/>
              <a:buChar char="§"/>
            </a:pPr>
            <a:r>
              <a:rPr lang="en-US" sz="2000" dirty="0"/>
              <a:t>Bright Star Credit Union</a:t>
            </a:r>
          </a:p>
          <a:p>
            <a:pPr lvl="1">
              <a:buClr>
                <a:srgbClr val="C00000"/>
              </a:buClr>
              <a:buFont typeface="Wingdings" panose="05000000000000000000" pitchFamily="2" charset="2"/>
              <a:buChar char="§"/>
            </a:pPr>
            <a:r>
              <a:rPr lang="en-US" sz="2000" dirty="0"/>
              <a:t>Gold Coast Federal Credit Union</a:t>
            </a:r>
          </a:p>
          <a:p>
            <a:pPr lvl="1">
              <a:buClr>
                <a:srgbClr val="C00000"/>
              </a:buClr>
              <a:buFont typeface="Wingdings" panose="05000000000000000000" pitchFamily="2" charset="2"/>
              <a:buChar char="§"/>
            </a:pPr>
            <a:r>
              <a:rPr lang="en-US" sz="2000" dirty="0"/>
              <a:t>iTHINK Southeast Employees Credit Union</a:t>
            </a:r>
          </a:p>
          <a:p>
            <a:pPr lvl="1">
              <a:buClr>
                <a:srgbClr val="C00000"/>
              </a:buClr>
              <a:buFont typeface="Wingdings" panose="05000000000000000000" pitchFamily="2" charset="2"/>
              <a:buChar char="§"/>
            </a:pPr>
            <a:endParaRPr lang="en-US" sz="2000" dirty="0"/>
          </a:p>
          <a:p>
            <a:pPr marL="457200" lvl="1" indent="0" algn="ctr">
              <a:buClr>
                <a:srgbClr val="C00000"/>
              </a:buClr>
              <a:buNone/>
            </a:pPr>
            <a:r>
              <a:rPr lang="en-US" sz="2000" dirty="0">
                <a:hlinkClick r:id="rId2"/>
              </a:rPr>
              <a:t>Discounts &amp; Perks | Florida Atlantic University</a:t>
            </a:r>
            <a:endParaRPr lang="en-US" sz="2000" dirty="0"/>
          </a:p>
        </p:txBody>
      </p:sp>
    </p:spTree>
    <p:extLst>
      <p:ext uri="{BB962C8B-B14F-4D97-AF65-F5344CB8AC3E}">
        <p14:creationId xmlns:p14="http://schemas.microsoft.com/office/powerpoint/2010/main" val="2279363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70C22-10D1-4C82-2619-F7096864BC98}"/>
              </a:ext>
            </a:extLst>
          </p:cNvPr>
          <p:cNvSpPr>
            <a:spLocks noGrp="1"/>
          </p:cNvSpPr>
          <p:nvPr>
            <p:ph type="title"/>
          </p:nvPr>
        </p:nvSpPr>
        <p:spPr/>
        <p:txBody>
          <a:bodyPr>
            <a:normAutofit/>
          </a:bodyPr>
          <a:lstStyle/>
          <a:p>
            <a:r>
              <a:rPr lang="en-US" sz="2800" dirty="0"/>
              <a:t>Employee Education Program (EEP)</a:t>
            </a:r>
          </a:p>
        </p:txBody>
      </p:sp>
      <p:sp>
        <p:nvSpPr>
          <p:cNvPr id="3" name="Content Placeholder 2">
            <a:extLst>
              <a:ext uri="{FF2B5EF4-FFF2-40B4-BE49-F238E27FC236}">
                <a16:creationId xmlns:a16="http://schemas.microsoft.com/office/drawing/2014/main" id="{F14D2CE5-7140-0AB4-37A5-B68C597233D8}"/>
              </a:ext>
            </a:extLst>
          </p:cNvPr>
          <p:cNvSpPr>
            <a:spLocks noGrp="1"/>
          </p:cNvSpPr>
          <p:nvPr>
            <p:ph idx="1"/>
          </p:nvPr>
        </p:nvSpPr>
        <p:spPr/>
        <p:txBody>
          <a:bodyPr>
            <a:normAutofit/>
          </a:bodyPr>
          <a:lstStyle/>
          <a:p>
            <a:pPr marL="0" indent="0">
              <a:buNone/>
            </a:pPr>
            <a:r>
              <a:rPr lang="en-US" dirty="0"/>
              <a:t>The Employee Education Program (EEP) provides eligible Florida Atlantic University employees, along with their qualified spouses and dependents, the opportunity to pursue educational goals through a valuable tuition benefit.</a:t>
            </a:r>
          </a:p>
          <a:p>
            <a:pPr marL="0" indent="0">
              <a:buNone/>
            </a:pPr>
            <a:r>
              <a:rPr lang="en-US" b="1" dirty="0">
                <a:solidFill>
                  <a:srgbClr val="89132A"/>
                </a:solidFill>
              </a:rPr>
              <a:t>Program Overview</a:t>
            </a:r>
            <a:endParaRPr lang="en-US" dirty="0">
              <a:solidFill>
                <a:srgbClr val="89132A"/>
              </a:solidFill>
            </a:endParaRPr>
          </a:p>
          <a:p>
            <a:pPr lvl="0"/>
            <a:r>
              <a:rPr lang="en-US" dirty="0"/>
              <a:t>Eligible employees may receive tuition coverage for up to six (6) credit hours per academic term.</a:t>
            </a:r>
          </a:p>
          <a:p>
            <a:pPr lvl="0"/>
            <a:r>
              <a:rPr lang="en-US" dirty="0"/>
              <a:t>Courses may be taken as part of a degree program or on a space-available basis.</a:t>
            </a:r>
          </a:p>
          <a:p>
            <a:pPr lvl="0"/>
            <a:r>
              <a:rPr lang="en-US" dirty="0"/>
              <a:t>Tuition coverage is based on the applicable Florida resident undergraduate or graduate tuition rate.</a:t>
            </a:r>
          </a:p>
          <a:p>
            <a:pPr lvl="0"/>
            <a:r>
              <a:rPr lang="en-US" dirty="0"/>
              <a:t>Courses may be completed online or at any FAU campus, including Boca Raton, Dania Beach, Davie, Fort Lauderdale, Harbor Branch, and Jupiter.</a:t>
            </a:r>
          </a:p>
          <a:p>
            <a:pPr lvl="0"/>
            <a:r>
              <a:rPr lang="en-US" dirty="0"/>
              <a:t>The six (6) credit-hour maximum per term is shared among the employee, eligible spouse, and eligible dependents.</a:t>
            </a:r>
          </a:p>
          <a:p>
            <a:pPr marL="0" indent="0">
              <a:buNone/>
            </a:pPr>
            <a:endParaRPr lang="en-US" dirty="0"/>
          </a:p>
        </p:txBody>
      </p:sp>
    </p:spTree>
    <p:extLst>
      <p:ext uri="{BB962C8B-B14F-4D97-AF65-F5344CB8AC3E}">
        <p14:creationId xmlns:p14="http://schemas.microsoft.com/office/powerpoint/2010/main" val="7997713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B0F57-C8BE-9C8F-4457-E1C9A23C8A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D9C52A-2BFA-4BE5-76D9-EAB8B9E8BC83}"/>
              </a:ext>
            </a:extLst>
          </p:cNvPr>
          <p:cNvSpPr>
            <a:spLocks noGrp="1"/>
          </p:cNvSpPr>
          <p:nvPr>
            <p:ph type="title"/>
          </p:nvPr>
        </p:nvSpPr>
        <p:spPr/>
        <p:txBody>
          <a:bodyPr>
            <a:normAutofit/>
          </a:bodyPr>
          <a:lstStyle/>
          <a:p>
            <a:pPr algn="ctr"/>
            <a:r>
              <a:rPr lang="en-US" sz="2800" dirty="0"/>
              <a:t>Employee Assistance Program (EAP)</a:t>
            </a:r>
          </a:p>
        </p:txBody>
      </p:sp>
      <p:sp>
        <p:nvSpPr>
          <p:cNvPr id="3" name="Content Placeholder 2">
            <a:extLst>
              <a:ext uri="{FF2B5EF4-FFF2-40B4-BE49-F238E27FC236}">
                <a16:creationId xmlns:a16="http://schemas.microsoft.com/office/drawing/2014/main" id="{D0D11747-288D-BF0D-F959-49F00FE2912A}"/>
              </a:ext>
            </a:extLst>
          </p:cNvPr>
          <p:cNvSpPr>
            <a:spLocks noGrp="1"/>
          </p:cNvSpPr>
          <p:nvPr>
            <p:ph idx="1"/>
          </p:nvPr>
        </p:nvSpPr>
        <p:spPr/>
        <p:txBody>
          <a:bodyPr>
            <a:normAutofit fontScale="85000" lnSpcReduction="20000"/>
          </a:bodyPr>
          <a:lstStyle/>
          <a:p>
            <a:pPr marL="0" indent="0" algn="ctr">
              <a:lnSpc>
                <a:spcPct val="100000"/>
              </a:lnSpc>
              <a:spcBef>
                <a:spcPts val="484"/>
              </a:spcBef>
              <a:buNone/>
            </a:pPr>
            <a:r>
              <a:rPr lang="en-US" sz="3600" spc="-5" dirty="0">
                <a:solidFill>
                  <a:srgbClr val="89132A"/>
                </a:solidFill>
                <a:latin typeface="Palatino Linotype"/>
                <a:cs typeface="Palatino Linotype"/>
              </a:rPr>
              <a:t>Aetna Resources for Living</a:t>
            </a:r>
          </a:p>
          <a:p>
            <a:pPr marL="0" indent="0">
              <a:lnSpc>
                <a:spcPct val="100000"/>
              </a:lnSpc>
              <a:spcBef>
                <a:spcPts val="484"/>
              </a:spcBef>
              <a:buNone/>
            </a:pPr>
            <a:r>
              <a:rPr lang="en-US" sz="2100" spc="-5" dirty="0">
                <a:cs typeface="Palatino Linotype"/>
              </a:rPr>
              <a:t>This confidential service provides professional guidance to help you address personal issues and find effective solutions. EAP counselors are independent professionals, ensuring privacy and confidentiality. </a:t>
            </a:r>
          </a:p>
          <a:p>
            <a:pPr marL="0" indent="0">
              <a:lnSpc>
                <a:spcPct val="100000"/>
              </a:lnSpc>
              <a:spcBef>
                <a:spcPts val="484"/>
              </a:spcBef>
              <a:buNone/>
            </a:pPr>
            <a:endParaRPr lang="en-US" sz="2100" spc="-5" dirty="0">
              <a:cs typeface="Palatino Linotype"/>
            </a:endParaRPr>
          </a:p>
          <a:p>
            <a:pPr>
              <a:lnSpc>
                <a:spcPct val="100000"/>
              </a:lnSpc>
              <a:spcBef>
                <a:spcPts val="484"/>
              </a:spcBef>
              <a:buClr>
                <a:srgbClr val="89132A"/>
              </a:buClr>
              <a:buFont typeface="Wingdings" panose="05000000000000000000" pitchFamily="2" charset="2"/>
              <a:buChar char="§"/>
            </a:pPr>
            <a:r>
              <a:rPr lang="en-US" sz="2100" spc="-5" dirty="0">
                <a:cs typeface="Palatino Linotype"/>
              </a:rPr>
              <a:t>Counseling Options – 5 counseling sessions per concern</a:t>
            </a:r>
          </a:p>
          <a:p>
            <a:pPr>
              <a:lnSpc>
                <a:spcPct val="100000"/>
              </a:lnSpc>
              <a:spcBef>
                <a:spcPts val="484"/>
              </a:spcBef>
              <a:buClr>
                <a:srgbClr val="89132A"/>
              </a:buClr>
              <a:buFont typeface="Wingdings" panose="05000000000000000000" pitchFamily="2" charset="2"/>
              <a:buChar char="§"/>
            </a:pPr>
            <a:r>
              <a:rPr lang="en-US" sz="2100" spc="-5" dirty="0">
                <a:cs typeface="Palatino Linotype"/>
              </a:rPr>
              <a:t>Talkspace Virtual Therapy – 5 free sessions per concern</a:t>
            </a:r>
          </a:p>
          <a:p>
            <a:pPr>
              <a:lnSpc>
                <a:spcPct val="100000"/>
              </a:lnSpc>
              <a:spcBef>
                <a:spcPts val="484"/>
              </a:spcBef>
              <a:buClr>
                <a:srgbClr val="89132A"/>
              </a:buClr>
              <a:buFont typeface="Wingdings" panose="05000000000000000000" pitchFamily="2" charset="2"/>
              <a:buChar char="§"/>
            </a:pPr>
            <a:r>
              <a:rPr lang="en-US" sz="2100" spc="-5" dirty="0">
                <a:cs typeface="Palatino Linotype"/>
              </a:rPr>
              <a:t>Mind Companion Self-Care – digital self-paced well-being program</a:t>
            </a:r>
          </a:p>
          <a:p>
            <a:pPr>
              <a:lnSpc>
                <a:spcPct val="100000"/>
              </a:lnSpc>
              <a:spcBef>
                <a:spcPts val="484"/>
              </a:spcBef>
              <a:buClr>
                <a:srgbClr val="89132A"/>
              </a:buClr>
              <a:buFont typeface="Wingdings" panose="05000000000000000000" pitchFamily="2" charset="2"/>
              <a:buChar char="§"/>
            </a:pPr>
            <a:r>
              <a:rPr lang="en-US" sz="2100" spc="-5" dirty="0">
                <a:cs typeface="Palatino Linotype"/>
              </a:rPr>
              <a:t>Legal Services – one 30-minute consultation with a network attorney</a:t>
            </a:r>
          </a:p>
          <a:p>
            <a:pPr>
              <a:lnSpc>
                <a:spcPct val="100000"/>
              </a:lnSpc>
              <a:spcBef>
                <a:spcPts val="484"/>
              </a:spcBef>
              <a:buClr>
                <a:srgbClr val="89132A"/>
              </a:buClr>
              <a:buFont typeface="Wingdings" panose="05000000000000000000" pitchFamily="2" charset="2"/>
              <a:buChar char="§"/>
            </a:pPr>
            <a:r>
              <a:rPr lang="en-US" sz="2100" spc="-5" dirty="0">
                <a:cs typeface="Palatino Linotype"/>
              </a:rPr>
              <a:t>Financial Service – 30-minute phone consultation with a money coach</a:t>
            </a:r>
          </a:p>
          <a:p>
            <a:pPr>
              <a:lnSpc>
                <a:spcPct val="100000"/>
              </a:lnSpc>
              <a:spcBef>
                <a:spcPts val="484"/>
              </a:spcBef>
              <a:buClr>
                <a:srgbClr val="89132A"/>
              </a:buClr>
              <a:buFont typeface="Wingdings" panose="05000000000000000000" pitchFamily="2" charset="2"/>
              <a:buChar char="§"/>
            </a:pPr>
            <a:r>
              <a:rPr lang="en-US" sz="2100" spc="-5" dirty="0">
                <a:cs typeface="Palatino Linotype"/>
              </a:rPr>
              <a:t>Identity Theft – 60-minute phone consultation with a fraud resolution specialist</a:t>
            </a:r>
          </a:p>
          <a:p>
            <a:pPr marL="0" lvl="0" indent="0" algn="ctr">
              <a:buNone/>
            </a:pPr>
            <a:r>
              <a:rPr lang="en-US" sz="2100" b="1" dirty="0"/>
              <a:t>Call: 800-865-3200 TTY: 711</a:t>
            </a:r>
          </a:p>
          <a:p>
            <a:pPr marL="0" lvl="0" indent="0" algn="ctr">
              <a:buNone/>
            </a:pPr>
            <a:r>
              <a:rPr lang="en-US" sz="2100" b="1" u="heavy" dirty="0">
                <a:hlinkClick r:id="rId2" action="ppaction://hlinkfile"/>
              </a:rPr>
              <a:t>resourcesforliving.com</a:t>
            </a:r>
            <a:endParaRPr lang="en-US" sz="2100" b="1" dirty="0"/>
          </a:p>
          <a:p>
            <a:pPr marL="0" indent="0" algn="ctr">
              <a:buNone/>
            </a:pPr>
            <a:r>
              <a:rPr lang="en-US" sz="2100" b="1" dirty="0"/>
              <a:t>Username: Florida Atlantic University  Password: EAP</a:t>
            </a:r>
            <a:endParaRPr lang="en-US" sz="2100" b="1" spc="-5" dirty="0">
              <a:cs typeface="Palatino Linotype"/>
            </a:endParaRP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869082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B9DFE-EAE8-FBFB-D919-4AD598FCA9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0D574B-D440-1266-C4C8-F7D59B877D04}"/>
              </a:ext>
            </a:extLst>
          </p:cNvPr>
          <p:cNvSpPr>
            <a:spLocks noGrp="1"/>
          </p:cNvSpPr>
          <p:nvPr>
            <p:ph type="title"/>
          </p:nvPr>
        </p:nvSpPr>
        <p:spPr/>
        <p:txBody>
          <a:bodyPr>
            <a:normAutofit/>
          </a:bodyPr>
          <a:lstStyle/>
          <a:p>
            <a:pPr algn="ctr"/>
            <a:r>
              <a:rPr lang="en-US" sz="2800" dirty="0"/>
              <a:t>State Sponsored Retirement Plans</a:t>
            </a:r>
          </a:p>
        </p:txBody>
      </p:sp>
      <p:sp>
        <p:nvSpPr>
          <p:cNvPr id="3" name="Content Placeholder 2">
            <a:extLst>
              <a:ext uri="{FF2B5EF4-FFF2-40B4-BE49-F238E27FC236}">
                <a16:creationId xmlns:a16="http://schemas.microsoft.com/office/drawing/2014/main" id="{E49D1D07-A047-58D8-F4C0-02580E0C19D6}"/>
              </a:ext>
            </a:extLst>
          </p:cNvPr>
          <p:cNvSpPr>
            <a:spLocks noGrp="1"/>
          </p:cNvSpPr>
          <p:nvPr>
            <p:ph idx="1"/>
          </p:nvPr>
        </p:nvSpPr>
        <p:spPr/>
        <p:txBody>
          <a:bodyPr>
            <a:normAutofit lnSpcReduction="10000"/>
          </a:bodyPr>
          <a:lstStyle/>
          <a:p>
            <a:pPr marL="0" indent="0" algn="ctr">
              <a:buNone/>
            </a:pPr>
            <a:r>
              <a:rPr lang="en-US" sz="2800" dirty="0"/>
              <a:t>All retirement plans have a </a:t>
            </a:r>
            <a:r>
              <a:rPr lang="en-US" sz="2800" i="1" dirty="0"/>
              <a:t>mandatory</a:t>
            </a:r>
            <a:r>
              <a:rPr lang="en-US" sz="2800" dirty="0"/>
              <a:t> 3% employee contribution beginning with your first pay.</a:t>
            </a:r>
          </a:p>
          <a:p>
            <a:pPr marL="0" indent="0" algn="ctr">
              <a:buNone/>
            </a:pPr>
            <a:r>
              <a:rPr lang="en-US" sz="2000" dirty="0"/>
              <a:t>Enroll in </a:t>
            </a:r>
            <a:r>
              <a:rPr lang="en-US" sz="2000" i="1" dirty="0"/>
              <a:t>one</a:t>
            </a:r>
            <a:r>
              <a:rPr lang="en-US" sz="2000" dirty="0"/>
              <a:t> of following 3 plans (eligibility depends on employee type)</a:t>
            </a:r>
          </a:p>
          <a:p>
            <a:pPr marL="0" indent="0" algn="ctr">
              <a:buNone/>
            </a:pPr>
            <a:endParaRPr lang="en-US" sz="2000" dirty="0"/>
          </a:p>
          <a:p>
            <a:pPr algn="ctr">
              <a:buClr>
                <a:srgbClr val="89132A"/>
              </a:buClr>
              <a:buFont typeface="Wingdings" panose="05000000000000000000" pitchFamily="2" charset="2"/>
              <a:buChar char="§"/>
            </a:pPr>
            <a:r>
              <a:rPr lang="en-US" b="1" dirty="0">
                <a:solidFill>
                  <a:srgbClr val="89132A"/>
                </a:solidFill>
              </a:rPr>
              <a:t>Florida Retirement System (FRS) Pension Plan</a:t>
            </a:r>
          </a:p>
          <a:p>
            <a:pPr lvl="1" algn="ctr">
              <a:buClr>
                <a:srgbClr val="89132A"/>
              </a:buClr>
              <a:buFont typeface="Wingdings" panose="05000000000000000000" pitchFamily="2" charset="2"/>
              <a:buChar char="§"/>
            </a:pPr>
            <a:r>
              <a:rPr lang="en-US" dirty="0"/>
              <a:t>Available to SP, AMP and Faculty</a:t>
            </a:r>
          </a:p>
          <a:p>
            <a:pPr lvl="1" algn="ctr">
              <a:buClr>
                <a:srgbClr val="89132A"/>
              </a:buClr>
              <a:buFont typeface="Wingdings" panose="05000000000000000000" pitchFamily="2" charset="2"/>
              <a:buChar char="§"/>
            </a:pPr>
            <a:endParaRPr lang="en-US" dirty="0"/>
          </a:p>
          <a:p>
            <a:pPr algn="ctr">
              <a:buClr>
                <a:srgbClr val="89132A"/>
              </a:buClr>
              <a:buFont typeface="Wingdings" panose="05000000000000000000" pitchFamily="2" charset="2"/>
              <a:buChar char="§"/>
            </a:pPr>
            <a:r>
              <a:rPr lang="en-US" b="1" dirty="0">
                <a:solidFill>
                  <a:srgbClr val="89132A"/>
                </a:solidFill>
              </a:rPr>
              <a:t>Florida Retirement System (FRS) Investment Plan</a:t>
            </a:r>
          </a:p>
          <a:p>
            <a:pPr lvl="1" algn="ctr">
              <a:buClr>
                <a:srgbClr val="89132A"/>
              </a:buClr>
              <a:buFont typeface="Wingdings" panose="05000000000000000000" pitchFamily="2" charset="2"/>
              <a:buChar char="§"/>
            </a:pPr>
            <a:r>
              <a:rPr lang="en-US" dirty="0"/>
              <a:t>Available to SP, AMP and Faculty</a:t>
            </a:r>
          </a:p>
          <a:p>
            <a:pPr marL="457200" lvl="1" indent="0" algn="ctr">
              <a:buClr>
                <a:srgbClr val="89132A"/>
              </a:buClr>
              <a:buNone/>
            </a:pPr>
            <a:endParaRPr lang="en-US" dirty="0"/>
          </a:p>
          <a:p>
            <a:pPr algn="ctr">
              <a:buClr>
                <a:srgbClr val="89132A"/>
              </a:buClr>
              <a:buFont typeface="Wingdings" panose="05000000000000000000" pitchFamily="2" charset="2"/>
              <a:buChar char="§"/>
            </a:pPr>
            <a:r>
              <a:rPr lang="en-US" b="1" dirty="0">
                <a:solidFill>
                  <a:srgbClr val="89132A"/>
                </a:solidFill>
              </a:rPr>
              <a:t>State University System Optional Retirement Plan (SUSORP or ORP)</a:t>
            </a:r>
          </a:p>
          <a:p>
            <a:pPr lvl="1" algn="ctr">
              <a:buClr>
                <a:srgbClr val="89132A"/>
              </a:buClr>
              <a:buFont typeface="Wingdings" panose="05000000000000000000" pitchFamily="2" charset="2"/>
              <a:buChar char="§"/>
            </a:pPr>
            <a:r>
              <a:rPr lang="en-US" dirty="0"/>
              <a:t>Available to AMP and Faculty</a:t>
            </a:r>
          </a:p>
          <a:p>
            <a:pPr lvl="1" algn="ctr">
              <a:buClr>
                <a:srgbClr val="89132A"/>
              </a:buClr>
              <a:buFont typeface="Wingdings" panose="05000000000000000000" pitchFamily="2" charset="2"/>
              <a:buChar char="§"/>
            </a:pPr>
            <a:r>
              <a:rPr lang="en-US" dirty="0"/>
              <a:t>Post Docs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166454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DA125-E221-CC97-5685-19334D130A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F1D76D-2C48-5890-DC48-7F130B0D8C13}"/>
              </a:ext>
            </a:extLst>
          </p:cNvPr>
          <p:cNvSpPr>
            <a:spLocks noGrp="1"/>
          </p:cNvSpPr>
          <p:nvPr>
            <p:ph type="title"/>
          </p:nvPr>
        </p:nvSpPr>
        <p:spPr/>
        <p:txBody>
          <a:bodyPr>
            <a:normAutofit/>
          </a:bodyPr>
          <a:lstStyle/>
          <a:p>
            <a:pPr algn="ctr"/>
            <a:r>
              <a:rPr lang="en-US" sz="2800" dirty="0"/>
              <a:t>State Sponsored Retirement Plans (cont.)</a:t>
            </a:r>
          </a:p>
        </p:txBody>
      </p:sp>
      <p:sp>
        <p:nvSpPr>
          <p:cNvPr id="3" name="Content Placeholder 2">
            <a:extLst>
              <a:ext uri="{FF2B5EF4-FFF2-40B4-BE49-F238E27FC236}">
                <a16:creationId xmlns:a16="http://schemas.microsoft.com/office/drawing/2014/main" id="{8A3C3869-534A-A60E-6B37-1028DB46B363}"/>
              </a:ext>
            </a:extLst>
          </p:cNvPr>
          <p:cNvSpPr>
            <a:spLocks noGrp="1"/>
          </p:cNvSpPr>
          <p:nvPr>
            <p:ph idx="1"/>
          </p:nvPr>
        </p:nvSpPr>
        <p:spPr/>
        <p:txBody>
          <a:bodyPr>
            <a:normAutofit lnSpcReduction="10000"/>
          </a:bodyPr>
          <a:lstStyle/>
          <a:p>
            <a:pPr marL="0" indent="0" fontAlgn="t">
              <a:buNone/>
            </a:pPr>
            <a:r>
              <a:rPr lang="en-US" sz="2400" b="1" dirty="0">
                <a:solidFill>
                  <a:srgbClr val="89132A"/>
                </a:solidFill>
              </a:rPr>
              <a:t>FRS PENSION PLAN</a:t>
            </a:r>
            <a:endParaRPr lang="en-US" sz="2400" dirty="0">
              <a:solidFill>
                <a:srgbClr val="89132A"/>
              </a:solidFill>
            </a:endParaRPr>
          </a:p>
          <a:p>
            <a:pPr marL="0" indent="0" fontAlgn="t">
              <a:buNone/>
            </a:pPr>
            <a:r>
              <a:rPr lang="en-US" b="1" i="1" dirty="0"/>
              <a:t>Eligible Employees include SP / Faculty / AMP</a:t>
            </a:r>
            <a:endParaRPr lang="en-US" dirty="0"/>
          </a:p>
          <a:p>
            <a:pPr fontAlgn="t"/>
            <a:r>
              <a:rPr lang="en-US" dirty="0"/>
              <a:t>Vesting occurs after 8 years of creditable service within the FRS system. </a:t>
            </a:r>
          </a:p>
          <a:p>
            <a:pPr fontAlgn="t"/>
            <a:r>
              <a:rPr lang="en-US" dirty="0"/>
              <a:t>Defined Benefit </a:t>
            </a:r>
            <a:r>
              <a:rPr lang="en-US" i="1" dirty="0"/>
              <a:t>= </a:t>
            </a:r>
            <a:r>
              <a:rPr lang="en-US" dirty="0"/>
              <a:t>Guaranteed lifetime monthly income for life, regardless of how long you live, which creates a stable, predictable income in retirement. FAU contributes an amount set by the Florida Pension Trust which includes required fees. Please note that the amount on your pay statement does not reflect the actual amount contributed on your behalf.</a:t>
            </a:r>
          </a:p>
          <a:p>
            <a:pPr fontAlgn="t"/>
            <a:r>
              <a:rPr lang="en-US" dirty="0"/>
              <a:t>Formula-Based Benefit = Benefit in retirement is based on a formula using your years of service, average final compensation (highest 5 or 8 years) and your membership class.</a:t>
            </a:r>
          </a:p>
          <a:p>
            <a:r>
              <a:rPr lang="en-US" dirty="0"/>
              <a:t>May be eligible for additional benefits including Disability and Deferred Retirement Optional Plan (DROP)</a:t>
            </a:r>
          </a:p>
          <a:p>
            <a:pPr fontAlgn="t"/>
            <a:r>
              <a:rPr lang="en-US" dirty="0"/>
              <a:t>Health Insurance Subsidy (HIS) - Receive $7.50 per month for every year of service with a maximum benefit of $225 per month. Can use to help offset health insurance expenses and premiums</a:t>
            </a:r>
          </a:p>
          <a:p>
            <a:pPr marL="0" indent="0">
              <a:buNone/>
            </a:pPr>
            <a:endParaRPr lang="en-US" dirty="0"/>
          </a:p>
        </p:txBody>
      </p:sp>
    </p:spTree>
    <p:extLst>
      <p:ext uri="{BB962C8B-B14F-4D97-AF65-F5344CB8AC3E}">
        <p14:creationId xmlns:p14="http://schemas.microsoft.com/office/powerpoint/2010/main" val="35065218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93EAC-BDAA-FB3C-2D82-BBD2949F70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63616D-1C59-DECA-4F4F-8904B27BD6A7}"/>
              </a:ext>
            </a:extLst>
          </p:cNvPr>
          <p:cNvSpPr>
            <a:spLocks noGrp="1"/>
          </p:cNvSpPr>
          <p:nvPr>
            <p:ph type="title"/>
          </p:nvPr>
        </p:nvSpPr>
        <p:spPr/>
        <p:txBody>
          <a:bodyPr/>
          <a:lstStyle/>
          <a:p>
            <a:pPr algn="ctr"/>
            <a:r>
              <a:rPr lang="en-US" dirty="0"/>
              <a:t>State Sponsored Retirement Plans (cont.)</a:t>
            </a:r>
          </a:p>
        </p:txBody>
      </p:sp>
      <p:sp>
        <p:nvSpPr>
          <p:cNvPr id="3" name="Content Placeholder 2">
            <a:extLst>
              <a:ext uri="{FF2B5EF4-FFF2-40B4-BE49-F238E27FC236}">
                <a16:creationId xmlns:a16="http://schemas.microsoft.com/office/drawing/2014/main" id="{E19ABC66-6DC4-97FE-5141-8D21A2CF74F1}"/>
              </a:ext>
            </a:extLst>
          </p:cNvPr>
          <p:cNvSpPr>
            <a:spLocks noGrp="1"/>
          </p:cNvSpPr>
          <p:nvPr>
            <p:ph idx="1"/>
          </p:nvPr>
        </p:nvSpPr>
        <p:spPr/>
        <p:txBody>
          <a:bodyPr/>
          <a:lstStyle/>
          <a:p>
            <a:pPr marL="0" indent="0" fontAlgn="t">
              <a:buNone/>
            </a:pPr>
            <a:r>
              <a:rPr lang="en-US" sz="2400" b="1" dirty="0">
                <a:solidFill>
                  <a:srgbClr val="89132A"/>
                </a:solidFill>
              </a:rPr>
              <a:t>FRS INVESTMENT PLAN</a:t>
            </a:r>
            <a:endParaRPr lang="en-US" sz="2400" dirty="0">
              <a:solidFill>
                <a:srgbClr val="89132A"/>
              </a:solidFill>
            </a:endParaRPr>
          </a:p>
          <a:p>
            <a:pPr marL="0" indent="0" fontAlgn="t">
              <a:buNone/>
            </a:pPr>
            <a:r>
              <a:rPr lang="en-US" b="1" i="1" dirty="0"/>
              <a:t>Eligible Employees include SP / Faculty / AMP</a:t>
            </a:r>
            <a:endParaRPr lang="en-US" dirty="0"/>
          </a:p>
          <a:p>
            <a:pPr fontAlgn="t"/>
            <a:r>
              <a:rPr lang="en-US" dirty="0"/>
              <a:t>Vesting occurs after 1 year of creditable service within the FRS system</a:t>
            </a:r>
          </a:p>
          <a:p>
            <a:pPr fontAlgn="t"/>
            <a:r>
              <a:rPr lang="en-US" dirty="0"/>
              <a:t>Defined Contribution </a:t>
            </a:r>
            <a:r>
              <a:rPr lang="en-US" i="1" dirty="0"/>
              <a:t>= </a:t>
            </a:r>
            <a:r>
              <a:rPr lang="en-US" dirty="0"/>
              <a:t>FAU currently contributes </a:t>
            </a:r>
            <a:r>
              <a:rPr lang="en-US" b="1" dirty="0"/>
              <a:t>8.3%</a:t>
            </a:r>
            <a:r>
              <a:rPr lang="en-US" dirty="0"/>
              <a:t> to the employee’s account. Contributions are invested in funds selected by the employee</a:t>
            </a:r>
          </a:p>
          <a:p>
            <a:r>
              <a:rPr lang="en-US" dirty="0"/>
              <a:t>Benefit in retirement based on contributions made to your account, and Investment  performance over time.</a:t>
            </a:r>
          </a:p>
          <a:p>
            <a:pPr fontAlgn="t"/>
            <a:r>
              <a:rPr lang="en-US" dirty="0"/>
              <a:t>No age or service requirements to receive benefits, once vested.  Roll over into a new employer plan or IRA when leave FAU/retire. Tax implications for early retirement – consult tax advisor</a:t>
            </a:r>
          </a:p>
          <a:p>
            <a:r>
              <a:rPr lang="en-US" dirty="0"/>
              <a:t>Health Insurance Subsidy (HIS) - Receive $7.50 per month for every year of service with a maximum benefit of $225 per month. Can use to help offset health insurance expenses and premiums</a:t>
            </a:r>
          </a:p>
          <a:p>
            <a:pPr marL="0" indent="0">
              <a:buNone/>
            </a:pPr>
            <a:endParaRPr lang="en-US" dirty="0"/>
          </a:p>
        </p:txBody>
      </p:sp>
    </p:spTree>
    <p:extLst>
      <p:ext uri="{BB962C8B-B14F-4D97-AF65-F5344CB8AC3E}">
        <p14:creationId xmlns:p14="http://schemas.microsoft.com/office/powerpoint/2010/main" val="34541743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6446C-4431-54B1-CBBA-E640DFE168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640BD4-9693-58F0-3BD7-7A045356CFEA}"/>
              </a:ext>
            </a:extLst>
          </p:cNvPr>
          <p:cNvSpPr>
            <a:spLocks noGrp="1"/>
          </p:cNvSpPr>
          <p:nvPr>
            <p:ph type="title"/>
          </p:nvPr>
        </p:nvSpPr>
        <p:spPr/>
        <p:txBody>
          <a:bodyPr/>
          <a:lstStyle/>
          <a:p>
            <a:pPr algn="ctr"/>
            <a:r>
              <a:rPr lang="en-US" dirty="0"/>
              <a:t>State Sponsored Retirement Plans (cont.)</a:t>
            </a:r>
          </a:p>
        </p:txBody>
      </p:sp>
      <p:sp>
        <p:nvSpPr>
          <p:cNvPr id="3" name="Content Placeholder 2">
            <a:extLst>
              <a:ext uri="{FF2B5EF4-FFF2-40B4-BE49-F238E27FC236}">
                <a16:creationId xmlns:a16="http://schemas.microsoft.com/office/drawing/2014/main" id="{6C88A21D-F79D-DD12-55AD-639951B20642}"/>
              </a:ext>
            </a:extLst>
          </p:cNvPr>
          <p:cNvSpPr>
            <a:spLocks noGrp="1"/>
          </p:cNvSpPr>
          <p:nvPr>
            <p:ph idx="1"/>
          </p:nvPr>
        </p:nvSpPr>
        <p:spPr/>
        <p:txBody>
          <a:bodyPr>
            <a:normAutofit/>
          </a:bodyPr>
          <a:lstStyle/>
          <a:p>
            <a:pPr marL="0" indent="0">
              <a:buNone/>
            </a:pPr>
            <a:r>
              <a:rPr lang="en-US" sz="2400" b="1" dirty="0">
                <a:solidFill>
                  <a:srgbClr val="89132A"/>
                </a:solidFill>
              </a:rPr>
              <a:t>State University System Optional Retirement Program</a:t>
            </a:r>
            <a:r>
              <a:rPr lang="en-US" sz="2400" dirty="0">
                <a:solidFill>
                  <a:srgbClr val="89132A"/>
                </a:solidFill>
              </a:rPr>
              <a:t> </a:t>
            </a:r>
            <a:r>
              <a:rPr lang="en-US" sz="2400" b="1" dirty="0">
                <a:solidFill>
                  <a:srgbClr val="89132A"/>
                </a:solidFill>
              </a:rPr>
              <a:t>(SUSORP)</a:t>
            </a:r>
            <a:endParaRPr lang="en-US" sz="2400" dirty="0">
              <a:solidFill>
                <a:srgbClr val="89132A"/>
              </a:solidFill>
            </a:endParaRPr>
          </a:p>
          <a:p>
            <a:pPr marL="0" indent="0" fontAlgn="t">
              <a:buNone/>
            </a:pPr>
            <a:r>
              <a:rPr lang="en-US" b="1" i="1" dirty="0"/>
              <a:t>Eligible Employees include Faculty / AMP / Post-Docs</a:t>
            </a:r>
            <a:endParaRPr lang="en-US" dirty="0"/>
          </a:p>
          <a:p>
            <a:r>
              <a:rPr lang="en-US" dirty="0"/>
              <a:t>Vesting occurs immediately</a:t>
            </a:r>
          </a:p>
          <a:p>
            <a:r>
              <a:rPr lang="en-US" dirty="0"/>
              <a:t>Defined Contribution </a:t>
            </a:r>
            <a:r>
              <a:rPr lang="en-US" i="1" dirty="0"/>
              <a:t>= </a:t>
            </a:r>
            <a:r>
              <a:rPr lang="en-US" dirty="0"/>
              <a:t>FAU currently contributes 5.14% to the employee’s account. Contributions are invested in funds selected by the employee </a:t>
            </a:r>
          </a:p>
          <a:p>
            <a:pPr fontAlgn="t"/>
            <a:r>
              <a:rPr lang="en-US" dirty="0"/>
              <a:t>Benefit in retirement based on contributions made to your account, and Investment  performance over time.</a:t>
            </a:r>
          </a:p>
          <a:p>
            <a:pPr fontAlgn="t"/>
            <a:r>
              <a:rPr lang="en-US" dirty="0"/>
              <a:t>State of Florida ORP account </a:t>
            </a:r>
            <a:r>
              <a:rPr lang="en-US" b="1" u="heavy" dirty="0"/>
              <a:t>MUST BE OPENED</a:t>
            </a:r>
            <a:r>
              <a:rPr lang="en-US" dirty="0"/>
              <a:t> and enrollment form submitted to  </a:t>
            </a:r>
            <a:r>
              <a:rPr lang="en-US" u="heavy" dirty="0">
                <a:hlinkClick r:id="rId2"/>
              </a:rPr>
              <a:t>benefits@fau.edu</a:t>
            </a:r>
            <a:r>
              <a:rPr lang="en-US" dirty="0"/>
              <a:t>.</a:t>
            </a:r>
          </a:p>
          <a:p>
            <a:pPr fontAlgn="t"/>
            <a:r>
              <a:rPr lang="en-US" dirty="0"/>
              <a:t>Not eligible for HIS benefit. </a:t>
            </a:r>
          </a:p>
          <a:p>
            <a:pPr fontAlgn="t"/>
            <a:r>
              <a:rPr lang="en-US" dirty="0"/>
              <a:t>In addition to the mandatory 3% employee contribution, employees may choose to contribute up to an additional 5.14% of pay. These voluntary contributions are made solely by the employee, with no additional university funding. </a:t>
            </a:r>
          </a:p>
        </p:txBody>
      </p:sp>
    </p:spTree>
    <p:extLst>
      <p:ext uri="{BB962C8B-B14F-4D97-AF65-F5344CB8AC3E}">
        <p14:creationId xmlns:p14="http://schemas.microsoft.com/office/powerpoint/2010/main" val="31509914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B15D6-0ECB-C252-1ECB-571C20906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E7E424-8855-86B4-012A-3B894CEC73E4}"/>
              </a:ext>
            </a:extLst>
          </p:cNvPr>
          <p:cNvSpPr>
            <a:spLocks noGrp="1"/>
          </p:cNvSpPr>
          <p:nvPr>
            <p:ph type="title"/>
          </p:nvPr>
        </p:nvSpPr>
        <p:spPr/>
        <p:txBody>
          <a:bodyPr>
            <a:normAutofit/>
          </a:bodyPr>
          <a:lstStyle/>
          <a:p>
            <a:pPr algn="ctr"/>
            <a:r>
              <a:rPr lang="en-US" sz="2800" dirty="0"/>
              <a:t>Voluntary Retirement Options</a:t>
            </a:r>
          </a:p>
        </p:txBody>
      </p:sp>
      <p:sp>
        <p:nvSpPr>
          <p:cNvPr id="3" name="Content Placeholder 2">
            <a:extLst>
              <a:ext uri="{FF2B5EF4-FFF2-40B4-BE49-F238E27FC236}">
                <a16:creationId xmlns:a16="http://schemas.microsoft.com/office/drawing/2014/main" id="{6E81970F-A549-8B26-0317-C1221244C235}"/>
              </a:ext>
            </a:extLst>
          </p:cNvPr>
          <p:cNvSpPr>
            <a:spLocks noGrp="1"/>
          </p:cNvSpPr>
          <p:nvPr>
            <p:ph idx="1"/>
          </p:nvPr>
        </p:nvSpPr>
        <p:spPr/>
        <p:txBody>
          <a:bodyPr>
            <a:normAutofit lnSpcReduction="10000"/>
          </a:bodyPr>
          <a:lstStyle/>
          <a:p>
            <a:pPr marL="96520" indent="0">
              <a:lnSpc>
                <a:spcPct val="100000"/>
              </a:lnSpc>
              <a:spcBef>
                <a:spcPts val="204"/>
              </a:spcBef>
              <a:buClr>
                <a:srgbClr val="004479"/>
              </a:buClr>
              <a:buNone/>
              <a:tabLst>
                <a:tab pos="5107940" algn="l"/>
              </a:tabLst>
            </a:pPr>
            <a:r>
              <a:rPr lang="en-US" sz="2200" spc="-5" dirty="0">
                <a:solidFill>
                  <a:srgbClr val="89132A"/>
                </a:solidFill>
                <a:uFill>
                  <a:solidFill>
                    <a:srgbClr val="0562C1"/>
                  </a:solidFill>
                </a:uFill>
                <a:cs typeface="Palatino Linotype"/>
              </a:rPr>
              <a:t>University Sponsored 403(b)</a:t>
            </a:r>
          </a:p>
          <a:p>
            <a:pPr marL="1125220" lvl="1" indent="-342900">
              <a:spcBef>
                <a:spcPts val="204"/>
              </a:spcBef>
              <a:buClr>
                <a:srgbClr val="004479"/>
              </a:buClr>
              <a:buFont typeface="Arial" panose="020B0604020202020204" pitchFamily="34" charset="0"/>
              <a:buChar char="•"/>
              <a:tabLst>
                <a:tab pos="5107940" algn="l"/>
              </a:tabLst>
            </a:pPr>
            <a:r>
              <a:rPr lang="en-US" sz="2000" spc="-5" dirty="0">
                <a:uFill>
                  <a:solidFill>
                    <a:srgbClr val="0562C1"/>
                  </a:solidFill>
                </a:uFill>
                <a:cs typeface="Palatino Linotype"/>
              </a:rPr>
              <a:t>Choice of investment providers, including Corebridge Financial, Voya, and TIAA/CREF </a:t>
            </a:r>
          </a:p>
          <a:p>
            <a:pPr marL="1125220" lvl="1" indent="-342900">
              <a:spcBef>
                <a:spcPts val="204"/>
              </a:spcBef>
              <a:buClr>
                <a:srgbClr val="004479"/>
              </a:buClr>
              <a:buFont typeface="Arial" panose="020B0604020202020204" pitchFamily="34" charset="0"/>
              <a:buChar char="•"/>
              <a:tabLst>
                <a:tab pos="5107940" algn="l"/>
              </a:tabLst>
            </a:pPr>
            <a:r>
              <a:rPr lang="en-US" sz="2000" spc="-5" dirty="0">
                <a:uFill>
                  <a:solidFill>
                    <a:srgbClr val="0562C1"/>
                  </a:solidFill>
                </a:uFill>
                <a:cs typeface="Palatino Linotype"/>
              </a:rPr>
              <a:t>Pre-Tax and Roth contribution options available</a:t>
            </a:r>
          </a:p>
          <a:p>
            <a:pPr marL="1125220" lvl="1" indent="-342900">
              <a:spcBef>
                <a:spcPts val="204"/>
              </a:spcBef>
              <a:buClr>
                <a:srgbClr val="004479"/>
              </a:buClr>
              <a:buFont typeface="Arial" panose="020B0604020202020204" pitchFamily="34" charset="0"/>
              <a:buChar char="•"/>
              <a:tabLst>
                <a:tab pos="5107940" algn="l"/>
              </a:tabLst>
            </a:pPr>
            <a:r>
              <a:rPr lang="en-US" sz="2000" b="1" spc="-5" dirty="0">
                <a:uFill>
                  <a:solidFill>
                    <a:srgbClr val="0562C1"/>
                  </a:solidFill>
                </a:uFill>
                <a:cs typeface="Palatino Linotype"/>
              </a:rPr>
              <a:t>To Enroll:</a:t>
            </a:r>
            <a:endParaRPr lang="en-US" sz="2000" b="1" dirty="0">
              <a:uFill>
                <a:solidFill>
                  <a:srgbClr val="0562C1"/>
                </a:solidFill>
              </a:uFill>
              <a:cs typeface="Palatino Linotype"/>
            </a:endParaRPr>
          </a:p>
          <a:p>
            <a:pPr marL="1582420" lvl="2" indent="-342900">
              <a:spcBef>
                <a:spcPts val="204"/>
              </a:spcBef>
              <a:buClr>
                <a:srgbClr val="004479"/>
              </a:buClr>
              <a:buFont typeface="Arial" panose="020B0604020202020204" pitchFamily="34" charset="0"/>
              <a:buChar char="•"/>
              <a:tabLst>
                <a:tab pos="5107940" algn="l"/>
              </a:tabLst>
            </a:pPr>
            <a:r>
              <a:rPr lang="en-US" sz="2000" spc="-25" dirty="0">
                <a:cs typeface="Palatino Linotype"/>
              </a:rPr>
              <a:t>Complete the FAU</a:t>
            </a:r>
            <a:r>
              <a:rPr lang="en-US" sz="2000" spc="-5" dirty="0">
                <a:cs typeface="Palatino Linotype"/>
              </a:rPr>
              <a:t> </a:t>
            </a:r>
            <a:r>
              <a:rPr lang="en-US" sz="2000" spc="-5" dirty="0">
                <a:cs typeface="Palatino Linotype"/>
                <a:hlinkClick r:id="rId2"/>
              </a:rPr>
              <a:t>Salary Reduction</a:t>
            </a:r>
            <a:r>
              <a:rPr lang="en-US" sz="2000" spc="-70" dirty="0">
                <a:cs typeface="Palatino Linotype"/>
                <a:hlinkClick r:id="rId2"/>
              </a:rPr>
              <a:t> </a:t>
            </a:r>
            <a:r>
              <a:rPr lang="en-US" sz="2000" spc="-5" dirty="0">
                <a:cs typeface="Palatino Linotype"/>
                <a:hlinkClick r:id="rId2"/>
              </a:rPr>
              <a:t>Agreement</a:t>
            </a:r>
            <a:endParaRPr lang="en-US" sz="2000" dirty="0">
              <a:cs typeface="Palatino Linotype"/>
            </a:endParaRPr>
          </a:p>
          <a:p>
            <a:pPr marL="1582420" lvl="2" indent="-342900">
              <a:spcBef>
                <a:spcPts val="204"/>
              </a:spcBef>
              <a:buClr>
                <a:srgbClr val="004479"/>
              </a:buClr>
              <a:buFont typeface="Arial" panose="020B0604020202020204" pitchFamily="34" charset="0"/>
              <a:buChar char="•"/>
              <a:tabLst>
                <a:tab pos="5107940" algn="l"/>
              </a:tabLst>
            </a:pPr>
            <a:r>
              <a:rPr lang="en-US" sz="2000" spc="-5" dirty="0">
                <a:cs typeface="Palatino Linotype"/>
              </a:rPr>
              <a:t>Contact one of the</a:t>
            </a:r>
            <a:r>
              <a:rPr lang="en-US" sz="2000" spc="-15" dirty="0">
                <a:cs typeface="Palatino Linotype"/>
              </a:rPr>
              <a:t> </a:t>
            </a:r>
            <a:r>
              <a:rPr lang="en-US" sz="2000" spc="-50" dirty="0">
                <a:cs typeface="Palatino Linotype"/>
              </a:rPr>
              <a:t>FAU</a:t>
            </a:r>
            <a:r>
              <a:rPr lang="en-US" sz="2000" spc="-5" dirty="0">
                <a:cs typeface="Palatino Linotype"/>
              </a:rPr>
              <a:t> </a:t>
            </a:r>
            <a:r>
              <a:rPr lang="en-US" sz="2000" spc="-10" dirty="0">
                <a:cs typeface="Palatino Linotype"/>
                <a:hlinkClick r:id="rId3"/>
              </a:rPr>
              <a:t>Plan Providers</a:t>
            </a:r>
            <a:r>
              <a:rPr lang="en-US" sz="2000" spc="-10" dirty="0">
                <a:cs typeface="Palatino Linotype"/>
              </a:rPr>
              <a:t> to establish an account</a:t>
            </a:r>
            <a:endParaRPr lang="en-US" sz="2000" u="heavy" spc="-5" dirty="0">
              <a:solidFill>
                <a:srgbClr val="0562C1"/>
              </a:solidFill>
              <a:uFill>
                <a:solidFill>
                  <a:srgbClr val="0562C1"/>
                </a:solidFill>
              </a:uFill>
              <a:cs typeface="Palatino Linotype"/>
            </a:endParaRPr>
          </a:p>
          <a:p>
            <a:pPr marL="96520" indent="0">
              <a:lnSpc>
                <a:spcPct val="100000"/>
              </a:lnSpc>
              <a:spcBef>
                <a:spcPts val="204"/>
              </a:spcBef>
              <a:buClr>
                <a:srgbClr val="004479"/>
              </a:buClr>
              <a:buNone/>
              <a:tabLst>
                <a:tab pos="4777105" algn="l"/>
              </a:tabLst>
            </a:pPr>
            <a:endParaRPr lang="en-US" sz="2200" spc="-5" dirty="0">
              <a:solidFill>
                <a:srgbClr val="89132A"/>
              </a:solidFill>
              <a:uFill>
                <a:solidFill>
                  <a:srgbClr val="0562C1"/>
                </a:solidFill>
              </a:uFill>
              <a:cs typeface="Palatino Linotype"/>
            </a:endParaRPr>
          </a:p>
          <a:p>
            <a:pPr marL="96520" indent="0">
              <a:lnSpc>
                <a:spcPct val="100000"/>
              </a:lnSpc>
              <a:spcBef>
                <a:spcPts val="204"/>
              </a:spcBef>
              <a:buClr>
                <a:srgbClr val="004479"/>
              </a:buClr>
              <a:buNone/>
              <a:tabLst>
                <a:tab pos="4777105" algn="l"/>
              </a:tabLst>
            </a:pPr>
            <a:r>
              <a:rPr lang="en-US" sz="2200" spc="-5" dirty="0">
                <a:solidFill>
                  <a:srgbClr val="89132A"/>
                </a:solidFill>
                <a:uFill>
                  <a:solidFill>
                    <a:srgbClr val="0562C1"/>
                  </a:solidFill>
                </a:uFill>
                <a:cs typeface="Palatino Linotype"/>
              </a:rPr>
              <a:t>State of Florida Sponsored 457(b)</a:t>
            </a:r>
          </a:p>
          <a:p>
            <a:pPr marL="1125220" lvl="1" indent="-342900">
              <a:spcBef>
                <a:spcPts val="204"/>
              </a:spcBef>
              <a:buClr>
                <a:srgbClr val="004479"/>
              </a:buClr>
              <a:buFont typeface="Arial" panose="020B0604020202020204" pitchFamily="34" charset="0"/>
              <a:buChar char="•"/>
              <a:tabLst>
                <a:tab pos="4777105" algn="l"/>
              </a:tabLst>
            </a:pPr>
            <a:r>
              <a:rPr lang="en-US" sz="2000" spc="-5" dirty="0">
                <a:uFill>
                  <a:solidFill>
                    <a:srgbClr val="0562C1"/>
                  </a:solidFill>
                </a:uFill>
                <a:cs typeface="Palatino Linotype"/>
              </a:rPr>
              <a:t>Investment providers include Corebridge, Voya, and Nationwide</a:t>
            </a:r>
          </a:p>
          <a:p>
            <a:pPr marL="1125220" lvl="1" indent="-342900">
              <a:spcBef>
                <a:spcPts val="204"/>
              </a:spcBef>
              <a:buClr>
                <a:srgbClr val="004479"/>
              </a:buClr>
              <a:buFont typeface="Arial" panose="020B0604020202020204" pitchFamily="34" charset="0"/>
              <a:buChar char="•"/>
              <a:tabLst>
                <a:tab pos="4777105" algn="l"/>
              </a:tabLst>
            </a:pPr>
            <a:r>
              <a:rPr lang="en-US" sz="2000" spc="-5" dirty="0">
                <a:uFill>
                  <a:solidFill>
                    <a:srgbClr val="0562C1"/>
                  </a:solidFill>
                </a:uFill>
                <a:cs typeface="Palatino Linotype"/>
              </a:rPr>
              <a:t>Pre-Tax and Roth contribution options available</a:t>
            </a:r>
          </a:p>
          <a:p>
            <a:pPr marL="1125220" lvl="1" indent="-342900">
              <a:spcBef>
                <a:spcPts val="204"/>
              </a:spcBef>
              <a:buClr>
                <a:srgbClr val="004479"/>
              </a:buClr>
              <a:buFont typeface="Arial" panose="020B0604020202020204" pitchFamily="34" charset="0"/>
              <a:buChar char="•"/>
              <a:tabLst>
                <a:tab pos="4777105" algn="l"/>
              </a:tabLst>
            </a:pPr>
            <a:r>
              <a:rPr lang="en-US" sz="2000" spc="-5" dirty="0">
                <a:uFill>
                  <a:solidFill>
                    <a:srgbClr val="0562C1"/>
                  </a:solidFill>
                </a:uFill>
                <a:cs typeface="Palatino Linotype"/>
              </a:rPr>
              <a:t>To enroll visit: </a:t>
            </a:r>
            <a:r>
              <a:rPr lang="en-US" sz="2000" dirty="0">
                <a:hlinkClick r:id="rId4"/>
              </a:rPr>
              <a:t>Florida Deferred Compensation</a:t>
            </a:r>
            <a:r>
              <a:rPr lang="en-US" sz="2000" dirty="0"/>
              <a:t> or call</a:t>
            </a:r>
            <a:r>
              <a:rPr lang="en-US" sz="2000" spc="-5" dirty="0">
                <a:cs typeface="Palatino Linotype"/>
              </a:rPr>
              <a:t>: 877-299-8002</a:t>
            </a:r>
          </a:p>
          <a:p>
            <a:pPr marL="1125220" lvl="1" indent="-342900">
              <a:spcBef>
                <a:spcPts val="204"/>
              </a:spcBef>
              <a:buClr>
                <a:srgbClr val="004479"/>
              </a:buClr>
              <a:buFont typeface="Arial" panose="020B0604020202020204" pitchFamily="34" charset="0"/>
              <a:buChar char="•"/>
              <a:tabLst>
                <a:tab pos="4777105" algn="l"/>
              </a:tabLst>
            </a:pPr>
            <a:endParaRPr lang="en-US" sz="2000" spc="-50" dirty="0">
              <a:cs typeface="Palatino Linotype"/>
            </a:endParaRPr>
          </a:p>
          <a:p>
            <a:pPr marL="553720" lvl="1" indent="0" algn="ctr">
              <a:spcBef>
                <a:spcPts val="204"/>
              </a:spcBef>
              <a:buClr>
                <a:srgbClr val="004479"/>
              </a:buClr>
              <a:buNone/>
              <a:tabLst>
                <a:tab pos="4777105" algn="l"/>
              </a:tabLst>
            </a:pPr>
            <a:r>
              <a:rPr lang="en-US" sz="2200" spc="-50" dirty="0">
                <a:cs typeface="Palatino Linotype"/>
              </a:rPr>
              <a:t>You can enroll at any time.</a:t>
            </a:r>
          </a:p>
          <a:p>
            <a:pPr marL="553720" lvl="1" indent="0" algn="ctr">
              <a:spcBef>
                <a:spcPts val="204"/>
              </a:spcBef>
              <a:buClr>
                <a:srgbClr val="004479"/>
              </a:buClr>
              <a:buNone/>
              <a:tabLst>
                <a:tab pos="4777105" algn="l"/>
              </a:tabLst>
            </a:pPr>
            <a:r>
              <a:rPr lang="en-US" sz="2200" spc="-50" dirty="0">
                <a:cs typeface="Palatino Linotype"/>
              </a:rPr>
              <a:t>FAU </a:t>
            </a:r>
            <a:r>
              <a:rPr lang="en-US" sz="2200" spc="-5" dirty="0">
                <a:cs typeface="Palatino Linotype"/>
              </a:rPr>
              <a:t>does not match </a:t>
            </a:r>
            <a:r>
              <a:rPr lang="en-US" sz="2200" spc="-10" dirty="0">
                <a:cs typeface="Palatino Linotype"/>
              </a:rPr>
              <a:t>voluntary employee</a:t>
            </a:r>
            <a:r>
              <a:rPr lang="en-US" sz="2200" spc="40" dirty="0">
                <a:cs typeface="Palatino Linotype"/>
              </a:rPr>
              <a:t> </a:t>
            </a:r>
            <a:r>
              <a:rPr lang="en-US" sz="2200" spc="-5" dirty="0">
                <a:cs typeface="Palatino Linotype"/>
              </a:rPr>
              <a:t>contributions.</a:t>
            </a:r>
          </a:p>
          <a:p>
            <a:pPr marL="0" indent="0">
              <a:buNone/>
            </a:pPr>
            <a:endParaRPr lang="en-US" dirty="0"/>
          </a:p>
        </p:txBody>
      </p:sp>
    </p:spTree>
    <p:extLst>
      <p:ext uri="{BB962C8B-B14F-4D97-AF65-F5344CB8AC3E}">
        <p14:creationId xmlns:p14="http://schemas.microsoft.com/office/powerpoint/2010/main" val="1265306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C9A0618-63E7-38F9-2206-396AE5E098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94C126-34C6-88B6-07CA-D9CC4790BB1B}"/>
              </a:ext>
            </a:extLst>
          </p:cNvPr>
          <p:cNvSpPr>
            <a:spLocks noGrp="1"/>
          </p:cNvSpPr>
          <p:nvPr>
            <p:ph type="title"/>
          </p:nvPr>
        </p:nvSpPr>
        <p:spPr/>
        <p:txBody>
          <a:bodyPr>
            <a:normAutofit/>
          </a:bodyPr>
          <a:lstStyle/>
          <a:p>
            <a:pPr algn="ctr"/>
            <a:r>
              <a:rPr lang="en-US" sz="2800" dirty="0"/>
              <a:t>How to Enroll</a:t>
            </a:r>
          </a:p>
        </p:txBody>
      </p:sp>
      <p:sp>
        <p:nvSpPr>
          <p:cNvPr id="3" name="Content Placeholder 2">
            <a:extLst>
              <a:ext uri="{FF2B5EF4-FFF2-40B4-BE49-F238E27FC236}">
                <a16:creationId xmlns:a16="http://schemas.microsoft.com/office/drawing/2014/main" id="{88FBEBFE-1EF8-E27D-3054-E521F8D2C95F}"/>
              </a:ext>
            </a:extLst>
          </p:cNvPr>
          <p:cNvSpPr>
            <a:spLocks noGrp="1"/>
          </p:cNvSpPr>
          <p:nvPr>
            <p:ph idx="1"/>
          </p:nvPr>
        </p:nvSpPr>
        <p:spPr/>
        <p:txBody>
          <a:bodyPr>
            <a:noAutofit/>
          </a:bodyPr>
          <a:lstStyle/>
          <a:p>
            <a:pPr marL="370840" indent="-358140">
              <a:lnSpc>
                <a:spcPct val="100000"/>
              </a:lnSpc>
              <a:spcBef>
                <a:spcPts val="735"/>
              </a:spcBef>
              <a:buClr>
                <a:srgbClr val="C00000"/>
              </a:buClr>
              <a:buFont typeface="Wingdings"/>
              <a:buChar char=""/>
              <a:tabLst>
                <a:tab pos="370840" algn="l"/>
              </a:tabLst>
            </a:pPr>
            <a:r>
              <a:rPr lang="en-US" sz="2800" spc="-5" dirty="0">
                <a:solidFill>
                  <a:srgbClr val="001F5F"/>
                </a:solidFill>
                <a:cs typeface="Arial" panose="020B0604020202020204" pitchFamily="34" charset="0"/>
              </a:rPr>
              <a:t>Online</a:t>
            </a:r>
            <a:endParaRPr lang="en-US" sz="2800" dirty="0">
              <a:cs typeface="Arial" panose="020B0604020202020204" pitchFamily="34" charset="0"/>
            </a:endParaRPr>
          </a:p>
          <a:p>
            <a:pPr marL="1263650" lvl="1" indent="-337185">
              <a:lnSpc>
                <a:spcPct val="100000"/>
              </a:lnSpc>
              <a:spcBef>
                <a:spcPts val="540"/>
              </a:spcBef>
              <a:buClr>
                <a:srgbClr val="C00000"/>
              </a:buClr>
              <a:buFont typeface="Wingdings"/>
              <a:buChar char=""/>
              <a:tabLst>
                <a:tab pos="1264285" algn="l"/>
              </a:tabLst>
            </a:pPr>
            <a:r>
              <a:rPr lang="en-US" sz="2800" u="heavy" spc="-5" dirty="0">
                <a:solidFill>
                  <a:srgbClr val="0562C1"/>
                </a:solidFill>
                <a:uFill>
                  <a:solidFill>
                    <a:srgbClr val="0562C1"/>
                  </a:solidFill>
                </a:uFill>
                <a:cs typeface="Arial" panose="020B0604020202020204" pitchFamily="34" charset="0"/>
                <a:hlinkClick r:id="rId3"/>
              </a:rPr>
              <a:t>https://peoplefirst.myflorida.com</a:t>
            </a:r>
            <a:endParaRPr lang="en-US" sz="2800" dirty="0">
              <a:cs typeface="Arial" panose="020B0604020202020204" pitchFamily="34" charset="0"/>
            </a:endParaRPr>
          </a:p>
          <a:p>
            <a:pPr marL="1263650" lvl="1" indent="-337185">
              <a:lnSpc>
                <a:spcPct val="100000"/>
              </a:lnSpc>
              <a:spcBef>
                <a:spcPts val="505"/>
              </a:spcBef>
              <a:buClr>
                <a:srgbClr val="C00000"/>
              </a:buClr>
              <a:buFont typeface="Wingdings"/>
              <a:buChar char=""/>
              <a:tabLst>
                <a:tab pos="1264285" algn="l"/>
              </a:tabLst>
            </a:pPr>
            <a:r>
              <a:rPr lang="en-US" sz="2800" spc="-5" dirty="0">
                <a:solidFill>
                  <a:srgbClr val="001F5F"/>
                </a:solidFill>
                <a:cs typeface="Arial" panose="020B0604020202020204" pitchFamily="34" charset="0"/>
              </a:rPr>
              <a:t>People First Login ID and </a:t>
            </a:r>
            <a:r>
              <a:rPr lang="en-US" sz="2800" spc="-25" dirty="0">
                <a:solidFill>
                  <a:srgbClr val="001F5F"/>
                </a:solidFill>
                <a:cs typeface="Arial" panose="020B0604020202020204" pitchFamily="34" charset="0"/>
              </a:rPr>
              <a:t>Password</a:t>
            </a:r>
            <a:r>
              <a:rPr lang="en-US" sz="2800" spc="-20" dirty="0">
                <a:solidFill>
                  <a:srgbClr val="001F5F"/>
                </a:solidFill>
                <a:cs typeface="Arial" panose="020B0604020202020204" pitchFamily="34" charset="0"/>
              </a:rPr>
              <a:t> </a:t>
            </a:r>
            <a:r>
              <a:rPr lang="en-US" sz="2800" spc="-5" dirty="0">
                <a:solidFill>
                  <a:srgbClr val="001F5F"/>
                </a:solidFill>
                <a:cs typeface="Arial" panose="020B0604020202020204" pitchFamily="34" charset="0"/>
              </a:rPr>
              <a:t>Required</a:t>
            </a:r>
            <a:endParaRPr lang="en-US" sz="2800" dirty="0">
              <a:cs typeface="Arial" panose="020B0604020202020204" pitchFamily="34" charset="0"/>
            </a:endParaRPr>
          </a:p>
          <a:p>
            <a:pPr marL="370840" indent="-358140">
              <a:lnSpc>
                <a:spcPct val="100000"/>
              </a:lnSpc>
              <a:spcBef>
                <a:spcPts val="960"/>
              </a:spcBef>
              <a:buClr>
                <a:srgbClr val="C00000"/>
              </a:buClr>
              <a:buFont typeface="Wingdings"/>
              <a:buChar char=""/>
              <a:tabLst>
                <a:tab pos="370840" algn="l"/>
              </a:tabLst>
            </a:pPr>
            <a:r>
              <a:rPr lang="en-US" sz="2800" spc="-30" dirty="0">
                <a:solidFill>
                  <a:srgbClr val="001F5F"/>
                </a:solidFill>
                <a:cs typeface="Arial" panose="020B0604020202020204" pitchFamily="34" charset="0"/>
              </a:rPr>
              <a:t>Call the People </a:t>
            </a:r>
            <a:r>
              <a:rPr lang="en-US" sz="2800" spc="-5" dirty="0">
                <a:solidFill>
                  <a:srgbClr val="001F5F"/>
                </a:solidFill>
                <a:cs typeface="Arial" panose="020B0604020202020204" pitchFamily="34" charset="0"/>
              </a:rPr>
              <a:t>First Service</a:t>
            </a:r>
            <a:r>
              <a:rPr lang="en-US" sz="2800" dirty="0">
                <a:solidFill>
                  <a:srgbClr val="001F5F"/>
                </a:solidFill>
                <a:cs typeface="Arial" panose="020B0604020202020204" pitchFamily="34" charset="0"/>
              </a:rPr>
              <a:t> </a:t>
            </a:r>
            <a:r>
              <a:rPr lang="en-US" sz="2800" spc="-5" dirty="0">
                <a:solidFill>
                  <a:srgbClr val="001F5F"/>
                </a:solidFill>
                <a:cs typeface="Arial" panose="020B0604020202020204" pitchFamily="34" charset="0"/>
              </a:rPr>
              <a:t>Center</a:t>
            </a:r>
            <a:endParaRPr lang="en-US" sz="2800" dirty="0">
              <a:cs typeface="Arial" panose="020B0604020202020204" pitchFamily="34" charset="0"/>
            </a:endParaRPr>
          </a:p>
          <a:p>
            <a:pPr marL="1263650" lvl="1" indent="-337185">
              <a:lnSpc>
                <a:spcPct val="100000"/>
              </a:lnSpc>
              <a:spcBef>
                <a:spcPts val="540"/>
              </a:spcBef>
              <a:buClr>
                <a:srgbClr val="C00000"/>
              </a:buClr>
              <a:buFont typeface="Wingdings"/>
              <a:buChar char=""/>
              <a:tabLst>
                <a:tab pos="1264285" algn="l"/>
              </a:tabLst>
            </a:pPr>
            <a:r>
              <a:rPr lang="en-US" sz="2800" spc="-5" dirty="0">
                <a:solidFill>
                  <a:srgbClr val="001F5F"/>
                </a:solidFill>
                <a:cs typeface="Arial" panose="020B0604020202020204" pitchFamily="34" charset="0"/>
              </a:rPr>
              <a:t>Hours: Mon – Fri 8:00 a.m. to 6:00 p.m. </a:t>
            </a:r>
            <a:endParaRPr lang="en-US" sz="2800" dirty="0">
              <a:cs typeface="Arial" panose="020B0604020202020204" pitchFamily="34" charset="0"/>
            </a:endParaRPr>
          </a:p>
          <a:p>
            <a:pPr marL="1248410" lvl="1" indent="-321945">
              <a:lnSpc>
                <a:spcPct val="100000"/>
              </a:lnSpc>
              <a:spcBef>
                <a:spcPts val="490"/>
              </a:spcBef>
              <a:buClr>
                <a:srgbClr val="C00000"/>
              </a:buClr>
              <a:buFont typeface="Wingdings"/>
              <a:buChar char=""/>
              <a:tabLst>
                <a:tab pos="1249045" algn="l"/>
              </a:tabLst>
            </a:pPr>
            <a:r>
              <a:rPr lang="en-US" sz="2800" spc="-40" dirty="0">
                <a:solidFill>
                  <a:srgbClr val="001F5F"/>
                </a:solidFill>
                <a:cs typeface="Arial" panose="020B0604020202020204" pitchFamily="34" charset="0"/>
              </a:rPr>
              <a:t>Phone Number: 866-663-4735</a:t>
            </a:r>
            <a:endParaRPr lang="en-US" sz="2800" spc="-5" dirty="0">
              <a:solidFill>
                <a:srgbClr val="001F5F"/>
              </a:solidFill>
              <a:cs typeface="Arial" panose="020B0604020202020204" pitchFamily="34" charset="0"/>
            </a:endParaRPr>
          </a:p>
          <a:p>
            <a:pPr marL="1248410" lvl="1" indent="-321945">
              <a:lnSpc>
                <a:spcPct val="100000"/>
              </a:lnSpc>
              <a:spcBef>
                <a:spcPts val="490"/>
              </a:spcBef>
              <a:buClr>
                <a:srgbClr val="C00000"/>
              </a:buClr>
              <a:buFont typeface="Wingdings"/>
              <a:buChar char=""/>
              <a:tabLst>
                <a:tab pos="1249045" algn="l"/>
              </a:tabLst>
            </a:pPr>
            <a:r>
              <a:rPr lang="en-US" sz="2800" spc="-5" dirty="0">
                <a:solidFill>
                  <a:srgbClr val="001F5F"/>
                </a:solidFill>
                <a:cs typeface="Arial" panose="020B0604020202020204" pitchFamily="34" charset="0"/>
              </a:rPr>
              <a:t>People First Login ID Required</a:t>
            </a:r>
            <a:endParaRPr lang="en-US" sz="2800" dirty="0">
              <a:cs typeface="Arial" panose="020B0604020202020204" pitchFamily="34" charset="0"/>
            </a:endParaRPr>
          </a:p>
        </p:txBody>
      </p:sp>
    </p:spTree>
    <p:extLst>
      <p:ext uri="{BB962C8B-B14F-4D97-AF65-F5344CB8AC3E}">
        <p14:creationId xmlns:p14="http://schemas.microsoft.com/office/powerpoint/2010/main" val="36028323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5BED45-ECC8-BA68-610F-A22563D39FE1}"/>
            </a:ext>
          </a:extLst>
        </p:cNvPr>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4602047-740F-9A32-9CDC-40C0DEC62DB5}"/>
              </a:ext>
            </a:extLst>
          </p:cNvPr>
          <p:cNvSpPr>
            <a:spLocks noGrp="1"/>
          </p:cNvSpPr>
          <p:nvPr>
            <p:ph type="title"/>
          </p:nvPr>
        </p:nvSpPr>
        <p:spPr>
          <a:xfrm>
            <a:off x="761800" y="762001"/>
            <a:ext cx="5334197" cy="1708242"/>
          </a:xfrm>
        </p:spPr>
        <p:txBody>
          <a:bodyPr vert="horz" lIns="91440" tIns="45720" rIns="91440" bIns="45720" rtlCol="0" anchor="ctr">
            <a:normAutofit/>
          </a:bodyPr>
          <a:lstStyle/>
          <a:p>
            <a:r>
              <a:rPr lang="en-US" sz="3700" dirty="0"/>
              <a:t>Florida New Employee Benefits Guide</a:t>
            </a:r>
          </a:p>
        </p:txBody>
      </p:sp>
      <p:sp>
        <p:nvSpPr>
          <p:cNvPr id="5" name="Content Placeholder 4">
            <a:extLst>
              <a:ext uri="{FF2B5EF4-FFF2-40B4-BE49-F238E27FC236}">
                <a16:creationId xmlns:a16="http://schemas.microsoft.com/office/drawing/2014/main" id="{C15CB60F-5BFF-3C4F-1F81-65BD29932508}"/>
              </a:ext>
            </a:extLst>
          </p:cNvPr>
          <p:cNvSpPr>
            <a:spLocks noGrp="1"/>
          </p:cNvSpPr>
          <p:nvPr>
            <p:ph idx="1"/>
          </p:nvPr>
        </p:nvSpPr>
        <p:spPr>
          <a:xfrm>
            <a:off x="761800" y="2470244"/>
            <a:ext cx="5334197" cy="3769835"/>
          </a:xfrm>
        </p:spPr>
        <p:txBody>
          <a:bodyPr vert="horz" lIns="91440" tIns="45720" rIns="91440" bIns="45720" rtlCol="0" anchor="ctr">
            <a:normAutofit/>
          </a:bodyPr>
          <a:lstStyle/>
          <a:p>
            <a:pPr algn="ctr">
              <a:spcBef>
                <a:spcPts val="95"/>
              </a:spcBef>
              <a:buFont typeface="Arial" panose="020B0604020202020204" pitchFamily="34" charset="0"/>
              <a:buChar char="•"/>
            </a:pPr>
            <a:r>
              <a:rPr lang="en-US" sz="3200" b="1" spc="-20" dirty="0">
                <a:solidFill>
                  <a:srgbClr val="89132A"/>
                </a:solidFill>
              </a:rPr>
              <a:t>Visit:</a:t>
            </a:r>
            <a:endParaRPr lang="en-US" sz="3200" dirty="0">
              <a:solidFill>
                <a:srgbClr val="89132A"/>
              </a:solidFill>
            </a:endParaRPr>
          </a:p>
          <a:p>
            <a:pPr algn="ctr">
              <a:spcBef>
                <a:spcPts val="25"/>
              </a:spcBef>
              <a:buFont typeface="Arial" panose="020B0604020202020204" pitchFamily="34" charset="0"/>
              <a:buChar char="•"/>
            </a:pPr>
            <a:endParaRPr lang="en-US" sz="3200" dirty="0">
              <a:solidFill>
                <a:srgbClr val="89132A"/>
              </a:solidFill>
            </a:endParaRPr>
          </a:p>
          <a:p>
            <a:pPr algn="ctr">
              <a:buFont typeface="Arial" panose="020B0604020202020204" pitchFamily="34" charset="0"/>
              <a:buChar char="•"/>
            </a:pPr>
            <a:r>
              <a:rPr lang="en-US" sz="3200" b="1" u="heavy" dirty="0">
                <a:solidFill>
                  <a:srgbClr val="89132A"/>
                </a:solidFill>
                <a:uFill>
                  <a:solidFill>
                    <a:srgbClr val="0462C1"/>
                  </a:solidFill>
                </a:uFill>
                <a:hlinkClick r:id="rId2">
                  <a:extLst>
                    <a:ext uri="{A12FA001-AC4F-418D-AE19-62706E023703}">
                      <ahyp:hlinkClr xmlns:ahyp="http://schemas.microsoft.com/office/drawing/2018/hyperlinkcolor" val="tx"/>
                    </a:ext>
                  </a:extLst>
                </a:hlinkClick>
              </a:rPr>
              <a:t>https://www.mybenefits.myflorida.com/health</a:t>
            </a:r>
            <a:endParaRPr lang="en-US" sz="3200" dirty="0">
              <a:solidFill>
                <a:srgbClr val="89132A"/>
              </a:solidFill>
            </a:endParaRPr>
          </a:p>
          <a:p>
            <a:pPr algn="ctr">
              <a:spcBef>
                <a:spcPts val="45"/>
              </a:spcBef>
              <a:buFont typeface="Arial" panose="020B0604020202020204" pitchFamily="34" charset="0"/>
              <a:buChar char="•"/>
            </a:pPr>
            <a:endParaRPr lang="en-US" sz="3200" dirty="0">
              <a:solidFill>
                <a:srgbClr val="89132A"/>
              </a:solidFill>
            </a:endParaRPr>
          </a:p>
          <a:p>
            <a:pPr algn="ctr">
              <a:buFont typeface="Arial" panose="020B0604020202020204" pitchFamily="34" charset="0"/>
              <a:buChar char="•"/>
            </a:pPr>
            <a:r>
              <a:rPr lang="en-US" sz="3200" spc="-5" dirty="0">
                <a:solidFill>
                  <a:srgbClr val="89132A"/>
                </a:solidFill>
              </a:rPr>
              <a:t>Click on Benefits Guide</a:t>
            </a:r>
            <a:endParaRPr lang="en-US" sz="3200" dirty="0">
              <a:solidFill>
                <a:srgbClr val="89132A"/>
              </a:solidFill>
            </a:endParaRPr>
          </a:p>
          <a:p>
            <a:pPr>
              <a:buFont typeface="Arial" panose="020B0604020202020204" pitchFamily="34" charset="0"/>
              <a:buChar char="•"/>
            </a:pPr>
            <a:endParaRPr lang="en-US" sz="2000" dirty="0">
              <a:solidFill>
                <a:schemeClr val="tx1"/>
              </a:solidFill>
            </a:endParaRPr>
          </a:p>
        </p:txBody>
      </p:sp>
      <p:pic>
        <p:nvPicPr>
          <p:cNvPr id="7" name="Picture Placeholder 6">
            <a:extLst>
              <a:ext uri="{FF2B5EF4-FFF2-40B4-BE49-F238E27FC236}">
                <a16:creationId xmlns:a16="http://schemas.microsoft.com/office/drawing/2014/main" id="{A5AD5062-F4E4-8A03-FE7A-A8461084E901}"/>
              </a:ext>
            </a:extLst>
          </p:cNvPr>
          <p:cNvPicPr>
            <a:picLocks noGrp="1" noChangeAspect="1"/>
          </p:cNvPicPr>
          <p:nvPr>
            <p:ph type="pic" sz="quarter" idx="10"/>
          </p:nvPr>
        </p:nvPicPr>
        <p:blipFill>
          <a:blip r:embed="rId3"/>
          <a:srcRect l="2931" r="599"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0819598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78D0A24-A55E-DA74-334D-8A888AF0D2D8}"/>
              </a:ext>
            </a:extLst>
          </p:cNvPr>
          <p:cNvSpPr>
            <a:spLocks noGrp="1"/>
          </p:cNvSpPr>
          <p:nvPr>
            <p:ph type="ctrTitle"/>
          </p:nvPr>
        </p:nvSpPr>
        <p:spPr>
          <a:xfrm>
            <a:off x="1559375" y="1922107"/>
            <a:ext cx="9144000" cy="2808514"/>
          </a:xfrm>
        </p:spPr>
        <p:txBody>
          <a:bodyPr>
            <a:normAutofit fontScale="90000"/>
          </a:bodyPr>
          <a:lstStyle/>
          <a:p>
            <a:r>
              <a:rPr lang="en-US" sz="4400" spc="-5" dirty="0">
                <a:solidFill>
                  <a:srgbClr val="89132A"/>
                </a:solidFill>
              </a:rPr>
              <a:t>Human Resources  </a:t>
            </a:r>
            <a:br>
              <a:rPr lang="en-US" sz="4400" spc="-5" dirty="0">
                <a:solidFill>
                  <a:srgbClr val="89132A"/>
                </a:solidFill>
              </a:rPr>
            </a:br>
            <a:r>
              <a:rPr lang="en-US" sz="4400" spc="-5" dirty="0">
                <a:solidFill>
                  <a:srgbClr val="89132A"/>
                </a:solidFill>
              </a:rPr>
              <a:t>Benefits &amp;</a:t>
            </a:r>
            <a:r>
              <a:rPr lang="en-US" sz="4400" spc="-25" dirty="0">
                <a:solidFill>
                  <a:srgbClr val="89132A"/>
                </a:solidFill>
              </a:rPr>
              <a:t> </a:t>
            </a:r>
            <a:r>
              <a:rPr lang="en-US" sz="4400" spc="-5" dirty="0">
                <a:solidFill>
                  <a:srgbClr val="89132A"/>
                </a:solidFill>
              </a:rPr>
              <a:t>Retirement</a:t>
            </a:r>
            <a:br>
              <a:rPr lang="en-US" sz="4400" spc="-5" dirty="0">
                <a:solidFill>
                  <a:srgbClr val="89132A"/>
                </a:solidFill>
              </a:rPr>
            </a:br>
            <a:r>
              <a:rPr lang="en-US" sz="4400" spc="-5" dirty="0">
                <a:solidFill>
                  <a:srgbClr val="89132A"/>
                </a:solidFill>
              </a:rPr>
              <a:t>777 Glades Rd</a:t>
            </a:r>
            <a:br>
              <a:rPr lang="en-US" sz="4400" spc="-5" dirty="0">
                <a:solidFill>
                  <a:srgbClr val="89132A"/>
                </a:solidFill>
              </a:rPr>
            </a:br>
            <a:r>
              <a:rPr lang="en-US" sz="4400" spc="-5" dirty="0">
                <a:solidFill>
                  <a:srgbClr val="89132A"/>
                </a:solidFill>
              </a:rPr>
              <a:t>Building IS-4, Second Floor</a:t>
            </a:r>
            <a:br>
              <a:rPr lang="en-US" sz="4400" spc="-5" dirty="0">
                <a:solidFill>
                  <a:srgbClr val="89132A"/>
                </a:solidFill>
              </a:rPr>
            </a:br>
            <a:r>
              <a:rPr lang="en-US" sz="4400" spc="-5" dirty="0">
                <a:solidFill>
                  <a:srgbClr val="89132A"/>
                </a:solidFill>
              </a:rPr>
              <a:t>M-F 8:00 a.m. – 5:00 p.m.</a:t>
            </a:r>
            <a:endParaRPr lang="en-US" sz="4400" dirty="0">
              <a:solidFill>
                <a:srgbClr val="89132A"/>
              </a:solidFill>
            </a:endParaRPr>
          </a:p>
        </p:txBody>
      </p:sp>
      <p:sp>
        <p:nvSpPr>
          <p:cNvPr id="7" name="Subtitle 6">
            <a:extLst>
              <a:ext uri="{FF2B5EF4-FFF2-40B4-BE49-F238E27FC236}">
                <a16:creationId xmlns:a16="http://schemas.microsoft.com/office/drawing/2014/main" id="{1C16AE45-C97C-40AA-A047-19B9D70C53F5}"/>
              </a:ext>
            </a:extLst>
          </p:cNvPr>
          <p:cNvSpPr>
            <a:spLocks noGrp="1"/>
          </p:cNvSpPr>
          <p:nvPr>
            <p:ph type="subTitle" idx="1"/>
          </p:nvPr>
        </p:nvSpPr>
        <p:spPr>
          <a:xfrm>
            <a:off x="1559375" y="5094515"/>
            <a:ext cx="9144000" cy="1632856"/>
          </a:xfrm>
        </p:spPr>
        <p:txBody>
          <a:bodyPr>
            <a:normAutofit fontScale="32500" lnSpcReduction="20000"/>
          </a:bodyPr>
          <a:lstStyle/>
          <a:p>
            <a:pPr marL="1076325" marR="1069975">
              <a:lnSpc>
                <a:spcPts val="4460"/>
              </a:lnSpc>
              <a:spcBef>
                <a:spcPts val="245"/>
              </a:spcBef>
            </a:pPr>
            <a:r>
              <a:rPr lang="fr-FR" sz="7400" dirty="0">
                <a:latin typeface="+mj-lt"/>
                <a:cs typeface="Palatino Linotype"/>
              </a:rPr>
              <a:t>Email:</a:t>
            </a:r>
            <a:r>
              <a:rPr lang="fr-FR" sz="7400" spc="-85" dirty="0">
                <a:latin typeface="+mj-lt"/>
                <a:cs typeface="Palatino Linotype"/>
              </a:rPr>
              <a:t> </a:t>
            </a:r>
            <a:r>
              <a:rPr lang="fr-FR" sz="7400" u="heavy" dirty="0">
                <a:solidFill>
                  <a:schemeClr val="bg1">
                    <a:lumMod val="95000"/>
                  </a:schemeClr>
                </a:solidFill>
                <a:uFill>
                  <a:solidFill>
                    <a:srgbClr val="0562C1"/>
                  </a:solidFill>
                </a:uFill>
                <a:latin typeface="+mj-lt"/>
                <a:cs typeface="Palatino Linotype"/>
                <a:hlinkClick r:id="rId3">
                  <a:extLst>
                    <a:ext uri="{A12FA001-AC4F-418D-AE19-62706E023703}">
                      <ahyp:hlinkClr xmlns:ahyp="http://schemas.microsoft.com/office/drawing/2018/hyperlinkcolor" val="tx"/>
                    </a:ext>
                  </a:extLst>
                </a:hlinkClick>
              </a:rPr>
              <a:t>benefits@fau.edu</a:t>
            </a:r>
          </a:p>
          <a:p>
            <a:pPr marL="1076325" marR="1069975">
              <a:lnSpc>
                <a:spcPts val="4460"/>
              </a:lnSpc>
              <a:spcBef>
                <a:spcPts val="245"/>
              </a:spcBef>
            </a:pPr>
            <a:r>
              <a:rPr lang="fr-FR" sz="7400" u="heavy" dirty="0">
                <a:solidFill>
                  <a:schemeClr val="bg1">
                    <a:lumMod val="95000"/>
                  </a:schemeClr>
                </a:solidFill>
                <a:uFill>
                  <a:solidFill>
                    <a:srgbClr val="0562C1"/>
                  </a:solidFill>
                </a:uFill>
                <a:latin typeface="+mj-lt"/>
                <a:cs typeface="Palatino Linotype"/>
                <a:hlinkClick r:id="rId3">
                  <a:extLst>
                    <a:ext uri="{A12FA001-AC4F-418D-AE19-62706E023703}">
                      <ahyp:hlinkClr xmlns:ahyp="http://schemas.microsoft.com/office/drawing/2018/hyperlinkcolor" val="tx"/>
                    </a:ext>
                  </a:extLst>
                </a:hlinkClick>
              </a:rPr>
              <a:t>Employee Benefits Line: (561) 297-5555</a:t>
            </a:r>
          </a:p>
          <a:p>
            <a:pPr>
              <a:lnSpc>
                <a:spcPct val="100000"/>
              </a:lnSpc>
              <a:spcBef>
                <a:spcPts val="360"/>
              </a:spcBef>
            </a:pPr>
            <a:r>
              <a:rPr lang="fr-FR" sz="7400" spc="-55" dirty="0">
                <a:latin typeface="+mj-lt"/>
                <a:cs typeface="Palatino Linotype"/>
              </a:rPr>
              <a:t>Web:</a:t>
            </a:r>
            <a:r>
              <a:rPr lang="fr-FR" sz="7400" spc="-15" dirty="0">
                <a:latin typeface="+mj-lt"/>
                <a:cs typeface="Palatino Linotype"/>
              </a:rPr>
              <a:t> </a:t>
            </a:r>
            <a:r>
              <a:rPr lang="fr-FR" sz="7400" u="heavy" spc="-15" dirty="0">
                <a:solidFill>
                  <a:schemeClr val="bg1">
                    <a:lumMod val="95000"/>
                  </a:schemeClr>
                </a:solidFill>
                <a:uFill>
                  <a:solidFill>
                    <a:srgbClr val="0562C1"/>
                  </a:solidFill>
                </a:uFill>
                <a:latin typeface="+mj-lt"/>
                <a:cs typeface="Palatino Linotype"/>
                <a:hlinkClick r:id="rId4">
                  <a:extLst>
                    <a:ext uri="{A12FA001-AC4F-418D-AE19-62706E023703}">
                      <ahyp:hlinkClr xmlns:ahyp="http://schemas.microsoft.com/office/drawing/2018/hyperlinkcolor" val="tx"/>
                    </a:ext>
                  </a:extLst>
                </a:hlinkClick>
              </a:rPr>
              <a:t>www.fau.edu/hr/benefits</a:t>
            </a:r>
          </a:p>
          <a:p>
            <a:endParaRPr lang="en-US" dirty="0"/>
          </a:p>
        </p:txBody>
      </p:sp>
    </p:spTree>
    <p:extLst>
      <p:ext uri="{BB962C8B-B14F-4D97-AF65-F5344CB8AC3E}">
        <p14:creationId xmlns:p14="http://schemas.microsoft.com/office/powerpoint/2010/main" val="3910136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EFC05D7-7DA3-BE0A-E520-4E66A1F3D8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93EC2C-6256-499C-2E6E-01B094B81C6D}"/>
              </a:ext>
            </a:extLst>
          </p:cNvPr>
          <p:cNvSpPr>
            <a:spLocks noGrp="1"/>
          </p:cNvSpPr>
          <p:nvPr>
            <p:ph type="title"/>
          </p:nvPr>
        </p:nvSpPr>
        <p:spPr/>
        <p:txBody>
          <a:bodyPr>
            <a:normAutofit fontScale="90000"/>
          </a:bodyPr>
          <a:lstStyle/>
          <a:p>
            <a:pPr algn="ctr"/>
            <a:r>
              <a:rPr lang="en-US" dirty="0"/>
              <a:t>People First Default Password:</a:t>
            </a:r>
            <a:br>
              <a:rPr lang="en-US" dirty="0"/>
            </a:br>
            <a:r>
              <a:rPr lang="en-US" sz="3100" dirty="0"/>
              <a:t>PeopleFirstMMDDYYYY</a:t>
            </a:r>
            <a:r>
              <a:rPr lang="en-US" dirty="0"/>
              <a:t>! (8-digit birthdate)</a:t>
            </a:r>
          </a:p>
        </p:txBody>
      </p:sp>
      <p:pic>
        <p:nvPicPr>
          <p:cNvPr id="5" name="Content Placeholder 4">
            <a:extLst>
              <a:ext uri="{FF2B5EF4-FFF2-40B4-BE49-F238E27FC236}">
                <a16:creationId xmlns:a16="http://schemas.microsoft.com/office/drawing/2014/main" id="{30A1498D-DC34-196E-E7B5-51417F17053E}"/>
              </a:ext>
            </a:extLst>
          </p:cNvPr>
          <p:cNvPicPr>
            <a:picLocks noGrp="1" noChangeAspect="1"/>
          </p:cNvPicPr>
          <p:nvPr>
            <p:ph idx="1"/>
          </p:nvPr>
        </p:nvPicPr>
        <p:blipFill>
          <a:blip r:embed="rId3"/>
          <a:stretch>
            <a:fillRect/>
          </a:stretch>
        </p:blipFill>
        <p:spPr>
          <a:xfrm>
            <a:off x="741363" y="1690688"/>
            <a:ext cx="9979510" cy="4644798"/>
          </a:xfrm>
          <a:prstGeom prst="rect">
            <a:avLst/>
          </a:prstGeom>
        </p:spPr>
      </p:pic>
    </p:spTree>
    <p:extLst>
      <p:ext uri="{BB962C8B-B14F-4D97-AF65-F5344CB8AC3E}">
        <p14:creationId xmlns:p14="http://schemas.microsoft.com/office/powerpoint/2010/main" val="2940992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C040FA8-5334-C2D5-5EB3-E7D35891A7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845204-62C7-76D2-8BF7-EC19CA7DF306}"/>
              </a:ext>
            </a:extLst>
          </p:cNvPr>
          <p:cNvSpPr>
            <a:spLocks noGrp="1"/>
          </p:cNvSpPr>
          <p:nvPr>
            <p:ph type="title"/>
          </p:nvPr>
        </p:nvSpPr>
        <p:spPr/>
        <p:txBody>
          <a:bodyPr>
            <a:normAutofit/>
          </a:bodyPr>
          <a:lstStyle/>
          <a:p>
            <a:pPr algn="ctr"/>
            <a:r>
              <a:rPr lang="en-US" sz="2800" dirty="0"/>
              <a:t>Insurance and Effective Dates</a:t>
            </a:r>
          </a:p>
        </p:txBody>
      </p:sp>
      <p:sp>
        <p:nvSpPr>
          <p:cNvPr id="3" name="Content Placeholder 2">
            <a:extLst>
              <a:ext uri="{FF2B5EF4-FFF2-40B4-BE49-F238E27FC236}">
                <a16:creationId xmlns:a16="http://schemas.microsoft.com/office/drawing/2014/main" id="{9B10589F-0DD2-7881-875B-12C5B5931E47}"/>
              </a:ext>
            </a:extLst>
          </p:cNvPr>
          <p:cNvSpPr>
            <a:spLocks noGrp="1"/>
          </p:cNvSpPr>
          <p:nvPr>
            <p:ph idx="1"/>
          </p:nvPr>
        </p:nvSpPr>
        <p:spPr>
          <a:xfrm>
            <a:off x="742076" y="1825624"/>
            <a:ext cx="9605082" cy="4603167"/>
          </a:xfrm>
        </p:spPr>
        <p:txBody>
          <a:bodyPr>
            <a:normAutofit/>
          </a:bodyPr>
          <a:lstStyle/>
          <a:p>
            <a:pPr marL="0" indent="0">
              <a:buNone/>
            </a:pPr>
            <a:r>
              <a:rPr lang="en-US" sz="2000" dirty="0"/>
              <a:t>Employees have 60 days from their date of hire to enroll in insurance. </a:t>
            </a:r>
          </a:p>
          <a:p>
            <a:pPr marL="0" indent="0" algn="ctr">
              <a:buNone/>
            </a:pPr>
            <a:r>
              <a:rPr lang="en-US" sz="2000" b="1" i="1" dirty="0"/>
              <a:t>The earliest effective date for health insurance coverage is the first day of the month following the date of hire.</a:t>
            </a:r>
          </a:p>
          <a:p>
            <a:pPr marL="0" indent="0">
              <a:buNone/>
            </a:pPr>
            <a:r>
              <a:rPr lang="en-US" sz="2000" dirty="0"/>
              <a:t>Example: If you are hired on August 7, 2026, the earliest date your health insurance coverage can begin is September 1, 2026*</a:t>
            </a:r>
          </a:p>
          <a:p>
            <a:pPr marL="0" indent="0">
              <a:buNone/>
            </a:pPr>
            <a:r>
              <a:rPr lang="en-US" sz="2000" dirty="0"/>
              <a:t>*To ensure coverage is effective on this date, your enrollment must be completed by the last day of the month prior to the effective date. For example, you must complete your enrollment with People First by 4:00 p.m. on August 31, 2026.</a:t>
            </a:r>
          </a:p>
          <a:p>
            <a:pPr marL="0" indent="0">
              <a:buNone/>
            </a:pPr>
            <a:r>
              <a:rPr lang="en-US" sz="2000" dirty="0"/>
              <a:t>Premiums are deducted one month in advance. If you elect an early effective date, this may result in double premium deductions during the first month of coverage.</a:t>
            </a:r>
          </a:p>
          <a:p>
            <a:pPr marL="0" indent="0">
              <a:buNone/>
            </a:pPr>
            <a:r>
              <a:rPr lang="en-US" sz="2000" dirty="0"/>
              <a:t>Supplemental insurance plans generally become effective on the first day of the month following the first payroll deduction.</a:t>
            </a:r>
          </a:p>
          <a:p>
            <a:pPr marL="0" indent="0">
              <a:buNone/>
            </a:pPr>
            <a:endParaRPr lang="en-US" dirty="0"/>
          </a:p>
        </p:txBody>
      </p:sp>
    </p:spTree>
    <p:extLst>
      <p:ext uri="{BB962C8B-B14F-4D97-AF65-F5344CB8AC3E}">
        <p14:creationId xmlns:p14="http://schemas.microsoft.com/office/powerpoint/2010/main" val="413466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E807E98-9F19-39C7-4627-3EBBF9BD9D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61ADA-BC18-ADDD-22C8-1D1F810D1706}"/>
              </a:ext>
            </a:extLst>
          </p:cNvPr>
          <p:cNvSpPr>
            <a:spLocks noGrp="1"/>
          </p:cNvSpPr>
          <p:nvPr>
            <p:ph type="title"/>
          </p:nvPr>
        </p:nvSpPr>
        <p:spPr/>
        <p:txBody>
          <a:bodyPr>
            <a:normAutofit/>
          </a:bodyPr>
          <a:lstStyle/>
          <a:p>
            <a:pPr algn="ctr"/>
            <a:r>
              <a:rPr lang="en-US" sz="2800" dirty="0"/>
              <a:t>Changing Insurance after 60-Day Window</a:t>
            </a:r>
          </a:p>
        </p:txBody>
      </p:sp>
      <p:sp>
        <p:nvSpPr>
          <p:cNvPr id="3" name="Content Placeholder 2">
            <a:extLst>
              <a:ext uri="{FF2B5EF4-FFF2-40B4-BE49-F238E27FC236}">
                <a16:creationId xmlns:a16="http://schemas.microsoft.com/office/drawing/2014/main" id="{A97388F8-1D3C-8A13-F93C-7C32250D8155}"/>
              </a:ext>
            </a:extLst>
          </p:cNvPr>
          <p:cNvSpPr>
            <a:spLocks noGrp="1"/>
          </p:cNvSpPr>
          <p:nvPr>
            <p:ph idx="1"/>
          </p:nvPr>
        </p:nvSpPr>
        <p:spPr>
          <a:xfrm>
            <a:off x="742076" y="1595536"/>
            <a:ext cx="9605082" cy="5169158"/>
          </a:xfrm>
        </p:spPr>
        <p:txBody>
          <a:bodyPr>
            <a:normAutofit fontScale="32500" lnSpcReduction="20000"/>
          </a:bodyPr>
          <a:lstStyle/>
          <a:p>
            <a:pPr marL="0" marR="725805" indent="0">
              <a:lnSpc>
                <a:spcPts val="3890"/>
              </a:lnSpc>
              <a:spcBef>
                <a:spcPts val="585"/>
              </a:spcBef>
              <a:buNone/>
            </a:pPr>
            <a:r>
              <a:rPr lang="en-US" sz="8000" b="1" dirty="0">
                <a:solidFill>
                  <a:srgbClr val="C00000"/>
                </a:solidFill>
                <a:cs typeface="Arial" panose="020B0604020202020204" pitchFamily="34" charset="0"/>
              </a:rPr>
              <a:t>Open Enrollment </a:t>
            </a:r>
          </a:p>
          <a:p>
            <a:pPr marR="725805">
              <a:lnSpc>
                <a:spcPts val="3890"/>
              </a:lnSpc>
              <a:spcBef>
                <a:spcPts val="585"/>
              </a:spcBef>
              <a:buClr>
                <a:srgbClr val="C00000"/>
              </a:buClr>
              <a:buFont typeface="Wingdings" panose="05000000000000000000" pitchFamily="2" charset="2"/>
              <a:buChar char="§"/>
            </a:pPr>
            <a:r>
              <a:rPr lang="en-US" sz="8000" dirty="0">
                <a:cs typeface="Arial" panose="020B0604020202020204" pitchFamily="34" charset="0"/>
              </a:rPr>
              <a:t>October/November - Changes effective January 1 </a:t>
            </a:r>
          </a:p>
          <a:p>
            <a:pPr marL="0" marR="725805" indent="0">
              <a:lnSpc>
                <a:spcPts val="3890"/>
              </a:lnSpc>
              <a:spcBef>
                <a:spcPts val="585"/>
              </a:spcBef>
              <a:buNone/>
            </a:pPr>
            <a:r>
              <a:rPr lang="en-US" sz="8000" b="1" dirty="0">
                <a:solidFill>
                  <a:srgbClr val="C00000"/>
                </a:solidFill>
                <a:cs typeface="Arial" panose="020B0604020202020204" pitchFamily="34" charset="0"/>
              </a:rPr>
              <a:t>Qualifying Status Change</a:t>
            </a:r>
          </a:p>
          <a:p>
            <a:pPr marR="725805">
              <a:lnSpc>
                <a:spcPts val="3890"/>
              </a:lnSpc>
              <a:spcBef>
                <a:spcPts val="585"/>
              </a:spcBef>
              <a:buClr>
                <a:srgbClr val="C00000"/>
              </a:buClr>
              <a:buFont typeface="Wingdings" panose="05000000000000000000" pitchFamily="2" charset="2"/>
              <a:buChar char="§"/>
            </a:pPr>
            <a:r>
              <a:rPr lang="en-US" sz="8000" dirty="0">
                <a:cs typeface="Arial" panose="020B0604020202020204" pitchFamily="34" charset="0"/>
              </a:rPr>
              <a:t>Allow you to make specific benefit changes outside of new hire/open enrollment</a:t>
            </a:r>
          </a:p>
          <a:p>
            <a:pPr marR="725805">
              <a:lnSpc>
                <a:spcPts val="3890"/>
              </a:lnSpc>
              <a:spcBef>
                <a:spcPts val="585"/>
              </a:spcBef>
              <a:buClr>
                <a:srgbClr val="C00000"/>
              </a:buClr>
              <a:buFont typeface="Wingdings" panose="05000000000000000000" pitchFamily="2" charset="2"/>
              <a:buChar char="§"/>
            </a:pPr>
            <a:r>
              <a:rPr lang="en-US" sz="8000" dirty="0">
                <a:cs typeface="Arial" panose="020B0604020202020204" pitchFamily="34" charset="0"/>
              </a:rPr>
              <a:t>Examples include • Marriage/Divorce • Birth/Adoption • Change of Dependents • Loss of Coverage</a:t>
            </a:r>
          </a:p>
          <a:p>
            <a:pPr marR="725805">
              <a:lnSpc>
                <a:spcPts val="3890"/>
              </a:lnSpc>
              <a:spcBef>
                <a:spcPts val="585"/>
              </a:spcBef>
              <a:buClr>
                <a:srgbClr val="C00000"/>
              </a:buClr>
              <a:buFont typeface="Wingdings" panose="05000000000000000000" pitchFamily="2" charset="2"/>
              <a:buChar char="§"/>
            </a:pPr>
            <a:r>
              <a:rPr lang="en-US" sz="8000" dirty="0">
                <a:cs typeface="Arial" panose="020B0604020202020204" pitchFamily="34" charset="0"/>
              </a:rPr>
              <a:t>60-day enrollment window from date of event</a:t>
            </a:r>
          </a:p>
          <a:p>
            <a:pPr marR="725805">
              <a:lnSpc>
                <a:spcPts val="3890"/>
              </a:lnSpc>
              <a:spcBef>
                <a:spcPts val="585"/>
              </a:spcBef>
              <a:buClr>
                <a:srgbClr val="C00000"/>
              </a:buClr>
              <a:buFont typeface="Wingdings" panose="05000000000000000000" pitchFamily="2" charset="2"/>
              <a:buChar char="§"/>
            </a:pPr>
            <a:r>
              <a:rPr lang="en-US" sz="8000" dirty="0">
                <a:cs typeface="Arial" panose="020B0604020202020204" pitchFamily="34" charset="0"/>
              </a:rPr>
              <a:t>Supporting documentation required</a:t>
            </a:r>
          </a:p>
          <a:p>
            <a:pPr marL="0" indent="0">
              <a:buNone/>
            </a:pPr>
            <a:endParaRPr lang="en-US" dirty="0"/>
          </a:p>
        </p:txBody>
      </p:sp>
    </p:spTree>
    <p:extLst>
      <p:ext uri="{BB962C8B-B14F-4D97-AF65-F5344CB8AC3E}">
        <p14:creationId xmlns:p14="http://schemas.microsoft.com/office/powerpoint/2010/main" val="1865157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88E528B-8C81-28E2-5FB4-4F5F72929F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78B712-24E8-BADC-CC9F-C2A77C6847B3}"/>
              </a:ext>
            </a:extLst>
          </p:cNvPr>
          <p:cNvSpPr>
            <a:spLocks noGrp="1"/>
          </p:cNvSpPr>
          <p:nvPr>
            <p:ph type="title"/>
          </p:nvPr>
        </p:nvSpPr>
        <p:spPr/>
        <p:txBody>
          <a:bodyPr>
            <a:normAutofit/>
          </a:bodyPr>
          <a:lstStyle/>
          <a:p>
            <a:pPr algn="ctr"/>
            <a:r>
              <a:rPr lang="en-US" sz="2800" dirty="0"/>
              <a:t>Eligible Dependents</a:t>
            </a:r>
          </a:p>
        </p:txBody>
      </p:sp>
      <p:sp>
        <p:nvSpPr>
          <p:cNvPr id="3" name="Content Placeholder 2">
            <a:extLst>
              <a:ext uri="{FF2B5EF4-FFF2-40B4-BE49-F238E27FC236}">
                <a16:creationId xmlns:a16="http://schemas.microsoft.com/office/drawing/2014/main" id="{DD78A6C9-36FB-FBDD-F507-339ECD77E430}"/>
              </a:ext>
            </a:extLst>
          </p:cNvPr>
          <p:cNvSpPr>
            <a:spLocks noGrp="1"/>
          </p:cNvSpPr>
          <p:nvPr>
            <p:ph idx="1"/>
          </p:nvPr>
        </p:nvSpPr>
        <p:spPr/>
        <p:txBody>
          <a:bodyPr>
            <a:normAutofit/>
          </a:bodyPr>
          <a:lstStyle/>
          <a:p>
            <a:pPr marL="241300">
              <a:lnSpc>
                <a:spcPct val="100000"/>
              </a:lnSpc>
              <a:spcBef>
                <a:spcPts val="745"/>
              </a:spcBef>
              <a:buClr>
                <a:srgbClr val="C00000"/>
              </a:buClr>
              <a:buFont typeface="Wingdings"/>
              <a:buChar char=""/>
              <a:tabLst>
                <a:tab pos="241300" algn="l"/>
              </a:tabLst>
            </a:pPr>
            <a:r>
              <a:rPr lang="en-US" sz="2400" spc="-5" dirty="0">
                <a:solidFill>
                  <a:srgbClr val="001F5F"/>
                </a:solidFill>
                <a:cs typeface="Palatino Linotype"/>
              </a:rPr>
              <a:t>Spouse (legally married)</a:t>
            </a:r>
            <a:endParaRPr lang="en-US" sz="2400" dirty="0">
              <a:cs typeface="Palatino Linotype"/>
            </a:endParaRPr>
          </a:p>
          <a:p>
            <a:pPr marL="241300">
              <a:lnSpc>
                <a:spcPct val="100000"/>
              </a:lnSpc>
              <a:spcBef>
                <a:spcPts val="650"/>
              </a:spcBef>
              <a:buClr>
                <a:srgbClr val="C00000"/>
              </a:buClr>
              <a:buFont typeface="Wingdings"/>
              <a:buChar char=""/>
              <a:tabLst>
                <a:tab pos="241300" algn="l"/>
              </a:tabLst>
            </a:pPr>
            <a:r>
              <a:rPr lang="en-US" sz="2400" dirty="0">
                <a:solidFill>
                  <a:srgbClr val="001F5F"/>
                </a:solidFill>
                <a:cs typeface="Palatino Linotype"/>
              </a:rPr>
              <a:t>Children: child, stepchild, foster child, guardianship </a:t>
            </a:r>
            <a:r>
              <a:rPr lang="en-US" sz="2400" spc="-5" dirty="0">
                <a:solidFill>
                  <a:srgbClr val="001F5F"/>
                </a:solidFill>
                <a:cs typeface="Palatino Linotype"/>
              </a:rPr>
              <a:t>(covered until the end of the year they turn 26)</a:t>
            </a:r>
          </a:p>
          <a:p>
            <a:pPr marL="241300">
              <a:lnSpc>
                <a:spcPct val="100000"/>
              </a:lnSpc>
              <a:spcBef>
                <a:spcPts val="650"/>
              </a:spcBef>
              <a:buClr>
                <a:srgbClr val="C00000"/>
              </a:buClr>
              <a:buFont typeface="Wingdings"/>
              <a:buChar char=""/>
              <a:tabLst>
                <a:tab pos="241300" algn="l"/>
              </a:tabLst>
            </a:pPr>
            <a:r>
              <a:rPr lang="en-US" sz="2400" spc="-5" dirty="0">
                <a:solidFill>
                  <a:srgbClr val="001F5F"/>
                </a:solidFill>
                <a:cs typeface="Palatino Linotype"/>
              </a:rPr>
              <a:t>May be eligible until age 30 with additional premium</a:t>
            </a:r>
          </a:p>
          <a:p>
            <a:pPr marL="241300">
              <a:lnSpc>
                <a:spcPct val="100000"/>
              </a:lnSpc>
              <a:spcBef>
                <a:spcPts val="650"/>
              </a:spcBef>
              <a:buClr>
                <a:srgbClr val="C00000"/>
              </a:buClr>
              <a:buFont typeface="Wingdings"/>
              <a:buChar char=""/>
              <a:tabLst>
                <a:tab pos="241300" algn="l"/>
              </a:tabLst>
            </a:pPr>
            <a:r>
              <a:rPr lang="en-US" sz="2400" spc="-5" dirty="0">
                <a:solidFill>
                  <a:srgbClr val="001F5F"/>
                </a:solidFill>
                <a:cs typeface="Palatino Linotype"/>
              </a:rPr>
              <a:t>Children with disabilities may be eligible after age limit</a:t>
            </a:r>
            <a:endParaRPr lang="en-US" sz="2400" spc="-5" dirty="0">
              <a:cs typeface="Palatino Linotype"/>
            </a:endParaRPr>
          </a:p>
          <a:p>
            <a:pPr marL="0" indent="0">
              <a:buNone/>
            </a:pPr>
            <a:endParaRPr lang="en-US" sz="2400" dirty="0">
              <a:latin typeface="+mj-lt"/>
            </a:endParaRPr>
          </a:p>
          <a:p>
            <a:pPr marL="0" indent="0" algn="ctr">
              <a:buNone/>
            </a:pPr>
            <a:r>
              <a:rPr lang="en-US" sz="2400" b="1" u="heavy" spc="-5" dirty="0">
                <a:solidFill>
                  <a:srgbClr val="C00000"/>
                </a:solidFill>
                <a:uFill>
                  <a:solidFill>
                    <a:srgbClr val="C00000"/>
                  </a:solidFill>
                </a:uFill>
                <a:cs typeface="Palatino Linotype"/>
              </a:rPr>
              <a:t>Dependent eligibility </a:t>
            </a:r>
            <a:r>
              <a:rPr lang="en-US" sz="2400" b="1" u="heavy" dirty="0">
                <a:solidFill>
                  <a:srgbClr val="C00000"/>
                </a:solidFill>
                <a:uFill>
                  <a:solidFill>
                    <a:srgbClr val="C00000"/>
                  </a:solidFill>
                </a:uFill>
                <a:cs typeface="Palatino Linotype"/>
              </a:rPr>
              <a:t>verification </a:t>
            </a:r>
            <a:r>
              <a:rPr lang="en-US" sz="2400" b="1" u="heavy" spc="-5" dirty="0">
                <a:solidFill>
                  <a:srgbClr val="C00000"/>
                </a:solidFill>
                <a:uFill>
                  <a:solidFill>
                    <a:srgbClr val="C00000"/>
                  </a:solidFill>
                </a:uFill>
                <a:cs typeface="Palatino Linotype"/>
              </a:rPr>
              <a:t>documentation</a:t>
            </a:r>
            <a:r>
              <a:rPr lang="en-US" sz="2400" b="1" u="heavy" spc="-125" dirty="0">
                <a:solidFill>
                  <a:srgbClr val="C00000"/>
                </a:solidFill>
                <a:uFill>
                  <a:solidFill>
                    <a:srgbClr val="C00000"/>
                  </a:solidFill>
                </a:uFill>
                <a:cs typeface="Palatino Linotype"/>
              </a:rPr>
              <a:t> </a:t>
            </a:r>
            <a:r>
              <a:rPr lang="en-US" sz="2400" b="1" u="heavy" dirty="0">
                <a:solidFill>
                  <a:srgbClr val="C00000"/>
                </a:solidFill>
                <a:uFill>
                  <a:solidFill>
                    <a:srgbClr val="C00000"/>
                  </a:solidFill>
                </a:uFill>
                <a:cs typeface="Palatino Linotype"/>
              </a:rPr>
              <a:t>is required </a:t>
            </a:r>
            <a:r>
              <a:rPr lang="en-US" sz="2400" b="1" u="heavy" spc="-5" dirty="0">
                <a:solidFill>
                  <a:srgbClr val="C00000"/>
                </a:solidFill>
                <a:uFill>
                  <a:solidFill>
                    <a:srgbClr val="C00000"/>
                  </a:solidFill>
                </a:uFill>
                <a:cs typeface="Palatino Linotype"/>
              </a:rPr>
              <a:t>by People</a:t>
            </a:r>
            <a:r>
              <a:rPr lang="en-US" sz="2400" b="1" u="heavy" spc="-75" dirty="0">
                <a:solidFill>
                  <a:srgbClr val="C00000"/>
                </a:solidFill>
                <a:uFill>
                  <a:solidFill>
                    <a:srgbClr val="C00000"/>
                  </a:solidFill>
                </a:uFill>
                <a:cs typeface="Palatino Linotype"/>
              </a:rPr>
              <a:t> </a:t>
            </a:r>
            <a:r>
              <a:rPr lang="en-US" sz="2400" b="1" u="heavy" dirty="0">
                <a:solidFill>
                  <a:srgbClr val="C00000"/>
                </a:solidFill>
                <a:uFill>
                  <a:solidFill>
                    <a:srgbClr val="C00000"/>
                  </a:solidFill>
                </a:uFill>
                <a:cs typeface="Palatino Linotype"/>
              </a:rPr>
              <a:t>First!</a:t>
            </a:r>
            <a:endParaRPr lang="en-US" sz="2400" dirty="0">
              <a:cs typeface="Palatino Linotype"/>
            </a:endParaRPr>
          </a:p>
          <a:p>
            <a:pPr marL="0" indent="0">
              <a:buNone/>
            </a:pPr>
            <a:endParaRPr lang="en-US" dirty="0"/>
          </a:p>
        </p:txBody>
      </p:sp>
    </p:spTree>
    <p:extLst>
      <p:ext uri="{BB962C8B-B14F-4D97-AF65-F5344CB8AC3E}">
        <p14:creationId xmlns:p14="http://schemas.microsoft.com/office/powerpoint/2010/main" val="3367551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1F9FF-1782-52F9-13EC-019927332B60}"/>
              </a:ext>
            </a:extLst>
          </p:cNvPr>
          <p:cNvSpPr>
            <a:spLocks noGrp="1"/>
          </p:cNvSpPr>
          <p:nvPr>
            <p:ph type="title"/>
          </p:nvPr>
        </p:nvSpPr>
        <p:spPr/>
        <p:txBody>
          <a:bodyPr>
            <a:normAutofit/>
          </a:bodyPr>
          <a:lstStyle/>
          <a:p>
            <a:pPr algn="ctr"/>
            <a:r>
              <a:rPr lang="en-US" sz="2800" dirty="0"/>
              <a:t>Health Insurance: PPO vs HMO</a:t>
            </a:r>
          </a:p>
        </p:txBody>
      </p:sp>
      <p:sp>
        <p:nvSpPr>
          <p:cNvPr id="3" name="Content Placeholder 2">
            <a:extLst>
              <a:ext uri="{FF2B5EF4-FFF2-40B4-BE49-F238E27FC236}">
                <a16:creationId xmlns:a16="http://schemas.microsoft.com/office/drawing/2014/main" id="{5BAD1773-4466-2FEF-E922-FF682468F05C}"/>
              </a:ext>
            </a:extLst>
          </p:cNvPr>
          <p:cNvSpPr>
            <a:spLocks noGrp="1"/>
          </p:cNvSpPr>
          <p:nvPr>
            <p:ph idx="1"/>
          </p:nvPr>
        </p:nvSpPr>
        <p:spPr/>
        <p:txBody>
          <a:bodyPr>
            <a:normAutofit fontScale="92500" lnSpcReduction="10000"/>
          </a:bodyPr>
          <a:lstStyle/>
          <a:p>
            <a:pPr marL="0" marR="228600" indent="0">
              <a:lnSpc>
                <a:spcPct val="125899"/>
              </a:lnSpc>
              <a:spcBef>
                <a:spcPts val="100"/>
              </a:spcBef>
              <a:buNone/>
            </a:pPr>
            <a:r>
              <a:rPr lang="en-US" sz="2800" b="1" spc="-10" dirty="0">
                <a:solidFill>
                  <a:srgbClr val="C00000"/>
                </a:solidFill>
                <a:cs typeface="Palatino Linotype"/>
              </a:rPr>
              <a:t>PPO Plan</a:t>
            </a:r>
          </a:p>
          <a:p>
            <a:pPr marL="393700" marR="228600" indent="-342900">
              <a:lnSpc>
                <a:spcPct val="125899"/>
              </a:lnSpc>
              <a:spcBef>
                <a:spcPts val="100"/>
              </a:spcBef>
              <a:buClr>
                <a:srgbClr val="C00000"/>
              </a:buClr>
              <a:buFont typeface="Wingdings" panose="05000000000000000000" pitchFamily="2" charset="2"/>
              <a:buChar char="§"/>
            </a:pPr>
            <a:r>
              <a:rPr lang="en-US" sz="2000" spc="-10" dirty="0">
                <a:cs typeface="Palatino Linotype"/>
              </a:rPr>
              <a:t>Offered through Florida Blue</a:t>
            </a:r>
          </a:p>
          <a:p>
            <a:pPr marL="393700" marR="228600" indent="-342900">
              <a:lnSpc>
                <a:spcPct val="125899"/>
              </a:lnSpc>
              <a:spcBef>
                <a:spcPts val="100"/>
              </a:spcBef>
              <a:buClr>
                <a:srgbClr val="C00000"/>
              </a:buClr>
              <a:buFont typeface="Wingdings" panose="05000000000000000000" pitchFamily="2" charset="2"/>
              <a:buChar char="§"/>
            </a:pPr>
            <a:r>
              <a:rPr lang="en-US" sz="2000" spc="-10" dirty="0">
                <a:cs typeface="Palatino Linotype"/>
              </a:rPr>
              <a:t>In-network and out-of-network coverage</a:t>
            </a:r>
          </a:p>
          <a:p>
            <a:pPr marL="393700" marR="228600" indent="-342900">
              <a:lnSpc>
                <a:spcPct val="125899"/>
              </a:lnSpc>
              <a:spcBef>
                <a:spcPts val="100"/>
              </a:spcBef>
              <a:buClr>
                <a:srgbClr val="C00000"/>
              </a:buClr>
              <a:buFont typeface="Wingdings" panose="05000000000000000000" pitchFamily="2" charset="2"/>
              <a:buChar char="§"/>
            </a:pPr>
            <a:r>
              <a:rPr lang="en-US" sz="2000" spc="-10" dirty="0">
                <a:cs typeface="Palatino Linotype"/>
              </a:rPr>
              <a:t>Using in-network providers results in lower out of pocket expenses</a:t>
            </a:r>
          </a:p>
          <a:p>
            <a:pPr marL="0" marR="228600" indent="0">
              <a:lnSpc>
                <a:spcPct val="125899"/>
              </a:lnSpc>
              <a:spcBef>
                <a:spcPts val="100"/>
              </a:spcBef>
              <a:buNone/>
            </a:pPr>
            <a:r>
              <a:rPr lang="en-US" sz="2800" b="1" spc="-10" dirty="0">
                <a:solidFill>
                  <a:srgbClr val="C00000"/>
                </a:solidFill>
                <a:cs typeface="Palatino Linotype"/>
              </a:rPr>
              <a:t>HMO Plan</a:t>
            </a:r>
          </a:p>
          <a:p>
            <a:pPr marL="393700" marR="228600" indent="-342900">
              <a:lnSpc>
                <a:spcPct val="125899"/>
              </a:lnSpc>
              <a:spcBef>
                <a:spcPts val="100"/>
              </a:spcBef>
              <a:buClr>
                <a:srgbClr val="C00000"/>
              </a:buClr>
              <a:buFont typeface="Wingdings" panose="05000000000000000000" pitchFamily="2" charset="2"/>
              <a:buChar char="§"/>
            </a:pPr>
            <a:r>
              <a:rPr lang="en-US" sz="2000" spc="-10" dirty="0">
                <a:cs typeface="Palatino Linotype"/>
              </a:rPr>
              <a:t>In-network coverage only</a:t>
            </a:r>
          </a:p>
          <a:p>
            <a:pPr marL="393700" marR="228600" indent="-342900">
              <a:lnSpc>
                <a:spcPct val="125899"/>
              </a:lnSpc>
              <a:spcBef>
                <a:spcPts val="100"/>
              </a:spcBef>
              <a:buClr>
                <a:srgbClr val="C00000"/>
              </a:buClr>
              <a:buFont typeface="Wingdings" panose="05000000000000000000" pitchFamily="2" charset="2"/>
              <a:buChar char="§"/>
            </a:pPr>
            <a:r>
              <a:rPr lang="en-US" sz="2000" spc="-10" dirty="0">
                <a:cs typeface="Palatino Linotype"/>
              </a:rPr>
              <a:t>Care must be received within the network to be covered</a:t>
            </a:r>
          </a:p>
          <a:p>
            <a:pPr marL="393700" marR="228600" indent="-342900">
              <a:lnSpc>
                <a:spcPct val="125899"/>
              </a:lnSpc>
              <a:spcBef>
                <a:spcPts val="100"/>
              </a:spcBef>
              <a:buClr>
                <a:srgbClr val="C00000"/>
              </a:buClr>
              <a:buFont typeface="Wingdings" panose="05000000000000000000" pitchFamily="2" charset="2"/>
              <a:buChar char="§"/>
            </a:pPr>
            <a:r>
              <a:rPr lang="en-US" sz="2000" spc="-10" dirty="0">
                <a:cs typeface="Palatino Linotype"/>
              </a:rPr>
              <a:t>Members can see an in-network specialist without a referral</a:t>
            </a:r>
          </a:p>
          <a:p>
            <a:pPr marL="393700" marR="228600" indent="-342900">
              <a:lnSpc>
                <a:spcPct val="125899"/>
              </a:lnSpc>
              <a:spcBef>
                <a:spcPts val="100"/>
              </a:spcBef>
              <a:buClr>
                <a:srgbClr val="C00000"/>
              </a:buClr>
              <a:buFont typeface="Wingdings" panose="05000000000000000000" pitchFamily="2" charset="2"/>
              <a:buChar char="§"/>
            </a:pPr>
            <a:r>
              <a:rPr lang="en-US" sz="2000" spc="-10" dirty="0">
                <a:cs typeface="Palatino Linotype"/>
              </a:rPr>
              <a:t>Providers vary by county of residence</a:t>
            </a:r>
          </a:p>
          <a:p>
            <a:pPr marL="850900" marR="228600" lvl="1" indent="-342900">
              <a:lnSpc>
                <a:spcPct val="125899"/>
              </a:lnSpc>
              <a:spcBef>
                <a:spcPts val="100"/>
              </a:spcBef>
              <a:buClr>
                <a:srgbClr val="C00000"/>
              </a:buClr>
              <a:buFont typeface="Wingdings" panose="05000000000000000000" pitchFamily="2" charset="2"/>
              <a:buChar char="§"/>
            </a:pPr>
            <a:r>
              <a:rPr lang="en-US" sz="2000" spc="-10" dirty="0">
                <a:cs typeface="Palatino Linotype"/>
              </a:rPr>
              <a:t>United Healthcare HMO Palm Beach/Martin County</a:t>
            </a:r>
          </a:p>
          <a:p>
            <a:pPr marL="850900" marR="228600" lvl="1" indent="-342900">
              <a:lnSpc>
                <a:spcPct val="125899"/>
              </a:lnSpc>
              <a:spcBef>
                <a:spcPts val="100"/>
              </a:spcBef>
              <a:buClr>
                <a:srgbClr val="C00000"/>
              </a:buClr>
              <a:buFont typeface="Wingdings" panose="05000000000000000000" pitchFamily="2" charset="2"/>
              <a:buChar char="§"/>
            </a:pPr>
            <a:r>
              <a:rPr lang="en-US" sz="2000" spc="-10" dirty="0">
                <a:cs typeface="Palatino Linotype"/>
              </a:rPr>
              <a:t>Aetna HMO Broward/Miami-Dade/Indian River</a:t>
            </a:r>
          </a:p>
          <a:p>
            <a:endParaRPr lang="en-US" dirty="0"/>
          </a:p>
        </p:txBody>
      </p:sp>
    </p:spTree>
    <p:extLst>
      <p:ext uri="{BB962C8B-B14F-4D97-AF65-F5344CB8AC3E}">
        <p14:creationId xmlns:p14="http://schemas.microsoft.com/office/powerpoint/2010/main" val="524711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36875C-CA3D-B6F1-B5F1-2FB746FC464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38103FB-65BF-020A-16B2-5B56EA28A3A4}"/>
              </a:ext>
            </a:extLst>
          </p:cNvPr>
          <p:cNvSpPr>
            <a:spLocks noGrp="1"/>
          </p:cNvSpPr>
          <p:nvPr>
            <p:ph type="title"/>
          </p:nvPr>
        </p:nvSpPr>
        <p:spPr/>
        <p:txBody>
          <a:bodyPr>
            <a:normAutofit/>
          </a:bodyPr>
          <a:lstStyle/>
          <a:p>
            <a:pPr algn="ctr"/>
            <a:r>
              <a:rPr lang="en-US" sz="2800" dirty="0"/>
              <a:t>Health Insurance: Monthly Premiums</a:t>
            </a:r>
          </a:p>
        </p:txBody>
      </p:sp>
      <p:pic>
        <p:nvPicPr>
          <p:cNvPr id="11" name="Content Placeholder 10">
            <a:extLst>
              <a:ext uri="{FF2B5EF4-FFF2-40B4-BE49-F238E27FC236}">
                <a16:creationId xmlns:a16="http://schemas.microsoft.com/office/drawing/2014/main" id="{88979E3F-4F6D-4158-8467-4742A6BD7C85}"/>
              </a:ext>
            </a:extLst>
          </p:cNvPr>
          <p:cNvPicPr>
            <a:picLocks noGrp="1" noChangeAspect="1"/>
          </p:cNvPicPr>
          <p:nvPr>
            <p:ph idx="1"/>
          </p:nvPr>
        </p:nvPicPr>
        <p:blipFill>
          <a:blip r:embed="rId3"/>
          <a:stretch>
            <a:fillRect/>
          </a:stretch>
        </p:blipFill>
        <p:spPr>
          <a:xfrm>
            <a:off x="2167260" y="1875454"/>
            <a:ext cx="6754168" cy="2491274"/>
          </a:xfrm>
          <a:prstGeom prst="rect">
            <a:avLst/>
          </a:prstGeom>
        </p:spPr>
      </p:pic>
      <p:pic>
        <p:nvPicPr>
          <p:cNvPr id="14" name="Picture 13">
            <a:extLst>
              <a:ext uri="{FF2B5EF4-FFF2-40B4-BE49-F238E27FC236}">
                <a16:creationId xmlns:a16="http://schemas.microsoft.com/office/drawing/2014/main" id="{8B206CF2-5713-F4D2-1817-C9CFFDBC804A}"/>
              </a:ext>
            </a:extLst>
          </p:cNvPr>
          <p:cNvPicPr>
            <a:picLocks noChangeAspect="1"/>
          </p:cNvPicPr>
          <p:nvPr/>
        </p:nvPicPr>
        <p:blipFill>
          <a:blip r:embed="rId4"/>
          <a:stretch>
            <a:fillRect/>
          </a:stretch>
        </p:blipFill>
        <p:spPr>
          <a:xfrm>
            <a:off x="2595855" y="4418045"/>
            <a:ext cx="5563376" cy="807098"/>
          </a:xfrm>
          <a:prstGeom prst="rect">
            <a:avLst/>
          </a:prstGeom>
        </p:spPr>
      </p:pic>
      <p:pic>
        <p:nvPicPr>
          <p:cNvPr id="16" name="Picture 15">
            <a:extLst>
              <a:ext uri="{FF2B5EF4-FFF2-40B4-BE49-F238E27FC236}">
                <a16:creationId xmlns:a16="http://schemas.microsoft.com/office/drawing/2014/main" id="{6DD6B211-83E8-EB0B-0EDD-AD2117CB9CF1}"/>
              </a:ext>
            </a:extLst>
          </p:cNvPr>
          <p:cNvPicPr>
            <a:picLocks noChangeAspect="1"/>
          </p:cNvPicPr>
          <p:nvPr/>
        </p:nvPicPr>
        <p:blipFill>
          <a:blip r:embed="rId5"/>
          <a:stretch>
            <a:fillRect/>
          </a:stretch>
        </p:blipFill>
        <p:spPr>
          <a:xfrm>
            <a:off x="3280705" y="5340305"/>
            <a:ext cx="3839111" cy="1200454"/>
          </a:xfrm>
          <a:prstGeom prst="rect">
            <a:avLst/>
          </a:prstGeom>
        </p:spPr>
      </p:pic>
    </p:spTree>
    <p:extLst>
      <p:ext uri="{BB962C8B-B14F-4D97-AF65-F5344CB8AC3E}">
        <p14:creationId xmlns:p14="http://schemas.microsoft.com/office/powerpoint/2010/main" val="1605529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5625</TotalTime>
  <Words>2094</Words>
  <Application>Microsoft Office PowerPoint</Application>
  <PresentationFormat>Widescreen</PresentationFormat>
  <Paragraphs>213</Paragraphs>
  <Slides>31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Palatino Linotype</vt:lpstr>
      <vt:lpstr>Wingdings</vt:lpstr>
      <vt:lpstr>Office Theme</vt:lpstr>
      <vt:lpstr>   </vt:lpstr>
      <vt:lpstr>State of Florida Benefit Programs</vt:lpstr>
      <vt:lpstr>How to Enroll</vt:lpstr>
      <vt:lpstr>People First Default Password: PeopleFirstMMDDYYYY! (8-digit birthdate)</vt:lpstr>
      <vt:lpstr>Insurance and Effective Dates</vt:lpstr>
      <vt:lpstr>Changing Insurance after 60-Day Window</vt:lpstr>
      <vt:lpstr>Eligible Dependents</vt:lpstr>
      <vt:lpstr>Health Insurance: PPO vs HMO</vt:lpstr>
      <vt:lpstr>Health Insurance: Monthly Premiums</vt:lpstr>
      <vt:lpstr>Health Insurance: Standard Option</vt:lpstr>
      <vt:lpstr>Health Insurance: HDHP Option</vt:lpstr>
      <vt:lpstr>Health Insurance: Highlights</vt:lpstr>
      <vt:lpstr>Health Insurance: Prescription Drug Plan</vt:lpstr>
      <vt:lpstr>Health Savings Account (HSA)</vt:lpstr>
      <vt:lpstr>Flexible Spending Accounts (FSA)</vt:lpstr>
      <vt:lpstr>Dental Insurance</vt:lpstr>
      <vt:lpstr>PowerPoint Presentation</vt:lpstr>
      <vt:lpstr>Vision Insurance</vt:lpstr>
      <vt:lpstr>State Basic Life Insurance</vt:lpstr>
      <vt:lpstr>Optional Life Insurance – MetLife</vt:lpstr>
      <vt:lpstr>Supplemental Insurance</vt:lpstr>
      <vt:lpstr>Other FAU Benefits</vt:lpstr>
      <vt:lpstr>Employee Education Program (EEP)</vt:lpstr>
      <vt:lpstr>Employee Assistance Program (EAP)</vt:lpstr>
      <vt:lpstr>State Sponsored Retirement Plans</vt:lpstr>
      <vt:lpstr>State Sponsored Retirement Plans (cont.)</vt:lpstr>
      <vt:lpstr>State Sponsored Retirement Plans (cont.)</vt:lpstr>
      <vt:lpstr>State Sponsored Retirement Plans (cont.)</vt:lpstr>
      <vt:lpstr>Voluntary Retirement Options</vt:lpstr>
      <vt:lpstr>Florida New Employee Benefits Guide</vt:lpstr>
      <vt:lpstr>Human Resources   Benefits &amp; Retirement 777 Glades Rd Building IS-4, Second Floor M-F 8:00 a.m. – 5:00 p.m.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Tracey Rode</cp:lastModifiedBy>
  <cp:revision>46</cp:revision>
  <cp:lastPrinted>2026-08-04T13:20:40Z</cp:lastPrinted>
  <dcterms:created xsi:type="dcterms:W3CDTF">2019-04-17T14:47:58Z</dcterms:created>
  <dcterms:modified xsi:type="dcterms:W3CDTF">2026-08-07T20:31:31Z</dcterms:modified>
</cp:coreProperties>
</file>