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461" r:id="rId6"/>
    <p:sldId id="458" r:id="rId7"/>
    <p:sldId id="446" r:id="rId8"/>
    <p:sldId id="447" r:id="rId9"/>
    <p:sldId id="452" r:id="rId10"/>
    <p:sldId id="460" r:id="rId11"/>
    <p:sldId id="445" r:id="rId12"/>
    <p:sldId id="467" r:id="rId13"/>
    <p:sldId id="454" r:id="rId14"/>
    <p:sldId id="448" r:id="rId15"/>
    <p:sldId id="443" r:id="rId16"/>
    <p:sldId id="444" r:id="rId17"/>
    <p:sldId id="453" r:id="rId18"/>
    <p:sldId id="450" r:id="rId19"/>
    <p:sldId id="449" r:id="rId20"/>
    <p:sldId id="462" r:id="rId21"/>
    <p:sldId id="459" r:id="rId22"/>
    <p:sldId id="457" r:id="rId23"/>
    <p:sldId id="455" r:id="rId24"/>
    <p:sldId id="456" r:id="rId25"/>
    <p:sldId id="468" r:id="rId26"/>
    <p:sldId id="463" r:id="rId27"/>
    <p:sldId id="464" r:id="rId28"/>
    <p:sldId id="465" r:id="rId29"/>
    <p:sldId id="4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R. Galin" initials="JRG" lastIdx="1" clrIdx="0">
    <p:extLst>
      <p:ext uri="{19B8F6BF-5375-455C-9EA6-DF929625EA0E}">
        <p15:presenceInfo xmlns:p15="http://schemas.microsoft.com/office/powerpoint/2012/main" userId="16c7a9c830f3e4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19" autoAdjust="0"/>
  </p:normalViewPr>
  <p:slideViewPr>
    <p:cSldViewPr snapToGrid="0">
      <p:cViewPr varScale="1">
        <p:scale>
          <a:sx n="95" d="100"/>
          <a:sy n="9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B6DB3-EE58-4BC2-9B22-348FBBBB408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9C630-50D7-4A19-9A92-FB7871300112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3000" dirty="0">
              <a:solidFill>
                <a:schemeClr val="bg1"/>
              </a:solidFill>
              <a:latin typeface="+mj-lt"/>
            </a:rPr>
            <a:t>STUDENTS</a:t>
          </a:r>
        </a:p>
      </dgm:t>
    </dgm:pt>
    <dgm:pt modelId="{2B6A635D-E345-4A75-8E6C-35D5718B3AD2}" type="parTrans" cxnId="{237E8F9B-3670-4113-A781-ED191AC4906E}">
      <dgm:prSet/>
      <dgm:spPr/>
      <dgm:t>
        <a:bodyPr/>
        <a:lstStyle/>
        <a:p>
          <a:endParaRPr lang="en-US"/>
        </a:p>
      </dgm:t>
    </dgm:pt>
    <dgm:pt modelId="{B2D390BB-8173-4502-8422-4614778EA256}" type="sibTrans" cxnId="{237E8F9B-3670-4113-A781-ED191AC4906E}">
      <dgm:prSet/>
      <dgm:spPr/>
      <dgm:t>
        <a:bodyPr/>
        <a:lstStyle/>
        <a:p>
          <a:endParaRPr lang="en-US"/>
        </a:p>
      </dgm:t>
    </dgm:pt>
    <dgm:pt modelId="{231BA6A5-EB6B-4159-854F-3BED509E0462}">
      <dgm:prSet phldrT="[Text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 anchor="ctr"/>
        <a:lstStyle/>
        <a:p>
          <a:endParaRPr lang="en-US" sz="36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3000" b="1" dirty="0">
              <a:solidFill>
                <a:schemeClr val="tx1">
                  <a:lumMod val="85000"/>
                  <a:lumOff val="15000"/>
                </a:schemeClr>
              </a:solidFill>
            </a:rPr>
            <a:t>WRITTEN</a:t>
          </a:r>
        </a:p>
      </dgm:t>
    </dgm:pt>
    <dgm:pt modelId="{7CCBAE86-9105-49B1-A88B-07E345B835AC}" type="parTrans" cxnId="{232707D9-4A27-4479-8AF1-BE4FAA0F9B36}">
      <dgm:prSet/>
      <dgm:spPr/>
      <dgm:t>
        <a:bodyPr/>
        <a:lstStyle/>
        <a:p>
          <a:endParaRPr lang="en-US"/>
        </a:p>
      </dgm:t>
    </dgm:pt>
    <dgm:pt modelId="{32B3A327-4359-432C-BE82-9A32D6CDAD73}" type="sibTrans" cxnId="{232707D9-4A27-4479-8AF1-BE4FAA0F9B36}">
      <dgm:prSet/>
      <dgm:spPr/>
      <dgm:t>
        <a:bodyPr/>
        <a:lstStyle/>
        <a:p>
          <a:endParaRPr lang="en-US"/>
        </a:p>
      </dgm:t>
    </dgm:pt>
    <dgm:pt modelId="{1A57138C-18C9-4E63-A9C4-42E2CEF92F34}">
      <dgm:prSet phldrT="[Text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/>
        <a:lstStyle/>
        <a:p>
          <a:endParaRPr lang="en-US" sz="36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3000" b="1" dirty="0">
              <a:solidFill>
                <a:schemeClr val="tx1">
                  <a:lumMod val="85000"/>
                  <a:lumOff val="15000"/>
                </a:schemeClr>
              </a:solidFill>
            </a:rPr>
            <a:t>ORAL</a:t>
          </a:r>
        </a:p>
      </dgm:t>
    </dgm:pt>
    <dgm:pt modelId="{D7F4A9CA-C304-4BEA-A91B-47C7FF681697}" type="parTrans" cxnId="{D9FB4291-4D62-4CA5-831E-D58954968224}">
      <dgm:prSet/>
      <dgm:spPr/>
      <dgm:t>
        <a:bodyPr/>
        <a:lstStyle/>
        <a:p>
          <a:endParaRPr lang="en-US"/>
        </a:p>
      </dgm:t>
    </dgm:pt>
    <dgm:pt modelId="{C88331A6-F6AC-4633-AAFB-AD706516108D}" type="sibTrans" cxnId="{D9FB4291-4D62-4CA5-831E-D58954968224}">
      <dgm:prSet/>
      <dgm:spPr/>
      <dgm:t>
        <a:bodyPr/>
        <a:lstStyle/>
        <a:p>
          <a:endParaRPr lang="en-US"/>
        </a:p>
      </dgm:t>
    </dgm:pt>
    <dgm:pt modelId="{34BF18C6-8D75-4401-B8A6-07CC0B606C54}">
      <dgm:prSet phldrT="[Text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 tIns="0"/>
        <a:lstStyle/>
        <a:p>
          <a:r>
            <a:rPr lang="en-US" sz="3000" b="1" dirty="0">
              <a:solidFill>
                <a:schemeClr val="tx1">
                  <a:lumMod val="85000"/>
                  <a:lumOff val="15000"/>
                </a:schemeClr>
              </a:solidFill>
            </a:rPr>
            <a:t>VISUAL</a:t>
          </a:r>
        </a:p>
      </dgm:t>
    </dgm:pt>
    <dgm:pt modelId="{B32F409B-B5BC-4A3D-A99D-7450424A13EC}" type="parTrans" cxnId="{A919A62D-76EC-4264-ADFC-F083F1757F9C}">
      <dgm:prSet/>
      <dgm:spPr/>
      <dgm:t>
        <a:bodyPr/>
        <a:lstStyle/>
        <a:p>
          <a:endParaRPr lang="en-US"/>
        </a:p>
      </dgm:t>
    </dgm:pt>
    <dgm:pt modelId="{2336A534-3705-49CC-956E-EB34923FB310}" type="sibTrans" cxnId="{A919A62D-76EC-4264-ADFC-F083F1757F9C}">
      <dgm:prSet/>
      <dgm:spPr/>
      <dgm:t>
        <a:bodyPr/>
        <a:lstStyle/>
        <a:p>
          <a:endParaRPr lang="en-US"/>
        </a:p>
      </dgm:t>
    </dgm:pt>
    <dgm:pt modelId="{D289C853-9F52-4A2E-B424-8DDEB9E7AFAD}">
      <dgm:prSet phldrT="[Text]" custT="1"/>
      <dgm:spPr>
        <a:solidFill>
          <a:schemeClr val="bg1"/>
        </a:solidFill>
        <a:ln w="12700">
          <a:solidFill>
            <a:schemeClr val="accent1"/>
          </a:solidFill>
        </a:ln>
      </dgm:spPr>
      <dgm:t>
        <a:bodyPr tIns="0"/>
        <a:lstStyle/>
        <a:p>
          <a:r>
            <a:rPr lang="en-US" sz="3000" b="1" dirty="0">
              <a:solidFill>
                <a:schemeClr val="tx1">
                  <a:lumMod val="85000"/>
                  <a:lumOff val="15000"/>
                </a:schemeClr>
              </a:solidFill>
            </a:rPr>
            <a:t>DIGITAL/TECHNOLOGICAL</a:t>
          </a:r>
        </a:p>
      </dgm:t>
    </dgm:pt>
    <dgm:pt modelId="{E14A0A0F-CAE4-4892-AE6A-EA19A54E34C8}" type="parTrans" cxnId="{6766DBB1-6B5A-4A09-B324-9C1A300EE0E5}">
      <dgm:prSet/>
      <dgm:spPr/>
      <dgm:t>
        <a:bodyPr/>
        <a:lstStyle/>
        <a:p>
          <a:endParaRPr lang="en-US"/>
        </a:p>
      </dgm:t>
    </dgm:pt>
    <dgm:pt modelId="{C217B053-4E14-4B46-87F3-8A80809CFE3D}" type="sibTrans" cxnId="{6766DBB1-6B5A-4A09-B324-9C1A300EE0E5}">
      <dgm:prSet/>
      <dgm:spPr/>
      <dgm:t>
        <a:bodyPr/>
        <a:lstStyle/>
        <a:p>
          <a:endParaRPr lang="en-US"/>
        </a:p>
      </dgm:t>
    </dgm:pt>
    <dgm:pt modelId="{73A91D7A-75ED-44B6-8462-23411044467F}" type="pres">
      <dgm:prSet presAssocID="{55FB6DB3-EE58-4BC2-9B22-348FBBBB408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15234D-C269-4DF4-8486-182BC4F31755}" type="pres">
      <dgm:prSet presAssocID="{55FB6DB3-EE58-4BC2-9B22-348FBBBB4080}" presName="matrix" presStyleCnt="0"/>
      <dgm:spPr/>
    </dgm:pt>
    <dgm:pt modelId="{D30ECCE3-DAAF-40A0-A96A-8E5F09F1D661}" type="pres">
      <dgm:prSet presAssocID="{55FB6DB3-EE58-4BC2-9B22-348FBBBB4080}" presName="tile1" presStyleLbl="node1" presStyleIdx="0" presStyleCnt="4" custLinFactNeighborX="-30066" custLinFactNeighborY="-3197"/>
      <dgm:spPr/>
      <dgm:t>
        <a:bodyPr/>
        <a:lstStyle/>
        <a:p>
          <a:endParaRPr lang="en-US"/>
        </a:p>
      </dgm:t>
    </dgm:pt>
    <dgm:pt modelId="{BA1157A7-09AD-4462-B858-AA245DD0D5C1}" type="pres">
      <dgm:prSet presAssocID="{55FB6DB3-EE58-4BC2-9B22-348FBBBB408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A330E-E596-4978-83C0-3B0CFB868D54}" type="pres">
      <dgm:prSet presAssocID="{55FB6DB3-EE58-4BC2-9B22-348FBBBB4080}" presName="tile2" presStyleLbl="node1" presStyleIdx="1" presStyleCnt="4" custLinFactNeighborX="19675" custLinFactNeighborY="-3197"/>
      <dgm:spPr/>
      <dgm:t>
        <a:bodyPr/>
        <a:lstStyle/>
        <a:p>
          <a:endParaRPr lang="en-US"/>
        </a:p>
      </dgm:t>
    </dgm:pt>
    <dgm:pt modelId="{4B753526-12EA-44CB-81B1-EC3501274701}" type="pres">
      <dgm:prSet presAssocID="{55FB6DB3-EE58-4BC2-9B22-348FBBBB408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F8BD9-4A6B-4552-A0DC-30798C075A18}" type="pres">
      <dgm:prSet presAssocID="{55FB6DB3-EE58-4BC2-9B22-348FBBBB4080}" presName="tile3" presStyleLbl="node1" presStyleIdx="2" presStyleCnt="4"/>
      <dgm:spPr/>
      <dgm:t>
        <a:bodyPr/>
        <a:lstStyle/>
        <a:p>
          <a:endParaRPr lang="en-US"/>
        </a:p>
      </dgm:t>
    </dgm:pt>
    <dgm:pt modelId="{6C79FB5B-1055-403C-B755-74D50158A520}" type="pres">
      <dgm:prSet presAssocID="{55FB6DB3-EE58-4BC2-9B22-348FBBBB408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69910-60FB-4B18-BE17-35252DCF136A}" type="pres">
      <dgm:prSet presAssocID="{55FB6DB3-EE58-4BC2-9B22-348FBBBB4080}" presName="tile4" presStyleLbl="node1" presStyleIdx="3" presStyleCnt="4"/>
      <dgm:spPr/>
      <dgm:t>
        <a:bodyPr/>
        <a:lstStyle/>
        <a:p>
          <a:endParaRPr lang="en-US"/>
        </a:p>
      </dgm:t>
    </dgm:pt>
    <dgm:pt modelId="{2BCE1EC7-0807-40B4-999B-E177A9648127}" type="pres">
      <dgm:prSet presAssocID="{55FB6DB3-EE58-4BC2-9B22-348FBBBB408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5BAD0-11C3-4E1A-B10C-B686BD0AC06D}" type="pres">
      <dgm:prSet presAssocID="{55FB6DB3-EE58-4BC2-9B22-348FBBBB4080}" presName="centerTile" presStyleLbl="fgShp" presStyleIdx="0" presStyleCnt="1" custScaleY="8536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32707D9-4A27-4479-8AF1-BE4FAA0F9B36}" srcId="{C2B9C630-50D7-4A19-9A92-FB7871300112}" destId="{231BA6A5-EB6B-4159-854F-3BED509E0462}" srcOrd="0" destOrd="0" parTransId="{7CCBAE86-9105-49B1-A88B-07E345B835AC}" sibTransId="{32B3A327-4359-432C-BE82-9A32D6CDAD73}"/>
    <dgm:cxn modelId="{31D90A71-86F1-4113-BE22-9D434927D503}" type="presOf" srcId="{55FB6DB3-EE58-4BC2-9B22-348FBBBB4080}" destId="{73A91D7A-75ED-44B6-8462-23411044467F}" srcOrd="0" destOrd="0" presId="urn:microsoft.com/office/officeart/2005/8/layout/matrix1"/>
    <dgm:cxn modelId="{B2D94FAF-D1D5-4CB4-A2AD-CAA4FF606993}" type="presOf" srcId="{1A57138C-18C9-4E63-A9C4-42E2CEF92F34}" destId="{0F4A330E-E596-4978-83C0-3B0CFB868D54}" srcOrd="0" destOrd="0" presId="urn:microsoft.com/office/officeart/2005/8/layout/matrix1"/>
    <dgm:cxn modelId="{77B0AEF7-32D4-4310-8EDA-C6059B89B26E}" type="presOf" srcId="{231BA6A5-EB6B-4159-854F-3BED509E0462}" destId="{D30ECCE3-DAAF-40A0-A96A-8E5F09F1D661}" srcOrd="0" destOrd="0" presId="urn:microsoft.com/office/officeart/2005/8/layout/matrix1"/>
    <dgm:cxn modelId="{6766DBB1-6B5A-4A09-B324-9C1A300EE0E5}" srcId="{C2B9C630-50D7-4A19-9A92-FB7871300112}" destId="{D289C853-9F52-4A2E-B424-8DDEB9E7AFAD}" srcOrd="3" destOrd="0" parTransId="{E14A0A0F-CAE4-4892-AE6A-EA19A54E34C8}" sibTransId="{C217B053-4E14-4B46-87F3-8A80809CFE3D}"/>
    <dgm:cxn modelId="{A919A62D-76EC-4264-ADFC-F083F1757F9C}" srcId="{C2B9C630-50D7-4A19-9A92-FB7871300112}" destId="{34BF18C6-8D75-4401-B8A6-07CC0B606C54}" srcOrd="2" destOrd="0" parTransId="{B32F409B-B5BC-4A3D-A99D-7450424A13EC}" sibTransId="{2336A534-3705-49CC-956E-EB34923FB310}"/>
    <dgm:cxn modelId="{1B7083C9-12BB-49D9-A0EB-9DC78947FA89}" type="presOf" srcId="{D289C853-9F52-4A2E-B424-8DDEB9E7AFAD}" destId="{A5469910-60FB-4B18-BE17-35252DCF136A}" srcOrd="0" destOrd="0" presId="urn:microsoft.com/office/officeart/2005/8/layout/matrix1"/>
    <dgm:cxn modelId="{D9FB4291-4D62-4CA5-831E-D58954968224}" srcId="{C2B9C630-50D7-4A19-9A92-FB7871300112}" destId="{1A57138C-18C9-4E63-A9C4-42E2CEF92F34}" srcOrd="1" destOrd="0" parTransId="{D7F4A9CA-C304-4BEA-A91B-47C7FF681697}" sibTransId="{C88331A6-F6AC-4633-AAFB-AD706516108D}"/>
    <dgm:cxn modelId="{9ACBFA63-8333-4CD2-A108-6CCF9A858A30}" type="presOf" srcId="{D289C853-9F52-4A2E-B424-8DDEB9E7AFAD}" destId="{2BCE1EC7-0807-40B4-999B-E177A9648127}" srcOrd="1" destOrd="0" presId="urn:microsoft.com/office/officeart/2005/8/layout/matrix1"/>
    <dgm:cxn modelId="{12BE44E1-2D89-4F30-B446-BB9EFFF57DB1}" type="presOf" srcId="{34BF18C6-8D75-4401-B8A6-07CC0B606C54}" destId="{6C79FB5B-1055-403C-B755-74D50158A520}" srcOrd="1" destOrd="0" presId="urn:microsoft.com/office/officeart/2005/8/layout/matrix1"/>
    <dgm:cxn modelId="{4DB4B970-39D2-43C7-A321-5BFD4DCFC65C}" type="presOf" srcId="{1A57138C-18C9-4E63-A9C4-42E2CEF92F34}" destId="{4B753526-12EA-44CB-81B1-EC3501274701}" srcOrd="1" destOrd="0" presId="urn:microsoft.com/office/officeart/2005/8/layout/matrix1"/>
    <dgm:cxn modelId="{237E8F9B-3670-4113-A781-ED191AC4906E}" srcId="{55FB6DB3-EE58-4BC2-9B22-348FBBBB4080}" destId="{C2B9C630-50D7-4A19-9A92-FB7871300112}" srcOrd="0" destOrd="0" parTransId="{2B6A635D-E345-4A75-8E6C-35D5718B3AD2}" sibTransId="{B2D390BB-8173-4502-8422-4614778EA256}"/>
    <dgm:cxn modelId="{6212580B-1292-44EE-881F-82605D55C492}" type="presOf" srcId="{231BA6A5-EB6B-4159-854F-3BED509E0462}" destId="{BA1157A7-09AD-4462-B858-AA245DD0D5C1}" srcOrd="1" destOrd="0" presId="urn:microsoft.com/office/officeart/2005/8/layout/matrix1"/>
    <dgm:cxn modelId="{5F0E254D-A1CA-49DC-A8A3-98420B9A90D9}" type="presOf" srcId="{34BF18C6-8D75-4401-B8A6-07CC0B606C54}" destId="{00FF8BD9-4A6B-4552-A0DC-30798C075A18}" srcOrd="0" destOrd="0" presId="urn:microsoft.com/office/officeart/2005/8/layout/matrix1"/>
    <dgm:cxn modelId="{8974CF0A-048E-431A-B536-9ABCCDB7B47A}" type="presOf" srcId="{C2B9C630-50D7-4A19-9A92-FB7871300112}" destId="{D1A5BAD0-11C3-4E1A-B10C-B686BD0AC06D}" srcOrd="0" destOrd="0" presId="urn:microsoft.com/office/officeart/2005/8/layout/matrix1"/>
    <dgm:cxn modelId="{6B0F2CB0-FAE0-4A61-BDAD-EFC645265E9C}" type="presParOf" srcId="{73A91D7A-75ED-44B6-8462-23411044467F}" destId="{D815234D-C269-4DF4-8486-182BC4F31755}" srcOrd="0" destOrd="0" presId="urn:microsoft.com/office/officeart/2005/8/layout/matrix1"/>
    <dgm:cxn modelId="{E5E30326-EFEB-4B0C-8314-1D8003A21273}" type="presParOf" srcId="{D815234D-C269-4DF4-8486-182BC4F31755}" destId="{D30ECCE3-DAAF-40A0-A96A-8E5F09F1D661}" srcOrd="0" destOrd="0" presId="urn:microsoft.com/office/officeart/2005/8/layout/matrix1"/>
    <dgm:cxn modelId="{6D860B48-1C0F-4846-875F-7D424CA558E2}" type="presParOf" srcId="{D815234D-C269-4DF4-8486-182BC4F31755}" destId="{BA1157A7-09AD-4462-B858-AA245DD0D5C1}" srcOrd="1" destOrd="0" presId="urn:microsoft.com/office/officeart/2005/8/layout/matrix1"/>
    <dgm:cxn modelId="{A3FFDB4F-0F02-42B6-95A2-5B6EDE531672}" type="presParOf" srcId="{D815234D-C269-4DF4-8486-182BC4F31755}" destId="{0F4A330E-E596-4978-83C0-3B0CFB868D54}" srcOrd="2" destOrd="0" presId="urn:microsoft.com/office/officeart/2005/8/layout/matrix1"/>
    <dgm:cxn modelId="{2F7E5177-9D98-47A6-8C68-B3A3C711C1C1}" type="presParOf" srcId="{D815234D-C269-4DF4-8486-182BC4F31755}" destId="{4B753526-12EA-44CB-81B1-EC3501274701}" srcOrd="3" destOrd="0" presId="urn:microsoft.com/office/officeart/2005/8/layout/matrix1"/>
    <dgm:cxn modelId="{B1C23ECC-B883-4667-AE46-A98650713CDF}" type="presParOf" srcId="{D815234D-C269-4DF4-8486-182BC4F31755}" destId="{00FF8BD9-4A6B-4552-A0DC-30798C075A18}" srcOrd="4" destOrd="0" presId="urn:microsoft.com/office/officeart/2005/8/layout/matrix1"/>
    <dgm:cxn modelId="{EF87A539-414A-4E9F-879F-7E68040BFBCD}" type="presParOf" srcId="{D815234D-C269-4DF4-8486-182BC4F31755}" destId="{6C79FB5B-1055-403C-B755-74D50158A520}" srcOrd="5" destOrd="0" presId="urn:microsoft.com/office/officeart/2005/8/layout/matrix1"/>
    <dgm:cxn modelId="{B58DBE36-DA99-44B8-A8CF-09D54F8D521D}" type="presParOf" srcId="{D815234D-C269-4DF4-8486-182BC4F31755}" destId="{A5469910-60FB-4B18-BE17-35252DCF136A}" srcOrd="6" destOrd="0" presId="urn:microsoft.com/office/officeart/2005/8/layout/matrix1"/>
    <dgm:cxn modelId="{2A79ABFA-B4A8-4D6C-9DC1-C20B696A734D}" type="presParOf" srcId="{D815234D-C269-4DF4-8486-182BC4F31755}" destId="{2BCE1EC7-0807-40B4-999B-E177A9648127}" srcOrd="7" destOrd="0" presId="urn:microsoft.com/office/officeart/2005/8/layout/matrix1"/>
    <dgm:cxn modelId="{6E863528-37FA-4A93-8A6D-26EB558E60C0}" type="presParOf" srcId="{73A91D7A-75ED-44B6-8462-23411044467F}" destId="{D1A5BAD0-11C3-4E1A-B10C-B686BD0AC06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6623F-D4B2-4C7D-B219-CE0287AE08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6DEEE-0730-409D-B9BA-A831C9A284FF}">
      <dgm:prSet phldrT="[Text]"/>
      <dgm:spPr/>
      <dgm:t>
        <a:bodyPr/>
        <a:lstStyle/>
        <a:p>
          <a:r>
            <a:rPr lang="en-US" dirty="0"/>
            <a:t>Four Faculty meetings in first year</a:t>
          </a:r>
        </a:p>
      </dgm:t>
    </dgm:pt>
    <dgm:pt modelId="{20BE851F-B56F-45E7-82EB-D2FBC106177F}" type="parTrans" cxnId="{2C7C5D73-817B-4CD0-A475-B8C2671DAF09}">
      <dgm:prSet/>
      <dgm:spPr/>
      <dgm:t>
        <a:bodyPr/>
        <a:lstStyle/>
        <a:p>
          <a:endParaRPr lang="en-US"/>
        </a:p>
      </dgm:t>
    </dgm:pt>
    <dgm:pt modelId="{3172CA28-A550-403C-9209-C65C64F1BCB1}" type="sibTrans" cxnId="{2C7C5D73-817B-4CD0-A475-B8C2671DAF09}">
      <dgm:prSet/>
      <dgm:spPr/>
      <dgm:t>
        <a:bodyPr/>
        <a:lstStyle/>
        <a:p>
          <a:endParaRPr lang="en-US"/>
        </a:p>
      </dgm:t>
    </dgm:pt>
    <dgm:pt modelId="{E65DA301-E1E6-4B2B-963D-5CBFB1FE1E7D}">
      <dgm:prSet phldrT="[Text]"/>
      <dgm:spPr/>
      <dgm:t>
        <a:bodyPr/>
        <a:lstStyle/>
        <a:p>
          <a:r>
            <a:rPr lang="en-US" dirty="0"/>
            <a:t>Faculty Liaison paid to facilitate</a:t>
          </a:r>
        </a:p>
      </dgm:t>
    </dgm:pt>
    <dgm:pt modelId="{4B2C25C0-5FF2-4936-8812-A25770925F26}" type="parTrans" cxnId="{002FB47F-B344-4E50-B781-486C34BA9DE5}">
      <dgm:prSet/>
      <dgm:spPr/>
      <dgm:t>
        <a:bodyPr/>
        <a:lstStyle/>
        <a:p>
          <a:endParaRPr lang="en-US"/>
        </a:p>
      </dgm:t>
    </dgm:pt>
    <dgm:pt modelId="{5E347055-BF39-4BB8-9A68-6D0C594B62A3}" type="sibTrans" cxnId="{002FB47F-B344-4E50-B781-486C34BA9DE5}">
      <dgm:prSet/>
      <dgm:spPr/>
      <dgm:t>
        <a:bodyPr/>
        <a:lstStyle/>
        <a:p>
          <a:endParaRPr lang="en-US"/>
        </a:p>
      </dgm:t>
    </dgm:pt>
    <dgm:pt modelId="{29E070BF-BDB6-4641-99B4-ECD44C42B1C8}">
      <dgm:prSet phldrT="[Text]"/>
      <dgm:spPr/>
      <dgm:t>
        <a:bodyPr/>
        <a:lstStyle/>
        <a:p>
          <a:r>
            <a:rPr lang="en-US" dirty="0"/>
            <a:t>Annual assessment, one day</a:t>
          </a:r>
        </a:p>
      </dgm:t>
    </dgm:pt>
    <dgm:pt modelId="{05850EA2-79C2-42D4-901F-282DBBB99BCD}" type="parTrans" cxnId="{50B9E78F-3E8C-46EF-AF6F-0F90CE6E3875}">
      <dgm:prSet/>
      <dgm:spPr/>
      <dgm:t>
        <a:bodyPr/>
        <a:lstStyle/>
        <a:p>
          <a:endParaRPr lang="en-US"/>
        </a:p>
      </dgm:t>
    </dgm:pt>
    <dgm:pt modelId="{C94DDB0D-F88A-470E-8D26-38CF916E4FCB}" type="sibTrans" cxnId="{50B9E78F-3E8C-46EF-AF6F-0F90CE6E3875}">
      <dgm:prSet/>
      <dgm:spPr/>
      <dgm:t>
        <a:bodyPr/>
        <a:lstStyle/>
        <a:p>
          <a:endParaRPr lang="en-US"/>
        </a:p>
      </dgm:t>
    </dgm:pt>
    <dgm:pt modelId="{A9FD3821-6AC1-46BE-A2BC-EBCB8BD73F4B}">
      <dgm:prSet phldrT="[Text]"/>
      <dgm:spPr/>
      <dgm:t>
        <a:bodyPr/>
        <a:lstStyle/>
        <a:p>
          <a:r>
            <a:rPr lang="en-US" dirty="0"/>
            <a:t>Assignment changes in selected courses </a:t>
          </a:r>
        </a:p>
      </dgm:t>
    </dgm:pt>
    <dgm:pt modelId="{773DEF50-109D-4829-8EC7-B2EA001BC9B7}" type="parTrans" cxnId="{BE0B7DB0-972D-4560-BCD0-9B42F98F7C7E}">
      <dgm:prSet/>
      <dgm:spPr/>
      <dgm:t>
        <a:bodyPr/>
        <a:lstStyle/>
        <a:p>
          <a:endParaRPr lang="en-US"/>
        </a:p>
      </dgm:t>
    </dgm:pt>
    <dgm:pt modelId="{0B03030C-E8C4-44C3-B546-85C24F5E8AA1}" type="sibTrans" cxnId="{BE0B7DB0-972D-4560-BCD0-9B42F98F7C7E}">
      <dgm:prSet/>
      <dgm:spPr/>
      <dgm:t>
        <a:bodyPr/>
        <a:lstStyle/>
        <a:p>
          <a:endParaRPr lang="en-US"/>
        </a:p>
      </dgm:t>
    </dgm:pt>
    <dgm:pt modelId="{A13171E2-B29B-4F93-AD64-0DD08858449D}">
      <dgm:prSet phldrT="[Text]"/>
      <dgm:spPr/>
      <dgm:t>
        <a:bodyPr/>
        <a:lstStyle/>
        <a:p>
          <a:r>
            <a:rPr lang="en-US" dirty="0"/>
            <a:t>Workshops, competitions, materials</a:t>
          </a:r>
        </a:p>
      </dgm:t>
    </dgm:pt>
    <dgm:pt modelId="{07AD23B5-B062-4938-BAAF-129315F8DA73}" type="parTrans" cxnId="{42446301-E32F-4254-B911-82727B880721}">
      <dgm:prSet/>
      <dgm:spPr/>
      <dgm:t>
        <a:bodyPr/>
        <a:lstStyle/>
        <a:p>
          <a:endParaRPr lang="en-US"/>
        </a:p>
      </dgm:t>
    </dgm:pt>
    <dgm:pt modelId="{DA0B45EA-F3EC-4A1E-94F5-585405D8593D}" type="sibTrans" cxnId="{42446301-E32F-4254-B911-82727B880721}">
      <dgm:prSet/>
      <dgm:spPr/>
      <dgm:t>
        <a:bodyPr/>
        <a:lstStyle/>
        <a:p>
          <a:endParaRPr lang="en-US"/>
        </a:p>
      </dgm:t>
    </dgm:pt>
    <dgm:pt modelId="{EDFCE3C0-44D6-488E-A3A0-D232040BDE8C}">
      <dgm:prSet phldrT="[Text]"/>
      <dgm:spPr/>
      <dgm:t>
        <a:bodyPr/>
        <a:lstStyle/>
        <a:p>
          <a:r>
            <a:rPr lang="en-US" dirty="0"/>
            <a:t>Any major curricular changes in committee</a:t>
          </a:r>
        </a:p>
      </dgm:t>
    </dgm:pt>
    <dgm:pt modelId="{F1C9B00A-4EF5-4F4C-8370-9BDC35A52755}" type="parTrans" cxnId="{63295B0C-09F3-4E34-83E5-E210F3624799}">
      <dgm:prSet/>
      <dgm:spPr/>
      <dgm:t>
        <a:bodyPr/>
        <a:lstStyle/>
        <a:p>
          <a:endParaRPr lang="en-US"/>
        </a:p>
      </dgm:t>
    </dgm:pt>
    <dgm:pt modelId="{4EA2D791-BF61-4F94-A9B1-723FF48163A3}" type="sibTrans" cxnId="{63295B0C-09F3-4E34-83E5-E210F3624799}">
      <dgm:prSet/>
      <dgm:spPr/>
      <dgm:t>
        <a:bodyPr/>
        <a:lstStyle/>
        <a:p>
          <a:endParaRPr lang="en-US"/>
        </a:p>
      </dgm:t>
    </dgm:pt>
    <dgm:pt modelId="{C528A5F6-018C-44D0-9383-1B345D23CBB0}" type="pres">
      <dgm:prSet presAssocID="{0A76623F-D4B2-4C7D-B219-CE0287AE08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70E65A5-D1D8-4320-ABFB-95EE84CC0EF0}" type="pres">
      <dgm:prSet presAssocID="{0A76623F-D4B2-4C7D-B219-CE0287AE084E}" presName="Name1" presStyleCnt="0"/>
      <dgm:spPr/>
    </dgm:pt>
    <dgm:pt modelId="{DB4BD68E-0112-4A90-9FF3-74617FFC9D25}" type="pres">
      <dgm:prSet presAssocID="{0A76623F-D4B2-4C7D-B219-CE0287AE084E}" presName="cycle" presStyleCnt="0"/>
      <dgm:spPr/>
    </dgm:pt>
    <dgm:pt modelId="{FD8958F0-BE61-4F4D-AD36-A67E6F134B1F}" type="pres">
      <dgm:prSet presAssocID="{0A76623F-D4B2-4C7D-B219-CE0287AE084E}" presName="srcNode" presStyleLbl="node1" presStyleIdx="0" presStyleCnt="6"/>
      <dgm:spPr/>
    </dgm:pt>
    <dgm:pt modelId="{0E9A72E1-ABFA-4850-B898-B634F11E53C6}" type="pres">
      <dgm:prSet presAssocID="{0A76623F-D4B2-4C7D-B219-CE0287AE084E}" presName="conn" presStyleLbl="parChTrans1D2" presStyleIdx="0" presStyleCnt="1"/>
      <dgm:spPr/>
      <dgm:t>
        <a:bodyPr/>
        <a:lstStyle/>
        <a:p>
          <a:endParaRPr lang="en-US"/>
        </a:p>
      </dgm:t>
    </dgm:pt>
    <dgm:pt modelId="{004B18C0-287A-4573-A458-70CD3990D362}" type="pres">
      <dgm:prSet presAssocID="{0A76623F-D4B2-4C7D-B219-CE0287AE084E}" presName="extraNode" presStyleLbl="node1" presStyleIdx="0" presStyleCnt="6"/>
      <dgm:spPr/>
    </dgm:pt>
    <dgm:pt modelId="{4786B685-6501-44DA-9067-43E9355362F3}" type="pres">
      <dgm:prSet presAssocID="{0A76623F-D4B2-4C7D-B219-CE0287AE084E}" presName="dstNode" presStyleLbl="node1" presStyleIdx="0" presStyleCnt="6"/>
      <dgm:spPr/>
    </dgm:pt>
    <dgm:pt modelId="{AA127518-7903-495A-B493-6CC62CE7C59D}" type="pres">
      <dgm:prSet presAssocID="{FBF6DEEE-0730-409D-B9BA-A831C9A284F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33CA9-6451-4E4F-94AB-6AF25225FE35}" type="pres">
      <dgm:prSet presAssocID="{FBF6DEEE-0730-409D-B9BA-A831C9A284FF}" presName="accent_1" presStyleCnt="0"/>
      <dgm:spPr/>
    </dgm:pt>
    <dgm:pt modelId="{E5564892-94D6-4839-BBA3-575AF47603F7}" type="pres">
      <dgm:prSet presAssocID="{FBF6DEEE-0730-409D-B9BA-A831C9A284FF}" presName="accentRepeatNode" presStyleLbl="solidFgAcc1" presStyleIdx="0" presStyleCnt="6"/>
      <dgm:spPr/>
    </dgm:pt>
    <dgm:pt modelId="{7A4883B7-1454-478F-963F-1CB918D43591}" type="pres">
      <dgm:prSet presAssocID="{E65DA301-E1E6-4B2B-963D-5CBFB1FE1E7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F80D2-1DC1-4654-9DCD-C9893F7395A7}" type="pres">
      <dgm:prSet presAssocID="{E65DA301-E1E6-4B2B-963D-5CBFB1FE1E7D}" presName="accent_2" presStyleCnt="0"/>
      <dgm:spPr/>
    </dgm:pt>
    <dgm:pt modelId="{E00D3755-9685-418F-B557-7DA025D62649}" type="pres">
      <dgm:prSet presAssocID="{E65DA301-E1E6-4B2B-963D-5CBFB1FE1E7D}" presName="accentRepeatNode" presStyleLbl="solidFgAcc1" presStyleIdx="1" presStyleCnt="6"/>
      <dgm:spPr/>
    </dgm:pt>
    <dgm:pt modelId="{94436AED-49E8-4471-A3DC-06B51B6C8A94}" type="pres">
      <dgm:prSet presAssocID="{29E070BF-BDB6-4641-99B4-ECD44C42B1C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5E523-0CB1-46C9-9690-9DA6D17966A6}" type="pres">
      <dgm:prSet presAssocID="{29E070BF-BDB6-4641-99B4-ECD44C42B1C8}" presName="accent_3" presStyleCnt="0"/>
      <dgm:spPr/>
    </dgm:pt>
    <dgm:pt modelId="{2F5BB78A-B8A4-4F1E-BF31-AC72A9743A9A}" type="pres">
      <dgm:prSet presAssocID="{29E070BF-BDB6-4641-99B4-ECD44C42B1C8}" presName="accentRepeatNode" presStyleLbl="solidFgAcc1" presStyleIdx="2" presStyleCnt="6"/>
      <dgm:spPr/>
    </dgm:pt>
    <dgm:pt modelId="{EA8973E2-1600-47C3-A1B1-DB549024C0D3}" type="pres">
      <dgm:prSet presAssocID="{A9FD3821-6AC1-46BE-A2BC-EBCB8BD73F4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8D59D-44E9-4E7D-BF5D-6F45A66C5095}" type="pres">
      <dgm:prSet presAssocID="{A9FD3821-6AC1-46BE-A2BC-EBCB8BD73F4B}" presName="accent_4" presStyleCnt="0"/>
      <dgm:spPr/>
    </dgm:pt>
    <dgm:pt modelId="{F5E4558A-DBA1-4334-AD33-4004E590E128}" type="pres">
      <dgm:prSet presAssocID="{A9FD3821-6AC1-46BE-A2BC-EBCB8BD73F4B}" presName="accentRepeatNode" presStyleLbl="solidFgAcc1" presStyleIdx="3" presStyleCnt="6"/>
      <dgm:spPr/>
    </dgm:pt>
    <dgm:pt modelId="{9DE2496A-7C3A-413B-A59B-0C48CE436241}" type="pres">
      <dgm:prSet presAssocID="{A13171E2-B29B-4F93-AD64-0DD08858449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25D01-DAD6-44D6-AE69-A1B6100C9290}" type="pres">
      <dgm:prSet presAssocID="{A13171E2-B29B-4F93-AD64-0DD08858449D}" presName="accent_5" presStyleCnt="0"/>
      <dgm:spPr/>
    </dgm:pt>
    <dgm:pt modelId="{6B7B2EC9-E99B-490B-A832-D0CD22704687}" type="pres">
      <dgm:prSet presAssocID="{A13171E2-B29B-4F93-AD64-0DD08858449D}" presName="accentRepeatNode" presStyleLbl="solidFgAcc1" presStyleIdx="4" presStyleCnt="6"/>
      <dgm:spPr/>
    </dgm:pt>
    <dgm:pt modelId="{EF96F56D-24AC-4AFC-BAFC-5F2907C339BA}" type="pres">
      <dgm:prSet presAssocID="{EDFCE3C0-44D6-488E-A3A0-D232040BDE8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1AD64-325A-40CC-BE66-9F80D2D00E4D}" type="pres">
      <dgm:prSet presAssocID="{EDFCE3C0-44D6-488E-A3A0-D232040BDE8C}" presName="accent_6" presStyleCnt="0"/>
      <dgm:spPr/>
    </dgm:pt>
    <dgm:pt modelId="{6B0AABDD-8EB5-43D9-8641-6126F757F156}" type="pres">
      <dgm:prSet presAssocID="{EDFCE3C0-44D6-488E-A3A0-D232040BDE8C}" presName="accentRepeatNode" presStyleLbl="solidFgAcc1" presStyleIdx="5" presStyleCnt="6"/>
      <dgm:spPr/>
    </dgm:pt>
  </dgm:ptLst>
  <dgm:cxnLst>
    <dgm:cxn modelId="{676C9F1F-D8E3-4ABC-93DF-3459F2E2D158}" type="presOf" srcId="{3172CA28-A550-403C-9209-C65C64F1BCB1}" destId="{0E9A72E1-ABFA-4850-B898-B634F11E53C6}" srcOrd="0" destOrd="0" presId="urn:microsoft.com/office/officeart/2008/layout/VerticalCurvedList"/>
    <dgm:cxn modelId="{85C4C859-569E-47EA-9672-1A47EB3AE70A}" type="presOf" srcId="{A13171E2-B29B-4F93-AD64-0DD08858449D}" destId="{9DE2496A-7C3A-413B-A59B-0C48CE436241}" srcOrd="0" destOrd="0" presId="urn:microsoft.com/office/officeart/2008/layout/VerticalCurvedList"/>
    <dgm:cxn modelId="{40C5893A-20F3-4D56-B3F6-2222EA3999E6}" type="presOf" srcId="{E65DA301-E1E6-4B2B-963D-5CBFB1FE1E7D}" destId="{7A4883B7-1454-478F-963F-1CB918D43591}" srcOrd="0" destOrd="0" presId="urn:microsoft.com/office/officeart/2008/layout/VerticalCurvedList"/>
    <dgm:cxn modelId="{63295B0C-09F3-4E34-83E5-E210F3624799}" srcId="{0A76623F-D4B2-4C7D-B219-CE0287AE084E}" destId="{EDFCE3C0-44D6-488E-A3A0-D232040BDE8C}" srcOrd="5" destOrd="0" parTransId="{F1C9B00A-4EF5-4F4C-8370-9BDC35A52755}" sibTransId="{4EA2D791-BF61-4F94-A9B1-723FF48163A3}"/>
    <dgm:cxn modelId="{42446301-E32F-4254-B911-82727B880721}" srcId="{0A76623F-D4B2-4C7D-B219-CE0287AE084E}" destId="{A13171E2-B29B-4F93-AD64-0DD08858449D}" srcOrd="4" destOrd="0" parTransId="{07AD23B5-B062-4938-BAAF-129315F8DA73}" sibTransId="{DA0B45EA-F3EC-4A1E-94F5-585405D8593D}"/>
    <dgm:cxn modelId="{C507DC4E-C4C1-4E17-8EB7-B81385D8E894}" type="presOf" srcId="{EDFCE3C0-44D6-488E-A3A0-D232040BDE8C}" destId="{EF96F56D-24AC-4AFC-BAFC-5F2907C339BA}" srcOrd="0" destOrd="0" presId="urn:microsoft.com/office/officeart/2008/layout/VerticalCurvedList"/>
    <dgm:cxn modelId="{2789B847-71EF-4D20-9094-67625B4A494F}" type="presOf" srcId="{29E070BF-BDB6-4641-99B4-ECD44C42B1C8}" destId="{94436AED-49E8-4471-A3DC-06B51B6C8A94}" srcOrd="0" destOrd="0" presId="urn:microsoft.com/office/officeart/2008/layout/VerticalCurvedList"/>
    <dgm:cxn modelId="{FBCD8946-8CB8-4350-BDEB-0EB8B9DF0B20}" type="presOf" srcId="{FBF6DEEE-0730-409D-B9BA-A831C9A284FF}" destId="{AA127518-7903-495A-B493-6CC62CE7C59D}" srcOrd="0" destOrd="0" presId="urn:microsoft.com/office/officeart/2008/layout/VerticalCurvedList"/>
    <dgm:cxn modelId="{2C7C5D73-817B-4CD0-A475-B8C2671DAF09}" srcId="{0A76623F-D4B2-4C7D-B219-CE0287AE084E}" destId="{FBF6DEEE-0730-409D-B9BA-A831C9A284FF}" srcOrd="0" destOrd="0" parTransId="{20BE851F-B56F-45E7-82EB-D2FBC106177F}" sibTransId="{3172CA28-A550-403C-9209-C65C64F1BCB1}"/>
    <dgm:cxn modelId="{E0C490D2-89A2-4620-B109-B338A398AA24}" type="presOf" srcId="{0A76623F-D4B2-4C7D-B219-CE0287AE084E}" destId="{C528A5F6-018C-44D0-9383-1B345D23CBB0}" srcOrd="0" destOrd="0" presId="urn:microsoft.com/office/officeart/2008/layout/VerticalCurvedList"/>
    <dgm:cxn modelId="{50B9E78F-3E8C-46EF-AF6F-0F90CE6E3875}" srcId="{0A76623F-D4B2-4C7D-B219-CE0287AE084E}" destId="{29E070BF-BDB6-4641-99B4-ECD44C42B1C8}" srcOrd="2" destOrd="0" parTransId="{05850EA2-79C2-42D4-901F-282DBBB99BCD}" sibTransId="{C94DDB0D-F88A-470E-8D26-38CF916E4FCB}"/>
    <dgm:cxn modelId="{BE0B7DB0-972D-4560-BCD0-9B42F98F7C7E}" srcId="{0A76623F-D4B2-4C7D-B219-CE0287AE084E}" destId="{A9FD3821-6AC1-46BE-A2BC-EBCB8BD73F4B}" srcOrd="3" destOrd="0" parTransId="{773DEF50-109D-4829-8EC7-B2EA001BC9B7}" sibTransId="{0B03030C-E8C4-44C3-B546-85C24F5E8AA1}"/>
    <dgm:cxn modelId="{002FB47F-B344-4E50-B781-486C34BA9DE5}" srcId="{0A76623F-D4B2-4C7D-B219-CE0287AE084E}" destId="{E65DA301-E1E6-4B2B-963D-5CBFB1FE1E7D}" srcOrd="1" destOrd="0" parTransId="{4B2C25C0-5FF2-4936-8812-A25770925F26}" sibTransId="{5E347055-BF39-4BB8-9A68-6D0C594B62A3}"/>
    <dgm:cxn modelId="{E42A48D0-EA8F-46EE-8D9C-CBA5761FF7F1}" type="presOf" srcId="{A9FD3821-6AC1-46BE-A2BC-EBCB8BD73F4B}" destId="{EA8973E2-1600-47C3-A1B1-DB549024C0D3}" srcOrd="0" destOrd="0" presId="urn:microsoft.com/office/officeart/2008/layout/VerticalCurvedList"/>
    <dgm:cxn modelId="{238C331E-1DE0-4B34-AF6F-430FDDB0C929}" type="presParOf" srcId="{C528A5F6-018C-44D0-9383-1B345D23CBB0}" destId="{870E65A5-D1D8-4320-ABFB-95EE84CC0EF0}" srcOrd="0" destOrd="0" presId="urn:microsoft.com/office/officeart/2008/layout/VerticalCurvedList"/>
    <dgm:cxn modelId="{FDB00460-C220-4579-8560-9E340A4162D1}" type="presParOf" srcId="{870E65A5-D1D8-4320-ABFB-95EE84CC0EF0}" destId="{DB4BD68E-0112-4A90-9FF3-74617FFC9D25}" srcOrd="0" destOrd="0" presId="urn:microsoft.com/office/officeart/2008/layout/VerticalCurvedList"/>
    <dgm:cxn modelId="{8803DA0C-CB62-4685-BB37-98A84AED53EC}" type="presParOf" srcId="{DB4BD68E-0112-4A90-9FF3-74617FFC9D25}" destId="{FD8958F0-BE61-4F4D-AD36-A67E6F134B1F}" srcOrd="0" destOrd="0" presId="urn:microsoft.com/office/officeart/2008/layout/VerticalCurvedList"/>
    <dgm:cxn modelId="{EF723F75-0FBE-4CE5-B8AA-479F31A02C04}" type="presParOf" srcId="{DB4BD68E-0112-4A90-9FF3-74617FFC9D25}" destId="{0E9A72E1-ABFA-4850-B898-B634F11E53C6}" srcOrd="1" destOrd="0" presId="urn:microsoft.com/office/officeart/2008/layout/VerticalCurvedList"/>
    <dgm:cxn modelId="{09BF8E47-9172-44F2-8E4F-EDC2DD98C881}" type="presParOf" srcId="{DB4BD68E-0112-4A90-9FF3-74617FFC9D25}" destId="{004B18C0-287A-4573-A458-70CD3990D362}" srcOrd="2" destOrd="0" presId="urn:microsoft.com/office/officeart/2008/layout/VerticalCurvedList"/>
    <dgm:cxn modelId="{2912C9FF-CD41-47FE-B0D1-C9B2726C19C6}" type="presParOf" srcId="{DB4BD68E-0112-4A90-9FF3-74617FFC9D25}" destId="{4786B685-6501-44DA-9067-43E9355362F3}" srcOrd="3" destOrd="0" presId="urn:microsoft.com/office/officeart/2008/layout/VerticalCurvedList"/>
    <dgm:cxn modelId="{D81B14D3-D824-41C1-81EC-3373D70B92A1}" type="presParOf" srcId="{870E65A5-D1D8-4320-ABFB-95EE84CC0EF0}" destId="{AA127518-7903-495A-B493-6CC62CE7C59D}" srcOrd="1" destOrd="0" presId="urn:microsoft.com/office/officeart/2008/layout/VerticalCurvedList"/>
    <dgm:cxn modelId="{D6D800EA-3338-4E95-BC4E-8A31EF0708E9}" type="presParOf" srcId="{870E65A5-D1D8-4320-ABFB-95EE84CC0EF0}" destId="{05733CA9-6451-4E4F-94AB-6AF25225FE35}" srcOrd="2" destOrd="0" presId="urn:microsoft.com/office/officeart/2008/layout/VerticalCurvedList"/>
    <dgm:cxn modelId="{73ECCCC1-F235-4064-ABAD-F5D71E1DFD23}" type="presParOf" srcId="{05733CA9-6451-4E4F-94AB-6AF25225FE35}" destId="{E5564892-94D6-4839-BBA3-575AF47603F7}" srcOrd="0" destOrd="0" presId="urn:microsoft.com/office/officeart/2008/layout/VerticalCurvedList"/>
    <dgm:cxn modelId="{62F236CA-F9B3-47A5-9C66-A24C9C2D1DE3}" type="presParOf" srcId="{870E65A5-D1D8-4320-ABFB-95EE84CC0EF0}" destId="{7A4883B7-1454-478F-963F-1CB918D43591}" srcOrd="3" destOrd="0" presId="urn:microsoft.com/office/officeart/2008/layout/VerticalCurvedList"/>
    <dgm:cxn modelId="{8F71C883-0B6B-449F-8E5A-D04F325B4048}" type="presParOf" srcId="{870E65A5-D1D8-4320-ABFB-95EE84CC0EF0}" destId="{C3BF80D2-1DC1-4654-9DCD-C9893F7395A7}" srcOrd="4" destOrd="0" presId="urn:microsoft.com/office/officeart/2008/layout/VerticalCurvedList"/>
    <dgm:cxn modelId="{C01FAC03-90C7-4B72-92CC-A464DCF9FBC0}" type="presParOf" srcId="{C3BF80D2-1DC1-4654-9DCD-C9893F7395A7}" destId="{E00D3755-9685-418F-B557-7DA025D62649}" srcOrd="0" destOrd="0" presId="urn:microsoft.com/office/officeart/2008/layout/VerticalCurvedList"/>
    <dgm:cxn modelId="{E7C6CAE4-86A1-4ED1-81D4-87E0B843A587}" type="presParOf" srcId="{870E65A5-D1D8-4320-ABFB-95EE84CC0EF0}" destId="{94436AED-49E8-4471-A3DC-06B51B6C8A94}" srcOrd="5" destOrd="0" presId="urn:microsoft.com/office/officeart/2008/layout/VerticalCurvedList"/>
    <dgm:cxn modelId="{9263F052-037C-4460-AAD0-4F88A2DDE010}" type="presParOf" srcId="{870E65A5-D1D8-4320-ABFB-95EE84CC0EF0}" destId="{2645E523-0CB1-46C9-9690-9DA6D17966A6}" srcOrd="6" destOrd="0" presId="urn:microsoft.com/office/officeart/2008/layout/VerticalCurvedList"/>
    <dgm:cxn modelId="{A5E42507-0835-407A-A37E-4C2AECF6F27E}" type="presParOf" srcId="{2645E523-0CB1-46C9-9690-9DA6D17966A6}" destId="{2F5BB78A-B8A4-4F1E-BF31-AC72A9743A9A}" srcOrd="0" destOrd="0" presId="urn:microsoft.com/office/officeart/2008/layout/VerticalCurvedList"/>
    <dgm:cxn modelId="{C2BCF21E-F894-48D2-BB37-826B180F9788}" type="presParOf" srcId="{870E65A5-D1D8-4320-ABFB-95EE84CC0EF0}" destId="{EA8973E2-1600-47C3-A1B1-DB549024C0D3}" srcOrd="7" destOrd="0" presId="urn:microsoft.com/office/officeart/2008/layout/VerticalCurvedList"/>
    <dgm:cxn modelId="{2783AC32-5E97-46FA-BF82-0A34B7391B30}" type="presParOf" srcId="{870E65A5-D1D8-4320-ABFB-95EE84CC0EF0}" destId="{7A78D59D-44E9-4E7D-BF5D-6F45A66C5095}" srcOrd="8" destOrd="0" presId="urn:microsoft.com/office/officeart/2008/layout/VerticalCurvedList"/>
    <dgm:cxn modelId="{3E742237-89B8-4357-B91E-AB59FF162048}" type="presParOf" srcId="{7A78D59D-44E9-4E7D-BF5D-6F45A66C5095}" destId="{F5E4558A-DBA1-4334-AD33-4004E590E128}" srcOrd="0" destOrd="0" presId="urn:microsoft.com/office/officeart/2008/layout/VerticalCurvedList"/>
    <dgm:cxn modelId="{DE4A3A72-38CD-4B5B-9E23-A7E1B22BBA8F}" type="presParOf" srcId="{870E65A5-D1D8-4320-ABFB-95EE84CC0EF0}" destId="{9DE2496A-7C3A-413B-A59B-0C48CE436241}" srcOrd="9" destOrd="0" presId="urn:microsoft.com/office/officeart/2008/layout/VerticalCurvedList"/>
    <dgm:cxn modelId="{81D17B60-CACC-4B76-88D9-CB255FACC494}" type="presParOf" srcId="{870E65A5-D1D8-4320-ABFB-95EE84CC0EF0}" destId="{62125D01-DAD6-44D6-AE69-A1B6100C9290}" srcOrd="10" destOrd="0" presId="urn:microsoft.com/office/officeart/2008/layout/VerticalCurvedList"/>
    <dgm:cxn modelId="{D2F28A37-7786-452B-9B05-AA85FEF2A3A9}" type="presParOf" srcId="{62125D01-DAD6-44D6-AE69-A1B6100C9290}" destId="{6B7B2EC9-E99B-490B-A832-D0CD22704687}" srcOrd="0" destOrd="0" presId="urn:microsoft.com/office/officeart/2008/layout/VerticalCurvedList"/>
    <dgm:cxn modelId="{C677269D-03D0-493E-8791-A102249B3488}" type="presParOf" srcId="{870E65A5-D1D8-4320-ABFB-95EE84CC0EF0}" destId="{EF96F56D-24AC-4AFC-BAFC-5F2907C339BA}" srcOrd="11" destOrd="0" presId="urn:microsoft.com/office/officeart/2008/layout/VerticalCurvedList"/>
    <dgm:cxn modelId="{827AB38E-0029-41C3-9EFC-58B8AF59D3DF}" type="presParOf" srcId="{870E65A5-D1D8-4320-ABFB-95EE84CC0EF0}" destId="{DE01AD64-325A-40CC-BE66-9F80D2D00E4D}" srcOrd="12" destOrd="0" presId="urn:microsoft.com/office/officeart/2008/layout/VerticalCurvedList"/>
    <dgm:cxn modelId="{9035B9AB-2922-4E66-AC0C-80A29E5B8906}" type="presParOf" srcId="{DE01AD64-325A-40CC-BE66-9F80D2D00E4D}" destId="{6B0AABDD-8EB5-43D9-8641-6126F757F1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A40C83-42F2-4454-9B79-A297728E33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9D7B0-9C29-46ED-9D27-8D80C5DDC33D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Sociology</a:t>
          </a:r>
        </a:p>
      </dgm:t>
    </dgm:pt>
    <dgm:pt modelId="{997A9889-1DDF-4540-99B2-76EDA5669E08}" type="parTrans" cxnId="{FABEB5F1-816F-4277-8910-8EC20361F845}">
      <dgm:prSet/>
      <dgm:spPr/>
      <dgm:t>
        <a:bodyPr/>
        <a:lstStyle/>
        <a:p>
          <a:endParaRPr lang="en-US"/>
        </a:p>
      </dgm:t>
    </dgm:pt>
    <dgm:pt modelId="{A1C7E28B-AB9D-4C11-AA87-4D69D7EFC6C4}" type="sibTrans" cxnId="{FABEB5F1-816F-4277-8910-8EC20361F845}">
      <dgm:prSet/>
      <dgm:spPr/>
      <dgm:t>
        <a:bodyPr/>
        <a:lstStyle/>
        <a:p>
          <a:endParaRPr lang="en-US"/>
        </a:p>
      </dgm:t>
    </dgm:pt>
    <dgm:pt modelId="{DAFB76D1-3A52-4DEC-9912-FE9B4EF02752}">
      <dgm:prSet phldrT="[Text]"/>
      <dgm:spPr/>
      <dgm:t>
        <a:bodyPr/>
        <a:lstStyle/>
        <a:p>
          <a:r>
            <a:rPr lang="en-US" dirty="0"/>
            <a:t>LLCL</a:t>
          </a:r>
        </a:p>
      </dgm:t>
    </dgm:pt>
    <dgm:pt modelId="{1D77A77B-D817-47B1-ACDF-6ED7C39F7E7B}" type="parTrans" cxnId="{FF704799-CBAF-4062-8AD7-7589C697914B}">
      <dgm:prSet/>
      <dgm:spPr/>
      <dgm:t>
        <a:bodyPr/>
        <a:lstStyle/>
        <a:p>
          <a:endParaRPr lang="en-US"/>
        </a:p>
      </dgm:t>
    </dgm:pt>
    <dgm:pt modelId="{292E6645-A105-43E9-A248-555D3A7DC7B4}" type="sibTrans" cxnId="{FF704799-CBAF-4062-8AD7-7589C697914B}">
      <dgm:prSet/>
      <dgm:spPr/>
      <dgm:t>
        <a:bodyPr/>
        <a:lstStyle/>
        <a:p>
          <a:endParaRPr lang="en-US"/>
        </a:p>
      </dgm:t>
    </dgm:pt>
    <dgm:pt modelId="{FAAB77D6-0BFA-4E19-9769-17A53B5BBAC0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/>
            <a:t>Political Science</a:t>
          </a:r>
        </a:p>
      </dgm:t>
    </dgm:pt>
    <dgm:pt modelId="{3EB9BFFE-5528-4738-B525-E330858A8B8B}" type="parTrans" cxnId="{C03E7F1C-21B6-4BC9-95D9-7BD4C72A4793}">
      <dgm:prSet/>
      <dgm:spPr/>
      <dgm:t>
        <a:bodyPr/>
        <a:lstStyle/>
        <a:p>
          <a:endParaRPr lang="en-US"/>
        </a:p>
      </dgm:t>
    </dgm:pt>
    <dgm:pt modelId="{F4DBDC65-9284-4B0D-BFEA-5B1041F88036}" type="sibTrans" cxnId="{C03E7F1C-21B6-4BC9-95D9-7BD4C72A4793}">
      <dgm:prSet/>
      <dgm:spPr/>
      <dgm:t>
        <a:bodyPr/>
        <a:lstStyle/>
        <a:p>
          <a:endParaRPr lang="en-US"/>
        </a:p>
      </dgm:t>
    </dgm:pt>
    <dgm:pt modelId="{C7EC5A53-E101-4D28-929C-6307F6886564}" type="pres">
      <dgm:prSet presAssocID="{81A40C83-42F2-4454-9B79-A297728E33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940B5D-A3CF-4A65-9D12-79B384DCD257}" type="pres">
      <dgm:prSet presAssocID="{C0C9D7B0-9C29-46ED-9D27-8D80C5DDC3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2A058-E406-4399-9AED-436FACEDD237}" type="pres">
      <dgm:prSet presAssocID="{A1C7E28B-AB9D-4C11-AA87-4D69D7EFC6C4}" presName="sibTrans" presStyleCnt="0"/>
      <dgm:spPr/>
    </dgm:pt>
    <dgm:pt modelId="{36496C7B-6E34-4BFA-B619-477DACCFF83D}" type="pres">
      <dgm:prSet presAssocID="{DAFB76D1-3A52-4DEC-9912-FE9B4EF027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F2BC3-9723-49A2-BB9A-557D36EAE72D}" type="pres">
      <dgm:prSet presAssocID="{292E6645-A105-43E9-A248-555D3A7DC7B4}" presName="sibTrans" presStyleCnt="0"/>
      <dgm:spPr/>
    </dgm:pt>
    <dgm:pt modelId="{61A3A4C3-E3EE-459F-8C58-F5F1E9D6595C}" type="pres">
      <dgm:prSet presAssocID="{FAAB77D6-0BFA-4E19-9769-17A53B5BBA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38D8B-1036-494A-AC81-F4CD7746C32B}" type="presOf" srcId="{FAAB77D6-0BFA-4E19-9769-17A53B5BBAC0}" destId="{61A3A4C3-E3EE-459F-8C58-F5F1E9D6595C}" srcOrd="0" destOrd="0" presId="urn:microsoft.com/office/officeart/2005/8/layout/default"/>
    <dgm:cxn modelId="{8595E3B6-06FC-4A65-B41E-B75B8B0CA7ED}" type="presOf" srcId="{DAFB76D1-3A52-4DEC-9912-FE9B4EF02752}" destId="{36496C7B-6E34-4BFA-B619-477DACCFF83D}" srcOrd="0" destOrd="0" presId="urn:microsoft.com/office/officeart/2005/8/layout/default"/>
    <dgm:cxn modelId="{FABEB5F1-816F-4277-8910-8EC20361F845}" srcId="{81A40C83-42F2-4454-9B79-A297728E3395}" destId="{C0C9D7B0-9C29-46ED-9D27-8D80C5DDC33D}" srcOrd="0" destOrd="0" parTransId="{997A9889-1DDF-4540-99B2-76EDA5669E08}" sibTransId="{A1C7E28B-AB9D-4C11-AA87-4D69D7EFC6C4}"/>
    <dgm:cxn modelId="{C955280C-E385-4079-8D54-A04F9768278A}" type="presOf" srcId="{81A40C83-42F2-4454-9B79-A297728E3395}" destId="{C7EC5A53-E101-4D28-929C-6307F6886564}" srcOrd="0" destOrd="0" presId="urn:microsoft.com/office/officeart/2005/8/layout/default"/>
    <dgm:cxn modelId="{FF704799-CBAF-4062-8AD7-7589C697914B}" srcId="{81A40C83-42F2-4454-9B79-A297728E3395}" destId="{DAFB76D1-3A52-4DEC-9912-FE9B4EF02752}" srcOrd="1" destOrd="0" parTransId="{1D77A77B-D817-47B1-ACDF-6ED7C39F7E7B}" sibTransId="{292E6645-A105-43E9-A248-555D3A7DC7B4}"/>
    <dgm:cxn modelId="{67E66033-3FA4-4162-BE2C-32483B869912}" type="presOf" srcId="{C0C9D7B0-9C29-46ED-9D27-8D80C5DDC33D}" destId="{E2940B5D-A3CF-4A65-9D12-79B384DCD257}" srcOrd="0" destOrd="0" presId="urn:microsoft.com/office/officeart/2005/8/layout/default"/>
    <dgm:cxn modelId="{C03E7F1C-21B6-4BC9-95D9-7BD4C72A4793}" srcId="{81A40C83-42F2-4454-9B79-A297728E3395}" destId="{FAAB77D6-0BFA-4E19-9769-17A53B5BBAC0}" srcOrd="2" destOrd="0" parTransId="{3EB9BFFE-5528-4738-B525-E330858A8B8B}" sibTransId="{F4DBDC65-9284-4B0D-BFEA-5B1041F88036}"/>
    <dgm:cxn modelId="{F94FD263-164D-4F01-B915-8DC2BE6A37E1}" type="presParOf" srcId="{C7EC5A53-E101-4D28-929C-6307F6886564}" destId="{E2940B5D-A3CF-4A65-9D12-79B384DCD257}" srcOrd="0" destOrd="0" presId="urn:microsoft.com/office/officeart/2005/8/layout/default"/>
    <dgm:cxn modelId="{CA3355C6-1585-45C0-A339-365F07FEFCD0}" type="presParOf" srcId="{C7EC5A53-E101-4D28-929C-6307F6886564}" destId="{8652A058-E406-4399-9AED-436FACEDD237}" srcOrd="1" destOrd="0" presId="urn:microsoft.com/office/officeart/2005/8/layout/default"/>
    <dgm:cxn modelId="{9AF37BF1-2498-4D23-9BFB-F11A6A2F3F44}" type="presParOf" srcId="{C7EC5A53-E101-4D28-929C-6307F6886564}" destId="{36496C7B-6E34-4BFA-B619-477DACCFF83D}" srcOrd="2" destOrd="0" presId="urn:microsoft.com/office/officeart/2005/8/layout/default"/>
    <dgm:cxn modelId="{E6D43891-F572-4DBB-84DB-AC7D37E694C1}" type="presParOf" srcId="{C7EC5A53-E101-4D28-929C-6307F6886564}" destId="{1C2F2BC3-9723-49A2-BB9A-557D36EAE72D}" srcOrd="3" destOrd="0" presId="urn:microsoft.com/office/officeart/2005/8/layout/default"/>
    <dgm:cxn modelId="{8E84D646-6A73-450C-A5BB-21A6D34544EE}" type="presParOf" srcId="{C7EC5A53-E101-4D28-929C-6307F6886564}" destId="{61A3A4C3-E3EE-459F-8C58-F5F1E9D659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ECCE3-DAAF-40A0-A96A-8E5F09F1D661}">
      <dsp:nvSpPr>
        <dsp:cNvPr id="0" name=""/>
        <dsp:cNvSpPr/>
      </dsp:nvSpPr>
      <dsp:spPr>
        <a:xfrm rot="16200000">
          <a:off x="1630860" y="-1630860"/>
          <a:ext cx="1797970" cy="5059692"/>
        </a:xfrm>
        <a:prstGeom prst="round1Rect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WRITTEN</a:t>
          </a:r>
        </a:p>
      </dsp:txBody>
      <dsp:txXfrm rot="5400000">
        <a:off x="0" y="0"/>
        <a:ext cx="5059692" cy="1348477"/>
      </dsp:txXfrm>
    </dsp:sp>
    <dsp:sp modelId="{0F4A330E-E596-4978-83C0-3B0CFB868D54}">
      <dsp:nvSpPr>
        <dsp:cNvPr id="0" name=""/>
        <dsp:cNvSpPr/>
      </dsp:nvSpPr>
      <dsp:spPr>
        <a:xfrm>
          <a:off x="5059692" y="0"/>
          <a:ext cx="5059692" cy="1797970"/>
        </a:xfrm>
        <a:prstGeom prst="round1Rect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ORAL</a:t>
          </a:r>
        </a:p>
      </dsp:txBody>
      <dsp:txXfrm>
        <a:off x="5059692" y="0"/>
        <a:ext cx="5059692" cy="1348477"/>
      </dsp:txXfrm>
    </dsp:sp>
    <dsp:sp modelId="{00FF8BD9-4A6B-4552-A0DC-30798C075A18}">
      <dsp:nvSpPr>
        <dsp:cNvPr id="0" name=""/>
        <dsp:cNvSpPr/>
      </dsp:nvSpPr>
      <dsp:spPr>
        <a:xfrm rot="10800000">
          <a:off x="0" y="1797970"/>
          <a:ext cx="5059692" cy="1797970"/>
        </a:xfrm>
        <a:prstGeom prst="round1Rect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VISUAL</a:t>
          </a:r>
        </a:p>
      </dsp:txBody>
      <dsp:txXfrm rot="10800000">
        <a:off x="0" y="2247463"/>
        <a:ext cx="5059692" cy="1348477"/>
      </dsp:txXfrm>
    </dsp:sp>
    <dsp:sp modelId="{A5469910-60FB-4B18-BE17-35252DCF136A}">
      <dsp:nvSpPr>
        <dsp:cNvPr id="0" name=""/>
        <dsp:cNvSpPr/>
      </dsp:nvSpPr>
      <dsp:spPr>
        <a:xfrm rot="5400000">
          <a:off x="6690552" y="167109"/>
          <a:ext cx="1797970" cy="5059692"/>
        </a:xfrm>
        <a:prstGeom prst="round1Rect">
          <a:avLst/>
        </a:prstGeom>
        <a:solidFill>
          <a:schemeClr val="bg1"/>
        </a:soli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DIGITAL/TECHNOLOGICAL</a:t>
          </a:r>
        </a:p>
      </dsp:txBody>
      <dsp:txXfrm rot="-5400000">
        <a:off x="5059692" y="2247463"/>
        <a:ext cx="5059692" cy="1348477"/>
      </dsp:txXfrm>
    </dsp:sp>
    <dsp:sp modelId="{D1A5BAD0-11C3-4E1A-B10C-B686BD0AC06D}">
      <dsp:nvSpPr>
        <dsp:cNvPr id="0" name=""/>
        <dsp:cNvSpPr/>
      </dsp:nvSpPr>
      <dsp:spPr>
        <a:xfrm>
          <a:off x="3541784" y="1414270"/>
          <a:ext cx="3035815" cy="767400"/>
        </a:xfrm>
        <a:prstGeom prst="roundRect">
          <a:avLst/>
        </a:prstGeom>
        <a:solidFill>
          <a:schemeClr val="accent1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chemeClr val="bg1"/>
              </a:solidFill>
              <a:latin typeface="+mj-lt"/>
            </a:rPr>
            <a:t>STUDENTS</a:t>
          </a:r>
        </a:p>
      </dsp:txBody>
      <dsp:txXfrm>
        <a:off x="3579245" y="1451731"/>
        <a:ext cx="2960893" cy="692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A72E1-ABFA-4850-B898-B634F11E53C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27518-7903-495A-B493-6CC62CE7C59D}">
      <dsp:nvSpPr>
        <dsp:cNvPr id="0" name=""/>
        <dsp:cNvSpPr/>
      </dsp:nvSpPr>
      <dsp:spPr>
        <a:xfrm>
          <a:off x="434398" y="285347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Four Faculty meetings in first year</a:t>
          </a:r>
        </a:p>
      </dsp:txBody>
      <dsp:txXfrm>
        <a:off x="434398" y="285347"/>
        <a:ext cx="7617019" cy="570477"/>
      </dsp:txXfrm>
    </dsp:sp>
    <dsp:sp modelId="{E5564892-94D6-4839-BBA3-575AF47603F7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883B7-1454-478F-963F-1CB918D43591}">
      <dsp:nvSpPr>
        <dsp:cNvPr id="0" name=""/>
        <dsp:cNvSpPr/>
      </dsp:nvSpPr>
      <dsp:spPr>
        <a:xfrm>
          <a:off x="903654" y="1140954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Faculty Liaison paid to facilitate</a:t>
          </a:r>
        </a:p>
      </dsp:txBody>
      <dsp:txXfrm>
        <a:off x="903654" y="1140954"/>
        <a:ext cx="7147763" cy="570477"/>
      </dsp:txXfrm>
    </dsp:sp>
    <dsp:sp modelId="{E00D3755-9685-418F-B557-7DA025D62649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36AED-49E8-4471-A3DC-06B51B6C8A94}">
      <dsp:nvSpPr>
        <dsp:cNvPr id="0" name=""/>
        <dsp:cNvSpPr/>
      </dsp:nvSpPr>
      <dsp:spPr>
        <a:xfrm>
          <a:off x="1118233" y="1996562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Annual assessment, one day</a:t>
          </a:r>
        </a:p>
      </dsp:txBody>
      <dsp:txXfrm>
        <a:off x="1118233" y="1996562"/>
        <a:ext cx="6933183" cy="570477"/>
      </dsp:txXfrm>
    </dsp:sp>
    <dsp:sp modelId="{2F5BB78A-B8A4-4F1E-BF31-AC72A9743A9A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973E2-1600-47C3-A1B1-DB549024C0D3}">
      <dsp:nvSpPr>
        <dsp:cNvPr id="0" name=""/>
        <dsp:cNvSpPr/>
      </dsp:nvSpPr>
      <dsp:spPr>
        <a:xfrm>
          <a:off x="1118233" y="2851627"/>
          <a:ext cx="693318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Assignment changes in selected courses </a:t>
          </a:r>
        </a:p>
      </dsp:txBody>
      <dsp:txXfrm>
        <a:off x="1118233" y="2851627"/>
        <a:ext cx="6933183" cy="570477"/>
      </dsp:txXfrm>
    </dsp:sp>
    <dsp:sp modelId="{F5E4558A-DBA1-4334-AD33-4004E590E128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2496A-7C3A-413B-A59B-0C48CE436241}">
      <dsp:nvSpPr>
        <dsp:cNvPr id="0" name=""/>
        <dsp:cNvSpPr/>
      </dsp:nvSpPr>
      <dsp:spPr>
        <a:xfrm>
          <a:off x="903654" y="3707235"/>
          <a:ext cx="7147763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Workshops, competitions, materials</a:t>
          </a:r>
        </a:p>
      </dsp:txBody>
      <dsp:txXfrm>
        <a:off x="903654" y="3707235"/>
        <a:ext cx="7147763" cy="570477"/>
      </dsp:txXfrm>
    </dsp:sp>
    <dsp:sp modelId="{6B7B2EC9-E99B-490B-A832-D0CD22704687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6F56D-24AC-4AFC-BAFC-5F2907C339BA}">
      <dsp:nvSpPr>
        <dsp:cNvPr id="0" name=""/>
        <dsp:cNvSpPr/>
      </dsp:nvSpPr>
      <dsp:spPr>
        <a:xfrm>
          <a:off x="434398" y="4562842"/>
          <a:ext cx="761701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Any major curricular changes in committee</a:t>
          </a:r>
        </a:p>
      </dsp:txBody>
      <dsp:txXfrm>
        <a:off x="434398" y="4562842"/>
        <a:ext cx="7617019" cy="570477"/>
      </dsp:txXfrm>
    </dsp:sp>
    <dsp:sp modelId="{6B0AABDD-8EB5-43D9-8641-6126F757F156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40B5D-A3CF-4A65-9D12-79B384DCD257}">
      <dsp:nvSpPr>
        <dsp:cNvPr id="0" name=""/>
        <dsp:cNvSpPr/>
      </dsp:nvSpPr>
      <dsp:spPr>
        <a:xfrm>
          <a:off x="0" y="782835"/>
          <a:ext cx="3446859" cy="2068115"/>
        </a:xfrm>
        <a:prstGeom prst="rect">
          <a:avLst/>
        </a:prstGeom>
        <a:solidFill>
          <a:schemeClr val="tx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/>
            <a:t>Sociology</a:t>
          </a:r>
        </a:p>
      </dsp:txBody>
      <dsp:txXfrm>
        <a:off x="0" y="782835"/>
        <a:ext cx="3446859" cy="2068115"/>
      </dsp:txXfrm>
    </dsp:sp>
    <dsp:sp modelId="{36496C7B-6E34-4BFA-B619-477DACCFF83D}">
      <dsp:nvSpPr>
        <dsp:cNvPr id="0" name=""/>
        <dsp:cNvSpPr/>
      </dsp:nvSpPr>
      <dsp:spPr>
        <a:xfrm>
          <a:off x="3791545" y="782835"/>
          <a:ext cx="3446859" cy="2068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/>
            <a:t>LLCL</a:t>
          </a:r>
        </a:p>
      </dsp:txBody>
      <dsp:txXfrm>
        <a:off x="3791545" y="782835"/>
        <a:ext cx="3446859" cy="2068115"/>
      </dsp:txXfrm>
    </dsp:sp>
    <dsp:sp modelId="{61A3A4C3-E3EE-459F-8C58-F5F1E9D6595C}">
      <dsp:nvSpPr>
        <dsp:cNvPr id="0" name=""/>
        <dsp:cNvSpPr/>
      </dsp:nvSpPr>
      <dsp:spPr>
        <a:xfrm>
          <a:off x="7583090" y="782835"/>
          <a:ext cx="3446859" cy="2068115"/>
        </a:xfrm>
        <a:prstGeom prst="rect">
          <a:avLst/>
        </a:prstGeom>
        <a:solidFill>
          <a:schemeClr val="bg2">
            <a:lumMod val="9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/>
            <a:t>Political Science</a:t>
          </a:r>
        </a:p>
      </dsp:txBody>
      <dsp:txXfrm>
        <a:off x="7583090" y="782835"/>
        <a:ext cx="3446859" cy="206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google.com/document/d/1Spnyn0hNJlrzmgPNFADq6w3m9aQ_VX7moxvGqAX_hz4/edit?usp=shari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556918"/>
            <a:ext cx="10993549" cy="18286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FAU QEP Proposal 2021: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Communicating Our Excellence: Enriched Communication Curricula Across the University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376237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Jeffrey R. Galin, Director WAC/UCEW/CCEW and Professor of English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1AA1-D8EB-4490-800C-E52D87B5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72" y="0"/>
            <a:ext cx="11029616" cy="1188720"/>
          </a:xfrm>
        </p:spPr>
        <p:txBody>
          <a:bodyPr/>
          <a:lstStyle/>
          <a:p>
            <a:r>
              <a:rPr lang="en-US" dirty="0"/>
              <a:t>Departments Interested in Learning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E4C2F-53F8-4DC5-A16F-C5CAAD68DE00}"/>
              </a:ext>
            </a:extLst>
          </p:cNvPr>
          <p:cNvSpPr txBox="1"/>
          <p:nvPr/>
        </p:nvSpPr>
        <p:spPr>
          <a:xfrm flipH="1">
            <a:off x="5476407" y="1828705"/>
            <a:ext cx="50877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School of Communication and Multimedia Studies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Languages, Linguistics, and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Comparative Literature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English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Business Communications Program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B0F0"/>
                </a:solidFill>
              </a:rPr>
              <a:t>Civil </a:t>
            </a:r>
            <a:r>
              <a:rPr lang="en-US" sz="2800" smtClean="0">
                <a:solidFill>
                  <a:srgbClr val="00B0F0"/>
                </a:solidFill>
              </a:rPr>
              <a:t>Engineering</a:t>
            </a:r>
            <a:endParaRPr lang="en-US" sz="2800" dirty="0">
              <a:solidFill>
                <a:srgbClr val="00B0F0"/>
              </a:solidFill>
            </a:endParaRPr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sz="2800" dirty="0"/>
              <a:t>Counselor Education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D3615-50D3-48A5-AB0D-25F45CC4D304}"/>
              </a:ext>
            </a:extLst>
          </p:cNvPr>
          <p:cNvSpPr txBox="1"/>
          <p:nvPr/>
        </p:nvSpPr>
        <p:spPr>
          <a:xfrm flipH="1">
            <a:off x="1725374" y="1828705"/>
            <a:ext cx="33207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Chemistry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Political Science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Honor’s College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School of Architecture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Biology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Music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Anthropology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SURP</a:t>
            </a:r>
          </a:p>
        </p:txBody>
      </p:sp>
    </p:spTree>
    <p:extLst>
      <p:ext uri="{BB962C8B-B14F-4D97-AF65-F5344CB8AC3E}">
        <p14:creationId xmlns:p14="http://schemas.microsoft.com/office/powerpoint/2010/main" val="78379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1A60AD-275F-49CC-B356-C339B8364EE7}"/>
              </a:ext>
            </a:extLst>
          </p:cNvPr>
          <p:cNvSpPr txBox="1"/>
          <p:nvPr/>
        </p:nvSpPr>
        <p:spPr>
          <a:xfrm>
            <a:off x="1678472" y="3570683"/>
            <a:ext cx="872130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“Verbal and written communication skills remain imperative but are still lacking in post-secondary graduates.”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8A648-51E8-4D9A-877C-6BA9EA55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80" y="0"/>
            <a:ext cx="11029616" cy="1188720"/>
          </a:xfrm>
        </p:spPr>
        <p:txBody>
          <a:bodyPr/>
          <a:lstStyle/>
          <a:p>
            <a:r>
              <a:rPr lang="en-US" dirty="0"/>
              <a:t>Built 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95323-4985-4FC7-8C53-A2D3E8F3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472" y="1739757"/>
            <a:ext cx="8721304" cy="1525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Bob Ward, CEO of the Florida Council of 100 met with the Florida Career Centers at the Florida Board of Governor’s </a:t>
            </a:r>
            <a:r>
              <a:rPr lang="en-US" sz="2000" dirty="0"/>
              <a:t>Task Force on Workforce Development</a:t>
            </a:r>
            <a:r>
              <a:rPr lang="en-US" sz="2000" i="1" dirty="0"/>
              <a:t>. He asked his council of about 140 business representatives about hard skills of new employees. </a:t>
            </a:r>
          </a:p>
        </p:txBody>
      </p:sp>
    </p:spTree>
    <p:extLst>
      <p:ext uri="{BB962C8B-B14F-4D97-AF65-F5344CB8AC3E}">
        <p14:creationId xmlns:p14="http://schemas.microsoft.com/office/powerpoint/2010/main" val="414072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7E22182-A12A-41BB-BB3F-C73516B47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54" y="731614"/>
            <a:ext cx="10171814" cy="572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7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16AED96-6AA7-4D0E-AED6-AC650097D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28" y="754908"/>
            <a:ext cx="10315941" cy="58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3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ABA2E4-F80F-4D2E-A2BB-CEF4CF007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8375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C6A9C-2DC6-4324-BDB4-A3EA73E5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661265" cy="3634486"/>
          </a:xfrm>
        </p:spPr>
        <p:txBody>
          <a:bodyPr>
            <a:norm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3200" dirty="0"/>
              <a:t>Faculty Time?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822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57C2-BF9A-4354-A00F-DCD1EB40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80" y="409548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SLOs based on departmental self-study of student abilities and, if desired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A6FF-8E08-4808-A4B1-4D980E1C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87287"/>
            <a:ext cx="7024758" cy="497477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AACU Value Rubrics</a:t>
            </a:r>
            <a:r>
              <a:rPr lang="en-US" sz="2400" b="1" dirty="0"/>
              <a:t> </a:t>
            </a:r>
            <a:r>
              <a:rPr lang="en-US" sz="2400" dirty="0"/>
              <a:t>for written and oral communication, intercultural knowledge and competence, and ethical reasoning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Association of Colleges and Research Library’s</a:t>
            </a:r>
            <a:r>
              <a:rPr lang="en-US" sz="2400" dirty="0"/>
              <a:t> Visual Competency Standards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Digital literacy </a:t>
            </a:r>
            <a:r>
              <a:rPr lang="en-US" sz="2400" dirty="0"/>
              <a:t>Hague et al., 2010 </a:t>
            </a:r>
          </a:p>
          <a:p>
            <a:r>
              <a:rPr lang="en-US" sz="2400" dirty="0"/>
              <a:t>Student progress over time will be measured with updated </a:t>
            </a:r>
            <a:r>
              <a:rPr lang="en-US" sz="2400" b="1" dirty="0">
                <a:solidFill>
                  <a:srgbClr val="00B0F0"/>
                </a:solidFill>
              </a:rPr>
              <a:t>Academic Learning Compacts</a:t>
            </a:r>
            <a:r>
              <a:rPr lang="en-US" sz="2400" b="1" dirty="0"/>
              <a:t> </a:t>
            </a:r>
            <a:r>
              <a:rPr lang="en-US" sz="2400" dirty="0"/>
              <a:t>that track 6-8 departmentally determined SLOs a year on a 3-4-year cycle.</a:t>
            </a:r>
            <a:endParaRPr lang="es-ES" sz="2400" dirty="0"/>
          </a:p>
          <a:p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71222DA-A1DB-4D3D-9371-0D29D181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33" y="2087772"/>
            <a:ext cx="3859666" cy="406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8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ABEF8-14DD-4E3A-81D9-2267A935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80" y="0"/>
            <a:ext cx="11029616" cy="1188720"/>
          </a:xfrm>
        </p:spPr>
        <p:txBody>
          <a:bodyPr/>
          <a:lstStyle/>
          <a:p>
            <a:r>
              <a:rPr lang="en-US" dirty="0"/>
              <a:t>University metrics impacted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2A276-A472-42C3-91FF-E93B1E4B8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188720"/>
            <a:ext cx="11029615" cy="5462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B0F0"/>
                </a:solidFill>
              </a:rPr>
              <a:t>Through Student Support Centers and Curricular Change</a:t>
            </a:r>
            <a:r>
              <a:rPr lang="en-US" sz="2200" dirty="0">
                <a:solidFill>
                  <a:srgbClr val="00B0F0"/>
                </a:solidFill>
              </a:rPr>
              <a:t>:</a:t>
            </a:r>
          </a:p>
          <a:p>
            <a:r>
              <a:rPr lang="en-US" sz="2000" dirty="0"/>
              <a:t>Time to Graduate </a:t>
            </a:r>
          </a:p>
          <a:p>
            <a:r>
              <a:rPr lang="en-US" sz="2000" dirty="0"/>
              <a:t>Drop, Fail, Withdraw rates</a:t>
            </a:r>
          </a:p>
          <a:p>
            <a:r>
              <a:rPr lang="en-US" sz="2000" dirty="0"/>
              <a:t>Progress rate and degrees awarded without excess hours </a:t>
            </a:r>
          </a:p>
          <a:p>
            <a:r>
              <a:rPr lang="en-US" sz="2000" dirty="0"/>
              <a:t>Timely awarded bachelor degrees to minorities</a:t>
            </a:r>
          </a:p>
          <a:p>
            <a:r>
              <a:rPr lang="en-US" sz="2000" dirty="0"/>
              <a:t>Improve retention rates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B0F0"/>
                </a:solidFill>
              </a:rPr>
              <a:t>Through Additional Workshops, Symposia, and Roundtables on Communication in the Workplace for Students</a:t>
            </a:r>
          </a:p>
          <a:p>
            <a:r>
              <a:rPr lang="en-US" sz="2000" dirty="0"/>
              <a:t>Increased median wages of bachelor’s graduates employed full-time 1 year after graduation</a:t>
            </a:r>
          </a:p>
          <a:p>
            <a:r>
              <a:rPr lang="en-US" sz="2000" dirty="0"/>
              <a:t>Percent of bachelor's graduates enrolled/employed ($25,000+) in the U.S. 1 year after graduation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27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265B-672C-48D7-920F-5CEA1F88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 End of presentation proper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4CAD-D28F-46CE-AF2D-7B4F16358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Remaining slides will be available for Q&amp;A</a:t>
            </a:r>
          </a:p>
        </p:txBody>
      </p:sp>
    </p:spTree>
    <p:extLst>
      <p:ext uri="{BB962C8B-B14F-4D97-AF65-F5344CB8AC3E}">
        <p14:creationId xmlns:p14="http://schemas.microsoft.com/office/powerpoint/2010/main" val="261058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8D45-3140-4B7B-8D4F-39AE95F4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88" y="0"/>
            <a:ext cx="11029616" cy="1188720"/>
          </a:xfrm>
        </p:spPr>
        <p:txBody>
          <a:bodyPr/>
          <a:lstStyle/>
          <a:p>
            <a:r>
              <a:rPr lang="en-US" dirty="0"/>
              <a:t>Participating WEC Department Accomplishments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E1D414-EF56-448E-845A-693D47000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568178"/>
              </p:ext>
            </p:extLst>
          </p:nvPr>
        </p:nvGraphicFramePr>
        <p:xfrm>
          <a:off x="690753" y="167100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40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48394-82F5-40B4-A906-E74755F26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677800"/>
            <a:ext cx="11029615" cy="39951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Established desired learning outcomes </a:t>
            </a:r>
            <a:r>
              <a:rPr lang="en-US" sz="2000" dirty="0"/>
              <a:t>and writing abilities for majors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Established a writing curriculum</a:t>
            </a:r>
            <a:r>
              <a:rPr lang="en-US" sz="2000" dirty="0"/>
              <a:t>-with exposure, skill building, and advanced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Implemented a program change to facilitate student writing development </a:t>
            </a:r>
            <a:r>
              <a:rPr lang="en-US" sz="2000" dirty="0"/>
              <a:t>– restructured 3000 and 4000 level course to better serve students in the major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Created external resources to recognize and facilitate student writing </a:t>
            </a:r>
            <a:r>
              <a:rPr lang="en-US" sz="2000" dirty="0"/>
              <a:t>– undergraduate writing competition, writing consultant trained, professional development workshops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Established a plan for systematically assessing student writing </a:t>
            </a:r>
            <a:r>
              <a:rPr lang="en-US" sz="2000" dirty="0"/>
              <a:t>– at beginning and end of program and assess overall program with program benchmarks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5E1923-7568-49EB-954A-317625813831}"/>
              </a:ext>
            </a:extLst>
          </p:cNvPr>
          <p:cNvGrpSpPr/>
          <p:nvPr/>
        </p:nvGrpSpPr>
        <p:grpSpPr>
          <a:xfrm>
            <a:off x="581192" y="609685"/>
            <a:ext cx="3446860" cy="2068115"/>
            <a:chOff x="-1" y="782835"/>
            <a:chExt cx="3446860" cy="20681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5F8B6C-60C4-4D47-98AE-7AE4AC95B808}"/>
                </a:ext>
              </a:extLst>
            </p:cNvPr>
            <p:cNvSpPr/>
            <p:nvPr/>
          </p:nvSpPr>
          <p:spPr>
            <a:xfrm>
              <a:off x="0" y="782835"/>
              <a:ext cx="3446859" cy="20681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CC782C-AC1B-4FDE-AF5D-EB889D7AAC35}"/>
                </a:ext>
              </a:extLst>
            </p:cNvPr>
            <p:cNvSpPr txBox="1"/>
            <p:nvPr/>
          </p:nvSpPr>
          <p:spPr>
            <a:xfrm>
              <a:off x="-1" y="782835"/>
              <a:ext cx="3446859" cy="206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900" kern="1200" dirty="0"/>
                <a:t>Sociology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31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CE465-760A-4B63-A784-B35642228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107" y="1360714"/>
            <a:ext cx="5318863" cy="5279571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B0F0"/>
                </a:solidFill>
              </a:rPr>
              <a:t>Papiya Bhattacharjee</a:t>
            </a:r>
            <a:r>
              <a:rPr lang="en-US" sz="1800" b="1" dirty="0"/>
              <a:t>, </a:t>
            </a:r>
            <a:r>
              <a:rPr lang="en-US" sz="1800" dirty="0"/>
              <a:t>Mathematics</a:t>
            </a:r>
          </a:p>
          <a:p>
            <a:r>
              <a:rPr lang="en-US" sz="1800" b="1" dirty="0">
                <a:solidFill>
                  <a:srgbClr val="00B0F0"/>
                </a:solidFill>
              </a:rPr>
              <a:t>Korey Sorge</a:t>
            </a:r>
            <a:r>
              <a:rPr lang="en-US" sz="1800" b="1" dirty="0"/>
              <a:t>,</a:t>
            </a:r>
            <a:r>
              <a:rPr lang="en-US" sz="1800" dirty="0"/>
              <a:t> Physics</a:t>
            </a:r>
          </a:p>
          <a:p>
            <a:r>
              <a:rPr lang="en-US" sz="1800" b="1" dirty="0">
                <a:solidFill>
                  <a:srgbClr val="00B0F0"/>
                </a:solidFill>
              </a:rPr>
              <a:t>Jerry Haky</a:t>
            </a:r>
            <a:r>
              <a:rPr lang="en-US" sz="1800" b="1" dirty="0"/>
              <a:t>,</a:t>
            </a:r>
            <a:r>
              <a:rPr lang="en-US" sz="1800" dirty="0"/>
              <a:t> Chemistry</a:t>
            </a:r>
          </a:p>
          <a:p>
            <a:r>
              <a:rPr lang="en-US" sz="1800" b="1" dirty="0">
                <a:solidFill>
                  <a:srgbClr val="00B0F0"/>
                </a:solidFill>
              </a:rPr>
              <a:t>Tim C. Theisen</a:t>
            </a:r>
            <a:r>
              <a:rPr lang="en-US" sz="1800" b="1" dirty="0"/>
              <a:t>, </a:t>
            </a:r>
            <a:r>
              <a:rPr lang="en-US" sz="1800" dirty="0"/>
              <a:t>Biological Sciences</a:t>
            </a:r>
          </a:p>
          <a:p>
            <a:r>
              <a:rPr lang="en-US" sz="1800" b="1" dirty="0">
                <a:solidFill>
                  <a:srgbClr val="00B0F0"/>
                </a:solidFill>
              </a:rPr>
              <a:t>Rachel Luria</a:t>
            </a:r>
            <a:r>
              <a:rPr lang="en-US" sz="1800" b="1" dirty="0"/>
              <a:t>, </a:t>
            </a:r>
            <a:r>
              <a:rPr lang="en-US" sz="1800" dirty="0"/>
              <a:t>Honors College </a:t>
            </a:r>
          </a:p>
          <a:p>
            <a:r>
              <a:rPr lang="en-US" sz="1800" b="1" dirty="0">
                <a:solidFill>
                  <a:srgbClr val="00B0F0"/>
                </a:solidFill>
              </a:rPr>
              <a:t>Precious Skinner-Osei</a:t>
            </a:r>
            <a:r>
              <a:rPr lang="en-US" sz="1800" b="1" dirty="0"/>
              <a:t>, </a:t>
            </a:r>
            <a:r>
              <a:rPr lang="en-US" sz="1800" dirty="0"/>
              <a:t>Social Work</a:t>
            </a:r>
          </a:p>
          <a:p>
            <a:r>
              <a:rPr lang="en-US" sz="1800" b="1" dirty="0">
                <a:solidFill>
                  <a:srgbClr val="00B0F0"/>
                </a:solidFill>
              </a:rPr>
              <a:t>Karen Gough</a:t>
            </a:r>
            <a:r>
              <a:rPr lang="en-US" sz="1800" b="1" dirty="0"/>
              <a:t>,</a:t>
            </a:r>
            <a:r>
              <a:rPr lang="en-US" sz="1800" dirty="0"/>
              <a:t> Assistant VP, FAU Career Center</a:t>
            </a:r>
          </a:p>
          <a:p>
            <a:r>
              <a:rPr lang="en-US" sz="1800" b="1" dirty="0">
                <a:solidFill>
                  <a:srgbClr val="00B0F0"/>
                </a:solidFill>
              </a:rPr>
              <a:t>Library Amy Kornblau</a:t>
            </a:r>
            <a:r>
              <a:rPr lang="en-US" sz="1800" b="1" dirty="0"/>
              <a:t>,</a:t>
            </a:r>
            <a:r>
              <a:rPr lang="en-US" sz="1800" dirty="0"/>
              <a:t> Interim Dean, Libraries</a:t>
            </a:r>
          </a:p>
          <a:p>
            <a:r>
              <a:rPr lang="en-US" sz="1800" b="1" dirty="0">
                <a:solidFill>
                  <a:srgbClr val="00B0F0"/>
                </a:solidFill>
              </a:rPr>
              <a:t>Dawn Smith</a:t>
            </a:r>
            <a:r>
              <a:rPr lang="en-US" sz="1800" b="1" dirty="0"/>
              <a:t>,</a:t>
            </a:r>
            <a:r>
              <a:rPr lang="en-US" sz="1800" dirty="0"/>
              <a:t> Assistant Dean, Library</a:t>
            </a:r>
          </a:p>
          <a:p>
            <a:r>
              <a:rPr lang="en-US" sz="1800" b="1" dirty="0">
                <a:solidFill>
                  <a:srgbClr val="00B0F0"/>
                </a:solidFill>
              </a:rPr>
              <a:t>Debra Szabo</a:t>
            </a:r>
            <a:r>
              <a:rPr lang="en-US" sz="1800" b="1" dirty="0"/>
              <a:t>,</a:t>
            </a:r>
            <a:r>
              <a:rPr lang="en-US" sz="1800" dirty="0"/>
              <a:t> Director of Assessment</a:t>
            </a:r>
          </a:p>
          <a:p>
            <a:r>
              <a:rPr lang="en-US" sz="1800" b="1" dirty="0">
                <a:solidFill>
                  <a:srgbClr val="00B0F0"/>
                </a:solidFill>
              </a:rPr>
              <a:t>Dr. Julie Golden Botti</a:t>
            </a:r>
            <a:r>
              <a:rPr lang="en-US" sz="1800" b="1" dirty="0"/>
              <a:t>,</a:t>
            </a:r>
            <a:r>
              <a:rPr lang="en-US" sz="1800" dirty="0"/>
              <a:t> Executive Director for Online and Continuing Education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D1F29C-0802-4376-9B94-65345B70B8FA}"/>
              </a:ext>
            </a:extLst>
          </p:cNvPr>
          <p:cNvSpPr txBox="1">
            <a:spLocks/>
          </p:cNvSpPr>
          <p:nvPr/>
        </p:nvSpPr>
        <p:spPr>
          <a:xfrm>
            <a:off x="648892" y="1284514"/>
            <a:ext cx="5817222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solidFill>
                  <a:srgbClr val="00B0F0"/>
                </a:solidFill>
              </a:rPr>
              <a:t>Jeff Galin</a:t>
            </a:r>
            <a:r>
              <a:rPr lang="en-US" sz="1900" b="1" dirty="0"/>
              <a:t>, </a:t>
            </a:r>
            <a:r>
              <a:rPr lang="en-US" sz="1900" dirty="0"/>
              <a:t>WAC/UCEW/CCEW/English</a:t>
            </a:r>
          </a:p>
          <a:p>
            <a:r>
              <a:rPr lang="en-US" sz="1900" b="1" dirty="0">
                <a:solidFill>
                  <a:srgbClr val="00B0F0"/>
                </a:solidFill>
              </a:rPr>
              <a:t>Ann Branaman</a:t>
            </a:r>
            <a:r>
              <a:rPr lang="en-US" sz="1900" b="1" dirty="0"/>
              <a:t>, </a:t>
            </a:r>
            <a:r>
              <a:rPr lang="en-US" sz="1900" dirty="0"/>
              <a:t>Sociology</a:t>
            </a:r>
          </a:p>
          <a:p>
            <a:r>
              <a:rPr lang="en-US" sz="1900" b="1" dirty="0">
                <a:solidFill>
                  <a:srgbClr val="00B0F0"/>
                </a:solidFill>
              </a:rPr>
              <a:t>Lindsay Harroff</a:t>
            </a:r>
            <a:r>
              <a:rPr lang="en-US" sz="1900" b="1" dirty="0"/>
              <a:t>, </a:t>
            </a:r>
            <a:r>
              <a:rPr lang="en-US" sz="1900" dirty="0"/>
              <a:t>Communication/Speaking Center Dir.</a:t>
            </a:r>
          </a:p>
          <a:p>
            <a:r>
              <a:rPr lang="en-US" sz="1900" b="1" dirty="0">
                <a:solidFill>
                  <a:srgbClr val="00B0F0"/>
                </a:solidFill>
              </a:rPr>
              <a:t>Carol Mills </a:t>
            </a:r>
            <a:r>
              <a:rPr lang="en-US" sz="1900" dirty="0"/>
              <a:t>Dir. School of Communication</a:t>
            </a:r>
          </a:p>
          <a:p>
            <a:r>
              <a:rPr lang="en-US" sz="1900" b="1" dirty="0">
                <a:solidFill>
                  <a:srgbClr val="00B0F0"/>
                </a:solidFill>
              </a:rPr>
              <a:t>Wendy Hinshaw</a:t>
            </a:r>
            <a:r>
              <a:rPr lang="en-US" sz="1900" b="1" dirty="0"/>
              <a:t>,</a:t>
            </a:r>
            <a:r>
              <a:rPr lang="en-US" sz="1900" dirty="0"/>
              <a:t> English</a:t>
            </a:r>
          </a:p>
          <a:p>
            <a:r>
              <a:rPr lang="en-US" sz="1900" b="1" dirty="0">
                <a:solidFill>
                  <a:srgbClr val="00B0F0"/>
                </a:solidFill>
              </a:rPr>
              <a:t>Anthony Stagliano</a:t>
            </a:r>
            <a:r>
              <a:rPr lang="en-US" sz="1900" dirty="0"/>
              <a:t>, English</a:t>
            </a:r>
          </a:p>
          <a:p>
            <a:r>
              <a:rPr lang="en-US" sz="1900" b="1" dirty="0">
                <a:solidFill>
                  <a:srgbClr val="00B0F0"/>
                </a:solidFill>
              </a:rPr>
              <a:t>Camila Afanador-Llach</a:t>
            </a:r>
            <a:r>
              <a:rPr lang="en-US" sz="1900" b="1" dirty="0"/>
              <a:t>,</a:t>
            </a:r>
            <a:r>
              <a:rPr lang="en-US" sz="1900" dirty="0"/>
              <a:t> Graphic Design</a:t>
            </a:r>
          </a:p>
          <a:p>
            <a:r>
              <a:rPr lang="en-US" sz="1900" b="1" dirty="0">
                <a:solidFill>
                  <a:srgbClr val="00B0F0"/>
                </a:solidFill>
              </a:rPr>
              <a:t>Claudia Amadori</a:t>
            </a:r>
            <a:r>
              <a:rPr lang="en-US" sz="1900" b="1" dirty="0"/>
              <a:t>, </a:t>
            </a:r>
            <a:r>
              <a:rPr lang="en-US" sz="1900" dirty="0"/>
              <a:t>Acting Assistant Director WAC</a:t>
            </a:r>
          </a:p>
          <a:p>
            <a:r>
              <a:rPr lang="en-US" sz="1900" b="1" dirty="0">
                <a:solidFill>
                  <a:srgbClr val="00B0F0"/>
                </a:solidFill>
              </a:rPr>
              <a:t>Education Melissa Mariani </a:t>
            </a:r>
            <a:r>
              <a:rPr lang="en-US" sz="1900" dirty="0"/>
              <a:t>Counselor Education</a:t>
            </a:r>
          </a:p>
          <a:p>
            <a:r>
              <a:rPr lang="en-US" sz="1900" b="1" dirty="0">
                <a:solidFill>
                  <a:srgbClr val="00B0F0"/>
                </a:solidFill>
              </a:rPr>
              <a:t>Engineering Fred Bloetsche</a:t>
            </a:r>
            <a:r>
              <a:rPr lang="en-US" sz="1900" dirty="0">
                <a:solidFill>
                  <a:srgbClr val="00B0F0"/>
                </a:solidFill>
              </a:rPr>
              <a:t>r </a:t>
            </a:r>
            <a:r>
              <a:rPr lang="en-US" sz="1900" dirty="0"/>
              <a:t>Civil Engineering/Assoc. Dean</a:t>
            </a:r>
          </a:p>
          <a:p>
            <a:r>
              <a:rPr lang="en-US" sz="1900" b="1" dirty="0">
                <a:solidFill>
                  <a:srgbClr val="00B0F0"/>
                </a:solidFill>
              </a:rPr>
              <a:t>Mary Kay Boyd</a:t>
            </a:r>
            <a:r>
              <a:rPr lang="en-US" sz="1900" dirty="0">
                <a:solidFill>
                  <a:srgbClr val="00B0F0"/>
                </a:solidFill>
              </a:rPr>
              <a:t> </a:t>
            </a:r>
            <a:r>
              <a:rPr lang="en-US" sz="1900" dirty="0"/>
              <a:t>Director Business Communication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7B8FF0-DBF3-4BBF-ACE9-788C3D66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75" y="0"/>
            <a:ext cx="11292397" cy="1188720"/>
          </a:xfrm>
        </p:spPr>
        <p:txBody>
          <a:bodyPr/>
          <a:lstStyle/>
          <a:p>
            <a:r>
              <a:rPr lang="en-US" b="1" dirty="0"/>
              <a:t>Contributing and Submitting Faculty and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3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7C6CD-27F7-438A-9C10-B3A70526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0" y="2885149"/>
            <a:ext cx="11029615" cy="378779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Developed set of desired abilities</a:t>
            </a:r>
            <a:r>
              <a:rPr lang="en-US" sz="2000" b="1" dirty="0"/>
              <a:t> </a:t>
            </a:r>
            <a:r>
              <a:rPr lang="en-US" sz="2000" dirty="0"/>
              <a:t>used to assess student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Increased training &amp; support</a:t>
            </a:r>
            <a:r>
              <a:rPr lang="en-US" sz="2000" b="1" dirty="0"/>
              <a:t> –</a:t>
            </a:r>
            <a:r>
              <a:rPr lang="en-US" sz="2000" dirty="0"/>
              <a:t>UCEW trained graduate students for specialized writing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Increased recognition of excellence in writing</a:t>
            </a:r>
            <a:r>
              <a:rPr lang="en-US" sz="2000" b="1" dirty="0"/>
              <a:t> -- </a:t>
            </a:r>
            <a:r>
              <a:rPr lang="en-US" sz="2000" dirty="0"/>
              <a:t>yearly awards recognizing excellence in undergraduate writing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Increased student resources </a:t>
            </a:r>
            <a:r>
              <a:rPr lang="en-US" sz="2000" b="1" dirty="0"/>
              <a:t>-- </a:t>
            </a:r>
            <a:r>
              <a:rPr lang="en-US" sz="2000" dirty="0"/>
              <a:t>added resources for the French Linguistics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B0F0"/>
                </a:solidFill>
              </a:rPr>
              <a:t>Increased curricular focus on writing</a:t>
            </a:r>
            <a:r>
              <a:rPr lang="en-US" sz="2000" dirty="0">
                <a:solidFill>
                  <a:srgbClr val="00B0F0"/>
                </a:solidFill>
              </a:rPr>
              <a:t> </a:t>
            </a:r>
            <a:r>
              <a:rPr lang="en-US" sz="2000" dirty="0"/>
              <a:t>-- in-depth and careful assessment of course design and curriculum sequencing undertaken in each program, developed new course, reinstated a course, added new courses, and syllabi revision in several courses in each program with some new assignments.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C1C55B-3252-4091-83E7-C7163F39F6F7}"/>
              </a:ext>
            </a:extLst>
          </p:cNvPr>
          <p:cNvGrpSpPr/>
          <p:nvPr/>
        </p:nvGrpSpPr>
        <p:grpSpPr>
          <a:xfrm>
            <a:off x="4372569" y="653228"/>
            <a:ext cx="3446859" cy="2068115"/>
            <a:chOff x="3791545" y="782835"/>
            <a:chExt cx="3446859" cy="20681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C0535F-D1C9-476E-8376-DACED9F0AA4D}"/>
                </a:ext>
              </a:extLst>
            </p:cNvPr>
            <p:cNvSpPr/>
            <p:nvPr/>
          </p:nvSpPr>
          <p:spPr>
            <a:xfrm>
              <a:off x="3791545" y="782835"/>
              <a:ext cx="3446859" cy="206811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0CDB04-71D8-41C3-9DD8-2C5C876C91A1}"/>
                </a:ext>
              </a:extLst>
            </p:cNvPr>
            <p:cNvSpPr txBox="1"/>
            <p:nvPr/>
          </p:nvSpPr>
          <p:spPr>
            <a:xfrm>
              <a:off x="3791545" y="782835"/>
              <a:ext cx="3446859" cy="206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900" kern="1200" dirty="0"/>
                <a:t>LLCL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742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C3F15-6F42-4B7E-9834-DB1006E34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3223514"/>
            <a:ext cx="11029615" cy="3634486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B0F0"/>
                </a:solidFill>
              </a:rPr>
              <a:t>Developed set of desired abilit</a:t>
            </a:r>
            <a:r>
              <a:rPr lang="en-US" sz="2400" dirty="0">
                <a:solidFill>
                  <a:srgbClr val="00B0F0"/>
                </a:solidFill>
              </a:rPr>
              <a:t>i</a:t>
            </a:r>
            <a:r>
              <a:rPr lang="en-US" sz="2400" b="1" dirty="0">
                <a:solidFill>
                  <a:srgbClr val="00B0F0"/>
                </a:solidFill>
              </a:rPr>
              <a:t>es</a:t>
            </a:r>
            <a:r>
              <a:rPr lang="en-US" sz="2400" b="1" dirty="0"/>
              <a:t> </a:t>
            </a:r>
            <a:r>
              <a:rPr lang="en-US" sz="2400" dirty="0"/>
              <a:t>used to assess student outcomes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B0F0"/>
                </a:solidFill>
              </a:rPr>
              <a:t>Increased training &amp; support </a:t>
            </a:r>
            <a:r>
              <a:rPr lang="en-US" sz="2400" b="1" dirty="0"/>
              <a:t>–</a:t>
            </a:r>
            <a:r>
              <a:rPr lang="en-US" sz="2400" dirty="0"/>
              <a:t>UCEW trained graduate students for specialized writing support. Not only assisted students one-on-one, but also holds workshops for students that focus on essential writing skills necessary for political science.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B0F0"/>
                </a:solidFill>
              </a:rPr>
              <a:t>Developed and approved a new required course</a:t>
            </a:r>
            <a:r>
              <a:rPr lang="en-US" sz="2400" b="1" dirty="0"/>
              <a:t> </a:t>
            </a:r>
            <a:r>
              <a:rPr lang="en-US" sz="2400" dirty="0"/>
              <a:t>for our majors</a:t>
            </a:r>
            <a:br>
              <a:rPr lang="en-US" sz="2400" dirty="0"/>
            </a:br>
            <a:endParaRPr lang="en-US" sz="2400" dirty="0"/>
          </a:p>
          <a:p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9B81DB-B338-4D2E-AB98-B612AB180ED5}"/>
              </a:ext>
            </a:extLst>
          </p:cNvPr>
          <p:cNvGrpSpPr/>
          <p:nvPr/>
        </p:nvGrpSpPr>
        <p:grpSpPr>
          <a:xfrm>
            <a:off x="8163948" y="882650"/>
            <a:ext cx="3446859" cy="2068115"/>
            <a:chOff x="7583090" y="782835"/>
            <a:chExt cx="3446859" cy="20681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FB2E1B-D8BE-44FC-B133-9EFE8A86D89B}"/>
                </a:ext>
              </a:extLst>
            </p:cNvPr>
            <p:cNvSpPr/>
            <p:nvPr/>
          </p:nvSpPr>
          <p:spPr>
            <a:xfrm>
              <a:off x="7583090" y="782835"/>
              <a:ext cx="3446859" cy="206811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37B436-74D7-4C72-9DAD-770D57781DDA}"/>
                </a:ext>
              </a:extLst>
            </p:cNvPr>
            <p:cNvSpPr txBox="1"/>
            <p:nvPr/>
          </p:nvSpPr>
          <p:spPr>
            <a:xfrm>
              <a:off x="7583090" y="782835"/>
              <a:ext cx="3446859" cy="2068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900" kern="1200" dirty="0">
                  <a:solidFill>
                    <a:schemeClr val="bg1"/>
                  </a:solidFill>
                </a:rPr>
                <a:t>Political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81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1F0AEE-99B9-400B-A0CA-36DCA0AC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Assessment Table: Click to see full Table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2D6A328-73D4-49A5-A632-8D2AEED35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053" y="973339"/>
            <a:ext cx="6764864" cy="48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22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C2B1-73F0-4166-87FD-EF678232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SLOs: Value Rubrics, and other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8B4E-103E-4E41-9C78-81C86963B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440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WRITTEN</a:t>
            </a:r>
            <a:r>
              <a:rPr lang="en-US" sz="2400" i="1" dirty="0"/>
              <a:t> </a:t>
            </a:r>
            <a:r>
              <a:rPr lang="en-US" sz="2400" b="1" dirty="0"/>
              <a:t>(See “AACU Value Rubric”)</a:t>
            </a:r>
            <a:endParaRPr lang="en-US" sz="2400" dirty="0"/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Demonstrate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understanding </a:t>
            </a:r>
            <a:r>
              <a:rPr lang="en-US" sz="2400" dirty="0"/>
              <a:t>of context, audience, and purpose that is responsive to the assigned task(s) 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Use content </a:t>
            </a:r>
            <a:r>
              <a:rPr lang="en-US" sz="2400" dirty="0"/>
              <a:t>to illustrate mastery of the subject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Demonstrate execution of conventions </a:t>
            </a:r>
            <a:r>
              <a:rPr lang="en-US" sz="2400" dirty="0"/>
              <a:t>particular to a specific discipline and/or writing task(s) 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Use sources </a:t>
            </a:r>
            <a:r>
              <a:rPr lang="en-US" sz="2400" dirty="0"/>
              <a:t>to develop ideas that are appropriate for the discipline and genre of the writing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Communicate meaning </a:t>
            </a:r>
            <a:r>
              <a:rPr lang="en-US" sz="2400" dirty="0"/>
              <a:t>to readers with consideration for clarity, fluency, and sentence-level errors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03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CC1F-C82F-4962-A6B4-BE24A56F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SLOs: Value Rubrics, and other sources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5F67-9D30-4D29-A34F-5DB670E10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11436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ORAL (See “AACU Value Rubric”)</a:t>
            </a:r>
            <a:endParaRPr lang="en-US" sz="2400" dirty="0"/>
          </a:p>
          <a:p>
            <a:pPr fontAlgn="base"/>
            <a:r>
              <a:rPr lang="en-US" sz="2400" dirty="0"/>
              <a:t>Provide a consistently </a:t>
            </a:r>
            <a:r>
              <a:rPr lang="en-US" sz="2400" dirty="0">
                <a:solidFill>
                  <a:srgbClr val="00B0F0"/>
                </a:solidFill>
              </a:rPr>
              <a:t>observable organization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Use language choices </a:t>
            </a:r>
            <a:r>
              <a:rPr lang="en-US" sz="2400" dirty="0"/>
              <a:t>that enhance the effectiveness of the presentation for appropriate audience(s)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Make a compelling presentation(s) </a:t>
            </a:r>
            <a:r>
              <a:rPr lang="en-US" sz="2400" dirty="0"/>
              <a:t>with effective delivery techniques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Draw upon a range of supporting materials </a:t>
            </a:r>
            <a:r>
              <a:rPr lang="en-US" sz="2400" dirty="0"/>
              <a:t>for support and analysis </a:t>
            </a:r>
          </a:p>
          <a:p>
            <a:pPr fontAlgn="base"/>
            <a:r>
              <a:rPr lang="en-US" sz="2400" dirty="0"/>
              <a:t>Provide a </a:t>
            </a:r>
            <a:r>
              <a:rPr lang="en-US" sz="2400" dirty="0">
                <a:solidFill>
                  <a:srgbClr val="00B0F0"/>
                </a:solidFill>
              </a:rPr>
              <a:t>compelling central message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46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CA3B-71A8-4C04-84DD-990E14EF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SLOs: Value Rubrics, and other sources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8096E-EE4D-4688-9F17-BDDFE1ED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70313"/>
            <a:ext cx="11029615" cy="4637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Visual (See ACRL’s “Visual Literacy Competency Standards for Higher Education)</a:t>
            </a:r>
            <a:endParaRPr lang="en-US" sz="2400" dirty="0"/>
          </a:p>
          <a:p>
            <a:pPr fontAlgn="base"/>
            <a:r>
              <a:rPr lang="en-US" sz="2400" dirty="0"/>
              <a:t>Determine the </a:t>
            </a:r>
            <a:r>
              <a:rPr lang="en-US" sz="2400" dirty="0">
                <a:solidFill>
                  <a:srgbClr val="00B0F0"/>
                </a:solidFill>
              </a:rPr>
              <a:t>nature and extent of the visual materials</a:t>
            </a:r>
            <a:r>
              <a:rPr lang="en-US" sz="2400" dirty="0"/>
              <a:t> needed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Find and access needed images and visual media </a:t>
            </a:r>
            <a:r>
              <a:rPr lang="en-US" sz="2400" dirty="0"/>
              <a:t>effectively and efficiently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Interpret and analyze the meanings </a:t>
            </a:r>
            <a:r>
              <a:rPr lang="en-US" sz="2400" dirty="0"/>
              <a:t>of images and visual media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Evaluate images </a:t>
            </a:r>
            <a:r>
              <a:rPr lang="en-US" sz="2400" dirty="0"/>
              <a:t>and their sources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Use</a:t>
            </a:r>
            <a:r>
              <a:rPr lang="en-US" sz="2400" dirty="0"/>
              <a:t> images and visual media </a:t>
            </a:r>
            <a:r>
              <a:rPr lang="en-US" sz="2400" dirty="0">
                <a:solidFill>
                  <a:srgbClr val="00B0F0"/>
                </a:solidFill>
              </a:rPr>
              <a:t>effectively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Design and create meaningful images </a:t>
            </a:r>
            <a:r>
              <a:rPr lang="en-US" sz="2400" dirty="0"/>
              <a:t>and visual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70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7711-01CA-4CE2-BDE0-83030900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9701"/>
          </a:xfrm>
        </p:spPr>
        <p:txBody>
          <a:bodyPr/>
          <a:lstStyle/>
          <a:p>
            <a:r>
              <a:rPr lang="en-US" dirty="0"/>
              <a:t>SLOs: Value Rubrics, and other sources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672A-0178-4857-B107-FE5A42992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13115"/>
            <a:ext cx="11029615" cy="534488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b="1" dirty="0"/>
              <a:t>Digital/Technological (Derived from Hague et al, 2010)</a:t>
            </a:r>
            <a:endParaRPr lang="en-US" sz="2400" dirty="0"/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Share meaning </a:t>
            </a:r>
            <a:r>
              <a:rPr lang="en-US" sz="2400" dirty="0"/>
              <a:t>in different modes and formats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Navigate and use digital systems, databases, and applications</a:t>
            </a:r>
            <a:r>
              <a:rPr lang="en-US" sz="2400" dirty="0"/>
              <a:t> effectively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Collaborate and communicate effectively </a:t>
            </a:r>
            <a:r>
              <a:rPr lang="en-US" sz="2400" dirty="0"/>
              <a:t>using digital technologies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Understand how and when digital technologies </a:t>
            </a:r>
            <a:r>
              <a:rPr lang="en-US" sz="2400" dirty="0"/>
              <a:t>can best be used to support these processes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Critically engage </a:t>
            </a:r>
            <a:r>
              <a:rPr lang="en-US" sz="2400" dirty="0"/>
              <a:t>with technology </a:t>
            </a:r>
          </a:p>
          <a:p>
            <a:pPr fontAlgn="base"/>
            <a:r>
              <a:rPr lang="en-US" sz="2400" dirty="0">
                <a:solidFill>
                  <a:srgbClr val="00B0F0"/>
                </a:solidFill>
              </a:rPr>
              <a:t>Develop a social awareness </a:t>
            </a:r>
            <a:r>
              <a:rPr lang="en-US" sz="2400" dirty="0"/>
              <a:t>of how several factors including commercial agendas and cultural understandings can shape how technology is used to convey information and meaning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8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BD87-5198-4E8F-A88B-1664DAA1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3" y="0"/>
            <a:ext cx="11029616" cy="1188720"/>
          </a:xfrm>
        </p:spPr>
        <p:txBody>
          <a:bodyPr/>
          <a:lstStyle/>
          <a:p>
            <a:r>
              <a:rPr lang="en-US" dirty="0"/>
              <a:t>Four Communication Modalities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CF15ADF-1BD5-45EE-9780-88A6991DE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354526"/>
              </p:ext>
            </p:extLst>
          </p:nvPr>
        </p:nvGraphicFramePr>
        <p:xfrm>
          <a:off x="902029" y="2109915"/>
          <a:ext cx="10119384" cy="3595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79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2CE638-971A-49D1-ADA3-8466179CDCDD}"/>
              </a:ext>
            </a:extLst>
          </p:cNvPr>
          <p:cNvSpPr/>
          <p:nvPr/>
        </p:nvSpPr>
        <p:spPr>
          <a:xfrm>
            <a:off x="2180947" y="2539015"/>
            <a:ext cx="78301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Currently, FAU lacks </a:t>
            </a:r>
            <a:r>
              <a:rPr lang="en-US" sz="2800" dirty="0">
                <a:solidFill>
                  <a:srgbClr val="000000"/>
                </a:solidFill>
              </a:rPr>
              <a:t>a uniformly focused, fully aligned, and integrated approach to tackling these communication needs.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738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E74D8-63B1-4426-B0CA-3FCF1892920A}"/>
              </a:ext>
            </a:extLst>
          </p:cNvPr>
          <p:cNvSpPr txBox="1"/>
          <p:nvPr/>
        </p:nvSpPr>
        <p:spPr>
          <a:xfrm>
            <a:off x="2157273" y="1913690"/>
            <a:ext cx="80596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Build upon existing efforts</a:t>
            </a:r>
            <a:r>
              <a:rPr lang="en-US" sz="2800" dirty="0">
                <a:solidFill>
                  <a:srgbClr val="000000"/>
                </a:solidFill>
              </a:rPr>
              <a:t> and programs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Develop new methods and tools </a:t>
            </a:r>
            <a:r>
              <a:rPr lang="en-US" sz="2800" dirty="0">
                <a:solidFill>
                  <a:srgbClr val="000000"/>
                </a:solidFill>
              </a:rPr>
              <a:t>designed to foster and create a more consistent approach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Deliver high quality, comprehensive, and actionable </a:t>
            </a:r>
            <a:r>
              <a:rPr lang="en-US" sz="2800" dirty="0">
                <a:solidFill>
                  <a:srgbClr val="000000"/>
                </a:solidFill>
              </a:rPr>
              <a:t>experiences for faculty, staff, students, and the community.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D718FA0-3590-A74B-8210-AE214EA54D73}"/>
              </a:ext>
            </a:extLst>
          </p:cNvPr>
          <p:cNvSpPr txBox="1">
            <a:spLocks/>
          </p:cNvSpPr>
          <p:nvPr/>
        </p:nvSpPr>
        <p:spPr>
          <a:xfrm>
            <a:off x="361569" y="633984"/>
            <a:ext cx="11029616" cy="11887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Our approach</a:t>
            </a:r>
          </a:p>
        </p:txBody>
      </p:sp>
    </p:spTree>
    <p:extLst>
      <p:ext uri="{BB962C8B-B14F-4D97-AF65-F5344CB8AC3E}">
        <p14:creationId xmlns:p14="http://schemas.microsoft.com/office/powerpoint/2010/main" val="385642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630D-3853-4AA9-B4EE-960CDE48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75" y="0"/>
            <a:ext cx="11292397" cy="1188720"/>
          </a:xfrm>
        </p:spPr>
        <p:txBody>
          <a:bodyPr/>
          <a:lstStyle/>
          <a:p>
            <a:r>
              <a:rPr lang="en-US" dirty="0"/>
              <a:t>SUSTAINABLE, SYSTEMATIC, TRANSFORMATIVE CURRICULAR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9164A-622E-4FD5-A03B-A159CF389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04" y="4663271"/>
            <a:ext cx="7191792" cy="1868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+mj-lt"/>
              </a:rPr>
              <a:t>The department level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the most efficient and strategic point of intervention to maintain resilience and sustainability.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EDA64-95C4-43E4-9C25-667718E68076}"/>
              </a:ext>
            </a:extLst>
          </p:cNvPr>
          <p:cNvSpPr txBox="1"/>
          <p:nvPr/>
        </p:nvSpPr>
        <p:spPr>
          <a:xfrm>
            <a:off x="2500104" y="1859451"/>
            <a:ext cx="719179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We have one opportunity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 the next ten years to build a curricular initiative for the university that will establish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transformative curricular change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that, once initiated, will persist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9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B05DAA-03CD-4EE8-AE0C-AB5E6F117625}"/>
              </a:ext>
            </a:extLst>
          </p:cNvPr>
          <p:cNvSpPr txBox="1"/>
          <p:nvPr/>
        </p:nvSpPr>
        <p:spPr>
          <a:xfrm>
            <a:off x="8118748" y="4090207"/>
            <a:ext cx="3728179" cy="2560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5C67A-8662-48DE-8E10-FE7A00709C14}"/>
              </a:ext>
            </a:extLst>
          </p:cNvPr>
          <p:cNvSpPr txBox="1"/>
          <p:nvPr/>
        </p:nvSpPr>
        <p:spPr>
          <a:xfrm>
            <a:off x="4288564" y="4090207"/>
            <a:ext cx="3728179" cy="2560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8E04C-5A79-4BE0-B113-D4EDEF3CD99B}"/>
              </a:ext>
            </a:extLst>
          </p:cNvPr>
          <p:cNvSpPr txBox="1"/>
          <p:nvPr/>
        </p:nvSpPr>
        <p:spPr>
          <a:xfrm>
            <a:off x="447080" y="4090208"/>
            <a:ext cx="3728179" cy="2560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FC13E-2FEA-4254-8C77-38FF276E07C5}"/>
              </a:ext>
            </a:extLst>
          </p:cNvPr>
          <p:cNvSpPr txBox="1"/>
          <p:nvPr/>
        </p:nvSpPr>
        <p:spPr>
          <a:xfrm>
            <a:off x="4270601" y="1183723"/>
            <a:ext cx="3728179" cy="2560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1DD670-8359-9343-95BA-3507B256F5C0}"/>
              </a:ext>
            </a:extLst>
          </p:cNvPr>
          <p:cNvSpPr txBox="1"/>
          <p:nvPr/>
        </p:nvSpPr>
        <p:spPr>
          <a:xfrm>
            <a:off x="8107862" y="1183723"/>
            <a:ext cx="3676195" cy="2560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D1D65-4B7D-4F37-B148-76760166A748}"/>
              </a:ext>
            </a:extLst>
          </p:cNvPr>
          <p:cNvSpPr txBox="1"/>
          <p:nvPr/>
        </p:nvSpPr>
        <p:spPr>
          <a:xfrm>
            <a:off x="447080" y="1183723"/>
            <a:ext cx="3728179" cy="2560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E8546-DABB-40E4-BBE9-CDF9D3296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80" y="-4997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6 Goals: multiprong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3E2E1-6959-4CF7-9F2E-F46A5550E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545" y="4220717"/>
            <a:ext cx="3444827" cy="2201854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6. </a:t>
            </a:r>
            <a:r>
              <a:rPr lang="en-US" sz="2800" dirty="0">
                <a:solidFill>
                  <a:srgbClr val="00B0F0"/>
                </a:solidFill>
                <a:latin typeface="+mj-lt"/>
              </a:rPr>
              <a:t>Explore expansion of communication services for the local community </a:t>
            </a:r>
            <a:r>
              <a:rPr lang="en-US" sz="2800" dirty="0"/>
              <a:t>as part of our Carnegie status for community engagement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8758A-42A0-408F-BCBB-238C89A26C37}"/>
              </a:ext>
            </a:extLst>
          </p:cNvPr>
          <p:cNvSpPr txBox="1"/>
          <p:nvPr/>
        </p:nvSpPr>
        <p:spPr>
          <a:xfrm>
            <a:off x="4297949" y="1288387"/>
            <a:ext cx="3469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.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 Integrate communication abilities into departmental curriculum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modeled from Univ. of Minnesota’s WEC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DF6D2-DB0C-4A3F-B973-1A803EB33A0E}"/>
              </a:ext>
            </a:extLst>
          </p:cNvPr>
          <p:cNvSpPr txBox="1"/>
          <p:nvPr/>
        </p:nvSpPr>
        <p:spPr>
          <a:xfrm>
            <a:off x="781200" y="1346322"/>
            <a:ext cx="3503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indent="-22225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1.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Student support services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including the UCEW, Speaking Center, and proposed Center for Visual and Digital Scholarship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A5936-4406-496B-B128-2247E75F3E04}"/>
              </a:ext>
            </a:extLst>
          </p:cNvPr>
          <p:cNvSpPr txBox="1"/>
          <p:nvPr/>
        </p:nvSpPr>
        <p:spPr>
          <a:xfrm>
            <a:off x="8223545" y="1289873"/>
            <a:ext cx="34448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3.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Support undergraduate and graduate presentation and publication of research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2400" dirty="0"/>
              <a:t>including existing OURI initiatives.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3FB96-FE77-4F46-9A76-7D68384B50E1}"/>
              </a:ext>
            </a:extLst>
          </p:cNvPr>
          <p:cNvSpPr txBox="1"/>
          <p:nvPr/>
        </p:nvSpPr>
        <p:spPr>
          <a:xfrm>
            <a:off x="683755" y="4212771"/>
            <a:ext cx="3426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Provide faculty support </a:t>
            </a:r>
            <a:r>
              <a:rPr lang="en-US" sz="2400" dirty="0"/>
              <a:t>for curricular revision, teaching, and researching the effectiveness of curricular changes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9929C-96BA-47BB-BFFB-ACF67F3BEB22}"/>
              </a:ext>
            </a:extLst>
          </p:cNvPr>
          <p:cNvSpPr txBox="1"/>
          <p:nvPr/>
        </p:nvSpPr>
        <p:spPr>
          <a:xfrm>
            <a:off x="4310683" y="4187127"/>
            <a:ext cx="3629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5.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Prepare students to communicate ethically and effectively in workplace/grad school </a:t>
            </a:r>
            <a:r>
              <a:rPr lang="en-US" sz="2400" dirty="0"/>
              <a:t>with enhanced sensitivity to DEI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592A-A68B-4DDC-8364-8F180443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39" y="0"/>
            <a:ext cx="11029616" cy="1188720"/>
          </a:xfrm>
        </p:spPr>
        <p:txBody>
          <a:bodyPr/>
          <a:lstStyle/>
          <a:p>
            <a:r>
              <a:rPr lang="en-US" dirty="0"/>
              <a:t>Organizational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D8139-3241-9D46-9AD2-978D0AB9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53" y="1295728"/>
            <a:ext cx="10499387" cy="554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F31AA4-F44B-495F-A1E3-128FE072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816430"/>
            <a:ext cx="3367314" cy="5138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Whole Systems Approach (WSA) for transformative and sustainable curricular Change</a:t>
            </a:r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54DBBD84-D768-4719-887A-2D5FC6CD3A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9" y="618068"/>
            <a:ext cx="5053522" cy="504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E231C-0DB5-4600-AF81-C735203EE4F9}"/>
              </a:ext>
            </a:extLst>
          </p:cNvPr>
          <p:cNvSpPr txBox="1"/>
          <p:nvPr/>
        </p:nvSpPr>
        <p:spPr>
          <a:xfrm>
            <a:off x="4898572" y="5856514"/>
            <a:ext cx="665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Cox, M., Galin, J., and Melzer, D. (2018). </a:t>
            </a:r>
            <a:r>
              <a:rPr lang="en-US" i="1" dirty="0"/>
              <a:t>Sustainable WAC: A Whole Systems Approach to Launching and Developing Writing Across the Curriculum Programs. </a:t>
            </a:r>
            <a:r>
              <a:rPr lang="en-US" dirty="0"/>
              <a:t>NCTE.</a:t>
            </a:r>
          </a:p>
        </p:txBody>
      </p:sp>
    </p:spTree>
    <p:extLst>
      <p:ext uri="{BB962C8B-B14F-4D97-AF65-F5344CB8AC3E}">
        <p14:creationId xmlns:p14="http://schemas.microsoft.com/office/powerpoint/2010/main" val="260801528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{AC596465-3FB5-46F2-9B2F-0C6762353868}tf33552983_win32</Template>
  <TotalTime>14521</TotalTime>
  <Words>1339</Words>
  <Application>Microsoft Office PowerPoint</Application>
  <PresentationFormat>Widescreen</PresentationFormat>
  <Paragraphs>147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Franklin Gothic Book</vt:lpstr>
      <vt:lpstr>Franklin Gothic Demi</vt:lpstr>
      <vt:lpstr>Franklin Gothic Medium</vt:lpstr>
      <vt:lpstr>Wingdings 2</vt:lpstr>
      <vt:lpstr>DividendVTI</vt:lpstr>
      <vt:lpstr>FAU QEP Proposal 2021: Communicating Our Excellence: Enriched Communication Curricula Across the University</vt:lpstr>
      <vt:lpstr>Contributing and Submitting Faculty and Staff</vt:lpstr>
      <vt:lpstr>Four Communication Modalities</vt:lpstr>
      <vt:lpstr>PowerPoint Presentation</vt:lpstr>
      <vt:lpstr>PowerPoint Presentation</vt:lpstr>
      <vt:lpstr>SUSTAINABLE, SYSTEMATIC, TRANSFORMATIVE CURRICULAR CHANGE</vt:lpstr>
      <vt:lpstr>6 Goals: multiprong approach</vt:lpstr>
      <vt:lpstr>Organizational Chart</vt:lpstr>
      <vt:lpstr>Whole Systems Approach (WSA) for transformative and sustainable curricular Change</vt:lpstr>
      <vt:lpstr>Departments Interested in Learning More</vt:lpstr>
      <vt:lpstr>Built on Data</vt:lpstr>
      <vt:lpstr>PowerPoint Presentation</vt:lpstr>
      <vt:lpstr>PowerPoint Presentation</vt:lpstr>
      <vt:lpstr>PowerPoint Presentation</vt:lpstr>
      <vt:lpstr>SLOs based on departmental self-study of student abilities and, if desired . . . </vt:lpstr>
      <vt:lpstr>University metrics impacted</vt:lpstr>
      <vt:lpstr>NOTE:  End of presentation proper</vt:lpstr>
      <vt:lpstr>Participating WEC Department Accomplishments</vt:lpstr>
      <vt:lpstr>PowerPoint Presentation</vt:lpstr>
      <vt:lpstr>PowerPoint Presentation</vt:lpstr>
      <vt:lpstr>PowerPoint Presentation</vt:lpstr>
      <vt:lpstr>Assessment Table: Click to see full Table</vt:lpstr>
      <vt:lpstr>SLOs: Value Rubrics, and other sources</vt:lpstr>
      <vt:lpstr>SLOs: Value Rubrics, and other sources (Cont)</vt:lpstr>
      <vt:lpstr>SLOs: Value Rubrics, and other sources (Cont)</vt:lpstr>
      <vt:lpstr>SLOs: Value Rubrics, and other sources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Our Excellence: Enriched Communication Curricula Across the University</dc:title>
  <dc:creator>Jeffrey R. Galin</dc:creator>
  <cp:lastModifiedBy>Jeffrey Galin</cp:lastModifiedBy>
  <cp:revision>76</cp:revision>
  <dcterms:created xsi:type="dcterms:W3CDTF">2021-03-18T10:40:23Z</dcterms:created>
  <dcterms:modified xsi:type="dcterms:W3CDTF">2021-04-02T19:12:27Z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