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8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AB478-5D4F-1AF8-6E84-78C499B620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42D360-FFA0-A376-0860-026D64672A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A6D29-E4EA-47C2-D89C-A149F095A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A7F4C-0FBE-423E-B11B-45CAC7DAD8AE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818234-3F26-6215-E5C0-FDDD09015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B4B88B-C9AE-023C-CE9F-372A3D7FE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5D1CF-5921-44D8-A1CB-A869031C1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381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0E633-8803-03E3-B98B-EE265FA9D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BA54BA-0C6E-116F-FC4F-13BAE3118E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EE16E0-5DF3-9A5F-089D-59FD7D598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A7F4C-0FBE-423E-B11B-45CAC7DAD8AE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7C7C11-EE4F-6209-02A8-8EFAFDC76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701416-4373-2CAF-7637-EEB2EB4E4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5D1CF-5921-44D8-A1CB-A869031C1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418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1A46CF-7191-E272-C0EC-F8DA0C32B4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9D51C4-B56C-CD73-15D8-E594667F5C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E31F54-90A2-9079-E6D4-3B5188F0D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A7F4C-0FBE-423E-B11B-45CAC7DAD8AE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0064E4-7FB7-80F1-1272-D815EF594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AD37AC-1795-32CC-50C2-1F0D366A4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5D1CF-5921-44D8-A1CB-A869031C1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294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F3640-C9DD-3B2E-E455-836BD8A63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8EBF29-5A30-D5E7-12E4-36A625FAAC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0461DD-6912-703C-5984-EF0BCAEE4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A7F4C-0FBE-423E-B11B-45CAC7DAD8AE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8436FC-78A9-48F5-B8B7-868824B8B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044ED-5125-02A1-B7DE-0C822D097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5D1CF-5921-44D8-A1CB-A869031C1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49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BABF7-5388-8DD5-DB7B-9568DBCB1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7318CD-5666-E1AD-33FC-E4A8F0F27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7B285D-15C0-5FD6-30C9-54D07EEA5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A7F4C-0FBE-423E-B11B-45CAC7DAD8AE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DE6512-AD1F-053E-122A-C73AEBF49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DE6A4D-5BA5-121E-B2D8-661A5168F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5D1CF-5921-44D8-A1CB-A869031C1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819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1CD74-167D-1787-0FDA-8CB7C4970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B61DD-9C7D-4A5E-3DCE-C5063B3C08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8AF1F6-5384-365C-62E9-DA1816DF92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175ECF-1555-4372-B171-E492A2E52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A7F4C-0FBE-423E-B11B-45CAC7DAD8AE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9AA9C5-356A-C3A4-DBCD-EB60F547D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8DBE86-4E88-486A-0D53-DC358EDD5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5D1CF-5921-44D8-A1CB-A869031C1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551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8425D-22FD-45DA-4C7F-ED4EF7C57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373399-CE2E-B7E4-F9B1-10E0FA8617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D6DB1E-BF9B-1396-954D-E9FE99E498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0901B2-21EC-22AD-8190-FCDDF11CEF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13F28A-5EED-6118-253B-13595D893C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91EAF3-C126-53E3-B19E-FF680FD55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A7F4C-0FBE-423E-B11B-45CAC7DAD8AE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39B81A-DAF7-BDD7-2650-166736603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9630E6-C9D4-DE8A-9418-4203A6EBC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5D1CF-5921-44D8-A1CB-A869031C1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43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10411-9B9B-3760-A5AE-5E7B1B5DD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62A3ED-4033-F074-5E87-2B5849E4C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A7F4C-0FBE-423E-B11B-45CAC7DAD8AE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76A7A4-918D-DC88-F2EB-3CC385842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4CE28F-303E-B91E-C29F-AE90FCC3F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5D1CF-5921-44D8-A1CB-A869031C1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551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C6D517-087A-6734-E5A9-4DCD41ED1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A7F4C-0FBE-423E-B11B-45CAC7DAD8AE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E3B927-F48D-72D6-2831-328F885E7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9DF2E9-CCA1-A145-9FBD-AF4A69C81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5D1CF-5921-44D8-A1CB-A869031C1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089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456AC-A653-A3E4-49BC-A49C72124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1E575-B307-4651-D837-D58ADFBD4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8C1B1D-E43F-F376-BBAE-33E59FD648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282F91-94B2-F5D4-3B62-B8EC7E4E4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A7F4C-0FBE-423E-B11B-45CAC7DAD8AE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682575-7D99-6CD9-705F-9A1D70792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7D7CDF-441B-7381-ED7C-289F7C1BE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5D1CF-5921-44D8-A1CB-A869031C1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591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CD97B-B6C7-41A9-0C35-34C639B44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4316CC-BAF0-A33D-1FBA-2D6C72F93D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4B3FAF-291C-D81E-6A63-F71DCFD141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18B276-06E2-8406-286D-8C117DFA1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A7F4C-0FBE-423E-B11B-45CAC7DAD8AE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6833DE-FF87-0AA8-48AB-6EBE598E0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2A8F55-004D-B708-2D14-0E142D940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5D1CF-5921-44D8-A1CB-A869031C1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553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0725D8-F722-9710-B105-BA536B3BD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8E0936-3059-877E-F4F9-F182031136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417B5A-3EF7-C8D9-90F9-1BBB134528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A7F4C-0FBE-423E-B11B-45CAC7DAD8AE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B3928D-70FF-B197-BC61-17BEAB5D6F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B0641B-64A6-75FB-98EF-456E7BAF18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5D1CF-5921-44D8-A1CB-A869031C1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301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u.edu/ouri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www.fau.edu/ouri/meet-our-mentors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au.edu/ouri/undergrad-symposium/" TargetMode="External"/><Relationship Id="rId3" Type="http://schemas.openxmlformats.org/officeDocument/2006/relationships/hyperlink" Target="https://www.fau.edu/ouri/directed-independent-research-designation/" TargetMode="External"/><Relationship Id="rId7" Type="http://schemas.openxmlformats.org/officeDocument/2006/relationships/hyperlink" Target="https://www.fau.edu/ouri/presentation-and-publication-opportunities/" TargetMode="External"/><Relationship Id="rId2" Type="http://schemas.openxmlformats.org/officeDocument/2006/relationships/hyperlink" Target="https://www.fau.edu/ouri/student-workshop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fau.edu/ouri/surf/" TargetMode="External"/><Relationship Id="rId5" Type="http://schemas.openxmlformats.org/officeDocument/2006/relationships/hyperlink" Target="https://www.fau.edu/ouri/undergraduate-grants/" TargetMode="External"/><Relationship Id="rId10" Type="http://schemas.openxmlformats.org/officeDocument/2006/relationships/image" Target="../media/image4.png"/><Relationship Id="rId4" Type="http://schemas.openxmlformats.org/officeDocument/2006/relationships/hyperlink" Target="https://www.fau.edu/honorsinthemajor/program-information/existing-honors-in-the-major/" TargetMode="External"/><Relationship Id="rId9" Type="http://schemas.openxmlformats.org/officeDocument/2006/relationships/hyperlink" Target="https://www.fau.edu/ouri/ug-researcher-award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C8AF50-A045-18CD-BD4E-A3A3847F7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3083" y="231099"/>
            <a:ext cx="6649155" cy="1125008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2060"/>
                </a:solidFill>
                <a:latin typeface="+mn-lt"/>
              </a:rPr>
              <a:t>Research Intensive (RI) Course </a:t>
            </a:r>
          </a:p>
        </p:txBody>
      </p:sp>
      <p:pic>
        <p:nvPicPr>
          <p:cNvPr id="5" name="Picture 4" descr="A sign in a room&#10;&#10;Description automatically generated">
            <a:extLst>
              <a:ext uri="{FF2B5EF4-FFF2-40B4-BE49-F238E27FC236}">
                <a16:creationId xmlns:a16="http://schemas.microsoft.com/office/drawing/2014/main" id="{22061247-F7D6-AF89-E4B3-0FD99D53FE5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164" r="12944"/>
          <a:stretch/>
        </p:blipFill>
        <p:spPr>
          <a:xfrm>
            <a:off x="20" y="10"/>
            <a:ext cx="6116549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277BE-3AAE-AEA4-2F06-3A4ACDE72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5689" y="1490134"/>
            <a:ext cx="6183263" cy="34182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0" i="0" dirty="0">
                <a:solidFill>
                  <a:srgbClr val="002060"/>
                </a:solidFill>
                <a:effectLst/>
              </a:rPr>
              <a:t>In this course </a:t>
            </a:r>
            <a:r>
              <a:rPr lang="en-US" sz="3200" b="1" i="0" dirty="0">
                <a:solidFill>
                  <a:srgbClr val="002060"/>
                </a:solidFill>
                <a:effectLst/>
              </a:rPr>
              <a:t>you will conduct research and inquiry (URI) at an intensive level</a:t>
            </a:r>
            <a:r>
              <a:rPr lang="en-US" sz="3200" b="0" i="0" dirty="0">
                <a:solidFill>
                  <a:srgbClr val="002060"/>
                </a:solidFill>
                <a:effectLst/>
              </a:rPr>
              <a:t>, through classroom projects and assignments. </a:t>
            </a:r>
            <a:endParaRPr lang="en-US" sz="32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1400" dirty="0">
              <a:solidFill>
                <a:srgbClr val="002060"/>
              </a:solidFill>
            </a:endParaRPr>
          </a:p>
          <a:p>
            <a:r>
              <a:rPr lang="en-US" sz="2400" kern="1200" dirty="0">
                <a:solidFill>
                  <a:srgbClr val="002060"/>
                </a:solidFill>
                <a:cs typeface="Times New Roman" panose="02020603050405020304" pitchFamily="18" charset="0"/>
              </a:rPr>
              <a:t>For further engagement in URI opportunities – reach out to </a:t>
            </a:r>
            <a:r>
              <a:rPr lang="en-US" sz="2400" kern="1200" dirty="0">
                <a:solidFill>
                  <a:schemeClr val="tx1"/>
                </a:solidFill>
                <a:cs typeface="Times New Roman" panose="02020603050405020304" pitchFamily="18" charset="0"/>
                <a:hlinkClick r:id="rId3"/>
              </a:rPr>
              <a:t>OURI</a:t>
            </a:r>
            <a:r>
              <a:rPr lang="en-US" sz="2400" kern="1200" dirty="0">
                <a:solidFill>
                  <a:schemeClr val="tx1"/>
                </a:solidFill>
                <a:cs typeface="Times New Roman" panose="02020603050405020304" pitchFamily="18" charset="0"/>
              </a:rPr>
              <a:t>  </a:t>
            </a:r>
            <a:r>
              <a:rPr lang="en-US" sz="2400" dirty="0">
                <a:solidFill>
                  <a:srgbClr val="002060"/>
                </a:solidFill>
                <a:cs typeface="Times New Roman" panose="02020603050405020304" pitchFamily="18" charset="0"/>
              </a:rPr>
              <a:t>OR to </a:t>
            </a:r>
            <a:r>
              <a:rPr lang="en-US" sz="2400" dirty="0">
                <a:solidFill>
                  <a:srgbClr val="002060"/>
                </a:solidFill>
                <a:cs typeface="Times New Roman" panose="02020603050405020304" pitchFamily="18" charset="0"/>
                <a:hlinkClick r:id="rId4"/>
              </a:rPr>
              <a:t>OURI’s Peer Mentors</a:t>
            </a:r>
            <a:endParaRPr lang="en-US" sz="2400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  <a:cs typeface="Times New Roman" panose="02020603050405020304" pitchFamily="18" charset="0"/>
              </a:rPr>
              <a:t>         </a:t>
            </a:r>
            <a:r>
              <a:rPr lang="en-US" sz="2000" dirty="0">
                <a:solidFill>
                  <a:srgbClr val="002060"/>
                </a:solidFill>
                <a:cs typeface="Times New Roman" panose="02020603050405020304" pitchFamily="18" charset="0"/>
              </a:rPr>
              <a:t>OURI Website</a:t>
            </a:r>
            <a:r>
              <a:rPr lang="en-US" sz="2400" dirty="0">
                <a:solidFill>
                  <a:srgbClr val="002060"/>
                </a:solidFill>
                <a:cs typeface="Times New Roman" panose="02020603050405020304" pitchFamily="18" charset="0"/>
              </a:rPr>
              <a:t>		   </a:t>
            </a:r>
            <a:r>
              <a:rPr lang="en-US" sz="2000" dirty="0">
                <a:solidFill>
                  <a:srgbClr val="002060"/>
                </a:solidFill>
                <a:cs typeface="Times New Roman" panose="02020603050405020304" pitchFamily="18" charset="0"/>
              </a:rPr>
              <a:t>Peer Mentors</a:t>
            </a:r>
            <a:endParaRPr lang="en-US" sz="2400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pic>
        <p:nvPicPr>
          <p:cNvPr id="7" name="Picture 6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13E4EFAD-64A4-0911-C64E-900A6115AB94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91" t="9594" r="10196" b="12899"/>
          <a:stretch/>
        </p:blipFill>
        <p:spPr>
          <a:xfrm>
            <a:off x="6598226" y="4804500"/>
            <a:ext cx="1756064" cy="171606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C45AE3C-FC0F-E8CC-AD1D-4EC92082575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29919" y="4804500"/>
            <a:ext cx="1743632" cy="1737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786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12">
            <a:extLst>
              <a:ext uri="{FF2B5EF4-FFF2-40B4-BE49-F238E27FC236}">
                <a16:creationId xmlns:a16="http://schemas.microsoft.com/office/drawing/2014/main" id="{34FD16D7-4EB3-40C2-A811-4F8DE52B3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14">
            <a:extLst>
              <a:ext uri="{FF2B5EF4-FFF2-40B4-BE49-F238E27FC236}">
                <a16:creationId xmlns:a16="http://schemas.microsoft.com/office/drawing/2014/main" id="{5C3C901A-B2F4-4A3C-BCDD-7C8D587ECA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342310"/>
            <a:ext cx="12192000" cy="2515690"/>
          </a:xfrm>
          <a:custGeom>
            <a:avLst/>
            <a:gdLst>
              <a:gd name="connsiteX0" fmla="*/ 0 w 12192000"/>
              <a:gd name="connsiteY0" fmla="*/ 0 h 2515690"/>
              <a:gd name="connsiteX1" fmla="*/ 170442 w 12192000"/>
              <a:gd name="connsiteY1" fmla="*/ 96074 h 2515690"/>
              <a:gd name="connsiteX2" fmla="*/ 424739 w 12192000"/>
              <a:gd name="connsiteY2" fmla="*/ 224865 h 2515690"/>
              <a:gd name="connsiteX3" fmla="*/ 748273 w 12192000"/>
              <a:gd name="connsiteY3" fmla="*/ 373939 h 2515690"/>
              <a:gd name="connsiteX4" fmla="*/ 1037058 w 12192000"/>
              <a:gd name="connsiteY4" fmla="*/ 499994 h 2515690"/>
              <a:gd name="connsiteX5" fmla="*/ 1101312 w 12192000"/>
              <a:gd name="connsiteY5" fmla="*/ 428540 h 2515690"/>
              <a:gd name="connsiteX6" fmla="*/ 1367071 w 12192000"/>
              <a:gd name="connsiteY6" fmla="*/ 516118 h 2515690"/>
              <a:gd name="connsiteX7" fmla="*/ 2189943 w 12192000"/>
              <a:gd name="connsiteY7" fmla="*/ 794533 h 2515690"/>
              <a:gd name="connsiteX8" fmla="*/ 2390329 w 12192000"/>
              <a:gd name="connsiteY8" fmla="*/ 920897 h 2515690"/>
              <a:gd name="connsiteX9" fmla="*/ 2459570 w 12192000"/>
              <a:gd name="connsiteY9" fmla="*/ 983740 h 2515690"/>
              <a:gd name="connsiteX10" fmla="*/ 2503252 w 12192000"/>
              <a:gd name="connsiteY10" fmla="*/ 1000151 h 2515690"/>
              <a:gd name="connsiteX11" fmla="*/ 2503252 w 12192000"/>
              <a:gd name="connsiteY11" fmla="*/ 1008273 h 2515690"/>
              <a:gd name="connsiteX12" fmla="*/ 2511191 w 12192000"/>
              <a:gd name="connsiteY12" fmla="*/ 1009499 h 2515690"/>
              <a:gd name="connsiteX13" fmla="*/ 2565029 w 12192000"/>
              <a:gd name="connsiteY13" fmla="*/ 1015977 h 2515690"/>
              <a:gd name="connsiteX14" fmla="*/ 2593745 w 12192000"/>
              <a:gd name="connsiteY14" fmla="*/ 1019963 h 2515690"/>
              <a:gd name="connsiteX15" fmla="*/ 2591015 w 12192000"/>
              <a:gd name="connsiteY15" fmla="*/ 1019651 h 2515690"/>
              <a:gd name="connsiteX16" fmla="*/ 2590137 w 12192000"/>
              <a:gd name="connsiteY16" fmla="*/ 1019549 h 2515690"/>
              <a:gd name="connsiteX17" fmla="*/ 2589021 w 12192000"/>
              <a:gd name="connsiteY17" fmla="*/ 1019424 h 2515690"/>
              <a:gd name="connsiteX18" fmla="*/ 2591015 w 12192000"/>
              <a:gd name="connsiteY18" fmla="*/ 1019651 h 2515690"/>
              <a:gd name="connsiteX19" fmla="*/ 2602385 w 12192000"/>
              <a:gd name="connsiteY19" fmla="*/ 1020975 h 2515690"/>
              <a:gd name="connsiteX20" fmla="*/ 2614445 w 12192000"/>
              <a:gd name="connsiteY20" fmla="*/ 1022389 h 2515690"/>
              <a:gd name="connsiteX21" fmla="*/ 2614445 w 12192000"/>
              <a:gd name="connsiteY21" fmla="*/ 1020966 h 2515690"/>
              <a:gd name="connsiteX22" fmla="*/ 2676661 w 12192000"/>
              <a:gd name="connsiteY22" fmla="*/ 1029355 h 2515690"/>
              <a:gd name="connsiteX23" fmla="*/ 2788597 w 12192000"/>
              <a:gd name="connsiteY23" fmla="*/ 1048926 h 2515690"/>
              <a:gd name="connsiteX24" fmla="*/ 2812742 w 12192000"/>
              <a:gd name="connsiteY24" fmla="*/ 1057667 h 2515690"/>
              <a:gd name="connsiteX25" fmla="*/ 2970201 w 12192000"/>
              <a:gd name="connsiteY25" fmla="*/ 949091 h 2515690"/>
              <a:gd name="connsiteX26" fmla="*/ 3030610 w 12192000"/>
              <a:gd name="connsiteY26" fmla="*/ 1049340 h 2515690"/>
              <a:gd name="connsiteX27" fmla="*/ 3058913 w 12192000"/>
              <a:gd name="connsiteY27" fmla="*/ 1048085 h 2515690"/>
              <a:gd name="connsiteX28" fmla="*/ 3072697 w 12192000"/>
              <a:gd name="connsiteY28" fmla="*/ 1045316 h 2515690"/>
              <a:gd name="connsiteX29" fmla="*/ 3083305 w 12192000"/>
              <a:gd name="connsiteY29" fmla="*/ 1040550 h 2515690"/>
              <a:gd name="connsiteX30" fmla="*/ 3125603 w 12192000"/>
              <a:gd name="connsiteY30" fmla="*/ 1004583 h 2515690"/>
              <a:gd name="connsiteX31" fmla="*/ 3385106 w 12192000"/>
              <a:gd name="connsiteY31" fmla="*/ 1042233 h 2515690"/>
              <a:gd name="connsiteX32" fmla="*/ 3424945 w 12192000"/>
              <a:gd name="connsiteY32" fmla="*/ 1065268 h 2515690"/>
              <a:gd name="connsiteX33" fmla="*/ 3436948 w 12192000"/>
              <a:gd name="connsiteY33" fmla="*/ 1068018 h 2515690"/>
              <a:gd name="connsiteX34" fmla="*/ 3466714 w 12192000"/>
              <a:gd name="connsiteY34" fmla="*/ 1063419 h 2515690"/>
              <a:gd name="connsiteX35" fmla="*/ 3550909 w 12192000"/>
              <a:gd name="connsiteY35" fmla="*/ 1044511 h 2515690"/>
              <a:gd name="connsiteX36" fmla="*/ 3555900 w 12192000"/>
              <a:gd name="connsiteY36" fmla="*/ 1041996 h 2515690"/>
              <a:gd name="connsiteX37" fmla="*/ 3625978 w 12192000"/>
              <a:gd name="connsiteY37" fmla="*/ 1023459 h 2515690"/>
              <a:gd name="connsiteX38" fmla="*/ 3632465 w 12192000"/>
              <a:gd name="connsiteY38" fmla="*/ 1023522 h 2515690"/>
              <a:gd name="connsiteX39" fmla="*/ 3649063 w 12192000"/>
              <a:gd name="connsiteY39" fmla="*/ 1018726 h 2515690"/>
              <a:gd name="connsiteX40" fmla="*/ 3805954 w 12192000"/>
              <a:gd name="connsiteY40" fmla="*/ 917517 h 2515690"/>
              <a:gd name="connsiteX41" fmla="*/ 4020506 w 12192000"/>
              <a:gd name="connsiteY41" fmla="*/ 816231 h 2515690"/>
              <a:gd name="connsiteX42" fmla="*/ 4233682 w 12192000"/>
              <a:gd name="connsiteY42" fmla="*/ 799511 h 2515690"/>
              <a:gd name="connsiteX43" fmla="*/ 4306552 w 12192000"/>
              <a:gd name="connsiteY43" fmla="*/ 610207 h 2515690"/>
              <a:gd name="connsiteX44" fmla="*/ 4816604 w 12192000"/>
              <a:gd name="connsiteY44" fmla="*/ 773163 h 2515690"/>
              <a:gd name="connsiteX45" fmla="*/ 4916502 w 12192000"/>
              <a:gd name="connsiteY45" fmla="*/ 788104 h 2515690"/>
              <a:gd name="connsiteX46" fmla="*/ 5224415 w 12192000"/>
              <a:gd name="connsiteY46" fmla="*/ 674418 h 2515690"/>
              <a:gd name="connsiteX47" fmla="*/ 5274077 w 12192000"/>
              <a:gd name="connsiteY47" fmla="*/ 655978 h 2515690"/>
              <a:gd name="connsiteX48" fmla="*/ 5371217 w 12192000"/>
              <a:gd name="connsiteY48" fmla="*/ 614372 h 2515690"/>
              <a:gd name="connsiteX49" fmla="*/ 5364523 w 12192000"/>
              <a:gd name="connsiteY49" fmla="*/ 502501 h 2515690"/>
              <a:gd name="connsiteX50" fmla="*/ 5457871 w 12192000"/>
              <a:gd name="connsiteY50" fmla="*/ 558285 h 2515690"/>
              <a:gd name="connsiteX51" fmla="*/ 5750580 w 12192000"/>
              <a:gd name="connsiteY51" fmla="*/ 663503 h 2515690"/>
              <a:gd name="connsiteX52" fmla="*/ 5976618 w 12192000"/>
              <a:gd name="connsiteY52" fmla="*/ 582652 h 2515690"/>
              <a:gd name="connsiteX53" fmla="*/ 6009346 w 12192000"/>
              <a:gd name="connsiteY53" fmla="*/ 559470 h 2515690"/>
              <a:gd name="connsiteX54" fmla="*/ 6069735 w 12192000"/>
              <a:gd name="connsiteY54" fmla="*/ 587803 h 2515690"/>
              <a:gd name="connsiteX55" fmla="*/ 6270319 w 12192000"/>
              <a:gd name="connsiteY55" fmla="*/ 643982 h 2515690"/>
              <a:gd name="connsiteX56" fmla="*/ 6406781 w 12192000"/>
              <a:gd name="connsiteY56" fmla="*/ 672327 h 2515690"/>
              <a:gd name="connsiteX57" fmla="*/ 6469508 w 12192000"/>
              <a:gd name="connsiteY57" fmla="*/ 708574 h 2515690"/>
              <a:gd name="connsiteX58" fmla="*/ 6515869 w 12192000"/>
              <a:gd name="connsiteY58" fmla="*/ 715738 h 2515690"/>
              <a:gd name="connsiteX59" fmla="*/ 6725938 w 12192000"/>
              <a:gd name="connsiteY59" fmla="*/ 691128 h 2515690"/>
              <a:gd name="connsiteX60" fmla="*/ 6778240 w 12192000"/>
              <a:gd name="connsiteY60" fmla="*/ 678998 h 2515690"/>
              <a:gd name="connsiteX61" fmla="*/ 6806944 w 12192000"/>
              <a:gd name="connsiteY61" fmla="*/ 646178 h 2515690"/>
              <a:gd name="connsiteX62" fmla="*/ 6830632 w 12192000"/>
              <a:gd name="connsiteY62" fmla="*/ 633915 h 2515690"/>
              <a:gd name="connsiteX63" fmla="*/ 6858072 w 12192000"/>
              <a:gd name="connsiteY63" fmla="*/ 646178 h 2515690"/>
              <a:gd name="connsiteX64" fmla="*/ 6891322 w 12192000"/>
              <a:gd name="connsiteY64" fmla="*/ 678998 h 2515690"/>
              <a:gd name="connsiteX65" fmla="*/ 6951905 w 12192000"/>
              <a:gd name="connsiteY65" fmla="*/ 691128 h 2515690"/>
              <a:gd name="connsiteX66" fmla="*/ 7195246 w 12192000"/>
              <a:gd name="connsiteY66" fmla="*/ 715738 h 2515690"/>
              <a:gd name="connsiteX67" fmla="*/ 7248949 w 12192000"/>
              <a:gd name="connsiteY67" fmla="*/ 708574 h 2515690"/>
              <a:gd name="connsiteX68" fmla="*/ 7321609 w 12192000"/>
              <a:gd name="connsiteY68" fmla="*/ 672327 h 2515690"/>
              <a:gd name="connsiteX69" fmla="*/ 7479684 w 12192000"/>
              <a:gd name="connsiteY69" fmla="*/ 643982 h 2515690"/>
              <a:gd name="connsiteX70" fmla="*/ 7712035 w 12192000"/>
              <a:gd name="connsiteY70" fmla="*/ 587803 h 2515690"/>
              <a:gd name="connsiteX71" fmla="*/ 7781987 w 12192000"/>
              <a:gd name="connsiteY71" fmla="*/ 559470 h 2515690"/>
              <a:gd name="connsiteX72" fmla="*/ 7819900 w 12192000"/>
              <a:gd name="connsiteY72" fmla="*/ 582652 h 2515690"/>
              <a:gd name="connsiteX73" fmla="*/ 8081736 w 12192000"/>
              <a:gd name="connsiteY73" fmla="*/ 663503 h 2515690"/>
              <a:gd name="connsiteX74" fmla="*/ 8420801 w 12192000"/>
              <a:gd name="connsiteY74" fmla="*/ 558285 h 2515690"/>
              <a:gd name="connsiteX75" fmla="*/ 8528933 w 12192000"/>
              <a:gd name="connsiteY75" fmla="*/ 502501 h 2515690"/>
              <a:gd name="connsiteX76" fmla="*/ 8521178 w 12192000"/>
              <a:gd name="connsiteY76" fmla="*/ 614372 h 2515690"/>
              <a:gd name="connsiteX77" fmla="*/ 8633702 w 12192000"/>
              <a:gd name="connsiteY77" fmla="*/ 655978 h 2515690"/>
              <a:gd name="connsiteX78" fmla="*/ 8691231 w 12192000"/>
              <a:gd name="connsiteY78" fmla="*/ 674418 h 2515690"/>
              <a:gd name="connsiteX79" fmla="*/ 9047908 w 12192000"/>
              <a:gd name="connsiteY79" fmla="*/ 788104 h 2515690"/>
              <a:gd name="connsiteX80" fmla="*/ 9163628 w 12192000"/>
              <a:gd name="connsiteY80" fmla="*/ 773163 h 2515690"/>
              <a:gd name="connsiteX81" fmla="*/ 9754459 w 12192000"/>
              <a:gd name="connsiteY81" fmla="*/ 610207 h 2515690"/>
              <a:gd name="connsiteX82" fmla="*/ 9838868 w 12192000"/>
              <a:gd name="connsiteY82" fmla="*/ 799511 h 2515690"/>
              <a:gd name="connsiteX83" fmla="*/ 10085808 w 12192000"/>
              <a:gd name="connsiteY83" fmla="*/ 816231 h 2515690"/>
              <a:gd name="connsiteX84" fmla="*/ 10334338 w 12192000"/>
              <a:gd name="connsiteY84" fmla="*/ 917517 h 2515690"/>
              <a:gd name="connsiteX85" fmla="*/ 10516076 w 12192000"/>
              <a:gd name="connsiteY85" fmla="*/ 1018726 h 2515690"/>
              <a:gd name="connsiteX86" fmla="*/ 10535302 w 12192000"/>
              <a:gd name="connsiteY86" fmla="*/ 1023522 h 2515690"/>
              <a:gd name="connsiteX87" fmla="*/ 10542819 w 12192000"/>
              <a:gd name="connsiteY87" fmla="*/ 1023458 h 2515690"/>
              <a:gd name="connsiteX88" fmla="*/ 10623994 w 12192000"/>
              <a:gd name="connsiteY88" fmla="*/ 1041996 h 2515690"/>
              <a:gd name="connsiteX89" fmla="*/ 10629774 w 12192000"/>
              <a:gd name="connsiteY89" fmla="*/ 1044511 h 2515690"/>
              <a:gd name="connsiteX90" fmla="*/ 10727305 w 12192000"/>
              <a:gd name="connsiteY90" fmla="*/ 1063419 h 2515690"/>
              <a:gd name="connsiteX91" fmla="*/ 10761785 w 12192000"/>
              <a:gd name="connsiteY91" fmla="*/ 1068017 h 2515690"/>
              <a:gd name="connsiteX92" fmla="*/ 10775688 w 12192000"/>
              <a:gd name="connsiteY92" fmla="*/ 1065268 h 2515690"/>
              <a:gd name="connsiteX93" fmla="*/ 10821837 w 12192000"/>
              <a:gd name="connsiteY93" fmla="*/ 1042232 h 2515690"/>
              <a:gd name="connsiteX94" fmla="*/ 11122438 w 12192000"/>
              <a:gd name="connsiteY94" fmla="*/ 1004583 h 2515690"/>
              <a:gd name="connsiteX95" fmla="*/ 11171433 w 12192000"/>
              <a:gd name="connsiteY95" fmla="*/ 1040550 h 2515690"/>
              <a:gd name="connsiteX96" fmla="*/ 11183724 w 12192000"/>
              <a:gd name="connsiteY96" fmla="*/ 1045316 h 2515690"/>
              <a:gd name="connsiteX97" fmla="*/ 11199690 w 12192000"/>
              <a:gd name="connsiteY97" fmla="*/ 1048085 h 2515690"/>
              <a:gd name="connsiteX98" fmla="*/ 11232475 w 12192000"/>
              <a:gd name="connsiteY98" fmla="*/ 1049340 h 2515690"/>
              <a:gd name="connsiteX99" fmla="*/ 11302451 w 12192000"/>
              <a:gd name="connsiteY99" fmla="*/ 949091 h 2515690"/>
              <a:gd name="connsiteX100" fmla="*/ 11484849 w 12192000"/>
              <a:gd name="connsiteY100" fmla="*/ 1057667 h 2515690"/>
              <a:gd name="connsiteX101" fmla="*/ 11512818 w 12192000"/>
              <a:gd name="connsiteY101" fmla="*/ 1048926 h 2515690"/>
              <a:gd name="connsiteX102" fmla="*/ 11642481 w 12192000"/>
              <a:gd name="connsiteY102" fmla="*/ 1029355 h 2515690"/>
              <a:gd name="connsiteX103" fmla="*/ 11714551 w 12192000"/>
              <a:gd name="connsiteY103" fmla="*/ 1020966 h 2515690"/>
              <a:gd name="connsiteX104" fmla="*/ 11714551 w 12192000"/>
              <a:gd name="connsiteY104" fmla="*/ 1022389 h 2515690"/>
              <a:gd name="connsiteX105" fmla="*/ 11728519 w 12192000"/>
              <a:gd name="connsiteY105" fmla="*/ 1020975 h 2515690"/>
              <a:gd name="connsiteX106" fmla="*/ 11741691 w 12192000"/>
              <a:gd name="connsiteY106" fmla="*/ 1019651 h 2515690"/>
              <a:gd name="connsiteX107" fmla="*/ 11743999 w 12192000"/>
              <a:gd name="connsiteY107" fmla="*/ 1019424 h 2515690"/>
              <a:gd name="connsiteX108" fmla="*/ 11742709 w 12192000"/>
              <a:gd name="connsiteY108" fmla="*/ 1019549 h 2515690"/>
              <a:gd name="connsiteX109" fmla="*/ 11741691 w 12192000"/>
              <a:gd name="connsiteY109" fmla="*/ 1019651 h 2515690"/>
              <a:gd name="connsiteX110" fmla="*/ 11738529 w 12192000"/>
              <a:gd name="connsiteY110" fmla="*/ 1019963 h 2515690"/>
              <a:gd name="connsiteX111" fmla="*/ 11771791 w 12192000"/>
              <a:gd name="connsiteY111" fmla="*/ 1015977 h 2515690"/>
              <a:gd name="connsiteX112" fmla="*/ 11834157 w 12192000"/>
              <a:gd name="connsiteY112" fmla="*/ 1009499 h 2515690"/>
              <a:gd name="connsiteX113" fmla="*/ 11843354 w 12192000"/>
              <a:gd name="connsiteY113" fmla="*/ 1008273 h 2515690"/>
              <a:gd name="connsiteX114" fmla="*/ 11843354 w 12192000"/>
              <a:gd name="connsiteY114" fmla="*/ 1000151 h 2515690"/>
              <a:gd name="connsiteX115" fmla="*/ 11893955 w 12192000"/>
              <a:gd name="connsiteY115" fmla="*/ 983740 h 2515690"/>
              <a:gd name="connsiteX116" fmla="*/ 11974160 w 12192000"/>
              <a:gd name="connsiteY116" fmla="*/ 920897 h 2515690"/>
              <a:gd name="connsiteX117" fmla="*/ 12143531 w 12192000"/>
              <a:gd name="connsiteY117" fmla="*/ 823664 h 2515690"/>
              <a:gd name="connsiteX118" fmla="*/ 12192000 w 12192000"/>
              <a:gd name="connsiteY118" fmla="*/ 801163 h 2515690"/>
              <a:gd name="connsiteX119" fmla="*/ 12192000 w 12192000"/>
              <a:gd name="connsiteY119" fmla="*/ 2515690 h 2515690"/>
              <a:gd name="connsiteX120" fmla="*/ 0 w 12192000"/>
              <a:gd name="connsiteY120" fmla="*/ 2515690 h 2515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</a:cxnLst>
            <a:rect l="l" t="t" r="r" b="b"/>
            <a:pathLst>
              <a:path w="12192000" h="2515690">
                <a:moveTo>
                  <a:pt x="0" y="0"/>
                </a:moveTo>
                <a:lnTo>
                  <a:pt x="170442" y="96074"/>
                </a:lnTo>
                <a:cubicBezTo>
                  <a:pt x="323315" y="179510"/>
                  <a:pt x="418777" y="223899"/>
                  <a:pt x="424739" y="224865"/>
                </a:cubicBezTo>
                <a:cubicBezTo>
                  <a:pt x="573781" y="248496"/>
                  <a:pt x="654649" y="314572"/>
                  <a:pt x="748273" y="373939"/>
                </a:cubicBezTo>
                <a:cubicBezTo>
                  <a:pt x="830321" y="425631"/>
                  <a:pt x="917271" y="480784"/>
                  <a:pt x="1037058" y="499994"/>
                </a:cubicBezTo>
                <a:cubicBezTo>
                  <a:pt x="1195925" y="525362"/>
                  <a:pt x="1048105" y="445478"/>
                  <a:pt x="1101312" y="428540"/>
                </a:cubicBezTo>
                <a:cubicBezTo>
                  <a:pt x="1188473" y="458169"/>
                  <a:pt x="1274625" y="505369"/>
                  <a:pt x="1367071" y="516118"/>
                </a:cubicBezTo>
                <a:cubicBezTo>
                  <a:pt x="1701323" y="554463"/>
                  <a:pt x="1964451" y="648887"/>
                  <a:pt x="2189943" y="794533"/>
                </a:cubicBezTo>
                <a:cubicBezTo>
                  <a:pt x="2255082" y="836300"/>
                  <a:pt x="2357481" y="862342"/>
                  <a:pt x="2390329" y="920897"/>
                </a:cubicBezTo>
                <a:cubicBezTo>
                  <a:pt x="2406050" y="949359"/>
                  <a:pt x="2430126" y="969285"/>
                  <a:pt x="2459570" y="983740"/>
                </a:cubicBezTo>
                <a:lnTo>
                  <a:pt x="2503252" y="1000151"/>
                </a:lnTo>
                <a:lnTo>
                  <a:pt x="2503252" y="1008273"/>
                </a:lnTo>
                <a:lnTo>
                  <a:pt x="2511191" y="1009499"/>
                </a:lnTo>
                <a:cubicBezTo>
                  <a:pt x="2529847" y="1011974"/>
                  <a:pt x="2562849" y="1015701"/>
                  <a:pt x="2565029" y="1015977"/>
                </a:cubicBezTo>
                <a:cubicBezTo>
                  <a:pt x="2610845" y="1021778"/>
                  <a:pt x="2601577" y="1020837"/>
                  <a:pt x="2593745" y="1019963"/>
                </a:cubicBezTo>
                <a:lnTo>
                  <a:pt x="2591015" y="1019651"/>
                </a:lnTo>
                <a:lnTo>
                  <a:pt x="2590137" y="1019549"/>
                </a:lnTo>
                <a:cubicBezTo>
                  <a:pt x="2588203" y="1019326"/>
                  <a:pt x="2588125" y="1019321"/>
                  <a:pt x="2589021" y="1019424"/>
                </a:cubicBezTo>
                <a:lnTo>
                  <a:pt x="2591015" y="1019651"/>
                </a:lnTo>
                <a:lnTo>
                  <a:pt x="2602385" y="1020975"/>
                </a:lnTo>
                <a:lnTo>
                  <a:pt x="2614445" y="1022389"/>
                </a:lnTo>
                <a:lnTo>
                  <a:pt x="2614445" y="1020966"/>
                </a:lnTo>
                <a:lnTo>
                  <a:pt x="2676661" y="1029355"/>
                </a:lnTo>
                <a:cubicBezTo>
                  <a:pt x="2715592" y="1034194"/>
                  <a:pt x="2753901" y="1039695"/>
                  <a:pt x="2788597" y="1048926"/>
                </a:cubicBezTo>
                <a:lnTo>
                  <a:pt x="2812742" y="1057667"/>
                </a:lnTo>
                <a:lnTo>
                  <a:pt x="2970201" y="949091"/>
                </a:lnTo>
                <a:cubicBezTo>
                  <a:pt x="3052785" y="982961"/>
                  <a:pt x="2996105" y="1020057"/>
                  <a:pt x="3030610" y="1049340"/>
                </a:cubicBezTo>
                <a:cubicBezTo>
                  <a:pt x="3039005" y="1048442"/>
                  <a:pt x="3049621" y="1048500"/>
                  <a:pt x="3058913" y="1048085"/>
                </a:cubicBezTo>
                <a:lnTo>
                  <a:pt x="3072697" y="1045316"/>
                </a:lnTo>
                <a:lnTo>
                  <a:pt x="3083305" y="1040550"/>
                </a:lnTo>
                <a:lnTo>
                  <a:pt x="3125603" y="1004583"/>
                </a:lnTo>
                <a:cubicBezTo>
                  <a:pt x="3221669" y="925596"/>
                  <a:pt x="3242489" y="937564"/>
                  <a:pt x="3385106" y="1042233"/>
                </a:cubicBezTo>
                <a:cubicBezTo>
                  <a:pt x="3399403" y="1052670"/>
                  <a:pt x="3412529" y="1060209"/>
                  <a:pt x="3424945" y="1065268"/>
                </a:cubicBezTo>
                <a:lnTo>
                  <a:pt x="3436948" y="1068018"/>
                </a:lnTo>
                <a:lnTo>
                  <a:pt x="3466714" y="1063419"/>
                </a:lnTo>
                <a:lnTo>
                  <a:pt x="3550909" y="1044511"/>
                </a:lnTo>
                <a:lnTo>
                  <a:pt x="3555900" y="1041996"/>
                </a:lnTo>
                <a:cubicBezTo>
                  <a:pt x="3573827" y="1033454"/>
                  <a:pt x="3594382" y="1025941"/>
                  <a:pt x="3625978" y="1023459"/>
                </a:cubicBezTo>
                <a:lnTo>
                  <a:pt x="3632465" y="1023522"/>
                </a:lnTo>
                <a:lnTo>
                  <a:pt x="3649063" y="1018726"/>
                </a:lnTo>
                <a:cubicBezTo>
                  <a:pt x="3741849" y="989371"/>
                  <a:pt x="3810578" y="953657"/>
                  <a:pt x="3805954" y="917517"/>
                </a:cubicBezTo>
                <a:cubicBezTo>
                  <a:pt x="4031729" y="953901"/>
                  <a:pt x="4031729" y="953901"/>
                  <a:pt x="4020506" y="816231"/>
                </a:cubicBezTo>
                <a:cubicBezTo>
                  <a:pt x="4171643" y="865324"/>
                  <a:pt x="4206308" y="864422"/>
                  <a:pt x="4233682" y="799511"/>
                </a:cubicBezTo>
                <a:cubicBezTo>
                  <a:pt x="4260226" y="737017"/>
                  <a:pt x="4254728" y="668575"/>
                  <a:pt x="4306552" y="610207"/>
                </a:cubicBezTo>
                <a:cubicBezTo>
                  <a:pt x="4495313" y="657923"/>
                  <a:pt x="4699922" y="667347"/>
                  <a:pt x="4816604" y="773163"/>
                </a:cubicBezTo>
                <a:cubicBezTo>
                  <a:pt x="4834734" y="789836"/>
                  <a:pt x="4890507" y="799946"/>
                  <a:pt x="4916502" y="788104"/>
                </a:cubicBezTo>
                <a:cubicBezTo>
                  <a:pt x="5013526" y="746101"/>
                  <a:pt x="5238129" y="796871"/>
                  <a:pt x="5224415" y="674418"/>
                </a:cubicBezTo>
                <a:cubicBezTo>
                  <a:pt x="5223051" y="659300"/>
                  <a:pt x="5240524" y="644890"/>
                  <a:pt x="5274077" y="655978"/>
                </a:cubicBezTo>
                <a:cubicBezTo>
                  <a:pt x="5388582" y="694066"/>
                  <a:pt x="5367022" y="644784"/>
                  <a:pt x="5371217" y="614372"/>
                </a:cubicBezTo>
                <a:cubicBezTo>
                  <a:pt x="5375856" y="577567"/>
                  <a:pt x="5319010" y="537578"/>
                  <a:pt x="5364523" y="502501"/>
                </a:cubicBezTo>
                <a:cubicBezTo>
                  <a:pt x="5425408" y="508891"/>
                  <a:pt x="5433299" y="538191"/>
                  <a:pt x="5457871" y="558285"/>
                </a:cubicBezTo>
                <a:cubicBezTo>
                  <a:pt x="5530352" y="617005"/>
                  <a:pt x="5609566" y="664386"/>
                  <a:pt x="5750580" y="663503"/>
                </a:cubicBezTo>
                <a:cubicBezTo>
                  <a:pt x="5864519" y="662926"/>
                  <a:pt x="5966527" y="666650"/>
                  <a:pt x="5976618" y="582652"/>
                </a:cubicBezTo>
                <a:cubicBezTo>
                  <a:pt x="5978145" y="569455"/>
                  <a:pt x="5990792" y="562346"/>
                  <a:pt x="6009346" y="559470"/>
                </a:cubicBezTo>
                <a:cubicBezTo>
                  <a:pt x="6030639" y="568485"/>
                  <a:pt x="6052592" y="577083"/>
                  <a:pt x="6069735" y="587803"/>
                </a:cubicBezTo>
                <a:cubicBezTo>
                  <a:pt x="6126182" y="623812"/>
                  <a:pt x="6196945" y="634730"/>
                  <a:pt x="6270319" y="643982"/>
                </a:cubicBezTo>
                <a:cubicBezTo>
                  <a:pt x="6317101" y="649940"/>
                  <a:pt x="6363466" y="657107"/>
                  <a:pt x="6406781" y="672327"/>
                </a:cubicBezTo>
                <a:cubicBezTo>
                  <a:pt x="6433586" y="681598"/>
                  <a:pt x="6454928" y="693402"/>
                  <a:pt x="6469508" y="708574"/>
                </a:cubicBezTo>
                <a:cubicBezTo>
                  <a:pt x="6482729" y="721786"/>
                  <a:pt x="6496225" y="725422"/>
                  <a:pt x="6515869" y="715738"/>
                </a:cubicBezTo>
                <a:cubicBezTo>
                  <a:pt x="6572200" y="688353"/>
                  <a:pt x="6639257" y="676241"/>
                  <a:pt x="6725938" y="691128"/>
                </a:cubicBezTo>
                <a:cubicBezTo>
                  <a:pt x="6752109" y="695629"/>
                  <a:pt x="6772625" y="691505"/>
                  <a:pt x="6778240" y="678998"/>
                </a:cubicBezTo>
                <a:cubicBezTo>
                  <a:pt x="6784286" y="665981"/>
                  <a:pt x="6794269" y="655280"/>
                  <a:pt x="6806944" y="646178"/>
                </a:cubicBezTo>
                <a:lnTo>
                  <a:pt x="6830632" y="633915"/>
                </a:lnTo>
                <a:lnTo>
                  <a:pt x="6858072" y="646178"/>
                </a:lnTo>
                <a:cubicBezTo>
                  <a:pt x="6872754" y="655280"/>
                  <a:pt x="6884317" y="665981"/>
                  <a:pt x="6891322" y="678998"/>
                </a:cubicBezTo>
                <a:cubicBezTo>
                  <a:pt x="6897826" y="691505"/>
                  <a:pt x="6921592" y="695629"/>
                  <a:pt x="6951905" y="691128"/>
                </a:cubicBezTo>
                <a:cubicBezTo>
                  <a:pt x="7052317" y="676241"/>
                  <a:pt x="7129994" y="688353"/>
                  <a:pt x="7195246" y="715738"/>
                </a:cubicBezTo>
                <a:cubicBezTo>
                  <a:pt x="7217999" y="725422"/>
                  <a:pt x="7233634" y="721786"/>
                  <a:pt x="7248949" y="708574"/>
                </a:cubicBezTo>
                <a:cubicBezTo>
                  <a:pt x="7265838" y="693402"/>
                  <a:pt x="7290560" y="681598"/>
                  <a:pt x="7321609" y="672327"/>
                </a:cubicBezTo>
                <a:cubicBezTo>
                  <a:pt x="7371785" y="657107"/>
                  <a:pt x="7425493" y="649940"/>
                  <a:pt x="7479684" y="643982"/>
                </a:cubicBezTo>
                <a:cubicBezTo>
                  <a:pt x="7564679" y="634730"/>
                  <a:pt x="7646649" y="623812"/>
                  <a:pt x="7712035" y="587803"/>
                </a:cubicBezTo>
                <a:cubicBezTo>
                  <a:pt x="7731892" y="577083"/>
                  <a:pt x="7757322" y="568485"/>
                  <a:pt x="7781987" y="559470"/>
                </a:cubicBezTo>
                <a:cubicBezTo>
                  <a:pt x="7803481" y="562346"/>
                  <a:pt x="7818130" y="569455"/>
                  <a:pt x="7819900" y="582652"/>
                </a:cubicBezTo>
                <a:cubicBezTo>
                  <a:pt x="7831588" y="666650"/>
                  <a:pt x="7949751" y="662926"/>
                  <a:pt x="8081736" y="663503"/>
                </a:cubicBezTo>
                <a:cubicBezTo>
                  <a:pt x="8245081" y="664386"/>
                  <a:pt x="8336842" y="617005"/>
                  <a:pt x="8420801" y="558285"/>
                </a:cubicBezTo>
                <a:cubicBezTo>
                  <a:pt x="8449265" y="538191"/>
                  <a:pt x="8458404" y="508890"/>
                  <a:pt x="8528933" y="502501"/>
                </a:cubicBezTo>
                <a:cubicBezTo>
                  <a:pt x="8581654" y="537578"/>
                  <a:pt x="8515805" y="577567"/>
                  <a:pt x="8521178" y="614372"/>
                </a:cubicBezTo>
                <a:cubicBezTo>
                  <a:pt x="8526038" y="644784"/>
                  <a:pt x="8501063" y="694066"/>
                  <a:pt x="8633702" y="655978"/>
                </a:cubicBezTo>
                <a:cubicBezTo>
                  <a:pt x="8672570" y="644890"/>
                  <a:pt x="8692811" y="659300"/>
                  <a:pt x="8691231" y="674418"/>
                </a:cubicBezTo>
                <a:cubicBezTo>
                  <a:pt x="8675345" y="796871"/>
                  <a:pt x="8935518" y="746101"/>
                  <a:pt x="9047908" y="788104"/>
                </a:cubicBezTo>
                <a:cubicBezTo>
                  <a:pt x="9078021" y="799946"/>
                  <a:pt x="9142627" y="789836"/>
                  <a:pt x="9163628" y="773163"/>
                </a:cubicBezTo>
                <a:cubicBezTo>
                  <a:pt x="9298789" y="667347"/>
                  <a:pt x="9535801" y="657923"/>
                  <a:pt x="9754459" y="610207"/>
                </a:cubicBezTo>
                <a:cubicBezTo>
                  <a:pt x="9814490" y="668575"/>
                  <a:pt x="9808123" y="737017"/>
                  <a:pt x="9838868" y="799511"/>
                </a:cubicBezTo>
                <a:cubicBezTo>
                  <a:pt x="9870579" y="864422"/>
                  <a:pt x="9910733" y="865324"/>
                  <a:pt x="10085808" y="816231"/>
                </a:cubicBezTo>
                <a:cubicBezTo>
                  <a:pt x="10072804" y="953901"/>
                  <a:pt x="10072804" y="953901"/>
                  <a:pt x="10334338" y="917517"/>
                </a:cubicBezTo>
                <a:cubicBezTo>
                  <a:pt x="10328982" y="953657"/>
                  <a:pt x="10408594" y="989371"/>
                  <a:pt x="10516076" y="1018726"/>
                </a:cubicBezTo>
                <a:lnTo>
                  <a:pt x="10535302" y="1023522"/>
                </a:lnTo>
                <a:lnTo>
                  <a:pt x="10542819" y="1023458"/>
                </a:lnTo>
                <a:cubicBezTo>
                  <a:pt x="10579419" y="1025941"/>
                  <a:pt x="10603227" y="1033454"/>
                  <a:pt x="10623994" y="1041996"/>
                </a:cubicBezTo>
                <a:lnTo>
                  <a:pt x="10629774" y="1044511"/>
                </a:lnTo>
                <a:lnTo>
                  <a:pt x="10727305" y="1063419"/>
                </a:lnTo>
                <a:lnTo>
                  <a:pt x="10761785" y="1068017"/>
                </a:lnTo>
                <a:lnTo>
                  <a:pt x="10775688" y="1065268"/>
                </a:lnTo>
                <a:cubicBezTo>
                  <a:pt x="10790070" y="1060209"/>
                  <a:pt x="10805275" y="1052670"/>
                  <a:pt x="10821837" y="1042232"/>
                </a:cubicBezTo>
                <a:cubicBezTo>
                  <a:pt x="10987041" y="937564"/>
                  <a:pt x="11011156" y="925596"/>
                  <a:pt x="11122438" y="1004583"/>
                </a:cubicBezTo>
                <a:lnTo>
                  <a:pt x="11171433" y="1040550"/>
                </a:lnTo>
                <a:lnTo>
                  <a:pt x="11183724" y="1045316"/>
                </a:lnTo>
                <a:lnTo>
                  <a:pt x="11199690" y="1048085"/>
                </a:lnTo>
                <a:cubicBezTo>
                  <a:pt x="11210452" y="1048499"/>
                  <a:pt x="11222752" y="1048442"/>
                  <a:pt x="11232475" y="1049340"/>
                </a:cubicBezTo>
                <a:cubicBezTo>
                  <a:pt x="11272445" y="1020057"/>
                  <a:pt x="11206789" y="982961"/>
                  <a:pt x="11302451" y="949091"/>
                </a:cubicBezTo>
                <a:lnTo>
                  <a:pt x="11484849" y="1057667"/>
                </a:lnTo>
                <a:lnTo>
                  <a:pt x="11512818" y="1048926"/>
                </a:lnTo>
                <a:cubicBezTo>
                  <a:pt x="11553007" y="1039695"/>
                  <a:pt x="11597385" y="1034194"/>
                  <a:pt x="11642481" y="1029355"/>
                </a:cubicBezTo>
                <a:lnTo>
                  <a:pt x="11714551" y="1020966"/>
                </a:lnTo>
                <a:lnTo>
                  <a:pt x="11714551" y="1022389"/>
                </a:lnTo>
                <a:lnTo>
                  <a:pt x="11728519" y="1020975"/>
                </a:lnTo>
                <a:lnTo>
                  <a:pt x="11741691" y="1019651"/>
                </a:lnTo>
                <a:lnTo>
                  <a:pt x="11743999" y="1019424"/>
                </a:lnTo>
                <a:cubicBezTo>
                  <a:pt x="11745037" y="1019320"/>
                  <a:pt x="11744948" y="1019326"/>
                  <a:pt x="11742709" y="1019549"/>
                </a:cubicBezTo>
                <a:lnTo>
                  <a:pt x="11741691" y="1019651"/>
                </a:lnTo>
                <a:lnTo>
                  <a:pt x="11738529" y="1019963"/>
                </a:lnTo>
                <a:cubicBezTo>
                  <a:pt x="11729455" y="1020837"/>
                  <a:pt x="11718720" y="1021778"/>
                  <a:pt x="11771791" y="1015977"/>
                </a:cubicBezTo>
                <a:cubicBezTo>
                  <a:pt x="11774317" y="1015701"/>
                  <a:pt x="11812546" y="1011974"/>
                  <a:pt x="11834157" y="1009499"/>
                </a:cubicBezTo>
                <a:lnTo>
                  <a:pt x="11843354" y="1008273"/>
                </a:lnTo>
                <a:lnTo>
                  <a:pt x="11843354" y="1000151"/>
                </a:lnTo>
                <a:lnTo>
                  <a:pt x="11893955" y="983740"/>
                </a:lnTo>
                <a:cubicBezTo>
                  <a:pt x="11928061" y="969285"/>
                  <a:pt x="11955951" y="949359"/>
                  <a:pt x="11974160" y="920897"/>
                </a:cubicBezTo>
                <a:cubicBezTo>
                  <a:pt x="12002698" y="876981"/>
                  <a:pt x="12076554" y="851353"/>
                  <a:pt x="12143531" y="823664"/>
                </a:cubicBezTo>
                <a:lnTo>
                  <a:pt x="12192000" y="801163"/>
                </a:lnTo>
                <a:lnTo>
                  <a:pt x="12192000" y="2515690"/>
                </a:lnTo>
                <a:lnTo>
                  <a:pt x="0" y="251569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AD1EAB-821F-96DD-E7A5-77CA74EB77A1}"/>
              </a:ext>
            </a:extLst>
          </p:cNvPr>
          <p:cNvSpPr txBox="1"/>
          <p:nvPr/>
        </p:nvSpPr>
        <p:spPr>
          <a:xfrm>
            <a:off x="6527401" y="1474597"/>
            <a:ext cx="5327589" cy="43603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2680" defTabSz="704088">
              <a:lnSpc>
                <a:spcPct val="90000"/>
              </a:lnSpc>
              <a:spcAft>
                <a:spcPts val="462"/>
              </a:spcAft>
              <a:buClr>
                <a:schemeClr val="dk1"/>
              </a:buClr>
              <a:buSzPts val="2800"/>
            </a:pPr>
            <a:r>
              <a:rPr lang="en-US" sz="2464" b="1" kern="12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OURI Opportunities for you:</a:t>
            </a:r>
          </a:p>
          <a:p>
            <a:pPr marL="454724" indent="-352044" defTabSz="704088">
              <a:spcAft>
                <a:spcPts val="308"/>
              </a:spcAft>
              <a:buClr>
                <a:schemeClr val="dk1"/>
              </a:buClr>
              <a:buSzPts val="2800"/>
            </a:pPr>
            <a:r>
              <a:rPr lang="en-US" sz="1700" b="1" kern="12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UR Professional Development:</a:t>
            </a:r>
            <a:r>
              <a:rPr lang="en-US" sz="1700" kern="12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marL="806768" lvl="1" indent="-352044" defTabSz="704088">
              <a:spcAft>
                <a:spcPts val="308"/>
              </a:spcAft>
              <a:buClr>
                <a:schemeClr val="dk1"/>
              </a:buClr>
              <a:buSzPts val="2800"/>
            </a:pPr>
            <a:r>
              <a:rPr lang="en-US" sz="1700" kern="1200" dirty="0">
                <a:solidFill>
                  <a:srgbClr val="002060"/>
                </a:solidFill>
                <a:latin typeface="+mn-lt"/>
                <a:ea typeface="+mn-ea"/>
                <a:cs typeface="+mn-cs"/>
                <a:hlinkClick r:id="rId2"/>
              </a:rPr>
              <a:t>OURI workshops</a:t>
            </a:r>
            <a:endParaRPr lang="en-US" sz="1700" kern="120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L="454724" indent="-352044" defTabSz="704088">
              <a:spcAft>
                <a:spcPts val="308"/>
              </a:spcAft>
              <a:buClr>
                <a:schemeClr val="dk1"/>
              </a:buClr>
              <a:buSzPts val="2800"/>
            </a:pPr>
            <a:r>
              <a:rPr lang="en-US" sz="1700" b="1" kern="12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UR Engagement </a:t>
            </a:r>
          </a:p>
          <a:p>
            <a:pPr marL="454724" indent="-352044" defTabSz="704088">
              <a:spcAft>
                <a:spcPts val="308"/>
              </a:spcAft>
              <a:buClr>
                <a:schemeClr val="dk1"/>
              </a:buClr>
              <a:buSzPts val="2800"/>
            </a:pPr>
            <a:r>
              <a:rPr lang="en-US" sz="1700" kern="12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	</a:t>
            </a:r>
            <a:r>
              <a:rPr lang="en-US" sz="1700" kern="1200" dirty="0">
                <a:solidFill>
                  <a:srgbClr val="002060"/>
                </a:solidFill>
                <a:latin typeface="+mn-lt"/>
                <a:ea typeface="+mn-ea"/>
                <a:cs typeface="+mn-cs"/>
                <a:hlinkClick r:id="rId3"/>
              </a:rPr>
              <a:t>Directed Independent Research </a:t>
            </a:r>
            <a:endParaRPr lang="en-US" sz="1700" kern="120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L="454724" indent="-352044" defTabSz="704088">
              <a:spcAft>
                <a:spcPts val="308"/>
              </a:spcAft>
              <a:buClr>
                <a:schemeClr val="dk1"/>
              </a:buClr>
              <a:buSzPts val="2800"/>
            </a:pPr>
            <a:r>
              <a:rPr lang="en-US" sz="1700" kern="12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	</a:t>
            </a:r>
            <a:r>
              <a:rPr lang="en-US" sz="1700" kern="1200" dirty="0">
                <a:solidFill>
                  <a:srgbClr val="002060"/>
                </a:solidFill>
                <a:latin typeface="+mn-lt"/>
                <a:ea typeface="+mn-ea"/>
                <a:cs typeface="+mn-cs"/>
                <a:hlinkClick r:id="rId4"/>
              </a:rPr>
              <a:t>Honors Programs</a:t>
            </a:r>
            <a:endParaRPr lang="en-US" sz="1700" kern="120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L="454724" indent="-352044" defTabSz="704088">
              <a:spcAft>
                <a:spcPts val="308"/>
              </a:spcAft>
              <a:buClr>
                <a:schemeClr val="dk1"/>
              </a:buClr>
              <a:buSzPts val="2800"/>
            </a:pPr>
            <a:r>
              <a:rPr lang="en-US" sz="1700" b="1" kern="12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UR Funding: </a:t>
            </a:r>
          </a:p>
          <a:p>
            <a:pPr marL="806768" lvl="1" indent="-352044" defTabSz="704088">
              <a:spcAft>
                <a:spcPts val="308"/>
              </a:spcAft>
              <a:buClr>
                <a:schemeClr val="dk1"/>
              </a:buClr>
              <a:buSzPts val="2800"/>
            </a:pPr>
            <a:r>
              <a:rPr lang="en-US" sz="1700" kern="1200" dirty="0">
                <a:solidFill>
                  <a:srgbClr val="002060"/>
                </a:solidFill>
                <a:latin typeface="+mn-lt"/>
                <a:ea typeface="+mn-ea"/>
                <a:cs typeface="+mn-cs"/>
                <a:hlinkClick r:id="rId5"/>
              </a:rPr>
              <a:t>Undergraduate Research Grants</a:t>
            </a:r>
            <a:r>
              <a:rPr lang="en-US" sz="1700" kern="12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marL="806768" lvl="1" indent="-352044" defTabSz="704088">
              <a:spcAft>
                <a:spcPts val="308"/>
              </a:spcAft>
              <a:buClr>
                <a:schemeClr val="dk1"/>
              </a:buClr>
              <a:buSzPts val="2800"/>
            </a:pPr>
            <a:r>
              <a:rPr lang="en-US" sz="1700" kern="1200" dirty="0">
                <a:solidFill>
                  <a:srgbClr val="002060"/>
                </a:solidFill>
                <a:latin typeface="+mn-lt"/>
                <a:ea typeface="+mn-ea"/>
                <a:cs typeface="+mn-cs"/>
                <a:hlinkClick r:id="rId6"/>
              </a:rPr>
              <a:t>Fellowships</a:t>
            </a:r>
            <a:endParaRPr lang="en-US" sz="1700" kern="120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L="454724" indent="-352044" defTabSz="704088">
              <a:spcAft>
                <a:spcPts val="308"/>
              </a:spcAft>
              <a:buClr>
                <a:schemeClr val="dk1"/>
              </a:buClr>
              <a:buSzPts val="2800"/>
            </a:pPr>
            <a:r>
              <a:rPr lang="en-US" sz="1700" b="1" kern="12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Publication: </a:t>
            </a:r>
          </a:p>
          <a:p>
            <a:pPr marL="806768" lvl="1" indent="-352044" defTabSz="704088">
              <a:spcAft>
                <a:spcPts val="308"/>
              </a:spcAft>
              <a:buClr>
                <a:schemeClr val="dk1"/>
              </a:buClr>
              <a:buSzPts val="2800"/>
            </a:pPr>
            <a:r>
              <a:rPr lang="en-US" sz="1700" kern="1200" dirty="0">
                <a:solidFill>
                  <a:srgbClr val="002060"/>
                </a:solidFill>
                <a:latin typeface="+mn-lt"/>
                <a:ea typeface="+mn-ea"/>
                <a:cs typeface="+mn-cs"/>
                <a:hlinkClick r:id="rId7"/>
              </a:rPr>
              <a:t>FAU Undergraduate Research Journal</a:t>
            </a:r>
            <a:r>
              <a:rPr lang="en-US" sz="1700" kern="12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 (FAURJ)</a:t>
            </a:r>
          </a:p>
          <a:p>
            <a:pPr marL="454724" indent="-352044" defTabSz="704088">
              <a:spcAft>
                <a:spcPts val="308"/>
              </a:spcAft>
              <a:buClr>
                <a:schemeClr val="dk1"/>
              </a:buClr>
              <a:buSzPts val="2800"/>
            </a:pPr>
            <a:r>
              <a:rPr lang="en-US" sz="1700" b="1" kern="12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Recognition: </a:t>
            </a:r>
          </a:p>
          <a:p>
            <a:pPr marL="806768" lvl="1" indent="-352044" defTabSz="704088">
              <a:spcAft>
                <a:spcPts val="308"/>
              </a:spcAft>
              <a:buClr>
                <a:schemeClr val="dk1"/>
              </a:buClr>
              <a:buSzPts val="2800"/>
            </a:pPr>
            <a:r>
              <a:rPr lang="en-US" sz="1700" kern="1200" dirty="0">
                <a:solidFill>
                  <a:srgbClr val="002060"/>
                </a:solidFill>
                <a:latin typeface="+mn-lt"/>
                <a:ea typeface="+mn-ea"/>
                <a:cs typeface="+mn-cs"/>
                <a:hlinkClick r:id="rId8"/>
              </a:rPr>
              <a:t>Undergraduate Research Symposium</a:t>
            </a:r>
            <a:r>
              <a:rPr lang="en-US" sz="1700" kern="12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,      </a:t>
            </a:r>
          </a:p>
          <a:p>
            <a:pPr marL="806768" lvl="1" indent="-352044" defTabSz="704088">
              <a:spcAft>
                <a:spcPts val="308"/>
              </a:spcAft>
              <a:buClr>
                <a:schemeClr val="dk1"/>
              </a:buClr>
              <a:buSzPts val="2800"/>
            </a:pPr>
            <a:r>
              <a:rPr lang="en-US" sz="1700" kern="1200" dirty="0">
                <a:solidFill>
                  <a:srgbClr val="002060"/>
                </a:solidFill>
                <a:latin typeface="+mn-lt"/>
                <a:ea typeface="+mn-ea"/>
                <a:cs typeface="+mn-cs"/>
                <a:hlinkClick r:id="rId9"/>
              </a:rPr>
              <a:t>Undergraduate Researcher of the Year</a:t>
            </a:r>
            <a:endParaRPr lang="en-US" sz="1700" b="1" dirty="0">
              <a:solidFill>
                <a:srgbClr val="002060"/>
              </a:solidFill>
            </a:endParaRPr>
          </a:p>
        </p:txBody>
      </p:sp>
      <p:pic>
        <p:nvPicPr>
          <p:cNvPr id="7" name="Content Placeholder 6" descr="Qr code&#10;&#10;Description automatically generated">
            <a:extLst>
              <a:ext uri="{FF2B5EF4-FFF2-40B4-BE49-F238E27FC236}">
                <a16:creationId xmlns:a16="http://schemas.microsoft.com/office/drawing/2014/main" id="{852C0458-04AB-E552-EA7D-EA279CCA3C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44040" y="1940605"/>
            <a:ext cx="3169915" cy="489485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6F522975-4DAD-7DA8-CE23-61EF8E83FF03}"/>
              </a:ext>
            </a:extLst>
          </p:cNvPr>
          <p:cNvSpPr txBox="1">
            <a:spLocks/>
          </p:cNvSpPr>
          <p:nvPr/>
        </p:nvSpPr>
        <p:spPr>
          <a:xfrm>
            <a:off x="451556" y="1248819"/>
            <a:ext cx="5213045" cy="771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64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Undergraduate Research Certificate</a:t>
            </a:r>
            <a:r>
              <a:rPr lang="en-US" sz="3200" b="1" dirty="0"/>
              <a:t> 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FD1D69F-7F57-CCF8-F2F2-726EA2F80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3694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What’s next?  </a:t>
            </a:r>
          </a:p>
        </p:txBody>
      </p:sp>
    </p:spTree>
    <p:extLst>
      <p:ext uri="{BB962C8B-B14F-4D97-AF65-F5344CB8AC3E}">
        <p14:creationId xmlns:p14="http://schemas.microsoft.com/office/powerpoint/2010/main" val="2457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106</Words>
  <Application>Microsoft Office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Research Intensive (RI) Course </vt:lpstr>
      <vt:lpstr>What’s next?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and Inquiry (RI)</dc:title>
  <dc:creator>Donna Chamely-Wiik</dc:creator>
  <cp:lastModifiedBy>Patricia Sampedro</cp:lastModifiedBy>
  <cp:revision>10</cp:revision>
  <dcterms:created xsi:type="dcterms:W3CDTF">2023-10-20T13:35:17Z</dcterms:created>
  <dcterms:modified xsi:type="dcterms:W3CDTF">2024-01-03T21:33:41Z</dcterms:modified>
</cp:coreProperties>
</file>