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1.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ags/tag2.xml" ContentType="application/vnd.openxmlformats-officedocument.presentationml.tags+xml"/>
  <Override PartName="/ppt/notesSlides/notesSlide12.xml" ContentType="application/vnd.openxmlformats-officedocument.presentationml.notesSlide+xml"/>
  <Override PartName="/ppt/tags/tag3.xml" ContentType="application/vnd.openxmlformats-officedocument.presentationml.tags+xml"/>
  <Override PartName="/ppt/notesSlides/notesSlide13.xml" ContentType="application/vnd.openxmlformats-officedocument.presentationml.notesSlide+xml"/>
  <Override PartName="/ppt/tags/tag4.xml" ContentType="application/vnd.openxmlformats-officedocument.presentationml.tags+xml"/>
  <Override PartName="/ppt/notesSlides/notesSlide14.xml" ContentType="application/vnd.openxmlformats-officedocument.presentationml.notesSlide+xml"/>
  <Override PartName="/ppt/tags/tag5.xml" ContentType="application/vnd.openxmlformats-officedocument.presentationml.tags+xml"/>
  <Override PartName="/ppt/notesSlides/notesSlide15.xml" ContentType="application/vnd.openxmlformats-officedocument.presentationml.notesSlide+xml"/>
  <Override PartName="/ppt/tags/tag6.xml" ContentType="application/vnd.openxmlformats-officedocument.presentationml.tags+xml"/>
  <Override PartName="/ppt/notesSlides/notesSlide16.xml" ContentType="application/vnd.openxmlformats-officedocument.presentationml.notesSlide+xml"/>
  <Override PartName="/ppt/tags/tag7.xml" ContentType="application/vnd.openxmlformats-officedocument.presentationml.tags+xml"/>
  <Override PartName="/ppt/notesSlides/notesSlide17.xml" ContentType="application/vnd.openxmlformats-officedocument.presentationml.notesSlide+xml"/>
  <Override PartName="/ppt/tags/tag8.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75" r:id="rId3"/>
    <p:sldId id="290" r:id="rId4"/>
    <p:sldId id="284" r:id="rId5"/>
    <p:sldId id="277" r:id="rId6"/>
    <p:sldId id="285" r:id="rId7"/>
    <p:sldId id="286" r:id="rId8"/>
    <p:sldId id="287" r:id="rId9"/>
    <p:sldId id="288" r:id="rId10"/>
    <p:sldId id="289" r:id="rId11"/>
    <p:sldId id="257" r:id="rId12"/>
    <p:sldId id="262" r:id="rId13"/>
    <p:sldId id="271" r:id="rId14"/>
    <p:sldId id="272" r:id="rId15"/>
    <p:sldId id="273" r:id="rId16"/>
    <p:sldId id="274" r:id="rId17"/>
    <p:sldId id="281" r:id="rId18"/>
    <p:sldId id="261" r:id="rId19"/>
    <p:sldId id="270" r:id="rId20"/>
    <p:sldId id="28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98C13E"/>
    <a:srgbClr val="023870"/>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4452" autoAdjust="0"/>
  </p:normalViewPr>
  <p:slideViewPr>
    <p:cSldViewPr snapToGrid="0">
      <p:cViewPr varScale="1">
        <p:scale>
          <a:sx n="44" d="100"/>
          <a:sy n="44" d="100"/>
        </p:scale>
        <p:origin x="165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EA386C-AB17-44B2-A6CA-A061FC97B316}" type="datetimeFigureOut">
              <a:rPr lang="en-US" smtClean="0"/>
              <a:t>4/15/2014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DF7E69-5454-4D05-BC72-8314DBDC056C}" type="slidenum">
              <a:rPr lang="en-US" smtClean="0"/>
              <a:t>‹#›</a:t>
            </a:fld>
            <a:endParaRPr lang="en-US"/>
          </a:p>
        </p:txBody>
      </p:sp>
    </p:spTree>
    <p:extLst>
      <p:ext uri="{BB962C8B-B14F-4D97-AF65-F5344CB8AC3E}">
        <p14:creationId xmlns:p14="http://schemas.microsoft.com/office/powerpoint/2010/main" val="1217114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DF7E69-5454-4D05-BC72-8314DBDC056C}" type="slidenum">
              <a:rPr lang="en-US" smtClean="0"/>
              <a:t>1</a:t>
            </a:fld>
            <a:endParaRPr lang="en-US"/>
          </a:p>
        </p:txBody>
      </p:sp>
    </p:spTree>
    <p:extLst>
      <p:ext uri="{BB962C8B-B14F-4D97-AF65-F5344CB8AC3E}">
        <p14:creationId xmlns:p14="http://schemas.microsoft.com/office/powerpoint/2010/main" val="3239556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49451E-2B80-4736-B26E-DA5D4F076954}" type="slidenum">
              <a:rPr lang="en-US" smtClean="0"/>
              <a:t>10</a:t>
            </a:fld>
            <a:endParaRPr lang="en-US" dirty="0"/>
          </a:p>
        </p:txBody>
      </p:sp>
    </p:spTree>
    <p:extLst>
      <p:ext uri="{BB962C8B-B14F-4D97-AF65-F5344CB8AC3E}">
        <p14:creationId xmlns:p14="http://schemas.microsoft.com/office/powerpoint/2010/main" val="1075865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DF7E69-5454-4D05-BC72-8314DBDC056C}" type="slidenum">
              <a:rPr lang="en-US" smtClean="0"/>
              <a:t>11</a:t>
            </a:fld>
            <a:endParaRPr lang="en-US"/>
          </a:p>
        </p:txBody>
      </p:sp>
    </p:spTree>
    <p:extLst>
      <p:ext uri="{BB962C8B-B14F-4D97-AF65-F5344CB8AC3E}">
        <p14:creationId xmlns:p14="http://schemas.microsoft.com/office/powerpoint/2010/main" val="31146534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0BDF7E69-5454-4D05-BC72-8314DBDC056C}" type="slidenum">
              <a:rPr lang="en-US" smtClean="0"/>
              <a:t>12</a:t>
            </a:fld>
            <a:endParaRPr lang="en-US"/>
          </a:p>
        </p:txBody>
      </p:sp>
    </p:spTree>
    <p:extLst>
      <p:ext uri="{BB962C8B-B14F-4D97-AF65-F5344CB8AC3E}">
        <p14:creationId xmlns:p14="http://schemas.microsoft.com/office/powerpoint/2010/main" val="33983019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0BDF7E69-5454-4D05-BC72-8314DBDC056C}" type="slidenum">
              <a:rPr lang="en-US" smtClean="0"/>
              <a:t>13</a:t>
            </a:fld>
            <a:endParaRPr lang="en-US"/>
          </a:p>
        </p:txBody>
      </p:sp>
    </p:spTree>
    <p:extLst>
      <p:ext uri="{BB962C8B-B14F-4D97-AF65-F5344CB8AC3E}">
        <p14:creationId xmlns:p14="http://schemas.microsoft.com/office/powerpoint/2010/main" val="6133905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DF7E69-5454-4D05-BC72-8314DBDC056C}" type="slidenum">
              <a:rPr lang="en-US" smtClean="0"/>
              <a:t>14</a:t>
            </a:fld>
            <a:endParaRPr lang="en-US"/>
          </a:p>
        </p:txBody>
      </p:sp>
    </p:spTree>
    <p:extLst>
      <p:ext uri="{BB962C8B-B14F-4D97-AF65-F5344CB8AC3E}">
        <p14:creationId xmlns:p14="http://schemas.microsoft.com/office/powerpoint/2010/main" val="27260953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DF7E69-5454-4D05-BC72-8314DBDC056C}" type="slidenum">
              <a:rPr lang="en-US" smtClean="0"/>
              <a:t>15</a:t>
            </a:fld>
            <a:endParaRPr lang="en-US"/>
          </a:p>
        </p:txBody>
      </p:sp>
    </p:spTree>
    <p:extLst>
      <p:ext uri="{BB962C8B-B14F-4D97-AF65-F5344CB8AC3E}">
        <p14:creationId xmlns:p14="http://schemas.microsoft.com/office/powerpoint/2010/main" val="28261911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0BDF7E69-5454-4D05-BC72-8314DBDC056C}" type="slidenum">
              <a:rPr lang="en-US" smtClean="0"/>
              <a:t>16</a:t>
            </a:fld>
            <a:endParaRPr lang="en-US"/>
          </a:p>
        </p:txBody>
      </p:sp>
    </p:spTree>
    <p:extLst>
      <p:ext uri="{BB962C8B-B14F-4D97-AF65-F5344CB8AC3E}">
        <p14:creationId xmlns:p14="http://schemas.microsoft.com/office/powerpoint/2010/main" val="14372164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DF7E69-5454-4D05-BC72-8314DBDC056C}" type="slidenum">
              <a:rPr lang="en-US" smtClean="0"/>
              <a:t>17</a:t>
            </a:fld>
            <a:endParaRPr lang="en-US"/>
          </a:p>
        </p:txBody>
      </p:sp>
    </p:spTree>
    <p:extLst>
      <p:ext uri="{BB962C8B-B14F-4D97-AF65-F5344CB8AC3E}">
        <p14:creationId xmlns:p14="http://schemas.microsoft.com/office/powerpoint/2010/main" val="22851787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DF7E69-5454-4D05-BC72-8314DBDC056C}" type="slidenum">
              <a:rPr lang="en-US" smtClean="0"/>
              <a:t>18</a:t>
            </a:fld>
            <a:endParaRPr lang="en-US"/>
          </a:p>
        </p:txBody>
      </p:sp>
    </p:spTree>
    <p:extLst>
      <p:ext uri="{BB962C8B-B14F-4D97-AF65-F5344CB8AC3E}">
        <p14:creationId xmlns:p14="http://schemas.microsoft.com/office/powerpoint/2010/main" val="30941300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0BDF7E69-5454-4D05-BC72-8314DBDC056C}" type="slidenum">
              <a:rPr lang="en-US" smtClean="0"/>
              <a:t>19</a:t>
            </a:fld>
            <a:endParaRPr lang="en-US"/>
          </a:p>
        </p:txBody>
      </p:sp>
    </p:spTree>
    <p:extLst>
      <p:ext uri="{BB962C8B-B14F-4D97-AF65-F5344CB8AC3E}">
        <p14:creationId xmlns:p14="http://schemas.microsoft.com/office/powerpoint/2010/main" val="2620812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49451E-2B80-4736-B26E-DA5D4F076954}" type="slidenum">
              <a:rPr lang="en-US" smtClean="0"/>
              <a:t>2</a:t>
            </a:fld>
            <a:endParaRPr lang="en-US" dirty="0"/>
          </a:p>
        </p:txBody>
      </p:sp>
    </p:spTree>
    <p:extLst>
      <p:ext uri="{BB962C8B-B14F-4D97-AF65-F5344CB8AC3E}">
        <p14:creationId xmlns:p14="http://schemas.microsoft.com/office/powerpoint/2010/main" val="25203523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49451E-2B80-4736-B26E-DA5D4F076954}" type="slidenum">
              <a:rPr lang="en-US" smtClean="0"/>
              <a:t>20</a:t>
            </a:fld>
            <a:endParaRPr lang="en-US" dirty="0"/>
          </a:p>
        </p:txBody>
      </p:sp>
    </p:spTree>
    <p:extLst>
      <p:ext uri="{BB962C8B-B14F-4D97-AF65-F5344CB8AC3E}">
        <p14:creationId xmlns:p14="http://schemas.microsoft.com/office/powerpoint/2010/main" val="1603155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49451E-2B80-4736-B26E-DA5D4F076954}" type="slidenum">
              <a:rPr lang="en-US" smtClean="0"/>
              <a:t>3</a:t>
            </a:fld>
            <a:endParaRPr lang="en-US" dirty="0"/>
          </a:p>
        </p:txBody>
      </p:sp>
    </p:spTree>
    <p:extLst>
      <p:ext uri="{BB962C8B-B14F-4D97-AF65-F5344CB8AC3E}">
        <p14:creationId xmlns:p14="http://schemas.microsoft.com/office/powerpoint/2010/main" val="730077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8049451E-2B80-4736-B26E-DA5D4F076954}" type="slidenum">
              <a:rPr lang="en-US" smtClean="0"/>
              <a:t>4</a:t>
            </a:fld>
            <a:endParaRPr lang="en-US" dirty="0"/>
          </a:p>
        </p:txBody>
      </p:sp>
    </p:spTree>
    <p:extLst>
      <p:ext uri="{BB962C8B-B14F-4D97-AF65-F5344CB8AC3E}">
        <p14:creationId xmlns:p14="http://schemas.microsoft.com/office/powerpoint/2010/main" val="42338338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0BDF7E69-5454-4D05-BC72-8314DBDC056C}" type="slidenum">
              <a:rPr lang="en-US" smtClean="0"/>
              <a:t>5</a:t>
            </a:fld>
            <a:endParaRPr lang="en-US"/>
          </a:p>
        </p:txBody>
      </p:sp>
    </p:spTree>
    <p:extLst>
      <p:ext uri="{BB962C8B-B14F-4D97-AF65-F5344CB8AC3E}">
        <p14:creationId xmlns:p14="http://schemas.microsoft.com/office/powerpoint/2010/main" val="2800075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49451E-2B80-4736-B26E-DA5D4F076954}" type="slidenum">
              <a:rPr lang="en-US" smtClean="0"/>
              <a:t>6</a:t>
            </a:fld>
            <a:endParaRPr lang="en-US" dirty="0"/>
          </a:p>
        </p:txBody>
      </p:sp>
    </p:spTree>
    <p:extLst>
      <p:ext uri="{BB962C8B-B14F-4D97-AF65-F5344CB8AC3E}">
        <p14:creationId xmlns:p14="http://schemas.microsoft.com/office/powerpoint/2010/main" val="3776187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49451E-2B80-4736-B26E-DA5D4F076954}" type="slidenum">
              <a:rPr lang="en-US" smtClean="0"/>
              <a:t>7</a:t>
            </a:fld>
            <a:endParaRPr lang="en-US" dirty="0"/>
          </a:p>
        </p:txBody>
      </p:sp>
    </p:spTree>
    <p:extLst>
      <p:ext uri="{BB962C8B-B14F-4D97-AF65-F5344CB8AC3E}">
        <p14:creationId xmlns:p14="http://schemas.microsoft.com/office/powerpoint/2010/main" val="20213404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8049451E-2B80-4736-B26E-DA5D4F076954}" type="slidenum">
              <a:rPr lang="en-US" smtClean="0"/>
              <a:t>8</a:t>
            </a:fld>
            <a:endParaRPr lang="en-US" dirty="0"/>
          </a:p>
        </p:txBody>
      </p:sp>
    </p:spTree>
    <p:extLst>
      <p:ext uri="{BB962C8B-B14F-4D97-AF65-F5344CB8AC3E}">
        <p14:creationId xmlns:p14="http://schemas.microsoft.com/office/powerpoint/2010/main" val="3969689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049451E-2B80-4736-B26E-DA5D4F076954}" type="slidenum">
              <a:rPr lang="en-US" smtClean="0"/>
              <a:t>9</a:t>
            </a:fld>
            <a:endParaRPr lang="en-US" dirty="0"/>
          </a:p>
        </p:txBody>
      </p:sp>
    </p:spTree>
    <p:extLst>
      <p:ext uri="{BB962C8B-B14F-4D97-AF65-F5344CB8AC3E}">
        <p14:creationId xmlns:p14="http://schemas.microsoft.com/office/powerpoint/2010/main" val="4263156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Footer Placeholder 4"/>
          <p:cNvSpPr>
            <a:spLocks noGrp="1"/>
          </p:cNvSpPr>
          <p:nvPr>
            <p:ph type="ftr" sz="quarter" idx="3"/>
          </p:nvPr>
        </p:nvSpPr>
        <p:spPr>
          <a:xfrm>
            <a:off x="609600" y="6356351"/>
            <a:ext cx="10972800" cy="365125"/>
          </a:xfrm>
          <a:prstGeom prst="rect">
            <a:avLst/>
          </a:prstGeom>
        </p:spPr>
        <p:txBody>
          <a:bodyPr vert="horz" lIns="91440" tIns="45720" rIns="91440" bIns="45720" rtlCol="0" anchor="ctr"/>
          <a:lstStyle>
            <a:lvl1pPr algn="ctr" fontAlgn="auto">
              <a:spcBef>
                <a:spcPts val="0"/>
              </a:spcBef>
              <a:spcAft>
                <a:spcPts val="0"/>
              </a:spcAft>
              <a:defRPr sz="1600">
                <a:solidFill>
                  <a:srgbClr val="98C13E"/>
                </a:solidFill>
                <a:latin typeface="+mn-lt"/>
                <a:ea typeface="+mn-ea"/>
                <a:cs typeface="+mn-cs"/>
              </a:defRPr>
            </a:lvl1pPr>
          </a:lstStyle>
          <a:p>
            <a:endParaRPr lang="en-US"/>
          </a:p>
        </p:txBody>
      </p:sp>
    </p:spTree>
    <p:extLst>
      <p:ext uri="{BB962C8B-B14F-4D97-AF65-F5344CB8AC3E}">
        <p14:creationId xmlns:p14="http://schemas.microsoft.com/office/powerpoint/2010/main" val="427089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fld id="{F6595531-6D27-4ECA-890D-65A941D67D62}" type="datetimeFigureOut">
              <a:rPr lang="en-US" smtClean="0"/>
              <a:t>4/15/2014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B8921846-480E-4F23-B223-A01CCADFD74E}" type="slidenum">
              <a:rPr lang="en-US" smtClean="0"/>
              <a:t>‹#›</a:t>
            </a:fld>
            <a:endParaRPr lang="en-US"/>
          </a:p>
        </p:txBody>
      </p:sp>
    </p:spTree>
    <p:extLst>
      <p:ext uri="{BB962C8B-B14F-4D97-AF65-F5344CB8AC3E}">
        <p14:creationId xmlns:p14="http://schemas.microsoft.com/office/powerpoint/2010/main" val="4004665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1"/>
            <a:ext cx="2743200" cy="52478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914401"/>
            <a:ext cx="8026400" cy="524786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fld id="{F6595531-6D27-4ECA-890D-65A941D67D62}" type="datetimeFigureOut">
              <a:rPr lang="en-US" smtClean="0"/>
              <a:t>4/15/2014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B8921846-480E-4F23-B223-A01CCADFD74E}" type="slidenum">
              <a:rPr lang="en-US" smtClean="0"/>
              <a:t>‹#›</a:t>
            </a:fld>
            <a:endParaRPr lang="en-US"/>
          </a:p>
        </p:txBody>
      </p:sp>
    </p:spTree>
    <p:extLst>
      <p:ext uri="{BB962C8B-B14F-4D97-AF65-F5344CB8AC3E}">
        <p14:creationId xmlns:p14="http://schemas.microsoft.com/office/powerpoint/2010/main" val="1920341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4"/>
          <p:cNvSpPr>
            <a:spLocks noGrp="1"/>
          </p:cNvSpPr>
          <p:nvPr>
            <p:ph type="ftr" sz="quarter" idx="3"/>
          </p:nvPr>
        </p:nvSpPr>
        <p:spPr>
          <a:xfrm>
            <a:off x="609600" y="6356351"/>
            <a:ext cx="10972800" cy="365125"/>
          </a:xfrm>
          <a:prstGeom prst="rect">
            <a:avLst/>
          </a:prstGeom>
        </p:spPr>
        <p:txBody>
          <a:bodyPr vert="horz" lIns="91440" tIns="45720" rIns="91440" bIns="45720" rtlCol="0" anchor="ctr"/>
          <a:lstStyle>
            <a:lvl1pPr algn="ctr" fontAlgn="auto">
              <a:spcBef>
                <a:spcPts val="0"/>
              </a:spcBef>
              <a:spcAft>
                <a:spcPts val="0"/>
              </a:spcAft>
              <a:defRPr sz="1600">
                <a:solidFill>
                  <a:srgbClr val="98C13E"/>
                </a:solidFill>
                <a:latin typeface="+mn-lt"/>
                <a:ea typeface="+mn-ea"/>
                <a:cs typeface="+mn-cs"/>
              </a:defRPr>
            </a:lvl1pPr>
          </a:lstStyle>
          <a:p>
            <a:endParaRPr lang="en-US"/>
          </a:p>
        </p:txBody>
      </p:sp>
    </p:spTree>
    <p:extLst>
      <p:ext uri="{BB962C8B-B14F-4D97-AF65-F5344CB8AC3E}">
        <p14:creationId xmlns:p14="http://schemas.microsoft.com/office/powerpoint/2010/main" val="2097174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Footer Placeholder 4"/>
          <p:cNvSpPr>
            <a:spLocks noGrp="1"/>
          </p:cNvSpPr>
          <p:nvPr>
            <p:ph type="ftr" sz="quarter" idx="3"/>
          </p:nvPr>
        </p:nvSpPr>
        <p:spPr>
          <a:xfrm>
            <a:off x="609600" y="6356351"/>
            <a:ext cx="10972800" cy="365125"/>
          </a:xfrm>
          <a:prstGeom prst="rect">
            <a:avLst/>
          </a:prstGeom>
        </p:spPr>
        <p:txBody>
          <a:bodyPr vert="horz" lIns="91440" tIns="45720" rIns="91440" bIns="45720" rtlCol="0" anchor="ctr"/>
          <a:lstStyle>
            <a:lvl1pPr algn="ctr" fontAlgn="auto">
              <a:spcBef>
                <a:spcPts val="0"/>
              </a:spcBef>
              <a:spcAft>
                <a:spcPts val="0"/>
              </a:spcAft>
              <a:defRPr sz="1600">
                <a:solidFill>
                  <a:srgbClr val="98C13E"/>
                </a:solidFill>
                <a:latin typeface="+mn-lt"/>
                <a:ea typeface="+mn-ea"/>
                <a:cs typeface="+mn-cs"/>
              </a:defRPr>
            </a:lvl1pPr>
          </a:lstStyle>
          <a:p>
            <a:endParaRPr lang="en-US"/>
          </a:p>
        </p:txBody>
      </p:sp>
    </p:spTree>
    <p:extLst>
      <p:ext uri="{BB962C8B-B14F-4D97-AF65-F5344CB8AC3E}">
        <p14:creationId xmlns:p14="http://schemas.microsoft.com/office/powerpoint/2010/main" val="2002499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2072965"/>
            <a:ext cx="5384800" cy="40929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2072965"/>
            <a:ext cx="5384800" cy="409295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4"/>
          <p:cNvSpPr>
            <a:spLocks noGrp="1"/>
          </p:cNvSpPr>
          <p:nvPr>
            <p:ph type="ftr" sz="quarter" idx="3"/>
          </p:nvPr>
        </p:nvSpPr>
        <p:spPr>
          <a:xfrm>
            <a:off x="609600" y="6356351"/>
            <a:ext cx="10972800" cy="365125"/>
          </a:xfrm>
          <a:prstGeom prst="rect">
            <a:avLst/>
          </a:prstGeom>
        </p:spPr>
        <p:txBody>
          <a:bodyPr vert="horz" lIns="91440" tIns="45720" rIns="91440" bIns="45720" rtlCol="0" anchor="ctr"/>
          <a:lstStyle>
            <a:lvl1pPr algn="ctr" fontAlgn="auto">
              <a:spcBef>
                <a:spcPts val="0"/>
              </a:spcBef>
              <a:spcAft>
                <a:spcPts val="0"/>
              </a:spcAft>
              <a:defRPr sz="1600">
                <a:solidFill>
                  <a:srgbClr val="98C13E"/>
                </a:solidFill>
                <a:latin typeface="+mn-lt"/>
                <a:ea typeface="+mn-ea"/>
                <a:cs typeface="+mn-cs"/>
              </a:defRPr>
            </a:lvl1pPr>
          </a:lstStyle>
          <a:p>
            <a:endParaRPr lang="en-US"/>
          </a:p>
        </p:txBody>
      </p:sp>
    </p:spTree>
    <p:extLst>
      <p:ext uri="{BB962C8B-B14F-4D97-AF65-F5344CB8AC3E}">
        <p14:creationId xmlns:p14="http://schemas.microsoft.com/office/powerpoint/2010/main" val="2919752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2065203"/>
            <a:ext cx="5386917" cy="66474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750213"/>
            <a:ext cx="5386917" cy="338920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93368" y="2065202"/>
            <a:ext cx="5389033" cy="68501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768953"/>
            <a:ext cx="5389033" cy="33704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0"/>
          </p:nvPr>
        </p:nvSpPr>
        <p:spPr>
          <a:xfrm>
            <a:off x="609600" y="6356351"/>
            <a:ext cx="10972800" cy="365125"/>
          </a:xfrm>
          <a:prstGeom prst="rect">
            <a:avLst/>
          </a:prstGeom>
        </p:spPr>
        <p:txBody>
          <a:bodyPr vert="horz" lIns="91440" tIns="45720" rIns="91440" bIns="45720" rtlCol="0" anchor="ctr"/>
          <a:lstStyle>
            <a:lvl1pPr algn="ctr" fontAlgn="auto">
              <a:spcBef>
                <a:spcPts val="0"/>
              </a:spcBef>
              <a:spcAft>
                <a:spcPts val="0"/>
              </a:spcAft>
              <a:defRPr sz="1600">
                <a:solidFill>
                  <a:srgbClr val="98C13E"/>
                </a:solidFill>
                <a:latin typeface="+mn-lt"/>
                <a:ea typeface="+mn-ea"/>
                <a:cs typeface="+mn-cs"/>
              </a:defRPr>
            </a:lvl1pPr>
          </a:lstStyle>
          <a:p>
            <a:endParaRPr lang="en-US"/>
          </a:p>
        </p:txBody>
      </p:sp>
    </p:spTree>
    <p:extLst>
      <p:ext uri="{BB962C8B-B14F-4D97-AF65-F5344CB8AC3E}">
        <p14:creationId xmlns:p14="http://schemas.microsoft.com/office/powerpoint/2010/main" val="491360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Footer Placeholder 4"/>
          <p:cNvSpPr>
            <a:spLocks noGrp="1"/>
          </p:cNvSpPr>
          <p:nvPr>
            <p:ph type="ftr" sz="quarter" idx="3"/>
          </p:nvPr>
        </p:nvSpPr>
        <p:spPr>
          <a:xfrm>
            <a:off x="609600" y="6356351"/>
            <a:ext cx="10972800" cy="365125"/>
          </a:xfrm>
          <a:prstGeom prst="rect">
            <a:avLst/>
          </a:prstGeom>
        </p:spPr>
        <p:txBody>
          <a:bodyPr vert="horz" lIns="91440" tIns="45720" rIns="91440" bIns="45720" rtlCol="0" anchor="ctr"/>
          <a:lstStyle>
            <a:lvl1pPr algn="ctr" fontAlgn="auto">
              <a:spcBef>
                <a:spcPts val="0"/>
              </a:spcBef>
              <a:spcAft>
                <a:spcPts val="0"/>
              </a:spcAft>
              <a:defRPr sz="1600">
                <a:solidFill>
                  <a:srgbClr val="98C13E"/>
                </a:solidFill>
                <a:latin typeface="+mn-lt"/>
                <a:ea typeface="+mn-ea"/>
                <a:cs typeface="+mn-cs"/>
              </a:defRPr>
            </a:lvl1pPr>
          </a:lstStyle>
          <a:p>
            <a:endParaRPr lang="en-US"/>
          </a:p>
        </p:txBody>
      </p:sp>
    </p:spTree>
    <p:extLst>
      <p:ext uri="{BB962C8B-B14F-4D97-AF65-F5344CB8AC3E}">
        <p14:creationId xmlns:p14="http://schemas.microsoft.com/office/powerpoint/2010/main" val="2049399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w">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7894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891761"/>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887896"/>
            <a:ext cx="6815667" cy="523826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2053811"/>
            <a:ext cx="4011084" cy="40723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609600" y="6356351"/>
            <a:ext cx="2844800" cy="365125"/>
          </a:xfrm>
          <a:prstGeom prst="rect">
            <a:avLst/>
          </a:prstGeom>
        </p:spPr>
        <p:txBody>
          <a:bodyPr/>
          <a:lstStyle>
            <a:lvl1pPr>
              <a:defRPr/>
            </a:lvl1pPr>
          </a:lstStyle>
          <a:p>
            <a:fld id="{F6595531-6D27-4ECA-890D-65A941D67D62}" type="datetimeFigureOut">
              <a:rPr lang="en-US" smtClean="0"/>
              <a:t>4/15/2014</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B8921846-480E-4F23-B223-A01CCADFD74E}" type="slidenum">
              <a:rPr lang="en-US" smtClean="0"/>
              <a:t>‹#›</a:t>
            </a:fld>
            <a:endParaRPr lang="en-US"/>
          </a:p>
        </p:txBody>
      </p:sp>
    </p:spTree>
    <p:extLst>
      <p:ext uri="{BB962C8B-B14F-4D97-AF65-F5344CB8AC3E}">
        <p14:creationId xmlns:p14="http://schemas.microsoft.com/office/powerpoint/2010/main" val="4276108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0395"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442725" y="848139"/>
            <a:ext cx="7315200" cy="3879436"/>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2460395"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609600" y="6356351"/>
            <a:ext cx="2844800" cy="365125"/>
          </a:xfrm>
          <a:prstGeom prst="rect">
            <a:avLst/>
          </a:prstGeom>
        </p:spPr>
        <p:txBody>
          <a:bodyPr/>
          <a:lstStyle>
            <a:lvl1pPr>
              <a:defRPr/>
            </a:lvl1pPr>
          </a:lstStyle>
          <a:p>
            <a:fld id="{F6595531-6D27-4ECA-890D-65A941D67D62}" type="datetimeFigureOut">
              <a:rPr lang="en-US" smtClean="0"/>
              <a:t>4/15/2014</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B8921846-480E-4F23-B223-A01CCADFD74E}" type="slidenum">
              <a:rPr lang="en-US" smtClean="0"/>
              <a:t>‹#›</a:t>
            </a:fld>
            <a:endParaRPr lang="en-US"/>
          </a:p>
        </p:txBody>
      </p:sp>
    </p:spTree>
    <p:extLst>
      <p:ext uri="{BB962C8B-B14F-4D97-AF65-F5344CB8AC3E}">
        <p14:creationId xmlns:p14="http://schemas.microsoft.com/office/powerpoint/2010/main" val="1736657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Rectangle 13"/>
          <p:cNvSpPr/>
          <p:nvPr/>
        </p:nvSpPr>
        <p:spPr>
          <a:xfrm>
            <a:off x="72889" y="0"/>
            <a:ext cx="355600" cy="6858000"/>
          </a:xfrm>
          <a:prstGeom prst="rect">
            <a:avLst/>
          </a:prstGeom>
          <a:solidFill>
            <a:srgbClr val="0238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3" name="Rectangle 12"/>
          <p:cNvSpPr/>
          <p:nvPr/>
        </p:nvSpPr>
        <p:spPr>
          <a:xfrm>
            <a:off x="11764616" y="2092"/>
            <a:ext cx="355600" cy="6858000"/>
          </a:xfrm>
          <a:prstGeom prst="rect">
            <a:avLst/>
          </a:prstGeom>
          <a:solidFill>
            <a:srgbClr val="98C1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26" name="Title Placeholder 1"/>
          <p:cNvSpPr>
            <a:spLocks noGrp="1"/>
          </p:cNvSpPr>
          <p:nvPr>
            <p:ph type="title"/>
          </p:nvPr>
        </p:nvSpPr>
        <p:spPr bwMode="auto">
          <a:xfrm>
            <a:off x="609600" y="89020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609600" y="2060197"/>
            <a:ext cx="10972800" cy="4065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Footer Placeholder 4"/>
          <p:cNvSpPr>
            <a:spLocks noGrp="1"/>
          </p:cNvSpPr>
          <p:nvPr>
            <p:ph type="ftr" sz="quarter" idx="3"/>
          </p:nvPr>
        </p:nvSpPr>
        <p:spPr>
          <a:xfrm>
            <a:off x="609600" y="6356351"/>
            <a:ext cx="10972800" cy="365125"/>
          </a:xfrm>
          <a:prstGeom prst="rect">
            <a:avLst/>
          </a:prstGeom>
        </p:spPr>
        <p:txBody>
          <a:bodyPr vert="horz" lIns="91440" tIns="45720" rIns="91440" bIns="45720" rtlCol="0" anchor="ctr"/>
          <a:lstStyle>
            <a:lvl1pPr algn="ctr" fontAlgn="auto">
              <a:spcBef>
                <a:spcPts val="0"/>
              </a:spcBef>
              <a:spcAft>
                <a:spcPts val="0"/>
              </a:spcAft>
              <a:defRPr sz="1600">
                <a:solidFill>
                  <a:srgbClr val="98C13E"/>
                </a:solidFill>
                <a:latin typeface="+mn-lt"/>
                <a:ea typeface="+mn-ea"/>
                <a:cs typeface="+mn-cs"/>
              </a:defRPr>
            </a:lvl1pPr>
          </a:lstStyle>
          <a:p>
            <a:endParaRPr lang="en-US"/>
          </a:p>
        </p:txBody>
      </p:sp>
      <p:pic>
        <p:nvPicPr>
          <p:cNvPr id="3" name="Picture 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22179" y="58548"/>
            <a:ext cx="3247136" cy="771144"/>
          </a:xfrm>
          <a:prstGeom prst="rect">
            <a:avLst/>
          </a:prstGeom>
        </p:spPr>
      </p:pic>
      <p:pic>
        <p:nvPicPr>
          <p:cNvPr id="7" name="Picture 6"/>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9509539" y="55253"/>
            <a:ext cx="2108200" cy="790575"/>
          </a:xfrm>
          <a:prstGeom prst="rect">
            <a:avLst/>
          </a:prstGeom>
        </p:spPr>
      </p:pic>
      <p:sp>
        <p:nvSpPr>
          <p:cNvPr id="8" name="Rectangle 7"/>
          <p:cNvSpPr/>
          <p:nvPr/>
        </p:nvSpPr>
        <p:spPr>
          <a:xfrm>
            <a:off x="0" y="0"/>
            <a:ext cx="355600" cy="6858000"/>
          </a:xfrm>
          <a:prstGeom prst="rect">
            <a:avLst/>
          </a:prstGeom>
          <a:solidFill>
            <a:srgbClr val="98C1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2" name="Rectangle 11"/>
          <p:cNvSpPr/>
          <p:nvPr/>
        </p:nvSpPr>
        <p:spPr>
          <a:xfrm>
            <a:off x="11836400" y="2092"/>
            <a:ext cx="355600" cy="6858000"/>
          </a:xfrm>
          <a:prstGeom prst="rect">
            <a:avLst/>
          </a:prstGeom>
          <a:solidFill>
            <a:srgbClr val="0238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43289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charset="0"/>
        </a:defRPr>
      </a:lvl1pPr>
      <a:lvl2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2pPr>
      <a:lvl3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3pPr>
      <a:lvl4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4pPr>
      <a:lvl5pPr algn="ctr" defTabSz="457200" rtl="0" eaLnBrk="1" fontAlgn="base" hangingPunct="1">
        <a:spcBef>
          <a:spcPct val="0"/>
        </a:spcBef>
        <a:spcAft>
          <a:spcPct val="0"/>
        </a:spcAft>
        <a:defRPr sz="4400">
          <a:solidFill>
            <a:schemeClr val="tx1"/>
          </a:solidFill>
          <a:latin typeface="Calibri" charset="0"/>
          <a:ea typeface="MS PGothic" pitchFamily="34"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MS PGothic" pitchFamily="34" charset="-128"/>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ＭＳ Ｐゴシック"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MS PGothic" pitchFamily="34" charset="-128"/>
          <a:cs typeface="ＭＳ Ｐゴシック" charset="0"/>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S PGothic" pitchFamily="34" charset="-128"/>
          <a:cs typeface="ＭＳ Ｐゴシック"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S PGothic" pitchFamily="34" charset="-128"/>
          <a:cs typeface="ＭＳ Ｐゴシック"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hyperlink" Target="http://home.fau.edu/aambrosio/web/DTD%20Achievement%20Rubric2.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mailto:ouri@fau.edu"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instructionaldesign.org/concepts/taxonomies.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slide" Target="slide15.xml"/></Relationships>
</file>

<file path=ppt/slides/_rels/slide7.xml.rels><?xml version="1.0" encoding="UTF-8" standalone="yes"?>
<Relationships xmlns="http://schemas.openxmlformats.org/package/2006/relationships"><Relationship Id="rId8" Type="http://schemas.openxmlformats.org/officeDocument/2006/relationships/hyperlink" Target="http://opsuaged4362.files.wordpress.com/2010/09/blooms-polygon.png" TargetMode="External"/><Relationship Id="rId3" Type="http://schemas.openxmlformats.org/officeDocument/2006/relationships/image" Target="../media/image5.png"/><Relationship Id="rId7" Type="http://schemas.openxmlformats.org/officeDocument/2006/relationships/slide" Target="slide15.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slide" Target="slide8.xml"/><Relationship Id="rId5" Type="http://schemas.openxmlformats.org/officeDocument/2006/relationships/slide" Target="slide7.xml"/><Relationship Id="rId4" Type="http://schemas.openxmlformats.org/officeDocument/2006/relationships/hyperlink" Target="http://think.stedwards.edu/cte/" TargetMode="Externa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1.xml"/><Relationship Id="rId6" Type="http://schemas.openxmlformats.org/officeDocument/2006/relationships/slide" Target="slide9.xml"/><Relationship Id="rId5" Type="http://schemas.openxmlformats.org/officeDocument/2006/relationships/hyperlink" Target="http://home.fau.edu/jsoberon/web/Student_Learning_Outcomes_and_Cognitive_Levels.pdf" TargetMode="External"/><Relationship Id="rId4" Type="http://schemas.openxmlformats.org/officeDocument/2006/relationships/slide" Target="slide8.xml"/></Relationships>
</file>

<file path=ppt/slides/_rels/slide9.xml.rels><?xml version="1.0" encoding="UTF-8" standalone="yes"?>
<Relationships xmlns="http://schemas.openxmlformats.org/package/2006/relationships"><Relationship Id="rId3" Type="http://schemas.openxmlformats.org/officeDocument/2006/relationships/hyperlink" Target="http://home.fau.edu/aambrosio/web/DTD%20Achievement%20Rubric2.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75249" y="872197"/>
            <a:ext cx="10775853" cy="5985803"/>
          </a:xfrm>
          <a:prstGeom prst="rect">
            <a:avLst/>
          </a:prstGeom>
          <a:solidFill>
            <a:schemeClr val="bg1">
              <a:alpha val="3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artisticCrisscrossEtching/>
                    </a14:imgEffect>
                    <a14:imgEffect>
                      <a14:brightnessContrast bright="20000" contrast="-40000"/>
                    </a14:imgEffect>
                  </a14:imgLayer>
                </a14:imgProps>
              </a:ext>
            </a:extLst>
          </a:blip>
          <a:stretch>
            <a:fillRect/>
          </a:stretch>
        </p:blipFill>
        <p:spPr>
          <a:xfrm>
            <a:off x="1477109" y="1167619"/>
            <a:ext cx="11901266" cy="3545058"/>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softEdge rad="317500"/>
          </a:effectLst>
          <a:scene3d>
            <a:camera prst="perspectiveContrastingRightFacing"/>
            <a:lightRig rig="twoPt" dir="t">
              <a:rot lat="0" lon="0" rev="7200000"/>
            </a:lightRig>
          </a:scene3d>
          <a:sp3d prstMaterial="matte">
            <a:bevelT w="22860" h="12700"/>
            <a:contourClr>
              <a:srgbClr val="FFFFFF"/>
            </a:contourClr>
          </a:sp3d>
        </p:spPr>
      </p:pic>
      <p:sp>
        <p:nvSpPr>
          <p:cNvPr id="2" name="Title 1"/>
          <p:cNvSpPr>
            <a:spLocks noGrp="1"/>
          </p:cNvSpPr>
          <p:nvPr>
            <p:ph type="ctrTitle"/>
          </p:nvPr>
        </p:nvSpPr>
        <p:spPr>
          <a:xfrm>
            <a:off x="881575" y="2536826"/>
            <a:ext cx="10363200" cy="1470025"/>
          </a:xfrm>
        </p:spPr>
        <p:txBody>
          <a:bodyPr/>
          <a:lstStyle/>
          <a:p>
            <a:r>
              <a:rPr lang="en-US" sz="6600" b="1" dirty="0" smtClean="0">
                <a:ln w="12700">
                  <a:solidFill>
                    <a:schemeClr val="bg1"/>
                  </a:solidFill>
                </a:ln>
                <a:effectLst>
                  <a:outerShdw blurRad="50800" dist="38100" dir="10800000" algn="r" rotWithShape="0">
                    <a:prstClr val="black">
                      <a:alpha val="40000"/>
                    </a:prstClr>
                  </a:outerShdw>
                </a:effectLst>
              </a:rPr>
              <a:t>Course Plan </a:t>
            </a:r>
            <a:r>
              <a:rPr lang="en-US" sz="6600" b="1" dirty="0" smtClean="0">
                <a:ln w="12700">
                  <a:solidFill>
                    <a:schemeClr val="bg1"/>
                  </a:solidFill>
                </a:ln>
                <a:effectLst>
                  <a:outerShdw blurRad="50800" dist="38100" dir="10800000" algn="r" rotWithShape="0">
                    <a:prstClr val="black">
                      <a:alpha val="40000"/>
                    </a:prstClr>
                  </a:outerShdw>
                </a:effectLst>
              </a:rPr>
              <a:t>Worksheet</a:t>
            </a:r>
            <a:br>
              <a:rPr lang="en-US" sz="6600" b="1" dirty="0" smtClean="0">
                <a:ln w="12700">
                  <a:solidFill>
                    <a:schemeClr val="bg1"/>
                  </a:solidFill>
                </a:ln>
                <a:effectLst>
                  <a:outerShdw blurRad="50800" dist="38100" dir="10800000" algn="r" rotWithShape="0">
                    <a:prstClr val="black">
                      <a:alpha val="40000"/>
                    </a:prstClr>
                  </a:outerShdw>
                </a:effectLst>
              </a:rPr>
            </a:br>
            <a:r>
              <a:rPr lang="en-US" sz="3600" b="1" dirty="0" smtClean="0">
                <a:ln w="12700">
                  <a:solidFill>
                    <a:schemeClr val="bg1"/>
                  </a:solidFill>
                </a:ln>
                <a:effectLst>
                  <a:outerShdw blurRad="50800" dist="38100" dir="10800000" algn="r" rotWithShape="0">
                    <a:prstClr val="black">
                      <a:alpha val="40000"/>
                    </a:prstClr>
                  </a:outerShdw>
                </a:effectLst>
              </a:rPr>
              <a:t>(without narration)</a:t>
            </a:r>
            <a:endParaRPr lang="en-US" sz="3600" b="1" dirty="0">
              <a:ln w="12700">
                <a:solidFill>
                  <a:schemeClr val="bg1"/>
                </a:solidFill>
              </a:ln>
              <a:effectLst>
                <a:outerShdw blurRad="50800" dist="38100" dir="10800000" algn="r" rotWithShape="0">
                  <a:prstClr val="black">
                    <a:alpha val="40000"/>
                  </a:prstClr>
                </a:outerShdw>
              </a:effectLst>
            </a:endParaRPr>
          </a:p>
        </p:txBody>
      </p:sp>
      <p:sp>
        <p:nvSpPr>
          <p:cNvPr id="3" name="Subtitle 2"/>
          <p:cNvSpPr>
            <a:spLocks noGrp="1"/>
          </p:cNvSpPr>
          <p:nvPr>
            <p:ph type="subTitle" idx="1"/>
          </p:nvPr>
        </p:nvSpPr>
        <p:spPr>
          <a:xfrm>
            <a:off x="1828800" y="4502988"/>
            <a:ext cx="8534400" cy="1135811"/>
          </a:xfrm>
        </p:spPr>
        <p:txBody>
          <a:bodyPr/>
          <a:lstStyle/>
          <a:p>
            <a:r>
              <a:rPr lang="en-US" dirty="0" smtClean="0"/>
              <a:t>James K. Fowlkes</a:t>
            </a:r>
            <a:endParaRPr lang="en-US" dirty="0"/>
          </a:p>
        </p:txBody>
      </p:sp>
      <p:sp>
        <p:nvSpPr>
          <p:cNvPr id="6" name="TextBox 5"/>
          <p:cNvSpPr txBox="1"/>
          <p:nvPr/>
        </p:nvSpPr>
        <p:spPr>
          <a:xfrm>
            <a:off x="7211683" y="5451894"/>
            <a:ext cx="4382219" cy="1200329"/>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dirty="0" smtClean="0"/>
              <a:t>Many of the slides are duplicates from the Curriculum Inventory presentation. Since the concepts and information apply here as well, we have including them for quick reference.</a:t>
            </a:r>
            <a:endParaRPr lang="en-US" dirty="0"/>
          </a:p>
        </p:txBody>
      </p:sp>
    </p:spTree>
    <p:extLst>
      <p:ext uri="{BB962C8B-B14F-4D97-AF65-F5344CB8AC3E}">
        <p14:creationId xmlns:p14="http://schemas.microsoft.com/office/powerpoint/2010/main" val="33283630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502024" y="914401"/>
          <a:ext cx="11183469" cy="5862921"/>
        </p:xfrm>
        <a:graphic>
          <a:graphicData uri="http://schemas.openxmlformats.org/drawingml/2006/table">
            <a:tbl>
              <a:tblPr firstRow="1" bandRow="1">
                <a:tableStyleId>{5940675A-B579-460E-94D1-54222C63F5DA}</a:tableStyleId>
              </a:tblPr>
              <a:tblGrid>
                <a:gridCol w="2415988"/>
                <a:gridCol w="3644153"/>
                <a:gridCol w="1707776"/>
                <a:gridCol w="1707776"/>
                <a:gridCol w="1707776"/>
              </a:tblGrid>
              <a:tr h="282387">
                <a:tc rowSpan="2">
                  <a:txBody>
                    <a:bodyPr/>
                    <a:lstStyle/>
                    <a:p>
                      <a:r>
                        <a:rPr lang="en-US" sz="1800" b="1" dirty="0" smtClean="0"/>
                        <a:t>STUDENT</a:t>
                      </a:r>
                      <a:r>
                        <a:rPr lang="en-US" sz="1800" b="1" baseline="0" dirty="0" smtClean="0"/>
                        <a:t> LEARNING OUTCOME</a:t>
                      </a:r>
                      <a:endParaRPr lang="en-US" sz="1800" b="1" dirty="0"/>
                    </a:p>
                  </a:txBody>
                  <a:tcPr anchor="b"/>
                </a:tc>
                <a:tc rowSpan="2">
                  <a:txBody>
                    <a:bodyPr/>
                    <a:lstStyle/>
                    <a:p>
                      <a:r>
                        <a:rPr lang="en-US" sz="1800" b="1" dirty="0" smtClean="0"/>
                        <a:t>URI INDICATOR</a:t>
                      </a:r>
                      <a:endParaRPr lang="en-US" sz="1800" b="1" dirty="0"/>
                    </a:p>
                  </a:txBody>
                  <a:tcPr anchor="b"/>
                </a:tc>
                <a:tc gridSpan="3">
                  <a:txBody>
                    <a:bodyPr/>
                    <a:lstStyle/>
                    <a:p>
                      <a:pPr algn="ctr"/>
                      <a:r>
                        <a:rPr lang="en-US" sz="1800" b="1" dirty="0" smtClean="0"/>
                        <a:t>PERFORMANCE CRITERIA</a:t>
                      </a:r>
                      <a:endParaRPr lang="en-US" sz="1800" b="1" dirty="0"/>
                    </a:p>
                  </a:txBody>
                  <a:tcPr anchor="b"/>
                </a:tc>
                <a:tc hMerge="1">
                  <a:txBody>
                    <a:bodyPr/>
                    <a:lstStyle/>
                    <a:p>
                      <a:endParaRPr lang="en-US" sz="1800" dirty="0"/>
                    </a:p>
                  </a:txBody>
                  <a:tcPr anchor="b"/>
                </a:tc>
                <a:tc hMerge="1">
                  <a:txBody>
                    <a:bodyPr/>
                    <a:lstStyle/>
                    <a:p>
                      <a:endParaRPr lang="en-US" sz="1800" dirty="0"/>
                    </a:p>
                  </a:txBody>
                  <a:tcPr anchor="b"/>
                </a:tc>
              </a:tr>
              <a:tr h="158674">
                <a:tc vMerge="1">
                  <a:txBody>
                    <a:bodyPr/>
                    <a:lstStyle/>
                    <a:p>
                      <a:endParaRPr lang="en-US"/>
                    </a:p>
                  </a:txBody>
                  <a:tcPr/>
                </a:tc>
                <a:tc vMerge="1">
                  <a:txBody>
                    <a:bodyPr/>
                    <a:lstStyle/>
                    <a:p>
                      <a:endParaRPr lang="en-US"/>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b="1" dirty="0" smtClean="0"/>
                        <a:t>Developing</a:t>
                      </a:r>
                    </a:p>
                  </a:txBody>
                  <a:tcPr anchor="b"/>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b="1" dirty="0" smtClean="0"/>
                        <a:t>Competent</a:t>
                      </a:r>
                    </a:p>
                  </a:txBody>
                  <a:tcPr anchor="b"/>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b="1" dirty="0" smtClean="0"/>
                        <a:t>Exemplary</a:t>
                      </a:r>
                    </a:p>
                  </a:txBody>
                  <a:tcPr anchor="b"/>
                </a:tc>
              </a:tr>
              <a:tr h="466491">
                <a:tc rowSpan="4">
                  <a:txBody>
                    <a:bodyPr/>
                    <a:lstStyle/>
                    <a:p>
                      <a:r>
                        <a:rPr lang="en-US" sz="1800" b="1" dirty="0" smtClean="0"/>
                        <a:t>Critical</a:t>
                      </a:r>
                      <a:r>
                        <a:rPr lang="en-US" sz="1800" b="1" baseline="0" dirty="0" smtClean="0"/>
                        <a:t> Thinking</a:t>
                      </a:r>
                      <a:endParaRPr lang="en-US" sz="1800" b="1" dirty="0"/>
                    </a:p>
                  </a:txBody>
                  <a:tcPr anchor="ctr"/>
                </a:tc>
                <a:tc>
                  <a:txBody>
                    <a:bodyPr/>
                    <a:lstStyle/>
                    <a:p>
                      <a:r>
                        <a:rPr lang="en-US" sz="1800" i="1" dirty="0" smtClean="0"/>
                        <a:t>Analysis</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6491">
                <a:tc vMerge="1">
                  <a:txBody>
                    <a:bodyPr/>
                    <a:lstStyle/>
                    <a:p>
                      <a:endParaRPr lang="en-US" dirty="0"/>
                    </a:p>
                  </a:txBody>
                  <a:tcPr/>
                </a:tc>
                <a:tc>
                  <a:txBody>
                    <a:bodyPr/>
                    <a:lstStyle/>
                    <a:p>
                      <a:r>
                        <a:rPr lang="en-US" sz="1800" i="1" dirty="0" smtClean="0"/>
                        <a:t>Interpretation</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6491">
                <a:tc vMerge="1">
                  <a:txBody>
                    <a:bodyPr/>
                    <a:lstStyle/>
                    <a:p>
                      <a:endParaRPr lang="en-US" dirty="0"/>
                    </a:p>
                  </a:txBody>
                  <a:tcPr/>
                </a:tc>
                <a:tc>
                  <a:txBody>
                    <a:bodyPr/>
                    <a:lstStyle/>
                    <a:p>
                      <a:r>
                        <a:rPr lang="en-US" sz="1800" i="1" dirty="0" smtClean="0"/>
                        <a:t>Source</a:t>
                      </a:r>
                      <a:r>
                        <a:rPr lang="en-US" sz="1800" i="1" baseline="0" dirty="0" smtClean="0"/>
                        <a:t> of error</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6491">
                <a:tc vMerge="1">
                  <a:txBody>
                    <a:bodyPr/>
                    <a:lstStyle/>
                    <a:p>
                      <a:endParaRPr lang="en-US" dirty="0"/>
                    </a:p>
                  </a:txBody>
                  <a:tcPr/>
                </a:tc>
                <a:tc>
                  <a:txBody>
                    <a:bodyPr/>
                    <a:lstStyle/>
                    <a:p>
                      <a:r>
                        <a:rPr lang="en-US" sz="1800" i="1" dirty="0" smtClean="0"/>
                        <a:t>Conclusions</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6491">
                <a:tc rowSpan="4">
                  <a:txBody>
                    <a:bodyPr/>
                    <a:lstStyle/>
                    <a:p>
                      <a:r>
                        <a:rPr lang="en-US" sz="1800" b="1" dirty="0" smtClean="0"/>
                        <a:t>Ethical Conduct</a:t>
                      </a:r>
                      <a:endParaRPr lang="en-US" sz="1800" b="1" dirty="0"/>
                    </a:p>
                  </a:txBody>
                  <a:tcPr anchor="ctr"/>
                </a:tc>
                <a:tc>
                  <a:txBody>
                    <a:bodyPr/>
                    <a:lstStyle/>
                    <a:p>
                      <a:r>
                        <a:rPr lang="en-US" sz="1800" i="1" dirty="0" smtClean="0"/>
                        <a:t>Academic integrity</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6491">
                <a:tc vMerge="1">
                  <a:txBody>
                    <a:bodyPr/>
                    <a:lstStyle/>
                    <a:p>
                      <a:endParaRPr lang="en-US" dirty="0"/>
                    </a:p>
                  </a:txBody>
                  <a:tcPr/>
                </a:tc>
                <a:tc>
                  <a:txBody>
                    <a:bodyPr/>
                    <a:lstStyle/>
                    <a:p>
                      <a:r>
                        <a:rPr lang="en-US" sz="1800" i="1" dirty="0" smtClean="0"/>
                        <a:t>Safety</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6491">
                <a:tc vMerge="1">
                  <a:txBody>
                    <a:bodyPr/>
                    <a:lstStyle/>
                    <a:p>
                      <a:endParaRPr lang="en-US" dirty="0"/>
                    </a:p>
                  </a:txBody>
                  <a:tcPr/>
                </a:tc>
                <a:tc>
                  <a:txBody>
                    <a:bodyPr/>
                    <a:lstStyle/>
                    <a:p>
                      <a:r>
                        <a:rPr lang="en-US" sz="1800" i="1" dirty="0" smtClean="0"/>
                        <a:t>Ethical treatment</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6491">
                <a:tc vMerge="1">
                  <a:txBody>
                    <a:bodyPr/>
                    <a:lstStyle/>
                    <a:p>
                      <a:endParaRPr lang="en-US" dirty="0"/>
                    </a:p>
                  </a:txBody>
                  <a:tcPr/>
                </a:tc>
                <a:tc>
                  <a:txBody>
                    <a:bodyPr/>
                    <a:lstStyle/>
                    <a:p>
                      <a:r>
                        <a:rPr lang="en-US" sz="1800" i="1" dirty="0" smtClean="0"/>
                        <a:t>Ethical issues</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6491">
                <a:tc rowSpan="3">
                  <a:txBody>
                    <a:bodyPr/>
                    <a:lstStyle/>
                    <a:p>
                      <a:r>
                        <a:rPr lang="en-US" sz="1800" b="1" dirty="0" smtClean="0"/>
                        <a:t>Communication</a:t>
                      </a:r>
                      <a:endParaRPr lang="en-US" sz="1800" b="1" dirty="0"/>
                    </a:p>
                  </a:txBody>
                  <a:tcPr anchor="ctr"/>
                </a:tc>
                <a:tc>
                  <a:txBody>
                    <a:bodyPr/>
                    <a:lstStyle/>
                    <a:p>
                      <a:r>
                        <a:rPr lang="en-US" sz="1800" i="1" dirty="0" smtClean="0"/>
                        <a:t>Clarity</a:t>
                      </a:r>
                      <a:r>
                        <a:rPr lang="en-US" sz="1800" i="1" baseline="0" dirty="0" smtClean="0"/>
                        <a:t> / organization</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6491">
                <a:tc vMerge="1">
                  <a:txBody>
                    <a:bodyPr/>
                    <a:lstStyle/>
                    <a:p>
                      <a:endParaRPr lang="en-US" dirty="0"/>
                    </a:p>
                  </a:txBody>
                  <a:tcPr/>
                </a:tc>
                <a:tc>
                  <a:txBody>
                    <a:bodyPr/>
                    <a:lstStyle/>
                    <a:p>
                      <a:r>
                        <a:rPr lang="en-US" sz="1800" i="1" dirty="0" smtClean="0"/>
                        <a:t>Quotation</a:t>
                      </a:r>
                      <a:r>
                        <a:rPr lang="en-US" sz="1800" i="1" baseline="0" dirty="0" smtClean="0"/>
                        <a:t> / attribution / Citation</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6491">
                <a:tc vMerge="1">
                  <a:txBody>
                    <a:bodyPr/>
                    <a:lstStyle/>
                    <a:p>
                      <a:endParaRPr lang="en-US" dirty="0"/>
                    </a:p>
                  </a:txBody>
                  <a:tcPr/>
                </a:tc>
                <a:tc>
                  <a:txBody>
                    <a:bodyPr/>
                    <a:lstStyle/>
                    <a:p>
                      <a:r>
                        <a:rPr lang="en-US" sz="1800" i="1" dirty="0" smtClean="0"/>
                        <a:t>Format</a:t>
                      </a:r>
                      <a:r>
                        <a:rPr lang="en-US" sz="1800" i="1" baseline="0" dirty="0" smtClean="0"/>
                        <a:t> / Level</a:t>
                      </a:r>
                      <a:endParaRPr lang="en-US" sz="1800" i="1" dirty="0"/>
                    </a:p>
                  </a:txBody>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bl>
          </a:graphicData>
        </a:graphic>
      </p:graphicFrame>
      <p:sp>
        <p:nvSpPr>
          <p:cNvPr id="5" name="Rectangle 4"/>
          <p:cNvSpPr/>
          <p:nvPr/>
        </p:nvSpPr>
        <p:spPr>
          <a:xfrm>
            <a:off x="2910562" y="1649897"/>
            <a:ext cx="3648456" cy="5128590"/>
          </a:xfrm>
          <a:prstGeom prst="rect">
            <a:avLst/>
          </a:prstGeom>
          <a:noFill/>
          <a:ln w="38100">
            <a:solidFill>
              <a:srgbClr val="C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6818113" y="1908176"/>
            <a:ext cx="4611887" cy="4093428"/>
          </a:xfrm>
          <a:prstGeom prst="rect">
            <a:avLst/>
          </a:prstGeom>
          <a:solidFill>
            <a:srgbClr val="FFFF99"/>
          </a:solidFill>
          <a:ln w="12700">
            <a:solidFill>
              <a:schemeClr val="tx1"/>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r>
              <a:rPr lang="en-US" sz="2000" dirty="0"/>
              <a:t>This slide and the </a:t>
            </a:r>
            <a:r>
              <a:rPr lang="en-US" sz="2000" dirty="0" smtClean="0"/>
              <a:t>previous </a:t>
            </a:r>
            <a:r>
              <a:rPr lang="en-US" sz="2000" dirty="0"/>
              <a:t>one combines to form a rubric that breaks down the outcomes into more descriptive indicators. It also shows the three performance criteria levels that you will use when you develop your assessment plan. As you consider if an outcome applies to your curriculum, you will find the indicators beneficial in your decision-making. Appendix L from the QEP document is the completed rubric that you can use as a guide. The link above will take you directly to the document. </a:t>
            </a:r>
          </a:p>
        </p:txBody>
      </p:sp>
      <p:sp>
        <p:nvSpPr>
          <p:cNvPr id="2" name="Rounded Rectangle 1">
            <a:hlinkClick r:id="rId3"/>
          </p:cNvPr>
          <p:cNvSpPr/>
          <p:nvPr/>
        </p:nvSpPr>
        <p:spPr>
          <a:xfrm>
            <a:off x="4290602" y="193431"/>
            <a:ext cx="4536831" cy="492369"/>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View Achievement Rubric for download</a:t>
            </a:r>
            <a:endParaRPr lang="en-US" sz="2000" dirty="0"/>
          </a:p>
        </p:txBody>
      </p:sp>
    </p:spTree>
    <p:extLst>
      <p:ext uri="{BB962C8B-B14F-4D97-AF65-F5344CB8AC3E}">
        <p14:creationId xmlns:p14="http://schemas.microsoft.com/office/powerpoint/2010/main" val="21967924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90208"/>
            <a:ext cx="10972800" cy="777227"/>
          </a:xfrm>
        </p:spPr>
        <p:txBody>
          <a:bodyPr/>
          <a:lstStyle/>
          <a:p>
            <a:r>
              <a:rPr lang="en-US" dirty="0" smtClean="0"/>
              <a:t>Course Plan Worksheet Information</a:t>
            </a:r>
            <a:endParaRPr lang="en-US" dirty="0"/>
          </a:p>
        </p:txBody>
      </p:sp>
      <p:sp>
        <p:nvSpPr>
          <p:cNvPr id="3" name="Content Placeholder 2"/>
          <p:cNvSpPr>
            <a:spLocks noGrp="1"/>
          </p:cNvSpPr>
          <p:nvPr>
            <p:ph idx="1"/>
          </p:nvPr>
        </p:nvSpPr>
        <p:spPr>
          <a:xfrm>
            <a:off x="609600" y="1788459"/>
            <a:ext cx="10972800" cy="4337705"/>
          </a:xfrm>
        </p:spPr>
        <p:txBody>
          <a:bodyPr/>
          <a:lstStyle/>
          <a:p>
            <a:pPr marL="0" indent="0">
              <a:buNone/>
            </a:pPr>
            <a:r>
              <a:rPr lang="en-US" dirty="0" smtClean="0"/>
              <a:t>For each of the courses identified in the Curriculum Inventory that you propose changes, the following </a:t>
            </a:r>
            <a:r>
              <a:rPr lang="en-US" dirty="0" smtClean="0"/>
              <a:t>items need </a:t>
            </a:r>
            <a:r>
              <a:rPr lang="en-US" dirty="0" smtClean="0"/>
              <a:t>to be provided for </a:t>
            </a:r>
            <a:r>
              <a:rPr lang="en-US" dirty="0" smtClean="0"/>
              <a:t>both the proposed and current courses, </a:t>
            </a:r>
            <a:r>
              <a:rPr lang="en-US" dirty="0" smtClean="0"/>
              <a:t>if applicable.</a:t>
            </a:r>
          </a:p>
          <a:p>
            <a:pPr lvl="1">
              <a:buFont typeface="Arial" panose="020B0604020202020204" pitchFamily="34" charset="0"/>
              <a:buChar char="•"/>
            </a:pPr>
            <a:r>
              <a:rPr lang="en-US" sz="2600" dirty="0" smtClean="0"/>
              <a:t>Course ID and </a:t>
            </a:r>
            <a:r>
              <a:rPr lang="en-US" sz="2600" dirty="0" smtClean="0"/>
              <a:t>title</a:t>
            </a:r>
          </a:p>
          <a:p>
            <a:pPr lvl="1">
              <a:buFont typeface="Arial" panose="020B0604020202020204" pitchFamily="34" charset="0"/>
              <a:buChar char="•"/>
            </a:pPr>
            <a:r>
              <a:rPr lang="en-US" sz="2600" dirty="0" smtClean="0"/>
              <a:t>Is the course </a:t>
            </a:r>
            <a:r>
              <a:rPr lang="en-US" sz="2600" dirty="0" smtClean="0"/>
              <a:t>new </a:t>
            </a:r>
            <a:r>
              <a:rPr lang="en-US" sz="2600" dirty="0" smtClean="0"/>
              <a:t>or existing?</a:t>
            </a:r>
          </a:p>
          <a:p>
            <a:pPr lvl="1">
              <a:buFont typeface="Arial" panose="020B0604020202020204" pitchFamily="34" charset="0"/>
              <a:buChar char="•"/>
            </a:pPr>
            <a:r>
              <a:rPr lang="en-US" sz="2600" dirty="0" smtClean="0"/>
              <a:t>Teaching </a:t>
            </a:r>
            <a:r>
              <a:rPr lang="en-US" sz="2600" dirty="0" smtClean="0"/>
              <a:t>strategies and learning activities for each identified outcome</a:t>
            </a:r>
          </a:p>
          <a:p>
            <a:pPr lvl="1">
              <a:buFont typeface="Arial" panose="020B0604020202020204" pitchFamily="34" charset="0"/>
              <a:buChar char="•"/>
            </a:pPr>
            <a:r>
              <a:rPr lang="en-US" sz="2600" dirty="0" smtClean="0"/>
              <a:t>Measures of student performance for each identified outcome</a:t>
            </a:r>
          </a:p>
          <a:p>
            <a:pPr lvl="1">
              <a:buFont typeface="Arial" panose="020B0604020202020204" pitchFamily="34" charset="0"/>
              <a:buChar char="•"/>
            </a:pPr>
            <a:r>
              <a:rPr lang="en-US" sz="2600" dirty="0" smtClean="0"/>
              <a:t>Cognitive </a:t>
            </a:r>
            <a:r>
              <a:rPr lang="en-US" sz="2600" dirty="0"/>
              <a:t>level of each identified </a:t>
            </a:r>
            <a:r>
              <a:rPr lang="en-US" sz="2600" dirty="0" smtClean="0"/>
              <a:t>outcome </a:t>
            </a:r>
          </a:p>
          <a:p>
            <a:pPr lvl="1">
              <a:buFont typeface="Arial" panose="020B0604020202020204" pitchFamily="34" charset="0"/>
              <a:buChar char="•"/>
            </a:pPr>
            <a:r>
              <a:rPr lang="en-US" sz="2600" dirty="0"/>
              <a:t>Course Undergraduate Research and Inquiry (URI) </a:t>
            </a:r>
            <a:r>
              <a:rPr lang="en-US" sz="2600" dirty="0" smtClean="0"/>
              <a:t>Intensity</a:t>
            </a:r>
            <a:endParaRPr lang="en-US" sz="2600" dirty="0"/>
          </a:p>
        </p:txBody>
      </p:sp>
    </p:spTree>
    <p:extLst>
      <p:ext uri="{BB962C8B-B14F-4D97-AF65-F5344CB8AC3E}">
        <p14:creationId xmlns:p14="http://schemas.microsoft.com/office/powerpoint/2010/main" val="375818468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35429" y="-101601"/>
            <a:ext cx="11317300" cy="7003143"/>
          </a:xfrm>
          <a:prstGeom prst="rect">
            <a:avLst/>
          </a:prstGeom>
          <a:solidFill>
            <a:schemeClr val="bg1"/>
          </a:solidFill>
          <a:ln w="12700">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6086338"/>
              </p:ext>
            </p:extLst>
          </p:nvPr>
        </p:nvGraphicFramePr>
        <p:xfrm>
          <a:off x="436496" y="1066"/>
          <a:ext cx="11311129" cy="6856944"/>
        </p:xfrm>
        <a:graphic>
          <a:graphicData uri="http://schemas.openxmlformats.org/drawingml/2006/table">
            <a:tbl>
              <a:tblPr firstRow="1" bandRow="1">
                <a:tableStyleId>{5940675A-B579-460E-94D1-54222C63F5DA}</a:tableStyleId>
              </a:tblPr>
              <a:tblGrid>
                <a:gridCol w="1885188"/>
                <a:gridCol w="315563"/>
                <a:gridCol w="4454261"/>
                <a:gridCol w="2704854"/>
                <a:gridCol w="1951263"/>
              </a:tblGrid>
              <a:tr h="428559">
                <a:tc gridSpan="5">
                  <a:txBody>
                    <a:bodyPr/>
                    <a:lstStyle/>
                    <a:p>
                      <a:pPr algn="ctr"/>
                      <a:r>
                        <a:rPr lang="en-US" sz="1600" b="1" baseline="0" dirty="0" smtClean="0"/>
                        <a:t>CURRENT  </a:t>
                      </a:r>
                      <a:r>
                        <a:rPr lang="en-US" sz="1600" b="0" baseline="0" dirty="0" smtClean="0"/>
                        <a:t>[  ]</a:t>
                      </a:r>
                      <a:r>
                        <a:rPr lang="en-US" sz="1600" b="1" baseline="0" dirty="0" smtClean="0"/>
                        <a:t>               PROPOSED  </a:t>
                      </a:r>
                      <a:r>
                        <a:rPr lang="en-US" sz="1600" b="0" baseline="0" dirty="0" smtClean="0"/>
                        <a:t>[  ]</a:t>
                      </a:r>
                      <a:endParaRPr lang="en-US" sz="1600" b="0" dirty="0"/>
                    </a:p>
                  </a:txBody>
                  <a:tcPr anchor="ctr"/>
                </a:tc>
                <a:tc hMerge="1">
                  <a:txBody>
                    <a:bodyPr/>
                    <a:lstStyle/>
                    <a:p>
                      <a:endParaRPr lang="en-US"/>
                    </a:p>
                  </a:txBody>
                  <a:tcPr/>
                </a:tc>
                <a:tc hMerge="1">
                  <a:txBody>
                    <a:bodyPr/>
                    <a:lstStyle/>
                    <a:p>
                      <a:endParaRPr lang="en-US" sz="1400" dirty="0"/>
                    </a:p>
                  </a:txBody>
                  <a:tcPr/>
                </a:tc>
                <a:tc hMerge="1">
                  <a:txBody>
                    <a:bodyPr/>
                    <a:lstStyle/>
                    <a:p>
                      <a:endParaRPr lang="en-US" sz="1400" dirty="0"/>
                    </a:p>
                  </a:txBody>
                  <a:tcPr/>
                </a:tc>
                <a:tc hMerge="1">
                  <a:txBody>
                    <a:bodyPr/>
                    <a:lstStyle/>
                    <a:p>
                      <a:endParaRPr lang="en-US"/>
                    </a:p>
                  </a:txBody>
                  <a:tcPr/>
                </a:tc>
              </a:tr>
              <a:tr h="428559">
                <a:tc>
                  <a:txBody>
                    <a:bodyPr/>
                    <a:lstStyle/>
                    <a:p>
                      <a:r>
                        <a:rPr lang="en-US" sz="1600" b="1" dirty="0" smtClean="0"/>
                        <a:t>Course ID and Title:</a:t>
                      </a:r>
                      <a:endParaRPr lang="en-US" sz="1600" b="1" dirty="0"/>
                    </a:p>
                  </a:txBody>
                  <a:tcPr anchor="ctr"/>
                </a:tc>
                <a:tc gridSpan="3">
                  <a:txBody>
                    <a:bodyPr/>
                    <a:lstStyle/>
                    <a:p>
                      <a:endParaRPr lang="en-US" sz="1600" dirty="0"/>
                    </a:p>
                  </a:txBody>
                  <a:tcPr anchor="ctr"/>
                </a:tc>
                <a:tc hMerge="1">
                  <a:txBody>
                    <a:bodyPr/>
                    <a:lstStyle/>
                    <a:p>
                      <a:endParaRPr lang="en-US" sz="1800" dirty="0"/>
                    </a:p>
                  </a:txBody>
                  <a:tcPr/>
                </a:tc>
                <a:tc hMerge="1">
                  <a:txBody>
                    <a:bodyPr/>
                    <a:lstStyle/>
                    <a:p>
                      <a:pPr algn="l"/>
                      <a:endParaRPr lang="en-US" sz="1600"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600" b="1" dirty="0" smtClean="0"/>
                        <a:t>Existing</a:t>
                      </a:r>
                      <a:r>
                        <a:rPr lang="en-US" sz="1600" b="1" baseline="0" dirty="0" smtClean="0"/>
                        <a:t> </a:t>
                      </a:r>
                      <a:r>
                        <a:rPr lang="en-US" sz="1600" b="0" baseline="0" dirty="0" smtClean="0"/>
                        <a:t>[  ]   </a:t>
                      </a:r>
                      <a:r>
                        <a:rPr lang="en-US" sz="1600" b="1" baseline="0" dirty="0" smtClean="0"/>
                        <a:t>New </a:t>
                      </a:r>
                      <a:r>
                        <a:rPr lang="en-US" sz="1600" b="0" baseline="0" dirty="0" smtClean="0"/>
                        <a:t>[  ]</a:t>
                      </a:r>
                      <a:endParaRPr lang="en-US" sz="1600" b="0" dirty="0"/>
                    </a:p>
                  </a:txBody>
                  <a:tcPr anchor="ctr"/>
                </a:tc>
              </a:tr>
              <a:tr h="428559">
                <a:tc gridSpan="2">
                  <a:txBody>
                    <a:bodyPr/>
                    <a:lstStyle/>
                    <a:p>
                      <a:pPr algn="ctr"/>
                      <a:r>
                        <a:rPr lang="en-US" sz="1600" b="1" dirty="0" smtClean="0"/>
                        <a:t>DTD SLOs</a:t>
                      </a:r>
                      <a:endParaRPr lang="en-US" sz="1600" b="1" dirty="0"/>
                    </a:p>
                  </a:txBody>
                  <a:tcPr anchor="ctr"/>
                </a:tc>
                <a:tc hMerge="1">
                  <a:txBody>
                    <a:bodyPr/>
                    <a:lstStyle/>
                    <a:p>
                      <a:endParaRPr lang="en-US"/>
                    </a:p>
                  </a:txBody>
                  <a:tcPr/>
                </a:tc>
                <a:tc>
                  <a:txBody>
                    <a:bodyPr/>
                    <a:lstStyle/>
                    <a:p>
                      <a:pPr algn="ctr"/>
                      <a:r>
                        <a:rPr lang="en-US" sz="1600" b="1" dirty="0" smtClean="0"/>
                        <a:t>TEACHING</a:t>
                      </a:r>
                      <a:r>
                        <a:rPr lang="en-US" sz="1600" b="1" baseline="0" dirty="0" smtClean="0"/>
                        <a:t> STRATEGIES AND LEARNING ACTIVITIES</a:t>
                      </a:r>
                      <a:endParaRPr lang="en-US" sz="1600" b="1" dirty="0"/>
                    </a:p>
                  </a:txBody>
                  <a:tcPr anchor="ctr"/>
                </a:tc>
                <a:tc gridSpan="2">
                  <a:txBody>
                    <a:bodyPr/>
                    <a:lstStyle/>
                    <a:p>
                      <a:pPr algn="ctr"/>
                      <a:r>
                        <a:rPr lang="en-US" sz="1600" b="1" dirty="0" smtClean="0"/>
                        <a:t>MEASURES OF STUDENT</a:t>
                      </a:r>
                      <a:r>
                        <a:rPr lang="en-US" sz="1600" b="1" baseline="0" dirty="0" smtClean="0"/>
                        <a:t> PERFORMANCE</a:t>
                      </a:r>
                      <a:endParaRPr lang="en-US" sz="1600" b="1" dirty="0"/>
                    </a:p>
                  </a:txBody>
                  <a:tcPr anchor="ctr"/>
                </a:tc>
                <a:tc hMerge="1">
                  <a:txBody>
                    <a:bodyPr/>
                    <a:lstStyle/>
                    <a:p>
                      <a:endParaRPr lang="en-US"/>
                    </a:p>
                  </a:txBody>
                  <a:tcPr/>
                </a:tc>
              </a:tr>
              <a:tr h="428559">
                <a:tc gridSpan="2">
                  <a:txBody>
                    <a:bodyPr/>
                    <a:lstStyle/>
                    <a:p>
                      <a:r>
                        <a:rPr lang="en-US" sz="1600" b="1" dirty="0" smtClean="0"/>
                        <a:t>Knowledge</a:t>
                      </a:r>
                      <a:endParaRPr lang="en-US" sz="1600" b="1" dirty="0"/>
                    </a:p>
                  </a:txBody>
                  <a:tcPr anchor="ctr"/>
                </a:tc>
                <a:tc hMerge="1">
                  <a:txBody>
                    <a:bodyPr/>
                    <a:lstStyle/>
                    <a:p>
                      <a:endParaRPr lang="en-US"/>
                    </a:p>
                  </a:txBody>
                  <a:tcPr/>
                </a:tc>
                <a:tc rowSpan="2">
                  <a:txBody>
                    <a:bodyPr/>
                    <a:lstStyle/>
                    <a:p>
                      <a:endParaRPr lang="en-US" sz="1600" dirty="0"/>
                    </a:p>
                  </a:txBody>
                  <a:tcPr anchor="ctr"/>
                </a:tc>
                <a:tc rowSpan="2" gridSpan="2">
                  <a:txBody>
                    <a:bodyPr/>
                    <a:lstStyle/>
                    <a:p>
                      <a:endParaRPr lang="en-US" sz="1600" dirty="0"/>
                    </a:p>
                  </a:txBody>
                  <a:tcPr anchor="ctr"/>
                </a:tc>
                <a:tc rowSpan="2" hMerge="1">
                  <a:txBody>
                    <a:bodyPr/>
                    <a:lstStyle/>
                    <a:p>
                      <a:endParaRPr lang="en-US"/>
                    </a:p>
                  </a:txBody>
                  <a:tcPr/>
                </a:tc>
              </a:tr>
              <a:tr h="428559">
                <a:tc gridSpan="2">
                  <a:txBody>
                    <a:bodyPr/>
                    <a:lstStyle/>
                    <a:p>
                      <a:r>
                        <a:rPr lang="en-US" sz="1600" dirty="0" smtClean="0"/>
                        <a:t>Cognitive</a:t>
                      </a:r>
                      <a:r>
                        <a:rPr lang="en-US" sz="1600" baseline="0" dirty="0" smtClean="0"/>
                        <a:t> Level: [  ]</a:t>
                      </a:r>
                      <a:endParaRPr lang="en-US" sz="1600" dirty="0"/>
                    </a:p>
                  </a:txBody>
                  <a:tcPr anchor="ctr"/>
                </a:tc>
                <a:tc hMerge="1">
                  <a:txBody>
                    <a:bodyPr/>
                    <a:lstStyle/>
                    <a:p>
                      <a:endParaRPr lang="en-US"/>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428559">
                <a:tc gridSpan="2">
                  <a:txBody>
                    <a:bodyPr/>
                    <a:lstStyle/>
                    <a:p>
                      <a:r>
                        <a:rPr lang="en-US" sz="1600" b="1" dirty="0" smtClean="0"/>
                        <a:t>Formulate</a:t>
                      </a:r>
                      <a:r>
                        <a:rPr lang="en-US" sz="1600" b="1" baseline="0" dirty="0" smtClean="0"/>
                        <a:t> Questions</a:t>
                      </a:r>
                      <a:endParaRPr lang="en-US" sz="1600" b="1" dirty="0"/>
                    </a:p>
                  </a:txBody>
                  <a:tcPr anchor="ctr"/>
                </a:tc>
                <a:tc hMerge="1">
                  <a:txBody>
                    <a:bodyPr/>
                    <a:lstStyle/>
                    <a:p>
                      <a:endParaRPr lang="en-US"/>
                    </a:p>
                  </a:txBody>
                  <a:tcPr/>
                </a:tc>
                <a:tc rowSpan="2">
                  <a:txBody>
                    <a:bodyPr/>
                    <a:lstStyle/>
                    <a:p>
                      <a:endParaRPr lang="en-US" sz="1600" dirty="0"/>
                    </a:p>
                  </a:txBody>
                  <a:tcPr anchor="ctr"/>
                </a:tc>
                <a:tc rowSpan="2" gridSpan="2">
                  <a:txBody>
                    <a:bodyPr/>
                    <a:lstStyle/>
                    <a:p>
                      <a:endParaRPr lang="en-US" sz="1600" dirty="0"/>
                    </a:p>
                  </a:txBody>
                  <a:tcPr anchor="ctr"/>
                </a:tc>
                <a:tc rowSpan="2" hMerge="1">
                  <a:txBody>
                    <a:bodyPr/>
                    <a:lstStyle/>
                    <a:p>
                      <a:endParaRPr lang="en-US"/>
                    </a:p>
                  </a:txBody>
                  <a:tcPr/>
                </a:tc>
              </a:tr>
              <a:tr h="428559">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a:t>
                      </a:r>
                      <a:endParaRPr lang="en-US" sz="1600" dirty="0" smtClean="0"/>
                    </a:p>
                  </a:txBody>
                  <a:tcPr anchor="ctr"/>
                </a:tc>
                <a:tc hMerge="1">
                  <a:txBody>
                    <a:bodyPr/>
                    <a:lstStyle/>
                    <a:p>
                      <a:endParaRPr lang="en-US"/>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428559">
                <a:tc gridSpan="2">
                  <a:txBody>
                    <a:bodyPr/>
                    <a:lstStyle/>
                    <a:p>
                      <a:r>
                        <a:rPr lang="en-US" sz="1600" b="1" dirty="0" smtClean="0"/>
                        <a:t>Plan of Action</a:t>
                      </a:r>
                      <a:endParaRPr lang="en-US" sz="1600" b="1" dirty="0"/>
                    </a:p>
                  </a:txBody>
                  <a:tcPr anchor="ctr"/>
                </a:tc>
                <a:tc hMerge="1">
                  <a:txBody>
                    <a:bodyPr/>
                    <a:lstStyle/>
                    <a:p>
                      <a:endParaRPr lang="en-US"/>
                    </a:p>
                  </a:txBody>
                  <a:tcPr/>
                </a:tc>
                <a:tc rowSpan="2">
                  <a:txBody>
                    <a:bodyPr/>
                    <a:lstStyle/>
                    <a:p>
                      <a:endParaRPr lang="en-US" sz="1600" dirty="0"/>
                    </a:p>
                  </a:txBody>
                  <a:tcPr anchor="ctr"/>
                </a:tc>
                <a:tc rowSpan="2" gridSpan="2">
                  <a:txBody>
                    <a:bodyPr/>
                    <a:lstStyle/>
                    <a:p>
                      <a:endParaRPr lang="en-US" sz="1600" dirty="0"/>
                    </a:p>
                  </a:txBody>
                  <a:tcPr anchor="ctr"/>
                </a:tc>
                <a:tc rowSpan="2" hMerge="1">
                  <a:txBody>
                    <a:bodyPr/>
                    <a:lstStyle/>
                    <a:p>
                      <a:endParaRPr lang="en-US"/>
                    </a:p>
                  </a:txBody>
                  <a:tcPr/>
                </a:tc>
              </a:tr>
              <a:tr h="428559">
                <a:tc gridSpan="2">
                  <a:txBody>
                    <a:bodyPr/>
                    <a:lstStyle/>
                    <a:p>
                      <a:r>
                        <a:rPr lang="en-US" sz="1600" dirty="0" smtClean="0"/>
                        <a:t>Cognitive</a:t>
                      </a:r>
                      <a:r>
                        <a:rPr lang="en-US" sz="1600" baseline="0" dirty="0" smtClean="0"/>
                        <a:t> Level: [  ]</a:t>
                      </a:r>
                      <a:endParaRPr lang="en-US" sz="1600" dirty="0"/>
                    </a:p>
                  </a:txBody>
                  <a:tcPr anchor="ctr"/>
                </a:tc>
                <a:tc hMerge="1">
                  <a:txBody>
                    <a:bodyPr/>
                    <a:lstStyle/>
                    <a:p>
                      <a:endParaRPr lang="en-US"/>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428559">
                <a:tc gridSpan="2">
                  <a:txBody>
                    <a:bodyPr/>
                    <a:lstStyle/>
                    <a:p>
                      <a:r>
                        <a:rPr lang="en-US" sz="1600" b="1" dirty="0" smtClean="0"/>
                        <a:t>Critical Thinking</a:t>
                      </a:r>
                      <a:endParaRPr lang="en-US" sz="1600" b="1" dirty="0"/>
                    </a:p>
                  </a:txBody>
                  <a:tcPr anchor="ctr"/>
                </a:tc>
                <a:tc hMerge="1">
                  <a:txBody>
                    <a:bodyPr/>
                    <a:lstStyle/>
                    <a:p>
                      <a:endParaRPr lang="en-US"/>
                    </a:p>
                  </a:txBody>
                  <a:tcPr/>
                </a:tc>
                <a:tc rowSpan="2">
                  <a:txBody>
                    <a:bodyPr/>
                    <a:lstStyle/>
                    <a:p>
                      <a:endParaRPr lang="en-US" sz="1600" dirty="0"/>
                    </a:p>
                  </a:txBody>
                  <a:tcPr anchor="ctr"/>
                </a:tc>
                <a:tc rowSpan="2" gridSpan="2">
                  <a:txBody>
                    <a:bodyPr/>
                    <a:lstStyle/>
                    <a:p>
                      <a:endParaRPr lang="en-US" sz="1600" dirty="0"/>
                    </a:p>
                  </a:txBody>
                  <a:tcPr anchor="ctr"/>
                </a:tc>
                <a:tc rowSpan="2" hMerge="1">
                  <a:txBody>
                    <a:bodyPr/>
                    <a:lstStyle/>
                    <a:p>
                      <a:endParaRPr lang="en-US"/>
                    </a:p>
                  </a:txBody>
                  <a:tcPr/>
                </a:tc>
              </a:tr>
              <a:tr h="428559">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a:t>
                      </a:r>
                      <a:endParaRPr lang="en-US" sz="1600" dirty="0" smtClean="0"/>
                    </a:p>
                  </a:txBody>
                  <a:tcPr anchor="ctr"/>
                </a:tc>
                <a:tc hMerge="1">
                  <a:txBody>
                    <a:bodyPr/>
                    <a:lstStyle/>
                    <a:p>
                      <a:endParaRPr lang="en-US"/>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428559">
                <a:tc gridSpan="2">
                  <a:txBody>
                    <a:bodyPr/>
                    <a:lstStyle/>
                    <a:p>
                      <a:r>
                        <a:rPr lang="en-US" sz="1600" b="1" dirty="0" smtClean="0"/>
                        <a:t>Ethical Conduct</a:t>
                      </a:r>
                      <a:endParaRPr lang="en-US" sz="1600" b="1" dirty="0"/>
                    </a:p>
                  </a:txBody>
                  <a:tcPr anchor="ctr"/>
                </a:tc>
                <a:tc hMerge="1">
                  <a:txBody>
                    <a:bodyPr/>
                    <a:lstStyle/>
                    <a:p>
                      <a:endParaRPr lang="en-US"/>
                    </a:p>
                  </a:txBody>
                  <a:tcPr/>
                </a:tc>
                <a:tc rowSpan="2">
                  <a:txBody>
                    <a:bodyPr/>
                    <a:lstStyle/>
                    <a:p>
                      <a:endParaRPr lang="en-US" sz="1600" dirty="0"/>
                    </a:p>
                  </a:txBody>
                  <a:tcPr anchor="ctr"/>
                </a:tc>
                <a:tc rowSpan="2" gridSpan="2">
                  <a:txBody>
                    <a:bodyPr/>
                    <a:lstStyle/>
                    <a:p>
                      <a:endParaRPr lang="en-US" sz="1600" dirty="0"/>
                    </a:p>
                  </a:txBody>
                  <a:tcPr anchor="ctr"/>
                </a:tc>
                <a:tc rowSpan="2" hMerge="1">
                  <a:txBody>
                    <a:bodyPr/>
                    <a:lstStyle/>
                    <a:p>
                      <a:endParaRPr lang="en-US"/>
                    </a:p>
                  </a:txBody>
                  <a:tcPr/>
                </a:tc>
              </a:tr>
              <a:tr h="428559">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a:t>
                      </a:r>
                      <a:endParaRPr lang="en-US" sz="1600" dirty="0" smtClean="0"/>
                    </a:p>
                  </a:txBody>
                  <a:tcPr anchor="ctr"/>
                </a:tc>
                <a:tc hMerge="1">
                  <a:txBody>
                    <a:bodyPr/>
                    <a:lstStyle/>
                    <a:p>
                      <a:endParaRPr lang="en-US"/>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428559">
                <a:tc gridSpan="2">
                  <a:txBody>
                    <a:bodyPr/>
                    <a:lstStyle/>
                    <a:p>
                      <a:r>
                        <a:rPr lang="en-US" sz="1600" b="1" dirty="0" smtClean="0"/>
                        <a:t>Communication</a:t>
                      </a:r>
                      <a:endParaRPr lang="en-US" sz="1600" b="1" dirty="0"/>
                    </a:p>
                  </a:txBody>
                  <a:tcPr anchor="ctr"/>
                </a:tc>
                <a:tc hMerge="1">
                  <a:txBody>
                    <a:bodyPr/>
                    <a:lstStyle/>
                    <a:p>
                      <a:endParaRPr lang="en-US"/>
                    </a:p>
                  </a:txBody>
                  <a:tcPr/>
                </a:tc>
                <a:tc rowSpan="2">
                  <a:txBody>
                    <a:bodyPr/>
                    <a:lstStyle/>
                    <a:p>
                      <a:endParaRPr lang="en-US" sz="1600" dirty="0"/>
                    </a:p>
                  </a:txBody>
                  <a:tcPr anchor="ctr"/>
                </a:tc>
                <a:tc rowSpan="2" gridSpan="2">
                  <a:txBody>
                    <a:bodyPr/>
                    <a:lstStyle/>
                    <a:p>
                      <a:endParaRPr lang="en-US" sz="1600" dirty="0"/>
                    </a:p>
                  </a:txBody>
                  <a:tcPr anchor="ctr"/>
                </a:tc>
                <a:tc rowSpan="2" hMerge="1">
                  <a:txBody>
                    <a:bodyPr/>
                    <a:lstStyle/>
                    <a:p>
                      <a:endParaRPr lang="en-US"/>
                    </a:p>
                  </a:txBody>
                  <a:tcPr/>
                </a:tc>
              </a:tr>
              <a:tr h="428559">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a:t>
                      </a:r>
                      <a:endParaRPr lang="en-US" sz="1600" dirty="0" smtClean="0"/>
                    </a:p>
                  </a:txBody>
                  <a:tcPr anchor="ctr"/>
                </a:tc>
                <a:tc hMerge="1">
                  <a:txBody>
                    <a:bodyPr/>
                    <a:lstStyle/>
                    <a:p>
                      <a:endParaRPr lang="en-US"/>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428559">
                <a:tc gridSpan="5">
                  <a:txBody>
                    <a:bodyPr/>
                    <a:lstStyle/>
                    <a:p>
                      <a:r>
                        <a:rPr lang="en-US" sz="1600" b="1" dirty="0" smtClean="0"/>
                        <a:t>Course URI Intensity:</a:t>
                      </a:r>
                      <a:r>
                        <a:rPr lang="en-US" sz="1600" baseline="0" dirty="0" smtClean="0"/>
                        <a:t>  [  ]</a:t>
                      </a:r>
                      <a:endParaRPr lang="en-US" sz="1600" dirty="0"/>
                    </a:p>
                  </a:txBody>
                  <a:tcPr anchor="ctr"/>
                </a:tc>
                <a:tc hMerge="1">
                  <a:txBody>
                    <a:bodyPr/>
                    <a:lstStyle/>
                    <a:p>
                      <a:endParaRPr lang="en-US"/>
                    </a:p>
                  </a:txBody>
                  <a:tcPr/>
                </a:tc>
                <a:tc hMerge="1">
                  <a:txBody>
                    <a:bodyPr/>
                    <a:lstStyle/>
                    <a:p>
                      <a:endParaRPr lang="en-US" sz="1600" dirty="0"/>
                    </a:p>
                  </a:txBody>
                  <a:tcPr/>
                </a:tc>
                <a:tc hMerge="1">
                  <a:txBody>
                    <a:bodyPr/>
                    <a:lstStyle/>
                    <a:p>
                      <a:endParaRPr lang="en-US" sz="1600" dirty="0"/>
                    </a:p>
                  </a:txBody>
                  <a:tcPr/>
                </a:tc>
                <a:tc hMerge="1">
                  <a:txBody>
                    <a:bodyPr/>
                    <a:lstStyle/>
                    <a:p>
                      <a:endParaRPr lang="en-US"/>
                    </a:p>
                  </a:txBody>
                  <a:tcPr/>
                </a:tc>
              </a:tr>
            </a:tbl>
          </a:graphicData>
        </a:graphic>
      </p:graphicFrame>
      <p:sp>
        <p:nvSpPr>
          <p:cNvPr id="5" name="Oval 4"/>
          <p:cNvSpPr/>
          <p:nvPr/>
        </p:nvSpPr>
        <p:spPr>
          <a:xfrm>
            <a:off x="3976913" y="14512"/>
            <a:ext cx="4296229" cy="377374"/>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195942" y="377372"/>
            <a:ext cx="5900057" cy="522514"/>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Oval 7"/>
          <p:cNvSpPr/>
          <p:nvPr/>
        </p:nvSpPr>
        <p:spPr>
          <a:xfrm>
            <a:off x="9637483" y="377372"/>
            <a:ext cx="2354733" cy="522513"/>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Arrow Connector 2"/>
          <p:cNvCxnSpPr/>
          <p:nvPr/>
        </p:nvCxnSpPr>
        <p:spPr>
          <a:xfrm flipH="1">
            <a:off x="1473197" y="1524000"/>
            <a:ext cx="3639462" cy="0"/>
          </a:xfrm>
          <a:prstGeom prst="straightConnector1">
            <a:avLst/>
          </a:prstGeom>
          <a:ln w="38100">
            <a:solidFill>
              <a:srgbClr val="C000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flipH="1">
            <a:off x="2351315" y="1523998"/>
            <a:ext cx="2728686" cy="849087"/>
          </a:xfrm>
          <a:prstGeom prst="straightConnector1">
            <a:avLst/>
          </a:prstGeom>
          <a:ln w="38100">
            <a:solidFill>
              <a:srgbClr val="C000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flipH="1">
            <a:off x="1705427" y="1523999"/>
            <a:ext cx="3374574" cy="1698172"/>
          </a:xfrm>
          <a:prstGeom prst="straightConnector1">
            <a:avLst/>
          </a:prstGeom>
          <a:ln w="38100">
            <a:solidFill>
              <a:srgbClr val="C000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flipH="1">
            <a:off x="1944915" y="1524000"/>
            <a:ext cx="3135086" cy="2688771"/>
          </a:xfrm>
          <a:prstGeom prst="straightConnector1">
            <a:avLst/>
          </a:prstGeom>
          <a:ln w="38100">
            <a:solidFill>
              <a:srgbClr val="C000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flipH="1">
            <a:off x="1901373" y="1523997"/>
            <a:ext cx="3211286" cy="3439889"/>
          </a:xfrm>
          <a:prstGeom prst="straightConnector1">
            <a:avLst/>
          </a:prstGeom>
          <a:ln w="38100">
            <a:solidFill>
              <a:srgbClr val="C000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H="1">
            <a:off x="1944916" y="1549399"/>
            <a:ext cx="3167743" cy="4183744"/>
          </a:xfrm>
          <a:prstGeom prst="straightConnector1">
            <a:avLst/>
          </a:prstGeom>
          <a:ln w="38100">
            <a:solidFill>
              <a:srgbClr val="C00000"/>
            </a:solidFill>
            <a:prstDash val="solid"/>
            <a:tailEnd type="triangle"/>
          </a:ln>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p:nvPr/>
        </p:nvCxnSpPr>
        <p:spPr>
          <a:xfrm flipH="1" flipV="1">
            <a:off x="2220685" y="1966686"/>
            <a:ext cx="2950028" cy="4274908"/>
          </a:xfrm>
          <a:prstGeom prst="straightConnector1">
            <a:avLst/>
          </a:prstGeom>
          <a:ln w="38100">
            <a:solidFill>
              <a:srgbClr val="C0000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flipH="1" flipV="1">
            <a:off x="2220687" y="2790372"/>
            <a:ext cx="2917370" cy="3461315"/>
          </a:xfrm>
          <a:prstGeom prst="straightConnector1">
            <a:avLst/>
          </a:prstGeom>
          <a:ln w="38100">
            <a:solidFill>
              <a:srgbClr val="C0000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48" name="Straight Arrow Connector 47"/>
          <p:cNvCxnSpPr/>
          <p:nvPr/>
        </p:nvCxnSpPr>
        <p:spPr>
          <a:xfrm flipH="1" flipV="1">
            <a:off x="2220685" y="3641271"/>
            <a:ext cx="2950028" cy="2621415"/>
          </a:xfrm>
          <a:prstGeom prst="straightConnector1">
            <a:avLst/>
          </a:prstGeom>
          <a:ln w="38100">
            <a:solidFill>
              <a:srgbClr val="C0000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flipH="1" flipV="1">
            <a:off x="2188027" y="4493987"/>
            <a:ext cx="2982688" cy="1768699"/>
          </a:xfrm>
          <a:prstGeom prst="straightConnector1">
            <a:avLst/>
          </a:prstGeom>
          <a:ln w="38100">
            <a:solidFill>
              <a:srgbClr val="C0000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p:nvPr/>
        </p:nvCxnSpPr>
        <p:spPr>
          <a:xfrm flipH="1" flipV="1">
            <a:off x="2220685" y="5431065"/>
            <a:ext cx="2950030" cy="831621"/>
          </a:xfrm>
          <a:prstGeom prst="straightConnector1">
            <a:avLst/>
          </a:prstGeom>
          <a:ln w="38100">
            <a:solidFill>
              <a:srgbClr val="C00000"/>
            </a:solidFill>
            <a:prstDash val="dash"/>
            <a:tailEnd type="triangle"/>
          </a:ln>
        </p:spPr>
        <p:style>
          <a:lnRef idx="2">
            <a:schemeClr val="accent1"/>
          </a:lnRef>
          <a:fillRef idx="0">
            <a:schemeClr val="accent1"/>
          </a:fillRef>
          <a:effectRef idx="1">
            <a:schemeClr val="accent1"/>
          </a:effectRef>
          <a:fontRef idx="minor">
            <a:schemeClr val="tx1"/>
          </a:fontRef>
        </p:style>
      </p:cxnSp>
      <p:cxnSp>
        <p:nvCxnSpPr>
          <p:cNvPr id="59" name="Straight Arrow Connector 58"/>
          <p:cNvCxnSpPr/>
          <p:nvPr/>
        </p:nvCxnSpPr>
        <p:spPr>
          <a:xfrm flipH="1" flipV="1">
            <a:off x="2220683" y="6230596"/>
            <a:ext cx="2950032" cy="21997"/>
          </a:xfrm>
          <a:prstGeom prst="straightConnector1">
            <a:avLst/>
          </a:prstGeom>
          <a:ln w="38100">
            <a:solidFill>
              <a:srgbClr val="C00000"/>
            </a:solidFill>
            <a:prstDash val="dash"/>
            <a:tailEnd type="triangle"/>
          </a:ln>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5112660" y="1378859"/>
            <a:ext cx="1237340" cy="369332"/>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dirty="0" smtClean="0"/>
              <a:t>DTD SLOs</a:t>
            </a:r>
            <a:endParaRPr lang="en-US" dirty="0"/>
          </a:p>
        </p:txBody>
      </p:sp>
      <p:sp>
        <p:nvSpPr>
          <p:cNvPr id="69" name="TextBox 68"/>
          <p:cNvSpPr txBox="1"/>
          <p:nvPr/>
        </p:nvSpPr>
        <p:spPr>
          <a:xfrm>
            <a:off x="5112659" y="5961745"/>
            <a:ext cx="1621970" cy="369332"/>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US" dirty="0" smtClean="0"/>
              <a:t>Cognitive Level</a:t>
            </a:r>
            <a:endParaRPr lang="en-US" dirty="0"/>
          </a:p>
        </p:txBody>
      </p:sp>
      <p:sp>
        <p:nvSpPr>
          <p:cNvPr id="70" name="Rectangle 69"/>
          <p:cNvSpPr/>
          <p:nvPr/>
        </p:nvSpPr>
        <p:spPr>
          <a:xfrm>
            <a:off x="2627086" y="1291774"/>
            <a:ext cx="4455885" cy="5120640"/>
          </a:xfrm>
          <a:prstGeom prst="rect">
            <a:avLst/>
          </a:prstGeom>
          <a:noFill/>
          <a:ln w="38100">
            <a:solidFill>
              <a:srgbClr val="C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1" name="TextBox 70"/>
          <p:cNvSpPr txBox="1"/>
          <p:nvPr/>
        </p:nvSpPr>
        <p:spPr>
          <a:xfrm>
            <a:off x="4328883" y="3377386"/>
            <a:ext cx="2496458" cy="923330"/>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dirty="0" smtClean="0"/>
              <a:t>Teaching strategies and learning activities to address the DTD SLOs</a:t>
            </a:r>
            <a:endParaRPr lang="en-US" dirty="0"/>
          </a:p>
        </p:txBody>
      </p:sp>
      <p:sp>
        <p:nvSpPr>
          <p:cNvPr id="72" name="Rectangle 71"/>
          <p:cNvSpPr/>
          <p:nvPr/>
        </p:nvSpPr>
        <p:spPr>
          <a:xfrm>
            <a:off x="7090224" y="1284520"/>
            <a:ext cx="4654296" cy="5120640"/>
          </a:xfrm>
          <a:prstGeom prst="rect">
            <a:avLst/>
          </a:prstGeom>
          <a:noFill/>
          <a:ln w="38100">
            <a:solidFill>
              <a:srgbClr val="C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TextBox 72"/>
          <p:cNvSpPr txBox="1"/>
          <p:nvPr/>
        </p:nvSpPr>
        <p:spPr>
          <a:xfrm>
            <a:off x="7376888" y="3377386"/>
            <a:ext cx="2115455" cy="923330"/>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dirty="0" smtClean="0"/>
              <a:t>Measures of student performance to assess the DTD SLOs</a:t>
            </a:r>
            <a:endParaRPr lang="en-US" dirty="0"/>
          </a:p>
        </p:txBody>
      </p:sp>
      <p:sp>
        <p:nvSpPr>
          <p:cNvPr id="74" name="Oval 73"/>
          <p:cNvSpPr/>
          <p:nvPr/>
        </p:nvSpPr>
        <p:spPr>
          <a:xfrm>
            <a:off x="195942" y="6426927"/>
            <a:ext cx="2823029" cy="417287"/>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extBox 1"/>
          <p:cNvSpPr txBox="1"/>
          <p:nvPr/>
        </p:nvSpPr>
        <p:spPr>
          <a:xfrm>
            <a:off x="4007134" y="2966522"/>
            <a:ext cx="6160123" cy="1754326"/>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dirty="0" smtClean="0"/>
              <a:t>Unlike the Curriculum Inventory, the Course Plan Worksheets must be in this completed using this template. It should be completed for both the current and proposed versions of each course identified for changes in the Curriculum Inventory. If the course is new, only a proposed version is summited. Let’s review the components of a worksheet.</a:t>
            </a:r>
            <a:endParaRPr lang="en-US" dirty="0"/>
          </a:p>
        </p:txBody>
      </p:sp>
    </p:spTree>
    <p:custDataLst>
      <p:tags r:id="rId1"/>
    </p:custDataLst>
    <p:extLst>
      <p:ext uri="{BB962C8B-B14F-4D97-AF65-F5344CB8AC3E}">
        <p14:creationId xmlns:p14="http://schemas.microsoft.com/office/powerpoint/2010/main" val="28098839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21" presetClass="entr" presetSubtype="1"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animEffect transition="in" filter="wheel(1)">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heel(1)">
                                      <p:cBhvr>
                                        <p:cTn id="14" dur="500"/>
                                        <p:tgtEl>
                                          <p:spTgt spid="7"/>
                                        </p:tgtEl>
                                      </p:cBhvr>
                                    </p:animEffect>
                                  </p:childTnLst>
                                </p:cTn>
                              </p:par>
                              <p:par>
                                <p:cTn id="15" presetID="10" presetClass="exit" presetSubtype="0" fill="hold" grpId="1" nodeType="withEffect">
                                  <p:stCondLst>
                                    <p:cond delay="0"/>
                                  </p:stCondLst>
                                  <p:childTnLst>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heel(1)">
                                      <p:cBhvr>
                                        <p:cTn id="22" dur="500"/>
                                        <p:tgtEl>
                                          <p:spTgt spid="8"/>
                                        </p:tgtEl>
                                      </p:cBhvr>
                                    </p:animEffect>
                                  </p:childTnLst>
                                </p:cTn>
                              </p:par>
                              <p:par>
                                <p:cTn id="23" presetID="10" presetClass="exit" presetSubtype="0" fill="hold" grpId="1" nodeType="withEffect">
                                  <p:stCondLst>
                                    <p:cond delay="0"/>
                                  </p:stCondLst>
                                  <p:childTnLst>
                                    <p:animEffect transition="out" filter="fade">
                                      <p:cBhvr>
                                        <p:cTn id="24" dur="500"/>
                                        <p:tgtEl>
                                          <p:spTgt spid="7"/>
                                        </p:tgtEl>
                                      </p:cBhvr>
                                    </p:animEffect>
                                    <p:set>
                                      <p:cBhvr>
                                        <p:cTn id="25" dur="1" fill="hold">
                                          <p:stCondLst>
                                            <p:cond delay="499"/>
                                          </p:stCondLst>
                                        </p:cTn>
                                        <p:tgtEl>
                                          <p:spTgt spid="7"/>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67"/>
                                        </p:tgtEl>
                                        <p:attrNameLst>
                                          <p:attrName>style.visibility</p:attrName>
                                        </p:attrNameLst>
                                      </p:cBhvr>
                                      <p:to>
                                        <p:strVal val="visible"/>
                                      </p:to>
                                    </p:set>
                                    <p:animEffect transition="in" filter="fade">
                                      <p:cBhvr>
                                        <p:cTn id="30" dur="500"/>
                                        <p:tgtEl>
                                          <p:spTgt spid="67"/>
                                        </p:tgtEl>
                                      </p:cBhvr>
                                    </p:animEffect>
                                  </p:childTnLst>
                                </p:cTn>
                              </p:par>
                              <p:par>
                                <p:cTn id="31" presetID="10" presetClass="exit" presetSubtype="0" fill="hold" grpId="1" nodeType="withEffect">
                                  <p:stCondLst>
                                    <p:cond delay="0"/>
                                  </p:stCondLst>
                                  <p:childTnLst>
                                    <p:animEffect transition="out" filter="fade">
                                      <p:cBhvr>
                                        <p:cTn id="32" dur="500"/>
                                        <p:tgtEl>
                                          <p:spTgt spid="8"/>
                                        </p:tgtEl>
                                      </p:cBhvr>
                                    </p:animEffect>
                                    <p:set>
                                      <p:cBhvr>
                                        <p:cTn id="33" dur="1" fill="hold">
                                          <p:stCondLst>
                                            <p:cond delay="499"/>
                                          </p:stCondLst>
                                        </p:cTn>
                                        <p:tgtEl>
                                          <p:spTgt spid="8"/>
                                        </p:tgtEl>
                                        <p:attrNameLst>
                                          <p:attrName>style.visibility</p:attrName>
                                        </p:attrNameLst>
                                      </p:cBhvr>
                                      <p:to>
                                        <p:strVal val="hidden"/>
                                      </p:to>
                                    </p:set>
                                  </p:childTnLst>
                                </p:cTn>
                              </p:par>
                            </p:childTnLst>
                          </p:cTn>
                        </p:par>
                        <p:par>
                          <p:cTn id="34" fill="hold">
                            <p:stCondLst>
                              <p:cond delay="500"/>
                            </p:stCondLst>
                            <p:childTnLst>
                              <p:par>
                                <p:cTn id="35" presetID="22" presetClass="entr" presetSubtype="2" fill="hold" nodeType="after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wipe(right)">
                                      <p:cBhvr>
                                        <p:cTn id="37" dur="500"/>
                                        <p:tgtEl>
                                          <p:spTgt spid="3"/>
                                        </p:tgtEl>
                                      </p:cBhvr>
                                    </p:animEffect>
                                  </p:childTnLst>
                                </p:cTn>
                              </p:par>
                              <p:par>
                                <p:cTn id="38" presetID="22" presetClass="entr" presetSubtype="2" fill="hold" nodeType="with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wipe(right)">
                                      <p:cBhvr>
                                        <p:cTn id="40" dur="500"/>
                                        <p:tgtEl>
                                          <p:spTgt spid="10"/>
                                        </p:tgtEl>
                                      </p:cBhvr>
                                    </p:animEffect>
                                  </p:childTnLst>
                                </p:cTn>
                              </p:par>
                              <p:par>
                                <p:cTn id="41" presetID="22" presetClass="entr" presetSubtype="2" fill="hold" nodeType="with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wipe(right)">
                                      <p:cBhvr>
                                        <p:cTn id="43" dur="500"/>
                                        <p:tgtEl>
                                          <p:spTgt spid="11"/>
                                        </p:tgtEl>
                                      </p:cBhvr>
                                    </p:animEffect>
                                  </p:childTnLst>
                                </p:cTn>
                              </p:par>
                              <p:par>
                                <p:cTn id="44" presetID="22" presetClass="entr" presetSubtype="2" fill="hold"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wipe(right)">
                                      <p:cBhvr>
                                        <p:cTn id="46" dur="500"/>
                                        <p:tgtEl>
                                          <p:spTgt spid="12"/>
                                        </p:tgtEl>
                                      </p:cBhvr>
                                    </p:animEffect>
                                  </p:childTnLst>
                                </p:cTn>
                              </p:par>
                              <p:par>
                                <p:cTn id="47" presetID="22" presetClass="entr" presetSubtype="2" fill="hold" nodeType="with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wipe(right)">
                                      <p:cBhvr>
                                        <p:cTn id="49" dur="500"/>
                                        <p:tgtEl>
                                          <p:spTgt spid="13"/>
                                        </p:tgtEl>
                                      </p:cBhvr>
                                    </p:animEffect>
                                  </p:childTnLst>
                                </p:cTn>
                              </p:par>
                              <p:par>
                                <p:cTn id="50" presetID="22" presetClass="entr" presetSubtype="2" fill="hold" nodeType="with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wipe(right)">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69"/>
                                        </p:tgtEl>
                                        <p:attrNameLst>
                                          <p:attrName>style.visibility</p:attrName>
                                        </p:attrNameLst>
                                      </p:cBhvr>
                                      <p:to>
                                        <p:strVal val="visible"/>
                                      </p:to>
                                    </p:set>
                                    <p:animEffect transition="in" filter="fade">
                                      <p:cBhvr>
                                        <p:cTn id="57" dur="500"/>
                                        <p:tgtEl>
                                          <p:spTgt spid="69"/>
                                        </p:tgtEl>
                                      </p:cBhvr>
                                    </p:animEffect>
                                  </p:childTnLst>
                                </p:cTn>
                              </p:par>
                              <p:par>
                                <p:cTn id="58" presetID="10" presetClass="exit" presetSubtype="0" fill="hold" grpId="1" nodeType="withEffect">
                                  <p:stCondLst>
                                    <p:cond delay="0"/>
                                  </p:stCondLst>
                                  <p:childTnLst>
                                    <p:animEffect transition="out" filter="fade">
                                      <p:cBhvr>
                                        <p:cTn id="59" dur="500"/>
                                        <p:tgtEl>
                                          <p:spTgt spid="67"/>
                                        </p:tgtEl>
                                      </p:cBhvr>
                                    </p:animEffect>
                                    <p:set>
                                      <p:cBhvr>
                                        <p:cTn id="60" dur="1" fill="hold">
                                          <p:stCondLst>
                                            <p:cond delay="499"/>
                                          </p:stCondLst>
                                        </p:cTn>
                                        <p:tgtEl>
                                          <p:spTgt spid="67"/>
                                        </p:tgtEl>
                                        <p:attrNameLst>
                                          <p:attrName>style.visibility</p:attrName>
                                        </p:attrNameLst>
                                      </p:cBhvr>
                                      <p:to>
                                        <p:strVal val="hidden"/>
                                      </p:to>
                                    </p:set>
                                  </p:childTnLst>
                                </p:cTn>
                              </p:par>
                              <p:par>
                                <p:cTn id="61" presetID="10" presetClass="exit" presetSubtype="0" fill="hold" nodeType="withEffect">
                                  <p:stCondLst>
                                    <p:cond delay="0"/>
                                  </p:stCondLst>
                                  <p:childTnLst>
                                    <p:animEffect transition="out" filter="fade">
                                      <p:cBhvr>
                                        <p:cTn id="62" dur="500"/>
                                        <p:tgtEl>
                                          <p:spTgt spid="3"/>
                                        </p:tgtEl>
                                      </p:cBhvr>
                                    </p:animEffect>
                                    <p:set>
                                      <p:cBhvr>
                                        <p:cTn id="63" dur="1" fill="hold">
                                          <p:stCondLst>
                                            <p:cond delay="499"/>
                                          </p:stCondLst>
                                        </p:cTn>
                                        <p:tgtEl>
                                          <p:spTgt spid="3"/>
                                        </p:tgtEl>
                                        <p:attrNameLst>
                                          <p:attrName>style.visibility</p:attrName>
                                        </p:attrNameLst>
                                      </p:cBhvr>
                                      <p:to>
                                        <p:strVal val="hidden"/>
                                      </p:to>
                                    </p:set>
                                  </p:childTnLst>
                                </p:cTn>
                              </p:par>
                              <p:par>
                                <p:cTn id="64" presetID="10" presetClass="exit" presetSubtype="0" fill="hold" nodeType="withEffect">
                                  <p:stCondLst>
                                    <p:cond delay="0"/>
                                  </p:stCondLst>
                                  <p:childTnLst>
                                    <p:animEffect transition="out" filter="fade">
                                      <p:cBhvr>
                                        <p:cTn id="65" dur="500"/>
                                        <p:tgtEl>
                                          <p:spTgt spid="10"/>
                                        </p:tgtEl>
                                      </p:cBhvr>
                                    </p:animEffect>
                                    <p:set>
                                      <p:cBhvr>
                                        <p:cTn id="66" dur="1" fill="hold">
                                          <p:stCondLst>
                                            <p:cond delay="499"/>
                                          </p:stCondLst>
                                        </p:cTn>
                                        <p:tgtEl>
                                          <p:spTgt spid="10"/>
                                        </p:tgtEl>
                                        <p:attrNameLst>
                                          <p:attrName>style.visibility</p:attrName>
                                        </p:attrNameLst>
                                      </p:cBhvr>
                                      <p:to>
                                        <p:strVal val="hidden"/>
                                      </p:to>
                                    </p:set>
                                  </p:childTnLst>
                                </p:cTn>
                              </p:par>
                              <p:par>
                                <p:cTn id="67" presetID="10" presetClass="exit" presetSubtype="0" fill="hold" nodeType="withEffect">
                                  <p:stCondLst>
                                    <p:cond delay="0"/>
                                  </p:stCondLst>
                                  <p:childTnLst>
                                    <p:animEffect transition="out" filter="fade">
                                      <p:cBhvr>
                                        <p:cTn id="68" dur="500"/>
                                        <p:tgtEl>
                                          <p:spTgt spid="11"/>
                                        </p:tgtEl>
                                      </p:cBhvr>
                                    </p:animEffect>
                                    <p:set>
                                      <p:cBhvr>
                                        <p:cTn id="69" dur="1" fill="hold">
                                          <p:stCondLst>
                                            <p:cond delay="499"/>
                                          </p:stCondLst>
                                        </p:cTn>
                                        <p:tgtEl>
                                          <p:spTgt spid="11"/>
                                        </p:tgtEl>
                                        <p:attrNameLst>
                                          <p:attrName>style.visibility</p:attrName>
                                        </p:attrNameLst>
                                      </p:cBhvr>
                                      <p:to>
                                        <p:strVal val="hidden"/>
                                      </p:to>
                                    </p:set>
                                  </p:childTnLst>
                                </p:cTn>
                              </p:par>
                              <p:par>
                                <p:cTn id="70" presetID="10" presetClass="exit" presetSubtype="0" fill="hold" nodeType="withEffect">
                                  <p:stCondLst>
                                    <p:cond delay="0"/>
                                  </p:stCondLst>
                                  <p:childTnLst>
                                    <p:animEffect transition="out" filter="fade">
                                      <p:cBhvr>
                                        <p:cTn id="71" dur="500"/>
                                        <p:tgtEl>
                                          <p:spTgt spid="12"/>
                                        </p:tgtEl>
                                      </p:cBhvr>
                                    </p:animEffect>
                                    <p:set>
                                      <p:cBhvr>
                                        <p:cTn id="72" dur="1" fill="hold">
                                          <p:stCondLst>
                                            <p:cond delay="499"/>
                                          </p:stCondLst>
                                        </p:cTn>
                                        <p:tgtEl>
                                          <p:spTgt spid="12"/>
                                        </p:tgtEl>
                                        <p:attrNameLst>
                                          <p:attrName>style.visibility</p:attrName>
                                        </p:attrNameLst>
                                      </p:cBhvr>
                                      <p:to>
                                        <p:strVal val="hidden"/>
                                      </p:to>
                                    </p:set>
                                  </p:childTnLst>
                                </p:cTn>
                              </p:par>
                              <p:par>
                                <p:cTn id="73" presetID="10" presetClass="exit" presetSubtype="0" fill="hold" nodeType="withEffect">
                                  <p:stCondLst>
                                    <p:cond delay="0"/>
                                  </p:stCondLst>
                                  <p:childTnLst>
                                    <p:animEffect transition="out" filter="fade">
                                      <p:cBhvr>
                                        <p:cTn id="74" dur="500"/>
                                        <p:tgtEl>
                                          <p:spTgt spid="13"/>
                                        </p:tgtEl>
                                      </p:cBhvr>
                                    </p:animEffect>
                                    <p:set>
                                      <p:cBhvr>
                                        <p:cTn id="75" dur="1" fill="hold">
                                          <p:stCondLst>
                                            <p:cond delay="499"/>
                                          </p:stCondLst>
                                        </p:cTn>
                                        <p:tgtEl>
                                          <p:spTgt spid="13"/>
                                        </p:tgtEl>
                                        <p:attrNameLst>
                                          <p:attrName>style.visibility</p:attrName>
                                        </p:attrNameLst>
                                      </p:cBhvr>
                                      <p:to>
                                        <p:strVal val="hidden"/>
                                      </p:to>
                                    </p:set>
                                  </p:childTnLst>
                                </p:cTn>
                              </p:par>
                              <p:par>
                                <p:cTn id="76" presetID="10" presetClass="exit" presetSubtype="0" fill="hold" nodeType="withEffect">
                                  <p:stCondLst>
                                    <p:cond delay="0"/>
                                  </p:stCondLst>
                                  <p:childTnLst>
                                    <p:animEffect transition="out" filter="fade">
                                      <p:cBhvr>
                                        <p:cTn id="77" dur="500"/>
                                        <p:tgtEl>
                                          <p:spTgt spid="14"/>
                                        </p:tgtEl>
                                      </p:cBhvr>
                                    </p:animEffect>
                                    <p:set>
                                      <p:cBhvr>
                                        <p:cTn id="78" dur="1" fill="hold">
                                          <p:stCondLst>
                                            <p:cond delay="499"/>
                                          </p:stCondLst>
                                        </p:cTn>
                                        <p:tgtEl>
                                          <p:spTgt spid="14"/>
                                        </p:tgtEl>
                                        <p:attrNameLst>
                                          <p:attrName>style.visibility</p:attrName>
                                        </p:attrNameLst>
                                      </p:cBhvr>
                                      <p:to>
                                        <p:strVal val="hidden"/>
                                      </p:to>
                                    </p:set>
                                  </p:childTnLst>
                                </p:cTn>
                              </p:par>
                            </p:childTnLst>
                          </p:cTn>
                        </p:par>
                        <p:par>
                          <p:cTn id="79" fill="hold">
                            <p:stCondLst>
                              <p:cond delay="500"/>
                            </p:stCondLst>
                            <p:childTnLst>
                              <p:par>
                                <p:cTn id="80" presetID="22" presetClass="entr" presetSubtype="2" fill="hold" nodeType="afterEffect">
                                  <p:stCondLst>
                                    <p:cond delay="0"/>
                                  </p:stCondLst>
                                  <p:childTnLst>
                                    <p:set>
                                      <p:cBhvr>
                                        <p:cTn id="81" dur="1" fill="hold">
                                          <p:stCondLst>
                                            <p:cond delay="0"/>
                                          </p:stCondLst>
                                        </p:cTn>
                                        <p:tgtEl>
                                          <p:spTgt spid="42"/>
                                        </p:tgtEl>
                                        <p:attrNameLst>
                                          <p:attrName>style.visibility</p:attrName>
                                        </p:attrNameLst>
                                      </p:cBhvr>
                                      <p:to>
                                        <p:strVal val="visible"/>
                                      </p:to>
                                    </p:set>
                                    <p:animEffect transition="in" filter="wipe(right)">
                                      <p:cBhvr>
                                        <p:cTn id="82" dur="500"/>
                                        <p:tgtEl>
                                          <p:spTgt spid="42"/>
                                        </p:tgtEl>
                                      </p:cBhvr>
                                    </p:animEffect>
                                  </p:childTnLst>
                                </p:cTn>
                              </p:par>
                              <p:par>
                                <p:cTn id="83" presetID="22" presetClass="entr" presetSubtype="2" fill="hold" nodeType="withEffect">
                                  <p:stCondLst>
                                    <p:cond delay="0"/>
                                  </p:stCondLst>
                                  <p:childTnLst>
                                    <p:set>
                                      <p:cBhvr>
                                        <p:cTn id="84" dur="1" fill="hold">
                                          <p:stCondLst>
                                            <p:cond delay="0"/>
                                          </p:stCondLst>
                                        </p:cTn>
                                        <p:tgtEl>
                                          <p:spTgt spid="45"/>
                                        </p:tgtEl>
                                        <p:attrNameLst>
                                          <p:attrName>style.visibility</p:attrName>
                                        </p:attrNameLst>
                                      </p:cBhvr>
                                      <p:to>
                                        <p:strVal val="visible"/>
                                      </p:to>
                                    </p:set>
                                    <p:animEffect transition="in" filter="wipe(right)">
                                      <p:cBhvr>
                                        <p:cTn id="85" dur="500"/>
                                        <p:tgtEl>
                                          <p:spTgt spid="45"/>
                                        </p:tgtEl>
                                      </p:cBhvr>
                                    </p:animEffect>
                                  </p:childTnLst>
                                </p:cTn>
                              </p:par>
                              <p:par>
                                <p:cTn id="86" presetID="22" presetClass="entr" presetSubtype="2" fill="hold" nodeType="withEffect">
                                  <p:stCondLst>
                                    <p:cond delay="0"/>
                                  </p:stCondLst>
                                  <p:childTnLst>
                                    <p:set>
                                      <p:cBhvr>
                                        <p:cTn id="87" dur="1" fill="hold">
                                          <p:stCondLst>
                                            <p:cond delay="0"/>
                                          </p:stCondLst>
                                        </p:cTn>
                                        <p:tgtEl>
                                          <p:spTgt spid="48"/>
                                        </p:tgtEl>
                                        <p:attrNameLst>
                                          <p:attrName>style.visibility</p:attrName>
                                        </p:attrNameLst>
                                      </p:cBhvr>
                                      <p:to>
                                        <p:strVal val="visible"/>
                                      </p:to>
                                    </p:set>
                                    <p:animEffect transition="in" filter="wipe(right)">
                                      <p:cBhvr>
                                        <p:cTn id="88" dur="500"/>
                                        <p:tgtEl>
                                          <p:spTgt spid="48"/>
                                        </p:tgtEl>
                                      </p:cBhvr>
                                    </p:animEffect>
                                  </p:childTnLst>
                                </p:cTn>
                              </p:par>
                              <p:par>
                                <p:cTn id="89" presetID="22" presetClass="entr" presetSubtype="2" fill="hold" nodeType="withEffect">
                                  <p:stCondLst>
                                    <p:cond delay="0"/>
                                  </p:stCondLst>
                                  <p:childTnLst>
                                    <p:set>
                                      <p:cBhvr>
                                        <p:cTn id="90" dur="1" fill="hold">
                                          <p:stCondLst>
                                            <p:cond delay="0"/>
                                          </p:stCondLst>
                                        </p:cTn>
                                        <p:tgtEl>
                                          <p:spTgt spid="52"/>
                                        </p:tgtEl>
                                        <p:attrNameLst>
                                          <p:attrName>style.visibility</p:attrName>
                                        </p:attrNameLst>
                                      </p:cBhvr>
                                      <p:to>
                                        <p:strVal val="visible"/>
                                      </p:to>
                                    </p:set>
                                    <p:animEffect transition="in" filter="wipe(right)">
                                      <p:cBhvr>
                                        <p:cTn id="91" dur="500"/>
                                        <p:tgtEl>
                                          <p:spTgt spid="52"/>
                                        </p:tgtEl>
                                      </p:cBhvr>
                                    </p:animEffect>
                                  </p:childTnLst>
                                </p:cTn>
                              </p:par>
                              <p:par>
                                <p:cTn id="92" presetID="22" presetClass="entr" presetSubtype="2" fill="hold" nodeType="withEffect">
                                  <p:stCondLst>
                                    <p:cond delay="0"/>
                                  </p:stCondLst>
                                  <p:childTnLst>
                                    <p:set>
                                      <p:cBhvr>
                                        <p:cTn id="93" dur="1" fill="hold">
                                          <p:stCondLst>
                                            <p:cond delay="0"/>
                                          </p:stCondLst>
                                        </p:cTn>
                                        <p:tgtEl>
                                          <p:spTgt spid="55"/>
                                        </p:tgtEl>
                                        <p:attrNameLst>
                                          <p:attrName>style.visibility</p:attrName>
                                        </p:attrNameLst>
                                      </p:cBhvr>
                                      <p:to>
                                        <p:strVal val="visible"/>
                                      </p:to>
                                    </p:set>
                                    <p:animEffect transition="in" filter="wipe(right)">
                                      <p:cBhvr>
                                        <p:cTn id="94" dur="500"/>
                                        <p:tgtEl>
                                          <p:spTgt spid="55"/>
                                        </p:tgtEl>
                                      </p:cBhvr>
                                    </p:animEffect>
                                  </p:childTnLst>
                                </p:cTn>
                              </p:par>
                              <p:par>
                                <p:cTn id="95" presetID="22" presetClass="entr" presetSubtype="2" fill="hold" nodeType="withEffect">
                                  <p:stCondLst>
                                    <p:cond delay="0"/>
                                  </p:stCondLst>
                                  <p:childTnLst>
                                    <p:set>
                                      <p:cBhvr>
                                        <p:cTn id="96" dur="1" fill="hold">
                                          <p:stCondLst>
                                            <p:cond delay="0"/>
                                          </p:stCondLst>
                                        </p:cTn>
                                        <p:tgtEl>
                                          <p:spTgt spid="59"/>
                                        </p:tgtEl>
                                        <p:attrNameLst>
                                          <p:attrName>style.visibility</p:attrName>
                                        </p:attrNameLst>
                                      </p:cBhvr>
                                      <p:to>
                                        <p:strVal val="visible"/>
                                      </p:to>
                                    </p:set>
                                    <p:animEffect transition="in" filter="wipe(right)">
                                      <p:cBhvr>
                                        <p:cTn id="97" dur="500"/>
                                        <p:tgtEl>
                                          <p:spTgt spid="59"/>
                                        </p:tgtEl>
                                      </p:cBhvr>
                                    </p:animEffect>
                                  </p:childTnLst>
                                </p:cTn>
                              </p:par>
                            </p:childTnLst>
                          </p:cTn>
                        </p:par>
                      </p:childTnLst>
                    </p:cTn>
                  </p:par>
                  <p:par>
                    <p:cTn id="98" fill="hold">
                      <p:stCondLst>
                        <p:cond delay="indefinite"/>
                      </p:stCondLst>
                      <p:childTnLst>
                        <p:par>
                          <p:cTn id="99" fill="hold">
                            <p:stCondLst>
                              <p:cond delay="0"/>
                            </p:stCondLst>
                            <p:childTnLst>
                              <p:par>
                                <p:cTn id="100" presetID="21" presetClass="entr" presetSubtype="1" fill="hold" grpId="0" nodeType="clickEffect">
                                  <p:stCondLst>
                                    <p:cond delay="0"/>
                                  </p:stCondLst>
                                  <p:childTnLst>
                                    <p:set>
                                      <p:cBhvr>
                                        <p:cTn id="101" dur="1" fill="hold">
                                          <p:stCondLst>
                                            <p:cond delay="0"/>
                                          </p:stCondLst>
                                        </p:cTn>
                                        <p:tgtEl>
                                          <p:spTgt spid="70"/>
                                        </p:tgtEl>
                                        <p:attrNameLst>
                                          <p:attrName>style.visibility</p:attrName>
                                        </p:attrNameLst>
                                      </p:cBhvr>
                                      <p:to>
                                        <p:strVal val="visible"/>
                                      </p:to>
                                    </p:set>
                                    <p:animEffect transition="in" filter="wheel(1)">
                                      <p:cBhvr>
                                        <p:cTn id="102" dur="500"/>
                                        <p:tgtEl>
                                          <p:spTgt spid="70"/>
                                        </p:tgtEl>
                                      </p:cBhvr>
                                    </p:animEffect>
                                  </p:childTnLst>
                                </p:cTn>
                              </p:par>
                              <p:par>
                                <p:cTn id="103" presetID="10" presetClass="exit" presetSubtype="0" fill="hold" grpId="1" nodeType="withEffect">
                                  <p:stCondLst>
                                    <p:cond delay="0"/>
                                  </p:stCondLst>
                                  <p:childTnLst>
                                    <p:animEffect transition="out" filter="fade">
                                      <p:cBhvr>
                                        <p:cTn id="104" dur="500"/>
                                        <p:tgtEl>
                                          <p:spTgt spid="69"/>
                                        </p:tgtEl>
                                      </p:cBhvr>
                                    </p:animEffect>
                                    <p:set>
                                      <p:cBhvr>
                                        <p:cTn id="105" dur="1" fill="hold">
                                          <p:stCondLst>
                                            <p:cond delay="499"/>
                                          </p:stCondLst>
                                        </p:cTn>
                                        <p:tgtEl>
                                          <p:spTgt spid="69"/>
                                        </p:tgtEl>
                                        <p:attrNameLst>
                                          <p:attrName>style.visibility</p:attrName>
                                        </p:attrNameLst>
                                      </p:cBhvr>
                                      <p:to>
                                        <p:strVal val="hidden"/>
                                      </p:to>
                                    </p:set>
                                  </p:childTnLst>
                                </p:cTn>
                              </p:par>
                              <p:par>
                                <p:cTn id="106" presetID="10" presetClass="exit" presetSubtype="0" fill="hold" nodeType="withEffect">
                                  <p:stCondLst>
                                    <p:cond delay="0"/>
                                  </p:stCondLst>
                                  <p:childTnLst>
                                    <p:animEffect transition="out" filter="fade">
                                      <p:cBhvr>
                                        <p:cTn id="107" dur="500"/>
                                        <p:tgtEl>
                                          <p:spTgt spid="42"/>
                                        </p:tgtEl>
                                      </p:cBhvr>
                                    </p:animEffect>
                                    <p:set>
                                      <p:cBhvr>
                                        <p:cTn id="108" dur="1" fill="hold">
                                          <p:stCondLst>
                                            <p:cond delay="499"/>
                                          </p:stCondLst>
                                        </p:cTn>
                                        <p:tgtEl>
                                          <p:spTgt spid="42"/>
                                        </p:tgtEl>
                                        <p:attrNameLst>
                                          <p:attrName>style.visibility</p:attrName>
                                        </p:attrNameLst>
                                      </p:cBhvr>
                                      <p:to>
                                        <p:strVal val="hidden"/>
                                      </p:to>
                                    </p:set>
                                  </p:childTnLst>
                                </p:cTn>
                              </p:par>
                              <p:par>
                                <p:cTn id="109" presetID="10" presetClass="exit" presetSubtype="0" fill="hold" nodeType="withEffect">
                                  <p:stCondLst>
                                    <p:cond delay="0"/>
                                  </p:stCondLst>
                                  <p:childTnLst>
                                    <p:animEffect transition="out" filter="fade">
                                      <p:cBhvr>
                                        <p:cTn id="110" dur="500"/>
                                        <p:tgtEl>
                                          <p:spTgt spid="45"/>
                                        </p:tgtEl>
                                      </p:cBhvr>
                                    </p:animEffect>
                                    <p:set>
                                      <p:cBhvr>
                                        <p:cTn id="111" dur="1" fill="hold">
                                          <p:stCondLst>
                                            <p:cond delay="499"/>
                                          </p:stCondLst>
                                        </p:cTn>
                                        <p:tgtEl>
                                          <p:spTgt spid="45"/>
                                        </p:tgtEl>
                                        <p:attrNameLst>
                                          <p:attrName>style.visibility</p:attrName>
                                        </p:attrNameLst>
                                      </p:cBhvr>
                                      <p:to>
                                        <p:strVal val="hidden"/>
                                      </p:to>
                                    </p:set>
                                  </p:childTnLst>
                                </p:cTn>
                              </p:par>
                              <p:par>
                                <p:cTn id="112" presetID="10" presetClass="exit" presetSubtype="0" fill="hold" nodeType="withEffect">
                                  <p:stCondLst>
                                    <p:cond delay="0"/>
                                  </p:stCondLst>
                                  <p:childTnLst>
                                    <p:animEffect transition="out" filter="fade">
                                      <p:cBhvr>
                                        <p:cTn id="113" dur="500"/>
                                        <p:tgtEl>
                                          <p:spTgt spid="48"/>
                                        </p:tgtEl>
                                      </p:cBhvr>
                                    </p:animEffect>
                                    <p:set>
                                      <p:cBhvr>
                                        <p:cTn id="114" dur="1" fill="hold">
                                          <p:stCondLst>
                                            <p:cond delay="499"/>
                                          </p:stCondLst>
                                        </p:cTn>
                                        <p:tgtEl>
                                          <p:spTgt spid="48"/>
                                        </p:tgtEl>
                                        <p:attrNameLst>
                                          <p:attrName>style.visibility</p:attrName>
                                        </p:attrNameLst>
                                      </p:cBhvr>
                                      <p:to>
                                        <p:strVal val="hidden"/>
                                      </p:to>
                                    </p:set>
                                  </p:childTnLst>
                                </p:cTn>
                              </p:par>
                              <p:par>
                                <p:cTn id="115" presetID="10" presetClass="exit" presetSubtype="0" fill="hold" nodeType="withEffect">
                                  <p:stCondLst>
                                    <p:cond delay="0"/>
                                  </p:stCondLst>
                                  <p:childTnLst>
                                    <p:animEffect transition="out" filter="fade">
                                      <p:cBhvr>
                                        <p:cTn id="116" dur="500"/>
                                        <p:tgtEl>
                                          <p:spTgt spid="52"/>
                                        </p:tgtEl>
                                      </p:cBhvr>
                                    </p:animEffect>
                                    <p:set>
                                      <p:cBhvr>
                                        <p:cTn id="117" dur="1" fill="hold">
                                          <p:stCondLst>
                                            <p:cond delay="499"/>
                                          </p:stCondLst>
                                        </p:cTn>
                                        <p:tgtEl>
                                          <p:spTgt spid="52"/>
                                        </p:tgtEl>
                                        <p:attrNameLst>
                                          <p:attrName>style.visibility</p:attrName>
                                        </p:attrNameLst>
                                      </p:cBhvr>
                                      <p:to>
                                        <p:strVal val="hidden"/>
                                      </p:to>
                                    </p:set>
                                  </p:childTnLst>
                                </p:cTn>
                              </p:par>
                              <p:par>
                                <p:cTn id="118" presetID="10" presetClass="exit" presetSubtype="0" fill="hold" nodeType="withEffect">
                                  <p:stCondLst>
                                    <p:cond delay="0"/>
                                  </p:stCondLst>
                                  <p:childTnLst>
                                    <p:animEffect transition="out" filter="fade">
                                      <p:cBhvr>
                                        <p:cTn id="119" dur="500"/>
                                        <p:tgtEl>
                                          <p:spTgt spid="55"/>
                                        </p:tgtEl>
                                      </p:cBhvr>
                                    </p:animEffect>
                                    <p:set>
                                      <p:cBhvr>
                                        <p:cTn id="120" dur="1" fill="hold">
                                          <p:stCondLst>
                                            <p:cond delay="499"/>
                                          </p:stCondLst>
                                        </p:cTn>
                                        <p:tgtEl>
                                          <p:spTgt spid="55"/>
                                        </p:tgtEl>
                                        <p:attrNameLst>
                                          <p:attrName>style.visibility</p:attrName>
                                        </p:attrNameLst>
                                      </p:cBhvr>
                                      <p:to>
                                        <p:strVal val="hidden"/>
                                      </p:to>
                                    </p:set>
                                  </p:childTnLst>
                                </p:cTn>
                              </p:par>
                              <p:par>
                                <p:cTn id="121" presetID="10" presetClass="exit" presetSubtype="0" fill="hold" nodeType="withEffect">
                                  <p:stCondLst>
                                    <p:cond delay="0"/>
                                  </p:stCondLst>
                                  <p:childTnLst>
                                    <p:animEffect transition="out" filter="fade">
                                      <p:cBhvr>
                                        <p:cTn id="122" dur="500"/>
                                        <p:tgtEl>
                                          <p:spTgt spid="59"/>
                                        </p:tgtEl>
                                      </p:cBhvr>
                                    </p:animEffect>
                                    <p:set>
                                      <p:cBhvr>
                                        <p:cTn id="123" dur="1" fill="hold">
                                          <p:stCondLst>
                                            <p:cond delay="499"/>
                                          </p:stCondLst>
                                        </p:cTn>
                                        <p:tgtEl>
                                          <p:spTgt spid="59"/>
                                        </p:tgtEl>
                                        <p:attrNameLst>
                                          <p:attrName>style.visibility</p:attrName>
                                        </p:attrNameLst>
                                      </p:cBhvr>
                                      <p:to>
                                        <p:strVal val="hidden"/>
                                      </p:to>
                                    </p:set>
                                  </p:childTnLst>
                                </p:cTn>
                              </p:par>
                            </p:childTnLst>
                          </p:cTn>
                        </p:par>
                        <p:par>
                          <p:cTn id="124" fill="hold">
                            <p:stCondLst>
                              <p:cond delay="500"/>
                            </p:stCondLst>
                            <p:childTnLst>
                              <p:par>
                                <p:cTn id="125" presetID="1" presetClass="entr" presetSubtype="0" fill="hold" grpId="0" nodeType="afterEffect">
                                  <p:stCondLst>
                                    <p:cond delay="0"/>
                                  </p:stCondLst>
                                  <p:childTnLst>
                                    <p:set>
                                      <p:cBhvr>
                                        <p:cTn id="126" dur="1" fill="hold">
                                          <p:stCondLst>
                                            <p:cond delay="0"/>
                                          </p:stCondLst>
                                        </p:cTn>
                                        <p:tgtEl>
                                          <p:spTgt spid="71"/>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21" presetClass="entr" presetSubtype="1" fill="hold" grpId="0" nodeType="clickEffect">
                                  <p:stCondLst>
                                    <p:cond delay="0"/>
                                  </p:stCondLst>
                                  <p:childTnLst>
                                    <p:set>
                                      <p:cBhvr>
                                        <p:cTn id="130" dur="1" fill="hold">
                                          <p:stCondLst>
                                            <p:cond delay="0"/>
                                          </p:stCondLst>
                                        </p:cTn>
                                        <p:tgtEl>
                                          <p:spTgt spid="72"/>
                                        </p:tgtEl>
                                        <p:attrNameLst>
                                          <p:attrName>style.visibility</p:attrName>
                                        </p:attrNameLst>
                                      </p:cBhvr>
                                      <p:to>
                                        <p:strVal val="visible"/>
                                      </p:to>
                                    </p:set>
                                    <p:animEffect transition="in" filter="wheel(1)">
                                      <p:cBhvr>
                                        <p:cTn id="131" dur="500"/>
                                        <p:tgtEl>
                                          <p:spTgt spid="72"/>
                                        </p:tgtEl>
                                      </p:cBhvr>
                                    </p:animEffect>
                                  </p:childTnLst>
                                </p:cTn>
                              </p:par>
                              <p:par>
                                <p:cTn id="132" presetID="10" presetClass="exit" presetSubtype="0" fill="hold" grpId="1" nodeType="withEffect">
                                  <p:stCondLst>
                                    <p:cond delay="0"/>
                                  </p:stCondLst>
                                  <p:childTnLst>
                                    <p:animEffect transition="out" filter="fade">
                                      <p:cBhvr>
                                        <p:cTn id="133" dur="500"/>
                                        <p:tgtEl>
                                          <p:spTgt spid="70"/>
                                        </p:tgtEl>
                                      </p:cBhvr>
                                    </p:animEffect>
                                    <p:set>
                                      <p:cBhvr>
                                        <p:cTn id="134" dur="1" fill="hold">
                                          <p:stCondLst>
                                            <p:cond delay="499"/>
                                          </p:stCondLst>
                                        </p:cTn>
                                        <p:tgtEl>
                                          <p:spTgt spid="70"/>
                                        </p:tgtEl>
                                        <p:attrNameLst>
                                          <p:attrName>style.visibility</p:attrName>
                                        </p:attrNameLst>
                                      </p:cBhvr>
                                      <p:to>
                                        <p:strVal val="hidden"/>
                                      </p:to>
                                    </p:set>
                                  </p:childTnLst>
                                </p:cTn>
                              </p:par>
                              <p:par>
                                <p:cTn id="135" presetID="10" presetClass="exit" presetSubtype="0" fill="hold" grpId="1" nodeType="withEffect">
                                  <p:stCondLst>
                                    <p:cond delay="0"/>
                                  </p:stCondLst>
                                  <p:childTnLst>
                                    <p:animEffect transition="out" filter="fade">
                                      <p:cBhvr>
                                        <p:cTn id="136" dur="500"/>
                                        <p:tgtEl>
                                          <p:spTgt spid="71"/>
                                        </p:tgtEl>
                                      </p:cBhvr>
                                    </p:animEffect>
                                    <p:set>
                                      <p:cBhvr>
                                        <p:cTn id="137" dur="1" fill="hold">
                                          <p:stCondLst>
                                            <p:cond delay="499"/>
                                          </p:stCondLst>
                                        </p:cTn>
                                        <p:tgtEl>
                                          <p:spTgt spid="71"/>
                                        </p:tgtEl>
                                        <p:attrNameLst>
                                          <p:attrName>style.visibility</p:attrName>
                                        </p:attrNameLst>
                                      </p:cBhvr>
                                      <p:to>
                                        <p:strVal val="hidden"/>
                                      </p:to>
                                    </p:set>
                                  </p:childTnLst>
                                </p:cTn>
                              </p:par>
                            </p:childTnLst>
                          </p:cTn>
                        </p:par>
                        <p:par>
                          <p:cTn id="138" fill="hold">
                            <p:stCondLst>
                              <p:cond delay="500"/>
                            </p:stCondLst>
                            <p:childTnLst>
                              <p:par>
                                <p:cTn id="139" presetID="1" presetClass="entr" presetSubtype="0" fill="hold" grpId="0" nodeType="afterEffect">
                                  <p:stCondLst>
                                    <p:cond delay="0"/>
                                  </p:stCondLst>
                                  <p:childTnLst>
                                    <p:set>
                                      <p:cBhvr>
                                        <p:cTn id="140" dur="1" fill="hold">
                                          <p:stCondLst>
                                            <p:cond delay="0"/>
                                          </p:stCondLst>
                                        </p:cTn>
                                        <p:tgtEl>
                                          <p:spTgt spid="73"/>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21" presetClass="entr" presetSubtype="1" fill="hold" grpId="0" nodeType="clickEffect">
                                  <p:stCondLst>
                                    <p:cond delay="0"/>
                                  </p:stCondLst>
                                  <p:childTnLst>
                                    <p:set>
                                      <p:cBhvr>
                                        <p:cTn id="144" dur="1" fill="hold">
                                          <p:stCondLst>
                                            <p:cond delay="0"/>
                                          </p:stCondLst>
                                        </p:cTn>
                                        <p:tgtEl>
                                          <p:spTgt spid="74"/>
                                        </p:tgtEl>
                                        <p:attrNameLst>
                                          <p:attrName>style.visibility</p:attrName>
                                        </p:attrNameLst>
                                      </p:cBhvr>
                                      <p:to>
                                        <p:strVal val="visible"/>
                                      </p:to>
                                    </p:set>
                                    <p:animEffect transition="in" filter="wheel(1)">
                                      <p:cBhvr>
                                        <p:cTn id="145" dur="500"/>
                                        <p:tgtEl>
                                          <p:spTgt spid="74"/>
                                        </p:tgtEl>
                                      </p:cBhvr>
                                    </p:animEffect>
                                  </p:childTnLst>
                                </p:cTn>
                              </p:par>
                              <p:par>
                                <p:cTn id="146" presetID="10" presetClass="exit" presetSubtype="0" fill="hold" grpId="1" nodeType="withEffect">
                                  <p:stCondLst>
                                    <p:cond delay="0"/>
                                  </p:stCondLst>
                                  <p:childTnLst>
                                    <p:animEffect transition="out" filter="fade">
                                      <p:cBhvr>
                                        <p:cTn id="147" dur="500"/>
                                        <p:tgtEl>
                                          <p:spTgt spid="72"/>
                                        </p:tgtEl>
                                      </p:cBhvr>
                                    </p:animEffect>
                                    <p:set>
                                      <p:cBhvr>
                                        <p:cTn id="148" dur="1" fill="hold">
                                          <p:stCondLst>
                                            <p:cond delay="499"/>
                                          </p:stCondLst>
                                        </p:cTn>
                                        <p:tgtEl>
                                          <p:spTgt spid="72"/>
                                        </p:tgtEl>
                                        <p:attrNameLst>
                                          <p:attrName>style.visibility</p:attrName>
                                        </p:attrNameLst>
                                      </p:cBhvr>
                                      <p:to>
                                        <p:strVal val="hidden"/>
                                      </p:to>
                                    </p:set>
                                  </p:childTnLst>
                                </p:cTn>
                              </p:par>
                              <p:par>
                                <p:cTn id="149" presetID="10" presetClass="exit" presetSubtype="0" fill="hold" grpId="1" nodeType="withEffect">
                                  <p:stCondLst>
                                    <p:cond delay="0"/>
                                  </p:stCondLst>
                                  <p:childTnLst>
                                    <p:animEffect transition="out" filter="fade">
                                      <p:cBhvr>
                                        <p:cTn id="150" dur="500"/>
                                        <p:tgtEl>
                                          <p:spTgt spid="73"/>
                                        </p:tgtEl>
                                      </p:cBhvr>
                                    </p:animEffect>
                                    <p:set>
                                      <p:cBhvr>
                                        <p:cTn id="151" dur="1" fill="hold">
                                          <p:stCondLst>
                                            <p:cond delay="499"/>
                                          </p:stCondLst>
                                        </p:cTn>
                                        <p:tgtEl>
                                          <p:spTgt spid="7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7" grpId="0" animBg="1"/>
      <p:bldP spid="7" grpId="1" animBg="1"/>
      <p:bldP spid="8" grpId="0" animBg="1"/>
      <p:bldP spid="8" grpId="1" animBg="1"/>
      <p:bldP spid="67" grpId="0" animBg="1"/>
      <p:bldP spid="67" grpId="1" animBg="1"/>
      <p:bldP spid="69" grpId="0" animBg="1"/>
      <p:bldP spid="69" grpId="1" animBg="1"/>
      <p:bldP spid="70" grpId="0" animBg="1"/>
      <p:bldP spid="70" grpId="1" animBg="1"/>
      <p:bldP spid="71" grpId="0" animBg="1"/>
      <p:bldP spid="71" grpId="1" animBg="1"/>
      <p:bldP spid="72" grpId="0" animBg="1"/>
      <p:bldP spid="72" grpId="1" animBg="1"/>
      <p:bldP spid="73" grpId="0" animBg="1"/>
      <p:bldP spid="73" grpId="1" animBg="1"/>
      <p:bldP spid="74" grpId="0" animBg="1"/>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492369" y="51480"/>
            <a:ext cx="11260361" cy="76879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12804314"/>
              </p:ext>
            </p:extLst>
          </p:nvPr>
        </p:nvGraphicFramePr>
        <p:xfrm>
          <a:off x="441600" y="1025261"/>
          <a:ext cx="11311130" cy="4602480"/>
        </p:xfrm>
        <a:graphic>
          <a:graphicData uri="http://schemas.openxmlformats.org/drawingml/2006/table">
            <a:tbl>
              <a:tblPr firstRow="1" bandRow="1">
                <a:tableStyleId>{5940675A-B579-460E-94D1-54222C63F5DA}</a:tableStyleId>
              </a:tblPr>
              <a:tblGrid>
                <a:gridCol w="1953257"/>
                <a:gridCol w="4611061"/>
                <a:gridCol w="2675111"/>
                <a:gridCol w="2071701"/>
              </a:tblGrid>
              <a:tr h="316981">
                <a:tc gridSpan="4">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1" baseline="0" dirty="0" smtClean="0"/>
                        <a:t>CURRENT  </a:t>
                      </a:r>
                      <a:r>
                        <a:rPr lang="en-US" sz="1600" b="0" baseline="0" dirty="0" smtClean="0"/>
                        <a:t>[ x ]</a:t>
                      </a:r>
                      <a:r>
                        <a:rPr lang="en-US" sz="1600" b="1" baseline="0" dirty="0" smtClean="0"/>
                        <a:t>               PROPOSED  </a:t>
                      </a:r>
                      <a:r>
                        <a:rPr lang="en-US" sz="1600" b="0" baseline="0" dirty="0" smtClean="0"/>
                        <a:t>[  ]</a:t>
                      </a:r>
                      <a:endParaRPr lang="en-US" sz="1600" b="0" dirty="0" smtClean="0"/>
                    </a:p>
                  </a:txBody>
                  <a:tcPr/>
                </a:tc>
                <a:tc hMerge="1">
                  <a:txBody>
                    <a:bodyPr/>
                    <a:lstStyle/>
                    <a:p>
                      <a:endParaRPr lang="en-US" sz="1400" dirty="0"/>
                    </a:p>
                  </a:txBody>
                  <a:tcPr/>
                </a:tc>
                <a:tc hMerge="1">
                  <a:txBody>
                    <a:bodyPr/>
                    <a:lstStyle/>
                    <a:p>
                      <a:endParaRPr lang="en-US" sz="1400" dirty="0"/>
                    </a:p>
                  </a:txBody>
                  <a:tcPr/>
                </a:tc>
                <a:tc hMerge="1">
                  <a:txBody>
                    <a:bodyPr/>
                    <a:lstStyle/>
                    <a:p>
                      <a:endParaRPr lang="en-US"/>
                    </a:p>
                  </a:txBody>
                  <a:tcPr/>
                </a:tc>
              </a:tr>
              <a:tr h="316981">
                <a:tc>
                  <a:txBody>
                    <a:bodyPr/>
                    <a:lstStyle/>
                    <a:p>
                      <a:r>
                        <a:rPr lang="en-US" sz="1600" b="1" dirty="0" smtClean="0"/>
                        <a:t>Course ID and Title:</a:t>
                      </a:r>
                      <a:endParaRPr lang="en-US" sz="1600" b="1" dirty="0"/>
                    </a:p>
                  </a:txBody>
                  <a:tcPr/>
                </a:tc>
                <a:tc gridSpan="2">
                  <a:txBody>
                    <a:bodyPr/>
                    <a:lstStyle/>
                    <a:p>
                      <a:r>
                        <a:rPr lang="en-US" sz="1600" kern="1200" dirty="0" smtClean="0">
                          <a:solidFill>
                            <a:schemeClr val="tx1"/>
                          </a:solidFill>
                          <a:effectLst/>
                          <a:latin typeface="+mn-lt"/>
                          <a:ea typeface="+mn-ea"/>
                          <a:cs typeface="+mn-cs"/>
                        </a:rPr>
                        <a:t>GLY 4300 Biogeography</a:t>
                      </a:r>
                      <a:endParaRPr lang="en-US" sz="1600" dirty="0"/>
                    </a:p>
                  </a:txBody>
                  <a:tcPr/>
                </a:tc>
                <a:tc hMerge="1">
                  <a:txBody>
                    <a:bodyPr/>
                    <a:lstStyle/>
                    <a:p>
                      <a:pPr algn="l"/>
                      <a:endParaRPr lang="en-US" sz="1600"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600" b="1" dirty="0" smtClean="0"/>
                        <a:t>Existing</a:t>
                      </a:r>
                      <a:r>
                        <a:rPr lang="en-US" sz="1600" b="1" baseline="0" dirty="0" smtClean="0"/>
                        <a:t> </a:t>
                      </a:r>
                      <a:r>
                        <a:rPr lang="en-US" sz="1600" b="0" baseline="0" dirty="0" smtClean="0"/>
                        <a:t>[ x ]   </a:t>
                      </a:r>
                      <a:r>
                        <a:rPr lang="en-US" sz="1600" b="1" baseline="0" dirty="0" smtClean="0"/>
                        <a:t>New </a:t>
                      </a:r>
                      <a:r>
                        <a:rPr lang="en-US" sz="1600" b="0" baseline="0" dirty="0" smtClean="0"/>
                        <a:t>[  ]</a:t>
                      </a:r>
                      <a:endParaRPr lang="en-US" sz="1600" b="0" dirty="0"/>
                    </a:p>
                  </a:txBody>
                  <a:tcPr/>
                </a:tc>
              </a:tr>
              <a:tr h="316981">
                <a:tc>
                  <a:txBody>
                    <a:bodyPr/>
                    <a:lstStyle/>
                    <a:p>
                      <a:pPr algn="ctr"/>
                      <a:r>
                        <a:rPr lang="en-US" sz="1600" b="1" dirty="0" smtClean="0"/>
                        <a:t>DTD SLOs</a:t>
                      </a:r>
                      <a:endParaRPr lang="en-US" sz="1600" b="1" dirty="0"/>
                    </a:p>
                  </a:txBody>
                  <a:tcPr/>
                </a:tc>
                <a:tc>
                  <a:txBody>
                    <a:bodyPr/>
                    <a:lstStyle/>
                    <a:p>
                      <a:pPr algn="ctr"/>
                      <a:r>
                        <a:rPr lang="en-US" sz="1600" b="1" dirty="0" smtClean="0"/>
                        <a:t>TEACHING</a:t>
                      </a:r>
                      <a:r>
                        <a:rPr lang="en-US" sz="1600" b="1" baseline="0" dirty="0" smtClean="0"/>
                        <a:t> STRATEGIES AND LEARNING ACTIVITIES</a:t>
                      </a:r>
                      <a:endParaRPr lang="en-US" sz="1600" b="1" dirty="0"/>
                    </a:p>
                  </a:txBody>
                  <a:tcPr/>
                </a:tc>
                <a:tc gridSpan="2">
                  <a:txBody>
                    <a:bodyPr/>
                    <a:lstStyle/>
                    <a:p>
                      <a:pPr algn="ctr"/>
                      <a:r>
                        <a:rPr lang="en-US" sz="1600" b="1" dirty="0" smtClean="0"/>
                        <a:t>MEASURES OF STUDENT</a:t>
                      </a:r>
                      <a:r>
                        <a:rPr lang="en-US" sz="1600" b="1" baseline="0" dirty="0" smtClean="0"/>
                        <a:t> PERFORMANCE</a:t>
                      </a:r>
                      <a:endParaRPr lang="en-US" sz="1600" b="1" dirty="0"/>
                    </a:p>
                  </a:txBody>
                  <a:tcPr/>
                </a:tc>
                <a:tc hMerge="1">
                  <a:txBody>
                    <a:bodyPr/>
                    <a:lstStyle/>
                    <a:p>
                      <a:endParaRPr lang="en-US"/>
                    </a:p>
                  </a:txBody>
                  <a:tcPr/>
                </a:tc>
              </a:tr>
              <a:tr h="316981">
                <a:tc>
                  <a:txBody>
                    <a:bodyPr/>
                    <a:lstStyle/>
                    <a:p>
                      <a:r>
                        <a:rPr lang="en-US" sz="1600" b="1" dirty="0" smtClean="0"/>
                        <a:t>Knowledge</a:t>
                      </a:r>
                      <a:endParaRPr lang="en-US" sz="1600" b="1" dirty="0"/>
                    </a:p>
                  </a:txBody>
                  <a:tcPr/>
                </a:tc>
                <a:tc rowSpan="2">
                  <a:txBody>
                    <a:bodyPr/>
                    <a:lstStyle/>
                    <a:p>
                      <a:r>
                        <a:rPr lang="en-US" sz="1600" dirty="0" smtClean="0"/>
                        <a:t>Course</a:t>
                      </a:r>
                      <a:r>
                        <a:rPr lang="en-US" sz="1600" baseline="0" dirty="0" smtClean="0"/>
                        <a:t> field research project and tri-weekly reading, writing, and class discussion assignments from the academic biogeography literature.</a:t>
                      </a:r>
                      <a:endParaRPr lang="en-US" sz="1600" dirty="0"/>
                    </a:p>
                  </a:txBody>
                  <a:tcPr/>
                </a:tc>
                <a:tc rowSpan="2" gridSpan="2">
                  <a:txBody>
                    <a:bodyPr/>
                    <a:lstStyle/>
                    <a:p>
                      <a:pPr lvl="0"/>
                      <a:r>
                        <a:rPr lang="en-US" sz="1600" dirty="0" smtClean="0"/>
                        <a:t>Course field research project requires</a:t>
                      </a:r>
                      <a:r>
                        <a:rPr lang="en-US" sz="1600" baseline="0" dirty="0" smtClean="0"/>
                        <a:t> students to perform literature review to provide context to the research and for comparison of results and interpretation. Part tri-weekly reading, writing, and class discussion assignments require students to assess the scholarly and societal value of the research for addressing pressing issues.</a:t>
                      </a:r>
                      <a:endParaRPr lang="en-US" sz="1600" dirty="0"/>
                    </a:p>
                  </a:txBody>
                  <a:tcPr/>
                </a:tc>
                <a:tc rowSpan="2" hMerge="1">
                  <a:txBody>
                    <a:bodyPr/>
                    <a:lstStyle/>
                    <a:p>
                      <a:endParaRPr lang="en-US"/>
                    </a:p>
                  </a:txBody>
                  <a:tcPr/>
                </a:tc>
              </a:tr>
              <a:tr h="1383190">
                <a:tc>
                  <a:txBody>
                    <a:bodyPr/>
                    <a:lstStyle/>
                    <a:p>
                      <a:r>
                        <a:rPr lang="en-US" sz="1600" dirty="0" smtClean="0"/>
                        <a:t>Cognitive</a:t>
                      </a:r>
                      <a:r>
                        <a:rPr lang="en-US" sz="1600" baseline="0" dirty="0" smtClean="0"/>
                        <a:t> Level: [ S ]</a:t>
                      </a:r>
                      <a:endParaRPr lang="en-US" sz="1600" dirty="0"/>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316981">
                <a:tc>
                  <a:txBody>
                    <a:bodyPr/>
                    <a:lstStyle/>
                    <a:p>
                      <a:r>
                        <a:rPr lang="en-US" sz="1600" b="1" dirty="0" smtClean="0"/>
                        <a:t>Formulate</a:t>
                      </a:r>
                      <a:r>
                        <a:rPr lang="en-US" sz="1600" b="1" baseline="0" dirty="0" smtClean="0"/>
                        <a:t> Questions</a:t>
                      </a:r>
                      <a:endParaRPr lang="en-US" sz="1600" b="1" dirty="0"/>
                    </a:p>
                  </a:txBody>
                  <a:tcPr/>
                </a:tc>
                <a:tc rowSpan="2">
                  <a:txBody>
                    <a:bodyPr/>
                    <a:lstStyle/>
                    <a:p>
                      <a:r>
                        <a:rPr lang="en-US" sz="1600" dirty="0" smtClean="0"/>
                        <a:t>Course</a:t>
                      </a:r>
                      <a:r>
                        <a:rPr lang="en-US" sz="1600" baseline="0" dirty="0" smtClean="0"/>
                        <a:t> field research project and tri-weekly reading, writing, and discussion assignments form the academic biogeography literature.</a:t>
                      </a:r>
                      <a:endParaRPr lang="en-US" sz="1600" dirty="0"/>
                    </a:p>
                  </a:txBody>
                  <a:tcPr/>
                </a:tc>
                <a:tc rowSpan="2" gridSpan="2">
                  <a:txBody>
                    <a:bodyPr/>
                    <a:lstStyle/>
                    <a:p>
                      <a:r>
                        <a:rPr lang="en-US" sz="1600" dirty="0" smtClean="0"/>
                        <a:t>The research questions for the field research assignment</a:t>
                      </a:r>
                      <a:r>
                        <a:rPr lang="en-US" sz="1600" baseline="0" dirty="0" smtClean="0"/>
                        <a:t> are pre-designed for the students. Their role is to carry out the research and analyze the results without question development. Through the tri-weekly reading, writing, and discussion assignments students are exposed to real research questions from the academic literature and critically review that research.</a:t>
                      </a:r>
                      <a:endParaRPr lang="en-US" sz="1600" dirty="0"/>
                    </a:p>
                  </a:txBody>
                  <a:tcPr/>
                </a:tc>
                <a:tc rowSpan="2" hMerge="1">
                  <a:txBody>
                    <a:bodyPr/>
                    <a:lstStyle/>
                    <a:p>
                      <a:endParaRPr lang="en-US"/>
                    </a:p>
                  </a:txBody>
                  <a:tcPr/>
                </a:tc>
              </a:tr>
              <a:tr h="143677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E ]</a:t>
                      </a:r>
                      <a:endParaRPr lang="en-US" sz="1600" dirty="0" smtClean="0"/>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bl>
          </a:graphicData>
        </a:graphic>
      </p:graphicFrame>
      <p:sp>
        <p:nvSpPr>
          <p:cNvPr id="2" name="Oval 1"/>
          <p:cNvSpPr/>
          <p:nvPr/>
        </p:nvSpPr>
        <p:spPr>
          <a:xfrm>
            <a:off x="9660781" y="1269816"/>
            <a:ext cx="1369884" cy="510988"/>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4325256" y="983408"/>
            <a:ext cx="1640115" cy="397054"/>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492369" y="135888"/>
            <a:ext cx="2146347" cy="584775"/>
          </a:xfrm>
          <a:prstGeom prst="rect">
            <a:avLst/>
          </a:prstGeom>
          <a:solidFill>
            <a:schemeClr val="bg1"/>
          </a:solidFill>
          <a:ln w="3175">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US" sz="3200" b="1" dirty="0" smtClean="0">
                <a:ln w="3175">
                  <a:noFill/>
                </a:ln>
                <a:solidFill>
                  <a:srgbClr val="C00000"/>
                </a:solidFill>
                <a:effectLst>
                  <a:outerShdw blurRad="50800" dist="38100" dir="13500000" algn="br" rotWithShape="0">
                    <a:prstClr val="black">
                      <a:alpha val="40000"/>
                    </a:prstClr>
                  </a:outerShdw>
                </a:effectLst>
              </a:rPr>
              <a:t>EXAMPLE 1</a:t>
            </a:r>
            <a:endParaRPr lang="en-US" sz="3200" b="1" dirty="0">
              <a:ln w="3175">
                <a:noFill/>
              </a:ln>
              <a:solidFill>
                <a:srgbClr val="C00000"/>
              </a:solidFill>
              <a:effectLst>
                <a:outerShdw blurRad="50800" dist="38100" dir="13500000" algn="br" rotWithShape="0">
                  <a:prstClr val="black">
                    <a:alpha val="40000"/>
                  </a:prstClr>
                </a:outerShdw>
              </a:effectLst>
            </a:endParaRPr>
          </a:p>
        </p:txBody>
      </p:sp>
      <p:sp>
        <p:nvSpPr>
          <p:cNvPr id="3" name="TextBox 2"/>
          <p:cNvSpPr txBox="1"/>
          <p:nvPr/>
        </p:nvSpPr>
        <p:spPr>
          <a:xfrm>
            <a:off x="7838983" y="92565"/>
            <a:ext cx="2973972"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The Current Section is needed for each existing course for which you are proposing changes.</a:t>
            </a:r>
            <a:endParaRPr lang="en-US" sz="1600" dirty="0"/>
          </a:p>
        </p:txBody>
      </p:sp>
      <p:cxnSp>
        <p:nvCxnSpPr>
          <p:cNvPr id="8" name="Straight Arrow Connector 7"/>
          <p:cNvCxnSpPr>
            <a:stCxn id="6" idx="6"/>
            <a:endCxn id="3" idx="1"/>
          </p:cNvCxnSpPr>
          <p:nvPr/>
        </p:nvCxnSpPr>
        <p:spPr>
          <a:xfrm flipV="1">
            <a:off x="5965371" y="508064"/>
            <a:ext cx="1873612" cy="673871"/>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2" idx="0"/>
            <a:endCxn id="3" idx="2"/>
          </p:cNvCxnSpPr>
          <p:nvPr/>
        </p:nvCxnSpPr>
        <p:spPr>
          <a:xfrm flipH="1" flipV="1">
            <a:off x="9325969" y="923562"/>
            <a:ext cx="1019754" cy="346254"/>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902764" y="180905"/>
            <a:ext cx="4360984" cy="584775"/>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A Course Plan Worksheet needed to be completed for each existing course with proposed changes.</a:t>
            </a:r>
            <a:endParaRPr lang="en-US" sz="1600" dirty="0"/>
          </a:p>
        </p:txBody>
      </p:sp>
      <p:sp>
        <p:nvSpPr>
          <p:cNvPr id="58" name="Rectangle 57"/>
          <p:cNvSpPr/>
          <p:nvPr/>
        </p:nvSpPr>
        <p:spPr>
          <a:xfrm>
            <a:off x="2375360" y="2002987"/>
            <a:ext cx="9375290" cy="3652225"/>
          </a:xfrm>
          <a:prstGeom prst="rect">
            <a:avLst/>
          </a:prstGeom>
          <a:noFill/>
          <a:ln w="38100">
            <a:solidFill>
              <a:srgbClr val="C00000"/>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0" name="Straight Arrow Connector 59"/>
          <p:cNvCxnSpPr>
            <a:endCxn id="59" idx="0"/>
          </p:cNvCxnSpPr>
          <p:nvPr/>
        </p:nvCxnSpPr>
        <p:spPr>
          <a:xfrm>
            <a:off x="2638716" y="2363372"/>
            <a:ext cx="885241" cy="521071"/>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a:endCxn id="59" idx="0"/>
          </p:cNvCxnSpPr>
          <p:nvPr/>
        </p:nvCxnSpPr>
        <p:spPr>
          <a:xfrm flipH="1">
            <a:off x="3523957" y="2401049"/>
            <a:ext cx="3539048" cy="483394"/>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74" name="Oval 73"/>
          <p:cNvSpPr/>
          <p:nvPr/>
        </p:nvSpPr>
        <p:spPr>
          <a:xfrm>
            <a:off x="365761" y="4084746"/>
            <a:ext cx="2039815" cy="506437"/>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5" name="TextBox 74"/>
          <p:cNvSpPr txBox="1"/>
          <p:nvPr/>
        </p:nvSpPr>
        <p:spPr>
          <a:xfrm>
            <a:off x="154744" y="4686751"/>
            <a:ext cx="6738423"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After you have entered the information in the two cells to the right, you must </a:t>
            </a:r>
            <a:r>
              <a:rPr lang="en-US" sz="1600" dirty="0" smtClean="0"/>
              <a:t>specify </a:t>
            </a:r>
            <a:r>
              <a:rPr lang="en-US" sz="1600" dirty="0" smtClean="0"/>
              <a:t>the cognitive level of coverage for this SLO (see Proposal Guidelines for further information).</a:t>
            </a:r>
            <a:endParaRPr lang="en-US" sz="1600" dirty="0"/>
          </a:p>
        </p:txBody>
      </p:sp>
      <p:cxnSp>
        <p:nvCxnSpPr>
          <p:cNvPr id="76" name="Straight Arrow Connector 75"/>
          <p:cNvCxnSpPr>
            <a:stCxn id="74" idx="6"/>
            <a:endCxn id="75" idx="0"/>
          </p:cNvCxnSpPr>
          <p:nvPr/>
        </p:nvCxnSpPr>
        <p:spPr>
          <a:xfrm>
            <a:off x="2405576" y="4337965"/>
            <a:ext cx="1118380" cy="348786"/>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82" name="Oval 81"/>
          <p:cNvSpPr/>
          <p:nvPr/>
        </p:nvSpPr>
        <p:spPr>
          <a:xfrm>
            <a:off x="335545" y="2280531"/>
            <a:ext cx="2039815" cy="506437"/>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3" name="Straight Arrow Connector 82"/>
          <p:cNvCxnSpPr>
            <a:stCxn id="82" idx="6"/>
            <a:endCxn id="75" idx="0"/>
          </p:cNvCxnSpPr>
          <p:nvPr/>
        </p:nvCxnSpPr>
        <p:spPr>
          <a:xfrm>
            <a:off x="2375360" y="2533750"/>
            <a:ext cx="1148596" cy="2153001"/>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59" name="TextBox 58"/>
          <p:cNvSpPr txBox="1"/>
          <p:nvPr/>
        </p:nvSpPr>
        <p:spPr>
          <a:xfrm>
            <a:off x="154745" y="2884443"/>
            <a:ext cx="6738423"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When entering information in these cells, the information must be about what students are doing or how they are being assessed that relates to this SLO. Remember, it must relate to research &amp; inquiry.</a:t>
            </a:r>
            <a:endParaRPr lang="en-US" sz="1600" dirty="0"/>
          </a:p>
        </p:txBody>
      </p:sp>
      <p:cxnSp>
        <p:nvCxnSpPr>
          <p:cNvPr id="88" name="Straight Arrow Connector 87"/>
          <p:cNvCxnSpPr>
            <a:endCxn id="59" idx="2"/>
          </p:cNvCxnSpPr>
          <p:nvPr/>
        </p:nvCxnSpPr>
        <p:spPr>
          <a:xfrm flipH="1" flipV="1">
            <a:off x="3523957" y="3715440"/>
            <a:ext cx="3539049" cy="727064"/>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93" name="Straight Arrow Connector 92"/>
          <p:cNvCxnSpPr>
            <a:endCxn id="59" idx="2"/>
          </p:cNvCxnSpPr>
          <p:nvPr/>
        </p:nvCxnSpPr>
        <p:spPr>
          <a:xfrm flipV="1">
            <a:off x="2638716" y="3715440"/>
            <a:ext cx="885241" cy="250898"/>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96" name="TextBox 95"/>
          <p:cNvSpPr txBox="1"/>
          <p:nvPr/>
        </p:nvSpPr>
        <p:spPr>
          <a:xfrm>
            <a:off x="126609" y="5878936"/>
            <a:ext cx="1800251"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Complete the form for the remainder of the SLOs.</a:t>
            </a:r>
            <a:endParaRPr lang="en-US" sz="1600" dirty="0"/>
          </a:p>
        </p:txBody>
      </p:sp>
      <p:sp>
        <p:nvSpPr>
          <p:cNvPr id="7" name="TextBox 6"/>
          <p:cNvSpPr txBox="1"/>
          <p:nvPr/>
        </p:nvSpPr>
        <p:spPr>
          <a:xfrm>
            <a:off x="4876798" y="5813623"/>
            <a:ext cx="6770914" cy="923330"/>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dirty="0" smtClean="0"/>
              <a:t>Example 1 contains the Course Plan Worksheets for an existing course. Remember, all existing courses will proposed changes need a Course Plan Worksheet completed for the current and proposed curricula.</a:t>
            </a:r>
            <a:endParaRPr lang="en-US" dirty="0"/>
          </a:p>
        </p:txBody>
      </p:sp>
    </p:spTree>
    <p:custDataLst>
      <p:tags r:id="rId1"/>
    </p:custDataLst>
    <p:extLst>
      <p:ext uri="{BB962C8B-B14F-4D97-AF65-F5344CB8AC3E}">
        <p14:creationId xmlns:p14="http://schemas.microsoft.com/office/powerpoint/2010/main" val="4274507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0" presetClass="entr" presetSubtype="0" fill="hold" grpId="0" nodeType="withEffect">
                                  <p:stCondLst>
                                    <p:cond delay="0"/>
                                  </p:stCondLst>
                                  <p:childTnLst>
                                    <p:set>
                                      <p:cBhvr>
                                        <p:cTn id="8" dur="1" fill="hold">
                                          <p:stCondLst>
                                            <p:cond delay="0"/>
                                          </p:stCondLst>
                                        </p:cTn>
                                        <p:tgtEl>
                                          <p:spTgt spid="78"/>
                                        </p:tgtEl>
                                        <p:attrNameLst>
                                          <p:attrName>style.visibility</p:attrName>
                                        </p:attrNameLst>
                                      </p:cBhvr>
                                      <p:to>
                                        <p:strVal val="visible"/>
                                      </p:to>
                                    </p:set>
                                    <p:animEffect transition="in" filter="fade">
                                      <p:cBhvr>
                                        <p:cTn id="9" dur="500"/>
                                        <p:tgtEl>
                                          <p:spTgt spid="7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par>
                                <p:cTn id="15" presetID="10" presetClass="exit" presetSubtype="0" fill="hold" grpId="1" nodeType="withEffect">
                                  <p:stCondLst>
                                    <p:cond delay="0"/>
                                  </p:stCondLst>
                                  <p:childTnLst>
                                    <p:animEffect transition="out" filter="fade">
                                      <p:cBhvr>
                                        <p:cTn id="16" dur="500"/>
                                        <p:tgtEl>
                                          <p:spTgt spid="78"/>
                                        </p:tgtEl>
                                      </p:cBhvr>
                                    </p:animEffect>
                                    <p:set>
                                      <p:cBhvr>
                                        <p:cTn id="17" dur="1" fill="hold">
                                          <p:stCondLst>
                                            <p:cond delay="499"/>
                                          </p:stCondLst>
                                        </p:cTn>
                                        <p:tgtEl>
                                          <p:spTgt spid="78"/>
                                        </p:tgtEl>
                                        <p:attrNameLst>
                                          <p:attrName>style.visibility</p:attrName>
                                        </p:attrNameLst>
                                      </p:cBhvr>
                                      <p:to>
                                        <p:strVal val="hidden"/>
                                      </p:to>
                                    </p:set>
                                  </p:childTnLst>
                                </p:cTn>
                              </p:par>
                            </p:childTnLst>
                          </p:cTn>
                        </p:par>
                        <p:par>
                          <p:cTn id="18" fill="hold">
                            <p:stCondLst>
                              <p:cond delay="500"/>
                            </p:stCondLst>
                            <p:childTnLst>
                              <p:par>
                                <p:cTn id="19" presetID="21" presetClass="entr" presetSubtype="1"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heel(1)">
                                      <p:cBhvr>
                                        <p:cTn id="21" dur="500"/>
                                        <p:tgtEl>
                                          <p:spTgt spid="6"/>
                                        </p:tgtEl>
                                      </p:cBhvr>
                                    </p:animEffect>
                                  </p:childTnLst>
                                </p:cTn>
                              </p:par>
                              <p:par>
                                <p:cTn id="22" presetID="21" presetClass="entr" presetSubtype="1" fill="hold" grpId="0" nodeType="withEffect">
                                  <p:stCondLst>
                                    <p:cond delay="100"/>
                                  </p:stCondLst>
                                  <p:childTnLst>
                                    <p:set>
                                      <p:cBhvr>
                                        <p:cTn id="23" dur="1" fill="hold">
                                          <p:stCondLst>
                                            <p:cond delay="0"/>
                                          </p:stCondLst>
                                        </p:cTn>
                                        <p:tgtEl>
                                          <p:spTgt spid="2"/>
                                        </p:tgtEl>
                                        <p:attrNameLst>
                                          <p:attrName>style.visibility</p:attrName>
                                        </p:attrNameLst>
                                      </p:cBhvr>
                                      <p:to>
                                        <p:strVal val="visible"/>
                                      </p:to>
                                    </p:set>
                                    <p:animEffect transition="in" filter="wheel(1)">
                                      <p:cBhvr>
                                        <p:cTn id="24" dur="500"/>
                                        <p:tgtEl>
                                          <p:spTgt spid="2"/>
                                        </p:tgtEl>
                                      </p:cBhvr>
                                    </p:animEffect>
                                  </p:childTnLst>
                                </p:cTn>
                              </p:par>
                            </p:childTnLst>
                          </p:cTn>
                        </p:par>
                        <p:par>
                          <p:cTn id="25" fill="hold">
                            <p:stCondLst>
                              <p:cond delay="1100"/>
                            </p:stCondLst>
                            <p:childTnLst>
                              <p:par>
                                <p:cTn id="26" presetID="22" presetClass="entr" presetSubtype="1" fill="hold"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wipe(up)">
                                      <p:cBhvr>
                                        <p:cTn id="28" dur="500"/>
                                        <p:tgtEl>
                                          <p:spTgt spid="13"/>
                                        </p:tgtEl>
                                      </p:cBhvr>
                                    </p:animEffect>
                                  </p:childTnLst>
                                </p:cTn>
                              </p:par>
                              <p:par>
                                <p:cTn id="29" presetID="22" presetClass="entr" presetSubtype="2"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right)">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grpId="0" nodeType="clickEffect">
                                  <p:stCondLst>
                                    <p:cond delay="0"/>
                                  </p:stCondLst>
                                  <p:childTnLst>
                                    <p:set>
                                      <p:cBhvr>
                                        <p:cTn id="35" dur="1" fill="hold">
                                          <p:stCondLst>
                                            <p:cond delay="0"/>
                                          </p:stCondLst>
                                        </p:cTn>
                                        <p:tgtEl>
                                          <p:spTgt spid="58"/>
                                        </p:tgtEl>
                                        <p:attrNameLst>
                                          <p:attrName>style.visibility</p:attrName>
                                        </p:attrNameLst>
                                      </p:cBhvr>
                                      <p:to>
                                        <p:strVal val="visible"/>
                                      </p:to>
                                    </p:set>
                                    <p:animEffect transition="in" filter="wheel(1)">
                                      <p:cBhvr>
                                        <p:cTn id="36" dur="500"/>
                                        <p:tgtEl>
                                          <p:spTgt spid="58"/>
                                        </p:tgtEl>
                                      </p:cBhvr>
                                    </p:animEffect>
                                  </p:childTnLst>
                                </p:cTn>
                              </p:par>
                              <p:par>
                                <p:cTn id="37" presetID="10" presetClass="exit" presetSubtype="0" fill="hold" grpId="1" nodeType="withEffect">
                                  <p:stCondLst>
                                    <p:cond delay="0"/>
                                  </p:stCondLst>
                                  <p:childTnLst>
                                    <p:animEffect transition="out" filter="fade">
                                      <p:cBhvr>
                                        <p:cTn id="38" dur="500"/>
                                        <p:tgtEl>
                                          <p:spTgt spid="3"/>
                                        </p:tgtEl>
                                      </p:cBhvr>
                                    </p:animEffect>
                                    <p:set>
                                      <p:cBhvr>
                                        <p:cTn id="39" dur="1" fill="hold">
                                          <p:stCondLst>
                                            <p:cond delay="499"/>
                                          </p:stCondLst>
                                        </p:cTn>
                                        <p:tgtEl>
                                          <p:spTgt spid="3"/>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6"/>
                                        </p:tgtEl>
                                      </p:cBhvr>
                                    </p:animEffect>
                                    <p:set>
                                      <p:cBhvr>
                                        <p:cTn id="42" dur="1" fill="hold">
                                          <p:stCondLst>
                                            <p:cond delay="499"/>
                                          </p:stCondLst>
                                        </p:cTn>
                                        <p:tgtEl>
                                          <p:spTgt spid="6"/>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500"/>
                                        <p:tgtEl>
                                          <p:spTgt spid="2"/>
                                        </p:tgtEl>
                                      </p:cBhvr>
                                    </p:animEffect>
                                    <p:set>
                                      <p:cBhvr>
                                        <p:cTn id="45" dur="1" fill="hold">
                                          <p:stCondLst>
                                            <p:cond delay="499"/>
                                          </p:stCondLst>
                                        </p:cTn>
                                        <p:tgtEl>
                                          <p:spTgt spid="2"/>
                                        </p:tgtEl>
                                        <p:attrNameLst>
                                          <p:attrName>style.visibility</p:attrName>
                                        </p:attrNameLst>
                                      </p:cBhvr>
                                      <p:to>
                                        <p:strVal val="hidden"/>
                                      </p:to>
                                    </p:set>
                                  </p:childTnLst>
                                </p:cTn>
                              </p:par>
                              <p:par>
                                <p:cTn id="46" presetID="10" presetClass="exit" presetSubtype="0" fill="hold" nodeType="withEffect">
                                  <p:stCondLst>
                                    <p:cond delay="0"/>
                                  </p:stCondLst>
                                  <p:childTnLst>
                                    <p:animEffect transition="out" filter="fade">
                                      <p:cBhvr>
                                        <p:cTn id="47" dur="500"/>
                                        <p:tgtEl>
                                          <p:spTgt spid="13"/>
                                        </p:tgtEl>
                                      </p:cBhvr>
                                    </p:animEffect>
                                    <p:set>
                                      <p:cBhvr>
                                        <p:cTn id="48" dur="1" fill="hold">
                                          <p:stCondLst>
                                            <p:cond delay="499"/>
                                          </p:stCondLst>
                                        </p:cTn>
                                        <p:tgtEl>
                                          <p:spTgt spid="13"/>
                                        </p:tgtEl>
                                        <p:attrNameLst>
                                          <p:attrName>style.visibility</p:attrName>
                                        </p:attrNameLst>
                                      </p:cBhvr>
                                      <p:to>
                                        <p:strVal val="hidden"/>
                                      </p:to>
                                    </p:set>
                                  </p:childTnLst>
                                </p:cTn>
                              </p:par>
                              <p:par>
                                <p:cTn id="49" presetID="10" presetClass="exit" presetSubtype="0" fill="hold" nodeType="withEffect">
                                  <p:stCondLst>
                                    <p:cond delay="0"/>
                                  </p:stCondLst>
                                  <p:childTnLst>
                                    <p:animEffect transition="out" filter="fade">
                                      <p:cBhvr>
                                        <p:cTn id="50" dur="500"/>
                                        <p:tgtEl>
                                          <p:spTgt spid="8"/>
                                        </p:tgtEl>
                                      </p:cBhvr>
                                    </p:animEffect>
                                    <p:set>
                                      <p:cBhvr>
                                        <p:cTn id="51" dur="1" fill="hold">
                                          <p:stCondLst>
                                            <p:cond delay="499"/>
                                          </p:stCondLst>
                                        </p:cTn>
                                        <p:tgtEl>
                                          <p:spTgt spid="8"/>
                                        </p:tgtEl>
                                        <p:attrNameLst>
                                          <p:attrName>style.visibility</p:attrName>
                                        </p:attrNameLst>
                                      </p:cBhvr>
                                      <p:to>
                                        <p:strVal val="hidden"/>
                                      </p:to>
                                    </p:set>
                                  </p:childTnLst>
                                </p:cTn>
                              </p:par>
                            </p:childTnLst>
                          </p:cTn>
                        </p:par>
                        <p:par>
                          <p:cTn id="52" fill="hold">
                            <p:stCondLst>
                              <p:cond delay="500"/>
                            </p:stCondLst>
                            <p:childTnLst>
                              <p:par>
                                <p:cTn id="53" presetID="10" presetClass="entr" presetSubtype="0" fill="hold" grpId="0" nodeType="afterEffect">
                                  <p:stCondLst>
                                    <p:cond delay="0"/>
                                  </p:stCondLst>
                                  <p:childTnLst>
                                    <p:set>
                                      <p:cBhvr>
                                        <p:cTn id="54" dur="1" fill="hold">
                                          <p:stCondLst>
                                            <p:cond delay="0"/>
                                          </p:stCondLst>
                                        </p:cTn>
                                        <p:tgtEl>
                                          <p:spTgt spid="59"/>
                                        </p:tgtEl>
                                        <p:attrNameLst>
                                          <p:attrName>style.visibility</p:attrName>
                                        </p:attrNameLst>
                                      </p:cBhvr>
                                      <p:to>
                                        <p:strVal val="visible"/>
                                      </p:to>
                                    </p:set>
                                    <p:animEffect transition="in" filter="fade">
                                      <p:cBhvr>
                                        <p:cTn id="55" dur="500"/>
                                        <p:tgtEl>
                                          <p:spTgt spid="59"/>
                                        </p:tgtEl>
                                      </p:cBhvr>
                                    </p:animEffect>
                                  </p:childTnLst>
                                </p:cTn>
                              </p:par>
                            </p:childTnLst>
                          </p:cTn>
                        </p:par>
                        <p:par>
                          <p:cTn id="56" fill="hold">
                            <p:stCondLst>
                              <p:cond delay="1000"/>
                            </p:stCondLst>
                            <p:childTnLst>
                              <p:par>
                                <p:cTn id="57" presetID="22" presetClass="entr" presetSubtype="4" fill="hold" nodeType="afterEffect">
                                  <p:stCondLst>
                                    <p:cond delay="0"/>
                                  </p:stCondLst>
                                  <p:childTnLst>
                                    <p:set>
                                      <p:cBhvr>
                                        <p:cTn id="58" dur="1" fill="hold">
                                          <p:stCondLst>
                                            <p:cond delay="0"/>
                                          </p:stCondLst>
                                        </p:cTn>
                                        <p:tgtEl>
                                          <p:spTgt spid="60"/>
                                        </p:tgtEl>
                                        <p:attrNameLst>
                                          <p:attrName>style.visibility</p:attrName>
                                        </p:attrNameLst>
                                      </p:cBhvr>
                                      <p:to>
                                        <p:strVal val="visible"/>
                                      </p:to>
                                    </p:set>
                                    <p:animEffect transition="in" filter="wipe(down)">
                                      <p:cBhvr>
                                        <p:cTn id="59" dur="500"/>
                                        <p:tgtEl>
                                          <p:spTgt spid="60"/>
                                        </p:tgtEl>
                                      </p:cBhvr>
                                    </p:animEffect>
                                  </p:childTnLst>
                                </p:cTn>
                              </p:par>
                              <p:par>
                                <p:cTn id="60" presetID="22" presetClass="entr" presetSubtype="8" fill="hold" nodeType="withEffect">
                                  <p:stCondLst>
                                    <p:cond delay="0"/>
                                  </p:stCondLst>
                                  <p:childTnLst>
                                    <p:set>
                                      <p:cBhvr>
                                        <p:cTn id="61" dur="1" fill="hold">
                                          <p:stCondLst>
                                            <p:cond delay="0"/>
                                          </p:stCondLst>
                                        </p:cTn>
                                        <p:tgtEl>
                                          <p:spTgt spid="88"/>
                                        </p:tgtEl>
                                        <p:attrNameLst>
                                          <p:attrName>style.visibility</p:attrName>
                                        </p:attrNameLst>
                                      </p:cBhvr>
                                      <p:to>
                                        <p:strVal val="visible"/>
                                      </p:to>
                                    </p:set>
                                    <p:animEffect transition="in" filter="wipe(left)">
                                      <p:cBhvr>
                                        <p:cTn id="62" dur="500"/>
                                        <p:tgtEl>
                                          <p:spTgt spid="88"/>
                                        </p:tgtEl>
                                      </p:cBhvr>
                                    </p:animEffect>
                                  </p:childTnLst>
                                </p:cTn>
                              </p:par>
                              <p:par>
                                <p:cTn id="63" presetID="22" presetClass="entr" presetSubtype="4" fill="hold" nodeType="withEffect">
                                  <p:stCondLst>
                                    <p:cond delay="0"/>
                                  </p:stCondLst>
                                  <p:childTnLst>
                                    <p:set>
                                      <p:cBhvr>
                                        <p:cTn id="64" dur="1" fill="hold">
                                          <p:stCondLst>
                                            <p:cond delay="0"/>
                                          </p:stCondLst>
                                        </p:cTn>
                                        <p:tgtEl>
                                          <p:spTgt spid="61"/>
                                        </p:tgtEl>
                                        <p:attrNameLst>
                                          <p:attrName>style.visibility</p:attrName>
                                        </p:attrNameLst>
                                      </p:cBhvr>
                                      <p:to>
                                        <p:strVal val="visible"/>
                                      </p:to>
                                    </p:set>
                                    <p:animEffect transition="in" filter="wipe(down)">
                                      <p:cBhvr>
                                        <p:cTn id="65" dur="500"/>
                                        <p:tgtEl>
                                          <p:spTgt spid="61"/>
                                        </p:tgtEl>
                                      </p:cBhvr>
                                    </p:animEffect>
                                  </p:childTnLst>
                                </p:cTn>
                              </p:par>
                              <p:par>
                                <p:cTn id="66" presetID="22" presetClass="entr" presetSubtype="2" fill="hold" nodeType="withEffect">
                                  <p:stCondLst>
                                    <p:cond delay="0"/>
                                  </p:stCondLst>
                                  <p:childTnLst>
                                    <p:set>
                                      <p:cBhvr>
                                        <p:cTn id="67" dur="1" fill="hold">
                                          <p:stCondLst>
                                            <p:cond delay="0"/>
                                          </p:stCondLst>
                                        </p:cTn>
                                        <p:tgtEl>
                                          <p:spTgt spid="93"/>
                                        </p:tgtEl>
                                        <p:attrNameLst>
                                          <p:attrName>style.visibility</p:attrName>
                                        </p:attrNameLst>
                                      </p:cBhvr>
                                      <p:to>
                                        <p:strVal val="visible"/>
                                      </p:to>
                                    </p:set>
                                    <p:animEffect transition="in" filter="wipe(right)">
                                      <p:cBhvr>
                                        <p:cTn id="68" dur="500"/>
                                        <p:tgtEl>
                                          <p:spTgt spid="93"/>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75"/>
                                        </p:tgtEl>
                                        <p:attrNameLst>
                                          <p:attrName>style.visibility</p:attrName>
                                        </p:attrNameLst>
                                      </p:cBhvr>
                                      <p:to>
                                        <p:strVal val="visible"/>
                                      </p:to>
                                    </p:set>
                                    <p:animEffect transition="in" filter="fade">
                                      <p:cBhvr>
                                        <p:cTn id="73" dur="500"/>
                                        <p:tgtEl>
                                          <p:spTgt spid="75"/>
                                        </p:tgtEl>
                                      </p:cBhvr>
                                    </p:animEffect>
                                  </p:childTnLst>
                                </p:cTn>
                              </p:par>
                              <p:par>
                                <p:cTn id="74" presetID="10" presetClass="exit" presetSubtype="0" fill="hold" grpId="1" nodeType="withEffect">
                                  <p:stCondLst>
                                    <p:cond delay="0"/>
                                  </p:stCondLst>
                                  <p:childTnLst>
                                    <p:animEffect transition="out" filter="fade">
                                      <p:cBhvr>
                                        <p:cTn id="75" dur="500"/>
                                        <p:tgtEl>
                                          <p:spTgt spid="58"/>
                                        </p:tgtEl>
                                      </p:cBhvr>
                                    </p:animEffect>
                                    <p:set>
                                      <p:cBhvr>
                                        <p:cTn id="76" dur="1" fill="hold">
                                          <p:stCondLst>
                                            <p:cond delay="499"/>
                                          </p:stCondLst>
                                        </p:cTn>
                                        <p:tgtEl>
                                          <p:spTgt spid="58"/>
                                        </p:tgtEl>
                                        <p:attrNameLst>
                                          <p:attrName>style.visibility</p:attrName>
                                        </p:attrNameLst>
                                      </p:cBhvr>
                                      <p:to>
                                        <p:strVal val="hidden"/>
                                      </p:to>
                                    </p:set>
                                  </p:childTnLst>
                                </p:cTn>
                              </p:par>
                              <p:par>
                                <p:cTn id="77" presetID="10" presetClass="exit" presetSubtype="0" fill="hold" grpId="1" nodeType="withEffect">
                                  <p:stCondLst>
                                    <p:cond delay="0"/>
                                  </p:stCondLst>
                                  <p:childTnLst>
                                    <p:animEffect transition="out" filter="fade">
                                      <p:cBhvr>
                                        <p:cTn id="78" dur="500"/>
                                        <p:tgtEl>
                                          <p:spTgt spid="59"/>
                                        </p:tgtEl>
                                      </p:cBhvr>
                                    </p:animEffect>
                                    <p:set>
                                      <p:cBhvr>
                                        <p:cTn id="79" dur="1" fill="hold">
                                          <p:stCondLst>
                                            <p:cond delay="499"/>
                                          </p:stCondLst>
                                        </p:cTn>
                                        <p:tgtEl>
                                          <p:spTgt spid="59"/>
                                        </p:tgtEl>
                                        <p:attrNameLst>
                                          <p:attrName>style.visibility</p:attrName>
                                        </p:attrNameLst>
                                      </p:cBhvr>
                                      <p:to>
                                        <p:strVal val="hidden"/>
                                      </p:to>
                                    </p:set>
                                  </p:childTnLst>
                                </p:cTn>
                              </p:par>
                              <p:par>
                                <p:cTn id="80" presetID="10" presetClass="exit" presetSubtype="0" fill="hold" nodeType="withEffect">
                                  <p:stCondLst>
                                    <p:cond delay="0"/>
                                  </p:stCondLst>
                                  <p:childTnLst>
                                    <p:animEffect transition="out" filter="fade">
                                      <p:cBhvr>
                                        <p:cTn id="81" dur="500"/>
                                        <p:tgtEl>
                                          <p:spTgt spid="60"/>
                                        </p:tgtEl>
                                      </p:cBhvr>
                                    </p:animEffect>
                                    <p:set>
                                      <p:cBhvr>
                                        <p:cTn id="82" dur="1" fill="hold">
                                          <p:stCondLst>
                                            <p:cond delay="499"/>
                                          </p:stCondLst>
                                        </p:cTn>
                                        <p:tgtEl>
                                          <p:spTgt spid="60"/>
                                        </p:tgtEl>
                                        <p:attrNameLst>
                                          <p:attrName>style.visibility</p:attrName>
                                        </p:attrNameLst>
                                      </p:cBhvr>
                                      <p:to>
                                        <p:strVal val="hidden"/>
                                      </p:to>
                                    </p:set>
                                  </p:childTnLst>
                                </p:cTn>
                              </p:par>
                              <p:par>
                                <p:cTn id="83" presetID="10" presetClass="exit" presetSubtype="0" fill="hold" nodeType="withEffect">
                                  <p:stCondLst>
                                    <p:cond delay="0"/>
                                  </p:stCondLst>
                                  <p:childTnLst>
                                    <p:animEffect transition="out" filter="fade">
                                      <p:cBhvr>
                                        <p:cTn id="84" dur="500"/>
                                        <p:tgtEl>
                                          <p:spTgt spid="61"/>
                                        </p:tgtEl>
                                      </p:cBhvr>
                                    </p:animEffect>
                                    <p:set>
                                      <p:cBhvr>
                                        <p:cTn id="85" dur="1" fill="hold">
                                          <p:stCondLst>
                                            <p:cond delay="499"/>
                                          </p:stCondLst>
                                        </p:cTn>
                                        <p:tgtEl>
                                          <p:spTgt spid="61"/>
                                        </p:tgtEl>
                                        <p:attrNameLst>
                                          <p:attrName>style.visibility</p:attrName>
                                        </p:attrNameLst>
                                      </p:cBhvr>
                                      <p:to>
                                        <p:strVal val="hidden"/>
                                      </p:to>
                                    </p:set>
                                  </p:childTnLst>
                                </p:cTn>
                              </p:par>
                              <p:par>
                                <p:cTn id="86" presetID="10" presetClass="exit" presetSubtype="0" fill="hold" nodeType="withEffect">
                                  <p:stCondLst>
                                    <p:cond delay="0"/>
                                  </p:stCondLst>
                                  <p:childTnLst>
                                    <p:animEffect transition="out" filter="fade">
                                      <p:cBhvr>
                                        <p:cTn id="87" dur="500"/>
                                        <p:tgtEl>
                                          <p:spTgt spid="88"/>
                                        </p:tgtEl>
                                      </p:cBhvr>
                                    </p:animEffect>
                                    <p:set>
                                      <p:cBhvr>
                                        <p:cTn id="88" dur="1" fill="hold">
                                          <p:stCondLst>
                                            <p:cond delay="499"/>
                                          </p:stCondLst>
                                        </p:cTn>
                                        <p:tgtEl>
                                          <p:spTgt spid="88"/>
                                        </p:tgtEl>
                                        <p:attrNameLst>
                                          <p:attrName>style.visibility</p:attrName>
                                        </p:attrNameLst>
                                      </p:cBhvr>
                                      <p:to>
                                        <p:strVal val="hidden"/>
                                      </p:to>
                                    </p:set>
                                  </p:childTnLst>
                                </p:cTn>
                              </p:par>
                              <p:par>
                                <p:cTn id="89" presetID="10" presetClass="exit" presetSubtype="0" fill="hold" nodeType="withEffect">
                                  <p:stCondLst>
                                    <p:cond delay="0"/>
                                  </p:stCondLst>
                                  <p:childTnLst>
                                    <p:animEffect transition="out" filter="fade">
                                      <p:cBhvr>
                                        <p:cTn id="90" dur="500"/>
                                        <p:tgtEl>
                                          <p:spTgt spid="93"/>
                                        </p:tgtEl>
                                      </p:cBhvr>
                                    </p:animEffect>
                                    <p:set>
                                      <p:cBhvr>
                                        <p:cTn id="91" dur="1" fill="hold">
                                          <p:stCondLst>
                                            <p:cond delay="499"/>
                                          </p:stCondLst>
                                        </p:cTn>
                                        <p:tgtEl>
                                          <p:spTgt spid="93"/>
                                        </p:tgtEl>
                                        <p:attrNameLst>
                                          <p:attrName>style.visibility</p:attrName>
                                        </p:attrNameLst>
                                      </p:cBhvr>
                                      <p:to>
                                        <p:strVal val="hidden"/>
                                      </p:to>
                                    </p:set>
                                  </p:childTnLst>
                                </p:cTn>
                              </p:par>
                            </p:childTnLst>
                          </p:cTn>
                        </p:par>
                        <p:par>
                          <p:cTn id="92" fill="hold">
                            <p:stCondLst>
                              <p:cond delay="500"/>
                            </p:stCondLst>
                            <p:childTnLst>
                              <p:par>
                                <p:cTn id="93" presetID="21" presetClass="entr" presetSubtype="1" fill="hold" grpId="0" nodeType="afterEffect">
                                  <p:stCondLst>
                                    <p:cond delay="0"/>
                                  </p:stCondLst>
                                  <p:childTnLst>
                                    <p:set>
                                      <p:cBhvr>
                                        <p:cTn id="94" dur="1" fill="hold">
                                          <p:stCondLst>
                                            <p:cond delay="0"/>
                                          </p:stCondLst>
                                        </p:cTn>
                                        <p:tgtEl>
                                          <p:spTgt spid="74"/>
                                        </p:tgtEl>
                                        <p:attrNameLst>
                                          <p:attrName>style.visibility</p:attrName>
                                        </p:attrNameLst>
                                      </p:cBhvr>
                                      <p:to>
                                        <p:strVal val="visible"/>
                                      </p:to>
                                    </p:set>
                                    <p:animEffect transition="in" filter="wheel(1)">
                                      <p:cBhvr>
                                        <p:cTn id="95" dur="500"/>
                                        <p:tgtEl>
                                          <p:spTgt spid="74"/>
                                        </p:tgtEl>
                                      </p:cBhvr>
                                    </p:animEffect>
                                  </p:childTnLst>
                                </p:cTn>
                              </p:par>
                              <p:par>
                                <p:cTn id="96" presetID="21" presetClass="entr" presetSubtype="1" fill="hold" grpId="0" nodeType="withEffect">
                                  <p:stCondLst>
                                    <p:cond delay="0"/>
                                  </p:stCondLst>
                                  <p:childTnLst>
                                    <p:set>
                                      <p:cBhvr>
                                        <p:cTn id="97" dur="1" fill="hold">
                                          <p:stCondLst>
                                            <p:cond delay="0"/>
                                          </p:stCondLst>
                                        </p:cTn>
                                        <p:tgtEl>
                                          <p:spTgt spid="82"/>
                                        </p:tgtEl>
                                        <p:attrNameLst>
                                          <p:attrName>style.visibility</p:attrName>
                                        </p:attrNameLst>
                                      </p:cBhvr>
                                      <p:to>
                                        <p:strVal val="visible"/>
                                      </p:to>
                                    </p:set>
                                    <p:animEffect transition="in" filter="wheel(1)">
                                      <p:cBhvr>
                                        <p:cTn id="98" dur="500"/>
                                        <p:tgtEl>
                                          <p:spTgt spid="82"/>
                                        </p:tgtEl>
                                      </p:cBhvr>
                                    </p:animEffect>
                                  </p:childTnLst>
                                </p:cTn>
                              </p:par>
                            </p:childTnLst>
                          </p:cTn>
                        </p:par>
                        <p:par>
                          <p:cTn id="99" fill="hold">
                            <p:stCondLst>
                              <p:cond delay="1000"/>
                            </p:stCondLst>
                            <p:childTnLst>
                              <p:par>
                                <p:cTn id="100" presetID="22" presetClass="entr" presetSubtype="4" fill="hold" nodeType="afterEffect">
                                  <p:stCondLst>
                                    <p:cond delay="0"/>
                                  </p:stCondLst>
                                  <p:childTnLst>
                                    <p:set>
                                      <p:cBhvr>
                                        <p:cTn id="101" dur="1" fill="hold">
                                          <p:stCondLst>
                                            <p:cond delay="0"/>
                                          </p:stCondLst>
                                        </p:cTn>
                                        <p:tgtEl>
                                          <p:spTgt spid="76"/>
                                        </p:tgtEl>
                                        <p:attrNameLst>
                                          <p:attrName>style.visibility</p:attrName>
                                        </p:attrNameLst>
                                      </p:cBhvr>
                                      <p:to>
                                        <p:strVal val="visible"/>
                                      </p:to>
                                    </p:set>
                                    <p:animEffect transition="in" filter="wipe(down)">
                                      <p:cBhvr>
                                        <p:cTn id="102" dur="500"/>
                                        <p:tgtEl>
                                          <p:spTgt spid="76"/>
                                        </p:tgtEl>
                                      </p:cBhvr>
                                    </p:animEffect>
                                  </p:childTnLst>
                                </p:cTn>
                              </p:par>
                              <p:par>
                                <p:cTn id="103" presetID="22" presetClass="entr" presetSubtype="4" fill="hold" nodeType="withEffect">
                                  <p:stCondLst>
                                    <p:cond delay="0"/>
                                  </p:stCondLst>
                                  <p:childTnLst>
                                    <p:set>
                                      <p:cBhvr>
                                        <p:cTn id="104" dur="1" fill="hold">
                                          <p:stCondLst>
                                            <p:cond delay="0"/>
                                          </p:stCondLst>
                                        </p:cTn>
                                        <p:tgtEl>
                                          <p:spTgt spid="83"/>
                                        </p:tgtEl>
                                        <p:attrNameLst>
                                          <p:attrName>style.visibility</p:attrName>
                                        </p:attrNameLst>
                                      </p:cBhvr>
                                      <p:to>
                                        <p:strVal val="visible"/>
                                      </p:to>
                                    </p:set>
                                    <p:animEffect transition="in" filter="wipe(down)">
                                      <p:cBhvr>
                                        <p:cTn id="105" dur="500"/>
                                        <p:tgtEl>
                                          <p:spTgt spid="83"/>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ntr" presetSubtype="0" fill="hold" grpId="0" nodeType="clickEffect">
                                  <p:stCondLst>
                                    <p:cond delay="0"/>
                                  </p:stCondLst>
                                  <p:childTnLst>
                                    <p:set>
                                      <p:cBhvr>
                                        <p:cTn id="109" dur="1" fill="hold">
                                          <p:stCondLst>
                                            <p:cond delay="0"/>
                                          </p:stCondLst>
                                        </p:cTn>
                                        <p:tgtEl>
                                          <p:spTgt spid="96"/>
                                        </p:tgtEl>
                                        <p:attrNameLst>
                                          <p:attrName>style.visibility</p:attrName>
                                        </p:attrNameLst>
                                      </p:cBhvr>
                                      <p:to>
                                        <p:strVal val="visible"/>
                                      </p:to>
                                    </p:set>
                                    <p:animEffect transition="in" filter="fade">
                                      <p:cBhvr>
                                        <p:cTn id="110" dur="500"/>
                                        <p:tgtEl>
                                          <p:spTgt spid="96"/>
                                        </p:tgtEl>
                                      </p:cBhvr>
                                    </p:animEffect>
                                  </p:childTnLst>
                                </p:cTn>
                              </p:par>
                              <p:par>
                                <p:cTn id="111" presetID="10" presetClass="exit" presetSubtype="0" fill="hold" grpId="1" nodeType="withEffect">
                                  <p:stCondLst>
                                    <p:cond delay="0"/>
                                  </p:stCondLst>
                                  <p:childTnLst>
                                    <p:animEffect transition="out" filter="fade">
                                      <p:cBhvr>
                                        <p:cTn id="112" dur="500"/>
                                        <p:tgtEl>
                                          <p:spTgt spid="75"/>
                                        </p:tgtEl>
                                      </p:cBhvr>
                                    </p:animEffect>
                                    <p:set>
                                      <p:cBhvr>
                                        <p:cTn id="113" dur="1" fill="hold">
                                          <p:stCondLst>
                                            <p:cond delay="499"/>
                                          </p:stCondLst>
                                        </p:cTn>
                                        <p:tgtEl>
                                          <p:spTgt spid="75"/>
                                        </p:tgtEl>
                                        <p:attrNameLst>
                                          <p:attrName>style.visibility</p:attrName>
                                        </p:attrNameLst>
                                      </p:cBhvr>
                                      <p:to>
                                        <p:strVal val="hidden"/>
                                      </p:to>
                                    </p:set>
                                  </p:childTnLst>
                                </p:cTn>
                              </p:par>
                              <p:par>
                                <p:cTn id="114" presetID="10" presetClass="exit" presetSubtype="0" fill="hold" grpId="1" nodeType="withEffect">
                                  <p:stCondLst>
                                    <p:cond delay="0"/>
                                  </p:stCondLst>
                                  <p:childTnLst>
                                    <p:animEffect transition="out" filter="fade">
                                      <p:cBhvr>
                                        <p:cTn id="115" dur="500"/>
                                        <p:tgtEl>
                                          <p:spTgt spid="74"/>
                                        </p:tgtEl>
                                      </p:cBhvr>
                                    </p:animEffect>
                                    <p:set>
                                      <p:cBhvr>
                                        <p:cTn id="116" dur="1" fill="hold">
                                          <p:stCondLst>
                                            <p:cond delay="499"/>
                                          </p:stCondLst>
                                        </p:cTn>
                                        <p:tgtEl>
                                          <p:spTgt spid="74"/>
                                        </p:tgtEl>
                                        <p:attrNameLst>
                                          <p:attrName>style.visibility</p:attrName>
                                        </p:attrNameLst>
                                      </p:cBhvr>
                                      <p:to>
                                        <p:strVal val="hidden"/>
                                      </p:to>
                                    </p:set>
                                  </p:childTnLst>
                                </p:cTn>
                              </p:par>
                              <p:par>
                                <p:cTn id="117" presetID="10" presetClass="exit" presetSubtype="0" fill="hold" grpId="1" nodeType="withEffect">
                                  <p:stCondLst>
                                    <p:cond delay="0"/>
                                  </p:stCondLst>
                                  <p:childTnLst>
                                    <p:animEffect transition="out" filter="fade">
                                      <p:cBhvr>
                                        <p:cTn id="118" dur="500"/>
                                        <p:tgtEl>
                                          <p:spTgt spid="82"/>
                                        </p:tgtEl>
                                      </p:cBhvr>
                                    </p:animEffect>
                                    <p:set>
                                      <p:cBhvr>
                                        <p:cTn id="119" dur="1" fill="hold">
                                          <p:stCondLst>
                                            <p:cond delay="499"/>
                                          </p:stCondLst>
                                        </p:cTn>
                                        <p:tgtEl>
                                          <p:spTgt spid="82"/>
                                        </p:tgtEl>
                                        <p:attrNameLst>
                                          <p:attrName>style.visibility</p:attrName>
                                        </p:attrNameLst>
                                      </p:cBhvr>
                                      <p:to>
                                        <p:strVal val="hidden"/>
                                      </p:to>
                                    </p:set>
                                  </p:childTnLst>
                                </p:cTn>
                              </p:par>
                              <p:par>
                                <p:cTn id="120" presetID="10" presetClass="exit" presetSubtype="0" fill="hold" nodeType="withEffect">
                                  <p:stCondLst>
                                    <p:cond delay="0"/>
                                  </p:stCondLst>
                                  <p:childTnLst>
                                    <p:animEffect transition="out" filter="fade">
                                      <p:cBhvr>
                                        <p:cTn id="121" dur="500"/>
                                        <p:tgtEl>
                                          <p:spTgt spid="76"/>
                                        </p:tgtEl>
                                      </p:cBhvr>
                                    </p:animEffect>
                                    <p:set>
                                      <p:cBhvr>
                                        <p:cTn id="122" dur="1" fill="hold">
                                          <p:stCondLst>
                                            <p:cond delay="499"/>
                                          </p:stCondLst>
                                        </p:cTn>
                                        <p:tgtEl>
                                          <p:spTgt spid="76"/>
                                        </p:tgtEl>
                                        <p:attrNameLst>
                                          <p:attrName>style.visibility</p:attrName>
                                        </p:attrNameLst>
                                      </p:cBhvr>
                                      <p:to>
                                        <p:strVal val="hidden"/>
                                      </p:to>
                                    </p:set>
                                  </p:childTnLst>
                                </p:cTn>
                              </p:par>
                              <p:par>
                                <p:cTn id="123" presetID="10" presetClass="exit" presetSubtype="0" fill="hold" nodeType="withEffect">
                                  <p:stCondLst>
                                    <p:cond delay="0"/>
                                  </p:stCondLst>
                                  <p:childTnLst>
                                    <p:animEffect transition="out" filter="fade">
                                      <p:cBhvr>
                                        <p:cTn id="124" dur="500"/>
                                        <p:tgtEl>
                                          <p:spTgt spid="83"/>
                                        </p:tgtEl>
                                      </p:cBhvr>
                                    </p:animEffect>
                                    <p:set>
                                      <p:cBhvr>
                                        <p:cTn id="125" dur="1" fill="hold">
                                          <p:stCondLst>
                                            <p:cond delay="499"/>
                                          </p:stCondLst>
                                        </p:cTn>
                                        <p:tgtEl>
                                          <p:spTgt spid="8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6" grpId="0" animBg="1"/>
      <p:bldP spid="6" grpId="1" animBg="1"/>
      <p:bldP spid="3" grpId="0" animBg="1"/>
      <p:bldP spid="3" grpId="1" animBg="1"/>
      <p:bldP spid="78" grpId="0" animBg="1"/>
      <p:bldP spid="78" grpId="1" animBg="1"/>
      <p:bldP spid="58" grpId="0" animBg="1"/>
      <p:bldP spid="58" grpId="1" animBg="1"/>
      <p:bldP spid="74" grpId="0" animBg="1"/>
      <p:bldP spid="74" grpId="1" animBg="1"/>
      <p:bldP spid="75" grpId="0" animBg="1"/>
      <p:bldP spid="75" grpId="1" animBg="1"/>
      <p:bldP spid="82" grpId="0" animBg="1"/>
      <p:bldP spid="82" grpId="1" animBg="1"/>
      <p:bldP spid="59" grpId="0" animBg="1"/>
      <p:bldP spid="59" grpId="1" animBg="1"/>
      <p:bldP spid="9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27964944"/>
              </p:ext>
            </p:extLst>
          </p:nvPr>
        </p:nvGraphicFramePr>
        <p:xfrm>
          <a:off x="435429" y="0"/>
          <a:ext cx="11321142" cy="4857354"/>
        </p:xfrm>
        <a:graphic>
          <a:graphicData uri="http://schemas.openxmlformats.org/drawingml/2006/table">
            <a:tbl>
              <a:tblPr firstRow="1" bandRow="1">
                <a:tableStyleId>{5940675A-B579-460E-94D1-54222C63F5DA}</a:tableStyleId>
              </a:tblPr>
              <a:tblGrid>
                <a:gridCol w="1862601"/>
                <a:gridCol w="4855945"/>
                <a:gridCol w="2570596"/>
                <a:gridCol w="2032000"/>
              </a:tblGrid>
              <a:tr h="428559">
                <a:tc gridSpan="4">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1" baseline="0" dirty="0" smtClean="0"/>
                        <a:t>CURRENT  </a:t>
                      </a:r>
                      <a:r>
                        <a:rPr lang="en-US" sz="1600" b="0" baseline="0" dirty="0" smtClean="0"/>
                        <a:t>[ x ]</a:t>
                      </a:r>
                      <a:r>
                        <a:rPr lang="en-US" sz="1600" b="1" baseline="0" dirty="0" smtClean="0"/>
                        <a:t>               PROPOSED  </a:t>
                      </a:r>
                      <a:r>
                        <a:rPr lang="en-US" sz="1600" b="0" baseline="0" dirty="0" smtClean="0"/>
                        <a:t>[  ]</a:t>
                      </a:r>
                      <a:endParaRPr lang="en-US" sz="1600" b="0" dirty="0" smtClean="0"/>
                    </a:p>
                  </a:txBody>
                  <a:tcPr anchor="ctr">
                    <a:solidFill>
                      <a:schemeClr val="bg1"/>
                    </a:solidFill>
                  </a:tcPr>
                </a:tc>
                <a:tc hMerge="1">
                  <a:txBody>
                    <a:bodyPr/>
                    <a:lstStyle/>
                    <a:p>
                      <a:endParaRPr lang="en-US" sz="1400" dirty="0"/>
                    </a:p>
                  </a:txBody>
                  <a:tcPr/>
                </a:tc>
                <a:tc hMerge="1">
                  <a:txBody>
                    <a:bodyPr/>
                    <a:lstStyle/>
                    <a:p>
                      <a:endParaRPr lang="en-US" sz="1400" dirty="0"/>
                    </a:p>
                  </a:txBody>
                  <a:tcPr/>
                </a:tc>
                <a:tc hMerge="1">
                  <a:txBody>
                    <a:bodyPr/>
                    <a:lstStyle/>
                    <a:p>
                      <a:endParaRPr lang="en-US"/>
                    </a:p>
                  </a:txBody>
                  <a:tcPr/>
                </a:tc>
              </a:tr>
              <a:tr h="428559">
                <a:tc>
                  <a:txBody>
                    <a:bodyPr/>
                    <a:lstStyle/>
                    <a:p>
                      <a:r>
                        <a:rPr lang="en-US" sz="1600" b="1" dirty="0" smtClean="0"/>
                        <a:t>Course ID and Title:</a:t>
                      </a:r>
                      <a:endParaRPr lang="en-US" sz="1600" b="1" dirty="0"/>
                    </a:p>
                  </a:txBody>
                  <a:tcPr anchor="ctr">
                    <a:solidFill>
                      <a:schemeClr val="bg1"/>
                    </a:solidFill>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kern="1200" dirty="0" smtClean="0">
                          <a:solidFill>
                            <a:schemeClr val="tx1"/>
                          </a:solidFill>
                          <a:effectLst/>
                          <a:latin typeface="+mn-lt"/>
                          <a:ea typeface="+mn-ea"/>
                          <a:cs typeface="+mn-cs"/>
                        </a:rPr>
                        <a:t>GLY 4300 Biogeography</a:t>
                      </a:r>
                      <a:endParaRPr lang="en-US" sz="1600" dirty="0" smtClean="0"/>
                    </a:p>
                  </a:txBody>
                  <a:tcPr anchor="ctr">
                    <a:solidFill>
                      <a:schemeClr val="bg1"/>
                    </a:solidFill>
                  </a:tcPr>
                </a:tc>
                <a:tc hMerge="1">
                  <a:txBody>
                    <a:bodyPr/>
                    <a:lstStyle/>
                    <a:p>
                      <a:pPr algn="l"/>
                      <a:endParaRPr lang="en-US" sz="16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smtClean="0"/>
                        <a:t>Existing</a:t>
                      </a:r>
                      <a:r>
                        <a:rPr lang="en-US" sz="1600" b="1" baseline="0" dirty="0" smtClean="0"/>
                        <a:t> </a:t>
                      </a:r>
                      <a:r>
                        <a:rPr lang="en-US" sz="1600" b="0" baseline="0" dirty="0" smtClean="0"/>
                        <a:t>[ x ]   </a:t>
                      </a:r>
                      <a:r>
                        <a:rPr lang="en-US" sz="1600" b="1" baseline="0" dirty="0" smtClean="0"/>
                        <a:t>New </a:t>
                      </a:r>
                      <a:r>
                        <a:rPr lang="en-US" sz="1600" b="0" baseline="0" dirty="0" smtClean="0"/>
                        <a:t>[   ]</a:t>
                      </a:r>
                      <a:endParaRPr lang="en-US" sz="1600" b="0" dirty="0" smtClean="0"/>
                    </a:p>
                  </a:txBody>
                  <a:tcPr anchor="ctr">
                    <a:solidFill>
                      <a:schemeClr val="bg1"/>
                    </a:solidFill>
                  </a:tcPr>
                </a:tc>
              </a:tr>
              <a:tr h="428559">
                <a:tc>
                  <a:txBody>
                    <a:bodyPr/>
                    <a:lstStyle/>
                    <a:p>
                      <a:pPr algn="ctr"/>
                      <a:r>
                        <a:rPr lang="en-US" sz="1600" b="1" dirty="0" smtClean="0"/>
                        <a:t>DTD SLOs</a:t>
                      </a:r>
                      <a:endParaRPr lang="en-US" sz="1600" b="1" dirty="0"/>
                    </a:p>
                  </a:txBody>
                  <a:tcPr anchor="ctr">
                    <a:solidFill>
                      <a:schemeClr val="bg1"/>
                    </a:solidFill>
                  </a:tcPr>
                </a:tc>
                <a:tc>
                  <a:txBody>
                    <a:bodyPr/>
                    <a:lstStyle/>
                    <a:p>
                      <a:pPr algn="ctr"/>
                      <a:r>
                        <a:rPr lang="en-US" sz="1600" b="1" dirty="0" smtClean="0"/>
                        <a:t>TEACHING</a:t>
                      </a:r>
                      <a:r>
                        <a:rPr lang="en-US" sz="1600" b="1" baseline="0" dirty="0" smtClean="0"/>
                        <a:t> STRATEGIES AND LEARNING ACTIVITIES</a:t>
                      </a:r>
                      <a:endParaRPr lang="en-US" sz="1600" b="1" dirty="0"/>
                    </a:p>
                  </a:txBody>
                  <a:tcPr anchor="ctr">
                    <a:solidFill>
                      <a:schemeClr val="bg1"/>
                    </a:solidFill>
                  </a:tcPr>
                </a:tc>
                <a:tc gridSpan="2">
                  <a:txBody>
                    <a:bodyPr/>
                    <a:lstStyle/>
                    <a:p>
                      <a:pPr algn="ctr"/>
                      <a:r>
                        <a:rPr lang="en-US" sz="1600" b="1" dirty="0" smtClean="0"/>
                        <a:t>MEASURES OF STUDENT</a:t>
                      </a:r>
                      <a:r>
                        <a:rPr lang="en-US" sz="1600" b="1" baseline="0" dirty="0" smtClean="0"/>
                        <a:t> PERFORMANCE</a:t>
                      </a:r>
                      <a:endParaRPr lang="en-US" sz="1600" b="1" dirty="0"/>
                    </a:p>
                  </a:txBody>
                  <a:tcPr anchor="ctr">
                    <a:solidFill>
                      <a:schemeClr val="bg1"/>
                    </a:solidFill>
                  </a:tcPr>
                </a:tc>
                <a:tc hMerge="1">
                  <a:txBody>
                    <a:bodyPr/>
                    <a:lstStyle/>
                    <a:p>
                      <a:endParaRPr lang="en-US"/>
                    </a:p>
                  </a:txBody>
                  <a:tcPr/>
                </a:tc>
              </a:tr>
              <a:tr h="428559">
                <a:tc>
                  <a:txBody>
                    <a:bodyPr/>
                    <a:lstStyle/>
                    <a:p>
                      <a:r>
                        <a:rPr lang="en-US" sz="1600" b="1" dirty="0" smtClean="0"/>
                        <a:t>Ethical Conduct</a:t>
                      </a:r>
                      <a:endParaRPr lang="en-US" sz="1600" b="1" dirty="0"/>
                    </a:p>
                  </a:txBody>
                  <a:tcPr>
                    <a:solidFill>
                      <a:schemeClr val="bg1"/>
                    </a:solidFill>
                  </a:tcPr>
                </a:tc>
                <a:tc rowSpan="2">
                  <a:txBody>
                    <a:bodyPr/>
                    <a:lstStyle/>
                    <a:p>
                      <a:r>
                        <a:rPr lang="en-US" sz="1800" kern="1200" dirty="0" smtClean="0">
                          <a:solidFill>
                            <a:schemeClr val="tx1"/>
                          </a:solidFill>
                          <a:effectLst/>
                          <a:latin typeface="+mn-lt"/>
                          <a:ea typeface="+mn-ea"/>
                          <a:cs typeface="+mn-cs"/>
                        </a:rPr>
                        <a:t>NA</a:t>
                      </a:r>
                      <a:endParaRPr lang="en-US" sz="1800" kern="1200" dirty="0">
                        <a:solidFill>
                          <a:schemeClr val="tx1"/>
                        </a:solidFill>
                        <a:effectLst/>
                        <a:latin typeface="+mn-lt"/>
                        <a:ea typeface="+mn-ea"/>
                        <a:cs typeface="+mn-cs"/>
                      </a:endParaRPr>
                    </a:p>
                  </a:txBody>
                  <a:tcPr>
                    <a:solidFill>
                      <a:schemeClr val="bg1"/>
                    </a:solidFill>
                  </a:tcPr>
                </a:tc>
                <a:tc rowSpan="2" gridSpan="2">
                  <a:txBody>
                    <a:bodyPr/>
                    <a:lstStyle/>
                    <a:p>
                      <a:pPr marL="0" lvl="0" indent="0">
                        <a:buFont typeface="Arial" panose="020B0604020202020204" pitchFamily="34" charset="0"/>
                        <a:buNone/>
                      </a:pPr>
                      <a:r>
                        <a:rPr lang="en-US" sz="1800" kern="1200" dirty="0" smtClean="0">
                          <a:solidFill>
                            <a:schemeClr val="tx1"/>
                          </a:solidFill>
                          <a:effectLst/>
                          <a:latin typeface="+mn-lt"/>
                          <a:ea typeface="+mn-ea"/>
                          <a:cs typeface="+mn-cs"/>
                        </a:rPr>
                        <a:t>NA</a:t>
                      </a:r>
                      <a:endParaRPr lang="en-US" sz="1800" kern="1200" dirty="0">
                        <a:solidFill>
                          <a:schemeClr val="tx1"/>
                        </a:solidFill>
                        <a:effectLst/>
                        <a:latin typeface="+mn-lt"/>
                        <a:ea typeface="+mn-ea"/>
                        <a:cs typeface="+mn-cs"/>
                      </a:endParaRPr>
                    </a:p>
                  </a:txBody>
                  <a:tcPr>
                    <a:solidFill>
                      <a:schemeClr val="bg1"/>
                    </a:solidFill>
                  </a:tcPr>
                </a:tc>
                <a:tc rowSpan="2" hMerge="1">
                  <a:txBody>
                    <a:bodyPr/>
                    <a:lstStyle/>
                    <a:p>
                      <a:endParaRPr lang="en-US"/>
                    </a:p>
                  </a:txBody>
                  <a:tcPr/>
                </a:tc>
              </a:tr>
              <a:tr h="428559">
                <a:tc>
                  <a:txBody>
                    <a:bodyPr/>
                    <a:lstStyle/>
                    <a:p>
                      <a:r>
                        <a:rPr lang="en-US" sz="1600" b="0" dirty="0" smtClean="0"/>
                        <a:t>Cognitive</a:t>
                      </a:r>
                      <a:r>
                        <a:rPr lang="en-US" sz="1600" b="0" baseline="0" dirty="0" smtClean="0"/>
                        <a:t> Level: [  ]</a:t>
                      </a:r>
                      <a:endParaRPr lang="en-US" sz="1600" b="0" dirty="0"/>
                    </a:p>
                  </a:txBody>
                  <a:tcPr>
                    <a:solidFill>
                      <a:schemeClr val="bg1"/>
                    </a:solidFill>
                  </a:tcPr>
                </a:tc>
                <a:tc vMerge="1">
                  <a:txBody>
                    <a:bodyPr/>
                    <a:lstStyle/>
                    <a:p>
                      <a:endParaRPr lang="en-US" sz="1800" kern="1200" dirty="0">
                        <a:solidFill>
                          <a:schemeClr val="tx1"/>
                        </a:solidFill>
                        <a:effectLst/>
                        <a:latin typeface="+mn-lt"/>
                        <a:ea typeface="+mn-ea"/>
                        <a:cs typeface="+mn-cs"/>
                      </a:endParaRPr>
                    </a:p>
                  </a:txBody>
                  <a:tcPr>
                    <a:solidFill>
                      <a:schemeClr val="bg1"/>
                    </a:solidFill>
                  </a:tcPr>
                </a:tc>
                <a:tc gridSpan="2" vMerge="1">
                  <a:txBody>
                    <a:bodyPr/>
                    <a:lstStyle/>
                    <a:p>
                      <a:pPr marL="0" lvl="0" indent="0">
                        <a:buFont typeface="Arial" panose="020B0604020202020204" pitchFamily="34" charset="0"/>
                        <a:buNone/>
                      </a:pPr>
                      <a:endParaRPr lang="en-US" sz="1800" kern="1200" dirty="0">
                        <a:solidFill>
                          <a:schemeClr val="tx1"/>
                        </a:solidFill>
                        <a:effectLst/>
                        <a:latin typeface="+mn-lt"/>
                        <a:ea typeface="+mn-ea"/>
                        <a:cs typeface="+mn-cs"/>
                      </a:endParaRPr>
                    </a:p>
                  </a:txBody>
                  <a:tcPr>
                    <a:solidFill>
                      <a:schemeClr val="bg1"/>
                    </a:solidFill>
                  </a:tcPr>
                </a:tc>
                <a:tc hMerge="1" vMerge="1">
                  <a:txBody>
                    <a:bodyPr/>
                    <a:lstStyle/>
                    <a:p>
                      <a:endParaRPr lang="en-US"/>
                    </a:p>
                  </a:txBody>
                  <a:tcPr/>
                </a:tc>
              </a:tr>
              <a:tr h="428559">
                <a:tc>
                  <a:txBody>
                    <a:bodyPr/>
                    <a:lstStyle/>
                    <a:p>
                      <a:r>
                        <a:rPr lang="en-US" sz="1600" b="1" dirty="0" smtClean="0"/>
                        <a:t>Communication</a:t>
                      </a:r>
                      <a:endParaRPr lang="en-US" sz="1600" b="1" dirty="0"/>
                    </a:p>
                  </a:txBody>
                  <a:tcPr>
                    <a:solidFill>
                      <a:schemeClr val="bg1"/>
                    </a:solidFill>
                  </a:tcPr>
                </a:tc>
                <a:tc rowSpan="2">
                  <a:txBody>
                    <a:bodyPr/>
                    <a:lstStyle/>
                    <a:p>
                      <a:r>
                        <a:rPr lang="en-US" sz="1800" kern="1200" dirty="0" smtClean="0">
                          <a:solidFill>
                            <a:schemeClr val="tx1"/>
                          </a:solidFill>
                          <a:effectLst/>
                          <a:latin typeface="+mn-lt"/>
                          <a:ea typeface="+mn-ea"/>
                          <a:cs typeface="+mn-cs"/>
                        </a:rPr>
                        <a:t>Course field research</a:t>
                      </a:r>
                      <a:r>
                        <a:rPr lang="en-US" sz="1800" kern="1200" baseline="0" dirty="0" smtClean="0">
                          <a:solidFill>
                            <a:schemeClr val="tx1"/>
                          </a:solidFill>
                          <a:effectLst/>
                          <a:latin typeface="+mn-lt"/>
                          <a:ea typeface="+mn-ea"/>
                          <a:cs typeface="+mn-cs"/>
                        </a:rPr>
                        <a:t> project and tri-weekly reading, writing, and discussion assignments from the academic biogeography literature.</a:t>
                      </a:r>
                      <a:endParaRPr lang="en-US" sz="1800" kern="1200" dirty="0">
                        <a:solidFill>
                          <a:schemeClr val="tx1"/>
                        </a:solidFill>
                        <a:effectLst/>
                        <a:latin typeface="+mn-lt"/>
                        <a:ea typeface="+mn-ea"/>
                        <a:cs typeface="+mn-cs"/>
                      </a:endParaRPr>
                    </a:p>
                  </a:txBody>
                  <a:tcPr>
                    <a:solidFill>
                      <a:schemeClr val="bg1"/>
                    </a:solidFill>
                  </a:tcPr>
                </a:tc>
                <a:tc rowSpan="2" gridSpan="2">
                  <a:txBody>
                    <a:bodyPr/>
                    <a:lstStyle/>
                    <a:p>
                      <a:pPr lvl="0"/>
                      <a:r>
                        <a:rPr lang="en-US" sz="1800" kern="1200" dirty="0" smtClean="0">
                          <a:solidFill>
                            <a:schemeClr val="tx1"/>
                          </a:solidFill>
                          <a:effectLst/>
                          <a:latin typeface="+mn-lt"/>
                          <a:ea typeface="+mn-ea"/>
                          <a:cs typeface="+mn-cs"/>
                        </a:rPr>
                        <a:t>Students are required to communicate the results of the field</a:t>
                      </a:r>
                      <a:r>
                        <a:rPr lang="en-US" sz="1800" kern="1200" baseline="0" dirty="0" smtClean="0">
                          <a:solidFill>
                            <a:schemeClr val="tx1"/>
                          </a:solidFill>
                          <a:effectLst/>
                          <a:latin typeface="+mn-lt"/>
                          <a:ea typeface="+mn-ea"/>
                          <a:cs typeface="+mn-cs"/>
                        </a:rPr>
                        <a:t> research project in writing with a format that is largely based on directly answering the assigned questions. They are also required to communicate orally during class discussion and in writing their analysis of the academic readings for the tri-weekly assignments.</a:t>
                      </a:r>
                      <a:endParaRPr lang="en-US" sz="1800" kern="1200" dirty="0">
                        <a:solidFill>
                          <a:schemeClr val="tx1"/>
                        </a:solidFill>
                        <a:effectLst/>
                        <a:latin typeface="+mn-lt"/>
                        <a:ea typeface="+mn-ea"/>
                        <a:cs typeface="+mn-cs"/>
                      </a:endParaRPr>
                    </a:p>
                  </a:txBody>
                  <a:tcPr>
                    <a:solidFill>
                      <a:schemeClr val="bg1"/>
                    </a:solidFill>
                  </a:tcPr>
                </a:tc>
                <a:tc rowSpan="2" hMerge="1">
                  <a:txBody>
                    <a:bodyPr/>
                    <a:lstStyle/>
                    <a:p>
                      <a:endParaRPr lang="en-US"/>
                    </a:p>
                  </a:txBody>
                  <a:tcPr/>
                </a:tc>
              </a:tr>
              <a:tr h="42855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S ]</a:t>
                      </a:r>
                      <a:endParaRPr lang="en-US" sz="1600" dirty="0" smtClean="0"/>
                    </a:p>
                  </a:txBody>
                  <a:tcPr>
                    <a:solidFill>
                      <a:schemeClr val="bg1"/>
                    </a:solidFill>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428559">
                <a:tc gridSpan="4">
                  <a:txBody>
                    <a:bodyPr/>
                    <a:lstStyle/>
                    <a:p>
                      <a:r>
                        <a:rPr lang="en-US" sz="1600" b="1" dirty="0" smtClean="0"/>
                        <a:t>Course URI Intensity:</a:t>
                      </a:r>
                      <a:r>
                        <a:rPr lang="en-US" sz="1600" baseline="0" dirty="0" smtClean="0"/>
                        <a:t>  [ S ]</a:t>
                      </a:r>
                      <a:endParaRPr lang="en-US" sz="1600" dirty="0"/>
                    </a:p>
                  </a:txBody>
                  <a:tcPr anchor="ctr">
                    <a:solidFill>
                      <a:schemeClr val="bg1"/>
                    </a:solidFill>
                  </a:tcPr>
                </a:tc>
                <a:tc hMerge="1">
                  <a:txBody>
                    <a:bodyPr/>
                    <a:lstStyle/>
                    <a:p>
                      <a:endParaRPr lang="en-US" sz="1600" dirty="0"/>
                    </a:p>
                  </a:txBody>
                  <a:tcPr/>
                </a:tc>
                <a:tc hMerge="1">
                  <a:txBody>
                    <a:bodyPr/>
                    <a:lstStyle/>
                    <a:p>
                      <a:endParaRPr lang="en-US" sz="1600" dirty="0"/>
                    </a:p>
                  </a:txBody>
                  <a:tcPr/>
                </a:tc>
                <a:tc hMerge="1">
                  <a:txBody>
                    <a:bodyPr/>
                    <a:lstStyle/>
                    <a:p>
                      <a:endParaRPr lang="en-US"/>
                    </a:p>
                  </a:txBody>
                  <a:tcPr/>
                </a:tc>
              </a:tr>
            </a:tbl>
          </a:graphicData>
        </a:graphic>
      </p:graphicFrame>
      <p:sp>
        <p:nvSpPr>
          <p:cNvPr id="3" name="Oval 2"/>
          <p:cNvSpPr/>
          <p:nvPr/>
        </p:nvSpPr>
        <p:spPr>
          <a:xfrm>
            <a:off x="239152" y="4349731"/>
            <a:ext cx="2757267" cy="557081"/>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Arrow Connector 5"/>
          <p:cNvCxnSpPr>
            <a:stCxn id="3" idx="4"/>
            <a:endCxn id="14" idx="0"/>
          </p:cNvCxnSpPr>
          <p:nvPr/>
        </p:nvCxnSpPr>
        <p:spPr>
          <a:xfrm>
            <a:off x="1617786" y="4906812"/>
            <a:ext cx="929638" cy="353967"/>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211016" y="5260779"/>
            <a:ext cx="4672816" cy="1323439"/>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After you complete the Teaching Strategies and Learning Activities, Measures of Student Performance, and Cognitive Level sections for each SLOs, remember to specify your Course URI Intensity level below (see the Proposal Guidelines for further information).</a:t>
            </a:r>
            <a:endParaRPr lang="en-US" sz="1600" dirty="0"/>
          </a:p>
        </p:txBody>
      </p:sp>
      <p:sp>
        <p:nvSpPr>
          <p:cNvPr id="15" name="Oval 14"/>
          <p:cNvSpPr/>
          <p:nvPr/>
        </p:nvSpPr>
        <p:spPr>
          <a:xfrm>
            <a:off x="2180492" y="1280160"/>
            <a:ext cx="661183" cy="379828"/>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7028159" y="1280160"/>
            <a:ext cx="661183" cy="379828"/>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3629466" y="1300761"/>
            <a:ext cx="2366847"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“NA” must be entered for any SLO not addressed in the course.</a:t>
            </a:r>
            <a:endParaRPr lang="en-US" sz="1600" dirty="0"/>
          </a:p>
        </p:txBody>
      </p:sp>
      <p:cxnSp>
        <p:nvCxnSpPr>
          <p:cNvPr id="18" name="Straight Arrow Connector 17"/>
          <p:cNvCxnSpPr>
            <a:stCxn id="15" idx="6"/>
            <a:endCxn id="17" idx="1"/>
          </p:cNvCxnSpPr>
          <p:nvPr/>
        </p:nvCxnSpPr>
        <p:spPr>
          <a:xfrm>
            <a:off x="2841675" y="1470074"/>
            <a:ext cx="787791" cy="246186"/>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a:stCxn id="16" idx="2"/>
            <a:endCxn id="17" idx="3"/>
          </p:cNvCxnSpPr>
          <p:nvPr/>
        </p:nvCxnSpPr>
        <p:spPr>
          <a:xfrm flipH="1">
            <a:off x="5996313" y="1470074"/>
            <a:ext cx="1031846" cy="246186"/>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22813812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1" presetClass="entr" presetSubtype="1"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heel(1)">
                                      <p:cBhvr>
                                        <p:cTn id="11" dur="500"/>
                                        <p:tgtEl>
                                          <p:spTgt spid="15"/>
                                        </p:tgtEl>
                                      </p:cBhvr>
                                    </p:animEffect>
                                  </p:childTnLst>
                                </p:cTn>
                              </p:par>
                              <p:par>
                                <p:cTn id="12" presetID="21" presetClass="entr" presetSubtype="1" fill="hold" grpId="0" nodeType="with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wheel(1)">
                                      <p:cBhvr>
                                        <p:cTn id="14" dur="500"/>
                                        <p:tgtEl>
                                          <p:spTgt spid="16"/>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wipe(left)">
                                      <p:cBhvr>
                                        <p:cTn id="18" dur="500"/>
                                        <p:tgtEl>
                                          <p:spTgt spid="19"/>
                                        </p:tgtEl>
                                      </p:cBhvr>
                                    </p:animEffect>
                                  </p:childTnLst>
                                </p:cTn>
                              </p:par>
                              <p:par>
                                <p:cTn id="19" presetID="22" presetClass="entr" presetSubtype="2"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wipe(right)">
                                      <p:cBhvr>
                                        <p:cTn id="21" dur="5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par>
                                <p:cTn id="27" presetID="10" presetClass="exit" presetSubtype="0" fill="hold" grpId="1" nodeType="withEffect">
                                  <p:stCondLst>
                                    <p:cond delay="0"/>
                                  </p:stCondLst>
                                  <p:childTnLst>
                                    <p:animEffect transition="out" filter="fade">
                                      <p:cBhvr>
                                        <p:cTn id="28" dur="500"/>
                                        <p:tgtEl>
                                          <p:spTgt spid="17"/>
                                        </p:tgtEl>
                                      </p:cBhvr>
                                    </p:animEffect>
                                    <p:set>
                                      <p:cBhvr>
                                        <p:cTn id="29" dur="1" fill="hold">
                                          <p:stCondLst>
                                            <p:cond delay="499"/>
                                          </p:stCondLst>
                                        </p:cTn>
                                        <p:tgtEl>
                                          <p:spTgt spid="17"/>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15"/>
                                        </p:tgtEl>
                                      </p:cBhvr>
                                    </p:animEffect>
                                    <p:set>
                                      <p:cBhvr>
                                        <p:cTn id="32" dur="1" fill="hold">
                                          <p:stCondLst>
                                            <p:cond delay="499"/>
                                          </p:stCondLst>
                                        </p:cTn>
                                        <p:tgtEl>
                                          <p:spTgt spid="15"/>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16"/>
                                        </p:tgtEl>
                                      </p:cBhvr>
                                    </p:animEffect>
                                    <p:set>
                                      <p:cBhvr>
                                        <p:cTn id="35" dur="1" fill="hold">
                                          <p:stCondLst>
                                            <p:cond delay="499"/>
                                          </p:stCondLst>
                                        </p:cTn>
                                        <p:tgtEl>
                                          <p:spTgt spid="16"/>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500"/>
                                        <p:tgtEl>
                                          <p:spTgt spid="19"/>
                                        </p:tgtEl>
                                      </p:cBhvr>
                                    </p:animEffect>
                                    <p:set>
                                      <p:cBhvr>
                                        <p:cTn id="38" dur="1" fill="hold">
                                          <p:stCondLst>
                                            <p:cond delay="499"/>
                                          </p:stCondLst>
                                        </p:cTn>
                                        <p:tgtEl>
                                          <p:spTgt spid="19"/>
                                        </p:tgtEl>
                                        <p:attrNameLst>
                                          <p:attrName>style.visibility</p:attrName>
                                        </p:attrNameLst>
                                      </p:cBhvr>
                                      <p:to>
                                        <p:strVal val="hidden"/>
                                      </p:to>
                                    </p:set>
                                  </p:childTnLst>
                                </p:cTn>
                              </p:par>
                              <p:par>
                                <p:cTn id="39" presetID="10" presetClass="exit" presetSubtype="0" fill="hold" nodeType="withEffect">
                                  <p:stCondLst>
                                    <p:cond delay="0"/>
                                  </p:stCondLst>
                                  <p:childTnLst>
                                    <p:animEffect transition="out" filter="fade">
                                      <p:cBhvr>
                                        <p:cTn id="40" dur="500"/>
                                        <p:tgtEl>
                                          <p:spTgt spid="18"/>
                                        </p:tgtEl>
                                      </p:cBhvr>
                                    </p:animEffect>
                                    <p:set>
                                      <p:cBhvr>
                                        <p:cTn id="41" dur="1" fill="hold">
                                          <p:stCondLst>
                                            <p:cond delay="499"/>
                                          </p:stCondLst>
                                        </p:cTn>
                                        <p:tgtEl>
                                          <p:spTgt spid="18"/>
                                        </p:tgtEl>
                                        <p:attrNameLst>
                                          <p:attrName>style.visibility</p:attrName>
                                        </p:attrNameLst>
                                      </p:cBhvr>
                                      <p:to>
                                        <p:strVal val="hidden"/>
                                      </p:to>
                                    </p:set>
                                  </p:childTnLst>
                                </p:cTn>
                              </p:par>
                            </p:childTnLst>
                          </p:cTn>
                        </p:par>
                        <p:par>
                          <p:cTn id="42" fill="hold">
                            <p:stCondLst>
                              <p:cond delay="500"/>
                            </p:stCondLst>
                            <p:childTnLst>
                              <p:par>
                                <p:cTn id="43" presetID="21" presetClass="entr" presetSubtype="1" fill="hold" grpId="0" nodeType="after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wheel(1)">
                                      <p:cBhvr>
                                        <p:cTn id="45" dur="500"/>
                                        <p:tgtEl>
                                          <p:spTgt spid="3"/>
                                        </p:tgtEl>
                                      </p:cBhvr>
                                    </p:animEffect>
                                  </p:childTnLst>
                                </p:cTn>
                              </p:par>
                            </p:childTnLst>
                          </p:cTn>
                        </p:par>
                        <p:par>
                          <p:cTn id="46" fill="hold">
                            <p:stCondLst>
                              <p:cond delay="1000"/>
                            </p:stCondLst>
                            <p:childTnLst>
                              <p:par>
                                <p:cTn id="47" presetID="22" presetClass="entr" presetSubtype="2" fill="hold" nodeType="after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wipe(right)">
                                      <p:cBhvr>
                                        <p:cTn id="4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P spid="15" grpId="0" animBg="1"/>
      <p:bldP spid="15" grpId="1" animBg="1"/>
      <p:bldP spid="16" grpId="0" animBg="1"/>
      <p:bldP spid="16" grpId="1" animBg="1"/>
      <p:bldP spid="17" grpId="0" animBg="1"/>
      <p:bldP spid="17"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505816" y="24586"/>
            <a:ext cx="11260361" cy="76879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69767474"/>
              </p:ext>
            </p:extLst>
          </p:nvPr>
        </p:nvGraphicFramePr>
        <p:xfrm>
          <a:off x="441600" y="890787"/>
          <a:ext cx="11311130" cy="4721876"/>
        </p:xfrm>
        <a:graphic>
          <a:graphicData uri="http://schemas.openxmlformats.org/drawingml/2006/table">
            <a:tbl>
              <a:tblPr firstRow="1" bandRow="1">
                <a:tableStyleId>{5940675A-B579-460E-94D1-54222C63F5DA}</a:tableStyleId>
              </a:tblPr>
              <a:tblGrid>
                <a:gridCol w="1953257"/>
                <a:gridCol w="4611061"/>
                <a:gridCol w="2675111"/>
                <a:gridCol w="2071701"/>
              </a:tblGrid>
              <a:tr h="317822">
                <a:tc gridSpan="4">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1" baseline="0" dirty="0" smtClean="0"/>
                        <a:t>CURRENT  </a:t>
                      </a:r>
                      <a:r>
                        <a:rPr lang="en-US" sz="1600" b="0" baseline="0" dirty="0" smtClean="0"/>
                        <a:t>[  ]</a:t>
                      </a:r>
                      <a:r>
                        <a:rPr lang="en-US" sz="1600" b="1" baseline="0" dirty="0" smtClean="0"/>
                        <a:t>               PROPOSED  </a:t>
                      </a:r>
                      <a:r>
                        <a:rPr lang="en-US" sz="1600" b="0" baseline="0" dirty="0" smtClean="0"/>
                        <a:t>[ x ]</a:t>
                      </a:r>
                      <a:endParaRPr lang="en-US" sz="1600" b="0" dirty="0" smtClean="0"/>
                    </a:p>
                  </a:txBody>
                  <a:tcPr/>
                </a:tc>
                <a:tc hMerge="1">
                  <a:txBody>
                    <a:bodyPr/>
                    <a:lstStyle/>
                    <a:p>
                      <a:endParaRPr lang="en-US" sz="1400" dirty="0"/>
                    </a:p>
                  </a:txBody>
                  <a:tcPr/>
                </a:tc>
                <a:tc hMerge="1">
                  <a:txBody>
                    <a:bodyPr/>
                    <a:lstStyle/>
                    <a:p>
                      <a:endParaRPr lang="en-US" sz="1400" dirty="0"/>
                    </a:p>
                  </a:txBody>
                  <a:tcPr/>
                </a:tc>
                <a:tc hMerge="1">
                  <a:txBody>
                    <a:bodyPr/>
                    <a:lstStyle/>
                    <a:p>
                      <a:endParaRPr lang="en-US"/>
                    </a:p>
                  </a:txBody>
                  <a:tcPr/>
                </a:tc>
              </a:tr>
              <a:tr h="317822">
                <a:tc>
                  <a:txBody>
                    <a:bodyPr/>
                    <a:lstStyle/>
                    <a:p>
                      <a:r>
                        <a:rPr lang="en-US" sz="1600" b="1" dirty="0" smtClean="0"/>
                        <a:t>Course ID and Title:</a:t>
                      </a:r>
                      <a:endParaRPr lang="en-US" sz="1600" b="1" dirty="0"/>
                    </a:p>
                  </a:txBody>
                  <a:tcPr/>
                </a:tc>
                <a:tc gridSpan="2">
                  <a:txBody>
                    <a:bodyPr/>
                    <a:lstStyle/>
                    <a:p>
                      <a:r>
                        <a:rPr lang="en-US" sz="1600" kern="1200" dirty="0" smtClean="0">
                          <a:solidFill>
                            <a:schemeClr val="tx1"/>
                          </a:solidFill>
                          <a:effectLst/>
                          <a:latin typeface="+mn-lt"/>
                          <a:ea typeface="+mn-ea"/>
                          <a:cs typeface="+mn-cs"/>
                        </a:rPr>
                        <a:t>GLY 4300 Biogeography</a:t>
                      </a:r>
                      <a:endParaRPr lang="en-US" sz="1600" dirty="0"/>
                    </a:p>
                  </a:txBody>
                  <a:tcPr/>
                </a:tc>
                <a:tc hMerge="1">
                  <a:txBody>
                    <a:bodyPr/>
                    <a:lstStyle/>
                    <a:p>
                      <a:pPr algn="l"/>
                      <a:endParaRPr lang="en-US" sz="1600"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600" b="1" dirty="0" smtClean="0"/>
                        <a:t>Existing</a:t>
                      </a:r>
                      <a:r>
                        <a:rPr lang="en-US" sz="1600" b="1" baseline="0" dirty="0" smtClean="0"/>
                        <a:t> </a:t>
                      </a:r>
                      <a:r>
                        <a:rPr lang="en-US" sz="1600" b="0" baseline="0" dirty="0" smtClean="0"/>
                        <a:t>[ x ]   </a:t>
                      </a:r>
                      <a:r>
                        <a:rPr lang="en-US" sz="1600" b="1" baseline="0" dirty="0" smtClean="0"/>
                        <a:t>New </a:t>
                      </a:r>
                      <a:r>
                        <a:rPr lang="en-US" sz="1600" b="0" baseline="0" dirty="0" smtClean="0"/>
                        <a:t>[  ]</a:t>
                      </a:r>
                      <a:endParaRPr lang="en-US" sz="1600" b="0" dirty="0"/>
                    </a:p>
                  </a:txBody>
                  <a:tcPr/>
                </a:tc>
              </a:tr>
              <a:tr h="317822">
                <a:tc>
                  <a:txBody>
                    <a:bodyPr/>
                    <a:lstStyle/>
                    <a:p>
                      <a:pPr algn="ctr"/>
                      <a:r>
                        <a:rPr lang="en-US" sz="1600" b="1" dirty="0" smtClean="0"/>
                        <a:t>DTD SLOs</a:t>
                      </a:r>
                      <a:endParaRPr lang="en-US" sz="1600" b="1" dirty="0"/>
                    </a:p>
                  </a:txBody>
                  <a:tcPr/>
                </a:tc>
                <a:tc>
                  <a:txBody>
                    <a:bodyPr/>
                    <a:lstStyle/>
                    <a:p>
                      <a:pPr algn="ctr"/>
                      <a:r>
                        <a:rPr lang="en-US" sz="1600" b="1" dirty="0" smtClean="0"/>
                        <a:t>TEACHING</a:t>
                      </a:r>
                      <a:r>
                        <a:rPr lang="en-US" sz="1600" b="1" baseline="0" dirty="0" smtClean="0"/>
                        <a:t> STRATEGIES AND LEARNING ACTIVITIES</a:t>
                      </a:r>
                      <a:endParaRPr lang="en-US" sz="1600" b="1" dirty="0"/>
                    </a:p>
                  </a:txBody>
                  <a:tcPr/>
                </a:tc>
                <a:tc gridSpan="2">
                  <a:txBody>
                    <a:bodyPr/>
                    <a:lstStyle/>
                    <a:p>
                      <a:pPr algn="ctr"/>
                      <a:r>
                        <a:rPr lang="en-US" sz="1600" b="1" dirty="0" smtClean="0"/>
                        <a:t>MEASURES OF STUDENT</a:t>
                      </a:r>
                      <a:r>
                        <a:rPr lang="en-US" sz="1600" b="1" baseline="0" dirty="0" smtClean="0"/>
                        <a:t> PERFORMANCE</a:t>
                      </a:r>
                      <a:endParaRPr lang="en-US" sz="1600" b="1" dirty="0"/>
                    </a:p>
                  </a:txBody>
                  <a:tcPr/>
                </a:tc>
                <a:tc hMerge="1">
                  <a:txBody>
                    <a:bodyPr/>
                    <a:lstStyle/>
                    <a:p>
                      <a:endParaRPr lang="en-US"/>
                    </a:p>
                  </a:txBody>
                  <a:tcPr/>
                </a:tc>
              </a:tr>
              <a:tr h="317822">
                <a:tc>
                  <a:txBody>
                    <a:bodyPr/>
                    <a:lstStyle/>
                    <a:p>
                      <a:r>
                        <a:rPr lang="en-US" sz="1600" b="1" dirty="0" smtClean="0"/>
                        <a:t>Knowledge</a:t>
                      </a:r>
                      <a:endParaRPr lang="en-US" sz="1600" b="1" dirty="0"/>
                    </a:p>
                  </a:txBody>
                  <a:tcPr/>
                </a:tc>
                <a:tc rowSpan="2">
                  <a:txBody>
                    <a:bodyPr/>
                    <a:lstStyle/>
                    <a:p>
                      <a:r>
                        <a:rPr lang="en-US" sz="1600" dirty="0" smtClean="0"/>
                        <a:t>No changes proposed.</a:t>
                      </a:r>
                      <a:endParaRPr lang="en-US" sz="1600" dirty="0"/>
                    </a:p>
                  </a:txBody>
                  <a:tcPr/>
                </a:tc>
                <a:tc rowSpan="2" gridSpan="2">
                  <a:txBody>
                    <a:bodyPr/>
                    <a:lstStyle/>
                    <a:p>
                      <a:pPr lvl="0"/>
                      <a:r>
                        <a:rPr lang="en-US" sz="1600" dirty="0" smtClean="0"/>
                        <a:t>No changes proposed.</a:t>
                      </a:r>
                      <a:endParaRPr lang="en-US" sz="1600" dirty="0"/>
                    </a:p>
                  </a:txBody>
                  <a:tcPr/>
                </a:tc>
                <a:tc rowSpan="2" hMerge="1">
                  <a:txBody>
                    <a:bodyPr/>
                    <a:lstStyle/>
                    <a:p>
                      <a:endParaRPr lang="en-US"/>
                    </a:p>
                  </a:txBody>
                  <a:tcPr/>
                </a:tc>
              </a:tr>
              <a:tr h="317822">
                <a:tc>
                  <a:txBody>
                    <a:bodyPr/>
                    <a:lstStyle/>
                    <a:p>
                      <a:r>
                        <a:rPr lang="en-US" sz="1600" dirty="0" smtClean="0"/>
                        <a:t>Cognitive</a:t>
                      </a:r>
                      <a:r>
                        <a:rPr lang="en-US" sz="1600" baseline="0" dirty="0" smtClean="0"/>
                        <a:t> Level: [ E ]</a:t>
                      </a:r>
                      <a:endParaRPr lang="en-US" sz="1600" dirty="0"/>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317822">
                <a:tc>
                  <a:txBody>
                    <a:bodyPr/>
                    <a:lstStyle/>
                    <a:p>
                      <a:r>
                        <a:rPr lang="en-US" sz="1600" b="1" dirty="0" smtClean="0"/>
                        <a:t>Formulate</a:t>
                      </a:r>
                      <a:r>
                        <a:rPr lang="en-US" sz="1600" b="1" baseline="0" dirty="0" smtClean="0"/>
                        <a:t> Questions</a:t>
                      </a:r>
                      <a:endParaRPr lang="en-US" sz="1600" b="1" dirty="0"/>
                    </a:p>
                  </a:txBody>
                  <a:tcPr/>
                </a:tc>
                <a:tc rowSpan="2">
                  <a:txBody>
                    <a:bodyPr/>
                    <a:lstStyle/>
                    <a:p>
                      <a:r>
                        <a:rPr lang="en-US" sz="1600" dirty="0" smtClean="0"/>
                        <a:t>Course field research project question</a:t>
                      </a:r>
                      <a:r>
                        <a:rPr lang="en-US" sz="1600" baseline="0" dirty="0" smtClean="0"/>
                        <a:t> will be student-driven (in group settings) subject to instructor approval.</a:t>
                      </a:r>
                      <a:endParaRPr lang="en-US" sz="1600" dirty="0"/>
                    </a:p>
                  </a:txBody>
                  <a:tcPr/>
                </a:tc>
                <a:tc rowSpan="2" gridSpan="2">
                  <a:txBody>
                    <a:bodyPr/>
                    <a:lstStyle/>
                    <a:p>
                      <a:r>
                        <a:rPr lang="en-US" sz="1600" dirty="0" smtClean="0"/>
                        <a:t>While the study</a:t>
                      </a:r>
                      <a:r>
                        <a:rPr lang="en-US" sz="1600" baseline="0" dirty="0" smtClean="0"/>
                        <a:t> location(s). Will be chosen a priori for logistical reasons, students will be asked to develop the research questions in consultation with their group for the semester field research project based on knowledge they gain from literature review, course lectures, and an initial inspection of the study location.</a:t>
                      </a:r>
                      <a:endParaRPr lang="en-US" sz="1600" dirty="0"/>
                    </a:p>
                  </a:txBody>
                  <a:tcPr/>
                </a:tc>
                <a:tc rowSpan="2" hMerge="1">
                  <a:txBody>
                    <a:bodyPr/>
                    <a:lstStyle/>
                    <a:p>
                      <a:endParaRPr lang="en-US"/>
                    </a:p>
                  </a:txBody>
                  <a:tcPr/>
                </a:tc>
              </a:tr>
              <a:tr h="1155716">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I ]</a:t>
                      </a:r>
                      <a:endParaRPr lang="en-US" sz="1600" dirty="0" smtClean="0"/>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181392">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smtClean="0"/>
                        <a:t>Plan of Action</a:t>
                      </a:r>
                    </a:p>
                  </a:txBody>
                  <a:tcPr/>
                </a:tc>
                <a:tc rowSpan="2">
                  <a:txBody>
                    <a:bodyPr/>
                    <a:lstStyle/>
                    <a:p>
                      <a:r>
                        <a:rPr lang="en-US" sz="1600" dirty="0" smtClean="0"/>
                        <a:t>Course field research</a:t>
                      </a:r>
                      <a:r>
                        <a:rPr lang="en-US" sz="1600" baseline="0" dirty="0" smtClean="0"/>
                        <a:t> project. </a:t>
                      </a:r>
                      <a:endParaRPr lang="en-US" sz="1600" dirty="0"/>
                    </a:p>
                  </a:txBody>
                  <a:tcPr/>
                </a:tc>
                <a:tc rowSpan="2" gridSpan="2">
                  <a:txBody>
                    <a:bodyPr/>
                    <a:lstStyle/>
                    <a:p>
                      <a:r>
                        <a:rPr lang="en-US" sz="1600" dirty="0" smtClean="0"/>
                        <a:t>Students will be required to</a:t>
                      </a:r>
                      <a:r>
                        <a:rPr lang="en-US" sz="1600" baseline="0" dirty="0" smtClean="0"/>
                        <a:t> design the field sampling protocols and statistical analyses to address the research questions they developed, then implement the project under their own leadership with the instructor working in a mentoring role.</a:t>
                      </a:r>
                      <a:endParaRPr lang="en-US" sz="1600" dirty="0"/>
                    </a:p>
                  </a:txBody>
                  <a:tcPr/>
                </a:tc>
                <a:tc rowSpan="2" hMerge="1">
                  <a:txBody>
                    <a:bodyPr/>
                    <a:lstStyle/>
                    <a:p>
                      <a:endParaRPr lang="en-US"/>
                    </a:p>
                  </a:txBody>
                  <a:tcPr/>
                </a:tc>
              </a:tr>
              <a:tr h="1155716">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I ]</a:t>
                      </a:r>
                      <a:endParaRPr lang="en-US" sz="1600" dirty="0" smtClean="0"/>
                    </a:p>
                  </a:txBody>
                  <a:tcPr/>
                </a:tc>
                <a:tc vMerge="1">
                  <a:txBody>
                    <a:bodyPr/>
                    <a:lstStyle/>
                    <a:p>
                      <a:endParaRPr lang="en-US" sz="1600" dirty="0"/>
                    </a:p>
                  </a:txBody>
                  <a:tcPr/>
                </a:tc>
                <a:tc gridSpan="2" vMerge="1">
                  <a:txBody>
                    <a:bodyPr/>
                    <a:lstStyle/>
                    <a:p>
                      <a:endParaRPr lang="en-US" sz="1600" dirty="0"/>
                    </a:p>
                  </a:txBody>
                  <a:tcPr/>
                </a:tc>
                <a:tc hMerge="1" vMerge="1">
                  <a:txBody>
                    <a:bodyPr/>
                    <a:lstStyle/>
                    <a:p>
                      <a:endParaRPr lang="en-US"/>
                    </a:p>
                  </a:txBody>
                  <a:tcPr/>
                </a:tc>
              </a:tr>
            </a:tbl>
          </a:graphicData>
        </a:graphic>
      </p:graphicFrame>
      <p:sp>
        <p:nvSpPr>
          <p:cNvPr id="2" name="Oval 1"/>
          <p:cNvSpPr/>
          <p:nvPr/>
        </p:nvSpPr>
        <p:spPr>
          <a:xfrm>
            <a:off x="9660781" y="1135346"/>
            <a:ext cx="1369884" cy="510988"/>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6126247" y="784280"/>
            <a:ext cx="1657778" cy="510988"/>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TextBox 2"/>
          <p:cNvSpPr txBox="1"/>
          <p:nvPr/>
        </p:nvSpPr>
        <p:spPr>
          <a:xfrm>
            <a:off x="7976504" y="163767"/>
            <a:ext cx="2973972"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The Proposed Section is needed for each existing course for which you are proposing changes.</a:t>
            </a:r>
            <a:endParaRPr lang="en-US" sz="1600" dirty="0"/>
          </a:p>
        </p:txBody>
      </p:sp>
      <p:cxnSp>
        <p:nvCxnSpPr>
          <p:cNvPr id="8" name="Straight Arrow Connector 7"/>
          <p:cNvCxnSpPr>
            <a:stCxn id="6" idx="6"/>
            <a:endCxn id="3" idx="1"/>
          </p:cNvCxnSpPr>
          <p:nvPr/>
        </p:nvCxnSpPr>
        <p:spPr>
          <a:xfrm flipV="1">
            <a:off x="7784025" y="579266"/>
            <a:ext cx="192479" cy="460508"/>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2" idx="2"/>
            <a:endCxn id="3" idx="2"/>
          </p:cNvCxnSpPr>
          <p:nvPr/>
        </p:nvCxnSpPr>
        <p:spPr>
          <a:xfrm flipH="1" flipV="1">
            <a:off x="9463490" y="994764"/>
            <a:ext cx="197291" cy="396076"/>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59" name="TextBox 58"/>
          <p:cNvSpPr txBox="1"/>
          <p:nvPr/>
        </p:nvSpPr>
        <p:spPr>
          <a:xfrm>
            <a:off x="573785" y="192790"/>
            <a:ext cx="2788632"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For SLOs that do not have any proposed changes, please state this in the Proposed Section.</a:t>
            </a:r>
            <a:endParaRPr lang="en-US" sz="1600" dirty="0"/>
          </a:p>
        </p:txBody>
      </p:sp>
      <p:cxnSp>
        <p:nvCxnSpPr>
          <p:cNvPr id="88" name="Straight Arrow Connector 87"/>
          <p:cNvCxnSpPr>
            <a:stCxn id="36" idx="2"/>
            <a:endCxn id="59" idx="2"/>
          </p:cNvCxnSpPr>
          <p:nvPr/>
        </p:nvCxnSpPr>
        <p:spPr>
          <a:xfrm flipH="1" flipV="1">
            <a:off x="1968101" y="1023787"/>
            <a:ext cx="4925066" cy="1024791"/>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93" name="Straight Arrow Connector 92"/>
          <p:cNvCxnSpPr>
            <a:stCxn id="35" idx="0"/>
            <a:endCxn id="59" idx="2"/>
          </p:cNvCxnSpPr>
          <p:nvPr/>
        </p:nvCxnSpPr>
        <p:spPr>
          <a:xfrm flipH="1" flipV="1">
            <a:off x="1968101" y="1023787"/>
            <a:ext cx="1390532" cy="838447"/>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96" name="TextBox 95"/>
          <p:cNvSpPr txBox="1"/>
          <p:nvPr/>
        </p:nvSpPr>
        <p:spPr>
          <a:xfrm>
            <a:off x="153823" y="5836738"/>
            <a:ext cx="1800251"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Complete the form for the remainder of the SLOs.</a:t>
            </a:r>
            <a:endParaRPr lang="en-US" sz="1600" dirty="0"/>
          </a:p>
        </p:txBody>
      </p:sp>
      <p:sp>
        <p:nvSpPr>
          <p:cNvPr id="35" name="Oval 34"/>
          <p:cNvSpPr/>
          <p:nvPr/>
        </p:nvSpPr>
        <p:spPr>
          <a:xfrm>
            <a:off x="2259106" y="1862234"/>
            <a:ext cx="2199054" cy="399582"/>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Oval 35"/>
          <p:cNvSpPr/>
          <p:nvPr/>
        </p:nvSpPr>
        <p:spPr>
          <a:xfrm>
            <a:off x="6893167" y="1848787"/>
            <a:ext cx="2199054" cy="399582"/>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0" name="Rectangle 39"/>
          <p:cNvSpPr/>
          <p:nvPr/>
        </p:nvSpPr>
        <p:spPr>
          <a:xfrm>
            <a:off x="2377440" y="2573649"/>
            <a:ext cx="9375290" cy="3033776"/>
          </a:xfrm>
          <a:prstGeom prst="rect">
            <a:avLst/>
          </a:prstGeom>
          <a:noFill/>
          <a:ln w="38100">
            <a:solidFill>
              <a:srgbClr val="C00000"/>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1" name="Straight Arrow Connector 40"/>
          <p:cNvCxnSpPr>
            <a:endCxn id="43" idx="0"/>
          </p:cNvCxnSpPr>
          <p:nvPr/>
        </p:nvCxnSpPr>
        <p:spPr>
          <a:xfrm>
            <a:off x="4207046" y="3240202"/>
            <a:ext cx="4004026" cy="2592459"/>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a:endCxn id="43" idx="0"/>
          </p:cNvCxnSpPr>
          <p:nvPr/>
        </p:nvCxnSpPr>
        <p:spPr>
          <a:xfrm>
            <a:off x="7247965" y="2914922"/>
            <a:ext cx="963107" cy="2917739"/>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4841860" y="5832661"/>
            <a:ext cx="6738423"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When entering information in these cells, the information must be about what students are doing or how they are being assessed that relates to this SLO. Remember, it must relate to research &amp; inquiry.</a:t>
            </a:r>
            <a:endParaRPr lang="en-US" sz="1600" dirty="0"/>
          </a:p>
        </p:txBody>
      </p:sp>
      <p:cxnSp>
        <p:nvCxnSpPr>
          <p:cNvPr id="44" name="Straight Arrow Connector 43"/>
          <p:cNvCxnSpPr/>
          <p:nvPr/>
        </p:nvCxnSpPr>
        <p:spPr>
          <a:xfrm>
            <a:off x="7247965" y="4373791"/>
            <a:ext cx="963107" cy="1458870"/>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a:endCxn id="43" idx="0"/>
          </p:cNvCxnSpPr>
          <p:nvPr/>
        </p:nvCxnSpPr>
        <p:spPr>
          <a:xfrm>
            <a:off x="5047752" y="4359657"/>
            <a:ext cx="3163320" cy="1473004"/>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62" name="Oval 61"/>
          <p:cNvSpPr/>
          <p:nvPr/>
        </p:nvSpPr>
        <p:spPr>
          <a:xfrm>
            <a:off x="315093" y="2814627"/>
            <a:ext cx="2039815" cy="506437"/>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3" name="TextBox 62"/>
          <p:cNvSpPr txBox="1"/>
          <p:nvPr/>
        </p:nvSpPr>
        <p:spPr>
          <a:xfrm>
            <a:off x="2040520" y="4848115"/>
            <a:ext cx="2706291" cy="1815882"/>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After you have entered the information in the two cells to the right, you must specific the cognitive level of coverage for this SLO (see Proposal Guidelines for further information).</a:t>
            </a:r>
            <a:endParaRPr lang="en-US" sz="1600" dirty="0"/>
          </a:p>
        </p:txBody>
      </p:sp>
      <p:cxnSp>
        <p:nvCxnSpPr>
          <p:cNvPr id="64" name="Straight Arrow Connector 63"/>
          <p:cNvCxnSpPr>
            <a:stCxn id="62" idx="6"/>
            <a:endCxn id="63" idx="0"/>
          </p:cNvCxnSpPr>
          <p:nvPr/>
        </p:nvCxnSpPr>
        <p:spPr>
          <a:xfrm>
            <a:off x="2354908" y="3067846"/>
            <a:ext cx="1038758" cy="1780269"/>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79" name="Oval 78"/>
          <p:cNvSpPr/>
          <p:nvPr/>
        </p:nvSpPr>
        <p:spPr>
          <a:xfrm>
            <a:off x="301646" y="4359657"/>
            <a:ext cx="2039815" cy="506437"/>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0" name="Straight Arrow Connector 79"/>
          <p:cNvCxnSpPr>
            <a:stCxn id="79" idx="6"/>
            <a:endCxn id="63" idx="0"/>
          </p:cNvCxnSpPr>
          <p:nvPr/>
        </p:nvCxnSpPr>
        <p:spPr>
          <a:xfrm>
            <a:off x="2341461" y="4612876"/>
            <a:ext cx="1052205" cy="235239"/>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5897282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21" presetClass="entr" presetSubtype="1" fill="hold" grpId="0" nodeType="after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heel(1)">
                                      <p:cBhvr>
                                        <p:cTn id="10" dur="500"/>
                                        <p:tgtEl>
                                          <p:spTgt spid="2"/>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500"/>
                                        <p:tgtEl>
                                          <p:spTgt spid="6"/>
                                        </p:tgtEl>
                                      </p:cBhvr>
                                    </p:animEffect>
                                  </p:childTnLst>
                                </p:cTn>
                              </p:par>
                            </p:childTnLst>
                          </p:cTn>
                        </p:par>
                        <p:par>
                          <p:cTn id="14" fill="hold">
                            <p:stCondLst>
                              <p:cond delay="500"/>
                            </p:stCondLst>
                            <p:childTnLst>
                              <p:par>
                                <p:cTn id="15" presetID="22" presetClass="entr" presetSubtype="1" fill="hold"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up)">
                                      <p:cBhvr>
                                        <p:cTn id="17" dur="500"/>
                                        <p:tgtEl>
                                          <p:spTgt spid="8"/>
                                        </p:tgtEl>
                                      </p:cBhvr>
                                    </p:animEffect>
                                  </p:childTnLst>
                                </p:cTn>
                              </p:par>
                              <p:par>
                                <p:cTn id="18" presetID="22" presetClass="entr" presetSubtype="1"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up)">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9"/>
                                        </p:tgtEl>
                                        <p:attrNameLst>
                                          <p:attrName>style.visibility</p:attrName>
                                        </p:attrNameLst>
                                      </p:cBhvr>
                                      <p:to>
                                        <p:strVal val="visible"/>
                                      </p:to>
                                    </p:set>
                                    <p:animEffect transition="in" filter="fade">
                                      <p:cBhvr>
                                        <p:cTn id="25" dur="500"/>
                                        <p:tgtEl>
                                          <p:spTgt spid="59"/>
                                        </p:tgtEl>
                                      </p:cBhvr>
                                    </p:animEffect>
                                  </p:childTnLst>
                                </p:cTn>
                              </p:par>
                              <p:par>
                                <p:cTn id="26" presetID="10" presetClass="exit" presetSubtype="0" fill="hold" grpId="1" nodeType="withEffect">
                                  <p:stCondLst>
                                    <p:cond delay="0"/>
                                  </p:stCondLst>
                                  <p:childTnLst>
                                    <p:animEffect transition="out" filter="fade">
                                      <p:cBhvr>
                                        <p:cTn id="27" dur="500"/>
                                        <p:tgtEl>
                                          <p:spTgt spid="3"/>
                                        </p:tgtEl>
                                      </p:cBhvr>
                                    </p:animEffect>
                                    <p:set>
                                      <p:cBhvr>
                                        <p:cTn id="28" dur="1" fill="hold">
                                          <p:stCondLst>
                                            <p:cond delay="499"/>
                                          </p:stCondLst>
                                        </p:cTn>
                                        <p:tgtEl>
                                          <p:spTgt spid="3"/>
                                        </p:tgtEl>
                                        <p:attrNameLst>
                                          <p:attrName>style.visibility</p:attrName>
                                        </p:attrNameLst>
                                      </p:cBhvr>
                                      <p:to>
                                        <p:strVal val="hidden"/>
                                      </p:to>
                                    </p:set>
                                  </p:childTnLst>
                                </p:cTn>
                              </p:par>
                              <p:par>
                                <p:cTn id="29" presetID="10" presetClass="exit" presetSubtype="0" fill="hold" grpId="1" nodeType="withEffect">
                                  <p:stCondLst>
                                    <p:cond delay="0"/>
                                  </p:stCondLst>
                                  <p:childTnLst>
                                    <p:animEffect transition="out" filter="fade">
                                      <p:cBhvr>
                                        <p:cTn id="30" dur="500"/>
                                        <p:tgtEl>
                                          <p:spTgt spid="2"/>
                                        </p:tgtEl>
                                      </p:cBhvr>
                                    </p:animEffect>
                                    <p:set>
                                      <p:cBhvr>
                                        <p:cTn id="31" dur="1" fill="hold">
                                          <p:stCondLst>
                                            <p:cond delay="499"/>
                                          </p:stCondLst>
                                        </p:cTn>
                                        <p:tgtEl>
                                          <p:spTgt spid="2"/>
                                        </p:tgtEl>
                                        <p:attrNameLst>
                                          <p:attrName>style.visibility</p:attrName>
                                        </p:attrNameLst>
                                      </p:cBhvr>
                                      <p:to>
                                        <p:strVal val="hidden"/>
                                      </p:to>
                                    </p:set>
                                  </p:childTnLst>
                                </p:cTn>
                              </p:par>
                              <p:par>
                                <p:cTn id="32" presetID="10" presetClass="exit" presetSubtype="0" fill="hold" grpId="1" nodeType="withEffect">
                                  <p:stCondLst>
                                    <p:cond delay="0"/>
                                  </p:stCondLst>
                                  <p:childTnLst>
                                    <p:animEffect transition="out" filter="fade">
                                      <p:cBhvr>
                                        <p:cTn id="33" dur="500"/>
                                        <p:tgtEl>
                                          <p:spTgt spid="6"/>
                                        </p:tgtEl>
                                      </p:cBhvr>
                                    </p:animEffect>
                                    <p:set>
                                      <p:cBhvr>
                                        <p:cTn id="34" dur="1" fill="hold">
                                          <p:stCondLst>
                                            <p:cond delay="499"/>
                                          </p:stCondLst>
                                        </p:cTn>
                                        <p:tgtEl>
                                          <p:spTgt spid="6"/>
                                        </p:tgtEl>
                                        <p:attrNameLst>
                                          <p:attrName>style.visibility</p:attrName>
                                        </p:attrNameLst>
                                      </p:cBhvr>
                                      <p:to>
                                        <p:strVal val="hidden"/>
                                      </p:to>
                                    </p:set>
                                  </p:childTnLst>
                                </p:cTn>
                              </p:par>
                              <p:par>
                                <p:cTn id="35" presetID="10" presetClass="exit" presetSubtype="0" fill="hold" nodeType="withEffect">
                                  <p:stCondLst>
                                    <p:cond delay="0"/>
                                  </p:stCondLst>
                                  <p:childTnLst>
                                    <p:animEffect transition="out" filter="fade">
                                      <p:cBhvr>
                                        <p:cTn id="36" dur="500"/>
                                        <p:tgtEl>
                                          <p:spTgt spid="8"/>
                                        </p:tgtEl>
                                      </p:cBhvr>
                                    </p:animEffect>
                                    <p:set>
                                      <p:cBhvr>
                                        <p:cTn id="37" dur="1" fill="hold">
                                          <p:stCondLst>
                                            <p:cond delay="499"/>
                                          </p:stCondLst>
                                        </p:cTn>
                                        <p:tgtEl>
                                          <p:spTgt spid="8"/>
                                        </p:tgtEl>
                                        <p:attrNameLst>
                                          <p:attrName>style.visibility</p:attrName>
                                        </p:attrNameLst>
                                      </p:cBhvr>
                                      <p:to>
                                        <p:strVal val="hidden"/>
                                      </p:to>
                                    </p:set>
                                  </p:childTnLst>
                                </p:cTn>
                              </p:par>
                              <p:par>
                                <p:cTn id="38" presetID="10" presetClass="exit" presetSubtype="0" fill="hold" nodeType="withEffect">
                                  <p:stCondLst>
                                    <p:cond delay="0"/>
                                  </p:stCondLst>
                                  <p:childTnLst>
                                    <p:animEffect transition="out" filter="fade">
                                      <p:cBhvr>
                                        <p:cTn id="39" dur="500"/>
                                        <p:tgtEl>
                                          <p:spTgt spid="13"/>
                                        </p:tgtEl>
                                      </p:cBhvr>
                                    </p:animEffect>
                                    <p:set>
                                      <p:cBhvr>
                                        <p:cTn id="40" dur="1" fill="hold">
                                          <p:stCondLst>
                                            <p:cond delay="499"/>
                                          </p:stCondLst>
                                        </p:cTn>
                                        <p:tgtEl>
                                          <p:spTgt spid="13"/>
                                        </p:tgtEl>
                                        <p:attrNameLst>
                                          <p:attrName>style.visibility</p:attrName>
                                        </p:attrNameLst>
                                      </p:cBhvr>
                                      <p:to>
                                        <p:strVal val="hidden"/>
                                      </p:to>
                                    </p:set>
                                  </p:childTnLst>
                                </p:cTn>
                              </p:par>
                            </p:childTnLst>
                          </p:cTn>
                        </p:par>
                        <p:par>
                          <p:cTn id="41" fill="hold">
                            <p:stCondLst>
                              <p:cond delay="500"/>
                            </p:stCondLst>
                            <p:childTnLst>
                              <p:par>
                                <p:cTn id="42" presetID="21" presetClass="entr" presetSubtype="1" fill="hold" grpId="0" nodeType="after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wheel(1)">
                                      <p:cBhvr>
                                        <p:cTn id="44" dur="500"/>
                                        <p:tgtEl>
                                          <p:spTgt spid="35"/>
                                        </p:tgtEl>
                                      </p:cBhvr>
                                    </p:animEffect>
                                  </p:childTnLst>
                                </p:cTn>
                              </p:par>
                              <p:par>
                                <p:cTn id="45" presetID="21" presetClass="entr" presetSubtype="1" fill="hold" grpId="0" nodeType="withEffect">
                                  <p:stCondLst>
                                    <p:cond delay="0"/>
                                  </p:stCondLst>
                                  <p:childTnLst>
                                    <p:set>
                                      <p:cBhvr>
                                        <p:cTn id="46" dur="1" fill="hold">
                                          <p:stCondLst>
                                            <p:cond delay="0"/>
                                          </p:stCondLst>
                                        </p:cTn>
                                        <p:tgtEl>
                                          <p:spTgt spid="36"/>
                                        </p:tgtEl>
                                        <p:attrNameLst>
                                          <p:attrName>style.visibility</p:attrName>
                                        </p:attrNameLst>
                                      </p:cBhvr>
                                      <p:to>
                                        <p:strVal val="visible"/>
                                      </p:to>
                                    </p:set>
                                    <p:animEffect transition="in" filter="wheel(1)">
                                      <p:cBhvr>
                                        <p:cTn id="47" dur="500"/>
                                        <p:tgtEl>
                                          <p:spTgt spid="36"/>
                                        </p:tgtEl>
                                      </p:cBhvr>
                                    </p:animEffect>
                                  </p:childTnLst>
                                </p:cTn>
                              </p:par>
                            </p:childTnLst>
                          </p:cTn>
                        </p:par>
                        <p:par>
                          <p:cTn id="48" fill="hold">
                            <p:stCondLst>
                              <p:cond delay="1000"/>
                            </p:stCondLst>
                            <p:childTnLst>
                              <p:par>
                                <p:cTn id="49" presetID="22" presetClass="entr" presetSubtype="8" fill="hold" nodeType="afterEffect">
                                  <p:stCondLst>
                                    <p:cond delay="0"/>
                                  </p:stCondLst>
                                  <p:childTnLst>
                                    <p:set>
                                      <p:cBhvr>
                                        <p:cTn id="50" dur="1" fill="hold">
                                          <p:stCondLst>
                                            <p:cond delay="0"/>
                                          </p:stCondLst>
                                        </p:cTn>
                                        <p:tgtEl>
                                          <p:spTgt spid="88"/>
                                        </p:tgtEl>
                                        <p:attrNameLst>
                                          <p:attrName>style.visibility</p:attrName>
                                        </p:attrNameLst>
                                      </p:cBhvr>
                                      <p:to>
                                        <p:strVal val="visible"/>
                                      </p:to>
                                    </p:set>
                                    <p:animEffect transition="in" filter="wipe(left)">
                                      <p:cBhvr>
                                        <p:cTn id="51" dur="500"/>
                                        <p:tgtEl>
                                          <p:spTgt spid="88"/>
                                        </p:tgtEl>
                                      </p:cBhvr>
                                    </p:animEffect>
                                  </p:childTnLst>
                                </p:cTn>
                              </p:par>
                              <p:par>
                                <p:cTn id="52" presetID="22" presetClass="entr" presetSubtype="8" fill="hold" nodeType="withEffect">
                                  <p:stCondLst>
                                    <p:cond delay="0"/>
                                  </p:stCondLst>
                                  <p:childTnLst>
                                    <p:set>
                                      <p:cBhvr>
                                        <p:cTn id="53" dur="1" fill="hold">
                                          <p:stCondLst>
                                            <p:cond delay="0"/>
                                          </p:stCondLst>
                                        </p:cTn>
                                        <p:tgtEl>
                                          <p:spTgt spid="93"/>
                                        </p:tgtEl>
                                        <p:attrNameLst>
                                          <p:attrName>style.visibility</p:attrName>
                                        </p:attrNameLst>
                                      </p:cBhvr>
                                      <p:to>
                                        <p:strVal val="visible"/>
                                      </p:to>
                                    </p:set>
                                    <p:animEffect transition="in" filter="wipe(left)">
                                      <p:cBhvr>
                                        <p:cTn id="54" dur="500"/>
                                        <p:tgtEl>
                                          <p:spTgt spid="93"/>
                                        </p:tgtEl>
                                      </p:cBhvr>
                                    </p:animEffect>
                                  </p:childTnLst>
                                </p:cTn>
                              </p:par>
                            </p:childTnLst>
                          </p:cTn>
                        </p:par>
                      </p:childTnLst>
                    </p:cTn>
                  </p:par>
                  <p:par>
                    <p:cTn id="55" fill="hold">
                      <p:stCondLst>
                        <p:cond delay="indefinite"/>
                      </p:stCondLst>
                      <p:childTnLst>
                        <p:par>
                          <p:cTn id="56" fill="hold">
                            <p:stCondLst>
                              <p:cond delay="0"/>
                            </p:stCondLst>
                            <p:childTnLst>
                              <p:par>
                                <p:cTn id="57" presetID="21" presetClass="entr" presetSubtype="1" fill="hold" grpId="0" nodeType="clickEffect">
                                  <p:stCondLst>
                                    <p:cond delay="0"/>
                                  </p:stCondLst>
                                  <p:childTnLst>
                                    <p:set>
                                      <p:cBhvr>
                                        <p:cTn id="58" dur="1" fill="hold">
                                          <p:stCondLst>
                                            <p:cond delay="0"/>
                                          </p:stCondLst>
                                        </p:cTn>
                                        <p:tgtEl>
                                          <p:spTgt spid="40"/>
                                        </p:tgtEl>
                                        <p:attrNameLst>
                                          <p:attrName>style.visibility</p:attrName>
                                        </p:attrNameLst>
                                      </p:cBhvr>
                                      <p:to>
                                        <p:strVal val="visible"/>
                                      </p:to>
                                    </p:set>
                                    <p:animEffect transition="in" filter="wheel(1)">
                                      <p:cBhvr>
                                        <p:cTn id="59" dur="500"/>
                                        <p:tgtEl>
                                          <p:spTgt spid="40"/>
                                        </p:tgtEl>
                                      </p:cBhvr>
                                    </p:animEffect>
                                  </p:childTnLst>
                                </p:cTn>
                              </p:par>
                              <p:par>
                                <p:cTn id="60" presetID="10" presetClass="exit" presetSubtype="0" fill="hold" grpId="1" nodeType="withEffect">
                                  <p:stCondLst>
                                    <p:cond delay="0"/>
                                  </p:stCondLst>
                                  <p:childTnLst>
                                    <p:animEffect transition="out" filter="fade">
                                      <p:cBhvr>
                                        <p:cTn id="61" dur="500"/>
                                        <p:tgtEl>
                                          <p:spTgt spid="59"/>
                                        </p:tgtEl>
                                      </p:cBhvr>
                                    </p:animEffect>
                                    <p:set>
                                      <p:cBhvr>
                                        <p:cTn id="62" dur="1" fill="hold">
                                          <p:stCondLst>
                                            <p:cond delay="499"/>
                                          </p:stCondLst>
                                        </p:cTn>
                                        <p:tgtEl>
                                          <p:spTgt spid="59"/>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500"/>
                                        <p:tgtEl>
                                          <p:spTgt spid="35"/>
                                        </p:tgtEl>
                                      </p:cBhvr>
                                    </p:animEffect>
                                    <p:set>
                                      <p:cBhvr>
                                        <p:cTn id="65" dur="1" fill="hold">
                                          <p:stCondLst>
                                            <p:cond delay="499"/>
                                          </p:stCondLst>
                                        </p:cTn>
                                        <p:tgtEl>
                                          <p:spTgt spid="35"/>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36"/>
                                        </p:tgtEl>
                                      </p:cBhvr>
                                    </p:animEffect>
                                    <p:set>
                                      <p:cBhvr>
                                        <p:cTn id="68" dur="1" fill="hold">
                                          <p:stCondLst>
                                            <p:cond delay="499"/>
                                          </p:stCondLst>
                                        </p:cTn>
                                        <p:tgtEl>
                                          <p:spTgt spid="36"/>
                                        </p:tgtEl>
                                        <p:attrNameLst>
                                          <p:attrName>style.visibility</p:attrName>
                                        </p:attrNameLst>
                                      </p:cBhvr>
                                      <p:to>
                                        <p:strVal val="hidden"/>
                                      </p:to>
                                    </p:set>
                                  </p:childTnLst>
                                </p:cTn>
                              </p:par>
                              <p:par>
                                <p:cTn id="69" presetID="10" presetClass="exit" presetSubtype="0" fill="hold" nodeType="withEffect">
                                  <p:stCondLst>
                                    <p:cond delay="0"/>
                                  </p:stCondLst>
                                  <p:childTnLst>
                                    <p:animEffect transition="out" filter="fade">
                                      <p:cBhvr>
                                        <p:cTn id="70" dur="500"/>
                                        <p:tgtEl>
                                          <p:spTgt spid="88"/>
                                        </p:tgtEl>
                                      </p:cBhvr>
                                    </p:animEffect>
                                    <p:set>
                                      <p:cBhvr>
                                        <p:cTn id="71" dur="1" fill="hold">
                                          <p:stCondLst>
                                            <p:cond delay="499"/>
                                          </p:stCondLst>
                                        </p:cTn>
                                        <p:tgtEl>
                                          <p:spTgt spid="88"/>
                                        </p:tgtEl>
                                        <p:attrNameLst>
                                          <p:attrName>style.visibility</p:attrName>
                                        </p:attrNameLst>
                                      </p:cBhvr>
                                      <p:to>
                                        <p:strVal val="hidden"/>
                                      </p:to>
                                    </p:set>
                                  </p:childTnLst>
                                </p:cTn>
                              </p:par>
                              <p:par>
                                <p:cTn id="72" presetID="10" presetClass="exit" presetSubtype="0" fill="hold" nodeType="withEffect">
                                  <p:stCondLst>
                                    <p:cond delay="0"/>
                                  </p:stCondLst>
                                  <p:childTnLst>
                                    <p:animEffect transition="out" filter="fade">
                                      <p:cBhvr>
                                        <p:cTn id="73" dur="500"/>
                                        <p:tgtEl>
                                          <p:spTgt spid="93"/>
                                        </p:tgtEl>
                                      </p:cBhvr>
                                    </p:animEffect>
                                    <p:set>
                                      <p:cBhvr>
                                        <p:cTn id="74" dur="1" fill="hold">
                                          <p:stCondLst>
                                            <p:cond delay="499"/>
                                          </p:stCondLst>
                                        </p:cTn>
                                        <p:tgtEl>
                                          <p:spTgt spid="93"/>
                                        </p:tgtEl>
                                        <p:attrNameLst>
                                          <p:attrName>style.visibility</p:attrName>
                                        </p:attrNameLst>
                                      </p:cBhvr>
                                      <p:to>
                                        <p:strVal val="hidden"/>
                                      </p:to>
                                    </p:set>
                                  </p:childTnLst>
                                </p:cTn>
                              </p:par>
                            </p:childTnLst>
                          </p:cTn>
                        </p:par>
                        <p:par>
                          <p:cTn id="75" fill="hold">
                            <p:stCondLst>
                              <p:cond delay="500"/>
                            </p:stCondLst>
                            <p:childTnLst>
                              <p:par>
                                <p:cTn id="76" presetID="10" presetClass="entr" presetSubtype="0" fill="hold" grpId="0" nodeType="afterEffect">
                                  <p:stCondLst>
                                    <p:cond delay="0"/>
                                  </p:stCondLst>
                                  <p:childTnLst>
                                    <p:set>
                                      <p:cBhvr>
                                        <p:cTn id="77" dur="1" fill="hold">
                                          <p:stCondLst>
                                            <p:cond delay="0"/>
                                          </p:stCondLst>
                                        </p:cTn>
                                        <p:tgtEl>
                                          <p:spTgt spid="43"/>
                                        </p:tgtEl>
                                        <p:attrNameLst>
                                          <p:attrName>style.visibility</p:attrName>
                                        </p:attrNameLst>
                                      </p:cBhvr>
                                      <p:to>
                                        <p:strVal val="visible"/>
                                      </p:to>
                                    </p:set>
                                    <p:animEffect transition="in" filter="fade">
                                      <p:cBhvr>
                                        <p:cTn id="78" dur="500"/>
                                        <p:tgtEl>
                                          <p:spTgt spid="43"/>
                                        </p:tgtEl>
                                      </p:cBhvr>
                                    </p:animEffect>
                                  </p:childTnLst>
                                </p:cTn>
                              </p:par>
                            </p:childTnLst>
                          </p:cTn>
                        </p:par>
                        <p:par>
                          <p:cTn id="79" fill="hold">
                            <p:stCondLst>
                              <p:cond delay="1000"/>
                            </p:stCondLst>
                            <p:childTnLst>
                              <p:par>
                                <p:cTn id="80" presetID="22" presetClass="entr" presetSubtype="4" fill="hold" nodeType="afterEffect">
                                  <p:stCondLst>
                                    <p:cond delay="0"/>
                                  </p:stCondLst>
                                  <p:childTnLst>
                                    <p:set>
                                      <p:cBhvr>
                                        <p:cTn id="81" dur="1" fill="hold">
                                          <p:stCondLst>
                                            <p:cond delay="0"/>
                                          </p:stCondLst>
                                        </p:cTn>
                                        <p:tgtEl>
                                          <p:spTgt spid="42"/>
                                        </p:tgtEl>
                                        <p:attrNameLst>
                                          <p:attrName>style.visibility</p:attrName>
                                        </p:attrNameLst>
                                      </p:cBhvr>
                                      <p:to>
                                        <p:strVal val="visible"/>
                                      </p:to>
                                    </p:set>
                                    <p:animEffect transition="in" filter="wipe(down)">
                                      <p:cBhvr>
                                        <p:cTn id="82" dur="500"/>
                                        <p:tgtEl>
                                          <p:spTgt spid="42"/>
                                        </p:tgtEl>
                                      </p:cBhvr>
                                    </p:animEffect>
                                  </p:childTnLst>
                                </p:cTn>
                              </p:par>
                              <p:par>
                                <p:cTn id="83" presetID="22" presetClass="entr" presetSubtype="4" fill="hold" nodeType="withEffect">
                                  <p:stCondLst>
                                    <p:cond delay="0"/>
                                  </p:stCondLst>
                                  <p:childTnLst>
                                    <p:set>
                                      <p:cBhvr>
                                        <p:cTn id="84" dur="1" fill="hold">
                                          <p:stCondLst>
                                            <p:cond delay="0"/>
                                          </p:stCondLst>
                                        </p:cTn>
                                        <p:tgtEl>
                                          <p:spTgt spid="44"/>
                                        </p:tgtEl>
                                        <p:attrNameLst>
                                          <p:attrName>style.visibility</p:attrName>
                                        </p:attrNameLst>
                                      </p:cBhvr>
                                      <p:to>
                                        <p:strVal val="visible"/>
                                      </p:to>
                                    </p:set>
                                    <p:animEffect transition="in" filter="wipe(down)">
                                      <p:cBhvr>
                                        <p:cTn id="85" dur="500"/>
                                        <p:tgtEl>
                                          <p:spTgt spid="44"/>
                                        </p:tgtEl>
                                      </p:cBhvr>
                                    </p:animEffect>
                                  </p:childTnLst>
                                </p:cTn>
                              </p:par>
                              <p:par>
                                <p:cTn id="86" presetID="22" presetClass="entr" presetSubtype="4" fill="hold" nodeType="withEffect">
                                  <p:stCondLst>
                                    <p:cond delay="0"/>
                                  </p:stCondLst>
                                  <p:childTnLst>
                                    <p:set>
                                      <p:cBhvr>
                                        <p:cTn id="87" dur="1" fill="hold">
                                          <p:stCondLst>
                                            <p:cond delay="0"/>
                                          </p:stCondLst>
                                        </p:cTn>
                                        <p:tgtEl>
                                          <p:spTgt spid="41"/>
                                        </p:tgtEl>
                                        <p:attrNameLst>
                                          <p:attrName>style.visibility</p:attrName>
                                        </p:attrNameLst>
                                      </p:cBhvr>
                                      <p:to>
                                        <p:strVal val="visible"/>
                                      </p:to>
                                    </p:set>
                                    <p:animEffect transition="in" filter="wipe(down)">
                                      <p:cBhvr>
                                        <p:cTn id="88" dur="500"/>
                                        <p:tgtEl>
                                          <p:spTgt spid="41"/>
                                        </p:tgtEl>
                                      </p:cBhvr>
                                    </p:animEffect>
                                  </p:childTnLst>
                                </p:cTn>
                              </p:par>
                              <p:par>
                                <p:cTn id="89" presetID="22" presetClass="entr" presetSubtype="4" fill="hold" nodeType="withEffect">
                                  <p:stCondLst>
                                    <p:cond delay="0"/>
                                  </p:stCondLst>
                                  <p:childTnLst>
                                    <p:set>
                                      <p:cBhvr>
                                        <p:cTn id="90" dur="1" fill="hold">
                                          <p:stCondLst>
                                            <p:cond delay="0"/>
                                          </p:stCondLst>
                                        </p:cTn>
                                        <p:tgtEl>
                                          <p:spTgt spid="45"/>
                                        </p:tgtEl>
                                        <p:attrNameLst>
                                          <p:attrName>style.visibility</p:attrName>
                                        </p:attrNameLst>
                                      </p:cBhvr>
                                      <p:to>
                                        <p:strVal val="visible"/>
                                      </p:to>
                                    </p:set>
                                    <p:animEffect transition="in" filter="wipe(down)">
                                      <p:cBhvr>
                                        <p:cTn id="91" dur="500"/>
                                        <p:tgtEl>
                                          <p:spTgt spid="45"/>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grpId="0" nodeType="clickEffect">
                                  <p:stCondLst>
                                    <p:cond delay="0"/>
                                  </p:stCondLst>
                                  <p:childTnLst>
                                    <p:set>
                                      <p:cBhvr>
                                        <p:cTn id="95" dur="1" fill="hold">
                                          <p:stCondLst>
                                            <p:cond delay="0"/>
                                          </p:stCondLst>
                                        </p:cTn>
                                        <p:tgtEl>
                                          <p:spTgt spid="63"/>
                                        </p:tgtEl>
                                        <p:attrNameLst>
                                          <p:attrName>style.visibility</p:attrName>
                                        </p:attrNameLst>
                                      </p:cBhvr>
                                      <p:to>
                                        <p:strVal val="visible"/>
                                      </p:to>
                                    </p:set>
                                    <p:animEffect transition="in" filter="fade">
                                      <p:cBhvr>
                                        <p:cTn id="96" dur="500"/>
                                        <p:tgtEl>
                                          <p:spTgt spid="63"/>
                                        </p:tgtEl>
                                      </p:cBhvr>
                                    </p:animEffect>
                                  </p:childTnLst>
                                </p:cTn>
                              </p:par>
                              <p:par>
                                <p:cTn id="97" presetID="10" presetClass="exit" presetSubtype="0" fill="hold" grpId="1" nodeType="withEffect">
                                  <p:stCondLst>
                                    <p:cond delay="0"/>
                                  </p:stCondLst>
                                  <p:childTnLst>
                                    <p:animEffect transition="out" filter="fade">
                                      <p:cBhvr>
                                        <p:cTn id="98" dur="500"/>
                                        <p:tgtEl>
                                          <p:spTgt spid="40"/>
                                        </p:tgtEl>
                                      </p:cBhvr>
                                    </p:animEffect>
                                    <p:set>
                                      <p:cBhvr>
                                        <p:cTn id="99" dur="1" fill="hold">
                                          <p:stCondLst>
                                            <p:cond delay="499"/>
                                          </p:stCondLst>
                                        </p:cTn>
                                        <p:tgtEl>
                                          <p:spTgt spid="40"/>
                                        </p:tgtEl>
                                        <p:attrNameLst>
                                          <p:attrName>style.visibility</p:attrName>
                                        </p:attrNameLst>
                                      </p:cBhvr>
                                      <p:to>
                                        <p:strVal val="hidden"/>
                                      </p:to>
                                    </p:set>
                                  </p:childTnLst>
                                </p:cTn>
                              </p:par>
                              <p:par>
                                <p:cTn id="100" presetID="10" presetClass="exit" presetSubtype="0" fill="hold" grpId="1" nodeType="withEffect">
                                  <p:stCondLst>
                                    <p:cond delay="0"/>
                                  </p:stCondLst>
                                  <p:childTnLst>
                                    <p:animEffect transition="out" filter="fade">
                                      <p:cBhvr>
                                        <p:cTn id="101" dur="500"/>
                                        <p:tgtEl>
                                          <p:spTgt spid="43"/>
                                        </p:tgtEl>
                                      </p:cBhvr>
                                    </p:animEffect>
                                    <p:set>
                                      <p:cBhvr>
                                        <p:cTn id="102" dur="1" fill="hold">
                                          <p:stCondLst>
                                            <p:cond delay="499"/>
                                          </p:stCondLst>
                                        </p:cTn>
                                        <p:tgtEl>
                                          <p:spTgt spid="43"/>
                                        </p:tgtEl>
                                        <p:attrNameLst>
                                          <p:attrName>style.visibility</p:attrName>
                                        </p:attrNameLst>
                                      </p:cBhvr>
                                      <p:to>
                                        <p:strVal val="hidden"/>
                                      </p:to>
                                    </p:set>
                                  </p:childTnLst>
                                </p:cTn>
                              </p:par>
                              <p:par>
                                <p:cTn id="103" presetID="10" presetClass="exit" presetSubtype="0" fill="hold" nodeType="withEffect">
                                  <p:stCondLst>
                                    <p:cond delay="0"/>
                                  </p:stCondLst>
                                  <p:childTnLst>
                                    <p:animEffect transition="out" filter="fade">
                                      <p:cBhvr>
                                        <p:cTn id="104" dur="500"/>
                                        <p:tgtEl>
                                          <p:spTgt spid="42"/>
                                        </p:tgtEl>
                                      </p:cBhvr>
                                    </p:animEffect>
                                    <p:set>
                                      <p:cBhvr>
                                        <p:cTn id="105" dur="1" fill="hold">
                                          <p:stCondLst>
                                            <p:cond delay="499"/>
                                          </p:stCondLst>
                                        </p:cTn>
                                        <p:tgtEl>
                                          <p:spTgt spid="42"/>
                                        </p:tgtEl>
                                        <p:attrNameLst>
                                          <p:attrName>style.visibility</p:attrName>
                                        </p:attrNameLst>
                                      </p:cBhvr>
                                      <p:to>
                                        <p:strVal val="hidden"/>
                                      </p:to>
                                    </p:set>
                                  </p:childTnLst>
                                </p:cTn>
                              </p:par>
                              <p:par>
                                <p:cTn id="106" presetID="10" presetClass="exit" presetSubtype="0" fill="hold" nodeType="withEffect">
                                  <p:stCondLst>
                                    <p:cond delay="0"/>
                                  </p:stCondLst>
                                  <p:childTnLst>
                                    <p:animEffect transition="out" filter="fade">
                                      <p:cBhvr>
                                        <p:cTn id="107" dur="500"/>
                                        <p:tgtEl>
                                          <p:spTgt spid="44"/>
                                        </p:tgtEl>
                                      </p:cBhvr>
                                    </p:animEffect>
                                    <p:set>
                                      <p:cBhvr>
                                        <p:cTn id="108" dur="1" fill="hold">
                                          <p:stCondLst>
                                            <p:cond delay="499"/>
                                          </p:stCondLst>
                                        </p:cTn>
                                        <p:tgtEl>
                                          <p:spTgt spid="44"/>
                                        </p:tgtEl>
                                        <p:attrNameLst>
                                          <p:attrName>style.visibility</p:attrName>
                                        </p:attrNameLst>
                                      </p:cBhvr>
                                      <p:to>
                                        <p:strVal val="hidden"/>
                                      </p:to>
                                    </p:set>
                                  </p:childTnLst>
                                </p:cTn>
                              </p:par>
                              <p:par>
                                <p:cTn id="109" presetID="10" presetClass="exit" presetSubtype="0" fill="hold" nodeType="withEffect">
                                  <p:stCondLst>
                                    <p:cond delay="0"/>
                                  </p:stCondLst>
                                  <p:childTnLst>
                                    <p:animEffect transition="out" filter="fade">
                                      <p:cBhvr>
                                        <p:cTn id="110" dur="500"/>
                                        <p:tgtEl>
                                          <p:spTgt spid="41"/>
                                        </p:tgtEl>
                                      </p:cBhvr>
                                    </p:animEffect>
                                    <p:set>
                                      <p:cBhvr>
                                        <p:cTn id="111" dur="1" fill="hold">
                                          <p:stCondLst>
                                            <p:cond delay="499"/>
                                          </p:stCondLst>
                                        </p:cTn>
                                        <p:tgtEl>
                                          <p:spTgt spid="41"/>
                                        </p:tgtEl>
                                        <p:attrNameLst>
                                          <p:attrName>style.visibility</p:attrName>
                                        </p:attrNameLst>
                                      </p:cBhvr>
                                      <p:to>
                                        <p:strVal val="hidden"/>
                                      </p:to>
                                    </p:set>
                                  </p:childTnLst>
                                </p:cTn>
                              </p:par>
                              <p:par>
                                <p:cTn id="112" presetID="10" presetClass="exit" presetSubtype="0" fill="hold" nodeType="withEffect">
                                  <p:stCondLst>
                                    <p:cond delay="0"/>
                                  </p:stCondLst>
                                  <p:childTnLst>
                                    <p:animEffect transition="out" filter="fade">
                                      <p:cBhvr>
                                        <p:cTn id="113" dur="500"/>
                                        <p:tgtEl>
                                          <p:spTgt spid="45"/>
                                        </p:tgtEl>
                                      </p:cBhvr>
                                    </p:animEffect>
                                    <p:set>
                                      <p:cBhvr>
                                        <p:cTn id="114" dur="1" fill="hold">
                                          <p:stCondLst>
                                            <p:cond delay="499"/>
                                          </p:stCondLst>
                                        </p:cTn>
                                        <p:tgtEl>
                                          <p:spTgt spid="45"/>
                                        </p:tgtEl>
                                        <p:attrNameLst>
                                          <p:attrName>style.visibility</p:attrName>
                                        </p:attrNameLst>
                                      </p:cBhvr>
                                      <p:to>
                                        <p:strVal val="hidden"/>
                                      </p:to>
                                    </p:set>
                                  </p:childTnLst>
                                </p:cTn>
                              </p:par>
                            </p:childTnLst>
                          </p:cTn>
                        </p:par>
                        <p:par>
                          <p:cTn id="115" fill="hold">
                            <p:stCondLst>
                              <p:cond delay="500"/>
                            </p:stCondLst>
                            <p:childTnLst>
                              <p:par>
                                <p:cTn id="116" presetID="21" presetClass="entr" presetSubtype="1" fill="hold" grpId="0" nodeType="afterEffect">
                                  <p:stCondLst>
                                    <p:cond delay="0"/>
                                  </p:stCondLst>
                                  <p:childTnLst>
                                    <p:set>
                                      <p:cBhvr>
                                        <p:cTn id="117" dur="1" fill="hold">
                                          <p:stCondLst>
                                            <p:cond delay="0"/>
                                          </p:stCondLst>
                                        </p:cTn>
                                        <p:tgtEl>
                                          <p:spTgt spid="62"/>
                                        </p:tgtEl>
                                        <p:attrNameLst>
                                          <p:attrName>style.visibility</p:attrName>
                                        </p:attrNameLst>
                                      </p:cBhvr>
                                      <p:to>
                                        <p:strVal val="visible"/>
                                      </p:to>
                                    </p:set>
                                    <p:animEffect transition="in" filter="wheel(1)">
                                      <p:cBhvr>
                                        <p:cTn id="118" dur="500"/>
                                        <p:tgtEl>
                                          <p:spTgt spid="62"/>
                                        </p:tgtEl>
                                      </p:cBhvr>
                                    </p:animEffect>
                                  </p:childTnLst>
                                </p:cTn>
                              </p:par>
                              <p:par>
                                <p:cTn id="119" presetID="21" presetClass="entr" presetSubtype="1" fill="hold" grpId="0" nodeType="withEffect">
                                  <p:stCondLst>
                                    <p:cond delay="0"/>
                                  </p:stCondLst>
                                  <p:childTnLst>
                                    <p:set>
                                      <p:cBhvr>
                                        <p:cTn id="120" dur="1" fill="hold">
                                          <p:stCondLst>
                                            <p:cond delay="0"/>
                                          </p:stCondLst>
                                        </p:cTn>
                                        <p:tgtEl>
                                          <p:spTgt spid="79"/>
                                        </p:tgtEl>
                                        <p:attrNameLst>
                                          <p:attrName>style.visibility</p:attrName>
                                        </p:attrNameLst>
                                      </p:cBhvr>
                                      <p:to>
                                        <p:strVal val="visible"/>
                                      </p:to>
                                    </p:set>
                                    <p:animEffect transition="in" filter="wheel(1)">
                                      <p:cBhvr>
                                        <p:cTn id="121" dur="500"/>
                                        <p:tgtEl>
                                          <p:spTgt spid="79"/>
                                        </p:tgtEl>
                                      </p:cBhvr>
                                    </p:animEffect>
                                  </p:childTnLst>
                                </p:cTn>
                              </p:par>
                            </p:childTnLst>
                          </p:cTn>
                        </p:par>
                        <p:par>
                          <p:cTn id="122" fill="hold">
                            <p:stCondLst>
                              <p:cond delay="1000"/>
                            </p:stCondLst>
                            <p:childTnLst>
                              <p:par>
                                <p:cTn id="123" presetID="22" presetClass="entr" presetSubtype="2" fill="hold" nodeType="afterEffect">
                                  <p:stCondLst>
                                    <p:cond delay="0"/>
                                  </p:stCondLst>
                                  <p:childTnLst>
                                    <p:set>
                                      <p:cBhvr>
                                        <p:cTn id="124" dur="1" fill="hold">
                                          <p:stCondLst>
                                            <p:cond delay="0"/>
                                          </p:stCondLst>
                                        </p:cTn>
                                        <p:tgtEl>
                                          <p:spTgt spid="64"/>
                                        </p:tgtEl>
                                        <p:attrNameLst>
                                          <p:attrName>style.visibility</p:attrName>
                                        </p:attrNameLst>
                                      </p:cBhvr>
                                      <p:to>
                                        <p:strVal val="visible"/>
                                      </p:to>
                                    </p:set>
                                    <p:animEffect transition="in" filter="wipe(right)">
                                      <p:cBhvr>
                                        <p:cTn id="125" dur="500"/>
                                        <p:tgtEl>
                                          <p:spTgt spid="64"/>
                                        </p:tgtEl>
                                      </p:cBhvr>
                                    </p:animEffect>
                                  </p:childTnLst>
                                </p:cTn>
                              </p:par>
                              <p:par>
                                <p:cTn id="126" presetID="22" presetClass="entr" presetSubtype="2" fill="hold" nodeType="withEffect">
                                  <p:stCondLst>
                                    <p:cond delay="0"/>
                                  </p:stCondLst>
                                  <p:childTnLst>
                                    <p:set>
                                      <p:cBhvr>
                                        <p:cTn id="127" dur="1" fill="hold">
                                          <p:stCondLst>
                                            <p:cond delay="0"/>
                                          </p:stCondLst>
                                        </p:cTn>
                                        <p:tgtEl>
                                          <p:spTgt spid="80"/>
                                        </p:tgtEl>
                                        <p:attrNameLst>
                                          <p:attrName>style.visibility</p:attrName>
                                        </p:attrNameLst>
                                      </p:cBhvr>
                                      <p:to>
                                        <p:strVal val="visible"/>
                                      </p:to>
                                    </p:set>
                                    <p:animEffect transition="in" filter="wipe(right)">
                                      <p:cBhvr>
                                        <p:cTn id="128" dur="500"/>
                                        <p:tgtEl>
                                          <p:spTgt spid="80"/>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96"/>
                                        </p:tgtEl>
                                        <p:attrNameLst>
                                          <p:attrName>style.visibility</p:attrName>
                                        </p:attrNameLst>
                                      </p:cBhvr>
                                      <p:to>
                                        <p:strVal val="visible"/>
                                      </p:to>
                                    </p:set>
                                    <p:animEffect transition="in" filter="fade">
                                      <p:cBhvr>
                                        <p:cTn id="133" dur="500"/>
                                        <p:tgtEl>
                                          <p:spTgt spid="96"/>
                                        </p:tgtEl>
                                      </p:cBhvr>
                                    </p:animEffect>
                                  </p:childTnLst>
                                </p:cTn>
                              </p:par>
                              <p:par>
                                <p:cTn id="134" presetID="10" presetClass="exit" presetSubtype="0" fill="hold" grpId="1" nodeType="withEffect">
                                  <p:stCondLst>
                                    <p:cond delay="0"/>
                                  </p:stCondLst>
                                  <p:childTnLst>
                                    <p:animEffect transition="out" filter="fade">
                                      <p:cBhvr>
                                        <p:cTn id="135" dur="500"/>
                                        <p:tgtEl>
                                          <p:spTgt spid="63"/>
                                        </p:tgtEl>
                                      </p:cBhvr>
                                    </p:animEffect>
                                    <p:set>
                                      <p:cBhvr>
                                        <p:cTn id="136" dur="1" fill="hold">
                                          <p:stCondLst>
                                            <p:cond delay="499"/>
                                          </p:stCondLst>
                                        </p:cTn>
                                        <p:tgtEl>
                                          <p:spTgt spid="63"/>
                                        </p:tgtEl>
                                        <p:attrNameLst>
                                          <p:attrName>style.visibility</p:attrName>
                                        </p:attrNameLst>
                                      </p:cBhvr>
                                      <p:to>
                                        <p:strVal val="hidden"/>
                                      </p:to>
                                    </p:set>
                                  </p:childTnLst>
                                </p:cTn>
                              </p:par>
                              <p:par>
                                <p:cTn id="137" presetID="10" presetClass="exit" presetSubtype="0" fill="hold" grpId="1" nodeType="withEffect">
                                  <p:stCondLst>
                                    <p:cond delay="0"/>
                                  </p:stCondLst>
                                  <p:childTnLst>
                                    <p:animEffect transition="out" filter="fade">
                                      <p:cBhvr>
                                        <p:cTn id="138" dur="500"/>
                                        <p:tgtEl>
                                          <p:spTgt spid="62"/>
                                        </p:tgtEl>
                                      </p:cBhvr>
                                    </p:animEffect>
                                    <p:set>
                                      <p:cBhvr>
                                        <p:cTn id="139" dur="1" fill="hold">
                                          <p:stCondLst>
                                            <p:cond delay="499"/>
                                          </p:stCondLst>
                                        </p:cTn>
                                        <p:tgtEl>
                                          <p:spTgt spid="62"/>
                                        </p:tgtEl>
                                        <p:attrNameLst>
                                          <p:attrName>style.visibility</p:attrName>
                                        </p:attrNameLst>
                                      </p:cBhvr>
                                      <p:to>
                                        <p:strVal val="hidden"/>
                                      </p:to>
                                    </p:set>
                                  </p:childTnLst>
                                </p:cTn>
                              </p:par>
                              <p:par>
                                <p:cTn id="140" presetID="10" presetClass="exit" presetSubtype="0" fill="hold" grpId="1" nodeType="withEffect">
                                  <p:stCondLst>
                                    <p:cond delay="0"/>
                                  </p:stCondLst>
                                  <p:childTnLst>
                                    <p:animEffect transition="out" filter="fade">
                                      <p:cBhvr>
                                        <p:cTn id="141" dur="500"/>
                                        <p:tgtEl>
                                          <p:spTgt spid="79"/>
                                        </p:tgtEl>
                                      </p:cBhvr>
                                    </p:animEffect>
                                    <p:set>
                                      <p:cBhvr>
                                        <p:cTn id="142" dur="1" fill="hold">
                                          <p:stCondLst>
                                            <p:cond delay="499"/>
                                          </p:stCondLst>
                                        </p:cTn>
                                        <p:tgtEl>
                                          <p:spTgt spid="79"/>
                                        </p:tgtEl>
                                        <p:attrNameLst>
                                          <p:attrName>style.visibility</p:attrName>
                                        </p:attrNameLst>
                                      </p:cBhvr>
                                      <p:to>
                                        <p:strVal val="hidden"/>
                                      </p:to>
                                    </p:set>
                                  </p:childTnLst>
                                </p:cTn>
                              </p:par>
                              <p:par>
                                <p:cTn id="143" presetID="10" presetClass="exit" presetSubtype="0" fill="hold" nodeType="withEffect">
                                  <p:stCondLst>
                                    <p:cond delay="0"/>
                                  </p:stCondLst>
                                  <p:childTnLst>
                                    <p:animEffect transition="out" filter="fade">
                                      <p:cBhvr>
                                        <p:cTn id="144" dur="500"/>
                                        <p:tgtEl>
                                          <p:spTgt spid="64"/>
                                        </p:tgtEl>
                                      </p:cBhvr>
                                    </p:animEffect>
                                    <p:set>
                                      <p:cBhvr>
                                        <p:cTn id="145" dur="1" fill="hold">
                                          <p:stCondLst>
                                            <p:cond delay="499"/>
                                          </p:stCondLst>
                                        </p:cTn>
                                        <p:tgtEl>
                                          <p:spTgt spid="64"/>
                                        </p:tgtEl>
                                        <p:attrNameLst>
                                          <p:attrName>style.visibility</p:attrName>
                                        </p:attrNameLst>
                                      </p:cBhvr>
                                      <p:to>
                                        <p:strVal val="hidden"/>
                                      </p:to>
                                    </p:set>
                                  </p:childTnLst>
                                </p:cTn>
                              </p:par>
                              <p:par>
                                <p:cTn id="146" presetID="10" presetClass="exit" presetSubtype="0" fill="hold" nodeType="withEffect">
                                  <p:stCondLst>
                                    <p:cond delay="0"/>
                                  </p:stCondLst>
                                  <p:childTnLst>
                                    <p:animEffect transition="out" filter="fade">
                                      <p:cBhvr>
                                        <p:cTn id="147" dur="500"/>
                                        <p:tgtEl>
                                          <p:spTgt spid="80"/>
                                        </p:tgtEl>
                                      </p:cBhvr>
                                    </p:animEffect>
                                    <p:set>
                                      <p:cBhvr>
                                        <p:cTn id="148" dur="1" fill="hold">
                                          <p:stCondLst>
                                            <p:cond delay="499"/>
                                          </p:stCondLst>
                                        </p:cTn>
                                        <p:tgtEl>
                                          <p:spTgt spid="8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6" grpId="0" animBg="1"/>
      <p:bldP spid="6" grpId="1" animBg="1"/>
      <p:bldP spid="3" grpId="0" animBg="1"/>
      <p:bldP spid="3" grpId="1" animBg="1"/>
      <p:bldP spid="59" grpId="0" animBg="1"/>
      <p:bldP spid="59" grpId="1" animBg="1"/>
      <p:bldP spid="96" grpId="0" animBg="1"/>
      <p:bldP spid="35" grpId="0" animBg="1"/>
      <p:bldP spid="35" grpId="1" animBg="1"/>
      <p:bldP spid="36" grpId="0" animBg="1"/>
      <p:bldP spid="36" grpId="1" animBg="1"/>
      <p:bldP spid="40" grpId="0" animBg="1"/>
      <p:bldP spid="40" grpId="1" animBg="1"/>
      <p:bldP spid="43" grpId="0" animBg="1"/>
      <p:bldP spid="43" grpId="1" animBg="1"/>
      <p:bldP spid="62" grpId="0" animBg="1"/>
      <p:bldP spid="62" grpId="1" animBg="1"/>
      <p:bldP spid="63" grpId="0" animBg="1"/>
      <p:bldP spid="63" grpId="1" animBg="1"/>
      <p:bldP spid="79" grpId="0" animBg="1"/>
      <p:bldP spid="79"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59980105"/>
              </p:ext>
            </p:extLst>
          </p:nvPr>
        </p:nvGraphicFramePr>
        <p:xfrm>
          <a:off x="435429" y="0"/>
          <a:ext cx="11321142" cy="4583034"/>
        </p:xfrm>
        <a:graphic>
          <a:graphicData uri="http://schemas.openxmlformats.org/drawingml/2006/table">
            <a:tbl>
              <a:tblPr firstRow="1" bandRow="1">
                <a:tableStyleId>{5940675A-B579-460E-94D1-54222C63F5DA}</a:tableStyleId>
              </a:tblPr>
              <a:tblGrid>
                <a:gridCol w="1862601"/>
                <a:gridCol w="4855945"/>
                <a:gridCol w="2570596"/>
                <a:gridCol w="2032000"/>
              </a:tblGrid>
              <a:tr h="428559">
                <a:tc gridSpan="4">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1" baseline="0" dirty="0" smtClean="0"/>
                        <a:t>CURRENT  </a:t>
                      </a:r>
                      <a:r>
                        <a:rPr lang="en-US" sz="1600" b="0" baseline="0" dirty="0" smtClean="0"/>
                        <a:t>[  ]</a:t>
                      </a:r>
                      <a:r>
                        <a:rPr lang="en-US" sz="1600" b="1" baseline="0" dirty="0" smtClean="0"/>
                        <a:t>               PROPOSED  </a:t>
                      </a:r>
                      <a:r>
                        <a:rPr lang="en-US" sz="1600" b="0" baseline="0" dirty="0" smtClean="0"/>
                        <a:t>[ x ]</a:t>
                      </a:r>
                      <a:endParaRPr lang="en-US" sz="1600" b="0" dirty="0" smtClean="0"/>
                    </a:p>
                  </a:txBody>
                  <a:tcPr anchor="ctr">
                    <a:solidFill>
                      <a:schemeClr val="bg1"/>
                    </a:solidFill>
                  </a:tcPr>
                </a:tc>
                <a:tc hMerge="1">
                  <a:txBody>
                    <a:bodyPr/>
                    <a:lstStyle/>
                    <a:p>
                      <a:endParaRPr lang="en-US" sz="1400" dirty="0"/>
                    </a:p>
                  </a:txBody>
                  <a:tcPr/>
                </a:tc>
                <a:tc hMerge="1">
                  <a:txBody>
                    <a:bodyPr/>
                    <a:lstStyle/>
                    <a:p>
                      <a:endParaRPr lang="en-US" sz="1400" dirty="0"/>
                    </a:p>
                  </a:txBody>
                  <a:tcPr/>
                </a:tc>
                <a:tc hMerge="1">
                  <a:txBody>
                    <a:bodyPr/>
                    <a:lstStyle/>
                    <a:p>
                      <a:endParaRPr lang="en-US"/>
                    </a:p>
                  </a:txBody>
                  <a:tcPr/>
                </a:tc>
              </a:tr>
              <a:tr h="428559">
                <a:tc>
                  <a:txBody>
                    <a:bodyPr/>
                    <a:lstStyle/>
                    <a:p>
                      <a:r>
                        <a:rPr lang="en-US" sz="1600" b="1" dirty="0" smtClean="0"/>
                        <a:t>Course ID and Title:</a:t>
                      </a:r>
                      <a:endParaRPr lang="en-US" sz="1600" b="1" dirty="0"/>
                    </a:p>
                  </a:txBody>
                  <a:tcPr anchor="ctr">
                    <a:solidFill>
                      <a:schemeClr val="bg1"/>
                    </a:solidFill>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kern="1200" dirty="0" smtClean="0">
                          <a:solidFill>
                            <a:schemeClr val="tx1"/>
                          </a:solidFill>
                          <a:effectLst/>
                          <a:latin typeface="+mn-lt"/>
                          <a:ea typeface="+mn-ea"/>
                          <a:cs typeface="+mn-cs"/>
                        </a:rPr>
                        <a:t>GLY 4300 Biogeography</a:t>
                      </a:r>
                      <a:endParaRPr lang="en-US" sz="1600" dirty="0" smtClean="0"/>
                    </a:p>
                  </a:txBody>
                  <a:tcPr anchor="ctr">
                    <a:solidFill>
                      <a:schemeClr val="bg1"/>
                    </a:solidFill>
                  </a:tcPr>
                </a:tc>
                <a:tc hMerge="1">
                  <a:txBody>
                    <a:bodyPr/>
                    <a:lstStyle/>
                    <a:p>
                      <a:pPr algn="l"/>
                      <a:endParaRPr lang="en-US" sz="16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smtClean="0"/>
                        <a:t>Existing</a:t>
                      </a:r>
                      <a:r>
                        <a:rPr lang="en-US" sz="1600" b="1" baseline="0" dirty="0" smtClean="0"/>
                        <a:t> </a:t>
                      </a:r>
                      <a:r>
                        <a:rPr lang="en-US" sz="1600" b="0" baseline="0" dirty="0" smtClean="0"/>
                        <a:t>[ x ]   </a:t>
                      </a:r>
                      <a:r>
                        <a:rPr lang="en-US" sz="1600" b="1" baseline="0" dirty="0" smtClean="0"/>
                        <a:t>New </a:t>
                      </a:r>
                      <a:r>
                        <a:rPr lang="en-US" sz="1600" b="0" baseline="0" dirty="0" smtClean="0"/>
                        <a:t>[   ]</a:t>
                      </a:r>
                      <a:endParaRPr lang="en-US" sz="1600" b="0" dirty="0" smtClean="0"/>
                    </a:p>
                  </a:txBody>
                  <a:tcPr anchor="ctr">
                    <a:solidFill>
                      <a:schemeClr val="bg1"/>
                    </a:solidFill>
                  </a:tcPr>
                </a:tc>
              </a:tr>
              <a:tr h="428559">
                <a:tc>
                  <a:txBody>
                    <a:bodyPr/>
                    <a:lstStyle/>
                    <a:p>
                      <a:pPr algn="ctr"/>
                      <a:r>
                        <a:rPr lang="en-US" sz="1600" b="1" dirty="0" smtClean="0"/>
                        <a:t>DTD SLOs</a:t>
                      </a:r>
                      <a:endParaRPr lang="en-US" sz="1600" b="1" dirty="0"/>
                    </a:p>
                  </a:txBody>
                  <a:tcPr anchor="ctr">
                    <a:solidFill>
                      <a:schemeClr val="bg1"/>
                    </a:solidFill>
                  </a:tcPr>
                </a:tc>
                <a:tc>
                  <a:txBody>
                    <a:bodyPr/>
                    <a:lstStyle/>
                    <a:p>
                      <a:pPr algn="ctr"/>
                      <a:r>
                        <a:rPr lang="en-US" sz="1600" b="1" dirty="0" smtClean="0"/>
                        <a:t>TEACHING</a:t>
                      </a:r>
                      <a:r>
                        <a:rPr lang="en-US" sz="1600" b="1" baseline="0" dirty="0" smtClean="0"/>
                        <a:t> STRATEGIES AND LEARNING ACTIVITIES</a:t>
                      </a:r>
                      <a:endParaRPr lang="en-US" sz="1600" b="1" dirty="0"/>
                    </a:p>
                  </a:txBody>
                  <a:tcPr anchor="ctr">
                    <a:solidFill>
                      <a:schemeClr val="bg1"/>
                    </a:solidFill>
                  </a:tcPr>
                </a:tc>
                <a:tc gridSpan="2">
                  <a:txBody>
                    <a:bodyPr/>
                    <a:lstStyle/>
                    <a:p>
                      <a:pPr algn="ctr"/>
                      <a:r>
                        <a:rPr lang="en-US" sz="1600" b="1" dirty="0" smtClean="0"/>
                        <a:t>MEASURES OF STUDENT</a:t>
                      </a:r>
                      <a:r>
                        <a:rPr lang="en-US" sz="1600" b="1" baseline="0" dirty="0" smtClean="0"/>
                        <a:t> PERFORMANCE</a:t>
                      </a:r>
                      <a:endParaRPr lang="en-US" sz="1600" b="1" dirty="0"/>
                    </a:p>
                  </a:txBody>
                  <a:tcPr anchor="ctr">
                    <a:solidFill>
                      <a:schemeClr val="bg1"/>
                    </a:solidFill>
                  </a:tcPr>
                </a:tc>
                <a:tc hMerge="1">
                  <a:txBody>
                    <a:bodyPr/>
                    <a:lstStyle/>
                    <a:p>
                      <a:endParaRPr lang="en-US"/>
                    </a:p>
                  </a:txBody>
                  <a:tcPr/>
                </a:tc>
              </a:tr>
              <a:tr h="428559">
                <a:tc>
                  <a:txBody>
                    <a:bodyPr/>
                    <a:lstStyle/>
                    <a:p>
                      <a:r>
                        <a:rPr lang="en-US" sz="1600" b="1" dirty="0" smtClean="0"/>
                        <a:t>Ethical Conduct</a:t>
                      </a:r>
                      <a:endParaRPr lang="en-US" sz="1600" b="1" dirty="0"/>
                    </a:p>
                  </a:txBody>
                  <a:tcPr>
                    <a:solidFill>
                      <a:schemeClr val="bg1"/>
                    </a:solidFill>
                  </a:tcPr>
                </a:tc>
                <a:tc rowSpan="2">
                  <a:txBody>
                    <a:bodyPr/>
                    <a:lstStyle/>
                    <a:p>
                      <a:r>
                        <a:rPr lang="en-US" sz="1800" kern="1200" dirty="0" smtClean="0">
                          <a:solidFill>
                            <a:schemeClr val="tx1"/>
                          </a:solidFill>
                          <a:effectLst/>
                          <a:latin typeface="+mn-lt"/>
                          <a:ea typeface="+mn-ea"/>
                          <a:cs typeface="+mn-cs"/>
                        </a:rPr>
                        <a:t>NA</a:t>
                      </a:r>
                      <a:endParaRPr lang="en-US" sz="1800" kern="1200" dirty="0">
                        <a:solidFill>
                          <a:schemeClr val="tx1"/>
                        </a:solidFill>
                        <a:effectLst/>
                        <a:latin typeface="+mn-lt"/>
                        <a:ea typeface="+mn-ea"/>
                        <a:cs typeface="+mn-cs"/>
                      </a:endParaRPr>
                    </a:p>
                  </a:txBody>
                  <a:tcPr>
                    <a:solidFill>
                      <a:schemeClr val="bg1"/>
                    </a:solidFill>
                  </a:tcPr>
                </a:tc>
                <a:tc rowSpan="2" gridSpan="2">
                  <a:txBody>
                    <a:bodyPr/>
                    <a:lstStyle/>
                    <a:p>
                      <a:pPr marL="0" lvl="0" indent="0">
                        <a:buFont typeface="Arial" panose="020B0604020202020204" pitchFamily="34" charset="0"/>
                        <a:buNone/>
                      </a:pPr>
                      <a:r>
                        <a:rPr lang="en-US" sz="1800" kern="1200" dirty="0" smtClean="0">
                          <a:solidFill>
                            <a:schemeClr val="tx1"/>
                          </a:solidFill>
                          <a:effectLst/>
                          <a:latin typeface="+mn-lt"/>
                          <a:ea typeface="+mn-ea"/>
                          <a:cs typeface="+mn-cs"/>
                        </a:rPr>
                        <a:t>NA</a:t>
                      </a:r>
                      <a:endParaRPr lang="en-US" sz="1800" kern="1200" dirty="0">
                        <a:solidFill>
                          <a:schemeClr val="tx1"/>
                        </a:solidFill>
                        <a:effectLst/>
                        <a:latin typeface="+mn-lt"/>
                        <a:ea typeface="+mn-ea"/>
                        <a:cs typeface="+mn-cs"/>
                      </a:endParaRPr>
                    </a:p>
                  </a:txBody>
                  <a:tcPr>
                    <a:solidFill>
                      <a:schemeClr val="bg1"/>
                    </a:solidFill>
                  </a:tcPr>
                </a:tc>
                <a:tc rowSpan="2" hMerge="1">
                  <a:txBody>
                    <a:bodyPr/>
                    <a:lstStyle/>
                    <a:p>
                      <a:endParaRPr lang="en-US"/>
                    </a:p>
                  </a:txBody>
                  <a:tcPr/>
                </a:tc>
              </a:tr>
              <a:tr h="428559">
                <a:tc>
                  <a:txBody>
                    <a:bodyPr/>
                    <a:lstStyle/>
                    <a:p>
                      <a:r>
                        <a:rPr lang="en-US" sz="1600" b="0" dirty="0" smtClean="0"/>
                        <a:t>Cognitive</a:t>
                      </a:r>
                      <a:r>
                        <a:rPr lang="en-US" sz="1600" b="0" baseline="0" dirty="0" smtClean="0"/>
                        <a:t> Level: [  ]</a:t>
                      </a:r>
                      <a:endParaRPr lang="en-US" sz="1600" b="0" dirty="0"/>
                    </a:p>
                  </a:txBody>
                  <a:tcPr>
                    <a:solidFill>
                      <a:schemeClr val="bg1"/>
                    </a:solidFill>
                  </a:tcPr>
                </a:tc>
                <a:tc vMerge="1">
                  <a:txBody>
                    <a:bodyPr/>
                    <a:lstStyle/>
                    <a:p>
                      <a:endParaRPr lang="en-US" sz="1800" kern="1200" dirty="0">
                        <a:solidFill>
                          <a:schemeClr val="tx1"/>
                        </a:solidFill>
                        <a:effectLst/>
                        <a:latin typeface="+mn-lt"/>
                        <a:ea typeface="+mn-ea"/>
                        <a:cs typeface="+mn-cs"/>
                      </a:endParaRPr>
                    </a:p>
                  </a:txBody>
                  <a:tcPr>
                    <a:solidFill>
                      <a:schemeClr val="bg1"/>
                    </a:solidFill>
                  </a:tcPr>
                </a:tc>
                <a:tc gridSpan="2" vMerge="1">
                  <a:txBody>
                    <a:bodyPr/>
                    <a:lstStyle/>
                    <a:p>
                      <a:pPr marL="0" lvl="0" indent="0">
                        <a:buFont typeface="Arial" panose="020B0604020202020204" pitchFamily="34" charset="0"/>
                        <a:buNone/>
                      </a:pPr>
                      <a:endParaRPr lang="en-US" sz="1800" kern="1200" dirty="0">
                        <a:solidFill>
                          <a:schemeClr val="tx1"/>
                        </a:solidFill>
                        <a:effectLst/>
                        <a:latin typeface="+mn-lt"/>
                        <a:ea typeface="+mn-ea"/>
                        <a:cs typeface="+mn-cs"/>
                      </a:endParaRPr>
                    </a:p>
                  </a:txBody>
                  <a:tcPr>
                    <a:solidFill>
                      <a:schemeClr val="bg1"/>
                    </a:solidFill>
                  </a:tcPr>
                </a:tc>
                <a:tc hMerge="1" vMerge="1">
                  <a:txBody>
                    <a:bodyPr/>
                    <a:lstStyle/>
                    <a:p>
                      <a:endParaRPr lang="en-US"/>
                    </a:p>
                  </a:txBody>
                  <a:tcPr/>
                </a:tc>
              </a:tr>
              <a:tr h="428559">
                <a:tc>
                  <a:txBody>
                    <a:bodyPr/>
                    <a:lstStyle/>
                    <a:p>
                      <a:r>
                        <a:rPr lang="en-US" sz="1600" b="1" dirty="0" smtClean="0"/>
                        <a:t>Communication</a:t>
                      </a:r>
                      <a:endParaRPr lang="en-US" sz="1600" b="1" dirty="0"/>
                    </a:p>
                  </a:txBody>
                  <a:tcPr>
                    <a:solidFill>
                      <a:schemeClr val="bg1"/>
                    </a:solidFill>
                  </a:tcPr>
                </a:tc>
                <a:tc rowSpan="2">
                  <a:txBody>
                    <a:bodyPr/>
                    <a:lstStyle/>
                    <a:p>
                      <a:r>
                        <a:rPr lang="en-US" sz="1800" kern="1200" dirty="0" smtClean="0">
                          <a:solidFill>
                            <a:schemeClr val="tx1"/>
                          </a:solidFill>
                          <a:effectLst/>
                          <a:latin typeface="+mn-lt"/>
                          <a:ea typeface="+mn-ea"/>
                          <a:cs typeface="+mn-cs"/>
                        </a:rPr>
                        <a:t>Course field research project.</a:t>
                      </a:r>
                      <a:endParaRPr lang="en-US" sz="1800" kern="1200" dirty="0">
                        <a:solidFill>
                          <a:schemeClr val="tx1"/>
                        </a:solidFill>
                        <a:effectLst/>
                        <a:latin typeface="+mn-lt"/>
                        <a:ea typeface="+mn-ea"/>
                        <a:cs typeface="+mn-cs"/>
                      </a:endParaRPr>
                    </a:p>
                  </a:txBody>
                  <a:tcPr>
                    <a:solidFill>
                      <a:schemeClr val="bg1"/>
                    </a:solidFill>
                  </a:tcPr>
                </a:tc>
                <a:tc rowSpan="2" gridSpan="2">
                  <a:txBody>
                    <a:bodyPr/>
                    <a:lstStyle/>
                    <a:p>
                      <a:pPr lvl="0"/>
                      <a:r>
                        <a:rPr lang="en-US" sz="1800" kern="1200" dirty="0" smtClean="0">
                          <a:solidFill>
                            <a:schemeClr val="tx1"/>
                          </a:solidFill>
                          <a:effectLst/>
                          <a:latin typeface="+mn-lt"/>
                          <a:ea typeface="+mn-ea"/>
                          <a:cs typeface="+mn-cs"/>
                        </a:rPr>
                        <a:t>Students are required to write a</a:t>
                      </a:r>
                      <a:r>
                        <a:rPr lang="en-US" sz="1800" kern="1200" baseline="0" dirty="0" smtClean="0">
                          <a:solidFill>
                            <a:schemeClr val="tx1"/>
                          </a:solidFill>
                          <a:effectLst/>
                          <a:latin typeface="+mn-lt"/>
                          <a:ea typeface="+mn-ea"/>
                          <a:cs typeface="+mn-cs"/>
                        </a:rPr>
                        <a:t> paper in an academic journal style with introduction, methods, results, discussion, and conclusions, and present the results orally as a formal conference style presentation to the class. These assignment will be evaluated using rubrics developed by this grant.</a:t>
                      </a:r>
                      <a:endParaRPr lang="en-US" sz="1800" kern="1200" dirty="0">
                        <a:solidFill>
                          <a:schemeClr val="tx1"/>
                        </a:solidFill>
                        <a:effectLst/>
                        <a:latin typeface="+mn-lt"/>
                        <a:ea typeface="+mn-ea"/>
                        <a:cs typeface="+mn-cs"/>
                      </a:endParaRPr>
                    </a:p>
                  </a:txBody>
                  <a:tcPr>
                    <a:solidFill>
                      <a:schemeClr val="bg1"/>
                    </a:solidFill>
                  </a:tcPr>
                </a:tc>
                <a:tc rowSpan="2" hMerge="1">
                  <a:txBody>
                    <a:bodyPr/>
                    <a:lstStyle/>
                    <a:p>
                      <a:endParaRPr lang="en-US"/>
                    </a:p>
                  </a:txBody>
                  <a:tcPr/>
                </a:tc>
              </a:tr>
              <a:tr h="42855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S ]</a:t>
                      </a:r>
                      <a:endParaRPr lang="en-US" sz="1600" dirty="0" smtClean="0"/>
                    </a:p>
                  </a:txBody>
                  <a:tcPr>
                    <a:solidFill>
                      <a:schemeClr val="bg1"/>
                    </a:solidFill>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428559">
                <a:tc gridSpan="4">
                  <a:txBody>
                    <a:bodyPr/>
                    <a:lstStyle/>
                    <a:p>
                      <a:r>
                        <a:rPr lang="en-US" sz="1600" b="1" dirty="0" smtClean="0"/>
                        <a:t>Course URI Intensity:</a:t>
                      </a:r>
                      <a:r>
                        <a:rPr lang="en-US" sz="1600" baseline="0" dirty="0" smtClean="0"/>
                        <a:t>  [ S ]</a:t>
                      </a:r>
                      <a:endParaRPr lang="en-US" sz="1600" dirty="0"/>
                    </a:p>
                  </a:txBody>
                  <a:tcPr anchor="ctr">
                    <a:solidFill>
                      <a:schemeClr val="bg1"/>
                    </a:solidFill>
                  </a:tcPr>
                </a:tc>
                <a:tc hMerge="1">
                  <a:txBody>
                    <a:bodyPr/>
                    <a:lstStyle/>
                    <a:p>
                      <a:endParaRPr lang="en-US" sz="1600" dirty="0"/>
                    </a:p>
                  </a:txBody>
                  <a:tcPr/>
                </a:tc>
                <a:tc hMerge="1">
                  <a:txBody>
                    <a:bodyPr/>
                    <a:lstStyle/>
                    <a:p>
                      <a:endParaRPr lang="en-US" sz="1600" dirty="0"/>
                    </a:p>
                  </a:txBody>
                  <a:tcPr/>
                </a:tc>
                <a:tc hMerge="1">
                  <a:txBody>
                    <a:bodyPr/>
                    <a:lstStyle/>
                    <a:p>
                      <a:endParaRPr lang="en-US"/>
                    </a:p>
                  </a:txBody>
                  <a:tcPr/>
                </a:tc>
              </a:tr>
            </a:tbl>
          </a:graphicData>
        </a:graphic>
      </p:graphicFrame>
      <p:sp>
        <p:nvSpPr>
          <p:cNvPr id="3" name="Oval 2"/>
          <p:cNvSpPr/>
          <p:nvPr/>
        </p:nvSpPr>
        <p:spPr>
          <a:xfrm>
            <a:off x="253426" y="4094237"/>
            <a:ext cx="2757267" cy="557081"/>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Arrow Connector 5"/>
          <p:cNvCxnSpPr>
            <a:stCxn id="3" idx="4"/>
            <a:endCxn id="14" idx="0"/>
          </p:cNvCxnSpPr>
          <p:nvPr/>
        </p:nvCxnSpPr>
        <p:spPr>
          <a:xfrm>
            <a:off x="1632060" y="4651318"/>
            <a:ext cx="915364" cy="609461"/>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211016" y="5260779"/>
            <a:ext cx="4672816" cy="1323439"/>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After you complete the Teaching Strategies and Learning Activities, Measures of Student Performance, and Cognitive Level sections for each SLOs, remember to specify your Course URI Intensity level below (see the Proposal Guidelines for further information).</a:t>
            </a:r>
            <a:endParaRPr lang="en-US" sz="1600" dirty="0"/>
          </a:p>
        </p:txBody>
      </p:sp>
      <p:sp>
        <p:nvSpPr>
          <p:cNvPr id="15" name="Oval 14"/>
          <p:cNvSpPr/>
          <p:nvPr/>
        </p:nvSpPr>
        <p:spPr>
          <a:xfrm>
            <a:off x="2180492" y="1280160"/>
            <a:ext cx="661183" cy="379828"/>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Oval 15"/>
          <p:cNvSpPr/>
          <p:nvPr/>
        </p:nvSpPr>
        <p:spPr>
          <a:xfrm>
            <a:off x="7028159" y="1280160"/>
            <a:ext cx="661183" cy="379828"/>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3629466" y="1300761"/>
            <a:ext cx="2366847" cy="830997"/>
          </a:xfrm>
          <a:prstGeom prst="rect">
            <a:avLst/>
          </a:prstGeom>
          <a:solidFill>
            <a:schemeClr val="bg1"/>
          </a:solidFill>
          <a:ln w="38100">
            <a:solidFill>
              <a:srgbClr val="C00000"/>
            </a:solidFill>
          </a:ln>
        </p:spPr>
        <p:txBody>
          <a:bodyPr wrap="square" rtlCol="0">
            <a:spAutoFit/>
          </a:bodyPr>
          <a:lstStyle/>
          <a:p>
            <a:r>
              <a:rPr lang="en-US" sz="1600" dirty="0" smtClean="0"/>
              <a:t>“NA” must be entered for any SLO not addressed in the course.</a:t>
            </a:r>
            <a:endParaRPr lang="en-US" sz="1600" dirty="0"/>
          </a:p>
        </p:txBody>
      </p:sp>
      <p:cxnSp>
        <p:nvCxnSpPr>
          <p:cNvPr id="18" name="Straight Arrow Connector 17"/>
          <p:cNvCxnSpPr>
            <a:stCxn id="15" idx="6"/>
            <a:endCxn id="17" idx="1"/>
          </p:cNvCxnSpPr>
          <p:nvPr/>
        </p:nvCxnSpPr>
        <p:spPr>
          <a:xfrm>
            <a:off x="2841675" y="1470074"/>
            <a:ext cx="787791" cy="246186"/>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a:stCxn id="16" idx="2"/>
            <a:endCxn id="17" idx="3"/>
          </p:cNvCxnSpPr>
          <p:nvPr/>
        </p:nvCxnSpPr>
        <p:spPr>
          <a:xfrm flipH="1">
            <a:off x="5996313" y="1470074"/>
            <a:ext cx="1031846" cy="246186"/>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Tree>
    <p:custDataLst>
      <p:tags r:id="rId1"/>
    </p:custDataLst>
    <p:extLst>
      <p:ext uri="{BB962C8B-B14F-4D97-AF65-F5344CB8AC3E}">
        <p14:creationId xmlns:p14="http://schemas.microsoft.com/office/powerpoint/2010/main" val="41796241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1" presetClass="entr" presetSubtype="1" fill="hold" grpId="0"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heel(1)">
                                      <p:cBhvr>
                                        <p:cTn id="11" dur="500"/>
                                        <p:tgtEl>
                                          <p:spTgt spid="15"/>
                                        </p:tgtEl>
                                      </p:cBhvr>
                                    </p:animEffect>
                                  </p:childTnLst>
                                </p:cTn>
                              </p:par>
                              <p:par>
                                <p:cTn id="12" presetID="21" presetClass="entr" presetSubtype="1" fill="hold" grpId="0" nodeType="with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wheel(1)">
                                      <p:cBhvr>
                                        <p:cTn id="14" dur="500"/>
                                        <p:tgtEl>
                                          <p:spTgt spid="16"/>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19"/>
                                        </p:tgtEl>
                                        <p:attrNameLst>
                                          <p:attrName>style.visibility</p:attrName>
                                        </p:attrNameLst>
                                      </p:cBhvr>
                                      <p:to>
                                        <p:strVal val="visible"/>
                                      </p:to>
                                    </p:set>
                                    <p:animEffect transition="in" filter="wipe(left)">
                                      <p:cBhvr>
                                        <p:cTn id="18" dur="500"/>
                                        <p:tgtEl>
                                          <p:spTgt spid="19"/>
                                        </p:tgtEl>
                                      </p:cBhvr>
                                    </p:animEffect>
                                  </p:childTnLst>
                                </p:cTn>
                              </p:par>
                              <p:par>
                                <p:cTn id="19" presetID="22" presetClass="entr" presetSubtype="2"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wipe(right)">
                                      <p:cBhvr>
                                        <p:cTn id="21" dur="5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500"/>
                                        <p:tgtEl>
                                          <p:spTgt spid="14"/>
                                        </p:tgtEl>
                                      </p:cBhvr>
                                    </p:animEffect>
                                  </p:childTnLst>
                                </p:cTn>
                              </p:par>
                              <p:par>
                                <p:cTn id="27" presetID="10" presetClass="exit" presetSubtype="0" fill="hold" grpId="1" nodeType="withEffect">
                                  <p:stCondLst>
                                    <p:cond delay="0"/>
                                  </p:stCondLst>
                                  <p:childTnLst>
                                    <p:animEffect transition="out" filter="fade">
                                      <p:cBhvr>
                                        <p:cTn id="28" dur="500"/>
                                        <p:tgtEl>
                                          <p:spTgt spid="17"/>
                                        </p:tgtEl>
                                      </p:cBhvr>
                                    </p:animEffect>
                                    <p:set>
                                      <p:cBhvr>
                                        <p:cTn id="29" dur="1" fill="hold">
                                          <p:stCondLst>
                                            <p:cond delay="499"/>
                                          </p:stCondLst>
                                        </p:cTn>
                                        <p:tgtEl>
                                          <p:spTgt spid="17"/>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15"/>
                                        </p:tgtEl>
                                      </p:cBhvr>
                                    </p:animEffect>
                                    <p:set>
                                      <p:cBhvr>
                                        <p:cTn id="32" dur="1" fill="hold">
                                          <p:stCondLst>
                                            <p:cond delay="499"/>
                                          </p:stCondLst>
                                        </p:cTn>
                                        <p:tgtEl>
                                          <p:spTgt spid="15"/>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16"/>
                                        </p:tgtEl>
                                      </p:cBhvr>
                                    </p:animEffect>
                                    <p:set>
                                      <p:cBhvr>
                                        <p:cTn id="35" dur="1" fill="hold">
                                          <p:stCondLst>
                                            <p:cond delay="499"/>
                                          </p:stCondLst>
                                        </p:cTn>
                                        <p:tgtEl>
                                          <p:spTgt spid="16"/>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500"/>
                                        <p:tgtEl>
                                          <p:spTgt spid="19"/>
                                        </p:tgtEl>
                                      </p:cBhvr>
                                    </p:animEffect>
                                    <p:set>
                                      <p:cBhvr>
                                        <p:cTn id="38" dur="1" fill="hold">
                                          <p:stCondLst>
                                            <p:cond delay="499"/>
                                          </p:stCondLst>
                                        </p:cTn>
                                        <p:tgtEl>
                                          <p:spTgt spid="19"/>
                                        </p:tgtEl>
                                        <p:attrNameLst>
                                          <p:attrName>style.visibility</p:attrName>
                                        </p:attrNameLst>
                                      </p:cBhvr>
                                      <p:to>
                                        <p:strVal val="hidden"/>
                                      </p:to>
                                    </p:set>
                                  </p:childTnLst>
                                </p:cTn>
                              </p:par>
                              <p:par>
                                <p:cTn id="39" presetID="10" presetClass="exit" presetSubtype="0" fill="hold" nodeType="withEffect">
                                  <p:stCondLst>
                                    <p:cond delay="0"/>
                                  </p:stCondLst>
                                  <p:childTnLst>
                                    <p:animEffect transition="out" filter="fade">
                                      <p:cBhvr>
                                        <p:cTn id="40" dur="500"/>
                                        <p:tgtEl>
                                          <p:spTgt spid="18"/>
                                        </p:tgtEl>
                                      </p:cBhvr>
                                    </p:animEffect>
                                    <p:set>
                                      <p:cBhvr>
                                        <p:cTn id="41" dur="1" fill="hold">
                                          <p:stCondLst>
                                            <p:cond delay="499"/>
                                          </p:stCondLst>
                                        </p:cTn>
                                        <p:tgtEl>
                                          <p:spTgt spid="18"/>
                                        </p:tgtEl>
                                        <p:attrNameLst>
                                          <p:attrName>style.visibility</p:attrName>
                                        </p:attrNameLst>
                                      </p:cBhvr>
                                      <p:to>
                                        <p:strVal val="hidden"/>
                                      </p:to>
                                    </p:set>
                                  </p:childTnLst>
                                </p:cTn>
                              </p:par>
                            </p:childTnLst>
                          </p:cTn>
                        </p:par>
                        <p:par>
                          <p:cTn id="42" fill="hold">
                            <p:stCondLst>
                              <p:cond delay="500"/>
                            </p:stCondLst>
                            <p:childTnLst>
                              <p:par>
                                <p:cTn id="43" presetID="21" presetClass="entr" presetSubtype="1" fill="hold" grpId="0" nodeType="after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wheel(1)">
                                      <p:cBhvr>
                                        <p:cTn id="45" dur="500"/>
                                        <p:tgtEl>
                                          <p:spTgt spid="3"/>
                                        </p:tgtEl>
                                      </p:cBhvr>
                                    </p:animEffect>
                                  </p:childTnLst>
                                </p:cTn>
                              </p:par>
                            </p:childTnLst>
                          </p:cTn>
                        </p:par>
                        <p:par>
                          <p:cTn id="46" fill="hold">
                            <p:stCondLst>
                              <p:cond delay="1000"/>
                            </p:stCondLst>
                            <p:childTnLst>
                              <p:par>
                                <p:cTn id="47" presetID="22" presetClass="entr" presetSubtype="2" fill="hold" nodeType="afterEffect">
                                  <p:stCondLst>
                                    <p:cond delay="0"/>
                                  </p:stCondLst>
                                  <p:childTnLst>
                                    <p:set>
                                      <p:cBhvr>
                                        <p:cTn id="48" dur="1" fill="hold">
                                          <p:stCondLst>
                                            <p:cond delay="0"/>
                                          </p:stCondLst>
                                        </p:cTn>
                                        <p:tgtEl>
                                          <p:spTgt spid="6"/>
                                        </p:tgtEl>
                                        <p:attrNameLst>
                                          <p:attrName>style.visibility</p:attrName>
                                        </p:attrNameLst>
                                      </p:cBhvr>
                                      <p:to>
                                        <p:strVal val="visible"/>
                                      </p:to>
                                    </p:set>
                                    <p:animEffect transition="in" filter="wipe(right)">
                                      <p:cBhvr>
                                        <p:cTn id="4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P spid="15" grpId="0" animBg="1"/>
      <p:bldP spid="15" grpId="1" animBg="1"/>
      <p:bldP spid="16" grpId="0" animBg="1"/>
      <p:bldP spid="16" grpId="1" animBg="1"/>
      <p:bldP spid="17" grpId="0" animBg="1"/>
      <p:bldP spid="17"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694009" y="1149061"/>
            <a:ext cx="5384800" cy="3681732"/>
          </a:xfrm>
          <a:solidFill>
            <a:srgbClr val="023870">
              <a:alpha val="25000"/>
            </a:srgbClr>
          </a:solidFill>
        </p:spPr>
        <p:txBody>
          <a:bodyPr/>
          <a:lstStyle/>
          <a:p>
            <a:pPr marL="0" indent="0" algn="ctr">
              <a:buNone/>
            </a:pPr>
            <a:r>
              <a:rPr lang="en-US" sz="2400" b="1" dirty="0" smtClean="0"/>
              <a:t>CURRENT</a:t>
            </a:r>
            <a:endParaRPr lang="en-US" sz="2400" b="1" dirty="0" smtClean="0"/>
          </a:p>
          <a:p>
            <a:pPr marL="463550" indent="-225425"/>
            <a:r>
              <a:rPr lang="en-US" sz="2400" dirty="0" smtClean="0"/>
              <a:t>Knowledge</a:t>
            </a:r>
            <a:r>
              <a:rPr lang="en-US" sz="2400" dirty="0" smtClean="0"/>
              <a:t>			- Skill building</a:t>
            </a:r>
          </a:p>
          <a:p>
            <a:pPr marL="463550" indent="-225425"/>
            <a:r>
              <a:rPr lang="en-US" sz="2400" dirty="0" smtClean="0"/>
              <a:t>Formulate Questions	- Exposure</a:t>
            </a:r>
          </a:p>
          <a:p>
            <a:pPr marL="463550" indent="-225425"/>
            <a:r>
              <a:rPr lang="en-US" sz="2400" dirty="0" smtClean="0"/>
              <a:t>Plan of Action			- Exposure</a:t>
            </a:r>
          </a:p>
          <a:p>
            <a:pPr marL="463550" indent="-225425"/>
            <a:r>
              <a:rPr lang="en-US" sz="2400" dirty="0" smtClean="0"/>
              <a:t>Critical Theory			- Skill building</a:t>
            </a:r>
          </a:p>
          <a:p>
            <a:pPr marL="463550" indent="-225425"/>
            <a:r>
              <a:rPr lang="en-US" sz="2400" dirty="0" smtClean="0"/>
              <a:t>Ethical Conduct		- Not applicable</a:t>
            </a:r>
          </a:p>
          <a:p>
            <a:pPr marL="463550" indent="-225425"/>
            <a:r>
              <a:rPr lang="en-US" sz="2400" dirty="0" smtClean="0"/>
              <a:t>Communication		- Exposure</a:t>
            </a:r>
          </a:p>
          <a:p>
            <a:pPr marL="0" indent="0" algn="ctr">
              <a:buNone/>
            </a:pPr>
            <a:r>
              <a:rPr lang="en-US" sz="2400" b="1" dirty="0" smtClean="0"/>
              <a:t>Course </a:t>
            </a:r>
            <a:r>
              <a:rPr lang="en-US" sz="2400" b="1" dirty="0" smtClean="0"/>
              <a:t>URI Intensity:</a:t>
            </a:r>
            <a:r>
              <a:rPr lang="en-US" sz="2400" dirty="0" smtClean="0"/>
              <a:t>	Exposure</a:t>
            </a:r>
            <a:endParaRPr lang="en-US" sz="2400" dirty="0"/>
          </a:p>
        </p:txBody>
      </p:sp>
      <p:sp>
        <p:nvSpPr>
          <p:cNvPr id="5" name="Content Placeholder 4"/>
          <p:cNvSpPr>
            <a:spLocks noGrp="1"/>
          </p:cNvSpPr>
          <p:nvPr>
            <p:ph sz="half" idx="2"/>
          </p:nvPr>
        </p:nvSpPr>
        <p:spPr>
          <a:xfrm>
            <a:off x="6078809" y="1149061"/>
            <a:ext cx="5384800" cy="3681732"/>
          </a:xfrm>
          <a:solidFill>
            <a:srgbClr val="98C13E">
              <a:alpha val="50000"/>
            </a:srgbClr>
          </a:solidFill>
        </p:spPr>
        <p:txBody>
          <a:bodyPr/>
          <a:lstStyle/>
          <a:p>
            <a:pPr marL="0" indent="0" algn="ctr">
              <a:buNone/>
            </a:pPr>
            <a:r>
              <a:rPr lang="en-US" sz="2400" b="1" dirty="0" smtClean="0"/>
              <a:t>PROPOSED</a:t>
            </a:r>
            <a:endParaRPr lang="en-US" sz="2400" b="1" dirty="0" smtClean="0"/>
          </a:p>
          <a:p>
            <a:pPr marL="463550" indent="-225425"/>
            <a:r>
              <a:rPr lang="en-US" sz="2400" dirty="0" smtClean="0"/>
              <a:t>Knowledge</a:t>
            </a:r>
            <a:r>
              <a:rPr lang="en-US" sz="2400" dirty="0" smtClean="0"/>
              <a:t>			- Skill building</a:t>
            </a:r>
            <a:endParaRPr lang="en-US" sz="2400" dirty="0"/>
          </a:p>
          <a:p>
            <a:pPr marL="463550" indent="-225425"/>
            <a:r>
              <a:rPr lang="en-US" sz="2400" dirty="0"/>
              <a:t>Formulate </a:t>
            </a:r>
            <a:r>
              <a:rPr lang="en-US" sz="2400" dirty="0" smtClean="0"/>
              <a:t>Questions	- Skill building</a:t>
            </a:r>
            <a:endParaRPr lang="en-US" sz="2400" dirty="0"/>
          </a:p>
          <a:p>
            <a:pPr marL="463550" indent="-225425"/>
            <a:r>
              <a:rPr lang="en-US" sz="2400" dirty="0"/>
              <a:t>Plan of </a:t>
            </a:r>
            <a:r>
              <a:rPr lang="en-US" sz="2400" dirty="0" smtClean="0"/>
              <a:t>Action			- Skill building</a:t>
            </a:r>
            <a:endParaRPr lang="en-US" sz="2400" dirty="0"/>
          </a:p>
          <a:p>
            <a:pPr marL="463550" indent="-225425"/>
            <a:r>
              <a:rPr lang="en-US" sz="2400" dirty="0"/>
              <a:t>Critical </a:t>
            </a:r>
            <a:r>
              <a:rPr lang="en-US" sz="2400" dirty="0" smtClean="0"/>
              <a:t>Theory			- Skill building</a:t>
            </a:r>
            <a:endParaRPr lang="en-US" sz="2400" dirty="0"/>
          </a:p>
          <a:p>
            <a:pPr marL="463550" indent="-225425"/>
            <a:r>
              <a:rPr lang="en-US" sz="2400" dirty="0"/>
              <a:t>Ethical </a:t>
            </a:r>
            <a:r>
              <a:rPr lang="en-US" sz="2400" dirty="0" smtClean="0"/>
              <a:t>Conduct		- Not applicable</a:t>
            </a:r>
            <a:endParaRPr lang="en-US" sz="2400" dirty="0"/>
          </a:p>
          <a:p>
            <a:pPr marL="463550" indent="-225425"/>
            <a:r>
              <a:rPr lang="en-US" sz="2400" dirty="0" smtClean="0"/>
              <a:t>Communication		- Intensive</a:t>
            </a:r>
            <a:endParaRPr lang="en-US" sz="2400" dirty="0"/>
          </a:p>
          <a:p>
            <a:pPr marL="0" indent="0" algn="ctr">
              <a:buNone/>
            </a:pPr>
            <a:r>
              <a:rPr lang="en-US" sz="2400" b="1" dirty="0" smtClean="0"/>
              <a:t>Course </a:t>
            </a:r>
            <a:r>
              <a:rPr lang="en-US" sz="2400" b="1" dirty="0"/>
              <a:t>URI Intensity:</a:t>
            </a:r>
            <a:r>
              <a:rPr lang="en-US" sz="2400" dirty="0"/>
              <a:t>	</a:t>
            </a:r>
            <a:r>
              <a:rPr lang="en-US" sz="2400" dirty="0" smtClean="0"/>
              <a:t>Skill building</a:t>
            </a:r>
            <a:endParaRPr lang="en-US" sz="2400" dirty="0"/>
          </a:p>
          <a:p>
            <a:endParaRPr lang="en-US" sz="2400" dirty="0"/>
          </a:p>
          <a:p>
            <a:pPr marL="0" indent="0">
              <a:buNone/>
            </a:pPr>
            <a:endParaRPr lang="en-US" sz="2400" dirty="0"/>
          </a:p>
        </p:txBody>
      </p:sp>
      <p:sp>
        <p:nvSpPr>
          <p:cNvPr id="9" name="Right Arrow 8"/>
          <p:cNvSpPr/>
          <p:nvPr/>
        </p:nvSpPr>
        <p:spPr>
          <a:xfrm>
            <a:off x="5881861" y="2060781"/>
            <a:ext cx="393895" cy="393895"/>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0" name="Right Arrow 9"/>
          <p:cNvSpPr/>
          <p:nvPr/>
        </p:nvSpPr>
        <p:spPr>
          <a:xfrm>
            <a:off x="5878741" y="2496271"/>
            <a:ext cx="393895" cy="393895"/>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1" name="Right Arrow 10"/>
          <p:cNvSpPr/>
          <p:nvPr/>
        </p:nvSpPr>
        <p:spPr>
          <a:xfrm>
            <a:off x="5881860" y="3809663"/>
            <a:ext cx="393895" cy="393895"/>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12" name="Right Arrow 11"/>
          <p:cNvSpPr/>
          <p:nvPr/>
        </p:nvSpPr>
        <p:spPr>
          <a:xfrm>
            <a:off x="5886001" y="2924438"/>
            <a:ext cx="393895" cy="393895"/>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 name="Rectangle 2"/>
          <p:cNvSpPr/>
          <p:nvPr/>
        </p:nvSpPr>
        <p:spPr>
          <a:xfrm>
            <a:off x="694009" y="5144433"/>
            <a:ext cx="4178131" cy="400110"/>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r>
              <a:rPr lang="en-US" sz="2000" dirty="0"/>
              <a:t>Let’s review how this course changed. </a:t>
            </a:r>
          </a:p>
        </p:txBody>
      </p:sp>
      <p:sp>
        <p:nvSpPr>
          <p:cNvPr id="2" name="TextBox 1"/>
          <p:cNvSpPr txBox="1"/>
          <p:nvPr/>
        </p:nvSpPr>
        <p:spPr>
          <a:xfrm>
            <a:off x="694010" y="5144433"/>
            <a:ext cx="8294716" cy="1323439"/>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2000" dirty="0" smtClean="0"/>
              <a:t>It </a:t>
            </a:r>
            <a:r>
              <a:rPr lang="en-US" sz="2000" dirty="0"/>
              <a:t>is now easy to see that the research experiences for the students progressed from exposure to skill building in SLO 2, 3, and 4. Also, SLO 6 has progressed from exposure to intensive. As a result, the overall course has moved from the exposure course URI intensity to skill building</a:t>
            </a:r>
            <a:r>
              <a:rPr lang="en-US" sz="2000" dirty="0" smtClean="0"/>
              <a:t>.</a:t>
            </a:r>
            <a:endParaRPr lang="en-US" sz="2000" dirty="0"/>
          </a:p>
        </p:txBody>
      </p:sp>
    </p:spTree>
    <p:custDataLst>
      <p:tags r:id="rId1"/>
    </p:custDataLst>
    <p:extLst>
      <p:ext uri="{BB962C8B-B14F-4D97-AF65-F5344CB8AC3E}">
        <p14:creationId xmlns:p14="http://schemas.microsoft.com/office/powerpoint/2010/main" val="9399724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par>
                                <p:cTn id="8" presetID="1" presetClass="exit"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hidden"/>
                                      </p:to>
                                    </p:set>
                                  </p:childTnLst>
                                </p:cTn>
                              </p:par>
                            </p:childTnLst>
                          </p:cTn>
                        </p:par>
                        <p:par>
                          <p:cTn id="10" fill="hold">
                            <p:stCondLst>
                              <p:cond delay="500"/>
                            </p:stCondLst>
                            <p:childTnLst>
                              <p:par>
                                <p:cTn id="11" presetID="22" presetClass="entr" presetSubtype="8"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left)">
                                      <p:cBhvr>
                                        <p:cTn id="13" dur="500"/>
                                        <p:tgtEl>
                                          <p:spTgt spid="10"/>
                                        </p:tgtEl>
                                      </p:cBhvr>
                                    </p:animEffect>
                                  </p:childTnLst>
                                </p:cTn>
                              </p:par>
                            </p:childTnLst>
                          </p:cTn>
                        </p:par>
                        <p:par>
                          <p:cTn id="14" fill="hold">
                            <p:stCondLst>
                              <p:cond delay="1000"/>
                            </p:stCondLst>
                            <p:childTnLst>
                              <p:par>
                                <p:cTn id="15" presetID="22" presetClass="entr" presetSubtype="8" fill="hold" grpId="0" nodeType="after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500"/>
                                        <p:tgtEl>
                                          <p:spTgt spid="12"/>
                                        </p:tgtEl>
                                      </p:cBhvr>
                                    </p:animEffect>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left)">
                                      <p:cBhvr>
                                        <p:cTn id="21" dur="500"/>
                                        <p:tgtEl>
                                          <p:spTgt spid="11"/>
                                        </p:tgtEl>
                                      </p:cBhvr>
                                    </p:animEffect>
                                  </p:childTnLst>
                                </p:cTn>
                              </p:par>
                            </p:childTnLst>
                          </p:cTn>
                        </p:par>
                        <p:par>
                          <p:cTn id="22" fill="hold">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3" grpId="0" animBg="1"/>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29162843"/>
              </p:ext>
            </p:extLst>
          </p:nvPr>
        </p:nvGraphicFramePr>
        <p:xfrm>
          <a:off x="441600" y="926784"/>
          <a:ext cx="11311130" cy="5944663"/>
        </p:xfrm>
        <a:graphic>
          <a:graphicData uri="http://schemas.openxmlformats.org/drawingml/2006/table">
            <a:tbl>
              <a:tblPr firstRow="1" bandRow="1">
                <a:tableStyleId>{5940675A-B579-460E-94D1-54222C63F5DA}</a:tableStyleId>
              </a:tblPr>
              <a:tblGrid>
                <a:gridCol w="1953257"/>
                <a:gridCol w="4611061"/>
                <a:gridCol w="2675111"/>
                <a:gridCol w="2071701"/>
              </a:tblGrid>
              <a:tr h="428559">
                <a:tc gridSpan="4">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1" baseline="0" dirty="0" smtClean="0"/>
                        <a:t>CURRENT  </a:t>
                      </a:r>
                      <a:r>
                        <a:rPr lang="en-US" sz="1600" b="0" baseline="0" dirty="0" smtClean="0"/>
                        <a:t>[  ]</a:t>
                      </a:r>
                      <a:r>
                        <a:rPr lang="en-US" sz="1600" b="1" baseline="0" dirty="0" smtClean="0"/>
                        <a:t>               PROPOSED  </a:t>
                      </a:r>
                      <a:r>
                        <a:rPr lang="en-US" sz="1600" b="0" baseline="0" dirty="0" smtClean="0"/>
                        <a:t>[ x ]</a:t>
                      </a:r>
                      <a:endParaRPr lang="en-US" sz="1600" b="0" dirty="0" smtClean="0"/>
                    </a:p>
                  </a:txBody>
                  <a:tcPr anchor="ctr"/>
                </a:tc>
                <a:tc hMerge="1">
                  <a:txBody>
                    <a:bodyPr/>
                    <a:lstStyle/>
                    <a:p>
                      <a:endParaRPr lang="en-US" sz="1400" dirty="0"/>
                    </a:p>
                  </a:txBody>
                  <a:tcPr/>
                </a:tc>
                <a:tc hMerge="1">
                  <a:txBody>
                    <a:bodyPr/>
                    <a:lstStyle/>
                    <a:p>
                      <a:endParaRPr lang="en-US" sz="1400" dirty="0"/>
                    </a:p>
                  </a:txBody>
                  <a:tcPr/>
                </a:tc>
                <a:tc hMerge="1">
                  <a:txBody>
                    <a:bodyPr/>
                    <a:lstStyle/>
                    <a:p>
                      <a:endParaRPr lang="en-US"/>
                    </a:p>
                  </a:txBody>
                  <a:tcPr/>
                </a:tc>
              </a:tr>
              <a:tr h="428559">
                <a:tc>
                  <a:txBody>
                    <a:bodyPr/>
                    <a:lstStyle/>
                    <a:p>
                      <a:r>
                        <a:rPr lang="en-US" sz="1600" b="1" dirty="0" smtClean="0"/>
                        <a:t>Course ID and Title:</a:t>
                      </a:r>
                      <a:endParaRPr lang="en-US" sz="1600" b="1" dirty="0"/>
                    </a:p>
                  </a:txBody>
                  <a:tcPr/>
                </a:tc>
                <a:tc gridSpan="2">
                  <a:txBody>
                    <a:bodyPr/>
                    <a:lstStyle/>
                    <a:p>
                      <a:r>
                        <a:rPr lang="en-US" sz="1600" kern="1200" dirty="0" smtClean="0">
                          <a:solidFill>
                            <a:schemeClr val="tx1"/>
                          </a:solidFill>
                          <a:effectLst/>
                          <a:latin typeface="+mn-lt"/>
                          <a:ea typeface="+mn-ea"/>
                          <a:cs typeface="+mn-cs"/>
                        </a:rPr>
                        <a:t>EGN 3910 Intro</a:t>
                      </a:r>
                      <a:r>
                        <a:rPr lang="en-US" sz="1600" kern="1200" baseline="0" dirty="0" smtClean="0">
                          <a:solidFill>
                            <a:schemeClr val="tx1"/>
                          </a:solidFill>
                          <a:effectLst/>
                          <a:latin typeface="+mn-lt"/>
                          <a:ea typeface="+mn-ea"/>
                          <a:cs typeface="+mn-cs"/>
                        </a:rPr>
                        <a:t> to Research</a:t>
                      </a:r>
                      <a:endParaRPr lang="en-US" sz="1600" dirty="0"/>
                    </a:p>
                  </a:txBody>
                  <a:tcPr/>
                </a:tc>
                <a:tc hMerge="1">
                  <a:txBody>
                    <a:bodyPr/>
                    <a:lstStyle/>
                    <a:p>
                      <a:pPr algn="l"/>
                      <a:endParaRPr lang="en-US" sz="1600" dirty="0"/>
                    </a:p>
                  </a:txBody>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600" b="1" dirty="0" smtClean="0"/>
                        <a:t>Existing</a:t>
                      </a:r>
                      <a:r>
                        <a:rPr lang="en-US" sz="1600" b="1" baseline="0" dirty="0" smtClean="0"/>
                        <a:t> </a:t>
                      </a:r>
                      <a:r>
                        <a:rPr lang="en-US" sz="1600" b="0" baseline="0" dirty="0" smtClean="0"/>
                        <a:t>[  ]   </a:t>
                      </a:r>
                      <a:r>
                        <a:rPr lang="en-US" sz="1600" b="1" baseline="0" dirty="0" smtClean="0"/>
                        <a:t>New </a:t>
                      </a:r>
                      <a:r>
                        <a:rPr lang="en-US" sz="1600" b="0" baseline="0" dirty="0" smtClean="0"/>
                        <a:t>[ x ]</a:t>
                      </a:r>
                      <a:endParaRPr lang="en-US" sz="1600" b="0" dirty="0"/>
                    </a:p>
                  </a:txBody>
                  <a:tcPr/>
                </a:tc>
              </a:tr>
              <a:tr h="428559">
                <a:tc>
                  <a:txBody>
                    <a:bodyPr/>
                    <a:lstStyle/>
                    <a:p>
                      <a:pPr algn="ctr"/>
                      <a:r>
                        <a:rPr lang="en-US" sz="1600" b="1" dirty="0" smtClean="0"/>
                        <a:t>DTD SLOs</a:t>
                      </a:r>
                      <a:endParaRPr lang="en-US" sz="1600" b="1" dirty="0"/>
                    </a:p>
                  </a:txBody>
                  <a:tcPr/>
                </a:tc>
                <a:tc>
                  <a:txBody>
                    <a:bodyPr/>
                    <a:lstStyle/>
                    <a:p>
                      <a:pPr algn="ctr"/>
                      <a:r>
                        <a:rPr lang="en-US" sz="1600" b="1" dirty="0" smtClean="0"/>
                        <a:t>TEACHING</a:t>
                      </a:r>
                      <a:r>
                        <a:rPr lang="en-US" sz="1600" b="1" baseline="0" dirty="0" smtClean="0"/>
                        <a:t> STRATEGIES AND LEARNING ACTIVITIES</a:t>
                      </a:r>
                      <a:endParaRPr lang="en-US" sz="1600" b="1" dirty="0"/>
                    </a:p>
                  </a:txBody>
                  <a:tcPr/>
                </a:tc>
                <a:tc gridSpan="2">
                  <a:txBody>
                    <a:bodyPr/>
                    <a:lstStyle/>
                    <a:p>
                      <a:pPr algn="ctr"/>
                      <a:r>
                        <a:rPr lang="en-US" sz="1600" b="1" dirty="0" smtClean="0"/>
                        <a:t>MEASURES OF STUDENT</a:t>
                      </a:r>
                      <a:r>
                        <a:rPr lang="en-US" sz="1600" b="1" baseline="0" dirty="0" smtClean="0"/>
                        <a:t> PERFORMANCE</a:t>
                      </a:r>
                      <a:endParaRPr lang="en-US" sz="1600" b="1" dirty="0"/>
                    </a:p>
                  </a:txBody>
                  <a:tcPr/>
                </a:tc>
                <a:tc hMerge="1">
                  <a:txBody>
                    <a:bodyPr/>
                    <a:lstStyle/>
                    <a:p>
                      <a:endParaRPr lang="en-US"/>
                    </a:p>
                  </a:txBody>
                  <a:tcPr/>
                </a:tc>
              </a:tr>
              <a:tr h="428559">
                <a:tc>
                  <a:txBody>
                    <a:bodyPr/>
                    <a:lstStyle/>
                    <a:p>
                      <a:r>
                        <a:rPr lang="en-US" sz="1600" b="1" dirty="0" smtClean="0"/>
                        <a:t>Knowledge</a:t>
                      </a:r>
                      <a:endParaRPr lang="en-US" sz="1600" b="1" dirty="0"/>
                    </a:p>
                  </a:txBody>
                  <a:tcPr/>
                </a:tc>
                <a:tc rowSpan="2">
                  <a:txBody>
                    <a:bodyPr/>
                    <a:lstStyle/>
                    <a:p>
                      <a:r>
                        <a:rPr lang="en-US" sz="1600" dirty="0" smtClean="0"/>
                        <a:t>NA</a:t>
                      </a:r>
                      <a:endParaRPr lang="en-US" sz="1600" dirty="0"/>
                    </a:p>
                  </a:txBody>
                  <a:tcPr/>
                </a:tc>
                <a:tc rowSpan="2" gridSpan="2">
                  <a:txBody>
                    <a:bodyPr/>
                    <a:lstStyle/>
                    <a:p>
                      <a:pPr lvl="0"/>
                      <a:r>
                        <a:rPr lang="en-US" sz="1600" dirty="0" smtClean="0"/>
                        <a:t>NA</a:t>
                      </a:r>
                      <a:endParaRPr lang="en-US" sz="1600" dirty="0"/>
                    </a:p>
                  </a:txBody>
                  <a:tcPr/>
                </a:tc>
                <a:tc rowSpan="2" hMerge="1">
                  <a:txBody>
                    <a:bodyPr/>
                    <a:lstStyle/>
                    <a:p>
                      <a:endParaRPr lang="en-US"/>
                    </a:p>
                  </a:txBody>
                  <a:tcPr/>
                </a:tc>
              </a:tr>
              <a:tr h="428559">
                <a:tc>
                  <a:txBody>
                    <a:bodyPr/>
                    <a:lstStyle/>
                    <a:p>
                      <a:r>
                        <a:rPr lang="en-US" sz="1600" dirty="0" smtClean="0"/>
                        <a:t>Cognitive</a:t>
                      </a:r>
                      <a:r>
                        <a:rPr lang="en-US" sz="1600" baseline="0" dirty="0" smtClean="0"/>
                        <a:t> Level: [  ]</a:t>
                      </a:r>
                      <a:endParaRPr lang="en-US" sz="1600" dirty="0"/>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428559">
                <a:tc>
                  <a:txBody>
                    <a:bodyPr/>
                    <a:lstStyle/>
                    <a:p>
                      <a:r>
                        <a:rPr lang="en-US" sz="1600" b="1" dirty="0" smtClean="0"/>
                        <a:t>Formulate</a:t>
                      </a:r>
                      <a:r>
                        <a:rPr lang="en-US" sz="1600" b="1" baseline="0" dirty="0" smtClean="0"/>
                        <a:t> Questions</a:t>
                      </a:r>
                      <a:endParaRPr lang="en-US" sz="1600" b="1" dirty="0"/>
                    </a:p>
                  </a:txBody>
                  <a:tcPr/>
                </a:tc>
                <a:tc rowSpan="2">
                  <a:txBody>
                    <a:bodyPr/>
                    <a:lstStyle/>
                    <a:p>
                      <a:r>
                        <a:rPr lang="en-US" sz="1600" dirty="0" smtClean="0"/>
                        <a:t>Small group activities in class will involve</a:t>
                      </a:r>
                      <a:r>
                        <a:rPr lang="en-US" sz="1600" baseline="0" dirty="0" smtClean="0"/>
                        <a:t> critique of instructor-provided examples and peer review of first drafts of student-created work.</a:t>
                      </a:r>
                      <a:endParaRPr lang="en-US" sz="1600" dirty="0"/>
                    </a:p>
                  </a:txBody>
                  <a:tcPr/>
                </a:tc>
                <a:tc rowSpan="2" gridSpan="2">
                  <a:txBody>
                    <a:bodyPr/>
                    <a:lstStyle/>
                    <a:p>
                      <a:pPr lvl="0"/>
                      <a:r>
                        <a:rPr lang="en-US" sz="1600" dirty="0" smtClean="0"/>
                        <a:t>Module will be created for the following activities:</a:t>
                      </a:r>
                    </a:p>
                    <a:p>
                      <a:pPr marL="285750" lvl="0" indent="-285750">
                        <a:buFont typeface="Arial" panose="020B0604020202020204" pitchFamily="34" charset="0"/>
                        <a:buChar char="•"/>
                      </a:pPr>
                      <a:r>
                        <a:rPr lang="en-US" sz="1600" dirty="0" smtClean="0"/>
                        <a:t>Design a hypothesis</a:t>
                      </a:r>
                    </a:p>
                    <a:p>
                      <a:pPr marL="285750" lvl="0" indent="-285750">
                        <a:buFont typeface="Arial" panose="020B0604020202020204" pitchFamily="34" charset="0"/>
                        <a:buChar char="•"/>
                      </a:pPr>
                      <a:r>
                        <a:rPr lang="en-US" sz="1600" dirty="0" smtClean="0"/>
                        <a:t>Introduction</a:t>
                      </a:r>
                      <a:r>
                        <a:rPr lang="en-US" sz="1600" baseline="0" dirty="0" smtClean="0"/>
                        <a:t> writing</a:t>
                      </a:r>
                    </a:p>
                    <a:p>
                      <a:pPr marL="285750" lvl="0" indent="-285750">
                        <a:buFont typeface="Arial" panose="020B0604020202020204" pitchFamily="34" charset="0"/>
                        <a:buChar char="•"/>
                      </a:pPr>
                      <a:r>
                        <a:rPr lang="en-US" sz="1600" baseline="0" dirty="0" smtClean="0"/>
                        <a:t>Justification / persuasive writing</a:t>
                      </a:r>
                    </a:p>
                    <a:p>
                      <a:pPr marL="285750" lvl="0" indent="-285750">
                        <a:buFont typeface="Arial" panose="020B0604020202020204" pitchFamily="34" charset="0"/>
                        <a:buChar char="•"/>
                      </a:pPr>
                      <a:r>
                        <a:rPr lang="en-US" sz="1600" baseline="0" dirty="0" smtClean="0"/>
                        <a:t>Literature review</a:t>
                      </a:r>
                    </a:p>
                    <a:p>
                      <a:pPr marL="0" lvl="0" indent="0">
                        <a:buFont typeface="Arial" panose="020B0604020202020204" pitchFamily="34" charset="0"/>
                        <a:buNone/>
                      </a:pPr>
                      <a:r>
                        <a:rPr lang="en-US" sz="1600" baseline="0" dirty="0" smtClean="0"/>
                        <a:t>An activity description and standardized rubrics for small group in class critiques and peer-reviews will be developed for these assignments. Criteria for selecting topics or narrowing topics for these assignments will be developed to help faculty and students understand what is expected. Subsequent assessment will be conducted on individual work products This will also be assessed in the final exam with targeted exam questions.</a:t>
                      </a:r>
                      <a:endParaRPr lang="en-US" sz="1600" dirty="0" smtClean="0"/>
                    </a:p>
                    <a:p>
                      <a:endParaRPr lang="en-US" sz="1600" dirty="0"/>
                    </a:p>
                  </a:txBody>
                  <a:tcPr/>
                </a:tc>
                <a:tc rowSpan="2" hMerge="1">
                  <a:txBody>
                    <a:bodyPr/>
                    <a:lstStyle/>
                    <a:p>
                      <a:endParaRPr lang="en-US"/>
                    </a:p>
                  </a:txBody>
                  <a:tcPr/>
                </a:tc>
              </a:tr>
              <a:tr h="337330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S ]</a:t>
                      </a:r>
                      <a:endParaRPr lang="en-US" sz="1600" dirty="0" smtClean="0"/>
                    </a:p>
                  </a:txBody>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bl>
          </a:graphicData>
        </a:graphic>
      </p:graphicFrame>
      <p:sp>
        <p:nvSpPr>
          <p:cNvPr id="2" name="Oval 1"/>
          <p:cNvSpPr/>
          <p:nvPr/>
        </p:nvSpPr>
        <p:spPr>
          <a:xfrm>
            <a:off x="10784542" y="1264025"/>
            <a:ext cx="968188" cy="510988"/>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Oval 5"/>
          <p:cNvSpPr/>
          <p:nvPr/>
        </p:nvSpPr>
        <p:spPr>
          <a:xfrm>
            <a:off x="6226629" y="883425"/>
            <a:ext cx="1538514" cy="464893"/>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1610616" y="795087"/>
            <a:ext cx="2146347" cy="584775"/>
          </a:xfrm>
          <a:prstGeom prst="rect">
            <a:avLst/>
          </a:prstGeom>
          <a:solidFill>
            <a:schemeClr val="bg1"/>
          </a:solidFill>
          <a:ln w="3175">
            <a:solidFill>
              <a:schemeClr val="tx1"/>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r>
              <a:rPr lang="en-US" sz="3200" b="1" dirty="0" smtClean="0">
                <a:ln w="3175">
                  <a:noFill/>
                </a:ln>
                <a:solidFill>
                  <a:srgbClr val="C00000"/>
                </a:solidFill>
                <a:effectLst>
                  <a:outerShdw blurRad="50800" dist="38100" dir="13500000" algn="br" rotWithShape="0">
                    <a:prstClr val="black">
                      <a:alpha val="40000"/>
                    </a:prstClr>
                  </a:outerShdw>
                </a:effectLst>
              </a:rPr>
              <a:t>EXAMPLE 2</a:t>
            </a:r>
            <a:endParaRPr lang="en-US" sz="3200" b="1" dirty="0">
              <a:ln w="3175">
                <a:noFill/>
              </a:ln>
              <a:solidFill>
                <a:srgbClr val="C00000"/>
              </a:solidFill>
              <a:effectLst>
                <a:outerShdw blurRad="50800" dist="38100" dir="13500000" algn="br" rotWithShape="0">
                  <a:prstClr val="black">
                    <a:alpha val="40000"/>
                  </a:prstClr>
                </a:outerShdw>
              </a:effectLst>
            </a:endParaRPr>
          </a:p>
        </p:txBody>
      </p:sp>
      <p:sp>
        <p:nvSpPr>
          <p:cNvPr id="3" name="TextBox 2"/>
          <p:cNvSpPr txBox="1"/>
          <p:nvPr/>
        </p:nvSpPr>
        <p:spPr>
          <a:xfrm>
            <a:off x="9422507" y="116211"/>
            <a:ext cx="2228384"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Only the Proposed  Section is needed since this is a new course.</a:t>
            </a:r>
            <a:endParaRPr lang="en-US" sz="1600" dirty="0"/>
          </a:p>
        </p:txBody>
      </p:sp>
      <p:cxnSp>
        <p:nvCxnSpPr>
          <p:cNvPr id="8" name="Straight Arrow Connector 7"/>
          <p:cNvCxnSpPr>
            <a:stCxn id="6" idx="6"/>
            <a:endCxn id="3" idx="1"/>
          </p:cNvCxnSpPr>
          <p:nvPr/>
        </p:nvCxnSpPr>
        <p:spPr>
          <a:xfrm flipV="1">
            <a:off x="7765143" y="531710"/>
            <a:ext cx="1657364" cy="584162"/>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2" idx="1"/>
            <a:endCxn id="3" idx="2"/>
          </p:cNvCxnSpPr>
          <p:nvPr/>
        </p:nvCxnSpPr>
        <p:spPr>
          <a:xfrm flipH="1" flipV="1">
            <a:off x="10536699" y="947208"/>
            <a:ext cx="389631" cy="391649"/>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16" name="Oval 15"/>
          <p:cNvSpPr/>
          <p:nvPr/>
        </p:nvSpPr>
        <p:spPr>
          <a:xfrm>
            <a:off x="2264897" y="2194560"/>
            <a:ext cx="661183" cy="379828"/>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Oval 16"/>
          <p:cNvSpPr/>
          <p:nvPr/>
        </p:nvSpPr>
        <p:spPr>
          <a:xfrm>
            <a:off x="6873411" y="2194560"/>
            <a:ext cx="661183" cy="379828"/>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TextBox 17"/>
          <p:cNvSpPr txBox="1"/>
          <p:nvPr/>
        </p:nvSpPr>
        <p:spPr>
          <a:xfrm>
            <a:off x="3713871" y="2215161"/>
            <a:ext cx="2366847"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“NA” must be entered for any SLO not addressed in the course.</a:t>
            </a:r>
            <a:endParaRPr lang="en-US" sz="1600" dirty="0"/>
          </a:p>
        </p:txBody>
      </p:sp>
      <p:cxnSp>
        <p:nvCxnSpPr>
          <p:cNvPr id="19" name="Straight Arrow Connector 18"/>
          <p:cNvCxnSpPr>
            <a:stCxn id="16" idx="6"/>
            <a:endCxn id="18" idx="1"/>
          </p:cNvCxnSpPr>
          <p:nvPr/>
        </p:nvCxnSpPr>
        <p:spPr>
          <a:xfrm>
            <a:off x="2926080" y="2384474"/>
            <a:ext cx="787791" cy="246186"/>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a:stCxn id="17" idx="2"/>
            <a:endCxn id="18" idx="3"/>
          </p:cNvCxnSpPr>
          <p:nvPr/>
        </p:nvCxnSpPr>
        <p:spPr>
          <a:xfrm flipH="1">
            <a:off x="6080718" y="2384474"/>
            <a:ext cx="792693" cy="246186"/>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2377440" y="3046158"/>
            <a:ext cx="9375290" cy="3811842"/>
          </a:xfrm>
          <a:prstGeom prst="rect">
            <a:avLst/>
          </a:prstGeom>
          <a:noFill/>
          <a:ln w="38100">
            <a:solidFill>
              <a:srgbClr val="C00000"/>
            </a:solidFill>
            <a:prstDash val="lg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TextBox 31"/>
          <p:cNvSpPr txBox="1"/>
          <p:nvPr/>
        </p:nvSpPr>
        <p:spPr>
          <a:xfrm>
            <a:off x="2528252" y="5363074"/>
            <a:ext cx="3942886" cy="1323439"/>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When entering information in these cells, the information must be about what students are doing or how they are being assessed that relates to this SLO. Remember, it must relate to research &amp; inquiry.</a:t>
            </a:r>
            <a:endParaRPr lang="en-US" sz="1600" dirty="0"/>
          </a:p>
        </p:txBody>
      </p:sp>
      <p:sp>
        <p:nvSpPr>
          <p:cNvPr id="33" name="Oval 32"/>
          <p:cNvSpPr/>
          <p:nvPr/>
        </p:nvSpPr>
        <p:spPr>
          <a:xfrm>
            <a:off x="337625" y="3418449"/>
            <a:ext cx="2039815" cy="506437"/>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TextBox 33"/>
          <p:cNvSpPr txBox="1"/>
          <p:nvPr/>
        </p:nvSpPr>
        <p:spPr>
          <a:xfrm>
            <a:off x="126609" y="4132998"/>
            <a:ext cx="3953022" cy="1077218"/>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After you have entered the information in the two cells to the right, you must specific the cognitive level of coverage for this SLO (see Proposal Guidelines for further information).</a:t>
            </a:r>
            <a:endParaRPr lang="en-US" sz="1600" dirty="0"/>
          </a:p>
        </p:txBody>
      </p:sp>
      <p:cxnSp>
        <p:nvCxnSpPr>
          <p:cNvPr id="35" name="Straight Arrow Connector 34"/>
          <p:cNvCxnSpPr>
            <a:stCxn id="33" idx="4"/>
            <a:endCxn id="34" idx="0"/>
          </p:cNvCxnSpPr>
          <p:nvPr/>
        </p:nvCxnSpPr>
        <p:spPr>
          <a:xfrm>
            <a:off x="1357533" y="3924886"/>
            <a:ext cx="745587" cy="208112"/>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54" name="Straight Arrow Connector 53"/>
          <p:cNvCxnSpPr>
            <a:endCxn id="32" idx="0"/>
          </p:cNvCxnSpPr>
          <p:nvPr/>
        </p:nvCxnSpPr>
        <p:spPr>
          <a:xfrm>
            <a:off x="4499695" y="3924886"/>
            <a:ext cx="0" cy="1438188"/>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57" name="Straight Arrow Connector 56"/>
          <p:cNvCxnSpPr>
            <a:endCxn id="32" idx="0"/>
          </p:cNvCxnSpPr>
          <p:nvPr/>
        </p:nvCxnSpPr>
        <p:spPr>
          <a:xfrm flipH="1">
            <a:off x="4499695" y="4811151"/>
            <a:ext cx="2373716" cy="551923"/>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77" name="TextBox 76"/>
          <p:cNvSpPr txBox="1"/>
          <p:nvPr/>
        </p:nvSpPr>
        <p:spPr>
          <a:xfrm>
            <a:off x="126609" y="5878936"/>
            <a:ext cx="1800251" cy="830997"/>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Complete the form for the remainder of the SLOs.</a:t>
            </a:r>
            <a:endParaRPr lang="en-US" sz="1600" dirty="0"/>
          </a:p>
        </p:txBody>
      </p:sp>
      <p:sp>
        <p:nvSpPr>
          <p:cNvPr id="78" name="TextBox 77"/>
          <p:cNvSpPr txBox="1"/>
          <p:nvPr/>
        </p:nvSpPr>
        <p:spPr>
          <a:xfrm>
            <a:off x="4038100" y="108737"/>
            <a:ext cx="4769997" cy="584775"/>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A Course Plan Worksheet needed to be completed for the proposed curriculum only since this course is new.</a:t>
            </a:r>
            <a:endParaRPr lang="en-US" sz="1600" dirty="0"/>
          </a:p>
        </p:txBody>
      </p:sp>
      <p:sp>
        <p:nvSpPr>
          <p:cNvPr id="24" name="TextBox 23"/>
          <p:cNvSpPr txBox="1"/>
          <p:nvPr/>
        </p:nvSpPr>
        <p:spPr>
          <a:xfrm>
            <a:off x="604149" y="3956082"/>
            <a:ext cx="6208485" cy="923330"/>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dirty="0" smtClean="0"/>
              <a:t>Example 2 contains the Course Plan Worksheet for a new course. Remember, proposed new courses need only one Course Plan Worksheet completed for the proposed curriculum.</a:t>
            </a:r>
            <a:endParaRPr lang="en-US" dirty="0"/>
          </a:p>
        </p:txBody>
      </p:sp>
    </p:spTree>
    <p:custDataLst>
      <p:tags r:id="rId1"/>
    </p:custDataLst>
    <p:extLst>
      <p:ext uri="{BB962C8B-B14F-4D97-AF65-F5344CB8AC3E}">
        <p14:creationId xmlns:p14="http://schemas.microsoft.com/office/powerpoint/2010/main" val="2827973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hidden"/>
                                      </p:to>
                                    </p:set>
                                  </p:childTnLst>
                                </p:cTn>
                              </p:par>
                              <p:par>
                                <p:cTn id="7" presetID="10" presetClass="entr" presetSubtype="0" fill="hold" grpId="0" nodeType="withEffect">
                                  <p:stCondLst>
                                    <p:cond delay="0"/>
                                  </p:stCondLst>
                                  <p:childTnLst>
                                    <p:set>
                                      <p:cBhvr>
                                        <p:cTn id="8" dur="1" fill="hold">
                                          <p:stCondLst>
                                            <p:cond delay="0"/>
                                          </p:stCondLst>
                                        </p:cTn>
                                        <p:tgtEl>
                                          <p:spTgt spid="78"/>
                                        </p:tgtEl>
                                        <p:attrNameLst>
                                          <p:attrName>style.visibility</p:attrName>
                                        </p:attrNameLst>
                                      </p:cBhvr>
                                      <p:to>
                                        <p:strVal val="visible"/>
                                      </p:to>
                                    </p:set>
                                    <p:animEffect transition="in" filter="fade">
                                      <p:cBhvr>
                                        <p:cTn id="9" dur="500"/>
                                        <p:tgtEl>
                                          <p:spTgt spid="7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par>
                                <p:cTn id="15" presetID="10" presetClass="exit" presetSubtype="0" fill="hold" grpId="1" nodeType="withEffect">
                                  <p:stCondLst>
                                    <p:cond delay="0"/>
                                  </p:stCondLst>
                                  <p:childTnLst>
                                    <p:animEffect transition="out" filter="fade">
                                      <p:cBhvr>
                                        <p:cTn id="16" dur="500"/>
                                        <p:tgtEl>
                                          <p:spTgt spid="78"/>
                                        </p:tgtEl>
                                      </p:cBhvr>
                                    </p:animEffect>
                                    <p:set>
                                      <p:cBhvr>
                                        <p:cTn id="17" dur="1" fill="hold">
                                          <p:stCondLst>
                                            <p:cond delay="499"/>
                                          </p:stCondLst>
                                        </p:cTn>
                                        <p:tgtEl>
                                          <p:spTgt spid="78"/>
                                        </p:tgtEl>
                                        <p:attrNameLst>
                                          <p:attrName>style.visibility</p:attrName>
                                        </p:attrNameLst>
                                      </p:cBhvr>
                                      <p:to>
                                        <p:strVal val="hidden"/>
                                      </p:to>
                                    </p:set>
                                  </p:childTnLst>
                                </p:cTn>
                              </p:par>
                            </p:childTnLst>
                          </p:cTn>
                        </p:par>
                        <p:par>
                          <p:cTn id="18" fill="hold">
                            <p:stCondLst>
                              <p:cond delay="500"/>
                            </p:stCondLst>
                            <p:childTnLst>
                              <p:par>
                                <p:cTn id="19" presetID="21" presetClass="entr" presetSubtype="1" fill="hold" grpId="0"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heel(1)">
                                      <p:cBhvr>
                                        <p:cTn id="21" dur="500"/>
                                        <p:tgtEl>
                                          <p:spTgt spid="2"/>
                                        </p:tgtEl>
                                      </p:cBhvr>
                                    </p:animEffect>
                                  </p:childTnLst>
                                </p:cTn>
                              </p:par>
                              <p:par>
                                <p:cTn id="22" presetID="21" presetClass="entr" presetSubtype="1" fill="hold" grpId="0" nodeType="with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heel(1)">
                                      <p:cBhvr>
                                        <p:cTn id="24" dur="500"/>
                                        <p:tgtEl>
                                          <p:spTgt spid="6"/>
                                        </p:tgtEl>
                                      </p:cBhvr>
                                    </p:animEffect>
                                  </p:childTnLst>
                                </p:cTn>
                              </p:par>
                            </p:childTnLst>
                          </p:cTn>
                        </p:par>
                        <p:par>
                          <p:cTn id="25" fill="hold">
                            <p:stCondLst>
                              <p:cond delay="1000"/>
                            </p:stCondLst>
                            <p:childTnLst>
                              <p:par>
                                <p:cTn id="26" presetID="22" presetClass="entr" presetSubtype="2" fill="hold"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right)">
                                      <p:cBhvr>
                                        <p:cTn id="28" dur="500"/>
                                        <p:tgtEl>
                                          <p:spTgt spid="8"/>
                                        </p:tgtEl>
                                      </p:cBhvr>
                                    </p:animEffect>
                                  </p:childTnLst>
                                </p:cTn>
                              </p:par>
                              <p:par>
                                <p:cTn id="29" presetID="22" presetClass="entr" presetSubtype="8"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wipe(left)">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fade">
                                      <p:cBhvr>
                                        <p:cTn id="36" dur="500"/>
                                        <p:tgtEl>
                                          <p:spTgt spid="18"/>
                                        </p:tgtEl>
                                      </p:cBhvr>
                                    </p:animEffect>
                                  </p:childTnLst>
                                </p:cTn>
                              </p:par>
                              <p:par>
                                <p:cTn id="37" presetID="10" presetClass="exit" presetSubtype="0" fill="hold" grpId="1" nodeType="withEffect">
                                  <p:stCondLst>
                                    <p:cond delay="0"/>
                                  </p:stCondLst>
                                  <p:childTnLst>
                                    <p:animEffect transition="out" filter="fade">
                                      <p:cBhvr>
                                        <p:cTn id="38" dur="500"/>
                                        <p:tgtEl>
                                          <p:spTgt spid="3"/>
                                        </p:tgtEl>
                                      </p:cBhvr>
                                    </p:animEffect>
                                    <p:set>
                                      <p:cBhvr>
                                        <p:cTn id="39" dur="1" fill="hold">
                                          <p:stCondLst>
                                            <p:cond delay="499"/>
                                          </p:stCondLst>
                                        </p:cTn>
                                        <p:tgtEl>
                                          <p:spTgt spid="3"/>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2"/>
                                        </p:tgtEl>
                                      </p:cBhvr>
                                    </p:animEffect>
                                    <p:set>
                                      <p:cBhvr>
                                        <p:cTn id="42" dur="1" fill="hold">
                                          <p:stCondLst>
                                            <p:cond delay="499"/>
                                          </p:stCondLst>
                                        </p:cTn>
                                        <p:tgtEl>
                                          <p:spTgt spid="2"/>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500"/>
                                        <p:tgtEl>
                                          <p:spTgt spid="6"/>
                                        </p:tgtEl>
                                      </p:cBhvr>
                                    </p:animEffect>
                                    <p:set>
                                      <p:cBhvr>
                                        <p:cTn id="45" dur="1" fill="hold">
                                          <p:stCondLst>
                                            <p:cond delay="499"/>
                                          </p:stCondLst>
                                        </p:cTn>
                                        <p:tgtEl>
                                          <p:spTgt spid="6"/>
                                        </p:tgtEl>
                                        <p:attrNameLst>
                                          <p:attrName>style.visibility</p:attrName>
                                        </p:attrNameLst>
                                      </p:cBhvr>
                                      <p:to>
                                        <p:strVal val="hidden"/>
                                      </p:to>
                                    </p:set>
                                  </p:childTnLst>
                                </p:cTn>
                              </p:par>
                              <p:par>
                                <p:cTn id="46" presetID="10" presetClass="exit" presetSubtype="0" fill="hold" nodeType="withEffect">
                                  <p:stCondLst>
                                    <p:cond delay="0"/>
                                  </p:stCondLst>
                                  <p:childTnLst>
                                    <p:animEffect transition="out" filter="fade">
                                      <p:cBhvr>
                                        <p:cTn id="47" dur="500"/>
                                        <p:tgtEl>
                                          <p:spTgt spid="8"/>
                                        </p:tgtEl>
                                      </p:cBhvr>
                                    </p:animEffect>
                                    <p:set>
                                      <p:cBhvr>
                                        <p:cTn id="48" dur="1" fill="hold">
                                          <p:stCondLst>
                                            <p:cond delay="499"/>
                                          </p:stCondLst>
                                        </p:cTn>
                                        <p:tgtEl>
                                          <p:spTgt spid="8"/>
                                        </p:tgtEl>
                                        <p:attrNameLst>
                                          <p:attrName>style.visibility</p:attrName>
                                        </p:attrNameLst>
                                      </p:cBhvr>
                                      <p:to>
                                        <p:strVal val="hidden"/>
                                      </p:to>
                                    </p:set>
                                  </p:childTnLst>
                                </p:cTn>
                              </p:par>
                              <p:par>
                                <p:cTn id="49" presetID="10" presetClass="exit" presetSubtype="0" fill="hold" nodeType="withEffect">
                                  <p:stCondLst>
                                    <p:cond delay="0"/>
                                  </p:stCondLst>
                                  <p:childTnLst>
                                    <p:animEffect transition="out" filter="fade">
                                      <p:cBhvr>
                                        <p:cTn id="50" dur="500"/>
                                        <p:tgtEl>
                                          <p:spTgt spid="13"/>
                                        </p:tgtEl>
                                      </p:cBhvr>
                                    </p:animEffect>
                                    <p:set>
                                      <p:cBhvr>
                                        <p:cTn id="51" dur="1" fill="hold">
                                          <p:stCondLst>
                                            <p:cond delay="499"/>
                                          </p:stCondLst>
                                        </p:cTn>
                                        <p:tgtEl>
                                          <p:spTgt spid="13"/>
                                        </p:tgtEl>
                                        <p:attrNameLst>
                                          <p:attrName>style.visibility</p:attrName>
                                        </p:attrNameLst>
                                      </p:cBhvr>
                                      <p:to>
                                        <p:strVal val="hidden"/>
                                      </p:to>
                                    </p:set>
                                  </p:childTnLst>
                                </p:cTn>
                              </p:par>
                            </p:childTnLst>
                          </p:cTn>
                        </p:par>
                        <p:par>
                          <p:cTn id="52" fill="hold">
                            <p:stCondLst>
                              <p:cond delay="500"/>
                            </p:stCondLst>
                            <p:childTnLst>
                              <p:par>
                                <p:cTn id="53" presetID="21" presetClass="entr" presetSubtype="1" fill="hold" grpId="0" nodeType="after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wheel(1)">
                                      <p:cBhvr>
                                        <p:cTn id="55" dur="500"/>
                                        <p:tgtEl>
                                          <p:spTgt spid="16"/>
                                        </p:tgtEl>
                                      </p:cBhvr>
                                    </p:animEffect>
                                  </p:childTnLst>
                                </p:cTn>
                              </p:par>
                              <p:par>
                                <p:cTn id="56" presetID="21" presetClass="entr" presetSubtype="1" fill="hold" grpId="0" nodeType="with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wheel(1)">
                                      <p:cBhvr>
                                        <p:cTn id="58" dur="500"/>
                                        <p:tgtEl>
                                          <p:spTgt spid="17"/>
                                        </p:tgtEl>
                                      </p:cBhvr>
                                    </p:animEffect>
                                  </p:childTnLst>
                                </p:cTn>
                              </p:par>
                            </p:childTnLst>
                          </p:cTn>
                        </p:par>
                        <p:par>
                          <p:cTn id="59" fill="hold">
                            <p:stCondLst>
                              <p:cond delay="1000"/>
                            </p:stCondLst>
                            <p:childTnLst>
                              <p:par>
                                <p:cTn id="60" presetID="22" presetClass="entr" presetSubtype="8" fill="hold" nodeType="after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wipe(left)">
                                      <p:cBhvr>
                                        <p:cTn id="62" dur="500"/>
                                        <p:tgtEl>
                                          <p:spTgt spid="22"/>
                                        </p:tgtEl>
                                      </p:cBhvr>
                                    </p:animEffect>
                                  </p:childTnLst>
                                </p:cTn>
                              </p:par>
                              <p:par>
                                <p:cTn id="63" presetID="22" presetClass="entr" presetSubtype="2" fill="hold" nodeType="withEffect">
                                  <p:stCondLst>
                                    <p:cond delay="0"/>
                                  </p:stCondLst>
                                  <p:childTnLst>
                                    <p:set>
                                      <p:cBhvr>
                                        <p:cTn id="64" dur="1" fill="hold">
                                          <p:stCondLst>
                                            <p:cond delay="0"/>
                                          </p:stCondLst>
                                        </p:cTn>
                                        <p:tgtEl>
                                          <p:spTgt spid="19"/>
                                        </p:tgtEl>
                                        <p:attrNameLst>
                                          <p:attrName>style.visibility</p:attrName>
                                        </p:attrNameLst>
                                      </p:cBhvr>
                                      <p:to>
                                        <p:strVal val="visible"/>
                                      </p:to>
                                    </p:set>
                                    <p:animEffect transition="in" filter="wipe(right)">
                                      <p:cBhvr>
                                        <p:cTn id="65" dur="500"/>
                                        <p:tgtEl>
                                          <p:spTgt spid="19"/>
                                        </p:tgtEl>
                                      </p:cBhvr>
                                    </p:animEffect>
                                  </p:childTnLst>
                                </p:cTn>
                              </p:par>
                            </p:childTnLst>
                          </p:cTn>
                        </p:par>
                      </p:childTnLst>
                    </p:cTn>
                  </p:par>
                  <p:par>
                    <p:cTn id="66" fill="hold">
                      <p:stCondLst>
                        <p:cond delay="indefinite"/>
                      </p:stCondLst>
                      <p:childTnLst>
                        <p:par>
                          <p:cTn id="67" fill="hold">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31"/>
                                        </p:tgtEl>
                                        <p:attrNameLst>
                                          <p:attrName>style.visibility</p:attrName>
                                        </p:attrNameLst>
                                      </p:cBhvr>
                                      <p:to>
                                        <p:strVal val="visible"/>
                                      </p:to>
                                    </p:set>
                                    <p:animEffect transition="in" filter="wheel(1)">
                                      <p:cBhvr>
                                        <p:cTn id="70" dur="500"/>
                                        <p:tgtEl>
                                          <p:spTgt spid="31"/>
                                        </p:tgtEl>
                                      </p:cBhvr>
                                    </p:animEffect>
                                  </p:childTnLst>
                                </p:cTn>
                              </p:par>
                              <p:par>
                                <p:cTn id="71" presetID="10" presetClass="exit" presetSubtype="0" fill="hold" grpId="1" nodeType="withEffect">
                                  <p:stCondLst>
                                    <p:cond delay="0"/>
                                  </p:stCondLst>
                                  <p:childTnLst>
                                    <p:animEffect transition="out" filter="fade">
                                      <p:cBhvr>
                                        <p:cTn id="72" dur="500"/>
                                        <p:tgtEl>
                                          <p:spTgt spid="18"/>
                                        </p:tgtEl>
                                      </p:cBhvr>
                                    </p:animEffect>
                                    <p:set>
                                      <p:cBhvr>
                                        <p:cTn id="73" dur="1" fill="hold">
                                          <p:stCondLst>
                                            <p:cond delay="499"/>
                                          </p:stCondLst>
                                        </p:cTn>
                                        <p:tgtEl>
                                          <p:spTgt spid="18"/>
                                        </p:tgtEl>
                                        <p:attrNameLst>
                                          <p:attrName>style.visibility</p:attrName>
                                        </p:attrNameLst>
                                      </p:cBhvr>
                                      <p:to>
                                        <p:strVal val="hidden"/>
                                      </p:to>
                                    </p:set>
                                  </p:childTnLst>
                                </p:cTn>
                              </p:par>
                              <p:par>
                                <p:cTn id="74" presetID="10" presetClass="exit" presetSubtype="0" fill="hold" grpId="1" nodeType="withEffect">
                                  <p:stCondLst>
                                    <p:cond delay="0"/>
                                  </p:stCondLst>
                                  <p:childTnLst>
                                    <p:animEffect transition="out" filter="fade">
                                      <p:cBhvr>
                                        <p:cTn id="75" dur="500"/>
                                        <p:tgtEl>
                                          <p:spTgt spid="16"/>
                                        </p:tgtEl>
                                      </p:cBhvr>
                                    </p:animEffect>
                                    <p:set>
                                      <p:cBhvr>
                                        <p:cTn id="76" dur="1" fill="hold">
                                          <p:stCondLst>
                                            <p:cond delay="499"/>
                                          </p:stCondLst>
                                        </p:cTn>
                                        <p:tgtEl>
                                          <p:spTgt spid="16"/>
                                        </p:tgtEl>
                                        <p:attrNameLst>
                                          <p:attrName>style.visibility</p:attrName>
                                        </p:attrNameLst>
                                      </p:cBhvr>
                                      <p:to>
                                        <p:strVal val="hidden"/>
                                      </p:to>
                                    </p:set>
                                  </p:childTnLst>
                                </p:cTn>
                              </p:par>
                              <p:par>
                                <p:cTn id="77" presetID="10" presetClass="exit" presetSubtype="0" fill="hold" grpId="1" nodeType="withEffect">
                                  <p:stCondLst>
                                    <p:cond delay="0"/>
                                  </p:stCondLst>
                                  <p:childTnLst>
                                    <p:animEffect transition="out" filter="fade">
                                      <p:cBhvr>
                                        <p:cTn id="78" dur="500"/>
                                        <p:tgtEl>
                                          <p:spTgt spid="17"/>
                                        </p:tgtEl>
                                      </p:cBhvr>
                                    </p:animEffect>
                                    <p:set>
                                      <p:cBhvr>
                                        <p:cTn id="79" dur="1" fill="hold">
                                          <p:stCondLst>
                                            <p:cond delay="499"/>
                                          </p:stCondLst>
                                        </p:cTn>
                                        <p:tgtEl>
                                          <p:spTgt spid="17"/>
                                        </p:tgtEl>
                                        <p:attrNameLst>
                                          <p:attrName>style.visibility</p:attrName>
                                        </p:attrNameLst>
                                      </p:cBhvr>
                                      <p:to>
                                        <p:strVal val="hidden"/>
                                      </p:to>
                                    </p:set>
                                  </p:childTnLst>
                                </p:cTn>
                              </p:par>
                              <p:par>
                                <p:cTn id="80" presetID="10" presetClass="exit" presetSubtype="0" fill="hold" nodeType="withEffect">
                                  <p:stCondLst>
                                    <p:cond delay="0"/>
                                  </p:stCondLst>
                                  <p:childTnLst>
                                    <p:animEffect transition="out" filter="fade">
                                      <p:cBhvr>
                                        <p:cTn id="81" dur="500"/>
                                        <p:tgtEl>
                                          <p:spTgt spid="22"/>
                                        </p:tgtEl>
                                      </p:cBhvr>
                                    </p:animEffect>
                                    <p:set>
                                      <p:cBhvr>
                                        <p:cTn id="82" dur="1" fill="hold">
                                          <p:stCondLst>
                                            <p:cond delay="499"/>
                                          </p:stCondLst>
                                        </p:cTn>
                                        <p:tgtEl>
                                          <p:spTgt spid="22"/>
                                        </p:tgtEl>
                                        <p:attrNameLst>
                                          <p:attrName>style.visibility</p:attrName>
                                        </p:attrNameLst>
                                      </p:cBhvr>
                                      <p:to>
                                        <p:strVal val="hidden"/>
                                      </p:to>
                                    </p:set>
                                  </p:childTnLst>
                                </p:cTn>
                              </p:par>
                              <p:par>
                                <p:cTn id="83" presetID="10" presetClass="exit" presetSubtype="0" fill="hold" nodeType="withEffect">
                                  <p:stCondLst>
                                    <p:cond delay="0"/>
                                  </p:stCondLst>
                                  <p:childTnLst>
                                    <p:animEffect transition="out" filter="fade">
                                      <p:cBhvr>
                                        <p:cTn id="84" dur="500"/>
                                        <p:tgtEl>
                                          <p:spTgt spid="19"/>
                                        </p:tgtEl>
                                      </p:cBhvr>
                                    </p:animEffect>
                                    <p:set>
                                      <p:cBhvr>
                                        <p:cTn id="85" dur="1" fill="hold">
                                          <p:stCondLst>
                                            <p:cond delay="499"/>
                                          </p:stCondLst>
                                        </p:cTn>
                                        <p:tgtEl>
                                          <p:spTgt spid="19"/>
                                        </p:tgtEl>
                                        <p:attrNameLst>
                                          <p:attrName>style.visibility</p:attrName>
                                        </p:attrNameLst>
                                      </p:cBhvr>
                                      <p:to>
                                        <p:strVal val="hidden"/>
                                      </p:to>
                                    </p:set>
                                  </p:childTnLst>
                                </p:cTn>
                              </p:par>
                            </p:childTnLst>
                          </p:cTn>
                        </p:par>
                        <p:par>
                          <p:cTn id="86" fill="hold">
                            <p:stCondLst>
                              <p:cond delay="500"/>
                            </p:stCondLst>
                            <p:childTnLst>
                              <p:par>
                                <p:cTn id="87" presetID="10" presetClass="entr" presetSubtype="0" fill="hold" grpId="0" nodeType="afterEffect">
                                  <p:stCondLst>
                                    <p:cond delay="0"/>
                                  </p:stCondLst>
                                  <p:childTnLst>
                                    <p:set>
                                      <p:cBhvr>
                                        <p:cTn id="88" dur="1" fill="hold">
                                          <p:stCondLst>
                                            <p:cond delay="0"/>
                                          </p:stCondLst>
                                        </p:cTn>
                                        <p:tgtEl>
                                          <p:spTgt spid="32"/>
                                        </p:tgtEl>
                                        <p:attrNameLst>
                                          <p:attrName>style.visibility</p:attrName>
                                        </p:attrNameLst>
                                      </p:cBhvr>
                                      <p:to>
                                        <p:strVal val="visible"/>
                                      </p:to>
                                    </p:set>
                                    <p:animEffect transition="in" filter="fade">
                                      <p:cBhvr>
                                        <p:cTn id="89" dur="500"/>
                                        <p:tgtEl>
                                          <p:spTgt spid="32"/>
                                        </p:tgtEl>
                                      </p:cBhvr>
                                    </p:animEffect>
                                  </p:childTnLst>
                                </p:cTn>
                              </p:par>
                            </p:childTnLst>
                          </p:cTn>
                        </p:par>
                        <p:par>
                          <p:cTn id="90" fill="hold">
                            <p:stCondLst>
                              <p:cond delay="1000"/>
                            </p:stCondLst>
                            <p:childTnLst>
                              <p:par>
                                <p:cTn id="91" presetID="22" presetClass="entr" presetSubtype="4" fill="hold" nodeType="afterEffect">
                                  <p:stCondLst>
                                    <p:cond delay="0"/>
                                  </p:stCondLst>
                                  <p:childTnLst>
                                    <p:set>
                                      <p:cBhvr>
                                        <p:cTn id="92" dur="1" fill="hold">
                                          <p:stCondLst>
                                            <p:cond delay="0"/>
                                          </p:stCondLst>
                                        </p:cTn>
                                        <p:tgtEl>
                                          <p:spTgt spid="54"/>
                                        </p:tgtEl>
                                        <p:attrNameLst>
                                          <p:attrName>style.visibility</p:attrName>
                                        </p:attrNameLst>
                                      </p:cBhvr>
                                      <p:to>
                                        <p:strVal val="visible"/>
                                      </p:to>
                                    </p:set>
                                    <p:animEffect transition="in" filter="wipe(down)">
                                      <p:cBhvr>
                                        <p:cTn id="93" dur="500"/>
                                        <p:tgtEl>
                                          <p:spTgt spid="54"/>
                                        </p:tgtEl>
                                      </p:cBhvr>
                                    </p:animEffect>
                                  </p:childTnLst>
                                </p:cTn>
                              </p:par>
                              <p:par>
                                <p:cTn id="94" presetID="22" presetClass="entr" presetSubtype="4" fill="hold" nodeType="withEffect">
                                  <p:stCondLst>
                                    <p:cond delay="0"/>
                                  </p:stCondLst>
                                  <p:childTnLst>
                                    <p:set>
                                      <p:cBhvr>
                                        <p:cTn id="95" dur="1" fill="hold">
                                          <p:stCondLst>
                                            <p:cond delay="0"/>
                                          </p:stCondLst>
                                        </p:cTn>
                                        <p:tgtEl>
                                          <p:spTgt spid="57"/>
                                        </p:tgtEl>
                                        <p:attrNameLst>
                                          <p:attrName>style.visibility</p:attrName>
                                        </p:attrNameLst>
                                      </p:cBhvr>
                                      <p:to>
                                        <p:strVal val="visible"/>
                                      </p:to>
                                    </p:set>
                                    <p:animEffect transition="in" filter="wipe(down)">
                                      <p:cBhvr>
                                        <p:cTn id="96" dur="500"/>
                                        <p:tgtEl>
                                          <p:spTgt spid="57"/>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34"/>
                                        </p:tgtEl>
                                        <p:attrNameLst>
                                          <p:attrName>style.visibility</p:attrName>
                                        </p:attrNameLst>
                                      </p:cBhvr>
                                      <p:to>
                                        <p:strVal val="visible"/>
                                      </p:to>
                                    </p:set>
                                    <p:animEffect transition="in" filter="fade">
                                      <p:cBhvr>
                                        <p:cTn id="101" dur="500"/>
                                        <p:tgtEl>
                                          <p:spTgt spid="34"/>
                                        </p:tgtEl>
                                      </p:cBhvr>
                                    </p:animEffect>
                                  </p:childTnLst>
                                </p:cTn>
                              </p:par>
                              <p:par>
                                <p:cTn id="102" presetID="10" presetClass="exit" presetSubtype="0" fill="hold" grpId="1" nodeType="withEffect">
                                  <p:stCondLst>
                                    <p:cond delay="0"/>
                                  </p:stCondLst>
                                  <p:childTnLst>
                                    <p:animEffect transition="out" filter="fade">
                                      <p:cBhvr>
                                        <p:cTn id="103" dur="500"/>
                                        <p:tgtEl>
                                          <p:spTgt spid="31"/>
                                        </p:tgtEl>
                                      </p:cBhvr>
                                    </p:animEffect>
                                    <p:set>
                                      <p:cBhvr>
                                        <p:cTn id="104" dur="1" fill="hold">
                                          <p:stCondLst>
                                            <p:cond delay="499"/>
                                          </p:stCondLst>
                                        </p:cTn>
                                        <p:tgtEl>
                                          <p:spTgt spid="31"/>
                                        </p:tgtEl>
                                        <p:attrNameLst>
                                          <p:attrName>style.visibility</p:attrName>
                                        </p:attrNameLst>
                                      </p:cBhvr>
                                      <p:to>
                                        <p:strVal val="hidden"/>
                                      </p:to>
                                    </p:set>
                                  </p:childTnLst>
                                </p:cTn>
                              </p:par>
                              <p:par>
                                <p:cTn id="105" presetID="10" presetClass="exit" presetSubtype="0" fill="hold" grpId="1" nodeType="withEffect">
                                  <p:stCondLst>
                                    <p:cond delay="0"/>
                                  </p:stCondLst>
                                  <p:childTnLst>
                                    <p:animEffect transition="out" filter="fade">
                                      <p:cBhvr>
                                        <p:cTn id="106" dur="500"/>
                                        <p:tgtEl>
                                          <p:spTgt spid="32"/>
                                        </p:tgtEl>
                                      </p:cBhvr>
                                    </p:animEffect>
                                    <p:set>
                                      <p:cBhvr>
                                        <p:cTn id="107" dur="1" fill="hold">
                                          <p:stCondLst>
                                            <p:cond delay="499"/>
                                          </p:stCondLst>
                                        </p:cTn>
                                        <p:tgtEl>
                                          <p:spTgt spid="32"/>
                                        </p:tgtEl>
                                        <p:attrNameLst>
                                          <p:attrName>style.visibility</p:attrName>
                                        </p:attrNameLst>
                                      </p:cBhvr>
                                      <p:to>
                                        <p:strVal val="hidden"/>
                                      </p:to>
                                    </p:set>
                                  </p:childTnLst>
                                </p:cTn>
                              </p:par>
                              <p:par>
                                <p:cTn id="108" presetID="10" presetClass="exit" presetSubtype="0" fill="hold" nodeType="withEffect">
                                  <p:stCondLst>
                                    <p:cond delay="0"/>
                                  </p:stCondLst>
                                  <p:childTnLst>
                                    <p:animEffect transition="out" filter="fade">
                                      <p:cBhvr>
                                        <p:cTn id="109" dur="500"/>
                                        <p:tgtEl>
                                          <p:spTgt spid="54"/>
                                        </p:tgtEl>
                                      </p:cBhvr>
                                    </p:animEffect>
                                    <p:set>
                                      <p:cBhvr>
                                        <p:cTn id="110" dur="1" fill="hold">
                                          <p:stCondLst>
                                            <p:cond delay="499"/>
                                          </p:stCondLst>
                                        </p:cTn>
                                        <p:tgtEl>
                                          <p:spTgt spid="54"/>
                                        </p:tgtEl>
                                        <p:attrNameLst>
                                          <p:attrName>style.visibility</p:attrName>
                                        </p:attrNameLst>
                                      </p:cBhvr>
                                      <p:to>
                                        <p:strVal val="hidden"/>
                                      </p:to>
                                    </p:set>
                                  </p:childTnLst>
                                </p:cTn>
                              </p:par>
                              <p:par>
                                <p:cTn id="111" presetID="10" presetClass="exit" presetSubtype="0" fill="hold" nodeType="withEffect">
                                  <p:stCondLst>
                                    <p:cond delay="0"/>
                                  </p:stCondLst>
                                  <p:childTnLst>
                                    <p:animEffect transition="out" filter="fade">
                                      <p:cBhvr>
                                        <p:cTn id="112" dur="500"/>
                                        <p:tgtEl>
                                          <p:spTgt spid="57"/>
                                        </p:tgtEl>
                                      </p:cBhvr>
                                    </p:animEffect>
                                    <p:set>
                                      <p:cBhvr>
                                        <p:cTn id="113" dur="1" fill="hold">
                                          <p:stCondLst>
                                            <p:cond delay="499"/>
                                          </p:stCondLst>
                                        </p:cTn>
                                        <p:tgtEl>
                                          <p:spTgt spid="57"/>
                                        </p:tgtEl>
                                        <p:attrNameLst>
                                          <p:attrName>style.visibility</p:attrName>
                                        </p:attrNameLst>
                                      </p:cBhvr>
                                      <p:to>
                                        <p:strVal val="hidden"/>
                                      </p:to>
                                    </p:set>
                                  </p:childTnLst>
                                </p:cTn>
                              </p:par>
                            </p:childTnLst>
                          </p:cTn>
                        </p:par>
                        <p:par>
                          <p:cTn id="114" fill="hold">
                            <p:stCondLst>
                              <p:cond delay="500"/>
                            </p:stCondLst>
                            <p:childTnLst>
                              <p:par>
                                <p:cTn id="115" presetID="21" presetClass="entr" presetSubtype="1" fill="hold" grpId="0" nodeType="afterEffect">
                                  <p:stCondLst>
                                    <p:cond delay="0"/>
                                  </p:stCondLst>
                                  <p:childTnLst>
                                    <p:set>
                                      <p:cBhvr>
                                        <p:cTn id="116" dur="1" fill="hold">
                                          <p:stCondLst>
                                            <p:cond delay="0"/>
                                          </p:stCondLst>
                                        </p:cTn>
                                        <p:tgtEl>
                                          <p:spTgt spid="33"/>
                                        </p:tgtEl>
                                        <p:attrNameLst>
                                          <p:attrName>style.visibility</p:attrName>
                                        </p:attrNameLst>
                                      </p:cBhvr>
                                      <p:to>
                                        <p:strVal val="visible"/>
                                      </p:to>
                                    </p:set>
                                    <p:animEffect transition="in" filter="wheel(1)">
                                      <p:cBhvr>
                                        <p:cTn id="117" dur="500"/>
                                        <p:tgtEl>
                                          <p:spTgt spid="33"/>
                                        </p:tgtEl>
                                      </p:cBhvr>
                                    </p:animEffect>
                                  </p:childTnLst>
                                </p:cTn>
                              </p:par>
                            </p:childTnLst>
                          </p:cTn>
                        </p:par>
                        <p:par>
                          <p:cTn id="118" fill="hold">
                            <p:stCondLst>
                              <p:cond delay="1000"/>
                            </p:stCondLst>
                            <p:childTnLst>
                              <p:par>
                                <p:cTn id="119" presetID="22" presetClass="entr" presetSubtype="4" fill="hold" nodeType="afterEffect">
                                  <p:stCondLst>
                                    <p:cond delay="0"/>
                                  </p:stCondLst>
                                  <p:childTnLst>
                                    <p:set>
                                      <p:cBhvr>
                                        <p:cTn id="120" dur="1" fill="hold">
                                          <p:stCondLst>
                                            <p:cond delay="0"/>
                                          </p:stCondLst>
                                        </p:cTn>
                                        <p:tgtEl>
                                          <p:spTgt spid="35"/>
                                        </p:tgtEl>
                                        <p:attrNameLst>
                                          <p:attrName>style.visibility</p:attrName>
                                        </p:attrNameLst>
                                      </p:cBhvr>
                                      <p:to>
                                        <p:strVal val="visible"/>
                                      </p:to>
                                    </p:set>
                                    <p:animEffect transition="in" filter="wipe(down)">
                                      <p:cBhvr>
                                        <p:cTn id="121" dur="500"/>
                                        <p:tgtEl>
                                          <p:spTgt spid="35"/>
                                        </p:tgtEl>
                                      </p:cBhvr>
                                    </p:animEffect>
                                  </p:childTnLst>
                                </p:cTn>
                              </p:par>
                            </p:childTnLst>
                          </p:cTn>
                        </p:par>
                      </p:childTnLst>
                    </p:cTn>
                  </p:par>
                  <p:par>
                    <p:cTn id="122" fill="hold">
                      <p:stCondLst>
                        <p:cond delay="indefinite"/>
                      </p:stCondLst>
                      <p:childTnLst>
                        <p:par>
                          <p:cTn id="123" fill="hold">
                            <p:stCondLst>
                              <p:cond delay="0"/>
                            </p:stCondLst>
                            <p:childTnLst>
                              <p:par>
                                <p:cTn id="124" presetID="10" presetClass="entr" presetSubtype="0" fill="hold" grpId="0" nodeType="clickEffect">
                                  <p:stCondLst>
                                    <p:cond delay="0"/>
                                  </p:stCondLst>
                                  <p:childTnLst>
                                    <p:set>
                                      <p:cBhvr>
                                        <p:cTn id="125" dur="1" fill="hold">
                                          <p:stCondLst>
                                            <p:cond delay="0"/>
                                          </p:stCondLst>
                                        </p:cTn>
                                        <p:tgtEl>
                                          <p:spTgt spid="77"/>
                                        </p:tgtEl>
                                        <p:attrNameLst>
                                          <p:attrName>style.visibility</p:attrName>
                                        </p:attrNameLst>
                                      </p:cBhvr>
                                      <p:to>
                                        <p:strVal val="visible"/>
                                      </p:to>
                                    </p:set>
                                    <p:animEffect transition="in" filter="fade">
                                      <p:cBhvr>
                                        <p:cTn id="126" dur="500"/>
                                        <p:tgtEl>
                                          <p:spTgt spid="77"/>
                                        </p:tgtEl>
                                      </p:cBhvr>
                                    </p:animEffect>
                                  </p:childTnLst>
                                </p:cTn>
                              </p:par>
                              <p:par>
                                <p:cTn id="127" presetID="10" presetClass="exit" presetSubtype="0" fill="hold" grpId="1" nodeType="withEffect">
                                  <p:stCondLst>
                                    <p:cond delay="0"/>
                                  </p:stCondLst>
                                  <p:childTnLst>
                                    <p:animEffect transition="out" filter="fade">
                                      <p:cBhvr>
                                        <p:cTn id="128" dur="500"/>
                                        <p:tgtEl>
                                          <p:spTgt spid="34"/>
                                        </p:tgtEl>
                                      </p:cBhvr>
                                    </p:animEffect>
                                    <p:set>
                                      <p:cBhvr>
                                        <p:cTn id="129" dur="1" fill="hold">
                                          <p:stCondLst>
                                            <p:cond delay="499"/>
                                          </p:stCondLst>
                                        </p:cTn>
                                        <p:tgtEl>
                                          <p:spTgt spid="34"/>
                                        </p:tgtEl>
                                        <p:attrNameLst>
                                          <p:attrName>style.visibility</p:attrName>
                                        </p:attrNameLst>
                                      </p:cBhvr>
                                      <p:to>
                                        <p:strVal val="hidden"/>
                                      </p:to>
                                    </p:set>
                                  </p:childTnLst>
                                </p:cTn>
                              </p:par>
                              <p:par>
                                <p:cTn id="130" presetID="10" presetClass="exit" presetSubtype="0" fill="hold" grpId="1" nodeType="withEffect">
                                  <p:stCondLst>
                                    <p:cond delay="0"/>
                                  </p:stCondLst>
                                  <p:childTnLst>
                                    <p:animEffect transition="out" filter="fade">
                                      <p:cBhvr>
                                        <p:cTn id="131" dur="500"/>
                                        <p:tgtEl>
                                          <p:spTgt spid="33"/>
                                        </p:tgtEl>
                                      </p:cBhvr>
                                    </p:animEffect>
                                    <p:set>
                                      <p:cBhvr>
                                        <p:cTn id="132" dur="1" fill="hold">
                                          <p:stCondLst>
                                            <p:cond delay="499"/>
                                          </p:stCondLst>
                                        </p:cTn>
                                        <p:tgtEl>
                                          <p:spTgt spid="33"/>
                                        </p:tgtEl>
                                        <p:attrNameLst>
                                          <p:attrName>style.visibility</p:attrName>
                                        </p:attrNameLst>
                                      </p:cBhvr>
                                      <p:to>
                                        <p:strVal val="hidden"/>
                                      </p:to>
                                    </p:set>
                                  </p:childTnLst>
                                </p:cTn>
                              </p:par>
                              <p:par>
                                <p:cTn id="133" presetID="10" presetClass="exit" presetSubtype="0" fill="hold" nodeType="withEffect">
                                  <p:stCondLst>
                                    <p:cond delay="0"/>
                                  </p:stCondLst>
                                  <p:childTnLst>
                                    <p:animEffect transition="out" filter="fade">
                                      <p:cBhvr>
                                        <p:cTn id="134" dur="500"/>
                                        <p:tgtEl>
                                          <p:spTgt spid="35"/>
                                        </p:tgtEl>
                                      </p:cBhvr>
                                    </p:animEffect>
                                    <p:set>
                                      <p:cBhvr>
                                        <p:cTn id="135" dur="1" fill="hold">
                                          <p:stCondLst>
                                            <p:cond delay="499"/>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6" grpId="0" animBg="1"/>
      <p:bldP spid="6" grpId="1" animBg="1"/>
      <p:bldP spid="3" grpId="0" animBg="1"/>
      <p:bldP spid="3" grpId="1" animBg="1"/>
      <p:bldP spid="16" grpId="0" animBg="1"/>
      <p:bldP spid="16" grpId="1" animBg="1"/>
      <p:bldP spid="17" grpId="0" animBg="1"/>
      <p:bldP spid="17" grpId="1" animBg="1"/>
      <p:bldP spid="18" grpId="0" animBg="1"/>
      <p:bldP spid="18" grpId="1" animBg="1"/>
      <p:bldP spid="31" grpId="0" animBg="1"/>
      <p:bldP spid="31" grpId="1" animBg="1"/>
      <p:bldP spid="32" grpId="0" animBg="1"/>
      <p:bldP spid="32" grpId="1" animBg="1"/>
      <p:bldP spid="33" grpId="0" animBg="1"/>
      <p:bldP spid="33" grpId="1" animBg="1"/>
      <p:bldP spid="34" grpId="0" animBg="1"/>
      <p:bldP spid="34" grpId="1" animBg="1"/>
      <p:bldP spid="77" grpId="0" animBg="1"/>
      <p:bldP spid="78" grpId="0" animBg="1"/>
      <p:bldP spid="78" grpId="1" animBg="1"/>
      <p:bldP spid="2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58021523"/>
              </p:ext>
            </p:extLst>
          </p:nvPr>
        </p:nvGraphicFramePr>
        <p:xfrm>
          <a:off x="435429" y="0"/>
          <a:ext cx="11321142" cy="5371836"/>
        </p:xfrm>
        <a:graphic>
          <a:graphicData uri="http://schemas.openxmlformats.org/drawingml/2006/table">
            <a:tbl>
              <a:tblPr firstRow="1" bandRow="1">
                <a:tableStyleId>{5940675A-B579-460E-94D1-54222C63F5DA}</a:tableStyleId>
              </a:tblPr>
              <a:tblGrid>
                <a:gridCol w="1862601"/>
                <a:gridCol w="4855945"/>
                <a:gridCol w="2570596"/>
                <a:gridCol w="2032000"/>
              </a:tblGrid>
              <a:tr h="428559">
                <a:tc gridSpan="4">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b="1" baseline="0" dirty="0" smtClean="0"/>
                        <a:t>CURRENT  </a:t>
                      </a:r>
                      <a:r>
                        <a:rPr lang="en-US" sz="1600" b="0" baseline="0" dirty="0" smtClean="0"/>
                        <a:t>[  ]</a:t>
                      </a:r>
                      <a:r>
                        <a:rPr lang="en-US" sz="1600" b="1" baseline="0" dirty="0" smtClean="0"/>
                        <a:t>               PROPOSED  </a:t>
                      </a:r>
                      <a:r>
                        <a:rPr lang="en-US" sz="1600" b="0" baseline="0" dirty="0" smtClean="0"/>
                        <a:t>[ x ]</a:t>
                      </a:r>
                      <a:endParaRPr lang="en-US" sz="1600" b="0" dirty="0" smtClean="0"/>
                    </a:p>
                  </a:txBody>
                  <a:tcPr anchor="ctr">
                    <a:solidFill>
                      <a:schemeClr val="bg1"/>
                    </a:solidFill>
                  </a:tcPr>
                </a:tc>
                <a:tc hMerge="1">
                  <a:txBody>
                    <a:bodyPr/>
                    <a:lstStyle/>
                    <a:p>
                      <a:endParaRPr lang="en-US" sz="1400" dirty="0"/>
                    </a:p>
                  </a:txBody>
                  <a:tcPr/>
                </a:tc>
                <a:tc hMerge="1">
                  <a:txBody>
                    <a:bodyPr/>
                    <a:lstStyle/>
                    <a:p>
                      <a:endParaRPr lang="en-US" sz="1400" dirty="0"/>
                    </a:p>
                  </a:txBody>
                  <a:tcPr/>
                </a:tc>
                <a:tc hMerge="1">
                  <a:txBody>
                    <a:bodyPr/>
                    <a:lstStyle/>
                    <a:p>
                      <a:endParaRPr lang="en-US"/>
                    </a:p>
                  </a:txBody>
                  <a:tcPr/>
                </a:tc>
              </a:tr>
              <a:tr h="428559">
                <a:tc>
                  <a:txBody>
                    <a:bodyPr/>
                    <a:lstStyle/>
                    <a:p>
                      <a:r>
                        <a:rPr lang="en-US" sz="1600" b="1" dirty="0" smtClean="0"/>
                        <a:t>Course ID and Title:</a:t>
                      </a:r>
                      <a:endParaRPr lang="en-US" sz="1600" b="1" dirty="0"/>
                    </a:p>
                  </a:txBody>
                  <a:tcPr anchor="ctr">
                    <a:solidFill>
                      <a:schemeClr val="bg1"/>
                    </a:solidFill>
                  </a:tcPr>
                </a:tc>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kern="1200" dirty="0" smtClean="0">
                          <a:solidFill>
                            <a:schemeClr val="tx1"/>
                          </a:solidFill>
                          <a:effectLst/>
                          <a:latin typeface="+mn-lt"/>
                          <a:ea typeface="+mn-ea"/>
                          <a:cs typeface="+mn-cs"/>
                        </a:rPr>
                        <a:t>EGN 3910 Intro</a:t>
                      </a:r>
                      <a:r>
                        <a:rPr lang="en-US" sz="1600" kern="1200" baseline="0" dirty="0" smtClean="0">
                          <a:solidFill>
                            <a:schemeClr val="tx1"/>
                          </a:solidFill>
                          <a:effectLst/>
                          <a:latin typeface="+mn-lt"/>
                          <a:ea typeface="+mn-ea"/>
                          <a:cs typeface="+mn-cs"/>
                        </a:rPr>
                        <a:t> to Research</a:t>
                      </a:r>
                      <a:endParaRPr lang="en-US" sz="1600" dirty="0" smtClean="0"/>
                    </a:p>
                  </a:txBody>
                  <a:tcPr anchor="ctr">
                    <a:solidFill>
                      <a:schemeClr val="bg1"/>
                    </a:solidFill>
                  </a:tcPr>
                </a:tc>
                <a:tc hMerge="1">
                  <a:txBody>
                    <a:bodyPr/>
                    <a:lstStyle/>
                    <a:p>
                      <a:pPr algn="l"/>
                      <a:endParaRPr lang="en-US" sz="1600"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b="1" dirty="0" smtClean="0"/>
                        <a:t>Existing</a:t>
                      </a:r>
                      <a:r>
                        <a:rPr lang="en-US" sz="1600" b="1" baseline="0" dirty="0" smtClean="0"/>
                        <a:t> </a:t>
                      </a:r>
                      <a:r>
                        <a:rPr lang="en-US" sz="1600" b="0" baseline="0" dirty="0" smtClean="0"/>
                        <a:t>[  ]   </a:t>
                      </a:r>
                      <a:r>
                        <a:rPr lang="en-US" sz="1600" b="1" baseline="0" dirty="0" smtClean="0"/>
                        <a:t>New </a:t>
                      </a:r>
                      <a:r>
                        <a:rPr lang="en-US" sz="1600" b="0" baseline="0" dirty="0" smtClean="0"/>
                        <a:t>[ x ]</a:t>
                      </a:r>
                      <a:endParaRPr lang="en-US" sz="1600" b="0" dirty="0" smtClean="0"/>
                    </a:p>
                  </a:txBody>
                  <a:tcPr anchor="ctr">
                    <a:solidFill>
                      <a:schemeClr val="bg1"/>
                    </a:solidFill>
                  </a:tcPr>
                </a:tc>
              </a:tr>
              <a:tr h="428559">
                <a:tc>
                  <a:txBody>
                    <a:bodyPr/>
                    <a:lstStyle/>
                    <a:p>
                      <a:pPr algn="ctr"/>
                      <a:r>
                        <a:rPr lang="en-US" sz="1600" b="1" dirty="0" smtClean="0"/>
                        <a:t>DTD SLOs</a:t>
                      </a:r>
                      <a:endParaRPr lang="en-US" sz="1600" b="1" dirty="0"/>
                    </a:p>
                  </a:txBody>
                  <a:tcPr anchor="ctr">
                    <a:solidFill>
                      <a:schemeClr val="bg1"/>
                    </a:solidFill>
                  </a:tcPr>
                </a:tc>
                <a:tc>
                  <a:txBody>
                    <a:bodyPr/>
                    <a:lstStyle/>
                    <a:p>
                      <a:pPr algn="ctr"/>
                      <a:r>
                        <a:rPr lang="en-US" sz="1600" b="1" dirty="0" smtClean="0"/>
                        <a:t>TEACHING</a:t>
                      </a:r>
                      <a:r>
                        <a:rPr lang="en-US" sz="1600" b="1" baseline="0" dirty="0" smtClean="0"/>
                        <a:t> STRATEGIES AND LEARNING ACTIVITIES</a:t>
                      </a:r>
                      <a:endParaRPr lang="en-US" sz="1600" b="1" dirty="0"/>
                    </a:p>
                  </a:txBody>
                  <a:tcPr anchor="ctr">
                    <a:solidFill>
                      <a:schemeClr val="bg1"/>
                    </a:solidFill>
                  </a:tcPr>
                </a:tc>
                <a:tc gridSpan="2">
                  <a:txBody>
                    <a:bodyPr/>
                    <a:lstStyle/>
                    <a:p>
                      <a:pPr algn="ctr"/>
                      <a:r>
                        <a:rPr lang="en-US" sz="1600" b="1" dirty="0" smtClean="0"/>
                        <a:t>MEASURES OF STUDENT</a:t>
                      </a:r>
                      <a:r>
                        <a:rPr lang="en-US" sz="1600" b="1" baseline="0" dirty="0" smtClean="0"/>
                        <a:t> PERFORMANCE</a:t>
                      </a:r>
                      <a:endParaRPr lang="en-US" sz="1600" b="1" dirty="0"/>
                    </a:p>
                  </a:txBody>
                  <a:tcPr anchor="ctr">
                    <a:solidFill>
                      <a:schemeClr val="bg1"/>
                    </a:solidFill>
                  </a:tcPr>
                </a:tc>
                <a:tc hMerge="1">
                  <a:txBody>
                    <a:bodyPr/>
                    <a:lstStyle/>
                    <a:p>
                      <a:endParaRPr lang="en-US"/>
                    </a:p>
                  </a:txBody>
                  <a:tcPr/>
                </a:tc>
              </a:tr>
              <a:tr h="428559">
                <a:tc>
                  <a:txBody>
                    <a:bodyPr/>
                    <a:lstStyle/>
                    <a:p>
                      <a:r>
                        <a:rPr lang="en-US" sz="1600" b="1" dirty="0" smtClean="0"/>
                        <a:t>Communication</a:t>
                      </a:r>
                      <a:endParaRPr lang="en-US" sz="1600" b="1" dirty="0"/>
                    </a:p>
                  </a:txBody>
                  <a:tcPr>
                    <a:solidFill>
                      <a:schemeClr val="bg1"/>
                    </a:solidFill>
                  </a:tcPr>
                </a:tc>
                <a:tc rowSpan="2">
                  <a:txBody>
                    <a:bodyPr/>
                    <a:lstStyle/>
                    <a:p>
                      <a:r>
                        <a:rPr lang="en-US" sz="1800" kern="1200" dirty="0" smtClean="0">
                          <a:solidFill>
                            <a:schemeClr val="tx1"/>
                          </a:solidFill>
                          <a:effectLst/>
                          <a:latin typeface="+mn-lt"/>
                          <a:ea typeface="+mn-ea"/>
                          <a:cs typeface="+mn-cs"/>
                        </a:rPr>
                        <a:t>The strategy will be</a:t>
                      </a:r>
                      <a:r>
                        <a:rPr lang="en-US" sz="1800" kern="1200" baseline="0" dirty="0" smtClean="0">
                          <a:solidFill>
                            <a:schemeClr val="tx1"/>
                          </a:solidFill>
                          <a:effectLst/>
                          <a:latin typeface="+mn-lt"/>
                          <a:ea typeface="+mn-ea"/>
                          <a:cs typeface="+mn-cs"/>
                        </a:rPr>
                        <a:t> to use the authentic learning approach in which students will prepare a conference level abstract and defense presentation.</a:t>
                      </a:r>
                      <a:endParaRPr lang="en-US" sz="1800" kern="1200" dirty="0">
                        <a:solidFill>
                          <a:schemeClr val="tx1"/>
                        </a:solidFill>
                        <a:effectLst/>
                        <a:latin typeface="+mn-lt"/>
                        <a:ea typeface="+mn-ea"/>
                        <a:cs typeface="+mn-cs"/>
                      </a:endParaRPr>
                    </a:p>
                  </a:txBody>
                  <a:tcPr>
                    <a:solidFill>
                      <a:schemeClr val="bg1"/>
                    </a:solidFill>
                  </a:tcPr>
                </a:tc>
                <a:tc rowSpan="2" gridSpan="2">
                  <a:txBody>
                    <a:bodyPr/>
                    <a:lstStyle/>
                    <a:p>
                      <a:pPr lvl="0"/>
                      <a:r>
                        <a:rPr lang="en-US" sz="1800" kern="1200" dirty="0" smtClean="0">
                          <a:solidFill>
                            <a:schemeClr val="tx1"/>
                          </a:solidFill>
                          <a:effectLst/>
                          <a:latin typeface="+mn-lt"/>
                          <a:ea typeface="+mn-ea"/>
                          <a:cs typeface="+mn-cs"/>
                        </a:rPr>
                        <a:t>Modules will be created for the following activities: </a:t>
                      </a:r>
                    </a:p>
                    <a:p>
                      <a:pPr marL="285750" lvl="0" indent="-285750">
                        <a:buFont typeface="Arial" panose="020B0604020202020204" pitchFamily="34" charset="0"/>
                        <a:buChar char="•"/>
                      </a:pPr>
                      <a:r>
                        <a:rPr lang="en-US" sz="1800" kern="1200" dirty="0" smtClean="0">
                          <a:solidFill>
                            <a:schemeClr val="tx1"/>
                          </a:solidFill>
                          <a:effectLst/>
                          <a:latin typeface="+mn-lt"/>
                          <a:ea typeface="+mn-ea"/>
                          <a:cs typeface="+mn-cs"/>
                        </a:rPr>
                        <a:t>Preparing</a:t>
                      </a:r>
                      <a:r>
                        <a:rPr lang="en-US" sz="1800" kern="1200" baseline="0" dirty="0" smtClean="0">
                          <a:solidFill>
                            <a:schemeClr val="tx1"/>
                          </a:solidFill>
                          <a:effectLst/>
                          <a:latin typeface="+mn-lt"/>
                          <a:ea typeface="+mn-ea"/>
                          <a:cs typeface="+mn-cs"/>
                        </a:rPr>
                        <a:t> a conference level abstract</a:t>
                      </a:r>
                    </a:p>
                    <a:p>
                      <a:pPr marL="285750" lvl="0" indent="-285750">
                        <a:buFont typeface="Arial" panose="020B0604020202020204" pitchFamily="34" charset="0"/>
                        <a:buChar char="•"/>
                      </a:pPr>
                      <a:r>
                        <a:rPr lang="en-US" sz="1800" kern="1200" baseline="0" dirty="0" smtClean="0">
                          <a:solidFill>
                            <a:schemeClr val="tx1"/>
                          </a:solidFill>
                          <a:effectLst/>
                          <a:latin typeface="+mn-lt"/>
                          <a:ea typeface="+mn-ea"/>
                          <a:cs typeface="+mn-cs"/>
                        </a:rPr>
                        <a:t>Presenting a project defense</a:t>
                      </a:r>
                    </a:p>
                    <a:p>
                      <a:pPr marL="0" lvl="0" indent="0">
                        <a:buFont typeface="Arial" panose="020B0604020202020204" pitchFamily="34" charset="0"/>
                        <a:buNone/>
                      </a:pPr>
                      <a:r>
                        <a:rPr lang="en-US" sz="1800" kern="1200" baseline="0" dirty="0" smtClean="0">
                          <a:solidFill>
                            <a:schemeClr val="tx1"/>
                          </a:solidFill>
                          <a:effectLst/>
                          <a:latin typeface="+mn-lt"/>
                          <a:ea typeface="+mn-ea"/>
                          <a:cs typeface="+mn-cs"/>
                        </a:rPr>
                        <a:t>An activity description and standardized rubrics for oral and written communications will be developed for these assignments. An effective assignment description will be developed to help faculty and students understand what is expected. Subsequent assessment will be conducted on individual worked products. This will also be assessed in the final exam with targeted exam questions.</a:t>
                      </a:r>
                      <a:endParaRPr lang="en-US" sz="1800" kern="1200" dirty="0">
                        <a:solidFill>
                          <a:schemeClr val="tx1"/>
                        </a:solidFill>
                        <a:effectLst/>
                        <a:latin typeface="+mn-lt"/>
                        <a:ea typeface="+mn-ea"/>
                        <a:cs typeface="+mn-cs"/>
                      </a:endParaRPr>
                    </a:p>
                  </a:txBody>
                  <a:tcPr>
                    <a:solidFill>
                      <a:schemeClr val="bg1"/>
                    </a:solidFill>
                  </a:tcPr>
                </a:tc>
                <a:tc rowSpan="2" hMerge="1">
                  <a:txBody>
                    <a:bodyPr/>
                    <a:lstStyle/>
                    <a:p>
                      <a:endParaRPr lang="en-US"/>
                    </a:p>
                  </a:txBody>
                  <a:tcPr/>
                </a:tc>
              </a:tr>
              <a:tr h="42855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600" dirty="0" smtClean="0"/>
                        <a:t>Cognitive</a:t>
                      </a:r>
                      <a:r>
                        <a:rPr lang="en-US" sz="1600" baseline="0" dirty="0" smtClean="0"/>
                        <a:t> Level: [ I ]</a:t>
                      </a:r>
                      <a:endParaRPr lang="en-US" sz="1600" dirty="0" smtClean="0"/>
                    </a:p>
                  </a:txBody>
                  <a:tcPr>
                    <a:solidFill>
                      <a:schemeClr val="bg1"/>
                    </a:solidFill>
                  </a:tcPr>
                </a:tc>
                <a:tc vMerge="1">
                  <a:txBody>
                    <a:bodyPr/>
                    <a:lstStyle/>
                    <a:p>
                      <a:endParaRPr lang="en-US" sz="1600" dirty="0"/>
                    </a:p>
                  </a:txBody>
                  <a:tcPr anchor="ctr"/>
                </a:tc>
                <a:tc gridSpan="2" vMerge="1">
                  <a:txBody>
                    <a:bodyPr/>
                    <a:lstStyle/>
                    <a:p>
                      <a:endParaRPr lang="en-US" sz="1600" dirty="0"/>
                    </a:p>
                  </a:txBody>
                  <a:tcPr anchor="ctr"/>
                </a:tc>
                <a:tc hMerge="1" vMerge="1">
                  <a:txBody>
                    <a:bodyPr/>
                    <a:lstStyle/>
                    <a:p>
                      <a:endParaRPr lang="en-US"/>
                    </a:p>
                  </a:txBody>
                  <a:tcPr/>
                </a:tc>
              </a:tr>
              <a:tr h="428559">
                <a:tc gridSpan="4">
                  <a:txBody>
                    <a:bodyPr/>
                    <a:lstStyle/>
                    <a:p>
                      <a:r>
                        <a:rPr lang="en-US" sz="1600" b="1" dirty="0" smtClean="0"/>
                        <a:t>Course URI Intensity:</a:t>
                      </a:r>
                      <a:r>
                        <a:rPr lang="en-US" sz="1600" baseline="0" dirty="0" smtClean="0"/>
                        <a:t>  [ S ]</a:t>
                      </a:r>
                      <a:endParaRPr lang="en-US" sz="1600" dirty="0"/>
                    </a:p>
                  </a:txBody>
                  <a:tcPr anchor="ctr">
                    <a:solidFill>
                      <a:schemeClr val="bg1"/>
                    </a:solidFill>
                  </a:tcPr>
                </a:tc>
                <a:tc hMerge="1">
                  <a:txBody>
                    <a:bodyPr/>
                    <a:lstStyle/>
                    <a:p>
                      <a:endParaRPr lang="en-US" sz="1600" dirty="0"/>
                    </a:p>
                  </a:txBody>
                  <a:tcPr/>
                </a:tc>
                <a:tc hMerge="1">
                  <a:txBody>
                    <a:bodyPr/>
                    <a:lstStyle/>
                    <a:p>
                      <a:endParaRPr lang="en-US" sz="1600" dirty="0"/>
                    </a:p>
                  </a:txBody>
                  <a:tcPr/>
                </a:tc>
                <a:tc hMerge="1">
                  <a:txBody>
                    <a:bodyPr/>
                    <a:lstStyle/>
                    <a:p>
                      <a:endParaRPr lang="en-US"/>
                    </a:p>
                  </a:txBody>
                  <a:tcPr/>
                </a:tc>
              </a:tr>
            </a:tbl>
          </a:graphicData>
        </a:graphic>
      </p:graphicFrame>
      <p:sp>
        <p:nvSpPr>
          <p:cNvPr id="3" name="Oval 2"/>
          <p:cNvSpPr/>
          <p:nvPr/>
        </p:nvSpPr>
        <p:spPr>
          <a:xfrm>
            <a:off x="211017" y="4895557"/>
            <a:ext cx="2757267" cy="506437"/>
          </a:xfrm>
          <a:prstGeom prst="ellipse">
            <a:avLst/>
          </a:prstGeom>
          <a:noFill/>
          <a:ln w="38100">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Arrow Connector 5"/>
          <p:cNvCxnSpPr>
            <a:stCxn id="3" idx="0"/>
            <a:endCxn id="14" idx="2"/>
          </p:cNvCxnSpPr>
          <p:nvPr/>
        </p:nvCxnSpPr>
        <p:spPr>
          <a:xfrm flipV="1">
            <a:off x="1589651" y="4244269"/>
            <a:ext cx="1743221" cy="651288"/>
          </a:xfrm>
          <a:prstGeom prst="straightConnector1">
            <a:avLst/>
          </a:prstGeom>
          <a:ln>
            <a:solidFill>
              <a:srgbClr val="C00000"/>
            </a:solidFill>
            <a:prstDash val="dash"/>
            <a:headEnd type="triangle" w="med" len="med"/>
            <a:tailEnd type="none" w="med" len="med"/>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996464" y="2920830"/>
            <a:ext cx="4672816" cy="1323439"/>
          </a:xfrm>
          <a:prstGeom prst="rect">
            <a:avLst/>
          </a:prstGeom>
          <a:solidFill>
            <a:srgbClr val="FFFF99"/>
          </a:solidFill>
          <a:ln w="3175">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r>
              <a:rPr lang="en-US" sz="1600" dirty="0" smtClean="0"/>
              <a:t>After you complete the Teaching Strategies and Learning Activities, Measures of Student Performance, and Cognitive Level sections for each SLOs, remember to specify your Course URI Intensity level below (see the Proposal Guidelines for further information).</a:t>
            </a:r>
            <a:endParaRPr lang="en-US" sz="1600" dirty="0"/>
          </a:p>
        </p:txBody>
      </p:sp>
    </p:spTree>
    <p:extLst>
      <p:ext uri="{BB962C8B-B14F-4D97-AF65-F5344CB8AC3E}">
        <p14:creationId xmlns:p14="http://schemas.microsoft.com/office/powerpoint/2010/main" val="32007351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par>
                          <p:cTn id="8" fill="hold">
                            <p:stCondLst>
                              <p:cond delay="500"/>
                            </p:stCondLst>
                            <p:childTnLst>
                              <p:par>
                                <p:cTn id="9" presetID="21" presetClass="entr" presetSubtype="1"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heel(1)">
                                      <p:cBhvr>
                                        <p:cTn id="11" dur="500"/>
                                        <p:tgtEl>
                                          <p:spTgt spid="3"/>
                                        </p:tgtEl>
                                      </p:cBhvr>
                                    </p:animEffect>
                                  </p:childTnLst>
                                </p:cTn>
                              </p:par>
                            </p:childTnLst>
                          </p:cTn>
                        </p:par>
                        <p:par>
                          <p:cTn id="12" fill="hold">
                            <p:stCondLst>
                              <p:cond delay="1000"/>
                            </p:stCondLst>
                            <p:childTnLst>
                              <p:par>
                                <p:cTn id="13" presetID="22" presetClass="entr" presetSubtype="2"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right)">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vector.me/files/images/1/0/103551/figure_talking_callout_clip_a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774553" y="858129"/>
            <a:ext cx="10864118" cy="562317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348108" y="1083215"/>
            <a:ext cx="8107680" cy="3601330"/>
          </a:xfrm>
        </p:spPr>
        <p:txBody>
          <a:bodyPr/>
          <a:lstStyle/>
          <a:p>
            <a:r>
              <a:rPr lang="en-US" sz="4000" cap="all" dirty="0" smtClean="0"/>
              <a:t>Remember</a:t>
            </a:r>
            <a:r>
              <a:rPr lang="en-US" sz="4000" dirty="0" smtClean="0"/>
              <a:t>, the goal is </a:t>
            </a:r>
            <a:br>
              <a:rPr lang="en-US" sz="4000" dirty="0" smtClean="0"/>
            </a:br>
            <a:r>
              <a:rPr lang="en-US" sz="4000" b="1" i="1" u="sng" dirty="0" smtClean="0"/>
              <a:t>integrating research and inquiry </a:t>
            </a:r>
            <a:r>
              <a:rPr lang="en-US" sz="4000" dirty="0" smtClean="0"/>
              <a:t/>
            </a:r>
            <a:br>
              <a:rPr lang="en-US" sz="4000" dirty="0" smtClean="0"/>
            </a:br>
            <a:r>
              <a:rPr lang="en-US" sz="4000" dirty="0" smtClean="0"/>
              <a:t>into </a:t>
            </a:r>
            <a:r>
              <a:rPr lang="en-US" sz="4000" b="1" i="1" u="sng" dirty="0" smtClean="0"/>
              <a:t>your curriculum</a:t>
            </a:r>
            <a:r>
              <a:rPr lang="en-US" sz="4000" dirty="0" smtClean="0"/>
              <a:t> </a:t>
            </a:r>
            <a:br>
              <a:rPr lang="en-US" sz="4000" dirty="0" smtClean="0"/>
            </a:br>
            <a:r>
              <a:rPr lang="en-US" sz="4000" dirty="0" smtClean="0"/>
              <a:t>in </a:t>
            </a:r>
            <a:r>
              <a:rPr lang="en-US" sz="4000" b="1" i="1" u="sng" dirty="0" smtClean="0"/>
              <a:t>your discipline</a:t>
            </a:r>
            <a:r>
              <a:rPr lang="en-US" sz="4000" dirty="0" smtClean="0"/>
              <a:t>.</a:t>
            </a:r>
            <a:endParaRPr lang="en-US" sz="4000" dirty="0"/>
          </a:p>
        </p:txBody>
      </p:sp>
    </p:spTree>
    <p:extLst>
      <p:ext uri="{BB962C8B-B14F-4D97-AF65-F5344CB8AC3E}">
        <p14:creationId xmlns:p14="http://schemas.microsoft.com/office/powerpoint/2010/main" val="345458433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
        <p:nvSpPr>
          <p:cNvPr id="5" name="Content Placeholder 4"/>
          <p:cNvSpPr>
            <a:spLocks noGrp="1"/>
          </p:cNvSpPr>
          <p:nvPr>
            <p:ph idx="1"/>
          </p:nvPr>
        </p:nvSpPr>
        <p:spPr>
          <a:xfrm>
            <a:off x="1219201" y="2514600"/>
            <a:ext cx="6134100" cy="3584575"/>
          </a:xfrm>
        </p:spPr>
        <p:txBody>
          <a:bodyPr/>
          <a:lstStyle/>
          <a:p>
            <a:pPr marL="0" indent="0">
              <a:buNone/>
            </a:pPr>
            <a:r>
              <a:rPr lang="en-US" dirty="0" smtClean="0"/>
              <a:t>For questions, email </a:t>
            </a:r>
            <a:r>
              <a:rPr lang="en-US" dirty="0" smtClean="0">
                <a:hlinkClick r:id="rId3"/>
              </a:rPr>
              <a:t>ouri@fau.edu</a:t>
            </a:r>
            <a:r>
              <a:rPr lang="en-US" dirty="0" smtClean="0"/>
              <a:t>. </a:t>
            </a:r>
          </a:p>
          <a:p>
            <a:pPr marL="0" indent="0">
              <a:buNone/>
            </a:pPr>
            <a:endParaRPr lang="en-US" dirty="0"/>
          </a:p>
          <a:p>
            <a:pPr marL="0" indent="0">
              <a:buNone/>
            </a:pPr>
            <a:r>
              <a:rPr lang="en-US" dirty="0" smtClean="0"/>
              <a:t>We look forward to seeing your completed Course Plan Worksheets in your Curriculum Grant Proposals.</a:t>
            </a:r>
            <a:endParaRPr lang="en-US" dirty="0"/>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8124092" y="1720032"/>
            <a:ext cx="2965937" cy="4406132"/>
          </a:xfrm>
          <a:prstGeom prst="rect">
            <a:avLst/>
          </a:prstGeom>
        </p:spPr>
      </p:pic>
      <p:sp>
        <p:nvSpPr>
          <p:cNvPr id="2" name="Rectangle 1">
            <a:hlinkClick r:id="" action="ppaction://noaction"/>
          </p:cNvPr>
          <p:cNvSpPr/>
          <p:nvPr/>
        </p:nvSpPr>
        <p:spPr>
          <a:xfrm>
            <a:off x="0" y="0"/>
            <a:ext cx="12192000" cy="6858000"/>
          </a:xfrm>
          <a:prstGeom prst="rect">
            <a:avLst/>
          </a:prstGeom>
          <a:solidFill>
            <a:schemeClr val="bg1">
              <a:alpha val="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4125672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27041"/>
            <a:ext cx="10972800" cy="977695"/>
          </a:xfrm>
        </p:spPr>
        <p:txBody>
          <a:bodyPr/>
          <a:lstStyle/>
          <a:p>
            <a:r>
              <a:rPr lang="en-US" sz="3200" dirty="0" smtClean="0"/>
              <a:t>Why a Course Plan Worksheet</a:t>
            </a:r>
            <a:r>
              <a:rPr lang="en-US" sz="3200" dirty="0" smtClean="0"/>
              <a:t>?</a:t>
            </a:r>
            <a:endParaRPr lang="en-US" sz="3200" dirty="0"/>
          </a:p>
        </p:txBody>
      </p:sp>
      <p:sp>
        <p:nvSpPr>
          <p:cNvPr id="3" name="Content Placeholder 2"/>
          <p:cNvSpPr>
            <a:spLocks noGrp="1"/>
          </p:cNvSpPr>
          <p:nvPr>
            <p:ph idx="1"/>
          </p:nvPr>
        </p:nvSpPr>
        <p:spPr>
          <a:xfrm>
            <a:off x="609600" y="1974683"/>
            <a:ext cx="10972800" cy="4859253"/>
          </a:xfrm>
        </p:spPr>
        <p:txBody>
          <a:bodyPr/>
          <a:lstStyle/>
          <a:p>
            <a:pPr marL="914400" lvl="1" indent="-514350">
              <a:spcBef>
                <a:spcPts val="600"/>
              </a:spcBef>
              <a:buFont typeface="+mj-lt"/>
              <a:buAutoNum type="arabicPeriod"/>
            </a:pPr>
            <a:r>
              <a:rPr lang="en-US" sz="2400" dirty="0" smtClean="0"/>
              <a:t>Whereas th</a:t>
            </a:r>
            <a:r>
              <a:rPr lang="en-US" sz="2400" dirty="0" smtClean="0"/>
              <a:t>e Curriculum Inventory guides your proposal for change, t</a:t>
            </a:r>
            <a:r>
              <a:rPr lang="en-US" sz="2400" dirty="0" smtClean="0"/>
              <a:t>he Course Plan </a:t>
            </a:r>
            <a:r>
              <a:rPr lang="en-US" sz="2400" dirty="0" smtClean="0"/>
              <a:t>Worksheets guide the implementation of it</a:t>
            </a:r>
          </a:p>
          <a:p>
            <a:pPr marL="914400" lvl="1" indent="-514350">
              <a:spcBef>
                <a:spcPts val="600"/>
              </a:spcBef>
              <a:buFont typeface="+mj-lt"/>
              <a:buAutoNum type="arabicPeriod"/>
            </a:pPr>
            <a:r>
              <a:rPr lang="en-US" sz="2400" dirty="0"/>
              <a:t>Given the </a:t>
            </a:r>
            <a:r>
              <a:rPr lang="en-US" sz="2400" dirty="0" smtClean="0"/>
              <a:t>targeted DTD </a:t>
            </a:r>
            <a:r>
              <a:rPr lang="en-US" sz="2400" dirty="0"/>
              <a:t>SLOs and their cognitive levels from the Curriculum Inventory, the Course Plan Worksheets </a:t>
            </a:r>
            <a:r>
              <a:rPr lang="en-US" sz="2400" dirty="0" smtClean="0"/>
              <a:t>are where you develop the measures </a:t>
            </a:r>
            <a:r>
              <a:rPr lang="en-US" sz="2400" dirty="0"/>
              <a:t>of student performance to verify the achievement of </a:t>
            </a:r>
            <a:r>
              <a:rPr lang="en-US" sz="2400" dirty="0" smtClean="0"/>
              <a:t>them</a:t>
            </a:r>
            <a:endParaRPr lang="en-US" sz="2400" dirty="0"/>
          </a:p>
          <a:p>
            <a:pPr marL="914400" lvl="1" indent="-514350">
              <a:spcBef>
                <a:spcPts val="600"/>
              </a:spcBef>
              <a:buFont typeface="+mj-lt"/>
              <a:buAutoNum type="arabicPeriod"/>
            </a:pPr>
            <a:r>
              <a:rPr lang="en-US" sz="2400" dirty="0" smtClean="0"/>
              <a:t>Given the measures of student performance, the Course Plan Worksheets are where you develop the </a:t>
            </a:r>
            <a:r>
              <a:rPr lang="en-US" sz="2400" dirty="0" smtClean="0"/>
              <a:t>teaching strategies and learning activities to support student success in them</a:t>
            </a:r>
            <a:endParaRPr lang="en-US" sz="2400" dirty="0" smtClean="0"/>
          </a:p>
          <a:p>
            <a:pPr marL="914400" lvl="1" indent="-514350">
              <a:spcBef>
                <a:spcPts val="600"/>
              </a:spcBef>
              <a:buFont typeface="+mj-lt"/>
              <a:buAutoNum type="arabicPeriod"/>
            </a:pPr>
            <a:r>
              <a:rPr lang="en-US" sz="2400" dirty="0" smtClean="0"/>
              <a:t>The course URI intensity of the current and proposed courses confirm the enhancement of undergraduate student research in the curriculum</a:t>
            </a:r>
            <a:endParaRPr lang="en-US" sz="2400" dirty="0" smtClean="0"/>
          </a:p>
          <a:p>
            <a:pPr marL="914400" lvl="1" indent="-514350">
              <a:spcBef>
                <a:spcPts val="600"/>
              </a:spcBef>
              <a:buFont typeface="+mj-lt"/>
              <a:buAutoNum type="arabicPeriod"/>
            </a:pPr>
            <a:endParaRPr lang="en-US" sz="1200" dirty="0"/>
          </a:p>
        </p:txBody>
      </p:sp>
    </p:spTree>
    <p:extLst>
      <p:ext uri="{BB962C8B-B14F-4D97-AF65-F5344CB8AC3E}">
        <p14:creationId xmlns:p14="http://schemas.microsoft.com/office/powerpoint/2010/main" val="29930149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46" y="1760469"/>
            <a:ext cx="10972800" cy="4702550"/>
          </a:xfrm>
        </p:spPr>
        <p:txBody>
          <a:bodyPr/>
          <a:lstStyle/>
          <a:p>
            <a:pPr marL="514350" indent="-514350">
              <a:buFont typeface="+mj-lt"/>
              <a:buAutoNum type="arabicPeriod"/>
            </a:pPr>
            <a:r>
              <a:rPr lang="en-US" sz="2100" i="1" dirty="0" smtClean="0"/>
              <a:t>Knowledge</a:t>
            </a:r>
            <a:r>
              <a:rPr lang="en-US" sz="2100" dirty="0" smtClean="0"/>
              <a:t> – Students will demonstrate content knowledge, core principles and skills.</a:t>
            </a:r>
          </a:p>
          <a:p>
            <a:pPr marL="514350" indent="-514350">
              <a:buFont typeface="+mj-lt"/>
              <a:buAutoNum type="arabicPeriod"/>
            </a:pPr>
            <a:r>
              <a:rPr lang="en-US" sz="2100" i="1" dirty="0" smtClean="0"/>
              <a:t>Formulate Questions </a:t>
            </a:r>
            <a:r>
              <a:rPr lang="en-US" sz="2100" dirty="0" smtClean="0"/>
              <a:t>– Students will formulate research questions, scholarly of creative problems with integration of fundamental principles and knowledge in a manner appropriate to their discipline.</a:t>
            </a:r>
          </a:p>
          <a:p>
            <a:pPr marL="514350" indent="-514350">
              <a:buFont typeface="+mj-lt"/>
              <a:buAutoNum type="arabicPeriod"/>
            </a:pPr>
            <a:r>
              <a:rPr lang="en-US" sz="2100" i="1" dirty="0" smtClean="0"/>
              <a:t>Plan of Action </a:t>
            </a:r>
            <a:r>
              <a:rPr lang="en-US" sz="2100" dirty="0" smtClean="0"/>
              <a:t>– Students will develop and implement a plan of inquiry to address research and inquiry questions or scholarly problems.</a:t>
            </a:r>
          </a:p>
          <a:p>
            <a:pPr marL="514350" indent="-514350">
              <a:buFont typeface="+mj-lt"/>
              <a:buAutoNum type="arabicPeriod"/>
            </a:pPr>
            <a:r>
              <a:rPr lang="en-US" sz="2100" i="1" dirty="0" smtClean="0"/>
              <a:t>Critical Thinking </a:t>
            </a:r>
            <a:r>
              <a:rPr lang="en-US" sz="2100" dirty="0" smtClean="0"/>
              <a:t>– Students will apply critical thinking skills to evaluate information, their own work and the work of others.</a:t>
            </a:r>
          </a:p>
          <a:p>
            <a:pPr marL="514350" indent="-514350">
              <a:buFont typeface="+mj-lt"/>
              <a:buAutoNum type="arabicPeriod"/>
            </a:pPr>
            <a:r>
              <a:rPr lang="en-US" sz="2100" i="1" dirty="0" smtClean="0"/>
              <a:t>Ethical Conduct </a:t>
            </a:r>
            <a:r>
              <a:rPr lang="en-US" sz="2100" dirty="0" smtClean="0"/>
              <a:t>– Students will identify significant ethical issues in research and inquiry and/or address them in practice.</a:t>
            </a:r>
          </a:p>
          <a:p>
            <a:pPr marL="514350" indent="-514350">
              <a:buFont typeface="+mj-lt"/>
              <a:buAutoNum type="arabicPeriod"/>
            </a:pPr>
            <a:r>
              <a:rPr lang="en-US" sz="2100" i="1" dirty="0" smtClean="0"/>
              <a:t>Communication</a:t>
            </a:r>
            <a:r>
              <a:rPr lang="en-US" sz="2100" dirty="0" smtClean="0"/>
              <a:t> – Students will convey all aspects of their research and inquiry (processes and products) in appropriate format, venues and delivery modes based on the conventions of their disciplines. </a:t>
            </a:r>
          </a:p>
        </p:txBody>
      </p:sp>
      <p:sp>
        <p:nvSpPr>
          <p:cNvPr id="2" name="Title 1"/>
          <p:cNvSpPr>
            <a:spLocks noGrp="1"/>
          </p:cNvSpPr>
          <p:nvPr>
            <p:ph type="title"/>
          </p:nvPr>
        </p:nvSpPr>
        <p:spPr>
          <a:xfrm>
            <a:off x="609595" y="879066"/>
            <a:ext cx="10972800" cy="881402"/>
          </a:xfrm>
        </p:spPr>
        <p:txBody>
          <a:bodyPr/>
          <a:lstStyle/>
          <a:p>
            <a:r>
              <a:rPr lang="en-US" sz="2800" dirty="0" smtClean="0"/>
              <a:t>Distinction Through Discovery Student Learning Outcomes</a:t>
            </a:r>
            <a:endParaRPr lang="en-US" sz="2800" dirty="0"/>
          </a:p>
        </p:txBody>
      </p:sp>
    </p:spTree>
    <p:extLst>
      <p:ext uri="{BB962C8B-B14F-4D97-AF65-F5344CB8AC3E}">
        <p14:creationId xmlns:p14="http://schemas.microsoft.com/office/powerpoint/2010/main" val="191435280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90208"/>
            <a:ext cx="10972800" cy="685374"/>
          </a:xfrm>
        </p:spPr>
        <p:txBody>
          <a:bodyPr/>
          <a:lstStyle/>
          <a:p>
            <a:r>
              <a:rPr lang="en-US" dirty="0" smtClean="0"/>
              <a:t>Student Learning Outcomes</a:t>
            </a:r>
            <a:endParaRPr lang="en-US" dirty="0"/>
          </a:p>
        </p:txBody>
      </p:sp>
      <p:sp>
        <p:nvSpPr>
          <p:cNvPr id="3" name="Content Placeholder 2"/>
          <p:cNvSpPr>
            <a:spLocks noGrp="1"/>
          </p:cNvSpPr>
          <p:nvPr>
            <p:ph idx="1"/>
          </p:nvPr>
        </p:nvSpPr>
        <p:spPr>
          <a:xfrm>
            <a:off x="609600" y="1786599"/>
            <a:ext cx="10972800" cy="4367702"/>
          </a:xfrm>
        </p:spPr>
        <p:txBody>
          <a:bodyPr/>
          <a:lstStyle/>
          <a:p>
            <a:r>
              <a:rPr lang="en-US" dirty="0" smtClean="0"/>
              <a:t>Course vs. Distinction Through Discovery (DTD)</a:t>
            </a:r>
          </a:p>
          <a:p>
            <a:pPr lvl="1"/>
            <a:r>
              <a:rPr lang="en-US" dirty="0" smtClean="0"/>
              <a:t>Example:</a:t>
            </a:r>
          </a:p>
          <a:p>
            <a:pPr lvl="2"/>
            <a:r>
              <a:rPr lang="en-US" dirty="0" smtClean="0"/>
              <a:t>Course - Students will be able to  use the vocabulary of the discipline both </a:t>
            </a:r>
            <a:r>
              <a:rPr lang="en-US" dirty="0"/>
              <a:t>orally and in </a:t>
            </a:r>
            <a:r>
              <a:rPr lang="en-US" dirty="0" smtClean="0"/>
              <a:t>writing.</a:t>
            </a:r>
          </a:p>
          <a:p>
            <a:pPr lvl="2"/>
            <a:r>
              <a:rPr lang="en-US" dirty="0" smtClean="0"/>
              <a:t>DTD – Students will be able to identify research methodologies based on descriptors.</a:t>
            </a:r>
            <a:endParaRPr lang="en-US" dirty="0"/>
          </a:p>
          <a:p>
            <a:pPr marL="514350" lvl="1" indent="0">
              <a:buNone/>
            </a:pPr>
            <a:r>
              <a:rPr lang="en-US" dirty="0" smtClean="0"/>
              <a:t>In the example above, only the latter outcome would be appropriate since it is the only one that relates to </a:t>
            </a:r>
            <a:r>
              <a:rPr lang="en-US" dirty="0"/>
              <a:t>student research. Your course will have many </a:t>
            </a:r>
            <a:r>
              <a:rPr lang="en-US" dirty="0" smtClean="0"/>
              <a:t>learning </a:t>
            </a:r>
            <a:r>
              <a:rPr lang="en-US" dirty="0"/>
              <a:t>outcomes, but the </a:t>
            </a:r>
            <a:r>
              <a:rPr lang="en-US" dirty="0" smtClean="0"/>
              <a:t>SLOs </a:t>
            </a:r>
            <a:r>
              <a:rPr lang="en-US" dirty="0"/>
              <a:t>used in the Course Plan Worksheet must </a:t>
            </a:r>
            <a:r>
              <a:rPr lang="en-US" dirty="0" smtClean="0"/>
              <a:t>be research-related. </a:t>
            </a:r>
            <a:endParaRPr lang="en-US" dirty="0" smtClean="0"/>
          </a:p>
        </p:txBody>
      </p:sp>
    </p:spTree>
    <p:extLst>
      <p:ext uri="{BB962C8B-B14F-4D97-AF65-F5344CB8AC3E}">
        <p14:creationId xmlns:p14="http://schemas.microsoft.com/office/powerpoint/2010/main" val="12552606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04458"/>
            <a:ext cx="10972800" cy="938592"/>
          </a:xfrm>
        </p:spPr>
        <p:txBody>
          <a:bodyPr/>
          <a:lstStyle/>
          <a:p>
            <a:r>
              <a:rPr lang="en-US" sz="3200" dirty="0" smtClean="0"/>
              <a:t>Cognitive Levels	</a:t>
            </a:r>
            <a:endParaRPr lang="en-US" sz="3200" dirty="0"/>
          </a:p>
        </p:txBody>
      </p:sp>
      <p:sp>
        <p:nvSpPr>
          <p:cNvPr id="3" name="Content Placeholder 2"/>
          <p:cNvSpPr>
            <a:spLocks noGrp="1"/>
          </p:cNvSpPr>
          <p:nvPr>
            <p:ph idx="1"/>
          </p:nvPr>
        </p:nvSpPr>
        <p:spPr>
          <a:xfrm>
            <a:off x="609600" y="1543050"/>
            <a:ext cx="10972800" cy="3541013"/>
          </a:xfrm>
        </p:spPr>
        <p:txBody>
          <a:bodyPr/>
          <a:lstStyle/>
          <a:p>
            <a:pPr marL="57150" indent="0">
              <a:spcBef>
                <a:spcPts val="1200"/>
              </a:spcBef>
              <a:buNone/>
            </a:pPr>
            <a:r>
              <a:rPr lang="en-US" sz="2400" dirty="0" smtClean="0"/>
              <a:t>Outcomes can be covered in progressive cognitive </a:t>
            </a:r>
            <a:r>
              <a:rPr lang="en-US" sz="2400" dirty="0"/>
              <a:t>levels. </a:t>
            </a:r>
            <a:r>
              <a:rPr lang="en-US" sz="2400" dirty="0" smtClean="0"/>
              <a:t>To indicate this progression, </a:t>
            </a:r>
            <a:r>
              <a:rPr lang="en-US" sz="2400" dirty="0"/>
              <a:t>three cognitive levels have been defined:</a:t>
            </a:r>
          </a:p>
          <a:p>
            <a:pPr marL="971550" lvl="1" indent="-514350">
              <a:spcBef>
                <a:spcPts val="1200"/>
              </a:spcBef>
              <a:buFont typeface="+mj-lt"/>
              <a:buAutoNum type="arabicPeriod"/>
            </a:pPr>
            <a:r>
              <a:rPr lang="en-US" sz="2400" dirty="0" smtClean="0"/>
              <a:t>Exposure </a:t>
            </a:r>
            <a:r>
              <a:rPr lang="en-US" sz="2400" dirty="0"/>
              <a:t>– the cognitive skill needed to meet the outcome at the lower two levels of </a:t>
            </a:r>
            <a:r>
              <a:rPr lang="en-US" sz="2400" dirty="0">
                <a:hlinkClick r:id="rId3"/>
              </a:rPr>
              <a:t>Bloom’s taxonomy</a:t>
            </a:r>
            <a:r>
              <a:rPr lang="en-US" sz="2400" dirty="0"/>
              <a:t>—knowledge and </a:t>
            </a:r>
            <a:r>
              <a:rPr lang="en-US" sz="2400" dirty="0" smtClean="0"/>
              <a:t>comprehension</a:t>
            </a:r>
          </a:p>
          <a:p>
            <a:pPr marL="971550" lvl="1" indent="-514350">
              <a:spcBef>
                <a:spcPts val="1200"/>
              </a:spcBef>
              <a:buFont typeface="+mj-lt"/>
              <a:buAutoNum type="arabicPeriod"/>
            </a:pPr>
            <a:r>
              <a:rPr lang="en-US" sz="2400" dirty="0" smtClean="0"/>
              <a:t>Skill </a:t>
            </a:r>
            <a:r>
              <a:rPr lang="en-US" sz="2400" dirty="0"/>
              <a:t>building – the cognitive skill needed to meet the outcome at the middle two levels of </a:t>
            </a:r>
            <a:r>
              <a:rPr lang="en-US" sz="2400" dirty="0">
                <a:hlinkClick r:id="rId3"/>
              </a:rPr>
              <a:t>Bloom’s taxonomy</a:t>
            </a:r>
            <a:r>
              <a:rPr lang="en-US" sz="2400" dirty="0"/>
              <a:t>—application and </a:t>
            </a:r>
            <a:r>
              <a:rPr lang="en-US" sz="2400" dirty="0" smtClean="0"/>
              <a:t>analysis</a:t>
            </a:r>
          </a:p>
          <a:p>
            <a:pPr marL="971550" lvl="1" indent="-514350">
              <a:spcBef>
                <a:spcPts val="1200"/>
              </a:spcBef>
              <a:buFont typeface="+mj-lt"/>
              <a:buAutoNum type="arabicPeriod"/>
            </a:pPr>
            <a:r>
              <a:rPr lang="en-US" sz="2400" dirty="0" smtClean="0"/>
              <a:t>Intensive </a:t>
            </a:r>
            <a:r>
              <a:rPr lang="en-US" sz="2400" dirty="0"/>
              <a:t>– the cognitive skill needed to meet the outcome at the highest two levels of </a:t>
            </a:r>
            <a:r>
              <a:rPr lang="en-US" sz="2400" dirty="0">
                <a:hlinkClick r:id="rId3"/>
              </a:rPr>
              <a:t>Bloom’s </a:t>
            </a:r>
            <a:r>
              <a:rPr lang="en-US" sz="2400" dirty="0" smtClean="0">
                <a:hlinkClick r:id="rId3"/>
              </a:rPr>
              <a:t>taxonomy</a:t>
            </a:r>
            <a:r>
              <a:rPr lang="en-US" sz="2400" dirty="0"/>
              <a:t>—</a:t>
            </a:r>
            <a:r>
              <a:rPr lang="en-US" sz="2400" dirty="0" smtClean="0"/>
              <a:t>synthesis </a:t>
            </a:r>
            <a:r>
              <a:rPr lang="en-US" sz="2400" dirty="0"/>
              <a:t>and evaluation</a:t>
            </a:r>
          </a:p>
          <a:p>
            <a:pPr>
              <a:spcBef>
                <a:spcPts val="600"/>
              </a:spcBef>
            </a:pPr>
            <a:endParaRPr lang="en-US" sz="2800" dirty="0"/>
          </a:p>
          <a:p>
            <a:pPr marL="514350" indent="-514350">
              <a:spcBef>
                <a:spcPts val="600"/>
              </a:spcBef>
              <a:buFont typeface="+mj-lt"/>
              <a:buAutoNum type="arabicPeriod"/>
            </a:pPr>
            <a:endParaRPr lang="en-US" sz="2800" dirty="0"/>
          </a:p>
        </p:txBody>
      </p:sp>
      <p:sp>
        <p:nvSpPr>
          <p:cNvPr id="4" name="Rectangle 3">
            <a:hlinkClick r:id="rId4" action="ppaction://hlinksldjump"/>
          </p:cNvPr>
          <p:cNvSpPr/>
          <p:nvPr/>
        </p:nvSpPr>
        <p:spPr>
          <a:xfrm>
            <a:off x="1" y="0"/>
            <a:ext cx="12192000" cy="6893104"/>
          </a:xfrm>
          <a:prstGeom prst="rect">
            <a:avLst/>
          </a:prstGeom>
          <a:solidFill>
            <a:schemeClr val="bg1">
              <a:alpha val="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977901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srcRect l="1747" t="3223" r="1153" b="3099"/>
          <a:stretch/>
        </p:blipFill>
        <p:spPr>
          <a:xfrm>
            <a:off x="1994007" y="251507"/>
            <a:ext cx="8875487" cy="6407313"/>
          </a:xfrm>
          <a:prstGeom prst="rect">
            <a:avLst/>
          </a:prstGeom>
        </p:spPr>
      </p:pic>
      <p:sp>
        <p:nvSpPr>
          <p:cNvPr id="5" name="Rectangle 4"/>
          <p:cNvSpPr/>
          <p:nvPr/>
        </p:nvSpPr>
        <p:spPr>
          <a:xfrm>
            <a:off x="1979493" y="352425"/>
            <a:ext cx="1159554" cy="32556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1938897" y="323397"/>
            <a:ext cx="1200150" cy="30765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618564" y="470647"/>
            <a:ext cx="1174057" cy="5284694"/>
          </a:xfrm>
          <a:prstGeom prst="rect">
            <a:avLst/>
          </a:prstGeom>
          <a:noFill/>
          <a:ln w="63500" cmpd="thickThi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flipH="1">
            <a:off x="1963266" y="3560763"/>
            <a:ext cx="438912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6293857" y="0"/>
            <a:ext cx="2567755" cy="354334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6365253" y="0"/>
            <a:ext cx="2591490" cy="3585391"/>
          </a:xfrm>
          <a:prstGeom prst="line">
            <a:avLst/>
          </a:prstGeom>
          <a:ln w="38100">
            <a:solidFill>
              <a:srgbClr val="0000CC"/>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023035" y="578662"/>
            <a:ext cx="1072470" cy="1631216"/>
          </a:xfrm>
          <a:prstGeom prst="rect">
            <a:avLst/>
          </a:prstGeom>
          <a:noFill/>
        </p:spPr>
        <p:txBody>
          <a:bodyPr wrap="square" rtlCol="0">
            <a:spAutoFit/>
          </a:bodyPr>
          <a:lstStyle/>
          <a:p>
            <a:r>
              <a:rPr lang="en-US" sz="10000" dirty="0" smtClean="0">
                <a:solidFill>
                  <a:srgbClr val="C00000"/>
                </a:solidFill>
                <a:latin typeface="Times New Roman" panose="02020603050405020304" pitchFamily="18" charset="0"/>
                <a:cs typeface="Times New Roman" panose="02020603050405020304" pitchFamily="18" charset="0"/>
              </a:rPr>
              <a:t>E</a:t>
            </a:r>
            <a:endParaRPr lang="en-US" sz="10000" dirty="0">
              <a:solidFill>
                <a:srgbClr val="C00000"/>
              </a:solidFill>
              <a:latin typeface="Times New Roman" panose="02020603050405020304" pitchFamily="18" charset="0"/>
              <a:cs typeface="Times New Roman" panose="02020603050405020304" pitchFamily="18" charset="0"/>
            </a:endParaRPr>
          </a:p>
        </p:txBody>
      </p:sp>
      <p:sp>
        <p:nvSpPr>
          <p:cNvPr id="26" name="TextBox 25"/>
          <p:cNvSpPr txBox="1"/>
          <p:nvPr/>
        </p:nvSpPr>
        <p:spPr>
          <a:xfrm>
            <a:off x="10752912" y="565056"/>
            <a:ext cx="1072470" cy="1631216"/>
          </a:xfrm>
          <a:prstGeom prst="rect">
            <a:avLst/>
          </a:prstGeom>
          <a:noFill/>
        </p:spPr>
        <p:txBody>
          <a:bodyPr wrap="square" rtlCol="0">
            <a:spAutoFit/>
          </a:bodyPr>
          <a:lstStyle/>
          <a:p>
            <a:r>
              <a:rPr lang="en-US" sz="10000" dirty="0" smtClean="0">
                <a:solidFill>
                  <a:srgbClr val="0000CC"/>
                </a:solidFill>
                <a:latin typeface="Times New Roman" panose="02020603050405020304" pitchFamily="18" charset="0"/>
                <a:cs typeface="Times New Roman" panose="02020603050405020304" pitchFamily="18" charset="0"/>
              </a:rPr>
              <a:t>S</a:t>
            </a:r>
            <a:endParaRPr lang="en-US" sz="10000" dirty="0">
              <a:solidFill>
                <a:srgbClr val="0000CC"/>
              </a:solidFill>
              <a:latin typeface="Times New Roman" panose="02020603050405020304" pitchFamily="18" charset="0"/>
              <a:cs typeface="Times New Roman" panose="02020603050405020304" pitchFamily="18" charset="0"/>
            </a:endParaRPr>
          </a:p>
        </p:txBody>
      </p:sp>
      <p:sp>
        <p:nvSpPr>
          <p:cNvPr id="27" name="TextBox 26"/>
          <p:cNvSpPr txBox="1"/>
          <p:nvPr/>
        </p:nvSpPr>
        <p:spPr>
          <a:xfrm>
            <a:off x="3508350" y="4881397"/>
            <a:ext cx="1072470" cy="1631216"/>
          </a:xfrm>
          <a:prstGeom prst="rect">
            <a:avLst/>
          </a:prstGeom>
          <a:noFill/>
        </p:spPr>
        <p:txBody>
          <a:bodyPr wrap="square" rtlCol="0">
            <a:spAutoFit/>
          </a:bodyPr>
          <a:lstStyle/>
          <a:p>
            <a:r>
              <a:rPr lang="en-US" sz="10000" dirty="0" smtClean="0">
                <a:solidFill>
                  <a:srgbClr val="009900"/>
                </a:solidFill>
                <a:latin typeface="Times New Roman" panose="02020603050405020304" pitchFamily="18" charset="0"/>
                <a:cs typeface="Times New Roman" panose="02020603050405020304" pitchFamily="18" charset="0"/>
              </a:rPr>
              <a:t>I</a:t>
            </a:r>
            <a:endParaRPr lang="en-US" sz="10000" dirty="0">
              <a:solidFill>
                <a:srgbClr val="009900"/>
              </a:solidFill>
              <a:latin typeface="Times New Roman" panose="02020603050405020304" pitchFamily="18" charset="0"/>
              <a:cs typeface="Times New Roman" panose="02020603050405020304" pitchFamily="18" charset="0"/>
            </a:endParaRPr>
          </a:p>
        </p:txBody>
      </p:sp>
      <p:cxnSp>
        <p:nvCxnSpPr>
          <p:cNvPr id="13" name="Straight Connector 12"/>
          <p:cNvCxnSpPr/>
          <p:nvPr/>
        </p:nvCxnSpPr>
        <p:spPr>
          <a:xfrm flipH="1">
            <a:off x="1969457" y="3621564"/>
            <a:ext cx="4389120" cy="0"/>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282388" y="6686781"/>
            <a:ext cx="12236823" cy="2191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Connector 14"/>
          <p:cNvCxnSpPr/>
          <p:nvPr/>
        </p:nvCxnSpPr>
        <p:spPr>
          <a:xfrm>
            <a:off x="6336386" y="3556003"/>
            <a:ext cx="2151524" cy="3102817"/>
          </a:xfrm>
          <a:prstGeom prst="line">
            <a:avLst/>
          </a:prstGeom>
          <a:ln w="38100">
            <a:solidFill>
              <a:srgbClr val="0000CC"/>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297815" y="3612992"/>
            <a:ext cx="2134985" cy="3045828"/>
          </a:xfrm>
          <a:prstGeom prst="line">
            <a:avLst/>
          </a:prstGeom>
          <a:ln w="38100">
            <a:solidFill>
              <a:srgbClr val="009900"/>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28221" y="565056"/>
            <a:ext cx="954743" cy="5093702"/>
          </a:xfrm>
          <a:prstGeom prst="rect">
            <a:avLst/>
          </a:prstGeom>
          <a:noFill/>
        </p:spPr>
        <p:txBody>
          <a:bodyPr wrap="square" rtlCol="0">
            <a:spAutoFit/>
          </a:bodyPr>
          <a:lstStyle/>
          <a:p>
            <a:r>
              <a:rPr lang="en-US" sz="1100" b="1" dirty="0" smtClean="0"/>
              <a:t>Task-Oriented Question Construction Wheel </a:t>
            </a:r>
          </a:p>
          <a:p>
            <a:r>
              <a:rPr lang="en-US" sz="1000" dirty="0" smtClean="0"/>
              <a:t>Based on Bloom’s Taxonomy</a:t>
            </a:r>
          </a:p>
          <a:p>
            <a:endParaRPr lang="en-US" sz="1000" dirty="0" smtClean="0"/>
          </a:p>
          <a:p>
            <a:r>
              <a:rPr lang="en-US" sz="1000" dirty="0" smtClean="0"/>
              <a:t>Permission is granted for use of this material provided the following credit line appears on all copies: </a:t>
            </a:r>
          </a:p>
          <a:p>
            <a:endParaRPr lang="en-US" sz="1000" dirty="0" smtClean="0"/>
          </a:p>
          <a:p>
            <a:endParaRPr lang="en-US" sz="1000" dirty="0" smtClean="0"/>
          </a:p>
          <a:p>
            <a:r>
              <a:rPr lang="en-US" sz="1000" dirty="0" smtClean="0"/>
              <a:t>Tasks Oriented Question Construction Wheel Based on Bloom’s Taxonomy, ©2004 </a:t>
            </a:r>
          </a:p>
          <a:p>
            <a:r>
              <a:rPr lang="en-US" sz="1000" dirty="0" smtClean="0">
                <a:hlinkClick r:id="rId4"/>
              </a:rPr>
              <a:t>St. Edward’s University Center for Teaching Excellence</a:t>
            </a:r>
            <a:r>
              <a:rPr lang="en-US" sz="1000" dirty="0" smtClean="0"/>
              <a:t>.</a:t>
            </a:r>
            <a:endParaRPr lang="en-US" sz="1000" dirty="0"/>
          </a:p>
        </p:txBody>
      </p:sp>
      <p:sp>
        <p:nvSpPr>
          <p:cNvPr id="28" name="Rectangle 27"/>
          <p:cNvSpPr/>
          <p:nvPr/>
        </p:nvSpPr>
        <p:spPr>
          <a:xfrm>
            <a:off x="434788" y="6825734"/>
            <a:ext cx="12236823" cy="2191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p:cNvSpPr/>
          <p:nvPr/>
        </p:nvSpPr>
        <p:spPr>
          <a:xfrm>
            <a:off x="-44823" y="-8386"/>
            <a:ext cx="12236823" cy="2191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p:nvSpPr>
        <p:spPr>
          <a:xfrm>
            <a:off x="72889" y="0"/>
            <a:ext cx="355600" cy="6858000"/>
          </a:xfrm>
          <a:prstGeom prst="rect">
            <a:avLst/>
          </a:prstGeom>
          <a:solidFill>
            <a:srgbClr val="0238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21" name="Rectangle 20"/>
          <p:cNvSpPr/>
          <p:nvPr/>
        </p:nvSpPr>
        <p:spPr>
          <a:xfrm>
            <a:off x="11764616" y="2092"/>
            <a:ext cx="355600" cy="6858000"/>
          </a:xfrm>
          <a:prstGeom prst="rect">
            <a:avLst/>
          </a:prstGeom>
          <a:solidFill>
            <a:srgbClr val="98C1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22" name="Rectangle 21"/>
          <p:cNvSpPr/>
          <p:nvPr/>
        </p:nvSpPr>
        <p:spPr>
          <a:xfrm>
            <a:off x="0" y="0"/>
            <a:ext cx="355600" cy="6858000"/>
          </a:xfrm>
          <a:prstGeom prst="rect">
            <a:avLst/>
          </a:prstGeom>
          <a:solidFill>
            <a:srgbClr val="98C1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23" name="Rectangle 22"/>
          <p:cNvSpPr/>
          <p:nvPr/>
        </p:nvSpPr>
        <p:spPr>
          <a:xfrm>
            <a:off x="11836400" y="2092"/>
            <a:ext cx="355600" cy="6858000"/>
          </a:xfrm>
          <a:prstGeom prst="rect">
            <a:avLst/>
          </a:prstGeom>
          <a:solidFill>
            <a:srgbClr val="0238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4" name="TextBox 3"/>
          <p:cNvSpPr txBox="1"/>
          <p:nvPr/>
        </p:nvSpPr>
        <p:spPr>
          <a:xfrm>
            <a:off x="4480004" y="6429828"/>
            <a:ext cx="3697579" cy="276999"/>
          </a:xfrm>
          <a:prstGeom prst="rect">
            <a:avLst/>
          </a:prstGeom>
          <a:solidFill>
            <a:schemeClr val="bg1"/>
          </a:solidFill>
        </p:spPr>
        <p:txBody>
          <a:bodyPr wrap="square" rtlCol="0">
            <a:spAutoFit/>
          </a:bodyPr>
          <a:lstStyle/>
          <a:p>
            <a:pPr algn="ctr"/>
            <a:r>
              <a:rPr lang="en-US" sz="1200" b="1" dirty="0" smtClean="0">
                <a:latin typeface="Times New Roman" panose="02020603050405020304" pitchFamily="18" charset="0"/>
                <a:cs typeface="Times New Roman" panose="02020603050405020304" pitchFamily="18" charset="0"/>
              </a:rPr>
              <a:t>PUTTING TOGETHER</a:t>
            </a:r>
            <a:endParaRPr lang="en-US" sz="1200" b="1" dirty="0">
              <a:latin typeface="Times New Roman" panose="02020603050405020304" pitchFamily="18" charset="0"/>
              <a:cs typeface="Times New Roman" panose="02020603050405020304" pitchFamily="18" charset="0"/>
            </a:endParaRPr>
          </a:p>
        </p:txBody>
      </p:sp>
      <p:sp>
        <p:nvSpPr>
          <p:cNvPr id="38" name="Rectangle 37">
            <a:hlinkClick r:id="rId5" action="ppaction://hlinksldjump"/>
          </p:cNvPr>
          <p:cNvSpPr/>
          <p:nvPr/>
        </p:nvSpPr>
        <p:spPr>
          <a:xfrm>
            <a:off x="1" y="0"/>
            <a:ext cx="12192000" cy="6893104"/>
          </a:xfrm>
          <a:prstGeom prst="rect">
            <a:avLst/>
          </a:prstGeom>
          <a:solidFill>
            <a:schemeClr val="bg1">
              <a:alpha val="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TextBox 33"/>
          <p:cNvSpPr txBox="1"/>
          <p:nvPr/>
        </p:nvSpPr>
        <p:spPr>
          <a:xfrm>
            <a:off x="9073997" y="5347557"/>
            <a:ext cx="1683483" cy="738664"/>
          </a:xfrm>
          <a:prstGeom prst="rect">
            <a:avLst/>
          </a:prstGeom>
          <a:solidFill>
            <a:schemeClr val="bg1"/>
          </a:solidFill>
        </p:spPr>
        <p:txBody>
          <a:bodyPr wrap="square" rtlCol="0">
            <a:spAutoFit/>
          </a:bodyPr>
          <a:lstStyle/>
          <a:p>
            <a:r>
              <a:rPr lang="en-US" sz="1400" b="1" i="1" dirty="0" smtClean="0">
                <a:solidFill>
                  <a:srgbClr val="C00000"/>
                </a:solidFill>
              </a:rPr>
              <a:t>Whenever you see a “?” button, click for further information.</a:t>
            </a:r>
            <a:endParaRPr lang="en-US" sz="1400" b="1" i="1" dirty="0">
              <a:solidFill>
                <a:srgbClr val="C00000"/>
              </a:solidFill>
            </a:endParaRPr>
          </a:p>
        </p:txBody>
      </p:sp>
      <p:grpSp>
        <p:nvGrpSpPr>
          <p:cNvPr id="32" name="Group 31"/>
          <p:cNvGrpSpPr/>
          <p:nvPr/>
        </p:nvGrpSpPr>
        <p:grpSpPr>
          <a:xfrm>
            <a:off x="10723310" y="5263259"/>
            <a:ext cx="822961" cy="822962"/>
            <a:chOff x="9542456" y="6091188"/>
            <a:chExt cx="457200" cy="472930"/>
          </a:xfrm>
        </p:grpSpPr>
        <p:sp>
          <p:nvSpPr>
            <p:cNvPr id="18" name="Oval 17"/>
            <p:cNvSpPr/>
            <p:nvPr/>
          </p:nvSpPr>
          <p:spPr>
            <a:xfrm>
              <a:off x="9542456" y="6106918"/>
              <a:ext cx="457200" cy="457200"/>
            </a:xfrm>
            <a:prstGeom prst="ellipse">
              <a:avLst/>
            </a:prstGeom>
            <a:solidFill>
              <a:srgbClr val="C00000"/>
            </a:solidFill>
            <a:ln>
              <a:noFill/>
            </a:ln>
            <a:effectLst>
              <a:outerShdw blurRad="190500" dist="635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Box 23"/>
            <p:cNvSpPr txBox="1"/>
            <p:nvPr/>
          </p:nvSpPr>
          <p:spPr>
            <a:xfrm>
              <a:off x="9607054" y="6091188"/>
              <a:ext cx="364027" cy="472929"/>
            </a:xfrm>
            <a:prstGeom prst="rect">
              <a:avLst/>
            </a:prstGeom>
            <a:noFill/>
          </p:spPr>
          <p:txBody>
            <a:bodyPr wrap="square" rtlCol="0">
              <a:spAutoFit/>
            </a:bodyPr>
            <a:lstStyle/>
            <a:p>
              <a:r>
                <a:rPr lang="en-US" sz="4800" b="1" dirty="0" smtClean="0">
                  <a:solidFill>
                    <a:schemeClr val="bg1"/>
                  </a:solidFill>
                  <a:latin typeface="Arial Rounded MT Bold" panose="020F0704030504030204" pitchFamily="34" charset="0"/>
                </a:rPr>
                <a:t>?</a:t>
              </a:r>
              <a:endParaRPr lang="en-US" sz="4800" b="1" dirty="0">
                <a:solidFill>
                  <a:schemeClr val="bg1"/>
                </a:solidFill>
                <a:latin typeface="Arial Rounded MT Bold" panose="020F0704030504030204" pitchFamily="34" charset="0"/>
              </a:endParaRPr>
            </a:p>
          </p:txBody>
        </p:sp>
      </p:grpSp>
      <p:sp>
        <p:nvSpPr>
          <p:cNvPr id="37" name="Rounded Rectangle 36">
            <a:hlinkClick r:id="rId6" action="ppaction://hlinksldjump"/>
          </p:cNvPr>
          <p:cNvSpPr/>
          <p:nvPr/>
        </p:nvSpPr>
        <p:spPr>
          <a:xfrm>
            <a:off x="10711473" y="6283777"/>
            <a:ext cx="787846" cy="353608"/>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NEXT</a:t>
            </a:r>
            <a:endParaRPr lang="en-US" b="1" dirty="0"/>
          </a:p>
        </p:txBody>
      </p:sp>
      <p:sp>
        <p:nvSpPr>
          <p:cNvPr id="10" name="TextBox 9">
            <a:hlinkClick r:id="rId7" action="ppaction://hlinksldjump"/>
          </p:cNvPr>
          <p:cNvSpPr txBox="1"/>
          <p:nvPr/>
        </p:nvSpPr>
        <p:spPr>
          <a:xfrm>
            <a:off x="3253472" y="859978"/>
            <a:ext cx="5749520" cy="5355312"/>
          </a:xfrm>
          <a:prstGeom prst="rect">
            <a:avLst/>
          </a:prstGeom>
          <a:solidFill>
            <a:srgbClr val="FFFF99"/>
          </a:solidFill>
          <a:ln w="50800" cap="rnd" cmpd="thickThin">
            <a:solidFill>
              <a:schemeClr val="tx1">
                <a:lumMod val="50000"/>
                <a:lumOff val="50000"/>
              </a:schemeClr>
            </a:solidFill>
          </a:ln>
          <a:effectLst>
            <a:outerShdw blurRad="317500" dir="9000000" sx="101000" sy="101000" algn="ctr">
              <a:srgbClr val="000000">
                <a:alpha val="25000"/>
              </a:srgbClr>
            </a:outerShdw>
          </a:effectLst>
          <a:scene3d>
            <a:camera prst="orthographicFront">
              <a:rot lat="0" lon="0" rev="0"/>
            </a:camera>
            <a:lightRig rig="glow" dir="t">
              <a:rot lat="0" lon="0" rev="4800000"/>
            </a:lightRig>
          </a:scene3d>
          <a:sp3d prstMaterial="matte">
            <a:bevelT w="127000" h="63500"/>
          </a:sp3d>
        </p:spPr>
        <p:txBody>
          <a:bodyPr wrap="square" lIns="182880" tIns="182880" rIns="182880" bIns="182880" rtlCol="0">
            <a:spAutoFit/>
          </a:bodyPr>
          <a:lstStyle/>
          <a:p>
            <a:r>
              <a:rPr lang="en-US" dirty="0"/>
              <a:t>As you develop your proposal, you will </a:t>
            </a:r>
            <a:r>
              <a:rPr lang="en-US" dirty="0" smtClean="0"/>
              <a:t>identify </a:t>
            </a:r>
            <a:r>
              <a:rPr lang="en-US" dirty="0"/>
              <a:t>the cognitive level for each outcome for each course.</a:t>
            </a:r>
          </a:p>
          <a:p>
            <a:endParaRPr lang="en-US" dirty="0"/>
          </a:p>
          <a:p>
            <a:r>
              <a:rPr lang="en-US" dirty="0"/>
              <a:t>This chart illustrates the distribution of the cognitive levels. Starting at the center and working out, you have Bloom’s cognitive domain that defines our cognitive </a:t>
            </a:r>
            <a:r>
              <a:rPr lang="en-US" dirty="0" smtClean="0"/>
              <a:t>levels—Exposure (E) being knowledge and comprehension, Skill Building (S) being application </a:t>
            </a:r>
            <a:r>
              <a:rPr lang="en-US" dirty="0"/>
              <a:t>and </a:t>
            </a:r>
            <a:r>
              <a:rPr lang="en-US" dirty="0" smtClean="0"/>
              <a:t>analysis, </a:t>
            </a:r>
            <a:r>
              <a:rPr lang="en-US" dirty="0"/>
              <a:t>and </a:t>
            </a:r>
            <a:r>
              <a:rPr lang="en-US" dirty="0" smtClean="0"/>
              <a:t>Intensive (I) being synthesis </a:t>
            </a:r>
            <a:r>
              <a:rPr lang="en-US" dirty="0"/>
              <a:t>and </a:t>
            </a:r>
            <a:r>
              <a:rPr lang="en-US" dirty="0" smtClean="0"/>
              <a:t>evaluation</a:t>
            </a:r>
            <a:r>
              <a:rPr lang="en-US" dirty="0" smtClean="0">
                <a:hlinkClick r:id="rId7" action="ppaction://hlinksldjump"/>
              </a:rPr>
              <a:t>.</a:t>
            </a:r>
            <a:r>
              <a:rPr lang="en-US" dirty="0" smtClean="0"/>
              <a:t> </a:t>
            </a:r>
            <a:r>
              <a:rPr lang="en-US" dirty="0"/>
              <a:t>Moving outward, the chart list </a:t>
            </a:r>
            <a:r>
              <a:rPr lang="en-US" dirty="0" smtClean="0"/>
              <a:t>the correlating </a:t>
            </a:r>
            <a:r>
              <a:rPr lang="en-US" dirty="0"/>
              <a:t>action </a:t>
            </a:r>
            <a:r>
              <a:rPr lang="en-US" dirty="0" smtClean="0"/>
              <a:t>verbs, activities </a:t>
            </a:r>
            <a:r>
              <a:rPr lang="en-US" dirty="0"/>
              <a:t>and assessments. </a:t>
            </a:r>
          </a:p>
          <a:p>
            <a:endParaRPr lang="en-US" dirty="0"/>
          </a:p>
          <a:p>
            <a:r>
              <a:rPr lang="en-US" dirty="0" smtClean="0"/>
              <a:t>The chart will </a:t>
            </a:r>
            <a:r>
              <a:rPr lang="en-US" dirty="0"/>
              <a:t>assist </a:t>
            </a:r>
            <a:r>
              <a:rPr lang="en-US" dirty="0" smtClean="0"/>
              <a:t>you when identifying </a:t>
            </a:r>
            <a:r>
              <a:rPr lang="en-US" dirty="0"/>
              <a:t>the cognitive level in your courses for each outcome</a:t>
            </a:r>
            <a:r>
              <a:rPr lang="en-US" dirty="0" smtClean="0"/>
              <a:t>.</a:t>
            </a:r>
          </a:p>
          <a:p>
            <a:endParaRPr lang="en-US" dirty="0" smtClean="0"/>
          </a:p>
          <a:p>
            <a:endParaRPr lang="en-US" dirty="0"/>
          </a:p>
          <a:p>
            <a:endParaRPr lang="en-US" dirty="0" smtClean="0"/>
          </a:p>
          <a:p>
            <a:endParaRPr lang="en-US" dirty="0" smtClean="0"/>
          </a:p>
        </p:txBody>
      </p:sp>
      <p:sp>
        <p:nvSpPr>
          <p:cNvPr id="12" name="TextBox 11"/>
          <p:cNvSpPr txBox="1"/>
          <p:nvPr/>
        </p:nvSpPr>
        <p:spPr>
          <a:xfrm>
            <a:off x="8627443" y="970494"/>
            <a:ext cx="274320" cy="276999"/>
          </a:xfrm>
          <a:prstGeom prst="rect">
            <a:avLst/>
          </a:prstGeom>
          <a:solidFill>
            <a:schemeClr val="bg1"/>
          </a:solidFill>
          <a:ln w="12700" cmpd="thinThick">
            <a:solidFill>
              <a:schemeClr val="tx1">
                <a:lumMod val="50000"/>
                <a:lumOff val="50000"/>
              </a:schemeClr>
            </a:solidFill>
          </a:ln>
        </p:spPr>
        <p:txBody>
          <a:bodyPr wrap="square" lIns="45720" tIns="45720" rIns="45720" bIns="45720" rtlCol="0" anchor="ctr">
            <a:spAutoFit/>
          </a:bodyPr>
          <a:lstStyle/>
          <a:p>
            <a:pPr algn="ctr"/>
            <a:r>
              <a:rPr lang="en-US" sz="1200" dirty="0" smtClean="0"/>
              <a:t>X</a:t>
            </a:r>
            <a:endParaRPr lang="en-US" sz="1200" dirty="0"/>
          </a:p>
        </p:txBody>
      </p:sp>
      <p:sp>
        <p:nvSpPr>
          <p:cNvPr id="35" name="Rounded Rectangle 34">
            <a:hlinkClick r:id="rId8"/>
          </p:cNvPr>
          <p:cNvSpPr/>
          <p:nvPr/>
        </p:nvSpPr>
        <p:spPr>
          <a:xfrm>
            <a:off x="4217664" y="5220676"/>
            <a:ext cx="3955985" cy="534665"/>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Visit Bloom’s Polygon to download</a:t>
            </a:r>
            <a:endParaRPr lang="en-US" sz="2000" dirty="0"/>
          </a:p>
        </p:txBody>
      </p:sp>
    </p:spTree>
    <p:extLst>
      <p:ext uri="{BB962C8B-B14F-4D97-AF65-F5344CB8AC3E}">
        <p14:creationId xmlns:p14="http://schemas.microsoft.com/office/powerpoint/2010/main" val="13085021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restart="whenNotActive" fill="hold" evtFilter="cancelBubble" nodeType="interactiveSeq">
                <p:stCondLst>
                  <p:cond evt="onClick" delay="0">
                    <p:tgtEl>
                      <p:spTgt spid="32"/>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seq concurrent="1" nextAc="seek">
              <p:cTn id="11" restart="whenNotActive" fill="hold" evtFilter="cancelBubble" nodeType="interactiveSeq">
                <p:stCondLst>
                  <p:cond evt="onClick" delay="0">
                    <p:tgtEl>
                      <p:spTgt spid="12"/>
                    </p:tgtEl>
                  </p:cond>
                </p:stCondLst>
                <p:endSync evt="end" delay="0">
                  <p:rtn val="all"/>
                </p:endSync>
                <p:childTnLst>
                  <p:par>
                    <p:cTn id="12" fill="hold">
                      <p:stCondLst>
                        <p:cond delay="0"/>
                      </p:stCondLst>
                      <p:childTnLst>
                        <p:par>
                          <p:cTn id="13" fill="hold">
                            <p:stCondLst>
                              <p:cond delay="0"/>
                            </p:stCondLst>
                            <p:childTnLst>
                              <p:par>
                                <p:cTn id="14" presetID="1" presetClass="exit" presetSubtype="0" fill="hold" grpId="1" nodeType="withEffect">
                                  <p:stCondLst>
                                    <p:cond delay="0"/>
                                  </p:stCondLst>
                                  <p:childTnLst>
                                    <p:set>
                                      <p:cBhvr>
                                        <p:cTn id="15" dur="1" fill="hold">
                                          <p:stCondLst>
                                            <p:cond delay="0"/>
                                          </p:stCondLst>
                                        </p:cTn>
                                        <p:tgtEl>
                                          <p:spTgt spid="10"/>
                                        </p:tgtEl>
                                        <p:attrNameLst>
                                          <p:attrName>style.visibility</p:attrName>
                                        </p:attrNameLst>
                                      </p:cBhvr>
                                      <p:to>
                                        <p:strVal val="hidden"/>
                                      </p:to>
                                    </p:set>
                                  </p:childTnLst>
                                </p:cTn>
                              </p:par>
                              <p:par>
                                <p:cTn id="16" presetID="1" presetClass="exit" presetSubtype="0" fill="hold" grpId="1" nodeType="withEffect">
                                  <p:stCondLst>
                                    <p:cond delay="0"/>
                                  </p:stCondLst>
                                  <p:childTnLst>
                                    <p:set>
                                      <p:cBhvr>
                                        <p:cTn id="17" dur="1" fill="hold">
                                          <p:stCondLst>
                                            <p:cond delay="0"/>
                                          </p:stCondLst>
                                        </p:cTn>
                                        <p:tgtEl>
                                          <p:spTgt spid="12"/>
                                        </p:tgtEl>
                                        <p:attrNameLst>
                                          <p:attrName>style.visibility</p:attrName>
                                        </p:attrNameLst>
                                      </p:cBhvr>
                                      <p:to>
                                        <p:strVal val="hidden"/>
                                      </p:to>
                                    </p:set>
                                  </p:childTnLst>
                                </p:cTn>
                              </p:par>
                              <p:par>
                                <p:cTn id="18" presetID="1" presetClass="exit" presetSubtype="0" fill="hold" grpId="1" nodeType="withEffect">
                                  <p:stCondLst>
                                    <p:cond delay="0"/>
                                  </p:stCondLst>
                                  <p:childTnLst>
                                    <p:set>
                                      <p:cBhvr>
                                        <p:cTn id="19"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0"/>
                    </p:tgtEl>
                  </p:cond>
                </p:stCondLst>
                <p:endSync evt="end" delay="0">
                  <p:rtn val="all"/>
                </p:endSync>
                <p:childTnLst>
                  <p:par>
                    <p:cTn id="21" fill="hold">
                      <p:stCondLst>
                        <p:cond delay="0"/>
                      </p:stCondLst>
                      <p:childTnLst>
                        <p:par>
                          <p:cTn id="22" fill="hold">
                            <p:stCondLst>
                              <p:cond delay="0"/>
                            </p:stCondLst>
                            <p:childTnLst>
                              <p:par>
                                <p:cTn id="23" presetID="1" presetClass="exit" presetSubtype="0" fill="hold" grpId="2" nodeType="clickEffect">
                                  <p:stCondLst>
                                    <p:cond delay="0"/>
                                  </p:stCondLst>
                                  <p:childTnLst>
                                    <p:set>
                                      <p:cBhvr>
                                        <p:cTn id="24" dur="1" fill="hold">
                                          <p:stCondLst>
                                            <p:cond delay="0"/>
                                          </p:stCondLst>
                                        </p:cTn>
                                        <p:tgtEl>
                                          <p:spTgt spid="10"/>
                                        </p:tgtEl>
                                        <p:attrNameLst>
                                          <p:attrName>style.visibility</p:attrName>
                                        </p:attrNameLst>
                                      </p:cBhvr>
                                      <p:to>
                                        <p:strVal val="hidden"/>
                                      </p:to>
                                    </p:set>
                                  </p:childTnLst>
                                </p:cTn>
                              </p:par>
                              <p:par>
                                <p:cTn id="25" presetID="1" presetClass="exit" presetSubtype="0" fill="hold" grpId="2" nodeType="withEffect">
                                  <p:stCondLst>
                                    <p:cond delay="0"/>
                                  </p:stCondLst>
                                  <p:childTnLst>
                                    <p:set>
                                      <p:cBhvr>
                                        <p:cTn id="26" dur="1" fill="hold">
                                          <p:stCondLst>
                                            <p:cond delay="0"/>
                                          </p:stCondLst>
                                        </p:cTn>
                                        <p:tgtEl>
                                          <p:spTgt spid="12"/>
                                        </p:tgtEl>
                                        <p:attrNameLst>
                                          <p:attrName>style.visibility</p:attrName>
                                        </p:attrNameLst>
                                      </p:cBhvr>
                                      <p:to>
                                        <p:strVal val="hidden"/>
                                      </p:to>
                                    </p:set>
                                  </p:childTnLst>
                                </p:cTn>
                              </p:par>
                              <p:par>
                                <p:cTn id="27" presetID="1" presetClass="exit" presetSubtype="0" fill="hold" grpId="2" nodeType="withEffect">
                                  <p:stCondLst>
                                    <p:cond delay="0"/>
                                  </p:stCondLst>
                                  <p:childTnLst>
                                    <p:set>
                                      <p:cBhvr>
                                        <p:cTn id="28" dur="1" fill="hold">
                                          <p:stCondLst>
                                            <p:cond delay="0"/>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10"/>
                  </p:tgtEl>
                </p:cond>
              </p:nextCondLst>
            </p:seq>
          </p:childTnLst>
        </p:cTn>
      </p:par>
    </p:tnLst>
    <p:bldLst>
      <p:bldP spid="10" grpId="0" animBg="1"/>
      <p:bldP spid="10" grpId="1" animBg="1"/>
      <p:bldP spid="10" grpId="2" animBg="1"/>
      <p:bldP spid="12" grpId="0" animBg="1"/>
      <p:bldP spid="12" grpId="1" animBg="1"/>
      <p:bldP spid="12" grpId="2" animBg="1"/>
      <p:bldP spid="35" grpId="0" animBg="1"/>
      <p:bldP spid="35" grpId="1" animBg="1"/>
      <p:bldP spid="35" grpId="2"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nvPr>
        </p:nvGraphicFramePr>
        <p:xfrm>
          <a:off x="457199" y="889014"/>
          <a:ext cx="11243731" cy="5158665"/>
        </p:xfrm>
        <a:graphic>
          <a:graphicData uri="http://schemas.openxmlformats.org/drawingml/2006/table">
            <a:tbl>
              <a:tblPr firstRow="1" bandRow="1">
                <a:tableStyleId>{5940675A-B579-460E-94D1-54222C63F5DA}</a:tableStyleId>
              </a:tblPr>
              <a:tblGrid>
                <a:gridCol w="2346205"/>
                <a:gridCol w="2965842"/>
                <a:gridCol w="2965842"/>
                <a:gridCol w="2965842"/>
              </a:tblGrid>
              <a:tr h="550063">
                <a:tc>
                  <a:txBody>
                    <a:bodyPr/>
                    <a:lstStyle/>
                    <a:p>
                      <a:pPr marL="0" algn="l" defTabSz="457200" rtl="0" eaLnBrk="1" latinLnBrk="0" hangingPunct="1">
                        <a:lnSpc>
                          <a:spcPts val="1700"/>
                        </a:lnSpc>
                      </a:pPr>
                      <a:r>
                        <a:rPr lang="en-US" sz="1800" b="1" i="1" kern="1200" dirty="0" smtClean="0">
                          <a:solidFill>
                            <a:schemeClr val="tx1"/>
                          </a:solidFill>
                          <a:latin typeface="+mn-lt"/>
                          <a:ea typeface="+mn-ea"/>
                          <a:cs typeface="+mn-cs"/>
                        </a:rPr>
                        <a:t>DTD Student</a:t>
                      </a:r>
                    </a:p>
                    <a:p>
                      <a:pPr marL="0" algn="l" defTabSz="457200" rtl="0" eaLnBrk="1" latinLnBrk="0" hangingPunct="1">
                        <a:lnSpc>
                          <a:spcPts val="1700"/>
                        </a:lnSpc>
                      </a:pPr>
                      <a:r>
                        <a:rPr lang="en-US" sz="1800" b="1" i="1" kern="1200" dirty="0" smtClean="0">
                          <a:solidFill>
                            <a:schemeClr val="tx1"/>
                          </a:solidFill>
                          <a:latin typeface="+mn-lt"/>
                          <a:ea typeface="+mn-ea"/>
                          <a:cs typeface="+mn-cs"/>
                        </a:rPr>
                        <a:t>Learning Outcome</a:t>
                      </a:r>
                      <a:endParaRPr lang="en-US" sz="1800" b="1" i="1" kern="1200" dirty="0">
                        <a:solidFill>
                          <a:schemeClr val="tx1"/>
                        </a:solidFill>
                        <a:latin typeface="+mn-lt"/>
                        <a:ea typeface="+mn-ea"/>
                        <a:cs typeface="+mn-cs"/>
                      </a:endParaRPr>
                    </a:p>
                  </a:txBody>
                  <a:tcPr marL="45720" marR="4572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nSpc>
                          <a:spcPts val="1700"/>
                        </a:lnSpc>
                      </a:pPr>
                      <a:r>
                        <a:rPr lang="en-US" b="1" dirty="0" smtClean="0"/>
                        <a:t>Exposure</a:t>
                      </a:r>
                    </a:p>
                    <a:p>
                      <a:pPr>
                        <a:lnSpc>
                          <a:spcPts val="1700"/>
                        </a:lnSpc>
                      </a:pPr>
                      <a:r>
                        <a:rPr lang="en-US" sz="1600" dirty="0" smtClean="0"/>
                        <a:t>(Knowledge</a:t>
                      </a:r>
                      <a:r>
                        <a:rPr lang="en-US" sz="1600" baseline="0" dirty="0" smtClean="0"/>
                        <a:t> &amp; Comprehension)</a:t>
                      </a:r>
                      <a:endParaRPr lang="en-US" sz="1600" dirty="0"/>
                    </a:p>
                  </a:txBody>
                  <a:tcPr marL="45720" marR="45720">
                    <a:lnT w="12700" cap="flat" cmpd="sng" algn="ctr">
                      <a:solidFill>
                        <a:schemeClr val="tx1"/>
                      </a:solidFill>
                      <a:prstDash val="solid"/>
                      <a:round/>
                      <a:headEnd type="none" w="med" len="med"/>
                      <a:tailEnd type="none" w="med" len="med"/>
                    </a:lnT>
                  </a:tcPr>
                </a:tc>
                <a:tc>
                  <a:txBody>
                    <a:bodyPr/>
                    <a:lstStyle/>
                    <a:p>
                      <a:pPr>
                        <a:lnSpc>
                          <a:spcPts val="1700"/>
                        </a:lnSpc>
                      </a:pPr>
                      <a:r>
                        <a:rPr lang="en-US" b="1" dirty="0" smtClean="0"/>
                        <a:t>Skill Building</a:t>
                      </a:r>
                      <a:r>
                        <a:rPr lang="en-US" b="1" baseline="0" dirty="0" smtClean="0"/>
                        <a:t> </a:t>
                      </a:r>
                    </a:p>
                    <a:p>
                      <a:pPr>
                        <a:lnSpc>
                          <a:spcPts val="1700"/>
                        </a:lnSpc>
                      </a:pPr>
                      <a:r>
                        <a:rPr lang="en-US" sz="1600" baseline="0" dirty="0" smtClean="0"/>
                        <a:t>(Application &amp; Analysis)</a:t>
                      </a:r>
                      <a:endParaRPr lang="en-US" sz="1600" dirty="0"/>
                    </a:p>
                  </a:txBody>
                  <a:tcPr marL="45720" marR="45720">
                    <a:lnT w="12700" cap="flat" cmpd="sng" algn="ctr">
                      <a:solidFill>
                        <a:schemeClr val="tx1"/>
                      </a:solidFill>
                      <a:prstDash val="solid"/>
                      <a:round/>
                      <a:headEnd type="none" w="med" len="med"/>
                      <a:tailEnd type="none" w="med" len="med"/>
                    </a:lnT>
                  </a:tcPr>
                </a:tc>
                <a:tc>
                  <a:txBody>
                    <a:bodyPr/>
                    <a:lstStyle/>
                    <a:p>
                      <a:pPr>
                        <a:lnSpc>
                          <a:spcPts val="1700"/>
                        </a:lnSpc>
                      </a:pPr>
                      <a:r>
                        <a:rPr lang="en-US" b="1" dirty="0" smtClean="0"/>
                        <a:t>Intensive</a:t>
                      </a:r>
                    </a:p>
                    <a:p>
                      <a:pPr>
                        <a:lnSpc>
                          <a:spcPts val="1700"/>
                        </a:lnSpc>
                      </a:pPr>
                      <a:r>
                        <a:rPr lang="en-US" sz="1600" dirty="0" smtClean="0"/>
                        <a:t>(Synthesis</a:t>
                      </a:r>
                      <a:r>
                        <a:rPr lang="en-US" sz="1600" baseline="0" dirty="0" smtClean="0"/>
                        <a:t> &amp; Evaluation)</a:t>
                      </a:r>
                      <a:endParaRPr lang="en-US" sz="1600" dirty="0"/>
                    </a:p>
                  </a:txBody>
                  <a:tcPr marL="45720" marR="4572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991960">
                <a:tc>
                  <a:txBody>
                    <a:bodyPr/>
                    <a:lstStyle/>
                    <a:p>
                      <a:pPr>
                        <a:lnSpc>
                          <a:spcPts val="1700"/>
                        </a:lnSpc>
                      </a:pPr>
                      <a:r>
                        <a:rPr lang="en-US" sz="2000" b="0" i="1" dirty="0" smtClean="0"/>
                        <a:t>Knowledge</a:t>
                      </a:r>
                      <a:endParaRPr lang="en-US" sz="2000" b="0" i="1" dirty="0"/>
                    </a:p>
                  </a:txBody>
                  <a:tcPr marL="45720" marR="45720">
                    <a:lnL w="12700" cap="flat" cmpd="sng" algn="ctr">
                      <a:solidFill>
                        <a:schemeClr val="tx1"/>
                      </a:solidFill>
                      <a:prstDash val="solid"/>
                      <a:round/>
                      <a:headEnd type="none" w="med" len="med"/>
                      <a:tailEnd type="none" w="med" len="med"/>
                    </a:lnL>
                  </a:tcPr>
                </a:tc>
                <a:tc>
                  <a:txBody>
                    <a:bodyPr/>
                    <a:lstStyle/>
                    <a:p>
                      <a:pPr marL="171450" indent="-171450">
                        <a:lnSpc>
                          <a:spcPts val="1700"/>
                        </a:lnSpc>
                        <a:spcBef>
                          <a:spcPts val="0"/>
                        </a:spcBef>
                        <a:buFont typeface="Arial" panose="020B0604020202020204" pitchFamily="34" charset="0"/>
                        <a:buChar char="•"/>
                      </a:pPr>
                      <a:r>
                        <a:rPr lang="en-US" sz="1600" kern="1200" dirty="0" smtClean="0">
                          <a:solidFill>
                            <a:schemeClr val="tx1"/>
                          </a:solidFill>
                          <a:effectLst/>
                          <a:latin typeface="+mn-lt"/>
                          <a:ea typeface="+mn-ea"/>
                          <a:cs typeface="+mn-cs"/>
                        </a:rPr>
                        <a:t>Summarize previous literature / prior work</a:t>
                      </a:r>
                      <a:endParaRPr lang="en-US" sz="1600" dirty="0"/>
                    </a:p>
                  </a:txBody>
                  <a:tcPr marL="45720" marR="45720"/>
                </a:tc>
                <a:tc>
                  <a:txBody>
                    <a:bodyPr/>
                    <a:lstStyle/>
                    <a:p>
                      <a:pPr marL="171450" marR="0" lvl="0" indent="-171450" algn="l" defTabSz="457200" rtl="0" eaLnBrk="1" latinLnBrk="0" hangingPunct="1">
                        <a:lnSpc>
                          <a:spcPts val="1700"/>
                        </a:lnSpc>
                        <a:spcBef>
                          <a:spcPts val="0"/>
                        </a:spcBef>
                        <a:spcAft>
                          <a:spcPts val="0"/>
                        </a:spcAft>
                        <a:buFont typeface="Arial" panose="020B0604020202020204" pitchFamily="34" charset="0"/>
                        <a:buChar char="•"/>
                      </a:pPr>
                      <a:r>
                        <a:rPr lang="en-US" sz="1600" kern="1200" dirty="0" smtClean="0">
                          <a:solidFill>
                            <a:schemeClr val="tx1"/>
                          </a:solidFill>
                          <a:effectLst/>
                          <a:latin typeface="+mn-lt"/>
                          <a:ea typeface="+mn-ea"/>
                          <a:cs typeface="+mn-cs"/>
                        </a:rPr>
                        <a:t>Demonstrate information</a:t>
                      </a:r>
                      <a:r>
                        <a:rPr lang="en-US" sz="1600" kern="1200" baseline="0" dirty="0" smtClean="0">
                          <a:solidFill>
                            <a:schemeClr val="tx1"/>
                          </a:solidFill>
                          <a:effectLst/>
                          <a:latin typeface="+mn-lt"/>
                          <a:ea typeface="+mn-ea"/>
                          <a:cs typeface="+mn-cs"/>
                        </a:rPr>
                        <a:t> </a:t>
                      </a:r>
                      <a:r>
                        <a:rPr lang="en-US" sz="1600" kern="1200" dirty="0" smtClean="0">
                          <a:solidFill>
                            <a:schemeClr val="tx1"/>
                          </a:solidFill>
                          <a:effectLst/>
                          <a:latin typeface="+mn-lt"/>
                          <a:ea typeface="+mn-ea"/>
                          <a:cs typeface="+mn-cs"/>
                        </a:rPr>
                        <a:t> (meta-) literacy</a:t>
                      </a:r>
                    </a:p>
                    <a:p>
                      <a:pPr marL="171450" marR="0" lvl="0" indent="-171450" algn="l" defTabSz="457200" rtl="0" eaLnBrk="1" latinLnBrk="0" hangingPunct="1">
                        <a:lnSpc>
                          <a:spcPts val="1700"/>
                        </a:lnSpc>
                        <a:spcBef>
                          <a:spcPts val="0"/>
                        </a:spcBef>
                        <a:spcAft>
                          <a:spcPts val="0"/>
                        </a:spcAft>
                        <a:buFont typeface="Arial" panose="020B0604020202020204" pitchFamily="34" charset="0"/>
                        <a:buChar char="•"/>
                      </a:pPr>
                      <a:r>
                        <a:rPr lang="en-US" sz="1600" kern="1200" dirty="0" smtClean="0">
                          <a:solidFill>
                            <a:schemeClr val="tx1"/>
                          </a:solidFill>
                          <a:effectLst/>
                          <a:latin typeface="+mn-lt"/>
                          <a:ea typeface="+mn-ea"/>
                          <a:cs typeface="+mn-cs"/>
                        </a:rPr>
                        <a:t>Appraise appropriateness of theoretical framework(s)</a:t>
                      </a:r>
                      <a:endParaRPr lang="en-US" sz="1600" kern="1200" dirty="0">
                        <a:solidFill>
                          <a:schemeClr val="tx1"/>
                        </a:solidFill>
                        <a:effectLst/>
                        <a:latin typeface="+mn-lt"/>
                        <a:ea typeface="+mn-ea"/>
                        <a:cs typeface="+mn-cs"/>
                      </a:endParaRPr>
                    </a:p>
                  </a:txBody>
                  <a:tcPr marL="45720" marR="45720"/>
                </a:tc>
                <a:tc>
                  <a:txBody>
                    <a:bodyPr/>
                    <a:lstStyle/>
                    <a:p>
                      <a:pPr marL="171450" indent="-171450">
                        <a:lnSpc>
                          <a:spcPts val="1700"/>
                        </a:lnSpc>
                        <a:spcBef>
                          <a:spcPts val="0"/>
                        </a:spcBef>
                        <a:buFont typeface="Arial" panose="020B0604020202020204" pitchFamily="34" charset="0"/>
                        <a:buChar char="•"/>
                      </a:pPr>
                      <a:r>
                        <a:rPr lang="en-US" sz="1600" kern="1200" dirty="0" smtClean="0">
                          <a:solidFill>
                            <a:schemeClr val="tx1"/>
                          </a:solidFill>
                          <a:effectLst/>
                          <a:latin typeface="+mn-lt"/>
                          <a:ea typeface="+mn-ea"/>
                          <a:cs typeface="+mn-cs"/>
                        </a:rPr>
                        <a:t>Assess social value</a:t>
                      </a:r>
                    </a:p>
                    <a:p>
                      <a:pPr marL="171450" indent="-171450">
                        <a:lnSpc>
                          <a:spcPts val="1700"/>
                        </a:lnSpc>
                        <a:spcBef>
                          <a:spcPts val="0"/>
                        </a:spcBef>
                        <a:buFont typeface="Arial" panose="020B0604020202020204" pitchFamily="34" charset="0"/>
                        <a:buChar char="•"/>
                      </a:pPr>
                      <a:r>
                        <a:rPr lang="en-US" sz="1600" kern="1200" dirty="0" smtClean="0">
                          <a:solidFill>
                            <a:schemeClr val="tx1"/>
                          </a:solidFill>
                          <a:effectLst/>
                          <a:latin typeface="+mn-lt"/>
                          <a:ea typeface="+mn-ea"/>
                          <a:cs typeface="+mn-cs"/>
                        </a:rPr>
                        <a:t>Create new knowledge</a:t>
                      </a:r>
                      <a:endParaRPr lang="en-US" sz="1600" dirty="0"/>
                    </a:p>
                  </a:txBody>
                  <a:tcPr marL="45720" marR="45720">
                    <a:lnR w="12700" cap="flat" cmpd="sng" algn="ctr">
                      <a:solidFill>
                        <a:schemeClr val="tx1"/>
                      </a:solidFill>
                      <a:prstDash val="solid"/>
                      <a:round/>
                      <a:headEnd type="none" w="med" len="med"/>
                      <a:tailEnd type="none" w="med" len="med"/>
                    </a:lnR>
                  </a:tcPr>
                </a:tc>
              </a:tr>
              <a:tr h="767714">
                <a:tc>
                  <a:txBody>
                    <a:bodyPr/>
                    <a:lstStyle/>
                    <a:p>
                      <a:pPr>
                        <a:lnSpc>
                          <a:spcPts val="1700"/>
                        </a:lnSpc>
                      </a:pPr>
                      <a:r>
                        <a:rPr lang="en-US" sz="2000" b="0" i="1" dirty="0" smtClean="0"/>
                        <a:t>Formulate</a:t>
                      </a:r>
                      <a:r>
                        <a:rPr lang="en-US" sz="2000" b="0" i="1" baseline="0" dirty="0" smtClean="0"/>
                        <a:t> Questions</a:t>
                      </a:r>
                      <a:endParaRPr lang="en-US" sz="2000" b="0" i="1" dirty="0"/>
                    </a:p>
                  </a:txBody>
                  <a:tcPr marL="45720" marR="45720">
                    <a:lnL w="12700" cap="flat" cmpd="sng" algn="ctr">
                      <a:solidFill>
                        <a:schemeClr val="tx1"/>
                      </a:solidFill>
                      <a:prstDash val="solid"/>
                      <a:round/>
                      <a:headEnd type="none" w="med" len="med"/>
                      <a:tailEnd type="none" w="med" len="med"/>
                    </a:lnL>
                  </a:tcPr>
                </a:tc>
                <a:tc>
                  <a:txBody>
                    <a:bodyPr/>
                    <a:lstStyle/>
                    <a:p>
                      <a:pPr marL="171450" indent="-171450">
                        <a:lnSpc>
                          <a:spcPts val="1700"/>
                        </a:lnSpc>
                        <a:buFont typeface="Arial" panose="020B0604020202020204" pitchFamily="34" charset="0"/>
                        <a:buChar char="•"/>
                      </a:pPr>
                      <a:r>
                        <a:rPr lang="en-US" sz="1600" dirty="0" smtClean="0"/>
                        <a:t>Identify questions</a:t>
                      </a:r>
                    </a:p>
                    <a:p>
                      <a:pPr marL="171450" indent="-171450">
                        <a:lnSpc>
                          <a:spcPts val="1700"/>
                        </a:lnSpc>
                        <a:buFont typeface="Arial" panose="020B0604020202020204" pitchFamily="34" charset="0"/>
                        <a:buChar char="•"/>
                      </a:pPr>
                      <a:r>
                        <a:rPr lang="en-US" sz="1600" dirty="0" smtClean="0"/>
                        <a:t>Give example(s)</a:t>
                      </a:r>
                      <a:r>
                        <a:rPr lang="en-US" sz="1600" baseline="0" dirty="0" smtClean="0"/>
                        <a:t> of research questions</a:t>
                      </a:r>
                      <a:endParaRPr lang="en-US" sz="1600" dirty="0"/>
                    </a:p>
                  </a:txBody>
                  <a:tcPr marL="45720" marR="45720"/>
                </a:tc>
                <a:tc>
                  <a:txBody>
                    <a:bodyPr/>
                    <a:lstStyle/>
                    <a:p>
                      <a:pPr marL="171450" indent="-171450">
                        <a:lnSpc>
                          <a:spcPts val="1700"/>
                        </a:lnSpc>
                        <a:buFont typeface="Arial" panose="020B0604020202020204" pitchFamily="34" charset="0"/>
                        <a:buChar char="•"/>
                      </a:pPr>
                      <a:r>
                        <a:rPr lang="en-US" sz="1600" dirty="0" smtClean="0"/>
                        <a:t>Discover</a:t>
                      </a:r>
                      <a:r>
                        <a:rPr lang="en-US" sz="1600" baseline="0" dirty="0" smtClean="0"/>
                        <a:t> new questions</a:t>
                      </a:r>
                    </a:p>
                    <a:p>
                      <a:pPr marL="171450" indent="-171450">
                        <a:lnSpc>
                          <a:spcPts val="1700"/>
                        </a:lnSpc>
                        <a:buFont typeface="Arial" panose="020B0604020202020204" pitchFamily="34" charset="0"/>
                        <a:buChar char="•"/>
                      </a:pPr>
                      <a:r>
                        <a:rPr lang="en-US" sz="1600" baseline="0" dirty="0" smtClean="0"/>
                        <a:t>Breakdown question(s) into manageable units</a:t>
                      </a:r>
                      <a:endParaRPr lang="en-US" sz="1600" dirty="0"/>
                    </a:p>
                  </a:txBody>
                  <a:tcPr marL="45720" marR="45720"/>
                </a:tc>
                <a:tc>
                  <a:txBody>
                    <a:bodyPr/>
                    <a:lstStyle/>
                    <a:p>
                      <a:pPr marL="171450" indent="-171450">
                        <a:lnSpc>
                          <a:spcPts val="1700"/>
                        </a:lnSpc>
                        <a:buFont typeface="Arial" panose="020B0604020202020204" pitchFamily="34" charset="0"/>
                        <a:buChar char="•"/>
                      </a:pPr>
                      <a:r>
                        <a:rPr lang="en-US" sz="1600" dirty="0" smtClean="0"/>
                        <a:t>Compose logical</a:t>
                      </a:r>
                      <a:r>
                        <a:rPr lang="en-US" sz="1600" baseline="0" dirty="0" smtClean="0"/>
                        <a:t> argument</a:t>
                      </a:r>
                    </a:p>
                    <a:p>
                      <a:pPr marL="171450" indent="-171450">
                        <a:lnSpc>
                          <a:spcPts val="1700"/>
                        </a:lnSpc>
                        <a:buFont typeface="Arial" panose="020B0604020202020204" pitchFamily="34" charset="0"/>
                        <a:buChar char="•"/>
                      </a:pPr>
                      <a:r>
                        <a:rPr lang="en-US" sz="1600" baseline="0" dirty="0" smtClean="0"/>
                        <a:t>Predict outcomes</a:t>
                      </a:r>
                      <a:endParaRPr lang="en-US" sz="1600" dirty="0"/>
                    </a:p>
                  </a:txBody>
                  <a:tcPr marL="45720" marR="45720">
                    <a:lnR w="12700" cap="flat" cmpd="sng" algn="ctr">
                      <a:solidFill>
                        <a:schemeClr val="tx1"/>
                      </a:solidFill>
                      <a:prstDash val="solid"/>
                      <a:round/>
                      <a:headEnd type="none" w="med" len="med"/>
                      <a:tailEnd type="none" w="med" len="med"/>
                    </a:lnR>
                  </a:tcPr>
                </a:tc>
              </a:tr>
              <a:tr h="543467">
                <a:tc>
                  <a:txBody>
                    <a:bodyPr/>
                    <a:lstStyle/>
                    <a:p>
                      <a:pPr>
                        <a:lnSpc>
                          <a:spcPts val="1700"/>
                        </a:lnSpc>
                      </a:pPr>
                      <a:r>
                        <a:rPr lang="en-US" sz="2000" b="0" i="1" dirty="0" smtClean="0"/>
                        <a:t>Plan of Action</a:t>
                      </a:r>
                      <a:endParaRPr lang="en-US" sz="2000" b="0" i="1" dirty="0"/>
                    </a:p>
                  </a:txBody>
                  <a:tcPr marL="45720" marR="45720">
                    <a:lnL w="12700" cap="flat" cmpd="sng" algn="ctr">
                      <a:solidFill>
                        <a:schemeClr val="tx1"/>
                      </a:solidFill>
                      <a:prstDash val="solid"/>
                      <a:round/>
                      <a:headEnd type="none" w="med" len="med"/>
                      <a:tailEnd type="none" w="med" len="med"/>
                    </a:lnL>
                  </a:tcPr>
                </a:tc>
                <a:tc>
                  <a:txBody>
                    <a:bodyPr/>
                    <a:lstStyle/>
                    <a:p>
                      <a:pPr marL="171450" indent="-171450">
                        <a:lnSpc>
                          <a:spcPts val="1700"/>
                        </a:lnSpc>
                        <a:buFont typeface="Arial" panose="020B0604020202020204" pitchFamily="34" charset="0"/>
                        <a:buChar char="•"/>
                      </a:pPr>
                      <a:r>
                        <a:rPr lang="en-US" sz="1600" dirty="0" smtClean="0"/>
                        <a:t>Define steps of inquiry</a:t>
                      </a:r>
                      <a:endParaRPr lang="en-US" sz="1600" dirty="0"/>
                    </a:p>
                  </a:txBody>
                  <a:tcPr marL="45720" marR="45720"/>
                </a:tc>
                <a:tc>
                  <a:txBody>
                    <a:bodyPr/>
                    <a:lstStyle/>
                    <a:p>
                      <a:pPr marL="171450" indent="-171450">
                        <a:lnSpc>
                          <a:spcPts val="1700"/>
                        </a:lnSpc>
                        <a:buFont typeface="Arial" panose="020B0604020202020204" pitchFamily="34" charset="0"/>
                        <a:buChar char="•"/>
                      </a:pPr>
                      <a:r>
                        <a:rPr lang="en-US" sz="1600" dirty="0" smtClean="0"/>
                        <a:t>Employ appropriate</a:t>
                      </a:r>
                      <a:r>
                        <a:rPr lang="en-US" sz="1600" baseline="0" dirty="0" smtClean="0"/>
                        <a:t> methodologies</a:t>
                      </a:r>
                      <a:endParaRPr lang="en-US" sz="1600" dirty="0"/>
                    </a:p>
                  </a:txBody>
                  <a:tcPr marL="45720" marR="45720"/>
                </a:tc>
                <a:tc>
                  <a:txBody>
                    <a:bodyPr/>
                    <a:lstStyle/>
                    <a:p>
                      <a:pPr marL="171450" indent="-171450">
                        <a:lnSpc>
                          <a:spcPts val="1700"/>
                        </a:lnSpc>
                        <a:buFont typeface="Arial" panose="020B0604020202020204" pitchFamily="34" charset="0"/>
                        <a:buChar char="•"/>
                      </a:pPr>
                      <a:r>
                        <a:rPr lang="en-US" sz="1600" dirty="0" smtClean="0"/>
                        <a:t>Synthesize</a:t>
                      </a:r>
                      <a:r>
                        <a:rPr lang="en-US" sz="1600" baseline="0" dirty="0" smtClean="0"/>
                        <a:t> and evaluate plan(s) of inquiry</a:t>
                      </a:r>
                      <a:endParaRPr lang="en-US" sz="1600" dirty="0"/>
                    </a:p>
                  </a:txBody>
                  <a:tcPr marL="45720" marR="45720">
                    <a:lnR w="12700" cap="flat" cmpd="sng" algn="ctr">
                      <a:solidFill>
                        <a:schemeClr val="tx1"/>
                      </a:solidFill>
                      <a:prstDash val="solid"/>
                      <a:round/>
                      <a:headEnd type="none" w="med" len="med"/>
                      <a:tailEnd type="none" w="med" len="med"/>
                    </a:lnR>
                  </a:tcPr>
                </a:tc>
              </a:tr>
              <a:tr h="767714">
                <a:tc>
                  <a:txBody>
                    <a:bodyPr/>
                    <a:lstStyle/>
                    <a:p>
                      <a:pPr>
                        <a:lnSpc>
                          <a:spcPts val="1700"/>
                        </a:lnSpc>
                      </a:pPr>
                      <a:r>
                        <a:rPr lang="en-US" sz="2000" b="0" i="1" dirty="0" smtClean="0"/>
                        <a:t>Critical Thinking</a:t>
                      </a:r>
                      <a:endParaRPr lang="en-US" sz="2000" b="0" i="1" dirty="0"/>
                    </a:p>
                  </a:txBody>
                  <a:tcPr marL="45720" marR="45720">
                    <a:lnL w="12700" cap="flat" cmpd="sng" algn="ctr">
                      <a:solidFill>
                        <a:schemeClr val="tx1"/>
                      </a:solidFill>
                      <a:prstDash val="solid"/>
                      <a:round/>
                      <a:headEnd type="none" w="med" len="med"/>
                      <a:tailEnd type="none" w="med" len="med"/>
                    </a:lnL>
                  </a:tcPr>
                </a:tc>
                <a:tc>
                  <a:txBody>
                    <a:bodyPr/>
                    <a:lstStyle/>
                    <a:p>
                      <a:pPr marL="171450" indent="-171450">
                        <a:lnSpc>
                          <a:spcPts val="1700"/>
                        </a:lnSpc>
                        <a:buFont typeface="Arial" panose="020B0604020202020204" pitchFamily="34" charset="0"/>
                        <a:buChar char="•"/>
                      </a:pPr>
                      <a:r>
                        <a:rPr lang="en-US" sz="1600" dirty="0" smtClean="0"/>
                        <a:t>Recognize</a:t>
                      </a:r>
                      <a:r>
                        <a:rPr lang="en-US" sz="1600" baseline="0" dirty="0" smtClean="0"/>
                        <a:t> gaps</a:t>
                      </a:r>
                    </a:p>
                    <a:p>
                      <a:pPr marL="171450" indent="-171450">
                        <a:lnSpc>
                          <a:spcPts val="1700"/>
                        </a:lnSpc>
                        <a:buFont typeface="Arial" panose="020B0604020202020204" pitchFamily="34" charset="0"/>
                        <a:buChar char="•"/>
                      </a:pPr>
                      <a:r>
                        <a:rPr lang="en-US" sz="1600" baseline="0" dirty="0" smtClean="0"/>
                        <a:t>Describe differences, etc.</a:t>
                      </a:r>
                      <a:endParaRPr lang="en-US" sz="1600" dirty="0"/>
                    </a:p>
                  </a:txBody>
                  <a:tcPr marL="45720" marR="45720"/>
                </a:tc>
                <a:tc>
                  <a:txBody>
                    <a:bodyPr/>
                    <a:lstStyle/>
                    <a:p>
                      <a:pPr marL="171450" indent="-171450">
                        <a:lnSpc>
                          <a:spcPts val="1700"/>
                        </a:lnSpc>
                        <a:buFont typeface="Arial" panose="020B0604020202020204" pitchFamily="34" charset="0"/>
                        <a:buChar char="•"/>
                      </a:pPr>
                      <a:r>
                        <a:rPr lang="en-US" sz="1600" dirty="0" smtClean="0"/>
                        <a:t>Interpret information,</a:t>
                      </a:r>
                      <a:r>
                        <a:rPr lang="en-US" sz="1600" baseline="0" dirty="0" smtClean="0"/>
                        <a:t> results</a:t>
                      </a:r>
                    </a:p>
                    <a:p>
                      <a:pPr marL="171450" indent="-171450">
                        <a:lnSpc>
                          <a:spcPts val="1700"/>
                        </a:lnSpc>
                        <a:buFont typeface="Arial" panose="020B0604020202020204" pitchFamily="34" charset="0"/>
                        <a:buChar char="•"/>
                      </a:pPr>
                      <a:r>
                        <a:rPr lang="en-US" sz="1600" baseline="0" dirty="0" smtClean="0"/>
                        <a:t>Examine limits</a:t>
                      </a:r>
                    </a:p>
                    <a:p>
                      <a:pPr marL="171450" indent="-171450">
                        <a:lnSpc>
                          <a:spcPts val="1700"/>
                        </a:lnSpc>
                        <a:buFont typeface="Arial" panose="020B0604020202020204" pitchFamily="34" charset="0"/>
                        <a:buChar char="•"/>
                      </a:pPr>
                      <a:r>
                        <a:rPr lang="en-US" sz="1600" baseline="0" dirty="0" smtClean="0"/>
                        <a:t>Analyze feedback</a:t>
                      </a:r>
                    </a:p>
                  </a:txBody>
                  <a:tcPr marL="45720" marR="45720"/>
                </a:tc>
                <a:tc>
                  <a:txBody>
                    <a:bodyPr/>
                    <a:lstStyle/>
                    <a:p>
                      <a:pPr marL="171450" indent="-171450">
                        <a:lnSpc>
                          <a:spcPts val="1700"/>
                        </a:lnSpc>
                        <a:buFont typeface="Arial" panose="020B0604020202020204" pitchFamily="34" charset="0"/>
                        <a:buChar char="•"/>
                      </a:pPr>
                      <a:r>
                        <a:rPr lang="en-US" sz="1600" dirty="0" smtClean="0"/>
                        <a:t>Justify conclusions</a:t>
                      </a:r>
                    </a:p>
                    <a:p>
                      <a:pPr marL="171450" indent="-171450">
                        <a:lnSpc>
                          <a:spcPts val="1700"/>
                        </a:lnSpc>
                        <a:buFont typeface="Arial" panose="020B0604020202020204" pitchFamily="34" charset="0"/>
                        <a:buChar char="•"/>
                      </a:pPr>
                      <a:r>
                        <a:rPr lang="en-US" sz="1600" dirty="0" smtClean="0"/>
                        <a:t>Prepare</a:t>
                      </a:r>
                      <a:r>
                        <a:rPr lang="en-US" sz="1600" baseline="0" dirty="0" smtClean="0"/>
                        <a:t> critical review</a:t>
                      </a:r>
                    </a:p>
                    <a:p>
                      <a:pPr marL="171450" indent="-171450">
                        <a:lnSpc>
                          <a:spcPts val="1700"/>
                        </a:lnSpc>
                        <a:buFont typeface="Arial" panose="020B0604020202020204" pitchFamily="34" charset="0"/>
                        <a:buChar char="•"/>
                      </a:pPr>
                      <a:r>
                        <a:rPr lang="en-US" sz="1600" baseline="0" dirty="0" smtClean="0"/>
                        <a:t>Evaluate feedback</a:t>
                      </a:r>
                      <a:endParaRPr lang="en-US" sz="1600" dirty="0"/>
                    </a:p>
                  </a:txBody>
                  <a:tcPr marL="45720" marR="45720">
                    <a:lnR w="12700" cap="flat" cmpd="sng" algn="ctr">
                      <a:solidFill>
                        <a:schemeClr val="tx1"/>
                      </a:solidFill>
                      <a:prstDash val="solid"/>
                      <a:round/>
                      <a:headEnd type="none" w="med" len="med"/>
                      <a:tailEnd type="none" w="med" len="med"/>
                    </a:lnR>
                  </a:tcPr>
                </a:tc>
              </a:tr>
              <a:tr h="767714">
                <a:tc>
                  <a:txBody>
                    <a:bodyPr/>
                    <a:lstStyle/>
                    <a:p>
                      <a:pPr>
                        <a:lnSpc>
                          <a:spcPts val="1700"/>
                        </a:lnSpc>
                      </a:pPr>
                      <a:r>
                        <a:rPr lang="en-US" sz="2000" b="0" i="1" dirty="0" smtClean="0"/>
                        <a:t>Ethical Conduct</a:t>
                      </a:r>
                      <a:endParaRPr lang="en-US" sz="2000" b="0" i="1" dirty="0"/>
                    </a:p>
                  </a:txBody>
                  <a:tcPr marL="45720" marR="45720">
                    <a:lnL w="12700" cap="flat" cmpd="sng" algn="ctr">
                      <a:solidFill>
                        <a:schemeClr val="tx1"/>
                      </a:solidFill>
                      <a:prstDash val="solid"/>
                      <a:round/>
                      <a:headEnd type="none" w="med" len="med"/>
                      <a:tailEnd type="none" w="med" len="med"/>
                    </a:lnL>
                  </a:tcPr>
                </a:tc>
                <a:tc>
                  <a:txBody>
                    <a:bodyPr/>
                    <a:lstStyle/>
                    <a:p>
                      <a:pPr marL="171450" indent="-171450">
                        <a:lnSpc>
                          <a:spcPts val="1700"/>
                        </a:lnSpc>
                        <a:buFont typeface="Arial" panose="020B0604020202020204" pitchFamily="34" charset="0"/>
                        <a:buChar char="•"/>
                      </a:pPr>
                      <a:r>
                        <a:rPr lang="en-US" sz="1600" dirty="0" smtClean="0"/>
                        <a:t>Explain academic</a:t>
                      </a:r>
                      <a:r>
                        <a:rPr lang="en-US" sz="1600" baseline="0" dirty="0" smtClean="0"/>
                        <a:t> integrity</a:t>
                      </a:r>
                      <a:endParaRPr lang="en-US" sz="1600" dirty="0"/>
                    </a:p>
                  </a:txBody>
                  <a:tcPr marL="45720" marR="45720"/>
                </a:tc>
                <a:tc>
                  <a:txBody>
                    <a:bodyPr/>
                    <a:lstStyle/>
                    <a:p>
                      <a:pPr marL="171450" indent="-171450">
                        <a:lnSpc>
                          <a:spcPts val="1700"/>
                        </a:lnSpc>
                        <a:buFont typeface="Arial" panose="020B0604020202020204" pitchFamily="34" charset="0"/>
                        <a:buChar char="•"/>
                      </a:pPr>
                      <a:r>
                        <a:rPr lang="en-US" sz="1600" dirty="0" smtClean="0"/>
                        <a:t>Point out ethical issues</a:t>
                      </a:r>
                    </a:p>
                    <a:p>
                      <a:pPr marL="171450" indent="-171450">
                        <a:lnSpc>
                          <a:spcPts val="1700"/>
                        </a:lnSpc>
                        <a:buFont typeface="Arial" panose="020B0604020202020204" pitchFamily="34" charset="0"/>
                        <a:buChar char="•"/>
                      </a:pPr>
                      <a:r>
                        <a:rPr lang="en-US" sz="1600" dirty="0" smtClean="0"/>
                        <a:t>Outline potential ethical concerns</a:t>
                      </a:r>
                      <a:endParaRPr lang="en-US" sz="1600" dirty="0"/>
                    </a:p>
                  </a:txBody>
                  <a:tcPr marL="45720" marR="45720"/>
                </a:tc>
                <a:tc>
                  <a:txBody>
                    <a:bodyPr/>
                    <a:lstStyle/>
                    <a:p>
                      <a:pPr marL="171450" indent="-171450">
                        <a:lnSpc>
                          <a:spcPts val="1700"/>
                        </a:lnSpc>
                        <a:buFont typeface="Arial" panose="020B0604020202020204" pitchFamily="34" charset="0"/>
                        <a:buChar char="•"/>
                      </a:pPr>
                      <a:r>
                        <a:rPr lang="en-US" sz="1600" dirty="0" smtClean="0"/>
                        <a:t>Design</a:t>
                      </a:r>
                      <a:r>
                        <a:rPr lang="en-US" sz="1600" baseline="0" dirty="0" smtClean="0"/>
                        <a:t> ethical research</a:t>
                      </a:r>
                    </a:p>
                    <a:p>
                      <a:pPr marL="171450" indent="-171450">
                        <a:lnSpc>
                          <a:spcPts val="1700"/>
                        </a:lnSpc>
                        <a:buFont typeface="Arial" panose="020B0604020202020204" pitchFamily="34" charset="0"/>
                        <a:buChar char="•"/>
                      </a:pPr>
                      <a:r>
                        <a:rPr lang="en-US" sz="1600" baseline="0" dirty="0" smtClean="0"/>
                        <a:t>Maintain ethical integrity</a:t>
                      </a:r>
                      <a:endParaRPr lang="en-US" sz="1600" dirty="0"/>
                    </a:p>
                  </a:txBody>
                  <a:tcPr marL="45720" marR="45720">
                    <a:lnR w="12700" cap="flat" cmpd="sng" algn="ctr">
                      <a:solidFill>
                        <a:schemeClr val="tx1"/>
                      </a:solidFill>
                      <a:prstDash val="solid"/>
                      <a:round/>
                      <a:headEnd type="none" w="med" len="med"/>
                      <a:tailEnd type="none" w="med" len="med"/>
                    </a:lnR>
                  </a:tcPr>
                </a:tc>
              </a:tr>
              <a:tr h="770033">
                <a:tc>
                  <a:txBody>
                    <a:bodyPr/>
                    <a:lstStyle/>
                    <a:p>
                      <a:pPr>
                        <a:lnSpc>
                          <a:spcPts val="1700"/>
                        </a:lnSpc>
                      </a:pPr>
                      <a:r>
                        <a:rPr lang="en-US" sz="2000" b="0" i="1" dirty="0" smtClean="0"/>
                        <a:t>Communication</a:t>
                      </a:r>
                      <a:endParaRPr lang="en-US" sz="2000" b="0" i="1" dirty="0"/>
                    </a:p>
                  </a:txBody>
                  <a:tcPr marL="45720" marR="4572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marL="171450" indent="-171450">
                        <a:lnSpc>
                          <a:spcPts val="1700"/>
                        </a:lnSpc>
                        <a:buFont typeface="Arial" panose="020B0604020202020204" pitchFamily="34" charset="0"/>
                        <a:buChar char="•"/>
                      </a:pPr>
                      <a:r>
                        <a:rPr lang="en-US" sz="1600" dirty="0" smtClean="0"/>
                        <a:t>Communicate clearly</a:t>
                      </a:r>
                    </a:p>
                    <a:p>
                      <a:pPr marL="171450" indent="-171450">
                        <a:lnSpc>
                          <a:spcPts val="1700"/>
                        </a:lnSpc>
                        <a:buFont typeface="Arial" panose="020B0604020202020204" pitchFamily="34" charset="0"/>
                        <a:buChar char="•"/>
                      </a:pPr>
                      <a:r>
                        <a:rPr lang="en-US" sz="1600" dirty="0" smtClean="0"/>
                        <a:t>Reproduce</a:t>
                      </a:r>
                      <a:r>
                        <a:rPr lang="en-US" sz="1600" baseline="0" dirty="0" smtClean="0"/>
                        <a:t> proper format</a:t>
                      </a:r>
                      <a:endParaRPr lang="en-US" sz="1600" dirty="0"/>
                    </a:p>
                  </a:txBody>
                  <a:tcPr marL="45720" marR="45720">
                    <a:lnB w="12700" cap="flat" cmpd="sng" algn="ctr">
                      <a:solidFill>
                        <a:schemeClr val="tx1"/>
                      </a:solidFill>
                      <a:prstDash val="solid"/>
                      <a:round/>
                      <a:headEnd type="none" w="med" len="med"/>
                      <a:tailEnd type="none" w="med" len="med"/>
                    </a:lnB>
                  </a:tcPr>
                </a:tc>
                <a:tc>
                  <a:txBody>
                    <a:bodyPr/>
                    <a:lstStyle/>
                    <a:p>
                      <a:pPr marL="171450" indent="-171450">
                        <a:lnSpc>
                          <a:spcPts val="1700"/>
                        </a:lnSpc>
                        <a:buFont typeface="Arial" panose="020B0604020202020204" pitchFamily="34" charset="0"/>
                        <a:buChar char="•"/>
                      </a:pPr>
                      <a:r>
                        <a:rPr lang="en-US" sz="1600" dirty="0" smtClean="0"/>
                        <a:t>Apply appropriate mode(s) /</a:t>
                      </a:r>
                      <a:r>
                        <a:rPr lang="en-US" sz="1600" baseline="0" dirty="0" smtClean="0"/>
                        <a:t> venue(s) for communication</a:t>
                      </a:r>
                      <a:endParaRPr lang="en-US" sz="1600" dirty="0"/>
                    </a:p>
                  </a:txBody>
                  <a:tcPr marL="45720" marR="45720">
                    <a:lnB w="12700" cap="flat" cmpd="sng" algn="ctr">
                      <a:solidFill>
                        <a:schemeClr val="tx1"/>
                      </a:solidFill>
                      <a:prstDash val="solid"/>
                      <a:round/>
                      <a:headEnd type="none" w="med" len="med"/>
                      <a:tailEnd type="none" w="med" len="med"/>
                    </a:lnB>
                  </a:tcPr>
                </a:tc>
                <a:tc>
                  <a:txBody>
                    <a:bodyPr/>
                    <a:lstStyle/>
                    <a:p>
                      <a:pPr marL="171450" indent="-171450">
                        <a:lnSpc>
                          <a:spcPts val="1700"/>
                        </a:lnSpc>
                        <a:buFont typeface="Arial" panose="020B0604020202020204" pitchFamily="34" charset="0"/>
                        <a:buChar char="•"/>
                      </a:pPr>
                      <a:r>
                        <a:rPr lang="en-US" sz="1600" dirty="0" smtClean="0"/>
                        <a:t>Prepare / direct communication appropriately based on given</a:t>
                      </a:r>
                      <a:r>
                        <a:rPr lang="en-US" sz="1600" baseline="0" dirty="0" smtClean="0"/>
                        <a:t> audience(s)</a:t>
                      </a:r>
                      <a:endParaRPr lang="en-US" sz="1600" dirty="0"/>
                    </a:p>
                  </a:txBody>
                  <a:tcPr marL="45720" marR="4572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2" name="TextBox 1"/>
          <p:cNvSpPr txBox="1"/>
          <p:nvPr/>
        </p:nvSpPr>
        <p:spPr>
          <a:xfrm>
            <a:off x="4023359" y="84403"/>
            <a:ext cx="5148775" cy="769441"/>
          </a:xfrm>
          <a:prstGeom prst="rect">
            <a:avLst/>
          </a:prstGeom>
          <a:noFill/>
        </p:spPr>
        <p:txBody>
          <a:bodyPr wrap="square" rtlCol="0">
            <a:spAutoFit/>
          </a:bodyPr>
          <a:lstStyle/>
          <a:p>
            <a:pPr algn="ctr"/>
            <a:r>
              <a:rPr lang="en-US" sz="2400" b="1" dirty="0" smtClean="0"/>
              <a:t>Distinction Through Discovery </a:t>
            </a:r>
          </a:p>
          <a:p>
            <a:pPr algn="ctr"/>
            <a:r>
              <a:rPr lang="en-US" sz="2000" b="1" dirty="0" smtClean="0"/>
              <a:t>Student Learning Outcomes &amp; Cognitive Levels</a:t>
            </a:r>
            <a:endParaRPr lang="en-US" sz="2000" b="1" dirty="0"/>
          </a:p>
        </p:txBody>
      </p:sp>
      <p:sp>
        <p:nvSpPr>
          <p:cNvPr id="3" name="Rectangle 2"/>
          <p:cNvSpPr/>
          <p:nvPr/>
        </p:nvSpPr>
        <p:spPr>
          <a:xfrm>
            <a:off x="457199" y="3189847"/>
            <a:ext cx="8275321" cy="545907"/>
          </a:xfrm>
          <a:prstGeom prst="rect">
            <a:avLst/>
          </a:prstGeom>
          <a:noFill/>
          <a:ln w="38100">
            <a:solidFill>
              <a:srgbClr val="C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5770102" y="886262"/>
            <a:ext cx="2968284" cy="2817075"/>
          </a:xfrm>
          <a:prstGeom prst="rect">
            <a:avLst/>
          </a:prstGeom>
          <a:noFill/>
          <a:ln w="38100">
            <a:solidFill>
              <a:srgbClr val="C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5751576" y="3189847"/>
            <a:ext cx="2999232" cy="555676"/>
          </a:xfrm>
          <a:prstGeom prst="rect">
            <a:avLst/>
          </a:prstGeom>
          <a:solidFill>
            <a:srgbClr val="C00000"/>
          </a:solidFill>
          <a:ln w="38100">
            <a:noFill/>
            <a:prstDash val="dash"/>
          </a:ln>
        </p:spPr>
        <p:style>
          <a:lnRef idx="1">
            <a:schemeClr val="accent1"/>
          </a:lnRef>
          <a:fillRef idx="3">
            <a:schemeClr val="accent1"/>
          </a:fillRef>
          <a:effectRef idx="2">
            <a:schemeClr val="accent1"/>
          </a:effectRef>
          <a:fontRef idx="minor">
            <a:schemeClr val="lt1"/>
          </a:fontRef>
        </p:style>
        <p:txBody>
          <a:bodyPr rtlCol="0" anchor="ctr"/>
          <a:lstStyle/>
          <a:p>
            <a:pPr marL="171450" indent="-171450">
              <a:lnSpc>
                <a:spcPts val="1800"/>
              </a:lnSpc>
              <a:buFont typeface="Arial" panose="020B0604020202020204" pitchFamily="34" charset="0"/>
              <a:buChar char="•"/>
            </a:pPr>
            <a:r>
              <a:rPr lang="en-US" b="1" dirty="0"/>
              <a:t>Employ appropriate methodologies</a:t>
            </a:r>
          </a:p>
        </p:txBody>
      </p:sp>
      <p:sp>
        <p:nvSpPr>
          <p:cNvPr id="24" name="Rectangle 23">
            <a:hlinkClick r:id="rId4" action="ppaction://hlinksldjump"/>
          </p:cNvPr>
          <p:cNvSpPr/>
          <p:nvPr/>
        </p:nvSpPr>
        <p:spPr>
          <a:xfrm>
            <a:off x="0" y="17585"/>
            <a:ext cx="12192000" cy="6858000"/>
          </a:xfrm>
          <a:prstGeom prst="rect">
            <a:avLst/>
          </a:prstGeom>
          <a:solidFill>
            <a:schemeClr val="bg1">
              <a:alpha val="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ounded Rectangle 4">
            <a:hlinkClick r:id="rId5"/>
          </p:cNvPr>
          <p:cNvSpPr/>
          <p:nvPr/>
        </p:nvSpPr>
        <p:spPr>
          <a:xfrm>
            <a:off x="2567355" y="6188360"/>
            <a:ext cx="7069014" cy="476212"/>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Visit Student Learning Outcomes &amp; Cognitive Levels for download</a:t>
            </a:r>
            <a:endParaRPr lang="en-US" sz="2000" dirty="0"/>
          </a:p>
        </p:txBody>
      </p:sp>
      <p:sp>
        <p:nvSpPr>
          <p:cNvPr id="25" name="Rounded Rectangle 24">
            <a:hlinkClick r:id="rId6" action="ppaction://hlinksldjump"/>
          </p:cNvPr>
          <p:cNvSpPr/>
          <p:nvPr/>
        </p:nvSpPr>
        <p:spPr>
          <a:xfrm>
            <a:off x="10582017" y="6267665"/>
            <a:ext cx="787846" cy="353608"/>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NEXT</a:t>
            </a:r>
            <a:endParaRPr lang="en-US" b="1" dirty="0"/>
          </a:p>
        </p:txBody>
      </p:sp>
      <p:grpSp>
        <p:nvGrpSpPr>
          <p:cNvPr id="11" name="Group 10"/>
          <p:cNvGrpSpPr/>
          <p:nvPr/>
        </p:nvGrpSpPr>
        <p:grpSpPr>
          <a:xfrm>
            <a:off x="1038704" y="5718626"/>
            <a:ext cx="822960" cy="822960"/>
            <a:chOff x="10780820" y="5830335"/>
            <a:chExt cx="457200" cy="472440"/>
          </a:xfrm>
        </p:grpSpPr>
        <p:sp>
          <p:nvSpPr>
            <p:cNvPr id="12" name="Oval 11"/>
            <p:cNvSpPr/>
            <p:nvPr/>
          </p:nvSpPr>
          <p:spPr>
            <a:xfrm>
              <a:off x="10780820" y="5845575"/>
              <a:ext cx="457200" cy="457200"/>
            </a:xfrm>
            <a:prstGeom prst="ellipse">
              <a:avLst/>
            </a:prstGeom>
            <a:solidFill>
              <a:srgbClr val="C00000"/>
            </a:solidFill>
            <a:ln>
              <a:noFill/>
            </a:ln>
            <a:effectLst>
              <a:outerShdw blurRad="190500" dist="635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4800"/>
            </a:p>
          </p:txBody>
        </p:sp>
        <p:sp>
          <p:nvSpPr>
            <p:cNvPr id="13" name="TextBox 12"/>
            <p:cNvSpPr txBox="1"/>
            <p:nvPr/>
          </p:nvSpPr>
          <p:spPr>
            <a:xfrm>
              <a:off x="10856027" y="5830335"/>
              <a:ext cx="240466" cy="361278"/>
            </a:xfrm>
            <a:prstGeom prst="rect">
              <a:avLst/>
            </a:prstGeom>
            <a:noFill/>
          </p:spPr>
          <p:txBody>
            <a:bodyPr wrap="square" rtlCol="0">
              <a:spAutoFit/>
            </a:bodyPr>
            <a:lstStyle/>
            <a:p>
              <a:r>
                <a:rPr lang="en-US" sz="4800" b="1" dirty="0" smtClean="0">
                  <a:solidFill>
                    <a:schemeClr val="bg1"/>
                  </a:solidFill>
                  <a:latin typeface="Arial Rounded MT Bold" panose="020F0704030504030204" pitchFamily="34" charset="0"/>
                </a:rPr>
                <a:t>?</a:t>
              </a:r>
              <a:endParaRPr lang="en-US" sz="4800" b="1" dirty="0">
                <a:solidFill>
                  <a:schemeClr val="bg1"/>
                </a:solidFill>
                <a:latin typeface="Arial Rounded MT Bold" panose="020F0704030504030204" pitchFamily="34" charset="0"/>
              </a:endParaRPr>
            </a:p>
          </p:txBody>
        </p:sp>
      </p:grpSp>
      <p:sp>
        <p:nvSpPr>
          <p:cNvPr id="20" name="TextBox 19">
            <a:hlinkClick r:id="rId4" action="ppaction://hlinksldjump"/>
          </p:cNvPr>
          <p:cNvSpPr txBox="1"/>
          <p:nvPr/>
        </p:nvSpPr>
        <p:spPr>
          <a:xfrm>
            <a:off x="17585" y="4062046"/>
            <a:ext cx="2394504" cy="2795954"/>
          </a:xfrm>
          <a:prstGeom prst="rect">
            <a:avLst/>
          </a:prstGeom>
          <a:solidFill>
            <a:srgbClr val="FFFF99"/>
          </a:solidFill>
          <a:ln w="3175">
            <a:solidFill>
              <a:schemeClr val="tx1"/>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nchor="ctr">
            <a:noAutofit/>
          </a:bodyPr>
          <a:lstStyle/>
          <a:p>
            <a:r>
              <a:rPr lang="en-US" dirty="0"/>
              <a:t>Within a course, students apply research methodologies to a project. What is the student learning outcome and cognitive level of this activity</a:t>
            </a:r>
            <a:r>
              <a:rPr lang="en-US" dirty="0" smtClean="0"/>
              <a:t>?</a:t>
            </a:r>
          </a:p>
          <a:p>
            <a:endParaRPr lang="en-US" dirty="0" smtClean="0"/>
          </a:p>
          <a:p>
            <a:endParaRPr lang="en-US" dirty="0"/>
          </a:p>
        </p:txBody>
      </p:sp>
      <p:sp>
        <p:nvSpPr>
          <p:cNvPr id="21" name="Rounded Rectangle 20"/>
          <p:cNvSpPr/>
          <p:nvPr/>
        </p:nvSpPr>
        <p:spPr>
          <a:xfrm>
            <a:off x="663517" y="6285250"/>
            <a:ext cx="1038029" cy="341606"/>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ANSWER</a:t>
            </a:r>
            <a:endParaRPr lang="en-US" dirty="0"/>
          </a:p>
        </p:txBody>
      </p:sp>
    </p:spTree>
    <p:custDataLst>
      <p:tags r:id="rId1"/>
    </p:custDataLst>
    <p:extLst>
      <p:ext uri="{BB962C8B-B14F-4D97-AF65-F5344CB8AC3E}">
        <p14:creationId xmlns:p14="http://schemas.microsoft.com/office/powerpoint/2010/main" val="41544428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xit" presetSubtype="0" fill="hold" nodeType="withEffect">
                                  <p:stCondLst>
                                    <p:cond delay="0"/>
                                  </p:stCondLst>
                                  <p:childTnLst>
                                    <p:set>
                                      <p:cBhvr>
                                        <p:cTn id="10" dur="1" fill="hold">
                                          <p:stCondLst>
                                            <p:cond delay="0"/>
                                          </p:stCondLst>
                                        </p:cTn>
                                        <p:tgtEl>
                                          <p:spTgt spid="11"/>
                                        </p:tgtEl>
                                        <p:attrNameLst>
                                          <p:attrName>style.visibility</p:attrName>
                                        </p:attrNameLst>
                                      </p:cBhvr>
                                      <p:to>
                                        <p:strVal val="hidden"/>
                                      </p:to>
                                    </p:set>
                                  </p:childTnLst>
                                </p:cTn>
                              </p:par>
                            </p:childTnLst>
                          </p:cTn>
                        </p:par>
                        <p:par>
                          <p:cTn id="11" fill="hold">
                            <p:stCondLst>
                              <p:cond delay="0"/>
                            </p:stCondLst>
                            <p:childTnLst>
                              <p:par>
                                <p:cTn id="12" presetID="10" presetClass="exit" presetSubtype="0" fill="hold" grpId="1" nodeType="afterEffect">
                                  <p:stCondLst>
                                    <p:cond delay="5000"/>
                                  </p:stCondLst>
                                  <p:childTnLst>
                                    <p:animEffect transition="out" filter="fade">
                                      <p:cBhvr>
                                        <p:cTn id="13" dur="400"/>
                                        <p:tgtEl>
                                          <p:spTgt spid="20"/>
                                        </p:tgtEl>
                                      </p:cBhvr>
                                    </p:animEffect>
                                    <p:set>
                                      <p:cBhvr>
                                        <p:cTn id="14" dur="1" fill="hold">
                                          <p:stCondLst>
                                            <p:cond delay="3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5" restart="whenNotActive" fill="hold" evtFilter="cancelBubble" nodeType="interactiveSeq">
                <p:stCondLst>
                  <p:cond evt="onClick" delay="0">
                    <p:tgtEl>
                      <p:spTgt spid="21"/>
                    </p:tgtEl>
                  </p:cond>
                </p:stCondLst>
                <p:endSync evt="end" delay="0">
                  <p:rtn val="all"/>
                </p:endSync>
                <p:childTnLst>
                  <p:par>
                    <p:cTn id="16" fill="hold">
                      <p:stCondLst>
                        <p:cond delay="0"/>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left)">
                                      <p:cBhvr>
                                        <p:cTn id="20" dur="500"/>
                                        <p:tgtEl>
                                          <p:spTgt spid="3"/>
                                        </p:tgtEl>
                                      </p:cBhvr>
                                    </p:animEffect>
                                  </p:childTnLst>
                                </p:cTn>
                              </p:par>
                              <p:par>
                                <p:cTn id="21" presetID="22" presetClass="entr" presetSubtype="1"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up)">
                                      <p:cBhvr>
                                        <p:cTn id="23" dur="500"/>
                                        <p:tgtEl>
                                          <p:spTgt spid="9"/>
                                        </p:tgtEl>
                                      </p:cBhvr>
                                    </p:animEffect>
                                  </p:childTnLst>
                                </p:cTn>
                              </p:par>
                            </p:childTnLst>
                          </p:cTn>
                        </p:par>
                        <p:par>
                          <p:cTn id="24" fill="hold">
                            <p:stCondLst>
                              <p:cond delay="500"/>
                            </p:stCondLst>
                            <p:childTnLst>
                              <p:par>
                                <p:cTn id="25" presetID="1" presetClass="entr" presetSubtype="0"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26" presetClass="emph" presetSubtype="0" fill="hold" grpId="1" nodeType="withEffect">
                                  <p:stCondLst>
                                    <p:cond delay="0"/>
                                  </p:stCondLst>
                                  <p:childTnLst>
                                    <p:animEffect transition="out" filter="fade">
                                      <p:cBhvr>
                                        <p:cTn id="28" dur="500" tmFilter="0, 0; .2, .5; .8, .5; 1, 0"/>
                                        <p:tgtEl>
                                          <p:spTgt spid="10"/>
                                        </p:tgtEl>
                                      </p:cBhvr>
                                    </p:animEffect>
                                    <p:animScale>
                                      <p:cBhvr>
                                        <p:cTn id="29" dur="250" autoRev="1" fill="hold"/>
                                        <p:tgtEl>
                                          <p:spTgt spid="10"/>
                                        </p:tgtEl>
                                      </p:cBhvr>
                                      <p:by x="105000" y="105000"/>
                                    </p:animScale>
                                  </p:childTnLst>
                                </p:cTn>
                              </p:par>
                            </p:childTnLst>
                          </p:cTn>
                        </p:par>
                      </p:childTnLst>
                    </p:cTn>
                  </p:par>
                </p:childTnLst>
              </p:cTn>
              <p:nextCondLst>
                <p:cond evt="onClick" delay="0">
                  <p:tgtEl>
                    <p:spTgt spid="21"/>
                  </p:tgtEl>
                </p:cond>
              </p:nextCondLst>
            </p:seq>
          </p:childTnLst>
        </p:cTn>
      </p:par>
    </p:tnLst>
    <p:bldLst>
      <p:bldP spid="3" grpId="0" animBg="1"/>
      <p:bldP spid="9" grpId="0" animBg="1"/>
      <p:bldP spid="10" grpId="0" animBg="1"/>
      <p:bldP spid="10" grpId="1" animBg="1"/>
      <p:bldP spid="20" grpId="0" animBg="1"/>
      <p:bldP spid="20" grpId="1" animBg="1"/>
      <p:bldP spid="2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497541" y="917293"/>
          <a:ext cx="11174505" cy="5871886"/>
        </p:xfrm>
        <a:graphic>
          <a:graphicData uri="http://schemas.openxmlformats.org/drawingml/2006/table">
            <a:tbl>
              <a:tblPr firstRow="1" bandRow="1">
                <a:tableStyleId>{5940675A-B579-460E-94D1-54222C63F5DA}</a:tableStyleId>
              </a:tblPr>
              <a:tblGrid>
                <a:gridCol w="2407024"/>
                <a:gridCol w="3644153"/>
                <a:gridCol w="1707776"/>
                <a:gridCol w="1707776"/>
                <a:gridCol w="1707776"/>
              </a:tblGrid>
              <a:tr h="339658">
                <a:tc rowSpan="2">
                  <a:txBody>
                    <a:bodyPr/>
                    <a:lstStyle/>
                    <a:p>
                      <a:r>
                        <a:rPr lang="en-US" sz="1800" b="1" dirty="0" smtClean="0"/>
                        <a:t>STUDENT</a:t>
                      </a:r>
                      <a:r>
                        <a:rPr lang="en-US" sz="1800" b="1" baseline="0" dirty="0" smtClean="0"/>
                        <a:t> LEARNING OUTCOME</a:t>
                      </a:r>
                      <a:endParaRPr lang="en-US" sz="1800" b="1" dirty="0"/>
                    </a:p>
                  </a:txBody>
                  <a:tcPr anchor="b"/>
                </a:tc>
                <a:tc rowSpan="2">
                  <a:txBody>
                    <a:bodyPr/>
                    <a:lstStyle/>
                    <a:p>
                      <a:r>
                        <a:rPr lang="en-US" sz="1800" b="1" dirty="0" smtClean="0"/>
                        <a:t>URI INDICATOR</a:t>
                      </a:r>
                      <a:endParaRPr lang="en-US" sz="1800" b="1" dirty="0"/>
                    </a:p>
                  </a:txBody>
                  <a:tcPr anchor="b"/>
                </a:tc>
                <a:tc gridSpan="3">
                  <a:txBody>
                    <a:bodyPr/>
                    <a:lstStyle/>
                    <a:p>
                      <a:pPr algn="ctr"/>
                      <a:r>
                        <a:rPr lang="en-US" sz="1800" b="1" dirty="0" smtClean="0"/>
                        <a:t>PERFORMANCE</a:t>
                      </a:r>
                      <a:r>
                        <a:rPr lang="en-US" sz="1800" b="1" baseline="0" dirty="0" smtClean="0"/>
                        <a:t> CRITERIA</a:t>
                      </a:r>
                      <a:endParaRPr lang="en-US" sz="1800" b="1" dirty="0"/>
                    </a:p>
                  </a:txBody>
                  <a:tcPr anchor="ctr"/>
                </a:tc>
                <a:tc hMerge="1">
                  <a:txBody>
                    <a:bodyPr/>
                    <a:lstStyle/>
                    <a:p>
                      <a:endParaRPr lang="en-US" dirty="0"/>
                    </a:p>
                  </a:txBody>
                  <a:tcPr/>
                </a:tc>
                <a:tc hMerge="1">
                  <a:txBody>
                    <a:bodyPr/>
                    <a:lstStyle/>
                    <a:p>
                      <a:endParaRPr lang="en-US" dirty="0"/>
                    </a:p>
                  </a:txBody>
                  <a:tcPr/>
                </a:tc>
              </a:tr>
              <a:tr h="339658">
                <a:tc vMerge="1">
                  <a:txBody>
                    <a:bodyPr/>
                    <a:lstStyle/>
                    <a:p>
                      <a:endParaRPr lang="en-US" dirty="0"/>
                    </a:p>
                  </a:txBody>
                  <a:tcPr/>
                </a:tc>
                <a:tc vMerge="1">
                  <a:txBody>
                    <a:bodyPr/>
                    <a:lstStyle/>
                    <a:p>
                      <a:endParaRPr lang="en-US" dirty="0"/>
                    </a:p>
                  </a:txBody>
                  <a:tcPr/>
                </a:tc>
                <a:tc>
                  <a:txBody>
                    <a:bodyPr/>
                    <a:lstStyle/>
                    <a:p>
                      <a:r>
                        <a:rPr lang="en-US" sz="1800" b="1" dirty="0" smtClean="0"/>
                        <a:t>Developing</a:t>
                      </a:r>
                      <a:endParaRPr lang="en-US" sz="1800" b="1" dirty="0"/>
                    </a:p>
                  </a:txBody>
                  <a:tcPr anchor="b"/>
                </a:tc>
                <a:tc>
                  <a:txBody>
                    <a:bodyPr/>
                    <a:lstStyle/>
                    <a:p>
                      <a:r>
                        <a:rPr lang="en-US" sz="1800" b="1" dirty="0" smtClean="0"/>
                        <a:t>Competent</a:t>
                      </a:r>
                      <a:endParaRPr lang="en-US" sz="1800" b="1" dirty="0"/>
                    </a:p>
                  </a:txBody>
                  <a:tcPr anchor="b"/>
                </a:tc>
                <a:tc>
                  <a:txBody>
                    <a:bodyPr/>
                    <a:lstStyle/>
                    <a:p>
                      <a:r>
                        <a:rPr lang="en-US" sz="1800" b="1" dirty="0" smtClean="0"/>
                        <a:t>Exemplary</a:t>
                      </a:r>
                      <a:endParaRPr lang="en-US" sz="1800" b="1" dirty="0"/>
                    </a:p>
                  </a:txBody>
                  <a:tcPr anchor="b"/>
                </a:tc>
              </a:tr>
              <a:tr h="467306">
                <a:tc rowSpan="3">
                  <a:txBody>
                    <a:bodyPr/>
                    <a:lstStyle/>
                    <a:p>
                      <a:r>
                        <a:rPr lang="en-US" sz="1800" b="1" dirty="0" smtClean="0"/>
                        <a:t>Knowledge</a:t>
                      </a:r>
                      <a:endParaRPr lang="en-US" sz="1800" b="1" dirty="0"/>
                    </a:p>
                  </a:txBody>
                  <a:tcPr anchor="ctr"/>
                </a:tc>
                <a:tc>
                  <a:txBody>
                    <a:bodyPr/>
                    <a:lstStyle/>
                    <a:p>
                      <a:r>
                        <a:rPr lang="en-US" sz="1800" i="1" dirty="0" smtClean="0"/>
                        <a:t>Vocabulary / basic</a:t>
                      </a:r>
                      <a:r>
                        <a:rPr lang="en-US" sz="1800" i="1" baseline="0" dirty="0" smtClean="0"/>
                        <a:t> skills</a:t>
                      </a:r>
                      <a:endParaRPr lang="en-US" sz="1800" i="1"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7306">
                <a:tc vMerge="1">
                  <a:txBody>
                    <a:bodyPr/>
                    <a:lstStyle/>
                    <a:p>
                      <a:endParaRPr lang="en-US" dirty="0"/>
                    </a:p>
                  </a:txBody>
                  <a:tcPr/>
                </a:tc>
                <a:tc>
                  <a:txBody>
                    <a:bodyPr/>
                    <a:lstStyle/>
                    <a:p>
                      <a:r>
                        <a:rPr lang="en-US" sz="1800" i="1" dirty="0" smtClean="0"/>
                        <a:t>Theoretical</a:t>
                      </a:r>
                      <a:r>
                        <a:rPr lang="en-US" sz="1800" i="1" baseline="0" dirty="0" smtClean="0"/>
                        <a:t> frameworks or genres</a:t>
                      </a:r>
                      <a:endParaRPr lang="en-US" sz="1800" i="1"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7306">
                <a:tc vMerge="1">
                  <a:txBody>
                    <a:bodyPr/>
                    <a:lstStyle/>
                    <a:p>
                      <a:endParaRPr lang="en-US" dirty="0"/>
                    </a:p>
                  </a:txBody>
                  <a:tcPr/>
                </a:tc>
                <a:tc>
                  <a:txBody>
                    <a:bodyPr/>
                    <a:lstStyle/>
                    <a:p>
                      <a:r>
                        <a:rPr lang="en-US" sz="1800" i="1" dirty="0" smtClean="0"/>
                        <a:t>Information</a:t>
                      </a:r>
                      <a:r>
                        <a:rPr lang="en-US" sz="1800" i="1" baseline="0" dirty="0" smtClean="0"/>
                        <a:t> literacy / sources</a:t>
                      </a:r>
                      <a:endParaRPr lang="en-US" sz="1800" i="1"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7306">
                <a:tc rowSpan="2">
                  <a:txBody>
                    <a:bodyPr/>
                    <a:lstStyle/>
                    <a:p>
                      <a:r>
                        <a:rPr lang="en-US" sz="1800" b="1" dirty="0" smtClean="0"/>
                        <a:t>Formulate</a:t>
                      </a:r>
                      <a:r>
                        <a:rPr lang="en-US" sz="1800" b="1" baseline="0" dirty="0" smtClean="0"/>
                        <a:t> Questions</a:t>
                      </a:r>
                      <a:endParaRPr lang="en-US" sz="1800" b="1" dirty="0"/>
                    </a:p>
                  </a:txBody>
                  <a:tcPr anchor="ctr">
                    <a:lnB w="12700" cap="flat" cmpd="sng" algn="ctr">
                      <a:solidFill>
                        <a:schemeClr val="tx1"/>
                      </a:solidFill>
                      <a:prstDash val="solid"/>
                      <a:round/>
                      <a:headEnd type="none" w="med" len="med"/>
                      <a:tailEnd type="none" w="med" len="med"/>
                    </a:lnB>
                  </a:tcPr>
                </a:tc>
                <a:tc>
                  <a:txBody>
                    <a:bodyPr/>
                    <a:lstStyle/>
                    <a:p>
                      <a:r>
                        <a:rPr lang="en-US" sz="1800" i="1" dirty="0" smtClean="0"/>
                        <a:t>Relevant issues / content</a:t>
                      </a:r>
                      <a:endParaRPr lang="en-US" sz="1800" i="1"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7306">
                <a:tc vMerge="1">
                  <a:txBody>
                    <a:bodyPr/>
                    <a:lstStyle/>
                    <a:p>
                      <a:endParaRPr lang="en-US" dirty="0"/>
                    </a:p>
                  </a:txBody>
                  <a:tcPr/>
                </a:tc>
                <a:tc>
                  <a:txBody>
                    <a:bodyPr/>
                    <a:lstStyle/>
                    <a:p>
                      <a:r>
                        <a:rPr lang="en-US" sz="1800" i="1" dirty="0" smtClean="0"/>
                        <a:t>Rationale</a:t>
                      </a:r>
                      <a:endParaRPr lang="en-US" sz="1800" i="1" dirty="0"/>
                    </a:p>
                  </a:txBody>
                  <a:tcPr anchor="ct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7306">
                <a:tc rowSpan="5">
                  <a:txBody>
                    <a:bodyPr/>
                    <a:lstStyle/>
                    <a:p>
                      <a:r>
                        <a:rPr lang="en-US" sz="1800" b="1" dirty="0" smtClean="0"/>
                        <a:t>Plan of Action</a:t>
                      </a:r>
                      <a:endParaRPr lang="en-US" sz="1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i="1" dirty="0" smtClean="0"/>
                        <a:t>Methods of exploration</a:t>
                      </a:r>
                      <a:endParaRPr lang="en-US" sz="1800" i="1" dirty="0"/>
                    </a:p>
                  </a:txBody>
                  <a:tcPr anchor="ctr">
                    <a:lnL w="12700" cap="flat" cmpd="sng" algn="ctr">
                      <a:solidFill>
                        <a:schemeClr val="tx1"/>
                      </a:solidFill>
                      <a:prstDash val="solid"/>
                      <a:round/>
                      <a:headEnd type="none" w="med" len="med"/>
                      <a:tailEnd type="none" w="med" len="med"/>
                    </a:lnL>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7306">
                <a:tc vMerge="1">
                  <a:txBody>
                    <a:bodyPr/>
                    <a:lstStyle/>
                    <a:p>
                      <a:endParaRPr lang="en-US" dirty="0"/>
                    </a:p>
                  </a:txBody>
                  <a:tcPr/>
                </a:tc>
                <a:tc>
                  <a:txBody>
                    <a:bodyPr/>
                    <a:lstStyle/>
                    <a:p>
                      <a:r>
                        <a:rPr lang="en-US" sz="1800" i="1" dirty="0" smtClean="0"/>
                        <a:t>Design</a:t>
                      </a:r>
                      <a:endParaRPr lang="en-US" sz="1800" i="1" dirty="0"/>
                    </a:p>
                  </a:txBody>
                  <a:tcPr anchor="ctr">
                    <a:lnL w="12700" cap="flat" cmpd="sng" algn="ctr">
                      <a:solidFill>
                        <a:schemeClr val="tx1"/>
                      </a:solidFill>
                      <a:prstDash val="solid"/>
                      <a:round/>
                      <a:headEnd type="none" w="med" len="med"/>
                      <a:tailEnd type="none" w="med" len="med"/>
                    </a:lnL>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7306">
                <a:tc vMerge="1">
                  <a:txBody>
                    <a:bodyPr/>
                    <a:lstStyle/>
                    <a:p>
                      <a:endParaRPr lang="en-US" dirty="0"/>
                    </a:p>
                  </a:txBody>
                  <a:tcPr/>
                </a:tc>
                <a:tc>
                  <a:txBody>
                    <a:bodyPr/>
                    <a:lstStyle/>
                    <a:p>
                      <a:r>
                        <a:rPr lang="en-US" sz="1800" i="1" dirty="0" smtClean="0"/>
                        <a:t>Implementation</a:t>
                      </a:r>
                      <a:endParaRPr lang="en-US" sz="1800" i="1" dirty="0"/>
                    </a:p>
                  </a:txBody>
                  <a:tcPr anchor="ctr">
                    <a:lnL w="12700" cap="flat" cmpd="sng" algn="ctr">
                      <a:solidFill>
                        <a:schemeClr val="tx1"/>
                      </a:solidFill>
                      <a:prstDash val="solid"/>
                      <a:round/>
                      <a:headEnd type="none" w="med" len="med"/>
                      <a:tailEnd type="none" w="med" len="med"/>
                    </a:lnL>
                  </a:tcPr>
                </a:tc>
                <a:tc>
                  <a:txBody>
                    <a:bodyPr/>
                    <a:lstStyle/>
                    <a:p>
                      <a:endParaRPr lang="en-US" sz="1800" dirty="0"/>
                    </a:p>
                  </a:txBody>
                  <a:tcPr anchor="ctr"/>
                </a:tc>
                <a:tc>
                  <a:txBody>
                    <a:bodyPr/>
                    <a:lstStyle/>
                    <a:p>
                      <a:endParaRPr lang="en-US" sz="1800" dirty="0"/>
                    </a:p>
                  </a:txBody>
                  <a:tcPr anchor="ctr"/>
                </a:tc>
                <a:tc>
                  <a:txBody>
                    <a:bodyPr/>
                    <a:lstStyle/>
                    <a:p>
                      <a:endParaRPr lang="en-US" sz="1800" dirty="0"/>
                    </a:p>
                  </a:txBody>
                  <a:tcPr anchor="ctr"/>
                </a:tc>
              </a:tr>
              <a:tr h="467306">
                <a:tc vMerge="1">
                  <a:txBody>
                    <a:bodyPr/>
                    <a:lstStyle/>
                    <a:p>
                      <a:endParaRPr lang="en-US" dirty="0"/>
                    </a:p>
                  </a:txBody>
                  <a:tcPr/>
                </a:tc>
                <a:tc>
                  <a:txBody>
                    <a:bodyPr/>
                    <a:lstStyle/>
                    <a:p>
                      <a:r>
                        <a:rPr lang="en-US" sz="1800" i="1" dirty="0" smtClean="0"/>
                        <a:t>Observation</a:t>
                      </a:r>
                      <a:r>
                        <a:rPr lang="en-US" sz="1800" i="1" baseline="0" dirty="0" smtClean="0"/>
                        <a:t> / data collection</a:t>
                      </a:r>
                      <a:endParaRPr lang="en-US" sz="1800" i="1" dirty="0"/>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endParaRPr lang="en-US" sz="1800" dirty="0"/>
                    </a:p>
                  </a:txBody>
                  <a:tcPr anchor="ctr">
                    <a:lnB w="12700" cap="flat" cmpd="sng" algn="ctr">
                      <a:solidFill>
                        <a:schemeClr val="tx1"/>
                      </a:solidFill>
                      <a:prstDash val="solid"/>
                      <a:round/>
                      <a:headEnd type="none" w="med" len="med"/>
                      <a:tailEnd type="none" w="med" len="med"/>
                    </a:lnB>
                  </a:tcPr>
                </a:tc>
                <a:tc>
                  <a:txBody>
                    <a:bodyPr/>
                    <a:lstStyle/>
                    <a:p>
                      <a:endParaRPr lang="en-US" sz="1800" dirty="0"/>
                    </a:p>
                  </a:txBody>
                  <a:tcPr anchor="ctr">
                    <a:lnB w="12700" cap="flat" cmpd="sng" algn="ctr">
                      <a:solidFill>
                        <a:schemeClr val="tx1"/>
                      </a:solidFill>
                      <a:prstDash val="solid"/>
                      <a:round/>
                      <a:headEnd type="none" w="med" len="med"/>
                      <a:tailEnd type="none" w="med" len="med"/>
                    </a:lnB>
                  </a:tcPr>
                </a:tc>
                <a:tc>
                  <a:txBody>
                    <a:bodyPr/>
                    <a:lstStyle/>
                    <a:p>
                      <a:endParaRPr lang="en-US" sz="1800" dirty="0"/>
                    </a:p>
                  </a:txBody>
                  <a:tcPr anchor="ctr">
                    <a:lnB w="12700" cap="flat" cmpd="sng" algn="ctr">
                      <a:solidFill>
                        <a:schemeClr val="tx1"/>
                      </a:solidFill>
                      <a:prstDash val="solid"/>
                      <a:round/>
                      <a:headEnd type="none" w="med" len="med"/>
                      <a:tailEnd type="none" w="med" len="med"/>
                    </a:lnB>
                  </a:tcPr>
                </a:tc>
              </a:tr>
              <a:tr h="467306">
                <a:tc vMerge="1">
                  <a:txBody>
                    <a:bodyPr/>
                    <a:lstStyle/>
                    <a:p>
                      <a:endParaRPr lang="en-US" dirty="0"/>
                    </a:p>
                  </a:txBody>
                  <a:tcPr/>
                </a:tc>
                <a:tc>
                  <a:txBody>
                    <a:bodyPr/>
                    <a:lstStyle/>
                    <a:p>
                      <a:r>
                        <a:rPr lang="en-US" sz="1800" i="1" dirty="0" smtClean="0"/>
                        <a:t>Technical skills</a:t>
                      </a:r>
                      <a:endParaRPr lang="en-US" sz="1800" i="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67306">
                <a:tc>
                  <a:txBody>
                    <a:bodyPr/>
                    <a:lstStyle/>
                    <a:p>
                      <a:endParaRPr lang="en-US" sz="1800" b="1" dirty="0"/>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en-US" sz="1800" i="1" dirty="0"/>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en-US" sz="1800" dirty="0"/>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en-US" sz="1800" dirty="0"/>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endParaRPr lang="en-US" sz="1800" dirty="0"/>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r>
            </a:tbl>
          </a:graphicData>
        </a:graphic>
      </p:graphicFrame>
      <p:sp>
        <p:nvSpPr>
          <p:cNvPr id="2" name="TextBox 1"/>
          <p:cNvSpPr txBox="1"/>
          <p:nvPr/>
        </p:nvSpPr>
        <p:spPr>
          <a:xfrm>
            <a:off x="6818113" y="1908176"/>
            <a:ext cx="4611887" cy="4093428"/>
          </a:xfrm>
          <a:prstGeom prst="rect">
            <a:avLst/>
          </a:prstGeom>
          <a:solidFill>
            <a:srgbClr val="FFFF99"/>
          </a:solidFill>
          <a:ln w="12700">
            <a:solidFill>
              <a:schemeClr val="tx1"/>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r>
              <a:rPr lang="en-US" sz="2000" dirty="0"/>
              <a:t>This slide and the next one combines to form a rubric that breaks down the outcomes into more descriptive indicators. It also shows the three performance criteria levels that you will use when you develop your assessment plan. As you consider if an outcome applies to your curriculum, you will find the indicators beneficial in your decision-making. Appendix L from the QEP document is the completed rubric that you can use as a guide. The link above will take you directly to the document. </a:t>
            </a:r>
          </a:p>
        </p:txBody>
      </p:sp>
      <p:sp>
        <p:nvSpPr>
          <p:cNvPr id="3" name="Rectangle 2"/>
          <p:cNvSpPr/>
          <p:nvPr/>
        </p:nvSpPr>
        <p:spPr>
          <a:xfrm>
            <a:off x="2896274" y="1637530"/>
            <a:ext cx="3648456" cy="4672584"/>
          </a:xfrm>
          <a:prstGeom prst="rect">
            <a:avLst/>
          </a:prstGeom>
          <a:noFill/>
          <a:ln w="38100">
            <a:solidFill>
              <a:srgbClr val="C00000"/>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ounded Rectangle 7">
            <a:hlinkClick r:id="rId3"/>
          </p:cNvPr>
          <p:cNvSpPr/>
          <p:nvPr/>
        </p:nvSpPr>
        <p:spPr>
          <a:xfrm>
            <a:off x="4290602" y="193431"/>
            <a:ext cx="4536831" cy="492369"/>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smtClean="0"/>
              <a:t>View Achievement Rubric for download</a:t>
            </a:r>
            <a:endParaRPr lang="en-US" sz="2000" dirty="0"/>
          </a:p>
        </p:txBody>
      </p:sp>
    </p:spTree>
    <p:extLst>
      <p:ext uri="{BB962C8B-B14F-4D97-AF65-F5344CB8AC3E}">
        <p14:creationId xmlns:p14="http://schemas.microsoft.com/office/powerpoint/2010/main" val="15565061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7.1"/>
</p:tagLst>
</file>

<file path=ppt/tags/tag2.xml><?xml version="1.0" encoding="utf-8"?>
<p:tagLst xmlns:a="http://schemas.openxmlformats.org/drawingml/2006/main" xmlns:r="http://schemas.openxmlformats.org/officeDocument/2006/relationships" xmlns:p="http://schemas.openxmlformats.org/presentationml/2006/main">
  <p:tag name="TIMING" val="|5.3|23.8|23.2|12.4|13.2|16.9|28.6|26.1"/>
</p:tagLst>
</file>

<file path=ppt/tags/tag3.xml><?xml version="1.0" encoding="utf-8"?>
<p:tagLst xmlns:a="http://schemas.openxmlformats.org/drawingml/2006/main" xmlns:r="http://schemas.openxmlformats.org/officeDocument/2006/relationships" xmlns:p="http://schemas.openxmlformats.org/presentationml/2006/main">
  <p:tag name="TIMING" val="|7.2|9.2|10|25.6|39.1"/>
</p:tagLst>
</file>

<file path=ppt/tags/tag4.xml><?xml version="1.0" encoding="utf-8"?>
<p:tagLst xmlns:a="http://schemas.openxmlformats.org/drawingml/2006/main" xmlns:r="http://schemas.openxmlformats.org/officeDocument/2006/relationships" xmlns:p="http://schemas.openxmlformats.org/presentationml/2006/main">
  <p:tag name="TIMING" val="|13.7"/>
</p:tagLst>
</file>

<file path=ppt/tags/tag5.xml><?xml version="1.0" encoding="utf-8"?>
<p:tagLst xmlns:a="http://schemas.openxmlformats.org/drawingml/2006/main" xmlns:r="http://schemas.openxmlformats.org/officeDocument/2006/relationships" xmlns:p="http://schemas.openxmlformats.org/presentationml/2006/main">
  <p:tag name="TIMING" val="|8.5|13.7|10|14.2|9.5"/>
</p:tagLst>
</file>

<file path=ppt/tags/tag6.xml><?xml version="1.0" encoding="utf-8"?>
<p:tagLst xmlns:a="http://schemas.openxmlformats.org/drawingml/2006/main" xmlns:r="http://schemas.openxmlformats.org/officeDocument/2006/relationships" xmlns:p="http://schemas.openxmlformats.org/presentationml/2006/main">
  <p:tag name="TIMING" val="|9.4"/>
</p:tagLst>
</file>

<file path=ppt/tags/tag7.xml><?xml version="1.0" encoding="utf-8"?>
<p:tagLst xmlns:a="http://schemas.openxmlformats.org/drawingml/2006/main" xmlns:r="http://schemas.openxmlformats.org/officeDocument/2006/relationships" xmlns:p="http://schemas.openxmlformats.org/presentationml/2006/main">
  <p:tag name="TIMING" val="|6.5"/>
</p:tagLst>
</file>

<file path=ppt/tags/tag8.xml><?xml version="1.0" encoding="utf-8"?>
<p:tagLst xmlns:a="http://schemas.openxmlformats.org/drawingml/2006/main" xmlns:r="http://schemas.openxmlformats.org/officeDocument/2006/relationships" xmlns:p="http://schemas.openxmlformats.org/presentationml/2006/main">
  <p:tag name="TIMING" val="|5.6|8.6|9.1|8|11.3|6.9"/>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LC Orientation Presentation" id="{4E64E07B-4871-4E5F-8675-E72962FB0CEA}" vid="{AF305EDD-6662-494A-BDE5-E0601B5B61D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DTD_PowerPoint_Template</Template>
  <TotalTime>1237</TotalTime>
  <Words>2974</Words>
  <Application>Microsoft Office PowerPoint</Application>
  <PresentationFormat>Widescreen</PresentationFormat>
  <Paragraphs>347</Paragraphs>
  <Slides>20</Slides>
  <Notes>20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MS PGothic</vt:lpstr>
      <vt:lpstr>MS PGothic</vt:lpstr>
      <vt:lpstr>Arial</vt:lpstr>
      <vt:lpstr>Arial Rounded MT Bold</vt:lpstr>
      <vt:lpstr>Calibri</vt:lpstr>
      <vt:lpstr>Times New Roman</vt:lpstr>
      <vt:lpstr>1_Office Theme</vt:lpstr>
      <vt:lpstr>Course Plan Worksheet (without narration)</vt:lpstr>
      <vt:lpstr>Remember, the goal is  integrating research and inquiry  into your curriculum  in your discipline.</vt:lpstr>
      <vt:lpstr>Why a Course Plan Worksheet?</vt:lpstr>
      <vt:lpstr>Distinction Through Discovery Student Learning Outcomes</vt:lpstr>
      <vt:lpstr>Student Learning Outcomes</vt:lpstr>
      <vt:lpstr>Cognitive Levels </vt:lpstr>
      <vt:lpstr>PowerPoint Presentation</vt:lpstr>
      <vt:lpstr>PowerPoint Presentation</vt:lpstr>
      <vt:lpstr>PowerPoint Presentation</vt:lpstr>
      <vt:lpstr>PowerPoint Presentation</vt:lpstr>
      <vt:lpstr>Course Plan Worksheet Information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Plan Worksheet</dc:title>
  <dc:creator>James Fowlkes</dc:creator>
  <cp:lastModifiedBy>James Fowlkes</cp:lastModifiedBy>
  <cp:revision>95</cp:revision>
  <dcterms:created xsi:type="dcterms:W3CDTF">2014-04-07T13:22:43Z</dcterms:created>
  <dcterms:modified xsi:type="dcterms:W3CDTF">2014-04-15T15:01:58Z</dcterms:modified>
</cp:coreProperties>
</file>