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1" r:id="rId2"/>
  </p:sldIdLst>
  <p:sldSz cx="43891200" cy="32918400"/>
  <p:notesSz cx="9199563" cy="6858000"/>
  <p:defaultTextStyle>
    <a:defPPr>
      <a:defRPr lang="en-US"/>
    </a:defPPr>
    <a:lvl1pPr algn="l" rtl="0" fontAlgn="base">
      <a:spcBef>
        <a:spcPct val="0"/>
      </a:spcBef>
      <a:spcAft>
        <a:spcPct val="0"/>
      </a:spcAft>
      <a:defRPr sz="4000" b="1" kern="1200">
        <a:solidFill>
          <a:srgbClr val="006699"/>
        </a:solidFill>
        <a:latin typeface="Arial Narrow" pitchFamily="34" charset="0"/>
        <a:ea typeface="+mn-ea"/>
        <a:cs typeface="+mn-cs"/>
      </a:defRPr>
    </a:lvl1pPr>
    <a:lvl2pPr marL="457200" algn="l" rtl="0" fontAlgn="base">
      <a:spcBef>
        <a:spcPct val="0"/>
      </a:spcBef>
      <a:spcAft>
        <a:spcPct val="0"/>
      </a:spcAft>
      <a:defRPr sz="4000" b="1" kern="1200">
        <a:solidFill>
          <a:srgbClr val="006699"/>
        </a:solidFill>
        <a:latin typeface="Arial Narrow" pitchFamily="34" charset="0"/>
        <a:ea typeface="+mn-ea"/>
        <a:cs typeface="+mn-cs"/>
      </a:defRPr>
    </a:lvl2pPr>
    <a:lvl3pPr marL="914400" algn="l" rtl="0" fontAlgn="base">
      <a:spcBef>
        <a:spcPct val="0"/>
      </a:spcBef>
      <a:spcAft>
        <a:spcPct val="0"/>
      </a:spcAft>
      <a:defRPr sz="4000" b="1" kern="1200">
        <a:solidFill>
          <a:srgbClr val="006699"/>
        </a:solidFill>
        <a:latin typeface="Arial Narrow" pitchFamily="34" charset="0"/>
        <a:ea typeface="+mn-ea"/>
        <a:cs typeface="+mn-cs"/>
      </a:defRPr>
    </a:lvl3pPr>
    <a:lvl4pPr marL="1371600" algn="l" rtl="0" fontAlgn="base">
      <a:spcBef>
        <a:spcPct val="0"/>
      </a:spcBef>
      <a:spcAft>
        <a:spcPct val="0"/>
      </a:spcAft>
      <a:defRPr sz="4000" b="1" kern="1200">
        <a:solidFill>
          <a:srgbClr val="006699"/>
        </a:solidFill>
        <a:latin typeface="Arial Narrow" pitchFamily="34" charset="0"/>
        <a:ea typeface="+mn-ea"/>
        <a:cs typeface="+mn-cs"/>
      </a:defRPr>
    </a:lvl4pPr>
    <a:lvl5pPr marL="1828800" algn="l" rtl="0" fontAlgn="base">
      <a:spcBef>
        <a:spcPct val="0"/>
      </a:spcBef>
      <a:spcAft>
        <a:spcPct val="0"/>
      </a:spcAft>
      <a:defRPr sz="4000" b="1" kern="1200">
        <a:solidFill>
          <a:srgbClr val="006699"/>
        </a:solidFill>
        <a:latin typeface="Arial Narrow" pitchFamily="34" charset="0"/>
        <a:ea typeface="+mn-ea"/>
        <a:cs typeface="+mn-cs"/>
      </a:defRPr>
    </a:lvl5pPr>
    <a:lvl6pPr marL="2286000" algn="l" defTabSz="914400" rtl="0" eaLnBrk="1" latinLnBrk="0" hangingPunct="1">
      <a:defRPr sz="4000" b="1" kern="1200">
        <a:solidFill>
          <a:srgbClr val="006699"/>
        </a:solidFill>
        <a:latin typeface="Arial Narrow" pitchFamily="34" charset="0"/>
        <a:ea typeface="+mn-ea"/>
        <a:cs typeface="+mn-cs"/>
      </a:defRPr>
    </a:lvl6pPr>
    <a:lvl7pPr marL="2743200" algn="l" defTabSz="914400" rtl="0" eaLnBrk="1" latinLnBrk="0" hangingPunct="1">
      <a:defRPr sz="4000" b="1" kern="1200">
        <a:solidFill>
          <a:srgbClr val="006699"/>
        </a:solidFill>
        <a:latin typeface="Arial Narrow" pitchFamily="34" charset="0"/>
        <a:ea typeface="+mn-ea"/>
        <a:cs typeface="+mn-cs"/>
      </a:defRPr>
    </a:lvl7pPr>
    <a:lvl8pPr marL="3200400" algn="l" defTabSz="914400" rtl="0" eaLnBrk="1" latinLnBrk="0" hangingPunct="1">
      <a:defRPr sz="4000" b="1" kern="1200">
        <a:solidFill>
          <a:srgbClr val="006699"/>
        </a:solidFill>
        <a:latin typeface="Arial Narrow" pitchFamily="34" charset="0"/>
        <a:ea typeface="+mn-ea"/>
        <a:cs typeface="+mn-cs"/>
      </a:defRPr>
    </a:lvl8pPr>
    <a:lvl9pPr marL="3657600" algn="l" defTabSz="914400" rtl="0" eaLnBrk="1" latinLnBrk="0" hangingPunct="1">
      <a:defRPr sz="4000" b="1" kern="1200">
        <a:solidFill>
          <a:srgbClr val="006699"/>
        </a:solidFill>
        <a:latin typeface="Arial Narrow" pitchFamily="34" charset="0"/>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47C"/>
    <a:srgbClr val="E1DC00"/>
    <a:srgbClr val="3333FF"/>
    <a:srgbClr val="3366FF"/>
    <a:srgbClr val="FF0000"/>
    <a:srgbClr val="B0AC00"/>
    <a:srgbClr val="070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7902" autoAdjust="0"/>
  </p:normalViewPr>
  <p:slideViewPr>
    <p:cSldViewPr>
      <p:cViewPr>
        <p:scale>
          <a:sx n="25" d="100"/>
          <a:sy n="25" d="100"/>
        </p:scale>
        <p:origin x="-1962" y="30"/>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9862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5213350" y="0"/>
            <a:ext cx="39862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0" y="6515100"/>
            <a:ext cx="39862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5213350" y="6515100"/>
            <a:ext cx="39862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New Roman" pitchFamily="18" charset="0"/>
              </a:defRPr>
            </a:lvl1pPr>
          </a:lstStyle>
          <a:p>
            <a:pPr>
              <a:defRPr/>
            </a:pPr>
            <a:fld id="{D2461975-1C08-4484-9F07-E6C54F1A21A7}" type="slidenum">
              <a:rPr lang="en-US"/>
              <a:pPr>
                <a:defRPr/>
              </a:pPr>
              <a:t>‹#›</a:t>
            </a:fld>
            <a:endParaRPr lang="en-US"/>
          </a:p>
        </p:txBody>
      </p:sp>
    </p:spTree>
    <p:extLst>
      <p:ext uri="{BB962C8B-B14F-4D97-AF65-F5344CB8AC3E}">
        <p14:creationId xmlns:p14="http://schemas.microsoft.com/office/powerpoint/2010/main" val="62160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57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7525"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20750" y="3300413"/>
            <a:ext cx="7359650" cy="2700337"/>
          </a:xfrm>
          <a:prstGeom prst="rect">
            <a:avLst/>
          </a:prstGeom>
        </p:spPr>
        <p:txBody>
          <a:bodyPr/>
          <a:lstStyle/>
          <a:p>
            <a:endParaRPr lang="en-US" dirty="0"/>
          </a:p>
        </p:txBody>
      </p:sp>
    </p:spTree>
    <p:extLst>
      <p:ext uri="{BB962C8B-B14F-4D97-AF65-F5344CB8AC3E}">
        <p14:creationId xmlns:p14="http://schemas.microsoft.com/office/powerpoint/2010/main" val="395715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EF7D771-9D7A-456A-B517-ECC56B0578A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20AA020-2420-4942-AF83-C41110F1CE7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4175"/>
            <a:ext cx="9326563" cy="2633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4175"/>
            <a:ext cx="27830462" cy="2633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3553513-E414-44A4-9F3C-11B7CD8B12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1F008A8-76C0-4A05-A764-62016045DB7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21A2F14-6EF4-4F8E-A0D9-BA945521067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10713"/>
            <a:ext cx="18578512"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10713"/>
            <a:ext cx="18578513"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AD3A48A-486E-44BF-B790-32161C4BC2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A6FC4DB-0F91-43AB-AD72-07918D3FB0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CA4D080-8684-436A-B77D-5816CF3627D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E6936D4-93D9-41F8-8674-5B8117C1469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9E15204-B7EF-4452-BEED-480BF34FFE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6C7E0E3-83CE-4CB9-8CFB-02B232772CB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90888" y="2924175"/>
            <a:ext cx="37309425" cy="5486400"/>
          </a:xfrm>
          <a:prstGeom prst="rect">
            <a:avLst/>
          </a:prstGeom>
          <a:noFill/>
          <a:ln w="9525">
            <a:noFill/>
            <a:miter lim="800000"/>
            <a:headEnd/>
            <a:tailEnd/>
          </a:ln>
        </p:spPr>
        <p:txBody>
          <a:bodyPr vert="horz" wrap="square" lIns="927100" tIns="460375" rIns="927100" bIns="460375"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290888" y="9510713"/>
            <a:ext cx="37309425" cy="19750087"/>
          </a:xfrm>
          <a:prstGeom prst="rect">
            <a:avLst/>
          </a:prstGeom>
          <a:noFill/>
          <a:ln w="9525">
            <a:noFill/>
            <a:miter lim="800000"/>
            <a:headEnd/>
            <a:tailEnd/>
          </a:ln>
        </p:spPr>
        <p:txBody>
          <a:bodyPr vert="horz" wrap="square" lIns="927100" tIns="460375" rIns="927100" bIns="4603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0888" y="29994225"/>
            <a:ext cx="9144000" cy="2200275"/>
          </a:xfrm>
          <a:prstGeom prst="rect">
            <a:avLst/>
          </a:prstGeom>
          <a:noFill/>
          <a:ln w="9525">
            <a:noFill/>
            <a:miter lim="800000"/>
            <a:headEnd/>
            <a:tailEnd/>
          </a:ln>
          <a:effectLst/>
        </p:spPr>
        <p:txBody>
          <a:bodyPr vert="horz" wrap="none" lIns="927100" tIns="460375" rIns="927100" bIns="460375" numCol="1" anchor="ctr" anchorCtr="0" compatLnSpc="1">
            <a:prstTxWarp prst="textNoShape">
              <a:avLst/>
            </a:prstTxWarp>
          </a:bodyPr>
          <a:lstStyle>
            <a:lvl1pPr eaLnBrk="0" hangingPunct="0">
              <a:defRPr sz="13900" b="0">
                <a:solidFill>
                  <a:schemeClr val="tx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14997113" y="29994225"/>
            <a:ext cx="13896975" cy="2200275"/>
          </a:xfrm>
          <a:prstGeom prst="rect">
            <a:avLst/>
          </a:prstGeom>
          <a:noFill/>
          <a:ln w="9525">
            <a:noFill/>
            <a:miter lim="800000"/>
            <a:headEnd/>
            <a:tailEnd/>
          </a:ln>
          <a:effectLst/>
        </p:spPr>
        <p:txBody>
          <a:bodyPr vert="horz" wrap="none" lIns="927100" tIns="460375" rIns="927100" bIns="460375" numCol="1" anchor="ctr" anchorCtr="0" compatLnSpc="1">
            <a:prstTxWarp prst="textNoShape">
              <a:avLst/>
            </a:prstTxWarp>
          </a:bodyPr>
          <a:lstStyle>
            <a:lvl1pPr algn="ctr" eaLnBrk="0" hangingPunct="0">
              <a:defRPr sz="13900" b="0">
                <a:solidFill>
                  <a:schemeClr val="tx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31456313" y="29994225"/>
            <a:ext cx="9144000" cy="2200275"/>
          </a:xfrm>
          <a:prstGeom prst="rect">
            <a:avLst/>
          </a:prstGeom>
          <a:noFill/>
          <a:ln w="9525">
            <a:noFill/>
            <a:miter lim="800000"/>
            <a:headEnd/>
            <a:tailEnd/>
          </a:ln>
          <a:effectLst/>
        </p:spPr>
        <p:txBody>
          <a:bodyPr vert="horz" wrap="none" lIns="927100" tIns="460375" rIns="927100" bIns="460375" numCol="1" anchor="ctr" anchorCtr="0" compatLnSpc="1">
            <a:prstTxWarp prst="textNoShape">
              <a:avLst/>
            </a:prstTxWarp>
          </a:bodyPr>
          <a:lstStyle>
            <a:lvl1pPr algn="r" eaLnBrk="0" hangingPunct="0">
              <a:defRPr sz="13900" b="0">
                <a:solidFill>
                  <a:schemeClr val="tx1"/>
                </a:solidFill>
                <a:latin typeface="Times New Roman" pitchFamily="18" charset="0"/>
              </a:defRPr>
            </a:lvl1pPr>
          </a:lstStyle>
          <a:p>
            <a:fld id="{B537D149-DE0E-4D89-9FEF-DC6AB4F71CE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52017613" rtl="0" eaLnBrk="0" fontAlgn="base" hangingPunct="0">
        <a:spcBef>
          <a:spcPct val="0"/>
        </a:spcBef>
        <a:spcAft>
          <a:spcPct val="0"/>
        </a:spcAft>
        <a:defRPr sz="44100">
          <a:solidFill>
            <a:schemeClr val="tx2"/>
          </a:solidFill>
          <a:latin typeface="+mj-lt"/>
          <a:ea typeface="+mj-ea"/>
          <a:cs typeface="+mj-cs"/>
        </a:defRPr>
      </a:lvl1pPr>
      <a:lvl2pPr algn="ctr" defTabSz="52017613" rtl="0" eaLnBrk="0" fontAlgn="base" hangingPunct="0">
        <a:spcBef>
          <a:spcPct val="0"/>
        </a:spcBef>
        <a:spcAft>
          <a:spcPct val="0"/>
        </a:spcAft>
        <a:defRPr sz="44100">
          <a:solidFill>
            <a:schemeClr val="tx2"/>
          </a:solidFill>
          <a:latin typeface="Times New Roman" pitchFamily="18" charset="0"/>
        </a:defRPr>
      </a:lvl2pPr>
      <a:lvl3pPr algn="ctr" defTabSz="52017613" rtl="0" eaLnBrk="0" fontAlgn="base" hangingPunct="0">
        <a:spcBef>
          <a:spcPct val="0"/>
        </a:spcBef>
        <a:spcAft>
          <a:spcPct val="0"/>
        </a:spcAft>
        <a:defRPr sz="44100">
          <a:solidFill>
            <a:schemeClr val="tx2"/>
          </a:solidFill>
          <a:latin typeface="Times New Roman" pitchFamily="18" charset="0"/>
        </a:defRPr>
      </a:lvl3pPr>
      <a:lvl4pPr algn="ctr" defTabSz="52017613" rtl="0" eaLnBrk="0" fontAlgn="base" hangingPunct="0">
        <a:spcBef>
          <a:spcPct val="0"/>
        </a:spcBef>
        <a:spcAft>
          <a:spcPct val="0"/>
        </a:spcAft>
        <a:defRPr sz="44100">
          <a:solidFill>
            <a:schemeClr val="tx2"/>
          </a:solidFill>
          <a:latin typeface="Times New Roman" pitchFamily="18" charset="0"/>
        </a:defRPr>
      </a:lvl4pPr>
      <a:lvl5pPr algn="ctr" defTabSz="52017613" rtl="0" eaLnBrk="0" fontAlgn="base" hangingPunct="0">
        <a:spcBef>
          <a:spcPct val="0"/>
        </a:spcBef>
        <a:spcAft>
          <a:spcPct val="0"/>
        </a:spcAft>
        <a:defRPr sz="44100">
          <a:solidFill>
            <a:schemeClr val="tx2"/>
          </a:solidFill>
          <a:latin typeface="Times New Roman" pitchFamily="18" charset="0"/>
        </a:defRPr>
      </a:lvl5pPr>
      <a:lvl6pPr marL="457200" algn="ctr" defTabSz="52017613" rtl="0" eaLnBrk="0" fontAlgn="base" hangingPunct="0">
        <a:spcBef>
          <a:spcPct val="0"/>
        </a:spcBef>
        <a:spcAft>
          <a:spcPct val="0"/>
        </a:spcAft>
        <a:defRPr sz="44100">
          <a:solidFill>
            <a:schemeClr val="tx2"/>
          </a:solidFill>
          <a:latin typeface="Times New Roman" pitchFamily="18" charset="0"/>
        </a:defRPr>
      </a:lvl6pPr>
      <a:lvl7pPr marL="914400" algn="ctr" defTabSz="52017613" rtl="0" eaLnBrk="0" fontAlgn="base" hangingPunct="0">
        <a:spcBef>
          <a:spcPct val="0"/>
        </a:spcBef>
        <a:spcAft>
          <a:spcPct val="0"/>
        </a:spcAft>
        <a:defRPr sz="44100">
          <a:solidFill>
            <a:schemeClr val="tx2"/>
          </a:solidFill>
          <a:latin typeface="Times New Roman" pitchFamily="18" charset="0"/>
        </a:defRPr>
      </a:lvl7pPr>
      <a:lvl8pPr marL="1371600" algn="ctr" defTabSz="52017613" rtl="0" eaLnBrk="0" fontAlgn="base" hangingPunct="0">
        <a:spcBef>
          <a:spcPct val="0"/>
        </a:spcBef>
        <a:spcAft>
          <a:spcPct val="0"/>
        </a:spcAft>
        <a:defRPr sz="44100">
          <a:solidFill>
            <a:schemeClr val="tx2"/>
          </a:solidFill>
          <a:latin typeface="Times New Roman" pitchFamily="18" charset="0"/>
        </a:defRPr>
      </a:lvl8pPr>
      <a:lvl9pPr marL="1828800" algn="ctr" defTabSz="52017613" rtl="0" eaLnBrk="0" fontAlgn="base" hangingPunct="0">
        <a:spcBef>
          <a:spcPct val="0"/>
        </a:spcBef>
        <a:spcAft>
          <a:spcPct val="0"/>
        </a:spcAft>
        <a:defRPr sz="44100">
          <a:solidFill>
            <a:schemeClr val="tx2"/>
          </a:solidFill>
          <a:latin typeface="Times New Roman" pitchFamily="18" charset="0"/>
        </a:defRPr>
      </a:lvl9pPr>
    </p:titleStyle>
    <p:bodyStyle>
      <a:lvl1pPr marL="3440113" indent="-3440113" algn="l" defTabSz="52017613" rtl="0" eaLnBrk="0" fontAlgn="base" hangingPunct="0">
        <a:spcBef>
          <a:spcPct val="20000"/>
        </a:spcBef>
        <a:spcAft>
          <a:spcPct val="0"/>
        </a:spcAft>
        <a:buChar char="•"/>
        <a:defRPr sz="31900">
          <a:solidFill>
            <a:schemeClr val="tx1"/>
          </a:solidFill>
          <a:latin typeface="+mn-lt"/>
          <a:ea typeface="+mn-ea"/>
          <a:cs typeface="+mn-cs"/>
        </a:defRPr>
      </a:lvl1pPr>
      <a:lvl2pPr marL="7454900" indent="-2867025" algn="l" defTabSz="52017613" rtl="0" eaLnBrk="0" fontAlgn="base" hangingPunct="0">
        <a:spcBef>
          <a:spcPct val="20000"/>
        </a:spcBef>
        <a:spcAft>
          <a:spcPct val="0"/>
        </a:spcAft>
        <a:buChar char="–"/>
        <a:defRPr sz="28100">
          <a:solidFill>
            <a:schemeClr val="tx1"/>
          </a:solidFill>
          <a:latin typeface="+mn-lt"/>
        </a:defRPr>
      </a:lvl2pPr>
      <a:lvl3pPr marL="11474450" indent="-2293938" algn="l" defTabSz="52017613" rtl="0" eaLnBrk="0" fontAlgn="base" hangingPunct="0">
        <a:spcBef>
          <a:spcPct val="20000"/>
        </a:spcBef>
        <a:spcAft>
          <a:spcPct val="0"/>
        </a:spcAft>
        <a:buChar char="•"/>
        <a:defRPr sz="23900">
          <a:solidFill>
            <a:schemeClr val="tx1"/>
          </a:solidFill>
          <a:latin typeface="+mn-lt"/>
        </a:defRPr>
      </a:lvl3pPr>
      <a:lvl4pPr marL="16062325" indent="-2293938" algn="l" defTabSz="52017613" rtl="0" eaLnBrk="0" fontAlgn="base" hangingPunct="0">
        <a:spcBef>
          <a:spcPct val="20000"/>
        </a:spcBef>
        <a:spcAft>
          <a:spcPct val="0"/>
        </a:spcAft>
        <a:buChar char="–"/>
        <a:defRPr sz="20200">
          <a:solidFill>
            <a:schemeClr val="tx1"/>
          </a:solidFill>
          <a:latin typeface="+mn-lt"/>
        </a:defRPr>
      </a:lvl4pPr>
      <a:lvl5pPr marL="20648613" indent="-2292350" algn="l" defTabSz="52017613" rtl="0" eaLnBrk="0" fontAlgn="base" hangingPunct="0">
        <a:spcBef>
          <a:spcPct val="20000"/>
        </a:spcBef>
        <a:spcAft>
          <a:spcPct val="0"/>
        </a:spcAft>
        <a:buChar char="•"/>
        <a:defRPr sz="20200">
          <a:solidFill>
            <a:schemeClr val="tx1"/>
          </a:solidFill>
          <a:latin typeface="+mn-lt"/>
        </a:defRPr>
      </a:lvl5pPr>
      <a:lvl6pPr marL="21105813" indent="-2292350" algn="l" defTabSz="52017613" rtl="0" eaLnBrk="0" fontAlgn="base" hangingPunct="0">
        <a:spcBef>
          <a:spcPct val="20000"/>
        </a:spcBef>
        <a:spcAft>
          <a:spcPct val="0"/>
        </a:spcAft>
        <a:buChar char="•"/>
        <a:defRPr sz="20200">
          <a:solidFill>
            <a:schemeClr val="tx1"/>
          </a:solidFill>
          <a:latin typeface="+mn-lt"/>
        </a:defRPr>
      </a:lvl6pPr>
      <a:lvl7pPr marL="21563013" indent="-2292350" algn="l" defTabSz="52017613" rtl="0" eaLnBrk="0" fontAlgn="base" hangingPunct="0">
        <a:spcBef>
          <a:spcPct val="20000"/>
        </a:spcBef>
        <a:spcAft>
          <a:spcPct val="0"/>
        </a:spcAft>
        <a:buChar char="•"/>
        <a:defRPr sz="20200">
          <a:solidFill>
            <a:schemeClr val="tx1"/>
          </a:solidFill>
          <a:latin typeface="+mn-lt"/>
        </a:defRPr>
      </a:lvl7pPr>
      <a:lvl8pPr marL="22020213" indent="-2292350" algn="l" defTabSz="52017613" rtl="0" eaLnBrk="0" fontAlgn="base" hangingPunct="0">
        <a:spcBef>
          <a:spcPct val="20000"/>
        </a:spcBef>
        <a:spcAft>
          <a:spcPct val="0"/>
        </a:spcAft>
        <a:buChar char="•"/>
        <a:defRPr sz="20200">
          <a:solidFill>
            <a:schemeClr val="tx1"/>
          </a:solidFill>
          <a:latin typeface="+mn-lt"/>
        </a:defRPr>
      </a:lvl8pPr>
      <a:lvl9pPr marL="22477413" indent="-2292350" algn="l" defTabSz="52017613" rtl="0" eaLnBrk="0" fontAlgn="base" hangingPunct="0">
        <a:spcBef>
          <a:spcPct val="20000"/>
        </a:spcBef>
        <a:spcAft>
          <a:spcPct val="0"/>
        </a:spcAft>
        <a:buChar char="•"/>
        <a:defRPr sz="20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nature.com/news/technology-the-1-000-genome-1.14901" TargetMode="External"/><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ghr.nlm.nih.gov/handbook/testing/discrimination" TargetMode="External"/><Relationship Id="rId5" Type="http://schemas.openxmlformats.org/officeDocument/2006/relationships/hyperlink" Target="http://www.genome.gov/10002077" TargetMode="External"/><Relationship Id="rId4" Type="http://schemas.openxmlformats.org/officeDocument/2006/relationships/hyperlink" Target="https://fas.org/sgp/crs/natsec/R42114.pdf" TargetMode="Externa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8" name="Rectangle 2"/>
          <p:cNvSpPr>
            <a:spLocks noChangeArrowheads="1"/>
          </p:cNvSpPr>
          <p:nvPr/>
        </p:nvSpPr>
        <p:spPr bwMode="auto">
          <a:xfrm>
            <a:off x="6667500" y="1219201"/>
            <a:ext cx="30022800" cy="4725988"/>
          </a:xfrm>
          <a:prstGeom prst="rect">
            <a:avLst/>
          </a:prstGeom>
          <a:solidFill>
            <a:srgbClr val="FFFFFF"/>
          </a:solidFill>
          <a:ln w="9525">
            <a:noFill/>
            <a:miter lim="800000"/>
            <a:headEnd/>
            <a:tailEnd/>
          </a:ln>
        </p:spPr>
        <p:txBody>
          <a:bodyPr lIns="92075" tIns="46038" rIns="92075" bIns="46038"/>
          <a:lstStyle/>
          <a:p>
            <a:pPr algn="ctr"/>
            <a:r>
              <a:rPr lang="en-US" sz="9600" dirty="0">
                <a:solidFill>
                  <a:srgbClr val="00B050"/>
                </a:solidFill>
              </a:rPr>
              <a:t>Do Statutes Enable Genetic Discrimination?</a:t>
            </a:r>
          </a:p>
          <a:p>
            <a:pPr algn="ctr"/>
            <a:r>
              <a:rPr lang="en-US" sz="7200" dirty="0" err="1">
                <a:solidFill>
                  <a:srgbClr val="00B050"/>
                </a:solidFill>
              </a:rPr>
              <a:t>Asya</a:t>
            </a:r>
            <a:r>
              <a:rPr lang="en-US" sz="7200" dirty="0">
                <a:solidFill>
                  <a:srgbClr val="00B050"/>
                </a:solidFill>
              </a:rPr>
              <a:t> </a:t>
            </a:r>
            <a:r>
              <a:rPr lang="en-US" sz="7200" dirty="0" err="1" smtClean="0">
                <a:solidFill>
                  <a:srgbClr val="00B050"/>
                </a:solidFill>
              </a:rPr>
              <a:t>Yanchinova</a:t>
            </a:r>
            <a:r>
              <a:rPr lang="en-US" sz="7200" dirty="0" smtClean="0">
                <a:solidFill>
                  <a:srgbClr val="00B050"/>
                </a:solidFill>
              </a:rPr>
              <a:t> and Dr. Cheryl Arflin</a:t>
            </a:r>
            <a:endParaRPr lang="en-US" sz="7200" dirty="0">
              <a:solidFill>
                <a:srgbClr val="00B050"/>
              </a:solidFill>
            </a:endParaRPr>
          </a:p>
          <a:p>
            <a:pPr algn="ctr" eaLnBrk="0" hangingPunct="0"/>
            <a:r>
              <a:rPr lang="en-US" sz="7200" b="0" dirty="0" smtClean="0">
                <a:solidFill>
                  <a:srgbClr val="00B050"/>
                </a:solidFill>
                <a:latin typeface="Arial" charset="0"/>
                <a:cs typeface="Arial" charset="0"/>
              </a:rPr>
              <a:t>College of Business, Florida </a:t>
            </a:r>
            <a:r>
              <a:rPr lang="en-US" sz="7200" b="0" dirty="0">
                <a:solidFill>
                  <a:srgbClr val="00B050"/>
                </a:solidFill>
                <a:latin typeface="Arial" charset="0"/>
                <a:cs typeface="Arial" charset="0"/>
              </a:rPr>
              <a:t>Atlantic </a:t>
            </a:r>
            <a:r>
              <a:rPr lang="en-US" sz="7200" b="0" dirty="0" smtClean="0">
                <a:solidFill>
                  <a:srgbClr val="00B050"/>
                </a:solidFill>
                <a:latin typeface="Arial" charset="0"/>
                <a:cs typeface="Arial" charset="0"/>
              </a:rPr>
              <a:t>University</a:t>
            </a:r>
            <a:endParaRPr lang="en-US" sz="4800" b="0" dirty="0">
              <a:solidFill>
                <a:srgbClr val="00B050"/>
              </a:solidFill>
              <a:latin typeface="Arial" charset="0"/>
              <a:cs typeface="Arial" charset="0"/>
            </a:endParaRPr>
          </a:p>
        </p:txBody>
      </p:sp>
      <p:sp>
        <p:nvSpPr>
          <p:cNvPr id="3089" name="Text Box 17"/>
          <p:cNvSpPr txBox="1">
            <a:spLocks noChangeArrowheads="1"/>
          </p:cNvSpPr>
          <p:nvPr/>
        </p:nvSpPr>
        <p:spPr bwMode="auto">
          <a:xfrm>
            <a:off x="914401" y="6021388"/>
            <a:ext cx="10445750" cy="25525411"/>
          </a:xfrm>
          <a:prstGeom prst="rect">
            <a:avLst/>
          </a:prstGeom>
          <a:solidFill>
            <a:srgbClr val="FFFFFF"/>
          </a:solidFill>
          <a:ln w="25400">
            <a:solidFill>
              <a:srgbClr val="00B050"/>
            </a:solidFill>
            <a:miter lim="800000"/>
            <a:headEnd type="none" w="sm" len="sm"/>
            <a:tailEnd type="none" w="sm" len="sm"/>
          </a:ln>
          <a:effectLst>
            <a:outerShdw dist="161645" dir="2700000" algn="ctr" rotWithShape="0">
              <a:srgbClr val="00447C">
                <a:alpha val="50000"/>
              </a:srgbClr>
            </a:outerShdw>
          </a:effectLst>
        </p:spPr>
        <p:txBody>
          <a:bodyPr lIns="182880" tIns="182880" rIns="182880" bIns="182880"/>
          <a:lstStyle/>
          <a:p>
            <a:pPr algn="ctr"/>
            <a:r>
              <a:rPr lang="en-US" sz="4800" dirty="0" smtClean="0">
                <a:solidFill>
                  <a:srgbClr val="00447C"/>
                </a:solidFill>
                <a:latin typeface="+mn-lt"/>
                <a:cs typeface="Arial" pitchFamily="34" charset="0"/>
              </a:rPr>
              <a:t>Issue</a:t>
            </a:r>
            <a:endParaRPr lang="en-US" sz="4800" dirty="0" smtClean="0">
              <a:latin typeface="+mn-lt"/>
            </a:endParaRPr>
          </a:p>
          <a:p>
            <a:pPr algn="ctr"/>
            <a:r>
              <a:rPr lang="en-US" sz="4800" dirty="0" smtClean="0">
                <a:latin typeface="+mn-lt"/>
              </a:rPr>
              <a:t>Does the advancement of personalized </a:t>
            </a:r>
            <a:r>
              <a:rPr lang="en-US" sz="4800" dirty="0">
                <a:latin typeface="+mn-lt"/>
              </a:rPr>
              <a:t>medicine </a:t>
            </a:r>
            <a:r>
              <a:rPr lang="en-US" sz="4800" dirty="0" smtClean="0">
                <a:latin typeface="+mn-lt"/>
              </a:rPr>
              <a:t>carry </a:t>
            </a:r>
            <a:r>
              <a:rPr lang="en-US" sz="4800" dirty="0">
                <a:latin typeface="+mn-lt"/>
              </a:rPr>
              <a:t>the risk of </a:t>
            </a:r>
            <a:r>
              <a:rPr lang="en-US" sz="4800" dirty="0" smtClean="0">
                <a:latin typeface="+mn-lt"/>
              </a:rPr>
              <a:t>subjecting patients </a:t>
            </a:r>
            <a:r>
              <a:rPr lang="en-US" sz="4800" dirty="0">
                <a:latin typeface="+mn-lt"/>
              </a:rPr>
              <a:t>to genetic </a:t>
            </a:r>
            <a:r>
              <a:rPr lang="en-US" sz="4800" dirty="0" smtClean="0">
                <a:latin typeface="+mn-lt"/>
              </a:rPr>
              <a:t>discrimination?</a:t>
            </a:r>
            <a:endParaRPr lang="en-US" sz="4800" dirty="0">
              <a:solidFill>
                <a:srgbClr val="00447C"/>
              </a:solidFill>
              <a:latin typeface="+mn-lt"/>
              <a:cs typeface="Arial" pitchFamily="34" charset="0"/>
            </a:endParaRPr>
          </a:p>
          <a:p>
            <a:pPr marL="457200" indent="-457200" algn="ctr" eaLnBrk="0" hangingPunct="0">
              <a:tabLst>
                <a:tab pos="461963" algn="l"/>
              </a:tabLst>
              <a:defRPr/>
            </a:pPr>
            <a:endParaRPr lang="en-US" sz="3200" dirty="0" smtClean="0">
              <a:solidFill>
                <a:srgbClr val="00447C"/>
              </a:solidFill>
              <a:latin typeface="+mn-lt"/>
              <a:cs typeface="Arial" pitchFamily="34" charset="0"/>
            </a:endParaRPr>
          </a:p>
          <a:p>
            <a:pPr marL="457200" indent="-457200">
              <a:spcBef>
                <a:spcPts val="0"/>
              </a:spcBef>
              <a:spcAft>
                <a:spcPts val="2400"/>
              </a:spcAft>
              <a:buFont typeface="Arial" panose="020B0604020202020204" pitchFamily="34" charset="0"/>
              <a:buChar char="•"/>
            </a:pPr>
            <a:r>
              <a:rPr lang="en-US" sz="3800" b="0" dirty="0" smtClean="0">
                <a:solidFill>
                  <a:schemeClr val="tx1"/>
                </a:solidFill>
                <a:latin typeface="+mj-lt"/>
              </a:rPr>
              <a:t>Personalized medicine has increasingly become commonly utilized as part of regular healthcare treatment and more available to the public.</a:t>
            </a:r>
          </a:p>
          <a:p>
            <a:pPr marL="914400" lvl="1" indent="-457200">
              <a:spcBef>
                <a:spcPts val="0"/>
              </a:spcBef>
              <a:spcAft>
                <a:spcPts val="2400"/>
              </a:spcAft>
              <a:buFont typeface="Wingdings" panose="05000000000000000000" pitchFamily="2" charset="2"/>
              <a:buChar char="Ø"/>
            </a:pPr>
            <a:r>
              <a:rPr lang="en-US" sz="3800" b="0" dirty="0" smtClean="0">
                <a:solidFill>
                  <a:schemeClr val="tx1"/>
                </a:solidFill>
                <a:latin typeface="+mj-lt"/>
              </a:rPr>
              <a:t>Example: Cost </a:t>
            </a:r>
            <a:r>
              <a:rPr lang="en-US" sz="3800" b="0" dirty="0">
                <a:solidFill>
                  <a:schemeClr val="tx1"/>
                </a:solidFill>
                <a:latin typeface="+mj-lt"/>
              </a:rPr>
              <a:t>of sequencing a genome has </a:t>
            </a:r>
            <a:r>
              <a:rPr lang="en-US" sz="3800" b="0" dirty="0" smtClean="0">
                <a:solidFill>
                  <a:schemeClr val="tx1"/>
                </a:solidFill>
                <a:latin typeface="+mj-lt"/>
              </a:rPr>
              <a:t>fallen </a:t>
            </a:r>
            <a:r>
              <a:rPr lang="en-US" sz="3800" b="0" dirty="0">
                <a:solidFill>
                  <a:schemeClr val="tx1"/>
                </a:solidFill>
                <a:latin typeface="+mj-lt"/>
              </a:rPr>
              <a:t>to around $1000 per </a:t>
            </a:r>
            <a:r>
              <a:rPr lang="en-US" sz="3800" b="0" dirty="0" smtClean="0">
                <a:solidFill>
                  <a:schemeClr val="tx1"/>
                </a:solidFill>
                <a:latin typeface="+mj-lt"/>
              </a:rPr>
              <a:t>genome. (1) </a:t>
            </a:r>
          </a:p>
          <a:p>
            <a:pPr marL="457200" indent="-457200">
              <a:spcBef>
                <a:spcPts val="0"/>
              </a:spcBef>
              <a:spcAft>
                <a:spcPts val="2400"/>
              </a:spcAft>
              <a:buFont typeface="Arial" panose="020B0604020202020204" pitchFamily="34" charset="0"/>
              <a:buChar char="•"/>
            </a:pPr>
            <a:r>
              <a:rPr lang="en-US" sz="3800" b="0" dirty="0" smtClean="0">
                <a:solidFill>
                  <a:schemeClr val="tx1"/>
                </a:solidFill>
                <a:latin typeface="+mj-lt"/>
              </a:rPr>
              <a:t>Researchers </a:t>
            </a:r>
            <a:r>
              <a:rPr lang="en-US" sz="3800" b="0" dirty="0">
                <a:solidFill>
                  <a:schemeClr val="tx1"/>
                </a:solidFill>
                <a:latin typeface="+mj-lt"/>
              </a:rPr>
              <a:t>and medical professionals can explore creating highly personalized </a:t>
            </a:r>
            <a:r>
              <a:rPr lang="en-US" sz="3800" b="0" dirty="0" smtClean="0">
                <a:solidFill>
                  <a:schemeClr val="tx1"/>
                </a:solidFill>
                <a:latin typeface="+mj-lt"/>
              </a:rPr>
              <a:t>medicines.</a:t>
            </a:r>
          </a:p>
          <a:p>
            <a:pPr marL="914400" lvl="1" indent="-457200">
              <a:spcBef>
                <a:spcPts val="0"/>
              </a:spcBef>
              <a:spcAft>
                <a:spcPts val="2400"/>
              </a:spcAft>
              <a:buFont typeface="Wingdings" panose="05000000000000000000" pitchFamily="2" charset="2"/>
              <a:buChar char="Ø"/>
            </a:pPr>
            <a:r>
              <a:rPr lang="en-US" sz="3800" b="0" dirty="0" smtClean="0">
                <a:solidFill>
                  <a:schemeClr val="tx1"/>
                </a:solidFill>
                <a:latin typeface="+mj-lt"/>
              </a:rPr>
              <a:t>Example: </a:t>
            </a:r>
            <a:r>
              <a:rPr lang="en-US" sz="3800" b="0" dirty="0" err="1" smtClean="0">
                <a:solidFill>
                  <a:schemeClr val="tx1"/>
                </a:solidFill>
                <a:latin typeface="+mj-lt"/>
              </a:rPr>
              <a:t>Kalydeco</a:t>
            </a:r>
            <a:r>
              <a:rPr lang="en-US" sz="3800" b="0" dirty="0">
                <a:solidFill>
                  <a:schemeClr val="tx1"/>
                </a:solidFill>
                <a:latin typeface="+mj-lt"/>
              </a:rPr>
              <a:t> </a:t>
            </a:r>
            <a:r>
              <a:rPr lang="en-US" sz="3800" b="0" dirty="0" smtClean="0">
                <a:solidFill>
                  <a:schemeClr val="tx1"/>
                </a:solidFill>
                <a:latin typeface="+mj-lt"/>
              </a:rPr>
              <a:t>is </a:t>
            </a:r>
            <a:r>
              <a:rPr lang="en-US" sz="3800" b="0" dirty="0">
                <a:solidFill>
                  <a:schemeClr val="tx1"/>
                </a:solidFill>
                <a:latin typeface="+mj-lt"/>
              </a:rPr>
              <a:t>a </a:t>
            </a:r>
            <a:r>
              <a:rPr lang="en-US" sz="3800" b="0" dirty="0" smtClean="0">
                <a:solidFill>
                  <a:schemeClr val="tx1"/>
                </a:solidFill>
                <a:latin typeface="+mj-lt"/>
              </a:rPr>
              <a:t>medication that addresses gene mutations resulting in </a:t>
            </a:r>
            <a:r>
              <a:rPr lang="en-US" sz="3800" b="0" dirty="0">
                <a:solidFill>
                  <a:schemeClr val="tx1"/>
                </a:solidFill>
                <a:latin typeface="+mj-lt"/>
              </a:rPr>
              <a:t>cystic </a:t>
            </a:r>
            <a:r>
              <a:rPr lang="en-US" sz="3800" b="0" dirty="0" smtClean="0">
                <a:solidFill>
                  <a:schemeClr val="tx1"/>
                </a:solidFill>
                <a:latin typeface="+mj-lt"/>
              </a:rPr>
              <a:t>fibrosis in order to treat </a:t>
            </a:r>
            <a:r>
              <a:rPr lang="en-US" sz="3800" b="0" dirty="0">
                <a:solidFill>
                  <a:schemeClr val="tx1"/>
                </a:solidFill>
                <a:latin typeface="+mj-lt"/>
              </a:rPr>
              <a:t>the </a:t>
            </a:r>
            <a:r>
              <a:rPr lang="en-US" sz="3800" b="0" dirty="0" smtClean="0">
                <a:solidFill>
                  <a:schemeClr val="tx1"/>
                </a:solidFill>
                <a:latin typeface="+mj-lt"/>
              </a:rPr>
              <a:t>cause </a:t>
            </a:r>
            <a:r>
              <a:rPr lang="en-US" sz="3800" b="0" dirty="0">
                <a:solidFill>
                  <a:schemeClr val="tx1"/>
                </a:solidFill>
                <a:latin typeface="+mj-lt"/>
              </a:rPr>
              <a:t>of the disease </a:t>
            </a:r>
            <a:r>
              <a:rPr lang="en-US" sz="3800" b="0" dirty="0" smtClean="0">
                <a:solidFill>
                  <a:schemeClr val="tx1"/>
                </a:solidFill>
                <a:latin typeface="+mj-lt"/>
              </a:rPr>
              <a:t>rather </a:t>
            </a:r>
            <a:r>
              <a:rPr lang="en-US" sz="3800" b="0" dirty="0">
                <a:solidFill>
                  <a:schemeClr val="tx1"/>
                </a:solidFill>
                <a:latin typeface="+mj-lt"/>
              </a:rPr>
              <a:t>than the symptoms. </a:t>
            </a:r>
            <a:r>
              <a:rPr lang="en-US" sz="3800" b="0" dirty="0" smtClean="0">
                <a:solidFill>
                  <a:schemeClr val="tx1"/>
                </a:solidFill>
                <a:latin typeface="+mj-lt"/>
              </a:rPr>
              <a:t>(2)</a:t>
            </a:r>
          </a:p>
          <a:p>
            <a:pPr marL="457200" indent="-457200">
              <a:spcBef>
                <a:spcPts val="0"/>
              </a:spcBef>
              <a:spcAft>
                <a:spcPts val="2400"/>
              </a:spcAft>
              <a:buFont typeface="Arial" panose="020B0604020202020204" pitchFamily="34" charset="0"/>
              <a:buChar char="•"/>
            </a:pPr>
            <a:r>
              <a:rPr lang="en-US" sz="3800" b="0" dirty="0" smtClean="0">
                <a:solidFill>
                  <a:schemeClr val="tx1"/>
                </a:solidFill>
                <a:latin typeface="+mj-lt"/>
              </a:rPr>
              <a:t>The law will have to be forward thinking in order to address possible exploitation of current statues to invade personal rights. </a:t>
            </a:r>
          </a:p>
          <a:p>
            <a:pPr marL="457200" indent="-457200">
              <a:spcBef>
                <a:spcPts val="0"/>
              </a:spcBef>
              <a:spcAft>
                <a:spcPts val="2400"/>
              </a:spcAft>
              <a:buFont typeface="Arial" panose="020B0604020202020204" pitchFamily="34" charset="0"/>
              <a:buChar char="•"/>
            </a:pPr>
            <a:r>
              <a:rPr lang="en-US" sz="3800" b="0" dirty="0" smtClean="0">
                <a:solidFill>
                  <a:schemeClr val="tx1"/>
                </a:solidFill>
                <a:latin typeface="+mj-lt"/>
              </a:rPr>
              <a:t>The law frequently lags behind scientific advancements. A Congressional </a:t>
            </a:r>
            <a:r>
              <a:rPr lang="en-US" sz="3800" b="0" dirty="0">
                <a:solidFill>
                  <a:schemeClr val="tx1"/>
                </a:solidFill>
                <a:latin typeface="+mj-lt"/>
              </a:rPr>
              <a:t>Research Service (CRS) </a:t>
            </a:r>
            <a:r>
              <a:rPr lang="en-US" sz="3800" b="0" dirty="0" smtClean="0">
                <a:solidFill>
                  <a:schemeClr val="tx1"/>
                </a:solidFill>
                <a:latin typeface="+mj-lt"/>
              </a:rPr>
              <a:t>reported that, </a:t>
            </a:r>
            <a:r>
              <a:rPr lang="en-US" sz="3800" b="0" dirty="0">
                <a:solidFill>
                  <a:schemeClr val="tx1"/>
                </a:solidFill>
                <a:latin typeface="+mj-lt"/>
              </a:rPr>
              <a:t>aside from proposed revisions to existing laws, "there have been no major cyber security legislation changes enacted since </a:t>
            </a:r>
            <a:r>
              <a:rPr lang="en-US" sz="3800" b="0" dirty="0" smtClean="0">
                <a:solidFill>
                  <a:schemeClr val="tx1"/>
                </a:solidFill>
                <a:latin typeface="+mj-lt"/>
              </a:rPr>
              <a:t>2002." (3)</a:t>
            </a:r>
          </a:p>
          <a:p>
            <a:pPr marL="457200" indent="-457200">
              <a:spcBef>
                <a:spcPts val="0"/>
              </a:spcBef>
              <a:spcAft>
                <a:spcPts val="2400"/>
              </a:spcAft>
              <a:buFont typeface="Arial" panose="020B0604020202020204" pitchFamily="34" charset="0"/>
              <a:buChar char="•"/>
            </a:pPr>
            <a:r>
              <a:rPr lang="en-US" sz="3800" b="0" dirty="0" smtClean="0">
                <a:solidFill>
                  <a:schemeClr val="tx1"/>
                </a:solidFill>
                <a:latin typeface="+mn-lt"/>
              </a:rPr>
              <a:t>Employing </a:t>
            </a:r>
            <a:r>
              <a:rPr lang="en-US" sz="3800" b="0" dirty="0">
                <a:solidFill>
                  <a:schemeClr val="tx1"/>
                </a:solidFill>
                <a:latin typeface="+mn-lt"/>
              </a:rPr>
              <a:t>personalized medicine carries the risk of being subject to genetic discrimination.  </a:t>
            </a:r>
            <a:endParaRPr lang="en-US" sz="3800" b="0" dirty="0" smtClean="0">
              <a:solidFill>
                <a:schemeClr val="tx1"/>
              </a:solidFill>
              <a:latin typeface="+mn-lt"/>
            </a:endParaRPr>
          </a:p>
          <a:p>
            <a:pPr marL="914400" lvl="1" indent="-457200">
              <a:spcBef>
                <a:spcPts val="0"/>
              </a:spcBef>
              <a:spcAft>
                <a:spcPts val="2400"/>
              </a:spcAft>
              <a:buFont typeface="Wingdings" panose="05000000000000000000" pitchFamily="2" charset="2"/>
              <a:buChar char="Ø"/>
            </a:pPr>
            <a:r>
              <a:rPr lang="en-US" sz="3800" b="0" dirty="0" smtClean="0">
                <a:solidFill>
                  <a:schemeClr val="tx1"/>
                </a:solidFill>
                <a:latin typeface="+mn-lt"/>
              </a:rPr>
              <a:t>"</a:t>
            </a:r>
            <a:r>
              <a:rPr lang="en-US" sz="3800" b="0" dirty="0">
                <a:solidFill>
                  <a:schemeClr val="tx1"/>
                </a:solidFill>
                <a:latin typeface="+mn-lt"/>
              </a:rPr>
              <a:t>Genetic discrimination occurs if people are treated unfairly because of differences in their DNA that increase their chances of getting a certain disease</a:t>
            </a:r>
            <a:r>
              <a:rPr lang="en-US" sz="3800" b="0" dirty="0" smtClean="0">
                <a:solidFill>
                  <a:schemeClr val="tx1"/>
                </a:solidFill>
                <a:latin typeface="+mn-lt"/>
              </a:rPr>
              <a:t>". (4) </a:t>
            </a:r>
          </a:p>
          <a:p>
            <a:pPr marL="914400" lvl="1" indent="-457200">
              <a:spcBef>
                <a:spcPts val="0"/>
              </a:spcBef>
              <a:spcAft>
                <a:spcPts val="2400"/>
              </a:spcAft>
              <a:buFont typeface="Wingdings" panose="05000000000000000000" pitchFamily="2" charset="2"/>
              <a:buChar char="Ø"/>
            </a:pPr>
            <a:r>
              <a:rPr lang="en-US" sz="3800" b="0" dirty="0" smtClean="0">
                <a:solidFill>
                  <a:schemeClr val="tx1"/>
                </a:solidFill>
                <a:latin typeface="+mn-lt"/>
              </a:rPr>
              <a:t>Genetic </a:t>
            </a:r>
            <a:r>
              <a:rPr lang="en-US" sz="3800" b="0" dirty="0">
                <a:solidFill>
                  <a:schemeClr val="tx1"/>
                </a:solidFill>
                <a:latin typeface="+mn-lt"/>
              </a:rPr>
              <a:t>discrimination can also be </a:t>
            </a:r>
            <a:r>
              <a:rPr lang="en-US" sz="3800" b="0" dirty="0" smtClean="0">
                <a:solidFill>
                  <a:schemeClr val="tx1"/>
                </a:solidFill>
                <a:latin typeface="+mn-lt"/>
              </a:rPr>
              <a:t>unfair </a:t>
            </a:r>
            <a:r>
              <a:rPr lang="en-US" sz="3800" b="0" dirty="0">
                <a:solidFill>
                  <a:schemeClr val="tx1"/>
                </a:solidFill>
                <a:latin typeface="+mn-lt"/>
              </a:rPr>
              <a:t>treatment of an individual by employers or by health insurance providers once the individual is determined to have a genetic disorder, predisposition to a genetic disorder, or, in some cases, be a carrier of a genetic disorder in spite of not exhibiting symptoms.</a:t>
            </a:r>
          </a:p>
          <a:p>
            <a:endParaRPr lang="en-US" sz="3300" dirty="0"/>
          </a:p>
        </p:txBody>
      </p:sp>
      <p:sp>
        <p:nvSpPr>
          <p:cNvPr id="3092" name="Text Box 20"/>
          <p:cNvSpPr txBox="1">
            <a:spLocks noChangeArrowheads="1"/>
          </p:cNvSpPr>
          <p:nvPr/>
        </p:nvSpPr>
        <p:spPr bwMode="auto">
          <a:xfrm>
            <a:off x="11882438" y="6021389"/>
            <a:ext cx="9990137" cy="25525410"/>
          </a:xfrm>
          <a:prstGeom prst="rect">
            <a:avLst/>
          </a:prstGeom>
          <a:solidFill>
            <a:srgbClr val="FFFFFF"/>
          </a:solidFill>
          <a:ln w="25400">
            <a:solidFill>
              <a:srgbClr val="00B050"/>
            </a:solidFill>
            <a:miter lim="800000"/>
            <a:headEnd type="none" w="sm" len="sm"/>
            <a:tailEnd type="none" w="sm" len="sm"/>
          </a:ln>
          <a:effectLst>
            <a:outerShdw dist="161645" dir="2700000" algn="ctr" rotWithShape="0">
              <a:srgbClr val="00447C">
                <a:alpha val="50000"/>
              </a:srgbClr>
            </a:outerShdw>
          </a:effectLst>
        </p:spPr>
        <p:txBody>
          <a:bodyPr lIns="182880" tIns="182880" rIns="182880" bIns="182880"/>
          <a:lstStyle/>
          <a:p>
            <a:pPr algn="ctr" eaLnBrk="0" hangingPunct="0">
              <a:spcBef>
                <a:spcPts val="600"/>
              </a:spcBef>
              <a:tabLst>
                <a:tab pos="461963" algn="l"/>
              </a:tabLst>
              <a:defRPr/>
            </a:pPr>
            <a:r>
              <a:rPr lang="en-US" sz="5400" dirty="0" smtClean="0">
                <a:solidFill>
                  <a:srgbClr val="00447C"/>
                </a:solidFill>
                <a:latin typeface="+mj-lt"/>
                <a:cs typeface="Arial" pitchFamily="34" charset="0"/>
              </a:rPr>
              <a:t>Statutory </a:t>
            </a:r>
            <a:r>
              <a:rPr lang="en-US" sz="5400" dirty="0" smtClean="0">
                <a:solidFill>
                  <a:srgbClr val="00447C"/>
                </a:solidFill>
                <a:latin typeface="+mj-lt"/>
                <a:cs typeface="Arial" pitchFamily="34" charset="0"/>
              </a:rPr>
              <a:t>and Regulatory Concerns</a:t>
            </a:r>
            <a:endParaRPr lang="en-US" sz="5400" dirty="0">
              <a:solidFill>
                <a:srgbClr val="00447C"/>
              </a:solidFill>
              <a:latin typeface="+mj-lt"/>
              <a:cs typeface="Arial" pitchFamily="34" charset="0"/>
            </a:endParaRPr>
          </a:p>
          <a:p>
            <a:pPr eaLnBrk="0" hangingPunct="0">
              <a:tabLst>
                <a:tab pos="461963" algn="l"/>
              </a:tabLst>
              <a:defRPr/>
            </a:pPr>
            <a:endParaRPr lang="en-US" b="0" dirty="0" smtClean="0">
              <a:solidFill>
                <a:srgbClr val="00447C"/>
              </a:solidFill>
              <a:latin typeface="+mj-lt"/>
              <a:cs typeface="Arial" pitchFamily="34" charset="0"/>
            </a:endParaRPr>
          </a:p>
          <a:p>
            <a:pPr eaLnBrk="0" hangingPunct="0">
              <a:tabLst>
                <a:tab pos="461963" algn="l"/>
              </a:tabLst>
              <a:defRPr/>
            </a:pPr>
            <a:endParaRPr lang="en-US" sz="1100" b="0" dirty="0">
              <a:solidFill>
                <a:srgbClr val="00447C"/>
              </a:solidFill>
              <a:latin typeface="+mj-lt"/>
              <a:cs typeface="Arial" pitchFamily="34" charset="0"/>
            </a:endParaRPr>
          </a:p>
          <a:p>
            <a:pPr marL="457200" indent="-457200">
              <a:spcBef>
                <a:spcPts val="1200"/>
              </a:spcBef>
              <a:buFont typeface="Arial" panose="020B0604020202020204" pitchFamily="34" charset="0"/>
              <a:buChar char="•"/>
            </a:pPr>
            <a:r>
              <a:rPr lang="en-US" sz="3800" b="0" dirty="0" smtClean="0">
                <a:solidFill>
                  <a:schemeClr val="tx1"/>
                </a:solidFill>
                <a:latin typeface="+mj-lt"/>
              </a:rPr>
              <a:t>Important statutes passed that address genetic discrimination:</a:t>
            </a:r>
          </a:p>
          <a:p>
            <a:pPr marL="914400" lvl="1" indent="-457200">
              <a:spcBef>
                <a:spcPts val="1200"/>
              </a:spcBef>
              <a:buFont typeface="Wingdings" panose="05000000000000000000" pitchFamily="2" charset="2"/>
              <a:buChar char="Ø"/>
            </a:pPr>
            <a:r>
              <a:rPr lang="en-US" sz="3800" b="0" dirty="0" smtClean="0">
                <a:solidFill>
                  <a:schemeClr val="tx1"/>
                </a:solidFill>
                <a:latin typeface="+mj-lt"/>
              </a:rPr>
              <a:t>Genetic </a:t>
            </a:r>
            <a:r>
              <a:rPr lang="en-US" sz="3800" b="0" dirty="0">
                <a:solidFill>
                  <a:schemeClr val="tx1"/>
                </a:solidFill>
                <a:latin typeface="+mj-lt"/>
              </a:rPr>
              <a:t>Information Nondiscrimination Act of 2008 (GINA</a:t>
            </a:r>
            <a:r>
              <a:rPr lang="en-US" sz="3800" b="0" dirty="0" smtClean="0">
                <a:solidFill>
                  <a:schemeClr val="tx1"/>
                </a:solidFill>
                <a:latin typeface="+mj-lt"/>
              </a:rPr>
              <a:t>)</a:t>
            </a:r>
          </a:p>
          <a:p>
            <a:pPr marL="914400" lvl="1" indent="-457200">
              <a:spcBef>
                <a:spcPts val="1200"/>
              </a:spcBef>
              <a:buFont typeface="Wingdings" panose="05000000000000000000" pitchFamily="2" charset="2"/>
              <a:buChar char="Ø"/>
            </a:pPr>
            <a:r>
              <a:rPr lang="en-US" sz="3800" b="0" dirty="0" smtClean="0">
                <a:solidFill>
                  <a:schemeClr val="tx1"/>
                </a:solidFill>
                <a:latin typeface="+mj-lt"/>
              </a:rPr>
              <a:t>Americans </a:t>
            </a:r>
            <a:r>
              <a:rPr lang="en-US" sz="3800" b="0" dirty="0">
                <a:solidFill>
                  <a:schemeClr val="tx1"/>
                </a:solidFill>
                <a:latin typeface="+mj-lt"/>
              </a:rPr>
              <a:t>with Disabilities Act (</a:t>
            </a:r>
            <a:r>
              <a:rPr lang="en-US" sz="3800" b="0" dirty="0" smtClean="0">
                <a:solidFill>
                  <a:schemeClr val="tx1"/>
                </a:solidFill>
                <a:latin typeface="+mj-lt"/>
              </a:rPr>
              <a:t>ADA)</a:t>
            </a:r>
          </a:p>
          <a:p>
            <a:pPr marL="914400" lvl="1" indent="-457200">
              <a:spcBef>
                <a:spcPts val="1200"/>
              </a:spcBef>
              <a:buFont typeface="Wingdings" panose="05000000000000000000" pitchFamily="2" charset="2"/>
              <a:buChar char="Ø"/>
            </a:pPr>
            <a:r>
              <a:rPr lang="en-US" sz="3800" b="0" dirty="0" smtClean="0">
                <a:solidFill>
                  <a:schemeClr val="tx1"/>
                </a:solidFill>
                <a:latin typeface="+mj-lt"/>
              </a:rPr>
              <a:t>Patient </a:t>
            </a:r>
            <a:r>
              <a:rPr lang="en-US" sz="3800" b="0" dirty="0">
                <a:solidFill>
                  <a:schemeClr val="tx1"/>
                </a:solidFill>
                <a:latin typeface="+mj-lt"/>
              </a:rPr>
              <a:t>Protection and Affordable Care Act (PPAC), </a:t>
            </a:r>
            <a:r>
              <a:rPr lang="en-US" sz="3800" b="0" dirty="0" smtClean="0">
                <a:solidFill>
                  <a:schemeClr val="tx1"/>
                </a:solidFill>
                <a:latin typeface="+mj-lt"/>
              </a:rPr>
              <a:t>more commonly known as the Affordable </a:t>
            </a:r>
            <a:r>
              <a:rPr lang="en-US" sz="3800" b="0" dirty="0">
                <a:solidFill>
                  <a:schemeClr val="tx1"/>
                </a:solidFill>
                <a:latin typeface="+mj-lt"/>
              </a:rPr>
              <a:t>Care Act (ACA) or "Obamacare". </a:t>
            </a:r>
            <a:endParaRPr lang="en-US" sz="3800" b="0" dirty="0" smtClean="0">
              <a:solidFill>
                <a:schemeClr val="tx1"/>
              </a:solidFill>
              <a:latin typeface="+mj-lt"/>
            </a:endParaRPr>
          </a:p>
          <a:p>
            <a:pPr marL="457200" indent="-457200">
              <a:spcBef>
                <a:spcPts val="1200"/>
              </a:spcBef>
              <a:buFont typeface="Arial" panose="020B0604020202020204" pitchFamily="34" charset="0"/>
              <a:buChar char="•"/>
            </a:pPr>
            <a:r>
              <a:rPr lang="en-US" sz="3800" b="0" dirty="0" smtClean="0">
                <a:solidFill>
                  <a:schemeClr val="tx1"/>
                </a:solidFill>
                <a:latin typeface="+mj-lt"/>
              </a:rPr>
              <a:t>These statues are recent and are underutilized in regards to genetic discrimination. </a:t>
            </a:r>
          </a:p>
          <a:p>
            <a:pPr marL="457200" indent="-457200">
              <a:spcBef>
                <a:spcPts val="1200"/>
              </a:spcBef>
              <a:buFont typeface="Arial" panose="020B0604020202020204" pitchFamily="34" charset="0"/>
              <a:buChar char="•"/>
            </a:pPr>
            <a:r>
              <a:rPr lang="en-US" sz="3800" b="0" dirty="0" smtClean="0">
                <a:solidFill>
                  <a:schemeClr val="tx1"/>
                </a:solidFill>
                <a:latin typeface="+mj-lt"/>
              </a:rPr>
              <a:t>Some </a:t>
            </a:r>
            <a:r>
              <a:rPr lang="en-US" sz="3800" b="0" dirty="0">
                <a:solidFill>
                  <a:schemeClr val="tx1"/>
                </a:solidFill>
                <a:latin typeface="+mj-lt"/>
              </a:rPr>
              <a:t>statutes do not offer very extensive or effective protection. </a:t>
            </a:r>
            <a:endParaRPr lang="en-US" sz="3800" b="0" dirty="0" smtClean="0">
              <a:solidFill>
                <a:schemeClr val="tx1"/>
              </a:solidFill>
              <a:latin typeface="+mj-lt"/>
            </a:endParaRPr>
          </a:p>
          <a:p>
            <a:pPr marL="457200" indent="-457200">
              <a:spcBef>
                <a:spcPts val="1200"/>
              </a:spcBef>
              <a:buFont typeface="Arial" panose="020B0604020202020204" pitchFamily="34" charset="0"/>
              <a:buChar char="•"/>
            </a:pPr>
            <a:r>
              <a:rPr lang="en-US" sz="3800" b="0" dirty="0" smtClean="0">
                <a:solidFill>
                  <a:schemeClr val="tx1"/>
                </a:solidFill>
                <a:latin typeface="+mj-lt"/>
              </a:rPr>
              <a:t>Before </a:t>
            </a:r>
            <a:r>
              <a:rPr lang="en-US" sz="3800" b="0" dirty="0">
                <a:solidFill>
                  <a:schemeClr val="tx1"/>
                </a:solidFill>
                <a:latin typeface="+mj-lt"/>
              </a:rPr>
              <a:t>laws were enacted to specifically </a:t>
            </a:r>
            <a:r>
              <a:rPr lang="en-US" sz="3800" b="0" dirty="0" smtClean="0">
                <a:solidFill>
                  <a:schemeClr val="tx1"/>
                </a:solidFill>
                <a:latin typeface="+mj-lt"/>
              </a:rPr>
              <a:t>focus on genetic </a:t>
            </a:r>
            <a:r>
              <a:rPr lang="en-US" sz="3800" b="0" dirty="0">
                <a:solidFill>
                  <a:schemeClr val="tx1"/>
                </a:solidFill>
                <a:latin typeface="+mj-lt"/>
              </a:rPr>
              <a:t>discrimination, the Equal Employment Opportunity Commission (EEOC) </a:t>
            </a:r>
            <a:r>
              <a:rPr lang="en-US" sz="3800" b="0" dirty="0" smtClean="0">
                <a:solidFill>
                  <a:schemeClr val="tx1"/>
                </a:solidFill>
                <a:latin typeface="+mj-lt"/>
              </a:rPr>
              <a:t>was responsible for some of the first lawsuits concerning genetic discrimination. </a:t>
            </a:r>
          </a:p>
          <a:p>
            <a:pPr marL="457200" indent="-457200">
              <a:spcBef>
                <a:spcPts val="1200"/>
              </a:spcBef>
              <a:buFont typeface="Arial" panose="020B0604020202020204" pitchFamily="34" charset="0"/>
              <a:buChar char="•"/>
            </a:pPr>
            <a:r>
              <a:rPr lang="en-US" sz="3800" b="0" dirty="0" smtClean="0">
                <a:solidFill>
                  <a:schemeClr val="tx1"/>
                </a:solidFill>
                <a:latin typeface="+mj-lt"/>
              </a:rPr>
              <a:t>First </a:t>
            </a:r>
            <a:r>
              <a:rPr lang="en-US" sz="3800" b="0" dirty="0">
                <a:solidFill>
                  <a:schemeClr val="tx1"/>
                </a:solidFill>
                <a:latin typeface="+mj-lt"/>
              </a:rPr>
              <a:t>major civil rights act of the 21st century, the Genetic Information Nondiscrimination Act (GINA), was signed into law in 2008</a:t>
            </a:r>
            <a:r>
              <a:rPr lang="en-US" sz="3800" b="0" dirty="0" smtClean="0">
                <a:solidFill>
                  <a:schemeClr val="tx1"/>
                </a:solidFill>
                <a:latin typeface="+mj-lt"/>
              </a:rPr>
              <a:t>.  </a:t>
            </a:r>
          </a:p>
          <a:p>
            <a:pPr marL="914400" lvl="1" indent="-457200">
              <a:spcBef>
                <a:spcPts val="1200"/>
              </a:spcBef>
              <a:buFont typeface="Wingdings" panose="05000000000000000000" pitchFamily="2" charset="2"/>
              <a:buChar char="Ø"/>
            </a:pPr>
            <a:r>
              <a:rPr lang="en-US" sz="3800" b="0" dirty="0" smtClean="0">
                <a:solidFill>
                  <a:schemeClr val="tx1"/>
                </a:solidFill>
                <a:latin typeface="+mj-lt"/>
              </a:rPr>
              <a:t>"</a:t>
            </a:r>
            <a:r>
              <a:rPr lang="en-US" sz="3800" b="0" dirty="0">
                <a:solidFill>
                  <a:schemeClr val="tx1"/>
                </a:solidFill>
                <a:latin typeface="+mj-lt"/>
              </a:rPr>
              <a:t>GINA has two parts to it: Title I prohibits genetic discrimination by health insurance providers and Title II prohibits genetic discrimination by employers."  </a:t>
            </a:r>
            <a:r>
              <a:rPr lang="en-US" sz="3800" b="0" dirty="0" smtClean="0">
                <a:solidFill>
                  <a:schemeClr val="tx1"/>
                </a:solidFill>
                <a:latin typeface="+mj-lt"/>
              </a:rPr>
              <a:t>(5) </a:t>
            </a:r>
            <a:endParaRPr lang="en-US" sz="3800" b="0" dirty="0">
              <a:solidFill>
                <a:schemeClr val="tx1"/>
              </a:solidFill>
              <a:latin typeface="+mj-lt"/>
            </a:endParaRPr>
          </a:p>
        </p:txBody>
      </p:sp>
      <p:sp>
        <p:nvSpPr>
          <p:cNvPr id="1031" name="Text Box 26"/>
          <p:cNvSpPr txBox="1">
            <a:spLocks noChangeArrowheads="1"/>
          </p:cNvSpPr>
          <p:nvPr/>
        </p:nvSpPr>
        <p:spPr bwMode="auto">
          <a:xfrm>
            <a:off x="25049163" y="15609888"/>
            <a:ext cx="184150" cy="457200"/>
          </a:xfrm>
          <a:prstGeom prst="rect">
            <a:avLst/>
          </a:prstGeom>
          <a:noFill/>
          <a:ln w="12700">
            <a:noFill/>
            <a:miter lim="800000"/>
            <a:headEnd type="none" w="sm" len="sm"/>
            <a:tailEnd type="none" w="sm" len="sm"/>
          </a:ln>
        </p:spPr>
        <p:txBody>
          <a:bodyPr wrap="none">
            <a:spAutoFit/>
          </a:bodyPr>
          <a:lstStyle/>
          <a:p>
            <a:pPr eaLnBrk="0" hangingPunct="0"/>
            <a:endParaRPr lang="en-US" sz="2400" b="0">
              <a:solidFill>
                <a:schemeClr val="tx1"/>
              </a:solidFill>
            </a:endParaRPr>
          </a:p>
        </p:txBody>
      </p:sp>
      <p:sp>
        <p:nvSpPr>
          <p:cNvPr id="3100" name="Text Box 28"/>
          <p:cNvSpPr txBox="1">
            <a:spLocks noChangeArrowheads="1"/>
          </p:cNvSpPr>
          <p:nvPr/>
        </p:nvSpPr>
        <p:spPr bwMode="auto">
          <a:xfrm>
            <a:off x="22394863" y="6021389"/>
            <a:ext cx="9990137" cy="25525410"/>
          </a:xfrm>
          <a:prstGeom prst="rect">
            <a:avLst/>
          </a:prstGeom>
          <a:solidFill>
            <a:srgbClr val="FFFFFF"/>
          </a:solidFill>
          <a:ln w="25400">
            <a:solidFill>
              <a:srgbClr val="00B050"/>
            </a:solidFill>
            <a:miter lim="800000"/>
            <a:headEnd type="none" w="sm" len="sm"/>
            <a:tailEnd type="none" w="sm" len="sm"/>
          </a:ln>
          <a:effectLst>
            <a:outerShdw dist="161645" dir="2700000" algn="ctr" rotWithShape="0">
              <a:srgbClr val="00447C">
                <a:alpha val="50000"/>
              </a:srgbClr>
            </a:outerShdw>
          </a:effectLst>
        </p:spPr>
        <p:txBody>
          <a:bodyPr lIns="182880" tIns="182880" rIns="182880" bIns="182880"/>
          <a:lstStyle/>
          <a:p>
            <a:pPr marL="114300" lvl="1" algn="ctr" eaLnBrk="0" hangingPunct="0">
              <a:spcBef>
                <a:spcPts val="0"/>
              </a:spcBef>
              <a:spcAft>
                <a:spcPts val="1200"/>
              </a:spcAft>
              <a:defRPr/>
            </a:pPr>
            <a:r>
              <a:rPr lang="en-US" sz="5400" dirty="0" smtClean="0">
                <a:solidFill>
                  <a:srgbClr val="00447C"/>
                </a:solidFill>
                <a:latin typeface="+mn-lt"/>
                <a:cs typeface="Arial" pitchFamily="34" charset="0"/>
              </a:rPr>
              <a:t>Analysis</a:t>
            </a:r>
            <a:endParaRPr lang="en-US" sz="4800" dirty="0" smtClean="0">
              <a:solidFill>
                <a:srgbClr val="00447C"/>
              </a:solidFill>
              <a:latin typeface="+mn-lt"/>
              <a:cs typeface="Arial" pitchFamily="34" charset="0"/>
            </a:endParaRPr>
          </a:p>
          <a:p>
            <a:pPr marL="114300" lvl="1" algn="ctr" eaLnBrk="0" hangingPunct="0">
              <a:spcBef>
                <a:spcPts val="0"/>
              </a:spcBef>
              <a:spcAft>
                <a:spcPts val="1200"/>
              </a:spcAft>
              <a:defRPr/>
            </a:pPr>
            <a:endParaRPr lang="en-US" sz="1600" b="0" dirty="0" smtClean="0">
              <a:solidFill>
                <a:srgbClr val="01477B"/>
              </a:solidFill>
              <a:latin typeface="+mn-lt"/>
              <a:cs typeface="Arial" pitchFamily="34" charset="0"/>
            </a:endParaRPr>
          </a:p>
          <a:p>
            <a:pPr marL="114300" lvl="1" algn="ctr" eaLnBrk="0" hangingPunct="0">
              <a:spcBef>
                <a:spcPts val="0"/>
              </a:spcBef>
              <a:spcAft>
                <a:spcPts val="1200"/>
              </a:spcAft>
              <a:defRPr/>
            </a:pPr>
            <a:endParaRPr lang="en-US" sz="1600" b="0" dirty="0">
              <a:solidFill>
                <a:srgbClr val="01477B"/>
              </a:solidFill>
              <a:latin typeface="+mn-lt"/>
              <a:cs typeface="Arial" pitchFamily="34" charset="0"/>
            </a:endParaRPr>
          </a:p>
          <a:p>
            <a:pPr marL="457200" indent="-457200" eaLnBrk="0" hangingPunct="0">
              <a:spcAft>
                <a:spcPts val="1200"/>
              </a:spcAft>
              <a:buFont typeface="Arial" panose="020B0604020202020204" pitchFamily="34" charset="0"/>
              <a:buChar char="•"/>
              <a:defRPr/>
            </a:pPr>
            <a:r>
              <a:rPr lang="en-US" sz="3800" b="0" dirty="0" smtClean="0">
                <a:solidFill>
                  <a:schemeClr val="tx1"/>
                </a:solidFill>
                <a:latin typeface="+mn-lt"/>
              </a:rPr>
              <a:t>Legal gaps in GINA:</a:t>
            </a:r>
          </a:p>
          <a:p>
            <a:pPr marL="914400" lvl="1" indent="-457200" eaLnBrk="0" hangingPunct="0">
              <a:spcAft>
                <a:spcPts val="1200"/>
              </a:spcAft>
              <a:buFont typeface="Wingdings" panose="05000000000000000000" pitchFamily="2" charset="2"/>
              <a:buChar char="Ø"/>
              <a:defRPr/>
            </a:pPr>
            <a:r>
              <a:rPr lang="en-US" sz="3800" b="0" dirty="0" smtClean="0">
                <a:solidFill>
                  <a:schemeClr val="tx1"/>
                </a:solidFill>
                <a:latin typeface="+mn-lt"/>
              </a:rPr>
              <a:t>Although </a:t>
            </a:r>
            <a:r>
              <a:rPr lang="en-US" sz="3800" b="0" dirty="0">
                <a:solidFill>
                  <a:schemeClr val="tx1"/>
                </a:solidFill>
                <a:latin typeface="+mn-lt"/>
              </a:rPr>
              <a:t>health care providers are prohibited from genetic discrimination they are given some liberties under certain conditions. </a:t>
            </a:r>
            <a:endParaRPr lang="en-US" sz="3800" b="0" dirty="0" smtClean="0">
              <a:solidFill>
                <a:schemeClr val="tx1"/>
              </a:solidFill>
              <a:latin typeface="+mn-lt"/>
            </a:endParaRPr>
          </a:p>
          <a:p>
            <a:pPr marL="1371600" lvl="2" indent="-457200" eaLnBrk="0" hangingPunct="0">
              <a:spcAft>
                <a:spcPts val="1200"/>
              </a:spcAft>
              <a:buFont typeface="Wingdings" panose="05000000000000000000" pitchFamily="2" charset="2"/>
              <a:buChar char="v"/>
              <a:defRPr/>
            </a:pPr>
            <a:r>
              <a:rPr lang="en-US" sz="3800" b="0" dirty="0" smtClean="0">
                <a:solidFill>
                  <a:schemeClr val="tx1"/>
                </a:solidFill>
                <a:latin typeface="+mn-lt"/>
              </a:rPr>
              <a:t>Example: A </a:t>
            </a:r>
            <a:r>
              <a:rPr lang="en-US" sz="3800" b="0" dirty="0">
                <a:solidFill>
                  <a:schemeClr val="tx1"/>
                </a:solidFill>
                <a:latin typeface="+mn-lt"/>
              </a:rPr>
              <a:t>health plan ties payment of procedures to the necessity of those </a:t>
            </a:r>
            <a:r>
              <a:rPr lang="en-US" sz="3800" b="0" dirty="0" smtClean="0">
                <a:solidFill>
                  <a:schemeClr val="tx1"/>
                </a:solidFill>
                <a:latin typeface="+mn-lt"/>
              </a:rPr>
              <a:t>procedures and, </a:t>
            </a:r>
            <a:r>
              <a:rPr lang="en-US" sz="3800" b="0" dirty="0">
                <a:solidFill>
                  <a:schemeClr val="tx1"/>
                </a:solidFill>
                <a:latin typeface="+mn-lt"/>
              </a:rPr>
              <a:t>if those procedures are directly relevant to a person's genetic makeup, then the plan may demand that the patient take a genetic test or else be refused payment. </a:t>
            </a:r>
            <a:r>
              <a:rPr lang="en-US" sz="3800" b="0" dirty="0" smtClean="0">
                <a:solidFill>
                  <a:schemeClr val="tx1"/>
                </a:solidFill>
                <a:latin typeface="+mn-lt"/>
              </a:rPr>
              <a:t>Payment </a:t>
            </a:r>
            <a:r>
              <a:rPr lang="en-US" sz="3800" b="0" dirty="0">
                <a:solidFill>
                  <a:schemeClr val="tx1"/>
                </a:solidFill>
                <a:latin typeface="+mn-lt"/>
              </a:rPr>
              <a:t>is also subject to the results of the genetic test. </a:t>
            </a:r>
            <a:endParaRPr lang="en-US" sz="3800" b="0" dirty="0" smtClean="0">
              <a:solidFill>
                <a:schemeClr val="tx1"/>
              </a:solidFill>
              <a:latin typeface="+mn-lt"/>
            </a:endParaRPr>
          </a:p>
          <a:p>
            <a:pPr marL="914400" lvl="1" indent="-457200" eaLnBrk="0" hangingPunct="0">
              <a:spcAft>
                <a:spcPts val="1200"/>
              </a:spcAft>
              <a:buFont typeface="Wingdings" panose="05000000000000000000" pitchFamily="2" charset="2"/>
              <a:buChar char="Ø"/>
              <a:defRPr/>
            </a:pPr>
            <a:r>
              <a:rPr lang="en-US" sz="3800" b="0" dirty="0" smtClean="0">
                <a:solidFill>
                  <a:schemeClr val="tx1"/>
                </a:solidFill>
                <a:latin typeface="+mn-lt"/>
              </a:rPr>
              <a:t>GINA </a:t>
            </a:r>
            <a:r>
              <a:rPr lang="en-US" sz="3800" b="0" dirty="0">
                <a:solidFill>
                  <a:schemeClr val="tx1"/>
                </a:solidFill>
                <a:latin typeface="+mn-lt"/>
              </a:rPr>
              <a:t>does not cover several different types of </a:t>
            </a:r>
            <a:r>
              <a:rPr lang="en-US" sz="3800" b="0" dirty="0" smtClean="0">
                <a:solidFill>
                  <a:schemeClr val="tx1"/>
                </a:solidFill>
                <a:latin typeface="+mn-lt"/>
              </a:rPr>
              <a:t>insurance: life, disability, </a:t>
            </a:r>
            <a:r>
              <a:rPr lang="en-US" sz="3800" b="0" dirty="0">
                <a:solidFill>
                  <a:schemeClr val="tx1"/>
                </a:solidFill>
                <a:latin typeface="+mn-lt"/>
              </a:rPr>
              <a:t>and long-term care </a:t>
            </a:r>
            <a:r>
              <a:rPr lang="en-US" sz="3800" b="0" dirty="0" smtClean="0">
                <a:solidFill>
                  <a:schemeClr val="tx1"/>
                </a:solidFill>
                <a:latin typeface="+mn-lt"/>
              </a:rPr>
              <a:t>insurance.</a:t>
            </a:r>
          </a:p>
          <a:p>
            <a:pPr marL="1428750" lvl="2" indent="-514350" eaLnBrk="0" hangingPunct="0">
              <a:spcAft>
                <a:spcPts val="1200"/>
              </a:spcAft>
              <a:buFont typeface="Wingdings" panose="05000000000000000000" pitchFamily="2" charset="2"/>
              <a:buChar char="v"/>
              <a:defRPr/>
            </a:pPr>
            <a:r>
              <a:rPr lang="en-US" sz="3800" b="0" dirty="0" smtClean="0">
                <a:solidFill>
                  <a:schemeClr val="tx1"/>
                </a:solidFill>
                <a:latin typeface="+mn-lt"/>
              </a:rPr>
              <a:t>In </a:t>
            </a:r>
            <a:r>
              <a:rPr lang="en-US" sz="3800" b="0" dirty="0">
                <a:solidFill>
                  <a:schemeClr val="tx1"/>
                </a:solidFill>
                <a:latin typeface="+mn-lt"/>
              </a:rPr>
              <a:t>regards to Title II and employers, there are also several conditions. GINA does not apply to private employers with less than 15 employees due to the limitations set by Title VII of the Civil Rights Act in </a:t>
            </a:r>
            <a:r>
              <a:rPr lang="en-US" sz="3800" b="0" dirty="0" smtClean="0">
                <a:solidFill>
                  <a:schemeClr val="tx1"/>
                </a:solidFill>
                <a:latin typeface="+mn-lt"/>
              </a:rPr>
              <a:t>1964.</a:t>
            </a:r>
          </a:p>
          <a:p>
            <a:pPr marL="457200" indent="-457200">
              <a:spcAft>
                <a:spcPts val="1200"/>
              </a:spcAft>
              <a:buFont typeface="Arial" panose="020B0604020202020204" pitchFamily="34" charset="0"/>
              <a:buChar char="•"/>
            </a:pPr>
            <a:r>
              <a:rPr lang="en-US" sz="3800" b="0" dirty="0" smtClean="0">
                <a:solidFill>
                  <a:schemeClr val="tx1"/>
                </a:solidFill>
                <a:latin typeface="+mn-lt"/>
              </a:rPr>
              <a:t>Employers </a:t>
            </a:r>
            <a:r>
              <a:rPr lang="en-US" sz="3800" b="0" dirty="0">
                <a:solidFill>
                  <a:schemeClr val="tx1"/>
                </a:solidFill>
                <a:latin typeface="+mn-lt"/>
              </a:rPr>
              <a:t>that are subject to GINA may at times acquire genetic information under </a:t>
            </a:r>
            <a:r>
              <a:rPr lang="en-US" sz="3800" b="0" dirty="0" smtClean="0">
                <a:solidFill>
                  <a:schemeClr val="tx1"/>
                </a:solidFill>
                <a:latin typeface="+mn-lt"/>
              </a:rPr>
              <a:t>several exceptions.</a:t>
            </a:r>
          </a:p>
          <a:p>
            <a:pPr marL="914400" lvl="1" indent="-457200">
              <a:spcAft>
                <a:spcPts val="1200"/>
              </a:spcAft>
              <a:buFont typeface="Wingdings" pitchFamily="2" charset="2"/>
              <a:buChar char="Ø"/>
            </a:pPr>
            <a:r>
              <a:rPr lang="en-US" sz="3800" b="0" dirty="0" smtClean="0">
                <a:solidFill>
                  <a:schemeClr val="tx1"/>
                </a:solidFill>
                <a:latin typeface="+mn-lt"/>
              </a:rPr>
              <a:t>Examples: </a:t>
            </a:r>
          </a:p>
          <a:p>
            <a:pPr marL="971550" lvl="1" indent="-514350">
              <a:spcAft>
                <a:spcPts val="1200"/>
              </a:spcAft>
              <a:buFont typeface="+mj-lt"/>
              <a:buAutoNum type="arabicPeriod"/>
            </a:pPr>
            <a:r>
              <a:rPr lang="en-US" sz="3800" b="0" i="1" dirty="0" smtClean="0">
                <a:solidFill>
                  <a:schemeClr val="tx1"/>
                </a:solidFill>
                <a:latin typeface="+mn-lt"/>
              </a:rPr>
              <a:t>Inadvertent acquisitions of genetic information </a:t>
            </a:r>
          </a:p>
          <a:p>
            <a:pPr marL="971550" lvl="1" indent="-514350">
              <a:spcAft>
                <a:spcPts val="1200"/>
              </a:spcAft>
              <a:buFont typeface="+mj-lt"/>
              <a:buAutoNum type="arabicPeriod"/>
            </a:pPr>
            <a:r>
              <a:rPr lang="en-US" sz="3800" b="0" i="1" dirty="0" smtClean="0">
                <a:solidFill>
                  <a:schemeClr val="tx1"/>
                </a:solidFill>
                <a:latin typeface="+mn-lt"/>
              </a:rPr>
              <a:t>Genetic information obtained as part of health or genetic services offered by the employer on a voluntary basis.(6)</a:t>
            </a:r>
          </a:p>
          <a:p>
            <a:pPr marL="457200" indent="-457200">
              <a:spcAft>
                <a:spcPts val="1200"/>
              </a:spcAft>
              <a:buFont typeface="Arial" panose="020B0604020202020204" pitchFamily="34" charset="0"/>
              <a:buChar char="•"/>
            </a:pPr>
            <a:r>
              <a:rPr lang="en-US" sz="3800" b="0" dirty="0" smtClean="0">
                <a:solidFill>
                  <a:schemeClr val="tx1"/>
                </a:solidFill>
                <a:latin typeface="+mn-lt"/>
              </a:rPr>
              <a:t>While some </a:t>
            </a:r>
            <a:r>
              <a:rPr lang="en-US" sz="3800" b="0" dirty="0">
                <a:solidFill>
                  <a:schemeClr val="tx1"/>
                </a:solidFill>
                <a:latin typeface="+mn-lt"/>
              </a:rPr>
              <a:t>of </a:t>
            </a:r>
            <a:r>
              <a:rPr lang="en-US" sz="3800" b="0" dirty="0" smtClean="0">
                <a:solidFill>
                  <a:schemeClr val="tx1"/>
                </a:solidFill>
                <a:latin typeface="+mn-lt"/>
              </a:rPr>
              <a:t>these </a:t>
            </a:r>
            <a:r>
              <a:rPr lang="en-US" sz="3800" b="0" dirty="0">
                <a:solidFill>
                  <a:schemeClr val="tx1"/>
                </a:solidFill>
                <a:latin typeface="+mn-lt"/>
              </a:rPr>
              <a:t>conditions are understandable exceptions, others provide several loopholes within GINA that would allow collection of genetic information without penalty.</a:t>
            </a:r>
            <a:endParaRPr lang="en-US" sz="3800" b="0" dirty="0">
              <a:solidFill>
                <a:schemeClr val="tx1"/>
              </a:solidFill>
              <a:latin typeface="+mn-lt"/>
              <a:cs typeface="Arial" pitchFamily="34" charset="0"/>
            </a:endParaRPr>
          </a:p>
          <a:p>
            <a:pPr eaLnBrk="0" hangingPunct="0">
              <a:defRPr/>
            </a:pPr>
            <a:r>
              <a:rPr lang="en-US" sz="3000" b="0" dirty="0">
                <a:solidFill>
                  <a:schemeClr val="tx1"/>
                </a:solidFill>
                <a:latin typeface="+mn-lt"/>
                <a:cs typeface="Arial" pitchFamily="34" charset="0"/>
              </a:rPr>
              <a:t>	</a:t>
            </a:r>
          </a:p>
          <a:p>
            <a:pPr eaLnBrk="0" hangingPunct="0">
              <a:defRPr/>
            </a:pPr>
            <a:endParaRPr lang="en-US" sz="2800" b="0" dirty="0">
              <a:solidFill>
                <a:schemeClr val="tx1"/>
              </a:solidFill>
              <a:latin typeface="Arial" pitchFamily="34" charset="0"/>
              <a:cs typeface="Arial" pitchFamily="34" charset="0"/>
            </a:endParaRPr>
          </a:p>
          <a:p>
            <a:pPr eaLnBrk="0" hangingPunct="0">
              <a:defRPr/>
            </a:pPr>
            <a:endParaRPr lang="en-US" sz="2400" b="0" dirty="0">
              <a:solidFill>
                <a:schemeClr val="tx1"/>
              </a:solidFill>
              <a:latin typeface="Arial" pitchFamily="34" charset="0"/>
              <a:cs typeface="Arial" pitchFamily="34" charset="0"/>
            </a:endParaRPr>
          </a:p>
        </p:txBody>
      </p:sp>
      <p:sp>
        <p:nvSpPr>
          <p:cNvPr id="3102" name="Text Box 30"/>
          <p:cNvSpPr txBox="1">
            <a:spLocks noChangeArrowheads="1"/>
          </p:cNvSpPr>
          <p:nvPr/>
        </p:nvSpPr>
        <p:spPr bwMode="auto">
          <a:xfrm>
            <a:off x="32907288" y="6021389"/>
            <a:ext cx="10069512" cy="25525410"/>
          </a:xfrm>
          <a:prstGeom prst="rect">
            <a:avLst/>
          </a:prstGeom>
          <a:solidFill>
            <a:srgbClr val="FFFFFF"/>
          </a:solidFill>
          <a:ln w="25400">
            <a:solidFill>
              <a:srgbClr val="00B050"/>
            </a:solidFill>
            <a:miter lim="800000"/>
            <a:headEnd type="none" w="sm" len="sm"/>
            <a:tailEnd type="none" w="sm" len="sm"/>
          </a:ln>
          <a:effectLst>
            <a:outerShdw dist="161645" dir="2700000" algn="ctr" rotWithShape="0">
              <a:srgbClr val="00447C">
                <a:alpha val="50000"/>
              </a:srgbClr>
            </a:outerShdw>
          </a:effectLst>
        </p:spPr>
        <p:txBody>
          <a:bodyPr lIns="182880" tIns="182880" rIns="182880" bIns="182880"/>
          <a:lstStyle/>
          <a:p>
            <a:pPr marL="571500" lvl="1" indent="-457200" algn="ctr" eaLnBrk="0" hangingPunct="0">
              <a:spcAft>
                <a:spcPts val="1200"/>
              </a:spcAft>
              <a:tabLst>
                <a:tab pos="457200" algn="l"/>
              </a:tabLst>
              <a:defRPr/>
            </a:pPr>
            <a:r>
              <a:rPr lang="en-US" sz="5400" dirty="0" smtClean="0">
                <a:solidFill>
                  <a:srgbClr val="00447C"/>
                </a:solidFill>
                <a:latin typeface="+mn-lt"/>
                <a:cs typeface="Arial" pitchFamily="34" charset="0"/>
              </a:rPr>
              <a:t>Conclusion</a:t>
            </a:r>
            <a:endParaRPr lang="en-US" sz="5400" dirty="0" smtClean="0">
              <a:solidFill>
                <a:srgbClr val="00447C"/>
              </a:solidFill>
              <a:latin typeface="+mn-lt"/>
              <a:cs typeface="Arial" pitchFamily="34" charset="0"/>
            </a:endParaRPr>
          </a:p>
          <a:p>
            <a:pPr marL="571500" lvl="1" indent="-457200" algn="ctr" eaLnBrk="0" hangingPunct="0">
              <a:spcAft>
                <a:spcPts val="1200"/>
              </a:spcAft>
              <a:tabLst>
                <a:tab pos="457200" algn="l"/>
              </a:tabLst>
              <a:defRPr/>
            </a:pPr>
            <a:endParaRPr lang="en-US" sz="4800" dirty="0">
              <a:solidFill>
                <a:srgbClr val="01477B"/>
              </a:solidFill>
              <a:latin typeface="Arial" pitchFamily="34" charset="0"/>
              <a:cs typeface="Arial" pitchFamily="34" charset="0"/>
            </a:endParaRPr>
          </a:p>
          <a:p>
            <a:pPr marL="571500" lvl="1" indent="-457200" eaLnBrk="0" hangingPunct="0">
              <a:spcAft>
                <a:spcPts val="1200"/>
              </a:spcAft>
              <a:buFont typeface="Arial" panose="020B0604020202020204" pitchFamily="34" charset="0"/>
              <a:buChar char="•"/>
              <a:tabLst>
                <a:tab pos="457200" algn="l"/>
              </a:tabLst>
              <a:defRPr/>
            </a:pPr>
            <a:r>
              <a:rPr lang="en-US" sz="3800" b="0" dirty="0">
                <a:solidFill>
                  <a:schemeClr val="tx1"/>
                </a:solidFill>
                <a:latin typeface="+mn-lt"/>
              </a:rPr>
              <a:t>Personalized medicine is only going to advance and increase in </a:t>
            </a:r>
            <a:r>
              <a:rPr lang="en-US" sz="3800" b="0" dirty="0" smtClean="0">
                <a:solidFill>
                  <a:schemeClr val="tx1"/>
                </a:solidFill>
                <a:latin typeface="+mn-lt"/>
              </a:rPr>
              <a:t>usage, as shown in the </a:t>
            </a:r>
            <a:r>
              <a:rPr lang="en-US" sz="3800" b="0" dirty="0">
                <a:solidFill>
                  <a:schemeClr val="tx1"/>
                </a:solidFill>
                <a:latin typeface="+mn-lt"/>
              </a:rPr>
              <a:t>FDA's guidance documents </a:t>
            </a:r>
            <a:r>
              <a:rPr lang="en-US" sz="3800" b="0" dirty="0" smtClean="0">
                <a:solidFill>
                  <a:schemeClr val="tx1"/>
                </a:solidFill>
                <a:latin typeface="+mn-lt"/>
              </a:rPr>
              <a:t>about the latest </a:t>
            </a:r>
            <a:r>
              <a:rPr lang="en-US" sz="3800" b="0" dirty="0">
                <a:solidFill>
                  <a:schemeClr val="tx1"/>
                </a:solidFill>
                <a:latin typeface="+mn-lt"/>
              </a:rPr>
              <a:t>breakthroughs </a:t>
            </a:r>
            <a:r>
              <a:rPr lang="en-US" sz="3800" b="0" dirty="0" smtClean="0">
                <a:solidFill>
                  <a:schemeClr val="tx1"/>
                </a:solidFill>
                <a:latin typeface="+mn-lt"/>
              </a:rPr>
              <a:t>each year</a:t>
            </a:r>
            <a:r>
              <a:rPr lang="en-US" sz="3800" b="0" dirty="0">
                <a:solidFill>
                  <a:schemeClr val="tx1"/>
                </a:solidFill>
                <a:latin typeface="+mn-lt"/>
              </a:rPr>
              <a:t>. </a:t>
            </a:r>
            <a:endParaRPr lang="en-US" sz="3800" b="0" dirty="0" smtClean="0">
              <a:solidFill>
                <a:schemeClr val="tx1"/>
              </a:solidFill>
              <a:latin typeface="+mn-lt"/>
            </a:endParaRPr>
          </a:p>
          <a:p>
            <a:pPr marL="571500" lvl="1" indent="-457200" eaLnBrk="0" hangingPunct="0">
              <a:spcAft>
                <a:spcPts val="1200"/>
              </a:spcAft>
              <a:buFont typeface="Arial" panose="020B0604020202020204" pitchFamily="34" charset="0"/>
              <a:buChar char="•"/>
              <a:tabLst>
                <a:tab pos="457200" algn="l"/>
              </a:tabLst>
              <a:defRPr/>
            </a:pPr>
            <a:r>
              <a:rPr lang="en-US" sz="3800" b="0" dirty="0" smtClean="0">
                <a:solidFill>
                  <a:schemeClr val="tx1"/>
                </a:solidFill>
                <a:latin typeface="+mn-lt"/>
              </a:rPr>
              <a:t>GINA </a:t>
            </a:r>
            <a:r>
              <a:rPr lang="en-US" sz="3800" b="0" dirty="0">
                <a:solidFill>
                  <a:schemeClr val="tx1"/>
                </a:solidFill>
                <a:latin typeface="+mn-lt"/>
              </a:rPr>
              <a:t>will need to be more practical in its criteria of the handling of individuals' genetic information records and to have provisions for the numerous loopholes. </a:t>
            </a:r>
            <a:endParaRPr lang="en-US" sz="3800" b="0" dirty="0" smtClean="0">
              <a:solidFill>
                <a:schemeClr val="tx1"/>
              </a:solidFill>
              <a:latin typeface="+mn-lt"/>
            </a:endParaRPr>
          </a:p>
          <a:p>
            <a:pPr marL="571500" lvl="1" indent="-457200" eaLnBrk="0" hangingPunct="0">
              <a:spcAft>
                <a:spcPts val="1200"/>
              </a:spcAft>
              <a:buFont typeface="Arial" panose="020B0604020202020204" pitchFamily="34" charset="0"/>
              <a:buChar char="•"/>
              <a:tabLst>
                <a:tab pos="457200" algn="l"/>
              </a:tabLst>
              <a:defRPr/>
            </a:pPr>
            <a:r>
              <a:rPr lang="en-US" sz="3800" b="0" dirty="0" smtClean="0">
                <a:solidFill>
                  <a:schemeClr val="tx1"/>
                </a:solidFill>
                <a:latin typeface="+mn-lt"/>
              </a:rPr>
              <a:t>Concerning </a:t>
            </a:r>
            <a:r>
              <a:rPr lang="en-US" sz="3800" b="0" dirty="0">
                <a:solidFill>
                  <a:schemeClr val="tx1"/>
                </a:solidFill>
                <a:latin typeface="+mn-lt"/>
              </a:rPr>
              <a:t>employers, either </a:t>
            </a:r>
            <a:r>
              <a:rPr lang="en-US" sz="3800" b="0" dirty="0" smtClean="0">
                <a:solidFill>
                  <a:schemeClr val="tx1"/>
                </a:solidFill>
                <a:latin typeface="+mn-lt"/>
              </a:rPr>
              <a:t> GINA </a:t>
            </a:r>
            <a:r>
              <a:rPr lang="en-US" sz="3800" b="0" dirty="0">
                <a:solidFill>
                  <a:schemeClr val="tx1"/>
                </a:solidFill>
                <a:latin typeface="+mn-lt"/>
              </a:rPr>
              <a:t>must be strengthened or given more authority </a:t>
            </a:r>
            <a:r>
              <a:rPr lang="en-US" sz="3800" b="0" dirty="0" smtClean="0">
                <a:solidFill>
                  <a:schemeClr val="tx1"/>
                </a:solidFill>
                <a:latin typeface="+mn-lt"/>
              </a:rPr>
              <a:t>or </a:t>
            </a:r>
            <a:r>
              <a:rPr lang="en-US" sz="3800" b="0" dirty="0">
                <a:solidFill>
                  <a:schemeClr val="tx1"/>
                </a:solidFill>
                <a:latin typeface="+mn-lt"/>
              </a:rPr>
              <a:t>the ADA has to refine its criteria concerning people who fall under </a:t>
            </a:r>
            <a:r>
              <a:rPr lang="en-US" sz="3800" b="0" dirty="0" smtClean="0">
                <a:solidFill>
                  <a:schemeClr val="tx1"/>
                </a:solidFill>
                <a:latin typeface="+mn-lt"/>
              </a:rPr>
              <a:t>the statute. </a:t>
            </a:r>
          </a:p>
          <a:p>
            <a:pPr marL="571500" lvl="1" indent="-457200" eaLnBrk="0" hangingPunct="0">
              <a:spcAft>
                <a:spcPts val="1200"/>
              </a:spcAft>
              <a:buFont typeface="Arial" panose="020B0604020202020204" pitchFamily="34" charset="0"/>
              <a:buChar char="•"/>
              <a:tabLst>
                <a:tab pos="457200" algn="l"/>
              </a:tabLst>
              <a:defRPr/>
            </a:pPr>
            <a:r>
              <a:rPr lang="en-US" sz="3800" b="0" dirty="0" smtClean="0">
                <a:solidFill>
                  <a:schemeClr val="tx1"/>
                </a:solidFill>
                <a:latin typeface="+mn-lt"/>
              </a:rPr>
              <a:t>The ACA’s strengths </a:t>
            </a:r>
            <a:r>
              <a:rPr lang="en-US" sz="3800" b="0" dirty="0">
                <a:solidFill>
                  <a:schemeClr val="tx1"/>
                </a:solidFill>
                <a:latin typeface="+mn-lt"/>
              </a:rPr>
              <a:t>and flaws concerning genetic information </a:t>
            </a:r>
            <a:r>
              <a:rPr lang="en-US" sz="3800" b="0" dirty="0" smtClean="0">
                <a:solidFill>
                  <a:schemeClr val="tx1"/>
                </a:solidFill>
                <a:latin typeface="+mn-lt"/>
              </a:rPr>
              <a:t>are difficult </a:t>
            </a:r>
            <a:r>
              <a:rPr lang="en-US" sz="3800" b="0" dirty="0">
                <a:solidFill>
                  <a:schemeClr val="tx1"/>
                </a:solidFill>
                <a:latin typeface="+mn-lt"/>
              </a:rPr>
              <a:t>to observe without precedent </a:t>
            </a:r>
            <a:r>
              <a:rPr lang="en-US" sz="3800" b="0" dirty="0" smtClean="0">
                <a:solidFill>
                  <a:schemeClr val="tx1"/>
                </a:solidFill>
                <a:latin typeface="+mn-lt"/>
              </a:rPr>
              <a:t>cases.</a:t>
            </a:r>
          </a:p>
          <a:p>
            <a:pPr marL="571500" lvl="1" indent="-457200" eaLnBrk="0" hangingPunct="0">
              <a:spcAft>
                <a:spcPts val="1200"/>
              </a:spcAft>
              <a:buFont typeface="Arial" panose="020B0604020202020204" pitchFamily="34" charset="0"/>
              <a:buChar char="•"/>
              <a:tabLst>
                <a:tab pos="457200" algn="l"/>
              </a:tabLst>
              <a:defRPr/>
            </a:pPr>
            <a:r>
              <a:rPr lang="en-US" sz="3800" b="0" dirty="0" smtClean="0">
                <a:solidFill>
                  <a:schemeClr val="tx1"/>
                </a:solidFill>
                <a:latin typeface="+mn-lt"/>
              </a:rPr>
              <a:t>We do not know the extent to which new procedures will create loopholes in its regulations. The laws or reforms that will come to pass will have to anticipate legal issues that come with future progress .</a:t>
            </a:r>
            <a:endParaRPr lang="en-US" sz="2800" dirty="0" smtClean="0">
              <a:solidFill>
                <a:schemeClr val="tx1"/>
              </a:solidFill>
              <a:latin typeface="+mn-lt"/>
              <a:cs typeface="Arial" pitchFamily="34" charset="0"/>
            </a:endParaRPr>
          </a:p>
          <a:p>
            <a:pPr marL="571500" lvl="1" indent="-457200" algn="ctr" eaLnBrk="0" hangingPunct="0">
              <a:tabLst>
                <a:tab pos="457200" algn="l"/>
              </a:tabLst>
              <a:defRPr/>
            </a:pPr>
            <a:endParaRPr lang="en-US" sz="2800" dirty="0" smtClean="0">
              <a:solidFill>
                <a:schemeClr val="tx1"/>
              </a:solidFill>
              <a:latin typeface="+mn-lt"/>
              <a:cs typeface="Arial" pitchFamily="34" charset="0"/>
            </a:endParaRPr>
          </a:p>
          <a:p>
            <a:pPr marL="571500" lvl="1" indent="-457200" algn="ctr" eaLnBrk="0" hangingPunct="0">
              <a:spcAft>
                <a:spcPts val="1200"/>
              </a:spcAft>
              <a:tabLst>
                <a:tab pos="457200" algn="l"/>
              </a:tabLst>
              <a:defRPr/>
            </a:pPr>
            <a:r>
              <a:rPr lang="en-US" sz="4400" dirty="0" smtClean="0">
                <a:solidFill>
                  <a:srgbClr val="0070C0"/>
                </a:solidFill>
                <a:latin typeface="+mn-lt"/>
                <a:cs typeface="Arial" pitchFamily="34" charset="0"/>
              </a:rPr>
              <a:t>References</a:t>
            </a:r>
          </a:p>
          <a:p>
            <a:pPr marL="571500" lvl="1" indent="-457200" algn="ctr" eaLnBrk="0" hangingPunct="0">
              <a:spcAft>
                <a:spcPts val="1200"/>
              </a:spcAft>
              <a:tabLst>
                <a:tab pos="457200" algn="l"/>
              </a:tabLst>
              <a:defRPr/>
            </a:pPr>
            <a:endParaRPr lang="en-US" sz="1200" b="0" dirty="0">
              <a:solidFill>
                <a:srgbClr val="0070C0"/>
              </a:solidFill>
              <a:latin typeface="+mn-lt"/>
              <a:cs typeface="Arial" pitchFamily="34" charset="0"/>
            </a:endParaRPr>
          </a:p>
          <a:p>
            <a:pPr marL="514350" indent="-514350">
              <a:spcAft>
                <a:spcPts val="600"/>
              </a:spcAft>
              <a:buAutoNum type="arabicPeriod"/>
            </a:pPr>
            <a:r>
              <a:rPr lang="en-US" sz="2500" dirty="0" smtClean="0">
                <a:solidFill>
                  <a:schemeClr val="tx1"/>
                </a:solidFill>
                <a:latin typeface="+mn-lt"/>
              </a:rPr>
              <a:t>E</a:t>
            </a:r>
            <a:r>
              <a:rPr lang="en-US" sz="2500" dirty="0">
                <a:solidFill>
                  <a:schemeClr val="tx1"/>
                </a:solidFill>
                <a:latin typeface="+mn-lt"/>
              </a:rPr>
              <a:t>. C. Hayden, Technology: the $1,000 genome. 570 Nature 7492, </a:t>
            </a:r>
            <a:r>
              <a:rPr lang="en-US" sz="2500" dirty="0" smtClean="0">
                <a:solidFill>
                  <a:schemeClr val="tx1"/>
                </a:solidFill>
                <a:latin typeface="+mn-lt"/>
              </a:rPr>
              <a:t>294 295 </a:t>
            </a:r>
            <a:r>
              <a:rPr lang="en-US" sz="2500" dirty="0">
                <a:solidFill>
                  <a:schemeClr val="tx1"/>
                </a:solidFill>
                <a:latin typeface="+mn-lt"/>
              </a:rPr>
              <a:t>(March 19, 2014), </a:t>
            </a:r>
            <a:r>
              <a:rPr lang="en-US" sz="2500" dirty="0">
                <a:solidFill>
                  <a:schemeClr val="tx1"/>
                </a:solidFill>
                <a:latin typeface="+mn-lt"/>
                <a:hlinkClick r:id="rId3"/>
              </a:rPr>
              <a:t>http://www.nature.com/news/technology-the-1-000-genome-1.14901</a:t>
            </a:r>
            <a:r>
              <a:rPr lang="en-US" sz="2500" dirty="0" smtClean="0">
                <a:solidFill>
                  <a:schemeClr val="tx1"/>
                </a:solidFill>
                <a:latin typeface="+mn-lt"/>
              </a:rPr>
              <a:t>.</a:t>
            </a:r>
          </a:p>
          <a:p>
            <a:pPr marL="514350" indent="-514350">
              <a:spcAft>
                <a:spcPts val="600"/>
              </a:spcAft>
              <a:buAutoNum type="arabicPeriod"/>
            </a:pPr>
            <a:r>
              <a:rPr lang="en-US" sz="2500" dirty="0" smtClean="0">
                <a:solidFill>
                  <a:schemeClr val="tx1"/>
                </a:solidFill>
                <a:latin typeface="+mn-lt"/>
              </a:rPr>
              <a:t>T</a:t>
            </a:r>
            <a:r>
              <a:rPr lang="en-US" sz="2500" dirty="0">
                <a:solidFill>
                  <a:schemeClr val="tx1"/>
                </a:solidFill>
                <a:latin typeface="+mn-lt"/>
              </a:rPr>
              <a:t>. </a:t>
            </a:r>
            <a:r>
              <a:rPr lang="en-US" sz="2500" dirty="0" err="1">
                <a:solidFill>
                  <a:schemeClr val="tx1"/>
                </a:solidFill>
                <a:latin typeface="+mn-lt"/>
              </a:rPr>
              <a:t>Simoncelli</a:t>
            </a:r>
            <a:r>
              <a:rPr lang="en-US" sz="2500" dirty="0">
                <a:solidFill>
                  <a:schemeClr val="tx1"/>
                </a:solidFill>
                <a:latin typeface="+mn-lt"/>
              </a:rPr>
              <a:t>, Paving the way for personalized medicine: FDA's role in a new era of medical product development, U.S. Food and Drug Administration (October 2013). </a:t>
            </a:r>
          </a:p>
          <a:p>
            <a:pPr marL="514350" indent="-514350">
              <a:spcAft>
                <a:spcPts val="600"/>
              </a:spcAft>
              <a:buFont typeface="+mj-lt"/>
              <a:buAutoNum type="arabicPeriod"/>
            </a:pPr>
            <a:r>
              <a:rPr lang="en-US" sz="2500" dirty="0" smtClean="0">
                <a:solidFill>
                  <a:schemeClr val="tx1"/>
                </a:solidFill>
                <a:latin typeface="+mn-lt"/>
              </a:rPr>
              <a:t>E</a:t>
            </a:r>
            <a:r>
              <a:rPr lang="en-US" sz="2500" dirty="0">
                <a:solidFill>
                  <a:schemeClr val="tx1"/>
                </a:solidFill>
                <a:latin typeface="+mn-lt"/>
              </a:rPr>
              <a:t>. A. Fischer, Federal laws relating to cybersecurity: </a:t>
            </a:r>
            <a:endParaRPr lang="en-US" sz="2500" dirty="0" smtClean="0">
              <a:solidFill>
                <a:schemeClr val="tx1"/>
              </a:solidFill>
              <a:latin typeface="+mn-lt"/>
            </a:endParaRPr>
          </a:p>
          <a:p>
            <a:pPr marL="457200" indent="-457200">
              <a:spcAft>
                <a:spcPts val="600"/>
              </a:spcAft>
            </a:pPr>
            <a:r>
              <a:rPr lang="en-US" sz="2500" dirty="0" smtClean="0">
                <a:solidFill>
                  <a:schemeClr val="tx1"/>
                </a:solidFill>
                <a:latin typeface="+mn-lt"/>
              </a:rPr>
              <a:t>      overview </a:t>
            </a:r>
            <a:r>
              <a:rPr lang="en-US" sz="2500" dirty="0">
                <a:solidFill>
                  <a:schemeClr val="tx1"/>
                </a:solidFill>
                <a:latin typeface="+mn-lt"/>
              </a:rPr>
              <a:t>and discussion of proposed revisions, </a:t>
            </a:r>
            <a:endParaRPr lang="en-US" sz="2500" dirty="0" smtClean="0">
              <a:solidFill>
                <a:schemeClr val="tx1"/>
              </a:solidFill>
              <a:latin typeface="+mn-lt"/>
            </a:endParaRPr>
          </a:p>
          <a:p>
            <a:pPr marL="457200" indent="-457200">
              <a:spcAft>
                <a:spcPts val="600"/>
              </a:spcAft>
            </a:pPr>
            <a:r>
              <a:rPr lang="en-US" sz="2500" dirty="0">
                <a:solidFill>
                  <a:schemeClr val="tx1"/>
                </a:solidFill>
                <a:latin typeface="+mn-lt"/>
              </a:rPr>
              <a:t> </a:t>
            </a:r>
            <a:r>
              <a:rPr lang="en-US" sz="2500" dirty="0" smtClean="0">
                <a:solidFill>
                  <a:schemeClr val="tx1"/>
                </a:solidFill>
                <a:latin typeface="+mn-lt"/>
              </a:rPr>
              <a:t>     Congressional </a:t>
            </a:r>
            <a:r>
              <a:rPr lang="en-US" sz="2500" dirty="0">
                <a:solidFill>
                  <a:schemeClr val="tx1"/>
                </a:solidFill>
                <a:latin typeface="+mn-lt"/>
              </a:rPr>
              <a:t>Research Service (2013</a:t>
            </a:r>
            <a:r>
              <a:rPr lang="en-US" sz="2500" dirty="0" smtClean="0">
                <a:solidFill>
                  <a:schemeClr val="tx1"/>
                </a:solidFill>
                <a:latin typeface="+mn-lt"/>
              </a:rPr>
              <a:t>),</a:t>
            </a:r>
          </a:p>
          <a:p>
            <a:pPr marL="457200" indent="-457200">
              <a:spcAft>
                <a:spcPts val="600"/>
              </a:spcAft>
            </a:pPr>
            <a:r>
              <a:rPr lang="en-US" sz="2500" dirty="0">
                <a:solidFill>
                  <a:schemeClr val="tx1"/>
                </a:solidFill>
                <a:latin typeface="+mn-lt"/>
              </a:rPr>
              <a:t> </a:t>
            </a:r>
            <a:r>
              <a:rPr lang="en-US" sz="2500" dirty="0" smtClean="0">
                <a:solidFill>
                  <a:schemeClr val="tx1"/>
                </a:solidFill>
                <a:latin typeface="+mn-lt"/>
              </a:rPr>
              <a:t>      </a:t>
            </a:r>
            <a:r>
              <a:rPr lang="en-US" sz="2500" dirty="0" smtClean="0">
                <a:solidFill>
                  <a:schemeClr val="tx1"/>
                </a:solidFill>
                <a:latin typeface="+mn-lt"/>
                <a:hlinkClick r:id="rId4"/>
              </a:rPr>
              <a:t>https</a:t>
            </a:r>
            <a:r>
              <a:rPr lang="en-US" sz="2500" dirty="0">
                <a:solidFill>
                  <a:schemeClr val="tx1"/>
                </a:solidFill>
                <a:latin typeface="+mn-lt"/>
                <a:hlinkClick r:id="rId4"/>
              </a:rPr>
              <a:t>://fas.org/sgp/crs/natsec/R42114.pdf</a:t>
            </a:r>
            <a:r>
              <a:rPr lang="en-US" sz="2500" dirty="0" smtClean="0">
                <a:solidFill>
                  <a:schemeClr val="tx1"/>
                </a:solidFill>
                <a:latin typeface="+mn-lt"/>
              </a:rPr>
              <a:t>.</a:t>
            </a:r>
          </a:p>
          <a:p>
            <a:pPr marL="514350" indent="-514350">
              <a:spcAft>
                <a:spcPts val="600"/>
              </a:spcAft>
            </a:pPr>
            <a:r>
              <a:rPr lang="en-US" sz="2500" dirty="0" smtClean="0">
                <a:solidFill>
                  <a:schemeClr val="tx1"/>
                </a:solidFill>
                <a:latin typeface="+mn-lt"/>
              </a:rPr>
              <a:t>4.    Genetic </a:t>
            </a:r>
            <a:r>
              <a:rPr lang="en-US" sz="2500" dirty="0">
                <a:solidFill>
                  <a:schemeClr val="tx1"/>
                </a:solidFill>
                <a:latin typeface="+mn-lt"/>
              </a:rPr>
              <a:t>Information Nondiscrimination Act of 2008, </a:t>
            </a:r>
            <a:endParaRPr lang="en-US" sz="2500" dirty="0" smtClean="0">
              <a:solidFill>
                <a:schemeClr val="tx1"/>
              </a:solidFill>
              <a:latin typeface="+mn-lt"/>
            </a:endParaRPr>
          </a:p>
          <a:p>
            <a:pPr marL="457200" indent="-457200">
              <a:spcAft>
                <a:spcPts val="600"/>
              </a:spcAft>
            </a:pPr>
            <a:r>
              <a:rPr lang="en-US" sz="2500" dirty="0">
                <a:solidFill>
                  <a:schemeClr val="tx1"/>
                </a:solidFill>
                <a:latin typeface="+mn-lt"/>
              </a:rPr>
              <a:t> </a:t>
            </a:r>
            <a:r>
              <a:rPr lang="en-US" sz="2500" dirty="0" smtClean="0">
                <a:solidFill>
                  <a:schemeClr val="tx1"/>
                </a:solidFill>
                <a:latin typeface="+mn-lt"/>
              </a:rPr>
              <a:t>      National </a:t>
            </a:r>
            <a:r>
              <a:rPr lang="en-US" sz="2500" dirty="0">
                <a:solidFill>
                  <a:schemeClr val="tx1"/>
                </a:solidFill>
                <a:latin typeface="+mn-lt"/>
              </a:rPr>
              <a:t>Human Genome Research Institute. (last updated </a:t>
            </a:r>
            <a:endParaRPr lang="en-US" sz="2500" dirty="0" smtClean="0">
              <a:solidFill>
                <a:schemeClr val="tx1"/>
              </a:solidFill>
              <a:latin typeface="+mn-lt"/>
            </a:endParaRPr>
          </a:p>
          <a:p>
            <a:pPr marL="457200" indent="-457200">
              <a:spcAft>
                <a:spcPts val="600"/>
              </a:spcAft>
            </a:pPr>
            <a:r>
              <a:rPr lang="en-US" sz="2500" dirty="0" smtClean="0">
                <a:solidFill>
                  <a:schemeClr val="tx1"/>
                </a:solidFill>
                <a:latin typeface="+mn-lt"/>
              </a:rPr>
              <a:t>       July </a:t>
            </a:r>
            <a:r>
              <a:rPr lang="en-US" sz="2500" dirty="0">
                <a:solidFill>
                  <a:schemeClr val="tx1"/>
                </a:solidFill>
                <a:latin typeface="+mn-lt"/>
              </a:rPr>
              <a:t>31, 2014), </a:t>
            </a:r>
            <a:r>
              <a:rPr lang="en-US" sz="2500" dirty="0">
                <a:solidFill>
                  <a:schemeClr val="tx1"/>
                </a:solidFill>
                <a:latin typeface="+mn-lt"/>
                <a:hlinkClick r:id="rId5"/>
              </a:rPr>
              <a:t>http://</a:t>
            </a:r>
            <a:r>
              <a:rPr lang="en-US" sz="2500" dirty="0" smtClean="0">
                <a:solidFill>
                  <a:schemeClr val="tx1"/>
                </a:solidFill>
                <a:latin typeface="+mn-lt"/>
                <a:hlinkClick r:id="rId5"/>
              </a:rPr>
              <a:t>www.genome.gov/10002077#al-2</a:t>
            </a:r>
            <a:endParaRPr lang="en-US" sz="2500" dirty="0" smtClean="0">
              <a:solidFill>
                <a:schemeClr val="tx1"/>
              </a:solidFill>
              <a:latin typeface="+mn-lt"/>
            </a:endParaRPr>
          </a:p>
          <a:p>
            <a:pPr marL="457200" indent="-457200">
              <a:spcAft>
                <a:spcPts val="600"/>
              </a:spcAft>
            </a:pPr>
            <a:r>
              <a:rPr lang="en-US" sz="2500" dirty="0" smtClean="0">
                <a:solidFill>
                  <a:schemeClr val="tx1"/>
                </a:solidFill>
                <a:latin typeface="+mn-lt"/>
              </a:rPr>
              <a:t>5.    What </a:t>
            </a:r>
            <a:r>
              <a:rPr lang="en-US" sz="2500" dirty="0">
                <a:solidFill>
                  <a:schemeClr val="tx1"/>
                </a:solidFill>
                <a:latin typeface="+mn-lt"/>
              </a:rPr>
              <a:t>is genetic discrimination? Genetics Home Reference </a:t>
            </a:r>
            <a:endParaRPr lang="en-US" sz="2500" dirty="0" smtClean="0">
              <a:solidFill>
                <a:schemeClr val="tx1"/>
              </a:solidFill>
              <a:latin typeface="+mn-lt"/>
            </a:endParaRPr>
          </a:p>
          <a:p>
            <a:pPr marL="457200" indent="-457200">
              <a:spcAft>
                <a:spcPts val="600"/>
              </a:spcAft>
            </a:pPr>
            <a:r>
              <a:rPr lang="en-US" sz="2500" dirty="0" smtClean="0">
                <a:solidFill>
                  <a:schemeClr val="tx1"/>
                </a:solidFill>
                <a:latin typeface="+mn-lt"/>
              </a:rPr>
              <a:t>       (</a:t>
            </a:r>
            <a:r>
              <a:rPr lang="en-US" sz="2500" dirty="0">
                <a:solidFill>
                  <a:schemeClr val="tx1"/>
                </a:solidFill>
                <a:latin typeface="+mn-lt"/>
              </a:rPr>
              <a:t>November 11, 2014), </a:t>
            </a:r>
            <a:r>
              <a:rPr lang="en-US" sz="2500" dirty="0" smtClean="0">
                <a:solidFill>
                  <a:schemeClr val="tx1"/>
                </a:solidFill>
                <a:latin typeface="+mn-lt"/>
              </a:rPr>
              <a:t>  </a:t>
            </a:r>
            <a:r>
              <a:rPr lang="en-US" sz="2500" dirty="0" smtClean="0">
                <a:solidFill>
                  <a:schemeClr val="tx1"/>
                </a:solidFill>
                <a:latin typeface="+mn-lt"/>
                <a:hlinkClick r:id="rId6"/>
              </a:rPr>
              <a:t>http</a:t>
            </a:r>
            <a:r>
              <a:rPr lang="en-US" sz="2500" dirty="0">
                <a:solidFill>
                  <a:schemeClr val="tx1"/>
                </a:solidFill>
                <a:latin typeface="+mn-lt"/>
                <a:hlinkClick r:id="rId6"/>
              </a:rPr>
              <a:t>://ghr.nlm.nih.gov/handbook/testing/discrimination</a:t>
            </a:r>
            <a:r>
              <a:rPr lang="en-US" sz="2500" dirty="0" smtClean="0">
                <a:solidFill>
                  <a:schemeClr val="tx1"/>
                </a:solidFill>
                <a:latin typeface="+mn-lt"/>
              </a:rPr>
              <a:t>.</a:t>
            </a:r>
          </a:p>
          <a:p>
            <a:pPr marL="457200" indent="-457200">
              <a:spcAft>
                <a:spcPts val="600"/>
              </a:spcAft>
            </a:pPr>
            <a:r>
              <a:rPr lang="en-US" sz="2500" dirty="0" smtClean="0">
                <a:solidFill>
                  <a:schemeClr val="tx1"/>
                </a:solidFill>
                <a:latin typeface="+mn-lt"/>
              </a:rPr>
              <a:t>6.    Genetic Information Discrimination. U.S. Equal Employment    Opportunity Commission.  &lt;http://www.eeoc.gov/laws/types/genetic.cfm&gt;.</a:t>
            </a:r>
            <a:endParaRPr lang="en-US" sz="2500" dirty="0">
              <a:solidFill>
                <a:schemeClr val="tx1"/>
              </a:solidFill>
              <a:latin typeface="+mn-lt"/>
            </a:endParaRPr>
          </a:p>
          <a:p>
            <a:endParaRPr lang="en-US" sz="2400" b="0" dirty="0">
              <a:solidFill>
                <a:schemeClr val="tx1"/>
              </a:solidFill>
              <a:latin typeface="+mn-lt"/>
            </a:endParaRPr>
          </a:p>
          <a:p>
            <a:endParaRPr lang="en-US" sz="2400" b="0" dirty="0">
              <a:solidFill>
                <a:schemeClr val="tx1"/>
              </a:solidFill>
              <a:latin typeface="+mn-lt"/>
            </a:endParaRPr>
          </a:p>
          <a:p>
            <a:endParaRPr lang="en-US" sz="2800" b="0" dirty="0">
              <a:solidFill>
                <a:schemeClr val="tx1"/>
              </a:solidFill>
              <a:latin typeface="+mn-lt"/>
            </a:endParaRPr>
          </a:p>
          <a:p>
            <a:endParaRPr lang="en-US" sz="2800" b="0" dirty="0">
              <a:solidFill>
                <a:schemeClr val="tx1"/>
              </a:solidFill>
              <a:latin typeface="+mn-lt"/>
            </a:endParaRPr>
          </a:p>
          <a:p>
            <a:endParaRPr lang="en-US" sz="2800" b="0" dirty="0">
              <a:solidFill>
                <a:schemeClr val="tx1"/>
              </a:solidFill>
              <a:latin typeface="+mn-lt"/>
            </a:endParaRPr>
          </a:p>
          <a:p>
            <a:pPr marL="457200" indent="-457200" eaLnBrk="0" hangingPunct="0">
              <a:tabLst>
                <a:tab pos="457200" algn="l"/>
              </a:tabLst>
              <a:defRPr/>
            </a:pPr>
            <a:endParaRPr lang="en-US" sz="2800" b="0" dirty="0">
              <a:solidFill>
                <a:schemeClr val="tx1"/>
              </a:solidFill>
              <a:latin typeface="+mn-lt"/>
            </a:endParaRPr>
          </a:p>
        </p:txBody>
      </p:sp>
      <p:sp>
        <p:nvSpPr>
          <p:cNvPr id="1034" name="Text Box 128"/>
          <p:cNvSpPr txBox="1">
            <a:spLocks noChangeArrowheads="1"/>
          </p:cNvSpPr>
          <p:nvPr/>
        </p:nvSpPr>
        <p:spPr bwMode="auto">
          <a:xfrm>
            <a:off x="22174200" y="31699200"/>
            <a:ext cx="21259800" cy="1066800"/>
          </a:xfrm>
          <a:prstGeom prst="rect">
            <a:avLst/>
          </a:prstGeom>
          <a:noFill/>
          <a:ln w="12700">
            <a:noFill/>
            <a:miter lim="800000"/>
            <a:headEnd type="none" w="sm" len="sm"/>
            <a:tailEnd type="none" w="sm" len="sm"/>
          </a:ln>
        </p:spPr>
        <p:txBody>
          <a:bodyPr/>
          <a:lstStyle/>
          <a:p>
            <a:pPr algn="r" eaLnBrk="0" hangingPunct="0">
              <a:spcBef>
                <a:spcPct val="50000"/>
              </a:spcBef>
            </a:pPr>
            <a:r>
              <a:rPr lang="en-US" sz="3200" dirty="0" smtClean="0">
                <a:latin typeface="+mn-lt"/>
              </a:rPr>
              <a:t>FAU Undergraduate Research Symposium</a:t>
            </a:r>
          </a:p>
          <a:p>
            <a:pPr algn="r" eaLnBrk="0" hangingPunct="0">
              <a:spcBef>
                <a:spcPct val="50000"/>
              </a:spcBef>
            </a:pPr>
            <a:r>
              <a:rPr lang="en-US" sz="2800" b="0" dirty="0" smtClean="0">
                <a:solidFill>
                  <a:srgbClr val="0070C0"/>
                </a:solidFill>
                <a:latin typeface="+mn-lt"/>
                <a:cs typeface="Arial" charset="0"/>
              </a:rPr>
              <a:t>April 1, 2016</a:t>
            </a:r>
            <a:endParaRPr lang="en-US" sz="2800" b="0" dirty="0">
              <a:solidFill>
                <a:srgbClr val="0070C0"/>
              </a:solidFill>
              <a:latin typeface="+mn-lt"/>
              <a:cs typeface="Arial" charset="0"/>
            </a:endParaRPr>
          </a:p>
        </p:txBody>
      </p:sp>
      <p:pic>
        <p:nvPicPr>
          <p:cNvPr id="1035" name="Picture 337" descr="FAUNew Image"/>
          <p:cNvPicPr>
            <a:picLocks noChangeAspect="1" noChangeArrowheads="1"/>
          </p:cNvPicPr>
          <p:nvPr/>
        </p:nvPicPr>
        <p:blipFill>
          <a:blip r:embed="rId7" cstate="print"/>
          <a:srcRect b="7082"/>
          <a:stretch>
            <a:fillRect/>
          </a:stretch>
        </p:blipFill>
        <p:spPr bwMode="auto">
          <a:xfrm>
            <a:off x="1600200" y="1600994"/>
            <a:ext cx="5638800" cy="3124200"/>
          </a:xfrm>
          <a:prstGeom prst="rect">
            <a:avLst/>
          </a:prstGeom>
          <a:noFill/>
          <a:ln w="9525">
            <a:noFill/>
            <a:miter lim="800000"/>
            <a:headEnd/>
            <a:tailEnd/>
          </a:ln>
        </p:spPr>
      </p:pic>
      <p:sp>
        <p:nvSpPr>
          <p:cNvPr id="12" name="TextBox 11"/>
          <p:cNvSpPr txBox="1"/>
          <p:nvPr/>
        </p:nvSpPr>
        <p:spPr>
          <a:xfrm>
            <a:off x="14706600" y="28422600"/>
            <a:ext cx="6172200" cy="707886"/>
          </a:xfrm>
          <a:prstGeom prst="rect">
            <a:avLst/>
          </a:prstGeom>
          <a:noFill/>
        </p:spPr>
        <p:txBody>
          <a:bodyPr wrap="square" rtlCol="0">
            <a:spAutoFit/>
          </a:bodyPr>
          <a:lstStyle/>
          <a:p>
            <a:endParaRPr lang="en-US" dirty="0"/>
          </a:p>
        </p:txBody>
      </p:sp>
      <p:pic>
        <p:nvPicPr>
          <p:cNvPr id="14" name="yui_3_10_0_1_1442615045606_1413" descr="dna-double-helix.jpg"/>
          <p:cNvPicPr/>
          <p:nvPr/>
        </p:nvPicPr>
        <p:blipFill>
          <a:blip r:embed="rId8" cstate="print"/>
          <a:srcRect/>
          <a:stretch>
            <a:fillRect/>
          </a:stretch>
        </p:blipFill>
        <p:spPr bwMode="auto">
          <a:xfrm>
            <a:off x="12420600" y="25831800"/>
            <a:ext cx="8839200" cy="4343400"/>
          </a:xfrm>
          <a:prstGeom prst="rect">
            <a:avLst/>
          </a:prstGeom>
          <a:noFill/>
          <a:ln w="9525">
            <a:noFill/>
            <a:miter lim="800000"/>
            <a:headEnd/>
            <a:tailEnd/>
          </a:ln>
        </p:spPr>
      </p:pic>
      <p:sp>
        <p:nvSpPr>
          <p:cNvPr id="15" name="TextBox 14"/>
          <p:cNvSpPr txBox="1"/>
          <p:nvPr/>
        </p:nvSpPr>
        <p:spPr>
          <a:xfrm>
            <a:off x="15621000" y="30327600"/>
            <a:ext cx="2200411" cy="707886"/>
          </a:xfrm>
          <a:prstGeom prst="rect">
            <a:avLst/>
          </a:prstGeom>
          <a:noFill/>
        </p:spPr>
        <p:txBody>
          <a:bodyPr wrap="none" rtlCol="0">
            <a:spAutoFit/>
          </a:bodyPr>
          <a:lstStyle/>
          <a:p>
            <a:r>
              <a:rPr lang="en-US" dirty="0" smtClean="0"/>
              <a:t>DNA Helix</a:t>
            </a:r>
            <a:endParaRPr lang="en-US" dirty="0"/>
          </a:p>
        </p:txBody>
      </p:sp>
      <p:pic>
        <p:nvPicPr>
          <p:cNvPr id="16" name="Picture 15"/>
          <p:cNvPicPr/>
          <p:nvPr/>
        </p:nvPicPr>
        <p:blipFill>
          <a:blip r:embed="rId9" cstate="print">
            <a:extLst>
              <a:ext uri="{28A0092B-C50C-407E-A947-70E740481C1C}">
                <a14:useLocalDpi xmlns:a14="http://schemas.microsoft.com/office/drawing/2010/main" val="0"/>
              </a:ext>
            </a:extLst>
          </a:blip>
          <a:stretch>
            <a:fillRect/>
          </a:stretch>
        </p:blipFill>
        <p:spPr>
          <a:xfrm>
            <a:off x="33756600" y="1669574"/>
            <a:ext cx="8229600" cy="282622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000066"/>
      </a:lt1>
      <a:dk2>
        <a:srgbClr val="000000"/>
      </a:dk2>
      <a:lt2>
        <a:srgbClr val="969696"/>
      </a:lt2>
      <a:accent1>
        <a:srgbClr val="00CC99"/>
      </a:accent1>
      <a:accent2>
        <a:srgbClr val="3333CC"/>
      </a:accent2>
      <a:accent3>
        <a:srgbClr val="AAAAB8"/>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CC0000"/>
          </a:solidFill>
          <a:prstDash val="solid"/>
          <a:round/>
          <a:headEnd type="none" w="med" len="med"/>
          <a:tailEnd type="none" w="med" len="med"/>
        </a:ln>
        <a:effectLst>
          <a:outerShdw dist="161645" dir="2700000" algn="ctr" rotWithShape="0">
            <a:srgbClr val="006699">
              <a:alpha val="50000"/>
            </a:srgbClr>
          </a:outerShdw>
        </a:effectLst>
      </a:spPr>
      <a:bodyPr vert="horz" wrap="square" lIns="182880" tIns="182880" rIns="182880" bIns="18288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tab pos="461963" algn="l"/>
          </a:tabLst>
          <a:defRPr kumimoji="0" lang="en-US" sz="4000" b="1" i="0" u="none" strike="noStrike" cap="none" normalizeH="0" baseline="0" smtClean="0">
            <a:ln>
              <a:noFill/>
            </a:ln>
            <a:solidFill>
              <a:srgbClr val="006699"/>
            </a:solidFill>
            <a:effectLst/>
            <a:latin typeface="Arial Narrow"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CC0000"/>
          </a:solidFill>
          <a:prstDash val="solid"/>
          <a:round/>
          <a:headEnd type="none" w="med" len="med"/>
          <a:tailEnd type="none" w="med" len="med"/>
        </a:ln>
        <a:effectLst>
          <a:outerShdw dist="161645" dir="2700000" algn="ctr" rotWithShape="0">
            <a:srgbClr val="006699">
              <a:alpha val="50000"/>
            </a:srgbClr>
          </a:outerShdw>
        </a:effectLst>
      </a:spPr>
      <a:bodyPr vert="horz" wrap="square" lIns="182880" tIns="182880" rIns="182880" bIns="18288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tab pos="461963" algn="l"/>
          </a:tabLst>
          <a:defRPr kumimoji="0" lang="en-US" sz="4000" b="1" i="0" u="none" strike="noStrike" cap="none" normalizeH="0" baseline="0" smtClean="0">
            <a:ln>
              <a:noFill/>
            </a:ln>
            <a:solidFill>
              <a:srgbClr val="006699"/>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5534</TotalTime>
  <Words>960</Words>
  <Application>Microsoft Office PowerPoint</Application>
  <PresentationFormat>Custom</PresentationFormat>
  <Paragraphs>70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Influences of Age, Performance, and Context on Verbatim and Gist Recall of Verb-Noun Pairs</dc:title>
  <dc:creator>Julie Earles</dc:creator>
  <cp:lastModifiedBy>Donna Chamely-Wiik</cp:lastModifiedBy>
  <cp:revision>271</cp:revision>
  <cp:lastPrinted>2000-11-06T16:15:31Z</cp:lastPrinted>
  <dcterms:created xsi:type="dcterms:W3CDTF">1998-04-19T13:40:12Z</dcterms:created>
  <dcterms:modified xsi:type="dcterms:W3CDTF">2016-01-08T15:37:53Z</dcterms:modified>
</cp:coreProperties>
</file>