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80" r:id="rId3"/>
    <p:sldId id="284" r:id="rId4"/>
    <p:sldId id="257" r:id="rId5"/>
    <p:sldId id="260" r:id="rId6"/>
    <p:sldId id="274" r:id="rId7"/>
    <p:sldId id="270" r:id="rId8"/>
    <p:sldId id="258" r:id="rId9"/>
    <p:sldId id="267" r:id="rId10"/>
    <p:sldId id="264" r:id="rId11"/>
    <p:sldId id="277" r:id="rId12"/>
    <p:sldId id="265" r:id="rId13"/>
    <p:sldId id="281" r:id="rId14"/>
    <p:sldId id="282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/>
    <p:restoredTop sz="93056" autoAdjust="0"/>
  </p:normalViewPr>
  <p:slideViewPr>
    <p:cSldViewPr snapToGrid="0" snapToObjects="1">
      <p:cViewPr varScale="1">
        <p:scale>
          <a:sx n="106" d="100"/>
          <a:sy n="106" d="100"/>
        </p:scale>
        <p:origin x="79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EC9EF-8FF1-4173-A44B-997F895C481B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C4F03-FA52-4C3C-B01F-A6E43E5BE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1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C4F03-FA52-4C3C-B01F-A6E43E5BE1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3D44B-71BC-DD40-9E7E-6BE6D4761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F4703-A919-524E-9FF0-EBF75C1D2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A6D54-0FAB-F448-93BD-C2D5FF4C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88B39-BF67-CE47-994F-CAC63FCD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5386E-0E56-104A-A63C-D7217D38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17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8D4C-DFAD-9A45-8547-EDEFC1D29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26693-4C8D-F242-BE51-2011C6690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3F639-2343-B64A-B3B7-C0874FBC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8024E-8A9B-9444-99CE-4ADE5B22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2B50E-F2D0-BF4C-ABB3-0962BE60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1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5150E0-29D5-DC46-A869-2D085CE54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B2344-1238-1F47-8EA1-D0A0D80C5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3F15C-E39F-5E47-B4B1-CC91BA83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CC53E-9FD3-DB41-8179-6E2C8119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57217-127B-5449-9F41-CE39BCB2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0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2C09-D9DF-6340-8A90-BFC1D91F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EC389-72A7-4245-9CFA-19E06DFA4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222BF-4D96-CD40-AA48-22B32174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6F64E-B146-2B40-95C1-18D4F44E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75E-847B-7143-BC32-C72B24E2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4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E10B-CE66-9344-B35B-8EF544D3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00E43-B589-F343-B973-843C9634C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027F4-4C2C-5340-96D2-98984FFC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66451-3525-954D-AB58-A6C78F56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77C22-C605-C441-A0F7-86F56BD3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1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0ECF-2610-B94C-A93C-937AEAB5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D6A0A-E96E-D147-AA3A-7F6A367EA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80A79-B970-6944-B09F-ADAE7F519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70AD3-6281-B449-AFBE-A2831ED1F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C8FEE-D545-C54F-857A-64480A76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6B93C-01E8-EB49-8651-BEDCE1BB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4FDF7-767E-1F42-B1ED-75A5C319F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1C384-99C6-3E4D-B660-7E87AD398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77969-038A-BB4B-8DED-17CF48149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8C863-A7A9-DE44-BE97-F70EFF352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F08E0F-48C6-1F48-9565-5E94CC347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ACFA67-6B39-1843-B6EF-8BCA1FD3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9CFCBE-82B9-0E43-8141-00BBA731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B3ECE-C597-4747-A2DF-F8E64F9B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C71D-C08F-AA46-8FE5-28BE8E4C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BD583-2962-304F-919E-C39727C12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9E232-F1D3-CD4E-A87B-E0DE4366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19BA0-B6A0-394C-8D63-B9E8E7AB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0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1C358E-7707-E34D-9272-BF86AA36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8C673-2950-7145-AC6A-A6A9D136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73CD3-B921-1645-A221-E7CD284D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5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30F3F-D9A8-4A43-BDA9-C3596C2A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73652-5E4D-2048-A423-E2FE6FB38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27E16-FD70-8241-8587-9BD6C0222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C0085-ECDC-9649-A6A2-9203140E5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3C468-5F4C-9E4C-98FD-1604636DB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3D9DF-5571-7F4C-AEDB-2D1DD559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8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55D75-802A-E544-8377-B16667FA9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ACDF8-6803-944F-BE36-8F70B203D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E6D06-ED40-6F45-BE26-56E1D052D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020A0-7750-D84A-847C-F1EF6B11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EB003-0C0E-1A40-944F-4D760F45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9CC3D-24E6-6648-9CEC-D3AFA5B9E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9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93736-D25D-2341-8890-816D8F84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D5323-04C9-1544-B4C9-CF0ED999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EFF44-2C84-DD44-9ED4-C25AF42D0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D7118-121F-E543-BEAD-89E9B122E74C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BB781-0D57-7346-BAE3-DFE03F101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A1E5F-5258-5541-8BED-5D382B03A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8D80-3FDF-C64F-BA01-696E5FC94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8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679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929" y="1557196"/>
            <a:ext cx="6254262" cy="3600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15A14C63-A88F-4C2A-BD03-0B3DD91DA1B7}"/>
              </a:ext>
            </a:extLst>
          </p:cNvPr>
          <p:cNvSpPr txBox="1"/>
          <p:nvPr/>
        </p:nvSpPr>
        <p:spPr>
          <a:xfrm>
            <a:off x="276405" y="1348966"/>
            <a:ext cx="4838520" cy="455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tabLst/>
              <a:defRPr/>
            </a:pPr>
            <a:r>
              <a:rPr lang="en-US" sz="20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CREATE YOUR OWN ORGANIZATION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tabLst/>
              <a:defRPr/>
            </a:pPr>
            <a:endParaRPr lang="en-US" sz="2000" b="1" kern="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rgbClr val="FFFFFF"/>
              </a:buClr>
              <a:buSzPts val="3000"/>
              <a:defRPr/>
            </a:pPr>
            <a:r>
              <a:rPr lang="en-US" sz="2000" kern="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1. Go to https://www.fau.edu/getinvolved</a:t>
            </a:r>
          </a:p>
          <a:p>
            <a:pPr lvl="0">
              <a:buClr>
                <a:srgbClr val="FFFFFF"/>
              </a:buClr>
              <a:buSzPts val="3000"/>
              <a:defRPr/>
            </a:pPr>
            <a:r>
              <a:rPr lang="en-US" sz="2000" kern="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2. Login in with your FAU Username &amp; Password</a:t>
            </a:r>
          </a:p>
          <a:p>
            <a:pPr lvl="0">
              <a:buClr>
                <a:srgbClr val="FFFFFF"/>
              </a:buClr>
              <a:buSzPts val="3000"/>
              <a:defRPr/>
            </a:pPr>
            <a:r>
              <a:rPr lang="en-US" sz="2000" kern="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3. Scroll to the bottom right and click Intent to Organize</a:t>
            </a:r>
          </a:p>
          <a:p>
            <a:pPr lvl="0">
              <a:buClr>
                <a:srgbClr val="FFFFFF"/>
              </a:buClr>
              <a:buSzPts val="3000"/>
              <a:defRPr/>
            </a:pPr>
            <a:endParaRPr lang="en-US" sz="2000" kern="0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0">
              <a:buClr>
                <a:srgbClr val="FFFFFF"/>
              </a:buClr>
              <a:buSzPts val="3000"/>
              <a:defRPr/>
            </a:pPr>
            <a:r>
              <a:rPr lang="en-US" sz="2000" kern="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What you need?</a:t>
            </a:r>
          </a:p>
          <a:p>
            <a:pPr lvl="0">
              <a:buClr>
                <a:srgbClr val="FFFFFF"/>
              </a:buClr>
              <a:buSzPts val="3000"/>
              <a:defRPr/>
            </a:pPr>
            <a:r>
              <a:rPr lang="en-US" sz="2000" kern="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President, Vice President, Treasurer, and Advisor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2CB22E-03BB-4C03-BD57-0B2A1889825E}"/>
              </a:ext>
            </a:extLst>
          </p:cNvPr>
          <p:cNvSpPr txBox="1"/>
          <p:nvPr/>
        </p:nvSpPr>
        <p:spPr>
          <a:xfrm>
            <a:off x="86281" y="308810"/>
            <a:ext cx="10868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REGISTERED STUDENT ORGANIZATIONS</a:t>
            </a:r>
          </a:p>
        </p:txBody>
      </p:sp>
    </p:spTree>
    <p:extLst>
      <p:ext uri="{BB962C8B-B14F-4D97-AF65-F5344CB8AC3E}">
        <p14:creationId xmlns:p14="http://schemas.microsoft.com/office/powerpoint/2010/main" val="1538424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579238">
            <a:off x="8864592" y="1548976"/>
            <a:ext cx="2705100" cy="9856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6110" y="164346"/>
            <a:ext cx="7984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STUDENT GOVERNMENT </a:t>
            </a:r>
          </a:p>
        </p:txBody>
      </p:sp>
      <p:sp>
        <p:nvSpPr>
          <p:cNvPr id="9" name="Rectangle 8"/>
          <p:cNvSpPr/>
          <p:nvPr/>
        </p:nvSpPr>
        <p:spPr>
          <a:xfrm>
            <a:off x="247650" y="1328757"/>
            <a:ext cx="855345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Three branches of Governance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Executive Branch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Legislative Branch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Judicial Branch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Signature Services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SG Scholarship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Owl Ride with Lyft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FAU Owl Perks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FAU Lazy Texts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SG Parking Citation Forgiveness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Research Poster Printing 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582FE-FFBC-4A09-A5FE-4BE9C8104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821" y="164346"/>
            <a:ext cx="3690529" cy="3663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04186-42D2-4033-A401-D089664A8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268" y="3918880"/>
            <a:ext cx="4133663" cy="19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43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riding horses on a city street&#10;&#10;Description automatically generated">
            <a:extLst>
              <a:ext uri="{FF2B5EF4-FFF2-40B4-BE49-F238E27FC236}">
                <a16:creationId xmlns:a16="http://schemas.microsoft.com/office/drawing/2014/main" id="{F8C757F6-4B90-4DBD-83BE-D4CBC29D1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3" r="1287" b="17347"/>
          <a:stretch/>
        </p:blipFill>
        <p:spPr>
          <a:xfrm>
            <a:off x="5408156" y="3888135"/>
            <a:ext cx="3107565" cy="199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2774EA-E2A9-4E75-96AA-CFDFA176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34" y="205048"/>
            <a:ext cx="9676489" cy="770898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TRADITIONS</a:t>
            </a:r>
          </a:p>
        </p:txBody>
      </p:sp>
      <p:sp>
        <p:nvSpPr>
          <p:cNvPr id="5" name="Google Shape;90;p14">
            <a:extLst>
              <a:ext uri="{FF2B5EF4-FFF2-40B4-BE49-F238E27FC236}">
                <a16:creationId xmlns:a16="http://schemas.microsoft.com/office/drawing/2014/main" id="{15A14C63-A88F-4C2A-BD03-0B3DD91DA1B7}"/>
              </a:ext>
            </a:extLst>
          </p:cNvPr>
          <p:cNvSpPr txBox="1"/>
          <p:nvPr/>
        </p:nvSpPr>
        <p:spPr>
          <a:xfrm>
            <a:off x="505004" y="1180993"/>
            <a:ext cx="5576125" cy="2868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tabLst/>
              <a:defRPr/>
            </a:pPr>
            <a:r>
              <a:rPr lang="en-US" b="1" kern="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YOUR INVOLVEMENT GUIDES YOU TOWARD THE FUTURE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tabLst/>
              <a:defRPr/>
            </a:pPr>
            <a:endParaRPr lang="en-US" kern="0" dirty="0">
              <a:solidFill>
                <a:schemeClr val="bg1"/>
              </a:solidFill>
              <a:ea typeface="Calibri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r>
              <a:rPr lang="en-US" kern="0" dirty="0">
                <a:solidFill>
                  <a:schemeClr val="bg1"/>
                </a:solidFill>
                <a:ea typeface="Calibri"/>
                <a:cs typeface="Calibri" panose="020F0502020204030204" pitchFamily="34" charset="0"/>
                <a:sym typeface="Calibri"/>
              </a:rPr>
              <a:t>BLUEsday</a:t>
            </a: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r>
              <a:rPr lang="en-US" kern="0" dirty="0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Homecoming</a:t>
            </a: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r>
              <a:rPr lang="en-US" kern="0" dirty="0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Bed Races</a:t>
            </a: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r>
              <a:rPr lang="en-US" kern="0" dirty="0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Drag Show</a:t>
            </a: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r>
              <a:rPr lang="en-US" kern="0" dirty="0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Sunshine State Classic Step Show</a:t>
            </a: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r>
              <a:rPr lang="en-US" kern="0" dirty="0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Annual Bonfire</a:t>
            </a: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r>
              <a:rPr lang="en-US" kern="0" dirty="0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Festival of Nations</a:t>
            </a: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endParaRPr lang="en-US" kern="0" dirty="0">
              <a:solidFill>
                <a:schemeClr val="bg1"/>
              </a:solidFill>
              <a:ea typeface="Arial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r>
              <a:rPr lang="en-US" sz="2000" b="1" kern="0" dirty="0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Come See Owlsley and Hoot around campus! </a:t>
            </a: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r>
              <a:rPr lang="en-US" sz="3600" b="1" kern="0" dirty="0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	</a:t>
            </a:r>
            <a:r>
              <a:rPr lang="en-US" sz="2400" b="1" kern="0" dirty="0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@</a:t>
            </a:r>
            <a:r>
              <a:rPr lang="en-US" sz="2400" b="1" kern="0" dirty="0" err="1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owlsleyandhoot</a:t>
            </a:r>
            <a:endParaRPr lang="en-US" sz="2400" b="1" kern="0" dirty="0">
              <a:solidFill>
                <a:schemeClr val="bg1"/>
              </a:solidFill>
              <a:ea typeface="Arial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r>
              <a:rPr lang="en-US" sz="2400" b="1" kern="0" dirty="0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	@</a:t>
            </a:r>
            <a:r>
              <a:rPr lang="en-US" sz="2400" b="1" kern="0" dirty="0" err="1">
                <a:solidFill>
                  <a:schemeClr val="bg1"/>
                </a:solidFill>
                <a:ea typeface="Arial"/>
                <a:cs typeface="Calibri" panose="020F0502020204030204" pitchFamily="34" charset="0"/>
                <a:sym typeface="Calibri"/>
              </a:rPr>
              <a:t>fauinvolvement</a:t>
            </a:r>
            <a:endParaRPr lang="en-US" sz="2400" b="1" kern="0" dirty="0">
              <a:solidFill>
                <a:schemeClr val="bg1"/>
              </a:solidFill>
              <a:ea typeface="Arial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r>
              <a:rPr lang="en-US" sz="2400" b="1" kern="0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Calibri"/>
              </a:rPr>
              <a:t>	</a:t>
            </a:r>
            <a:endParaRPr lang="en-US" sz="3600" b="1" kern="0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Calibri"/>
            </a:endParaRPr>
          </a:p>
          <a:p>
            <a:pPr lvl="0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endParaRPr lang="en-US" sz="1600" kern="0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Calibri"/>
            </a:endParaRPr>
          </a:p>
          <a:p>
            <a:pPr lvl="0" algn="ctr">
              <a:lnSpc>
                <a:spcPct val="119931"/>
              </a:lnSpc>
              <a:buClr>
                <a:srgbClr val="000000"/>
              </a:buClr>
              <a:buSzPts val="3000"/>
              <a:defRPr/>
            </a:pPr>
            <a:endParaRPr lang="en-US" sz="1600" b="1" kern="0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Calibri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C67A0-D02D-4079-85E7-B1A94DD36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034" y="158042"/>
            <a:ext cx="2499378" cy="167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7D91A-2EBA-4728-A7BF-55EA2DE92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578" y="1868181"/>
            <a:ext cx="2926831" cy="194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0D840B-4B45-4C51-9854-8CD9D1D05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84" y="262873"/>
            <a:ext cx="3834716" cy="5151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012C5E-7A9C-4FC9-A33D-7208AD559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441" y="5305389"/>
            <a:ext cx="1180630" cy="11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61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15A14C63-A88F-4C2A-BD03-0B3DD91DA1B7}"/>
              </a:ext>
            </a:extLst>
          </p:cNvPr>
          <p:cNvSpPr txBox="1"/>
          <p:nvPr/>
        </p:nvSpPr>
        <p:spPr>
          <a:xfrm>
            <a:off x="276405" y="1348966"/>
            <a:ext cx="4838520" cy="455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0D9F4-2201-4EF9-AA72-A49D0F4DA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7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71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8211"/>
            <a:ext cx="94855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Learning Outcomes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235" y="1520702"/>
            <a:ext cx="8411878" cy="422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•Understand the different opportunities available within a student organization on campus.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•Learn about the many entities of the Student Government including Activities and Service Fees, leadership roles, Learn about campus traditions, Weeks of Welcome, Homecoming, and Greek Life.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•Through Owl Central, learn the different ways to navigate joining an RSO, applying for jobs within the Student Government, and starting an organization of their own.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7280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8166" y="2666248"/>
            <a:ext cx="9676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03477E"/>
                </a:solidFill>
              </a:rPr>
              <a:t>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24" y="5780670"/>
            <a:ext cx="2697931" cy="8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9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s://lh3.googleusercontent.com/HfUESsNDCwaHDAhhHVtGlad8VaUhd8_FtM1WroxLkTKZ6GzfQhitHNC9jIjXNzBTtbELgiTwjezJQFzWEnZ0zlZYYvjS2wup8hjqdi2c3kt8645WrPKVcyvbdeQPN0Z9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4" t="10569" r="16091" b="17588"/>
          <a:stretch/>
        </p:blipFill>
        <p:spPr bwMode="auto">
          <a:xfrm>
            <a:off x="575353" y="493160"/>
            <a:ext cx="7633700" cy="48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24" y="5780670"/>
            <a:ext cx="2697931" cy="8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5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32774EA-E2A9-4E75-96AA-CFDFA176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75" y="366280"/>
            <a:ext cx="9859117" cy="77089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MEET THE TEAM!</a:t>
            </a:r>
          </a:p>
        </p:txBody>
      </p:sp>
      <p:sp>
        <p:nvSpPr>
          <p:cNvPr id="9" name="Google Shape;90;p14">
            <a:extLst>
              <a:ext uri="{FF2B5EF4-FFF2-40B4-BE49-F238E27FC236}">
                <a16:creationId xmlns:a16="http://schemas.microsoft.com/office/drawing/2014/main" id="{15A14C63-A88F-4C2A-BD03-0B3DD91DA1B7}"/>
              </a:ext>
            </a:extLst>
          </p:cNvPr>
          <p:cNvSpPr txBox="1"/>
          <p:nvPr/>
        </p:nvSpPr>
        <p:spPr>
          <a:xfrm>
            <a:off x="414302" y="1820215"/>
            <a:ext cx="7339585" cy="500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  <a:defRPr/>
            </a:pPr>
            <a:endParaRPr kumimoji="0" lang="en-US" sz="1600" i="0" u="none" strike="noStrike" kern="0" cap="none" spc="0" normalizeH="0" baseline="0" noProof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  <a:defRPr/>
            </a:pPr>
            <a:endParaRPr lang="en-US" sz="1600" kern="0">
              <a:solidFill>
                <a:srgbClr val="002D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FFFFFF"/>
              </a:buClr>
              <a:buSzPts val="3000"/>
              <a:buFont typeface="Arial" panose="020B0604020202020204" pitchFamily="34" charset="0"/>
              <a:buChar char="•"/>
              <a:defRPr/>
            </a:pPr>
            <a:endParaRPr kumimoji="0" lang="en-US" sz="1600" i="0" u="none" strike="noStrike" kern="0" cap="none" spc="0" normalizeH="0" baseline="0" noProof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tabLst/>
              <a:defRPr/>
            </a:pPr>
            <a:endParaRPr kumimoji="0" lang="en-US" sz="1600" i="0" u="none" strike="noStrike" kern="0" cap="none" spc="0" normalizeH="0" baseline="0" noProof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tabLst/>
              <a:defRPr/>
            </a:pP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1CBC6-AFD6-40CD-92FE-10EE4A399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5" y="1371421"/>
            <a:ext cx="914479" cy="1371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B56C41-2AA5-4303-80EE-2D5CA98FD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438" y="1328727"/>
            <a:ext cx="993294" cy="1414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2AD240-0924-4EFC-976C-70C090559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357" y="1334582"/>
            <a:ext cx="914479" cy="14085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712965-BDFE-49B1-965B-A61C2702D3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48" t="32170" r="21472"/>
          <a:stretch/>
        </p:blipFill>
        <p:spPr>
          <a:xfrm>
            <a:off x="9129522" y="2939172"/>
            <a:ext cx="1053917" cy="16995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9DFDBC-999A-4EE0-8998-B6C00CD2B75C}"/>
              </a:ext>
            </a:extLst>
          </p:cNvPr>
          <p:cNvSpPr txBox="1"/>
          <p:nvPr/>
        </p:nvSpPr>
        <p:spPr>
          <a:xfrm>
            <a:off x="1275528" y="1518373"/>
            <a:ext cx="18339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Donald Van Pelt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Director, SAI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Area of focus: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SAI Leadership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Student Government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A2162A-B9E3-4668-B21E-915425787ECC}"/>
              </a:ext>
            </a:extLst>
          </p:cNvPr>
          <p:cNvSpPr txBox="1"/>
          <p:nvPr/>
        </p:nvSpPr>
        <p:spPr>
          <a:xfrm>
            <a:off x="4084095" y="1501391"/>
            <a:ext cx="1855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Tikiya Henry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Associate Director, SAI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Area of focus: 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Student Government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E6DE3D-026A-455B-8D32-FD4C2AFFACD5}"/>
              </a:ext>
            </a:extLst>
          </p:cNvPr>
          <p:cNvSpPr txBox="1"/>
          <p:nvPr/>
        </p:nvSpPr>
        <p:spPr>
          <a:xfrm>
            <a:off x="6918216" y="1430677"/>
            <a:ext cx="19164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Elaine Jordat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Associate Director, FSL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Areas of focus: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Panhellenic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IFC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389B20-4018-4ED4-9E17-A6B5B5C4955E}"/>
              </a:ext>
            </a:extLst>
          </p:cNvPr>
          <p:cNvSpPr txBox="1"/>
          <p:nvPr/>
        </p:nvSpPr>
        <p:spPr>
          <a:xfrm>
            <a:off x="10182602" y="1501391"/>
            <a:ext cx="18106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Ebony Lamar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Assistant Director, FSL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Areas of focus: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NPHC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MGC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28DEEB-4573-4E66-BCEB-8A5DF8BE7611}"/>
              </a:ext>
            </a:extLst>
          </p:cNvPr>
          <p:cNvSpPr txBox="1"/>
          <p:nvPr/>
        </p:nvSpPr>
        <p:spPr>
          <a:xfrm>
            <a:off x="1165478" y="3151249"/>
            <a:ext cx="20540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Richard Mahler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Assistant Director, SAI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Area of focus: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Programming, Traditions, Mascot, Homecoming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4CFD1F-A555-4D1D-8ECE-DE72B5E36042}"/>
              </a:ext>
            </a:extLst>
          </p:cNvPr>
          <p:cNvSpPr txBox="1"/>
          <p:nvPr/>
        </p:nvSpPr>
        <p:spPr>
          <a:xfrm>
            <a:off x="4207027" y="3107352"/>
            <a:ext cx="18270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Renee Fellinger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Assistant Director, SAI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Area of focus: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Student Organizations Graduate and Professional Student Association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90EE0F-3B40-4F61-B10A-D7CC7EFBEA24}"/>
              </a:ext>
            </a:extLst>
          </p:cNvPr>
          <p:cNvSpPr txBox="1"/>
          <p:nvPr/>
        </p:nvSpPr>
        <p:spPr>
          <a:xfrm>
            <a:off x="10434566" y="2958984"/>
            <a:ext cx="1828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Marian Williams </a:t>
            </a: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Office Manager, SG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Area of focus: 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SAI office Operations Human Resources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D51C68-BD4B-4C74-A853-3853EB6F7A41}"/>
              </a:ext>
            </a:extLst>
          </p:cNvPr>
          <p:cNvSpPr txBox="1"/>
          <p:nvPr/>
        </p:nvSpPr>
        <p:spPr>
          <a:xfrm>
            <a:off x="169975" y="4807390"/>
            <a:ext cx="533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Connect with us on Social Media!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805F39E-3573-4735-9F1E-5DC01BFE3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06" y="5229918"/>
            <a:ext cx="1433559" cy="14335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4F9CA2A-DC27-4F33-8174-0E81E7272680}"/>
              </a:ext>
            </a:extLst>
          </p:cNvPr>
          <p:cNvSpPr txBox="1"/>
          <p:nvPr/>
        </p:nvSpPr>
        <p:spPr>
          <a:xfrm>
            <a:off x="1738265" y="5356609"/>
            <a:ext cx="4001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@fauinvolvement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@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sgatfau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@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pbfau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@FAUFSLIFE</a:t>
            </a:r>
          </a:p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A23A02-7905-4B3A-B2BB-1DA516E3DAEA}"/>
              </a:ext>
            </a:extLst>
          </p:cNvPr>
          <p:cNvSpPr txBox="1"/>
          <p:nvPr/>
        </p:nvSpPr>
        <p:spPr>
          <a:xfrm>
            <a:off x="3713289" y="5577734"/>
            <a:ext cx="5615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Stop by our office on the second floor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of the Student Union, room 220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1E2ED-6B6C-4BD4-B52F-DF5E990576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r="21709" b="8814"/>
          <a:stretch/>
        </p:blipFill>
        <p:spPr>
          <a:xfrm>
            <a:off x="188259" y="3059798"/>
            <a:ext cx="923365" cy="1374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1D3806-8798-4320-8234-8788D4E7A9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9"/>
          <a:stretch/>
        </p:blipFill>
        <p:spPr>
          <a:xfrm>
            <a:off x="3109438" y="3067952"/>
            <a:ext cx="993294" cy="1366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8AC66-CB0D-4B9B-BD2C-CA28A00BF35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771" r="11625"/>
          <a:stretch/>
        </p:blipFill>
        <p:spPr>
          <a:xfrm>
            <a:off x="9013770" y="1222217"/>
            <a:ext cx="979715" cy="1520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25F73-6286-4615-BF49-547A5B3BA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3157" y="2999800"/>
            <a:ext cx="1189410" cy="16660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C606AB-B7B6-4DC2-94CB-3C9CEE3301B3}"/>
              </a:ext>
            </a:extLst>
          </p:cNvPr>
          <p:cNvSpPr txBox="1"/>
          <p:nvPr/>
        </p:nvSpPr>
        <p:spPr>
          <a:xfrm>
            <a:off x="7347693" y="2986384"/>
            <a:ext cx="1706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>
                <a:solidFill>
                  <a:srgbClr val="4472C4">
                    <a:lumMod val="50000"/>
                  </a:srgbClr>
                </a:solidFill>
              </a:rPr>
              <a:t>Lindsey Goldstein </a:t>
            </a:r>
          </a:p>
          <a:p>
            <a:pPr lvl="0"/>
            <a:r>
              <a:rPr lang="en-US" sz="1400" b="1" dirty="0">
                <a:solidFill>
                  <a:srgbClr val="4472C4">
                    <a:lumMod val="50000"/>
                  </a:srgbClr>
                </a:solidFill>
              </a:rPr>
              <a:t>Assistant Director </a:t>
            </a:r>
            <a:r>
              <a:rPr lang="en-US" sz="1400" b="1" dirty="0" err="1">
                <a:solidFill>
                  <a:srgbClr val="4472C4">
                    <a:lumMod val="50000"/>
                  </a:srgbClr>
                </a:solidFill>
              </a:rPr>
              <a:t>Weppner</a:t>
            </a:r>
            <a:r>
              <a:rPr lang="en-US" sz="1400" b="1" dirty="0">
                <a:solidFill>
                  <a:srgbClr val="4472C4">
                    <a:lumMod val="50000"/>
                  </a:srgbClr>
                </a:solidFill>
              </a:rPr>
              <a:t> Center, SAI</a:t>
            </a:r>
          </a:p>
          <a:p>
            <a:pPr lvl="0"/>
            <a:r>
              <a:rPr lang="en-US" sz="1400" dirty="0">
                <a:solidFill>
                  <a:srgbClr val="4472C4">
                    <a:lumMod val="50000"/>
                  </a:srgbClr>
                </a:solidFill>
              </a:rPr>
              <a:t>Area of focus: Service , Civic Engagement </a:t>
            </a:r>
          </a:p>
        </p:txBody>
      </p:sp>
    </p:spTree>
    <p:extLst>
      <p:ext uri="{BB962C8B-B14F-4D97-AF65-F5344CB8AC3E}">
        <p14:creationId xmlns:p14="http://schemas.microsoft.com/office/powerpoint/2010/main" val="3494732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3477E"/>
                </a:solidFill>
                <a:latin typeface="Permanent Marker"/>
              </a:rPr>
              <a:t>INVOLVEMENT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5083" y="2562524"/>
            <a:ext cx="81991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FFFF"/>
              </a:buClr>
              <a:buSzPts val="3000"/>
              <a:defRPr/>
            </a:pPr>
            <a:r>
              <a:rPr lang="en-US" sz="6000" kern="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WHAT IS INVOLVEMENT?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AC7CB1-8A28-4274-9C13-D5A4E47C3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694" y="404460"/>
            <a:ext cx="3228597" cy="2158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E42A0-3BBF-4778-8320-7E6799937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47" y="4848693"/>
            <a:ext cx="2483196" cy="1555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6C254E-BA55-49D1-91D0-52409AB19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202" y="3416575"/>
            <a:ext cx="2784978" cy="2081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AFEA1-B5CD-4E4E-AA57-85BCBB26C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58" y="575793"/>
            <a:ext cx="2425385" cy="162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CD1DB-8398-42ED-A961-3B333D26C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698" y="520651"/>
            <a:ext cx="2590375" cy="1731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8565D-DADD-4F43-8ADC-3B6CE687E7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201" y="4064479"/>
            <a:ext cx="1897677" cy="241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6590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7680" y="438211"/>
            <a:ext cx="94855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WHY IS </a:t>
            </a:r>
            <a:r>
              <a:rPr lang="en-US" sz="4400" kern="0" dirty="0">
                <a:solidFill>
                  <a:schemeClr val="bg1"/>
                </a:solidFill>
                <a:ea typeface="Calibri"/>
                <a:cs typeface="Calibri"/>
              </a:rPr>
              <a:t>INVOLVEMENT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</a:p>
          <a:p>
            <a:r>
              <a:rPr lang="en-US" sz="4400" dirty="0">
                <a:solidFill>
                  <a:schemeClr val="bg1"/>
                </a:solidFill>
              </a:rPr>
              <a:t>IMPORTANT?</a:t>
            </a:r>
          </a:p>
        </p:txBody>
      </p:sp>
      <p:sp>
        <p:nvSpPr>
          <p:cNvPr id="5" name="Rectangle 4"/>
          <p:cNvSpPr/>
          <p:nvPr/>
        </p:nvSpPr>
        <p:spPr>
          <a:xfrm>
            <a:off x="487680" y="228978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Students involved in at least one activity or organization outside of the classroom: </a:t>
            </a:r>
          </a:p>
          <a:p>
            <a:r>
              <a:rPr lang="en-US" dirty="0">
                <a:solidFill>
                  <a:srgbClr val="002060"/>
                </a:solidFill>
              </a:rPr>
              <a:t>	- Have better grades</a:t>
            </a:r>
          </a:p>
          <a:p>
            <a:r>
              <a:rPr lang="en-US" dirty="0">
                <a:solidFill>
                  <a:srgbClr val="002060"/>
                </a:solidFill>
              </a:rPr>
              <a:t>	- Improve time management and intrapersonal skills</a:t>
            </a:r>
          </a:p>
          <a:p>
            <a:r>
              <a:rPr lang="en-US" dirty="0">
                <a:solidFill>
                  <a:srgbClr val="002060"/>
                </a:solidFill>
              </a:rPr>
              <a:t>	- More marketable to future employers and graduate 	  programs</a:t>
            </a:r>
          </a:p>
          <a:p>
            <a:r>
              <a:rPr lang="en-US" dirty="0">
                <a:solidFill>
                  <a:srgbClr val="002060"/>
                </a:solidFill>
              </a:rPr>
              <a:t>	- Create long lasting friendships and connections</a:t>
            </a:r>
          </a:p>
          <a:p>
            <a:r>
              <a:rPr lang="en-US" dirty="0">
                <a:solidFill>
                  <a:srgbClr val="002060"/>
                </a:solidFill>
              </a:rPr>
              <a:t>	- Gain transferrable skills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45% of the 2019-2020 first year cohort were involved in at least 1 student organization.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With over 400+ organizations, and up to three governance positions in each, there are over 1200 opportunities for you to lead!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50" y="822931"/>
            <a:ext cx="305104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36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8804" y="2427164"/>
            <a:ext cx="929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WHAT IS AN ACTIVITY &amp;</a:t>
            </a:r>
          </a:p>
          <a:p>
            <a:r>
              <a:rPr lang="en-US" sz="6000" dirty="0">
                <a:solidFill>
                  <a:schemeClr val="bg1"/>
                </a:solidFill>
              </a:rPr>
              <a:t>SERVICE FEE?</a:t>
            </a:r>
          </a:p>
        </p:txBody>
      </p:sp>
    </p:spTree>
    <p:extLst>
      <p:ext uri="{BB962C8B-B14F-4D97-AF65-F5344CB8AC3E}">
        <p14:creationId xmlns:p14="http://schemas.microsoft.com/office/powerpoint/2010/main" val="1306167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24676"/>
            <a:ext cx="10158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REGISTERED STUDENT ORGANIZATIONS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222" y="1773806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QUICK FACTS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Florida Atlantic University is home to over 400 unique 	            </a:t>
            </a:r>
          </a:p>
          <a:p>
            <a:r>
              <a:rPr lang="en-US" dirty="0">
                <a:solidFill>
                  <a:schemeClr val="bg1"/>
                </a:solidFill>
              </a:rPr>
              <a:t>      registered student organizations (RSO)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These organizations plan over 5000 events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Average GPA is 3.2 or higher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Organizations are arranged into the following Councils: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Academic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Multicultural / Spiritual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Special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Sports Clubs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Fraternity &amp; Sorority Life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F18F99-F8D3-4788-8BE9-ABA38F655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222" y="1881281"/>
            <a:ext cx="5339768" cy="347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971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46376" y="1006591"/>
            <a:ext cx="6355977" cy="39957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8" y="1154738"/>
            <a:ext cx="5462853" cy="4961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316A9A-A60C-40F8-B4D6-483AFC0FE5A4}"/>
              </a:ext>
            </a:extLst>
          </p:cNvPr>
          <p:cNvSpPr txBox="1"/>
          <p:nvPr/>
        </p:nvSpPr>
        <p:spPr>
          <a:xfrm>
            <a:off x="174779" y="253880"/>
            <a:ext cx="10463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REGISTERED STUDENT ORGANIZATIONS</a:t>
            </a:r>
          </a:p>
        </p:txBody>
      </p:sp>
      <p:pic>
        <p:nvPicPr>
          <p:cNvPr id="7" name="Google Shape;147;p19">
            <a:extLst>
              <a:ext uri="{FF2B5EF4-FFF2-40B4-BE49-F238E27FC236}">
                <a16:creationId xmlns:a16="http://schemas.microsoft.com/office/drawing/2014/main" id="{FE6A1F3C-4A3E-440F-B0D9-AE9C3AA69C3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163" y="1444629"/>
            <a:ext cx="5856148" cy="33268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9502E7-D4B7-4E4B-B655-B888733ADAE6}"/>
              </a:ext>
            </a:extLst>
          </p:cNvPr>
          <p:cNvSpPr/>
          <p:nvPr/>
        </p:nvSpPr>
        <p:spPr>
          <a:xfrm>
            <a:off x="7828635" y="2098660"/>
            <a:ext cx="2240924" cy="328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60236-EA11-4EDD-ACA8-B4047161E33E}"/>
              </a:ext>
            </a:extLst>
          </p:cNvPr>
          <p:cNvSpPr txBox="1"/>
          <p:nvPr/>
        </p:nvSpPr>
        <p:spPr>
          <a:xfrm>
            <a:off x="10468244" y="2132061"/>
            <a:ext cx="15132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OR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D0CD7-D5CE-46C3-A5CD-74B6E76FEF81}"/>
              </a:ext>
            </a:extLst>
          </p:cNvPr>
          <p:cNvSpPr/>
          <p:nvPr/>
        </p:nvSpPr>
        <p:spPr>
          <a:xfrm>
            <a:off x="7880893" y="1780488"/>
            <a:ext cx="404942" cy="228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12C69-3E67-4C6A-824E-B19BD841DFDC}"/>
              </a:ext>
            </a:extLst>
          </p:cNvPr>
          <p:cNvSpPr txBox="1"/>
          <p:nvPr/>
        </p:nvSpPr>
        <p:spPr>
          <a:xfrm>
            <a:off x="8511215" y="1154738"/>
            <a:ext cx="15132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SEARCH HERE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A2144C-2EDB-4146-9678-CB76A80C9659}"/>
              </a:ext>
            </a:extLst>
          </p:cNvPr>
          <p:cNvCxnSpPr/>
          <p:nvPr/>
        </p:nvCxnSpPr>
        <p:spPr>
          <a:xfrm flipH="1">
            <a:off x="8285835" y="1343540"/>
            <a:ext cx="476518" cy="3819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551A7A-E813-4B2B-8EC8-36B53160B9FB}"/>
              </a:ext>
            </a:extLst>
          </p:cNvPr>
          <p:cNvCxnSpPr>
            <a:cxnSpLocks/>
          </p:cNvCxnSpPr>
          <p:nvPr/>
        </p:nvCxnSpPr>
        <p:spPr>
          <a:xfrm flipH="1">
            <a:off x="10128759" y="2262867"/>
            <a:ext cx="619659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9BF1C8C-5074-48E7-8F1D-F5C2DF684387}"/>
              </a:ext>
            </a:extLst>
          </p:cNvPr>
          <p:cNvSpPr/>
          <p:nvPr/>
        </p:nvSpPr>
        <p:spPr>
          <a:xfrm>
            <a:off x="7362178" y="2480829"/>
            <a:ext cx="3216498" cy="536173"/>
          </a:xfrm>
          <a:prstGeom prst="rect">
            <a:avLst/>
          </a:prstGeom>
          <a:noFill/>
          <a:ln>
            <a:solidFill>
              <a:srgbClr val="0347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3477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05762C-B8D1-4813-A440-2D0CF43D4D63}"/>
              </a:ext>
            </a:extLst>
          </p:cNvPr>
          <p:cNvSpPr txBox="1"/>
          <p:nvPr/>
        </p:nvSpPr>
        <p:spPr>
          <a:xfrm>
            <a:off x="6006488" y="3234964"/>
            <a:ext cx="1355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IMPORTANT ANNOUNCEMENTS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EAD061-3460-4979-9EDE-0298100335BE}"/>
              </a:ext>
            </a:extLst>
          </p:cNvPr>
          <p:cNvCxnSpPr>
            <a:cxnSpLocks/>
          </p:cNvCxnSpPr>
          <p:nvPr/>
        </p:nvCxnSpPr>
        <p:spPr>
          <a:xfrm flipV="1">
            <a:off x="6912625" y="2906645"/>
            <a:ext cx="371475" cy="272657"/>
          </a:xfrm>
          <a:prstGeom prst="straightConnector1">
            <a:avLst/>
          </a:prstGeom>
          <a:ln>
            <a:solidFill>
              <a:srgbClr val="0347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DBCFBED-74C8-4772-9B5D-1153C4533AFE}"/>
              </a:ext>
            </a:extLst>
          </p:cNvPr>
          <p:cNvSpPr txBox="1"/>
          <p:nvPr/>
        </p:nvSpPr>
        <p:spPr>
          <a:xfrm>
            <a:off x="6066163" y="5082802"/>
            <a:ext cx="585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3477E"/>
                </a:solidFill>
              </a:rPr>
              <a:t>Prefer to use an app? Download the free CORQ app, </a:t>
            </a:r>
          </a:p>
          <a:p>
            <a:pPr algn="ctr"/>
            <a:r>
              <a:rPr lang="en-US" sz="1400" i="1" dirty="0">
                <a:solidFill>
                  <a:srgbClr val="03477E"/>
                </a:solidFill>
              </a:rPr>
              <a:t>your mobile home for Owl Central and FAU Involvement.</a:t>
            </a:r>
          </a:p>
        </p:txBody>
      </p:sp>
    </p:spTree>
    <p:extLst>
      <p:ext uri="{BB962C8B-B14F-4D97-AF65-F5344CB8AC3E}">
        <p14:creationId xmlns:p14="http://schemas.microsoft.com/office/powerpoint/2010/main" val="3256511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79238">
            <a:off x="8864592" y="1548976"/>
            <a:ext cx="2705100" cy="9856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13440" y="259013"/>
            <a:ext cx="10260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FRATERNITY AND SORORITY LIFE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418" y="1877932"/>
            <a:ext cx="85534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College Panhellenic Association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National Pan-Hellenic Council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Interfraternity Council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United Greek Council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2A6E9F-AA6F-4768-9633-BF6672EF765F}"/>
              </a:ext>
            </a:extLst>
          </p:cNvPr>
          <p:cNvSpPr/>
          <p:nvPr/>
        </p:nvSpPr>
        <p:spPr>
          <a:xfrm>
            <a:off x="413440" y="4672084"/>
            <a:ext cx="6159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Fraternities and sororities are about friendship, scholarship, community service, and leadership.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8D0B8-15D9-48AC-8CBB-467166464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868" y="1197286"/>
            <a:ext cx="6096000" cy="2419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879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10453</TotalTime>
  <Words>588</Words>
  <Application>Microsoft Office PowerPoint</Application>
  <PresentationFormat>Widescreen</PresentationFormat>
  <Paragraphs>137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Permanent Marker</vt:lpstr>
      <vt:lpstr>Wingdings</vt:lpstr>
      <vt:lpstr>Office Theme</vt:lpstr>
      <vt:lpstr>PowerPoint Presentation</vt:lpstr>
      <vt:lpstr>PowerPoint Presentation</vt:lpstr>
      <vt:lpstr>MEET THE TEAM!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TRADITIONS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Burnett</dc:creator>
  <cp:lastModifiedBy>Tikiya Henry</cp:lastModifiedBy>
  <cp:revision>62</cp:revision>
  <dcterms:created xsi:type="dcterms:W3CDTF">2021-03-17T14:13:15Z</dcterms:created>
  <dcterms:modified xsi:type="dcterms:W3CDTF">2021-08-06T13:12:12Z</dcterms:modified>
</cp:coreProperties>
</file>