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 id="2147483672"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iFWw2+XUMaC6rvbCpbevrlqyU2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slide" Target="slides/slide37.xml"/><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46" Type="http://schemas.openxmlformats.org/officeDocument/2006/relationships/slide" Target="slides/slide39.xml"/><Relationship Id="rId23" Type="http://schemas.openxmlformats.org/officeDocument/2006/relationships/slide" Target="slides/slide16.xml"/><Relationship Id="rId45" Type="http://schemas.openxmlformats.org/officeDocument/2006/relationships/slide" Target="slides/slide38.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48" Type="http://customschemas.google.com/relationships/presentationmetadata" Target="metadata"/><Relationship Id="rId25" Type="http://schemas.openxmlformats.org/officeDocument/2006/relationships/slide" Target="slides/slide18.xml"/><Relationship Id="rId47" Type="http://schemas.openxmlformats.org/officeDocument/2006/relationships/slide" Target="slides/slide40.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7ccff9c8d_2_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e7ccff9c8d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7ccff9c8d_2_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e7ccff9c8d_2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e7ccff9c8d_2_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e7ccff9c8d_2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e7ccff9c8d_2_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e7ccff9c8d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e7ccff9c8d_2_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e7ccff9c8d_2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7ccff9c8d_2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e7ccff9c8d_2_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e7ccff9c8d_2_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e7ccff9c8d_2_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e7ccff9c8d_2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e7ccff9c8d_2_1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e7ccff9c8d_2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7ccff9c8d_2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e7ccff9c8d_2_1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e7ccff9c8d_2_1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e7ccff9c8d_7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ge7ccff9c8d_7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e7ccff9c8d_7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0" name="Google Shape;410;ge7ccff9c8d_7_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e7ccff9c8d_7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ge7ccff9c8d_7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7ccff9c8d_7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e7ccff9c8d_7_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e7ccff9c8d_7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e7ccff9c8d_7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7ccff9c8d_7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ge7ccff9c8d_7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e7ccff9c8d_7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ge7ccff9c8d_7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e7ccff9c8d_7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2" name="Google Shape;452;ge7ccff9c8d_7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7ccff9c8d_7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8" name="Google Shape;458;ge7ccff9c8d_7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e7ccff9c8d_7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5" name="Google Shape;465;ge7ccff9c8d_7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e7ccff9c8d_7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1" name="Google Shape;471;ge7ccff9c8d_7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e7ccff9c8d_7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7" name="Google Shape;477;ge7ccff9c8d_7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e7ccff9c8d_7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4" name="Google Shape;484;ge7ccff9c8d_7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e7ccff9c8d_12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e7ccff9c8d_12_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e7ccff9c8d_12_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e7ccff9c8d_12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e7ccff9c8d_12_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e7ccff9c8d_12_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e7ccff9c8d_12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e7ccff9c8d_12_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e7ccff9c8d_12_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e7ccff9c8d_12_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e7ccff9c8d_12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e7ccff9c8d_12_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e7ccff9c8d_12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e7ccff9c8d_12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e7ccff9c8d_12_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e7ccff9c8d_12_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e7ccff9c8d_12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e7ccff9c8d_12_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e7ccff9c8d_12_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e7ccff9c8d_12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e7ccff9c8d_12_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e7ccff9c8d_12_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e7ccff9c8d_12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e7ccff9c8d_12_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e7ccff9c8d_12_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e7ccff9c8d_2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ge7ccff9c8d_2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ge7ccff9c8d_2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ge7ccff9c8d_2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ge7ccff9c8d_2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e7ccff9c8d_2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ge7ccff9c8d_2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ge7ccff9c8d_2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e7ccff9c8d_2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ge7ccff9c8d_2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e7ccff9c8d_2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e7ccff9c8d_2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5" name="Google Shape;105;ge7ccff9c8d_2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ge7ccff9c8d_2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e7ccff9c8d_2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e7ccff9c8d_2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ge7ccff9c8d_2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ge7ccff9c8d_2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ge7ccff9c8d_2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ge7ccff9c8d_2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e7ccff9c8d_2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e7ccff9c8d_2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ge7ccff9c8d_2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ge7ccff9c8d_2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ge7ccff9c8d_2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ge7ccff9c8d_2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ge7ccff9c8d_2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e7ccff9c8d_2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e7ccff9c8d_2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e7ccff9c8d_2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ge7ccff9c8d_2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e7ccff9c8d_2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e7ccff9c8d_2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ge7ccff9c8d_2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ge7ccff9c8d_2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ge7ccff9c8d_2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e7ccff9c8d_2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ge7ccff9c8d_2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6" name="Google Shape;136;ge7ccff9c8d_2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7" name="Google Shape;137;ge7ccff9c8d_2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ge7ccff9c8d_2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ge7ccff9c8d_2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e7ccff9c8d_2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ge7ccff9c8d_2_5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3" name="Google Shape;143;ge7ccff9c8d_2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ge7ccff9c8d_2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ge7ccff9c8d_2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ge7ccff9c8d_2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e7ccff9c8d_2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ge7ccff9c8d_2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e7ccff9c8d_2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ge7ccff9c8d_2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ge7ccff9c8d_2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e7ccff9c8d_2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ge7ccff9c8d_2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ge7ccff9c8d_2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ge7ccff9c8d_2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ge7ccff9c8d_2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ge7ccff9c8d_7_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e7ccff9c8d_7_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ge7ccff9c8d_7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e7ccff9c8d_7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e7ccff9c8d_7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ge7ccff9c8d_7_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e7ccff9c8d_7_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ge7ccff9c8d_7_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ge7ccff9c8d_7_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ge7ccff9c8d_7_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ge7ccff9c8d_7_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ge7ccff9c8d_7_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ge7ccff9c8d_7_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ge7ccff9c8d_7_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ge7ccff9c8d_7_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ge7ccff9c8d_7_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e7ccff9c8d_7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ge7ccff9c8d_7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ge7ccff9c8d_7_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ge7ccff9c8d_7_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e7ccff9c8d_7_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ge7ccff9c8d_7_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ge7ccff9c8d_7_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ge7ccff9c8d_7_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ge7ccff9c8d_7_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ge7ccff9c8d_7_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ge7ccff9c8d_7_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ge7ccff9c8d_7_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e7ccff9c8d_7_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ge7ccff9c8d_7_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ge7ccff9c8d_7_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ge7ccff9c8d_7_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ge7ccff9c8d_7_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ge7ccff9c8d_7_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ge7ccff9c8d_7_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e7ccff9c8d_7_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8" name="Shape 208"/>
        <p:cNvGrpSpPr/>
        <p:nvPr/>
      </p:nvGrpSpPr>
      <p:grpSpPr>
        <a:xfrm>
          <a:off x="0" y="0"/>
          <a:ext cx="0" cy="0"/>
          <a:chOff x="0" y="0"/>
          <a:chExt cx="0" cy="0"/>
        </a:xfrm>
      </p:grpSpPr>
      <p:sp>
        <p:nvSpPr>
          <p:cNvPr id="209" name="Google Shape;209;ge7ccff9c8d_7_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ge7ccff9c8d_7_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11" name="Google Shape;211;ge7ccff9c8d_7_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2" name="Google Shape;212;ge7ccff9c8d_7_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ge7ccff9c8d_7_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ge7ccff9c8d_7_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5" name="Shape 215"/>
        <p:cNvGrpSpPr/>
        <p:nvPr/>
      </p:nvGrpSpPr>
      <p:grpSpPr>
        <a:xfrm>
          <a:off x="0" y="0"/>
          <a:ext cx="0" cy="0"/>
          <a:chOff x="0" y="0"/>
          <a:chExt cx="0" cy="0"/>
        </a:xfrm>
      </p:grpSpPr>
      <p:sp>
        <p:nvSpPr>
          <p:cNvPr id="216" name="Google Shape;216;ge7ccff9c8d_7_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ge7ccff9c8d_7_5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8" name="Google Shape;218;ge7ccff9c8d_7_5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9" name="Google Shape;219;ge7ccff9c8d_7_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ge7ccff9c8d_7_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ge7ccff9c8d_7_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2" name="Shape 222"/>
        <p:cNvGrpSpPr/>
        <p:nvPr/>
      </p:nvGrpSpPr>
      <p:grpSpPr>
        <a:xfrm>
          <a:off x="0" y="0"/>
          <a:ext cx="0" cy="0"/>
          <a:chOff x="0" y="0"/>
          <a:chExt cx="0" cy="0"/>
        </a:xfrm>
      </p:grpSpPr>
      <p:sp>
        <p:nvSpPr>
          <p:cNvPr id="223" name="Google Shape;223;ge7ccff9c8d_7_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ge7ccff9c8d_7_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ge7ccff9c8d_7_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ge7ccff9c8d_7_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ge7ccff9c8d_7_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8" name="Shape 228"/>
        <p:cNvGrpSpPr/>
        <p:nvPr/>
      </p:nvGrpSpPr>
      <p:grpSpPr>
        <a:xfrm>
          <a:off x="0" y="0"/>
          <a:ext cx="0" cy="0"/>
          <a:chOff x="0" y="0"/>
          <a:chExt cx="0" cy="0"/>
        </a:xfrm>
      </p:grpSpPr>
      <p:sp>
        <p:nvSpPr>
          <p:cNvPr id="229" name="Google Shape;229;ge7ccff9c8d_7_6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ge7ccff9c8d_7_6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ge7ccff9c8d_7_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ge7ccff9c8d_7_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ge7ccff9c8d_7_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bg>
      <p:bgPr>
        <a:blipFill>
          <a:blip r:embed="rId2">
            <a:alphaModFix/>
          </a:blip>
          <a:stretch>
            <a:fillRect/>
          </a:stretch>
        </a:blipFill>
      </p:bgPr>
    </p:bg>
    <p:spTree>
      <p:nvGrpSpPr>
        <p:cNvPr id="237" name="Shape 237"/>
        <p:cNvGrpSpPr/>
        <p:nvPr/>
      </p:nvGrpSpPr>
      <p:grpSpPr>
        <a:xfrm>
          <a:off x="0" y="0"/>
          <a:ext cx="0" cy="0"/>
          <a:chOff x="0" y="0"/>
          <a:chExt cx="0" cy="0"/>
        </a:xfrm>
      </p:grpSpPr>
      <p:sp>
        <p:nvSpPr>
          <p:cNvPr id="238" name="Google Shape;238;ge7ccff9c8d_12_3"/>
          <p:cNvSpPr txBox="1"/>
          <p:nvPr>
            <p:ph type="title"/>
          </p:nvPr>
        </p:nvSpPr>
        <p:spPr>
          <a:xfrm>
            <a:off x="670826" y="681513"/>
            <a:ext cx="9886338" cy="5934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186D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ge7ccff9c8d_12_3"/>
          <p:cNvSpPr txBox="1"/>
          <p:nvPr>
            <p:ph idx="1" type="body"/>
          </p:nvPr>
        </p:nvSpPr>
        <p:spPr>
          <a:xfrm>
            <a:off x="670826" y="1409858"/>
            <a:ext cx="9886338"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0" name="Shape 240"/>
        <p:cNvGrpSpPr/>
        <p:nvPr/>
      </p:nvGrpSpPr>
      <p:grpSpPr>
        <a:xfrm>
          <a:off x="0" y="0"/>
          <a:ext cx="0" cy="0"/>
          <a:chOff x="0" y="0"/>
          <a:chExt cx="0" cy="0"/>
        </a:xfrm>
      </p:grpSpPr>
      <p:sp>
        <p:nvSpPr>
          <p:cNvPr id="241" name="Google Shape;241;ge7ccff9c8d_12_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2" name="Google Shape;242;ge7ccff9c8d_12_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3" name="Google Shape;243;ge7ccff9c8d_12_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44" name="Shape 244"/>
        <p:cNvGrpSpPr/>
        <p:nvPr/>
      </p:nvGrpSpPr>
      <p:grpSpPr>
        <a:xfrm>
          <a:off x="0" y="0"/>
          <a:ext cx="0" cy="0"/>
          <a:chOff x="0" y="0"/>
          <a:chExt cx="0" cy="0"/>
        </a:xfrm>
      </p:grpSpPr>
      <p:sp>
        <p:nvSpPr>
          <p:cNvPr id="245" name="Google Shape;245;ge7ccff9c8d_12_10"/>
          <p:cNvSpPr txBox="1"/>
          <p:nvPr>
            <p:ph type="ctrTitle"/>
          </p:nvPr>
        </p:nvSpPr>
        <p:spPr>
          <a:xfrm>
            <a:off x="6386019" y="5073615"/>
            <a:ext cx="5805981" cy="85671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b="1" i="0" sz="2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ge7ccff9c8d_12_10"/>
          <p:cNvSpPr txBox="1"/>
          <p:nvPr>
            <p:ph idx="1" type="subTitle"/>
          </p:nvPr>
        </p:nvSpPr>
        <p:spPr>
          <a:xfrm>
            <a:off x="6386019" y="5935784"/>
            <a:ext cx="5805981" cy="79766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1800"/>
              <a:buNone/>
              <a:defRPr b="1" i="0" sz="1800">
                <a:solidFill>
                  <a:schemeClr val="lt1"/>
                </a:solidFill>
                <a:latin typeface="arial"/>
                <a:ea typeface="arial"/>
                <a:cs typeface="arial"/>
                <a:sym typeface="aria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FAU">
  <p:cSld name="About FAU">
    <p:spTree>
      <p:nvGrpSpPr>
        <p:cNvPr id="247" name="Shape 247"/>
        <p:cNvGrpSpPr/>
        <p:nvPr/>
      </p:nvGrpSpPr>
      <p:grpSpPr>
        <a:xfrm>
          <a:off x="0" y="0"/>
          <a:ext cx="0" cy="0"/>
          <a:chOff x="0" y="0"/>
          <a:chExt cx="0" cy="0"/>
        </a:xfrm>
      </p:grpSpPr>
      <p:pic>
        <p:nvPicPr>
          <p:cNvPr id="248" name="Google Shape;248;ge7ccff9c8d_12_13"/>
          <p:cNvPicPr preferRelativeResize="0"/>
          <p:nvPr/>
        </p:nvPicPr>
        <p:blipFill rotWithShape="1">
          <a:blip r:embed="rId2">
            <a:alphaModFix/>
          </a:blip>
          <a:srcRect b="0" l="0" r="0" t="0"/>
          <a:stretch/>
        </p:blipFill>
        <p:spPr>
          <a:xfrm>
            <a:off x="0" y="0"/>
            <a:ext cx="12186428" cy="68580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nd Image">
  <p:cSld name="1_Text and Image">
    <p:bg>
      <p:bgPr>
        <a:blipFill>
          <a:blip r:embed="rId2">
            <a:alphaModFix/>
          </a:blip>
          <a:stretch>
            <a:fillRect/>
          </a:stretch>
        </a:blipFill>
      </p:bgPr>
    </p:bg>
    <p:spTree>
      <p:nvGrpSpPr>
        <p:cNvPr id="249" name="Shape 249"/>
        <p:cNvGrpSpPr/>
        <p:nvPr/>
      </p:nvGrpSpPr>
      <p:grpSpPr>
        <a:xfrm>
          <a:off x="0" y="0"/>
          <a:ext cx="0" cy="0"/>
          <a:chOff x="0" y="0"/>
          <a:chExt cx="0" cy="0"/>
        </a:xfrm>
      </p:grpSpPr>
      <p:sp>
        <p:nvSpPr>
          <p:cNvPr id="250" name="Google Shape;250;ge7ccff9c8d_12_15"/>
          <p:cNvSpPr txBox="1"/>
          <p:nvPr>
            <p:ph type="title"/>
          </p:nvPr>
        </p:nvSpPr>
        <p:spPr>
          <a:xfrm>
            <a:off x="670826" y="681513"/>
            <a:ext cx="5073991" cy="5934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186D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ge7ccff9c8d_12_15"/>
          <p:cNvSpPr txBox="1"/>
          <p:nvPr>
            <p:ph idx="1" type="body"/>
          </p:nvPr>
        </p:nvSpPr>
        <p:spPr>
          <a:xfrm>
            <a:off x="670826" y="1409858"/>
            <a:ext cx="5073991"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ge7ccff9c8d_12_15"/>
          <p:cNvSpPr/>
          <p:nvPr>
            <p:ph idx="2" type="pic"/>
          </p:nvPr>
        </p:nvSpPr>
        <p:spPr>
          <a:xfrm>
            <a:off x="6261652" y="1409858"/>
            <a:ext cx="5930347" cy="435118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2pPr>
            <a:lvl3pPr lvl="2"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3pPr>
            <a:lvl4pPr lvl="3"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4pPr>
            <a:lvl5pPr lvl="4"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blipFill>
          <a:blip r:embed="rId2">
            <a:alphaModFix/>
          </a:blip>
          <a:stretch>
            <a:fillRect/>
          </a:stretch>
        </a:blipFill>
      </p:bgPr>
    </p:bg>
    <p:spTree>
      <p:nvGrpSpPr>
        <p:cNvPr id="253" name="Shape 253"/>
        <p:cNvGrpSpPr/>
        <p:nvPr/>
      </p:nvGrpSpPr>
      <p:grpSpPr>
        <a:xfrm>
          <a:off x="0" y="0"/>
          <a:ext cx="0" cy="0"/>
          <a:chOff x="0" y="0"/>
          <a:chExt cx="0" cy="0"/>
        </a:xfrm>
      </p:grpSpPr>
      <p:sp>
        <p:nvSpPr>
          <p:cNvPr id="254" name="Google Shape;254;ge7ccff9c8d_12_19"/>
          <p:cNvSpPr txBox="1"/>
          <p:nvPr>
            <p:ph type="title"/>
          </p:nvPr>
        </p:nvSpPr>
        <p:spPr>
          <a:xfrm>
            <a:off x="670826" y="681513"/>
            <a:ext cx="9886338" cy="5934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3F3F"/>
              </a:buClr>
              <a:buSzPts val="2600"/>
              <a:buFont typeface="Aria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ge7ccff9c8d_12_19"/>
          <p:cNvSpPr txBox="1"/>
          <p:nvPr>
            <p:ph idx="1" type="body"/>
          </p:nvPr>
        </p:nvSpPr>
        <p:spPr>
          <a:xfrm>
            <a:off x="670826" y="1409858"/>
            <a:ext cx="9886338"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only">
  <p:cSld name="2_Image only">
    <p:bg>
      <p:bgPr>
        <a:blipFill>
          <a:blip r:embed="rId2">
            <a:alphaModFix/>
          </a:blip>
          <a:stretch>
            <a:fillRect/>
          </a:stretch>
        </a:blipFill>
      </p:bgPr>
    </p:bg>
    <p:spTree>
      <p:nvGrpSpPr>
        <p:cNvPr id="256" name="Shape 256"/>
        <p:cNvGrpSpPr/>
        <p:nvPr/>
      </p:nvGrpSpPr>
      <p:grpSpPr>
        <a:xfrm>
          <a:off x="0" y="0"/>
          <a:ext cx="0" cy="0"/>
          <a:chOff x="0" y="0"/>
          <a:chExt cx="0" cy="0"/>
        </a:xfrm>
      </p:grpSpPr>
      <p:sp>
        <p:nvSpPr>
          <p:cNvPr id="257" name="Google Shape;257;ge7ccff9c8d_12_22"/>
          <p:cNvSpPr/>
          <p:nvPr>
            <p:ph idx="2" type="pic"/>
          </p:nvPr>
        </p:nvSpPr>
        <p:spPr>
          <a:xfrm>
            <a:off x="-1" y="0"/>
            <a:ext cx="10088217" cy="589390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1pPr>
            <a:lvl2pPr lvl="1"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2pPr>
            <a:lvl3pPr lvl="2"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3pPr>
            <a:lvl4pPr lvl="3"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4pPr>
            <a:lvl5pPr lvl="4"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8" name="Shape 258"/>
        <p:cNvGrpSpPr/>
        <p:nvPr/>
      </p:nvGrpSpPr>
      <p:grpSpPr>
        <a:xfrm>
          <a:off x="0" y="0"/>
          <a:ext cx="0" cy="0"/>
          <a:chOff x="0" y="0"/>
          <a:chExt cx="0" cy="0"/>
        </a:xfrm>
      </p:grpSpPr>
      <p:sp>
        <p:nvSpPr>
          <p:cNvPr id="259" name="Google Shape;259;ge7ccff9c8d_12_24"/>
          <p:cNvSpPr txBox="1"/>
          <p:nvPr>
            <p:ph type="title"/>
          </p:nvPr>
        </p:nvSpPr>
        <p:spPr>
          <a:xfrm>
            <a:off x="670826" y="681513"/>
            <a:ext cx="9605082" cy="59340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186D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ge7ccff9c8d_12_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ge7ccff9c8d_12_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ge7ccff9c8d_12_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3" name="Google Shape;263;ge7ccff9c8d_12_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64" name="Google Shape;264;ge7ccff9c8d_12_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theme" Target="../theme/theme5.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e7ccff9c8d_2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ge7ccff9c8d_2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ge7ccff9c8d_2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ge7ccff9c8d_2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ge7ccff9c8d_2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ge7ccff9c8d_7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1" name="Google Shape;161;ge7ccff9c8d_7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ge7ccff9c8d_7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3" name="Google Shape;163;ge7ccff9c8d_7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4" name="Google Shape;164;ge7ccff9c8d_7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ge7ccff9c8d_12_0"/>
          <p:cNvSpPr txBox="1"/>
          <p:nvPr>
            <p:ph type="title"/>
          </p:nvPr>
        </p:nvSpPr>
        <p:spPr>
          <a:xfrm>
            <a:off x="670826" y="681513"/>
            <a:ext cx="9605082" cy="59340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186DC"/>
              </a:buClr>
              <a:buSzPts val="2600"/>
              <a:buFont typeface="Arial"/>
              <a:buNone/>
              <a:defRPr b="1" i="0" sz="2600" u="none" cap="none" strike="noStrike">
                <a:solidFill>
                  <a:srgbClr val="0186D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6" name="Google Shape;236;ge7ccff9c8d_12_0"/>
          <p:cNvSpPr txBox="1"/>
          <p:nvPr>
            <p:ph idx="1" type="body"/>
          </p:nvPr>
        </p:nvSpPr>
        <p:spPr>
          <a:xfrm>
            <a:off x="670826" y="1409858"/>
            <a:ext cx="9605082" cy="4351338"/>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1pPr>
            <a:lvl2pPr indent="-342900" lvl="1" marL="9144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2pPr>
            <a:lvl3pPr indent="-342900" lvl="2" marL="13716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3pPr>
            <a:lvl4pPr indent="-342900" lvl="3" marL="18288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4pPr>
            <a:lvl5pPr indent="-342900" lvl="4" marL="22860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hyperlink" Target="http://www.fau.edu/report" TargetMode="External"/><Relationship Id="rId5" Type="http://schemas.openxmlformats.org/officeDocument/2006/relationships/image" Target="../media/image21.jpg"/><Relationship Id="rId6"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hyperlink" Target="http://www.fau.edu/eic/resources" TargetMode="External"/><Relationship Id="rId5" Type="http://schemas.openxmlformats.org/officeDocument/2006/relationships/hyperlink" Target="http://www.fau.edu/dean/victimservices/" TargetMode="External"/><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6.jpg"/><Relationship Id="rId5" Type="http://schemas.openxmlformats.org/officeDocument/2006/relationships/hyperlink" Target="http://www.fau.edu/dea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28.jpg"/><Relationship Id="rId5" Type="http://schemas.openxmlformats.org/officeDocument/2006/relationships/hyperlink" Target="http://www.fau.edu/studentconduct/" TargetMode="External"/><Relationship Id="rId6" Type="http://schemas.openxmlformats.org/officeDocument/2006/relationships/hyperlink" Target="http://www.fau.edu/studentconduc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hyperlink" Target="http://www.fau.edu/dean/victimservic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30.png"/><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hyperlink" Target="http://fau.edu/repor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s://www.ready.gov/pla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4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6.jpg"/><Relationship Id="rId5"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mailto:em@fau.edu" TargetMode="External"/><Relationship Id="rId5" Type="http://schemas.openxmlformats.org/officeDocument/2006/relationships/image" Target="../media/image16.jpg"/><Relationship Id="rId6"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1"/>
          <p:cNvSpPr txBox="1"/>
          <p:nvPr/>
        </p:nvSpPr>
        <p:spPr>
          <a:xfrm>
            <a:off x="206645" y="108487"/>
            <a:ext cx="5447654" cy="1224367"/>
          </a:xfrm>
          <a:prstGeom prst="rect">
            <a:avLst/>
          </a:prstGeom>
          <a:solidFill>
            <a:srgbClr val="C10435"/>
          </a:soli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None/>
            </a:pPr>
            <a:r>
              <a:rPr b="1" i="0" lang="en-US" sz="4000" u="none" cap="none" strike="noStrike">
                <a:solidFill>
                  <a:schemeClr val="dk1"/>
                </a:solidFill>
                <a:latin typeface="Verdana"/>
                <a:ea typeface="Verdana"/>
                <a:cs typeface="Verdana"/>
                <a:sym typeface="Verdana"/>
              </a:rPr>
              <a:t> </a:t>
            </a:r>
            <a:r>
              <a:rPr b="1" i="0" lang="en-US" sz="4000" u="none" cap="none" strike="noStrike">
                <a:solidFill>
                  <a:schemeClr val="lt1"/>
                </a:solidFill>
                <a:latin typeface="Tahoma"/>
                <a:ea typeface="Tahoma"/>
                <a:cs typeface="Tahoma"/>
                <a:sym typeface="Tahoma"/>
              </a:rPr>
              <a:t>Owl Ready</a:t>
            </a:r>
            <a:endParaRPr b="0" i="0" sz="1200" u="none" cap="none" strike="noStrike">
              <a:solidFill>
                <a:schemeClr val="lt1"/>
              </a:solidFill>
              <a:latin typeface="Tahoma"/>
              <a:ea typeface="Tahoma"/>
              <a:cs typeface="Tahoma"/>
              <a:sym typeface="Tahoma"/>
            </a:endParaRPr>
          </a:p>
          <a:p>
            <a:pPr indent="0" lvl="0" marL="0" marR="0" rtl="0" algn="ctr">
              <a:lnSpc>
                <a:spcPct val="107000"/>
              </a:lnSpc>
              <a:spcBef>
                <a:spcPts val="0"/>
              </a:spcBef>
              <a:spcAft>
                <a:spcPts val="0"/>
              </a:spcAft>
              <a:buNone/>
            </a:pPr>
            <a:r>
              <a:rPr b="1" i="0" lang="en-US" sz="2400" u="none" cap="none" strike="noStrike">
                <a:solidFill>
                  <a:schemeClr val="lt1"/>
                </a:solidFill>
                <a:latin typeface="Tahoma"/>
                <a:ea typeface="Tahoma"/>
                <a:cs typeface="Tahoma"/>
                <a:sym typeface="Tahoma"/>
              </a:rPr>
              <a:t>Be prepared. Be safe.</a:t>
            </a:r>
            <a:endParaRPr b="0" i="0" sz="2400" u="none" cap="none" strike="noStrike">
              <a:solidFill>
                <a:schemeClr val="lt1"/>
              </a:solidFill>
              <a:latin typeface="Tahoma"/>
              <a:ea typeface="Tahoma"/>
              <a:cs typeface="Tahoma"/>
              <a:sym typeface="Tahoma"/>
            </a:endParaRPr>
          </a:p>
          <a:p>
            <a:pPr indent="0" lvl="0" marL="0" marR="0" rtl="0" algn="l">
              <a:lnSpc>
                <a:spcPct val="107000"/>
              </a:lnSpc>
              <a:spcBef>
                <a:spcPts val="0"/>
              </a:spcBef>
              <a:spcAft>
                <a:spcPts val="0"/>
              </a:spcAft>
              <a:buNone/>
            </a:pPr>
            <a:r>
              <a:rPr b="0" i="0" lang="en-US" sz="1100" u="none" cap="none" strike="noStrike">
                <a:solidFill>
                  <a:schemeClr val="dk1"/>
                </a:solidFill>
                <a:latin typeface="Calibri"/>
                <a:ea typeface="Calibri"/>
                <a:cs typeface="Calibri"/>
                <a:sym typeface="Calibri"/>
              </a:rPr>
              <a:t> </a:t>
            </a:r>
            <a:endParaRPr/>
          </a:p>
        </p:txBody>
      </p:sp>
      <p:sp>
        <p:nvSpPr>
          <p:cNvPr id="270" name="Google Shape;270;p1"/>
          <p:cNvSpPr txBox="1"/>
          <p:nvPr>
            <p:ph idx="11" type="ftr"/>
          </p:nvPr>
        </p:nvSpPr>
        <p:spPr>
          <a:xfrm>
            <a:off x="-56826" y="5162222"/>
            <a:ext cx="5711125" cy="98285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800">
                <a:solidFill>
                  <a:srgbClr val="C10435"/>
                </a:solidFill>
              </a:rPr>
              <a:t>Department of Emergency Management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9" name="Shape 339"/>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ge7ccff9c8d_2_79"/>
          <p:cNvSpPr txBox="1"/>
          <p:nvPr>
            <p:ph idx="1" type="body"/>
          </p:nvPr>
        </p:nvSpPr>
        <p:spPr>
          <a:xfrm>
            <a:off x="838200" y="513709"/>
            <a:ext cx="10216793" cy="509598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None/>
            </a:pPr>
            <a:r>
              <a:t/>
            </a:r>
            <a:endParaRPr b="1" sz="4800">
              <a:solidFill>
                <a:schemeClr val="lt1"/>
              </a:solidFill>
            </a:endParaRPr>
          </a:p>
          <a:p>
            <a:pPr indent="0" lvl="0" marL="0" rtl="0" algn="ctr">
              <a:lnSpc>
                <a:spcPct val="90000"/>
              </a:lnSpc>
              <a:spcBef>
                <a:spcPts val="1000"/>
              </a:spcBef>
              <a:spcAft>
                <a:spcPts val="0"/>
              </a:spcAft>
              <a:buClr>
                <a:schemeClr val="lt1"/>
              </a:buClr>
              <a:buSzPts val="5400"/>
              <a:buNone/>
            </a:pPr>
            <a:r>
              <a:rPr b="1" lang="en-US" sz="5400">
                <a:solidFill>
                  <a:schemeClr val="lt1"/>
                </a:solidFill>
              </a:rPr>
              <a:t>Prohibited Discrimination and Harassment at FAU</a:t>
            </a:r>
            <a:endParaRPr sz="5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ge7ccff9c8d_2_83"/>
          <p:cNvSpPr txBox="1"/>
          <p:nvPr>
            <p:ph idx="1" type="body"/>
          </p:nvPr>
        </p:nvSpPr>
        <p:spPr>
          <a:xfrm>
            <a:off x="838200" y="513709"/>
            <a:ext cx="10216793" cy="509598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US" sz="3600">
                <a:solidFill>
                  <a:schemeClr val="lt1"/>
                </a:solidFill>
                <a:latin typeface="Calibri"/>
                <a:ea typeface="Calibri"/>
                <a:cs typeface="Calibri"/>
                <a:sym typeface="Calibri"/>
              </a:rPr>
              <a:t>Who</a:t>
            </a:r>
            <a:r>
              <a:rPr lang="en-US" sz="3600">
                <a:solidFill>
                  <a:schemeClr val="lt1"/>
                </a:solidFill>
                <a:latin typeface="Arial"/>
                <a:ea typeface="Arial"/>
                <a:cs typeface="Arial"/>
                <a:sym typeface="Arial"/>
              </a:rPr>
              <a:t> we are…</a:t>
            </a:r>
            <a:endParaRPr/>
          </a:p>
          <a:p>
            <a:pPr indent="0" lvl="0" marL="0" rtl="0" algn="l">
              <a:lnSpc>
                <a:spcPct val="90000"/>
              </a:lnSpc>
              <a:spcBef>
                <a:spcPts val="1000"/>
              </a:spcBef>
              <a:spcAft>
                <a:spcPts val="0"/>
              </a:spcAft>
              <a:buClr>
                <a:schemeClr val="dk1"/>
              </a:buClr>
              <a:buSzPts val="3600"/>
              <a:buNone/>
            </a:pPr>
            <a:r>
              <a:t/>
            </a:r>
            <a:endParaRPr sz="3600">
              <a:solidFill>
                <a:schemeClr val="lt1"/>
              </a:solidFill>
              <a:latin typeface="Arial"/>
              <a:ea typeface="Arial"/>
              <a:cs typeface="Arial"/>
              <a:sym typeface="Arial"/>
            </a:endParaRPr>
          </a:p>
          <a:p>
            <a:pPr indent="0" lvl="0" marL="0" rtl="0" algn="ctr">
              <a:lnSpc>
                <a:spcPct val="90000"/>
              </a:lnSpc>
              <a:spcBef>
                <a:spcPts val="1000"/>
              </a:spcBef>
              <a:spcAft>
                <a:spcPts val="0"/>
              </a:spcAft>
              <a:buClr>
                <a:schemeClr val="lt1"/>
              </a:buClr>
              <a:buSzPts val="5400"/>
              <a:buNone/>
            </a:pPr>
            <a:r>
              <a:rPr lang="en-US" sz="5400">
                <a:solidFill>
                  <a:schemeClr val="lt1"/>
                </a:solidFill>
                <a:latin typeface="Calibri"/>
                <a:ea typeface="Calibri"/>
                <a:cs typeface="Calibri"/>
                <a:sym typeface="Calibri"/>
              </a:rPr>
              <a:t>Office of Equity and Inclusion </a:t>
            </a:r>
            <a:endParaRPr/>
          </a:p>
          <a:p>
            <a:pPr indent="0" lvl="0" marL="0" rtl="0" algn="ctr">
              <a:lnSpc>
                <a:spcPct val="90000"/>
              </a:lnSpc>
              <a:spcBef>
                <a:spcPts val="1000"/>
              </a:spcBef>
              <a:spcAft>
                <a:spcPts val="0"/>
              </a:spcAft>
              <a:buClr>
                <a:schemeClr val="lt1"/>
              </a:buClr>
              <a:buSzPts val="2800"/>
              <a:buNone/>
            </a:pPr>
            <a:r>
              <a:rPr i="1" lang="en-US" sz="2800">
                <a:solidFill>
                  <a:schemeClr val="lt1"/>
                </a:solidFill>
                <a:latin typeface="Calibri"/>
                <a:ea typeface="Calibri"/>
                <a:cs typeface="Calibri"/>
                <a:sym typeface="Calibri"/>
              </a:rPr>
              <a:t>Administration Building, Room 265</a:t>
            </a:r>
            <a:br>
              <a:rPr lang="en-US" sz="2400">
                <a:solidFill>
                  <a:schemeClr val="lt1"/>
                </a:solidFill>
                <a:latin typeface="Calibri"/>
                <a:ea typeface="Calibri"/>
                <a:cs typeface="Calibri"/>
                <a:sym typeface="Calibri"/>
              </a:rPr>
            </a:br>
            <a:endParaRPr sz="2400">
              <a:solidFill>
                <a:schemeClr val="lt1"/>
              </a:solidFill>
              <a:latin typeface="Calibri"/>
              <a:ea typeface="Calibri"/>
              <a:cs typeface="Calibri"/>
              <a:sym typeface="Calibri"/>
            </a:endParaRPr>
          </a:p>
          <a:p>
            <a:pPr indent="0" lvl="0" marL="0" rtl="0" algn="ctr">
              <a:lnSpc>
                <a:spcPct val="90000"/>
              </a:lnSpc>
              <a:spcBef>
                <a:spcPts val="1000"/>
              </a:spcBef>
              <a:spcAft>
                <a:spcPts val="0"/>
              </a:spcAft>
              <a:buClr>
                <a:schemeClr val="lt1"/>
              </a:buClr>
              <a:buSzPts val="2800"/>
              <a:buNone/>
            </a:pPr>
            <a:r>
              <a:rPr lang="en-US" sz="2800">
                <a:solidFill>
                  <a:schemeClr val="lt1"/>
                </a:solidFill>
                <a:latin typeface="Calibri"/>
                <a:ea typeface="Calibri"/>
                <a:cs typeface="Calibri"/>
                <a:sym typeface="Calibri"/>
              </a:rPr>
              <a:t>Our office investigates complaints of discrimination, harassment,</a:t>
            </a:r>
            <a:br>
              <a:rPr lang="en-US" sz="2800">
                <a:solidFill>
                  <a:schemeClr val="lt1"/>
                </a:solidFill>
                <a:latin typeface="Calibri"/>
                <a:ea typeface="Calibri"/>
                <a:cs typeface="Calibri"/>
                <a:sym typeface="Calibri"/>
              </a:rPr>
            </a:br>
            <a:r>
              <a:rPr lang="en-US" sz="2800">
                <a:solidFill>
                  <a:schemeClr val="lt1"/>
                </a:solidFill>
                <a:latin typeface="Calibri"/>
                <a:ea typeface="Calibri"/>
                <a:cs typeface="Calibri"/>
                <a:sym typeface="Calibri"/>
              </a:rPr>
              <a:t>sexual assault and other types of sexual misconduct.</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ge7ccff9c8d_2_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US"/>
              <a:t>Why are we here?</a:t>
            </a:r>
            <a:br>
              <a:rPr lang="en-US" sz="4400"/>
            </a:br>
            <a:endParaRPr/>
          </a:p>
        </p:txBody>
      </p:sp>
      <p:sp>
        <p:nvSpPr>
          <p:cNvPr id="355" name="Google Shape;355;ge7ccff9c8d_2_87"/>
          <p:cNvSpPr txBox="1"/>
          <p:nvPr>
            <p:ph idx="1" type="body"/>
          </p:nvPr>
        </p:nvSpPr>
        <p:spPr>
          <a:xfrm>
            <a:off x="838200" y="1825625"/>
            <a:ext cx="84963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sz="2800">
                <a:latin typeface="Calibri"/>
                <a:ea typeface="Calibri"/>
                <a:cs typeface="Calibri"/>
                <a:sym typeface="Calibri"/>
              </a:rPr>
              <a:t>To provide you with information on the University’s policies and regulations relating to discrimination, harassment, and Title IX Matters.</a:t>
            </a:r>
            <a:endParaRPr/>
          </a:p>
          <a:p>
            <a:pPr indent="-228600" lvl="0" marL="228600" rtl="0" algn="l">
              <a:lnSpc>
                <a:spcPct val="90000"/>
              </a:lnSpc>
              <a:spcBef>
                <a:spcPts val="1000"/>
              </a:spcBef>
              <a:spcAft>
                <a:spcPts val="0"/>
              </a:spcAft>
              <a:buSzPts val="2800"/>
              <a:buChar char="•"/>
            </a:pPr>
            <a:r>
              <a:rPr lang="en-US" sz="2800">
                <a:latin typeface="Calibri"/>
                <a:ea typeface="Calibri"/>
                <a:cs typeface="Calibri"/>
                <a:sym typeface="Calibri"/>
              </a:rPr>
              <a:t>To discuss reporting and investigative processes.</a:t>
            </a:r>
            <a:endParaRPr/>
          </a:p>
          <a:p>
            <a:pPr indent="-228600" lvl="0" marL="228600" rtl="0" algn="l">
              <a:lnSpc>
                <a:spcPct val="90000"/>
              </a:lnSpc>
              <a:spcBef>
                <a:spcPts val="1000"/>
              </a:spcBef>
              <a:spcAft>
                <a:spcPts val="0"/>
              </a:spcAft>
              <a:buClr>
                <a:schemeClr val="lt1"/>
              </a:buClr>
              <a:buSzPts val="2800"/>
              <a:buChar char="•"/>
            </a:pPr>
            <a:r>
              <a:rPr lang="en-US" sz="2800">
                <a:latin typeface="Calibri"/>
                <a:ea typeface="Calibri"/>
                <a:cs typeface="Calibri"/>
                <a:sym typeface="Calibri"/>
              </a:rPr>
              <a:t>To provide information on the resources available to all students.</a:t>
            </a:r>
            <a:r>
              <a:rPr lang="en-US" sz="2800">
                <a:solidFill>
                  <a:schemeClr val="lt1"/>
                </a:solidFill>
                <a:latin typeface="Calibri"/>
                <a:ea typeface="Calibri"/>
                <a:cs typeface="Calibri"/>
                <a:sym typeface="Calibri"/>
              </a:rPr>
              <a:t> </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 name="Shape 359"/>
        <p:cNvGrpSpPr/>
        <p:nvPr/>
      </p:nvGrpSpPr>
      <p:grpSpPr>
        <a:xfrm>
          <a:off x="0" y="0"/>
          <a:ext cx="0" cy="0"/>
          <a:chOff x="0" y="0"/>
          <a:chExt cx="0" cy="0"/>
        </a:xfrm>
      </p:grpSpPr>
      <p:sp>
        <p:nvSpPr>
          <p:cNvPr id="360" name="Google Shape;360;ge7ccff9c8d_2_92"/>
          <p:cNvSpPr txBox="1"/>
          <p:nvPr>
            <p:ph type="title"/>
          </p:nvPr>
        </p:nvSpPr>
        <p:spPr>
          <a:xfrm>
            <a:off x="748550" y="640300"/>
            <a:ext cx="10432500" cy="1196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US" sz="4400"/>
              <a:t>FAU Prohibits Discrimination </a:t>
            </a:r>
            <a:endParaRPr/>
          </a:p>
          <a:p>
            <a:pPr indent="0" lvl="0" marL="0" rtl="0" algn="l">
              <a:lnSpc>
                <a:spcPct val="90000"/>
              </a:lnSpc>
              <a:spcBef>
                <a:spcPts val="0"/>
              </a:spcBef>
              <a:spcAft>
                <a:spcPts val="0"/>
              </a:spcAft>
              <a:buClr>
                <a:schemeClr val="lt1"/>
              </a:buClr>
              <a:buSzPct val="100000"/>
              <a:buFont typeface="Calibri"/>
              <a:buNone/>
            </a:pPr>
            <a:r>
              <a:rPr lang="en-US" sz="4400"/>
              <a:t>+ Harassment</a:t>
            </a:r>
            <a:br>
              <a:rPr lang="en-US" sz="4400"/>
            </a:br>
            <a:endParaRPr/>
          </a:p>
        </p:txBody>
      </p:sp>
      <p:sp>
        <p:nvSpPr>
          <p:cNvPr id="361" name="Google Shape;361;ge7ccff9c8d_2_92"/>
          <p:cNvSpPr txBox="1"/>
          <p:nvPr>
            <p:ph idx="1" type="body"/>
          </p:nvPr>
        </p:nvSpPr>
        <p:spPr>
          <a:xfrm>
            <a:off x="356350" y="1836850"/>
            <a:ext cx="10216800" cy="38253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lt1"/>
              </a:buClr>
              <a:buSzPts val="2800"/>
              <a:buChar char="•"/>
            </a:pPr>
            <a:r>
              <a:rPr lang="en-US" sz="2800">
                <a:solidFill>
                  <a:schemeClr val="lt1"/>
                </a:solidFill>
                <a:latin typeface="Calibri"/>
                <a:ea typeface="Calibri"/>
                <a:cs typeface="Calibri"/>
                <a:sym typeface="Calibri"/>
              </a:rPr>
              <a:t>All forms of discrimination or harassment based upon an individual’s race, color, religion, sex, national origin, age, disability, veteran status, marital status, pregnancy and parenting status, sexual orientation, gender identity or expression, or other protected status is a violation of University Regulation.</a:t>
            </a:r>
            <a:endParaRPr sz="2800">
              <a:solidFill>
                <a:schemeClr val="lt1"/>
              </a:solidFill>
              <a:latin typeface="Calibri"/>
              <a:ea typeface="Calibri"/>
              <a:cs typeface="Calibri"/>
              <a:sym typeface="Calibri"/>
            </a:endParaRPr>
          </a:p>
          <a:p>
            <a:pPr indent="0" lvl="0" marL="228600" rtl="0" algn="l">
              <a:lnSpc>
                <a:spcPct val="90000"/>
              </a:lnSpc>
              <a:spcBef>
                <a:spcPts val="0"/>
              </a:spcBef>
              <a:spcAft>
                <a:spcPts val="0"/>
              </a:spcAft>
              <a:buNone/>
            </a:pPr>
            <a:r>
              <a:t/>
            </a:r>
            <a:endParaRPr>
              <a:solidFill>
                <a:schemeClr val="lt1"/>
              </a:solidFill>
            </a:endParaRPr>
          </a:p>
          <a:p>
            <a:pPr indent="-228600" lvl="0" marL="228600" rtl="0" algn="l">
              <a:lnSpc>
                <a:spcPct val="90000"/>
              </a:lnSpc>
              <a:spcBef>
                <a:spcPts val="1000"/>
              </a:spcBef>
              <a:spcAft>
                <a:spcPts val="0"/>
              </a:spcAft>
              <a:buClr>
                <a:schemeClr val="lt1"/>
              </a:buClr>
              <a:buSzPts val="2800"/>
              <a:buChar char="•"/>
            </a:pPr>
            <a:r>
              <a:rPr lang="en-US" sz="2800">
                <a:solidFill>
                  <a:schemeClr val="lt1"/>
                </a:solidFill>
                <a:latin typeface="Calibri"/>
                <a:ea typeface="Calibri"/>
                <a:cs typeface="Calibri"/>
                <a:sym typeface="Calibri"/>
              </a:rPr>
              <a:t>Title IX Matters refers to discriminatory conduct that includes sexual harassment, sexual assault, dating violence, domestic violence, and stalking.  Such conduct is expressly prohibited.  </a:t>
            </a:r>
            <a:endParaRPr sz="1800"/>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ge7ccff9c8d_2_97"/>
          <p:cNvSpPr txBox="1"/>
          <p:nvPr>
            <p:ph type="title"/>
          </p:nvPr>
        </p:nvSpPr>
        <p:spPr>
          <a:xfrm>
            <a:off x="636998" y="365125"/>
            <a:ext cx="10716802" cy="107325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br>
              <a:rPr b="1" lang="en-US" sz="4400">
                <a:solidFill>
                  <a:schemeClr val="lt1"/>
                </a:solidFill>
              </a:rPr>
            </a:br>
            <a:br>
              <a:rPr b="1" lang="en-US" sz="4400">
                <a:solidFill>
                  <a:schemeClr val="lt1"/>
                </a:solidFill>
              </a:rPr>
            </a:br>
            <a:r>
              <a:rPr lang="en-US" sz="4400">
                <a:solidFill>
                  <a:schemeClr val="lt1"/>
                </a:solidFill>
              </a:rPr>
              <a:t>How do I make a report?</a:t>
            </a:r>
            <a:br>
              <a:rPr lang="en-US" sz="4400"/>
            </a:br>
            <a:br>
              <a:rPr lang="en-US" sz="4400"/>
            </a:br>
            <a:br>
              <a:rPr b="1" lang="en-US" sz="4400">
                <a:solidFill>
                  <a:schemeClr val="lt1"/>
                </a:solidFill>
              </a:rPr>
            </a:br>
            <a:endParaRPr/>
          </a:p>
        </p:txBody>
      </p:sp>
      <p:sp>
        <p:nvSpPr>
          <p:cNvPr id="368" name="Google Shape;368;ge7ccff9c8d_2_97"/>
          <p:cNvSpPr txBox="1"/>
          <p:nvPr>
            <p:ph idx="1" type="body"/>
          </p:nvPr>
        </p:nvSpPr>
        <p:spPr>
          <a:xfrm>
            <a:off x="838200" y="1284073"/>
            <a:ext cx="10515600" cy="48928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1800"/>
              <a:buChar char="•"/>
            </a:pPr>
            <a:r>
              <a:rPr lang="en-US" sz="1800">
                <a:solidFill>
                  <a:schemeClr val="lt1"/>
                </a:solidFill>
                <a:latin typeface="Calibri"/>
                <a:ea typeface="Calibri"/>
                <a:cs typeface="Calibri"/>
                <a:sym typeface="Calibri"/>
              </a:rPr>
              <a:t>Visit </a:t>
            </a:r>
            <a:r>
              <a:rPr lang="en-US" sz="1800" u="sng">
                <a:solidFill>
                  <a:schemeClr val="lt1"/>
                </a:solidFill>
                <a:latin typeface="Calibri"/>
                <a:ea typeface="Calibri"/>
                <a:cs typeface="Calibri"/>
                <a:sym typeface="Calibri"/>
                <a:hlinkClick r:id="rId4">
                  <a:extLst>
                    <a:ext uri="{A12FA001-AC4F-418D-AE19-62706E023703}">
                      <ahyp:hlinkClr val="tx"/>
                    </a:ext>
                  </a:extLst>
                </a:hlinkClick>
              </a:rPr>
              <a:t>www.fau.edu/report</a:t>
            </a:r>
            <a:r>
              <a:rPr lang="en-US" sz="1800">
                <a:solidFill>
                  <a:schemeClr val="lt1"/>
                </a:solidFill>
                <a:latin typeface="Calibri"/>
                <a:ea typeface="Calibri"/>
                <a:cs typeface="Calibri"/>
                <a:sym typeface="Calibri"/>
              </a:rPr>
              <a:t> or select “Report a Concern” from main FAU homepage.</a:t>
            </a:r>
            <a:endParaRPr/>
          </a:p>
          <a:p>
            <a:pPr indent="0" lvl="0" marL="0" rtl="0" algn="l">
              <a:lnSpc>
                <a:spcPct val="90000"/>
              </a:lnSpc>
              <a:spcBef>
                <a:spcPts val="1000"/>
              </a:spcBef>
              <a:spcAft>
                <a:spcPts val="0"/>
              </a:spcAft>
              <a:buClr>
                <a:schemeClr val="dk1"/>
              </a:buClr>
              <a:buSzPts val="2800"/>
              <a:buNone/>
            </a:pPr>
            <a:r>
              <a:t/>
            </a:r>
            <a:endParaRPr/>
          </a:p>
        </p:txBody>
      </p:sp>
      <p:pic>
        <p:nvPicPr>
          <p:cNvPr descr="Graphical user interface, application&#10;&#10;Description automatically generated" id="369" name="Google Shape;369;ge7ccff9c8d_2_97"/>
          <p:cNvPicPr preferRelativeResize="0"/>
          <p:nvPr/>
        </p:nvPicPr>
        <p:blipFill rotWithShape="1">
          <a:blip r:embed="rId5">
            <a:alphaModFix/>
          </a:blip>
          <a:srcRect b="0" l="0" r="0" t="0"/>
          <a:stretch/>
        </p:blipFill>
        <p:spPr>
          <a:xfrm>
            <a:off x="1037690" y="2500312"/>
            <a:ext cx="2162175" cy="1857375"/>
          </a:xfrm>
          <a:prstGeom prst="rect">
            <a:avLst/>
          </a:prstGeom>
          <a:noFill/>
          <a:ln>
            <a:noFill/>
          </a:ln>
        </p:spPr>
      </p:pic>
      <p:pic>
        <p:nvPicPr>
          <p:cNvPr descr="Graphical user interface, application, Teams&#10;&#10;Description automatically generated" id="370" name="Google Shape;370;ge7ccff9c8d_2_97"/>
          <p:cNvPicPr preferRelativeResize="0"/>
          <p:nvPr/>
        </p:nvPicPr>
        <p:blipFill rotWithShape="1">
          <a:blip r:embed="rId6">
            <a:alphaModFix/>
          </a:blip>
          <a:srcRect b="0" l="0" r="0" t="0"/>
          <a:stretch/>
        </p:blipFill>
        <p:spPr>
          <a:xfrm>
            <a:off x="3291155" y="2153061"/>
            <a:ext cx="6685052" cy="34208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ge7ccff9c8d_2_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4400"/>
            </a:br>
            <a:r>
              <a:rPr lang="en-US" sz="4400"/>
              <a:t>What are the available resources?</a:t>
            </a:r>
            <a:br>
              <a:rPr lang="en-US" sz="4400"/>
            </a:br>
            <a:br>
              <a:rPr lang="en-US" sz="4400"/>
            </a:br>
            <a:endParaRPr/>
          </a:p>
        </p:txBody>
      </p:sp>
      <p:sp>
        <p:nvSpPr>
          <p:cNvPr id="376" name="Google Shape;376;ge7ccff9c8d_2_105"/>
          <p:cNvSpPr txBox="1"/>
          <p:nvPr>
            <p:ph idx="1" type="body"/>
          </p:nvPr>
        </p:nvSpPr>
        <p:spPr>
          <a:xfrm>
            <a:off x="838200" y="1510300"/>
            <a:ext cx="7309200" cy="4666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600"/>
              <a:buNone/>
            </a:pPr>
            <a:r>
              <a:rPr lang="en-US" sz="2400">
                <a:latin typeface="Calibri"/>
                <a:ea typeface="Calibri"/>
                <a:cs typeface="Calibri"/>
                <a:sym typeface="Calibri"/>
              </a:rPr>
              <a:t>Visit </a:t>
            </a:r>
            <a:r>
              <a:rPr lang="en-US" sz="2400">
                <a:uFill>
                  <a:noFill/>
                </a:uFill>
                <a:latin typeface="Calibri"/>
                <a:ea typeface="Calibri"/>
                <a:cs typeface="Calibri"/>
                <a:sym typeface="Calibri"/>
                <a:hlinkClick r:id="rId4"/>
              </a:rPr>
              <a:t>www.fau.edu/eic/resources</a:t>
            </a:r>
            <a:endParaRPr sz="2400">
              <a:latin typeface="Calibri"/>
              <a:ea typeface="Calibri"/>
              <a:cs typeface="Calibri"/>
              <a:sym typeface="Calibri"/>
            </a:endParaRPr>
          </a:p>
          <a:p>
            <a:pPr indent="0" lvl="0" marL="0" rtl="0" algn="l">
              <a:lnSpc>
                <a:spcPct val="90000"/>
              </a:lnSpc>
              <a:spcBef>
                <a:spcPts val="1000"/>
              </a:spcBef>
              <a:spcAft>
                <a:spcPts val="0"/>
              </a:spcAft>
              <a:buClr>
                <a:schemeClr val="lt1"/>
              </a:buClr>
              <a:buSzPts val="1600"/>
              <a:buNone/>
            </a:pPr>
            <a:r>
              <a:rPr lang="en-US" sz="2400">
                <a:latin typeface="Calibri"/>
                <a:ea typeface="Calibri"/>
                <a:cs typeface="Calibri"/>
                <a:sym typeface="Calibri"/>
              </a:rPr>
              <a:t>Or</a:t>
            </a:r>
            <a:endParaRPr sz="2400"/>
          </a:p>
          <a:p>
            <a:pPr indent="0" lvl="0" marL="0" rtl="0" algn="l">
              <a:lnSpc>
                <a:spcPct val="90000"/>
              </a:lnSpc>
              <a:spcBef>
                <a:spcPts val="1000"/>
              </a:spcBef>
              <a:spcAft>
                <a:spcPts val="0"/>
              </a:spcAft>
              <a:buClr>
                <a:schemeClr val="lt1"/>
              </a:buClr>
              <a:buSzPts val="1600"/>
              <a:buNone/>
            </a:pPr>
            <a:r>
              <a:rPr b="1" lang="en-US" sz="2400">
                <a:uFill>
                  <a:noFill/>
                </a:uFill>
                <a:latin typeface="Calibri"/>
                <a:ea typeface="Calibri"/>
                <a:cs typeface="Calibri"/>
                <a:sym typeface="Calibri"/>
                <a:hlinkClick r:id="rId5"/>
              </a:rPr>
              <a:t>http://www.fau.edu/dean/victimservices</a:t>
            </a:r>
            <a:endParaRPr b="1" sz="2400">
              <a:latin typeface="Calibri"/>
              <a:ea typeface="Calibri"/>
              <a:cs typeface="Calibri"/>
              <a:sym typeface="Calibri"/>
            </a:endParaRPr>
          </a:p>
          <a:p>
            <a:pPr indent="0" lvl="0" marL="0" rtl="0" algn="l">
              <a:lnSpc>
                <a:spcPct val="90000"/>
              </a:lnSpc>
              <a:spcBef>
                <a:spcPts val="1000"/>
              </a:spcBef>
              <a:spcAft>
                <a:spcPts val="0"/>
              </a:spcAft>
              <a:buClr>
                <a:schemeClr val="lt1"/>
              </a:buClr>
              <a:buSzPts val="1600"/>
              <a:buNone/>
            </a:pPr>
            <a:r>
              <a:rPr lang="en-US" sz="2400">
                <a:latin typeface="Calibri"/>
                <a:ea typeface="Calibri"/>
                <a:cs typeface="Calibri"/>
                <a:sym typeface="Calibri"/>
              </a:rPr>
              <a:t>for more information about resources available </a:t>
            </a:r>
            <a:endParaRPr sz="2400"/>
          </a:p>
          <a:p>
            <a:pPr indent="0" lvl="0" marL="0" rtl="0" algn="l">
              <a:lnSpc>
                <a:spcPct val="90000"/>
              </a:lnSpc>
              <a:spcBef>
                <a:spcPts val="1000"/>
              </a:spcBef>
              <a:spcAft>
                <a:spcPts val="0"/>
              </a:spcAft>
              <a:buClr>
                <a:schemeClr val="lt1"/>
              </a:buClr>
              <a:buSzPts val="1600"/>
              <a:buNone/>
            </a:pPr>
            <a:r>
              <a:rPr lang="en-US" sz="2400">
                <a:latin typeface="Calibri"/>
                <a:ea typeface="Calibri"/>
                <a:cs typeface="Calibri"/>
                <a:sym typeface="Calibri"/>
              </a:rPr>
              <a:t>on and off campus. </a:t>
            </a:r>
            <a:endParaRPr sz="2400"/>
          </a:p>
          <a:p>
            <a:pPr indent="0" lvl="0" marL="0" rtl="0" algn="l">
              <a:lnSpc>
                <a:spcPct val="90000"/>
              </a:lnSpc>
              <a:spcBef>
                <a:spcPts val="1000"/>
              </a:spcBef>
              <a:spcAft>
                <a:spcPts val="0"/>
              </a:spcAft>
              <a:buClr>
                <a:schemeClr val="dk1"/>
              </a:buClr>
              <a:buSzPts val="1600"/>
              <a:buNone/>
            </a:pPr>
            <a:br>
              <a:rPr lang="en-US" sz="1600">
                <a:latin typeface="Calibri"/>
                <a:ea typeface="Calibri"/>
                <a:cs typeface="Calibri"/>
                <a:sym typeface="Calibri"/>
              </a:rPr>
            </a:br>
            <a:r>
              <a:rPr lang="en-US" sz="1600">
                <a:solidFill>
                  <a:schemeClr val="dk2"/>
                </a:solidFill>
                <a:latin typeface="Calibri"/>
                <a:ea typeface="Calibri"/>
                <a:cs typeface="Calibri"/>
                <a:sym typeface="Calibri"/>
              </a:rPr>
              <a:t> </a:t>
            </a:r>
            <a:endParaRPr/>
          </a:p>
          <a:p>
            <a:pPr indent="0" lvl="0" marL="0" rtl="0" algn="l">
              <a:lnSpc>
                <a:spcPct val="90000"/>
              </a:lnSpc>
              <a:spcBef>
                <a:spcPts val="1000"/>
              </a:spcBef>
              <a:spcAft>
                <a:spcPts val="0"/>
              </a:spcAft>
              <a:buClr>
                <a:schemeClr val="dk1"/>
              </a:buClr>
              <a:buSzPts val="1200"/>
              <a:buNone/>
            </a:pPr>
            <a:r>
              <a:t/>
            </a:r>
            <a:endParaRPr sz="1200">
              <a:solidFill>
                <a:schemeClr val="dk1"/>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1200"/>
              <a:buNone/>
            </a:pPr>
            <a:r>
              <a:t/>
            </a:r>
            <a:endParaRPr sz="1200">
              <a:latin typeface="Calibri"/>
              <a:ea typeface="Calibri"/>
              <a:cs typeface="Calibri"/>
              <a:sym typeface="Calibri"/>
            </a:endParaRPr>
          </a:p>
        </p:txBody>
      </p:sp>
      <p:pic>
        <p:nvPicPr>
          <p:cNvPr descr="Graphical user interface, application&#10;&#10;Description automatically generated" id="377" name="Google Shape;377;ge7ccff9c8d_2_105"/>
          <p:cNvPicPr preferRelativeResize="0"/>
          <p:nvPr/>
        </p:nvPicPr>
        <p:blipFill rotWithShape="1">
          <a:blip r:embed="rId6">
            <a:alphaModFix/>
          </a:blip>
          <a:srcRect b="0" l="0" r="0" t="0"/>
          <a:stretch/>
        </p:blipFill>
        <p:spPr>
          <a:xfrm>
            <a:off x="6540299" y="3308273"/>
            <a:ext cx="5576051" cy="3472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ge7ccff9c8d_2_111"/>
          <p:cNvSpPr txBox="1"/>
          <p:nvPr>
            <p:ph type="title"/>
          </p:nvPr>
        </p:nvSpPr>
        <p:spPr>
          <a:xfrm>
            <a:off x="838200" y="365125"/>
            <a:ext cx="10432551" cy="11965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lang="en-US" sz="4400"/>
            </a:br>
            <a:r>
              <a:rPr lang="en-US" sz="4400">
                <a:solidFill>
                  <a:schemeClr val="lt1"/>
                </a:solidFill>
              </a:rPr>
              <a:t>What happens after I make a report?</a:t>
            </a:r>
            <a:br>
              <a:rPr lang="en-US" sz="4400"/>
            </a:br>
            <a:br>
              <a:rPr lang="en-US" sz="4400">
                <a:solidFill>
                  <a:schemeClr val="lt1"/>
                </a:solidFill>
              </a:rPr>
            </a:br>
            <a:endParaRPr/>
          </a:p>
        </p:txBody>
      </p:sp>
      <p:grpSp>
        <p:nvGrpSpPr>
          <p:cNvPr id="383" name="Google Shape;383;ge7ccff9c8d_2_111"/>
          <p:cNvGrpSpPr/>
          <p:nvPr/>
        </p:nvGrpSpPr>
        <p:grpSpPr>
          <a:xfrm>
            <a:off x="456964" y="1562769"/>
            <a:ext cx="9712553" cy="4267831"/>
            <a:chOff x="4865" y="0"/>
            <a:chExt cx="9712553" cy="4267831"/>
          </a:xfrm>
        </p:grpSpPr>
        <p:sp>
          <p:nvSpPr>
            <p:cNvPr id="384" name="Google Shape;384;ge7ccff9c8d_2_111"/>
            <p:cNvSpPr/>
            <p:nvPr/>
          </p:nvSpPr>
          <p:spPr>
            <a:xfrm>
              <a:off x="729171" y="0"/>
              <a:ext cx="8263942" cy="4267831"/>
            </a:xfrm>
            <a:prstGeom prst="rightArrow">
              <a:avLst>
                <a:gd fmla="val 50000" name="adj1"/>
                <a:gd fmla="val 50000" name="adj2"/>
              </a:avLst>
            </a:pr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e7ccff9c8d_2_111"/>
            <p:cNvSpPr/>
            <p:nvPr/>
          </p:nvSpPr>
          <p:spPr>
            <a:xfrm>
              <a:off x="4865" y="1280349"/>
              <a:ext cx="2340374" cy="1707132"/>
            </a:xfrm>
            <a:prstGeom prst="roundRect">
              <a:avLst>
                <a:gd fmla="val 16667" name="adj"/>
              </a:avLst>
            </a:prstGeom>
            <a:solidFill>
              <a:srgbClr val="3A66B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e7ccff9c8d_2_111"/>
            <p:cNvSpPr txBox="1"/>
            <p:nvPr/>
          </p:nvSpPr>
          <p:spPr>
            <a:xfrm>
              <a:off x="88200" y="1363684"/>
              <a:ext cx="2173704" cy="1540462"/>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Rockwell"/>
                <a:buNone/>
              </a:pPr>
              <a:r>
                <a:rPr b="0" i="0" lang="en-US" sz="1300" u="none" cap="none" strike="noStrike">
                  <a:solidFill>
                    <a:schemeClr val="lt1"/>
                  </a:solidFill>
                  <a:latin typeface="Rockwell"/>
                  <a:ea typeface="Rockwell"/>
                  <a:cs typeface="Rockwell"/>
                  <a:sym typeface="Rockwell"/>
                </a:rPr>
                <a:t>Upon receiving report of discrimination or harassment, OEI ensures parties are provided with supportive measures.</a:t>
              </a:r>
              <a:endParaRPr b="0" i="0" sz="1300" u="none" cap="none" strike="noStrike">
                <a:solidFill>
                  <a:schemeClr val="lt1"/>
                </a:solidFill>
                <a:latin typeface="Calibri"/>
                <a:ea typeface="Calibri"/>
                <a:cs typeface="Calibri"/>
                <a:sym typeface="Calibri"/>
              </a:endParaRPr>
            </a:p>
          </p:txBody>
        </p:sp>
        <p:sp>
          <p:nvSpPr>
            <p:cNvPr id="387" name="Google Shape;387;ge7ccff9c8d_2_111"/>
            <p:cNvSpPr/>
            <p:nvPr/>
          </p:nvSpPr>
          <p:spPr>
            <a:xfrm>
              <a:off x="2462258" y="1280349"/>
              <a:ext cx="2340374" cy="1707132"/>
            </a:xfrm>
            <a:prstGeom prst="roundRect">
              <a:avLst>
                <a:gd fmla="val 16667" name="adj"/>
              </a:avLst>
            </a:prstGeom>
            <a:solidFill>
              <a:srgbClr val="567AC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e7ccff9c8d_2_111"/>
            <p:cNvSpPr txBox="1"/>
            <p:nvPr/>
          </p:nvSpPr>
          <p:spPr>
            <a:xfrm>
              <a:off x="2545593" y="1363684"/>
              <a:ext cx="2173704" cy="1540462"/>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Rockwell"/>
                <a:buNone/>
              </a:pPr>
              <a:r>
                <a:rPr b="0" i="0" lang="en-US" sz="1300" u="none" cap="none" strike="noStrike">
                  <a:solidFill>
                    <a:schemeClr val="lt1"/>
                  </a:solidFill>
                  <a:latin typeface="Rockwell"/>
                  <a:ea typeface="Rockwell"/>
                  <a:cs typeface="Rockwell"/>
                  <a:sym typeface="Rockwell"/>
                </a:rPr>
                <a:t>OEI determines whether it has enough information to begin an investigation. If yes, OEI  will follow procedure outlined in Policy 1.15.  </a:t>
              </a:r>
              <a:endParaRPr b="0" i="0" sz="1300" u="none" cap="none" strike="noStrike">
                <a:solidFill>
                  <a:schemeClr val="lt1"/>
                </a:solidFill>
                <a:latin typeface="Calibri"/>
                <a:ea typeface="Calibri"/>
                <a:cs typeface="Calibri"/>
                <a:sym typeface="Calibri"/>
              </a:endParaRPr>
            </a:p>
          </p:txBody>
        </p:sp>
        <p:sp>
          <p:nvSpPr>
            <p:cNvPr id="389" name="Google Shape;389;ge7ccff9c8d_2_111"/>
            <p:cNvSpPr/>
            <p:nvPr/>
          </p:nvSpPr>
          <p:spPr>
            <a:xfrm>
              <a:off x="4919651" y="1280349"/>
              <a:ext cx="2340374" cy="1707132"/>
            </a:xfrm>
            <a:prstGeom prst="roundRect">
              <a:avLst>
                <a:gd fmla="val 16667" name="adj"/>
              </a:avLst>
            </a:prstGeom>
            <a:solidFill>
              <a:srgbClr val="7992CD"/>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e7ccff9c8d_2_111"/>
            <p:cNvSpPr txBox="1"/>
            <p:nvPr/>
          </p:nvSpPr>
          <p:spPr>
            <a:xfrm>
              <a:off x="5002986" y="1363684"/>
              <a:ext cx="2173704" cy="1540462"/>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Rockwell"/>
                <a:buNone/>
              </a:pPr>
              <a:r>
                <a:rPr b="0" i="0" lang="en-US" sz="1300" u="none" cap="none" strike="noStrike">
                  <a:solidFill>
                    <a:schemeClr val="lt1"/>
                  </a:solidFill>
                  <a:latin typeface="Rockwell"/>
                  <a:ea typeface="Rockwell"/>
                  <a:cs typeface="Rockwell"/>
                  <a:sym typeface="Rockwell"/>
                </a:rPr>
                <a:t>Final investigation report submitted to appropriate administrator. </a:t>
              </a:r>
              <a:endParaRPr b="0" i="0" sz="1300" u="none" cap="none" strike="noStrike">
                <a:solidFill>
                  <a:schemeClr val="lt1"/>
                </a:solidFill>
                <a:latin typeface="Calibri"/>
                <a:ea typeface="Calibri"/>
                <a:cs typeface="Calibri"/>
                <a:sym typeface="Calibri"/>
              </a:endParaRPr>
            </a:p>
          </p:txBody>
        </p:sp>
        <p:sp>
          <p:nvSpPr>
            <p:cNvPr id="391" name="Google Shape;391;ge7ccff9c8d_2_111"/>
            <p:cNvSpPr/>
            <p:nvPr/>
          </p:nvSpPr>
          <p:spPr>
            <a:xfrm>
              <a:off x="7377044" y="1280349"/>
              <a:ext cx="2340374" cy="1707132"/>
            </a:xfrm>
            <a:prstGeom prst="roundRect">
              <a:avLst>
                <a:gd fmla="val 16667" name="adj"/>
              </a:avLst>
            </a:prstGeom>
            <a:solidFill>
              <a:srgbClr val="9BABD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e7ccff9c8d_2_111"/>
            <p:cNvSpPr txBox="1"/>
            <p:nvPr/>
          </p:nvSpPr>
          <p:spPr>
            <a:xfrm>
              <a:off x="7460379" y="1363684"/>
              <a:ext cx="2173704" cy="1540462"/>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Rockwell"/>
                <a:buNone/>
              </a:pPr>
              <a:r>
                <a:rPr b="0" i="0" lang="en-US" sz="1300" u="none" cap="none" strike="noStrike">
                  <a:solidFill>
                    <a:schemeClr val="lt1"/>
                  </a:solidFill>
                  <a:latin typeface="Rockwell"/>
                  <a:ea typeface="Rockwell"/>
                  <a:cs typeface="Rockwell"/>
                  <a:sym typeface="Rockwell"/>
                </a:rPr>
                <a:t>If a violation is determined in non-Title IX matters, the Administrator will issue corrective action.  All Title IX Matters are referred to a hearing to determine the outcome. </a:t>
              </a:r>
              <a:endParaRPr b="0" i="0" sz="1300" u="none" cap="none" strike="noStrike">
                <a:solidFill>
                  <a:schemeClr val="lt1"/>
                </a:solidFill>
                <a:latin typeface="Calibri"/>
                <a:ea typeface="Calibri"/>
                <a:cs typeface="Calibri"/>
                <a:sym typeface="Calibri"/>
              </a:endParaRPr>
            </a:p>
          </p:txBody>
        </p:sp>
      </p:grpSp>
      <p:sp>
        <p:nvSpPr>
          <p:cNvPr id="393" name="Google Shape;393;ge7ccff9c8d_2_111"/>
          <p:cNvSpPr txBox="1"/>
          <p:nvPr/>
        </p:nvSpPr>
        <p:spPr>
          <a:xfrm>
            <a:off x="8069786" y="3007647"/>
            <a:ext cx="1831949" cy="1211813"/>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t/>
            </a:r>
            <a:endParaRPr b="0" i="0" sz="1100" u="none" cap="none" strike="noStrike">
              <a:solidFill>
                <a:srgbClr val="FFFFFF"/>
              </a:solidFill>
              <a:latin typeface="Rockwell"/>
              <a:ea typeface="Rockwell"/>
              <a:cs typeface="Rockwell"/>
              <a:sym typeface="Rockwell"/>
            </a:endParaRPr>
          </a:p>
        </p:txBody>
      </p:sp>
      <p:sp>
        <p:nvSpPr>
          <p:cNvPr id="394" name="Google Shape;394;ge7ccff9c8d_2_111"/>
          <p:cNvSpPr txBox="1"/>
          <p:nvPr/>
        </p:nvSpPr>
        <p:spPr>
          <a:xfrm>
            <a:off x="5520453" y="3315397"/>
            <a:ext cx="1831949" cy="1378073"/>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Clr>
                <a:schemeClr val="lt1"/>
              </a:buClr>
              <a:buSzPts val="1100"/>
              <a:buFont typeface="Calibri"/>
              <a:buNone/>
            </a:pPr>
            <a:r>
              <a:t/>
            </a:r>
            <a:endParaRPr b="0" i="0" sz="1100" u="none" cap="none" strike="noStrike">
              <a:solidFill>
                <a:schemeClr val="lt1"/>
              </a:solidFill>
              <a:latin typeface="Rockwell"/>
              <a:ea typeface="Rockwell"/>
              <a:cs typeface="Rockwell"/>
              <a:sym typeface="Rockwe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sp>
        <p:nvSpPr>
          <p:cNvPr id="400" name="Google Shape;400;ge7ccff9c8d_2_127"/>
          <p:cNvSpPr txBox="1"/>
          <p:nvPr>
            <p:ph type="title"/>
          </p:nvPr>
        </p:nvSpPr>
        <p:spPr>
          <a:xfrm>
            <a:off x="636998" y="365125"/>
            <a:ext cx="10716802" cy="107325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br>
              <a:rPr b="1" lang="en-US" sz="4400">
                <a:solidFill>
                  <a:schemeClr val="lt1"/>
                </a:solidFill>
              </a:rPr>
            </a:br>
            <a:br>
              <a:rPr b="1" lang="en-US" sz="4400">
                <a:solidFill>
                  <a:schemeClr val="lt1"/>
                </a:solidFill>
              </a:rPr>
            </a:br>
            <a:br>
              <a:rPr lang="en-US" sz="4400"/>
            </a:br>
            <a:br>
              <a:rPr lang="en-US" sz="4400"/>
            </a:br>
            <a:br>
              <a:rPr b="1" lang="en-US" sz="4400">
                <a:solidFill>
                  <a:schemeClr val="lt1"/>
                </a:solidFill>
              </a:rPr>
            </a:br>
            <a:endParaRPr/>
          </a:p>
        </p:txBody>
      </p:sp>
      <p:sp>
        <p:nvSpPr>
          <p:cNvPr id="401" name="Google Shape;401;ge7ccff9c8d_2_127"/>
          <p:cNvSpPr txBox="1"/>
          <p:nvPr>
            <p:ph idx="1" type="body"/>
          </p:nvPr>
        </p:nvSpPr>
        <p:spPr>
          <a:xfrm>
            <a:off x="565079" y="1017142"/>
            <a:ext cx="11137185" cy="4685015"/>
          </a:xfrm>
          <a:prstGeom prst="rect">
            <a:avLst/>
          </a:prstGeom>
          <a:noFill/>
          <a:ln>
            <a:noFill/>
          </a:ln>
        </p:spPr>
        <p:txBody>
          <a:bodyPr anchorCtr="0" anchor="t" bIns="45700" lIns="91425" spcFirstLastPara="1" rIns="91425" wrap="square" tIns="45700">
            <a:normAutofit/>
          </a:bodyPr>
          <a:lstStyle/>
          <a:p>
            <a:pPr indent="-285750" lvl="1" marL="742950" rtl="0" algn="r">
              <a:lnSpc>
                <a:spcPct val="90000"/>
              </a:lnSpc>
              <a:spcBef>
                <a:spcPts val="0"/>
              </a:spcBef>
              <a:spcAft>
                <a:spcPts val="0"/>
              </a:spcAft>
              <a:buClr>
                <a:srgbClr val="6076B4"/>
              </a:buClr>
              <a:buSzPts val="2100"/>
              <a:buFont typeface="Noto Sans Symbols"/>
              <a:buChar char="⮚"/>
            </a:pPr>
            <a:r>
              <a:rPr lang="en-US" sz="3200">
                <a:solidFill>
                  <a:srgbClr val="FFFFFF"/>
                </a:solidFill>
              </a:rPr>
              <a:t>How/What to report</a:t>
            </a:r>
            <a:endParaRPr/>
          </a:p>
          <a:p>
            <a:pPr indent="-285750" lvl="1" marL="742950" rtl="0" algn="r">
              <a:lnSpc>
                <a:spcPct val="90000"/>
              </a:lnSpc>
              <a:spcBef>
                <a:spcPts val="560"/>
              </a:spcBef>
              <a:spcAft>
                <a:spcPts val="0"/>
              </a:spcAft>
              <a:buClr>
                <a:srgbClr val="6076B4"/>
              </a:buClr>
              <a:buSzPts val="2100"/>
              <a:buFont typeface="Noto Sans Symbols"/>
              <a:buChar char="⮚"/>
            </a:pPr>
            <a:r>
              <a:rPr lang="en-US" sz="3200">
                <a:solidFill>
                  <a:srgbClr val="FFFFFF"/>
                </a:solidFill>
              </a:rPr>
              <a:t>Where to get help</a:t>
            </a:r>
            <a:endParaRPr/>
          </a:p>
          <a:p>
            <a:pPr indent="-285750" lvl="1" marL="742950" rtl="0" algn="r">
              <a:lnSpc>
                <a:spcPct val="90000"/>
              </a:lnSpc>
              <a:spcBef>
                <a:spcPts val="640"/>
              </a:spcBef>
              <a:spcAft>
                <a:spcPts val="0"/>
              </a:spcAft>
              <a:buClr>
                <a:srgbClr val="6076B4"/>
              </a:buClr>
              <a:buSzPts val="2400"/>
              <a:buFont typeface="Noto Sans Symbols"/>
              <a:buChar char="⮚"/>
            </a:pPr>
            <a:r>
              <a:rPr lang="en-US" sz="3200">
                <a:solidFill>
                  <a:srgbClr val="FFFFFF"/>
                </a:solidFill>
              </a:rPr>
              <a:t> Be Aware</a:t>
            </a:r>
            <a:br>
              <a:rPr lang="en-US" sz="3200">
                <a:solidFill>
                  <a:srgbClr val="FFFFFF"/>
                </a:solidFill>
              </a:rPr>
            </a:br>
            <a:endParaRPr sz="3200">
              <a:solidFill>
                <a:srgbClr val="FFFFFF"/>
              </a:solidFill>
            </a:endParaRPr>
          </a:p>
          <a:p>
            <a:pPr indent="-228600" lvl="0" marL="228600" rtl="0" algn="r">
              <a:lnSpc>
                <a:spcPct val="90000"/>
              </a:lnSpc>
              <a:spcBef>
                <a:spcPts val="1000"/>
              </a:spcBef>
              <a:spcAft>
                <a:spcPts val="0"/>
              </a:spcAft>
              <a:buClr>
                <a:srgbClr val="2F5897"/>
              </a:buClr>
              <a:buSzPts val="2400"/>
              <a:buChar char="•"/>
            </a:pPr>
            <a:r>
              <a:rPr lang="en-US" sz="3200">
                <a:solidFill>
                  <a:srgbClr val="FFFFFF"/>
                </a:solidFill>
              </a:rPr>
              <a:t>Office of Equity and Inclusion </a:t>
            </a:r>
            <a:endParaRPr/>
          </a:p>
          <a:p>
            <a:pPr indent="-228600" lvl="0" marL="228600" rtl="0" algn="r">
              <a:lnSpc>
                <a:spcPct val="90000"/>
              </a:lnSpc>
              <a:spcBef>
                <a:spcPts val="1000"/>
              </a:spcBef>
              <a:spcAft>
                <a:spcPts val="0"/>
              </a:spcAft>
              <a:buClr>
                <a:srgbClr val="2F5897"/>
              </a:buClr>
              <a:buSzPts val="2400"/>
              <a:buChar char="•"/>
            </a:pPr>
            <a:r>
              <a:rPr lang="en-US" sz="3200">
                <a:solidFill>
                  <a:srgbClr val="FFFFFF"/>
                </a:solidFill>
              </a:rPr>
              <a:t>561-297-3004</a:t>
            </a:r>
            <a:endParaRPr sz="3200">
              <a:solidFill>
                <a:srgbClr val="FFFFFF"/>
              </a:solidFill>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lt1"/>
              </a:buClr>
              <a:buSzPts val="2800"/>
              <a:buNone/>
            </a:pPr>
            <a:r>
              <a:rPr lang="en-US">
                <a:solidFill>
                  <a:schemeClr val="lt1"/>
                </a:solidFill>
              </a:rPr>
              <a:t>Protect your Owl Family!</a:t>
            </a:r>
            <a:endParaRPr/>
          </a:p>
        </p:txBody>
      </p:sp>
      <p:pic>
        <p:nvPicPr>
          <p:cNvPr descr="Logo, company name&#10;&#10;Description automatically generated" id="402" name="Google Shape;402;ge7ccff9c8d_2_127"/>
          <p:cNvPicPr preferRelativeResize="0"/>
          <p:nvPr/>
        </p:nvPicPr>
        <p:blipFill rotWithShape="1">
          <a:blip r:embed="rId4">
            <a:alphaModFix/>
          </a:blip>
          <a:srcRect b="0" l="0" r="0" t="0"/>
          <a:stretch/>
        </p:blipFill>
        <p:spPr>
          <a:xfrm>
            <a:off x="1095913" y="1155843"/>
            <a:ext cx="3671298" cy="36712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ge7ccff9c8d_7_75"/>
          <p:cNvSpPr txBox="1"/>
          <p:nvPr/>
        </p:nvSpPr>
        <p:spPr>
          <a:xfrm>
            <a:off x="-311421" y="0"/>
            <a:ext cx="7744691" cy="257745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160"/>
              <a:buFont typeface="Arial"/>
              <a:buNone/>
            </a:pPr>
            <a:r>
              <a:rPr b="1" i="0" lang="en-US" sz="5160" u="none" cap="none" strike="noStrike">
                <a:solidFill>
                  <a:srgbClr val="003968"/>
                </a:solidFill>
              </a:rPr>
              <a:t>Responsible Freedom</a:t>
            </a:r>
            <a:endParaRPr i="0" sz="1400" u="none" cap="none" strike="noStrike">
              <a:solidFill>
                <a:srgbClr val="003968"/>
              </a:solidFill>
            </a:endParaRPr>
          </a:p>
          <a:p>
            <a:pPr indent="0" lvl="0" marL="0" marR="0" rtl="0" algn="ctr">
              <a:lnSpc>
                <a:spcPct val="100000"/>
              </a:lnSpc>
              <a:spcBef>
                <a:spcPts val="0"/>
              </a:spcBef>
              <a:spcAft>
                <a:spcPts val="0"/>
              </a:spcAft>
              <a:buClr>
                <a:srgbClr val="000000"/>
              </a:buClr>
              <a:buSzPts val="1920"/>
              <a:buFont typeface="Arial"/>
              <a:buNone/>
            </a:pPr>
            <a:r>
              <a:t/>
            </a:r>
            <a:endParaRPr b="1" i="0" sz="1920" u="none" cap="none" strike="noStrike">
              <a:solidFill>
                <a:srgbClr val="003968"/>
              </a:solidFill>
            </a:endParaRPr>
          </a:p>
          <a:p>
            <a:pPr indent="0" lvl="0" marL="0" marR="0" rtl="0" algn="ctr">
              <a:lnSpc>
                <a:spcPct val="100000"/>
              </a:lnSpc>
              <a:spcBef>
                <a:spcPts val="0"/>
              </a:spcBef>
              <a:spcAft>
                <a:spcPts val="0"/>
              </a:spcAft>
              <a:buClr>
                <a:srgbClr val="000000"/>
              </a:buClr>
              <a:buSzPts val="1920"/>
              <a:buFont typeface="Arial"/>
              <a:buNone/>
            </a:pPr>
            <a:r>
              <a:t/>
            </a:r>
            <a:endParaRPr b="1" i="0" sz="920" u="none" cap="none" strike="noStrike">
              <a:solidFill>
                <a:srgbClr val="003968"/>
              </a:solidFill>
            </a:endParaRPr>
          </a:p>
          <a:p>
            <a:pPr indent="0" lvl="0" marL="0" marR="0" rtl="0" algn="ctr">
              <a:lnSpc>
                <a:spcPct val="100000"/>
              </a:lnSpc>
              <a:spcBef>
                <a:spcPts val="0"/>
              </a:spcBef>
              <a:spcAft>
                <a:spcPts val="0"/>
              </a:spcAft>
              <a:buClr>
                <a:srgbClr val="000000"/>
              </a:buClr>
              <a:buSzPts val="1920"/>
              <a:buFont typeface="Arial"/>
              <a:buNone/>
            </a:pPr>
            <a:r>
              <a:rPr b="1" i="0" lang="en-US" sz="2020" u="none" cap="none" strike="noStrike">
                <a:solidFill>
                  <a:srgbClr val="003968"/>
                </a:solidFill>
              </a:rPr>
              <a:t>Audrey L. Pusey, Interim Dean of Students</a:t>
            </a:r>
            <a:endParaRPr i="0" sz="1500" u="none" cap="none" strike="noStrike">
              <a:solidFill>
                <a:srgbClr val="003968"/>
              </a:solidFill>
            </a:endParaRPr>
          </a:p>
          <a:p>
            <a:pPr indent="0" lvl="0" marL="0" marR="0" rtl="0" algn="ctr">
              <a:lnSpc>
                <a:spcPct val="100000"/>
              </a:lnSpc>
              <a:spcBef>
                <a:spcPts val="0"/>
              </a:spcBef>
              <a:spcAft>
                <a:spcPts val="0"/>
              </a:spcAft>
              <a:buClr>
                <a:srgbClr val="000000"/>
              </a:buClr>
              <a:buSzPts val="1920"/>
              <a:buFont typeface="Arial"/>
              <a:buNone/>
            </a:pPr>
            <a:r>
              <a:rPr b="1" i="0" lang="en-US" sz="2020" u="none" cap="none" strike="noStrike">
                <a:solidFill>
                  <a:srgbClr val="003968"/>
                </a:solidFill>
              </a:rPr>
              <a:t>Ryan Iocco, Assistant Director for Student Conduct</a:t>
            </a:r>
            <a:endParaRPr i="0" sz="1500" u="none" cap="none" strike="noStrike">
              <a:solidFill>
                <a:srgbClr val="003968"/>
              </a:solidFill>
            </a:endParaRPr>
          </a:p>
          <a:p>
            <a:pPr indent="0" lvl="0" marL="0" marR="0" rtl="0" algn="ctr">
              <a:lnSpc>
                <a:spcPct val="100000"/>
              </a:lnSpc>
              <a:spcBef>
                <a:spcPts val="0"/>
              </a:spcBef>
              <a:spcAft>
                <a:spcPts val="0"/>
              </a:spcAft>
              <a:buClr>
                <a:srgbClr val="000000"/>
              </a:buClr>
              <a:buSzPts val="1920"/>
              <a:buFont typeface="Arial"/>
              <a:buNone/>
            </a:pPr>
            <a:r>
              <a:t/>
            </a:r>
            <a:endParaRPr b="1" i="0" sz="1920" u="none" cap="none" strike="noStrike">
              <a:solidFill>
                <a:srgbClr val="2F5897"/>
              </a:solidFill>
              <a:latin typeface="Palatino Linotype"/>
              <a:ea typeface="Palatino Linotype"/>
              <a:cs typeface="Palatino Linotype"/>
              <a:sym typeface="Palatino Linotyp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2"/>
          <p:cNvSpPr txBox="1"/>
          <p:nvPr>
            <p:ph idx="1" type="body"/>
          </p:nvPr>
        </p:nvSpPr>
        <p:spPr>
          <a:xfrm>
            <a:off x="319007" y="585760"/>
            <a:ext cx="4291739" cy="548182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i="1" lang="en-US" sz="3200">
                <a:solidFill>
                  <a:schemeClr val="lt1"/>
                </a:solidFill>
              </a:rPr>
              <a:t>Our mission is to coordinate and facilitate Florida Atlantic University’s emergency preparedness, response, recovery and mitigation activities to protect our students, faculty, staff, resources and infrastructure in order to maintain or restore University operations. </a:t>
            </a:r>
            <a:endParaRPr sz="3200"/>
          </a:p>
        </p:txBody>
      </p:sp>
      <p:pic>
        <p:nvPicPr>
          <p:cNvPr descr="A close up of a logo&#10;&#10;Description automatically generated" id="276" name="Google Shape;276;p2"/>
          <p:cNvPicPr preferRelativeResize="0"/>
          <p:nvPr/>
        </p:nvPicPr>
        <p:blipFill rotWithShape="1">
          <a:blip r:embed="rId4">
            <a:alphaModFix/>
          </a:blip>
          <a:srcRect b="0" l="0" r="0" t="0"/>
          <a:stretch/>
        </p:blipFill>
        <p:spPr>
          <a:xfrm>
            <a:off x="6483711" y="788097"/>
            <a:ext cx="4859878" cy="434959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sp>
        <p:nvSpPr>
          <p:cNvPr id="412" name="Google Shape;412;ge7ccff9c8d_7_80"/>
          <p:cNvSpPr txBox="1"/>
          <p:nvPr/>
        </p:nvSpPr>
        <p:spPr>
          <a:xfrm>
            <a:off x="1158288" y="644627"/>
            <a:ext cx="9875400" cy="6525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Palatino Linotype"/>
              <a:buNone/>
            </a:pPr>
            <a:r>
              <a:rPr b="1" i="0" lang="en-US" sz="3200" u="none" cap="none" strike="noStrike">
                <a:solidFill>
                  <a:schemeClr val="lt1"/>
                </a:solidFill>
              </a:rPr>
              <a:t>Dean of Students Office</a:t>
            </a:r>
            <a:r>
              <a:rPr b="1" i="0" lang="en-US" sz="3200" u="none" cap="none" strike="noStrike">
                <a:solidFill>
                  <a:schemeClr val="lt1"/>
                </a:solidFill>
                <a:latin typeface="Palatino Linotype"/>
                <a:ea typeface="Palatino Linotype"/>
                <a:cs typeface="Palatino Linotype"/>
                <a:sym typeface="Palatino Linotype"/>
              </a:rPr>
              <a:t> </a:t>
            </a:r>
            <a:endParaRPr b="0" i="0" sz="4400" u="none" cap="none" strike="noStrike">
              <a:solidFill>
                <a:schemeClr val="lt1"/>
              </a:solidFill>
              <a:latin typeface="Calibri"/>
              <a:ea typeface="Calibri"/>
              <a:cs typeface="Calibri"/>
              <a:sym typeface="Calibri"/>
            </a:endParaRPr>
          </a:p>
        </p:txBody>
      </p:sp>
      <p:sp>
        <p:nvSpPr>
          <p:cNvPr id="413" name="Google Shape;413;ge7ccff9c8d_7_80"/>
          <p:cNvSpPr txBox="1"/>
          <p:nvPr/>
        </p:nvSpPr>
        <p:spPr>
          <a:xfrm>
            <a:off x="6009667" y="1297126"/>
            <a:ext cx="4686300" cy="3587700"/>
          </a:xfrm>
          <a:prstGeom prst="rect">
            <a:avLst/>
          </a:prstGeom>
          <a:noFill/>
          <a:ln>
            <a:noFill/>
          </a:ln>
        </p:spPr>
        <p:txBody>
          <a:bodyPr anchorCtr="0" anchor="t" bIns="54850" lIns="109725" spcFirstLastPara="1" rIns="109725" wrap="square" tIns="54850">
            <a:noAutofit/>
          </a:bodyPr>
          <a:lstStyle/>
          <a:p>
            <a:pPr indent="0" lvl="0" marL="0" marR="0" rtl="0" algn="l">
              <a:lnSpc>
                <a:spcPct val="100000"/>
              </a:lnSpc>
              <a:spcBef>
                <a:spcPts val="0"/>
              </a:spcBef>
              <a:spcAft>
                <a:spcPts val="0"/>
              </a:spcAft>
              <a:buClr>
                <a:srgbClr val="336666"/>
              </a:buClr>
              <a:buSzPts val="2016"/>
              <a:buFont typeface="Noto Sans Symbols"/>
              <a:buNone/>
            </a:pPr>
            <a:r>
              <a:t/>
            </a:r>
            <a:endParaRPr b="1" i="0" sz="2880" u="none" cap="none" strike="noStrike">
              <a:solidFill>
                <a:schemeClr val="lt1"/>
              </a:solidFill>
              <a:latin typeface="Palatino Linotype"/>
              <a:ea typeface="Palatino Linotype"/>
              <a:cs typeface="Palatino Linotype"/>
              <a:sym typeface="Palatino Linotype"/>
            </a:endParaRPr>
          </a:p>
          <a:p>
            <a:pPr indent="0" lvl="0" marL="0" marR="0" rtl="0" algn="l">
              <a:lnSpc>
                <a:spcPct val="100000"/>
              </a:lnSpc>
              <a:spcBef>
                <a:spcPts val="1440"/>
              </a:spcBef>
              <a:spcAft>
                <a:spcPts val="0"/>
              </a:spcAft>
              <a:buClr>
                <a:srgbClr val="336666"/>
              </a:buClr>
              <a:buSzPts val="2016"/>
              <a:buFont typeface="Noto Sans Symbols"/>
              <a:buNone/>
            </a:pPr>
            <a:r>
              <a:t/>
            </a:r>
            <a:endParaRPr b="1" i="0" sz="2880" u="none" cap="none" strike="noStrike">
              <a:solidFill>
                <a:schemeClr val="lt1"/>
              </a:solidFill>
              <a:latin typeface="Palatino Linotype"/>
              <a:ea typeface="Palatino Linotype"/>
              <a:cs typeface="Palatino Linotype"/>
              <a:sym typeface="Palatino Linotype"/>
            </a:endParaRPr>
          </a:p>
          <a:p>
            <a:pPr indent="0" lvl="0" marL="0" marR="0" rtl="0" algn="ctr">
              <a:lnSpc>
                <a:spcPct val="100000"/>
              </a:lnSpc>
              <a:spcBef>
                <a:spcPts val="1440"/>
              </a:spcBef>
              <a:spcAft>
                <a:spcPts val="0"/>
              </a:spcAft>
              <a:buClr>
                <a:srgbClr val="336666"/>
              </a:buClr>
              <a:buSzPts val="2016"/>
              <a:buFont typeface="Noto Sans Symbols"/>
              <a:buNone/>
            </a:pPr>
            <a:r>
              <a:rPr b="1" i="0" lang="en-US" sz="2880" u="none" cap="none" strike="noStrike">
                <a:solidFill>
                  <a:schemeClr val="lt1"/>
                </a:solidFill>
              </a:rPr>
              <a:t>We Advocate for Students</a:t>
            </a:r>
            <a:endParaRPr i="0" sz="1400" u="none" cap="none" strike="noStrike">
              <a:solidFill>
                <a:schemeClr val="lt1"/>
              </a:solidFill>
            </a:endParaRPr>
          </a:p>
          <a:p>
            <a:pPr indent="0" lvl="0" marL="0" marR="0" rtl="0" algn="l">
              <a:lnSpc>
                <a:spcPct val="100000"/>
              </a:lnSpc>
              <a:spcBef>
                <a:spcPts val="1440"/>
              </a:spcBef>
              <a:spcAft>
                <a:spcPts val="0"/>
              </a:spcAft>
              <a:buClr>
                <a:srgbClr val="336666"/>
              </a:buClr>
              <a:buSzPts val="2016"/>
              <a:buFont typeface="Noto Sans Symbols"/>
              <a:buNone/>
            </a:pPr>
            <a:r>
              <a:t/>
            </a:r>
            <a:endParaRPr b="1" i="0" sz="1280" u="none" cap="none" strike="noStrike">
              <a:solidFill>
                <a:schemeClr val="lt1"/>
              </a:solidFill>
            </a:endParaRPr>
          </a:p>
          <a:p>
            <a:pPr indent="0" lvl="0" marL="0" marR="0" rtl="0" algn="ctr">
              <a:lnSpc>
                <a:spcPct val="100000"/>
              </a:lnSpc>
              <a:spcBef>
                <a:spcPts val="1200"/>
              </a:spcBef>
              <a:spcAft>
                <a:spcPts val="0"/>
              </a:spcAft>
              <a:buClr>
                <a:srgbClr val="336666"/>
              </a:buClr>
              <a:buSzPts val="1680"/>
              <a:buFont typeface="Noto Sans Symbols"/>
              <a:buNone/>
            </a:pPr>
            <a:r>
              <a:rPr i="0" lang="en-US" sz="2400" u="none" cap="none" strike="noStrike">
                <a:solidFill>
                  <a:schemeClr val="lt1"/>
                </a:solidFill>
              </a:rPr>
              <a:t>Questions, Concerns? </a:t>
            </a:r>
            <a:endParaRPr i="0" sz="1400" u="none" cap="none" strike="noStrike">
              <a:solidFill>
                <a:schemeClr val="lt1"/>
              </a:solidFill>
            </a:endParaRPr>
          </a:p>
          <a:p>
            <a:pPr indent="0" lvl="0" marL="0" marR="0" rtl="0" algn="ctr">
              <a:lnSpc>
                <a:spcPct val="100000"/>
              </a:lnSpc>
              <a:spcBef>
                <a:spcPts val="1200"/>
              </a:spcBef>
              <a:spcAft>
                <a:spcPts val="0"/>
              </a:spcAft>
              <a:buClr>
                <a:srgbClr val="336666"/>
              </a:buClr>
              <a:buSzPts val="1680"/>
              <a:buFont typeface="Noto Sans Symbols"/>
              <a:buNone/>
            </a:pPr>
            <a:r>
              <a:rPr i="0" lang="en-US" sz="2400" u="none" cap="none" strike="noStrike">
                <a:solidFill>
                  <a:schemeClr val="lt1"/>
                </a:solidFill>
              </a:rPr>
              <a:t>Come see us!</a:t>
            </a:r>
            <a:endParaRPr i="0" sz="1400" u="none" cap="none" strike="noStrike">
              <a:solidFill>
                <a:schemeClr val="lt1"/>
              </a:solidFill>
            </a:endParaRPr>
          </a:p>
          <a:p>
            <a:pPr indent="0" lvl="0" marL="0" marR="0" rtl="0" algn="l">
              <a:lnSpc>
                <a:spcPct val="100000"/>
              </a:lnSpc>
              <a:spcBef>
                <a:spcPts val="1200"/>
              </a:spcBef>
              <a:spcAft>
                <a:spcPts val="0"/>
              </a:spcAft>
              <a:buClr>
                <a:srgbClr val="336666"/>
              </a:buClr>
              <a:buSzPts val="1680"/>
              <a:buFont typeface="Noto Sans Symbols"/>
              <a:buNone/>
            </a:pPr>
            <a:r>
              <a:t/>
            </a:r>
            <a:endParaRPr b="0" i="0" sz="2400" u="none" cap="none" strike="noStrike">
              <a:solidFill>
                <a:srgbClr val="000000"/>
              </a:solidFill>
              <a:latin typeface="Palatino Linotype"/>
              <a:ea typeface="Palatino Linotype"/>
              <a:cs typeface="Palatino Linotype"/>
              <a:sym typeface="Palatino Linotype"/>
            </a:endParaRPr>
          </a:p>
          <a:p>
            <a:pPr indent="0" lvl="0" marL="0" marR="0" rtl="0" algn="l">
              <a:lnSpc>
                <a:spcPct val="100000"/>
              </a:lnSpc>
              <a:spcBef>
                <a:spcPts val="336"/>
              </a:spcBef>
              <a:spcAft>
                <a:spcPts val="0"/>
              </a:spcAft>
              <a:buClr>
                <a:srgbClr val="336666"/>
              </a:buClr>
              <a:buSzPts val="1176"/>
              <a:buFont typeface="Noto Sans Symbols"/>
              <a:buNone/>
            </a:pPr>
            <a:r>
              <a:t/>
            </a:r>
            <a:endParaRPr b="0" i="0" sz="1679" u="none" cap="none" strike="noStrike">
              <a:solidFill>
                <a:srgbClr val="000000"/>
              </a:solidFill>
              <a:latin typeface="Arial"/>
              <a:ea typeface="Arial"/>
              <a:cs typeface="Arial"/>
              <a:sym typeface="Arial"/>
            </a:endParaRPr>
          </a:p>
        </p:txBody>
      </p:sp>
      <p:sp>
        <p:nvSpPr>
          <p:cNvPr id="414" name="Google Shape;414;ge7ccff9c8d_7_80"/>
          <p:cNvSpPr txBox="1"/>
          <p:nvPr/>
        </p:nvSpPr>
        <p:spPr>
          <a:xfrm>
            <a:off x="732997" y="1534035"/>
            <a:ext cx="5485500" cy="585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6666"/>
              </a:buClr>
              <a:buSzPts val="2016"/>
              <a:buFont typeface="Noto Sans Symbols"/>
              <a:buNone/>
            </a:pPr>
            <a:r>
              <a:rPr b="1" i="0" lang="en-US" sz="2880" u="none" cap="none" strike="noStrike">
                <a:solidFill>
                  <a:schemeClr val="lt1"/>
                </a:solidFill>
              </a:rPr>
              <a:t>Services</a:t>
            </a:r>
            <a:endParaRPr i="0" sz="14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Food Pantry </a:t>
            </a:r>
            <a:endParaRPr i="0" sz="1400" u="none" cap="none" strike="noStrike">
              <a:solidFill>
                <a:srgbClr val="000000"/>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Exceptional Circumstance Withdrawal</a:t>
            </a:r>
            <a:endParaRPr i="0" sz="20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Student Crisis Intervention</a:t>
            </a:r>
            <a:endParaRPr i="0" sz="20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Victim Services</a:t>
            </a:r>
            <a:endParaRPr i="0" sz="20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Respondent Services</a:t>
            </a:r>
            <a:endParaRPr i="0" sz="20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Medical Amnesty </a:t>
            </a:r>
            <a:endParaRPr i="0" sz="1400" u="none" cap="none" strike="noStrike">
              <a:solidFill>
                <a:srgbClr val="000000"/>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Academic Integrity Seminar</a:t>
            </a:r>
            <a:endParaRPr i="0" sz="20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Student Code of Conduct</a:t>
            </a:r>
            <a:endParaRPr i="0" sz="2000" u="none" cap="none" strike="noStrike">
              <a:solidFill>
                <a:schemeClr val="lt1"/>
              </a:solidFill>
            </a:endParaRPr>
          </a:p>
          <a:p>
            <a:pPr indent="-411480" lvl="0" marL="411480" marR="0" rtl="0" algn="l">
              <a:lnSpc>
                <a:spcPct val="100000"/>
              </a:lnSpc>
              <a:spcBef>
                <a:spcPts val="432"/>
              </a:spcBef>
              <a:spcAft>
                <a:spcPts val="0"/>
              </a:spcAft>
              <a:buClr>
                <a:srgbClr val="336666"/>
              </a:buClr>
              <a:buSzPts val="1512"/>
              <a:buChar char="•"/>
            </a:pPr>
            <a:r>
              <a:rPr i="0" lang="en-US" sz="2000" u="none" cap="none" strike="noStrike">
                <a:solidFill>
                  <a:schemeClr val="lt1"/>
                </a:solidFill>
              </a:rPr>
              <a:t>Conflict Resolution and Mediation</a:t>
            </a:r>
            <a:endParaRPr i="0" sz="2000" u="none" cap="none" strike="noStrike">
              <a:solidFill>
                <a:schemeClr val="lt1"/>
              </a:solidFill>
            </a:endParaRPr>
          </a:p>
          <a:p>
            <a:pPr indent="-240792" lvl="0" marL="411480" marR="0" rtl="0" algn="l">
              <a:lnSpc>
                <a:spcPct val="100000"/>
              </a:lnSpc>
              <a:spcBef>
                <a:spcPts val="768"/>
              </a:spcBef>
              <a:spcAft>
                <a:spcPts val="0"/>
              </a:spcAft>
              <a:buClr>
                <a:srgbClr val="336666"/>
              </a:buClr>
              <a:buSzPts val="2688"/>
              <a:buFont typeface="Noto Sans Symbols"/>
              <a:buNone/>
            </a:pPr>
            <a:r>
              <a:t/>
            </a:r>
            <a:endParaRPr b="0" i="0" sz="384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8" name="Shape 418"/>
        <p:cNvGrpSpPr/>
        <p:nvPr/>
      </p:nvGrpSpPr>
      <p:grpSpPr>
        <a:xfrm>
          <a:off x="0" y="0"/>
          <a:ext cx="0" cy="0"/>
          <a:chOff x="0" y="0"/>
          <a:chExt cx="0" cy="0"/>
        </a:xfrm>
      </p:grpSpPr>
      <p:sp>
        <p:nvSpPr>
          <p:cNvPr id="419" name="Google Shape;419;ge7ccff9c8d_7_86"/>
          <p:cNvSpPr txBox="1"/>
          <p:nvPr/>
        </p:nvSpPr>
        <p:spPr>
          <a:xfrm>
            <a:off x="934850" y="890553"/>
            <a:ext cx="98754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3200"/>
              <a:buFont typeface="Palatino Linotype"/>
              <a:buNone/>
            </a:pPr>
            <a:r>
              <a:rPr b="1" i="0" lang="en-US" sz="3700" u="none" cap="none" strike="noStrike">
                <a:solidFill>
                  <a:schemeClr val="dk1"/>
                </a:solidFill>
              </a:rPr>
              <a:t>Dean of Students Office</a:t>
            </a:r>
            <a:endParaRPr b="1" i="0" sz="4900" u="none" cap="none" strike="noStrike">
              <a:solidFill>
                <a:schemeClr val="dk1"/>
              </a:solidFill>
            </a:endParaRPr>
          </a:p>
        </p:txBody>
      </p:sp>
      <p:pic>
        <p:nvPicPr>
          <p:cNvPr descr="Image includes the office entrance of the Associate V.P. &amp; Dean of Students." id="420" name="Google Shape;420;ge7ccff9c8d_7_86" title="Associate V.P. &amp; Dean of Students Office"/>
          <p:cNvPicPr preferRelativeResize="0"/>
          <p:nvPr/>
        </p:nvPicPr>
        <p:blipFill rotWithShape="1">
          <a:blip r:embed="rId4">
            <a:alphaModFix/>
          </a:blip>
          <a:srcRect b="0" l="0" r="0" t="0"/>
          <a:stretch/>
        </p:blipFill>
        <p:spPr>
          <a:xfrm>
            <a:off x="6979379" y="2301303"/>
            <a:ext cx="3348991" cy="2733674"/>
          </a:xfrm>
          <a:prstGeom prst="rect">
            <a:avLst/>
          </a:prstGeom>
          <a:noFill/>
          <a:ln>
            <a:noFill/>
          </a:ln>
        </p:spPr>
      </p:pic>
      <p:sp>
        <p:nvSpPr>
          <p:cNvPr id="421" name="Google Shape;421;ge7ccff9c8d_7_86"/>
          <p:cNvSpPr txBox="1"/>
          <p:nvPr/>
        </p:nvSpPr>
        <p:spPr>
          <a:xfrm>
            <a:off x="811800" y="2394896"/>
            <a:ext cx="5692500" cy="1767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br>
              <a:rPr b="0" i="0" lang="en-US" sz="2600" u="none" cap="none" strike="noStrike">
                <a:solidFill>
                  <a:schemeClr val="dk2"/>
                </a:solidFill>
                <a:latin typeface="Palatino Linotype"/>
                <a:ea typeface="Palatino Linotype"/>
                <a:cs typeface="Palatino Linotype"/>
                <a:sym typeface="Palatino Linotype"/>
              </a:rPr>
            </a:br>
            <a:r>
              <a:rPr i="0" lang="en-US" sz="2600" u="none" cap="none" strike="noStrike">
                <a:solidFill>
                  <a:schemeClr val="dk1"/>
                </a:solidFill>
              </a:rPr>
              <a:t>Student Services Building (SS #8), Room 226</a:t>
            </a:r>
            <a:br>
              <a:rPr i="0" lang="en-US" sz="2600" u="none" cap="none" strike="noStrike">
                <a:solidFill>
                  <a:schemeClr val="dk1"/>
                </a:solidFill>
              </a:rPr>
            </a:br>
            <a:r>
              <a:rPr i="0" lang="en-US" sz="2600" u="none" cap="none" strike="noStrike">
                <a:solidFill>
                  <a:schemeClr val="dk1"/>
                </a:solidFill>
              </a:rPr>
              <a:t>561-297-3542</a:t>
            </a:r>
            <a:endParaRPr i="0" sz="1600" u="none" cap="none" strike="noStrike">
              <a:solidFill>
                <a:schemeClr val="dk1"/>
              </a:solidFill>
            </a:endParaRPr>
          </a:p>
          <a:p>
            <a:pPr indent="0" lvl="0" marL="0" marR="0" rtl="0" algn="l">
              <a:lnSpc>
                <a:spcPct val="90000"/>
              </a:lnSpc>
              <a:spcBef>
                <a:spcPts val="480"/>
              </a:spcBef>
              <a:spcAft>
                <a:spcPts val="0"/>
              </a:spcAft>
              <a:buClr>
                <a:srgbClr val="006666"/>
              </a:buClr>
              <a:buSzPts val="2000"/>
              <a:buFont typeface="Arial"/>
              <a:buNone/>
            </a:pPr>
            <a:r>
              <a:rPr i="0" lang="en-US" sz="2600" u="sng" cap="none" strike="noStrike">
                <a:solidFill>
                  <a:schemeClr val="dk1"/>
                </a:solidFill>
                <a:hlinkClick r:id="rId5">
                  <a:extLst>
                    <a:ext uri="{A12FA001-AC4F-418D-AE19-62706E023703}">
                      <ahyp:hlinkClr val="tx"/>
                    </a:ext>
                  </a:extLst>
                </a:hlinkClick>
              </a:rPr>
              <a:t>http://www.fau.edu/dean/</a:t>
            </a:r>
            <a:r>
              <a:rPr i="0" lang="en-US" sz="2600" u="none" cap="none" strike="noStrike">
                <a:solidFill>
                  <a:schemeClr val="dk1"/>
                </a:solidFill>
              </a:rPr>
              <a:t> </a:t>
            </a:r>
            <a:endParaRPr i="0" sz="2600" u="none" cap="none" strike="noStrike">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5" name="Shape 425"/>
        <p:cNvGrpSpPr/>
        <p:nvPr/>
      </p:nvGrpSpPr>
      <p:grpSpPr>
        <a:xfrm>
          <a:off x="0" y="0"/>
          <a:ext cx="0" cy="0"/>
          <a:chOff x="0" y="0"/>
          <a:chExt cx="0" cy="0"/>
        </a:xfrm>
      </p:grpSpPr>
      <p:pic>
        <p:nvPicPr>
          <p:cNvPr descr="Image of an owl with the text &quot;Student Code of Conduct&quot;" id="426" name="Google Shape;426;ge7ccff9c8d_7_92" title="Student Code of Conduct"/>
          <p:cNvPicPr preferRelativeResize="0"/>
          <p:nvPr/>
        </p:nvPicPr>
        <p:blipFill rotWithShape="1">
          <a:blip r:embed="rId4">
            <a:alphaModFix/>
          </a:blip>
          <a:srcRect b="0" l="0" r="0" t="0"/>
          <a:stretch/>
        </p:blipFill>
        <p:spPr>
          <a:xfrm>
            <a:off x="1244182" y="495425"/>
            <a:ext cx="9501383" cy="2133600"/>
          </a:xfrm>
          <a:prstGeom prst="rect">
            <a:avLst/>
          </a:prstGeom>
          <a:noFill/>
          <a:ln>
            <a:noFill/>
          </a:ln>
        </p:spPr>
      </p:pic>
      <p:sp>
        <p:nvSpPr>
          <p:cNvPr id="427" name="Google Shape;427;ge7ccff9c8d_7_92"/>
          <p:cNvSpPr txBox="1"/>
          <p:nvPr/>
        </p:nvSpPr>
        <p:spPr>
          <a:xfrm>
            <a:off x="2439276" y="2736501"/>
            <a:ext cx="7452300" cy="13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80"/>
              <a:buFont typeface="Arial"/>
              <a:buNone/>
            </a:pPr>
            <a:r>
              <a:rPr b="1" i="0" lang="en-US" sz="2880" u="none" cap="none" strike="noStrike">
                <a:solidFill>
                  <a:schemeClr val="lt1"/>
                </a:solidFill>
              </a:rPr>
              <a:t>Be Responsible in Your Decision Making</a:t>
            </a:r>
            <a:endParaRPr b="1" i="0" sz="3359" u="none" cap="none" strike="noStrike">
              <a:solidFill>
                <a:schemeClr val="lt1"/>
              </a:solidFill>
            </a:endParaRPr>
          </a:p>
          <a:p>
            <a:pPr indent="0" lvl="0" marL="0" marR="0" rtl="0" algn="ctr">
              <a:lnSpc>
                <a:spcPct val="100000"/>
              </a:lnSpc>
              <a:spcBef>
                <a:spcPts val="0"/>
              </a:spcBef>
              <a:spcAft>
                <a:spcPts val="0"/>
              </a:spcAft>
              <a:buClr>
                <a:srgbClr val="00457C"/>
              </a:buClr>
              <a:buSzPts val="2160"/>
              <a:buFont typeface="Arial"/>
              <a:buNone/>
            </a:pPr>
            <a:r>
              <a:t/>
            </a:r>
            <a:endParaRPr b="1" i="0" sz="2160" u="none" cap="none" strike="noStrike">
              <a:solidFill>
                <a:srgbClr val="00457C"/>
              </a:solidFill>
              <a:latin typeface="Times New Roman"/>
              <a:ea typeface="Times New Roman"/>
              <a:cs typeface="Times New Roman"/>
              <a:sym typeface="Times New Roman"/>
            </a:endParaRPr>
          </a:p>
        </p:txBody>
      </p:sp>
      <p:sp>
        <p:nvSpPr>
          <p:cNvPr id="428" name="Google Shape;428;ge7ccff9c8d_7_92"/>
          <p:cNvSpPr txBox="1"/>
          <p:nvPr/>
        </p:nvSpPr>
        <p:spPr>
          <a:xfrm>
            <a:off x="554144" y="3405648"/>
            <a:ext cx="10470000" cy="2326800"/>
          </a:xfrm>
          <a:prstGeom prst="rect">
            <a:avLst/>
          </a:prstGeom>
          <a:noFill/>
          <a:ln>
            <a:noFill/>
          </a:ln>
        </p:spPr>
        <p:txBody>
          <a:bodyPr anchorCtr="0" anchor="t" bIns="45700" lIns="54850" spcFirstLastPara="1" rIns="5485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chemeClr val="lt1"/>
                </a:solidFill>
              </a:rPr>
              <a:t>Know the Code! (On and Off Campus)</a:t>
            </a:r>
            <a:endParaRPr i="0" sz="1400" u="none" cap="none" strike="noStrike">
              <a:solidFill>
                <a:srgbClr val="000000"/>
              </a:solidFill>
            </a:endParaRPr>
          </a:p>
          <a:p>
            <a:pPr indent="-259080" lvl="0" marL="411480" marR="0" rtl="0" algn="ctr">
              <a:lnSpc>
                <a:spcPct val="100000"/>
              </a:lnSpc>
              <a:spcBef>
                <a:spcPts val="0"/>
              </a:spcBef>
              <a:spcAft>
                <a:spcPts val="0"/>
              </a:spcAft>
              <a:buClr>
                <a:srgbClr val="000000"/>
              </a:buClr>
              <a:buSzPts val="2400"/>
              <a:buFont typeface="Arial"/>
              <a:buNone/>
            </a:pPr>
            <a:r>
              <a:t/>
            </a:r>
            <a:endParaRPr i="0" sz="2400" u="none" cap="none" strike="noStrike">
              <a:solidFill>
                <a:schemeClr val="lt1"/>
              </a:solidFill>
            </a:endParaRPr>
          </a:p>
          <a:p>
            <a:pPr indent="0" lvl="0" marL="0" marR="0" rtl="0" algn="ctr">
              <a:lnSpc>
                <a:spcPct val="100000"/>
              </a:lnSpc>
              <a:spcBef>
                <a:spcPts val="0"/>
              </a:spcBef>
              <a:spcAft>
                <a:spcPts val="0"/>
              </a:spcAft>
              <a:buClr>
                <a:srgbClr val="000000"/>
              </a:buClr>
              <a:buSzPts val="2400"/>
              <a:buFont typeface="Arial"/>
              <a:buNone/>
            </a:pPr>
            <a:r>
              <a:rPr i="0" lang="en-US" sz="2400" u="none" cap="none" strike="noStrike">
                <a:solidFill>
                  <a:schemeClr val="lt1"/>
                </a:solidFill>
              </a:rPr>
              <a:t>Regulation 4.007 </a:t>
            </a:r>
            <a:endParaRPr i="0" sz="1400" u="none" cap="none" strike="noStrike">
              <a:solidFill>
                <a:srgbClr val="000000"/>
              </a:solidFill>
            </a:endParaRPr>
          </a:p>
          <a:p>
            <a:pPr indent="-259080" lvl="0" marL="411480" marR="0" rtl="0" algn="ctr">
              <a:lnSpc>
                <a:spcPct val="100000"/>
              </a:lnSpc>
              <a:spcBef>
                <a:spcPts val="0"/>
              </a:spcBef>
              <a:spcAft>
                <a:spcPts val="0"/>
              </a:spcAft>
              <a:buClr>
                <a:srgbClr val="000000"/>
              </a:buClr>
              <a:buSzPts val="2400"/>
              <a:buFont typeface="Arial"/>
              <a:buNone/>
            </a:pPr>
            <a:r>
              <a:t/>
            </a:r>
            <a:endParaRPr i="0" sz="2400" u="sng" cap="none" strike="noStrike">
              <a:solidFill>
                <a:schemeClr val="lt1"/>
              </a:solidFill>
              <a:hlinkClick r:id="rId5">
                <a:extLst>
                  <a:ext uri="{A12FA001-AC4F-418D-AE19-62706E023703}">
                    <ahyp:hlinkClr val="tx"/>
                  </a:ext>
                </a:extLst>
              </a:hlinkClick>
            </a:endParaRPr>
          </a:p>
          <a:p>
            <a:pPr indent="0" lvl="0" marL="0" marR="0" rtl="0" algn="ctr">
              <a:lnSpc>
                <a:spcPct val="100000"/>
              </a:lnSpc>
              <a:spcBef>
                <a:spcPts val="0"/>
              </a:spcBef>
              <a:spcAft>
                <a:spcPts val="0"/>
              </a:spcAft>
              <a:buClr>
                <a:srgbClr val="000000"/>
              </a:buClr>
              <a:buSzPts val="2400"/>
              <a:buFont typeface="Arial"/>
              <a:buNone/>
            </a:pPr>
            <a:r>
              <a:rPr i="1" lang="en-US" sz="2400" u="sng" cap="none" strike="noStrike">
                <a:solidFill>
                  <a:schemeClr val="lt1"/>
                </a:solidFill>
                <a:hlinkClick r:id="rId6">
                  <a:extLst>
                    <a:ext uri="{A12FA001-AC4F-418D-AE19-62706E023703}">
                      <ahyp:hlinkClr val="tx"/>
                    </a:ext>
                  </a:extLst>
                </a:hlinkClick>
              </a:rPr>
              <a:t>www.fau.edu/studentconduct/</a:t>
            </a:r>
            <a:endParaRPr i="0" sz="1200" u="none" cap="none" strike="noStrike">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ge7ccff9c8d_7_98"/>
          <p:cNvSpPr txBox="1"/>
          <p:nvPr/>
        </p:nvSpPr>
        <p:spPr>
          <a:xfrm>
            <a:off x="510000" y="212350"/>
            <a:ext cx="8533200" cy="3335100"/>
          </a:xfrm>
          <a:prstGeom prst="rect">
            <a:avLst/>
          </a:prstGeom>
          <a:noFill/>
          <a:ln>
            <a:noFill/>
          </a:ln>
        </p:spPr>
        <p:txBody>
          <a:bodyPr anchorCtr="0" anchor="t" bIns="54850" lIns="109725" spcFirstLastPara="1" rIns="109725" wrap="square" tIns="54850">
            <a:noAutofit/>
          </a:bodyPr>
          <a:lstStyle/>
          <a:p>
            <a:pPr indent="0" lvl="0" marL="0" marR="0" rtl="0" algn="ctr">
              <a:lnSpc>
                <a:spcPct val="100000"/>
              </a:lnSpc>
              <a:spcBef>
                <a:spcPts val="0"/>
              </a:spcBef>
              <a:spcAft>
                <a:spcPts val="0"/>
              </a:spcAft>
              <a:buClr>
                <a:srgbClr val="000000"/>
              </a:buClr>
              <a:buSzPts val="3840"/>
              <a:buFont typeface="Palatino Linotype"/>
              <a:buNone/>
            </a:pPr>
            <a:r>
              <a:rPr b="1" i="0" lang="en-US" sz="3840" u="none" cap="none" strike="noStrike">
                <a:solidFill>
                  <a:srgbClr val="003968"/>
                </a:solidFill>
              </a:rPr>
              <a:t>Student Conduct </a:t>
            </a:r>
            <a:endParaRPr b="1" i="0" sz="3840" u="none" cap="none" strike="noStrike">
              <a:solidFill>
                <a:srgbClr val="003968"/>
              </a:solidFill>
            </a:endParaRPr>
          </a:p>
          <a:p>
            <a:pPr indent="0" lvl="0" marL="0" marR="0" rtl="0" algn="ctr">
              <a:lnSpc>
                <a:spcPct val="100000"/>
              </a:lnSpc>
              <a:spcBef>
                <a:spcPts val="0"/>
              </a:spcBef>
              <a:spcAft>
                <a:spcPts val="0"/>
              </a:spcAft>
              <a:buClr>
                <a:srgbClr val="000000"/>
              </a:buClr>
              <a:buSzPts val="3840"/>
              <a:buFont typeface="Palatino Linotype"/>
              <a:buNone/>
            </a:pPr>
            <a:r>
              <a:rPr b="1" i="0" lang="en-US" sz="3840" u="none" cap="none" strike="noStrike">
                <a:solidFill>
                  <a:srgbClr val="003968"/>
                </a:solidFill>
              </a:rPr>
              <a:t>Philosophy &amp; Mission </a:t>
            </a:r>
            <a:endParaRPr i="0" sz="1400" u="none" cap="none" strike="noStrike">
              <a:solidFill>
                <a:srgbClr val="003968"/>
              </a:solidFill>
            </a:endParaRPr>
          </a:p>
          <a:p>
            <a:pPr indent="0" lvl="0" marL="0" marR="0" rtl="0" algn="ctr">
              <a:lnSpc>
                <a:spcPct val="100000"/>
              </a:lnSpc>
              <a:spcBef>
                <a:spcPts val="0"/>
              </a:spcBef>
              <a:spcAft>
                <a:spcPts val="0"/>
              </a:spcAft>
              <a:buClr>
                <a:srgbClr val="000000"/>
              </a:buClr>
              <a:buSzPts val="3840"/>
              <a:buFont typeface="Palatino Linotype"/>
              <a:buNone/>
            </a:pPr>
            <a:r>
              <a:t/>
            </a:r>
            <a:endParaRPr b="1" i="0" sz="2640" u="none" cap="none" strike="noStrike">
              <a:solidFill>
                <a:srgbClr val="003968"/>
              </a:solidFill>
            </a:endParaRPr>
          </a:p>
          <a:p>
            <a:pPr indent="0" lvl="0" marL="0" marR="0" rtl="0" algn="ctr">
              <a:lnSpc>
                <a:spcPct val="100000"/>
              </a:lnSpc>
              <a:spcBef>
                <a:spcPts val="0"/>
              </a:spcBef>
              <a:spcAft>
                <a:spcPts val="0"/>
              </a:spcAft>
              <a:buClr>
                <a:srgbClr val="000000"/>
              </a:buClr>
              <a:buSzPts val="3840"/>
              <a:buFont typeface="Palatino Linotype"/>
              <a:buNone/>
            </a:pPr>
            <a:r>
              <a:rPr b="1" i="0" lang="en-US" sz="2300" u="none" cap="none" strike="noStrike">
                <a:solidFill>
                  <a:srgbClr val="003968"/>
                </a:solidFill>
              </a:rPr>
              <a:t>“Helping students who make decisions that are not in </a:t>
            </a:r>
            <a:endParaRPr i="0" sz="1300" u="none" cap="none" strike="noStrike">
              <a:solidFill>
                <a:srgbClr val="003968"/>
              </a:solidFill>
            </a:endParaRPr>
          </a:p>
          <a:p>
            <a:pPr indent="0" lvl="0" marL="0" marR="0" rtl="0" algn="ctr">
              <a:lnSpc>
                <a:spcPct val="100000"/>
              </a:lnSpc>
              <a:spcBef>
                <a:spcPts val="0"/>
              </a:spcBef>
              <a:spcAft>
                <a:spcPts val="0"/>
              </a:spcAft>
              <a:buClr>
                <a:srgbClr val="000000"/>
              </a:buClr>
              <a:buSzPts val="3840"/>
              <a:buFont typeface="Palatino Linotype"/>
              <a:buNone/>
            </a:pPr>
            <a:r>
              <a:rPr b="1" i="0" lang="en-US" sz="2300" u="none" cap="none" strike="noStrike">
                <a:solidFill>
                  <a:srgbClr val="003968"/>
                </a:solidFill>
              </a:rPr>
              <a:t>their best interest, to develop into their best self.”</a:t>
            </a:r>
            <a:endParaRPr i="0" sz="2300" u="none" cap="none" strike="noStrike">
              <a:solidFill>
                <a:srgbClr val="003968"/>
              </a:solidFill>
            </a:endParaRPr>
          </a:p>
        </p:txBody>
      </p:sp>
      <p:sp>
        <p:nvSpPr>
          <p:cNvPr id="434" name="Google Shape;434;ge7ccff9c8d_7_98"/>
          <p:cNvSpPr txBox="1"/>
          <p:nvPr/>
        </p:nvSpPr>
        <p:spPr>
          <a:xfrm>
            <a:off x="398281" y="2697047"/>
            <a:ext cx="9453600" cy="4419600"/>
          </a:xfrm>
          <a:prstGeom prst="rect">
            <a:avLst/>
          </a:prstGeom>
          <a:noFill/>
          <a:ln>
            <a:noFill/>
          </a:ln>
        </p:spPr>
        <p:txBody>
          <a:bodyPr anchorCtr="0" anchor="t" bIns="54850" lIns="109725" spcFirstLastPara="1" rIns="109725" wrap="square" tIns="54850">
            <a:noAutofit/>
          </a:bodyPr>
          <a:lstStyle/>
          <a:p>
            <a:pPr indent="0" lvl="0" marL="0" marR="0" rtl="0" algn="l">
              <a:lnSpc>
                <a:spcPct val="100000"/>
              </a:lnSpc>
              <a:spcBef>
                <a:spcPts val="0"/>
              </a:spcBef>
              <a:spcAft>
                <a:spcPts val="0"/>
              </a:spcAft>
              <a:buClr>
                <a:srgbClr val="003968"/>
              </a:buClr>
              <a:buSzPts val="1008"/>
              <a:buFont typeface="Arial"/>
              <a:buNone/>
            </a:pPr>
            <a:r>
              <a:t/>
            </a:r>
            <a:endParaRPr b="0" i="0" sz="939" u="none" cap="none" strike="noStrike">
              <a:solidFill>
                <a:srgbClr val="003968"/>
              </a:solidFill>
              <a:latin typeface="Palatino Linotype"/>
              <a:ea typeface="Palatino Linotype"/>
              <a:cs typeface="Palatino Linotype"/>
              <a:sym typeface="Palatino Linotype"/>
            </a:endParaRPr>
          </a:p>
          <a:p>
            <a:pPr indent="0" lvl="0" marL="0" marR="0" rtl="0" algn="l">
              <a:lnSpc>
                <a:spcPct val="100000"/>
              </a:lnSpc>
              <a:spcBef>
                <a:spcPts val="840"/>
              </a:spcBef>
              <a:spcAft>
                <a:spcPts val="0"/>
              </a:spcAft>
              <a:buClr>
                <a:srgbClr val="003968"/>
              </a:buClr>
              <a:buSzPts val="1680"/>
              <a:buFont typeface="Palatino Linotype"/>
              <a:buNone/>
            </a:pPr>
            <a:r>
              <a:rPr b="1" i="0" lang="en-US" sz="2400" u="none" cap="none" strike="noStrike">
                <a:solidFill>
                  <a:srgbClr val="003968"/>
                </a:solidFill>
              </a:rPr>
              <a:t>Restorative Justice Focus</a:t>
            </a:r>
            <a:endParaRPr i="0" sz="1400" u="none" cap="none" strike="noStrike">
              <a:solidFill>
                <a:srgbClr val="003968"/>
              </a:solidFill>
            </a:endParaRPr>
          </a:p>
          <a:p>
            <a:pPr indent="0" lvl="0" marL="0" marR="0" rtl="0" algn="l">
              <a:lnSpc>
                <a:spcPct val="100000"/>
              </a:lnSpc>
              <a:spcBef>
                <a:spcPts val="840"/>
              </a:spcBef>
              <a:spcAft>
                <a:spcPts val="0"/>
              </a:spcAft>
              <a:buClr>
                <a:srgbClr val="003968"/>
              </a:buClr>
              <a:buSzPts val="1680"/>
              <a:buFont typeface="Palatino Linotype"/>
              <a:buNone/>
            </a:pPr>
            <a:r>
              <a:t/>
            </a:r>
            <a:endParaRPr b="1" i="0" sz="400" u="none" cap="none" strike="noStrike">
              <a:solidFill>
                <a:srgbClr val="003968"/>
              </a:solidFill>
            </a:endParaRPr>
          </a:p>
          <a:p>
            <a:pPr indent="0" lvl="0" marL="0" marR="0" rtl="0" algn="l">
              <a:lnSpc>
                <a:spcPct val="100000"/>
              </a:lnSpc>
              <a:spcBef>
                <a:spcPts val="840"/>
              </a:spcBef>
              <a:spcAft>
                <a:spcPts val="0"/>
              </a:spcAft>
              <a:buClr>
                <a:srgbClr val="003968"/>
              </a:buClr>
              <a:buSzPts val="1680"/>
              <a:buFont typeface="Palatino Linotype"/>
              <a:buNone/>
            </a:pPr>
            <a:r>
              <a:rPr b="1" i="0" lang="en-US" sz="2400" u="none" cap="none" strike="noStrike">
                <a:solidFill>
                  <a:srgbClr val="003968"/>
                </a:solidFill>
              </a:rPr>
              <a:t>Conflict Resolution Skill Building</a:t>
            </a:r>
            <a:endParaRPr i="0" sz="1400" u="none" cap="none" strike="noStrike">
              <a:solidFill>
                <a:srgbClr val="003968"/>
              </a:solidFill>
            </a:endParaRPr>
          </a:p>
          <a:p>
            <a:pPr indent="-436880" lvl="0" marL="411480" marR="0" rtl="0" algn="l">
              <a:lnSpc>
                <a:spcPct val="100000"/>
              </a:lnSpc>
              <a:spcBef>
                <a:spcPts val="840"/>
              </a:spcBef>
              <a:spcAft>
                <a:spcPts val="0"/>
              </a:spcAft>
              <a:buClr>
                <a:srgbClr val="003968"/>
              </a:buClr>
              <a:buSzPts val="1575"/>
              <a:buChar char="•"/>
            </a:pPr>
            <a:r>
              <a:rPr i="0" lang="en-US" sz="2079" u="none" cap="none" strike="noStrike">
                <a:solidFill>
                  <a:srgbClr val="003968"/>
                </a:solidFill>
              </a:rPr>
              <a:t>Conflict Coaching</a:t>
            </a:r>
            <a:endParaRPr i="0" sz="1800" u="none" cap="none" strike="noStrike">
              <a:solidFill>
                <a:srgbClr val="003968"/>
              </a:solidFill>
            </a:endParaRPr>
          </a:p>
          <a:p>
            <a:pPr indent="-436880" lvl="0" marL="411480" marR="0" rtl="0" algn="l">
              <a:lnSpc>
                <a:spcPct val="100000"/>
              </a:lnSpc>
              <a:spcBef>
                <a:spcPts val="840"/>
              </a:spcBef>
              <a:spcAft>
                <a:spcPts val="0"/>
              </a:spcAft>
              <a:buClr>
                <a:srgbClr val="003968"/>
              </a:buClr>
              <a:buSzPts val="1575"/>
              <a:buChar char="•"/>
            </a:pPr>
            <a:r>
              <a:rPr i="0" lang="en-US" sz="2079" u="none" cap="none" strike="noStrike">
                <a:solidFill>
                  <a:srgbClr val="003968"/>
                </a:solidFill>
              </a:rPr>
              <a:t>Facilitated </a:t>
            </a:r>
            <a:r>
              <a:rPr lang="en-US" sz="2079">
                <a:solidFill>
                  <a:srgbClr val="003968"/>
                </a:solidFill>
              </a:rPr>
              <a:t>D</a:t>
            </a:r>
            <a:r>
              <a:rPr i="0" lang="en-US" sz="2079" u="none" cap="none" strike="noStrike">
                <a:solidFill>
                  <a:srgbClr val="003968"/>
                </a:solidFill>
              </a:rPr>
              <a:t>ialogue </a:t>
            </a:r>
            <a:endParaRPr i="0" sz="1800" u="none" cap="none" strike="noStrike">
              <a:solidFill>
                <a:srgbClr val="003968"/>
              </a:solidFill>
            </a:endParaRPr>
          </a:p>
          <a:p>
            <a:pPr indent="-436880" lvl="0" marL="411480" marR="0" rtl="0" algn="l">
              <a:lnSpc>
                <a:spcPct val="100000"/>
              </a:lnSpc>
              <a:spcBef>
                <a:spcPts val="840"/>
              </a:spcBef>
              <a:spcAft>
                <a:spcPts val="0"/>
              </a:spcAft>
              <a:buClr>
                <a:srgbClr val="003968"/>
              </a:buClr>
              <a:buSzPts val="1575"/>
              <a:buChar char="•"/>
            </a:pPr>
            <a:r>
              <a:rPr i="0" lang="en-US" sz="2079" u="none" cap="none" strike="noStrike">
                <a:solidFill>
                  <a:srgbClr val="003968"/>
                </a:solidFill>
              </a:rPr>
              <a:t>Formal Mediation</a:t>
            </a:r>
            <a:endParaRPr i="0" sz="1800" u="none" cap="none" strike="noStrike">
              <a:solidFill>
                <a:srgbClr val="003968"/>
              </a:solidFill>
            </a:endParaRPr>
          </a:p>
          <a:p>
            <a:pPr indent="-347472" lvl="0" marL="411480" marR="0" rtl="0" algn="l">
              <a:lnSpc>
                <a:spcPct val="100000"/>
              </a:lnSpc>
              <a:spcBef>
                <a:spcPts val="840"/>
              </a:spcBef>
              <a:spcAft>
                <a:spcPts val="0"/>
              </a:spcAft>
              <a:buClr>
                <a:srgbClr val="003968"/>
              </a:buClr>
              <a:buSzPts val="1008"/>
              <a:buFont typeface="Arial"/>
              <a:buNone/>
            </a:pPr>
            <a:r>
              <a:t/>
            </a:r>
            <a:endParaRPr b="0" i="0" sz="1440" u="none" cap="none" strike="noStrike">
              <a:solidFill>
                <a:srgbClr val="000000"/>
              </a:solidFill>
              <a:latin typeface="Palatino Linotype"/>
              <a:ea typeface="Palatino Linotype"/>
              <a:cs typeface="Palatino Linotype"/>
              <a:sym typeface="Palatino Linotype"/>
            </a:endParaRPr>
          </a:p>
          <a:p>
            <a:pPr indent="0" lvl="0" marL="0" marR="0" rtl="0" algn="l">
              <a:lnSpc>
                <a:spcPct val="100000"/>
              </a:lnSpc>
              <a:spcBef>
                <a:spcPts val="840"/>
              </a:spcBef>
              <a:spcAft>
                <a:spcPts val="0"/>
              </a:spcAft>
              <a:buClr>
                <a:srgbClr val="336666"/>
              </a:buClr>
              <a:buSzPts val="1008"/>
              <a:buFont typeface="Arial"/>
              <a:buNone/>
            </a:pPr>
            <a:r>
              <a:t/>
            </a:r>
            <a:endParaRPr b="0" i="0" sz="144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ge7ccff9c8d_7_103"/>
          <p:cNvSpPr txBox="1"/>
          <p:nvPr/>
        </p:nvSpPr>
        <p:spPr>
          <a:xfrm>
            <a:off x="661058" y="549895"/>
            <a:ext cx="10607100" cy="533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610"/>
              <a:buFont typeface="Palatino Linotype"/>
              <a:buNone/>
            </a:pPr>
            <a:r>
              <a:rPr b="1" i="0" lang="en-US" sz="2610" u="none" cap="none" strike="noStrike">
                <a:solidFill>
                  <a:schemeClr val="lt1"/>
                </a:solidFill>
              </a:rPr>
              <a:t>Assessment of Violations of the Code of Conduct</a:t>
            </a:r>
            <a:endParaRPr i="0" sz="4400" u="none" cap="none" strike="noStrike">
              <a:solidFill>
                <a:schemeClr val="lt1"/>
              </a:solidFill>
            </a:endParaRPr>
          </a:p>
        </p:txBody>
      </p:sp>
      <p:sp>
        <p:nvSpPr>
          <p:cNvPr id="440" name="Google Shape;440;ge7ccff9c8d_7_103"/>
          <p:cNvSpPr txBox="1"/>
          <p:nvPr/>
        </p:nvSpPr>
        <p:spPr>
          <a:xfrm>
            <a:off x="297950" y="1256376"/>
            <a:ext cx="8685600" cy="4162200"/>
          </a:xfrm>
          <a:prstGeom prst="rect">
            <a:avLst/>
          </a:prstGeom>
          <a:noFill/>
          <a:ln>
            <a:noFill/>
          </a:ln>
        </p:spPr>
        <p:txBody>
          <a:bodyPr anchorCtr="0" anchor="t" bIns="54850" lIns="109725" spcFirstLastPara="1" rIns="109725" wrap="square" tIns="54850">
            <a:noAutofit/>
          </a:bodyPr>
          <a:lstStyle/>
          <a:p>
            <a:pPr indent="0" lvl="0" marL="0" marR="0" rtl="0" algn="l">
              <a:lnSpc>
                <a:spcPct val="100000"/>
              </a:lnSpc>
              <a:spcBef>
                <a:spcPts val="0"/>
              </a:spcBef>
              <a:spcAft>
                <a:spcPts val="0"/>
              </a:spcAft>
              <a:buClr>
                <a:srgbClr val="003968"/>
              </a:buClr>
              <a:buSzPts val="1512"/>
              <a:buFont typeface="Noto Sans Symbols"/>
              <a:buNone/>
            </a:pPr>
            <a:r>
              <a:rPr b="1" i="0" lang="en-US" sz="2160" u="none" cap="none" strike="noStrike">
                <a:solidFill>
                  <a:schemeClr val="lt1"/>
                </a:solidFill>
              </a:rPr>
              <a:t>Partner with university departments to triage and assess immediate risks:</a:t>
            </a:r>
            <a:endParaRPr i="0" sz="1400" u="none" cap="none" strike="noStrike">
              <a:solidFill>
                <a:schemeClr val="lt1"/>
              </a:solidFill>
            </a:endParaRPr>
          </a:p>
          <a:p>
            <a:pPr indent="-365760" lvl="0" marL="457200" marR="0" rtl="0" algn="l">
              <a:lnSpc>
                <a:spcPct val="100000"/>
              </a:lnSpc>
              <a:spcBef>
                <a:spcPts val="432"/>
              </a:spcBef>
              <a:spcAft>
                <a:spcPts val="0"/>
              </a:spcAft>
              <a:buClr>
                <a:schemeClr val="lt1"/>
              </a:buClr>
              <a:buSzPts val="2160"/>
              <a:buChar char="●"/>
            </a:pPr>
            <a:r>
              <a:rPr i="0" lang="en-US" sz="2160" u="none" cap="none" strike="noStrike">
                <a:solidFill>
                  <a:schemeClr val="lt1"/>
                </a:solidFill>
              </a:rPr>
              <a:t>Immediate measures via Dean of Students</a:t>
            </a:r>
            <a:endParaRPr i="0" sz="1400" u="none" cap="none" strike="noStrike">
              <a:solidFill>
                <a:schemeClr val="lt1"/>
              </a:solidFill>
            </a:endParaRPr>
          </a:p>
          <a:p>
            <a:pPr indent="-365760" lvl="0" marL="457200" marR="0" rtl="0" algn="l">
              <a:lnSpc>
                <a:spcPct val="100000"/>
              </a:lnSpc>
              <a:spcBef>
                <a:spcPts val="0"/>
              </a:spcBef>
              <a:spcAft>
                <a:spcPts val="0"/>
              </a:spcAft>
              <a:buClr>
                <a:schemeClr val="lt1"/>
              </a:buClr>
              <a:buSzPts val="2160"/>
              <a:buChar char="●"/>
            </a:pPr>
            <a:r>
              <a:rPr i="0" lang="en-US" sz="2160" u="none" cap="none" strike="noStrike">
                <a:solidFill>
                  <a:schemeClr val="lt1"/>
                </a:solidFill>
              </a:rPr>
              <a:t>Safety planning</a:t>
            </a:r>
            <a:endParaRPr i="0" sz="1400" u="none" cap="none" strike="noStrike">
              <a:solidFill>
                <a:schemeClr val="lt1"/>
              </a:solidFill>
            </a:endParaRPr>
          </a:p>
          <a:p>
            <a:pPr indent="-365760" lvl="0" marL="457200" marR="0" rtl="0" algn="l">
              <a:lnSpc>
                <a:spcPct val="100000"/>
              </a:lnSpc>
              <a:spcBef>
                <a:spcPts val="0"/>
              </a:spcBef>
              <a:spcAft>
                <a:spcPts val="0"/>
              </a:spcAft>
              <a:buClr>
                <a:schemeClr val="lt1"/>
              </a:buClr>
              <a:buSzPts val="2160"/>
              <a:buChar char="●"/>
            </a:pPr>
            <a:r>
              <a:rPr i="0" lang="en-US" sz="2160" u="none" cap="none" strike="noStrike">
                <a:solidFill>
                  <a:schemeClr val="lt1"/>
                </a:solidFill>
              </a:rPr>
              <a:t>Support of impacted individuals </a:t>
            </a:r>
            <a:endParaRPr i="0" sz="1400" u="none" cap="none" strike="noStrike">
              <a:solidFill>
                <a:schemeClr val="lt1"/>
              </a:solidFill>
            </a:endParaRPr>
          </a:p>
          <a:p>
            <a:pPr indent="-365760" lvl="0" marL="457200" marR="0" rtl="0" algn="l">
              <a:lnSpc>
                <a:spcPct val="100000"/>
              </a:lnSpc>
              <a:spcBef>
                <a:spcPts val="0"/>
              </a:spcBef>
              <a:spcAft>
                <a:spcPts val="0"/>
              </a:spcAft>
              <a:buClr>
                <a:schemeClr val="lt1"/>
              </a:buClr>
              <a:buSzPts val="2160"/>
              <a:buChar char="●"/>
            </a:pPr>
            <a:r>
              <a:rPr i="0" lang="en-US" sz="2160" u="none" cap="none" strike="noStrike">
                <a:solidFill>
                  <a:schemeClr val="lt1"/>
                </a:solidFill>
              </a:rPr>
              <a:t>Referrals to various campus departments (CAPS, Student Health, PD)</a:t>
            </a:r>
            <a:endParaRPr i="0" sz="1400" u="none" cap="none" strike="noStrike">
              <a:solidFill>
                <a:schemeClr val="lt1"/>
              </a:solidFill>
            </a:endParaRPr>
          </a:p>
          <a:p>
            <a:pPr indent="0" lvl="0" marL="0" marR="0" rtl="0" algn="l">
              <a:lnSpc>
                <a:spcPct val="100000"/>
              </a:lnSpc>
              <a:spcBef>
                <a:spcPts val="432"/>
              </a:spcBef>
              <a:spcAft>
                <a:spcPts val="0"/>
              </a:spcAft>
              <a:buClr>
                <a:srgbClr val="003968"/>
              </a:buClr>
              <a:buSzPts val="1512"/>
              <a:buFont typeface="Noto Sans Symbols"/>
              <a:buNone/>
            </a:pPr>
            <a:r>
              <a:t/>
            </a:r>
            <a:endParaRPr i="0" sz="1460" u="none" cap="none" strike="noStrike">
              <a:solidFill>
                <a:schemeClr val="lt1"/>
              </a:solidFill>
            </a:endParaRPr>
          </a:p>
          <a:p>
            <a:pPr indent="0" lvl="0" marL="0" marR="0" rtl="0" algn="l">
              <a:lnSpc>
                <a:spcPct val="100000"/>
              </a:lnSpc>
              <a:spcBef>
                <a:spcPts val="432"/>
              </a:spcBef>
              <a:spcAft>
                <a:spcPts val="0"/>
              </a:spcAft>
              <a:buClr>
                <a:srgbClr val="003968"/>
              </a:buClr>
              <a:buSzPts val="1512"/>
              <a:buFont typeface="Noto Sans Symbols"/>
              <a:buNone/>
            </a:pPr>
            <a:r>
              <a:rPr b="1" i="0" lang="en-US" sz="2160" u="none" cap="none" strike="noStrike">
                <a:solidFill>
                  <a:schemeClr val="lt1"/>
                </a:solidFill>
              </a:rPr>
              <a:t>Possible incidents addressed via the Student Code of Conduct </a:t>
            </a:r>
            <a:endParaRPr i="0" sz="1400" u="none" cap="none" strike="noStrike">
              <a:solidFill>
                <a:srgbClr val="000000"/>
              </a:solidFill>
            </a:endParaRPr>
          </a:p>
          <a:p>
            <a:pPr indent="-381000" lvl="0" marL="457200" marR="0" rtl="0" algn="l">
              <a:lnSpc>
                <a:spcPct val="100000"/>
              </a:lnSpc>
              <a:spcBef>
                <a:spcPts val="432"/>
              </a:spcBef>
              <a:spcAft>
                <a:spcPts val="0"/>
              </a:spcAft>
              <a:buClr>
                <a:schemeClr val="lt1"/>
              </a:buClr>
              <a:buSzPts val="2400"/>
              <a:buChar char="●"/>
            </a:pPr>
            <a:r>
              <a:rPr i="0" lang="en-US" sz="2400" u="none" cap="none" strike="noStrike">
                <a:solidFill>
                  <a:schemeClr val="lt1"/>
                </a:solidFill>
              </a:rPr>
              <a:t>Residential Community Guide</a:t>
            </a:r>
            <a:endParaRPr i="0" sz="1400" u="none" cap="none" strike="noStrike">
              <a:solidFill>
                <a:srgbClr val="000000"/>
              </a:solidFill>
            </a:endParaRPr>
          </a:p>
          <a:p>
            <a:pPr indent="-381000" lvl="0" marL="457200" marR="0" rtl="0" algn="l">
              <a:lnSpc>
                <a:spcPct val="100000"/>
              </a:lnSpc>
              <a:spcBef>
                <a:spcPts val="0"/>
              </a:spcBef>
              <a:spcAft>
                <a:spcPts val="0"/>
              </a:spcAft>
              <a:buClr>
                <a:schemeClr val="lt1"/>
              </a:buClr>
              <a:buSzPts val="2400"/>
              <a:buChar char="●"/>
            </a:pPr>
            <a:r>
              <a:rPr i="0" lang="en-US" sz="2400" u="none" cap="none" strike="noStrike">
                <a:solidFill>
                  <a:schemeClr val="lt1"/>
                </a:solidFill>
              </a:rPr>
              <a:t>Student of Conduct (Regulation 4.007)</a:t>
            </a:r>
            <a:endParaRPr i="0" sz="2400" u="none" cap="none" strike="noStrike">
              <a:solidFill>
                <a:schemeClr val="lt1"/>
              </a:solidFill>
            </a:endParaRPr>
          </a:p>
          <a:p>
            <a:pPr indent="-262128" lvl="0" marL="411480" marR="0" rtl="0" algn="l">
              <a:lnSpc>
                <a:spcPct val="100000"/>
              </a:lnSpc>
              <a:spcBef>
                <a:spcPts val="336"/>
              </a:spcBef>
              <a:spcAft>
                <a:spcPts val="0"/>
              </a:spcAft>
              <a:buClr>
                <a:srgbClr val="003968"/>
              </a:buClr>
              <a:buSzPts val="1176"/>
              <a:buFont typeface="Arial"/>
              <a:buNone/>
            </a:pPr>
            <a:r>
              <a:t/>
            </a:r>
            <a:endParaRPr b="0" i="0" sz="2400" u="none" cap="none" strike="noStrike">
              <a:solidFill>
                <a:srgbClr val="000000"/>
              </a:solidFill>
              <a:latin typeface="Palatino Linotype"/>
              <a:ea typeface="Palatino Linotype"/>
              <a:cs typeface="Palatino Linotype"/>
              <a:sym typeface="Palatino Linotype"/>
            </a:endParaRPr>
          </a:p>
          <a:p>
            <a:pPr indent="0" lvl="0" marL="0" marR="0" rtl="0" algn="l">
              <a:lnSpc>
                <a:spcPct val="100000"/>
              </a:lnSpc>
              <a:spcBef>
                <a:spcPts val="336"/>
              </a:spcBef>
              <a:spcAft>
                <a:spcPts val="0"/>
              </a:spcAft>
              <a:buClr>
                <a:srgbClr val="336666"/>
              </a:buClr>
              <a:buSzPts val="1176"/>
              <a:buFont typeface="Noto Sans Symbols"/>
              <a:buNone/>
            </a:pPr>
            <a:r>
              <a:t/>
            </a:r>
            <a:endParaRPr b="0" i="0" sz="1679"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ge7ccff9c8d_7_108"/>
          <p:cNvSpPr txBox="1"/>
          <p:nvPr/>
        </p:nvSpPr>
        <p:spPr>
          <a:xfrm>
            <a:off x="1032461" y="921083"/>
            <a:ext cx="101271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200"/>
              <a:buFont typeface="Palatino Linotype"/>
              <a:buNone/>
            </a:pPr>
            <a:r>
              <a:rPr b="1" i="0" lang="en-US" sz="3200" u="none" cap="none" strike="noStrike">
                <a:solidFill>
                  <a:schemeClr val="dk1"/>
                </a:solidFill>
              </a:rPr>
              <a:t>Alcohol Use</a:t>
            </a:r>
            <a:endParaRPr i="0" sz="4400" u="none" cap="none" strike="noStrike">
              <a:solidFill>
                <a:schemeClr val="dk1"/>
              </a:solidFill>
            </a:endParaRPr>
          </a:p>
        </p:txBody>
      </p:sp>
      <p:sp>
        <p:nvSpPr>
          <p:cNvPr id="446" name="Google Shape;446;ge7ccff9c8d_7_108"/>
          <p:cNvSpPr txBox="1"/>
          <p:nvPr/>
        </p:nvSpPr>
        <p:spPr>
          <a:xfrm>
            <a:off x="375840" y="1550226"/>
            <a:ext cx="9799200" cy="2362200"/>
          </a:xfrm>
          <a:prstGeom prst="rect">
            <a:avLst/>
          </a:prstGeom>
          <a:noFill/>
          <a:ln>
            <a:noFill/>
          </a:ln>
        </p:spPr>
        <p:txBody>
          <a:bodyPr anchorCtr="0" anchor="t" bIns="54850" lIns="109725" spcFirstLastPara="1" rIns="109725" wrap="square" tIns="54850">
            <a:noAutofit/>
          </a:bodyPr>
          <a:lstStyle/>
          <a:p>
            <a:pPr indent="-381000" lvl="0" marL="4572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If you are under 21, you may not use or possess alcohol.</a:t>
            </a:r>
            <a:endParaRPr i="0" sz="1400" u="none" cap="none" strike="noStrike">
              <a:solidFill>
                <a:srgbClr val="000000"/>
              </a:solidFill>
            </a:endParaRPr>
          </a:p>
          <a:p>
            <a:pPr indent="-381000" lvl="0" marL="4572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Hard liquor is not permitted in the residence hall.</a:t>
            </a:r>
            <a:endParaRPr/>
          </a:p>
          <a:p>
            <a:pPr indent="-381000" lvl="0" marL="4572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Alcohol may not be consumed outside of a residence hall suite</a:t>
            </a:r>
            <a:r>
              <a:rPr lang="en-US"/>
              <a:t>.</a:t>
            </a:r>
            <a:endParaRPr/>
          </a:p>
          <a:p>
            <a:pPr indent="-381000" lvl="0" marL="457200" marR="0" rtl="0" algn="l">
              <a:lnSpc>
                <a:spcPct val="100000"/>
              </a:lnSpc>
              <a:spcBef>
                <a:spcPts val="0"/>
              </a:spcBef>
              <a:spcAft>
                <a:spcPts val="0"/>
              </a:spcAft>
              <a:buClr>
                <a:srgbClr val="000000"/>
              </a:buClr>
              <a:buSzPts val="2400"/>
              <a:buChar char="●"/>
            </a:pPr>
            <a:r>
              <a:rPr i="0" lang="en-US" sz="2400" u="none" cap="none" strike="noStrike">
                <a:solidFill>
                  <a:srgbClr val="000000"/>
                </a:solidFill>
              </a:rPr>
              <a:t>You may not be intoxicated in the residence hall regardless of age.</a:t>
            </a:r>
            <a:endParaRPr i="0" sz="2400" u="none" cap="none" strike="noStrike">
              <a:solidFill>
                <a:srgbClr val="000000"/>
              </a:solidFill>
            </a:endParaRPr>
          </a:p>
        </p:txBody>
      </p:sp>
      <p:sp>
        <p:nvSpPr>
          <p:cNvPr id="447" name="Google Shape;447;ge7ccff9c8d_7_108"/>
          <p:cNvSpPr txBox="1"/>
          <p:nvPr/>
        </p:nvSpPr>
        <p:spPr>
          <a:xfrm>
            <a:off x="1158294" y="3601965"/>
            <a:ext cx="98754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3200"/>
              <a:buFont typeface="Palatino Linotype"/>
              <a:buNone/>
            </a:pPr>
            <a:r>
              <a:rPr b="1" i="0" lang="en-US" sz="3200" u="none" cap="none" strike="noStrike">
                <a:solidFill>
                  <a:srgbClr val="003968"/>
                </a:solidFill>
              </a:rPr>
              <a:t>Parental Notification</a:t>
            </a:r>
            <a:endParaRPr i="0" sz="4400" u="none" cap="none" strike="noStrike">
              <a:solidFill>
                <a:srgbClr val="003968"/>
              </a:solidFill>
            </a:endParaRPr>
          </a:p>
        </p:txBody>
      </p:sp>
      <p:pic>
        <p:nvPicPr>
          <p:cNvPr descr="Image of FAU Mascot &quot;Owsley&quot; posing with two FAU family members." id="448" name="Google Shape;448;ge7ccff9c8d_7_108" title="Owlsey and Family"/>
          <p:cNvPicPr preferRelativeResize="0"/>
          <p:nvPr/>
        </p:nvPicPr>
        <p:blipFill rotWithShape="1">
          <a:blip r:embed="rId4">
            <a:alphaModFix/>
          </a:blip>
          <a:srcRect b="0" l="0" r="0" t="0"/>
          <a:stretch/>
        </p:blipFill>
        <p:spPr>
          <a:xfrm>
            <a:off x="8801564" y="3912417"/>
            <a:ext cx="2840663" cy="1857163"/>
          </a:xfrm>
          <a:prstGeom prst="rect">
            <a:avLst/>
          </a:prstGeom>
          <a:noFill/>
          <a:ln>
            <a:noFill/>
          </a:ln>
        </p:spPr>
      </p:pic>
      <p:sp>
        <p:nvSpPr>
          <p:cNvPr id="449" name="Google Shape;449;ge7ccff9c8d_7_108"/>
          <p:cNvSpPr txBox="1"/>
          <p:nvPr/>
        </p:nvSpPr>
        <p:spPr>
          <a:xfrm>
            <a:off x="864175" y="4283675"/>
            <a:ext cx="6610200" cy="1938900"/>
          </a:xfrm>
          <a:prstGeom prst="rect">
            <a:avLst/>
          </a:prstGeom>
          <a:noFill/>
          <a:ln>
            <a:noFill/>
          </a:ln>
        </p:spPr>
        <p:txBody>
          <a:bodyPr anchorCtr="0" anchor="t" bIns="54850" lIns="109725" spcFirstLastPara="1" rIns="109725" wrap="square" tIns="54850">
            <a:noAutofit/>
          </a:bodyPr>
          <a:lstStyle/>
          <a:p>
            <a:pPr indent="-381000" lvl="0" marL="457200" marR="0" rtl="0" algn="l">
              <a:lnSpc>
                <a:spcPct val="100000"/>
              </a:lnSpc>
              <a:spcBef>
                <a:spcPts val="0"/>
              </a:spcBef>
              <a:spcAft>
                <a:spcPts val="0"/>
              </a:spcAft>
              <a:buClr>
                <a:srgbClr val="003968"/>
              </a:buClr>
              <a:buSzPts val="2400"/>
              <a:buChar char="●"/>
            </a:pPr>
            <a:r>
              <a:rPr lang="en-US" sz="2400">
                <a:solidFill>
                  <a:srgbClr val="003968"/>
                </a:solidFill>
              </a:rPr>
              <a:t>If you are under the age of 21, w</a:t>
            </a:r>
            <a:r>
              <a:rPr i="0" lang="en-US" sz="2400" u="none" cap="none" strike="noStrike">
                <a:solidFill>
                  <a:srgbClr val="003968"/>
                </a:solidFill>
              </a:rPr>
              <a:t>e will notify your family for violations of our alcohol and drug policies</a:t>
            </a:r>
            <a:r>
              <a:rPr lang="en-US" sz="2400">
                <a:solidFill>
                  <a:srgbClr val="003968"/>
                </a:solidFill>
              </a:rPr>
              <a:t>.</a:t>
            </a:r>
            <a:endParaRPr i="0" sz="2400" u="none" cap="none" strike="noStrike">
              <a:solidFill>
                <a:srgbClr val="003968"/>
              </a:solidFill>
            </a:endParaRPr>
          </a:p>
          <a:p>
            <a:pPr indent="0" lvl="0" marL="0" marR="0" rtl="0" algn="l">
              <a:lnSpc>
                <a:spcPct val="100000"/>
              </a:lnSpc>
              <a:spcBef>
                <a:spcPts val="840"/>
              </a:spcBef>
              <a:spcAft>
                <a:spcPts val="0"/>
              </a:spcAft>
              <a:buClr>
                <a:srgbClr val="003968"/>
              </a:buClr>
              <a:buSzPts val="2016"/>
              <a:buFont typeface="Arial"/>
              <a:buNone/>
            </a:pPr>
            <a:r>
              <a:t/>
            </a:r>
            <a:endParaRPr b="0" i="0" sz="2880" u="none" cap="none" strike="noStrike">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ge7ccff9c8d_7_116"/>
          <p:cNvSpPr txBox="1"/>
          <p:nvPr/>
        </p:nvSpPr>
        <p:spPr>
          <a:xfrm>
            <a:off x="1337408" y="755383"/>
            <a:ext cx="95172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Palatino Linotype"/>
              <a:buNone/>
            </a:pPr>
            <a:r>
              <a:rPr b="1" i="0" lang="en-US" sz="3200" u="none" cap="none" strike="noStrike">
                <a:solidFill>
                  <a:schemeClr val="lt1"/>
                </a:solidFill>
              </a:rPr>
              <a:t>Drugs/Controlled Substances Policy</a:t>
            </a:r>
            <a:endParaRPr i="0" sz="4400" u="none" cap="none" strike="noStrike">
              <a:solidFill>
                <a:schemeClr val="lt1"/>
              </a:solidFill>
            </a:endParaRPr>
          </a:p>
        </p:txBody>
      </p:sp>
      <p:sp>
        <p:nvSpPr>
          <p:cNvPr id="455" name="Google Shape;455;ge7ccff9c8d_7_116"/>
          <p:cNvSpPr txBox="1"/>
          <p:nvPr/>
        </p:nvSpPr>
        <p:spPr>
          <a:xfrm>
            <a:off x="866632" y="1783091"/>
            <a:ext cx="9445500" cy="3124200"/>
          </a:xfrm>
          <a:prstGeom prst="rect">
            <a:avLst/>
          </a:prstGeom>
          <a:noFill/>
          <a:ln>
            <a:noFill/>
          </a:ln>
        </p:spPr>
        <p:txBody>
          <a:bodyPr anchorCtr="0" anchor="t" bIns="54850" lIns="109725" spcFirstLastPara="1" rIns="109725" wrap="square" tIns="54850">
            <a:noAutofit/>
          </a:bodyPr>
          <a:lstStyle/>
          <a:p>
            <a:pPr indent="-548639" lvl="0" marL="617220" marR="0" rtl="0" algn="l">
              <a:lnSpc>
                <a:spcPct val="100000"/>
              </a:lnSpc>
              <a:spcBef>
                <a:spcPts val="0"/>
              </a:spcBef>
              <a:spcAft>
                <a:spcPts val="0"/>
              </a:spcAft>
              <a:buClr>
                <a:srgbClr val="003968"/>
              </a:buClr>
              <a:buSzPts val="1680"/>
              <a:buChar char="•"/>
            </a:pPr>
            <a:r>
              <a:rPr i="0" lang="en-US" sz="2400" u="none" cap="none" strike="noStrike">
                <a:solidFill>
                  <a:schemeClr val="lt1"/>
                </a:solidFill>
              </a:rPr>
              <a:t>Use, possession, delivery to, sale of drugs or drug paraphernalia.</a:t>
            </a:r>
            <a:endParaRPr i="0" sz="1400" u="none" cap="none" strike="noStrike">
              <a:solidFill>
                <a:schemeClr val="lt1"/>
              </a:solidFill>
            </a:endParaRPr>
          </a:p>
          <a:p>
            <a:pPr indent="-236220" lvl="0" marL="411480" marR="0" rtl="0" algn="l">
              <a:lnSpc>
                <a:spcPct val="100000"/>
              </a:lnSpc>
              <a:spcBef>
                <a:spcPts val="480"/>
              </a:spcBef>
              <a:spcAft>
                <a:spcPts val="0"/>
              </a:spcAft>
              <a:buClr>
                <a:srgbClr val="003968"/>
              </a:buClr>
              <a:buSzPts val="1680"/>
              <a:buFont typeface="Arial"/>
              <a:buNone/>
            </a:pPr>
            <a:r>
              <a:t/>
            </a:r>
            <a:endParaRPr i="0" sz="2400" u="none" cap="none" strike="noStrike">
              <a:solidFill>
                <a:schemeClr val="lt1"/>
              </a:solidFill>
            </a:endParaRPr>
          </a:p>
          <a:p>
            <a:pPr indent="-548639" lvl="0" marL="617220" marR="0" rtl="0" algn="l">
              <a:lnSpc>
                <a:spcPct val="100000"/>
              </a:lnSpc>
              <a:spcBef>
                <a:spcPts val="480"/>
              </a:spcBef>
              <a:spcAft>
                <a:spcPts val="0"/>
              </a:spcAft>
              <a:buClr>
                <a:srgbClr val="003968"/>
              </a:buClr>
              <a:buSzPts val="1680"/>
              <a:buChar char="•"/>
            </a:pPr>
            <a:r>
              <a:rPr i="0" lang="en-US" sz="2400" u="none" cap="none" strike="noStrike">
                <a:solidFill>
                  <a:schemeClr val="lt1"/>
                </a:solidFill>
              </a:rPr>
              <a:t>Penalty – Probation, community service, educational class, and parental notification, removal from the residence halls.</a:t>
            </a:r>
            <a:endParaRPr i="0" sz="2400" u="none" cap="none" strike="noStrike">
              <a:solidFill>
                <a:schemeClr val="lt1"/>
              </a:solidFill>
            </a:endParaRPr>
          </a:p>
          <a:p>
            <a:pPr indent="-441958" lvl="0" marL="617220" marR="0" rtl="0" algn="l">
              <a:lnSpc>
                <a:spcPct val="100000"/>
              </a:lnSpc>
              <a:spcBef>
                <a:spcPts val="480"/>
              </a:spcBef>
              <a:spcAft>
                <a:spcPts val="0"/>
              </a:spcAft>
              <a:buClr>
                <a:srgbClr val="003968"/>
              </a:buClr>
              <a:buSzPts val="1680"/>
              <a:buFont typeface="Arial"/>
              <a:buNone/>
            </a:pPr>
            <a:r>
              <a:t/>
            </a:r>
            <a:endParaRPr i="0" sz="2400" u="none" cap="none" strike="noStrike">
              <a:solidFill>
                <a:schemeClr val="lt1"/>
              </a:solidFill>
            </a:endParaRPr>
          </a:p>
          <a:p>
            <a:pPr indent="-548639" lvl="0" marL="617220" marR="0" rtl="0" algn="l">
              <a:lnSpc>
                <a:spcPct val="100000"/>
              </a:lnSpc>
              <a:spcBef>
                <a:spcPts val="480"/>
              </a:spcBef>
              <a:spcAft>
                <a:spcPts val="0"/>
              </a:spcAft>
              <a:buClr>
                <a:srgbClr val="003968"/>
              </a:buClr>
              <a:buSzPts val="1680"/>
              <a:buChar char="•"/>
            </a:pPr>
            <a:r>
              <a:rPr i="0" lang="en-US" sz="2400" u="none" cap="none" strike="noStrike">
                <a:solidFill>
                  <a:schemeClr val="lt1"/>
                </a:solidFill>
              </a:rPr>
              <a:t>You may be arrested and/or suspended from school on a first violation depending on the incident.</a:t>
            </a:r>
            <a:endParaRPr i="0" sz="3359" u="none" cap="none" strike="noStrike">
              <a:solidFill>
                <a:schemeClr val="lt1"/>
              </a:solidFill>
            </a:endParaRPr>
          </a:p>
          <a:p>
            <a:pPr indent="-182879" lvl="1" marL="891539" marR="0" rtl="0" algn="l">
              <a:lnSpc>
                <a:spcPct val="100000"/>
              </a:lnSpc>
              <a:spcBef>
                <a:spcPts val="672"/>
              </a:spcBef>
              <a:spcAft>
                <a:spcPts val="0"/>
              </a:spcAft>
              <a:buClr>
                <a:srgbClr val="99CCCC"/>
              </a:buClr>
              <a:buSzPts val="2520"/>
              <a:buFont typeface="Noto Sans Symbols"/>
              <a:buNone/>
            </a:pPr>
            <a:r>
              <a:t/>
            </a:r>
            <a:endParaRPr b="0" i="0" sz="3359" u="none" cap="none" strike="noStrike">
              <a:solidFill>
                <a:srgbClr val="000000"/>
              </a:solidFill>
              <a:latin typeface="Arial"/>
              <a:ea typeface="Arial"/>
              <a:cs typeface="Arial"/>
              <a:sym typeface="Arial"/>
            </a:endParaRPr>
          </a:p>
          <a:p>
            <a:pPr indent="0" lvl="1" marL="548640" marR="0" rtl="0" algn="l">
              <a:lnSpc>
                <a:spcPct val="100000"/>
              </a:lnSpc>
              <a:spcBef>
                <a:spcPts val="672"/>
              </a:spcBef>
              <a:spcAft>
                <a:spcPts val="0"/>
              </a:spcAft>
              <a:buClr>
                <a:srgbClr val="99CCCC"/>
              </a:buClr>
              <a:buSzPts val="2520"/>
              <a:buFont typeface="Noto Sans Symbols"/>
              <a:buNone/>
            </a:pPr>
            <a:r>
              <a:t/>
            </a:r>
            <a:endParaRPr b="0" i="0" sz="3359"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sp>
        <p:nvSpPr>
          <p:cNvPr id="460" name="Google Shape;460;ge7ccff9c8d_7_121"/>
          <p:cNvSpPr txBox="1"/>
          <p:nvPr/>
        </p:nvSpPr>
        <p:spPr>
          <a:xfrm>
            <a:off x="728320" y="1147721"/>
            <a:ext cx="75384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Palatino Linotype"/>
              <a:buNone/>
            </a:pPr>
            <a:r>
              <a:rPr b="1" i="0" lang="en-US" sz="3200" u="none" cap="none" strike="noStrike">
                <a:solidFill>
                  <a:schemeClr val="lt1"/>
                </a:solidFill>
              </a:rPr>
              <a:t>FAU is a Tobacco Free Campus</a:t>
            </a:r>
            <a:endParaRPr i="0" sz="4400" u="none" cap="none" strike="noStrike">
              <a:solidFill>
                <a:schemeClr val="lt1"/>
              </a:solidFill>
            </a:endParaRPr>
          </a:p>
        </p:txBody>
      </p:sp>
      <p:pic>
        <p:nvPicPr>
          <p:cNvPr descr="Image of man holding a whiteboard sign reading &quot;Smoking isn't as cool as you! #tobacccfreeFAU&quot;" id="461" name="Google Shape;461;ge7ccff9c8d_7_121" title="FAU Tobacco Free"/>
          <p:cNvPicPr preferRelativeResize="0"/>
          <p:nvPr/>
        </p:nvPicPr>
        <p:blipFill rotWithShape="1">
          <a:blip r:embed="rId4">
            <a:alphaModFix/>
          </a:blip>
          <a:srcRect b="0" l="0" r="0" t="0"/>
          <a:stretch/>
        </p:blipFill>
        <p:spPr>
          <a:xfrm>
            <a:off x="7499525" y="2185400"/>
            <a:ext cx="4048350" cy="2681550"/>
          </a:xfrm>
          <a:prstGeom prst="rect">
            <a:avLst/>
          </a:prstGeom>
          <a:noFill/>
          <a:ln>
            <a:noFill/>
          </a:ln>
        </p:spPr>
      </p:pic>
      <p:sp>
        <p:nvSpPr>
          <p:cNvPr id="462" name="Google Shape;462;ge7ccff9c8d_7_121"/>
          <p:cNvSpPr txBox="1"/>
          <p:nvPr/>
        </p:nvSpPr>
        <p:spPr>
          <a:xfrm>
            <a:off x="270250" y="2023600"/>
            <a:ext cx="6936000" cy="3372000"/>
          </a:xfrm>
          <a:prstGeom prst="rect">
            <a:avLst/>
          </a:prstGeom>
          <a:noFill/>
          <a:ln>
            <a:noFill/>
          </a:ln>
        </p:spPr>
        <p:txBody>
          <a:bodyPr anchorCtr="0" anchor="t" bIns="54850" lIns="109725" spcFirstLastPara="1" rIns="109725" wrap="square" tIns="54850">
            <a:noAutofit/>
          </a:bodyPr>
          <a:lstStyle/>
          <a:p>
            <a:pPr indent="0" lvl="0" marL="0" marR="0" rtl="0" algn="l">
              <a:lnSpc>
                <a:spcPct val="100000"/>
              </a:lnSpc>
              <a:spcBef>
                <a:spcPts val="0"/>
              </a:spcBef>
              <a:spcAft>
                <a:spcPts val="0"/>
              </a:spcAft>
              <a:buClr>
                <a:srgbClr val="003968"/>
              </a:buClr>
              <a:buSzPts val="1680"/>
              <a:buFont typeface="Palatino Linotype"/>
              <a:buNone/>
            </a:pPr>
            <a:r>
              <a:rPr i="0" lang="en-US" sz="2400" u="none" cap="none" strike="noStrike">
                <a:solidFill>
                  <a:schemeClr val="lt1"/>
                </a:solidFill>
              </a:rPr>
              <a:t>Use of all tobacco products including: cigarettes, cigars, pipes, smokeless tobacco, snuff, chewing tobacco, smokeless pouches and any other form of loose-leaf, smokeless tobacco is prohibited on all FAU campuses – includes E-Cigarettes and vapes</a:t>
            </a:r>
            <a:endParaRPr i="0" sz="1400" u="none" cap="none" strike="noStrike">
              <a:solidFill>
                <a:schemeClr val="lt1"/>
              </a:solidFill>
            </a:endParaRPr>
          </a:p>
          <a:p>
            <a:pPr indent="0" lvl="0" marL="0" marR="0" rtl="0" algn="l">
              <a:lnSpc>
                <a:spcPct val="100000"/>
              </a:lnSpc>
              <a:spcBef>
                <a:spcPts val="840"/>
              </a:spcBef>
              <a:spcAft>
                <a:spcPts val="0"/>
              </a:spcAft>
              <a:buClr>
                <a:srgbClr val="003968"/>
              </a:buClr>
              <a:buSzPts val="1680"/>
              <a:buFont typeface="Arial"/>
              <a:buNone/>
            </a:pPr>
            <a:r>
              <a:t/>
            </a:r>
            <a:endParaRPr i="0" sz="900" u="none" cap="none" strike="noStrike">
              <a:solidFill>
                <a:schemeClr val="lt1"/>
              </a:solidFill>
            </a:endParaRPr>
          </a:p>
          <a:p>
            <a:pPr indent="-411480" lvl="0" marL="411480" marR="0" rtl="0" algn="l">
              <a:lnSpc>
                <a:spcPct val="100000"/>
              </a:lnSpc>
              <a:spcBef>
                <a:spcPts val="840"/>
              </a:spcBef>
              <a:spcAft>
                <a:spcPts val="0"/>
              </a:spcAft>
              <a:buClr>
                <a:srgbClr val="003968"/>
              </a:buClr>
              <a:buSzPts val="1680"/>
              <a:buFont typeface="Palatino Linotype"/>
              <a:buChar char="•"/>
            </a:pPr>
            <a:r>
              <a:rPr i="0" lang="en-US" sz="2400" u="none" cap="none" strike="noStrike">
                <a:solidFill>
                  <a:schemeClr val="lt1"/>
                </a:solidFill>
              </a:rPr>
              <a:t>Includes indoor, outdoor and in vehicles</a:t>
            </a:r>
            <a:r>
              <a:rPr i="0" lang="en-US" sz="1400" u="none" cap="none" strike="noStrike">
                <a:solidFill>
                  <a:schemeClr val="lt1"/>
                </a:solidFill>
              </a:rPr>
              <a:t> </a:t>
            </a:r>
            <a:r>
              <a:rPr i="0" lang="en-US" sz="2400" u="none" cap="none" strike="noStrike">
                <a:solidFill>
                  <a:schemeClr val="lt1"/>
                </a:solidFill>
              </a:rPr>
              <a:t>on campus</a:t>
            </a:r>
            <a:endParaRPr i="0" sz="1400" u="none" cap="none" strike="noStrike">
              <a:solidFill>
                <a:schemeClr val="lt1"/>
              </a:solidFill>
            </a:endParaRPr>
          </a:p>
          <a:p>
            <a:pPr indent="0" lvl="0" marL="0" marR="0" rtl="0" algn="l">
              <a:lnSpc>
                <a:spcPct val="100000"/>
              </a:lnSpc>
              <a:spcBef>
                <a:spcPts val="840"/>
              </a:spcBef>
              <a:spcAft>
                <a:spcPts val="0"/>
              </a:spcAft>
              <a:buClr>
                <a:srgbClr val="003968"/>
              </a:buClr>
              <a:buSzPts val="1680"/>
              <a:buFont typeface="Arial"/>
              <a:buNone/>
            </a:pPr>
            <a:r>
              <a:t/>
            </a:r>
            <a:endParaRPr b="0" i="0" sz="2400" u="none" cap="none" strike="noStrike">
              <a:solidFill>
                <a:srgbClr val="000000"/>
              </a:solidFill>
              <a:latin typeface="Palatino Linotype"/>
              <a:ea typeface="Palatino Linotype"/>
              <a:cs typeface="Palatino Linotype"/>
              <a:sym typeface="Palatino Linotype"/>
            </a:endParaRPr>
          </a:p>
          <a:p>
            <a:pPr indent="0" lvl="0" marL="0" marR="0" rtl="0" algn="l">
              <a:lnSpc>
                <a:spcPct val="100000"/>
              </a:lnSpc>
              <a:spcBef>
                <a:spcPts val="840"/>
              </a:spcBef>
              <a:spcAft>
                <a:spcPts val="0"/>
              </a:spcAft>
              <a:buClr>
                <a:srgbClr val="003968"/>
              </a:buClr>
              <a:buSzPts val="1680"/>
              <a:buFont typeface="Arial"/>
              <a:buNone/>
            </a:pPr>
            <a:r>
              <a:t/>
            </a:r>
            <a:endParaRPr b="0" i="0" sz="2400" u="none" cap="none" strike="noStrike">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6" name="Shape 466"/>
        <p:cNvGrpSpPr/>
        <p:nvPr/>
      </p:nvGrpSpPr>
      <p:grpSpPr>
        <a:xfrm>
          <a:off x="0" y="0"/>
          <a:ext cx="0" cy="0"/>
          <a:chOff x="0" y="0"/>
          <a:chExt cx="0" cy="0"/>
        </a:xfrm>
      </p:grpSpPr>
      <p:sp>
        <p:nvSpPr>
          <p:cNvPr id="467" name="Google Shape;467;ge7ccff9c8d_7_127"/>
          <p:cNvSpPr txBox="1"/>
          <p:nvPr/>
        </p:nvSpPr>
        <p:spPr>
          <a:xfrm>
            <a:off x="644770" y="519944"/>
            <a:ext cx="72309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888"/>
              <a:buFont typeface="Calibri"/>
              <a:buNone/>
            </a:pPr>
            <a:r>
              <a:rPr b="1" i="0" lang="en-US" sz="3888" u="none" cap="none" strike="noStrike">
                <a:solidFill>
                  <a:schemeClr val="dk1"/>
                </a:solidFill>
              </a:rPr>
              <a:t>Victim Services Office</a:t>
            </a:r>
            <a:endParaRPr i="0" sz="4400" u="none" cap="none" strike="noStrike">
              <a:solidFill>
                <a:schemeClr val="dk1"/>
              </a:solidFill>
            </a:endParaRPr>
          </a:p>
        </p:txBody>
      </p:sp>
      <p:sp>
        <p:nvSpPr>
          <p:cNvPr id="468" name="Google Shape;468;ge7ccff9c8d_7_127"/>
          <p:cNvSpPr txBox="1"/>
          <p:nvPr/>
        </p:nvSpPr>
        <p:spPr>
          <a:xfrm>
            <a:off x="511277" y="1427452"/>
            <a:ext cx="7150200" cy="4268100"/>
          </a:xfrm>
          <a:prstGeom prst="rect">
            <a:avLst/>
          </a:prstGeom>
          <a:noFill/>
          <a:ln>
            <a:noFill/>
          </a:ln>
        </p:spPr>
        <p:txBody>
          <a:bodyPr anchorCtr="0" anchor="t" bIns="54850" lIns="109725" spcFirstLastPara="1" rIns="109725" wrap="square" tIns="54850">
            <a:noAutofit/>
          </a:bodyPr>
          <a:lstStyle/>
          <a:p>
            <a:pPr indent="0" lvl="0" marL="0" marR="0" rtl="0" algn="l">
              <a:lnSpc>
                <a:spcPct val="100000"/>
              </a:lnSpc>
              <a:spcBef>
                <a:spcPts val="0"/>
              </a:spcBef>
              <a:spcAft>
                <a:spcPts val="0"/>
              </a:spcAft>
              <a:buClr>
                <a:srgbClr val="336666"/>
              </a:buClr>
              <a:buSzPts val="1680"/>
              <a:buFont typeface="Noto Sans Symbols"/>
              <a:buNone/>
            </a:pPr>
            <a:r>
              <a:rPr i="0" lang="en-US" sz="2000" u="none" cap="none" strike="noStrike">
                <a:solidFill>
                  <a:srgbClr val="000000"/>
                </a:solidFill>
              </a:rPr>
              <a:t>Supports student victims/survivors: </a:t>
            </a:r>
            <a:endParaRPr i="0" sz="1400" u="none" cap="none" strike="noStrike">
              <a:solidFill>
                <a:srgbClr val="000000"/>
              </a:solidFill>
            </a:endParaRPr>
          </a:p>
          <a:p>
            <a:pPr indent="0" lvl="0" marL="0" marR="0" rtl="0" algn="l">
              <a:lnSpc>
                <a:spcPct val="100000"/>
              </a:lnSpc>
              <a:spcBef>
                <a:spcPts val="0"/>
              </a:spcBef>
              <a:spcAft>
                <a:spcPts val="0"/>
              </a:spcAft>
              <a:buClr>
                <a:srgbClr val="336666"/>
              </a:buClr>
              <a:buSzPts val="1680"/>
              <a:buFont typeface="Noto Sans Symbols"/>
              <a:buNone/>
            </a:pPr>
            <a:r>
              <a:t/>
            </a:r>
            <a:endParaRPr i="0" sz="1200" u="none" cap="none" strike="noStrike">
              <a:solidFill>
                <a:srgbClr val="000000"/>
              </a:solidFill>
            </a:endParaRPr>
          </a:p>
          <a:p>
            <a:pPr indent="-355600" lvl="0" marL="457200" marR="0" rtl="0" algn="l">
              <a:lnSpc>
                <a:spcPct val="100000"/>
              </a:lnSpc>
              <a:spcBef>
                <a:spcPts val="480"/>
              </a:spcBef>
              <a:spcAft>
                <a:spcPts val="0"/>
              </a:spcAft>
              <a:buClr>
                <a:srgbClr val="000000"/>
              </a:buClr>
              <a:buSzPts val="2000"/>
              <a:buChar char="●"/>
            </a:pPr>
            <a:r>
              <a:rPr i="0" lang="en-US" sz="2000" u="none" cap="none" strike="noStrike">
                <a:solidFill>
                  <a:srgbClr val="000000"/>
                </a:solidFill>
              </a:rPr>
              <a:t>Acting as a liaison between the victim/survivor and FAU</a:t>
            </a:r>
            <a:endParaRPr i="0" sz="12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Char char="●"/>
            </a:pPr>
            <a:r>
              <a:rPr i="0" lang="en-US" sz="2000" u="none" cap="none" strike="noStrike">
                <a:solidFill>
                  <a:srgbClr val="000000"/>
                </a:solidFill>
              </a:rPr>
              <a:t>Assisting with navigating campus processes </a:t>
            </a:r>
            <a:endParaRPr i="0" sz="14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Char char="●"/>
            </a:pPr>
            <a:r>
              <a:rPr i="0" lang="en-US" sz="2000" u="none" cap="none" strike="noStrike">
                <a:solidFill>
                  <a:srgbClr val="000000"/>
                </a:solidFill>
              </a:rPr>
              <a:t>Referrals to resources</a:t>
            </a:r>
            <a:endParaRPr i="0" sz="12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Char char="●"/>
            </a:pPr>
            <a:r>
              <a:rPr i="0" lang="en-US" sz="2000" u="none" cap="none" strike="noStrike">
                <a:solidFill>
                  <a:srgbClr val="000000"/>
                </a:solidFill>
              </a:rPr>
              <a:t>Class and housing accommodations</a:t>
            </a:r>
            <a:endParaRPr i="0" sz="12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Char char="●"/>
            </a:pPr>
            <a:r>
              <a:rPr i="0" lang="en-US" sz="2000" u="none" cap="none" strike="noStrike">
                <a:solidFill>
                  <a:srgbClr val="000000"/>
                </a:solidFill>
              </a:rPr>
              <a:t>Safety planning </a:t>
            </a:r>
            <a:endParaRPr i="0" sz="14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Char char="●"/>
            </a:pPr>
            <a:r>
              <a:rPr i="0" lang="en-US" sz="2000" u="none" cap="none" strike="noStrike">
                <a:solidFill>
                  <a:srgbClr val="000000"/>
                </a:solidFill>
              </a:rPr>
              <a:t>Guidance with criminal processes</a:t>
            </a:r>
            <a:endParaRPr i="0" sz="1400" u="none" cap="none" strike="noStrike">
              <a:solidFill>
                <a:srgbClr val="000000"/>
              </a:solidFill>
            </a:endParaRPr>
          </a:p>
          <a:p>
            <a:pPr indent="-228598" lvl="1" marL="891539" marR="0" rtl="0" algn="l">
              <a:lnSpc>
                <a:spcPct val="100000"/>
              </a:lnSpc>
              <a:spcBef>
                <a:spcPts val="480"/>
              </a:spcBef>
              <a:spcAft>
                <a:spcPts val="0"/>
              </a:spcAft>
              <a:buClr>
                <a:srgbClr val="99CCCC"/>
              </a:buClr>
              <a:buSzPts val="1800"/>
              <a:buFont typeface="Noto Sans Symbols"/>
              <a:buNone/>
            </a:pPr>
            <a:r>
              <a:t/>
            </a:r>
            <a:endParaRPr i="0" sz="1200" u="none" cap="none" strike="noStrike">
              <a:solidFill>
                <a:srgbClr val="000000"/>
              </a:solidFill>
            </a:endParaRPr>
          </a:p>
          <a:p>
            <a:pPr indent="0" lvl="0" marL="0" marR="0" rtl="0" algn="l">
              <a:lnSpc>
                <a:spcPct val="100000"/>
              </a:lnSpc>
              <a:spcBef>
                <a:spcPts val="480"/>
              </a:spcBef>
              <a:spcAft>
                <a:spcPts val="0"/>
              </a:spcAft>
              <a:buClr>
                <a:srgbClr val="336666"/>
              </a:buClr>
              <a:buSzPts val="1680"/>
              <a:buFont typeface="Noto Sans Symbols"/>
              <a:buNone/>
            </a:pPr>
            <a:r>
              <a:rPr i="0" lang="en-US" sz="2000" u="none" cap="none" strike="noStrike">
                <a:solidFill>
                  <a:srgbClr val="32324C"/>
                </a:solidFill>
              </a:rPr>
              <a:t>  Located in the Wimberly Library, Room 156</a:t>
            </a:r>
            <a:endParaRPr i="0" sz="1200" u="none" cap="none" strike="noStrike">
              <a:solidFill>
                <a:srgbClr val="000000"/>
              </a:solidFill>
            </a:endParaRPr>
          </a:p>
          <a:p>
            <a:pPr indent="0" lvl="0" marL="0" marR="0" rtl="0" algn="l">
              <a:lnSpc>
                <a:spcPct val="100000"/>
              </a:lnSpc>
              <a:spcBef>
                <a:spcPts val="480"/>
              </a:spcBef>
              <a:spcAft>
                <a:spcPts val="0"/>
              </a:spcAft>
              <a:buClr>
                <a:srgbClr val="336666"/>
              </a:buClr>
              <a:buSzPts val="1680"/>
              <a:buFont typeface="Noto Sans Symbols"/>
              <a:buNone/>
            </a:pPr>
            <a:r>
              <a:rPr i="0" lang="en-US" sz="2000" u="none" cap="none" strike="noStrike">
                <a:solidFill>
                  <a:srgbClr val="32324C"/>
                </a:solidFill>
              </a:rPr>
              <a:t>                </a:t>
            </a:r>
            <a:r>
              <a:rPr i="0" lang="en-US" sz="2000" u="sng" cap="none" strike="noStrike">
                <a:solidFill>
                  <a:srgbClr val="0000FF"/>
                </a:solidFill>
                <a:hlinkClick r:id="rId4">
                  <a:extLst>
                    <a:ext uri="{A12FA001-AC4F-418D-AE19-62706E023703}">
                      <ahyp:hlinkClr val="tx"/>
                    </a:ext>
                  </a:extLst>
                </a:hlinkClick>
              </a:rPr>
              <a:t>http://www.fau.edu/dean/victimservices/</a:t>
            </a:r>
            <a:endParaRPr i="0" sz="2000" u="none" cap="none" strike="noStrike">
              <a:solidFill>
                <a:srgbClr val="32324C"/>
              </a:solidFill>
            </a:endParaRPr>
          </a:p>
          <a:p>
            <a:pPr indent="0" lvl="0" marL="0" marR="0" rtl="0" algn="l">
              <a:lnSpc>
                <a:spcPct val="100000"/>
              </a:lnSpc>
              <a:spcBef>
                <a:spcPts val="480"/>
              </a:spcBef>
              <a:spcAft>
                <a:spcPts val="0"/>
              </a:spcAft>
              <a:buClr>
                <a:srgbClr val="336666"/>
              </a:buClr>
              <a:buSzPts val="1680"/>
              <a:buFont typeface="Noto Sans Symbols"/>
              <a:buNone/>
            </a:pPr>
            <a:r>
              <a:rPr i="0" lang="en-US" sz="2000" u="none" cap="none" strike="noStrike">
                <a:solidFill>
                  <a:srgbClr val="32324C"/>
                </a:solidFill>
              </a:rPr>
              <a:t>		            561-297-4841</a:t>
            </a:r>
            <a:endParaRPr i="0" sz="2000" u="none" cap="none" strike="noStrike">
              <a:solidFill>
                <a:srgbClr val="000000"/>
              </a:solidFill>
            </a:endParaRPr>
          </a:p>
          <a:p>
            <a:pPr indent="0" lvl="1" marL="548640" marR="0" rtl="0" algn="l">
              <a:lnSpc>
                <a:spcPct val="100000"/>
              </a:lnSpc>
              <a:spcBef>
                <a:spcPts val="480"/>
              </a:spcBef>
              <a:spcAft>
                <a:spcPts val="0"/>
              </a:spcAft>
              <a:buClr>
                <a:srgbClr val="99CCCC"/>
              </a:buClr>
              <a:buSzPts val="1800"/>
              <a:buFont typeface="Noto Sans Symbols"/>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720"/>
              </a:spcBef>
              <a:spcAft>
                <a:spcPts val="0"/>
              </a:spcAft>
              <a:buClr>
                <a:srgbClr val="336666"/>
              </a:buClr>
              <a:buSzPts val="2520"/>
              <a:buFont typeface="Noto Sans Symbols"/>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2" name="Shape 472"/>
        <p:cNvGrpSpPr/>
        <p:nvPr/>
      </p:nvGrpSpPr>
      <p:grpSpPr>
        <a:xfrm>
          <a:off x="0" y="0"/>
          <a:ext cx="0" cy="0"/>
          <a:chOff x="0" y="0"/>
          <a:chExt cx="0" cy="0"/>
        </a:xfrm>
      </p:grpSpPr>
      <p:sp>
        <p:nvSpPr>
          <p:cNvPr id="473" name="Google Shape;473;ge7ccff9c8d_7_132"/>
          <p:cNvSpPr txBox="1"/>
          <p:nvPr/>
        </p:nvSpPr>
        <p:spPr>
          <a:xfrm>
            <a:off x="-214289" y="517163"/>
            <a:ext cx="10064100" cy="738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3200"/>
              <a:buFont typeface="Palatino Linotype"/>
              <a:buNone/>
            </a:pPr>
            <a:r>
              <a:rPr b="1" i="0" lang="en-US" sz="3200" u="none" cap="none" strike="noStrike">
                <a:solidFill>
                  <a:srgbClr val="FFFFFF"/>
                </a:solidFill>
              </a:rPr>
              <a:t>Respondent Services</a:t>
            </a:r>
            <a:endParaRPr i="0" sz="4400" u="none" cap="none" strike="noStrike">
              <a:solidFill>
                <a:srgbClr val="FFFFFF"/>
              </a:solidFill>
            </a:endParaRPr>
          </a:p>
        </p:txBody>
      </p:sp>
      <p:sp>
        <p:nvSpPr>
          <p:cNvPr id="474" name="Google Shape;474;ge7ccff9c8d_7_132"/>
          <p:cNvSpPr txBox="1"/>
          <p:nvPr/>
        </p:nvSpPr>
        <p:spPr>
          <a:xfrm>
            <a:off x="459050" y="1363925"/>
            <a:ext cx="8579700" cy="3929100"/>
          </a:xfrm>
          <a:prstGeom prst="rect">
            <a:avLst/>
          </a:prstGeom>
          <a:noFill/>
          <a:ln>
            <a:noFill/>
          </a:ln>
        </p:spPr>
        <p:txBody>
          <a:bodyPr anchorCtr="0" anchor="t" bIns="54850" lIns="109725" spcFirstLastPara="1" rIns="109725" wrap="square" tIns="54850">
            <a:noAutofit/>
          </a:bodyPr>
          <a:lstStyle/>
          <a:p>
            <a:pPr indent="-381000" lvl="0" marL="457200" marR="0" rtl="0" algn="l">
              <a:lnSpc>
                <a:spcPct val="100000"/>
              </a:lnSpc>
              <a:spcBef>
                <a:spcPts val="0"/>
              </a:spcBef>
              <a:spcAft>
                <a:spcPts val="0"/>
              </a:spcAft>
              <a:buClr>
                <a:srgbClr val="FFFFFF"/>
              </a:buClr>
              <a:buSzPts val="2400"/>
              <a:buChar char="●"/>
            </a:pPr>
            <a:r>
              <a:rPr i="0" lang="en-US" sz="2400" u="none" cap="none" strike="noStrike">
                <a:solidFill>
                  <a:srgbClr val="FFFFFF"/>
                </a:solidFill>
              </a:rPr>
              <a:t>Provides guidance, resources, information, and referrals for  students  who have been accused of sexual misconduct related violations of the Student Code of Conduct or the Anti-Discrimination and Anti-Harassment regulation. </a:t>
            </a:r>
            <a:endParaRPr i="0" sz="2400" u="none" cap="none" strike="noStrike">
              <a:solidFill>
                <a:srgbClr val="000000"/>
              </a:solidFill>
            </a:endParaRPr>
          </a:p>
          <a:p>
            <a:pPr indent="0" lvl="0" marL="914400" marR="0" rtl="0" algn="l">
              <a:lnSpc>
                <a:spcPct val="100000"/>
              </a:lnSpc>
              <a:spcBef>
                <a:spcPts val="0"/>
              </a:spcBef>
              <a:spcAft>
                <a:spcPts val="0"/>
              </a:spcAft>
              <a:buNone/>
            </a:pPr>
            <a:r>
              <a:t/>
            </a:r>
            <a:endParaRPr i="0" sz="2400" u="none" cap="none" strike="noStrike">
              <a:solidFill>
                <a:srgbClr val="FFFFFF"/>
              </a:solidFill>
            </a:endParaRPr>
          </a:p>
          <a:p>
            <a:pPr indent="-381000" lvl="0" marL="457200" marR="0" rtl="0" algn="l">
              <a:lnSpc>
                <a:spcPct val="100000"/>
              </a:lnSpc>
              <a:spcBef>
                <a:spcPts val="0"/>
              </a:spcBef>
              <a:spcAft>
                <a:spcPts val="0"/>
              </a:spcAft>
              <a:buClr>
                <a:srgbClr val="FFFFFF"/>
              </a:buClr>
              <a:buSzPts val="2400"/>
              <a:buChar char="●"/>
            </a:pPr>
            <a:r>
              <a:rPr i="0" lang="en-US" sz="2400" u="none" cap="none" strike="noStrike">
                <a:solidFill>
                  <a:srgbClr val="FFFFFF"/>
                </a:solidFill>
              </a:rPr>
              <a:t>Assist students with understanding their rights.</a:t>
            </a:r>
            <a:endParaRPr i="0" sz="2400" u="none" cap="none" strike="noStrike">
              <a:solidFill>
                <a:srgbClr val="000000"/>
              </a:solidFill>
            </a:endParaRPr>
          </a:p>
          <a:p>
            <a:pPr indent="-381000" lvl="0" marL="457200" marR="0" rtl="0" algn="l">
              <a:lnSpc>
                <a:spcPct val="100000"/>
              </a:lnSpc>
              <a:spcBef>
                <a:spcPts val="0"/>
              </a:spcBef>
              <a:spcAft>
                <a:spcPts val="0"/>
              </a:spcAft>
              <a:buClr>
                <a:srgbClr val="FFFFFF"/>
              </a:buClr>
              <a:buSzPts val="2400"/>
              <a:buChar char="●"/>
            </a:pPr>
            <a:r>
              <a:t/>
            </a:r>
            <a:endParaRPr i="0" sz="2400" u="none" cap="none" strike="noStrike">
              <a:solidFill>
                <a:srgbClr val="FFFFFF"/>
              </a:solidFill>
            </a:endParaRPr>
          </a:p>
          <a:p>
            <a:pPr indent="-381000" lvl="0" marL="457200" marR="0" rtl="0" algn="l">
              <a:lnSpc>
                <a:spcPct val="100000"/>
              </a:lnSpc>
              <a:spcBef>
                <a:spcPts val="0"/>
              </a:spcBef>
              <a:spcAft>
                <a:spcPts val="0"/>
              </a:spcAft>
              <a:buClr>
                <a:srgbClr val="FFFFFF"/>
              </a:buClr>
              <a:buSzPts val="2400"/>
              <a:buChar char="●"/>
            </a:pPr>
            <a:r>
              <a:rPr i="0" lang="en-US" sz="2400" u="none" cap="none" strike="noStrike">
                <a:solidFill>
                  <a:srgbClr val="FFFFFF"/>
                </a:solidFill>
              </a:rPr>
              <a:t>Aides students in navigating investigation and adjudication processes.</a:t>
            </a:r>
            <a:endParaRPr i="0" sz="2400" u="none" cap="none" strike="noStrike">
              <a:solidFill>
                <a:srgbClr val="000000"/>
              </a:solidFill>
            </a:endParaRPr>
          </a:p>
          <a:p>
            <a:pPr indent="0" lvl="0" marL="0" marR="0" rtl="0" algn="l">
              <a:lnSpc>
                <a:spcPct val="100000"/>
              </a:lnSpc>
              <a:spcBef>
                <a:spcPts val="480"/>
              </a:spcBef>
              <a:spcAft>
                <a:spcPts val="0"/>
              </a:spcAft>
              <a:buClr>
                <a:srgbClr val="336666"/>
              </a:buClr>
              <a:buSzPts val="1680"/>
              <a:buFont typeface="Calibri"/>
              <a:buNone/>
            </a:pPr>
            <a:r>
              <a:t/>
            </a:r>
            <a:endParaRPr i="0" sz="2400" u="none" cap="none" strike="noStrike">
              <a:solidFill>
                <a:srgbClr val="FFFFFF"/>
              </a:solidFill>
            </a:endParaRPr>
          </a:p>
          <a:p>
            <a:pPr indent="0" lvl="0" marL="0" marR="0" rtl="0" algn="l">
              <a:lnSpc>
                <a:spcPct val="100000"/>
              </a:lnSpc>
              <a:spcBef>
                <a:spcPts val="480"/>
              </a:spcBef>
              <a:spcAft>
                <a:spcPts val="0"/>
              </a:spcAft>
              <a:buClr>
                <a:srgbClr val="336666"/>
              </a:buClr>
              <a:buSzPts val="1680"/>
              <a:buFont typeface="Arial"/>
              <a:buNone/>
            </a:pPr>
            <a:r>
              <a:rPr i="0" lang="en-US" sz="2400" u="none" cap="none" strike="noStrike">
                <a:solidFill>
                  <a:srgbClr val="FFFFFF"/>
                </a:solidFill>
              </a:rPr>
              <a:t>Located in the Dean of Students Office, SS8-226</a:t>
            </a:r>
            <a:endParaRPr i="0" sz="2400" u="none" cap="none" strike="noStrike">
              <a:solidFill>
                <a:srgbClr val="FFFFFF"/>
              </a:solidFill>
            </a:endParaRPr>
          </a:p>
          <a:p>
            <a:pPr indent="0" lvl="0" marL="0" marR="0" rtl="0" algn="l">
              <a:lnSpc>
                <a:spcPct val="100000"/>
              </a:lnSpc>
              <a:spcBef>
                <a:spcPts val="480"/>
              </a:spcBef>
              <a:spcAft>
                <a:spcPts val="0"/>
              </a:spcAft>
              <a:buClr>
                <a:srgbClr val="336666"/>
              </a:buClr>
              <a:buSzPts val="1680"/>
              <a:buFont typeface="Arial"/>
              <a:buNone/>
            </a:pPr>
            <a:r>
              <a:rPr i="0" lang="en-US" sz="2400" u="none" cap="none" strike="noStrike">
                <a:solidFill>
                  <a:srgbClr val="FFFFFF"/>
                </a:solidFill>
              </a:rPr>
              <a:t>561-297-3542 </a:t>
            </a:r>
            <a:endParaRPr i="0" sz="2400" u="none" cap="none" strike="noStrike">
              <a:solidFill>
                <a:srgbClr val="000000"/>
              </a:solidFill>
            </a:endParaRPr>
          </a:p>
          <a:p>
            <a:pPr indent="0" lvl="0" marL="0" marR="0" rtl="0" algn="l">
              <a:lnSpc>
                <a:spcPct val="100000"/>
              </a:lnSpc>
              <a:spcBef>
                <a:spcPts val="840"/>
              </a:spcBef>
              <a:spcAft>
                <a:spcPts val="0"/>
              </a:spcAft>
              <a:buClr>
                <a:srgbClr val="003968"/>
              </a:buClr>
              <a:buSzPts val="1680"/>
              <a:buFont typeface="Arial"/>
              <a:buNone/>
            </a:pPr>
            <a:r>
              <a:t/>
            </a:r>
            <a:endParaRPr b="0" i="0" sz="2000" u="none" cap="none" strike="noStrike">
              <a:solidFill>
                <a:srgbClr val="000000"/>
              </a:solidFill>
              <a:latin typeface="Palatino Linotype"/>
              <a:ea typeface="Palatino Linotype"/>
              <a:cs typeface="Palatino Linotype"/>
              <a:sym typeface="Palatino Linotype"/>
            </a:endParaRPr>
          </a:p>
          <a:p>
            <a:pPr indent="0" lvl="0" marL="0" marR="0" rtl="0" algn="l">
              <a:lnSpc>
                <a:spcPct val="100000"/>
              </a:lnSpc>
              <a:spcBef>
                <a:spcPts val="840"/>
              </a:spcBef>
              <a:spcAft>
                <a:spcPts val="0"/>
              </a:spcAft>
              <a:buClr>
                <a:srgbClr val="003968"/>
              </a:buClr>
              <a:buSzPts val="1680"/>
              <a:buFont typeface="Arial"/>
              <a:buNone/>
            </a:pPr>
            <a:r>
              <a:t/>
            </a:r>
            <a:endParaRPr b="0" i="0" sz="2400" u="none" cap="none" strike="noStrike">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3"/>
          <p:cNvSpPr txBox="1"/>
          <p:nvPr>
            <p:ph type="title"/>
          </p:nvPr>
        </p:nvSpPr>
        <p:spPr>
          <a:xfrm>
            <a:off x="690418" y="138156"/>
            <a:ext cx="4939852"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Owl Ready App</a:t>
            </a:r>
            <a:endParaRPr/>
          </a:p>
        </p:txBody>
      </p:sp>
      <p:sp>
        <p:nvSpPr>
          <p:cNvPr id="282" name="Google Shape;282;p3"/>
          <p:cNvSpPr txBox="1"/>
          <p:nvPr>
            <p:ph idx="1" type="body"/>
          </p:nvPr>
        </p:nvSpPr>
        <p:spPr>
          <a:xfrm>
            <a:off x="7303969" y="392549"/>
            <a:ext cx="4575482" cy="4047262"/>
          </a:xfrm>
          <a:prstGeom prst="rect">
            <a:avLst/>
          </a:prstGeom>
          <a:solidFill>
            <a:srgbClr val="757070"/>
          </a:solid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Easily Access Emergency Contacts</a:t>
            </a:r>
            <a:endParaRPr/>
          </a:p>
          <a:p>
            <a:pPr indent="-342900" lvl="0" marL="3429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Turn Your Phone Into A Mobile Blue Light</a:t>
            </a:r>
            <a:endParaRPr/>
          </a:p>
          <a:p>
            <a:pPr indent="-342900" lvl="0" marL="3429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Emergency Guides for Many Situations</a:t>
            </a:r>
            <a:endParaRPr/>
          </a:p>
          <a:p>
            <a:pPr indent="-285750" lvl="1" marL="742950" marR="0" rtl="0" algn="l">
              <a:lnSpc>
                <a:spcPct val="100000"/>
              </a:lnSpc>
              <a:spcBef>
                <a:spcPts val="0"/>
              </a:spcBef>
              <a:spcAft>
                <a:spcPts val="0"/>
              </a:spcAft>
              <a:buClr>
                <a:schemeClr val="lt1"/>
              </a:buClr>
              <a:buSzPts val="1400"/>
              <a:buFont typeface="Arial"/>
              <a:buChar char="–"/>
            </a:pPr>
            <a:r>
              <a:rPr b="0" i="0" lang="en-US" sz="1400" u="none" cap="none" strike="noStrike">
                <a:solidFill>
                  <a:schemeClr val="lt1"/>
                </a:solidFill>
                <a:latin typeface="Calibri"/>
                <a:ea typeface="Calibri"/>
                <a:cs typeface="Calibri"/>
                <a:sym typeface="Calibri"/>
              </a:rPr>
              <a:t>Emergency Kits, Disabilities and Access Needs, Evacuation, Shelter in Place, Emergencies: Weather Emergencies, Physical and Psychological Threats, Medical, Facilities-related, HazMat, etc.</a:t>
            </a:r>
            <a:br>
              <a:rPr b="0" i="0" lang="en-US" sz="1600" u="none" cap="none" strike="noStrike">
                <a:solidFill>
                  <a:schemeClr val="lt1"/>
                </a:solidFill>
                <a:latin typeface="Calibri"/>
                <a:ea typeface="Calibri"/>
                <a:cs typeface="Calibri"/>
                <a:sym typeface="Calibri"/>
              </a:rPr>
            </a:br>
            <a:endParaRPr b="0" i="0" sz="1600" u="none" cap="none" strike="noStrike">
              <a:solidFill>
                <a:schemeClr val="lt1"/>
              </a:solidFill>
              <a:latin typeface="Calibri"/>
              <a:ea typeface="Calibri"/>
              <a:cs typeface="Calibri"/>
              <a:sym typeface="Calibri"/>
            </a:endParaRPr>
          </a:p>
          <a:p>
            <a:pPr indent="-342900" lvl="0" marL="342900" marR="0" rtl="0" algn="l">
              <a:lnSpc>
                <a:spcPct val="100000"/>
              </a:lnSpc>
              <a:spcBef>
                <a:spcPts val="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FAU Guardian</a:t>
            </a:r>
            <a:endParaRPr/>
          </a:p>
          <a:p>
            <a:pPr indent="-342900" lvl="0" marL="3429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Current Weather Updates</a:t>
            </a:r>
            <a:endParaRPr/>
          </a:p>
          <a:p>
            <a:pPr indent="-342900" lvl="0" marL="3429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Language Translation</a:t>
            </a:r>
            <a:endParaRPr/>
          </a:p>
          <a:p>
            <a:pPr indent="-342900" lvl="0" marL="342900" marR="0" rtl="0" algn="l">
              <a:lnSpc>
                <a:spcPct val="100000"/>
              </a:lnSpc>
              <a:spcBef>
                <a:spcPts val="600"/>
              </a:spcBef>
              <a:spcAft>
                <a:spcPts val="0"/>
              </a:spcAft>
              <a:buClr>
                <a:schemeClr val="lt1"/>
              </a:buClr>
              <a:buSzPts val="2000"/>
              <a:buFont typeface="Arial"/>
              <a:buChar char="•"/>
            </a:pPr>
            <a:r>
              <a:rPr b="0" i="0" lang="en-US" sz="2000" u="none" cap="none" strike="noStrike">
                <a:solidFill>
                  <a:schemeClr val="lt1"/>
                </a:solidFill>
                <a:latin typeface="Calibri"/>
                <a:ea typeface="Calibri"/>
                <a:cs typeface="Calibri"/>
                <a:sym typeface="Calibri"/>
              </a:rPr>
              <a:t>See Something, Say Something</a:t>
            </a:r>
            <a:endParaRPr/>
          </a:p>
        </p:txBody>
      </p:sp>
      <p:pic>
        <p:nvPicPr>
          <p:cNvPr descr="https://fau.apparmor.com/Clients/fau.edu/Resources/Marketing/Out/AndroidFeature.png" id="283" name="Google Shape;283;p3"/>
          <p:cNvPicPr preferRelativeResize="0"/>
          <p:nvPr/>
        </p:nvPicPr>
        <p:blipFill rotWithShape="1">
          <a:blip r:embed="rId4">
            <a:alphaModFix/>
          </a:blip>
          <a:srcRect b="0" l="0" r="0" t="2085"/>
          <a:stretch/>
        </p:blipFill>
        <p:spPr>
          <a:xfrm>
            <a:off x="63674" y="1956308"/>
            <a:ext cx="5576026" cy="2741364"/>
          </a:xfrm>
          <a:prstGeom prst="rect">
            <a:avLst/>
          </a:prstGeom>
          <a:noFill/>
          <a:ln cap="flat" cmpd="sng" w="44450">
            <a:solidFill>
              <a:srgbClr val="0C0C0C"/>
            </a:solidFill>
            <a:prstDash val="solid"/>
            <a:round/>
            <a:headEnd len="sm" w="sm" type="none"/>
            <a:tailEnd len="sm" w="sm" type="none"/>
          </a:ln>
        </p:spPr>
      </p:pic>
      <p:pic>
        <p:nvPicPr>
          <p:cNvPr id="284" name="Google Shape;284;p3"/>
          <p:cNvPicPr preferRelativeResize="0"/>
          <p:nvPr/>
        </p:nvPicPr>
        <p:blipFill rotWithShape="1">
          <a:blip r:embed="rId5">
            <a:alphaModFix/>
          </a:blip>
          <a:srcRect b="19136" l="2056" r="5991" t="6144"/>
          <a:stretch/>
        </p:blipFill>
        <p:spPr>
          <a:xfrm>
            <a:off x="1014410" y="5669604"/>
            <a:ext cx="3268980" cy="48006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8" name="Shape 478"/>
        <p:cNvGrpSpPr/>
        <p:nvPr/>
      </p:nvGrpSpPr>
      <p:grpSpPr>
        <a:xfrm>
          <a:off x="0" y="0"/>
          <a:ext cx="0" cy="0"/>
          <a:chOff x="0" y="0"/>
          <a:chExt cx="0" cy="0"/>
        </a:xfrm>
      </p:grpSpPr>
      <p:sp>
        <p:nvSpPr>
          <p:cNvPr id="479" name="Google Shape;479;ge7ccff9c8d_7_137"/>
          <p:cNvSpPr txBox="1"/>
          <p:nvPr/>
        </p:nvSpPr>
        <p:spPr>
          <a:xfrm>
            <a:off x="1531282" y="847884"/>
            <a:ext cx="5737800" cy="685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2"/>
              </a:buClr>
              <a:buSzPts val="3800"/>
              <a:buFont typeface="Palatino Linotype"/>
              <a:buNone/>
            </a:pPr>
            <a:r>
              <a:rPr b="1" i="0" lang="en-US" sz="3800" u="none" cap="none" strike="noStrike">
                <a:solidFill>
                  <a:srgbClr val="003968"/>
                </a:solidFill>
              </a:rPr>
              <a:t>“Know the Code”</a:t>
            </a:r>
            <a:endParaRPr i="0" sz="3800" u="none" cap="none" strike="noStrike">
              <a:solidFill>
                <a:srgbClr val="003968"/>
              </a:solidFill>
            </a:endParaRPr>
          </a:p>
        </p:txBody>
      </p:sp>
      <p:pic>
        <p:nvPicPr>
          <p:cNvPr descr="Image of four FAU faculty members holding owl trophies and a certificate." id="480" name="Google Shape;480;ge7ccff9c8d_7_137" title="FAU Faculty"/>
          <p:cNvPicPr preferRelativeResize="0"/>
          <p:nvPr/>
        </p:nvPicPr>
        <p:blipFill rotWithShape="1">
          <a:blip r:embed="rId4">
            <a:alphaModFix/>
          </a:blip>
          <a:srcRect b="0" l="0" r="0" t="0"/>
          <a:stretch/>
        </p:blipFill>
        <p:spPr>
          <a:xfrm>
            <a:off x="470917" y="1833172"/>
            <a:ext cx="3157747" cy="2452069"/>
          </a:xfrm>
          <a:prstGeom prst="rect">
            <a:avLst/>
          </a:prstGeom>
          <a:noFill/>
          <a:ln>
            <a:noFill/>
          </a:ln>
        </p:spPr>
      </p:pic>
      <p:sp>
        <p:nvSpPr>
          <p:cNvPr id="481" name="Google Shape;481;ge7ccff9c8d_7_137"/>
          <p:cNvSpPr txBox="1"/>
          <p:nvPr/>
        </p:nvSpPr>
        <p:spPr>
          <a:xfrm>
            <a:off x="3916875" y="2404700"/>
            <a:ext cx="6897000" cy="3505200"/>
          </a:xfrm>
          <a:prstGeom prst="rect">
            <a:avLst/>
          </a:prstGeom>
          <a:noFill/>
          <a:ln>
            <a:noFill/>
          </a:ln>
        </p:spPr>
        <p:txBody>
          <a:bodyPr anchorCtr="0" anchor="t" bIns="54850" lIns="109725" spcFirstLastPara="1" rIns="109725" wrap="square" tIns="54850">
            <a:noAutofit/>
          </a:bodyPr>
          <a:lstStyle/>
          <a:p>
            <a:pPr indent="-457200" lvl="0" marL="457200" marR="0" rtl="0" algn="l">
              <a:lnSpc>
                <a:spcPct val="100000"/>
              </a:lnSpc>
              <a:spcBef>
                <a:spcPts val="0"/>
              </a:spcBef>
              <a:spcAft>
                <a:spcPts val="0"/>
              </a:spcAft>
              <a:buClr>
                <a:srgbClr val="003968"/>
              </a:buClr>
              <a:buSzPts val="2016"/>
              <a:buChar char="•"/>
            </a:pPr>
            <a:r>
              <a:rPr i="0" lang="en-US" sz="2880" u="none" cap="none" strike="noStrike">
                <a:solidFill>
                  <a:srgbClr val="003968"/>
                </a:solidFill>
              </a:rPr>
              <a:t>Academic Dishonesty.</a:t>
            </a:r>
            <a:endParaRPr i="0" sz="1400" u="none" cap="none" strike="noStrike">
              <a:solidFill>
                <a:srgbClr val="003968"/>
              </a:solidFill>
            </a:endParaRPr>
          </a:p>
          <a:p>
            <a:pPr indent="-329184" lvl="0" marL="585216" marR="0" rtl="0" algn="l">
              <a:lnSpc>
                <a:spcPct val="100000"/>
              </a:lnSpc>
              <a:spcBef>
                <a:spcPts val="576"/>
              </a:spcBef>
              <a:spcAft>
                <a:spcPts val="0"/>
              </a:spcAft>
              <a:buClr>
                <a:srgbClr val="003968"/>
              </a:buClr>
              <a:buSzPts val="2016"/>
              <a:buFont typeface="Arial"/>
              <a:buNone/>
            </a:pPr>
            <a:r>
              <a:t/>
            </a:r>
            <a:endParaRPr i="0" sz="2880" u="none" cap="none" strike="noStrike">
              <a:solidFill>
                <a:srgbClr val="003968"/>
              </a:solidFill>
            </a:endParaRPr>
          </a:p>
          <a:p>
            <a:pPr indent="-457200" lvl="0" marL="457200" marR="0" rtl="0" algn="l">
              <a:lnSpc>
                <a:spcPct val="100000"/>
              </a:lnSpc>
              <a:spcBef>
                <a:spcPts val="576"/>
              </a:spcBef>
              <a:spcAft>
                <a:spcPts val="0"/>
              </a:spcAft>
              <a:buClr>
                <a:srgbClr val="003968"/>
              </a:buClr>
              <a:buSzPts val="2016"/>
              <a:buChar char="•"/>
            </a:pPr>
            <a:r>
              <a:rPr i="0" lang="en-US" sz="2880" u="none" cap="none" strike="noStrike">
                <a:solidFill>
                  <a:srgbClr val="003968"/>
                </a:solidFill>
              </a:rPr>
              <a:t>Conduct Record could impact your future jobs and graduate school. </a:t>
            </a:r>
            <a:endParaRPr i="0" sz="2880" u="none" cap="none" strike="noStrike">
              <a:solidFill>
                <a:srgbClr val="003968"/>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5" name="Shape 485"/>
        <p:cNvGrpSpPr/>
        <p:nvPr/>
      </p:nvGrpSpPr>
      <p:grpSpPr>
        <a:xfrm>
          <a:off x="0" y="0"/>
          <a:ext cx="0" cy="0"/>
          <a:chOff x="0" y="0"/>
          <a:chExt cx="0" cy="0"/>
        </a:xfrm>
      </p:grpSpPr>
      <p:sp>
        <p:nvSpPr>
          <p:cNvPr id="486" name="Google Shape;486;ge7ccff9c8d_7_143"/>
          <p:cNvSpPr txBox="1"/>
          <p:nvPr/>
        </p:nvSpPr>
        <p:spPr>
          <a:xfrm>
            <a:off x="636800" y="4798202"/>
            <a:ext cx="3474600" cy="72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57C"/>
              </a:buClr>
              <a:buSzPts val="2160"/>
              <a:buFont typeface="Times New Roman"/>
              <a:buNone/>
            </a:pPr>
            <a:r>
              <a:rPr b="1" i="0" lang="en-US" sz="2160" u="none" cap="none" strike="noStrike">
                <a:solidFill>
                  <a:schemeClr val="lt1"/>
                </a:solidFill>
              </a:rPr>
              <a:t>Dean of Students Office http://www.fau.edu/dean/</a:t>
            </a:r>
            <a:endParaRPr i="0" sz="1400" u="none" cap="none" strike="noStrike">
              <a:solidFill>
                <a:schemeClr val="lt1"/>
              </a:solidFill>
            </a:endParaRPr>
          </a:p>
        </p:txBody>
      </p:sp>
      <p:pic>
        <p:nvPicPr>
          <p:cNvPr descr="Image of FAU OWL Logo with the text &quot;OWL READY&quot;" id="487" name="Google Shape;487;ge7ccff9c8d_7_143" title="FAU OWL Ready"/>
          <p:cNvPicPr preferRelativeResize="0"/>
          <p:nvPr/>
        </p:nvPicPr>
        <p:blipFill rotWithShape="1">
          <a:blip r:embed="rId4">
            <a:alphaModFix/>
          </a:blip>
          <a:srcRect b="0" l="0" r="0" t="0"/>
          <a:stretch/>
        </p:blipFill>
        <p:spPr>
          <a:xfrm>
            <a:off x="735866" y="864111"/>
            <a:ext cx="3011805" cy="2509837"/>
          </a:xfrm>
          <a:prstGeom prst="rect">
            <a:avLst/>
          </a:prstGeom>
          <a:noFill/>
          <a:ln>
            <a:noFill/>
          </a:ln>
          <a:effectLst>
            <a:outerShdw blurRad="50800" rotWithShape="0" algn="br" dir="13500000" dist="63500">
              <a:srgbClr val="FFFFFF">
                <a:alpha val="40000"/>
              </a:srgbClr>
            </a:outerShdw>
          </a:effectLst>
        </p:spPr>
      </p:pic>
      <p:sp>
        <p:nvSpPr>
          <p:cNvPr id="488" name="Google Shape;488;ge7ccff9c8d_7_143"/>
          <p:cNvSpPr txBox="1"/>
          <p:nvPr/>
        </p:nvSpPr>
        <p:spPr>
          <a:xfrm>
            <a:off x="4723749" y="640660"/>
            <a:ext cx="5539800" cy="4681800"/>
          </a:xfrm>
          <a:prstGeom prst="rect">
            <a:avLst/>
          </a:prstGeom>
          <a:noFill/>
          <a:ln>
            <a:noFill/>
          </a:ln>
        </p:spPr>
        <p:txBody>
          <a:bodyPr anchorCtr="0" anchor="t" bIns="45700" lIns="91425" spcFirstLastPara="1" rIns="91425" wrap="square" tIns="45700">
            <a:noAutofit/>
          </a:bodyPr>
          <a:lstStyle/>
          <a:p>
            <a:pPr indent="0" lvl="1" marL="548640" marR="0" rtl="0" algn="l">
              <a:lnSpc>
                <a:spcPct val="100000"/>
              </a:lnSpc>
              <a:spcBef>
                <a:spcPts val="0"/>
              </a:spcBef>
              <a:spcAft>
                <a:spcPts val="0"/>
              </a:spcAft>
              <a:buClr>
                <a:srgbClr val="000000"/>
              </a:buClr>
              <a:buSzPts val="1440"/>
              <a:buFont typeface="Arial"/>
              <a:buNone/>
            </a:pPr>
            <a:r>
              <a:t/>
            </a:r>
            <a:endParaRPr b="1" i="0" sz="1440" u="none" cap="none" strike="noStrike">
              <a:solidFill>
                <a:schemeClr val="lt1"/>
              </a:solidFill>
              <a:latin typeface="Palatino Linotype"/>
              <a:ea typeface="Palatino Linotype"/>
              <a:cs typeface="Palatino Linotype"/>
              <a:sym typeface="Palatino Linotype"/>
            </a:endParaRPr>
          </a:p>
          <a:p>
            <a:pPr indent="0" lvl="0" marL="0" marR="0" rtl="0" algn="l">
              <a:lnSpc>
                <a:spcPct val="100000"/>
              </a:lnSpc>
              <a:spcBef>
                <a:spcPts val="432"/>
              </a:spcBef>
              <a:spcAft>
                <a:spcPts val="0"/>
              </a:spcAft>
              <a:buClr>
                <a:srgbClr val="000000"/>
              </a:buClr>
              <a:buSzPts val="2160"/>
              <a:buFont typeface="Arial"/>
              <a:buNone/>
            </a:pPr>
            <a:r>
              <a:rPr b="1" i="0" lang="en-US" sz="2160" u="none" cap="none" strike="noStrike">
                <a:solidFill>
                  <a:schemeClr val="lt1"/>
                </a:solidFill>
              </a:rPr>
              <a:t>Be an Active Bystander </a:t>
            </a:r>
            <a:endParaRPr i="0" sz="1400" u="none" cap="none" strike="noStrike">
              <a:solidFill>
                <a:schemeClr val="lt1"/>
              </a:solidFill>
            </a:endParaRPr>
          </a:p>
          <a:p>
            <a:pPr indent="0" lvl="1" marL="548640" marR="0" rtl="0" algn="l">
              <a:lnSpc>
                <a:spcPct val="100000"/>
              </a:lnSpc>
              <a:spcBef>
                <a:spcPts val="432"/>
              </a:spcBef>
              <a:spcAft>
                <a:spcPts val="0"/>
              </a:spcAft>
              <a:buClr>
                <a:srgbClr val="000000"/>
              </a:buClr>
              <a:buSzPts val="2160"/>
              <a:buFont typeface="Arial"/>
              <a:buNone/>
            </a:pPr>
            <a:r>
              <a:rPr b="1" i="0" lang="en-US" sz="2160" u="none" cap="none" strike="noStrike">
                <a:solidFill>
                  <a:schemeClr val="lt1"/>
                </a:solidFill>
              </a:rPr>
              <a:t>Your awareness, and reporting, allows FAU administration to assist with early interventions</a:t>
            </a:r>
            <a:endParaRPr i="0" sz="1400" u="none" cap="none" strike="noStrike">
              <a:solidFill>
                <a:schemeClr val="lt1"/>
              </a:solidFill>
            </a:endParaRPr>
          </a:p>
          <a:p>
            <a:pPr indent="0" lvl="1" marL="548640" marR="0" rtl="0" algn="l">
              <a:lnSpc>
                <a:spcPct val="100000"/>
              </a:lnSpc>
              <a:spcBef>
                <a:spcPts val="432"/>
              </a:spcBef>
              <a:spcAft>
                <a:spcPts val="0"/>
              </a:spcAft>
              <a:buClr>
                <a:srgbClr val="000000"/>
              </a:buClr>
              <a:buSzPts val="2160"/>
              <a:buFont typeface="Arial"/>
              <a:buNone/>
            </a:pPr>
            <a:r>
              <a:t/>
            </a:r>
            <a:endParaRPr b="1" i="0" sz="2160" u="none" cap="none" strike="noStrike">
              <a:solidFill>
                <a:schemeClr val="lt1"/>
              </a:solidFill>
            </a:endParaRPr>
          </a:p>
          <a:p>
            <a:pPr indent="0" lvl="0" marL="0" marR="0" rtl="0" algn="l">
              <a:lnSpc>
                <a:spcPct val="100000"/>
              </a:lnSpc>
              <a:spcBef>
                <a:spcPts val="432"/>
              </a:spcBef>
              <a:spcAft>
                <a:spcPts val="0"/>
              </a:spcAft>
              <a:buClr>
                <a:srgbClr val="000000"/>
              </a:buClr>
              <a:buSzPts val="2160"/>
              <a:buFont typeface="Arial"/>
              <a:buNone/>
            </a:pPr>
            <a:r>
              <a:rPr b="1" i="0" lang="en-US" sz="2160" u="none" cap="none" strike="noStrike">
                <a:solidFill>
                  <a:schemeClr val="lt1"/>
                </a:solidFill>
              </a:rPr>
              <a:t>Medical Amnesty </a:t>
            </a:r>
            <a:endParaRPr i="0" sz="1400" u="none" cap="none" strike="noStrike">
              <a:solidFill>
                <a:schemeClr val="lt1"/>
              </a:solidFill>
            </a:endParaRPr>
          </a:p>
          <a:p>
            <a:pPr indent="0" lvl="0" marL="0" marR="0" rtl="0" algn="l">
              <a:lnSpc>
                <a:spcPct val="100000"/>
              </a:lnSpc>
              <a:spcBef>
                <a:spcPts val="432"/>
              </a:spcBef>
              <a:spcAft>
                <a:spcPts val="0"/>
              </a:spcAft>
              <a:buClr>
                <a:srgbClr val="000000"/>
              </a:buClr>
              <a:buSzPts val="2160"/>
              <a:buFont typeface="Arial"/>
              <a:buNone/>
            </a:pPr>
            <a:r>
              <a:rPr b="1" i="0" lang="en-US" sz="2160" u="none" cap="none" strike="noStrike">
                <a:solidFill>
                  <a:schemeClr val="lt1"/>
                </a:solidFill>
              </a:rPr>
              <a:t>         Keep your friends safe, call for help</a:t>
            </a:r>
            <a:endParaRPr i="0" sz="1400" u="none" cap="none" strike="noStrike">
              <a:solidFill>
                <a:schemeClr val="lt1"/>
              </a:solidFill>
            </a:endParaRPr>
          </a:p>
          <a:p>
            <a:pPr indent="0" lvl="0" marL="0" marR="0" rtl="0" algn="l">
              <a:lnSpc>
                <a:spcPct val="100000"/>
              </a:lnSpc>
              <a:spcBef>
                <a:spcPts val="432"/>
              </a:spcBef>
              <a:spcAft>
                <a:spcPts val="0"/>
              </a:spcAft>
              <a:buClr>
                <a:srgbClr val="000000"/>
              </a:buClr>
              <a:buSzPts val="2160"/>
              <a:buFont typeface="Arial"/>
              <a:buNone/>
            </a:pPr>
            <a:r>
              <a:t/>
            </a:r>
            <a:endParaRPr b="1" i="0" sz="2160" u="none" cap="none" strike="noStrike">
              <a:solidFill>
                <a:schemeClr val="lt1"/>
              </a:solidFill>
            </a:endParaRPr>
          </a:p>
          <a:p>
            <a:pPr indent="0" lvl="0" marL="0" marR="0" rtl="0" algn="l">
              <a:lnSpc>
                <a:spcPct val="100000"/>
              </a:lnSpc>
              <a:spcBef>
                <a:spcPts val="432"/>
              </a:spcBef>
              <a:spcAft>
                <a:spcPts val="0"/>
              </a:spcAft>
              <a:buClr>
                <a:srgbClr val="000000"/>
              </a:buClr>
              <a:buSzPts val="2160"/>
              <a:buFont typeface="Arial"/>
              <a:buNone/>
            </a:pPr>
            <a:r>
              <a:rPr b="1" i="0" lang="en-US" sz="2160" u="none" cap="none" strike="noStrike">
                <a:solidFill>
                  <a:schemeClr val="lt1"/>
                </a:solidFill>
              </a:rPr>
              <a:t>See something!  Say something!</a:t>
            </a:r>
            <a:endParaRPr i="0" sz="1400" u="none" cap="none" strike="noStrike">
              <a:solidFill>
                <a:schemeClr val="lt1"/>
              </a:solidFill>
            </a:endParaRPr>
          </a:p>
          <a:p>
            <a:pPr indent="0" lvl="1" marL="548640" marR="0" rtl="0" algn="l">
              <a:lnSpc>
                <a:spcPct val="100000"/>
              </a:lnSpc>
              <a:spcBef>
                <a:spcPts val="432"/>
              </a:spcBef>
              <a:spcAft>
                <a:spcPts val="0"/>
              </a:spcAft>
              <a:buClr>
                <a:srgbClr val="000000"/>
              </a:buClr>
              <a:buSzPts val="2160"/>
              <a:buFont typeface="Arial"/>
              <a:buNone/>
            </a:pPr>
            <a:r>
              <a:rPr b="1" i="0" lang="en-US" sz="2160" u="none" cap="none" strike="noStrike">
                <a:solidFill>
                  <a:schemeClr val="lt1"/>
                </a:solidFill>
              </a:rPr>
              <a:t>The Dean of Students works closely with our FAU police department to determine immediate safety needs </a:t>
            </a:r>
            <a:endParaRPr i="0" sz="1400" u="none" cap="none" strike="noStrike">
              <a:solidFill>
                <a:schemeClr val="lt1"/>
              </a:solidFill>
            </a:endParaRPr>
          </a:p>
        </p:txBody>
      </p:sp>
      <p:sp>
        <p:nvSpPr>
          <p:cNvPr id="489" name="Google Shape;489;ge7ccff9c8d_7_143"/>
          <p:cNvSpPr/>
          <p:nvPr/>
        </p:nvSpPr>
        <p:spPr>
          <a:xfrm>
            <a:off x="987329" y="3596772"/>
            <a:ext cx="2508900" cy="97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80"/>
              <a:buFont typeface="Arial"/>
              <a:buNone/>
            </a:pPr>
            <a:r>
              <a:rPr b="0" i="0" lang="en-US" sz="2880" u="none" cap="none" strike="noStrike">
                <a:solidFill>
                  <a:schemeClr val="lt1"/>
                </a:solidFill>
                <a:latin typeface="Arial"/>
                <a:ea typeface="Arial"/>
                <a:cs typeface="Arial"/>
                <a:sym typeface="Arial"/>
              </a:rPr>
              <a:t>Be Prepared, Be Safe</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ge7ccff9c8d_12_31"/>
          <p:cNvPicPr preferRelativeResize="0"/>
          <p:nvPr/>
        </p:nvPicPr>
        <p:blipFill rotWithShape="1">
          <a:blip r:embed="rId3">
            <a:alphaModFix/>
          </a:blip>
          <a:srcRect b="0" l="0" r="0" t="0"/>
          <a:stretch/>
        </p:blipFill>
        <p:spPr>
          <a:xfrm>
            <a:off x="3325938" y="1554240"/>
            <a:ext cx="5540119" cy="2971800"/>
          </a:xfrm>
          <a:prstGeom prst="rect">
            <a:avLst/>
          </a:prstGeom>
          <a:noFill/>
          <a:ln>
            <a:noFill/>
          </a:ln>
        </p:spPr>
      </p:pic>
      <p:sp>
        <p:nvSpPr>
          <p:cNvPr id="496" name="Google Shape;496;ge7ccff9c8d_12_31"/>
          <p:cNvSpPr txBox="1"/>
          <p:nvPr/>
        </p:nvSpPr>
        <p:spPr>
          <a:xfrm>
            <a:off x="2933698" y="4648082"/>
            <a:ext cx="6324600" cy="8002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chemeClr val="dk1"/>
                </a:solidFill>
                <a:latin typeface="Arial"/>
                <a:ea typeface="Arial"/>
                <a:cs typeface="Arial"/>
                <a:sym typeface="Arial"/>
              </a:rPr>
              <a:t>Sean Brammer</a:t>
            </a:r>
            <a:endParaRPr/>
          </a:p>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Chief of Police </a:t>
            </a:r>
            <a:endParaRPr/>
          </a:p>
        </p:txBody>
      </p:sp>
      <p:sp>
        <p:nvSpPr>
          <p:cNvPr id="497" name="Google Shape;497;ge7ccff9c8d_12_31"/>
          <p:cNvSpPr txBox="1"/>
          <p:nvPr/>
        </p:nvSpPr>
        <p:spPr>
          <a:xfrm>
            <a:off x="2933698" y="5692385"/>
            <a:ext cx="6324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Arial"/>
                <a:ea typeface="Arial"/>
                <a:cs typeface="Arial"/>
                <a:sym typeface="Arial"/>
              </a:rPr>
              <a:t>www.fau.edu/</a:t>
            </a:r>
            <a:r>
              <a:rPr b="1" i="0" lang="en-US" sz="1800" u="none" cap="none" strike="noStrike">
                <a:solidFill>
                  <a:schemeClr val="dk1"/>
                </a:solidFill>
                <a:latin typeface="Arial"/>
                <a:ea typeface="Arial"/>
                <a:cs typeface="Arial"/>
                <a:sym typeface="Arial"/>
              </a:rPr>
              <a:t>publicsafety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e7ccff9c8d_12_39"/>
          <p:cNvSpPr txBox="1"/>
          <p:nvPr/>
        </p:nvSpPr>
        <p:spPr>
          <a:xfrm>
            <a:off x="2552700" y="2133600"/>
            <a:ext cx="7086600" cy="353943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Victim Services</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Rape Aggression Defense</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Emergency Blue Light Phones</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Emergency Alert System</a:t>
            </a:r>
            <a:endParaRPr/>
          </a:p>
          <a:p>
            <a:pPr indent="-457200" lvl="0" marL="457200" marR="0" rtl="0" algn="l">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“Owl Ready” – Safety App.</a:t>
            </a:r>
            <a:endParaRPr b="0" i="0" sz="2800" u="none" cap="none" strike="noStrike">
              <a:solidFill>
                <a:schemeClr val="dk1"/>
              </a:solidFill>
              <a:latin typeface="Arial"/>
              <a:ea typeface="Arial"/>
              <a:cs typeface="Arial"/>
              <a:sym typeface="Arial"/>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Night Owls Program</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Lost &amp; Found/Property Registration</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Fingerprinting</a:t>
            </a:r>
            <a:endParaRPr/>
          </a:p>
        </p:txBody>
      </p:sp>
      <p:pic>
        <p:nvPicPr>
          <p:cNvPr id="504" name="Google Shape;504;ge7ccff9c8d_12_39"/>
          <p:cNvPicPr preferRelativeResize="0"/>
          <p:nvPr/>
        </p:nvPicPr>
        <p:blipFill rotWithShape="1">
          <a:blip r:embed="rId3">
            <a:alphaModFix/>
          </a:blip>
          <a:srcRect b="0" l="0" r="0" t="0"/>
          <a:stretch/>
        </p:blipFill>
        <p:spPr>
          <a:xfrm>
            <a:off x="1960079" y="152400"/>
            <a:ext cx="995392" cy="1437788"/>
          </a:xfrm>
          <a:prstGeom prst="rect">
            <a:avLst/>
          </a:prstGeom>
          <a:noFill/>
          <a:ln>
            <a:noFill/>
          </a:ln>
        </p:spPr>
      </p:pic>
      <p:sp>
        <p:nvSpPr>
          <p:cNvPr id="505" name="Google Shape;505;ge7ccff9c8d_12_39"/>
          <p:cNvSpPr txBox="1"/>
          <p:nvPr/>
        </p:nvSpPr>
        <p:spPr>
          <a:xfrm>
            <a:off x="2933700" y="727771"/>
            <a:ext cx="63246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chemeClr val="dk1"/>
                </a:solidFill>
                <a:latin typeface="Arial"/>
                <a:ea typeface="Arial"/>
                <a:cs typeface="Arial"/>
                <a:sym typeface="Arial"/>
              </a:rPr>
              <a:t>Police Department Services</a:t>
            </a:r>
            <a:endParaRPr b="1" i="0" sz="4800" u="none" cap="none" strike="noStrike">
              <a:solidFill>
                <a:srgbClr val="C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e7ccff9c8d_12_46"/>
          <p:cNvSpPr txBox="1"/>
          <p:nvPr/>
        </p:nvSpPr>
        <p:spPr>
          <a:xfrm>
            <a:off x="2552700" y="2125682"/>
            <a:ext cx="7086600"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chemeClr val="dk1"/>
                </a:solidFill>
                <a:latin typeface="Arial"/>
                <a:ea typeface="Arial"/>
                <a:cs typeface="Arial"/>
                <a:sym typeface="Arial"/>
              </a:rPr>
              <a:t>While in </a:t>
            </a:r>
            <a:r>
              <a:rPr b="0" i="0" lang="en-US" sz="2800" u="sng" cap="none" strike="noStrike">
                <a:solidFill>
                  <a:schemeClr val="dk1"/>
                </a:solidFill>
                <a:latin typeface="Arial"/>
                <a:ea typeface="Arial"/>
                <a:cs typeface="Arial"/>
                <a:sym typeface="Arial"/>
              </a:rPr>
              <a:t>buildings and dorms</a:t>
            </a:r>
            <a:r>
              <a:rPr b="0" i="0" lang="en-US" sz="2800" u="none" cap="none" strike="noStrike">
                <a:solidFill>
                  <a:schemeClr val="dk1"/>
                </a:solidFill>
                <a:latin typeface="Arial"/>
                <a:ea typeface="Arial"/>
                <a:cs typeface="Arial"/>
                <a:sym typeface="Arial"/>
              </a:rPr>
              <a:t>…</a:t>
            </a:r>
            <a:endParaRPr/>
          </a:p>
          <a:p>
            <a:pPr indent="0" lvl="0" marL="0" marR="0" rtl="0" algn="l">
              <a:spcBef>
                <a:spcPts val="0"/>
              </a:spcBef>
              <a:spcAft>
                <a:spcPts val="0"/>
              </a:spcAft>
              <a:buNone/>
            </a:pPr>
            <a:r>
              <a:t/>
            </a:r>
            <a:endParaRPr b="0" i="0" sz="2800" u="none" cap="none" strike="noStrike">
              <a:solidFill>
                <a:schemeClr val="dk1"/>
              </a:solidFill>
              <a:latin typeface="Arial"/>
              <a:ea typeface="Arial"/>
              <a:cs typeface="Arial"/>
              <a:sym typeface="Arial"/>
            </a:endParaRPr>
          </a:p>
          <a:p>
            <a:pPr indent="-457200" lvl="0" marL="457200" marR="0" rtl="0" algn="l">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Do not</a:t>
            </a:r>
            <a:r>
              <a:rPr b="0" i="0" lang="en-US" sz="2800" u="none" cap="none" strike="noStrike">
                <a:solidFill>
                  <a:schemeClr val="dk1"/>
                </a:solidFill>
                <a:latin typeface="Arial"/>
                <a:ea typeface="Arial"/>
                <a:cs typeface="Arial"/>
                <a:sym typeface="Arial"/>
              </a:rPr>
              <a:t> let strangers into buildings anytime keep your room secure</a:t>
            </a:r>
            <a:endParaRPr/>
          </a:p>
          <a:p>
            <a:pPr indent="-457200" lvl="0" marL="457200" marR="0" rtl="0" algn="l">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Do not</a:t>
            </a:r>
            <a:r>
              <a:rPr b="0" i="0" lang="en-US" sz="2800" u="none" cap="none" strike="noStrike">
                <a:solidFill>
                  <a:schemeClr val="dk1"/>
                </a:solidFill>
                <a:latin typeface="Arial"/>
                <a:ea typeface="Arial"/>
                <a:cs typeface="Arial"/>
                <a:sym typeface="Arial"/>
              </a:rPr>
              <a:t> prop doors open</a:t>
            </a:r>
            <a:endParaRPr/>
          </a:p>
          <a:p>
            <a:pPr indent="-457200" lvl="0" marL="457200" marR="0" rtl="0" algn="l">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Do not</a:t>
            </a:r>
            <a:r>
              <a:rPr b="0" i="0" lang="en-US" sz="2800" u="none" cap="none" strike="noStrike">
                <a:solidFill>
                  <a:schemeClr val="dk1"/>
                </a:solidFill>
                <a:latin typeface="Arial"/>
                <a:ea typeface="Arial"/>
                <a:cs typeface="Arial"/>
                <a:sym typeface="Arial"/>
              </a:rPr>
              <a:t> lend anyone your Owl Card, drivers license or room keys</a:t>
            </a:r>
            <a:endParaRPr/>
          </a:p>
          <a:p>
            <a:pPr indent="-457200" lvl="0" marL="457200" marR="0" rtl="0" algn="l">
              <a:spcBef>
                <a:spcPts val="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Do not</a:t>
            </a:r>
            <a:r>
              <a:rPr b="0" i="0" lang="en-US" sz="2800" u="none" cap="none" strike="noStrike">
                <a:solidFill>
                  <a:schemeClr val="dk1"/>
                </a:solidFill>
                <a:latin typeface="Arial"/>
                <a:ea typeface="Arial"/>
                <a:cs typeface="Arial"/>
                <a:sym typeface="Arial"/>
              </a:rPr>
              <a:t> leave valuables out in the open</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Know where you are at all times</a:t>
            </a:r>
            <a:endParaRPr/>
          </a:p>
          <a:p>
            <a:pPr indent="-457200" lvl="0" marL="4572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Avoid internet scams</a:t>
            </a:r>
            <a:endParaRPr/>
          </a:p>
        </p:txBody>
      </p:sp>
      <p:pic>
        <p:nvPicPr>
          <p:cNvPr id="512" name="Google Shape;512;ge7ccff9c8d_12_46"/>
          <p:cNvPicPr preferRelativeResize="0"/>
          <p:nvPr/>
        </p:nvPicPr>
        <p:blipFill rotWithShape="1">
          <a:blip r:embed="rId3">
            <a:alphaModFix/>
          </a:blip>
          <a:srcRect b="0" l="0" r="0" t="0"/>
          <a:stretch/>
        </p:blipFill>
        <p:spPr>
          <a:xfrm>
            <a:off x="1960079" y="152400"/>
            <a:ext cx="995392" cy="1437788"/>
          </a:xfrm>
          <a:prstGeom prst="rect">
            <a:avLst/>
          </a:prstGeom>
          <a:noFill/>
          <a:ln>
            <a:noFill/>
          </a:ln>
        </p:spPr>
      </p:pic>
      <p:sp>
        <p:nvSpPr>
          <p:cNvPr id="513" name="Google Shape;513;ge7ccff9c8d_12_46"/>
          <p:cNvSpPr txBox="1"/>
          <p:nvPr/>
        </p:nvSpPr>
        <p:spPr>
          <a:xfrm>
            <a:off x="2933700" y="727770"/>
            <a:ext cx="63246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chemeClr val="dk1"/>
                </a:solidFill>
                <a:latin typeface="Arial"/>
                <a:ea typeface="Arial"/>
                <a:cs typeface="Arial"/>
                <a:sym typeface="Arial"/>
              </a:rPr>
              <a:t>Crime Prevention</a:t>
            </a:r>
            <a:endParaRPr/>
          </a:p>
          <a:p>
            <a:pPr indent="0" lvl="0" marL="0" marR="0" rtl="0" algn="ctr">
              <a:spcBef>
                <a:spcPts val="0"/>
              </a:spcBef>
              <a:spcAft>
                <a:spcPts val="0"/>
              </a:spcAft>
              <a:buNone/>
            </a:pPr>
            <a:r>
              <a:rPr b="1" i="0" lang="en-US" sz="4800" u="none" cap="none" strike="noStrike">
                <a:solidFill>
                  <a:srgbClr val="C00000"/>
                </a:solidFill>
                <a:latin typeface="Arial"/>
                <a:ea typeface="Arial"/>
                <a:cs typeface="Arial"/>
                <a:sym typeface="Arial"/>
              </a:rPr>
              <a:t>TIPS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e7ccff9c8d_12_53"/>
          <p:cNvSpPr txBox="1"/>
          <p:nvPr>
            <p:ph type="title"/>
          </p:nvPr>
        </p:nvSpPr>
        <p:spPr>
          <a:xfrm>
            <a:off x="670826" y="681513"/>
            <a:ext cx="9886338" cy="59340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186DC"/>
              </a:buClr>
              <a:buSzPct val="100000"/>
              <a:buFont typeface="Arial"/>
              <a:buNone/>
            </a:pPr>
            <a:r>
              <a:rPr lang="en-US"/>
              <a:t>Safety Resources</a:t>
            </a:r>
            <a:br>
              <a:rPr lang="en-US"/>
            </a:br>
            <a:endParaRPr/>
          </a:p>
        </p:txBody>
      </p:sp>
      <p:sp>
        <p:nvSpPr>
          <p:cNvPr id="519" name="Google Shape;519;ge7ccff9c8d_12_53"/>
          <p:cNvSpPr txBox="1"/>
          <p:nvPr>
            <p:ph idx="1" type="body"/>
          </p:nvPr>
        </p:nvSpPr>
        <p:spPr>
          <a:xfrm>
            <a:off x="670826" y="1409858"/>
            <a:ext cx="9886338" cy="4351338"/>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rgbClr val="3F3F3F"/>
              </a:buClr>
              <a:buSzPts val="1800"/>
              <a:buFont typeface="Arial"/>
              <a:buChar char="•"/>
            </a:pPr>
            <a:r>
              <a:rPr lang="en-US"/>
              <a:t>RAD/Flip the Script</a:t>
            </a:r>
            <a:endParaRPr/>
          </a:p>
          <a:p>
            <a:pPr indent="-457200" lvl="0" marL="457200" rtl="0" algn="l">
              <a:lnSpc>
                <a:spcPct val="90000"/>
              </a:lnSpc>
              <a:spcBef>
                <a:spcPts val="1000"/>
              </a:spcBef>
              <a:spcAft>
                <a:spcPts val="0"/>
              </a:spcAft>
              <a:buClr>
                <a:srgbClr val="3F3F3F"/>
              </a:buClr>
              <a:buSzPts val="1800"/>
              <a:buFont typeface="Arial"/>
              <a:buChar char="•"/>
            </a:pPr>
            <a:r>
              <a:rPr lang="en-US"/>
              <a:t>Blue Light Phones</a:t>
            </a:r>
            <a:endParaRPr/>
          </a:p>
          <a:p>
            <a:pPr indent="-457200" lvl="0" marL="457200" rtl="0" algn="l">
              <a:lnSpc>
                <a:spcPct val="90000"/>
              </a:lnSpc>
              <a:spcBef>
                <a:spcPts val="1000"/>
              </a:spcBef>
              <a:spcAft>
                <a:spcPts val="0"/>
              </a:spcAft>
              <a:buClr>
                <a:srgbClr val="3F3F3F"/>
              </a:buClr>
              <a:buSzPts val="1800"/>
              <a:buFont typeface="Arial"/>
              <a:buChar char="•"/>
            </a:pPr>
            <a:r>
              <a:rPr lang="en-US"/>
              <a:t>Owl Ready</a:t>
            </a:r>
            <a:endParaRPr/>
          </a:p>
          <a:p>
            <a:pPr indent="-457200" lvl="0" marL="457200" rtl="0" algn="l">
              <a:lnSpc>
                <a:spcPct val="90000"/>
              </a:lnSpc>
              <a:spcBef>
                <a:spcPts val="1000"/>
              </a:spcBef>
              <a:spcAft>
                <a:spcPts val="0"/>
              </a:spcAft>
              <a:buClr>
                <a:srgbClr val="3F3F3F"/>
              </a:buClr>
              <a:buSzPts val="1800"/>
              <a:buFont typeface="Arial"/>
              <a:buChar char="•"/>
            </a:pPr>
            <a:r>
              <a:rPr lang="en-US"/>
              <a:t>Night Owls (561-297-NOWL) </a:t>
            </a:r>
            <a:endParaRPr/>
          </a:p>
          <a:p>
            <a:pPr indent="-457200" lvl="0" marL="457200" rtl="0" algn="l">
              <a:lnSpc>
                <a:spcPct val="90000"/>
              </a:lnSpc>
              <a:spcBef>
                <a:spcPts val="1000"/>
              </a:spcBef>
              <a:spcAft>
                <a:spcPts val="0"/>
              </a:spcAft>
              <a:buClr>
                <a:srgbClr val="3F3F3F"/>
              </a:buClr>
              <a:buSzPts val="1800"/>
              <a:buFont typeface="Arial"/>
              <a:buChar char="•"/>
            </a:pPr>
            <a:r>
              <a:rPr lang="en-US"/>
              <a:t>Lost and Found Property Registration</a:t>
            </a:r>
            <a:endParaRPr/>
          </a:p>
          <a:p>
            <a:pPr indent="-457200" lvl="0" marL="457200" rtl="0" algn="l">
              <a:lnSpc>
                <a:spcPct val="90000"/>
              </a:lnSpc>
              <a:spcBef>
                <a:spcPts val="1000"/>
              </a:spcBef>
              <a:spcAft>
                <a:spcPts val="0"/>
              </a:spcAft>
              <a:buClr>
                <a:srgbClr val="3F3F3F"/>
              </a:buClr>
              <a:buSzPts val="1800"/>
              <a:buFont typeface="Arial"/>
              <a:buChar char="•"/>
            </a:pPr>
            <a:r>
              <a:rPr lang="en-US"/>
              <a:t>Extra security in order to gain access into the residential halls</a:t>
            </a:r>
            <a:endParaRPr/>
          </a:p>
          <a:p>
            <a:pPr indent="-342900" lvl="0" marL="457200" rtl="0" algn="l">
              <a:lnSpc>
                <a:spcPct val="90000"/>
              </a:lnSpc>
              <a:spcBef>
                <a:spcPts val="1000"/>
              </a:spcBef>
              <a:spcAft>
                <a:spcPts val="0"/>
              </a:spcAft>
              <a:buClr>
                <a:srgbClr val="3F3F3F"/>
              </a:buClr>
              <a:buSzPts val="1800"/>
              <a:buFont typeface="Arial"/>
              <a:buNone/>
            </a:pPr>
            <a:r>
              <a:t/>
            </a:r>
            <a:endParaRPr/>
          </a:p>
          <a:p>
            <a:pPr indent="-342900" lvl="0" marL="457200" rtl="0" algn="l">
              <a:lnSpc>
                <a:spcPct val="90000"/>
              </a:lnSpc>
              <a:spcBef>
                <a:spcPts val="1000"/>
              </a:spcBef>
              <a:spcAft>
                <a:spcPts val="0"/>
              </a:spcAft>
              <a:buClr>
                <a:srgbClr val="3F3F3F"/>
              </a:buClr>
              <a:buSzPts val="1800"/>
              <a:buFont typeface="Arial"/>
              <a:buNone/>
            </a:pPr>
            <a:r>
              <a:t/>
            </a:r>
            <a:endParaRPr/>
          </a:p>
        </p:txBody>
      </p:sp>
      <p:pic>
        <p:nvPicPr>
          <p:cNvPr descr="Owl Ready App" id="520" name="Google Shape;520;ge7ccff9c8d_12_53"/>
          <p:cNvPicPr preferRelativeResize="0"/>
          <p:nvPr/>
        </p:nvPicPr>
        <p:blipFill rotWithShape="1">
          <a:blip r:embed="rId3">
            <a:alphaModFix/>
          </a:blip>
          <a:srcRect b="-1051" l="54610" r="14133" t="1052"/>
          <a:stretch/>
        </p:blipFill>
        <p:spPr>
          <a:xfrm>
            <a:off x="7919126" y="998696"/>
            <a:ext cx="3068877" cy="4762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e7ccff9c8d_12_59"/>
          <p:cNvSpPr txBox="1"/>
          <p:nvPr>
            <p:ph type="title"/>
          </p:nvPr>
        </p:nvSpPr>
        <p:spPr>
          <a:xfrm>
            <a:off x="670826" y="681513"/>
            <a:ext cx="9886338" cy="59340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186DC"/>
              </a:buClr>
              <a:buSzPts val="2600"/>
              <a:buFont typeface="Arial"/>
              <a:buNone/>
            </a:pPr>
            <a:r>
              <a:rPr lang="en-US"/>
              <a:t>Reporting an incident </a:t>
            </a:r>
            <a:endParaRPr/>
          </a:p>
        </p:txBody>
      </p:sp>
      <p:sp>
        <p:nvSpPr>
          <p:cNvPr id="526" name="Google Shape;526;ge7ccff9c8d_12_59"/>
          <p:cNvSpPr txBox="1"/>
          <p:nvPr>
            <p:ph idx="1" type="body"/>
          </p:nvPr>
        </p:nvSpPr>
        <p:spPr>
          <a:xfrm>
            <a:off x="670826" y="1409858"/>
            <a:ext cx="9886338"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F3F3F"/>
              </a:buClr>
              <a:buSzPts val="1800"/>
              <a:buChar char="•"/>
            </a:pPr>
            <a:r>
              <a:rPr lang="en-US"/>
              <a:t>Anyone can file a report! </a:t>
            </a:r>
            <a:endParaRPr/>
          </a:p>
          <a:p>
            <a:pPr indent="-114300" lvl="0" marL="228600" rtl="0" algn="l">
              <a:lnSpc>
                <a:spcPct val="90000"/>
              </a:lnSpc>
              <a:spcBef>
                <a:spcPts val="1000"/>
              </a:spcBef>
              <a:spcAft>
                <a:spcPts val="0"/>
              </a:spcAft>
              <a:buClr>
                <a:srgbClr val="3F3F3F"/>
              </a:buClr>
              <a:buSzPts val="1800"/>
              <a:buNone/>
            </a:pPr>
            <a:r>
              <a:t/>
            </a:r>
            <a:endParaRPr/>
          </a:p>
          <a:p>
            <a:pPr indent="-228600" lvl="0" marL="228600" rtl="0" algn="l">
              <a:lnSpc>
                <a:spcPct val="90000"/>
              </a:lnSpc>
              <a:spcBef>
                <a:spcPts val="1000"/>
              </a:spcBef>
              <a:spcAft>
                <a:spcPts val="0"/>
              </a:spcAft>
              <a:buClr>
                <a:srgbClr val="3F3F3F"/>
              </a:buClr>
              <a:buSzPts val="1800"/>
              <a:buChar char="•"/>
            </a:pPr>
            <a:r>
              <a:rPr lang="en-US"/>
              <a:t> Silent Witness</a:t>
            </a:r>
            <a:endParaRPr/>
          </a:p>
          <a:p>
            <a:pPr indent="0" lvl="0" marL="0" rtl="0" algn="l">
              <a:lnSpc>
                <a:spcPct val="90000"/>
              </a:lnSpc>
              <a:spcBef>
                <a:spcPts val="1000"/>
              </a:spcBef>
              <a:spcAft>
                <a:spcPts val="0"/>
              </a:spcAft>
              <a:buClr>
                <a:srgbClr val="3F3F3F"/>
              </a:buClr>
              <a:buSzPts val="1800"/>
              <a:buNone/>
            </a:pPr>
            <a:r>
              <a:t/>
            </a:r>
            <a:endParaRPr/>
          </a:p>
          <a:p>
            <a:pPr indent="-228600" lvl="0" marL="228600" rtl="0" algn="l">
              <a:lnSpc>
                <a:spcPct val="90000"/>
              </a:lnSpc>
              <a:spcBef>
                <a:spcPts val="1000"/>
              </a:spcBef>
              <a:spcAft>
                <a:spcPts val="0"/>
              </a:spcAft>
              <a:buClr>
                <a:srgbClr val="3F3F3F"/>
              </a:buClr>
              <a:buSzPts val="1800"/>
              <a:buChar char="•"/>
            </a:pPr>
            <a:r>
              <a:rPr lang="en-US"/>
              <a:t>See something </a:t>
            </a:r>
            <a:endParaRPr/>
          </a:p>
          <a:p>
            <a:pPr indent="0" lvl="0" marL="0" rtl="0" algn="l">
              <a:lnSpc>
                <a:spcPct val="90000"/>
              </a:lnSpc>
              <a:spcBef>
                <a:spcPts val="1000"/>
              </a:spcBef>
              <a:spcAft>
                <a:spcPts val="0"/>
              </a:spcAft>
              <a:buClr>
                <a:srgbClr val="3F3F3F"/>
              </a:buClr>
              <a:buSzPts val="1800"/>
              <a:buNone/>
            </a:pPr>
            <a:r>
              <a:rPr lang="en-US"/>
              <a:t>   (or hear something), </a:t>
            </a:r>
            <a:endParaRPr/>
          </a:p>
          <a:p>
            <a:pPr indent="0" lvl="0" marL="0" rtl="0" algn="l">
              <a:lnSpc>
                <a:spcPct val="90000"/>
              </a:lnSpc>
              <a:spcBef>
                <a:spcPts val="1000"/>
              </a:spcBef>
              <a:spcAft>
                <a:spcPts val="0"/>
              </a:spcAft>
              <a:buClr>
                <a:srgbClr val="3F3F3F"/>
              </a:buClr>
              <a:buSzPts val="1800"/>
              <a:buNone/>
            </a:pPr>
            <a:r>
              <a:rPr lang="en-US"/>
              <a:t>    SAY SOMETHING</a:t>
            </a:r>
            <a:endParaRPr/>
          </a:p>
        </p:txBody>
      </p:sp>
      <p:sp>
        <p:nvSpPr>
          <p:cNvPr id="527" name="Google Shape;527;ge7ccff9c8d_12_59"/>
          <p:cNvSpPr txBox="1"/>
          <p:nvPr>
            <p:ph idx="4294967295" type="body"/>
          </p:nvPr>
        </p:nvSpPr>
        <p:spPr>
          <a:xfrm>
            <a:off x="70104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F3F3F"/>
              </a:buClr>
              <a:buSzPts val="1800"/>
              <a:buNone/>
            </a:pPr>
            <a:r>
              <a:rPr lang="en-US"/>
              <a:t>Three ways:</a:t>
            </a:r>
            <a:endParaRPr/>
          </a:p>
          <a:p>
            <a:pPr indent="-228600" lvl="1" marL="685800" rtl="0" algn="l">
              <a:lnSpc>
                <a:spcPct val="90000"/>
              </a:lnSpc>
              <a:spcBef>
                <a:spcPts val="500"/>
              </a:spcBef>
              <a:spcAft>
                <a:spcPts val="0"/>
              </a:spcAft>
              <a:buClr>
                <a:srgbClr val="3F3F3F"/>
              </a:buClr>
              <a:buSzPts val="1800"/>
              <a:buFont typeface="Arial"/>
              <a:buChar char="•"/>
            </a:pPr>
            <a:r>
              <a:rPr lang="en-US"/>
              <a:t>FAU PD - for emergencies or     non-emergency incidents </a:t>
            </a:r>
            <a:endParaRPr/>
          </a:p>
          <a:p>
            <a:pPr indent="-228600" lvl="1" marL="685800" rtl="0" algn="l">
              <a:lnSpc>
                <a:spcPct val="90000"/>
              </a:lnSpc>
              <a:spcBef>
                <a:spcPts val="500"/>
              </a:spcBef>
              <a:spcAft>
                <a:spcPts val="0"/>
              </a:spcAft>
              <a:buClr>
                <a:srgbClr val="3F3F3F"/>
              </a:buClr>
              <a:buSzPts val="1800"/>
              <a:buFont typeface="Arial"/>
              <a:buChar char="•"/>
            </a:pPr>
            <a:r>
              <a:rPr lang="en-US"/>
              <a:t>DOS office – walk-ins, email and phone contacts</a:t>
            </a:r>
            <a:endParaRPr/>
          </a:p>
          <a:p>
            <a:pPr indent="-228600" lvl="1" marL="685800" rtl="0" algn="l">
              <a:lnSpc>
                <a:spcPct val="90000"/>
              </a:lnSpc>
              <a:spcBef>
                <a:spcPts val="500"/>
              </a:spcBef>
              <a:spcAft>
                <a:spcPts val="0"/>
              </a:spcAft>
              <a:buClr>
                <a:srgbClr val="3F3F3F"/>
              </a:buClr>
              <a:buSzPts val="1800"/>
              <a:buFont typeface="Arial"/>
              <a:buChar char="•"/>
            </a:pPr>
            <a:r>
              <a:rPr lang="en-US"/>
              <a:t>Online at: </a:t>
            </a:r>
            <a:r>
              <a:rPr lang="en-US" u="sng">
                <a:solidFill>
                  <a:schemeClr val="hlink"/>
                </a:solidFill>
                <a:hlinkClick r:id="rId3"/>
              </a:rPr>
              <a:t>fau.edu/report/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e7ccff9c8d_12_65"/>
          <p:cNvSpPr txBox="1"/>
          <p:nvPr/>
        </p:nvSpPr>
        <p:spPr>
          <a:xfrm>
            <a:off x="2219325" y="2209801"/>
            <a:ext cx="7753350" cy="27699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600" u="none" cap="none" strike="noStrike">
                <a:solidFill>
                  <a:schemeClr val="dk1"/>
                </a:solidFill>
                <a:latin typeface="Arial"/>
                <a:ea typeface="Arial"/>
                <a:cs typeface="Arial"/>
                <a:sym typeface="Arial"/>
              </a:rPr>
              <a:t>In the event of an emergency, dial</a:t>
            </a:r>
            <a:endParaRPr/>
          </a:p>
          <a:p>
            <a:pPr indent="0" lvl="0" marL="0" marR="0" rtl="0" algn="ctr">
              <a:spcBef>
                <a:spcPts val="0"/>
              </a:spcBef>
              <a:spcAft>
                <a:spcPts val="0"/>
              </a:spcAft>
              <a:buNone/>
            </a:pPr>
            <a:r>
              <a:rPr b="1" i="0" lang="en-US" sz="13800" u="none" cap="none" strike="noStrike">
                <a:solidFill>
                  <a:srgbClr val="FF0000"/>
                </a:solidFill>
                <a:latin typeface="Arial"/>
                <a:ea typeface="Arial"/>
                <a:cs typeface="Arial"/>
                <a:sym typeface="Arial"/>
              </a:rPr>
              <a:t>9-1-1</a:t>
            </a:r>
            <a:endParaRPr/>
          </a:p>
        </p:txBody>
      </p:sp>
      <p:pic>
        <p:nvPicPr>
          <p:cNvPr id="534" name="Google Shape;534;ge7ccff9c8d_12_65"/>
          <p:cNvPicPr preferRelativeResize="0"/>
          <p:nvPr/>
        </p:nvPicPr>
        <p:blipFill rotWithShape="1">
          <a:blip r:embed="rId3">
            <a:alphaModFix/>
          </a:blip>
          <a:srcRect b="0" l="0" r="0" t="0"/>
          <a:stretch/>
        </p:blipFill>
        <p:spPr>
          <a:xfrm>
            <a:off x="1960079" y="152400"/>
            <a:ext cx="995392" cy="14377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e7ccff9c8d_12_71"/>
          <p:cNvSpPr txBox="1"/>
          <p:nvPr/>
        </p:nvSpPr>
        <p:spPr>
          <a:xfrm>
            <a:off x="3200400" y="2133601"/>
            <a:ext cx="3238500"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chemeClr val="dk1"/>
                </a:solidFill>
                <a:latin typeface="Arial"/>
                <a:ea typeface="Arial"/>
                <a:cs typeface="Arial"/>
                <a:sym typeface="Arial"/>
              </a:rPr>
              <a:t>Non-Emergency</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(561) 297-3500</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Victim Advocate</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(561) 297-0247</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Victim Services</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(561) 297-0500</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Lost &amp; Found</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(561) 297-2174</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C.O.P.S. Center</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(561) 297-4894</a:t>
            </a:r>
            <a:endParaRPr sz="1400">
              <a:solidFill>
                <a:schemeClr val="dk1"/>
              </a:solidFill>
              <a:latin typeface="Arial"/>
              <a:ea typeface="Arial"/>
              <a:cs typeface="Arial"/>
              <a:sym typeface="Arial"/>
            </a:endParaRPr>
          </a:p>
        </p:txBody>
      </p:sp>
      <p:sp>
        <p:nvSpPr>
          <p:cNvPr id="541" name="Google Shape;541;ge7ccff9c8d_12_71"/>
          <p:cNvSpPr txBox="1"/>
          <p:nvPr/>
        </p:nvSpPr>
        <p:spPr>
          <a:xfrm>
            <a:off x="6934200" y="2133601"/>
            <a:ext cx="3238500" cy="44012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Harbor Branch</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(772) 216-1124</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Jupiter</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(561) 799-8700</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Davie</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(954) 236-1140</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Ft. Lauderdale</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(954) 201-7963</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a:ea typeface="Arial"/>
                <a:cs typeface="Arial"/>
                <a:sym typeface="Arial"/>
              </a:rPr>
              <a:t>Dania Beach</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(954) 924-7000</a:t>
            </a:r>
            <a:endParaRPr sz="1400">
              <a:solidFill>
                <a:schemeClr val="dk1"/>
              </a:solidFill>
              <a:latin typeface="Arial"/>
              <a:ea typeface="Arial"/>
              <a:cs typeface="Arial"/>
              <a:sym typeface="Arial"/>
            </a:endParaRPr>
          </a:p>
        </p:txBody>
      </p:sp>
      <p:pic>
        <p:nvPicPr>
          <p:cNvPr id="542" name="Google Shape;542;ge7ccff9c8d_12_71"/>
          <p:cNvPicPr preferRelativeResize="0"/>
          <p:nvPr/>
        </p:nvPicPr>
        <p:blipFill rotWithShape="1">
          <a:blip r:embed="rId3">
            <a:alphaModFix/>
          </a:blip>
          <a:srcRect b="0" l="0" r="0" t="0"/>
          <a:stretch/>
        </p:blipFill>
        <p:spPr>
          <a:xfrm>
            <a:off x="1960079" y="152400"/>
            <a:ext cx="995392" cy="1437788"/>
          </a:xfrm>
          <a:prstGeom prst="rect">
            <a:avLst/>
          </a:prstGeom>
          <a:noFill/>
          <a:ln>
            <a:noFill/>
          </a:ln>
        </p:spPr>
      </p:pic>
      <p:sp>
        <p:nvSpPr>
          <p:cNvPr id="543" name="Google Shape;543;ge7ccff9c8d_12_71"/>
          <p:cNvSpPr txBox="1"/>
          <p:nvPr/>
        </p:nvSpPr>
        <p:spPr>
          <a:xfrm>
            <a:off x="2933700" y="727771"/>
            <a:ext cx="63246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Arial"/>
                <a:ea typeface="Arial"/>
                <a:cs typeface="Arial"/>
                <a:sym typeface="Arial"/>
              </a:rPr>
              <a:t>Police Department</a:t>
            </a:r>
            <a:endParaRPr/>
          </a:p>
          <a:p>
            <a:pPr indent="0" lvl="0" marL="0" marR="0" rtl="0" algn="ctr">
              <a:spcBef>
                <a:spcPts val="0"/>
              </a:spcBef>
              <a:spcAft>
                <a:spcPts val="0"/>
              </a:spcAft>
              <a:buNone/>
            </a:pPr>
            <a:r>
              <a:rPr b="1" lang="en-US" sz="4000">
                <a:solidFill>
                  <a:schemeClr val="dk1"/>
                </a:solidFill>
                <a:latin typeface="Arial"/>
                <a:ea typeface="Arial"/>
                <a:cs typeface="Arial"/>
                <a:sym typeface="Arial"/>
              </a:rPr>
              <a:t>Contact Information</a:t>
            </a:r>
            <a:endParaRPr b="1" sz="4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e7ccff9c8d_12_79"/>
          <p:cNvSpPr txBox="1"/>
          <p:nvPr>
            <p:ph idx="11" type="ftr"/>
          </p:nvPr>
        </p:nvSpPr>
        <p:spPr>
          <a:xfrm>
            <a:off x="7553325" y="4740275"/>
            <a:ext cx="28956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Department of Emergency Management                                      www.fau.edu/emergency</a:t>
            </a:r>
            <a:endParaRPr/>
          </a:p>
        </p:txBody>
      </p:sp>
      <p:pic>
        <p:nvPicPr>
          <p:cNvPr descr="Inline image 3" id="550" name="Google Shape;550;ge7ccff9c8d_12_79"/>
          <p:cNvPicPr preferRelativeResize="0"/>
          <p:nvPr/>
        </p:nvPicPr>
        <p:blipFill rotWithShape="1">
          <a:blip r:embed="rId3">
            <a:alphaModFix/>
          </a:blip>
          <a:srcRect b="0" l="0" r="0" t="0"/>
          <a:stretch/>
        </p:blipFill>
        <p:spPr>
          <a:xfrm>
            <a:off x="1863213" y="838200"/>
            <a:ext cx="4267200" cy="4267200"/>
          </a:xfrm>
          <a:prstGeom prst="rect">
            <a:avLst/>
          </a:prstGeom>
          <a:noFill/>
          <a:ln>
            <a:noFill/>
          </a:ln>
          <a:effectLst>
            <a:outerShdw blurRad="50800" rotWithShape="0" algn="br" dir="13500000" dist="63500">
              <a:schemeClr val="accent3">
                <a:alpha val="40000"/>
              </a:schemeClr>
            </a:outerShdw>
          </a:effectLst>
        </p:spPr>
      </p:pic>
      <p:sp>
        <p:nvSpPr>
          <p:cNvPr id="551" name="Google Shape;551;ge7ccff9c8d_12_79"/>
          <p:cNvSpPr txBox="1"/>
          <p:nvPr/>
        </p:nvSpPr>
        <p:spPr>
          <a:xfrm>
            <a:off x="6486893" y="826911"/>
            <a:ext cx="3856270" cy="5333236"/>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240"/>
              <a:buFont typeface="Noto Sans Symbols"/>
              <a:buChar char="✔"/>
            </a:pPr>
            <a:r>
              <a:rPr i="1" lang="en-US" sz="3200">
                <a:solidFill>
                  <a:schemeClr val="dk2"/>
                </a:solidFill>
                <a:latin typeface="Arial"/>
                <a:ea typeface="Arial"/>
                <a:cs typeface="Arial"/>
                <a:sym typeface="Arial"/>
              </a:rPr>
              <a:t>See something</a:t>
            </a:r>
            <a:endParaRPr/>
          </a:p>
          <a:p>
            <a:pPr indent="-342900" lvl="0" marL="342900" marR="0" rtl="0" algn="l">
              <a:spcBef>
                <a:spcPts val="640"/>
              </a:spcBef>
              <a:spcAft>
                <a:spcPts val="0"/>
              </a:spcAft>
              <a:buClr>
                <a:schemeClr val="dk1"/>
              </a:buClr>
              <a:buSzPts val="2240"/>
              <a:buFont typeface="Noto Sans Symbols"/>
              <a:buChar char="✔"/>
            </a:pPr>
            <a:r>
              <a:rPr i="1" lang="en-US" sz="3200">
                <a:solidFill>
                  <a:schemeClr val="dk2"/>
                </a:solidFill>
                <a:latin typeface="Arial"/>
                <a:ea typeface="Arial"/>
                <a:cs typeface="Arial"/>
                <a:sym typeface="Arial"/>
              </a:rPr>
              <a:t>Say something!!!</a:t>
            </a:r>
            <a:endParaRPr/>
          </a:p>
          <a:p>
            <a:pPr indent="-342900" lvl="0" marL="342900" marR="0" rtl="0" algn="l">
              <a:spcBef>
                <a:spcPts val="640"/>
              </a:spcBef>
              <a:spcAft>
                <a:spcPts val="0"/>
              </a:spcAft>
              <a:buClr>
                <a:schemeClr val="dk1"/>
              </a:buClr>
              <a:buSzPts val="2240"/>
              <a:buFont typeface="Noto Sans Symbols"/>
              <a:buChar char="✔"/>
            </a:pPr>
            <a:r>
              <a:rPr i="1" lang="en-US" sz="3200">
                <a:solidFill>
                  <a:schemeClr val="dk2"/>
                </a:solidFill>
                <a:latin typeface="Arial"/>
                <a:ea typeface="Arial"/>
                <a:cs typeface="Arial"/>
                <a:sym typeface="Arial"/>
              </a:rPr>
              <a:t>Enjoy a fantastic college experience</a:t>
            </a:r>
            <a:endParaRPr/>
          </a:p>
          <a:p>
            <a:pPr indent="-200660" lvl="0" marL="342900" marR="0" rtl="0" algn="l">
              <a:spcBef>
                <a:spcPts val="640"/>
              </a:spcBef>
              <a:spcAft>
                <a:spcPts val="0"/>
              </a:spcAft>
              <a:buClr>
                <a:schemeClr val="dk1"/>
              </a:buClr>
              <a:buSzPts val="2240"/>
              <a:buFont typeface="Noto Sans Symbols"/>
              <a:buNone/>
            </a:pPr>
            <a:r>
              <a:t/>
            </a:r>
            <a:endParaRPr i="1" sz="3200">
              <a:solidFill>
                <a:schemeClr val="dk2"/>
              </a:solidFill>
              <a:latin typeface="Arial"/>
              <a:ea typeface="Arial"/>
              <a:cs typeface="Arial"/>
              <a:sym typeface="Arial"/>
            </a:endParaRPr>
          </a:p>
          <a:p>
            <a:pPr indent="-200660" lvl="0" marL="342900" marR="0" rtl="0" algn="l">
              <a:spcBef>
                <a:spcPts val="640"/>
              </a:spcBef>
              <a:spcAft>
                <a:spcPts val="0"/>
              </a:spcAft>
              <a:buClr>
                <a:schemeClr val="dk1"/>
              </a:buClr>
              <a:buSzPts val="2240"/>
              <a:buFont typeface="Noto Sans Symbols"/>
              <a:buNone/>
            </a:pPr>
            <a:r>
              <a:t/>
            </a:r>
            <a:endParaRPr i="1" sz="3200">
              <a:solidFill>
                <a:schemeClr val="dk2"/>
              </a:solidFill>
              <a:latin typeface="Arial"/>
              <a:ea typeface="Arial"/>
              <a:cs typeface="Arial"/>
              <a:sym typeface="Arial"/>
            </a:endParaRPr>
          </a:p>
        </p:txBody>
      </p:sp>
      <p:sp>
        <p:nvSpPr>
          <p:cNvPr id="552" name="Google Shape;552;ge7ccff9c8d_12_79"/>
          <p:cNvSpPr/>
          <p:nvPr/>
        </p:nvSpPr>
        <p:spPr>
          <a:xfrm>
            <a:off x="2219694" y="5111046"/>
            <a:ext cx="3554239"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600">
                <a:solidFill>
                  <a:schemeClr val="accent1"/>
                </a:solidFill>
                <a:latin typeface="Arial"/>
                <a:ea typeface="Arial"/>
                <a:cs typeface="Arial"/>
                <a:sym typeface="Arial"/>
              </a:rPr>
              <a:t>Be Prepared, Not Scared</a:t>
            </a:r>
            <a:endParaRPr/>
          </a:p>
        </p:txBody>
      </p:sp>
      <p:pic>
        <p:nvPicPr>
          <p:cNvPr descr="Inline image 3" id="553" name="Google Shape;553;ge7ccff9c8d_12_79"/>
          <p:cNvPicPr preferRelativeResize="0"/>
          <p:nvPr/>
        </p:nvPicPr>
        <p:blipFill rotWithShape="1">
          <a:blip r:embed="rId3">
            <a:alphaModFix/>
          </a:blip>
          <a:srcRect b="0" l="0" r="0" t="0"/>
          <a:stretch/>
        </p:blipFill>
        <p:spPr>
          <a:xfrm>
            <a:off x="2015613" y="990600"/>
            <a:ext cx="4267200" cy="4267200"/>
          </a:xfrm>
          <a:prstGeom prst="rect">
            <a:avLst/>
          </a:prstGeom>
          <a:noFill/>
          <a:ln>
            <a:noFill/>
          </a:ln>
          <a:effectLst>
            <a:outerShdw blurRad="50800" rotWithShape="0" algn="br" dir="13500000" dist="63500">
              <a:schemeClr val="accent3">
                <a:alpha val="40000"/>
              </a:schemeClr>
            </a:outerShdw>
          </a:effectLst>
        </p:spPr>
      </p:pic>
      <p:sp>
        <p:nvSpPr>
          <p:cNvPr id="554" name="Google Shape;554;ge7ccff9c8d_12_79"/>
          <p:cNvSpPr/>
          <p:nvPr/>
        </p:nvSpPr>
        <p:spPr>
          <a:xfrm>
            <a:off x="5974813" y="3244334"/>
            <a:ext cx="2423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p4"/>
          <p:cNvSpPr txBox="1"/>
          <p:nvPr>
            <p:ph type="title"/>
          </p:nvPr>
        </p:nvSpPr>
        <p:spPr>
          <a:xfrm>
            <a:off x="326756" y="101654"/>
            <a:ext cx="10515600" cy="96772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b="1" lang="en-US">
                <a:solidFill>
                  <a:schemeClr val="lt1"/>
                </a:solidFill>
              </a:rPr>
              <a:t>Have a Plan</a:t>
            </a:r>
            <a:endParaRPr/>
          </a:p>
        </p:txBody>
      </p:sp>
      <p:sp>
        <p:nvSpPr>
          <p:cNvPr id="291" name="Google Shape;291;p4"/>
          <p:cNvSpPr txBox="1"/>
          <p:nvPr/>
        </p:nvSpPr>
        <p:spPr>
          <a:xfrm>
            <a:off x="308024" y="1171520"/>
            <a:ext cx="3698186" cy="378565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400"/>
              <a:buFont typeface="Noto Sans Symbols"/>
              <a:buChar char="✔"/>
            </a:pPr>
            <a:r>
              <a:rPr b="1" i="0" lang="en-US" sz="2400" u="none" cap="none" strike="noStrike">
                <a:solidFill>
                  <a:schemeClr val="lt1"/>
                </a:solidFill>
                <a:latin typeface="Calibri"/>
                <a:ea typeface="Calibri"/>
                <a:cs typeface="Calibri"/>
                <a:sym typeface="Calibri"/>
              </a:rPr>
              <a:t>Know what to do</a:t>
            </a:r>
            <a:endParaRPr/>
          </a:p>
          <a:p>
            <a:pPr indent="0" lvl="0" marL="0" marR="0" rtl="0" algn="l">
              <a:lnSpc>
                <a:spcPct val="100000"/>
              </a:lnSpc>
              <a:spcBef>
                <a:spcPts val="0"/>
              </a:spcBef>
              <a:spcAft>
                <a:spcPts val="0"/>
              </a:spcAft>
              <a:buClr>
                <a:schemeClr val="dk1"/>
              </a:buClr>
              <a:buSzPts val="2400"/>
              <a:buFont typeface="Calibri"/>
              <a:buNone/>
            </a:pPr>
            <a:r>
              <a:t/>
            </a:r>
            <a:endParaRPr b="1" i="0" sz="2400" u="none" cap="none" strike="noStrike">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2400"/>
              <a:buFont typeface="Noto Sans Symbols"/>
              <a:buChar char="✔"/>
            </a:pPr>
            <a:r>
              <a:rPr b="1" i="0" lang="en-US" sz="2400" u="none" cap="none" strike="noStrike">
                <a:solidFill>
                  <a:schemeClr val="lt1"/>
                </a:solidFill>
                <a:latin typeface="Calibri"/>
                <a:ea typeface="Calibri"/>
                <a:cs typeface="Calibri"/>
                <a:sym typeface="Calibri"/>
              </a:rPr>
              <a:t>Know when to do it</a:t>
            </a:r>
            <a:endParaRPr/>
          </a:p>
          <a:p>
            <a:pPr indent="-133350" lvl="0" marL="285750" marR="0" rtl="0" algn="l">
              <a:lnSpc>
                <a:spcPct val="100000"/>
              </a:lnSpc>
              <a:spcBef>
                <a:spcPts val="0"/>
              </a:spcBef>
              <a:spcAft>
                <a:spcPts val="0"/>
              </a:spcAft>
              <a:buClr>
                <a:schemeClr val="dk1"/>
              </a:buClr>
              <a:buSzPts val="2400"/>
              <a:buFont typeface="Noto Sans Symbols"/>
              <a:buNone/>
            </a:pPr>
            <a:r>
              <a:t/>
            </a:r>
            <a:endParaRPr b="1" i="0" sz="2400" u="none" cap="none" strike="noStrike">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2400"/>
              <a:buFont typeface="Noto Sans Symbols"/>
              <a:buChar char="✔"/>
            </a:pPr>
            <a:r>
              <a:rPr b="1" i="0" lang="en-US" sz="2400" u="none" cap="none" strike="noStrike">
                <a:solidFill>
                  <a:schemeClr val="lt1"/>
                </a:solidFill>
                <a:latin typeface="Calibri"/>
                <a:ea typeface="Calibri"/>
                <a:cs typeface="Calibri"/>
                <a:sym typeface="Calibri"/>
              </a:rPr>
              <a:t>Know where to get information</a:t>
            </a:r>
            <a:endParaRPr/>
          </a:p>
          <a:p>
            <a:pPr indent="-133350" lvl="0" marL="285750" marR="0" rtl="0" algn="l">
              <a:lnSpc>
                <a:spcPct val="100000"/>
              </a:lnSpc>
              <a:spcBef>
                <a:spcPts val="0"/>
              </a:spcBef>
              <a:spcAft>
                <a:spcPts val="0"/>
              </a:spcAft>
              <a:buClr>
                <a:schemeClr val="dk1"/>
              </a:buClr>
              <a:buSzPts val="2400"/>
              <a:buFont typeface="Noto Sans Symbols"/>
              <a:buNone/>
            </a:pPr>
            <a:r>
              <a:t/>
            </a:r>
            <a:endParaRPr b="1" i="0" sz="2400" u="none" cap="none" strike="noStrike">
              <a:solidFill>
                <a:schemeClr val="lt1"/>
              </a:solidFill>
              <a:latin typeface="Calibri"/>
              <a:ea typeface="Calibri"/>
              <a:cs typeface="Calibri"/>
              <a:sym typeface="Calibri"/>
            </a:endParaRPr>
          </a:p>
          <a:p>
            <a:pPr indent="-285750" lvl="0" marL="285750" marR="0" rtl="0" algn="l">
              <a:lnSpc>
                <a:spcPct val="100000"/>
              </a:lnSpc>
              <a:spcBef>
                <a:spcPts val="0"/>
              </a:spcBef>
              <a:spcAft>
                <a:spcPts val="0"/>
              </a:spcAft>
              <a:buClr>
                <a:schemeClr val="lt1"/>
              </a:buClr>
              <a:buSzPts val="2400"/>
              <a:buFont typeface="Noto Sans Symbols"/>
              <a:buChar char="✔"/>
            </a:pPr>
            <a:r>
              <a:rPr b="1" i="0" lang="en-US" sz="2400" u="none" cap="none" strike="noStrike">
                <a:solidFill>
                  <a:schemeClr val="lt1"/>
                </a:solidFill>
                <a:latin typeface="Calibri"/>
                <a:ea typeface="Calibri"/>
                <a:cs typeface="Calibri"/>
                <a:sym typeface="Calibri"/>
              </a:rPr>
              <a:t>Know how to communicate and with whom &amp; when</a:t>
            </a:r>
            <a:endParaRPr/>
          </a:p>
        </p:txBody>
      </p:sp>
      <p:sp>
        <p:nvSpPr>
          <p:cNvPr id="292" name="Google Shape;292;p4"/>
          <p:cNvSpPr txBox="1"/>
          <p:nvPr/>
        </p:nvSpPr>
        <p:spPr>
          <a:xfrm>
            <a:off x="5706379" y="3829804"/>
            <a:ext cx="4921362"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Download and fill out a family emergency plan or use it as a guide to create your own.</a:t>
            </a:r>
            <a:endParaRPr b="0" i="0" sz="2400" u="none" cap="none" strike="noStrike">
              <a:solidFill>
                <a:schemeClr val="lt1"/>
              </a:solidFill>
              <a:latin typeface="Source Sans Pro"/>
              <a:ea typeface="Source Sans Pro"/>
              <a:cs typeface="Source Sans Pro"/>
              <a:sym typeface="Source Sans Pro"/>
            </a:endParaRPr>
          </a:p>
          <a:p>
            <a:pPr indent="0" lvl="1" marL="457200" marR="0" rtl="0" algn="l">
              <a:lnSpc>
                <a:spcPct val="100000"/>
              </a:lnSpc>
              <a:spcBef>
                <a:spcPts val="0"/>
              </a:spcBef>
              <a:spcAft>
                <a:spcPts val="0"/>
              </a:spcAft>
              <a:buClr>
                <a:schemeClr val="lt1"/>
              </a:buClr>
              <a:buSzPts val="2400"/>
              <a:buFont typeface="Calibri"/>
              <a:buNone/>
            </a:pPr>
            <a:r>
              <a:rPr b="0" i="0" lang="en-US" sz="2400" u="sng" cap="none" strike="noStrike">
                <a:solidFill>
                  <a:schemeClr val="lt1"/>
                </a:solidFill>
                <a:latin typeface="Calibri"/>
                <a:ea typeface="Calibri"/>
                <a:cs typeface="Calibri"/>
                <a:sym typeface="Calibri"/>
                <a:hlinkClick r:id="rId4">
                  <a:extLst>
                    <a:ext uri="{A12FA001-AC4F-418D-AE19-62706E023703}">
                      <ahyp:hlinkClr val="tx"/>
                    </a:ext>
                  </a:extLst>
                </a:hlinkClick>
              </a:rPr>
              <a:t>https://www.ready.gov/plan</a:t>
            </a:r>
            <a:endParaRPr b="0" i="0" sz="2400" u="none" cap="none" strike="noStrike">
              <a:solidFill>
                <a:schemeClr val="lt1"/>
              </a:solidFill>
              <a:latin typeface="Calibri"/>
              <a:ea typeface="Calibri"/>
              <a:cs typeface="Calibri"/>
              <a:sym typeface="Calibri"/>
            </a:endParaRPr>
          </a:p>
        </p:txBody>
      </p:sp>
      <p:sp>
        <p:nvSpPr>
          <p:cNvPr id="293" name="Google Shape;293;p4"/>
          <p:cNvSpPr txBox="1"/>
          <p:nvPr/>
        </p:nvSpPr>
        <p:spPr>
          <a:xfrm>
            <a:off x="5706379" y="1646564"/>
            <a:ext cx="4921362" cy="1200329"/>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Disasters Don’t Wait </a:t>
            </a:r>
            <a:endParaRPr/>
          </a:p>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Make Your Plan Today.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ge7ccff9c8d_12_89"/>
          <p:cNvPicPr preferRelativeResize="0"/>
          <p:nvPr/>
        </p:nvPicPr>
        <p:blipFill rotWithShape="1">
          <a:blip r:embed="rId3">
            <a:alphaModFix/>
          </a:blip>
          <a:srcRect b="0" l="28619" r="23007" t="0"/>
          <a:stretch/>
        </p:blipFill>
        <p:spPr>
          <a:xfrm>
            <a:off x="1524001" y="0"/>
            <a:ext cx="9144000" cy="6858000"/>
          </a:xfrm>
          <a:prstGeom prst="rect">
            <a:avLst/>
          </a:prstGeom>
          <a:noFill/>
          <a:ln>
            <a:noFill/>
          </a:ln>
        </p:spPr>
      </p:pic>
      <p:pic>
        <p:nvPicPr>
          <p:cNvPr id="561" name="Google Shape;561;ge7ccff9c8d_12_89"/>
          <p:cNvPicPr preferRelativeResize="0"/>
          <p:nvPr/>
        </p:nvPicPr>
        <p:blipFill rotWithShape="1">
          <a:blip r:embed="rId4">
            <a:alphaModFix/>
          </a:blip>
          <a:srcRect b="0" l="0" r="0" t="0"/>
          <a:stretch/>
        </p:blipFill>
        <p:spPr>
          <a:xfrm>
            <a:off x="4589854" y="1253455"/>
            <a:ext cx="3012295" cy="435109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7" name="Shape 297"/>
        <p:cNvGrpSpPr/>
        <p:nvPr/>
      </p:nvGrpSpPr>
      <p:grpSpPr>
        <a:xfrm>
          <a:off x="0" y="0"/>
          <a:ext cx="0" cy="0"/>
          <a:chOff x="0" y="0"/>
          <a:chExt cx="0" cy="0"/>
        </a:xfrm>
      </p:grpSpPr>
      <p:sp>
        <p:nvSpPr>
          <p:cNvPr id="298" name="Google Shape;298;p5"/>
          <p:cNvSpPr txBox="1"/>
          <p:nvPr>
            <p:ph type="title"/>
          </p:nvPr>
        </p:nvSpPr>
        <p:spPr>
          <a:xfrm>
            <a:off x="1752737" y="114576"/>
            <a:ext cx="8848241" cy="769441"/>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br>
              <a:rPr b="1" lang="en-US" sz="3600">
                <a:solidFill>
                  <a:schemeClr val="lt1"/>
                </a:solidFill>
                <a:latin typeface="Arial"/>
                <a:ea typeface="Arial"/>
                <a:cs typeface="Arial"/>
                <a:sym typeface="Arial"/>
              </a:rPr>
            </a:br>
            <a:r>
              <a:rPr b="1" lang="en-US" sz="3600">
                <a:solidFill>
                  <a:schemeClr val="lt1"/>
                </a:solidFill>
                <a:latin typeface="Arial"/>
                <a:ea typeface="Arial"/>
                <a:cs typeface="Arial"/>
                <a:sym typeface="Arial"/>
              </a:rPr>
              <a:t>Emergency Notification &amp; Information</a:t>
            </a:r>
            <a:br>
              <a:rPr b="1" lang="en-US" sz="3600">
                <a:solidFill>
                  <a:schemeClr val="lt1"/>
                </a:solidFill>
                <a:latin typeface="Arial"/>
                <a:ea typeface="Arial"/>
                <a:cs typeface="Arial"/>
                <a:sym typeface="Arial"/>
              </a:rPr>
            </a:br>
            <a:endParaRPr sz="3600">
              <a:solidFill>
                <a:schemeClr val="lt1"/>
              </a:solidFill>
            </a:endParaRPr>
          </a:p>
        </p:txBody>
      </p:sp>
      <p:sp>
        <p:nvSpPr>
          <p:cNvPr id="299" name="Google Shape;299;p5"/>
          <p:cNvSpPr txBox="1"/>
          <p:nvPr/>
        </p:nvSpPr>
        <p:spPr>
          <a:xfrm>
            <a:off x="6176857" y="2636548"/>
            <a:ext cx="540842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10435"/>
              </a:buClr>
              <a:buSzPts val="4800"/>
              <a:buFont typeface="Arial"/>
              <a:buNone/>
            </a:pPr>
            <a:r>
              <a:rPr b="0" i="0" lang="en-US" sz="4800" u="none" cap="none" strike="noStrike">
                <a:solidFill>
                  <a:srgbClr val="C10435"/>
                </a:solidFill>
                <a:latin typeface="Arial"/>
                <a:ea typeface="Arial"/>
                <a:cs typeface="Arial"/>
                <a:sym typeface="Arial"/>
              </a:rPr>
              <a:t>1-888-8FAUOWL</a:t>
            </a:r>
            <a:endParaRPr/>
          </a:p>
        </p:txBody>
      </p:sp>
      <p:sp>
        <p:nvSpPr>
          <p:cNvPr id="300" name="Google Shape;300;p5"/>
          <p:cNvSpPr txBox="1"/>
          <p:nvPr/>
        </p:nvSpPr>
        <p:spPr>
          <a:xfrm>
            <a:off x="968643" y="1343887"/>
            <a:ext cx="6555783" cy="341632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FAU Alert</a:t>
            </a:r>
            <a:endParaRPr/>
          </a:p>
          <a:p>
            <a:pPr indent="-571500" lvl="0" marL="5715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Owl Ready App</a:t>
            </a:r>
            <a:endParaRPr/>
          </a:p>
          <a:p>
            <a:pPr indent="-571500" lvl="0" marL="5715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FAU Hotline</a:t>
            </a:r>
            <a:endParaRPr/>
          </a:p>
          <a:p>
            <a:pPr indent="-571500" lvl="0" marL="5715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FAU Advisory</a:t>
            </a:r>
            <a:endParaRPr/>
          </a:p>
          <a:p>
            <a:pPr indent="-571500" lvl="0" marL="5715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FAU Facebook</a:t>
            </a:r>
            <a:endParaRPr/>
          </a:p>
          <a:p>
            <a:pPr indent="-571500" lvl="0" marL="5715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FAU Twitter</a:t>
            </a:r>
            <a:endParaRPr/>
          </a:p>
        </p:txBody>
      </p:sp>
      <p:sp>
        <p:nvSpPr>
          <p:cNvPr id="301" name="Google Shape;301;p5"/>
          <p:cNvSpPr txBox="1"/>
          <p:nvPr/>
        </p:nvSpPr>
        <p:spPr>
          <a:xfrm>
            <a:off x="1149119" y="5151877"/>
            <a:ext cx="95249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SEEK SHELTER/SAFETY THEN SEEK INFORMATION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pic>
        <p:nvPicPr>
          <p:cNvPr id="306" name="Google Shape;306;p6"/>
          <p:cNvPicPr preferRelativeResize="0"/>
          <p:nvPr>
            <p:ph idx="1" type="body"/>
          </p:nvPr>
        </p:nvPicPr>
        <p:blipFill rotWithShape="1">
          <a:blip r:embed="rId4">
            <a:alphaModFix/>
          </a:blip>
          <a:srcRect b="0" l="0" r="0" t="0"/>
          <a:stretch/>
        </p:blipFill>
        <p:spPr>
          <a:xfrm>
            <a:off x="350003" y="1142886"/>
            <a:ext cx="7735711" cy="43513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Google Shape;311;p7"/>
          <p:cNvSpPr txBox="1"/>
          <p:nvPr>
            <p:ph type="title"/>
          </p:nvPr>
        </p:nvSpPr>
        <p:spPr>
          <a:xfrm>
            <a:off x="316158" y="134160"/>
            <a:ext cx="9120352" cy="1106908"/>
          </a:xfrm>
          <a:prstGeom prst="rect">
            <a:avLst/>
          </a:prstGeom>
          <a:solidFill>
            <a:srgbClr val="002D62"/>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a:solidFill>
                  <a:schemeClr val="lt1"/>
                </a:solidFill>
              </a:rPr>
              <a:t>REPORT SUSPICIOUS ACTIVITY</a:t>
            </a:r>
            <a:endParaRPr/>
          </a:p>
        </p:txBody>
      </p:sp>
      <p:pic>
        <p:nvPicPr>
          <p:cNvPr descr="A picture containing text, person, posing&#10;&#10;Description automatically generated" id="312" name="Google Shape;312;p7"/>
          <p:cNvPicPr preferRelativeResize="0"/>
          <p:nvPr>
            <p:ph idx="1" type="body"/>
          </p:nvPr>
        </p:nvPicPr>
        <p:blipFill rotWithShape="1">
          <a:blip r:embed="rId4">
            <a:alphaModFix/>
          </a:blip>
          <a:srcRect b="0" l="0" r="0" t="0"/>
          <a:stretch/>
        </p:blipFill>
        <p:spPr>
          <a:xfrm>
            <a:off x="238667" y="1676575"/>
            <a:ext cx="7485867" cy="3917604"/>
          </a:xfrm>
          <a:prstGeom prst="rect">
            <a:avLst/>
          </a:prstGeom>
          <a:noFill/>
          <a:ln>
            <a:noFill/>
          </a:ln>
        </p:spPr>
      </p:pic>
      <p:pic>
        <p:nvPicPr>
          <p:cNvPr descr="FAU Police (@FAUPD) | Twitter" id="313" name="Google Shape;313;p7"/>
          <p:cNvPicPr preferRelativeResize="0"/>
          <p:nvPr/>
        </p:nvPicPr>
        <p:blipFill rotWithShape="1">
          <a:blip r:embed="rId5">
            <a:alphaModFix/>
          </a:blip>
          <a:srcRect b="0" l="0" r="0" t="0"/>
          <a:stretch/>
        </p:blipFill>
        <p:spPr>
          <a:xfrm>
            <a:off x="9320273" y="2242264"/>
            <a:ext cx="2143125" cy="2143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Google Shape;318;p8"/>
          <p:cNvSpPr txBox="1"/>
          <p:nvPr>
            <p:ph type="title"/>
          </p:nvPr>
        </p:nvSpPr>
        <p:spPr>
          <a:xfrm>
            <a:off x="72756" y="39988"/>
            <a:ext cx="3283004" cy="73091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10435"/>
              </a:buClr>
              <a:buSzPts val="4400"/>
              <a:buFont typeface="Calibri"/>
              <a:buNone/>
            </a:pPr>
            <a:r>
              <a:rPr b="1" lang="en-US">
                <a:solidFill>
                  <a:srgbClr val="C10435"/>
                </a:solidFill>
              </a:rPr>
              <a:t>Contact Us!</a:t>
            </a:r>
            <a:endParaRPr/>
          </a:p>
        </p:txBody>
      </p:sp>
      <p:sp>
        <p:nvSpPr>
          <p:cNvPr id="319" name="Google Shape;319;p8"/>
          <p:cNvSpPr txBox="1"/>
          <p:nvPr>
            <p:ph idx="1" type="body"/>
          </p:nvPr>
        </p:nvSpPr>
        <p:spPr>
          <a:xfrm>
            <a:off x="425669" y="5081205"/>
            <a:ext cx="9238594" cy="17767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C10435"/>
              </a:buClr>
              <a:buSzPts val="3200"/>
              <a:buNone/>
            </a:pPr>
            <a:r>
              <a:rPr lang="en-US" sz="3200">
                <a:solidFill>
                  <a:srgbClr val="C10435"/>
                </a:solidFill>
              </a:rPr>
              <a:t>Department of Emergency Management                                                                        www.fau.edu/emergency</a:t>
            </a:r>
            <a:endParaRPr/>
          </a:p>
          <a:p>
            <a:pPr indent="0" lvl="0" marL="0" rtl="0" algn="ctr">
              <a:lnSpc>
                <a:spcPct val="90000"/>
              </a:lnSpc>
              <a:spcBef>
                <a:spcPts val="1000"/>
              </a:spcBef>
              <a:spcAft>
                <a:spcPts val="0"/>
              </a:spcAft>
              <a:buClr>
                <a:srgbClr val="C10435"/>
              </a:buClr>
              <a:buSzPts val="3200"/>
              <a:buNone/>
            </a:pPr>
            <a:r>
              <a:rPr lang="en-US" sz="3200" u="sng">
                <a:solidFill>
                  <a:srgbClr val="C10435"/>
                </a:solidFill>
                <a:hlinkClick r:id="rId4">
                  <a:extLst>
                    <a:ext uri="{A12FA001-AC4F-418D-AE19-62706E023703}">
                      <ahyp:hlinkClr val="tx"/>
                    </a:ext>
                  </a:extLst>
                </a:hlinkClick>
              </a:rPr>
              <a:t>em@fau.edu</a:t>
            </a:r>
            <a:endParaRPr sz="3200">
              <a:solidFill>
                <a:srgbClr val="C10435"/>
              </a:solidFill>
            </a:endParaRPr>
          </a:p>
          <a:p>
            <a:pPr indent="0" lvl="0" marL="0" rtl="0" algn="l">
              <a:lnSpc>
                <a:spcPct val="90000"/>
              </a:lnSpc>
              <a:spcBef>
                <a:spcPts val="1000"/>
              </a:spcBef>
              <a:spcAft>
                <a:spcPts val="0"/>
              </a:spcAft>
              <a:buClr>
                <a:schemeClr val="dk1"/>
              </a:buClr>
              <a:buSzPts val="4000"/>
              <a:buNone/>
            </a:pPr>
            <a:r>
              <a:t/>
            </a:r>
            <a:endParaRPr sz="4000">
              <a:solidFill>
                <a:srgbClr val="C10435"/>
              </a:solidFill>
            </a:endParaRPr>
          </a:p>
        </p:txBody>
      </p:sp>
      <p:pic>
        <p:nvPicPr>
          <p:cNvPr id="320" name="Google Shape;320;p8"/>
          <p:cNvPicPr preferRelativeResize="0"/>
          <p:nvPr/>
        </p:nvPicPr>
        <p:blipFill rotWithShape="1">
          <a:blip r:embed="rId5">
            <a:alphaModFix/>
          </a:blip>
          <a:srcRect b="17160" l="0" r="0" t="0"/>
          <a:stretch/>
        </p:blipFill>
        <p:spPr>
          <a:xfrm>
            <a:off x="2539064" y="1735792"/>
            <a:ext cx="1961989" cy="2435233"/>
          </a:xfrm>
          <a:prstGeom prst="rect">
            <a:avLst/>
          </a:prstGeom>
          <a:noFill/>
          <a:ln>
            <a:noFill/>
          </a:ln>
        </p:spPr>
      </p:pic>
      <p:sp>
        <p:nvSpPr>
          <p:cNvPr id="321" name="Google Shape;321;p8"/>
          <p:cNvSpPr txBox="1"/>
          <p:nvPr/>
        </p:nvSpPr>
        <p:spPr>
          <a:xfrm rot="-5400000">
            <a:off x="856013" y="2864845"/>
            <a:ext cx="281210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10435"/>
                </a:solidFill>
                <a:latin typeface="Calibri"/>
                <a:ea typeface="Calibri"/>
                <a:cs typeface="Calibri"/>
                <a:sym typeface="Calibri"/>
              </a:rPr>
              <a:t>Jaeson Weber</a:t>
            </a:r>
            <a:endParaRPr/>
          </a:p>
        </p:txBody>
      </p:sp>
      <p:pic>
        <p:nvPicPr>
          <p:cNvPr id="322" name="Google Shape;322;p8"/>
          <p:cNvPicPr preferRelativeResize="0"/>
          <p:nvPr/>
        </p:nvPicPr>
        <p:blipFill rotWithShape="1">
          <a:blip r:embed="rId6">
            <a:alphaModFix/>
          </a:blip>
          <a:srcRect b="0" l="2316" r="2315" t="0"/>
          <a:stretch/>
        </p:blipFill>
        <p:spPr>
          <a:xfrm>
            <a:off x="6458607" y="1713902"/>
            <a:ext cx="1775637" cy="2321264"/>
          </a:xfrm>
          <a:prstGeom prst="rect">
            <a:avLst/>
          </a:prstGeom>
          <a:noFill/>
          <a:ln>
            <a:noFill/>
          </a:ln>
        </p:spPr>
      </p:pic>
      <p:sp>
        <p:nvSpPr>
          <p:cNvPr id="323" name="Google Shape;323;p8"/>
          <p:cNvSpPr txBox="1"/>
          <p:nvPr/>
        </p:nvSpPr>
        <p:spPr>
          <a:xfrm rot="-5400000">
            <a:off x="4775555" y="2842956"/>
            <a:ext cx="281210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C10435"/>
                </a:solidFill>
                <a:latin typeface="Calibri"/>
                <a:ea typeface="Calibri"/>
                <a:cs typeface="Calibri"/>
                <a:sym typeface="Calibri"/>
              </a:rPr>
              <a:t>Melonie Carmichael</a:t>
            </a:r>
            <a:endParaRPr/>
          </a:p>
        </p:txBody>
      </p:sp>
      <p:sp>
        <p:nvSpPr>
          <p:cNvPr id="324" name="Google Shape;324;p8"/>
          <p:cNvSpPr/>
          <p:nvPr/>
        </p:nvSpPr>
        <p:spPr>
          <a:xfrm>
            <a:off x="2539061" y="4117186"/>
            <a:ext cx="1961992" cy="430712"/>
          </a:xfrm>
          <a:prstGeom prst="rect">
            <a:avLst/>
          </a:prstGeom>
          <a:solidFill>
            <a:srgbClr val="C104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Director</a:t>
            </a:r>
            <a:endParaRPr/>
          </a:p>
        </p:txBody>
      </p:sp>
      <p:sp>
        <p:nvSpPr>
          <p:cNvPr id="325" name="Google Shape;325;p8"/>
          <p:cNvSpPr/>
          <p:nvPr/>
        </p:nvSpPr>
        <p:spPr>
          <a:xfrm>
            <a:off x="6458607" y="4014589"/>
            <a:ext cx="1775634" cy="483418"/>
          </a:xfrm>
          <a:prstGeom prst="rect">
            <a:avLst/>
          </a:prstGeom>
          <a:solidFill>
            <a:srgbClr val="C104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Coordinator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 name="Shape 329"/>
        <p:cNvGrpSpPr/>
        <p:nvPr/>
      </p:nvGrpSpPr>
      <p:grpSpPr>
        <a:xfrm>
          <a:off x="0" y="0"/>
          <a:ext cx="0" cy="0"/>
          <a:chOff x="0" y="0"/>
          <a:chExt cx="0" cy="0"/>
        </a:xfrm>
      </p:grpSpPr>
      <p:pic>
        <p:nvPicPr>
          <p:cNvPr descr="Inline image 3" id="330" name="Google Shape;330;p9"/>
          <p:cNvPicPr preferRelativeResize="0"/>
          <p:nvPr>
            <p:ph idx="1" type="body"/>
          </p:nvPr>
        </p:nvPicPr>
        <p:blipFill rotWithShape="1">
          <a:blip r:embed="rId4">
            <a:alphaModFix/>
          </a:blip>
          <a:srcRect b="0" l="0" r="0" t="0"/>
          <a:stretch/>
        </p:blipFill>
        <p:spPr>
          <a:xfrm>
            <a:off x="626082" y="252547"/>
            <a:ext cx="3692677" cy="3692677"/>
          </a:xfrm>
          <a:prstGeom prst="rect">
            <a:avLst/>
          </a:prstGeom>
          <a:noFill/>
          <a:ln>
            <a:noFill/>
          </a:ln>
          <a:effectLst>
            <a:outerShdw blurRad="50800" rotWithShape="0" algn="br" dir="13500000" dist="63500">
              <a:schemeClr val="accent3">
                <a:alpha val="40000"/>
              </a:schemeClr>
            </a:outerShdw>
          </a:effectLst>
        </p:spPr>
      </p:pic>
      <p:sp>
        <p:nvSpPr>
          <p:cNvPr id="331" name="Google Shape;331;p9"/>
          <p:cNvSpPr/>
          <p:nvPr/>
        </p:nvSpPr>
        <p:spPr>
          <a:xfrm>
            <a:off x="0" y="4267997"/>
            <a:ext cx="522626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Arial"/>
                <a:ea typeface="Arial"/>
                <a:cs typeface="Arial"/>
                <a:sym typeface="Arial"/>
              </a:rPr>
              <a:t>Be prepared. Not scared.</a:t>
            </a:r>
            <a:endParaRPr/>
          </a:p>
        </p:txBody>
      </p:sp>
      <p:sp>
        <p:nvSpPr>
          <p:cNvPr id="332" name="Google Shape;332;p9"/>
          <p:cNvSpPr txBox="1"/>
          <p:nvPr>
            <p:ph idx="11" type="ftr"/>
          </p:nvPr>
        </p:nvSpPr>
        <p:spPr>
          <a:xfrm>
            <a:off x="80780" y="5765472"/>
            <a:ext cx="4783282" cy="98285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1600">
                <a:solidFill>
                  <a:schemeClr val="lt1"/>
                </a:solidFill>
              </a:rPr>
              <a:t>Department of Emergency Management                                      www.fau.edu/emergency</a:t>
            </a:r>
            <a:endParaRPr/>
          </a:p>
          <a:p>
            <a:pPr indent="0" lvl="0" marL="0" rtl="0" algn="ctr">
              <a:spcBef>
                <a:spcPts val="0"/>
              </a:spcBef>
              <a:spcAft>
                <a:spcPts val="0"/>
              </a:spcAft>
              <a:buNone/>
            </a:pPr>
            <a:r>
              <a:rPr b="1" lang="en-US" sz="1600">
                <a:solidFill>
                  <a:schemeClr val="lt1"/>
                </a:solidFill>
              </a:rPr>
              <a:t>em@fau.edu</a:t>
            </a:r>
            <a:endParaRPr/>
          </a:p>
        </p:txBody>
      </p:sp>
      <p:sp>
        <p:nvSpPr>
          <p:cNvPr id="333" name="Google Shape;333;p9"/>
          <p:cNvSpPr txBox="1"/>
          <p:nvPr/>
        </p:nvSpPr>
        <p:spPr>
          <a:xfrm>
            <a:off x="6440212" y="414893"/>
            <a:ext cx="5612526" cy="4230546"/>
          </a:xfrm>
          <a:prstGeom prst="rect">
            <a:avLst/>
          </a:prstGeom>
          <a:noFill/>
          <a:ln>
            <a:noFill/>
          </a:ln>
        </p:spPr>
        <p:txBody>
          <a:bodyPr anchorCtr="0" anchor="t" bIns="45700" lIns="91425" spcFirstLastPara="1" rIns="91425" wrap="square" tIns="45700">
            <a:noAutofit/>
          </a:bodyPr>
          <a:lstStyle/>
          <a:p>
            <a:pPr indent="-279400" lvl="0" marL="228600" marR="0" rtl="0" algn="l">
              <a:lnSpc>
                <a:spcPct val="90000"/>
              </a:lnSpc>
              <a:spcBef>
                <a:spcPts val="0"/>
              </a:spcBef>
              <a:spcAft>
                <a:spcPts val="0"/>
              </a:spcAft>
              <a:buClr>
                <a:schemeClr val="lt1"/>
              </a:buClr>
              <a:buSzPts val="4400"/>
              <a:buFont typeface="Noto Sans Symbols"/>
              <a:buChar char="✔"/>
            </a:pPr>
            <a:r>
              <a:rPr lang="en-US" sz="4400">
                <a:solidFill>
                  <a:schemeClr val="lt1"/>
                </a:solidFill>
                <a:latin typeface="Calibri"/>
                <a:ea typeface="Calibri"/>
                <a:cs typeface="Calibri"/>
                <a:sym typeface="Calibri"/>
              </a:rPr>
              <a:t>Have a Plan</a:t>
            </a:r>
            <a:endParaRPr/>
          </a:p>
          <a:p>
            <a:pPr indent="-228600" lvl="1" marL="685800" marR="0" rtl="0" algn="l">
              <a:lnSpc>
                <a:spcPct val="90000"/>
              </a:lnSpc>
              <a:spcBef>
                <a:spcPts val="5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Know what to do</a:t>
            </a:r>
            <a:endParaRPr/>
          </a:p>
          <a:p>
            <a:pPr indent="-228600" lvl="1" marL="685800" marR="0" rtl="0" algn="l">
              <a:lnSpc>
                <a:spcPct val="90000"/>
              </a:lnSpc>
              <a:spcBef>
                <a:spcPts val="5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Know when to do it</a:t>
            </a:r>
            <a:endParaRPr/>
          </a:p>
          <a:p>
            <a:pPr indent="-228600" lvl="1" marL="685800" marR="0" rtl="0" algn="l">
              <a:lnSpc>
                <a:spcPct val="90000"/>
              </a:lnSpc>
              <a:spcBef>
                <a:spcPts val="5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Know where to get information</a:t>
            </a:r>
            <a:endParaRPr/>
          </a:p>
          <a:p>
            <a:pPr indent="-279400" lvl="0" marL="228600" marR="0" rtl="0" algn="l">
              <a:lnSpc>
                <a:spcPct val="90000"/>
              </a:lnSpc>
              <a:spcBef>
                <a:spcPts val="1000"/>
              </a:spcBef>
              <a:spcAft>
                <a:spcPts val="0"/>
              </a:spcAft>
              <a:buClr>
                <a:schemeClr val="lt1"/>
              </a:buClr>
              <a:buSzPts val="4400"/>
              <a:buFont typeface="Noto Sans Symbols"/>
              <a:buChar char="✔"/>
            </a:pPr>
            <a:r>
              <a:rPr lang="en-US" sz="4400">
                <a:solidFill>
                  <a:schemeClr val="lt1"/>
                </a:solidFill>
                <a:latin typeface="Calibri"/>
                <a:ea typeface="Calibri"/>
                <a:cs typeface="Calibri"/>
                <a:sym typeface="Calibri"/>
              </a:rPr>
              <a:t>FAU Alert</a:t>
            </a:r>
            <a:endParaRPr/>
          </a:p>
          <a:p>
            <a:pPr indent="-228600" lvl="1" marL="685800" marR="0" rtl="0" algn="l">
              <a:lnSpc>
                <a:spcPct val="90000"/>
              </a:lnSpc>
              <a:spcBef>
                <a:spcPts val="5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MyFAU</a:t>
            </a:r>
            <a:endParaRPr/>
          </a:p>
          <a:p>
            <a:pPr indent="-228600" lvl="1" marL="685800" marR="0" rtl="0" algn="l">
              <a:lnSpc>
                <a:spcPct val="90000"/>
              </a:lnSpc>
              <a:spcBef>
                <a:spcPts val="50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1-888-FAUOWL</a:t>
            </a:r>
            <a:endParaRPr/>
          </a:p>
          <a:p>
            <a:pPr indent="-279400" lvl="0" marL="228600" marR="0" rtl="0" algn="l">
              <a:lnSpc>
                <a:spcPct val="90000"/>
              </a:lnSpc>
              <a:spcBef>
                <a:spcPts val="1000"/>
              </a:spcBef>
              <a:spcAft>
                <a:spcPts val="0"/>
              </a:spcAft>
              <a:buClr>
                <a:schemeClr val="lt1"/>
              </a:buClr>
              <a:buSzPts val="4400"/>
              <a:buFont typeface="Noto Sans Symbols"/>
              <a:buChar char="✔"/>
            </a:pPr>
            <a:r>
              <a:rPr lang="en-US" sz="4400">
                <a:solidFill>
                  <a:schemeClr val="lt1"/>
                </a:solidFill>
                <a:latin typeface="Calibri"/>
                <a:ea typeface="Calibri"/>
                <a:cs typeface="Calibri"/>
                <a:sym typeface="Calibri"/>
              </a:rPr>
              <a:t>Owl Ready App</a:t>
            </a:r>
            <a:endParaRPr/>
          </a:p>
          <a:p>
            <a:pPr indent="0" lvl="0" marL="228600" marR="0" rtl="0" algn="l">
              <a:lnSpc>
                <a:spcPct val="90000"/>
              </a:lnSpc>
              <a:spcBef>
                <a:spcPts val="1000"/>
              </a:spcBef>
              <a:spcAft>
                <a:spcPts val="0"/>
              </a:spcAft>
              <a:buClr>
                <a:schemeClr val="dk1"/>
              </a:buClr>
              <a:buSzPts val="4400"/>
              <a:buFont typeface="Noto Sans Symbols"/>
              <a:buNone/>
            </a:pPr>
            <a:r>
              <a:t/>
            </a:r>
            <a:endParaRPr sz="4400">
              <a:solidFill>
                <a:schemeClr val="lt1"/>
              </a:solidFill>
              <a:latin typeface="Calibri"/>
              <a:ea typeface="Calibri"/>
              <a:cs typeface="Calibri"/>
              <a:sym typeface="Calibri"/>
            </a:endParaRPr>
          </a:p>
        </p:txBody>
      </p:sp>
      <p:pic>
        <p:nvPicPr>
          <p:cNvPr id="334" name="Google Shape;334;p9"/>
          <p:cNvPicPr preferRelativeResize="0"/>
          <p:nvPr/>
        </p:nvPicPr>
        <p:blipFill rotWithShape="1">
          <a:blip r:embed="rId5">
            <a:alphaModFix/>
          </a:blip>
          <a:srcRect b="0" l="0" r="0" t="0"/>
          <a:stretch/>
        </p:blipFill>
        <p:spPr>
          <a:xfrm>
            <a:off x="5005953" y="5473316"/>
            <a:ext cx="1995140" cy="886148"/>
          </a:xfrm>
          <a:prstGeom prst="rect">
            <a:avLst/>
          </a:prstGeom>
          <a:noFill/>
          <a:ln>
            <a:noFill/>
          </a:ln>
        </p:spPr>
      </p:pic>
      <p:pic>
        <p:nvPicPr>
          <p:cNvPr id="335" name="Google Shape;335;p9"/>
          <p:cNvPicPr preferRelativeResize="0"/>
          <p:nvPr/>
        </p:nvPicPr>
        <p:blipFill rotWithShape="1">
          <a:blip r:embed="rId6">
            <a:alphaModFix/>
          </a:blip>
          <a:srcRect b="19136" l="2056" r="5991" t="6144"/>
          <a:stretch/>
        </p:blipFill>
        <p:spPr>
          <a:xfrm>
            <a:off x="8321861" y="4699429"/>
            <a:ext cx="3268980" cy="480060"/>
          </a:xfrm>
          <a:prstGeom prst="rect">
            <a:avLst/>
          </a:prstGeom>
          <a:noFill/>
          <a:ln>
            <a:noFill/>
          </a:ln>
          <a:effectLst>
            <a:outerShdw blurRad="190500" rotWithShape="0" algn="tl">
              <a:srgbClr val="000000">
                <a:alpha val="69803"/>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heme6">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2021-03-17T14:13:15Z</dcterms:created>
  <dc:creator>Tiffany Burnett</dc:creator>
</cp:coreProperties>
</file>