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Palatino Linotype"/>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TqRgixP8Rfvs6Mufwlt2eCNsL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alatinoLinotype-bold.fntdata"/><Relationship Id="rId12" Type="http://schemas.openxmlformats.org/officeDocument/2006/relationships/font" Target="fonts/PalatinoLinotyp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alatinoLinotype-boldItalic.fntdata"/><Relationship Id="rId14" Type="http://schemas.openxmlformats.org/officeDocument/2006/relationships/font" Target="fonts/PalatinoLinotype-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7d4286f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Hi, everyone. My name is _________, and I’m </a:t>
            </a:r>
            <a:r>
              <a:rPr lang="en-US"/>
              <a:t>representing</a:t>
            </a:r>
            <a:r>
              <a:rPr lang="en-US"/>
              <a:t> Commuter Student Services. The office resides in the Student Support Services (SU-80) building, suite 214 (next door to University Advising Services). Our office exists to connect students living off campus with the people and resources you need to be successful.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way to get connected to FAU people in a meaningful way is opting-in to the First-Year Connections mentoring program. The mentoring program matches mentors and mentees in a 1:1 mentoring relationship, which lasts the fall semester. We ask that mentees meet with your mentor 2 times each </a:t>
            </a:r>
            <a:r>
              <a:rPr lang="en-US"/>
              <a:t>month. Whether it’s a text check-in or going to coffee/lunch/an event together. This program helps welcome and acclimate new students to FAU Boca Raton Campus. You can register now by logging into fau.edu/mentoring.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great resource is the Commuter Student Guide found on the fau.edu/commuterstudent website. In addition to quick links to academic advising and ways to get involved, you can navigate a Google Map of meaningful spaces on campus (including Power Nap locations --- yes, you heard me say POWER NAP). PLEASE DO NOT arrive to campus, go to class, go to your car, sit in your car for two hours between classes, then head home. PLEASE use the resources you have already paid for --- like the Wimberly Library, Center for Teaching &amp; Learning, Schmidt Center, and Campus Recreation (which we get to see later tonight at Owls Move)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Lastly, we want you to know that off-campus housing services are available at FAU through Off-Campus Partners (an Apartments.com partner). While you may already have housing for your first semester/year, please know our office is available to you when you have off-campus housing needs (including how to find a roommate, how to budget, what landlord/roommate agreements should look like,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that, I’ll pass it over to Student Activities &amp; Involvement to talk about how you can get involved in your first semester at FAU! </a:t>
            </a:r>
            <a:endParaRPr/>
          </a:p>
        </p:txBody>
      </p:sp>
      <p:sp>
        <p:nvSpPr>
          <p:cNvPr id="95" name="Google Shape;95;ge7d4286f6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4fb1337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What’s next?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Families, please follow Shamere to the Library Experience.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Students, please connect with your Orientation Leaders awaiting in the back of the room.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Thanks again for your attention today, and GO OWLS!</a:t>
            </a:r>
            <a:endParaRPr/>
          </a:p>
        </p:txBody>
      </p:sp>
      <p:sp>
        <p:nvSpPr>
          <p:cNvPr id="120" name="Google Shape;120;ge4fb1337a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www.fau.edu/commuterstudent/" TargetMode="External"/><Relationship Id="rId5" Type="http://schemas.openxmlformats.org/officeDocument/2006/relationships/hyperlink" Target="https://www.offcampushousing.fa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www.fau.edu/getinvolv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create.kahoot.it/details/07002070-305f-48e4-b793-0164694aca6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mailto:rfellinger@fau.edu" TargetMode="External"/><Relationship Id="rId5" Type="http://schemas.openxmlformats.org/officeDocument/2006/relationships/hyperlink" Target="mailto:rfellinger@fau.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2289425" y="4465400"/>
            <a:ext cx="5940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rgbClr val="073763"/>
                </a:solidFill>
                <a:latin typeface="Palatino Linotype"/>
                <a:ea typeface="Palatino Linotype"/>
                <a:cs typeface="Palatino Linotype"/>
                <a:sym typeface="Palatino Linotype"/>
              </a:rPr>
              <a:t>Living Off Campus</a:t>
            </a:r>
            <a:endParaRPr b="1" sz="4000">
              <a:solidFill>
                <a:srgbClr val="073763"/>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2"/>
          <p:cNvSpPr txBox="1"/>
          <p:nvPr>
            <p:ph type="title"/>
          </p:nvPr>
        </p:nvSpPr>
        <p:spPr>
          <a:xfrm>
            <a:off x="6712475" y="4209500"/>
            <a:ext cx="5138700" cy="1546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Renee Fellinger</a:t>
            </a:r>
            <a:endParaRPr b="1" sz="2500">
              <a:solidFill>
                <a:schemeClr val="lt1"/>
              </a:solidFill>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Assistant Director</a:t>
            </a:r>
            <a:endParaRPr b="1" sz="2500">
              <a:solidFill>
                <a:schemeClr val="lt1"/>
              </a:solidFill>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Student Activities &amp; Involvement</a:t>
            </a:r>
            <a:endParaRPr b="1" sz="2500">
              <a:solidFill>
                <a:schemeClr val="lt1"/>
              </a:solidFill>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RFellinger@fau.edu</a:t>
            </a:r>
            <a:endParaRPr b="1" sz="2500">
              <a:solidFill>
                <a:schemeClr val="lt1"/>
              </a:solidFill>
              <a:latin typeface="Palatino Linotype"/>
              <a:ea typeface="Palatino Linotype"/>
              <a:cs typeface="Palatino Linotype"/>
              <a:sym typeface="Palatino Linotype"/>
            </a:endParaRPr>
          </a:p>
        </p:txBody>
      </p:sp>
      <p:sp>
        <p:nvSpPr>
          <p:cNvPr id="90" name="Google Shape;90;p2"/>
          <p:cNvSpPr txBox="1"/>
          <p:nvPr>
            <p:ph type="title"/>
          </p:nvPr>
        </p:nvSpPr>
        <p:spPr>
          <a:xfrm>
            <a:off x="478140" y="4284250"/>
            <a:ext cx="4746300" cy="1989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Allison Rodgers Zapata</a:t>
            </a:r>
            <a:endParaRPr b="1" sz="2500">
              <a:solidFill>
                <a:schemeClr val="lt1"/>
              </a:solidFill>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Associate Director</a:t>
            </a:r>
            <a:endParaRPr b="1" sz="2500">
              <a:solidFill>
                <a:schemeClr val="lt1"/>
              </a:solidFill>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New Student Transitions &amp; Family Engagement</a:t>
            </a:r>
            <a:endParaRPr b="1" sz="2500">
              <a:solidFill>
                <a:schemeClr val="lt1"/>
              </a:solidFill>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4400"/>
              <a:buFont typeface="Calibri"/>
              <a:buNone/>
            </a:pPr>
            <a:r>
              <a:rPr b="1" lang="en-US" sz="2500">
                <a:solidFill>
                  <a:schemeClr val="lt1"/>
                </a:solidFill>
                <a:latin typeface="Palatino Linotype"/>
                <a:ea typeface="Palatino Linotype"/>
                <a:cs typeface="Palatino Linotype"/>
                <a:sym typeface="Palatino Linotype"/>
              </a:rPr>
              <a:t>RodgersA@fau.edu </a:t>
            </a:r>
            <a:endParaRPr b="1" sz="2500">
              <a:solidFill>
                <a:schemeClr val="lt1"/>
              </a:solidFill>
              <a:latin typeface="Palatino Linotype"/>
              <a:ea typeface="Palatino Linotype"/>
              <a:cs typeface="Palatino Linotype"/>
              <a:sym typeface="Palatino Linotype"/>
            </a:endParaRPr>
          </a:p>
        </p:txBody>
      </p:sp>
      <p:pic>
        <p:nvPicPr>
          <p:cNvPr id="91" name="Google Shape;91;p2"/>
          <p:cNvPicPr preferRelativeResize="0"/>
          <p:nvPr/>
        </p:nvPicPr>
        <p:blipFill>
          <a:blip r:embed="rId4">
            <a:alphaModFix/>
          </a:blip>
          <a:stretch>
            <a:fillRect/>
          </a:stretch>
        </p:blipFill>
        <p:spPr>
          <a:xfrm>
            <a:off x="8016192" y="412563"/>
            <a:ext cx="2531284" cy="3796925"/>
          </a:xfrm>
          <a:prstGeom prst="rect">
            <a:avLst/>
          </a:prstGeom>
          <a:noFill/>
          <a:ln>
            <a:noFill/>
          </a:ln>
        </p:spPr>
      </p:pic>
      <p:pic>
        <p:nvPicPr>
          <p:cNvPr id="92" name="Google Shape;92;p2"/>
          <p:cNvPicPr preferRelativeResize="0"/>
          <p:nvPr/>
        </p:nvPicPr>
        <p:blipFill>
          <a:blip r:embed="rId5">
            <a:alphaModFix/>
          </a:blip>
          <a:stretch>
            <a:fillRect/>
          </a:stretch>
        </p:blipFill>
        <p:spPr>
          <a:xfrm>
            <a:off x="1585651" y="412575"/>
            <a:ext cx="2531275" cy="3796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ge7d4286f6a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600">
                <a:solidFill>
                  <a:schemeClr val="lt1"/>
                </a:solidFill>
                <a:latin typeface="Palatino Linotype"/>
                <a:ea typeface="Palatino Linotype"/>
                <a:cs typeface="Palatino Linotype"/>
                <a:sym typeface="Palatino Linotype"/>
              </a:rPr>
              <a:t>Commuter Student Services</a:t>
            </a:r>
            <a:endParaRPr b="1" sz="3600">
              <a:solidFill>
                <a:schemeClr val="lt1"/>
              </a:solidFill>
              <a:latin typeface="Palatino Linotype"/>
              <a:ea typeface="Palatino Linotype"/>
              <a:cs typeface="Palatino Linotype"/>
              <a:sym typeface="Palatino Linotype"/>
            </a:endParaRPr>
          </a:p>
        </p:txBody>
      </p:sp>
      <p:sp>
        <p:nvSpPr>
          <p:cNvPr id="98" name="Google Shape;98;ge7d4286f6a_0_0"/>
          <p:cNvSpPr txBox="1"/>
          <p:nvPr>
            <p:ph idx="1" type="body"/>
          </p:nvPr>
        </p:nvSpPr>
        <p:spPr>
          <a:xfrm>
            <a:off x="838200" y="1825625"/>
            <a:ext cx="9033300" cy="4351500"/>
          </a:xfrm>
          <a:prstGeom prst="rect">
            <a:avLst/>
          </a:prstGeom>
          <a:noFill/>
          <a:ln>
            <a:noFill/>
          </a:ln>
        </p:spPr>
        <p:txBody>
          <a:bodyPr anchorCtr="0" anchor="t" bIns="45700" lIns="91425" spcFirstLastPara="1" rIns="91425" wrap="square" tIns="45700">
            <a:normAutofit/>
          </a:bodyPr>
          <a:lstStyle/>
          <a:p>
            <a:pPr indent="-425450" lvl="0" marL="457200" rtl="0" algn="l">
              <a:lnSpc>
                <a:spcPct val="90000"/>
              </a:lnSpc>
              <a:spcBef>
                <a:spcPts val="0"/>
              </a:spcBef>
              <a:spcAft>
                <a:spcPts val="0"/>
              </a:spcAft>
              <a:buClr>
                <a:schemeClr val="lt1"/>
              </a:buClr>
              <a:buSzPts val="3100"/>
              <a:buFont typeface="Palatino Linotype"/>
              <a:buChar char="•"/>
            </a:pPr>
            <a:r>
              <a:rPr lang="en-US" sz="3100">
                <a:solidFill>
                  <a:schemeClr val="lt1"/>
                </a:solidFill>
                <a:latin typeface="Palatino Linotype"/>
                <a:ea typeface="Palatino Linotype"/>
                <a:cs typeface="Palatino Linotype"/>
                <a:sym typeface="Palatino Linotype"/>
              </a:rPr>
              <a:t>First-Year Connections mentoring program</a:t>
            </a:r>
            <a:endParaRPr sz="3100">
              <a:solidFill>
                <a:schemeClr val="lt1"/>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rPr lang="en-US" sz="3100" u="sng">
                <a:solidFill>
                  <a:schemeClr val="lt1"/>
                </a:solidFill>
                <a:latin typeface="Palatino Linotype"/>
                <a:ea typeface="Palatino Linotype"/>
                <a:cs typeface="Palatino Linotype"/>
                <a:sym typeface="Palatino Linotype"/>
              </a:rPr>
              <a:t>www.fau.edu/mentoring </a:t>
            </a:r>
            <a:endParaRPr sz="3100" u="sng">
              <a:solidFill>
                <a:schemeClr val="lt1"/>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t/>
            </a:r>
            <a:endParaRPr sz="3100">
              <a:solidFill>
                <a:schemeClr val="lt1"/>
              </a:solidFill>
              <a:latin typeface="Palatino Linotype"/>
              <a:ea typeface="Palatino Linotype"/>
              <a:cs typeface="Palatino Linotype"/>
              <a:sym typeface="Palatino Linotype"/>
            </a:endParaRPr>
          </a:p>
          <a:p>
            <a:pPr indent="-425450" lvl="0" marL="457200" rtl="0" algn="l">
              <a:lnSpc>
                <a:spcPct val="90000"/>
              </a:lnSpc>
              <a:spcBef>
                <a:spcPts val="0"/>
              </a:spcBef>
              <a:spcAft>
                <a:spcPts val="0"/>
              </a:spcAft>
              <a:buClr>
                <a:schemeClr val="lt1"/>
              </a:buClr>
              <a:buSzPts val="3100"/>
              <a:buFont typeface="Palatino Linotype"/>
              <a:buChar char="•"/>
            </a:pPr>
            <a:r>
              <a:rPr lang="en-US" sz="3100">
                <a:solidFill>
                  <a:schemeClr val="lt1"/>
                </a:solidFill>
                <a:latin typeface="Palatino Linotype"/>
                <a:ea typeface="Palatino Linotype"/>
                <a:cs typeface="Palatino Linotype"/>
                <a:sym typeface="Palatino Linotype"/>
              </a:rPr>
              <a:t>Commuter student guide (spaces on campus) </a:t>
            </a:r>
            <a:endParaRPr sz="3100">
              <a:solidFill>
                <a:schemeClr val="lt1"/>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rPr lang="en-US" sz="3100" u="sng">
                <a:solidFill>
                  <a:schemeClr val="lt1"/>
                </a:solidFill>
                <a:latin typeface="Palatino Linotype"/>
                <a:ea typeface="Palatino Linotype"/>
                <a:cs typeface="Palatino Linotype"/>
                <a:sym typeface="Palatino Linotype"/>
                <a:hlinkClick r:id="rId4">
                  <a:extLst>
                    <a:ext uri="{A12FA001-AC4F-418D-AE19-62706E023703}">
                      <ahyp:hlinkClr val="tx"/>
                    </a:ext>
                  </a:extLst>
                </a:hlinkClick>
              </a:rPr>
              <a:t>www.fau.edu/commuterstudent/</a:t>
            </a:r>
            <a:r>
              <a:rPr lang="en-US" sz="3100">
                <a:solidFill>
                  <a:schemeClr val="lt1"/>
                </a:solidFill>
                <a:latin typeface="Palatino Linotype"/>
                <a:ea typeface="Palatino Linotype"/>
                <a:cs typeface="Palatino Linotype"/>
                <a:sym typeface="Palatino Linotype"/>
              </a:rPr>
              <a:t> </a:t>
            </a:r>
            <a:endParaRPr sz="3100">
              <a:solidFill>
                <a:schemeClr val="lt1"/>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t/>
            </a:r>
            <a:endParaRPr sz="3100">
              <a:solidFill>
                <a:schemeClr val="lt1"/>
              </a:solidFill>
              <a:latin typeface="Palatino Linotype"/>
              <a:ea typeface="Palatino Linotype"/>
              <a:cs typeface="Palatino Linotype"/>
              <a:sym typeface="Palatino Linotype"/>
            </a:endParaRPr>
          </a:p>
          <a:p>
            <a:pPr indent="-425450" lvl="0" marL="457200" rtl="0" algn="l">
              <a:lnSpc>
                <a:spcPct val="90000"/>
              </a:lnSpc>
              <a:spcBef>
                <a:spcPts val="0"/>
              </a:spcBef>
              <a:spcAft>
                <a:spcPts val="0"/>
              </a:spcAft>
              <a:buClr>
                <a:schemeClr val="lt1"/>
              </a:buClr>
              <a:buSzPts val="3100"/>
              <a:buFont typeface="Palatino Linotype"/>
              <a:buChar char="•"/>
            </a:pPr>
            <a:r>
              <a:rPr lang="en-US" sz="3100">
                <a:solidFill>
                  <a:schemeClr val="lt1"/>
                </a:solidFill>
                <a:latin typeface="Palatino Linotype"/>
                <a:ea typeface="Palatino Linotype"/>
                <a:cs typeface="Palatino Linotype"/>
                <a:sym typeface="Palatino Linotype"/>
              </a:rPr>
              <a:t>Off-campus housing search, roommate matching, and resources for living off campus </a:t>
            </a:r>
            <a:endParaRPr sz="3100">
              <a:solidFill>
                <a:schemeClr val="lt1"/>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rPr lang="en-US" sz="3100" u="sng">
                <a:solidFill>
                  <a:schemeClr val="lt1"/>
                </a:solidFill>
                <a:latin typeface="Palatino Linotype"/>
                <a:ea typeface="Palatino Linotype"/>
                <a:cs typeface="Palatino Linotype"/>
                <a:sym typeface="Palatino Linotype"/>
                <a:hlinkClick r:id="rId5">
                  <a:extLst>
                    <a:ext uri="{A12FA001-AC4F-418D-AE19-62706E023703}">
                      <ahyp:hlinkClr val="tx"/>
                    </a:ext>
                  </a:extLst>
                </a:hlinkClick>
              </a:rPr>
              <a:t>www.offcampushousing.fau.edu</a:t>
            </a:r>
            <a:r>
              <a:rPr lang="en-US" sz="3100">
                <a:solidFill>
                  <a:schemeClr val="lt1"/>
                </a:solidFill>
                <a:latin typeface="Palatino Linotype"/>
                <a:ea typeface="Palatino Linotype"/>
                <a:cs typeface="Palatino Linotype"/>
                <a:sym typeface="Palatino Linotype"/>
              </a:rPr>
              <a:t> </a:t>
            </a:r>
            <a:endParaRPr sz="3100">
              <a:solidFill>
                <a:schemeClr val="lt1"/>
              </a:solidFill>
              <a:latin typeface="Palatino Linotype"/>
              <a:ea typeface="Palatino Linotype"/>
              <a:cs typeface="Palatino Linotype"/>
              <a:sym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600">
                <a:solidFill>
                  <a:srgbClr val="073763"/>
                </a:solidFill>
                <a:latin typeface="Palatino Linotype"/>
                <a:ea typeface="Palatino Linotype"/>
                <a:cs typeface="Palatino Linotype"/>
                <a:sym typeface="Palatino Linotype"/>
              </a:rPr>
              <a:t>Student Activities &amp; Involvement</a:t>
            </a:r>
            <a:endParaRPr b="1" sz="3600">
              <a:solidFill>
                <a:srgbClr val="073763"/>
              </a:solidFill>
              <a:latin typeface="Palatino Linotype"/>
              <a:ea typeface="Palatino Linotype"/>
              <a:cs typeface="Palatino Linotype"/>
              <a:sym typeface="Palatino Linotype"/>
            </a:endParaRPr>
          </a:p>
        </p:txBody>
      </p:sp>
      <p:sp>
        <p:nvSpPr>
          <p:cNvPr id="104" name="Google Shape;10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25450" lvl="0" marL="457200" rtl="0" algn="l">
              <a:lnSpc>
                <a:spcPct val="90000"/>
              </a:lnSpc>
              <a:spcBef>
                <a:spcPts val="0"/>
              </a:spcBef>
              <a:spcAft>
                <a:spcPts val="0"/>
              </a:spcAft>
              <a:buClr>
                <a:srgbClr val="073763"/>
              </a:buClr>
              <a:buSzPts val="3100"/>
              <a:buFont typeface="Palatino Linotype"/>
              <a:buChar char="•"/>
            </a:pPr>
            <a:r>
              <a:rPr lang="en-US" sz="3100">
                <a:solidFill>
                  <a:srgbClr val="073763"/>
                </a:solidFill>
                <a:latin typeface="Palatino Linotype"/>
                <a:ea typeface="Palatino Linotype"/>
                <a:cs typeface="Palatino Linotype"/>
                <a:sym typeface="Palatino Linotype"/>
              </a:rPr>
              <a:t>Owl Central organization portal </a:t>
            </a:r>
            <a:endParaRPr sz="3100">
              <a:solidFill>
                <a:srgbClr val="073763"/>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rPr lang="en-US" sz="3100" u="sng">
                <a:solidFill>
                  <a:schemeClr val="hlink"/>
                </a:solidFill>
                <a:latin typeface="Palatino Linotype"/>
                <a:ea typeface="Palatino Linotype"/>
                <a:cs typeface="Palatino Linotype"/>
                <a:sym typeface="Palatino Linotype"/>
                <a:hlinkClick r:id="rId4"/>
              </a:rPr>
              <a:t>www.fau.edu/getinvolved</a:t>
            </a:r>
            <a:r>
              <a:rPr lang="en-US" sz="3100">
                <a:solidFill>
                  <a:srgbClr val="073763"/>
                </a:solidFill>
                <a:latin typeface="Palatino Linotype"/>
                <a:ea typeface="Palatino Linotype"/>
                <a:cs typeface="Palatino Linotype"/>
                <a:sym typeface="Palatino Linotype"/>
              </a:rPr>
              <a:t> </a:t>
            </a:r>
            <a:endParaRPr sz="3100">
              <a:solidFill>
                <a:srgbClr val="073763"/>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t/>
            </a:r>
            <a:endParaRPr sz="3100">
              <a:solidFill>
                <a:srgbClr val="073763"/>
              </a:solidFill>
              <a:latin typeface="Palatino Linotype"/>
              <a:ea typeface="Palatino Linotype"/>
              <a:cs typeface="Palatino Linotype"/>
              <a:sym typeface="Palatino Linotype"/>
            </a:endParaRPr>
          </a:p>
          <a:p>
            <a:pPr indent="-425450" lvl="0" marL="457200" rtl="0" algn="l">
              <a:lnSpc>
                <a:spcPct val="90000"/>
              </a:lnSpc>
              <a:spcBef>
                <a:spcPts val="0"/>
              </a:spcBef>
              <a:spcAft>
                <a:spcPts val="0"/>
              </a:spcAft>
              <a:buClr>
                <a:srgbClr val="073763"/>
              </a:buClr>
              <a:buSzPts val="3100"/>
              <a:buFont typeface="Palatino Linotype"/>
              <a:buChar char="•"/>
            </a:pPr>
            <a:r>
              <a:rPr lang="en-US" sz="3100">
                <a:solidFill>
                  <a:srgbClr val="073763"/>
                </a:solidFill>
                <a:latin typeface="Palatino Linotype"/>
                <a:ea typeface="Palatino Linotype"/>
                <a:cs typeface="Palatino Linotype"/>
                <a:sym typeface="Palatino Linotype"/>
              </a:rPr>
              <a:t>iCommute registered student organization </a:t>
            </a:r>
            <a:endParaRPr sz="3100">
              <a:solidFill>
                <a:srgbClr val="073763"/>
              </a:solidFill>
              <a:latin typeface="Palatino Linotype"/>
              <a:ea typeface="Palatino Linotype"/>
              <a:cs typeface="Palatino Linotype"/>
              <a:sym typeface="Palatino Linotype"/>
            </a:endParaRPr>
          </a:p>
          <a:p>
            <a:pPr indent="0" lvl="0" marL="457200" rtl="0" algn="l">
              <a:lnSpc>
                <a:spcPct val="90000"/>
              </a:lnSpc>
              <a:spcBef>
                <a:spcPts val="0"/>
              </a:spcBef>
              <a:spcAft>
                <a:spcPts val="0"/>
              </a:spcAft>
              <a:buNone/>
            </a:pPr>
            <a:r>
              <a:t/>
            </a:r>
            <a:endParaRPr sz="3100">
              <a:solidFill>
                <a:srgbClr val="073763"/>
              </a:solidFill>
              <a:latin typeface="Palatino Linotype"/>
              <a:ea typeface="Palatino Linotype"/>
              <a:cs typeface="Palatino Linotype"/>
              <a:sym typeface="Palatino Linotype"/>
            </a:endParaRPr>
          </a:p>
          <a:p>
            <a:pPr indent="-425450" lvl="0" marL="457200" rtl="0" algn="l">
              <a:lnSpc>
                <a:spcPct val="90000"/>
              </a:lnSpc>
              <a:spcBef>
                <a:spcPts val="0"/>
              </a:spcBef>
              <a:spcAft>
                <a:spcPts val="0"/>
              </a:spcAft>
              <a:buClr>
                <a:srgbClr val="073763"/>
              </a:buClr>
              <a:buSzPts val="3100"/>
              <a:buFont typeface="Palatino Linotype"/>
              <a:buChar char="•"/>
            </a:pPr>
            <a:r>
              <a:rPr lang="en-US" sz="3100">
                <a:solidFill>
                  <a:srgbClr val="073763"/>
                </a:solidFill>
                <a:latin typeface="Palatino Linotype"/>
                <a:ea typeface="Palatino Linotype"/>
                <a:cs typeface="Palatino Linotype"/>
                <a:sym typeface="Palatino Linotype"/>
              </a:rPr>
              <a:t>Download the Traditions Keeper application </a:t>
            </a:r>
            <a:br>
              <a:rPr lang="en-US" sz="3100">
                <a:solidFill>
                  <a:srgbClr val="073763"/>
                </a:solidFill>
                <a:latin typeface="Palatino Linotype"/>
                <a:ea typeface="Palatino Linotype"/>
                <a:cs typeface="Palatino Linotype"/>
                <a:sym typeface="Palatino Linotype"/>
              </a:rPr>
            </a:br>
            <a:r>
              <a:rPr lang="en-US" sz="3100">
                <a:solidFill>
                  <a:srgbClr val="073763"/>
                </a:solidFill>
                <a:latin typeface="Palatino Linotype"/>
                <a:ea typeface="Palatino Linotype"/>
                <a:cs typeface="Palatino Linotype"/>
                <a:sym typeface="Palatino Linotype"/>
              </a:rPr>
              <a:t>(Apple Store/Google Play) </a:t>
            </a:r>
            <a:endParaRPr sz="3100">
              <a:solidFill>
                <a:srgbClr val="073763"/>
              </a:solidFill>
              <a:latin typeface="Palatino Linotype"/>
              <a:ea typeface="Palatino Linotype"/>
              <a:cs typeface="Palatino Linotype"/>
              <a:sym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4"/>
          <p:cNvSpPr txBox="1"/>
          <p:nvPr>
            <p:ph idx="1" type="body"/>
          </p:nvPr>
        </p:nvSpPr>
        <p:spPr>
          <a:xfrm>
            <a:off x="838200" y="2179975"/>
            <a:ext cx="10515600" cy="21474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lt1"/>
              </a:buClr>
              <a:buSzPts val="14900"/>
              <a:buNone/>
            </a:pPr>
            <a:r>
              <a:t/>
            </a:r>
            <a:endParaRPr sz="5000"/>
          </a:p>
          <a:p>
            <a:pPr indent="0" lvl="0" marL="0" rtl="0" algn="ctr">
              <a:spcBef>
                <a:spcPts val="0"/>
              </a:spcBef>
              <a:spcAft>
                <a:spcPts val="0"/>
              </a:spcAft>
              <a:buClr>
                <a:schemeClr val="lt1"/>
              </a:buClr>
              <a:buSzPts val="14900"/>
              <a:buFont typeface="Arial"/>
              <a:buNone/>
            </a:pPr>
            <a:r>
              <a:rPr b="1" lang="en-US" sz="12000" u="sng">
                <a:solidFill>
                  <a:schemeClr val="lt1"/>
                </a:solidFill>
                <a:latin typeface="Palatino Linotype"/>
                <a:ea typeface="Palatino Linotype"/>
                <a:cs typeface="Palatino Linotype"/>
                <a:sym typeface="Palatino Linotype"/>
                <a:hlinkClick r:id="rId4">
                  <a:extLst>
                    <a:ext uri="{A12FA001-AC4F-418D-AE19-62706E023703}">
                      <ahyp:hlinkClr val="tx"/>
                    </a:ext>
                  </a:extLst>
                </a:hlinkClick>
              </a:rPr>
              <a:t>FAU-ology</a:t>
            </a:r>
            <a:endParaRPr b="1" sz="12000">
              <a:latin typeface="Palatino Linotype"/>
              <a:ea typeface="Palatino Linotype"/>
              <a:cs typeface="Palatino Linotype"/>
              <a:sym typeface="Palatino Linotyp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rgbClr val="073763"/>
                </a:solidFill>
                <a:latin typeface="Palatino Linotype"/>
                <a:ea typeface="Palatino Linotype"/>
                <a:cs typeface="Palatino Linotype"/>
                <a:sym typeface="Palatino Linotype"/>
              </a:rPr>
              <a:t>Key Takeaways</a:t>
            </a:r>
            <a:endParaRPr b="1">
              <a:solidFill>
                <a:srgbClr val="073763"/>
              </a:solidFill>
              <a:latin typeface="Palatino Linotype"/>
              <a:ea typeface="Palatino Linotype"/>
              <a:cs typeface="Palatino Linotype"/>
              <a:sym typeface="Palatino Linotype"/>
            </a:endParaRPr>
          </a:p>
        </p:txBody>
      </p:sp>
      <p:sp>
        <p:nvSpPr>
          <p:cNvPr id="115" name="Google Shape;115;p5"/>
          <p:cNvSpPr txBox="1"/>
          <p:nvPr>
            <p:ph idx="1" type="body"/>
          </p:nvPr>
        </p:nvSpPr>
        <p:spPr>
          <a:xfrm>
            <a:off x="838200" y="1690700"/>
            <a:ext cx="5947500" cy="4725600"/>
          </a:xfrm>
          <a:prstGeom prst="rect">
            <a:avLst/>
          </a:prstGeom>
          <a:noFill/>
          <a:ln>
            <a:noFill/>
          </a:ln>
        </p:spPr>
        <p:txBody>
          <a:bodyPr anchorCtr="0" anchor="t" bIns="45700" lIns="91425" spcFirstLastPara="1" rIns="91425" wrap="square" tIns="45700">
            <a:noAutofit/>
          </a:bodyPr>
          <a:lstStyle/>
          <a:p>
            <a:pPr indent="-385127" lvl="0" marL="457200" rtl="0" algn="l">
              <a:lnSpc>
                <a:spcPct val="70000"/>
              </a:lnSpc>
              <a:spcBef>
                <a:spcPts val="0"/>
              </a:spcBef>
              <a:spcAft>
                <a:spcPts val="0"/>
              </a:spcAft>
              <a:buClr>
                <a:srgbClr val="073763"/>
              </a:buClr>
              <a:buSzPts val="2465"/>
              <a:buFont typeface="Palatino Linotype"/>
              <a:buChar char="-"/>
            </a:pPr>
            <a:r>
              <a:rPr lang="en-US" sz="3390">
                <a:solidFill>
                  <a:srgbClr val="073763"/>
                </a:solidFill>
                <a:latin typeface="Palatino Linotype"/>
                <a:ea typeface="Palatino Linotype"/>
                <a:cs typeface="Palatino Linotype"/>
                <a:sym typeface="Palatino Linotype"/>
              </a:rPr>
              <a:t>Get connected to </a:t>
            </a:r>
            <a:br>
              <a:rPr lang="en-US" sz="3390">
                <a:solidFill>
                  <a:srgbClr val="073763"/>
                </a:solidFill>
                <a:latin typeface="Palatino Linotype"/>
                <a:ea typeface="Palatino Linotype"/>
                <a:cs typeface="Palatino Linotype"/>
                <a:sym typeface="Palatino Linotype"/>
              </a:rPr>
            </a:br>
            <a:r>
              <a:rPr lang="en-US" sz="3390">
                <a:solidFill>
                  <a:srgbClr val="073763"/>
                </a:solidFill>
                <a:latin typeface="Palatino Linotype"/>
                <a:ea typeface="Palatino Linotype"/>
                <a:cs typeface="Palatino Linotype"/>
                <a:sym typeface="Palatino Linotype"/>
              </a:rPr>
              <a:t>your peers today </a:t>
            </a:r>
            <a:endParaRPr sz="3390">
              <a:solidFill>
                <a:srgbClr val="073763"/>
              </a:solidFill>
              <a:latin typeface="Palatino Linotype"/>
              <a:ea typeface="Palatino Linotype"/>
              <a:cs typeface="Palatino Linotype"/>
              <a:sym typeface="Palatino Linotype"/>
            </a:endParaRPr>
          </a:p>
          <a:p>
            <a:pPr indent="0" lvl="0" marL="457200" rtl="0" algn="l">
              <a:lnSpc>
                <a:spcPct val="70000"/>
              </a:lnSpc>
              <a:spcBef>
                <a:spcPts val="0"/>
              </a:spcBef>
              <a:spcAft>
                <a:spcPts val="0"/>
              </a:spcAft>
              <a:buNone/>
            </a:pPr>
            <a:r>
              <a:t/>
            </a:r>
            <a:endParaRPr sz="3390">
              <a:solidFill>
                <a:srgbClr val="073763"/>
              </a:solidFill>
              <a:latin typeface="Palatino Linotype"/>
              <a:ea typeface="Palatino Linotype"/>
              <a:cs typeface="Palatino Linotype"/>
              <a:sym typeface="Palatino Linotype"/>
            </a:endParaRPr>
          </a:p>
          <a:p>
            <a:pPr indent="-385127" lvl="1" marL="914400" rtl="0" algn="l">
              <a:lnSpc>
                <a:spcPct val="70000"/>
              </a:lnSpc>
              <a:spcBef>
                <a:spcPts val="0"/>
              </a:spcBef>
              <a:spcAft>
                <a:spcPts val="0"/>
              </a:spcAft>
              <a:buClr>
                <a:srgbClr val="073763"/>
              </a:buClr>
              <a:buSzPts val="2465"/>
              <a:buFont typeface="Palatino Linotype"/>
              <a:buChar char="-"/>
            </a:pPr>
            <a:r>
              <a:rPr lang="en-US" sz="3020">
                <a:solidFill>
                  <a:srgbClr val="073763"/>
                </a:solidFill>
                <a:latin typeface="Palatino Linotype"/>
                <a:ea typeface="Palatino Linotype"/>
                <a:cs typeface="Palatino Linotype"/>
                <a:sym typeface="Palatino Linotype"/>
              </a:rPr>
              <a:t>Join a student organization</a:t>
            </a:r>
            <a:endParaRPr sz="3020">
              <a:solidFill>
                <a:srgbClr val="073763"/>
              </a:solidFill>
              <a:latin typeface="Palatino Linotype"/>
              <a:ea typeface="Palatino Linotype"/>
              <a:cs typeface="Palatino Linotype"/>
              <a:sym typeface="Palatino Linotype"/>
            </a:endParaRPr>
          </a:p>
          <a:p>
            <a:pPr indent="-385127" lvl="1" marL="914400" rtl="0" algn="l">
              <a:lnSpc>
                <a:spcPct val="70000"/>
              </a:lnSpc>
              <a:spcBef>
                <a:spcPts val="0"/>
              </a:spcBef>
              <a:spcAft>
                <a:spcPts val="0"/>
              </a:spcAft>
              <a:buClr>
                <a:srgbClr val="073763"/>
              </a:buClr>
              <a:buSzPts val="2465"/>
              <a:buFont typeface="Palatino Linotype"/>
              <a:buChar char="-"/>
            </a:pPr>
            <a:r>
              <a:rPr lang="en-US" sz="3020">
                <a:solidFill>
                  <a:srgbClr val="073763"/>
                </a:solidFill>
                <a:latin typeface="Palatino Linotype"/>
                <a:ea typeface="Palatino Linotype"/>
                <a:cs typeface="Palatino Linotype"/>
                <a:sym typeface="Palatino Linotype"/>
              </a:rPr>
              <a:t>Join First-Year Connections </a:t>
            </a:r>
            <a:br>
              <a:rPr lang="en-US" sz="3020">
                <a:solidFill>
                  <a:srgbClr val="073763"/>
                </a:solidFill>
                <a:latin typeface="Palatino Linotype"/>
                <a:ea typeface="Palatino Linotype"/>
                <a:cs typeface="Palatino Linotype"/>
                <a:sym typeface="Palatino Linotype"/>
              </a:rPr>
            </a:br>
            <a:r>
              <a:rPr lang="en-US" sz="3020">
                <a:solidFill>
                  <a:srgbClr val="073763"/>
                </a:solidFill>
                <a:latin typeface="Palatino Linotype"/>
                <a:ea typeface="Palatino Linotype"/>
                <a:cs typeface="Palatino Linotype"/>
                <a:sym typeface="Palatino Linotype"/>
              </a:rPr>
              <a:t>mentoring program</a:t>
            </a:r>
            <a:endParaRPr sz="3020">
              <a:solidFill>
                <a:srgbClr val="073763"/>
              </a:solidFill>
              <a:latin typeface="Palatino Linotype"/>
              <a:ea typeface="Palatino Linotype"/>
              <a:cs typeface="Palatino Linotype"/>
              <a:sym typeface="Palatino Linotype"/>
            </a:endParaRPr>
          </a:p>
          <a:p>
            <a:pPr indent="0" lvl="0" marL="457200" rtl="0" algn="l">
              <a:lnSpc>
                <a:spcPct val="70000"/>
              </a:lnSpc>
              <a:spcBef>
                <a:spcPts val="0"/>
              </a:spcBef>
              <a:spcAft>
                <a:spcPts val="0"/>
              </a:spcAft>
              <a:buSzPts val="1018"/>
              <a:buNone/>
            </a:pPr>
            <a:r>
              <a:t/>
            </a:r>
            <a:endParaRPr sz="3390">
              <a:solidFill>
                <a:srgbClr val="073763"/>
              </a:solidFill>
              <a:latin typeface="Palatino Linotype"/>
              <a:ea typeface="Palatino Linotype"/>
              <a:cs typeface="Palatino Linotype"/>
              <a:sym typeface="Palatino Linotype"/>
            </a:endParaRPr>
          </a:p>
          <a:p>
            <a:pPr indent="-385127" lvl="0" marL="457200" rtl="0" algn="l">
              <a:lnSpc>
                <a:spcPct val="70000"/>
              </a:lnSpc>
              <a:spcBef>
                <a:spcPts val="0"/>
              </a:spcBef>
              <a:spcAft>
                <a:spcPts val="0"/>
              </a:spcAft>
              <a:buClr>
                <a:srgbClr val="073763"/>
              </a:buClr>
              <a:buSzPts val="2465"/>
              <a:buFont typeface="Palatino Linotype"/>
              <a:buChar char="-"/>
            </a:pPr>
            <a:r>
              <a:rPr lang="en-US" sz="3390">
                <a:solidFill>
                  <a:srgbClr val="073763"/>
                </a:solidFill>
                <a:latin typeface="Palatino Linotype"/>
                <a:ea typeface="Palatino Linotype"/>
                <a:cs typeface="Palatino Linotype"/>
                <a:sym typeface="Palatino Linotype"/>
              </a:rPr>
              <a:t>Know your resources</a:t>
            </a:r>
            <a:endParaRPr sz="3390">
              <a:solidFill>
                <a:srgbClr val="073763"/>
              </a:solidFill>
              <a:latin typeface="Palatino Linotype"/>
              <a:ea typeface="Palatino Linotype"/>
              <a:cs typeface="Palatino Linotype"/>
              <a:sym typeface="Palatino Linotype"/>
            </a:endParaRPr>
          </a:p>
          <a:p>
            <a:pPr indent="0" lvl="0" marL="914400" rtl="0" algn="l">
              <a:lnSpc>
                <a:spcPct val="70000"/>
              </a:lnSpc>
              <a:spcBef>
                <a:spcPts val="0"/>
              </a:spcBef>
              <a:spcAft>
                <a:spcPts val="0"/>
              </a:spcAft>
              <a:buNone/>
            </a:pPr>
            <a:r>
              <a:t/>
            </a:r>
            <a:endParaRPr sz="3020">
              <a:solidFill>
                <a:srgbClr val="073763"/>
              </a:solidFill>
              <a:latin typeface="Palatino Linotype"/>
              <a:ea typeface="Palatino Linotype"/>
              <a:cs typeface="Palatino Linotype"/>
              <a:sym typeface="Palatino Linotype"/>
            </a:endParaRPr>
          </a:p>
          <a:p>
            <a:pPr indent="-385127" lvl="1" marL="914400" rtl="0" algn="l">
              <a:lnSpc>
                <a:spcPct val="70000"/>
              </a:lnSpc>
              <a:spcBef>
                <a:spcPts val="0"/>
              </a:spcBef>
              <a:spcAft>
                <a:spcPts val="0"/>
              </a:spcAft>
              <a:buClr>
                <a:srgbClr val="073763"/>
              </a:buClr>
              <a:buSzPts val="2465"/>
              <a:buFont typeface="Palatino Linotype"/>
              <a:buChar char="-"/>
            </a:pPr>
            <a:r>
              <a:rPr lang="en-US" sz="3020">
                <a:solidFill>
                  <a:srgbClr val="073763"/>
                </a:solidFill>
                <a:latin typeface="Palatino Linotype"/>
                <a:ea typeface="Palatino Linotype"/>
                <a:cs typeface="Palatino Linotype"/>
                <a:sym typeface="Palatino Linotype"/>
              </a:rPr>
              <a:t>Owl Central </a:t>
            </a:r>
            <a:endParaRPr sz="3020">
              <a:solidFill>
                <a:srgbClr val="073763"/>
              </a:solidFill>
              <a:latin typeface="Palatino Linotype"/>
              <a:ea typeface="Palatino Linotype"/>
              <a:cs typeface="Palatino Linotype"/>
              <a:sym typeface="Palatino Linotype"/>
            </a:endParaRPr>
          </a:p>
          <a:p>
            <a:pPr indent="-385127" lvl="1" marL="914400" rtl="0" algn="l">
              <a:lnSpc>
                <a:spcPct val="70000"/>
              </a:lnSpc>
              <a:spcBef>
                <a:spcPts val="0"/>
              </a:spcBef>
              <a:spcAft>
                <a:spcPts val="0"/>
              </a:spcAft>
              <a:buClr>
                <a:srgbClr val="073763"/>
              </a:buClr>
              <a:buSzPts val="2465"/>
              <a:buFont typeface="Palatino Linotype"/>
              <a:buChar char="-"/>
            </a:pPr>
            <a:r>
              <a:rPr lang="en-US" sz="3020">
                <a:solidFill>
                  <a:srgbClr val="073763"/>
                </a:solidFill>
                <a:latin typeface="Palatino Linotype"/>
                <a:ea typeface="Palatino Linotype"/>
                <a:cs typeface="Palatino Linotype"/>
                <a:sym typeface="Palatino Linotype"/>
              </a:rPr>
              <a:t>Commuter Student Services  </a:t>
            </a:r>
            <a:endParaRPr sz="3020">
              <a:solidFill>
                <a:srgbClr val="073763"/>
              </a:solidFill>
              <a:latin typeface="Palatino Linotype"/>
              <a:ea typeface="Palatino Linotype"/>
              <a:cs typeface="Palatino Linotype"/>
              <a:sym typeface="Palatino Linotype"/>
            </a:endParaRPr>
          </a:p>
          <a:p>
            <a:pPr indent="-385127" lvl="1" marL="914400" rtl="0" algn="l">
              <a:lnSpc>
                <a:spcPct val="70000"/>
              </a:lnSpc>
              <a:spcBef>
                <a:spcPts val="0"/>
              </a:spcBef>
              <a:spcAft>
                <a:spcPts val="0"/>
              </a:spcAft>
              <a:buClr>
                <a:srgbClr val="073763"/>
              </a:buClr>
              <a:buSzPts val="2465"/>
              <a:buFont typeface="Palatino Linotype"/>
              <a:buChar char="-"/>
            </a:pPr>
            <a:r>
              <a:rPr lang="en-US" sz="3020">
                <a:solidFill>
                  <a:srgbClr val="073763"/>
                </a:solidFill>
                <a:latin typeface="Palatino Linotype"/>
                <a:ea typeface="Palatino Linotype"/>
                <a:cs typeface="Palatino Linotype"/>
                <a:sym typeface="Palatino Linotype"/>
              </a:rPr>
              <a:t>Off Campus Housing </a:t>
            </a:r>
            <a:endParaRPr sz="3390">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t/>
            </a:r>
            <a:endParaRPr sz="3390">
              <a:solidFill>
                <a:srgbClr val="073763"/>
              </a:solidFill>
              <a:latin typeface="Palatino Linotype"/>
              <a:ea typeface="Palatino Linotype"/>
              <a:cs typeface="Palatino Linotype"/>
              <a:sym typeface="Palatino Linotype"/>
            </a:endParaRPr>
          </a:p>
        </p:txBody>
      </p:sp>
      <p:sp>
        <p:nvSpPr>
          <p:cNvPr id="116" name="Google Shape;116;p5"/>
          <p:cNvSpPr txBox="1"/>
          <p:nvPr/>
        </p:nvSpPr>
        <p:spPr>
          <a:xfrm>
            <a:off x="6847700" y="1690700"/>
            <a:ext cx="5011800" cy="1477500"/>
          </a:xfrm>
          <a:prstGeom prst="rect">
            <a:avLst/>
          </a:prstGeom>
          <a:solidFill>
            <a:schemeClr val="lt1"/>
          </a:solidFill>
          <a:ln>
            <a:noFill/>
          </a:ln>
        </p:spPr>
        <p:txBody>
          <a:bodyPr anchorCtr="0" anchor="t" bIns="91425" lIns="91425" spcFirstLastPara="1" rIns="91425" wrap="square" tIns="91425">
            <a:spAutoFit/>
          </a:bodyPr>
          <a:lstStyle/>
          <a:p>
            <a:pPr indent="-50800" lvl="0" marL="228600" rtl="0" algn="ctr">
              <a:lnSpc>
                <a:spcPct val="70000"/>
              </a:lnSpc>
              <a:spcBef>
                <a:spcPts val="0"/>
              </a:spcBef>
              <a:spcAft>
                <a:spcPts val="0"/>
              </a:spcAft>
              <a:buClr>
                <a:schemeClr val="dk1"/>
              </a:buClr>
              <a:buSzPts val="2590"/>
              <a:buFont typeface="Arial"/>
              <a:buNone/>
            </a:pPr>
            <a:r>
              <a:rPr b="1" lang="en-US" sz="3000">
                <a:solidFill>
                  <a:srgbClr val="073763"/>
                </a:solidFill>
                <a:latin typeface="Palatino Linotype"/>
                <a:ea typeface="Palatino Linotype"/>
                <a:cs typeface="Palatino Linotype"/>
                <a:sym typeface="Palatino Linotype"/>
              </a:rPr>
              <a:t>Renee Fellinger </a:t>
            </a:r>
            <a:endParaRPr b="1" sz="3000">
              <a:solidFill>
                <a:srgbClr val="073763"/>
              </a:solidFill>
              <a:latin typeface="Palatino Linotype"/>
              <a:ea typeface="Palatino Linotype"/>
              <a:cs typeface="Palatino Linotype"/>
              <a:sym typeface="Palatino Linotype"/>
            </a:endParaRPr>
          </a:p>
          <a:p>
            <a:pPr indent="-50800" lvl="0" marL="228600" rtl="0" algn="ctr">
              <a:lnSpc>
                <a:spcPct val="70000"/>
              </a:lnSpc>
              <a:spcBef>
                <a:spcPts val="0"/>
              </a:spcBef>
              <a:spcAft>
                <a:spcPts val="0"/>
              </a:spcAft>
              <a:buClr>
                <a:schemeClr val="dk1"/>
              </a:buClr>
              <a:buSzPts val="2590"/>
              <a:buFont typeface="Arial"/>
              <a:buNone/>
            </a:pPr>
            <a:r>
              <a:rPr b="1" lang="en-US" sz="3000" u="sng">
                <a:solidFill>
                  <a:schemeClr val="hlink"/>
                </a:solidFill>
                <a:latin typeface="Palatino Linotype"/>
                <a:ea typeface="Palatino Linotype"/>
                <a:cs typeface="Palatino Linotype"/>
                <a:sym typeface="Palatino Linotype"/>
                <a:hlinkClick r:id="rId4"/>
              </a:rPr>
              <a:t>rfellinger@fau.edu</a:t>
            </a:r>
            <a:endParaRPr b="1" sz="3000">
              <a:solidFill>
                <a:srgbClr val="073763"/>
              </a:solidFill>
              <a:latin typeface="Palatino Linotype"/>
              <a:ea typeface="Palatino Linotype"/>
              <a:cs typeface="Palatino Linotype"/>
              <a:sym typeface="Palatino Linotype"/>
            </a:endParaRPr>
          </a:p>
          <a:p>
            <a:pPr indent="-50800" lvl="0" marL="228600" rtl="0" algn="ctr">
              <a:lnSpc>
                <a:spcPct val="70000"/>
              </a:lnSpc>
              <a:spcBef>
                <a:spcPts val="0"/>
              </a:spcBef>
              <a:spcAft>
                <a:spcPts val="0"/>
              </a:spcAft>
              <a:buNone/>
            </a:pPr>
            <a:r>
              <a:rPr lang="en-US" sz="3000">
                <a:solidFill>
                  <a:srgbClr val="073763"/>
                </a:solidFill>
                <a:latin typeface="Palatino Linotype"/>
                <a:ea typeface="Palatino Linotype"/>
                <a:cs typeface="Palatino Linotype"/>
                <a:sym typeface="Palatino Linotype"/>
              </a:rPr>
              <a:t>Student Union </a:t>
            </a:r>
            <a:endParaRPr sz="3000">
              <a:solidFill>
                <a:srgbClr val="073763"/>
              </a:solidFill>
              <a:latin typeface="Palatino Linotype"/>
              <a:ea typeface="Palatino Linotype"/>
              <a:cs typeface="Palatino Linotype"/>
              <a:sym typeface="Palatino Linotype"/>
            </a:endParaRPr>
          </a:p>
          <a:p>
            <a:pPr indent="-50800" lvl="0" marL="228600" rtl="0" algn="ctr">
              <a:lnSpc>
                <a:spcPct val="70000"/>
              </a:lnSpc>
              <a:spcBef>
                <a:spcPts val="0"/>
              </a:spcBef>
              <a:spcAft>
                <a:spcPts val="0"/>
              </a:spcAft>
              <a:buClr>
                <a:schemeClr val="dk1"/>
              </a:buClr>
              <a:buSzPts val="2590"/>
              <a:buFont typeface="Arial"/>
              <a:buNone/>
            </a:pPr>
            <a:r>
              <a:rPr lang="en-US" sz="3000">
                <a:solidFill>
                  <a:srgbClr val="073763"/>
                </a:solidFill>
                <a:latin typeface="Palatino Linotype"/>
                <a:ea typeface="Palatino Linotype"/>
                <a:cs typeface="Palatino Linotype"/>
                <a:sym typeface="Palatino Linotype"/>
              </a:rPr>
              <a:t>(UN-31) 214</a:t>
            </a:r>
            <a:endParaRPr sz="3000">
              <a:latin typeface="Calibri"/>
              <a:ea typeface="Calibri"/>
              <a:cs typeface="Calibri"/>
              <a:sym typeface="Calibri"/>
            </a:endParaRPr>
          </a:p>
        </p:txBody>
      </p:sp>
      <p:sp>
        <p:nvSpPr>
          <p:cNvPr id="117" name="Google Shape;117;p5"/>
          <p:cNvSpPr txBox="1"/>
          <p:nvPr/>
        </p:nvSpPr>
        <p:spPr>
          <a:xfrm>
            <a:off x="6847700" y="3418975"/>
            <a:ext cx="5011800" cy="1477500"/>
          </a:xfrm>
          <a:prstGeom prst="rect">
            <a:avLst/>
          </a:prstGeom>
          <a:solidFill>
            <a:schemeClr val="lt1"/>
          </a:solidFill>
          <a:ln>
            <a:noFill/>
          </a:ln>
        </p:spPr>
        <p:txBody>
          <a:bodyPr anchorCtr="0" anchor="t" bIns="91425" lIns="91425" spcFirstLastPara="1" rIns="91425" wrap="square" tIns="91425">
            <a:spAutoFit/>
          </a:bodyPr>
          <a:lstStyle/>
          <a:p>
            <a:pPr indent="-50800" lvl="0" marL="228600" rtl="0" algn="ctr">
              <a:lnSpc>
                <a:spcPct val="70000"/>
              </a:lnSpc>
              <a:spcBef>
                <a:spcPts val="0"/>
              </a:spcBef>
              <a:spcAft>
                <a:spcPts val="0"/>
              </a:spcAft>
              <a:buNone/>
            </a:pPr>
            <a:r>
              <a:rPr b="1" lang="en-US" sz="3000">
                <a:solidFill>
                  <a:srgbClr val="073763"/>
                </a:solidFill>
                <a:latin typeface="Palatino Linotype"/>
                <a:ea typeface="Palatino Linotype"/>
                <a:cs typeface="Palatino Linotype"/>
                <a:sym typeface="Palatino Linotype"/>
              </a:rPr>
              <a:t>Allison Rodgers Zapata</a:t>
            </a:r>
            <a:r>
              <a:rPr b="1" lang="en-US" sz="3000">
                <a:solidFill>
                  <a:srgbClr val="073763"/>
                </a:solidFill>
                <a:latin typeface="Palatino Linotype"/>
                <a:ea typeface="Palatino Linotype"/>
                <a:cs typeface="Palatino Linotype"/>
                <a:sym typeface="Palatino Linotype"/>
              </a:rPr>
              <a:t> </a:t>
            </a:r>
            <a:endParaRPr b="1" sz="3000">
              <a:solidFill>
                <a:srgbClr val="073763"/>
              </a:solidFill>
              <a:latin typeface="Palatino Linotype"/>
              <a:ea typeface="Palatino Linotype"/>
              <a:cs typeface="Palatino Linotype"/>
              <a:sym typeface="Palatino Linotype"/>
            </a:endParaRPr>
          </a:p>
          <a:p>
            <a:pPr indent="-50800" lvl="0" marL="228600" rtl="0" algn="ctr">
              <a:lnSpc>
                <a:spcPct val="70000"/>
              </a:lnSpc>
              <a:spcBef>
                <a:spcPts val="0"/>
              </a:spcBef>
              <a:spcAft>
                <a:spcPts val="0"/>
              </a:spcAft>
              <a:buNone/>
            </a:pPr>
            <a:r>
              <a:rPr b="1" lang="en-US" sz="3000" u="sng">
                <a:solidFill>
                  <a:schemeClr val="hlink"/>
                </a:solidFill>
                <a:latin typeface="Palatino Linotype"/>
                <a:ea typeface="Palatino Linotype"/>
                <a:cs typeface="Palatino Linotype"/>
                <a:sym typeface="Palatino Linotype"/>
                <a:hlinkClick r:id="rId5"/>
              </a:rPr>
              <a:t>rodgersa@fau.edu</a:t>
            </a:r>
            <a:endParaRPr b="1" sz="3000">
              <a:solidFill>
                <a:srgbClr val="073763"/>
              </a:solidFill>
              <a:latin typeface="Palatino Linotype"/>
              <a:ea typeface="Palatino Linotype"/>
              <a:cs typeface="Palatino Linotype"/>
              <a:sym typeface="Palatino Linotype"/>
            </a:endParaRPr>
          </a:p>
          <a:p>
            <a:pPr indent="-50800" lvl="0" marL="228600" rtl="0" algn="ctr">
              <a:lnSpc>
                <a:spcPct val="70000"/>
              </a:lnSpc>
              <a:spcBef>
                <a:spcPts val="0"/>
              </a:spcBef>
              <a:spcAft>
                <a:spcPts val="0"/>
              </a:spcAft>
              <a:buNone/>
            </a:pPr>
            <a:r>
              <a:rPr lang="en-US" sz="3000">
                <a:solidFill>
                  <a:srgbClr val="073763"/>
                </a:solidFill>
                <a:latin typeface="Palatino Linotype"/>
                <a:ea typeface="Palatino Linotype"/>
                <a:cs typeface="Palatino Linotype"/>
                <a:sym typeface="Palatino Linotype"/>
              </a:rPr>
              <a:t>Student Support Services (SU-80) 214</a:t>
            </a:r>
            <a:endParaRPr sz="3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e4fb1337af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rgbClr val="073763"/>
                </a:solidFill>
                <a:latin typeface="Palatino Linotype"/>
                <a:ea typeface="Palatino Linotype"/>
                <a:cs typeface="Palatino Linotype"/>
                <a:sym typeface="Palatino Linotype"/>
              </a:rPr>
              <a:t>What’s Next? </a:t>
            </a:r>
            <a:endParaRPr b="1">
              <a:solidFill>
                <a:srgbClr val="073763"/>
              </a:solidFill>
              <a:latin typeface="Palatino Linotype"/>
              <a:ea typeface="Palatino Linotype"/>
              <a:cs typeface="Palatino Linotype"/>
              <a:sym typeface="Palatino Linotype"/>
            </a:endParaRPr>
          </a:p>
        </p:txBody>
      </p:sp>
      <p:sp>
        <p:nvSpPr>
          <p:cNvPr id="123" name="Google Shape;123;ge4fb1337af_0_0"/>
          <p:cNvSpPr txBox="1"/>
          <p:nvPr>
            <p:ph idx="1" type="body"/>
          </p:nvPr>
        </p:nvSpPr>
        <p:spPr>
          <a:xfrm>
            <a:off x="838200" y="1749300"/>
            <a:ext cx="4582200" cy="3359400"/>
          </a:xfrm>
          <a:prstGeom prst="rect">
            <a:avLst/>
          </a:prstGeom>
          <a:noFill/>
          <a:ln>
            <a:noFill/>
          </a:ln>
        </p:spPr>
        <p:txBody>
          <a:bodyPr anchorCtr="0" anchor="t" bIns="45700" lIns="91425" spcFirstLastPara="1" rIns="91425" wrap="square" tIns="45700">
            <a:noAutofit/>
          </a:bodyPr>
          <a:lstStyle/>
          <a:p>
            <a:pPr indent="-50800" lvl="0" marL="228600" rtl="0" algn="l">
              <a:lnSpc>
                <a:spcPct val="70000"/>
              </a:lnSpc>
              <a:spcBef>
                <a:spcPts val="0"/>
              </a:spcBef>
              <a:spcAft>
                <a:spcPts val="0"/>
              </a:spcAft>
              <a:buClr>
                <a:schemeClr val="dk1"/>
              </a:buClr>
              <a:buSzPts val="2590"/>
              <a:buNone/>
            </a:pPr>
            <a:r>
              <a:rPr b="1" lang="en-US" sz="3500" u="sng">
                <a:solidFill>
                  <a:srgbClr val="073763"/>
                </a:solidFill>
                <a:latin typeface="Palatino Linotype"/>
                <a:ea typeface="Palatino Linotype"/>
                <a:cs typeface="Palatino Linotype"/>
                <a:sym typeface="Palatino Linotype"/>
              </a:rPr>
              <a:t>Families</a:t>
            </a:r>
            <a:endParaRPr b="1" sz="3500" u="sng">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t/>
            </a:r>
            <a:endParaRPr sz="3500">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rPr lang="en-US" sz="3500">
                <a:solidFill>
                  <a:srgbClr val="073763"/>
                </a:solidFill>
                <a:latin typeface="Palatino Linotype"/>
                <a:ea typeface="Palatino Linotype"/>
                <a:cs typeface="Palatino Linotype"/>
                <a:sym typeface="Palatino Linotype"/>
              </a:rPr>
              <a:t>Library Experience</a:t>
            </a:r>
            <a:endParaRPr sz="3500">
              <a:solidFill>
                <a:srgbClr val="073763"/>
              </a:solidFill>
              <a:latin typeface="Palatino Linotype"/>
              <a:ea typeface="Palatino Linotype"/>
              <a:cs typeface="Palatino Linotype"/>
              <a:sym typeface="Palatino Linotype"/>
            </a:endParaRPr>
          </a:p>
          <a:p>
            <a:pPr indent="0" lvl="0" marL="0" rtl="0" algn="l">
              <a:lnSpc>
                <a:spcPct val="70000"/>
              </a:lnSpc>
              <a:spcBef>
                <a:spcPts val="0"/>
              </a:spcBef>
              <a:spcAft>
                <a:spcPts val="0"/>
              </a:spcAft>
              <a:buClr>
                <a:schemeClr val="dk1"/>
              </a:buClr>
              <a:buSzPts val="2590"/>
              <a:buNone/>
            </a:pPr>
            <a:r>
              <a:t/>
            </a:r>
            <a:endParaRPr sz="3500">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rPr lang="en-US" sz="3500">
                <a:solidFill>
                  <a:srgbClr val="073763"/>
                </a:solidFill>
                <a:latin typeface="Palatino Linotype"/>
                <a:ea typeface="Palatino Linotype"/>
                <a:cs typeface="Palatino Linotype"/>
                <a:sym typeface="Palatino Linotype"/>
              </a:rPr>
              <a:t>Owl Family for Life</a:t>
            </a:r>
            <a:endParaRPr sz="3500">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t/>
            </a:r>
            <a:endParaRPr sz="3500">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rPr lang="en-US" sz="3500">
                <a:solidFill>
                  <a:srgbClr val="073763"/>
                </a:solidFill>
                <a:latin typeface="Palatino Linotype"/>
                <a:ea typeface="Palatino Linotype"/>
                <a:cs typeface="Palatino Linotype"/>
                <a:sym typeface="Palatino Linotype"/>
              </a:rPr>
              <a:t>Owls Move</a:t>
            </a:r>
            <a:endParaRPr sz="3500">
              <a:solidFill>
                <a:srgbClr val="073763"/>
              </a:solidFill>
              <a:latin typeface="Palatino Linotype"/>
              <a:ea typeface="Palatino Linotype"/>
              <a:cs typeface="Palatino Linotype"/>
              <a:sym typeface="Palatino Linotype"/>
            </a:endParaRPr>
          </a:p>
        </p:txBody>
      </p:sp>
      <p:sp>
        <p:nvSpPr>
          <p:cNvPr id="124" name="Google Shape;124;ge4fb1337af_0_0"/>
          <p:cNvSpPr txBox="1"/>
          <p:nvPr>
            <p:ph idx="1" type="body"/>
          </p:nvPr>
        </p:nvSpPr>
        <p:spPr>
          <a:xfrm>
            <a:off x="5481800" y="1690825"/>
            <a:ext cx="4582200" cy="2853600"/>
          </a:xfrm>
          <a:prstGeom prst="rect">
            <a:avLst/>
          </a:prstGeom>
          <a:noFill/>
          <a:ln>
            <a:noFill/>
          </a:ln>
        </p:spPr>
        <p:txBody>
          <a:bodyPr anchorCtr="0" anchor="t" bIns="45700" lIns="91425" spcFirstLastPara="1" rIns="91425" wrap="square" tIns="45700">
            <a:noAutofit/>
          </a:bodyPr>
          <a:lstStyle/>
          <a:p>
            <a:pPr indent="-50800" lvl="0" marL="228600" rtl="0" algn="l">
              <a:lnSpc>
                <a:spcPct val="70000"/>
              </a:lnSpc>
              <a:spcBef>
                <a:spcPts val="0"/>
              </a:spcBef>
              <a:spcAft>
                <a:spcPts val="0"/>
              </a:spcAft>
              <a:buClr>
                <a:schemeClr val="dk1"/>
              </a:buClr>
              <a:buSzPts val="2590"/>
              <a:buNone/>
            </a:pPr>
            <a:r>
              <a:rPr b="1" lang="en-US" sz="3500" u="sng">
                <a:solidFill>
                  <a:srgbClr val="073763"/>
                </a:solidFill>
                <a:latin typeface="Palatino Linotype"/>
                <a:ea typeface="Palatino Linotype"/>
                <a:cs typeface="Palatino Linotype"/>
                <a:sym typeface="Palatino Linotype"/>
              </a:rPr>
              <a:t>Students</a:t>
            </a:r>
            <a:endParaRPr b="1" sz="3500" u="sng">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t/>
            </a:r>
            <a:endParaRPr sz="3500">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rPr lang="en-US" sz="3500">
                <a:solidFill>
                  <a:srgbClr val="073763"/>
                </a:solidFill>
                <a:latin typeface="Palatino Linotype"/>
                <a:ea typeface="Palatino Linotype"/>
                <a:cs typeface="Palatino Linotype"/>
                <a:sym typeface="Palatino Linotype"/>
              </a:rPr>
              <a:t>Parliament </a:t>
            </a:r>
            <a:endParaRPr sz="3500">
              <a:solidFill>
                <a:srgbClr val="073763"/>
              </a:solidFill>
              <a:latin typeface="Palatino Linotype"/>
              <a:ea typeface="Palatino Linotype"/>
              <a:cs typeface="Palatino Linotype"/>
              <a:sym typeface="Palatino Linotype"/>
            </a:endParaRPr>
          </a:p>
          <a:p>
            <a:pPr indent="-50800" lvl="0" marL="228600" rtl="0" algn="l">
              <a:lnSpc>
                <a:spcPct val="70000"/>
              </a:lnSpc>
              <a:spcBef>
                <a:spcPts val="0"/>
              </a:spcBef>
              <a:spcAft>
                <a:spcPts val="0"/>
              </a:spcAft>
              <a:buClr>
                <a:schemeClr val="dk1"/>
              </a:buClr>
              <a:buSzPts val="2590"/>
              <a:buNone/>
            </a:pPr>
            <a:r>
              <a:rPr lang="en-US" sz="3500">
                <a:solidFill>
                  <a:srgbClr val="073763"/>
                </a:solidFill>
                <a:latin typeface="Palatino Linotype"/>
                <a:ea typeface="Palatino Linotype"/>
                <a:cs typeface="Palatino Linotype"/>
                <a:sym typeface="Palatino Linotype"/>
              </a:rPr>
              <a:t>Group Meeting #3</a:t>
            </a:r>
            <a:endParaRPr sz="3500">
              <a:solidFill>
                <a:srgbClr val="073763"/>
              </a:solidFill>
              <a:latin typeface="Palatino Linotype"/>
              <a:ea typeface="Palatino Linotype"/>
              <a:cs typeface="Palatino Linotype"/>
              <a:sym typeface="Palatino Linotype"/>
            </a:endParaRPr>
          </a:p>
          <a:p>
            <a:pPr indent="0" lvl="0" marL="0" rtl="0" algn="l">
              <a:lnSpc>
                <a:spcPct val="70000"/>
              </a:lnSpc>
              <a:spcBef>
                <a:spcPts val="0"/>
              </a:spcBef>
              <a:spcAft>
                <a:spcPts val="0"/>
              </a:spcAft>
              <a:buClr>
                <a:schemeClr val="dk1"/>
              </a:buClr>
              <a:buSzPts val="2590"/>
              <a:buNone/>
            </a:pPr>
            <a:r>
              <a:t/>
            </a:r>
            <a:endParaRPr sz="3500">
              <a:solidFill>
                <a:srgbClr val="073763"/>
              </a:solidFill>
              <a:latin typeface="Palatino Linotype"/>
              <a:ea typeface="Palatino Linotype"/>
              <a:cs typeface="Palatino Linotype"/>
              <a:sym typeface="Palatino Linotype"/>
            </a:endParaRPr>
          </a:p>
          <a:p>
            <a:pPr indent="0" lvl="0" marL="0" rtl="0" algn="l">
              <a:lnSpc>
                <a:spcPct val="70000"/>
              </a:lnSpc>
              <a:spcBef>
                <a:spcPts val="0"/>
              </a:spcBef>
              <a:spcAft>
                <a:spcPts val="0"/>
              </a:spcAft>
              <a:buClr>
                <a:schemeClr val="dk1"/>
              </a:buClr>
              <a:buSzPts val="2590"/>
              <a:buNone/>
            </a:pPr>
            <a:r>
              <a:rPr lang="en-US" sz="3500">
                <a:solidFill>
                  <a:srgbClr val="073763"/>
                </a:solidFill>
                <a:latin typeface="Palatino Linotype"/>
                <a:ea typeface="Palatino Linotype"/>
                <a:cs typeface="Palatino Linotype"/>
                <a:sym typeface="Palatino Linotype"/>
              </a:rPr>
              <a:t>Owls Move</a:t>
            </a:r>
            <a:endParaRPr sz="3500">
              <a:solidFill>
                <a:srgbClr val="073763"/>
              </a:solidFill>
              <a:latin typeface="Palatino Linotype"/>
              <a:ea typeface="Palatino Linotype"/>
              <a:cs typeface="Palatino Linotype"/>
              <a:sym typeface="Palatino Linotyp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2021-03-17T14:13:15Z</dcterms:created>
  <dc:creator>Tiffany Burnett</dc:creator>
</cp:coreProperties>
</file>