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5"/>
    <p:sldMasterId id="2147483656" r:id="rId6"/>
    <p:sldMasterId id="2147483668" r:id="rId7"/>
    <p:sldMasterId id="2147483680" r:id="rId8"/>
    <p:sldMasterId id="214748369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Lst>
  <p:sldSz cy="7772400" cx="12801600"/>
  <p:notesSz cx="7023100" cy="9309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056">
          <p15:clr>
            <a:srgbClr val="A4A3A4"/>
          </p15:clr>
        </p15:guide>
        <p15:guide id="2" pos="7800">
          <p15:clr>
            <a:srgbClr val="A4A3A4"/>
          </p15:clr>
        </p15:guide>
        <p15:guide id="3" orient="horz" pos="2448">
          <p15:clr>
            <a:srgbClr val="A4A3A4"/>
          </p15:clr>
        </p15:guide>
        <p15:guide id="4" orient="horz" pos="3421">
          <p15:clr>
            <a:srgbClr val="A4A3A4"/>
          </p15:clr>
        </p15:guide>
        <p15:guide id="5" pos="4332">
          <p15:clr>
            <a:srgbClr val="A4A3A4"/>
          </p15:clr>
        </p15:guide>
        <p15:guide id="6" orient="horz" pos="3422">
          <p15:clr>
            <a:srgbClr val="A4A3A4"/>
          </p15:clr>
        </p15:guide>
        <p15:guide id="7" pos="7799">
          <p15:clr>
            <a:srgbClr val="A4A3A4"/>
          </p15:clr>
        </p15:guide>
      </p15:sldGuideLst>
    </p:ext>
    <p:ext uri="http://customooxmlschemas.google.com/">
      <go:slidesCustomData xmlns:go="http://customooxmlschemas.google.com/" r:id="rId70" roundtripDataSignature="AMtx7mj0votZAUefULTpjiXk/B8oZVVS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55BA93-13ED-4FBA-AB8F-705F4E7FA801}">
  <a:tblStyle styleId="{5855BA93-13ED-4FBA-AB8F-705F4E7FA80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056"/>
        <p:guide pos="7800"/>
        <p:guide pos="2448" orient="horz"/>
        <p:guide pos="3421" orient="horz"/>
        <p:guide pos="4332"/>
        <p:guide pos="3422" orient="horz"/>
        <p:guide pos="779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70" Type="http://customschemas.google.com/relationships/presentationmetadata" Target="meta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slide" Target="slides/slide56.xml"/><Relationship Id="rId21" Type="http://schemas.openxmlformats.org/officeDocument/2006/relationships/slide" Target="slides/slide11.xml"/><Relationship Id="rId65" Type="http://schemas.openxmlformats.org/officeDocument/2006/relationships/slide" Target="slides/slide55.xml"/><Relationship Id="rId24" Type="http://schemas.openxmlformats.org/officeDocument/2006/relationships/slide" Target="slides/slide14.xml"/><Relationship Id="rId68" Type="http://schemas.openxmlformats.org/officeDocument/2006/relationships/slide" Target="slides/slide58.xml"/><Relationship Id="rId23" Type="http://schemas.openxmlformats.org/officeDocument/2006/relationships/slide" Target="slides/slide13.xml"/><Relationship Id="rId67" Type="http://schemas.openxmlformats.org/officeDocument/2006/relationships/slide" Target="slides/slide57.xml"/><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slide" Target="slides/slide59.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344" cy="465455"/>
          </a:xfrm>
          <a:prstGeom prst="rect">
            <a:avLst/>
          </a:prstGeom>
          <a:noFill/>
          <a:ln>
            <a:noFill/>
          </a:ln>
        </p:spPr>
        <p:txBody>
          <a:bodyPr anchorCtr="0" anchor="t"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8132" y="0"/>
            <a:ext cx="3043344" cy="465455"/>
          </a:xfrm>
          <a:prstGeom prst="rect">
            <a:avLst/>
          </a:prstGeom>
          <a:noFill/>
          <a:ln>
            <a:noFill/>
          </a:ln>
        </p:spPr>
        <p:txBody>
          <a:bodyPr anchorCtr="0" anchor="t" bIns="46650" lIns="93300" spcFirstLastPara="1" rIns="93300" wrap="square" tIns="4665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38175" y="698500"/>
            <a:ext cx="57467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21822"/>
            <a:ext cx="5618480" cy="4189095"/>
          </a:xfrm>
          <a:prstGeom prst="rect">
            <a:avLst/>
          </a:prstGeom>
          <a:noFill/>
          <a:ln>
            <a:noFill/>
          </a:ln>
        </p:spPr>
        <p:txBody>
          <a:bodyPr anchorCtr="0" anchor="t" bIns="46650" lIns="93300" spcFirstLastPara="1" rIns="93300" wrap="square" tIns="4665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029"/>
            <a:ext cx="3043344" cy="465455"/>
          </a:xfrm>
          <a:prstGeom prst="rect">
            <a:avLst/>
          </a:prstGeom>
          <a:noFill/>
          <a:ln>
            <a:noFill/>
          </a:ln>
        </p:spPr>
        <p:txBody>
          <a:bodyPr anchorCtr="0" anchor="b" bIns="46650" lIns="93300" spcFirstLastPara="1" rIns="93300" wrap="square" tIns="4665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3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8132" y="8842029"/>
            <a:ext cx="3043344" cy="465455"/>
          </a:xfrm>
          <a:prstGeom prst="rect">
            <a:avLst/>
          </a:prstGeom>
          <a:noFill/>
          <a:ln>
            <a:noFill/>
          </a:ln>
        </p:spPr>
        <p:txBody>
          <a:bodyPr anchorCtr="0" anchor="b" bIns="46650" lIns="93300" spcFirstLastPara="1" rIns="93300" wrap="square" tIns="4665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e4f240b2dd_0_14:notes"/>
          <p:cNvSpPr txBox="1"/>
          <p:nvPr>
            <p:ph idx="1" type="body"/>
          </p:nvPr>
        </p:nvSpPr>
        <p:spPr>
          <a:xfrm>
            <a:off x="702310" y="4421822"/>
            <a:ext cx="5618400" cy="41892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330" name="Google Shape;330;ge4f240b2dd_0_14:notes"/>
          <p:cNvSpPr/>
          <p:nvPr>
            <p:ph idx="2" type="sldImg"/>
          </p:nvPr>
        </p:nvSpPr>
        <p:spPr>
          <a:xfrm>
            <a:off x="1342893" y="698183"/>
            <a:ext cx="4338000" cy="3490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e6a5e2c9c9_8_79: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31" name="Google Shape;431;ge6a5e2c9c9_8_79: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e6a5e2c9c9_8_84: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37" name="Google Shape;437;ge6a5e2c9c9_8_84: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e6a5e2c9c9_8_89: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43" name="Google Shape;443;ge6a5e2c9c9_8_89: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e6a5e2c9c9_8_95: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50" name="Google Shape;450;ge6a5e2c9c9_8_95: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e6a5e2c9c9_8_100: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56" name="Google Shape;456;ge6a5e2c9c9_8_100: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e6a5e2c9c9_8_108: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65" name="Google Shape;465;ge6a5e2c9c9_8_108: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e6a5e2c9c9_8_116: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74" name="Google Shape;474;ge6a5e2c9c9_8_116: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e6a5e2c9c9_8_121: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80" name="Google Shape;480;ge6a5e2c9c9_8_121: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e6a5e2c9c9_8_128: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88" name="Google Shape;488;ge6a5e2c9c9_8_128: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e6a5e2c9c9_8_133: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94" name="Google Shape;494;ge6a5e2c9c9_8_133: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e4f240b2dd_0_0:notes"/>
          <p:cNvSpPr/>
          <p:nvPr>
            <p:ph idx="2" type="sldImg"/>
          </p:nvPr>
        </p:nvSpPr>
        <p:spPr>
          <a:xfrm>
            <a:off x="638175" y="698500"/>
            <a:ext cx="5746800" cy="3490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e4f240b2dd_0_0:notes"/>
          <p:cNvSpPr txBox="1"/>
          <p:nvPr>
            <p:ph idx="1" type="body"/>
          </p:nvPr>
        </p:nvSpPr>
        <p:spPr>
          <a:xfrm>
            <a:off x="702310" y="4421822"/>
            <a:ext cx="5618400" cy="4189200"/>
          </a:xfrm>
          <a:prstGeom prst="rect">
            <a:avLst/>
          </a:prstGeom>
          <a:noFill/>
          <a:ln>
            <a:noFill/>
          </a:ln>
        </p:spPr>
        <p:txBody>
          <a:bodyPr anchorCtr="0" anchor="t" bIns="46650" lIns="93300" spcFirstLastPara="1" rIns="93300" wrap="square" tIns="46650">
            <a:noAutofit/>
          </a:bodyPr>
          <a:lstStyle/>
          <a:p>
            <a:pPr indent="0" lvl="0" marL="130563" rtl="0" algn="l">
              <a:spcBef>
                <a:spcPts val="0"/>
              </a:spcBef>
              <a:spcAft>
                <a:spcPts val="0"/>
              </a:spcAft>
              <a:buClr>
                <a:schemeClr val="dk1"/>
              </a:buClr>
              <a:buSzPts val="1100"/>
              <a:buFont typeface="Arial"/>
              <a:buNone/>
            </a:pPr>
            <a:r>
              <a:t/>
            </a:r>
            <a:endParaRPr sz="1100"/>
          </a:p>
        </p:txBody>
      </p:sp>
      <p:sp>
        <p:nvSpPr>
          <p:cNvPr id="337" name="Google Shape;337;ge4f240b2dd_0_0:notes"/>
          <p:cNvSpPr txBox="1"/>
          <p:nvPr>
            <p:ph idx="12" type="sldNum"/>
          </p:nvPr>
        </p:nvSpPr>
        <p:spPr>
          <a:xfrm>
            <a:off x="3978132" y="8842029"/>
            <a:ext cx="3043200" cy="465600"/>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e6a5e2c9c9_13_75: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00" name="Google Shape;500;ge6a5e2c9c9_13_75: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e6a5e2c9c9_13_79: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04" name="Google Shape;504;ge6a5e2c9c9_13_79: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e6a5e2c9c9_13_84: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10" name="Google Shape;510;ge6a5e2c9c9_13_84: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e6a5e2c9c9_13_92: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19" name="Google Shape;519;ge6a5e2c9c9_13_92: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e6a5e2c9c9_13_97: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25" name="Google Shape;525;ge6a5e2c9c9_13_97: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e6a5e2c9c9_13_102: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31" name="Google Shape;531;ge6a5e2c9c9_13_102: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e6a5e2c9c9_13_111: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41" name="Google Shape;541;ge6a5e2c9c9_13_111: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e6a5e2c9c9_13_124: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55" name="Google Shape;555;ge6a5e2c9c9_13_124: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e6a5e2c9c9_13_131: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63" name="Google Shape;563;ge6a5e2c9c9_13_131: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e6a5e2c9c9_18_75: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68" name="Google Shape;568;ge6a5e2c9c9_18_75: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notes"/>
          <p:cNvSpPr/>
          <p:nvPr>
            <p:ph idx="2" type="sldImg"/>
          </p:nvPr>
        </p:nvSpPr>
        <p:spPr>
          <a:xfrm>
            <a:off x="638175" y="698500"/>
            <a:ext cx="57467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2:notes"/>
          <p:cNvSpPr txBox="1"/>
          <p:nvPr>
            <p:ph idx="1" type="body"/>
          </p:nvPr>
        </p:nvSpPr>
        <p:spPr>
          <a:xfrm>
            <a:off x="702310" y="4421822"/>
            <a:ext cx="5618480" cy="4189095"/>
          </a:xfrm>
          <a:prstGeom prst="rect">
            <a:avLst/>
          </a:prstGeom>
          <a:noFill/>
          <a:ln>
            <a:noFill/>
          </a:ln>
        </p:spPr>
        <p:txBody>
          <a:bodyPr anchorCtr="0" anchor="t" bIns="46650" lIns="93300" spcFirstLastPara="1" rIns="93300" wrap="square" tIns="46650">
            <a:noAutofit/>
          </a:bodyPr>
          <a:lstStyle/>
          <a:p>
            <a:pPr indent="0" lvl="0" marL="130564" rtl="0" algn="l">
              <a:spcBef>
                <a:spcPts val="0"/>
              </a:spcBef>
              <a:spcAft>
                <a:spcPts val="0"/>
              </a:spcAft>
              <a:buClr>
                <a:schemeClr val="dk1"/>
              </a:buClr>
              <a:buSzPts val="1100"/>
              <a:buFont typeface="Arial"/>
              <a:buNone/>
            </a:pPr>
            <a:r>
              <a:t/>
            </a:r>
            <a:endParaRPr sz="1100"/>
          </a:p>
        </p:txBody>
      </p:sp>
      <p:sp>
        <p:nvSpPr>
          <p:cNvPr id="352" name="Google Shape;352;p2:notes"/>
          <p:cNvSpPr txBox="1"/>
          <p:nvPr>
            <p:ph idx="12" type="sldNum"/>
          </p:nvPr>
        </p:nvSpPr>
        <p:spPr>
          <a:xfrm>
            <a:off x="3978132" y="8842029"/>
            <a:ext cx="3043344" cy="465455"/>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e6a5e2c9c9_18_79: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72" name="Google Shape;572;ge6a5e2c9c9_18_79: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e6a5e2c9c9_18_84: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78" name="Google Shape;578;ge6a5e2c9c9_18_84: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e6a5e2c9c9_18_90: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85" name="Google Shape;585;ge6a5e2c9c9_18_90: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e6a5e2c9c9_18_95: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91" name="Google Shape;591;ge6a5e2c9c9_18_95: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e6a5e2c9c9_18_100: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597" name="Google Shape;597;ge6a5e2c9c9_18_100: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e6a5e2c9c9_18_105: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03" name="Google Shape;603;ge6a5e2c9c9_18_105: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e6a5e2c9c9_23_0: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10" name="Google Shape;610;ge6a5e2c9c9_23_0: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e6a5e2c9c9_23_4: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14" name="Google Shape;614;ge6a5e2c9c9_23_4: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e6a5e2c9c9_23_15: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26" name="Google Shape;626;ge6a5e2c9c9_23_15: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e6a5e2c9c9_23_21: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33" name="Google Shape;633;ge6a5e2c9c9_23_21: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notes"/>
          <p:cNvSpPr/>
          <p:nvPr>
            <p:ph idx="2" type="sldImg"/>
          </p:nvPr>
        </p:nvSpPr>
        <p:spPr>
          <a:xfrm>
            <a:off x="638175" y="698500"/>
            <a:ext cx="57467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3:notes"/>
          <p:cNvSpPr txBox="1"/>
          <p:nvPr>
            <p:ph idx="1" type="body"/>
          </p:nvPr>
        </p:nvSpPr>
        <p:spPr>
          <a:xfrm>
            <a:off x="702310" y="4421822"/>
            <a:ext cx="5618480" cy="4189095"/>
          </a:xfrm>
          <a:prstGeom prst="rect">
            <a:avLst/>
          </a:prstGeom>
          <a:noFill/>
          <a:ln>
            <a:noFill/>
          </a:ln>
        </p:spPr>
        <p:txBody>
          <a:bodyPr anchorCtr="0" anchor="t" bIns="46650" lIns="93300" spcFirstLastPara="1" rIns="93300" wrap="square" tIns="46650">
            <a:noAutofit/>
          </a:bodyPr>
          <a:lstStyle/>
          <a:p>
            <a:pPr indent="0" lvl="0" marL="130564" rtl="0" algn="l">
              <a:spcBef>
                <a:spcPts val="0"/>
              </a:spcBef>
              <a:spcAft>
                <a:spcPts val="0"/>
              </a:spcAft>
              <a:buClr>
                <a:schemeClr val="dk1"/>
              </a:buClr>
              <a:buSzPts val="1100"/>
              <a:buFont typeface="Arial"/>
              <a:buNone/>
            </a:pPr>
            <a:r>
              <a:t/>
            </a:r>
            <a:endParaRPr sz="1100"/>
          </a:p>
        </p:txBody>
      </p:sp>
      <p:sp>
        <p:nvSpPr>
          <p:cNvPr id="362" name="Google Shape;362;p3:notes"/>
          <p:cNvSpPr txBox="1"/>
          <p:nvPr>
            <p:ph idx="12" type="sldNum"/>
          </p:nvPr>
        </p:nvSpPr>
        <p:spPr>
          <a:xfrm>
            <a:off x="3978132" y="8842029"/>
            <a:ext cx="3043344" cy="465455"/>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e6a5e2c9c9_23_27: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40" name="Google Shape;640;ge6a5e2c9c9_23_27: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e6a5e2c9c9_23_32: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46" name="Google Shape;646;ge6a5e2c9c9_23_32: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e6a5e2c9c9_23_38: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53" name="Google Shape;653;ge6a5e2c9c9_23_38: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e6a5e2c9c9_23_44: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60" name="Google Shape;660;ge6a5e2c9c9_23_44: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e6a5e2c9c9_23_49: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66" name="Google Shape;666;ge6a5e2c9c9_23_49: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e6a5e2c9c9_23_54: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72" name="Google Shape;672;ge6a5e2c9c9_23_54: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e6a5e2c9c9_23_62: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81" name="Google Shape;681;ge6a5e2c9c9_23_62: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e6a5e2c9c9_23_72: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92" name="Google Shape;692;ge6a5e2c9c9_23_72: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e6a5e2c9c9_23_78: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a:p>
        </p:txBody>
      </p:sp>
      <p:sp>
        <p:nvSpPr>
          <p:cNvPr id="699" name="Google Shape;699;ge6a5e2c9c9_23_78: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e6a5e2c9c9_28_75: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11" name="Google Shape;711;ge6a5e2c9c9_28_75: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notes"/>
          <p:cNvSpPr/>
          <p:nvPr>
            <p:ph idx="2" type="sldImg"/>
          </p:nvPr>
        </p:nvSpPr>
        <p:spPr>
          <a:xfrm>
            <a:off x="638175" y="698500"/>
            <a:ext cx="57467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4:notes"/>
          <p:cNvSpPr txBox="1"/>
          <p:nvPr>
            <p:ph idx="1" type="body"/>
          </p:nvPr>
        </p:nvSpPr>
        <p:spPr>
          <a:xfrm>
            <a:off x="702310" y="4421822"/>
            <a:ext cx="5618480" cy="4189095"/>
          </a:xfrm>
          <a:prstGeom prst="rect">
            <a:avLst/>
          </a:prstGeom>
          <a:noFill/>
          <a:ln>
            <a:noFill/>
          </a:ln>
        </p:spPr>
        <p:txBody>
          <a:bodyPr anchorCtr="0" anchor="t" bIns="46650" lIns="93300" spcFirstLastPara="1" rIns="93300" wrap="square" tIns="46650">
            <a:noAutofit/>
          </a:bodyPr>
          <a:lstStyle/>
          <a:p>
            <a:pPr indent="0" lvl="0" marL="130564" rtl="0" algn="l">
              <a:spcBef>
                <a:spcPts val="0"/>
              </a:spcBef>
              <a:spcAft>
                <a:spcPts val="0"/>
              </a:spcAft>
              <a:buClr>
                <a:schemeClr val="dk1"/>
              </a:buClr>
              <a:buSzPts val="1100"/>
              <a:buFont typeface="Arial"/>
              <a:buNone/>
            </a:pPr>
            <a:r>
              <a:t/>
            </a:r>
            <a:endParaRPr sz="1100"/>
          </a:p>
        </p:txBody>
      </p:sp>
      <p:sp>
        <p:nvSpPr>
          <p:cNvPr id="373" name="Google Shape;373;p4:notes"/>
          <p:cNvSpPr txBox="1"/>
          <p:nvPr>
            <p:ph idx="12" type="sldNum"/>
          </p:nvPr>
        </p:nvSpPr>
        <p:spPr>
          <a:xfrm>
            <a:off x="3978132" y="8842029"/>
            <a:ext cx="3043344" cy="465455"/>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e6a5e2c9c9_28_79: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15" name="Google Shape;715;ge6a5e2c9c9_28_79: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e6a5e2c9c9_28_84: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21" name="Google Shape;721;ge6a5e2c9c9_28_84: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e6a5e2c9c9_28_88: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26" name="Google Shape;726;ge6a5e2c9c9_28_88: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e6a5e2c9c9_28_100: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39" name="Google Shape;739;ge6a5e2c9c9_28_100: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e6a5e2c9c9_28_107: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47" name="Google Shape;747;ge6a5e2c9c9_28_107: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e6a5e2c9c9_28_123: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64" name="Google Shape;764;ge6a5e2c9c9_28_123: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e6a5e2c9c9_28_129: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71" name="Google Shape;771;ge6a5e2c9c9_28_129: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e6a5e2c9c9_28_134: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77" name="Google Shape;777;ge6a5e2c9c9_28_134: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e6a5e2c9c9_28_139: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83" name="Google Shape;783;ge6a5e2c9c9_28_139: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e6a5e2c9c9_28_144: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789" name="Google Shape;789;ge6a5e2c9c9_28_144:notes"/>
          <p:cNvSpPr/>
          <p:nvPr>
            <p:ph idx="2" type="sldImg"/>
          </p:nvPr>
        </p:nvSpPr>
        <p:spPr>
          <a:xfrm>
            <a:off x="619685" y="698183"/>
            <a:ext cx="5783730"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5:notes"/>
          <p:cNvSpPr/>
          <p:nvPr>
            <p:ph idx="2" type="sldImg"/>
          </p:nvPr>
        </p:nvSpPr>
        <p:spPr>
          <a:xfrm>
            <a:off x="638175" y="698500"/>
            <a:ext cx="57467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5:notes"/>
          <p:cNvSpPr txBox="1"/>
          <p:nvPr>
            <p:ph idx="1" type="body"/>
          </p:nvPr>
        </p:nvSpPr>
        <p:spPr>
          <a:xfrm>
            <a:off x="702310" y="4421822"/>
            <a:ext cx="5618480" cy="4189095"/>
          </a:xfrm>
          <a:prstGeom prst="rect">
            <a:avLst/>
          </a:prstGeom>
          <a:noFill/>
          <a:ln>
            <a:noFill/>
          </a:ln>
        </p:spPr>
        <p:txBody>
          <a:bodyPr anchorCtr="0" anchor="t" bIns="46650" lIns="93300" spcFirstLastPara="1" rIns="93300" wrap="square" tIns="46650">
            <a:noAutofit/>
          </a:bodyPr>
          <a:lstStyle/>
          <a:p>
            <a:pPr indent="0" lvl="0" marL="130564" rtl="0" algn="l">
              <a:spcBef>
                <a:spcPts val="0"/>
              </a:spcBef>
              <a:spcAft>
                <a:spcPts val="0"/>
              </a:spcAft>
              <a:buClr>
                <a:schemeClr val="dk1"/>
              </a:buClr>
              <a:buSzPts val="1100"/>
              <a:buFont typeface="Arial"/>
              <a:buNone/>
            </a:pPr>
            <a:r>
              <a:t/>
            </a:r>
            <a:endParaRPr sz="1100"/>
          </a:p>
        </p:txBody>
      </p:sp>
      <p:sp>
        <p:nvSpPr>
          <p:cNvPr id="383" name="Google Shape;383;p5:notes"/>
          <p:cNvSpPr txBox="1"/>
          <p:nvPr>
            <p:ph idx="12" type="sldNum"/>
          </p:nvPr>
        </p:nvSpPr>
        <p:spPr>
          <a:xfrm>
            <a:off x="3978132" y="8842029"/>
            <a:ext cx="3043344" cy="465455"/>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6:notes"/>
          <p:cNvSpPr/>
          <p:nvPr>
            <p:ph idx="2" type="sldImg"/>
          </p:nvPr>
        </p:nvSpPr>
        <p:spPr>
          <a:xfrm>
            <a:off x="638175" y="698500"/>
            <a:ext cx="57467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6:notes"/>
          <p:cNvSpPr txBox="1"/>
          <p:nvPr>
            <p:ph idx="1" type="body"/>
          </p:nvPr>
        </p:nvSpPr>
        <p:spPr>
          <a:xfrm>
            <a:off x="702310" y="4421822"/>
            <a:ext cx="5618480" cy="4189095"/>
          </a:xfrm>
          <a:prstGeom prst="rect">
            <a:avLst/>
          </a:prstGeom>
          <a:noFill/>
          <a:ln>
            <a:noFill/>
          </a:ln>
        </p:spPr>
        <p:txBody>
          <a:bodyPr anchorCtr="0" anchor="t" bIns="46650" lIns="93300" spcFirstLastPara="1" rIns="93300" wrap="square" tIns="46650">
            <a:noAutofit/>
          </a:bodyPr>
          <a:lstStyle/>
          <a:p>
            <a:pPr indent="0" lvl="0" marL="130564" rtl="0" algn="l">
              <a:spcBef>
                <a:spcPts val="0"/>
              </a:spcBef>
              <a:spcAft>
                <a:spcPts val="0"/>
              </a:spcAft>
              <a:buClr>
                <a:schemeClr val="dk1"/>
              </a:buClr>
              <a:buSzPts val="1100"/>
              <a:buFont typeface="Arial"/>
              <a:buNone/>
            </a:pPr>
            <a:r>
              <a:t/>
            </a:r>
            <a:endParaRPr sz="1100"/>
          </a:p>
        </p:txBody>
      </p:sp>
      <p:sp>
        <p:nvSpPr>
          <p:cNvPr id="393" name="Google Shape;393;p6:notes"/>
          <p:cNvSpPr txBox="1"/>
          <p:nvPr>
            <p:ph idx="12" type="sldNum"/>
          </p:nvPr>
        </p:nvSpPr>
        <p:spPr>
          <a:xfrm>
            <a:off x="3978132" y="8842029"/>
            <a:ext cx="3043344" cy="465455"/>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7:notes"/>
          <p:cNvSpPr/>
          <p:nvPr>
            <p:ph idx="2" type="sldImg"/>
          </p:nvPr>
        </p:nvSpPr>
        <p:spPr>
          <a:xfrm>
            <a:off x="638175" y="698500"/>
            <a:ext cx="5746750" cy="34909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7:notes"/>
          <p:cNvSpPr txBox="1"/>
          <p:nvPr>
            <p:ph idx="1" type="body"/>
          </p:nvPr>
        </p:nvSpPr>
        <p:spPr>
          <a:xfrm>
            <a:off x="702310" y="4421822"/>
            <a:ext cx="5618480" cy="4189095"/>
          </a:xfrm>
          <a:prstGeom prst="rect">
            <a:avLst/>
          </a:prstGeom>
          <a:noFill/>
          <a:ln>
            <a:noFill/>
          </a:ln>
        </p:spPr>
        <p:txBody>
          <a:bodyPr anchorCtr="0" anchor="t" bIns="46650" lIns="93300" spcFirstLastPara="1" rIns="93300" wrap="square" tIns="46650">
            <a:noAutofit/>
          </a:bodyPr>
          <a:lstStyle/>
          <a:p>
            <a:pPr indent="0" lvl="0" marL="130564" rtl="0" algn="l">
              <a:spcBef>
                <a:spcPts val="0"/>
              </a:spcBef>
              <a:spcAft>
                <a:spcPts val="0"/>
              </a:spcAft>
              <a:buClr>
                <a:schemeClr val="dk1"/>
              </a:buClr>
              <a:buSzPts val="1100"/>
              <a:buFont typeface="Arial"/>
              <a:buNone/>
            </a:pPr>
            <a:r>
              <a:t/>
            </a:r>
            <a:endParaRPr sz="1100"/>
          </a:p>
        </p:txBody>
      </p:sp>
      <p:sp>
        <p:nvSpPr>
          <p:cNvPr id="415" name="Google Shape;415;p7:notes"/>
          <p:cNvSpPr txBox="1"/>
          <p:nvPr>
            <p:ph idx="12" type="sldNum"/>
          </p:nvPr>
        </p:nvSpPr>
        <p:spPr>
          <a:xfrm>
            <a:off x="3978132" y="8842029"/>
            <a:ext cx="3043344" cy="465455"/>
          </a:xfrm>
          <a:prstGeom prst="rect">
            <a:avLst/>
          </a:prstGeom>
          <a:noFill/>
          <a:ln>
            <a:noFill/>
          </a:ln>
        </p:spPr>
        <p:txBody>
          <a:bodyPr anchorCtr="0" anchor="b" bIns="46650" lIns="93300" spcFirstLastPara="1" rIns="93300" wrap="square" tIns="4665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e6a5e2c9c9_8_75:notes"/>
          <p:cNvSpPr txBox="1"/>
          <p:nvPr>
            <p:ph idx="1" type="body"/>
          </p:nvPr>
        </p:nvSpPr>
        <p:spPr>
          <a:xfrm>
            <a:off x="702310" y="4421823"/>
            <a:ext cx="5618480" cy="4189095"/>
          </a:xfrm>
          <a:prstGeom prst="rect">
            <a:avLst/>
          </a:prstGeom>
          <a:noFill/>
          <a:ln>
            <a:noFill/>
          </a:ln>
        </p:spPr>
        <p:txBody>
          <a:bodyPr anchorCtr="0" anchor="t" bIns="93450" lIns="93450" spcFirstLastPara="1" rIns="93450" wrap="square" tIns="93450">
            <a:noAutofit/>
          </a:bodyPr>
          <a:lstStyle/>
          <a:p>
            <a:pPr indent="0" lvl="0" marL="0" rtl="0" algn="l">
              <a:lnSpc>
                <a:spcPct val="100000"/>
              </a:lnSpc>
              <a:spcBef>
                <a:spcPts val="0"/>
              </a:spcBef>
              <a:spcAft>
                <a:spcPts val="0"/>
              </a:spcAft>
              <a:buSzPts val="1100"/>
              <a:buNone/>
            </a:pPr>
            <a:r>
              <a:t/>
            </a:r>
            <a:endParaRPr sz="1400"/>
          </a:p>
        </p:txBody>
      </p:sp>
      <p:sp>
        <p:nvSpPr>
          <p:cNvPr id="427" name="Google Shape;427;ge6a5e2c9c9_8_75:notes"/>
          <p:cNvSpPr/>
          <p:nvPr>
            <p:ph idx="2" type="sldImg"/>
          </p:nvPr>
        </p:nvSpPr>
        <p:spPr>
          <a:xfrm>
            <a:off x="1342890" y="698183"/>
            <a:ext cx="4338011" cy="3490913"/>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 name="Shape 10"/>
        <p:cNvGrpSpPr/>
        <p:nvPr/>
      </p:nvGrpSpPr>
      <p:grpSpPr>
        <a:xfrm>
          <a:off x="0" y="0"/>
          <a:ext cx="0" cy="0"/>
          <a:chOff x="0" y="0"/>
          <a:chExt cx="0" cy="0"/>
        </a:xfrm>
      </p:grpSpPr>
      <p:pic>
        <p:nvPicPr>
          <p:cNvPr descr="2019_Orientation_Overhaul_PPT_14x8.5_bckg.jpg" id="11" name="Google Shape;11;p9"/>
          <p:cNvPicPr preferRelativeResize="0"/>
          <p:nvPr/>
        </p:nvPicPr>
        <p:blipFill rotWithShape="1">
          <a:blip r:embed="rId2">
            <a:alphaModFix/>
          </a:blip>
          <a:srcRect b="0" l="0" r="0" t="0"/>
          <a:stretch/>
        </p:blipFill>
        <p:spPr>
          <a:xfrm>
            <a:off x="0" y="0"/>
            <a:ext cx="12801600" cy="77724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ge6a5e2c9c9_8_18"/>
          <p:cNvSpPr txBox="1"/>
          <p:nvPr>
            <p:ph type="title"/>
          </p:nvPr>
        </p:nvSpPr>
        <p:spPr>
          <a:xfrm>
            <a:off x="873443" y="1937703"/>
            <a:ext cx="11041380" cy="3233102"/>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6500"/>
              <a:buFont typeface="Arial"/>
              <a:buNone/>
              <a:defRPr sz="65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8" name="Google Shape;48;ge6a5e2c9c9_8_18"/>
          <p:cNvSpPr txBox="1"/>
          <p:nvPr>
            <p:ph idx="1" type="body"/>
          </p:nvPr>
        </p:nvSpPr>
        <p:spPr>
          <a:xfrm>
            <a:off x="873443" y="5201391"/>
            <a:ext cx="11041380" cy="1700212"/>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rgbClr val="888888"/>
              </a:buClr>
              <a:buSzPts val="2600"/>
              <a:buNone/>
              <a:defRPr sz="2600">
                <a:solidFill>
                  <a:srgbClr val="888888"/>
                </a:solidFill>
              </a:defRPr>
            </a:lvl1pPr>
            <a:lvl2pPr indent="-228600" lvl="1" marL="914400" algn="l">
              <a:lnSpc>
                <a:spcPct val="90000"/>
              </a:lnSpc>
              <a:spcBef>
                <a:spcPts val="500"/>
              </a:spcBef>
              <a:spcAft>
                <a:spcPts val="0"/>
              </a:spcAft>
              <a:buClr>
                <a:srgbClr val="888888"/>
              </a:buClr>
              <a:buSzPts val="2200"/>
              <a:buNone/>
              <a:defRPr sz="22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700"/>
              <a:buNone/>
              <a:defRPr sz="1700">
                <a:solidFill>
                  <a:srgbClr val="888888"/>
                </a:solidFill>
              </a:defRPr>
            </a:lvl4pPr>
            <a:lvl5pPr indent="-228600" lvl="4" marL="2286000" algn="l">
              <a:lnSpc>
                <a:spcPct val="90000"/>
              </a:lnSpc>
              <a:spcBef>
                <a:spcPts val="500"/>
              </a:spcBef>
              <a:spcAft>
                <a:spcPts val="0"/>
              </a:spcAft>
              <a:buClr>
                <a:srgbClr val="888888"/>
              </a:buClr>
              <a:buSzPts val="1700"/>
              <a:buNone/>
              <a:defRPr sz="1700">
                <a:solidFill>
                  <a:srgbClr val="888888"/>
                </a:solidFill>
              </a:defRPr>
            </a:lvl5pPr>
            <a:lvl6pPr indent="-228600" lvl="5" marL="2743200" algn="l">
              <a:lnSpc>
                <a:spcPct val="90000"/>
              </a:lnSpc>
              <a:spcBef>
                <a:spcPts val="500"/>
              </a:spcBef>
              <a:spcAft>
                <a:spcPts val="0"/>
              </a:spcAft>
              <a:buClr>
                <a:srgbClr val="888888"/>
              </a:buClr>
              <a:buSzPts val="1700"/>
              <a:buNone/>
              <a:defRPr sz="1700">
                <a:solidFill>
                  <a:srgbClr val="888888"/>
                </a:solidFill>
              </a:defRPr>
            </a:lvl6pPr>
            <a:lvl7pPr indent="-228600" lvl="6" marL="3200400" algn="l">
              <a:lnSpc>
                <a:spcPct val="90000"/>
              </a:lnSpc>
              <a:spcBef>
                <a:spcPts val="500"/>
              </a:spcBef>
              <a:spcAft>
                <a:spcPts val="0"/>
              </a:spcAft>
              <a:buClr>
                <a:srgbClr val="888888"/>
              </a:buClr>
              <a:buSzPts val="1700"/>
              <a:buNone/>
              <a:defRPr sz="1700">
                <a:solidFill>
                  <a:srgbClr val="888888"/>
                </a:solidFill>
              </a:defRPr>
            </a:lvl7pPr>
            <a:lvl8pPr indent="-228600" lvl="7" marL="3657600" algn="l">
              <a:lnSpc>
                <a:spcPct val="90000"/>
              </a:lnSpc>
              <a:spcBef>
                <a:spcPts val="500"/>
              </a:spcBef>
              <a:spcAft>
                <a:spcPts val="0"/>
              </a:spcAft>
              <a:buClr>
                <a:srgbClr val="888888"/>
              </a:buClr>
              <a:buSzPts val="1700"/>
              <a:buNone/>
              <a:defRPr sz="1700">
                <a:solidFill>
                  <a:srgbClr val="888888"/>
                </a:solidFill>
              </a:defRPr>
            </a:lvl8pPr>
            <a:lvl9pPr indent="-228600" lvl="8" marL="4114800" algn="l">
              <a:lnSpc>
                <a:spcPct val="90000"/>
              </a:lnSpc>
              <a:spcBef>
                <a:spcPts val="500"/>
              </a:spcBef>
              <a:spcAft>
                <a:spcPts val="0"/>
              </a:spcAft>
              <a:buClr>
                <a:srgbClr val="888888"/>
              </a:buClr>
              <a:buSzPts val="1700"/>
              <a:buNone/>
              <a:defRPr sz="1700">
                <a:solidFill>
                  <a:srgbClr val="888888"/>
                </a:solidFill>
              </a:defRPr>
            </a:lvl9pPr>
          </a:lstStyle>
          <a:p/>
        </p:txBody>
      </p:sp>
      <p:sp>
        <p:nvSpPr>
          <p:cNvPr id="49" name="Google Shape;49;ge6a5e2c9c9_8_18"/>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0" name="Google Shape;50;ge6a5e2c9c9_8_18"/>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1" name="Google Shape;51;ge6a5e2c9c9_8_18"/>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 name="Shape 52"/>
        <p:cNvGrpSpPr/>
        <p:nvPr/>
      </p:nvGrpSpPr>
      <p:grpSpPr>
        <a:xfrm>
          <a:off x="0" y="0"/>
          <a:ext cx="0" cy="0"/>
          <a:chOff x="0" y="0"/>
          <a:chExt cx="0" cy="0"/>
        </a:xfrm>
      </p:grpSpPr>
      <p:sp>
        <p:nvSpPr>
          <p:cNvPr id="53" name="Google Shape;53;ge6a5e2c9c9_8_24"/>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4" name="Google Shape;54;ge6a5e2c9c9_8_24"/>
          <p:cNvSpPr txBox="1"/>
          <p:nvPr>
            <p:ph idx="1" type="body"/>
          </p:nvPr>
        </p:nvSpPr>
        <p:spPr>
          <a:xfrm>
            <a:off x="880110" y="2069042"/>
            <a:ext cx="54406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5" name="Google Shape;55;ge6a5e2c9c9_8_24"/>
          <p:cNvSpPr txBox="1"/>
          <p:nvPr>
            <p:ph idx="2" type="body"/>
          </p:nvPr>
        </p:nvSpPr>
        <p:spPr>
          <a:xfrm>
            <a:off x="6480810" y="2069042"/>
            <a:ext cx="54406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56" name="Google Shape;56;ge6a5e2c9c9_8_24"/>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7" name="Google Shape;57;ge6a5e2c9c9_8_24"/>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58" name="Google Shape;58;ge6a5e2c9c9_8_24"/>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 name="Shape 59"/>
        <p:cNvGrpSpPr/>
        <p:nvPr/>
      </p:nvGrpSpPr>
      <p:grpSpPr>
        <a:xfrm>
          <a:off x="0" y="0"/>
          <a:ext cx="0" cy="0"/>
          <a:chOff x="0" y="0"/>
          <a:chExt cx="0" cy="0"/>
        </a:xfrm>
      </p:grpSpPr>
      <p:sp>
        <p:nvSpPr>
          <p:cNvPr id="60" name="Google Shape;60;ge6a5e2c9c9_8_31"/>
          <p:cNvSpPr txBox="1"/>
          <p:nvPr>
            <p:ph type="title"/>
          </p:nvPr>
        </p:nvSpPr>
        <p:spPr>
          <a:xfrm>
            <a:off x="881777"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1" name="Google Shape;61;ge6a5e2c9c9_8_31"/>
          <p:cNvSpPr txBox="1"/>
          <p:nvPr>
            <p:ph idx="1" type="body"/>
          </p:nvPr>
        </p:nvSpPr>
        <p:spPr>
          <a:xfrm>
            <a:off x="881777" y="1905318"/>
            <a:ext cx="5415676" cy="933767"/>
          </a:xfrm>
          <a:prstGeom prst="rect">
            <a:avLst/>
          </a:prstGeom>
          <a:noFill/>
          <a:ln>
            <a:noFill/>
          </a:ln>
        </p:spPr>
        <p:txBody>
          <a:bodyPr anchorCtr="0" anchor="b"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2600"/>
              <a:buNone/>
              <a:defRPr b="1" sz="2600"/>
            </a:lvl1pPr>
            <a:lvl2pPr indent="-228600" lvl="1" marL="914400" algn="l">
              <a:lnSpc>
                <a:spcPct val="90000"/>
              </a:lnSpc>
              <a:spcBef>
                <a:spcPts val="500"/>
              </a:spcBef>
              <a:spcAft>
                <a:spcPts val="0"/>
              </a:spcAft>
              <a:buClr>
                <a:schemeClr val="dk1"/>
              </a:buClr>
              <a:buSzPts val="2200"/>
              <a:buNone/>
              <a:defRPr b="1" sz="22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700"/>
              <a:buNone/>
              <a:defRPr b="1" sz="1700"/>
            </a:lvl4pPr>
            <a:lvl5pPr indent="-228600" lvl="4" marL="2286000" algn="l">
              <a:lnSpc>
                <a:spcPct val="90000"/>
              </a:lnSpc>
              <a:spcBef>
                <a:spcPts val="500"/>
              </a:spcBef>
              <a:spcAft>
                <a:spcPts val="0"/>
              </a:spcAft>
              <a:buClr>
                <a:schemeClr val="dk1"/>
              </a:buClr>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62" name="Google Shape;62;ge6a5e2c9c9_8_31"/>
          <p:cNvSpPr txBox="1"/>
          <p:nvPr>
            <p:ph idx="2" type="body"/>
          </p:nvPr>
        </p:nvSpPr>
        <p:spPr>
          <a:xfrm>
            <a:off x="881777" y="2839085"/>
            <a:ext cx="5415676" cy="417586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63" name="Google Shape;63;ge6a5e2c9c9_8_31"/>
          <p:cNvSpPr txBox="1"/>
          <p:nvPr>
            <p:ph idx="3" type="body"/>
          </p:nvPr>
        </p:nvSpPr>
        <p:spPr>
          <a:xfrm>
            <a:off x="6480810" y="1905318"/>
            <a:ext cx="5442347" cy="933767"/>
          </a:xfrm>
          <a:prstGeom prst="rect">
            <a:avLst/>
          </a:prstGeom>
          <a:noFill/>
          <a:ln>
            <a:noFill/>
          </a:ln>
        </p:spPr>
        <p:txBody>
          <a:bodyPr anchorCtr="0" anchor="b"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2600"/>
              <a:buNone/>
              <a:defRPr b="1" sz="2600"/>
            </a:lvl1pPr>
            <a:lvl2pPr indent="-228600" lvl="1" marL="914400" algn="l">
              <a:lnSpc>
                <a:spcPct val="90000"/>
              </a:lnSpc>
              <a:spcBef>
                <a:spcPts val="500"/>
              </a:spcBef>
              <a:spcAft>
                <a:spcPts val="0"/>
              </a:spcAft>
              <a:buClr>
                <a:schemeClr val="dk1"/>
              </a:buClr>
              <a:buSzPts val="2200"/>
              <a:buNone/>
              <a:defRPr b="1" sz="22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700"/>
              <a:buNone/>
              <a:defRPr b="1" sz="1700"/>
            </a:lvl4pPr>
            <a:lvl5pPr indent="-228600" lvl="4" marL="2286000" algn="l">
              <a:lnSpc>
                <a:spcPct val="90000"/>
              </a:lnSpc>
              <a:spcBef>
                <a:spcPts val="500"/>
              </a:spcBef>
              <a:spcAft>
                <a:spcPts val="0"/>
              </a:spcAft>
              <a:buClr>
                <a:schemeClr val="dk1"/>
              </a:buClr>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64" name="Google Shape;64;ge6a5e2c9c9_8_31"/>
          <p:cNvSpPr txBox="1"/>
          <p:nvPr>
            <p:ph idx="4" type="body"/>
          </p:nvPr>
        </p:nvSpPr>
        <p:spPr>
          <a:xfrm>
            <a:off x="6480810" y="2839085"/>
            <a:ext cx="5442347" cy="417586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65" name="Google Shape;65;ge6a5e2c9c9_8_31"/>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6" name="Google Shape;66;ge6a5e2c9c9_8_31"/>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67" name="Google Shape;67;ge6a5e2c9c9_8_31"/>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ge6a5e2c9c9_8_40"/>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0" name="Google Shape;70;ge6a5e2c9c9_8_40"/>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1" name="Google Shape;71;ge6a5e2c9c9_8_40"/>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2" name="Google Shape;72;ge6a5e2c9c9_8_40"/>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
        <p:nvSpPr>
          <p:cNvPr id="74" name="Google Shape;74;ge6a5e2c9c9_8_45"/>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5" name="Google Shape;75;ge6a5e2c9c9_8_45"/>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6" name="Google Shape;76;ge6a5e2c9c9_8_45"/>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ge6a5e2c9c9_8_49"/>
          <p:cNvSpPr txBox="1"/>
          <p:nvPr>
            <p:ph type="title"/>
          </p:nvPr>
        </p:nvSpPr>
        <p:spPr>
          <a:xfrm>
            <a:off x="881777" y="518160"/>
            <a:ext cx="4128849" cy="1813560"/>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9" name="Google Shape;79;ge6a5e2c9c9_8_49"/>
          <p:cNvSpPr txBox="1"/>
          <p:nvPr>
            <p:ph idx="1" type="body"/>
          </p:nvPr>
        </p:nvSpPr>
        <p:spPr>
          <a:xfrm>
            <a:off x="5442347" y="1119082"/>
            <a:ext cx="6480810" cy="5523442"/>
          </a:xfrm>
          <a:prstGeom prst="rect">
            <a:avLst/>
          </a:prstGeom>
          <a:noFill/>
          <a:ln>
            <a:noFill/>
          </a:ln>
        </p:spPr>
        <p:txBody>
          <a:bodyPr anchorCtr="0" anchor="t" bIns="49250" lIns="98525" spcFirstLastPara="1" rIns="98525" wrap="square" tIns="49250">
            <a:normAutofit/>
          </a:bodyPr>
          <a:lstStyle>
            <a:lvl1pPr indent="-444500" lvl="0" marL="457200" algn="l">
              <a:lnSpc>
                <a:spcPct val="90000"/>
              </a:lnSpc>
              <a:spcBef>
                <a:spcPts val="1100"/>
              </a:spcBef>
              <a:spcAft>
                <a:spcPts val="0"/>
              </a:spcAft>
              <a:buClr>
                <a:schemeClr val="dk1"/>
              </a:buClr>
              <a:buSzPts val="3400"/>
              <a:buChar char="•"/>
              <a:defRPr sz="3400"/>
            </a:lvl1pPr>
            <a:lvl2pPr indent="-419100" lvl="1" marL="914400" algn="l">
              <a:lnSpc>
                <a:spcPct val="90000"/>
              </a:lnSpc>
              <a:spcBef>
                <a:spcPts val="500"/>
              </a:spcBef>
              <a:spcAft>
                <a:spcPts val="0"/>
              </a:spcAft>
              <a:buClr>
                <a:schemeClr val="dk1"/>
              </a:buClr>
              <a:buSzPts val="3000"/>
              <a:buChar char="•"/>
              <a:defRPr sz="3000"/>
            </a:lvl2pPr>
            <a:lvl3pPr indent="-393700" lvl="2" marL="1371600" algn="l">
              <a:lnSpc>
                <a:spcPct val="90000"/>
              </a:lnSpc>
              <a:spcBef>
                <a:spcPts val="500"/>
              </a:spcBef>
              <a:spcAft>
                <a:spcPts val="0"/>
              </a:spcAft>
              <a:buClr>
                <a:schemeClr val="dk1"/>
              </a:buClr>
              <a:buSzPts val="2600"/>
              <a:buChar char="•"/>
              <a:defRPr sz="2600"/>
            </a:lvl3pPr>
            <a:lvl4pPr indent="-368300" lvl="3" marL="1828800" algn="l">
              <a:lnSpc>
                <a:spcPct val="90000"/>
              </a:lnSpc>
              <a:spcBef>
                <a:spcPts val="500"/>
              </a:spcBef>
              <a:spcAft>
                <a:spcPts val="0"/>
              </a:spcAft>
              <a:buClr>
                <a:schemeClr val="dk1"/>
              </a:buClr>
              <a:buSzPts val="2200"/>
              <a:buChar char="•"/>
              <a:defRPr sz="2200"/>
            </a:lvl4pPr>
            <a:lvl5pPr indent="-368300" lvl="4" marL="2286000" algn="l">
              <a:lnSpc>
                <a:spcPct val="90000"/>
              </a:lnSpc>
              <a:spcBef>
                <a:spcPts val="500"/>
              </a:spcBef>
              <a:spcAft>
                <a:spcPts val="0"/>
              </a:spcAft>
              <a:buClr>
                <a:schemeClr val="dk1"/>
              </a:buClr>
              <a:buSzPts val="2200"/>
              <a:buChar char="•"/>
              <a:defRPr sz="2200"/>
            </a:lvl5pPr>
            <a:lvl6pPr indent="-368300" lvl="5" marL="2743200" algn="l">
              <a:lnSpc>
                <a:spcPct val="90000"/>
              </a:lnSpc>
              <a:spcBef>
                <a:spcPts val="500"/>
              </a:spcBef>
              <a:spcAft>
                <a:spcPts val="0"/>
              </a:spcAft>
              <a:buClr>
                <a:schemeClr val="dk1"/>
              </a:buClr>
              <a:buSzPts val="2200"/>
              <a:buChar char="•"/>
              <a:defRPr sz="2200"/>
            </a:lvl6pPr>
            <a:lvl7pPr indent="-368300" lvl="6" marL="3200400" algn="l">
              <a:lnSpc>
                <a:spcPct val="90000"/>
              </a:lnSpc>
              <a:spcBef>
                <a:spcPts val="500"/>
              </a:spcBef>
              <a:spcAft>
                <a:spcPts val="0"/>
              </a:spcAft>
              <a:buClr>
                <a:schemeClr val="dk1"/>
              </a:buClr>
              <a:buSzPts val="2200"/>
              <a:buChar char="•"/>
              <a:defRPr sz="2200"/>
            </a:lvl7pPr>
            <a:lvl8pPr indent="-368300" lvl="7" marL="3657600" algn="l">
              <a:lnSpc>
                <a:spcPct val="90000"/>
              </a:lnSpc>
              <a:spcBef>
                <a:spcPts val="500"/>
              </a:spcBef>
              <a:spcAft>
                <a:spcPts val="0"/>
              </a:spcAft>
              <a:buClr>
                <a:schemeClr val="dk1"/>
              </a:buClr>
              <a:buSzPts val="2200"/>
              <a:buChar char="•"/>
              <a:defRPr sz="2200"/>
            </a:lvl8pPr>
            <a:lvl9pPr indent="-368300" lvl="8" marL="4114800" algn="l">
              <a:lnSpc>
                <a:spcPct val="90000"/>
              </a:lnSpc>
              <a:spcBef>
                <a:spcPts val="500"/>
              </a:spcBef>
              <a:spcAft>
                <a:spcPts val="0"/>
              </a:spcAft>
              <a:buClr>
                <a:schemeClr val="dk1"/>
              </a:buClr>
              <a:buSzPts val="2200"/>
              <a:buChar char="•"/>
              <a:defRPr sz="2200"/>
            </a:lvl9pPr>
          </a:lstStyle>
          <a:p/>
        </p:txBody>
      </p:sp>
      <p:sp>
        <p:nvSpPr>
          <p:cNvPr id="80" name="Google Shape;80;ge6a5e2c9c9_8_49"/>
          <p:cNvSpPr txBox="1"/>
          <p:nvPr>
            <p:ph idx="2" type="body"/>
          </p:nvPr>
        </p:nvSpPr>
        <p:spPr>
          <a:xfrm>
            <a:off x="881777" y="2331720"/>
            <a:ext cx="4128849" cy="4319800"/>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1700"/>
              <a:buNone/>
              <a:defRPr sz="17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81" name="Google Shape;81;ge6a5e2c9c9_8_49"/>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2" name="Google Shape;82;ge6a5e2c9c9_8_49"/>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3" name="Google Shape;83;ge6a5e2c9c9_8_49"/>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ge6a5e2c9c9_8_56"/>
          <p:cNvSpPr txBox="1"/>
          <p:nvPr>
            <p:ph type="title"/>
          </p:nvPr>
        </p:nvSpPr>
        <p:spPr>
          <a:xfrm>
            <a:off x="881777" y="518160"/>
            <a:ext cx="4128849" cy="1813560"/>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3400"/>
              <a:buFont typeface="Arial"/>
              <a:buNone/>
              <a:defRPr sz="34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6" name="Google Shape;86;ge6a5e2c9c9_8_56"/>
          <p:cNvSpPr/>
          <p:nvPr>
            <p:ph idx="2" type="pic"/>
          </p:nvPr>
        </p:nvSpPr>
        <p:spPr>
          <a:xfrm>
            <a:off x="5442347" y="1119082"/>
            <a:ext cx="6480810" cy="5523442"/>
          </a:xfrm>
          <a:prstGeom prst="rect">
            <a:avLst/>
          </a:prstGeom>
          <a:noFill/>
          <a:ln>
            <a:noFill/>
          </a:ln>
        </p:spPr>
        <p:txBody>
          <a:bodyPr anchorCtr="0" anchor="t" bIns="49250" lIns="98525" spcFirstLastPara="1" rIns="98525" wrap="square" tIns="49250">
            <a:noAutofit/>
          </a:bodyPr>
          <a:lstStyle>
            <a:lvl1pPr lvl="0" marR="0" rtl="0" algn="l">
              <a:lnSpc>
                <a:spcPct val="90000"/>
              </a:lnSpc>
              <a:spcBef>
                <a:spcPts val="110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9pPr>
          </a:lstStyle>
          <a:p/>
        </p:txBody>
      </p:sp>
      <p:sp>
        <p:nvSpPr>
          <p:cNvPr id="87" name="Google Shape;87;ge6a5e2c9c9_8_56"/>
          <p:cNvSpPr txBox="1"/>
          <p:nvPr>
            <p:ph idx="1" type="body"/>
          </p:nvPr>
        </p:nvSpPr>
        <p:spPr>
          <a:xfrm>
            <a:off x="881777" y="2331720"/>
            <a:ext cx="4128849" cy="4319800"/>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1700"/>
              <a:buNone/>
              <a:defRPr sz="17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88" name="Google Shape;88;ge6a5e2c9c9_8_56"/>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89" name="Google Shape;89;ge6a5e2c9c9_8_56"/>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0" name="Google Shape;90;ge6a5e2c9c9_8_56"/>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ge6a5e2c9c9_8_63"/>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3" name="Google Shape;93;ge6a5e2c9c9_8_63"/>
          <p:cNvSpPr txBox="1"/>
          <p:nvPr>
            <p:ph idx="1" type="body"/>
          </p:nvPr>
        </p:nvSpPr>
        <p:spPr>
          <a:xfrm rot="5400000">
            <a:off x="3935042" y="-985890"/>
            <a:ext cx="4931516" cy="11041380"/>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94" name="Google Shape;94;ge6a5e2c9c9_8_63"/>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5" name="Google Shape;95;ge6a5e2c9c9_8_63"/>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6" name="Google Shape;96;ge6a5e2c9c9_8_63"/>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ge6a5e2c9c9_8_69"/>
          <p:cNvSpPr txBox="1"/>
          <p:nvPr>
            <p:ph type="title"/>
          </p:nvPr>
        </p:nvSpPr>
        <p:spPr>
          <a:xfrm rot="5400000">
            <a:off x="7247943" y="2327011"/>
            <a:ext cx="6586750" cy="276034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9" name="Google Shape;99;ge6a5e2c9c9_8_69"/>
          <p:cNvSpPr txBox="1"/>
          <p:nvPr>
            <p:ph idx="1" type="body"/>
          </p:nvPr>
        </p:nvSpPr>
        <p:spPr>
          <a:xfrm rot="5400000">
            <a:off x="1647243" y="-353324"/>
            <a:ext cx="6586750" cy="8121015"/>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00" name="Google Shape;100;ge6a5e2c9c9_8_69"/>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1" name="Google Shape;101;ge6a5e2c9c9_8_69"/>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02" name="Google Shape;102;ge6a5e2c9c9_8_69"/>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9" name="Shape 109"/>
        <p:cNvGrpSpPr/>
        <p:nvPr/>
      </p:nvGrpSpPr>
      <p:grpSpPr>
        <a:xfrm>
          <a:off x="0" y="0"/>
          <a:ext cx="0" cy="0"/>
          <a:chOff x="0" y="0"/>
          <a:chExt cx="0" cy="0"/>
        </a:xfrm>
      </p:grpSpPr>
      <p:sp>
        <p:nvSpPr>
          <p:cNvPr id="110" name="Google Shape;110;ge6a5e2c9c9_13_6"/>
          <p:cNvSpPr txBox="1"/>
          <p:nvPr>
            <p:ph type="ctrTitle"/>
          </p:nvPr>
        </p:nvSpPr>
        <p:spPr>
          <a:xfrm>
            <a:off x="1600200" y="1272011"/>
            <a:ext cx="9601200" cy="2705947"/>
          </a:xfrm>
          <a:prstGeom prst="rect">
            <a:avLst/>
          </a:prstGeom>
          <a:noFill/>
          <a:ln>
            <a:noFill/>
          </a:ln>
        </p:spPr>
        <p:txBody>
          <a:bodyPr anchorCtr="0" anchor="b" bIns="49250" lIns="98525" spcFirstLastPara="1" rIns="98525" wrap="square" tIns="49250">
            <a:normAutofit/>
          </a:bodyPr>
          <a:lstStyle>
            <a:lvl1pPr lvl="0" algn="ctr">
              <a:lnSpc>
                <a:spcPct val="90000"/>
              </a:lnSpc>
              <a:spcBef>
                <a:spcPts val="0"/>
              </a:spcBef>
              <a:spcAft>
                <a:spcPts val="0"/>
              </a:spcAft>
              <a:buClr>
                <a:schemeClr val="dk1"/>
              </a:buClr>
              <a:buSzPts val="6500"/>
              <a:buFont typeface="Arial"/>
              <a:buNone/>
              <a:defRPr sz="65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11" name="Google Shape;111;ge6a5e2c9c9_13_6"/>
          <p:cNvSpPr txBox="1"/>
          <p:nvPr>
            <p:ph idx="1" type="subTitle"/>
          </p:nvPr>
        </p:nvSpPr>
        <p:spPr>
          <a:xfrm>
            <a:off x="1600200" y="4082310"/>
            <a:ext cx="9601200" cy="1876530"/>
          </a:xfrm>
          <a:prstGeom prst="rect">
            <a:avLst/>
          </a:prstGeom>
          <a:noFill/>
          <a:ln>
            <a:noFill/>
          </a:ln>
        </p:spPr>
        <p:txBody>
          <a:bodyPr anchorCtr="0" anchor="t" bIns="49250" lIns="98525" spcFirstLastPara="1" rIns="98525" wrap="square" tIns="49250">
            <a:normAutofit/>
          </a:bodyPr>
          <a:lstStyle>
            <a:lvl1pPr lvl="0" algn="ctr">
              <a:lnSpc>
                <a:spcPct val="90000"/>
              </a:lnSpc>
              <a:spcBef>
                <a:spcPts val="1100"/>
              </a:spcBef>
              <a:spcAft>
                <a:spcPts val="0"/>
              </a:spcAft>
              <a:buClr>
                <a:schemeClr val="dk1"/>
              </a:buClr>
              <a:buSzPts val="2600"/>
              <a:buNone/>
              <a:defRPr sz="2600"/>
            </a:lvl1pPr>
            <a:lvl2pPr lvl="1" algn="ctr">
              <a:lnSpc>
                <a:spcPct val="90000"/>
              </a:lnSpc>
              <a:spcBef>
                <a:spcPts val="500"/>
              </a:spcBef>
              <a:spcAft>
                <a:spcPts val="0"/>
              </a:spcAft>
              <a:buClr>
                <a:schemeClr val="dk1"/>
              </a:buClr>
              <a:buSzPts val="2200"/>
              <a:buNone/>
              <a:defRPr sz="22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700"/>
              <a:buNone/>
              <a:defRPr sz="1700"/>
            </a:lvl4pPr>
            <a:lvl5pPr lvl="4" algn="ctr">
              <a:lnSpc>
                <a:spcPct val="90000"/>
              </a:lnSpc>
              <a:spcBef>
                <a:spcPts val="500"/>
              </a:spcBef>
              <a:spcAft>
                <a:spcPts val="0"/>
              </a:spcAft>
              <a:buClr>
                <a:schemeClr val="dk1"/>
              </a:buClr>
              <a:buSzPts val="1700"/>
              <a:buNone/>
              <a:defRPr sz="1700"/>
            </a:lvl5pPr>
            <a:lvl6pPr lvl="5" algn="ctr">
              <a:lnSpc>
                <a:spcPct val="90000"/>
              </a:lnSpc>
              <a:spcBef>
                <a:spcPts val="500"/>
              </a:spcBef>
              <a:spcAft>
                <a:spcPts val="0"/>
              </a:spcAft>
              <a:buClr>
                <a:schemeClr val="dk1"/>
              </a:buClr>
              <a:buSzPts val="1700"/>
              <a:buNone/>
              <a:defRPr sz="1700"/>
            </a:lvl6pPr>
            <a:lvl7pPr lvl="6" algn="ctr">
              <a:lnSpc>
                <a:spcPct val="90000"/>
              </a:lnSpc>
              <a:spcBef>
                <a:spcPts val="500"/>
              </a:spcBef>
              <a:spcAft>
                <a:spcPts val="0"/>
              </a:spcAft>
              <a:buClr>
                <a:schemeClr val="dk1"/>
              </a:buClr>
              <a:buSzPts val="1700"/>
              <a:buNone/>
              <a:defRPr sz="1700"/>
            </a:lvl7pPr>
            <a:lvl8pPr lvl="7" algn="ctr">
              <a:lnSpc>
                <a:spcPct val="90000"/>
              </a:lnSpc>
              <a:spcBef>
                <a:spcPts val="500"/>
              </a:spcBef>
              <a:spcAft>
                <a:spcPts val="0"/>
              </a:spcAft>
              <a:buClr>
                <a:schemeClr val="dk1"/>
              </a:buClr>
              <a:buSzPts val="1700"/>
              <a:buNone/>
              <a:defRPr sz="1700"/>
            </a:lvl8pPr>
            <a:lvl9pPr lvl="8" algn="ctr">
              <a:lnSpc>
                <a:spcPct val="90000"/>
              </a:lnSpc>
              <a:spcBef>
                <a:spcPts val="500"/>
              </a:spcBef>
              <a:spcAft>
                <a:spcPts val="0"/>
              </a:spcAft>
              <a:buClr>
                <a:schemeClr val="dk1"/>
              </a:buClr>
              <a:buSzPts val="1700"/>
              <a:buNone/>
              <a:defRPr sz="1700"/>
            </a:lvl9pPr>
          </a:lstStyle>
          <a:p/>
        </p:txBody>
      </p:sp>
      <p:sp>
        <p:nvSpPr>
          <p:cNvPr id="112" name="Google Shape;112;ge6a5e2c9c9_13_6"/>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13" name="Google Shape;113;ge6a5e2c9c9_13_6"/>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14" name="Google Shape;114;ge6a5e2c9c9_13_6"/>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 name="Shape 12"/>
        <p:cNvGrpSpPr/>
        <p:nvPr/>
      </p:nvGrpSpPr>
      <p:grpSpPr>
        <a:xfrm>
          <a:off x="0" y="0"/>
          <a:ext cx="0" cy="0"/>
          <a:chOff x="0" y="0"/>
          <a:chExt cx="0" cy="0"/>
        </a:xfrm>
      </p:grpSpPr>
      <p:pic>
        <p:nvPicPr>
          <p:cNvPr descr="2019_Orientation_Overhaul_PPT_14x8.5_bckg2.jpg" id="13" name="Google Shape;13;p10"/>
          <p:cNvPicPr preferRelativeResize="0"/>
          <p:nvPr/>
        </p:nvPicPr>
        <p:blipFill rotWithShape="1">
          <a:blip r:embed="rId2">
            <a:alphaModFix/>
          </a:blip>
          <a:srcRect b="0" l="0" r="0" t="0"/>
          <a:stretch/>
        </p:blipFill>
        <p:spPr>
          <a:xfrm>
            <a:off x="0" y="0"/>
            <a:ext cx="12801600" cy="77724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5" name="Shape 115"/>
        <p:cNvGrpSpPr/>
        <p:nvPr/>
      </p:nvGrpSpPr>
      <p:grpSpPr>
        <a:xfrm>
          <a:off x="0" y="0"/>
          <a:ext cx="0" cy="0"/>
          <a:chOff x="0" y="0"/>
          <a:chExt cx="0" cy="0"/>
        </a:xfrm>
      </p:grpSpPr>
      <p:sp>
        <p:nvSpPr>
          <p:cNvPr id="116" name="Google Shape;116;ge6a5e2c9c9_13_12"/>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17" name="Google Shape;117;ge6a5e2c9c9_13_12"/>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18" name="Google Shape;118;ge6a5e2c9c9_13_12"/>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19" name="Google Shape;119;ge6a5e2c9c9_13_12"/>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20" name="Google Shape;120;ge6a5e2c9c9_13_12"/>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ge6a5e2c9c9_13_18"/>
          <p:cNvSpPr txBox="1"/>
          <p:nvPr>
            <p:ph type="title"/>
          </p:nvPr>
        </p:nvSpPr>
        <p:spPr>
          <a:xfrm>
            <a:off x="873443" y="1937703"/>
            <a:ext cx="11041380" cy="3233102"/>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6500"/>
              <a:buFont typeface="Arial"/>
              <a:buNone/>
              <a:defRPr sz="65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23" name="Google Shape;123;ge6a5e2c9c9_13_18"/>
          <p:cNvSpPr txBox="1"/>
          <p:nvPr>
            <p:ph idx="1" type="body"/>
          </p:nvPr>
        </p:nvSpPr>
        <p:spPr>
          <a:xfrm>
            <a:off x="873443" y="5201391"/>
            <a:ext cx="11041380" cy="1700212"/>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rgbClr val="888888"/>
              </a:buClr>
              <a:buSzPts val="2600"/>
              <a:buNone/>
              <a:defRPr sz="2600">
                <a:solidFill>
                  <a:srgbClr val="888888"/>
                </a:solidFill>
              </a:defRPr>
            </a:lvl1pPr>
            <a:lvl2pPr indent="-228600" lvl="1" marL="914400" algn="l">
              <a:lnSpc>
                <a:spcPct val="90000"/>
              </a:lnSpc>
              <a:spcBef>
                <a:spcPts val="500"/>
              </a:spcBef>
              <a:spcAft>
                <a:spcPts val="0"/>
              </a:spcAft>
              <a:buClr>
                <a:srgbClr val="888888"/>
              </a:buClr>
              <a:buSzPts val="2200"/>
              <a:buNone/>
              <a:defRPr sz="22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700"/>
              <a:buNone/>
              <a:defRPr sz="1700">
                <a:solidFill>
                  <a:srgbClr val="888888"/>
                </a:solidFill>
              </a:defRPr>
            </a:lvl4pPr>
            <a:lvl5pPr indent="-228600" lvl="4" marL="2286000" algn="l">
              <a:lnSpc>
                <a:spcPct val="90000"/>
              </a:lnSpc>
              <a:spcBef>
                <a:spcPts val="500"/>
              </a:spcBef>
              <a:spcAft>
                <a:spcPts val="0"/>
              </a:spcAft>
              <a:buClr>
                <a:srgbClr val="888888"/>
              </a:buClr>
              <a:buSzPts val="1700"/>
              <a:buNone/>
              <a:defRPr sz="1700">
                <a:solidFill>
                  <a:srgbClr val="888888"/>
                </a:solidFill>
              </a:defRPr>
            </a:lvl5pPr>
            <a:lvl6pPr indent="-228600" lvl="5" marL="2743200" algn="l">
              <a:lnSpc>
                <a:spcPct val="90000"/>
              </a:lnSpc>
              <a:spcBef>
                <a:spcPts val="500"/>
              </a:spcBef>
              <a:spcAft>
                <a:spcPts val="0"/>
              </a:spcAft>
              <a:buClr>
                <a:srgbClr val="888888"/>
              </a:buClr>
              <a:buSzPts val="1700"/>
              <a:buNone/>
              <a:defRPr sz="1700">
                <a:solidFill>
                  <a:srgbClr val="888888"/>
                </a:solidFill>
              </a:defRPr>
            </a:lvl6pPr>
            <a:lvl7pPr indent="-228600" lvl="6" marL="3200400" algn="l">
              <a:lnSpc>
                <a:spcPct val="90000"/>
              </a:lnSpc>
              <a:spcBef>
                <a:spcPts val="500"/>
              </a:spcBef>
              <a:spcAft>
                <a:spcPts val="0"/>
              </a:spcAft>
              <a:buClr>
                <a:srgbClr val="888888"/>
              </a:buClr>
              <a:buSzPts val="1700"/>
              <a:buNone/>
              <a:defRPr sz="1700">
                <a:solidFill>
                  <a:srgbClr val="888888"/>
                </a:solidFill>
              </a:defRPr>
            </a:lvl7pPr>
            <a:lvl8pPr indent="-228600" lvl="7" marL="3657600" algn="l">
              <a:lnSpc>
                <a:spcPct val="90000"/>
              </a:lnSpc>
              <a:spcBef>
                <a:spcPts val="500"/>
              </a:spcBef>
              <a:spcAft>
                <a:spcPts val="0"/>
              </a:spcAft>
              <a:buClr>
                <a:srgbClr val="888888"/>
              </a:buClr>
              <a:buSzPts val="1700"/>
              <a:buNone/>
              <a:defRPr sz="1700">
                <a:solidFill>
                  <a:srgbClr val="888888"/>
                </a:solidFill>
              </a:defRPr>
            </a:lvl8pPr>
            <a:lvl9pPr indent="-228600" lvl="8" marL="4114800" algn="l">
              <a:lnSpc>
                <a:spcPct val="90000"/>
              </a:lnSpc>
              <a:spcBef>
                <a:spcPts val="500"/>
              </a:spcBef>
              <a:spcAft>
                <a:spcPts val="0"/>
              </a:spcAft>
              <a:buClr>
                <a:srgbClr val="888888"/>
              </a:buClr>
              <a:buSzPts val="1700"/>
              <a:buNone/>
              <a:defRPr sz="1700">
                <a:solidFill>
                  <a:srgbClr val="888888"/>
                </a:solidFill>
              </a:defRPr>
            </a:lvl9pPr>
          </a:lstStyle>
          <a:p/>
        </p:txBody>
      </p:sp>
      <p:sp>
        <p:nvSpPr>
          <p:cNvPr id="124" name="Google Shape;124;ge6a5e2c9c9_13_18"/>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25" name="Google Shape;125;ge6a5e2c9c9_13_18"/>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26" name="Google Shape;126;ge6a5e2c9c9_13_18"/>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7" name="Shape 127"/>
        <p:cNvGrpSpPr/>
        <p:nvPr/>
      </p:nvGrpSpPr>
      <p:grpSpPr>
        <a:xfrm>
          <a:off x="0" y="0"/>
          <a:ext cx="0" cy="0"/>
          <a:chOff x="0" y="0"/>
          <a:chExt cx="0" cy="0"/>
        </a:xfrm>
      </p:grpSpPr>
      <p:sp>
        <p:nvSpPr>
          <p:cNvPr id="128" name="Google Shape;128;ge6a5e2c9c9_13_24"/>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29" name="Google Shape;129;ge6a5e2c9c9_13_24"/>
          <p:cNvSpPr txBox="1"/>
          <p:nvPr>
            <p:ph idx="1" type="body"/>
          </p:nvPr>
        </p:nvSpPr>
        <p:spPr>
          <a:xfrm>
            <a:off x="880110" y="2069042"/>
            <a:ext cx="54406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0" name="Google Shape;130;ge6a5e2c9c9_13_24"/>
          <p:cNvSpPr txBox="1"/>
          <p:nvPr>
            <p:ph idx="2" type="body"/>
          </p:nvPr>
        </p:nvSpPr>
        <p:spPr>
          <a:xfrm>
            <a:off x="6480810" y="2069042"/>
            <a:ext cx="54406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1" name="Google Shape;131;ge6a5e2c9c9_13_24"/>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32" name="Google Shape;132;ge6a5e2c9c9_13_24"/>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33" name="Google Shape;133;ge6a5e2c9c9_13_24"/>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4" name="Shape 134"/>
        <p:cNvGrpSpPr/>
        <p:nvPr/>
      </p:nvGrpSpPr>
      <p:grpSpPr>
        <a:xfrm>
          <a:off x="0" y="0"/>
          <a:ext cx="0" cy="0"/>
          <a:chOff x="0" y="0"/>
          <a:chExt cx="0" cy="0"/>
        </a:xfrm>
      </p:grpSpPr>
      <p:sp>
        <p:nvSpPr>
          <p:cNvPr id="135" name="Google Shape;135;ge6a5e2c9c9_13_31"/>
          <p:cNvSpPr txBox="1"/>
          <p:nvPr>
            <p:ph type="title"/>
          </p:nvPr>
        </p:nvSpPr>
        <p:spPr>
          <a:xfrm>
            <a:off x="881777"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36" name="Google Shape;136;ge6a5e2c9c9_13_31"/>
          <p:cNvSpPr txBox="1"/>
          <p:nvPr>
            <p:ph idx="1" type="body"/>
          </p:nvPr>
        </p:nvSpPr>
        <p:spPr>
          <a:xfrm>
            <a:off x="881777" y="1905318"/>
            <a:ext cx="5415676" cy="933767"/>
          </a:xfrm>
          <a:prstGeom prst="rect">
            <a:avLst/>
          </a:prstGeom>
          <a:noFill/>
          <a:ln>
            <a:noFill/>
          </a:ln>
        </p:spPr>
        <p:txBody>
          <a:bodyPr anchorCtr="0" anchor="b"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2600"/>
              <a:buNone/>
              <a:defRPr b="1" sz="2600"/>
            </a:lvl1pPr>
            <a:lvl2pPr indent="-228600" lvl="1" marL="914400" algn="l">
              <a:lnSpc>
                <a:spcPct val="90000"/>
              </a:lnSpc>
              <a:spcBef>
                <a:spcPts val="500"/>
              </a:spcBef>
              <a:spcAft>
                <a:spcPts val="0"/>
              </a:spcAft>
              <a:buClr>
                <a:schemeClr val="dk1"/>
              </a:buClr>
              <a:buSzPts val="2200"/>
              <a:buNone/>
              <a:defRPr b="1" sz="22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700"/>
              <a:buNone/>
              <a:defRPr b="1" sz="1700"/>
            </a:lvl4pPr>
            <a:lvl5pPr indent="-228600" lvl="4" marL="2286000" algn="l">
              <a:lnSpc>
                <a:spcPct val="90000"/>
              </a:lnSpc>
              <a:spcBef>
                <a:spcPts val="500"/>
              </a:spcBef>
              <a:spcAft>
                <a:spcPts val="0"/>
              </a:spcAft>
              <a:buClr>
                <a:schemeClr val="dk1"/>
              </a:buClr>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137" name="Google Shape;137;ge6a5e2c9c9_13_31"/>
          <p:cNvSpPr txBox="1"/>
          <p:nvPr>
            <p:ph idx="2" type="body"/>
          </p:nvPr>
        </p:nvSpPr>
        <p:spPr>
          <a:xfrm>
            <a:off x="881777" y="2839085"/>
            <a:ext cx="5415676" cy="417586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8" name="Google Shape;138;ge6a5e2c9c9_13_31"/>
          <p:cNvSpPr txBox="1"/>
          <p:nvPr>
            <p:ph idx="3" type="body"/>
          </p:nvPr>
        </p:nvSpPr>
        <p:spPr>
          <a:xfrm>
            <a:off x="6480810" y="1905318"/>
            <a:ext cx="5442347" cy="933767"/>
          </a:xfrm>
          <a:prstGeom prst="rect">
            <a:avLst/>
          </a:prstGeom>
          <a:noFill/>
          <a:ln>
            <a:noFill/>
          </a:ln>
        </p:spPr>
        <p:txBody>
          <a:bodyPr anchorCtr="0" anchor="b"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2600"/>
              <a:buNone/>
              <a:defRPr b="1" sz="2600"/>
            </a:lvl1pPr>
            <a:lvl2pPr indent="-228600" lvl="1" marL="914400" algn="l">
              <a:lnSpc>
                <a:spcPct val="90000"/>
              </a:lnSpc>
              <a:spcBef>
                <a:spcPts val="500"/>
              </a:spcBef>
              <a:spcAft>
                <a:spcPts val="0"/>
              </a:spcAft>
              <a:buClr>
                <a:schemeClr val="dk1"/>
              </a:buClr>
              <a:buSzPts val="2200"/>
              <a:buNone/>
              <a:defRPr b="1" sz="22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700"/>
              <a:buNone/>
              <a:defRPr b="1" sz="1700"/>
            </a:lvl4pPr>
            <a:lvl5pPr indent="-228600" lvl="4" marL="2286000" algn="l">
              <a:lnSpc>
                <a:spcPct val="90000"/>
              </a:lnSpc>
              <a:spcBef>
                <a:spcPts val="500"/>
              </a:spcBef>
              <a:spcAft>
                <a:spcPts val="0"/>
              </a:spcAft>
              <a:buClr>
                <a:schemeClr val="dk1"/>
              </a:buClr>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139" name="Google Shape;139;ge6a5e2c9c9_13_31"/>
          <p:cNvSpPr txBox="1"/>
          <p:nvPr>
            <p:ph idx="4" type="body"/>
          </p:nvPr>
        </p:nvSpPr>
        <p:spPr>
          <a:xfrm>
            <a:off x="6480810" y="2839085"/>
            <a:ext cx="5442347" cy="417586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40" name="Google Shape;140;ge6a5e2c9c9_13_31"/>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41" name="Google Shape;141;ge6a5e2c9c9_13_31"/>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42" name="Google Shape;142;ge6a5e2c9c9_13_31"/>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ge6a5e2c9c9_13_40"/>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45" name="Google Shape;145;ge6a5e2c9c9_13_40"/>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46" name="Google Shape;146;ge6a5e2c9c9_13_40"/>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47" name="Google Shape;147;ge6a5e2c9c9_13_40"/>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8" name="Shape 148"/>
        <p:cNvGrpSpPr/>
        <p:nvPr/>
      </p:nvGrpSpPr>
      <p:grpSpPr>
        <a:xfrm>
          <a:off x="0" y="0"/>
          <a:ext cx="0" cy="0"/>
          <a:chOff x="0" y="0"/>
          <a:chExt cx="0" cy="0"/>
        </a:xfrm>
      </p:grpSpPr>
      <p:sp>
        <p:nvSpPr>
          <p:cNvPr id="149" name="Google Shape;149;ge6a5e2c9c9_13_45"/>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50" name="Google Shape;150;ge6a5e2c9c9_13_45"/>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51" name="Google Shape;151;ge6a5e2c9c9_13_45"/>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2" name="Shape 152"/>
        <p:cNvGrpSpPr/>
        <p:nvPr/>
      </p:nvGrpSpPr>
      <p:grpSpPr>
        <a:xfrm>
          <a:off x="0" y="0"/>
          <a:ext cx="0" cy="0"/>
          <a:chOff x="0" y="0"/>
          <a:chExt cx="0" cy="0"/>
        </a:xfrm>
      </p:grpSpPr>
      <p:sp>
        <p:nvSpPr>
          <p:cNvPr id="153" name="Google Shape;153;ge6a5e2c9c9_13_49"/>
          <p:cNvSpPr txBox="1"/>
          <p:nvPr>
            <p:ph type="title"/>
          </p:nvPr>
        </p:nvSpPr>
        <p:spPr>
          <a:xfrm>
            <a:off x="881777" y="518160"/>
            <a:ext cx="4128849" cy="1813560"/>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54" name="Google Shape;154;ge6a5e2c9c9_13_49"/>
          <p:cNvSpPr txBox="1"/>
          <p:nvPr>
            <p:ph idx="1" type="body"/>
          </p:nvPr>
        </p:nvSpPr>
        <p:spPr>
          <a:xfrm>
            <a:off x="5442347" y="1119082"/>
            <a:ext cx="6480810" cy="5523442"/>
          </a:xfrm>
          <a:prstGeom prst="rect">
            <a:avLst/>
          </a:prstGeom>
          <a:noFill/>
          <a:ln>
            <a:noFill/>
          </a:ln>
        </p:spPr>
        <p:txBody>
          <a:bodyPr anchorCtr="0" anchor="t" bIns="49250" lIns="98525" spcFirstLastPara="1" rIns="98525" wrap="square" tIns="49250">
            <a:normAutofit/>
          </a:bodyPr>
          <a:lstStyle>
            <a:lvl1pPr indent="-444500" lvl="0" marL="457200" algn="l">
              <a:lnSpc>
                <a:spcPct val="90000"/>
              </a:lnSpc>
              <a:spcBef>
                <a:spcPts val="1100"/>
              </a:spcBef>
              <a:spcAft>
                <a:spcPts val="0"/>
              </a:spcAft>
              <a:buClr>
                <a:schemeClr val="dk1"/>
              </a:buClr>
              <a:buSzPts val="3400"/>
              <a:buChar char="•"/>
              <a:defRPr sz="3400"/>
            </a:lvl1pPr>
            <a:lvl2pPr indent="-419100" lvl="1" marL="914400" algn="l">
              <a:lnSpc>
                <a:spcPct val="90000"/>
              </a:lnSpc>
              <a:spcBef>
                <a:spcPts val="500"/>
              </a:spcBef>
              <a:spcAft>
                <a:spcPts val="0"/>
              </a:spcAft>
              <a:buClr>
                <a:schemeClr val="dk1"/>
              </a:buClr>
              <a:buSzPts val="3000"/>
              <a:buChar char="•"/>
              <a:defRPr sz="3000"/>
            </a:lvl2pPr>
            <a:lvl3pPr indent="-393700" lvl="2" marL="1371600" algn="l">
              <a:lnSpc>
                <a:spcPct val="90000"/>
              </a:lnSpc>
              <a:spcBef>
                <a:spcPts val="500"/>
              </a:spcBef>
              <a:spcAft>
                <a:spcPts val="0"/>
              </a:spcAft>
              <a:buClr>
                <a:schemeClr val="dk1"/>
              </a:buClr>
              <a:buSzPts val="2600"/>
              <a:buChar char="•"/>
              <a:defRPr sz="2600"/>
            </a:lvl3pPr>
            <a:lvl4pPr indent="-368300" lvl="3" marL="1828800" algn="l">
              <a:lnSpc>
                <a:spcPct val="90000"/>
              </a:lnSpc>
              <a:spcBef>
                <a:spcPts val="500"/>
              </a:spcBef>
              <a:spcAft>
                <a:spcPts val="0"/>
              </a:spcAft>
              <a:buClr>
                <a:schemeClr val="dk1"/>
              </a:buClr>
              <a:buSzPts val="2200"/>
              <a:buChar char="•"/>
              <a:defRPr sz="2200"/>
            </a:lvl4pPr>
            <a:lvl5pPr indent="-368300" lvl="4" marL="2286000" algn="l">
              <a:lnSpc>
                <a:spcPct val="90000"/>
              </a:lnSpc>
              <a:spcBef>
                <a:spcPts val="500"/>
              </a:spcBef>
              <a:spcAft>
                <a:spcPts val="0"/>
              </a:spcAft>
              <a:buClr>
                <a:schemeClr val="dk1"/>
              </a:buClr>
              <a:buSzPts val="2200"/>
              <a:buChar char="•"/>
              <a:defRPr sz="2200"/>
            </a:lvl5pPr>
            <a:lvl6pPr indent="-368300" lvl="5" marL="2743200" algn="l">
              <a:lnSpc>
                <a:spcPct val="90000"/>
              </a:lnSpc>
              <a:spcBef>
                <a:spcPts val="500"/>
              </a:spcBef>
              <a:spcAft>
                <a:spcPts val="0"/>
              </a:spcAft>
              <a:buClr>
                <a:schemeClr val="dk1"/>
              </a:buClr>
              <a:buSzPts val="2200"/>
              <a:buChar char="•"/>
              <a:defRPr sz="2200"/>
            </a:lvl6pPr>
            <a:lvl7pPr indent="-368300" lvl="6" marL="3200400" algn="l">
              <a:lnSpc>
                <a:spcPct val="90000"/>
              </a:lnSpc>
              <a:spcBef>
                <a:spcPts val="500"/>
              </a:spcBef>
              <a:spcAft>
                <a:spcPts val="0"/>
              </a:spcAft>
              <a:buClr>
                <a:schemeClr val="dk1"/>
              </a:buClr>
              <a:buSzPts val="2200"/>
              <a:buChar char="•"/>
              <a:defRPr sz="2200"/>
            </a:lvl7pPr>
            <a:lvl8pPr indent="-368300" lvl="7" marL="3657600" algn="l">
              <a:lnSpc>
                <a:spcPct val="90000"/>
              </a:lnSpc>
              <a:spcBef>
                <a:spcPts val="500"/>
              </a:spcBef>
              <a:spcAft>
                <a:spcPts val="0"/>
              </a:spcAft>
              <a:buClr>
                <a:schemeClr val="dk1"/>
              </a:buClr>
              <a:buSzPts val="2200"/>
              <a:buChar char="•"/>
              <a:defRPr sz="2200"/>
            </a:lvl8pPr>
            <a:lvl9pPr indent="-368300" lvl="8" marL="4114800" algn="l">
              <a:lnSpc>
                <a:spcPct val="90000"/>
              </a:lnSpc>
              <a:spcBef>
                <a:spcPts val="500"/>
              </a:spcBef>
              <a:spcAft>
                <a:spcPts val="0"/>
              </a:spcAft>
              <a:buClr>
                <a:schemeClr val="dk1"/>
              </a:buClr>
              <a:buSzPts val="2200"/>
              <a:buChar char="•"/>
              <a:defRPr sz="2200"/>
            </a:lvl9pPr>
          </a:lstStyle>
          <a:p/>
        </p:txBody>
      </p:sp>
      <p:sp>
        <p:nvSpPr>
          <p:cNvPr id="155" name="Google Shape;155;ge6a5e2c9c9_13_49"/>
          <p:cNvSpPr txBox="1"/>
          <p:nvPr>
            <p:ph idx="2" type="body"/>
          </p:nvPr>
        </p:nvSpPr>
        <p:spPr>
          <a:xfrm>
            <a:off x="881777" y="2331720"/>
            <a:ext cx="4128849" cy="4319800"/>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1700"/>
              <a:buNone/>
              <a:defRPr sz="17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156" name="Google Shape;156;ge6a5e2c9c9_13_49"/>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57" name="Google Shape;157;ge6a5e2c9c9_13_49"/>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58" name="Google Shape;158;ge6a5e2c9c9_13_49"/>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9" name="Shape 159"/>
        <p:cNvGrpSpPr/>
        <p:nvPr/>
      </p:nvGrpSpPr>
      <p:grpSpPr>
        <a:xfrm>
          <a:off x="0" y="0"/>
          <a:ext cx="0" cy="0"/>
          <a:chOff x="0" y="0"/>
          <a:chExt cx="0" cy="0"/>
        </a:xfrm>
      </p:grpSpPr>
      <p:sp>
        <p:nvSpPr>
          <p:cNvPr id="160" name="Google Shape;160;ge6a5e2c9c9_13_56"/>
          <p:cNvSpPr txBox="1"/>
          <p:nvPr>
            <p:ph type="title"/>
          </p:nvPr>
        </p:nvSpPr>
        <p:spPr>
          <a:xfrm>
            <a:off x="881777" y="518160"/>
            <a:ext cx="4128849" cy="1813560"/>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61" name="Google Shape;161;ge6a5e2c9c9_13_56"/>
          <p:cNvSpPr/>
          <p:nvPr>
            <p:ph idx="2" type="pic"/>
          </p:nvPr>
        </p:nvSpPr>
        <p:spPr>
          <a:xfrm>
            <a:off x="5442347" y="1119082"/>
            <a:ext cx="6480810" cy="5523442"/>
          </a:xfrm>
          <a:prstGeom prst="rect">
            <a:avLst/>
          </a:prstGeom>
          <a:noFill/>
          <a:ln>
            <a:noFill/>
          </a:ln>
        </p:spPr>
        <p:txBody>
          <a:bodyPr anchorCtr="0" anchor="t" bIns="49250" lIns="98525" spcFirstLastPara="1" rIns="98525" wrap="square" tIns="49250">
            <a:noAutofit/>
          </a:bodyPr>
          <a:lstStyle>
            <a:lvl1pPr lvl="0" marR="0" rtl="0" algn="l">
              <a:lnSpc>
                <a:spcPct val="90000"/>
              </a:lnSpc>
              <a:spcBef>
                <a:spcPts val="110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Arial"/>
                <a:ea typeface="Arial"/>
                <a:cs typeface="Arial"/>
                <a:sym typeface="Arial"/>
              </a:defRPr>
            </a:lvl9pPr>
          </a:lstStyle>
          <a:p/>
        </p:txBody>
      </p:sp>
      <p:sp>
        <p:nvSpPr>
          <p:cNvPr id="162" name="Google Shape;162;ge6a5e2c9c9_13_56"/>
          <p:cNvSpPr txBox="1"/>
          <p:nvPr>
            <p:ph idx="1" type="body"/>
          </p:nvPr>
        </p:nvSpPr>
        <p:spPr>
          <a:xfrm>
            <a:off x="881777" y="2331720"/>
            <a:ext cx="4128849" cy="4319800"/>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1700"/>
              <a:buNone/>
              <a:defRPr sz="17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163" name="Google Shape;163;ge6a5e2c9c9_13_56"/>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64" name="Google Shape;164;ge6a5e2c9c9_13_56"/>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65" name="Google Shape;165;ge6a5e2c9c9_13_56"/>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6" name="Shape 166"/>
        <p:cNvGrpSpPr/>
        <p:nvPr/>
      </p:nvGrpSpPr>
      <p:grpSpPr>
        <a:xfrm>
          <a:off x="0" y="0"/>
          <a:ext cx="0" cy="0"/>
          <a:chOff x="0" y="0"/>
          <a:chExt cx="0" cy="0"/>
        </a:xfrm>
      </p:grpSpPr>
      <p:sp>
        <p:nvSpPr>
          <p:cNvPr id="167" name="Google Shape;167;ge6a5e2c9c9_13_63"/>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68" name="Google Shape;168;ge6a5e2c9c9_13_63"/>
          <p:cNvSpPr txBox="1"/>
          <p:nvPr>
            <p:ph idx="1" type="body"/>
          </p:nvPr>
        </p:nvSpPr>
        <p:spPr>
          <a:xfrm rot="5400000">
            <a:off x="3935042" y="-985890"/>
            <a:ext cx="4931516" cy="11041380"/>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69" name="Google Shape;169;ge6a5e2c9c9_13_63"/>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70" name="Google Shape;170;ge6a5e2c9c9_13_63"/>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71" name="Google Shape;171;ge6a5e2c9c9_13_63"/>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2" name="Shape 172"/>
        <p:cNvGrpSpPr/>
        <p:nvPr/>
      </p:nvGrpSpPr>
      <p:grpSpPr>
        <a:xfrm>
          <a:off x="0" y="0"/>
          <a:ext cx="0" cy="0"/>
          <a:chOff x="0" y="0"/>
          <a:chExt cx="0" cy="0"/>
        </a:xfrm>
      </p:grpSpPr>
      <p:sp>
        <p:nvSpPr>
          <p:cNvPr id="173" name="Google Shape;173;ge6a5e2c9c9_13_69"/>
          <p:cNvSpPr txBox="1"/>
          <p:nvPr>
            <p:ph type="title"/>
          </p:nvPr>
        </p:nvSpPr>
        <p:spPr>
          <a:xfrm rot="5400000">
            <a:off x="7247943" y="2327011"/>
            <a:ext cx="6586750" cy="276034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74" name="Google Shape;174;ge6a5e2c9c9_13_69"/>
          <p:cNvSpPr txBox="1"/>
          <p:nvPr>
            <p:ph idx="1" type="body"/>
          </p:nvPr>
        </p:nvSpPr>
        <p:spPr>
          <a:xfrm rot="5400000">
            <a:off x="1647243" y="-353324"/>
            <a:ext cx="6586750" cy="8121015"/>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75" name="Google Shape;175;ge6a5e2c9c9_13_69"/>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76" name="Google Shape;176;ge6a5e2c9c9_13_69"/>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77" name="Google Shape;177;ge6a5e2c9c9_13_69"/>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4" name="Shape 14"/>
        <p:cNvGrpSpPr/>
        <p:nvPr/>
      </p:nvGrpSpPr>
      <p:grpSpPr>
        <a:xfrm>
          <a:off x="0" y="0"/>
          <a:ext cx="0" cy="0"/>
          <a:chOff x="0" y="0"/>
          <a:chExt cx="0" cy="0"/>
        </a:xfrm>
      </p:grpSpPr>
      <p:pic>
        <p:nvPicPr>
          <p:cNvPr descr="2019_Orientation_Overhaul_PPT_14x8.5_bckg6.jpg" id="15" name="Google Shape;15;p11"/>
          <p:cNvPicPr preferRelativeResize="0"/>
          <p:nvPr/>
        </p:nvPicPr>
        <p:blipFill rotWithShape="1">
          <a:blip r:embed="rId2">
            <a:alphaModFix/>
          </a:blip>
          <a:srcRect b="0" l="0" r="0" t="0"/>
          <a:stretch/>
        </p:blipFill>
        <p:spPr>
          <a:xfrm>
            <a:off x="0" y="0"/>
            <a:ext cx="12801600" cy="77724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4" name="Shape 184"/>
        <p:cNvGrpSpPr/>
        <p:nvPr/>
      </p:nvGrpSpPr>
      <p:grpSpPr>
        <a:xfrm>
          <a:off x="0" y="0"/>
          <a:ext cx="0" cy="0"/>
          <a:chOff x="0" y="0"/>
          <a:chExt cx="0" cy="0"/>
        </a:xfrm>
      </p:grpSpPr>
      <p:sp>
        <p:nvSpPr>
          <p:cNvPr id="185" name="Google Shape;185;ge6a5e2c9c9_18_6"/>
          <p:cNvSpPr txBox="1"/>
          <p:nvPr>
            <p:ph type="ctrTitle"/>
          </p:nvPr>
        </p:nvSpPr>
        <p:spPr>
          <a:xfrm>
            <a:off x="1600200" y="1272011"/>
            <a:ext cx="9601200" cy="2705947"/>
          </a:xfrm>
          <a:prstGeom prst="rect">
            <a:avLst/>
          </a:prstGeom>
          <a:noFill/>
          <a:ln>
            <a:noFill/>
          </a:ln>
        </p:spPr>
        <p:txBody>
          <a:bodyPr anchorCtr="0" anchor="b" bIns="49250" lIns="98525" spcFirstLastPara="1" rIns="98525" wrap="square" tIns="49250">
            <a:normAutofit/>
          </a:bodyPr>
          <a:lstStyle>
            <a:lvl1pPr lvl="0" algn="ctr">
              <a:lnSpc>
                <a:spcPct val="90000"/>
              </a:lnSpc>
              <a:spcBef>
                <a:spcPts val="0"/>
              </a:spcBef>
              <a:spcAft>
                <a:spcPts val="0"/>
              </a:spcAft>
              <a:buClr>
                <a:schemeClr val="dk1"/>
              </a:buClr>
              <a:buSzPts val="6500"/>
              <a:buFont typeface="Calibri"/>
              <a:buNone/>
              <a:defRPr sz="65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86" name="Google Shape;186;ge6a5e2c9c9_18_6"/>
          <p:cNvSpPr txBox="1"/>
          <p:nvPr>
            <p:ph idx="1" type="subTitle"/>
          </p:nvPr>
        </p:nvSpPr>
        <p:spPr>
          <a:xfrm>
            <a:off x="1600200" y="4082310"/>
            <a:ext cx="9601200" cy="1876530"/>
          </a:xfrm>
          <a:prstGeom prst="rect">
            <a:avLst/>
          </a:prstGeom>
          <a:noFill/>
          <a:ln>
            <a:noFill/>
          </a:ln>
        </p:spPr>
        <p:txBody>
          <a:bodyPr anchorCtr="0" anchor="t" bIns="49250" lIns="98525" spcFirstLastPara="1" rIns="98525" wrap="square" tIns="49250">
            <a:normAutofit/>
          </a:bodyPr>
          <a:lstStyle>
            <a:lvl1pPr lvl="0" algn="ctr">
              <a:lnSpc>
                <a:spcPct val="90000"/>
              </a:lnSpc>
              <a:spcBef>
                <a:spcPts val="1100"/>
              </a:spcBef>
              <a:spcAft>
                <a:spcPts val="0"/>
              </a:spcAft>
              <a:buClr>
                <a:schemeClr val="dk1"/>
              </a:buClr>
              <a:buSzPts val="2600"/>
              <a:buNone/>
              <a:defRPr sz="2600"/>
            </a:lvl1pPr>
            <a:lvl2pPr lvl="1" algn="ctr">
              <a:lnSpc>
                <a:spcPct val="90000"/>
              </a:lnSpc>
              <a:spcBef>
                <a:spcPts val="500"/>
              </a:spcBef>
              <a:spcAft>
                <a:spcPts val="0"/>
              </a:spcAft>
              <a:buClr>
                <a:schemeClr val="dk1"/>
              </a:buClr>
              <a:buSzPts val="2200"/>
              <a:buNone/>
              <a:defRPr sz="22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700"/>
              <a:buNone/>
              <a:defRPr sz="1700"/>
            </a:lvl4pPr>
            <a:lvl5pPr lvl="4" algn="ctr">
              <a:lnSpc>
                <a:spcPct val="90000"/>
              </a:lnSpc>
              <a:spcBef>
                <a:spcPts val="500"/>
              </a:spcBef>
              <a:spcAft>
                <a:spcPts val="0"/>
              </a:spcAft>
              <a:buClr>
                <a:schemeClr val="dk1"/>
              </a:buClr>
              <a:buSzPts val="1700"/>
              <a:buNone/>
              <a:defRPr sz="1700"/>
            </a:lvl5pPr>
            <a:lvl6pPr lvl="5" algn="ctr">
              <a:lnSpc>
                <a:spcPct val="90000"/>
              </a:lnSpc>
              <a:spcBef>
                <a:spcPts val="500"/>
              </a:spcBef>
              <a:spcAft>
                <a:spcPts val="0"/>
              </a:spcAft>
              <a:buClr>
                <a:schemeClr val="dk1"/>
              </a:buClr>
              <a:buSzPts val="1700"/>
              <a:buNone/>
              <a:defRPr sz="1700"/>
            </a:lvl6pPr>
            <a:lvl7pPr lvl="6" algn="ctr">
              <a:lnSpc>
                <a:spcPct val="90000"/>
              </a:lnSpc>
              <a:spcBef>
                <a:spcPts val="500"/>
              </a:spcBef>
              <a:spcAft>
                <a:spcPts val="0"/>
              </a:spcAft>
              <a:buClr>
                <a:schemeClr val="dk1"/>
              </a:buClr>
              <a:buSzPts val="1700"/>
              <a:buNone/>
              <a:defRPr sz="1700"/>
            </a:lvl7pPr>
            <a:lvl8pPr lvl="7" algn="ctr">
              <a:lnSpc>
                <a:spcPct val="90000"/>
              </a:lnSpc>
              <a:spcBef>
                <a:spcPts val="500"/>
              </a:spcBef>
              <a:spcAft>
                <a:spcPts val="0"/>
              </a:spcAft>
              <a:buClr>
                <a:schemeClr val="dk1"/>
              </a:buClr>
              <a:buSzPts val="1700"/>
              <a:buNone/>
              <a:defRPr sz="1700"/>
            </a:lvl8pPr>
            <a:lvl9pPr lvl="8" algn="ctr">
              <a:lnSpc>
                <a:spcPct val="90000"/>
              </a:lnSpc>
              <a:spcBef>
                <a:spcPts val="500"/>
              </a:spcBef>
              <a:spcAft>
                <a:spcPts val="0"/>
              </a:spcAft>
              <a:buClr>
                <a:schemeClr val="dk1"/>
              </a:buClr>
              <a:buSzPts val="1700"/>
              <a:buNone/>
              <a:defRPr sz="1700"/>
            </a:lvl9pPr>
          </a:lstStyle>
          <a:p/>
        </p:txBody>
      </p:sp>
      <p:sp>
        <p:nvSpPr>
          <p:cNvPr id="187" name="Google Shape;187;ge6a5e2c9c9_18_6"/>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88" name="Google Shape;188;ge6a5e2c9c9_18_6"/>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89" name="Google Shape;189;ge6a5e2c9c9_18_6"/>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0" name="Shape 190"/>
        <p:cNvGrpSpPr/>
        <p:nvPr/>
      </p:nvGrpSpPr>
      <p:grpSpPr>
        <a:xfrm>
          <a:off x="0" y="0"/>
          <a:ext cx="0" cy="0"/>
          <a:chOff x="0" y="0"/>
          <a:chExt cx="0" cy="0"/>
        </a:xfrm>
      </p:grpSpPr>
      <p:sp>
        <p:nvSpPr>
          <p:cNvPr id="191" name="Google Shape;191;ge6a5e2c9c9_18_12"/>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92" name="Google Shape;192;ge6a5e2c9c9_18_12"/>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93" name="Google Shape;193;ge6a5e2c9c9_18_12"/>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94" name="Google Shape;194;ge6a5e2c9c9_18_12"/>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195" name="Google Shape;195;ge6a5e2c9c9_18_12"/>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6" name="Shape 196"/>
        <p:cNvGrpSpPr/>
        <p:nvPr/>
      </p:nvGrpSpPr>
      <p:grpSpPr>
        <a:xfrm>
          <a:off x="0" y="0"/>
          <a:ext cx="0" cy="0"/>
          <a:chOff x="0" y="0"/>
          <a:chExt cx="0" cy="0"/>
        </a:xfrm>
      </p:grpSpPr>
      <p:sp>
        <p:nvSpPr>
          <p:cNvPr id="197" name="Google Shape;197;ge6a5e2c9c9_18_18"/>
          <p:cNvSpPr txBox="1"/>
          <p:nvPr>
            <p:ph type="title"/>
          </p:nvPr>
        </p:nvSpPr>
        <p:spPr>
          <a:xfrm>
            <a:off x="873443" y="1937703"/>
            <a:ext cx="11041380" cy="3233102"/>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6500"/>
              <a:buFont typeface="Calibri"/>
              <a:buNone/>
              <a:defRPr sz="65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198" name="Google Shape;198;ge6a5e2c9c9_18_18"/>
          <p:cNvSpPr txBox="1"/>
          <p:nvPr>
            <p:ph idx="1" type="body"/>
          </p:nvPr>
        </p:nvSpPr>
        <p:spPr>
          <a:xfrm>
            <a:off x="873443" y="5201391"/>
            <a:ext cx="11041380" cy="1700212"/>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rgbClr val="888888"/>
              </a:buClr>
              <a:buSzPts val="2600"/>
              <a:buNone/>
              <a:defRPr sz="2600">
                <a:solidFill>
                  <a:srgbClr val="888888"/>
                </a:solidFill>
              </a:defRPr>
            </a:lvl1pPr>
            <a:lvl2pPr indent="-228600" lvl="1" marL="914400" algn="l">
              <a:lnSpc>
                <a:spcPct val="90000"/>
              </a:lnSpc>
              <a:spcBef>
                <a:spcPts val="500"/>
              </a:spcBef>
              <a:spcAft>
                <a:spcPts val="0"/>
              </a:spcAft>
              <a:buClr>
                <a:srgbClr val="888888"/>
              </a:buClr>
              <a:buSzPts val="2200"/>
              <a:buNone/>
              <a:defRPr sz="22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700"/>
              <a:buNone/>
              <a:defRPr sz="1700">
                <a:solidFill>
                  <a:srgbClr val="888888"/>
                </a:solidFill>
              </a:defRPr>
            </a:lvl4pPr>
            <a:lvl5pPr indent="-228600" lvl="4" marL="2286000" algn="l">
              <a:lnSpc>
                <a:spcPct val="90000"/>
              </a:lnSpc>
              <a:spcBef>
                <a:spcPts val="500"/>
              </a:spcBef>
              <a:spcAft>
                <a:spcPts val="0"/>
              </a:spcAft>
              <a:buClr>
                <a:srgbClr val="888888"/>
              </a:buClr>
              <a:buSzPts val="1700"/>
              <a:buNone/>
              <a:defRPr sz="1700">
                <a:solidFill>
                  <a:srgbClr val="888888"/>
                </a:solidFill>
              </a:defRPr>
            </a:lvl5pPr>
            <a:lvl6pPr indent="-228600" lvl="5" marL="2743200" algn="l">
              <a:lnSpc>
                <a:spcPct val="90000"/>
              </a:lnSpc>
              <a:spcBef>
                <a:spcPts val="500"/>
              </a:spcBef>
              <a:spcAft>
                <a:spcPts val="0"/>
              </a:spcAft>
              <a:buClr>
                <a:srgbClr val="888888"/>
              </a:buClr>
              <a:buSzPts val="1700"/>
              <a:buNone/>
              <a:defRPr sz="1700">
                <a:solidFill>
                  <a:srgbClr val="888888"/>
                </a:solidFill>
              </a:defRPr>
            </a:lvl6pPr>
            <a:lvl7pPr indent="-228600" lvl="6" marL="3200400" algn="l">
              <a:lnSpc>
                <a:spcPct val="90000"/>
              </a:lnSpc>
              <a:spcBef>
                <a:spcPts val="500"/>
              </a:spcBef>
              <a:spcAft>
                <a:spcPts val="0"/>
              </a:spcAft>
              <a:buClr>
                <a:srgbClr val="888888"/>
              </a:buClr>
              <a:buSzPts val="1700"/>
              <a:buNone/>
              <a:defRPr sz="1700">
                <a:solidFill>
                  <a:srgbClr val="888888"/>
                </a:solidFill>
              </a:defRPr>
            </a:lvl7pPr>
            <a:lvl8pPr indent="-228600" lvl="7" marL="3657600" algn="l">
              <a:lnSpc>
                <a:spcPct val="90000"/>
              </a:lnSpc>
              <a:spcBef>
                <a:spcPts val="500"/>
              </a:spcBef>
              <a:spcAft>
                <a:spcPts val="0"/>
              </a:spcAft>
              <a:buClr>
                <a:srgbClr val="888888"/>
              </a:buClr>
              <a:buSzPts val="1700"/>
              <a:buNone/>
              <a:defRPr sz="1700">
                <a:solidFill>
                  <a:srgbClr val="888888"/>
                </a:solidFill>
              </a:defRPr>
            </a:lvl8pPr>
            <a:lvl9pPr indent="-228600" lvl="8" marL="4114800" algn="l">
              <a:lnSpc>
                <a:spcPct val="90000"/>
              </a:lnSpc>
              <a:spcBef>
                <a:spcPts val="500"/>
              </a:spcBef>
              <a:spcAft>
                <a:spcPts val="0"/>
              </a:spcAft>
              <a:buClr>
                <a:srgbClr val="888888"/>
              </a:buClr>
              <a:buSzPts val="1700"/>
              <a:buNone/>
              <a:defRPr sz="1700">
                <a:solidFill>
                  <a:srgbClr val="888888"/>
                </a:solidFill>
              </a:defRPr>
            </a:lvl9pPr>
          </a:lstStyle>
          <a:p/>
        </p:txBody>
      </p:sp>
      <p:sp>
        <p:nvSpPr>
          <p:cNvPr id="199" name="Google Shape;199;ge6a5e2c9c9_18_18"/>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00" name="Google Shape;200;ge6a5e2c9c9_18_18"/>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01" name="Google Shape;201;ge6a5e2c9c9_18_18"/>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2" name="Shape 202"/>
        <p:cNvGrpSpPr/>
        <p:nvPr/>
      </p:nvGrpSpPr>
      <p:grpSpPr>
        <a:xfrm>
          <a:off x="0" y="0"/>
          <a:ext cx="0" cy="0"/>
          <a:chOff x="0" y="0"/>
          <a:chExt cx="0" cy="0"/>
        </a:xfrm>
      </p:grpSpPr>
      <p:sp>
        <p:nvSpPr>
          <p:cNvPr id="203" name="Google Shape;203;ge6a5e2c9c9_18_24"/>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04" name="Google Shape;204;ge6a5e2c9c9_18_24"/>
          <p:cNvSpPr txBox="1"/>
          <p:nvPr>
            <p:ph idx="1" type="body"/>
          </p:nvPr>
        </p:nvSpPr>
        <p:spPr>
          <a:xfrm>
            <a:off x="880110" y="2069042"/>
            <a:ext cx="54406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5" name="Google Shape;205;ge6a5e2c9c9_18_24"/>
          <p:cNvSpPr txBox="1"/>
          <p:nvPr>
            <p:ph idx="2" type="body"/>
          </p:nvPr>
        </p:nvSpPr>
        <p:spPr>
          <a:xfrm>
            <a:off x="6480810" y="2069042"/>
            <a:ext cx="54406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06" name="Google Shape;206;ge6a5e2c9c9_18_24"/>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07" name="Google Shape;207;ge6a5e2c9c9_18_24"/>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08" name="Google Shape;208;ge6a5e2c9c9_18_24"/>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9" name="Shape 209"/>
        <p:cNvGrpSpPr/>
        <p:nvPr/>
      </p:nvGrpSpPr>
      <p:grpSpPr>
        <a:xfrm>
          <a:off x="0" y="0"/>
          <a:ext cx="0" cy="0"/>
          <a:chOff x="0" y="0"/>
          <a:chExt cx="0" cy="0"/>
        </a:xfrm>
      </p:grpSpPr>
      <p:sp>
        <p:nvSpPr>
          <p:cNvPr id="210" name="Google Shape;210;ge6a5e2c9c9_18_31"/>
          <p:cNvSpPr txBox="1"/>
          <p:nvPr>
            <p:ph type="title"/>
          </p:nvPr>
        </p:nvSpPr>
        <p:spPr>
          <a:xfrm>
            <a:off x="881777"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11" name="Google Shape;211;ge6a5e2c9c9_18_31"/>
          <p:cNvSpPr txBox="1"/>
          <p:nvPr>
            <p:ph idx="1" type="body"/>
          </p:nvPr>
        </p:nvSpPr>
        <p:spPr>
          <a:xfrm>
            <a:off x="881777" y="1905318"/>
            <a:ext cx="5415676" cy="933767"/>
          </a:xfrm>
          <a:prstGeom prst="rect">
            <a:avLst/>
          </a:prstGeom>
          <a:noFill/>
          <a:ln>
            <a:noFill/>
          </a:ln>
        </p:spPr>
        <p:txBody>
          <a:bodyPr anchorCtr="0" anchor="b"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2600"/>
              <a:buNone/>
              <a:defRPr b="1" sz="2600"/>
            </a:lvl1pPr>
            <a:lvl2pPr indent="-228600" lvl="1" marL="914400" algn="l">
              <a:lnSpc>
                <a:spcPct val="90000"/>
              </a:lnSpc>
              <a:spcBef>
                <a:spcPts val="500"/>
              </a:spcBef>
              <a:spcAft>
                <a:spcPts val="0"/>
              </a:spcAft>
              <a:buClr>
                <a:schemeClr val="dk1"/>
              </a:buClr>
              <a:buSzPts val="2200"/>
              <a:buNone/>
              <a:defRPr b="1" sz="22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700"/>
              <a:buNone/>
              <a:defRPr b="1" sz="1700"/>
            </a:lvl4pPr>
            <a:lvl5pPr indent="-228600" lvl="4" marL="2286000" algn="l">
              <a:lnSpc>
                <a:spcPct val="90000"/>
              </a:lnSpc>
              <a:spcBef>
                <a:spcPts val="500"/>
              </a:spcBef>
              <a:spcAft>
                <a:spcPts val="0"/>
              </a:spcAft>
              <a:buClr>
                <a:schemeClr val="dk1"/>
              </a:buClr>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212" name="Google Shape;212;ge6a5e2c9c9_18_31"/>
          <p:cNvSpPr txBox="1"/>
          <p:nvPr>
            <p:ph idx="2" type="body"/>
          </p:nvPr>
        </p:nvSpPr>
        <p:spPr>
          <a:xfrm>
            <a:off x="881777" y="2839085"/>
            <a:ext cx="5415676" cy="417586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3" name="Google Shape;213;ge6a5e2c9c9_18_31"/>
          <p:cNvSpPr txBox="1"/>
          <p:nvPr>
            <p:ph idx="3" type="body"/>
          </p:nvPr>
        </p:nvSpPr>
        <p:spPr>
          <a:xfrm>
            <a:off x="6480810" y="1905318"/>
            <a:ext cx="5442347" cy="933767"/>
          </a:xfrm>
          <a:prstGeom prst="rect">
            <a:avLst/>
          </a:prstGeom>
          <a:noFill/>
          <a:ln>
            <a:noFill/>
          </a:ln>
        </p:spPr>
        <p:txBody>
          <a:bodyPr anchorCtr="0" anchor="b"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2600"/>
              <a:buNone/>
              <a:defRPr b="1" sz="2600"/>
            </a:lvl1pPr>
            <a:lvl2pPr indent="-228600" lvl="1" marL="914400" algn="l">
              <a:lnSpc>
                <a:spcPct val="90000"/>
              </a:lnSpc>
              <a:spcBef>
                <a:spcPts val="500"/>
              </a:spcBef>
              <a:spcAft>
                <a:spcPts val="0"/>
              </a:spcAft>
              <a:buClr>
                <a:schemeClr val="dk1"/>
              </a:buClr>
              <a:buSzPts val="2200"/>
              <a:buNone/>
              <a:defRPr b="1" sz="22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700"/>
              <a:buNone/>
              <a:defRPr b="1" sz="1700"/>
            </a:lvl4pPr>
            <a:lvl5pPr indent="-228600" lvl="4" marL="2286000" algn="l">
              <a:lnSpc>
                <a:spcPct val="90000"/>
              </a:lnSpc>
              <a:spcBef>
                <a:spcPts val="500"/>
              </a:spcBef>
              <a:spcAft>
                <a:spcPts val="0"/>
              </a:spcAft>
              <a:buClr>
                <a:schemeClr val="dk1"/>
              </a:buClr>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214" name="Google Shape;214;ge6a5e2c9c9_18_31"/>
          <p:cNvSpPr txBox="1"/>
          <p:nvPr>
            <p:ph idx="4" type="body"/>
          </p:nvPr>
        </p:nvSpPr>
        <p:spPr>
          <a:xfrm>
            <a:off x="6480810" y="2839085"/>
            <a:ext cx="5442347" cy="417586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15" name="Google Shape;215;ge6a5e2c9c9_18_31"/>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16" name="Google Shape;216;ge6a5e2c9c9_18_31"/>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17" name="Google Shape;217;ge6a5e2c9c9_18_31"/>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8" name="Shape 218"/>
        <p:cNvGrpSpPr/>
        <p:nvPr/>
      </p:nvGrpSpPr>
      <p:grpSpPr>
        <a:xfrm>
          <a:off x="0" y="0"/>
          <a:ext cx="0" cy="0"/>
          <a:chOff x="0" y="0"/>
          <a:chExt cx="0" cy="0"/>
        </a:xfrm>
      </p:grpSpPr>
      <p:sp>
        <p:nvSpPr>
          <p:cNvPr id="219" name="Google Shape;219;ge6a5e2c9c9_18_40"/>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20" name="Google Shape;220;ge6a5e2c9c9_18_40"/>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21" name="Google Shape;221;ge6a5e2c9c9_18_40"/>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22" name="Google Shape;222;ge6a5e2c9c9_18_40"/>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3" name="Shape 223"/>
        <p:cNvGrpSpPr/>
        <p:nvPr/>
      </p:nvGrpSpPr>
      <p:grpSpPr>
        <a:xfrm>
          <a:off x="0" y="0"/>
          <a:ext cx="0" cy="0"/>
          <a:chOff x="0" y="0"/>
          <a:chExt cx="0" cy="0"/>
        </a:xfrm>
      </p:grpSpPr>
      <p:sp>
        <p:nvSpPr>
          <p:cNvPr id="224" name="Google Shape;224;ge6a5e2c9c9_18_45"/>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25" name="Google Shape;225;ge6a5e2c9c9_18_45"/>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26" name="Google Shape;226;ge6a5e2c9c9_18_45"/>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7" name="Shape 227"/>
        <p:cNvGrpSpPr/>
        <p:nvPr/>
      </p:nvGrpSpPr>
      <p:grpSpPr>
        <a:xfrm>
          <a:off x="0" y="0"/>
          <a:ext cx="0" cy="0"/>
          <a:chOff x="0" y="0"/>
          <a:chExt cx="0" cy="0"/>
        </a:xfrm>
      </p:grpSpPr>
      <p:sp>
        <p:nvSpPr>
          <p:cNvPr id="228" name="Google Shape;228;ge6a5e2c9c9_18_49"/>
          <p:cNvSpPr txBox="1"/>
          <p:nvPr>
            <p:ph type="title"/>
          </p:nvPr>
        </p:nvSpPr>
        <p:spPr>
          <a:xfrm>
            <a:off x="881777" y="518160"/>
            <a:ext cx="4128849" cy="1813560"/>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3400"/>
              <a:buFont typeface="Calibri"/>
              <a:buNone/>
              <a:defRPr sz="34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29" name="Google Shape;229;ge6a5e2c9c9_18_49"/>
          <p:cNvSpPr txBox="1"/>
          <p:nvPr>
            <p:ph idx="1" type="body"/>
          </p:nvPr>
        </p:nvSpPr>
        <p:spPr>
          <a:xfrm>
            <a:off x="5442347" y="1119082"/>
            <a:ext cx="6480810" cy="5523442"/>
          </a:xfrm>
          <a:prstGeom prst="rect">
            <a:avLst/>
          </a:prstGeom>
          <a:noFill/>
          <a:ln>
            <a:noFill/>
          </a:ln>
        </p:spPr>
        <p:txBody>
          <a:bodyPr anchorCtr="0" anchor="t" bIns="49250" lIns="98525" spcFirstLastPara="1" rIns="98525" wrap="square" tIns="49250">
            <a:normAutofit/>
          </a:bodyPr>
          <a:lstStyle>
            <a:lvl1pPr indent="-444500" lvl="0" marL="457200" algn="l">
              <a:lnSpc>
                <a:spcPct val="90000"/>
              </a:lnSpc>
              <a:spcBef>
                <a:spcPts val="1100"/>
              </a:spcBef>
              <a:spcAft>
                <a:spcPts val="0"/>
              </a:spcAft>
              <a:buClr>
                <a:schemeClr val="dk1"/>
              </a:buClr>
              <a:buSzPts val="3400"/>
              <a:buChar char="•"/>
              <a:defRPr sz="3400"/>
            </a:lvl1pPr>
            <a:lvl2pPr indent="-419100" lvl="1" marL="914400" algn="l">
              <a:lnSpc>
                <a:spcPct val="90000"/>
              </a:lnSpc>
              <a:spcBef>
                <a:spcPts val="500"/>
              </a:spcBef>
              <a:spcAft>
                <a:spcPts val="0"/>
              </a:spcAft>
              <a:buClr>
                <a:schemeClr val="dk1"/>
              </a:buClr>
              <a:buSzPts val="3000"/>
              <a:buChar char="•"/>
              <a:defRPr sz="3000"/>
            </a:lvl2pPr>
            <a:lvl3pPr indent="-393700" lvl="2" marL="1371600" algn="l">
              <a:lnSpc>
                <a:spcPct val="90000"/>
              </a:lnSpc>
              <a:spcBef>
                <a:spcPts val="500"/>
              </a:spcBef>
              <a:spcAft>
                <a:spcPts val="0"/>
              </a:spcAft>
              <a:buClr>
                <a:schemeClr val="dk1"/>
              </a:buClr>
              <a:buSzPts val="2600"/>
              <a:buChar char="•"/>
              <a:defRPr sz="2600"/>
            </a:lvl3pPr>
            <a:lvl4pPr indent="-368300" lvl="3" marL="1828800" algn="l">
              <a:lnSpc>
                <a:spcPct val="90000"/>
              </a:lnSpc>
              <a:spcBef>
                <a:spcPts val="500"/>
              </a:spcBef>
              <a:spcAft>
                <a:spcPts val="0"/>
              </a:spcAft>
              <a:buClr>
                <a:schemeClr val="dk1"/>
              </a:buClr>
              <a:buSzPts val="2200"/>
              <a:buChar char="•"/>
              <a:defRPr sz="2200"/>
            </a:lvl4pPr>
            <a:lvl5pPr indent="-368300" lvl="4" marL="2286000" algn="l">
              <a:lnSpc>
                <a:spcPct val="90000"/>
              </a:lnSpc>
              <a:spcBef>
                <a:spcPts val="500"/>
              </a:spcBef>
              <a:spcAft>
                <a:spcPts val="0"/>
              </a:spcAft>
              <a:buClr>
                <a:schemeClr val="dk1"/>
              </a:buClr>
              <a:buSzPts val="2200"/>
              <a:buChar char="•"/>
              <a:defRPr sz="2200"/>
            </a:lvl5pPr>
            <a:lvl6pPr indent="-368300" lvl="5" marL="2743200" algn="l">
              <a:lnSpc>
                <a:spcPct val="90000"/>
              </a:lnSpc>
              <a:spcBef>
                <a:spcPts val="500"/>
              </a:spcBef>
              <a:spcAft>
                <a:spcPts val="0"/>
              </a:spcAft>
              <a:buClr>
                <a:schemeClr val="dk1"/>
              </a:buClr>
              <a:buSzPts val="2200"/>
              <a:buChar char="•"/>
              <a:defRPr sz="2200"/>
            </a:lvl6pPr>
            <a:lvl7pPr indent="-368300" lvl="6" marL="3200400" algn="l">
              <a:lnSpc>
                <a:spcPct val="90000"/>
              </a:lnSpc>
              <a:spcBef>
                <a:spcPts val="500"/>
              </a:spcBef>
              <a:spcAft>
                <a:spcPts val="0"/>
              </a:spcAft>
              <a:buClr>
                <a:schemeClr val="dk1"/>
              </a:buClr>
              <a:buSzPts val="2200"/>
              <a:buChar char="•"/>
              <a:defRPr sz="2200"/>
            </a:lvl7pPr>
            <a:lvl8pPr indent="-368300" lvl="7" marL="3657600" algn="l">
              <a:lnSpc>
                <a:spcPct val="90000"/>
              </a:lnSpc>
              <a:spcBef>
                <a:spcPts val="500"/>
              </a:spcBef>
              <a:spcAft>
                <a:spcPts val="0"/>
              </a:spcAft>
              <a:buClr>
                <a:schemeClr val="dk1"/>
              </a:buClr>
              <a:buSzPts val="2200"/>
              <a:buChar char="•"/>
              <a:defRPr sz="2200"/>
            </a:lvl8pPr>
            <a:lvl9pPr indent="-368300" lvl="8" marL="4114800" algn="l">
              <a:lnSpc>
                <a:spcPct val="90000"/>
              </a:lnSpc>
              <a:spcBef>
                <a:spcPts val="500"/>
              </a:spcBef>
              <a:spcAft>
                <a:spcPts val="0"/>
              </a:spcAft>
              <a:buClr>
                <a:schemeClr val="dk1"/>
              </a:buClr>
              <a:buSzPts val="2200"/>
              <a:buChar char="•"/>
              <a:defRPr sz="2200"/>
            </a:lvl9pPr>
          </a:lstStyle>
          <a:p/>
        </p:txBody>
      </p:sp>
      <p:sp>
        <p:nvSpPr>
          <p:cNvPr id="230" name="Google Shape;230;ge6a5e2c9c9_18_49"/>
          <p:cNvSpPr txBox="1"/>
          <p:nvPr>
            <p:ph idx="2" type="body"/>
          </p:nvPr>
        </p:nvSpPr>
        <p:spPr>
          <a:xfrm>
            <a:off x="881777" y="2331720"/>
            <a:ext cx="4128849" cy="4319800"/>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1700"/>
              <a:buNone/>
              <a:defRPr sz="17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31" name="Google Shape;231;ge6a5e2c9c9_18_49"/>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32" name="Google Shape;232;ge6a5e2c9c9_18_49"/>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33" name="Google Shape;233;ge6a5e2c9c9_18_49"/>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4" name="Shape 234"/>
        <p:cNvGrpSpPr/>
        <p:nvPr/>
      </p:nvGrpSpPr>
      <p:grpSpPr>
        <a:xfrm>
          <a:off x="0" y="0"/>
          <a:ext cx="0" cy="0"/>
          <a:chOff x="0" y="0"/>
          <a:chExt cx="0" cy="0"/>
        </a:xfrm>
      </p:grpSpPr>
      <p:sp>
        <p:nvSpPr>
          <p:cNvPr id="235" name="Google Shape;235;ge6a5e2c9c9_18_56"/>
          <p:cNvSpPr txBox="1"/>
          <p:nvPr>
            <p:ph type="title"/>
          </p:nvPr>
        </p:nvSpPr>
        <p:spPr>
          <a:xfrm>
            <a:off x="881777" y="518160"/>
            <a:ext cx="4128849" cy="1813560"/>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3400"/>
              <a:buFont typeface="Calibri"/>
              <a:buNone/>
              <a:defRPr sz="34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36" name="Google Shape;236;ge6a5e2c9c9_18_56"/>
          <p:cNvSpPr/>
          <p:nvPr>
            <p:ph idx="2" type="pic"/>
          </p:nvPr>
        </p:nvSpPr>
        <p:spPr>
          <a:xfrm>
            <a:off x="5442347" y="1119082"/>
            <a:ext cx="6480810" cy="5523442"/>
          </a:xfrm>
          <a:prstGeom prst="rect">
            <a:avLst/>
          </a:prstGeom>
          <a:noFill/>
          <a:ln>
            <a:noFill/>
          </a:ln>
        </p:spPr>
        <p:txBody>
          <a:bodyPr anchorCtr="0" anchor="t" bIns="49250" lIns="98525" spcFirstLastPara="1" rIns="98525" wrap="square" tIns="49250">
            <a:noAutofit/>
          </a:bodyPr>
          <a:lstStyle>
            <a:lvl1pPr lvl="0" marR="0" rtl="0" algn="l">
              <a:lnSpc>
                <a:spcPct val="90000"/>
              </a:lnSpc>
              <a:spcBef>
                <a:spcPts val="1100"/>
              </a:spcBef>
              <a:spcAft>
                <a:spcPts val="0"/>
              </a:spcAft>
              <a:buClr>
                <a:schemeClr val="dk1"/>
              </a:buClr>
              <a:buSzPts val="3400"/>
              <a:buFont typeface="Arial"/>
              <a:buNone/>
              <a:defRPr b="0" i="0" sz="34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600"/>
              <a:buFont typeface="Arial"/>
              <a:buNone/>
              <a:defRPr b="0" i="0" sz="26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9pPr>
          </a:lstStyle>
          <a:p/>
        </p:txBody>
      </p:sp>
      <p:sp>
        <p:nvSpPr>
          <p:cNvPr id="237" name="Google Shape;237;ge6a5e2c9c9_18_56"/>
          <p:cNvSpPr txBox="1"/>
          <p:nvPr>
            <p:ph idx="1" type="body"/>
          </p:nvPr>
        </p:nvSpPr>
        <p:spPr>
          <a:xfrm>
            <a:off x="881777" y="2331720"/>
            <a:ext cx="4128849" cy="4319800"/>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1700"/>
              <a:buNone/>
              <a:defRPr sz="17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238" name="Google Shape;238;ge6a5e2c9c9_18_56"/>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39" name="Google Shape;239;ge6a5e2c9c9_18_56"/>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40" name="Google Shape;240;ge6a5e2c9c9_18_56"/>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1" name="Shape 241"/>
        <p:cNvGrpSpPr/>
        <p:nvPr/>
      </p:nvGrpSpPr>
      <p:grpSpPr>
        <a:xfrm>
          <a:off x="0" y="0"/>
          <a:ext cx="0" cy="0"/>
          <a:chOff x="0" y="0"/>
          <a:chExt cx="0" cy="0"/>
        </a:xfrm>
      </p:grpSpPr>
      <p:sp>
        <p:nvSpPr>
          <p:cNvPr id="242" name="Google Shape;242;ge6a5e2c9c9_18_63"/>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43" name="Google Shape;243;ge6a5e2c9c9_18_63"/>
          <p:cNvSpPr txBox="1"/>
          <p:nvPr>
            <p:ph idx="1" type="body"/>
          </p:nvPr>
        </p:nvSpPr>
        <p:spPr>
          <a:xfrm rot="5400000">
            <a:off x="3935042" y="-985890"/>
            <a:ext cx="4931516" cy="11041380"/>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44" name="Google Shape;244;ge6a5e2c9c9_18_63"/>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45" name="Google Shape;245;ge6a5e2c9c9_18_63"/>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46" name="Google Shape;246;ge6a5e2c9c9_18_63"/>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6" name="Shape 16"/>
        <p:cNvGrpSpPr/>
        <p:nvPr/>
      </p:nvGrpSpPr>
      <p:grpSpPr>
        <a:xfrm>
          <a:off x="0" y="0"/>
          <a:ext cx="0" cy="0"/>
          <a:chOff x="0" y="0"/>
          <a:chExt cx="0" cy="0"/>
        </a:xfrm>
      </p:grpSpPr>
      <p:pic>
        <p:nvPicPr>
          <p:cNvPr descr="2019_Orientation_Overhaul_PPT_14x8.5_bckg7.jpg" id="17" name="Google Shape;17;p12"/>
          <p:cNvPicPr preferRelativeResize="0"/>
          <p:nvPr/>
        </p:nvPicPr>
        <p:blipFill rotWithShape="1">
          <a:blip r:embed="rId2">
            <a:alphaModFix/>
          </a:blip>
          <a:srcRect b="0" l="0" r="0" t="0"/>
          <a:stretch/>
        </p:blipFill>
        <p:spPr>
          <a:xfrm>
            <a:off x="0" y="0"/>
            <a:ext cx="12801600" cy="77724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7" name="Shape 247"/>
        <p:cNvGrpSpPr/>
        <p:nvPr/>
      </p:nvGrpSpPr>
      <p:grpSpPr>
        <a:xfrm>
          <a:off x="0" y="0"/>
          <a:ext cx="0" cy="0"/>
          <a:chOff x="0" y="0"/>
          <a:chExt cx="0" cy="0"/>
        </a:xfrm>
      </p:grpSpPr>
      <p:sp>
        <p:nvSpPr>
          <p:cNvPr id="248" name="Google Shape;248;ge6a5e2c9c9_18_69"/>
          <p:cNvSpPr txBox="1"/>
          <p:nvPr>
            <p:ph type="title"/>
          </p:nvPr>
        </p:nvSpPr>
        <p:spPr>
          <a:xfrm rot="5400000">
            <a:off x="7247943" y="2327011"/>
            <a:ext cx="6586750" cy="276034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p:txBody>
      </p:sp>
      <p:sp>
        <p:nvSpPr>
          <p:cNvPr id="249" name="Google Shape;249;ge6a5e2c9c9_18_69"/>
          <p:cNvSpPr txBox="1"/>
          <p:nvPr>
            <p:ph idx="1" type="body"/>
          </p:nvPr>
        </p:nvSpPr>
        <p:spPr>
          <a:xfrm rot="5400000">
            <a:off x="1647243" y="-353324"/>
            <a:ext cx="6586750" cy="8121015"/>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50" name="Google Shape;250;ge6a5e2c9c9_18_69"/>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51" name="Google Shape;251;ge6a5e2c9c9_18_69"/>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spcBef>
                <a:spcPts val="0"/>
              </a:spcBef>
              <a:spcAft>
                <a:spcPts val="0"/>
              </a:spcAft>
              <a:buSzPts val="1500"/>
              <a:buNone/>
              <a:defRPr/>
            </a:lvl1pPr>
            <a:lvl2pPr lvl="1" algn="l">
              <a:spcBef>
                <a:spcPts val="0"/>
              </a:spcBef>
              <a:spcAft>
                <a:spcPts val="0"/>
              </a:spcAft>
              <a:buSzPts val="1500"/>
              <a:buNone/>
              <a:defRPr/>
            </a:lvl2pPr>
            <a:lvl3pPr lvl="2" algn="l">
              <a:spcBef>
                <a:spcPts val="0"/>
              </a:spcBef>
              <a:spcAft>
                <a:spcPts val="0"/>
              </a:spcAft>
              <a:buSzPts val="1500"/>
              <a:buNone/>
              <a:defRPr/>
            </a:lvl3pPr>
            <a:lvl4pPr lvl="3" algn="l">
              <a:spcBef>
                <a:spcPts val="0"/>
              </a:spcBef>
              <a:spcAft>
                <a:spcPts val="0"/>
              </a:spcAft>
              <a:buSzPts val="1500"/>
              <a:buNone/>
              <a:defRPr/>
            </a:lvl4pPr>
            <a:lvl5pPr lvl="4" algn="l">
              <a:spcBef>
                <a:spcPts val="0"/>
              </a:spcBef>
              <a:spcAft>
                <a:spcPts val="0"/>
              </a:spcAft>
              <a:buSzPts val="1500"/>
              <a:buNone/>
              <a:defRPr/>
            </a:lvl5pPr>
            <a:lvl6pPr lvl="5" algn="l">
              <a:spcBef>
                <a:spcPts val="0"/>
              </a:spcBef>
              <a:spcAft>
                <a:spcPts val="0"/>
              </a:spcAft>
              <a:buSzPts val="1500"/>
              <a:buNone/>
              <a:defRPr/>
            </a:lvl6pPr>
            <a:lvl7pPr lvl="6" algn="l">
              <a:spcBef>
                <a:spcPts val="0"/>
              </a:spcBef>
              <a:spcAft>
                <a:spcPts val="0"/>
              </a:spcAft>
              <a:buSzPts val="1500"/>
              <a:buNone/>
              <a:defRPr/>
            </a:lvl7pPr>
            <a:lvl8pPr lvl="7" algn="l">
              <a:spcBef>
                <a:spcPts val="0"/>
              </a:spcBef>
              <a:spcAft>
                <a:spcPts val="0"/>
              </a:spcAft>
              <a:buSzPts val="1500"/>
              <a:buNone/>
              <a:defRPr/>
            </a:lvl8pPr>
            <a:lvl9pPr lvl="8" algn="l">
              <a:spcBef>
                <a:spcPts val="0"/>
              </a:spcBef>
              <a:spcAft>
                <a:spcPts val="0"/>
              </a:spcAft>
              <a:buSzPts val="1500"/>
              <a:buNone/>
              <a:defRPr/>
            </a:lvl9pPr>
          </a:lstStyle>
          <a:p/>
        </p:txBody>
      </p:sp>
      <p:sp>
        <p:nvSpPr>
          <p:cNvPr id="252" name="Google Shape;252;ge6a5e2c9c9_18_69"/>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9" name="Shape 259"/>
        <p:cNvGrpSpPr/>
        <p:nvPr/>
      </p:nvGrpSpPr>
      <p:grpSpPr>
        <a:xfrm>
          <a:off x="0" y="0"/>
          <a:ext cx="0" cy="0"/>
          <a:chOff x="0" y="0"/>
          <a:chExt cx="0" cy="0"/>
        </a:xfrm>
      </p:grpSpPr>
      <p:sp>
        <p:nvSpPr>
          <p:cNvPr id="260" name="Google Shape;260;ge6a5e2c9c9_28_6"/>
          <p:cNvSpPr txBox="1"/>
          <p:nvPr>
            <p:ph type="ctrTitle"/>
          </p:nvPr>
        </p:nvSpPr>
        <p:spPr>
          <a:xfrm>
            <a:off x="1600200" y="1272011"/>
            <a:ext cx="9601200" cy="2705947"/>
          </a:xfrm>
          <a:prstGeom prst="rect">
            <a:avLst/>
          </a:prstGeom>
          <a:noFill/>
          <a:ln>
            <a:noFill/>
          </a:ln>
        </p:spPr>
        <p:txBody>
          <a:bodyPr anchorCtr="0" anchor="b" bIns="49250" lIns="98525" spcFirstLastPara="1" rIns="98525" wrap="square" tIns="49250">
            <a:normAutofit/>
          </a:bodyPr>
          <a:lstStyle>
            <a:lvl1pPr lvl="0" algn="ctr">
              <a:lnSpc>
                <a:spcPct val="90000"/>
              </a:lnSpc>
              <a:spcBef>
                <a:spcPts val="0"/>
              </a:spcBef>
              <a:spcAft>
                <a:spcPts val="0"/>
              </a:spcAft>
              <a:buClr>
                <a:schemeClr val="dk1"/>
              </a:buClr>
              <a:buSzPts val="6500"/>
              <a:buFont typeface="Calibri"/>
              <a:buNone/>
              <a:defRPr sz="65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1" name="Google Shape;261;ge6a5e2c9c9_28_6"/>
          <p:cNvSpPr txBox="1"/>
          <p:nvPr>
            <p:ph idx="1" type="subTitle"/>
          </p:nvPr>
        </p:nvSpPr>
        <p:spPr>
          <a:xfrm>
            <a:off x="1600200" y="4082310"/>
            <a:ext cx="9601200" cy="1876530"/>
          </a:xfrm>
          <a:prstGeom prst="rect">
            <a:avLst/>
          </a:prstGeom>
          <a:noFill/>
          <a:ln>
            <a:noFill/>
          </a:ln>
        </p:spPr>
        <p:txBody>
          <a:bodyPr anchorCtr="0" anchor="t" bIns="49250" lIns="98525" spcFirstLastPara="1" rIns="98525" wrap="square" tIns="49250">
            <a:normAutofit/>
          </a:bodyPr>
          <a:lstStyle>
            <a:lvl1pPr lvl="0" algn="ctr">
              <a:lnSpc>
                <a:spcPct val="90000"/>
              </a:lnSpc>
              <a:spcBef>
                <a:spcPts val="1100"/>
              </a:spcBef>
              <a:spcAft>
                <a:spcPts val="0"/>
              </a:spcAft>
              <a:buClr>
                <a:schemeClr val="dk1"/>
              </a:buClr>
              <a:buSzPts val="2600"/>
              <a:buNone/>
              <a:defRPr sz="2600"/>
            </a:lvl1pPr>
            <a:lvl2pPr lvl="1" algn="ctr">
              <a:lnSpc>
                <a:spcPct val="90000"/>
              </a:lnSpc>
              <a:spcBef>
                <a:spcPts val="500"/>
              </a:spcBef>
              <a:spcAft>
                <a:spcPts val="0"/>
              </a:spcAft>
              <a:buClr>
                <a:schemeClr val="dk1"/>
              </a:buClr>
              <a:buSzPts val="2200"/>
              <a:buNone/>
              <a:defRPr sz="22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700"/>
              <a:buNone/>
              <a:defRPr sz="1700"/>
            </a:lvl4pPr>
            <a:lvl5pPr lvl="4" algn="ctr">
              <a:lnSpc>
                <a:spcPct val="90000"/>
              </a:lnSpc>
              <a:spcBef>
                <a:spcPts val="500"/>
              </a:spcBef>
              <a:spcAft>
                <a:spcPts val="0"/>
              </a:spcAft>
              <a:buClr>
                <a:schemeClr val="dk1"/>
              </a:buClr>
              <a:buSzPts val="1700"/>
              <a:buNone/>
              <a:defRPr sz="1700"/>
            </a:lvl5pPr>
            <a:lvl6pPr lvl="5" algn="ctr">
              <a:lnSpc>
                <a:spcPct val="90000"/>
              </a:lnSpc>
              <a:spcBef>
                <a:spcPts val="500"/>
              </a:spcBef>
              <a:spcAft>
                <a:spcPts val="0"/>
              </a:spcAft>
              <a:buClr>
                <a:schemeClr val="dk1"/>
              </a:buClr>
              <a:buSzPts val="1700"/>
              <a:buNone/>
              <a:defRPr sz="1700"/>
            </a:lvl6pPr>
            <a:lvl7pPr lvl="6" algn="ctr">
              <a:lnSpc>
                <a:spcPct val="90000"/>
              </a:lnSpc>
              <a:spcBef>
                <a:spcPts val="500"/>
              </a:spcBef>
              <a:spcAft>
                <a:spcPts val="0"/>
              </a:spcAft>
              <a:buClr>
                <a:schemeClr val="dk1"/>
              </a:buClr>
              <a:buSzPts val="1700"/>
              <a:buNone/>
              <a:defRPr sz="1700"/>
            </a:lvl7pPr>
            <a:lvl8pPr lvl="7" algn="ctr">
              <a:lnSpc>
                <a:spcPct val="90000"/>
              </a:lnSpc>
              <a:spcBef>
                <a:spcPts val="500"/>
              </a:spcBef>
              <a:spcAft>
                <a:spcPts val="0"/>
              </a:spcAft>
              <a:buClr>
                <a:schemeClr val="dk1"/>
              </a:buClr>
              <a:buSzPts val="1700"/>
              <a:buNone/>
              <a:defRPr sz="1700"/>
            </a:lvl8pPr>
            <a:lvl9pPr lvl="8" algn="ctr">
              <a:lnSpc>
                <a:spcPct val="90000"/>
              </a:lnSpc>
              <a:spcBef>
                <a:spcPts val="500"/>
              </a:spcBef>
              <a:spcAft>
                <a:spcPts val="0"/>
              </a:spcAft>
              <a:buClr>
                <a:schemeClr val="dk1"/>
              </a:buClr>
              <a:buSzPts val="1700"/>
              <a:buNone/>
              <a:defRPr sz="1700"/>
            </a:lvl9pPr>
          </a:lstStyle>
          <a:p/>
        </p:txBody>
      </p:sp>
      <p:sp>
        <p:nvSpPr>
          <p:cNvPr id="262" name="Google Shape;262;ge6a5e2c9c9_28_6"/>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3" name="Google Shape;263;ge6a5e2c9c9_28_6"/>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4" name="Google Shape;264;ge6a5e2c9c9_28_6"/>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5" name="Shape 265"/>
        <p:cNvGrpSpPr/>
        <p:nvPr/>
      </p:nvGrpSpPr>
      <p:grpSpPr>
        <a:xfrm>
          <a:off x="0" y="0"/>
          <a:ext cx="0" cy="0"/>
          <a:chOff x="0" y="0"/>
          <a:chExt cx="0" cy="0"/>
        </a:xfrm>
      </p:grpSpPr>
      <p:sp>
        <p:nvSpPr>
          <p:cNvPr id="266" name="Google Shape;266;ge6a5e2c9c9_28_12"/>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7" name="Google Shape;267;ge6a5e2c9c9_28_12"/>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68" name="Google Shape;268;ge6a5e2c9c9_28_12"/>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69" name="Google Shape;269;ge6a5e2c9c9_28_12"/>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0" name="Google Shape;270;ge6a5e2c9c9_28_12"/>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1" name="Shape 271"/>
        <p:cNvGrpSpPr/>
        <p:nvPr/>
      </p:nvGrpSpPr>
      <p:grpSpPr>
        <a:xfrm>
          <a:off x="0" y="0"/>
          <a:ext cx="0" cy="0"/>
          <a:chOff x="0" y="0"/>
          <a:chExt cx="0" cy="0"/>
        </a:xfrm>
      </p:grpSpPr>
      <p:sp>
        <p:nvSpPr>
          <p:cNvPr id="272" name="Google Shape;272;ge6a5e2c9c9_28_18"/>
          <p:cNvSpPr txBox="1"/>
          <p:nvPr>
            <p:ph type="title"/>
          </p:nvPr>
        </p:nvSpPr>
        <p:spPr>
          <a:xfrm>
            <a:off x="873443" y="1937703"/>
            <a:ext cx="11041380" cy="3233102"/>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6500"/>
              <a:buFont typeface="Calibri"/>
              <a:buNone/>
              <a:defRPr sz="65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3" name="Google Shape;273;ge6a5e2c9c9_28_18"/>
          <p:cNvSpPr txBox="1"/>
          <p:nvPr>
            <p:ph idx="1" type="body"/>
          </p:nvPr>
        </p:nvSpPr>
        <p:spPr>
          <a:xfrm>
            <a:off x="873443" y="5201391"/>
            <a:ext cx="11041380" cy="1700212"/>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rgbClr val="888888"/>
              </a:buClr>
              <a:buSzPts val="2600"/>
              <a:buNone/>
              <a:defRPr sz="2600">
                <a:solidFill>
                  <a:srgbClr val="888888"/>
                </a:solidFill>
              </a:defRPr>
            </a:lvl1pPr>
            <a:lvl2pPr indent="-228600" lvl="1" marL="914400" algn="l">
              <a:lnSpc>
                <a:spcPct val="90000"/>
              </a:lnSpc>
              <a:spcBef>
                <a:spcPts val="500"/>
              </a:spcBef>
              <a:spcAft>
                <a:spcPts val="0"/>
              </a:spcAft>
              <a:buClr>
                <a:srgbClr val="888888"/>
              </a:buClr>
              <a:buSzPts val="2200"/>
              <a:buNone/>
              <a:defRPr sz="2200">
                <a:solidFill>
                  <a:srgbClr val="888888"/>
                </a:solidFill>
              </a:defRPr>
            </a:lvl2pPr>
            <a:lvl3pPr indent="-228600" lvl="2" marL="1371600" algn="l">
              <a:lnSpc>
                <a:spcPct val="90000"/>
              </a:lnSpc>
              <a:spcBef>
                <a:spcPts val="500"/>
              </a:spcBef>
              <a:spcAft>
                <a:spcPts val="0"/>
              </a:spcAft>
              <a:buClr>
                <a:srgbClr val="888888"/>
              </a:buClr>
              <a:buSzPts val="1900"/>
              <a:buNone/>
              <a:defRPr sz="1900">
                <a:solidFill>
                  <a:srgbClr val="888888"/>
                </a:solidFill>
              </a:defRPr>
            </a:lvl3pPr>
            <a:lvl4pPr indent="-228600" lvl="3" marL="1828800" algn="l">
              <a:lnSpc>
                <a:spcPct val="90000"/>
              </a:lnSpc>
              <a:spcBef>
                <a:spcPts val="500"/>
              </a:spcBef>
              <a:spcAft>
                <a:spcPts val="0"/>
              </a:spcAft>
              <a:buClr>
                <a:srgbClr val="888888"/>
              </a:buClr>
              <a:buSzPts val="1700"/>
              <a:buNone/>
              <a:defRPr sz="1700">
                <a:solidFill>
                  <a:srgbClr val="888888"/>
                </a:solidFill>
              </a:defRPr>
            </a:lvl4pPr>
            <a:lvl5pPr indent="-228600" lvl="4" marL="2286000" algn="l">
              <a:lnSpc>
                <a:spcPct val="90000"/>
              </a:lnSpc>
              <a:spcBef>
                <a:spcPts val="500"/>
              </a:spcBef>
              <a:spcAft>
                <a:spcPts val="0"/>
              </a:spcAft>
              <a:buClr>
                <a:srgbClr val="888888"/>
              </a:buClr>
              <a:buSzPts val="1700"/>
              <a:buNone/>
              <a:defRPr sz="1700">
                <a:solidFill>
                  <a:srgbClr val="888888"/>
                </a:solidFill>
              </a:defRPr>
            </a:lvl5pPr>
            <a:lvl6pPr indent="-228600" lvl="5" marL="2743200" algn="l">
              <a:lnSpc>
                <a:spcPct val="90000"/>
              </a:lnSpc>
              <a:spcBef>
                <a:spcPts val="500"/>
              </a:spcBef>
              <a:spcAft>
                <a:spcPts val="0"/>
              </a:spcAft>
              <a:buClr>
                <a:srgbClr val="888888"/>
              </a:buClr>
              <a:buSzPts val="1700"/>
              <a:buNone/>
              <a:defRPr sz="1700">
                <a:solidFill>
                  <a:srgbClr val="888888"/>
                </a:solidFill>
              </a:defRPr>
            </a:lvl6pPr>
            <a:lvl7pPr indent="-228600" lvl="6" marL="3200400" algn="l">
              <a:lnSpc>
                <a:spcPct val="90000"/>
              </a:lnSpc>
              <a:spcBef>
                <a:spcPts val="500"/>
              </a:spcBef>
              <a:spcAft>
                <a:spcPts val="0"/>
              </a:spcAft>
              <a:buClr>
                <a:srgbClr val="888888"/>
              </a:buClr>
              <a:buSzPts val="1700"/>
              <a:buNone/>
              <a:defRPr sz="1700">
                <a:solidFill>
                  <a:srgbClr val="888888"/>
                </a:solidFill>
              </a:defRPr>
            </a:lvl7pPr>
            <a:lvl8pPr indent="-228600" lvl="7" marL="3657600" algn="l">
              <a:lnSpc>
                <a:spcPct val="90000"/>
              </a:lnSpc>
              <a:spcBef>
                <a:spcPts val="500"/>
              </a:spcBef>
              <a:spcAft>
                <a:spcPts val="0"/>
              </a:spcAft>
              <a:buClr>
                <a:srgbClr val="888888"/>
              </a:buClr>
              <a:buSzPts val="1700"/>
              <a:buNone/>
              <a:defRPr sz="1700">
                <a:solidFill>
                  <a:srgbClr val="888888"/>
                </a:solidFill>
              </a:defRPr>
            </a:lvl8pPr>
            <a:lvl9pPr indent="-228600" lvl="8" marL="4114800" algn="l">
              <a:lnSpc>
                <a:spcPct val="90000"/>
              </a:lnSpc>
              <a:spcBef>
                <a:spcPts val="500"/>
              </a:spcBef>
              <a:spcAft>
                <a:spcPts val="0"/>
              </a:spcAft>
              <a:buClr>
                <a:srgbClr val="888888"/>
              </a:buClr>
              <a:buSzPts val="1700"/>
              <a:buNone/>
              <a:defRPr sz="1700">
                <a:solidFill>
                  <a:srgbClr val="888888"/>
                </a:solidFill>
              </a:defRPr>
            </a:lvl9pPr>
          </a:lstStyle>
          <a:p/>
        </p:txBody>
      </p:sp>
      <p:sp>
        <p:nvSpPr>
          <p:cNvPr id="274" name="Google Shape;274;ge6a5e2c9c9_28_18"/>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5" name="Google Shape;275;ge6a5e2c9c9_28_18"/>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6" name="Google Shape;276;ge6a5e2c9c9_28_18"/>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7" name="Shape 277"/>
        <p:cNvGrpSpPr/>
        <p:nvPr/>
      </p:nvGrpSpPr>
      <p:grpSpPr>
        <a:xfrm>
          <a:off x="0" y="0"/>
          <a:ext cx="0" cy="0"/>
          <a:chOff x="0" y="0"/>
          <a:chExt cx="0" cy="0"/>
        </a:xfrm>
      </p:grpSpPr>
      <p:sp>
        <p:nvSpPr>
          <p:cNvPr id="278" name="Google Shape;278;ge6a5e2c9c9_28_24"/>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79" name="Google Shape;279;ge6a5e2c9c9_28_24"/>
          <p:cNvSpPr txBox="1"/>
          <p:nvPr>
            <p:ph idx="1" type="body"/>
          </p:nvPr>
        </p:nvSpPr>
        <p:spPr>
          <a:xfrm>
            <a:off x="880110" y="2069042"/>
            <a:ext cx="54406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0" name="Google Shape;280;ge6a5e2c9c9_28_24"/>
          <p:cNvSpPr txBox="1"/>
          <p:nvPr>
            <p:ph idx="2" type="body"/>
          </p:nvPr>
        </p:nvSpPr>
        <p:spPr>
          <a:xfrm>
            <a:off x="6480810" y="2069042"/>
            <a:ext cx="54406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1" name="Google Shape;281;ge6a5e2c9c9_28_24"/>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2" name="Google Shape;282;ge6a5e2c9c9_28_24"/>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3" name="Google Shape;283;ge6a5e2c9c9_28_24"/>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4" name="Shape 284"/>
        <p:cNvGrpSpPr/>
        <p:nvPr/>
      </p:nvGrpSpPr>
      <p:grpSpPr>
        <a:xfrm>
          <a:off x="0" y="0"/>
          <a:ext cx="0" cy="0"/>
          <a:chOff x="0" y="0"/>
          <a:chExt cx="0" cy="0"/>
        </a:xfrm>
      </p:grpSpPr>
      <p:sp>
        <p:nvSpPr>
          <p:cNvPr id="285" name="Google Shape;285;ge6a5e2c9c9_28_31"/>
          <p:cNvSpPr txBox="1"/>
          <p:nvPr>
            <p:ph type="title"/>
          </p:nvPr>
        </p:nvSpPr>
        <p:spPr>
          <a:xfrm>
            <a:off x="881777"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86" name="Google Shape;286;ge6a5e2c9c9_28_31"/>
          <p:cNvSpPr txBox="1"/>
          <p:nvPr>
            <p:ph idx="1" type="body"/>
          </p:nvPr>
        </p:nvSpPr>
        <p:spPr>
          <a:xfrm>
            <a:off x="881777" y="1905318"/>
            <a:ext cx="5415676" cy="933767"/>
          </a:xfrm>
          <a:prstGeom prst="rect">
            <a:avLst/>
          </a:prstGeom>
          <a:noFill/>
          <a:ln>
            <a:noFill/>
          </a:ln>
        </p:spPr>
        <p:txBody>
          <a:bodyPr anchorCtr="0" anchor="b"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2600"/>
              <a:buNone/>
              <a:defRPr b="1" sz="2600"/>
            </a:lvl1pPr>
            <a:lvl2pPr indent="-228600" lvl="1" marL="914400" algn="l">
              <a:lnSpc>
                <a:spcPct val="90000"/>
              </a:lnSpc>
              <a:spcBef>
                <a:spcPts val="500"/>
              </a:spcBef>
              <a:spcAft>
                <a:spcPts val="0"/>
              </a:spcAft>
              <a:buClr>
                <a:schemeClr val="dk1"/>
              </a:buClr>
              <a:buSzPts val="2200"/>
              <a:buNone/>
              <a:defRPr b="1" sz="22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700"/>
              <a:buNone/>
              <a:defRPr b="1" sz="1700"/>
            </a:lvl4pPr>
            <a:lvl5pPr indent="-228600" lvl="4" marL="2286000" algn="l">
              <a:lnSpc>
                <a:spcPct val="90000"/>
              </a:lnSpc>
              <a:spcBef>
                <a:spcPts val="500"/>
              </a:spcBef>
              <a:spcAft>
                <a:spcPts val="0"/>
              </a:spcAft>
              <a:buClr>
                <a:schemeClr val="dk1"/>
              </a:buClr>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287" name="Google Shape;287;ge6a5e2c9c9_28_31"/>
          <p:cNvSpPr txBox="1"/>
          <p:nvPr>
            <p:ph idx="2" type="body"/>
          </p:nvPr>
        </p:nvSpPr>
        <p:spPr>
          <a:xfrm>
            <a:off x="881777" y="2839085"/>
            <a:ext cx="5415676" cy="417586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88" name="Google Shape;288;ge6a5e2c9c9_28_31"/>
          <p:cNvSpPr txBox="1"/>
          <p:nvPr>
            <p:ph idx="3" type="body"/>
          </p:nvPr>
        </p:nvSpPr>
        <p:spPr>
          <a:xfrm>
            <a:off x="6480810" y="1905318"/>
            <a:ext cx="5442347" cy="933767"/>
          </a:xfrm>
          <a:prstGeom prst="rect">
            <a:avLst/>
          </a:prstGeom>
          <a:noFill/>
          <a:ln>
            <a:noFill/>
          </a:ln>
        </p:spPr>
        <p:txBody>
          <a:bodyPr anchorCtr="0" anchor="b"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2600"/>
              <a:buNone/>
              <a:defRPr b="1" sz="2600"/>
            </a:lvl1pPr>
            <a:lvl2pPr indent="-228600" lvl="1" marL="914400" algn="l">
              <a:lnSpc>
                <a:spcPct val="90000"/>
              </a:lnSpc>
              <a:spcBef>
                <a:spcPts val="500"/>
              </a:spcBef>
              <a:spcAft>
                <a:spcPts val="0"/>
              </a:spcAft>
              <a:buClr>
                <a:schemeClr val="dk1"/>
              </a:buClr>
              <a:buSzPts val="2200"/>
              <a:buNone/>
              <a:defRPr b="1" sz="2200"/>
            </a:lvl2pPr>
            <a:lvl3pPr indent="-228600" lvl="2" marL="1371600" algn="l">
              <a:lnSpc>
                <a:spcPct val="90000"/>
              </a:lnSpc>
              <a:spcBef>
                <a:spcPts val="500"/>
              </a:spcBef>
              <a:spcAft>
                <a:spcPts val="0"/>
              </a:spcAft>
              <a:buClr>
                <a:schemeClr val="dk1"/>
              </a:buClr>
              <a:buSzPts val="1900"/>
              <a:buNone/>
              <a:defRPr b="1" sz="1900"/>
            </a:lvl3pPr>
            <a:lvl4pPr indent="-228600" lvl="3" marL="1828800" algn="l">
              <a:lnSpc>
                <a:spcPct val="90000"/>
              </a:lnSpc>
              <a:spcBef>
                <a:spcPts val="500"/>
              </a:spcBef>
              <a:spcAft>
                <a:spcPts val="0"/>
              </a:spcAft>
              <a:buClr>
                <a:schemeClr val="dk1"/>
              </a:buClr>
              <a:buSzPts val="1700"/>
              <a:buNone/>
              <a:defRPr b="1" sz="1700"/>
            </a:lvl4pPr>
            <a:lvl5pPr indent="-228600" lvl="4" marL="2286000" algn="l">
              <a:lnSpc>
                <a:spcPct val="90000"/>
              </a:lnSpc>
              <a:spcBef>
                <a:spcPts val="500"/>
              </a:spcBef>
              <a:spcAft>
                <a:spcPts val="0"/>
              </a:spcAft>
              <a:buClr>
                <a:schemeClr val="dk1"/>
              </a:buClr>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289" name="Google Shape;289;ge6a5e2c9c9_28_31"/>
          <p:cNvSpPr txBox="1"/>
          <p:nvPr>
            <p:ph idx="4" type="body"/>
          </p:nvPr>
        </p:nvSpPr>
        <p:spPr>
          <a:xfrm>
            <a:off x="6480810" y="2839085"/>
            <a:ext cx="5442347" cy="417586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290" name="Google Shape;290;ge6a5e2c9c9_28_31"/>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1" name="Google Shape;291;ge6a5e2c9c9_28_31"/>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2" name="Google Shape;292;ge6a5e2c9c9_28_31"/>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3" name="Shape 293"/>
        <p:cNvGrpSpPr/>
        <p:nvPr/>
      </p:nvGrpSpPr>
      <p:grpSpPr>
        <a:xfrm>
          <a:off x="0" y="0"/>
          <a:ext cx="0" cy="0"/>
          <a:chOff x="0" y="0"/>
          <a:chExt cx="0" cy="0"/>
        </a:xfrm>
      </p:grpSpPr>
      <p:sp>
        <p:nvSpPr>
          <p:cNvPr id="294" name="Google Shape;294;ge6a5e2c9c9_28_40"/>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5" name="Google Shape;295;ge6a5e2c9c9_28_40"/>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6" name="Google Shape;296;ge6a5e2c9c9_28_40"/>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297" name="Google Shape;297;ge6a5e2c9c9_28_40"/>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8" name="Shape 298"/>
        <p:cNvGrpSpPr/>
        <p:nvPr/>
      </p:nvGrpSpPr>
      <p:grpSpPr>
        <a:xfrm>
          <a:off x="0" y="0"/>
          <a:ext cx="0" cy="0"/>
          <a:chOff x="0" y="0"/>
          <a:chExt cx="0" cy="0"/>
        </a:xfrm>
      </p:grpSpPr>
      <p:sp>
        <p:nvSpPr>
          <p:cNvPr id="299" name="Google Shape;299;ge6a5e2c9c9_28_45"/>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0" name="Google Shape;300;ge6a5e2c9c9_28_45"/>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1" name="Google Shape;301;ge6a5e2c9c9_28_45"/>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02" name="Shape 302"/>
        <p:cNvGrpSpPr/>
        <p:nvPr/>
      </p:nvGrpSpPr>
      <p:grpSpPr>
        <a:xfrm>
          <a:off x="0" y="0"/>
          <a:ext cx="0" cy="0"/>
          <a:chOff x="0" y="0"/>
          <a:chExt cx="0" cy="0"/>
        </a:xfrm>
      </p:grpSpPr>
      <p:sp>
        <p:nvSpPr>
          <p:cNvPr id="303" name="Google Shape;303;ge6a5e2c9c9_28_49"/>
          <p:cNvSpPr txBox="1"/>
          <p:nvPr>
            <p:ph type="title"/>
          </p:nvPr>
        </p:nvSpPr>
        <p:spPr>
          <a:xfrm>
            <a:off x="881777" y="518160"/>
            <a:ext cx="4128849" cy="1813560"/>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3400"/>
              <a:buFont typeface="Calibri"/>
              <a:buNone/>
              <a:defRPr sz="34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4" name="Google Shape;304;ge6a5e2c9c9_28_49"/>
          <p:cNvSpPr txBox="1"/>
          <p:nvPr>
            <p:ph idx="1" type="body"/>
          </p:nvPr>
        </p:nvSpPr>
        <p:spPr>
          <a:xfrm>
            <a:off x="5442347" y="1119082"/>
            <a:ext cx="6480810" cy="5523442"/>
          </a:xfrm>
          <a:prstGeom prst="rect">
            <a:avLst/>
          </a:prstGeom>
          <a:noFill/>
          <a:ln>
            <a:noFill/>
          </a:ln>
        </p:spPr>
        <p:txBody>
          <a:bodyPr anchorCtr="0" anchor="t" bIns="49250" lIns="98525" spcFirstLastPara="1" rIns="98525" wrap="square" tIns="49250">
            <a:normAutofit/>
          </a:bodyPr>
          <a:lstStyle>
            <a:lvl1pPr indent="-444500" lvl="0" marL="457200" algn="l">
              <a:lnSpc>
                <a:spcPct val="90000"/>
              </a:lnSpc>
              <a:spcBef>
                <a:spcPts val="1100"/>
              </a:spcBef>
              <a:spcAft>
                <a:spcPts val="0"/>
              </a:spcAft>
              <a:buClr>
                <a:schemeClr val="dk1"/>
              </a:buClr>
              <a:buSzPts val="3400"/>
              <a:buChar char="•"/>
              <a:defRPr sz="3400"/>
            </a:lvl1pPr>
            <a:lvl2pPr indent="-419100" lvl="1" marL="914400" algn="l">
              <a:lnSpc>
                <a:spcPct val="90000"/>
              </a:lnSpc>
              <a:spcBef>
                <a:spcPts val="500"/>
              </a:spcBef>
              <a:spcAft>
                <a:spcPts val="0"/>
              </a:spcAft>
              <a:buClr>
                <a:schemeClr val="dk1"/>
              </a:buClr>
              <a:buSzPts val="3000"/>
              <a:buChar char="•"/>
              <a:defRPr sz="3000"/>
            </a:lvl2pPr>
            <a:lvl3pPr indent="-393700" lvl="2" marL="1371600" algn="l">
              <a:lnSpc>
                <a:spcPct val="90000"/>
              </a:lnSpc>
              <a:spcBef>
                <a:spcPts val="500"/>
              </a:spcBef>
              <a:spcAft>
                <a:spcPts val="0"/>
              </a:spcAft>
              <a:buClr>
                <a:schemeClr val="dk1"/>
              </a:buClr>
              <a:buSzPts val="2600"/>
              <a:buChar char="•"/>
              <a:defRPr sz="2600"/>
            </a:lvl3pPr>
            <a:lvl4pPr indent="-368300" lvl="3" marL="1828800" algn="l">
              <a:lnSpc>
                <a:spcPct val="90000"/>
              </a:lnSpc>
              <a:spcBef>
                <a:spcPts val="500"/>
              </a:spcBef>
              <a:spcAft>
                <a:spcPts val="0"/>
              </a:spcAft>
              <a:buClr>
                <a:schemeClr val="dk1"/>
              </a:buClr>
              <a:buSzPts val="2200"/>
              <a:buChar char="•"/>
              <a:defRPr sz="2200"/>
            </a:lvl4pPr>
            <a:lvl5pPr indent="-368300" lvl="4" marL="2286000" algn="l">
              <a:lnSpc>
                <a:spcPct val="90000"/>
              </a:lnSpc>
              <a:spcBef>
                <a:spcPts val="500"/>
              </a:spcBef>
              <a:spcAft>
                <a:spcPts val="0"/>
              </a:spcAft>
              <a:buClr>
                <a:schemeClr val="dk1"/>
              </a:buClr>
              <a:buSzPts val="2200"/>
              <a:buChar char="•"/>
              <a:defRPr sz="2200"/>
            </a:lvl5pPr>
            <a:lvl6pPr indent="-368300" lvl="5" marL="2743200" algn="l">
              <a:lnSpc>
                <a:spcPct val="90000"/>
              </a:lnSpc>
              <a:spcBef>
                <a:spcPts val="500"/>
              </a:spcBef>
              <a:spcAft>
                <a:spcPts val="0"/>
              </a:spcAft>
              <a:buClr>
                <a:schemeClr val="dk1"/>
              </a:buClr>
              <a:buSzPts val="2200"/>
              <a:buChar char="•"/>
              <a:defRPr sz="2200"/>
            </a:lvl6pPr>
            <a:lvl7pPr indent="-368300" lvl="6" marL="3200400" algn="l">
              <a:lnSpc>
                <a:spcPct val="90000"/>
              </a:lnSpc>
              <a:spcBef>
                <a:spcPts val="500"/>
              </a:spcBef>
              <a:spcAft>
                <a:spcPts val="0"/>
              </a:spcAft>
              <a:buClr>
                <a:schemeClr val="dk1"/>
              </a:buClr>
              <a:buSzPts val="2200"/>
              <a:buChar char="•"/>
              <a:defRPr sz="2200"/>
            </a:lvl7pPr>
            <a:lvl8pPr indent="-368300" lvl="7" marL="3657600" algn="l">
              <a:lnSpc>
                <a:spcPct val="90000"/>
              </a:lnSpc>
              <a:spcBef>
                <a:spcPts val="500"/>
              </a:spcBef>
              <a:spcAft>
                <a:spcPts val="0"/>
              </a:spcAft>
              <a:buClr>
                <a:schemeClr val="dk1"/>
              </a:buClr>
              <a:buSzPts val="2200"/>
              <a:buChar char="•"/>
              <a:defRPr sz="2200"/>
            </a:lvl8pPr>
            <a:lvl9pPr indent="-368300" lvl="8" marL="4114800" algn="l">
              <a:lnSpc>
                <a:spcPct val="90000"/>
              </a:lnSpc>
              <a:spcBef>
                <a:spcPts val="500"/>
              </a:spcBef>
              <a:spcAft>
                <a:spcPts val="0"/>
              </a:spcAft>
              <a:buClr>
                <a:schemeClr val="dk1"/>
              </a:buClr>
              <a:buSzPts val="2200"/>
              <a:buChar char="•"/>
              <a:defRPr sz="2200"/>
            </a:lvl9pPr>
          </a:lstStyle>
          <a:p/>
        </p:txBody>
      </p:sp>
      <p:sp>
        <p:nvSpPr>
          <p:cNvPr id="305" name="Google Shape;305;ge6a5e2c9c9_28_49"/>
          <p:cNvSpPr txBox="1"/>
          <p:nvPr>
            <p:ph idx="2" type="body"/>
          </p:nvPr>
        </p:nvSpPr>
        <p:spPr>
          <a:xfrm>
            <a:off x="881777" y="2331720"/>
            <a:ext cx="4128849" cy="4319800"/>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1700"/>
              <a:buNone/>
              <a:defRPr sz="17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306" name="Google Shape;306;ge6a5e2c9c9_28_49"/>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7" name="Google Shape;307;ge6a5e2c9c9_28_49"/>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08" name="Google Shape;308;ge6a5e2c9c9_28_49"/>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9" name="Shape 309"/>
        <p:cNvGrpSpPr/>
        <p:nvPr/>
      </p:nvGrpSpPr>
      <p:grpSpPr>
        <a:xfrm>
          <a:off x="0" y="0"/>
          <a:ext cx="0" cy="0"/>
          <a:chOff x="0" y="0"/>
          <a:chExt cx="0" cy="0"/>
        </a:xfrm>
      </p:grpSpPr>
      <p:sp>
        <p:nvSpPr>
          <p:cNvPr id="310" name="Google Shape;310;ge6a5e2c9c9_28_56"/>
          <p:cNvSpPr txBox="1"/>
          <p:nvPr>
            <p:ph type="title"/>
          </p:nvPr>
        </p:nvSpPr>
        <p:spPr>
          <a:xfrm>
            <a:off x="881777" y="518160"/>
            <a:ext cx="4128849" cy="1813560"/>
          </a:xfrm>
          <a:prstGeom prst="rect">
            <a:avLst/>
          </a:prstGeom>
          <a:noFill/>
          <a:ln>
            <a:noFill/>
          </a:ln>
        </p:spPr>
        <p:txBody>
          <a:bodyPr anchorCtr="0" anchor="b" bIns="49250" lIns="98525" spcFirstLastPara="1" rIns="98525" wrap="square" tIns="49250">
            <a:normAutofit/>
          </a:bodyPr>
          <a:lstStyle>
            <a:lvl1pPr lvl="0" algn="l">
              <a:lnSpc>
                <a:spcPct val="90000"/>
              </a:lnSpc>
              <a:spcBef>
                <a:spcPts val="0"/>
              </a:spcBef>
              <a:spcAft>
                <a:spcPts val="0"/>
              </a:spcAft>
              <a:buClr>
                <a:schemeClr val="dk1"/>
              </a:buClr>
              <a:buSzPts val="3400"/>
              <a:buFont typeface="Calibri"/>
              <a:buNone/>
              <a:defRPr sz="34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1" name="Google Shape;311;ge6a5e2c9c9_28_56"/>
          <p:cNvSpPr/>
          <p:nvPr>
            <p:ph idx="2" type="pic"/>
          </p:nvPr>
        </p:nvSpPr>
        <p:spPr>
          <a:xfrm>
            <a:off x="5442347" y="1119082"/>
            <a:ext cx="6480810" cy="5523442"/>
          </a:xfrm>
          <a:prstGeom prst="rect">
            <a:avLst/>
          </a:prstGeom>
          <a:noFill/>
          <a:ln>
            <a:noFill/>
          </a:ln>
        </p:spPr>
        <p:txBody>
          <a:bodyPr anchorCtr="0" anchor="t" bIns="49250" lIns="98525" spcFirstLastPara="1" rIns="98525" wrap="square" tIns="49250">
            <a:noAutofit/>
          </a:bodyPr>
          <a:lstStyle>
            <a:lvl1pPr lvl="0" marR="0" rtl="0" algn="l">
              <a:lnSpc>
                <a:spcPct val="90000"/>
              </a:lnSpc>
              <a:spcBef>
                <a:spcPts val="1100"/>
              </a:spcBef>
              <a:spcAft>
                <a:spcPts val="0"/>
              </a:spcAft>
              <a:buClr>
                <a:schemeClr val="dk1"/>
              </a:buClr>
              <a:buSzPts val="3400"/>
              <a:buFont typeface="Arial"/>
              <a:buNone/>
              <a:defRPr b="0" i="0" sz="34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3000"/>
              <a:buFont typeface="Arial"/>
              <a:buNone/>
              <a:defRPr b="0" i="0" sz="30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600"/>
              <a:buFont typeface="Arial"/>
              <a:buNone/>
              <a:defRPr b="0" i="0" sz="26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200"/>
              <a:buFont typeface="Arial"/>
              <a:buNone/>
              <a:defRPr b="0" i="0" sz="2200" u="none" cap="none" strike="noStrike">
                <a:solidFill>
                  <a:schemeClr val="dk1"/>
                </a:solidFill>
                <a:latin typeface="Calibri"/>
                <a:ea typeface="Calibri"/>
                <a:cs typeface="Calibri"/>
                <a:sym typeface="Calibri"/>
              </a:defRPr>
            </a:lvl9pPr>
          </a:lstStyle>
          <a:p/>
        </p:txBody>
      </p:sp>
      <p:sp>
        <p:nvSpPr>
          <p:cNvPr id="312" name="Google Shape;312;ge6a5e2c9c9_28_56"/>
          <p:cNvSpPr txBox="1"/>
          <p:nvPr>
            <p:ph idx="1" type="body"/>
          </p:nvPr>
        </p:nvSpPr>
        <p:spPr>
          <a:xfrm>
            <a:off x="881777" y="2331720"/>
            <a:ext cx="4128849" cy="4319800"/>
          </a:xfrm>
          <a:prstGeom prst="rect">
            <a:avLst/>
          </a:prstGeom>
          <a:noFill/>
          <a:ln>
            <a:noFill/>
          </a:ln>
        </p:spPr>
        <p:txBody>
          <a:bodyPr anchorCtr="0" anchor="t" bIns="49250" lIns="98525" spcFirstLastPara="1" rIns="98525" wrap="square" tIns="49250">
            <a:normAutofit/>
          </a:bodyPr>
          <a:lstStyle>
            <a:lvl1pPr indent="-228600" lvl="0" marL="457200" algn="l">
              <a:lnSpc>
                <a:spcPct val="90000"/>
              </a:lnSpc>
              <a:spcBef>
                <a:spcPts val="1100"/>
              </a:spcBef>
              <a:spcAft>
                <a:spcPts val="0"/>
              </a:spcAft>
              <a:buClr>
                <a:schemeClr val="dk1"/>
              </a:buClr>
              <a:buSzPts val="1700"/>
              <a:buNone/>
              <a:defRPr sz="1700"/>
            </a:lvl1pPr>
            <a:lvl2pPr indent="-228600" lvl="1" marL="914400" algn="l">
              <a:lnSpc>
                <a:spcPct val="90000"/>
              </a:lnSpc>
              <a:spcBef>
                <a:spcPts val="500"/>
              </a:spcBef>
              <a:spcAft>
                <a:spcPts val="0"/>
              </a:spcAft>
              <a:buClr>
                <a:schemeClr val="dk1"/>
              </a:buClr>
              <a:buSzPts val="1500"/>
              <a:buNone/>
              <a:defRPr sz="1500"/>
            </a:lvl2pPr>
            <a:lvl3pPr indent="-228600" lvl="2" marL="1371600" algn="l">
              <a:lnSpc>
                <a:spcPct val="90000"/>
              </a:lnSpc>
              <a:spcBef>
                <a:spcPts val="500"/>
              </a:spcBef>
              <a:spcAft>
                <a:spcPts val="0"/>
              </a:spcAft>
              <a:buClr>
                <a:schemeClr val="dk1"/>
              </a:buClr>
              <a:buSzPts val="1300"/>
              <a:buNone/>
              <a:defRPr sz="1300"/>
            </a:lvl3pPr>
            <a:lvl4pPr indent="-228600" lvl="3" marL="1828800" algn="l">
              <a:lnSpc>
                <a:spcPct val="90000"/>
              </a:lnSpc>
              <a:spcBef>
                <a:spcPts val="500"/>
              </a:spcBef>
              <a:spcAft>
                <a:spcPts val="0"/>
              </a:spcAft>
              <a:buClr>
                <a:schemeClr val="dk1"/>
              </a:buClr>
              <a:buSzPts val="1100"/>
              <a:buNone/>
              <a:defRPr sz="1100"/>
            </a:lvl4pPr>
            <a:lvl5pPr indent="-228600" lvl="4" marL="2286000" algn="l">
              <a:lnSpc>
                <a:spcPct val="90000"/>
              </a:lnSpc>
              <a:spcBef>
                <a:spcPts val="500"/>
              </a:spcBef>
              <a:spcAft>
                <a:spcPts val="0"/>
              </a:spcAft>
              <a:buClr>
                <a:schemeClr val="dk1"/>
              </a:buClr>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
        <p:nvSpPr>
          <p:cNvPr id="313" name="Google Shape;313;ge6a5e2c9c9_28_56"/>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4" name="Google Shape;314;ge6a5e2c9c9_28_56"/>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5" name="Google Shape;315;ge6a5e2c9c9_28_56"/>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18" name="Shape 18"/>
        <p:cNvGrpSpPr/>
        <p:nvPr/>
      </p:nvGrpSpPr>
      <p:grpSpPr>
        <a:xfrm>
          <a:off x="0" y="0"/>
          <a:ext cx="0" cy="0"/>
          <a:chOff x="0" y="0"/>
          <a:chExt cx="0" cy="0"/>
        </a:xfrm>
      </p:grpSpPr>
      <p:pic>
        <p:nvPicPr>
          <p:cNvPr descr="2019_Orientation_Overhaul_PPT_14x8.5_bckg9.jpg" id="19" name="Google Shape;19;p13"/>
          <p:cNvPicPr preferRelativeResize="0"/>
          <p:nvPr/>
        </p:nvPicPr>
        <p:blipFill rotWithShape="1">
          <a:blip r:embed="rId2">
            <a:alphaModFix/>
          </a:blip>
          <a:srcRect b="0" l="0" r="0" t="0"/>
          <a:stretch/>
        </p:blipFill>
        <p:spPr>
          <a:xfrm>
            <a:off x="0" y="0"/>
            <a:ext cx="12801600" cy="77724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16" name="Shape 316"/>
        <p:cNvGrpSpPr/>
        <p:nvPr/>
      </p:nvGrpSpPr>
      <p:grpSpPr>
        <a:xfrm>
          <a:off x="0" y="0"/>
          <a:ext cx="0" cy="0"/>
          <a:chOff x="0" y="0"/>
          <a:chExt cx="0" cy="0"/>
        </a:xfrm>
      </p:grpSpPr>
      <p:sp>
        <p:nvSpPr>
          <p:cNvPr id="317" name="Google Shape;317;ge6a5e2c9c9_28_63"/>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18" name="Google Shape;318;ge6a5e2c9c9_28_63"/>
          <p:cNvSpPr txBox="1"/>
          <p:nvPr>
            <p:ph idx="1" type="body"/>
          </p:nvPr>
        </p:nvSpPr>
        <p:spPr>
          <a:xfrm rot="5400000">
            <a:off x="3935042" y="-985890"/>
            <a:ext cx="4931516" cy="11041380"/>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19" name="Google Shape;319;ge6a5e2c9c9_28_63"/>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0" name="Google Shape;320;ge6a5e2c9c9_28_63"/>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1" name="Google Shape;321;ge6a5e2c9c9_28_63"/>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22" name="Shape 322"/>
        <p:cNvGrpSpPr/>
        <p:nvPr/>
      </p:nvGrpSpPr>
      <p:grpSpPr>
        <a:xfrm>
          <a:off x="0" y="0"/>
          <a:ext cx="0" cy="0"/>
          <a:chOff x="0" y="0"/>
          <a:chExt cx="0" cy="0"/>
        </a:xfrm>
      </p:grpSpPr>
      <p:sp>
        <p:nvSpPr>
          <p:cNvPr id="323" name="Google Shape;323;ge6a5e2c9c9_28_69"/>
          <p:cNvSpPr txBox="1"/>
          <p:nvPr>
            <p:ph type="title"/>
          </p:nvPr>
        </p:nvSpPr>
        <p:spPr>
          <a:xfrm rot="5400000">
            <a:off x="7247943" y="2327011"/>
            <a:ext cx="6586750" cy="276034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4" name="Google Shape;324;ge6a5e2c9c9_28_69"/>
          <p:cNvSpPr txBox="1"/>
          <p:nvPr>
            <p:ph idx="1" type="body"/>
          </p:nvPr>
        </p:nvSpPr>
        <p:spPr>
          <a:xfrm rot="5400000">
            <a:off x="1647243" y="-353324"/>
            <a:ext cx="6586750" cy="8121015"/>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325" name="Google Shape;325;ge6a5e2c9c9_28_69"/>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6" name="Google Shape;326;ge6a5e2c9c9_28_69"/>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27" name="Google Shape;327;ge6a5e2c9c9_28_69"/>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20" name="Shape 20"/>
        <p:cNvGrpSpPr/>
        <p:nvPr/>
      </p:nvGrpSpPr>
      <p:grpSpPr>
        <a:xfrm>
          <a:off x="0" y="0"/>
          <a:ext cx="0" cy="0"/>
          <a:chOff x="0" y="0"/>
          <a:chExt cx="0" cy="0"/>
        </a:xfrm>
      </p:grpSpPr>
      <p:pic>
        <p:nvPicPr>
          <p:cNvPr descr="2019_Orientation_Overhaul_PPT_14x8.5_bckg10.jpg" id="21" name="Google Shape;21;p14"/>
          <p:cNvPicPr preferRelativeResize="0"/>
          <p:nvPr/>
        </p:nvPicPr>
        <p:blipFill rotWithShape="1">
          <a:blip r:embed="rId2">
            <a:alphaModFix/>
          </a:blip>
          <a:srcRect b="0" l="0" r="0" t="0"/>
          <a:stretch/>
        </p:blipFill>
        <p:spPr>
          <a:xfrm>
            <a:off x="0" y="0"/>
            <a:ext cx="12801600" cy="7772400"/>
          </a:xfrm>
          <a:prstGeom prst="rect">
            <a:avLst/>
          </a:prstGeom>
          <a:noFill/>
          <a:ln>
            <a:noFill/>
          </a:ln>
        </p:spPr>
      </p:pic>
    </p:spTree>
  </p:cSld>
  <p:clrMapOvr>
    <a:masterClrMapping/>
  </p:clrMapOvr>
  <mc:AlternateContent>
    <mc:Choice Requires="p14">
      <p:transition spd="slow" p14:dur="1200">
        <p14:prism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ge4f240b2dd_0_31"/>
          <p:cNvSpPr txBox="1"/>
          <p:nvPr>
            <p:ph type="ctrTitle"/>
          </p:nvPr>
        </p:nvSpPr>
        <p:spPr>
          <a:xfrm>
            <a:off x="1600200" y="1272011"/>
            <a:ext cx="9601200" cy="2706000"/>
          </a:xfrm>
          <a:prstGeom prst="rect">
            <a:avLst/>
          </a:prstGeom>
          <a:noFill/>
          <a:ln>
            <a:noFill/>
          </a:ln>
        </p:spPr>
        <p:txBody>
          <a:bodyPr anchorCtr="0" anchor="b" bIns="49250" lIns="98525" spcFirstLastPara="1" rIns="98525" wrap="square" tIns="49250">
            <a:normAutofit/>
          </a:bodyPr>
          <a:lstStyle>
            <a:lvl1pPr lvl="0" rtl="0" algn="ctr">
              <a:lnSpc>
                <a:spcPct val="90000"/>
              </a:lnSpc>
              <a:spcBef>
                <a:spcPts val="0"/>
              </a:spcBef>
              <a:spcAft>
                <a:spcPts val="0"/>
              </a:spcAft>
              <a:buClr>
                <a:schemeClr val="dk1"/>
              </a:buClr>
              <a:buSzPts val="6500"/>
              <a:buFont typeface="Calibri"/>
              <a:buChar char="●"/>
              <a:defRPr sz="65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sp>
        <p:nvSpPr>
          <p:cNvPr id="24" name="Google Shape;24;ge4f240b2dd_0_31"/>
          <p:cNvSpPr txBox="1"/>
          <p:nvPr>
            <p:ph idx="1" type="subTitle"/>
          </p:nvPr>
        </p:nvSpPr>
        <p:spPr>
          <a:xfrm>
            <a:off x="1600200" y="4082310"/>
            <a:ext cx="9601200" cy="1876500"/>
          </a:xfrm>
          <a:prstGeom prst="rect">
            <a:avLst/>
          </a:prstGeom>
          <a:noFill/>
          <a:ln>
            <a:noFill/>
          </a:ln>
        </p:spPr>
        <p:txBody>
          <a:bodyPr anchorCtr="0" anchor="t" bIns="49250" lIns="98525" spcFirstLastPara="1" rIns="98525" wrap="square" tIns="49250">
            <a:normAutofit/>
          </a:bodyPr>
          <a:lstStyle>
            <a:lvl1pPr lvl="0" rtl="0" algn="ctr">
              <a:lnSpc>
                <a:spcPct val="90000"/>
              </a:lnSpc>
              <a:spcBef>
                <a:spcPts val="1100"/>
              </a:spcBef>
              <a:spcAft>
                <a:spcPts val="0"/>
              </a:spcAft>
              <a:buClr>
                <a:schemeClr val="dk1"/>
              </a:buClr>
              <a:buSzPts val="2600"/>
              <a:buNone/>
              <a:defRPr sz="2600"/>
            </a:lvl1pPr>
            <a:lvl2pPr lvl="1" rtl="0" algn="ctr">
              <a:lnSpc>
                <a:spcPct val="90000"/>
              </a:lnSpc>
              <a:spcBef>
                <a:spcPts val="500"/>
              </a:spcBef>
              <a:spcAft>
                <a:spcPts val="0"/>
              </a:spcAft>
              <a:buClr>
                <a:schemeClr val="dk1"/>
              </a:buClr>
              <a:buSzPts val="2200"/>
              <a:buNone/>
              <a:defRPr sz="2200"/>
            </a:lvl2pPr>
            <a:lvl3pPr lvl="2" rtl="0" algn="ctr">
              <a:lnSpc>
                <a:spcPct val="90000"/>
              </a:lnSpc>
              <a:spcBef>
                <a:spcPts val="500"/>
              </a:spcBef>
              <a:spcAft>
                <a:spcPts val="0"/>
              </a:spcAft>
              <a:buClr>
                <a:schemeClr val="dk1"/>
              </a:buClr>
              <a:buSzPts val="1900"/>
              <a:buNone/>
              <a:defRPr sz="1900"/>
            </a:lvl3pPr>
            <a:lvl4pPr lvl="3" rtl="0" algn="ctr">
              <a:lnSpc>
                <a:spcPct val="90000"/>
              </a:lnSpc>
              <a:spcBef>
                <a:spcPts val="500"/>
              </a:spcBef>
              <a:spcAft>
                <a:spcPts val="0"/>
              </a:spcAft>
              <a:buClr>
                <a:schemeClr val="dk1"/>
              </a:buClr>
              <a:buSzPts val="1700"/>
              <a:buNone/>
              <a:defRPr sz="1700"/>
            </a:lvl4pPr>
            <a:lvl5pPr lvl="4" rtl="0" algn="ctr">
              <a:lnSpc>
                <a:spcPct val="90000"/>
              </a:lnSpc>
              <a:spcBef>
                <a:spcPts val="500"/>
              </a:spcBef>
              <a:spcAft>
                <a:spcPts val="0"/>
              </a:spcAft>
              <a:buClr>
                <a:schemeClr val="dk1"/>
              </a:buClr>
              <a:buSzPts val="1700"/>
              <a:buNone/>
              <a:defRPr sz="1700"/>
            </a:lvl5pPr>
            <a:lvl6pPr lvl="5" rtl="0" algn="ctr">
              <a:lnSpc>
                <a:spcPct val="90000"/>
              </a:lnSpc>
              <a:spcBef>
                <a:spcPts val="500"/>
              </a:spcBef>
              <a:spcAft>
                <a:spcPts val="0"/>
              </a:spcAft>
              <a:buClr>
                <a:schemeClr val="dk1"/>
              </a:buClr>
              <a:buSzPts val="1700"/>
              <a:buNone/>
              <a:defRPr sz="1700"/>
            </a:lvl6pPr>
            <a:lvl7pPr lvl="6" rtl="0" algn="ctr">
              <a:lnSpc>
                <a:spcPct val="90000"/>
              </a:lnSpc>
              <a:spcBef>
                <a:spcPts val="500"/>
              </a:spcBef>
              <a:spcAft>
                <a:spcPts val="0"/>
              </a:spcAft>
              <a:buClr>
                <a:schemeClr val="dk1"/>
              </a:buClr>
              <a:buSzPts val="1700"/>
              <a:buNone/>
              <a:defRPr sz="1700"/>
            </a:lvl7pPr>
            <a:lvl8pPr lvl="7" rtl="0" algn="ctr">
              <a:lnSpc>
                <a:spcPct val="90000"/>
              </a:lnSpc>
              <a:spcBef>
                <a:spcPts val="500"/>
              </a:spcBef>
              <a:spcAft>
                <a:spcPts val="0"/>
              </a:spcAft>
              <a:buClr>
                <a:schemeClr val="dk1"/>
              </a:buClr>
              <a:buSzPts val="1700"/>
              <a:buNone/>
              <a:defRPr sz="1700"/>
            </a:lvl8pPr>
            <a:lvl9pPr lvl="8" rtl="0" algn="ctr">
              <a:lnSpc>
                <a:spcPct val="90000"/>
              </a:lnSpc>
              <a:spcBef>
                <a:spcPts val="500"/>
              </a:spcBef>
              <a:spcAft>
                <a:spcPts val="0"/>
              </a:spcAft>
              <a:buClr>
                <a:schemeClr val="dk1"/>
              </a:buClr>
              <a:buSzPts val="1700"/>
              <a:buNone/>
              <a:defRPr sz="1700"/>
            </a:lvl9pPr>
          </a:lstStyle>
          <a:p/>
        </p:txBody>
      </p:sp>
      <p:sp>
        <p:nvSpPr>
          <p:cNvPr id="25" name="Google Shape;25;ge4f240b2dd_0_31"/>
          <p:cNvSpPr txBox="1"/>
          <p:nvPr>
            <p:ph idx="10" type="dt"/>
          </p:nvPr>
        </p:nvSpPr>
        <p:spPr>
          <a:xfrm>
            <a:off x="880110" y="7203863"/>
            <a:ext cx="2880300" cy="413700"/>
          </a:xfrm>
          <a:prstGeom prst="rect">
            <a:avLst/>
          </a:prstGeom>
          <a:noFill/>
          <a:ln>
            <a:noFill/>
          </a:ln>
        </p:spPr>
        <p:txBody>
          <a:bodyPr anchorCtr="0" anchor="ctr" bIns="49250" lIns="98525" spcFirstLastPara="1" rIns="98525" wrap="square" tIns="49250">
            <a:no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26" name="Google Shape;26;ge4f240b2dd_0_31"/>
          <p:cNvSpPr txBox="1"/>
          <p:nvPr>
            <p:ph idx="11" type="ftr"/>
          </p:nvPr>
        </p:nvSpPr>
        <p:spPr>
          <a:xfrm>
            <a:off x="4240530" y="7203863"/>
            <a:ext cx="4320600" cy="413700"/>
          </a:xfrm>
          <a:prstGeom prst="rect">
            <a:avLst/>
          </a:prstGeom>
          <a:noFill/>
          <a:ln>
            <a:noFill/>
          </a:ln>
        </p:spPr>
        <p:txBody>
          <a:bodyPr anchorCtr="0" anchor="ctr" bIns="49250" lIns="98525" spcFirstLastPara="1" rIns="98525" wrap="square" tIns="4925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27" name="Google Shape;27;ge4f240b2dd_0_31"/>
          <p:cNvSpPr txBox="1"/>
          <p:nvPr>
            <p:ph idx="12" type="sldNum"/>
          </p:nvPr>
        </p:nvSpPr>
        <p:spPr>
          <a:xfrm>
            <a:off x="9041130" y="7203863"/>
            <a:ext cx="2880300" cy="413700"/>
          </a:xfrm>
          <a:prstGeom prst="rect">
            <a:avLst/>
          </a:prstGeom>
          <a:noFill/>
          <a:ln>
            <a:noFill/>
          </a:ln>
        </p:spPr>
        <p:txBody>
          <a:bodyPr anchorCtr="0" anchor="ctr" bIns="49250" lIns="98525" spcFirstLastPara="1" rIns="98525" wrap="square" tIns="49250">
            <a:noAutofit/>
          </a:bodyPr>
          <a:lstStyle>
            <a:lvl1pPr indent="0" lvl="0"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300"/>
              <a:buFont typeface="Calibri"/>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ge6a5e2c9c9_8_6"/>
          <p:cNvSpPr txBox="1"/>
          <p:nvPr>
            <p:ph type="ctrTitle"/>
          </p:nvPr>
        </p:nvSpPr>
        <p:spPr>
          <a:xfrm>
            <a:off x="1600200" y="1272011"/>
            <a:ext cx="9601200" cy="2705947"/>
          </a:xfrm>
          <a:prstGeom prst="rect">
            <a:avLst/>
          </a:prstGeom>
          <a:noFill/>
          <a:ln>
            <a:noFill/>
          </a:ln>
        </p:spPr>
        <p:txBody>
          <a:bodyPr anchorCtr="0" anchor="b" bIns="49250" lIns="98525" spcFirstLastPara="1" rIns="98525" wrap="square" tIns="49250">
            <a:normAutofit/>
          </a:bodyPr>
          <a:lstStyle>
            <a:lvl1pPr lvl="0" algn="ctr">
              <a:lnSpc>
                <a:spcPct val="90000"/>
              </a:lnSpc>
              <a:spcBef>
                <a:spcPts val="0"/>
              </a:spcBef>
              <a:spcAft>
                <a:spcPts val="0"/>
              </a:spcAft>
              <a:buClr>
                <a:schemeClr val="dk1"/>
              </a:buClr>
              <a:buSzPts val="6500"/>
              <a:buFont typeface="Arial"/>
              <a:buNone/>
              <a:defRPr sz="65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6" name="Google Shape;36;ge6a5e2c9c9_8_6"/>
          <p:cNvSpPr txBox="1"/>
          <p:nvPr>
            <p:ph idx="1" type="subTitle"/>
          </p:nvPr>
        </p:nvSpPr>
        <p:spPr>
          <a:xfrm>
            <a:off x="1600200" y="4082310"/>
            <a:ext cx="9601200" cy="1876530"/>
          </a:xfrm>
          <a:prstGeom prst="rect">
            <a:avLst/>
          </a:prstGeom>
          <a:noFill/>
          <a:ln>
            <a:noFill/>
          </a:ln>
        </p:spPr>
        <p:txBody>
          <a:bodyPr anchorCtr="0" anchor="t" bIns="49250" lIns="98525" spcFirstLastPara="1" rIns="98525" wrap="square" tIns="49250">
            <a:normAutofit/>
          </a:bodyPr>
          <a:lstStyle>
            <a:lvl1pPr lvl="0" algn="ctr">
              <a:lnSpc>
                <a:spcPct val="90000"/>
              </a:lnSpc>
              <a:spcBef>
                <a:spcPts val="1100"/>
              </a:spcBef>
              <a:spcAft>
                <a:spcPts val="0"/>
              </a:spcAft>
              <a:buClr>
                <a:schemeClr val="dk1"/>
              </a:buClr>
              <a:buSzPts val="2600"/>
              <a:buNone/>
              <a:defRPr sz="2600"/>
            </a:lvl1pPr>
            <a:lvl2pPr lvl="1" algn="ctr">
              <a:lnSpc>
                <a:spcPct val="90000"/>
              </a:lnSpc>
              <a:spcBef>
                <a:spcPts val="500"/>
              </a:spcBef>
              <a:spcAft>
                <a:spcPts val="0"/>
              </a:spcAft>
              <a:buClr>
                <a:schemeClr val="dk1"/>
              </a:buClr>
              <a:buSzPts val="2200"/>
              <a:buNone/>
              <a:defRPr sz="22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700"/>
              <a:buNone/>
              <a:defRPr sz="1700"/>
            </a:lvl4pPr>
            <a:lvl5pPr lvl="4" algn="ctr">
              <a:lnSpc>
                <a:spcPct val="90000"/>
              </a:lnSpc>
              <a:spcBef>
                <a:spcPts val="500"/>
              </a:spcBef>
              <a:spcAft>
                <a:spcPts val="0"/>
              </a:spcAft>
              <a:buClr>
                <a:schemeClr val="dk1"/>
              </a:buClr>
              <a:buSzPts val="1700"/>
              <a:buNone/>
              <a:defRPr sz="1700"/>
            </a:lvl5pPr>
            <a:lvl6pPr lvl="5" algn="ctr">
              <a:lnSpc>
                <a:spcPct val="90000"/>
              </a:lnSpc>
              <a:spcBef>
                <a:spcPts val="500"/>
              </a:spcBef>
              <a:spcAft>
                <a:spcPts val="0"/>
              </a:spcAft>
              <a:buClr>
                <a:schemeClr val="dk1"/>
              </a:buClr>
              <a:buSzPts val="1700"/>
              <a:buNone/>
              <a:defRPr sz="1700"/>
            </a:lvl6pPr>
            <a:lvl7pPr lvl="6" algn="ctr">
              <a:lnSpc>
                <a:spcPct val="90000"/>
              </a:lnSpc>
              <a:spcBef>
                <a:spcPts val="500"/>
              </a:spcBef>
              <a:spcAft>
                <a:spcPts val="0"/>
              </a:spcAft>
              <a:buClr>
                <a:schemeClr val="dk1"/>
              </a:buClr>
              <a:buSzPts val="1700"/>
              <a:buNone/>
              <a:defRPr sz="1700"/>
            </a:lvl7pPr>
            <a:lvl8pPr lvl="7" algn="ctr">
              <a:lnSpc>
                <a:spcPct val="90000"/>
              </a:lnSpc>
              <a:spcBef>
                <a:spcPts val="500"/>
              </a:spcBef>
              <a:spcAft>
                <a:spcPts val="0"/>
              </a:spcAft>
              <a:buClr>
                <a:schemeClr val="dk1"/>
              </a:buClr>
              <a:buSzPts val="1700"/>
              <a:buNone/>
              <a:defRPr sz="1700"/>
            </a:lvl8pPr>
            <a:lvl9pPr lvl="8" algn="ctr">
              <a:lnSpc>
                <a:spcPct val="90000"/>
              </a:lnSpc>
              <a:spcBef>
                <a:spcPts val="500"/>
              </a:spcBef>
              <a:spcAft>
                <a:spcPts val="0"/>
              </a:spcAft>
              <a:buClr>
                <a:schemeClr val="dk1"/>
              </a:buClr>
              <a:buSzPts val="1700"/>
              <a:buNone/>
              <a:defRPr sz="1700"/>
            </a:lvl9pPr>
          </a:lstStyle>
          <a:p/>
        </p:txBody>
      </p:sp>
      <p:sp>
        <p:nvSpPr>
          <p:cNvPr id="37" name="Google Shape;37;ge6a5e2c9c9_8_6"/>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8" name="Google Shape;38;ge6a5e2c9c9_8_6"/>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39" name="Google Shape;39;ge6a5e2c9c9_8_6"/>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 name="Shape 40"/>
        <p:cNvGrpSpPr/>
        <p:nvPr/>
      </p:nvGrpSpPr>
      <p:grpSpPr>
        <a:xfrm>
          <a:off x="0" y="0"/>
          <a:ext cx="0" cy="0"/>
          <a:chOff x="0" y="0"/>
          <a:chExt cx="0" cy="0"/>
        </a:xfrm>
      </p:grpSpPr>
      <p:sp>
        <p:nvSpPr>
          <p:cNvPr id="41" name="Google Shape;41;ge6a5e2c9c9_8_12"/>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2" name="Google Shape;42;ge6a5e2c9c9_8_12"/>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43" name="Google Shape;43;ge6a5e2c9c9_8_12"/>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4" name="Google Shape;44;ge6a5e2c9c9_8_12"/>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45" name="Google Shape;45;ge6a5e2c9c9_8_12"/>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2" Type="http://schemas.openxmlformats.org/officeDocument/2006/relationships/theme" Target="../theme/theme2.xml"/><Relationship Id="rId9" Type="http://schemas.openxmlformats.org/officeDocument/2006/relationships/slideLayout" Target="../slideLayouts/slideLayout16.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2" Type="http://schemas.openxmlformats.org/officeDocument/2006/relationships/theme" Target="../theme/theme5.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2" Type="http://schemas.openxmlformats.org/officeDocument/2006/relationships/theme" Target="../theme/theme1.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2" Type="http://schemas.openxmlformats.org/officeDocument/2006/relationships/theme" Target="../theme/theme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mc:Choice Requires="p14">
      <p:transition spd="slow" p14:dur="1200">
        <p14:prism dir="l"/>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 name="Shape 28"/>
        <p:cNvGrpSpPr/>
        <p:nvPr/>
      </p:nvGrpSpPr>
      <p:grpSpPr>
        <a:xfrm>
          <a:off x="0" y="0"/>
          <a:ext cx="0" cy="0"/>
          <a:chOff x="0" y="0"/>
          <a:chExt cx="0" cy="0"/>
        </a:xfrm>
      </p:grpSpPr>
      <p:sp>
        <p:nvSpPr>
          <p:cNvPr id="29" name="Google Shape;29;ge6a5e2c9c9_8_0"/>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marR="0" rtl="0" algn="l">
              <a:lnSpc>
                <a:spcPct val="90000"/>
              </a:lnSpc>
              <a:spcBef>
                <a:spcPts val="0"/>
              </a:spcBef>
              <a:spcAft>
                <a:spcPts val="0"/>
              </a:spcAft>
              <a:buClr>
                <a:schemeClr val="dk1"/>
              </a:buClr>
              <a:buSzPts val="4700"/>
              <a:buFont typeface="Arial"/>
              <a:buNone/>
              <a:defRPr b="0" i="0" sz="4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0" name="Google Shape;30;ge6a5e2c9c9_8_0"/>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lvl1pPr indent="-419100" lvl="0" marL="457200" marR="0" rtl="0" algn="l">
              <a:lnSpc>
                <a:spcPct val="90000"/>
              </a:lnSpc>
              <a:spcBef>
                <a:spcPts val="11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393700" lvl="1" marL="9144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368300" lvl="2" marL="13716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1" name="Google Shape;31;ge6a5e2c9c9_8_0"/>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marR="0" rtl="0" algn="l">
              <a:lnSpc>
                <a:spcPct val="100000"/>
              </a:lnSpc>
              <a:spcBef>
                <a:spcPts val="0"/>
              </a:spcBef>
              <a:spcAft>
                <a:spcPts val="0"/>
              </a:spcAft>
              <a:buClr>
                <a:srgbClr val="000000"/>
              </a:buClr>
              <a:buSzPts val="1500"/>
              <a:buFont typeface="Arial"/>
              <a:buNone/>
              <a:defRPr b="0" i="0" sz="13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32" name="Google Shape;32;ge6a5e2c9c9_8_0"/>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marR="0" rtl="0" algn="ctr">
              <a:lnSpc>
                <a:spcPct val="100000"/>
              </a:lnSpc>
              <a:spcBef>
                <a:spcPts val="0"/>
              </a:spcBef>
              <a:spcAft>
                <a:spcPts val="0"/>
              </a:spcAft>
              <a:buClr>
                <a:srgbClr val="000000"/>
              </a:buClr>
              <a:buSzPts val="1500"/>
              <a:buFont typeface="Arial"/>
              <a:buNone/>
              <a:defRPr b="0" i="0" sz="13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Arial"/>
                <a:ea typeface="Arial"/>
                <a:cs typeface="Arial"/>
                <a:sym typeface="Arial"/>
              </a:defRPr>
            </a:lvl9pPr>
          </a:lstStyle>
          <a:p/>
        </p:txBody>
      </p:sp>
      <p:sp>
        <p:nvSpPr>
          <p:cNvPr id="33" name="Google Shape;33;ge6a5e2c9c9_8_0"/>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ge6a5e2c9c9_13_0"/>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marR="0" rtl="0" algn="l">
              <a:lnSpc>
                <a:spcPct val="90000"/>
              </a:lnSpc>
              <a:spcBef>
                <a:spcPts val="0"/>
              </a:spcBef>
              <a:spcAft>
                <a:spcPts val="0"/>
              </a:spcAft>
              <a:buClr>
                <a:schemeClr val="dk1"/>
              </a:buClr>
              <a:buSzPts val="4700"/>
              <a:buFont typeface="Arial"/>
              <a:buNone/>
              <a:defRPr b="0" i="0" sz="4700" u="none" cap="none" strike="noStrike">
                <a:solidFill>
                  <a:schemeClr val="dk1"/>
                </a:solidFill>
                <a:latin typeface="Arial"/>
                <a:ea typeface="Arial"/>
                <a:cs typeface="Arial"/>
                <a:sym typeface="Arial"/>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p:txBody>
      </p:sp>
      <p:sp>
        <p:nvSpPr>
          <p:cNvPr id="105" name="Google Shape;105;ge6a5e2c9c9_13_0"/>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lvl1pPr indent="-419100" lvl="0" marL="457200" marR="0" rtl="0" algn="l">
              <a:lnSpc>
                <a:spcPct val="90000"/>
              </a:lnSpc>
              <a:spcBef>
                <a:spcPts val="110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393700" lvl="1" marL="9144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Arial"/>
                <a:ea typeface="Arial"/>
                <a:cs typeface="Arial"/>
                <a:sym typeface="Arial"/>
              </a:defRPr>
            </a:lvl2pPr>
            <a:lvl3pPr indent="-368300" lvl="2" marL="13716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06" name="Google Shape;106;ge6a5e2c9c9_13_0"/>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marR="0" rtl="0" algn="l">
              <a:spcBef>
                <a:spcPts val="0"/>
              </a:spcBef>
              <a:spcAft>
                <a:spcPts val="0"/>
              </a:spcAft>
              <a:buSzPts val="1500"/>
              <a:buNone/>
              <a:defRPr b="0" i="0" sz="1300" u="none" cap="none" strike="noStrike">
                <a:solidFill>
                  <a:srgbClr val="888888"/>
                </a:solidFill>
                <a:latin typeface="Arial"/>
                <a:ea typeface="Arial"/>
                <a:cs typeface="Arial"/>
                <a:sym typeface="Arial"/>
              </a:defRPr>
            </a:lvl1pPr>
            <a:lvl2pPr lvl="1" marR="0" rtl="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rtl="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rtl="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rtl="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rtl="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rtl="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rtl="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rtl="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sp>
        <p:nvSpPr>
          <p:cNvPr id="107" name="Google Shape;107;ge6a5e2c9c9_13_0"/>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marR="0" rtl="0" algn="ctr">
              <a:spcBef>
                <a:spcPts val="0"/>
              </a:spcBef>
              <a:spcAft>
                <a:spcPts val="0"/>
              </a:spcAft>
              <a:buSzPts val="1500"/>
              <a:buNone/>
              <a:defRPr b="0" i="0" sz="1300" u="none" cap="none" strike="noStrike">
                <a:solidFill>
                  <a:srgbClr val="888888"/>
                </a:solidFill>
                <a:latin typeface="Arial"/>
                <a:ea typeface="Arial"/>
                <a:cs typeface="Arial"/>
                <a:sym typeface="Arial"/>
              </a:defRPr>
            </a:lvl1pPr>
            <a:lvl2pPr lvl="1" marR="0" rtl="0" algn="l">
              <a:spcBef>
                <a:spcPts val="0"/>
              </a:spcBef>
              <a:spcAft>
                <a:spcPts val="0"/>
              </a:spcAft>
              <a:buSzPts val="1500"/>
              <a:buNone/>
              <a:defRPr b="0" i="0" sz="1900" u="none" cap="none" strike="noStrike">
                <a:solidFill>
                  <a:schemeClr val="dk1"/>
                </a:solidFill>
                <a:latin typeface="Arial"/>
                <a:ea typeface="Arial"/>
                <a:cs typeface="Arial"/>
                <a:sym typeface="Arial"/>
              </a:defRPr>
            </a:lvl2pPr>
            <a:lvl3pPr lvl="2" marR="0" rtl="0" algn="l">
              <a:spcBef>
                <a:spcPts val="0"/>
              </a:spcBef>
              <a:spcAft>
                <a:spcPts val="0"/>
              </a:spcAft>
              <a:buSzPts val="1500"/>
              <a:buNone/>
              <a:defRPr b="0" i="0" sz="1900" u="none" cap="none" strike="noStrike">
                <a:solidFill>
                  <a:schemeClr val="dk1"/>
                </a:solidFill>
                <a:latin typeface="Arial"/>
                <a:ea typeface="Arial"/>
                <a:cs typeface="Arial"/>
                <a:sym typeface="Arial"/>
              </a:defRPr>
            </a:lvl3pPr>
            <a:lvl4pPr lvl="3" marR="0" rtl="0" algn="l">
              <a:spcBef>
                <a:spcPts val="0"/>
              </a:spcBef>
              <a:spcAft>
                <a:spcPts val="0"/>
              </a:spcAft>
              <a:buSzPts val="1500"/>
              <a:buNone/>
              <a:defRPr b="0" i="0" sz="1900" u="none" cap="none" strike="noStrike">
                <a:solidFill>
                  <a:schemeClr val="dk1"/>
                </a:solidFill>
                <a:latin typeface="Arial"/>
                <a:ea typeface="Arial"/>
                <a:cs typeface="Arial"/>
                <a:sym typeface="Arial"/>
              </a:defRPr>
            </a:lvl4pPr>
            <a:lvl5pPr lvl="4" marR="0" rtl="0" algn="l">
              <a:spcBef>
                <a:spcPts val="0"/>
              </a:spcBef>
              <a:spcAft>
                <a:spcPts val="0"/>
              </a:spcAft>
              <a:buSzPts val="1500"/>
              <a:buNone/>
              <a:defRPr b="0" i="0" sz="1900" u="none" cap="none" strike="noStrike">
                <a:solidFill>
                  <a:schemeClr val="dk1"/>
                </a:solidFill>
                <a:latin typeface="Arial"/>
                <a:ea typeface="Arial"/>
                <a:cs typeface="Arial"/>
                <a:sym typeface="Arial"/>
              </a:defRPr>
            </a:lvl5pPr>
            <a:lvl6pPr lvl="5" marR="0" rtl="0" algn="l">
              <a:spcBef>
                <a:spcPts val="0"/>
              </a:spcBef>
              <a:spcAft>
                <a:spcPts val="0"/>
              </a:spcAft>
              <a:buSzPts val="1500"/>
              <a:buNone/>
              <a:defRPr b="0" i="0" sz="1900" u="none" cap="none" strike="noStrike">
                <a:solidFill>
                  <a:schemeClr val="dk1"/>
                </a:solidFill>
                <a:latin typeface="Arial"/>
                <a:ea typeface="Arial"/>
                <a:cs typeface="Arial"/>
                <a:sym typeface="Arial"/>
              </a:defRPr>
            </a:lvl6pPr>
            <a:lvl7pPr lvl="6" marR="0" rtl="0" algn="l">
              <a:spcBef>
                <a:spcPts val="0"/>
              </a:spcBef>
              <a:spcAft>
                <a:spcPts val="0"/>
              </a:spcAft>
              <a:buSzPts val="1500"/>
              <a:buNone/>
              <a:defRPr b="0" i="0" sz="1900" u="none" cap="none" strike="noStrike">
                <a:solidFill>
                  <a:schemeClr val="dk1"/>
                </a:solidFill>
                <a:latin typeface="Arial"/>
                <a:ea typeface="Arial"/>
                <a:cs typeface="Arial"/>
                <a:sym typeface="Arial"/>
              </a:defRPr>
            </a:lvl7pPr>
            <a:lvl8pPr lvl="7" marR="0" rtl="0" algn="l">
              <a:spcBef>
                <a:spcPts val="0"/>
              </a:spcBef>
              <a:spcAft>
                <a:spcPts val="0"/>
              </a:spcAft>
              <a:buSzPts val="1500"/>
              <a:buNone/>
              <a:defRPr b="0" i="0" sz="1900" u="none" cap="none" strike="noStrike">
                <a:solidFill>
                  <a:schemeClr val="dk1"/>
                </a:solidFill>
                <a:latin typeface="Arial"/>
                <a:ea typeface="Arial"/>
                <a:cs typeface="Arial"/>
                <a:sym typeface="Arial"/>
              </a:defRPr>
            </a:lvl8pPr>
            <a:lvl9pPr lvl="8" marR="0" rtl="0" algn="l">
              <a:spcBef>
                <a:spcPts val="0"/>
              </a:spcBef>
              <a:spcAft>
                <a:spcPts val="0"/>
              </a:spcAft>
              <a:buSzPts val="1500"/>
              <a:buNone/>
              <a:defRPr b="0" i="0" sz="1900" u="none" cap="none" strike="noStrike">
                <a:solidFill>
                  <a:schemeClr val="dk1"/>
                </a:solidFill>
                <a:latin typeface="Arial"/>
                <a:ea typeface="Arial"/>
                <a:cs typeface="Arial"/>
                <a:sym typeface="Arial"/>
              </a:defRPr>
            </a:lvl9pPr>
          </a:lstStyle>
          <a:p/>
        </p:txBody>
      </p:sp>
      <p:sp>
        <p:nvSpPr>
          <p:cNvPr id="108" name="Google Shape;108;ge6a5e2c9c9_13_0"/>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rtl="0" algn="r">
              <a:spcBef>
                <a:spcPts val="0"/>
              </a:spcBef>
              <a:buNone/>
              <a:defRPr b="0" i="0" sz="1300" u="none" cap="none" strike="noStrike">
                <a:solidFill>
                  <a:srgbClr val="888888"/>
                </a:solidFill>
                <a:latin typeface="Arial"/>
                <a:ea typeface="Arial"/>
                <a:cs typeface="Arial"/>
                <a:sym typeface="Arial"/>
              </a:defRPr>
            </a:lvl1pPr>
            <a:lvl2pPr indent="0" lvl="1" marL="0" marR="0" rtl="0" algn="r">
              <a:spcBef>
                <a:spcPts val="0"/>
              </a:spcBef>
              <a:buNone/>
              <a:defRPr b="0" i="0" sz="1300" u="none" cap="none" strike="noStrike">
                <a:solidFill>
                  <a:srgbClr val="888888"/>
                </a:solidFill>
                <a:latin typeface="Arial"/>
                <a:ea typeface="Arial"/>
                <a:cs typeface="Arial"/>
                <a:sym typeface="Arial"/>
              </a:defRPr>
            </a:lvl2pPr>
            <a:lvl3pPr indent="0" lvl="2" marL="0" marR="0" rtl="0" algn="r">
              <a:spcBef>
                <a:spcPts val="0"/>
              </a:spcBef>
              <a:buNone/>
              <a:defRPr b="0" i="0" sz="1300" u="none" cap="none" strike="noStrike">
                <a:solidFill>
                  <a:srgbClr val="888888"/>
                </a:solidFill>
                <a:latin typeface="Arial"/>
                <a:ea typeface="Arial"/>
                <a:cs typeface="Arial"/>
                <a:sym typeface="Arial"/>
              </a:defRPr>
            </a:lvl3pPr>
            <a:lvl4pPr indent="0" lvl="3" marL="0" marR="0" rtl="0" algn="r">
              <a:spcBef>
                <a:spcPts val="0"/>
              </a:spcBef>
              <a:buNone/>
              <a:defRPr b="0" i="0" sz="1300" u="none" cap="none" strike="noStrike">
                <a:solidFill>
                  <a:srgbClr val="888888"/>
                </a:solidFill>
                <a:latin typeface="Arial"/>
                <a:ea typeface="Arial"/>
                <a:cs typeface="Arial"/>
                <a:sym typeface="Arial"/>
              </a:defRPr>
            </a:lvl4pPr>
            <a:lvl5pPr indent="0" lvl="4" marL="0" marR="0" rtl="0" algn="r">
              <a:spcBef>
                <a:spcPts val="0"/>
              </a:spcBef>
              <a:buNone/>
              <a:defRPr b="0" i="0" sz="1300" u="none" cap="none" strike="noStrike">
                <a:solidFill>
                  <a:srgbClr val="888888"/>
                </a:solidFill>
                <a:latin typeface="Arial"/>
                <a:ea typeface="Arial"/>
                <a:cs typeface="Arial"/>
                <a:sym typeface="Arial"/>
              </a:defRPr>
            </a:lvl5pPr>
            <a:lvl6pPr indent="0" lvl="5" marL="0" marR="0" rtl="0" algn="r">
              <a:spcBef>
                <a:spcPts val="0"/>
              </a:spcBef>
              <a:buNone/>
              <a:defRPr b="0" i="0" sz="1300" u="none" cap="none" strike="noStrike">
                <a:solidFill>
                  <a:srgbClr val="888888"/>
                </a:solidFill>
                <a:latin typeface="Arial"/>
                <a:ea typeface="Arial"/>
                <a:cs typeface="Arial"/>
                <a:sym typeface="Arial"/>
              </a:defRPr>
            </a:lvl6pPr>
            <a:lvl7pPr indent="0" lvl="6" marL="0" marR="0" rtl="0" algn="r">
              <a:spcBef>
                <a:spcPts val="0"/>
              </a:spcBef>
              <a:buNone/>
              <a:defRPr b="0" i="0" sz="1300" u="none" cap="none" strike="noStrike">
                <a:solidFill>
                  <a:srgbClr val="888888"/>
                </a:solidFill>
                <a:latin typeface="Arial"/>
                <a:ea typeface="Arial"/>
                <a:cs typeface="Arial"/>
                <a:sym typeface="Arial"/>
              </a:defRPr>
            </a:lvl7pPr>
            <a:lvl8pPr indent="0" lvl="7" marL="0" marR="0" rtl="0" algn="r">
              <a:spcBef>
                <a:spcPts val="0"/>
              </a:spcBef>
              <a:buNone/>
              <a:defRPr b="0" i="0" sz="1300" u="none" cap="none" strike="noStrike">
                <a:solidFill>
                  <a:srgbClr val="888888"/>
                </a:solidFill>
                <a:latin typeface="Arial"/>
                <a:ea typeface="Arial"/>
                <a:cs typeface="Arial"/>
                <a:sym typeface="Arial"/>
              </a:defRPr>
            </a:lvl8pPr>
            <a:lvl9pPr indent="0" lvl="8" marL="0" marR="0" rtl="0" algn="r">
              <a:spcBef>
                <a:spcPts val="0"/>
              </a:spcBef>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ge6a5e2c9c9_18_0"/>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marR="0" rtl="0" algn="l">
              <a:lnSpc>
                <a:spcPct val="90000"/>
              </a:lnSpc>
              <a:spcBef>
                <a:spcPts val="0"/>
              </a:spcBef>
              <a:spcAft>
                <a:spcPts val="0"/>
              </a:spcAft>
              <a:buClr>
                <a:schemeClr val="dk1"/>
              </a:buClr>
              <a:buSzPts val="4700"/>
              <a:buFont typeface="Calibri"/>
              <a:buNone/>
              <a:defRPr b="0" i="0" sz="4700" u="none" cap="none" strike="noStrike">
                <a:solidFill>
                  <a:schemeClr val="dk1"/>
                </a:solidFill>
                <a:latin typeface="Calibri"/>
                <a:ea typeface="Calibri"/>
                <a:cs typeface="Calibri"/>
                <a:sym typeface="Calibri"/>
              </a:defRPr>
            </a:lvl1pPr>
            <a:lvl2pPr lvl="1">
              <a:spcBef>
                <a:spcPts val="0"/>
              </a:spcBef>
              <a:spcAft>
                <a:spcPts val="0"/>
              </a:spcAft>
              <a:buSzPts val="1500"/>
              <a:buNone/>
              <a:defRPr sz="1900"/>
            </a:lvl2pPr>
            <a:lvl3pPr lvl="2">
              <a:spcBef>
                <a:spcPts val="0"/>
              </a:spcBef>
              <a:spcAft>
                <a:spcPts val="0"/>
              </a:spcAft>
              <a:buSzPts val="1500"/>
              <a:buNone/>
              <a:defRPr sz="1900"/>
            </a:lvl3pPr>
            <a:lvl4pPr lvl="3">
              <a:spcBef>
                <a:spcPts val="0"/>
              </a:spcBef>
              <a:spcAft>
                <a:spcPts val="0"/>
              </a:spcAft>
              <a:buSzPts val="1500"/>
              <a:buNone/>
              <a:defRPr sz="1900"/>
            </a:lvl4pPr>
            <a:lvl5pPr lvl="4">
              <a:spcBef>
                <a:spcPts val="0"/>
              </a:spcBef>
              <a:spcAft>
                <a:spcPts val="0"/>
              </a:spcAft>
              <a:buSzPts val="1500"/>
              <a:buNone/>
              <a:defRPr sz="1900"/>
            </a:lvl5pPr>
            <a:lvl6pPr lvl="5">
              <a:spcBef>
                <a:spcPts val="0"/>
              </a:spcBef>
              <a:spcAft>
                <a:spcPts val="0"/>
              </a:spcAft>
              <a:buSzPts val="1500"/>
              <a:buNone/>
              <a:defRPr sz="1900"/>
            </a:lvl6pPr>
            <a:lvl7pPr lvl="6">
              <a:spcBef>
                <a:spcPts val="0"/>
              </a:spcBef>
              <a:spcAft>
                <a:spcPts val="0"/>
              </a:spcAft>
              <a:buSzPts val="1500"/>
              <a:buNone/>
              <a:defRPr sz="1900"/>
            </a:lvl7pPr>
            <a:lvl8pPr lvl="7">
              <a:spcBef>
                <a:spcPts val="0"/>
              </a:spcBef>
              <a:spcAft>
                <a:spcPts val="0"/>
              </a:spcAft>
              <a:buSzPts val="1500"/>
              <a:buNone/>
              <a:defRPr sz="1900"/>
            </a:lvl8pPr>
            <a:lvl9pPr lvl="8">
              <a:spcBef>
                <a:spcPts val="0"/>
              </a:spcBef>
              <a:spcAft>
                <a:spcPts val="0"/>
              </a:spcAft>
              <a:buSzPts val="1500"/>
              <a:buNone/>
              <a:defRPr sz="1900"/>
            </a:lvl9pPr>
          </a:lstStyle>
          <a:p/>
        </p:txBody>
      </p:sp>
      <p:sp>
        <p:nvSpPr>
          <p:cNvPr id="180" name="Google Shape;180;ge6a5e2c9c9_18_0"/>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lvl1pPr indent="-419100" lvl="0" marL="457200" marR="0" rtl="0" algn="l">
              <a:lnSpc>
                <a:spcPct val="90000"/>
              </a:lnSpc>
              <a:spcBef>
                <a:spcPts val="11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1pPr>
            <a:lvl2pPr indent="-393700" lvl="1" marL="9144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81" name="Google Shape;181;ge6a5e2c9c9_18_0"/>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marR="0" rtl="0" algn="l">
              <a:spcBef>
                <a:spcPts val="0"/>
              </a:spcBef>
              <a:spcAft>
                <a:spcPts val="0"/>
              </a:spcAft>
              <a:buSzPts val="1500"/>
              <a:buNone/>
              <a:defRPr b="0" i="0" sz="13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82" name="Google Shape;182;ge6a5e2c9c9_18_0"/>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marR="0" rtl="0" algn="ctr">
              <a:spcBef>
                <a:spcPts val="0"/>
              </a:spcBef>
              <a:spcAft>
                <a:spcPts val="0"/>
              </a:spcAft>
              <a:buSzPts val="1500"/>
              <a:buNone/>
              <a:defRPr b="0" i="0" sz="13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83" name="Google Shape;183;ge6a5e2c9c9_18_0"/>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rtl="0" algn="r">
              <a:spcBef>
                <a:spcPts val="0"/>
              </a:spcBef>
              <a:buNone/>
              <a:defRPr b="0" i="0" sz="1300" u="none" cap="none" strike="noStrike">
                <a:solidFill>
                  <a:srgbClr val="888888"/>
                </a:solidFill>
                <a:latin typeface="Calibri"/>
                <a:ea typeface="Calibri"/>
                <a:cs typeface="Calibri"/>
                <a:sym typeface="Calibri"/>
              </a:defRPr>
            </a:lvl1pPr>
            <a:lvl2pPr indent="0" lvl="1" marL="0" marR="0" rtl="0" algn="r">
              <a:spcBef>
                <a:spcPts val="0"/>
              </a:spcBef>
              <a:buNone/>
              <a:defRPr b="0" i="0" sz="1300" u="none" cap="none" strike="noStrike">
                <a:solidFill>
                  <a:srgbClr val="888888"/>
                </a:solidFill>
                <a:latin typeface="Calibri"/>
                <a:ea typeface="Calibri"/>
                <a:cs typeface="Calibri"/>
                <a:sym typeface="Calibri"/>
              </a:defRPr>
            </a:lvl2pPr>
            <a:lvl3pPr indent="0" lvl="2" marL="0" marR="0" rtl="0" algn="r">
              <a:spcBef>
                <a:spcPts val="0"/>
              </a:spcBef>
              <a:buNone/>
              <a:defRPr b="0" i="0" sz="1300" u="none" cap="none" strike="noStrike">
                <a:solidFill>
                  <a:srgbClr val="888888"/>
                </a:solidFill>
                <a:latin typeface="Calibri"/>
                <a:ea typeface="Calibri"/>
                <a:cs typeface="Calibri"/>
                <a:sym typeface="Calibri"/>
              </a:defRPr>
            </a:lvl3pPr>
            <a:lvl4pPr indent="0" lvl="3" marL="0" marR="0" rtl="0" algn="r">
              <a:spcBef>
                <a:spcPts val="0"/>
              </a:spcBef>
              <a:buNone/>
              <a:defRPr b="0" i="0" sz="1300" u="none" cap="none" strike="noStrike">
                <a:solidFill>
                  <a:srgbClr val="888888"/>
                </a:solidFill>
                <a:latin typeface="Calibri"/>
                <a:ea typeface="Calibri"/>
                <a:cs typeface="Calibri"/>
                <a:sym typeface="Calibri"/>
              </a:defRPr>
            </a:lvl4pPr>
            <a:lvl5pPr indent="0" lvl="4" marL="0" marR="0" rtl="0" algn="r">
              <a:spcBef>
                <a:spcPts val="0"/>
              </a:spcBef>
              <a:buNone/>
              <a:defRPr b="0" i="0" sz="1300" u="none" cap="none" strike="noStrike">
                <a:solidFill>
                  <a:srgbClr val="888888"/>
                </a:solidFill>
                <a:latin typeface="Calibri"/>
                <a:ea typeface="Calibri"/>
                <a:cs typeface="Calibri"/>
                <a:sym typeface="Calibri"/>
              </a:defRPr>
            </a:lvl5pPr>
            <a:lvl6pPr indent="0" lvl="5" marL="0" marR="0" rtl="0" algn="r">
              <a:spcBef>
                <a:spcPts val="0"/>
              </a:spcBef>
              <a:buNone/>
              <a:defRPr b="0" i="0" sz="1300" u="none" cap="none" strike="noStrike">
                <a:solidFill>
                  <a:srgbClr val="888888"/>
                </a:solidFill>
                <a:latin typeface="Calibri"/>
                <a:ea typeface="Calibri"/>
                <a:cs typeface="Calibri"/>
                <a:sym typeface="Calibri"/>
              </a:defRPr>
            </a:lvl6pPr>
            <a:lvl7pPr indent="0" lvl="6" marL="0" marR="0" rtl="0" algn="r">
              <a:spcBef>
                <a:spcPts val="0"/>
              </a:spcBef>
              <a:buNone/>
              <a:defRPr b="0" i="0" sz="1300" u="none" cap="none" strike="noStrike">
                <a:solidFill>
                  <a:srgbClr val="888888"/>
                </a:solidFill>
                <a:latin typeface="Calibri"/>
                <a:ea typeface="Calibri"/>
                <a:cs typeface="Calibri"/>
                <a:sym typeface="Calibri"/>
              </a:defRPr>
            </a:lvl7pPr>
            <a:lvl8pPr indent="0" lvl="7" marL="0" marR="0" rtl="0" algn="r">
              <a:spcBef>
                <a:spcPts val="0"/>
              </a:spcBef>
              <a:buNone/>
              <a:defRPr b="0" i="0" sz="1300" u="none" cap="none" strike="noStrike">
                <a:solidFill>
                  <a:srgbClr val="888888"/>
                </a:solidFill>
                <a:latin typeface="Calibri"/>
                <a:ea typeface="Calibri"/>
                <a:cs typeface="Calibri"/>
                <a:sym typeface="Calibri"/>
              </a:defRPr>
            </a:lvl8pPr>
            <a:lvl9pPr indent="0" lvl="8" marL="0" marR="0" rtl="0" algn="r">
              <a:spcBef>
                <a:spcPts val="0"/>
              </a:spcBef>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ge6a5e2c9c9_28_0"/>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lvl1pPr lvl="0" marR="0" rtl="0" algn="l">
              <a:lnSpc>
                <a:spcPct val="90000"/>
              </a:lnSpc>
              <a:spcBef>
                <a:spcPts val="0"/>
              </a:spcBef>
              <a:spcAft>
                <a:spcPts val="0"/>
              </a:spcAft>
              <a:buClr>
                <a:schemeClr val="dk1"/>
              </a:buClr>
              <a:buSzPts val="4700"/>
              <a:buFont typeface="Calibri"/>
              <a:buNone/>
              <a:defRPr b="0" i="0" sz="47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55" name="Google Shape;255;ge6a5e2c9c9_28_0"/>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lvl1pPr indent="-419100" lvl="0" marL="457200" marR="0" rtl="0" algn="l">
              <a:lnSpc>
                <a:spcPct val="90000"/>
              </a:lnSpc>
              <a:spcBef>
                <a:spcPts val="11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1pPr>
            <a:lvl2pPr indent="-393700" lvl="1" marL="914400" marR="0" rtl="0" algn="l">
              <a:lnSpc>
                <a:spcPct val="90000"/>
              </a:lnSpc>
              <a:spcBef>
                <a:spcPts val="500"/>
              </a:spcBef>
              <a:spcAft>
                <a:spcPts val="0"/>
              </a:spcAft>
              <a:buClr>
                <a:schemeClr val="dk1"/>
              </a:buClr>
              <a:buSzPts val="2600"/>
              <a:buFont typeface="Arial"/>
              <a:buChar char="•"/>
              <a:defRPr b="0" i="0" sz="2600" u="none" cap="none" strike="noStrike">
                <a:solidFill>
                  <a:schemeClr val="dk1"/>
                </a:solidFill>
                <a:latin typeface="Calibri"/>
                <a:ea typeface="Calibri"/>
                <a:cs typeface="Calibri"/>
                <a:sym typeface="Calibri"/>
              </a:defRPr>
            </a:lvl2pPr>
            <a:lvl3pPr indent="-368300" lvl="2" marL="1371600" marR="0" rtl="0" algn="l">
              <a:lnSpc>
                <a:spcPct val="90000"/>
              </a:lnSpc>
              <a:spcBef>
                <a:spcPts val="5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56" name="Google Shape;256;ge6a5e2c9c9_28_0"/>
          <p:cNvSpPr txBox="1"/>
          <p:nvPr>
            <p:ph idx="10" type="dt"/>
          </p:nvPr>
        </p:nvSpPr>
        <p:spPr>
          <a:xfrm>
            <a:off x="880110" y="7203863"/>
            <a:ext cx="2880360" cy="413808"/>
          </a:xfrm>
          <a:prstGeom prst="rect">
            <a:avLst/>
          </a:prstGeom>
          <a:noFill/>
          <a:ln>
            <a:noFill/>
          </a:ln>
        </p:spPr>
        <p:txBody>
          <a:bodyPr anchorCtr="0" anchor="ctr" bIns="49250" lIns="98525" spcFirstLastPara="1" rIns="98525" wrap="square" tIns="49250">
            <a:noAutofit/>
          </a:bodyPr>
          <a:lstStyle>
            <a:lvl1pPr lvl="0" marR="0" rtl="0" algn="l">
              <a:lnSpc>
                <a:spcPct val="100000"/>
              </a:lnSpc>
              <a:spcBef>
                <a:spcPts val="0"/>
              </a:spcBef>
              <a:spcAft>
                <a:spcPts val="0"/>
              </a:spcAft>
              <a:buClr>
                <a:srgbClr val="000000"/>
              </a:buClr>
              <a:buSzPts val="1500"/>
              <a:buFont typeface="Arial"/>
              <a:buNone/>
              <a:defRPr b="0" i="0" sz="13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57" name="Google Shape;257;ge6a5e2c9c9_28_0"/>
          <p:cNvSpPr txBox="1"/>
          <p:nvPr>
            <p:ph idx="11" type="ftr"/>
          </p:nvPr>
        </p:nvSpPr>
        <p:spPr>
          <a:xfrm>
            <a:off x="4240530" y="7203863"/>
            <a:ext cx="4320540" cy="413808"/>
          </a:xfrm>
          <a:prstGeom prst="rect">
            <a:avLst/>
          </a:prstGeom>
          <a:noFill/>
          <a:ln>
            <a:noFill/>
          </a:ln>
        </p:spPr>
        <p:txBody>
          <a:bodyPr anchorCtr="0" anchor="ctr" bIns="49250" lIns="98525" spcFirstLastPara="1" rIns="98525" wrap="square" tIns="49250">
            <a:noAutofit/>
          </a:bodyPr>
          <a:lstStyle>
            <a:lvl1pPr lvl="0" marR="0" rtl="0" algn="ctr">
              <a:lnSpc>
                <a:spcPct val="100000"/>
              </a:lnSpc>
              <a:spcBef>
                <a:spcPts val="0"/>
              </a:spcBef>
              <a:spcAft>
                <a:spcPts val="0"/>
              </a:spcAft>
              <a:buClr>
                <a:srgbClr val="000000"/>
              </a:buClr>
              <a:buSzPts val="1500"/>
              <a:buFont typeface="Arial"/>
              <a:buNone/>
              <a:defRPr b="0" i="0" sz="13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58" name="Google Shape;258;ge6a5e2c9c9_28_0"/>
          <p:cNvSpPr txBox="1"/>
          <p:nvPr>
            <p:ph idx="12" type="sldNum"/>
          </p:nvPr>
        </p:nvSpPr>
        <p:spPr>
          <a:xfrm>
            <a:off x="9041130" y="7203863"/>
            <a:ext cx="2880360" cy="413808"/>
          </a:xfrm>
          <a:prstGeom prst="rect">
            <a:avLst/>
          </a:prstGeom>
          <a:noFill/>
          <a:ln>
            <a:noFill/>
          </a:ln>
        </p:spPr>
        <p:txBody>
          <a:bodyPr anchorCtr="0" anchor="ctr" bIns="49250" lIns="98525" spcFirstLastPara="1" rIns="98525" wrap="square" tIns="4925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hyperlink" Target="mailto:faupark@fau.ed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hyperlink" Target="http://fau.etaspot.net/" TargetMode="External"/><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9.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27.jpg"/><Relationship Id="rId5" Type="http://schemas.openxmlformats.org/officeDocument/2006/relationships/image" Target="../media/image30.jpg"/><Relationship Id="rId6"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6.gif"/><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36.gif"/><Relationship Id="rId11" Type="http://schemas.openxmlformats.org/officeDocument/2006/relationships/image" Target="../media/image44.png"/><Relationship Id="rId10" Type="http://schemas.openxmlformats.org/officeDocument/2006/relationships/image" Target="../media/image53.jpg"/><Relationship Id="rId9"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52.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3.xml"/><Relationship Id="rId3" Type="http://schemas.openxmlformats.org/officeDocument/2006/relationships/image" Target="../media/image52.png"/><Relationship Id="rId4" Type="http://schemas.openxmlformats.org/officeDocument/2006/relationships/hyperlink" Target="mailto:sponsoredstudents@fau.ed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image" Target="../media/image52.png"/><Relationship Id="rId4" Type="http://schemas.openxmlformats.org/officeDocument/2006/relationships/hyperlink" Target="https://www.fau.edu/successnetwork/" TargetMode="External"/><Relationship Id="rId5" Type="http://schemas.openxmlformats.org/officeDocument/2006/relationships/hyperlink" Target="mailto:webcontroller@fau.edu" TargetMode="External"/><Relationship Id="rId6"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6.xml"/><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 Id="rId3" Type="http://schemas.openxmlformats.org/officeDocument/2006/relationships/image" Target="../media/image67.png"/><Relationship Id="rId4"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 Id="rId3" Type="http://schemas.openxmlformats.org/officeDocument/2006/relationships/image" Target="../media/image65.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9.xml"/><Relationship Id="rId3" Type="http://schemas.openxmlformats.org/officeDocument/2006/relationships/image" Target="../media/image66.png"/><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0.xml"/><Relationship Id="rId3"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2.xml"/><Relationship Id="rId3" Type="http://schemas.openxmlformats.org/officeDocument/2006/relationships/image" Target="../media/image65.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3.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 Id="rId3"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5.xml"/><Relationship Id="rId3" Type="http://schemas.openxmlformats.org/officeDocument/2006/relationships/image" Target="../media/image67.png"/><Relationship Id="rId4" Type="http://schemas.openxmlformats.org/officeDocument/2006/relationships/image" Target="../media/image59.png"/><Relationship Id="rId5" Type="http://schemas.openxmlformats.org/officeDocument/2006/relationships/image" Target="../media/image6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6.xml"/><Relationship Id="rId3" Type="http://schemas.openxmlformats.org/officeDocument/2006/relationships/image" Target="../media/image65.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7.xml"/><Relationship Id="rId3" Type="http://schemas.openxmlformats.org/officeDocument/2006/relationships/image" Target="../media/image66.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8.xml"/><Relationship Id="rId3" Type="http://schemas.openxmlformats.org/officeDocument/2006/relationships/image" Target="../media/image73.png"/><Relationship Id="rId4"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9.xml"/><Relationship Id="rId3"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1.xml"/><Relationship Id="rId3" Type="http://schemas.openxmlformats.org/officeDocument/2006/relationships/image" Target="../media/image72.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2.xml"/><Relationship Id="rId3" Type="http://schemas.openxmlformats.org/officeDocument/2006/relationships/image" Target="../media/image7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3.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5.png"/><Relationship Id="rId6" Type="http://schemas.openxmlformats.org/officeDocument/2006/relationships/image" Target="../media/image80.png"/><Relationship Id="rId7"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4.xml"/><Relationship Id="rId3" Type="http://schemas.openxmlformats.org/officeDocument/2006/relationships/image" Target="../media/image69.png"/><Relationship Id="rId4" Type="http://schemas.openxmlformats.org/officeDocument/2006/relationships/image" Target="../media/image78.png"/><Relationship Id="rId5" Type="http://schemas.openxmlformats.org/officeDocument/2006/relationships/image" Target="../media/image81.png"/><Relationship Id="rId6" Type="http://schemas.openxmlformats.org/officeDocument/2006/relationships/image" Target="../media/image79.png"/><Relationship Id="rId7"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5.xml"/><Relationship Id="rId3" Type="http://schemas.openxmlformats.org/officeDocument/2006/relationships/image" Target="../media/image72.png"/><Relationship Id="rId4" Type="http://schemas.openxmlformats.org/officeDocument/2006/relationships/image" Target="../media/image8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6.xml"/><Relationship Id="rId3" Type="http://schemas.openxmlformats.org/officeDocument/2006/relationships/image" Target="../media/image7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7.xml"/><Relationship Id="rId3" Type="http://schemas.openxmlformats.org/officeDocument/2006/relationships/image" Target="../media/image69.png"/><Relationship Id="rId4" Type="http://schemas.openxmlformats.org/officeDocument/2006/relationships/hyperlink" Target="mailto:advisingservices@fau.edu" TargetMode="External"/><Relationship Id="rId9" Type="http://schemas.openxmlformats.org/officeDocument/2006/relationships/hyperlink" Target="https://www.fau.edu/counseling" TargetMode="External"/><Relationship Id="rId5" Type="http://schemas.openxmlformats.org/officeDocument/2006/relationships/hyperlink" Target="https://www.fau.edu/sas/about/contact_us.php" TargetMode="External"/><Relationship Id="rId6" Type="http://schemas.openxmlformats.org/officeDocument/2006/relationships/hyperlink" Target="mailto:career@fau.edu" TargetMode="External"/><Relationship Id="rId7" Type="http://schemas.openxmlformats.org/officeDocument/2006/relationships/hyperlink" Target="http://helpdesk.fau.edu/" TargetMode="External"/><Relationship Id="rId8" Type="http://schemas.openxmlformats.org/officeDocument/2006/relationships/hyperlink" Target="https://www.fau.edu/shs/about/contact_us.php"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8.xml"/><Relationship Id="rId3"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9.xml"/><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21.jpg"/><Relationship Id="rId5" Type="http://schemas.openxmlformats.org/officeDocument/2006/relationships/image" Target="../media/image12.jpg"/><Relationship Id="rId6" Type="http://schemas.openxmlformats.org/officeDocument/2006/relationships/image" Target="../media/image20.jpg"/><Relationship Id="rId7" Type="http://schemas.openxmlformats.org/officeDocument/2006/relationships/image" Target="../media/image13.jpg"/><Relationship Id="rId8"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e4f240b2dd_0_14"/>
          <p:cNvSpPr txBox="1"/>
          <p:nvPr/>
        </p:nvSpPr>
        <p:spPr>
          <a:xfrm>
            <a:off x="1443306" y="2028975"/>
            <a:ext cx="9915000" cy="1684800"/>
          </a:xfrm>
          <a:prstGeom prst="rect">
            <a:avLst/>
          </a:prstGeom>
          <a:noFill/>
          <a:ln>
            <a:noFill/>
          </a:ln>
        </p:spPr>
        <p:txBody>
          <a:bodyPr anchorCtr="0" anchor="t" bIns="49250" lIns="98525" spcFirstLastPara="1" rIns="98525" wrap="square" tIns="49250">
            <a:spAutoFit/>
          </a:bodyPr>
          <a:lstStyle/>
          <a:p>
            <a:pPr indent="0" lvl="0" marL="0" marR="0" rtl="0" algn="ctr">
              <a:lnSpc>
                <a:spcPct val="100000"/>
              </a:lnSpc>
              <a:spcBef>
                <a:spcPts val="0"/>
              </a:spcBef>
              <a:spcAft>
                <a:spcPts val="0"/>
              </a:spcAft>
              <a:buNone/>
            </a:pPr>
            <a:r>
              <a:rPr b="1" lang="en-US" sz="10300">
                <a:solidFill>
                  <a:srgbClr val="002060"/>
                </a:solidFill>
                <a:latin typeface="Calibri"/>
                <a:ea typeface="Calibri"/>
                <a:cs typeface="Calibri"/>
                <a:sym typeface="Calibri"/>
              </a:rPr>
              <a:t>Live Captioning</a:t>
            </a:r>
            <a:endParaRPr b="1" sz="2400"/>
          </a:p>
        </p:txBody>
      </p:sp>
      <p:pic>
        <p:nvPicPr>
          <p:cNvPr id="333" name="Google Shape;333;ge4f240b2dd_0_14"/>
          <p:cNvPicPr preferRelativeResize="0"/>
          <p:nvPr/>
        </p:nvPicPr>
        <p:blipFill>
          <a:blip r:embed="rId3">
            <a:alphaModFix/>
          </a:blip>
          <a:stretch>
            <a:fillRect/>
          </a:stretch>
        </p:blipFill>
        <p:spPr>
          <a:xfrm>
            <a:off x="5041675" y="4077750"/>
            <a:ext cx="3323725" cy="3323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sp>
        <p:nvSpPr>
          <p:cNvPr id="433" name="Google Shape;433;ge6a5e2c9c9_8_79"/>
          <p:cNvSpPr/>
          <p:nvPr/>
        </p:nvSpPr>
        <p:spPr>
          <a:xfrm>
            <a:off x="496594" y="474697"/>
            <a:ext cx="8566740" cy="94180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5200"/>
              <a:buFont typeface="Arial"/>
              <a:buNone/>
            </a:pPr>
            <a:r>
              <a:rPr i="0" lang="en-US" sz="5200" u="none" cap="none" strike="noStrike">
                <a:solidFill>
                  <a:schemeClr val="dk1"/>
                </a:solidFill>
                <a:latin typeface="Calibri"/>
                <a:ea typeface="Calibri"/>
                <a:cs typeface="Calibri"/>
                <a:sym typeface="Calibri"/>
              </a:rPr>
              <a:t>FAU Business Services</a:t>
            </a:r>
            <a:endParaRPr i="0" sz="1500" u="none" cap="none" strike="noStrike">
              <a:solidFill>
                <a:srgbClr val="000000"/>
              </a:solidFill>
              <a:latin typeface="Calibri"/>
              <a:ea typeface="Calibri"/>
              <a:cs typeface="Calibri"/>
              <a:sym typeface="Calibri"/>
            </a:endParaRPr>
          </a:p>
        </p:txBody>
      </p:sp>
      <p:sp>
        <p:nvSpPr>
          <p:cNvPr id="434" name="Google Shape;434;ge6a5e2c9c9_8_79"/>
          <p:cNvSpPr/>
          <p:nvPr/>
        </p:nvSpPr>
        <p:spPr>
          <a:xfrm>
            <a:off x="496607" y="1793319"/>
            <a:ext cx="6400800" cy="4185740"/>
          </a:xfrm>
          <a:prstGeom prst="rect">
            <a:avLst/>
          </a:prstGeom>
          <a:noFill/>
          <a:ln>
            <a:noFill/>
          </a:ln>
        </p:spPr>
        <p:txBody>
          <a:bodyPr anchorCtr="0" anchor="t" bIns="49250" lIns="98525" spcFirstLastPara="1" rIns="98525" wrap="square" tIns="49250">
            <a:noAutofit/>
          </a:bodyPr>
          <a:lstStyle/>
          <a:p>
            <a:pPr indent="-628650" lvl="0" marL="622300" marR="0" rtl="0" algn="l">
              <a:lnSpc>
                <a:spcPct val="100000"/>
              </a:lnSpc>
              <a:spcBef>
                <a:spcPts val="0"/>
              </a:spcBef>
              <a:spcAft>
                <a:spcPts val="0"/>
              </a:spcAft>
              <a:buClr>
                <a:schemeClr val="dk1"/>
              </a:buClr>
              <a:buSzPts val="3900"/>
              <a:buFont typeface="Calibri"/>
              <a:buChar char="•"/>
            </a:pPr>
            <a:r>
              <a:rPr i="0" lang="en-US" sz="3900" u="none" cap="none" strike="noStrike">
                <a:solidFill>
                  <a:schemeClr val="dk1"/>
                </a:solidFill>
                <a:latin typeface="Calibri"/>
                <a:ea typeface="Calibri"/>
                <a:cs typeface="Calibri"/>
                <a:sym typeface="Calibri"/>
              </a:rPr>
              <a:t>Owl Card </a:t>
            </a:r>
            <a:endParaRPr i="0" sz="3900" u="none" cap="none" strike="noStrike">
              <a:solidFill>
                <a:srgbClr val="000000"/>
              </a:solidFill>
              <a:latin typeface="Calibri"/>
              <a:ea typeface="Calibri"/>
              <a:cs typeface="Calibri"/>
              <a:sym typeface="Calibri"/>
            </a:endParaRPr>
          </a:p>
          <a:p>
            <a:pPr indent="-628650" lvl="0" marL="622300" marR="0" rtl="0" algn="l">
              <a:lnSpc>
                <a:spcPct val="100000"/>
              </a:lnSpc>
              <a:spcBef>
                <a:spcPts val="0"/>
              </a:spcBef>
              <a:spcAft>
                <a:spcPts val="0"/>
              </a:spcAft>
              <a:buClr>
                <a:schemeClr val="dk1"/>
              </a:buClr>
              <a:buSzPts val="3900"/>
              <a:buFont typeface="Calibri"/>
              <a:buChar char="•"/>
            </a:pPr>
            <a:r>
              <a:rPr i="0" lang="en-US" sz="3900" u="none" cap="none" strike="noStrike">
                <a:solidFill>
                  <a:schemeClr val="dk1"/>
                </a:solidFill>
                <a:latin typeface="Calibri"/>
                <a:ea typeface="Calibri"/>
                <a:cs typeface="Calibri"/>
                <a:sym typeface="Calibri"/>
              </a:rPr>
              <a:t>Parking and Transportation</a:t>
            </a:r>
            <a:endParaRPr i="0" sz="3900" u="none" cap="none" strike="noStrike">
              <a:solidFill>
                <a:srgbClr val="000000"/>
              </a:solidFill>
              <a:latin typeface="Calibri"/>
              <a:ea typeface="Calibri"/>
              <a:cs typeface="Calibri"/>
              <a:sym typeface="Calibri"/>
            </a:endParaRPr>
          </a:p>
          <a:p>
            <a:pPr indent="-628650" lvl="0" marL="622300" marR="0" rtl="0" algn="l">
              <a:lnSpc>
                <a:spcPct val="100000"/>
              </a:lnSpc>
              <a:spcBef>
                <a:spcPts val="0"/>
              </a:spcBef>
              <a:spcAft>
                <a:spcPts val="0"/>
              </a:spcAft>
              <a:buClr>
                <a:schemeClr val="dk1"/>
              </a:buClr>
              <a:buSzPts val="3900"/>
              <a:buFont typeface="Calibri"/>
              <a:buChar char="•"/>
            </a:pPr>
            <a:r>
              <a:rPr i="0" lang="en-US" sz="3900" u="none" cap="none" strike="noStrike">
                <a:solidFill>
                  <a:schemeClr val="dk1"/>
                </a:solidFill>
                <a:latin typeface="Calibri"/>
                <a:ea typeface="Calibri"/>
                <a:cs typeface="Calibri"/>
                <a:sym typeface="Calibri"/>
              </a:rPr>
              <a:t>Copy Center</a:t>
            </a:r>
            <a:endParaRPr i="0" sz="3900" u="none" cap="none" strike="noStrike">
              <a:solidFill>
                <a:srgbClr val="000000"/>
              </a:solidFill>
              <a:latin typeface="Calibri"/>
              <a:ea typeface="Calibri"/>
              <a:cs typeface="Calibri"/>
              <a:sym typeface="Calibri"/>
            </a:endParaRPr>
          </a:p>
          <a:p>
            <a:pPr indent="-628650" lvl="0" marL="622300" marR="0" rtl="0" algn="l">
              <a:lnSpc>
                <a:spcPct val="100000"/>
              </a:lnSpc>
              <a:spcBef>
                <a:spcPts val="0"/>
              </a:spcBef>
              <a:spcAft>
                <a:spcPts val="0"/>
              </a:spcAft>
              <a:buClr>
                <a:schemeClr val="dk1"/>
              </a:buClr>
              <a:buSzPts val="3900"/>
              <a:buFont typeface="Calibri"/>
              <a:buChar char="•"/>
            </a:pPr>
            <a:r>
              <a:rPr i="0" lang="en-US" sz="3900" u="none" cap="none" strike="noStrike">
                <a:solidFill>
                  <a:schemeClr val="dk1"/>
                </a:solidFill>
                <a:latin typeface="Calibri"/>
                <a:ea typeface="Calibri"/>
                <a:cs typeface="Calibri"/>
                <a:sym typeface="Calibri"/>
              </a:rPr>
              <a:t>FAU Barbershop</a:t>
            </a:r>
            <a:endParaRPr i="0" sz="3900" u="none" cap="none" strike="noStrike">
              <a:solidFill>
                <a:schemeClr val="dk1"/>
              </a:solidFill>
              <a:latin typeface="Calibri"/>
              <a:ea typeface="Calibri"/>
              <a:cs typeface="Calibri"/>
              <a:sym typeface="Calibri"/>
            </a:endParaRPr>
          </a:p>
          <a:p>
            <a:pPr indent="-501650" lvl="0" marL="495300" rtl="0" algn="l">
              <a:spcBef>
                <a:spcPts val="0"/>
              </a:spcBef>
              <a:spcAft>
                <a:spcPts val="0"/>
              </a:spcAft>
              <a:buClr>
                <a:schemeClr val="dk1"/>
              </a:buClr>
              <a:buSzPts val="3900"/>
              <a:buFont typeface="Calibri"/>
              <a:buChar char="•"/>
            </a:pPr>
            <a:r>
              <a:rPr lang="en-US" sz="3900">
                <a:solidFill>
                  <a:schemeClr val="dk1"/>
                </a:solidFill>
                <a:latin typeface="Calibri"/>
                <a:ea typeface="Calibri"/>
                <a:cs typeface="Calibri"/>
                <a:sym typeface="Calibri"/>
              </a:rPr>
              <a:t>FAU Campus Store</a:t>
            </a:r>
            <a:endParaRPr sz="3900">
              <a:solidFill>
                <a:schemeClr val="dk1"/>
              </a:solidFill>
              <a:latin typeface="Calibri"/>
              <a:ea typeface="Calibri"/>
              <a:cs typeface="Calibri"/>
              <a:sym typeface="Calibri"/>
            </a:endParaRPr>
          </a:p>
          <a:p>
            <a:pPr indent="-501650" lvl="0" marL="495300" marR="0" rtl="0" algn="l">
              <a:lnSpc>
                <a:spcPct val="100000"/>
              </a:lnSpc>
              <a:spcBef>
                <a:spcPts val="0"/>
              </a:spcBef>
              <a:spcAft>
                <a:spcPts val="0"/>
              </a:spcAft>
              <a:buClr>
                <a:schemeClr val="dk1"/>
              </a:buClr>
              <a:buSzPts val="3900"/>
              <a:buFont typeface="Calibri"/>
              <a:buChar char="•"/>
            </a:pPr>
            <a:r>
              <a:rPr i="0" lang="en-US" sz="3900" u="none" cap="none" strike="noStrike">
                <a:solidFill>
                  <a:schemeClr val="dk1"/>
                </a:solidFill>
                <a:latin typeface="Calibri"/>
                <a:ea typeface="Calibri"/>
                <a:cs typeface="Calibri"/>
                <a:sym typeface="Calibri"/>
              </a:rPr>
              <a:t>Dining and Meal Plans</a:t>
            </a:r>
            <a:endParaRPr i="0" sz="3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8" name="Shape 438"/>
        <p:cNvGrpSpPr/>
        <p:nvPr/>
      </p:nvGrpSpPr>
      <p:grpSpPr>
        <a:xfrm>
          <a:off x="0" y="0"/>
          <a:ext cx="0" cy="0"/>
          <a:chOff x="0" y="0"/>
          <a:chExt cx="0" cy="0"/>
        </a:xfrm>
      </p:grpSpPr>
      <p:sp>
        <p:nvSpPr>
          <p:cNvPr id="439" name="Google Shape;439;ge6a5e2c9c9_8_84"/>
          <p:cNvSpPr/>
          <p:nvPr/>
        </p:nvSpPr>
        <p:spPr>
          <a:xfrm>
            <a:off x="406205" y="648833"/>
            <a:ext cx="8321286" cy="662745"/>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400"/>
              <a:buFont typeface="Arial"/>
              <a:buNone/>
            </a:pPr>
            <a:r>
              <a:rPr i="0" lang="en-US" sz="3400" u="none" cap="none" strike="noStrike">
                <a:solidFill>
                  <a:schemeClr val="lt1"/>
                </a:solidFill>
                <a:latin typeface="Calibri"/>
                <a:ea typeface="Calibri"/>
                <a:cs typeface="Calibri"/>
                <a:sym typeface="Calibri"/>
              </a:rPr>
              <a:t>FAU Owl Card – Why and How to Get Yours</a:t>
            </a:r>
            <a:endParaRPr i="0" sz="1500" u="none" cap="none" strike="noStrike">
              <a:solidFill>
                <a:srgbClr val="000000"/>
              </a:solidFill>
              <a:latin typeface="Calibri"/>
              <a:ea typeface="Calibri"/>
              <a:cs typeface="Calibri"/>
              <a:sym typeface="Calibri"/>
            </a:endParaRPr>
          </a:p>
        </p:txBody>
      </p:sp>
      <p:sp>
        <p:nvSpPr>
          <p:cNvPr id="440" name="Google Shape;440;ge6a5e2c9c9_8_84"/>
          <p:cNvSpPr/>
          <p:nvPr/>
        </p:nvSpPr>
        <p:spPr>
          <a:xfrm>
            <a:off x="406193" y="1551487"/>
            <a:ext cx="9290925" cy="384846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1900"/>
              <a:buFont typeface="Arial"/>
              <a:buNone/>
            </a:pPr>
            <a:r>
              <a:rPr i="0" lang="en-US" sz="3600" u="none" cap="none" strike="noStrike">
                <a:solidFill>
                  <a:schemeClr val="lt1"/>
                </a:solidFill>
                <a:latin typeface="Calibri"/>
                <a:ea typeface="Calibri"/>
                <a:cs typeface="Calibri"/>
                <a:sym typeface="Calibri"/>
              </a:rPr>
              <a:t>Why do you need an Owl Card?</a:t>
            </a:r>
            <a:endParaRPr i="0" sz="3600" u="none" cap="none" strike="noStrike">
              <a:solidFill>
                <a:srgbClr val="000000"/>
              </a:solidFill>
              <a:latin typeface="Calibri"/>
              <a:ea typeface="Calibri"/>
              <a:cs typeface="Calibri"/>
              <a:sym typeface="Calibri"/>
            </a:endParaRPr>
          </a:p>
          <a:p>
            <a:pPr indent="-406400" lvl="1" marL="800100" marR="0" rtl="0" algn="l">
              <a:lnSpc>
                <a:spcPct val="100000"/>
              </a:lnSpc>
              <a:spcBef>
                <a:spcPts val="0"/>
              </a:spcBef>
              <a:spcAft>
                <a:spcPts val="0"/>
              </a:spcAft>
              <a:buClr>
                <a:schemeClr val="lt1"/>
              </a:buClr>
              <a:buSzPts val="3600"/>
              <a:buFont typeface="Calibri"/>
              <a:buChar char="•"/>
            </a:pPr>
            <a:r>
              <a:rPr i="0" lang="en-US" sz="3600" u="none" cap="none" strike="noStrike">
                <a:solidFill>
                  <a:schemeClr val="lt1"/>
                </a:solidFill>
                <a:latin typeface="Calibri"/>
                <a:ea typeface="Calibri"/>
                <a:cs typeface="Calibri"/>
                <a:sym typeface="Calibri"/>
              </a:rPr>
              <a:t>Access to your meal plan and Owl Bucks</a:t>
            </a:r>
            <a:endParaRPr i="0" sz="3600" u="none" cap="none" strike="noStrike">
              <a:solidFill>
                <a:srgbClr val="000000"/>
              </a:solidFill>
              <a:latin typeface="Calibri"/>
              <a:ea typeface="Calibri"/>
              <a:cs typeface="Calibri"/>
              <a:sym typeface="Calibri"/>
            </a:endParaRPr>
          </a:p>
          <a:p>
            <a:pPr indent="-406400" lvl="1" marL="800100" marR="0" rtl="0" algn="l">
              <a:lnSpc>
                <a:spcPct val="100000"/>
              </a:lnSpc>
              <a:spcBef>
                <a:spcPts val="0"/>
              </a:spcBef>
              <a:spcAft>
                <a:spcPts val="0"/>
              </a:spcAft>
              <a:buClr>
                <a:schemeClr val="lt1"/>
              </a:buClr>
              <a:buSzPts val="3600"/>
              <a:buFont typeface="Calibri"/>
              <a:buChar char="•"/>
            </a:pPr>
            <a:r>
              <a:rPr i="0" lang="en-US" sz="3600" u="none" cap="none" strike="noStrike">
                <a:solidFill>
                  <a:schemeClr val="lt1"/>
                </a:solidFill>
                <a:latin typeface="Calibri"/>
                <a:ea typeface="Calibri"/>
                <a:cs typeface="Calibri"/>
                <a:sym typeface="Calibri"/>
              </a:rPr>
              <a:t>Library access</a:t>
            </a:r>
            <a:endParaRPr i="0" sz="3600" u="none" cap="none" strike="noStrike">
              <a:solidFill>
                <a:srgbClr val="000000"/>
              </a:solidFill>
              <a:latin typeface="Calibri"/>
              <a:ea typeface="Calibri"/>
              <a:cs typeface="Calibri"/>
              <a:sym typeface="Calibri"/>
            </a:endParaRPr>
          </a:p>
          <a:p>
            <a:pPr indent="-406400" lvl="1" marL="800100" marR="0" rtl="0" algn="l">
              <a:lnSpc>
                <a:spcPct val="100000"/>
              </a:lnSpc>
              <a:spcBef>
                <a:spcPts val="0"/>
              </a:spcBef>
              <a:spcAft>
                <a:spcPts val="0"/>
              </a:spcAft>
              <a:buClr>
                <a:schemeClr val="lt1"/>
              </a:buClr>
              <a:buSzPts val="3600"/>
              <a:buFont typeface="Calibri"/>
              <a:buChar char="•"/>
            </a:pPr>
            <a:r>
              <a:rPr i="0" lang="en-US" sz="3600" u="none" cap="none" strike="noStrike">
                <a:solidFill>
                  <a:schemeClr val="lt1"/>
                </a:solidFill>
                <a:latin typeface="Calibri"/>
                <a:ea typeface="Calibri"/>
                <a:cs typeface="Calibri"/>
                <a:sym typeface="Calibri"/>
              </a:rPr>
              <a:t>Your official FAU ID</a:t>
            </a:r>
            <a:endParaRPr i="0" sz="3600" u="none" cap="none" strike="noStrike">
              <a:solidFill>
                <a:srgbClr val="000000"/>
              </a:solidFill>
              <a:latin typeface="Calibri"/>
              <a:ea typeface="Calibri"/>
              <a:cs typeface="Calibri"/>
              <a:sym typeface="Calibri"/>
            </a:endParaRPr>
          </a:p>
          <a:p>
            <a:pPr indent="-406400" lvl="1" marL="800100" marR="0" rtl="0" algn="l">
              <a:lnSpc>
                <a:spcPct val="100000"/>
              </a:lnSpc>
              <a:spcBef>
                <a:spcPts val="0"/>
              </a:spcBef>
              <a:spcAft>
                <a:spcPts val="0"/>
              </a:spcAft>
              <a:buClr>
                <a:schemeClr val="lt1"/>
              </a:buClr>
              <a:buSzPts val="3600"/>
              <a:buFont typeface="Calibri"/>
              <a:buChar char="•"/>
            </a:pPr>
            <a:r>
              <a:rPr i="0" lang="en-US" sz="3600" u="none" cap="none" strike="noStrike">
                <a:solidFill>
                  <a:schemeClr val="lt1"/>
                </a:solidFill>
                <a:latin typeface="Calibri"/>
                <a:ea typeface="Calibri"/>
                <a:cs typeface="Calibri"/>
                <a:sym typeface="Calibri"/>
              </a:rPr>
              <a:t>Swipe into labs, classrooms, and buildings</a:t>
            </a:r>
            <a:endParaRPr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i="0" sz="23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sp>
        <p:nvSpPr>
          <p:cNvPr id="445" name="Google Shape;445;ge6a5e2c9c9_8_89"/>
          <p:cNvSpPr/>
          <p:nvPr/>
        </p:nvSpPr>
        <p:spPr>
          <a:xfrm>
            <a:off x="518202" y="681955"/>
            <a:ext cx="6509475" cy="73236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900"/>
              <a:buFont typeface="Arial"/>
              <a:buNone/>
            </a:pPr>
            <a:r>
              <a:rPr i="0" lang="en-US" sz="3900" u="none" cap="none" strike="noStrike">
                <a:solidFill>
                  <a:schemeClr val="dk1"/>
                </a:solidFill>
                <a:latin typeface="Calibri"/>
                <a:ea typeface="Calibri"/>
                <a:cs typeface="Calibri"/>
                <a:sym typeface="Calibri"/>
              </a:rPr>
              <a:t>Obtaining Your Owl Card</a:t>
            </a:r>
            <a:endParaRPr i="0" sz="1500" u="none" cap="none" strike="noStrike">
              <a:solidFill>
                <a:srgbClr val="000000"/>
              </a:solidFill>
              <a:latin typeface="Calibri"/>
              <a:ea typeface="Calibri"/>
              <a:cs typeface="Calibri"/>
              <a:sym typeface="Calibri"/>
            </a:endParaRPr>
          </a:p>
        </p:txBody>
      </p:sp>
      <p:sp>
        <p:nvSpPr>
          <p:cNvPr id="446" name="Google Shape;446;ge6a5e2c9c9_8_89"/>
          <p:cNvSpPr/>
          <p:nvPr/>
        </p:nvSpPr>
        <p:spPr>
          <a:xfrm>
            <a:off x="518199" y="1479387"/>
            <a:ext cx="9083025" cy="481372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1900"/>
              <a:buFont typeface="Arial"/>
              <a:buNone/>
            </a:pPr>
            <a:r>
              <a:rPr b="1" i="0" lang="en-US" sz="2300" u="none" cap="none" strike="noStrike">
                <a:solidFill>
                  <a:schemeClr val="dk1"/>
                </a:solidFill>
                <a:latin typeface="Calibri"/>
                <a:ea typeface="Calibri"/>
                <a:cs typeface="Calibri"/>
                <a:sym typeface="Calibri"/>
              </a:rPr>
              <a:t>Online </a:t>
            </a:r>
            <a:endParaRPr i="0" sz="1800" u="none" cap="none" strike="noStrike">
              <a:solidFill>
                <a:srgbClr val="000000"/>
              </a:solidFill>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You may request your Owl Card online using this QR code</a:t>
            </a:r>
            <a:endParaRPr i="0" sz="1800" u="none" cap="none" strike="noStrike">
              <a:solidFill>
                <a:srgbClr val="000000"/>
              </a:solidFill>
              <a:latin typeface="Calibri"/>
              <a:ea typeface="Calibri"/>
              <a:cs typeface="Calibri"/>
              <a:sym typeface="Calibri"/>
            </a:endParaRPr>
          </a:p>
          <a:p>
            <a:pPr indent="0" lvl="1" marL="495300" marR="0" rtl="0" algn="l">
              <a:lnSpc>
                <a:spcPct val="100000"/>
              </a:lnSpc>
              <a:spcBef>
                <a:spcPts val="0"/>
              </a:spcBef>
              <a:spcAft>
                <a:spcPts val="0"/>
              </a:spcAft>
              <a:buClr>
                <a:srgbClr val="000000"/>
              </a:buClr>
              <a:buSzPts val="1900"/>
              <a:buFont typeface="Arial"/>
              <a:buNone/>
            </a:pPr>
            <a:r>
              <a:t/>
            </a:r>
            <a:endParaRPr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2300" u="none" cap="none" strike="noStrike">
                <a:solidFill>
                  <a:schemeClr val="dk1"/>
                </a:solidFill>
                <a:latin typeface="Calibri"/>
                <a:ea typeface="Calibri"/>
                <a:cs typeface="Calibri"/>
                <a:sym typeface="Calibri"/>
              </a:rPr>
              <a:t>In Person</a:t>
            </a:r>
            <a:endParaRPr sz="1800">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Visit one of our locations (Boca Raton, Jupiter, Davie)</a:t>
            </a:r>
            <a:endParaRPr i="0" sz="1800" u="none" cap="none" strike="noStrike">
              <a:solidFill>
                <a:srgbClr val="000000"/>
              </a:solidFill>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Check our website for current operating hours</a:t>
            </a:r>
            <a:endParaRPr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2300" u="none" cap="none" strike="noStrike">
                <a:solidFill>
                  <a:schemeClr val="dk1"/>
                </a:solidFill>
                <a:latin typeface="Calibri"/>
                <a:ea typeface="Calibri"/>
                <a:cs typeface="Calibri"/>
                <a:sym typeface="Calibri"/>
              </a:rPr>
              <a:t>	</a:t>
            </a:r>
            <a:endParaRPr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2300" u="none" cap="none" strike="noStrike">
                <a:solidFill>
                  <a:schemeClr val="dk1"/>
                </a:solidFill>
                <a:latin typeface="Calibri"/>
                <a:ea typeface="Calibri"/>
                <a:cs typeface="Calibri"/>
                <a:sym typeface="Calibri"/>
              </a:rPr>
              <a:t>Before Receiving an Owl Card</a:t>
            </a:r>
            <a:endParaRPr i="0" sz="1800" u="none" cap="none" strike="noStrike">
              <a:solidFill>
                <a:srgbClr val="000000"/>
              </a:solidFill>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Must be registered for at least one class</a:t>
            </a:r>
            <a:endParaRPr i="0" sz="1800" u="none" cap="none" strike="noStrike">
              <a:solidFill>
                <a:srgbClr val="000000"/>
              </a:solidFill>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Bring a valid, original, government issued picture ID (i.e., driver’s license or passport)</a:t>
            </a:r>
            <a:endParaRPr i="0" sz="1800" u="none" cap="none" strike="noStrike">
              <a:solidFill>
                <a:srgbClr val="000000"/>
              </a:solidFill>
              <a:latin typeface="Calibri"/>
              <a:ea typeface="Calibri"/>
              <a:cs typeface="Calibri"/>
              <a:sym typeface="Calibri"/>
            </a:endParaRPr>
          </a:p>
          <a:p>
            <a:pPr indent="0" lvl="1" marL="495300" marR="0" rtl="0" algn="l">
              <a:lnSpc>
                <a:spcPct val="100000"/>
              </a:lnSpc>
              <a:spcBef>
                <a:spcPts val="0"/>
              </a:spcBef>
              <a:spcAft>
                <a:spcPts val="0"/>
              </a:spcAft>
              <a:buClr>
                <a:srgbClr val="000000"/>
              </a:buClr>
              <a:buSzPts val="1900"/>
              <a:buFont typeface="Arial"/>
              <a:buNone/>
            </a:pPr>
            <a:r>
              <a:t/>
            </a:r>
            <a:endParaRPr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2300" u="none" cap="none" strike="noStrike">
                <a:solidFill>
                  <a:schemeClr val="dk1"/>
                </a:solidFill>
                <a:latin typeface="Calibri"/>
                <a:ea typeface="Calibri"/>
                <a:cs typeface="Calibri"/>
                <a:sym typeface="Calibri"/>
              </a:rPr>
              <a:t>Lost or damaged Owl Card</a:t>
            </a:r>
            <a:endParaRPr i="0" sz="1800" u="none" cap="none" strike="noStrike">
              <a:solidFill>
                <a:srgbClr val="000000"/>
              </a:solidFill>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Replacements are $15 each charged to your student account</a:t>
            </a:r>
            <a:endParaRPr i="0" sz="1800" u="none" cap="none" strike="noStrike">
              <a:solidFill>
                <a:srgbClr val="000000"/>
              </a:solidFill>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Visit or contact the Owl Card Center office for your replacement</a:t>
            </a:r>
            <a:endParaRPr i="0" sz="1800" u="none" cap="none" strike="noStrike">
              <a:solidFill>
                <a:srgbClr val="000000"/>
              </a:solidFill>
              <a:latin typeface="Calibri"/>
              <a:ea typeface="Calibri"/>
              <a:cs typeface="Calibri"/>
              <a:sym typeface="Calibri"/>
            </a:endParaRPr>
          </a:p>
        </p:txBody>
      </p:sp>
      <p:pic>
        <p:nvPicPr>
          <p:cNvPr id="447" name="Google Shape;447;ge6a5e2c9c9_8_89"/>
          <p:cNvPicPr preferRelativeResize="0"/>
          <p:nvPr/>
        </p:nvPicPr>
        <p:blipFill rotWithShape="1">
          <a:blip r:embed="rId4">
            <a:alphaModFix/>
          </a:blip>
          <a:srcRect b="0" l="0" r="0" t="0"/>
          <a:stretch/>
        </p:blipFill>
        <p:spPr>
          <a:xfrm>
            <a:off x="8762896" y="2806699"/>
            <a:ext cx="2000250" cy="2000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1" name="Shape 451"/>
        <p:cNvGrpSpPr/>
        <p:nvPr/>
      </p:nvGrpSpPr>
      <p:grpSpPr>
        <a:xfrm>
          <a:off x="0" y="0"/>
          <a:ext cx="0" cy="0"/>
          <a:chOff x="0" y="0"/>
          <a:chExt cx="0" cy="0"/>
        </a:xfrm>
      </p:grpSpPr>
      <p:sp>
        <p:nvSpPr>
          <p:cNvPr id="452" name="Google Shape;452;ge6a5e2c9c9_8_95"/>
          <p:cNvSpPr/>
          <p:nvPr/>
        </p:nvSpPr>
        <p:spPr>
          <a:xfrm>
            <a:off x="723386" y="723400"/>
            <a:ext cx="5815031" cy="662745"/>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400"/>
              <a:buFont typeface="Arial"/>
              <a:buNone/>
            </a:pPr>
            <a:r>
              <a:rPr i="0" lang="en-US" sz="3400" u="none" cap="none" strike="noStrike">
                <a:solidFill>
                  <a:schemeClr val="dk1"/>
                </a:solidFill>
                <a:latin typeface="Calibri"/>
                <a:ea typeface="Calibri"/>
                <a:cs typeface="Calibri"/>
                <a:sym typeface="Calibri"/>
              </a:rPr>
              <a:t>Parking and Transportation</a:t>
            </a:r>
            <a:endParaRPr i="0" sz="1500" u="none" cap="none" strike="noStrike">
              <a:solidFill>
                <a:srgbClr val="000000"/>
              </a:solidFill>
              <a:latin typeface="Calibri"/>
              <a:ea typeface="Calibri"/>
              <a:cs typeface="Calibri"/>
              <a:sym typeface="Calibri"/>
            </a:endParaRPr>
          </a:p>
        </p:txBody>
      </p:sp>
      <p:sp>
        <p:nvSpPr>
          <p:cNvPr id="453" name="Google Shape;453;ge6a5e2c9c9_8_95"/>
          <p:cNvSpPr/>
          <p:nvPr/>
        </p:nvSpPr>
        <p:spPr>
          <a:xfrm>
            <a:off x="723398" y="1563858"/>
            <a:ext cx="10418940" cy="481372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1900"/>
              <a:buFont typeface="Arial"/>
              <a:buNone/>
            </a:pPr>
            <a:r>
              <a:rPr i="0" lang="en-US" sz="2300" u="none" cap="none" strike="noStrike">
                <a:solidFill>
                  <a:schemeClr val="dk1"/>
                </a:solidFill>
                <a:latin typeface="Calibri"/>
                <a:ea typeface="Calibri"/>
                <a:cs typeface="Calibri"/>
                <a:sym typeface="Calibri"/>
              </a:rPr>
              <a:t>ALL vehicles parked on campus MUST be registered with FAU Parking</a:t>
            </a:r>
            <a:endParaRPr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i="0" lang="en-US" sz="2300" u="none" cap="none" strike="noStrike">
                <a:solidFill>
                  <a:schemeClr val="dk1"/>
                </a:solidFill>
                <a:latin typeface="Calibri"/>
                <a:ea typeface="Calibri"/>
                <a:cs typeface="Calibri"/>
                <a:sym typeface="Calibri"/>
              </a:rPr>
              <a:t>The Transportation Access Fee includes your virtual parking permit</a:t>
            </a:r>
            <a:endParaRPr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i="0" lang="en-US" sz="2300" u="none" cap="none" strike="noStrike">
                <a:solidFill>
                  <a:schemeClr val="dk1"/>
                </a:solidFill>
                <a:latin typeface="Calibri"/>
                <a:ea typeface="Calibri"/>
                <a:cs typeface="Calibri"/>
                <a:sym typeface="Calibri"/>
              </a:rPr>
              <a:t>Know where you can park</a:t>
            </a:r>
            <a:endParaRPr i="0" sz="1800" u="none" cap="none" strike="noStrike">
              <a:solidFill>
                <a:srgbClr val="000000"/>
              </a:solidFill>
              <a:latin typeface="Calibri"/>
              <a:ea typeface="Calibri"/>
              <a:cs typeface="Calibri"/>
              <a:sym typeface="Calibri"/>
            </a:endParaRPr>
          </a:p>
          <a:p>
            <a:pPr indent="0" lvl="1" marL="495300" marR="0" rtl="0" algn="l">
              <a:lnSpc>
                <a:spcPct val="100000"/>
              </a:lnSpc>
              <a:spcBef>
                <a:spcPts val="0"/>
              </a:spcBef>
              <a:spcAft>
                <a:spcPts val="0"/>
              </a:spcAft>
              <a:buClr>
                <a:srgbClr val="000000"/>
              </a:buClr>
              <a:buSzPts val="1900"/>
              <a:buFont typeface="Arial"/>
              <a:buNone/>
            </a:pPr>
            <a:r>
              <a:rPr i="0" lang="en-US" sz="2300" u="none" cap="none" strike="noStrike">
                <a:solidFill>
                  <a:schemeClr val="dk1"/>
                </a:solidFill>
                <a:latin typeface="Calibri"/>
                <a:ea typeface="Calibri"/>
                <a:cs typeface="Calibri"/>
                <a:sym typeface="Calibri"/>
              </a:rPr>
              <a:t>Resident students park in </a:t>
            </a:r>
            <a:r>
              <a:rPr b="1" i="0" lang="en-US" sz="2300" u="none" cap="none" strike="noStrike">
                <a:solidFill>
                  <a:schemeClr val="accent6"/>
                </a:solidFill>
                <a:latin typeface="Calibri"/>
                <a:ea typeface="Calibri"/>
                <a:cs typeface="Calibri"/>
                <a:sym typeface="Calibri"/>
              </a:rPr>
              <a:t>Green</a:t>
            </a:r>
            <a:r>
              <a:rPr i="0" lang="en-US" sz="2300" u="none" cap="none" strike="noStrike">
                <a:solidFill>
                  <a:schemeClr val="dk1"/>
                </a:solidFill>
                <a:latin typeface="Calibri"/>
                <a:ea typeface="Calibri"/>
                <a:cs typeface="Calibri"/>
                <a:sym typeface="Calibri"/>
              </a:rPr>
              <a:t> lots</a:t>
            </a:r>
            <a:endParaRPr i="0" sz="1800" u="none" cap="none" strike="noStrike">
              <a:solidFill>
                <a:srgbClr val="000000"/>
              </a:solidFill>
              <a:latin typeface="Calibri"/>
              <a:ea typeface="Calibri"/>
              <a:cs typeface="Calibri"/>
              <a:sym typeface="Calibri"/>
            </a:endParaRPr>
          </a:p>
          <a:p>
            <a:pPr indent="0" lvl="1" marL="495300" marR="0" rtl="0" algn="l">
              <a:lnSpc>
                <a:spcPct val="100000"/>
              </a:lnSpc>
              <a:spcBef>
                <a:spcPts val="0"/>
              </a:spcBef>
              <a:spcAft>
                <a:spcPts val="0"/>
              </a:spcAft>
              <a:buClr>
                <a:srgbClr val="000000"/>
              </a:buClr>
              <a:buSzPts val="1900"/>
              <a:buFont typeface="Arial"/>
              <a:buNone/>
            </a:pPr>
            <a:r>
              <a:rPr i="0" lang="en-US" sz="2300" u="none" cap="none" strike="noStrike">
                <a:solidFill>
                  <a:schemeClr val="dk1"/>
                </a:solidFill>
                <a:latin typeface="Calibri"/>
                <a:ea typeface="Calibri"/>
                <a:cs typeface="Calibri"/>
                <a:sym typeface="Calibri"/>
              </a:rPr>
              <a:t>Commuter students park in </a:t>
            </a:r>
            <a:r>
              <a:rPr b="1" i="0" lang="en-US" sz="2300" u="none" cap="none" strike="noStrike">
                <a:solidFill>
                  <a:srgbClr val="0070C0"/>
                </a:solidFill>
                <a:latin typeface="Calibri"/>
                <a:ea typeface="Calibri"/>
                <a:cs typeface="Calibri"/>
                <a:sym typeface="Calibri"/>
              </a:rPr>
              <a:t>Blue</a:t>
            </a:r>
            <a:r>
              <a:rPr i="0" lang="en-US" sz="2300" u="none" cap="none" strike="noStrike">
                <a:solidFill>
                  <a:schemeClr val="dk1"/>
                </a:solidFill>
                <a:latin typeface="Calibri"/>
                <a:ea typeface="Calibri"/>
                <a:cs typeface="Calibri"/>
                <a:sym typeface="Calibri"/>
              </a:rPr>
              <a:t> lots</a:t>
            </a:r>
            <a:endParaRPr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i="0" lang="en-US" sz="2300" u="none" cap="none" strike="noStrike">
                <a:solidFill>
                  <a:schemeClr val="dk1"/>
                </a:solidFill>
                <a:latin typeface="Calibri"/>
                <a:ea typeface="Calibri"/>
                <a:cs typeface="Calibri"/>
                <a:sym typeface="Calibri"/>
              </a:rPr>
              <a:t>Find permit registration form, parking rules and regulations, parking maps and more:</a:t>
            </a:r>
            <a:endParaRPr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i="0" sz="1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900"/>
              <a:buFont typeface="Arial"/>
              <a:buNone/>
            </a:pPr>
            <a:r>
              <a:rPr b="1" i="0" lang="en-US" sz="3900" u="none" cap="none" strike="noStrike">
                <a:solidFill>
                  <a:schemeClr val="dk1"/>
                </a:solidFill>
                <a:latin typeface="Calibri"/>
                <a:ea typeface="Calibri"/>
                <a:cs typeface="Calibri"/>
                <a:sym typeface="Calibri"/>
              </a:rPr>
              <a:t>fau.edu/parking</a:t>
            </a:r>
            <a:endParaRPr i="0" sz="1500" u="none" cap="none" strike="noStrike">
              <a:solidFill>
                <a:srgbClr val="000000"/>
              </a:solidFill>
              <a:latin typeface="Calibri"/>
              <a:ea typeface="Calibri"/>
              <a:cs typeface="Calibri"/>
              <a:sym typeface="Calibri"/>
            </a:endParaRPr>
          </a:p>
          <a:p>
            <a:pPr indent="0" lvl="1" marL="495300" marR="0" rtl="0" algn="l">
              <a:lnSpc>
                <a:spcPct val="100000"/>
              </a:lnSpc>
              <a:spcBef>
                <a:spcPts val="0"/>
              </a:spcBef>
              <a:spcAft>
                <a:spcPts val="0"/>
              </a:spcAft>
              <a:buClr>
                <a:srgbClr val="000000"/>
              </a:buClr>
              <a:buSzPts val="1900"/>
              <a:buFont typeface="Arial"/>
              <a:buNone/>
            </a:pPr>
            <a:r>
              <a:t/>
            </a:r>
            <a:endParaRPr i="0" sz="1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2300" u="none" cap="none" strike="noStrike">
                <a:solidFill>
                  <a:schemeClr val="dk1"/>
                </a:solidFill>
                <a:latin typeface="Calibri"/>
                <a:ea typeface="Calibri"/>
                <a:cs typeface="Calibri"/>
                <a:sym typeface="Calibri"/>
              </a:rPr>
              <a:t>Transportation Services</a:t>
            </a:r>
            <a:endParaRPr b="1" i="0" sz="1800" u="none" cap="none" strike="noStrike">
              <a:solidFill>
                <a:srgbClr val="000000"/>
              </a:solidFill>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Buses will require a face covering and seating will be limited to enforce physical distancing.</a:t>
            </a:r>
            <a:endParaRPr sz="2300">
              <a:solidFill>
                <a:schemeClr val="dk1"/>
              </a:solidFill>
              <a:latin typeface="Calibri"/>
              <a:ea typeface="Calibri"/>
              <a:cs typeface="Calibri"/>
              <a:sym typeface="Calibri"/>
            </a:endParaRPr>
          </a:p>
          <a:p>
            <a:pPr indent="-400050" lvl="0" marL="495300" marR="0" rtl="0" algn="l">
              <a:lnSpc>
                <a:spcPct val="100000"/>
              </a:lnSpc>
              <a:spcBef>
                <a:spcPts val="0"/>
              </a:spcBef>
              <a:spcAft>
                <a:spcPts val="0"/>
              </a:spcAft>
              <a:buClr>
                <a:schemeClr val="dk1"/>
              </a:buClr>
              <a:buSzPts val="2300"/>
              <a:buFont typeface="Calibri"/>
              <a:buChar char="●"/>
            </a:pPr>
            <a:r>
              <a:rPr i="0" lang="en-US" sz="2300" u="none" cap="none" strike="noStrike">
                <a:solidFill>
                  <a:schemeClr val="dk1"/>
                </a:solidFill>
                <a:latin typeface="Calibri"/>
                <a:ea typeface="Calibri"/>
                <a:cs typeface="Calibri"/>
                <a:sym typeface="Calibri"/>
              </a:rPr>
              <a:t>Current routes and schedules can also be found on our Parking website</a:t>
            </a:r>
            <a:endParaRPr i="0" sz="1800" u="none" cap="none" strike="noStrike">
              <a:solidFill>
                <a:srgbClr val="000000"/>
              </a:solidFill>
              <a:latin typeface="Calibri"/>
              <a:ea typeface="Calibri"/>
              <a:cs typeface="Calibri"/>
              <a:sym typeface="Calibri"/>
            </a:endParaRPr>
          </a:p>
          <a:p>
            <a:pPr indent="0" lvl="1" marL="495300" marR="0" rtl="0" algn="l">
              <a:lnSpc>
                <a:spcPct val="100000"/>
              </a:lnSpc>
              <a:spcBef>
                <a:spcPts val="0"/>
              </a:spcBef>
              <a:spcAft>
                <a:spcPts val="0"/>
              </a:spcAft>
              <a:buClr>
                <a:srgbClr val="000000"/>
              </a:buClr>
              <a:buSzPts val="1900"/>
              <a:buFont typeface="Arial"/>
              <a:buNone/>
            </a:pPr>
            <a:r>
              <a:t/>
            </a:r>
            <a:endParaRPr i="0" sz="23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7" name="Shape 457"/>
        <p:cNvGrpSpPr/>
        <p:nvPr/>
      </p:nvGrpSpPr>
      <p:grpSpPr>
        <a:xfrm>
          <a:off x="0" y="0"/>
          <a:ext cx="0" cy="0"/>
          <a:chOff x="0" y="0"/>
          <a:chExt cx="0" cy="0"/>
        </a:xfrm>
      </p:grpSpPr>
      <p:sp>
        <p:nvSpPr>
          <p:cNvPr id="458" name="Google Shape;458;ge6a5e2c9c9_8_100"/>
          <p:cNvSpPr/>
          <p:nvPr/>
        </p:nvSpPr>
        <p:spPr>
          <a:xfrm>
            <a:off x="406205" y="648833"/>
            <a:ext cx="8321286" cy="662745"/>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400"/>
              <a:buFont typeface="Arial"/>
              <a:buNone/>
            </a:pPr>
            <a:r>
              <a:rPr i="0" lang="en-US" sz="3400" u="none" cap="none" strike="noStrike">
                <a:solidFill>
                  <a:schemeClr val="lt1"/>
                </a:solidFill>
                <a:latin typeface="Calibri"/>
                <a:ea typeface="Calibri"/>
                <a:cs typeface="Calibri"/>
                <a:sym typeface="Calibri"/>
              </a:rPr>
              <a:t>Register Your Vehicle with FAU</a:t>
            </a:r>
            <a:endParaRPr i="0" sz="1500" u="none" cap="none" strike="noStrike">
              <a:solidFill>
                <a:srgbClr val="000000"/>
              </a:solidFill>
              <a:latin typeface="Calibri"/>
              <a:ea typeface="Calibri"/>
              <a:cs typeface="Calibri"/>
              <a:sym typeface="Calibri"/>
            </a:endParaRPr>
          </a:p>
        </p:txBody>
      </p:sp>
      <p:sp>
        <p:nvSpPr>
          <p:cNvPr id="459" name="Google Shape;459;ge6a5e2c9c9_8_100"/>
          <p:cNvSpPr/>
          <p:nvPr/>
        </p:nvSpPr>
        <p:spPr>
          <a:xfrm>
            <a:off x="285025" y="2815390"/>
            <a:ext cx="5662126" cy="1151085"/>
          </a:xfrm>
          <a:prstGeom prst="rect">
            <a:avLst/>
          </a:prstGeom>
          <a:noFill/>
          <a:ln>
            <a:noFill/>
          </a:ln>
        </p:spPr>
        <p:txBody>
          <a:bodyPr anchorCtr="0" anchor="t" bIns="49250" lIns="98525" spcFirstLastPara="1" rIns="98525" wrap="square" tIns="49250">
            <a:noAutofit/>
          </a:bodyPr>
          <a:lstStyle/>
          <a:p>
            <a:pPr indent="-349250" lvl="0" marL="304800" marR="0" rtl="0" algn="l">
              <a:lnSpc>
                <a:spcPct val="100000"/>
              </a:lnSpc>
              <a:spcBef>
                <a:spcPts val="0"/>
              </a:spcBef>
              <a:spcAft>
                <a:spcPts val="0"/>
              </a:spcAft>
              <a:buClr>
                <a:schemeClr val="lt1"/>
              </a:buClr>
              <a:buSzPts val="2900"/>
              <a:buFont typeface="Calibri"/>
              <a:buChar char="-"/>
            </a:pPr>
            <a:r>
              <a:rPr i="0" lang="en-US" sz="2900" u="none" cap="none" strike="noStrike">
                <a:solidFill>
                  <a:schemeClr val="lt1"/>
                </a:solidFill>
                <a:latin typeface="Calibri"/>
                <a:ea typeface="Calibri"/>
                <a:cs typeface="Calibri"/>
                <a:sym typeface="Calibri"/>
              </a:rPr>
              <a:t>Visit fau.edu/parking (or QR code)</a:t>
            </a:r>
            <a:endParaRPr i="0" sz="2300" u="none" cap="none" strike="noStrike">
              <a:solidFill>
                <a:srgbClr val="000000"/>
              </a:solidFill>
              <a:latin typeface="Calibri"/>
              <a:ea typeface="Calibri"/>
              <a:cs typeface="Calibri"/>
              <a:sym typeface="Calibri"/>
            </a:endParaRPr>
          </a:p>
          <a:p>
            <a:pPr indent="-349250" lvl="0" marL="304800" marR="0" rtl="0" algn="l">
              <a:lnSpc>
                <a:spcPct val="100000"/>
              </a:lnSpc>
              <a:spcBef>
                <a:spcPts val="0"/>
              </a:spcBef>
              <a:spcAft>
                <a:spcPts val="0"/>
              </a:spcAft>
              <a:buClr>
                <a:schemeClr val="lt1"/>
              </a:buClr>
              <a:buSzPts val="2900"/>
              <a:buFont typeface="Calibri"/>
              <a:buChar char="-"/>
            </a:pPr>
            <a:r>
              <a:rPr i="0" lang="en-US" sz="2900" u="none" cap="none" strike="noStrike">
                <a:solidFill>
                  <a:schemeClr val="lt1"/>
                </a:solidFill>
                <a:latin typeface="Calibri"/>
                <a:ea typeface="Calibri"/>
                <a:cs typeface="Calibri"/>
                <a:sym typeface="Calibri"/>
              </a:rPr>
              <a:t>Click “FAU Parking Login”</a:t>
            </a:r>
            <a:endParaRPr i="0" sz="2300" u="none" cap="none" strike="noStrike">
              <a:solidFill>
                <a:srgbClr val="000000"/>
              </a:solidFill>
              <a:latin typeface="Calibri"/>
              <a:ea typeface="Calibri"/>
              <a:cs typeface="Calibri"/>
              <a:sym typeface="Calibri"/>
            </a:endParaRPr>
          </a:p>
          <a:p>
            <a:pPr indent="-349250" lvl="0" marL="304800" marR="0" rtl="0" algn="l">
              <a:lnSpc>
                <a:spcPct val="100000"/>
              </a:lnSpc>
              <a:spcBef>
                <a:spcPts val="0"/>
              </a:spcBef>
              <a:spcAft>
                <a:spcPts val="0"/>
              </a:spcAft>
              <a:buClr>
                <a:schemeClr val="lt1"/>
              </a:buClr>
              <a:buSzPts val="2900"/>
              <a:buFont typeface="Calibri"/>
              <a:buChar char="-"/>
            </a:pPr>
            <a:r>
              <a:rPr i="0" lang="en-US" sz="2900" u="none" cap="none" strike="noStrike">
                <a:solidFill>
                  <a:schemeClr val="lt1"/>
                </a:solidFill>
                <a:latin typeface="Calibri"/>
                <a:ea typeface="Calibri"/>
                <a:cs typeface="Calibri"/>
                <a:sym typeface="Calibri"/>
              </a:rPr>
              <a:t>Login using your FAU credentials</a:t>
            </a:r>
            <a:endParaRPr i="0" sz="2300" u="none" cap="none" strike="noStrike">
              <a:solidFill>
                <a:srgbClr val="000000"/>
              </a:solidFill>
              <a:latin typeface="Calibri"/>
              <a:ea typeface="Calibri"/>
              <a:cs typeface="Calibri"/>
              <a:sym typeface="Calibri"/>
            </a:endParaRPr>
          </a:p>
        </p:txBody>
      </p:sp>
      <p:pic>
        <p:nvPicPr>
          <p:cNvPr id="460" name="Google Shape;460;ge6a5e2c9c9_8_100"/>
          <p:cNvPicPr preferRelativeResize="0"/>
          <p:nvPr/>
        </p:nvPicPr>
        <p:blipFill rotWithShape="1">
          <a:blip r:embed="rId4">
            <a:alphaModFix/>
          </a:blip>
          <a:srcRect b="0" l="0" r="0" t="0"/>
          <a:stretch/>
        </p:blipFill>
        <p:spPr>
          <a:xfrm>
            <a:off x="187903" y="5470287"/>
            <a:ext cx="2000250" cy="2000250"/>
          </a:xfrm>
          <a:prstGeom prst="rect">
            <a:avLst/>
          </a:prstGeom>
          <a:noFill/>
          <a:ln>
            <a:noFill/>
          </a:ln>
        </p:spPr>
      </p:pic>
      <p:pic>
        <p:nvPicPr>
          <p:cNvPr id="461" name="Google Shape;461;ge6a5e2c9c9_8_100"/>
          <p:cNvPicPr preferRelativeResize="0"/>
          <p:nvPr/>
        </p:nvPicPr>
        <p:blipFill rotWithShape="1">
          <a:blip r:embed="rId5">
            <a:alphaModFix/>
          </a:blip>
          <a:srcRect b="0" l="0" r="0" t="0"/>
          <a:stretch/>
        </p:blipFill>
        <p:spPr>
          <a:xfrm>
            <a:off x="6181661" y="1284996"/>
            <a:ext cx="6619939" cy="4553716"/>
          </a:xfrm>
          <a:prstGeom prst="rect">
            <a:avLst/>
          </a:prstGeom>
          <a:noFill/>
          <a:ln>
            <a:noFill/>
          </a:ln>
        </p:spPr>
      </p:pic>
      <p:sp>
        <p:nvSpPr>
          <p:cNvPr id="462" name="Google Shape;462;ge6a5e2c9c9_8_100"/>
          <p:cNvSpPr/>
          <p:nvPr/>
        </p:nvSpPr>
        <p:spPr>
          <a:xfrm>
            <a:off x="10440139" y="5000496"/>
            <a:ext cx="887504" cy="667018"/>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9250" lIns="98525" spcFirstLastPara="1" rIns="98525" wrap="square" tIns="4925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6" name="Shape 466"/>
        <p:cNvGrpSpPr/>
        <p:nvPr/>
      </p:nvGrpSpPr>
      <p:grpSpPr>
        <a:xfrm>
          <a:off x="0" y="0"/>
          <a:ext cx="0" cy="0"/>
          <a:chOff x="0" y="0"/>
          <a:chExt cx="0" cy="0"/>
        </a:xfrm>
      </p:grpSpPr>
      <p:sp>
        <p:nvSpPr>
          <p:cNvPr id="467" name="Google Shape;467;ge6a5e2c9c9_8_108"/>
          <p:cNvSpPr/>
          <p:nvPr/>
        </p:nvSpPr>
        <p:spPr>
          <a:xfrm>
            <a:off x="406205" y="648833"/>
            <a:ext cx="8321286" cy="662745"/>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400"/>
              <a:buFont typeface="Arial"/>
              <a:buNone/>
            </a:pPr>
            <a:r>
              <a:rPr i="0" lang="en-US" sz="3400" u="none" cap="none" strike="noStrike">
                <a:solidFill>
                  <a:schemeClr val="lt1"/>
                </a:solidFill>
                <a:latin typeface="Calibri"/>
                <a:ea typeface="Calibri"/>
                <a:cs typeface="Calibri"/>
                <a:sym typeface="Calibri"/>
              </a:rPr>
              <a:t>Register Your Vehicle with FAU</a:t>
            </a:r>
            <a:endParaRPr i="0" sz="1500" u="none" cap="none" strike="noStrike">
              <a:solidFill>
                <a:srgbClr val="000000"/>
              </a:solidFill>
              <a:latin typeface="Calibri"/>
              <a:ea typeface="Calibri"/>
              <a:cs typeface="Calibri"/>
              <a:sym typeface="Calibri"/>
            </a:endParaRPr>
          </a:p>
        </p:txBody>
      </p:sp>
      <p:sp>
        <p:nvSpPr>
          <p:cNvPr id="468" name="Google Shape;468;ge6a5e2c9c9_8_108"/>
          <p:cNvSpPr/>
          <p:nvPr/>
        </p:nvSpPr>
        <p:spPr>
          <a:xfrm>
            <a:off x="285025" y="2815390"/>
            <a:ext cx="5010131" cy="1848711"/>
          </a:xfrm>
          <a:prstGeom prst="rect">
            <a:avLst/>
          </a:prstGeom>
          <a:noFill/>
          <a:ln>
            <a:noFill/>
          </a:ln>
        </p:spPr>
        <p:txBody>
          <a:bodyPr anchorCtr="0" anchor="t" bIns="49250" lIns="98525" spcFirstLastPara="1" rIns="98525" wrap="square" tIns="49250">
            <a:noAutofit/>
          </a:bodyPr>
          <a:lstStyle/>
          <a:p>
            <a:pPr indent="-304800" lvl="0" marL="304800" marR="0" rtl="0" algn="l">
              <a:lnSpc>
                <a:spcPct val="100000"/>
              </a:lnSpc>
              <a:spcBef>
                <a:spcPts val="0"/>
              </a:spcBef>
              <a:spcAft>
                <a:spcPts val="0"/>
              </a:spcAft>
              <a:buClr>
                <a:schemeClr val="lt1"/>
              </a:buClr>
              <a:buSzPts val="2200"/>
              <a:buFont typeface="Calibri"/>
              <a:buChar char="-"/>
            </a:pPr>
            <a:r>
              <a:rPr i="0" lang="en-US" sz="2200" u="none" cap="none" strike="noStrike">
                <a:solidFill>
                  <a:schemeClr val="lt1"/>
                </a:solidFill>
                <a:latin typeface="Calibri"/>
                <a:ea typeface="Calibri"/>
                <a:cs typeface="Calibri"/>
                <a:sym typeface="Calibri"/>
              </a:rPr>
              <a:t>Click “My Vehicles” the “Add Vehicle”</a:t>
            </a:r>
            <a:endParaRPr i="0" sz="1500" u="none" cap="none" strike="noStrike">
              <a:solidFill>
                <a:srgbClr val="000000"/>
              </a:solidFill>
              <a:latin typeface="Calibri"/>
              <a:ea typeface="Calibri"/>
              <a:cs typeface="Calibri"/>
              <a:sym typeface="Calibri"/>
            </a:endParaRPr>
          </a:p>
          <a:p>
            <a:pPr indent="-304800" lvl="0" marL="304800" marR="0" rtl="0" algn="l">
              <a:lnSpc>
                <a:spcPct val="100000"/>
              </a:lnSpc>
              <a:spcBef>
                <a:spcPts val="0"/>
              </a:spcBef>
              <a:spcAft>
                <a:spcPts val="0"/>
              </a:spcAft>
              <a:buClr>
                <a:schemeClr val="lt1"/>
              </a:buClr>
              <a:buSzPts val="2200"/>
              <a:buFont typeface="Calibri"/>
              <a:buChar char="-"/>
            </a:pPr>
            <a:r>
              <a:rPr i="0" lang="en-US" sz="2200" u="none" cap="none" strike="noStrike">
                <a:solidFill>
                  <a:schemeClr val="lt1"/>
                </a:solidFill>
                <a:latin typeface="Calibri"/>
                <a:ea typeface="Calibri"/>
                <a:cs typeface="Calibri"/>
                <a:sym typeface="Calibri"/>
              </a:rPr>
              <a:t>Fill out the information requested</a:t>
            </a:r>
            <a:endParaRPr i="0" sz="1500" u="none" cap="none" strike="noStrike">
              <a:solidFill>
                <a:srgbClr val="000000"/>
              </a:solidFill>
              <a:latin typeface="Calibri"/>
              <a:ea typeface="Calibri"/>
              <a:cs typeface="Calibri"/>
              <a:sym typeface="Calibri"/>
            </a:endParaRPr>
          </a:p>
          <a:p>
            <a:pPr indent="-304800" lvl="0" marL="304800" marR="0" rtl="0" algn="l">
              <a:lnSpc>
                <a:spcPct val="100000"/>
              </a:lnSpc>
              <a:spcBef>
                <a:spcPts val="0"/>
              </a:spcBef>
              <a:spcAft>
                <a:spcPts val="0"/>
              </a:spcAft>
              <a:buClr>
                <a:schemeClr val="lt1"/>
              </a:buClr>
              <a:buSzPts val="2200"/>
              <a:buFont typeface="Calibri"/>
              <a:buChar char="-"/>
            </a:pPr>
            <a:r>
              <a:rPr b="1" i="0" lang="en-US" sz="2200" u="none" cap="none" strike="noStrike">
                <a:solidFill>
                  <a:schemeClr val="lt1"/>
                </a:solidFill>
                <a:latin typeface="Calibri"/>
                <a:ea typeface="Calibri"/>
                <a:cs typeface="Calibri"/>
                <a:sym typeface="Calibri"/>
              </a:rPr>
              <a:t>Verify your State and Plate</a:t>
            </a:r>
            <a:endParaRPr i="0" sz="2200" u="none" cap="none" strike="noStrike">
              <a:solidFill>
                <a:schemeClr val="lt1"/>
              </a:solidFill>
              <a:latin typeface="Calibri"/>
              <a:ea typeface="Calibri"/>
              <a:cs typeface="Calibri"/>
              <a:sym typeface="Calibri"/>
            </a:endParaRPr>
          </a:p>
          <a:p>
            <a:pPr indent="-304800" lvl="0" marL="304800" marR="0" rtl="0" algn="l">
              <a:lnSpc>
                <a:spcPct val="100000"/>
              </a:lnSpc>
              <a:spcBef>
                <a:spcPts val="0"/>
              </a:spcBef>
              <a:spcAft>
                <a:spcPts val="0"/>
              </a:spcAft>
              <a:buClr>
                <a:schemeClr val="lt1"/>
              </a:buClr>
              <a:buSzPts val="2200"/>
              <a:buFont typeface="Calibri"/>
              <a:buChar char="-"/>
            </a:pPr>
            <a:r>
              <a:rPr i="0" lang="en-US" sz="2200" u="none" cap="none" strike="noStrike">
                <a:solidFill>
                  <a:schemeClr val="lt1"/>
                </a:solidFill>
                <a:latin typeface="Calibri"/>
                <a:ea typeface="Calibri"/>
                <a:cs typeface="Calibri"/>
                <a:sym typeface="Calibri"/>
              </a:rPr>
              <a:t>Click “Create” </a:t>
            </a:r>
            <a:endParaRPr i="0" sz="1500" u="none" cap="none" strike="noStrike">
              <a:solidFill>
                <a:srgbClr val="000000"/>
              </a:solidFill>
              <a:latin typeface="Calibri"/>
              <a:ea typeface="Calibri"/>
              <a:cs typeface="Calibri"/>
              <a:sym typeface="Calibri"/>
            </a:endParaRPr>
          </a:p>
          <a:p>
            <a:pPr indent="-304800" lvl="0" marL="304800" marR="0" rtl="0" algn="l">
              <a:lnSpc>
                <a:spcPct val="100000"/>
              </a:lnSpc>
              <a:spcBef>
                <a:spcPts val="0"/>
              </a:spcBef>
              <a:spcAft>
                <a:spcPts val="0"/>
              </a:spcAft>
              <a:buClr>
                <a:schemeClr val="lt1"/>
              </a:buClr>
              <a:buSzPts val="2200"/>
              <a:buFont typeface="Calibri"/>
              <a:buChar char="-"/>
            </a:pPr>
            <a:r>
              <a:rPr i="0" lang="en-US" sz="2200" u="none" cap="none" strike="noStrike">
                <a:solidFill>
                  <a:schemeClr val="lt1"/>
                </a:solidFill>
                <a:latin typeface="Calibri"/>
                <a:ea typeface="Calibri"/>
                <a:cs typeface="Calibri"/>
                <a:sym typeface="Calibri"/>
              </a:rPr>
              <a:t>Vehicle is now attached to your account</a:t>
            </a:r>
            <a:endParaRPr i="0" sz="1500" u="none" cap="none" strike="noStrike">
              <a:solidFill>
                <a:srgbClr val="000000"/>
              </a:solidFill>
              <a:latin typeface="Calibri"/>
              <a:ea typeface="Calibri"/>
              <a:cs typeface="Calibri"/>
              <a:sym typeface="Calibri"/>
            </a:endParaRPr>
          </a:p>
        </p:txBody>
      </p:sp>
      <p:pic>
        <p:nvPicPr>
          <p:cNvPr id="469" name="Google Shape;469;ge6a5e2c9c9_8_108"/>
          <p:cNvPicPr preferRelativeResize="0"/>
          <p:nvPr/>
        </p:nvPicPr>
        <p:blipFill rotWithShape="1">
          <a:blip r:embed="rId4">
            <a:alphaModFix/>
          </a:blip>
          <a:srcRect b="0" l="0" r="0" t="0"/>
          <a:stretch/>
        </p:blipFill>
        <p:spPr>
          <a:xfrm>
            <a:off x="187903" y="5470287"/>
            <a:ext cx="2000250" cy="2000250"/>
          </a:xfrm>
          <a:prstGeom prst="rect">
            <a:avLst/>
          </a:prstGeom>
          <a:noFill/>
          <a:ln>
            <a:noFill/>
          </a:ln>
        </p:spPr>
      </p:pic>
      <p:sp>
        <p:nvSpPr>
          <p:cNvPr id="470" name="Google Shape;470;ge6a5e2c9c9_8_108"/>
          <p:cNvSpPr/>
          <p:nvPr/>
        </p:nvSpPr>
        <p:spPr>
          <a:xfrm>
            <a:off x="10440139" y="5000496"/>
            <a:ext cx="887504" cy="667018"/>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9250" lIns="98525" spcFirstLastPara="1" rIns="98525" wrap="square" tIns="4925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pic>
        <p:nvPicPr>
          <p:cNvPr id="471" name="Google Shape;471;ge6a5e2c9c9_8_108"/>
          <p:cNvPicPr preferRelativeResize="0"/>
          <p:nvPr/>
        </p:nvPicPr>
        <p:blipFill rotWithShape="1">
          <a:blip r:embed="rId5">
            <a:alphaModFix/>
          </a:blip>
          <a:srcRect b="0" l="0" r="0" t="0"/>
          <a:stretch/>
        </p:blipFill>
        <p:spPr>
          <a:xfrm>
            <a:off x="5295155" y="1765297"/>
            <a:ext cx="7506445" cy="34325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5" name="Shape 475"/>
        <p:cNvGrpSpPr/>
        <p:nvPr/>
      </p:nvGrpSpPr>
      <p:grpSpPr>
        <a:xfrm>
          <a:off x="0" y="0"/>
          <a:ext cx="0" cy="0"/>
          <a:chOff x="0" y="0"/>
          <a:chExt cx="0" cy="0"/>
        </a:xfrm>
      </p:grpSpPr>
      <p:sp>
        <p:nvSpPr>
          <p:cNvPr id="476" name="Google Shape;476;ge6a5e2c9c9_8_116"/>
          <p:cNvSpPr/>
          <p:nvPr/>
        </p:nvSpPr>
        <p:spPr>
          <a:xfrm>
            <a:off x="723386" y="723400"/>
            <a:ext cx="5815031" cy="662745"/>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400"/>
              <a:buFont typeface="Arial"/>
              <a:buNone/>
            </a:pPr>
            <a:r>
              <a:rPr b="0" i="0" lang="en-US" sz="3400" u="none" cap="none" strike="noStrike">
                <a:solidFill>
                  <a:schemeClr val="dk1"/>
                </a:solidFill>
                <a:latin typeface="Arial"/>
                <a:ea typeface="Arial"/>
                <a:cs typeface="Arial"/>
                <a:sym typeface="Arial"/>
              </a:rPr>
              <a:t>Parking Questions</a:t>
            </a:r>
            <a:endParaRPr b="0" i="0" sz="1500" u="none" cap="none" strike="noStrike">
              <a:solidFill>
                <a:srgbClr val="000000"/>
              </a:solidFill>
              <a:latin typeface="Arial"/>
              <a:ea typeface="Arial"/>
              <a:cs typeface="Arial"/>
              <a:sym typeface="Arial"/>
            </a:endParaRPr>
          </a:p>
        </p:txBody>
      </p:sp>
      <p:sp>
        <p:nvSpPr>
          <p:cNvPr id="477" name="Google Shape;477;ge6a5e2c9c9_8_116"/>
          <p:cNvSpPr/>
          <p:nvPr/>
        </p:nvSpPr>
        <p:spPr>
          <a:xfrm>
            <a:off x="723397" y="1460980"/>
            <a:ext cx="9645930" cy="590784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None/>
            </a:pPr>
            <a:r>
              <a:rPr i="0" lang="en-US" sz="2700" u="none" cap="none" strike="noStrike">
                <a:solidFill>
                  <a:schemeClr val="dk1"/>
                </a:solidFill>
                <a:latin typeface="Calibri"/>
                <a:ea typeface="Calibri"/>
                <a:cs typeface="Calibri"/>
                <a:sym typeface="Calibri"/>
              </a:rPr>
              <a:t>Email us at </a:t>
            </a:r>
            <a:r>
              <a:rPr i="0" lang="en-US" sz="2700" u="sng" cap="none" strike="noStrike">
                <a:solidFill>
                  <a:schemeClr val="dk1"/>
                </a:solidFill>
                <a:latin typeface="Calibri"/>
                <a:ea typeface="Calibri"/>
                <a:cs typeface="Calibri"/>
                <a:sym typeface="Calibri"/>
                <a:hlinkClick r:id="rId4">
                  <a:extLst>
                    <a:ext uri="{A12FA001-AC4F-418D-AE19-62706E023703}">
                      <ahyp:hlinkClr val="tx"/>
                    </a:ext>
                  </a:extLst>
                </a:hlinkClick>
              </a:rPr>
              <a:t>faupark@fau.edu</a:t>
            </a:r>
            <a:endParaRPr i="0" sz="2700" u="none" cap="none" strike="noStrike">
              <a:solidFill>
                <a:schemeClr val="dk1"/>
              </a:solidFill>
              <a:latin typeface="Calibri"/>
              <a:ea typeface="Calibri"/>
              <a:cs typeface="Calibri"/>
              <a:sym typeface="Calibri"/>
            </a:endParaRPr>
          </a:p>
          <a:p>
            <a:pPr indent="-203200" lvl="0" marL="368300" marR="0" rtl="0" algn="l">
              <a:lnSpc>
                <a:spcPct val="100000"/>
              </a:lnSpc>
              <a:spcBef>
                <a:spcPts val="0"/>
              </a:spcBef>
              <a:spcAft>
                <a:spcPts val="0"/>
              </a:spcAft>
              <a:buClr>
                <a:schemeClr val="dk1"/>
              </a:buClr>
              <a:buSzPts val="2600"/>
              <a:buFont typeface="Arial"/>
              <a:buNone/>
            </a:pPr>
            <a:r>
              <a:t/>
            </a:r>
            <a:endParaRPr i="0" sz="2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2700" u="none" cap="none" strike="noStrike">
                <a:solidFill>
                  <a:schemeClr val="dk1"/>
                </a:solidFill>
                <a:latin typeface="Calibri"/>
                <a:ea typeface="Calibri"/>
                <a:cs typeface="Calibri"/>
                <a:sym typeface="Calibri"/>
              </a:rPr>
              <a:t>Call us at 561-297-2771</a:t>
            </a:r>
            <a:endParaRPr i="0" sz="2700" u="none" cap="none" strike="noStrike">
              <a:solidFill>
                <a:srgbClr val="000000"/>
              </a:solidFill>
              <a:latin typeface="Calibri"/>
              <a:ea typeface="Calibri"/>
              <a:cs typeface="Calibri"/>
              <a:sym typeface="Calibri"/>
            </a:endParaRPr>
          </a:p>
          <a:p>
            <a:pPr indent="-203200" lvl="0" marL="368300" marR="0" rtl="0" algn="l">
              <a:lnSpc>
                <a:spcPct val="100000"/>
              </a:lnSpc>
              <a:spcBef>
                <a:spcPts val="0"/>
              </a:spcBef>
              <a:spcAft>
                <a:spcPts val="0"/>
              </a:spcAft>
              <a:buClr>
                <a:schemeClr val="dk1"/>
              </a:buClr>
              <a:buSzPts val="2600"/>
              <a:buFont typeface="Arial"/>
              <a:buNone/>
            </a:pPr>
            <a:r>
              <a:t/>
            </a:r>
            <a:endParaRPr i="0" sz="2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2700" u="none" cap="none" strike="noStrike">
                <a:solidFill>
                  <a:schemeClr val="dk1"/>
                </a:solidFill>
                <a:latin typeface="Calibri"/>
                <a:ea typeface="Calibri"/>
                <a:cs typeface="Calibri"/>
                <a:sym typeface="Calibri"/>
              </a:rPr>
              <a:t>Visit our website at fau.edu/parking</a:t>
            </a:r>
            <a:endParaRPr i="0" sz="2700" u="none" cap="none" strike="noStrike">
              <a:solidFill>
                <a:srgbClr val="000000"/>
              </a:solidFill>
              <a:latin typeface="Calibri"/>
              <a:ea typeface="Calibri"/>
              <a:cs typeface="Calibri"/>
              <a:sym typeface="Calibri"/>
            </a:endParaRPr>
          </a:p>
          <a:p>
            <a:pPr indent="-203200" lvl="0" marL="368300" marR="0" rtl="0" algn="l">
              <a:lnSpc>
                <a:spcPct val="100000"/>
              </a:lnSpc>
              <a:spcBef>
                <a:spcPts val="0"/>
              </a:spcBef>
              <a:spcAft>
                <a:spcPts val="0"/>
              </a:spcAft>
              <a:buClr>
                <a:schemeClr val="dk1"/>
              </a:buClr>
              <a:buSzPts val="2600"/>
              <a:buFont typeface="Arial"/>
              <a:buNone/>
            </a:pPr>
            <a:r>
              <a:t/>
            </a:r>
            <a:endParaRPr i="0" sz="2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700">
                <a:solidFill>
                  <a:schemeClr val="dk1"/>
                </a:solidFill>
                <a:latin typeface="Calibri"/>
                <a:ea typeface="Calibri"/>
                <a:cs typeface="Calibri"/>
                <a:sym typeface="Calibri"/>
              </a:rPr>
              <a:t>Location: </a:t>
            </a:r>
            <a:r>
              <a:rPr i="0" lang="en-US" sz="2700" u="none" cap="none" strike="noStrike">
                <a:solidFill>
                  <a:schemeClr val="dk1"/>
                </a:solidFill>
                <a:latin typeface="Calibri"/>
                <a:ea typeface="Calibri"/>
                <a:cs typeface="Calibri"/>
                <a:sym typeface="Calibri"/>
              </a:rPr>
              <a:t>Student Support Services (SU-</a:t>
            </a:r>
            <a:r>
              <a:rPr lang="en-US" sz="2700">
                <a:solidFill>
                  <a:schemeClr val="dk1"/>
                </a:solidFill>
                <a:latin typeface="Calibri"/>
                <a:ea typeface="Calibri"/>
                <a:cs typeface="Calibri"/>
                <a:sym typeface="Calibri"/>
              </a:rPr>
              <a:t>80)</a:t>
            </a:r>
            <a:r>
              <a:rPr i="0" lang="en-US" sz="2700" u="none" cap="none" strike="noStrike">
                <a:solidFill>
                  <a:schemeClr val="dk1"/>
                </a:solidFill>
                <a:latin typeface="Calibri"/>
                <a:ea typeface="Calibri"/>
                <a:cs typeface="Calibri"/>
                <a:sym typeface="Calibri"/>
              </a:rPr>
              <a:t> – First Floor</a:t>
            </a:r>
            <a:endParaRPr i="0" sz="2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i="0" sz="2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i="0" lang="en-US" sz="2700" u="none" cap="none" strike="noStrike">
                <a:solidFill>
                  <a:schemeClr val="dk1"/>
                </a:solidFill>
                <a:latin typeface="Calibri"/>
                <a:ea typeface="Calibri"/>
                <a:cs typeface="Calibri"/>
                <a:sym typeface="Calibri"/>
              </a:rPr>
              <a:t>Transportation Services</a:t>
            </a:r>
            <a:endParaRPr i="0" sz="2700" u="none" cap="none" strike="noStrike">
              <a:solidFill>
                <a:srgbClr val="000000"/>
              </a:solidFill>
              <a:latin typeface="Calibri"/>
              <a:ea typeface="Calibri"/>
              <a:cs typeface="Calibri"/>
              <a:sym typeface="Calibri"/>
            </a:endParaRPr>
          </a:p>
          <a:p>
            <a:pPr indent="-425450" lvl="0" marL="495300" marR="0" rtl="0" algn="l">
              <a:lnSpc>
                <a:spcPct val="100000"/>
              </a:lnSpc>
              <a:spcBef>
                <a:spcPts val="0"/>
              </a:spcBef>
              <a:spcAft>
                <a:spcPts val="0"/>
              </a:spcAft>
              <a:buClr>
                <a:schemeClr val="dk1"/>
              </a:buClr>
              <a:buSzPts val="2700"/>
              <a:buFont typeface="Calibri"/>
              <a:buChar char="●"/>
            </a:pPr>
            <a:r>
              <a:rPr i="0" lang="en-US" sz="2700" u="none" cap="none" strike="noStrike">
                <a:solidFill>
                  <a:schemeClr val="dk1"/>
                </a:solidFill>
                <a:latin typeface="Calibri"/>
                <a:ea typeface="Calibri"/>
                <a:cs typeface="Calibri"/>
                <a:sym typeface="Calibri"/>
              </a:rPr>
              <a:t>Buses will require a face covering and seating will be limited to enforce physical distancing.</a:t>
            </a:r>
            <a:endParaRPr sz="2700">
              <a:solidFill>
                <a:schemeClr val="dk1"/>
              </a:solidFill>
              <a:latin typeface="Calibri"/>
              <a:ea typeface="Calibri"/>
              <a:cs typeface="Calibri"/>
              <a:sym typeface="Calibri"/>
            </a:endParaRPr>
          </a:p>
          <a:p>
            <a:pPr indent="-425450" lvl="0" marL="495300" marR="0" rtl="0" algn="l">
              <a:lnSpc>
                <a:spcPct val="100000"/>
              </a:lnSpc>
              <a:spcBef>
                <a:spcPts val="0"/>
              </a:spcBef>
              <a:spcAft>
                <a:spcPts val="0"/>
              </a:spcAft>
              <a:buClr>
                <a:schemeClr val="dk1"/>
              </a:buClr>
              <a:buSzPts val="2700"/>
              <a:buFont typeface="Calibri"/>
              <a:buChar char="●"/>
            </a:pPr>
            <a:r>
              <a:rPr i="0" lang="en-US" sz="2700" u="none" cap="none" strike="noStrike">
                <a:solidFill>
                  <a:schemeClr val="dk1"/>
                </a:solidFill>
                <a:latin typeface="Calibri"/>
                <a:ea typeface="Calibri"/>
                <a:cs typeface="Calibri"/>
                <a:sym typeface="Calibri"/>
              </a:rPr>
              <a:t>Current routes and schedules can also be found on our Parking website</a:t>
            </a:r>
            <a:endParaRPr i="0" sz="2700" u="none" cap="none" strike="noStrike">
              <a:solidFill>
                <a:srgbClr val="000000"/>
              </a:solidFill>
              <a:latin typeface="Calibri"/>
              <a:ea typeface="Calibri"/>
              <a:cs typeface="Calibri"/>
              <a:sym typeface="Calibri"/>
            </a:endParaRPr>
          </a:p>
          <a:p>
            <a:pPr indent="0" lvl="1" marL="495300" marR="0" rtl="0" algn="l">
              <a:lnSpc>
                <a:spcPct val="100000"/>
              </a:lnSpc>
              <a:spcBef>
                <a:spcPts val="0"/>
              </a:spcBef>
              <a:spcAft>
                <a:spcPts val="0"/>
              </a:spcAft>
              <a:buClr>
                <a:srgbClr val="000000"/>
              </a:buClr>
              <a:buSzPts val="1900"/>
              <a:buFont typeface="Arial"/>
              <a:buNone/>
            </a:pPr>
            <a:r>
              <a:t/>
            </a:r>
            <a:endParaRPr i="0" sz="27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1" name="Shape 481"/>
        <p:cNvGrpSpPr/>
        <p:nvPr/>
      </p:nvGrpSpPr>
      <p:grpSpPr>
        <a:xfrm>
          <a:off x="0" y="0"/>
          <a:ext cx="0" cy="0"/>
          <a:chOff x="0" y="0"/>
          <a:chExt cx="0" cy="0"/>
        </a:xfrm>
      </p:grpSpPr>
      <p:sp>
        <p:nvSpPr>
          <p:cNvPr id="482" name="Google Shape;482;ge6a5e2c9c9_8_121"/>
          <p:cNvSpPr/>
          <p:nvPr/>
        </p:nvSpPr>
        <p:spPr>
          <a:xfrm>
            <a:off x="406205" y="648833"/>
            <a:ext cx="8321286" cy="662745"/>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400"/>
              <a:buFont typeface="Arial"/>
              <a:buNone/>
            </a:pPr>
            <a:r>
              <a:rPr b="0" i="0" lang="en-US" sz="3400" u="none" cap="none" strike="noStrike">
                <a:solidFill>
                  <a:schemeClr val="lt1"/>
                </a:solidFill>
                <a:latin typeface="Arial"/>
                <a:ea typeface="Arial"/>
                <a:cs typeface="Arial"/>
                <a:sym typeface="Arial"/>
              </a:rPr>
              <a:t>Transportation Services</a:t>
            </a:r>
            <a:endParaRPr b="0" i="0" sz="1500" u="none" cap="none" strike="noStrike">
              <a:solidFill>
                <a:srgbClr val="000000"/>
              </a:solidFill>
              <a:latin typeface="Arial"/>
              <a:ea typeface="Arial"/>
              <a:cs typeface="Arial"/>
              <a:sym typeface="Arial"/>
            </a:endParaRPr>
          </a:p>
        </p:txBody>
      </p:sp>
      <p:pic>
        <p:nvPicPr>
          <p:cNvPr id="483" name="Google Shape;483;ge6a5e2c9c9_8_121"/>
          <p:cNvPicPr preferRelativeResize="0"/>
          <p:nvPr/>
        </p:nvPicPr>
        <p:blipFill rotWithShape="1">
          <a:blip r:embed="rId4">
            <a:alphaModFix/>
          </a:blip>
          <a:srcRect b="0" l="0" r="0" t="0"/>
          <a:stretch/>
        </p:blipFill>
        <p:spPr>
          <a:xfrm>
            <a:off x="6510265" y="130797"/>
            <a:ext cx="6299286" cy="4753993"/>
          </a:xfrm>
          <a:prstGeom prst="rect">
            <a:avLst/>
          </a:prstGeom>
          <a:noFill/>
          <a:ln>
            <a:noFill/>
          </a:ln>
        </p:spPr>
      </p:pic>
      <p:sp>
        <p:nvSpPr>
          <p:cNvPr id="484" name="Google Shape;484;ge6a5e2c9c9_8_121"/>
          <p:cNvSpPr txBox="1"/>
          <p:nvPr/>
        </p:nvSpPr>
        <p:spPr>
          <a:xfrm>
            <a:off x="406192" y="1448825"/>
            <a:ext cx="6104070" cy="2616640"/>
          </a:xfrm>
          <a:prstGeom prst="rect">
            <a:avLst/>
          </a:prstGeom>
          <a:noFill/>
          <a:ln>
            <a:noFill/>
          </a:ln>
        </p:spPr>
        <p:txBody>
          <a:bodyPr anchorCtr="0" anchor="t" bIns="49250" lIns="98525" spcFirstLastPara="1" rIns="98525" wrap="square" tIns="4925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lt1"/>
                </a:solidFill>
                <a:latin typeface="Arial"/>
                <a:ea typeface="Arial"/>
                <a:cs typeface="Arial"/>
                <a:sym typeface="Arial"/>
              </a:rPr>
              <a:t>Shuttle Routes</a:t>
            </a:r>
            <a:endParaRPr b="0" i="0" sz="1500" u="none" cap="none" strike="noStrike">
              <a:solidFill>
                <a:schemeClr val="lt1"/>
              </a:solidFill>
              <a:latin typeface="Arial"/>
              <a:ea typeface="Arial"/>
              <a:cs typeface="Arial"/>
              <a:sym typeface="Arial"/>
            </a:endParaRPr>
          </a:p>
          <a:p>
            <a:pPr indent="-304800" lvl="1" marL="800100" marR="0" rtl="0" algn="l">
              <a:lnSpc>
                <a:spcPct val="100000"/>
              </a:lnSpc>
              <a:spcBef>
                <a:spcPts val="0"/>
              </a:spcBef>
              <a:spcAft>
                <a:spcPts val="0"/>
              </a:spcAft>
              <a:buClr>
                <a:schemeClr val="lt1"/>
              </a:buClr>
              <a:buSzPts val="2600"/>
              <a:buFont typeface="Arial"/>
              <a:buChar char="-"/>
            </a:pPr>
            <a:r>
              <a:rPr b="0" i="0" lang="en-US" sz="2600" u="none" cap="none" strike="noStrike">
                <a:solidFill>
                  <a:schemeClr val="lt1"/>
                </a:solidFill>
                <a:latin typeface="Arial"/>
                <a:ea typeface="Arial"/>
                <a:cs typeface="Arial"/>
                <a:sym typeface="Arial"/>
              </a:rPr>
              <a:t>Boca to Jupiter</a:t>
            </a:r>
            <a:endParaRPr b="0" i="0" sz="1500" u="none" cap="none" strike="noStrike">
              <a:solidFill>
                <a:schemeClr val="lt1"/>
              </a:solidFill>
              <a:latin typeface="Arial"/>
              <a:ea typeface="Arial"/>
              <a:cs typeface="Arial"/>
              <a:sym typeface="Arial"/>
            </a:endParaRPr>
          </a:p>
          <a:p>
            <a:pPr indent="-304800" lvl="1" marL="800100" marR="0" rtl="0" algn="l">
              <a:lnSpc>
                <a:spcPct val="100000"/>
              </a:lnSpc>
              <a:spcBef>
                <a:spcPts val="0"/>
              </a:spcBef>
              <a:spcAft>
                <a:spcPts val="0"/>
              </a:spcAft>
              <a:buClr>
                <a:schemeClr val="lt1"/>
              </a:buClr>
              <a:buSzPts val="2600"/>
              <a:buFont typeface="Arial"/>
              <a:buChar char="-"/>
            </a:pPr>
            <a:r>
              <a:rPr b="0" i="0" lang="en-US" sz="2600" u="none" cap="none" strike="noStrike">
                <a:solidFill>
                  <a:schemeClr val="lt1"/>
                </a:solidFill>
                <a:latin typeface="Arial"/>
                <a:ea typeface="Arial"/>
                <a:cs typeface="Arial"/>
                <a:sym typeface="Arial"/>
              </a:rPr>
              <a:t>Owl Express (Boca Raton Campus)</a:t>
            </a:r>
            <a:endParaRPr b="0" i="0" sz="1500" u="none" cap="none" strike="noStrike">
              <a:solidFill>
                <a:schemeClr val="lt1"/>
              </a:solidFill>
              <a:latin typeface="Arial"/>
              <a:ea typeface="Arial"/>
              <a:cs typeface="Arial"/>
              <a:sym typeface="Arial"/>
            </a:endParaRPr>
          </a:p>
          <a:p>
            <a:pPr indent="-304800" lvl="1" marL="800100" marR="0" rtl="0" algn="l">
              <a:lnSpc>
                <a:spcPct val="100000"/>
              </a:lnSpc>
              <a:spcBef>
                <a:spcPts val="0"/>
              </a:spcBef>
              <a:spcAft>
                <a:spcPts val="0"/>
              </a:spcAft>
              <a:buClr>
                <a:schemeClr val="lt1"/>
              </a:buClr>
              <a:buSzPts val="2600"/>
              <a:buFont typeface="Arial"/>
              <a:buChar char="-"/>
            </a:pPr>
            <a:r>
              <a:rPr b="0" i="0" lang="en-US" sz="2600" u="none" cap="none" strike="noStrike">
                <a:solidFill>
                  <a:schemeClr val="lt1"/>
                </a:solidFill>
                <a:latin typeface="Arial"/>
                <a:ea typeface="Arial"/>
                <a:cs typeface="Arial"/>
                <a:sym typeface="Arial"/>
              </a:rPr>
              <a:t>Shuttle Tracking (</a:t>
            </a:r>
            <a:r>
              <a:rPr b="0" i="0" lang="en-US" sz="2600" u="sng" cap="none" strike="noStrike">
                <a:solidFill>
                  <a:schemeClr val="lt1"/>
                </a:solidFill>
                <a:latin typeface="Arial"/>
                <a:ea typeface="Arial"/>
                <a:cs typeface="Arial"/>
                <a:sym typeface="Arial"/>
                <a:hlinkClick r:id="rId5">
                  <a:extLst>
                    <a:ext uri="{A12FA001-AC4F-418D-AE19-62706E023703}">
                      <ahyp:hlinkClr val="tx"/>
                    </a:ext>
                  </a:extLst>
                </a:hlinkClick>
              </a:rPr>
              <a:t>fau.etaspot.net</a:t>
            </a:r>
            <a:r>
              <a:rPr b="0" i="0" lang="en-US" sz="2600" u="none" cap="none" strike="noStrike">
                <a:solidFill>
                  <a:schemeClr val="lt1"/>
                </a:solidFill>
                <a:latin typeface="Arial"/>
                <a:ea typeface="Arial"/>
                <a:cs typeface="Arial"/>
                <a:sym typeface="Arial"/>
              </a:rPr>
              <a:t>)</a:t>
            </a:r>
            <a:endParaRPr b="0" i="0" sz="1500" u="none" cap="none" strike="noStrike">
              <a:solidFill>
                <a:schemeClr val="lt1"/>
              </a:solidFill>
              <a:latin typeface="Arial"/>
              <a:ea typeface="Arial"/>
              <a:cs typeface="Arial"/>
              <a:sym typeface="Arial"/>
            </a:endParaRPr>
          </a:p>
          <a:p>
            <a:pPr indent="-304800" lvl="1" marL="800100" marR="0" rtl="0" algn="l">
              <a:lnSpc>
                <a:spcPct val="100000"/>
              </a:lnSpc>
              <a:spcBef>
                <a:spcPts val="0"/>
              </a:spcBef>
              <a:spcAft>
                <a:spcPts val="0"/>
              </a:spcAft>
              <a:buClr>
                <a:schemeClr val="lt1"/>
              </a:buClr>
              <a:buSzPts val="2600"/>
              <a:buFont typeface="Arial"/>
              <a:buChar char="-"/>
            </a:pPr>
            <a:r>
              <a:rPr b="0" i="0" lang="en-US" sz="2600" u="none" cap="none" strike="noStrike">
                <a:solidFill>
                  <a:schemeClr val="lt1"/>
                </a:solidFill>
                <a:latin typeface="Arial"/>
                <a:ea typeface="Arial"/>
                <a:cs typeface="Arial"/>
                <a:sym typeface="Arial"/>
              </a:rPr>
              <a:t>Palm Tran Route 94 </a:t>
            </a:r>
            <a:br>
              <a:rPr b="0" i="0" lang="en-US" sz="2600" u="none" cap="none" strike="noStrike">
                <a:solidFill>
                  <a:schemeClr val="lt1"/>
                </a:solidFill>
                <a:latin typeface="Arial"/>
                <a:ea typeface="Arial"/>
                <a:cs typeface="Arial"/>
                <a:sym typeface="Arial"/>
              </a:rPr>
            </a:br>
            <a:r>
              <a:rPr b="0" i="0" lang="en-US" sz="2600" u="none" cap="none" strike="noStrike">
                <a:solidFill>
                  <a:schemeClr val="lt1"/>
                </a:solidFill>
                <a:latin typeface="Arial"/>
                <a:ea typeface="Arial"/>
                <a:cs typeface="Arial"/>
                <a:sym typeface="Arial"/>
              </a:rPr>
              <a:t>(FAU to Tri-Rail)</a:t>
            </a:r>
            <a:endParaRPr b="0" i="0" sz="1500" u="none" cap="none" strike="noStrike">
              <a:solidFill>
                <a:schemeClr val="lt1"/>
              </a:solidFill>
              <a:latin typeface="Arial"/>
              <a:ea typeface="Arial"/>
              <a:cs typeface="Arial"/>
              <a:sym typeface="Arial"/>
            </a:endParaRPr>
          </a:p>
        </p:txBody>
      </p:sp>
      <p:pic>
        <p:nvPicPr>
          <p:cNvPr id="485" name="Google Shape;485;ge6a5e2c9c9_8_121"/>
          <p:cNvPicPr preferRelativeResize="0"/>
          <p:nvPr/>
        </p:nvPicPr>
        <p:blipFill rotWithShape="1">
          <a:blip r:embed="rId6">
            <a:alphaModFix/>
          </a:blip>
          <a:srcRect b="0" l="0" r="0" t="0"/>
          <a:stretch/>
        </p:blipFill>
        <p:spPr>
          <a:xfrm>
            <a:off x="3" y="4562432"/>
            <a:ext cx="2799011" cy="29739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9" name="Shape 489"/>
        <p:cNvGrpSpPr/>
        <p:nvPr/>
      </p:nvGrpSpPr>
      <p:grpSpPr>
        <a:xfrm>
          <a:off x="0" y="0"/>
          <a:ext cx="0" cy="0"/>
          <a:chOff x="0" y="0"/>
          <a:chExt cx="0" cy="0"/>
        </a:xfrm>
      </p:grpSpPr>
      <p:sp>
        <p:nvSpPr>
          <p:cNvPr id="490" name="Google Shape;490;ge6a5e2c9c9_8_128"/>
          <p:cNvSpPr/>
          <p:nvPr/>
        </p:nvSpPr>
        <p:spPr>
          <a:xfrm>
            <a:off x="406187" y="648833"/>
            <a:ext cx="11764935" cy="66266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400"/>
              <a:buFont typeface="Arial"/>
              <a:buNone/>
            </a:pPr>
            <a:r>
              <a:rPr b="0" i="0" lang="en-US" sz="3400" u="none" cap="none" strike="noStrike">
                <a:solidFill>
                  <a:schemeClr val="lt1"/>
                </a:solidFill>
                <a:latin typeface="Arial"/>
                <a:ea typeface="Arial"/>
                <a:cs typeface="Arial"/>
                <a:sym typeface="Arial"/>
              </a:rPr>
              <a:t>FAU Campus Store --</a:t>
            </a:r>
            <a:r>
              <a:rPr lang="en-US" sz="3400">
                <a:solidFill>
                  <a:schemeClr val="lt1"/>
                </a:solidFill>
              </a:rPr>
              <a:t> </a:t>
            </a:r>
            <a:r>
              <a:rPr b="0" i="0" lang="en-US" sz="3400" u="none" cap="none" strike="noStrike">
                <a:solidFill>
                  <a:schemeClr val="lt1"/>
                </a:solidFill>
                <a:latin typeface="Arial"/>
                <a:ea typeface="Arial"/>
                <a:cs typeface="Arial"/>
                <a:sym typeface="Arial"/>
              </a:rPr>
              <a:t>Copy Center --</a:t>
            </a:r>
            <a:r>
              <a:rPr lang="en-US" sz="3400">
                <a:solidFill>
                  <a:schemeClr val="lt1"/>
                </a:solidFill>
              </a:rPr>
              <a:t> </a:t>
            </a:r>
            <a:r>
              <a:rPr b="0" i="0" lang="en-US" sz="3400" u="none" cap="none" strike="noStrike">
                <a:solidFill>
                  <a:schemeClr val="lt1"/>
                </a:solidFill>
                <a:latin typeface="Arial"/>
                <a:ea typeface="Arial"/>
                <a:cs typeface="Arial"/>
                <a:sym typeface="Arial"/>
              </a:rPr>
              <a:t>Barbershop</a:t>
            </a:r>
            <a:endParaRPr b="0" i="0" sz="1500" u="none" cap="none" strike="noStrike">
              <a:solidFill>
                <a:srgbClr val="000000"/>
              </a:solidFill>
              <a:latin typeface="Arial"/>
              <a:ea typeface="Arial"/>
              <a:cs typeface="Arial"/>
              <a:sym typeface="Arial"/>
            </a:endParaRPr>
          </a:p>
        </p:txBody>
      </p:sp>
      <p:sp>
        <p:nvSpPr>
          <p:cNvPr id="491" name="Google Shape;491;ge6a5e2c9c9_8_128"/>
          <p:cNvSpPr/>
          <p:nvPr/>
        </p:nvSpPr>
        <p:spPr>
          <a:xfrm>
            <a:off x="406193" y="1457977"/>
            <a:ext cx="10996020" cy="585854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1900"/>
              <a:buFont typeface="Arial"/>
              <a:buNone/>
            </a:pPr>
            <a:r>
              <a:rPr b="1" i="0" lang="en-US" sz="2900" u="none" cap="none" strike="noStrike">
                <a:solidFill>
                  <a:schemeClr val="lt1"/>
                </a:solidFill>
                <a:latin typeface="Calibri"/>
                <a:ea typeface="Calibri"/>
                <a:cs typeface="Calibri"/>
                <a:sym typeface="Calibri"/>
              </a:rPr>
              <a:t>FAU Campus Stores are located on the Boca and Davie campuses</a:t>
            </a:r>
            <a:endParaRPr b="1" i="0" sz="2900" u="none" cap="none" strike="noStrike">
              <a:solidFill>
                <a:srgbClr val="000000"/>
              </a:solidFill>
              <a:latin typeface="Calibri"/>
              <a:ea typeface="Calibri"/>
              <a:cs typeface="Calibri"/>
              <a:sym typeface="Calibri"/>
            </a:endParaRPr>
          </a:p>
          <a:p>
            <a:pPr indent="-438150" lvl="0" marL="495300" marR="0" rtl="0" algn="l">
              <a:lnSpc>
                <a:spcPct val="100000"/>
              </a:lnSpc>
              <a:spcBef>
                <a:spcPts val="0"/>
              </a:spcBef>
              <a:spcAft>
                <a:spcPts val="0"/>
              </a:spcAft>
              <a:buClr>
                <a:schemeClr val="lt1"/>
              </a:buClr>
              <a:buSzPts val="2900"/>
              <a:buFont typeface="Calibri"/>
              <a:buChar char="●"/>
            </a:pPr>
            <a:r>
              <a:rPr lang="en-US" sz="2900">
                <a:solidFill>
                  <a:schemeClr val="lt1"/>
                </a:solidFill>
                <a:latin typeface="Calibri"/>
                <a:ea typeface="Calibri"/>
                <a:cs typeface="Calibri"/>
                <a:sym typeface="Calibri"/>
              </a:rPr>
              <a:t>B</a:t>
            </a:r>
            <a:r>
              <a:rPr i="0" lang="en-US" sz="2900" u="none" cap="none" strike="noStrike">
                <a:solidFill>
                  <a:schemeClr val="lt1"/>
                </a:solidFill>
                <a:latin typeface="Calibri"/>
                <a:ea typeface="Calibri"/>
                <a:cs typeface="Calibri"/>
                <a:sym typeface="Calibri"/>
              </a:rPr>
              <a:t>ooks and supplemental materials for your courses</a:t>
            </a:r>
            <a:endParaRPr i="0" sz="2900" u="none" cap="none" strike="noStrike">
              <a:solidFill>
                <a:srgbClr val="000000"/>
              </a:solidFill>
              <a:latin typeface="Calibri"/>
              <a:ea typeface="Calibri"/>
              <a:cs typeface="Calibri"/>
              <a:sym typeface="Calibri"/>
            </a:endParaRPr>
          </a:p>
          <a:p>
            <a:pPr indent="-438150" lvl="0" marL="495300" marR="0" rtl="0" algn="l">
              <a:lnSpc>
                <a:spcPct val="100000"/>
              </a:lnSpc>
              <a:spcBef>
                <a:spcPts val="0"/>
              </a:spcBef>
              <a:spcAft>
                <a:spcPts val="0"/>
              </a:spcAft>
              <a:buClr>
                <a:schemeClr val="lt1"/>
              </a:buClr>
              <a:buSzPts val="2900"/>
              <a:buFont typeface="Calibri"/>
              <a:buChar char="●"/>
            </a:pPr>
            <a:r>
              <a:rPr i="0" lang="en-US" sz="2900" u="none" cap="none" strike="noStrike">
                <a:solidFill>
                  <a:schemeClr val="lt1"/>
                </a:solidFill>
                <a:latin typeface="Calibri"/>
                <a:ea typeface="Calibri"/>
                <a:cs typeface="Calibri"/>
                <a:sym typeface="Calibri"/>
              </a:rPr>
              <a:t>Items can be ordered online and through the store</a:t>
            </a:r>
            <a:endParaRPr i="0" sz="2900" u="none" cap="none" strike="noStrike">
              <a:solidFill>
                <a:srgbClr val="000000"/>
              </a:solidFill>
              <a:latin typeface="Calibri"/>
              <a:ea typeface="Calibri"/>
              <a:cs typeface="Calibri"/>
              <a:sym typeface="Calibri"/>
            </a:endParaRPr>
          </a:p>
          <a:p>
            <a:pPr indent="-438150" lvl="0" marL="495300" marR="0" rtl="0" algn="l">
              <a:lnSpc>
                <a:spcPct val="100000"/>
              </a:lnSpc>
              <a:spcBef>
                <a:spcPts val="0"/>
              </a:spcBef>
              <a:spcAft>
                <a:spcPts val="0"/>
              </a:spcAft>
              <a:buClr>
                <a:schemeClr val="lt1"/>
              </a:buClr>
              <a:buSzPts val="2900"/>
              <a:buFont typeface="Calibri"/>
              <a:buChar char="●"/>
            </a:pPr>
            <a:r>
              <a:rPr i="0" lang="en-US" sz="2900" u="none" cap="none" strike="noStrike">
                <a:solidFill>
                  <a:schemeClr val="lt1"/>
                </a:solidFill>
                <a:latin typeface="Calibri"/>
                <a:ea typeface="Calibri"/>
                <a:cs typeface="Calibri"/>
                <a:sym typeface="Calibri"/>
              </a:rPr>
              <a:t>FAU Campus Store is also your school spirit store</a:t>
            </a:r>
            <a:endParaRPr i="0" sz="2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i="0" sz="29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None/>
            </a:pPr>
            <a:r>
              <a:rPr b="1" i="0" lang="en-US" sz="2900" u="none" cap="none" strike="noStrike">
                <a:solidFill>
                  <a:schemeClr val="lt1"/>
                </a:solidFill>
                <a:latin typeface="Calibri"/>
                <a:ea typeface="Calibri"/>
                <a:cs typeface="Calibri"/>
                <a:sym typeface="Calibri"/>
              </a:rPr>
              <a:t>Copy Center</a:t>
            </a:r>
            <a:endParaRPr i="0" sz="2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i="0" lang="en-US" sz="2900" u="none" cap="none" strike="noStrike">
                <a:solidFill>
                  <a:schemeClr val="lt1"/>
                </a:solidFill>
                <a:latin typeface="Calibri"/>
                <a:ea typeface="Calibri"/>
                <a:cs typeface="Calibri"/>
                <a:sym typeface="Calibri"/>
              </a:rPr>
              <a:t>Not only copying – other services include binding and graphic design.</a:t>
            </a:r>
            <a:endParaRPr i="0" sz="2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i="0" sz="29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2900" u="none" cap="none" strike="noStrike">
                <a:solidFill>
                  <a:schemeClr val="lt1"/>
                </a:solidFill>
                <a:latin typeface="Calibri"/>
                <a:ea typeface="Calibri"/>
                <a:cs typeface="Calibri"/>
                <a:sym typeface="Calibri"/>
              </a:rPr>
              <a:t>Barbershop</a:t>
            </a:r>
            <a:endParaRPr i="0" sz="2900" u="none" cap="none" strike="noStrike">
              <a:solidFill>
                <a:srgbClr val="000000"/>
              </a:solidFill>
              <a:latin typeface="Calibri"/>
              <a:ea typeface="Calibri"/>
              <a:cs typeface="Calibri"/>
              <a:sym typeface="Calibri"/>
            </a:endParaRPr>
          </a:p>
          <a:p>
            <a:pPr indent="-438150" lvl="0" marL="495300" marR="0" rtl="0" algn="l">
              <a:lnSpc>
                <a:spcPct val="100000"/>
              </a:lnSpc>
              <a:spcBef>
                <a:spcPts val="0"/>
              </a:spcBef>
              <a:spcAft>
                <a:spcPts val="0"/>
              </a:spcAft>
              <a:buClr>
                <a:schemeClr val="lt1"/>
              </a:buClr>
              <a:buSzPts val="2900"/>
              <a:buFont typeface="Calibri"/>
              <a:buChar char="●"/>
            </a:pPr>
            <a:r>
              <a:rPr i="0" lang="en-US" sz="2900" u="none" cap="none" strike="noStrike">
                <a:solidFill>
                  <a:schemeClr val="lt1"/>
                </a:solidFill>
                <a:latin typeface="Calibri"/>
                <a:ea typeface="Calibri"/>
                <a:cs typeface="Calibri"/>
                <a:sym typeface="Calibri"/>
              </a:rPr>
              <a:t>Full service barbershop on the Boca Raton campus</a:t>
            </a:r>
            <a:endParaRPr i="0" sz="2900" u="none" cap="none" strike="noStrike">
              <a:solidFill>
                <a:srgbClr val="000000"/>
              </a:solidFill>
              <a:latin typeface="Calibri"/>
              <a:ea typeface="Calibri"/>
              <a:cs typeface="Calibri"/>
              <a:sym typeface="Calibri"/>
            </a:endParaRPr>
          </a:p>
          <a:p>
            <a:pPr indent="-438150" lvl="0" marL="495300" marR="0" rtl="0" algn="l">
              <a:lnSpc>
                <a:spcPct val="100000"/>
              </a:lnSpc>
              <a:spcBef>
                <a:spcPts val="0"/>
              </a:spcBef>
              <a:spcAft>
                <a:spcPts val="0"/>
              </a:spcAft>
              <a:buClr>
                <a:schemeClr val="lt1"/>
              </a:buClr>
              <a:buSzPts val="2900"/>
              <a:buFont typeface="Calibri"/>
              <a:buChar char="●"/>
            </a:pPr>
            <a:r>
              <a:rPr i="0" lang="en-US" sz="2900" u="none" cap="none" strike="noStrike">
                <a:solidFill>
                  <a:schemeClr val="lt1"/>
                </a:solidFill>
                <a:latin typeface="Calibri"/>
                <a:ea typeface="Calibri"/>
                <a:cs typeface="Calibri"/>
                <a:sym typeface="Calibri"/>
              </a:rPr>
              <a:t>Appointments are strongly encouraged</a:t>
            </a:r>
            <a:endParaRPr i="0" sz="2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i="0" sz="2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5" name="Shape 495"/>
        <p:cNvGrpSpPr/>
        <p:nvPr/>
      </p:nvGrpSpPr>
      <p:grpSpPr>
        <a:xfrm>
          <a:off x="0" y="0"/>
          <a:ext cx="0" cy="0"/>
          <a:chOff x="0" y="0"/>
          <a:chExt cx="0" cy="0"/>
        </a:xfrm>
      </p:grpSpPr>
      <p:sp>
        <p:nvSpPr>
          <p:cNvPr id="496" name="Google Shape;496;ge6a5e2c9c9_8_133"/>
          <p:cNvSpPr/>
          <p:nvPr/>
        </p:nvSpPr>
        <p:spPr>
          <a:xfrm>
            <a:off x="525425" y="567942"/>
            <a:ext cx="7281855" cy="73236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Clr>
                <a:srgbClr val="000000"/>
              </a:buClr>
              <a:buSzPts val="3900"/>
              <a:buFont typeface="Arial"/>
              <a:buNone/>
            </a:pPr>
            <a:r>
              <a:rPr i="0" lang="en-US" sz="3900" u="none" cap="none" strike="noStrike">
                <a:solidFill>
                  <a:schemeClr val="dk1"/>
                </a:solidFill>
                <a:latin typeface="Calibri"/>
                <a:ea typeface="Calibri"/>
                <a:cs typeface="Calibri"/>
                <a:sym typeface="Calibri"/>
              </a:rPr>
              <a:t>FAU Business Services</a:t>
            </a:r>
            <a:endParaRPr i="0" sz="1500" u="none" cap="none" strike="noStrike">
              <a:solidFill>
                <a:srgbClr val="000000"/>
              </a:solidFill>
              <a:latin typeface="Calibri"/>
              <a:ea typeface="Calibri"/>
              <a:cs typeface="Calibri"/>
              <a:sym typeface="Calibri"/>
            </a:endParaRPr>
          </a:p>
        </p:txBody>
      </p:sp>
      <p:sp>
        <p:nvSpPr>
          <p:cNvPr id="497" name="Google Shape;497;ge6a5e2c9c9_8_133"/>
          <p:cNvSpPr/>
          <p:nvPr/>
        </p:nvSpPr>
        <p:spPr>
          <a:xfrm>
            <a:off x="998525" y="2692640"/>
            <a:ext cx="9505125" cy="3627800"/>
          </a:xfrm>
          <a:prstGeom prst="rect">
            <a:avLst/>
          </a:prstGeom>
          <a:noFill/>
          <a:ln>
            <a:noFill/>
          </a:ln>
        </p:spPr>
        <p:txBody>
          <a:bodyPr anchorCtr="0" anchor="t" bIns="49250" lIns="98525" spcFirstLastPara="1" rIns="98525" wrap="square" tIns="49250">
            <a:noAutofit/>
          </a:bodyPr>
          <a:lstStyle/>
          <a:p>
            <a:pPr indent="0" lvl="2" marL="990600" marR="0" rtl="0" algn="just">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a:p>
            <a:pPr indent="0" lvl="1" marL="495300" marR="0" rtl="0" algn="just">
              <a:lnSpc>
                <a:spcPct val="100000"/>
              </a:lnSpc>
              <a:spcBef>
                <a:spcPts val="0"/>
              </a:spcBef>
              <a:spcAft>
                <a:spcPts val="0"/>
              </a:spcAft>
              <a:buClr>
                <a:srgbClr val="000000"/>
              </a:buClr>
              <a:buSzPts val="3000"/>
              <a:buFont typeface="Arial"/>
              <a:buNone/>
            </a:pPr>
            <a:r>
              <a:rPr i="0" lang="en-US" sz="3000" u="none" cap="none" strike="noStrike">
                <a:solidFill>
                  <a:schemeClr val="dk1"/>
                </a:solidFill>
                <a:latin typeface="Calibri"/>
                <a:ea typeface="Calibri"/>
                <a:cs typeface="Calibri"/>
                <a:sym typeface="Calibri"/>
              </a:rPr>
              <a:t>Please visit us at our site below or email us anytime</a:t>
            </a:r>
            <a:endParaRPr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t/>
            </a:r>
            <a:endParaRPr i="0" sz="39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900"/>
              <a:buFont typeface="Arial"/>
              <a:buNone/>
            </a:pPr>
            <a:r>
              <a:rPr b="1" i="0" lang="en-US" sz="3900" u="sng" cap="none" strike="noStrike">
                <a:solidFill>
                  <a:schemeClr val="dk1"/>
                </a:solidFill>
                <a:latin typeface="Calibri"/>
                <a:ea typeface="Calibri"/>
                <a:cs typeface="Calibri"/>
                <a:sym typeface="Calibri"/>
              </a:rPr>
              <a:t>http://www.fau.edu/business-services/</a:t>
            </a:r>
            <a:endParaRPr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i="0" lang="en-US" sz="3000" u="none" cap="none" strike="noStrike">
                <a:solidFill>
                  <a:schemeClr val="dk1"/>
                </a:solidFill>
                <a:latin typeface="Calibri"/>
                <a:ea typeface="Calibri"/>
                <a:cs typeface="Calibri"/>
                <a:sym typeface="Calibri"/>
              </a:rPr>
              <a:t> </a:t>
            </a:r>
            <a:endParaRPr i="0" sz="15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i="0" lang="en-US" sz="3000" u="none" cap="none" strike="noStrike">
                <a:solidFill>
                  <a:schemeClr val="dk1"/>
                </a:solidFill>
                <a:latin typeface="Calibri"/>
                <a:ea typeface="Calibri"/>
                <a:cs typeface="Calibri"/>
                <a:sym typeface="Calibri"/>
              </a:rPr>
              <a:t>Email:  bizsevices@fau.edu</a:t>
            </a:r>
            <a:endParaRPr i="0" sz="15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e4f240b2dd_0_0"/>
          <p:cNvSpPr txBox="1"/>
          <p:nvPr/>
        </p:nvSpPr>
        <p:spPr>
          <a:xfrm>
            <a:off x="356291" y="237184"/>
            <a:ext cx="76470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8400" u="none" cap="none" strike="noStrike">
                <a:solidFill>
                  <a:srgbClr val="1081C1"/>
                </a:solidFill>
                <a:latin typeface="Arial"/>
                <a:ea typeface="Arial"/>
                <a:cs typeface="Arial"/>
                <a:sym typeface="Arial"/>
              </a:rPr>
              <a:t>WELCOME</a:t>
            </a:r>
            <a:endParaRPr/>
          </a:p>
        </p:txBody>
      </p:sp>
      <p:sp>
        <p:nvSpPr>
          <p:cNvPr id="340" name="Google Shape;340;ge4f240b2dd_0_0"/>
          <p:cNvSpPr txBox="1"/>
          <p:nvPr/>
        </p:nvSpPr>
        <p:spPr>
          <a:xfrm>
            <a:off x="393785" y="2612265"/>
            <a:ext cx="6603000" cy="2215800"/>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b="1" lang="en-US" sz="4200">
                <a:solidFill>
                  <a:srgbClr val="3C3C3B"/>
                </a:solidFill>
                <a:latin typeface="Arial"/>
                <a:ea typeface="Arial"/>
                <a:cs typeface="Arial"/>
                <a:sym typeface="Arial"/>
              </a:rPr>
              <a:t>YOU’RE OFFICIAL.</a:t>
            </a:r>
            <a:endParaRPr/>
          </a:p>
          <a:p>
            <a:pPr indent="0" lvl="0" marL="0" marR="0" rtl="0" algn="l">
              <a:lnSpc>
                <a:spcPct val="90000"/>
              </a:lnSpc>
              <a:spcBef>
                <a:spcPts val="0"/>
              </a:spcBef>
              <a:spcAft>
                <a:spcPts val="0"/>
              </a:spcAft>
              <a:buNone/>
            </a:pPr>
            <a:r>
              <a:rPr b="1" lang="en-US" sz="4200">
                <a:solidFill>
                  <a:srgbClr val="3C3C3B"/>
                </a:solidFill>
                <a:latin typeface="Arial"/>
                <a:ea typeface="Arial"/>
                <a:cs typeface="Arial"/>
                <a:sym typeface="Arial"/>
              </a:rPr>
              <a:t>GET GEARED UP!</a:t>
            </a:r>
            <a:endParaRPr/>
          </a:p>
          <a:p>
            <a:pPr indent="0" lvl="0" marL="0" marR="0" rtl="0" algn="l">
              <a:lnSpc>
                <a:spcPct val="120000"/>
              </a:lnSpc>
              <a:spcBef>
                <a:spcPts val="0"/>
              </a:spcBef>
              <a:spcAft>
                <a:spcPts val="0"/>
              </a:spcAft>
              <a:buNone/>
            </a:pPr>
            <a:r>
              <a:rPr lang="en-US" sz="2400">
                <a:solidFill>
                  <a:srgbClr val="3C3C3B"/>
                </a:solidFill>
                <a:latin typeface="Arial"/>
                <a:ea typeface="Arial"/>
                <a:cs typeface="Arial"/>
                <a:sym typeface="Arial"/>
              </a:rPr>
              <a:t>READY TO SHOW YOUR SCHOOL SPIRIT?</a:t>
            </a:r>
            <a:endParaRPr/>
          </a:p>
          <a:p>
            <a:pPr indent="0" lvl="0" marL="0" marR="0" rtl="0" algn="l">
              <a:lnSpc>
                <a:spcPct val="120000"/>
              </a:lnSpc>
              <a:spcBef>
                <a:spcPts val="0"/>
              </a:spcBef>
              <a:spcAft>
                <a:spcPts val="0"/>
              </a:spcAft>
              <a:buNone/>
            </a:pPr>
            <a:r>
              <a:rPr lang="en-US" sz="2400">
                <a:solidFill>
                  <a:srgbClr val="FF0000"/>
                </a:solidFill>
                <a:latin typeface="Arial"/>
                <a:ea typeface="Arial"/>
                <a:cs typeface="Arial"/>
                <a:sym typeface="Arial"/>
              </a:rPr>
              <a:t>SIGN-UP TO GET YOUR COUPON</a:t>
            </a:r>
            <a:r>
              <a:rPr lang="en-US" sz="2400">
                <a:solidFill>
                  <a:srgbClr val="3C3C3B"/>
                </a:solidFill>
                <a:latin typeface="Arial"/>
                <a:ea typeface="Arial"/>
                <a:cs typeface="Arial"/>
                <a:sym typeface="Arial"/>
              </a:rPr>
              <a:t>.</a:t>
            </a:r>
            <a:endParaRPr/>
          </a:p>
          <a:p>
            <a:pPr indent="0" lvl="0" marL="0" marR="0" rtl="0" algn="l">
              <a:spcBef>
                <a:spcPts val="0"/>
              </a:spcBef>
              <a:spcAft>
                <a:spcPts val="0"/>
              </a:spcAft>
              <a:buNone/>
            </a:pPr>
            <a:r>
              <a:t/>
            </a:r>
            <a:endParaRPr b="1" sz="4200">
              <a:solidFill>
                <a:srgbClr val="3C3C3B"/>
              </a:solidFill>
              <a:latin typeface="Arial"/>
              <a:ea typeface="Arial"/>
              <a:cs typeface="Arial"/>
              <a:sym typeface="Arial"/>
            </a:endParaRPr>
          </a:p>
        </p:txBody>
      </p:sp>
      <p:pic>
        <p:nvPicPr>
          <p:cNvPr id="341" name="Google Shape;341;ge4f240b2dd_0_0"/>
          <p:cNvPicPr preferRelativeResize="0"/>
          <p:nvPr/>
        </p:nvPicPr>
        <p:blipFill rotWithShape="1">
          <a:blip r:embed="rId3">
            <a:alphaModFix/>
          </a:blip>
          <a:srcRect b="0" l="0" r="0" t="0"/>
          <a:stretch/>
        </p:blipFill>
        <p:spPr>
          <a:xfrm>
            <a:off x="187890" y="5361140"/>
            <a:ext cx="7027101" cy="1979112"/>
          </a:xfrm>
          <a:prstGeom prst="rect">
            <a:avLst/>
          </a:prstGeom>
          <a:noFill/>
          <a:ln>
            <a:noFill/>
          </a:ln>
        </p:spPr>
      </p:pic>
      <p:sp>
        <p:nvSpPr>
          <p:cNvPr id="342" name="Google Shape;342;ge4f240b2dd_0_0"/>
          <p:cNvSpPr txBox="1"/>
          <p:nvPr/>
        </p:nvSpPr>
        <p:spPr>
          <a:xfrm>
            <a:off x="8218903" y="503183"/>
            <a:ext cx="4061400" cy="2702700"/>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lang="en-US" sz="2600">
                <a:solidFill>
                  <a:srgbClr val="3C3C3B"/>
                </a:solidFill>
                <a:latin typeface="Arial"/>
                <a:ea typeface="Arial"/>
                <a:cs typeface="Arial"/>
                <a:sym typeface="Arial"/>
              </a:rPr>
              <a:t>FAU Campus Store</a:t>
            </a:r>
            <a:endParaRPr sz="2600">
              <a:solidFill>
                <a:srgbClr val="3C3C3B"/>
              </a:solidFill>
              <a:latin typeface="Arial"/>
              <a:ea typeface="Arial"/>
              <a:cs typeface="Arial"/>
              <a:sym typeface="Arial"/>
            </a:endParaRPr>
          </a:p>
          <a:p>
            <a:pPr indent="0" lvl="0" marL="0" marR="0" rtl="0" algn="l">
              <a:lnSpc>
                <a:spcPct val="70000"/>
              </a:lnSpc>
              <a:spcBef>
                <a:spcPts val="0"/>
              </a:spcBef>
              <a:spcAft>
                <a:spcPts val="0"/>
              </a:spcAft>
              <a:buNone/>
            </a:pPr>
            <a:r>
              <a:rPr lang="en-US" sz="2400">
                <a:solidFill>
                  <a:srgbClr val="1081C1"/>
                </a:solidFill>
                <a:latin typeface="Arial"/>
                <a:ea typeface="Arial"/>
                <a:cs typeface="Arial"/>
                <a:sym typeface="Arial"/>
              </a:rPr>
              <a:t>______________________ </a:t>
            </a:r>
            <a:endParaRPr/>
          </a:p>
          <a:p>
            <a:pPr indent="0" lvl="0" marL="0" marR="0" rtl="0" algn="l">
              <a:spcBef>
                <a:spcPts val="0"/>
              </a:spcBef>
              <a:spcAft>
                <a:spcPts val="0"/>
              </a:spcAft>
              <a:buNone/>
            </a:pPr>
            <a:r>
              <a:t/>
            </a:r>
            <a:endParaRPr sz="1400">
              <a:solidFill>
                <a:srgbClr val="1081C1"/>
              </a:solidFill>
              <a:latin typeface="Arial"/>
              <a:ea typeface="Arial"/>
              <a:cs typeface="Arial"/>
              <a:sym typeface="Arial"/>
            </a:endParaRPr>
          </a:p>
          <a:p>
            <a:pPr indent="0" lvl="0" marL="0" marR="0" rtl="0" algn="l">
              <a:spcBef>
                <a:spcPts val="0"/>
              </a:spcBef>
              <a:spcAft>
                <a:spcPts val="0"/>
              </a:spcAft>
              <a:buNone/>
            </a:pPr>
            <a:r>
              <a:rPr lang="en-US" sz="2000">
                <a:solidFill>
                  <a:srgbClr val="3C3C3B"/>
                </a:solidFill>
                <a:latin typeface="Arial"/>
                <a:ea typeface="Arial"/>
                <a:cs typeface="Arial"/>
                <a:sym typeface="Arial"/>
              </a:rPr>
              <a:t>777 Glades Rd</a:t>
            </a:r>
            <a:endParaRPr/>
          </a:p>
          <a:p>
            <a:pPr indent="0" lvl="0" marL="0" marR="0" rtl="0" algn="l">
              <a:spcBef>
                <a:spcPts val="0"/>
              </a:spcBef>
              <a:spcAft>
                <a:spcPts val="0"/>
              </a:spcAft>
              <a:buNone/>
            </a:pPr>
            <a:r>
              <a:rPr lang="en-US" sz="2000">
                <a:solidFill>
                  <a:srgbClr val="3C3C3B"/>
                </a:solidFill>
                <a:latin typeface="Arial"/>
                <a:ea typeface="Arial"/>
                <a:cs typeface="Arial"/>
                <a:sym typeface="Arial"/>
              </a:rPr>
              <a:t>Building 76</a:t>
            </a:r>
            <a:endParaRPr/>
          </a:p>
          <a:p>
            <a:pPr indent="0" lvl="0" marL="0" marR="0" rtl="0" algn="l">
              <a:spcBef>
                <a:spcPts val="0"/>
              </a:spcBef>
              <a:spcAft>
                <a:spcPts val="0"/>
              </a:spcAft>
              <a:buNone/>
            </a:pPr>
            <a:r>
              <a:rPr lang="en-US" sz="2000">
                <a:solidFill>
                  <a:srgbClr val="3C3C3B"/>
                </a:solidFill>
                <a:latin typeface="Arial"/>
                <a:ea typeface="Arial"/>
                <a:cs typeface="Arial"/>
                <a:sym typeface="Arial"/>
              </a:rPr>
              <a:t>Boca Raton, FL 33431</a:t>
            </a:r>
            <a:endParaRPr sz="2000">
              <a:solidFill>
                <a:srgbClr val="3C3C3B"/>
              </a:solidFill>
              <a:latin typeface="Arial"/>
              <a:ea typeface="Arial"/>
              <a:cs typeface="Arial"/>
              <a:sym typeface="Arial"/>
            </a:endParaRPr>
          </a:p>
          <a:p>
            <a:pPr indent="0" lvl="0" marL="0" marR="0" rtl="0" algn="l">
              <a:spcBef>
                <a:spcPts val="0"/>
              </a:spcBef>
              <a:spcAft>
                <a:spcPts val="0"/>
              </a:spcAft>
              <a:buNone/>
            </a:pPr>
            <a:r>
              <a:rPr lang="en-US" sz="2000">
                <a:solidFill>
                  <a:srgbClr val="3C3C3B"/>
                </a:solidFill>
                <a:latin typeface="Arial"/>
                <a:ea typeface="Arial"/>
                <a:cs typeface="Arial"/>
                <a:sym typeface="Arial"/>
              </a:rPr>
              <a:t>561.297.3720</a:t>
            </a:r>
            <a:endParaRPr sz="2000">
              <a:solidFill>
                <a:srgbClr val="3C3C3B"/>
              </a:solidFill>
              <a:latin typeface="Arial"/>
              <a:ea typeface="Arial"/>
              <a:cs typeface="Arial"/>
              <a:sym typeface="Arial"/>
            </a:endParaRPr>
          </a:p>
          <a:p>
            <a:pPr indent="0" lvl="0" marL="0" marR="0" rtl="0" algn="l">
              <a:spcBef>
                <a:spcPts val="0"/>
              </a:spcBef>
              <a:spcAft>
                <a:spcPts val="0"/>
              </a:spcAft>
              <a:buNone/>
            </a:pPr>
            <a:r>
              <a:rPr lang="en-US" sz="2000">
                <a:solidFill>
                  <a:srgbClr val="3C3C3B"/>
                </a:solidFill>
                <a:latin typeface="Arial"/>
                <a:ea typeface="Arial"/>
                <a:cs typeface="Arial"/>
                <a:sym typeface="Arial"/>
              </a:rPr>
              <a:t>faustore.com</a:t>
            </a:r>
            <a:endParaRPr sz="2000">
              <a:solidFill>
                <a:srgbClr val="3C3C3B"/>
              </a:solidFill>
              <a:latin typeface="Arial"/>
              <a:ea typeface="Arial"/>
              <a:cs typeface="Arial"/>
              <a:sym typeface="Arial"/>
            </a:endParaRPr>
          </a:p>
        </p:txBody>
      </p:sp>
      <p:sp>
        <p:nvSpPr>
          <p:cNvPr id="343" name="Google Shape;343;ge4f240b2dd_0_0"/>
          <p:cNvSpPr txBox="1"/>
          <p:nvPr/>
        </p:nvSpPr>
        <p:spPr>
          <a:xfrm>
            <a:off x="393785" y="4959961"/>
            <a:ext cx="6147900" cy="898500"/>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lang="en-US" sz="1700">
                <a:solidFill>
                  <a:srgbClr val="3C3C3B"/>
                </a:solidFill>
                <a:latin typeface="Arial"/>
                <a:ea typeface="Arial"/>
                <a:cs typeface="Arial"/>
                <a:sym typeface="Arial"/>
              </a:rPr>
              <a:t>The FAU Campus Store has everything you need to prepare for class from orientation to graduation!</a:t>
            </a:r>
            <a:endParaRPr/>
          </a:p>
        </p:txBody>
      </p:sp>
      <p:sp>
        <p:nvSpPr>
          <p:cNvPr id="344" name="Google Shape;344;ge4f240b2dd_0_0"/>
          <p:cNvSpPr txBox="1"/>
          <p:nvPr/>
        </p:nvSpPr>
        <p:spPr>
          <a:xfrm>
            <a:off x="8564765" y="3930128"/>
            <a:ext cx="3111600" cy="346800"/>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b="1" lang="en-US" sz="1700">
                <a:solidFill>
                  <a:schemeClr val="lt1"/>
                </a:solidFill>
                <a:latin typeface="Arial"/>
                <a:ea typeface="Arial"/>
                <a:cs typeface="Arial"/>
                <a:sym typeface="Arial"/>
              </a:rPr>
              <a:t>ONLINE OR IN-STORE</a:t>
            </a:r>
            <a:endParaRPr/>
          </a:p>
        </p:txBody>
      </p:sp>
      <p:pic>
        <p:nvPicPr>
          <p:cNvPr id="345" name="Google Shape;345;ge4f240b2dd_0_0"/>
          <p:cNvPicPr preferRelativeResize="0"/>
          <p:nvPr/>
        </p:nvPicPr>
        <p:blipFill rotWithShape="1">
          <a:blip r:embed="rId4">
            <a:alphaModFix/>
          </a:blip>
          <a:srcRect b="0" l="0" r="0" t="0"/>
          <a:stretch/>
        </p:blipFill>
        <p:spPr>
          <a:xfrm>
            <a:off x="8564764" y="4355117"/>
            <a:ext cx="3410461" cy="1503387"/>
          </a:xfrm>
          <a:prstGeom prst="rect">
            <a:avLst/>
          </a:prstGeom>
          <a:noFill/>
          <a:ln>
            <a:noFill/>
          </a:ln>
        </p:spPr>
      </p:pic>
      <p:sp>
        <p:nvSpPr>
          <p:cNvPr id="346" name="Google Shape;346;ge4f240b2dd_0_0"/>
          <p:cNvSpPr txBox="1"/>
          <p:nvPr/>
        </p:nvSpPr>
        <p:spPr>
          <a:xfrm>
            <a:off x="8564764" y="5997793"/>
            <a:ext cx="3524100" cy="909900"/>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lang="en-US" sz="2200">
                <a:solidFill>
                  <a:schemeClr val="lt1"/>
                </a:solidFill>
                <a:latin typeface="Arial"/>
                <a:ea typeface="Arial"/>
                <a:cs typeface="Arial"/>
                <a:sym typeface="Arial"/>
              </a:rPr>
              <a:t>ONE APPAREL, GIFT </a:t>
            </a:r>
            <a:br>
              <a:rPr lang="en-US" sz="2200">
                <a:solidFill>
                  <a:schemeClr val="lt1"/>
                </a:solidFill>
                <a:latin typeface="Arial"/>
                <a:ea typeface="Arial"/>
                <a:cs typeface="Arial"/>
                <a:sym typeface="Arial"/>
              </a:rPr>
            </a:br>
            <a:r>
              <a:rPr lang="en-US" sz="2200">
                <a:solidFill>
                  <a:schemeClr val="lt1"/>
                </a:solidFill>
                <a:latin typeface="Arial"/>
                <a:ea typeface="Arial"/>
                <a:cs typeface="Arial"/>
                <a:sym typeface="Arial"/>
              </a:rPr>
              <a:t>OR SUPPLY ITEM</a:t>
            </a:r>
            <a:r>
              <a:rPr baseline="30000" lang="en-US" sz="2200">
                <a:solidFill>
                  <a:schemeClr val="lt1"/>
                </a:solidFill>
                <a:latin typeface="Arial"/>
                <a:ea typeface="Arial"/>
                <a:cs typeface="Arial"/>
                <a:sym typeface="Arial"/>
              </a:rPr>
              <a:t>*</a:t>
            </a:r>
            <a:endParaRPr/>
          </a:p>
        </p:txBody>
      </p:sp>
      <p:pic>
        <p:nvPicPr>
          <p:cNvPr id="347" name="Google Shape;347;ge4f240b2dd_0_0"/>
          <p:cNvPicPr preferRelativeResize="0"/>
          <p:nvPr/>
        </p:nvPicPr>
        <p:blipFill rotWithShape="1">
          <a:blip r:embed="rId5">
            <a:alphaModFix/>
          </a:blip>
          <a:srcRect b="0" l="0" r="0" t="0"/>
          <a:stretch/>
        </p:blipFill>
        <p:spPr>
          <a:xfrm>
            <a:off x="8469390" y="7083326"/>
            <a:ext cx="3530602" cy="469900"/>
          </a:xfrm>
          <a:prstGeom prst="rect">
            <a:avLst/>
          </a:prstGeom>
          <a:noFill/>
          <a:ln>
            <a:noFill/>
          </a:ln>
        </p:spPr>
      </p:pic>
      <p:sp>
        <p:nvSpPr>
          <p:cNvPr id="348" name="Google Shape;348;ge4f240b2dd_0_0"/>
          <p:cNvSpPr txBox="1"/>
          <p:nvPr/>
        </p:nvSpPr>
        <p:spPr>
          <a:xfrm>
            <a:off x="393786" y="5542911"/>
            <a:ext cx="6603000" cy="1540500"/>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b="1" lang="en-US" sz="4800">
                <a:solidFill>
                  <a:srgbClr val="3C3C3B"/>
                </a:solidFill>
                <a:latin typeface="Arial"/>
                <a:ea typeface="Arial"/>
                <a:cs typeface="Arial"/>
                <a:sym typeface="Arial"/>
              </a:rPr>
              <a:t>DayOneWelcome.com</a:t>
            </a:r>
            <a:endParaRPr/>
          </a:p>
          <a:p>
            <a:pPr indent="0" lvl="0" marL="0" marR="0" rtl="0" algn="l">
              <a:spcBef>
                <a:spcPts val="0"/>
              </a:spcBef>
              <a:spcAft>
                <a:spcPts val="0"/>
              </a:spcAft>
              <a:buNone/>
            </a:pPr>
            <a:r>
              <a:rPr lang="en-US" sz="3600">
                <a:solidFill>
                  <a:srgbClr val="3C3C3B"/>
                </a:solidFill>
                <a:latin typeface="Calibri"/>
                <a:ea typeface="Calibri"/>
                <a:cs typeface="Calibri"/>
                <a:sym typeface="Calibri"/>
              </a:rPr>
              <a:t>Access Code: 2076</a:t>
            </a:r>
            <a:endParaRPr b="1" sz="5400">
              <a:solidFill>
                <a:srgbClr val="3C3C3B"/>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1" name="Shape 501"/>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5" name="Shape 505"/>
        <p:cNvGrpSpPr/>
        <p:nvPr/>
      </p:nvGrpSpPr>
      <p:grpSpPr>
        <a:xfrm>
          <a:off x="0" y="0"/>
          <a:ext cx="0" cy="0"/>
          <a:chOff x="0" y="0"/>
          <a:chExt cx="0" cy="0"/>
        </a:xfrm>
      </p:grpSpPr>
      <p:sp>
        <p:nvSpPr>
          <p:cNvPr id="506" name="Google Shape;506;ge6a5e2c9c9_13_79"/>
          <p:cNvSpPr/>
          <p:nvPr/>
        </p:nvSpPr>
        <p:spPr>
          <a:xfrm>
            <a:off x="499378" y="661221"/>
            <a:ext cx="7920874" cy="662745"/>
          </a:xfrm>
          <a:prstGeom prst="rect">
            <a:avLst/>
          </a:prstGeom>
          <a:noFill/>
          <a:ln>
            <a:noFill/>
          </a:ln>
        </p:spPr>
        <p:txBody>
          <a:bodyPr anchorCtr="0" anchor="t" bIns="49250" lIns="98525" spcFirstLastPara="1" rIns="98525" wrap="square" tIns="49250">
            <a:noAutofit/>
          </a:bodyPr>
          <a:lstStyle/>
          <a:p>
            <a:pPr indent="0" lvl="0" marL="0" marR="0" rtl="0" algn="l">
              <a:spcBef>
                <a:spcPts val="0"/>
              </a:spcBef>
              <a:spcAft>
                <a:spcPts val="0"/>
              </a:spcAft>
              <a:buNone/>
            </a:pPr>
            <a:r>
              <a:rPr b="0" i="0" lang="en-US" sz="3400" u="none" cap="none" strike="noStrike">
                <a:solidFill>
                  <a:schemeClr val="lt1"/>
                </a:solidFill>
                <a:latin typeface="Arial"/>
                <a:ea typeface="Arial"/>
                <a:cs typeface="Arial"/>
                <a:sym typeface="Arial"/>
              </a:rPr>
              <a:t>Atlantic Dining Hall / Jupiter Dining Hall</a:t>
            </a:r>
            <a:endParaRPr sz="1500"/>
          </a:p>
        </p:txBody>
      </p:sp>
      <p:sp>
        <p:nvSpPr>
          <p:cNvPr id="507" name="Google Shape;507;ge6a5e2c9c9_13_79"/>
          <p:cNvSpPr/>
          <p:nvPr/>
        </p:nvSpPr>
        <p:spPr>
          <a:xfrm>
            <a:off x="499378" y="2328402"/>
            <a:ext cx="10100347" cy="3871829"/>
          </a:xfrm>
          <a:prstGeom prst="rect">
            <a:avLst/>
          </a:prstGeom>
          <a:noFill/>
          <a:ln>
            <a:noFill/>
          </a:ln>
        </p:spPr>
        <p:txBody>
          <a:bodyPr anchorCtr="0" anchor="t" bIns="49250" lIns="98525" spcFirstLastPara="1" rIns="98525" wrap="square" tIns="49250">
            <a:noAutofit/>
          </a:bodyPr>
          <a:lstStyle/>
          <a:p>
            <a:pPr indent="-304800" lvl="0" marL="3048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All you can eat with a great variety of favorites and flavors.</a:t>
            </a:r>
            <a:endParaRPr sz="1500"/>
          </a:p>
          <a:p>
            <a:pPr indent="-304800" lvl="0" marL="3048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Let us serve you! – Our dining halls are still all you care to eat.</a:t>
            </a:r>
            <a:endParaRPr sz="2600">
              <a:solidFill>
                <a:schemeClr val="lt1"/>
              </a:solidFill>
              <a:highlight>
                <a:srgbClr val="FFFF00"/>
              </a:highlight>
              <a:latin typeface="Arial"/>
              <a:ea typeface="Arial"/>
              <a:cs typeface="Arial"/>
              <a:sym typeface="Arial"/>
            </a:endParaRPr>
          </a:p>
          <a:p>
            <a:pPr indent="-304800" lvl="0" marL="3048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Let us cook for you, stay on campus.</a:t>
            </a:r>
            <a:endParaRPr sz="1500"/>
          </a:p>
          <a:p>
            <a:pPr indent="-304800" lvl="0" marL="3048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Breakfast, lunch, and dinner are served weekdays with brunch and dinner on weekends.</a:t>
            </a:r>
            <a:endParaRPr sz="1500"/>
          </a:p>
          <a:p>
            <a:pPr indent="-304800" lvl="0" marL="3048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We are closed in between meal periods for deep cleaning and disinfection.</a:t>
            </a:r>
            <a:endParaRPr sz="1500"/>
          </a:p>
          <a:p>
            <a:pPr indent="-304800" lvl="0" marL="3048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Grab and go options available to keep you moving through your day.</a:t>
            </a:r>
            <a:endParaRPr sz="1500"/>
          </a:p>
          <a:p>
            <a:pPr indent="-304800" lvl="0" marL="3048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Most of all – a great value anytime you want to eat.</a:t>
            </a:r>
            <a:endParaRPr sz="15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1" name="Shape 511"/>
        <p:cNvGrpSpPr/>
        <p:nvPr/>
      </p:nvGrpSpPr>
      <p:grpSpPr>
        <a:xfrm>
          <a:off x="0" y="0"/>
          <a:ext cx="0" cy="0"/>
          <a:chOff x="0" y="0"/>
          <a:chExt cx="0" cy="0"/>
        </a:xfrm>
      </p:grpSpPr>
      <p:sp>
        <p:nvSpPr>
          <p:cNvPr id="512" name="Google Shape;512;ge6a5e2c9c9_13_84"/>
          <p:cNvSpPr/>
          <p:nvPr/>
        </p:nvSpPr>
        <p:spPr>
          <a:xfrm>
            <a:off x="163631" y="340470"/>
            <a:ext cx="6733334" cy="1046441"/>
          </a:xfrm>
          <a:prstGeom prst="rect">
            <a:avLst/>
          </a:prstGeom>
          <a:noFill/>
          <a:ln>
            <a:noFill/>
          </a:ln>
        </p:spPr>
        <p:txBody>
          <a:bodyPr anchorCtr="0" anchor="t" bIns="49250" lIns="98525" spcFirstLastPara="1" rIns="98525" wrap="square" tIns="49250">
            <a:noAutofit/>
          </a:bodyPr>
          <a:lstStyle/>
          <a:p>
            <a:pPr indent="0" lvl="0" marL="0" marR="0" rtl="0" algn="ctr">
              <a:spcBef>
                <a:spcPts val="0"/>
              </a:spcBef>
              <a:spcAft>
                <a:spcPts val="0"/>
              </a:spcAft>
              <a:buNone/>
            </a:pPr>
            <a:r>
              <a:rPr b="1" lang="en-US" sz="5800">
                <a:solidFill>
                  <a:schemeClr val="dk1"/>
                </a:solidFill>
                <a:latin typeface="Arial"/>
                <a:ea typeface="Arial"/>
                <a:cs typeface="Arial"/>
                <a:sym typeface="Arial"/>
              </a:rPr>
              <a:t>EVENTS</a:t>
            </a:r>
            <a:endParaRPr b="1" sz="5800">
              <a:solidFill>
                <a:schemeClr val="dk1"/>
              </a:solidFill>
              <a:latin typeface="Arial"/>
              <a:ea typeface="Arial"/>
              <a:cs typeface="Arial"/>
              <a:sym typeface="Arial"/>
            </a:endParaRPr>
          </a:p>
        </p:txBody>
      </p:sp>
      <p:sp>
        <p:nvSpPr>
          <p:cNvPr id="513" name="Google Shape;513;ge6a5e2c9c9_13_84"/>
          <p:cNvSpPr/>
          <p:nvPr/>
        </p:nvSpPr>
        <p:spPr>
          <a:xfrm>
            <a:off x="390756" y="1541790"/>
            <a:ext cx="9822028" cy="4883388"/>
          </a:xfrm>
          <a:prstGeom prst="rect">
            <a:avLst/>
          </a:prstGeom>
          <a:noFill/>
          <a:ln>
            <a:noFill/>
          </a:ln>
        </p:spPr>
        <p:txBody>
          <a:bodyPr anchorCtr="0" anchor="t" bIns="49250" lIns="98525" spcFirstLastPara="1" rIns="98525" wrap="square" tIns="49250">
            <a:noAutofit/>
          </a:bodyPr>
          <a:lstStyle/>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2 x a month </a:t>
            </a:r>
            <a:endParaRPr b="0" i="0" sz="3400" u="none" cap="none" strike="noStrike">
              <a:solidFill>
                <a:schemeClr val="dk1"/>
              </a:solidFill>
              <a:latin typeface="Arial"/>
              <a:ea typeface="Arial"/>
              <a:cs typeface="Arial"/>
              <a:sym typeface="Arial"/>
            </a:endParaRPr>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Music</a:t>
            </a:r>
            <a:endParaRPr b="0" i="0" sz="3400" u="none" cap="none" strike="noStrike">
              <a:solidFill>
                <a:schemeClr val="dk1"/>
              </a:solidFill>
              <a:latin typeface="Arial"/>
              <a:ea typeface="Arial"/>
              <a:cs typeface="Arial"/>
              <a:sym typeface="Arial"/>
            </a:endParaRPr>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Decor</a:t>
            </a:r>
            <a:endParaRPr b="0" i="0" sz="3400" u="none" cap="none" strike="noStrike">
              <a:solidFill>
                <a:schemeClr val="dk1"/>
              </a:solidFill>
              <a:latin typeface="Arial"/>
              <a:ea typeface="Arial"/>
              <a:cs typeface="Arial"/>
              <a:sym typeface="Arial"/>
            </a:endParaRPr>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Theme Meals</a:t>
            </a:r>
            <a:endParaRPr b="0" i="0" sz="3400" u="none" cap="none" strike="noStrike">
              <a:solidFill>
                <a:schemeClr val="dk1"/>
              </a:solidFill>
              <a:latin typeface="Arial"/>
              <a:ea typeface="Arial"/>
              <a:cs typeface="Arial"/>
              <a:sym typeface="Arial"/>
            </a:endParaRPr>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Great Food</a:t>
            </a:r>
            <a:endParaRPr b="0" i="0" sz="3400" u="none" cap="none" strike="noStrike">
              <a:solidFill>
                <a:schemeClr val="dk1"/>
              </a:solidFill>
              <a:latin typeface="Arial"/>
              <a:ea typeface="Arial"/>
              <a:cs typeface="Arial"/>
              <a:sym typeface="Arial"/>
            </a:endParaRPr>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Entertainment</a:t>
            </a:r>
            <a:endParaRPr b="0" i="0" sz="3400" u="none" cap="none" strike="noStrike">
              <a:solidFill>
                <a:schemeClr val="dk1"/>
              </a:solidFill>
              <a:latin typeface="Arial"/>
              <a:ea typeface="Arial"/>
              <a:cs typeface="Arial"/>
              <a:sym typeface="Arial"/>
            </a:endParaRPr>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Games</a:t>
            </a:r>
            <a:endParaRPr b="0" i="0" sz="3400" u="none" cap="none" strike="noStrike">
              <a:solidFill>
                <a:schemeClr val="dk1"/>
              </a:solidFill>
              <a:latin typeface="Arial"/>
              <a:ea typeface="Arial"/>
              <a:cs typeface="Arial"/>
              <a:sym typeface="Arial"/>
            </a:endParaRPr>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Raffles</a:t>
            </a:r>
            <a:endParaRPr b="0" i="0" sz="34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pic>
        <p:nvPicPr>
          <p:cNvPr id="514" name="Google Shape;514;ge6a5e2c9c9_13_84"/>
          <p:cNvPicPr preferRelativeResize="0"/>
          <p:nvPr/>
        </p:nvPicPr>
        <p:blipFill rotWithShape="1">
          <a:blip r:embed="rId4">
            <a:alphaModFix/>
          </a:blip>
          <a:srcRect b="0" l="0" r="0" t="0"/>
          <a:stretch/>
        </p:blipFill>
        <p:spPr>
          <a:xfrm>
            <a:off x="5376442" y="514950"/>
            <a:ext cx="2232252" cy="279031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515" name="Google Shape;515;ge6a5e2c9c9_13_84"/>
          <p:cNvPicPr preferRelativeResize="0"/>
          <p:nvPr/>
        </p:nvPicPr>
        <p:blipFill rotWithShape="1">
          <a:blip r:embed="rId5">
            <a:alphaModFix/>
          </a:blip>
          <a:srcRect b="0" l="0" r="0" t="0"/>
          <a:stretch/>
        </p:blipFill>
        <p:spPr>
          <a:xfrm>
            <a:off x="6896965" y="3354110"/>
            <a:ext cx="3190076" cy="239255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id="516" name="Google Shape;516;ge6a5e2c9c9_13_84"/>
          <p:cNvPicPr preferRelativeResize="0"/>
          <p:nvPr/>
        </p:nvPicPr>
        <p:blipFill rotWithShape="1">
          <a:blip r:embed="rId6">
            <a:alphaModFix/>
          </a:blip>
          <a:srcRect b="0" l="0" r="0" t="0"/>
          <a:stretch/>
        </p:blipFill>
        <p:spPr>
          <a:xfrm>
            <a:off x="5177685" y="5209955"/>
            <a:ext cx="2629765" cy="225173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0" name="Shape 520"/>
        <p:cNvGrpSpPr/>
        <p:nvPr/>
      </p:nvGrpSpPr>
      <p:grpSpPr>
        <a:xfrm>
          <a:off x="0" y="0"/>
          <a:ext cx="0" cy="0"/>
          <a:chOff x="0" y="0"/>
          <a:chExt cx="0" cy="0"/>
        </a:xfrm>
      </p:grpSpPr>
      <p:sp>
        <p:nvSpPr>
          <p:cNvPr id="521" name="Google Shape;521;ge6a5e2c9c9_13_92"/>
          <p:cNvSpPr/>
          <p:nvPr/>
        </p:nvSpPr>
        <p:spPr>
          <a:xfrm>
            <a:off x="390756" y="671584"/>
            <a:ext cx="6733334" cy="662745"/>
          </a:xfrm>
          <a:prstGeom prst="rect">
            <a:avLst/>
          </a:prstGeom>
          <a:noFill/>
          <a:ln>
            <a:noFill/>
          </a:ln>
        </p:spPr>
        <p:txBody>
          <a:bodyPr anchorCtr="0" anchor="t" bIns="49250" lIns="98525" spcFirstLastPara="1" rIns="98525" wrap="square" tIns="49250">
            <a:noAutofit/>
          </a:bodyPr>
          <a:lstStyle/>
          <a:p>
            <a:pPr indent="0" lvl="0" marL="0" marR="0" rtl="0" algn="l">
              <a:spcBef>
                <a:spcPts val="0"/>
              </a:spcBef>
              <a:spcAft>
                <a:spcPts val="0"/>
              </a:spcAft>
              <a:buNone/>
            </a:pPr>
            <a:r>
              <a:rPr lang="en-US" sz="3400">
                <a:solidFill>
                  <a:schemeClr val="dk1"/>
                </a:solidFill>
                <a:latin typeface="Arial"/>
                <a:ea typeface="Arial"/>
                <a:cs typeface="Arial"/>
                <a:sym typeface="Arial"/>
              </a:rPr>
              <a:t>Dining Plans - Residential Students</a:t>
            </a:r>
            <a:endParaRPr sz="1500"/>
          </a:p>
        </p:txBody>
      </p:sp>
      <p:sp>
        <p:nvSpPr>
          <p:cNvPr id="522" name="Google Shape;522;ge6a5e2c9c9_13_92"/>
          <p:cNvSpPr/>
          <p:nvPr/>
        </p:nvSpPr>
        <p:spPr>
          <a:xfrm>
            <a:off x="390756" y="1459915"/>
            <a:ext cx="12196183" cy="6801862"/>
          </a:xfrm>
          <a:prstGeom prst="rect">
            <a:avLst/>
          </a:prstGeom>
          <a:noFill/>
          <a:ln>
            <a:noFill/>
          </a:ln>
        </p:spPr>
        <p:txBody>
          <a:bodyPr anchorCtr="0" anchor="t" bIns="49250" lIns="98525" spcFirstLastPara="1" rIns="98525" wrap="square" tIns="49250">
            <a:noAutofit/>
          </a:bodyPr>
          <a:lstStyle/>
          <a:p>
            <a:pPr indent="0" lvl="1" marL="495300" marR="0" rtl="0" algn="l">
              <a:spcBef>
                <a:spcPts val="0"/>
              </a:spcBef>
              <a:spcAft>
                <a:spcPts val="0"/>
              </a:spcAft>
              <a:buNone/>
            </a:pPr>
            <a:r>
              <a:rPr b="0" i="0" lang="en-US" sz="2600" u="none" cap="none" strike="noStrike">
                <a:solidFill>
                  <a:schemeClr val="dk1"/>
                </a:solidFill>
                <a:latin typeface="Arial"/>
                <a:ea typeface="Arial"/>
                <a:cs typeface="Arial"/>
                <a:sym typeface="Arial"/>
              </a:rPr>
              <a:t>Residential Meal Plans - Boca Raton Campus (Per Semester)</a:t>
            </a:r>
            <a:endParaRPr sz="1500"/>
          </a:p>
          <a:p>
            <a:pPr indent="0" lvl="2" marL="990600" marR="0" rtl="0" algn="l">
              <a:spcBef>
                <a:spcPts val="0"/>
              </a:spcBef>
              <a:spcAft>
                <a:spcPts val="0"/>
              </a:spcAft>
              <a:buNone/>
            </a:pPr>
            <a:r>
              <a:rPr b="1" i="0" lang="en-US" sz="2600" u="none" cap="none" strike="noStrike">
                <a:solidFill>
                  <a:schemeClr val="dk1"/>
                </a:solidFill>
                <a:latin typeface="Arial"/>
                <a:ea typeface="Arial"/>
                <a:cs typeface="Arial"/>
                <a:sym typeface="Arial"/>
              </a:rPr>
              <a:t>19 Meals a Week				$1,951.00</a:t>
            </a:r>
            <a:endParaRPr sz="1500"/>
          </a:p>
          <a:p>
            <a:pPr indent="0" lvl="2" marL="990600" marR="0" rtl="0" algn="l">
              <a:spcBef>
                <a:spcPts val="0"/>
              </a:spcBef>
              <a:spcAft>
                <a:spcPts val="0"/>
              </a:spcAft>
              <a:buNone/>
            </a:pPr>
            <a:r>
              <a:rPr b="1" i="0" lang="en-US" sz="2600" u="none" cap="none" strike="noStrike">
                <a:solidFill>
                  <a:schemeClr val="dk1"/>
                </a:solidFill>
                <a:latin typeface="Arial"/>
                <a:ea typeface="Arial"/>
                <a:cs typeface="Arial"/>
                <a:sym typeface="Arial"/>
              </a:rPr>
              <a:t>15 Meals a Week and $100 in Flex Bucks 	$1,846.50</a:t>
            </a:r>
            <a:endParaRPr sz="1500"/>
          </a:p>
          <a:p>
            <a:pPr indent="0" lvl="2" marL="990600" marR="0" rtl="0" algn="l">
              <a:spcBef>
                <a:spcPts val="0"/>
              </a:spcBef>
              <a:spcAft>
                <a:spcPts val="0"/>
              </a:spcAft>
              <a:buNone/>
            </a:pPr>
            <a:r>
              <a:rPr b="1" i="0" lang="en-US" sz="2600" u="none" cap="none" strike="noStrike">
                <a:solidFill>
                  <a:schemeClr val="dk1"/>
                </a:solidFill>
                <a:latin typeface="Arial"/>
                <a:ea typeface="Arial"/>
                <a:cs typeface="Arial"/>
                <a:sym typeface="Arial"/>
              </a:rPr>
              <a:t>12 Meals a Week and $100 in Flex Bucks	$1,646.00</a:t>
            </a:r>
            <a:endParaRPr sz="1500"/>
          </a:p>
          <a:p>
            <a:pPr indent="0" lvl="2" marL="990600" marR="0" rtl="0" algn="l">
              <a:spcBef>
                <a:spcPts val="0"/>
              </a:spcBef>
              <a:spcAft>
                <a:spcPts val="0"/>
              </a:spcAft>
              <a:buNone/>
            </a:pPr>
            <a:r>
              <a:rPr b="1" i="0" lang="en-US" sz="2600" u="none" cap="none" strike="noStrike">
                <a:solidFill>
                  <a:schemeClr val="dk1"/>
                </a:solidFill>
                <a:latin typeface="Arial"/>
                <a:ea typeface="Arial"/>
                <a:cs typeface="Arial"/>
                <a:sym typeface="Arial"/>
              </a:rPr>
              <a:t>7 Meals a Week and $550 in Flex Bucks 	$1,990.50</a:t>
            </a:r>
            <a:endParaRPr sz="1500"/>
          </a:p>
          <a:p>
            <a:pPr indent="0" lvl="1" marL="495300" marR="0" rtl="0" algn="l">
              <a:spcBef>
                <a:spcPts val="0"/>
              </a:spcBef>
              <a:spcAft>
                <a:spcPts val="0"/>
              </a:spcAft>
              <a:buNone/>
            </a:pPr>
            <a:r>
              <a:t/>
            </a:r>
            <a:endParaRPr b="0" i="0" sz="2600" u="none" cap="none" strike="noStrike">
              <a:solidFill>
                <a:schemeClr val="dk1"/>
              </a:solidFill>
              <a:latin typeface="Arial"/>
              <a:ea typeface="Arial"/>
              <a:cs typeface="Arial"/>
              <a:sym typeface="Arial"/>
            </a:endParaRPr>
          </a:p>
          <a:p>
            <a:pPr indent="0" lvl="1" marL="495300" marR="0" rtl="0" algn="l">
              <a:spcBef>
                <a:spcPts val="0"/>
              </a:spcBef>
              <a:spcAft>
                <a:spcPts val="0"/>
              </a:spcAft>
              <a:buNone/>
            </a:pPr>
            <a:r>
              <a:rPr b="0" i="0" lang="en-US" sz="2600" u="none" cap="none" strike="noStrike">
                <a:solidFill>
                  <a:schemeClr val="dk1"/>
                </a:solidFill>
                <a:latin typeface="Arial"/>
                <a:ea typeface="Arial"/>
                <a:cs typeface="Arial"/>
                <a:sym typeface="Arial"/>
              </a:rPr>
              <a:t>Residential Meal Plans – Jupiter Campus (Per Semester)</a:t>
            </a:r>
            <a:endParaRPr sz="1500"/>
          </a:p>
          <a:p>
            <a:pPr indent="0" lvl="2" marL="990600" marR="0" rtl="0" algn="l">
              <a:spcBef>
                <a:spcPts val="0"/>
              </a:spcBef>
              <a:spcAft>
                <a:spcPts val="0"/>
              </a:spcAft>
              <a:buNone/>
            </a:pPr>
            <a:r>
              <a:rPr b="1" i="0" lang="en-US" sz="2600" u="none" cap="none" strike="noStrike">
                <a:solidFill>
                  <a:schemeClr val="dk1"/>
                </a:solidFill>
                <a:latin typeface="Arial"/>
                <a:ea typeface="Arial"/>
                <a:cs typeface="Arial"/>
                <a:sym typeface="Arial"/>
              </a:rPr>
              <a:t>19 Meals a Week	$2,070.00</a:t>
            </a:r>
            <a:endParaRPr sz="1500"/>
          </a:p>
          <a:p>
            <a:pPr indent="0" lvl="2" marL="990600" marR="0" rtl="0" algn="l">
              <a:spcBef>
                <a:spcPts val="0"/>
              </a:spcBef>
              <a:spcAft>
                <a:spcPts val="0"/>
              </a:spcAft>
              <a:buNone/>
            </a:pPr>
            <a:r>
              <a:rPr b="1" i="0" lang="en-US" sz="2600" u="none" cap="none" strike="noStrike">
                <a:solidFill>
                  <a:schemeClr val="dk1"/>
                </a:solidFill>
                <a:latin typeface="Arial"/>
                <a:ea typeface="Arial"/>
                <a:cs typeface="Arial"/>
                <a:sym typeface="Arial"/>
              </a:rPr>
              <a:t>14 Meals a Week	$1,948.00</a:t>
            </a:r>
            <a:endParaRPr sz="1500"/>
          </a:p>
          <a:p>
            <a:pPr indent="0" lvl="2" marL="990600" marR="0" rtl="0" algn="l">
              <a:spcBef>
                <a:spcPts val="0"/>
              </a:spcBef>
              <a:spcAft>
                <a:spcPts val="0"/>
              </a:spcAft>
              <a:buNone/>
            </a:pPr>
            <a:r>
              <a:t/>
            </a:r>
            <a:endParaRPr b="0" i="0" sz="26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rPr lang="en-US" sz="2600">
                <a:solidFill>
                  <a:schemeClr val="dk1"/>
                </a:solidFill>
                <a:latin typeface="Arial"/>
                <a:ea typeface="Arial"/>
                <a:cs typeface="Arial"/>
                <a:sym typeface="Arial"/>
              </a:rPr>
              <a:t>◊ Meals are for the Atlantic Dining Hall and Jupiter Dining Hall.</a:t>
            </a:r>
            <a:endParaRPr sz="1500"/>
          </a:p>
          <a:p>
            <a:pPr indent="0" lvl="0" marL="0" marR="0" rtl="0" algn="l">
              <a:spcBef>
                <a:spcPts val="0"/>
              </a:spcBef>
              <a:spcAft>
                <a:spcPts val="0"/>
              </a:spcAft>
              <a:buNone/>
            </a:pPr>
            <a:r>
              <a:rPr lang="en-US" sz="2600">
                <a:solidFill>
                  <a:schemeClr val="dk1"/>
                </a:solidFill>
                <a:latin typeface="Arial"/>
                <a:ea typeface="Arial"/>
                <a:cs typeface="Arial"/>
                <a:sym typeface="Arial"/>
              </a:rPr>
              <a:t>◊ Flex Bucks can only be used at dining locations, they are issued one time per semester,  and expire at the end of the semester.</a:t>
            </a:r>
            <a:endParaRPr sz="1500"/>
          </a:p>
          <a:p>
            <a:pPr indent="0" lvl="0" marL="0" marR="0" rtl="0" algn="l">
              <a:spcBef>
                <a:spcPts val="0"/>
              </a:spcBef>
              <a:spcAft>
                <a:spcPts val="0"/>
              </a:spcAft>
              <a:buNone/>
            </a:pPr>
            <a:r>
              <a:rPr lang="en-US" sz="2600">
                <a:solidFill>
                  <a:schemeClr val="dk1"/>
                </a:solidFill>
                <a:latin typeface="Arial"/>
                <a:ea typeface="Arial"/>
                <a:cs typeface="Arial"/>
                <a:sym typeface="Arial"/>
              </a:rPr>
              <a:t>◊ Meal plans reset every Sunday.</a:t>
            </a:r>
            <a:endParaRPr sz="1500"/>
          </a:p>
          <a:p>
            <a:pPr indent="0" lvl="2" marL="990600" marR="0" rtl="0" algn="l">
              <a:spcBef>
                <a:spcPts val="0"/>
              </a:spcBef>
              <a:spcAft>
                <a:spcPts val="0"/>
              </a:spcAft>
              <a:buNone/>
            </a:pPr>
            <a:r>
              <a:t/>
            </a:r>
            <a:endParaRPr b="0" i="0" sz="26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sz="26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6" name="Shape 526"/>
        <p:cNvGrpSpPr/>
        <p:nvPr/>
      </p:nvGrpSpPr>
      <p:grpSpPr>
        <a:xfrm>
          <a:off x="0" y="0"/>
          <a:ext cx="0" cy="0"/>
          <a:chOff x="0" y="0"/>
          <a:chExt cx="0" cy="0"/>
        </a:xfrm>
      </p:grpSpPr>
      <p:sp>
        <p:nvSpPr>
          <p:cNvPr id="527" name="Google Shape;527;ge6a5e2c9c9_13_97"/>
          <p:cNvSpPr/>
          <p:nvPr/>
        </p:nvSpPr>
        <p:spPr>
          <a:xfrm>
            <a:off x="405011" y="661221"/>
            <a:ext cx="7563984" cy="523220"/>
          </a:xfrm>
          <a:prstGeom prst="rect">
            <a:avLst/>
          </a:prstGeom>
          <a:noFill/>
          <a:ln>
            <a:noFill/>
          </a:ln>
        </p:spPr>
        <p:txBody>
          <a:bodyPr anchorCtr="0" anchor="t" bIns="49250" lIns="98525" spcFirstLastPara="1" rIns="98525" wrap="square" tIns="49250">
            <a:noAutofit/>
          </a:bodyPr>
          <a:lstStyle/>
          <a:p>
            <a:pPr indent="0" lvl="0" marL="0" marR="0" rtl="0" algn="l">
              <a:spcBef>
                <a:spcPts val="0"/>
              </a:spcBef>
              <a:spcAft>
                <a:spcPts val="0"/>
              </a:spcAft>
              <a:buNone/>
            </a:pPr>
            <a:r>
              <a:rPr lang="en-US" sz="2600">
                <a:solidFill>
                  <a:schemeClr val="lt1"/>
                </a:solidFill>
                <a:latin typeface="Arial"/>
                <a:ea typeface="Arial"/>
                <a:cs typeface="Arial"/>
                <a:sym typeface="Arial"/>
              </a:rPr>
              <a:t>Commuter Students – Profiler Meal Plans and Owl Bucks</a:t>
            </a:r>
            <a:endParaRPr sz="1500"/>
          </a:p>
        </p:txBody>
      </p:sp>
      <p:sp>
        <p:nvSpPr>
          <p:cNvPr id="528" name="Google Shape;528;ge6a5e2c9c9_13_97"/>
          <p:cNvSpPr/>
          <p:nvPr/>
        </p:nvSpPr>
        <p:spPr>
          <a:xfrm>
            <a:off x="405011" y="1359071"/>
            <a:ext cx="8423409" cy="5964710"/>
          </a:xfrm>
          <a:prstGeom prst="rect">
            <a:avLst/>
          </a:prstGeom>
          <a:noFill/>
          <a:ln>
            <a:noFill/>
          </a:ln>
        </p:spPr>
        <p:txBody>
          <a:bodyPr anchorCtr="0" anchor="t" bIns="49250" lIns="98525" spcFirstLastPara="1" rIns="98525" wrap="square" tIns="49250">
            <a:noAutofit/>
          </a:bodyPr>
          <a:lstStyle/>
          <a:p>
            <a:pPr indent="0" lvl="0" marL="0" marR="0" rtl="0" algn="l">
              <a:spcBef>
                <a:spcPts val="0"/>
              </a:spcBef>
              <a:spcAft>
                <a:spcPts val="0"/>
              </a:spcAft>
              <a:buNone/>
            </a:pPr>
            <a:r>
              <a:rPr lang="en-US" sz="2600">
                <a:solidFill>
                  <a:schemeClr val="lt1"/>
                </a:solidFill>
                <a:latin typeface="Arial"/>
                <a:ea typeface="Arial"/>
                <a:cs typeface="Arial"/>
                <a:sym typeface="Arial"/>
              </a:rPr>
              <a:t>Profiler Meal Plans can be used at the Atlantic Dining Hall and the Jupiter Dining Hall – These meals do not expire throughout the year and only expire after one year of inactivity.</a:t>
            </a:r>
            <a:endParaRPr sz="1500"/>
          </a:p>
          <a:p>
            <a:pPr indent="0" lvl="1" marL="495300" marR="0" rtl="0" algn="l">
              <a:spcBef>
                <a:spcPts val="0"/>
              </a:spcBef>
              <a:spcAft>
                <a:spcPts val="0"/>
              </a:spcAft>
              <a:buNone/>
            </a:pPr>
            <a:r>
              <a:t/>
            </a:r>
            <a:endParaRPr b="0" i="0" sz="2600" u="none" cap="none" strike="noStrike">
              <a:solidFill>
                <a:schemeClr val="lt1"/>
              </a:solidFill>
              <a:latin typeface="Arial"/>
              <a:ea typeface="Arial"/>
              <a:cs typeface="Arial"/>
              <a:sym typeface="Arial"/>
            </a:endParaRPr>
          </a:p>
          <a:p>
            <a:pPr indent="0" lvl="1" marL="495300" marR="0" rtl="0" algn="l">
              <a:spcBef>
                <a:spcPts val="0"/>
              </a:spcBef>
              <a:spcAft>
                <a:spcPts val="0"/>
              </a:spcAft>
              <a:buNone/>
            </a:pPr>
            <a:r>
              <a:rPr b="1" i="0" lang="en-US" sz="2600" u="none" cap="none" strike="noStrike">
                <a:solidFill>
                  <a:schemeClr val="lt1"/>
                </a:solidFill>
                <a:latin typeface="Arial"/>
                <a:ea typeface="Arial"/>
                <a:cs typeface="Arial"/>
                <a:sym typeface="Arial"/>
              </a:rPr>
              <a:t>30 Meals		$247.17</a:t>
            </a:r>
            <a:endParaRPr sz="1500"/>
          </a:p>
          <a:p>
            <a:pPr indent="0" lvl="1" marL="495300" marR="0" rtl="0" algn="l">
              <a:spcBef>
                <a:spcPts val="0"/>
              </a:spcBef>
              <a:spcAft>
                <a:spcPts val="0"/>
              </a:spcAft>
              <a:buNone/>
            </a:pPr>
            <a:r>
              <a:rPr b="1" i="0" lang="en-US" sz="2600" u="none" cap="none" strike="noStrike">
                <a:solidFill>
                  <a:schemeClr val="lt1"/>
                </a:solidFill>
                <a:latin typeface="Arial"/>
                <a:ea typeface="Arial"/>
                <a:cs typeface="Arial"/>
                <a:sym typeface="Arial"/>
              </a:rPr>
              <a:t>50 Meals		$348.82</a:t>
            </a:r>
            <a:endParaRPr sz="1500"/>
          </a:p>
          <a:p>
            <a:pPr indent="0" lvl="1" marL="495300" marR="0" rtl="0" algn="l">
              <a:spcBef>
                <a:spcPts val="0"/>
              </a:spcBef>
              <a:spcAft>
                <a:spcPts val="0"/>
              </a:spcAft>
              <a:buNone/>
            </a:pPr>
            <a:r>
              <a:rPr b="1" i="0" lang="en-US" sz="2600" u="none" cap="none" strike="noStrike">
                <a:solidFill>
                  <a:schemeClr val="lt1"/>
                </a:solidFill>
                <a:latin typeface="Arial"/>
                <a:ea typeface="Arial"/>
                <a:cs typeface="Arial"/>
                <a:sym typeface="Arial"/>
              </a:rPr>
              <a:t>85 Meals		$569.33</a:t>
            </a:r>
            <a:endParaRPr sz="1500"/>
          </a:p>
          <a:p>
            <a:pPr indent="0" lvl="1" marL="495300" marR="0" rtl="0" algn="l">
              <a:spcBef>
                <a:spcPts val="0"/>
              </a:spcBef>
              <a:spcAft>
                <a:spcPts val="0"/>
              </a:spcAft>
              <a:buNone/>
            </a:pPr>
            <a:r>
              <a:rPr b="1" i="0" lang="en-US" sz="2600" u="none" cap="none" strike="noStrike">
                <a:solidFill>
                  <a:schemeClr val="lt1"/>
                </a:solidFill>
                <a:latin typeface="Arial"/>
                <a:ea typeface="Arial"/>
                <a:cs typeface="Arial"/>
                <a:sym typeface="Arial"/>
              </a:rPr>
              <a:t>110 Meals		$700.85</a:t>
            </a:r>
            <a:endParaRPr sz="1500"/>
          </a:p>
          <a:p>
            <a:pPr indent="0" lvl="0" marL="0" marR="0" rtl="0" algn="l">
              <a:spcBef>
                <a:spcPts val="0"/>
              </a:spcBef>
              <a:spcAft>
                <a:spcPts val="0"/>
              </a:spcAft>
              <a:buNone/>
            </a:pPr>
            <a:r>
              <a:t/>
            </a:r>
            <a:endParaRPr b="1" sz="2600">
              <a:solidFill>
                <a:schemeClr val="lt1"/>
              </a:solidFill>
              <a:latin typeface="Arial"/>
              <a:ea typeface="Arial"/>
              <a:cs typeface="Arial"/>
              <a:sym typeface="Arial"/>
            </a:endParaRPr>
          </a:p>
          <a:p>
            <a:pPr indent="0" lvl="0" marL="0" marR="0" rtl="0" algn="l">
              <a:spcBef>
                <a:spcPts val="0"/>
              </a:spcBef>
              <a:spcAft>
                <a:spcPts val="0"/>
              </a:spcAft>
              <a:buNone/>
            </a:pPr>
            <a:r>
              <a:rPr b="1" lang="en-US" sz="2600">
                <a:solidFill>
                  <a:schemeClr val="lt1"/>
                </a:solidFill>
                <a:latin typeface="Arial"/>
                <a:ea typeface="Arial"/>
                <a:cs typeface="Arial"/>
                <a:sym typeface="Arial"/>
              </a:rPr>
              <a:t>Owl Bucks</a:t>
            </a:r>
            <a:endParaRPr sz="2600">
              <a:solidFill>
                <a:schemeClr val="lt1"/>
              </a:solidFill>
              <a:latin typeface="Arial"/>
              <a:ea typeface="Arial"/>
              <a:cs typeface="Arial"/>
              <a:sym typeface="Arial"/>
            </a:endParaRPr>
          </a:p>
          <a:p>
            <a:pPr indent="-368300" lvl="0" marL="3683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Pre-paid declining balance account for use at any FAU Dining location and the FAU Bookstore</a:t>
            </a:r>
            <a:endParaRPr sz="1500"/>
          </a:p>
          <a:p>
            <a:pPr indent="-368300" lvl="0" marL="3683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May be added to any meal plan</a:t>
            </a:r>
            <a:endParaRPr sz="1500"/>
          </a:p>
          <a:p>
            <a:pPr indent="-368300" lvl="0" marL="368300" marR="0" rtl="0" algn="l">
              <a:spcBef>
                <a:spcPts val="0"/>
              </a:spcBef>
              <a:spcAft>
                <a:spcPts val="0"/>
              </a:spcAft>
              <a:buClr>
                <a:schemeClr val="lt1"/>
              </a:buClr>
              <a:buSzPts val="2600"/>
              <a:buFont typeface="Arial"/>
              <a:buChar char="•"/>
            </a:pPr>
            <a:r>
              <a:rPr lang="en-US" sz="2600">
                <a:solidFill>
                  <a:schemeClr val="lt1"/>
                </a:solidFill>
                <a:latin typeface="Arial"/>
                <a:ea typeface="Arial"/>
                <a:cs typeface="Arial"/>
                <a:sym typeface="Arial"/>
              </a:rPr>
              <a:t>Do not expire</a:t>
            </a:r>
            <a:endParaRPr sz="260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2" name="Shape 532"/>
        <p:cNvGrpSpPr/>
        <p:nvPr/>
      </p:nvGrpSpPr>
      <p:grpSpPr>
        <a:xfrm>
          <a:off x="0" y="0"/>
          <a:ext cx="0" cy="0"/>
          <a:chOff x="0" y="0"/>
          <a:chExt cx="0" cy="0"/>
        </a:xfrm>
      </p:grpSpPr>
      <p:sp>
        <p:nvSpPr>
          <p:cNvPr id="533" name="Google Shape;533;ge6a5e2c9c9_13_102"/>
          <p:cNvSpPr/>
          <p:nvPr/>
        </p:nvSpPr>
        <p:spPr>
          <a:xfrm>
            <a:off x="390756" y="671584"/>
            <a:ext cx="6733334" cy="662745"/>
          </a:xfrm>
          <a:prstGeom prst="rect">
            <a:avLst/>
          </a:prstGeom>
          <a:noFill/>
          <a:ln>
            <a:noFill/>
          </a:ln>
        </p:spPr>
        <p:txBody>
          <a:bodyPr anchorCtr="0" anchor="t" bIns="49250" lIns="98525" spcFirstLastPara="1" rIns="98525" wrap="square" tIns="49250">
            <a:noAutofit/>
          </a:bodyPr>
          <a:lstStyle/>
          <a:p>
            <a:pPr indent="0" lvl="0" marL="0" marR="0" rtl="0" algn="l">
              <a:spcBef>
                <a:spcPts val="0"/>
              </a:spcBef>
              <a:spcAft>
                <a:spcPts val="0"/>
              </a:spcAft>
              <a:buNone/>
            </a:pPr>
            <a:r>
              <a:rPr lang="en-US" sz="3400">
                <a:solidFill>
                  <a:schemeClr val="dk1"/>
                </a:solidFill>
                <a:latin typeface="Arial"/>
                <a:ea typeface="Arial"/>
                <a:cs typeface="Arial"/>
                <a:sym typeface="Arial"/>
              </a:rPr>
              <a:t>Where to Eat (Summer 2021)</a:t>
            </a:r>
            <a:endParaRPr sz="1500"/>
          </a:p>
        </p:txBody>
      </p:sp>
      <p:sp>
        <p:nvSpPr>
          <p:cNvPr id="534" name="Google Shape;534;ge6a5e2c9c9_13_102"/>
          <p:cNvSpPr/>
          <p:nvPr/>
        </p:nvSpPr>
        <p:spPr>
          <a:xfrm>
            <a:off x="390756" y="2142369"/>
            <a:ext cx="9822028" cy="2930033"/>
          </a:xfrm>
          <a:prstGeom prst="rect">
            <a:avLst/>
          </a:prstGeom>
          <a:noFill/>
          <a:ln>
            <a:noFill/>
          </a:ln>
        </p:spPr>
        <p:txBody>
          <a:bodyPr anchorCtr="0" anchor="t" bIns="49250" lIns="98525" spcFirstLastPara="1" rIns="98525" wrap="square" tIns="49250">
            <a:noAutofit/>
          </a:bodyPr>
          <a:lstStyle/>
          <a:p>
            <a:pPr indent="-311150" lvl="2" marL="1295400" marR="0" rtl="0" algn="l">
              <a:spcBef>
                <a:spcPts val="0"/>
              </a:spcBef>
              <a:spcAft>
                <a:spcPts val="0"/>
              </a:spcAft>
              <a:buClr>
                <a:schemeClr val="dk1"/>
              </a:buClr>
              <a:buSzPts val="3900"/>
              <a:buFont typeface="Arial"/>
              <a:buChar char="-"/>
            </a:pPr>
            <a:r>
              <a:rPr b="0" i="0" lang="en-US" sz="3900" u="none" cap="none" strike="noStrike">
                <a:solidFill>
                  <a:schemeClr val="dk1"/>
                </a:solidFill>
                <a:latin typeface="Arial"/>
                <a:ea typeface="Arial"/>
                <a:cs typeface="Arial"/>
                <a:sym typeface="Arial"/>
              </a:rPr>
              <a:t>Starbucks</a:t>
            </a:r>
            <a:endParaRPr sz="1500"/>
          </a:p>
          <a:p>
            <a:pPr indent="-311150" lvl="2" marL="1295400" marR="0" rtl="0" algn="l">
              <a:spcBef>
                <a:spcPts val="0"/>
              </a:spcBef>
              <a:spcAft>
                <a:spcPts val="0"/>
              </a:spcAft>
              <a:buClr>
                <a:schemeClr val="dk1"/>
              </a:buClr>
              <a:buSzPts val="3900"/>
              <a:buFont typeface="Arial"/>
              <a:buChar char="-"/>
            </a:pPr>
            <a:r>
              <a:rPr b="0" i="0" lang="en-US" sz="3900" u="none" cap="none" strike="noStrike">
                <a:solidFill>
                  <a:schemeClr val="dk1"/>
                </a:solidFill>
                <a:latin typeface="Arial"/>
                <a:ea typeface="Arial"/>
                <a:cs typeface="Arial"/>
                <a:sym typeface="Arial"/>
              </a:rPr>
              <a:t>Chick-fil-A</a:t>
            </a:r>
            <a:endParaRPr sz="1500"/>
          </a:p>
          <a:p>
            <a:pPr indent="-311150" lvl="2" marL="1295400" marR="0" rtl="0" algn="l">
              <a:spcBef>
                <a:spcPts val="0"/>
              </a:spcBef>
              <a:spcAft>
                <a:spcPts val="0"/>
              </a:spcAft>
              <a:buClr>
                <a:schemeClr val="dk1"/>
              </a:buClr>
              <a:buSzPts val="3900"/>
              <a:buFont typeface="Arial"/>
              <a:buChar char="-"/>
            </a:pPr>
            <a:r>
              <a:rPr b="0" i="0" lang="en-US" sz="3900" u="none" cap="none" strike="noStrike">
                <a:solidFill>
                  <a:schemeClr val="dk1"/>
                </a:solidFill>
                <a:latin typeface="Arial"/>
                <a:ea typeface="Arial"/>
                <a:cs typeface="Arial"/>
                <a:sym typeface="Arial"/>
              </a:rPr>
              <a:t>Subway</a:t>
            </a:r>
            <a:endParaRPr sz="1500"/>
          </a:p>
          <a:p>
            <a:pPr indent="-311150" lvl="2" marL="1295400" marR="0" rtl="0" algn="l">
              <a:spcBef>
                <a:spcPts val="0"/>
              </a:spcBef>
              <a:spcAft>
                <a:spcPts val="0"/>
              </a:spcAft>
              <a:buClr>
                <a:schemeClr val="dk1"/>
              </a:buClr>
              <a:buSzPts val="3900"/>
              <a:buFont typeface="Arial"/>
              <a:buChar char="-"/>
            </a:pPr>
            <a:r>
              <a:rPr b="0" i="0" lang="en-US" sz="3900" u="none" cap="none" strike="noStrike">
                <a:solidFill>
                  <a:schemeClr val="dk1"/>
                </a:solidFill>
                <a:latin typeface="Arial"/>
                <a:ea typeface="Arial"/>
                <a:cs typeface="Arial"/>
                <a:sym typeface="Arial"/>
              </a:rPr>
              <a:t>Outtakes</a:t>
            </a:r>
            <a:endParaRPr sz="1500"/>
          </a:p>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pic>
        <p:nvPicPr>
          <p:cNvPr descr="www.chick-fil-a.com/-/media/Images/CFACOM/Defau..." id="535" name="Google Shape;535;ge6a5e2c9c9_13_102"/>
          <p:cNvPicPr preferRelativeResize="0"/>
          <p:nvPr/>
        </p:nvPicPr>
        <p:blipFill rotWithShape="1">
          <a:blip r:embed="rId4">
            <a:alphaModFix/>
          </a:blip>
          <a:srcRect b="0" l="0" r="0" t="0"/>
          <a:stretch/>
        </p:blipFill>
        <p:spPr>
          <a:xfrm>
            <a:off x="6664923" y="2924850"/>
            <a:ext cx="2075258" cy="1167894"/>
          </a:xfrm>
          <a:prstGeom prst="rect">
            <a:avLst/>
          </a:prstGeom>
          <a:noFill/>
          <a:ln>
            <a:noFill/>
          </a:ln>
        </p:spPr>
      </p:pic>
      <p:pic>
        <p:nvPicPr>
          <p:cNvPr descr="Starbucks - Wikipedia" id="536" name="Google Shape;536;ge6a5e2c9c9_13_102"/>
          <p:cNvPicPr preferRelativeResize="0"/>
          <p:nvPr/>
        </p:nvPicPr>
        <p:blipFill rotWithShape="1">
          <a:blip r:embed="rId5">
            <a:alphaModFix/>
          </a:blip>
          <a:srcRect b="0" l="0" r="0" t="0"/>
          <a:stretch/>
        </p:blipFill>
        <p:spPr>
          <a:xfrm>
            <a:off x="7126357" y="1355937"/>
            <a:ext cx="1152391" cy="1167894"/>
          </a:xfrm>
          <a:prstGeom prst="rect">
            <a:avLst/>
          </a:prstGeom>
          <a:noFill/>
          <a:ln>
            <a:noFill/>
          </a:ln>
        </p:spPr>
      </p:pic>
      <p:pic>
        <p:nvPicPr>
          <p:cNvPr descr="Sub Sandwiches - Breakfast, Sandwiches, Salads &amp;amp; More | SUBWAY®" id="537" name="Google Shape;537;ge6a5e2c9c9_13_102"/>
          <p:cNvPicPr preferRelativeResize="0"/>
          <p:nvPr/>
        </p:nvPicPr>
        <p:blipFill rotWithShape="1">
          <a:blip r:embed="rId6">
            <a:alphaModFix/>
          </a:blip>
          <a:srcRect b="0" l="0" r="0" t="0"/>
          <a:stretch/>
        </p:blipFill>
        <p:spPr>
          <a:xfrm>
            <a:off x="5936242" y="3967005"/>
            <a:ext cx="3532620" cy="1854626"/>
          </a:xfrm>
          <a:prstGeom prst="rect">
            <a:avLst/>
          </a:prstGeom>
          <a:noFill/>
          <a:ln>
            <a:noFill/>
          </a:ln>
        </p:spPr>
      </p:pic>
      <p:pic>
        <p:nvPicPr>
          <p:cNvPr id="538" name="Google Shape;538;ge6a5e2c9c9_13_102"/>
          <p:cNvPicPr preferRelativeResize="0"/>
          <p:nvPr/>
        </p:nvPicPr>
        <p:blipFill rotWithShape="1">
          <a:blip r:embed="rId7">
            <a:alphaModFix/>
          </a:blip>
          <a:srcRect b="0" l="0" r="0" t="0"/>
          <a:stretch/>
        </p:blipFill>
        <p:spPr>
          <a:xfrm>
            <a:off x="9468862" y="4441113"/>
            <a:ext cx="2000250" cy="2000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2" name="Shape 542"/>
        <p:cNvGrpSpPr/>
        <p:nvPr/>
      </p:nvGrpSpPr>
      <p:grpSpPr>
        <a:xfrm>
          <a:off x="0" y="0"/>
          <a:ext cx="0" cy="0"/>
          <a:chOff x="0" y="0"/>
          <a:chExt cx="0" cy="0"/>
        </a:xfrm>
      </p:grpSpPr>
      <p:sp>
        <p:nvSpPr>
          <p:cNvPr id="543" name="Google Shape;543;ge6a5e2c9c9_13_111"/>
          <p:cNvSpPr/>
          <p:nvPr/>
        </p:nvSpPr>
        <p:spPr>
          <a:xfrm>
            <a:off x="390756" y="671584"/>
            <a:ext cx="6733334" cy="662745"/>
          </a:xfrm>
          <a:prstGeom prst="rect">
            <a:avLst/>
          </a:prstGeom>
          <a:noFill/>
          <a:ln>
            <a:noFill/>
          </a:ln>
        </p:spPr>
        <p:txBody>
          <a:bodyPr anchorCtr="0" anchor="t" bIns="49250" lIns="98525" spcFirstLastPara="1" rIns="98525" wrap="square" tIns="49250">
            <a:noAutofit/>
          </a:bodyPr>
          <a:lstStyle/>
          <a:p>
            <a:pPr indent="0" lvl="0" marL="0" marR="0" rtl="0" algn="l">
              <a:spcBef>
                <a:spcPts val="0"/>
              </a:spcBef>
              <a:spcAft>
                <a:spcPts val="0"/>
              </a:spcAft>
              <a:buNone/>
            </a:pPr>
            <a:r>
              <a:rPr lang="en-US" sz="3400">
                <a:solidFill>
                  <a:schemeClr val="dk1"/>
                </a:solidFill>
                <a:latin typeface="Arial"/>
                <a:ea typeface="Arial"/>
                <a:cs typeface="Arial"/>
                <a:sym typeface="Arial"/>
              </a:rPr>
              <a:t>Where to Eat (Fall 2021)</a:t>
            </a:r>
            <a:endParaRPr sz="1500"/>
          </a:p>
        </p:txBody>
      </p:sp>
      <p:sp>
        <p:nvSpPr>
          <p:cNvPr id="544" name="Google Shape;544;ge6a5e2c9c9_13_111"/>
          <p:cNvSpPr/>
          <p:nvPr/>
        </p:nvSpPr>
        <p:spPr>
          <a:xfrm>
            <a:off x="390756" y="1541790"/>
            <a:ext cx="9822028" cy="5999591"/>
          </a:xfrm>
          <a:prstGeom prst="rect">
            <a:avLst/>
          </a:prstGeom>
          <a:noFill/>
          <a:ln>
            <a:noFill/>
          </a:ln>
        </p:spPr>
        <p:txBody>
          <a:bodyPr anchorCtr="0" anchor="t" bIns="49250" lIns="98525" spcFirstLastPara="1" rIns="98525" wrap="square" tIns="49250">
            <a:noAutofit/>
          </a:bodyPr>
          <a:lstStyle/>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Atlantic Dining Hall</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Starbucks</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Chick-fil-A</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Pizza Hut</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Wendy’s</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Pollo Tropical</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Dunkin’</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Einstein Bros.</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Subway</a:t>
            </a:r>
            <a:endParaRPr sz="1500"/>
          </a:p>
          <a:p>
            <a:pPr indent="-304800" lvl="2" marL="1295400" marR="0" rtl="0" algn="l">
              <a:spcBef>
                <a:spcPts val="0"/>
              </a:spcBef>
              <a:spcAft>
                <a:spcPts val="0"/>
              </a:spcAft>
              <a:buClr>
                <a:schemeClr val="dk1"/>
              </a:buClr>
              <a:buSzPts val="3400"/>
              <a:buFont typeface="Arial"/>
              <a:buChar char="-"/>
            </a:pPr>
            <a:r>
              <a:rPr b="0" i="0" lang="en-US" sz="3400" u="none" cap="none" strike="noStrike">
                <a:solidFill>
                  <a:schemeClr val="dk1"/>
                </a:solidFill>
                <a:latin typeface="Arial"/>
                <a:ea typeface="Arial"/>
                <a:cs typeface="Arial"/>
                <a:sym typeface="Arial"/>
              </a:rPr>
              <a:t>Outtakes</a:t>
            </a:r>
            <a:endParaRPr sz="1500"/>
          </a:p>
          <a:p>
            <a:pPr indent="0" lvl="0" marL="0" marR="0" rtl="0" algn="l">
              <a:spcBef>
                <a:spcPts val="0"/>
              </a:spcBef>
              <a:spcAft>
                <a:spcPts val="0"/>
              </a:spcAft>
              <a:buNone/>
            </a:pPr>
            <a:r>
              <a:t/>
            </a:r>
            <a:endParaRPr sz="1900">
              <a:solidFill>
                <a:schemeClr val="dk1"/>
              </a:solidFill>
              <a:latin typeface="Arial"/>
              <a:ea typeface="Arial"/>
              <a:cs typeface="Arial"/>
              <a:sym typeface="Arial"/>
            </a:endParaRPr>
          </a:p>
        </p:txBody>
      </p:sp>
      <p:pic>
        <p:nvPicPr>
          <p:cNvPr descr="www.chick-fil-a.com/-/media/Images/CFACOM/Defau..." id="545" name="Google Shape;545;ge6a5e2c9c9_13_111"/>
          <p:cNvPicPr preferRelativeResize="0"/>
          <p:nvPr/>
        </p:nvPicPr>
        <p:blipFill rotWithShape="1">
          <a:blip r:embed="rId4">
            <a:alphaModFix/>
          </a:blip>
          <a:srcRect b="0" l="0" r="0" t="0"/>
          <a:stretch/>
        </p:blipFill>
        <p:spPr>
          <a:xfrm>
            <a:off x="5770151" y="2666496"/>
            <a:ext cx="1913476" cy="1076847"/>
          </a:xfrm>
          <a:prstGeom prst="rect">
            <a:avLst/>
          </a:prstGeom>
          <a:noFill/>
          <a:ln>
            <a:noFill/>
          </a:ln>
        </p:spPr>
      </p:pic>
      <p:pic>
        <p:nvPicPr>
          <p:cNvPr descr="Starbucks - Wikipedia" id="546" name="Google Shape;546;ge6a5e2c9c9_13_111"/>
          <p:cNvPicPr preferRelativeResize="0"/>
          <p:nvPr/>
        </p:nvPicPr>
        <p:blipFill rotWithShape="1">
          <a:blip r:embed="rId5">
            <a:alphaModFix/>
          </a:blip>
          <a:srcRect b="0" l="0" r="0" t="0"/>
          <a:stretch/>
        </p:blipFill>
        <p:spPr>
          <a:xfrm>
            <a:off x="8344688" y="1102880"/>
            <a:ext cx="1100570" cy="1115376"/>
          </a:xfrm>
          <a:prstGeom prst="rect">
            <a:avLst/>
          </a:prstGeom>
          <a:noFill/>
          <a:ln>
            <a:noFill/>
          </a:ln>
        </p:spPr>
      </p:pic>
      <p:pic>
        <p:nvPicPr>
          <p:cNvPr descr="Sub Sandwiches - Breakfast, Sandwiches, Salads &amp;amp; More | SUBWAY®" id="547" name="Google Shape;547;ge6a5e2c9c9_13_111"/>
          <p:cNvPicPr preferRelativeResize="0"/>
          <p:nvPr/>
        </p:nvPicPr>
        <p:blipFill rotWithShape="1">
          <a:blip r:embed="rId6">
            <a:alphaModFix/>
          </a:blip>
          <a:srcRect b="0" l="0" r="0" t="0"/>
          <a:stretch/>
        </p:blipFill>
        <p:spPr>
          <a:xfrm>
            <a:off x="5712923" y="4812274"/>
            <a:ext cx="2027932" cy="1064664"/>
          </a:xfrm>
          <a:prstGeom prst="rect">
            <a:avLst/>
          </a:prstGeom>
          <a:noFill/>
          <a:ln>
            <a:noFill/>
          </a:ln>
        </p:spPr>
      </p:pic>
      <p:pic>
        <p:nvPicPr>
          <p:cNvPr descr="Pizza Hut - Home | Facebook" id="548" name="Google Shape;548;ge6a5e2c9c9_13_111"/>
          <p:cNvPicPr preferRelativeResize="0"/>
          <p:nvPr/>
        </p:nvPicPr>
        <p:blipFill rotWithShape="1">
          <a:blip r:embed="rId7">
            <a:alphaModFix/>
          </a:blip>
          <a:srcRect b="0" l="0" r="0" t="0"/>
          <a:stretch/>
        </p:blipFill>
        <p:spPr>
          <a:xfrm>
            <a:off x="8177384" y="2600456"/>
            <a:ext cx="1435179" cy="1435179"/>
          </a:xfrm>
          <a:prstGeom prst="rect">
            <a:avLst/>
          </a:prstGeom>
          <a:noFill/>
          <a:ln>
            <a:noFill/>
          </a:ln>
        </p:spPr>
      </p:pic>
      <p:pic>
        <p:nvPicPr>
          <p:cNvPr descr="Einstein Bros. Glades Rd &amp; US 441 | Bagels, Coffee, Breakfast" id="549" name="Google Shape;549;ge6a5e2c9c9_13_111"/>
          <p:cNvPicPr preferRelativeResize="0"/>
          <p:nvPr/>
        </p:nvPicPr>
        <p:blipFill rotWithShape="1">
          <a:blip r:embed="rId8">
            <a:alphaModFix/>
          </a:blip>
          <a:srcRect b="0" l="0" r="0" t="0"/>
          <a:stretch/>
        </p:blipFill>
        <p:spPr>
          <a:xfrm>
            <a:off x="8236139" y="4381762"/>
            <a:ext cx="1317665" cy="1317665"/>
          </a:xfrm>
          <a:prstGeom prst="rect">
            <a:avLst/>
          </a:prstGeom>
          <a:noFill/>
          <a:ln>
            <a:noFill/>
          </a:ln>
        </p:spPr>
      </p:pic>
      <p:pic>
        <p:nvPicPr>
          <p:cNvPr descr="Dunkin' logo.svg" id="550" name="Google Shape;550;ge6a5e2c9c9_13_111"/>
          <p:cNvPicPr preferRelativeResize="0"/>
          <p:nvPr/>
        </p:nvPicPr>
        <p:blipFill rotWithShape="1">
          <a:blip r:embed="rId9">
            <a:alphaModFix/>
          </a:blip>
          <a:srcRect b="0" l="0" r="0" t="0"/>
          <a:stretch/>
        </p:blipFill>
        <p:spPr>
          <a:xfrm>
            <a:off x="5626751" y="4303034"/>
            <a:ext cx="2200275" cy="400050"/>
          </a:xfrm>
          <a:prstGeom prst="rect">
            <a:avLst/>
          </a:prstGeom>
          <a:noFill/>
          <a:ln>
            <a:noFill/>
          </a:ln>
        </p:spPr>
      </p:pic>
      <p:pic>
        <p:nvPicPr>
          <p:cNvPr descr="Pollo Tropical introduces 21-day healthful meal plan | Restaurant  Hospitality" id="551" name="Google Shape;551;ge6a5e2c9c9_13_111"/>
          <p:cNvPicPr preferRelativeResize="0"/>
          <p:nvPr/>
        </p:nvPicPr>
        <p:blipFill rotWithShape="1">
          <a:blip r:embed="rId10">
            <a:alphaModFix/>
          </a:blip>
          <a:srcRect b="0" l="0" r="0" t="0"/>
          <a:stretch/>
        </p:blipFill>
        <p:spPr>
          <a:xfrm>
            <a:off x="5876615" y="1464351"/>
            <a:ext cx="1700548" cy="882978"/>
          </a:xfrm>
          <a:prstGeom prst="rect">
            <a:avLst/>
          </a:prstGeom>
          <a:noFill/>
          <a:ln>
            <a:noFill/>
          </a:ln>
        </p:spPr>
      </p:pic>
      <p:pic>
        <p:nvPicPr>
          <p:cNvPr id="552" name="Google Shape;552;ge6a5e2c9c9_13_111"/>
          <p:cNvPicPr preferRelativeResize="0"/>
          <p:nvPr/>
        </p:nvPicPr>
        <p:blipFill rotWithShape="1">
          <a:blip r:embed="rId11">
            <a:alphaModFix/>
          </a:blip>
          <a:srcRect b="0" l="0" r="0" t="0"/>
          <a:stretch/>
        </p:blipFill>
        <p:spPr>
          <a:xfrm>
            <a:off x="9621772" y="4381879"/>
            <a:ext cx="2000250" cy="2000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6" name="Shape 556"/>
        <p:cNvGrpSpPr/>
        <p:nvPr/>
      </p:nvGrpSpPr>
      <p:grpSpPr>
        <a:xfrm>
          <a:off x="0" y="0"/>
          <a:ext cx="0" cy="0"/>
          <a:chOff x="0" y="0"/>
          <a:chExt cx="0" cy="0"/>
        </a:xfrm>
      </p:grpSpPr>
      <p:sp>
        <p:nvSpPr>
          <p:cNvPr id="557" name="Google Shape;557;ge6a5e2c9c9_13_124"/>
          <p:cNvSpPr/>
          <p:nvPr/>
        </p:nvSpPr>
        <p:spPr>
          <a:xfrm>
            <a:off x="545626" y="619768"/>
            <a:ext cx="3342859" cy="662745"/>
          </a:xfrm>
          <a:prstGeom prst="rect">
            <a:avLst/>
          </a:prstGeom>
          <a:noFill/>
          <a:ln>
            <a:noFill/>
          </a:ln>
        </p:spPr>
        <p:txBody>
          <a:bodyPr anchorCtr="0" anchor="t" bIns="49250" lIns="98525" spcFirstLastPara="1" rIns="98525" wrap="square" tIns="49250">
            <a:noAutofit/>
          </a:bodyPr>
          <a:lstStyle/>
          <a:p>
            <a:pPr indent="0" lvl="0" marL="0" marR="0" rtl="0" algn="l">
              <a:spcBef>
                <a:spcPts val="0"/>
              </a:spcBef>
              <a:spcAft>
                <a:spcPts val="0"/>
              </a:spcAft>
              <a:buNone/>
            </a:pPr>
            <a:r>
              <a:rPr lang="en-US" sz="3400">
                <a:solidFill>
                  <a:schemeClr val="lt1"/>
                </a:solidFill>
                <a:latin typeface="Arial"/>
                <a:ea typeface="Arial"/>
                <a:cs typeface="Arial"/>
                <a:sym typeface="Arial"/>
              </a:rPr>
              <a:t>The GET App</a:t>
            </a:r>
            <a:endParaRPr sz="1500"/>
          </a:p>
        </p:txBody>
      </p:sp>
      <p:sp>
        <p:nvSpPr>
          <p:cNvPr id="558" name="Google Shape;558;ge6a5e2c9c9_13_124"/>
          <p:cNvSpPr/>
          <p:nvPr/>
        </p:nvSpPr>
        <p:spPr>
          <a:xfrm>
            <a:off x="545626" y="2058209"/>
            <a:ext cx="9295604" cy="3557897"/>
          </a:xfrm>
          <a:prstGeom prst="rect">
            <a:avLst/>
          </a:prstGeom>
          <a:noFill/>
          <a:ln>
            <a:noFill/>
          </a:ln>
        </p:spPr>
        <p:txBody>
          <a:bodyPr anchorCtr="0" anchor="t" bIns="49250" lIns="98525" spcFirstLastPara="1" rIns="98525" wrap="square" tIns="49250">
            <a:noAutofit/>
          </a:bodyPr>
          <a:lstStyle/>
          <a:p>
            <a:pPr indent="0" lvl="0" marL="0" marR="0" rtl="0" algn="l">
              <a:spcBef>
                <a:spcPts val="0"/>
              </a:spcBef>
              <a:spcAft>
                <a:spcPts val="0"/>
              </a:spcAft>
              <a:buNone/>
            </a:pPr>
            <a:r>
              <a:t/>
            </a:r>
            <a:endParaRPr sz="1900">
              <a:solidFill>
                <a:schemeClr val="lt1"/>
              </a:solidFill>
              <a:latin typeface="Arial"/>
              <a:ea typeface="Arial"/>
              <a:cs typeface="Arial"/>
              <a:sym typeface="Arial"/>
            </a:endParaRPr>
          </a:p>
          <a:p>
            <a:pPr indent="0" lvl="0" marL="0" marR="0" rtl="0" algn="l">
              <a:spcBef>
                <a:spcPts val="0"/>
              </a:spcBef>
              <a:spcAft>
                <a:spcPts val="0"/>
              </a:spcAft>
              <a:buNone/>
            </a:pPr>
            <a:r>
              <a:t/>
            </a:r>
            <a:endParaRPr sz="1900">
              <a:solidFill>
                <a:schemeClr val="lt1"/>
              </a:solidFill>
              <a:latin typeface="Arial"/>
              <a:ea typeface="Arial"/>
              <a:cs typeface="Arial"/>
              <a:sym typeface="Arial"/>
            </a:endParaRPr>
          </a:p>
          <a:p>
            <a:pPr indent="0" lvl="0" marL="0" marR="0" rtl="0" algn="l">
              <a:spcBef>
                <a:spcPts val="0"/>
              </a:spcBef>
              <a:spcAft>
                <a:spcPts val="0"/>
              </a:spcAft>
              <a:buNone/>
            </a:pPr>
            <a:r>
              <a:t/>
            </a:r>
            <a:endParaRPr sz="1900">
              <a:solidFill>
                <a:schemeClr val="lt1"/>
              </a:solidFill>
              <a:latin typeface="Arial"/>
              <a:ea typeface="Arial"/>
              <a:cs typeface="Arial"/>
              <a:sym typeface="Arial"/>
            </a:endParaRPr>
          </a:p>
          <a:p>
            <a:pPr indent="0" lvl="0" marL="0" marR="0" rtl="0" algn="l">
              <a:spcBef>
                <a:spcPts val="0"/>
              </a:spcBef>
              <a:spcAft>
                <a:spcPts val="0"/>
              </a:spcAft>
              <a:buNone/>
            </a:pPr>
            <a:r>
              <a:t/>
            </a:r>
            <a:endParaRPr sz="1900">
              <a:solidFill>
                <a:schemeClr val="lt1"/>
              </a:solidFill>
              <a:latin typeface="Arial"/>
              <a:ea typeface="Arial"/>
              <a:cs typeface="Arial"/>
              <a:sym typeface="Arial"/>
            </a:endParaRPr>
          </a:p>
          <a:p>
            <a:pPr indent="0" lvl="0" marL="0" marR="0" rtl="0" algn="l">
              <a:spcBef>
                <a:spcPts val="0"/>
              </a:spcBef>
              <a:spcAft>
                <a:spcPts val="0"/>
              </a:spcAft>
              <a:buNone/>
            </a:pPr>
            <a:r>
              <a:rPr lang="en-US" sz="1900">
                <a:solidFill>
                  <a:schemeClr val="lt1"/>
                </a:solidFill>
                <a:latin typeface="Arial"/>
                <a:ea typeface="Arial"/>
                <a:cs typeface="Arial"/>
                <a:sym typeface="Arial"/>
              </a:rPr>
              <a:t>What is the GET app? We are excited to present this new and innovative dining feature.</a:t>
            </a:r>
            <a:endParaRPr sz="1500"/>
          </a:p>
          <a:p>
            <a:pPr indent="0" lvl="0" marL="0" marR="0" rtl="0" algn="l">
              <a:spcBef>
                <a:spcPts val="0"/>
              </a:spcBef>
              <a:spcAft>
                <a:spcPts val="0"/>
              </a:spcAft>
              <a:buNone/>
            </a:pPr>
            <a:r>
              <a:t/>
            </a:r>
            <a:endParaRPr sz="1900">
              <a:solidFill>
                <a:schemeClr val="lt1"/>
              </a:solidFill>
              <a:latin typeface="Arial"/>
              <a:ea typeface="Arial"/>
              <a:cs typeface="Arial"/>
              <a:sym typeface="Arial"/>
            </a:endParaRPr>
          </a:p>
          <a:p>
            <a:pPr indent="0" lvl="1" marL="495300" marR="0" rtl="0" algn="l">
              <a:spcBef>
                <a:spcPts val="0"/>
              </a:spcBef>
              <a:spcAft>
                <a:spcPts val="0"/>
              </a:spcAft>
              <a:buNone/>
            </a:pPr>
            <a:r>
              <a:rPr b="0" i="0" lang="en-US" sz="1900" u="none" cap="none" strike="noStrike">
                <a:solidFill>
                  <a:schemeClr val="lt1"/>
                </a:solidFill>
                <a:latin typeface="Arial"/>
                <a:ea typeface="Arial"/>
                <a:cs typeface="Arial"/>
                <a:sym typeface="Arial"/>
              </a:rPr>
              <a:t>The GET app allows you to track your meal plan, Flex Bucks, and Owl Bucks.  </a:t>
            </a:r>
            <a:endParaRPr sz="1500"/>
          </a:p>
          <a:p>
            <a:pPr indent="0" lvl="1" marL="495300" marR="0" rtl="0" algn="l">
              <a:spcBef>
                <a:spcPts val="0"/>
              </a:spcBef>
              <a:spcAft>
                <a:spcPts val="0"/>
              </a:spcAft>
              <a:buNone/>
            </a:pPr>
            <a:r>
              <a:rPr b="0" i="0" lang="en-US" sz="1900" u="none" cap="none" strike="noStrike">
                <a:solidFill>
                  <a:schemeClr val="lt1"/>
                </a:solidFill>
                <a:latin typeface="Arial"/>
                <a:ea typeface="Arial"/>
                <a:cs typeface="Arial"/>
                <a:sym typeface="Arial"/>
              </a:rPr>
              <a:t>The ability to order food in advance for pick up.</a:t>
            </a:r>
            <a:endParaRPr sz="1500"/>
          </a:p>
          <a:p>
            <a:pPr indent="0" lvl="0" marL="0" marR="0" rtl="0" algn="l">
              <a:spcBef>
                <a:spcPts val="0"/>
              </a:spcBef>
              <a:spcAft>
                <a:spcPts val="0"/>
              </a:spcAft>
              <a:buNone/>
            </a:pPr>
            <a:r>
              <a:t/>
            </a:r>
            <a:endParaRPr sz="1900">
              <a:solidFill>
                <a:schemeClr val="lt1"/>
              </a:solidFill>
              <a:latin typeface="Arial"/>
              <a:ea typeface="Arial"/>
              <a:cs typeface="Arial"/>
              <a:sym typeface="Arial"/>
            </a:endParaRPr>
          </a:p>
          <a:p>
            <a:pPr indent="0" lvl="0" marL="0" marR="0" rtl="0" algn="l">
              <a:spcBef>
                <a:spcPts val="0"/>
              </a:spcBef>
              <a:spcAft>
                <a:spcPts val="0"/>
              </a:spcAft>
              <a:buNone/>
            </a:pPr>
            <a:r>
              <a:rPr lang="en-US" sz="1900">
                <a:solidFill>
                  <a:schemeClr val="lt1"/>
                </a:solidFill>
                <a:latin typeface="Arial"/>
                <a:ea typeface="Arial"/>
                <a:cs typeface="Arial"/>
                <a:sym typeface="Arial"/>
              </a:rPr>
              <a:t>The GET app is available for download in both the Apple App Store and Google Play Store. </a:t>
            </a:r>
            <a:endParaRPr sz="1500"/>
          </a:p>
          <a:p>
            <a:pPr indent="0" lvl="0" marL="0" marR="0" rtl="0" algn="l">
              <a:spcBef>
                <a:spcPts val="0"/>
              </a:spcBef>
              <a:spcAft>
                <a:spcPts val="0"/>
              </a:spcAft>
              <a:buNone/>
            </a:pPr>
            <a:r>
              <a:t/>
            </a:r>
            <a:endParaRPr sz="1900">
              <a:solidFill>
                <a:schemeClr val="lt1"/>
              </a:solidFill>
              <a:latin typeface="Arial"/>
              <a:ea typeface="Arial"/>
              <a:cs typeface="Arial"/>
              <a:sym typeface="Arial"/>
            </a:endParaRPr>
          </a:p>
        </p:txBody>
      </p:sp>
      <p:pic>
        <p:nvPicPr>
          <p:cNvPr id="559" name="Google Shape;559;ge6a5e2c9c9_13_124"/>
          <p:cNvPicPr preferRelativeResize="0"/>
          <p:nvPr/>
        </p:nvPicPr>
        <p:blipFill rotWithShape="1">
          <a:blip r:embed="rId4">
            <a:alphaModFix/>
          </a:blip>
          <a:srcRect b="0" l="0" r="0" t="0"/>
          <a:stretch/>
        </p:blipFill>
        <p:spPr>
          <a:xfrm>
            <a:off x="3624823" y="1720680"/>
            <a:ext cx="3137210" cy="1373505"/>
          </a:xfrm>
          <a:prstGeom prst="rect">
            <a:avLst/>
          </a:prstGeom>
          <a:noFill/>
          <a:ln>
            <a:noFill/>
          </a:ln>
        </p:spPr>
      </p:pic>
      <p:pic>
        <p:nvPicPr>
          <p:cNvPr id="560" name="Google Shape;560;ge6a5e2c9c9_13_124"/>
          <p:cNvPicPr preferRelativeResize="0"/>
          <p:nvPr/>
        </p:nvPicPr>
        <p:blipFill rotWithShape="1">
          <a:blip r:embed="rId5">
            <a:alphaModFix/>
          </a:blip>
          <a:srcRect b="0" l="0" r="0" t="0"/>
          <a:stretch/>
        </p:blipFill>
        <p:spPr>
          <a:xfrm>
            <a:off x="4193302" y="5312303"/>
            <a:ext cx="2000250" cy="2000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4" name="Shape 564"/>
        <p:cNvGrpSpPr/>
        <p:nvPr/>
      </p:nvGrpSpPr>
      <p:grpSpPr>
        <a:xfrm>
          <a:off x="0" y="0"/>
          <a:ext cx="0" cy="0"/>
          <a:chOff x="0" y="0"/>
          <a:chExt cx="0" cy="0"/>
        </a:xfrm>
      </p:grpSpPr>
      <p:pic>
        <p:nvPicPr>
          <p:cNvPr id="565" name="Google Shape;565;ge6a5e2c9c9_13_131"/>
          <p:cNvPicPr preferRelativeResize="0"/>
          <p:nvPr/>
        </p:nvPicPr>
        <p:blipFill rotWithShape="1">
          <a:blip r:embed="rId4">
            <a:alphaModFix/>
          </a:blip>
          <a:srcRect b="0" l="0" r="0" t="0"/>
          <a:stretch/>
        </p:blipFill>
        <p:spPr>
          <a:xfrm>
            <a:off x="1135" y="0"/>
            <a:ext cx="12799329" cy="7200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9" name="Shape 56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2"/>
          <p:cNvPicPr preferRelativeResize="0"/>
          <p:nvPr/>
        </p:nvPicPr>
        <p:blipFill rotWithShape="1">
          <a:blip r:embed="rId3">
            <a:alphaModFix/>
          </a:blip>
          <a:srcRect b="0" l="0" r="0" t="0"/>
          <a:stretch/>
        </p:blipFill>
        <p:spPr>
          <a:xfrm>
            <a:off x="4272938" y="382646"/>
            <a:ext cx="8476710" cy="5924025"/>
          </a:xfrm>
          <a:prstGeom prst="rect">
            <a:avLst/>
          </a:prstGeom>
          <a:noFill/>
          <a:ln>
            <a:noFill/>
          </a:ln>
        </p:spPr>
      </p:pic>
      <p:sp>
        <p:nvSpPr>
          <p:cNvPr id="355" name="Google Shape;355;p2"/>
          <p:cNvSpPr txBox="1"/>
          <p:nvPr/>
        </p:nvSpPr>
        <p:spPr>
          <a:xfrm>
            <a:off x="393785" y="958628"/>
            <a:ext cx="3918858" cy="6011691"/>
          </a:xfrm>
          <a:prstGeom prst="rect">
            <a:avLst/>
          </a:prstGeom>
          <a:noFill/>
          <a:ln>
            <a:noFill/>
          </a:ln>
        </p:spPr>
        <p:txBody>
          <a:bodyPr anchorCtr="0" anchor="t" bIns="45700" lIns="91400" spcFirstLastPara="1" rIns="91400" wrap="square" tIns="45700">
            <a:norm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Breezeway (building 76)</a:t>
            </a:r>
            <a:endParaRPr/>
          </a:p>
          <a:p>
            <a:pPr indent="0" lvl="0" marL="0" marR="0" rtl="0" algn="l">
              <a:spcBef>
                <a:spcPts val="0"/>
              </a:spcBef>
              <a:spcAft>
                <a:spcPts val="0"/>
              </a:spcAft>
              <a:buNone/>
            </a:pPr>
            <a:r>
              <a:t/>
            </a:r>
            <a:endParaRPr sz="800">
              <a:solidFill>
                <a:schemeClr val="dk1"/>
              </a:solidFill>
              <a:latin typeface="Arial"/>
              <a:ea typeface="Arial"/>
              <a:cs typeface="Arial"/>
              <a:sym typeface="A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b="1" lang="en-US" sz="2000">
                <a:solidFill>
                  <a:schemeClr val="dk1"/>
                </a:solidFill>
                <a:latin typeface="Arial Narrow"/>
                <a:ea typeface="Arial Narrow"/>
                <a:cs typeface="Arial Narrow"/>
                <a:sym typeface="Arial Narrow"/>
              </a:rPr>
              <a:t>Website</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FAUStore.com</a:t>
            </a:r>
            <a:endParaRPr/>
          </a:p>
          <a:p>
            <a:pPr indent="0" lvl="0" marL="0" marR="0" rtl="0" algn="l">
              <a:spcBef>
                <a:spcPts val="0"/>
              </a:spcBef>
              <a:spcAft>
                <a:spcPts val="0"/>
              </a:spcAft>
              <a:buNone/>
            </a:pPr>
            <a:r>
              <a:t/>
            </a:r>
            <a:endParaRPr sz="2000">
              <a:solidFill>
                <a:schemeClr val="dk1"/>
              </a:solidFill>
              <a:latin typeface="Arial"/>
              <a:ea typeface="Arial"/>
              <a:cs typeface="Arial"/>
              <a:sym typeface="Arial"/>
            </a:endParaRPr>
          </a:p>
        </p:txBody>
      </p:sp>
      <p:pic>
        <p:nvPicPr>
          <p:cNvPr id="356" name="Google Shape;356;p2"/>
          <p:cNvPicPr preferRelativeResize="0"/>
          <p:nvPr/>
        </p:nvPicPr>
        <p:blipFill rotWithShape="1">
          <a:blip r:embed="rId4">
            <a:alphaModFix/>
          </a:blip>
          <a:srcRect b="0" l="0" r="0" t="0"/>
          <a:stretch/>
        </p:blipFill>
        <p:spPr>
          <a:xfrm>
            <a:off x="8864910" y="3415552"/>
            <a:ext cx="744835" cy="1029939"/>
          </a:xfrm>
          <a:prstGeom prst="rect">
            <a:avLst/>
          </a:prstGeom>
          <a:noFill/>
          <a:ln>
            <a:noFill/>
          </a:ln>
        </p:spPr>
      </p:pic>
      <p:sp>
        <p:nvSpPr>
          <p:cNvPr id="357" name="Google Shape;357;p2"/>
          <p:cNvSpPr txBox="1"/>
          <p:nvPr/>
        </p:nvSpPr>
        <p:spPr>
          <a:xfrm>
            <a:off x="356291" y="237184"/>
            <a:ext cx="9993662" cy="7540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300">
                <a:solidFill>
                  <a:srgbClr val="0077A9"/>
                </a:solidFill>
                <a:latin typeface="Arial"/>
                <a:ea typeface="Arial"/>
                <a:cs typeface="Arial"/>
                <a:sym typeface="Arial"/>
              </a:rPr>
              <a:t>FAU Campus Store</a:t>
            </a:r>
            <a:endParaRPr b="1" sz="4300">
              <a:solidFill>
                <a:srgbClr val="0077A9"/>
              </a:solidFill>
              <a:latin typeface="Arial"/>
              <a:ea typeface="Arial"/>
              <a:cs typeface="Arial"/>
              <a:sym typeface="Arial"/>
            </a:endParaRPr>
          </a:p>
        </p:txBody>
      </p:sp>
      <p:sp>
        <p:nvSpPr>
          <p:cNvPr id="358" name="Google Shape;358;p2"/>
          <p:cNvSpPr txBox="1"/>
          <p:nvPr/>
        </p:nvSpPr>
        <p:spPr>
          <a:xfrm>
            <a:off x="194926" y="7214265"/>
            <a:ext cx="12337732" cy="458581"/>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GET YOUR BOOKSTORE </a:t>
            </a:r>
            <a:r>
              <a:rPr lang="en-US" sz="2400">
                <a:solidFill>
                  <a:schemeClr val="lt1"/>
                </a:solidFill>
                <a:latin typeface="Arial"/>
                <a:ea typeface="Arial"/>
                <a:cs typeface="Arial"/>
                <a:sym typeface="Arial"/>
              </a:rPr>
              <a:t>30%</a:t>
            </a:r>
            <a:r>
              <a:rPr lang="en-US" sz="14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OFF COUPON  </a:t>
            </a:r>
            <a:r>
              <a:rPr lang="en-US" sz="12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 SIGN UP NOW AT </a:t>
            </a:r>
            <a:r>
              <a:rPr b="1" lang="en-US" sz="1600">
                <a:solidFill>
                  <a:schemeClr val="lt1"/>
                </a:solidFill>
                <a:latin typeface="Arial"/>
                <a:ea typeface="Arial"/>
                <a:cs typeface="Arial"/>
                <a:sym typeface="Arial"/>
              </a:rPr>
              <a:t>DayOneWelcome.com </a:t>
            </a:r>
            <a:r>
              <a:rPr lang="en-US" sz="1600">
                <a:solidFill>
                  <a:schemeClr val="lt1"/>
                </a:solidFill>
                <a:latin typeface="Arial"/>
                <a:ea typeface="Arial"/>
                <a:cs typeface="Arial"/>
                <a:sym typeface="Arial"/>
              </a:rPr>
              <a:t>/ ACCESS CODE: </a:t>
            </a:r>
            <a:r>
              <a:rPr b="1" lang="en-US" sz="1600">
                <a:solidFill>
                  <a:schemeClr val="lt1"/>
                </a:solidFill>
                <a:latin typeface="Arial"/>
                <a:ea typeface="Arial"/>
                <a:cs typeface="Arial"/>
                <a:sym typeface="Arial"/>
              </a:rPr>
              <a:t>2076 </a:t>
            </a:r>
            <a:endParaRPr b="1" sz="1400">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3" name="Shape 573"/>
        <p:cNvGrpSpPr/>
        <p:nvPr/>
      </p:nvGrpSpPr>
      <p:grpSpPr>
        <a:xfrm>
          <a:off x="0" y="0"/>
          <a:ext cx="0" cy="0"/>
          <a:chOff x="0" y="0"/>
          <a:chExt cx="0" cy="0"/>
        </a:xfrm>
      </p:grpSpPr>
      <p:sp>
        <p:nvSpPr>
          <p:cNvPr id="574" name="Google Shape;574;ge6a5e2c9c9_18_79"/>
          <p:cNvSpPr txBox="1"/>
          <p:nvPr/>
        </p:nvSpPr>
        <p:spPr>
          <a:xfrm>
            <a:off x="680402" y="210052"/>
            <a:ext cx="7541274" cy="732508"/>
          </a:xfrm>
          <a:prstGeom prst="rect">
            <a:avLst/>
          </a:prstGeom>
          <a:noFill/>
          <a:ln>
            <a:noFill/>
          </a:ln>
        </p:spPr>
        <p:txBody>
          <a:bodyPr anchorCtr="0" anchor="t" bIns="49250" lIns="98525" spcFirstLastPara="1" rIns="98525" wrap="square" tIns="49250">
            <a:spAutoFit/>
          </a:bodyPr>
          <a:lstStyle/>
          <a:p>
            <a:pPr indent="0" lvl="0" marL="0" marR="0" rtl="0" algn="ctr">
              <a:spcBef>
                <a:spcPts val="0"/>
              </a:spcBef>
              <a:spcAft>
                <a:spcPts val="0"/>
              </a:spcAft>
              <a:buNone/>
            </a:pPr>
            <a:r>
              <a:rPr b="1" i="0" lang="en-US" sz="3900" u="none" cap="none" strike="noStrike">
                <a:solidFill>
                  <a:srgbClr val="CC0000"/>
                </a:solidFill>
                <a:latin typeface="Arial"/>
                <a:ea typeface="Arial"/>
                <a:cs typeface="Arial"/>
                <a:sym typeface="Arial"/>
              </a:rPr>
              <a:t>STUDENT ACCOUNT BILLING</a:t>
            </a:r>
            <a:endParaRPr sz="1500"/>
          </a:p>
        </p:txBody>
      </p:sp>
      <p:sp>
        <p:nvSpPr>
          <p:cNvPr id="575" name="Google Shape;575;ge6a5e2c9c9_18_79"/>
          <p:cNvSpPr txBox="1"/>
          <p:nvPr/>
        </p:nvSpPr>
        <p:spPr>
          <a:xfrm>
            <a:off x="111857" y="1052244"/>
            <a:ext cx="8678250" cy="6733700"/>
          </a:xfrm>
          <a:prstGeom prst="rect">
            <a:avLst/>
          </a:prstGeom>
          <a:noFill/>
          <a:ln>
            <a:noFill/>
          </a:ln>
        </p:spPr>
        <p:txBody>
          <a:bodyPr anchorCtr="0" anchor="t" bIns="49250" lIns="98525" spcFirstLastPara="1" rIns="98525" wrap="square" tIns="49250">
            <a:spAutoFit/>
          </a:bodyPr>
          <a:lstStyle/>
          <a:p>
            <a:pPr indent="-368300" lvl="0" marL="368300" marR="0" rtl="0" algn="l">
              <a:spcBef>
                <a:spcPts val="0"/>
              </a:spcBef>
              <a:spcAft>
                <a:spcPts val="0"/>
              </a:spcAft>
              <a:buClr>
                <a:srgbClr val="CC0000"/>
              </a:buClr>
              <a:buSzPts val="2200"/>
              <a:buFont typeface="Arial"/>
              <a:buChar char="•"/>
            </a:pPr>
            <a:r>
              <a:rPr b="0" i="0" lang="en-US" sz="2200" u="none" cap="none" strike="noStrike">
                <a:solidFill>
                  <a:srgbClr val="CC0000"/>
                </a:solidFill>
                <a:latin typeface="Arial"/>
                <a:ea typeface="Arial"/>
                <a:cs typeface="Arial"/>
                <a:sym typeface="Arial"/>
              </a:rPr>
              <a:t>Students can access their bills and make payment online 24/7 through the </a:t>
            </a:r>
            <a:r>
              <a:rPr b="1" i="0" lang="en-US" sz="2200" u="none" cap="none" strike="noStrike">
                <a:solidFill>
                  <a:srgbClr val="CC0000"/>
                </a:solidFill>
                <a:latin typeface="Arial"/>
                <a:ea typeface="Arial"/>
                <a:cs typeface="Arial"/>
                <a:sym typeface="Arial"/>
              </a:rPr>
              <a:t>MyFAU</a:t>
            </a:r>
            <a:r>
              <a:rPr b="0" i="0" lang="en-US" sz="2200" u="none" cap="none" strike="noStrike">
                <a:solidFill>
                  <a:srgbClr val="CC0000"/>
                </a:solidFill>
                <a:latin typeface="Arial"/>
                <a:ea typeface="Arial"/>
                <a:cs typeface="Arial"/>
                <a:sym typeface="Arial"/>
              </a:rPr>
              <a:t> self-service portal. </a:t>
            </a:r>
            <a:endParaRPr sz="1500"/>
          </a:p>
          <a:p>
            <a:pPr indent="0" lvl="0" marL="0" marR="0" rtl="0" algn="l">
              <a:spcBef>
                <a:spcPts val="0"/>
              </a:spcBef>
              <a:spcAft>
                <a:spcPts val="0"/>
              </a:spcAft>
              <a:buNone/>
            </a:pPr>
            <a:r>
              <a:t/>
            </a:r>
            <a:endParaRPr sz="2200">
              <a:solidFill>
                <a:srgbClr val="CC0000"/>
              </a:solidFill>
              <a:latin typeface="Arial"/>
              <a:ea typeface="Arial"/>
              <a:cs typeface="Arial"/>
              <a:sym typeface="Arial"/>
            </a:endParaRPr>
          </a:p>
          <a:p>
            <a:pPr indent="-368300" lvl="0" marL="368300" marR="0" rtl="0" algn="l">
              <a:spcBef>
                <a:spcPts val="0"/>
              </a:spcBef>
              <a:spcAft>
                <a:spcPts val="0"/>
              </a:spcAft>
              <a:buClr>
                <a:srgbClr val="CC0000"/>
              </a:buClr>
              <a:buSzPts val="2200"/>
              <a:buFont typeface="Arial"/>
              <a:buChar char="•"/>
            </a:pPr>
            <a:r>
              <a:rPr lang="en-US" sz="2200">
                <a:solidFill>
                  <a:srgbClr val="CC0000"/>
                </a:solidFill>
                <a:latin typeface="Arial"/>
                <a:ea typeface="Arial"/>
                <a:cs typeface="Arial"/>
                <a:sym typeface="Arial"/>
              </a:rPr>
              <a:t>Be Sure to check your </a:t>
            </a:r>
            <a:r>
              <a:rPr b="1" i="1" lang="en-US" sz="2200">
                <a:solidFill>
                  <a:srgbClr val="CC0000"/>
                </a:solidFill>
                <a:latin typeface="Arial"/>
                <a:ea typeface="Arial"/>
                <a:cs typeface="Arial"/>
                <a:sym typeface="Arial"/>
              </a:rPr>
              <a:t>FAU email </a:t>
            </a:r>
            <a:r>
              <a:rPr lang="en-US" sz="2200">
                <a:solidFill>
                  <a:srgbClr val="CC0000"/>
                </a:solidFill>
                <a:latin typeface="Arial"/>
                <a:ea typeface="Arial"/>
                <a:cs typeface="Arial"/>
                <a:sym typeface="Arial"/>
              </a:rPr>
              <a:t>frequently. Paper statements </a:t>
            </a:r>
            <a:r>
              <a:rPr b="1" lang="en-US" sz="2200" u="sng">
                <a:solidFill>
                  <a:srgbClr val="CC0000"/>
                </a:solidFill>
              </a:rPr>
              <a:t>will</a:t>
            </a:r>
            <a:r>
              <a:rPr lang="en-US" sz="2200">
                <a:solidFill>
                  <a:srgbClr val="CC0000"/>
                </a:solidFill>
                <a:latin typeface="Arial"/>
                <a:ea typeface="Arial"/>
                <a:cs typeface="Arial"/>
                <a:sym typeface="Arial"/>
              </a:rPr>
              <a:t> </a:t>
            </a:r>
            <a:r>
              <a:rPr b="1" lang="en-US" sz="2200" u="sng">
                <a:solidFill>
                  <a:srgbClr val="CC0000"/>
                </a:solidFill>
                <a:latin typeface="Arial"/>
                <a:ea typeface="Arial"/>
                <a:cs typeface="Arial"/>
                <a:sym typeface="Arial"/>
              </a:rPr>
              <a:t>not</a:t>
            </a:r>
            <a:r>
              <a:rPr lang="en-US" sz="2200">
                <a:solidFill>
                  <a:srgbClr val="CC0000"/>
                </a:solidFill>
              </a:rPr>
              <a:t> be </a:t>
            </a:r>
            <a:r>
              <a:rPr lang="en-US" sz="2200">
                <a:solidFill>
                  <a:srgbClr val="CC0000"/>
                </a:solidFill>
                <a:latin typeface="Arial"/>
                <a:ea typeface="Arial"/>
                <a:cs typeface="Arial"/>
                <a:sym typeface="Arial"/>
              </a:rPr>
              <a:t>mailed.</a:t>
            </a:r>
            <a:endParaRPr sz="1500"/>
          </a:p>
          <a:p>
            <a:pPr indent="-228600" lvl="0" marL="368300" marR="0" rtl="0" algn="l">
              <a:spcBef>
                <a:spcPts val="0"/>
              </a:spcBef>
              <a:spcAft>
                <a:spcPts val="0"/>
              </a:spcAft>
              <a:buClr>
                <a:schemeClr val="dk1"/>
              </a:buClr>
              <a:buSzPts val="2200"/>
              <a:buFont typeface="Arial"/>
              <a:buNone/>
            </a:pPr>
            <a:r>
              <a:t/>
            </a:r>
            <a:endParaRPr sz="2200">
              <a:solidFill>
                <a:srgbClr val="CC0000"/>
              </a:solidFill>
              <a:latin typeface="Arial"/>
              <a:ea typeface="Arial"/>
              <a:cs typeface="Arial"/>
              <a:sym typeface="Arial"/>
            </a:endParaRPr>
          </a:p>
          <a:p>
            <a:pPr indent="-368300" lvl="0" marL="368300" marR="0" rtl="0" algn="l">
              <a:spcBef>
                <a:spcPts val="0"/>
              </a:spcBef>
              <a:spcAft>
                <a:spcPts val="0"/>
              </a:spcAft>
              <a:buClr>
                <a:srgbClr val="CC0000"/>
              </a:buClr>
              <a:buSzPts val="2200"/>
              <a:buFont typeface="Arial"/>
              <a:buChar char="•"/>
            </a:pPr>
            <a:r>
              <a:rPr lang="en-US" sz="2200">
                <a:solidFill>
                  <a:srgbClr val="CC0000"/>
                </a:solidFill>
                <a:latin typeface="Arial"/>
                <a:ea typeface="Arial"/>
                <a:cs typeface="Arial"/>
                <a:sym typeface="Arial"/>
              </a:rPr>
              <a:t>Students are responsible to meet all deadlines listed on the </a:t>
            </a:r>
            <a:r>
              <a:rPr b="1" i="1" lang="en-US" sz="2200">
                <a:solidFill>
                  <a:srgbClr val="CC0000"/>
                </a:solidFill>
                <a:latin typeface="Arial"/>
                <a:ea typeface="Arial"/>
                <a:cs typeface="Arial"/>
                <a:sym typeface="Arial"/>
              </a:rPr>
              <a:t>Tuition and Billing Important Dates Calendar </a:t>
            </a:r>
            <a:r>
              <a:rPr lang="en-US" sz="2200">
                <a:solidFill>
                  <a:srgbClr val="CC0000"/>
                </a:solidFill>
                <a:latin typeface="Arial"/>
                <a:ea typeface="Arial"/>
                <a:cs typeface="Arial"/>
                <a:sym typeface="Arial"/>
              </a:rPr>
              <a:t>which can be found at the following link: </a:t>
            </a:r>
            <a:r>
              <a:rPr b="1" lang="en-US" sz="2200">
                <a:solidFill>
                  <a:srgbClr val="0070C0"/>
                </a:solidFill>
                <a:latin typeface="Arial"/>
                <a:ea typeface="Arial"/>
                <a:cs typeface="Arial"/>
                <a:sym typeface="Arial"/>
              </a:rPr>
              <a:t>fau.edu/controller/student-services/</a:t>
            </a:r>
            <a:r>
              <a:rPr b="1" lang="en-US" sz="2200">
                <a:solidFill>
                  <a:srgbClr val="CC0000"/>
                </a:solidFill>
                <a:latin typeface="Arial"/>
                <a:ea typeface="Arial"/>
                <a:cs typeface="Arial"/>
                <a:sym typeface="Arial"/>
              </a:rPr>
              <a:t>. </a:t>
            </a:r>
            <a:endParaRPr sz="1500"/>
          </a:p>
          <a:p>
            <a:pPr indent="-228600" lvl="0" marL="368300" marR="0" rtl="0" algn="l">
              <a:spcBef>
                <a:spcPts val="0"/>
              </a:spcBef>
              <a:spcAft>
                <a:spcPts val="0"/>
              </a:spcAft>
              <a:buClr>
                <a:schemeClr val="dk1"/>
              </a:buClr>
              <a:buSzPts val="2200"/>
              <a:buFont typeface="Arial"/>
              <a:buNone/>
            </a:pPr>
            <a:r>
              <a:t/>
            </a:r>
            <a:endParaRPr b="1" sz="2200">
              <a:solidFill>
                <a:srgbClr val="CC0000"/>
              </a:solidFill>
              <a:latin typeface="Arial"/>
              <a:ea typeface="Arial"/>
              <a:cs typeface="Arial"/>
              <a:sym typeface="Arial"/>
            </a:endParaRPr>
          </a:p>
          <a:p>
            <a:pPr indent="-368300" lvl="0" marL="368300" marR="0" rtl="0" algn="l">
              <a:spcBef>
                <a:spcPts val="0"/>
              </a:spcBef>
              <a:spcAft>
                <a:spcPts val="0"/>
              </a:spcAft>
              <a:buClr>
                <a:srgbClr val="CC0000"/>
              </a:buClr>
              <a:buSzPts val="2200"/>
              <a:buFont typeface="Arial"/>
              <a:buChar char="•"/>
            </a:pPr>
            <a:r>
              <a:rPr b="1" lang="en-US" sz="2200">
                <a:solidFill>
                  <a:srgbClr val="CC0000"/>
                </a:solidFill>
                <a:latin typeface="Arial"/>
                <a:ea typeface="Arial"/>
                <a:cs typeface="Arial"/>
                <a:sym typeface="Arial"/>
              </a:rPr>
              <a:t>FERPA: </a:t>
            </a:r>
            <a:r>
              <a:rPr lang="en-US" sz="2200">
                <a:solidFill>
                  <a:srgbClr val="CC0000"/>
                </a:solidFill>
                <a:latin typeface="Arial"/>
                <a:ea typeface="Arial"/>
                <a:cs typeface="Arial"/>
                <a:sym typeface="Arial"/>
              </a:rPr>
              <a:t>Florida Atlantic University cannot discuss student records unless the student has signed a FERPA authorization naming that person on file.</a:t>
            </a:r>
            <a:endParaRPr sz="1500"/>
          </a:p>
          <a:p>
            <a:pPr indent="-228600" lvl="0" marL="368300" marR="0" rtl="0" algn="l">
              <a:spcBef>
                <a:spcPts val="0"/>
              </a:spcBef>
              <a:spcAft>
                <a:spcPts val="0"/>
              </a:spcAft>
              <a:buClr>
                <a:schemeClr val="dk1"/>
              </a:buClr>
              <a:buSzPts val="2200"/>
              <a:buFont typeface="Arial"/>
              <a:buNone/>
            </a:pPr>
            <a:r>
              <a:t/>
            </a:r>
            <a:endParaRPr b="1" sz="2200">
              <a:solidFill>
                <a:srgbClr val="CC0000"/>
              </a:solidFill>
              <a:latin typeface="Arial"/>
              <a:ea typeface="Arial"/>
              <a:cs typeface="Arial"/>
              <a:sym typeface="Arial"/>
            </a:endParaRPr>
          </a:p>
          <a:p>
            <a:pPr indent="-368300" lvl="0" marL="368300" marR="0" rtl="0" algn="l">
              <a:spcBef>
                <a:spcPts val="0"/>
              </a:spcBef>
              <a:spcAft>
                <a:spcPts val="0"/>
              </a:spcAft>
              <a:buClr>
                <a:srgbClr val="CC0000"/>
              </a:buClr>
              <a:buSzPts val="2200"/>
              <a:buFont typeface="Arial"/>
              <a:buChar char="•"/>
            </a:pPr>
            <a:r>
              <a:rPr b="1" lang="en-US" sz="2200">
                <a:solidFill>
                  <a:srgbClr val="CC0000"/>
                </a:solidFill>
                <a:latin typeface="Arial"/>
                <a:ea typeface="Arial"/>
                <a:cs typeface="Arial"/>
                <a:sym typeface="Arial"/>
              </a:rPr>
              <a:t>Authorized User Account</a:t>
            </a:r>
            <a:r>
              <a:rPr lang="en-US" sz="2200">
                <a:solidFill>
                  <a:srgbClr val="CC0000"/>
                </a:solidFill>
                <a:latin typeface="Arial"/>
                <a:ea typeface="Arial"/>
                <a:cs typeface="Arial"/>
                <a:sym typeface="Arial"/>
              </a:rPr>
              <a:t>: Students can authorize others—such as parents, guardians, or sponsors—to view their accounts and pay their bills. </a:t>
            </a:r>
            <a:r>
              <a:rPr b="1" lang="en-US" sz="2200" u="sng">
                <a:solidFill>
                  <a:srgbClr val="CC0000"/>
                </a:solidFill>
                <a:latin typeface="Arial"/>
                <a:ea typeface="Arial"/>
                <a:cs typeface="Arial"/>
                <a:sym typeface="Arial"/>
              </a:rPr>
              <a:t>The authorized user account does not negate the submission of FERPA form. </a:t>
            </a:r>
            <a:endParaRPr sz="1500"/>
          </a:p>
          <a:p>
            <a:pPr indent="-228600" lvl="1" marL="863600" marR="0" rtl="0" algn="l">
              <a:spcBef>
                <a:spcPts val="0"/>
              </a:spcBef>
              <a:spcAft>
                <a:spcPts val="0"/>
              </a:spcAft>
              <a:buClr>
                <a:schemeClr val="dk1"/>
              </a:buClr>
              <a:buSzPts val="2200"/>
              <a:buFont typeface="Noto Sans Symbols"/>
              <a:buNone/>
            </a:pPr>
            <a:r>
              <a:t/>
            </a:r>
            <a:endParaRPr b="0" i="0" sz="2200" u="none" cap="none" strike="noStrike">
              <a:solidFill>
                <a:srgbClr val="CC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9" name="Shape 579"/>
        <p:cNvGrpSpPr/>
        <p:nvPr/>
      </p:nvGrpSpPr>
      <p:grpSpPr>
        <a:xfrm>
          <a:off x="0" y="0"/>
          <a:ext cx="0" cy="0"/>
          <a:chOff x="0" y="0"/>
          <a:chExt cx="0" cy="0"/>
        </a:xfrm>
      </p:grpSpPr>
      <p:sp>
        <p:nvSpPr>
          <p:cNvPr id="580" name="Google Shape;580;ge6a5e2c9c9_18_84"/>
          <p:cNvSpPr txBox="1"/>
          <p:nvPr/>
        </p:nvSpPr>
        <p:spPr>
          <a:xfrm>
            <a:off x="235818" y="107432"/>
            <a:ext cx="7512518" cy="941797"/>
          </a:xfrm>
          <a:prstGeom prst="rect">
            <a:avLst/>
          </a:prstGeom>
          <a:noFill/>
          <a:ln>
            <a:noFill/>
          </a:ln>
        </p:spPr>
        <p:txBody>
          <a:bodyPr anchorCtr="0" anchor="t" bIns="49250" lIns="98525" spcFirstLastPara="1" rIns="98525" wrap="square" tIns="49250">
            <a:spAutoFit/>
          </a:bodyPr>
          <a:lstStyle/>
          <a:p>
            <a:pPr indent="0" lvl="0" marL="0" marR="0" rtl="0" algn="ctr">
              <a:spcBef>
                <a:spcPts val="0"/>
              </a:spcBef>
              <a:spcAft>
                <a:spcPts val="0"/>
              </a:spcAft>
              <a:buNone/>
            </a:pPr>
            <a:r>
              <a:rPr b="1" lang="en-US" sz="5200">
                <a:solidFill>
                  <a:srgbClr val="CC0000"/>
                </a:solidFill>
                <a:latin typeface="Calibri"/>
                <a:ea typeface="Calibri"/>
                <a:cs typeface="Calibri"/>
                <a:sym typeface="Calibri"/>
              </a:rPr>
              <a:t>METHODS OF PAYMENT</a:t>
            </a:r>
            <a:endParaRPr sz="1500"/>
          </a:p>
        </p:txBody>
      </p:sp>
      <p:sp>
        <p:nvSpPr>
          <p:cNvPr id="581" name="Google Shape;581;ge6a5e2c9c9_18_84"/>
          <p:cNvSpPr txBox="1"/>
          <p:nvPr/>
        </p:nvSpPr>
        <p:spPr>
          <a:xfrm>
            <a:off x="235818" y="1339862"/>
            <a:ext cx="8792678" cy="3313727"/>
          </a:xfrm>
          <a:prstGeom prst="rect">
            <a:avLst/>
          </a:prstGeom>
          <a:noFill/>
          <a:ln>
            <a:noFill/>
          </a:ln>
        </p:spPr>
        <p:txBody>
          <a:bodyPr anchorCtr="0" anchor="t" bIns="49250" lIns="98525" spcFirstLastPara="1" rIns="98525" wrap="square" tIns="49250">
            <a:spAutoFit/>
          </a:bodyPr>
          <a:lstStyle/>
          <a:p>
            <a:pPr indent="-304800" lvl="0" marL="304800" marR="0" rtl="0" algn="l">
              <a:spcBef>
                <a:spcPts val="0"/>
              </a:spcBef>
              <a:spcAft>
                <a:spcPts val="0"/>
              </a:spcAft>
              <a:buClr>
                <a:srgbClr val="CC0000"/>
              </a:buClr>
              <a:buSzPts val="2200"/>
              <a:buFont typeface="Arial"/>
              <a:buChar char="•"/>
            </a:pPr>
            <a:r>
              <a:rPr b="1" lang="en-US" sz="2200">
                <a:solidFill>
                  <a:srgbClr val="CC0000"/>
                </a:solidFill>
                <a:latin typeface="Calibri"/>
                <a:ea typeface="Calibri"/>
                <a:cs typeface="Calibri"/>
                <a:sym typeface="Calibri"/>
              </a:rPr>
              <a:t>Online</a:t>
            </a:r>
            <a:r>
              <a:rPr lang="en-US" sz="2200">
                <a:solidFill>
                  <a:srgbClr val="CC0000"/>
                </a:solidFill>
                <a:latin typeface="Calibri"/>
                <a:ea typeface="Calibri"/>
                <a:cs typeface="Calibri"/>
                <a:sym typeface="Calibri"/>
              </a:rPr>
              <a:t> payment is the quickest and preferred method of payment:</a:t>
            </a:r>
            <a:endParaRPr sz="1500"/>
          </a:p>
          <a:p>
            <a:pPr indent="-165100" lvl="0" marL="304800" marR="0" rtl="0" algn="l">
              <a:spcBef>
                <a:spcPts val="0"/>
              </a:spcBef>
              <a:spcAft>
                <a:spcPts val="0"/>
              </a:spcAft>
              <a:buClr>
                <a:schemeClr val="dk1"/>
              </a:buClr>
              <a:buSzPts val="2200"/>
              <a:buFont typeface="Arial"/>
              <a:buNone/>
            </a:pPr>
            <a:r>
              <a:t/>
            </a:r>
            <a:endParaRPr sz="2200">
              <a:solidFill>
                <a:srgbClr val="CC0000"/>
              </a:solidFill>
              <a:latin typeface="Calibri"/>
              <a:ea typeface="Calibri"/>
              <a:cs typeface="Calibri"/>
              <a:sym typeface="Calibri"/>
            </a:endParaRPr>
          </a:p>
          <a:p>
            <a:pPr indent="-304800" lvl="1" marL="800100" marR="0" rtl="0" algn="l">
              <a:spcBef>
                <a:spcPts val="0"/>
              </a:spcBef>
              <a:spcAft>
                <a:spcPts val="0"/>
              </a:spcAft>
              <a:buClr>
                <a:srgbClr val="CC0000"/>
              </a:buClr>
              <a:buSzPts val="2200"/>
              <a:buFont typeface="Arial"/>
              <a:buChar char="•"/>
            </a:pPr>
            <a:r>
              <a:rPr b="1" i="0" lang="en-US" sz="2200" u="none" cap="none" strike="noStrike">
                <a:solidFill>
                  <a:srgbClr val="CC0000"/>
                </a:solidFill>
                <a:latin typeface="Calibri"/>
                <a:ea typeface="Calibri"/>
                <a:cs typeface="Calibri"/>
                <a:sym typeface="Calibri"/>
              </a:rPr>
              <a:t>Credit Card: </a:t>
            </a:r>
            <a:r>
              <a:rPr b="0" i="0" lang="en-US" sz="2200" u="none" cap="none" strike="noStrike">
                <a:solidFill>
                  <a:srgbClr val="CC0000"/>
                </a:solidFill>
                <a:latin typeface="Calibri"/>
                <a:ea typeface="Calibri"/>
                <a:cs typeface="Calibri"/>
                <a:sym typeface="Calibri"/>
              </a:rPr>
              <a:t>All major credit cards accepted. A non-refundable fee of </a:t>
            </a:r>
            <a:r>
              <a:rPr b="1" i="0" lang="en-US" sz="2200" u="none" cap="none" strike="noStrike">
                <a:solidFill>
                  <a:srgbClr val="CC0000"/>
                </a:solidFill>
                <a:latin typeface="Calibri"/>
                <a:ea typeface="Calibri"/>
                <a:cs typeface="Calibri"/>
                <a:sym typeface="Calibri"/>
              </a:rPr>
              <a:t>2.85% </a:t>
            </a:r>
            <a:r>
              <a:rPr b="0" i="0" lang="en-US" sz="2200" u="none" cap="none" strike="noStrike">
                <a:solidFill>
                  <a:srgbClr val="CC0000"/>
                </a:solidFill>
                <a:latin typeface="Calibri"/>
                <a:ea typeface="Calibri"/>
                <a:cs typeface="Calibri"/>
                <a:sym typeface="Calibri"/>
              </a:rPr>
              <a:t>or a minimum fee of $3 will be charged to all credit card transactions. </a:t>
            </a:r>
            <a:endParaRPr sz="1500"/>
          </a:p>
          <a:p>
            <a:pPr indent="-304800" lvl="1" marL="800100" marR="0" rtl="0" algn="l">
              <a:spcBef>
                <a:spcPts val="0"/>
              </a:spcBef>
              <a:spcAft>
                <a:spcPts val="0"/>
              </a:spcAft>
              <a:buClr>
                <a:srgbClr val="CC0000"/>
              </a:buClr>
              <a:buSzPts val="2200"/>
              <a:buFont typeface="Arial"/>
              <a:buChar char="•"/>
            </a:pPr>
            <a:r>
              <a:rPr b="1" i="0" lang="en-US" sz="2200" u="none" cap="none" strike="noStrike">
                <a:solidFill>
                  <a:srgbClr val="CC0000"/>
                </a:solidFill>
                <a:latin typeface="Calibri"/>
                <a:ea typeface="Calibri"/>
                <a:cs typeface="Calibri"/>
                <a:sym typeface="Calibri"/>
              </a:rPr>
              <a:t>Electronic Check (WebCheck): </a:t>
            </a:r>
            <a:r>
              <a:rPr b="0" i="0" lang="en-US" sz="2200" u="none" cap="none" strike="noStrike">
                <a:solidFill>
                  <a:srgbClr val="CC0000"/>
                </a:solidFill>
                <a:latin typeface="Calibri"/>
                <a:ea typeface="Calibri"/>
                <a:cs typeface="Calibri"/>
                <a:sym typeface="Calibri"/>
              </a:rPr>
              <a:t>Using a personal checking or savings account with no additional fee. </a:t>
            </a:r>
            <a:endParaRPr sz="1500"/>
          </a:p>
          <a:p>
            <a:pPr indent="-165100" lvl="1" marL="800100" marR="0" rtl="0" algn="l">
              <a:spcBef>
                <a:spcPts val="0"/>
              </a:spcBef>
              <a:spcAft>
                <a:spcPts val="0"/>
              </a:spcAft>
              <a:buClr>
                <a:schemeClr val="dk1"/>
              </a:buClr>
              <a:buSzPts val="2200"/>
              <a:buFont typeface="Arial"/>
              <a:buNone/>
            </a:pPr>
            <a:r>
              <a:t/>
            </a:r>
            <a:endParaRPr b="1" i="0" sz="2200" u="none" cap="none" strike="noStrike">
              <a:solidFill>
                <a:srgbClr val="CC0000"/>
              </a:solidFill>
              <a:latin typeface="Calibri"/>
              <a:ea typeface="Calibri"/>
              <a:cs typeface="Calibri"/>
              <a:sym typeface="Calibri"/>
            </a:endParaRPr>
          </a:p>
          <a:p>
            <a:pPr indent="0" lvl="1" marL="495300" marR="0" rtl="0" algn="l">
              <a:spcBef>
                <a:spcPts val="0"/>
              </a:spcBef>
              <a:spcAft>
                <a:spcPts val="0"/>
              </a:spcAft>
              <a:buNone/>
            </a:pPr>
            <a:r>
              <a:t/>
            </a:r>
            <a:endParaRPr b="0" i="0" sz="2600" u="none" cap="none" strike="noStrike">
              <a:solidFill>
                <a:srgbClr val="CC0000"/>
              </a:solidFill>
              <a:latin typeface="Calibri"/>
              <a:ea typeface="Calibri"/>
              <a:cs typeface="Calibri"/>
              <a:sym typeface="Calibri"/>
            </a:endParaRPr>
          </a:p>
        </p:txBody>
      </p:sp>
      <p:sp>
        <p:nvSpPr>
          <p:cNvPr id="582" name="Google Shape;582;ge6a5e2c9c9_18_84"/>
          <p:cNvSpPr txBox="1"/>
          <p:nvPr/>
        </p:nvSpPr>
        <p:spPr>
          <a:xfrm>
            <a:off x="235818" y="4087427"/>
            <a:ext cx="8917947" cy="2546338"/>
          </a:xfrm>
          <a:prstGeom prst="rect">
            <a:avLst/>
          </a:prstGeom>
          <a:noFill/>
          <a:ln>
            <a:noFill/>
          </a:ln>
        </p:spPr>
        <p:txBody>
          <a:bodyPr anchorCtr="0" anchor="t" bIns="49250" lIns="98525" spcFirstLastPara="1" rIns="98525" wrap="square" tIns="49250">
            <a:spAutoFit/>
          </a:bodyPr>
          <a:lstStyle/>
          <a:p>
            <a:pPr indent="0" lvl="0" marL="0" marR="0" rtl="0" algn="l">
              <a:spcBef>
                <a:spcPts val="0"/>
              </a:spcBef>
              <a:spcAft>
                <a:spcPts val="0"/>
              </a:spcAft>
              <a:buNone/>
            </a:pPr>
            <a:r>
              <a:rPr b="1" lang="en-US" sz="2200">
                <a:solidFill>
                  <a:srgbClr val="CC0000"/>
                </a:solidFill>
                <a:latin typeface="Arial"/>
                <a:ea typeface="Arial"/>
                <a:cs typeface="Arial"/>
                <a:sym typeface="Arial"/>
              </a:rPr>
              <a:t>Mail </a:t>
            </a:r>
            <a:r>
              <a:rPr lang="en-US" sz="2200">
                <a:solidFill>
                  <a:srgbClr val="CC0000"/>
                </a:solidFill>
                <a:latin typeface="Arial"/>
                <a:ea typeface="Arial"/>
                <a:cs typeface="Arial"/>
                <a:sym typeface="Arial"/>
              </a:rPr>
              <a:t>in payment by check or money order to: </a:t>
            </a:r>
            <a:endParaRPr sz="1500"/>
          </a:p>
          <a:p>
            <a:pPr indent="0" lvl="0" marL="0" marR="0" rtl="0" algn="l">
              <a:spcBef>
                <a:spcPts val="0"/>
              </a:spcBef>
              <a:spcAft>
                <a:spcPts val="0"/>
              </a:spcAft>
              <a:buNone/>
            </a:pPr>
            <a:r>
              <a:t/>
            </a:r>
            <a:endParaRPr sz="2200">
              <a:solidFill>
                <a:srgbClr val="CC0000"/>
              </a:solidFill>
              <a:latin typeface="Arial"/>
              <a:ea typeface="Arial"/>
              <a:cs typeface="Arial"/>
              <a:sym typeface="Arial"/>
            </a:endParaRPr>
          </a:p>
          <a:p>
            <a:pPr indent="0" lvl="1" marL="495300" marR="0" rtl="0" algn="ctr">
              <a:spcBef>
                <a:spcPts val="0"/>
              </a:spcBef>
              <a:spcAft>
                <a:spcPts val="0"/>
              </a:spcAft>
              <a:buNone/>
            </a:pPr>
            <a:r>
              <a:rPr b="0" i="0" lang="en-US" sz="2200" u="none" cap="none" strike="noStrike">
                <a:solidFill>
                  <a:srgbClr val="CC0000"/>
                </a:solidFill>
                <a:latin typeface="Arial"/>
                <a:ea typeface="Arial"/>
                <a:cs typeface="Arial"/>
                <a:sym typeface="Arial"/>
              </a:rPr>
              <a:t>	</a:t>
            </a:r>
            <a:r>
              <a:rPr b="1" i="0" lang="en-US" sz="2200" u="none" cap="none" strike="noStrike">
                <a:solidFill>
                  <a:srgbClr val="CC0000"/>
                </a:solidFill>
                <a:latin typeface="Arial"/>
                <a:ea typeface="Arial"/>
                <a:cs typeface="Arial"/>
                <a:sym typeface="Arial"/>
              </a:rPr>
              <a:t>Florida Atlantic University</a:t>
            </a:r>
            <a:endParaRPr sz="1500"/>
          </a:p>
          <a:p>
            <a:pPr indent="0" lvl="1" marL="495300" marR="0" rtl="0" algn="ctr">
              <a:spcBef>
                <a:spcPts val="0"/>
              </a:spcBef>
              <a:spcAft>
                <a:spcPts val="0"/>
              </a:spcAft>
              <a:buNone/>
            </a:pPr>
            <a:r>
              <a:rPr b="1" i="0" lang="en-US" sz="2200" u="none" cap="none" strike="noStrike">
                <a:solidFill>
                  <a:srgbClr val="CC0000"/>
                </a:solidFill>
                <a:latin typeface="Arial"/>
                <a:ea typeface="Arial"/>
                <a:cs typeface="Arial"/>
                <a:sym typeface="Arial"/>
              </a:rPr>
              <a:t>	PO Box 745368</a:t>
            </a:r>
            <a:endParaRPr sz="1500"/>
          </a:p>
          <a:p>
            <a:pPr indent="0" lvl="1" marL="495300" marR="0" rtl="0" algn="ctr">
              <a:spcBef>
                <a:spcPts val="0"/>
              </a:spcBef>
              <a:spcAft>
                <a:spcPts val="0"/>
              </a:spcAft>
              <a:buNone/>
            </a:pPr>
            <a:r>
              <a:rPr b="1" i="0" lang="en-US" sz="2200" u="none" cap="none" strike="noStrike">
                <a:solidFill>
                  <a:srgbClr val="CC0000"/>
                </a:solidFill>
                <a:latin typeface="Arial"/>
                <a:ea typeface="Arial"/>
                <a:cs typeface="Arial"/>
                <a:sym typeface="Arial"/>
              </a:rPr>
              <a:t>	Atlanta, GA 30374-5368</a:t>
            </a:r>
            <a:endParaRPr sz="1500"/>
          </a:p>
          <a:p>
            <a:pPr indent="0" lvl="1" marL="495300" marR="0" rtl="0" algn="l">
              <a:spcBef>
                <a:spcPts val="0"/>
              </a:spcBef>
              <a:spcAft>
                <a:spcPts val="0"/>
              </a:spcAft>
              <a:buNone/>
            </a:pPr>
            <a:r>
              <a:t/>
            </a:r>
            <a:endParaRPr b="0" i="0" sz="2200" u="none" cap="none" strike="noStrike">
              <a:solidFill>
                <a:srgbClr val="CC0000"/>
              </a:solidFill>
              <a:latin typeface="Arial"/>
              <a:ea typeface="Arial"/>
              <a:cs typeface="Arial"/>
              <a:sym typeface="Arial"/>
            </a:endParaRPr>
          </a:p>
          <a:p>
            <a:pPr indent="0" lvl="1" marL="495300" marR="0" rtl="0" algn="l">
              <a:spcBef>
                <a:spcPts val="0"/>
              </a:spcBef>
              <a:spcAft>
                <a:spcPts val="0"/>
              </a:spcAft>
              <a:buNone/>
            </a:pPr>
            <a:r>
              <a:rPr b="1" i="0" lang="en-US" sz="2200" u="none" cap="none" strike="noStrike">
                <a:solidFill>
                  <a:schemeClr val="dk1"/>
                </a:solidFill>
                <a:highlight>
                  <a:srgbClr val="FFFF00"/>
                </a:highlight>
                <a:latin typeface="Arial"/>
                <a:ea typeface="Arial"/>
                <a:cs typeface="Arial"/>
                <a:sym typeface="Arial"/>
              </a:rPr>
              <a:t>Please place your student Z number on checks or money orders.</a:t>
            </a:r>
            <a:endParaRPr sz="15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6" name="Shape 586"/>
        <p:cNvGrpSpPr/>
        <p:nvPr/>
      </p:nvGrpSpPr>
      <p:grpSpPr>
        <a:xfrm>
          <a:off x="0" y="0"/>
          <a:ext cx="0" cy="0"/>
          <a:chOff x="0" y="0"/>
          <a:chExt cx="0" cy="0"/>
        </a:xfrm>
      </p:grpSpPr>
      <p:pic>
        <p:nvPicPr>
          <p:cNvPr descr="Florida Prepaid Reviews | Florida Prepaid information | Shortlister" id="587" name="Google Shape;587;ge6a5e2c9c9_18_90"/>
          <p:cNvPicPr preferRelativeResize="0"/>
          <p:nvPr/>
        </p:nvPicPr>
        <p:blipFill rotWithShape="1">
          <a:blip r:embed="rId4">
            <a:alphaModFix/>
          </a:blip>
          <a:srcRect b="0" l="0" r="0" t="0"/>
          <a:stretch/>
        </p:blipFill>
        <p:spPr>
          <a:xfrm>
            <a:off x="2802408" y="117442"/>
            <a:ext cx="3431506" cy="1267731"/>
          </a:xfrm>
          <a:prstGeom prst="rect">
            <a:avLst/>
          </a:prstGeom>
          <a:noFill/>
          <a:ln>
            <a:noFill/>
          </a:ln>
        </p:spPr>
      </p:pic>
      <p:sp>
        <p:nvSpPr>
          <p:cNvPr id="588" name="Google Shape;588;ge6a5e2c9c9_18_90"/>
          <p:cNvSpPr txBox="1"/>
          <p:nvPr/>
        </p:nvSpPr>
        <p:spPr>
          <a:xfrm>
            <a:off x="227455" y="1391938"/>
            <a:ext cx="8814452" cy="5755421"/>
          </a:xfrm>
          <a:prstGeom prst="rect">
            <a:avLst/>
          </a:prstGeom>
          <a:noFill/>
          <a:ln>
            <a:noFill/>
          </a:ln>
        </p:spPr>
        <p:txBody>
          <a:bodyPr anchorCtr="0" anchor="t" bIns="49250" lIns="98525" spcFirstLastPara="1" rIns="98525" wrap="square" tIns="49250">
            <a:spAutoFit/>
          </a:bodyPr>
          <a:lstStyle/>
          <a:p>
            <a:pPr indent="-298450" lvl="0" marL="304800" marR="0" rtl="0" algn="l">
              <a:spcBef>
                <a:spcPts val="0"/>
              </a:spcBef>
              <a:spcAft>
                <a:spcPts val="0"/>
              </a:spcAft>
              <a:buClr>
                <a:srgbClr val="CC0000"/>
              </a:buClr>
              <a:buSzPts val="1900"/>
              <a:buFont typeface="Arial"/>
              <a:buChar char="•"/>
            </a:pPr>
            <a:r>
              <a:rPr lang="en-US" sz="1900">
                <a:solidFill>
                  <a:srgbClr val="CC0000"/>
                </a:solidFill>
                <a:latin typeface="Arial"/>
                <a:ea typeface="Arial"/>
                <a:cs typeface="Arial"/>
                <a:sym typeface="Arial"/>
              </a:rPr>
              <a:t>Billing of Florida Prepaid is an automated process completed after the add/drop period of each term. Please ensure your </a:t>
            </a:r>
            <a:r>
              <a:rPr b="1" lang="en-US" sz="1900">
                <a:solidFill>
                  <a:srgbClr val="CC0000"/>
                </a:solidFill>
                <a:latin typeface="Arial"/>
                <a:ea typeface="Arial"/>
                <a:cs typeface="Arial"/>
                <a:sym typeface="Arial"/>
              </a:rPr>
              <a:t>social security number </a:t>
            </a:r>
            <a:r>
              <a:rPr lang="en-US" sz="1900">
                <a:solidFill>
                  <a:srgbClr val="CC0000"/>
                </a:solidFill>
                <a:latin typeface="Arial"/>
                <a:ea typeface="Arial"/>
                <a:cs typeface="Arial"/>
                <a:sym typeface="Arial"/>
              </a:rPr>
              <a:t>is on file with the Registrar’s Office so we can bill your account. </a:t>
            </a:r>
            <a:endParaRPr sz="1500"/>
          </a:p>
          <a:p>
            <a:pPr indent="0" lvl="0" marL="0" marR="0" rtl="0" algn="l">
              <a:spcBef>
                <a:spcPts val="0"/>
              </a:spcBef>
              <a:spcAft>
                <a:spcPts val="0"/>
              </a:spcAft>
              <a:buNone/>
            </a:pPr>
            <a:r>
              <a:t/>
            </a:r>
            <a:endParaRPr b="1" sz="1900">
              <a:solidFill>
                <a:srgbClr val="CC0000"/>
              </a:solidFill>
              <a:latin typeface="Arial"/>
              <a:ea typeface="Arial"/>
              <a:cs typeface="Arial"/>
              <a:sym typeface="Arial"/>
            </a:endParaRPr>
          </a:p>
          <a:p>
            <a:pPr indent="-298450" lvl="0" marL="304800" marR="0" rtl="0" algn="l">
              <a:spcBef>
                <a:spcPts val="0"/>
              </a:spcBef>
              <a:spcAft>
                <a:spcPts val="0"/>
              </a:spcAft>
              <a:buClr>
                <a:srgbClr val="CC0000"/>
              </a:buClr>
              <a:buSzPts val="1900"/>
              <a:buFont typeface="Arial"/>
              <a:buChar char="•"/>
            </a:pPr>
            <a:r>
              <a:rPr lang="en-US" sz="1900">
                <a:solidFill>
                  <a:srgbClr val="CC0000"/>
                </a:solidFill>
                <a:latin typeface="Arial"/>
                <a:ea typeface="Arial"/>
                <a:cs typeface="Arial"/>
                <a:sym typeface="Arial"/>
              </a:rPr>
              <a:t>Florida prepaid amounts received range </a:t>
            </a:r>
            <a:r>
              <a:rPr b="1" lang="en-US" sz="1900">
                <a:solidFill>
                  <a:srgbClr val="CC0000"/>
                </a:solidFill>
                <a:latin typeface="Arial"/>
                <a:ea typeface="Arial"/>
                <a:cs typeface="Arial"/>
                <a:sym typeface="Arial"/>
              </a:rPr>
              <a:t>per credit hour </a:t>
            </a:r>
            <a:r>
              <a:rPr lang="en-US" sz="1900">
                <a:solidFill>
                  <a:srgbClr val="CC0000"/>
                </a:solidFill>
                <a:latin typeface="Arial"/>
                <a:ea typeface="Arial"/>
                <a:cs typeface="Arial"/>
                <a:sym typeface="Arial"/>
              </a:rPr>
              <a:t>determined by the type of plan purchased for the student, in addition to the year it was purchased. Please contact Florida Prepaid to confirm the type of plan purchased. </a:t>
            </a:r>
            <a:endParaRPr sz="1500"/>
          </a:p>
          <a:p>
            <a:pPr indent="-177800" lvl="0" marL="304800" marR="0" rtl="0" algn="l">
              <a:spcBef>
                <a:spcPts val="0"/>
              </a:spcBef>
              <a:spcAft>
                <a:spcPts val="0"/>
              </a:spcAft>
              <a:buClr>
                <a:schemeClr val="dk1"/>
              </a:buClr>
              <a:buSzPts val="1900"/>
              <a:buFont typeface="Arial"/>
              <a:buNone/>
            </a:pPr>
            <a:r>
              <a:t/>
            </a:r>
            <a:endParaRPr b="1" sz="1900">
              <a:solidFill>
                <a:srgbClr val="CC0000"/>
              </a:solidFill>
              <a:latin typeface="Arial"/>
              <a:ea typeface="Arial"/>
              <a:cs typeface="Arial"/>
              <a:sym typeface="Arial"/>
            </a:endParaRPr>
          </a:p>
          <a:p>
            <a:pPr indent="-298450" lvl="0" marL="304800" marR="0" rtl="0" algn="l">
              <a:spcBef>
                <a:spcPts val="0"/>
              </a:spcBef>
              <a:spcAft>
                <a:spcPts val="0"/>
              </a:spcAft>
              <a:buClr>
                <a:srgbClr val="CC0000"/>
              </a:buClr>
              <a:buSzPts val="1900"/>
              <a:buFont typeface="Arial"/>
              <a:buChar char="•"/>
            </a:pPr>
            <a:r>
              <a:rPr b="1" lang="en-US" sz="1900">
                <a:solidFill>
                  <a:srgbClr val="CC0000"/>
                </a:solidFill>
                <a:latin typeface="Arial"/>
                <a:ea typeface="Arial"/>
                <a:cs typeface="Arial"/>
                <a:sym typeface="Arial"/>
              </a:rPr>
              <a:t>Florida Prepaid does not cover all tuition and fees billed to a student each semester. </a:t>
            </a:r>
            <a:endParaRPr sz="1500"/>
          </a:p>
          <a:p>
            <a:pPr indent="-177800" lvl="0" marL="304800" marR="0" rtl="0" algn="l">
              <a:spcBef>
                <a:spcPts val="0"/>
              </a:spcBef>
              <a:spcAft>
                <a:spcPts val="0"/>
              </a:spcAft>
              <a:buClr>
                <a:schemeClr val="dk1"/>
              </a:buClr>
              <a:buSzPts val="1900"/>
              <a:buFont typeface="Arial"/>
              <a:buNone/>
            </a:pPr>
            <a:r>
              <a:t/>
            </a:r>
            <a:endParaRPr b="1" sz="1900">
              <a:solidFill>
                <a:srgbClr val="CC0000"/>
              </a:solidFill>
              <a:latin typeface="Arial"/>
              <a:ea typeface="Arial"/>
              <a:cs typeface="Arial"/>
              <a:sym typeface="Arial"/>
            </a:endParaRPr>
          </a:p>
          <a:p>
            <a:pPr indent="-298450" lvl="0" marL="304800" marR="0" rtl="0" algn="l">
              <a:spcBef>
                <a:spcPts val="0"/>
              </a:spcBef>
              <a:spcAft>
                <a:spcPts val="0"/>
              </a:spcAft>
              <a:buClr>
                <a:srgbClr val="CC0000"/>
              </a:buClr>
              <a:buSzPts val="1900"/>
              <a:buFont typeface="Arial"/>
              <a:buChar char="•"/>
            </a:pPr>
            <a:r>
              <a:rPr lang="en-US" sz="1900">
                <a:solidFill>
                  <a:srgbClr val="CC0000"/>
                </a:solidFill>
                <a:latin typeface="Arial"/>
                <a:ea typeface="Arial"/>
                <a:cs typeface="Arial"/>
                <a:sym typeface="Arial"/>
              </a:rPr>
              <a:t>Students will receive an email when Florida Prepaid has been billed and once Florida Prepaid has been received and posted to the student account. </a:t>
            </a:r>
            <a:endParaRPr sz="1500"/>
          </a:p>
          <a:p>
            <a:pPr indent="-177800" lvl="0" marL="304800" marR="0" rtl="0" algn="l">
              <a:spcBef>
                <a:spcPts val="0"/>
              </a:spcBef>
              <a:spcAft>
                <a:spcPts val="0"/>
              </a:spcAft>
              <a:buClr>
                <a:schemeClr val="dk1"/>
              </a:buClr>
              <a:buSzPts val="1900"/>
              <a:buFont typeface="Arial"/>
              <a:buNone/>
            </a:pPr>
            <a:r>
              <a:t/>
            </a:r>
            <a:endParaRPr sz="1900">
              <a:solidFill>
                <a:srgbClr val="CC0000"/>
              </a:solidFill>
              <a:latin typeface="Arial"/>
              <a:ea typeface="Arial"/>
              <a:cs typeface="Arial"/>
              <a:sym typeface="Arial"/>
            </a:endParaRPr>
          </a:p>
          <a:p>
            <a:pPr indent="-298450" lvl="0" marL="304800" marR="0" rtl="0" algn="l">
              <a:spcBef>
                <a:spcPts val="0"/>
              </a:spcBef>
              <a:spcAft>
                <a:spcPts val="0"/>
              </a:spcAft>
              <a:buClr>
                <a:srgbClr val="CC0000"/>
              </a:buClr>
              <a:buSzPts val="1900"/>
              <a:buFont typeface="Arial"/>
              <a:buChar char="•"/>
            </a:pPr>
            <a:r>
              <a:rPr lang="en-US" sz="1900">
                <a:solidFill>
                  <a:srgbClr val="CC0000"/>
                </a:solidFill>
                <a:latin typeface="Arial"/>
                <a:ea typeface="Arial"/>
                <a:cs typeface="Arial"/>
                <a:sym typeface="Arial"/>
              </a:rPr>
              <a:t>Students who do not wish to use their Florida Prepaid credits must submit a “</a:t>
            </a:r>
            <a:r>
              <a:rPr b="1" i="1" lang="en-US" sz="1900">
                <a:solidFill>
                  <a:srgbClr val="CC0000"/>
                </a:solidFill>
                <a:latin typeface="Arial"/>
                <a:ea typeface="Arial"/>
                <a:cs typeface="Arial"/>
                <a:sym typeface="Arial"/>
              </a:rPr>
              <a:t>Change in Billing form</a:t>
            </a:r>
            <a:r>
              <a:rPr lang="en-US" sz="1900">
                <a:solidFill>
                  <a:srgbClr val="CC0000"/>
                </a:solidFill>
                <a:latin typeface="Arial"/>
                <a:ea typeface="Arial"/>
                <a:cs typeface="Arial"/>
                <a:sym typeface="Arial"/>
              </a:rPr>
              <a:t>” by the drop/add deadline of each semester. </a:t>
            </a:r>
            <a:endParaRPr sz="1500"/>
          </a:p>
          <a:p>
            <a:pPr indent="0" lvl="0" marL="0" marR="0" rtl="0" algn="l">
              <a:spcBef>
                <a:spcPts val="0"/>
              </a:spcBef>
              <a:spcAft>
                <a:spcPts val="0"/>
              </a:spcAft>
              <a:buNone/>
            </a:pPr>
            <a:r>
              <a:t/>
            </a:r>
            <a:endParaRPr sz="1900">
              <a:solidFill>
                <a:srgbClr val="CC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2" name="Shape 592"/>
        <p:cNvGrpSpPr/>
        <p:nvPr/>
      </p:nvGrpSpPr>
      <p:grpSpPr>
        <a:xfrm>
          <a:off x="0" y="0"/>
          <a:ext cx="0" cy="0"/>
          <a:chOff x="0" y="0"/>
          <a:chExt cx="0" cy="0"/>
        </a:xfrm>
      </p:grpSpPr>
      <p:sp>
        <p:nvSpPr>
          <p:cNvPr id="593" name="Google Shape;593;ge6a5e2c9c9_18_95"/>
          <p:cNvSpPr txBox="1"/>
          <p:nvPr/>
        </p:nvSpPr>
        <p:spPr>
          <a:xfrm>
            <a:off x="852922" y="132697"/>
            <a:ext cx="6953878" cy="592983"/>
          </a:xfrm>
          <a:prstGeom prst="rect">
            <a:avLst/>
          </a:prstGeom>
          <a:noFill/>
          <a:ln>
            <a:noFill/>
          </a:ln>
        </p:spPr>
        <p:txBody>
          <a:bodyPr anchorCtr="0" anchor="t" bIns="49250" lIns="98525" spcFirstLastPara="1" rIns="98525" wrap="square" tIns="49250">
            <a:spAutoFit/>
          </a:bodyPr>
          <a:lstStyle/>
          <a:p>
            <a:pPr indent="0" lvl="0" marL="0" marR="0" rtl="0" algn="ctr">
              <a:spcBef>
                <a:spcPts val="0"/>
              </a:spcBef>
              <a:spcAft>
                <a:spcPts val="0"/>
              </a:spcAft>
              <a:buNone/>
            </a:pPr>
            <a:r>
              <a:rPr b="1" lang="en-US" sz="3000">
                <a:solidFill>
                  <a:srgbClr val="CC0000"/>
                </a:solidFill>
                <a:latin typeface="Calibri"/>
                <a:ea typeface="Calibri"/>
                <a:cs typeface="Calibri"/>
                <a:sym typeface="Calibri"/>
              </a:rPr>
              <a:t>ADDITIONAL PAYMENT INFORMATION</a:t>
            </a:r>
            <a:endParaRPr sz="1500"/>
          </a:p>
        </p:txBody>
      </p:sp>
      <p:sp>
        <p:nvSpPr>
          <p:cNvPr id="594" name="Google Shape;594;ge6a5e2c9c9_18_95"/>
          <p:cNvSpPr txBox="1"/>
          <p:nvPr/>
        </p:nvSpPr>
        <p:spPr>
          <a:xfrm>
            <a:off x="177109" y="826293"/>
            <a:ext cx="8305605" cy="6384860"/>
          </a:xfrm>
          <a:prstGeom prst="rect">
            <a:avLst/>
          </a:prstGeom>
          <a:noFill/>
          <a:ln>
            <a:noFill/>
          </a:ln>
        </p:spPr>
        <p:txBody>
          <a:bodyPr anchorCtr="0" anchor="t" bIns="49250" lIns="98525" spcFirstLastPara="1" rIns="98525" wrap="square" tIns="49250">
            <a:spAutoFit/>
          </a:bodyPr>
          <a:lstStyle/>
          <a:p>
            <a:pPr indent="-304800" lvl="0" marL="304800" marR="0" rtl="0" algn="l">
              <a:spcBef>
                <a:spcPts val="0"/>
              </a:spcBef>
              <a:spcAft>
                <a:spcPts val="0"/>
              </a:spcAft>
              <a:buClr>
                <a:srgbClr val="CC0000"/>
              </a:buClr>
              <a:buSzPts val="2200"/>
              <a:buFont typeface="Arial"/>
              <a:buChar char="•"/>
            </a:pPr>
            <a:r>
              <a:rPr b="1" lang="en-US" sz="2200">
                <a:solidFill>
                  <a:srgbClr val="CC0000"/>
                </a:solidFill>
                <a:latin typeface="Calibri"/>
                <a:ea typeface="Calibri"/>
                <a:cs typeface="Calibri"/>
                <a:sym typeface="Calibri"/>
              </a:rPr>
              <a:t>THIRD PARTY PAYMENTS: </a:t>
            </a:r>
            <a:endParaRPr sz="1500"/>
          </a:p>
          <a:p>
            <a:pPr indent="-304800" lvl="1" marL="800100" marR="0" rtl="0" algn="l">
              <a:spcBef>
                <a:spcPts val="0"/>
              </a:spcBef>
              <a:spcAft>
                <a:spcPts val="0"/>
              </a:spcAft>
              <a:buClr>
                <a:srgbClr val="CC0000"/>
              </a:buClr>
              <a:buSzPts val="2200"/>
              <a:buFont typeface="Arial"/>
              <a:buChar char="•"/>
            </a:pPr>
            <a:r>
              <a:rPr b="0" i="0" lang="en-US" sz="2200" u="none" cap="none" strike="noStrike">
                <a:solidFill>
                  <a:srgbClr val="CC0000"/>
                </a:solidFill>
                <a:latin typeface="Calibri"/>
                <a:ea typeface="Calibri"/>
                <a:cs typeface="Calibri"/>
                <a:sym typeface="Calibri"/>
              </a:rPr>
              <a:t>If an outside entity is paying FAU directly for a portion or all your tuition &amp; fees, please submit supporting documentation to: </a:t>
            </a:r>
            <a:r>
              <a:rPr b="0" i="0" lang="en-US" sz="2200" u="sng" cap="none" strike="noStrike">
                <a:solidFill>
                  <a:srgbClr val="CC0000"/>
                </a:solidFill>
                <a:latin typeface="Calibri"/>
                <a:ea typeface="Calibri"/>
                <a:cs typeface="Calibri"/>
                <a:sym typeface="Calibri"/>
                <a:hlinkClick r:id="rId4">
                  <a:extLst>
                    <a:ext uri="{A12FA001-AC4F-418D-AE19-62706E023703}">
                      <ahyp:hlinkClr val="tx"/>
                    </a:ext>
                  </a:extLst>
                </a:hlinkClick>
              </a:rPr>
              <a:t>sponsoredstudents@fau.edu</a:t>
            </a:r>
            <a:r>
              <a:rPr b="0" i="0" lang="en-US" sz="2200" u="none" cap="none" strike="noStrike">
                <a:solidFill>
                  <a:srgbClr val="CC0000"/>
                </a:solidFill>
                <a:latin typeface="Calibri"/>
                <a:ea typeface="Calibri"/>
                <a:cs typeface="Calibri"/>
                <a:sym typeface="Calibri"/>
              </a:rPr>
              <a:t>. </a:t>
            </a:r>
            <a:endParaRPr sz="1500"/>
          </a:p>
          <a:p>
            <a:pPr indent="-165100" lvl="1" marL="800100" marR="0" rtl="0" algn="l">
              <a:spcBef>
                <a:spcPts val="0"/>
              </a:spcBef>
              <a:spcAft>
                <a:spcPts val="0"/>
              </a:spcAft>
              <a:buClr>
                <a:schemeClr val="dk1"/>
              </a:buClr>
              <a:buSzPts val="2200"/>
              <a:buFont typeface="Arial"/>
              <a:buNone/>
            </a:pPr>
            <a:r>
              <a:t/>
            </a:r>
            <a:endParaRPr b="1" i="0" sz="2200" u="none" cap="none" strike="noStrike">
              <a:solidFill>
                <a:srgbClr val="CC0000"/>
              </a:solidFill>
              <a:latin typeface="Calibri"/>
              <a:ea typeface="Calibri"/>
              <a:cs typeface="Calibri"/>
              <a:sym typeface="Calibri"/>
            </a:endParaRPr>
          </a:p>
          <a:p>
            <a:pPr indent="-304800" lvl="0" marL="304800" marR="0" rtl="0" algn="l">
              <a:spcBef>
                <a:spcPts val="0"/>
              </a:spcBef>
              <a:spcAft>
                <a:spcPts val="0"/>
              </a:spcAft>
              <a:buClr>
                <a:srgbClr val="CC0000"/>
              </a:buClr>
              <a:buSzPts val="2200"/>
              <a:buFont typeface="Arial"/>
              <a:buChar char="•"/>
            </a:pPr>
            <a:r>
              <a:rPr b="1" lang="en-US" sz="2200">
                <a:solidFill>
                  <a:srgbClr val="CC0000"/>
                </a:solidFill>
                <a:latin typeface="Calibri"/>
                <a:ea typeface="Calibri"/>
                <a:cs typeface="Calibri"/>
                <a:sym typeface="Calibri"/>
              </a:rPr>
              <a:t>INTERNATIONAL </a:t>
            </a:r>
            <a:r>
              <a:rPr b="1" lang="en-US" sz="2200">
                <a:solidFill>
                  <a:srgbClr val="CC0000"/>
                </a:solidFill>
                <a:latin typeface="Calibri"/>
                <a:ea typeface="Calibri"/>
                <a:cs typeface="Calibri"/>
                <a:sym typeface="Calibri"/>
              </a:rPr>
              <a:t>PAYMENTS</a:t>
            </a:r>
            <a:r>
              <a:rPr b="1" lang="en-US" sz="2200">
                <a:solidFill>
                  <a:srgbClr val="CC0000"/>
                </a:solidFill>
                <a:latin typeface="Calibri"/>
                <a:ea typeface="Calibri"/>
                <a:cs typeface="Calibri"/>
                <a:sym typeface="Calibri"/>
              </a:rPr>
              <a:t>:</a:t>
            </a:r>
            <a:endParaRPr sz="1500"/>
          </a:p>
          <a:p>
            <a:pPr indent="-304800" lvl="1" marL="800100" marR="0" rtl="0" algn="l">
              <a:spcBef>
                <a:spcPts val="0"/>
              </a:spcBef>
              <a:spcAft>
                <a:spcPts val="0"/>
              </a:spcAft>
              <a:buClr>
                <a:srgbClr val="CC0000"/>
              </a:buClr>
              <a:buSzPts val="2200"/>
              <a:buFont typeface="Arial"/>
              <a:buChar char="•"/>
            </a:pPr>
            <a:r>
              <a:rPr b="0" i="0" lang="en-US" sz="2200" u="none" cap="none" strike="noStrike">
                <a:solidFill>
                  <a:srgbClr val="CC0000"/>
                </a:solidFill>
                <a:latin typeface="Calibri"/>
                <a:ea typeface="Calibri"/>
                <a:cs typeface="Calibri"/>
                <a:sym typeface="Calibri"/>
              </a:rPr>
              <a:t>FAU accepts international payments only through FAU’s international payment portal powered by </a:t>
            </a:r>
            <a:r>
              <a:rPr b="1" i="0" lang="en-US" sz="2200" u="none" cap="none" strike="noStrike">
                <a:solidFill>
                  <a:srgbClr val="CC0000"/>
                </a:solidFill>
                <a:latin typeface="Calibri"/>
                <a:ea typeface="Calibri"/>
                <a:cs typeface="Calibri"/>
                <a:sym typeface="Calibri"/>
              </a:rPr>
              <a:t>Flywire. </a:t>
            </a:r>
            <a:endParaRPr sz="1500"/>
          </a:p>
          <a:p>
            <a:pPr indent="0" lvl="1" marL="495300" marR="0" rtl="0" algn="l">
              <a:spcBef>
                <a:spcPts val="0"/>
              </a:spcBef>
              <a:spcAft>
                <a:spcPts val="0"/>
              </a:spcAft>
              <a:buNone/>
            </a:pPr>
            <a:r>
              <a:t/>
            </a:r>
            <a:endParaRPr b="0" i="0" sz="2200" u="none" cap="none" strike="noStrike">
              <a:solidFill>
                <a:srgbClr val="CC0000"/>
              </a:solidFill>
              <a:latin typeface="Calibri"/>
              <a:ea typeface="Calibri"/>
              <a:cs typeface="Calibri"/>
              <a:sym typeface="Calibri"/>
            </a:endParaRPr>
          </a:p>
          <a:p>
            <a:pPr indent="-304800" lvl="0" marL="304800" marR="0" rtl="0" algn="l">
              <a:spcBef>
                <a:spcPts val="0"/>
              </a:spcBef>
              <a:spcAft>
                <a:spcPts val="0"/>
              </a:spcAft>
              <a:buClr>
                <a:srgbClr val="CC0000"/>
              </a:buClr>
              <a:buSzPts val="2200"/>
              <a:buFont typeface="Arial"/>
              <a:buChar char="•"/>
            </a:pPr>
            <a:r>
              <a:rPr b="1" lang="en-US" sz="2200">
                <a:solidFill>
                  <a:srgbClr val="CC0000"/>
                </a:solidFill>
                <a:latin typeface="Calibri"/>
                <a:ea typeface="Calibri"/>
                <a:cs typeface="Calibri"/>
                <a:sym typeface="Calibri"/>
              </a:rPr>
              <a:t>PAYMENT PLANS:</a:t>
            </a:r>
            <a:endParaRPr sz="1500"/>
          </a:p>
          <a:p>
            <a:pPr indent="-304800" lvl="1" marL="800100" marR="0" rtl="0" algn="l">
              <a:spcBef>
                <a:spcPts val="0"/>
              </a:spcBef>
              <a:spcAft>
                <a:spcPts val="0"/>
              </a:spcAft>
              <a:buClr>
                <a:srgbClr val="CC0000"/>
              </a:buClr>
              <a:buSzPts val="2200"/>
              <a:buFont typeface="Arial"/>
              <a:buChar char="•"/>
            </a:pPr>
            <a:r>
              <a:rPr b="0" i="0" lang="en-US" sz="2200" u="none" cap="none" strike="noStrike">
                <a:solidFill>
                  <a:srgbClr val="CC0000"/>
                </a:solidFill>
                <a:latin typeface="Calibri"/>
                <a:ea typeface="Calibri"/>
                <a:cs typeface="Calibri"/>
                <a:sym typeface="Calibri"/>
              </a:rPr>
              <a:t>A $15 non-refundable fee is assessed to all plans.</a:t>
            </a:r>
            <a:endParaRPr sz="1500"/>
          </a:p>
          <a:p>
            <a:pPr indent="0" lvl="1" marL="495300" marR="0" rtl="0" algn="l">
              <a:spcBef>
                <a:spcPts val="0"/>
              </a:spcBef>
              <a:spcAft>
                <a:spcPts val="0"/>
              </a:spcAft>
              <a:buNone/>
            </a:pPr>
            <a:r>
              <a:t/>
            </a:r>
            <a:endParaRPr b="0" i="0" sz="2200" u="none" cap="none" strike="noStrike">
              <a:solidFill>
                <a:srgbClr val="CC0000"/>
              </a:solidFill>
              <a:latin typeface="Calibri"/>
              <a:ea typeface="Calibri"/>
              <a:cs typeface="Calibri"/>
              <a:sym typeface="Calibri"/>
            </a:endParaRPr>
          </a:p>
          <a:p>
            <a:pPr indent="-304800" lvl="1" marL="800100" marR="0" rtl="0" algn="l">
              <a:spcBef>
                <a:spcPts val="0"/>
              </a:spcBef>
              <a:spcAft>
                <a:spcPts val="0"/>
              </a:spcAft>
              <a:buClr>
                <a:srgbClr val="CC0000"/>
              </a:buClr>
              <a:buSzPts val="2200"/>
              <a:buFont typeface="Arial"/>
              <a:buChar char="•"/>
            </a:pPr>
            <a:r>
              <a:rPr b="0" i="0" lang="en-US" sz="2200" u="none" cap="none" strike="noStrike">
                <a:solidFill>
                  <a:srgbClr val="CC0000"/>
                </a:solidFill>
                <a:latin typeface="Calibri"/>
                <a:ea typeface="Calibri"/>
                <a:cs typeface="Calibri"/>
                <a:sym typeface="Calibri"/>
              </a:rPr>
              <a:t>Students will be assessed a $100 late payment fee if the last installment is not made on time.</a:t>
            </a:r>
            <a:endParaRPr sz="1500"/>
          </a:p>
          <a:p>
            <a:pPr indent="0" lvl="1" marL="495300" marR="0" rtl="0" algn="l">
              <a:spcBef>
                <a:spcPts val="0"/>
              </a:spcBef>
              <a:spcAft>
                <a:spcPts val="0"/>
              </a:spcAft>
              <a:buNone/>
            </a:pPr>
            <a:r>
              <a:t/>
            </a:r>
            <a:endParaRPr b="0" i="0" sz="2200" u="none" cap="none" strike="noStrike">
              <a:solidFill>
                <a:srgbClr val="CC0000"/>
              </a:solidFill>
              <a:latin typeface="Calibri"/>
              <a:ea typeface="Calibri"/>
              <a:cs typeface="Calibri"/>
              <a:sym typeface="Calibri"/>
            </a:endParaRPr>
          </a:p>
          <a:p>
            <a:pPr indent="-304800" lvl="1" marL="800100" marR="0" rtl="0" algn="l">
              <a:spcBef>
                <a:spcPts val="0"/>
              </a:spcBef>
              <a:spcAft>
                <a:spcPts val="0"/>
              </a:spcAft>
              <a:buClr>
                <a:srgbClr val="CC0000"/>
              </a:buClr>
              <a:buSzPts val="2200"/>
              <a:buFont typeface="Arial"/>
              <a:buChar char="•"/>
            </a:pPr>
            <a:r>
              <a:rPr b="1" i="0" lang="en-US" sz="2200" u="sng" cap="none" strike="noStrike">
                <a:solidFill>
                  <a:srgbClr val="CC0000"/>
                </a:solidFill>
                <a:latin typeface="Calibri"/>
                <a:ea typeface="Calibri"/>
                <a:cs typeface="Calibri"/>
                <a:sym typeface="Calibri"/>
              </a:rPr>
              <a:t>Deferred students </a:t>
            </a:r>
            <a:r>
              <a:rPr b="0" i="0" lang="en-US" sz="2200" u="none" cap="none" strike="noStrike">
                <a:solidFill>
                  <a:srgbClr val="CC0000"/>
                </a:solidFill>
                <a:latin typeface="Calibri"/>
                <a:ea typeface="Calibri"/>
                <a:cs typeface="Calibri"/>
                <a:sym typeface="Calibri"/>
              </a:rPr>
              <a:t>receiving Financial Aid, Florida Prepaid, Waivers or VA benefits already have an extended deadline and are not required to enroll in a payment plan.</a:t>
            </a:r>
            <a:endParaRPr sz="15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8" name="Shape 598"/>
        <p:cNvGrpSpPr/>
        <p:nvPr/>
      </p:nvGrpSpPr>
      <p:grpSpPr>
        <a:xfrm>
          <a:off x="0" y="0"/>
          <a:ext cx="0" cy="0"/>
          <a:chOff x="0" y="0"/>
          <a:chExt cx="0" cy="0"/>
        </a:xfrm>
      </p:grpSpPr>
      <p:sp>
        <p:nvSpPr>
          <p:cNvPr id="599" name="Google Shape;599;ge6a5e2c9c9_18_100"/>
          <p:cNvSpPr txBox="1"/>
          <p:nvPr/>
        </p:nvSpPr>
        <p:spPr>
          <a:xfrm>
            <a:off x="836609" y="160982"/>
            <a:ext cx="6953878" cy="592983"/>
          </a:xfrm>
          <a:prstGeom prst="rect">
            <a:avLst/>
          </a:prstGeom>
          <a:noFill/>
          <a:ln>
            <a:noFill/>
          </a:ln>
        </p:spPr>
        <p:txBody>
          <a:bodyPr anchorCtr="0" anchor="t" bIns="49250" lIns="98525" spcFirstLastPara="1" rIns="98525" wrap="square" tIns="49250">
            <a:spAutoFit/>
          </a:bodyPr>
          <a:lstStyle/>
          <a:p>
            <a:pPr indent="0" lvl="0" marL="0" marR="0" rtl="0" algn="ctr">
              <a:spcBef>
                <a:spcPts val="0"/>
              </a:spcBef>
              <a:spcAft>
                <a:spcPts val="0"/>
              </a:spcAft>
              <a:buNone/>
            </a:pPr>
            <a:r>
              <a:rPr b="1" lang="en-US" sz="3000">
                <a:solidFill>
                  <a:srgbClr val="CC0000"/>
                </a:solidFill>
                <a:latin typeface="Calibri"/>
                <a:ea typeface="Calibri"/>
                <a:cs typeface="Calibri"/>
                <a:sym typeface="Calibri"/>
              </a:rPr>
              <a:t>CONSEQUENCES OF NON-PAYMENT</a:t>
            </a:r>
            <a:endParaRPr sz="1500"/>
          </a:p>
        </p:txBody>
      </p:sp>
      <p:sp>
        <p:nvSpPr>
          <p:cNvPr id="600" name="Google Shape;600;ge6a5e2c9c9_18_100"/>
          <p:cNvSpPr txBox="1"/>
          <p:nvPr/>
        </p:nvSpPr>
        <p:spPr>
          <a:xfrm>
            <a:off x="228375" y="886404"/>
            <a:ext cx="8580600" cy="6001000"/>
          </a:xfrm>
          <a:prstGeom prst="rect">
            <a:avLst/>
          </a:prstGeom>
          <a:noFill/>
          <a:ln>
            <a:noFill/>
          </a:ln>
        </p:spPr>
        <p:txBody>
          <a:bodyPr anchorCtr="0" anchor="t" bIns="49250" lIns="98525" spcFirstLastPara="1" rIns="98525" wrap="square" tIns="49250">
            <a:spAutoFit/>
          </a:bodyPr>
          <a:lstStyle/>
          <a:p>
            <a:pPr indent="-304800" lvl="0" marL="304800" marR="0" rtl="0" algn="l">
              <a:spcBef>
                <a:spcPts val="0"/>
              </a:spcBef>
              <a:spcAft>
                <a:spcPts val="0"/>
              </a:spcAft>
              <a:buClr>
                <a:srgbClr val="CC0000"/>
              </a:buClr>
              <a:buSzPts val="2200"/>
              <a:buFont typeface="Arial"/>
              <a:buChar char="•"/>
            </a:pPr>
            <a:r>
              <a:rPr b="1" lang="en-US" sz="2200">
                <a:solidFill>
                  <a:srgbClr val="CC0000"/>
                </a:solidFill>
                <a:latin typeface="Calibri"/>
                <a:ea typeface="Calibri"/>
                <a:cs typeface="Calibri"/>
                <a:sym typeface="Calibri"/>
              </a:rPr>
              <a:t>LATE PAYMENT FEE: </a:t>
            </a:r>
            <a:r>
              <a:rPr lang="en-US" sz="2200">
                <a:solidFill>
                  <a:srgbClr val="CC0000"/>
                </a:solidFill>
                <a:latin typeface="Calibri"/>
                <a:ea typeface="Calibri"/>
                <a:cs typeface="Calibri"/>
                <a:sym typeface="Calibri"/>
              </a:rPr>
              <a:t>The university will assess a late payment fee to student accounts who fail to pay tuition and fees by the deadlines set by the university.</a:t>
            </a:r>
            <a:endParaRPr sz="1500"/>
          </a:p>
          <a:p>
            <a:pPr indent="-165100" lvl="0" marL="304800" marR="0" rtl="0" algn="l">
              <a:spcBef>
                <a:spcPts val="0"/>
              </a:spcBef>
              <a:spcAft>
                <a:spcPts val="0"/>
              </a:spcAft>
              <a:buClr>
                <a:schemeClr val="dk1"/>
              </a:buClr>
              <a:buSzPts val="2200"/>
              <a:buFont typeface="Arial"/>
              <a:buNone/>
            </a:pPr>
            <a:r>
              <a:t/>
            </a:r>
            <a:endParaRPr sz="2200">
              <a:solidFill>
                <a:srgbClr val="CC0000"/>
              </a:solidFill>
              <a:latin typeface="Calibri"/>
              <a:ea typeface="Calibri"/>
              <a:cs typeface="Calibri"/>
              <a:sym typeface="Calibri"/>
            </a:endParaRPr>
          </a:p>
          <a:p>
            <a:pPr indent="-304800" lvl="0" marL="304800" marR="0" rtl="0" algn="l">
              <a:spcBef>
                <a:spcPts val="0"/>
              </a:spcBef>
              <a:spcAft>
                <a:spcPts val="0"/>
              </a:spcAft>
              <a:buClr>
                <a:srgbClr val="CC0000"/>
              </a:buClr>
              <a:buSzPts val="2200"/>
              <a:buFont typeface="Arial"/>
              <a:buChar char="•"/>
            </a:pPr>
            <a:r>
              <a:rPr b="1" lang="en-US" sz="2200">
                <a:solidFill>
                  <a:srgbClr val="CC0000"/>
                </a:solidFill>
                <a:latin typeface="Calibri"/>
                <a:ea typeface="Calibri"/>
                <a:cs typeface="Calibri"/>
                <a:sym typeface="Calibri"/>
              </a:rPr>
              <a:t>FISCAL CANCELLATION: </a:t>
            </a:r>
            <a:r>
              <a:rPr lang="en-US" sz="2200">
                <a:solidFill>
                  <a:srgbClr val="CC0000"/>
                </a:solidFill>
                <a:latin typeface="Calibri"/>
                <a:ea typeface="Calibri"/>
                <a:cs typeface="Calibri"/>
                <a:sym typeface="Calibri"/>
              </a:rPr>
              <a:t>Failure to set up a payment plan, pay tuition and fees in full or be deferred by the end of the designated fee payment deadlines for each semester will result in cancellation of the student’s course registration.</a:t>
            </a:r>
            <a:endParaRPr sz="1500"/>
          </a:p>
          <a:p>
            <a:pPr indent="0" lvl="0" marL="0" marR="0" rtl="0" algn="l">
              <a:spcBef>
                <a:spcPts val="0"/>
              </a:spcBef>
              <a:spcAft>
                <a:spcPts val="0"/>
              </a:spcAft>
              <a:buNone/>
            </a:pPr>
            <a:r>
              <a:t/>
            </a:r>
            <a:endParaRPr sz="2200">
              <a:solidFill>
                <a:srgbClr val="CC0000"/>
              </a:solidFill>
              <a:latin typeface="Calibri"/>
              <a:ea typeface="Calibri"/>
              <a:cs typeface="Calibri"/>
              <a:sym typeface="Calibri"/>
            </a:endParaRPr>
          </a:p>
          <a:p>
            <a:pPr indent="-304800" lvl="0" marL="304800" marR="0" rtl="0" algn="l">
              <a:spcBef>
                <a:spcPts val="0"/>
              </a:spcBef>
              <a:spcAft>
                <a:spcPts val="0"/>
              </a:spcAft>
              <a:buClr>
                <a:srgbClr val="CC0000"/>
              </a:buClr>
              <a:buSzPts val="2200"/>
              <a:buFont typeface="Arial"/>
              <a:buChar char="•"/>
            </a:pPr>
            <a:r>
              <a:rPr b="1" lang="en-US" sz="2200">
                <a:solidFill>
                  <a:srgbClr val="CC0000"/>
                </a:solidFill>
                <a:latin typeface="Calibri"/>
                <a:ea typeface="Calibri"/>
                <a:cs typeface="Calibri"/>
                <a:sym typeface="Calibri"/>
              </a:rPr>
              <a:t>REGISTRATION</a:t>
            </a:r>
            <a:r>
              <a:rPr b="1" lang="en-US" sz="2200">
                <a:solidFill>
                  <a:srgbClr val="CC0000"/>
                </a:solidFill>
                <a:latin typeface="Calibri"/>
                <a:ea typeface="Calibri"/>
                <a:cs typeface="Calibri"/>
                <a:sym typeface="Calibri"/>
              </a:rPr>
              <a:t> &amp; TRANSCRIPT HOLDS: </a:t>
            </a:r>
            <a:r>
              <a:rPr lang="en-US" sz="2200">
                <a:solidFill>
                  <a:srgbClr val="CC0000"/>
                </a:solidFill>
                <a:latin typeface="Calibri"/>
                <a:ea typeface="Calibri"/>
                <a:cs typeface="Calibri"/>
                <a:sym typeface="Calibri"/>
              </a:rPr>
              <a:t>Students who have an outstanding balance will receive holds which prevent future registration and access to academic transcripts. </a:t>
            </a:r>
            <a:endParaRPr sz="1500"/>
          </a:p>
          <a:p>
            <a:pPr indent="0" lvl="0" marL="0" marR="0" rtl="0" algn="l">
              <a:spcBef>
                <a:spcPts val="0"/>
              </a:spcBef>
              <a:spcAft>
                <a:spcPts val="0"/>
              </a:spcAft>
              <a:buNone/>
            </a:pPr>
            <a:r>
              <a:t/>
            </a:r>
            <a:endParaRPr sz="2200">
              <a:solidFill>
                <a:srgbClr val="CC0000"/>
              </a:solidFill>
              <a:latin typeface="Calibri"/>
              <a:ea typeface="Calibri"/>
              <a:cs typeface="Calibri"/>
              <a:sym typeface="Calibri"/>
            </a:endParaRPr>
          </a:p>
          <a:p>
            <a:pPr indent="-304800" lvl="0" marL="304800" marR="0" rtl="0" algn="l">
              <a:spcBef>
                <a:spcPts val="0"/>
              </a:spcBef>
              <a:spcAft>
                <a:spcPts val="0"/>
              </a:spcAft>
              <a:buClr>
                <a:srgbClr val="CC0000"/>
              </a:buClr>
              <a:buSzPts val="2200"/>
              <a:buFont typeface="Arial"/>
              <a:buChar char="•"/>
            </a:pPr>
            <a:r>
              <a:rPr b="1" lang="en-US" sz="2200">
                <a:solidFill>
                  <a:srgbClr val="CC0000"/>
                </a:solidFill>
                <a:latin typeface="Calibri"/>
                <a:ea typeface="Calibri"/>
                <a:cs typeface="Calibri"/>
                <a:sym typeface="Calibri"/>
              </a:rPr>
              <a:t>DELINQUENT ACCOUNTS/COLLECTIONS: </a:t>
            </a:r>
            <a:r>
              <a:rPr lang="en-US" sz="2200">
                <a:solidFill>
                  <a:srgbClr val="CC0000"/>
                </a:solidFill>
                <a:latin typeface="Calibri"/>
                <a:ea typeface="Calibri"/>
                <a:cs typeface="Calibri"/>
                <a:sym typeface="Calibri"/>
              </a:rPr>
              <a:t>Any student account with a balance more than 90 days past due is deemed eligible to be sent to collections.</a:t>
            </a:r>
            <a:endParaRPr sz="1500"/>
          </a:p>
          <a:p>
            <a:pPr indent="-177800" lvl="0" marL="304800" marR="0" rtl="0" algn="l">
              <a:spcBef>
                <a:spcPts val="0"/>
              </a:spcBef>
              <a:spcAft>
                <a:spcPts val="0"/>
              </a:spcAft>
              <a:buClr>
                <a:schemeClr val="dk1"/>
              </a:buClr>
              <a:buSzPts val="1900"/>
              <a:buFont typeface="Arial"/>
              <a:buNone/>
            </a:pPr>
            <a:r>
              <a:t/>
            </a:r>
            <a:endParaRPr sz="1900">
              <a:solidFill>
                <a:srgbClr val="CC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4" name="Shape 604"/>
        <p:cNvGrpSpPr/>
        <p:nvPr/>
      </p:nvGrpSpPr>
      <p:grpSpPr>
        <a:xfrm>
          <a:off x="0" y="0"/>
          <a:ext cx="0" cy="0"/>
          <a:chOff x="0" y="0"/>
          <a:chExt cx="0" cy="0"/>
        </a:xfrm>
      </p:grpSpPr>
      <p:sp>
        <p:nvSpPr>
          <p:cNvPr id="605" name="Google Shape;605;ge6a5e2c9c9_18_105"/>
          <p:cNvSpPr txBox="1"/>
          <p:nvPr/>
        </p:nvSpPr>
        <p:spPr>
          <a:xfrm>
            <a:off x="70007" y="6342743"/>
            <a:ext cx="7870984" cy="1151085"/>
          </a:xfrm>
          <a:prstGeom prst="rect">
            <a:avLst/>
          </a:prstGeom>
          <a:noFill/>
          <a:ln>
            <a:noFill/>
          </a:ln>
        </p:spPr>
        <p:txBody>
          <a:bodyPr anchorCtr="0" anchor="t" bIns="49250" lIns="98525" spcFirstLastPara="1" rIns="98525" wrap="square" tIns="49250">
            <a:spAutoFit/>
          </a:bodyPr>
          <a:lstStyle/>
          <a:p>
            <a:pPr indent="0" lvl="0" marL="0" marR="0" rtl="0" algn="l">
              <a:spcBef>
                <a:spcPts val="0"/>
              </a:spcBef>
              <a:spcAft>
                <a:spcPts val="0"/>
              </a:spcAft>
              <a:buNone/>
            </a:pPr>
            <a:r>
              <a:rPr lang="en-US" sz="2200">
                <a:solidFill>
                  <a:srgbClr val="CC0000"/>
                </a:solidFill>
                <a:latin typeface="Arial"/>
                <a:ea typeface="Arial"/>
                <a:cs typeface="Arial"/>
                <a:sym typeface="Arial"/>
              </a:rPr>
              <a:t>All students can use the </a:t>
            </a:r>
            <a:r>
              <a:rPr b="1" lang="en-US" sz="2200">
                <a:solidFill>
                  <a:srgbClr val="CC0000"/>
                </a:solidFill>
                <a:latin typeface="Arial"/>
                <a:ea typeface="Arial"/>
                <a:cs typeface="Arial"/>
                <a:sym typeface="Arial"/>
              </a:rPr>
              <a:t>Success Network </a:t>
            </a:r>
            <a:r>
              <a:rPr lang="en-US" sz="2200">
                <a:solidFill>
                  <a:srgbClr val="CC0000"/>
                </a:solidFill>
                <a:latin typeface="Arial"/>
                <a:ea typeface="Arial"/>
                <a:cs typeface="Arial"/>
                <a:sym typeface="Arial"/>
              </a:rPr>
              <a:t>to schedule a phone appointment with our staff. Appointment availability will be on a first come first serve basis. </a:t>
            </a:r>
            <a:r>
              <a:rPr lang="en-US" sz="2200" u="sng">
                <a:solidFill>
                  <a:srgbClr val="CC0000"/>
                </a:solidFill>
                <a:latin typeface="Arial"/>
                <a:ea typeface="Arial"/>
                <a:cs typeface="Arial"/>
                <a:sym typeface="Arial"/>
                <a:hlinkClick r:id="rId4">
                  <a:extLst>
                    <a:ext uri="{A12FA001-AC4F-418D-AE19-62706E023703}">
                      <ahyp:hlinkClr val="tx"/>
                    </a:ext>
                  </a:extLst>
                </a:hlinkClick>
              </a:rPr>
              <a:t>https://www.fau.edu/successnetwork/</a:t>
            </a:r>
            <a:r>
              <a:rPr lang="en-US" sz="2200">
                <a:solidFill>
                  <a:srgbClr val="CC0000"/>
                </a:solidFill>
                <a:latin typeface="Arial"/>
                <a:ea typeface="Arial"/>
                <a:cs typeface="Arial"/>
                <a:sym typeface="Arial"/>
              </a:rPr>
              <a:t> </a:t>
            </a:r>
            <a:endParaRPr sz="1500"/>
          </a:p>
        </p:txBody>
      </p:sp>
      <p:sp>
        <p:nvSpPr>
          <p:cNvPr id="606" name="Google Shape;606;ge6a5e2c9c9_18_105"/>
          <p:cNvSpPr txBox="1"/>
          <p:nvPr/>
        </p:nvSpPr>
        <p:spPr>
          <a:xfrm>
            <a:off x="-89236" y="58107"/>
            <a:ext cx="8189472" cy="4290406"/>
          </a:xfrm>
          <a:prstGeom prst="rect">
            <a:avLst/>
          </a:prstGeom>
          <a:noFill/>
          <a:ln>
            <a:noFill/>
          </a:ln>
        </p:spPr>
        <p:txBody>
          <a:bodyPr anchorCtr="0" anchor="t" bIns="49250" lIns="98525" spcFirstLastPara="1" rIns="98525" wrap="square" tIns="49250">
            <a:spAutoFit/>
          </a:bodyPr>
          <a:lstStyle/>
          <a:p>
            <a:pPr indent="0" lvl="0" marL="0" marR="0" rtl="0" algn="ctr">
              <a:spcBef>
                <a:spcPts val="0"/>
              </a:spcBef>
              <a:spcAft>
                <a:spcPts val="0"/>
              </a:spcAft>
              <a:buNone/>
            </a:pPr>
            <a:r>
              <a:rPr b="1" lang="en-US" sz="2200" u="sng">
                <a:solidFill>
                  <a:srgbClr val="CC0000"/>
                </a:solidFill>
                <a:latin typeface="Arial"/>
                <a:ea typeface="Arial"/>
                <a:cs typeface="Arial"/>
                <a:sym typeface="Arial"/>
              </a:rPr>
              <a:t>Tuition &amp; Billing Services</a:t>
            </a:r>
            <a:endParaRPr sz="1500"/>
          </a:p>
          <a:p>
            <a:pPr indent="0" lvl="0" marL="0" marR="0" rtl="0" algn="ctr">
              <a:spcBef>
                <a:spcPts val="0"/>
              </a:spcBef>
              <a:spcAft>
                <a:spcPts val="0"/>
              </a:spcAft>
              <a:buNone/>
            </a:pPr>
            <a:r>
              <a:t/>
            </a:r>
            <a:endParaRPr sz="2200">
              <a:solidFill>
                <a:srgbClr val="CC0000"/>
              </a:solidFill>
              <a:latin typeface="Arial"/>
              <a:ea typeface="Arial"/>
              <a:cs typeface="Arial"/>
              <a:sym typeface="Arial"/>
            </a:endParaRPr>
          </a:p>
          <a:p>
            <a:pPr indent="0" lvl="0" marL="0" marR="0" rtl="0" algn="ctr">
              <a:spcBef>
                <a:spcPts val="0"/>
              </a:spcBef>
              <a:spcAft>
                <a:spcPts val="0"/>
              </a:spcAft>
              <a:buNone/>
            </a:pPr>
            <a:r>
              <a:rPr lang="en-US" sz="2200">
                <a:solidFill>
                  <a:srgbClr val="CC0000"/>
                </a:solidFill>
                <a:latin typeface="Arial"/>
                <a:ea typeface="Arial"/>
                <a:cs typeface="Arial"/>
                <a:sym typeface="Arial"/>
              </a:rPr>
              <a:t>Located on the Boca Raton campus in Student Support Services:</a:t>
            </a:r>
            <a:endParaRPr sz="1500"/>
          </a:p>
          <a:p>
            <a:pPr indent="0" lvl="0" marL="0" marR="0" rtl="0" algn="ctr">
              <a:spcBef>
                <a:spcPts val="0"/>
              </a:spcBef>
              <a:spcAft>
                <a:spcPts val="0"/>
              </a:spcAft>
              <a:buNone/>
            </a:pPr>
            <a:r>
              <a:rPr lang="en-US" sz="2200">
                <a:solidFill>
                  <a:srgbClr val="CC0000"/>
                </a:solidFill>
                <a:latin typeface="Arial"/>
                <a:ea typeface="Arial"/>
                <a:cs typeface="Arial"/>
                <a:sym typeface="Arial"/>
              </a:rPr>
              <a:t> SU 80, Room 130</a:t>
            </a:r>
            <a:endParaRPr sz="1500"/>
          </a:p>
          <a:p>
            <a:pPr indent="0" lvl="0" marL="0" marR="0" rtl="0" algn="ctr">
              <a:spcBef>
                <a:spcPts val="0"/>
              </a:spcBef>
              <a:spcAft>
                <a:spcPts val="0"/>
              </a:spcAft>
              <a:buNone/>
            </a:pPr>
            <a:r>
              <a:t/>
            </a:r>
            <a:endParaRPr sz="2200">
              <a:solidFill>
                <a:srgbClr val="CC0000"/>
              </a:solidFill>
              <a:latin typeface="Arial"/>
              <a:ea typeface="Arial"/>
              <a:cs typeface="Arial"/>
              <a:sym typeface="Arial"/>
            </a:endParaRPr>
          </a:p>
          <a:p>
            <a:pPr indent="0" lvl="0" marL="0" marR="0" rtl="0" algn="ctr">
              <a:spcBef>
                <a:spcPts val="0"/>
              </a:spcBef>
              <a:spcAft>
                <a:spcPts val="0"/>
              </a:spcAft>
              <a:buNone/>
            </a:pPr>
            <a:r>
              <a:rPr b="1" lang="en-US" sz="2200">
                <a:solidFill>
                  <a:srgbClr val="CC0000"/>
                </a:solidFill>
                <a:latin typeface="Arial"/>
                <a:ea typeface="Arial"/>
                <a:cs typeface="Arial"/>
                <a:sym typeface="Arial"/>
              </a:rPr>
              <a:t>Hours of operations:</a:t>
            </a:r>
            <a:endParaRPr sz="1500"/>
          </a:p>
          <a:p>
            <a:pPr indent="0" lvl="0" marL="0" marR="0" rtl="0" algn="ctr">
              <a:spcBef>
                <a:spcPts val="0"/>
              </a:spcBef>
              <a:spcAft>
                <a:spcPts val="0"/>
              </a:spcAft>
              <a:buNone/>
            </a:pPr>
            <a:r>
              <a:rPr lang="en-US" sz="2200">
                <a:solidFill>
                  <a:srgbClr val="CC0000"/>
                </a:solidFill>
                <a:latin typeface="Arial"/>
                <a:ea typeface="Arial"/>
                <a:cs typeface="Arial"/>
                <a:sym typeface="Arial"/>
              </a:rPr>
              <a:t>Monday – Thursday: 8:00 AM – 6:00 PM</a:t>
            </a:r>
            <a:endParaRPr sz="1500"/>
          </a:p>
          <a:p>
            <a:pPr indent="0" lvl="0" marL="0" marR="0" rtl="0" algn="ctr">
              <a:spcBef>
                <a:spcPts val="0"/>
              </a:spcBef>
              <a:spcAft>
                <a:spcPts val="0"/>
              </a:spcAft>
              <a:buNone/>
            </a:pPr>
            <a:r>
              <a:rPr lang="en-US" sz="2200">
                <a:solidFill>
                  <a:srgbClr val="CC0000"/>
                </a:solidFill>
                <a:latin typeface="Arial"/>
                <a:ea typeface="Arial"/>
                <a:cs typeface="Arial"/>
                <a:sym typeface="Arial"/>
              </a:rPr>
              <a:t>Friday’s: 8:00 AM – 5:00 PM</a:t>
            </a:r>
            <a:endParaRPr sz="1500"/>
          </a:p>
          <a:p>
            <a:pPr indent="0" lvl="0" marL="0" marR="0" rtl="0" algn="ctr">
              <a:spcBef>
                <a:spcPts val="0"/>
              </a:spcBef>
              <a:spcAft>
                <a:spcPts val="0"/>
              </a:spcAft>
              <a:buNone/>
            </a:pPr>
            <a:r>
              <a:t/>
            </a:r>
            <a:endParaRPr sz="2200">
              <a:solidFill>
                <a:srgbClr val="CC0000"/>
              </a:solidFill>
              <a:latin typeface="Arial"/>
              <a:ea typeface="Arial"/>
              <a:cs typeface="Arial"/>
              <a:sym typeface="Arial"/>
            </a:endParaRPr>
          </a:p>
          <a:p>
            <a:pPr indent="0" lvl="0" marL="0" marR="0" rtl="0" algn="ctr">
              <a:spcBef>
                <a:spcPts val="0"/>
              </a:spcBef>
              <a:spcAft>
                <a:spcPts val="0"/>
              </a:spcAft>
              <a:buNone/>
            </a:pPr>
            <a:r>
              <a:rPr b="1" lang="en-US" sz="2200">
                <a:solidFill>
                  <a:srgbClr val="CC0000"/>
                </a:solidFill>
                <a:latin typeface="Arial"/>
                <a:ea typeface="Arial"/>
                <a:cs typeface="Arial"/>
                <a:sym typeface="Arial"/>
              </a:rPr>
              <a:t>Phone: </a:t>
            </a:r>
            <a:r>
              <a:rPr lang="en-US" sz="2200">
                <a:solidFill>
                  <a:srgbClr val="CC0000"/>
                </a:solidFill>
                <a:latin typeface="Arial"/>
                <a:ea typeface="Arial"/>
                <a:cs typeface="Arial"/>
                <a:sym typeface="Arial"/>
              </a:rPr>
              <a:t>(561) 297 – 6101</a:t>
            </a:r>
            <a:endParaRPr sz="1500"/>
          </a:p>
          <a:p>
            <a:pPr indent="0" lvl="0" marL="0" marR="0" rtl="0" algn="ctr">
              <a:spcBef>
                <a:spcPts val="0"/>
              </a:spcBef>
              <a:spcAft>
                <a:spcPts val="0"/>
              </a:spcAft>
              <a:buNone/>
            </a:pPr>
            <a:r>
              <a:rPr b="1" lang="en-US" sz="2200">
                <a:solidFill>
                  <a:srgbClr val="CC0000"/>
                </a:solidFill>
                <a:latin typeface="Arial"/>
                <a:ea typeface="Arial"/>
                <a:cs typeface="Arial"/>
                <a:sym typeface="Arial"/>
              </a:rPr>
              <a:t>Email: </a:t>
            </a:r>
            <a:r>
              <a:rPr lang="en-US" sz="2200" u="sng">
                <a:solidFill>
                  <a:srgbClr val="CC0000"/>
                </a:solidFill>
                <a:latin typeface="Arial"/>
                <a:ea typeface="Arial"/>
                <a:cs typeface="Arial"/>
                <a:sym typeface="Arial"/>
                <a:hlinkClick r:id="rId5">
                  <a:extLst>
                    <a:ext uri="{A12FA001-AC4F-418D-AE19-62706E023703}">
                      <ahyp:hlinkClr val="tx"/>
                    </a:ext>
                  </a:extLst>
                </a:hlinkClick>
              </a:rPr>
              <a:t>webcontroller@fau.edu</a:t>
            </a:r>
            <a:r>
              <a:rPr lang="en-US" sz="2200">
                <a:solidFill>
                  <a:srgbClr val="CC0000"/>
                </a:solidFill>
                <a:latin typeface="Arial"/>
                <a:ea typeface="Arial"/>
                <a:cs typeface="Arial"/>
                <a:sym typeface="Arial"/>
              </a:rPr>
              <a:t> </a:t>
            </a:r>
            <a:endParaRPr sz="1500"/>
          </a:p>
          <a:p>
            <a:pPr indent="0" lvl="0" marL="0" marR="0" rtl="0" algn="ctr">
              <a:spcBef>
                <a:spcPts val="0"/>
              </a:spcBef>
              <a:spcAft>
                <a:spcPts val="0"/>
              </a:spcAft>
              <a:buNone/>
            </a:pPr>
            <a:r>
              <a:rPr b="1" lang="en-US" sz="2200">
                <a:solidFill>
                  <a:srgbClr val="CC0000"/>
                </a:solidFill>
                <a:latin typeface="Arial"/>
                <a:ea typeface="Arial"/>
                <a:cs typeface="Arial"/>
                <a:sym typeface="Arial"/>
              </a:rPr>
              <a:t>Fax: </a:t>
            </a:r>
            <a:r>
              <a:rPr lang="en-US" sz="2200">
                <a:solidFill>
                  <a:srgbClr val="CC0000"/>
                </a:solidFill>
                <a:latin typeface="Arial"/>
                <a:ea typeface="Arial"/>
                <a:cs typeface="Arial"/>
                <a:sym typeface="Arial"/>
              </a:rPr>
              <a:t>(561) 297 - 0683</a:t>
            </a:r>
            <a:endParaRPr sz="1500"/>
          </a:p>
        </p:txBody>
      </p:sp>
      <p:pic>
        <p:nvPicPr>
          <p:cNvPr id="607" name="Google Shape;607;ge6a5e2c9c9_18_105"/>
          <p:cNvPicPr preferRelativeResize="0"/>
          <p:nvPr/>
        </p:nvPicPr>
        <p:blipFill rotWithShape="1">
          <a:blip r:embed="rId6">
            <a:alphaModFix/>
          </a:blip>
          <a:srcRect b="0" l="0" r="0" t="0"/>
          <a:stretch/>
        </p:blipFill>
        <p:spPr>
          <a:xfrm>
            <a:off x="2346472" y="4652494"/>
            <a:ext cx="3636543" cy="12843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1" name="Shape 611"/>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5" name="Shape 615"/>
        <p:cNvGrpSpPr/>
        <p:nvPr/>
      </p:nvGrpSpPr>
      <p:grpSpPr>
        <a:xfrm>
          <a:off x="0" y="0"/>
          <a:ext cx="0" cy="0"/>
          <a:chOff x="0" y="0"/>
          <a:chExt cx="0" cy="0"/>
        </a:xfrm>
      </p:grpSpPr>
      <p:sp>
        <p:nvSpPr>
          <p:cNvPr id="616" name="Google Shape;616;ge6a5e2c9c9_23_4"/>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marR="0" rtl="0" algn="l">
              <a:lnSpc>
                <a:spcPct val="90000"/>
              </a:lnSpc>
              <a:spcBef>
                <a:spcPts val="0"/>
              </a:spcBef>
              <a:spcAft>
                <a:spcPts val="0"/>
              </a:spcAft>
              <a:buClr>
                <a:schemeClr val="lt1"/>
              </a:buClr>
              <a:buSzPts val="4700"/>
              <a:buFont typeface="Calibri"/>
              <a:buNone/>
            </a:pPr>
            <a:r>
              <a:rPr lang="en-US" sz="1500">
                <a:solidFill>
                  <a:schemeClr val="lt1"/>
                </a:solidFill>
              </a:rPr>
              <a:t>Hello! </a:t>
            </a:r>
            <a:endParaRPr sz="1500"/>
          </a:p>
        </p:txBody>
      </p:sp>
      <p:sp>
        <p:nvSpPr>
          <p:cNvPr id="617" name="Google Shape;617;ge6a5e2c9c9_23_4"/>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p>
            <a:pPr indent="0" lvl="0" marL="0" rtl="0" algn="l">
              <a:lnSpc>
                <a:spcPct val="90000"/>
              </a:lnSpc>
              <a:spcBef>
                <a:spcPts val="0"/>
              </a:spcBef>
              <a:spcAft>
                <a:spcPts val="0"/>
              </a:spcAft>
              <a:buClr>
                <a:schemeClr val="lt1"/>
              </a:buClr>
              <a:buSzPts val="3400"/>
              <a:buNone/>
            </a:pPr>
            <a:r>
              <a:rPr b="1" lang="en-US" sz="3400">
                <a:solidFill>
                  <a:schemeClr val="lt1"/>
                </a:solidFill>
                <a:latin typeface="Calibri"/>
                <a:ea typeface="Calibri"/>
                <a:cs typeface="Calibri"/>
                <a:sym typeface="Calibri"/>
              </a:rPr>
              <a:t>Office of Student Financial Aid </a:t>
            </a:r>
            <a:br>
              <a:rPr lang="en-US" sz="3400"/>
            </a:br>
            <a:r>
              <a:rPr b="1" lang="en-US" sz="3400">
                <a:solidFill>
                  <a:schemeClr val="lt1"/>
                </a:solidFill>
                <a:latin typeface="Calibri"/>
                <a:ea typeface="Calibri"/>
                <a:cs typeface="Calibri"/>
                <a:sym typeface="Calibri"/>
              </a:rPr>
              <a:t>Student Support Services Bldg</a:t>
            </a:r>
            <a:br>
              <a:rPr lang="en-US" sz="3400"/>
            </a:br>
            <a:r>
              <a:rPr b="1" lang="en-US" sz="3400">
                <a:solidFill>
                  <a:schemeClr val="lt1"/>
                </a:solidFill>
                <a:latin typeface="Calibri"/>
                <a:ea typeface="Calibri"/>
                <a:cs typeface="Calibri"/>
                <a:sym typeface="Calibri"/>
              </a:rPr>
              <a:t>SU80, Room 233</a:t>
            </a:r>
            <a:br>
              <a:rPr lang="en-US" sz="3400"/>
            </a:br>
            <a:r>
              <a:rPr b="1" lang="en-US" sz="3400">
                <a:solidFill>
                  <a:schemeClr val="lt1"/>
                </a:solidFill>
                <a:latin typeface="Calibri"/>
                <a:ea typeface="Calibri"/>
                <a:cs typeface="Calibri"/>
                <a:sym typeface="Calibri"/>
              </a:rPr>
              <a:t>(561) 297-3530</a:t>
            </a:r>
            <a:br>
              <a:rPr lang="en-US" sz="3000">
                <a:solidFill>
                  <a:schemeClr val="dk1"/>
                </a:solidFill>
                <a:latin typeface="Calibri"/>
                <a:ea typeface="Calibri"/>
                <a:cs typeface="Calibri"/>
                <a:sym typeface="Calibri"/>
              </a:rPr>
            </a:br>
            <a:endParaRPr sz="1500"/>
          </a:p>
        </p:txBody>
      </p:sp>
      <p:pic>
        <p:nvPicPr>
          <p:cNvPr id="618" name="Google Shape;618;ge6a5e2c9c9_23_4"/>
          <p:cNvPicPr preferRelativeResize="0"/>
          <p:nvPr/>
        </p:nvPicPr>
        <p:blipFill rotWithShape="1">
          <a:blip r:embed="rId4">
            <a:alphaModFix/>
          </a:blip>
          <a:srcRect b="0" l="12537" r="0" t="0"/>
          <a:stretch/>
        </p:blipFill>
        <p:spPr>
          <a:xfrm>
            <a:off x="4328447" y="3226542"/>
            <a:ext cx="945978" cy="916555"/>
          </a:xfrm>
          <a:prstGeom prst="rect">
            <a:avLst/>
          </a:prstGeom>
          <a:noFill/>
          <a:ln>
            <a:noFill/>
          </a:ln>
        </p:spPr>
      </p:pic>
      <p:pic>
        <p:nvPicPr>
          <p:cNvPr id="619" name="Google Shape;619;ge6a5e2c9c9_23_4"/>
          <p:cNvPicPr preferRelativeResize="0"/>
          <p:nvPr/>
        </p:nvPicPr>
        <p:blipFill rotWithShape="1">
          <a:blip r:embed="rId5">
            <a:alphaModFix/>
          </a:blip>
          <a:srcRect b="0" l="0" r="0" t="0"/>
          <a:stretch/>
        </p:blipFill>
        <p:spPr>
          <a:xfrm>
            <a:off x="880110" y="5135075"/>
            <a:ext cx="2035449" cy="809275"/>
          </a:xfrm>
          <a:prstGeom prst="rect">
            <a:avLst/>
          </a:prstGeom>
          <a:noFill/>
          <a:ln>
            <a:noFill/>
          </a:ln>
        </p:spPr>
      </p:pic>
      <p:cxnSp>
        <p:nvCxnSpPr>
          <p:cNvPr id="620" name="Google Shape;620;ge6a5e2c9c9_23_4"/>
          <p:cNvCxnSpPr/>
          <p:nvPr/>
        </p:nvCxnSpPr>
        <p:spPr>
          <a:xfrm>
            <a:off x="2915559" y="5571827"/>
            <a:ext cx="548640" cy="0"/>
          </a:xfrm>
          <a:prstGeom prst="straightConnector1">
            <a:avLst/>
          </a:prstGeom>
          <a:noFill/>
          <a:ln cap="flat" cmpd="sng" w="9525">
            <a:solidFill>
              <a:schemeClr val="lt1"/>
            </a:solidFill>
            <a:prstDash val="solid"/>
            <a:miter lim="800000"/>
            <a:headEnd len="sm" w="sm" type="none"/>
            <a:tailEnd len="med" w="med" type="triangle"/>
          </a:ln>
        </p:spPr>
      </p:cxnSp>
      <p:pic>
        <p:nvPicPr>
          <p:cNvPr id="621" name="Google Shape;621;ge6a5e2c9c9_23_4"/>
          <p:cNvPicPr preferRelativeResize="0"/>
          <p:nvPr/>
        </p:nvPicPr>
        <p:blipFill rotWithShape="1">
          <a:blip r:embed="rId6">
            <a:alphaModFix/>
          </a:blip>
          <a:srcRect b="0" l="0" r="0" t="0"/>
          <a:stretch/>
        </p:blipFill>
        <p:spPr>
          <a:xfrm>
            <a:off x="3651598" y="4868910"/>
            <a:ext cx="1353699" cy="1405833"/>
          </a:xfrm>
          <a:prstGeom prst="rect">
            <a:avLst/>
          </a:prstGeom>
          <a:noFill/>
          <a:ln>
            <a:noFill/>
          </a:ln>
        </p:spPr>
      </p:pic>
      <p:cxnSp>
        <p:nvCxnSpPr>
          <p:cNvPr id="622" name="Google Shape;622;ge6a5e2c9c9_23_4"/>
          <p:cNvCxnSpPr/>
          <p:nvPr/>
        </p:nvCxnSpPr>
        <p:spPr>
          <a:xfrm>
            <a:off x="5000105" y="5571827"/>
            <a:ext cx="548640" cy="0"/>
          </a:xfrm>
          <a:prstGeom prst="straightConnector1">
            <a:avLst/>
          </a:prstGeom>
          <a:noFill/>
          <a:ln cap="flat" cmpd="sng" w="9525">
            <a:solidFill>
              <a:schemeClr val="lt1"/>
            </a:solidFill>
            <a:prstDash val="solid"/>
            <a:miter lim="800000"/>
            <a:headEnd len="sm" w="sm" type="none"/>
            <a:tailEnd len="med" w="med" type="triangle"/>
          </a:ln>
        </p:spPr>
      </p:cxnSp>
      <p:pic>
        <p:nvPicPr>
          <p:cNvPr id="623" name="Google Shape;623;ge6a5e2c9c9_23_4"/>
          <p:cNvPicPr preferRelativeResize="0"/>
          <p:nvPr/>
        </p:nvPicPr>
        <p:blipFill rotWithShape="1">
          <a:blip r:embed="rId7">
            <a:alphaModFix/>
          </a:blip>
          <a:srcRect b="0" l="0" r="0" t="0"/>
          <a:stretch/>
        </p:blipFill>
        <p:spPr>
          <a:xfrm>
            <a:off x="6235686" y="4868909"/>
            <a:ext cx="1353699" cy="14058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7" name="Shape 627"/>
        <p:cNvGrpSpPr/>
        <p:nvPr/>
      </p:nvGrpSpPr>
      <p:grpSpPr>
        <a:xfrm>
          <a:off x="0" y="0"/>
          <a:ext cx="0" cy="0"/>
          <a:chOff x="0" y="0"/>
          <a:chExt cx="0" cy="0"/>
        </a:xfrm>
      </p:grpSpPr>
      <p:sp>
        <p:nvSpPr>
          <p:cNvPr id="628" name="Google Shape;628;ge6a5e2c9c9_23_15"/>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4700"/>
              <a:buFont typeface="Calibri"/>
              <a:buNone/>
            </a:pPr>
            <a:r>
              <a:t/>
            </a:r>
            <a:endParaRPr sz="1500"/>
          </a:p>
        </p:txBody>
      </p:sp>
      <p:pic>
        <p:nvPicPr>
          <p:cNvPr id="629" name="Google Shape;629;ge6a5e2c9c9_23_15"/>
          <p:cNvPicPr preferRelativeResize="0"/>
          <p:nvPr/>
        </p:nvPicPr>
        <p:blipFill rotWithShape="1">
          <a:blip r:embed="rId4">
            <a:alphaModFix/>
          </a:blip>
          <a:srcRect b="0" l="0" r="3449" t="0"/>
          <a:stretch/>
        </p:blipFill>
        <p:spPr>
          <a:xfrm>
            <a:off x="601583" y="413808"/>
            <a:ext cx="5599157" cy="3842130"/>
          </a:xfrm>
          <a:prstGeom prst="rect">
            <a:avLst/>
          </a:prstGeom>
          <a:noFill/>
          <a:ln>
            <a:noFill/>
          </a:ln>
        </p:spPr>
      </p:pic>
      <p:pic>
        <p:nvPicPr>
          <p:cNvPr id="630" name="Google Shape;630;ge6a5e2c9c9_23_15"/>
          <p:cNvPicPr preferRelativeResize="0"/>
          <p:nvPr>
            <p:ph idx="1" type="body"/>
          </p:nvPr>
        </p:nvPicPr>
        <p:blipFill rotWithShape="1">
          <a:blip r:embed="rId4">
            <a:alphaModFix/>
          </a:blip>
          <a:srcRect b="0" l="0" r="3379" t="0"/>
          <a:stretch/>
        </p:blipFill>
        <p:spPr>
          <a:xfrm>
            <a:off x="6056722" y="1630361"/>
            <a:ext cx="5720750" cy="45116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4" name="Shape 634"/>
        <p:cNvGrpSpPr/>
        <p:nvPr/>
      </p:nvGrpSpPr>
      <p:grpSpPr>
        <a:xfrm>
          <a:off x="0" y="0"/>
          <a:ext cx="0" cy="0"/>
          <a:chOff x="0" y="0"/>
          <a:chExt cx="0" cy="0"/>
        </a:xfrm>
      </p:grpSpPr>
      <p:sp>
        <p:nvSpPr>
          <p:cNvPr id="635" name="Google Shape;635;ge6a5e2c9c9_23_21"/>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4700"/>
              <a:buFont typeface="Calibri"/>
              <a:buNone/>
            </a:pPr>
            <a:r>
              <a:t/>
            </a:r>
            <a:endParaRPr sz="1500"/>
          </a:p>
        </p:txBody>
      </p:sp>
      <p:sp>
        <p:nvSpPr>
          <p:cNvPr id="636" name="Google Shape;636;ge6a5e2c9c9_23_21"/>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p>
            <a:pPr indent="-50800" lvl="0" marL="241300" rtl="0" algn="l">
              <a:lnSpc>
                <a:spcPct val="90000"/>
              </a:lnSpc>
              <a:spcBef>
                <a:spcPts val="0"/>
              </a:spcBef>
              <a:spcAft>
                <a:spcPts val="0"/>
              </a:spcAft>
              <a:buClr>
                <a:schemeClr val="dk1"/>
              </a:buClr>
              <a:buSzPts val="3000"/>
              <a:buNone/>
            </a:pPr>
            <a:r>
              <a:t/>
            </a:r>
            <a:endParaRPr sz="1500"/>
          </a:p>
          <a:p>
            <a:pPr indent="-50800" lvl="0" marL="241300" rtl="0" algn="l">
              <a:lnSpc>
                <a:spcPct val="90000"/>
              </a:lnSpc>
              <a:spcBef>
                <a:spcPts val="1100"/>
              </a:spcBef>
              <a:spcAft>
                <a:spcPts val="0"/>
              </a:spcAft>
              <a:buClr>
                <a:schemeClr val="dk1"/>
              </a:buClr>
              <a:buSzPts val="3000"/>
              <a:buNone/>
            </a:pPr>
            <a:r>
              <a:t/>
            </a:r>
            <a:endParaRPr sz="1500"/>
          </a:p>
          <a:p>
            <a:pPr indent="-50800" lvl="0" marL="241300" rtl="0" algn="l">
              <a:lnSpc>
                <a:spcPct val="90000"/>
              </a:lnSpc>
              <a:spcBef>
                <a:spcPts val="1100"/>
              </a:spcBef>
              <a:spcAft>
                <a:spcPts val="0"/>
              </a:spcAft>
              <a:buClr>
                <a:schemeClr val="dk1"/>
              </a:buClr>
              <a:buSzPts val="3000"/>
              <a:buNone/>
            </a:pPr>
            <a:r>
              <a:t/>
            </a:r>
            <a:endParaRPr sz="1500"/>
          </a:p>
          <a:p>
            <a:pPr indent="-50800" lvl="0" marL="241300" rtl="0" algn="l">
              <a:lnSpc>
                <a:spcPct val="90000"/>
              </a:lnSpc>
              <a:spcBef>
                <a:spcPts val="1100"/>
              </a:spcBef>
              <a:spcAft>
                <a:spcPts val="0"/>
              </a:spcAft>
              <a:buClr>
                <a:schemeClr val="dk1"/>
              </a:buClr>
              <a:buSzPts val="3000"/>
              <a:buNone/>
            </a:pPr>
            <a:r>
              <a:t/>
            </a:r>
            <a:endParaRPr sz="1500"/>
          </a:p>
          <a:p>
            <a:pPr indent="-241300" lvl="0" marL="241300" rtl="0" algn="l">
              <a:lnSpc>
                <a:spcPct val="90000"/>
              </a:lnSpc>
              <a:spcBef>
                <a:spcPts val="1100"/>
              </a:spcBef>
              <a:spcAft>
                <a:spcPts val="0"/>
              </a:spcAft>
              <a:buClr>
                <a:schemeClr val="lt1"/>
              </a:buClr>
              <a:buSzPts val="3000"/>
              <a:buChar char="•"/>
            </a:pPr>
            <a:r>
              <a:rPr lang="en-US" sz="1500">
                <a:solidFill>
                  <a:schemeClr val="lt1"/>
                </a:solidFill>
              </a:rPr>
              <a:t>Student requirements</a:t>
            </a:r>
            <a:endParaRPr sz="1500"/>
          </a:p>
          <a:p>
            <a:pPr indent="-241300" lvl="0" marL="241300" rtl="0" algn="l">
              <a:lnSpc>
                <a:spcPct val="90000"/>
              </a:lnSpc>
              <a:spcBef>
                <a:spcPts val="1100"/>
              </a:spcBef>
              <a:spcAft>
                <a:spcPts val="0"/>
              </a:spcAft>
              <a:buClr>
                <a:schemeClr val="lt1"/>
              </a:buClr>
              <a:buSzPts val="3000"/>
              <a:buChar char="•"/>
            </a:pPr>
            <a:r>
              <a:rPr lang="en-US" sz="1500">
                <a:solidFill>
                  <a:schemeClr val="lt1"/>
                </a:solidFill>
              </a:rPr>
              <a:t>Financial Aid offer</a:t>
            </a:r>
            <a:endParaRPr sz="1500"/>
          </a:p>
          <a:p>
            <a:pPr indent="-241300" lvl="0" marL="241300" rtl="0" algn="l">
              <a:lnSpc>
                <a:spcPct val="90000"/>
              </a:lnSpc>
              <a:spcBef>
                <a:spcPts val="1100"/>
              </a:spcBef>
              <a:spcAft>
                <a:spcPts val="0"/>
              </a:spcAft>
              <a:buClr>
                <a:schemeClr val="lt1"/>
              </a:buClr>
              <a:buSzPts val="3000"/>
              <a:buChar char="•"/>
            </a:pPr>
            <a:r>
              <a:rPr lang="en-US" sz="1500">
                <a:solidFill>
                  <a:schemeClr val="lt1"/>
                </a:solidFill>
              </a:rPr>
              <a:t>Academic Progress</a:t>
            </a:r>
            <a:endParaRPr sz="1500"/>
          </a:p>
        </p:txBody>
      </p:sp>
      <p:pic>
        <p:nvPicPr>
          <p:cNvPr descr="Financial Aid Self Service Menu" id="637" name="Google Shape;637;ge6a5e2c9c9_23_21"/>
          <p:cNvPicPr preferRelativeResize="0"/>
          <p:nvPr/>
        </p:nvPicPr>
        <p:blipFill rotWithShape="1">
          <a:blip r:embed="rId4">
            <a:alphaModFix/>
          </a:blip>
          <a:srcRect b="0" l="0" r="0" t="0"/>
          <a:stretch/>
        </p:blipFill>
        <p:spPr>
          <a:xfrm>
            <a:off x="792574" y="771841"/>
            <a:ext cx="7320440" cy="311435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
          <p:cNvSpPr txBox="1"/>
          <p:nvPr/>
        </p:nvSpPr>
        <p:spPr>
          <a:xfrm>
            <a:off x="356291" y="237184"/>
            <a:ext cx="9993662" cy="7540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300">
                <a:solidFill>
                  <a:srgbClr val="0077A9"/>
                </a:solidFill>
                <a:latin typeface="Arial"/>
                <a:ea typeface="Arial"/>
                <a:cs typeface="Arial"/>
                <a:sym typeface="Arial"/>
              </a:rPr>
              <a:t>THE BEST PLACE FOR TEXTBOOKS</a:t>
            </a:r>
            <a:endParaRPr/>
          </a:p>
        </p:txBody>
      </p:sp>
      <p:sp>
        <p:nvSpPr>
          <p:cNvPr id="365" name="Google Shape;365;p3"/>
          <p:cNvSpPr txBox="1"/>
          <p:nvPr/>
        </p:nvSpPr>
        <p:spPr>
          <a:xfrm>
            <a:off x="393785" y="1222019"/>
            <a:ext cx="6854664" cy="5580572"/>
          </a:xfrm>
          <a:prstGeom prst="rect">
            <a:avLst/>
          </a:prstGeom>
          <a:noFill/>
          <a:ln>
            <a:noFill/>
          </a:ln>
        </p:spPr>
        <p:txBody>
          <a:bodyPr anchorCtr="0" anchor="t" bIns="45700" lIns="91400" spcFirstLastPara="1" rIns="91400" wrap="square" tIns="45700">
            <a:normAutofit/>
          </a:bodyPr>
          <a:lstStyle/>
          <a:p>
            <a:pPr indent="0" lvl="0" marL="0" marR="0" rtl="0" algn="l">
              <a:spcBef>
                <a:spcPts val="0"/>
              </a:spcBef>
              <a:spcAft>
                <a:spcPts val="0"/>
              </a:spcAft>
              <a:buNone/>
            </a:pPr>
            <a:r>
              <a:rPr b="1" lang="en-US" sz="2600">
                <a:solidFill>
                  <a:srgbClr val="3C3C3B"/>
                </a:solidFill>
                <a:latin typeface="Arial"/>
                <a:ea typeface="Arial"/>
                <a:cs typeface="Arial"/>
                <a:sym typeface="Arial"/>
              </a:rPr>
              <a:t>Why buy textbooks from us?</a:t>
            </a:r>
            <a:endParaRPr/>
          </a:p>
          <a:p>
            <a:pPr indent="-292100" lvl="0" marL="342900" marR="0" rtl="0" algn="l">
              <a:spcBef>
                <a:spcPts val="0"/>
              </a:spcBef>
              <a:spcAft>
                <a:spcPts val="0"/>
              </a:spcAft>
              <a:buClr>
                <a:schemeClr val="dk1"/>
              </a:buClr>
              <a:buSzPts val="800"/>
              <a:buFont typeface="Arial"/>
              <a:buNone/>
            </a:pPr>
            <a:r>
              <a:t/>
            </a:r>
            <a:endParaRPr sz="800">
              <a:solidFill>
                <a:srgbClr val="3C3C3B"/>
              </a:solidFill>
              <a:latin typeface="Arial"/>
              <a:ea typeface="Arial"/>
              <a:cs typeface="Arial"/>
              <a:sym typeface="Arial"/>
            </a:endParaRPr>
          </a:p>
          <a:p>
            <a:pPr indent="-342900" lvl="0" marL="342900" marR="0" rtl="0" algn="l">
              <a:spcBef>
                <a:spcPts val="0"/>
              </a:spcBef>
              <a:spcAft>
                <a:spcPts val="0"/>
              </a:spcAft>
              <a:buClr>
                <a:srgbClr val="3C3C3B"/>
              </a:buClr>
              <a:buSzPts val="1900"/>
              <a:buFont typeface="Arial"/>
              <a:buChar char="•"/>
            </a:pPr>
            <a:r>
              <a:rPr lang="en-US" sz="1900">
                <a:solidFill>
                  <a:srgbClr val="3C3C3B"/>
                </a:solidFill>
                <a:latin typeface="Arial"/>
                <a:ea typeface="Arial"/>
                <a:cs typeface="Arial"/>
                <a:sym typeface="Arial"/>
              </a:rPr>
              <a:t>We work directly with faculty</a:t>
            </a:r>
            <a:endParaRPr/>
          </a:p>
          <a:p>
            <a:pPr indent="-342900" lvl="0" marL="342900" marR="0" rtl="0" algn="l">
              <a:spcBef>
                <a:spcPts val="0"/>
              </a:spcBef>
              <a:spcAft>
                <a:spcPts val="0"/>
              </a:spcAft>
              <a:buNone/>
            </a:pPr>
            <a:r>
              <a:t/>
            </a:r>
            <a:endParaRPr sz="1900">
              <a:solidFill>
                <a:srgbClr val="3C3C3B"/>
              </a:solidFill>
              <a:latin typeface="Arial"/>
              <a:ea typeface="Arial"/>
              <a:cs typeface="Arial"/>
              <a:sym typeface="Arial"/>
            </a:endParaRPr>
          </a:p>
          <a:p>
            <a:pPr indent="-304800" lvl="0" marL="342900" marR="0" rtl="0" algn="l">
              <a:spcBef>
                <a:spcPts val="0"/>
              </a:spcBef>
              <a:spcAft>
                <a:spcPts val="0"/>
              </a:spcAft>
              <a:buClr>
                <a:schemeClr val="dk1"/>
              </a:buClr>
              <a:buSzPts val="600"/>
              <a:buFont typeface="Arial"/>
              <a:buNone/>
            </a:pPr>
            <a:r>
              <a:t/>
            </a:r>
            <a:endParaRPr sz="600">
              <a:solidFill>
                <a:srgbClr val="3C3C3B"/>
              </a:solidFill>
              <a:latin typeface="Arial"/>
              <a:ea typeface="Arial"/>
              <a:cs typeface="Arial"/>
              <a:sym typeface="Arial"/>
            </a:endParaRPr>
          </a:p>
          <a:p>
            <a:pPr indent="-342900" lvl="0" marL="342900" marR="0" rtl="0" algn="l">
              <a:spcBef>
                <a:spcPts val="0"/>
              </a:spcBef>
              <a:spcAft>
                <a:spcPts val="0"/>
              </a:spcAft>
              <a:buClr>
                <a:srgbClr val="3C3C3B"/>
              </a:buClr>
              <a:buSzPts val="1900"/>
              <a:buFont typeface="Arial"/>
              <a:buChar char="•"/>
            </a:pPr>
            <a:r>
              <a:rPr lang="en-US" sz="1900">
                <a:solidFill>
                  <a:srgbClr val="3C3C3B"/>
                </a:solidFill>
                <a:latin typeface="Arial"/>
                <a:ea typeface="Arial"/>
                <a:cs typeface="Arial"/>
                <a:sym typeface="Arial"/>
              </a:rPr>
              <a:t>We carry every book and supporting material you’ll </a:t>
            </a:r>
            <a:br>
              <a:rPr lang="en-US" sz="1900">
                <a:solidFill>
                  <a:srgbClr val="3C3C3B"/>
                </a:solidFill>
                <a:latin typeface="Arial"/>
                <a:ea typeface="Arial"/>
                <a:cs typeface="Arial"/>
                <a:sym typeface="Arial"/>
              </a:rPr>
            </a:br>
            <a:r>
              <a:rPr lang="en-US" sz="1900">
                <a:solidFill>
                  <a:srgbClr val="3C3C3B"/>
                </a:solidFill>
                <a:latin typeface="Arial"/>
                <a:ea typeface="Arial"/>
                <a:cs typeface="Arial"/>
                <a:sym typeface="Arial"/>
              </a:rPr>
              <a:t>need</a:t>
            </a:r>
            <a:endParaRPr/>
          </a:p>
          <a:p>
            <a:pPr indent="-222250" lvl="0" marL="342900" marR="0" rtl="0" algn="l">
              <a:spcBef>
                <a:spcPts val="0"/>
              </a:spcBef>
              <a:spcAft>
                <a:spcPts val="0"/>
              </a:spcAft>
              <a:buClr>
                <a:schemeClr val="dk1"/>
              </a:buClr>
              <a:buSzPts val="1900"/>
              <a:buFont typeface="Arial"/>
              <a:buNone/>
            </a:pPr>
            <a:r>
              <a:t/>
            </a:r>
            <a:endParaRPr sz="1900">
              <a:solidFill>
                <a:srgbClr val="3C3C3B"/>
              </a:solidFill>
              <a:latin typeface="Arial"/>
              <a:ea typeface="Arial"/>
              <a:cs typeface="Arial"/>
              <a:sym typeface="Arial"/>
            </a:endParaRPr>
          </a:p>
          <a:p>
            <a:pPr indent="-292100" lvl="0" marL="342900" marR="0" rtl="0" algn="l">
              <a:spcBef>
                <a:spcPts val="0"/>
              </a:spcBef>
              <a:spcAft>
                <a:spcPts val="0"/>
              </a:spcAft>
              <a:buClr>
                <a:schemeClr val="dk1"/>
              </a:buClr>
              <a:buSzPts val="800"/>
              <a:buFont typeface="Arial"/>
              <a:buNone/>
            </a:pPr>
            <a:r>
              <a:t/>
            </a:r>
            <a:endParaRPr sz="800">
              <a:solidFill>
                <a:srgbClr val="3C3C3B"/>
              </a:solidFill>
              <a:latin typeface="Arial"/>
              <a:ea typeface="Arial"/>
              <a:cs typeface="Arial"/>
              <a:sym typeface="Arial"/>
            </a:endParaRPr>
          </a:p>
          <a:p>
            <a:pPr indent="-342900" lvl="0" marL="342900" marR="0" rtl="0" algn="l">
              <a:spcBef>
                <a:spcPts val="0"/>
              </a:spcBef>
              <a:spcAft>
                <a:spcPts val="0"/>
              </a:spcAft>
              <a:buClr>
                <a:srgbClr val="3C3C3B"/>
              </a:buClr>
              <a:buSzPts val="1900"/>
              <a:buFont typeface="Arial"/>
              <a:buChar char="•"/>
            </a:pPr>
            <a:r>
              <a:rPr lang="en-US" sz="1900">
                <a:solidFill>
                  <a:srgbClr val="3C3C3B"/>
                </a:solidFill>
                <a:latin typeface="Arial"/>
                <a:ea typeface="Arial"/>
                <a:cs typeface="Arial"/>
                <a:sym typeface="Arial"/>
              </a:rPr>
              <a:t>Options: </a:t>
            </a:r>
            <a:r>
              <a:rPr lang="en-US" sz="1900" u="sng">
                <a:solidFill>
                  <a:srgbClr val="FF0000"/>
                </a:solidFill>
                <a:latin typeface="Arial"/>
                <a:ea typeface="Arial"/>
                <a:cs typeface="Arial"/>
                <a:sym typeface="Arial"/>
              </a:rPr>
              <a:t>Rental</a:t>
            </a:r>
            <a:r>
              <a:rPr lang="en-US" sz="1900">
                <a:solidFill>
                  <a:srgbClr val="3C3C3B"/>
                </a:solidFill>
                <a:latin typeface="Arial"/>
                <a:ea typeface="Arial"/>
                <a:cs typeface="Arial"/>
                <a:sym typeface="Arial"/>
              </a:rPr>
              <a:t>, digital, </a:t>
            </a:r>
            <a:r>
              <a:rPr b="1" lang="en-US" sz="1900" u="sng">
                <a:solidFill>
                  <a:srgbClr val="FFC000"/>
                </a:solidFill>
                <a:latin typeface="Arial"/>
                <a:ea typeface="Arial"/>
                <a:cs typeface="Arial"/>
                <a:sym typeface="Arial"/>
              </a:rPr>
              <a:t>used</a:t>
            </a:r>
            <a:r>
              <a:rPr lang="en-US" sz="1900">
                <a:solidFill>
                  <a:srgbClr val="3C3C3B"/>
                </a:solidFill>
                <a:latin typeface="Arial"/>
                <a:ea typeface="Arial"/>
                <a:cs typeface="Arial"/>
                <a:sym typeface="Arial"/>
              </a:rPr>
              <a:t> or new</a:t>
            </a:r>
            <a:endParaRPr/>
          </a:p>
          <a:p>
            <a:pPr indent="-222250" lvl="0" marL="342900" marR="0" rtl="0" algn="l">
              <a:spcBef>
                <a:spcPts val="0"/>
              </a:spcBef>
              <a:spcAft>
                <a:spcPts val="0"/>
              </a:spcAft>
              <a:buClr>
                <a:schemeClr val="dk1"/>
              </a:buClr>
              <a:buSzPts val="1900"/>
              <a:buFont typeface="Arial"/>
              <a:buNone/>
            </a:pPr>
            <a:r>
              <a:t/>
            </a:r>
            <a:endParaRPr sz="1900">
              <a:solidFill>
                <a:srgbClr val="3C3C3B"/>
              </a:solidFill>
              <a:latin typeface="Arial"/>
              <a:ea typeface="Arial"/>
              <a:cs typeface="Arial"/>
              <a:sym typeface="Arial"/>
            </a:endParaRPr>
          </a:p>
          <a:p>
            <a:pPr indent="-292100" lvl="0" marL="342900" marR="0" rtl="0" algn="l">
              <a:spcBef>
                <a:spcPts val="0"/>
              </a:spcBef>
              <a:spcAft>
                <a:spcPts val="0"/>
              </a:spcAft>
              <a:buClr>
                <a:schemeClr val="dk1"/>
              </a:buClr>
              <a:buSzPts val="800"/>
              <a:buFont typeface="Arial"/>
              <a:buNone/>
            </a:pPr>
            <a:r>
              <a:t/>
            </a:r>
            <a:endParaRPr sz="800">
              <a:solidFill>
                <a:srgbClr val="3C3C3B"/>
              </a:solidFill>
              <a:latin typeface="Arial"/>
              <a:ea typeface="Arial"/>
              <a:cs typeface="Arial"/>
              <a:sym typeface="Arial"/>
            </a:endParaRPr>
          </a:p>
          <a:p>
            <a:pPr indent="-342900" lvl="0" marL="342900" marR="0" rtl="0" algn="l">
              <a:spcBef>
                <a:spcPts val="0"/>
              </a:spcBef>
              <a:spcAft>
                <a:spcPts val="0"/>
              </a:spcAft>
              <a:buClr>
                <a:srgbClr val="3C3C3B"/>
              </a:buClr>
              <a:buSzPts val="1900"/>
              <a:buFont typeface="Arial"/>
              <a:buChar char="•"/>
            </a:pPr>
            <a:r>
              <a:rPr lang="en-US" sz="1900">
                <a:solidFill>
                  <a:srgbClr val="3C3C3B"/>
                </a:solidFill>
                <a:latin typeface="Arial"/>
                <a:ea typeface="Arial"/>
                <a:cs typeface="Arial"/>
                <a:sym typeface="Arial"/>
              </a:rPr>
              <a:t>Use financial aid funds in-store and online</a:t>
            </a:r>
            <a:endParaRPr/>
          </a:p>
          <a:p>
            <a:pPr indent="-222250" lvl="0" marL="342900" marR="0" rtl="0" algn="l">
              <a:spcBef>
                <a:spcPts val="0"/>
              </a:spcBef>
              <a:spcAft>
                <a:spcPts val="0"/>
              </a:spcAft>
              <a:buClr>
                <a:schemeClr val="dk1"/>
              </a:buClr>
              <a:buSzPts val="1900"/>
              <a:buFont typeface="Arial"/>
              <a:buNone/>
            </a:pPr>
            <a:r>
              <a:t/>
            </a:r>
            <a:endParaRPr sz="1900">
              <a:solidFill>
                <a:srgbClr val="3C3C3B"/>
              </a:solidFill>
              <a:latin typeface="Arial"/>
              <a:ea typeface="Arial"/>
              <a:cs typeface="Arial"/>
              <a:sym typeface="Arial"/>
            </a:endParaRPr>
          </a:p>
          <a:p>
            <a:pPr indent="-292100" lvl="0" marL="342900" marR="0" rtl="0" algn="l">
              <a:spcBef>
                <a:spcPts val="0"/>
              </a:spcBef>
              <a:spcAft>
                <a:spcPts val="0"/>
              </a:spcAft>
              <a:buClr>
                <a:schemeClr val="dk1"/>
              </a:buClr>
              <a:buSzPts val="800"/>
              <a:buFont typeface="Arial"/>
              <a:buNone/>
            </a:pPr>
            <a:r>
              <a:t/>
            </a:r>
            <a:endParaRPr sz="800">
              <a:solidFill>
                <a:srgbClr val="3C3C3B"/>
              </a:solidFill>
              <a:latin typeface="Arial"/>
              <a:ea typeface="Arial"/>
              <a:cs typeface="Arial"/>
              <a:sym typeface="Arial"/>
            </a:endParaRPr>
          </a:p>
          <a:p>
            <a:pPr indent="-342900" lvl="0" marL="342900" marR="0" rtl="0" algn="l">
              <a:spcBef>
                <a:spcPts val="0"/>
              </a:spcBef>
              <a:spcAft>
                <a:spcPts val="0"/>
              </a:spcAft>
              <a:buClr>
                <a:srgbClr val="3C3C3B"/>
              </a:buClr>
              <a:buSzPts val="1900"/>
              <a:buFont typeface="Arial"/>
              <a:buChar char="•"/>
            </a:pPr>
            <a:r>
              <a:rPr lang="en-US" sz="1900">
                <a:solidFill>
                  <a:srgbClr val="3C3C3B"/>
                </a:solidFill>
                <a:latin typeface="Arial"/>
                <a:ea typeface="Arial"/>
                <a:cs typeface="Arial"/>
                <a:sym typeface="Arial"/>
              </a:rPr>
              <a:t>Online and in-store</a:t>
            </a:r>
            <a:endParaRPr/>
          </a:p>
          <a:p>
            <a:pPr indent="-222250" lvl="0" marL="342900" marR="0" rtl="0" algn="l">
              <a:spcBef>
                <a:spcPts val="0"/>
              </a:spcBef>
              <a:spcAft>
                <a:spcPts val="0"/>
              </a:spcAft>
              <a:buClr>
                <a:schemeClr val="dk1"/>
              </a:buClr>
              <a:buSzPts val="1900"/>
              <a:buFont typeface="Arial"/>
              <a:buNone/>
            </a:pPr>
            <a:r>
              <a:t/>
            </a:r>
            <a:endParaRPr sz="1900">
              <a:solidFill>
                <a:srgbClr val="3C3C3B"/>
              </a:solidFill>
              <a:latin typeface="Arial"/>
              <a:ea typeface="Arial"/>
              <a:cs typeface="Arial"/>
              <a:sym typeface="Arial"/>
            </a:endParaRPr>
          </a:p>
          <a:p>
            <a:pPr indent="-292100" lvl="0" marL="342900" marR="0" rtl="0" algn="l">
              <a:spcBef>
                <a:spcPts val="0"/>
              </a:spcBef>
              <a:spcAft>
                <a:spcPts val="0"/>
              </a:spcAft>
              <a:buClr>
                <a:schemeClr val="dk1"/>
              </a:buClr>
              <a:buSzPts val="800"/>
              <a:buFont typeface="Arial"/>
              <a:buNone/>
            </a:pPr>
            <a:r>
              <a:t/>
            </a:r>
            <a:endParaRPr sz="800">
              <a:solidFill>
                <a:srgbClr val="3C3C3B"/>
              </a:solidFill>
              <a:latin typeface="Arial"/>
              <a:ea typeface="Arial"/>
              <a:cs typeface="Arial"/>
              <a:sym typeface="Arial"/>
            </a:endParaRPr>
          </a:p>
          <a:p>
            <a:pPr indent="-342900" lvl="0" marL="342900" marR="0" rtl="0" algn="l">
              <a:spcBef>
                <a:spcPts val="0"/>
              </a:spcBef>
              <a:spcAft>
                <a:spcPts val="0"/>
              </a:spcAft>
              <a:buClr>
                <a:srgbClr val="3C3C3B"/>
              </a:buClr>
              <a:buSzPts val="1900"/>
              <a:buFont typeface="Arial"/>
              <a:buChar char="•"/>
            </a:pPr>
            <a:r>
              <a:rPr lang="en-US" sz="1900">
                <a:solidFill>
                  <a:srgbClr val="3C3C3B"/>
                </a:solidFill>
                <a:latin typeface="Arial"/>
                <a:ea typeface="Arial"/>
                <a:cs typeface="Arial"/>
                <a:sym typeface="Arial"/>
              </a:rPr>
              <a:t>We price match against Amazon and most local competitors.</a:t>
            </a:r>
            <a:r>
              <a:rPr baseline="30000" lang="en-US" sz="1900">
                <a:solidFill>
                  <a:srgbClr val="3C3C3B"/>
                </a:solidFill>
                <a:latin typeface="Arial"/>
                <a:ea typeface="Arial"/>
                <a:cs typeface="Arial"/>
                <a:sym typeface="Arial"/>
              </a:rPr>
              <a:t>*</a:t>
            </a:r>
            <a:r>
              <a:rPr lang="en-US" sz="1900">
                <a:solidFill>
                  <a:srgbClr val="3C3C3B"/>
                </a:solidFill>
                <a:latin typeface="Arial"/>
                <a:ea typeface="Arial"/>
                <a:cs typeface="Arial"/>
                <a:sym typeface="Arial"/>
              </a:rPr>
              <a:t> Find a cheaper advertised price within seven days, and we’ll give you the difference on a gift card.</a:t>
            </a:r>
            <a:endParaRPr/>
          </a:p>
          <a:p>
            <a:pPr indent="-292100" lvl="0" marL="342900" marR="0" rtl="0" algn="l">
              <a:spcBef>
                <a:spcPts val="0"/>
              </a:spcBef>
              <a:spcAft>
                <a:spcPts val="0"/>
              </a:spcAft>
              <a:buClr>
                <a:schemeClr val="dk1"/>
              </a:buClr>
              <a:buSzPts val="800"/>
              <a:buFont typeface="Arial"/>
              <a:buNone/>
            </a:pPr>
            <a:r>
              <a:t/>
            </a:r>
            <a:endParaRPr sz="800">
              <a:solidFill>
                <a:srgbClr val="3C3C3B"/>
              </a:solidFill>
              <a:latin typeface="Arial"/>
              <a:ea typeface="Arial"/>
              <a:cs typeface="Arial"/>
              <a:sym typeface="Arial"/>
            </a:endParaRPr>
          </a:p>
        </p:txBody>
      </p:sp>
      <p:sp>
        <p:nvSpPr>
          <p:cNvPr id="366" name="Google Shape;366;p3"/>
          <p:cNvSpPr txBox="1"/>
          <p:nvPr/>
        </p:nvSpPr>
        <p:spPr>
          <a:xfrm>
            <a:off x="8194940" y="3644959"/>
            <a:ext cx="4606659" cy="3325360"/>
          </a:xfrm>
          <a:prstGeom prst="rect">
            <a:avLst/>
          </a:prstGeom>
          <a:noFill/>
          <a:ln>
            <a:noFill/>
          </a:ln>
        </p:spPr>
        <p:txBody>
          <a:bodyPr anchorCtr="0" anchor="t" bIns="45700" lIns="91400" spcFirstLastPara="1" rIns="91400" wrap="square" tIns="45700">
            <a:normAutofit/>
          </a:bodyPr>
          <a:lstStyle/>
          <a:p>
            <a:pPr indent="0" lvl="0" marL="0" marR="0" rtl="0" algn="l">
              <a:lnSpc>
                <a:spcPct val="130000"/>
              </a:lnSpc>
              <a:spcBef>
                <a:spcPts val="0"/>
              </a:spcBef>
              <a:spcAft>
                <a:spcPts val="0"/>
              </a:spcAft>
              <a:buNone/>
            </a:pPr>
            <a:r>
              <a:rPr b="1" lang="en-US" sz="2100">
                <a:solidFill>
                  <a:srgbClr val="0077A9"/>
                </a:solidFill>
                <a:latin typeface="Calibri"/>
                <a:ea typeface="Calibri"/>
                <a:cs typeface="Calibri"/>
                <a:sym typeface="Calibri"/>
              </a:rPr>
              <a:t>TEXTBOOK OPTIONS!</a:t>
            </a:r>
            <a:endParaRPr/>
          </a:p>
          <a:p>
            <a:pPr indent="0" lvl="0" marL="0" marR="0" rtl="0" algn="l">
              <a:lnSpc>
                <a:spcPct val="130000"/>
              </a:lnSpc>
              <a:spcBef>
                <a:spcPts val="0"/>
              </a:spcBef>
              <a:spcAft>
                <a:spcPts val="0"/>
              </a:spcAft>
              <a:buNone/>
            </a:pPr>
            <a:r>
              <a:rPr b="1" lang="en-US" sz="2100">
                <a:solidFill>
                  <a:srgbClr val="0077A9"/>
                </a:solidFill>
                <a:latin typeface="Calibri"/>
                <a:ea typeface="Calibri"/>
                <a:cs typeface="Calibri"/>
                <a:sym typeface="Calibri"/>
              </a:rPr>
              <a:t>Rental</a:t>
            </a:r>
            <a:endParaRPr/>
          </a:p>
          <a:p>
            <a:pPr indent="0" lvl="0" marL="0" marR="0" rtl="0" algn="l">
              <a:lnSpc>
                <a:spcPct val="130000"/>
              </a:lnSpc>
              <a:spcBef>
                <a:spcPts val="0"/>
              </a:spcBef>
              <a:spcAft>
                <a:spcPts val="0"/>
              </a:spcAft>
              <a:buNone/>
            </a:pPr>
            <a:r>
              <a:rPr b="1" lang="en-US" sz="2100">
                <a:solidFill>
                  <a:srgbClr val="0077A9"/>
                </a:solidFill>
                <a:latin typeface="Calibri"/>
                <a:ea typeface="Calibri"/>
                <a:cs typeface="Calibri"/>
                <a:sym typeface="Calibri"/>
              </a:rPr>
              <a:t>Digital</a:t>
            </a:r>
            <a:endParaRPr/>
          </a:p>
          <a:p>
            <a:pPr indent="0" lvl="0" marL="0" marR="0" rtl="0" algn="l">
              <a:lnSpc>
                <a:spcPct val="130000"/>
              </a:lnSpc>
              <a:spcBef>
                <a:spcPts val="0"/>
              </a:spcBef>
              <a:spcAft>
                <a:spcPts val="0"/>
              </a:spcAft>
              <a:buNone/>
            </a:pPr>
            <a:r>
              <a:rPr b="1" lang="en-US" sz="2100">
                <a:solidFill>
                  <a:srgbClr val="0077A9"/>
                </a:solidFill>
                <a:latin typeface="Calibri"/>
                <a:ea typeface="Calibri"/>
                <a:cs typeface="Calibri"/>
                <a:sym typeface="Calibri"/>
              </a:rPr>
              <a:t>Used</a:t>
            </a:r>
            <a:endParaRPr/>
          </a:p>
          <a:p>
            <a:pPr indent="0" lvl="0" marL="0" marR="0" rtl="0" algn="l">
              <a:lnSpc>
                <a:spcPct val="130000"/>
              </a:lnSpc>
              <a:spcBef>
                <a:spcPts val="0"/>
              </a:spcBef>
              <a:spcAft>
                <a:spcPts val="0"/>
              </a:spcAft>
              <a:buNone/>
            </a:pPr>
            <a:r>
              <a:rPr b="1" lang="en-US" sz="2100">
                <a:solidFill>
                  <a:srgbClr val="0077A9"/>
                </a:solidFill>
                <a:latin typeface="Calibri"/>
                <a:ea typeface="Calibri"/>
                <a:cs typeface="Calibri"/>
                <a:sym typeface="Calibri"/>
              </a:rPr>
              <a:t>New</a:t>
            </a:r>
            <a:endParaRPr/>
          </a:p>
        </p:txBody>
      </p:sp>
      <p:pic>
        <p:nvPicPr>
          <p:cNvPr id="367" name="Google Shape;367;p3"/>
          <p:cNvPicPr preferRelativeResize="0"/>
          <p:nvPr/>
        </p:nvPicPr>
        <p:blipFill rotWithShape="1">
          <a:blip r:embed="rId3">
            <a:alphaModFix/>
          </a:blip>
          <a:srcRect b="0" l="0" r="0" t="0"/>
          <a:stretch/>
        </p:blipFill>
        <p:spPr>
          <a:xfrm>
            <a:off x="8266825" y="1574859"/>
            <a:ext cx="3657600" cy="2070100"/>
          </a:xfrm>
          <a:prstGeom prst="rect">
            <a:avLst/>
          </a:prstGeom>
          <a:noFill/>
          <a:ln>
            <a:noFill/>
          </a:ln>
        </p:spPr>
      </p:pic>
      <p:sp>
        <p:nvSpPr>
          <p:cNvPr id="368" name="Google Shape;368;p3"/>
          <p:cNvSpPr/>
          <p:nvPr/>
        </p:nvSpPr>
        <p:spPr>
          <a:xfrm>
            <a:off x="356291" y="6802591"/>
            <a:ext cx="291881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800">
                <a:solidFill>
                  <a:schemeClr val="dk1"/>
                </a:solidFill>
                <a:latin typeface="Arial"/>
                <a:ea typeface="Arial"/>
                <a:cs typeface="Arial"/>
                <a:sym typeface="Arial"/>
              </a:rPr>
              <a:t>*Restrictions apply, see store for details.</a:t>
            </a:r>
            <a:endParaRPr/>
          </a:p>
        </p:txBody>
      </p:sp>
      <p:sp>
        <p:nvSpPr>
          <p:cNvPr id="369" name="Google Shape;369;p3"/>
          <p:cNvSpPr txBox="1"/>
          <p:nvPr/>
        </p:nvSpPr>
        <p:spPr>
          <a:xfrm>
            <a:off x="194926" y="7214265"/>
            <a:ext cx="12337732" cy="458581"/>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GET YOUR BOOKSTORE </a:t>
            </a:r>
            <a:r>
              <a:rPr lang="en-US" sz="2400">
                <a:solidFill>
                  <a:schemeClr val="lt1"/>
                </a:solidFill>
                <a:latin typeface="Arial"/>
                <a:ea typeface="Arial"/>
                <a:cs typeface="Arial"/>
                <a:sym typeface="Arial"/>
              </a:rPr>
              <a:t>30%</a:t>
            </a:r>
            <a:r>
              <a:rPr lang="en-US" sz="14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OFF COUPON  </a:t>
            </a:r>
            <a:r>
              <a:rPr lang="en-US" sz="12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 SIGN UP NOW AT </a:t>
            </a:r>
            <a:r>
              <a:rPr b="1" lang="en-US" sz="1600">
                <a:solidFill>
                  <a:schemeClr val="lt1"/>
                </a:solidFill>
                <a:latin typeface="Arial"/>
                <a:ea typeface="Arial"/>
                <a:cs typeface="Arial"/>
                <a:sym typeface="Arial"/>
              </a:rPr>
              <a:t>DayOneWelcome.com </a:t>
            </a:r>
            <a:r>
              <a:rPr lang="en-US" sz="1600">
                <a:solidFill>
                  <a:schemeClr val="lt1"/>
                </a:solidFill>
                <a:latin typeface="Arial"/>
                <a:ea typeface="Arial"/>
                <a:cs typeface="Arial"/>
                <a:sym typeface="Arial"/>
              </a:rPr>
              <a:t>/ ACCESS CODE: </a:t>
            </a:r>
            <a:r>
              <a:rPr b="1" lang="en-US" sz="1600">
                <a:solidFill>
                  <a:schemeClr val="lt1"/>
                </a:solidFill>
                <a:latin typeface="Arial"/>
                <a:ea typeface="Arial"/>
                <a:cs typeface="Arial"/>
                <a:sym typeface="Arial"/>
              </a:rPr>
              <a:t>2076 </a:t>
            </a:r>
            <a:endParaRPr b="1" sz="1400">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1" name="Shape 641"/>
        <p:cNvGrpSpPr/>
        <p:nvPr/>
      </p:nvGrpSpPr>
      <p:grpSpPr>
        <a:xfrm>
          <a:off x="0" y="0"/>
          <a:ext cx="0" cy="0"/>
          <a:chOff x="0" y="0"/>
          <a:chExt cx="0" cy="0"/>
        </a:xfrm>
      </p:grpSpPr>
      <p:sp>
        <p:nvSpPr>
          <p:cNvPr id="642" name="Google Shape;642;ge6a5e2c9c9_23_27"/>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4700"/>
              <a:buFont typeface="Calibri"/>
              <a:buNone/>
            </a:pPr>
            <a:r>
              <a:rPr lang="en-US" sz="1500"/>
              <a:t>Complete a FAFSA</a:t>
            </a:r>
            <a:endParaRPr sz="1500"/>
          </a:p>
        </p:txBody>
      </p:sp>
      <p:sp>
        <p:nvSpPr>
          <p:cNvPr id="643" name="Google Shape;643;ge6a5e2c9c9_23_27"/>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p>
            <a:pPr indent="0" lvl="0" marL="0" marR="0" rtl="0" algn="l">
              <a:lnSpc>
                <a:spcPct val="90000"/>
              </a:lnSpc>
              <a:spcBef>
                <a:spcPts val="0"/>
              </a:spcBef>
              <a:spcAft>
                <a:spcPts val="0"/>
              </a:spcAft>
              <a:buClr>
                <a:schemeClr val="dk1"/>
              </a:buClr>
              <a:buSzPts val="3400"/>
              <a:buNone/>
            </a:pPr>
            <a:r>
              <a:rPr b="1" lang="en-US" sz="3400">
                <a:latin typeface="Arial"/>
                <a:ea typeface="Arial"/>
                <a:cs typeface="Arial"/>
                <a:sym typeface="Arial"/>
              </a:rPr>
              <a:t>When:  </a:t>
            </a:r>
            <a:endParaRPr sz="1500"/>
          </a:p>
          <a:p>
            <a:pPr indent="0" lvl="0" marL="0" marR="0" rtl="0" algn="l">
              <a:lnSpc>
                <a:spcPct val="90000"/>
              </a:lnSpc>
              <a:spcBef>
                <a:spcPts val="0"/>
              </a:spcBef>
              <a:spcAft>
                <a:spcPts val="0"/>
              </a:spcAft>
              <a:buClr>
                <a:schemeClr val="dk1"/>
              </a:buClr>
              <a:buSzPts val="3000"/>
              <a:buNone/>
            </a:pPr>
            <a:r>
              <a:rPr lang="en-US" sz="3000">
                <a:latin typeface="Calibri"/>
                <a:ea typeface="Calibri"/>
                <a:cs typeface="Calibri"/>
                <a:sym typeface="Calibri"/>
              </a:rPr>
              <a:t>	Now! FAFSA opened October 1</a:t>
            </a:r>
            <a:r>
              <a:rPr baseline="30000" lang="en-US" sz="3000">
                <a:latin typeface="Calibri"/>
                <a:ea typeface="Calibri"/>
                <a:cs typeface="Calibri"/>
                <a:sym typeface="Calibri"/>
              </a:rPr>
              <a:t>st</a:t>
            </a:r>
            <a:r>
              <a:rPr lang="en-US" sz="3000">
                <a:latin typeface="Calibri"/>
                <a:ea typeface="Calibri"/>
                <a:cs typeface="Calibri"/>
                <a:sym typeface="Calibri"/>
              </a:rPr>
              <a:t> each year</a:t>
            </a:r>
            <a:endParaRPr sz="1500"/>
          </a:p>
          <a:p>
            <a:pPr indent="0" lvl="0" marL="0" marR="0" rtl="0" algn="l">
              <a:lnSpc>
                <a:spcPct val="90000"/>
              </a:lnSpc>
              <a:spcBef>
                <a:spcPts val="0"/>
              </a:spcBef>
              <a:spcAft>
                <a:spcPts val="0"/>
              </a:spcAft>
              <a:buClr>
                <a:schemeClr val="dk1"/>
              </a:buClr>
              <a:buSzPts val="3000"/>
              <a:buNone/>
            </a:pPr>
            <a:r>
              <a:rPr lang="en-US" sz="3000">
                <a:latin typeface="Calibri"/>
                <a:ea typeface="Calibri"/>
                <a:cs typeface="Calibri"/>
                <a:sym typeface="Calibri"/>
              </a:rPr>
              <a:t>	Summer semesters: 2020-2021 application</a:t>
            </a:r>
            <a:endParaRPr sz="1500"/>
          </a:p>
          <a:p>
            <a:pPr indent="0" lvl="0" marL="0" marR="0" rtl="0" algn="l">
              <a:lnSpc>
                <a:spcPct val="90000"/>
              </a:lnSpc>
              <a:spcBef>
                <a:spcPts val="0"/>
              </a:spcBef>
              <a:spcAft>
                <a:spcPts val="0"/>
              </a:spcAft>
              <a:buClr>
                <a:schemeClr val="dk1"/>
              </a:buClr>
              <a:buSzPts val="3000"/>
              <a:buNone/>
            </a:pPr>
            <a:r>
              <a:rPr lang="en-US" sz="3000">
                <a:latin typeface="Calibri"/>
                <a:ea typeface="Calibri"/>
                <a:cs typeface="Calibri"/>
                <a:sym typeface="Calibri"/>
              </a:rPr>
              <a:t>	Fall 2021 and on: 2021-2022 application</a:t>
            </a:r>
            <a:endParaRPr sz="3000">
              <a:latin typeface="Arial"/>
              <a:ea typeface="Arial"/>
              <a:cs typeface="Arial"/>
              <a:sym typeface="Arial"/>
            </a:endParaRPr>
          </a:p>
          <a:p>
            <a:pPr indent="0" lvl="0" marL="0" marR="0" rtl="0" algn="l">
              <a:lnSpc>
                <a:spcPct val="90000"/>
              </a:lnSpc>
              <a:spcBef>
                <a:spcPts val="0"/>
              </a:spcBef>
              <a:spcAft>
                <a:spcPts val="0"/>
              </a:spcAft>
              <a:buClr>
                <a:schemeClr val="dk1"/>
              </a:buClr>
              <a:buSzPts val="3400"/>
              <a:buNone/>
            </a:pPr>
            <a:r>
              <a:rPr b="1" lang="en-US" sz="3400">
                <a:latin typeface="Arial"/>
                <a:ea typeface="Arial"/>
                <a:cs typeface="Arial"/>
                <a:sym typeface="Arial"/>
              </a:rPr>
              <a:t>Why: </a:t>
            </a:r>
            <a:endParaRPr sz="1500"/>
          </a:p>
          <a:p>
            <a:pPr indent="0" lvl="0" marL="0" marR="0" rtl="0" algn="l">
              <a:lnSpc>
                <a:spcPct val="90000"/>
              </a:lnSpc>
              <a:spcBef>
                <a:spcPts val="0"/>
              </a:spcBef>
              <a:spcAft>
                <a:spcPts val="0"/>
              </a:spcAft>
              <a:buClr>
                <a:schemeClr val="dk1"/>
              </a:buClr>
              <a:buSzPts val="3000"/>
              <a:buNone/>
            </a:pPr>
            <a:r>
              <a:rPr lang="en-US" sz="3000">
                <a:latin typeface="Calibri"/>
                <a:ea typeface="Calibri"/>
                <a:cs typeface="Calibri"/>
                <a:sym typeface="Calibri"/>
              </a:rPr>
              <a:t>	Apply for grants, loans, Work-Study, and to be considered 	for institutional grants and scholarships… </a:t>
            </a:r>
            <a:r>
              <a:rPr b="1" lang="en-US" sz="3000">
                <a:latin typeface="Arial"/>
                <a:ea typeface="Arial"/>
                <a:cs typeface="Arial"/>
                <a:sym typeface="Arial"/>
              </a:rPr>
              <a:t>You never know! </a:t>
            </a:r>
            <a:endParaRPr sz="1500"/>
          </a:p>
          <a:p>
            <a:pPr indent="0" lvl="0" marL="0" marR="0" rtl="0" algn="l">
              <a:lnSpc>
                <a:spcPct val="90000"/>
              </a:lnSpc>
              <a:spcBef>
                <a:spcPts val="0"/>
              </a:spcBef>
              <a:spcAft>
                <a:spcPts val="0"/>
              </a:spcAft>
              <a:buClr>
                <a:schemeClr val="dk1"/>
              </a:buClr>
              <a:buSzPts val="3400"/>
              <a:buNone/>
            </a:pPr>
            <a:r>
              <a:rPr b="1" lang="en-US" sz="3400">
                <a:latin typeface="Arial"/>
                <a:ea typeface="Arial"/>
                <a:cs typeface="Arial"/>
                <a:sym typeface="Arial"/>
              </a:rPr>
              <a:t>How:</a:t>
            </a:r>
            <a:endParaRPr b="1" sz="3200">
              <a:latin typeface="Calibri"/>
              <a:ea typeface="Calibri"/>
              <a:cs typeface="Calibri"/>
              <a:sym typeface="Calibri"/>
            </a:endParaRPr>
          </a:p>
          <a:p>
            <a:pPr indent="0" lvl="0" marL="0" marR="0" rtl="0" algn="l">
              <a:lnSpc>
                <a:spcPct val="90000"/>
              </a:lnSpc>
              <a:spcBef>
                <a:spcPts val="0"/>
              </a:spcBef>
              <a:spcAft>
                <a:spcPts val="0"/>
              </a:spcAft>
              <a:buClr>
                <a:schemeClr val="dk1"/>
              </a:buClr>
              <a:buSzPts val="3000"/>
              <a:buNone/>
            </a:pPr>
            <a:r>
              <a:rPr lang="en-US" sz="3000">
                <a:latin typeface="Calibri"/>
                <a:ea typeface="Calibri"/>
                <a:cs typeface="Calibri"/>
                <a:sym typeface="Calibri"/>
              </a:rPr>
              <a:t>	Online at </a:t>
            </a:r>
            <a:r>
              <a:rPr lang="en-US" sz="3000" u="sng">
                <a:latin typeface="Calibri"/>
                <a:ea typeface="Calibri"/>
                <a:cs typeface="Calibri"/>
                <a:sym typeface="Calibri"/>
              </a:rPr>
              <a:t>studentaid.gov</a:t>
            </a:r>
            <a:endParaRPr sz="3000">
              <a:latin typeface="Calibri"/>
              <a:ea typeface="Calibri"/>
              <a:cs typeface="Calibri"/>
              <a:sym typeface="Calibri"/>
            </a:endParaRPr>
          </a:p>
          <a:p>
            <a:pPr indent="0" lvl="0" marL="0" marR="0" rtl="0" algn="l">
              <a:lnSpc>
                <a:spcPct val="90000"/>
              </a:lnSpc>
              <a:spcBef>
                <a:spcPts val="0"/>
              </a:spcBef>
              <a:spcAft>
                <a:spcPts val="0"/>
              </a:spcAft>
              <a:buClr>
                <a:schemeClr val="dk1"/>
              </a:buClr>
              <a:buSzPts val="3000"/>
              <a:buNone/>
            </a:pPr>
            <a:r>
              <a:rPr lang="en-US" sz="3000">
                <a:latin typeface="Calibri"/>
                <a:ea typeface="Calibri"/>
                <a:cs typeface="Calibri"/>
                <a:sym typeface="Calibri"/>
              </a:rPr>
              <a:t>	StudentAid.gov app</a:t>
            </a:r>
            <a:endParaRPr sz="1500"/>
          </a:p>
          <a:p>
            <a:pPr indent="0" lvl="0" marL="0" rtl="0" algn="l">
              <a:lnSpc>
                <a:spcPct val="90000"/>
              </a:lnSpc>
              <a:spcBef>
                <a:spcPts val="1100"/>
              </a:spcBef>
              <a:spcAft>
                <a:spcPts val="0"/>
              </a:spcAft>
              <a:buClr>
                <a:schemeClr val="dk1"/>
              </a:buClr>
              <a:buSzPts val="3000"/>
              <a:buNone/>
            </a:pPr>
            <a:r>
              <a:t/>
            </a:r>
            <a:endParaRPr sz="15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7" name="Shape 647"/>
        <p:cNvGrpSpPr/>
        <p:nvPr/>
      </p:nvGrpSpPr>
      <p:grpSpPr>
        <a:xfrm>
          <a:off x="0" y="0"/>
          <a:ext cx="0" cy="0"/>
          <a:chOff x="0" y="0"/>
          <a:chExt cx="0" cy="0"/>
        </a:xfrm>
      </p:grpSpPr>
      <p:sp>
        <p:nvSpPr>
          <p:cNvPr id="648" name="Google Shape;648;ge6a5e2c9c9_23_32"/>
          <p:cNvSpPr txBox="1"/>
          <p:nvPr>
            <p:ph type="title"/>
          </p:nvPr>
        </p:nvSpPr>
        <p:spPr>
          <a:xfrm>
            <a:off x="281594" y="477691"/>
            <a:ext cx="11041380" cy="1502305"/>
          </a:xfrm>
          <a:prstGeom prst="rect">
            <a:avLst/>
          </a:prstGeom>
          <a:noFill/>
          <a:ln>
            <a:noFill/>
          </a:ln>
        </p:spPr>
        <p:txBody>
          <a:bodyPr anchorCtr="0" anchor="ctr" bIns="49250" lIns="98525" spcFirstLastPara="1" rIns="98525" wrap="square" tIns="49250">
            <a:normAutofit/>
          </a:bodyPr>
          <a:lstStyle/>
          <a:p>
            <a:pPr indent="0" lvl="0" marL="0" marR="0" rtl="0" algn="l">
              <a:lnSpc>
                <a:spcPct val="90000"/>
              </a:lnSpc>
              <a:spcBef>
                <a:spcPts val="0"/>
              </a:spcBef>
              <a:spcAft>
                <a:spcPts val="0"/>
              </a:spcAft>
              <a:buClr>
                <a:schemeClr val="lt1"/>
              </a:buClr>
              <a:buSzPts val="4700"/>
              <a:buFont typeface="Calibri"/>
              <a:buNone/>
            </a:pPr>
            <a:r>
              <a:rPr lang="en-US" sz="1500">
                <a:solidFill>
                  <a:schemeClr val="lt1"/>
                </a:solidFill>
              </a:rPr>
              <a:t>Understanding your Aid Package</a:t>
            </a:r>
            <a:endParaRPr sz="1500"/>
          </a:p>
        </p:txBody>
      </p:sp>
      <p:sp>
        <p:nvSpPr>
          <p:cNvPr id="649" name="Google Shape;649;ge6a5e2c9c9_23_32"/>
          <p:cNvSpPr txBox="1"/>
          <p:nvPr>
            <p:ph idx="1" type="body"/>
          </p:nvPr>
        </p:nvSpPr>
        <p:spPr>
          <a:xfrm>
            <a:off x="281594" y="1968104"/>
            <a:ext cx="11041380" cy="4931516"/>
          </a:xfrm>
          <a:prstGeom prst="rect">
            <a:avLst/>
          </a:prstGeom>
          <a:noFill/>
          <a:ln>
            <a:noFill/>
          </a:ln>
        </p:spPr>
        <p:txBody>
          <a:bodyPr anchorCtr="0" anchor="t" bIns="49250" lIns="98525" spcFirstLastPara="1" rIns="98525" wrap="square" tIns="49250">
            <a:normAutofit/>
          </a:bodyPr>
          <a:lstStyle/>
          <a:p>
            <a:pPr indent="0" lvl="0" marL="0" rtl="0" algn="l">
              <a:lnSpc>
                <a:spcPct val="90000"/>
              </a:lnSpc>
              <a:spcBef>
                <a:spcPts val="0"/>
              </a:spcBef>
              <a:spcAft>
                <a:spcPts val="0"/>
              </a:spcAft>
              <a:buClr>
                <a:schemeClr val="dk1"/>
              </a:buClr>
              <a:buSzPts val="3000"/>
              <a:buNone/>
            </a:pPr>
            <a:br>
              <a:rPr lang="en-US" sz="3000">
                <a:solidFill>
                  <a:schemeClr val="dk1"/>
                </a:solidFill>
                <a:latin typeface="Calibri"/>
                <a:ea typeface="Calibri"/>
                <a:cs typeface="Calibri"/>
                <a:sym typeface="Calibri"/>
              </a:rPr>
            </a:br>
            <a:endParaRPr sz="1500"/>
          </a:p>
        </p:txBody>
      </p:sp>
      <p:sp>
        <p:nvSpPr>
          <p:cNvPr id="650" name="Google Shape;650;ge6a5e2c9c9_23_32"/>
          <p:cNvSpPr txBox="1"/>
          <p:nvPr/>
        </p:nvSpPr>
        <p:spPr>
          <a:xfrm>
            <a:off x="790749" y="2685899"/>
            <a:ext cx="9134648" cy="4931516"/>
          </a:xfrm>
          <a:prstGeom prst="rect">
            <a:avLst/>
          </a:prstGeom>
          <a:noFill/>
          <a:ln>
            <a:noFill/>
          </a:ln>
        </p:spPr>
        <p:txBody>
          <a:bodyPr anchorCtr="0" anchor="t" bIns="49250" lIns="98525" spcFirstLastPara="1" rIns="98525" wrap="square" tIns="49250">
            <a:normAutofit/>
          </a:bodyPr>
          <a:lstStyle/>
          <a:p>
            <a:pPr indent="0" lvl="0" marL="0" marR="0" rtl="0" algn="l">
              <a:lnSpc>
                <a:spcPct val="90000"/>
              </a:lnSpc>
              <a:spcBef>
                <a:spcPts val="0"/>
              </a:spcBef>
              <a:spcAft>
                <a:spcPts val="0"/>
              </a:spcAft>
              <a:buClr>
                <a:schemeClr val="lt1"/>
              </a:buClr>
              <a:buSzPts val="3400"/>
              <a:buFont typeface="Arial"/>
              <a:buNone/>
            </a:pPr>
            <a:r>
              <a:rPr b="1" i="0" lang="en-US" sz="3400" u="none" cap="none" strike="noStrike">
                <a:solidFill>
                  <a:schemeClr val="lt1"/>
                </a:solidFill>
                <a:latin typeface="Arial"/>
                <a:ea typeface="Arial"/>
                <a:cs typeface="Arial"/>
                <a:sym typeface="Arial"/>
              </a:rPr>
              <a:t>Don’t see it yet?  </a:t>
            </a:r>
            <a:endParaRPr b="0" i="0" sz="17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lt1"/>
              </a:buClr>
              <a:buSzPts val="3400"/>
              <a:buFont typeface="Arial"/>
              <a:buNone/>
            </a:pPr>
            <a:r>
              <a:rPr b="0" i="0" lang="en-US" sz="3400" u="none" cap="none" strike="noStrike">
                <a:solidFill>
                  <a:schemeClr val="lt1"/>
                </a:solidFill>
                <a:latin typeface="Calibri"/>
                <a:ea typeface="Calibri"/>
                <a:cs typeface="Calibri"/>
                <a:sym typeface="Calibri"/>
              </a:rPr>
              <a:t>	All student requirements must be satisfied for a student to be packaged and for aid to disburse </a:t>
            </a:r>
            <a:endParaRPr sz="1500"/>
          </a:p>
          <a:p>
            <a:pPr indent="-25400" lvl="0" marL="241300" marR="0" rtl="0" algn="l">
              <a:lnSpc>
                <a:spcPct val="90000"/>
              </a:lnSpc>
              <a:spcBef>
                <a:spcPts val="0"/>
              </a:spcBef>
              <a:spcAft>
                <a:spcPts val="0"/>
              </a:spcAft>
              <a:buClr>
                <a:schemeClr val="dk1"/>
              </a:buClr>
              <a:buSzPts val="3400"/>
              <a:buFont typeface="Arial"/>
              <a:buNone/>
            </a:pPr>
            <a:r>
              <a:t/>
            </a:r>
            <a:endParaRPr b="0" i="0" sz="3400" u="none" cap="none" strike="noStrike">
              <a:solidFill>
                <a:schemeClr val="lt1"/>
              </a:solidFill>
              <a:latin typeface="Calibri"/>
              <a:ea typeface="Calibri"/>
              <a:cs typeface="Calibri"/>
              <a:sym typeface="Calibri"/>
            </a:endParaRPr>
          </a:p>
          <a:p>
            <a:pPr indent="-241300" lvl="0" marL="241300" marR="0" rtl="0" algn="l">
              <a:lnSpc>
                <a:spcPct val="90000"/>
              </a:lnSpc>
              <a:spcBef>
                <a:spcPts val="0"/>
              </a:spcBef>
              <a:spcAft>
                <a:spcPts val="0"/>
              </a:spcAft>
              <a:buClr>
                <a:srgbClr val="323F4F"/>
              </a:buClr>
              <a:buSzPts val="3000"/>
              <a:buFont typeface="Courier New"/>
              <a:buChar char="o"/>
            </a:pPr>
            <a:r>
              <a:rPr b="0" i="0" lang="en-US" sz="3400" u="none" cap="none" strike="noStrike">
                <a:solidFill>
                  <a:schemeClr val="lt1"/>
                </a:solidFill>
                <a:latin typeface="Calibri"/>
                <a:ea typeface="Calibri"/>
                <a:cs typeface="Calibri"/>
                <a:sym typeface="Calibri"/>
              </a:rPr>
              <a:t>Must meet SAP, enrollment requirement, </a:t>
            </a:r>
            <a:endParaRPr sz="1500"/>
          </a:p>
          <a:p>
            <a:pPr indent="-241300" lvl="0" marL="241300" marR="0" rtl="0" algn="l">
              <a:lnSpc>
                <a:spcPct val="90000"/>
              </a:lnSpc>
              <a:spcBef>
                <a:spcPts val="0"/>
              </a:spcBef>
              <a:spcAft>
                <a:spcPts val="0"/>
              </a:spcAft>
              <a:buClr>
                <a:srgbClr val="323F4F"/>
              </a:buClr>
              <a:buSzPts val="3000"/>
              <a:buFont typeface="Courier New"/>
              <a:buChar char="o"/>
            </a:pPr>
            <a:r>
              <a:rPr b="0" i="0" lang="en-US" sz="3400" u="none" cap="none" strike="noStrike">
                <a:solidFill>
                  <a:schemeClr val="lt1"/>
                </a:solidFill>
                <a:latin typeface="Calibri"/>
                <a:ea typeface="Calibri"/>
                <a:cs typeface="Calibri"/>
                <a:sym typeface="Calibri"/>
              </a:rPr>
              <a:t>degree applicability</a:t>
            </a:r>
            <a:endParaRPr sz="1500"/>
          </a:p>
          <a:p>
            <a:pPr indent="-50800" lvl="0" marL="241300" marR="0" rtl="0" algn="l">
              <a:lnSpc>
                <a:spcPct val="90000"/>
              </a:lnSpc>
              <a:spcBef>
                <a:spcPts val="0"/>
              </a:spcBef>
              <a:spcAft>
                <a:spcPts val="0"/>
              </a:spcAft>
              <a:buClr>
                <a:srgbClr val="323F4F"/>
              </a:buClr>
              <a:buSzPts val="3000"/>
              <a:buFont typeface="Courier New"/>
              <a:buNone/>
            </a:pPr>
            <a:r>
              <a:t/>
            </a:r>
            <a:endParaRPr b="0" i="0" sz="3400" u="none" cap="none" strike="noStrike">
              <a:solidFill>
                <a:schemeClr val="lt1"/>
              </a:solidFill>
              <a:latin typeface="Calibri"/>
              <a:ea typeface="Calibri"/>
              <a:cs typeface="Calibri"/>
              <a:sym typeface="Calibri"/>
            </a:endParaRPr>
          </a:p>
          <a:p>
            <a:pPr indent="-50800" lvl="0" marL="241300" marR="0" rtl="0" algn="l">
              <a:lnSpc>
                <a:spcPct val="90000"/>
              </a:lnSpc>
              <a:spcBef>
                <a:spcPts val="0"/>
              </a:spcBef>
              <a:spcAft>
                <a:spcPts val="0"/>
              </a:spcAft>
              <a:buClr>
                <a:srgbClr val="323F4F"/>
              </a:buClr>
              <a:buSzPts val="3000"/>
              <a:buFont typeface="Courier New"/>
              <a:buNone/>
            </a:pPr>
            <a:r>
              <a:t/>
            </a:r>
            <a:endParaRPr b="0" i="0" sz="17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Arial"/>
              <a:buNone/>
            </a:pPr>
            <a:r>
              <a:t/>
            </a:r>
            <a:endParaRPr b="0" i="0" sz="34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700"/>
              <a:buFont typeface="Arial"/>
              <a:buNone/>
            </a:pPr>
            <a:r>
              <a:t/>
            </a:r>
            <a:endParaRPr b="0" i="0" sz="1700" u="none" cap="none" strike="noStrike">
              <a:solidFill>
                <a:schemeClr val="lt1"/>
              </a:solidFill>
              <a:latin typeface="Calibri"/>
              <a:ea typeface="Calibri"/>
              <a:cs typeface="Calibri"/>
              <a:sym typeface="Calibri"/>
            </a:endParaRPr>
          </a:p>
          <a:p>
            <a:pPr indent="0" lvl="0" marL="0" marR="0" rtl="0" algn="l">
              <a:lnSpc>
                <a:spcPct val="90000"/>
              </a:lnSpc>
              <a:spcBef>
                <a:spcPts val="1100"/>
              </a:spcBef>
              <a:spcAft>
                <a:spcPts val="0"/>
              </a:spcAft>
              <a:buClr>
                <a:schemeClr val="dk1"/>
              </a:buClr>
              <a:buSzPts val="3000"/>
              <a:buFont typeface="Arial"/>
              <a:buNone/>
            </a:pPr>
            <a:r>
              <a:t/>
            </a:r>
            <a:endParaRPr b="0" i="0" sz="3000" u="none" cap="none" strike="noStrik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4" name="Shape 654"/>
        <p:cNvGrpSpPr/>
        <p:nvPr/>
      </p:nvGrpSpPr>
      <p:grpSpPr>
        <a:xfrm>
          <a:off x="0" y="0"/>
          <a:ext cx="0" cy="0"/>
          <a:chOff x="0" y="0"/>
          <a:chExt cx="0" cy="0"/>
        </a:xfrm>
      </p:grpSpPr>
      <p:sp>
        <p:nvSpPr>
          <p:cNvPr id="655" name="Google Shape;655;ge6a5e2c9c9_23_38"/>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4700"/>
              <a:buFont typeface="Calibri"/>
              <a:buNone/>
            </a:pPr>
            <a:r>
              <a:rPr lang="en-US" sz="1500"/>
              <a:t>Apply for Scholarships</a:t>
            </a:r>
            <a:endParaRPr sz="1500"/>
          </a:p>
        </p:txBody>
      </p:sp>
      <p:sp>
        <p:nvSpPr>
          <p:cNvPr id="656" name="Google Shape;656;ge6a5e2c9c9_23_38"/>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p>
            <a:pPr indent="-50800" lvl="0" marL="241300" rtl="0" algn="l">
              <a:lnSpc>
                <a:spcPct val="90000"/>
              </a:lnSpc>
              <a:spcBef>
                <a:spcPts val="0"/>
              </a:spcBef>
              <a:spcAft>
                <a:spcPts val="0"/>
              </a:spcAft>
              <a:buClr>
                <a:schemeClr val="dk1"/>
              </a:buClr>
              <a:buSzPts val="3000"/>
              <a:buNone/>
            </a:pPr>
            <a:r>
              <a:t/>
            </a:r>
            <a:endParaRPr sz="1500"/>
          </a:p>
        </p:txBody>
      </p:sp>
      <p:pic>
        <p:nvPicPr>
          <p:cNvPr id="657" name="Google Shape;657;ge6a5e2c9c9_23_38"/>
          <p:cNvPicPr preferRelativeResize="0"/>
          <p:nvPr/>
        </p:nvPicPr>
        <p:blipFill rotWithShape="1">
          <a:blip r:embed="rId4">
            <a:alphaModFix/>
          </a:blip>
          <a:srcRect b="0" l="0" r="0" t="0"/>
          <a:stretch/>
        </p:blipFill>
        <p:spPr>
          <a:xfrm>
            <a:off x="764341" y="1803584"/>
            <a:ext cx="6724595" cy="539884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1" name="Shape 661"/>
        <p:cNvGrpSpPr/>
        <p:nvPr/>
      </p:nvGrpSpPr>
      <p:grpSpPr>
        <a:xfrm>
          <a:off x="0" y="0"/>
          <a:ext cx="0" cy="0"/>
          <a:chOff x="0" y="0"/>
          <a:chExt cx="0" cy="0"/>
        </a:xfrm>
      </p:grpSpPr>
      <p:sp>
        <p:nvSpPr>
          <p:cNvPr id="662" name="Google Shape;662;ge6a5e2c9c9_23_44"/>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lt1"/>
              </a:buClr>
              <a:buSzPts val="4700"/>
              <a:buFont typeface="Calibri"/>
              <a:buNone/>
            </a:pPr>
            <a:r>
              <a:rPr lang="en-US" sz="1500">
                <a:solidFill>
                  <a:schemeClr val="lt1"/>
                </a:solidFill>
              </a:rPr>
              <a:t>Bright Futures Scholarships </a:t>
            </a:r>
            <a:endParaRPr sz="1500"/>
          </a:p>
        </p:txBody>
      </p:sp>
      <p:sp>
        <p:nvSpPr>
          <p:cNvPr id="663" name="Google Shape;663;ge6a5e2c9c9_23_44"/>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p>
            <a:pPr indent="-495300" lvl="0" marL="495300" marR="0" rtl="0" algn="l">
              <a:lnSpc>
                <a:spcPct val="90000"/>
              </a:lnSpc>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Inform Bright Futures that you will attend </a:t>
            </a:r>
            <a:r>
              <a:rPr b="1" lang="en-US" sz="3200">
                <a:solidFill>
                  <a:srgbClr val="323F4F"/>
                </a:solidFill>
                <a:latin typeface="Calibri"/>
                <a:ea typeface="Calibri"/>
                <a:cs typeface="Calibri"/>
                <a:sym typeface="Calibri"/>
              </a:rPr>
              <a:t>FAU</a:t>
            </a:r>
            <a:endParaRPr sz="1500"/>
          </a:p>
          <a:p>
            <a:pPr indent="-495300" lvl="0" marL="495300" marR="0" rtl="0" algn="l">
              <a:lnSpc>
                <a:spcPct val="90000"/>
              </a:lnSpc>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Required GPA to renew</a:t>
            </a:r>
            <a:endParaRPr sz="1500"/>
          </a:p>
          <a:p>
            <a:pPr indent="-495300" lvl="1" marL="990600" marR="0" rtl="0" algn="l">
              <a:lnSpc>
                <a:spcPct val="90000"/>
              </a:lnSpc>
              <a:spcBef>
                <a:spcPts val="0"/>
              </a:spcBef>
              <a:spcAft>
                <a:spcPts val="0"/>
              </a:spcAft>
              <a:buClr>
                <a:schemeClr val="lt1"/>
              </a:buClr>
              <a:buSzPts val="3200"/>
              <a:buFont typeface="Courier New"/>
              <a:buChar char="o"/>
            </a:pPr>
            <a:r>
              <a:rPr b="0" i="0" lang="en-US" sz="3200" u="none" cap="none" strike="noStrike">
                <a:solidFill>
                  <a:schemeClr val="lt1"/>
                </a:solidFill>
                <a:latin typeface="Calibri"/>
                <a:ea typeface="Calibri"/>
                <a:cs typeface="Calibri"/>
                <a:sym typeface="Calibri"/>
              </a:rPr>
              <a:t>Florida Academic Scholarship: 3.0 GPA</a:t>
            </a:r>
            <a:endParaRPr sz="1500"/>
          </a:p>
          <a:p>
            <a:pPr indent="-482600" lvl="2" marL="1473200" marR="0" rtl="0" algn="l">
              <a:lnSpc>
                <a:spcPct val="90000"/>
              </a:lnSpc>
              <a:spcBef>
                <a:spcPts val="0"/>
              </a:spcBef>
              <a:spcAft>
                <a:spcPts val="0"/>
              </a:spcAft>
              <a:buClr>
                <a:schemeClr val="lt1"/>
              </a:buClr>
              <a:buSzPts val="3200"/>
              <a:buFont typeface="Noto Sans Symbols"/>
              <a:buChar char="▪"/>
            </a:pPr>
            <a:r>
              <a:rPr b="0" i="0" lang="en-US" sz="3200" u="none" cap="none" strike="noStrike">
                <a:solidFill>
                  <a:schemeClr val="lt1"/>
                </a:solidFill>
                <a:latin typeface="Calibri"/>
                <a:ea typeface="Calibri"/>
                <a:cs typeface="Calibri"/>
                <a:sym typeface="Calibri"/>
              </a:rPr>
              <a:t>Covers 100% of tuition and applicable fees</a:t>
            </a:r>
            <a:endParaRPr sz="3200">
              <a:solidFill>
                <a:schemeClr val="lt1"/>
              </a:solidFill>
            </a:endParaRPr>
          </a:p>
          <a:p>
            <a:pPr indent="-317500" lvl="1" marL="736600" marR="0" rtl="0" algn="l">
              <a:lnSpc>
                <a:spcPct val="90000"/>
              </a:lnSpc>
              <a:spcBef>
                <a:spcPts val="0"/>
              </a:spcBef>
              <a:spcAft>
                <a:spcPts val="0"/>
              </a:spcAft>
              <a:buClr>
                <a:schemeClr val="lt1"/>
              </a:buClr>
              <a:buSzPts val="3200"/>
              <a:buFont typeface="Noto Sans Symbols"/>
              <a:buChar char="o"/>
            </a:pPr>
            <a:r>
              <a:rPr b="0" i="0" lang="en-US" sz="3200" u="none" cap="none" strike="noStrike">
                <a:solidFill>
                  <a:schemeClr val="lt1"/>
                </a:solidFill>
                <a:latin typeface="Calibri"/>
                <a:ea typeface="Calibri"/>
                <a:cs typeface="Calibri"/>
                <a:sym typeface="Calibri"/>
              </a:rPr>
              <a:t>Florida Medallion Scholarship: 2.75 GPA</a:t>
            </a:r>
            <a:endParaRPr sz="1500"/>
          </a:p>
          <a:p>
            <a:pPr indent="-482600" lvl="2" marL="1473200" marR="0" rtl="0" algn="l">
              <a:lnSpc>
                <a:spcPct val="90000"/>
              </a:lnSpc>
              <a:spcBef>
                <a:spcPts val="0"/>
              </a:spcBef>
              <a:spcAft>
                <a:spcPts val="0"/>
              </a:spcAft>
              <a:buClr>
                <a:schemeClr val="lt1"/>
              </a:buClr>
              <a:buSzPts val="3200"/>
              <a:buFont typeface="Noto Sans Symbols"/>
              <a:buChar char="▪"/>
            </a:pPr>
            <a:r>
              <a:rPr b="0" i="0" lang="en-US" sz="3200" u="none" cap="none" strike="noStrike">
                <a:solidFill>
                  <a:schemeClr val="lt1"/>
                </a:solidFill>
                <a:latin typeface="Calibri"/>
                <a:ea typeface="Calibri"/>
                <a:cs typeface="Calibri"/>
                <a:sym typeface="Calibri"/>
              </a:rPr>
              <a:t>Covers 75% of tuition and applicable fees</a:t>
            </a:r>
            <a:endParaRPr sz="1500"/>
          </a:p>
          <a:p>
            <a:pPr indent="-495300" lvl="0" marL="495300" marR="0" rtl="0" algn="l">
              <a:lnSpc>
                <a:spcPct val="90000"/>
              </a:lnSpc>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Must be enrolled in minimum 6 credits and degree seeking  </a:t>
            </a:r>
            <a:endParaRPr sz="1500"/>
          </a:p>
          <a:p>
            <a:pPr indent="-495300" lvl="0" marL="495300" marR="0" rtl="0" algn="l">
              <a:lnSpc>
                <a:spcPct val="90000"/>
              </a:lnSpc>
              <a:spcBef>
                <a:spcPts val="0"/>
              </a:spcBef>
              <a:spcAft>
                <a:spcPts val="0"/>
              </a:spcAft>
              <a:buClr>
                <a:schemeClr val="lt1"/>
              </a:buClr>
              <a:buSzPts val="3200"/>
              <a:buFont typeface="Arial"/>
              <a:buChar char="•"/>
            </a:pPr>
            <a:r>
              <a:rPr lang="en-US" sz="3200">
                <a:solidFill>
                  <a:schemeClr val="lt1"/>
                </a:solidFill>
                <a:latin typeface="Calibri"/>
                <a:ea typeface="Calibri"/>
                <a:cs typeface="Calibri"/>
                <a:sym typeface="Calibri"/>
              </a:rPr>
              <a:t>Available during the Summer! </a:t>
            </a:r>
            <a:endParaRPr sz="1500"/>
          </a:p>
          <a:p>
            <a:pPr indent="-50800" lvl="0" marL="241300" rtl="0" algn="l">
              <a:lnSpc>
                <a:spcPct val="90000"/>
              </a:lnSpc>
              <a:spcBef>
                <a:spcPts val="1100"/>
              </a:spcBef>
              <a:spcAft>
                <a:spcPts val="0"/>
              </a:spcAft>
              <a:buClr>
                <a:schemeClr val="dk1"/>
              </a:buClr>
              <a:buSzPts val="3000"/>
              <a:buNone/>
            </a:pPr>
            <a:r>
              <a:t/>
            </a:r>
            <a:endParaRPr sz="15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7" name="Shape 667"/>
        <p:cNvGrpSpPr/>
        <p:nvPr/>
      </p:nvGrpSpPr>
      <p:grpSpPr>
        <a:xfrm>
          <a:off x="0" y="0"/>
          <a:ext cx="0" cy="0"/>
          <a:chOff x="0" y="0"/>
          <a:chExt cx="0" cy="0"/>
        </a:xfrm>
      </p:grpSpPr>
      <p:sp>
        <p:nvSpPr>
          <p:cNvPr id="668" name="Google Shape;668;ge6a5e2c9c9_23_49"/>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4700"/>
              <a:buFont typeface="Calibri"/>
              <a:buNone/>
            </a:pPr>
            <a:r>
              <a:rPr lang="en-US" sz="1500"/>
              <a:t>Student Loans 101</a:t>
            </a:r>
            <a:endParaRPr sz="1500"/>
          </a:p>
        </p:txBody>
      </p:sp>
      <p:sp>
        <p:nvSpPr>
          <p:cNvPr id="669" name="Google Shape;669;ge6a5e2c9c9_23_49"/>
          <p:cNvSpPr txBox="1"/>
          <p:nvPr>
            <p:ph idx="1" type="body"/>
          </p:nvPr>
        </p:nvSpPr>
        <p:spPr>
          <a:xfrm>
            <a:off x="880110" y="2069042"/>
            <a:ext cx="8945534" cy="4931516"/>
          </a:xfrm>
          <a:prstGeom prst="rect">
            <a:avLst/>
          </a:prstGeom>
          <a:noFill/>
          <a:ln>
            <a:noFill/>
          </a:ln>
        </p:spPr>
        <p:txBody>
          <a:bodyPr anchorCtr="0" anchor="t" bIns="49250" lIns="98525" spcFirstLastPara="1" rIns="98525" wrap="square" tIns="49250">
            <a:normAutofit/>
          </a:bodyPr>
          <a:lstStyle/>
          <a:p>
            <a:pPr indent="0" lvl="0" marL="0" marR="0" rtl="0" algn="l">
              <a:lnSpc>
                <a:spcPct val="90000"/>
              </a:lnSpc>
              <a:spcBef>
                <a:spcPts val="0"/>
              </a:spcBef>
              <a:spcAft>
                <a:spcPts val="0"/>
              </a:spcAft>
              <a:buClr>
                <a:srgbClr val="323F4F"/>
              </a:buClr>
              <a:buSzPts val="3000"/>
              <a:buNone/>
            </a:pPr>
            <a:r>
              <a:rPr b="1" lang="en-US" sz="1500">
                <a:solidFill>
                  <a:srgbClr val="323F4F"/>
                </a:solidFill>
                <a:latin typeface="Arial"/>
                <a:ea typeface="Arial"/>
                <a:cs typeface="Arial"/>
                <a:sym typeface="Arial"/>
              </a:rPr>
              <a:t>If you need to borrow money for college costs: </a:t>
            </a:r>
            <a:endParaRPr sz="2600">
              <a:solidFill>
                <a:srgbClr val="323F4F"/>
              </a:solidFill>
            </a:endParaRPr>
          </a:p>
          <a:p>
            <a:pPr indent="0" lvl="0" marL="0" marR="0" rtl="0" algn="l">
              <a:lnSpc>
                <a:spcPct val="90000"/>
              </a:lnSpc>
              <a:spcBef>
                <a:spcPts val="0"/>
              </a:spcBef>
              <a:spcAft>
                <a:spcPts val="0"/>
              </a:spcAft>
              <a:buClr>
                <a:srgbClr val="323F4F"/>
              </a:buClr>
              <a:buSzPts val="3000"/>
              <a:buNone/>
            </a:pPr>
            <a:r>
              <a:rPr lang="en-US" sz="3000">
                <a:solidFill>
                  <a:srgbClr val="323F4F"/>
                </a:solidFill>
                <a:latin typeface="Calibri"/>
                <a:ea typeface="Calibri"/>
                <a:cs typeface="Calibri"/>
                <a:sym typeface="Calibri"/>
              </a:rPr>
              <a:t>	</a:t>
            </a:r>
            <a:r>
              <a:rPr lang="en-US" sz="2800">
                <a:solidFill>
                  <a:srgbClr val="323F4F"/>
                </a:solidFill>
                <a:latin typeface="Calibri"/>
                <a:ea typeface="Calibri"/>
                <a:cs typeface="Calibri"/>
                <a:sym typeface="Calibri"/>
              </a:rPr>
              <a:t>Start with federal loans: subsidized vs unsubsidized </a:t>
            </a:r>
            <a:endParaRPr sz="2800">
              <a:solidFill>
                <a:srgbClr val="323F4F"/>
              </a:solidFill>
            </a:endParaRPr>
          </a:p>
          <a:p>
            <a:pPr indent="-482600" lvl="2" marL="1473200" marR="0" rtl="0" algn="l">
              <a:lnSpc>
                <a:spcPct val="90000"/>
              </a:lnSpc>
              <a:spcBef>
                <a:spcPts val="0"/>
              </a:spcBef>
              <a:spcAft>
                <a:spcPts val="0"/>
              </a:spcAft>
              <a:buClr>
                <a:schemeClr val="lt1"/>
              </a:buClr>
              <a:buSzPts val="3000"/>
              <a:buFont typeface="Arial"/>
              <a:buChar char="•"/>
            </a:pPr>
            <a:r>
              <a:rPr b="0" i="0" lang="en-US" sz="2800" u="none" cap="none" strike="noStrike">
                <a:solidFill>
                  <a:srgbClr val="323F4F"/>
                </a:solidFill>
                <a:latin typeface="Calibri"/>
                <a:ea typeface="Calibri"/>
                <a:cs typeface="Calibri"/>
                <a:sym typeface="Calibri"/>
              </a:rPr>
              <a:t>Fixed interest rate, income-driven repayment plans, periods of deferment </a:t>
            </a:r>
            <a:r>
              <a:rPr b="1" i="0" lang="en-US" sz="2800" u="none" cap="none" strike="noStrike">
                <a:solidFill>
                  <a:srgbClr val="323F4F"/>
                </a:solidFill>
                <a:latin typeface="Arial"/>
                <a:ea typeface="Arial"/>
                <a:cs typeface="Arial"/>
                <a:sym typeface="Arial"/>
              </a:rPr>
              <a:t>	</a:t>
            </a:r>
            <a:endParaRPr sz="1500"/>
          </a:p>
          <a:p>
            <a:pPr indent="0" lvl="0" marL="0" marR="0" rtl="0" algn="l">
              <a:lnSpc>
                <a:spcPct val="90000"/>
              </a:lnSpc>
              <a:spcBef>
                <a:spcPts val="0"/>
              </a:spcBef>
              <a:spcAft>
                <a:spcPts val="0"/>
              </a:spcAft>
              <a:buClr>
                <a:srgbClr val="323F4F"/>
              </a:buClr>
              <a:buSzPts val="2600"/>
              <a:buNone/>
            </a:pPr>
            <a:r>
              <a:rPr b="1" lang="en-US" sz="2600">
                <a:solidFill>
                  <a:srgbClr val="323F4F"/>
                </a:solidFill>
                <a:latin typeface="Arial"/>
                <a:ea typeface="Arial"/>
                <a:cs typeface="Arial"/>
                <a:sym typeface="Arial"/>
              </a:rPr>
              <a:t>Keep in Mind:</a:t>
            </a:r>
            <a:endParaRPr b="1" sz="2600">
              <a:solidFill>
                <a:srgbClr val="323F4F"/>
              </a:solidFill>
              <a:latin typeface="Calibri"/>
              <a:ea typeface="Calibri"/>
              <a:cs typeface="Calibri"/>
              <a:sym typeface="Calibri"/>
            </a:endParaRPr>
          </a:p>
          <a:p>
            <a:pPr indent="-482600" lvl="2" marL="1473200" marR="0" rtl="0" algn="l">
              <a:lnSpc>
                <a:spcPct val="90000"/>
              </a:lnSpc>
              <a:spcBef>
                <a:spcPts val="0"/>
              </a:spcBef>
              <a:spcAft>
                <a:spcPts val="0"/>
              </a:spcAft>
              <a:buClr>
                <a:schemeClr val="lt1"/>
              </a:buClr>
              <a:buSzPts val="3000"/>
              <a:buFont typeface="Arial"/>
              <a:buChar char="•"/>
            </a:pPr>
            <a:r>
              <a:rPr b="0" i="0" lang="en-US" sz="2800" u="none" cap="none" strike="noStrike">
                <a:solidFill>
                  <a:srgbClr val="323F4F"/>
                </a:solidFill>
                <a:latin typeface="Calibri"/>
                <a:ea typeface="Calibri"/>
                <a:cs typeface="Calibri"/>
                <a:sym typeface="Calibri"/>
              </a:rPr>
              <a:t>Be a responsible borrower</a:t>
            </a:r>
            <a:endParaRPr sz="2800">
              <a:solidFill>
                <a:srgbClr val="323F4F"/>
              </a:solidFill>
            </a:endParaRPr>
          </a:p>
          <a:p>
            <a:pPr indent="-482600" lvl="2" marL="1473200" marR="0" rtl="0" algn="l">
              <a:lnSpc>
                <a:spcPct val="90000"/>
              </a:lnSpc>
              <a:spcBef>
                <a:spcPts val="0"/>
              </a:spcBef>
              <a:spcAft>
                <a:spcPts val="0"/>
              </a:spcAft>
              <a:buClr>
                <a:schemeClr val="lt1"/>
              </a:buClr>
              <a:buSzPts val="3000"/>
              <a:buFont typeface="Arial"/>
              <a:buChar char="•"/>
            </a:pPr>
            <a:r>
              <a:rPr b="0" i="0" lang="en-US" sz="2800" u="none" cap="none" strike="noStrike">
                <a:solidFill>
                  <a:srgbClr val="323F4F"/>
                </a:solidFill>
                <a:latin typeface="Calibri"/>
                <a:ea typeface="Calibri"/>
                <a:cs typeface="Calibri"/>
                <a:sym typeface="Calibri"/>
              </a:rPr>
              <a:t>Research starting salaries in your field</a:t>
            </a:r>
            <a:endParaRPr sz="2800">
              <a:solidFill>
                <a:srgbClr val="323F4F"/>
              </a:solidFill>
            </a:endParaRPr>
          </a:p>
          <a:p>
            <a:pPr indent="-482600" lvl="2" marL="1473200" marR="0" rtl="0" algn="l">
              <a:lnSpc>
                <a:spcPct val="90000"/>
              </a:lnSpc>
              <a:spcBef>
                <a:spcPts val="0"/>
              </a:spcBef>
              <a:spcAft>
                <a:spcPts val="0"/>
              </a:spcAft>
              <a:buClr>
                <a:schemeClr val="lt1"/>
              </a:buClr>
              <a:buSzPts val="3000"/>
              <a:buFont typeface="Arial"/>
              <a:buChar char="•"/>
            </a:pPr>
            <a:r>
              <a:rPr b="0" i="0" lang="en-US" sz="2800" u="none" cap="none" strike="noStrike">
                <a:solidFill>
                  <a:srgbClr val="323F4F"/>
                </a:solidFill>
                <a:latin typeface="Calibri"/>
                <a:ea typeface="Calibri"/>
                <a:cs typeface="Calibri"/>
                <a:sym typeface="Calibri"/>
              </a:rPr>
              <a:t>Understand terms of your loan</a:t>
            </a:r>
            <a:endParaRPr sz="2800">
              <a:solidFill>
                <a:srgbClr val="323F4F"/>
              </a:solidFill>
            </a:endParaRPr>
          </a:p>
          <a:p>
            <a:pPr indent="-482600" lvl="2" marL="1473200" marR="0" rtl="0" algn="l">
              <a:lnSpc>
                <a:spcPct val="90000"/>
              </a:lnSpc>
              <a:spcBef>
                <a:spcPts val="0"/>
              </a:spcBef>
              <a:spcAft>
                <a:spcPts val="0"/>
              </a:spcAft>
              <a:buClr>
                <a:schemeClr val="lt1"/>
              </a:buClr>
              <a:buSzPts val="3000"/>
              <a:buFont typeface="Arial"/>
              <a:buChar char="•"/>
            </a:pPr>
            <a:r>
              <a:rPr b="0" i="0" lang="en-US" sz="2800" u="none" cap="none" strike="noStrike">
                <a:solidFill>
                  <a:srgbClr val="323F4F"/>
                </a:solidFill>
                <a:latin typeface="Calibri"/>
                <a:ea typeface="Calibri"/>
                <a:cs typeface="Calibri"/>
                <a:sym typeface="Calibri"/>
              </a:rPr>
              <a:t>Make payments on time </a:t>
            </a:r>
            <a:endParaRPr sz="2800">
              <a:solidFill>
                <a:srgbClr val="323F4F"/>
              </a:solidFill>
            </a:endParaRPr>
          </a:p>
          <a:p>
            <a:pPr indent="-50800" lvl="0" marL="241300" rtl="0" algn="l">
              <a:lnSpc>
                <a:spcPct val="90000"/>
              </a:lnSpc>
              <a:spcBef>
                <a:spcPts val="1100"/>
              </a:spcBef>
              <a:spcAft>
                <a:spcPts val="0"/>
              </a:spcAft>
              <a:buClr>
                <a:schemeClr val="dk1"/>
              </a:buClr>
              <a:buSzPts val="3000"/>
              <a:buNone/>
            </a:pPr>
            <a:r>
              <a:t/>
            </a:r>
            <a:endParaRPr sz="15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3" name="Shape 673"/>
        <p:cNvGrpSpPr/>
        <p:nvPr/>
      </p:nvGrpSpPr>
      <p:grpSpPr>
        <a:xfrm>
          <a:off x="0" y="0"/>
          <a:ext cx="0" cy="0"/>
          <a:chOff x="0" y="0"/>
          <a:chExt cx="0" cy="0"/>
        </a:xfrm>
      </p:grpSpPr>
      <p:sp>
        <p:nvSpPr>
          <p:cNvPr id="674" name="Google Shape;674;ge6a5e2c9c9_23_54"/>
          <p:cNvSpPr txBox="1"/>
          <p:nvPr>
            <p:ph type="title"/>
          </p:nvPr>
        </p:nvSpPr>
        <p:spPr>
          <a:xfrm>
            <a:off x="107026" y="563326"/>
            <a:ext cx="11041380" cy="1502305"/>
          </a:xfrm>
          <a:prstGeom prst="rect">
            <a:avLst/>
          </a:prstGeom>
          <a:noFill/>
          <a:ln>
            <a:noFill/>
          </a:ln>
        </p:spPr>
        <p:txBody>
          <a:bodyPr anchorCtr="0" anchor="ctr" bIns="49250" lIns="98525" spcFirstLastPara="1" rIns="98525" wrap="square" tIns="49250">
            <a:normAutofit/>
          </a:bodyPr>
          <a:lstStyle/>
          <a:p>
            <a:pPr indent="0" lvl="0" marL="0" marR="0" rtl="0" algn="l">
              <a:lnSpc>
                <a:spcPct val="90000"/>
              </a:lnSpc>
              <a:spcBef>
                <a:spcPts val="0"/>
              </a:spcBef>
              <a:spcAft>
                <a:spcPts val="0"/>
              </a:spcAft>
              <a:buClr>
                <a:schemeClr val="lt1"/>
              </a:buClr>
              <a:buSzPts val="4700"/>
              <a:buFont typeface="Calibri"/>
              <a:buNone/>
            </a:pPr>
            <a:r>
              <a:rPr lang="en-US" sz="1500">
                <a:solidFill>
                  <a:schemeClr val="lt1"/>
                </a:solidFill>
              </a:rPr>
              <a:t>My financial aid package is all set…now what?</a:t>
            </a:r>
            <a:endParaRPr sz="1500"/>
          </a:p>
        </p:txBody>
      </p:sp>
      <p:sp>
        <p:nvSpPr>
          <p:cNvPr id="675" name="Google Shape;675;ge6a5e2c9c9_23_54"/>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p>
            <a:pPr indent="0" lvl="0" marL="0" rtl="0" algn="l">
              <a:lnSpc>
                <a:spcPct val="90000"/>
              </a:lnSpc>
              <a:spcBef>
                <a:spcPts val="0"/>
              </a:spcBef>
              <a:spcAft>
                <a:spcPts val="0"/>
              </a:spcAft>
              <a:buClr>
                <a:schemeClr val="dk1"/>
              </a:buClr>
              <a:buSzPts val="3000"/>
              <a:buNone/>
            </a:pPr>
            <a:br>
              <a:rPr lang="en-US" sz="3000">
                <a:solidFill>
                  <a:schemeClr val="dk1"/>
                </a:solidFill>
                <a:latin typeface="Calibri"/>
                <a:ea typeface="Calibri"/>
                <a:cs typeface="Calibri"/>
                <a:sym typeface="Calibri"/>
              </a:rPr>
            </a:br>
            <a:endParaRPr sz="1500"/>
          </a:p>
        </p:txBody>
      </p:sp>
      <p:sp>
        <p:nvSpPr>
          <p:cNvPr id="676" name="Google Shape;676;ge6a5e2c9c9_23_54"/>
          <p:cNvSpPr txBox="1"/>
          <p:nvPr/>
        </p:nvSpPr>
        <p:spPr>
          <a:xfrm>
            <a:off x="1044286" y="2208896"/>
            <a:ext cx="7085561" cy="1778948"/>
          </a:xfrm>
          <a:prstGeom prst="rect">
            <a:avLst/>
          </a:prstGeom>
          <a:noFill/>
          <a:ln>
            <a:noFill/>
          </a:ln>
        </p:spPr>
        <p:txBody>
          <a:bodyPr anchorCtr="0" anchor="t" bIns="49250" lIns="98525" spcFirstLastPara="1" rIns="98525" wrap="square" tIns="49250">
            <a:spAutoFit/>
          </a:bodyPr>
          <a:lstStyle/>
          <a:p>
            <a:pPr indent="-495300" lvl="0" marL="495300" marR="0" rtl="0" algn="l">
              <a:spcBef>
                <a:spcPts val="0"/>
              </a:spcBef>
              <a:spcAft>
                <a:spcPts val="0"/>
              </a:spcAft>
              <a:buClr>
                <a:srgbClr val="323F4F"/>
              </a:buClr>
              <a:buSzPts val="3000"/>
              <a:buFont typeface="Arial"/>
              <a:buChar char="•"/>
            </a:pPr>
            <a:r>
              <a:rPr b="0" i="0" lang="en-US" sz="2600" u="none" cap="none" strike="noStrike">
                <a:solidFill>
                  <a:schemeClr val="lt1"/>
                </a:solidFill>
                <a:latin typeface="Calibri"/>
                <a:ea typeface="Calibri"/>
                <a:cs typeface="Calibri"/>
                <a:sym typeface="Calibri"/>
              </a:rPr>
              <a:t>Check out the Financial Aid Disbursement Estimator </a:t>
            </a:r>
            <a:endParaRPr b="0" i="0" sz="2600" u="none" cap="none" strike="noStrike">
              <a:solidFill>
                <a:schemeClr val="lt1"/>
              </a:solidFill>
              <a:latin typeface="Calibri"/>
              <a:ea typeface="Calibri"/>
              <a:cs typeface="Calibri"/>
              <a:sym typeface="Calibri"/>
            </a:endParaRPr>
          </a:p>
          <a:p>
            <a:pPr indent="-495300" lvl="0" marL="495300" marR="0" rtl="0" algn="l">
              <a:spcBef>
                <a:spcPts val="0"/>
              </a:spcBef>
              <a:spcAft>
                <a:spcPts val="0"/>
              </a:spcAft>
              <a:buClr>
                <a:srgbClr val="323F4F"/>
              </a:buClr>
              <a:buSzPts val="3000"/>
              <a:buFont typeface="Arial"/>
              <a:buChar char="•"/>
            </a:pPr>
            <a:r>
              <a:rPr b="0" i="0" lang="en-US" sz="2600" u="none" cap="none" strike="noStrike">
                <a:solidFill>
                  <a:schemeClr val="lt1"/>
                </a:solidFill>
                <a:latin typeface="Calibri"/>
                <a:ea typeface="Calibri"/>
                <a:cs typeface="Calibri"/>
                <a:sym typeface="Calibri"/>
              </a:rPr>
              <a:t>Set up Direct Deposit</a:t>
            </a:r>
            <a:endParaRPr b="0" i="0" sz="2600" u="none" cap="none" strike="noStrike">
              <a:solidFill>
                <a:schemeClr val="lt1"/>
              </a:solidFill>
              <a:latin typeface="Calibri"/>
              <a:ea typeface="Calibri"/>
              <a:cs typeface="Calibri"/>
              <a:sym typeface="Calibri"/>
            </a:endParaRPr>
          </a:p>
          <a:p>
            <a:pPr indent="-495300" lvl="0" marL="495300" marR="0" rtl="0" algn="l">
              <a:spcBef>
                <a:spcPts val="0"/>
              </a:spcBef>
              <a:spcAft>
                <a:spcPts val="0"/>
              </a:spcAft>
              <a:buClr>
                <a:srgbClr val="323F4F"/>
              </a:buClr>
              <a:buSzPts val="3000"/>
              <a:buFont typeface="Arial"/>
              <a:buChar char="•"/>
            </a:pPr>
            <a:r>
              <a:rPr b="0" i="0" lang="en-US" sz="2600" u="none" cap="none" strike="noStrike">
                <a:solidFill>
                  <a:schemeClr val="lt1"/>
                </a:solidFill>
                <a:latin typeface="Calibri"/>
                <a:ea typeface="Calibri"/>
                <a:cs typeface="Calibri"/>
                <a:sym typeface="Calibri"/>
              </a:rPr>
              <a:t>Download the Financial Aid Calendar </a:t>
            </a:r>
            <a:endParaRPr b="0" i="0" sz="2600" u="none" cap="none" strike="noStrike">
              <a:solidFill>
                <a:schemeClr val="lt1"/>
              </a:solidFill>
              <a:latin typeface="Calibri"/>
              <a:ea typeface="Calibri"/>
              <a:cs typeface="Calibri"/>
              <a:sym typeface="Calibri"/>
            </a:endParaRPr>
          </a:p>
        </p:txBody>
      </p:sp>
      <p:pic>
        <p:nvPicPr>
          <p:cNvPr id="677" name="Google Shape;677;ge6a5e2c9c9_23_54"/>
          <p:cNvPicPr preferRelativeResize="0"/>
          <p:nvPr/>
        </p:nvPicPr>
        <p:blipFill rotWithShape="1">
          <a:blip r:embed="rId4">
            <a:alphaModFix/>
          </a:blip>
          <a:srcRect b="0" l="0" r="0" t="0"/>
          <a:stretch/>
        </p:blipFill>
        <p:spPr>
          <a:xfrm>
            <a:off x="610129" y="4540547"/>
            <a:ext cx="5790671" cy="2384394"/>
          </a:xfrm>
          <a:prstGeom prst="rect">
            <a:avLst/>
          </a:prstGeom>
          <a:noFill/>
          <a:ln>
            <a:noFill/>
          </a:ln>
        </p:spPr>
      </p:pic>
      <p:pic>
        <p:nvPicPr>
          <p:cNvPr descr="Download Dates on this Page to Your Calendar" id="678" name="Google Shape;678;ge6a5e2c9c9_23_54"/>
          <p:cNvPicPr preferRelativeResize="0"/>
          <p:nvPr/>
        </p:nvPicPr>
        <p:blipFill rotWithShape="1">
          <a:blip r:embed="rId5">
            <a:alphaModFix/>
          </a:blip>
          <a:srcRect b="0" l="0" r="0" t="0"/>
          <a:stretch/>
        </p:blipFill>
        <p:spPr>
          <a:xfrm>
            <a:off x="7845786" y="4285983"/>
            <a:ext cx="2630718" cy="108406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2" name="Shape 682"/>
        <p:cNvGrpSpPr/>
        <p:nvPr/>
      </p:nvGrpSpPr>
      <p:grpSpPr>
        <a:xfrm>
          <a:off x="0" y="0"/>
          <a:ext cx="0" cy="0"/>
          <a:chOff x="0" y="0"/>
          <a:chExt cx="0" cy="0"/>
        </a:xfrm>
      </p:grpSpPr>
      <p:sp>
        <p:nvSpPr>
          <p:cNvPr id="683" name="Google Shape;683;ge6a5e2c9c9_23_62"/>
          <p:cNvSpPr txBox="1"/>
          <p:nvPr>
            <p:ph type="title"/>
          </p:nvPr>
        </p:nvSpPr>
        <p:spPr>
          <a:xfrm>
            <a:off x="0" y="566737"/>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4700"/>
              <a:buFont typeface="Calibri"/>
              <a:buNone/>
            </a:pPr>
            <a:r>
              <a:rPr lang="en-US" sz="2500"/>
              <a:t>Using Financial Aid to pay for Books</a:t>
            </a:r>
            <a:endParaRPr sz="2500"/>
          </a:p>
        </p:txBody>
      </p:sp>
      <p:sp>
        <p:nvSpPr>
          <p:cNvPr id="684" name="Google Shape;684;ge6a5e2c9c9_23_62"/>
          <p:cNvSpPr txBox="1"/>
          <p:nvPr>
            <p:ph idx="1" type="body"/>
          </p:nvPr>
        </p:nvSpPr>
        <p:spPr>
          <a:xfrm>
            <a:off x="456161" y="2119278"/>
            <a:ext cx="11041380" cy="4931516"/>
          </a:xfrm>
          <a:prstGeom prst="rect">
            <a:avLst/>
          </a:prstGeom>
          <a:noFill/>
          <a:ln>
            <a:noFill/>
          </a:ln>
        </p:spPr>
        <p:txBody>
          <a:bodyPr anchorCtr="0" anchor="t" bIns="49250" lIns="98525" spcFirstLastPara="1" rIns="98525" wrap="square" tIns="49250">
            <a:normAutofit/>
          </a:bodyPr>
          <a:lstStyle/>
          <a:p>
            <a:pPr indent="0" lvl="0" marL="0" marR="0" rtl="0" algn="l">
              <a:lnSpc>
                <a:spcPct val="90000"/>
              </a:lnSpc>
              <a:spcBef>
                <a:spcPts val="0"/>
              </a:spcBef>
              <a:spcAft>
                <a:spcPts val="0"/>
              </a:spcAft>
              <a:buClr>
                <a:schemeClr val="dk2"/>
              </a:buClr>
              <a:buSzPts val="3000"/>
              <a:buNone/>
            </a:pPr>
            <a:r>
              <a:rPr lang="en-US" sz="3000">
                <a:solidFill>
                  <a:schemeClr val="dk2"/>
                </a:solidFill>
                <a:latin typeface="Calibri"/>
                <a:ea typeface="Calibri"/>
                <a:cs typeface="Calibri"/>
                <a:sym typeface="Calibri"/>
              </a:rPr>
              <a:t>Short Term Advance – up to $750 in your direct deposit</a:t>
            </a:r>
            <a:endParaRPr sz="1500"/>
          </a:p>
          <a:p>
            <a:pPr indent="0" lvl="0" marL="0" marR="0" rtl="0" algn="l">
              <a:lnSpc>
                <a:spcPct val="90000"/>
              </a:lnSpc>
              <a:spcBef>
                <a:spcPts val="0"/>
              </a:spcBef>
              <a:spcAft>
                <a:spcPts val="0"/>
              </a:spcAft>
              <a:buClr>
                <a:schemeClr val="dk1"/>
              </a:buClr>
              <a:buSzPts val="3000"/>
              <a:buNone/>
            </a:pPr>
            <a:r>
              <a:t/>
            </a:r>
            <a:endParaRPr sz="3000">
              <a:solidFill>
                <a:schemeClr val="dk2"/>
              </a:solidFill>
              <a:latin typeface="Calibri"/>
              <a:ea typeface="Calibri"/>
              <a:cs typeface="Calibri"/>
              <a:sym typeface="Calibri"/>
            </a:endParaRPr>
          </a:p>
          <a:p>
            <a:pPr indent="0" lvl="0" marL="0" marR="0" rtl="0" algn="l">
              <a:lnSpc>
                <a:spcPct val="90000"/>
              </a:lnSpc>
              <a:spcBef>
                <a:spcPts val="0"/>
              </a:spcBef>
              <a:spcAft>
                <a:spcPts val="0"/>
              </a:spcAft>
              <a:buClr>
                <a:schemeClr val="dk2"/>
              </a:buClr>
              <a:buSzPts val="3000"/>
              <a:buNone/>
            </a:pPr>
            <a:r>
              <a:rPr lang="en-US" sz="3000">
                <a:solidFill>
                  <a:schemeClr val="dk2"/>
                </a:solidFill>
                <a:latin typeface="Calibri"/>
                <a:ea typeface="Calibri"/>
                <a:cs typeface="Calibri"/>
                <a:sym typeface="Calibri"/>
              </a:rPr>
              <a:t>Book Store Line of Credit – up to $400 at the bookstore </a:t>
            </a:r>
            <a:endParaRPr sz="1500"/>
          </a:p>
          <a:p>
            <a:pPr indent="0" lvl="0" marL="0" marR="0" rtl="0" algn="l">
              <a:lnSpc>
                <a:spcPct val="90000"/>
              </a:lnSpc>
              <a:spcBef>
                <a:spcPts val="0"/>
              </a:spcBef>
              <a:spcAft>
                <a:spcPts val="0"/>
              </a:spcAft>
              <a:buClr>
                <a:schemeClr val="dk1"/>
              </a:buClr>
              <a:buSzPts val="3000"/>
              <a:buNone/>
            </a:pPr>
            <a:r>
              <a:t/>
            </a:r>
            <a:endParaRPr sz="3000">
              <a:solidFill>
                <a:schemeClr val="lt1"/>
              </a:solidFill>
              <a:latin typeface="Calibri"/>
              <a:ea typeface="Calibri"/>
              <a:cs typeface="Calibri"/>
              <a:sym typeface="Calibri"/>
            </a:endParaRPr>
          </a:p>
          <a:p>
            <a:pPr indent="0" lvl="0" marL="0" rtl="0" algn="l">
              <a:lnSpc>
                <a:spcPct val="90000"/>
              </a:lnSpc>
              <a:spcBef>
                <a:spcPts val="1100"/>
              </a:spcBef>
              <a:spcAft>
                <a:spcPts val="0"/>
              </a:spcAft>
              <a:buClr>
                <a:schemeClr val="dk1"/>
              </a:buClr>
              <a:buSzPts val="3000"/>
              <a:buNone/>
            </a:pPr>
            <a:r>
              <a:t/>
            </a:r>
            <a:endParaRPr sz="1500"/>
          </a:p>
        </p:txBody>
      </p:sp>
      <p:pic>
        <p:nvPicPr>
          <p:cNvPr id="685" name="Google Shape;685;ge6a5e2c9c9_23_62"/>
          <p:cNvPicPr preferRelativeResize="0"/>
          <p:nvPr/>
        </p:nvPicPr>
        <p:blipFill rotWithShape="1">
          <a:blip r:embed="rId4">
            <a:alphaModFix/>
          </a:blip>
          <a:srcRect b="0" l="0" r="0" t="0"/>
          <a:stretch/>
        </p:blipFill>
        <p:spPr>
          <a:xfrm>
            <a:off x="851164" y="4792992"/>
            <a:ext cx="2035449" cy="809275"/>
          </a:xfrm>
          <a:prstGeom prst="rect">
            <a:avLst/>
          </a:prstGeom>
          <a:noFill/>
          <a:ln>
            <a:noFill/>
          </a:ln>
        </p:spPr>
      </p:pic>
      <p:cxnSp>
        <p:nvCxnSpPr>
          <p:cNvPr id="686" name="Google Shape;686;ge6a5e2c9c9_23_62"/>
          <p:cNvCxnSpPr/>
          <p:nvPr/>
        </p:nvCxnSpPr>
        <p:spPr>
          <a:xfrm>
            <a:off x="2886613" y="5254529"/>
            <a:ext cx="548640" cy="0"/>
          </a:xfrm>
          <a:prstGeom prst="straightConnector1">
            <a:avLst/>
          </a:prstGeom>
          <a:noFill/>
          <a:ln cap="flat" cmpd="sng" w="9525">
            <a:solidFill>
              <a:schemeClr val="lt1"/>
            </a:solidFill>
            <a:prstDash val="solid"/>
            <a:miter lim="800000"/>
            <a:headEnd len="sm" w="sm" type="none"/>
            <a:tailEnd len="med" w="med" type="triangle"/>
          </a:ln>
        </p:spPr>
      </p:cxnSp>
      <p:pic>
        <p:nvPicPr>
          <p:cNvPr id="687" name="Google Shape;687;ge6a5e2c9c9_23_62"/>
          <p:cNvPicPr preferRelativeResize="0"/>
          <p:nvPr/>
        </p:nvPicPr>
        <p:blipFill rotWithShape="1">
          <a:blip r:embed="rId5">
            <a:alphaModFix/>
          </a:blip>
          <a:srcRect b="0" l="0" r="0" t="0"/>
          <a:stretch/>
        </p:blipFill>
        <p:spPr>
          <a:xfrm>
            <a:off x="3614867" y="4493058"/>
            <a:ext cx="1307194" cy="1365035"/>
          </a:xfrm>
          <a:prstGeom prst="rect">
            <a:avLst/>
          </a:prstGeom>
          <a:noFill/>
          <a:ln>
            <a:noFill/>
          </a:ln>
        </p:spPr>
      </p:pic>
      <p:cxnSp>
        <p:nvCxnSpPr>
          <p:cNvPr id="688" name="Google Shape;688;ge6a5e2c9c9_23_62"/>
          <p:cNvCxnSpPr/>
          <p:nvPr/>
        </p:nvCxnSpPr>
        <p:spPr>
          <a:xfrm>
            <a:off x="4922062" y="5255126"/>
            <a:ext cx="548640" cy="0"/>
          </a:xfrm>
          <a:prstGeom prst="straightConnector1">
            <a:avLst/>
          </a:prstGeom>
          <a:noFill/>
          <a:ln cap="flat" cmpd="sng" w="9525">
            <a:solidFill>
              <a:schemeClr val="lt1"/>
            </a:solidFill>
            <a:prstDash val="solid"/>
            <a:miter lim="800000"/>
            <a:headEnd len="sm" w="sm" type="none"/>
            <a:tailEnd len="med" w="med" type="triangle"/>
          </a:ln>
        </p:spPr>
      </p:cxnSp>
      <p:pic>
        <p:nvPicPr>
          <p:cNvPr id="689" name="Google Shape;689;ge6a5e2c9c9_23_62"/>
          <p:cNvPicPr preferRelativeResize="0"/>
          <p:nvPr/>
        </p:nvPicPr>
        <p:blipFill rotWithShape="1">
          <a:blip r:embed="rId6">
            <a:alphaModFix/>
          </a:blip>
          <a:srcRect b="0" l="0" r="0" t="0"/>
          <a:stretch/>
        </p:blipFill>
        <p:spPr>
          <a:xfrm>
            <a:off x="5805215" y="3886200"/>
            <a:ext cx="1420177" cy="27903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3" name="Shape 693"/>
        <p:cNvGrpSpPr/>
        <p:nvPr/>
      </p:nvGrpSpPr>
      <p:grpSpPr>
        <a:xfrm>
          <a:off x="0" y="0"/>
          <a:ext cx="0" cy="0"/>
          <a:chOff x="0" y="0"/>
          <a:chExt cx="0" cy="0"/>
        </a:xfrm>
      </p:grpSpPr>
      <p:sp>
        <p:nvSpPr>
          <p:cNvPr id="694" name="Google Shape;694;ge6a5e2c9c9_23_72"/>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lt1"/>
              </a:buClr>
              <a:buSzPts val="4700"/>
              <a:buFont typeface="Calibri"/>
              <a:buNone/>
            </a:pPr>
            <a:r>
              <a:rPr lang="en-US" sz="4800">
                <a:solidFill>
                  <a:schemeClr val="lt1"/>
                </a:solidFill>
              </a:rPr>
              <a:t>Learn more…</a:t>
            </a:r>
            <a:endParaRPr sz="4800"/>
          </a:p>
        </p:txBody>
      </p:sp>
      <p:sp>
        <p:nvSpPr>
          <p:cNvPr id="695" name="Google Shape;695;ge6a5e2c9c9_23_72"/>
          <p:cNvSpPr txBox="1"/>
          <p:nvPr>
            <p:ph idx="1" type="body"/>
          </p:nvPr>
        </p:nvSpPr>
        <p:spPr>
          <a:xfrm>
            <a:off x="356408" y="2092361"/>
            <a:ext cx="11041380" cy="4931516"/>
          </a:xfrm>
          <a:prstGeom prst="rect">
            <a:avLst/>
          </a:prstGeom>
          <a:noFill/>
          <a:ln>
            <a:noFill/>
          </a:ln>
        </p:spPr>
        <p:txBody>
          <a:bodyPr anchorCtr="0" anchor="t" bIns="49250" lIns="98525" spcFirstLastPara="1" rIns="98525" wrap="square" tIns="49250">
            <a:normAutofit/>
          </a:bodyPr>
          <a:lstStyle/>
          <a:p>
            <a:pPr indent="0" lvl="0" marL="0" rtl="0" algn="l">
              <a:lnSpc>
                <a:spcPct val="90000"/>
              </a:lnSpc>
              <a:spcBef>
                <a:spcPts val="0"/>
              </a:spcBef>
              <a:spcAft>
                <a:spcPts val="0"/>
              </a:spcAft>
              <a:buClr>
                <a:schemeClr val="lt1"/>
              </a:buClr>
              <a:buSzPts val="3000"/>
              <a:buNone/>
            </a:pPr>
            <a:r>
              <a:rPr lang="en-US" sz="1500">
                <a:solidFill>
                  <a:schemeClr val="lt1"/>
                </a:solidFill>
              </a:rPr>
              <a:t>..</a:t>
            </a:r>
            <a:r>
              <a:rPr lang="en-US" sz="3000">
                <a:solidFill>
                  <a:schemeClr val="lt1"/>
                </a:solidFill>
                <a:latin typeface="Calibri"/>
                <a:ea typeface="Calibri"/>
                <a:cs typeface="Calibri"/>
                <a:sym typeface="Calibri"/>
              </a:rPr>
              <a:t> ..about student loans, budgeting, and making educated financial decisions! </a:t>
            </a:r>
            <a:endParaRPr sz="1500">
              <a:solidFill>
                <a:schemeClr val="lt1"/>
              </a:solidFill>
            </a:endParaRPr>
          </a:p>
          <a:p>
            <a:pPr indent="0" lvl="0" marL="0" rtl="0" algn="l">
              <a:lnSpc>
                <a:spcPct val="90000"/>
              </a:lnSpc>
              <a:spcBef>
                <a:spcPts val="1100"/>
              </a:spcBef>
              <a:spcAft>
                <a:spcPts val="0"/>
              </a:spcAft>
              <a:buClr>
                <a:schemeClr val="dk1"/>
              </a:buClr>
              <a:buSzPts val="3000"/>
              <a:buNone/>
            </a:pPr>
            <a:r>
              <a:t/>
            </a:r>
            <a:endParaRPr sz="1500"/>
          </a:p>
          <a:p>
            <a:pPr indent="-304800" lvl="0" marL="304800" marR="0" rtl="0" algn="l">
              <a:lnSpc>
                <a:spcPct val="90000"/>
              </a:lnSpc>
              <a:spcBef>
                <a:spcPts val="0"/>
              </a:spcBef>
              <a:spcAft>
                <a:spcPts val="0"/>
              </a:spcAft>
              <a:buClr>
                <a:srgbClr val="1F3864"/>
              </a:buClr>
              <a:buSzPts val="2800"/>
              <a:buFont typeface="Arial"/>
              <a:buChar char="•"/>
            </a:pPr>
            <a:r>
              <a:rPr lang="en-US" sz="2800">
                <a:solidFill>
                  <a:schemeClr val="lt1"/>
                </a:solidFill>
                <a:latin typeface="Calibri"/>
                <a:ea typeface="Calibri"/>
                <a:cs typeface="Calibri"/>
                <a:sym typeface="Calibri"/>
              </a:rPr>
              <a:t>Available to ALL currently enrolled students </a:t>
            </a:r>
            <a:endParaRPr sz="2800">
              <a:solidFill>
                <a:schemeClr val="lt1"/>
              </a:solidFill>
            </a:endParaRPr>
          </a:p>
          <a:p>
            <a:pPr indent="-304800" lvl="0" marL="304800" marR="0" rtl="0" algn="l">
              <a:lnSpc>
                <a:spcPct val="90000"/>
              </a:lnSpc>
              <a:spcBef>
                <a:spcPts val="0"/>
              </a:spcBef>
              <a:spcAft>
                <a:spcPts val="0"/>
              </a:spcAft>
              <a:buClr>
                <a:srgbClr val="1F3864"/>
              </a:buClr>
              <a:buSzPts val="2800"/>
              <a:buFont typeface="Arial"/>
              <a:buChar char="•"/>
            </a:pPr>
            <a:r>
              <a:rPr lang="en-US" sz="2800">
                <a:solidFill>
                  <a:schemeClr val="lt1"/>
                </a:solidFill>
                <a:latin typeface="Calibri"/>
                <a:ea typeface="Calibri"/>
                <a:cs typeface="Calibri"/>
                <a:sym typeface="Calibri"/>
              </a:rPr>
              <a:t>NO additional cost</a:t>
            </a:r>
            <a:endParaRPr sz="2800">
              <a:solidFill>
                <a:schemeClr val="lt1"/>
              </a:solidFill>
            </a:endParaRPr>
          </a:p>
          <a:p>
            <a:pPr indent="-304800" lvl="0" marL="304800" marR="0" rtl="0" algn="l">
              <a:lnSpc>
                <a:spcPct val="90000"/>
              </a:lnSpc>
              <a:spcBef>
                <a:spcPts val="0"/>
              </a:spcBef>
              <a:spcAft>
                <a:spcPts val="0"/>
              </a:spcAft>
              <a:buClr>
                <a:srgbClr val="1F3864"/>
              </a:buClr>
              <a:buSzPts val="2800"/>
              <a:buFont typeface="Arial"/>
              <a:buChar char="•"/>
            </a:pPr>
            <a:r>
              <a:rPr lang="en-US" sz="2800">
                <a:solidFill>
                  <a:schemeClr val="lt1"/>
                </a:solidFill>
                <a:latin typeface="Calibri"/>
                <a:ea typeface="Calibri"/>
                <a:cs typeface="Calibri"/>
                <a:sym typeface="Calibri"/>
              </a:rPr>
              <a:t>Zero credit hours = NO PASS/FAIL!</a:t>
            </a:r>
            <a:endParaRPr sz="2800">
              <a:solidFill>
                <a:schemeClr val="lt1"/>
              </a:solidFill>
            </a:endParaRPr>
          </a:p>
          <a:p>
            <a:pPr indent="-304800" lvl="0" marL="304800" marR="0" rtl="0" algn="l">
              <a:lnSpc>
                <a:spcPct val="90000"/>
              </a:lnSpc>
              <a:spcBef>
                <a:spcPts val="0"/>
              </a:spcBef>
              <a:spcAft>
                <a:spcPts val="0"/>
              </a:spcAft>
              <a:buClr>
                <a:srgbClr val="1F3864"/>
              </a:buClr>
              <a:buSzPts val="2800"/>
              <a:buFont typeface="Arial"/>
              <a:buChar char="•"/>
            </a:pPr>
            <a:r>
              <a:rPr lang="en-US" sz="2800">
                <a:solidFill>
                  <a:schemeClr val="lt1"/>
                </a:solidFill>
                <a:latin typeface="Calibri"/>
                <a:ea typeface="Calibri"/>
                <a:cs typeface="Calibri"/>
                <a:sym typeface="Calibri"/>
              </a:rPr>
              <a:t>Materials remain fully accessible</a:t>
            </a:r>
            <a:endParaRPr sz="2800">
              <a:solidFill>
                <a:schemeClr val="lt1"/>
              </a:solidFill>
            </a:endParaRPr>
          </a:p>
          <a:p>
            <a:pPr indent="0" lvl="0" marL="0" rtl="0" algn="l">
              <a:lnSpc>
                <a:spcPct val="90000"/>
              </a:lnSpc>
              <a:spcBef>
                <a:spcPts val="1100"/>
              </a:spcBef>
              <a:spcAft>
                <a:spcPts val="0"/>
              </a:spcAft>
              <a:buClr>
                <a:schemeClr val="dk1"/>
              </a:buClr>
              <a:buSzPts val="3000"/>
              <a:buNone/>
            </a:pPr>
            <a:r>
              <a:t/>
            </a:r>
            <a:endParaRPr sz="1500"/>
          </a:p>
        </p:txBody>
      </p:sp>
      <p:pic>
        <p:nvPicPr>
          <p:cNvPr id="696" name="Google Shape;696;ge6a5e2c9c9_23_72"/>
          <p:cNvPicPr preferRelativeResize="0"/>
          <p:nvPr/>
        </p:nvPicPr>
        <p:blipFill rotWithShape="1">
          <a:blip r:embed="rId4">
            <a:alphaModFix/>
          </a:blip>
          <a:srcRect b="0" l="0" r="0" t="0"/>
          <a:stretch/>
        </p:blipFill>
        <p:spPr>
          <a:xfrm>
            <a:off x="7163312" y="3445426"/>
            <a:ext cx="4595040" cy="2436024"/>
          </a:xfrm>
          <a:prstGeom prst="rect">
            <a:avLst/>
          </a:prstGeom>
          <a:noFill/>
          <a:ln>
            <a:noFill/>
          </a:ln>
          <a:effectLst>
            <a:outerShdw blurRad="165100" rotWithShape="0" algn="tl" dir="2700000" dist="381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0" name="Shape 700"/>
        <p:cNvGrpSpPr/>
        <p:nvPr/>
      </p:nvGrpSpPr>
      <p:grpSpPr>
        <a:xfrm>
          <a:off x="0" y="0"/>
          <a:ext cx="0" cy="0"/>
          <a:chOff x="0" y="0"/>
          <a:chExt cx="0" cy="0"/>
        </a:xfrm>
      </p:grpSpPr>
      <p:sp>
        <p:nvSpPr>
          <p:cNvPr id="701" name="Google Shape;701;ge6a5e2c9c9_23_78"/>
          <p:cNvSpPr txBox="1"/>
          <p:nvPr>
            <p:ph type="title"/>
          </p:nvPr>
        </p:nvSpPr>
        <p:spPr>
          <a:xfrm>
            <a:off x="880110" y="413808"/>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4700"/>
              <a:buFont typeface="Calibri"/>
              <a:buNone/>
            </a:pPr>
            <a:r>
              <a:rPr b="1" lang="en-US" sz="3200"/>
              <a:t>Questions?!</a:t>
            </a:r>
            <a:endParaRPr b="1" sz="3200"/>
          </a:p>
        </p:txBody>
      </p:sp>
      <p:sp>
        <p:nvSpPr>
          <p:cNvPr id="702" name="Google Shape;702;ge6a5e2c9c9_23_78"/>
          <p:cNvSpPr txBox="1"/>
          <p:nvPr>
            <p:ph idx="1" type="body"/>
          </p:nvPr>
        </p:nvSpPr>
        <p:spPr>
          <a:xfrm>
            <a:off x="880110" y="2069042"/>
            <a:ext cx="11041380" cy="4931516"/>
          </a:xfrm>
          <a:prstGeom prst="rect">
            <a:avLst/>
          </a:prstGeom>
          <a:noFill/>
          <a:ln>
            <a:noFill/>
          </a:ln>
        </p:spPr>
        <p:txBody>
          <a:bodyPr anchorCtr="0" anchor="t" bIns="49250" lIns="98525" spcFirstLastPara="1" rIns="98525" wrap="square" tIns="49250">
            <a:normAutofit/>
          </a:bodyPr>
          <a:lstStyle/>
          <a:p>
            <a:pPr indent="0" lvl="0" marL="0" marR="0" rtl="0" algn="l">
              <a:lnSpc>
                <a:spcPct val="90000"/>
              </a:lnSpc>
              <a:spcBef>
                <a:spcPts val="0"/>
              </a:spcBef>
              <a:spcAft>
                <a:spcPts val="0"/>
              </a:spcAft>
              <a:buClr>
                <a:schemeClr val="dk2"/>
              </a:buClr>
              <a:buSzPts val="3000"/>
              <a:buNone/>
            </a:pPr>
            <a:r>
              <a:rPr lang="en-US" sz="2800">
                <a:solidFill>
                  <a:schemeClr val="dk2"/>
                </a:solidFill>
                <a:latin typeface="Calibri"/>
                <a:ea typeface="Calibri"/>
                <a:cs typeface="Calibri"/>
                <a:sym typeface="Calibri"/>
              </a:rPr>
              <a:t>Office of Student Financial Aid </a:t>
            </a:r>
            <a:endParaRPr sz="2800">
              <a:solidFill>
                <a:schemeClr val="dk2"/>
              </a:solidFill>
            </a:endParaRPr>
          </a:p>
          <a:p>
            <a:pPr indent="0" lvl="0" marL="0" marR="0" rtl="0" algn="l">
              <a:lnSpc>
                <a:spcPct val="90000"/>
              </a:lnSpc>
              <a:spcBef>
                <a:spcPts val="0"/>
              </a:spcBef>
              <a:spcAft>
                <a:spcPts val="0"/>
              </a:spcAft>
              <a:buClr>
                <a:schemeClr val="dk2"/>
              </a:buClr>
              <a:buSzPts val="3000"/>
              <a:buNone/>
            </a:pPr>
            <a:r>
              <a:rPr lang="en-US" sz="2800">
                <a:solidFill>
                  <a:schemeClr val="dk2"/>
                </a:solidFill>
                <a:latin typeface="Calibri"/>
                <a:ea typeface="Calibri"/>
                <a:cs typeface="Calibri"/>
                <a:sym typeface="Calibri"/>
              </a:rPr>
              <a:t>Student Support Services Bldg, </a:t>
            </a:r>
            <a:endParaRPr sz="2800">
              <a:solidFill>
                <a:schemeClr val="dk2"/>
              </a:solidFill>
            </a:endParaRPr>
          </a:p>
          <a:p>
            <a:pPr indent="0" lvl="0" marL="0" marR="0" rtl="0" algn="l">
              <a:lnSpc>
                <a:spcPct val="90000"/>
              </a:lnSpc>
              <a:spcBef>
                <a:spcPts val="0"/>
              </a:spcBef>
              <a:spcAft>
                <a:spcPts val="0"/>
              </a:spcAft>
              <a:buClr>
                <a:schemeClr val="dk2"/>
              </a:buClr>
              <a:buSzPts val="3000"/>
              <a:buNone/>
            </a:pPr>
            <a:r>
              <a:rPr lang="en-US" sz="2800">
                <a:solidFill>
                  <a:schemeClr val="dk2"/>
                </a:solidFill>
                <a:latin typeface="Calibri"/>
                <a:ea typeface="Calibri"/>
                <a:cs typeface="Calibri"/>
                <a:sym typeface="Calibri"/>
              </a:rPr>
              <a:t>SU80, Room 233</a:t>
            </a:r>
            <a:endParaRPr sz="2800">
              <a:solidFill>
                <a:schemeClr val="dk2"/>
              </a:solidFill>
            </a:endParaRPr>
          </a:p>
          <a:p>
            <a:pPr indent="0" lvl="0" marL="0" marR="0" rtl="0" algn="l">
              <a:lnSpc>
                <a:spcPct val="90000"/>
              </a:lnSpc>
              <a:spcBef>
                <a:spcPts val="0"/>
              </a:spcBef>
              <a:spcAft>
                <a:spcPts val="0"/>
              </a:spcAft>
              <a:buClr>
                <a:schemeClr val="dk2"/>
              </a:buClr>
              <a:buSzPts val="3000"/>
              <a:buNone/>
            </a:pPr>
            <a:r>
              <a:rPr lang="en-US" sz="2800">
                <a:solidFill>
                  <a:schemeClr val="dk2"/>
                </a:solidFill>
                <a:latin typeface="Calibri"/>
                <a:ea typeface="Calibri"/>
                <a:cs typeface="Calibri"/>
                <a:sym typeface="Calibri"/>
              </a:rPr>
              <a:t>(561) 297-3530</a:t>
            </a:r>
            <a:endParaRPr sz="2800"/>
          </a:p>
          <a:p>
            <a:pPr indent="0" lvl="0" marL="0" marR="0" rtl="0" algn="l">
              <a:lnSpc>
                <a:spcPct val="90000"/>
              </a:lnSpc>
              <a:spcBef>
                <a:spcPts val="0"/>
              </a:spcBef>
              <a:spcAft>
                <a:spcPts val="0"/>
              </a:spcAft>
              <a:buClr>
                <a:schemeClr val="dk1"/>
              </a:buClr>
              <a:buSzPts val="3000"/>
              <a:buNone/>
            </a:pPr>
            <a:r>
              <a:t/>
            </a:r>
            <a:endParaRPr sz="1500">
              <a:solidFill>
                <a:schemeClr val="dk2"/>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000"/>
              <a:buNone/>
            </a:pPr>
            <a:r>
              <a:t/>
            </a:r>
            <a:endParaRPr sz="1500">
              <a:solidFill>
                <a:schemeClr val="dk2"/>
              </a:solidFill>
              <a:latin typeface="Calibri"/>
              <a:ea typeface="Calibri"/>
              <a:cs typeface="Calibri"/>
              <a:sym typeface="Calibri"/>
            </a:endParaRPr>
          </a:p>
          <a:p>
            <a:pPr indent="0" lvl="0" marL="0" rtl="0" algn="l">
              <a:lnSpc>
                <a:spcPct val="90000"/>
              </a:lnSpc>
              <a:spcBef>
                <a:spcPts val="0"/>
              </a:spcBef>
              <a:spcAft>
                <a:spcPts val="0"/>
              </a:spcAft>
              <a:buClr>
                <a:schemeClr val="dk2"/>
              </a:buClr>
              <a:buSzPts val="2600"/>
              <a:buNone/>
            </a:pPr>
            <a:r>
              <a:rPr lang="en-US" sz="2600">
                <a:solidFill>
                  <a:schemeClr val="dk2"/>
                </a:solidFill>
                <a:latin typeface="Calibri"/>
                <a:ea typeface="Calibri"/>
                <a:cs typeface="Calibri"/>
                <a:sym typeface="Calibri"/>
              </a:rPr>
              <a:t>Contact your Financial Aid Counselor  </a:t>
            </a:r>
            <a:endParaRPr sz="1300">
              <a:solidFill>
                <a:schemeClr val="dk2"/>
              </a:solidFill>
            </a:endParaRPr>
          </a:p>
          <a:p>
            <a:pPr indent="0" lvl="0" marL="0" marR="0" rtl="0" algn="l">
              <a:lnSpc>
                <a:spcPct val="90000"/>
              </a:lnSpc>
              <a:spcBef>
                <a:spcPts val="0"/>
              </a:spcBef>
              <a:spcAft>
                <a:spcPts val="0"/>
              </a:spcAft>
              <a:buClr>
                <a:schemeClr val="dk1"/>
              </a:buClr>
              <a:buSzPts val="1500"/>
              <a:buNone/>
            </a:pPr>
            <a:r>
              <a:t/>
            </a:r>
            <a:endParaRPr sz="1500">
              <a:solidFill>
                <a:schemeClr val="dk2"/>
              </a:solidFill>
            </a:endParaRPr>
          </a:p>
          <a:p>
            <a:pPr indent="0" lvl="0" marL="0" rtl="0" algn="l">
              <a:lnSpc>
                <a:spcPct val="90000"/>
              </a:lnSpc>
              <a:spcBef>
                <a:spcPts val="1100"/>
              </a:spcBef>
              <a:spcAft>
                <a:spcPts val="0"/>
              </a:spcAft>
              <a:buClr>
                <a:schemeClr val="dk1"/>
              </a:buClr>
              <a:buSzPts val="3000"/>
              <a:buNone/>
            </a:pPr>
            <a:r>
              <a:t/>
            </a:r>
            <a:endParaRPr sz="1500"/>
          </a:p>
        </p:txBody>
      </p:sp>
      <p:pic>
        <p:nvPicPr>
          <p:cNvPr id="703" name="Google Shape;703;ge6a5e2c9c9_23_78"/>
          <p:cNvPicPr preferRelativeResize="0"/>
          <p:nvPr/>
        </p:nvPicPr>
        <p:blipFill rotWithShape="1">
          <a:blip r:embed="rId4">
            <a:alphaModFix/>
          </a:blip>
          <a:srcRect b="0" l="12537" r="0" t="0"/>
          <a:stretch/>
        </p:blipFill>
        <p:spPr>
          <a:xfrm>
            <a:off x="7080314" y="2108848"/>
            <a:ext cx="1058444" cy="1025524"/>
          </a:xfrm>
          <a:prstGeom prst="rect">
            <a:avLst/>
          </a:prstGeom>
          <a:noFill/>
          <a:ln>
            <a:noFill/>
          </a:ln>
        </p:spPr>
      </p:pic>
      <p:pic>
        <p:nvPicPr>
          <p:cNvPr id="704" name="Google Shape;704;ge6a5e2c9c9_23_78"/>
          <p:cNvPicPr preferRelativeResize="0"/>
          <p:nvPr/>
        </p:nvPicPr>
        <p:blipFill rotWithShape="1">
          <a:blip r:embed="rId5">
            <a:alphaModFix/>
          </a:blip>
          <a:srcRect b="0" l="0" r="0" t="0"/>
          <a:stretch/>
        </p:blipFill>
        <p:spPr>
          <a:xfrm>
            <a:off x="1072620" y="5404707"/>
            <a:ext cx="2035449" cy="809275"/>
          </a:xfrm>
          <a:prstGeom prst="rect">
            <a:avLst/>
          </a:prstGeom>
          <a:noFill/>
          <a:ln>
            <a:noFill/>
          </a:ln>
        </p:spPr>
      </p:pic>
      <p:cxnSp>
        <p:nvCxnSpPr>
          <p:cNvPr id="705" name="Google Shape;705;ge6a5e2c9c9_23_78"/>
          <p:cNvCxnSpPr/>
          <p:nvPr/>
        </p:nvCxnSpPr>
        <p:spPr>
          <a:xfrm>
            <a:off x="3108069" y="5873197"/>
            <a:ext cx="548640" cy="0"/>
          </a:xfrm>
          <a:prstGeom prst="straightConnector1">
            <a:avLst/>
          </a:prstGeom>
          <a:noFill/>
          <a:ln cap="flat" cmpd="sng" w="9525">
            <a:solidFill>
              <a:schemeClr val="lt1"/>
            </a:solidFill>
            <a:prstDash val="solid"/>
            <a:miter lim="800000"/>
            <a:headEnd len="sm" w="sm" type="none"/>
            <a:tailEnd len="med" w="med" type="triangle"/>
          </a:ln>
        </p:spPr>
      </p:cxnSp>
      <p:pic>
        <p:nvPicPr>
          <p:cNvPr id="706" name="Google Shape;706;ge6a5e2c9c9_23_78"/>
          <p:cNvPicPr preferRelativeResize="0"/>
          <p:nvPr/>
        </p:nvPicPr>
        <p:blipFill rotWithShape="1">
          <a:blip r:embed="rId6">
            <a:alphaModFix/>
          </a:blip>
          <a:srcRect b="0" l="0" r="0" t="0"/>
          <a:stretch/>
        </p:blipFill>
        <p:spPr>
          <a:xfrm>
            <a:off x="3656709" y="5270610"/>
            <a:ext cx="1120160" cy="1205175"/>
          </a:xfrm>
          <a:prstGeom prst="rect">
            <a:avLst/>
          </a:prstGeom>
          <a:noFill/>
          <a:ln>
            <a:noFill/>
          </a:ln>
        </p:spPr>
      </p:pic>
      <p:cxnSp>
        <p:nvCxnSpPr>
          <p:cNvPr id="707" name="Google Shape;707;ge6a5e2c9c9_23_78"/>
          <p:cNvCxnSpPr/>
          <p:nvPr/>
        </p:nvCxnSpPr>
        <p:spPr>
          <a:xfrm>
            <a:off x="4776869" y="5888375"/>
            <a:ext cx="548640" cy="0"/>
          </a:xfrm>
          <a:prstGeom prst="straightConnector1">
            <a:avLst/>
          </a:prstGeom>
          <a:noFill/>
          <a:ln cap="flat" cmpd="sng" w="9525">
            <a:solidFill>
              <a:schemeClr val="lt1"/>
            </a:solidFill>
            <a:prstDash val="solid"/>
            <a:miter lim="800000"/>
            <a:headEnd len="sm" w="sm" type="none"/>
            <a:tailEnd len="med" w="med" type="triangle"/>
          </a:ln>
        </p:spPr>
      </p:cxnSp>
      <p:pic>
        <p:nvPicPr>
          <p:cNvPr id="708" name="Google Shape;708;ge6a5e2c9c9_23_78"/>
          <p:cNvPicPr preferRelativeResize="0"/>
          <p:nvPr/>
        </p:nvPicPr>
        <p:blipFill rotWithShape="1">
          <a:blip r:embed="rId7">
            <a:alphaModFix/>
          </a:blip>
          <a:srcRect b="0" l="0" r="0" t="0"/>
          <a:stretch/>
        </p:blipFill>
        <p:spPr>
          <a:xfrm>
            <a:off x="5569639" y="5270610"/>
            <a:ext cx="1120160" cy="111655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2" name="Shape 712"/>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
          <p:cNvSpPr txBox="1"/>
          <p:nvPr/>
        </p:nvSpPr>
        <p:spPr>
          <a:xfrm>
            <a:off x="356291" y="237184"/>
            <a:ext cx="9993662" cy="7540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300">
                <a:solidFill>
                  <a:srgbClr val="0077A9"/>
                </a:solidFill>
                <a:latin typeface="Arial"/>
                <a:ea typeface="Arial"/>
                <a:cs typeface="Arial"/>
                <a:sym typeface="Arial"/>
              </a:rPr>
              <a:t>HOW TO FIND YOUR TEXTBOOKS</a:t>
            </a:r>
            <a:endParaRPr/>
          </a:p>
        </p:txBody>
      </p:sp>
      <p:sp>
        <p:nvSpPr>
          <p:cNvPr id="376" name="Google Shape;376;p4"/>
          <p:cNvSpPr txBox="1"/>
          <p:nvPr/>
        </p:nvSpPr>
        <p:spPr>
          <a:xfrm>
            <a:off x="393785" y="1222019"/>
            <a:ext cx="6854664" cy="5580572"/>
          </a:xfrm>
          <a:prstGeom prst="rect">
            <a:avLst/>
          </a:prstGeom>
          <a:noFill/>
          <a:ln>
            <a:noFill/>
          </a:ln>
        </p:spPr>
        <p:txBody>
          <a:bodyPr anchorCtr="0" anchor="t" bIns="45700" lIns="91400" spcFirstLastPara="1" rIns="91400" wrap="square" tIns="45700">
            <a:normAutofit/>
          </a:bodyPr>
          <a:lstStyle/>
          <a:p>
            <a:pPr indent="0" lvl="0" marL="0" marR="0" rtl="0" algn="l">
              <a:spcBef>
                <a:spcPts val="0"/>
              </a:spcBef>
              <a:spcAft>
                <a:spcPts val="0"/>
              </a:spcAft>
              <a:buNone/>
            </a:pPr>
            <a:r>
              <a:t/>
            </a:r>
            <a:endParaRPr b="1" sz="2600">
              <a:solidFill>
                <a:srgbClr val="3C3C3B"/>
              </a:solidFill>
              <a:latin typeface="Arial"/>
              <a:ea typeface="Arial"/>
              <a:cs typeface="Arial"/>
              <a:sym typeface="Arial"/>
            </a:endParaRPr>
          </a:p>
          <a:p>
            <a:pPr indent="0" lvl="0" marL="0" marR="0" rtl="0" algn="l">
              <a:spcBef>
                <a:spcPts val="0"/>
              </a:spcBef>
              <a:spcAft>
                <a:spcPts val="0"/>
              </a:spcAft>
              <a:buNone/>
            </a:pPr>
            <a:r>
              <a:t/>
            </a:r>
            <a:endParaRPr b="1" sz="2600">
              <a:solidFill>
                <a:srgbClr val="3C3C3B"/>
              </a:solidFill>
              <a:latin typeface="Arial"/>
              <a:ea typeface="Arial"/>
              <a:cs typeface="Arial"/>
              <a:sym typeface="Arial"/>
            </a:endParaRPr>
          </a:p>
          <a:p>
            <a:pPr indent="0" lvl="0" marL="0" marR="0" rtl="0" algn="l">
              <a:spcBef>
                <a:spcPts val="0"/>
              </a:spcBef>
              <a:spcAft>
                <a:spcPts val="0"/>
              </a:spcAft>
              <a:buNone/>
            </a:pPr>
            <a:r>
              <a:rPr b="1" lang="en-US" sz="2600">
                <a:solidFill>
                  <a:srgbClr val="3C3C3B"/>
                </a:solidFill>
                <a:latin typeface="Arial"/>
                <a:ea typeface="Arial"/>
                <a:cs typeface="Arial"/>
                <a:sym typeface="Arial"/>
              </a:rPr>
              <a:t>DIRECT</a:t>
            </a:r>
            <a:endParaRPr/>
          </a:p>
          <a:p>
            <a:pPr indent="0" lvl="0" marL="0" marR="0" rtl="0" algn="l">
              <a:spcBef>
                <a:spcPts val="0"/>
              </a:spcBef>
              <a:spcAft>
                <a:spcPts val="0"/>
              </a:spcAft>
              <a:buNone/>
            </a:pPr>
            <a:r>
              <a:t/>
            </a:r>
            <a:endParaRPr b="1" sz="1000">
              <a:solidFill>
                <a:srgbClr val="3C3C3B"/>
              </a:solidFill>
              <a:latin typeface="Arial"/>
              <a:ea typeface="Arial"/>
              <a:cs typeface="Arial"/>
              <a:sym typeface="Arial"/>
            </a:endParaRPr>
          </a:p>
          <a:p>
            <a:pPr indent="-120650" lvl="0" marL="0" marR="0" rtl="0" algn="l">
              <a:spcBef>
                <a:spcPts val="0"/>
              </a:spcBef>
              <a:spcAft>
                <a:spcPts val="0"/>
              </a:spcAft>
              <a:buClr>
                <a:srgbClr val="3C3C3B"/>
              </a:buClr>
              <a:buSzPts val="1900"/>
              <a:buFont typeface="Arial"/>
              <a:buChar char="•"/>
            </a:pPr>
            <a:r>
              <a:rPr lang="en-US" sz="1900">
                <a:solidFill>
                  <a:srgbClr val="3C3C3B"/>
                </a:solidFill>
                <a:latin typeface="Arial"/>
                <a:ea typeface="Arial"/>
                <a:cs typeface="Arial"/>
                <a:sym typeface="Arial"/>
              </a:rPr>
              <a:t>Follett Discover tool through Canvas</a:t>
            </a:r>
            <a:endParaRPr/>
          </a:p>
          <a:p>
            <a:pPr indent="-120650" lvl="0" marL="0" marR="0" rtl="0" algn="l">
              <a:spcBef>
                <a:spcPts val="0"/>
              </a:spcBef>
              <a:spcAft>
                <a:spcPts val="0"/>
              </a:spcAft>
              <a:buClr>
                <a:srgbClr val="3C3C3B"/>
              </a:buClr>
              <a:buSzPts val="1900"/>
              <a:buFont typeface="Arial"/>
              <a:buChar char="•"/>
            </a:pPr>
            <a:r>
              <a:rPr lang="en-US" sz="1900">
                <a:solidFill>
                  <a:srgbClr val="3C3C3B"/>
                </a:solidFill>
                <a:latin typeface="Arial"/>
                <a:ea typeface="Arial"/>
                <a:cs typeface="Arial"/>
                <a:sym typeface="Arial"/>
              </a:rPr>
              <a:t>Inclusive access Program</a:t>
            </a:r>
            <a:endParaRPr sz="1900">
              <a:solidFill>
                <a:srgbClr val="3C3C3B"/>
              </a:solidFill>
              <a:latin typeface="Arial"/>
              <a:ea typeface="Arial"/>
              <a:cs typeface="Arial"/>
              <a:sym typeface="Arial"/>
            </a:endParaRPr>
          </a:p>
          <a:p>
            <a:pPr indent="0" lvl="0" marL="0" marR="0" rtl="0" algn="l">
              <a:spcBef>
                <a:spcPts val="0"/>
              </a:spcBef>
              <a:spcAft>
                <a:spcPts val="0"/>
              </a:spcAft>
              <a:buNone/>
            </a:pPr>
            <a:r>
              <a:t/>
            </a:r>
            <a:endParaRPr sz="1600">
              <a:solidFill>
                <a:srgbClr val="3C3C3B"/>
              </a:solidFill>
              <a:latin typeface="Arial"/>
              <a:ea typeface="Arial"/>
              <a:cs typeface="Arial"/>
              <a:sym typeface="Arial"/>
            </a:endParaRPr>
          </a:p>
          <a:p>
            <a:pPr indent="0" lvl="0" marL="0" marR="0" rtl="0" algn="l">
              <a:spcBef>
                <a:spcPts val="0"/>
              </a:spcBef>
              <a:spcAft>
                <a:spcPts val="0"/>
              </a:spcAft>
              <a:buNone/>
            </a:pPr>
            <a:r>
              <a:rPr b="1" lang="en-US" sz="2600">
                <a:solidFill>
                  <a:srgbClr val="3C3C3B"/>
                </a:solidFill>
                <a:latin typeface="Arial"/>
                <a:ea typeface="Arial"/>
                <a:cs typeface="Arial"/>
                <a:sym typeface="Arial"/>
              </a:rPr>
              <a:t>IN-STORE</a:t>
            </a:r>
            <a:endParaRPr/>
          </a:p>
          <a:p>
            <a:pPr indent="0" lvl="0" marL="0" marR="0" rtl="0" algn="l">
              <a:spcBef>
                <a:spcPts val="600"/>
              </a:spcBef>
              <a:spcAft>
                <a:spcPts val="0"/>
              </a:spcAft>
              <a:buNone/>
            </a:pPr>
            <a:r>
              <a:t/>
            </a:r>
            <a:endParaRPr sz="1000">
              <a:solidFill>
                <a:srgbClr val="3C3C3B"/>
              </a:solidFill>
              <a:latin typeface="Arial"/>
              <a:ea typeface="Arial"/>
              <a:cs typeface="Arial"/>
              <a:sym typeface="Arial"/>
            </a:endParaRPr>
          </a:p>
          <a:p>
            <a:pPr indent="-120650" lvl="0" marL="0" marR="0" rtl="0" algn="l">
              <a:spcBef>
                <a:spcPts val="600"/>
              </a:spcBef>
              <a:spcAft>
                <a:spcPts val="0"/>
              </a:spcAft>
              <a:buClr>
                <a:srgbClr val="3C3C3B"/>
              </a:buClr>
              <a:buSzPts val="1900"/>
              <a:buFont typeface="Arial"/>
              <a:buChar char="•"/>
            </a:pPr>
            <a:r>
              <a:rPr lang="en-US" sz="1900">
                <a:solidFill>
                  <a:srgbClr val="3C3C3B"/>
                </a:solidFill>
                <a:latin typeface="Arial"/>
                <a:ea typeface="Arial"/>
                <a:cs typeface="Arial"/>
                <a:sym typeface="Arial"/>
              </a:rPr>
              <a:t>Textbooks are available in-store by Shop-by-Author</a:t>
            </a:r>
            <a:endParaRPr sz="1900">
              <a:solidFill>
                <a:srgbClr val="3C3C3B"/>
              </a:solidFill>
              <a:latin typeface="Arial"/>
              <a:ea typeface="Arial"/>
              <a:cs typeface="Arial"/>
              <a:sym typeface="Arial"/>
            </a:endParaRPr>
          </a:p>
          <a:p>
            <a:pPr indent="0" lvl="0" marL="0" marR="0" rtl="0" algn="l">
              <a:spcBef>
                <a:spcPts val="600"/>
              </a:spcBef>
              <a:spcAft>
                <a:spcPts val="0"/>
              </a:spcAft>
              <a:buNone/>
            </a:pPr>
            <a:r>
              <a:t/>
            </a:r>
            <a:endParaRPr sz="1600">
              <a:solidFill>
                <a:srgbClr val="3C3C3B"/>
              </a:solidFill>
              <a:latin typeface="Arial"/>
              <a:ea typeface="Arial"/>
              <a:cs typeface="Arial"/>
              <a:sym typeface="Arial"/>
            </a:endParaRPr>
          </a:p>
          <a:p>
            <a:pPr indent="0" lvl="0" marL="0" marR="0" rtl="0" algn="l">
              <a:spcBef>
                <a:spcPts val="0"/>
              </a:spcBef>
              <a:spcAft>
                <a:spcPts val="0"/>
              </a:spcAft>
              <a:buNone/>
            </a:pPr>
            <a:r>
              <a:rPr b="1" lang="en-US" sz="2600">
                <a:solidFill>
                  <a:srgbClr val="3C3C3B"/>
                </a:solidFill>
                <a:latin typeface="Arial"/>
                <a:ea typeface="Arial"/>
                <a:cs typeface="Arial"/>
                <a:sym typeface="Arial"/>
              </a:rPr>
              <a:t>ONLINE</a:t>
            </a:r>
            <a:r>
              <a:rPr b="1" lang="en-US" sz="1900">
                <a:solidFill>
                  <a:srgbClr val="3C3C3B"/>
                </a:solidFill>
                <a:latin typeface="Arial"/>
                <a:ea typeface="Arial"/>
                <a:cs typeface="Arial"/>
                <a:sym typeface="Arial"/>
              </a:rPr>
              <a:t> </a:t>
            </a:r>
            <a:br>
              <a:rPr b="1" lang="en-US" sz="1900">
                <a:solidFill>
                  <a:srgbClr val="3C3C3B"/>
                </a:solidFill>
                <a:latin typeface="Arial"/>
                <a:ea typeface="Arial"/>
                <a:cs typeface="Arial"/>
                <a:sym typeface="Arial"/>
              </a:rPr>
            </a:br>
            <a:endParaRPr sz="600">
              <a:solidFill>
                <a:srgbClr val="3C3C3B"/>
              </a:solidFill>
              <a:latin typeface="Arial"/>
              <a:ea typeface="Arial"/>
              <a:cs typeface="Arial"/>
              <a:sym typeface="Arial"/>
            </a:endParaRPr>
          </a:p>
          <a:p>
            <a:pPr indent="-120650" lvl="0" marL="0" marR="0" rtl="0" algn="l">
              <a:spcBef>
                <a:spcPts val="600"/>
              </a:spcBef>
              <a:spcAft>
                <a:spcPts val="0"/>
              </a:spcAft>
              <a:buClr>
                <a:srgbClr val="3C3C3B"/>
              </a:buClr>
              <a:buSzPts val="1900"/>
              <a:buFont typeface="Arial"/>
              <a:buChar char="•"/>
            </a:pPr>
            <a:r>
              <a:rPr lang="en-US" sz="1900">
                <a:solidFill>
                  <a:srgbClr val="3C3C3B"/>
                </a:solidFill>
                <a:latin typeface="Arial"/>
                <a:ea typeface="Arial"/>
                <a:cs typeface="Arial"/>
                <a:sym typeface="Arial"/>
              </a:rPr>
              <a:t>On our website, faustore.com</a:t>
            </a:r>
            <a:endParaRPr sz="1900">
              <a:solidFill>
                <a:srgbClr val="3C3C3B"/>
              </a:solidFill>
              <a:latin typeface="Arial"/>
              <a:ea typeface="Arial"/>
              <a:cs typeface="Arial"/>
              <a:sym typeface="Arial"/>
            </a:endParaRPr>
          </a:p>
        </p:txBody>
      </p:sp>
      <p:sp>
        <p:nvSpPr>
          <p:cNvPr id="377" name="Google Shape;377;p4"/>
          <p:cNvSpPr txBox="1"/>
          <p:nvPr/>
        </p:nvSpPr>
        <p:spPr>
          <a:xfrm>
            <a:off x="8289069" y="3021041"/>
            <a:ext cx="3953701" cy="3151157"/>
          </a:xfrm>
          <a:prstGeom prst="rect">
            <a:avLst/>
          </a:prstGeom>
          <a:noFill/>
          <a:ln>
            <a:noFill/>
          </a:ln>
        </p:spPr>
        <p:txBody>
          <a:bodyPr anchorCtr="0" anchor="t" bIns="45700" lIns="91400" spcFirstLastPara="1" rIns="91400" wrap="square" tIns="45700">
            <a:normAutofit/>
          </a:bodyPr>
          <a:lstStyle/>
          <a:p>
            <a:pPr indent="0" lvl="0" marL="0" marR="0" rtl="0" algn="l">
              <a:spcBef>
                <a:spcPts val="0"/>
              </a:spcBef>
              <a:spcAft>
                <a:spcPts val="0"/>
              </a:spcAft>
              <a:buNone/>
            </a:pPr>
            <a:r>
              <a:rPr b="1" lang="en-US" sz="2100">
                <a:solidFill>
                  <a:srgbClr val="C3202B"/>
                </a:solidFill>
                <a:latin typeface="Calibri"/>
                <a:ea typeface="Calibri"/>
                <a:cs typeface="Calibri"/>
                <a:sym typeface="Calibri"/>
              </a:rPr>
              <a:t>REQUIRED</a:t>
            </a:r>
            <a:endParaRPr/>
          </a:p>
          <a:p>
            <a:pPr indent="0" lvl="0" marL="0" marR="0" rtl="0" algn="l">
              <a:spcBef>
                <a:spcPts val="0"/>
              </a:spcBef>
              <a:spcAft>
                <a:spcPts val="0"/>
              </a:spcAft>
              <a:buNone/>
            </a:pPr>
            <a:r>
              <a:rPr lang="en-US" sz="1600">
                <a:solidFill>
                  <a:srgbClr val="3C3C3B"/>
                </a:solidFill>
                <a:latin typeface="Calibri"/>
                <a:ea typeface="Calibri"/>
                <a:cs typeface="Calibri"/>
                <a:sym typeface="Calibri"/>
              </a:rPr>
              <a:t>Necessary materials requested by your Instructor (or Department)</a:t>
            </a:r>
            <a:endParaRPr/>
          </a:p>
          <a:p>
            <a:pPr indent="0" lvl="0" marL="0" marR="0" rtl="0" algn="l">
              <a:spcBef>
                <a:spcPts val="0"/>
              </a:spcBef>
              <a:spcAft>
                <a:spcPts val="0"/>
              </a:spcAft>
              <a:buNone/>
            </a:pPr>
            <a:r>
              <a:t/>
            </a:r>
            <a:endParaRPr b="1" sz="16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100">
                <a:solidFill>
                  <a:srgbClr val="FED40A"/>
                </a:solidFill>
                <a:latin typeface="Calibri"/>
                <a:ea typeface="Calibri"/>
                <a:cs typeface="Calibri"/>
                <a:sym typeface="Calibri"/>
              </a:rPr>
              <a:t>RECOMMENDED</a:t>
            </a:r>
            <a:endParaRPr/>
          </a:p>
          <a:p>
            <a:pPr indent="0" lvl="0" marL="0" marR="0" rtl="0" algn="l">
              <a:spcBef>
                <a:spcPts val="0"/>
              </a:spcBef>
              <a:spcAft>
                <a:spcPts val="0"/>
              </a:spcAft>
              <a:buNone/>
            </a:pPr>
            <a:r>
              <a:rPr lang="en-US" sz="1600">
                <a:solidFill>
                  <a:srgbClr val="3C3C3B"/>
                </a:solidFill>
                <a:latin typeface="Calibri"/>
                <a:ea typeface="Calibri"/>
                <a:cs typeface="Calibri"/>
                <a:sym typeface="Calibri"/>
              </a:rPr>
              <a:t>Optional materials requested by your Instructor (or Department)</a:t>
            </a:r>
            <a:endParaRPr/>
          </a:p>
          <a:p>
            <a:pPr indent="0" lvl="0" marL="0" marR="0" rtl="0" algn="l">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100">
                <a:solidFill>
                  <a:srgbClr val="149B3F"/>
                </a:solidFill>
                <a:latin typeface="Calibri"/>
                <a:ea typeface="Calibri"/>
                <a:cs typeface="Calibri"/>
                <a:sym typeface="Calibri"/>
              </a:rPr>
              <a:t>SUGGESTED</a:t>
            </a:r>
            <a:endParaRPr/>
          </a:p>
          <a:p>
            <a:pPr indent="0" lvl="0" marL="0" marR="0" rtl="0" algn="l">
              <a:spcBef>
                <a:spcPts val="0"/>
              </a:spcBef>
              <a:spcAft>
                <a:spcPts val="0"/>
              </a:spcAft>
              <a:buNone/>
            </a:pPr>
            <a:r>
              <a:rPr lang="en-US" sz="1600">
                <a:solidFill>
                  <a:srgbClr val="3C3C3B"/>
                </a:solidFill>
                <a:latin typeface="Calibri"/>
                <a:ea typeface="Calibri"/>
                <a:cs typeface="Calibri"/>
                <a:sym typeface="Calibri"/>
              </a:rPr>
              <a:t>Bookstore-suggestions based on previous students’ purchases</a:t>
            </a:r>
            <a:endParaRPr/>
          </a:p>
        </p:txBody>
      </p:sp>
      <p:pic>
        <p:nvPicPr>
          <p:cNvPr id="378" name="Google Shape;378;p4"/>
          <p:cNvPicPr preferRelativeResize="0"/>
          <p:nvPr/>
        </p:nvPicPr>
        <p:blipFill rotWithShape="1">
          <a:blip r:embed="rId3">
            <a:alphaModFix/>
          </a:blip>
          <a:srcRect b="0" l="0" r="0" t="0"/>
          <a:stretch/>
        </p:blipFill>
        <p:spPr>
          <a:xfrm>
            <a:off x="8352456" y="1710970"/>
            <a:ext cx="1127720" cy="1144304"/>
          </a:xfrm>
          <a:prstGeom prst="rect">
            <a:avLst/>
          </a:prstGeom>
          <a:noFill/>
          <a:ln>
            <a:noFill/>
          </a:ln>
        </p:spPr>
      </p:pic>
      <p:sp>
        <p:nvSpPr>
          <p:cNvPr id="379" name="Google Shape;379;p4"/>
          <p:cNvSpPr txBox="1"/>
          <p:nvPr/>
        </p:nvSpPr>
        <p:spPr>
          <a:xfrm>
            <a:off x="194926" y="7214265"/>
            <a:ext cx="12337732" cy="458581"/>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GET YOUR BOOKSTORE </a:t>
            </a:r>
            <a:r>
              <a:rPr lang="en-US" sz="2400">
                <a:solidFill>
                  <a:schemeClr val="lt1"/>
                </a:solidFill>
                <a:latin typeface="Arial"/>
                <a:ea typeface="Arial"/>
                <a:cs typeface="Arial"/>
                <a:sym typeface="Arial"/>
              </a:rPr>
              <a:t>30%</a:t>
            </a:r>
            <a:r>
              <a:rPr lang="en-US" sz="14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OFF COUPON  </a:t>
            </a:r>
            <a:r>
              <a:rPr lang="en-US" sz="1200">
                <a:solidFill>
                  <a:schemeClr val="lt1"/>
                </a:solidFill>
                <a:latin typeface="Arial"/>
                <a:ea typeface="Arial"/>
                <a:cs typeface="Arial"/>
                <a:sym typeface="Arial"/>
              </a:rPr>
              <a:t>	</a:t>
            </a:r>
            <a:r>
              <a:rPr lang="en-US" sz="1400">
                <a:solidFill>
                  <a:schemeClr val="lt1"/>
                </a:solidFill>
                <a:latin typeface="Arial"/>
                <a:ea typeface="Arial"/>
                <a:cs typeface="Arial"/>
                <a:sym typeface="Arial"/>
              </a:rPr>
              <a:t> SIGN UP NOW AT </a:t>
            </a:r>
            <a:r>
              <a:rPr b="1" lang="en-US" sz="1400">
                <a:solidFill>
                  <a:schemeClr val="lt1"/>
                </a:solidFill>
                <a:latin typeface="Arial"/>
                <a:ea typeface="Arial"/>
                <a:cs typeface="Arial"/>
                <a:sym typeface="Arial"/>
              </a:rPr>
              <a:t>DayOneWelcome.com </a:t>
            </a:r>
            <a:r>
              <a:rPr lang="en-US" sz="1400">
                <a:solidFill>
                  <a:schemeClr val="lt1"/>
                </a:solidFill>
                <a:latin typeface="Arial"/>
                <a:ea typeface="Arial"/>
                <a:cs typeface="Arial"/>
                <a:sym typeface="Arial"/>
              </a:rPr>
              <a:t>/ ACCESS CODE: </a:t>
            </a:r>
            <a:r>
              <a:rPr b="1" lang="en-US" sz="1400">
                <a:solidFill>
                  <a:schemeClr val="lt1"/>
                </a:solidFill>
                <a:latin typeface="Arial"/>
                <a:ea typeface="Arial"/>
                <a:cs typeface="Arial"/>
                <a:sym typeface="Arial"/>
              </a:rPr>
              <a:t>2076 </a:t>
            </a:r>
            <a:endParaRPr b="1" sz="1400">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6" name="Shape 716"/>
        <p:cNvGrpSpPr/>
        <p:nvPr/>
      </p:nvGrpSpPr>
      <p:grpSpPr>
        <a:xfrm>
          <a:off x="0" y="0"/>
          <a:ext cx="0" cy="0"/>
          <a:chOff x="0" y="0"/>
          <a:chExt cx="0" cy="0"/>
        </a:xfrm>
      </p:grpSpPr>
      <p:sp>
        <p:nvSpPr>
          <p:cNvPr id="717" name="Google Shape;717;ge6a5e2c9c9_28_79"/>
          <p:cNvSpPr txBox="1"/>
          <p:nvPr>
            <p:ph type="title"/>
          </p:nvPr>
        </p:nvSpPr>
        <p:spPr>
          <a:xfrm>
            <a:off x="298488" y="219782"/>
            <a:ext cx="12251610" cy="1502460"/>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4700"/>
              <a:buFont typeface="Calibri"/>
              <a:buNone/>
            </a:pPr>
            <a:r>
              <a:rPr b="1" lang="en-US" sz="3700">
                <a:solidFill>
                  <a:schemeClr val="lt1"/>
                </a:solidFill>
                <a:latin typeface="Arial"/>
                <a:ea typeface="Arial"/>
                <a:cs typeface="Arial"/>
                <a:sym typeface="Arial"/>
              </a:rPr>
              <a:t>Center for Learning And </a:t>
            </a:r>
            <a:endParaRPr b="1" sz="3700">
              <a:solidFill>
                <a:schemeClr val="lt1"/>
              </a:solidFill>
              <a:latin typeface="Arial"/>
              <a:ea typeface="Arial"/>
              <a:cs typeface="Arial"/>
              <a:sym typeface="Arial"/>
            </a:endParaRPr>
          </a:p>
          <a:p>
            <a:pPr indent="0" lvl="0" marL="0" rtl="0" algn="l">
              <a:lnSpc>
                <a:spcPct val="90000"/>
              </a:lnSpc>
              <a:spcBef>
                <a:spcPts val="0"/>
              </a:spcBef>
              <a:spcAft>
                <a:spcPts val="0"/>
              </a:spcAft>
              <a:buClr>
                <a:schemeClr val="dk1"/>
              </a:buClr>
              <a:buSzPts val="4700"/>
              <a:buFont typeface="Calibri"/>
              <a:buNone/>
            </a:pPr>
            <a:r>
              <a:rPr b="1" lang="en-US" sz="3700">
                <a:solidFill>
                  <a:schemeClr val="lt1"/>
                </a:solidFill>
                <a:latin typeface="Arial"/>
                <a:ea typeface="Arial"/>
                <a:cs typeface="Arial"/>
                <a:sym typeface="Arial"/>
              </a:rPr>
              <a:t>Student Success (CLASS) </a:t>
            </a:r>
            <a:r>
              <a:rPr b="1" lang="en-US" sz="3700">
                <a:solidFill>
                  <a:schemeClr val="lt1"/>
                </a:solidFill>
                <a:latin typeface="Arial"/>
                <a:ea typeface="Arial"/>
                <a:cs typeface="Arial"/>
                <a:sym typeface="Arial"/>
              </a:rPr>
              <a:t>Objectives </a:t>
            </a:r>
            <a:endParaRPr sz="5000">
              <a:solidFill>
                <a:schemeClr val="lt1"/>
              </a:solidFill>
            </a:endParaRPr>
          </a:p>
        </p:txBody>
      </p:sp>
      <p:sp>
        <p:nvSpPr>
          <p:cNvPr id="718" name="Google Shape;718;ge6a5e2c9c9_28_79"/>
          <p:cNvSpPr txBox="1"/>
          <p:nvPr>
            <p:ph idx="1" type="body"/>
          </p:nvPr>
        </p:nvSpPr>
        <p:spPr>
          <a:xfrm>
            <a:off x="677007" y="1722081"/>
            <a:ext cx="11041380" cy="4931516"/>
          </a:xfrm>
          <a:prstGeom prst="rect">
            <a:avLst/>
          </a:prstGeom>
          <a:noFill/>
          <a:ln>
            <a:noFill/>
          </a:ln>
        </p:spPr>
        <p:txBody>
          <a:bodyPr anchorCtr="0" anchor="t" bIns="49250" lIns="98525" spcFirstLastPara="1" rIns="98525" wrap="square" tIns="49250">
            <a:normAutofit/>
          </a:bodyPr>
          <a:lstStyle/>
          <a:p>
            <a:pPr indent="0" lvl="0" marL="0" rtl="0" algn="l">
              <a:lnSpc>
                <a:spcPct val="115000"/>
              </a:lnSpc>
              <a:spcBef>
                <a:spcPts val="0"/>
              </a:spcBef>
              <a:spcAft>
                <a:spcPts val="0"/>
              </a:spcAft>
              <a:buClr>
                <a:schemeClr val="dk1"/>
              </a:buClr>
              <a:buSzPts val="1200"/>
              <a:buFont typeface="Arial"/>
              <a:buNone/>
            </a:pPr>
            <a:r>
              <a:rPr lang="en-US" sz="2400">
                <a:solidFill>
                  <a:schemeClr val="lt1"/>
                </a:solidFill>
                <a:latin typeface="Arial"/>
                <a:ea typeface="Arial"/>
                <a:cs typeface="Arial"/>
                <a:sym typeface="Arial"/>
              </a:rPr>
              <a:t>• Intellectual Foundation Courses (IFP)</a:t>
            </a:r>
            <a:endParaRPr sz="2400"/>
          </a:p>
          <a:p>
            <a:pPr indent="0" lvl="0" marL="0" rtl="0" algn="l">
              <a:lnSpc>
                <a:spcPct val="115000"/>
              </a:lnSpc>
              <a:spcBef>
                <a:spcPts val="0"/>
              </a:spcBef>
              <a:spcAft>
                <a:spcPts val="0"/>
              </a:spcAft>
              <a:buClr>
                <a:schemeClr val="dk1"/>
              </a:buClr>
              <a:buSzPts val="1200"/>
              <a:buFont typeface="Arial"/>
              <a:buNone/>
            </a:pPr>
            <a:r>
              <a:t/>
            </a:r>
            <a:endParaRPr sz="2400">
              <a:solidFill>
                <a:schemeClr val="lt1"/>
              </a:solidFill>
              <a:latin typeface="Arial"/>
              <a:ea typeface="Arial"/>
              <a:cs typeface="Arial"/>
              <a:sym typeface="Arial"/>
            </a:endParaRPr>
          </a:p>
          <a:p>
            <a:pPr indent="0" lvl="0" marL="0" rtl="0" algn="l">
              <a:lnSpc>
                <a:spcPct val="115000"/>
              </a:lnSpc>
              <a:spcBef>
                <a:spcPts val="0"/>
              </a:spcBef>
              <a:spcAft>
                <a:spcPts val="0"/>
              </a:spcAft>
              <a:buClr>
                <a:schemeClr val="dk1"/>
              </a:buClr>
              <a:buSzPts val="1200"/>
              <a:buFont typeface="Arial"/>
              <a:buNone/>
            </a:pPr>
            <a:r>
              <a:rPr lang="en-US" sz="2400">
                <a:solidFill>
                  <a:schemeClr val="lt1"/>
                </a:solidFill>
                <a:latin typeface="Arial"/>
                <a:ea typeface="Arial"/>
                <a:cs typeface="Arial"/>
                <a:sym typeface="Arial"/>
              </a:rPr>
              <a:t>• High School vs. College</a:t>
            </a:r>
            <a:endParaRPr sz="2400"/>
          </a:p>
          <a:p>
            <a:pPr indent="0" lvl="0" marL="0" rtl="0" algn="l">
              <a:lnSpc>
                <a:spcPct val="115000"/>
              </a:lnSpc>
              <a:spcBef>
                <a:spcPts val="0"/>
              </a:spcBef>
              <a:spcAft>
                <a:spcPts val="0"/>
              </a:spcAft>
              <a:buClr>
                <a:schemeClr val="dk1"/>
              </a:buClr>
              <a:buSzPts val="1200"/>
              <a:buFont typeface="Arial"/>
              <a:buNone/>
            </a:pPr>
            <a:r>
              <a:t/>
            </a:r>
            <a:endParaRPr sz="2400">
              <a:solidFill>
                <a:schemeClr val="lt1"/>
              </a:solidFill>
              <a:latin typeface="Arial"/>
              <a:ea typeface="Arial"/>
              <a:cs typeface="Arial"/>
              <a:sym typeface="Arial"/>
            </a:endParaRPr>
          </a:p>
          <a:p>
            <a:pPr indent="0" lvl="0" marL="0" rtl="0" algn="l">
              <a:lnSpc>
                <a:spcPct val="115000"/>
              </a:lnSpc>
              <a:spcBef>
                <a:spcPts val="0"/>
              </a:spcBef>
              <a:spcAft>
                <a:spcPts val="0"/>
              </a:spcAft>
              <a:buClr>
                <a:schemeClr val="dk1"/>
              </a:buClr>
              <a:buSzPts val="1200"/>
              <a:buFont typeface="Arial"/>
              <a:buNone/>
            </a:pPr>
            <a:r>
              <a:rPr lang="en-US" sz="2400">
                <a:solidFill>
                  <a:schemeClr val="lt1"/>
                </a:solidFill>
                <a:latin typeface="Arial"/>
                <a:ea typeface="Arial"/>
                <a:cs typeface="Arial"/>
                <a:sym typeface="Arial"/>
              </a:rPr>
              <a:t>• Skills for College Success</a:t>
            </a:r>
            <a:endParaRPr sz="2400"/>
          </a:p>
          <a:p>
            <a:pPr indent="0" lvl="0" marL="0" rtl="0" algn="l">
              <a:lnSpc>
                <a:spcPct val="115000"/>
              </a:lnSpc>
              <a:spcBef>
                <a:spcPts val="0"/>
              </a:spcBef>
              <a:spcAft>
                <a:spcPts val="0"/>
              </a:spcAft>
              <a:buClr>
                <a:schemeClr val="dk1"/>
              </a:buClr>
              <a:buSzPts val="1200"/>
              <a:buFont typeface="Arial"/>
              <a:buNone/>
            </a:pPr>
            <a:r>
              <a:t/>
            </a:r>
            <a:endParaRPr sz="2400">
              <a:solidFill>
                <a:schemeClr val="lt1"/>
              </a:solidFill>
              <a:latin typeface="Arial"/>
              <a:ea typeface="Arial"/>
              <a:cs typeface="Arial"/>
              <a:sym typeface="Arial"/>
            </a:endParaRPr>
          </a:p>
          <a:p>
            <a:pPr indent="0" lvl="0" marL="0" rtl="0" algn="l">
              <a:lnSpc>
                <a:spcPct val="115000"/>
              </a:lnSpc>
              <a:spcBef>
                <a:spcPts val="0"/>
              </a:spcBef>
              <a:spcAft>
                <a:spcPts val="0"/>
              </a:spcAft>
              <a:buClr>
                <a:schemeClr val="dk1"/>
              </a:buClr>
              <a:buSzPts val="1200"/>
              <a:buFont typeface="Arial"/>
              <a:buNone/>
            </a:pPr>
            <a:r>
              <a:rPr lang="en-US" sz="2400">
                <a:solidFill>
                  <a:schemeClr val="lt1"/>
                </a:solidFill>
                <a:latin typeface="Arial"/>
                <a:ea typeface="Arial"/>
                <a:cs typeface="Arial"/>
                <a:sym typeface="Arial"/>
              </a:rPr>
              <a:t>• Faculty Interaction Skills</a:t>
            </a:r>
            <a:endParaRPr sz="2400"/>
          </a:p>
          <a:p>
            <a:pPr indent="0" lvl="0" marL="0" rtl="0" algn="l">
              <a:lnSpc>
                <a:spcPct val="115000"/>
              </a:lnSpc>
              <a:spcBef>
                <a:spcPts val="0"/>
              </a:spcBef>
              <a:spcAft>
                <a:spcPts val="0"/>
              </a:spcAft>
              <a:buClr>
                <a:schemeClr val="dk1"/>
              </a:buClr>
              <a:buSzPts val="1200"/>
              <a:buFont typeface="Arial"/>
              <a:buNone/>
            </a:pPr>
            <a:r>
              <a:t/>
            </a:r>
            <a:endParaRPr sz="2400">
              <a:solidFill>
                <a:schemeClr val="lt1"/>
              </a:solidFill>
              <a:latin typeface="Arial"/>
              <a:ea typeface="Arial"/>
              <a:cs typeface="Arial"/>
              <a:sym typeface="Arial"/>
            </a:endParaRPr>
          </a:p>
          <a:p>
            <a:pPr indent="0" lvl="0" marL="0" rtl="0" algn="l">
              <a:lnSpc>
                <a:spcPct val="115000"/>
              </a:lnSpc>
              <a:spcBef>
                <a:spcPts val="0"/>
              </a:spcBef>
              <a:spcAft>
                <a:spcPts val="0"/>
              </a:spcAft>
              <a:buClr>
                <a:schemeClr val="dk1"/>
              </a:buClr>
              <a:buSzPts val="1200"/>
              <a:buFont typeface="Arial"/>
              <a:buNone/>
            </a:pPr>
            <a:r>
              <a:rPr lang="en-US" sz="2400">
                <a:solidFill>
                  <a:schemeClr val="lt1"/>
                </a:solidFill>
                <a:latin typeface="Arial"/>
                <a:ea typeface="Arial"/>
                <a:cs typeface="Arial"/>
                <a:sym typeface="Arial"/>
              </a:rPr>
              <a:t>• Campus Resources </a:t>
            </a:r>
            <a:endParaRPr sz="2400"/>
          </a:p>
          <a:p>
            <a:pPr indent="0" lvl="0" marL="0" rtl="0" algn="l">
              <a:lnSpc>
                <a:spcPct val="115000"/>
              </a:lnSpc>
              <a:spcBef>
                <a:spcPts val="0"/>
              </a:spcBef>
              <a:spcAft>
                <a:spcPts val="0"/>
              </a:spcAft>
              <a:buClr>
                <a:schemeClr val="dk1"/>
              </a:buClr>
              <a:buSzPts val="1200"/>
              <a:buFont typeface="Arial"/>
              <a:buNone/>
            </a:pPr>
            <a:r>
              <a:t/>
            </a:r>
            <a:endParaRPr sz="2400">
              <a:solidFill>
                <a:schemeClr val="lt1"/>
              </a:solidFill>
              <a:latin typeface="Arial"/>
              <a:ea typeface="Arial"/>
              <a:cs typeface="Arial"/>
              <a:sym typeface="Arial"/>
            </a:endParaRPr>
          </a:p>
          <a:p>
            <a:pPr indent="0" lvl="0" marL="0" rtl="0" algn="l">
              <a:lnSpc>
                <a:spcPct val="115000"/>
              </a:lnSpc>
              <a:spcBef>
                <a:spcPts val="0"/>
              </a:spcBef>
              <a:spcAft>
                <a:spcPts val="0"/>
              </a:spcAft>
              <a:buClr>
                <a:schemeClr val="dk1"/>
              </a:buClr>
              <a:buSzPts val="1200"/>
              <a:buFont typeface="Arial"/>
              <a:buNone/>
            </a:pPr>
            <a:r>
              <a:rPr lang="en-US" sz="2400">
                <a:solidFill>
                  <a:schemeClr val="lt1"/>
                </a:solidFill>
                <a:latin typeface="Arial"/>
                <a:ea typeface="Arial"/>
                <a:cs typeface="Arial"/>
                <a:sym typeface="Arial"/>
              </a:rPr>
              <a:t>• Center for Teaching &amp; Learning (CTL) Information </a:t>
            </a:r>
            <a:endParaRPr sz="2400">
              <a:solidFill>
                <a:schemeClr val="lt1"/>
              </a:solidFill>
              <a:latin typeface="Arial"/>
              <a:ea typeface="Arial"/>
              <a:cs typeface="Arial"/>
              <a:sym typeface="Arial"/>
            </a:endParaRPr>
          </a:p>
          <a:p>
            <a:pPr indent="-50800" lvl="0" marL="241300" rtl="0" algn="l">
              <a:lnSpc>
                <a:spcPct val="90000"/>
              </a:lnSpc>
              <a:spcBef>
                <a:spcPts val="0"/>
              </a:spcBef>
              <a:spcAft>
                <a:spcPts val="0"/>
              </a:spcAft>
              <a:buClr>
                <a:schemeClr val="dk1"/>
              </a:buClr>
              <a:buSzPts val="3000"/>
              <a:buNone/>
            </a:pPr>
            <a:r>
              <a:t/>
            </a:r>
            <a:endParaRPr sz="15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2" name="Shape 722"/>
        <p:cNvGrpSpPr/>
        <p:nvPr/>
      </p:nvGrpSpPr>
      <p:grpSpPr>
        <a:xfrm>
          <a:off x="0" y="0"/>
          <a:ext cx="0" cy="0"/>
          <a:chOff x="0" y="0"/>
          <a:chExt cx="0" cy="0"/>
        </a:xfrm>
      </p:grpSpPr>
      <p:pic>
        <p:nvPicPr>
          <p:cNvPr id="723" name="Google Shape;723;ge6a5e2c9c9_28_84"/>
          <p:cNvPicPr preferRelativeResize="0"/>
          <p:nvPr/>
        </p:nvPicPr>
        <p:blipFill rotWithShape="1">
          <a:blip r:embed="rId4">
            <a:alphaModFix/>
          </a:blip>
          <a:srcRect b="0" l="0" r="0" t="0"/>
          <a:stretch/>
        </p:blipFill>
        <p:spPr>
          <a:xfrm>
            <a:off x="0" y="0"/>
            <a:ext cx="12801600" cy="625993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7" name="Shape 727"/>
        <p:cNvGrpSpPr/>
        <p:nvPr/>
      </p:nvGrpSpPr>
      <p:grpSpPr>
        <a:xfrm>
          <a:off x="0" y="0"/>
          <a:ext cx="0" cy="0"/>
          <a:chOff x="0" y="0"/>
          <a:chExt cx="0" cy="0"/>
        </a:xfrm>
      </p:grpSpPr>
      <p:grpSp>
        <p:nvGrpSpPr>
          <p:cNvPr id="728" name="Google Shape;728;ge6a5e2c9c9_28_88"/>
          <p:cNvGrpSpPr/>
          <p:nvPr/>
        </p:nvGrpSpPr>
        <p:grpSpPr>
          <a:xfrm>
            <a:off x="1313471" y="550395"/>
            <a:ext cx="9253602" cy="5964850"/>
            <a:chOff x="6255" y="191449"/>
            <a:chExt cx="8878656" cy="5439900"/>
          </a:xfrm>
        </p:grpSpPr>
        <p:sp>
          <p:nvSpPr>
            <p:cNvPr id="729" name="Google Shape;729;ge6a5e2c9c9_28_88"/>
            <p:cNvSpPr/>
            <p:nvPr/>
          </p:nvSpPr>
          <p:spPr>
            <a:xfrm>
              <a:off x="6255" y="191449"/>
              <a:ext cx="4126500" cy="777600"/>
            </a:xfrm>
            <a:prstGeom prst="rect">
              <a:avLst/>
            </a:prstGeom>
            <a:solidFill>
              <a:srgbClr val="D31145"/>
            </a:solidFill>
            <a:ln cap="flat" cmpd="sng" w="12700">
              <a:solidFill>
                <a:srgbClr val="ED7D31"/>
              </a:solidFill>
              <a:prstDash val="solid"/>
              <a:miter lim="800000"/>
              <a:headEnd len="sm" w="sm" type="none"/>
              <a:tailEnd len="sm" w="sm" type="none"/>
            </a:ln>
          </p:spPr>
          <p:txBody>
            <a:bodyPr anchorCtr="0" anchor="ctr" bIns="98525" lIns="98525" spcFirstLastPara="1" rIns="98525" wrap="square" tIns="985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0" name="Google Shape;730;ge6a5e2c9c9_28_88"/>
            <p:cNvSpPr txBox="1"/>
            <p:nvPr/>
          </p:nvSpPr>
          <p:spPr>
            <a:xfrm>
              <a:off x="6255" y="191449"/>
              <a:ext cx="4126500" cy="777600"/>
            </a:xfrm>
            <a:prstGeom prst="rect">
              <a:avLst/>
            </a:prstGeom>
            <a:noFill/>
            <a:ln>
              <a:noFill/>
            </a:ln>
          </p:spPr>
          <p:txBody>
            <a:bodyPr anchorCtr="0" anchor="ctr" bIns="140150" lIns="245275" spcFirstLastPara="1" rIns="245275" wrap="square" tIns="140150">
              <a:noAutofit/>
            </a:bodyPr>
            <a:lstStyle/>
            <a:p>
              <a:pPr indent="0" lvl="0" marL="0" marR="0" rtl="0" algn="ctr">
                <a:lnSpc>
                  <a:spcPct val="90000"/>
                </a:lnSpc>
                <a:spcBef>
                  <a:spcPts val="0"/>
                </a:spcBef>
                <a:spcAft>
                  <a:spcPts val="0"/>
                </a:spcAft>
                <a:buClr>
                  <a:srgbClr val="000000"/>
                </a:buClr>
                <a:buSzPts val="3400"/>
                <a:buFont typeface="Arial"/>
                <a:buNone/>
              </a:pPr>
              <a:r>
                <a:rPr b="1" i="0" lang="en-US" sz="3400" u="none" cap="none" strike="noStrike">
                  <a:solidFill>
                    <a:srgbClr val="FFFFFF"/>
                  </a:solidFill>
                  <a:latin typeface="Arial"/>
                  <a:ea typeface="Arial"/>
                  <a:cs typeface="Arial"/>
                  <a:sym typeface="Arial"/>
                </a:rPr>
                <a:t>HIGH SCHOOL</a:t>
              </a:r>
              <a:endParaRPr b="0" i="0" sz="1500" u="none" cap="none" strike="noStrike">
                <a:solidFill>
                  <a:srgbClr val="000000"/>
                </a:solidFill>
                <a:latin typeface="Arial"/>
                <a:ea typeface="Arial"/>
                <a:cs typeface="Arial"/>
                <a:sym typeface="Arial"/>
              </a:endParaRPr>
            </a:p>
          </p:txBody>
        </p:sp>
        <p:sp>
          <p:nvSpPr>
            <p:cNvPr id="731" name="Google Shape;731;ge6a5e2c9c9_28_88"/>
            <p:cNvSpPr/>
            <p:nvPr/>
          </p:nvSpPr>
          <p:spPr>
            <a:xfrm>
              <a:off x="12499" y="969049"/>
              <a:ext cx="4114200" cy="4662300"/>
            </a:xfrm>
            <a:prstGeom prst="rect">
              <a:avLst/>
            </a:prstGeom>
            <a:solidFill>
              <a:srgbClr val="D8E2F3"/>
            </a:solidFill>
            <a:ln cap="flat" cmpd="sng" w="12700">
              <a:solidFill>
                <a:srgbClr val="F7D5CB">
                  <a:alpha val="89411"/>
                </a:srgbClr>
              </a:solidFill>
              <a:prstDash val="solid"/>
              <a:miter lim="800000"/>
              <a:headEnd len="sm" w="sm" type="none"/>
              <a:tailEnd len="sm" w="sm" type="none"/>
            </a:ln>
          </p:spPr>
          <p:txBody>
            <a:bodyPr anchorCtr="0" anchor="ctr" bIns="98525" lIns="98525" spcFirstLastPara="1" rIns="98525" wrap="square" tIns="985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2" name="Google Shape;732;ge6a5e2c9c9_28_88"/>
            <p:cNvSpPr txBox="1"/>
            <p:nvPr/>
          </p:nvSpPr>
          <p:spPr>
            <a:xfrm>
              <a:off x="12499" y="969049"/>
              <a:ext cx="4114200" cy="4662300"/>
            </a:xfrm>
            <a:prstGeom prst="rect">
              <a:avLst/>
            </a:prstGeom>
            <a:noFill/>
            <a:ln>
              <a:noFill/>
            </a:ln>
          </p:spPr>
          <p:txBody>
            <a:bodyPr anchorCtr="0" anchor="t" bIns="215575" lIns="143725" spcFirstLastPara="1" rIns="191625" wrap="square" tIns="143725">
              <a:noAutofit/>
            </a:bodyPr>
            <a:lstStyle/>
            <a:p>
              <a:pPr indent="-247650" lvl="1" marL="241300" marR="0" rtl="0" algn="l">
                <a:lnSpc>
                  <a:spcPct val="90000"/>
                </a:lnSpc>
                <a:spcBef>
                  <a:spcPts val="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Your time is structured by your family, teachers &amp; others.</a:t>
              </a:r>
              <a:endParaRPr b="0" i="0" sz="1500" u="none" cap="none" strike="noStrike">
                <a:solidFill>
                  <a:srgbClr val="000000"/>
                </a:solidFill>
                <a:latin typeface="Arial"/>
                <a:ea typeface="Arial"/>
                <a:cs typeface="Arial"/>
                <a:sym typeface="Arial"/>
              </a:endParaRPr>
            </a:p>
            <a:p>
              <a:pPr indent="-76200" lvl="1" marL="241300" marR="0" rtl="0" algn="l">
                <a:lnSpc>
                  <a:spcPct val="90000"/>
                </a:lnSpc>
                <a:spcBef>
                  <a:spcPts val="400"/>
                </a:spcBef>
                <a:spcAft>
                  <a:spcPts val="0"/>
                </a:spcAft>
                <a:buClr>
                  <a:srgbClr val="000000"/>
                </a:buClr>
                <a:buSzPts val="2700"/>
                <a:buFont typeface="Calibri"/>
                <a:buNone/>
              </a:pPr>
              <a:r>
                <a:t/>
              </a:r>
              <a:endParaRPr b="0" i="0" sz="2700" u="none" cap="none" strike="noStrike">
                <a:solidFill>
                  <a:srgbClr val="000000"/>
                </a:solidFill>
                <a:latin typeface="Arial"/>
                <a:ea typeface="Arial"/>
                <a:cs typeface="Arial"/>
                <a:sym typeface="Arial"/>
              </a:endParaRPr>
            </a:p>
            <a:p>
              <a:pPr indent="-247650" lvl="1" marL="241300" marR="0" rtl="0" algn="l">
                <a:lnSpc>
                  <a:spcPct val="90000"/>
                </a:lnSpc>
                <a:spcBef>
                  <a:spcPts val="40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You are in class 30 hours per week.</a:t>
              </a:r>
              <a:endParaRPr b="0" i="0" sz="1500" u="none" cap="none" strike="noStrike">
                <a:solidFill>
                  <a:srgbClr val="000000"/>
                </a:solidFill>
                <a:latin typeface="Arial"/>
                <a:ea typeface="Arial"/>
                <a:cs typeface="Arial"/>
                <a:sym typeface="Arial"/>
              </a:endParaRPr>
            </a:p>
            <a:p>
              <a:pPr indent="-76200" lvl="1" marL="241300" marR="0" rtl="0" algn="l">
                <a:lnSpc>
                  <a:spcPct val="90000"/>
                </a:lnSpc>
                <a:spcBef>
                  <a:spcPts val="400"/>
                </a:spcBef>
                <a:spcAft>
                  <a:spcPts val="0"/>
                </a:spcAft>
                <a:buClr>
                  <a:srgbClr val="000000"/>
                </a:buClr>
                <a:buSzPts val="2700"/>
                <a:buFont typeface="Calibri"/>
                <a:buNone/>
              </a:pPr>
              <a:r>
                <a:t/>
              </a:r>
              <a:endParaRPr b="0" i="0" sz="2700" u="none" cap="none" strike="noStrike">
                <a:solidFill>
                  <a:srgbClr val="000000"/>
                </a:solidFill>
                <a:latin typeface="Arial"/>
                <a:ea typeface="Arial"/>
                <a:cs typeface="Arial"/>
                <a:sym typeface="Arial"/>
              </a:endParaRPr>
            </a:p>
            <a:p>
              <a:pPr indent="-247650" lvl="1" marL="241300" marR="0" rtl="0" algn="l">
                <a:lnSpc>
                  <a:spcPct val="90000"/>
                </a:lnSpc>
                <a:spcBef>
                  <a:spcPts val="40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Your family &amp; teachers will remind you of your responsibilities &amp; help you manage them.</a:t>
              </a:r>
              <a:endParaRPr b="0" i="0" sz="1500" u="none" cap="none" strike="noStrike">
                <a:solidFill>
                  <a:srgbClr val="000000"/>
                </a:solidFill>
                <a:latin typeface="Arial"/>
                <a:ea typeface="Arial"/>
                <a:cs typeface="Arial"/>
                <a:sym typeface="Arial"/>
              </a:endParaRPr>
            </a:p>
          </p:txBody>
        </p:sp>
        <p:sp>
          <p:nvSpPr>
            <p:cNvPr id="733" name="Google Shape;733;ge6a5e2c9c9_28_88"/>
            <p:cNvSpPr/>
            <p:nvPr/>
          </p:nvSpPr>
          <p:spPr>
            <a:xfrm>
              <a:off x="4768611" y="191449"/>
              <a:ext cx="4116300" cy="777600"/>
            </a:xfrm>
            <a:prstGeom prst="rect">
              <a:avLst/>
            </a:prstGeom>
            <a:solidFill>
              <a:srgbClr val="D31145"/>
            </a:solidFill>
            <a:ln cap="flat" cmpd="sng" w="12700">
              <a:solidFill>
                <a:srgbClr val="ED7D31"/>
              </a:solidFill>
              <a:prstDash val="solid"/>
              <a:miter lim="800000"/>
              <a:headEnd len="sm" w="sm" type="none"/>
              <a:tailEnd len="sm" w="sm" type="none"/>
            </a:ln>
          </p:spPr>
          <p:txBody>
            <a:bodyPr anchorCtr="0" anchor="ctr" bIns="98525" lIns="98525" spcFirstLastPara="1" rIns="98525" wrap="square" tIns="985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4" name="Google Shape;734;ge6a5e2c9c9_28_88"/>
            <p:cNvSpPr txBox="1"/>
            <p:nvPr/>
          </p:nvSpPr>
          <p:spPr>
            <a:xfrm>
              <a:off x="4768611" y="191449"/>
              <a:ext cx="4116300" cy="777600"/>
            </a:xfrm>
            <a:prstGeom prst="rect">
              <a:avLst/>
            </a:prstGeom>
            <a:noFill/>
            <a:ln>
              <a:noFill/>
            </a:ln>
          </p:spPr>
          <p:txBody>
            <a:bodyPr anchorCtr="0" anchor="ctr" bIns="140150" lIns="245275" spcFirstLastPara="1" rIns="245275" wrap="square" tIns="140150">
              <a:noAutofit/>
            </a:bodyPr>
            <a:lstStyle/>
            <a:p>
              <a:pPr indent="0" lvl="0" marL="0" marR="0" rtl="0" algn="ctr">
                <a:lnSpc>
                  <a:spcPct val="90000"/>
                </a:lnSpc>
                <a:spcBef>
                  <a:spcPts val="0"/>
                </a:spcBef>
                <a:spcAft>
                  <a:spcPts val="0"/>
                </a:spcAft>
                <a:buClr>
                  <a:srgbClr val="000000"/>
                </a:buClr>
                <a:buSzPts val="3400"/>
                <a:buFont typeface="Arial"/>
                <a:buNone/>
              </a:pPr>
              <a:r>
                <a:rPr b="1" i="0" lang="en-US" sz="3400" u="none" cap="none" strike="noStrike">
                  <a:solidFill>
                    <a:srgbClr val="FFFFFF"/>
                  </a:solidFill>
                  <a:latin typeface="Arial"/>
                  <a:ea typeface="Arial"/>
                  <a:cs typeface="Arial"/>
                  <a:sym typeface="Arial"/>
                </a:rPr>
                <a:t>COLLEGE</a:t>
              </a:r>
              <a:endParaRPr b="0" i="0" sz="1500" u="none" cap="none" strike="noStrike">
                <a:solidFill>
                  <a:srgbClr val="000000"/>
                </a:solidFill>
                <a:latin typeface="Arial"/>
                <a:ea typeface="Arial"/>
                <a:cs typeface="Arial"/>
                <a:sym typeface="Arial"/>
              </a:endParaRPr>
            </a:p>
          </p:txBody>
        </p:sp>
        <p:sp>
          <p:nvSpPr>
            <p:cNvPr id="735" name="Google Shape;735;ge6a5e2c9c9_28_88"/>
            <p:cNvSpPr/>
            <p:nvPr/>
          </p:nvSpPr>
          <p:spPr>
            <a:xfrm>
              <a:off x="4770609" y="969049"/>
              <a:ext cx="4112400" cy="4662300"/>
            </a:xfrm>
            <a:prstGeom prst="rect">
              <a:avLst/>
            </a:prstGeom>
            <a:solidFill>
              <a:srgbClr val="D8E2F3"/>
            </a:solidFill>
            <a:ln cap="flat" cmpd="sng" w="12700">
              <a:solidFill>
                <a:srgbClr val="F7D5CB">
                  <a:alpha val="89411"/>
                </a:srgbClr>
              </a:solidFill>
              <a:prstDash val="solid"/>
              <a:miter lim="800000"/>
              <a:headEnd len="sm" w="sm" type="none"/>
              <a:tailEnd len="sm" w="sm" type="none"/>
            </a:ln>
          </p:spPr>
          <p:txBody>
            <a:bodyPr anchorCtr="0" anchor="ctr" bIns="98525" lIns="98525" spcFirstLastPara="1" rIns="98525" wrap="square" tIns="985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6" name="Google Shape;736;ge6a5e2c9c9_28_88"/>
            <p:cNvSpPr txBox="1"/>
            <p:nvPr/>
          </p:nvSpPr>
          <p:spPr>
            <a:xfrm>
              <a:off x="4770609" y="969049"/>
              <a:ext cx="4112400" cy="4662300"/>
            </a:xfrm>
            <a:prstGeom prst="rect">
              <a:avLst/>
            </a:prstGeom>
            <a:noFill/>
            <a:ln>
              <a:noFill/>
            </a:ln>
          </p:spPr>
          <p:txBody>
            <a:bodyPr anchorCtr="0" anchor="t" bIns="215575" lIns="143725" spcFirstLastPara="1" rIns="191625" wrap="square" tIns="143725">
              <a:noAutofit/>
            </a:bodyPr>
            <a:lstStyle/>
            <a:p>
              <a:pPr indent="-247650" lvl="1" marL="241300" marR="0" rtl="0" algn="l">
                <a:lnSpc>
                  <a:spcPct val="90000"/>
                </a:lnSpc>
                <a:spcBef>
                  <a:spcPts val="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You manage your own time.</a:t>
              </a:r>
              <a:endParaRPr b="0" i="0" sz="1500" u="none" cap="none" strike="noStrike">
                <a:solidFill>
                  <a:srgbClr val="000000"/>
                </a:solidFill>
                <a:latin typeface="Arial"/>
                <a:ea typeface="Arial"/>
                <a:cs typeface="Arial"/>
                <a:sym typeface="Arial"/>
              </a:endParaRPr>
            </a:p>
            <a:p>
              <a:pPr indent="-76200" lvl="1" marL="241300" marR="0" rtl="0" algn="l">
                <a:lnSpc>
                  <a:spcPct val="90000"/>
                </a:lnSpc>
                <a:spcBef>
                  <a:spcPts val="400"/>
                </a:spcBef>
                <a:spcAft>
                  <a:spcPts val="0"/>
                </a:spcAft>
                <a:buClr>
                  <a:srgbClr val="000000"/>
                </a:buClr>
                <a:buSzPts val="2700"/>
                <a:buFont typeface="Calibri"/>
                <a:buNone/>
              </a:pPr>
              <a:r>
                <a:t/>
              </a:r>
              <a:endParaRPr b="0" i="0" sz="2700" u="none" cap="none" strike="noStrike">
                <a:solidFill>
                  <a:srgbClr val="000000"/>
                </a:solidFill>
                <a:latin typeface="Arial"/>
                <a:ea typeface="Arial"/>
                <a:cs typeface="Arial"/>
                <a:sym typeface="Arial"/>
              </a:endParaRPr>
            </a:p>
            <a:p>
              <a:pPr indent="-247650" lvl="1" marL="241300" marR="0" rtl="0" algn="l">
                <a:lnSpc>
                  <a:spcPct val="90000"/>
                </a:lnSpc>
                <a:spcBef>
                  <a:spcPts val="40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You are in class 12-16 hours a week. That is 135 fewer hours in class!</a:t>
              </a:r>
              <a:endParaRPr b="0" i="0" sz="1500" u="none" cap="none" strike="noStrike">
                <a:solidFill>
                  <a:srgbClr val="000000"/>
                </a:solidFill>
                <a:latin typeface="Arial"/>
                <a:ea typeface="Arial"/>
                <a:cs typeface="Arial"/>
                <a:sym typeface="Arial"/>
              </a:endParaRPr>
            </a:p>
            <a:p>
              <a:pPr indent="-76200" lvl="1" marL="241300" marR="0" rtl="0" algn="l">
                <a:lnSpc>
                  <a:spcPct val="90000"/>
                </a:lnSpc>
                <a:spcBef>
                  <a:spcPts val="400"/>
                </a:spcBef>
                <a:spcAft>
                  <a:spcPts val="0"/>
                </a:spcAft>
                <a:buClr>
                  <a:srgbClr val="000000"/>
                </a:buClr>
                <a:buSzPts val="2700"/>
                <a:buFont typeface="Calibri"/>
                <a:buNone/>
              </a:pPr>
              <a:r>
                <a:t/>
              </a:r>
              <a:endParaRPr b="0" i="0" sz="2700" u="none" cap="none" strike="noStrike">
                <a:solidFill>
                  <a:srgbClr val="000000"/>
                </a:solidFill>
                <a:latin typeface="Arial"/>
                <a:ea typeface="Arial"/>
                <a:cs typeface="Arial"/>
                <a:sym typeface="Arial"/>
              </a:endParaRPr>
            </a:p>
            <a:p>
              <a:pPr indent="-247650" lvl="1" marL="241300" marR="0" rtl="0" algn="l">
                <a:lnSpc>
                  <a:spcPct val="90000"/>
                </a:lnSpc>
                <a:spcBef>
                  <a:spcPts val="40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You must balance your own responsibilities and set your own priorities.</a:t>
              </a:r>
              <a:endParaRPr b="0" i="0" sz="1500" u="none" cap="none" strike="noStrike">
                <a:solidFill>
                  <a:srgbClr val="000000"/>
                </a:solidFill>
                <a:latin typeface="Arial"/>
                <a:ea typeface="Arial"/>
                <a:cs typeface="Arial"/>
                <a:sym typeface="Arial"/>
              </a:endParaRPr>
            </a:p>
            <a:p>
              <a:pPr indent="-76200" lvl="1" marL="241300" marR="0" rtl="0" algn="l">
                <a:lnSpc>
                  <a:spcPct val="90000"/>
                </a:lnSpc>
                <a:spcBef>
                  <a:spcPts val="400"/>
                </a:spcBef>
                <a:spcAft>
                  <a:spcPts val="0"/>
                </a:spcAft>
                <a:buClr>
                  <a:srgbClr val="000000"/>
                </a:buClr>
                <a:buSzPts val="2700"/>
                <a:buFont typeface="Calibri"/>
                <a:buNone/>
              </a:pPr>
              <a:r>
                <a:t/>
              </a:r>
              <a:endParaRPr b="0" i="0" sz="2700" u="none" cap="none" strike="noStrike">
                <a:solidFill>
                  <a:srgbClr val="000000"/>
                </a:solidFill>
                <a:latin typeface="Calibri"/>
                <a:ea typeface="Calibri"/>
                <a:cs typeface="Calibri"/>
                <a:sym typeface="Calibri"/>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0" name="Shape 740"/>
        <p:cNvGrpSpPr/>
        <p:nvPr/>
      </p:nvGrpSpPr>
      <p:grpSpPr>
        <a:xfrm>
          <a:off x="0" y="0"/>
          <a:ext cx="0" cy="0"/>
          <a:chOff x="0" y="0"/>
          <a:chExt cx="0" cy="0"/>
        </a:xfrm>
      </p:grpSpPr>
      <p:pic>
        <p:nvPicPr>
          <p:cNvPr id="741" name="Google Shape;741;ge6a5e2c9c9_28_100"/>
          <p:cNvPicPr preferRelativeResize="0"/>
          <p:nvPr/>
        </p:nvPicPr>
        <p:blipFill rotWithShape="1">
          <a:blip r:embed="rId4">
            <a:alphaModFix/>
          </a:blip>
          <a:srcRect b="0" l="3408" r="537" t="5793"/>
          <a:stretch/>
        </p:blipFill>
        <p:spPr>
          <a:xfrm>
            <a:off x="1583794" y="346290"/>
            <a:ext cx="8738494" cy="6225230"/>
          </a:xfrm>
          <a:prstGeom prst="rect">
            <a:avLst/>
          </a:prstGeom>
          <a:noFill/>
          <a:ln>
            <a:noFill/>
          </a:ln>
        </p:spPr>
      </p:pic>
      <p:pic>
        <p:nvPicPr>
          <p:cNvPr id="742" name="Google Shape;742;ge6a5e2c9c9_28_100"/>
          <p:cNvPicPr preferRelativeResize="0"/>
          <p:nvPr/>
        </p:nvPicPr>
        <p:blipFill rotWithShape="1">
          <a:blip r:embed="rId5">
            <a:alphaModFix/>
          </a:blip>
          <a:srcRect b="2" l="3820" r="196" t="5678"/>
          <a:stretch/>
        </p:blipFill>
        <p:spPr>
          <a:xfrm>
            <a:off x="1583794" y="346290"/>
            <a:ext cx="9231351" cy="6225230"/>
          </a:xfrm>
          <a:prstGeom prst="rect">
            <a:avLst/>
          </a:prstGeom>
          <a:noFill/>
          <a:ln>
            <a:noFill/>
          </a:ln>
        </p:spPr>
      </p:pic>
      <p:pic>
        <p:nvPicPr>
          <p:cNvPr id="743" name="Google Shape;743;ge6a5e2c9c9_28_100"/>
          <p:cNvPicPr preferRelativeResize="0"/>
          <p:nvPr/>
        </p:nvPicPr>
        <p:blipFill rotWithShape="1">
          <a:blip r:embed="rId6">
            <a:alphaModFix/>
          </a:blip>
          <a:srcRect b="0" l="3726" r="0" t="5421"/>
          <a:stretch/>
        </p:blipFill>
        <p:spPr>
          <a:xfrm>
            <a:off x="1583794" y="346290"/>
            <a:ext cx="9366764" cy="6225230"/>
          </a:xfrm>
          <a:prstGeom prst="rect">
            <a:avLst/>
          </a:prstGeom>
          <a:noFill/>
          <a:ln>
            <a:noFill/>
          </a:ln>
        </p:spPr>
      </p:pic>
      <p:pic>
        <p:nvPicPr>
          <p:cNvPr id="744" name="Google Shape;744;ge6a5e2c9c9_28_100"/>
          <p:cNvPicPr preferRelativeResize="0"/>
          <p:nvPr/>
        </p:nvPicPr>
        <p:blipFill rotWithShape="1">
          <a:blip r:embed="rId7">
            <a:alphaModFix/>
          </a:blip>
          <a:srcRect b="881" l="3985" r="894" t="6267"/>
          <a:stretch/>
        </p:blipFill>
        <p:spPr>
          <a:xfrm>
            <a:off x="1583795" y="346291"/>
            <a:ext cx="9366764" cy="62252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1000"/>
                                        <p:tgtEl>
                                          <p:spTgt spid="7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1000"/>
                                        <p:tgtEl>
                                          <p:spTgt spid="7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8" name="Shape 748"/>
        <p:cNvGrpSpPr/>
        <p:nvPr/>
      </p:nvGrpSpPr>
      <p:grpSpPr>
        <a:xfrm>
          <a:off x="0" y="0"/>
          <a:ext cx="0" cy="0"/>
          <a:chOff x="0" y="0"/>
          <a:chExt cx="0" cy="0"/>
        </a:xfrm>
      </p:grpSpPr>
      <p:sp>
        <p:nvSpPr>
          <p:cNvPr id="749" name="Google Shape;749;ge6a5e2c9c9_28_107"/>
          <p:cNvSpPr txBox="1"/>
          <p:nvPr>
            <p:ph type="title"/>
          </p:nvPr>
        </p:nvSpPr>
        <p:spPr>
          <a:xfrm>
            <a:off x="227228" y="131013"/>
            <a:ext cx="11041380" cy="1502305"/>
          </a:xfrm>
          <a:prstGeom prst="rect">
            <a:avLst/>
          </a:prstGeom>
          <a:noFill/>
          <a:ln>
            <a:noFill/>
          </a:ln>
        </p:spPr>
        <p:txBody>
          <a:bodyPr anchorCtr="0" anchor="ctr" bIns="49250" lIns="98525" spcFirstLastPara="1" rIns="98525" wrap="square" tIns="49250">
            <a:normAutofit/>
          </a:bodyPr>
          <a:lstStyle/>
          <a:p>
            <a:pPr indent="0" lvl="0" marL="0" rtl="0" algn="l">
              <a:lnSpc>
                <a:spcPct val="90000"/>
              </a:lnSpc>
              <a:spcBef>
                <a:spcPts val="0"/>
              </a:spcBef>
              <a:spcAft>
                <a:spcPts val="0"/>
              </a:spcAft>
              <a:buClr>
                <a:schemeClr val="dk1"/>
              </a:buClr>
              <a:buSzPts val="1900"/>
              <a:buNone/>
            </a:pPr>
            <a:r>
              <a:rPr lang="en-US" sz="3400">
                <a:solidFill>
                  <a:schemeClr val="lt1"/>
                </a:solidFill>
              </a:rPr>
              <a:t>Skills for College Success</a:t>
            </a:r>
            <a:endParaRPr sz="3400"/>
          </a:p>
        </p:txBody>
      </p:sp>
      <p:grpSp>
        <p:nvGrpSpPr>
          <p:cNvPr id="750" name="Google Shape;750;ge6a5e2c9c9_28_107"/>
          <p:cNvGrpSpPr/>
          <p:nvPr/>
        </p:nvGrpSpPr>
        <p:grpSpPr>
          <a:xfrm>
            <a:off x="475581" y="1152694"/>
            <a:ext cx="6712778" cy="1557354"/>
            <a:chOff x="438149" y="1177564"/>
            <a:chExt cx="6393122" cy="1374136"/>
          </a:xfrm>
        </p:grpSpPr>
        <p:sp>
          <p:nvSpPr>
            <p:cNvPr id="751" name="Google Shape;751;ge6a5e2c9c9_28_107"/>
            <p:cNvSpPr txBox="1"/>
            <p:nvPr/>
          </p:nvSpPr>
          <p:spPr>
            <a:xfrm>
              <a:off x="1857374" y="1749848"/>
              <a:ext cx="4973897" cy="646331"/>
            </a:xfrm>
            <a:prstGeom prst="rect">
              <a:avLst/>
            </a:prstGeom>
            <a:noFill/>
            <a:ln>
              <a:noFill/>
            </a:ln>
          </p:spPr>
          <p:txBody>
            <a:bodyPr anchorCtr="0" anchor="t" bIns="49250" lIns="98525" spcFirstLastPara="1" rIns="98525" wrap="square" tIns="49250">
              <a:spAutoFit/>
            </a:bodyPr>
            <a:lstStyle/>
            <a:p>
              <a:pPr indent="0" lvl="0" marL="0" marR="0" rtl="0" algn="l">
                <a:lnSpc>
                  <a:spcPct val="100000"/>
                </a:lnSpc>
                <a:spcBef>
                  <a:spcPts val="0"/>
                </a:spcBef>
                <a:spcAft>
                  <a:spcPts val="0"/>
                </a:spcAft>
                <a:buNone/>
              </a:pPr>
              <a:r>
                <a:rPr b="0" i="0" lang="en-US" sz="3900" u="none" cap="none" strike="noStrike">
                  <a:solidFill>
                    <a:schemeClr val="lt1"/>
                  </a:solidFill>
                  <a:latin typeface="Arial"/>
                  <a:ea typeface="Arial"/>
                  <a:cs typeface="Arial"/>
                  <a:sym typeface="Arial"/>
                </a:rPr>
                <a:t>Engage in your classes</a:t>
              </a:r>
              <a:endParaRPr sz="1500"/>
            </a:p>
          </p:txBody>
        </p:sp>
        <p:pic>
          <p:nvPicPr>
            <p:cNvPr id="752" name="Google Shape;752;ge6a5e2c9c9_28_107"/>
            <p:cNvPicPr preferRelativeResize="0"/>
            <p:nvPr/>
          </p:nvPicPr>
          <p:blipFill rotWithShape="1">
            <a:blip r:embed="rId4">
              <a:alphaModFix/>
            </a:blip>
            <a:srcRect b="0" l="0" r="0" t="0"/>
            <a:stretch/>
          </p:blipFill>
          <p:spPr>
            <a:xfrm>
              <a:off x="438149" y="1177564"/>
              <a:ext cx="1276351" cy="1374136"/>
            </a:xfrm>
            <a:prstGeom prst="rect">
              <a:avLst/>
            </a:prstGeom>
            <a:noFill/>
            <a:ln>
              <a:noFill/>
            </a:ln>
          </p:spPr>
        </p:pic>
      </p:grpSp>
      <p:grpSp>
        <p:nvGrpSpPr>
          <p:cNvPr id="753" name="Google Shape;753;ge6a5e2c9c9_28_107"/>
          <p:cNvGrpSpPr/>
          <p:nvPr/>
        </p:nvGrpSpPr>
        <p:grpSpPr>
          <a:xfrm>
            <a:off x="235552" y="2737739"/>
            <a:ext cx="6135246" cy="1504432"/>
            <a:chOff x="224335" y="2415652"/>
            <a:chExt cx="5843091" cy="1327440"/>
          </a:xfrm>
        </p:grpSpPr>
        <p:sp>
          <p:nvSpPr>
            <p:cNvPr id="754" name="Google Shape;754;ge6a5e2c9c9_28_107"/>
            <p:cNvSpPr txBox="1"/>
            <p:nvPr/>
          </p:nvSpPr>
          <p:spPr>
            <a:xfrm>
              <a:off x="1838326" y="2864165"/>
              <a:ext cx="4229100" cy="646331"/>
            </a:xfrm>
            <a:prstGeom prst="rect">
              <a:avLst/>
            </a:prstGeom>
            <a:noFill/>
            <a:ln>
              <a:noFill/>
            </a:ln>
          </p:spPr>
          <p:txBody>
            <a:bodyPr anchorCtr="0" anchor="t" bIns="49250" lIns="98525" spcFirstLastPara="1" rIns="98525" wrap="square" tIns="49250">
              <a:spAutoFit/>
            </a:bodyPr>
            <a:lstStyle/>
            <a:p>
              <a:pPr indent="0" lvl="0" marL="0" marR="0" rtl="0" algn="l">
                <a:lnSpc>
                  <a:spcPct val="100000"/>
                </a:lnSpc>
                <a:spcBef>
                  <a:spcPts val="0"/>
                </a:spcBef>
                <a:spcAft>
                  <a:spcPts val="0"/>
                </a:spcAft>
                <a:buNone/>
              </a:pPr>
              <a:r>
                <a:rPr b="0" i="0" lang="en-US" sz="3900" u="none" cap="none" strike="noStrike">
                  <a:solidFill>
                    <a:schemeClr val="lt1"/>
                  </a:solidFill>
                  <a:latin typeface="Arial"/>
                  <a:ea typeface="Arial"/>
                  <a:cs typeface="Arial"/>
                  <a:sym typeface="Arial"/>
                </a:rPr>
                <a:t>Time management</a:t>
              </a:r>
              <a:endParaRPr sz="1500"/>
            </a:p>
          </p:txBody>
        </p:sp>
        <p:pic>
          <p:nvPicPr>
            <p:cNvPr id="755" name="Google Shape;755;ge6a5e2c9c9_28_107"/>
            <p:cNvPicPr preferRelativeResize="0"/>
            <p:nvPr/>
          </p:nvPicPr>
          <p:blipFill rotWithShape="1">
            <a:blip r:embed="rId5">
              <a:alphaModFix/>
            </a:blip>
            <a:srcRect b="0" l="0" r="0" t="0"/>
            <a:stretch/>
          </p:blipFill>
          <p:spPr>
            <a:xfrm>
              <a:off x="224335" y="2415652"/>
              <a:ext cx="1716638" cy="1327440"/>
            </a:xfrm>
            <a:prstGeom prst="rect">
              <a:avLst/>
            </a:prstGeom>
            <a:noFill/>
            <a:ln>
              <a:noFill/>
            </a:ln>
          </p:spPr>
        </p:pic>
      </p:grpSp>
      <p:grpSp>
        <p:nvGrpSpPr>
          <p:cNvPr id="756" name="Google Shape;756;ge6a5e2c9c9_28_107"/>
          <p:cNvGrpSpPr/>
          <p:nvPr/>
        </p:nvGrpSpPr>
        <p:grpSpPr>
          <a:xfrm>
            <a:off x="625228" y="4274446"/>
            <a:ext cx="7035731" cy="1397179"/>
            <a:chOff x="595455" y="3771570"/>
            <a:chExt cx="6700696" cy="1232805"/>
          </a:xfrm>
        </p:grpSpPr>
        <p:sp>
          <p:nvSpPr>
            <p:cNvPr id="757" name="Google Shape;757;ge6a5e2c9c9_28_107"/>
            <p:cNvSpPr txBox="1"/>
            <p:nvPr/>
          </p:nvSpPr>
          <p:spPr>
            <a:xfrm>
              <a:off x="1819276" y="4153700"/>
              <a:ext cx="5476875" cy="646331"/>
            </a:xfrm>
            <a:prstGeom prst="rect">
              <a:avLst/>
            </a:prstGeom>
            <a:noFill/>
            <a:ln>
              <a:noFill/>
            </a:ln>
          </p:spPr>
          <p:txBody>
            <a:bodyPr anchorCtr="0" anchor="t" bIns="49250" lIns="98525" spcFirstLastPara="1" rIns="98525" wrap="square" tIns="49250">
              <a:spAutoFit/>
            </a:bodyPr>
            <a:lstStyle/>
            <a:p>
              <a:pPr indent="0" lvl="0" marL="0" marR="0" rtl="0" algn="l">
                <a:lnSpc>
                  <a:spcPct val="100000"/>
                </a:lnSpc>
                <a:spcBef>
                  <a:spcPts val="0"/>
                </a:spcBef>
                <a:spcAft>
                  <a:spcPts val="0"/>
                </a:spcAft>
                <a:buNone/>
              </a:pPr>
              <a:r>
                <a:rPr b="0" i="0" lang="en-US" sz="3900" u="none" cap="none" strike="noStrike">
                  <a:solidFill>
                    <a:schemeClr val="lt1"/>
                  </a:solidFill>
                  <a:latin typeface="Arial"/>
                  <a:ea typeface="Arial"/>
                  <a:cs typeface="Arial"/>
                  <a:sym typeface="Arial"/>
                </a:rPr>
                <a:t>Sharpen your study skills</a:t>
              </a:r>
              <a:endParaRPr sz="1500"/>
            </a:p>
          </p:txBody>
        </p:sp>
        <p:pic>
          <p:nvPicPr>
            <p:cNvPr id="758" name="Google Shape;758;ge6a5e2c9c9_28_107"/>
            <p:cNvPicPr preferRelativeResize="0"/>
            <p:nvPr/>
          </p:nvPicPr>
          <p:blipFill rotWithShape="1">
            <a:blip r:embed="rId6">
              <a:alphaModFix/>
            </a:blip>
            <a:srcRect b="0" l="0" r="0" t="0"/>
            <a:stretch/>
          </p:blipFill>
          <p:spPr>
            <a:xfrm>
              <a:off x="595455" y="3771570"/>
              <a:ext cx="1222223" cy="1232805"/>
            </a:xfrm>
            <a:prstGeom prst="rect">
              <a:avLst/>
            </a:prstGeom>
            <a:noFill/>
            <a:ln>
              <a:noFill/>
            </a:ln>
          </p:spPr>
        </p:pic>
      </p:grpSp>
      <p:grpSp>
        <p:nvGrpSpPr>
          <p:cNvPr id="759" name="Google Shape;759;ge6a5e2c9c9_28_107"/>
          <p:cNvGrpSpPr/>
          <p:nvPr/>
        </p:nvGrpSpPr>
        <p:grpSpPr>
          <a:xfrm>
            <a:off x="626201" y="5736175"/>
            <a:ext cx="5744596" cy="1525574"/>
            <a:chOff x="596382" y="5061331"/>
            <a:chExt cx="5471044" cy="1346095"/>
          </a:xfrm>
        </p:grpSpPr>
        <p:sp>
          <p:nvSpPr>
            <p:cNvPr id="760" name="Google Shape;760;ge6a5e2c9c9_28_107"/>
            <p:cNvSpPr txBox="1"/>
            <p:nvPr/>
          </p:nvSpPr>
          <p:spPr>
            <a:xfrm>
              <a:off x="1847851" y="5529317"/>
              <a:ext cx="4219575" cy="646331"/>
            </a:xfrm>
            <a:prstGeom prst="rect">
              <a:avLst/>
            </a:prstGeom>
            <a:noFill/>
            <a:ln>
              <a:noFill/>
            </a:ln>
          </p:spPr>
          <p:txBody>
            <a:bodyPr anchorCtr="0" anchor="t" bIns="49250" lIns="98525" spcFirstLastPara="1" rIns="98525" wrap="square" tIns="49250">
              <a:spAutoFit/>
            </a:bodyPr>
            <a:lstStyle/>
            <a:p>
              <a:pPr indent="0" lvl="0" marL="0" marR="0" rtl="0" algn="l">
                <a:lnSpc>
                  <a:spcPct val="100000"/>
                </a:lnSpc>
                <a:spcBef>
                  <a:spcPts val="0"/>
                </a:spcBef>
                <a:spcAft>
                  <a:spcPts val="0"/>
                </a:spcAft>
                <a:buNone/>
              </a:pPr>
              <a:r>
                <a:rPr b="0" i="0" lang="en-US" sz="3900" u="none" cap="none" strike="noStrike">
                  <a:solidFill>
                    <a:schemeClr val="lt1"/>
                  </a:solidFill>
                  <a:latin typeface="Arial"/>
                  <a:ea typeface="Arial"/>
                  <a:cs typeface="Arial"/>
                  <a:sym typeface="Arial"/>
                </a:rPr>
                <a:t>Practice self-care</a:t>
              </a:r>
              <a:endParaRPr sz="1500"/>
            </a:p>
          </p:txBody>
        </p:sp>
        <p:pic>
          <p:nvPicPr>
            <p:cNvPr id="761" name="Google Shape;761;ge6a5e2c9c9_28_107"/>
            <p:cNvPicPr preferRelativeResize="0"/>
            <p:nvPr/>
          </p:nvPicPr>
          <p:blipFill rotWithShape="1">
            <a:blip r:embed="rId7">
              <a:alphaModFix/>
            </a:blip>
            <a:srcRect b="0" l="0" r="0" t="0"/>
            <a:stretch/>
          </p:blipFill>
          <p:spPr>
            <a:xfrm>
              <a:off x="596382" y="5061331"/>
              <a:ext cx="1222894" cy="134609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5" name="Shape 765"/>
        <p:cNvGrpSpPr/>
        <p:nvPr/>
      </p:nvGrpSpPr>
      <p:grpSpPr>
        <a:xfrm>
          <a:off x="0" y="0"/>
          <a:ext cx="0" cy="0"/>
          <a:chOff x="0" y="0"/>
          <a:chExt cx="0" cy="0"/>
        </a:xfrm>
      </p:grpSpPr>
      <p:sp>
        <p:nvSpPr>
          <p:cNvPr id="766" name="Google Shape;766;ge6a5e2c9c9_28_123"/>
          <p:cNvSpPr/>
          <p:nvPr/>
        </p:nvSpPr>
        <p:spPr>
          <a:xfrm>
            <a:off x="101299" y="337733"/>
            <a:ext cx="10976175" cy="1239980"/>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None/>
            </a:pPr>
            <a:r>
              <a:rPr b="1" lang="en-US" sz="3700">
                <a:solidFill>
                  <a:schemeClr val="lt1"/>
                </a:solidFill>
              </a:rPr>
              <a:t>Center for Learning And </a:t>
            </a:r>
            <a:endParaRPr b="1" sz="3700">
              <a:solidFill>
                <a:schemeClr val="lt1"/>
              </a:solidFill>
            </a:endParaRPr>
          </a:p>
          <a:p>
            <a:pPr indent="0" lvl="0" marL="0" marR="0" rtl="0" algn="l">
              <a:lnSpc>
                <a:spcPct val="100000"/>
              </a:lnSpc>
              <a:spcBef>
                <a:spcPts val="0"/>
              </a:spcBef>
              <a:spcAft>
                <a:spcPts val="0"/>
              </a:spcAft>
              <a:buNone/>
            </a:pPr>
            <a:r>
              <a:rPr b="1" lang="en-US" sz="3700">
                <a:solidFill>
                  <a:schemeClr val="lt1"/>
                </a:solidFill>
              </a:rPr>
              <a:t>Student Success (CLASS) Ob</a:t>
            </a:r>
            <a:r>
              <a:rPr b="1" i="0" lang="en-US" sz="3700" u="none" cap="none" strike="noStrike">
                <a:solidFill>
                  <a:schemeClr val="lt1"/>
                </a:solidFill>
                <a:latin typeface="Arial"/>
                <a:ea typeface="Arial"/>
                <a:cs typeface="Arial"/>
                <a:sym typeface="Arial"/>
              </a:rPr>
              <a:t>jectives </a:t>
            </a:r>
            <a:endParaRPr b="0" i="0" sz="3700" u="none" cap="none" strike="noStrike">
              <a:solidFill>
                <a:srgbClr val="000000"/>
              </a:solidFill>
              <a:latin typeface="Arial"/>
              <a:ea typeface="Arial"/>
              <a:cs typeface="Arial"/>
              <a:sym typeface="Arial"/>
            </a:endParaRPr>
          </a:p>
        </p:txBody>
      </p:sp>
      <p:pic>
        <p:nvPicPr>
          <p:cNvPr descr="The 9 BEST Scientific Study Tips" id="767" name="Google Shape;767;ge6a5e2c9c9_28_123"/>
          <p:cNvPicPr preferRelativeResize="0"/>
          <p:nvPr/>
        </p:nvPicPr>
        <p:blipFill rotWithShape="1">
          <a:blip r:embed="rId4">
            <a:alphaModFix/>
          </a:blip>
          <a:srcRect b="0" l="0" r="0" t="0"/>
          <a:stretch/>
        </p:blipFill>
        <p:spPr>
          <a:xfrm>
            <a:off x="822083" y="1980188"/>
            <a:ext cx="7324144" cy="4138155"/>
          </a:xfrm>
          <a:prstGeom prst="rect">
            <a:avLst/>
          </a:prstGeom>
          <a:noFill/>
          <a:ln>
            <a:noFill/>
          </a:ln>
        </p:spPr>
      </p:pic>
      <p:sp>
        <p:nvSpPr>
          <p:cNvPr id="768" name="Google Shape;768;ge6a5e2c9c9_28_123"/>
          <p:cNvSpPr txBox="1"/>
          <p:nvPr/>
        </p:nvSpPr>
        <p:spPr>
          <a:xfrm>
            <a:off x="13052442" y="4551406"/>
            <a:ext cx="193968" cy="348814"/>
          </a:xfrm>
          <a:prstGeom prst="rect">
            <a:avLst/>
          </a:prstGeom>
          <a:noFill/>
          <a:ln>
            <a:noFill/>
          </a:ln>
        </p:spPr>
        <p:txBody>
          <a:bodyPr anchorCtr="0" anchor="t" bIns="49250" lIns="98525" spcFirstLastPara="1" rIns="98525" wrap="square" tIns="49250">
            <a:spAutoFit/>
          </a:bodyPr>
          <a:lstStyle/>
          <a:p>
            <a:pPr indent="0" lvl="0" marL="0" marR="0" rtl="0" algn="l">
              <a:lnSpc>
                <a:spcPct val="100000"/>
              </a:lnSpc>
              <a:spcBef>
                <a:spcPts val="0"/>
              </a:spcBef>
              <a:spcAft>
                <a:spcPts val="0"/>
              </a:spcAft>
              <a:buNone/>
            </a:pPr>
            <a:r>
              <a:t/>
            </a:r>
            <a:endParaRPr b="0" i="0" sz="15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
                                        <p:tgtEl>
                                          <p:spTgt spid="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2" name="Shape 772"/>
        <p:cNvGrpSpPr/>
        <p:nvPr/>
      </p:nvGrpSpPr>
      <p:grpSpPr>
        <a:xfrm>
          <a:off x="0" y="0"/>
          <a:ext cx="0" cy="0"/>
          <a:chOff x="0" y="0"/>
          <a:chExt cx="0" cy="0"/>
        </a:xfrm>
      </p:grpSpPr>
      <p:sp>
        <p:nvSpPr>
          <p:cNvPr id="773" name="Google Shape;773;ge6a5e2c9c9_28_129"/>
          <p:cNvSpPr txBox="1"/>
          <p:nvPr/>
        </p:nvSpPr>
        <p:spPr>
          <a:xfrm>
            <a:off x="304653" y="685405"/>
            <a:ext cx="8854781" cy="627864"/>
          </a:xfrm>
          <a:prstGeom prst="rect">
            <a:avLst/>
          </a:prstGeom>
          <a:noFill/>
          <a:ln>
            <a:noFill/>
          </a:ln>
        </p:spPr>
        <p:txBody>
          <a:bodyPr anchorCtr="0" anchor="t" bIns="49250" lIns="98525" spcFirstLastPara="1" rIns="98525" wrap="square" tIns="49250">
            <a:spAutoFit/>
          </a:bodyPr>
          <a:lstStyle/>
          <a:p>
            <a:pPr indent="0" lvl="0" marL="0" marR="0" rtl="0" algn="l">
              <a:lnSpc>
                <a:spcPct val="100000"/>
              </a:lnSpc>
              <a:spcBef>
                <a:spcPts val="0"/>
              </a:spcBef>
              <a:spcAft>
                <a:spcPts val="0"/>
              </a:spcAft>
              <a:buNone/>
            </a:pPr>
            <a:r>
              <a:rPr b="0" i="0" lang="en-US" sz="3200" u="sng" cap="none" strike="noStrike">
                <a:solidFill>
                  <a:schemeClr val="lt1"/>
                </a:solidFill>
                <a:latin typeface="Arial Black"/>
                <a:ea typeface="Arial Black"/>
                <a:cs typeface="Arial Black"/>
                <a:sym typeface="Arial Black"/>
              </a:rPr>
              <a:t>Interacting with Faculty: Top 5 Tips</a:t>
            </a:r>
            <a:endParaRPr sz="1500"/>
          </a:p>
        </p:txBody>
      </p:sp>
      <p:sp>
        <p:nvSpPr>
          <p:cNvPr id="774" name="Google Shape;774;ge6a5e2c9c9_28_129"/>
          <p:cNvSpPr txBox="1"/>
          <p:nvPr/>
        </p:nvSpPr>
        <p:spPr>
          <a:xfrm>
            <a:off x="1239573" y="1958989"/>
            <a:ext cx="8795528" cy="4011354"/>
          </a:xfrm>
          <a:prstGeom prst="rect">
            <a:avLst/>
          </a:prstGeom>
          <a:noFill/>
          <a:ln>
            <a:noFill/>
          </a:ln>
        </p:spPr>
        <p:txBody>
          <a:bodyPr anchorCtr="0" anchor="t" bIns="49250" lIns="98525" spcFirstLastPara="1" rIns="98525" wrap="square" tIns="49250">
            <a:spAutoFit/>
          </a:bodyPr>
          <a:lstStyle/>
          <a:p>
            <a:pPr indent="-368300" lvl="0" marL="368300" marR="0" rtl="0" algn="l">
              <a:lnSpc>
                <a:spcPct val="100000"/>
              </a:lnSpc>
              <a:spcBef>
                <a:spcPts val="0"/>
              </a:spcBef>
              <a:spcAft>
                <a:spcPts val="0"/>
              </a:spcAft>
              <a:buClr>
                <a:schemeClr val="lt1"/>
              </a:buClr>
              <a:buSzPts val="3400"/>
              <a:buFont typeface="Arial"/>
              <a:buAutoNum type="arabicPeriod"/>
            </a:pPr>
            <a:r>
              <a:rPr b="0" i="0" lang="en-US" sz="3400" u="none" cap="none" strike="noStrike">
                <a:solidFill>
                  <a:schemeClr val="lt1"/>
                </a:solidFill>
                <a:latin typeface="Arial"/>
                <a:ea typeface="Arial"/>
                <a:cs typeface="Arial"/>
                <a:sym typeface="Arial"/>
              </a:rPr>
              <a:t>Go to class prepared </a:t>
            </a:r>
            <a:endParaRPr sz="1500"/>
          </a:p>
          <a:p>
            <a:pPr indent="-254000" lvl="0" marL="368300" marR="0" rtl="0" algn="l">
              <a:lnSpc>
                <a:spcPct val="100000"/>
              </a:lnSpc>
              <a:spcBef>
                <a:spcPts val="0"/>
              </a:spcBef>
              <a:spcAft>
                <a:spcPts val="0"/>
              </a:spcAft>
              <a:buClr>
                <a:schemeClr val="lt1"/>
              </a:buClr>
              <a:buSzPts val="1700"/>
              <a:buFont typeface="Arial"/>
              <a:buNone/>
            </a:pPr>
            <a:r>
              <a:t/>
            </a:r>
            <a:endParaRPr b="0" i="0" sz="1700" u="none" cap="none" strike="noStrike">
              <a:solidFill>
                <a:schemeClr val="lt1"/>
              </a:solidFill>
              <a:latin typeface="Calibri"/>
              <a:ea typeface="Calibri"/>
              <a:cs typeface="Calibri"/>
              <a:sym typeface="Calibri"/>
            </a:endParaRPr>
          </a:p>
          <a:p>
            <a:pPr indent="-368300" lvl="0" marL="368300" marR="0" rtl="0" algn="l">
              <a:lnSpc>
                <a:spcPct val="100000"/>
              </a:lnSpc>
              <a:spcBef>
                <a:spcPts val="0"/>
              </a:spcBef>
              <a:spcAft>
                <a:spcPts val="0"/>
              </a:spcAft>
              <a:buClr>
                <a:schemeClr val="lt1"/>
              </a:buClr>
              <a:buSzPts val="3400"/>
              <a:buFont typeface="Arial"/>
              <a:buAutoNum type="arabicPeriod"/>
            </a:pPr>
            <a:r>
              <a:rPr b="0" i="0" lang="en-US" sz="3400" u="none" cap="none" strike="noStrike">
                <a:solidFill>
                  <a:schemeClr val="lt1"/>
                </a:solidFill>
                <a:latin typeface="Arial"/>
                <a:ea typeface="Arial"/>
                <a:cs typeface="Arial"/>
                <a:sym typeface="Arial"/>
              </a:rPr>
              <a:t>Read your syllabus</a:t>
            </a:r>
            <a:endParaRPr sz="1500"/>
          </a:p>
          <a:p>
            <a:pPr indent="-254000" lvl="0" marL="368300" marR="0" rtl="0" algn="l">
              <a:lnSpc>
                <a:spcPct val="100000"/>
              </a:lnSpc>
              <a:spcBef>
                <a:spcPts val="0"/>
              </a:spcBef>
              <a:spcAft>
                <a:spcPts val="0"/>
              </a:spcAft>
              <a:buClr>
                <a:schemeClr val="lt1"/>
              </a:buClr>
              <a:buSzPts val="1700"/>
              <a:buFont typeface="Arial"/>
              <a:buNone/>
            </a:pPr>
            <a:r>
              <a:t/>
            </a:r>
            <a:endParaRPr b="0" i="0" sz="1700" u="none" cap="none" strike="noStrike">
              <a:solidFill>
                <a:schemeClr val="lt1"/>
              </a:solidFill>
              <a:latin typeface="Calibri"/>
              <a:ea typeface="Calibri"/>
              <a:cs typeface="Calibri"/>
              <a:sym typeface="Calibri"/>
            </a:endParaRPr>
          </a:p>
          <a:p>
            <a:pPr indent="-368300" lvl="0" marL="368300" marR="0" rtl="0" algn="l">
              <a:lnSpc>
                <a:spcPct val="100000"/>
              </a:lnSpc>
              <a:spcBef>
                <a:spcPts val="0"/>
              </a:spcBef>
              <a:spcAft>
                <a:spcPts val="0"/>
              </a:spcAft>
              <a:buClr>
                <a:schemeClr val="lt1"/>
              </a:buClr>
              <a:buSzPts val="3400"/>
              <a:buFont typeface="Arial"/>
              <a:buAutoNum type="arabicPeriod"/>
            </a:pPr>
            <a:r>
              <a:rPr b="0" i="0" lang="en-US" sz="3400" u="none" cap="none" strike="noStrike">
                <a:solidFill>
                  <a:schemeClr val="lt1"/>
                </a:solidFill>
                <a:latin typeface="Arial"/>
                <a:ea typeface="Arial"/>
                <a:cs typeface="Arial"/>
                <a:sym typeface="Arial"/>
              </a:rPr>
              <a:t>Use office hours</a:t>
            </a:r>
            <a:endParaRPr sz="1500"/>
          </a:p>
          <a:p>
            <a:pPr indent="-254000" lvl="0" marL="368300" marR="0" rtl="0" algn="l">
              <a:lnSpc>
                <a:spcPct val="100000"/>
              </a:lnSpc>
              <a:spcBef>
                <a:spcPts val="0"/>
              </a:spcBef>
              <a:spcAft>
                <a:spcPts val="0"/>
              </a:spcAft>
              <a:buClr>
                <a:schemeClr val="lt1"/>
              </a:buClr>
              <a:buSzPts val="1700"/>
              <a:buFont typeface="Arial"/>
              <a:buNone/>
            </a:pPr>
            <a:r>
              <a:t/>
            </a:r>
            <a:endParaRPr b="0" i="0" sz="1700" u="none" cap="none" strike="noStrike">
              <a:solidFill>
                <a:schemeClr val="lt1"/>
              </a:solidFill>
              <a:latin typeface="Calibri"/>
              <a:ea typeface="Calibri"/>
              <a:cs typeface="Calibri"/>
              <a:sym typeface="Calibri"/>
            </a:endParaRPr>
          </a:p>
          <a:p>
            <a:pPr indent="-368300" lvl="0" marL="368300" marR="0" rtl="0" algn="l">
              <a:lnSpc>
                <a:spcPct val="100000"/>
              </a:lnSpc>
              <a:spcBef>
                <a:spcPts val="0"/>
              </a:spcBef>
              <a:spcAft>
                <a:spcPts val="0"/>
              </a:spcAft>
              <a:buClr>
                <a:schemeClr val="lt1"/>
              </a:buClr>
              <a:buSzPts val="3400"/>
              <a:buFont typeface="Arial"/>
              <a:buAutoNum type="arabicPeriod"/>
            </a:pPr>
            <a:r>
              <a:rPr b="0" i="0" lang="en-US" sz="3400" u="none" cap="none" strike="noStrike">
                <a:solidFill>
                  <a:schemeClr val="lt1"/>
                </a:solidFill>
                <a:latin typeface="Arial"/>
                <a:ea typeface="Arial"/>
                <a:cs typeface="Arial"/>
                <a:sym typeface="Arial"/>
              </a:rPr>
              <a:t>Ask for help before you need it</a:t>
            </a:r>
            <a:endParaRPr sz="1500"/>
          </a:p>
          <a:p>
            <a:pPr indent="-254000" lvl="0" marL="368300" marR="0" rtl="0" algn="l">
              <a:lnSpc>
                <a:spcPct val="100000"/>
              </a:lnSpc>
              <a:spcBef>
                <a:spcPts val="0"/>
              </a:spcBef>
              <a:spcAft>
                <a:spcPts val="0"/>
              </a:spcAft>
              <a:buClr>
                <a:schemeClr val="lt1"/>
              </a:buClr>
              <a:buSzPts val="1700"/>
              <a:buFont typeface="Arial"/>
              <a:buNone/>
            </a:pPr>
            <a:r>
              <a:t/>
            </a:r>
            <a:endParaRPr b="0" i="0" sz="1700" u="none" cap="none" strike="noStrike">
              <a:solidFill>
                <a:schemeClr val="lt1"/>
              </a:solidFill>
              <a:latin typeface="Calibri"/>
              <a:ea typeface="Calibri"/>
              <a:cs typeface="Calibri"/>
              <a:sym typeface="Calibri"/>
            </a:endParaRPr>
          </a:p>
          <a:p>
            <a:pPr indent="-368300" lvl="0" marL="368300" marR="0" rtl="0" algn="l">
              <a:lnSpc>
                <a:spcPct val="100000"/>
              </a:lnSpc>
              <a:spcBef>
                <a:spcPts val="0"/>
              </a:spcBef>
              <a:spcAft>
                <a:spcPts val="0"/>
              </a:spcAft>
              <a:buClr>
                <a:schemeClr val="lt1"/>
              </a:buClr>
              <a:buSzPts val="3400"/>
              <a:buFont typeface="Arial"/>
              <a:buAutoNum type="arabicPeriod"/>
            </a:pPr>
            <a:r>
              <a:rPr b="0" i="0" lang="en-US" sz="3400" u="none" cap="none" strike="noStrike">
                <a:solidFill>
                  <a:schemeClr val="lt1"/>
                </a:solidFill>
                <a:latin typeface="Arial"/>
                <a:ea typeface="Arial"/>
                <a:cs typeface="Arial"/>
                <a:sym typeface="Arial"/>
              </a:rPr>
              <a:t>Be honest with your professor &amp; to yourself</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8" name="Shape 778"/>
        <p:cNvGrpSpPr/>
        <p:nvPr/>
      </p:nvGrpSpPr>
      <p:grpSpPr>
        <a:xfrm>
          <a:off x="0" y="0"/>
          <a:ext cx="0" cy="0"/>
          <a:chOff x="0" y="0"/>
          <a:chExt cx="0" cy="0"/>
        </a:xfrm>
      </p:grpSpPr>
      <p:sp>
        <p:nvSpPr>
          <p:cNvPr id="779" name="Google Shape;779;ge6a5e2c9c9_28_134"/>
          <p:cNvSpPr/>
          <p:nvPr/>
        </p:nvSpPr>
        <p:spPr>
          <a:xfrm>
            <a:off x="268589" y="224717"/>
            <a:ext cx="4464059" cy="697627"/>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None/>
            </a:pPr>
            <a:r>
              <a:rPr b="1" i="0" lang="en-US" sz="3700" u="none" cap="none" strike="noStrike">
                <a:solidFill>
                  <a:schemeClr val="lt1"/>
                </a:solidFill>
                <a:latin typeface="Arial"/>
                <a:ea typeface="Arial"/>
                <a:cs typeface="Arial"/>
                <a:sym typeface="Arial"/>
              </a:rPr>
              <a:t>Campus Resources</a:t>
            </a:r>
            <a:endParaRPr b="0" i="0" sz="3700" u="none" cap="none" strike="noStrike">
              <a:solidFill>
                <a:srgbClr val="000000"/>
              </a:solidFill>
              <a:latin typeface="Arial"/>
              <a:ea typeface="Arial"/>
              <a:cs typeface="Arial"/>
              <a:sym typeface="Arial"/>
            </a:endParaRPr>
          </a:p>
        </p:txBody>
      </p:sp>
      <p:graphicFrame>
        <p:nvGraphicFramePr>
          <p:cNvPr id="780" name="Google Shape;780;ge6a5e2c9c9_28_134"/>
          <p:cNvGraphicFramePr/>
          <p:nvPr/>
        </p:nvGraphicFramePr>
        <p:xfrm>
          <a:off x="268589" y="1250692"/>
          <a:ext cx="3000000" cy="3000000"/>
        </p:xfrm>
        <a:graphic>
          <a:graphicData uri="http://schemas.openxmlformats.org/drawingml/2006/table">
            <a:tbl>
              <a:tblPr bandRow="1" firstRow="1">
                <a:noFill/>
                <a:tableStyleId>{5855BA93-13ED-4FBA-AB8F-705F4E7FA801}</a:tableStyleId>
              </a:tblPr>
              <a:tblGrid>
                <a:gridCol w="2399425"/>
                <a:gridCol w="1394025"/>
                <a:gridCol w="1477100"/>
                <a:gridCol w="2769575"/>
              </a:tblGrid>
              <a:tr h="612775">
                <a:tc>
                  <a:txBody>
                    <a:bodyPr/>
                    <a:lstStyle/>
                    <a:p>
                      <a:pPr indent="0" lvl="0" marL="0" marR="0" rtl="0" algn="l">
                        <a:lnSpc>
                          <a:spcPct val="100000"/>
                        </a:lnSpc>
                        <a:spcBef>
                          <a:spcPts val="0"/>
                        </a:spcBef>
                        <a:spcAft>
                          <a:spcPts val="0"/>
                        </a:spcAft>
                        <a:buNone/>
                      </a:pPr>
                      <a:r>
                        <a:rPr lang="en-US" sz="1600" u="none" cap="none" strike="noStrike"/>
                        <a:t>Office</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t>Location </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t>Phone Number</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t>Email/ Website</a:t>
                      </a:r>
                      <a:endParaRPr sz="1600"/>
                    </a:p>
                  </a:txBody>
                  <a:tcPr marT="51825" marB="51825" marR="96025" marL="96025"/>
                </a:tc>
              </a:tr>
              <a:tr h="870825">
                <a:tc>
                  <a:txBody>
                    <a:bodyPr/>
                    <a:lstStyle/>
                    <a:p>
                      <a:pPr indent="0" lvl="0" marL="0" marR="0" rtl="0" algn="l">
                        <a:lnSpc>
                          <a:spcPct val="100000"/>
                        </a:lnSpc>
                        <a:spcBef>
                          <a:spcPts val="0"/>
                        </a:spcBef>
                        <a:spcAft>
                          <a:spcPts val="0"/>
                        </a:spcAft>
                        <a:buNone/>
                      </a:pPr>
                      <a:r>
                        <a:rPr b="1" lang="en-US" sz="1600" u="none" cap="none" strike="noStrike">
                          <a:solidFill>
                            <a:srgbClr val="004479"/>
                          </a:solidFill>
                        </a:rPr>
                        <a:t>University Advising Services</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SU 80</a:t>
                      </a:r>
                      <a:endParaRPr sz="1600"/>
                    </a:p>
                    <a:p>
                      <a:pPr indent="0" lvl="0" marL="0" marR="0" rtl="0" algn="l">
                        <a:lnSpc>
                          <a:spcPct val="100000"/>
                        </a:lnSpc>
                        <a:spcBef>
                          <a:spcPts val="0"/>
                        </a:spcBef>
                        <a:spcAft>
                          <a:spcPts val="0"/>
                        </a:spcAft>
                        <a:buNone/>
                      </a:pPr>
                      <a:r>
                        <a:rPr lang="en-US" sz="1600" u="none" cap="none" strike="noStrike">
                          <a:solidFill>
                            <a:srgbClr val="004479"/>
                          </a:solidFill>
                        </a:rPr>
                        <a:t>Room 201</a:t>
                      </a:r>
                      <a:endParaRPr sz="1600"/>
                    </a:p>
                  </a:txBody>
                  <a:tcPr marT="51825" marB="51825" marR="96025" marL="96025"/>
                </a:tc>
                <a:tc>
                  <a:txBody>
                    <a:bodyPr/>
                    <a:lstStyle/>
                    <a:p>
                      <a:pPr indent="0" lvl="0" marL="0" marR="0" rtl="0" algn="l">
                        <a:lnSpc>
                          <a:spcPct val="100000"/>
                        </a:lnSpc>
                        <a:spcBef>
                          <a:spcPts val="0"/>
                        </a:spcBef>
                        <a:spcAft>
                          <a:spcPts val="0"/>
                        </a:spcAft>
                        <a:buNone/>
                      </a:pPr>
                      <a:r>
                        <a:rPr b="0" i="0" lang="en-US" sz="1600" u="none" cap="none" strike="noStrike">
                          <a:solidFill>
                            <a:srgbClr val="004479"/>
                          </a:solidFill>
                          <a:latin typeface="Arial"/>
                          <a:ea typeface="Arial"/>
                          <a:cs typeface="Arial"/>
                          <a:sym typeface="Arial"/>
                        </a:rPr>
                        <a:t>561-297-3064</a:t>
                      </a:r>
                      <a:endParaRPr sz="1600" u="none" cap="none" strike="noStrike">
                        <a:solidFill>
                          <a:srgbClr val="004479"/>
                        </a:solidFill>
                      </a:endParaRPr>
                    </a:p>
                  </a:txBody>
                  <a:tcPr marT="51825" marB="51825" marR="96025" marL="96025"/>
                </a:tc>
                <a:tc>
                  <a:txBody>
                    <a:bodyPr/>
                    <a:lstStyle/>
                    <a:p>
                      <a:pPr indent="0" lvl="0" marL="0" marR="0" rtl="0" algn="l">
                        <a:lnSpc>
                          <a:spcPct val="100000"/>
                        </a:lnSpc>
                        <a:spcBef>
                          <a:spcPts val="0"/>
                        </a:spcBef>
                        <a:spcAft>
                          <a:spcPts val="0"/>
                        </a:spcAft>
                        <a:buNone/>
                      </a:pPr>
                      <a:r>
                        <a:rPr b="0" i="0" lang="en-US" sz="1600" u="sng" cap="none" strike="noStrike">
                          <a:solidFill>
                            <a:schemeClr val="dk1"/>
                          </a:solidFill>
                          <a:latin typeface="Arial"/>
                          <a:ea typeface="Arial"/>
                          <a:cs typeface="Arial"/>
                          <a:sym typeface="Arial"/>
                          <a:hlinkClick r:id="rId4">
                            <a:extLst>
                              <a:ext uri="{A12FA001-AC4F-418D-AE19-62706E023703}">
                                <ahyp:hlinkClr val="tx"/>
                              </a:ext>
                            </a:extLst>
                          </a:hlinkClick>
                        </a:rPr>
                        <a:t>advisingservices@fau.edu</a:t>
                      </a:r>
                      <a:r>
                        <a:rPr b="0" i="0" lang="en-US" sz="1600" u="none" cap="none" strike="noStrike">
                          <a:solidFill>
                            <a:schemeClr val="dk1"/>
                          </a:solidFill>
                          <a:latin typeface="Arial"/>
                          <a:ea typeface="Arial"/>
                          <a:cs typeface="Arial"/>
                          <a:sym typeface="Arial"/>
                        </a:rPr>
                        <a:t> </a:t>
                      </a:r>
                      <a:endParaRPr sz="1600" u="none" cap="none" strike="noStrike"/>
                    </a:p>
                  </a:txBody>
                  <a:tcPr marT="51825" marB="51825" marR="96025" marL="96025"/>
                </a:tc>
              </a:tr>
              <a:tr h="870825">
                <a:tc>
                  <a:txBody>
                    <a:bodyPr/>
                    <a:lstStyle/>
                    <a:p>
                      <a:pPr indent="0" lvl="0" marL="0" marR="0" rtl="0" algn="l">
                        <a:lnSpc>
                          <a:spcPct val="100000"/>
                        </a:lnSpc>
                        <a:spcBef>
                          <a:spcPts val="0"/>
                        </a:spcBef>
                        <a:spcAft>
                          <a:spcPts val="0"/>
                        </a:spcAft>
                        <a:buClr>
                          <a:srgbClr val="004479"/>
                        </a:buClr>
                        <a:buSzPts val="1600"/>
                        <a:buFont typeface="Arial"/>
                        <a:buNone/>
                      </a:pPr>
                      <a:r>
                        <a:rPr b="1" lang="en-US" sz="1600" u="none" cap="none" strike="noStrike">
                          <a:solidFill>
                            <a:srgbClr val="004479"/>
                          </a:solidFill>
                        </a:rPr>
                        <a:t>Student Accessibility Services </a:t>
                      </a:r>
                      <a:endParaRPr sz="1600"/>
                    </a:p>
                    <a:p>
                      <a:pPr indent="0" lvl="0" marL="0" marR="0" rtl="0" algn="l">
                        <a:lnSpc>
                          <a:spcPct val="100000"/>
                        </a:lnSpc>
                        <a:spcBef>
                          <a:spcPts val="0"/>
                        </a:spcBef>
                        <a:spcAft>
                          <a:spcPts val="0"/>
                        </a:spcAft>
                        <a:buNone/>
                      </a:pPr>
                      <a:r>
                        <a:t/>
                      </a:r>
                      <a:endParaRPr sz="1600" u="none" cap="none" strike="noStrike">
                        <a:solidFill>
                          <a:srgbClr val="004479"/>
                        </a:solidFill>
                      </a:endParaRPr>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SU 80</a:t>
                      </a:r>
                      <a:endParaRPr sz="1600"/>
                    </a:p>
                    <a:p>
                      <a:pPr indent="0" lvl="0" marL="0" marR="0" rtl="0" algn="l">
                        <a:lnSpc>
                          <a:spcPct val="100000"/>
                        </a:lnSpc>
                        <a:spcBef>
                          <a:spcPts val="0"/>
                        </a:spcBef>
                        <a:spcAft>
                          <a:spcPts val="0"/>
                        </a:spcAft>
                        <a:buNone/>
                      </a:pPr>
                      <a:r>
                        <a:rPr lang="en-US" sz="1600" u="none" cap="none" strike="noStrike">
                          <a:solidFill>
                            <a:srgbClr val="004479"/>
                          </a:solidFill>
                        </a:rPr>
                        <a:t>Room 133</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561-297-3880</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sng" cap="none" strike="noStrike">
                          <a:solidFill>
                            <a:schemeClr val="hlink"/>
                          </a:solidFill>
                          <a:hlinkClick r:id="rId5"/>
                        </a:rPr>
                        <a:t>https://www.fau.edu/sas/about/contact_us.php</a:t>
                      </a:r>
                      <a:endParaRPr sz="1600" u="none" cap="none" strike="noStrike"/>
                    </a:p>
                    <a:p>
                      <a:pPr indent="0" lvl="0" marL="0" marR="0" rtl="0" algn="l">
                        <a:lnSpc>
                          <a:spcPct val="100000"/>
                        </a:lnSpc>
                        <a:spcBef>
                          <a:spcPts val="0"/>
                        </a:spcBef>
                        <a:spcAft>
                          <a:spcPts val="0"/>
                        </a:spcAft>
                        <a:buNone/>
                      </a:pPr>
                      <a:r>
                        <a:t/>
                      </a:r>
                      <a:endParaRPr sz="1600" u="none" cap="none" strike="noStrike"/>
                    </a:p>
                  </a:txBody>
                  <a:tcPr marT="51825" marB="51825" marR="96025" marL="96025"/>
                </a:tc>
              </a:tr>
              <a:tr h="612775">
                <a:tc>
                  <a:txBody>
                    <a:bodyPr/>
                    <a:lstStyle/>
                    <a:p>
                      <a:pPr indent="0" lvl="0" marL="0" marR="0" rtl="0" algn="l">
                        <a:lnSpc>
                          <a:spcPct val="100000"/>
                        </a:lnSpc>
                        <a:spcBef>
                          <a:spcPts val="0"/>
                        </a:spcBef>
                        <a:spcAft>
                          <a:spcPts val="0"/>
                        </a:spcAft>
                        <a:buNone/>
                      </a:pPr>
                      <a:r>
                        <a:rPr b="1" lang="en-US" sz="1600" u="none" cap="none" strike="noStrike">
                          <a:solidFill>
                            <a:srgbClr val="004479"/>
                          </a:solidFill>
                        </a:rPr>
                        <a:t>Career Center </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SU 80</a:t>
                      </a:r>
                      <a:endParaRPr sz="1600"/>
                    </a:p>
                    <a:p>
                      <a:pPr indent="0" lvl="0" marL="0" marR="0" rtl="0" algn="l">
                        <a:lnSpc>
                          <a:spcPct val="100000"/>
                        </a:lnSpc>
                        <a:spcBef>
                          <a:spcPts val="0"/>
                        </a:spcBef>
                        <a:spcAft>
                          <a:spcPts val="0"/>
                        </a:spcAft>
                        <a:buNone/>
                      </a:pPr>
                      <a:r>
                        <a:rPr lang="en-US" sz="1600" u="none" cap="none" strike="noStrike">
                          <a:solidFill>
                            <a:srgbClr val="004479"/>
                          </a:solidFill>
                        </a:rPr>
                        <a:t>Room 220</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561-297-3533</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sng" cap="none" strike="noStrike">
                          <a:solidFill>
                            <a:schemeClr val="hlink"/>
                          </a:solidFill>
                          <a:hlinkClick r:id="rId6"/>
                        </a:rPr>
                        <a:t>career@fau.edu</a:t>
                      </a:r>
                      <a:endParaRPr sz="1600" u="none" cap="none" strike="noStrike"/>
                    </a:p>
                  </a:txBody>
                  <a:tcPr marT="51825" marB="51825" marR="96025" marL="96025"/>
                </a:tc>
              </a:tr>
              <a:tr h="612775">
                <a:tc>
                  <a:txBody>
                    <a:bodyPr/>
                    <a:lstStyle/>
                    <a:p>
                      <a:pPr indent="0" lvl="0" marL="0" marR="0" rtl="0" algn="l">
                        <a:lnSpc>
                          <a:spcPct val="100000"/>
                        </a:lnSpc>
                        <a:spcBef>
                          <a:spcPts val="0"/>
                        </a:spcBef>
                        <a:spcAft>
                          <a:spcPts val="0"/>
                        </a:spcAft>
                        <a:buClr>
                          <a:srgbClr val="004479"/>
                        </a:buClr>
                        <a:buSzPts val="1600"/>
                        <a:buFont typeface="Arial"/>
                        <a:buNone/>
                      </a:pPr>
                      <a:r>
                        <a:rPr b="1" lang="en-US" sz="1600" u="none" cap="none" strike="noStrike">
                          <a:solidFill>
                            <a:srgbClr val="004479"/>
                          </a:solidFill>
                        </a:rPr>
                        <a:t>OIT Help Desk</a:t>
                      </a:r>
                      <a:endParaRPr sz="1600"/>
                    </a:p>
                    <a:p>
                      <a:pPr indent="0" lvl="0" marL="0" marR="0" rtl="0" algn="l">
                        <a:lnSpc>
                          <a:spcPct val="100000"/>
                        </a:lnSpc>
                        <a:spcBef>
                          <a:spcPts val="0"/>
                        </a:spcBef>
                        <a:spcAft>
                          <a:spcPts val="0"/>
                        </a:spcAft>
                        <a:buNone/>
                      </a:pPr>
                      <a:r>
                        <a:t/>
                      </a:r>
                      <a:endParaRPr sz="1600" u="none" cap="none" strike="noStrike">
                        <a:solidFill>
                          <a:srgbClr val="004479"/>
                        </a:solidFill>
                      </a:endParaRPr>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CM 138</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561-297-3999</a:t>
                      </a:r>
                      <a:endParaRPr sz="1600"/>
                    </a:p>
                  </a:txBody>
                  <a:tcPr marT="51825" marB="51825" marR="96025" marL="96025"/>
                </a:tc>
                <a:tc>
                  <a:txBody>
                    <a:bodyPr/>
                    <a:lstStyle/>
                    <a:p>
                      <a:pPr indent="0" lvl="0" marL="0" marR="0" rtl="0" algn="l">
                        <a:lnSpc>
                          <a:spcPct val="100000"/>
                        </a:lnSpc>
                        <a:spcBef>
                          <a:spcPts val="0"/>
                        </a:spcBef>
                        <a:spcAft>
                          <a:spcPts val="0"/>
                        </a:spcAft>
                        <a:buNone/>
                      </a:pPr>
                      <a:r>
                        <a:rPr b="0" i="0" lang="en-US" sz="1600" u="sng" cap="none" strike="noStrike">
                          <a:solidFill>
                            <a:schemeClr val="dk1"/>
                          </a:solidFill>
                          <a:latin typeface="Arial"/>
                          <a:ea typeface="Arial"/>
                          <a:cs typeface="Arial"/>
                          <a:sym typeface="Arial"/>
                          <a:hlinkClick r:id="rId7">
                            <a:extLst>
                              <a:ext uri="{A12FA001-AC4F-418D-AE19-62706E023703}">
                                <ahyp:hlinkClr val="tx"/>
                              </a:ext>
                            </a:extLst>
                          </a:hlinkClick>
                        </a:rPr>
                        <a:t>http://helpdesk.fau.edu</a:t>
                      </a:r>
                      <a:endParaRPr sz="1600" u="none" cap="none" strike="noStrike"/>
                    </a:p>
                  </a:txBody>
                  <a:tcPr marT="51825" marB="51825" marR="96025" marL="96025"/>
                </a:tc>
              </a:tr>
              <a:tr h="612775">
                <a:tc>
                  <a:txBody>
                    <a:bodyPr/>
                    <a:lstStyle/>
                    <a:p>
                      <a:pPr indent="0" lvl="0" marL="0" marR="0" rtl="0" algn="l">
                        <a:lnSpc>
                          <a:spcPct val="100000"/>
                        </a:lnSpc>
                        <a:spcBef>
                          <a:spcPts val="0"/>
                        </a:spcBef>
                        <a:spcAft>
                          <a:spcPts val="0"/>
                        </a:spcAft>
                        <a:buClr>
                          <a:srgbClr val="004479"/>
                        </a:buClr>
                        <a:buSzPts val="1600"/>
                        <a:buFont typeface="Arial"/>
                        <a:buNone/>
                      </a:pPr>
                      <a:r>
                        <a:rPr b="1" lang="en-US" sz="1600" u="none" cap="none" strike="noStrike">
                          <a:solidFill>
                            <a:srgbClr val="004479"/>
                          </a:solidFill>
                        </a:rPr>
                        <a:t>Student Health Services </a:t>
                      </a:r>
                      <a:endParaRPr sz="1600"/>
                    </a:p>
                    <a:p>
                      <a:pPr indent="0" lvl="0" marL="0" marR="0" rtl="0" algn="l">
                        <a:lnSpc>
                          <a:spcPct val="100000"/>
                        </a:lnSpc>
                        <a:spcBef>
                          <a:spcPts val="0"/>
                        </a:spcBef>
                        <a:spcAft>
                          <a:spcPts val="0"/>
                        </a:spcAft>
                        <a:buNone/>
                      </a:pPr>
                      <a:r>
                        <a:t/>
                      </a:r>
                      <a:endParaRPr sz="1600" u="none" cap="none" strike="noStrike">
                        <a:solidFill>
                          <a:srgbClr val="004479"/>
                        </a:solidFill>
                      </a:endParaRPr>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SS-8W</a:t>
                      </a:r>
                      <a:endParaRPr sz="1600"/>
                    </a:p>
                    <a:p>
                      <a:pPr indent="0" lvl="0" marL="0" marR="0" rtl="0" algn="l">
                        <a:lnSpc>
                          <a:spcPct val="100000"/>
                        </a:lnSpc>
                        <a:spcBef>
                          <a:spcPts val="0"/>
                        </a:spcBef>
                        <a:spcAft>
                          <a:spcPts val="0"/>
                        </a:spcAft>
                        <a:buNone/>
                      </a:pPr>
                      <a:r>
                        <a:rPr lang="en-US" sz="1600" u="none" cap="none" strike="noStrike">
                          <a:solidFill>
                            <a:srgbClr val="004479"/>
                          </a:solidFill>
                        </a:rPr>
                        <a:t>Room 240</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561-297-3512</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sng" cap="none" strike="noStrike">
                          <a:solidFill>
                            <a:schemeClr val="hlink"/>
                          </a:solidFill>
                          <a:hlinkClick r:id="rId8"/>
                        </a:rPr>
                        <a:t>https://www.fau.edu/shs/about/contact_us.php</a:t>
                      </a:r>
                      <a:endParaRPr sz="1600" u="none" cap="none" strike="noStrike"/>
                    </a:p>
                  </a:txBody>
                  <a:tcPr marT="51825" marB="51825" marR="96025" marL="96025"/>
                </a:tc>
              </a:tr>
              <a:tr h="1128825">
                <a:tc>
                  <a:txBody>
                    <a:bodyPr/>
                    <a:lstStyle/>
                    <a:p>
                      <a:pPr indent="0" lvl="0" marL="0" marR="0" rtl="0" algn="l">
                        <a:lnSpc>
                          <a:spcPct val="100000"/>
                        </a:lnSpc>
                        <a:spcBef>
                          <a:spcPts val="0"/>
                        </a:spcBef>
                        <a:spcAft>
                          <a:spcPts val="0"/>
                        </a:spcAft>
                        <a:buClr>
                          <a:srgbClr val="004479"/>
                        </a:buClr>
                        <a:buSzPts val="1600"/>
                        <a:buFont typeface="Arial"/>
                        <a:buNone/>
                      </a:pPr>
                      <a:r>
                        <a:rPr b="1" lang="en-US" sz="1600" u="none" cap="none" strike="noStrike">
                          <a:solidFill>
                            <a:srgbClr val="004479"/>
                          </a:solidFill>
                        </a:rPr>
                        <a:t>Counseling and Psychological Services (CAPS)</a:t>
                      </a:r>
                      <a:endParaRPr sz="1600"/>
                    </a:p>
                    <a:p>
                      <a:pPr indent="0" lvl="0" marL="0" marR="0" rtl="0" algn="l">
                        <a:lnSpc>
                          <a:spcPct val="100000"/>
                        </a:lnSpc>
                        <a:spcBef>
                          <a:spcPts val="0"/>
                        </a:spcBef>
                        <a:spcAft>
                          <a:spcPts val="0"/>
                        </a:spcAft>
                        <a:buNone/>
                      </a:pPr>
                      <a:r>
                        <a:t/>
                      </a:r>
                      <a:endParaRPr sz="1600" u="none" cap="none" strike="noStrike">
                        <a:solidFill>
                          <a:srgbClr val="004479"/>
                        </a:solidFill>
                      </a:endParaRPr>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SSB 8</a:t>
                      </a:r>
                      <a:endParaRPr sz="1600"/>
                    </a:p>
                    <a:p>
                      <a:pPr indent="0" lvl="0" marL="0" marR="0" rtl="0" algn="l">
                        <a:lnSpc>
                          <a:spcPct val="100000"/>
                        </a:lnSpc>
                        <a:spcBef>
                          <a:spcPts val="0"/>
                        </a:spcBef>
                        <a:spcAft>
                          <a:spcPts val="0"/>
                        </a:spcAft>
                        <a:buNone/>
                      </a:pPr>
                      <a:r>
                        <a:rPr lang="en-US" sz="1600" u="none" cap="none" strike="noStrike">
                          <a:solidFill>
                            <a:srgbClr val="004479"/>
                          </a:solidFill>
                        </a:rPr>
                        <a:t>Room 229</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none" cap="none" strike="noStrike">
                          <a:solidFill>
                            <a:srgbClr val="004479"/>
                          </a:solidFill>
                        </a:rPr>
                        <a:t>561-297-3540</a:t>
                      </a:r>
                      <a:endParaRPr sz="1600"/>
                    </a:p>
                  </a:txBody>
                  <a:tcPr marT="51825" marB="51825" marR="96025" marL="96025"/>
                </a:tc>
                <a:tc>
                  <a:txBody>
                    <a:bodyPr/>
                    <a:lstStyle/>
                    <a:p>
                      <a:pPr indent="0" lvl="0" marL="0" marR="0" rtl="0" algn="l">
                        <a:lnSpc>
                          <a:spcPct val="100000"/>
                        </a:lnSpc>
                        <a:spcBef>
                          <a:spcPts val="0"/>
                        </a:spcBef>
                        <a:spcAft>
                          <a:spcPts val="0"/>
                        </a:spcAft>
                        <a:buNone/>
                      </a:pPr>
                      <a:r>
                        <a:rPr lang="en-US" sz="1600" u="sng" cap="none" strike="noStrike">
                          <a:solidFill>
                            <a:schemeClr val="hlink"/>
                          </a:solidFill>
                          <a:hlinkClick r:id="rId9"/>
                        </a:rPr>
                        <a:t>https://www.fau.edu/counseling</a:t>
                      </a:r>
                      <a:r>
                        <a:rPr lang="en-US" sz="1600" u="none" cap="none" strike="noStrike"/>
                        <a:t> </a:t>
                      </a:r>
                      <a:endParaRPr sz="1600" u="none" cap="none" strike="noStrike"/>
                    </a:p>
                    <a:p>
                      <a:pPr indent="0" lvl="0" marL="0" marR="0" rtl="0" algn="l">
                        <a:lnSpc>
                          <a:spcPct val="100000"/>
                        </a:lnSpc>
                        <a:spcBef>
                          <a:spcPts val="0"/>
                        </a:spcBef>
                        <a:spcAft>
                          <a:spcPts val="0"/>
                        </a:spcAft>
                        <a:buNone/>
                      </a:pPr>
                      <a:r>
                        <a:t/>
                      </a:r>
                      <a:endParaRPr sz="1600" u="none" cap="none" strike="noStrike"/>
                    </a:p>
                  </a:txBody>
                  <a:tcPr marT="51825" marB="51825" marR="96025" marL="96025"/>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4" name="Shape 784"/>
        <p:cNvGrpSpPr/>
        <p:nvPr/>
      </p:nvGrpSpPr>
      <p:grpSpPr>
        <a:xfrm>
          <a:off x="0" y="0"/>
          <a:ext cx="0" cy="0"/>
          <a:chOff x="0" y="0"/>
          <a:chExt cx="0" cy="0"/>
        </a:xfrm>
      </p:grpSpPr>
      <p:sp>
        <p:nvSpPr>
          <p:cNvPr id="785" name="Google Shape;785;ge6a5e2c9c9_28_139"/>
          <p:cNvSpPr/>
          <p:nvPr/>
        </p:nvSpPr>
        <p:spPr>
          <a:xfrm>
            <a:off x="696751" y="294738"/>
            <a:ext cx="2762390" cy="697627"/>
          </a:xfrm>
          <a:prstGeom prst="rect">
            <a:avLst/>
          </a:prstGeom>
          <a:noFill/>
          <a:ln>
            <a:noFill/>
          </a:ln>
        </p:spPr>
        <p:txBody>
          <a:bodyPr anchorCtr="0" anchor="t" bIns="49250" lIns="98525" spcFirstLastPara="1" rIns="98525" wrap="square" tIns="49250">
            <a:noAutofit/>
          </a:bodyPr>
          <a:lstStyle/>
          <a:p>
            <a:pPr indent="0" lvl="0" marL="0" marR="0" rtl="0" algn="l">
              <a:lnSpc>
                <a:spcPct val="100000"/>
              </a:lnSpc>
              <a:spcBef>
                <a:spcPts val="0"/>
              </a:spcBef>
              <a:spcAft>
                <a:spcPts val="0"/>
              </a:spcAft>
              <a:buNone/>
            </a:pPr>
            <a:r>
              <a:rPr b="1" i="0" lang="en-US" sz="3700" u="none" cap="none" strike="noStrike">
                <a:solidFill>
                  <a:schemeClr val="lt1"/>
                </a:solidFill>
                <a:latin typeface="Arial"/>
                <a:ea typeface="Arial"/>
                <a:cs typeface="Arial"/>
                <a:sym typeface="Arial"/>
              </a:rPr>
              <a:t>Let’s Recap</a:t>
            </a:r>
            <a:endParaRPr b="0" i="0" sz="3700" u="none" cap="none" strike="noStrike">
              <a:solidFill>
                <a:srgbClr val="000000"/>
              </a:solidFill>
              <a:latin typeface="Arial"/>
              <a:ea typeface="Arial"/>
              <a:cs typeface="Arial"/>
              <a:sym typeface="Arial"/>
            </a:endParaRPr>
          </a:p>
        </p:txBody>
      </p:sp>
      <p:sp>
        <p:nvSpPr>
          <p:cNvPr id="786" name="Google Shape;786;ge6a5e2c9c9_28_139"/>
          <p:cNvSpPr/>
          <p:nvPr/>
        </p:nvSpPr>
        <p:spPr>
          <a:xfrm>
            <a:off x="149208" y="1464065"/>
            <a:ext cx="8584191" cy="5219993"/>
          </a:xfrm>
          <a:prstGeom prst="rect">
            <a:avLst/>
          </a:prstGeom>
          <a:noFill/>
          <a:ln>
            <a:noFill/>
          </a:ln>
        </p:spPr>
        <p:txBody>
          <a:bodyPr anchorCtr="0" anchor="t" bIns="49250" lIns="98525" spcFirstLastPara="1" rIns="98525" wrap="square" tIns="49250">
            <a:noAutofit/>
          </a:bodyPr>
          <a:lstStyle/>
          <a:p>
            <a:pPr indent="-304800" lvl="1" marL="800100" marR="0" rtl="0" algn="l">
              <a:lnSpc>
                <a:spcPct val="90000"/>
              </a:lnSpc>
              <a:spcBef>
                <a:spcPts val="0"/>
              </a:spcBef>
              <a:spcAft>
                <a:spcPts val="0"/>
              </a:spcAft>
              <a:buClr>
                <a:srgbClr val="90ABD9"/>
              </a:buClr>
              <a:buSzPts val="3400"/>
              <a:buFont typeface="Arial"/>
              <a:buChar char="•"/>
            </a:pPr>
            <a:r>
              <a:rPr b="0" i="0" lang="en-US" sz="3000" u="none" cap="none" strike="noStrike">
                <a:solidFill>
                  <a:srgbClr val="C00000"/>
                </a:solidFill>
                <a:latin typeface="Arial"/>
                <a:ea typeface="Arial"/>
                <a:cs typeface="Arial"/>
                <a:sym typeface="Arial"/>
              </a:rPr>
              <a:t>Feel</a:t>
            </a:r>
            <a:r>
              <a:rPr b="0" i="0" lang="en-US" sz="3000" u="none" cap="none" strike="noStrike">
                <a:solidFill>
                  <a:srgbClr val="000000"/>
                </a:solidFill>
                <a:latin typeface="Arial"/>
                <a:ea typeface="Arial"/>
                <a:cs typeface="Arial"/>
                <a:sym typeface="Arial"/>
              </a:rPr>
              <a:t> and build </a:t>
            </a:r>
            <a:r>
              <a:rPr b="0" i="0" lang="en-US" sz="3000" u="none" cap="none" strike="noStrike">
                <a:solidFill>
                  <a:srgbClr val="C00000"/>
                </a:solidFill>
                <a:latin typeface="Arial"/>
                <a:ea typeface="Arial"/>
                <a:cs typeface="Arial"/>
                <a:sym typeface="Arial"/>
              </a:rPr>
              <a:t>curiosity</a:t>
            </a:r>
            <a:r>
              <a:rPr b="0" i="0" lang="en-US" sz="3000" u="none" cap="none" strike="noStrike">
                <a:solidFill>
                  <a:srgbClr val="000000"/>
                </a:solidFill>
                <a:latin typeface="Arial"/>
                <a:ea typeface="Arial"/>
                <a:cs typeface="Arial"/>
                <a:sym typeface="Arial"/>
              </a:rPr>
              <a:t> about your classes. </a:t>
            </a:r>
            <a:r>
              <a:rPr b="0" i="0" lang="en-US" sz="3000" u="none" cap="none" strike="noStrike">
                <a:solidFill>
                  <a:srgbClr val="2F5496"/>
                </a:solidFill>
                <a:latin typeface="Arial"/>
                <a:ea typeface="Arial"/>
                <a:cs typeface="Arial"/>
                <a:sym typeface="Arial"/>
              </a:rPr>
              <a:t>Make connections</a:t>
            </a:r>
            <a:r>
              <a:rPr b="0" i="0" lang="en-US" sz="3000" u="none" cap="none" strike="noStrike">
                <a:solidFill>
                  <a:srgbClr val="000000"/>
                </a:solidFill>
                <a:latin typeface="Arial"/>
                <a:ea typeface="Arial"/>
                <a:cs typeface="Arial"/>
                <a:sym typeface="Arial"/>
              </a:rPr>
              <a:t> to what you already know, what interests you, and who you want to become.</a:t>
            </a:r>
            <a:endParaRPr sz="1500"/>
          </a:p>
          <a:p>
            <a:pPr indent="0" lvl="1" marL="495300" marR="0" rtl="0" algn="l">
              <a:lnSpc>
                <a:spcPct val="9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304800" lvl="1" marL="800100" marR="0" rtl="0" algn="l">
              <a:lnSpc>
                <a:spcPct val="90000"/>
              </a:lnSpc>
              <a:spcBef>
                <a:spcPts val="500"/>
              </a:spcBef>
              <a:spcAft>
                <a:spcPts val="0"/>
              </a:spcAft>
              <a:buClr>
                <a:srgbClr val="90ABD9"/>
              </a:buClr>
              <a:buSzPts val="3400"/>
              <a:buFont typeface="Arial"/>
              <a:buChar char="•"/>
            </a:pPr>
            <a:r>
              <a:rPr b="0" i="0" lang="en-US" sz="3000" u="none" cap="none" strike="noStrike">
                <a:solidFill>
                  <a:srgbClr val="2F5496"/>
                </a:solidFill>
                <a:latin typeface="Arial"/>
                <a:ea typeface="Arial"/>
                <a:cs typeface="Arial"/>
                <a:sym typeface="Arial"/>
              </a:rPr>
              <a:t>Embrace an active role </a:t>
            </a:r>
            <a:r>
              <a:rPr b="0" i="0" lang="en-US" sz="3000" u="none" cap="none" strike="noStrike">
                <a:solidFill>
                  <a:srgbClr val="000000"/>
                </a:solidFill>
                <a:latin typeface="Arial"/>
                <a:ea typeface="Arial"/>
                <a:cs typeface="Arial"/>
                <a:sym typeface="Arial"/>
              </a:rPr>
              <a:t>- learn </a:t>
            </a:r>
            <a:r>
              <a:rPr b="0" i="0" lang="en-US" sz="3000" u="none" cap="none" strike="noStrike">
                <a:solidFill>
                  <a:srgbClr val="D31145"/>
                </a:solidFill>
                <a:latin typeface="Arial"/>
                <a:ea typeface="Arial"/>
                <a:cs typeface="Arial"/>
                <a:sym typeface="Arial"/>
              </a:rPr>
              <a:t>with</a:t>
            </a:r>
            <a:r>
              <a:rPr b="0" i="0" lang="en-US" sz="3000" u="none" cap="none" strike="noStrike">
                <a:solidFill>
                  <a:srgbClr val="000000"/>
                </a:solidFill>
                <a:latin typeface="Arial"/>
                <a:ea typeface="Arial"/>
                <a:cs typeface="Arial"/>
                <a:sym typeface="Arial"/>
              </a:rPr>
              <a:t> your faculty and peers.</a:t>
            </a:r>
            <a:endParaRPr sz="1500"/>
          </a:p>
          <a:p>
            <a:pPr indent="0" lvl="1" marL="495300" marR="0" rtl="0" algn="l">
              <a:lnSpc>
                <a:spcPct val="90000"/>
              </a:lnSpc>
              <a:spcBef>
                <a:spcPts val="500"/>
              </a:spcBef>
              <a:spcAft>
                <a:spcPts val="0"/>
              </a:spcAft>
              <a:buNone/>
            </a:pPr>
            <a:r>
              <a:t/>
            </a:r>
            <a:endParaRPr b="0" i="0" sz="1700" u="none" cap="none" strike="noStrike">
              <a:solidFill>
                <a:srgbClr val="000000"/>
              </a:solidFill>
              <a:latin typeface="Arial"/>
              <a:ea typeface="Arial"/>
              <a:cs typeface="Arial"/>
              <a:sym typeface="Arial"/>
            </a:endParaRPr>
          </a:p>
          <a:p>
            <a:pPr indent="-304800" lvl="1" marL="800100" marR="0" rtl="0" algn="l">
              <a:lnSpc>
                <a:spcPct val="90000"/>
              </a:lnSpc>
              <a:spcBef>
                <a:spcPts val="500"/>
              </a:spcBef>
              <a:spcAft>
                <a:spcPts val="0"/>
              </a:spcAft>
              <a:buClr>
                <a:srgbClr val="90ABD9"/>
              </a:buClr>
              <a:buSzPts val="3400"/>
              <a:buFont typeface="Arial"/>
              <a:buChar char="•"/>
            </a:pPr>
            <a:r>
              <a:rPr b="0" i="0" lang="en-US" sz="3000" u="none" cap="none" strike="noStrike">
                <a:solidFill>
                  <a:srgbClr val="2F5496"/>
                </a:solidFill>
                <a:latin typeface="Arial"/>
                <a:ea typeface="Arial"/>
                <a:cs typeface="Arial"/>
                <a:sym typeface="Arial"/>
              </a:rPr>
              <a:t>Explore the differences between high school and college.  </a:t>
            </a:r>
            <a:r>
              <a:rPr b="0" i="0" lang="en-US" sz="3000" u="none" cap="none" strike="noStrike">
                <a:solidFill>
                  <a:srgbClr val="000000"/>
                </a:solidFill>
                <a:latin typeface="Arial"/>
                <a:ea typeface="Arial"/>
                <a:cs typeface="Arial"/>
                <a:sym typeface="Arial"/>
              </a:rPr>
              <a:t>College is real life – develop the </a:t>
            </a:r>
            <a:r>
              <a:rPr b="0" i="0" lang="en-US" sz="3000" u="none" cap="none" strike="noStrike">
                <a:solidFill>
                  <a:srgbClr val="D31145"/>
                </a:solidFill>
                <a:latin typeface="Arial"/>
                <a:ea typeface="Arial"/>
                <a:cs typeface="Arial"/>
                <a:sym typeface="Arial"/>
              </a:rPr>
              <a:t>habits of the mind</a:t>
            </a:r>
            <a:r>
              <a:rPr b="0" i="0" lang="en-US" sz="3000" u="none" cap="none" strike="noStrike">
                <a:solidFill>
                  <a:srgbClr val="FF0000"/>
                </a:solidFill>
                <a:latin typeface="Arial"/>
                <a:ea typeface="Arial"/>
                <a:cs typeface="Arial"/>
                <a:sym typeface="Arial"/>
              </a:rPr>
              <a:t> </a:t>
            </a:r>
            <a:r>
              <a:rPr b="0" i="0" lang="en-US" sz="3000" u="none" cap="none" strike="noStrike">
                <a:solidFill>
                  <a:srgbClr val="000000"/>
                </a:solidFill>
                <a:latin typeface="Arial"/>
                <a:ea typeface="Arial"/>
                <a:cs typeface="Arial"/>
                <a:sym typeface="Arial"/>
              </a:rPr>
              <a:t>that will help you succeed now and in your future.</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0" name="Shape 790"/>
        <p:cNvGrpSpPr/>
        <p:nvPr/>
      </p:nvGrpSpPr>
      <p:grpSpPr>
        <a:xfrm>
          <a:off x="0" y="0"/>
          <a:ext cx="0" cy="0"/>
          <a:chOff x="0" y="0"/>
          <a:chExt cx="0" cy="0"/>
        </a:xfrm>
      </p:grpSpPr>
      <p:sp>
        <p:nvSpPr>
          <p:cNvPr id="791" name="Google Shape;791;ge6a5e2c9c9_28_144"/>
          <p:cNvSpPr txBox="1"/>
          <p:nvPr/>
        </p:nvSpPr>
        <p:spPr>
          <a:xfrm>
            <a:off x="747786" y="1205718"/>
            <a:ext cx="9776607" cy="6208879"/>
          </a:xfrm>
          <a:prstGeom prst="rect">
            <a:avLst/>
          </a:prstGeom>
          <a:noFill/>
          <a:ln>
            <a:noFill/>
          </a:ln>
        </p:spPr>
        <p:txBody>
          <a:bodyPr anchorCtr="0" anchor="t" bIns="49250" lIns="98525" spcFirstLastPara="1" rIns="98525" wrap="square" tIns="49250">
            <a:spAutoFit/>
          </a:bodyPr>
          <a:lstStyle/>
          <a:p>
            <a:pPr indent="0" lvl="0" marL="0" marR="0" rtl="0" algn="ctr">
              <a:lnSpc>
                <a:spcPct val="100000"/>
              </a:lnSpc>
              <a:spcBef>
                <a:spcPts val="0"/>
              </a:spcBef>
              <a:spcAft>
                <a:spcPts val="0"/>
              </a:spcAft>
              <a:buNone/>
            </a:pPr>
            <a:r>
              <a:t/>
            </a:r>
            <a:endParaRPr b="0" i="1" sz="3000" u="none" cap="none" strike="noStrike">
              <a:solidFill>
                <a:schemeClr val="lt1"/>
              </a:solidFill>
              <a:latin typeface="Calibri"/>
              <a:ea typeface="Calibri"/>
              <a:cs typeface="Calibri"/>
              <a:sym typeface="Calibri"/>
            </a:endParaRPr>
          </a:p>
          <a:p>
            <a:pPr indent="-495300" lvl="0" marL="495300" marR="0" rtl="0" algn="l">
              <a:lnSpc>
                <a:spcPct val="100000"/>
              </a:lnSpc>
              <a:spcBef>
                <a:spcPts val="0"/>
              </a:spcBef>
              <a:spcAft>
                <a:spcPts val="0"/>
              </a:spcAft>
              <a:buClr>
                <a:schemeClr val="lt1"/>
              </a:buClr>
              <a:buSzPts val="3000"/>
              <a:buFont typeface="Noto Sans Symbols"/>
              <a:buChar char="▪"/>
            </a:pPr>
            <a:r>
              <a:rPr b="0" i="1" lang="en-US" sz="3000" u="none" cap="none" strike="noStrike">
                <a:solidFill>
                  <a:schemeClr val="lt1"/>
                </a:solidFill>
                <a:latin typeface="Calibri"/>
                <a:ea typeface="Calibri"/>
                <a:cs typeface="Calibri"/>
                <a:sym typeface="Calibri"/>
              </a:rPr>
              <a:t>Academic Success Initiatives</a:t>
            </a:r>
            <a:endParaRPr sz="1500"/>
          </a:p>
          <a:p>
            <a:pPr indent="-495300" lvl="0" marL="495300" marR="0" rtl="0" algn="l">
              <a:lnSpc>
                <a:spcPct val="100000"/>
              </a:lnSpc>
              <a:spcBef>
                <a:spcPts val="0"/>
              </a:spcBef>
              <a:spcAft>
                <a:spcPts val="0"/>
              </a:spcAft>
              <a:buClr>
                <a:schemeClr val="lt1"/>
              </a:buClr>
              <a:buSzPts val="3000"/>
              <a:buFont typeface="Noto Sans Symbols"/>
              <a:buChar char="▪"/>
            </a:pPr>
            <a:r>
              <a:rPr b="0" i="1" lang="en-US" sz="3000" u="none" cap="none" strike="noStrike">
                <a:solidFill>
                  <a:schemeClr val="lt1"/>
                </a:solidFill>
                <a:latin typeface="Calibri"/>
                <a:ea typeface="Calibri"/>
                <a:cs typeface="Calibri"/>
                <a:sym typeface="Calibri"/>
              </a:rPr>
              <a:t>Center for Learning And Student Success</a:t>
            </a:r>
            <a:endParaRPr sz="1500"/>
          </a:p>
          <a:p>
            <a:pPr indent="0" lvl="8" marL="0" marR="0" rtl="0" algn="l">
              <a:lnSpc>
                <a:spcPct val="100000"/>
              </a:lnSpc>
              <a:spcBef>
                <a:spcPts val="0"/>
              </a:spcBef>
              <a:spcAft>
                <a:spcPts val="0"/>
              </a:spcAft>
              <a:buNone/>
            </a:pPr>
            <a:r>
              <a:rPr b="0" i="1" lang="en-US" sz="3000" u="none" cap="none" strike="noStrike">
                <a:solidFill>
                  <a:schemeClr val="lt1"/>
                </a:solidFill>
                <a:latin typeface="Calibri"/>
                <a:ea typeface="Calibri"/>
                <a:cs typeface="Calibri"/>
                <a:sym typeface="Calibri"/>
              </a:rPr>
              <a:t>	- eSuccess</a:t>
            </a:r>
            <a:endParaRPr sz="1500"/>
          </a:p>
          <a:p>
            <a:pPr indent="0" lvl="8" marL="0" marR="0" rtl="0" algn="l">
              <a:lnSpc>
                <a:spcPct val="100000"/>
              </a:lnSpc>
              <a:spcBef>
                <a:spcPts val="0"/>
              </a:spcBef>
              <a:spcAft>
                <a:spcPts val="0"/>
              </a:spcAft>
              <a:buNone/>
            </a:pPr>
            <a:r>
              <a:rPr b="0" i="1" lang="en-US" sz="3000" u="none" cap="none" strike="noStrike">
                <a:solidFill>
                  <a:schemeClr val="lt1"/>
                </a:solidFill>
                <a:latin typeface="Calibri"/>
                <a:ea typeface="Calibri"/>
                <a:cs typeface="Calibri"/>
                <a:sym typeface="Calibri"/>
              </a:rPr>
              <a:t>	- Science Learning Center </a:t>
            </a:r>
            <a:r>
              <a:rPr b="0" i="1" lang="en-US" sz="2200" u="none" cap="none" strike="noStrike">
                <a:solidFill>
                  <a:schemeClr val="lt1"/>
                </a:solidFill>
                <a:latin typeface="Calibri"/>
                <a:ea typeface="Calibri"/>
                <a:cs typeface="Calibri"/>
                <a:sym typeface="Calibri"/>
              </a:rPr>
              <a:t>(located in the Schmidt Family Complex)</a:t>
            </a:r>
            <a:endParaRPr sz="1500"/>
          </a:p>
          <a:p>
            <a:pPr indent="0" lvl="7" marL="0" marR="0" rtl="0" algn="l">
              <a:lnSpc>
                <a:spcPct val="100000"/>
              </a:lnSpc>
              <a:spcBef>
                <a:spcPts val="0"/>
              </a:spcBef>
              <a:spcAft>
                <a:spcPts val="0"/>
              </a:spcAft>
              <a:buNone/>
            </a:pPr>
            <a:r>
              <a:rPr b="0" i="1" lang="en-US" sz="3000" u="none" cap="none" strike="noStrike">
                <a:solidFill>
                  <a:schemeClr val="lt1"/>
                </a:solidFill>
                <a:latin typeface="Calibri"/>
                <a:ea typeface="Calibri"/>
                <a:cs typeface="Calibri"/>
                <a:sym typeface="Calibri"/>
              </a:rPr>
              <a:t>	- Supplemental Instruction</a:t>
            </a:r>
            <a:endParaRPr sz="1500"/>
          </a:p>
          <a:p>
            <a:pPr indent="0" lvl="7" marL="0" marR="0" rtl="0" algn="l">
              <a:lnSpc>
                <a:spcPct val="100000"/>
              </a:lnSpc>
              <a:spcBef>
                <a:spcPts val="0"/>
              </a:spcBef>
              <a:spcAft>
                <a:spcPts val="0"/>
              </a:spcAft>
              <a:buNone/>
            </a:pPr>
            <a:r>
              <a:rPr b="0" i="1" lang="en-US" sz="3000" u="none" cap="none" strike="noStrike">
                <a:solidFill>
                  <a:schemeClr val="lt1"/>
                </a:solidFill>
                <a:latin typeface="Calibri"/>
                <a:ea typeface="Calibri"/>
                <a:cs typeface="Calibri"/>
                <a:sym typeface="Calibri"/>
              </a:rPr>
              <a:t>	- Tutoring</a:t>
            </a:r>
            <a:endParaRPr sz="1500"/>
          </a:p>
          <a:p>
            <a:pPr indent="-495300" lvl="7" marL="495300" marR="0" rtl="0" algn="l">
              <a:lnSpc>
                <a:spcPct val="100000"/>
              </a:lnSpc>
              <a:spcBef>
                <a:spcPts val="0"/>
              </a:spcBef>
              <a:spcAft>
                <a:spcPts val="0"/>
              </a:spcAft>
              <a:buClr>
                <a:schemeClr val="lt1"/>
              </a:buClr>
              <a:buSzPts val="3000"/>
              <a:buFont typeface="Noto Sans Symbols"/>
              <a:buChar char="▪"/>
            </a:pPr>
            <a:r>
              <a:rPr b="0" i="1" lang="en-US" sz="3000" u="none" cap="none" strike="noStrike">
                <a:solidFill>
                  <a:schemeClr val="lt1"/>
                </a:solidFill>
                <a:latin typeface="Calibri"/>
                <a:ea typeface="Calibri"/>
                <a:cs typeface="Calibri"/>
                <a:sym typeface="Calibri"/>
              </a:rPr>
              <a:t>Math Learning Center</a:t>
            </a:r>
            <a:endParaRPr sz="1500"/>
          </a:p>
          <a:p>
            <a:pPr indent="-495300" lvl="7" marL="495300" marR="0" rtl="0" algn="l">
              <a:lnSpc>
                <a:spcPct val="100000"/>
              </a:lnSpc>
              <a:spcBef>
                <a:spcPts val="0"/>
              </a:spcBef>
              <a:spcAft>
                <a:spcPts val="0"/>
              </a:spcAft>
              <a:buClr>
                <a:schemeClr val="lt1"/>
              </a:buClr>
              <a:buSzPts val="3000"/>
              <a:buFont typeface="Noto Sans Symbols"/>
              <a:buChar char="▪"/>
            </a:pPr>
            <a:r>
              <a:rPr b="0" i="1" lang="en-US" sz="3000" u="none" cap="none" strike="noStrike">
                <a:solidFill>
                  <a:schemeClr val="lt1"/>
                </a:solidFill>
                <a:latin typeface="Calibri"/>
                <a:ea typeface="Calibri"/>
                <a:cs typeface="Calibri"/>
                <a:sym typeface="Calibri"/>
              </a:rPr>
              <a:t>Open Study and UHP Study Space</a:t>
            </a:r>
            <a:endParaRPr sz="1500"/>
          </a:p>
          <a:p>
            <a:pPr indent="-495300" lvl="7" marL="495300" marR="0" rtl="0" algn="l">
              <a:lnSpc>
                <a:spcPct val="100000"/>
              </a:lnSpc>
              <a:spcBef>
                <a:spcPts val="0"/>
              </a:spcBef>
              <a:spcAft>
                <a:spcPts val="0"/>
              </a:spcAft>
              <a:buClr>
                <a:schemeClr val="lt1"/>
              </a:buClr>
              <a:buSzPts val="3000"/>
              <a:buFont typeface="Noto Sans Symbols"/>
              <a:buChar char="▪"/>
            </a:pPr>
            <a:r>
              <a:rPr b="0" i="1" lang="en-US" sz="3000" u="none" cap="none" strike="noStrike">
                <a:solidFill>
                  <a:schemeClr val="lt1"/>
                </a:solidFill>
                <a:latin typeface="Calibri"/>
                <a:ea typeface="Calibri"/>
                <a:cs typeface="Calibri"/>
                <a:sym typeface="Calibri"/>
              </a:rPr>
              <a:t>The Speaking Center</a:t>
            </a:r>
            <a:endParaRPr sz="1500"/>
          </a:p>
          <a:p>
            <a:pPr indent="-495300" lvl="7" marL="495300" marR="0" rtl="0" algn="l">
              <a:lnSpc>
                <a:spcPct val="100000"/>
              </a:lnSpc>
              <a:spcBef>
                <a:spcPts val="0"/>
              </a:spcBef>
              <a:spcAft>
                <a:spcPts val="0"/>
              </a:spcAft>
              <a:buClr>
                <a:schemeClr val="lt1"/>
              </a:buClr>
              <a:buSzPts val="3000"/>
              <a:buFont typeface="Noto Sans Symbols"/>
              <a:buChar char="▪"/>
            </a:pPr>
            <a:r>
              <a:rPr b="0" i="1" lang="en-US" sz="3000" u="none" cap="none" strike="noStrike">
                <a:solidFill>
                  <a:schemeClr val="lt1"/>
                </a:solidFill>
                <a:latin typeface="Calibri"/>
                <a:ea typeface="Calibri"/>
                <a:cs typeface="Calibri"/>
                <a:sym typeface="Calibri"/>
              </a:rPr>
              <a:t>Undergraduate Research and Inquiry</a:t>
            </a:r>
            <a:endParaRPr sz="1500"/>
          </a:p>
          <a:p>
            <a:pPr indent="-495300" lvl="7" marL="495300" marR="0" rtl="0" algn="l">
              <a:lnSpc>
                <a:spcPct val="100000"/>
              </a:lnSpc>
              <a:spcBef>
                <a:spcPts val="0"/>
              </a:spcBef>
              <a:spcAft>
                <a:spcPts val="0"/>
              </a:spcAft>
              <a:buClr>
                <a:schemeClr val="lt1"/>
              </a:buClr>
              <a:buSzPts val="3000"/>
              <a:buFont typeface="Noto Sans Symbols"/>
              <a:buChar char="▪"/>
            </a:pPr>
            <a:r>
              <a:rPr b="0" i="1" lang="en-US" sz="3000" u="none" cap="none" strike="noStrike">
                <a:solidFill>
                  <a:schemeClr val="lt1"/>
                </a:solidFill>
                <a:latin typeface="Calibri"/>
                <a:ea typeface="Calibri"/>
                <a:cs typeface="Calibri"/>
                <a:sym typeface="Calibri"/>
              </a:rPr>
              <a:t>University Center for Excellence in Writing</a:t>
            </a:r>
            <a:endParaRPr sz="1500"/>
          </a:p>
          <a:p>
            <a:pPr indent="0" lvl="0" marL="0" marR="0" rtl="0" algn="ctr">
              <a:lnSpc>
                <a:spcPct val="100000"/>
              </a:lnSpc>
              <a:spcBef>
                <a:spcPts val="0"/>
              </a:spcBef>
              <a:spcAft>
                <a:spcPts val="0"/>
              </a:spcAft>
              <a:buNone/>
            </a:pPr>
            <a:r>
              <a:t/>
            </a:r>
            <a:endParaRPr b="0" i="1" sz="1500" u="none" cap="none" strike="noStrike">
              <a:solidFill>
                <a:schemeClr val="lt1"/>
              </a:solidFill>
              <a:latin typeface="Calibri"/>
              <a:ea typeface="Calibri"/>
              <a:cs typeface="Calibri"/>
              <a:sym typeface="Calibri"/>
            </a:endParaRPr>
          </a:p>
        </p:txBody>
      </p:sp>
      <p:sp>
        <p:nvSpPr>
          <p:cNvPr id="792" name="Google Shape;792;ge6a5e2c9c9_28_144"/>
          <p:cNvSpPr txBox="1"/>
          <p:nvPr/>
        </p:nvSpPr>
        <p:spPr>
          <a:xfrm>
            <a:off x="101552" y="428478"/>
            <a:ext cx="8216412" cy="1081321"/>
          </a:xfrm>
          <a:prstGeom prst="rect">
            <a:avLst/>
          </a:prstGeom>
          <a:noFill/>
          <a:ln>
            <a:noFill/>
          </a:ln>
        </p:spPr>
        <p:txBody>
          <a:bodyPr anchorCtr="0" anchor="t" bIns="49250" lIns="98525" spcFirstLastPara="1" rIns="98525" wrap="square" tIns="49250">
            <a:spAutoFit/>
          </a:bodyPr>
          <a:lstStyle/>
          <a:p>
            <a:pPr indent="0" lvl="0" marL="0" marR="0" rtl="0" algn="ctr">
              <a:lnSpc>
                <a:spcPct val="100000"/>
              </a:lnSpc>
              <a:spcBef>
                <a:spcPts val="0"/>
              </a:spcBef>
              <a:spcAft>
                <a:spcPts val="0"/>
              </a:spcAft>
              <a:buNone/>
            </a:pPr>
            <a:r>
              <a:rPr b="0" i="1" lang="en-US" sz="3000" u="none" cap="none" strike="noStrike">
                <a:solidFill>
                  <a:schemeClr val="lt1"/>
                </a:solidFill>
                <a:latin typeface="Calibri"/>
                <a:ea typeface="Calibri"/>
                <a:cs typeface="Calibri"/>
                <a:sym typeface="Calibri"/>
              </a:rPr>
              <a:t>Come visit us!</a:t>
            </a:r>
            <a:endParaRPr sz="1500"/>
          </a:p>
          <a:p>
            <a:pPr indent="0" lvl="0" marL="0" marR="0" rtl="0" algn="ctr">
              <a:lnSpc>
                <a:spcPct val="100000"/>
              </a:lnSpc>
              <a:spcBef>
                <a:spcPts val="0"/>
              </a:spcBef>
              <a:spcAft>
                <a:spcPts val="0"/>
              </a:spcAft>
              <a:buNone/>
            </a:pPr>
            <a:r>
              <a:rPr b="0" i="1" lang="en-US" sz="3000" u="none" cap="none" strike="noStrike">
                <a:solidFill>
                  <a:schemeClr val="lt1"/>
                </a:solidFill>
                <a:latin typeface="Calibri"/>
                <a:ea typeface="Calibri"/>
                <a:cs typeface="Calibri"/>
                <a:sym typeface="Calibri"/>
              </a:rPr>
              <a:t>General Classroom South (GS) Building, 2</a:t>
            </a:r>
            <a:r>
              <a:rPr b="0" baseline="30000" i="1" lang="en-US" sz="3000" u="none" cap="none" strike="noStrike">
                <a:solidFill>
                  <a:schemeClr val="lt1"/>
                </a:solidFill>
                <a:latin typeface="Calibri"/>
                <a:ea typeface="Calibri"/>
                <a:cs typeface="Calibri"/>
                <a:sym typeface="Calibri"/>
              </a:rPr>
              <a:t>nd</a:t>
            </a:r>
            <a:r>
              <a:rPr b="0" i="1" lang="en-US" sz="3000" u="none" cap="none" strike="noStrike">
                <a:solidFill>
                  <a:schemeClr val="lt1"/>
                </a:solidFill>
                <a:latin typeface="Calibri"/>
                <a:ea typeface="Calibri"/>
                <a:cs typeface="Calibri"/>
                <a:sym typeface="Calibri"/>
              </a:rPr>
              <a:t> floor</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
          <p:cNvSpPr txBox="1"/>
          <p:nvPr/>
        </p:nvSpPr>
        <p:spPr>
          <a:xfrm>
            <a:off x="356291" y="237184"/>
            <a:ext cx="9993662" cy="7540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300">
                <a:solidFill>
                  <a:srgbClr val="149B3F"/>
                </a:solidFill>
                <a:latin typeface="Arial"/>
                <a:ea typeface="Arial"/>
                <a:cs typeface="Arial"/>
                <a:sym typeface="Arial"/>
              </a:rPr>
              <a:t>FINANCIAL AID &amp; THE BOOKSTORE</a:t>
            </a:r>
            <a:endParaRPr/>
          </a:p>
        </p:txBody>
      </p:sp>
      <p:sp>
        <p:nvSpPr>
          <p:cNvPr id="386" name="Google Shape;386;p5"/>
          <p:cNvSpPr txBox="1"/>
          <p:nvPr/>
        </p:nvSpPr>
        <p:spPr>
          <a:xfrm>
            <a:off x="393785" y="1222019"/>
            <a:ext cx="6854664" cy="5580572"/>
          </a:xfrm>
          <a:prstGeom prst="rect">
            <a:avLst/>
          </a:prstGeom>
          <a:noFill/>
          <a:ln>
            <a:noFill/>
          </a:ln>
        </p:spPr>
        <p:txBody>
          <a:bodyPr anchorCtr="0" anchor="t" bIns="45700" lIns="91400" spcFirstLastPara="1" rIns="91400" wrap="square" tIns="45700">
            <a:normAutofit/>
          </a:bodyPr>
          <a:lstStyle/>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Bookstore funds can be used online and in store for textbook purchases at the FAU Campus Store. </a:t>
            </a:r>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158750" lvl="0" marL="28575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44450" lvl="0" marL="171450" marR="0" rtl="0" algn="l">
              <a:spcBef>
                <a:spcPts val="0"/>
              </a:spcBef>
              <a:spcAft>
                <a:spcPts val="0"/>
              </a:spcAft>
              <a:buClr>
                <a:schemeClr val="dk1"/>
              </a:buClr>
              <a:buSzPts val="2000"/>
              <a:buFont typeface="Arial"/>
              <a:buNone/>
            </a:pPr>
            <a:r>
              <a:t/>
            </a:r>
            <a:endParaRPr sz="20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Students must authorize Title Financial Funds for non institutional expenses under the Money Matters tab on MyFAU.FAU.edu</a:t>
            </a:r>
            <a:r>
              <a:rPr lang="en-US" sz="2000">
                <a:solidFill>
                  <a:schemeClr val="dk1"/>
                </a:solidFill>
                <a:latin typeface="Calibri"/>
                <a:ea typeface="Calibri"/>
                <a:cs typeface="Calibri"/>
                <a:sym typeface="Calibri"/>
              </a:rPr>
              <a:t>. </a:t>
            </a:r>
            <a:endParaRPr/>
          </a:p>
        </p:txBody>
      </p:sp>
      <p:pic>
        <p:nvPicPr>
          <p:cNvPr id="387" name="Google Shape;387;p5"/>
          <p:cNvPicPr preferRelativeResize="0"/>
          <p:nvPr/>
        </p:nvPicPr>
        <p:blipFill rotWithShape="1">
          <a:blip r:embed="rId3">
            <a:alphaModFix/>
          </a:blip>
          <a:srcRect b="0" l="0" r="0" t="0"/>
          <a:stretch/>
        </p:blipFill>
        <p:spPr>
          <a:xfrm>
            <a:off x="8281314" y="1698755"/>
            <a:ext cx="1091286" cy="866609"/>
          </a:xfrm>
          <a:prstGeom prst="rect">
            <a:avLst/>
          </a:prstGeom>
          <a:noFill/>
          <a:ln>
            <a:noFill/>
          </a:ln>
        </p:spPr>
      </p:pic>
      <p:sp>
        <p:nvSpPr>
          <p:cNvPr id="388" name="Google Shape;388;p5"/>
          <p:cNvSpPr txBox="1"/>
          <p:nvPr/>
        </p:nvSpPr>
        <p:spPr>
          <a:xfrm>
            <a:off x="8194940" y="2616056"/>
            <a:ext cx="4396994" cy="3890691"/>
          </a:xfrm>
          <a:prstGeom prst="rect">
            <a:avLst/>
          </a:prstGeom>
          <a:noFill/>
          <a:ln>
            <a:noFill/>
          </a:ln>
        </p:spPr>
        <p:txBody>
          <a:bodyPr anchorCtr="0" anchor="t" bIns="45700" lIns="91400" spcFirstLastPara="1" rIns="91400" wrap="square" tIns="45700">
            <a:normAutofit/>
          </a:bodyPr>
          <a:lstStyle/>
          <a:p>
            <a:pPr indent="0" lvl="0" marL="0" marR="0" rtl="0" algn="l">
              <a:lnSpc>
                <a:spcPct val="140000"/>
              </a:lnSpc>
              <a:spcBef>
                <a:spcPts val="0"/>
              </a:spcBef>
              <a:spcAft>
                <a:spcPts val="0"/>
              </a:spcAft>
              <a:buNone/>
            </a:pPr>
            <a:r>
              <a:rPr b="1" lang="en-US" sz="2100">
                <a:solidFill>
                  <a:srgbClr val="149B3F"/>
                </a:solidFill>
                <a:latin typeface="Arial"/>
                <a:ea typeface="Arial"/>
                <a:cs typeface="Arial"/>
                <a:sym typeface="Arial"/>
              </a:rPr>
              <a:t>Aid-Eligible Items</a:t>
            </a:r>
            <a:endParaRPr/>
          </a:p>
          <a:p>
            <a:pPr indent="-285750" lvl="0" marL="285750" marR="0" rtl="0" algn="l">
              <a:lnSpc>
                <a:spcPct val="140000"/>
              </a:lnSpc>
              <a:spcBef>
                <a:spcPts val="0"/>
              </a:spcBef>
              <a:spcAft>
                <a:spcPts val="0"/>
              </a:spcAft>
              <a:buClr>
                <a:srgbClr val="3C3C3B"/>
              </a:buClr>
              <a:buSzPts val="1600"/>
              <a:buFont typeface="Arial"/>
              <a:buChar char="•"/>
            </a:pPr>
            <a:r>
              <a:rPr lang="en-US" sz="1600">
                <a:solidFill>
                  <a:srgbClr val="3C3C3B"/>
                </a:solidFill>
                <a:latin typeface="Arial"/>
                <a:ea typeface="Arial"/>
                <a:cs typeface="Arial"/>
                <a:sym typeface="Arial"/>
              </a:rPr>
              <a:t>Textbooks (new, used, rental, digital)</a:t>
            </a:r>
            <a:endParaRPr sz="1600">
              <a:solidFill>
                <a:srgbClr val="3C3C3B"/>
              </a:solidFill>
              <a:latin typeface="Arial"/>
              <a:ea typeface="Arial"/>
              <a:cs typeface="Arial"/>
              <a:sym typeface="Arial"/>
            </a:endParaRPr>
          </a:p>
        </p:txBody>
      </p:sp>
      <p:sp>
        <p:nvSpPr>
          <p:cNvPr id="389" name="Google Shape;389;p5"/>
          <p:cNvSpPr txBox="1"/>
          <p:nvPr/>
        </p:nvSpPr>
        <p:spPr>
          <a:xfrm>
            <a:off x="194926" y="7214265"/>
            <a:ext cx="12337732" cy="458581"/>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GET YOUR BOOKSTORE </a:t>
            </a:r>
            <a:r>
              <a:rPr lang="en-US" sz="2400">
                <a:solidFill>
                  <a:schemeClr val="lt1"/>
                </a:solidFill>
                <a:latin typeface="Arial"/>
                <a:ea typeface="Arial"/>
                <a:cs typeface="Arial"/>
                <a:sym typeface="Arial"/>
              </a:rPr>
              <a:t>30%</a:t>
            </a:r>
            <a:r>
              <a:rPr lang="en-US" sz="14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OFF COUPON  </a:t>
            </a:r>
            <a:r>
              <a:rPr lang="en-US" sz="12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 SIGN UP NOW AT </a:t>
            </a:r>
            <a:r>
              <a:rPr b="1" lang="en-US" sz="1600">
                <a:solidFill>
                  <a:schemeClr val="lt1"/>
                </a:solidFill>
                <a:latin typeface="Arial"/>
                <a:ea typeface="Arial"/>
                <a:cs typeface="Arial"/>
                <a:sym typeface="Arial"/>
              </a:rPr>
              <a:t>DayOneWelcome.com </a:t>
            </a:r>
            <a:r>
              <a:rPr lang="en-US" sz="1600">
                <a:solidFill>
                  <a:schemeClr val="lt1"/>
                </a:solidFill>
                <a:latin typeface="Arial"/>
                <a:ea typeface="Arial"/>
                <a:cs typeface="Arial"/>
                <a:sym typeface="Arial"/>
              </a:rPr>
              <a:t>/ ACCESS CODE: </a:t>
            </a:r>
            <a:r>
              <a:rPr b="1" lang="en-US" sz="1600">
                <a:solidFill>
                  <a:schemeClr val="lt1"/>
                </a:solidFill>
                <a:latin typeface="Arial"/>
                <a:ea typeface="Arial"/>
                <a:cs typeface="Arial"/>
                <a:sym typeface="Arial"/>
              </a:rPr>
              <a:t>2076 </a:t>
            </a:r>
            <a:endParaRPr b="1" sz="140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descr="data:image/png;base64,iVBORw0KGgoAAAANSUhEUgAAAdMAAAHTCAYAAAB8/vKtAAAgAElEQVR4Xuy92Y8seXoddjIiMnLf99qXuy/dfW/3bJweDqc5Glok7QfZ8IP/C/lfMOAX2/CT9WDDLzIswLBJ2SIESwLEZSTOTM80e+++e+2Vlfu+RkRmGOdEVYsgYMsQH9kFXNx7qyozI37x/b7lfOc7v5C/9n18+/W3X4HrVZzNZ6hf1jEaDdFqdeAsV+h2e4gl44hGY1gsHMxmM/irFRKJONbwcXZ2gmQyDdu2gdUahmEgZMYQDhtYOnMYho81Qvq+uwJCIQPFbAKetwJgYDAYIFcqwTJNvHj2HJGwjWK5pM/he07GE6x8H6lkAvA9uMsFJjMHGzvbMGwL/mqNMCxYloVGo4HFYgHLMpDNZpHL5XB+fq7rKBaLWK/XWK1W8JY+Fos57GgUVsTGylnCNE2s4CObz2HSHwNGCK12G1vbW+i12rpfZ7lEKp7A3JnBdT04jgfPXSObSaCyWUM6l4W7WKLTaGK19jGeTRBNJlAr1zAYDGFaJtZau5TWwwobaDYbCLkeEskUMvkszo6OUSxU0eq0cHC4h/Fkik6rj/F8iq3dDXgLF0vHQbfbxNp1kc3lsXRXujesfURtG9F4FIlMCq1WS2s4Hk/gzR2M+wO48MHHvfI8rVkkEkF/0IdpGYDvI5vK8C9cNdtay1AoBNdZIhzy0e930ev1cHl5CW/lYjIZYLFY4p133sNbT76jNbxZ49FoBHfpaD0m4zEGgzaKlQpqW9soVyqIx+JIpzPo9/uwLGBjcxutdgvz5QL3HzzA0Ys3iEajSKfTODg4wPnlGSaTCZbLpe4pnkpiNJwgGrb1HlErjNJmDalkEp1mC2Y4rOuhfaVSKSQTtMkw5vO53tNxV/o5v8f37faaWMzncFwXdjgMy4xiOBxgPBhgNp+gvLEp2+y22rquyaiPersHKxyGN5tgbVoIGyaSySQaV1ega6LNxeNxPHv2TK8Zj8dwHAebm5sY9Xuy8eFwqGt49O538OTJE7x5/Vp2G4tG0el2kS8W4YeAuB3W6zqdDmKxGFYrH4Zp6ndPT0/1Obyvhetg5a8x7baRL5dR3dzEy8++hrNeYrNWw3Q6xZ237mPRX+CLLz7X8+efdKaA0WQI1/Nw595ttJsdXJ6dIhGPYjDoYzZbyma51vz86YJ724Drurh9+7Z8EO0lk8siVyjIpvj/UX8AAyH43hr9/gD5YkH25yzmmC3munc7GkGr2UY+X4AJYDwcYTAaYjKb4d69e7LBaCSKbq+LSrWKdQgwQwaajQb29/d178vFDLFIGAvHxXLpIpvPo9fv6xnM5nOYhoHL0zNUCiXAMFBvNTGejLVfZuOR3iddyMl+QmsPvW4XrVYbpmHSrWFjcwshKwzD9DHoDQGEEAmHEEknkYjGMBuNkU7ltD96w4GuybBMhGNRDDptLEYTRFNpFIo57O5uy+ZMf411KIyT8zNsb9QQs22tjW+YaLY7GA+7iCYy8n9hy4Dvehi0u7j74D6mzgKN+gWevP0Ex29OMRpNMJ8MUayUEY3HcfzqNarlMgrVCpbOColYAo63xGI8wXyxRCQVR7ffx6DfgxXyEfo2mP4t4iifWohPDnKA3NTn55cyhjdHx1g5K8wdB3Y8jmI6jflyiXavg3QmjTAA11khHk+g2WwhXcggl8vC99dyGqPBEJ1uD2HbRsgMYzyYIBa3kYjHMB4vUMil0ep2UK6UcXl6jlylgvXSw3Q6QbZYgGGFkEtn0G40MR2NEQpbcnR0HJFkHP1eH6l4HIV8FvWzM5jRhH629Fzdi+EDnuehUCjg+PhYQTIejcJf+woY3noth+AbQCabxXQ+QSKewGI2w2I8hWFHtMl3d3fRbrfhzBcyfr43N3YinkS328V67aNSrWA46MDzXKwcB/6awTILhC34vq+gFY/ZiEQjWmNeUz6dxBfPnmP37n0c3D7AqNVFaO3rM+js7IgNA56CV3ewxMLxkEzGELHCCJsW4vEYvNUKzWZTDjnCTej7OLh1C2sDWtP5bCbHFk+nMJtOcHl2hogdg2WFkUymYJohXQ8d3nK5gOM5SDBA9QfYKFUxXSwUEJTUGAYGw64CE6+x1+/JEU1GY7jOAuv1Cptbu7j34C0Aazx8+yGYK/H5jTo9jEZjpLJZtJoXCvg+DFRrFezu7cleaHMHt2+hXm8gbNjY2dlBNpeW46ZT4p+joyMgZGAymSObySAeiyCdSuLq6gqbmxu61n6njVQ6ISeWTueQLubx+WdfIm4mkcpGFcj80FrBmOvI60ikUojFExiPhwpaTLZkP0tHNsT75z0z8eDrhr2+1o1JGP+mPTDAzydTvT+DC4MMkwn+X0kOgNl0rPdRkuG6ME1D70nH/ls/fB+3b92G43lot3tIpTOYu1O89fCRAn6r0cQaK6RS3Gc5DAdj2EYYkUxcAbV5cgrLjiCZSiESs+GuXdhm7DoIRTCeTOBNRpi6S0RTCVQqFdihKM7OzxCJhnF6eoyNjS0loEw+uTec6Rxriwmwh0wsCcf3kEqncXF6hnazhVK5JrvZ3NlGJGrDCIXQHwy0B3a2tuH5a+0RJlL0MUyKmXhlczms/TV63TaymbTWl88/l8srYb8Jyp1WC6ViSckKzBAsKwJ36ena+JpMIae1zcSTek71dgOrlYtCNoVYLI5kNo/50kUmlcDl6SnevHqJQjaPvb097Wk/ZGA0HWPQ62B7dx+7e4c4PnqDvf19eI6LVv0KqXwa0Wgcw9EIRsiAu5gpeHorH7GwjRDW+mw+b/pS+pV+s62kJplO4c3rl9jc2MZwMlXynU/HZTN2JAbTsJDOxJEtlREyQoGPTEUQsyOIR+JaZ8df49GjR3j24rme5WI8l62lUkn5W4eGulqroOA+jiXiCFs2ptM5er0+KuUiJpOREgru90Qyq4KAv8vEbzgdwnM9rNzlt8H0bxFK5Xxp5DQGVnTMwlg9XVxcyjHRsRWKJeTyBYxHA1U5GxsbSGXS6HXaaDbbyGSyKBZL8NYrZDIpVbR8U8uw9B6DwQisP1fOGtlsMgguq5ACIx13yDDQ6/SwtbcJ33EDx52IKwAxqJTyBQz6fXT6PT38XD4PmIaMl9lgCD563Q7WMGRkpWpFDiyfycop0hnz/uhMwpal7zFDXczm+l066Tkz7IiFCCuU0VifvV4F61Kr1ZT1M6heXFzIyTOA+aaBbC6L0HVF32p2MJmMdY3Oco7N2oacCR0dA1A4bCIWj2lDch1ZdWTzRaTzWdgWYEeYmXdQKOQVoKezJXx3ifr5MTKZHGbTJdrdHu7cu4tyrSrns1wskEgwmWkiakfQqNcxnc8VlPj/freLSCymdbbDFuoXF+h2elo7VoSskrkedEh06kvHVTAZ94cIG4aqfjpyPhPD9zGZTfT7un+fydcAZ2enAVIwHgu1eOvtd3Bw61BBZ2dnD0vPUaVnGCbidgzTyQBX9Trqlw0FezrKe3fvyi7iiRgi0biSAVYVqVhcDoT3yuBDW2ACMZ5NYYRtpBJx2Abw6W9+qQA+n04wYaDyPNjxKLEKeKEV7t1/hAcP35YD43q0O22UyhUlbuFwRAlG2A7rGVnRyDcIy0oVTuB4ZDdhC2tvpe+tXQ++cR1E53OtoYmQbIa/y+qX13wTjPnvqB3V/+lMGVCH457QmSfvvQfbjsJmFROJaq2mszmctYs7B7eQzWZwcX4OO2LCtGwlY7PpAkbIRHmjIhtf0zlGY/rckOHDtEKIhmOqBDOZtGwujJCSi7nrwPdWWp9ut4PZbKoEZKXkOhTci2mie9VUQFgZkB1n0hnl3rz/FV9vR2RnmWxKn5svZBQMW60mIuEoptMZ1qs1GBS7nS7MGJGtJTzHQSwSweXlhWyQjp4Vux2JIpVMKblarTwMej34a1ZuQCaTwUqol6nnwzWmX2Fi6LsrJNIphJgcrdeIWCHZ1WQ2RzGfE0qA9VqJxmLp4qpxFSAysTi6vR7efeexPps+ggk37TtMxMIwYdhmkCw5npIY3tPcnSGfTqPdaCgIc3/zufJPPBJVsKpubaLebmI5DBJw2gqfNZNHJkJMflmInF2d6FrHvRFilg0zHtPvl2sV2WnIcfHk6RPUr65wfnGOdDJzvSenSF8/m0G3p2dDNIVrw2JnNBwjm83JrzPR3d3dUTBNpnKq5mnTrMCdxUL7gEXJt5Xpf2A0vQmk3BjM0tptQhotzOcLdNodTJZzON4Kezt7uLqooz/qK0DQKbhyugR4Qyjki3oNDYlZaiqdFBR1cnSijZlIJJWV0Qj39rYwGo+QiGcQjVkYDcZyChtb25jOB8r0CIF68NFpd2U0zJT5vaXrIrRaBz9freCHfKyuoU3HcWHbYW3KZCaNN2/eKJjymmiYDJg0eFYwhVwea89DOBpk69yUpUoFuRwdwkLOgs575a5VRTDDJKxWrdW0AfP5vDa+GbHkQDYqVTTrV/BNWw4nEY3i/OwEmWQK3eEA1WoVhXwe8UQcJ6enyGVZvROyTmI6X6I/HCJHyHvpIGSYKJVKyvBTmSxLJHz+ycfwscJgwMo5iVy5BE/37iHk+3ImvHdm/bxfJhL8W7BYNIraxgam8xka9QYM+Mrq4/EoZrM5ItGYNhtfw03ordbY3d+DM5vjlFBzpaQgz/ufTyZyCNPJVM/F9QjxTtBs1DEejzDs99HrtvScf/yTDwR9W6aFuw8fEMlXkDDXJra3q6owe+0+3rx5LYfiOg6isSjWKw9bO5vI5HKwwhaikbgCORMGXqOx9rG5tYXXb14pkZEDNoCr8xO0mw2sXFfwIJ/tZOkgFo3AcxdYLFmNGvje936Et54+QTydQSbH5zjC2ltjPJogm8liMOqjurGh4MXqgAgDnzFthDDokuu7dDCbThG2wlpjJnxcb/5NODuoOE39zmIZtA4YOPnF1zKB4Pe1X5wlcsWi4H3a3ma1hlQmBcd1lFgkUhk5dF5DPMZEbIVmq4NiuQxv7SMeSyCVjCOEEOazCdy1lhrDUR9RO4xIJKbATZvlMzRhKnkbTcaqrgf9oRKig4N91DYqWLqe9ggTI8LsrHga9SsF1HAiJohxPpsjnc0IcWp3O7CtMOKRCCzTQLGcR/2K1SGDeRitZktBt91sKglxAT1vJseEfbknFGh8wr997N+6hUKxiH63pzYSnw+DasSOIEEUKQTkC0XB6I4ToDUMgnxvBtN4MoVmowmTrSDXw3g6UyVphCztQ677ZMEK0dU9N5ot7O8dYjkbKujv7O6jfnmBRrOpdbQNEyE7pGtmopHPcR172DnYxmQ4FNIzmy+1n/mevC6iS9PJBNlSAaPZFEkrSAzol7qsxIs1jAdDwF8LGZm6c1i2jelggrgdURLS6bSwtbWBSDyivcs9sL2zjdOzM8SiRFDGBDOUABJqP9zb11rT5miHRB08z1FiE4slYVmm/vA1sWhK8DsRA1bbhIFpI8lY9Ntg+h8YS2Xk3KTMwriYvd5AG5pYxetXb1DeqgKmhW6rA8NZC07yXFf9onQyhUKV/UdCV3M5dNMMy0nTSXR7bYR8QzDpeDJDRNDuBMlkVMHRMGzEUqYgi253iHy5Atvy4S2W2viNThtX9aYqKAYEVgR3bt/BoNOFO1+oMoklouh2+8gVSuoVZFNxZa/90VCZM9EPBggGRjq0YqHwTfXACjOeTev62FfLF/JoX17KuTF40EleXTa0tOy1caNwI3JD1ut13L9/X7AwAyYhaAa203oANcoBuK4CX2801Ebb292FaYeVgTKwq2KZTVR9dIcz3LlzG8NuC6F1ABkRBqtWK7i6rKPd7gBhQ0F35fkKKrdu30a33VbVzIDGzcYEg++tPoxhqGcWT7IiDctxseI2Q8zqTTlQwkHpLGG1qLJUoglXzToISFaKJUF80UQSl/W6nrvDHst11nxTrXGd6AQn4yGajSv0Ow20O00YZgSPHr6jxIRrTFiN61ysbCBss89k4+zsQg4gFovqefG+CLMSMmaFbRkhPP3+D+WgmOzRLuLppODGQbclCIzPgVn3hx/+GvP5FM7ckRPf2t3Drfv3MFz08W/+5b/Q/UznDuKxKOxoEj/7wz/ASpjGGtl0DqlECu1GC97Kwcbutnr3UctGIhmXDd5UaovVShA1gz+RDd4bv/hzJqJMiLieNxUpgzDvjYkc/7ZMaK/R4fFn1S1C3DEhAqwimDyVKiXtn1Q6BcOKqtXB5DadSsE0XMGWIb6RaWFrYwtL9lwHA8RiEbg+FPR7nZaqdlbZkYh9va+BhJ3AydlZkAz60M9pO+zhlctF8RdevXql5IV7xll5mI8nMFY+1kZIn0OYl8GUEDdtdcGAxRbBfI5CkT1X7s0UWKcvllMlv9PxGGenp6hVajDpU9jHLJcxn02/WUeuW7FaxWg6xajLFk4iaAsl43DmS9iWpT4gU3jaCn2XGY4ItXFdR6/lNbHlM+y2hajVNjeD5Nvz0Wi1YYdNzKdD2RN9xd7+IcJ2BO1L9oXjQsnmy5UQtVcvXuBwbw9zdy6Y9dPPv8D+7q7WezCfoViuYuV4aDfqSrhpA1wP3wyhmivi9evXSGcy6PFeUgmsQwHU3xvMkM+m4cxnsEIhQlLwWPkTyXNXSnbGgz6K2bSu1zBt2Q6RP9rNYu5ovxaKeXE4iNIxgBPp29vdU1tFLYfFVEn2aLJEqVQUYsgAa4I+z4IfCin5N8O2es1MnL6tTP//RtNrOJLO/aaCYVAhyYgbfLlYBsY0W2ozFTarCDkrQYnHZ6fKYojrZwt5BYjlbCoCCTPm8WiEmUu7sIONn0kjyb7paKRKiEGtdVlXr4H9lfrxGYaTAXb3DrDyQ4KL4M5QP79U4BlMRqr0+DnDfk/Oa7daVf9gY2cHl80mQp7/Ta/qph/APken3cb21hY++ugj7Ozu6j16gz62N3cQj4XR73QRSSRhWISf+ljMlohGTDk0Vkd02E+ePsXJyQkaVy05wkKhjGw2hdF4jFgihjnhVdtWlUlolsa7dBaqFObzJWbzkar3crmGyWyBfDalviodWTQW1/uw90mHwH4VNxuz3EQ6iVt372A+niISjuHly1daOwatkAFMhyOMBgPYsag20VuPHqPVaGNlGBhPJ6gUi4JthBmQKNLrq9Jlz4vPhc+LfWFufJKvSCohTM/+Uj6fQTqXxslpHfPxEOlEFHYiIeeWCEfQbXfRHo70Wl43K+tkIi7yFHszDGpc2/OzIzSv6iIn3b/3tkhZ42EfZJ7de/w2qtWa7qnRbKiyiETC8JwlxsMBfvDbv41f/+pXePXsa5weH2E6HeN7P3gf+UIZuUJZAT1bSOGTj36JqBHCRqWGl0enMIww9g5uobZ/S+QWBrlbd27ho1/9Av/sf//f8Orlc/VwIwgLIifbiXa4s7mBZKEIf+Liqn2lKocBgX18ohZcOwY9OnoRba57qAyWTFrCJtMFOsKgxcD7Ifwr5+e6ei0hZzo/JoDuMiCtsbqPReMob25ho1ZTIC6QcJRMai9+k0QygMQiMCxDUKw795RwkBhXrVS1T5PxhIg4rWYTkUQYpWIR7VZLFfrMcxAOmeIvsFon7Pvm5BjpdFZJI4lFVizgBpSzeXzy8UeIMdnz1oiTIGcC7VYbmXRaVdTCmSuBY8BmQGJCx3ulfTIox5MJRIhAmGHEYgl9j+/Ne1KwWbNidDDo9ZVUr9YrfR4rzxF70NGEiDHxiI1MihW3qeAUjkTgkwAXtpVEcC1IRiJ6EU8klKxxv14JfTGQScexuVFFIpUQ94FfJMy1rlo4e3OsqjtkBYnyoD/Q57caDQUnBiFC/463VkXu+S4iZgyD4QDFUgFmKECkykQHPE+/bxmmWkhMtEaLmaBiVsuE45lEswpkAkB0q9sbwKf/iMexWrvIFIp4c3wkJIykQraTJos5UtE4xiR+xuKYeEs9v367q+qTsHd1oyY/5E6XAZmOyI1hwDZDsl0zYsv/JkiuVD91rnXwvRDSpaKQJdrq2nf0ffmYbwlI/y/R9IZcdPPja5IRHQEXnrDP6em5KlF+j2QgbgRWm+fnF0izcoMhosBoMgHCJrY3NtXvaFw15LS4yVhdMGOdzV2kU2kZNh/ydDYWLEqnw81H6NAJ+doAzmyBKCEe1xOcxorpslvH2vFkGN1BH8lMHvkse4UT9TtCJDbF2E/wxa7rTybqYXCTso/LHi7hKfYitra28PLNG1WlzOhK5RJqxQqiduBYmMF32i34MDFfOnj41n1lZ4RXY3ZUcPNgOlR2TsfARMNZBv2v8LVxFkp5OQNnGVwz/epivsTr10fY29/CsNtHOJ7EbOkil08hfV2dd3tkF5bRGzBJCBxEPBFF/ewcDx8/kvMltGabNtqdjiAb9RPjMVxdXuoZMateGz5CpoFetyc2Lyk9q4WDYa8XsJO9lTL6WCqJYqkEZ+ViMBzqtbzeyXgklIEkCCIL08lYwdGMRLBYLlTpEDpmosKe13LhYE0S0mAQBGjHUVXO56tMuZCXo2SFenJ8hJcvnum9t3d3sbWxo8qYMPGD+/eRTCVllWTHsr/ELL5aKeG9957gj/74/0QylRF57cuPf6M+9eO33sGTJ0+VqGTyKfzFn/4r3NnbxTlZ55M53nr7KTr9Ae7du41MNo9MpiBY7v6DQ/ziL36O//6/+29R26hip0YIOasE4fDOHbHDk/kSpq0ejIih7xVKJSSSCTnAciHo5dHRcM1Y4QewpK/vk+zCf/870pElqJf/Z9+dX3SQ/D8ZtmQFs13BBIbtD9ozEwQmZQww0TThS0eVMfdRv9dEOkMCWUYBbr12MR2P0KpfKAFx5y6S6aTeczqbkTEVMMQt9scv4bLkWQdkKya4mUpVDr7T7Sso0qbomHkddshAp93EbL6QEyaMy1qKCRgT6tl0JuiZ8DpZrkygCFmzWqKNELFhcAoSD1NBICDKpJBIJlG/vBRBhwkG4X+unzYNsUcGWsdFulhGrbaBVCyCORP0eeAnGJBVjIdt2LEYXEKrq1UAn4dC2v/0Z1xrf01EyhREz+SYn02bffnyJW7fuoNEJIaF42A0HqgdRVibiSETpe2dHcyWc1XL/V5XaAA5CJxAYIVL9IMQ9p07d/TcRSgcDZCIBXA1kSQmqKVSGdv7u4LT+Vzl07pdJT/j8Qx39vfQ7XRghA2U8mnMXA+RZBawbES8GRzfx2g0w+VFA9lsGiv2ezlJMZtrD8WSiYDRztbDaCK4nD6Y617YqGpddna2A6Zuh4nuWkVPs9VSRcwJBvZJ7bDNnFxJj4iV3wbTf09pKvIqST8rBU1mVdwAJBexb8af9XsDdMcjwZSstM4vLrC7tSkIh2MKvmWI8VUpl5Vx0bBIPxfM1+upj5LKZJStEW7ghiYVnX8TpmOfVH1WIyRHTKyfr6FzMXltZDzGbPUohsMRQmETqWQOuUxWdHBWvuPpSBnksD/Se7KXwCDNDJeGSoiT793rdGTAZC3WqjWNT3BTrRYuknG+foDBZIpo2ITDqGqEsLu/LcNnL9VcQYSFTKEgaJdrwp4HYXCSJ0hw4OfY0bDWJhFLXo9qhLWOTEaisTBmoxGW6xC2dvZgWD6cyQg9kUGy6jWHbSsgZRiW7mcxnQp+GU0ncsjsydFRMFDRWTB4EX5itnx1cQk7aiNkGXj//R8KXjw+OtZrGCAjsSi6gwHG46kyUFYvJCsw0HJjE3LP5jKYLRcYj8bKxOmA+YwF1dNmDCBB6HAewNtfPftaUCQdMxOWyWSqYHsTbERisk2xPFkZXV6c4+z0WBD49s4edvb25DAJCxPGJumIrO1QyFR1wb+jFvDF118jmkwpux63O+qrHh+9xt27d/Dk6XfAuYmjly9VqfSGPQxGU9y7/xhRVig7G9ja3kUqnYPvs1rvY2d3B//z//g/4etPP0cmk8TW9raCD4PF5uYOqrt7WHT7MKMm7j14oBEEQuQkTREK5XpxbWjLrAAZLLgGgqbd4Jkw0JDZTIdsm5b2BfeIKlhCc4sFJoT1LLYUioIc6dC3qhVVklxHQnKE3W563UR0BhxtKeRlv59+9ileH73SPlrOgv4ayyvC30Qe2Gtcrsi4HopQR0dZzKaUBJMRm02lkc7k4K2Y/OVESqOdz52lHAjJL/wZq6ter4Nw2EJ3MFIi1ut0lWjyGhnYuBasTBloOapCUh2TOSaTN+Qh+hUGD94TfQ6TBN4TE93zs7OgT09CkuuiVq2q1765vaM9zf78aNBTgsD2DCs9IjjOao3ZYiG/RGiTCQF7/rx3BpP+kGM3Rdk7k2VWfyQSffbZp3jw4CEePnqMs/PzoC2yXAQtHdPQnmaiZJiG0KGLs3P5EN4zE790kT1IFymicJMpHj9+jM8++0zXOptNlFASlqd/IIVdXI0QcOfuHSFEtB8msfxzeV5H1DLx4a9/jWQ2iYvmAGHThzsboZhPKajmMjn0hhOYdkRJauvyStdIshfbU0S1lKjRrsYj2SOfCX18OpUJphRWK/mVyy7RA0c8ACYcRJZJ3AwmGlby3yRG8r2+Dab/vljq+2qu03jpAFitMfjMZhyHcDTWws4+Z5PoIMn+48iL49LgHGVBdjKO7sUV8qWiDHDusEfiCnLQWAarq1xGTp+9N34OGXYM2nQOmju1TBk+HSmrWvY0YxFbGeTR0WvMvZUcBMkU4VgEazckxiuzf/5db1yKOm9HY7hz9y5O3xwJ2qHhqK/pONroZCkyM6MTYIXG66NBs7e78gI6uEcwyHA0+pOMJxWw3ZCpzcfXMzA02wHcVqkUgdBaUCqdTcKOaiyDHbdgdnKkZKFYLqpfZxphuN5cG5G94WptC62rC/T6LW02zt81Gi0UshkF00KBUCIJGD2Rf+h8WK0JNuQ6ElInS7lQxHAyQYUJz+UVitkMNrc38ProDXLc8BxZqNfVY2t12kiWivANC6NeP2A2ey7cNWHCsXo5rMrOT071/Owvf5oAACAASURBVMmgjCU4AhBF2F+hPxghpFnVMCzPV3UwXc6RSgT9S14PAwWhQBLCOeLB9+U6EmZvt7qCld68eoEJyQ79LkobFTx98l3BYQxkH//VX2F3ew+7BweIxpK4//ABFrLJmeAvEkxaVz20m5doXF3gxbOv8IP3f4J7D+/j//6TfwZ/yUDGqr+M/miC3/ngdzFjXzcWQalaUi9ya2NDNmD6Bv6b/+q/hhX2Ua5W9VxZOVnhOHbv3IZJhmfnElubHMcJIFBC8Uz6mKxxXbQ2ZsAG571rltYPxhH4JTYnE8ZrZ8qFCeB/J2B7amQsKbKJFYlgY2tLc6ok3/B9yapfLYLKUlUbmaoxEtMm+Ktf/xJ//q//pQhhjsN9tcQf/OF/gt3bt7G/s6fxoKPXb3B6fqa+IuHNt588wYd/9nMkchmEzBBK2TxmzlK2tr27d80IXaDT6+rzyrmCZj7Z/zRCPo7fvML+vUeCecmR4P0s3IWqUFZ5tDcyVwV1XifOZihw8pwrj8ZsbO/tKyni/W9vbyMSjuDy4lL3KwayFSQwfD2JgZPRRHssS5LUeBAEvfkCLklP+YyqWJKAiHzR7tLspxPSHo8DP8REcO1ho7qJM44KmQamoxHeeeedgCCUzigYM1g6iwCCrm5uaN+/evFSgYaPgqSdaCKN89NTpNNxlHb3RJrypjN0mx3NPBNNCRCjKAqVkjgLZAZXCkUlH8GcsolspaRgys+i7bCtxJlTVsw5ErZOT7EO2Wh2x8jkiojYHvLxpFAvsqg9dyW74BzueBkkSVx3Ih/0MYl0Qn6Q9klfmyuW9AwI83PSgHPstFX6fyY3rr9GOhrXKA39OWfXacOHt259G0z/v2KpWGZOAE+63hLTyQxHR8cKmKu1oZkwWlBtoxZkYhwZWSxk/KYdUyDlEDErxu5ohGQ8hslkiPl0pkBE6IqOkYZc3djGWtWThxSZsdwIHFGwbZEO+vU2ZmsPm7vbcjjMgG+yd/6/Mx5pdopV6mw+hZVIIxOLYzaaBEGazsldqCK99/Aejl8/F/EIPkUQgOQ19MGqkeMrHGs4v6prvpSwLYk0hHVIuGJGGfQNg9ESGuGtw0O8ePFCAYyGyUyQAgysUJgRkt3HdeH98LU378HKY2NzQw19jnJQLMCywxhzVpRrZ9ui4nNOkzOs6mX2+8iVy6rmo2EyawOYJc3h70QCF5dnyOdLqjKYSBD6JYGnXK1osPvLLz5XMHz+/IUqE2bG7BO3CU1xhIAQo8dRk6Qcldi967WgnXQxJ1YpHduUwZ2VjesoGcnnchjPZ2J6ctaUX1zv23fvCup1yG7O5FTNU6yCYy8csKeT4H3Z1/fPjcxEw1lO8frlG5yevobrzLG9t4d3CNcuKTjRExTJSv2DD36KSqWKpUuiRQim4cNdjOVkpsup+q2ffvQbJQ7FfEHzdWcnJ3LoDL5MAh89fBuHD+5hOBxrJIcQfW1jC6PRAD98/wf4p3/8x/iLP/3XePr0qTJ0Phc+V6435wg5EpYv59WzYmXH5x62YkoUImETtRoJJyvN7HJMgVW+u3JlF7Qftj/WEhaIYDaZqoXBAEpGPMk2k2lAWGIw4qjV3bt3EbI5rOJjMuwLUmRlR8fbanXheitU8il8/PHH+KM/+j8kGpHLl+TIs3lC4t/BW+8+Va+P1/fyxXP0e0O1UTjQT4IZx8nURllDPfWlx/G1DEKckVTLJBAw4b5ny4TjN9wjTHqZkBJBSaXiIuZFIgk2fZQk3RCylnTEIrt4GI4mGo3LFnLqPbN/Sht1CZOSYU7+Q3eA5XyiFoJtxyTkUqlVdM9MiM8vGhI68dyZBB34ufdu30Hjsi5fxN5plknBfKZ/ExVgH5QBldUtuRfhaBgnr1+h3x2gmC8J+gdWIgPOF67QAya/ewd7KJSKGhMZd/q4fecOzhp1sYbJGH/17DlzaIDiL4UUBgPC+obIhazm6DuSsZgqPvocrhftii+yQpyh3sRlsyG0Jq6EPSI/eH52zu2DsE2xCwfObMq5I1h2HIVyGflcVm0lBmLOxM+n42AU65rgtHR92Tb3PW3Y9ZdC5YiMxKIxWOEITOs6WVmvlMx5k6mEZxxzjWFvqCKJ1TsTDI6DsYIl+vRtZfrXeqKiT15/sRrVGMv1H46tkEFZbzT0sHr9kSAXPgQuOGEO9XpWq4D0AkvQGZmaVMwIRWzh7icnx4hGbA2P01EzmDKLp5FTjScWjwo6opNlUNIMJLN6w1JTnPR2bkBWiDSCy4sLORJWQkzPGUwz2TQssus8HxdkAW5sqGfnukvBLsy8tyolvH79Bo2rtuAzqoxUKxUxZhn0GGEnsyl+53d+gtcvX+KUfeB0WpW5BvbDYVXOdCoMjCSCUC1FakCjIYaNtpSLSpUy6qfnSOWz1wEvrT7mzCVpZqSqT1R329Jc3Kg3wM7eLhq9jpzqaukog6aRU+iADoDreHD7UOo2/spXDzpgOUPOlqQGbirCcJpdi8dhsqKxKbaQUOJTyBdE5uEz45A9Zxz5rCtbG2hc1EVycVdrOUkGW0I57W5L82gkpdCJk8jEUQIGbYkgJFKCXOkwqRTD7J/ZKwMM+2QRy0Sr21MlkC+W4HoObh8c6vNdBtSwqWfNni8Thx4D8NLF5599gqurC8wWY6TTedy98wDlSg3u0kW9fqZn+pOf/BiJVBbHp+dIpuKolkoYjqe4aFwgm0jBnc/w4Uef4NWLZ9jf29V9XV3VcVU/1/xeMpnBjz74iRiprPb5fGk3dHBvv/0W1v4K/9cf/VM5la+//hpbW9sBRMt550RKSUsqGZMNHN6+FagizamaxZnOKUqFgtoMnG0k2cpbOBIDefn8a1UoGnOYT7XuTGb4XMq5Erb391Cs1MTSTCaS37CTNTdbKWkmkxAlnTK5ALQt2jrXvn52jH/0j/4HIUm000Qyje9+93uaj/7Zz34mSJ17abmYqye5e3BH93ZweCCH6voOLAasUjmAc1dQYkZhE3p0y+fYR1zJHZMKJYGjsWyl02HF6mA86WOjnBd8zWfMxPBmNjkaCRjqVBvifDDnpvncIxETxXwWvmUJxj47PpVaz9pZAf4Ki+UMpWJFwZRJCkeluIZMiouFEmLJGIxwSAzruwe3FPB4vbx2BnsmsCRDTjnK5jP5MgRTdtsd9PodVf/u2hTycbC7gZDv4usXL2CEozBDIVTLZMqfC7Ymo5iIC8fNSHB0F54IkIK9GXQSgYoRESV+PvvGQWI9RD6b1R5jIA34FfwJyZkB6kf+wZxMWQRjNdxbS2+p/cM2C5PA1WwpkiJtpFqrYthqwYpSBclXwnB1dq5kgwFPLN35Un5LYzhM3q7RkxsGeVSqYFRaswL4PhLD1fkZ7ksxaYbRZKZEmQkIYXomVzetsm+D6d8sTa97pGIUsiLlWMdiIYr2q6MjNfW5sapkSObzODk7DQzZo2xgV4vLjbVYkGzDwf821qTjR0ysvLWczmwyg+dLF1B9wzylw7o9wWr9/lBzgmRwakSFFQtnGEUy4PxcAsPxSDODfB2dHen2VFricDmzPTIYCWlGSKPvdLG5u4PT4zMZ9ibnJmdjSZ3RqQXkkKzgKmZrDJb8zO989110Wm1tMl7jYDxV9st7ZRIhZR7CwcWiSAhixHmu1JAI7zGLfHN6LKMsZHPwZv8OzqNj4xzucr4QrEqhgEypKHo575HEISMS1gweK2SRQCTSkEcuy+A2Vp9LwTwSU6XIBOD+/bv6HqEZzpCSXXjDvOY1EUqik2P1SUUh5k43ozZ0rLzvVC6LYbeHx48ey9kEyICJ/rCv2VwqOWm4OxLBMe2BEFo6pRGckGGJAU3n7nueEiHaCKsoDpBn0inMFwF5LRpPwLYtzdhyPflcO/2OHA7XlL9/cXyOanUDX3/5GV6/eYHT0yNMxzM9rw9+5wPE4yk0GpeyO4oG1KobqO5uIhZPIpvKiYFZ2axgOhgpmD57dYLRcIDFbIqjozeqpAndNlsNzaT+6Hc+wObmtkhdNhmigz5iiSRK1aqqjd/86pf4+JNPNI7D/i/7grSBg/1bsovpeIhSuSwiCq8pFGafMKJZVCZGta2a2KcksRneWjbKecNf/OIvFdA4fvANg3e5xH/6D/5z7B0cSNWourEpx8ogzSqDzzkdj0qukpUcSTnJTFL2dHp8LFjxn/yv/wtev3odiEgghIPDO/jOd76D3YM9fO9735VT//jjTzXOwrZGOEoGbMCRYI+P42NU86KNpApZKnEKcSHUxwqW7FAmj+Q6qK/pBiIVhFr5dzyWxWjUxbDXkhQgKycRCEn0Iezr8HdiahMwMIQjZObaSCQisMMGJvOFxo6IdFCIo1SqKPlJZZJoNToolysiz0jGk7bd7uLw4FDMZyYmZLUzYDmuh1w2I+iWQZR9TiZF/SGnBeLXhKGe+Ey8/4M7t7D0GHx9hI01+u0Gmp2uhBdIuuJs5XrlBqSotY8dkoWIpHie5jzJduJzImmS85fdPts4BSVkc3I1wsHIHfd3uVYTYY0+hH6BbRr6tlanp2SVXAiygJmQvn71UkSiTqctkQ5e63BG6VMLIdPE0ydPsZyOMXMWqr5JlCMxjAkTSWpcd04M0H5IdGLATstXL76Buu04hTHm2NjYDGQmT84kF8g9StSQDH32TOnv+Trat/gSRK++JSBdR9Pr0Rfpzl5nxjd9UlLT6/WmaNnsf04mM/QaDTlAOg86PmbWN0ozDKiwIoiQ9cUsTdqnhMaiGHT7gsU2d7dEPuD8I517LGKh0+xKTYYVLWf4GJRJNGJj3wyb6HOukKpFYUu9EGabhAdJmOF8GjM7zpMlk+z7JDEZjnUvlD8LmxFVT1TxIfM2lcljMqXqTmCMDMxi2EUiAaFnOcF64Yi+v3vrEL3BRP2+w8NDVU/c4IEmbJDBMbjxfkkkYF83l0jhxetX2hyivkdsBYkvv/wy6M9YYfUHqROqea2YrT4wHT8DMJ0ZGY+8HrIli5Q+0yD6WM6x3euLKk8qPytTGj71OjWT6HBkhszqtUZI+B6cu2NPkYPoHE6nmgl7lEH/L6a1vmpRD3itSiqXCpSpvvrqK83JLZxA6YQw9MHd2zg5v8B8Mld2TsfJqons4mwxD2/pishF6LXT7QhN0KgHf54tCDKkegyzYgZn3hMTFToowt0bW5uCpY/eHCuJ49hLu1XH5eUVTo/fCO04PNzH4e0HmM8WkvJzHQ+nxy+BiIHf+/t/gHF/rsH1yWKC/a0dfPHpJ6hu7qufHI/agiJ/+cu/xMnJK7jeQizn3f07+NGPfqxWBoNlrVxCyLKwe3Aop3f0+pUEPUQmMk1EjDXq9StV69AMbgTvvveeqi1W25yJZQJJ0hsDRmWjIlvm7GXj/BIRzhdy9rrbQbfTxuXZJRqtluz66Xvv4Z3f+p6Ynql4SmNDo+lIgY3P88GDBxh1miLZtNo9VKobmHsLwfGNywv8k3/8j9HptgT9ktRG5/703e/LRn72939Pz5/7la0a2lJtY1NkGO4HaSGPxmLu8t/cD5uHe5q3ZCLBIMUgyNc+f/5c9khdWpIHxRK9Jlgxaen2Wkoul4tASpDJB9+Xv0f4WnrY9bqQJhKKtvZ2lVAlU2lcXZxjOZ8hbkdFyKEoSTIVk2+YTjhelVYFxuehJCMEUICFFbREE0xLiXCPe2I2E5mNFR1Hv1idMkHhZ7FHKWEUauEaPpKZOCrVGs4vyEJ3MRuR0cq2RwqDYV/JCFsKDEZWyArk9aYzoXNkT7uGL+LT2emJPjcWS2k0bQ0Xhm+qhSXSUSKJe4/uabSJvoWJZ66Qx/GrY8GmU7K4x0T+5jjgZ5Jr4DGRmknJiqN3a5cCIJaIRuSPVHe28YYJlBVGimhBlDP6Y/k2JnhsTXCtboQ4pMIWMmRT9PMP792RKlmj0QyKohWE5DHRI09j7vAeqHRqiThG4t8N0/jbYPrXYN4bsoqqUTcgHJFoxArj6PgE/syFYYUxdkmrXwQiAgkOK5NV74k6TQdPx8jqZuGShecCIVKoKa8SBDt4a4TjUfiRmBr+tXwWF+d1ZdjseTC45IsZ2BzcHk+U8U4GQ5GQIskE+qMBilQi4rgJ5em6Hdy/e1c9NDbGGczdkB8w2DgPR6Wefhd7m9v4zYcfSjygtFHGhFVwKoXRch6oAXFDW8EoC8kodCI3X/MZnR6DXwmFQk4VDqsyrhEH28PhhDYCNwVJCQzozFzpLAiZk2yyVdtQRcGqgURgOhXpca5WYvoxiNHZ0NDJWOR9sFdExZGtWlWoQKFYVh+N86JbW5vqnzHp2arVApWTi3OtFSsNOxYJpBNp9CtfIvCEJQvlEjqtjnrYhPCYXLAyIDOSsDurG46mkIBRKVcx4+iEs9CaX51f6vqG0zGmwwG8+RJm1Mbmzg7G6gtRemxXm42anjdawXymdHyEhtQXtizEKervuII1uSGZ0LA65zrw3mOZlNjTr56/kLMju5czn1TE6Q+6KJYqePzoqTa9D1dzjP/25/9WDOk//MM/RLZYRCabU8Cx7CiGrT4y2Rg4lvTlF1/h9ZtjDHotDEddCRXk8lX89IOfSpfUDkexf/tQNk4ZOUHVwwG++vpLSSMOBj3ELApoLCVYMBwNsbt/KFlCcgosMyZJPs40csyAzFHaCvvqQg8sVmgc0VhjMZ/h4vwCvV4X55eXSgbuP3gIMxLWvCDz3Gg6gebFhZAi9WspljGeClKVUhIJKoYBZzzBv/jn/xwvXj3XvnEXUyl91XZ2ce/eY7GTnzx9jDz33GUTV2cXWv92vxfoMwMag2FSRZILR9sO9w8UcCityMTLCplYcryE6s/X6JXmQQd9MWcZkMRcTqYkiccgdfritfprTDapzMTkI2YHkqGsHCOsmCjVcC2fyaSVtsDAw4BHhaKV7yJJ2b7+COeNhsQECKN3eFiAHRYCQKIc30MC+fQZCIQoWDmzKlRlSY7HcCiFp2a7gYPDXZgG5yl9+C7JkVPYiSQy5bKQrWG7h/l4IGRluQqkO7lOD+7fFenv4y8/lzoU5Sr5uUyy+SX1tsEEjrPQzC2JSiwOtna2FUAJ+c9ZPZqWkmCO9BHFot/xPAp5tGH4K2zvH8gfk2lMIXr6EyFJCKmN1O0EY3jeigd7kHRJDeZUUC2Gbe1zQrfdDkVOSLjMBII51CfOck480CqmfUqti4XRcKAih/6D68exGhKW7j/kGOA8GK1yeACFg0arIVTw22B6HS04V3gzQ6q/V15QgfZ6OGEgZV9hHARHn8POJA6RHCCSEKEskpSC7FOGy1Mw/DXaHSoI2ZLco1PjTNZyMkO9fqqBd25uUr1fP3+Jnd099RBYbeayaVWRIsgsF3CXS5RLJbx8/gKxSBS3Ht5T748VBkdCCK1xBowiAGSs0QAkBsETaghDXzMSybDjcHs8GVPwZBOfzvLy/EqEHo6CkLFnh0IKbJqfumYBUtydTvRG5o2fwetTNh4OCwohUYlrRmtlkEvFk/oMKxlHrVwRxMnrMuxwIDjeDyQDCckysNwQBbr9nvokHLnhFwMIB+3Jmnv27Llg782tTY0CZbIZeAuKPgRD9WQ1P7x3VwSfwXgYyBomM+qZkc6uU1w8KssEp7JQ8J3vw83NijYY6Ujq5JjPPvlM/ax8pSBVnF6LJ5UsYVEOcTrWhg4ITkQEOEKTFvOSmT8zaMJNkiCMkQG40lwxmYye42F//0ByZoSWOCaSjMZV3dCxsPfH3jMdMZ0N74H9KQZ5MnPVZ/U8QX/v//BHgazd7TuqNi/OThGxw/jtn/xUsCJJRVS0Cdsx3NrfQioexa/+8kMs1kxKunjz5pVE0/M5ks921b8nI5MwW7FUVOVzcHgoQhCZ4xS2oOh8zIqp5eGsKWO4hYQdR6t1pbWsVLZU/TG4kgAXjdqon9cF592wMwl5E0IbDDtS+CFa8lu/9UPcuXsvCCCZJC5OzmQbHLkh65ZBS/PPXHPDVNLR6XeVBPFkko/+8pe4OD3ByvcUMLqthuTp3nn3u3j01hM8evwIe3vbQj6urpr47K8+EdzdGfRRzhUVJFhJcv+n43HZHu+RrRfCspwFJ0NU0CwJadf7XdXoYi6IkHv16uoSt+7c1aktdNAcreHvawTH4aA/u+6mnut40JP2c1bPiGNTEz13EnG4V7hP2BLieBsrq+FgqCSJn0c2MyX5AhZwcGrRDdLBNWLQ4hfXnKL4bCUtXQcXl5e6Fp4yQ3Il5SuZTBD54GhNbWcba47seDzJJrif/cNdSULSTiMGSTw5XDWvkMrm9Cw4d899xcBGn0D4my0ZIlJMnAjzsi3DpJG+kwhEt9mSzCkTF7Z+vOVKGsqsBA9vHeDo1bG0zKPxpMRAXn39NVK5jBIlkiO3ylUcH58pqdPBB5GYPpvPiQG13W1r6oEn29AWaasSlVi4Cva0ZdokgyoTAa61ELL5TGtO4haJTEvqRzPQhi0xg6VHHqYCUgzlXF4HRHwbTEmpv6br3zShNQIzHMkZ8jg1Vg1krlGy6uz0XP3A9crR7CQl7UTYMA1VqaSyc4NPp3z9As6KDMC0NCFZnRHaYEXZbl1g5RuCvfi77F2w50ZnToiFw8EMNKpGUwllmGQBp2kA8wX607GOWeOGIUOTMCs9AXtTlB/jw1f/gcozdDyRMG7vHeCTTz4RtGpZ1PZMCAYSBDqnglFM9PTlysV0MP5GN5VGmS+kcOvWbQ11M6HgmjDY3mS95Xwwz9dstxUwy9tbAdNRJ8TQIIPjzRh0CQuNZmOdjHHKRIXScBubWrub46lIIuB4BqsGsfEojO77qFUpwsDNl9J9STQeULVH46fDpzhG3DK1YUfLqWbkqFRlh3lKSkpCBpxZlRpZOIxY1NageKPdUaXDzJRSZFyHS8KYCcJpa3i+h1qhLEjwxcuXOL84U5ZeLpVxVb9UMsL35Jqw6jYsSzOUEt2g0o0PJWysephoTPpUqjKUdRMaJ2mJR6vpdAuiIlMKqKeCcRDCSmsfjUYdR29e4fPPPtUzYFB4/PhtVMo1JDJZjWXw4IKPfvNrOTP2PLe2d0S2IvQfs000rxpYTl0YUcpdtgT3k2RGaJCzivcfPMJgPMHW5qaExV+/eYMf/ehHuoaf/5u/wEyay0nMxlMFObKMSfBqnF0GEng69Scl6JJ9JtqgnP40IJME1dcQrrsS8/z4+CRQfHr0BG89fiQmJvcMx6WYNPE0GY4zdJjIkQWaTMpOaFuFQlFH/hHOX/sGvvrkU5yfHGM4HiiYMlCxuts7vIPv//C38eTJOyLhcH1ZSb746mskKQYgFvZQyTCTYBGrSBSkIDu5ELnMNRTPU45qEqdgC+Tm+DlW23ymDNxEZcgCVrXI05UooO8uQcERMlcZBFlVDsdzVditxpUgfkr7EW4PTlNaixB4gw6RJEQHTm4D0TJxBRZksa9QIeLDoC0iWULBmAiRWjyxmJi6DOBsFzB4MDgxeHC8qNXpitxI4lO5XFBflSQyjlrVry6p0Ij9/VsYTkaa/9ZBAKs1zo5OJLKvgwbeeQeNTkezv/PpXP7v888/x+HhgSpS6ocHYzCJoHrn/Cz5CZm0Jh2m40mgMMWDO7y1eAC8D99fyddwb0pIn5KeRkhwNgsAsq3dKQ9EICOXHIRgxnujtqEkkAln/aqOAk9+4oSBT3F/niw1kx8jdM0iiGgJ9wqvm2NDvD/yXfj8aKvcj/QT/KKfZ6Dl4VkkVbFtlEun8eyLL74NpjTAv9kj5cagIgxZgWdn5yJk0JmyL8m+29bmFjx3jtOzc3grEnhyOpePwYvZHg3n088/ghGKaiYtEjXRrjcEg7JxPej0MBiQvBDD3t4+esMO0vkCLuqXqNU2EY3HZKzswzKrY3YrYkSIM1yxgBlKLd9sSg+acC0dOYMenSI3dZJzgBRwn05FHhk7cyn8kFT0+K3HOH75EtlqKRDTD0c0L0USFDNoqgLFs/kAor0+as0KB0fDBafBrDHpBwxJGpuGmf2Q+kbM4nnNrLBJMOLmZNY+X7m4tX+g9+QIAQkJo+FILFoyJkd0ktfQDIOwHzZFkiDsfM4zFOm8OjyOagisKdAdnA+r6nm1FtxDyIxMS5IUjNVa6iudyTDIenlWYjIpyJfPIM5q/PIiOH80k5LGKIMWAzPZxRx6X3gOfvijH6F10cDLF6/w1jtvI5WIwAqHFAw+++IZSrUKiOD32h1EKE1n8ugyao2uxNqms6W6DR1c66qBrd0d9axoJzwOi46e1yMn6zqB8IBlqp/Mfh1JV4SauCY8NYZ9vav6mRzAs6++FEQbj6Xx3rs/QLaUFXGCByDQYbx8/rlg8AeP3tKzIwEtl8ug1e6gWt3Ceu2p983qQf0tQm6xON56+q56uhxzYDAVg3W5xPvvv4/TkyP86le/wmI2CURGFg6evvOuoF2OjvhwgnVlxU5hdIp5kL3reQoATCa4v+hMKSjPOWM7msDduw/x4O23kYhFpSrDPyTacEaXLRUsXYxdN+ihR3k+6EA9fa4XAy5F46PJJH7x538Bj8naZKjqazYeSCGsUKnhd3//D7C9tS0EhdB4q1FH/STQ2s2Vi2g2e9pjtEO2CULwlHxRmSdICiMKrjp0wLbRbXblYJnQ0RHzCLbnz79WMsC1JVoRD0eCOW7qx1q2WgfspZKVm6e2Mxn+Zxci2JFsR6fNgMUgqkBNYs98gWw6IzGYys6mEiQeEchDCgwjhAT3LMU8MlkFOF5PcPDCKjjZiiNa06kS7N3tLfEXiDZRBIZr7809RAk5e/NgBCkSRy6fxnQxkv2tvGB0aTKi9jPnoxPqbx6fHAuKfXj/IahXNWVwXwYw740MojShYwyelqQgCX/rJJ31KhjP4fmiwyEevPVIVeOy3xNJkAxn8gFy+WQgthBjsLSxBBGliRAhwtgMyIlkFNFITMULoWypYFmBSlSPYWceSAAAIABJREFUoipGSAkTZUe5P9nG4FigtMWJEPDoxYODYJ0osuN6InmyLRecWBXW81eSnk3KPw57I1XjPPeZ58bSQf/dqUz/+hHo1yMwdMI6fYKUaQabFc8P5OjCVKc3jHlgciwp8Waet0mpLjbdeVoEz/Fj2c+NwqyRX3u39zVPeMU+HtgULypgqn+QjOL1868FgVGgez4aIhoOY2N7G+PFDL7ray6MElmEIimOzYY4VZPIfpu4VBwh3p/EYtSDb0WDg3/v3hVUQgIHxyMJmXY6DaQKOcSjMVyeX6giojESdmP1GIzfuGhd1LG3vYVmry2ootsdwOX8qDOX+EOuUpLT4UHdPMyXwWZnf099sF67K3iVs3OEqEq5IhysNQ7Tb3fgOoARtkQm4u9VqzwwfKTjyQaUxls72nTqWzAjXHoShmC/iidGJGK2Km2uYbfTlxQZv0HjZq+WDprQIwfJG4223k+6qu2uNEnjmYAQxF4pA1kun1NP+SZxIhTLbJ1ZJglilBJThZjJBAdcE1r3qAdKMpCtzUJJti8+/Tw4E9WyMZ7NtUa7O7siYHCj1uuXujZWopPhSJUme6p2IqYzV3UOIkeLYlFl7Cv2+3jA8cpDkYiEvwrGjoasBGK6Fm5Y9hZdEiUsnks7xa8//JX6yqxUReZIJfHw4RPcfvRQziGXTOHTj3+N05NzjTv4voNELJBCZDBST+l6XpJrQqiL78se/sOHj1Db3EXEtrB/cEtJCkkadx/cw9Hz5/joN7+RjXAOkU5f8opEZPI5PU/+ofNmsByPAvGSy/qZnPnNCTJ0eBQOZ4C5dec+Hr79Nt57+kROmzbIYbOIz3nDok4BYRXL58AeG/tu3Hs8uIAJHfWuCRl+/eUXmqVdU2P6qolG8xyDYU88hLt3H+D93/5d7O3taJQonk7IKZORzaSPTnUwIluYohhUYfKxsbUrx8wqmQgEA9XNkXo6Xixso9luaZ9R1KE36WrfUiaSCFNxoyaYn3uJSSlHOEQ8yuf0vjx1hSfzsMdfLuQ1tlGolNEZ9rFRrWkEgyxZanbz0AXOrBMF+fyzzzRWNux2ce/xA/EjONZSzOTVopFcpvrafbx+8VztkGy5htl4IpF4+gGRJCV4EVFA5KkonV4b2zu7QS94vdLoGdm4PPJPh25QTzwa1yES4RDHW/rIVcrq7TLos2UyHIwk5H9w+7Y4JCSyeQyAk5HaW9lUVn5Nh8NPptJ5rmzUlORdvDlGPEO7/UTtI3IU6EOICvI5k7TGRJNBkgk7/Qd97834IoscjvP5poVHbz/G8ck5mvUzNBs97OxswbTWqB+fI5MtwoqEEY4YGLa7smH23LUv8jzQw1fgZlJCRrL0Bq5bOZa/FrJEyJ58AtOMopjnKUDW36Fg+jdGYNSbc4N5NimteBxZoGbmIDgFpj9AlI7L8XB+0cTuwRYScZ43OgpmlQYDQavspaaydFBU6YjAX4VQZwAT3SSEYqEoCvuw3w7kx+ZLFEtVxDNxafeS5UmxAApmEwLmxpaz8ANNUGZUhHEJs8STacFIPYqKR6OCmjY2ajh7fYx6uwXLjAouzmYTEhygw2EVSwdWqdTQH/Swu7MtogdPmqHTabcaaDSvsLu9g9nc0dFaPrxvoCkyFnkazWq5khNiZv7q9WtdL2dL6egpnciG49HpiYyZmSSZidMhq5K14L5UNomzo9NArMG01MCnkarn1elIaSYRiYv9RyMdjW/gIEojZtRbJGuVc4XcSLYZiJOTrs/NS+r/ydFRMJTO9zAtzVq+fPZc1XJ5oyblKEJorE4ZtBvtVqBIpUOXF6jUquqPcLCcDngxX6BUzKu3OhyPUdvaltNlNUeHxhnIVDaj6plVAe+VvZ7L+gX2D/axJh61WmnjHd6+I3iP0L0E+nliBU/1odJLyNDcGhMPzhLzi+xV9XZ1gk4gTEFCFdm9uWxBJ5nwPMi/+vjXOD7hUWxRlPNV3Ll/T8+JiWI4YuH05PKaFNJF+LoPTufBtc/mCgoON6cDkYhFliYRhsPb9wVZk6zBcRYKr2/vb+P4+Qv82Z/+qdSjysVKQAiK8EzOwIFzP+kEGJ4A4vPouzF67baeJwMAHeGNAhIrp+//4Af4j37/P5bMHHuiFInIFopI5YowVyTnkDQTgZT6aJluoGHNwX9Ww7x2Xh8h7N98+GtBsrZpyvGenr1Bn4fOr9Ya3/ng7/2+yFLkFxi2oQTo9OT0G4lLViyNxpX6e0xKb8hwN3rCHEkiysHEg3+z15orFtS/a181YMcjCuIk/LHCicZZgQX7WAfIu0tp1m5SsL3dVk+ScCYrTwoKUk0sU8gruWaA5nuR3MfPYjBjlcixKyooccSONr9NMYGVJznMUr4o2F0JDY+di8fFNdjcrCEc46HaU+0Jznp+/dUXgprZD6UtBXJ5QfAja5cV3/MXL+FT+YvqP8mk3leCJbHgAG6qPW3t7Ig9e3NmLc/i5XMllM7DPaiY9dWzr4SsMUEsl6uCoFWEmJaeHX+PfWz+DpEGkr249twDNTHbLdkrEadUPqf9w+BK8QgqP3FPc9aT10B/QpTC4RmtRBVOz1Tlsh2SzaWVGPEcWz57jyInK0+jQjxIgwRHCo3Qv5AkybaTS2ENFjlsmUmAJKJWGCt7+mh3ZSCfSaBYyP/dDKZ0mNzQN7OkNJLLxpWgMZ6CwMyE/c1cKoXnL9/AtCISCGfTWicNuCuMuGmjEWVKVNaZzKn3GcNy7ijQLRfBwckc7+AJF7NhTyMZax7HtPJQ2tzAoNMRK43s1weP7+H87EKKN6VCWZJudBw6Ai1EAsgufCOMJrVjr0/BYPbI6yUMlq+UFUzprH784x8KEuUMHjNGwjm+HxKERgJC/eIcnvpZrCpNRMMWOsMR5tMFctk8trdrOD05QSQZzLCNe32dykDiA5mwJCqwv8Fe53IZHCDc7Hbx4O49ZciUVSPrmZUZgzkdQyIdg+kH56sS0hXTMBTSezF5oaa4BQPbtQ3B0/FERGQGnZjT7ASnhvB4tWxWm7+QoWB4J+j9bHBw/UTPlNkq2dXswZCdSEfFk1cI59+5dQsf/eYjbUz2IoklMmuvn15IBo/Xwd9Tn9Z1BUNXyiVMRgPBjVn2QRHSWaXSYB30dYIGtX7pPMC14ihULCrCCkec3jx7qc1OeFdjRFT28Tw54ZW/UrLF80BZgdIZzD0n0Plkb9pzNWLgrz0Je3MMh0Lf7Jlxro5ENDKsX7x4hmbrCu3LBrY3t5Tplzeq1zO00Jm5r149x7DbUWXP+6TKFW2ZcCsTHK4dhdodzxEJaf/wrqBI6rHyRCAeWPDOe0/wr/7kTyRluH9rH9ViRWdOSrAgamNCZOMaxmUCVyhzbnkkBR5vtVAbgZ9PR8k/0Xga//C//Ifq4bM3xuqI/S32a9dmWO2LciXPZVVQJqQZSPMBSerG8tSdBglGATuYFQ0TFFUxl3W8ePYFrhoXQiD29g7xD/6z/wKlUkFi/XbMxmwwEnTKayb/gAEu4E2s9H7SUY4EoxSBGpoXfJ/Sc+zJj0bY3NvBm6MjKQ0xaJ8dHYs8xnXhaTx07rxXBrZwxFS7Ydjr6jkRUmXlKiH/5QypWFLtB+oBc8+c80xj31d1xtdTUIgkHCarJCb1Bl0sZ3OUixToGMEyLNkt74FMVPbKZxNyH8aqbKkVTBzbDPmaId4/2NNoU0ihnNWYKW3aaCyhipif16rXldwxeKh9sfKVNFiGgX/z53+On/7uT6UyxTYLK3fOjLJHu7O9g5///Ocol0uwE3G8fv5KSSpPtWHyFWgVU+h+KIIaK1Mm4pIRRSg4lNv1JLCxub0lvxZhb3dN0l0pkCxt8RDyINDqsPPVSr6A/qE/GEpDu9+lMh2ZxAn18Tnyx/YFX0epxxx717TFWFRJEQd6uef4TFgdH718rj4rfY8ONLAosjOSvyCRajBZIOQuUSkV/+4FU41prNjYvj6NYkFlozO4ZGwtmTkO5PwevfUYH334IekSyBer6LSvpKpCOLDVbGPv1r56XSTWsPmfyRdFWyfLMZqM61QSbsTz80sZ92zQQ7G6Jbh1OR0pW6KaCHs0rEayiQgG0tak/umG+iqqdDiHmkqhUMri7Kol5Zu1R4LQCCcX53j44IEITUuPTX5Ln8mhb1bZ7Ekw4MeTccwmc4TZp+r3sJhMEE2lkSnmsFGr4vzoCE2qHvkm/Sei4ZBgzlg6KcfASqzTIgmrpCyRg99RMyxCFLM7QrDhbBp39g50liIF4K8aXR2HRmdNVqrnTpBPZdG+4iwnVOUQGmRAZabK02PIuNPxZPkcKuW8khA+KwZTQlOsGPjFTULWHw2cAt6UI+QMMBOBXq8tJ8H+HKFoOdZuWxk4s3QmTg8fPgwOpOaoAGdqx1M5J56OQ8IZHTVPftne3ZZWp9h/a0e9Ugrh95lIWbYgZToQSjYyCB/cvcPGCRKJGF6+eo3N7V39jNUGnwMDJqXX2EvMFfMYDXuC1DirRhYhZ0wd39PxWJyv5LpwfVbuUg55NlkgX8yj1W3h1q1DtSPYwya3i/2lZ59/guPXb5DIpATzb1a2BM+67gLxhK0RB74P4Ss+VzqPoJoOWN/qRxuQutFb77yrMQuO37C6+v73fwtmxMQv/uzP1fN2Vw5ikeB8zPJmTb35xsn5NQoSVKwLb4FBfyLlJwqFkEnOPXYjK/nBz/5AznaztqEZQVbmJFDx+K50oSTZzFBoJUUrJhDs6zFZ4nFrDOCXnY5E6Hmg/MXZBU6PT6U4RafMZO3rzz/B2fmxUIad7T38+IPfw+3bh6qGCpUCJp0+nr98oQpGZBoehL5Yak1JPmQPfH9vX+0Xbn6H6w1frQz25vM8dN1fCZolYhSLJPHq2Qv1vglXbtQqOuSBz5Mz5RRtaDeuxDanXq7nG/8Pee/VI3maXvk94b3PyIhIbyrLdVWb6Z7p6W4Oze4sueQspF1yBYmSAF3oQoBupAt9HkHQtSAIEiBeaEmNQE6TnJ2eNmWzsip9hvfeh/A7/8ze+QrbLKDR01NpIv7xvo85z3nOEUGGGSR6yiEUhui041EVSqh/gchwzikaCe50TKAYJJxoIqY91NpNyXzygZ3Lq1fWYdjRYciQiNtqMVUynKE0FQgYbT6uTECf5UpdxQMF6HTC+odH2tL8Prr8kC8gAwgpnYWDEqoo7G6psKOoBBr96JOP7frm2m5KRfN7PSJJCjr3uHVneR2Z1JpWd1h1ozjRuon2Rqdm2C1u5Oz8+lJOQ8DFIi+uTMmUVR5ZwN2UJFHKmhVcAAoMPmeZAkQjKrJCMUfmkThLkQXS6PGs9LlCop4N2haJo8qEIpXZdLzQ58VzowNNpXEkQsiBuDayOjvsaUzbS5o1V66vHB7BYq7PwxOM2s35O4Oe9E9nZkoUXjmC2kqkGPeORoKkCCS9/kRC2wRLCARcOKTFYGXezVWZCXF5+LtUPKkPl8DuDfqs2+lpJUKmux6P+SJBWXi1G00dDggdzLX6A7wJFzabuOW8sF7IaYeuWapYNJ2SAANsXITIgRaBMMWy1VzDK/UbsQbRnwx47ODern7OuxPncFH90VGlczlBVUBtdCLAn3zf3UF9+PiRzScDazcb9t3zl4I2IAYQNHbyG3Z5fS0ohu9xYFNnf4tuWIa6YrMlZaPE7GvQaOv18bUEywgUc/R0B0PBzQiIU3VqbzGTtPVUwt6enHwPp51eFG0rv2GvX7603Xt75vegaOgSKkAXwQI7SY5ZJFVlsVxUMIkkYF/65NDCQj7VLMWQ3xe2Gmbot5Z5ev58fTSsZ0LF3qg3ZUKeTqTt+OTY4omY0ABBiRAbYhFH4xO1GqylJswdw9bvDgRf0TlCEmJug9YtBQhJig6TgMeuHh6T+7vbKqDS+XXtH0OMGk0mlowm9PpYlYFMxQ4gn0MwDBHKpXkcotpyAUom7ez4nX3y8Y/UiVJQ+QIRCXgIembsgBGB12evXry2q+sryfvxeu66zxs0cTsdfa4Es+pNWe+VRXzWl9BuhqX49IOPRKYJeJ3vp1j65JNPLLeVs7/+d/+Pltp5DlcXNwo8/CwKI6lSISGYXdO8zT1xbNToMuh8ekP0hmc6C1988TN7+qMfaf7ODK7eqKnzuUOMgJqBjWFew7xk7jgdsCaSNq/HZ50uFmSOgT13FEIWAgPqsqdTu7y4tJM3rBAh67gQSfC/+i//G309M1Ys2mD88qwgJMEGZx+V/W/Wtpjz1mplue18990zPQfu3p1cKM87k83ISALS15vjUzt8eN8qpZIt51Ptb5OU+Hp2jtv9nvYsL0/eiQOR3ixoZgmzGklMxhKeoE9JKh5y1qG8kcj3yUd63zgdwUjF+zQYkcoR+r6YPBR29q3RaAnGZSxxeHRoXUQksN0Lh7VPqj3N0VQCF5PZ3LrwLMYjjUFS2Yx0o9+9PVWX++DwSKgYYyyYsECveOcmUnEVoSRM7mEwHtfzZOQCI5hCHeYtSRlEoLBTECRPbILVTOd+R4ris+I1c1+QriQWwxhOpvM2YFfZFhZNJW7VtfqOL/PRvs44BSnkvVazZ8PFTGeAoj8ZC9/O0iMqEharqXgLyK7CVbjTVL6Dite38vb25FTiE5CY2EVlj571G8ZiYV9I38P8F94FO60qBBgL5XJaKaNA5Jn+00mmt4n07rKSJHigBDICTKvjEGGY78G+5BABK0mZIwVhYCEHDSoaYMhCMmZXlzc2XZpVcb6PO7qsVF0cHLpVPmxIBECZ0SRakn0RWcRX8gRtyZIwDE6f11LZlBieEJjY46pU699bLrFzSUcJfAF0KQkrt8eS2ZTlcllpuN5UaqoSOeRUyebxKUi1Ws78AVgRJi+BNBGNWZIF637HGrWK2Hv/4ud/ZC+PXwsOQeLuqsgickIzUv5AvCIQid0W8Js3GHREpaGmj4eSJuOSQJiSKozXL9q5VJwg0QQDerZcROBS1lGosvkcCKJxujetHM2ktvPm9SupxkQicYsnkeFjt3Gk4Mvrp9BANnE2heCBnNrSapBBQmElOKBzih7WlfgMWcHg9UNagRTmxt0CP8VWR3u5yDHq7zGn5qLkc6qqmeuQCIDDYPzGY2F1RsxTEP4GNQCdYG3hxYvnllvLKqCK4ITk41pWqyTb25tyC8KFBoPti6srrdyQ6Ph80Knlgj58+FCwnJIYSkyJpGBzyFGo3jx+9NDOzk615rC7f89G2Jgx+59QXLGKIVDOSpWqnR6/cMhvmJR3u9+rVXFGKXo8S5ednZ8qSNKtzhcTrWcgjLG7u287u4ciEq3n1uzo6MgisbC8Vp8/e+Zorhperl6HvIT7C6QXyCWYr0u03nFFoeAcDAfmgVi0WNjOwYEdPXpoPpdXO6So8rCfyVngtXLuKEhJWEJwZMvmsVDEJ4MAdnXlWuN1KSkiB8j72yhsOQXjdGqvXr605999a2fnjkE8Kx5/+i//lXSDuWcSDHG7JJxOsmOmBhFsBcnI6xHq0qjW9VqUCEIhqzYpOpzALZsuOqd1xygBVAc4EA1vKhKfz2031471F58lhLN3l2eWS2WsXWtIaxitaebtBPHz03PBz1jMcUc4z9x5Cm9gTel4B5Cxm1u307LkGmMds6AXu7q5bW7vy5qOA4BiEDvXiJCgQV0uFdX1p5mL1urm9sDv8Cs+ISLDWIBuHoCVLp75c6/Vtjg+sIulmOXwOeBHDKdDxRKQnGQYeVGXij3GSj60p6vMjCPq9vj+UNgh9yG5SWEBtEpHR4HFXBdPXhkGsL8ajdpaCpJc2r79+hut0QSTEY1iyiRr9tVnjjRlLreuNRy63iN2yicTB80pVaRUBjrEbHjlD32/lcBcOOxzlOooWnkNLhcw8dI6nZbW7jCKACWhKZlztzD9pglAhxhdgclcDQHnjHtEoUBMBcH5J5NM74TrRTaSuLUD71L5Og81oEtGZ8iO1IcffahL4iw+1yQDR4dI9cQg2rtcaB4KKcUdDFjl6kpJl8tNR3tniIwCEXPN7rAruFBCBN2eJcHqgTfHY7v34EhegnhxkgwbpYpt7u0rmDDzJODuH+7pEPR7qOMkpVgEBEQXhmIPDEgIEXKYkGJKQmQBCB10Cu1u2xLRuC4ZUSAUi9tqOrb5dGyJVEa7Us9evbBAMCQnjWa7J8m2u4Vv9uwQiQDipTKsQUsH7kKYoNeVATNdKu9VwuVBR7MSqUUSMnNd9jchoUAGYjdMouChkIITcwjmRVhPUQkjwh/0Y+I7tc3NnKj3EAQIVJAf6EwwPK/XK1anwwQKv3WCkGl6NCTBd6Av7cT2SPa8dfwRfXLbIPAMmYtu5GwM7Nt1VpDo1qh3mBGTyJh/MifjcwgGCEpJwU7jsbMzSnCIxaMqDtgNBQZ98PCRAgAWdNFoXF0Bk6lqqaJghJm8a+lSIUcQ4YwFeWbA4g38MH2O5ucSj8W4VKmyhU0VIXiUwih2Y0rQ71kQlZdIRAQlnCVFZPL5bdCo6b076jCOj+5d8pat39Kxf0POj+6mVi7aSp6jYbv/4JHt7B8q0GCwTPDpDXryfwQ+I6BD8pCxQaulpMvOoAhNQSQpYxZEYlHOGj4VNMXzcxtOJvbBJ59YAKRivtDsic6RrwO54SyQUOUZfFnUueY1MVftDx2JPwIz72fBjnQspmSq9ZZkRn+P8hazVDR6f/PVP94m2IV9+vkX9sEHH9j+wYGSP2IDBN7S9aXl8+s27w/t/OZK95BiFTtAyFzsLRITSHR0WxRpFGvD3sgKG+x6U1Qlbf9g116/OlY3qdgBuRFyEVaEmxsiPSES//ybb3VHH7/3WAQo7gFzc+7E5rYjloAi0vXZqRKUdpQZCaEz5HYUmtYkw+mzYaelzw15Pe5KIp2WulmjXFan9uDRIzkwkZzZU6YY3t2HpTzR2SDhyaA8m9WOK7PrSr0qFutGYdOKlYqjUuTzqeDZ2t7UDJQzW7y8trVkRsRDSRqiHNRu2VoiZen1jC1cK+1O38n38T2/e16Akt2wers9qSfhnXpyciykByGKxdJlm+tpFSmMQCiEri+uFK8ZUbATzmfC+Zf5h1ZYSOioQ2UkYONZst7H3rNDult6HJWpO5WoqTTUKSZLgniT6ZxVSkXLZlAcO1fsInkyg5YASqujz07ShMGgClfOEqz3fzLJlMRyl0ipKqis0IklOVLVFvI7+oDava7sl7jcwD931TIMXao6Og50V2fms0wStaOe+cI+mw0WuqhU+LBTqXAlyD0aqrJqVCvOg0d+zuMTww72aWotJahuMZjJcohdVOYGCOFDPIKWriX5VFTMSgKs1+PXHGwo0oZPHoAcFOarqp7GE5vT7QpqdUQEqPgIyK2mQydfeLw2HVJRLy0Sj1un0hYJKM4eYqls/eFIOrxSNbq5EYGE97WFZufllT16/L66SEhMCJCHY8hyOcLyOmylksPaw+l+tbL8ZkFrKuzSxdOOxJ0CsF/TBltLZOwYD8jDfauVipJYY54ITBwOebQQTlJLJ1NaE+k02yIgMev2BiLycGUGxFySv6fYoEvQkrnLZZPZQoo+Bwf7dnV1IRH7XqNjQRf+r36ZoUfxvxRbFJeVqaBFLjIV8fb+ltimr1++skgopmIMJiAsPwzUkdhr1WqajyI1CNGCM3N/f8d6w7E9+eBHEhCg+CAiklyZz5MEIGDQvSENVy1X9HW9Tscm7OJFQrazuWXV65JFgOrHE7kC1dklDAUlzE+nzmdarRSt0+/Z/cfv2buzM1uOHF4Al54Oiyr6rrMCPUACDgiXwMqaQ7/TFMkGFurPfvb7tvR6NZ9CBo/uiCV4ZCRJvMy3AxA5FGTHjoVWtabzTpAEAg34Is6q0XisYuG7Z9/ov9//8CORNyo3RQUwkiji5Xc6yTJC6PfN6w2IxAXEPZ7OLORF/aiuM51KOyxq7i/3+N69e5aIp3Q/WHehEEJLGKYzP4uZ/NMPP7KHjx5JGpFubDpF/zpkJycvNasd1LvWHfa1AgYjF2EU9g95bwTwbCIjyTsST2ItbZ06BTIKWCOhHRCBmO9dXhf1elmtg8xCQcyZ9zNy6XXVtVG4c25wHYIkk18v2MLGmuefvDm1VqurjvBO9UmoWTCouX21VLL1woYFggm7Pj+T1B+6vRBsJquFufxuS8didn78RmOQBZ1hOG5raYrqnm1tb8hUAUUtyDgUwDxzPl+0xmG3DrsUJ2mRwYCsUW7D25SCcetgV7Nj3Gxy2ZxFU0lxDfgauApX795pdrkKEGMcOPQOHqeYlnqVx6PnOEFOsj+QWbnMuhFEmI5s7vKYLxSzeCwgeJyvgTgK5O9BoYpY3e1oRj7tDoR8IELRbjW0wghJlE57PndGefw+ijQQE2Il51n+pHMM6IcS6aFjx24Pzovb67LnL16Yb7F0JCSJp+m03HAogDkPxNfuwDnv+n3/FITuIYfcwbpcbP438mW4xtPVAEchJcdDg1QCVAe5Q2LLLDtPJja4hTn5sKnSQ/GwBV0eYemRdNI6F1c2WTouMIf3drUoXq/UNPSPZTOyVGuXqvpQkoV1idAT+GHjINROZxFMRB0sPplRJ4kqDDCXzx/Wsnmn39GO6OZWQaxhOlWCGcGBBISQAEGLVRKgUY2J5YAx14wwnc4pKc1XUwlDcHDEWEQmr1JUoJX5dTxug/bUVr6l5Tay6hD8ms+5BENiWM3ckD8sLpNQ58OBjRcLG2CNlc6qW5lMBwpGmF0v3EtB2BvreREw0CblUEp/FyKRn263aYcPjjRndi9cUgciYQD/XhVLIoWkEjEFdPw9uaReXCrcfgljRGOR2z3bunZjmT0jpsDvYFUnHI/azuam/c1f/7VmnkCHECpGVLmhiDpM1HToNunUsSjzhULWw8NwivzZynz+oO3uHejiX52907NSgeP3Wbfft8dP35MAOggCwu2FzW0rVcoSjOg0K9JsnwIMAAAgAElEQVSprdWatp4tiFgDkYXZKxAVRB3OIsUTr4H5HZ0yBRC/56bc1D4iSEC/17b47S4xgeIUce9gSJ3TBx9+KASi3CzZ7ua2guXNFaLpjuUfM0sII73eQiIQqHlh8YauLbP4+48e2f7hPb2vjXxe3SvIBCQMEjOrGfKElFnCQK/VWXXwW+XmQkk7nc1aJpuzUJTCY2iVm0u7OLmyx08fmzfss529HZv0JnJD4Y5lEiTCpU3QrQ6EbTCa2uZOXgViu9oQihBCg5iiEUh3Y0PJ95uvv1ZS1XpSNqsRjQwOymU7P3mtfyNlyB1mLvfzP/1Xlt/ctOGA3dyYDAooXCSe4XLcaEgmFI68f2KA1pL8fkHroCWdVs8CPrNUdl33heKYe4uQC6zuX//6N7onzF3R1GVFSVnAnNeBVi1nH2SBmNNrt8QaZ1RAlw65A13f+dylMylHJvyFT0+EbmA+EAhGbDge2Gox0xlmbp7LbViMkZQt1FH5vQEVaedn78zr4WelxHVIxOIi41Fgsm/OjBACFPvbRw8eysygsLmhTrHX6VkIsQNzqcumEESRinEO7xmo9k7ikeTEs5I/7XyuVcC1Nfx+Z84up5uf4tJKkyzQMCb1OyL9Kp48XktEE/KeJflS6LDHOZ7MBbnGk2HrdgdKYhIxYRZcvDLvrRnCqNNHBl1CGTQAxGKe/73dfbGch/OJkiNbG3TkIIXRBLaYlxZkTu0P6D6+ev5C0q2830Q6ozgHOUl7pRTQOk8jW8fG8MpBmlBL+8En07s1GDoULgofApfx+PVrh6bf6evAMgvlcOAByQd7cHBPF4XDT+Bg94pDwZoJnR4f+Fo67exE9nvWrdStxSHbKFgyHlEHdnZ6bjkEvtGDtZUNmmhqJqzUqCu4Am/I1JpOaD7XZaeq5r+Jol3UW7x+i8ZSslZzZOfQmI1oRxWIWruo0ai0SLEB40AwA6RTIdjQWXI5SATMB+iYsrmMpOCg2BNEYMiNeA/drt4jVdugM7a5TS2ejlvIH5G3IKscPDME3qmkuTD8NwFh0G7ZmNnNzq5YfkCb0NAlGxZNWDKd0O9CyeXy7FwzWxbbCXYEixBQpNssvwMD1WXtck0kCeyUgLG1LuJyie3IPHl3q6AukvWZWqNlG5ubSn58DftzQNGaubHfx15nwBGzBlZnJxN9YlagWvWmghNzPubLkAyAjKH2V4G7NDtZqNsH+gX2W89nRcvHrPmOmUgXTAGB1jIfHv9Nh8y+L/AyCAIEIYyd6Ty2t/YkLs+Zg2TGeAEY7emTJ/b2zYkKAGBiOkNWCTiL17WK7e8e2P/77/7G9nf3LVfI2JvjN5Kdg7y08vokmJGIRCUksXIvBbsxb+bnA1FJlYiVpWbTHjx5pIDx7u07iXsAUUP62drdE2mDRMMKEbuZwHwXV5e383MHIgz5w+rOxcJ1u8U077ebYrRHE0mLxZO2xPt1Nbfn335li5XHdra39blFwiGLI2qCzRm+mswZEREIYv6wEjsbSJMZIa8xFAhYYXtLSj/cV6DP86tLe/7sue3u7KgYlQNKo+HMslotFX1wIhBg4LPnTv23/91/rwSfiEUlhsDYgDsJ6tSu1uzd2anMIZCKm68csQXJO7K2NHZYqQTfdDphG1sbEilAWIQAfZdM37x5q8/tTibP5caeDoZtXBAxhRa0afxYYThTABQKOdnzIapQ2MhJTQqJT84R55TZch/lHzTCRwOxdFlZAsnyus0qxRvNL+PptFbaIEUx30Nh6vryUvcAgRUIiKw/s0eKaILH7VWxgRcoMC978OVqRQmLsRFng5koabCQy0sdCnId3TbdNfdfEpkU0oOB4718K4DAa2Xdia8VKx0iopKWI4/JGaQxoCMGBXv+/IVF2HZQoZwXobA/nlqlUhNXYmMjZ/12X7+Df/iMmQuD6GBojpF6KBITlwN7P4RScBHitfPc9w727dV3r2w8HmguzrmACIgM4ebWjgoovFdBGDgvxFfQENCpO39ToG2Pz233ju5Zv9O2Urlumzvbygk/+GRKV8pF+N1/eEjvTk5uafrMgYDaNsVEZKkYqCy7nldC4gFLLzeXE1xAMmXW+vjBfeuz0DsciRABfFvY2tWhDwd9Ut8B6kEQG0cMFvdJygf7+3ZddOTJ7mAt9pxgjRIUkUAjgNGRzFZOx4RDPT59rJiwO8Yh9kLVn0x0EQm2zJRIbuxt4W05Hkwc9SKg2a0tG89H1qi1bHt7R+sGlZuKKn2CBXASQX53d08XguezwSzYHJk2OgXmdpF4RASCbrNua2s5fa2suAIBK17d2Pb+riUzKekKl4o1C4YgmETklUmiQuoLcQPgX2yZKFSoVKnIvRzs+cTxQvR67WCTZFaTHRmEA4TcmX8WtrasUmuYG1bxamX3ju6LmZ2MJ/U5EiCALFHyObp/X0mCBXcYR3XcLFwrydStpjPt6A3psL0eMQ0XC4f5RwJlbsaZca3cWiegUmWdAZm6/EZO8/Jeh2qaQisiIQz2S/ldIB8EO2Y1ELOoyJn5HOwf2PnFmUUjcQnJn54cW7tWd9RXYriGLJQoIDBxHpmptnrsY4YUgDZ3NlX8MWMjSAaDPhUH/HzO01ohb29fH2s2hn8jc1zeMwmStR/IQUBmGLAj51ZvVrTmRYK9uboxD4FjubJPPv3U9g7vWQDrv1BA86dOtWHfvXimoEig1WdvXsFr7Kyy07y1u2+L8UDw+2Ll0lllbsqe7usX39kHP/mxla5LWt6H0bqWymg+JwYzZtLupYKt9o4XC4lp3FmuSfFI5D1mukEF44vLS4e8gpB8Jm39dlsBmtdGgPesVpqnEjT5esh+D59+YP/63/5nVquUxD2geKLQBk2AkUqnzboar+Fo70j7liQHCk06NVY5EEpptpCQI7ZMpIZFwdRp3/peLlnf6kl04N7DB9ZoSgRdPrOwnIlJzMcRZBj0hyq4iDHReMpmk6HdXJ3p2fGzmT2XipgDeLSnrkTl99rZu7f24Y8+FukI8QQJCvj9tnfvQGYP+ey6YFHY2bD7kUFl1SmFGxEsdVn8vdO5ImZR7LHtQEKmUOLMI4fJfQLRQZ6UfWqpXTHPpgDYKOjeaBWFLrFS0d/T8TsesuwHt/V58RnxRyIf+p0Rh+i5Wgit4+f04E2EKHId39QnT96zonyG/WLKF8tXtpw69nE0HA7iFBZSAzmK0QJxj919Rmd4Is+HQ+3AQgRjBevNyam0kzHsoIggdiNeAkwuuUO3W6svEtmYTq1RLKkbZ1UONItnwD4ys37iiNeHKl3sVlKVm/ZD/XMrLM6D4YJxae4qjnbd0dV8/fqN/n+qdqCp9XzhFpNf6JIT8OlUCXJ8eCenjp/jVjZj17WyCD/T3tCC4YStrRccv0i/x1qDtsVSaZE8gGGWLsfMm0NA93nnHUrVQzKUmAFrE+j/Ludiq2XWUrq0nfbAYmGfrVxAqjibhM23Wqgy43VJMQcocjHVBcXbr93p6fXCtAR6CgQ8EukPBxCPn4qJGkkmBLW0q3Uxle9kuXgtyWzaXIuF5nrdydSSgbC5vMx8RzYe9JEqUVCli+WZ4kCfyqatVC6yf2SRcEJuICI87ECmauqi8VkgD9bvOT6q/C4CRCgWtHqzrufda7Qsl0o7sooBnwoW5o50WYVczjLsgoWBD6cihQ3GSMwNHE/R2yqZapUgQlDrtFo2GjgqJjAV48m48cGgIBMNRqwmlxtH8YgF8VK5pHPQrDetUanZZLGw954+tuLVhXUQWJg4Juh0njwDrRAYkPi67e/t2fPvnqnrBxpC3BymH4UY6ivQ7Qv5bfl8IuyxGIykB8y6EDAjHTAFBl1iIBDRTJRigc/aT7BDsjHkqP4MR44UJoGODh+f0jsVInW2kFDQPb3/UF07+8zMfUgccAN69baFQ37tl56fn9r1TdU++OhDe/TeU9s92Lfy9bUdAct6XHbz9sxOgAtv9Zr53FfzlZ4/xQTnLJnJWibpwLqQkxhRxFNpK15fmte1FEubkQbM+MN7R1a5ubZmt6PAGoH8Mp/pLrJfyFyU73Xm6o6ZdBohf5COGO5FbSUZZl7MOCnI2szQbz9/kh+BUTZcLmeHfHsjr7nzJ59+pkRxsL+rImfE2tN0al//3a9VSPPzge338Cgdj+0UtCget1R8zYbjrryFg0ESIK4vA7u6urZkIm3r2Yw+Z+Znksvr9KR5DREO4tbjxx85SX0JkQd5v5EdH59YOpO1DjPBFYpYXitev7PdPfbYHZYrXS4JbrGcq9Db2z/QXJaRD9wPj8tvkymFWMIy2ZQEJRgfBQLsUs5sPl1oLMToyO11i8BH4gXqZu2MYpfx0Hg0VdK5j51jsahnSjvP2gyQNXrgMNs5PyQYCmPYwHwtz+eu+yQmCa1iTQ5tXNSbkkk5BDFHRuENUiRfh5PM+fm5dJ618tcd3Bb2uxYKQzTsW7OBaUFT8DjJi/PA5/vpp59KdIZxWh9OxfqaDTt9uz670L1EEGM2G9nW3o666VggbCuNFYbm9frF/J9M+kqm9QbJNaTnySxXYvqoPvW6+jmccebE7HrPhuw9D2zzYMe6TafgAwX74XamK8YsjjuHkugIC6uJghKzxeO3by0BDDWfiT7vWjqGxh9+9LEuE8LwKG4Ac7CAvb21K3Fv2H+BaNBWS5/FgwERhGC+7u0fWTqT0pwQmvVs6RPcMOx1bDweWiS9ZvmNNSu/PVMwxjuSLgmRgcVyersTulLXK9LHyiG/cGhny7nYePORo9CEhNV61kmizEsJZAPWNICO+3j7uSyagvUYV8XLYY95mVH2rNVBDQXoFlu4NRtMkC5cmHtughUJbBAjVhPH4ghomRlJkqo4GNBC/RzfRZc5bLbFUgeQ/TMCHcFPqzRjR4mF4KG56GKq3wuVPYaAAfuZjlK3OrJUICpCS6VZl1fp5gYkgrkVbzD3DtnMZU6X4vfa/aN7Nmy3FejOzp3uhCRJtXkHu7JPx89gr3c6cfZcCbxcWs5DkpmNrez84sJ6/Z7WZCRGEQqL5DPqDhSIIWrhCqSCbDTQMjyzXBfQPesobp8ICzPWKpZTIRsEJTp4EAa8YxFKh2oPuQOkAMYp0CAFibr1ZFJrAMXrc3UGrD8Bp/GMYCGK3OB22fbejs4Hzx2WrXs114yH7XOg3bNSSR3J+dmZJOtuSmUbDme3MzafJBjL5WtBwNVSw0rX74SYyOuxgd6z3/7Nn/+5EjWBDsiVrnQ4goBTsn57IhYvMoPApIie8/m5EUlfLi0ahlGdUodB9zSdu23lAfIeSWfVxxx/PBMn4dWbY61XYbJAUcIfSB90zmenzKKj5pYAibNaxT/peFqrQBSazPs9Qa8SGbuRBPJWrWzLpV9s3kYJacue1qVgSFOGTBC8T6bsT//sF7a1t68VJ2abkGcQSfj2+SsHtpyicjaTVB1kFxI57N1uD6Nul60Wc0ul1+31i+cqSCHrBbwB8y4Q2B9ZYXvH3EGPLeduCaggmBGLUnS1hT5dnJ2KPfzrr7+2T55+qOJzxP46AivBoJAbujwQh6NHD8T8BmJln9zPrupV0dLxjIV9bru4PBMrGfs2yHqsddytsK3nGKX4dB5lMt93dI35o7nz1oagbtANZqlAnrD5EZtghAVZqi/rsaXOL3KeFPMUtYwmkGMFngdGJVkBl0MOgXQELBqLxW0xWcokvpBf07ihXAUdcjmzaa/jgcp8k+SrPXTXwp5+8IHVbhFBxlJaXQS2Z/y2f0/nn1hNoYybEPdUxZ3mKfx4l9ASvq9Srkv+j3U+GL+YINAkpCAyul129OCe0DVnHOCyJbYzK9McXc3UbOywhOVklPheR4DXT3wFNeOPZsU/ZAISH7ZmHcxLhyTTseAxEizwG1h8NByQ5c9q4Thz0Anev39fX0M1GIiE7P2Pf2TFqyvRsqloILPs7O3axZs39vVvf6uZ5h/9yc9VpVKZosUbjQT089vNtq2tZbXCcPRg34a1hk0XlN5+VczM91CHUSdyCxHq8FKF4rkpiriJreojgDOYh73pc8sDExhZTM1qTZdluljaGjO0SEjzSQ77t7/9Wkw3yFIb23lJkl2dXQuGhAhCQC1fO0ofBEX2Xk9fv3GkEgt5dUtIoOFMg2n4Wi4vVR5ELjjkBAiHEYqtmUuHD2m1u66Vr0FJz+MPiTGXp4O9KTmzJnwxIyGrFKuWYH8v6iQzKnSCGIw8kg0rKuyJIarPIj7dKrA0HRCXCFYw2rf84fNmbhyLhUWAgvDw3bOXen98rqqCF85OI+sDaBQDb7JTRvFQk7B/S+QDVJAiwYBdX1xKl1OBJBHXs18iCDGba74GBNTpNAQdlksVQdV0p/FUSisDEIBIwgQNnhNoAfvAd3qiFGlYYEGKaLU6KkyA4ZhpMdMh+B0e7TvWbb2+GOLMbp+9eK695Hg4Yte1mhIT38ua0NuLS+1expMRa3caZlPTnuzp6ZktZyvr9R02MUEH4/SjoweygqPrpqCDpAFECYTGyoLfF1HhhEgHLFMCL/uHoBWc2bVCQZ6RQPLZtYygQ7xaNzfyYl97giErXlxpJxEYL5JJiiGKjCQMeoTgIRoBv1HkIklJYcvnyZ8AFlv6+V29XyBX0ATmjxBtFp6FJZNZG7Z7dvztb6zabtjbtyfqCvUaMYlfmv3ZL35hD957onPA+wUCJxhWinV79eql4FDkGx+890iowdn5uQNpRmLyR52Nx7azd2BLWOww4Xt9/Vxm78zXgfj7vYb1elMRcCbToYoiNIe138s+bq2uOSvkRfYkSxdXWvkBTqQbhRcBYsJMFK4BxQNM8Ex+3UYz5qlTmVuQCFldQkYPbWEUr+jKIInxMyh8pNPsc1ZnWOORcg/uRB6IQjPNmUmmYsO2YSi75dKECEcPKzpMvUcYYjuSeiRKZuVaIVu5hcbB8mUcEQwHLBGJKVnC7Kbog/wDds54gjsBQidVKWaqbCyUSiqUIbqxbgcsS0zC6q5Td8whOP/EuaubkooF8VxgsN/6tZLYKEBA80B2OF+cPxnRo9rGipH8lWO2gniFGfgc20m/7An5XIg3IHHEsDvxnXbVGUPw8/mdtU77e7SE1ZzJxGEmCwH5wSbTFUIDjiTUf4B5J1apVNUdkEw5fIlYWJ1jo9a8VbqZ2aNHj77f7+ww68TvMpOxy7Mri0ZitrGzIyZdD1hpMrV6s6Nkh98nsIh2qepo/Y6kBkJHSIe2d7Rj4ZXbTlHj8DlVN2UQ/0bsnkPCASHYwp5kXspOKgf48ZNH9ttffyX7tkDQbysXlSy7lBzcvg2abSU6CECQhWR43Wxbv9NR9WaBoP30Jz+2cARLsCs7Pj6TJB1JUOo9U2ChgMMixfy2zZrAwPYOD+zdmxN7cP/QphCOWuxFxpT8qfRImDBEpfyyXCq5ytA6ELD3339fF4WDmEzA0JxYDNamLaxUwpfRmW8ipg1EOFnM7fGTJ+osMCgGiuJ5sAZRr1XFakU3Fn9NnhEBn107Vg2mo5FtbW2om5PqjAy1O5ZCh9UfsJsis5GU5qw8s3gqbts72zbuD+3i3ak63Kn0Is12RCzpmcuLJutSxBiReKLObJQCpo3HLfNNVJZY2wiGLJ5AkJyKPCqdZdRnvIGAzg4MV6zC+Kwd67Kxs5R+W0AhO/fzn/8z+/LLf5D3Kq+bQIlIAWfKsQoEZRnawcGhAg9uP5gXx4Jh2Ub1bxnnBAM6aAhhQX/I5ouRCotmpS1HISDm2WRh1zeXgrKA2fj34/eeOMGHBf9Mxh49fGj1Bn6nDtQKJIkGKasyQOdzc7RyIXiR1NKFggS/+ayQlWPtAhKI7MvYofWF7dtvv5V2q8wQYK9rbzohIweMFmC9UmRGw+xDu24JYKiWTQRTUxySGIfTib3/3hMl5kq5qvnWyktBvLJ0Im7H335rpUZNzjpIXlIEUOSR9OAc/Cd/8ReKBZ99/pmKRzqPgNsZdbAmQ2Au7G4LCeA8szMKQW45WWq+i3iBf7XU/ujZ5ZX12z2LoVvtQey+aJNhx6Adst7z4ME963Tbkq5kTvzVb74SooOw/Wi1tI3dLatdFVW0wCa/29tFEpIkxwwc0hhCEhR7rKLks8ztGaHsaJec+85uJpwIujaH9Uzc8cjsHAISO/DIjNIkcG+ZMaII9uLZc90XinR2UhmjIJlJN8daGxUF7HDi6Z0q2t2OOHaMFIh0dkiN5gvrej4krqUtbXNzy3oDYHTIYU2bj5ymAcIfwie8N8ifaG9DgsJFSZCxdK572kWGZSzSGU1Qt6f7c5c8Nd/1+RzCFw0JiMiteQmvS/aQsIbpVvd2xXMghm5vbdnFzbUFAz4ZO5CU+ZntBlaCDsMeLgMSixTPcEa4F9wn5vB3c1JiIcWoiGo/1GRKNfa7yRTfReATjIjlp+jFazJgW4WCffXbf1TXwQWCgUi1DqEHIXcSDNJ6ifS6oI4PPnxqzU5bcAfrIFzWi6uiffjBx1K5aSE+PRlat82+mtfCsZACZjK2ZoWdvP32y79X0MOyh93XfH5DHxL+qWLlLhyneoLhfE5imNrjxw+sXina8ctT8wfiFoiFbNRp6f0R5IA/IAmhhEKlScQIBiL6eZopDge2xs6py+RJSGBI5nIiQ716+UIyYLOFw1xkJgM0iWMHEBcVHZ1pKIyyE8bDA2u3ulpFoIomiCECzwCfCg8SEL8T3SBnqdkxX/d7lnZ+XZSsYbV8Y/5IQtrGrOyQ4LYKeXUdEAewilotEcVPSOIPRSCSdxMbOJ9fRuLTyUCwGMQizWx7BEsWkBz4GSICnWp/0LUYO7AYNA+HIpLx9RBaYEar0xsMLJ3OaH4WjAZEhpoOIHdVxO6OBMMSlOez5DUzKypeX9sSK6tMVolhMUEcf2yRaEjzPtCJSq1pPgqf5UrWc5DK6LLVSTOzO9zX63316pWqf+ZPBA68Fvf29+zd6VtV13Q7fNapeFSwpkQ4Wm3b2NmSDjIJSaIYkajWV6KJuP385z+3cu3G+u2hCBkH+zv2N7/8pe3v7ti7d6fmc/u1TkNQ4HmgcBSMR1V8Pnn6VOcqn3MExf/qr/5K6AqFxoOjI+2Enhwfmz8c0VyRUcTW1qbNp0slBHgEzGHH3ZF1hl3tZjN/pUPBXo9zORtNzB+KqTORuk84qG6HIoI1CLrDyk1Zd5HvpzPZOdqzerEsROLk/J21Kk3B06ABrFW45itZ71XrZXEgquWqVZjhM+fDcJvMxFn0B+3jTz+1n3z8iQwtshsFPbNBBxg/pJk3axmFnS0lIT7/drNpQ/Rz3WGHJdtv2P72prX7fRVUG7m8CIKD3sjGPSC/uYXjIRuP5yoAT8+ObS2RFPsc7W0KwjzuNfOlus5Sqy77RRi0MgbP51Uw4q3Ly4agBtmN+8bYZS2eVDHa6nZlzRhCiYv3RsFwSxKj8GMHXDKACaQamdPPVMhpP3jKGt+BY9pAkm21FfdgY1McE/sQz4cpzb0mOTJ/pIFAEAOkYDQF8k5r/xYHG9ACv8ujhMmur8/tsylkt3ZL5z/k82ncwb0TudEg+PltBheA8cVwah6/sFoJvrCHTCIlZqtYbzr2baxGUXRQ1N2xg2VCgHoVu/az2S1KFhTnQCL4m5syokA/nMTJTvhkgFjG7HuPXEYq/fHIfvzpTwSvZ2IxdbkwqrFX7I1m37ve8Azv7W5JHY2G5oeZTFf2fXUiVtZkYp1+y8rlhpVLdcFC1fK19boDzYUIblTDdHBSQ+Ir3G6tqlB1sBh8coaqzXvGCD4R9NpwPrK3x2/VGSEp+OkXX9hkwGXqSkLum6+/sUxhW7Of+7sFe/3q1Pq9oTXbVEpLC8USEvKGkISbhicctHQMEYiR9WXfFNWMK+T3iIVIg8JruvuHgx+gQh4N7b2PPrBety3Beyo12KnpcFg2cohrz3GJqFU0C9uWcPfcBp2mRaJJe/PmVIFja3tbHUWn3dDC+hKBa+T/uh3HFWUnr0AAQ3k2X1rQ47d4Mml1BLzz6xbDOPxWDYjXgLA21R1zQ0gxzFUIwsCWHOh0cs3Gs7EuSr1cskQsYr3+UEQoqlh24oCl3Ag3jCZGxCFJMdvCwFzMTolgjNSdDcczXV4HyokIQiLhLiYj649n5gr4LUvy7I/EfMSLEleTRDJq/d5Iqj+tWlUXjYuNmTHyhXrtEFmQG7zdV+R9BvwBERnWNtYFoYX8QbGd2e9Df3c6nlqrNxCMjPgG38PPPbx/pE4OmHLlnSuQorbDfBcYvtUfyVCbbrZcR1AfVRe3dmaB7mfYkE2dBIqZ9wJFJ1/Imu22HeztWBNxEDcKV+zkDbVeIl/VbFYdL6+X8/762Xd2fXFjjVbN9vYP7ZNPvrDJDCTFb7mtvF4vYhHIHGLOTgBj1svOs4rUftdGi6l5JJ3ns4MHR9ZlNzOSsnblwjLZdbs8vbLukGKla/d2N6X9igQkCkmcc1CQnlar4rbyBM3lGkt/mYSHpKUrFFQhwFwTdASkgzUv1GjwLd06uGcXp6f2e599Zv/H//6/2Uef/NjevHypeTFFRb3VVUfYrFXVnapwujVXAAr9N3/+F7Z0e+2nn39m42HXggGUqKpCIebMwFfsOoJcjR0BlIBfM7KTF69sK5fXfvV0xZwxYIPuRHudOhuQeqIh+83Xv7FPP/lUYwugxQQrVeWKignWvc5O3soOrlSvysoMNS4SJ8mBuAPBCDUl7pJrhnPJTN2aF/Qr6jwnznw8mZabECtNiCK45hMLRYPWgLsxnQn6Z7WIYhER/YA/ZEiUjpGrjEcdAX1Iae2uhB84P5n1NSUTj7mtdlN1bOqIJYupjYYzcVBQJltbXxdxp1KuWZcmBRF7l0ckRxjZd+QviiE6RIpixFtgE1M8wxh3u7xaVyLB8ex5hrwe1rniyFZqxQbEB9ZsVaM2OmJ5rHYHgpchK0IcohOFbWo5C8EAACAASURBVM1nrV1h1hh7XVuLxcWRGImUOrXtnS0lwGQoYDdY3SHkH4zYTbFs+eyaJRMIobgkf8lrp+CggGX+HknGbbakGE9ZwEwzWbS0f5DJlK70jngkhhhU7krRzs6upPcKsWU6HoiGTTIFZnr16oWSKV8vrdXRSB2W1Glgbm1tW73ZVPJDaYZZyotvntnjx09kRruxmbeI32svXry2SCwtxaC1jW0Fs1b1xrrjuWYOwF27Oxs2mMxkDybdRxbgc1npSgIreQI+y94SG3yBoNXqTTvY2daBunPc4NDxOoGgZOeF6lCtrqAJgWgoslHbDo7uaXbhXiLsP1YH2e317frqXN0rjAFmJMwvWecBRry4OLfczp4uIYcZd5sPnj62129OBPFW63XLZbJKpFx0ZoFAd1R/XAixW5V42YtNihXYqVetzUX3opwT1pyv3XUg4TDC4tOJun1YdP4gXfZEAgYkbzriNVwsYBzO+LqV+UMRkajmrDPl1uzk7ZmSPQf/wcOHuuClm2tBYEDtSBhiB0LignmHmkwHlxTMzf1BC/iC0lGGeBBNJLS6QdJFh8mHnF1uXapUqP844hFJu7kuSuYwHo3Y7va2hPRZfWAXzVFzGau6Z6aEOgzvgxlYuVgU5FbFa3MyVYBWZ9NumD9KtzzTrjJBHK1k6DMQ0LK5vCFWH09EtNZzfnkp1Z+LK2dssFlYF2QPfF+slW07X7BvvvlWP5ukiDVIb9i3P/njP7b/9X/5n9VhEVh+72e/bweHRwpKLOGjzhWMoBd7ptkx6wOaZYYD5vYF9N62NhAecQTPIa49fO+xnZ69sx999jM7efFbW8sVrFlt2uHRA/v7v/+V/fTTjzUnR8Xq5atX8jHtDMeWigT1OfYHYxUbrNVwFsLs7fkdtirzb2BwYEvOEipDiLPPxnNJyrGPDUpysL1n//irL+3e4aH93ZdfiuCHIbyIfnSmaK4iq3h7b+4/wjD8j0Q0Otzb1cwcciK+t989fyZ2vVxPOl2JbQAja3fYh2xmy+7dv29XpWtJHroXbs35fvLpT4T2/NHv/8z+/Ve/UezhDnNmQRH2dnZVVKLkpXFQu/29mQLFoeb9fr+6Ls4VFmEk1G6rp4KAQgipvyV2dEnY8RObz0j8K4lHlIsl83vhU2CikdcOOSTJQr6g90+sq9aaKppIxOMBUDB+vAkVbfiuHdw7UIeJoAaqZqdvTrVlwLkMay94Jsu4R48f2P7+nsYo33zzTLPUVq9nU5IqHYlrZavZUqMR0GLgdaBvik3t+EKuHPc1+gGhYyWJcQhoBAleq2m2EgwLSUl6yraUoA6CK3erNjwzRjfsGfeGXaE/WiXb3LSLy2ubs8sdjlg4FJSmsZPYIWF1LJ1et2fffmtrGUda0h+O6qyDjNBVEWMpRGTzJ+i5b2u5dRtORuJK1EslvVZizA8vmf6OMwwP+Y5IdIZX6MlbS6UyOuC4jJBMUXwBVr28PJfyjnweh0NVQyRMyEjAN8wdLs7PbGd3147fnerg7OQ3lTSQphuMehZjSdjtk4tJNIplUUiXcTTo2v7RA7u+LtliPrFkImJnby9kLE2Vqj3RXM6uzs7FrAzFY9atlaROMl26bWNrR7Aul8/pop0FaGAxYCGIQDc3Rc1bBIn0+1ZvtmVFhhISzhaIQpOMgCxYn2GpmVXNnY0tG/Tb+n4OBF0W6xzYoCFc0GhUbT27rmqNVZNCIW/X+KEuVjr0dBfMMNjRBYIi2bBwXbq80vvitaJiNO51tG7iQsweK7h6U7ARfz8dDWyFChJrFtGoZiyI57MDSGUJuQQnDZI0FSjBDka0a76QUtF4OrJ6vaVnAxGIHTmCMgv1oAsUCVweGVPP5xICuNMkZS6NJiowDnAsXY9s41iXkfJPUoEPkQFWd4AUz5Fw6w/kOrOWZTm/bYXcmlxlrsslsTBJYDxHCjIME+hsgIij4Yi6Kjp22NIUa9q3w86PVZs8LOappeIxzWuA6JE5pKNikZ8OFWNuoGlEwunU/Gg+Z9KWX1+zZrWhWfbm7o716mUVTiAJL1680GL61//+13ottXpFayqHh/dta3dXVmjReOJ25zqvPVSkDV+/emU7W9vSG2aXk1kW6zmHe9v26u2Z/fTzzxX4A8CGvZG5wyHr1Ys2nrkFWzN/Y6WBUQDFI6IAs/nK0bE+OrLzk1cW8GCCvrDxyqWZKwWdxMe7AxUh6uzkX1kVCY4iJ0yiQSVoMVMHA5ENqLx8VbS3b95aA1h9NZWeMwUoCb/fde4Q54gZYCqbtf/hf/yf7NnzV5ZJJOze/UMF7PPLC5lSH3/7XMmH8Q9Q+NOnT/VZkRQElQZ8Kopdbq9FMEiPxaSEA3u532youGuiYZ1IiODmc7s0PwY12cSIIRLWnWJeSRclQ4pUSjNIGXxDzotG1fHNx47ZOlmJQmrnYF8rW0CsGM6HJMvpFF0wmNFuBlHDXIE7KqcTjCIGfUulYJLDvO+bz+N2SEVupEtLcrDhPrBaRicJqYoxCYpJFBqgW6yMEt9Go77l1tfs5qYkJAfCEzEAq0e+F6i33WipGGEMwP2GdNWq1yX/eFW6MZ8XUjvC+0G9l263pd1wRksU5ggioIvMcwGZ6Pe7mt2vra07esC42kSjgowhChVLN/o3yRQEhWIcZC8MWx/A3+Vz/GuzaRWFo4ljKMDa1NXlhW3t7Vqj3nJsNZOMh2A7T9SsQLii2Cfeiem/WmotjTyBo9APMpmSQO8gHYIQ3nfvzi5F6NEQu9USrEhF1+Cwx2LabYJaTsBFT1MQAZRot1vzlHAqYbN+XyQklzdk4VTUPnr81L782/9Pc0Vg261CVruWN5Wqla8qlkkmlHiQtDrY2tVc1Bv0yhZoNUFT1i/pMs0vcFahNOOyed026nWl9rKzdyg4oXJzo8tG4ieRsvu3vberNQjIR3hnMsMjybPW4oslZPabTsf0GnzesCDnJIm63bKXb9/awe6B1hRePv/a5rPVrfdpXBUuzw1Rh+Gwp0NO2yiYZDiwgA/dzLAjToBu6mhsl6XSrZPGShrFiPVrqJ9IOJd8SQAp2HQ+VCfZrPbs7dlbHWyTnF5A80l2UF0yhm6JEIEz9HAytY1CViszzOMQC2eueXl+YcPRzAYElWhYy9S7h/uCmmAfT2dLC6JXOuhZIhK29qBvj54+0TI9PwvDaQJLMOiVbRbkC0yul9O5TAHaLPATFFhoX7CgP3LEAi4utPiNlGE6lbPxoGPdTsNCuN+kUyKznJ+8E2zHyg4dOu9LgRNSSsAvMhMalnyWXHr2Hpn/uIMRBQ6ve2WJVFqwPQmYGS/Bz71YSpu3N6dLwX92rrUTPofizZXZfGWnZ+e2vbdnq3lPqAbzdBS8EKJ49/Kl5mp1hARcLnv/gx9bt9fRfuLWzr4S6J/9yz8RF+BXv/qVnhNBhACyxLXR49KYIhxA6zSheaMQEn/Aros1G8wxS+6byxNzlHXScfEDPKGIqngSO3vSyAUmYkFrVEtyhcltbtpkupI6FQUEMFyj5hiZgxhIoB9IE6bscCCB83arqveCgAfw5s7De0roeN1y124uzjQLPz27EDmvWbvWub4jWbkWM7v/5H07ePREms2pqGO3hToQRJ+Lt+cqTtmt5LMDuUJ3GVIOnyeuS/5Q3OZLkNG5hZYe275/z67K11pjO7++kQtRKpG2yXBioaBXz5HkBloEK5j5b6lWlU9tvVrXs74j+fjCDopTL1fNPVtZZ9AVOx3yEkIK0/lKyWvc70mrOV/IWYTkX68JamW0QjfM17A3S+HOSIm9Z+IIfqWZNUcujwLjbpUwl82I/MZrx3xiibYv4jOX1yJrQYrTuR117XAHX2Jnb5N1FjpOeBCYd2BJ99WvvxGiwNYCRU047JcXMwkIPgE8Dz6bg4MjGbSDBf3qb/9OhDpQpMNHjxSLKWqkqd5DghShDcewBM3zjz76SA2PRly3TkRwCygQ6dApDChQuUPFm5peC/NmhDNWK5yp2I5wNMJBRXBNqjWaFsUMxBDOCUl3mmINFImfg/yndL/dbq0UweX4wSVTIN479i4feLlSEtMMs2oCzp3ocSKRcXbTWCIW/TsmxZg3r17o4WdSWet2q7oE4WDKwqmwqjvIIlzGT774woqXV9bp9C2RTcuI+aZS1DwjFY3a5Q0+iiy1R+zBgwd2dvXO1lNo1nYlL+heLQTHspfIkjHm07idIGIPzFDvVW0+nlouu265dcgNbX1gzBeoPs3leEXyWnhfOL/cySUK8vFR7TlVGIcOLdyIxy8HiIXfcU2QcXaxpPf/+PGR5MSurouiklNx1ksVh8VILzJ1WHui9iHPlYor0BH4tdvJYWLGgPzekg4KcfGJJWMJEZxi8bACIRW3Xs9qZcdvzyyf37bhoGWHe/v25vWxKsDczqYNe0OxZoFV6DzSa0nNh+MxkrPbJr2eoB+ELIDqQ1T3jZqs7ljG5uffwWUUSNDtpa15K3hNt4rGL8mRzzW9ltLzTCVSVrouKrExL2ui79voCOZB+xc49/m338mObXNvx3KFvJ2dvrX5iHncyLKFvH73oN+zqeQDQ2Iawn4Emrqj0Uvu0RYyac7ks1bvds3tdlRgILLxGebXMnZ5dSG5OGTlOp2RZmwoVFG1F6s129k6sGQc79YLqFdWLt4I0kfoPxCMGZ8epJ7TNyeaxRMMMDKAKX14776zXD8eya90NJmJ3clsttGs28tnr8zngjSFZ+zS3AHUZoZ2eLhv9U7N1rN5uzx9K3HzcIQiLGDzKWxgrLqclYtClkDGrqvfzIskJYnXL+i8N2jczgLnlsis2eburo4X4vt0V+vpnLrEpceR3hu2nZ2+Wq2iGS7zZzoIoHnkJ82HiEZa5C+IhnRwQLcXF5cSM+82alI0AvqXGITLrcLnZ3/4B0qghw8eWiaV0TiG/x/ZzdfHx5rZwqVAYAJiHruRU/dKHsN8nsCQJKNRt2PZ9YJdXN9YNEEhOrZqqSYIE4EOundm2xhRF6XXHBL0+OK7Z7a9uaX5Lf63jHAozhCvAEKVMfl4LClL5ozI4lHcToZjiT1Q4Ehk3os1GElmpq4QpIP3SRdf2NzU2AfY/I4USHzk7C9XyA62lMyxTyOZc6eZ9YMUQNxC1Qzh+9OLS8eYPBm3Sq1m6+mM2LjceZTc+H6XOAcuMc7p1Pk97JzymVIYShaUIhkEEJ9aeA633smIvZyenaqb57VH2W2f4n7VUby5d3hgC8w7IsSThLgJkQBi/S3N2RHKgcw2YSd1e9fqnZbuPogKif6YVbJ4TB12CVGTuhMD+P2OdKSjaEaxA3rEWlUi6hg2oGPNGWb0IVJWFxWyoBPzYKH/YNi8tzpOvzsrpRK6vr7RzhVsVcF3rZbj6anqZvS9piSHB4j35vLS3rw5tp/93ufmdrHD6FJ1lcplFYBgPf7yl7+UhRm7hFheUSXGI7ijLDUTBXYBWkWaDmIL7F9gBSjZ7DF5ggGLI9cVi2gNBWYo8zSgPuYBJCHUNlDQcbRg85o5iugCUabVFmOX2RCXXrutWYelyj8iTGQgJfR1uXRpMJ6Op+zm+srWtzY0G0MDlvcDZElnCJEHYQtmxBBFXIulAiFfS7cKKUjVG8HRhxoTTg8TyejRLQIv0jXwPUvY0/W67d87VDV+dXHmwDDFonQ4L4DiGi3ziAk7tjCmw6wBsdYTj0q0GzMCfgfBAHUfYCoSMbAQkhYE+I3NbXXjkHpQ9clvbejnjAYkn65+N3/4Wmaldw4WPCc6Dp4VFwN/TsF/0ag1mki+LW25WFkgEtBOadQPZNWRqwVJmXnT1uaG1HfogknCyEQyo0KJidkOAUNi/F6vzhozYQIEZ1T+mNWa1KoQlGh1OqqPFouxRWJBrQclQlFnXtZ3nGZw/WDs8OzZM30/M6ytbcfXMRxKyC2EJM4clgq705+Yx7vS861DrAs4xB8MB1iH+cWf/aeyz/rwo48EuzV7HaEyA2T5GnWhNh42I4BYaxWLZ9Y1Q0dwoIbX5spjNxfn0tvt9EcWjwPlDmzQH1tyLWedRkWJnt1HbyCs9Se0TxEpwPlkOO0LQqYARhYu4EcqMGIrfFbPLgSjQmKhK+FrYOdGoxG7ubm29VxWd4s7J6bpeGorN/cHxZ2Avkfa2+hfIzTQbFpDtnljBUWgW+IBSYB52y9+8QspLqXSGctm1x3ruICj1828Ga4EtnHcCXRd6faYV9Ppcr+A25mh0sHCqt3YyJibmf4EuUPOXtPe/+BDjXFOz89VsJLYEGngPEBswfKN0Q7606v5WCMFYHpJ861WdrC/Z+VaRYEbX1y/xy8YFs4CAhTM1iHpQUaiQIIMh3Qj61gQ2UimFGH8N7+T90gyZaULQIzzCFrH/SahMG8WgdAWNh2M1KmyfkNht394KLES+AMUwLw+x7RiZgF0d1t1mbgDU98J38OPYJTC7+KZ8fls7+7qNeHRy2ye+4wKFYmPlbtRt687L49oxnPRkOIIyRMGN+pNjGIQX2FsAmlwCmqD5nk4bD6Pc4ZYdyT2l0plwdowfLWWCMsf1S1s3249qClYWY+5G6ch18jclKIyEnc4DxCppNVORLyVhv3hJFOgxLkDmd3JBoLlE7wRnmYVRv6atZo6T1R1SELMrNRBBtlp9N4mtL61WxWpv8BgI6j+n//X/20//vGPHYLSamWlYkWQ4Fq+IPhVovceD1NA6w369uOPPrSbUlGwFgw8WG+9JtBlWCsn897YfOGAxZJRGwHfmU+HCBcbThvyd0A/LOZHEzErX12r0mbmwpwDaIQP0RF2zyqg8H28H5IQQQtigbqybNamsOsmU8epJe2QH0hcVK+afU6n+h5o9lT7JHSITZqRYEjc7wkmkmVYAZF5RxCDZ0FAQXlHcoTLhRLqYjTT5+HyewUfz0asn6QdLWG/3zLpNREcmu2mRQMRm9GZ35KySPwYDWCtRYXNfpg7gIHzXKs5MPmAhr0et0M0Y6mdhe9bwXhg2svzK81uuXhSYvJ55G/IrMwhpY1UwDhyczxvIP6uRRNRxzlm7sxfIVy8e3Ns6UTKKqWqSGgkU57tGENlj8d2d7ZEHsMEGYUeAi/7j8zEHPcLZ5ZEcpWo/91eHgbuWxuO2TCL77WqxWLsoa7Zd999Y8P20HYOD9R941PJLFEM676jWkQR0GyXrdPDQCBvhw+crhXGMwQs9vqms4kYvsCOuLSioYtGL/M/ZmH8YQZIlZ/IJGWogEA8rNLeeGTdRlvFQRkoMrtuzVrZ1rIZK1Yb6kZnclHK2HhG0hhbyIdZeM0S6awkBGGju+hyAiEJcMDwDnhgiXctjig6usfrWdmlrRXYYQ1aq4ugu08kKu4sXZs0XT1e/ZvdVwhcMEjlfsT/P2I2ONXnwhnhH5ikmWxW4ik493iQxUwm7fLyTByBi6sLFdCcARLRf/5f/NdWrFXU3eCR+ejpI51XnjmMaM4lr4diCwgSS0TuE/8frwvhfu5TtVg0Wwxt42Dfhr2xbO1Wy5kMFMQhQB6x0dAd4nywi8nrixLYxzMZ1Yf8Lu2Mvzp+Iy4HBWirXpNFosTmyxULBSgmACKXgvopEtjfRPyC5IOu1LDXk3gLyFG9UVfw5/VyZ2kO+LqNrYJIQhSIkYhDIHRWS9w6t5E4ZuFN7Y9CYkRABS4C0DEwJ5wNulgSqdjv8l7FYHuuMY0g+q6zIsUY4c7Wkdewf3To6ODiR+r1See41mooxrBuk00Sqx2uCF9PU8JdlfvOeKJdboqLrYN9h1AI5G4rFcfAuKOhEx9UxI7H0keWbSIFNCOYkfOzKK54jZ9/9lMVMYzY0Aan215MJ3LJYesBTXHQsjs2OnGXRoxz8MNJprfrMHfSY1QhJNPj12/1RiFvcHBIBmDs/HGqWJ8CHFj827enSqZg6NNR11IwXCGrpOL29W++VqIiIXAB3rw8toXXY9FUyh4/eiTHCES8gRzxEEzHYw5TzxfQIcbh4d7BvujWKyCicsMWNjc/7jANWJxJJQPgWDohac9OxpYAwquWbeX2WyIatclwIEks4AbIEsBPHDZ0QfnDwaTiQ9/3Dq7h74HrcGDBnJzFd4In2D8mygRdAgWMO1RtSKrAH3TOcumIJ0Q6IeCTECDrYM2FIMNdRYewOh0sM2Bgj1Qav86m5o0ScfB7FUj4HoJJLpOzlWdup+enloymbOl1CforXV0LholheD6bq6qUIL85MDMCGHxmMKgJRixpB/3A2VMlQRVSaKJ2scZykheXJRGPygBYRYTWeFgpCehZkezwRtwiaE9xUXmjbhu2Hsm8VkRZJat9OchLVMXAVuM5ZlcIDARtwD7gYmWNTlvsU157EPQC3WGe7XJp3tvih2Su+QvJOOAICSQRBw/61JHhvYkDEEvsjx49tMkc2K+jIMleHspI2xubFktxxoa2s7dni9XEZr2u1Rstrbp8+eXfWyjAZz6V0MjlO7p8h7hGcUISAlnhs3JEuxN2uLOjtSVUgOi+UMBJx1JWvC6pwzg8OrKri2MFmHgiq7uRiMCEDthgjOCC1yJBj1XVPTG/91luLW2s73cGI4uFkYwMarev3+4qCAIXMssP4uIxw37Np/UfCCXulU98g+Ra2pqtptl4bl4fac9knBANslLj0soHhSI8Agoa5qQ31yWbLcf6TEvVms7xcuJodCM7KW/WdlMFHyMJPp+f/vhzO3jyyBZutyUjMUusJe3w4MBmw7HIU69ev7a9B/cEB7Ka5At6HcEOkczcgltvLkqS7ENuMbtZsE6zp9cE8XB9I2v3H9zXmIBkfHJyKqSHDhL0CtJZas1Z75jPx7a9jVRoRcUTnWWH+TnPKsIctSIjBNi+M5AnP6tqMc16GRXRsQ86fZuOHWIgvAeKhjuZPPFGbu0P4YvA9HXgWkfsRg4vgaCQFwhf8p5NJPSsB5Ca5nOLAu8HgyIfMsKBYAh7lt+RZkc8HrPBqK87wJ4r8QVTDeIuz0t65Oxnulx6LWT6VhltY7pzn4iGi9lSXaBGNG63kjoKdDwDxFpmY2QOw5pbMmaC9zLgfsZjtrm7JYlMBBfO350KCYCoBWcBGJddXshGuo8S0DGdQ+bCEE4pPEAeEZUBZkYqs9Vy9uhBy+4IlhAL6VZ/GMlUu9j/wR2Gdh0CRb3c0nB/5llYwBO2+WisS3XvvUfWbVJZx9RxYULNB84+ZTazpqoRAWUUeUhIMYJto2JfffWV3b//yNKFbWvVbuz66sLu3f/Qjp7cs9L5lYxj1zfy1puOtQYS9pjE0l3eoM1dODakFGi5bAsYiiQtrJlCLIKj9ZgQJMRwnT0n/DHpSrV+skQiy9m54sPHeJrXxn/TedKlAN1RdYpgEYqYD/UTn0eEH5R+EHD/0Y8+1GUpX9WsUq9IHAKfUg4ZkOt4ODGbT6xcaWqvstlp2kcff2jmDjnQYQvrLWBWRx6M+S7khHK9qwXrQNhrf/CHP7N2ra0ExQXmgqMwTXUpYQyEAvrsQK7s5vraVhAcUklLxeKCnh+891gQGwbdjWpD3o7EKogsfM5ARZFE0qJhr3UbFXP7g7Ls2trc1Bx70h9aKAok43SBPA+qSUS/t3c2VUF3Wx0xF+/WJNA/JmmfImjgC5jfj6B2QPquJFSIEtKiNVMnRjWPkDgMwevzS7s8O5MuKl1kOByTdCUdudZb0DuORCSxyPOGwMFqDsvqNp9at9OU1jFrDhA2SfYEylq1Ylt7W9YZAKVHbAKEu5jbZDqWIw4uJ+FwVMVYyO+2mddjm4eb9urbl5YNp80VdNvXz59rZ/XXf/sPGg8An/3zP/4X33fDjhqUYzbgcS2sVKub2zy2HM8slU+KKbyYsyPctNWoawvt6Aasi3CHB1jNWT2KpzckoTkZ9mW/5/YBX6IpPNP8rIOICZqSSoTOStRaIad1Lo9rpVUjKWGlkmKE88xKrY6lEo52KwpOvCY4epI8TKdENGo2q1asli2dWreDnQ2dN9An5tSMeCCNcWYgp8TiaTt9+1azaoh0yCoSLnk9sIdRXcKJJZnN2ebmrsVjIQV6OinOCV0qAZzRTC69Zhdn5/p9BGU6lEqlbgW6r0bV4jG4D6bXwaihVCxLJAWECVGOUrMuEwMSpXsOsW+oQgkS4cLFmotX0CTjCRA0XiNFMEQbMbVbqB45PAReA93ken7d3B5nvYfxFDu6oE88S8WxGIIhrI91rNfty/9WxtujkZIDhCRU0w4P9hXHRlMY9Wlr1BpWLgLZJzReoWOlS+R7+beKi8nYMfmAr+Byi2QmVA9ZSI9jw0bcgQcymQzMGwiZSZGKrtarEZEo91NH15cimiQ+Y3NhvpA4P++DbjFX2NFWAkzu2s2liuatnW2hMmy0cJZ5+CTr/gSBlqXGY+yJ5tZSGllxJmbThZ1enMjFiaK7XK6qedlCFGY2E6TOHJzVOSD9bqeHRoyx90NCXs/ntDGBZOwpVnU/iJnprXQggYsPl8oHaLfd7KoqG85G1mr2pCYC0QDKM1FruTQ5JDjSggNR1IEa6KgwyyXRgcvHQmHNnmA2sqP14PFTS8fC9uWXf2uxRME29vIWi8SsVirrogEPsoPJfImABymhWi7q985R/UFD01aWhm02n2kHCsH7aq0uqThk85Clg2lHEMbkFmjzDk7iINS5KLdKIHK58HhUbXPxqJjcSHaxawUki/fj9Y2CaT6f1dcxf8P9gu9lf3CGq84YE/WJ2IELl99SKSyOWKY3e3x0YP/wD7/WcnJvNFSQwAuU9RVWbiDn7O/v2ntY03W71ukP9TpOz89UaftQaQmFROZgBkUCpaup3hSlb4mxwC4rQJAOEnEVEdWbsuObuJ4TfV3dHTOiFUmQZXRn7cjjiehiJFk+H/Y1346HIjIGJ9DwHtPppAP1lmsygBdZa44XYlazE6QSgcyYw3EJCSxkSgyhWb+RAlEaMT95DQAAIABJREFUMo1jbddq1WWptp5ZszdvTvT6VJjh7LMwvQ/meuzpAR+1tdrkl5A+0sxU2YhIQM4Kgl6g1TpBgCJmmfWs1oNWLuripT197wN79fy1ZCRhZ3q8bq0oTbsDa3S6mselE1FbuD3mXS1VNLV6Q4sEY9LWbTXRiG5IxOHzLz63TTxF53PB+TwbAsn9hw+tWavYs1fPtKvMniD3B7gUuz08OGvlK8tubArlYV4HccXtmms0kFnfMrfbsT2DQJNMr1uHGXSEtfalVlTQvwYZEMQYCFgXAftB39LJpGWxUOvgpzsRMkNyyxR27NWrNwp8W9sb5rvVfZbsJrZd/pCNJwOrNmr28METuz5/9/2slCRIUX1XXCIAggoaaA/nEYcZEhmmEKATkGMICECxn3/xM3v05H3JN9IxSVikXhfUWqlVHU6Bx2eX11e6B1JuSqbs+vzUPv70CyuWWcNpC9JEM5rXQrIrbGK07tH9h/VN58NZLqznBDNTaNJ1Ic6AhjGWYfxsOltg2I3tLUfqDqi1i6Z1RMxgOjI+T57LzfWNbW1ti3SVTDqrcvx+9KxZC9ze3lDOKpcrOquQ8EhUT95/arV2U4SbTDyuGSy/Cx1okggxibuPFjbnRbA7DcfI8SrlGZKAgH+5h5AlBxgABIMq+NE6RuqQ4of7RFxBhhVFpOFwIj6DpEqZjY6H6jZ5NjQySFsipE/3rbWddWc01+m3ZdMnwftoxJEhNMf2ERSK///o4RNpr0PIBy6H0MkdlxMQZEaPw42AjwJAnMkmxbhn/PDu4swiwaAkGGl04ChQkAMvA2uze4xcJp0p6M1/vMnUIZU6zLQ5SQDGF5e/r4RyXapYveZQ6j22UHAheNDFsV7BrGe2XDnVy4ABtOnvND/xuHWIGNiTtNKxhO0c7sgyimr34598pnWL49evLBBK2/ufPLXT0wuReYASEGEfDLu2nssL+mTXDsIAHQlav4XChi4ve3tPHj+2b37zWxtMBmLhcSlhlCVTcUsgNN5oaB8KaAEIk6BOkKD64vJwYO520/h76UeSSGMRvXd8RvFMxF8SVwfmjEA6iMvDAGTdIh6LyF6p1mhrbjIZdM0fS+nn0LFKkzPkFQQJDFWtNXR4maFqbadSsdVqqlnuVg5rKVZK2NF0bJAoBrCoApKG+cjXJ3Lr2j1FTq1WrdvC69XqAey+yXIumAioSsL7trQBknnoz/b7TmcTT6kwEu19MjeXD+aj1/qtjuBiLhtBnUtJgYO0IPKNyKkBZfNMKVh4DwQ45qU8SwIQ+q47B0CncyteXAoqc8hm2lST3inFELAlxRFCAnStQNPjuSMyMYY1WykLwoNMBGyKs05HhBiXHRwe6DXzWlmdgMlNsUbH7YXE1h9YMBKQE0oiHDdbwb4OCxrF5o6AW0itWbPXt0G/a4vZyKLxtPWqTQvGIzb3uax+XdMaEwIdF1dn5vGF7S//8i/F5uWcxDMpnTfOEmdnNZva2dk784WYcfos7HO66LvRCckFxmu93taecDgRNr/HI1GCaCJl0YhXK11A1IsVMnR+ddTyjayVLRnPOvqnbWflZTRfKJGi9MXzpYskiSNlB8vVE4xIrxdBiHQmaW9PTsQZkO5sC5/MkD19/5E+32gkYVdnpwry8kOFFGOgPGNJDlLgIDRAUKRoVQdbvBHky+fOPRBJbLkUaezTzz6zrZ09JUuSOTNmfi4v8OXxa3WR7YEzcmD8w/d2a2XLFrbs9PyGoKSunlWfarUsuH7ldenM4pFLciFJyNuUxFKra9b+zXffquicdIkHzBGdLg026cqH5+bMpkCZ/YF8N+nUef18D+OEQCCsbvTy6loFI/eN108hLalSr4n0RhwDho/D3g6GLM8+tntlNcZGdJ69rrxu+Tu5KQWD5gFVmy6UiEmgxDV25mlipKGdSms/GfU2RgDAz4xN2InGDIPXfHlyIpQHg4QpFqc+twzkpX88mKiQZARBMYtJwXtH9zX2cbxPVyqg3a6AYjOscyB9fj+/j3/TIDl2cM4uc3qtYN9985W2CWJRSG5BKT3xehmlDcawm93qXiVDjCTZHAQpIuidHXvdjdVKBEx5Wi+WGumABsIsjkXjer7/0SfTO7WjO99RDjwL6r3RRHJisMFCzH9cbmlt4qJevr4RA1PzFZLrDLioLgJPNp9TgiZoC96ZzuzVN9+ZJxq0qN9rx8dvLJFMaSUC3U+PL2EHD/ctHIhYvdXQg97Jb9haJm7X1Ya6hGjYgXzOLy5tLZ9zvByvb8S4gy6/gqDgd0gMBJ87w2OE1HGqIYQjTEAARaWEi8MlvnPU4L2TmPk3/1CZxUNBsUD7MINXZol4TEECUX+9v25fu43MN9BCNZ/H3J6g5pAxmLxU/6j/wHIb9KxcbaqbYr4CI5hDiVAAhANo6sgLMtdg1kAHgD+9BLXzOQVPBv+8bkgI7GmuXG7byGcFqZ9fXms/jiqTtg2nHsyUIfcg+Xf/8MDGQ9jBDakzCeoez6VqhBpQJOjV9yGaAIM3HAlLExSZL6rlwQxS2kyBFGiK3TNUn3j/EJQIDMDN7OBxsdzyjQUaCmoHkwCBPiv7fXRMrKugzxtPpNWNitDA+k4mJXcgOnpg5IA/rLk2yVoJpNt1hDgmU8uu5/Q8Nws5La4zg6ICZl4PckCnvZZft2jEp/kaQYL5G3+HdR4L8MxncagBAcGUO7exZyUEN7Cja1StUb2xytWNY1DQ79kf/OHPxdZlhYAgkdvdkq4w3T/PpV2vqAuJ40eZSIjwJp9Gt8sm05Et4ZMEAlarNiybWrN4MiDJKog4YXxMuyjqUOygMBUVC3Q2o+rHHH1qq4WTDAhyPI9Yak1wK7J2rGLB/kYNqdVsaIY8c62ssLWjMYHbu7Jk/Hb9azYXt4GVH5fbURaCUMjohGftqAF51LUigo+JA1Keo3FXzxEkKojk5HioNRmQEgorYgf/SO4vkbAv/uif68yy20knjaIOQZyumLjCDjEFPEWilNJaTbu4Lgp1Aboe9hFoT9rmVsGBqcl8Ogtd62OJ1utrfg08CWkxGY4qgCNUQEEO25zOk6JZykXVqli1JFjIgSQ4SZHevme6plQGMwcS7MCy2iYIqPiWnzMjHBdEnp4SB8Sy8bgvaUMKEgzrQW7WUkkRCculoo1hEwf9Uvdi7IQuNveFTh+4F0j/DkYHqqYBgB9CXDi6f2TdFubesMxpTrpmuG65YDfD2A1bKh0zN05K9abFfCFbuvlcU3Z2e8+77Z6eMwIUmo124EJwL7uWXc/YqO/obePmxPuUdaDPp86UgpH7DapA0QK35d3piUYWFEkuxhmu2f9P3Xv2Spqed35X5ZzDqaqTQ+cJ5AwpkUtSqxV3LUGUZGixK6xfCbbfGjbgNwb80SzLC66ssORwQoeZTifnyjkH4/e/z+n1R+C0QAw17O5T9Tz3fcV/sMePniiu832C0YDeLQ0VrItxd6hpHcBAmhDOEY5NvBtG/miAaxfNtPH7PualIxDoZNS14WBqr757K8PvVDInhBy0g0dPH9vZm9cOiddo6BCGoozqWgIjyTD89MyCCUekx+po68G+ZVIJje8adQSzb7Sgh2918vbQDj76zJgM3NxW7ZNPPhM8HVuqyWigBz8ejO0dYtbrG6KeDDp186K6FE9Yv9mxYCDixs3AkOYwOd0uiaqKw8fODY9MRKoxTmbXy4UmOXGBR/2JG136vRYM+a3bGgi0kSvmnPOERtVLVYOAKAigwMGhAtA9Xl3dSECeUQW7B3xOUVWhywoSvKdL6w57VlormnexsDffvVUQ4QCSQAgyXHCeHQkDJxi6YQjecBkJ8lTew/FQwQK/TQI2yZRKOpVOOCSt39kXzUcOKg9asdlp2Qbm3I2mgFUPHhyI24USzPnFuZIL73Lv4YFGaRQj9VpT9nMUOQCFCBhQNtzIPGC9VtdCAcBfS5svzKLxlAWCPtvc2FQAZYIgOtJwIAchRtXrGyVNBCSwXW/JrLnd71qhDHLZjQDp7tmD7u5s29XZpTWaXekvqwuKpXXWZBitfatXz5qgJ9lHUJ3tlviEgCTaAzSCnVcjzxR6FaCaXCYlT1SmLz74mj5s2YJWwT6vg/l5Rx0EXeTpNf6uc4lehPz4tZ5rXwm15ld/9pcusXcR/0/Ykx88s1Q0rdFbtXlt3UbfvGEKv5WNQK/yvgNBVemxVMQa9Y7GWyPk3jIZgUkA21HsMb25qkNdiWsvx8SHAgbdairJRDQkOT7vyqMRsfje6MvOPSroHu5vyc5uZRMbSeoTykNBu3be3XQytpXXb1tbG9ZqVqUyxB26QMPXg+vIUHvsTrNjnUbdHhxsyzDhpla3TIEzsdTYvFNtqMs7PjuTID5I3cV0JlL+eACVpi8CP0UZ494f/OAHGr2DgEawnoIMAwruaaNZ1RSCjoUg/k//+BtNXYhH93cVWhL3HxMEipOdhwc2mk0k9O+XDaNDzIKLCJPcAJlRyPp99mBvV9MKdb3dnoTW6cajCWzK1tT1se8UBgO92yD9slMU0z1qNCyfdXx6zipx4eyM4pzpVcAmo7HoKKxqcMGiO2SvyBnhfJAwSPLY6bESoWgCmcw95TsRQ4MxEP5dTf2gjszHA5111KDAgjCmZraUlBb3zIaDrl2fXWh8y/Rjaw95xfoHm7VRB7CV3/K5vKZfRcQsWFEMBxYEuzBffijISYis1lgpldY3VUwP2g2N4y/u5AdR+mKnzViXM4ldaX84sVQiZcN+13qNhpU21rVaYmoA8p1i5fgc+8KyFPImbQzKG5oYccboqpmMMHZe+nw6O+AOvtfJFCDKf/MrhVzftl//wz9rXPrg4SNH8L4DvKCbCT8NX0G6Cw6GDHh9PjfKgUOF+W4wLDHqUFRai+J2UdUJ4YjC0Mo0ClnffWR7+9sShIhHkwJESJe2UVNyEFgICgBi6Qg8t5sy8cVzFO5TIpMU0hARcKktmVdcNaosgmYhv6YRCEmB/QgjaBLRxfWVumaAJxpv3Ol1UgTwe5Yet1ekiyIpS4Zu4iyoEDTo0D30kWvzWBkT4Hwej2pr48YQi2oPMx9PxG97+tFTJUJ2qN9990aBErFy/n66L4AeBH0JQyBNFg1bbzRWwC3nc0reogG0WzYdz4QOvKeKAATie5M8eL6rpVfV7sMnDyWMgZuIyN2AJNH+LZaUyBiTZ+JJXSKkBrtYOgWCEsMnYNCVMH4h8FAo0HU4XlpXHrGLFQAmEy+XrgStYfHJsJ4L+q3ZqFokHJMRMiIejo6Doo9PgA3Q2KghobiD2D2BhJ/LM6YaB2T08PEjvTdAG3x/nhPFENq6VP2NalUqVCBoQYcSqKF2IMghnU+eWbOpbpmkXZJdFl3wwK6ub0SeZ28HgppEThdM8GenOJlP7eT4vXwhcXZhD9zt9O0nP/u5EofsqqDj+AO2vrttNxfX4su+P35r5SIuNCNrN+ua3iAZt1j5JOsHoj2O6cJiISqNQ6pHzR8KaF9PMufsO1SkO3vjCd64IZ3xzXJRzx7qAwGcO1be3pWRAYEXrWxoOV4faPqwBDB4B7VGTQIZzobOjdkT8YjOfbPZlWSfEtJ8JnBVH+HzYFBgqKCQ814paMUSadGwSAIpCtrBwI7O2IlFZEYAbaLTaSpoagSNRi7Je2/f/u2f/akmNZFAUNMHkgYI/Ugo8UEEhnPMc7hHq3OHcSVpsCZKAcjyKzEymaLLogisXd7qXBVKRYsmEyrYqfT4ewCGMcak6ACAxUQhl6XAWoiaw3tkXMsTIaah+IPoAzt4ktF0SeIaiOJDYueMgr+QvKUnYLX6jQA/iFiQcJnwcB95zoy8uatrxMUlY8yYnRwfaYxL14kMJasyPhNodpDm/AziE3GULpSmhauSzCY19o1GnOEFZhJYHhJDnnz0TKYA/FziMHc1l10TV1diE8m45TIJrfMCXmetxrtGivHepg5f5ZtqzXYPHiqZwqcGl0GBIuBhty15Tz4fY3Cs6kYz1kZ9O9jb0a6zjgRquSyqTBjHnXzeXrx8oXEzqmw8hHupR8zWoQJxzkm6aA3zLpnIfa+TKSPJ+30OgfH09NIurtjfeVQpUPEjwsDLCcdxJemrouZF0lkRJBnRoFDECI4AxnI6t1a0QactVCcvmh0nHLrXL19ZIZ9V0qts7dnTJw/UFdxcVa28XpboAcbOvHT0U1+//FaGwsX1kqgyeOmpUMdMdnFH+LWVDi+FAS+cKorOJJVMSyVlba0g+TuqSC4ECY9f97shbM9AAHPJuGBLRraG2/1I+7X3R1wCpOI2FTQE/45F7ebyWgR4IOsINNSvaxrXMiJFb/Ls4srWt9cF+knHYlJGYmTKXrADpciLnupUXE5EMR4f7NvLN99ZtrhmKdROLi4sW8yr+6awYMRE0sILkO+YLWQ12sym0vbi+QuD6cf7+cmPf6TKl3ckkvUVsmB5q5TX7Zyxut8vn8xeoyPnl+xaXgAo9k2QzeGgQUGBgoGbx32BwkgGNKNDQ7N3WWpvhQwawAwKBcZGJJDzk3Ob4eEINahWdzKTSAmGgpI5O3r7Rko5XGwqeNm63SEiVx5Mt/uiONGFgbAW6hqd3zTV68pO3r+XFjHKPut7O7a7v2fHh0cWDWDZNRYvmTOriULVdXvYRz1/+VLvjCTK5WZKQsS6ua7a9va2quUIEpWrhf39f/57N75Gf3fvof3xL/9E/zt0hbVKRYFmc//ABp2WnZwcifJQKJSFBeh1mjYDeekzy2bcOAy7rs0iJu0IinjkzTpZkNji2otTxCzu/sm+ii4glsxLG7VWr9r2Rtl6bbw0m0JJc2YD4YQ6HtYI7DZLubT1+h0lE0Zx0Bt2djdVqL4/PNPYHGRwG7BXp6uOkVE8e8Hrm0upHdGFU2wATIPmgAk1UyMKFXZ4SBXCGUT79eTiXPzMt69fC6n69vCtELDtVl0yhXS2BOgf/vhz+9Vf/3s9v8GwZ5999pnl8lm7uqipGCQJ8N6ILSQRChxoZ/jj4rPLO8eOEaGG4WAotDJToG6tpX3oR59+os4LLirWau++ey0KDFQ5KFqcWTp1pkbcDaeFHNQ0i2QIsr5cXtffgTECKw9QvxR+rJEoeOXCEg5rh09nOhz1JJ+JXCaJk3fA73Wj37F2iGg2d7p963VdsYf5wcKcrKOQvB2nWc494u/mDhJXKcCFWgekFHGcchIsHO9usy3lKJIwQvwACYWLQFBHcpF5G4IUTiXlRgV7gB3mkl3xaKzu+36HyZ9BCpT4fXp67sauw4m+L3Fb8V7iHfiNLmx7a9uq1UsLxVLaK2dTCU07ZMm4xHS+IwDlFVNIKH7zufS9oYhRdINWRo2M505RAgaFXS063Bd0/N/XMe+9X+m96g8V3NHRibW7Q9FIkOoi4WC6zQEPhpwpMy9b6hstEFpupEqwo+OpXl1LwH3rYM+WeOLNF3Zb5/LjWjGxiM+ZIvdGAyE7Hz3Yt2F3oIQ68wGACeuCg7yFdxpcee3mtmb5rYptlgt2/PZQerOd0cDyaSfG3Om0VOEw0r2XuuMg5HIFu7yBF+mX0DlIZBIMvDuSfiIVl9gzXNpoBM5TQN2SF2f7sYOXM3oprVfEhwQpyb6F0QWyaOwASSq4oYDug5fHbkoVL8oroDiLeR26EC71s4UqZMYkqPBAo7jXCuZzQ0eBf4YyFAltfmcHR/UJR5RLxIUiwNN9jWYjoevgz1G9F7e2tccBjMIIFPcVukKEpgnOSLKx99PBDkesXmup02bPjezhcgrieSahBC7RWol9alpdIQUBYB666pPDUyXSbC6hkXfQH7ZgMKrLwZ9Fo5fiiP30dDHRVIDRGb9AJxP8AR+B/js5d8IQul4r0H0b1u0jVTeWOlCjhmqVg+GTcFEeAsRTzOeVgAZQCRJxKVndXFxJ8Yrv7IQoRgrOJGVEDNKZrLoBXD5WSy55yzLppIo1dkqceVSIho2mXV+fi56hoBRP2o9+9Af6fcv5WIEGkIekFgdj29+u2N/93f9tmVzB/HTatarFwgHtKAdzn00mS0tI9chNGoQvqDpubqqQsGggaOcXF1LEGrbc+JjnQMCrtYYazXE38fe0cV/SbgCW0Cv2WdSG456eSTiM5eDC3r9/q2eVTGRte3fXgsGVPf/6ubUbQ6vsboryxi/40us7OzYa9jV9ymbSKk5q1ZYFA2GL0lXjSCI3EUQ7EDAZ6Myw+ug1WuZFbSsUtsN374XkPbu+tHr11qbjvs0Yn86mulMkf/Ztv/jln4pWsn+wq0IKfizPEz9LwFOzpXOAIhmR4LlDdDHYwlEYkOzgbFMUj5aM8P0qblbEi8lUACPuKGeOfXp/CJuAPTNiExlb4J+bTqlYRZYPiUS3Cx0r6Xv82ICtbDVf2QwpwWHf9qDR9Hp3uIWo5QtFFV/zxUTvW5OFFck6KHlC7ii/UtihoaS1ZIXizN4/+uRTKXK9e/tOxT3JhWKG73sP3uR790eMtTHfuNS7gCXBuoxYApKZi86OFv4wwvs8QwmnIP/I/+YPyGJx58Ge7BGZqvG/8eeg0PAzSX5MGxejqd4DhQBxk10v8YjpCQ5cyLVyp4hVFHzRcMDC8aSwAWu5rA0w2VguRc3ie8xtrikVI24KzO5ty8o7m/p3dKiexVyrJO4q3W+hXBBYjHH79y+Z3qF46Uol/6R9QtdevfpOVfhohFltTgo5XAb2VIvJ1KqthuVTGY19EpmU+RA27w8U6OSMuSLgRrVjRXjg5uzCuYaks6pYmo1bCRBoH8KuZ7mwP/jRj9RtSposiPB3QuAkLlciEbbz4yvLb65buVCwgN9jr16/VoLePzjQIp2AxIEjySew3AIGz2j68kYL8+EEwYis5MliSed0T7UsBwjt05DTCkl9aDCdmD8StEGjrXE1SirlSkHjjEg4YbdXJxov4xV68PixhWxurR4Ixoktx0NbReLS4UREgqA/WnlsxFgqmbbBYqwLsbm1o4TLyO7m8tJum22ZYxMMsxFECIbykUxibM5F9Xqk3YkYtfR40RKejORIQwfPCGrSH6iD23m0bZ0eHpegQ3mWYY2sqEaFpJ3MNBplRAYggs6ZKpuCiEug9+Yx2XLx+RNp5N/CMhh3KE3nTAJykotINQ4XmGBEgYXPKkp3q+VIO7TBEC1UBM9n8n9kgsHOi0svXVcJFYxFDGe3iKIPlBXMBRiZA8xgnx6MhqxSKKqj5Vkj7g1KmMJvc+tAEwu4eKjXjOZTpyeLfd1obE8+/tSyVOfNlh29fmM7e1saCUtBKp9V8pT3Y71h/sVKo1rpTMdi9ubNG/GnfaGo/eCTTy0ZjaiLPXh0oHEWwCoJY0xMAgDNFrtHj7W7bcsXS9brTqTJysiUTgQRAtS8UP1ibwanGoGFaMBvl1eXFkvFzR+JWyWfluck3N/RwiyfSdrt2YWl4ynLFdPqMEgCGDDnCmUhveWPC7d2MvowJs3lMlaDF+v32/rmur0/O7ZSoWIJxmz4+5rP0tmUaB2SXkymxGtmPCxq0mgqikUxh/NHQEIMhUzBmUTccbHpysBK8P4ZqY9GPetORpItnDZ7snZjL3Z9B2b5i7/8SwlkcL/3HzzUGcbJhAAP8pxgT/JksnN+emGl3Q1xsbm/BHqKI8bLTLDq4sYWlHRPLy5EkZsOuhrlSoS+1rBuf6JiH5AVOAy0qlH2kQziYqrJG/ebYoVf7PSQ+EPVielWv9UVX7nXHSp5onBFl466F3QsVgAUiJzncMDniu+KSz66r4iUUOF6AvJOzoJzWKDm5LFOtyW+cz5XUEcJb5p3Neh3RJ1LxZJ2eXZu8WxW34d7zH3NFHNKzoifEPcmQ+hVHt1tkmaumHHqbTIvn9jB7p547MT43ngoSVEKE/j6rO3mQxD7MUkhzuD1rhe05wcI2rip2UcfP1JxChNBfGAokB6vxvkAmgDy3dadMxZ3D6cmXzQqZaW1XN5Oz89Fs4MmGYiELReP24PHj+y6WVPnyrRi0sdNJ/Y9TKZ33Cw0YRnTEjzoPH/71UsFS6pegBir2ViwZXaLo95AwRVKgASsy2s2Ryqt07/zzcPIduacW3w+jdFuqzUFYg4YPwOU4svnz7V/2z04EOiHPQs2bqAh10gw1bptbe9of7VczSzsjZgXLUmEF1Yr+81vv7Af/8Ef2tnZhSpqOrR7pwakC7mU9ECIRzCSGk4WmuWncERpN50o9Qz7sKTAHIxJqeLYL8LNW9/ZttvTcwEoFj6/RfiMw6HNhnObemfaa0FD+ekf/cJaN5f2/OVrARpm06ElcgVX3d1WbTwaWGF7x+bDodxASlsVOdFc00GWSnq2VOy39ZbF0mk5lwDWYkR8cX6hrjiVzYnTxZgGBxUoNIy4kSZDzKBx21Dw4fsz6gLMcfDwsZ0ShCru/dBN84uRVjAcs8lsonFLPOmsqxjd8Isxl3wHI8D4/Ro5we9Dfo8RM538gpETwhQ+n0aQdL4ECgIRu0+eO2AvYPiLhcduqzfaFYG6RdwDvWUuIIGHX4CskHuUgTMJ4s5qi+4A15poOK6RoT/kl6MHASORzorfTCLi70+mMUCfqIPhWzDCIpjyWW6ur51C0XIhPVgCz7DbcspPjMThyY5HmlQMOj0VPS+//UadsAyuNVlZ2p//1V/rc2xvrssD9PFjRzUg4XFfzk4uRd+A/oNhNCL76mr6E5sux5ZLO6ARQb9WbcvSi+9SWStr5Emhms/j5xi0w2PH82TPGklQ6Q+tdntlnvnc8tmCBcJeTSMK+bwCP1xU1LQETIFO1ukLLQ6wr9lqaBz5YHfPvH6Pki+jWvibJDhE+YG2MKbl/YMkvbm9khwhOAUKl1S+IPcdkimKTNlEUkntHgS3tbtj33z5lZKTlMCadfMGWe00rHF+Y+ksqlk36kadY1DI/uPf/I3wFvAQUaiSo0ijIXQtikoaL7b7Xrl0AAAgAElEQVTaDnyDulQ2q/EoCj38Oc47hakbty619mBCAm4D+hZiDSSzrc0dyddR4HzzzQtnUG0kGYclIJlyVngWFFeiC/3/jOjZS+fLBYslUtKjLZXWNB0AXMcItTcYClHP52/UaxbwezXiJSkw4uZzYvcnKc5IXC5J/B66/HF/YuulohDe0/lSe3wAUIzUodQQc2kGgr6APXhyoO8j5HG77ZKz7P2unS1dMKK7SZHDn0lnUpoQYbrR6XfFwWUiw/kHvQ4eRrScO6zGmZynFgI7TphkBX22tu6KmKuTC0vnk/b86xf28NFjofRvEXlZLPXsAFdFuPMZvInPxUhIpxOieTE2pgMeTMZmk5n1uz2tjjL5jLpU4g9TBVYLYTkpqSHj232/ftGVkkjphPgn3d3bQ2fSS6UlMWuqnJIj6FJZh0MOvQbdJF8paRFOqw88HV4n+0IAGrikMKZkzKAD0KzJKBdeEXskIYFjUVvL5wQEAPQEZB5vvyTC10OQxSMrr1csgRMNihvzqb1/eyRCM5ZYN9VboVQV5NmtsMwvFFSZSQ1pNrPxfCJxcF2oxUyKPvwcCgIuFoVCJBxRIqdCDcD34/eO5w6+H6G66onaEwslLFZIWdgfUBUfSUbV6UmyEJ5bLChEIrB4um8u5mDmbNFAu2ayKbs8OZOcHW40fs/CBv2RwEaMgvDyhNLAXppggmrKbDiVGgujV5xMsnkoIAE7vTjX9wCEA29STg1+qB9L+6Nf/EwB5fzs3G6v6M5dhczloRNhLIUsIJ8VGTM0iMUnHSH4sKGLSEFDcMK0GFUhgD98pma9ptEZSEM4n5DKOfl0Kar0Z1Nd+mQ6K8Q13TYdNTsp1JDo6tC85ZcDUUWVZDZADy9mdnJ8ZqEADix9jQ8xkx/gg+v3CpDFcyuWsRWr2WI61s4Os3H8XePJtDjJdOIKzJmMEs7Z8aGdHJ9o5EQR8f7tG9t7+EgSb8hBnr97a5FETIhlEi7gF54jo22SWn88tF/+8b8TEjSVTanIePrRE+27kOOje+I78zwQk+A+0Pkil/jw0YF8SNnXVqtYYOH/OLVQLKw9OzxKWYYhObNaKADLhzVfst5oqoDab9YsEnVniykAE4XWLepAjNhn5vGF5TNKQUex5Qugs2t28GBXAhc+T8BefPmVtHtBp3719dfacYtvCGI4l7NENCYAjCQxUc26ExVAgH3v8VNr1au6z93RWHQxng8JhDsEghNVIRIx/47nBjEf7uJv/vk3IBOUTNkB+vzYc82VRP/NH/+J9on3u7nPf/QjTbEQyDg/OdWkAlrZmPEfySgUsCGSlrmcupzLs0tL5vPWazf1LFlLMOkBiATwCO5ywI8pAQjeC9tY3xbHmjUFBSLFIJrRFF10VDwPkvLh0bGC+v7evhDYHs/SouGotIn7/Y5wDpxF7O5O0HCORrUrZipCbANFTIJza62FUPNoNC98SIIGLRYFxBOzb59/5xDm11fiWN7W61qpyIkqHLbSWsXeH77X6JnxMSA9TABIQuyQeaY/+OQjidNDh+Lz/fznf2TXN1VNQkhysn1EPrDdsZ2tLTUoTG7Yu66VShLfOD46tmwmoaLg3ftDiUSUS3nzm+NkIyP54MGefKRpXKAdNlp169bQOt6zq+qtZdJxjZyJuaxaWJ0wZKAol3HHaGjeJZKhMSkeMYqnOaMLZ7JWbzdseue29P1KpqymmJtj6joaqUugK/3uu9fW6TJGiCvoaVbvATGbltceXLpUKirUlZIXklqttoAnJGTEnRktEIBY3Ev4IBJT4O606jYa9ARbp6rmIDPmrZ2dq4IaMA5gH3aDnye7S6Drce1gl5OFRdJxO3/7nWULZQXNBhqhy5UNOs4/kE5Xl3s6kaoKFBDI9CT/P/rjP7GLsxPzLme2MCcTCBiJzxzPpARaoltKxuLqWhc+s1GTcQROLCtbeHB/iFi3P5bs2Ea5LCTqm3evHRK14xRKotmYHdxZe7FbQ6MYsepwNKxEDcGQShowAtScTrNqHk/Q/CGI3H4LeObWuKlbkk5+NtHvZfTIpaTT4Hl2BlMJBND1MzIVqhb90HZXwR26x1oRVZiFRB+QZqOrZHzGOG4+X9nm1qbk56KgNvujDyIOJB/2m8jBgdqlw97e2RSflH0Rlxy1FfaP/HeSM2cCzi6XksA7mU8sHEDtyWer5VRShwQ1kgD8QKYBjIl4Z5wvlHIY5XqWc3V6AL0SUTqPqZIvFTy2bheHh1ofgEROJLIC0CgBLc0yuSJzZbu9vtK4HuEFhC5wweA7Vy+vtT8TfzdKol5oDDWfDjVKrF5fub0x05rZ3F6+/FbP+h7A9fijZ+ZfBVRRRxJRe/jsiVRr6DZB3r5++UaVO4l0PJob5B0QyCT7YiGtc4Y/ZLc/0upkTUkN+6qgtWo1GzKWR+bR57VSJmczqCd9usyxdWo1862Wls7FpXaD3GOxXLERziVxkO5mV1c18fP4fnQcoIwRfccJ5PDoSOhr72wuWgyVEQpQgQjSklC3hhYIR3U+iQeaLPhBbaIl6xSB5h72h3OLRWL26vV78UXvgXvcOZIp8hucR9eNzdwIPxi2d+/f23Q4VtIlofEs5vOhXFNIon/2539u87kzmQAlu7G9ZV4fZ2plzfqttRo1W8xWKt7uDSLyW0UbdQY27o4sksmaP+STUtZMLj9Ti6VimoSp04S/G4vfiVw0tULweYMqHPjfQUhTlN7LibJqYlePBy7oVeT9+CyMKykQ0IHu9rAVRC2NM9IVGpj7AMUG6VH2pP2h22GKBTCb6d2zdy6kk0Lsk7jmK6/uWyoVt3gwqmeCHZvQsph3RONu5TadaDcNboP/gOpn7wjK+MHB/h0Q0KTnC7AN1xxkVCX6D7BtMraPnz4T55ZVGzKL7JRZU8DVJtlx1tPprNxzQH17fEuBE/f29+3t8bEQ6LxTsCW5XN7CsbBWbPw5ENaA/8gT/P3jbl9o7Wa1IRrekDscS2ifioZ2Ipu2WCjmOMyiI82t321aJIpmMRTe71lnyuFk5MJyfTya2rffvrbnz1/IrBr9RC7J7W1VwtIkxD5UDV/AliCx/H5dDi7A4fFbmw+nsirLrZVUoTDqkph4OK79AlURPDFm9rOFc1zhQQoAkXLBht0UCfHJDz+36+P34ie2ex0r7+6rCqTT4/AwGmvWG/p58WxGMHs6CYoDWSGl0hrZELD4Z3i1FHiKn0GSat7WNMID+NDptC1VWDMWXgSSdL4o9wO3/3WWQNiQMQJs9bq2xh6Esd1sosDWG3R1KdfXt1TJoooCt5AdMv8/3T18vEQ2KWszuvxiYcM8Po9FEmEJyaMrS6eSSKft/PxSIt102sDS1VkvnNn55emZRA9GK59trldUuc5nE1EN0KKFmsBuBRPvZCxmK4aYAWS91jT2kZ0dXGJZUqXEnyUZcJjlEDQGJLHQ6AaOKNU7KMhGu62fS+BhmkDCJYECVumzG9ooiah/+P7QFuO5gFAo9ZxfnYnojiBFPJ6xTnug4E0nQKC5l3SsVm/t0f6+OkwVd7OpglALYBCozlbDiuWiTUboEiMCYaKYFNeKevagIBnDP9jetdfffatxMCjeQrpgX37xpa2tlS1XwlRhab1BT0CeURc1ma4Nei3n0HG3awQxTJGXSKbt21cv7QTKRzJhf/VX/0GAHYo9gtMf/uIX4mhigYatlJxQMnmNyNs3V9YbLm02HkpmMl3IWgcgXKGihMeOlXtgs5F5Ax653eBENKi3tS+OpSM2Gq4sFIxLkQpwSKoQN38wbCGf31Yzty+mg4aXx7oFYQjONGNiUNfYcY0ZqQ0m2kcyySCJkCDRgx4Op7YEwRkKWMg7t2shg53NFnv/vQd7AhEJ1d2CKoSSWFriKKAuG42OOkt2yh9/+ok1B21Jw/WaHWs1WpruMH4XT7vdklcxk6G3b95IKWk+HioIc2dRRPrVv/9PdnZyIsTtz372rxwwEDBjp2PffPONFbIZgQEp6MBJyHCbAnqtKBAjBSijVe4476/TgfLi1+RB6kchd26lOcuOsVwSkpczSDEFmEsuQCB1+V7hmO3s0MWO7eT4XGIYrK7uPxMTioOnT2z30QOtaU7evZdJhKYTWn9kzQ9qmOKFDj4YtiDWjP6gdssoiuFP+sMf/8h6oFwnGDC0nVhKt6uOHqpKLBYScn44mAh/Qlzi/B2fHFsylRDYCg4pUxgbjRUPtze33SqlVXe+yKuFVkrbayW5b5Es6Wg9vpBU2bpYAKJyhYPWZKxCHX58ZXvTjo8uVaR6vUtJFS48ftEax4OuzUdzy5bXFD+YwOBCg2DMzu6WTUc9m4xWel8CHAaDit384j3wXiPxsIXUsbNLdsheJou8w+9PMr0bRt8bf0OKb9TbdnJypmX7AjL5cKLLGRMHcyhoNhUvFVI6HruzFXKC8RgQs8yGF4j2K1J0PGx/gG4rYmxkCLCxEEF/LO4cD5cHB0rs6aPHeuio+bDvePqDT+zk3VspC60sYP5YyMm04cyuGXvH0omkLqq8IHGruHtRKC3ly2XRGhiVaSTp8Qpyj1OH6AC1hvPBxG1kMLBELm872xvqTOuNjm1tbrjxLBUV3baUfmbqisCmHb051HeEh8ieLxsHCesVjywYcUILJK/t3X1BzNkB4tzw6Q8+lkPG8fG5KA6MRJZ4pK4WSjLsTJz2LRJlFx+UmRgxffrsY/vNb36jTj4ciqkThWqCWALFD7tQKuBsOmPtXkv74PkU6ceu7d8JNXAJAa2QvEiO/F4uPjsu6CKMzdkfhtHsRXNnadI8JrFBT7g3IRai707AgfeYLWbV8TCu4f8AGPRHI4HRoP5Av6HzB5kdDIHcTNjVTVXvWujl6cSGo4H5AGqN2B3NbKNSUdfK70E0O55Iq+hDkWg8GUm1Cb1lRpTyhJ2NBWTiGSJtSeCleyaBPnryxCaLqbSVn3/5tQINo2V2y+wNNZa/vtXzvn/nw9Hcqjc3Bj3n2ScfKSHLjcNMCXW0WFg0HDLPaqbxHbza8cpjq4XHzg6PLRgNWgHOrCgIPru+gYfNTrBpmTxuQ9Dv3UqCM9XrNGzYn1gaQ21Gium8eJ6AZPr9lk26PatsbqvzyiZjZvB4qzV1QNTw7TsQHtMLPidd1Vdffm0TnscMPmtBd0yevMuFpVHbsZW1GnWJ7DNZUKD0B8zrXQiBSxcOOAVQlS/kOJbcNaoZeMncZe4QXSpuJ4wjKXgpiKVONRpaBDeYydjaPe692bu3r1X41q4vP/C2+fPbB4/sJz/5qbpDCkgSLHed/3z99dfyHBZKdTTSVKPZJOmFdbY4QyTCe3s+hCQYJVP4cdehmxQqJal4IXivjrrfk/Vcu9mUUQSjXO4HCdZhB5i00EQE7PLC6Vojt8ln4PcdvT+SSTgew4d03pOJ4g1dubqt0VgYAVYb7OuJk9WmmzCROIiHUHtS2bTE3ddLa/rZTG+SybT2wtwnpmGgb7G0RGmMJOSMBy6EfCdmPX78RKwC3Fvm5hD+i8lcvs2lctm9x3BIKzoKEFZUPNfyxroFfB6xB46OD2WoQAIt5AuSuGR3893rd5bO5+TCRCwlB6TjCWvcXqloiadSUjF69eKFhEKgeOVyKStm09YbwGX1qGDhmUj4BtDSnSfxyreyqA8ZxpimoPBQeU7iwH6fOlPoMPd7Uj48HRFkZSSeQHrhMUoFgXURiQT6QKNRV7BnDMShZlwnykUsLHspLIAI7IBZfHM3kll5/Da8E81HNIBdCmpD/BNOkwALV9euQ81mpa6xvrWuF4XnZbvVV2CiC6ZL4iIUigV1ahyoYrks8QR+Fi9CFzwS0UGEZAxcfG1tXdXe1va2lI0YMRMY7pGIIDGRvhJpY+HUlwg8/B6+JwHL7Xr8d/q9yA2ONZqgiyVxFYtl2YxdXZ9LngtbMcAbjGRG/ZGQn1Td6NNigYXoACACquJACPL0ur1+917oSd4L34WgzR4M6y3tOidTqercXFblWM+zR5i9VF53Vks+vDozdnp2pL20tHNDbndGdUkxQJHQa3UUHPj98kfs92wDhaN2V/tpkjsTCwQXGD1PBujlImw+0ffnue1sbwuxR3FFYQEgCSH3KchPOoV2x+ZLaDjrGvFjCMyOqrJe1HlgLMk7431VKmU7YQRPJ+93+sXiA7JXXa6kfZrLFzUqZySGisywN9T+HcEBuHvLMfSCuYXjKa0AcPJAto1gVdlYV6cDWvPi+FR/Hiedi4tzOQbJPms203fjOVPUDUfsucPSXS6tl2VYz7OF30rQ5lnyT3izL1+9UMIEBLVcec2WPovGPbYYTjQpYC2ATjC2aoxBASkxUcgm46IE4PgR9MxsNPFYZWtXYCfOlETsAx4bDFsqoBBLkO/tgjFmSsUlHD6g014kIOWq4+hq7Fnh1TJJYo8bCEXt8upKyZtznMtktY+kw2O902nWbAHSNMoOtClQFJ2Y5AR53w/2tTbh+zIx4pmxzgHsxF4Odx+AOf1OW4msAc2t3bQZtmGAfFY+ebfSSSNPd/T27Z09mvPAxUj+pz/5me0ePLDHT55ZrXar+0cckB+odynT6/tf85VfEqWtWt1urm4slc+K1sSZlq3gcma/++1vLRoIaXL18KMnUqsi0ZO02KcKfHXXVTlhB4fulW3azBlVYMUWiackLoPPMsmM58Vemo6fhCPbsXhUwDHuLXHt+P2RnZ2eGeBOvgegHsRBkCpFOAWsCkUYayziHypGOEXRSZNtGe0KHIVQ/+WV1iDzyUgxmfvy+vVrFXDQ5NABoCAN+8NWKFdUSKZTGbu4vRTtDGwLPHkKOX4mo2lQ+rlCTlMwKFQO9BBSp8+fPz89s7V0ViYCKLHdVKu2sZ53HTKG9BdntlauSEwDYRjcYeCi83cgRBH2e2ytsu7WJquV4j2rAGIH74fio4nhfKNhD/f3hQFgtMyzYsz+/Ummd84w97xSfC3fvz9U8CUBTFeQvxnpsnyOaeekEdzImQTfB3u6WL48VU8qkdbOMF9cU7AMeVdC0lYq6xJ958Cx2+GggmaTWwWJ9PZWYCUODtUSFwek4cGTff07vECvqlXnErPCozGogGCzhb345htB41mwk4i1lwKn5w/b5cWZ3BrSACM8jq/GApwXywW9t65irMOYobhekJLNsDvUQeP3kJQd6XrxYV9IUt/e2ZXIPbsT9khU+OxYSEjNVk0jJJ7d5RVCEWsW8PhFXoaiwGiO78+fefXta9tYW7fHz/ZVmHz39p2SNyN1/jyBlzE6QCoSF2pKqLzwIBH8Jvlr18ceArURoPPBgPw5GUlOhoBF+qhSiOTORaUaZ8cIgg7tUmS/xOsyj34uFTFqK3B2eQ8kbAovZNJEmwlDkUkrqALgAs0NmAmKBuhm8Ws1ugE9jQADlCn4a1hO+RUwAJXJuHk0UnA7OT7WmI3xYavWEKUpmkpotMgOm+4MRDdctSqOG1S7XoT1Y3Z5daFOF9WqYacrNDNo0LPTc9vZRkXGSRUio0ZRyJ9B7EAKW82mSO8kdZ7XfVfEGZTNHMo7mYRVNjZss7Qt4+hnH32kcRijfzRk/99//hd9j3gobj7/Qjxg5N7ms4H5lh7tN3PFovVHPVsvbTrB/nhECSmddGNMEMXYrXnYIfnhawakDNSogmh1wA44ft3hWKuDQb+tMSRAF84/+yd1mpoeeCT8Ies3WynhMLpHNB/KEyho7PQY2Y26bfEqr2/rtrG5Zo1WVzrJy8nILpgGhCMCZ3kjQYsHwzqP7NgY7Qd8Kz1XxDfkZBRNS6M7FQnJA7O/wElqKSwFBV27ieTmQOsDntft5aWKFvHWWR8wqZov7E9/9RdWKm/a/v6uEtP9Ounm+lyxQUnc67VsvqA7zJ3WmUzlpPpFsiEuNRFRXy60Q+bvhztOUUHHS5Hi3JKWGtEiL3nvuXnfGdGtkqB29rZtwsQtkxVSlzvAz0hkMkL2dhtOLCJbyKlI4h7ynWRLNhxZPBzV2mLpddQb1ixoIRMX45mkE7GfzsyLLnckLAEPrw+Fopm1GzhIISqfEsdUrkuZjJ4DohNMxTi/7E+hucVCEalC4RjDBGOJFSGTHsA/0IiioGudCTtxG1N0GhRAUzIbv3ZFiaaI4Yh0vVFz6rR6NptCVerbLfgNP7J/t+bzhrRLp+MsZLKWKWSsiT2gDwpY0zYrZU0heD88c4nZLxZqyCQkA12PQiyMmhv+upjbF9VQfW+S6b1IA5U4h4OFMnsBINkIq6NcQ6KQggwzb59fB48DqBYc1RVm7Ix76G4CDrFG9UUSCPm8mqNjlUZCmi0g7VK0OPRgKhoS0nH/YF8JGK7W8ft38uB8/e1Lu2017NnTj2V/RFdCEkmvFaQEAsIviFkuI5xW2/KFNRHvkZzDQYGOlL0VFRPf4woh/n7fwpGEkgWlmT8as/CdogmBBHF0BZE7sQfQvgQsgFWLydKisbgt/Hy/rAWWOHIM5bxAIUAVyuHmFxWXBOnXy0rk58enTiZruTIPHrGTscXzaVF+0Mvks90nyUdPH9nrtzjnJGwy7NjKnLHu7vq6ffn1a8vn0/J8BaiSX6/oQuBZuVxNBMhCro1Lw8V99uiZ3V5d2eX1ta1tViwSCdrRm7dODg0z4GhU4BQOOJ/53j2GdyufRNDHqpRzAgdhUE3C6eCqMhgKFs+IiW4oCJhnMrAKibM30CgpHY/LDYbUAg8WMATWTJJK1G52aNF41FazhRCgBCPtcNsNp2izta3gQdfZqTecju+QMTvOK2i5xswT8klr1zNf2VqxZCsfgCL32SHuUwRyYZGo1HhyMVPRV2/cCkXZb9P9h3UeKUxabXADQ5tpDQEyOWgBf8RiyZiVynlbzJeWKxQUfOBDQmkC8t/tDVQcjHHPCHjNG/SLpsKuHO7geLqw6dxjMb9Hlm69QctKm2V91vEAtPtIRgL48aYKeT3fRCSmXS7vhVEptDIaBwIm41zAXAhr9McQ3UvaB4M8x2O40azLbaeEWcNsYaPp3GJxXFCQKwypewOcR4EMf5RpVDwOqjijcb4bBU+tdlsXvUUWee2GVQoYO4wVHLnj25ub6ohVACOZKXPpiTAAuxtbNhgPJIDPqmAJNgHjCp9XqG1+D+ha7vLV9YV4jKL2r1b2b/74l/b5559bBq4ixUIkouINIQuSIRKV7CbjvojdtupKSP12W4pXw+nc0pmivfz6d0I4R5Jx7ZMRh8H6jmfAjlCOUVOmSmPFrwUxzQ9rwykIkbzAPpCIwCVgULBYeVWIsF5BcpDzhOgIWAc6VNYG3oBPRRrPiH0yCZPkSpKi6Gaaxa4cPj3I41QmJZk9aG5QiCj8+MXajGkA6wqQvhuVsswfmr2eXV1c2XIOIj2umItoBh0hzcR0NpCQA6uNZrNlla11rQJIrCpIbWpHhycWjSYtmUgLD8PIGN4t8Qx3rkwxY4NO17KxjJI7EwNkRiXxOQN574y/OSNLv1u/OYeotPbNPD8Kdj7b7va6xdMZuzy/sjfffqe4POh1pQWNGl0gkZUYymw+tsloKHlMvhcrq+9NMmX0cC8dyIX97s2hHmyvN7RsJqfZOxeGroSdIt3ovWkunRb6uNwSghVd23LplR4mFSCBEWULHvZijpei+7PsdaiqGBsKvTgaaqGulzODkjHQKGCt5MjgdMa7u/v67+KFIRe3vSXDa0ZmEOexdhvClQIFGmPWPhb/MxxLqhJEAkySgB4g+zjOA9ueaNc6x7mDUYsvKPQfgYLPz+gnV1m3Vy+/VqLDx5KdQbGSlw/iau6V5RzVFrsbQFMIz3OgeKZyvS8XdWkQCOAiZnMFWRZx2Db3tiR873aIMz2fq8sbBWz2qwgoVLIp6w5GVlwr28XZkZsS+D0aoROo/WEANxE5MvTaVVvfO9AolsCAMgytJUAVQA8YAI+mTgkmiMesjHgrblzv8dyNkpzgNgeZZw1ykQsJMrXWaMoAmsuMOYHXG9B7w5UGqUHADER6qmLODe+QX3B7GXtDZWDnDBVGDi5MHph0TB2SEyAWfECg+VxyKEZ00XjX6lkt5vrzOAFFIuxqri0ecO9svpoJYY4YCNJ5a8U1jaj4bqCGZQrA/pAAh9j2+rpNIeh70W4+1YSA4oexYygUs/PzU4HEGo2aFQsVC4Ri6hCTmZhtrm8pQbLfo9NjXNYdDNXd0pm3qre2f7CjBIhdoe7CfGbtHoA5isuuqCcUj7FEVGov0GTSiYw6iVAsrsAKtYS95KiHUHxbf4Z9IbtB3g3VO8Gc/w7fk06iO+hYIhhWJ49ZA3Qz79KBhHJra+Jwsr5hrcBdhDZUqJSt23E0lmQ6bqspyOmguj1ZasVi+i7YFwo/gBfnnag//57JBMlKiH7iCe5GAvV5VLwAEqSTBcSGd6hvNZdf5dn5ufRkAbARYOHXvsM9ChR9NGLpXN7++j/+Bzs7vbAf//jHH6zcZPRNt4dozE1N+tyZQs4ePn2k8/r21Wv5/JK8QYWyuqlCM8mkLejxiU6zu72tz8ZagGexvrEhEQiKKca85xeXUkdCWATuO+eDhKqxZSQiCpj41x6PzjA0FXa3jLqR+RP/OZFQAQ0fls4RJxrGvTQfNCr5YlGi9kzD8KsFbU5sZNxMIenuh0mwZjie2WzC352RTCkYjXCQ1Qc/u2+jsRNvURxeEY9N6yV25CQuaFMkN6ZixGm6e9DVNE27O/v28tVzfRdi+vXNjW2WKxaKBsSlXk7mMiu5nxrqTKB5fHurM4QAPshjGYugtBQMiKkgG8WRG0cDkMqXStZotMwzX4qiBKocrW9WYVCNAAoy9qZI0Yje5xdl53uRTAni9xZr/BOQx4tXb5RI6RABWjTbTvyZF0vAY7/DRSJQMna8R8wxChCKFqQfCLpe110kdl+4AKwIhDGJHdSaTYfU1M7HqYFwCIBkH+zsSrKNz/LTn/1Ewpfm0kEAACAASURBVOtYU2E2zcwf1CzBHlBLLJWw3e09q6EOBPqV7ouxSzwmgMDpybGZH+rDQDscRlXXl2eyjqIzxViaSIh4A3tUYwEei7sDgHEx3EWvzwq5tBRKwqG46CnjSV8XyOsNWb/FBRrq+fC90R7mUMJ95UItA25sDUCIyo+Azy6LUSnUjXwmrxGXvBHbLZstkZobWjIVVRfnmY6tMxg78nqnJbDPw8cPJDoQS+VFvO+0uqILsZPKVtbM7/GJGE7HUW837dnDx/Zo/4H95ovf2hJrrR482bn4Zjw3xkj3vFOk5q6uMRafOO4g6GC0aj24n5p2NRhPg1AmSK1vblizWld3hRwYCRURCroeumnfymu1qxt78PCh3htEfagDVM8kVGg3jdqtdm10W1S/QT/do9d6XeeUEYqGrFBZ0zP3e6CZnLlODvUUj0fGz5F4RN0W75YiiWfOmWQ0eYtPa8jxB3knr1+91AgJukSvP9R4+/Ly/MOeERGA51/9znmpJuIWS+Vsa3NPu9DBsGMPDh7pDsA7hLaAaTWF48XltThzmaTr4Bjh9TpDednyOaDpcA+g4DDG3N3dE2e6OUYSElR1xuazlaTluq2WxAcq5ZIFfc6EOp/N6PldX1zIUPqjjz7W/gpOMiNh59ARs1gwLFEQZvhwYtlr9QdIUiYU1Oo1ULZOzpOHkoabeZfoF0uMyN10gERJwuAOwyPk+eM0hCkFd0S0Ck0SMhJ/4A6ArO+2usIHkKAuqzfABu8cXwIq0jbW8tYe9K0LD3M8sePDE3Wmw1FfyRQgFGsIcU//7S/tD/7gXylhcL/4DwU8ye7i7MKyqayZZyqQGnaErEx2Nrc01v3mmy+l9kPBCv2D+AUIjLsNtqKPhOHurooaRuaA2QC2cUcZpcNBxTUJ3ACavhQRABj5zgR+nhF3h7Exxh2Od+pkCCn6oH5w3mAJ1Os1jVr5RVIGbQxff8EouFazRDgikRj3y/vB+lGAT+7nnYuXS0xJG0+HMjMAWCg3rDHSiGknLlJzO1DG1NC6aAoAgzHmZj3GPhh6kva7sYTi187uhn3x2y8kzHNw8NDhJzoNFd0AnlLFrChF5wBDi2sS63n+/LnOyM9+/nMlZgppdvGMZpErvQduCpwUjxpOuCDS+Z58buLP+6ND/TPio8Oda9pDscJnplMF1vv7n0whDdP13XnyscN49epbmX2TvBhtEVQiIY8W7IgSMNNn5+gMgp0oPIATINnOFDrwAUmIliMJEoNwCcJvb6jbmnV7SpRutIQupFtCQ1Mh2M6WMysXCy6YwGdbrWxjfUuHgk4AbTtAQ8jn+aJh21zftmatKk4a0mZhL+LbzqiXC4WwdzAa1phtOYFOsbJYHLUNUweDRFbY79UFRQWHHRWfl19U5im6hXb9buwbcoLXs7E16g0LJ9PGkJPnwcWiUiNREjDoVlFPgndK0XF0eqLfU7upaVxItYhoPWAaOlkOORWyLxC3UimvhLG7s2uvX76wWDojvdT5fGy9+sD+5Je/sNl8ZF999ZVVb5vWwwkknpCWJlJwi/FUWqAABhCQZswureRMWsEljfKQkKQ5mWpTTeu7plIOTXqngMX3KBfzGoGR7NjPggBmmgGYhd0oHScHn64JFCHgAXahqAWlE0gODiRzxt/FKJ5qnXdAkOZngoJEtJ0xOpefJHhfnBD8CCSMBDGxVuE1nTq3E3xePStrNevW7GIjhTTiQgneH3Io0JvLK1mwbe7t6Zl88/XX+pz9flfjRs4mQDC8P+nieI8oGBHcIN3THUBlWNvctWgsJWOAZhcbskf2488+t4vzc1XQCNpTbCBuwk4wYl67vD4X3aFQqAixyzjv/OzY1teL5plBIvVowjBotsSNBGiETjPnEiR8JhqzRu1GRQKoXABba4WC6EWMAelgC6WScA3FUsGmE8QWstprVYol+/qL3zngDqo3PjfGTWZzAv5sHexb+7bmcAjDgV2dXYiqxH1dK+U1+r/HHFD0FrOZu73i3GEb7sa7nFsk9vDQpFvk+SFIwNkATPXTn/7Ufve734k/mUolbNTvCWsx7Q+lYzy2hZD4//Dr/yJe69n5iZ2dnFp33LX5bHkHOjP73/+P//MDepcir7i+7qZj9Zr8UVfelXUbHckxUvzm8mXhNMaDlrWHQ3XaqGCJdsboc7mwjz/5SJ0/u8/D98f205/9XF0/0omoUtE5UuwBZGMNQXJCGpFkigdxZX3TIYcBdtlKPON7VDFANwzrsYNj/0shjYMKqymKzF6vY3N5JE81ieEuZLMpjaDRq+YswIQgJtOZRqMRm0yHFgpjYg8ocSBU8t7Oni1mrutkb4keOFMkEOndAfca3AjnfCgTENxoWCdxN6LoECecFzIqRU+fPbbn33yreAlrI5NNWvv2Wu+bKRhMARoZ4vHp2amFvM6Hls/IPSXeEPMowGmizs4vNeZGXxoBjOV8YIVSWed22O1bIEgRHJMqGFOIWX8gtH9BiOOoo+2B32At9vuO5qUrFY9n1JfqDiOuw8Nj8/pDAstwsegy6PA4NOoGCdCxpKpzDjUEaHlBrsxu6zXN65fjmVCBu/v7UtaAc5cpFTUimA2cOwPj27Et7arWsBy7FHz6shnJWrHrqWxtCvCBq0GlUtDu7cWLFxKi9kaTomtQ4fvCAatUdu3Vqxf29PFjdaSr2VRdM2ALKDDzpVe7Eqo10KY7mzsK8MzpqcKxMQJ4wDiGw+YN+fQ9udwcOhI9hQR8K4qGRchnIY/P3n772o0mw3gkhkXofrC7bY12S9Vcs17V+MsXdiMyAhfFy8butv5/BNyp2LrNunYy7Owa9a6V1vISceBAdls1G7L/Mo+6J783YKGYzyLi9y4cnQEyOhB8j0lvk0uGN+f51ZUqdYACUFUIArxT1JsEbPAGbTxZiOZQLpUsn005FaElggqdOznIsSVjKfnY5ovI1kHfcRZMmBGnKQoWKBzNVMkTTEgcoIZ4VhQejJE4V/fTDRJmrd20ZDZtQVC6gZDGuIwSHcBpoXEuO0kiCTvmyXguAXcv4IZCzgKxmHRKkbxrIV/oWdl4uRJ/EzI5Sy9oMnT/FBgEFcZ1uB/JyaPfkf8kz00i3GMCjwPD8Pm+ef7qg2Ub74xzgdEA/ozIxUGDebi3r86r2evYf/31f7FPPnlsk/HQjo/Obf8Ze1TG5S2ZGqzli3ZyfWnD/tjpl9avNAqcypEoZIvp3KLJqM7KbWtg827PNjeLclmRtKUXWgT7qK6Ux8YzisWcFQou4KIqBQAKWhv3sl3lDPgtFInbifiwBM2YTNer9ZYl42H9frqAX//619bjZ7L/S8SVcB5u7ej3/+7Lr63aaFo+kTSfDys9n3ZZiyXvfGHpbF571mI+I3Nw/n6Qp5iWE2iFevf5zMdY9M5OjnhAYqWr/fTTTwWQ4nycnh5LqYyxerN2JUlSMAgktM8+/4l9/vmPBbhDE3a2RHFrYrWrS/l40hXt7u0LITscj6zVdaIDfKhiMWd+fFmJXemkVgmN2xtjxMFkjNgTD8fUtenOiR6V19RCI8/ra+t02/bzn/9M3+Xly5fWrrd039lRY5oB/YaCVRgRRELuzO5x/kFKk++VzGf1v9G5sYftdwZamSxnE61NmBIA/KGgbXf7NhhORdcCFwBwb3trRwU+74wumhUEk65v376RtrBn4fibPC84tcQRduvQ7FA5AgAIAhtzcEzSj1+/dhq+k6new3A6FaYAKh9xT+wLv1cj2QRqdwjXI9kZidjmzqYmaqjA0RgJ0AkdcrVUAuUMXZ6e2JLls9cvpO8MjWxpeS/1T6Y89/tVEnQoENZ0iOdVXCvYarLSGhDcwe99MoX7SCKErM4e7t27Q3v95o0I8OXKhhJjo9VR1cUDEPR/PFbLv1xNnbtAb6ggyQ6OSpNxyeGbt6pgivDv2DnVahoP8vugfqiND/i0Lymvb6vyAg7OnB3kLwGf0SHC1uxZyoW8gizjEpJjobKuIEpXidciLwtxcjwbGaUgTcZFvffC5FLT8TGW4WXn0+iWOhSthAKMBX1TexsBbVAKub7+cDBOj44VoEDR8nexfz19f6REQTWOKPMPfvgjh9obOSlAIOaggFGw4ffcq6nwvKm472lEXC4qwVDYp4N9enJhmXTCEkDZQUf7zU5PLtVRjuZzy2XyFg17JcFF4mI3DTKVHaQ8TANBdTv8PDpet/u5UgUuikQobP1eWwUSY0moFPVGW44ZAD9yOUzVnfINn5HOd2N90+llShsWGTV8M2uWzOYtmYhY9fJC1XEQqo3Xp901Iy6qTfaJwPwBX8kTdrkU55ZxDv+HWH+tVpXs3b0/ablS1lgNnivjOJC/0sygY+11rAbBPBCWsD4XXhq3zaolUln5w9auriURyd+n0dIcqgJek1BRam4VMXPIYRKRU+K5vFsN5O3k5Ni6vaHOHntwfh/n4wef/0h7Unajjx49kMIPiZfz8/yLL+SawZ4+HIxYulBWAKWAIgFjDoEn7WQ4EXJ3BJoxnpTlGoR/yPwII8Cf7TLaZjcc9kodZz6eydQd02nAR+jIXrc6TlO10RI3O5dMq2hg+gKYBa5gq9MREpTx4ObGmjWQRvQ4+T0kC+WZWywoAXz2yadWKBb1bEB191pNUaPoZpl4IFU3n9MBF6VBSxfGd0eMg8Jwd29HO/V2m+/ixF94dtwJpjwo7xRyjoZCocn5ki8pNCQ6zCaFetdq1ap21c3qzYd9OwE3ky3Y3/7t/6w98nDUtc9/+jNxKleLmVDDxA2s5lgT8K6SkYQmIK2me04XV1cqbBhZEaj5ruzimagggXd2fub2oBSbk4kKEYFqqBAMQGJCQV5cU9xcSJygy9lxUtC2Oo6bu0B9DBBbTbxn7gFnkHE/qH6eL+8aoJD0yv0BrUsANYrbGo0o3m5ubmlaw7MZDHr6uUwKWR2JutTvKrbwmdegIPUH2vs7OhT2jylr1pvCiaTSsTvEbkAxDMvIq9qtZEm5P+A8fvWrX9nf/93/pcJUtod9QE9BYS4kIjIay08VMBHv6d7fmGcNRYjYwYSPs0iM0HNbOc/ntbW8GAD8O+LyPQPgpt7QO+LzUuwCjmJKBHgUug/7apm5+74H2rzsg0h2fGEksCBDt1pt6/adtBcvlyU+EnMSSyb4er2qQH1+5xHKEpnLyF6Tsa1su2o1+/THn+sA3F5eO0Tl3U6UhweAByTj0bv3kq5Lr+Xt8vjUOT9A7I7FpA5SWisJ6r2xXrbL8wuNMgDw0GUSBAh2qIdk1vIah8aiYTs9AV7f0Uvn5dH5VSole/7iuXai23u7FkXZRahVAmnPfIwH76yCxLtsdxRk1ypldWiMr7kUgB1I6OxU6C6g50ATYI/a7Xf0eWJBl0QYL2IQLgWmcECemPco32w6Zy9fvRTX8+bmyvKlbfNBWI6F7ea6bslY1A4ePRZ3LOhduQSI16WcW2aWySZUYeI00xkPhGSeTVn0T7SjxCKP3RYjcjSG2wPcWUJ2dHjoEH+djn308VO9+96op9HSwd5DAYoALkBuJRiC6NNoOJ6UeTFBjdE0k4wg3rSFNUtnEnby5p1QjOFETN0jlX691rDN3R3HBR6P7Qy+MICf6VQ+nQRCDhJelEOUtPwBXWICH2AllK5wEEklnCn5tYzok3i6a2+Igg6yj4C6To8ZnzvvU/7O85MLS6A/aitdTNhDrKI4rxSNjP9jQb+eBZefRI4LDUkVlRjeE9KJnGsJWyyXOjdY1aF3SjdY3qzYxlpJwez06sKZB3R76tSZMFze1MV95YcD+vEHPBJpB12OTy7FIwVFmyI0l7c+YLl4wu0xlx6LZBIW8C4sG48p6KINzfqAbhHN6pnHq2RGECeAgniUwAVWfVghTme6LwReqA7FQlmjcQoQDxrRaNQGApom8X2zKZDRU/0ZdtmMt2v1hlUqm3Z6fqE7VyxiYD1SAU0xi/dpPpu0cmnNZqu5rW9u2fX1rQBY/Fy4y4x6BUjxBD6ICzhJTkdrIR58++23ij+gOrHgo7DBspE/x2en2AKY86//6E/EVeQ+hxMJ29zc0B6Zv4MkxXlFJYyE2Ly+1h15++7QKps7ElCgYKTrRHYTdI6sxA6PdWbQaM4X8tp5YruIeworGu4t3RpMhNJa4W4KALBmriJLwD1ob+dXEglRNydaC3KdC6mKcR6QKsX+8N6LFDUofJrlnNUfaNdOoUwMQ/oS/VvOGuNW8d+h0Syg7JV1d8B++IIefW9iH0ktGIl+mCCimNTvk1jDdnZ+ZPFYROh67t7Tj54pmQ56Tl7xnsWRJb7eAc4QMgmFne8rSmy1dsOK2bz+Hkb8vCdWPlDfnj1+YhdHJ7K6BCeDyMrHn3zi8A64bA37NhkOrLzuxG8oqDhjcFCFbq46Tembq2sV8PfuTB0MS9IZrYR+7ztT9l5A76noaNUZe5EAoa4A8Sf4AJKYjUeqJvjFIaLjubm90L+DsiCk7mQqkQaSKQo/O08ealm9GE2s2e8KXo3QUqaYN+/SLB4OWrfft2qtadPlXHZhOxtbOsCD2dSK8BX9fs3W2ZMhj1cpORm83/32n2z34UMLBcN28u7IChubFsa42WPyHA1E3IHmPwRIYOtUP4CcEH4HXk7V1O32lSSgVpAw+W44itA5ktCxYqOgAESg6rlW18sPxgICeOxsbNrR8bGdXN1aMh1z6klhwElTyXZhuUW3UMzlNUpByIDR02iytLVSUXQA0JGd9sjW10viVl1e3hpTyj5+nNGoVfJZPU/MAZCDg/9Y2lm3TDJl8/FcJO8U/rLTuV1e3UpTFUsvGRIHA3b49rXtPnpim1tbdnZ8om5JzjGzhZ2eXwrlulEuiPB9fnFtYVzuvTQuM71fWagBIoIHVm8IXMIMl11HeWNTQB8SABw8VKZ8npVE73n2dCZC+y0WEtYgeJOcGdsevn0nekBurSAlmHQq+4EzSPKCAtVtdcyDH2QM5KRfiSefTth42JfxsBe5Nvhzy5VGv502PrppjYRJnsfHh3c0kqUSF8n2Hp16v/MXpUj725gSEYEdofr55L8FTOm0hgJyZ+EXBtmPP35q1+cX6pz9kZBVry5tMl7Y/t6GdXskkonEOXLldcuvlaxWu7R+sy1dWQpFKn2N4FileKCUeG2J/ulqZUms5KZTTSsWNtfZZRoENkEG4IGYgBy8m9XKcyeDh4IYoCuuIKDCmSQmAfIwgpfDk9xu5qKkkegJ/Li7MC6mGGQfCKCFFU0MitMQQBEOSzOtaFCyGQz6dnFxZWuldQsGPJZNReQvTFIBOPbmzaFQrvfSfDw7Ajji5jxzOm68W/kCBHJGzRSuJIovv/xCQZX3Vruq65+9fkuJsNNr21/8xX9vP/z8D52i2ngs719+IYkHchzUM2sgzkT1lo44a/F0XNMbYgC0Fp4H3w8+LrKllxeXFkkn1LExPkOVazpB0KCmM3SvckXhJdU1lKDgZDbqov6x36TA5FxTTDv9YcQaEMN3QCOKavb07GKhTWmEmkqIerO1uamEw5iYAr0zGMj+j2eFPZwr/hAl6cv4Ye736L4VUhk7u7qQ5CIrBNCvgQiTi7R+P+eEFRzPie+ALKZ28bO5xDWIr3JEyudVhIBFafeY0FwJHMR7wZ3q3bevNQ3g/DNhgBeMGhbFOkC7/hyxkbT5pgu7bbr4yLPlMzCCx+MV/+P/+sVvbTpw4ivSQQcQGA3qmXJGdDf7bt0I+IvGABwDJgx8lt/rZMpDlf2ZuKN9e/fuvY0mc6s3ANqgAxpRxZKIUaGNLHRHnahdVS0QD5lvthQ6jG4JkAvKLtLJBRE3GEqQAL1QRsg+b1hJlp0oNIpOraEKSqL3jEwmC7u9Odc+YzCZm3c+1+VkrIg25N7Wul1fXkqIHQIxwCNAAQAEJKodi9sqEpVaj01wpVkoGPt9IXUdvjl8voGN52MBNLYqGyK4UzVzODEmz92R3FvDvjhyBUYXAtoMbdCd3kmWNdXFbz3Y0kj45OhY4204cA/2duzk+L2dHr23cGZNl4wLRGJh/HGPlNWCfj6zg4cPhODdO9hXwkd1iNMO6jURcx0UABnUjNjvAOYCLYnnZTQY1nPsDwcigRcrRTmhfPUvv5UIxGiMgHtIRPb+YGrxbNIK+aIcPnDViMcx806oCCKRwD1kRNe4de4vONoUivkPDinZdNa+e/PG7Ukl0h9XQqTK5nsNui2JMtDt+JFiiIRt52BPlAtGawDDnADEVHzWN2/fat9FgiW4o+mbR8wdXutwJNN3dq7ewMICvoglk1lLJCGpdwVSoqOYraYWj4a1Z6GLRGuU0Rk+m5yzm8sbq2wUbXN7xy7Pb6ytpDLXZ2RU2xtONEnhfSJ67w9HrdWoWsCztKPDdzZdeuQEgmvLk0cPZbDuDyLl17dsPmXJaMw++vQTBfBvvvidjaZLi+fYK3psMR5bp9lTwHjw4IESURhpOvZf44ktphigL2VFSLctu6wovrwEbwq7kfWaGLSjLuZstRazsaZE0CgQSMcmjAIN7mYBz92u28lTEBD4mQ6tLKzvXClnrLy9YX5/WHd+c7NsrSpFkQPYcSbRe72+ubBoMi6OrQekJSpWSGhyFm1kD/cfCSEOkArgmpeddCpqg17bxjMED5yRxTr7sflS+/zSeslua1WbDBZ2dvheOq04+vgDEbu5uhJ1DX4qY1Q8Yik2EQI4evdWXRfjZgwIOO+ZdM7+l//tf5XN4rNnT7SPzeZz6o684CK8XiUDktlNo2VRtHCHA8sL/RrTeZQGuAHESzoqzJ1Yg6hFCNEMRwK7gZQul8rCWNAEwFVGGKTVbmofifEHCkfESP5sSYAohvbMQ1biUaOrzGeqrJdUpJwdnwptTTJGBIXiky6YyRVAMYRu2FnzzNvtjmQFOaNSlpLsnk8UFGKFdMNzee2Bp8OR1W+qtr2LofvQyYJ64bgmhCsgpjOhIkGxB2bcTOJPxVP25s136r7xl00lc/p7KbKITfuPHssBbHOjIp5uMBDVPpa9Lk46eBTT+ZJkWU1cnl0IWLm7t203N9d2fn5rn332mYQmOBcwAJj0ebw+Je6wscvtKFmqAEml7dtvvha4MS46I6uqrKzbfq+T6T231FUJHQnae3w4qgMDR5aup1YcvUvMt6OgUKs1K2QL5gl6bdjuCljEYUPvUcCBak0jMT24yUiHDYm35XQluTU6FVRn7tDhau95eQcPn1rQDzWG8W1Z9loEAfac7CRwlpmNxs4cOBazl9+9VNW1tkY3t7SNnW2be32Cxrduru349FgIUHZtLN8BbzA+Rkz94NFDVep0x4yf2bmGgn5LxRMKNLzk9fKGdimL6USyiZ351A4ODlThcRF++4//rEuLsD7VMeg4RPJBzImnxx4Fb0WhGn02XSy1l+D7i5eLNyFBvFrVwYyF4YzN5Dzy6vkLKbCI1zcYOV3NuSt86PD4eSfHh9Lkpfr79ONPJJ/G92VMr13UZCLgRiKFxVdVvrB0I1T/1VrDBv2eLpr0iCMR0Sf4XnAl6XxTyYQq3Xv5NoTK0VolSEN0J/jy+RgtMVZu12pSKXIIQQAXzvs0GgnpWTNa29nbs1A4oh0e3S0We7xfduwAv+gSxFccjSwYDNm/++9+aV998xubTXAHWYhKAq2EhMmOmtFWMoWvad2q9Ybsm0BNAqZiT4wCEp+PS47SEnsj6UxDYwgGJW9IYFNHssDrMSMVnuPDNwJwIRTOu8pmUvbs2TP7+PPP7T//P/+g77e5Vda+lMIMDt7txaUVy1t2cXtlDx7sayQnHAFISsT0JVtHt1C1RrVujx8/s9OLYwGJECVnVTIcTRUsccYhcAKIGc+n9vDhAzt698amk6EUa5Bk9PqD6tY5387SzgklIBQA9xkK2G2npQkIgXIy6lpdqOaME6xY8k5cQOYzqjMdji2bTdh6pWJX57d2c3OpUflsvpBOMRrKmLyz+wKNvnsApSdiPs/SJuOBHE8IwoBi2J9R6JKEkGmkaKVARx+WUSdgOs4y711KavOZ3FVku9Zo2XX1Vpxvzudv/ukfoZRrzMt4+1d/9Zei4bCHBEXMv//2zWvzLFyHzn0T/WUyVwzCJpCDTXIpoo3bBvGLT6wb0Wqt08Mer6GOCxwEQv21dlt7z88+/0x2Zv12z2o3VSuu5fUModBsbG58SD4UjJwJrU76PTlecba0F04ntH5iAsG0idiGYAMTFaZjdPzs9eO4zgQdCpqRNKNwigsmQ8RMdJEpXok7nGHUzdAgpqOF5sKuUlSmYEjcTO7WcDbRO94sr9tNtaZuWp7DLfjizlJwa2tD34kpBEmUZ8KzYULXrjtFsGefPLOzi0slUVYx8vUdwN6AKvVIkxC+/3WtKqoPExc8m7lDOBIhKUsDgsgIz4G7h2oWP59YKTF7Q8O9Ix/TpS9giRCda1A86t/bZAqK9/4icZDYc6B6hJWW01Tt2WA41hdOJdM2Gw8MiUG0Eze3tqVRysPnRTO/57/rgI3HCmCCM3s89uTpUwVgkLD8/0L1YdmlvZMDPqjdT2Zs1u+I+zRfeESQBryki+8xVaZ0LOimgjq9uHJw9Z2dXaHUgrGQbWxuWa8z0KFP55I6xAT3d+/eqKJ68uyp7J44GIwhGKt8/sPP7NXXz+3o/FTV1T3ACgRbocBodmz12q0Nmz1H3UkmdYG+/O1XGisxegUQYIuJtTo9M0/ItvcOrFW7VrVKYkZIG5CGuoW60zJGQ1W+l/WGk0jzLG04HZtHCLySHDz4RfD/6b/6Q/uXf/7C7RKxk4KCk4iYL4xmp6myPz06F+qVEVo4HrVsmt1Ozzy+hYVCPlvNAJB59D7Zc3TaXen6stdCvef85Eh0C6Gz2VONBgr+JHKJEHi86kI1evJ51bUjskGAxA7t7PjckLTiXbHLjkcTdnR4JOcJrNoK+azGyLe1YtvpKgAAIABJREFUukRAQAvDlQSJCKrw+vLaQoGQUJ08Y3ZX0URYtAeSItU7/qf8bNxOZLIwnokeQuGy/2DPHjx5bN989dwy+bz2Nks6qxXiCGOR8r1h7N8Qk3fmx5x5PuvxIbrF/N65qnXkGOk8KDj4fShqUQRRDHZ7I/fvSlmN2Ynyp8fHVr+uWiZfEIgGLVMmJKMJVm4xOzk81EQFSognQAG3kIMIYCQQnXW5oYBO92gsz46tWa+b1xMUH5j3QzKl0ITyw3ugmp/M5grGH33yqbiQCOVrbxZydoJevjvTo3DIRr2OQEt0CLxDBBByBSr+9AcnostqzdrNmoXRSR0tLJoKWx2hdfyKvQFxNDXeD2IYwcjTKQXdU3YY83MWJU5BxxwO6zzR2XPuo5m4FUF/zs3C8YSSLBxgEu/xxZlcpSSAgIVZt687wurp/PjIrq8upL6DLN3f/A//yfL5ou3t7dpXX32pboxOjbvEhOpeGhD0roCOiYjt7u3Z69dO+epgb99efPNcBQvx557GMZuOrFQpSaSeM4YvKRxXAFGYgVNsM5eHogLthERFs6AOL+X8R8EGMPngrKCQxAqNpM0UAfQ8d4/HyIgfCdTFyiTUUSjCLcbWDWlQjzpm7N0ovARYZDTv82lnLhebSNhx9DEamYxthaoVNLwF9z2kmMyz39isiBUR9gft9vLKokl2xl2nc357K41sKDqsnDhTfl/gQ2dPnEK1DWcmZFHbg56+K7GdaQtORCHwIWG/4mY04qYoVwAT0xkZV0xw6sHBCePvDMC6vkBt0I6Gk6k1a05elTgnRD1GIeGgJTKI1IzND6I/V3D6v7+X1Jg7use94hGzdVC8AIGA/CdiSavXb/Ti54xpKus26rSsedvAXNE8SJCByk2nnMPHYKhOgM4P/uLe7p69+vorx4dCoBugRDx0N96aOW5h0wnLc/D5O5LZgi3HfZGB19e3ZZLM+E8E5HDIaXUGggaqFgDSxmbJvv7quagYks1i7DubWH86s8LapiUiIUGsAS9IVFxemMgfOhAVOr5BCP7+gGWSSb1gPFI5mLlE2nYOoAWErT/oCbnWbTpIN10xCcQHmRwUHn6ccEVbtxKLno3nDoXHqAgnCMAePq8AM1wCqi++Cz5/FBH161sFeOkQc4ngWwJL93iskMuq0y8UcwIlMQHAmJwOijE5BQFj8baQlRQgTqNY8m7huNBw2Gn1ex39/VTX0XBMRQH7R4Az2nlDjG61nYExRr4Lt1MRcnboaBbFO/1Pki+dFN6PVO2MixjFA1qDh8pFRfCC3R3JmUDK+03EIkqAp2fnsgIjKCFEQNKjwgXNSJCl/Iazys/gPYd8Ae1o0AlesO+G74bbBS5BybS1un3b3F63fr8t9OGgO7LHH31iZ5cX2vMA59/cQMoxocRAAKB6fvb0mb188coZKkO/Wizs+OhQwYJzyWeaDHsaZ2dzee08AYXNFh4rVQCNxJzhdbOhfThTDhwv5uOp3UDNSWccF/Py2kaYh8cTdnl77hDUeMiaT2IcoNDZL3JGfcuxJkQgXfmFNRsyg+z5UBDje3NvoPVIH9o8Nh5NBA5h+lIqFCwSdWj0o6P31m72Ne1gD59CDhOaUgwD6oj8VUFFcwY5D5yBdDJr8aQDrt3cNMRpDAjIhJ9uzWbLqWzoEumkROw7uMuEgpLA4wwTBAnQ0K8kOeD36c4gfXf8/r1G/xhBk0yypYJoNXRucUQFXn9nDw8eqPiFc8j7q15BCZnat8+/UUHL+8QW8m//p//RtrYAF85VCLCHfP32jc2HIxmdUyxTVCC9x56f/bGmTFIYW+gs8RzxyeWXRNanU+s0Wrbz8EBn7/wIbEFfdwFk+tb6hsapjHbZGRMbmMZhpM0zZEoViycsiImAeeRAEwizlug40ZNoyHZ298TnBjAJEA01JKQ+87mC5Qppdc7QppjWMNpl4oYG9M7mtlVvrm02/v+Ye/PfyPPzzu+p+74vkkUWzyb7mp4ZSSPLhyyvZNnaTRbrRZAEaywMO4F/WGz+tgUCJBsgQOCsbOvyXD19N2+ySFaxinXfZ/B6f9mT/0BSC4OZ0XSTxe/3czzP+3kfE0VV0slRwAPx90GhQIN8fifyjBi5+p3WDOSvaNoJjuDz43F922qJOCY7xG/1wHTLjs8yRSN7hIuU84r93ag1lJV7Xb+1RDjsdMYpR3PMTHU+B2WjMAloH/EOmU9TVECiojBlxs0ZBBxPogyuaWjue80PLGWnAAxGA9ZvNdRV94ZTFdt8fp7379dlSmHJCGiB7MGZlbLYbyrX9uLloSoi/r2MEbHHL40mWkx+LaYOrfkDu1HEjynOMDHNOxiOU10QXAxsiR0bbFoOJf7czoM9Pfx3h++dYbKo/i3H/chlmvsgW2CzdbtNC/ojivgByup3WhYmISMZl+MPi8XrmttkulCMFAds8/baXEuPSCmr6yWDwUM3TS4f0VP9lpM/CnPR4/MpMkiU+H5fsyRYbhBu1lcLclLqtYeaEVBtkzQSyziWhsxogE8HhBCPR2KvUaEOpyNLMHO8qeqw604HujCQbHC4wPLEfBzZAgbQ6ytFe/n6tTVIUjGzDEL6VFys3evbmjIolV4fDilQ/er6Vs+PxBhg3lGrK3iHz0jFOrOFNRtNK2Rz0k1SGOB+Ew0FJdvw+JzkBToB6SrnMzvY3dGsZbKY2FW1JgITDF8q3Pdvj20xQ+NWkylFClLPZKxuGH0rJC00qo6PMs46XTFwCZDGk1cJND6f5iaRhIMSAJUChcPcxcCBToowAK4WvHHRWlJpYyXWbjbULfpDfs1MmLG02wPNg2Dt8u6Aw3rYt93VrT/oWyKZkR4OmBKYjMzdgPeemTyb2oOHT+3dq9cifUCAYW6JswxkI4rA2XCqQxi5leQ7w7EtAwF1pqAoqznHX5fD7tnHz3QIpzJJMaR99H0YBAxmOkhns7H1Zh5dlO161TzzsaVXsw5CMXPZeDy31bUVq9SccQYSB5yO2E+8HxmjuIk185sfh5vR2MLxiCB4BTsjc7K5NRp9i6XS5g947Oljp4OFiMV4ojNwjFI4eHkfXP6OtWHDSUCKxL+Vp6DrpQDNr60o8ot9Seg3Wl9GDnQwFFeMb+SEdHenv1O8QS7i67Fnr6t3gt5D3on55kuZnrN+ISJ64nFLkrZ0fiFNOrgKPyd+zXgkwwCG0AKzFdZ9/boich9uXyAWoaBPKNT/9D//B8vm12w5mlg8n9LhDJLy5sUrSyXjYuGCQKHHplhLZ7Oaq3LQs8/owBhhMdtGgsXIgM9PJwi6g6kMlxgjG84FWK2l7U3rD3v2aP+Bih0MLpBrcOnhtTxFLx6Li1DHvAMPbEYqMNT9fp5TUl17+dzRY8JLCITD1h8PrJjLW6NKd5typEwQ9LBkxHkrnrAbyEG7uw4/YT6TIxD8CLSuDw72Nd8l7hIZHmeOpIh3dzLwB/bFeQv0Cw01OdL1Wl2SHb4+yUH8PCROUZA82D+wzz//wlYKBbu+uVERyFiDQk4JN4GwwbBl3NZXotSKpG+gAJCZlktH1kiT4lq6zBOh2MoqlYqCEJkNzQIqCPgfPCzOB55byOO3+L1CgyKfS5kCli6bAuz36zLVtQiX4f+PWuPBMys9OSvLBo5DhNmY1zz3qSs9LTQJ/2cOq5ANyd+ZywkSZK7YaN53ms7MsNVtqULj5aJN4lCARcuhhMapU29oJiWTfAzQFREVk0kCWZ1g8UvCsoMBaY+YEfBCmUWRBEIld1W+0QCeAwhiAdA1MyzkEmgEXQuSFxaaMZHLCjysbuL21pk/kLNYyNvaZklSD6AojjTE37xM5jmVq7LE+eOl0/mhI+Nr4ASE1660r+ZSGPFi7LAFmVE8PHio2QJkGQoQmJSQMTh8Z5OxEuaZb/rDTgIPSRr122sRN7BiHIwd/9aVfN7ev30nP9O9Bw/s9ds3jtfpvaE04nbpydotFT/Mn3iHoAHHClbP2GQ2llUcLivMI9dWiVRb2AgP21hEGlV8P9Eg5rNpsXPHs7ltlTYsFglLIvX65Vu9Q9YIyRJHh0f6zGyGyWQogTaMaBxQGAEAZbLh1jdLOjCPjg5FksE7lNka5CMO6HQ6Z5dXZYnlsTSbze5NRPo9JQrxuRoQjtIZvTPGD7Xbqu3tPdDXIk4PFvfh+3cqKvBcJW8U4hVzftyRYvGInZWvLZMpqPqnsyfQGvcnmNa8Jy6gt6/eag1gtM7lAnoRSCRsfWNTe4ECTOt9PNJBVSiumcfneBJDEGNWSV4vRc54OrJQJOM4YA161mceN5/ZJ598JFalx4MlZtSWbr86ALSxOCvx7oC9WFce5l9kwgYDWt9YP3LA8DWlTW5ChAnawu1VFF3A59MliuwH0g1+0/z6kNBBoVCt3CpkGsSRdc7BLemTQrcxvjCNcZRcwswRp6LhyIrFVceiDt30fcYrX5uOlj9LZ9YbAGXCMA6Yezmw2WCizkuQN5rKsaMI+MAz+PLzr4SaML8ENsUqlK6nfF0R+jMZ9uz1y1f6GciRlRn9dGY/+MM/tgePnsr8Zf/JgWOi0W4KuuXzCkGKRWxnc1doiXToRioS1oxmwUD4/rxxSDFc9vyiQ8bxSpaCdPTQoYiCC4QctcF4pKIA2VwuzWwXkpzbEqmMMmIp7NC5U4jg5HZ5cam9yp7gDED2x3nHM6MDhMDFmjg/PhLpEEMF4FF+L9yA07NzSZn4d4oih18QUHGus6lSUefNuIALEWid0Y7kipjMXF9r7fL7WE88+2zGQcgYGeFKtHPwSGQ5nsPx+fF9TONI0DRfg/OLYpwOFeISBfp1lcjAiC0nU3vy0WMVprB0K+Ubm86dIBSyryn6/uRHPzSXN2iHb97ZuN9TjjXPT+hYKCDYHvSOs2I2GkluRpdLEc5aHxCyEomI6Pp7d5ly4UAzRycJBRlY6Re/+KWNJgtVCzI6SKe+df7x+hyJA2QfXiowJDCDqOz3doKkhEAWcAyZnXxPFiLG40hK6Iaqd7eqrHAmAVrDTYZfvHAWAbBDJBrXImu2apbL5O3y5lrVHQnvVPHMt5iZHr58LTYlM10ISBtbW+b2+KxauTZPwCs24qA/tYd72xKaf/38G3NDwS+sqKOiG8O+LuD1ypOWuWYg4pMpAKQZ/Ihltu4yS8fjdnV+bhWquYwzQ+QyndhCFHzmEGw4KkqkNchplj63hT0OFMfshM7F6w/KSGG1sKJZ0ZJOiAIiFNVmB7IjdUSQE4HZ4aC9/ualbRbXJceh2magLzITFVs6LQLOi6+/+tbKS3OLWFTSDgTguiwTaODcmpWyoTDP5qJgoM8vEb5SCRVLsFKZbxLr5EUYj2OTciN9qu4hRHBg7T88UF4hUC8zO2DBWv1GLN0PHsxU9P1uX2Qv4GVmpxAfYFjTZWIWj5POaDTVwcPMCxnGbIyRRkQRTLCvEWznCgW5I7GeIJ1Ur690kULC2dncVMWNDpn3+ub1G8F0xE5Vb6+1QYFSR7OlLmsIc0DR6IfRywEhN+5qgo2J1Lq4OLdur6PDFoZvskBXWtAahuzCOxUBaWNDcourm7IOySm+zAv0xEF12cSstRp967ZgOZvsFbl0w2Gv/GAF/SVgYg5l7tFrNcUaV0F07zzDgbkBI3o6UVh7r+kwZZ2Lry0iFelMOMxEmectJup2OIy4NFbyOe0nvFMZl+Bw8/Of/9xqNWdOz/t2Rh+8Q7dtgNCMR7IxJMAaGJqUJQhfFCw4STkSFma+Sfn4KpT68lKdpFxxSlsi21TK53Z5Xta8DgSrVb+zZ4/2rTsYWDKXsYn0lx2r3FwLCeE9iR8xmzs5nbOZhcMB+bt+9cUXIviJj9Fs2fd/+EP7oz/+kZj0z777sRCw64tzyWqYpdKVBQJ+sdO5fCh2ZYeYB11y0DU0rRsbjh0hZCHkKiTz8Mw/zByXPpdmsBRpFItAtIx2KKL5Je1z5UYFjdApWLQp8muXWoOgf8zAO21Y3S0RdFi/oApiT8cT6oI5eEAlvjWDj8fVsPgpxGaOAQS/nz+HAgNZD2cvRTR+wDQdb1+91kWPo9uHdwqKtrW1o6/F/yfFQMcZq3zyySf6e6awYtcavazb9W3VUpGY5pl8bd71oIezlF/ezzKZoTE5OdUZICjfvbRWt2u7m1t2fX6lwhgXKgiBasICPpsvfXrOuVTCukjazHSh0/06CNJM710JPtGg2Mr8AklDW8+Z9XtpdM/L4CUTrUNqyvv3R/b8+QuLRNNaAILyfKSuO11oMORXNX/87kgHPRuZ6pFZAV0OmzqVywrmFXzS7jp6TkEIAZnQ09H0cCRB5kIHial2Ji1mFxczxKKbMgkem5ZMJ616i3QjLpgKAslsOLHlbKwZLQfyydGRuedTXRgcwE+ePLXr6pVo6yRy5NfWBG0FfW57/uUXFo7ErNvpquJkYfLfuECprDhUMoW8DhgqJjxsOfx6AxJqtmU1KF2pzNOdlHgWxoO9HX12DJrRxfWGY3u490CbCm/aVu1WsGc4FnFmLdGEsgyXuNqk42JFE2cG8YaFtLLBoTOUOxQDfL/b0WOyCaiIMR3AQ5MNx0WALyidduX6ytJyB5qrSoUQw6zK7fLJAxcnlRGdaSyuC4MqmQ1VlMzDZ7mVnHXvWuahAo9EJK7Gy7hSrQuqGQ57lkhnZai9tbamUGEQgrtm026rkGR85vUSnn0mJiJFDbFoVOlUl6SyQJZgLl2+uNSsGRcXDkosCHP5FW0o4DguoXajIxKHZqSzhWZ4pe11e/XaubzpRNMwEenI40krrjtmHpBRXr18rQu3sL6m0UO9cmObGyVrdumGvVarXVsIGzwsFx/saUMnYjE7Pz6205MTEWAgvHAZvHv7TnNADhvWYj6VUVfOQUslzYEMKaO4WdTc++T9OwvGY/bw0QN56755e2SVq6rNhn17cPDIRvOlLaZd8wV8Gmfc1VvyOsUPGSg+5HWpaucXlx5FJrNDSCsQ1dBoU+SxB1l/fHa/Z6nDKY3kCcbzaGDFUkmEDUKfg8STyTAgLOY2nTMEKQopSEW+gEfOOei2iTKjIKaQduD2kWQqsNz5RYHFgc5fdBx01/w+9vOHmD6bTO3g8SOdL+XTM4tgAjGDUR/XjJ93zpqjk2ENhb1Rp2vze1RgEKZNYY085N3btyJfMcf/xS9+Ifb3YsRMP2gbu3v2r/7iZ04Hv8DCMq/z5fVb7B+zOowhWNH14aBDUQhUyEXD500olB0yVsSqt1VdKhjyE4wOHL67syMomk0HmkNnrsLp6krnH5cThfUHtrYDu/c1G2RuCfKG7Wf1pqZ9BVFLHWMopDB33i1npeQoHSxFsdHzithUq986P0+vZ4k4Bvoz56KH/DefKQQENjKjANZFMh3TJaSZrVKanDOKz8a4pH7rZIc6kHFMzl2snRJkzV7Xqje3trlelE3g3LWwqD+qPy/VQjBol2WH2QvxUZ7rna6VVouC3dMrebH1YRpjggPfuFK9sY2tbcG5XKhB5qqZvJWvrnW2cnHGCG0PhW2Jdjnks5vzsi7LZrctHodSdjTHRpLk8DYoaH6vOlMeCrAHH3I4wlWkZV8/fy07Mg5iHcKIyCkdvG5Ba/wgbA6q3Y3tXVn1pYlnQoO3dMmTNLlWsHHXYXZyiALvJuJpWQWizAbaxWVmnYOVeR2G6xhOw0iDNJDN2vlVWZg71SOHPa4/NTokf8SC+JYuZ9YfEC/E48Uc/tryJMCjmSutmzcQVtxUrV7TEN7j9ypBAbbhdNTTRRJPJJ1YKH9ATF5E4FwSaDbXS9vqfqimmGf4w3HBgcyMHFYxso+ZYDIuUcgGzJihqkMwIXsS6AeXIXSVXEjMFuQ1OyACDOjZsYzb3tkzpPjAS8xUuGyxn9soFuSCxDzn8qpus/lUEhWXy2uBe7N/BXV7gJbwQZ1pceJIM1ly8Pnlx8rB3x4PZJcGHA3zrlq5kcUcJAQqTpffb4/3d1XE3FTuZDyAeJx3xp8hVxSWrqzyxHQlPahg29tb9sUXX6rYoLtnCH91VVaqDHAM5CcOa7SeIBC4tAC7Ivng4kfoD2GGg4D5HsSCnd0tFVpHx6cqMnR5DAeqzDP4FhPwTZi5yCQuHQ6wBul2kWpg8g47mDivmxraSY8OotlypM6fw6lWq6vDH5MLGfCJOPH++TdagyAWQI1UwswkKXgglZCZykyQboTvKWlUypEUAIMhQ8kVcrpMyjfXEq3zmY7Py/bwyRM7xR91bupOgJXzhYxFQ37pfyFXfIgnU3fU7YgwRroLkCpyGg5YiHEUuMz/fOGYNZt12cOB066tpEUkq9XpaklEAXmYSSSPzINZGfA5B1Vpc1OFVfWWAshhmYLKIJFJY7A/HlnoXhqBWUuz3RHcD7GQOe+kP5D/NB2vQuN9fitXb5wIRTdszqiFfH4RZYajvvS5wQgmL04sGe+u2+oIcs+tFCwWTdvR0XsV5rBx6Ry3d/dVOAJ7HsNe9gelXb+6vrS72p26PrfXp9D4n/2b/17zRooB9qzX7ba374/t4OChdVpNkR1Z/3xgQauYLRBRNh7b7sEDpZDUb+v6WRx5GvakSbu8unTkWeO5DBdY+oSqB0I+7RvmmrVG3VZW8/qekGw43/D8VoSazyuNKWgVnSiIkxP83lZHy1mLwxjrnVkoDQUsaRAYAuMJIBd0i7RQvJahBX1BS+dymmEuxmNxTgSHl6/EXPcBC/uD4iEEwkFbXV2zSqWqZ+4P+6XpxoucLnhlo2CtekNwbbvO7HzIdrHVjVU1K+1m717nHrXhZKQUHC5qUpPwIoA0BWHq8qJMSqaMYWTS0+0K2YyGonJ0Ix5uuZzZ00dPZULBz3NXvRUvJZbNaNSD3Go5Gip5Jp1JWfWuZuPuTPuCJoKO2O1ZWqm04ahDfp/YvFSgMmkYoy3r2evXh3ZZrsiFhQ8PmUbdE9TuWFQHKQvRieFpWzKLI5HblvOxEzLc6mjmWG81Bcc+fLAvBi2Ls1AoisFFLiCHBX+er9fHus/jcaQp2YxgN20SAnqJLRoOdZl1m3VLZPPKZ9xcL2mOCrWdAwx/0rOjY0d/OcVXuGebuw+0mXEdoiqiom+2qDI3lQOJDILOiwsVfZ3bvLZwLczr81g+k9Gcg03JLIy5WaPZts++971vY7xgapLvenpyJjmOqiW/V/D01fmlKlsd8rAV8WJdXVEFTneIzaK5PILBIKfQ0YQhzwwHgsUbraYVciuWjIUtHPHbi+cvzRvEHu1KByvWiKW1gt3W6ra1u23VSlXZpbAUZXoR8lu1cncfg+WwliHWQKJgYwPzEjnFe6DzlTcqbMRsxi7PTy0aS2kDoy+jk7yu3NgffvZ95RlSgPHfeDbAZ8B6/DOHGsJyNMh3d05g9If4OUkTbCEYklkfVmtQ3rlomMdpdosG2YsbVNNJHLqHgQv5vL5WFf3xmIBg/ECn0jriKvXBKJ/CJpcvqLgBcQB2HU36so0DnsScgrxQ5jwcpFjhla9vlKHJWoChTrcFoQMIF+cfnmer1dD343BHW8tlz+FF90FijNiF04nWCX7SkKcg3nFBXJ+cQ15WwcQsnAuUaLhoKCBJGV09UG694UjBdra2dVCxjpnbUmg+eHQgETwQM/NBfma6K7ok/JCZNQO5wkpHWtRqN8zt8VsoGLf5cmLzBak3C0XyYVZCF8KFx9osriK5Gun/U8pMoaCfV9wHOkhpo016V/Z9hsO11xPy0K41LHhvN8gFALHOxfpvt8WwlYOUNySL0eUCOB4NbFxrhXdGhzyfzEVOqtaY82f0/JReRGThaGjRaEajmpDfa36fW+8Jxy66o/ptzUmfIhZtbdX+6t//Dxqb8OxUfPv91htN5VeNJSFoF7rGLEzsbFbEQUiAoCRT2L0+vwoWuiDON84mur/nz782jxcCkEtFmM4quakxxppofj1Dq12vWSQQVIC1Ou92W25TjFNOTk/Ey0BpANkNbgDkILrw9bV1nQH8LHS6QjowK4gS8MDnzan7dPbTxDZL64pyI86QtXZ6eCQin4x2ej3xMxg3DfpOmhDvVnahBMz7fbb9YMdevXgpzgb+2IzfMG+gAMBzmxGDDCS6TTVPwOmFTNauqhXbfbhvNxdlvTsaCwp30CM04KwxRguV27L4IaBQkkKN5iqInMy0heRZuGIxt8XIB7e37b1de/XyhQXQ//tIwsFGMyqkAP0pHfWHLGUpLzD2xzDo9+Uy/ZAOw2UlQ+FGy7788iur1u6kN4SwwQviQ0NicQFHkS9HAHG77QyNQ5CQOBRHshukrecApfoF9V/PFcQwpFWnyufwZaHx/dAdqoL0O5ZU7VbDHn30VJcrGlRYuoj2meexufj/lhzC84XFwziNeESnFuTUa4lSzUOfTdnIsHrzWsi8UKy2YHcWN7FJS9vl2ZG0q/zi5ZA0Mx0tLRQLC0aGKj4c9xwI+n4+AcSHoThaUyAcXildU6/bV8XL5yQZ5uDRQzFIOSCoEPWzRiLWn4ytelORD6scReIJQVkHDx5ozgAMBbsYRxIZb2cLNhuTF0rOJZ/RI2N2yBzHxxe2u7MlaJpNBiSKifcHg/GlzRU9RY4nFxDenT5zaxPgFATiAHz2QeaiiyEc1vsFaYDFuLm16VR/brfm2kqJSMSFKEgK5PE479rrFTwlNul8brt7e5rRQs7S78MkHIvKnjPTQy6E7SAdybDnfH4uNqQJCOhZE41GU13ZKlKZdlsbicobHSvEBGZRqXTWUIjyOTh80OHhjnJycmp39Ybt7mxbr9O0aCJh0XDUvvniK4uEcb8K6NB15lMzyyiz9FZEmdl8LPLK2bFz+KHHPT89EaTV6baVjMLnkIeome0ePNE/E/0HDFYsoUNkbryQcUW9UlcHTTFZ2toQeeLB/q6KKTSmV5dXgvzC2O6lMnpnCsuOx9X1gGxIO7wgk5bc0aSHojmFAAAgAElEQVT2luDvTtsCnvm9fhMinEtSqfXSup5jq9WTIQRoE3smloxYLr8qFIVigHfHfBgjBdjgunA9Hnv37rXe1x/9wfft4vpK32tjfdO+/uYbaV3pTEejvua1fDbQD7o5TAF6Y8dWb211Xd61EJa63ZY93N+VqT4G+ZIYjcdaK48eHdiXX34t+Jg1RNHFOkILqhndYKLRkZskKLdJosEBfHrm6HR5Vj5/0L7z2ffsR3/2Y80LmY2ynjVf6w1UaKIAKJbWbdobOkSe01N9LyRJkLIIJq9TkAaDGmXALmeNcrniPUyeMMViJIRJfl0FI2cMhRkjKpEvJzOhHBD02EuKW/QHrHxzpS6TIpp1CFPY8b7tOLK6hQOp81zZf3KMc7lVpIFccQGyFlQcYjuIYmA803gERAQGvBMy70C+ERCYxVxnKt0fZjck+OARDLKUyqbs9YuXlssWBEEzYiD5CTc1nJbWiwWN6Cjk6DZxioIbUCEsxLW0LqRMt1t7nOIikc5rr4T8Pn1/2LysAX7xGSZD9PHExyHDikq9AWkUn2e4DzKJiRD2MDQfGtvWwOZT1sdM/I1gOKA7iAIIaBfnLdbv71Vn+sE60DG178vliLxSFhhVDYuwtL3tuG1A2w4EnGiwTkcHKhdCcXPH6SImA2tU7ixMhNKgpxkFiSHlwxOr3d3a7uOHtpjhujFyoprmDqOXzUvSgeQUHPpk1iEDmEw0Z6QjTsTj98LzkGC720rVdjY2ze1ZWL3W1KFCrmgqnlHXwGK+0iEQtixevnQ9Pay4Wsrqmy7ktWLt/tTy2Yy1SFdhmN8fqDvjIMBabDBy/DQ5rNn4w8lUlyhxbojgmdns7x/Y+dmFZqmRgN+OL89UeeJyxEbn0IANSKcTRFd6W9fPBnEoHEvIkivgYwPBkB6qM6US0+wyk7demyKgbfnsipyCSOXh+d/Vm6LCc5FRWVPRrq1ChqGzZci7kBaMuDIKGAogKnwO6Uwua3eNhk36I5Ep2JAEmzMfAbaHqRsL+DST4x1zEKhlIKmC0Gxg73t4lefChnJ8P+uCwGUdKYnV+NsEECWZ1KtWvji3lZWijRZma8WCmNW31Ypl00lB7ccnp/KVhTSiCj5J+PpcX5tLZGt7W+5CzLuwhYP8wAZjxgoLl3g7jRtAJFxuEYdIGuq1WyKTZPJZ+/TTj61+V7Wbm4qeEQdMjAOh2bZ3z78WtIXl49rqqv3v/+W/qHOEMUzxyPrhEGDGxs/09NPvaI4KsxCZw8ZOSV0o74iK3+MN6rJGasOBdXR0KQircnlhiVBEki+f363v/ad//hf24otvdBBzEQChY1I+no5tsSSSC5cwJ0iBxBe6ediQriVoilc/I5BiNpcWjD6ZzC2tzhJ2rkcM7lDUSWOhM+Td0UV9IAhKwlYqSV/I4YghBoUCRv5vD48E6TFjA1IFjeJyhwAINMllyprHt5rLcm93X88g4Pc40CjWlCLkdFUccYBy2QCNXl5WLBRiRIJ96K1l83mdNW6v21bXSpqRVm+uxDI/geVaqeoyZR0oZMHc9m//6t/Zk6fPpAs+ONjX92K8UKncCnFjDSBPQSZGcfPBB5Z3SKFIgYmsgzXEPiMbtNUdyJaSWL6t3ZJ4FqdHZ9bHClU5sGPzB7H5g5m7tPW1guD/tZVVkYsw4sd0BHIaX//5189VXCOvwQ/XG4Bt7bVBvy3OBmcha5HCn0uY/a2RjS4WiGFLdcrYSt7KXCSvgs3rcWtfs244x69vKjoTYc1T1EHm4vNwVvAQQiG/XV1dq+Nkxr21takxDu/thz/8Eytfnuvs9Pj8kqlx9tPgSDolkwyv5u2Q0Nh38krvdy0F/C9p4eDe9zmi+wLjCRn5wywejOz47NgiPrr5ubgMOC2x/judgfnMp4ARkCNGQOyt2Xh0z1Z3QsXlQy2exe8ygu1eU0rFgBRGtHLCu8fObOj90YnIDxxCdK0X52fmDoK3FxXmPJh0bdgdiiHZbLTMG3QON9h1VFEcdi6ClEcT2cgxKxFpZLG0eqthH3/vMxu0m1a5qQiqikQSYsjSMUI0WM858wEuLTShWH8BTaUTcVuMRtbv9FU5HZ+f6UJIhEJaAIoMc7vELgV2RdPJ5UHEG/MCSCJAJlWG2tGYKsSRDuqMLTxLQS2YwAMpw05lxilv2R4z1ZxgnJ39bateXinUGYiU+V3Yi5n3XDNDWKJUixCsMLJnNsjm+MPvfmbvXr+2i/KF5QpFdVRAocAl/XZTs0EuE2QR0zGxcS519Mx5g8x2ZnNrt/sWjsYtFvaJkAAkywYORh2SEZ6biiSLhO3Vq1equNHKldY3FJ2n2LVc1g7fvdeslMuV2dfFZUUHF135oycPFVxAocN/p3s7fX8q9iOyBboZoGqSNYCJqTRZP2vrazaajMwDoUIdJIebx3a3NzQT4sBnTkeuaDQW1zyZzrIF0xPC0dLxR0bWE/R4FZkVjEfF+GYDQ/3n8qDjX9vY0LrD7GICknKHk0rQPv3OpzacDJQ2FPIFbCQGtFcs7fW1DXP7ScqBHLRpy+nYzg6Pla06hh0aQUI10owRne3lyXs9L/YEF2g6kRaz+EaGATd2e1fX2oDBjhSHZ4F930pxVV04/zvYfygpDDITElR4n43anSUicelEcayp3NXNAm7rVW81K8OPFwJfPErn6bVWD0eYHZHkOGCxlqSTUYfh99vuzp7SgzJ4Fy8XkibATi8Cow67trOzJX3y0m1yheKQlfNOJmfj+UKXMYfp+ua6ni8zVH5mIth4u41mwzFH8QWsXr01kqSIGKSj2NoqySc3mczY2mr+PvvY0RsHXC4Vapulki5tvIDZR5LiDGfmnowc8kwiLqmN47BFB0IQNsVFV5cC/AxgexAU4NfabcWCHp/OGgiAX33+uaDbDvPiQND+9M/+3B7uP1CxBPy9t7drv/z1r5VhzLMvFtfk1cyegIhG8g2FAuOeepP96tKFQITcRmlD75iZOs+QNVvc2BDEzHrd29uyDDmtc7N2Z2Tv3x/adDayYNgvxjmdLecPZLFRt6d1f9No2u3Nla2u5MyvrjVljQbGKWahoBMCDjT7gUxGowMSB4SPFJB8WCRFrIWg3yfiFdB0cWvTjl6+0Xqkm+RSPb04t9zaipCe1Uxe5xHFH8Ug2mSiH7uDkc4wYvQ4q0FJ8GTBya1221CUIWcEFyEB7j5mwXPHcpPiCtEGBaLLPVcTxEWP2xPoApaJMMZh5pLeg9EIfBQ5eJnZAKey4UC+y3BcOA/gFNy1e5bO5MzGxLPlRBykkTk/vdT5jVsSMi8i6OBsLL2u3w+Yl80hv1YOtlZbnQ1OR1Spv/nN55bL5gQ9IPSnU2Nw0m7VRR+XD2sgZOXyhTYcK4LOhK6KHxo4EKP3ZpucQI/ac+YsP/3Lv7TjN68keKbqwdQaTSQDbCXC12paAFt7+xaiCj08kh6NLD/mAnO5fczks8pLp6pDjsHhRyUryYzfgeH4nlTiDH+La0VR9YGHJlMgloDyNRG2MyPlkkjGY9aGaXZf0VI57+zsipxRLBK0TPW4rsWOwxHfA4MI0kiAVm8VWux0smQnUhFCHEHjiAtPaWtTM0MOJqq0AMYTLYJ+IRy5LRKOy2uW7hmNLYvINRkLohwOp2LE2tLRo0HlV14geZoEHbtdMsiHlcr/DyTCzI6Lj89B6PAnn36iypBDi86AIoQ5DZs4lkjqGWDThWQHsg9fY+FyIHVIPxQlwNMiqg2Gkhfg8iPm5nRsuZW8ni9z5a3dPekoWVdkHzrVJJ1ZVgULJA02AwUQhYXHH7DFdK7LtNlpipkMfA7RggN5Y7Okggl7Pd7ddflSGrpery3heqfVkjQglUjZm3fvbbVU1Myd2exNpW7TxVgzLlyU3r19Y5loQlV/m2o6lVIqyOvXby0Uj9rtNY5EWUFUHBC9dlfSEOwE0TYDhfHueT78WS5ADhDY6cBwDmsaXsCt5l3Pn38jjTOzqUI2q32G3AbXmr2H+3Z7daVn6COYfDDQbJekjksY2cDH9TtdOhDTyAzFJ5a9R5GCfR8QJf9dRL9ez+bDkX4v8qcE3qUutJBjWSzytbm4l5BQAkHrNFoydgeipDBiH0Ei4udhBkzneFNxPIZBAfA5hh3q9qEjninwu9Go26DTsVyOyLC2PpMzNhrao0cPZVFJ6LzX77elK2AhnxPEQKeGc9ekj840LEgXCz0IShRazO9IiqL7g0nPRYd5CyYk6L+/+M2/iNRCklIsmba/+bv/1RbTiRQBvBMkaUfHR0JK2AtY8sGPyCQyNhgPLRyPa16/v71p5/gTp7J2dXlujx4eqOvi0pZdn0ICJurKiahDGsfsl1EP+xD0hHOUXxSeaysruvA2N7fsn3/5S2tUazr8U4UVG/Xx917RZe/3clnNxRz2+xlxNCUN5F3yi0uRPbOxvq5zFpITbmgUv4QbzAdjm9jcvMGAHR8eqeDY2txU8UXRhQwM7gluS6BTaM6LhRWxzJmrJrM5mdUQzk2TEo9G7PjovaLe4HLEUlmr12/t0cGuLkNcpU6PD515ssujjFTmt6trORUp+FZDzHM60bHOIS5UivDi+qZGR3Kkw0rSG9BMFDQnHsONaWznFxdOQg3oD3wPTIICmADNbHf/sY1n+BcsFNkGs5szjDvgdz4zpStlXgLU4ThjNO307EyL4fT0XAtY2jUcbmZjCZQb2Lt1mcEFVVmuFNdldswDoHuAoEPUGhAQFwgyGCAfXj5zKb7X9uaWeRcQcDCe9tn67q4YflRgzA2ojFkwiJQVznzXEFxA5hFdb5xL9fRUjEMZqhMCvCRmK+eQGrwBwa9AsXgJo02Uvk45vi6LxyKyrkMIPprOzBdhwE1wcUsQLfARB8oHuc9oNrdCNm0XZycyHfBHE5ql4rZEQVAFHo0lBA2lMwmxbzkQmZ9iPpHMJiWmppvi+1UqZcsmUyLZ8Gw8S49md3xOMv6o6PhaTx49lu6Uz4P/ZzKRcjpl5oWzmVAAPZ9mSxZrm7s7quTd945UFDYsNt4BcXbbO9uaWSNp4GAgsq1217DJpC/v3DJRcfGkLUZ9ZVDKzJoD2uOxPpFgIg6gr4sIIuPidUwivJrTcek5m9BtjXZbXaRswygQuIx9fkH1gYBXRB5Cg7nInaKgKd9ViCAJUf2d4GUgUiVlYPgQDou9S2WKFIjsVshBsP2YNXNBk9aCi9dVrW4Pnz5REYUsqt5uyuAdCQ4zckThGICjTV5fXbO7BskZfrEgg5GQuRZzPV8uPQgq8AiAsjCuuDw9k56X9cIa4dJBT40OlJEFn++jTz/RZQrSwz4CLmTsUG/eWiwWtuXSLZ0us0p+FmBqfi9G/1x0PHtpB2czHVAMcvGDhZjH+gjSypDq0unZwcMDEdD8Pq8Yzu/fvLGlm5BvEj5i4i80a5cqmByTd3TMSyWGkMzDOgxFwjpcOQ8gznlczjwfWD+ZggQ0lrsVLkOBaMgyqZzeEd315eWNJdNpS7F+GzXYB+aPOD8D4wAQH+aMbtdcl+fldc1W1hxrP0hkjIoovNGm8jw5e7b3t6SNpHiSK9d4rjXH+ILnDtt0NB7Yu9dvdNjjMFVY27D/+Dd/a1GIiCG/3Hwg3txc38gFSd7P2Yxl0jld7vAoOE+q5WtLJaJWrlRtQiZoNmOJWNjK5Us9DwpXLpkGUYKzme3sPtDMnbOHQ98JuvcJgnct3HZ9VZGbk4tixR+QdAuOBWqBaDxpvZZjCKKiSWYphNNjRerYmQKnMnNkb3GmAfOzt1ij6KIprnh2RA1enAHFhjSWgtXLWmEWDMwMAxsSm+R7fr/OZwp8/rlRvRV64w2G9Bzgx1xf8hwSKlJpSlACZFfQ204s4HPJNEaORvdpXhSKxNGxFIMhr93W29/mtYIquJZT2yxtaaTH/qaDZT8hWeNzPfvOZ+KOfLAZBTWA/Y89JKoPPhvjCeRLBB3MXV7bPdiTZWPjtirJDc0GyNPv7jIFv7lP8fhgG8gldHl5pUuKS49kD/SVPCna+evqjT3e37e72q3dtbH0CzmaxLV1c+NGBNR67/BP+DWVeTG/IkgMcowTcksMlFv2VP12Qw8BeG5zf0/EJlxdGLpjFhFOE9q9LjgJ5iXpHz2kMuvr9uzRwb094UDzSDpR2UvF6VgwWMOqDQ1SVyO+Anqy8cSmC7PcypqNuwSII5sY6Gfd2Nm16WysCKRYgAXmV0XK4Uh30u9y6bsVgux1hxUbRbcif9oREBPZe1ERmvwBl5VICLm5diLM8Pf0Qw/Hmq4t2ATolfBnoCNkG7CQ8XOVO9HcZXOXxwr5jEK8mYO8e/telyJsW2A4X8hxSaHjoWrFVo2OhPfB9wRB0GJ2IT3oWnFlVYQFYG4xYQfYqOXt7PzCYsmsuUnF5HJbcWwRuczwHKXiI9GEkANmLWLNeT1iuu5sbYkExIGVzmetkC9Yo0ZQ+5q9e3eEVE9WhOl4WtAZlTbdFTo4zOvl3JJI2Hn5UrNOZpop5qMwDaG/Lxeau2Cgzc/CrBuCC0XFzhYdoFdjA2bGsJqBuykOIdEAJWE8ksjmVMAwbsBEvriaV+Axh9dMGre0CHSwPEEKOIRwyckXC/byq+fqkj4wIEnTYQaKhIQ1/aFjYP/QmcYyKfv+9z5zCEjxuEXTSctm8vrs5+cXtphPHKtLr9/WtzdtNOzJ8ANCy8GjA7k7iYDl9d0XcRE5/EAc4Wd+9NETcRkWXI0uj3VqVYslUoJ2M7m8uWZLwfQ4TgFRDiZzfS3Y+BOitZpV297eFEOdNUFSUygRkXabKDAO+g8OShSSkWBMUDYzPEXTQR7rYQwwlQd3WH7WUxv2O4KkV7cKtre5ZV99/oU0j+TgMqvk0KcQ8vpD5ve6VID7AtjQBVQ4hQJBsXIhtpyfOxc+3a65JraSL8joHpSo3hnozCJhSOHstTvFN6L5pCtGDnXw5CP7sz//qWwr45mE43qFMf5dUy5JFJxPP/rYcqurGjthqiC70WrNWk08k9NOjB2MYbdblykXB2eAgr8haY1x70mo66JLxZQhFgvJsej66tqJoGs2bf/gwK4pjtxeEbekLa3VrdvE9GNm4WhIIfDMpbmUlhSpMSdong6cfceIg+fC3mftNdoNkTVZk7CxmeEiZ6SgZ6+ubWLVWpVbE2eb3OZu69Yfj4SY4MAUTSW1pgin6LU6KvLQ9VLMnZ+cOPCrTHfmmpuHkO3xzMd9c+GpCyEKs5i7lgoWHKNgj9NhjkYzjdaYEYMKTOewsUEtOkLbpmPH7SmVI0R+rPzVeCxpx4cn4h/Mx6Bbc3kK4xMg7ZItJZnha+ZzBUtm08p/ffPihdjAEM4ISf/dXab3s1IOAkgwbK5avWFHZ2dy+VHIM8SOYFgLGEu7SCKlATDhuap6IhFlYzJ3gtzDy6ZTpNsjRDwY8skMer24aQvP1JZ4UZrP/LT2cxxqYIBONLtDUxhLZuzy+Fgyj84Iec1CQuZuv2ORQEDaKKolqnb0fOhduSC4/BuEeEOcgUBCeLU/oOoZckQXY+jpQoYDQImffPczfW46Rnwr86WiDest6cOAeD2LhXXHeFne2Up+RcxcZC5UfIjCA9jGzT2CjSIhmJOOy0coFlUnAyyxVyoJUuXFR+NxGw+mypGko0d4HQg4CQqYAlAxexZLGy9Jk8AZZWyL4Uh081wOvejCOm3HlJzKvbi2anNgnlxGVV4hnbLuaCro9vTsVId3xO+3CF+7j4tV01zYv82m0n9u7Gxbv90SYYqOAKi+h5TH7RZ5ytH9ucWiBLpq395JCwZpBmch5leQSTLEe/kD9uL1KyusranyhHlIdw1LkW6GX3f1O0uEQ4LbyrdVzeog9VB40d0BT25uluztm9eqwLvtrqKjmDe1uZy3NzVnPT89s6SC2pNi+GG7KMlJBZPzqLSDmUxWEVnkYGIriKSK75Xgv9vMyleXFvMHrXx9LXIJHSiXPAJ19MQYgnO5rm9t2Bkda2HVPv/qK/vsBz8QvHh9fWNH798LBeFyp8MLhPziFbA2H+w9FOuYw3WtVNL6PT4lcSdk1+WyDbtE2yVsa++BnJU8y7mMRQKRqObkFCWYdDBPZ73RVX4IlnYFQ/LNhT065tDB6H59Q77H6XRC6wyInDk/MolqrSJvVZJpONyJs2JtoHmkIINoxmXCxeklfiybFlklFo0p39LrDtz7yy7t6ubKcpk1kQm5ECCi+YNuC3j86vSxo6QrBiaEfIUzDXpXDkg6M7oNUJpMOquzhpEBchKKMwpJDm8KWEiPnDtbm0UhNnSmnXrThnAZsnld4pBqGJf4FjNBiL/8538Sf4BD9y//u39rj599KrvEUqlorSasa59GQnfqXj2a41IksVYZ9Xz498vKpW2VtsV0x+4ulU7al8+/1oWX5GBf4KvckT8xFTpFOxf1sONcsBiH0oFRrEAiBAGgsKUj5U4gr7R8WXZM4oncy2cFyfK8aq2Gw+wfDjRv5iLjLKLjpSBmJs66ovunK/31L3+ldwaZCi09hSBcCdCf/b09xco1VHjhFFSRDhRDkEJhVVpxmLQUORTfIbSvrpnGTWS+zqeET/js6PTUDh7tWRfuymCiuLdhvyWkh8+Bdy4ZrhSSPQhDxFTGWF8OE1qWq/JL7goOjsdTek78wkxDlpzjiUZbNFrHJ5fKvfVjXhFPWH80EeGP2T06dHgvDtHSbTu7O5qxdybESc60Dn+nlymzUhGPCCruQGi4srNyWZUULxkXCzFoEwjclxaIxGQqj8PMYDSWZ6uClF0e2310YFeYMBBizKxyMrNoDBZd1VZXNswb8tjWRsmOjw61eaczZ2MDQ0nqcn1uzz75nir1doMOlABjl4JkU+mYDTowW13fskM5bIm4Av6RWb6HBQgUwTxxoUqN+RqX181l2YobJRsPcfchrQFnEOZoQ3WeaKaAwVw+t15wsVBQOgPWZFwysDYjEdiSI22I3nBoyfyKpZIJsSYLubSyL4ErqWCRfETSDrU9l8mqw8MvmJk0My4xGwVvwYbtKDUDtw8uSKpESFkYUQABQSF/8vSRYuMIF0ZYfQtpC79Mv0/EgO9+/Ild3VQVqkuXurmzLVo+fx6YEZjopnzmdOz+oGDTsC/oZI+GQnKroUOj6+UZw95sdZr2+OkTdbHMp9HZfvzxp3ZVuRE8uLqStzLQ3NyRBDDP5t3+7Gc/E/EJUkcqlb6fJ0+t3WxKfJ7JFUTyAZkgB1Ym6/2+yC/NuzvB/OjcuHw+evJUjN/KbUUH7tnhiUXicdssbVuIje9zq5oeTZzPx+XL+wfqlXk3MVcwGDFwb3Usv75mN9VrKx8dy1IS5IWkEbooDtQiOmnm+nnyNBea0yn8fTq1xx89lYYY4hYwM7wBZvQ8Y7ScPFtcW7733R8oxUcXRTxlDx4eSCvLrIrCxb2YWQV4LRJXZ0MHxawskcnJ1m59q6TZEGlAvB/WJxCz8i3nC+0JfGrpCJGEeQIhMVPRU2dBKkZjmYtweRBMQLfDwb6STery+JBDqTk80rHZTAUMMDWoEBIH9MT8wqRDJu/SBSNzcyznSMhRp+lzW1ozq451MXsZ923JAgaw8fpEKvkgrqeTBJFifDO/J6/g88tFA+LDwX5bq9igP5GsJhR0S+7BngFyJnZw2O1YfzK1G/KU50urX5xKfwsk+CFO8X/8D//REpmsHRw8kEyIC42CExkNhzDOVlzAdHo0CnweZCj8dV4+U1gBEhDgdNZ9DY00cC22mPxgbpc0j5ArIRUSWB8JRtRtr29uOVFhY8dMYdR3Rid0uRgsQGYCWaBRgRdCwcM5hK1mPJ1UUUdny4xTkX5erx29eyOZF8+APQ+HQE5yd02hOsztURLQ3WOdSlHPLFLKA5dbKFIH2U00LJSgtLHlJO/MHNtE3MguT48tmYzKQz0Zoyh1/juzVUYGWFB2Oy3bLW1Z+fpKz4IiFg3rZOTEEtJ50yHbjGg9vzpHdKrpbNrWVou6Q0BT6Do5r/kMwyHe31EVLXSh9TojsLnIkzc3FB1RFUItZHK5rM66JikyzFj9PhGWUHQ0mx39+d/ZZQocppnZfTIML/nt+0PRxzkEgSsP378X/MWG4DLtU5n0HJbbeLKQgTIHgHu5tPXtkmjc+DhCRqk1W1ZYyUinCQMVyjNG3Y1mXZBMt9EX5Pvw6VOxedlIXCpAewzjIZ3gnLJeXLHlcmrlyxttfP7iwqJLAyIFBACGWd7HUtEd6N/Rb/m8gh3xU03nC8oE5ZBdWS+Jxn9+dKxLiw55jOH9ciarsDsMoude6wx6NlosFcg9n/Ts+edfWafZERvu4ONnksVgMYfNmi65OydbkMNA+iqis+g46LIXExG2sNdDqgFhAGaeDv/RwBKBsN3c1VQFwsRz+0OWSlE9A9FBCPGoO+MgLZ+dmc1cIoywAZeLmfk9fqU2cPBhNzecOhq68cDJjby8OHPsBgl7Ho8sFXUG9xyk0krmsiITAS1RVd51mra+XtSlQacjf2SKAEy9iXSie6nf2c3Vla0XgcKTgqu4zJV64XF0pRy+HLzYITIro3smFgwHKIgIwLFAVnSxbC46Mkg5VLsUZ8zP6dzZcKlM1lbXihoLfP3llyIVRWMJEZgoyCAkiIh1dyf23/n5qR08eSziEJBWHDeYoNeGjbaT4pNIqSChc4c5DDqAhGvucgvVSISCSgLhHQDnX5w5AnW6Ed4zf/HzQYKh2+DPbm5uqJPha8LcxDqO58aByJrGvg3XGy+6xcXMBu2WpFGl7T3NaIubG+r0WsyPDch/ofcEm/jR049sMJjK2SoWh/gXtiZFJmb0rqW1CTnXmGCmwiUVTSlEG4ZosUA2qRMGQPEg3eXAgadBeXiGRKbp5xqPRdDxBT2Gsz260uvrii4EMW2jOC01FVGWjWO957YeHcIQBxwnwu/iomyl9VUbAuxB12AAACAASURBVEEq7NmleThpUWiGgfRBEdCCwoC/va1KW9ht9xwpjGuugPFg2AlH59AsHx5qHXmCYWmBX/zmF7okQQxY48Caf/+f/rPIhPFExCIBJw6MrFOeNclTFDaaF+OOZR6tTYpBzE6QXzBGoEtKr63a9emF5Ch8Bi4718KlQgp3MUYzN9Ube/rokbUabZEzKQIxJMDcgyg2Rc0tTKQ8Zuiw6HEpQkY0aHcVNoFhCfNRZC2gUvj78nk4Q0hFSiYJ4J5ai3Xicn4flzBF07A3UN4p75Cfh3ljo9VQBrNIkSNCAW4cYhhua1EuLjgUnEMe7c+9/YeSmsG5gMfA+6AREWlzuTD3xKzWrKsgICgcBIhmgfNCFoML0/didMFeQFKUTieFcOAaBdpFkev8HpQEeQWKq2ivQTILy4SEbOD6bcu8obCIaeWzYykAYPTyuTlXaN42tvbkQEY8Y68NqdGlz1T9ncG8zFDuL1KRWQYDBbUykG83uxruouuCTcsL0XA7GLL82rp1Ww1BMo16y4LRiCp7VW0+t14q3ZECfxcuC4Y8Sm7JZlcl5WCxA2NBBGpVKkoLCCfiMlEH/lrMx0pjKBQ35bjCLM7vYQCfsHK5qk3KJgZKpSLj+wLJ8X0r1zeqfGHZ4rrkj4cs7idFpmPvjg6F1w97+I7GrNXrS++ZT2c0v+tPMKCPiZhAt1DBbJ1LhK5laYp8Cgbc9vjgsTquW17qRlGHecgfsmG/L1MJvi/Plfkkn58Di8/MbIAsWKpFBvVIXQLhqCAdLisMx+lAMO7HO/QOPdx8KognnYipQBnM3SJUdTsNG6KRDSWlwy1u8046mgcxw0Ooj3wFwgCHIkYBkI88IfxXE5bLZwWpM99kgVK507li18gGdrIG53p+S/Rsk5nkQNgBsgkV/+z16bLCVILuCRKPgrRzeYfJGMQGsq/vz/OgI/vo02eOJ6jHb7m1VZGhEItTUXOBCg7LpMzn4R03xO7jYMC/lRklVTiOTfhC39xAephIioTfL64xlZsrm86cYgCNI5cwDGEqc+au2Kl5wnhJB6wiX1WXffTRx/b8xTcylMBGjqKx2+zaWrEkfStFjMvvkgnJWj5v/88//DeNFrisqepBYOhEbipo9HziEJD6wnMqbezYcD61H//0zx19cSpptxfXIp4tPG6LxFOWT6ft6PCt/exf/2s7PDkT3HZ2dan1VCpu2MtvvtZnokuB1IcO0mVOkIHP57YWYvqIYyiPreRi6TY/oQrNujp35GFIPZi5r2RSNr4nGToJTLBm0yoi2HNA+tdnZ0IAINSwloBdKciYoa2urNrVNXNzjC+SYmZ+9v3v6GJo3CElWkioPxWT2OlQE/GAxaJJsZjbrZ5t7W1r3zBfIzB6OVnqoAcB4MxRbJ7Lq0M5EY9ozk4njVMYIw86H3S/F5fn9vVvfmO3lZoTjTYaCCH4wx/80L77Bz/QyGlnd8O+/OJrZX1+8S+/lNkA4yEiCh/s79vLFy/EYIZ0ha5detuAX8Wd5unUEXAd6OYnMyvtbtsZemDMPTCvicbEeIVECFTsRgrIuruX+MA2pWimCMY44kPGqZjykPkg1Myd8BAIOCBD/KJwokBGckhTwi9+Nt4XBTtIAQQgwrwptHCAo9pD87m+viaSJIUYxclN+VrfH0g0nnD26tHxsRjTaEvJEs2sZPXzc4YkyakmaQhJ42xqM9dCsH1xY1Ofq4+cZj61R/sHeicUOIvp0rkPmm1d+qRJQaziTGHOSpwk5DB+bsZcO3u7KsiJGYQ/wpy5WYdceWMzZFHRoJ4hFzaQLmxiLFVhQXP2yruZ0eSQ+MCEAk1YB4wSfiedKQbhiq8ZDNUN0K1VqzWxAd+9OxQ0xMZFn8eBD/a+ulESMzaPY9Dlud3Axru3x8KsGrgPRlgI9t6QDL6C3Dbev3uvqjeLNOPeYBmIgs0iB5Y6cpMN6w2cS5wuJZZIWKG4rqrwrloVXIRdGA8TxptSZXjQbrcOdRjBVCskimQKBQuncPCJqcNEFtAatC2CbrGP00ZLXUZxa1dmD8zpTs/PLU4SDnpJ7O2WZqFIQOQHCgAchbZLJc22fMGQ3IscHiW2lS7BNHTzpZ1N+W8GvG6r1qqCLajY+kMMJzDAn4pGr5gqLwuK+YpPUB1SGcmTqJqnM/vxn/6JvXv3VqxZYNeJ22UfPfvYvvj8S4c4cX0lBie6Rw7agMttqTxQyEzwN8QuZsJ0LZiTY1x9V60J1mITSDcGFAhrGrZtJKyLFWYhhudJYrgmBPjO7KJ8abnVvA52OsBmtSqYjU2MOw6XLtYXOCxxccjYu4MhPhdBQf9+Xb22bDwheYAr4Nf34+ekckYkji6QC7bdHZrP47KHD/asTtA18O7Jia1kcorda3Z7IoLwLoGYKKBkQ9nv2lqJnNS2JBzr65uKP8M2EmkO7+/8qmLpXMYCJBe1WupEWkDzhRWxLnd399RtA0th4XhzeS5I+e2711Ag9P3o3iFnMVc6PD3SnAvTADoWGMQQiLCs3H/6xLKZVdvcLumCWltftfcv39r+wQNZ5dVxDJoNZS1H14P9HJ0I74wOB03nuzev7KNPPrbHDx9ZrVq1YCgo5jXG+rznWpN/JnidzNY7CLTmWk7k8BOJJy2dy2tmz+HUa7RsMOpJIkHsHn+PZpBLLWVxuLW+aa8O3+p9ze6lCk0O0lJBesi7yp3d1usiPPG8G2SwMrNqcQkiul+o6MGEgAg3IOby9aVmycjR6N7M77OAx2xjY1UFzPHxpZ0cvrV4LKT1k4jgptYVJA6E2uuObG29qDzl0vaWPGMZS7z45rkO99rNtWaxMMc5TP/27//ebipV++y737PzizMneNrttn/8b/8gf+71rR07PXxn3/vep/ar33wpk3msF2HHimPh86pLxuQC5jpOVECyEKD4O3nDXBK1yo2CD5hr0i1yWYaiYY1nZC0ZiUvru//4oRCVcX8s31+0l94A3fDAHj585Mz8kKbVnLOUd3r8/r3Ot72dXYeFDjeFkUizJaVFbrVolSqWimQ5k+mMhr4hJj37mQ4S9ARGO103Bf6HOEzMVSgCkW19/fVzFTHxTMr8GETgpETM2WIuNyl4D/xcFJl4OUcjScle3F7T72OEwloFpeEu2dgoaU6rZ9dFI5pwEn4iCRHsmHGDOGzvbqmQPHx3JJ92Cj3m4TwLuvS1Yk48GDmb9QcyfSisbFlv2Ld2vy45FkU0Y0aKDqLe6LITUZjD9Nq/xV9y+MfqStl22IeN7PzsXNl6EJCoMHh5vAAqxXa7KVKDDyE3Djg+jzYilwStPkNoiC1xf8jShbydI/7eWLdCLquAXzoOqkHIGpBBqLLwyGUADUTAPJEFg1HDByYuMyLi1kBJqBa5xJl5QZRhzsMByjyCrmN3Z1cHDR6ysWhK3drMPVcQ+BwTCkze51OrX12rQGCgA8FnsjRVoVQ/dHUcBhjEk9WK+QQvuddqa5743T/4vjwqTy4upJUFSg15HSIULGW8dJFDDCfIQkISZwPdspCkD2zfiVjBP6vyZH7k8dqCsHEO+UrVklHmEh19HodIk5SryGX5UrAr4bkHj59YjfioCPKDhrpzOh4OnnQ0Lh9Znlf59NyiwYAgXUhRbCg2Ue3mVn9nXuv1uKzTbOsds3gns4nmGhsb6yLZGNZj7bZkQGgaz47P1aXPllPJCPi+JOXggMIckS4IGJeuhg5cfqg+nzxqxRx1LTUjDmI8PxwK7VDAQflarjAQYkiWYZa4ks9Yr9Ozq0pVKTd0mkGvzxbyPMWIfWmT0UAkCNYMFToatWrtRpv86rpi/+rPfuw4FfV6Vr25luxq7vHav/v3f2W//udfiAkKQYa53R2+0um0qnBlOHj9ls1lrXYJfwBJxlDfczCbOjN63J0WC7kCXZ6dy2GKjQ/CQjEEEWTn4IGlUxQSYcsWcmI9+l0+XfDIti6vEP3PBGUB4QGNIREBuRgMxs5anU9VIKEXhOH84GBPGjymd0D2/TGFZFtkEhjMFDJcSKzdMPFbvqD2J65eNp3ZweMDwfUiG97eSt8NugSE6xBhAiJkMb6Ygy7NzfrjjgK12/WmrZY2LRSN65KqXF1YOO5oktH8YiCBthNGO+sbNi5Wl++OjuR3DYKlVm82tkjQb+eXFxaOkt3bt9J60YbTmSWjzpiA7malsGrdVl+cgtHU8Qk+eX+qi4Yimw7runwm2Ll8dWM//elP7U9+8hNxQPAF5pwBafr6iy+tWXPsG+dLj1WvLuzZs2eSqvCOOQuxD6RbYvaXSERsOB6K5MY+AHEo5PKaIweDuJ1hl4i/9lKm7XR7ckKL34/DpgtbXS+q61q6FkKcyCWGu0AByO9HS8r7ffL4oR0fHVuZPRBFQ44nel9rmrEBe2K+XOqc47LkwERWg9UqhW8FYlE8JXVFu3WnwogxCO9WdqBYq6LdJlJKWmmn4aG4lUQqlxXKQdYu6/oKOJygeYXRO05v/kBISMtacdXevnlje7u732qrubTpHCnmKaAggTE7dtBC8lovbP/gkRNrOZmq8GTWWqk3VHzSRYdIKKrfSasOKz0dD9vp8YlGR/zMd92WxSNZu2ZW65nqIoUVDUHsulKxzc1tK6ysSrf9W79MqabYdGw+LlMeCEQjZhWEP3Op0EkqCcXvl0wA+joidzBuDZLdBNr2dZkgzsXZgmE9RJLRZCYLL+KRXn/zwrGXy2YF11BpcblSwQAlEB5NtcIDQlrDAcyLB0qiK6RjQZ+pMPKlR7ArJuvAuv1GRzpUiAnQ+svlU0ulC/o8vR6JFmSnerQor8pX1qzXtIj4i58BYhKQETFln//q1zLwJvcUcwVseoGbkFPAbsU0IpOKqStgpgHc5F/SifltvMAX06fBPRd9PJaw5m1dGipV+fOZ1W6dw/eD2bvMJJTowgWWtEgyY+4ZSMFAVHjICRh+8xzY4Dyjbq2ly5HqOJqMcas5kLrsCD027A3lQoVrE1B1+z5fkMuaw7OPTydkFXNbE4MGDPQxdbjfXDwPPiPZj2z+Z9/9jnVaDRHMMLzo3PVFxqIbRUCdW1nVBsXOkQMMqr38XUc4oCxUUKlz92BijvnCiliwaO9go9JBchDS4AIxKvfUtbSf/eVf2PnpqaL/uqOJDmEQgyz62gn0fo/gJg5UDgMMtJn7OhmUrXtbt4DWrqLaPH5denRbvcnEfvyTn6gYvCmXZY7P/JgNjQTgVz//J63VQDCsA4KCAtiS2Rc2j7kMRLOm1ikVfA1XmtFYnQLVuMcf1IweKQNmIkT/YYjw45/8WPcIMKs/6LV3b49tNHX8esMEykOYa7W0NjnA6FzkbxvyypITjSTJQh998olFYhEZHByfnKjgxOQemQUHIPtxY61oh4fH9xKKhIIlNtbWRJZj/VxcXqgrQkYU8kWs3mmKeIdl5qTbt/GCTE0If11bEHadjEnCw2f3wQoeMi+PqjjZ2t0Rx4ILh/ME72KkCxR3wORX5yeCJSHzkCACc9NrcxGGiLxjXcW4wINBc/uC1qhfOzalmaxYv9g7ggg4KBpkHo9QHdj7MhppNXSGMUP/67/+a/PHnHB2NMNcFjzf//u//l+2Cgt9MtSeJkwASVz58kLkMLorCJesBeapIFkQqwKBsOz/KH5hML9+80az0tvbmooJ+X1nMro4WMsUIJyTviCWo34VyRCW6EbRysOsp4uH9EhSViQatIvzUwdNMHSjOaEiWztOCgtnBXtpa39XYzgQIAhJaGkxyOeM/ur5c1tbXROHJR4NO03CZKa1S6Eqz++oE8vI+gANQr3A+QOyJ1cqLGMJEYhFZGABEQvJXjKR1Lm5Udq2i4szW10riIOQTmacHOZgUJ+RApL9wF4DxcPgA+tNDF24PPme/EKTz7PEnnYKj6bZMI9rbvFM1o7fvhfiSEABfgJ8XX4uCH7j5dS85rcBqTPxiNWbvCNIa468i+58MJ5pXPRbv0wdBi96oLEeMoc1C/Dw3aG6UhYa7TbwIzPTtbUVxwRdjkbxbzcK9l08nA8XBAcocyxIQyyy7qgn2QQXBEJh4JoG5KZsRokzlatL2aBxQQNbjYZ9bQD5v/K9Wy3b2d7UvI0uKhpPO3KBZtPpaE4vRCHnoKUSbTar5g1EdDkhp0BOg7MHFzWzgHbnTvMtqlK+z83FuUWzaE9HZuOZBbHou0934Od69OyxpaJxLUxM1TwY3GNYcdcUkQTrPBigRFdBqCiV1tQ1np9e2JtvXpkRyxVCixeWTy4mzfwsHxbBWnFNmw2Hmmgqa+lERAxO3GXyOUfrKZjWzMpXV7ayWpQ5ASHXMHxHw6kWPhcIdHNER5s7QJtAz1wAftmKYUjAs3S5F5ImOYkwYXUqmiGR4LO6onkYcyC+nuDcNKHtQUGuPHOjuJgvBCFeHJ/YytqaurnnX33tdNOzqdYRf5YCBmiQxY5fMhV9LBm3VCYpmBRv4uuLCyWS8Fk49Pj7dmndXFMqW3w/w9bpORc486VMMm1Tm1smk5BzSzScUNHD92Tmc1cDep5ZJlOQnWG1eiU4n0g3ZkfMEoubJUFOwN0yFfe4VRytrqzdM9NngsaATfcP9jW3/vQHP9AGv704t50He/b5r39tnqVLY4fzq3OrV6tCVbhM5+ybhemg5908fvpIeaz5wqr96Ec/svOzE5kMwIZutpkrzkQmCgT9IntRSFGBY/ZeKuE3TbGxEB9A3qwLE4mPjEdmljZz2xzjkxYXgsv8oYAlIxnNLHvjru3tP7IRBzzklnDQ3rx6I9gYcggdyahPvJZLEDleqtWrumVWCioaYa1HA345oeVyGatenYlUE0IzbB5dHsjaGAtQCHGWpNNxFU90qygDBp2GdIIff/yJCvVEKm7XF2d2x5pbWTd/0CO2di6bt0QqI4YyXsqgEVzoV0DbPp/IarxnYF2eLaxU5bXeIyB7Dw7sxz/+sQXicaE/yEQ4Q3CbOn73Xh0zF3c2nbG7RlfxerMRRhkYSjhGNfmVgkYmPEv8jZnt03my9yiOTs7OLJVJ2NbOtv3jP/2zJVMZpbUwqqCwwM0IVjKzxHa3p1loB8QhSawjvr0Emy+0/zgTCoW8/KCBwbng/bC6KxXb3duVJpnGAzIT+mN8yUFmOo2mkME67GZ05NGw5fMZBSTEIwn5pzOXhDDFeIezVJm7mYwKZyFimOcPGe8NdQ6yz3rNlmUUyD6z0npJlzmEJC5MbD7RgVIUcM7QLbNHYNvz87Y7LUXHgR5ReHtCFOwmO1K+XyKd0CgO+Y/SqmYzFbjJVNTOjw5ljciojCCNo5MTG/UnQqp4N7hjAb1D0GIvg1pg9r++tma16o3sGieLhcXTOWX5/lYvUw3z79NB6CzRIEIb54CHJPD000/t6rrqpKr0HScUzYBIRKkznwmrEoGlOB0P7KsX39ju1rYW/HSxUNoEHr6QR6J4eSoSqacKCGMDBvle7PvAyTstbbRWo2WbW1vmCwUENwKf8OCHMNliMV2gzETZoMoINbdtrJesM+wJKoL5ubG+Ybc3ZS1CmHjKJpwMBBUR3DvFLSYZkZ4WUfLaSkELHRcZLPqQNBweH1txY0td92o+a9ulbXv1+oUtXGg/w5ZPpO388sq++ea17e49sOLOqg0hfoQdmIKfCwhIafXY+nmJDZtacb0o4wm0uRflq3tbvrkV8jBbx4IHOUgTuYSyGUM+jKjbFK/KUmV2CwGquLku1uQt76fetECUnE1HhoMvKLIadGg9/EVrNZt78FHm33tiHpKpKqnKlEs4KnE/GYOc0KAAbFzgRjopDj6ga4gREujfa2Dl26p5GQ4rTkgv1by0gMSuBfzaCB4iV8yBnGu1hhAIzLodlmjY3h+912ahCCpfXll2Ja8Om9ka0Cvs5NubG12OoB3oRqlG2cytdlMzz2a7aw8eP9R/7yDYd7ltxhoJRVSMQGKCm1HI5K1yWbbzszONITAl5xkFAj5L5osqIAhCAO2o16taM7DJIXR4FiaPXlJd0KoidfpausMVJ5LN0Dn3hKAA/wPTYtgATEg3kU+l7Ec/+akNxxN7+tFH5nLNZS13cVmWRKJSvrZAOKJ5WzIOCa8jKFCGFbOZbT84sKPDI3EY1kub4i5wyZRKZE827OXzVzKH4HNhJhCIpJyg5pHjnsXc+7YKCcWcQmbkaPxANDANuby41qEPqxyD+kQyJy2oeAXszVpVjjwe9qTPbevFDc21B5OpmOMj5rPhmEhG5ctr2yjErdUeWySc0p+bTjsyQwC2JFWJYpU9yEwY4pNrMbOz0xNZdfL9YNuyfyjkiRE7vThTIYWLD/8/v/fk8FiEPpAJ2v1mu2F/87/8jW1u7emgZk29evnSvvPsYzu+PJVfMc4+jCTieC+Px3Z6ema5bEYsYJ51B+MFSGqhgAIuYMmGE0l1nNjyscbYG1jD4wpGB6YkmmZDcper8jUUaf1csPP9Qb81e30ZJACR45xFt87PjBYTXgUuScPR1Da2+Po9i4e8dnL0zj765FOZd7gXU8ui++0PhShwKSK3KRbX1QC9fXeoz0aBQMFDLi8uQXTKSK1QY8DSNtiufr/ml3iVA/1SoHImIGejgJ+OJlba2bEe0YBLt90pdm+obpKzD3Iho7hWpy3khrEeKBzjuAPISKOxbF45v7isISZ63S7z8U4jAaEszPQpSpAlwhNgpABByeshYQdNfUIjEJj+jB0YXdDcEf7BmQyiyVpt3t6qmUL6BRcBRQD6Vdblb+8yvc8klVdmn2ofN56mHR0dqzpHFxZPJ8Rwm42n1un3tWC4aIHp8oUV5WfKOs4fVuQZsCv+nXSw2KUFoyHZCjIrpTNjXkA1AXSzQus/GEp/Sqs/6rbEQiTKh/nEx598rHnm4fu3Gj5jUYgZM5e5D/LQhC66agf7j/R5VrfWxVrjMsJEmQ3PIcHCpVNJFTK6SPGIZfHCci2tr0s+0eAz+n3qMplD4mJyfnEu26w/+P737eL0yMplwrKd2aL8ZrMFOzk9M5fLp/DqlRxd1sDOT04101zZ3JL/LUkVPg+WhwF1Dxy8Yon2mhYORWyygGrkFmTFTMmWU0ulYDSHbNRjZjLQDC/iv4+Vc81tMsFSz/ERrtVbqhRnrom16nXbXi9ardZUdwRJASo9s+0pVnIDvE6DjnvQ/aV9US7r4CDMmI0HlI38KZVOOJFTmDC8fGmRsBP2C5tTHacLFyf/t9N9XE3Qu5LMw4yOy5T5bCKTslG7J5nH02cf2ft3hzqMIGVQeUOHZfbN2mjc3qnDwA0JeRQFGbMVXKtCPufz032gRQTOYf7J/KW4tqYDDf0bnXIqGrVXL17ItJz1it4OmPns9FSMcLpI2MDhRNQx9YhGNeeDTcH3hx1ORFgqk7L2XVtzuRBQptdlS97/aCL7QNiGsrYLOogLlz6SoPdv3yql6PD4UBfsXbMu4lMyErOtnV0J0HHDSaXjQk5uq3XBbK9efGPeYEQHCSYUkAEpTJCPYM9ILozH5ZHeGf/YbqNjW7t5m4xx+xrqe0BAgn2K/n1hE/O5fSp0IEONhh1BbuwLJ7M1KPibdcn3x0pSe7OwYql0SsUHTlsUE3AoMLvd2FwXhDgfItBfqltYupfaj9boCJHgPQSjUUsWNm1ukOpmNl9glO+XHpJ1hnZy0HVsAHmnnC18YjSQXELsc5jZTtcTVOeEZzEHMCb8/H66q5//w//rwIqTiQ16Q8utpO0//W//2b78+hv74z/6Y51pQL/5fM5+/Ztf2+pK0U4vsMYLWeXqyp4+fSqWPb9wCaLjwciM8cVqIScmO6HdWAZSeOGRS6EJmsd+y2bSemagTLFUzIG4ydSdzOWkhk0kKMHm3p61mx3ZEnImodemUIXF7Jhb4PATtidPH9v/8X/+VyED0+nAnjz7WETQWDgkLgg+3Oxf5uaYPHBRU3gcHR6L/ASPIJZKChHUzN3tUmHISIRiNJ6Mq7iGACRypaQqXgWuq/BvtyxH4MFsYS74MM22umvOPhy1mHfTnSsbGprkAl15Xz7YcGHoVDXDsKVVrq4dL3Jb6nL1Lk1jHP4sa45zJJ5MS6bDBby3t61xx+XZmQ1wyMMAv9XUjBYmNGdGr4+3dFznApureVtz4ulw4ne55KFMA4X97W/vMsUtc0YorCPmR/PIRYqHJDFbXH6RWNi6jTtrQ/0POuxOLk9gHNxibiqXFvCToRkRMSmZyzjShh4OIOTQhS0MlX6B4JcUBCfPlMMKP1gM6lOI05EruF0KDUf/SZXrRmLBDG0+VbeFBpCuGc9QNghaT77eu3dvtPHmiKEDATHyEPbi8kHlEk845AN/1KkyYeLxMpWQIGgLycZQRua4yeBoBCMszlB7utDhc/jmpRxpcum0DrX6bdWmkujk5N6DETXB551eVx13OpMxfywqswhmZpslEk3a3/r6AncGg47PLzR6FsFkhmen15otIMEIvnt6P4ialz6fDvxI2C9ZzGJm6iaZdUMyIriaRX34/rU9JPml2XEKFWYZUMdJWMCmEOcmr9cJX1aqimP8D8EK+JBD693bt7a5vmEuz1K/H49coDqYicBA/MXcm2oWiFSypOlUTFsce8KhoO1ub4seDywNRLe/90CdFeQtmd+TdgGz0ucXTEWYAd01Fb0OViKc+kNZ/7HOgNq4HWDsaT7e70vADawFasHPkog6UXx4yzLvm+Pi1WmL7EMHwGWNnzHQ3fnlpZU2N/S9OfQ4gDiMgfA5XD+gM/xMFIL+YNh2HuyaP+IT01LmFwuzdqOrNUBFzmHvD/nt/Pi95BPxSNyaFIiap071GXDkIgUFkgSmD599/zMhQLIMdLstFg3bm/eHirB78nhfGbWdTtMyqZRIJMB5UWK9Bn0LxxPWuWuax9031zhqjWrfElG64YVVKnWLx1I2bKD/ppNuWDAUseVsqLXdbvW1hylwZAuoEIEIcAAAIABJREFUTF4i/BZaR4rNwoUp4BUKwPxQnsjLpdAFmN8cjO4wrjZ+W9hUqSiRLEYjC9vY3ZCMIiXYEZesid22ehZPejQKUiILpvw+yISDb+FZUChHIzkXg5xUHyw8GcWwxu4ojAMBBS4Ah+ID/C+/+rXWAzDo8dmZ/d3f/a09ffaxpB+jbl88BowWVjfW7Zf/+CuHGR0IWrfXt26nKXIY62dvb89Oj8/0Hg4ePlJSDwUAo5dBz2EUZzKkudw55818rjB0PgcFMoQkXJbo1IBTmTp3Bn3LFTJOQQRJDQc3f0AwMu+YogLSGZdtKpUV6uPzstQXmtvCDwA6ly5zMpWs55//6R/1fti3hZWCLn32Emx6yH90mOT24nkdj8VFICPzlJ8R846NtRUVRjB4y1cE3Lv0e9nXhJegpiB6EfKltMBej4pJ9vnbl69ETIMfAIsfvgBq026/q/kxRTLMdq2lOeCM14qbRet3cJrriBg4nZsd7O87phky1HFLysSaAkVYenASGymIAb0r8Wv84hlRXHabTrgDvAh5EZOtnea9NLV+6WpJMmM2/9u7TJf2raE9LkAw4Bh4A+lRWdE14YDRhs1LN4LwmPQWZoZg4T6PQoAhFtClzZZzwQiCjREaj7CFS0j7SdQRnQQL8INvKaTlJvPReFI5izPNetqCjdm4QZ9bcyxSEeg2qeaZh1LxYFlF1cS8CHYf8Gm16izyeDQqMhSLjMuCQ5mZAJANmxi4mi6EBUbHeHJ4aPt7u3Z2cW5ej98SzCv8Tmg2JAjZXc3Gqvo+iJG5aBeehT4fPxM0eZ8/pE1AMcFnYtHBiEV68f/x9qY/kqbZdd+Jfc/Ifa3Mqqy9euV0z3TPTnJmyBEpUpRsE5RGlGgSMmTaoATCNiBL0BcZEPzVhuUvgkEJlgHLkiWZomSJHFEkjNEsmum99qqszMrKPTIzImPfjd954u2eP4AzOaiprqrMiHjf93mee++5555D/+HksGJReGAqD8ADleULEwZ121UgWd+Bs+SYWZXonqIbizrP3Oy0Z0UZMxqPoLTHzU7F7BwXnwFMy3rVcAoarFMIPMTljG//xXOtLC47o+Xgh67PocBAPTOo2HphtIwfpS3W6FV3kSlc1f5zfE4hMSHzhcyY/JzpdQIv2RnIsP+pqxszYhmNgcU6Mx023uyse8e4tZAIMVv40Ud3XQEhcoHyEWw+aP3M58Lcg5iRny5bYzify1gcZDQYmxBFpgqxanllyQkDByB9RAJXfxzzgUmQg1kNlHzn9h1XmqgrcUAA8ZLN8pkRQB8NgmIS7w9j0JJq+Zxu3rym+x/eN9kObVBExCESLS8sOsFL5fPaevJU5WLJB9TKyqoeP77n91yYXdJ59cRCJ1RUHDQkGOWpGW1uXtNbb73lsYag9sNsY0qnJ6fK5KcMVdJ3oyKickZnmKqaNZ1EgBOIfDy2Mti1hVv653//j9U7H6rXipk9i9QkayudQxA+bScjKlAlkh6nCZKhXaUTec84giKwloHWCawcrPxuvdhc3oiE+159SEdZV4ugQ1TQQKwkR9y3rEpqd1vez1TrvQTsgqE2XpnSZ35hQ53eUKsb627HINE3omYZBzcnJ/VUkBhTNPA1ReN7zQnYT/7kl135DYbwDHY8qsa+e777zDC6DeLPz7V565q++pU/ZZRi4/JqIKvhGpXGo3NPleNzcxWanbbRCqobKl2ILS+99JJ1j6mirl697t4v8OP8dFlPHz3Up9/6tFtOJulUKsH/E/enibuSnXXQUM7mrUFbOaU/LJ0eH5pnADmMahFh9xs3bgWomOSvdup50XxhSsNRXGPOjNmSFi+tmXhGwCbo1ho9Q8NYmpH8sk9BYQxqjUKBA/UcVAgiJjKGFDLIV3JvgYjRCK5VKg5GPB+gWStSJVOhMs8VdI4vaSFjpS9mZkcJuRAqFaa0u7WjSxurLjxxz7HWeKPldcP78AHQ4Wa+GZNuEAAKgyl8d3sdpfNZm3bQNogYyhAWl5YX3IqgIMtlctq4fMX78aLRctLDOjQRLJn0WqYvzR69c+eORjGUvXrWCXA7Y2bKbZRGvfnjC6aR4hEbg83y5MmWoQs2IwcDD+P84sKD80HbdE+bmxuGfCoVMqu4K1bknpCro7JxhXJ06MOdbNamwMm0lSn6Mdzdpw21kpEAB5A50XuAzbm6saLdnV0LePe6uDKkDP+hwUhgYmYRIgGbn4rt8p0bmp0qaefJE9/MRqvnQ8S+dgSdXtdZ7KVL695I9C4uLhqGoaiIytMlra2v6PzkRNWjE80sLejJA3p3ZVs15XIp7e0eaQBEs7aq85MzK4RAJScA1TEwRmAejcjjY/ej6NvQb0X4gREcYF5GRlBnOjk8dqVEMMTS6fDoxJV3yKRWvPnPTioWt6C/1hmP3Fjv4i3YxN9vSvsHwFtolxZVrV0okU7o6uamDg/2dfDiUC/due2A+YN33lVrMNRrr72q9997x/2IcqnszUtggjntCjyNmEJL8UxKyVQ2yABeAjKF2l/UGSxklGuuXVc2z+jO0K4szXbPmw/tZT/LQkHLCwuuGMhuQRamcvTWx7pGxr+zPckgZw3rIeHGrOidW7cMsaN+43UyQUlg/QHhMyMM+3l5dUn97lDnJ6eexWUUBEcM4DHIQyQBaKTOzc7ZMzYY23dVLCHJ1ncviISPjby99UR7B/u69dIdXTTrWppbcPKH8TTauawVoOq5+VkfvND/V5dXPaYzt1T2v20yY81YQ3+sauVCpwdVddtDHT1ta+GVoQ4qJ9pYvqlHT+6a/X5yuOce3eNHj50MkDT+0i/9kiq1ur76M19VPDYy2lEqL+j+w4dGDpj1nirgdjO0Ryu96CyktOd7ShWTSpWvqtQd6I//yQO1DoCeL5zg2gnkDJi/oPEwoDUIVgDrAumZJ9HvmYTEniVBjEQbOAw9koCoRzKhZCIVZAt7WFzJiA9nNveUYAryQuISuagMx5iSJ4JtnK+hrlQsq368rRtvLurmzyA6cl2jcUMLCyva3tnxs19eDuIevLh9Xj1OlVD9omW0J0rij46DkT2KTkyG4HKyvfNswuBN6y/85b9kdSaqFHR4u+2xhvEzjUZp1RptPX+yrfXNTbefOtWGKudHlqVjFBDWPZOx9Nph79YbtSDaAsTb6mp2elbtXsdBgc+TTsbdv95YW3Ni9NH9e0FPuY8mc9Z8D1TcIG5xPpEAAOMS3ElQSPSKxazHnVAPO682PFu8Sn8f+Hh53vPG8DBAbGbnlwydw9qlksOti6oVwuL62iWftThgYRYOw73T6hpGX1ya9z7kebAWLyYIGgk1o0CQlCDAwXuh6MBn+srmFTU4+6cgXB4a+YJwBc9h88Z1rxme/+nZqVJUr5N1xegLifmrr7/ulhncAYotSFdMJJCIk/zasWciPMH7ISLBWfnw4UMVclOeezcpMh6z0QEjg2iJry0vm3tCzKCPzVrOF9nvfatnMSMMKY9Kmvf+sVWmBCQyVC4KBu33f/CuZ02pQiBDME8HTMuIChXexUXN2TMLfXZmwdAHQ/y94cg0b7JRw4KIjS/M26GDXifuIpsQJIQSxpR7dREsY3HwCV27N+g4W0TvlMqQrA/aM6MqeEU2+10/TAhGHAQ3X39FywvzenLvgYkIYPzjEdVy244swCRkXWx06+NSLSGsn0paou/OjatWXoH27bmqQs6D1PPzS7px55aebT/W0/vPVFxcUBlJqzwQZ95EFAaXG/W2irAZc1lvMJQ9uJecOhxcR6fHFq5AIeW8caExVnN2yplWdyiVyrO2jgpWSMAzfc1OlYP9ULNh3VUy6tmZWUtwRSNMFqm3xVlGxZmSgxXZ7+HBkS3vgG6ofunxoKgCXAUMv7G6Fg7Kfk8bly+5twDmQoa7tLLiURUzsRGJ6PV1eHqi6SncG54qQR9tbck9axif9KBh5J5TEdQwSZ8y8YVNy2FBMLNBeTbr5+Ue2cKCAy/D2Kit0K9BfQlPRaBCCE7M8UGCAhZC+xWfV3o8JCDAjt1GwzOIjEa1sKOSlI6nLftI8gWKwkbl8yCAf1w58/2+vHlZu8+fadituQ/XGcR1fNZQOgmEfKxSgUH4tMoLc9IwoX57qHsf3dfyCs4rUnwQUzKW1smzul5sn6jfZrC8p2Ss6BGycT/u59FWTX/uv3lV5aVZnew0dFo/0kNEQJ4+9GECe5w1SUDAzGFqdl5vvPVp5TIpQ1zozLK/2Ifb288/lg8sFXLuHyFqsv10XwtLGa2urelf/M/fUb+SUOWwplQuadiU+08bwQHS7h1h/IxnwXpnv3n9kHRMYF0SMLJ+kA+Cp4XuDSUGqzEOwVDBJD7RwkbLN8YvxEcIbqgTDX1os795/R57rjP0fGV33NDLX17XnS/OqT2KaXFmzuxytHRPTo68NoEXUUaCzb+4NOteMgc1STVnxwcffOTPc//eR0YuWvWa+3e0ON988019/ss/aQTijTfe8OfcO9nTzfXr+sP/510V80Wl83WVl3HzKejs5Ei1i6HF3jevYUCQUPXk2FXpD76PClZRtfNTix6A0hQKyIwWlckWjOrQHwf65zxbmp1zlUdrDI7B3u6+kZxODwnPvJXkRsO+0S5616AF9PPRLl5enFcVKUElnMDBdG3X27p++6qh0V57ollbnvb8K7Dn7s6Oq0kU0eIpBBZ65gEQIKm2MeVeWlxxggg0ffv2TVdyfG5QSBAlEgLGv7C2o9/Z6fct+l89P/VID0gD64jrBNEZYiWHfGE8bjYtCkk8C2B/XosKnWdP1cu55XXYaDiRAyUK1fG8jhFpmaA/rDFzWAiyvZ73CIihR3aSCa/5J0+3Q8xgzK3VcqHDmc5agVBpcZIx40FLTjiB4zifSAB/bMGUAy/qlzKj9ujxtvsVHFqwRyHVcHPIjKkYkMe6efOq9vYOTXhp1c71mJ4nDeR2y4cls19npxVduXLZCwnqNwclhJZGb+C+FXqb9Be42fQaWPweKI6NfQAe2bJt7B4bcMwMUEO/r9nlRcO9bFxubnluzpkIw++oj6QTGaXTYZSmPJ3X++99ZFiX5IAAQlYJ6QDYker76vq6To4PDfvyMICs6aMCT1y5cc0U8Bdbe0pOlcRY9tR8YEZSWbGxp7JFHZ+euCfXtMsL3p3ou5aDFjDD/8fIWqVdRQG5xkcogBS1vXugK9eu+X4jn8ZYEZU3ZK/Z6RlrntZbQb8U+AL4Enak7dOaDY+upIZxzcwHA+rdZ1vaO0R6cM59BnqauOpUqjVdtKjQyu5b8zkgqczNz6my/8LPF1j5tVdeUaNT9zweOsBWRhoObC7OfDHDNVQkiNFDk89P5e3MwNwu1TV9o+n5GW/OdDyph/fvS7AUFVMmnrAO7u7eC7NQeSZ8UW1zwAM30gthBpdKl/lKEAB65IxIcG9IzNhorBPGRoADmXmjCqCnXJ6BdFNX9eTMBwCHCso7CHawxnlejIfQujg5OVR+KmTJJCHZTFHXrt4yDN+p9XS0faLmeV+dxkDt5liD9kjdWlf5bMGHH0kaakceCeBAb5JAjcKfRyN9/tcWdFw/0qX563px/FyHL16oXq14HQBFEpS473x95Wtfs40Zcnb0Zhl7uHfvvqtqgir+qmTdZOYkanPlBZ1c7Gsmvqzv/+tHah+kFB/3fWil8swaB4P36D1YLwRV7kGwMQuC58F7MuNxOBeEI1xBsHELo0X8Oz/rBAbGdbEQXvfjoBkccaQg9cfPmHE8QoEmH/Zopz3Rbi0bqgOmy2YTuv5TC7r1pXk1q10jCgR65tpv3brjivfw8MSkLCpTHhJVNPuK+efHDx56L+882/J9wc+SHjbP5L/6rb/2MUxNPxAoNl4Y6uiDkb75Oz8QQ3P93oiJLhXnc5qazmmcrWluaUrJ3EiZUsKWefS9z2onuv3qbT28+9Azq0srlzQzu6Cz40NXVpB6YFMfsJbSGe0+fabNK1dUmpvW1taOGeD37n6ohWU4Jgiz13SEatPGunkFoG/MZZ+en2A1rPmFJbdQjlFXGktXrmyq3W7YF3bQHWp+rqzVlSXzD7Z20IM+9+tAmIKjwH5h3SNfCKz+0o3r1pM+Pj41IxxXqXv37wW0AgXiRML9RookEm6IVZzjkIJAAshO9nZf6JVXXlazdeG1wFnt4IqGe7sTYGZGaUBPkFnMZlRlfCYeTAo44zFL2Hn+zMGWPUifE26L+9+noS1HBc/z4lwhzoxHfRc8QNqsj8P9ihE9r9sETjEVQ/KBAJkyCshrs75pDYAmEdAt5vNjUUDCqsxDtU33Pz786J4usOY6q7qSRIQbw2F6lMz+MZcHQyqVIgsdBdWJUs76iPR5yKpRSSJDIihRRQEjAkcQMHCgz06VQx+m1w9EkWbT85hsVhNy4kkrIgF5wLQtZjI6vai6GkUtaWYR+OPUKkUs6F67594eGsD0z2CG9nuQAZZUrVXUbvfdS+GBGnZKxo2lu/FfD/NKqGQAi7R6HaXIqr0AK+6bYi796N4Tza6uKp9KaZAYqVQoWQmEniCBixGKSIYPn0pXv+ORKyPo4/0Ww8wZLawsq1jKaWEGdRJGYg48X+s52m7bfTMa88CYi3wmoM3lOY8YcaA9uHdfh0cVw8GZYt7BdtAInxsqPvrI9SYC4jVnaMzdvXL7hgkA/DwzhLFkzBklRCiSISpqRlBwWCEA4qATMbsJaFc2GKwfGy6fLvLs8BLNeo0w5lREK7XXt6sLc3FYSFmmrN/zZoKwRLVIb5UASgYJgY31QB8MJRUgPVSQYEdTvW5ev+axEOZ1aTnAmoV4hMAAidNZteYxjG6rrkEH+vyiSnNzFr6n10S/mqzYbEf6ycO+/8wcK9Zi+NOO2yOd7EMGm9KgPtbxQU39Fob1cVWPasqnCxqgP5wC+oYQkjaBhpnccYx+ZVIjAhgHyzjh2VwqZAJSozPQm39+SoO09PzxscrzsKYbDsJA+JCI7By0sGBI6wtf/KK9eDevXdX1azftKYsIAMxpDMm7kFxmZ0PPe2VVB8f7ijWHevdfnWh8ltM41vO+Y0yCQMmcYxQIeRYEN/gNgacw/UNBLyA2VrahmqAqwefTWtEhAPN3rE++B7iN30lmg9tL7GNhBn7exD9XqvTuTOX0e0EiRI+Y1gTOIzjZjFIxvf0LmypujDW3FMRbHj96apiR549fMgINqIRxcAM598eBKEVgaDcbHtvBtQT3IHge//Vv/bYrMUwIIBL94Ac/sLjKsDbUP/gff1/pZtaz2HETPsdBuAAB/3ZQAqLl0+23pVxX88szagzONL8yo3Shp8vXL2nh0rzSpaRqp2iVX6gzYO561msKRAbUiaoT9AaLxk6rp729HXING77HldTznS0Lu2+sXdLx8ZmDKSNTs9NlB46llSX33yH74QaF/jPs/spZ1RKItUrVQhO9Ud/mGIlURpXjYxUyoZIjCF65etXPbP/ZM3UwFE9l1DxDwjSsOeaJF5bWXNGy18vTM6q1Gl7rjeq59ddxkeLcJ0nCupL9yGgk4zQEvus3rxlReHjvwcTXN+YRGZj7wNjbjx87mX2xuxvGj6ZKwT95dc3ri6SKVgrPgGQa04NgShASPginnDXmyRQKajYuPCfbbHVUmiqrhToZmu/A/9NTOtoLeucEVGaOz88qJoDCT/mxBFMqCTJ+RlHIEL77ve+r3mgHmn86E2CedJASo5IEmmBTjvsd1ZttuzBkM0lTtoExUvGkYnEUa6T9/V3f9Eub17156H/1kI0rlYLNUTFkrrZ1sxfptPtilf09KyGhsEFwSaY4xNou5QleyPc9fPjIDgOu/KiskaTKYtQ7Y5bk+em54RWyk/IM/blzP0ASBnqmzKUi4k2P78XTp2bWkUHTR0XukPfhEKPC4vBhEZVmZ3V6VtPc4oyS47i2n217NhBy1XsfvG/WG4umXMSGDmr+ktm5jFE0z+tKxFNK5nK6tLnoCu7gBWMOGZNOwPaP6JOsrDk7JfNmpMdCB1N5k3VopKMiA1mKURF+BiSg3e7p0ua63xu94uo59mwDZ4hAm6NOyw4u1l29qLuHZKs3hrJbTV2/fsubBzik1ei5R8z7MRYFq2F2GtGKoscQYNLhyXhl44p2mB1LJFxNQnYiGyV52ti8bKEH4HAyVVjSSI3Rp2RAnh4O5A4YdxBXIEbRX6aC9LwwYgs24maOrm1ImOvs4WjDkPjhkcqLc+7x5HHXGI2Un57T8Rmm9LgFjZTOZwx/BbJFTXkOmnFROw/29PzxkVpnMfWaQ9Wr9Hyy7nETsKcs3da2NCJfsIttyBwPWTzVM8+OjU5whe0O5AUjOwiLBHOIYWKgN39lRSfNU71241U93t6yeEQ2m7Q13/6LQx/qIDism0urG3rrJ7+oZrOjz7/9WWWzKUPB8yALhaLufvC+92Pl7EQZ7v+lW/qn/9O31D6QMpm2EklUcZivKzhxZU2QwFDtAblzv7mnBEB0VYEXvcfNImfQRoFR3gsVLfeA62b/ExhtyQV6wH2a+E5yfzgcg1l40eMJFoCHGY77j4lLgTWezcSccLtNVG34jCBZGWfGuv1TMyrekPLJjLKJeRVnYInidXtmJSL24VQx7edOknC0d6hUNm4SzbOnz4zWNC7O9aUv/6R++c9/Qz94931tXr6sUVJqd4aaL6X1B//rQ+0/O7O/JwRKIFGIhLExs8u032hhMcrSNjkIY2nWPiQqiD2YrqcY+SsklMiMNbOc0eUbq1q/uapESXr45CPdvnNbhydIMXLO9ZQYx93TW0IysshenNX9jx5o0A1sbxIFepmjWFKlQtb7fW5p0cShu3fvebyPZJyxFhi8zEtSLAC7QriDxc+ZSWHAbDP9dNARfp6Nx3oGYWiPBh5fHHWHFoOgN0wfOJMpuJIFMoUwCeqwsr5mqVVaXuXZaaM/BDcSbzySSdZY/ySp/TiayUXPqds03M5dQ+uV8wHmZ6YcE05Pw7nw9ttveE1TdfK+IIUklrRuNq5csWsOoy68H2u3VT13IkRsCWd33Qkxgi1AwaVcWI+MMtqtp4/XbN0cnpn5hUDWcisMXeofgzYvQcOC9rW6NTR/8M57noMkowAeQewA5/Tzek1L8wtmUC2trGrYaujZ7gvNr6ypVTsLYgIKWpxUcgzNUtaTWRSn580CTjIO0+26uc1NuLzJ2EXCDyrMlwWcnOqK4VyG5sH1Z2z6mtT161ddWeKtyArnwfC5GYmA0YjheAyJqSQD0UhevXBQgKEI5MoC4LBgE66tr9saiaxl3A1UbCqm3Rcv/LPWza2SySUnvaGmbty6rYt231DjXIn5prbh3VJhVh3YzmRIk54hjFzeC3LXpfUV+52enSJTSMLQddVqo3LFVatWDLEwGsP9Q9ibYXmCynDYc6CC7u6e7xyzhAFys/YsfTfmUHs9Qz+nh0c+kPkzUOpPvPkpbT956lEQw6o06gvZ0PRHYQjNYRiP62s2LMcTczgeaHFh2cGkXm+p3q67okPejnk2qht6LabKD4d69vSpWbJsAtYMs6GW/Vpdtbwbm/zo4NiyjLBRLZnY7WtuYdYSeAg9wLrGfoyxrC6wICIL+bwtyhDiP64cO/A0zzGDhkyxomEqo/wUhBz8UYFaG5qm19tsq3bSUqyfU7cR0+MPd1R50VK8n1R8yB0nQQwHfRQsEBKnArYFHqos+UyoxCaVFfee7ycRI4khEHGNBAx+AY3So/LcLh7AvYq++JdvqLBQVHXvyK0NDBc2r67r33/zmybkoFDE4Y3YRC5d0Otvf0YvvfKqD/xPv/mGWauMzfB5tp8+shrUyQHGBRm9981dNfdi6rdGyhXolYUqMAqGkD3ov1uqMwz7OSBG3AHaJ3xWrol9C7zH97Ku+L5wTQm/HtBcVLG63TPpvUaEJf4tnylOBvYTHwdsJ7oTqDieYOQIi7gw7gHEOuoM7HbUTbb0s7/2torLQ1XOmX9ddVXOmj/x+ElJ1zbXtLu/Z6ejQaur04sT36fDg+MgRdpt67//m39L9x4+0saVTSWSeZ03DlUuzKvxrKY//kdPzAfh+TIbCkELEh2jJjBd0Yd20hRjvATWK+NAFBNAkTCbg19ygLxbZpNTDLRHDS2szWp6qaxhAt/YvGYWckpP9XV+cWoru3Eio6999Wt6sbOrp0+RzcxqdnFNtVpbs1NFw6ck/ghv0HYAwqQFw6hOu3HhxIjPDXkTEhEJP0GHwEVVvL29Y8cUhOUtagNpEQ5MO3icWqGukFe3zegTcogosKUszAEDn8rwyePHtmm7fO2qz3haPHAUsMXkteCFgLhYijEeD2cbZ0k2G7gxi/MWS/G/9XtB4KLb0MLcoi7qSGDGdeXKJRdRBELImJCzIEKydzAfJxlkTUZfjVpFc7MLnuum0KM6H3X7QaVrNDRnA8nMaj1UqI1qU91Ow7yIaqNlUito1qOHD34MwXRCKye7pDJ9+nRLj588cTCNDgluJHAuNkD0J4ENoePfuHpFPcy/swXt7275JlqAgIdQ5gGVPHtE5ReYtWXP+zETSNaLyDnZKfj4OAaE2bTG4ubmZWfKDB7Tz+T9Obz4POsba2GOs9V0RRi0N5Nq1tuqM/KSRs8Uej9i1LhnBAiOgw84mRk1AjALAZgRCJkNjyqTPQyxqDrDxQA/xTn/HT8PLAIhA7ga7Uianq/eua3vffdbdrSZn7vs12GgmYZ3qZS1SAJSi7CPExmc5Kc8h8sG4PMy8D+/MGunCjxPo/4ViUZ6qqArG5vu5dn/Ez3gZFL7ewf2w2TxcSDAzCWtpo9GcMMEFwiEz0qPAUo5A/d4WWLu7V5CteokAoIKWSabhqplbp5xG0wO+qbhc5CwsLFruvXKyx5v6UEUQth+e9d9Rw4W4HUybyp/7jcHbySeDcmA8Rsqe/q8iAhQZdPfYbYsjC+VDE+y9laZkeWA/m9lAAAgAElEQVRwRzi+HYgrvA9ZNogCYqWxwVDZfNmWaQTQfCGuQXOs3YdVtc56alUHOtqtqXrYVuO0oUK65BGdQRzYk/wZ1mpfyUSofKNkCQjebQtQFweLzscqX56DzGS8Dk3CISKQ7k4CVIBCQ/AJMm1jxQo9vfyL87rx+k3tPniimaUla74yukW/EbLH+dmph9Spitk72Mh97We/bg/T1197zXuKYMJ7np4daRoo60lN3/q991V7TFMzmDhD0KAPHlWSoULuuc/myjQWqlIrIKFaZSiaZRwOxXAPYhPi0NjtAO6TGZKTgBsSjMBAja7TIyGTZIO+Oaxfrh+UASkR6ysDMSYgK6HPjOB+x71AqqkkSliJlFLJsrJz0td/7dO6yOwpnaAnnrOpAHuK9diqn9s3Ge3k+GCgre2nXpsEU5LEr339697f73/4kT7/+c/r7oNnun5nRaon9I/+h2+qVQnXGdZ412QZEBH+zh60w3BfCK4EDYIO1RH/7fln95l7YcbWCQjkOtZDJohiYEk47qs7bOMoanvAbCmlteslrVwtqpdsWkDh4PjUwvfFUkaH+y/00p1XHZjR1220W+7v2bVnatq+ucvz8wEhovVTOTY5EXESxobyBVTfYuqTGMGBIKGGiEfhgrUbymFLKz7XEL4nYc9m0SDPaW/vuXksMF+5H6x/1hn717686bTPZs5oeBeJOMhd4DawBmw1OBq6cKKiJcDTP2WNIIYCssjEAURS9gPPkH3unmYhFDUE9WbtwkkDs7elAsb23HsSwaw9cyGKErRJdi+qpyZPMrOOxGO3F9oWrG16pNXKsUaDrmfTC+VZu9tQAD558uhHGExJVr0Xw+ai+oPk8A5jFJjwTli2VHNkYaVSOYgQQB6AwGIfzqadJ7pAS8WCN9+VyxsOVhywZ9hOxQKxKBULmS6i3848YmNfJNkkD649iNmvsd268GB0rhic17lBVGrMYwWmYM99NuAi3NrPq2GuLKGkbaXi46HSibGaF21nKwzk04tiM3Mg8r0mBiGlxaB5PB6qzwwjIkn3ZTgiG+enE2JG1p+P7I0Hvw+8OLeoLiSN4dguMElGSRC9tXUghzXvXzWLlZ4s0DGbb/PmdffUkFBDLH3p0oqrR/rMl5aWDbs+ffzQ5CTEJea4P+5jZTQUFHgMCNj8KWeAeIKS1YaDMqH9F/tmMC+sX7LtWRSckQkDoiWwsxEga4Ai2EFjdtbJTqEw5T4uPW76oOj1cp/7/Y6Z22sIc48xQOEEjik2TrrPTfWAoz3yg/RD+Bl+wUmnT8phx/OD7ETFS8IGzInKASMCU8UpM7a5XsZ7Nq9saOvJYzPCYfCy8UiY1tdXdUb1li1oplDW46cPbYC+/d6J6ocxNc67uqCCSZY1GCRcbQ9HVA895fJUIgPF4iQaLR829Fzxx+WLjWgYyBKfcY9icY9BVDg4OWgcQIA66ZdP+obJeKja+HmeLwEa2Io1RmURy/f1U3/lJcULCR0/21UNs2SIdFTV8/Pa3g9uNYjq71t5KuGRizffflvX7ty2cTwkPcTBSejI4GdnSvrXv/MtnX2IpCDIQ8Iz3cUSPo/h80aBjsOeYMr+JYmIAi3rgs9MFcC9JZjwCw3e6KBkj/Az9p6dHFbhGrsfB1Rezy5POYJe0qx2Ekf2EapiTXrL5mPAAyCoohpEgIKtPlDSKlwdz/ia+c3+Tgz1F3/7K2oWzkwQIpiS8II+ca9a3ZZH4s6PDnVydGiWePWioc9+7nP6+T/7n1mcZWVl0WfI3sGhZRG3fvBc3/z7W+rD3i6V/Jm5LsYm+KzsA/4QS8QC6zPGfC5JQ0jwWYPsSa49Ilc5iUrFwjobjvy867W6kzF0YEtFuBwXPjO6fdSPhspPF5WdSmpuNa3yMiSdsWYW55Qspk3QdAsG7gia2YwjdroqzZSVio89N49vJwTJtZUVG5pTRXLf0fol66ZXiUYzsCjnCoIkkNGAV6k8uSf7B4eGXKnwpqbyhrK5VsQwEH1gEgFmNeN7VMgvtnfdW4YsNBrGPU4TTV2A+IE0wnCmicD+7/VCIkqgdfKWCGuLHj6IIyNBJtzRKqKIoX3j4qtszseoDyoSxqhQOFIaFnDT5yja36B9sf7QRLO5lUV1Gm1XqYuzQeTi4PC5EVDOj1ZvpNm5WVvIgfL9yGFe90s7XcOg+0dH1kKl/4DnIwcFGwUGbYgUqPnXQhXHwh/1bb8GZIp0IBuD/iIwH/AdMBKLk+YxgZP/JnNFEclNcnp29IBOTlSYJovI2wS8dnZq8tHmjRvOOpn5oh9CxuZslXGWi4ZVgBjVYaHsPt/zzB69AnRuK8cVW5AxNsHhDqXe8Gmva3GIxfVLxumZq6SCzOQKVurBhHZ+dlrvvPOOXr79coAk+i1NTweCkWXmJqQA4Op2s+0AnCuGYMz3k6H2WnU12l0HbdjMpdK0zuo4vycNw6KNCryNLCNfG5evGtrkgEA6C6cQDuYXe4ceykavlQySEx/mHjqjzDYWcjigJC2M7Zmtw2OtX76s02otOIFwfWdnZhwy70tiwKEF5AKjGWiEge1qpapMPmsC08MP77u/A6sOhxZEtIHQeb3Pfe7T7uU0L1raxU5vY93QI2ICDPqTmJCcQRKAOLO7/dxjC1iJLS4vK1ea0urGmufBsP5iPaEIs7cLCxP/2ZZSSlmkIlUgMz5wYjY/M69Wpa3+RUpPPtjV9v0D1Y7q7sHb6zDOvPFIQ9iuGlpFi1lUWMf0G+nDIwsA3Z8D3qLaXSDd4OFIX521BfzE4UPAIWhGCkBsfEvdkUT2Q/ZP9eWqKx4Pg+/AX7EQYM2GzXb11f/iVV2M6upeNC0Z+O1vf1sLC4u2n0JEgLGG6umpnYwQOCHwfPYLX7CWLNDvF7/8JVfA5L7pREoPH7yv44d1PfjdoQbJmt9HiYwy456URI2o71+uwHpBTYekgOtBrzQag+FAI6gAoxLg+J2kzD1hH2hhjjgkvswDdpXJBf4ECEFArQIcSvJo+DgahepBiomp06UiDS2EiDHMfea+0ivm2aFY43GKIszyntTJKzXT02d+6YrKV6dVOTg2n6MfG5uBW6tVdVo5ss4rM5I8Q2ZFf/03fkP3H225mqcfjPD63OyU3v3wQ9WedPTRv2pqNGj4nlNTEoRJfGHHu6XAokgAdTN7GxR2CIyBgPUJWuGqb0LM4v7Sm2NCgWoRngkVFAHUCcMgJGo8Uw5zghk/00NDj+wt0df00rRycznNrGR185UlDZNdNXptnTdqSvAa6EAnE9p7vqc7L33Kxu4L+MeenljrHJZtsYBd2pKePXtuU3jWGWpkRhBTaaWTMF8RYmkpX8q4H1zIZ72fWVf2XG62XBEySnf18qbbJSYsujfZ8ciaURvbrqEPfq7bN69bcpP+OeeZUYxSQUf7h2bVMkrXIInwPO3YFSw94Os3rjkYUnmiJ0jgZf/wTDwrfnJibWSq4eOzU5MWSapY1xaYOT01hOxRzXhIfDAEBwXj3wxxd3s6rwH3bmh357mLix95MKWfZ7H4Wk0vDo+0s/1cF2c16yxGGS4KSDB2CZg01a2DCbyaiHkGEWYsG4qSuw8cjAqOZbHihiHZfJjbUp0gZr+/89xNdh5If1Kmzywu+hC8cWVTe893grLO/Jw3eeXoRCuTQW68N1kktbPzQHowS3Hk7JLMMfrzx/J1FgFfd9UAVJsm2B6f6LR6oZWNS1bcsfj4YKQiai519H5hlV0oFaPiRNAgrtnZRbu+ULHANGSkhkFlHp77aLm8D2wOIRjEpXRcD548Uzqb1eL8rIM1Rsx8LyMyF9Vza1guroSKFANwSE98bg6D6UnfbWtr24uk2el6Y2xtPTPMOzszZ4d6Nj+9Fqp/+wcapkra8zEoBTUdoCGQAVvzxb0iQKNYQkY6PTujdr2jpbUVw7G4vly/c9uVOwzBTqOl4lTZHqpXr10KBuLxtM7Og2cqfWLWAYGG66OKQmuZDBNhAgQ7SsyKQXTATHhxQXNlfFl7dgoBbmIF0cMcJ0e6aHQ0aMU1V1jQwZOKnt8/1MVpVxeVpjLjpGXYUHgC9eCgIpg680UwYtJviVoTUX+HjUiQ4yCMhAQIBlRuEfQYVcF8TosBTFoLUY/QsnATWJTkDPIUPX1+J6DCwkTExGz0TF756Zj+9G99WuX1WY8XDbsDm1Wzn6hAqPxAXJjX5TCmp4za0drauj77uS97HpMqA/N2B/xYTNvbzzx7vPXvWjp4VNNUvqgk97aNkUAQTCBYRSMxBAO+uIao/8trBbYtYy/p0EYZBkJVCBShd0jVEuDMyc+PB/7zJ3Dnx60t3xcId9xDDtLw+gm/ryHVydpwRWhZSqDTIFDOz4Q1O1av0VNxKqv4VE8/9au31Y93tV85UjE3q9OTPbscYcYemMRDV3G/9hu/rkKpqOc7CMls+rzhOjAZ2D89VHd7pHd/F5i05fVKUUAVZ4Z2POHAYsMGxismbGRaVQR+pPA4Oxj7stjFRH+aPUSSwvcQPIPPLBrIfA+oxtCVZPBXHRqR4HvZVNwDJ1yoqPXGGiDHmos7uSahLS/HlSn3dPv164qlMyrNpHRY21MmX9bJ0bG1qHk/rp02Aexezh+MAHDb4lmQJKP3iwEJ5wkJK9c2PVc2mQlSHokno3Wryyt68XzXz4AzmSDGGcu0AAkXSOMc42YgFDng6bL/7tb1K6qch3lSJjGAkX1eknz3AuoR9+z2mW7fuaHV1SXt7x2ZrxFmcxOamp4OOgOoplFUFUo6OWREjVZC3FA37vSgcBQrtA4f3H9ggxCQLUzaX3v1NT+XZ8+2dF6tmeBGr5gznGqZM+G0UvnRB1MIAUAZvPH7H9zVhx898Iwo1Q5ZFTcV2NeZ6nBkHUmcAmBK0e9rN5vOcBhWh4AD65LeCAP1NtrGPaLT0dLGJc9DYpJdP6+6ErZMYDYMiGN1htxeMZO1iDks4Uwha+iExYL6CAdYpKCDiDoQWLTZOQCpCnkgVFR2omm1TI92L1dx3bpzW9WzinKpjJ5vP9e1mzf8oHE/OKnWzVqjBiDI7cGiLJdN3aYSQS0Jg2seEtUpkAxzVfQD6buctVqm4ZPtIh9YTCW1s3fgIIaX6ez8jAk2PuyGyF/V7dwAo5JNWjk797ynheGTcbMADYXhUZhI2MEGyP3w6MBBsXJw4mtluB3SUT6TdZITZvo66naojkKyY5WjbJCEY2GxEcgE6alwkCEenUgVNV2GRUt11NLS0rqfN4EB9hz2SVNTBQ/Pw0hmYTMKcFI5MeIAZEcFCCrham2ispJEHH9yeNy+ddNykk8fP9H5xbkzb0gUJyfHysYLKmdnNG6ndP/dHZ1sn+n84NzsvFSc/tvYIgFs1rEJIWwwXIQCVE+LIZpp5H6FA5u8O/w795hf0Z+pPggkQI+8Bj0xTlPWTCQ8EAXmiIQTBVVXZRqrbeWgVBgj4TkyEtHuut9P9k9l+vXf/AnVYy1dWl7VwW64X5C+eF8qQHo6CKzvvtjR0d6BJfVgM7/yyk+YxEXv6/qNG660x72uXuwd67i2r+r2qT743aqmNK/WKGgTgwTx2aIkAHa2+7vjsYMFrYhP+pfcE5I/lMDwCeY6IoWkEDS5H9yLiETEoce1EkyDgk7wpuXv3HPLU7kmQpAwiSloxvL+0YhN9FqhQv6EOcyf272xsqmxSW79QUzdxLm++qtfUCNzqE79QufndT199FiV02NXTDy/v/CNb2hpbVWPtp7oC29/wWublgz7YOvpYzUHbSVP8vrOP0EtbeCEh/cCsSIB8tx3KmHEiDUd7R8+Jy0Vro0eOoHQrYDJuE8QsgivZdNrRs56gS/gkTJaY1Mlt7OsLtel3xySHV7bSU4saO6SHIJmGTLmvRI4KA3VG7XVGbe1+RML+sqvvqXD2oHmp+e8p3EpsnhJt2cUC/LR5tVNPbx7fzJjifPPmg4rmNzT/2973dGbxX8VUhFrmOC5trJqtSk4DJydnKt3794NLaERicDQc/+QMlfX1vUMARFaHhqYKEmrj1hBmxALvdL0jJL5rAmkuXhahSJjb6yXlkeXeO6M0zC6ONTIiA/3jddAsQxHKIvXdztWvZqZLdkwgsQBrol9lhm9yYNutkOPnrGZZtPM65nZORc8kDmnigU/C+LYj7YyncyXBu3Lqt75/gfa2t4zbNJuVP3h2Ghkcji3ILPWH4492wiDqpTPu5Iio4WxBiZO4GGDTZfKPjDWJ7OjDPwzo4S+7MHunkrzsxa9Zo6Vysv929hYa0uL+ujd9zW7subATOWIOS1N7EePHzvjCtT+QB6JslA2RdCYPTO+f3xaMRYPNZoNMb+45Moa8gOiAfidMgQ/O1NWJkG/hzGSrBYWF4K7zOGR1lfm9fDhA/UHY739ubcNGVIZrqIV20bvNO8D1Ga7aFAOh6Z2O9PmcOgHMfDlhTlvKCuVoHaSiPuzAF8wm4nsHVAJcAoLHOLC+Slu9DNmOrIJqWqYv+S/sQ872N236DtJDYGSipvAxxeHCWLt9Dc4AbAuSij4pVp1CkJTMumKh2QDGn+ZTdrteV4TA3Sq7hs3bnpjErSZn7MWcIshbqTDjl3RuT+KoRoHAuIao5GfVb164t4g2rXARWT6n/rUp4LPZkwesO+2hupWpcNnZx5VaVf7GrcS6tcCKWUYG6B7bScZrO4IeJ0m3o84BaXMCg8HFLBrEAogCIRgAqu1/3GPL0pKon5P6JXSDwwEJIvcTwQNPP4xIVL5Xk0quVChBX9ODlPIXeGAnUjEWfUnDKFzP5Rt6xf+2luqjuqWaszmSp63u33njhO/XJIeck3bT7e0f/DCvqjMOWMtdf36bbvqmI39qU/50MckgYD3CIh4PNTWf2yrcTeuVv9cuTzjYOFaQr8zaQ1grsX/jYlDK/Q7o+/htUzwwUCeBNgzziQVAd6MGL2G303EY1whiKDzetHYC3/mfXhODuZodU9Yw9ybaNwmCqq8X0hCgpxhqFJT9g6l984eQV82PsypnT3Xz/3nn1Urva/nW7t6eO++RzoIKJ9567P6uV/40/r2d7+jz3z2ba9fGJ+3b9/WRx995Aqs1qlr+CKuH/yLmkbjluUOTcgy1D8M1WAuKPQEgwOq0ECwIkByhlnKNJf1s+Y6o2rfBLXBwCgESYNfz0AAyURPyTRVa9qBiuvkzIqqMKsFpcNMr60OTWQLqAmvS5gpl2bVqPY1tRrTn/lrn9PsFYQ4pKOjEydtRlJaHc+vJ7KMcGXs9+nXxurNfrMNNS6CXSZIEGfq5tWrHq+ib+nkCG3nTndCQsr6dSNlNXR9aYV12i1rc3NtrE++8FjOFHCswRylZ4IQ5B8kDkmg3bfNk+QzkRHEHizOUMwbveu0eNZBRYtZU87t0nTZPXF4C1Tzp+c160ejOwysyygMQZ+zn89OXIIwSvvQkHqrEVoumayTQRINzmDEbH6kwZQHbLu1ZtNedu++86EdFNAu/eD9D8JISxGJvLxZu+Dm6KACXTC0S2bNYQSU2+4NzCijmsq54inr5o2ber69pRfPGFhOKJZK2qEdptr86qpZjUBezEwCEbGYren6+KFypbLWN6+oXq3qGFLB0qpGkFb6A9XOLuwQETETneWi/DEaa3F+waLe1QZVzXBCxR9Z2xQIk8wnXyyaYk4PgQe5uLDo2a1DQyjTngvrNjoqZgMMBxFgZeWSqyKYhbiGQIWEbo6IBAF8eWFWDXoLjabWVy7ZrWFn94U2r14zc5X5sFwqED8g0nAfzVSF3LO2aoiPoGbIkoH0VsvEC1xqzq0uUlAb79d+WzPIjFmxilnSQI1PpzIOpigU0T84Pj0NMOTUlDUzB62OPzuLikMnleR9+jqvVbV+ecMH5O72jq+HA6aYz3ize0GfnenG9VsmIuEkhL1aow3bmfnirBbm5rXzfEtzCyuamV/UsN9RLsW4T9Wwf7cvfz9r7a3XvqD9rWPd+85jbX20q8ZZV8MOlXUgsPG/VqfhsQU2PrZe2RQs2wkLlSwcIwQq60lVGKo8NJZhXqLnGkY3+CKwBOk8fp4xGKotgkOYtbQJQSYclIFxGvdruUUxgdojmJNnynuQwHG/qI4i6Jf3gChGTzbMXSaUnpa+9Gt3lFnMaGlmxaNY774LwS+QOBLDvin7vBZMbMaDmD/1oaSYvvyVr3gNv/zaHZWm55TgUE6MtfviQI2zqrrn0jv/7EiJWE+xxJSGGD9P2iqhSu8qFsd9KONqAJuu6CsESxiTkK+CMDqVA58rwOaBWAUz3YG4g80YkDr2bUPfM4upc2RNlJJCkhQO84AGUJEGVCBUeKHiDYSvIAZB4mP29IjplpHFOxirgAxGQsoceCfdVvnOUM3eCzWqkG2w7ZrXV/7UV4xY0efGD/beBx9YzIIRD653aX5O+xDtnvX0nf/zUJ0eBCHaEcGRCRiaQgIkgL4olWlENgtiFMwUcx/SRoBIJllWjPzx/UC5luuLYUIAxBvG2kI/OaAdXAvr0T3LBhaTPa8R7g/oEfPzeLtSMXOmsh6BSUGvYsm491GiONYv/7ef1TCNM828KudnKmBHdlZTY7+t7XcPNb9aUGE1potOzeuHpAGR+EQMM4OcjRkoehDXobeO4IE1j0GvBoGlvbS4aLlQ2nScP+6xTk2ZUwIbHtiXlhtDVoz/McsNIQinr6fPnltSNJeDXBZQItpSePQ2aoyAjZx8RpUuphq5XNFnBWcW1Sm9UmbK7X9cu/DnPq9eWDOYZNwVaLHgdUSi4KR2GNYUxEDWUC6T9KQJWt5YE/Y7HZuLMM73Iw2mlO9sfILpgweP9PDhlmbnZx0coDHTYySTQN6M3/HdY3MA5yEeTxLLRgLqRKi6h+h1r6spBvVHQ13e3NTOs6c6hU06M2tzWRSIuLnZ4pT1KYG5CBJkqdvbe27m47L+7MFTza8suUSH2DI7v6hUnoZ4W80qLjBswoE3fdjRFNDhEIUZenLywlk38BZ/Pj7YN8RYmprWyuV1He0H71XIqcCnuWzavQI2OtJXp5WqVhZndPfuh3ZAuHTpiqaKOT188ljpHD6mAeKJMvhe40Lkky+/+qoapzVDpxGFnkyPeUzc5i3bRQaFlmwspmIp781qIpMPNOZv+yYNVGpVL57kSGr1Bja+XVqYVSpL/yvMRwL5hrnBkfYPD5wo9FELGuCsUHYgIctERP74/FQHh4eam5r24iQwMO7BZ2GRU8WTBPFzxydBzYXP6/5ZTNZoDodH3IPdBLOzyqkrxPnyrGFPqP+oAwHxAakXCxktzS/qnT/e0qP3nuvkeVVn+xcq5TjAwiEbAlKAWSMYNpLYi/pt/H3ERo0qG+5fqKqCdmxUUYQDOgTLUGkxVgNEGVoXoUIKJJOomg8kpAC/8cuV0gTW5M+8dvT3YQwmjFFEwSFUvCGQmOxDAIrV9bN/9U11My2lY4wp1fz96PBSOTHKsvXoseABYHV1elbR8Ytdz0weVyr6ys/8gor5rGXoPvP5L+lwd1dLl1a1vfXMlnrjhvSt/+OFuhcNdYZxa/pGn4nPOh731W6FVgGQIkEtSixC345xiFBphcAWrotriRi+Yawm3A+SL1eck7VHchKCaeBXWFpxEizD64UKPppbJdhEzzPqPQYZwjCew+vwcxFsF0/G7OTT5TXyB5rd7KtS2dfC4px+6qe/onS+4EN7c/OqKqcV+xE/f75rx6DFpTll4iNVGkNV7p/rw9/Fh7PpMwOiI2pYpSKjcwO3uJAWpVsQqUB5TyE3aOF2nnMwm+bQD0lbCBicT3aImfA3PGYz6atybSBhUeuAxCW8V2B/Ry0C7gkwJ8nxD2shJ4Houw1lZ4r69J+f0+xyUPIhkZlbWNTe/q66+9Lv/S/vmRiUn4XbUVK81NKVV2c1tVJUF1GUMi5PgwDz98eamZ92Eg9ylySRpA4eDYLRRjc8f4IaiFnDCVTWsCx75eDFnp8VZibcg16npfUrV7WDvzOIGMjfRMIShA+I9+mDR+aGINw/OwcvhJlXZmlTSiOUgRE47i/drg08eP4UAk5sYgmTqUDxSHzoEzN9AGmS9xm2Oy4EkbtFwxk0LkDtQQEOgmsqF5KhH1kw9eZvBwlB3vS99z7QwcGJ+55Um5lM3sEUGI8FBCWbAAt0R2UwOzttw1WIFDDqpsszFmNn1CIZH2vAxbdbmp6ZctOcxXr7lZd198OPgoA8BBVvtI5yhaz6jY5Ozi80vzSv2bmy7n3/fV2+ftXwQPOiriGKH+s4P3Qs80fpz8ZHio6byoN2/6fZ0MrqJb18+6r9SFnoCFFweM5MlbW+ftm9Qub96FE+fPjYeHs2k/LcKwscsW0yzUwCSAWVmrFef+MNNWpnrswYwaHJzabhffl5rJGeH+xZSABnevB9Phf3j3t9/fZ1VQ6PffgYbjbrMsy6sjghVHE9bDxrWE5gaLK5cp5eKBJqfbMCjw72PdBNpgjxiGqnmC8pgcIPPYIGcFzOLg9tDAZQgUqlNQSSTMQ1g9fnxakIM5h/czgqhZvI6GNt1c2rV/xsCKa+vxc1V5r0uD1HijvIYKCToxOPbFzd3FA8SQBLqXkhzWRm9IP/8IEq213VD0ZqnNa9WTWKG+XAJAE5v+jwJtCRyUYKPSHbDw4mUaALpI/o4A7kmKinF/Wy+PcwM5edVB8hOLK5qBb4dw6+MPIRKrEffg33F238HIJrYOZOlH/6oQLmMwYyT6jMwvgM7Y3A9Iwq2c64rr/yd/+s7u+9r2JyWpXTICjO5yM5BQUhmKIrCuz++MlDNZFiSxZUq7S1tLKum6+s2JrttTdeVymbt6QmvbyD57tqn7V09/eqah71lMgRMIPMH88srCWgNRLKgfKFUA1GyUSU6EWVNtfIs4sgba6Dvn5EFuLnkumQsCATGlX6XCtVXniOYfwtCha8B6/Da/C5qOTch8iyFGgAACAASURBVBsMJuM0wKn8LCM3JEXh+fD9gecw0Cko0TCh1vBYsWJNqam+vvzzb+utz3zWyd/LL7/s8ylYnsVcrTFruXl1QzuP7mmUnVJ3u68//t93FE+HuVmSKDgQfDYSxyhhiJK0KGmDG8DYRdQv5fvtUzupvKNn/8PkLsvylcuTJCM8jyjhp3DgvR2EJkUA/x31nVmfJKpOqFlnuYLStpdJ6Ou/eUOpqayhY9xgWM9UmscPL/Qf/8mBRu2Rygv0HKmGYbHHlSulVF6L69rrG5pazao5qFuCEH9PXKua1eAQtr5xyTPifD5bMeaCZSGfhQDG9bFuaekR6BhjsTdyJuvxG8USRhZ5rebFhWd+WWtGj9IJtWp1n7mgYHduv+wzBiUjAmY+GZj7IAAQQeHrELjpcXK2ckZEfXfv23TGHA3UnOgT4+CDyAtyrJWTU6WZ9ojDzA/ytVTR6CbD6P3RBdPR2IGUXwzmvv/+R3r6dNs9T2BHgmnw6wxzkrExB23DTFKgnvPaud1WFldXvRjoYZ2cnevqtU3VzivOMhiqnZ4q6u57H/jwvXbjuh7cvWfXF+T9oNqvrC55UDmToIHdcLXaG7TVumjp0pXLhkvpKxKwlWT8JKF2vaYbN28ZbiOYsvjA9WOJlNY3L9v4OBsfuYImE8Rtot5paNju6uWXXrEMH72/AAWGOVi881g0wBaQPhiKPj0+sBD9/sGJZ0KRAEPogPk5j7WgV1kqOagBkZFZLi6vmCxzsh+URdhY9CqvXL+sUQ8YqBhYzYztNAIjkUqYHrRdZia4GdkbXo9U7Oiq0bPAW5Y5ucbZubUoCcRRpg+JYEB/Ebby+bnNoOnDwqtBncRs5pVlB9Nes+3eH2w/5tIMwThZarhfYtKK5Gw/qmQgUwQ7LMgCZQ/P+yCgPwZJZRxXr9bX4/e21WsktP1RVaMuwXOgDBrOo4HlChnPSEP0GseVjIU+JRuP1+a/I+g+OoS4fx8frhNpO26Re3MTtZqoUiSpiaBEri8SIYgCAkhFBOMRCCNol4ONXzzLqLLj92i4n+cIisNIUlSRGgKHsTmBL0PwDyzViGTTUVPf+Jtf04vqY6VHeeVmgtweYyN4OKLiRTDlmVHl7z7bNjqx97iqUb2gpY1pvf7lZd155W0Nx/jJbqjeaRkG+95/+Lb67b62/6it9kFao3RbsVEU9INQSblMklh0Vd7rQ9IABQlJE9dLf9djKpMEIVhyBkIRBxeVNtfD93Jv6Yk6OAJDm0GPqXvOBxffwxoLwTXAvMCHnBXhHgXlo+iQtfl0Ak9UYDpYsQFV4v2iZzQaxVTrneq0STJdV3worb8+rf/yb/xl7R1UtDATnjfJBS0HOAWQXmbK04rFR9pzMC0rc5HXe/+ypkbnPIxPmbnMswuCDMDaJuvhNIWtIh7ITciCIehz/llM0MIuQfUqqrajSjaSXox+nrMEtIXXsHm8bcmCNGPUGqAPG0QhAsQejdx8vEbjCWWTMcWLaf3y3/i0zmqnQdAf+dUEsqnzuvftZ7r7+xXFuyON01KnGwsIxbBrNvZomFBbdeVmU1q+PK/Ltxa1eG1Vg1RfB0d7Wl2Zs/jDRb3mz3l6VPG5FfEPCNjRiJhN3DttO1fRKmKdYzMXIRkUXJyB7CNUz5x00o5D+QsUrlyyQcQR44fzwYQDr2IY/udnZz7nN65u6s5LL+nRw0cO8DwrFMII7lS+tACpTHG2gZ/CmYqq1TSa3K2O9rGttN4t5L68AzXxADGJH1kwDRDvhaM6c4PAKSwmoFmmEN9//30b5fLAceQAN9+4fNn9ORrAzNShFZlIpYPpc6eno8qpZmC/dkKQfuX11z1ojQ/mw6dPDCGyKAlQDJhv72xrGa1dMlJTxzNmQtKcrp9VVZgqeeER7FE5ajGWUyhakH798rq2nu+oaeu3gStWdF2ZWWPWlaH8OPAoUm31uhcBhz6bif5of4wOa0cLcwuqHJ9q9cq6Mx6C9tz0tM6OjswmY8EAb2P8nGeezMzeupTK6eVXXgqepfmsK0m+yMDGybjKeINiKB7UtJVIxgzdsnDpo+zvPrc1Gj0iesmpVJD3Q7njDA3gUlF9+oO4rIzkkQqIX0WC3TjuAM18Z7lc9MA50Go/LlvH0fsolWY814aiFHBfrRoGn4GIGSvA/xBhBnoJOQTpO22b6XJ40C/pop/b6VrAH+sm4BbmQ7FfQ+ugPF9Qo9ZU87Cj7bu72n94phePj5UdF4Wk7TCOXBsazWEkA8UgKtOggkPlZzn4iWxf3v0pU+knhw3fwyHHIUmFTE8pwLeBkel5zw66tswwMtcHpBv6neEgC8bxViOa9LDCTGWYS25DskrSdwkyeyFA+/8ngYCAEaA4vvhc9Bwjdix/F/lRRgkBkm+wNvmzxQEGDf25/+4NzaxOq3ZSVxLBfSuN1U1yS8LmxEWkeqZRv+0Z73Ylref3DlGBVT/R0td+5Q0trK1bLONrP/M1PXj8yG2Pg7199dtdffcf76qxn1AiiwVcqCy5RwG+xT0E0k0QdqfSiKDHKJhEI0Uc9IwJRRU+9w2Y02zxiaYvozoOXhxMbpQGQg6Vm6s54D0nE9wz5tc7/nl6gAEGxz4MSBTYmDWP1GDQ+eb+Ahrj1wsJiFkpmLjN4Zm6Y1ofbeVyMf3W3/oNJWeGhq/ReqbFtLy27LVQOTywkMjtW3f04mDPs7fn7YEaWw09/ndDtbs1By4qKEgxrBDWOkxp1g77IyRTwLumrxjeDYGFoB9QD9ZPSAoiZaeQlESwLes4JIZhzpQvr1MmIkajgL74+2HqkwGH5JDqjH4qz42eIKNfsWFPmbmCvvzrG5oql1Q/P1cik1WLBCeX0emTjr73z3eUGNOuaVkdDG4EIjQksJw7ZNmDDrzbuEaJoRJTQ63fXNKlGwt6+ac3lc3F9WTrmWbKCzo7qliHW6OhPUgLcyBR0yY6MUpTzGZ1enrmNcXzZaTRfdPZGe1sb2tqZk6ddtMjd+trG2bto8uNDSfjM8icvnixG9i9nbbWltesBMfX0ydPVSxPWz3PyFGr4YKNs5DtzJ3ChYz7v7+/ZzY/YjOcU8wPM1vKGppB+a7X8RrkfSExeY76R6HNa1WSNmX5hY6OKrbmoWeGvuP6xmU3bxkqX1yc9+EEpg5sSEOYDBqBeZq8bJRrN274pu4+2zEUi1qHDZtx0GA+DnPdeNxwzZ1bt9XlgStm0QUgTBbn7MK8tp881vWbN+1Oz8xUejS2TRCLllk+nFsIbLC+YIRiI5QqQfUeKub5vT1n/WDvZC0QqQroPjIuUz2zXmUEaZl0tLZstQ18+PrtkeZWsTQi2PaVS6eVTcT9PkdHR94oqxuXPbOEUEKteqby7LJNc+vNC7NwMYWGkAS5gREbIFZ8F1H1KZWnVciF3iUVJD1pxN6x2fKOSxIcskFrd2Y60PthT3c7FkzA9BjnGEYAmAltVi9UO6tq/cq6K/NMPKbTs6or2dRElB1XDpiiDGRbh7fZNeTchZHbbPow8SzthE1XLhV8YCBAwT0ENub6qdJbMFpTOTXayCrOKDVKanCa0dbdFzraOtW4iTh4L4yETNxGotflmgLCkfL9j6qPaMyA9RVYo6EvFwU3YD8Om8DWhUhDajDx0aTyoV/ahUEYRjgC5IbGdGC0cmBFsGE0phHZillkAEKcgoZsVCnwfaHXGKBkgj1ZOn8X9Vbpk0Us14BshAqWIEsyGr0eqEG93dTP/fZ1za6uSD0plkkbKn/v3Xe9pvNFvHD7HnmpHL3Q/sOBdu7VJchWY9ZIU29+7Zauv7qhfLasGzevfwwjc59AeP7oHzxV7cVAM3M5Mzz5LIbXJmMe/B6xk/l8VJBUkqFSAv5GkQryVKhG+dnoHtTrEaQJ6aZgtv0Pj3ZQqXMvrCBERZoNVW/0nGk3kJyFZIZAROU6doXMveXZhfs2GefqM1gfM5O8P+rqsFtRt3+hoTAXT+hP/8Wf1C/98s/r//6X/1ivvfqGgwmcAgg59PI5RDE+mJmdtwTj5dUF7RycaL43rX/x9z5SrxfQqKgvGRKyjqsmJ2Dsw2iUiGDHPeyH+xH6nmFuNmLlskYhOwYhCkhrAcIlEQxax4GtzL0D9YlaB9wrXjNCBCK2cxjFCaxqFIoQROg36yosTetnfvOaphfnAoqFVGthSrXamUYneX3r/3qgUW+ss4sLJ9/hGgLZLhDyAtQefS7LoqYSLjTypbIyCz1d+YlZ/dx/+lV9+OADZXJJz3typpQL06QU5j9QKI0xiO8HxTu31pJZxxGqVXMMUkkdH+3ZFg0eCML3sfHQ7anLGxtGFI5Pjh0QQfaYHmBvQ4zEeo9iDulThDRwwCnPL4T5Z4Trp1G4kw6PjoL5STKp58/3PcrIz7MOuZcUBRC44B3MlApaWr7k2PQjCaZUZ2DWiLVvPUUf9MK9RmAbFDyAoCz1hrZrGym3DbOqqMhYOJanyudtbcPNe/r0idWI0vmipkslK5SgJZkvFe0yM1ue1vLmhtnAfdxFYgk923nuio3ZTFzmW3UO+KLV/6kaYoORR06AFugvpVN5vfYTrwqsBxz/6cOnoYSHQEPj3n0COJBoxSIVFoajeeAEEQ4RB7FeGOe4qF/o8uU1Vc9rSifz9kGNM1ubpaIdq1GtuvqDrs3vZIMYk7MxGE2ZKky51zW7tGCYgl4NusPZVFzjQV+NXs8+jJCN+J2ZPqBbqkaOcdl8+NSC7Gwq3CTceOdwHg5049p1b3RXoIqp0Wnr8pXLbsR70J2FPRzbag6d1yLWX4xr4HYChNwENkppiueC3FfUZ5H8HOl1mLDDhkPz8uLEhANYpWSZfA6gV8YpCMzzpbL2np7qZKuvvUcNDWpI7CGIP3YPnWya64hgzgChhr5mNHoRemhBYBtVjlCV0EsL7MfoYI2yfFf6nuWDQY6MSCDG+DD6uJz8xGczEgQIsHEYvYgOLT4HP8XfgxZwuHEAEyw5KDkg7d7CAPxk7CoahYgg5R8er/H4C8bHDtq8T1DOISC7Ok6m1I0N9et/9/Ma019uDnR0fuwxCaj/zCiDjuQhRyivb/3hd/T8HQJ7TP1xU+NkXYNuX9ffmNdLn9l0dj4zu+iWRDT/+s53v68H/7ap0+2u4slA1vgkWWHshd5RaNeE5CBU7lTndvxgVrfT8n/zdxzmBL9PSFlBwIH7wH1DZYqqjmDI63Q7oX8c9baB8bnu6FDLILxuQ4PQLuL3UPmFij8K+hG5ix4laBGyfo1+Q/sXB1JsqEGsobVr8/rGb/4iU1maY9670ZMGSO+t2zO03qo5eWUPvf3224YJcUoimE418/rDf7ijcZzkq/+xaELBFl9Dk/VYJ4Vi0aQsgg7fh2duRJCLKnnuVRRcSRBZQ4yycH30HEOCBeTPXgi2ddFXmMWEd5D1PeKZmkSDcE6bMZtQ6QKXBn/RjEadpsb5hL706+tKlnIqlKaMsMFwP6kcqrkb1/f+6SMVMgWf4bD6I35FINMFlvonbGp2NvuIUwjHAdC7mBI5pi06Wr0zrbXr81q5MasOI12lPO7F9mfOpvPKz8EiPgs8kbl5bT99MRGgzzk4LiyWtba65OcO8zdTKPusDbO4LSVSee89YFuLzAxaKuRh8iOhWjbbudHqWrUNCCxVgGMQzmzOtzNbJw5ciHkUE5tB1tJwONHuRiks8AeG45FScfxgr+vo+ORPMJhOtHhty9NDyLyus/NTPbj/RCfHp6pjbNxqB6F0qP/ZnIolehJ9j4rgGo8g+c6zbTNZX3v91aAqkSBbS6pyfOS5yutXrqpSOTKlnY2PlU8ceERotR4YEqVaRbmCm2BW4XCguVn8P/vuJXJoMm4RiCNtH/BjlGXaLTtoECwOn++6Z0iwxVWEeVUeEoxcDkg2LgMGJ8cnwhyU8Y/I0YQNQeZGc3t+bsEs4o31VYsBME6wvnbJ2pi8LzNrQEkQrXDOIbtvd2Cdgf0fB1Ya2fVYWpibVXw8ULNeVZO5q2FQg2I8YaoU5ko5cTk8ijMl7e/sujplYaKvGVX+XjixkWdyWVwzC/OqNuuaLhR1ChwfG7tRnxjH1MGJBoPy2WnNT8/Y2xEpRsy0yXDJ5ECaI1m3WCJj4Y3ZuWnt7+7p1s3rdoioHB/4OXDIIa6B0cHpYU3ZwbQevLOl/btNXZzUPZM7GPfUw66JZn+aERYSCJChT+YTeZY8PzZxOEQDY5Q/Bxg2jKdEZB/+PcxwhuoJFxwHwl44eJFDhHEYEZM4DEgEgnwfQYgZysLHwRPYMoLQoj4c0BnQboCZg1FAVDUBKZMccAhEBJSIbBL1pX+YacnniMZuOHjD5/5EIcgVXi6pX/zt27p085a++//9RzWbVbMa3YMdIYBypBvrV/RH//wdfe/3nyo5TqjWb7k/2O0jNF5UeTmmL3z9TcXS0urqul555RW/F0jMw48e6tEftDQ8x3wBo+ZP+pXhukLlxyEWqqPQzyJBDn0/Aku4Xr436oFGUGZIakheQsKENisHZkTMIhDzbKIeMYLk/CyvzfNFGS2qkMM4DH3uIKKfyxWMOETB3xU+/XOYverpon+hevdE48FIqdJQv/rX/5xiya7uvPqqx0/e//67un3zpuoN4OuE2t0LHVeO7K5E5khb4Wh/X1Pzyyo0svr3/xDkLCAPXC8JA45NvD/BlGcYfW6+JyRfIRBFP0OPNUIiArQfqnnWGmuZ31nHETmLJNbs5wm0G60jB257/XaCOP4IRGxsL2OU3xiDI4AwPpca9zTKJfTVv3rVtpWIwFBMgC6wh6tbA33zd75v/2euIx5DY7mpZALhC1oeIZDynJysj4Dzufd9t0s6CJkM0FSOK5fOqlbvS6mBErmerr+8rpc+f0MzKzklcykdnlbUrp97nzMyRaGRyRacUO2+CMpLQK/5XGDCJ2NJeyTvHR55ZJD1hmre8tKyx13Y55123ZKOPitAIaentH94ogf37mlxdlrDJGNd+FTjcLMrEjS+7+Ks6kKhjzkBtUk+74BLdUtx4CkIzCGOD5RJcy78SZqD/5CwPYc6c4+7e891sHdoAYMGfZBEUpXTqisUgh4f4Oj40AbdDJNTYdIAJ6AgMv/s2VNn+ZjKos/LrE/jIghDI35erZ35hqKeQxUH+4peZruLnNWS9RlbzZrHaXLFWZWnpzxzOotpNnqN/SBvRsV5fnJiLB3lksrpmebKU9Z55GCkP0UvD4mwMi7uxaLhTBisMIkRUx+PAgWeQ5i52Y2rV6y8A1QF5Iy6D8QhesRUhffu3tfB3nNbEC2trukP/vW/0Wfeesvi66ggISaAwkYhV7CyCD1kzLsH/a5SuZQ6Fy3VGh3DpATG8kzJHo70MBGPhw2MtisHPmLU2VxRc4tzHtFheJ2Mslws+b6SudZ7HW1evmLdZPrWQLIX5zULox8cHSmeTbmat9LPJDsGxjIBJBlXo3XhzcKB79Gc1khPtx7p2ua6aidVDdMJlYt5ZRAWv+jr4O6FHn6wpebJQJ3qWNlCUMBi41PBc2DRA7JQeLPlYBdVjqFPFPqVIfMOCRLkGi6MNWNRc0NjdEIYcfmkF+XAxKyh7cTo/+WMGHDYTBpMn0DGMJHt3hGgVt7DgXrEARlGVTjETFaiUvVhF3qgwUQ7CBtEB06UwXMfw4FJNRfYveEwDMLdkYRhCMphFpHriKotVxiDrn7lb39GVYJ2hyqmGszDR3HtNY+UhshznNH/+w++o3i3rEGso3a8o3a3ovG4pSEjGYma/uyv/YJSebw2M7p69ao/CxDd1pNd3f+9ilqVGCwzf1YShkDYIpHRx5VpgMFDsA3C86GKdY98wpLm5x38GG8xK5ngF+4D10ew5oDmHjrxRoZvRG85jEKRNEZ9bfew4yEYRcGWRx1YxBBxEEVoWfWH2RP2+LDbt3n4aauibqwtDWqGFf/Mr/60Xv3iDTUuqtrYvKZRfKBerat0BqODqrYe7Ovr3/ic6j1mFQ+ViaVtqAEsPbe0qpP3K7r7b5rqDhEvCOQpPi8mFe5lTtoPrOmI7OaeMeeWVdrC5AAkwain/wlcDKwaigLuK/citJNwVKKnHIQawmuEJC6qxIOcI8EWRIOELHw2kmrWFCIOGnSUni/oF3/7VU3hrLJ/5Modcs1Lr7yk/Xs1/W9/+58pPUqqN8LlKBDz+NloDfD5YMq7MkRdLT6R/bxoWG2q1W8pnS0Fl5zUUL3uSPlsGPtJF5Ka2yjo5c9uavHyrBKlvud1W822beFu3biiWCrv4sieqJi391Alauva1es6vThXpXLueXOQkHEPfeAps3KnpwoujDizIS0fHRxoHQJrtanTyolG/Y6SubxNTZiS4Lx98hj7urIlOCGD5os5j9ZUzuDrTJtcenF67vNkbmHBs9fMf+OH+ycH806CKc19IEB6eYdou0r66N0PLFc3tLF1QZ1G09krgYAPAlybySQ1Pz2tJ0+e+HtmZnE5rwa3mXo7uBIkEEyFrTZQnpmqZlXXbtw0TRv/Tg5Z4+TuMQUodmFmSvu7z2ypdVY7M93aqhhkVrAMPSw98EzUz//8z+vhw4ehb5RK6Mmjx85wWfiIMjDkPF0sKIOlU7Gg88rpx/OgbBQq10a94UA/vbjkvjC2ZMwiHZ8cmmZ/7949Vw64cTx58KFu3byhc2DoWvNjyjfvt4ow/bAfxJVtXJtx1WZvyiZ0cg70lBdNv3OhYYyZLCDqhqtfFgRQXyRvdu36LQ1HXbVa9aAFCuyJShJ9iLFUa/d8H4BHnOUjQVgJPoPIg2FIDBLA+A/NfyAnHxhWM6mq078wQUWDhFJkvq0TNVtjzSws6OjgiTqVhuYKG/ruNx/p6GlXpWzoX3bwbm3ispH5GB6LRkOiqi5AZ6HCiQgX/Lc37wRi4jV8WGNllWeYPFK/Cdl8sF0K/SzeKyL1RIc+0BWvGcG8gVUbDo5AeAnEkej9Qv8zHGyG3kKT1gGWg80HDtnqpFIJ4xFh5jWMiQQVGeA3ql7roCNmUcxP+oKBiRwqq8AOjWC+UKVIyUJWf+nvfEHvP7qvUnpRyemYZqZL6l20VU8OdfzdPX3ndx9pdA50MFRr0Fc31lWrX9Nw0NAoAQuypS//J1/Q/FJOhULZCmAWOD88sBn4d/7hA+09OdWw1TM0T7CL+pLsWa4z6mNyfVHFxV4I1wKjls8bEgH+ncOc6gUYMHom/FtkyRYq8bFS8aTVgyAi9vrBOSWCQaNqN+orm7A0UamKKj4SgkiqDz1fmjStUUcXgwuNYj0lQayuzOmv/51v6Oi8orlSTpnUlJqdM1v1Pb2/q3/5974tNfK69FZBt760rtk5RsfQyx6oVC6q1e/p9P267v/busYJZtKDew7MbvxqGQvkPOEXa8MBZDICA1kuYqpGLF3uG/cosqKLRlwiIQpzTGIxvy57Imo9BBJTEA6J9sl4HIhirDGSCwIAJLComm22+0qO+0rPFfTmrywqWciZhDMaojQ0cFU2Pk/pe/94R4lBXO1h00TGiCEdnntShSJiIiRRJJdhDtbjJpP5cYqokH/HXClHffOA0GCIntUw3tZg3NTVO2uavVzS/LWicjNpLS1eVrNdVTmXtzhPDocdi3jIcDU+pKB/j588dVJcLuXV7g31YmdHl9dWlMqmVcwXrAJVPT+XqOaVUqtRdzI2oBVSKLmA4RwDueQLVJKz99mTLRXLUya/WdymXFb1pKLyVNlkVDgwEdP6Ty6YThhjMPEsAn9e1dbOtoksjWrdPUwcPRiVoLcHWwqVCrIxRjk2Lq0q5pmpvqoNLNrqWlmcMzRUqzdVOat8PJOHIWscN5l+0+oYiytr6k+8KYEpgU+R90NMAYGHx/c/VAemGIodKbz5GF0JdHyqXGQCt589M7uYxQrWzn9v7+yojc0T5+RgJFSQWs262hcNTa+sqse4SqNmnUcOCzQnoWyzmFDfQBmIzDxAh2GGkQfkxjpzdmdnShEEYQp3ug5kkIj4mZ/+2T+l9z76IOD/s3Oam5m1HVnUd1u6tKxatRHUhhCDb9WD0W+/Z6FoqueIlMCGnC4hHQhsFIb/tx9vaX5l0XRytImfPz9y74FAD8N2bmbKUoBsauZSHz99YmieHjIwPX0coI+DgyOL1EO4WVhEkONE1fMLDePTKhcG2nuwrf37Mb348Exx5S1Nlkl11e0TIIJEoKvZCUElIgmx0SKN1sCgjSy2ogouQD3c0zB3yMb+/1l7zyhJt6tKcIf3ERkZEekzKzPL16vn6hk5nsxDEpJAAiGMMAM0AgboQT09082spdVD090wwI+mpzGCBmZopBZO0CCEEPJCBvSe9Lwpb9KbyPDefTFr7xO3quafGpRatUqvMjMivu+7955z9tln77AG4Hngs0bkFzN4DqHfzYbk82HGzsON98Z6leyxmaGBBUDTSzWRcRNV4KFun49JnRGS+MV/EyuX7y3RiYDZ49FyawJLOm1V1wN1r2+kGeccwsF9HnYmws1D0PpmDEKWBPDLjTa0R0N82788g/qgjXggh1GYffSILPh2rrdx5RN7CI2SYnA22yV0Rx66Xh+9cRO9URsBHyGsHh56y/1YPT6FcDSp53/f/fej0W6heFTDkx+8gv1bdYTY52/1BHnZ52CVZciOmLKCE11hb8Qps2UzMoz1+GxMib1DVZBD+zc3a2s9aP6mqSSxwibDl8Sz4YiQ/GRcYqJwZLCn3Q8LoCbTx9fWs6d4eSCohJO90vqwL6PtLq3z+Lv+AH7yZ9+F9OIIpWoLD73iXmxdPsDSUh77lSM882ebuPTENtCOwIu0sHAhise+7Txu7W9ifnYR0UgQW8UDBPZi+PsPb8Pnt1lgS7zGSKVMI9ndH64zg20tqXOEMgY87lWuDa55u5dGNuN6ZKuJ18X75BJIE2+wvr1rGzChNBTDfEPZP3WVu9AG9eytNcLnfFSpR9/ucgAAIABJREFUITDuI5Gfwiu/bwkjGgMMO7K5TCboB3wNoVYK//BHN9BvDSQpyJ6pkJqhkfEsCeB1mp8o96kUwmAIAycMeJ+ZMPKeE21ynAE+N5LKOKDOAM5ZfD8NLtpVzByL48JrTuLcq49j5/AauiPON88iHOhhxJGmeksKS9lsWuOBfF/Oj7K1SBey5599TqIwjLzkhqhv6jPrSX6+l1++aJV9LCriEs9dEo04785nw/OfsYGG5URZpYdcb6hV5Wb/bSQJemYsPL6hwZQwHRcFD9vDoxK+9syzGPU9OYv4QiFBUKKt+wNiQlELl0P6FITnTNx40MfO7i4K88vwhQLwjcybcXZxEdWjoiTfeECx/zszv4CxN5BBbDySQr1R1kW5Bvzu/hHW1k9CdBJCspEw9jc3JRoxszKPbtOcJtyC4wJjNsLKVtl2byCIwBcMiQjF4WqScMJEvHoD9P3Qdezu7Apy4DiMG9ZXv6LTN1H81WPqP5G5zODEuSdCjOz1kppeKh0iHvKhXGvJkYIPlRthnkpONPJlk590+0oV0WQSy8tLUnzKTk/h4Kio6ofwbyY/jalsBi+88BKmMgX5nXKhcyNy9Ids20iUkGEb2ew0wDGHCHutcUD9R8smueDIBCURxKn/8HW4sJikMLsjczkSDSBBcYZKRUPa7e4A/uAIvVYXoT7v6wDP/d0t7F1sIE1zY/QFa5nV0ciyX508HPSnmEL4Nlzl2Kt2LBmtn1Ug76+D9BzxxxF6mIQxMHO2WEGS0CsNJfX6nDE1k2V3kGkd6Y+xRQ1qNLjNSCEc8g/oQKQRs6pbFaAm0qAAMRFiN1jN/Eop6WYQGD+rBWF+MTDy9fnaLqiohz8mBG2uIWbLZdA0A5FzE7HK3azIeP0K3GSvwsPb/sVpdHw9lPfa8I0HWFmbxY2rN/Dinx/Ba0eUURN6Gw4J7w5l9tD1d9HymvCPeDD1cN83n8KJ01k0On08/Mgj+owcGysWG3jiA5exeeVQ41Ks7EwhhxUR76Wxeh33gAeqCxZWsZOAZApHNjY0MQhwJuMicplQvlXrfE0P/oC1E8hgp+sPyYacS1cfbhKM3O+49cC1JKsszaNOfGTDrHrCsiFkcjDwddDoleELjDQze/aVq/iOH3gtjuo1nDp9CjduXsPs/LyCb+XGCH/5nz4nJIzPmcIu6XwS939rAYm1IFYXj4utX+m00L0xxjMfL8M35vSArWs+Oyc76frfTMxMKtDNDzMgmdm1q/BdW8CdTUwYXTVu1betQUMt7ngKW0B2IzO2TpiE2Zlk99WN4bgkG/4wBhTeSIfxLT99FtPzs2pXed5A1mvFw32kR3lc+lQDviFZYiNEQlGR+7h1+foa8PFbRTzoD3XGOLSAVSgTJgZTBl+2niik4z4//+Z6sj3M1wUGtN3s0xaOLOwRQskQ8sciKJwN4qHXnUG3BT1Pns0sLUc9FiE5c65JJdEfjZDPkNgVxMbWDvodM0SnhC3nR0P+MNJTCc3Adzrkn9Q1IbG/v4v8dFZ+0ix4WBjxPvF5knjVajQlDjEa9dUeoUQhreDos8q1y5/9xgTTifILFzujNkc4bt7awK2NHWHfJBaRqUf1nCuXLiLBRU9h5MFQpBuORtCI2M/havpB0rS72dBwMOdU6VNJs9ozp8+hVC6i0awjPzenqmHUH8FPokyvLfYVqzdBfhRaT2fl0cgHtrC8gBa1IiMReWdWi4cKpDRGZqAg94xzrjwQn3/uaYRCCb0GtWdJQKIzC4Mth3/J0qu16iIvHB2UNAYSigQFsVL0gSMVdF1gw562RTPzs2g1aro3FE4mW6xRrqgX3GhU5I5Qq7flRMC+G2GM9FRW86HNBsXk/Qgzo89MKROlxBaddNhv5lwsYeR0bkqZ+7NPP4fZwiLG/qGgDQ7Ai9afn0UiGVVw4GFBAQwym08eP45BqymjY/Z8ubBlKxakUHZYvW1+ef2BnHhYYZEmPpfLiFS2e7inqqHO4N0NY/9yG7svloB6QJC0mIReF8lQmiJI6A8pacaeDKXWCPGSrGLD/oRAbYDfDhx36NghbH1FR/pxUnLccHwPF/jJyrVqyWcm0hPFF76W04k1QQE7sC3D58a1g5rZM+8nEzeiIgxqrJrZK7QKkiQlE563URiTs1P/NMRDgyKwxg7m7LJp2DpZPGO7kpxnQYFsXfs+/5swHK+PJB6NQ4zcyIf1Zpnp88ThYSVWtT+I1/9EAdFsDgv5OTnGjAMDjNoevvD+TXSa9dvjJtbvBaq9Brr836CNsVcXwe/8a1dxz4VjIrMFoxFcuPAwjujp2Bnhw7/4aTT3+whRR5YQ7WQ8hZAzDxYjdhlKwAOWn5+cAfUER33tdVbXvTZHm8zAmaIavN+DrkHA6ptq5pa9Yj47TwnAqMejytOsOfk6nC80iLSr95BkpZIFG89hT5CVmfS4QxxvooEB0Gg3MfaP0R620faVEWCSHArj537jJ9DqlJFOz8hh6NbFa1g4MYNQP4s/+5XPolWms0oX/uAY2UwWo7oPr/nRExhO1XF8bQmVYgXPXrqImdEKvvaX+wgEWWVbgJGNYDikPU/OA9c3iwCDvK09QENyfhmyQi1oU+lyrQcqQbkAyjPFsb7JH+Br8lxTAsGzlNC/R8s+Iz1RkIBnbiRsoyUm3mCwOp8H7xctLQNk9qWCePx/XpeUJOc/D/cP0CQCx2S+FMFzHzvCWEPmA4QDpnTF1yDcy+vl2lcrZDxGOBpAp22JqJjtfAYaWzLzAa5g7hvuP0nayKvXPGcJ+fqGlOBnvzqm6pNqd/HoFFq9BuZXcjj+yhn1WE8+sIZmv4mdy5vI5KkXQGepiIqDbqtp7zkewTf0C/nk2cXRpFQ0oZEx8mM4I80+KpNa8mhosUbhoLNnz+hvxgWe4VxfZP92Gi20Sa7LGIJz68YtXTPt+ba2voEKSKwCuIG4eGjC+sJLF7G/V0SlUjMWI6XcolFlBPlcTsQA+vGRkcobPexTQcKMXPladHxhv4+D7DzUp7JTuvE7OxzI5UYJSqidIzP3nDkrv0a6vFNYgYs5moiiWa1jcWkFHW1YYvjM6kgNp2uJT6w1ZiE8XPk+0/kCHnrgPJ5+6iuo1wego4GDiQi/MftwBAjWPKxIU4mMBKRJ0iHVnYGOm4OvRyNbDvSev/8+LMzksLd/gEuXLss9hkLavOZWtYJBt62gubR2XJ+FRuX5uXmUq7Q5WtJG4WwqD3hKmfl8Q+QKOR2unCskW5Y/4+DC1WNr6PQ5S8VxBp/0bQuLK1hcWcRMPitzcMLhgzGUCPQ71BQ1JiQ3JytQzvAuzM9p0+7Sw5CqOqUyqrUGCjOzyGeS2vw8IHeudHHxyzewcXUfwUEESYria8aX/UPbfNxYvDYHSbmKxTFv+bMMJny2vNcK4BOoy6ocO4hY6EVjEY0qsapjMGu1yN40MXmnd+tgP4PcjDDjepmOeOYOLaskjETkeqIMiqwu7LNzo3PfGPPXernWt+HndsQasxwzQgwPGCU+gmit8nLMUn6emAh4xgEwhibXpsnj2RqjAbkJ7hv5pKdRJQZ3XieDUR9RPPbjMUzNnMDZE4vY2S3h2q1LWMrO40/+/VMi2znYk+/J4HzUK6PndTH2+vB8NOEO4dSjWRy/bxWRgA+nzp+XAPn62nGZS3zy/U/h8FLR1taEYGSwOyE5g7jdgU+FGFfZ876z58bePgVUyCZlQkJyC88BBs9OywbfdbAKAuSzT+hwlZDGkCS8gYiFBhwzmFuFSq6FC0zWbzWpPFWsE+/XMUdQxiORG8m8H/oGqI6O4B+EcOZVM3jju14J/3iE8+fO4Ymnn8Hy8RUMin184Fc+iVAnobaOjAom88ij7ggPff8qFk/nUWtuoVmlF+oR5rwVPPWRIhAwtMu8No1ApWAxqaiJyhAa5Oe10SGTjGQyYeIWltg5pS26sZDw5nqoDDgMEvxvvU+3Lw4IKy+elewpmxCIqcoZg9x0ie1voi4uwRui2e4gFQshmo3jbT9zFvFMEof7+zikIUduWs9vsO/DFz90E1BlSkJkUopAFNIhC5Zr1TnV8L2ZCHc6liAR+bltKzcZUbNAbCQ7cQzuMidwZ4NDo/gz7t/Eb5HM5gheooXXv/2VWFyfRT9aRCwxgzI9aeM+lCotdBokQgXgE5ERqjI5Hsn3JiHK9Z8Z2be2dpBJpXVP2/0emtWaWVAWmWSl1WYgosj7zdjGz9NsVjE/N49exxKYc/fdi68++eQ3qDLlxpFvqTnEUOz8mWefx9FRTXNhpCkTvmSEZ5+Nm4lMWW4YZXGsTAmvkZTBDJxqMNWqLtBE4mMyhmVvkw+IZKDd7V2cPX+PjT54wNzyglSWeNjTFoglf61Uwje/8U147uUXBckSQ6eKBaHPcCwsW6BK8UhwbJys2tl51IpF3Lz8stRkosm4sPZhp4vV9ZMSWOBn4DVyLlOVbbevXieZXyQfhcMBFA8PhbNTvYj9SxKsLtx3j6qxGzdvSj2FFj70Ob125TLi0SiOdvcwt7Ss+3Owv4OZY6u6dlYgVBJib3nY7QkepttFqVHDa179ahGmSLRgD5Omzzw8GbiU+XMEhI4hB/sIBCIiKXGhUDWKzvCRBL1Gq5iZzqDR6Wrx8PU4/lOrVnDq5Gkx6MpHRQzkHdtVhZpjjyKVQDoZxdHNEj7xO1fh7/pVdYwD0CA8qxSxccVA5uayUQ9XbWq28y7Rcgfhu8BlfTaD64wUZPAQN6dVi6xkTbCB18wvHhqCQCdQmEt8+H1jyVpAc4cb/13MXM6VTXqlrq9l1aRtfBuvueNOwvfhhrReH0c3TBiAwdT1YO1Q4+HGYGGw8N2CB0YwsYSBgVTEnEni4VSVCKvyd5yR+LBPWNBmVUn08IIJfO/PraPaCuG1r74fX/zik1hZW0Cz2MCf/eIzqgLcDKaED8Y+VPtNdMZdjf1QmJ0H5r2PFbBydhGh8QiLa2uYW1xAmCzqwRgf//UnUb1Z16Hdo2zb5P5Zn9k+n5tLZQLCz26JTMDcnyLG7mUC5PUYPEicY48M8qSlgg5fk2McHFshq9oFR84Yh8kM5Q8HOS5hgha8xyIJTgQteO+kfCSFJr4GLc0i6Le6qPc7OGrXMeSo2rhqHr6xLH7oXzyAeHpaVfCjr3gU16/d0uH7J7/8aQy3EvDC5mcqMpE0vvsIjf148N0reOTx+/DSpa9gNr+MBudGb/nw5T/dQihiwYrrixZ5/H22jYx8NEC7RWUn8zjlM6RVGBEdUzyy5NzB1bwmJ5/INc3rttEenwInz0wGCqoDsT+vsSqOlYnZbgpLtr7ukJlsPtQMAgQ99/qy6UvMZvAd//sDQtva9brpZYdD0vguX2/hE7/7olTHYpkg/GNDIVx7xe1T/k2ole9L2VY+ByIzROoEYU8SHgpYuP3n+AMugVXCp31kSBM/h0tA1WMnPD4OYOgFEQiNEE6McfqR47jwzQto+9qIJOdx9eJXMR5xvjqBWDQl2JjTGKxMeU35qYzOOa5Z9jm5po+KRZ0bR9UKYqGgvs+1zISdiRRFO1gA+Yk8dXrY3aGDTUwz8lwbmXxOKOA3BOblBbMK4sJhQN3c2pIJeLdjYwfcKMSr5xcWJFhMfJwDtyQqlUtFuQ4wwBImXV1bU2bMQ5wZOdmv+XxBhzvnjriB+T656TyWjq1IkWTj5k3J4LHq9GjM22oruJA0RMYdZfIKU/kJjEivTb8sgggPclEySKrigB/HaPzd6+Dll17SLKvEoz0gnkrp4TLLoSMHkwfqwHKshwcINwip04SiSGCiwTl7Bs2G6WbSVYVjMFzo1UYN2ze3sLa6iu2tbWvIt+pokWVLD70kq40FQWQLc7OCxtnTrFQOEQuHkIynsbO/L3soEQBSKW0iHrCs4AnPEN8ncYrDx4Iu/eyRsnc5FpNXM5SRmOC8DGdzQ2HMctxo4lpBs/Hi/oEOACZEZGInolF9ngxNwscUkmigfLONj7//JfT6FZuH9dgH8SEymeFVhaLM/E7/0B0OLmPmf9OVxkhBhMGMxeoOFv5NqTgj+vCwIpPWRmKMWUrUwLROHUwtmvwki7eD3wi3rm/nem7G2rUv9XDucjQhVMX3cAGC95XwjiOLOLNwVmT8coGZ70d/RPaSOvThFWnDAqcO50nG7Ri8XNOUPtPhGIvdVuzhzJ+5rxhRiuIWPCCtD+shGE3hrf9rHisnHsbOxkWMx2HsHGzg5MI6/uKXXrg938hrklNKNIFGr4X2uKeKre9V0O428MibjmH13BrLQITiEbz5LW9S8Ly+uYe/+c9fQX2zJehbLWj1f00JJp1OKljzv/m5bfzCZoF17wWRhSSC74EyiFTd8Wl/c77Z71mywrkFVlWxhBk8c/ZXbkK+NsZtH5KxFAZ+Mkz5uuY8QziYiYzrgdtaMASE3+cfir/UvRbKvQrlJMBa3tfr4dzrTuAt73wVctkCZhYKSkYph/f8p7bxxb94AVORBDro6JqZsBEr5uvTCOA1/+w07nvNGTTauzjYr+KoXoW3HcYT/30X1E/Q6BK9cCWuf8e71JK1OzZ8BpNy7RkaolZCMKi1ZRwBigKYtrBTOOI6YmXqkgnueV03Z8t1zw3Z4D4yM3er+A1KJ9rBZ2NykJZIBjFqN9CP+fC696xg7tiSHKEI884vLUqxbf/FMp75qwNZjaWyhFDvkKNcL/Y2f4GVqJjztBck+sC5VEsUObupvX1X39cx892edH/fnZC5tXS7z0rrPFX/niQ/KZrQGg6wcD6JC48fx9R0En1/20bXumO0Gi2x+xlfxKQP+9UaI3LEFh6rS040cB3uHhzg7Kl1+bk6qJ7xjIUg5+6ZRLDwmp8viFdysFfUiNc4QO5L6RsTTAnLmtVaW8H02eef1zxpPGakFWaoVDvizWVm1CPTceyTHU7lqCgoZWF5WZUYYWHCK7kC3WECaDVbqJQqWiA3NzcwvzCHaqUqzcTjp07gyqXL6k9yDoiB4/TpM+px9totnDt7FhWad0dCqBSrGpvge25vbZiCDLPNqLHepCuqbEZWOvI+zUxPSauR5ANqc5J5duLkSUEIN65dlXtLVDJofgnFUxeXQV/ZIynZyaT0JwkFcDFR+Yf4/OzCnHq925tbUnBS77DTRHIqq4Rha+MG1k7ei5WFGTNrvnxFfUm/z9M9jITNUYWbiX8IazEr5CFLZwv2Unr1lmZmR34flpdWUNzblZrQzPy8Zkn77RYWllckbj8mHBc0hwveC7Its/msPhtdEzhiRKZwMBJCLp+VO02rVUe/N8LutQqe/fNdjL2gFK84jkOpLifNJw1g6eCakIILXtwcjkwiAtCQVlSEQ60CNBjRKknXj5NOK9nYfdMl5fesx8bfNZUgHaIjT716BydxM7OaVdUymZN0B5ZjxlrFZbOkfB++piqMCTzFf3c+o0YgotjQ2HpXt+HeO5Z5Ypr6TDGLB6dVm3dcS/T7Hv8MDfIV0coN5Bu8zLlKy9YtY+eByc/Pw1V2ZvDhsX+WQjQzj0Q0qE1fbVWQDU3js795VYxxF4gJ53NNy3yC4yGDFvrjA3jDMR76lhWcvu+MRqSomvTwow8r+fvkZ7+MJz90DYfXzbtXvftJVWVQqunH8l450gmv1cgx7B37TK1r0Ma5x5Zx9tVLFMlWNUood3eHRg9x7TkKkw8wxPRUFi+/eBFz8/MI9gr48keeRH13jHGILEruFWpVxwVhk8jn5liVdAxJOqPZtM2001SjPCijgzowaFJvEYnsED/xvu9DrrCI/a0NnLznnMTS26U6Pvi+L2A8CsIXYAXJHqfNF0s5ibyDZAKP//MH4U9zPfewv1NEFwGk23l84ndeRn80qeqk0tQV65TPlQkgpSV7PUPMbidw8mK1oMDDnTJ17IfymnhucU2zCCHCwz1CRShV9kzi43TUamp2neuC7HVW48aK594yI/nYZJ6TSRATA40MskqkxCHPwG4doUQE3/Xz3ySPX75Wk56nnA/tdlC+VMMT/31Ls/zROO3xDBnQWSMWtyEnvD882wzJsTlbp26l+VcGU7K/Jx62jBnag3cJV7iK1Y2PWTJs4v0MtDKN7w7g+XqaK41F0xj7PQQnY1eshIPzXTz4+nsxtRxDOB5Eq8YxMDq7zKO0X8EwaOuHZy8RSo4+slXG6RJKqZLMKSetzBR2t3cwt7yMzVsb0g1mm4vnEsUs+Fwkn9nqoNnr2Lz/P1Wbl5i++nycsWy2NBf62c9/HrnCLDrtnjZ4PJnG2voaNq9fU2+OIsnReFhWaeznEW6lADtzSz7gdq+N2dkC8rm8TK2perG7vY3c0rwUWm5dv6FDiq9NGJYuNG7MgYcQac1UCnruxZfQ7Y00CtNtdaQ1yzGQOY6naKylqXkt9dTCES3Ypfk52fOQR7K0uKhDmPq4ZIXxoUr5iD8f8GHQJt0bYvlu37qlERnCtPxsJPcwaFGajJ+JSQU3ABcEDzQGJx5Ih/t7Opg5HhNOJJFOJTHsteGFEliazYvq7Q+FAV8QaapHtRoG7UxEC6ZSad3/CHU/I2GNAzBzo4Qj2W58yDKwzZPxZtqmvIZevaqZQkoVstIPBCOChVU5RSMo5HKSUVSfLmqar8mpjA4oMwnIYq6QxhN/9xRufpSuG5aNW6Chu4j1O/jfVm0aXGvVZuy2yg2/p54bddx8HIdhL8xIU0zMXJ+T/Rm+JlGOTttmHZkZW1XLTWqKLMy2CWORBc5NwwPEVXKSk1Qf0+Tn+OWgZDGBea8mVY1ViDa6YeQlC0x3w1tWDVlF64yq+X3XZ+Vh4iBbgydtHIIJEg9YXqP6sOztEM4OWF+ZX0J7ZBtmbGDruVpVaoSpIRD24+3vPQEvEsX0VB4lWrDlUti/WsIXf+eyklY300dSE3+F89SNYROlfg0DlOEfhvHqdx7H4uoC/AFzNCHBjAF7d7+KL/3uc2iV+VZUATIExlXYDJbq3ZFYNIHR3cGnMY5mRyz6h751EQ+/7SEM0EOLalqpJLqDDnZ3jxREubf53H0BMvpJnGuiXGNrI41IN4UvU2i9HYPnG2Pso7xeX1Z7odAdvWUhCjRuRljwW8+jQEMXpU4JA18b3oDz1H6sv24WP/UzP4puu4V4NInWoKtecXOjjz/91S/pGVnlzTEVSwyc/i9VgB78gVUkF2MoF28gl1vAPp2odvt46a+q6E4qPtoXKsEjGS5iwvJkhTLDNPlKSyQdpGks5vFtKJS/TxKnEwixSpyC/xRosD3h9pVbx3w9KoUxSWHipF45ZdNApK6lNcS1aHvA2iJkzLa9htpGD//kCdlUrq4vq7pndcbZy0gjin/40xtGkqJ6lmcJgBOacEiE2+vu85h6ExXmeKZQUIUwvTG23Xp2M7cOruc9cDOqbl+Z448llTw/Gbz55VpEd/dZtdY9HwbBLmZPpHDvIycQXSLNnoITDURGMfRAp6ugea3yDAgFxbcwToSHaqkm9q7cfJotrJ04ZToE7bYKDfZU+RmJ8LFtWdzZQzSdFGnwnxxMmbnxIfHN+KdYLGmAlr1LVpmS0ArwzT1EQ0HUqg2JBZBsQWyaShN7e/tYWj6mDDWeiogcQ4ye7CuJKfv44NkHieHYGpWFitjcMAuezHTWZoBqRgvnwlteXka5coR4PKUeIKtH6vVyppK9WB/p04vsvxpZRLOc+RkReQhPEEMn07hWq6pao4xcLB0T45diCC8886wa2mTeMRMnmahYPNACO336tPw/CaVyEatHyeY1beCYREzUTlKxhFjJnKedzk2jXefsn4dXvOJRtGtlbO4eKjhzYJjzuJRkZPClulGhMKMHyap5mX3WaFTQGRMDXj8fOj0cVo4tg6YOA3qO+k3H1BEgMOgr+2c/ihkwPyszMH6WWCqJcWeoYEw1pHavY7ZqsahGiyjfWG/TsDuK6y9v4uk/2IAXINnB+ovsFQGmK8tnYhvu/6/rygXMBMhBTlRWMYlA/m2QrKBJPjsFYarrBODJkJo/R/IUhSPsdQmPqwoj8cdPAkZPwcl6OYTr2F5gIDCT6tsBASa3yGfEwMrXMDlI662613d9Vf6s69e5ypo/w0POxlsm1Qa1Zifm4ncOD6q6UFzEXE+YWPJ9GEiMHet0hM0TU/DnxPOUgTccspllNyRO6POx/ymHtXPnEQ7G0GpU0PcP0C2P8bf/8SlBrPx5okYWgC3x7QeHktOj2D28IN7+469Q3344HojfwPXAdZ+fW8Yf/pu/RmWvKwu8AfuNYs5aQsi17+ZCLZiam44jFDHgLbwiiQfffAKVelEKR9NpSh2aXu2Yh+RwiGqlrBYC7wnF9VkdFWZmUDqqYhDsIDmew9MfuQVfi33mvmmmDklsMrlGVy2rd9gdyoyegbSFLpp9Ctn3MBp0kJgO4LF3PYwH7jsvJ52llTU02kdYnVnBf/k//wZeldWjJVCEkEkQc7POknYMRbH+ljRS84S8q5iaziGamkPzUgOf/8A1IEhi1wjEZ9Va8Mc0ihSKhLRvZFJBTsikf87X5H10JDwmsxS0cH1/Jw/I84lrMkqYvkEGsLHKea/v9O5tHzB8OoKNSGuT/qhLwLRXJgmfTEISfvjHYzz606fQrnL8L2ZJ94hIUwvewQBf+4sdq4j7Tbk0uWB8N6fBtW4cLOv6vSyoqHzE6p/tGLY++LNOvUz98gnXwUhZBtE7lr01FswVh6/t7pXbZ3beWDLKPc3PycDNeViihG/+6XuRWIxI7Yha6xTsp9uWkBXuVR8TyNTEsq2EaokTHmxhlRENhpGiDoJUvbo6q5qTViaZ74cHJD0lLPHhU/mnVKauV+oCKTPpK1euilHLTIwVBvuR/mAE8XQSTRrEpjJ646B0NI0ezZtRLlcEk3JzEaa99/4LqNcquH79qohD7IlyXpX9P/YyeaF0OiHNnnOgZJCy+nM9p2iczf11d0NFAAAgAElEQVS6hNrTmbQgLioYcdzmcGcPvQlF3KnK0MWEfd9+n3AKpb7YowsjFiXVHOiPOtJm5LwRKzrOJ5Hrzg3cqjUxxEiVMt0MaCHHviLJVOzbUKmj0W4ryBs0MsJsfgY721vW32QmFI9jfmlZtmu3rl2x+VXPh5XVdRTyWdSrDQy8EVJpsh2HSIRNiIBzn2RHDyULApQOi3r9fD4roQoaLocQkBwhcX1eAxfkzsam4FxVRJJhDGqMhosknkmhvF9CpV7TvCHHIvZ2dhDhCAs9En0BBCJxZJMhfOkzT+LpD2wgPT0jvz/LKJl924C+I9CwJ8pDwAIPhRRs8/P7lgRZz1fBd0SmNysP0x61n2HlSOUqYDiRNDOLLduc/D5/jgHa5lZ54N8xWnYMWAYybl5XbfJ3uQ5JeedacFUhs2mNJU1EGVz27MgSrkLjJhNURyWqSc/27r6sq2YdkYmVKXuNpiNLCJgHzWDS85qMCkzYsoRQrX/EHpoJ3busXOS0cRs/+cuvR4+uPoc1dJsN1AYNnFg4jw+872+RlOm7ZdWqICdyeo1BAz2vg+6wqBbFt//4K+H1PCSzSSVYhLBIqhuHY/iL//BplLfbMlnm4DzXLw90Xg8hMpt1ZCLCz8lDksEhCA44LDyQQHrNEtcYFbtGQ/VtaVk4t7QkIXOeD7OFnCq2K9dvIuwPmnVgNCrh80avjVZjD/FBBk98dAM9itj4ouiNuyInOSjekqGBGK60Dhz6Byh2irq38A0017x4TwLf95PfCd9grGmBWrchp5DuXh8f+oWvUHRSh7E9a6ptWQV3u1+HAB559zGk56IYh5roUmmqB+TDOWy/7CGMEI4OyqiWGmjVu+j2GlIlS8VSEkcfDM1azqEdhD4ZkDQ2w74pW0z8n2aYOxMykfVhmYQ7UtwdtMKYulx/xjInaGq/zy/XW+V/83m55NZVxITuAzEgGYvinh9ZptoJxoGRuBOzM/PY3N7C/nM7eOnjZYy9AMYe2zcO3jW0xvaeQ6TsfayH6pJWkzLkCBOrdCayPKOZ+DuTBMdfcBW7IwYqWYWdIw7BIrFLY2KTWW9XGTuIuOf1RXryjYMY9MZ47HvXMF5oId4LIpSLY9ieEPqUjCfhD/nEDygUZnH1yjWJNhDiZsKajMYxlcurIONn5ftub23pnGdxx8SaYve06OTf/7hgOtnUOoQmFalcMgZDVaP0o7t5c1MjLur5eGOkslNo1mpSkeHCSEYpEtBHhLZr4RDisQhIBWfTnyMu1Ilk8KTkEzFsmnIXsjncvHFT1Rrnrtjdpr0av25dvqLX5QXzQW3t7+L4+jpy01mJEm9t7CKdzUinlzi6LNQIZe3u2qFPqTgf5ASfz+Y0I8eeFastbvpOuyXolhUgg9DB7oZmMakuk46nsHe4rwfA2TfSxnnw5WfYtG7Kq5Xm19w8GtAeeSjMziqI7m5sqipgP3JE+TQuUD97o0Aik5VeajwaUrXF62afhM30/a1dLUweqiI6Uac2FNJcraDIKJVqSF1nphqV3jC/+Pq8T4TXmRRwM1N4vlEvK2nx+/yy9mIPkz2E3Z0d5FMUiDiUNrKySDp09Ic4eXINX/vsk/jqH25jNObsmg3Ns0rjQeQqBkHLXR7EDLJmhMDZPYnJq7dCdueEgcjKS9J11itxfVaDc0g+oAC9XaOT+xNjuD/SGIXYg2MmMB34A8budP6mlu3yGky03vlKEmblcDkrHgcbcQDd5hnN4stVqbczY1WdHKexkQxW4zQokLiE/vhu3y8eXrwXPCS45lmVuzEgXoZ632QxTioaVzloFIq9UnmnGtuTn8dl6ZF0EO9473nEcmk0qy25EVU6VSxOH8eHf+ELSgZ4gJr4fAflagV93xi1bg2gwEa/Ai/k4e0//DCigSiC8QgWFhfx4IUHJbN56cpVfPLXnkFps4GIP6J+qrGdTbGJ94qjELxmBe0WhTkGEsx46A3HMPeokanCoQFmcmtI5uIihFApJ55Mqv8vqC/E/R/HXqWqQ4pqRWTAB/wdZJLLaNQPzNy5HsNTf3MNo2oU/jDt1IgCGJTO+8v7z3VA/8qjVhGNcUXm8X7fSKN0D71tFd/zg+/ExrVbOHH2tOn+Dnr44p9cwsuf2YUvaCparr/NKopJkusDR2NxvOk955FajGJ6Pobrlw/QG/Nw9tDpjREOAO1aGxHQO3gIXyeMG1d3UN2roL45UmXLc4HJBu+LzUGb/ZrWlwznjYjEe8j9xueW4Cw5D3iy4SlkMPmMZANzlpsVKP9dOtkizRkJjJuNz9EIfLxHNHSwZEGVLXXN/eTpj3Hu3TMKxIWZLDJTKQUYvv72M9v4xO+9CN84hEiURDE3ujVZC5PkwHr8k2pvIsbC84n/zokH40LwXpkrjoOFHXfBQcfuv12Fy5aIIPAJsY372jHuXSJ8J6EeSalpTJlMCYz48ei7llE4l0DaF8NhraxkZXZuXvoCDJrpFLXP6WTURLlUQ7VSUq+YZyMnPcIxO9M4QsmWGe0rc9ms/H6pPhdNJbC/s6cY848LprfNZu+Mw/CQ2N7excuXrugQ4sJzhwJ7mHRX2dnZ1aFDmnyrWUe90cTa8eN6+JozZfO7RQ/UQ8zO0JC3h4WlZdHaZwszkuojbErZqMMjm/2hij9nWKP+kKjOZFty4cwfWxS+LW3acBDdWhfjkDX3qbTEIMvPKGx8YL0pOpuwIgz6oxj0W2YTFqHk4ZQG1gnDsGoVc5EDwzu76qWyCirMzijTuXr1ujYK519zs+ZU02+TYDPSZqDMHw+A/Kz56NET9cb1q3IpSOVmcP/992N355Yccnit7FUyP15aWZAU1rXr1/V+sUhc0Dl7JLlCXuM75UpVi6IwN4fl5QJ6zQ763SEOyiV4PPCpCnLzBnLZHBKplMhO3MiqEEeT6+r1ZePGfhgPqM2NDQnmd0Y9ESSocUoY2O8NMQ7HUXn5Jp7+aBn93p15Q8sw7wRDGw0wxw8mVwzmY5/BwC6D5inDz0dWJ2nmDcLKE29Hy1wteLr+ErNwg3Wscri7/+RYjAYnUY+Y2qTmc6mMkxnpBJLmhpeG7IRB7AI4qwAGI76Gg8hcv1QkJ6Pial5TDNMeGbeeArKsyHoDmQpwrTgIyog5BrO5TNoqDnMVcdCW+qGTHhevjT/DL9O7Td42LB/4m3jjj51HJBuSQhat/orVQ1w48yg++G8/jXbT+sX8/EQDGp0mRmQOexR86GM4aCIzn8S3/+Aj0kgmTjSdz+P8+XPo9LvoNuv4b7/4ZQSbCbTbPfWsFbQmbF43HuOM0n1eUJXx3LEkTn9zAq0JTD8a9FTx+oIc6aCRfE3wYzDCNWbBKp3OaM3ztTtyLYlL+YvsYrrHzOXyUk0bHIXwlY++hECHzHjL6h3kx96t1wda/TYO24fo+msYDmjuTueSCH78578Dx5aWsbmzjfUzp+F1Cc1V8Xv/x99j2OjJfozPiJ/ByGvUSk4p+GsGOxnDt/34/QgshBCK97G/3US5WBSp6KheRqs7wEphBnEyiimyEgui0fEQ9/nxqfdfh2/ghO6tB84vrgeNLU2+3Jlp1abtD1eFOSlQQ3j8Eophdak5ZhKceI5Nxr1cC8tV7kqko+ReWL9Ra4yFQCyEYdiPV/7AMvJLc/BGfdXm1J5lS2Xr+T186v+5KEMRur1EqCk4YeibnJ5xBJjUu3VsWtiWHBtJkDPVVjG79e9Gtty6d3vEVdm3uRT8PQZ/JdMUtDF0y32pV665boPnXdXuqvM3/MQ5HD97DMl8ABsXb+GwWsXC4pJiFBES7pt+v41Tp05LJY5IBttkRPA4XypWueepncjWGklIhJHJhznc25dgA4OsuDL/WJiXlQQXATcpVXH44Z786lM21F+YMco8q5hwSAFh0GprYdLKjH05DgWTxTs3N69KslQ6MibYiN5y00glUjITp0oQXUQIa3Jecnl9VdAQKx3eQF4ss9Z0LKYbwGqTYwYMNJWjI/Ug2FBOxTMIJwxO6bSa5LpoK84vzos0FY9FdZizYuHnmZ5OYHtzF81GFydOnkG320Sv31Ow4mvP5LJ46cUXMexZdk0I1PoGVjXJmowLLQBZyQURRiQelwUQ4dML959XcCZJgUIV9KCky83r3vB6CVt0h33MFOicc0uZaTIZ0/cJP80tLCCa4KhOQoGA0CbnYwmPy+YqmUQsMMD+/hH6nl9iEGSjEb6jow8DTCZN8+7abTs5qvIQhuY9lX5w3WD3F55/QUQeHsIz+YIcGA7LJTEhq80ulqNZ/O3vvoxOy8mCOf1YO5D4erwvVGMx6TGjzwvGFTxoYgmu98GgJKr/ZEbVsURtRMSCg20UU5lxfUs7dGyLGfzEPquTszMWL9ebq+wcIcq0Sk3314KDbVTXf3efXz0zmVzbHCtFR4hmkOQRVjXMgyYMjqe2h12TNZQSj/lquutwr81/d+/Ha3BQLL8vdaNJL8j1Z102bsQksyHbL2/gW37qQcytFVA9KoHycIGoH+NWEJ98/4sIjCyQOiiQ8771XgfNQQOtQRMDr4bZtTxe//azaDdHOEZRj7kZpCjHFgxIYu3Pf/UpjCu8PrMe4xfvkR2OrETsmer+1hvI3JPEyr1jzJ5YhTcRPp8t5E3ntF5DhKLjFHdptTGlcZqeElCOvxGNEoHNs8Oen5uMSxLNyLakzNxu6RCLyRP4/IeexKBuUJs7kAmjdlsDtYFqXhXNPgXp6xZgomO89+d+WCgY+7FEmFKpDGr7Zfzhv3sS4yEZmaaLy6RFZuVqIZisHdcWUbM3/uh5rL5iDdu7l5GOF4zt3+2iMFNAYWYOrXpN7axKown/uC/Hk4Q/gE//1g2Mu0QDKPJhvXJXcTlinoNjXUCwKtbIZrYOTSGp0aAmNbkOPgU9SaKCbFlPDHMXwByi4hJEtsi47zjWJ2nBSBQRJr2pML75J05j5+hQEq1Mnufn59XyOrpexxN/uo1UPIVxcAi/Z+Nr/NKc9YRUyCRYIgyTWWRLAinY4shzRC8Y+O9IULoWz93ws50Rljjzl0e+Oz1x3Z+xQb4OHnfJghL0SQXrerA8V970U/cimYvBi7TRLXXQIwt+6NkaaHVQqZR0pi8sWBxIpJNYXV3FrVu3dI0hn19FmoI9laXK5QkrmgYMPaELmnTgGfePCqbyLDXRZf7h4Ux498qV66g321JuaQ86Iv1wbIVjIyQl0PqLGV4uV1CASzLQ1aoWlNttuZJwPII3LRyK4vq1a1g/cQonzpxCv91WpsAsgJg1WYLOYYHKQ1cvXtHv87Dk7x8dHUqYmFJSHD4OBaMSducNDlJFh5ALH5Y3kpdojJ+5NxREWywdoNtsqrrgg+U18KBo9ajBO6X5Vgoks7wvHh6pmV1v1CZZZk/BaOXYiio5SXnFo7h1Y0PZ2/b2lhjLZEzycOpSezNGq6kxdrZviYkcjCURJbk1QFjZ5hSp4Ts/v4Bi2Rwt8rNz6nGSMEUiwdHBlip9qpNMF2aQjIXEpg5H44jTOqjT1GZjDntYPMLCvCU8/MNKnwvG5ngNnq1y1KjTwcriknqty2tLIGmKsC/9TAl7h+MZBI5a+OAvfwG+EXVnra9HOJLP21Vdgvo0bmLfnyBQt8kxItlI6Doipt34LnlALmLX73FB18ZZTDTcZfcMnEYwsuyfIwKsXNQrZ0Yjwo8d0Ey6TBaQFa2J7ZO568QRrDJxXpJO0s8YwA66puiFqNz+IBAeo+vVpFFcvFlWv8jPAbiJapOCL/03J+pJd6prg49d5ekOP5fFu7/vPhxcUCYaMwq28e3/26tAqg3HWihUz3GA8k4Tn/ntl4HJCC1/3+DELqrtpskJjlroDio4feEYVs9HMZNflY0fx78WFueRy+fw0vMv4vN/cAOtXY4ijPR8+Hldr4s9WCZEfJ486KdW4njwu0+i3txRb5TzfHzfVDIuRIcz5YTNqNNNGK5WJKmOetFUt4lieX1Fe6hWLhlBJRoSusLKlW4hVZLw4gGMRwH0S2N89UM3DEae9NCC0YAkCFu9Fg47RTS7FQAVeOMITj48ix94z3fJiYnJPhXFGu0Gbjx9hM//3hX0h2Ux2h0hxp6JkclIEBP8OPLh9FuyOPX6Mxj0jjDq+BCOJ9AbDjCdmVYbhsTI6WwG9VoT8agPxUoDcQTx6d++hnHX9TFt7TrokuuDa5rv4Xrx1mO35MWR0EzyMoRup4doLKQkQRNI45HONCpcMelx6I9rTZhyEJP+lloMrrJkZZpNhhHOxvC973s1Ku0mMumkpid4HnS6bQyOAvjcf72MdCKjynTYveP6wkJFFncT8o/UyBoUkHGsdxNxcH1V7lERSsUxuMOOdwQfXj+rbP6+JE3VrjLZQne2aMwwYAHd8RD4e46p7JJN9713/utXoT2sox+oYyY5g/mlJRFkj1HPoEV/1zFqNU6hUOC+i3AwpASBn4nezS6pOtjdEz+F0yNr6+t47sXnlRgxwWLiee+99/7jgqmrSl1lSjo5ZfK2tnZRrTekaZuYSiGbSmNumi4xLdmG0QQ7ncpI/Wdzc0vqETz0qHDE/qcO39FA2pqJOMdAWtKrXTuxLoIDgxZtz3gz733gPl3s1WvXVNktzNNY24b4tcEiIUFvJMywv1oscUQnruoslU4KFiEBiIxJZs2kDIfCMXNPjzAjoZ1bDX6MUK2WUD6sSQGDQZAw587ujqDnvd09mQl7tN6KRCWUzL9T0xnkM1NiBNNs+8a1azqEyBrm3Cpn9rhgErGIWLRhqi1FLdM+eeYevPD0kyhVm5hbWFYFSRFmbh4iAMlUUvImrPApwm0D0R3N8u7u7WFhcVn+fUe0iKMyU7uJRMyYxxQ/CIQjyGY501tR/1WMQmqmciyp2dQ4z2HxEAFfUBkqWbQh/1hBjtV7pVFDsVRCKpOFd9TD5//rNR1wbiE7kg43g8s++Xz5fQft8jr4c+z5cOHTU1DarPKXHWlujpuTG4+by43ImEShCdfz+44ARGKR/TvJSvyeydfxsHbZKz+Pje4Q7jd41eYkbc7PEgn2TVkZG3TsWD8OSua/8f+zbxtM+JBc8mPhRArLZ6h9nMWHfuHjCGEaow4zcGIfE29CQtQkpGnmlSoy5nPJz387E59gVy6r53W7Q4PX5mA1J4zeRxPv+lePYRTto9ckTJ9ArV1Fr+Lhif/G2UCrCniI8ne5OyitiQjQ7jXR7tdx4Q3HcOL+LHweDcA9rK2tIpGOSwXryouX8Yn/8jJqO01MTU2rnSLG80QeL0AiGp/hxBHp1GNzWH3jNFplDzGvjfWz96BWr2jEgPe31+8il59BkXAtUaVEWn02CpdwbSTSCRw/fkItHyZdU/ksyocltX3S2aygRv78/tEBovEIXv5ASVA255pZsYVjQXTbAxxUi+j6O/BAzeRDIBzDm77nIZw8u45uv6/Kg7Bx19fFZ37/RVz/wqFESLhexHaeuNMwmMliLEH95AGGnRGWH4/h9GNnsbyQwhc+/UWcPHcWsWRKUwp8Rlvbm5ibLaBWqSOTDKHV85BLJPCx//tlBD0jTDniHJ+zMc1Nk5oICQOPg325ThwsajPSNhrjXJYYZFid2gAzm/dEIkxCUHKTFCbQ6ByJlUOMBp4UfbhXCLMPCcFScS8BvP49a/BHI9r/cqYhw7/Tgq8ewz/88SYS8RR8gb7ur7VtbGbUJYlGQuJctREGjfxknAVeE1/TWLd3kBUT+rBzgL+jsUPJmtqcufYo52/5WpOWENttZrUXtpn2Xk+FmOwmJ8k1/3Z7560//SB6wTZC8SGy8Yy0BMKRuGDZy1euIJ2dkh+qfa4Wuo22GL5MHCXFWqnq/bV36SrVaslik5rWREr5fOiqRQ/nr78ynZCOmO2TwWrSgW0d7pwvffqZZyVNx4Npdo4V4EhVhmBFGm5XqwpqhGUHPYNLCbOwyW6Zuil1cL5UZJQxbXZquOfeeyTazMqQ8K4RDbpYWFpRr8LZMFGuigcvMxk+mGqzhVgkqoCxvGCVF0dIbm5uY3omrzGderWCaDgkE+9cfg79/kjs14WFGezvH4rSzUqRjjT7O/tatAymOwd7SMfZd6N12aYWw8x0ThZm9UZbDjIMVvysrk/YaTaVXdOyjOzabIHWcxHUKmV0eS+mMpq3FRwbjyPgH6HRBWIpmj3byMbiwgJKRauE87M5FGXXFsfCzLwJXY8Ndun3jOUrVwhCVBymjkQkr0h7Ii/o1xB2bzhUtUuiFQWqD3f31Kfia1AukbqxnMc6fmIF1aOyrjObp+OMD6VaCelkHK3DEb70W1ehjttEYMFBLgo6UnehPZkFJwdvUc3H0fqtarLRFTHkJlUjDwF+zwKgHdwuQLus243euLEjG2tgYCd0bH0U15dyPRv+rQTqrn6UZcU2MiNYTHJ4tqlVgd71pZ8beAgtDPCmH3kIqUzC2gnNBj7y757EECHEhkG0JOpPezmr3rg2Wc2xB2dwllXMrvKQEX2SXAODyCwQ8vA0u0BXyXBd8TN0x01818++Af1wE9OJGdzavInOoI5CfAGf/e0rEtzgwewCNuHPASir10dv0JJQ/mvfNQ9fdIxsMotQjObga8gXctpbl56/gb/59acxaPuRpKKNWjscEbDeFFW03KgXP9PKAymsv7kAjCPocoSgz8ORs39EDSIatcjNzCoJLB8eyuNYVZNE4dmLbYlFzNE33hMiPESjHGJAMT1CbbwXTPI+++vPorLfRbtZl1gDg3V/PEJ71EWfE4WDEkbjJqYWU/juH3sciysn1POam6U7igdfxIc/+/m/R6/Sgj84jUH/jva2oSF8bhagKEof9QVx7K1ZTB1ji6WPeq2jhJI8kCC1gifJT4YjGB4JbJy/DmMuncbHfu1leB1DTRxkz3XoRENsbxhZkP8u0t5E6N71pMXIprerAq8R7VgZEn0h8YgoGMlmSnCo9kP0jfZmwx7iCX5GzgRTTIKDc0QZPLoHwEuM8Nr3rCCWyEoXPJGKq9pqdttobwzw5T/eQCo9BXht+PwWQN1+sZlyg1j5vibeYGL/Zpto+8/1Ns2o3DS4rYVh1+2gaM6lOms/Flpu//Bv7X8aiUwYzI4FzWuNhCzAC0GY9Gf5O2/+0XsQmA1hPGjjqHIoLfVwJCW4v9msKSjzM0tTnmd0JKZWBzk95LpQf5yyi9V6XQhsZAJr85q5tzY2NvDggw9KJ/5/LJhStWUiaM8LIMbMjXX95k1cvHxFTF2OvnhDOg/sa0yEgYG+phxEzhASaXc0lJ3IpPSzVc5GsqIUMzWNpaVFXdjGrU1J7/Hh86aRqs2HwOBo0IexI4fsLc7MaoaLN3Jvb8fgND/7nxz0j2IqMyV3AC52iklwk2cScZut3NqwPtmIXn2ENys2IqGHNsBMYUZD6Qzs9VpN1jsUzU5GEzg42NeGX18/jn/40hdFSun2BurzcDNxsXBxs7KsFBmcDcZhdRdIJHDm3BlcuXIZSULXxZKujz/LWVUqBh2V6lhcWUWtWRM5iiIWJOdQZ5g9Ckp+8fXqlaps6ti3Y+Z+9eotSYHNL6zI/WEoPVfooFpfXxeDORqJ4crVa5JVJHGBTGYiBExYuBky+RkM2ROghm6vi6HPw9LyMiq1qrJEjnS0eGAeDfGF37yMILVQJ5v87j6hqaP0tZHV05j0/Ch+zkXPTSSyB2MWl4H2N7N38yV1m47/7khGFnzuCIPb+IiJxfNnrAfDTNfGVhzMZUHWYCRjfltPh4eWVc0WpNTPFBQJjWpRhcsycEKS1rel4Pf0qQje9d43IJ40Bjrv49/8X8+i2R0i0vcrmLqZPx1+6uGSbOJTZsyKigeAQVo8DJm9W3/X9X/vDvL8XA4y49+l9iHe8d5XI5j1EBqzeuojng6hvNXE5377itoUDi1Qpu4fo48+WoS9aME2nsKbfnAB40AEhekUpnI5HDu2qs/DGejDrQr++j89icA4IR1dEvUYUNVvVhVlQ/junsyeDWP1jTnkpxcRDwexXyyqtcHgwqRgajaH7d19WQh6vR6y+RmD9MIR/ZwjmPFQczwKtm7YyyeqVaX2NWdbiTBgjIsfPkC/4UfAN8aAVo88/Ac9NAdNGVn3By2MUEPuWBrv/JHHsLhwQp+X18fWRSKUxO+/72+RDmdFWpJy0uQg5jN288buGWRiKRQeC2Pu7CwlY7A4v4bjp07hySe/ikx2Wm4lTMKScfZeh1hbX0K9PUDcF8T7/+XHZdrO9+ezM3svg3ZdUke+Bb8cYYfOJU4+khWekeYs4VN7Ayb44Sd+NjmX3foX65xEuDGTCiAWCCMgtgeDnCXZvaFp84amwnj0+2cwGBOJYi+xKWSHikiVKy0889FDjDgr2qOKnFWALql1YidKQvUZrfLkFxMDcltsrxri4xJo7jO3NxzhzvYIOQOtSevDzgjXFhHfhfD/hIvBpJ/3WaSlAM8E87t1AZX//qrvmkVqvYDxsI9ANCwhGjpzkcTJBN8PC84u4PvJfk8k0W82sbe9g2wujVKlgtXVNWxt7+Jwd+d2q4O/xy+e8YT6v/5gak/vthanZbw9jcE899zzqFRr8pKLx6xPMuwPdGBQYJiLl3Ar0XUyRY+KRxraJgTJbJ7D9awSecMzNKsmjOANsb6+iqDPrz5js9nV/BMXGpnB1XLNiBqjvlivLMuZNXOB3bh+Qz1IQlVitdErs1YX7Z5l/lQhh1PrayL0kE5PiJGfrduuY+vmpiC8/Pwc+gP2hFlZD3D23GkxW6lli1AA506e1Y0kVZq9RvZKOP9JAQf2nUJBbkaSGDzsE/qNJTAg3F0uYXF5EY1uH3OLc5iiT+jWtoaBeb9YQbNKZZ/p6JDqRxFkZwrY2doSMYAPncQg9lpJzCrkc6iWWXUnUJgrKFMulhs6jPjZm40apuJRpKdSgjQI6zYrNRN+DoWQz8+AGrD72xx2EhIAACAASURBVNtaECRI9To9KUdFowH0Oi29NgW5SbM3SyLrR1KnK9RP4jP/+SWE4gaRuX4aN4vr96hPLSGHO8bWfNZuYJ2bj8GDB4JtsihisTuC5/w9QmAMOG4BO4LO7U0w6UG5ypL33WZL3TiHBW2X4RJCMz1fE2YwjV+zflNlIIYzZSW9iSk15cxs9ErvgQAW7kvjte8+L0kz9qppJPDl37gpYpafGqYhS540V8ueccA+g/wfmcFPhMdN6IDXTy1WIxe5ZMxVAa7Ktyq+LW3Qjq+Jx37oLLIrSfiHtuaKlV14jSA+8/5LQnccmYnX1cdQXIaev40+2khGFvD4902h3gri1Ik5ZAsFwXkGy3VxtF3G33/gBto1aqt6yr6VqKrHPEJmKq1Dlc+P+/LYhTSWX59BudSGx/GWdMpEW+QKw2DckzMTAwkGXGtMOj2hH/x83EuuP86/eRYIGarXtS9oxuAfjFCjk0s6iYNPD9AsU4OVer5M1EambDZqqmrnf8PXRHaZwfR1yKSnlfxyFImjN5vP7OJTv/csfF4C1eYmwsGUrscRzQiNMiGzPiMNPIETb59BcimOeKyL8lFbwiZMnsnPWpqdw87ONs7cc04oxGxhCpvbRwgOPPzaez+GeMDmI3kPue547U6i0pJK3veOPd9UajJ2ZcQ+Fgbccgwm/BIyQDLRkCImXRUCHEHhWcv1LGZrwMMr3rqOQDaMrcsl1PZqqBUpuhIEeL98I6QTcfgzIbzhx9axXyGcn0JdKlUJNNsNHLxYxrXPddWPTSUCIu9wD/H93V5wzFs+M6l+yUvY2hlOQtOdC+ZnzPaF9UFZHbtK3PaumVlYEu1EYKyHecfmz8TzlRxTspMImM9aSuLbTDxyufbf+EPrmD63iIP9XXlk5zJTQn9CkRiKRcrUUu3p4HY1z0IqE48rIdrc3cZMIa9r5rXRKvTprzyhZ+bOEhqfsPhjYfP1B9OxKUzcEWjgyEEHN27eUv+Thx2jPQ9EVjtk6TJY0cGF7NrhpLRnwOGhzF4f2WR8+Lyg/d1dZTCUBpSuqx+Ym51BOOBX8Gx22NOIKEgXaXeWzCDBB96skzetitAa0z1p9wrSGA4wv7Ao+nKMvcN6TYSeQJTQUkcMU/6Jx5OYypJtWMX2xhaymRyyhWltCC5Uwr+joUFWPMx3D/dF/llZWbWRF6rfBIgGepPebBKnT6yh3jB5RdpOMTjNZnPY393GwcGuqqL7L1zQIV4tHUkJqk84Vr6TnjL13a0tqdjMLq3KiYbEGVVZlKGTT+AQx1aXUatUFGgWF+axd1BEudZR5Up9yWG3jXr5ANlCXsGXCVCaik7RuCAMEkFIO+eID58VlaNzUzkUD0pYWp5Dp09ZMz/q5bLo4NF4TMkCF9bywiwah3186ldfwHhihO0gJqsiDTrlpqHEGytj/js3BaXpuCCd6gl75CYHSC0M9iTtsyqH0zgJIV5TxOIzYCA0eMkyQ/YFLXs36NFBuy54cm3x39n7kLOGiFK92ypLhPRcxq+se2SD8Pw3VqZ8bWPfmk4ofR3jx3x4zbtPS5WKRCQmhE/+/p6etb8HBKPBiV9rYpLomZGyGto6ZSwQmfcjq2IjuxjMbTZvInPQAD7KcSwSiWAemWwFJH1480/ej/Q8R5WY+HTQ6FSRCRbw57/0FfntqleqFgqTCqAz6qM+qGHg7yERncbj35/HcJjBzFwc2VxeBLtwMIJqtYZrL9zAxb+qwOtTmm6IQOjOHKGkEekxSxnLMEdb0li8N4H0AxTt5yjKUBXAfffdj9Ggr71xsLOLeCqNfSrHcEyJ3qOsNPwBsSnp9GHTAaYmFQzbyMULz7+onn4ynYFPGsGQkfXTf3ALezfLqNcriEYSsnprjzoiWLVHVfSHRzRew9r5Jbz9B9+AkC+Ks+fOYXt3V8nNc399Bc98cgOjYQQIVBAJcT7c2eUx0FG6z6pmVv0kdN33XcsIznAd1BANTWNuYUbn0HQuj4vPPo+tnS2sHl/D3t4uYsExytUOCpkcPvEbVxH0KEJg1Rn3BnuaXF8sBKz3b0ICgi3ln2t2e3eYvNbCMneZsQTc+cXE7E6iae5M/OJY3+Irh8idC2CxsIZq8QCRQBZ7N1q48fw2sskCupUOBiEf3vHPL6Ax7CspoDYvM7uhN0D9ehtP/+Ue4HGkcaxzlXta8+23x19kpGfkQjkdWUJqCbJJWjrCEc96IjzOLpLX7MhYvPeajIgYAnNHaMVmZTVfPRmJc22dVq89YYDbWSNXsok8I4Ppu37mYbRShLw6iKaSKGRnEQyNlVS98OJVtfi41rnP2F8+c3xVvtokyEYzcext0q95hFKlLInFFFGvSUtS2xhmTjG3MP8/Fkz5hlzsPJjYL90/KMpqjX1Puqm0mh3Td4VfzvbEnIkfchiZzF3Ck+yrSqZqMMLc3BLCkaBMq0mpJqwqenIyifsffgCXL15UMOVN3NzexT33nsfe5ra5noTCOLZ+TF6bnNH0EVJgwA7Qd67O7gpqtSbS2WmkMxn0O+xlJif6p3bAa9xiNJSCEqFMg5ZKGhfh7AwF1c0gmvZqldtMVz6kerOE/cMq1lbXMZVIoT/qa+CX+pn5uUV0mmVUq+wBUV/3SIIGdJihEsv+1k1Ve/HUlKDBuZkcNq5dQ26eesYd1EplrJ88ob4SMflIYkosu8L8nAIOK+zZpTVkElFsbVzH7Pw8/LEYtq5d09B6czjGVDYjvd5hrylIrbCyivLhkYbBmaH5R36MxkMRTja3aSlEaccj2aVlC3NYXJzTJiAkTGg9GWM2bp6u07MzKJX3cWxhDq3SEB/7pefQ7DuCgQU/MpCNlGCwFA9fHhSuh+L6IncqS9tU7r8N/TISktPXtd9lxWxG3Y6wYVUwq0CbdVUV1DXoxvWtCbGay4UxaO01DaY0GI+9TTOZ5mHk+ln8WVZXfC/XK+TPs7fimx3hsR84LhnMdm+EB06cwm/+609g1GaP2ypavg6/7HdZAU8Evn0TZ5CRJQqsxq3/P1awNAcQs3cb9Sm472E4pkhCYgJnBdD1unjHv7oP5x+5gOeffgK56Vn0Rj009vv49PtfxKg/VG+IBA0y1slg73pt1IdVdEc1FOZyeOithGTTiE7FMF+YlRUhJdLYP3/hK1dw+PcEIJhJ+xGMMJiakwm5WexJ8/7y8ON9mlob4/S3LMsgotMlPyKuvcR9xXsmt51wRCpFcqFhhUMBg9EIZ86cQaVUUqATpO4PoNqsav6UPUHePz57G4Wh1GcdV/6ygkF5hFqnBt8ogHa/K1WoHq3wvCKpg5yYxH3ftIRvetsrpEVLyNgFzD/6t59BcauNQGCMdpcHtVVA7tnzkOR6cDKTkVAI595aQGgxinhqCN8wjFOn1+QQREh299ottTumC9PwkaznG6FY62Bpdh4f+dUXUT+sKQi6UZjusCuiHaFrRiIy7fnlWhhc+7Z2rO/OfeTGUhz07PaLzU67ADap2gCcfXMeUyf8CHhhdHpt1CoNdLmWej0szy4iFc6rneSf6iGVjyHkiwvNonBGOBqCr57Bl//oIuKhGAbjDkAZxwkb10IJJwSI5MA8lYfcez217GiG3u2YZKirJO2aDImx8TRLUt0zYYzhzxuZ0DxRrRdrfXWHHLmqmFUwz7TQ5GcoAnQnIRrjNe9egZcLI+RrIRqfgi8YRSIK5KancfnKBjLTGZ0VhpTRPaglpIRJhc65vaK02vk5pPLFPRrwKx/m6NtUPo/p6RwqlfLXH0wdg/du6cCvPPFVXL12A2fPnNWbeL6ANGvT6SnUyxVBZCrNMcbMHGcU0+o9amC2VNdsmdw+/Mw2TbWGzvCCh9sNLbLRhITSH03shfy0F6KaELVv29JQpOsGh8xZIfJrbmZWf3hDmMVxE7faJDsE1aje3T00l4VUEkkGnWgUgYmuL3+fsDFJEAxkJPiQFTvomxcnqyv+Tfr+1My8dBl5Xp47fRa9bhM3b25g8dia9ZZYafqBvZ0tkYGYzaWmUiiVjxAJ0o6KgvQV6UZWSkcaUXGbhXZp+emMfEz3DkrI5LO6HhKBphJ0ei/g+We/JiiM7NxoOivNXAYCCm4zaK+uLmMmn5EtnD+WlJi+SGBTac3PUgM5w+q+VhdhKx0PC07qDjyJkUu6ccK2ZcLBWVgG2/zcrBSM9rZuol/z4cnf25WogwtMBmVaJckFKMjJb2QCB1eKbagNYj0kk9czEX6rWJOC95xBt/NljMeNmGNEDJszdsHQYGSyY4305GTv3IEkqGxC4zeih7EeTQbQRhD4GR3060ZZjAVsIzTuEItTauxEHI9856L6i7OLq8jHk/h//83foVepSULz7t6Ns9ziddh4jWXtvAYmHpYIcL+wj8Z5PbZJ+HMBbW4yNdnDcpAYP1vX6+E7fvZ+9AM+lA4ISS2B5r6HGxW88GdFDHvsLI4VTBnSaY3V9KRYi06vitP3r2HtkRRms/MotYp48L6HMLu0IMnMm1ev4dlPX8bRs365scRCcXkA26HSvy35yM/NIMcAcN/ja1j+pmnp+5JZzPEpBlLOQbISYPJ2/fpNHT51WgQOhpLQYz+UFldZ9u+HA+0Tn2aNjbTGdcV9TqF0woLUKKYr0BN/cBP90hCBmI3EVAZNtAYN3deBV8TQY386jte+/Rze9j3fgqtXrqglw9fjM/jjf/d59GsUZ4CYq+GgkX9cP9A9f55hCqqdDu5/xwLuefw+jH0VBANJzcePOd5EfkQyrtExtaPCIVU3mdwCaodH+NivXQS6VvW64EAuRjwR1znH9yDhkUk+9wtH3pRITQh1TODvWKwFb8/2s5XkhFdcr931ZcnMffN7HkT2DPcCST9BbG3vIZ5II5edQixOzWBrdRwV6QzkoSdzC5sHnWNyfxDF1z6yLWWnWCqgcUeb7zYRBrKJZWCuNq4ZszO31Wja2MZoXHCzc8Gx9C3pNmjYVMS4N6zVw0qW8+pmHO/aQ7wuPhsHkTMYUymN78kJCp5NjCciX03IihfekUfu7BL8oxraPbpf5dHp1BCNxJFIZBBLxnB0VNa5w78DJGeRAEt1No5f1ppqMSRT/Hk6+ASkV86JjKsXL6HWaQnm51n2dcO8PIT50Fyv9PCwiJdevmRajWocM1sdKyBw1mnj5i1VQIkoza73NJbCGS/2QFMKUMSrw/AH/Zifz+vgZgXE0RFmOiyryThlH2h/dw/BSFT9Vn8kLBs2LuCXnn0RxXIJDz3yqLJcEReqFSVMD73iYcPkGVxkCcZRmA2Ui2VEw1H02APIpLV5yRBLhMOaU3VsOwZ2LhbCyNevX5PcmWqliSQgWYbBaFz06Vr5SJDKK19xAbc2bmGqMINBhxR70/mNhOOyNGvWyoJ/yEqM+kJYXD+uzx+LBnG4vaPrJZRbrtdw6tQ51EoHGs+JpdIyEHj0Va/UMDFlFldW1tBtNwSzddnDGtB2rCvoiBXBXCE7qbw9lMplBMMBjLrsr7SRzmWRy86g36Nzxw6ms1OqklOxsMaMSrWG+lyusmQC4Y+F4RuN5VzDnm6zXUX16EDB9Eu/dQsj2adNejWT/qXB7saotcBlGbb1Pa0X5MgEdzPwDG61DNhcVhiYCYFRGCMoNiKJDdb3bOq58MtluNZ3NVF7M16mXCTNk42AJNHqARMOY1byjyMe8TO5avIOxGxUe9pXcdMZNBlE5ngcj33/miQoszOLCHs+/PmvPA1fu6cxKzbi9d6T62YfkvvEdD455sHeqbEdeS2C/iai39xnBikH9bwZTKl4YyQks52rd5t41/seQo3jBfSXLfHACyGBND7/O5dQq7aMiUyGNoUhBl2Uh00MfJSLbODeV53C6oVpFNKz8IUHOLZyAh4VklptjbN87oNPoXEjJLZvMsTRCF4L1zX7fUR2TB2KKAPv2ze98wEsvjojxiyl6uoNqsuYo5QCBLkL7PXTIELSl2H1mugnqv2kcQwj6ah+4Tx4JCItYyYFZBhX2e+vN1WpPvmBLQwrHrygh3AgKhnMlkfDiCH6owNg3MPYF8b9r1vAt3//23Hr1pYORMcC/fxvXcLRbgcBzrb7fYKZDWK9kwg5NrQMs33A2bfk8Zp3vRbFElXLCNNClVF2OoVYMoHD7T1EOaPMkb9kEoW5ZRxtbePDv/wUwp4JuvBeGLxvsC59kbXWCANPJPi4PiQuf1u72rFkDdHgnrA9ZdwES/IchGxSjxTUu/dts1h4IAVv4FdvP5PJoViqot1sIBVj4UJzESIRh/B5HlIps38LBKh5nkVls46X/m4XlZ0RgoGo7Cldz5R7igQoIgdEFo2da2QwJkJUzLp7b2qMR7pyZCDzfLHAeTfDWb3giXCKQ5n4fq66dcplvF4RxII0mTcLOkvaXevEgu6b33MWseUsktEB9opVIaSctV5cXJGmOnkmTPw4lbG1tYNkKIBCLq8W2JWbN24bvDMxIMrCxIFoopjb7a7s17imiMx+XcFU/adJY5yLjUH18uWrgnnZwmDaS3cEDmqvLHHIvyLJLhJetJmJoVPQ2zOTWB4OPOymsiQDMAOPYnp6CtVyVbJ91PgVaSMURj43jf29PTTaHeSz0xrrSE9PYS47jd1bG6jUW3IDuHXjlvphYsv6A4hlklhanBdj0uSoRsikknj5hZdEHknk8vo3QmjEzfmgDVShRzIZuSb3R2YbRdDnZubx3HPPabzm+MkT2NzZxVRmGplkHId7Oxh4fiwvL8LzBmILD1pd9V0DoQh6fXK/h0hGghgPh6g3O2gwC4rFsX72DK5cuwRSHLr1pkZXqs06goggEQ+qV1SqVIGxbVBC5sySo/EEjq+v4srVq2jRCLvfQzqdRTKRQDoTRyYRwUsvX0a77yEYjsqSjoQhzvBSfYoOizw0OLien8kjnsxhb3tDh670KAllNxqqEkjk4kFFE3eOzrDPPBx3UdrbRfWgi+c+eISB765h7on8HdeN2wTcGI5tx0UvuHLQF0rBjcUKx0E4RhoyhSBmwcpSfSNBg9zArLqpDdxsdZDlZ9K1mCKJVcDmX2rqK5wzNbjVMXQpU8mgTNKGOJETKNrGMzq3Pwc3q9aD2H483E1DWEmAP4TIvA8PfvusWhXdAS23PHzhdzbhY/8eIYz4mTUbyGBiQv+snB25grKafD32f5lVB4M0MebzZZJJL9CAbLA4a6cgGgmAs50kR7Fy7Xp9/MgvPY5xzI+56WmUjhrYO9pCeBDDR//jV6WvzHEr7jmu20angYNuFW2vDoybeN23vQaJhSFC4whyswksLx9HT6NZCRkhfOVDVxDuFtAfdzGmFJ6IR0yqiSDFxSlIpQx27ve7mDmfxNyjcayurCIU4Mw0s/4jJXxEAkr7ezoO6KDCHqMCI52V8nm1digj6BCoaqmkRJT7P50xL2TaCpL/QO3jaCSMz/zGZbRLfTS7Lclf8pzujHvojEm0OgTGVc1STh/z8J0//N1Spzp+/LhUa7g2P/wLn0N93wdy43ifNbA/UXdiMHJjgCIxBgKIRyP41v/lUQQXwqg1NuDr0/nIU0KeTEWRm5tHo1QRE5QVN+EzfziKdDCKP/oPX0JoyNEUaxtwTXJmkdaTPKDqTAo56x5kAkoNW6ptWfJh/02dbcKlpsHLQEFDAPa4SWyzETxip9ZWUCDyjfGq7z2OUaaM2mEDx0+uo1JvSn3KG1DyNIpMNos6225DOm9V5ZV84vQZCdqQIHbtyjX0Ky0MmgHcePEAXiWM8lEd0SBH2Fg5Tgh7XN4jM//mrCnXL58RkR9+acSMkDV/hsndZKZWxLgJC9cRhxx07Vi+1sYx5xgynvU8hF7FVKAxo9Gsetu0q12bhs/wO977MAKFGKanQ7h8+SaOr6+pWFDbicHYN0I+VxAJqfr/EfbmQbam913f9+z73t2n9+7bd5l7587MnRmNpJFkLcZClm1kSY6RYiHhSmwcKFKBUEmlKKpIBf5Igg2EgAngOCy2gUpBsGTswrJkK5JGljQzmv3ut/f19Omz72vq83vOOzMUMXTVrbt1n3Pe932e3/NbvkutoWm/azTM9z//vE7LJZuT1uo1w03cuHHDxpCVasUYK+O+W3tUw5a0/5EKSB7XnBswO9zcvHRgYJg337xjcoGTacACgbcICVKc8mwebg7BmP9LplK2IKFx4HDO/A1rNaoF/h9gy+6Dh06aa7Go/Z1tJRIpWxR80Ki1NrO6uDi3AXD17Fwbqyt6tL0jKP7NZt1uJNkhN4YKyrM/I+sdjvpKxtMmPUgmwiJ2LT0nZ7d++ZJtBCpDeuSW4QwG2t7e1fLaqs0MuXlUeVMO3lBQ1XJVH/+Rj+n27dd0fHCq4vKaPaz7d97UGC5pYc6+D5Iv3BuEk83SCW3ietPuhYEMQs5ODXhCHKH+WlWJZFpPPXXTQFyIYVCZAwWH24fwBH6dxcV5c+jp9IdaXFxQnix30FO5WlGj3rCNwn2z59QfaDzomdB/OJpQAs1TWqp+xxNj5szhwzy61+8YV5V/Z4ZMa+z06FgpuLNRZxBAC60POvmkr1d/7cyMnb2M2R2K78iOee1TT5LP0L3hmRuMofnYHO/MhrxKzbW83UIEpW3Gzz3aoj7FIxk7rBQdqLCaUmAQ0tn+hYZ9l5UD5HGEcScH581KCQAkhiDG2YxOpJ0DxEH+vbYUIwRnsedEHxxRnJkuzhggEkfKbsT18Z+7qVq3rklnosxiQV/+q9/TAKRkf6g+tk+G4mXMQmvaydIB1jERALii3a6p8dDqNe9nfFpjTrhiGuhq0B0oOAkYzcEXxiQBEZGqq27zI338Fz6ow4tHurZ+zWZc7X5TwX5MX/4b31W7ScvcbyhlujNQW04bJVxFNfFP9ONffF7haM+Su2uPbam4uuQM76NRHR0d6Vv/6JGC44RajY6Gk67ZvHEfLSjOQCVepcW/rT+X0ZM/saJCblnjUU+nJ0d2MKPWhfAC7WYHvkFpLKfjg2Nn/DCdaGNzQ3sPH2gS4LnE1apeqI+SFICW8Vgrm2tqVOsmLM6Bvji/oD/4xTdVrw7UavTUB4giDM8n6gU6agxO5Z9iANHU2s2snv/48yoUF/X0U7dMmYzY9Hv/xwva/cFAPV9F435YPj9eu84GzBIsje2ApRqi+uHXzZ9e0o0PXFX1AsZAwoA6ppgFkDGTNCoZe+aZZ5+1Z3dv944WEuv6yt/9tkZ16F7uoKSq5IDx6FuGAYCmgmF3n8qfA8eNKthXzg2LWOXs4Vx1N1MGskQRaghmAzOtbRLSgF83PzknFRoGvsL6cnFl2cYGyBAe7u9ZvJqfmzPJ10q5olA8qutP3tT2zo5ZyXGO0cLnc4I9ycQLCo1Seukbb2r3/rE6p035JmGspxRE1xf5TAOmka6Tv7/DM+XZewedgfhmPHxvhvwO3cZzwXFrzY2B6BK2NJ26Lij/RiLnJcL8P8/Ney3WKa/36b/0vCbRseqjC2VDGUWSCScONJvjJpIRnWGskkrZvQc0x/nlVci8TrVSszkwymbRRNS6q4ygTA1uhv5eWij+pytTz/ybg5SLYeEcHp2ohTTgeGriBiYlls1obw9LMfindZuHcnFYHHFyO26ia6eZZZPZnLnWgOfP6Mnb2YVOp2bOTSus0+oomc1ZwEslYnYQT0dDvf766zo9r6u4sqHq+ZERuZH640KZA3KhHKS0b7utrsHKQdgyp+DwcZQMRwKH+8oioPphrks1zKPkQOfQTyUSKpec8APIWKra89NzpVMEqpZRgqa+kJKphPyToS7qwNsT1sIhuK+urVjrjPu4sLxk5tvHB4e6/dZdFYrzZoJOVppKJhxNKBlXJhkz/9Tj/ROl8mnLipqNjp544inn+zkFiFHXREFtbqyoUa3adWCGns/l7fPjdEPmiqG3xs7vc+IPahUd0S4k+gWdlM5MQCMcCtjzQrsYdDQtNl4Df1d4wnQErMXR7SuZpeUzVbcy1Tf/7n2jMnlVnbVwfU6j15tf4EDhzUNJyCI2f8MBJmAtE2YsrBePkE1L1Zsf8zoG3JhRC0AxB9MjbT25quvPX1Ks6NNrX9nRw+8fa9BzMxYAEK7qdEIDXuuIZ8Evb2PTOjRMhAGT3HzHtWYBTRFUHVzfm/d4XDjQ6PHFgK59IqlIKqq1+XXlVhf0b/7qd809ZdyD30db17Oq4gCmAndWWJRR0LpA9BIc6X74AyND0tI5ofoLhmgBDhSKBk3jOZgayBee6NL1DbPK2nhsTv2QTzefuKbyyZFV68GoX8Oa9Hu//IY6Tafxa21txiDjnhrDY1NvCSqtT/25JzUW9yahQiGrm088oeG4q3qlpoNHe3rpn59r2IZV7bPPQDXOIeCQ066F583/uD83f2RdSx+IKiDcSybqNNqmOJTNFUw3mi4DzwSuM0kFtDpwBe1mTbFIUMlUzvYgX1TeF5WaAUtIuGNpZ1rO7B4eImvmhV9/TY1KT53awAQqMMNBmKLWr6szrGkyhZK2oHG8pi/8+T+hZDxjmAcvQX/5yw90++sVtftnCvoTmvgcoMprrdJWNzciWvzG0/Rp6yeyuvreTY0G0PsiBpSiYMDq8eqN6wa65OdxHSmdlBSMB7WY3tCv/JV/JV/PgfK8jo2nZOVxh52Aj3Mjcr87+gzFhLeXvISV2OZ92fx80Le4Zy1YNJNnqPOn/8SyHv/IqnqNgfF+6Qzw/bxmt91UKPAOxQUWxuHJiePiArrzo89csrhLBbq0smyC70eHh8pjKNIZ6ME3SnrwHRCvMrMNVKh4faiQPCPnYuN8pvnyZsAe99tD0LPP3IzaUV08IJiHs+DfbETgd3gDngmdD3fvHA3OG5G8G8j48V94UuFsUIGMNG1PlMuDQnbVdLVaUywRVy6TNaCoOZ/NQJfM6DlUSQYz6exsVjswdT+qegoulP3AAliig8DGf0qbl6qUIOnNS/nz3QfbXM9FcAAAIABJREFUarbgNrlD8dKlDZXL51bFWd9/RszngXnDfuyfaJOhibi7u2ObipYkIglGOYAIn2EwnjOeaBL7MT/u87Ram5pbWjWlkw4Eet9Ui0ursDg0ngZ0dlFVv+u4P+hjErS5YB4cYCUyRQzBY4mUmpgaRyJaW1626wJQAWIVU9jswpwuXbqk22+8aTwrBOdXV9d1eo4u7pIOd/YMHYmdHK2iXhs3mIHm57OqVhta3bhsesLRsF+heFpRZLtGA5UvzrW8tqmI32WiQUy2u20jEJtfatCnJpJWxsdzqNN6q62NjVWbI1MZQEfhQIEmBICDe7y6vmKmAHUShWbVHijgr3AiOauixpY4wBerntbUqF+Y7FVuoWizZObAKPdQ7RDsWGRks0ggkrywoLEWmp+bt4DM99i8B3WpbMTa952Lqb72t9/UYLZAPdSdJ9LNAuV16AB4gA4LCIArJiMDbvTRPMafc+ZG4nhrrsXLn/nFcyTAmF9pNKD3f2lTxStZO9D73Y5e/8qRHr6CBGLYQFZoLLuN6uzCvPmLh/p14va0g51Ivc1vTKfXISYtGDEugB9tGqjMigisjh7FUCC9FjHXls6wreA4rPzKgv71X3lBg74pTGg45pqZKTragDuAnDITbWmCZSDkqgrm9uFQUoNJT4MRFmVhLV+KauXasnzJiZlcFzJ5VZoVJfMpValOIwlFw0mTl6TLwTUHIj5VD5v6g394V37TaYVE78QWKr2KmqOaJr6RMqmsPvS5DfUHXS0vbSmdj6vb7Orm04/raPtAZzslfeefHdoBEkcRJxpSr+XAZF71RsLh3VfW442PLuupT62p34W+U7H3NsrGcGTr7Oz07F0o5ZDmsxm7dvYJCTmZ/xTrQ59PtWbHOkwkdwAEETzvdPsqFuaMVnPRqCkZDisWSVrV7p/6dbi3rWa9q51HR7rz1iPVGufqtPyKpCb6ws/9lMkesr/5LATA7TeO9c1/9lDJmF+Dvt+EX1xCDx1uaC4xVMYmxQeiuj/SD/+5W1p7akmH+68rP7+uy5uXDGBFi7Fr5uRO75rOR6fR1Tg40qgR0Ku/eaBB3bVfPWlIr5LyZv0Od+KZfrvq0xt12CxySHzgcMXMPug4p9ZWdZKCrEsPPOd4qAE9//krmuRqWl3csGfx4P62dfbWNjZUhqIX8Fmb/bEb19Xu9XVyUlL59EzBaMTuO9gY6IrEd4RefFQWwpM0ZHz5r//Ga3rjdw4Vik01nSBG4vjk2JvZPkf0ZYbq9/a3x1Hl7yTNnC2OIglAyc1/vUPW6yh5SRsgLeKje00H3vPa2pakz2g1XlL8x/7MTW1cX1M30NK4MVKn17aELZ/LmawlZwj3kW5pu9sx3XgOSp6pya2G45ZMkOw6c4CY7TUSF84AniWfG4bFf/Iw9YBHXDCBEU7OW3cfqN5sm4uI6eIuF+3NAcnk8wtW2iPtRdlsSNngTLmCxWqydxykcVOtwBeOWQQ+nWO/3/RuOQjr7Y5xQecKWRMM6I4mWl+GctK0+YaCEWXiUTc/MgAO9AGHDkSpCF1egjfSYU2c6sNB7R4caO3SJWet5gtZ2xgKDSpMzWrDHDWuXL0iRI2Dfp/x4VrNjhaWF61lDBfUVI8Wi3YjG9WG5ufyJkJP6y+eymjz0oZ2HtyTAlETww/4xrooY5AeUyzsZh28Hg9nOnTAHMjw/l5XO3u7es9zz2pvb1eV85qu37xuQKweFJ3OwKpWWoDGrVXI6CtIXQ1GCOY3lIgxvxrbXHllZc6qs3LpTJubG/rB9193HM5wWPPLK24xBIKmSIXyEQuUjN+yYgx8czmbHdDiJeBd2Hx8ZOogI7REAwOFRlONOyF965cfqm0L2wUjDngCAwveAyt4G8ZVdlRlbtPAaQNYxJ+pxgjUTgzbAXc4RLlnDjjkEImxeEA/+mffq8g8oIqpCvMFff1XXtQb39pWNOSs/zxovYfCJZA4/ib8O1pQznmGFiPvRyVEAHUbGkcbREsdF5CE0r7dHGmYc7rAMXctow/8zJba/ZauX7qhZr+tX//vv67J0Gcm13AcDY07s+DjGsyX0jRIh4qlokoVYsrk41q/vKSV62ktrOXUnTQUToZUaQ+lwUTNWlujHm16dHHHqlQbWlxZUbPbMA9N2oLFpTW16heKp2OKjBP62t97Q83ZbMhMo/1StXOhznSg3rihp997WctPJE06bjCcamNrSYtziwJlUzos6Xu/85patxOKhAPWdaBF2GmCaqUdTpXguKDvVoG59FxOxfeFpXHIgirWiYiisB7oQk36riJAxo1OFqpg2AUy/0eKE+BH+ezQQHKBsGu3di3AzanV7SidyarfbDlls2TcVMh6g46BlljrD/YPDWXfqVW1v72j/eMd9dvwE+t64qmn9elP/7StZRJiZrTEsgdfq6vdrKvdGis09dvclYoerV0zyhlRJY9ELY9rzVN/clXXnl/X0f5tpbKLFq/s8CQ5s7Gha7UimUjlRrQe1Af6g1+9o9pJyzTDSS6N/2tqUm5NeF07a/NHafsjCeiJGzCKiRjvlZGI40SPTA6UdQwIEvAiB60l6zMj8OF0qvd/7oo23lPQuAtVEBW3lh2m4Lw3V1fUqtfMKQXQUTaP+E1cnXpTR2enprPO/l9bW9Xp2bFhUtgH8HnbzY6Wlop66SvbKr000CSM3ngIUSGnEJSEToYpgQMseaA+Dw3vqC0kAG5E6CF1OSD5eWK3AY/MZSZkHUHXMXAgOFflknTT0UL5iHa8owaxfz0Q2Ye+dEXXnn1Mj47vKDAMaHPrku7du2udO3jzdOtQtWPW20V7QH4T5rH3jMVUPq8Y5oGkk+Ivmc6pWa/be6CFfvfOXfv8nFn/0cOUFi/ZgxO0dwLIFxcN7e8dqdFumplqJu+CHdwxBAaYKdLiAA16eHhkIgRzi4uajuH80cpJWn9+cX7JqjAOtGwmqf3dbe0enunpZ582SD3w/GgsqfninMG3TfGl0TJRBD8G12EnRM/BzXwUuglzGA4ma+G12ta+pcVLuc7nQHaMdkymUDTwBJUhKGBv3ltpNbRYXLTM4+L83P69dH5hr7e6umwZiyePF40ndVE+NdpROpnTBF/RQk7BCET9llWcFChUho0aGZBfubkl1WsNE8UPY5PGBqnXrUplUQOQwZiXSqh8em7ZErNdQEYc1ibmkM3aNaysbdhQfDwe2EKDGrRQcK45K6uL9hlYsED3eW7VWsta72wi6D7MFMn8aW1y6C0vgGqLAo0z0+TROKCTvUNbQIjwM9ubm8ubNuV5uaRwJqI0vcdxUl/+a983bp/XXjGFl5nsnmH3ZghZR1mhInQmzB5v2ZvBea0rrsHbUHxOF1SpiqZKpqHs9PWZ//ZDihcDdg2836u/vav9VxoGAjInC5utOEqO01d1ovK2wWeIXja4J2nmZP4cGtK1RV2i4210N7t9xzZrOvYrtjLSB37mcSUzcUsyaqWKfuvvvKHYOCzEdzq9mnUogsG4A1ykJlK0q/nViJ557nEtri6o48cEoubQxYOhfCSgdBNabaNG0W7i2hPplNrVtrkgkUFzr0AHkzzmszmjbfQ6bRwaFJ+m9O1fQd5zpGF/ZPzC3qiv/rSp5qhnYg4//sUn1Q92LVkBz0Bn4NKVNQX8cb30/W/p4dcHqu/y/4BlnGem13Wg3caXFwC9SmLj2ay2PrGobMhZ9qH3fFGu2vrjIMhlC8LqLxR2JvG0BWOIRIRDimKoblJ/YUUN8d2TRk4tyHjdjbqGAccRTkRiLrBDfGG+2gLdS/XoqEanp6eGemc84e1Z6Auf/enPW5J//fEb8gV9atVa2t8/VCKNGPxQxeW8WuW66qWqiZosL63o3mv31G2N1G0P1KuOlb+WUG4rrmQoJl8wYpz2tfV1N0MORSwBZyb/1K2ndFG9ULfv07h9rG/+o5oaF5W3VblIphyYhjn9wDyebRyN+89MZQudWroK3nzRUakwtkc60uk4e612DnTujSdYwvqg9fvBn3lcy0/n1Wt0FU+ETAxlZ3vH9jWjnf2DHa2tr2l5ddNwLsytI4GgWihxIfoyHLmEErk8+XV+fKrNtSXDW4Cf2P9uVa9/9VCDaVfsCWK845U7XqiHZH830t6TG3RzYTf28EBGntG8tYHBXsxGLF6MIFlxAEXXTva6oIbDmOnmevuan/nYlx7ToBBRIU/3gRgVtAQ6n8qoXWuoM+oafqW4WNRZ+VwDRoqZrF0b9Grs9KBu8YVBAjgaChHwB3QLK6cloYIE0O4/eph6gvZsBhYhG/vRgz0DxFzUqkols9Yjp0XLQ8JiDZg77gs3rl0z0AHzlmCU4DIx3d14JKIHDx7YQpqbK2hpaVHn5XPr1RNg0/GYtu/fVSKZNdDNNOQAFOFA0OaHHJDlCu1KR2Z/ePe+IVMVDtphiggDD5GZqQdA4nNPwwEtMBPY2zcuXyKfNl4bB7unzmGAHOgcIzYP7gBFE7imvck8kQViBzZmvj4UepqWhSYTOaVTMcuQWZhIy7WaNTMfzxYWnEZlp6mWtZWDijKcj4RtDgtNm+QBOUbEHZAH5L4f7R9rZWXJ8UZ7PWvLeS1TMsz+zHT32Wdu2WEK3wnVIgAkkaBPG1uXVEUgo9217BKENQEsW8iYkweoPYot2lGgdUks4MwSPKl8W11ScrRkewY8Mj4mcoGxiBmE+5JBxYHE9yL69t97AJfbsjk2uy12T97vbQUjx+FkoXtQeG8D8G/en1m0XrVj7SKrdnvO/5TsE13jkE83fnxe2bW4BUye08EfNvTge2ca9Yc2X8TCj6DmVFrcXIgqh9+9gPPuWQ5Zvedw4VqXTt7QWr4mJsFmdaR6G0v4wlK+qU/8wvt0USuD0lMiFNPX/q9j0eckURoHpypsxvX8Dz+uhdW0CbBf1Gq2d0w209fTWamsWrWtxeKaEumoxlOfGSWQ8ExHPR2enGnqo5qKaDGbVqff19l52R0eqBrhzzk/b9UE0pCl2rH6lYle/CeHFkxRnkLJBmPwjvryhwHShPSZP3dNx+fnFsjQgiYBxomFC9++u6Ov/oO3FBxGjY7i6AZeC9LRhDyAh2vhO8DO5nN5rf1wQaHhVKl8TrEEyVzVeHjLiyva3n1kSQoJJYfE0lxa6ULBKrN4GPpTyDAL0LWoMlaWlmzvkUTC++bBIqnpcQ1p9fL5CW48ZwIfIx32J3sFOU46Zjwv9sDzH/qIoUmffuYZKSglo0m9+eab2t7bM1u20Sgmv2+idCakZIbxx0Q+uhm2R/taLBbMRxjd8HQsrmq7ackIMYlYg/oY8YHPap7ImZQa7bH2HvxAb/3rkMbd7uzQJKF1mAA6HXSESCA9FKvTsOW+uvnqO/xrxg5IXjochqeOxJr0ftZmoTM/XA6iJz+1rsRmQAu5ea2sF01E4fz0TNVS2ZTPCkvzyuTQSG/bYZOIxTTm+QalAipws/Y7WA0Sqk6zriSVczhi66t6e6yXfmtHY39fgx7tX8fhddcWfvuw8zpS3p5jD3q8be4BCZW54KCG8K5ZPKXuu6taz57x3brJjkL3jrCFVxxxaP/4n3la0UsF+XyYITB9mWhlbVXdprMtHEwG8oPHCIfFKBI8CMp8MBlYqyCSKfhsFFirWUrN2mLNAQ5bXlqyZw825488TI1Pg70N0m9WnXa0t7+nvd1jnZ2e28m8vLRmdo5kgstLy2q22soxzzP2KSAUVHZk7gOYSqepckIBQU1g4VE90bZkAeBSEg7Htba8pG6jaa3LZrumdo9Bc8qUNZK5lC5f2tTh7p5KlZK1crkhtJHK1ZpTrxm6zIEbwOFICwTAAzOmq5ubunf7jokSTPxTmzE6SoLTXWR+B6AAqDj6lICmsIyidz6FzOvzWZULlzYRR4CirHQibVVQJBE2uzhaM0srKxp023pw947iOLUHXJuiMJ814fmQL6QY1UAqZWCf3e1tofTOdT3x+A3T4fWHYgbKmJ8vmLISEm08Bw56ACCZ/JzRaBKJqAECaNGQJBh4IB7W49ev6s6de2rjOcm/QUIG2ZlOuQp0jEhG2+49i69ab9oBSNsb7GyjN7BOAJU71lzDfleFfMG8GnmPhc1l+dodPbx3pq/+jdfknykHeaLnUePJWVlqBzLzHteKcTN1WlUeUpbg7M1EPBcSD+LuqevQdmUeT5sT1OWlP55WajlsCjkc4Ocv97T/St14cIwMEP9wLR+SoJkZcsizaXN8NK+1xufh0HYCDs7NhgP4Ha1ghCWcfRTBwOTaJn4Vrkb0kT/9lEYaGsc0FvHp7stdXb26rHQhqvP2nq48fsPasOenJWuNsd5NESsW19kxoLCO1jfXbJYPUAezcQB7CJEfnRy5meRkoqXFRVPKQlmpUqmbJ2iv3VRmrqDjw0Nl4iklUmlF035d7Df1u3/7LY2Rg6u1DDnNYdqYTNQd7yoVK+pjX1w1dC5jEsyNsZGaKy7paO+uju439MI/fWgzO2ejRevboZq9pIdnRpJNdeCoPmFtvX9OGz8yr3GzZwj1ZDpm3psEOqosKimQzOx72qytSlnJZNpiSzIVM1GRk9NTm6fn8jmnOWuUKdeKnwwmOj451voms96BUpmsBbIf/OAHRnPCs5f1hyMVijSgLT07MwLhc+//kG7cvG7tOezd4jPhjjdv39GTTz6lk8OHZvG4VFw2F5huH+72hRbm5nRWqihRWBT2Bw8f3lUkSpAtmKALFQut52arbuuD9cPzQib0pNzR6f5bevE3JoogMMA+NNlLxg1hq0QZ7TvQm0PQs7686s0hzj2eMwIHTpvZKjOoYzP7Np4DCFrig3dg8frv+9xjasbKunH5Ma2sLujenfuKRSKqXbiZ9kgjZfNZ9XojLS+v6uH9exbD292eOV9RNZNY0r3gfsajFCoVs8rje3a/U9W9/7dsh2nQwEEeWM/jiTtrNQ8A6KHBvTasV3F6IKx35seuugVLwJc7fNHWcwpn3v3yXtcbJ3koXf6fn//kzz+hpVtX7DDFnAI1r1K1Yvet22wZEJI5PICrs/OSxemD/UOX5GB84JeuXLmi+/fv22FK0on1p4dipxChKjWcxx8FQPLcYQi4tMA4oF597TXdvfPQMpir1x8z4jxEYLIoqBoe2f7ylS3L5o4Ojww5iM5uLptRAVQUUmzxuAlS01qq1SqW/cJLrVbJBpBqc9ZlbEbMaDGchRs5nkKPGJhZ97Url22Ws7u3ZzMNDnKT/ZppV2bzObuZHKosLjwUrj921eT49o/PbC6YTqasZQoAp9psmIg22chw6hCYLstzijyAXNy96NlG8QXDqlbP1ao3lc0UTMYtEo3ZoWaC1c22uq2qCcx3EWPIFPTYE1dUrVXUrDQN5YgLDFSWB3fvaW5uUWcnR+q1OiZUUW60dP36NbOK29l+qNMKdkEhM6dlATE0p5JPxKOqXFSUTqbNYQZ1I1/Ir6trS6ab7A9FjcNWOt5TMpnS5as3LNhkUi4zBGRD0oFfJGCBR/fv2WEdTWWs3QNymlZiKOA4lvMLc2rWamppoGIirZPDun73f31V3RnIwKE93TUYZ9XAAlR9Dr3rsk/ad3QAqHYdyo/7zfWxzox6MwsKBB3bRPBHh6Rp6Bx3dOXHcipsJi2xYUHf/t0Dvfy7953gNQhYOKR2SDqgj/EGzfPRBS4CEc+JPzs0uaOtsCmc0INXgTlivUMLulaazYIHU+Uuh/TMZy8plgyrcV5XOuvTRWWoaHqiwtyahl2fBdRkJGRuHOUOayVvM1SUr+JohOYLJiJ+eFpSAvUp46hiP9hSsz/QfC6jkA9De3ft0FURTMD0feqjhduzz8ezCoTiWtrM62KvqV//y98w7jfjF+ai9U5DpfZQ4+CbuvXUh7X14YTNMDnUnnzqSUc/CMR1cnhbd//wVA++WjduOEmEq+yd3rFTpHGB36GieW6unbf6bEa3PntZtdOySpWyGpULra1t2PclEkn7xUGaL6SNjw146O7te8YzB5uFpOf6xqbqzZaBlmhj06VBY9qkQrHkmk4MQXn3wX3rblmFHAgYvSMRDGt7e9vkSktnJe3tPjKeOR0a7t6Nm7f0k5/+lGnaJjJJE5egqj85LVllMZ4ydqnp2ta69vYeKRRLm99nOBLQeaWtZCygQbdudmSVjk/RGZIXqUY+39bGshUWrGkO+U67rlC8oE79RF/95bJ8g661GM34IwLAyJnXk6yQcMEQYDbKOvMSPK+iY516Bwj7w7R8Z3vEOiVmyYbTS9Den38jRtz4sSVFVicKTLDRC5sWAHz/aDxuo7TK+blZ7qEXwB6o16sKhROWuJqeczhg4g2dDmOjoHp0dxBkoJKWdPj9lh5+u6ppYGjdIA5T76Bhr7AunG+p84l1/FnHFfW6G14nykuqnYyoq7aZ9TtkrxNTgd/ptXa5Rq/T5XFPvYPW61585D/fVGQ9r2h8qGFvqGAgomqrYYpJdNgM/EaQIW5MHbju4vzCvQfez0G/JZvQQemQkrAYBoEYMByayhWdCNbkH3mYAjzy5qWDfk/HxyeqVurWNjw+LdnDAFzAh0hn3aGIWDogGGgQ5hLjC9iMhOEtf/YQnpBe09m0iQAgy2SIrRH8KfwsqbT2XEsnm9aIDYWiDNy8TsM2U6awoOvXrxqCt1Ku6viopBwejOm08SsBMxjqMJXU8lJRRwf7Oj8pqZChmmyoUFx2SNuZfU4FIf1Ww24SBwegI6NuzAbZtNMq9Ya1ishCnLu8z81qS2dGo8kvLMlPmTyFR5i1gTacWNo+SIOlUjnVm3VduXpJ9UZNB/d3lZrLm2DC2dGJBR74S2Tup+VzLSzkFYmlDOA1l01r//TcEGi0aagWmc3yWWg5oDfKYcMCAWFtSiQzmDlctLk5ZtgAfKDGjMz8Oexnhg0NqGV0m4tWVSFfQKlIzOZyNLeYkUK3qdWr5otooI90Sj60PTVSIVNQ6eBEv/tLLyqSzFuSxXuzRsh6UVOBH4oLD5vfBWM3Q8U3lo3gVarBgE/1mqNbBYKODE7w5Yt1yB0nq0QHeqKBPvZnnlZqhYoRPmlQ29841eu/v+uEsKdUl9g/obHrbJ2c4hIbk1Yxf/dpNHS6wXwub07lURcMVDKbyZBFO5s2dxDzy1rvGzE9/emiRj4I3NLG5rIuTksmQ8bsHvTj9ctbhjA/LZ1ZG4xkDcUkkNSYEfO+8PdYi9uPdvT888/r7t37BtwDFOKbjpRMxPThD39IR3s72t7ZV2+IluzAuh7B6VghWmHBsOYXinp0uKP2aV8v/dq+ul3er4+zpzojPB/jOu891E/8zEekGMo/fpO+gxYAgCcSTmj/8JFe+LV7qu7RsnOza+/+2HPwO1N7b8blVVPck4XHotr6YzlVL5ipwkvMWcva+HvwAEc9ow0RH9qduplPtFt9S+hSmZhOz8pKJxPGBcdqMJokWVpVqVTWYnFZkZRDfHJw0s4tnZRtr1NVULnkUnFrxyEDSsLYAjCI4Atas9OhGXB84Qt/yirHeCJlSl4en5CfyxbmdHp8ZDKHaH7P5+cdSK7VsATORBWiIS2trKm4vGGAREYjIF1JasEzOD1mEMwD5dNhDfwRxYMh/au//qIAURCMScqtE9OfmCiLM6p3uAD+zDghGPKbwAqJCmuU++3JBlIgsO+99ifPgAOWKopcx1WmTppv5YNRbb53XoEp7xPUoNM3b+ni4pLGcNbDUdXKZRVXFtHx13gwNkW0/f1t49bDqoBXz+LvNZuW/EOZA7NCkrLz3bp2X6grkmJfBQzVTDLgYRFY3/Bn+72xxQckDL0DzztMeQbegcrn9hDPrmoFbORm5x79xUvkeG3vQHWjGScSY5S72WF97UeT2npyU+F0UBf7h4pyRjTb8pHADAYad9p2UMPHJyl3GAE04h3NiOcz9YdtHRXnsmp2OgKPiLmIBl0dlcr2XnR2/v8PU6x+DHTkMi4eIkhd/n77rXumgGOCwlYlDKzCwBnCROqhZUQcWg6C/XQ6MqEAnE6ohAzZB1or6LcZbDaVVrPVNLf6cJi5wchkyMxJIxrVXDavdq2ufm+gZruprWtXVMNbFEf4VlNXtq44CbBozMSvyTRZWAjtcyACQAA1i9UZtmvQXbJzRZVLp4bq5SbsPdrWw4f3Va3WNYdTDdVcu2FE3kQ8bp+TNihDezJcKh0CdZxKNJ20sv+i1jAVFFrS6VROObRsy6XZfG6s4RikcsHQl6NR1/5OOy8/V7BZcK/X0eHOrmU5BFY27+rGllZXVnWw+0hHZ2WlDLSUsHZDccnZy3GtDqDhHj5tCoITRgBBEgY/QX5DTUzFA46GclE9R+bJEKFYvEUSKSP3184vhIk59z0YjRmPC2Rzp9tSuz0yVxnLwBgBjDvaXL2k84MTvfRPtjXxx2di1s6+y20IRMw5/BkZONSe15ZBHYINwijAsuwZwMWbp0JZImh77RpORIYH2PYNxz09/4XL2npqzQ5bntv2t0q68+0TM1AIU0FgIQeIwVqMzniclpnbZNZXs5nqu/lsXuuX7/FaU162TGCikuXLg+XnthK69ami+pO+JoOgiquLigZQPpraJjQz7HTKHJEAzIQiDqHKPVxfX9Nrr79i3GWqPoJoLBGz1hI2flQFmC2g+IOAwxNPPq69ew+0s7NrWs0km4XFBT3z5OM2hthB2GMsNdoXapz09b1/emgdh+Gkr9a0r850qMCkr0Byoj/+nz2joR91q7ztF5ImKqlut6VvffUP9caXhwr4OwrIySd6wDAC5Nsoy9n8m2DmUT2Wnsxq/r1B+achxRMR45ByGLpKZWTzbZ4pVDe6XflZ98jjHna6QwMaRkkUz8va2LpsXEAnqhE3wQaSUyd6MdL5wal2dne1ALo+FLJ94RgHNYtZ0LHOjo4MMd4bdO0A/sAHPqgPffSjFpuWikV7LdYYlSmvRYxMmoDuAAAgAElEQVSbXyi4tnKf6rhjs0W6NfFk2pC2m1tbGoycwgn77tq1K2YTCcqVWems0NHG2rIOTy40bbb1B/9gzw4qQIasAcMGDJ1jjKnAGV0OZyP0Z6GAISjjGAmOQkIL1c3++XnmdZ4sIoct1+Fm28TrGbUnEdf7/+QVxdZH6jT6qlaQDERdPqQbN28aQA02BeO33FxeTz37jO7fpZ1ZUafZ1Nr6qo2u7t675wBPsbiZZhNjqGoBVx79oKvD77U08iMo4ehk3pzXOoLs8cDE+NR0HXFN8maaNi6ZYSS8hIA4YUIns2thxunGQoxe6Hc67WzP0s2UwWbIX49Dzu9WUEh64lN5bd5cV2o+ocbJmXwRkm+3N/l88/mcqUaBZaADAsqc9cP/8TsFIkBSQH/T6dA6h9xCihba9VCHHMUy8B8epsxK+TBcqNfWpIVKyxYRdwbxKPtQXWJThcQYM4hK+dwCXdwUd/jZjubmimasPRn31Wm0bIFQDb09N4CH5PdbZhyOxMwcuVI5V6NZVTiG8krT5OI41EAlIpPT77WVyyQUiMVUyMzrolzS4eG+6XWyUeGDcrPTmbTNkyCal0/OzGR8SrZYKKje7tlssNVpW6u1jiF4An+7C9PKTSbSJpJgh3TQtR6R2GMz8pDZsOko2TWznrg9ZHPDGHZ1dHSsK1euK1+YtwOKh87iJKNZLi4ZStGb1dnBh9E1ijCAS2pNQ2UeHh2ZRmc8kzeDdRxrLs6r5v2Klut8ccEG/Xw+NhEVKhZyoM5oc/Kg4dTaPCsGEpeWUE+LxSXj6HbbDQsQeKxClQlFEur3Ogbo4lohZ9NqI+MGmATCuD+WghMZXSY+k3dLRlPCpfa3/pc/VDCSndEeCGJu9ogofShM1okEoOObeWABDksSAU+NxKFF0UVldukcYDxytVcFsQmQm8S95Cf/4ge08cSi2XNRMR5+t6YH34Fnischht59S34ISASnRBKRe+b4riImseP/nAzbzBB8JnTP8/GeEcHUbXgE151iEgGVmdnclYye/9yGxv6JAtOoXWu9WrMZNbMekj5m3vFo1ByA9g+PrItAW5bWEeAjI87Lr0arptWNS7a+Cvl5S+DanabNSwnQrDmk9djgVNr8funylnKZtAGSoIq1Lvi3RQ2qfv2ff/n35Qf9ORqp70Owoa/uaE+hREqf+sItXTRKiifzhidA+5a1NF/I6jf+1jfUuu9TLBvWsOcEFLxKgOflWnbOGo+17VVL1spdnWrh+ZDWli8rGIBbmni7s0BXp91Eiq00E7KIWnV4+cqmBaPS2YVxS9mX3C8S8HZnoC18h0unjmZm0owuCPJZKiclawM+dv26ao2GeRxzvzho2AvdASCTqVq1mu7cva0xtDy/X1/80/+lqabduuk8ic2PFODV3rZVxIVsxvbVW7dvG2CFtUB1vL5xWc1m1UBHVJ8IGHBwwoWlHXq0d2RV2Pr6qrUH+dyd1ljN0rl+/1f2FZSTMbT5GpUUGt2WMLpZPPNA7i3rmc4K658qz7kWOZMDvpx4gZv5eweIwxw4kRE6NdYBCvj0zGfWNH8jqsAUMFBf/olPW9eu6uVXXtPCfFGVi6rNrBcW5k3EhcqahAYFrPkFKvOx4+zDbwVR3mhZ9w0HHZL0N752qDtfO5UvAiAqZPGJa/AqRGvV+hAngWft5Ds9hPzb92GGrnfJtutiee1h171iDuu6G8QIXvPdyF3uBb88jriXCPP9H/svrim/njXLwUBvoHAqreLCvHW6SK55H4pA9gnIbn7GxmizAxK3r8FYOjw61LBLcTlQEJ2D5WWNGIvdu2dxlr3gKtN3SQdymDoqAubfToe3Vm/ozt17JgSczc7Z5gZhiVco1RUSd+hEgkhFC5OZKPNQgg8VF4goMh0CGAudTLLVbZvVEzM5Oyzh+fXHug+SNx1XHzUam5vQco1ZK2xxZU1tRAxqZZWbDV259Jih72q1C8uy+YIjxOvBGaJqZjPEQgSAlrYfPFA2l9XC8qoi4ZC1KZi5MTdg/oBuJj3wXHbOzK6R3ELEmkrGHwzbocXBREbGfBV+KkhJA2MgwBB3MnOxWMrcCdAb5l5uXdpUs1XRwfGZHVxkQON+2xIMWg2rSBk2qqqVLqx/bybjuYKazGdXUTa6sPYMfFmkAa/fuGH3lMOd4GZoxinatWHLdLEXOjHay9g0VaEnpAoJe82lhTm7F2eVqiGw11bWVC5VTEfUlIjIgEMhqwxo7+Yzzo4OEjddbOTVjkqnKi4sqVlvq1dpavd3mqo2sDVjE0zM5m6qiXK5lBHlqTrhh7HoPPAEc3Hjx5kJN6Aiqtiezc84eOksGRUANO3MrJvWuWWikYCe/+IVrT1eNAoJXLt7XzvSq7+3Y248oQggp4DRpuCiGY8VY0DL+F27yRNvMNWT2WydDWoN4BkYxAtUfEaStVAwYgAiDvzhaKDg3FTPfmZZG1c2VEgvan/vkT0DkkWcJdAObg3awr3DksJk2vaOQ49z0PkUDkw07LV0dnqkta2rM0/gsenWptIJQ36P4ZrW66p00NSdmpUan21pmRHGgeJgEcJRo3U9uPeKpt2ovvYPdzVotGwkgYsQ6NWz/uta3ryqJz+QVqaAslfU6FUf+egP2YHw8osv6l/+jdvKw5D1J5WIOdsvr53mkNVOuN4SyFn7m6DPn9dvZXTtE/PyT0K6uDjVXHHZnjfVFj+XisGT9lvrFyESTNS7vaYlfz5fxCp6m4EBblxcVKPd1d7+ro1qCPYIBpRKZyZaYk4emaSBf7Z3ti2E9bsj09nmL9aR8o3kH03UqFb01u03TfQFeN361jV9/Ed/zNC2VLrEAJKTUCJilLjq6alioYgavY6NdkD00xGIJnJqdxrWVehbB8GB8dBONhWkk5IdjH7/RB/6oecNyHJeamjQbOmrv7qvYdMdEnyByrX5G2pPQ/jT2LBNbBxGhkB1ScLJxdCyZl7njUi43x76l9fjcGXtOmRwd4YCRoY1ZpZx84/HtLl6Wa1W1fZvKpPTaamk05OSMqmM0U+YhaI2B2ip2+5qeXnFNGmpvvLpjNDB2tnbs5jNCBBQ1tblLf3Bv3xVd37vRJMgM9GpmW0Q85yWsJsPR3H7gQoELWUmiuIBkLyxCr+7ZOEdoXubscad6pajuTlUOfsddkk2A3htYEIzNiNGgclQ0A4jQazgME0tJUxkxj87TEmq+rR3BXI75wCo/YHeeOMNJRPOIJ51C+WlVKnb/U/GEjra3ZYfQB4EQw74aFKl46O3uwf/QZvXBBdsXtqzB8MFHZ+c6s23bpsQsAU6v89kmQiefBAUOdgwtXrTht60BlKmB+roNB64hBvIooX4TdXDQoVzxiGBGDfipKcXNcWzORNnALQBvSadyhtPji9+hqzxaG/bQDwblzatuqFSBs7s9dDhse7vPTQJunAsqXrpWGOfQ8fiun5aOtHayrq9JrNS7MsQfkZQP52fV+kMTmlK+SJIr7DODlDFIIlwHCfGpshJWYvSLIgcMMUMzEcj5TJ552owdXKFV65vadAfmnE5M2iqeSg0e3vHeurWLeXzSW3ff+BmiwG/FvILevq5Z3R0tK+9B480DqCe5DRFDfrfaFsgIDjTNmQBIH9GgJ34popMQ9bqngII6rtNDBgKneAR15hOG0KN+0ki0x9NbVPajCMQUHGuoEq1asmEZcURv5bmFvTowUP5IyGrgrpTKTMI6ev/+K66bcfB9MThIZXzvD2JL0A3TgXIofO8IO1B+t8NtDCaQwtRaydo7WD2TmoslnA2We/7whVtPrForTkI6wffq+nglYZ1IiDGuwP8HSQhSZ2bi7rnDTvfqz49FRMX6AiG78DxvRanHaYhEMiONM/cOr4a1a2fnLeZWj6/bJrBaECTIFLd0Om4qFZVXFrUc889Z/eb+05CeXpWUjyBiUBBF2cnGva6SppqkwxxifJUNMnr5BxqPRCwNjtz+XgkrnxhQfduv2H3nFmPBdHeRBfNsuK+vL7+9+9ZYseaODo/U9/fsO7M+35yQwsLOfV8PUUCca0sFLVyZV2N83N95ytvaO+lqcK+oULRlDR1tCAvyfCqDY/yQBXhrPAcUnft6YwWfyitUaOjScBvdoGsfRSmrAsRwU8VQ4a0zo9KCjDGSWddkoreahg3HYzGU3YfGQ3xnsyxqAb5HKDxqSQBf2xsbNrMFDlMKjxMuOkUQYt78OCe6i1nos445oVvfcu6To16xToWX/zSz1rChXLXlWtXTVOXwoCvO7ffUDIe08qlTaP0PXz4QMP+UPHUvLVkHaLZb/zxJ24+8TaQjmqVuIEVG3xnrgsv4oV8Qf/ml17TuDW0Nu87ABwUt5zU3rvpHQZOQhxh7LPRFV88f0RLjDKFbvPUYUzYV/wfzwSOLq/H+nZKXX194udvae6xsCZ9n3IF7BzLJoJj6yuesPVJ6xddgAi+vJ2WLs6ZXacM05IpZGxkQbeo0x3Y/YaKRrbLnHn3W1WdfA/SFeYlMUvmvevx9rgHSOI6PKtDm6HP5EO96/Natlal2xyVCt65v/Bv7FPGgyD6I8mIAu2J2hpq2McwIG24G7Nfn3g6vSF96PNrCi5GlEsnbHQHCNNa0dDeQAujm02b2OQFqwpOXXfAulO257qWmLFmrVvbatlohO/lwCVmkjCwB//9wxTD0xlBnofEJuEF7j94aL6lVB3MmfAe5MaDXGORU+UlooASJtYeoIWIJiwbnKyP72Fhkb2x+TmUOHw5DGr1irWaAKCwUdrMDZIZ6+MDXnIbOGTAIENYodgTjykcdSoioHapBKjqvMPd2rzprCLxqFXE/e5ASwt5mzsyB4DmQjDkcx4dn7r242iqQbdpaErAHHhLhrDcGg21tFhUOACaFPBIxd4XD0t+jmvk+vhc9WZDl69cMZBTOukWIZ8P39CNK5eVjEZNLq1yca5wIqsEYgtky6jhoFZ0is8qVKKuucgwR47E4pbY9CcOPcbhycOrVGrWAqYq5f0x9CUJ4rAME1jSGfOWZc5YqlwoFYvp9OTYFkksikwgkoNO5cNm42PnGO9BvZk3cx8N8DE/bwc6C8i8ZrttzWEksLqm0ps7+to/vqNhH96tQ5Y6JKKbj7JpeA2PWsGacujcGTpvlqliLO/5kJpp+xBwmyOxWxsHBw4qU9SLfD598AtXtXaTyrSlA1owuxHd/fapSb5NfZyYoI9d+9YDN3jAIY9Q7s0AeX0PPUz15cH7LYrN2pxsbFpvBFGj+gyGWr21pPd8tmjztMkkosVi3nx72aRvvv66iY6YFB6t6TAI74Y+85nPGL2KvZJMZ7V3sGcgNrhurHHuE76xBKtrT1y3RAEEIxu6cl7WJDBVkRYTyU+lbOuPZ0Jil87OqTdsKeGb07/9pVfU6LQ0GHcFhKPSP1YgONKf+os/pvOTQyVySaM60QnILhXVq7T0r/6nbyo8nddg2CR6C1aCta9mIuNch0PHo3fcmRmeuwQDpGfxZlxPfPqS2uWqJsGAlhcQuD9TNksF0TVlMkYhJNyry+uGiiWGsGY8azYOSp4H92jQblvlyczeQCs8m6nsektnZ4oGacENlS9yHXHjcVJNnJ+S+Fblj0d0gVXkm28ZetrmiU2EXka6co3q9CfURuxkAf/RiHn7Gg0OcfOLiia+kNHF2HOsFVq9dJt4HeMJW3L1Lpsx1ujMYs0oXv2OkvlFNUplMwcPm9TqDKU6896l8vOSS8OJ4Iw0Qv4RdK+sy+N1SzxhBk8MgQ1CYcLnNYS5mbW7dqi3v1Y/ENLC4zENMWKYyypBJWpjDlnsYNRUOj212ADnv1DI2/Ux3iIBIgFhrNFodWxEgngLcQ3MAQ5Dey80dP6DgSIpVMcooNxYxEu42FfW6rWOj5Uub8962Ydepe4dmMQgDxTmsAtuNOT9P6pXibmJ3vMjT+qFr76lyASmRUChWEi17qnSWAXKM9nw64OfW9HiEytqNyoGAF1aWLLr49oBdNI2JuaDyIhE40YZ4rN7FCcSMs4ub/TD7+x/zyuZNYAw0H9AjXFw4L4Fbw5TvoFghW9pr+9QUswimIcyU2P+A02EtuSg17GWRTQUMCcTf9DJ9XGY3r171w4hgr4NpP0Bk7izPvd0ZFwtWpC1etnKfAArzIuoSGmpYSVEVhRBzxVk7UVZ/RGiwxC9/crksi6LBblamLMHtP/gkTLFojlyNC/Orf3rD8f0nvc8Y9ljQAEjHZuSUa1qKLTAdGIbHuF4MrTxpG/avAag6fWsKiJoECBKJ6e2QNhogDfgMHGYGmUFz9XFFZsx0A4AZNSu1ez6s7mMDb/hZEEXolXEg6m1WzrdO7S2nQWG8djkGlGMgkaUXyjaRvd6+UgTck3QimjJLhbndXp6ZipU+EXOp5ld95XNzxkC+trVKzra3zft0IC1KYd26ANq4n6ZHB0m6u22fU5msiw4vlhAVBlQnJjXFhEHODzQA6QgmxO9/Jtnmo6dkYG38Gl3OQqAS4LMHspaWm6eamvNjAbcYcvm9sQzCDDQOjyAlR12A0cCH2K5pKkBf9LLYavi5xbmdfpSR9/+8pvG4Z34xkaXInLx2sZXcxBe17L3u3YxcxgPJekFINppzrqNSsABqVxl7AANnpgDWWtiPawf/tlr9nr9vl/xWNCI7siU3b9713wjNzY37SClGuLQJMM1z9qLijK5vPPTnbp1ZIjxuYIlDe9//n3mBwzvcefRth2mdg/9Yy0urhh4BVs9SzwGDnnPnL7ZrWnaCOvLv/iy5JuqP+qr2murG6iruJjQez95TcNu19RtFpdzWlxdVLM9VOnesb7+y27+QyKMeQOHHGuD63dzqXeEN3i2JJWYuDs91Yny18Na/WhOxWRWFezUun1D3tLGtACLg9JczqqnhzsHqlUayhTyBvLj0INHvrFxyZ7L7u6eCQZw3wDC8TxofRLcuVab4cXTNu9dYt7XaVhs4Hk1ahU7pGnJkWRA6aJ9CwWm025Y5QWG4ad+6vPauLJl17i2vKJMlvdKqVKvGTYkGUvr6PTYDpWz0rliQYfiBkDFMwINTHzj5+0XtniMOsZu7dPRSmXnNai19c//2nc06RCj4E+6ysdb+974A446qGruD8moB8LxDkvugfcMGFd4ykFe0utmyagiOTwAr7/54bg23pNTvdxWbi6r/Nycjg5P7XW47/fu3lVxccEUpjDaWKP4yaSt4+NGV6h3+XR8UlIymdGVK5dNkW3N4rdPb/y7PR28ULOZqR9Mw0xP2wMMEQ+8bpQDmrmDni+vErXnOWvzev/njVi4J1wHhRhfzeZYg3RJn/yvrmpl7jG98m/v6eHrR4opqy5OVzE8Yd34iP3yQz+zps33XNbp0Z5OSieayxRsP44ZR8bAUTj8ASBGS+pqDftcLjkZaWFlyapR+M98sde8jhafyYuX9vnfzTNlXsoGoZ3gHabMBW/fvqfyRdUqlEqlbAcl+qBUpxwklP78jsYl/E2ydkjpNs+akWcNDDPjEprR7gzkwTyOB0tL9eTsyCgDZIXpDL15qkOoDRh8+e1Cw/6AQedv3nrKbhgHCn1ynFycRc/UZmXVkzOd1upaXlhQYDRQPJXS0tqGDg72zBR73B+ZOEN2jsF7R8l4ylRYHt57qHgyZXMEZoss2sA0qAwAoU7LNDGBrTNoZ44LT5UEg+qXdhGL4ejEeZ0WFubtAEqkUpq06gbHToBmRtu13TQCcCyVUDQRt6B49/U3jR7Dw20MJ7p+6ZLGw64i8bB80Bb29nVp65I9VEwFeIDcS7JF2kq0yxOJtPwgLP0TtQCVLCy6xaOJ+oCJ4EwCCjKAUGyWCY9UvXAVrhPRDutwd8dVwfG45goFrW9d1snZqWX4E+hK4778iYRWQjn937/0gkhIqVAc3B0wRM/Za5m0GMHYuUd4VAqbU3ScLJ7L5t0BSxvMZqlMRmaIPkMHjsc2w2b2SfB4/MfyKqzHzSUEOTgASG9+49AcVxDQ59Cj5eRVnbTinaWa8xR1gAbvvWlJ0wtwmbPnXMFnJKEwicE+9C53oNBGA+hVuJbSx/70VVVqFYUCSZXLJ0plkjYDRKs1HE1aMuXaggH5BgOdnp7YPeDeoCyF7jL0ipA/qOzCgqqVC80VcjaOAP16sLdvTkAEtnQ+r1wmZWu13WybJOZF5UKLS4u25vPzC6rWSsoGi/pnf/nrNpZBUKJPy3V4ovd8eFWLjyU0BlkdienZZ58z0BQWZt/98ve08z1kJFuajlB4mto+cEbmzleTwOa1xB2QhsDidTB8Wnk2q+s/sa50KGra2mRILlAO7dkhMgFHEfAVovCToRSbzS3P9o8UTzH+uVCn48YZHK7r6+uGdH306JEi/rB29/fM6WMesnylplw6aSb1sVBQa5e2LDYAymKtcaASExBHIRH97osvWQsX+txoMlUimtJP/tRn7UCkA3DpyoZ1bMB9tNoAFsc6Oj2xkurO3btayjJf85voBgfs1RvXrLtFMpxhDe6fmJLSeRmFNqgycVUbA6UCQf3O37mrAK5BszaoB8JhbXggLtYnv2x2adxdpzRF7PQQwFyP2Tb6XNfHm10Ts12Ll6TVrTfe470/taH8tZCSkYyGo66t+1arp3qtpRM6VWE40IvmGUt12mo0tLyybLGLhA8wE/efqg3VN3+YvT0wG0hoMi9/+a7KPxhoHBhYFwyXHaeH7ezsvJmozcLNFN3RqzzAlBNjcH6l3rW4Q9ON7Fw8cShmfj4VSqoZ6eiTf+Ga/OO4ar2yLuUu6eV/91Bvfu9ICTqiHYdAhzb3mf/6GU0LPoV8U1157IqNj1588UXj4zMa4EA8Pjy1ZKu4sGhgVRvdGZWwbSMj9j+HKXGQSpVOBtdGF5Z7QXFlzIO3AUizU5dNw2anxUrpe3FR173723bAcjEEWOgt8WjcZP3IhOCU0g5xNwjklvsg3eFYsWjIHEqKxSWnptMfmJISB4xJM7VbSoOGCwRN6BoYOzB1KjwC69LKqglfIzzPouJA7/a6mlvI63B7X492dk14nodiOp31ht0MZoFUABM4RNZObb7d8uPiJ+OhZboV3GKyeeUWC875odW07iJo2I31Vf3hd75jG40DjxmBtVRbzK540IBt0JodmUSXd/1U7GMMq6PwS9PmUmMaxRkWYF9BKBL9vqm0ZNIpc3+nxUc7wUzRzfNxoo21dY2HQ6PetIfOTYJhu8tYxxbc4fCy4JqtgcHbQaqFfYARpmoOe6ZABdUnZs+G15gqEmM+FLCDu9Vsq1RuKJnJqNmoKBzyqbCwaHO/7Z090+/MJpEepDLomCUTwWfrsVX5IiGdv1HSr/21b9nz8TYQa4T3YpbrIfvYGF4r1SrWqKv8+Gz8nIdU9No+kymgA2dgYACYOLLBfvnHPqYkevqzSwplQQpKKyvr+sFvPdSD75bNlBrgiTl5zdpfbu7nsmFHjXHzXauWZhWn1wq2efhMXMLTLebvzobKyZa51p5P4QXpvT+9okqzpuuXn1SlUVaz0VU0HLAkEB9EL9Nm7bN2uh10mzE7l6lRNZttoFHmWIMVFNXpeNxXq1VTNpZWo++4skEfijcyNDoAOBST0PIlKeJQzc0VzJA+EJnK30voH/8PX1W101AfdOJ0pGbgWD/2+ec1mjrj6lR6TlcuX1UiF9Fk2ND/8z/fVe3g/G10tSU2M2UjD/Hskl7HPXVdBQKg83glEX/8owuae9+8xp2yFIhZm9PMuEMhO9hA7pOcEaix8gNMSFwBY8F1BwR1zsl1skcBe/H3p59+WgcHByYP2O+0rBOFX/CN65dVb9dt5IKAwmSSVuniXPFEzJKMaqmk0ainTCKt7YcHOtzd1aO9Q4s7sVBIrX5Z164/pj/75/+CXnzxZRXn0lYUcH2Xtra0f3Bk12nBN5nUXDYza0k7KhpzS5uvhSJ2Tb2+I/2D6KZzEUtFtLF1Q6WDe/rKLx4oNHUx1Bt/cF/4slZ9jNGV06j19gIJJHvcG41Yq3vWwmUN1uscrK4K48tbu/zZ7SnpPZ9eUWJjokQopUB4aqDJdmdoTjEgpN94/S0DkCL1OjGRBSzz8ladO2xI0ERy6FhSRMkU1mIqn50q7PPr4MWaDl/qmDVgwGwXXVvW42h7koguYYYvy+fi8PSr2xkpHAEoRdLtpP7Yp7yvt+ZczHIjKOtwJGJK+kL62b//x1U+LBl4j+4m8p6tRl+le229+vUj+ft+ReMDffjzt9TNlZSMzGllrej4xzP6lBVeiDVA2+wPzMEsN79g6wd/bWLgo90DxcKOKoc9IlKs3iyYNUCLl2LqHTQvcWeCK4dD75qSEK2jXk8vvfyatVi9Hjjfk8qmDfrNbIfsjewMlBwXTMZ2eHBgkHX5Q3ru6VuaDofm9PJod8eI5sbdAw0InzEUNG/UfG7e2jOVizOzkorFaYnmTCKNGRTCC8xDCGZUbrF4xKo//nxweGitPuOihcKW1fAz8OyuXr9h3xNBUBruFn6HNeyqcg7BFwpZCxoJMwfVdgR+Bf3mpoLnokHNR4424vGbyuWKIBxRPTCop2L3ggw2T4lUzhZ+YX7eqob55aIW5tK6QGih6eYO/BwbksqSB+wtIv5M0oCM1auvvmobmAyKz7m1uW6fef/4xBCfNeg0/aEWFhYta4Q7B7na5x8zWdfKxppREtCsdW0JnCuCFoypVKkuuijhZOLqtZxLBJ59WFqdnGMeUNA8WWvJZWyZdM5EGUL+gar9tspvneuN34Ku4GzS7GA35PY78zbXHnUHmJdletwzFiaf3/vi/7mPqLQYh5YEBxeR4ETRcEahUELjaUU/8nM3NX8pY9UJLb8Hf3Cu/VeaZsdlVTMVJMCwWfCCZ/puLVMSFhIXM0afoYQ93hvBzmXR77jIkD17qFWekyEHF6RnPlM0kNp8Zkl37r1l69ZMutt18/M0AI6hGv9E9WIAACAASURBVKNmbUdykEmlrZps9ztWqeQxIBiPtbtzaAbYH/zg+/Taqz+wLkOlQfKa08nBoVVj3GP+fv/RQ0PbwlGlAkYDN8Q+9PfVPO3ppd84NSPw9hhf1YbS69InPvOcBuOBcoV5haMp49hFExGVD8v67b/1unqtrq0t9j972eP+8W9O5s7NuLzEg3tARY8oPJ+/+Li08bENFVJB1Zp9zee9zsTAKsNEOm/3w1sD0LFoiUJnQwEt5MMBx7WEeT6Miby1w75LpLPKZ5LWCXvz3gO9/m8ObFSzuFZUKh1TfimkwaSjueWsWdnxvDDA6A86hgSuX/R1dFYy56dmtaxmt2p87M/89Of1/uc/qIe379hhyq93Jw2g5tn76PS6GaCLdQAuEWrgGmzPLi+biQXrNxIKa6q+oqkFHe+8rhd+tS3/GKSr60oYmGam+OXdZ0eseKcSHcxMzD10OeuSn+O9+FnU2Xj+3E8HhHynpcr3sofe/yc39YFPPaGD7SNTN0JPnZEdcZcxQOkMxSbn6zxfmFcPu0MUtcJhmyUicEDCBsbFUNchnykmnRweWjL+1tePdP7aSINJV0H0qv3uwPeAjJzzXPO7xwUObOVwDZEoAFZ3mFrybAYADlDluh8kFy5u8PsgFFAhmtTP/8qPm1UgrwvCO4fSHNrH2Yx8zabe+PqBHv6gq0/+7E2tPl1UE+AnrzNL3LmP7H8wLdsPH5m5Cft6zTjEI9NZp2gsHZ2pXndFTyKe1MHh/tv0Jq965nr/vcOUgM+H8dq8XDD2X7u7R+Q8tij5ABxAQNvDWI4l4nZw4k5+fnFhC5+fg4xN8EBxB4UWFkUqg6STm32wYZhb0u4BzLS7v29IMBBl3Q6Hw8Dsliin4UmCKAWlRWXI50OTFgh5LB1Xt9VWtVJWobhoVBEG5xxmzD75qlTrJsxgDwYJNKzjAZXAf50ZWm9vP5SmYau4CIRsJkQTjo9PzSqsMDevnQd3bYMTzA72D9Ro1tWouQE+baRWp+MkyQgqxaJ9H/6L6xsbhppDXPns/Mjg3Au5omq0ebMZGCnWbkG44ZVXXtG1a9csi0cjmPdL41EJ72mIzRptZoBIUFjcs+C+EYwa6JHWayrkcwrPkHALSwvO2aB8joaIcVHv379nsnzMcVNxB3aIJTImC1lEsnE80XkZgfyGEilIzDk1Ls7VaNcN1MU9Oi8h7lDRceVcOpde/UrTNIY59D1hccAIXovHZckuSHgzTA+YwCZitgGXzZuT8D3D6cjGCHDvrMXVn9gMMZzz67EnV/TUx1c18Hese9EbDPXKb+/p4NWWIiEMzUGPpm1exlpj3TKr8TJ4j4fmBe23q2EnlWSf20Mle600L9vm/yxZG46U3Yzr2c8uKpZOaHVhU9VaWXVTzwpp89K6ykaV8FkgZg4Mh3pj/ZLOsbOD+hXwWdIUtMO3rXarZzy+ET1z31hb124oHKOz0zd6RyI/Z0LvfAb+jXZjpdYwoXrm9a2Lltq9qhZTq/qdv/Oqjsqnaqmt0bSu9/7oVWXnIlpYXFQohpvSilJptKhDevn3H+qlf3HHOMeeOIB3iHntNa7Dm9d7aFQ3wnHPjeB49YN5feALzys0aSsUy2j34VtWCTmCe8DMvy15vbiwDtfq6ppVOQT180pZdebyYAWKRbsvPDMObt4HF5ilpTWtrS5ZHHn99l19/+/tqVpm3BSVQri2pDUWWAqZJ2xrOLIkLJaS0tmgsstBtQdddcddNVtlHe8c2X2bBqQv/eyXFIwk7PppLZN40r3iXvOZb9++rZ0HDo1NUkFFgqOU3+T7kOeLKRCKmlwoc29AOwsLzPECCo4q+u3/7VT+0cDah9wv73WNyz4bR7wbmMda5d+9BN1rC7tEziU9rivg1iv3iD9TeXmzVjpVH/3SDa3eSuvemw+MCohPMMCmbD5jEqlQ7OC4W4XMiG8AhgUhkbAK+Tlr3dJ5Y5QCfSbgn1ryCmgSQZ1Xv3qo+984s/lw0IdgiZtb8xmsuxF0MqHuObqkGjqL2doFvWrao8Q4tyCvW+RkPqlKnXg+MaTjmyobiunqFxNayhftHhFz6jV0nmNmfYgaG4f/aNhW87ylUcinhWxCvjBJp+sgeglIv4O5R9oSN4s7Qo+5p1a3Z2MSfIkjkYAOMQqPOTEgvvh+npdRPRcW3POgzesBj96pTB3cfXt3x7JlBsu0BAjyBFNoGUhrIWCPx+Xq2qqaTacawZvQ+j0+PZZvGpTfZLK6SjJTrTcNNRePRXVydmJ9d0BDnV5XmxuXjI/XaXVtbtfhtUGTRqIGYqheuMOcg8r8JRVQe9jVCC9Q2sezITUSX7du3dLdN98ycAc9cric3dHAuHQ8UQ7X4GRic6lXX/2BSucl9VqgQIGPZ20jIU3GQXr3wY7NGSIgRBlW12tm0L15Zd2qpp1HjwwcEokmHbQ66Ab72XxKfl/IDkMg/IlkRu0+N35e9VJNK1ubLiOcTrR5adPaxC+//LLdPwLNtfVL1gbk/hwdHyucLZjVFm1e2o1QNaAMHB3v25wokyrIH/Ibj4x2VLvTs/uKwwrgp2iceQ9Al6rm5pZNUGANGg1gh3DU5P3yyC1WairXWmo1LwykglgQguS5hfzM7zNkdKN65VT1YVfZUU5f+9UdA2958H4CDhmlB5HnvvFZvYPJI2V7gZgNhzgErVQHpggpmozYLJyqnRl8qhDU537hk4qsDuVLTHRxXDEQ2cGR43k1H0T01jdPzIYLsn4oAMzf0WEM6DZhluM4fqwjNiFf1rKfjSj4/MYbxE5rZh/17gDnQfmZa1GZzF/N6KM/e02NTlOJYFrlSknNdk9b17asOu53HK3I3n88Uhtf3g7uGlBJMorEk8blDYQDlp0fHZ1o2Bnoyta6PStSyFbbgZKA7JfNZo1RRMcSBfjATJdRw4JK4hvHpMBAT2zd0l//0q+qAsI70JVCLX365z5qYDXaq4enJ3rv+57V8kpBIUX1m7/6guovN9U1Lq7rDNj8btYS91rbXluS+2agpICbj9vBO/Fp4wN5Xf3ENXWrx6q2+gpNBpaUGJcbFHwbZZ6BKUJtrm9obmFRqXRSmVxKj3a3lQpHbC8hqUhiSZD0ArO11kIIkLQddWbq03d//Vgn2xdmkh6KknY5j9pwMGqdmIDoBFCB0fqfKuIP6axdVaVbkaJjVZoPFUmE7J5F4kF97ud/2jAEJPiLxQXjOrMeWCNwQr/7zW9aAcG6NVGI4UBXr17Vnbv37XAl4SW5Rj706taGIfe7w6DWizH9i//xjgHGoLq49eiUfbg+1pLNlqGvoWQ04zkTj0j8vHXJWvLAPE6ZytkL8iyMUmf2bY6O5jiaUf3Qz1xT9opfk57MYqzbcxiDXq+txcUF6y6ura44BbSLupN0LOTMMIQuH9Ql83+ORoyTzOiPe4l9HjrhD/7wQtvfLCsU9mk0mNi+JQZ6YEbvMLXxiiEhWCxuForsJ/sMUCf3lISMJMSbr3Ke0GGCKuQOv44a46GWMwV9+L+7rGQorloV56OEKenVayWN/SFLrPwTv5rnPbXHiNfnNGnXlEwvq9apWrywAxsZUTqWk/HbSb7hPDAuiSQMJwTLJBzxm2kJZ0mGef8smfHQyHRb+PJNx9Mpm4WHQduGGQZIStR9Hj3a0enhqSGfikvLyiSS1kuvmkgAPH+I/swMUNyJG/Ku02rbfINq0nxN4RUCMplitTi1h0lpDRp2YWnFgjRKOUe7B3ZxXTxGAWxEKP1dD38RkYcW2brPlGUADLUqNTuMbSHOBMifeeqWZbZWVTcAhUSsrctcCsF4quHRUJpbXFan29TN649ZBQrgqdtz7RkCLYcZv2OvQxr31ltvyRdw7WBg+tzESCxhgQ1SfY3ZT789y7qc9BeiDfS64XlubV2m42oZbTCCgD4oxMyMzO44p5Doz3cOTToRuD7ugcWFBXv/0umZorm0IWlpXdbLFw6dDMQd+bxwxChFHFgf+diH9XD3oU529g2lXFxcNolCZP1Gw4nNrq01l3Zer8iCcVjFgz67Pq7bKp/RRL5o2CqHReTtuk1V2301sZ/DUzIbVy6V1M5bp3rhHzxUazAwZKXLSHkGbkZJpklGySL14O32Pcx7ued4OUYC1lZC2AEnE4T04Vx2pi1tPZVXZm2ilceWTOUGqUMcRczijYABmnUy1u2vHunOt0/lQ+YtgJxfzBDYXubv8VTfORCcwbWHOvSUkrxWtFeJcS94njw7kKtey208nCi57NetzzJvX9BTj79PpyXXdnKHUcgCVZGZyvGRVWcYyYM45T0r5QvzLmWcEArFbeP+8A9/0P6d/0fGkYCNuDvgFlqijX5fy0urBqxAf5Z2LzP70+NDN26YK6raqio+Sur3/vdX1QuOVW9XtXTTpz/2mQ/Y/CssREH62rxy2ZyJNG3q3/7NN1Tba2gadECXd8+RzWGIIOiHi+jTaAwwDCm9iXxTN3/2ZoDzj4f0+E/cUERt7RyeaX0JWzN8Rp3iTzI/r2RmhjmYoDyU1cHergmpLywX9dr3X1Fhfs5aweh9d6GxjAHVOBEGkmKqQQ4wuj7f/yd7Kh+1bZbMfBdak/d8HcLZzSg5KBwifKrOAE7kUL1RT311DeA3HNel2FCZNem/+Ut/0TptdIyyqayGKJHF4zq/KOvON/cUyflVHzhhcytCBhO1e32lE1GjhrjRQdi4sOXjkq7dvKpGaUe/+YtnGg+dDqybybsRAtfq3XNvf/DvHkqba6dT5+zK3CzS6554SY53+DhhA9didcCeqRaf82v9PXktLl0y8Nvp8YkWl5YsZiL3uFxcsIKodFGesSXG5qcLVSsWT2h9fcPWGoc3ifjqyv9H1nsA27qed33/1ftee5Xd+z693K4r3SLJ9pWMbNlgXACDGTAEQ8hAJoaACUxsCAlMCAmEOBAHnDAxM2aoBsvGQkiyrspVvbrl3NPP7n313tfK/J53ffdqkq25c3TO2Wftr7zv8z7lX0jAnSoXcWfv6zXtv1HT2D/QeOg3BSiuCxEcZ8/qnr0T+ADF7LSG+fJat17C6Y2CvjfR8NaXN3oZhfyKKqSP/8JlRQMxJeJhhYN+zeXnTISB9cm1UWBYu91oW270x1fYRCcc9YfYB2CQIgghe9bM0gpgvokmfrjqUqvbMFeZHnaGw6FKFxfO1GB725J1upE2+kwl5RsPxxP+kj/gIOXFGR+r3dbu/qHeffc919KC5rK4pEc7T5Sbm7e+Msr5aGxamRuNmHYjVdvBwb5tHtMGHbJowsrCR42EFE/DC6WyKZiRLm4whgiu143cXC9XTd93EghrdW1JufyMnuw81njo2gWgI2nnAqpYWV21am5xBcJ8yIBCyIHxhZf8xXnRNsL29mV7oI8e3rW26Gx+3rxXaWsw3F5fWTUiszcb8fQ6TbJta8sePoLwrlpxCjC0QqhAsXGjQu33XYuczzBqSTzpAFHtroEwcvmMHdiYpwOqYiHZIZqesZ8NylT9oc6OToxSE0m4g4kqmZ/HvbKhGZIz6ySTA5pPK8o/lnrYVAX8unzlku7cu6urV6/bIkEijHeUijr0GQbhm5tbOi9fKBZx8xYSHWzeWLieLmYsNWNcR+4FV/pC4UwHh4fW6nWUlbBaKKT0UvoP/9N3jfRsZHBs9qaZptcqdNWdGwF47S2FkvJP0OTFQzZuAKdOr6VgcqJAfKwP/9BVxTM+tScNhWIZba9vGW2ID0IqslIvKRmNmS8j9/3gixc6e68v1LrbPazOYlYheKLiju7ygUi7OWIEHYHeYQScCo0HlPKQxvy9o/eQGLh2GhsTtOXspbiWXx4rPZdRPrVkfqSsETwyqZI48O06kgnbPzxnZvmsEd4j7bIr1y6rUGmY1OOg3562kAeGBmYts7dAnxeKRV25esWSR4JbPJZS8QJO5NjMIkDFz2RzWlqf1/HDc/3OL7+jSrupSbylP/hnPqZAEi3aTT188EDzuawWl5fMhrBz0dVn/t4TBQItm7/zbjmk3XOBfuFkHfk5tPZoCjHvD2OnYs4irhXKM8xdD+jVP/qKuvUTEytIhoJma0USQuJ7clqwNll+LmsUrRVkK0slE9unNdvFQjCGzGDcfJGRBySAI9bPmCkzO2cdskKhbO4oO7/ZVPWsqwmwYEN8uoqDYM578jSi3T2M1cejNyC1Bl11B131jHJX1njS0GjSlWJ9feL3fkQvvHqb+tY8WDlYiU2AniL9FX3xy/9Bg0lZi6tz8mEQn5pRvdW2GezW9lVLXEH9c9ieHByr02/rysa8fvsfFNVtlC2J/qAF6oyxrcqftkVda9PZj/EuEGmgAvXUj3gPLkFwNDTvUHItVac7zWfwHzHu0vfP6Porywr4E+ZRyl7GyJ6i4+gYvjOcfKd1nM/NWaK9d3hg4DbYCnTA+HsOKA4MZpNcKzGJM+PxV4o6+HrDDlM0mYdj15b3TZH5zJM94RbWiCdk41FM7Aam0pTcA3/O/XFvXpLhJQvWhg1Iy9kFvfDnlpQIo1WOV3THAJCdbkt+TN+RPI3GrBPJPv7ez+Sc4vPhbDOWIgmlEzG/tKjHO08UnipQcc6geEYRwhiNeG/J3Pm5jRs5sxivkDQBlmNP+4b94f/vMKVSIfDeuXtftUbL4N4AOE4ODo27RY8ZUA55BxZHDKgZhENFYPZK8IZk79FWAE4wvDchaMj55mvJ7HKoXG5epWLZFh8VLYsLePz8vBOv9igWXdxOaAv3eNho2aZNoYcHzo0vzC+Y5BoVAA+JeSgyYDxMAvXTzz6nJ4/vWrAq1Zq6fPmqKsWCChdnNqfk4Odlcngxn6GCs6xxPNLu7q4lEiw4qi/a3fVaxSo5Ps/0Qi17dAAANhQV+dYWjiFpZTN5y9iQsQMwgW8gVaT3efy7/b0dm5NShfC588srBjghI0dDmMXBffKMsdvCfaM96mk87JlcWYjZ8mBggCGQnenZvLmTVCtkaF09/8xzNvdhDsWBeXByYNw6m3/50IZt2JyKBMJI21PZMIAUtHiwJ4L3h+ckeKHl1ZzNkCatqL71fx1aZUoF4MA8rh1Fi4aF7Fq+DPSnxurT2fqg7TwQAxx6g3NdeX5dN17ZUnF4qmapoaXFebW6Lc0trdnBxKwNzqzNL8NBxcIRGw2wsO9+7kiPv1Eyy74IzhQg4CauleaBkDxQBM/dZCqnCk08D0YTgLMIEAQPD5bvZcRUsc2mC3QcaDy3xFpQz/7eeU2CEy3lVvXg0b33W0i3b992idXMjNmkoXdaLhbN+o2fW7ooqlKvWmbsBEmw7Abd7nRX+TM4j1T1AD1w3wEJzz3QnvviF7+oufl1d7AHA3bNHJAPntyTOkH98//xDdU7FS1eSegHf/K22sOOrl25rZPzM83ns0qQVGYz+tVf+m21ngzlS0YVCTjOr0dhAoDl2qwu4FHJ+PxOlxhKDV1zj87APtz8cFof+gPPqVk6UnZhRffe/K7ihmaP2tghncpYSxud5EqhYHKAo05XtXLZgCuYg5Mwsu4ZHSF3h6IRwQwHJsTSAVoNxmOb5X/1/7iv072qfBPGQRHDabDebP1au95rpU61bydBhODUaDdsr2Dh2FVVvUnNqhrU3dLLYb32Yy/p6s0tteotS9SNf9hpK5EMqlQo6/679xSJJowiJz9AI+nSxrqK1cZUUKXoAEqVioGT2uVTPfqPM0owyzX9XIfb8BJL1h/X7FVhvFOvdcg7MMyASASd2LvDIDidXm9E4cBz7nD1pPx6w6Gu/2BOiZWhgv6EEumEKqWKJQigqpeW6PjVrPOF4hFrnLiOa9Xy/ILWuKdy2Z7p6uqq9nf3lJ2dncbXsekMfOaffFVPvlxUf0RiTKLlElYoNgYkmt6bB1ojJnC/fLGHeAbET2vjT0FH3nPxEgoPkGR4hUFX6Ujy/cOUZ0yVmZ1Nm0EKozuKOg4/MhD2E//ue3WlSQRwFKNQgENKC5+OJ/Sr2YTTZWZEaC320ci4uTxfuNAYiHttXgot3hVFi4FXB73BxLV40eJ1lSkzmXfv3NHh8ZnyS0uWwUMZyZBVhYKmecuBR1aAIHsNRaN4wvrhtB5pNeDwgs7r1WvX5Av4THLt/ODEWnkM6te3FqEWm61bvz1So1a14e/65S3LvAP4jaayGo/hJ42VW0xbC5lDDQAQ10SmgD4kswV8DF2V6CSeLAgFw3ruued0enJuBzhygRCuy/WGZcbpZMKASlSbQ1/QqgcOQhYqtmEIJjA/MPWWas1eCARyay1Xq7bQDg6xuupoLpO16zbazXhsbXIO6fmlZQtQG6trCoajrqrGhzRB5RQz5DKWVIWTU0N2WjDodBSHUzmZmIsNclcg1sie0AZGb/T+gye68cxtjcd9NQsXhrqjrYV4+GA8UalYVzqd1Fx2VrVqWYDn1tZWLBMlmJFts8gubW3bdaOwZwjAqUdipVrXIh2ITtcQpSPmiqOB+rjxxGflj02UB2F83LU2r0xv1oEHvEqAz6PF7oKaQ/t6gQDd4VAgptjsRB/98evyr4Kmxkj5RLFAUteeWlckktL5OYGvqUrpxARCWPRUe22APqGw8b+g6Jy8UdXuN4uKheLyBTBgQN+XFqrTA3atWqcb6lUD/JkHenIkdzcjc8hVJ5XJWmBTMQIh2HstKxLGpRtZrb8a0trGsmrFhnJLc7Y2uG+SUU/QgwAOtxHN0+3NLfts5pGMGGazMwoC++8OVTq/sPsjODNrj8UStp7WV5YtOCDMwa+pmbihvLMLa1qYyxuwDAUyDpuz8yM9eu9Qv/EPvqP2oKIf/IMva3YDc/FlwzAwR11fXdbx7r5mM3P657/0nsL9A/UiG/IPHbfPUNvptHwG+xvbnjEULv2eMTMkd5jiecn3OoBXQNsfyWjlY4tqFA5UrLV1Y2tTgUhUF6Wqm8v7QlYR1uplJSIRJWYS6tZAYDvFLKTbSBwBnvEM2CNWyflY/0U71PH8lD9oaNR3/tmx+g1svxoKREJGvXGtQ08YwNFKSCCt49AbWocJURUjkwwiKvdP1RizP4ZKMOsbtRRbmujH/tDHdPP6bd17cF/Xr183wF5nOFY6ktB3vvk1DRlCjv2q4A08mzWv0P7QGVtwSKHgRFu/je1eu6LP/P0jpcKIPrjWs5fkeWAuLscbsXhIc/6O76cyRQXOGaV/gKbmM/geDxVMweM5zVirFaWwn76i1OpYkeCMSuWCFTup7KwTgsmkzSuZpLTX6WplaVkra+t6vLdrBwf0mWs3XIeLhGLnyRNnO1kq2c+kjXz0rYZO3+yo2akpPZN1NpSS6mbIMLbDlC/uif3mjUC8ipTuAWvIO+z4N/zeS4i+F5xl9xQOaCac0Kf/5rNqlJuWBDH3pGLE/Wgm6cwXOCv4lQ4hP5fP5z64Z94/YwHAZ1AYoVNiPwnSfm5uwdbQ0amju8SjCRWqZTdS6w5UxTUHQY6p4APvmcPZxkXtZtsqUw4EvBYJGqfnJ3rnnTvqdJl1Od1d5MMA//C9yAGitA+Qh0OS1gzBgnlfNJlQds7NE6zdEvBbbxrvQg5XTnyyIto1VFs8PMpybmzYR2ZsxdCqIB5R8nGDZwLdxCrX7UuXbDEiaM2GZL66sX3FnFU4DFkEGIZnFxet/DfOqAU4n4a+iT04BOahzCC4YG2tmbSBPchojg4OHZe0VTabK7Jq5p+jngN9wEniwfZHrpXkEcMZ1qM3DOyeNlavP7EqHj1SHIhuPf2MLt+8ai+5Vi5Zm5aKikqXANnvtszLcf/wSOnsota3ltUq11y7g6x97MSXWRhcH7gPkHtQkmjdwmvTsKcqNJ9QzIKyVzXw3GYwT2YRYDb+6JERrtOZnCaYgw/GNvOplRzdB6sruLsEVIBBthAbDdWKF+a8kYQus5jU/uMnWkxv69f/6usKJ1x27VV0BnXXyJIV2vohMVef0XDcUzwjJVfj+oFPv6T6+Fz1ZtlaislUSogeEwDJlBH/h7LjD0SMgoUJQTQRNUR0vzPQ+uqKJU/odX773z/Wva/gGdpH1sG8RAmuLqu3HP59zqvL+j1FJoKTV4F9gEKktUlb2AtwTgbOfZIlPN2eFq7N6vt/9qqiqYjataFyc2l7X3QWQHqDeA/h6+v3aX4ur0LZZdFnp8cGyukPB7Y3SAKTCWQj25r4ArZ22CtwrnnXvAc4yaNxX5NBz3jZBdSDZpJudmdc2xVDZT98/I523jzRv/hHX1cgUtcP/4kPKToT161LN9UetRSPzKjUaGktn9Rv/trXdfh1DCUa8oWS0titaa8t5xJSJ5fnzR75/zw/9jfkf689ye9Xn5vRsz+2bqCf5aU5k08k0BBbrOuTy5vll1XewaBuP3tTF4cn9l4afRTIAmpWK057V6Bz0YkOWZA+Py8qEHaVF0kliQpJ3PkBCYBDmPIzDPVpc0a3Fr0vl1QhrOiSRlNvCsfV7rfUGDXUGLO3uxqratXri69d0Sd+5FVl8suq1GuanYkaOHJpfdXeb+nkxMzTi4WSNrcvCfs4REYW5/K6f++eaS332nUtrG1r0Grrc7+yq1SY0Y1LWHkmjj/oKjQKAL5cMhqxioeYxXoyWlAiYVQt67RNq1IOT9aWtyaDoYABBm3mOEQ0X3rhJ9a1+dKcsplle2ZLC4v6/Of/k+kAXL92zWLjweGRsrm84SN4dsiQ0kannb+8tKjjgyPjoNLBCoQdwp73irvUw9dPdPezxxqHhpog7UdX0u931RsJzMCpnNk4if+mnRkP2Mf9eJQfzh8KJ6hHxrcnAQux6RwymKR8nPArGUjqtZ/ftvY6GtyTfluDTls5G4l0FUs6LWfcmLgXkh3us1ipqlw80+b2ZeFh3W/WrciizUtx0ep2zCQFwaG9/QPTH5jJzKhwfmH7mb2KzKo3FmVPgAfg/dlosFFr2GHKTTFHIhPCm+/o6ESlStMOYsIjcQAAIABJREFUUyTwPKQvD4QfDIiGqsoODxwdggE7FDk8c5mMQfy5EYIRVBos3Dh0ASlRWaDqwsyRw824VYBo+P5I2C6Ml0WLhBcxm83ZxrTZFRubGZxPpnWLP+nG9mXNZlCFQdXj1Ogy40DQeJwEU9pEb3z7m0Y/QUw+HoqY8grJAYNnvmd+Ycmyr3v37ml+bt4BLqCYWIsgqXrh3IIai4QMp29WRwGbabHw957saGVlyWa45xenViX4w2HzI4Vwv7y+oSyG39BrzPi5rFAQibqAvbRa+cTAVyhLPfvCi9rc2tA76Lvy/Kb34fEiORxn0xl1e10tLK4ok8ta1plJJqyqZWO3u058w2vbVSoN11aKBI34n07FjM40t7CoMabofp8FemZVjU7LuJDGffU5EjUgH94ddnL4bWZzSdVLRZ3t1PT6Lz/SKOysizwo/zgE3cWvWCgh38in3qgifzSoT/z4q3rm+5Z15+RtVWoVxU15KmsVh9muIdBtJsl4x6KfjOxhS6vr65ZRlkpFzSaSJkaBHjFScfFYRPtv1PXW5/c1GU0Ujgbs2Zq07zSp4yAkk+aLd0gg4tmygflzZkU8X29OQ8uaCttrvzG7AjziHTYkVamVoDa/P6LuqKv1pSsGbvGQmbTEESxJpDN24JN0RRB+4OeNXHXsmTwTQM2dCPcVbMvwuc3lTICcNfCJT3xCT3Z2jP+3t/PQzYAUNIN7qyIzswYmi8eSKlQK2n/3VP/2n7yhwMKRvu+Tr+rm0y+o2iooGYgrv7Kgk9K58qGM/ukv/pb87VnFE351+s6Nw5vF8TOoBD10r9dx8KgyDnTkrKpYZ/z+yqvzuvxaRnPZVaXTCe3t7FigYf8xOhlCbzKd5YDt02DYb3vLm6OZo5Dfr0a9Zgo17E9U1BC0sEA6Hjvhiz6iFk299y/OVDx2dA3cm4hVlsBPNca9+b8HCmMU5SV7Brrsd0z3GFwHikxNH16VXXX6NSVmJ/p9P/Oqrj51wzAMO092zMwAw3s6CvfvPjBzd/jdpXLVKHwUFi8+/4Kph3GQHB3vKpNfVToW1ef/8YEmXbADDv3MPTOPZL2xDrge1oQn4ck6Yz94lSb3zvcYNmTK16bw4fDh3xnyNQCW2akicZiiW/z8T6zr1R9/RqWCoxDmMzkT7kc+kHfLmgLHwWFKx4w/91gTjx/et4KHDlC33dbq2prOK1Xl5/LOMWs4VO29oc6+1VJ7iCZvUKOh82DlGum8If7j0Xy8xMtDJHtof7ve6TgGDrvHzXYiFI424zpIki8ZVD6e0ws/N2ejkADXMKW7uAXrdMet09ps2YwcFTgSNAzAwfNcXJQ0m0ipXilqNHJOWRQ2zU7b9iGgTWL64dGxzaAZf2FaYcDM/gcGMHwmMZNuJv/fVylV7DB1MF8Etc90/959ywgBXKCBy+EFVN5lo843FGUcZ63kWmc4k4A2JchwmPFCLKufjN08kjYis5/x2A4wAAko97sMJWBlt2fLRRCDM0mGgjdkq9k2nh0PHW4qFQw3jcgADy23sKy19SVbpGQRiDvwUtCeNeWKWNQg3cN214Ia97qysW6H9lw2Zw/u/KxghyQHfwWD34BDoJ2fHNvPjUex1graDAxkF/KBtOBY/Lx0BtqYgVv2FZDZMU2CzEBnzTB6ZfOSXnzlw05KLhS0hIJAyHUSoOrlU/XaQ2uXj2lLUTHncpZoQCgGgce1e8IYVHzA7PGPJUjQ5kpGwyoWLjQYMUPO2UHvzR+YhdKan1tcnLaM/JY8cM/QJXpNPE+dtVB0JqkwrfpGw0AzvHdg6Sur6ybDFgv5VW03NOI5VCb65q8emgA73/d+5oxYSXpG7VFbk1Bblz+6qpsvLKnQPlY4vqxwG6/GrvnGxudmhWkg4wLk8zi0w9GY0qm4ti9t6u3v3tFMJmNIUNbIo/vOoJ4DD84xh9P9L5zr/tcuLIjA0TTd3andlUMHQhlzACI2sxO0R+CeeS4qK45Px/NyLSlauq5K8+g13oa3Nt1oolB+rB/+z59RdimnZCijYNRpV/MMqER3njxUsVJTLJq0dbi6vmKBCV7fgwcPbC+BXiX48Gs2MaORT5pbWtDx0ZHpIfMzmTUjeoLlU+nsUINeR+0u6GlnbE1mSettdXnN1vzJk2P9u3/2uuLzF4pppFe/71NaubatmVTO+M3Mun79735ezR0qOagMAXOIQcHHa8Wxl1od175yVVHPZuasde6PZ0pC7VUYXMetjy/pQz91SbVK1xIJkghPk9viS29ogQ6JPrpXGyurJj4BgI8kEJnNeBT1LxTHCOIOAcoz8JxxTHrP76TpvvVPdzVsgbrsm/EFQZc1S1zxUNpeJcr1mTTo1LXIkKM+KgtEUxxSs+vvqDuYaOArqd2t6+aLC/rkj35cSxtzmssv6uTkQi8+f0u//Vv/Xq3WQOncggVS7glsBS1GDh8qfFDbp2dHiiZzorj69r+qatRw1CxvhODNpD2kqzcCcevTmU8jYuB9eeA47sUTb3AJoksSwalwL3wf2t1Q47ZeS+nySwvqtSY6ONy3rtpTTzHPLzr2RbttVprFUtkEG0gYoYNA5cJrt152hysJPUIj+AmDo0FZjgPo279xTwdfraozwnEqbsbu3j162BWbJ073nXegenvK61oQFx3f24EuGb19UNEG7b2Clu74h8pG03rpz8wrnIhpJZvTu+981yzj6u2O0XXSWQeSrBRKhvegM2YIdUB90yKNgzYdj6rTaZoMqwHuhgOj4mWyOXOgWVxcUqlYsPEb4yo6FHQZeX/ETWJ/fmqzaeuteFE0agw3xbyUgLu/t69EPGUwdA5MyOX0tj3bGQ4/AEK8bPYyC4iKlEX+5OEj4/zQwuIVGxqRFgF+e8hEdbqGoIIiwoHBAQHgYGY2Y2ASiMFuZUwMCcsLQW6sPkXJEiyg4jAYnpsKGpwVK0YB4OeyyeBj8uB5CIY+Rlt2ZV2HDNDn55SYnVGtUnbz0bEDHfEQqcrIesmkA8GoVT5P3byhk+NDFYoVtentz9BiDSgTj9uclpfMr4CHALCQiTEI5z4nKJbAq40klJlf1IdffclcMOLhkKrVpi0YBMVBp1YLZ+q1EEwoKZVNmVJJc9Czec3+w8cmWM4C4Xm4x8OE2ZG2kf8a+YOK0/bBe7PZVjjktyye/wxEExiq1+npaA+aRlj+cNDg42urq0K0Ytxz9JV6q6WNK9vmKcnmvn7lqi3Ak70dHZ2DgEtr1GsonM9qPpfRsO7X5//e2+pMQR9sFocyHGkUHuup164qfz2omUxE1XJPtUpb4ehEydWMCX/v3X1i2TJAE9YXgHoqrRks7GIRzc9ldXZ0YSCAd+/eUR6hj5m0QrGYIXABZEF5euu393Tn9VON+yPhQeyjM+B3HD4XSB16l3XunFBchUqSaFrCA2Z/zoSBAG5tzantnVfds+H4/y4g+KR0T3/8l35Qy5vL2n90olQaN5+yzaCvX72qmVRSdx8+UiSUsD0Virr10GrWp/utZ8kmc/GlxSWjnhXLBXMNQi1pOe+M7tmorE1/NKnZGE4msvmi1xpkRELAm53JaHd/RwdPnujeN3aUTl9oNTXUyuZN3fjoKzotBxWLzygdyuk3/95dayuPQl2pF1AAwX1a41NerDukJ7beLKkCLTs1lvCQlvzKtdkMOBQyC7a1V5Oan1uzw7nfb78/H3TPPGTv8bx4YVX6nW++pWtP37aEvHZRUrXdVKfR1OrairXqeAckDLxnDgpk7bgehPhJHr74v91RowgdZKwx/U2vghk6tCv34omoe7/3qmjuB//lUNBVURMzFTjTMBhTW6cGTmr1z/X9n35eN1/Y1sryuvqdpoKTnj732d9UbxDQix/9tF1jtV7V7WeeUgbzbCrmd95SNBRRIOJXKrekwHCk1//vYw3q0Etc8u3oK/gsO3aAA0y5ytOUfIwL7ToPPDuuF11b/i3/OZ7pB85LBkDikI240Rl8ayiNL/7kplKb0tlhSSPfyLS9t7Y2dXx8ZPGPABKJxowGk19cVKPeUCIeVa1McVA03IG5gAUCmp2Z0YSzojdUudbQ5vaW3v3snkpv9dWHcNTn+xxVimfKIY82ntfidfq1Tljea+26DsgH5t7QvhgQATBkXViHz+/uFwwMKkaBwUS/5xeuKBQLy4em8saa3nrnjgYTv65uryoYYZRypqU5aD8yGhXVJeYG6BfAk8dAIoL9GkYbJoDhs9hPkZYAjMXBnEgpFPCZGhLtYPAZ/ZZ7B1wPzw9ajtet9V2cFSeODoNLTN9g5+dnRRWNe1M0OTxQcnuPH5tYAnOPcDxi4gHZdMYQo0gEssNpU9rmarVtUdG6DYbChtCzqjKTsZYGiNagyctJ5VpNiWBYkZm4qbqQzVLY8/mNds9I2kh0ra5vW49+bhF5vqHOTs6tgqN1e/ftd02PlUyPjGl5ZU1np4f2QpnrEuAm3a5qzZYWVlatrWl+lMDS+wB32m7xhyO6KFdM3m19ec5aURzEbNwR/xshH1jRDICDSMjmgQS7k6NjG4TzfacnR47T5POyS08LdqyXPvYDunTlqkHTgZCT7dA2nZubVSoU03t379oMDKRZEysof1jLq2s6OzlWi2ewtGzvyZR92h1BqVxbX1P1omhAJMjYqHbgHMN7SM8iPTerR6BuEZBIJJ3/aS5nm67erJg0WLkMCIQKbaxoLKHZbFLFkhPhgDYE3/fhg4cOORgKmg4pyL/tjS1VTjr6zb/1DQViI7WqE0O2RnJ1ffIPf1xz67PqB6hSUiqdn1mAeHJ4YO3vXndo+qhxDpd+W1trSxY4AihbhaM6PTlWMBa1OQfXbZlkLqurN28Y8pb2bvm8ZAfXycW5Ct/t6uEbp5pJzNgG7ndBTDqHGOdB6sjgrAlXqbpNT/DiHbKpPak7Ngrf67UWPQSlI5g76gV83+Xref3Bv/yqSs2iisdla93zRTL2zDNPa+9wz9SialVk57Ia+cbmYgQvFGFtACwpuKfTtdjpd83Tk+uOBkFFx0y1JmF0ioBt9I3NDTXqVZ2dn5r5N81Z1ijrjTbV0eNH+vZXvqBIcKJx/Uwb+bRe/dRHlY/G9bm3j7T94qf18DcOdPIE2ppDvfKeXavZHdyAcQAX0mLj3j3glie16bUZKSRc4uSUbC6/PKcXf2xTlVpPo35bkUTMKD6GwsTuK+I3ABAyfPCA80sL5hvqAcLWtzZ1vn+k4sWFqV1dv3HFgEfoeNvMu91XvVYyez68PL/7a3uq14aaDAMmkgGSn0rNDp5+z/EFpyAdrpHD6Xu7C56MpTeDhLzfpi3pl3qTgcr9inraU3YBE4KoYurrylPb+tClG/rHv/4v9aM//Se1uLKt/ril0lnJtIjpaAA+e/75561zFU+mtZBO69f+5rfk67gZNOhuG1UFfDaXRM0NpD/X4dad4yo7qha60I6jzZ/znliznsm815Z3CY07pGn2ggPgXldeCsq/0Na1S0855gKA0EjYkOVwMNF17nYHhlbGdB2GBJ6f9WZdExJ4cT0jra1vWvFEaxo5Qqre1dVlPfpyUe9+dleTwEjj/sQqU2+feYcOa8RLQr1km4TBAwVaomYKR0RR9844dKd+dU67GpUnf1CB8UCB1Ix+/y89o/LxmXLzGQWZ4bZbiqWSKpwXjbLiScUyCjM3s6l6362bT2mogOEWei3u0YnLbG1vWILNmPPRkx1dFJwVWyLi9jzzVKMD9dxzdehpuMgJw+BwaPlOj88nzuDX8ST39nCp6NohB8AFzYrl5SWDHu/t7Jl4Q72Di0VLy4sQXIcGt6f6JPPAzJiXjjh7r+8ElZlH0XqBN8dFZPNZrSwvWXkNcb2K/VI6ZVkoC5AhMoALOG0vfeRFk70CVINS0f7+rlWSzCqKlbJrlTJ3HQ60vLYqfDG5j2w+4wIE3KCLCzOPnYPPWm0YoXh2YU7LC4uqlAvWVqI9QljgIMVkfCZO1ohGqdPCvChX7Tlw6JydnahYcGLWlpmWK/L7HPz+yeOHThqu7VCOXgDmOa1fuaann3lOuUxWsZmoSrQhUDEZ9nRycmqtX+/FRfhsH6jFiAa9rgLRiM0vOUzhT9Em53tZpLQESQjggPaR5Zv4DLnMIgG5a635qAONkOSwaJOJGVN7QmMZCbzz4wNzhqCShQazujivs4uCjk7OFAxHtJTLGNWpP+hbi84fl6KTpIalkD77d7+lTiCkxGJVf/Tnf0id0ESVkzMlZ5OKpKI6OyqqPeoax40CwtrBzY61r+EuMp9m5sVzg0YEMOLhw/taWd/QWeFC68vrphSUmMUaLmbEc2T1CJzM1KpoAe/Gded3dzUejDlXNOgxQnCZPu1b66CYnZSj7RAgSCJ5Z65Cde4YfDnqgkORe9m/d/h6SEzEErKbcW29FpUv7FM6llGj3bSEkW5Mu4XJ8pk9d9qLAMK6tJGHQ6MXkA0zGmH0QXeE0YjZXUXoiNTNxBrqClw3Q3TiQhPHOCFhnRBQ6szm8JikbcrPaDUq+toXPq/mxYFW59KajwyMZH/l5jXdv3tf1eim5vMv683feKTAOK1AyAUu7ol9BJjDfGP93n8ODe25f3hITA/URUuQf0srkr1y/QfWtPVqSu3uRJmko3Ih3k9QRECj028qHIpofWvb9Klp2fP+GGfQMusOR6pSDY0GOj7a0zPPf8Taj/OLSxYQ2/WqzeVYK3t793T4W/DK+8ZvhDo0Grq2vOuYOTNcfvUoUJ2Oc7Hi9+4Qcu/aSwh49zVUqoZ9tdVXq1/SWLQApXCspmu3eJcd/Q+/9Iv6a3/jb2n1+rN65aM/rDsP3nUJ0ww4DEdnswOw39HC4qrSkYh+65cfO3NwYhKguGmSZxxSnGNarrr3nrFbb+5++OK6veraW7PmGDVFwnIPcHK5J9Y3v5I8XPnErFafn9WghbRqwRI94gwxcS6PBjG4k6Il8ccnpzYjJAHI5zO2BvGGZW2Z+1QwoMPDYwVDUaXS6HCPtf/1mpoPfGr264r4oXg5eUnuhT3EPvOoOlwrHHTujfuyQ/N7hPsN3zCeSiOaKP5IQ/yP5XAbJPo+jaR4Qj/zd15Wu4iaUcCUmrjnB48fKRGL6NatW7anuceZDLrXQ5UrJbO05DD0h4jpdes0RE1gJ2uxx3SBxXirpePjE3tO2M1iN7ezu2u+2QGfq0rpqBqlqT9Us1Yz+qjv6OBk4twxBjac3dnZV7lUU35hwfif9WbTsmxQnDuPd1SsVrW2uS40DQH4oKxPS5ce89XLly0rI7jbw5LPdDYJwj7AFVPQBQcBA+3z8wtlFhcUHKGb27d5pJFshwPNzqSUX1jWsNcxcfjTCx5G3lp/gI5mMllF/EFTSgGu3GvBAQQ9Wp22bnzvo48JPrF0UmtLK5aR4MSSwAO117dsn2vd2Nx2IJEIrvIuS+RhsSmMR8q95HM6OT6wgzscwwGkbRkQwCt4pyyg87MTa1eSgXstM9NxpP28uKJXPvoxa/WdXRxpa33LKEcnJ/vKpHP2wmjr0gIrXJzLF4xaZYp60xmtcQIvUHAypV5X6eRUTYYZbIiXPFAMpCpOCNZtIHuiEhsZN5h5CehiqqLM3IKS6YTNhjmw66WyGp26DdJZIAgFUGFf2rxk5ub8niABRYA228gX0LjtU+m0pv3Xz/Tazz1nzwhJwmajoIUVJ17OumhXWxr6pQXaLgNnjdWuNQyQxhghRNdiDsRdXCUQd1SjMylbvLSwK4WyypWyYsyk4Bp3e6oUi4olk4bsPDo40snXmzp8u6pwgASEzgOJh7t/xBu8YMSGdpUY4CO3YWnPEyjYmKxRD/ZPoP//ZtVeAMD7MbkS1Ef/6BVhEKh+wETjaf0QsKw1DOVqMFTROjOurZifc1QnEIMkCJnkjHU05ubndHp8rLmlFTMi4D3TNUAJqdvuuaQAROxM2kYxrq03NFUrDisESg4PH+vs4LFUP9dmNqH5TEwf/eT36+Kkqi+88Q299od+Xt/8Nwc6feAkNql8PGqGp7tLAsK6d44oLrDxH8/JRj5TLVgP3evNJnkuVz+2rOufyKtU6WhpLqNGt22dI64VUNlo1NXh4ZGSqbSyuXnzVaViL5TLquIaE/DbjCuNOlcup0ana9USwd5mnz78h6Pq1rtqn/f0xX/6wIFSJq56pkXo3p2rlj+YwznErIeO9dSF2C/sfe+wDUVCFhtovdfadXX8cKpRYerLH67p2rN+hftD/d6f/ik9efhAX/7WW/oTP/dX9HB/V08/97zu3XnPki86HIYWjvrUaMKLjOjzv3qsft2NvsjsqE5BnnOYGWLXUN8kLw7N62b12KU5tyuvo2LuMtMiwSUybs7vKiU3qmEObkYMkbAdprNXgoqH0/KHfUol4oZApZAxKhFYAgPnjdXp9gw7QuL2/AvPaWkpr267ZTgaKCZn52cm9o7pfW/QM7vA3a9VVHi7KwVG5qri+ZV6eIRWy2FqvHWGY4zXzvZmxAYsnQIFef+AqKCpmIYAgiCYqWA3mUpLuH35/Xrp5+Y1E4qpVDjXlRvXrfPBQbi0umSJAV1W9u9poWoHbL1aMrYGc9VQLKk2nrTjgYHLrJqfoJ1dNgwLEp0crKsUT8SFcNhkZDlc6xXXpn/33XdtjTH2QniExN63t3MwIQNnfre3t6t6vWVedyxwMuL0bEaNRn06n4pahQeKakgrbMorTSSpkphdndvhQnXDy03NpC2wd3oda2+xEKhsWCi5VNq0LRPZrPy9oc2KaH0gOGAIW2ToAhGY4trf2dHy+qZadYf23drcVLs/VL3MHLNj0nNkvMlEzLijtK+K5xXr+XstOuTrrl27okqlZGRrcCpkNJ1W1/rpZL/Wqw8FdHS4r3HQoT1ZFHwhUp5NoQK1qCePHqvV7xliD2QthykCAxw2zO84LKhMvVmToxKMFU6m9eGPvKyXP/KSTvYfWx/+5OxU40lfS7lFnZyeOt4YIIzRUNVGR7effsYMAOgULM0vmKyciegDDOv2rdKh3esb960LcHx6ZuL61ULN7h/ulc0oQO7RLjPo+UT13sB4fOnMjCbjgLXVi6UTa5FqEjKVqIDGSoZD2nv0UP4wGyVgbV5UbOayWZUuylq/sqLybkm5xbwiM2Ednp6ofNFUIhVXLj9vmzcRCarT7JmpMGUjikBcw/r2pk1VCscnRq1aWVvTvYcPFY3Hne9hIGSSiu1ayw6867ecA1Cv0VIX2bZUUoPJWBenFyq/PdTxnYYpr/iDEPBxjeGwxOWD9+pmaF6lCQaAmOsR5tHG9Wza2LhuTzhyPZudr/dnqfgsjsdaupHRyitBbV3d1sVxWc1eyzYynRPEMkIB2ppOBGNjfcPs7vzBsBqtth2sAd9Y68urOi0XzNu0cnKhm88+azKQsWhAM/GoluaXtLezq24L4e2KVWrMci9tX9FF+UTRcExnxycql6u689531OuUFKyf6/mtZd185pZCuaze+MK3tfn0s0otv6yv/upd9eq06/tqd137jS8HQBxYZWUicH6fWk0nkEIFbwfEtLLj/9sc3tx5XIuO/b7+fFY/+Mef0+EJiOuYHhzsWHCnE8N7u761rrfeesf2wP7BsVFRmqA30xmjaDUKp4pnEXYIm8Xj/Fza4g9VAgnWbGoOOJ5G5YD+3T98w5I53q1RoPq8Y5+hwr1q29OA9WavVKYel9rds2ub8gy4fozmI1TlCMa3GyoPBmr099SftOSLDLS4Udfl/JL68ZB+7mf/mP7qX/tv9Wf/y/9Oj45PDAAIV9H7PA7TRNSvhaVVTdod/av/+Y7a5a7tH0OQ+5iMkXANjBbFfTBD9SpRV8VB53FgTq6Rw4Vfvda81/r1ZrAUAhyirjga28/60f/iw5q7FVenPlSjUzMHqWQoYvaZptBWb5j36nA0suqYz85k8qo3a9pYX1G9XrEOJR21Bw/umxAOhymSs1SN5292dPpmUxM/h2nUQF1uXurs+TzVMAf8Mi6GvQOu2dnYfaC6Zl0h4iR62lbVOmQ/a8NGMYORQrhRzc/r2k+FNGgguODT9tUrpiyGylsYffFq1YGZaBtP/ApqrEjYr5WlBRUrdQXCcR0c7NmfX7113ehNXKclrGOZkhvcbgQt6KjCltg/PDAEc7vsVMIYL3FuQMvDpMNGQ7tP9idcKP89fPjENjxtTsptqitah7RZkWtyaCvZjDSVxnpoZJq8/H27WdfZecF0O9NpNEjxKUwplojaoULgBzW6ACKM/u3EcZU47Aj+dXweoSfUnAckfKRWf2LBuHR+qIAvagRiMgsg14/v3zFDcTKhVrtmNmLtSs0I06fFC8WCYVPLicTiWltd08OHDw1tzI13Gy31xu4BAL+HVsB8BUPybDat45MjFcoNAzyQipsiSRrVJ9onzikgHgjY3IKMnvsoVWvWEmHjcqBaNm4tCrew4pGoegrpk5/6YV25ctnUec5PD60ypeUZxyQ8GrXK0HhwLbJWByZwG9RndAm0Xk3FqVpQrdxwaNR+W/GZlLrNppLxhFrtoXyRqHK5tFW4VC9+dHYDQSPI+wjojYaWVxa0sDCnN7/zjrUPeTYkO4CACN6YLBNgqcJowS0uzduMgfwiEk5pb2/HDg+k7LbWVq2tQmUG53EIartQUA/LKXiqpaoWllfsgNx9sq/tG5vyMSLY31cul1Gt0rD3BRUpBCWp25MvFNTG9iVT/oH2QMJ2cnJk2TzrsYgiSamqq0/d1tu/tat3v7iruFlfDRVAmYZAaxQOV10ZMAN4OxnvhEOSCgybJ6fJzAa3dzY9hKlWvxet6iF9vSo3tRbWh//AhmZyaVULbGxosk579fjwyIKZQwaHrevCCAP5TEu2oOeEYgaSm8ePF1pEqWAC41TkGxvr6tWx2KuqXmtapQOw4tr1Wzo6PTHudSwcMoQstoUnp4f6+pe/pOWUT/lwTzc18HruAAAgAElEQVS2V3XrQ6/o7Xe/q8PjtnI3PqH7ny9rXA5aa9gXGZkJOF0Lb+428YHQdQA3a3VPLey8hMJtfwc6onLle7xkk19x79l8OaunPrGlWruqNg4mzC2pegZd5bN56zqtbW3arwSmcDxm3GpiyqX1NbWGPTN3aBWqWt9Y0r2H+2q1q8okZxWIh+SrxvT6v/iOwt2E0Wy8GGIzNZOCc1xNq6Ynrsrm/VoiNfX+5PdcL8+U+yWuEQsIzAj20z3h8yqtusr9c/X9NYXGE6XWyrp9dcE0l//8X/iv9W/+9T+X35/UlRd/SHv7D7W4sKx4IuqAdEPaz33NL21p3OnpK//PuYZt93MI2jajT8aNlkPnhOvDfYZWuxtNgHZ3euEeiA6ZQpI+b65KFWsVkc/3/ozQ5vkT1xIO+gO6+uk5Ld+Mamt5y/jqD+7e1+zsjGNhdPs22ingSw1DIzFjNnfsjd29HS0t5J112XBg0qUGjpzJ2Dw1Br0wHNbBtxsq3OmrO2ip1+VAoh3rKmviBrQmWxtTERQvofW6BgiBeO/Luj7TGOt1Q8CpeEpqw8FIwVRY+VROt/6zjJImBOKz9joKWQv5vHGEOUAjiRnrkkZsj3RMtpTriKUzhqMhjhC78bqFRVAuV6wzRozttOoWB6mIkczFbQz6IvrFdWLalMPs3RfvyuLMk0e75hpDqwkuDeCjJ3glJpJaWF4yTzeQXx7/iQ9YWVnV5ua2mXzT8kunkjo9PtTxyZlpiD77wguKT63JKLGfPN4xdw827vXrN6xC4vPQOGThUD5jvs0Mk4qUjOzBg0fqdMjEAlpcyssfShhJ/eIMsfqeVX4AbWhbkiHTsllfW9PuzhMzBkZWjwOSB8bBv7a54gTHgyFrEy6sLFsL7vTs1Kg0J8fnunL1sr0UKk5Qw7RKF/EHpYUSDDiOG5qXrZb6jYa1BZjzcoigOlRGRtDvs0E/L9IytCmpGtOZcHxGL3zkZd28dUuZTFLddk0nR0cU3xrjgQJX78oVO8C4Hq/1RpsYdC4B2A5cXngfqkLEZlHZzKx6o4EJg3MgxpLY1+WN1gSXtNeXy0hjEWvNjP1BkxtstyrWEiUpuHXjtvZ3dk30euvqFZ0dn7mNO5kYus8fcqjNRq3i0KWtvk5Pj41mwbwqGnagJ7I1ZLbe+vZ3TKKwWqkb8Iv7qiFXFgqaqsijnUe6tLnlwAN4rAbD9m9J4ly27NdFpaS1jU21m20NpoN/1iJVanImbsIJoKhnUrM6+XZHb//uvvxU3jxNc5twNAtvbm3VB/M7C2gcts79hGDlzUI/oCc4pxlrqU/lzqCCeIGQoJFcDemFn1jRyD/WTIz2uBP24N+Q1CDswfpgb3HwY2rvzbpppQFkY02ZB/DRoc6ODiwQ02FgY5OALC8vOs1RKqZgRMmZpFKzcasq2o2B9vcPdX68p+98/atqnD3RjdVZzSWDunH1slLZOf3u735OvrlP6eRbcY06YwX9qNKE5YvQLodg7wIvVQQaAl4Qsy6EzyGzveDBfuSQsPlV1FHlvMrWDlW/T+2WXy/8yJJWX87Zem6USmpVG5bQ4e+J3itVGYk2il34BUficZvL0+miK0E77mRnT7mVRSUDEVUb5/LFZ1Q/aus//up3lNGihuGGaeO69rObdVNpWuIaB8TlGAFey9d+Nb9Mx712CEyHovWQsQiocAjwDPisRqunSq+gxvBCo3FT0WxLl7Zos/q0vLKq1157Rf/r3/9l/am/9Lftut956137PChyoPY31ha1unFVp3uH+pW//HmNOyPzP+XzjeJj3Q7nbcxem4yc+QLX4KpNZ7fGXNV1VOBDTwFwU3sz78DlGXiHLLRGLxn68M9cUT92jgWRcstzKp4XrBgB/3FyeGyKR5FYTLuPn9j4YHFlVankjKKxkFaXF00CliRw/wgTB2iOQ8URjaG13mqpeLev2gN68EN1OwCnSAbdjJPDlH3o0V/4M0/z+v0iYSpMgTWdh/DlfXggQQfGcokSALNh0K9EKK6P/aVt1YsVA60yfoByhnVeJB7QaOKzlvCbb75lZ8XK4oIBXytVYp/zhEV0iBiw//ixjcDOzs5NQ3puPqtwYGJjpVA8YV0xvjCiYC+Pel0rvrhGupLsdd45Z4Adplzwo0ePrZ1ydHiiGUTO5VNqJmEgAgTpyQ68Fha/cuDcf/DAXjy+nLjH0LJhR6ysbajfaVvgofUKuAZkr0ei5wCAm2XZX6ViN0MLgIvyiOIEGLiblOqpzKwRbtkMrYZzBIBkDdoxHA7YXAHxBzIOBsbNak2dEYodQUPJMXNdXF81f1Y0SWdicSVn0wYEoE2K9B8Ll9XNQUaAQ84NQi7zVubCbH6uj4rOWo1dB/snEBtXszdQ6eLc/p5+vDkRFAp2OIG25FoM+BBJ6NkXX9Hm5rJSiYhplF6cF1xAYQGahFhXN284bVcCuVEyCG60eJgxhsMGSCKr4/lXihWzUFteyBt9IZ3Nmy5of+SCVbPVNyQkDiSNRk1zS8uazebV6wLIGImc3eyGmNmEw9q6ekkNs9ljzh3W6fGRDo7OdOnStrXc+bN8fsHJMKJXnE5ai5tnybukOzFod63NvLq+YUGD+1hcXdFgNDbUd3/YVX42Z847yJ5BI6GlcnZ8bIkO9lVsWpC6gMoCE79zGTk8tAqC9i/uFsDlSxclnX2nrftvnJlVGQvNZcSuSvG0ND9A6dLeo2J0GTRfNuOcVloucLm14FEV2m2CGu/HofuozKKL0o0fyigUDys3s2ABiLVNInX75i1D1xIUnCDKwKwEyXLhJJrZNC3vGO42PeuAcP/QghKgEgsFA1oRBAi0JpQCOjYa0cb6qlUTTx7u2TM+evJAZ3uPNW6e6MZaVs8+dUMLq+t679072jsnMbuleG1OvsBAoTB2Wszp8CflkHaVu6FHo1NrKk8lqAnS3VEBXMVDG9MdRIxDrPqZ/p1VhtCKGh0N/BFd/nhUG88tKJOP6969O4oHHSIVsAdcXAJTJBk30wVGNOAn8vmcrX0qdzSq165vaXF+QdVSUQcP6/rM//I1U60JoqcVnVUo5Ko3b+5JkPR4zlbtEAymLWwOfpJW73rd+/YM65GMRGwgMJ1VTlvfHbRgO6r2MVm/UH9S1dUbmLlHdH56pr/+1/8b/Z2//bf1yo/8YS1u3NTOg3u2NmgT8jyubG+qWG2rWazqnd9oKxFyRvEeHcRmpXGUrzzfXdq9LtlzQdopHPF+XGsU4JwDe7nZvavEvQTAG1l4f04y9OxPrSs031I+mVO5VbGZMGs0l5tTv9PX1vYl6wiRbEO/wlWF/URsomPEOAxcSaVcUT6X1+HpmbVdK+WqSWLW7w3VeBxQf9RWrwNf27XeKYgsn/E7xLz33L1rdx0EZ6LA/XngKw/o593XB/NhZ/fXHPSVDKX0sb+8pXqxbFV9NpNTrVK1a9q6uiHGjhZvFhcVxNnI77qgxjkNTHR8fGY624xLUI1bWFg06ifrs9moqsu8vNPW5qWrxvUOhkM2/gTjUZsyU7xqlOv1HGnsMOUH3b//QMlESo8ePdEFwKDZjM29srlZ9SDzUzpPwRl9SKvlitv45gZxYkPbRNIFUjRM7YcS2HNpg7W3ariXdG3OyfB9JjdrD5u2GChP4PBcIAuaKEhMTMFFjUS1gB9i8ULFYtn4h2xs4NskmyAnu52GtV6Yn6XiUa3MLxq0nYPw9PBUuWxOo4nfql8OXeyF2v3e+1QdC55+59hO9cF1oFgExQcwFQsAwWTEnjkYWbSoiRDYHQoMQ92yobpQEKGC5gvdRu7VDkl/VMl4VINJQB/95KeshZrLpFQ4P1MyntI3vvVNm7V95CMfsWDiZctsFAIPYCeyNzRJqeSZIVerBVvo9Rrc3LGi5ujlM2BOuztUfm5W5cKFUU06FNdA/kcIfMsMqTfWVkyt6p3v3DHBAdpgJrUXYiZwYN6r/BmHl/sZUn76zuEZYzQOB3A4crZdnoiANw/hEKS7AUIcsNjG5U2rVqEG4X/I823UmgZc2txe0+7Dx9Y1CNAmari2JplkLBK3xAK0Kz/L9Embfc1ghJ5KGlH76Gslffs/PtKo62gFzI7m53PT/995H4DE4ud9ezNR3qXjWIPcRi8ZlDCtTKdz6nUHyI45uL1/TxDYfn5JP/0LP6BSvaTCSUX7BzuGtEaTOeAPaOdw38BIHK4cehyMhqJccNzrTtNJrl3a2DKQXiActKTNPEePjhQPUzVGrH3I5/U7NTuMme8wV3x0965x7T7/mX+rKKYH/Yo++dJtXb1yWTunZX39ja/q6st/Wu/8m7Z80aaCo7AmvogB6KKRieoNZmso70z1U2POicSr4AHKechMnk88TmXupPg8qUGvfW4t8h6ALRSCygopp/XfE1NmPa5UJmo0Og4/C5wBR58gfiCsjhra4cGxIj4q06iW1tdUatSUmMSkRFwH94705V97R9FWSFWMX6IhJQM9daYzX6+V74F0PIQoe88O0SlqFNs8b2buuJAOWOXdgwvg7FeSSiDhUnc0UbldVqF3oJE6yi5WtbKeUL/d0Q9+8jVr5X7mq+/qZ//sL6hdBSg1UbnssBo3r13R0VlZnWpD/+lXdhVRxARs+NlW7ftJ4KGjwe8FTuAqStcpII6CenVV2gcodAeOdK12iSTPO3BYv05Qg4p8YiIs25/KaPEaSkF+NfoNJWLoqXNAQ2XsGkC02+9b/GUUsby5ocLJuXqdlrVrk2liCHxTn9GlglEUvyYm9Yd06+HXKyrdHaqHvdw4YOMKngEHP/Nr2AUUJ968l3ujE/Z+O577no5hqDxZCx5AjPuCbwp1iLEGz6w7kTLxjF79i5uaiQLic1rqk+H0QBbrOeRce46PlYqljBGAEAPdg34PnekZ4QjPPsL8yOluB1SvMTYbGLuCA5mCrWvgxKDTgzatBNet4fkT//n/phTHO+MwBQzx6PETAxwRNFAxggSN+hDBAKSUtUP6A0P3MgOBvsIXVACQV9a6bSBY0LCAAMGXNigzCV5cs940VSMqn1R6xlRgzIZqqnzBjZJJ0qYkGwjA+wz4TOeWIXyt1VUuv6AyvnuAH8ikY1HNryzZAoVMy/Aa02t7CaGAxqD1ugNrOeNWYW4s8/PvBwxszky9pAPQAnrKiebmc26O0u+rWmvZoQ23FaQYmxOZPl52q1q3CpUDk69aufI+GZmfgyqLVaZTf8jFpXUlU4CjJnrxw69oaXnOKsXz02N7VhgMZ+bz2lhfV+H0XNVmy/hSrurtmR4tAAXaMgfMAnwBe55UZ/h70h5PJpJmMs4APrOwoHQyboP3uUxatWpdxWJd5UbLqpsUJ69PBuBiXsVzL5arRquhjVw+O1YUObB21wbwzXrbhPOZt5TOK2qOOkrFEkayx1mDDZc2Ye+OgiOp16GCr9smwK8SVxtsnYCkz60uGHCG9wQqlwwXNDeCE3Q5klMEJyhiqodeu6sOzjmJuBPO9gWUiscNMFJvddWsNbX7pQud3W0JljYoRjYDUoRkZXBSeQ9eK9cBZhyXFAQpBwqHqAe0cWjfoF0TCQEHr+saONEMm//4g1q6mdf3/bErOjs/sTl1ajap20/ftrntnbff1sHRiZaW18w7MwZoD//VWFI1qDyjie0JPpcguL21pd3dxwrH4wr5Q4b4Ru7O695AFdvcWrMWKfP3WrGsdn+gL33hsyoePFYqMNalXFC3P/S0EtGkHt19U4ftvHr151S/19KYeVHCgcjMacb8Y13g9lq2HiaC9e3NuDxuo0tAXNubAOIR76kovAOKpJnvNwQ06NlgQMGZiYIxS5sVHINK9asPvqENp9bJEHIgkCTCF+VgIUawjkKxjiLBiJrlnkbtoHWdOBh5Vx7Pz5CYU7NyGskkfwR+4gpqPVgucrDwMzyTaT7DtesHU3s5RmMcUq475nUwDHRV66gz7KowOFWjdaz4cl3LGwhfRNXt1fSn/9yf09/8xb+mP/Xzv6Qne9AlcK+J2ToBlRyJzZjG9r/8W9/SbCLzvouJV6F66GPPJcYqqOnM19OT9jpgdOFI4kiwibsOKOcoXo7K5Wg+8LDdup7o6icyWn8hrWQ0o3a7YXNZqjkOfKr/InZ2kYRhVMBNnJ0c2PUT93d3do33zTshtva7+L+CXfer1R9qeXVJR9+o6f5niRUovwXlD7mWtF1XF5U6nnvE/rNCKwgoiYTQqY55oD9vfODhUrz2PXuUL1rynDEgkUfJmH7yF24pGgubsw1iOtVCRdlkSoG4G8uEo3F32BkYa2RcbdYsOIP1S1v28x/cu69GtWbryUMYs/YZNwHORFo27JPmFxbVaNGl6avbbtraBFkPdsHXd/Q7kxO8f/fh5PTsQu+8e8fNTeTT2tKy9g8PzcWFB8vs0G6Kv4fr2O+a/JdZE7VaJktl2oatlkGuTcieQInwAFmhQZ1HVmazaAi+UHHIbPhco2BcvmQeqVSY+DOGUJ8wSPjYNHwP9/eVyuSUiMeUiIZsxrJ7sG8AIrPAabSdDyhCDDy8WMQg3QgE0EoDiWhSfFPhfhB7gJksoCpgrRnAS8wHQAOnU2mVynXjD/lDCHMHbEgPaIAMChUnXhYVk23skWvnGTiI+fPFqZOums5oIpG48vM5hSMY7l7WjVvXLHsrX5yZ0hIcKoA/PObLG1s2E2bTQAPiRaG8hAFAr9PUCJCML2ozKhCweazKGm37WXB5OUwQvUZxKuAfK4RVap8Zc8TauTh3JOOAixzyLpfPmQgBmeTO3p4FoI21JZtHVxHTJ3jW4dHFjY7DBgSJPZ/J6QSPUVCQibgipnU7UByd0lZVc7lF7e7ua3V9SclY0tqWwXBAc1wvRGeTfzyzd0jgZfZLq/PBkx3b6PWG+x4UTGLJtBG5QWxi0Du3MGfyZ+FITCfHp9p7vaziw74lUFTpzCb7A7xSQ2qh0Tn9Yv25mZSjhdCW4ppdcHPzU754DwQu186hZeXg8jwvA4ShAnYjp4/9zCWl0glVa10jwCP/WL64UKfVUtsQ70EtkowF/XYd3Ge1jtuFT9lZh3JlH3FA0n2ZxawZqb5YXPu7OxY0WV9OmGFsACUSx9OjY50XzvT2N76iXuVUy5moblzZ1ksfed6EQ778+jd1/eN/Rt/9TEOBjlQf1YTdAPuD9clz8GaL0GHsuJtycHkuHuXCPQvHd/RQmt4z4vesce+ZkojzbLw1322RqIGyT6jb6ssfQu0moGaDuaDT0nXP2YH0ANlZy3nkpOVC/nkNRx35ghwSLvh6c1pPaMNRQVxiwDweGT+Se6hoUJDcv3HUGc/R54ODGIS34z3iAuRVtB7AzOfHK7ZjmrW1fl3HlfvqRfe0uBHXlaUVHRzt6M//xb+of/Xr/0ypuU1de/rDlrB7B2M+k1JmbkX7Dx/pC7+yp1QM+UXXxuVnGKfb2ucO2+FxeokjfI8TmWDNu+vkXkwNysYQ7p74/997mDrlJN4B+8Cn537fml78kRuqllomgAMlrVavOLU2eN25eT39zLPaPzq2ODQCAGadv6RyIKv9PsOPULWyftG8xiCj2eupXCpr/6slnXyrpWDC0XpAJ3tAPhxqEAKxcQDAognWcQ7454QlXIuev2ds4iVzbl7sTE6cIQAjF3cWQQ/0Z2b0R37xeVMtq9QagqlB3Oi0u8rnUpYwQO1kjYHaJb7gjAP2YOfxE80vL9vBj5Rkvdo03AgjJChpx0fndh08e64NBDB872azrb3DQysaWGsRHHB6iIg4NzF7J++8dWdy7/4D40Pxj3vdvlaWl1WqlAxMZGAN60G4w5SqE8cXDlM+gIE56EoOLLJRzxGGWRhzHgehH1uGQ2WXzWWtxdVqNmzxEyw4kCeDobVe8X1E2g+7Mv6OxQQHa9hpq94Foo/9Tchaf66lgVZkXdXzomVPzBVphyJOQEBt91wWV6uU7KCbTc8aChBgTRKBCSDh9ZYRc5ldWJuZSrNUVrlcN03cVretTCZt4hDMEanKkUMkwL1fnTLvOzt739+0XLp4//55Bp4iCW3qmzef0eblS1atoDJC1UV1/eFXXrYNcrKPShDesM6tnlbulZs3TIUqzALDKSUSs+QEXimKRGSxvORZ7rVeM3GEIS1YCMaAodRXPrdg3N+VlQUNfEEd7u0b+Z9/99abb5sfpqFlkwktryy6tr4vZND4KhU5s8h+T2elqklAMptGjgsLvBtP3TbzbhZ1MpM20QIqEHu3k5E2F1dMb7XZbzPQtGdO8pYByVur6tqtW7o4PTbDALSFq+WicrmsomSboZAqVXwJQeMOlEmnLbskcL793bfsfXcfh/TOFw9MXoygDKIPY182vx1igYAlJQR/1i2IclflAD7ydEHdbMqrTtz/d6hgD13p2oMuQYyuhvWpP3VbmeyMCqWW47P6Ze5JAB9AgDNHQuu018N9J25AB7JaugGgVhvVuiVpZNAGxsP/NptTycyLYxb0+HlsWO6XNjnOK8Wzc9ub9777hmLjmp67vqGXP/px9Zot/e7XvqiZ/Avaf5JV89FYsTSaqSH1p0mx16p2ziQA39x9u1noBxJ2rEUP1ML9W2UwbYvyjJizeS0v43kGHV8QJKQhpYNDUxWDJ5uMJs0cgs+zmGLB0mU41p1ixEM7j0Mk5sA04ehYjToKNnCHQ0pFXIvQm8F5M25+b62+6WfZYcVIJOIOIebnDhXqfp5XXYNz4P3yPdwH1ZGH3uY+BqO+BU1QqiToe7XHagUfaHZhrKcvbavdLCmVX9Dv++FP6H//R7+qn/hjf95iKOMaWyejrnzhhOLBkP7133lL487E+L0cVDarh1tJ/Gm3rdvltWm9yhn/Ui+p4Z68joF3mHrvxsA502rWzVzdnBuA4tb3pbTyoaw0jsrvG6tRrdihCo+bHGZ1dd2eqVlD2lzW6RtTndHWrVUqTqYwHp9iWoImp8q4ga7egy+e6f7nTtXsw8NkjTochfecPYEPd0CFTRQETqe9l5FjRjA7paL30LEusXJUNr68+bAlvPgpR0P6qb9y2yiO4Hl8Y2w9I8bPR6qV/YMsKgA3EN2+iWkoaXV52ebEuIdx4BJXWz2SOiejyXs52N2bHuItOzdu3biicrWq84uCYWv2dw/MHMCSIFq8Lfa9wwP4vvL61yb37j8yUi5txP29A0FeHkyGhtgaAELodg08gtg2JHyqM9YlH+C1XJj9cEi5uV7IWloEUkQBMumMLWjnVRi1dh2HKXxDDgSCRNQfVHdKGI+QqYhsDdRlxDZGp9FQsV43qsnsbFIXJ+e2uc9PT20wDmCIn7+xtan33rur85MT+1lAmunD06L0WlC8QB5UbyqIHQ6Ebb7LZnM2Z0HFglHjwhnvMxbS2tqysOoDTcwBclEu2WwMQ1k29dG+87XjmVCxon7iZZhGWIaU4sc8N6pcdklPv/C8mzNHw+q0XcBEXo2FjaMBSBECKLM2NtH69rqePNpVLpM3vcxmtawEBuPjseYQvggj4kyC4nxeG9WOFufnDbyBDiVJAq4igDxQcWmNJpYtgoLjAHQziY5ZDKGTi0sMyNRMKuPMCVp1hUdDewYxZl3RmM6PThRCBUcTZefzOj84dh0K4xWHVC7Sco9qY2NFYeZTAZ8JHCAlWTov2khgNjdrmd/pRUFz2Yx8BNxAWPs7j01HlIXM7ALwCBv64PDEZsKMG1KxuBqliplMn3+3o51vFZQIO8GBTrfv1HzMp9C1Hr35qHMpcQo5tMNs7mvOJ25W5VpLrr1E6491QYuq3XLdGDoh6BvP3cyZOXi7XdflK09ZW5jsG4pSAR/Sy1sqnGJSPFImnVKhcK78/LxOTs40k0mb/CNALboJVPz4TAIGeXTvkRbyc4omnfrW9va2rStamAegfg+P9ZUvva7bzzyjRulIvsaxPnRrS/PL69q591hv7tzX8tWf1Hv/tqxkNKR+ZKLJxUj+pFNveZ86MgVceaIWPANDCbfdfNxVQk7on3/HlwcU4dfYlH/rWo243rhD2dtn2cyMWr2ejYdo0fom7sB2VbBPYz9UEIfGZc0OO0MDMVmLnrZir2/8UbpcoTDIeFdFetWy17p3ydHACPaemYZVQj432/Kk+txR6gI194WMnhOoYDZJ18GNqzy6DdIPqVTS8SH7Yx31z1Xz31EgWtEzl7eUDA91UKjob/yVv6B/+A//T938+O8303LvsItFfKq1B1qYzejX/vuva9gAsOiAhlRcHoqcnwfegGfKfmeNcU3GV65W7RotWZi4+a4rYhxq3FXevJcPvHnpeLGmEbPY/oEZZW/ElMuuqVwtmMgBs9iXX35J52cXGvTcoQD/ntauG3f0jN529727Frt39nZttgp4DHUguOuWFA0HeudzR9r/3ZJqzYIJOoCk511Y1Y2YBOjeKQjJueAwShxM1wrPwckgmhT0+7reTnCDn+Fx/Ul8WFsohQVzs/rR/+qyqrWyocU31zfU6Q8Unklo1KPNnVTHaEVDQ3RnMykt5fNWXNCFbPa6hubFzas5bJlvNhUpGJxh3yU2tLwZ+2VTcH/p0Tp9bzS/YUkAGIVbXDxx5iMGAvvCF1+fFIpls7yqVho25+NBEFh5obQtcnPzymYz6jTrarRRMoHbk9DZ6YkdeGQCzLJAclaK50ol42abRgCrN+pq1JuWhXCRzNxMlgkkWBVzVmk2nzWFCuaO+O0ZIGDiHiQZEguHchodYKoIDvdWy4mR00KrN2rKzcGZXDDqBnZP0fisQr6hOaMnZ3PWGmNhcgDyFYk7Ij4vkGvBCJt7534NQNNq28Kip27eeLRNw2EDNdlB3AWQ4UkOxnR8fOjmcv2Bdnd37bNoK8CXBMhCW9H9vKBtlmdeeEVr6yuay6b1+O4dTgoDTu3t7+r67Zs2Y+zUGhbSQXeWiwVTfwJ4QoWOGhQefvBUAW3Esa1r45RDAg/aBQAAACAASURBVBNROu6yWqoxnsdsPm/m2sWLc1vQBF4cWqqFomaSSeXnFwzpGYkGtbd7aMjmwdhnHYd0IqpLV7YMkV0oFG3mh1JKvdOZWn+FbL5MQEAekCx3ZXFFF6ULeyeYJDdKNZXrFavGkKZs19tGFaEKZl6D7RY/k8DC8+a5s6EPT44tsA65FgLjaKD84or2d/eVSUEnGCgYievRF051+FZDwQlU7IH5giJE4aF1+XCndeoCspf5UlF5c0E2C5ub4ATS10Nbsv68IMMhwFrgkE4sBXXj07Ma+AZazq4pFPVbIsXm4r8y/r7xpAW69Y1Vvf3mO9Y5SCX8Otg9UDASsU4P8H4SypncnB0yBDYzIxBG4VgAxmw9Xb1+w6pSNvnDew+sar12/YqubCyp2yipVy/ojde/pI1nX9PD10OaVH221tgnjlM5Mz0gHSjOm0tR7dNCHo8+MFP3OM7GF5wid90h+EG1ADCNIQkBlv0dCrm99L3tOsvYp3qz6Ok6wExIiaSr+DzwjOP6MrtyikSsUaiuTqUpYE5MEw5TxDRws4IaF3Zynt4snNact6c9UJE3k+SavDaxN1v0OLVeu5SEkjXM7222TMIfixsAD/nIbmss3/VDff07/0GXlha1tZTTk6PHun3tqn78p39WX3rrkTY2NvX48WNbuwH/SINxSP7BQF/4R7vU11bVeXQd1gWjFtYaHT6qMzNvwG3LmAKOjuapsDHn87oK30vnYqzB++z2OjZO8yr1RCSh2z82r9haXOXCuUZ+nz703FOWvLVb0M36VhxxsENZGhr9bGRqZOVCSd123xJgrhmwIN8PsIdxGp0pRnpv/tYjHX+zqVa3Iv8krHDUsRYAlppXqSG+3Zqhxc19fZDUuI4CiatLAEhwnOuN995o73PPLtkNyE9FkkroY3/SnS+CUTAem2zn+taWK7DOT02TvNlqqNHsOH/bdsc0ycFArKwvqGNdmqBG08SbMwVBosP9wyktKWxgwfBkrO1L64Y2R088Gk/Z+0G0gXMAUxPiHdKovt/5nc9PyOIRlHYvLmltTHxKvQ2VzGSsSogF/drfPVKhhA+lqwBAONIuaHO4JJM29+q3GjZ/I4O3yg5odChgTjTMn5pYVC3MG1IKCxwq4lKlYtQBHF+OjpEjdFJfHAZkhvTMOeDn5+bsZ+PZCXCCaybYoZxkFVg4YA8PYXcQtzxwnBpYtHzm0tKiXbcHRKL6A+jDy6JNC/LS5itJ99AgnvMrL9Xr3/PCQPkSCFwbGyEAtwhAC3PgMnvF13QwnY/Q0mRRkLTwfTduP6/LVy8Zwnfv8UNlF5aUz2T1+MmOrt++pWQyYdUNsznmkRoOlMukVapWzR2BNhqG68jNhRMRmyXTYseurlisGAqb64MHCkhqiJXXbNoQblBf8Ss9PDo05OjN27dtfsDMwGzL4MHBKaX1P+hrNhmTDyUhA+yEtLDoELrNTsfkBUN4v4ai5ic7N4f3bNMCfsPUsGas2o3HEuox44yHTY8YWTD+zoAuoaCaLbJFZ4bN8+QwZdZGl4MMPRKnSnc6yheVmtY3ttVt1tSsV5WdW9R7v7OvO186MgrGxD80pSEqf4K0k3drvS927wVLNrXXtnQbFhECWl2OIsJh5bV3PY9F3reR6EE+LwX07I/Pq9lvanPxio7PQfdNXFJBS3owUSA8sRk11Xc4kjTRi1b5TCf751rcWrXuCfN72tvZ2ZzGfp/GvonG/omZMly/fEV7j5+YKhhACCq8u3fvGt7g+OTQHIIePrivn/kjf0Trq0s6K57r/+XqTYA1Ta+7vv+378vdl763+/be0zOaRZZlS/LIMpYlm1AYAw4uUmYpIIFUUqmEUFQCSUGFpFKOQyAmMXGMCUugjJPYAWywsQyWHcnWjEb2bL13333/7rfvW+p3zvd0d9Kuqbb6dn/L+z7v85zzP/9lZfGmfu1vfqRqza3PQsHI3kOUXjisSMWgUQyaPqr/QOjh2oT0kmB4Hw5TMziYhQR4F8omibPWC6kYr0khzK8Q2QYaACTpmyvdrMeLBbYtewmfD9YzBzyFpxNSfEOlOzCUwezzeN5mkPvMkINDN0DAvG5gWdrmbs+pd7Vhow7vG0iCQeLAdzKzh9nGzmHKPR92k5re2dU3PvwVLeQy+vx3f1bXXrulQiKnbHFJk0jcNlk2V3SmB08faX7tsi4tL+vnf/wDjTvAyIFNDjmKfcXDrx2BSlknHA57PkeQxnHNA0cldEJ0uY4c4I40eKnLxuQkqxQBIusp3flySrE0tq5PlU9nbYyWSqbMrABbS2Pil0p2kKBEWFha0PazbQ0Io0B+hqTELEp7FsPH/lCan7MD+enXqqrdj2gY6ZqFZ2ImR/OZLlatfrj780Vh9UKuxp/5NfAYzpBCxj0KBS7PKs+e622jjgqVy/rCn1mxA3PQn1hMGrpzXhsZ2dr6ql0L1u3xUdWLyXbb9hGiPCH28bqM8Kbmc5Czg3N17ZKe3HvgEq65OXtfPM5pelC4XFzUVTmvGXqIFNCg8CyyrhMb00T+yT/5+enx8bnBvMHdhDcyx5UZHEJ1ffnyho4P9lSttzQ3v2QOR5Bagj4HIXiKoOd0Wqcnh2YqzwLmg/lCprLANJuA6bpBg0vLi5YIgwExzjdPHz+egWsySIEqH9iwVCqr3iJVfai15SXLHK23WnZhMV6m+8H71+cQ7spC1ZsvlnTnzg198xtfV2840flZ3d6zVjs1GVAQPK9fuvS8Ug/SF+Y7bO4cVtzst956wz5PYH3RKYdNiJvPJsDrcZBwePEQHB7tCxkRf4/DlKqO6pJr++prb+razZtGWiFebmPrss6Oz22udOPuXa0tL6pxUbPubWXzksa9jh2odE902mYU0UOWMjHNKR0uG/zJ8bEt/EQm/Xy4z8PHwB0mNAHUZgDA7IiZaz6nV157VUf7u0rE0waJ0VFXqzU12l1tXdlSv13XoOu5sBw0LVKBDMJPqDxX1uHBjqLxtK5d2TIjB3Rsc8vzlv1XzpV0fHGuVCKtoZxpO6ECbbsPsOXSdnvqmYdtxTZSHm40YsdHRwZtYhWGh+uJMYzT6k+iunrjlpkckDOLb/P5t3o6vYfF4liR2MTcS/iuRqAzxjiaUe9KX+6cXu7A2Ni4vhyqwfCBjYCHMbgh8TOeC9i4sfmB3v7RG5omJiqmCBdu2jXnQd66uqXK+bEVdOUCFXHP8m2zxazlXGbiBZWKJPc0rQvIpd0prFiaM+cnIgkzxbx9f+wSmati65nLJu0aM3qis3ny6Il++xvf1A/+oR/Wq594Q9PIUNlEUf/HX/5l1eqB3OGHiPvqYiTh0q2wyXHIsVkHKDdAoWGOahrs2VjHmdA+S+Ww843PtbphhhkINi8Xm+5ENLDoQTZQXjN0seF+hLkmxYjZmDzv4hxhMAawSedm6IC8mwnQp8GHMxmMFxFeKATGcb/v3SnPIoQj1jJ/3+aj9m997wgFFmQXfhHEYMVVfazyZ9pSsatW5UJvfdtb+p7f//v0u++8q3gkaVGNbLCsnUePHuna5primbKy8Zh+5W+TveokLj4P14i9wCUjyLAo+jCbmBqC5gWAz3J9lgkk2rHP94KJjd0gRi4u2eIwptjk2TQEgRzmXEHf86O3dT6pqNk60dblLUccz9wvGhIf8C7xYlyPFcZAjD3Ys2BgM6ZbWrTDowUXYzzW3OK8+wt3e7r3lWN1n6U0ihBfxmd9cc0xbKATpAjg+/n81DN0Q3awFUkzKVr4nU7VYHsbCSADcnY5blGQmhLlkn7vf3TVkEG4NfB3PACkZAlb9nxOhpZHWmt0bLZr+1U8ZpygBfadXtdQOHyJgadPQBK7fbXqbr3Ka7Bfc406XW/GiBCMznTj3CNDPyJyFIrr+dM//fenQHSIeIdDzBSyNo+CSckXZWH3O301YKkVs5pfXbMYsrl8zh7Ko6MT89hst+uKJNLuiIMQV1FbFFwQKiiqLxbrhBzO0djmnNFMxsz0YdhSeWMaYFbuLCAcf0imWV+3IW8XFwxsyZotFQs5c/OoXtR1cnJuNyed4AAFohubDWC1WlckndWrd26rXjnSJJpU9aKj8lxRKYgN9Y4dlgEu4YIHKMgqV3vgnKXrlmNAEJ7sYDDwjAhBRekb8siDoZste8CBi5utupp19zVmo+YBYcPgNba2bujGndsqz5Vs3vp9X/6i3v3GeyqUF3T1zm2N2k2DiHOlgs1zh92W7n/4gS6tX5JiKWVzhEwD4e6qsLBgzLvaxYWSMw9MDOOZOVFdcUCxUIju4iEr4gUa883MyC3ZrDavr+vo8NwqL4gvh2TaFudMN4kjCFUmlok4uNBdu19ww4hYp4d7lnBP8AHzXwqShc1lLebLevjRA50Ra0W+IjhudGrWkkWyVrNQ8Q8NSkbAf4JBQ5sOMqV03l1ssC3jc9LNUrBY4HA0oUa37/FICWa2MT37jXPd/80jxSYxM4QAF2Qd8no+F3PLr4AkhMrX5zWuHeM78vCyiQEvmjtNwrvUsEnjTcrmR2WfXZXe/mPX1eg1lEvMaxTx2aHNHbtd3b17R71aV+/86w91791tDevSD//ZLym/MTC2PAfLOgYVdMQ498yVrNg8PgCRiBvMCByF5RuIg6YDTScjrawuOKv6omZF1jffeU+f/PRnzOyijkxnNNLHv3Sq/ql/bofP/ACkWreZadQdZ/o9Njhmji4HcsmIFwThkGPtPyf5zA4eP+i4bhCnHI6eIImazWT53SQyM8jOuuM4hRHMct9U2VDDweCMYbpcd42y+xWPKBaFWTwjEFEM4J+dSpjEguza8MwGVizvE4hU7MX8uW+uIFR+yPz/Wbt0PSbdiDj8Hzb+hJkm8Ho+QR+2hvqhv/xZfbj7vqaDqUrIXzbXhDin06jYHJ7XoRAEmUGomsyUNWo0jc07HU6d/BiJzFAYZ9QHCQwwdRhDOHztazLoLrnODos63E6XDwufOT2NDT/imj4n78QjyuFrm0/orR/MqFZtKVXIGFTOM4+73c7+vn1mbC25LyA9SNQY+wyRsPR6unb7pn1umgD2aaRyV7a2NJ5M9ct/77dUfR84u43/gZJZDxoIz0u/612yz+HZ251MF9YZWbTOqHZymq9FL4r8oHXkIiAlFtQ9negP/Plb1kQtrs3ZyIlZqfF3iNlcWTZkldfL5ouGCuEnDlpKFuvZccUMazKZmIaQOSlmJmPNzy8aCTV0waBk6GQz2aSdUzSDHKbBEY1Ol2g2rjdkzsjP/Mw/mlINA7ky2+yzqUDN5iCJRrW6sqrzkxOdMkstlZXMZY11t7VxyZifLEAjbgDdEO1VKprBN7KMynndfFLb7YYWMU6PudaTzZaFx4LjwnHY1qp1O4ixkzOD8kFXC8srNsSmE0KjybyITZgHBIwa+DOwqkrAv+mEmrWm6tWGNq9sPGcOGqw1GBjhhZQROjIO9CDIp+Ocm1uyVIUYlllUs1MWT9tgR3M+agCDe5AvpKabr9w1a65atWLhxGzI77//vn0eNhIqlbNz5pP+b16Gs3g4ErGcPvO5t81YoHJ2pLuvvm6HSTKbV3FpQStzZZ2cnZu3LZ15GVvGbYwUllXMFlSrHhkE0zbPY9lhwwPFNcTDs9uqa35xWYqSII8NGHOymCYj5CLSfHlRrV7HCpV+q6PXPnFHkeFUDx48VGFuTifMARp1XdnYVH/QVeOirhhemPG4Lm+uqdltadhjfjVx7W2+YAclB/UAolg0YoubYoNrgv1gDOgFB6FEVMuL8wa/Q6U3iAfSV4aEnpZqlaquXblkazCQ3LLklE7c9pINGBLSydmpbfyw6x7/2rEe/va5JiPWI2odl1Xx/vyCSUjlbQ/nxJa2CcLDJszhyUYUOlGHoHyu/jICQTFkh1B/rPzmSK9+aU3z6wuWNjEZjjVs9lXKrerxvT1VdxqqHw80bsso/bF0Vp//Y5f17V/6dj18/111BxN70JFZLS8sGXcA20EzbEhnTMRfbzQNvo/EuD4JnZ8e69rWVSssDEFqNE1bTXLG8uqGPvzwI2Nxcp2efLWu0T463ZHG2Ygifd+wzGLTwijo9ojuI4CbWaVbrfF9nd3qc2aTpdBxzMZdLzZ0v36hIwXxCGYjQUfJHNQ7jozdS7pv71JdwmSs3VlOrGcqO6kxdMfG0EU/aeiAoy3G2KfgRvaVcBYoBzF7UbifXiQ7jBzmqmHkFIpIOutwGPvc1EMNwjhnPO0rnZzTEJ3w3ESf/sNXbdNdurRmzlx0MByoA/LNJmPdvHtX7VpNe8+2jZNBDuvhYUXX1tb0sz/2TU27Xkgzp6SuBFlgf/DDERYtBjBjgyNNfoFtZ8clb6EAsLHIzHUqjB78Xvna5XdzWoOHwDMX6Sqdymr90/O6+4UFHewdKl8AXRhpcXHDihMzqUhhSBDXw48+soYG8wU0z2QcXxyeqjBfUH/SV/2ipvnivBngFMpzeu8XH2u4zwinZXaIfB9fS35fgjc5B5EdihO/BnxOZ4Cn7Tn0kBHuh8/YKS4JPkE5bOjAzKVLuZSSg6i+9y/d0pt37+rZk6fqtwaKwIVIsefkbcxXPT8zeR2xhczqKSK7vZZGw1ls5iyQpXZxYr7LEKVSc0VLOWpX6gbrYkI0kd8P9hHWKZ0re4gR8DJZdfouqbJi9b/6qz82jdoGF1e33VW339f8sssiNjfWbE767jvvqtnu2mwN1hTSBLrE3b2dWSBtWpcvXzU7NXg2QBzIIljoYNhs7gzwedBgUQErWMboTABvPrjDiTnDAOFch8V5Blu3ZGQjKiAueLVyYVgVcCYyDBxwVtdWTUYQTcVULOZ0fnKuXneo119/3TalwIrj4bKZ6PGRvT+HXeg6DPJK5bS+uarz/UNNkkkzLXDdIYbxiyqZ3KNj5gc8zNgbnh6d2OyHwwl4kFkpC4kiweLdhj57DlVaWBDclGF/qk99x2f05huvq1o5UTqVM3bt8volbV6/ql69akQGvjvFCqbS41hUhfl5u5bNyrkSqZhVkOeVhsazzYT3x8/1eG9Xaa7vYKhyad6E7MwgL6rnhigwJ6Ba6xBSgEdpOqZswjc8yFcJxPP46KbSNmQnOKA3mtgsYWmhaNT4VDqvnb0DLc7PqQfxIRU3olQCyvgQk41Ft81j1tUfqTi/pHg6acEIGCpAaMD8ggIJr2FkS0ia6PqRxbiQPmKdNbs5EVFUl6QTUUhwHwID8St/57f14GunymbQ4/ZtQwxh0KFSf8H+ZPwweK7zY3MFPcD8O2gmw9yKf+vzF/4Oxg+e7tFvDZVaGwjv0zHEnX5Wzz4+0O4H+8qMSxp2o6bRs4M9NtFkOlJ/ktIP/cdvaVQYa9whhH7VtNzIXJqNphaXlwzJ4HBjfQL5M37hucH7GetHCjzCCmBhU1gNyQxemLdOmAITS08zBgcmm4z1zX96oVgtI42bQvX6MpkjpOa8KCgcrbADawaxusbRiUn8eej0uJbApgGpcUceZ01zAPC/nTTipCA/7Pxg4zX5e8FkntcN94vfgwsVXQqv74iOx4xxLZAWMVvMpjls3OWI1wfuDEWrM0Md1n2Z9MLPPcXJDdR5TR/D0BU5pBoOrOk0pUJ2osaoox/5i19So3dk8j4O1K3r1/T40SPLdDYCUCyq/cMTzdvnypjPcbtV0/Ubr+nw6Y5+8W890rDt6IAXdPTyEG+8k2atYvFoBebY9d+sAz4Pz9DLussAx7Mu+RUKEK5VQGKsCIxMVS6kNepF1Y019fk/8ooa0xPjuOBR3u60TE6CSxlmKcxQe42WEZTMtYhZZiSu3afbmlssq9q4MD07gQWst3yxrMpHIx2811YMd6sphCLvSu0+8BmmsHuRynhHzboNM2pPlfH5u40UMJqYWXiiBrEiIsah5aMag9/zKaXHcf3AX7mrQgr/6gsNB1OdnZ+pvDhnxTRJLuxxeH4vL+FAdmz/NpdL2TiJ1wLC5dmORMcaIaGJTHV4cqqWuT1FVZpfUGFhTpkY0X0xt0slBi6fNdST63N0eKzJjGHNdY/89f/+b09hbK0uL2n7yTOjdhcwtz88tFixGHBe5dzmj1COgbkQuPJnVPpscFw7Ltz6Gh6HDVucwEZnZ1Vtbl4ykhGQI5uiGSfM8v4CFdz0bsApwHlUxtaNNmzOZg8wcE5kakxfNmDekJg05Do2T4jFLFKoXj8X0R3zc0tO9Jj5Mxp1HqmHxSJl7GZzmKOjshsOPZ8EmlRU+XhSixsb2nn8yOZ7sPk4hLPIgSIc2CVbHBg/F3MFzc+V1GpV7bpw+AXGIHqldgcXoOrzuU6AlPk7CIw3r1zT93/5B6QpN3hiXQms5K2b1y0vFniNOQXXhgc8idC+WDSWJ2QA4EyD4XuI2hnsu9gZiKxVq6q0tGDVXYwFlmC+0jF5DhmwsGnR9XIonTIX1lD5VM6+LyzdtY1Ne9AJrja9JskUzY5WSThJx9Sq1rV7fKq1zStWjbc7fTO34ABZBlZpNe2eM/NlTXEA9iyZZ05bWxtmwgGDFd9L3pMKEk9ooO2OMXrzdi1ZG4wEtvf3HWq2cAEyCNE0O5uadfXkKyf6na/sWFEGGYzCgUIoHAA+m2KO5t6h3i2FDT9Y5LnpuxN0fNYfYOFAkngukB9NFS0MtLJVUn27p2krongmZ9Bkd9hXJAWcjWlBzgzTmR+NBlP9pf/131E9WtfF4bYebe/pU9/5Hfr4w480XywZKnN6fOIwaxLzEZyEUvZcZHN5I3KtXQIpOlMqEjHkglk7/wZv0nG/rbPzqpZWLtnfT2bj6tU7+uY/31bvGUHtDmMG0h5VfNAu2k5nUiE/TFhXSCi8M4cTwEHgnZ8fiBALnYUaoFMceoLshvviXZJb3DmZyIk8L2auL0T5frj5pwgEoXTSE1K4FzZyic7msjM1AIcpz40fhq6XDTCtd3ZhJjqx+R6HdOiqvajwji4wiulkw8Zth7Baag+j+qE/+6Yyl6KWskOB2Bm4Jp9rtL+zY6gUjHige2DAVCyuqzeu6uj4QN3eVJHeUF/9ByeKkKqSTNgs0ooR1n/CCW1ce6Q6obMPZKNw8PMdA4Qeum2fo5Lj7DaJ3u37DI/vlc4mLOyj1+4berRwLaObny1q5dqKms2e7t69ZuEk+/sHunr9uiVrLZZKtp8aEZEEsLkFHR0QDRkxr17sLYmO3N/bd5u/3aze/xUCT6bKZ4pS5EXYOp8tIA8gkQH1CXNgn4n6mpudvwaz2r0JZg40AUHXCeybSaicyOv3/tXXVEilzeEONv+Dhw+1srRoYyNmz8yzmTGDUh4cIHvhQJ/Yns79XrMCYs7M75FtVusNM4dpnR8bUpYtlZQrl7T3eNuKGQpXDlAiK7FS3N6GaHZhEk/Wt/F2fvxv/tTUtZ4DrS6s+MKPcbBFEWRpPBybCwT5mtCDuTlUgGeVU9MK0T0yv8BhCAYmA14LfM5k7UPxJhwW58cwMZ0MAJRXLBXM5Z/2mQ2U+RkfmrkaZu6l+ZKZ7iPS5XU6o6GKubylcfCg4B2JKJ6NDx0pB33l4kwn5+dm4XZ+fPh8UeGpO8aKbDzRPF6TlYotNt6fBcRsdzQmF++qehd1tadjmyHD0mJhMqekSPDNvW2Lluu0NL+k1RXIQEdGqkJzyiFN93Z6dGzwKBCyZ2r6oJ3F5VIbqOxTfd8Xv8/8MsdQw7vkCTI/JApuySwEu2Z+0DXWGIbNTLzPjo61uLyq0QjxO+LwqFHAkVCwMNlEGufnyi2UrJtqnJyq2e9a0k+CznA4VD6eUaXuWZsc1lRo2WTWrk1xfsFcQj7++CMTOptGNZk06JdNZDoZ6urqJdVwYorHdXywr7jSisQR2ieESrhydGK2hMxc6dT53oSdI/OBJAbseV69UKvXNSkQXaZ5dk6nBucnZ0J089g8PLQZPggBa4QxgTMYYZ/ichPT018/1f2vn5hxANaKQLlcb9aKu/LwO5srGxoJFB6gHOZpwSDdYDiuTz5vGxXfN8CewDrm8mKzrLEGXYTdJaLBVWufKZvImj9pJp9x8sQwrtEE15i4zT7Hkbje/tFNTYoTFdMRXb991woaiHew2H1duyzj4rxiLl/LK2v2+auNplfbg551nNNO37r5ZB53sF3N5ygwpurgOJPKW9gEzMt6v6ZEo6j/63/+FxpfJO1ACYQb5uj8CiYGLxOz+P5oO3nGWfOcZMmk2wXy78PrsL68AHGdox+KLzZ2DjljU3awHx09dwdyaNj1nqFg4bAOHautSxGO3fKuBVJIKuow9CzWkH2Dz2VFMsVGyqMFA+EozBj5zNxTn4u6FpZfvP/LLmW8P9cirAWkyN/7Z16VymOVYimdEb2Yp2DyoprxFY5tIBU3rt3U02ePNO53ZxmczA+z6g+murSwoH/xkw817Xkx47NhZoJeyEMaMvvTCW5c3pWGg+e57+vsc3O9AjE0FAehQAizXv7cWL7GvAVRwjd3pFgio1e+kNPd77msVjeufDauUW9ormgkcFE8Mx6CoMM4judxeW3NviuySJ+PxHVauTCS49LCsj7+Nyc6eA9/bVKsgNa907RnDzmSkaBybpzBn80IVU4cY9SCuxwWjj7uwXCFn2FbyOtglvHy6GGaiamUKOh7//Ob5s1Lp4y1IQhmzKQyY924fUMti6vLmeQOSQuEs+96+7N68PDJcwcqK06iUo+EoGZHqWRG3V5dKVCYkZvPjLpeYHE/uBdPt59YLCne9OzVNHUU81z7yM/83Z+dNttNI5YYsaaBLrRhZuRsZGwouEVYN3d+pgwORMmEGbUDa2BEP1cqW9Ax9ON8FqPrvm0eQCKFctlgN3xZux1PFUhhIh2VmINxcEDmWCgUTBNqPrvjoVWA0OBxIDk7ObVFx2yJwTlzPtidVO8wRZHt9Jt1g8S40evrG+o0qvbgQFVH9M6/gcwE05aLSCcJnPAVEwAAIABJREFUFk7FYvAfkMNMlM+GP4xEjSmKQRzm/JlC0ZhbEG/67Y7DpkvzlsF6cXiiveN93wzttev6+P0PrJIHOqSqRs8E844HiIoWuGA0jOjzX/heywk9OTgxUwIgXQTBC6sLJjXBBosiIJ7yCo1FCuSA3SIEgmmrqoFSBIwqE/HPWlxa1rDbVhKj7E5X40lUHQqEclEnRydaWd3U4qU1HWw/MRj/9LSiaDKrbFrmKhJJFsyTmAcK9nS307UKbIQRQjSu3FxJK6tz+vDDj42RS6YohgPYwNElrS8uW2D1q69/whi6wEbc71y2ZAcEerhev2EM4VJ+TiPIRd2ORYPNLc7pAptJonsNTWjZ/aTKBM7kAeP6ToZ9vfraq6Z73X70TAff6OjxOw7dNzpNcx5ijQLncohyXd0lik0VSC3IOZygw6wGOJNuFhEGcjjCkvmzoJMLjF4QD56VIFEInZRLSxwdCHOe592EoVwJfeFPXNN0IapCJqZBb2ybC0YN6BItJxd5E8k+S0uWTMJr2vocTc30ZG5l1ewk04qoNx6rWEwZNDweTFWpn6tUwgIuYQVSppQzJjB5uRxG9/75maZtbNQi6o7bSmB6Pzv8+HSBqcz7hQ0+uLs4o/kFuYf/HeZzoTMNZg8msbI5pxOAAgOVGW14Pd/4nRQWDggkb6xv9hzrGGMRI77gEe6uSJ7dydza1AZRRxboiLk32P9xny3uzUzsX8C2TnCCSMV9SxlhKhHP2AYZxjAjdZWOlawIGUTq+n1/4buVzEw1GLVNX8jGyh7y/gcfKFvIKzWdahyRNq5esSjAw71D03TjuEMvsrxGozGv+sWx9n+rp6fvkRSEPV5Cg97ETD6CG5IXfi4RCTPQ0GHyub179YQY1lvo4IMNYbjOoVhg3ZlhBVGNZBlnM+ZYFS1O9Pv/3KekNKEjA51VT3T58paZnNh1Hw7s+QSp5L4Rzs5hQaylmdC0uxqOJto72Nfa6roeffVY7UdRczaLRrOajInQdCIbzy4RbsyODRlC5z37fuyJZtYxywYNJhQGBc9gfR8TeCHFPQLlwmZTmZy+/y9cVxzIdjJWtljSRa2hJtGMyaTWr2xaM4M2FslduVywz76xuW7kyf5wYl0lTmxcT9ZdJoUxz4YeI/lrNE2XChcDOJszrNVqG3cHwwYaAexqQUlxYIKoZtKYn/47/3harVcNSuKD8xB3Wm2TLHBjWGyQK6i+huOh6UPLhbxl2VVqDRv8UhUSwApsiqv+3v6BbZoWFcbcLZNWPpPR/v6JbUIwao2+HY9raXXVbJq20ENub5t1oc0k8znbNKFiJ+IJm40BtwIMnByfGKYNTHhSrahYKpoTBv6RVH3IaiLy9As0VSyGnYP957MYblIpX5qJo4euY8XqsDznQblUJD2vjBiFswmAjWMQD8HGAsa7XY0TUTPtbzfb2n700K4XN4eFs7+9Y443HiCO/R9Dd2focQ3oIiNK6jOf+7xWVpdMAI1D0fVbt6yjM+/iSsW6fRbT0lLZjOxZpLxmp0cBEFP3/FCZ4pxy0L1bmCmcaH5lxWLROCiH3Z5anb7iMDgtUi1tPrexTEZ7Tx4qk8Qwoa1soaR0yu835twYCmAUQMIIRQeGEQjlp9GoMPmgCwLmOzs9E3rFT37621Vt1HR0eGSJ9wd721rbuGRz2dpZRdkcvsaEEo+1tLJgsxTfyKJm3n++TyD7ueYWlnV2dGo5uTCd6/Wqbty4ZZUlHX5wrDmHAp9IqtKomf9u9XfHuv+1Y2NfYyPX7+OcEzSWvgG/DI+FLsw7FJde+CFCpBz6S+BgivGomg1mgBgNuJjeoVKkDa5hddKZH7xhs+ffc4ibZtnIMEB6WX32j25o5bUNFdIRnZ+5uw0bCqHvH9+/p/XVNet4OAwfPnhoGmiuswUdp7IaYIAwplDIqd+FrJOa6e2GevrowfPNJ53OacDMECJdu6PlpWU1a2P9659+V4VoWvV2QsmEd0jAYk4a8e4S6I1N3SFt39xsVjl2cggbm8Op3vXznPg1oCuJWqEIC6TbcbcbIHtmZhRiYWZrUoWow8KO2MiKiZf1vNHZ4ck+Yp8riisa1zNn1x+L0jBXt+udAkK1MmbG0B66KxtFLt0OiTPWlfohy4HL5wvfZzpNKJsaapSM6Nv+wBWtXJ1TOhNTo9XWRaVlhKfXXntNT589Mxb7HLGJbKqQaUhAwrA/GtPe/o62Lm8qOhyr3R/r+u1NtY8n+ic/9utKRYq2H8TTGP77YRHm88DFAUYP8X+sMZqasMb4O3xm71wdpg4zVp7T8L9DMcdIw2Mb45r2J0oVslp5I6dPfO+a2t2qKqcNc5laXdswIluumLHMY9QBkxEdW8vCN2hCaGRwEcIPGwtX9tuH/09Fz369qVgyrAV2aHgFHn0IG5gZN5+LDpUmhHUSuj0+p0H4M5IR3yWsJ9YaZwrXl78PipljXcdj+vSfmlOvStOX1dXbt5UuFNTp95RPpEzCd//efS3OzxuiZ03MJGoIZjQZU7uLI1fU/m10MjAjf8i08G+ePd1x1ELEQhbUaLd8LU2lAaz7WEzrKzxLdTtjjA2dzdqeHPkf/sZPATbYG964ccMOHPBgNt3grYsBPdIRzN5pgek+22R21lvGqkSaEp2O7c2p+o5PT5VIpU0qgbk56CSV49l5XZcubxjrdOfpjskCzLCcFj2CEXjLNENYEpI3erALRDq2QxMPVwhHC8Wyth89UX86tszO+eUlpXIZs/viMCSYF3ihP3CKuGs7kRf44jMDbHwfE54uwE1nUx/w/yfd33Hj6pYN4svz89bZnl1cWIwZN2nQ66hycqY+TiXMYNAuRqYaNFvPTe9ZONWzczPPpzNikyCd3q4TRBoztY5p0Jc+9env1N1X71gXePnKFV27dsNCwCkiLDEGeBupwLD3XITOBnx+0VCuvKj0BAvAlOmtGvW2Z/n12rpx64bS8Yh1kydnELdkGaymrSPouz9QNhlTp91QeW7BpSjDscXITWGrjqa2eFk4XEfhU5rLqXJRVS6TU6tZNbmNdwZpqzrRo3EtO00+R9acUuiqE9OIddbGBo0QvF61z2PJRDbfGWrc7psl5MHRiVJEUQGDmTUZUXkLZghyPDMSMag8lVShXFJvNNLS4pK+8X/e17u//MgKHTbVbscPGt+8XYvIrJvrz2bLPfCO1Td09/31A8FCos0kP652mwcdlit/x1mKvBbPC4cJm78hDxNY1znrqNnovctzRnPY/JqtgR2mxetzmgxayudKZkKyu7Njzxfr1PxC204AAZJmM+MzgxRYmPkkYmkd73/wLaXjWStkzXUmHVev2dH169efx6Q93t4316hSEYu8ppI8Hx+f6av/eNsKLwLZ2aQCbOjFoEtaHM51AlCAuZmbOYHG4VykMXR6geDFdeBecpg61OtIjZOBfK7Hv+Pvcd34Ga/PNXKikB9sgWUPsy8U02zCfCZmtDxHwMd8Hgp9h/GxkcvZevEMULcT5xdlFOhX+F4UEF7YkqDiCTS2cbNekll9+Y/f0qDQ0aSHzGJN27v72tzc0v37H/l6T6VsreZTSb35bZ80Ew0QIbJA8YHe3X2m1155RdFxXCfVY4001N07r6v2cU+/8L+9o5SSiiSG+JYY2Y5i30dg2Db6Wg0SMV+P3nx4QeOHjY1N7PD1+XVwTQozYH7nP/gFdHSszzjRbUi+4n3dfntZyYW2FlfW9fjxIyO/MQ+lqO51aKZg0g/M3nFhbl5Z0MOFBX300QfWmWLWMlda0Lu/+FTbv32heGqs6BSSIKQ0J62Zo1Ova9R5Pi9dJMQn7nFAA0K3HZ6rwLwObOaw3qygo4tMZtSeTvXlP39d3Wpd9TrN1JxiqbShFzyXnDFwCAzVM19tGhjf50/PjrV++ZodptyAuIaKxGJq9QiqSKtfb3mS2NhHEjQ5NJLVRsPIs6wzYKshMkyak2xGrNNqrarIT/ytn7HDlJR1Dh7ekKxKWGV8YRZqrlA0yJZulINRVO+FvNK5ovYOj2wuClkB0g8bDqc4hyysNmY/PMwcKLTXZGWSk7m3vWfWgnNFtFYDoTCleyJbj/azhdUgB6ltlovWTqcKOS0Wy0ILcnhxbheEDNPeaKBLK5sWSN6oV+3A6818Qll4DI8jQxyVsD50SUZnFhXFd+ezkXdKaDg/r9ZqFu+Vz6WNbAPsDfmAB4jw7XGfgX7P5nvEhBkjUG4awWtZN19vWGIBN5M/b3fRT7okwMz7s2m1WwMtLq/p7c9/TtWzU33yU5+2awepi0DzhaVFm5PiN6yum0KwuHio+tOoJsmMComxep2mEtGUhYBfv3NLA8zkcYCpVuxwgeGJ21C/1zWvVPIIL13a0P72U62uLSlNhilMy+5AjWpDsWRULdxPgJZmurXVxbKOkJmAGsRSasPsazm5iMXGooomEx46cFFVPJG2z086zLTHQ9m3Qx2z/UwurSswqpt161wLuMuMo3ZNMaZGtVivtWyjwxoM6JKgbe4jG+2dO3eM6LSzv+vdUSSm9/7ZYz37Vk0DO8iJX/POkA2V4u05Vd9mqbPchoiHlns36fImSCyh+wViNRJWBOcqJ3Vwr13yUxHdXziImMMWiwR9sw7GhlzkCx4zx0ZJh9HrT/TpH17VZAFJRUzrl64onUjq6ZMnVkjevHXL1o+5FEHwSblhBEQhNsydnX0VcgV7JshOJRQ5kynorHouRQZ69ZXX7O8RI/jhhx9YslApj8fovkUeposFtftdNZ+09I2f3TWf0XDAcR0KhXnPzZ14jibrNcxDgbmwmwyHIOur2XSCSdBB+oboWkeQF4vPm7kl+Yz0hczBST8O9b1gWfvhHdigE7SkwMk9usqRPe8QuTw+L6ZMLkTpoUnH6za44GTsc8A2DnCifcZh2yBw7muYoYfvb/BoIqrP/eh15a9kVD08MMIYMjggXYgxaOrhQ1Ds11tNrS4v6rXXP2Fw38XJmRFYDg8PjG1NIVQszytTRN40NF1wPiX9o7/+nlTlulPYR2yebvO22XMdIO8gWQrz0CCR4fPyGVgnLl3ygHsrBmZQcCDbcR0ZWxjjlAID7kmjrlFHyq6ktfJGTDc/dVPDYVu9EbyTrCpnGKcUzX3txp1bSmYy5uqWY6R2fOLpNbGElldX1Dwb6Zf+9ntKD9OaJsbqVMeKJPBX5tkjq3VqcHcK0xjQH4LNu15IhcOedRQi0LhXQdYTCICOmHhRzLNPbmk/FtH3/6fXVT8+VzQd1cL8ooYgdXh4Ex5ihiYJ8w1HBcDrn50d25pM2HUg0aymPE1IbKpsoaghm3IkpuYJTmMrxuegYOA8wPjiG++8oyTmERjlU/DiUUDHH0sYIx8eSuS/+/GfnPLgMKcEXkzHEKRnTN9GELMxuCBA1GqmQwJTZwGwGGOppFVkBlUNnGJuM4DhSAvLy9ZmI5WAdg0Oj8FCdzCyCLOFhbL52FpXSGUIPTyTVmGubHOk9gWJFlRSQKI5O2Asjy7jMW61ukedsbB4MOdJS5nF4RiB4/RERMtBLMJzEe/RAhFtM9/Uk8MT3bhxTZPpwODjcSxtgvdkLKHROKrycsmG2djZQV7iDlGtoZwCimZBTSYDzmJjLQ86bR0dHxnUwJMMOeL86NBYxs1+S9ByWPCB4Ya+EHiYrvAzb39euWJZy4sO5fIQ72w/NU/kbKlgjk89YISJQ2YUJdN4UpWLmmKRqeaLaXUpiSYxlYolE/I3Khc23Gf2RWfVMlmJ6/K4jvFURtFJ34qZudU1ZRLQ8pu2+a2urhthrEXEULuujZUldXuwi2UQz3Ay1FxxzvyIrSrOJLU8t6LTyqFBwuYvjZEGet7ByAqOKxurevj0sTa3rqkBdG0JPzEdHB2aNnl9ed3IT1STZOW0uj1durxpLODIcKLRmMox5fmLsZiubF3WyXFFlfOq3cPz9/va/52OEbSicaf0082EGZJfB5+P8su67ZmVXYCd2PBNA2xkA4hmfgDwnxmzzyLZ2Mj5/x3W9f8omoLDEoc1HSaxa2imeS9sG+PjrL7zz91QaW6qxUsrqp9XNUDS0m5YaAEWjzkco44PdF450/zC0vOIM1CeyHhqCTXot2OxtJ7tPjGvX1i9kLOwPaOQXF1ZNOLbw/s7evXN1/Xee+9pfWVV9U5Lr925rWato/sfPtb9nz9WIpkzrV+/D9znmxDf1ztKn30FaQlFBb/CHDhITwLhZDqlY3LyjP1sxrp93s3OTB3COATo3IMl3FwChCN0sdaxjJzMwi+eG7gZXpgwu39xMIfPRNHhZCQ6VKBQNyV5GdIPXSw/j8YmKhSW1OoQyBDR23/8FS1vzKvSODEIbzL0e0dBS4ZlKldUNgGsPmdEsBPTp8+pcnZmoSCROH3GzIEI05dRT+vIAE9OLYyiN5gq2p7oN/4Ra7pn3TKFQSg0IHsidQpGFnRywUyG701UmF3LsZsZeC6o625D42NkQgR7xpT3wBAOI5cVeZpPkAMZWz05VWp+otVXSrpyd1mKDTSIYOSSN9mPxWKiMsA+sNvzxmM0VX83po++uq9x1++DMYlNcsO83LODgeXZP8MoJXxG8+EdogIhbAPEh+IDrSazfW/gQoEQi7le1eRhjAxARaPS9/+HW4aA2J8Vs/rwg4+0tLRmRTyFVa1Z12WehyaWmklVahe6fee6GdNkUkl7Tt5443Utr83rrFLXzv6xonEsFi/MW6HdcV7EdOjyJWBu0KloNGlkJzLA4ffkM+wNjrxE/sbf/KkpwmokE0Bz6VhCO9t7EJafzzqAKItl0sknltKCjRMH4qUrl23wDsGEao2bY3me5xWtrKya0cJgMjRyU73WtLkCGkPCx7lYOGlQjT949MhvxoTIpYZrkmIepcNF56AmGYCqgkggOg5soMyImM4Z3dgssBj8m7kGXSHUczZEhL/5jGceHp1Ck56YUxEsX5u90Oa3oPjLpQLMXct0AK5S5zWjDPETSZVhecIwzAGdubi3VWurOI+pxIERcJCTnNdrqlfOTeSL8xDoAJ+VRWEQRyxq0DZmEd/9xS8qX5qzORiHaeXM7cQKpYLNZrgckdjUoDmud63WVKvdNw0p7lPFTFxZtLDzi97ZwHjF33RCp9ywbomEEgoWclKZYydicS3Ml1WpnNmGHJmOzViDz8eD+vDRI/PDBa0o5jNqNRo6Ojyz94S1SzAAcCTQD5Z5+ApThjIPMm2sYiaEJq6Pjv7K6po+vHfPIPNirmgQKBsfcxcG+CSDULUuLyyqM+yb/zPFIoYFHKiFHBttRKfmeJU06BcYenER566B7v3qvnZ/p2V61niCijg5M2pwMozP6PzB53dPqXAckJ/xK8BlgewAg517z1rHPIRNzI0fsJ9zMgswLFCrdzhAmZ7qETqK5/OgWETZaF5v/akrWl1P66R+rqsbW8bk3tvfNfeiZDShjz9+aB7EMLXvvPKaOc5wDxi5MGahQGFTXFpatXkOBUYPg3JA8dFQVzYvmaUaz8x0Erf0HwpW7hfmHrlMUidHh8auHJ5E9Y1fOLCiCkONHmtjxp1wQsyLw5MimYOSa8mzSrXPphlgbIdvmQH6TNWYtDGHdQ3iY7Y3dKg3dINUosbSndmWsu4CxGssa5SYs3/L/cllPNGE+8TPAyT44sD3eWLQqfJZXoYNeS0/6GdGHBRVmiqRL+mNH1hUblVKZCiU3cD/cG9fX/rSl/Trv/kbxiW5qLV0dWvLTc6XF63rYu852NufMU9HRhrkmWNkhE81JgBch2y5qOOzPRUjK3rnl97Vzm/DKu7bfQvQLPwM7q0dnPGYcUlCF2f70MySkTXn5DeQE3foolD2Z5dCMmLGBdaV8n+zAgQY2c31Xb9tPsFTUMq4ehhPpMa68eZlla9kNLeVUXG+oIvzqpmFUCEXinkd7u5o752B9j/mfjcN/g3QvTmXsV/NPLGBll8wtcNzATwfCGMR8wRwxyGHrhnNWKEzGwm0WuiO/bva84kVYzKu7/qTi89NOThMMfgvlxdnRjlRyzil8Wg1LsxCEV378tKc7t97ZNIfLFPXVtfMcY77Q9MDSatyfGakSRjNvN/jJ9vGCuZAZfRydnpuxQsmKjUc4MbeRILoRH76Z/7htFKpK5nOmP9uv93U8dGpxlO3VcsgUMd70xKrpjYvJYIHk+HzWtX0cRgZ0LlyM5GT0Lmi82NREjVlWrRo0jo7slJpjWvVC4NKmD8swRi13M1DO4iAdPCMXFxZVqFYNpkOshG7CF2XpvCQ0AVhlAD8h5CWmxJ0WUTo0PFY5Y5byXhic0mgBiMzTCMeGjt7QPEa7g7GmluA9nxusIFHuJXtkB/HEcrDZE4Zu1XGVmsaBDLEDaeUsaJif9cDZMHgMTuYDgc63t9Tq9Ozm8Hi4hAZT4eKRZImgfmu7/mioom4Lm+smrXi08c7Wl2/ZJtXcc6t1XADwhWKufTx6YVdT+aeCezhIiNl55aVK+WM2dnmob9+VSenh5b20+uOLAAcCRTkIQ5VulfQB2adm5dW7H2heh8c4EoFU2OqaqWhRDSp4hyB4Ec6Oalo8/KWGbdTIJHDCrsOX18svDgAsVKDli5sE2G1RiNWXQODHZ+dGXGMoPDl9SU7JLkeFFmlcsGu60KprO5ooN29AyOeGcSDEe1krHKxaGQpNpVKtW7rgmKAudazr57p4HfbFtU2mvQks7p7sfEDhwHN8mA6g9UTSVxe44UWD48Zapiu0WdxNi80uMqJImxebgHnUD0bmxdkbngAcmK2qJZY4yYGbPyEok870pt/8rI2L5e1f36sz3/ubb3/rW8ai/3qzWs2i49GmGMS0xUzAhjmI/fu3bPEJFirr776ujGY77xyW2dnFYPVDSXR1J6fPKxX8b0HRgDC1xkkomwzVwwoMnrw4GMVCmhwhxofJ/Vb/2xfg865ErHS8+/Ms0RFz7Xie7F24QDwXYKBQKvVeF6AeOfghygbIb8zU3dykR+wLzpQLyrpTEPHYQJ67PEsj9PJj1xfJ4W5Jjh0qQEWDQd1gIXpbAPa4Ie2s18DA9bnjG5baOhEYqBxtKg3v7yoO9+9ZYdMvXJm9xqonuLoO77jO/Qr//KXtXXlivFA8KxFs04HxijLTEaAfCFStttWzHKQ8X3yxTw5MYaYsRe1ezUVsis639nRV37msSYtP2B8XuojCe4bf+Ydu/vzGrJhs3T35nUEMGcNgKEmcWb7bZsNBySEDvVlVCFcQy90HH1o95tWLGpIQk5bMbSgyINKcfWTPa1en9P6KyVNksQEXmhz8bJ+658eaHgKyYzPSHHipibckwDpA/E6qcr184GxGwoACs4QnuBG+A51s+bp8viMFERwRlw/78+nQfVIJUsFvfVvZ6wzbTea6nSx+Ewoncpr4+qGDvZPrREwnXm/Z/LOTDphBfnO9rYRVukeIY9iM8vrYPAAu3qxvGBcnLCOgH7ZQ1mrlYtz9bsgpOw9fpgW0r6GzZzmf/rJvzNtt/pmDYWDUKdZ0/nZqWHNyQSp7RnLIzS5CDTmWFQ5zMYH7hvLQ7q/d2DElGAazu+wfqfjkRq1qh1GxINVqg1d2rhixKN+t2UVM5IZY9rZnIEZRdkqcH7OAQ9cyNziwQcPpEREsXRSxXJB8dHUFq5Z/TWb5szEl6KC5v3xgt3eearf88UvGhMyOh7ZXG9v31lbJ0c1cyiii+FiccOYEy4w7K9faHf30OQjqXhCsQn6PWjRI+sgiQzLJ+I6vzhR9fxCqWRW9YuKfQ9gXmQ4jUpV1U5Dw1FfddPS+qYQyBuWbDJlUaf19vd8URtbm5ov561gqF20lCuVTQ+JDKlPxt40pnQmrrXNTR2eX6jV7GgwhPSV1bjXVLG8qngmrgf37imXyFmMEoc5chI21eXVVTOKPjpxC77osKvCwrLBt69c39LJyZl18QzZiZHCa/nJ/afqNHtK5ukuU2aGsbF5WR8/vKf1S1tOVMBoOxG392KPoqLvj2AEI7XJGKRLRzEghBcIWlNlYaVOYQo2DKUoGXUeeHLZiqkGc1RcmxTV/t6ert25pWePH9n6W1/bsIcM/dxo0jffzJPjC52+29b2N2vW/cTi7m5jmZbGTvU5KesjdKCpFLO3FybcQW8aNm/vyphPo4OM2jzJCTLuLWtVv0G9PsPD0YbQAV4XOM5Y1zhLUa2bOchUo+ZEn/hjG1pdL6iOtdlgaC4+vDbBACR23L/3xLTbVMJPHz22joi1SQe6uFg0VqnNcLMJ85dm1MFs7oMPPrD5HUjIReVM165tqXpR09XbN+1Bp+ij89zbP9HW1mVjqcZSKb32iVf00Vce6xf/1kcajF0uFrxJgd7CzMoZoy6RC4xmyD58N54/nrlkEg1r8MuVbTzeYfiGSOHGgRWuNdczzAZ53QCrPz9c5EQo/rdJJ2azM94zGG6Ew8Ff1034+fvOIvaZdrDzZIM2glzH597JaEE/+J+8pU983217lk5ZR/u7GvXbZlwTyI+4gLGWVpbX9N6H7ytdyKmYyZlJC/IJ+BVzsF8nEWsEkKDQ9XCPaTYwwr+8cVmpbFGH1T1Fhkn1dzv6jZ97apmjXCOuH8+is6QH9l3RQmN8wp/Z4dfq2sFpIdvImFEV9JC+eN4psDAdKt0m1yAUgHSqgbiErWhgYGOxCjoGT2MYGak1bNthkpxAbHIt9TQ61HSurZVLZQ3qE508xd5yQSnGKDHsD1/AuEaMshCCuI0I7WCf2Qja57FGAvSDQiljKBbsfgpQTwnygzR06qw9miPTm86MO9LAuFHpe/8s4STY10QsOIIue35u2QipwLzxVEL5Au5tPdWQ7mXSKhezpnFnZFgmA7tY1iiKq1Fex4cnZttKJCJjT7pT0+oa0S1hZiyGcOFQZmEcKXud09Njc5HjV+S/+Wt/fbqyvq7rN6/p7ORQx3vMGk/cKzWk/XJyAAAgAElEQVSbg0tu8xhgwymwoWk8mRPgSUtlDxFnZEQXSzsn4qff17VrVw0OAepAKwqRhAticM9kqnZnoLlS3mZAfOhWk5lEVlcvX7HKABo2c0VSQuqNut75zd9WMpNTrlSyjalHVijuN4Wijg4PDW7so3M8PbUAWRZXKpWzmW+31zQ3JdJhzmsXxtKtnp5r0uvbZ+2Mh7qytqJeP6LLVzb1dOe+em30iTll8lklkhELs2aBc9hjbowOiYeabpeFcrS7r16/Y7As8CeHDD8DssPQAjs4QsWZqUA5n+AUAumpMK9Pf+azunb1un1mJECYSXz48Ueu4by4sA21WT1Tq9M0RnE0ltZkOFU8kzEtZWTY1iAStxQZYHDyQqGT0xVC5cZ1BRFyb9BXt9XR5eVV1dp1ey/ux8blTaPz98wMnwc6JY076vRGymaKNru6sbVu1PAxUBlEjwEpL2d68vixtq5c1vHBkVhH2ULOZumIFJDp8MBaQZJ35xsejkA4aDVaNnOGQLCz+0wraNs0se775KJi1SNG7Atrq1bQ0Sm89tqrevjhh+r1JuYAFY9NVC7N6Xf++Y6+9W+eKDbNGhQUiYwMPnb2tDvWUBGHhzrM+TgMXQLiZA2uh89VnS3JnMQPFGf+8tAGQ3zPYaQD8nmqQ7suvHffVTeBtz82IlpEP/KffVbd3EDnB0918/Yrunr9mkXhIY1BhvSbX3/XfXpLBU0tqSyms8q50tmUhXGPu12DlJAa0ZluXd/S9g6ymZy6g7Zda+ardEN0pLRJyUTMcnwxs6DSRlfM4ZHIJVTKZZWJFPWt3/pYv/sLhzbeMRIMxI2Mz9ecoEU37pnEoRMMsHmQdoTZZGDuhsMxQMdBJhQKHO4NBQ3FhBPF3HaO97PuNzY1WQ/7B0QkBPw+v3aUIJB2WFPhF+QiH6U4McqMCEy3OjA+BPBcu0/6Tk63vn9O3/bZT6i8XDAUhmeL/WNpadFzjRMuhePQXF9bsUMNkwZ+duOV26pWG7aW6YpwEbp+bcvlIOORrly5YoUrn2Hv6bY++cab+vlf+L91FWOYXk+LhQX96k9+pF4L/9+iybgGo641ME5CItrSNfAcTlwX+84mMXLCFb+Ha+7aZsze6VhB75y5Hop368Rn7lfhfkCcImQC/bwVHBEPQ2e52uvhOdv1sRTvY+xWNOMzroHbGYIkEAAeR5VmlqK+XnxmTZce7hn/zlA5s/ZzNvc04msqfE7GTwHK57tDxMMVj8/QJjWHhiSV1Y/+2HfqZHtHq2vr5np0dHKirZs31Kk3jdSILwDP/3RCBupEtdMjK+rB5lEZQFzFX5gvz54eRpSDydSclZDRJHMZ0w0XY2401B71zJceVC5wLy6qNRsXcr0i/+Dv/9wUti7MwWdPnpi+hkEzOZYMq/OFogV80ylSSUeiCd24fctmaIUCJ3TMpA7MYHiD9HOHIhbw0B56r2Y5AqcGG1PZA0fiHsNAmQMNjHtpbdXYjbgSoT2k80ELhJax2x863GYuNoS90paP7IIYaWZhUd3hwCp1DnbXZbnrydrasjqjgUr5opGe6HDI5ty8dEln5+dezUWkep0ZXkHtXt0SHrAYPD090cISwbleUVO5IMkIWYcYKPDnPGBEF50dH+vs9NgeKjYK+3OCjsl8bRMj53ZbHAx0/8gjPv+FL+rGzRumVeRzO6knYwLx0Ak0Lk6VzqUtl3SqhH1uqj4KkmwipmqHDTBi4mMrbLAsnOm3mK1haAHLFeu+MYYaWH3Fo1paWdFFvaYEsWU9rl/VzCDQC5OykaSLHPQADs2zElkMM0I6hXmb5TWNSDQ3j041bXMmTDLITYWBvb65YXAlEWJU2cGrE12yaXiRUhSK1GOWhVuey5vd4O7+gQ529oyQQajx2tKSTivnSmbyxsjkgC/kymodDvTNr97T6f2qYmM2orEy0CbH5F66XpK1RxUMNOaSD4eRWK+sJY9XcrNxOoTQnfIzxgqMNEzba56zHkMX4E+XhjhJhl9sYkC/HKYczvxnWkhNjb39pX//Nd36zCvafviBxuOIRdjhowv5jwI1mckaJHVxdmxpHb/7zQ+M3ZwjLq88xxtYl4STFZ0wYQqdzlCXL19TrXlhxSUFDOsSWQzfm2zNW7duGrS7vbOrDz742CLegC27HewqE0on83rw9T198Csn6tenimS6ikX8ewbDf9dmelyZd1Avud3MDrcg2/AN2CG+FyQwhzMdZgeudOYv15BuC9vK0IWNYN/DzpxQDGCLh0A/wKHeMfN3DULN+8w6dD5+/3wGjnm+I2bM79LSuK94rqjXv7yoy3fnNY4OlS1kdXZSU3GxbM9c8BbudfqqnJ7o2bNnunP7pj237B+Mskg5yqVwHIubbGl3d19zqwuWY0vWLJInineIYEDARmBKZVQqFfW1r39N84UFJYYpfeXvPVKk0VO8GNV4GDOnOU/YCj7GLunz9eZEH+OMWOaqy3peoC9eYPgh6kWfw+deRPIrkHusIKLAh9wzG30xM4RgCsJm4Qcm0/E5tJFxZpKWQEgLsP1zAhVFpIUQgE6gycT9yD8j9yawcsNhaUqHkScU8Rmt2M64Q5cVpsivsIWcORAxoiM1LDO/qN/7F29qLpM1O8BsOqeP7z1UpoDhRsRGlER6ktVKUUV0ZSoRtQAXRnCwdJHDMPYCAQzrk/fHNreUK1iTwHN5uLejlTJNzbnmV5clHNbMjN+JXh0SsaYemxf5X37qH0yDzs500cwZhn1rY9n8WczARHSCPJykkKxvXJrNmKgYRjbPKeYZtEcs6BnXCKjVm5c3tIFwv9GwVBibwyQSRhxZu3TJZmWBGs6tZm6IvIaLXSp7rh6mxVQJJJbgvsTDg1aKz8KclrQabnxkPLFqg9deWVzSHBmpw67Nc4nWieIbNZqoWa2ZO8bVmzd0aXNDz55tm0+s+TFmcyovzDurDGp9d2gb03DUte4J4I9rRQYoRvZUc9wIFhuHh2Hv9Ybp0c7Pzq0rtXlBImYDcv5/DjSuD7O9aJwFNNJ3fdcX9enPfMp+zsLCDYcDjJvLgwgBZdjv6QIfSUX05Nmezi8udIUQXCz8YnG1JjFtXlpTLp0wt6Kz4zOX75AfCF18GrXOhnu5tr5uhyHkHj47QQN08HZgtDuzgG42q7Q5v9TqVYPCjY6PcwnxY3n3OR1MpPVLm+oOSI2YmJgZa0gKHx5g0kzu3b+nyvGpvWcgsPC5uRYTwFzo9pGYzQe3d55oZXXFHqAHH31sOjU20TZIQCZriRu5ZEa1Z2N9/M62agdt5WOgFUhYfSMZTQaKMKNLuMmCQ1a4T/nsLczw2CDoWjkA2eTY2PnFRsXDD5xMZ2MyD+Z2Sa+gw6yKTZyOFaJFYFmGPNRwYBsLmJzMCJKniX7Pn74tLSQ07TVtPv3qa685vBVBvN5Xu4sNXNTcqrj/c0vLOt3bNeLHndff0uP79+y+5Up5Mzx59OiBcumiNja2dHiyb2v/0cOH9j2zmaRxA9YvbWhvb9cY0TwPuULZeAZslnQQHIoc6qNhVA/+TUXf/NV7lpoEguTSHN8QrYidaR15VvJ57+T5L4S6B+alz/lcN8qhZojUzPAiXH900cCCdEN8hkwmafuH6UDtMKVwiBtcaJyBqcs/eA+XKHkXF0hMPp/1Az9Ed4ES+WZNgP1YjWZEb3xxQbe/y2HCk8qZXZ/aeU3xbMq6DLoRDtXKGcUJMZNHymBCgIvO+iXrVK/euqF6pWKd28YGSU1dpYt5K/6AeVEXoD+HUMjha0StiJROJWyPwBs3nh/rg1+40NF7h4pgNNKdWlpLQEu8K3Xzej8kXabFmjLTl4iv34AUuKbyRcA9PwuHaGCpmw/6zHUKzacxf+UmHLw35ve98dBg7C4z2rgHHITrHl7Pr7EXN3weClGTLxlqAKTr/45mKiAb1mnOknB4zhwJ8jUSYHv+jiMKzrYHxUNNYnA/7dhwpHEyrc/8u4u6tXlZlcaFht2BzqsNS67affZMd+++as8SiGoHj2jz6nbHIkxsaFR4PZjY+fKcFTyukUbWE7f9EjIkZ0q9eq7lpUUAHdOcNnoeEci/BQ093t+3fdHuEWxeFjMzQhina+vLdnmpLEwjOMYhJW9a0QT2dOORRXRxOJyd4YQTMx9FYFQSzmuNqnUkPFwbm5eMfQh/BGyb+ddFtapqo66ljU3TzJH4AnSB3ARZDFFiOzu7atTaRjXHC9M37oTNai0mKQ1e3TMBMJAucK9tSLN0C6pHZqjMzqBxM8tZXCKRpG3+vixuNsJYJmXWUchIsJ1au7Rmn+/a9Zva3FjR7vaBOk0M29vGDMZZyR5c4IPR2F6HxWv+nt2eWW6h44OpuvP4qV1kCg2KE6jzOIHYjSIZYZpUJM4mMdIbb35W3/19b9sCAuK1OXCtaq/LQ2iLi/SIVl2TSERHR2eaJGJKjHqaWIxRSkuXb9hmVER7121r7+DYFodJcDodNS8aWplbsAWB3db+2Zk+8eqr2n+2o+p5RflSyRYU943KN5Vm/hNRqzswJ6dyvqRLGxzCTdv4Bq26XRNUocDvQB9o7HDaYS5D4LdFaY3Gppmlo+PhYgFaBmweb9CcISGjwciuGx1xtdYwJnemkNfJwb6ubGyYrOni9EiTXkK1nYlO7zd1cQrclLCiZEpGLgxMVjx6UXSkCPVnMKVDr24CHpi2POBebXtn+vKD7eQYyDdYvuGExeaVt7mvu844OYW5D9U3My66VYO6Zj/nz3yuOrHsUIcppU/9kQ110kOlRabvkm7evmXSLPx8Hz66L0XTZsG2PDev05NjFVeXoArodH9bK6sbmi8WDMnZPtxVcW5ek/FQtfOGFudXFEtHbfwAzGsdXkJGUsNpBxYiweH5XNHSPraf7ej2revaebaj+RIBA11Fszltbl7Rr/3v39D+19tKZb3jDjCfd5KOrPjm7N0EG6rxFGaGDPwb/3OPAgsMXTbasEmyNhkp8G/SGddKcs1f1hSSQsXewLWzWMaps4JDZ8thGOZ//Jm/tssoWAsOgfqsDrh+1Itr5dtHeuvLd7W8MK9/+a/+lS5fvWYHFNK2S5cv23uhwX7w4IFWgBAP9q24ZZ4NEQwTexqCaCphzxkB1GzcyWRGR7t7hnghCcJCr91vmwF+5ejUXIROOy1lyM8dT7R/dKa5lZLK03n97I9/Rck+4xTf0A3iJSUIWD2T9ibEZr8dn/UmIQzVbObHKCQU9BxofFeISqB/7nXrwQahQAwzcDsIjWCatj3duk+61GHfZD/lXMGkWLEkDGAn2Tjy8v9lcHuHTLxh1DTimZxbB+I4ZOum7+uDXyERKHwWXhMkzWQws3Qf0EY/oL0ogn9PYW3XAN04z3c2rz/8V99QhLxmknUUUR30rZTXvd99YM84hNTr166LI9glllHbQ0HJ5ufmba0xU0ZiaYhqOm1pZ+lUxqSQnCvZeNKMWK7cuGazUYwZOMlMacH95QCdXX+D4P/Lv/LfTUu0xzZX65sjEexCYFtuAjM38O057Jra2L/JrOjYLIA6OVT4UOl8RvNLc6qdnqvfGag96BvdH5kGjE8OEFpubiL2fGjwAgREFzO3hMY1Yd1pd9CzpJNtKOjz8+Z+dHF+rk53ZCYBQFftZsMOBaQFdDDjwVjJbMYrZCQx0bHBjZWTY+WTacPzkcUwD9zC4Wjo0INDfVNzulmanzft5Ob6ms2U4kkWCF6hWB9mzIyANAO0Y5ArLqq4LVFU1NTs1NVoNy3UmXkiPsbNZt1djPoz+vQsRcGqOrNsc2H5tau39Yf+8I+oUa9oYXnRoIeHH90zVyIq84XynPLJmHaPjs02MJ7OqHl2ovEAdw7ILUkLWo8NiINDw7hsTh6Ndle5YkGnhAxE/HpQMNnhP/YqFwGyaeoica2slq07G3bHxlbeXFvW08dPTIyeKuV0dXPTDt9mq2dM6/Ggj9utahccjgUlpwlN0vi7TBSNeZIN8ia8ezVz1OL+M0IoZHI6vzjXyvKiutWqWeRd1Ou6c/c10+vmiwtK52LqdbpqHk118O6FLg5aGg+iNocJ2aO2RqNRNRrIW1ws7g48kBa80+TngW4fIKkwawrzOTcC8I3JITVm7q6xDJs37xXIM+GBZw2/DHfxfmEmFQgV4TUUSejTf2hRp5G6Li2UlEikDf7LFIEppa3NLZ1V67Ym0CmTo7m0RAW8bM5KtRmjF6IK8C4a0VI2o53tZxY2wbohtJmNoFqpCJY+cPP+PqxufI3ZoGUFzdHZqb0f6R+MbGClvvbmm4qmhho3UnrnVx+pdR8RvmdLDtodc/sK3z90oMZNyDiLttUg8YPunw4TG0N/trw4SdkMLXSoRphBtzxjagb258vJLnSevE+AdOlOWbtwF7xTc+iRexHm3Fz7QKACtjQXH5OJZLTxubSuI/1YyyqXSGn34MgsPOFAdLp1baxt+ByPzYKoPby+z06NlQ6jPG2625iRU+68cssY51evXjWoj7nb/nHFxguMw5h38mzWag3Lik6lWE9Z7e8fOYP+ylUpnlO18rEqH2X1wb86FAoUIIwhmbwgfE0K5biNRliLPK+hCw0OSaGYcCYt0PvUvNTRa1LEORw/46rMvH9NHsQeZPAnc2Tf50zZMPPoDbBuIAH5HHpqELCNQma505Rb7lk9ep5DG+6JR6y9CHB3TgGj2OCAFDTJftYYmpPL2f5goR7IoZIef8iM2NZRNKnEfFqf+xNL6g+iSmTjKhRzOj081cLCikVJ7u0d2niNoqg0X7Z8bdyOivmskTFPTo8ViSeVLc8rBxO5Cwchr939Y+Wycd3Y2tJXv/rrKs+j5IiZbA9iHTP1dLaoWrXmtogUKcO+nTn1ZluR//En/u4URhrYea6QNX9GuhcWMQucyoWbxMbJQwK1vtX1DZj/34f7DJSzJoLGoqxyVjXiDtUR7EYWs4VQ94dGLgECAE4ASuHGEtc1x8zo9MxgVkKpGfTyC6gH04L3vvmujo8rWlxZMXIG1oEMiLlQ3/ja11XIFiyBg46zmC9oKKC7km30QBbn1Zp1ilevkSjQto4iMCWNHYoDk80WxlbZx9IpM6xu1ms2WyiU582JCUgAxxoWGxAZGxOJA8gR0CqN+kPzGPYZG77GbbNy43+zKJwCT5fqVnlU0OtrW/qBH/whpU2bF7HElrP9I61tXrIuDnNpHvZUOqO5edJsziz+bThoaHF1WUMljQENM5rZQG4ur+ZpRYeIrYE62pC7XDNKtJtt/pGoDvb3DdohQ5BZMFoscjWH46lK83P6xJ1b+uD9D3Tz1h2DAdEIE4DeGU20efmyJfeUCnltP31ibO+VuSWlyiWDn+v1mo6PT22WwPemi4NVbQxuSAT9sdY3NrS4ihd0y/9eNKpLGxtaX9+0jNVf+6VvaP/9hi6e1q248e52aIvbCSguE/BuxTdm13r6oRhmM6wjrvvLkopA1395juMOSLOEkjjkDp8VBbJSOAiCwX04qMPGw8/De4cOLszyrGsbjO0wrcSa2lxZ1OXrt0wcz33hPlDMnpxXdP/eAyMAYdIBWxl0BXE7hU+ZjMVizv1En+0a8nHzlVt6sv1U4+7QiC9IZHwmH7ewcEY2MOIXFulkfIM9q15orljyKh6yDU5hG2uKwJZsdDXs9PXxrzxT5UFX0XFS0WxUkxkEF0haXG/+oyCwOdeUboL74a41jQazYy9I3NnGdb5B5mAbFOQiOpghxC+HlIPbD0WRw/TOVzCgb/b5md9r7KxVXsNDAtz5yNGGkZmLpMYFdaZ1rb2V0tt/8DvUGTaMCR0fR82UhAOZJKl2p6a7r6BP37Vnlj0glYlb2MH+/rFZ6GULGS0uLJhfNAcI+wyHwI1rV61ofv/9j420w4G7Ctz+5KHWVy/ZOrxx44oana4ZynNYlMsLWl9a0e/cv6+TgyPd/xcnmlSyaqLph3wGsQeocebXC8LHyIZGIsClrpn1WSjXBwIXjQqoIcUgfrzh587F8PQk/r35nyd9Fk0nHchz7OlGCG21DM4MxSr/JoxAzJSG2S2IhEHortnmeYGMxPPhBSWSHd9veE3+DNSLs8L3BU/QCs9l+J2Kj+6f0Q2m8nwHuvWLi6qmo6mmuYQ++6PzJoU5vqCguWJ7MAY9iagrCgyyNXRiYIgmS4/o0Eq1YlA8/uTJbEnRyERxSwvK6OisonwhpUlvYG5x88sL6rV6xt3hvGAsOJoQn9mxvYxCH8Ri88qWmThE/vJ/8d9OV1fIt6vb6RzDK5ODEKyZC0PnE4lYB+gVyFQ7+wf28LvGiQ4Awf+CerPDA5bq1tUrZiVocxC0acw4L2ZkgVjcvGp5wAKN3cwfuh2TRjCn3Fhbt26WeQWztaPDA6XTeXs/svkIgd68esXkN0CsCKeBBjlMuckEgy+vr6mQy1j25rM9/DU3LcrKmIKz+RkH+ocffugQRAHbtpRhhEvLy1ZxEiGGPVizQWycw2dQo58+fqSLStUISywKDuiT/QODN2v1uk6Pj60CY24KHGxQxixGyeZJQ5JKYAyntbZ6RV/4/h9QOo6FYVblxSWNgUfwthwMDIa9fnPLOq2LSt06fPfHrbDapASm510j+RTyGEMPVM7ldUTQLTOXekvpfNmi3DbWVjWHdpWFb0SVEyue3nj9VTN5rjZaygL1kuBSyFm8V75Q8vkoutJiQY3OQHmY2OWSVbOtZkPn1YpalYYyC/PKpxOWoMH6YBZbKhcFAAd0RrXO9Se7NJvOGuTfhYAzt6Ra9Uxrq6u6OG/ovZ97qMpuV2Oo9/Gp635hyBLxhNbTmLLJ5xBXYNMGxq3r9BxeYlMIh27QxBm8mPaZH3+Xf/cyhIinaWD/hplV8JANh0kQ//um5g5LQZvqnYKzKcMmMhpP9cN//lPql6QSs+3BVKdnFZNHsDYPjvb0dPuZNtcvGRFjZWnBulOgY6P2Tqc6JlGHDpEitFqzyvjW3duqtRqadpmBjiwo/qJ6YaMQQgjgHGByQTyekToQmSO/iLoGkmKVUUASyD5ZUAKvX/JY+xn9zi891fH9uiFG0RkxJBQiQZNLYWgd5tB1nRaWjbyt76kowcqR9W5yE4p0SEGwzmYHgSWS9DxEILBUQyHDxm5z1ymM0qy7ryHDwO0qhKAaIuANAD8zFjLI06irt754R9ffXlRpqWTSCIqHg+09rWxsqkWIQTyh1dUFzyne2TFOCGjcwmLJNIq1atP0zQTeY2PZbbeNKPTq3Vfs2Yb4xzXNpHOqtvx65vH+bjUt3iyTzmpuoWQ8B+b3+Ezj1pSNRvT48ELTRFOdxxN97eeeKBlL2+jDnjdM5TnwzFuWubMzewNM+rKUJBQtkAad/4EV6ovD1tfwbAxhzGwKEYxIZh0lRamF0eesmDAyDh61M6tDIx9h8oBd5Cx8lM8Ecka35N7V8EI8MCLcV84L1kZAgrinntrkkYj8Cgxhaza4r7OmY4z0zBjf2E56kcUcOFku6t/6DzhAW3q2+1Sf/dxnLHLw2c6BjYZw8HPSU8KIQ/gicKDiz06+NKqKfL6obGFeZ+endiCSg93o9K056LeQXCYNaYzSzWNv2mxo7dI6oLGNHGw23mpZYhnnxf7BkSL/9V/7G1O8UiH7gFBn8wWDGmDB5dMZFaFaM8iejuy0NmaZsVrzyibT5ohkxgpUjp2WGQInsjmtrSyb9ISpGoxNe/AGY7cFm5ufObn0bdECaWFonYWy3OubSTwXGO0WZg5AKJBacCaC8ddq19VqDWxOBibPHAPJya27r9jDzGF8/6OPzRj/xs1rNr/ECBmqdKPZ1luf/KRlQn7rW9+yi85mi2nA4fGpzUlWVtd1dnhocEwun7Fi4mh71z4rGkg63srZiVLJnG24aFXRHO0+emqbU7XVVBdDhHhUZ2enVhAE6ndgqkE48U0HLdlUf/BH/qjBqpCJ0Ggi8gf7A+KpVdCyRgyqhu2JqX3KzA5qdt8mzF8h8USjWlws2bWEuTrlARyPdXF2oXqH69JX3obrTRNn5/IFixXi8CzlUjo6qapQWlSr17LQ8LmCZ2WurW+oUq8qMh5pZX7R7Lda3ZYZ80MNN9SBwO3eRHNryxqS9bqwoKXFBe3u7ViXCqGGh/SNN96wB+vw5NCC2uMYw4/HZrUGs3RxvqRGtad//dOPNaoNzXeYsjKfzrrWS8DEwJXu/RkchphTOwGDetYNG+hUApQfhOqBNRg60AAB82BT9VuhNXPpCVZ3Dk05/OsQsJvlU3Xz/vwbhyfdMSi8B68TOl/b7KbSl//0DZVvrah2fKCnT3fNRjKRdmLVFBJOPqcIpu3plEGl129c1cOHj5TPl/Xw2RPrpAp5ogMnSuVSVvCiVYWIx99njVLEYiDC67CxcU3ofik2ISex3qGGtnB9yef0qW//dt17cE+tJqMbnJMwBSgqlo8pO17WV/7h1zWtJKyQeQHZ+hzN5mITPwTHuGta8LrPoAO07p+BzdPXKL+8mPFYsdDxBwZrgC4DYQnSnJFgbDYXN6mMRdcx03tJJhPuO39mrNdUVjc+X9Z3/uCrapt368C6CRKQTipHGk/iNs7qNJpaWZ437gExXujRMX4HrkWzS8wiB2OcWMqFBWXREF9UdXh6aPIyModtNtzsKF7I6ubtm6odOqsf4h/PLUlG8DUuLmo2OltaWTUkhu4RohzF4vu/uKf3v/7AzFxi05SGE0YYzOSRWrlpu6cZuVQlFB0vd//MCrkOIIJm5/lcZw2U6nNU6zztcCURyN3H+K40UhSqRhyaaXLDjNUg3l7fCnbmmuxfKAN4BiicMFDhMwVT/nCABoTGpTsYnRAWjw90wT3ZTebjRiw2MqGYMrtWv4f83EZDAyc3KTLSNJPTl/+9NY1HA+v0U/mMJUiV55ftM0IK43yiW0X1AQmKQpIkrfp5Q9Hp0Nz+OFua7b5uXL9mfiF2/BgAACAASURBVAaN7sDu5bjbtwPYcr77HSOMgaQaVyaCuc6mETlBDkagee2OcW0iP/ETPzVlJiakKYtLttgg7yD2j0OcQCozGKicz+pod9vmPBilW8grDMX/l6k3j7F8T8/63rPv+1J1aq+uru57+y59N3s8YwYbB/A4wjLGghglMZGCiUTyT6SIP5I/sktECQQwImDLBmwsslpEUQKExArYJPaMPTO+a2/VtVedOvu+L9Hn+dbvzvToquf2ra465/y+33d53ud9HpQf/D7L5QtKwlTM6sSAbeYzK2CVdl+1YzKLwDAPgf0mujm6PFVbM97IUPqwzA1xYUEBB0F6VIDiVDP3yjPnp2fCu6luCVxSxKnf2Tvvvq1EcoXiUGdosVxaQQ/RBYIMO2TYgE1WC81RWaPhAcEiHY+79vrsXGyuyvaOhXwrmVK7h74QaYOH61Vdkzli9G0bdrsW9ZvFUilr3FRVwbT6PZtPxtZut/QPB9JjHXqVuZtlOOk+KPP/2r/9F20rGbfq9bXld/Ysl0uqiOi1O3ZzdS1JL/beZkufkl884tPcGN/XzmBi6VxJEEc8KCdQa/S6oodDrIIotL+9p4Nxd3ulouTR8QNnPXc/8G82G7ZV2YIvZC20YoNOCpJ9Y9YxWu2u7e3u2uXZa+t1O+YLh+yN4zfs9PTCMhslrUSNkGS8Zzfn01mtTPVHfSUCuqD+eGA//dM/ZbXLK/v85JVgJt5DPJGx9mBg77z7hnWaTbt9XbP/+xe/sOWIHVmnSBSNOCcKrSfcG357gYJ/9+Zm3uUEYvr+YM3szHU1LghBLNIOLiSke29TAgPBgEvtXF+ApOj0KSKpzB2c5nU+XoDwZv8epOslbgc1OT1mulbm1O//qaJtv7trvtnAOsOJFYsbmpERKDu9lq0XC83sqXo5H2hbc4Hf++gr9lv/8rft8aNHkusEmoQUwbk6fuOxNVst6ZGWWFcLhXW3QJV4vQQrCrqvf/2H7fe//V3HRCxv2Mff/pYdHT8UktOsNaw3nOjzxqCAs58Oxa14tG3xRcx+8+/9rt2djLWTmEyHbDnxW8gf1OcIBKqguYaxCyTrnHiQwGTi6lv53b5iiE7DsXUJ6tocEDs8pgJ4sXa8CuB8iEcWcPaLsI5h9/I8QhJ2nzuj6fVCMz9xEGAKW0ja30CjsP1z7wfs+GvHligGbd7qiV1LkZ7J5MXcD0Uxn2Y8upQ9YTgQs4vLM8ums5aMRy2TdtZaFFUkl+K2U5PivTGDvr64sPVqLvnGyuaO5q8xZngpxCHGdlt1M1UIZk5cZiR4Xqz+RMLQB/eFg/bWe0/t7uZWsPU/+svftMVwar5A2qIhn4pdD+Hw5pfeqgtnnJ1SfdZSd4KD4Qg/3Bk1Kvfm9kpEyCiy9XCvMe0lTW8urc/xHjb3fqbnl6q/zwVgRMNTRd0unbZGw2lly9WFxibiXosX57y76RWVDo52a00OLYKB7c12HZGU107s43NX9+3Dv5bNjohRxj74w2l78GHeiuWMZsToB9daLXX8pVLZbq5uRJjkrHB3RQx0An7WuatZKha28XQopGNpftvfPpQgzyxoNur0NTqkGMTTFdLXoNMWOtqbjW3Un1o4im/rQrHWHwlbrYFYzNx8f+Wv/M31ZAolOCCI7eL8whartZi45ULWOr2+DScTdZqwC3EfQYYuFPJL1YeKitkjVTIVS6FUsm67Zc2aW4XgA0EkAb85IEHR3qcza9/VBRdw8WSdMxlJbQJrNAJ4GIIC5uCJpDReZ+i4qrJrKRFDVuEXD0kHs3ojMWYuFxe6UN60k5MTe7B/oBnS0x/8yE5fvlIXMAPqqTeUjL0l9HazJlcATiRi8eOp6zo4mFxoJTYSZdOJKMwxyo5GVbEsJkOJOtCxwhYjsMFgRcSBg8NaBgdExJ97RRdXVbo9rtl0aX/xP/iPLB1kjnluG7sPLBg27URxUSRVhtbvYCg4gkOCCwX+inQjGJtDQkL0HqUnWoRbxPuRhAyhGJXTYYqgGOLD4WBppQyGt+iIOqo8NnYoEdUbTTEVmSmgdsXP6dRrSqZuNriyJIvqYTeYf/7shXZ9Cc6OvTdTAcLKDzPYMfuk/pCNUcmJxwRnjgY9fXYwltPJhJIJLNPZcmL9Ts+at2377m/c2aCJEoyb86RTCQULr4vxEplXuXpJy+tmKFI8GNclFKBCR7fX+wAXYG4N/E7BOPJcR1wg4Gv5h+8PtOT8St3M24PXnE+pW3niZ/HfPeSBQEHg/R7LdG3+YMz+2F94bJP4zIqpqDXaqHzFbauyLQ3V6u2lPvOdSkWrLHzWkERiibQVN7ft8y+++HKhHllLfmEUUCyVxDTE/xWLQqIGEo4X52f6Gu4M5LOLC1cs8h7SOI+0mwrmzP7gFUCu4Psw7nBkE5SsMLKe2LAdsm/+w0/M2knz+Zc2wwsVsQuUHvGmpaOznDM88zm5O3BfVucQi4CgsvTFxcQnqtO9TuZjbQHwVxwT2u2VOiJZRMkYogetHfdIkgWw6f0uiUTiEY1VmPfya+mbWMRStowtrfxOyv7wz7xtJy++sO39bVusg1rrAhXj/cs5imAdQKmqp46klMlp/AJvIRyLWDLinjWjIM1gFyslVz5PORjNpnZ46Paor69ubbO06fwzx7hr+QTXI1l6fX3l7j/cCgTwx2PdO84IzcTGVkVMWuD72sdd+42//XsW8o1sPguKGe+hKJp13tuvuQLOsZk98g6JzCPJOYKXYz57JCQUxRDXZxWGX17h6ekre/N+j9zEz/NY2g6ZQVqTnXzWX1yydjvcWEo6ZMcreL3dUX6OSGP3rGDv9fKzxL8ZDHU2JLqjTQjHPubviwWOWcTCxAlBTe7gq3n7sZ/5qrVndavV63YEvHt5Kecr8sVqhipawlY+NJ9DMuwAvvcFQ7ZR3rDNEiMuNhRuFOPHk7WKfbgoeJ2iu073/OrFC9va2lTBg980WyVDJFg7fc1Ny8WSjSGY9rt2dPym1iuVTBFt4E2kkilVxCxzMxOdDPvaVUT1CKhh/8GRpZJx63dRKIrJvJiKAQiJ4SyySiRImawI33euEBx4iDkIBMB6IjCBYcPc4rFCshkNh0pa3CVWXLLplMQHSCAPHx9b/fZWLCqEAYACaIt5IBxs/mEmBGEoJVPxjr330Q/Y7//uN6Wk9OrkxI6fvKkOFVIEwgcEaafgwYMKiTVM9Xt9fWE729t2U62q+uRrnMTaUJ0tQYBD9OqLl5Yrb1hlpyJvz5uzK81PmSHgT0m3D17vYgHKTHfqDryLAbRNsgkF6bxW9pM/82/Y3lZJO52F8pbmVuPeQJWsLxKyDPJi8ZiW+89fnQpmwVGnjitPoSxvPQJCq16X2DmfKdZBVF49Zmblsh3ubtmQ9Rp2O++NAkARsDS7uLmx9999V9VnrdOyUCxpbz9+LMUX7ItYX2FGwTnJ5hwzFMYhu3Y4w0RwpZcyT0KX6sHBsU2m6Jb2LBZLimRExU+SD8HGDAfFEAdRgDiA8wbFGOOcUqZov/2rr2zUhhiV1BmhWhRx6V7Qm89RpJT7/UXv372A4M0qnSWYIyXxmVAUqbLHug+6v8Q0gLyAxqL3Au5Ijo0kFcdFdN/re+L13utwwcQRZDxGr/ea6J5ICl9CwxA0Vj77yp/dMl8xYPNe29LZopIDXIWd3R17/tknKi7Ho4ESJMEM/WNfIGxnV7f29htP7PrmWgUJSi4EIkGtkF6Ax5DzQKhh6FbAotGg3g/3g3MMaYJkqoCMQDrXKOwSBvD9zU31fi86pCBeKFe00pXbSNral7Df+We/bb//j84sPo8JhVoHV/LSZTE/X8zZItizXD6rz5MPdricSuEsEPLZzu6W1e7qunfM3ehshoOe3kMml5ftIw46BED+jMQzmrpip151q2ypUFaxZDKc6M9tkpCUacgPgpBS44R85Rtf3bFHP1awWD6j7QLqy9zGpkXDzlidZwJ6RacDqQ94E3GGdDwuBS/eDysisWBAghcgWNiPYQVIfCTwI5qSymSsXC6IOFatNoScIQEoxMS3FMpC7CA5cE62t3YEQ74+fW25bE5IjaQK/QF7/MYbSg68r//n105scNm2bpcmRyHqSzjczRwdl4Jfnha5kv29jjHFrCe16t0HCjviHPN50AVv7u3xOPheJFHOC+fjSzPuROIeZp1JYIEthEgwolk9FmSBoHOkcesviC24tSg+I29M4pCexT2j25kUeBAupFQQCidL2f2yM+bfNff0x5SLFuG+/fCPf2Bf++k37IuXn8qQ+67W0tiqvLsl8w9GZC+/eGZvPnnT6u2Omph2ncJnQ6NKmrBELGgxsZSWFotHLZUuWrMztFYD0R3mvSTysIrWzY2SXZxdalOlP+xrLCXRlmhK47PpcKi1x0g8JeU531//6397zYHa3t0VBozAAhXY/t6u9TtNzQhbtZbYlJXdfVstoZovBe+QWPiAkeYCqkHSSVWN5J/Mdvd29cCpbOVrio0PnUs6ZdlEwrr9vpxRePB3VzcW9AG7rNSZHjw4sMZdXd8LMlC/15Ijiyj2Iiu5NQUOFQeWWSIHdtTvqYOk3eeD/fqP/agN5zNrV2ua/3ZaXa3+RBFPGDlNRR4cWpxccmZVOB8I1tzbEyFBPzO4cg4p7bY9e/bMkvG0rRWY/JL6u7q4pvUTYen8xYk6SA4DSZih93DklDK8apFqG99KMUj9Yfvxn/wz9vTdx0qmg/HCMsgs9oaWKeQtUcxZPhSz/hyPzKRVT86sM+pqzpFIZG0y99mTN/bkMIIQBkxEIDDgegbmKBU16k2zBfuuPLOVVIe4iHwG7NE1ul0t/CPyv3u4J+ea4HotX8ztB3u2nDiJM0qlTp956Z7dyrLOb+dfPFewgtDE89rc3rIcaMN0ZFfXl5ZMZXWwTZZWYUsVCnIpevuNR/ab/9c/s1Q6b1dXF+YPhC2XL9vRwaH9+n/8T2zcQkErLiKNiHArB0NpR+5+HeL7g4HHcvSYg98PKVHl8hy/XBNYoZASUxfH9/WSKeeBZ0wCJvjQ+WO8TVIlUHp/39tTVUd0T3rxyDN8zfev2rj1GwpFB/OW3tyw1s25Zn7AR+zv8tnVr3A0wmwhJ2GNb33rW5JqJJnOVj7rNVqCZYFiB+OxRB+4G3RLMDLPX7ywIOLws5k92Nm3YGilZ8vnRXcA2QzCE0Ui0o93N5eCqTClYG4YWAd0RyEjqcPmfSUyFk/4bNaZqJqfL9itXUg4g/Up+BZb22XNjtqdkeICWquQZ3wWsWQ6oZnqRmXDZqOe9iJfvz4VQ7lVvbHNrS3Nknf29yyfSwsZQ8gf8kit0XQmFs2WRDUS6ajW3iIBfCTdHi2jlng0KfJP73pkLy5PbPNBxZK5qKX8UXt2+krcha1SwYLxjLMQW7ErGVXSx7ILpKfTrOu1UHCVUciBTcuZNST2UvrzTMopJBETOCMwdSezkXtvi5U1qnfW6zq2bSyOOUBajQaQuRjKq7VMPXhenK3K3pZ8QhfjqeJs965lA//Uiouc/eNffIX3ivb8PbjTrQM5AXt+pzt08K5zYJLQzr3MKa/Bg2099jnwP7aPzNe9cRXvzzkAubk3sVCi+WtnV+jBvsStBXF/tbBoKGaBNQztsFAnCklnLelIYIyPgIC9+OqhQXxvD/bld9cdgxY5Rr7nOOTB2MTPbDJti+DMvvazb1nlg7jF1wltS7C+JM/iaMQKCAP1+5YOJ+z86sqhiT7g9pQ1Wqw/JYTMAe13W5g+xIWuUAgy1qq1unpPJOZ6s+aMze+tJVeLtc3YpsexiUIPv+rZUl6+bH/IUQb9epjXv/h3/r64WSx3y2x76kSWs3lWPpgXDFU59boDYeVrhuc4kAQC0gXFGaHHnuB4IgcXIA9stfwhR+RgHshwGmiBTgDyRDqbsbu7qshDGRGQJpTIuvA85GKpaBtbZTt9SVKCFJWwiDEvYXUh6IyjM0lVrIgusA6QyrgZIwedh8DAGuo9ECkXAa1cb6guEgksufu1CpaWEV8nuWxulnUYcsWCHjxVqdQ/pL0a0DwYmANomiqVA0e3+Pr5Z+qsSNS8z+loqv/OwaRaXqyoHJ20Gt+HJOux8viar/yxP2Hf+Fd+zK7OzywYidqDvS110XQ3pULJ8pm8Nbst6SC3azUbzcdysImWC9ZtDyyTyNh8CmyGEoljDk+ARykSLGD9xq2IDghN80w2H+xat9O1bAbYvmOBYNiCy7UNe11JAF7X7ySqwCWhAq3eVM0w/C6UrFG9FlzO54oLEHP26cIRuVqNmi7l42M3xyNwUN2z8zob9d3qCFAjilbRsIo3Pgvp6YaThuJbMpy2/+OvfsvGbfc++Hy4IF6y0sUPOVgQtp+jzjtCDKsBzvzbdZJcDIgvrCl5vzzGrae64iVkB42xH4vyj+tmSW4OkkJz2RElHMMR6j9zP8Iua2Ks5TjtUaA0zgK6wh6ZCXWm4DJk3/hLH1q66Lfn56/tyaPHkmhEMcdJLibs7g70Y65zyA4zUCLJPpdKa74ksXcxKlc21Kw8J41YVhxIEt6CvlYOZjPb391RMun12jI2huWu4hNGdb5k/WbdKuxVc7v5HlqLGFt5uyKxB3UQoaC1uy3bPnhgQ/R+EXPvdm1rH3Nz12Wwp8zcfDplPlsV/IdSE8xZmNuyM1y5hXzOjVjxeRi0LmDzuQ7aHTHmGRmxGjLqjsRGFyISClsw4FPQTCQjUg8bd0dOQYk593xmyymoUUoxA5Y8AiNeMuA1pjM5ERi5s48ePVTsQAaQuCGWbdy5BHnrIKFA1MLM6kNBFY4rGoryhv7s4+/+gZAf7jhjDpLmuD+1HvaMEYiABQnPTAZ9CcaAVMHMVqAPBOV+4osEZFXJpgB39PTsC0sEshaOr+3y92f26l92LRBcWX+ImEpCMpNj3V/P9gwCmFsPck0F2w6cdWD1tVAvoYAyaXAdOefbExZhtMDnzx2KI8JBsXy/Uuaxb/m+nCXullekevfGS47cK7dbyh4y95XE6vZ9SZB8L4/f4sG4/A6cCkMZshtngmI1k4rabQOVu7CDbPMh++qffmilh4ylpvIbhUAUIPYl85ZMxBSTzs7OhWDN+Zn35uD5XMaevT6xdBw7yoXFokERGTcrZbupIbjDCsxc9ylXKOk5++EHFdFm7mqboo16VTRqdZzHAn7pE4wWJmgYFDCRTVkxnZXegu9Xf+1/XBP0gEhINt0ObipLBUY+AHaqmCnRBiNfhi4tPTC7k3vbW2qdgRhRjyC4EHCctyn7lA4XB1ohmfAXBRHiS3l1LtUc5NNUQXSaYuxuljb0ENBjRaygWq9pZpWMJG21nijRwXzMlzbs5MVLOz566OYE4YAeCD+fOYVsp7JZ2eVIQg4J70DgS9iFPwPaFbklEbfGXUPvmR0xigL++/Hx8Zd7ctP5xC4vr0WGoPBI3Rsbe16YHluXnTu6jLtqVUUI1S+viyqSgy23eIyEfU7jlENIcvgTf/rnrJhN24qggD3cZlGVLZAXBxxHA5RimFVfnp5arpC0kC9iM/avam0z/0oqVRWq5OnYQr6QWMXsbVavbi0KYWmIvKCDYehWYfS5xAHTEhd6v9iLEsan0MGHVobrSQXrUCwh09xyPie9UooYbNQ2yxv2/PRM5gYEY4gXiC5ARgO2RLsUJ6JIwHnQRmMJwYywUCGO0MmwVQY1HWu24DJo/+QX/sD6DQePicnpdZH3r58L6KT72K1zThRut9RpSnvkH5c4HQ3fs3fie/LZc6E95ihf7/ZSYR06kXs3i3JKR06I/Xt2XhBo+FqnQ+opI7mO2au6+TteouD8B2Y+e/df37JwYmqrSMDee+89QYPM0EAVUBRjjYJtA+BD9KiB9kH6mGlCimG+B8TEnbmu3ikAsZeN2D+71Lwfzr1magG/bZXL9q3/91+K/j9fO1jQEUcamsMiv8Y8GriKIIBKGB0OEo6oIVFMZ3JZFSsWDFi/21VCYSML82tkG3HtmWKi7F8rYZyfnVs8nralHyePnBN10eviPA/02iHlQE4CvkXf2UGF7B0mJL/J15VKW9YdDGQCQGF5V72995Dt2PbWpgWWPmtQvIPE8BxWJn9brNGw22NOTjFDMUcRkWDcMBooPpAQ6cA//vjTL5MpowtvDECsiGudzEkIXl9e6MyyHkRi+uLzTy2bzFr1rip04M233xITmHtDEZorF+yTj5/ZYoKeM4piDi4VkiFlJrN8OWdbmxV79uy51e/qev/xYMx88YUdVZ7aP/wv/0+btH2yowxFApqns5Lhdah6JubkTN2s1JnWk1Rg5TJbdgkQUo+7QxQmjCBoSmhyGGeQkRnxOeTG3QM3I3Xn15u/eggMecITK/ESLO+H847MobfzzXiBXx5i9P3EQc6pY84DObvXD7l1PltYIRGx9rhliY2svffHK7b/VsF8obWlYwV7fnKqz6Gys2tXt1WNNEAQIR3x+iFJMu/Er5SZoUzZJ/N7B9GFQzqLeWmI451K8QYayryagoo4slHc1EiEvz+ZsoYZs26nbTvbFYunczYYzaSc1GnVLZ5O2gr9hHjCfH/jb/3KmhY2m8la/a6mww9Di+pGDERVDknNloCjSAYo1OAJB2EFRiakAhIoSY/K3LFkgSKQ8eLDZQY1tGJpQzNRCCyGXmImbVN8A/2mypmDRbdEYKGFpzuEhAO8yr4X2qLakRvPbEhSG44sh1WZVDxc38FDUSU1G6uyPjk51Tz18eMjKVZwgagmuTTvPn0qUX1+Tr/jiDi8Vh4+7wHIFrKRZmKxsJ2fX7p5k/kFFQBd8v3Q8mSdhc4e+IelXpIOQZKuTc4ykuxybvHMmSFmePM+Xvcf+Yk/ZW8eH2n/lZnm4YN9IQHY0DGfgeABuwxWK/BEOOq39k3Pzm6rso0bz9DRdDrFQMG167q1WC4PBS2wWmmWxX4pHZDmEeOpGNdQy+ko+u2++cNB/Zzd3W3LAHnIVm6p4b6cEfw+e/7sC8sWyzbsd6TRK7gJh4po3LLZjDWkQxqzeBrj8aaKBbmXrFeWkU6nqSuNZzJyvAFJSMQj1ufzLm1ZOOa34DRg/+i//Za1q87CjOfL9+Hs8fw5j3SgzrXFsVW/RxpyCZwA8D0I1hGnJCEWYP/R+Wx6jEWeCUGBM+E5woi0IOchJwRBQPKgZbca4y3Ko/LjAhrn3dMepWN13aojgExmE4uuo/bBn9u1VN6nZMrcmte+Xdmyi8tLK5crkogbDnua6Zxf3trB0QMFgg/efSpXJ14nCkeMMuo9oPmiffbxx/o5sUTG3nrrLa1rIH2XyOXs5vzcwhQC45EN7uUcSVS8B+ZdsFk5V6cnn8urdrbCAWotOAs4OZNjZhWzi7NbS2USMg8g2f7Q175mv/O7v2Uvnz0zv4UtX9rSXLxSKSnh7+4cKNCcvX4tE224DAQuzh+JlDtK1KW44rPjmaI3DBcDvkSn27F4PKUExhip2x84ON7WVq9ey9GG0QMw+eGDB0KEak3mY5tidT5//lLdET+L+MF7RugFzWt+ZbMpzUpJ0g46jVg84qQPCc7o7/rDMbu5ulByBO3hTPfRA/dpGm6xUFiFM50xM6JoJmrJUNTWdLmZtJ2eXwk6hMORSOaEhMHhALWA6MXcmPjF2g1FJf/b39y0XIXXO7Lhi4X9r7/yLZv3IWuhwhay8D0pzoNnHSPWzfU5h9wDim6XPVDpYTwDrIuZPTq/QPjAq05gQ7u5GH1ANkxnpC/gCn63BubZ8PH9PZSFn+HuhpvdkhSJ+6ziuHvnihJPu5zv42BpVzh7hD2voOW9CmKOxTRSGffNdp/G7Y/87Nt212tYNp+0oD9sQWOlqapGiqaKOMPz5bmyFcBuNnAuoyqavUq5LG1rtg9IPJCH+Iy3tioSIKFgVQM2HqsgwxWLxI4mMQx3kBAY8khCoheAG9c6nLRuq6tGIFuEzLS2j7/zXXv7rbfM99f+u7+7prMEeuAbgEU3m537qpsHhAl31u1TBqlw0FOM2ptvvGmffv6phaIhrbvoQdyLTotUwP7cfZWv7tYP9o9ouXOOAXIkYTBjYe8r4gvZbLW0b37n99XiRwIhK5RLkiLE5WT3YEtKSZcXVc0lVn7UlkJ641IhGvb0wHgNzFnQrkTgYDCYaNgfjjgCCgeAi0tCpTNVt0HnPHXLy54TBv8dOIzv5ZL0SFUdEBZdfGVnWyQWdvIgDogVvFyKfITwBENrGL2449C9oTIEW01d95Jq7XsC1RyuH/iRb9hP/sSPW6NWFeTK92KuC9zOPhTdvI+K0reyhX9tzX7XOjddwd25ZEhwBcQxFp6BK+6qTUHwzLd3t7bs8uxUcyISHrAkBVOhVDZ/MKIdvEGrZ6FkzCLxqDqP26tXmmVt7x7Kl3PUH1ghk7STk5e2WDvyD/M4zgyjgf5o5AhnHOpEXMxvPh8qXp7b7sGhdRo1dQXPX7yyo8ePxdRjHgbrmQLr8OiJlGhuXl3ZN3/93OZDN490VfJal9Pzq2UmJ6WUYEhFTTAA8QMVJALiUIvkXFbmJZDnuODeyoYH4/G9vb1RL3hQELrO1i3/c2HxXSXwEDQ8qJngQ9hwYu4+G0/GlmLfDXIF8x/g7Hv1FnUSIb8F5iE7+Kmkbe4mzRcNWZRFcZATrVoULJJM28XFpar72YxCsSjhEmZdl6dnlsdOcDi2Yj4vFa7izrbVb2+c8xL2VBG3rC5NZFiUjDaiEXv//af22WefKLhCgiNZiJASjlsolrIA1l2hpWVyRWsO+s5xqD2wSJLgOLNRf2T9Lt0K7gwBwbMwY4AdYfdwr5IZ9vIS6ixh0RcLZatXa5K1g2yYTMa04+2g+InuljeXY1WHJPveD/2giBxwFyhkWT0RUzxfkjIbzxFCHKIgF+en+h5PnjzRxgHKQXv7h0osZxdXev+IvEBa5DkKhp1OA0bqbwAAIABJREFU5DJCvEBdiVjHzM7Z1fWsmEtrjMNoiCIPJSj2EfcO93WmZ4u1OhqJtLDSFY8pqO8dHkg5rLRdstDSZ2cvTvQss6WcSHacicFwpoTMoeE+TxczG/ZHtrW5ac1GzXZ3tmzhW1k5nbHPn72W2tJqOLbf+o0b65z2pXEN8xvDEe6Z0LZ7SJZzLtGMpXOKwQeZO454AYQn7RXzJ4KD4bowD2Ueu9Q9mWonFx3ajEiMHmuYURmfuTfaUNNyP3Zh7u6NFDhvLrlhR+fuH+eAnwNSxHP2+BkkU2Ig39PB1XS/9/PZpVkyG7PkQ7Odp3mr7Jes16jp3GZLBYnWdxtt2z16ZJcXF/bwcE/cgcbtrbSlD/f37fqupq2UavVG0Guz07UJvrKcz3BMSCHyg9hEOkTMtArGGWLrpHbT1AYC8qvvvveuJSEbLeb2+uSlQwCQFwyE5I0ajPksuA7bx9/5jkZ9vv/ub//9NbuMY6rWYkkLv5ss219f2FQU+7Rlkwlr1msWSyUExUIUAutHZYV9HDoxKjT2l0hOOKbAoCpkM9KlRCwAUQMuYKuDYfWGzdcLsQnvbqtW2dxzH9aoZTeXt7Zeh1TVU+moM04kbWOjYnc17KZGmsWxBkKiq1dv9SAjicyXO4I86MGApdqpqg2W1RFlCCzNRuOB7Rzs22w8tPHIeVxiLjvujTVr4eJJ0F4tFF2oz0Jrn8Sf2e3rdbt6jwhZY+mzWJsu/ARHgVZbXqyQKajGb2tV/fuzTz65DyJOPhDLq8WSpLrUgeSQP3jzXfvZP/tzdnv6hUXTOVVizHVJ9B999JF1uw2bD0YSnz69PDd/NGyTwVDIAIEaRIEiZbow60zGNms2rVCqCOZezOmQHfxNcIa9O5k6ajtwrWaOSiAzQdHHjx7a2csTzVwPHhzZzdW5LdCKvYdGCYjxSFLi0qlsSnA8nyvIAtA7BUavP7Ldgz3B25PZ2DLFDZsNx4IJDx8dS42EgsWzsMtvlG3YGdt6PrRCec/+8V/9PetV6RogXTgIl0vosWYll0eAuK96uXAek9YRlFgTYG8toC6cr0ONy11mp2Pqwb9U7aAF6tYCUOq9eQ8wlKv2gYmB5vn/HkOSryeAefAQIwJvNYbXQoAFxwLmC/sjNpj27L0/tWf5h1F7ePC29fotiXocPzqS7jVfc31z40YUKEllUtZptJRA8pmcxRJJWxkG7j3rsGOczemZALczS2y367acLqw/GktIBcF8/H8n2JBFcC5a2SpoCjojFtHnSwsHAyrgYujp+kISWIEkRsGMlCHvm8+A17mYr616d2Ol0oYtFj471Fy/p2eorgfrP1tJzSqSSIn5SRKdTvv2lR/40Dqtnl3Xaio4bWGC4Hj9vHbu9WZhw9Ilx7aOBgPWuqvbDCSKOe5obKGAk83EeYVujg0CYhe7k6PZxOLMCycT6/SGEiQpFPPWp8jwBW3SGdjcb4LrQF4oAgqVkrre68tbC8i9yCSxKei527VVMKg7U8AmDyOLTluJmAQMqSiXiolE+fjJm4pJqVBEnsHsln7x/JmVihs26HS0AVFvo/jmkg0zOuBhxPZBtkDGmszKfUvLZVKyGZtqnzxtuWDMfuU/+R0LIjiBixYrJvfkRm/GT/FHo6I10PuxkUdQonj2lOYoFJ3XrttDJY65UQSFI3Peou6M5znqisHv6efCGAeidlKCyEAioOJcXjzpTg8SlnwkDPwlM39E7+nlEZ1h1c1B1cz/EcahoZr0RjYbz+zpTxzY1kdRmy9jlgixVuiEQjxUaLZcSX+a84AEaoiYNxgYKn7MM3vSr3ZqTK4Td8ggnzvFQuOuqs9wsV7JBCSwQK42q+eHAlQ0nhHZEfcsitYhbl3NupqE3Z0daw2GVizkxBzutBuakUPKJJ74funv/NqaDwVJOSp7VPgRvb+8ODd/MCyVfuYAQIAkUxJpnDcgDUZ264D55jJwBXcGJmBWKGIOg/3ZVAdTO5Zrk2oOFSp/t99zkC5wEyzCwaBp4+FEmotUfVTQSop0vMGAvAQJxriCoIrDQYcAQUIAsuR98JCY8QEZvH55YkePHll+Y0POMAEJXoet2mzYZmXDXr54Lfun1Xpuo8FY0AQVBgecboHPRHNXVguSCSsXirpsPCSo81S9QXRPi0XHTm629F7x3SShdPoO3iRwEXSogAnkjjnntGO5BNLufPLUfuyPfsNuXn9u5Z1929jelnzeaDCUPiXVlYgyUtJZ2eHBgb38/AvXbcXCloyzQuKTCXkHirufy5jVfDediFiX9xCPSakjX8hbs9lzKyKrlaBpAkgmk1KBEo2FLc7+2hxbu7U16re2mDhVFJFN5Ou4lssP1nbAWv1eR7rLSDNCSuJ7/vg3viFDc8YCMMTZ7eXXweGhLhYwsCcviI5q865l4dDK0smy/YtfPrHmNbutTkWI1+oxaUliyIsxa/Mu8nTKbMoRMzxWomM5OmiYIobiDHSAapuK2GlN871BHpxKDzNCEojcjgLO+UKQMKsn950mr8NBpc7dwhO+oCvm6zULxyorRPcasACMbV/ABvOB/ejPPbWHHwFTOX1ruroHDw7UEdVuqrofOIWwiN5ttjVrBgoEgans7erSMw/Ebeby/FL37P3331dC6vdZHl/osy1VKpaOR+zqtqFdSu4JSZohAp18iu71fm8YiAzYNROPmoVDsghMRBIKSk5sYi5N6mI6LVSkiJG5L2grWKg9Vp/cvm02X7L5dKQA3B/NtM/MjulmpShP1rPTU7HTSUbxkHN+0l2aTnVesNtCsq2J6hAkLkg1+bwQF+wWg+GEzrvmrYKOU7qbT958Ik/eXv1ad4y5aYdOKRSxwWRsb7/z1D7+5GPbOzrUiAYlNgqUbLGgZ4zxd7vVlOUc82mYttIrjscF8aKGQ0dK0mOWxtiIAB0OosMb0k4qn8PD/X29l82tin33u9+1dIpO51qztk5/JMKk7L+Ae0GdECaYTFyS9MP5qFs6FRfKUChWrNGrWym+Y7/3T79tN9/223TWE/ERSFi7uRpZ0BBQ/AFfe4Wfk+/jvfGF35PTdOQjbzfbcQcYl3DGQSBZ43EjEO4639MVnc6Xllm9bNBW7o4RI4n3fAbeyIT77cHB3AXgVQpqUCieHZ8w99RBycRBlDsSNov17f0/+tC23gubPxG1cCBn60XLVkNHguPvcOfQPEBv/Oa2aqk0+slxS8acH6oP7QManPlcYjZO+ASL0NaXsPW431PMYOTAKIMti+NHj2TxSPxEFYu7xvgFtCwg0qtDoZCPfPb6teDe6XBkiwX2miGNLyGy+X711/7nNeQIWmLeeLvvhAWAWqhUhu2OHM4LlU3tJ+FXKWJRLK4FfWABMjnMJ+T7eCNMlMCsEVz21hiASVOpjJIVbFeqvcsrV9HeVG8sk81ZuVy8F+l2+6AEeMSJsXSDlg3UUcQ+JxyxRrtlDx8+tLubawWSwcjh7swpeeishzRqTbEdUeuhysXLjsCFHizeg/AA+JnxRESiCzrcU7dyw+dBkOA1MN/I5HL2+uUrrRFoXnEvtUfn+/itJ5IPnAxGOlyIiONyg46toF2EL4YjHQZ2TzlIHE5+ceCoBPePn9hP/Imfst7dhaUKG5YvFwVjN+8ILGHtlPI+8BpknrNX2ZZaTjIeUzJtt4eShgtFo0qIk0FX1XC5tGEhP8SSvoO5ZVgds+cvT61S2dIKA5RxiBXAwByw/YM9QbLBaFxzqLffPJZuL6/VIx6cvDq3ncN9e+udJ47ZqM7NZ+WNsmZIkEWY3Xa6KBwl7eNvf9feefquLiOzbj5jVJe8SxINU/XKXMbCgZT95i+9smGTbtF5WHrzZUc24oQFvlwDcBAtLh1uhuuqcieKzt/jz5mzu51TyBdU5sD6MbeysiKJOl9TGIlAehIZUMXuIG2p7shE3He/u9n+ckbKc+Tv8X08xxIY0+uFz+Y2taVvapXdkgWLZm9+9cC2Hmases056Nv21q7uAIXBaNizXMGR4tjtLqXzggBnc8cDiCZSditf2LGVK1saSdBpUFSSYLS+MJ5oXYWUWswm7OIKtu6OZtlAm4wdiuXCl2QUPqf5fSdfzMZEeGIvud1oW2VzSysBIBaHhwc26/VtGSBG9GXSvhihnexWjLDfk1l8uyWDA+a3OHNwfzl7cAEIntg3UuDkkERcL3XegMW5Z90+mtaYmoel0kTVT2GMU5Q6pulCdlwQq+jG4CEwdybg49JUyiXcruAMk/umJWOIqM9s/3DfuuwJZjKC/RFYiIWj8sm8uLyQfnQ0HrVcNq9imUTC/cdhBC9eYgbES5Ac9KVhCvPMGH+B5PB64YRslMp2cXWpRJlMp23YHaoTIl+wt80GhKBZXJMyaZG04CXMkekslOzq/NJ297bs+vZCakq9fscyyU3zz0f2L3790pYDDEMGikFwSzibJDzZ/0nxC8s/t+LizSU5m5wLp+LkdsF5DR5Rjs+HO8DvHuzK36ED50ySrD3iEXGbQt7bq2bEQ87wvt/3IzaO8e5TAQpqRWyBuMU4itfHPj5NUigcs2BqZW/+SMHyDwPWbmEFxxjxoa19Q+u2XBPB6yXO62cEA9ZsdXTum+2eCn+kYlnpq99CWHXiDxRo1BOeAATvvUsjtbn5pfZwJpe2/nCsAp/320aHuYsyHBv6ZsWNrLYfyGOsfm7h0V2pSByIfXB20SHsIvjj+x9+439fgyOXUUTp9GwplRifhf1BS2QSVr29tka1ZhHg3WhUMl1UbjDM0MSl8yTo50pFWRnxQWeTJKq5nZ4iXjARNMBg2e8PCeKgAoIQMZs7khGrALx4schWS0uCty/pMKmOg4KYEB5n55CDDoR38vJEH/Kg29EHZ0G3lE43y/c5e/XMMum0diL/0I/+iDXqLXv26WeCF6n6gVA4XBwausS7mxvHYl0sXMIfjy3Nh2hry22UtCzOBQP+Fb09GpABtw9f0VjcJr2hVH7oVknW/S6C8XERFe6ur3Ux84WsvXr1QkEdZi0Hjl/SK97Ysj/5M3/G1qO2+aNJq2xtaOcOWjY/k+rSH3XaofPRxLZ2t1UcsKjP2kU8kZfBMBAGAujTQc8C4bhkHlcz1FSmdgvzsFQSQ7rbcZ245zG4RKVpAUkBC7OETQY9C3P5tOwc1oyVz5sDDMSViGdsY2fLoomoZmxJsWZXCnSc4GeffSGmKZ8zVR6X6ujRsWzwht2+JSNYJV0qiEolK52SEXk6F7PFYG3/9G99bv3GWF0Uyc0jE3l7plxyiDCeKpFIIUqWLpigKsWZoquS1+J9cuU8OVg2KHTEQcg8DzpYV6HTsXrrMZ7oA4nLex0EHb5eqyphJ9ztdahOOpDgGbSDp1t29M6mLaJd80UXFgintCg+B/ZOFuQEBLfgk08+l/l6IZ/S2hjF4OXVla3GS40nDh8eiDjTqHcEn8MDoGOjYia4cO45SzK2fvXKCsWcJXMZiwVwh+lK3g73JIqLnXJFqka96UQkNZjx6RySnyvbLGSsMwJaD8qEGVlN5l83t9eaGQcxogn4DVnQm5u6JdNRFbQkLpI9nSbiB/x9nKUYAWitDBY/pKJ2zzoD/HAXSqbMUz0FLu7UYD219i1yb1EVhujA8tymI9chhSJwvn22BKEJRxQYEYOpVDal2hRNpK3dbFizcSfVpHy5Yr1WyzLM8Ft1keSYp2FqzgI+4vUgAjQQFHxHRwdKlo+PH+kcvfzsuRxxIizxBxltOVia+aojzCQ1O50zx8RScubIdqWNshIF1WEpl3FCN2PcYqb3im+YzS9tPl3ZUqbxE3ly+mdrK2zmFXeb1ZpNelPLlFP24vmF9U769vp3JjK0ALHinHF3nBwfvrLOCpD76xF+PGjU60QpCPlHSe6eEERX6szZXdKky9X6EYpCgoSdnCdxV8IQ95aV3jhDwif3rkzen3nqZHxuIIGgcRDXGHswluL78f35Pb0dtvd/6sBiRb+NOlMbTnpWTJc1xgjEsuafd4S+EKeFAIVhNYfVTGlHdR20eDSsGejW/radvDxTfgGhEJo1dtwX7ggxdDDsqYkARWQ0RuPD173/wYcq8sgzn332mYhiuJiVNktOKz0Usf5gaDt723ZxcWZBSX8ttf0C8lPe2DTfL/3dX1+TVPggveqf4MaDEFFnONQ/mgH1+xYNhfXPlCSaSog5mE6mlRxJGpBZtnZ3VY3xIdBiExBJqHwPzHRRdQGuRWUFwW2Coj8cl4wXS96IJow7fXk5spvGbuV1tW6Hh49tLE1Vs9ZdU8NkNH07rY4l86hVnNrTd96WRdv/97u/Y9lsWaIBP/SHPrJbtEYjSVUhXaq0dMJiKgwgXoXt4PDI6izSYyIdjFo2lbTT169tc2fb1kG/jVpdVyhknVwb5tyI0sEQrtZbVsrk7eziXEGF2QozKtw6gIuA+aBfQ2RhN4ldN1i+3l6tDrsvYn/u53/eBnfX1utObfto2302HObRRPZs/enIfvpnftoat1VZQ7VhqWnp2WwdjlgOlivwBDqSw7Ysv6DHZ5Ixq3UG1qlXpUzFTGnhi6lw4aLP1nN7+8GhVgkQ4YCNOZk5WzY+F/wbQ2GfXEmmvpWNR2Nrtkb2wQfv2WKCrdRQcCazahIkzxmbq1qNTph9R2Z1K9vb2ZEDDjqkhUJWSZfZBDPpZComz9hm5852K4f2z/7Wp9a46t2TIdx79GangnuZ3wbu1XxkaefOl0hQo9GXMmgEG84hQYbk6ZGOYANT0XtsXeBwoGDOFslXZtQyAb8XFceG8B6tcCLr0O19KihZRhhPYUWHLbcXtt23Cvbmh0e2e1TRjPPTzz9T9waLGeRiyux7sZJsI+4tGCRvb1RsxGwWtiMqP/2h1apNO9jfktPJ5eW5Ojj2tCczpAp7Vqw4pjkFpRNch5GcsbvajVOyiYWs3cTUgD3ygTXrPRWb8A0I+sivBaNh7fkBedJhseKGwhJnk5mXhcKO9Y3fbwFVJQepEaxgy/P9uON8rkD96B2rc4zHZGDx/vsfaNTQbLfFh2D2DrNNgubxgPgMqF+lo3hpDkWIIwijxb2zsyvkhEDPMyTYKQE26nZ0dKzVLrrg9z78QALyZPsFSWs8E/uXXVRZkfkDYvdvlzbEjGeP+vjRsV4/Beb17Z2cpR4+eGDXd1WLJKPW67SthLrRcKKCMgcZMhLXeegNR1KLgiQJ5AoSA8mQYE2XuX+wK/b23s6e3dxcac4LXA9j1Ouy+NoO58BvVr24tkgwIGF8kB1vtYrzsr2zrc96o7Rv/+LXP7ZX376w5cInFId5V2/QtQCrdmu/hP1lpwYusV6anzme73ssdNAZVk9gEUsPF3/Ze5Yvq0sw+xES8TpRpxMAb8XpWXs7og4CdkWjR9zj+XicBbdzGtKeMXvAoDyKgQtmviGbT+Bo+C2QmNqP/Nkn5s+7XNO6Ba3pWnlrxwa9sfXaXYsE55bMZLVLitZ4o16VEQmiPRBfsxmaq4i1OgPnRIS4yr2eN9/z8uJMZ/bm+tqNBaMhyxaKagInffTL2Q5xsp7b2/uWyxbFG3j14pntbFZk6gJ/4dnnX1giErXtox01Vpga9BttC2HnF2LFK2W+v/Qf/hdrqPnQgL0Pwdvd44JScXvrLvw5rTNZW10Ke6aJhCNarBbq5qia9w8PbTFz0BSXlmoH8gNkBKpROiBmF9XanTREmfFQMQFHcQnofEl0u7sEEoLa3H7vm9+y2cIsGo9L43W1nAtK5S+T0GAT0paDbctXbzLVykcd8YFMyrqNpj1+47GNJlMrVTbVZd7c3AreFMyUzcq1g8TPMjYMZzouZmXA11xq3gdVOCYABBhnk2HWhcbe6avr1nIyDh7+lZiafD0YvC63n06669SQlivNWTiEJIelP2T/5p//d2xYr1q5VJGCUq6Ut9l0KJGGN95+RypBpVxOvqW4HMBkMzRkozHh+2il+oDsILxEAnZ+eWPbW9vWrlXts5ev7WhvRzPqZDpvI1/ACgzw12YbGwVbTMcKejwLxPrxJ6WD2N7d04w7HgvZ7em5Ncd9J0m2NBEtKIpkjjtAdaqkC3V1feXQieXSOt2ByDCb20VBesD0zLIHw6nl0XHGKADKf5glf8TxG3awfWj//X/+z61bc+QsZ3Xm2Nbe/ihwr4gqgrach6bXpXqVNP+dzoZ/PHUWPm+3kA4z3QmzA0GxsoU+Nf9OMULihNjiESoQRGCXmbNJQKI65nOY+QcWzJhtPszb1uOsrYMkKLMperQzrAk31MVqKZwZWyQsw2Pmo8Cl2UJWSYtziIoXSYgX02m2RZ4BGlwupjrjcBCa7a7UfiA2IaYA/I9t1dnZqZWLWyoOrm8u5c4zmI2s2x2IcX15eWbFTEn3l5Uk2JAUhpAG8a9FSQZCjNfZi5QWiNpoMVbngtVhAfQKBaHFUjAs7HaenxjMFDj4mtraHj1+Q7vlmqfGE1arNzRKWPtWGhNRALOvDaT8A1/5Qbs4O9ceKpjtjeT/lpZOxFREEqgIjrwvoF1M4IHAGRkB0SLxx4odMH0iE1fyGw9GQpSG46HuKneCmR3BFBckOfww97tnv1MIheQ0BN+gZ4VSwao3N7ZZ2bRuu2vlzYrWJ9aMpwpF6w0Hgj9BaB4eH2t8Al8gk84pOZLkYQGjRf7Zp58qmXJhmE5ohHRPmkulc+YPBayYL9ir05e2Gs/ktsT3Bl6n2IQM2Wy0LJMu2F2jZfFgwr74nZd28u1T613PLbBiTQ4YklA410hgNuf94gYT0haAh5pwbpkLc8b5av5HUSouBuUwjQVOTvfP0yNHep3el3q59xrVHiHREfHcSMQrPvmdApJ4ChrDPrLe9xokx2/5x2F74+t7Fs8EbLQcC/H0L9fmQ91rAmq3kmdzvpi1dCpp7WZdZwb0D/InxCfQCkiOsI4/f/ZK3x95RtfATTTuYt2K9wgRlES7s7uLEJv2pLutO6GYFNn1JvKNA3naSs2r3bIUgkLTiUUTMZFqg2uf0MHKzo7GnFhbMnJcLN2Otu+/+Wu/uGZxHNr2xv0aiJQkIJosl9IIhXELMYNEBkWd1h8IBoHptf/+sEfDqigH/YkdHTwQdMuiNJePQ4VjwsZG0aIxh8+z/yS3hgDwiOtgkeviIOWzBZsLcnDsNDEpVz6r1e9siD1OoWizCTi8M5llHQSiDvqZLGjLvmcytWA4aLVa3d546y3rs4KxmNrGphOFgE2oarrvFsbzGyXNNbEKQ3ey3cGkN6PdOYqHdDGvw8FF57PAxT0S8Kviqbe6Ug4CumAgnS8VxZBEQpGAQlXW6nTV+TG7UieHYTrqKffyXb3xxH725/6C7RQzsrHb2ty1yQKG3lzWZwukFscTS7PE7/NZvdsTGQnyE3KQRzAUF3P77NNPLFcq6HJrnhBL2HTUs+cnr+2HPvrQrm9uLZvfsCgMxf7AEoL1V3pNMFpxmIEEQ5eNji7BkIOTyySsX2+ZxcJWLpUtn05Zo8lSNuULsJuzUvJmMuj1kmThigHx4noDoYv3zeff7UwEE0PLZyZMLF2u8CkdmG/qt9/8pS+sWxvfi8q7Z+WpEYkoMXPi8t4cVy4OCDuoMHN0fMH/5pPwhQfneqotztaKVRenYsQzBaFxMybXkTom7735+MIsBhszajaY9S1dTtjeuxUrPUibPz6xrb0Nm0+Wcs5BKYcEHYsG7Ozi2krlTd2Bk9MTrR49fnhs56/RVw7oWXVaTaE9mh+PR+IgwKZd+dmZa2tVBjbvuUzne2JB0oFwrrgT7HvzPvL5kvZLpTlNokdJqVLWihO7orVbVjB2LBwK6G5KQIHZ3mRq5c0NUf5Jtny+/F4obVgiHRdrvXZ7rc+HjoNfFI0kOe4tMyiC0kYRRaO5drdJ4PAYuJvHx48Ez7a7De0EErwRhwA6DgVCGl1AumohXzqY2u7evs7EDasxsNaRk5REoZO05MwEA+51sKNIUUFxFEvGNJ5C1i8YCYlwR2F0sLtrt9UbnT8Qsk6rLWIRBS6auBAjT569UBBHCpOuDoIJvAuE6ClgKC5Q16GoZi0OOJC4RZGgGIRgQSzhGOSwWNdr++LZcyuXira/t6fin5EZs2fm29yVVCJrr05eavyx9q/t/ORUEC5FDnyVQilvq5WzYCOO9JgZ+nxCKRgvZON5O/n43CZ3a+tdjq3fgvDl07kIBVa28C0lAENX6YpQt0rmxkvslzK2cmphU6RVMaS/t8jzilZvDcdDdAT13lujecx2D7L14FvuHa9XUDLEpmxaDQXPcr6e2MG7Rdt+P23TyMDCS2c56c7Vysqb23Z6gbRoQJsj6VxRe9eI2fBaN4tFjUQ+/oM/UIxbBRFPidhdva3zEA6E9fl6BUC2mJHWOg0fjla1u5o8rf3YX5obA+GzdaOVqA0hHudnp2rY4Hyw9UHxBvm1nC9YOl+2s5trK1cqbu0KA4U5Y7SJ+f7Or/yDNbtrZG0+KHl1Npv3BzeobkOdFVJf+azN2HuDbcihWZsG88Be7NntHe7ZdDy3TBy9XWcEzvfCLJtDqR2oUMhymYy98/jYzi8vBbNofSAal5oFu2uYGzebLQViEgaMt1y+KE1Q1H4SibQthgMtStebTQUCZjuff/HcHj95S5JsB9t7li+l7Pzs0g4ePLbpHDhybLFAwGqXl9adONlCYC7Yf9WbK1v7QqLND1s1S6Rzem931zcW8QWs3usobcAS4xddecTvs8uLS+nfqrPXMnhWnenpyUsHAd9WrUd3Hgxr9ouYd71xJ8EDduvEeGOPdTyxn/yZP2eFdFTSfBQufB867M1CyfzBkHWbsP1Stg5jZ4bQdMyi+KHi6RdeqeInQNF5t5pNWZsRPNifiyaTdnVxroM3WQelRnPx+tSKuQxcHsGPCAasZRAdk4MLDjKoz6BYNBn2bDEY2TqCiw5mV0sFhFgiZc+ev7RHDw8FIF/TAAAgAElEQVT0XqjSNfte+624UVZQAOZEJYTKVXu+Il8krN3v2YNHD1lKsHYbD9uZhYJru355Za/+6cCaN33H0kO+EYF07To7zWPgNJKGt9tMBQ406xEuuNjugmKyDBvQiS9QgImNLN9TGNXM44DCsGJT6pcghFxlCKD3TEIUpsIZs9238vb064+s2rmwVC4pTWd2lDOptAzV6WR43gRifGiB9tE3w61EfsGsPgxHsjxb+QKWZmWLPUggQhAKn1kKi0JUl0IB7XjKIEHuNaAHU3EHAuGAVUoV+/bvf0tFSzGfVTDkveJpCdFjOZtaMOKztQ+T9opcL548fkOkuOfPnumscndj6DQzGmi2dSa5tyTKeqdulcqO0Jfp0HWJntweO8bMkT0oUPquvqXiAogMKFUqh0XWUvNIuAgzlvNDIaEeWre5vZImMMmQHedXz55bMl2UEg7oy/Hxoc5Sp+NsvoBs1SXy+RHIpFQVUPEKYZHuMZdO23o+v79DFEcre+P4WE4ufObV+p0+L1bORt2hvfPuuzLTaNcaNlmtbXPLFQY1WPurpYiXQIro5+JEQhFB0ia5b29WdM9w82HkdHSwp13WWDwp9jqIF90tJEHs8hiX8JnTzWtWbAjehPV3STj0i2+88aaet2IMBXwkYbc3Nev12ypIxE5fzqWJPZz1NYqZjZYW8kdsPfLbq49vrXE6tdXAtJNMUpLQzL2YAufK8QMc69YTY0AIBNlWzoO3GuPFJq25sBZzr0bmfb/vZ/GKwX5vHs/P8ljwFBasjDEai8ZD9uiHy7b7w3mtXTXOWzYZ92xr50BOXuP50BZ46lJkhYJWv6tq9xnSGbrdnLnZZKjG7/ryXC5hzEq5y4kUYkMNi4ViKnKIZ8R3zB742cRu5uOsuIDoiVe8Wlppe8ti0bRmsJicgI7igXpweGDpQtYi/pDGduzZMyfNljdtKGELjBAi2irJZeJ2c3Fmvl/+1f9pzVAbRQgePjT73/vWtyS2LW1RX0DqEoIdQgGpjgj3j0RVZfGm7+p1/UNbLbgHcebhwOKxoPO4tKBgFg4YxAGq06PDfQ2zsa6BIYZfKFAScx7mdqPOQEk7E4vJ3DtWyFkinZK35xK3dVZCItj0uJUNEgIPl4Aj0ec4C+QpGw/69sknn9j+wweaVQE15goFaVxCkT9+87EeNhAeGpnolzKn3NosamjN90alBTibEyiW5GZZJInz19fquvKFjIViuLp3LJ/LixXG9x8PO/bq2TMLs1ca8GknjoP56uVLwd2aW92rlzCv+Ld+/t+z/cNNq57dWKaYtXJlW8kIw4HZdGUnr17Z1vaWVoom/bGFMykt1iOaUEgnpbSCEDfw26DLzCigZAckhwn16cvnbsUmFLZUOGHjEdKMc0vlS3KpmYymtr97YKevzyTsf3p+Zm+9+472Q5l/PnzyNrnGfJOhCFvQ1PFXxT5rMOxYqVRUgIW5XSiUnRJUf2A3V1eWzRWln7y5tWGRSEIMylarKXIKcH29WbfBEOu8nKXDWfvtv/dSBCQCm9PzZQYTFmoAeYpzB1z1vWCO60T/S3cKwUxfQsDOscJphTpIiiJF8JgPzU4SrJvDhkJxmy/nsrJbzJaWKKUstuG3vbfTtvekoLNxdX2twgU25tbhAytXinZ3e2PtRsumvYH215iR0yUBGWXyWc2KeN64W7DfDMLhD6AxHLJhr681D18kZuEAqjVj29woS+C+WNnQfYPpyR6c6xiLbt4+nViWXcRczk4uzizsw2aq6CRAgZ2CbmWD7hFIntU27gBzbda/yggGNFv29F1mji2bzpCWc2CDRBUMXdiBJVMZtyLWdKtNqI7c1aoWCWFh6DopOig0nrOplF4vnWG7N9Rrc1J3QatsFmTGTYK9u6tboZC0Ua8j9CgUTSkJTrAvQ2Q8nbOQf60uj2Ja6xmTqdAHzd/uNwVITLBb6diYHYcjzLCYhSetP5rYOhRwCBNIDtbyq6XmyqzfUNBiURiKxKwHT4TOLOQE0pmHoYvL50G3yM8A3r28vLLDwwf6vICNea8XCAg8fKjm4rp6a0dHR+J+YH4h0ZEVxvcjG8CYZWyUTqrwWM79VimVbIqYjS0kRHP84KF9+9vfVYIgVjpdY5jkc7urXdt77z1VwYKmtdagWAXMZcWah9iHEMNysrbb8771r+dWe9mz1RQUcWnBsCssNSJZOw1fl+hWWjcknmr0obRNIwN3gF34qSB2UBoHr7rkSNEF+Y5+gJij4pZ1mjDQcljxns+EfedwyeyjP/7Ydt6Ka/zDWIFmI5vG9hKFpqXd3tVsCLQf8Gn0QXHL+aHuhbtCkCeGYkZSr9+63dIVNp05O3l1ZiWaPewlSyXFMF5fpZBRDCE20NgxLuL5ooTEc7q8dVahpTzw+lR3gwKM772zw5pWWwgR1+L26tr8gZjyECxeIHm4QaevT3QnfP/pf/ZX1jBqae/5YZAPOChATZBZ8FPkL3b6mDw7GKzfdQkJaIl/xLiDQi3VGL8OMwP429sbwUrs2FGha/aWSMgmiir+8GBPCQshdVv6NfdrD7p6scDIzDBg4p08f6EZIn/OgwZCgoKPTROkF7Q/WcXhoQMrsP+UzOb0MKbjkUgViWxaHSavY//oyFbzlbVbXds52JOUYQHx/lBEuqKQg/L5zP2yvmOpUrEhKwVBAQx90cfrMakqZ+9gTx55BAiMz3nd7KDRLb86eW27Ow/stnopaE/WRvW6bM08Fh6wNybeP//v/vu2tZ231cgJh1Ox7+xu2mI2sGajK+iIQoFZHjPHx08ea5eK57S9uamkT2cBuQFmbz5ftLtaXbNjgthGIWe3t5eat6Ziae20QSSzQEiVNvuLOMfgUZrNJjVPO3p4ZJenkF+mls4XVZGNOj0LxcIy1AV6GWHoXsqJcff82UtdStRKpJAynYmkQhammyL4hiMJK+VSSghXF5eOZddvWTJVtGwuacuJz/7xL3zHOnfOvUJSafInBM5nHxpihFv+pthx5siuw/fYvt9jMDrKv7q++0Vuke2YmQWC0pNdr2fmD7BWExOpY7GeWn47ZR/86Ju2eRS189pzy5ZLFg4ndS5hvRPE8Ymtt9rSv4UkhAReu94UZMk8B7N12KCInmPhxPNhLYeCjdHB6emJRVMJml559e4dHwmhGPS7+jkxluvZE0ym7OULnknJ+qOh4Cf2TXlmeACDuLC/Wb+902cNwY+feX1TVTKlyASKIxnUb6tuaZ+uSYkXOA7NalZYgOkdo5GMmqOwyTDHRg94ZemYU4ZyM8Opusdw2G+7u3ty0ZjgMrJeWrlckgINKw4EXrdL+8DCccQOnM0bsDdkr0PcqqYz7WHenp86ViwrSvGkmLDS+ZaDR9RuL6+VROj8QUcW5lOxSRFEtEsl3PdkZ5AzBiRLPBAszuhqsdTnjkUgCZVkCjGKs8BZN3gQAb+EHDq4XJVzQhg0kiEYN9oqiChMOHNAyLwXR8Baae5Hl0xiubm91V2XzB77zwgCZJJSdMMkgOdDsUFyLeTzdte40+470CHjFpIp0GMyERdUjCQed0eKTy0Qj74S15qZaAx50Ik+I/Mvhez122MJ+/c6A5vVV3byrRsb1Wa2mAZsDIt4PbUFKmzMKYOQl4Ji3E4Gc30GWpNh8iyDD2Bit6PKtoC6UO1uO1Ig4xKZlONFDU/B3Foh6mAUIv7U2n7wJx9YdGNsvpWD54njcHKuzy8kf4iXKM+R5ov4zj0HzsWj967etL2DIyGRIBDMpSkWE8mYIPuVhcRyL6G1vl5ZLJawVy9faW1oo5hRoUOe0VwXsiDzb/9axRDrg/xSQctorNm0/b0drR61W3Urb1TEXWB1pnp9LfetQDgs1yxQFZTL7u5urVQomu+v/8KvrF0b7XfC83i0TZCvA3f3O986aMKIHtwTcrAs4uJxIIHJCIqUJ56cn9w8AkFpjdKRIifH13CQuQRo+UI6EMMSFhnQVSrttGxZZ9BO2sLCPtiZqPvkrVZF0Dot0sIal/cEUnlmI7oRaN0Ukeu1e/1YgUViqq6vLs8VSKCfbxSKzgGj33PyeIUNalVLpWJ2d9cQXV6dEDJxWoVwfpW8L+ZCzEeh7PPA4r615QsVa8DcTUZE/qG6Ijgxl4CAhI7my5NT29rat3a7pmQqiHI2EwzO//fsiy4ur+1nf+7P28ZmxpLBuJ2dX1koFrXt7ZKtFviEpmUVhdUTEoP4mFZK7JP2rdftaW5KEEMGjXlueXtLl/zlyWsRa2DGlfLYrkVlzVYob1sXxRxo76msRUIBzXgZ9nNBSIzsPJ5fXdp6trCHj45kPXdLMJws7ODhgf3Bp5/Ye0+f2nd+95t2ePxQ9SzuQjh3bFYq9vzZc50r5tjn5xf2wYfvKbghVznsNhVkCOwEAdzsI9GMhcIr6zb69s9/+aX16k52THNRdbxzW87R2I3Ycsl+bFz/30ui/M5Fd8/f/Tmd//cTlwju4gP4FsbidMhiglb9vqUlc0FL7Qdt992S7T6uWKmSFZlruYrY6cmFJP6AMElQDw4PrUFQ640sl0xYBlsn5v+LmRSJXr54pVUwRlASP08lVTETDHjuwO8IfPCc6DbhK9BVId0IeYcCkVk5c0fm/7BguRdoLdM2sL7FL6plCuG333+qZ49bEfKZzQYMbLeyQ4DgLAO7D7o9dUkkU1w53n7nLXX47C4jAagZf8CtRwCF5vI5jVjoJvZ2tuzq+kbnj/3q1WR0v7cLjAgy0zZ/LGz7+7t2ew7BCbUgt75D4YhHcC6XlZY1s1yiMRZoBD0ISI1G1d57+211fyTT6qWbncEI5YzgqcvXcXciwPKIyrAWgmwiRexiYc02IhVBjTjw7iVOcMf47CAN0mGRvGkMHhwe2OnZmV5fq92QGAOjJkRSSOKrEB1S0A7utXojwbjlgK6l4OPinduXboqMBFksrAQ6sa3tXTGVIfxl0xk5A/XHPUlIEnh5X5PlWmgcz3fnYEezPYJ4o+XGQgjWNGs1C+H9y9ig01ZsQZmHWMm5pmvHvk0eo0wpfD5rNp3GOkQ3fwid4Ji1a2MLr5J2/aphn/7WifWvQQxDMrpmdj9djGyJNyez6PuVKyQaiVWwvYnn0vW9n5eTTHn/oFAcSBKq/KgXS5uB7NDN+czi5bB97U9u2Sw6su2dR/b6iy9EfHrw8KEKh2K+qOSLSheShr1WRwmYogqd6Y1Kya5va9pMmEwhUGFOThJfiVREYQHUni9uGJ58FK0wa0EJid2xUNA+/OBDSb5KNGfQUQPW6rbUOLb7I8UL7oXicSgkvgMoBZoAxJ/9o0O7q9UkfcpK487ernIYDsLM/InFoKm+X/kH/8uadw1cyWWnikSSaTJiTzJtfg7icm6FTFYwJ7MPHiC9N/tdMP085xQuoA5Xo65uaTRZiRnHbg8MrMcPj7R32WjW9eBJpsh7UVlj1IvIA5U+w13famE+fXhujhRLplQJ0PazHsPXdltNa1Rv1aUk8gUlPOerJ90Zq97cag0F2TUIK1T/WFrF0ql7NR6/pXNAcD4bDxZ6gIU8s10YcU7v0nMVkUk1zFCfqZudDXv27ItXqsbYfaI42NvbF2QFUQN93EjIZ616zZr1tg1nE1WSvD7WZfhd6wf3y8W85q//0X/VyhtpS4dx0uhaIBK1p+89tdVsbJc3V3b44NiuqzV9dqlYWJAgs+5kPm3JZE6JgwMjBnZ/YNe36ONCgY9YIha1bhuZx4LEw0OprPmkixwVA3uKEsjDh9brdWTlVmu0pEZTrdVk/8W4/u72wvy+leykHuzvaa8YGvvZyYWFoq5Kr1TKqgI3SyU3ezHmGUmLBBGTyEsVajSaWRfx/sFA7FV2K6mmG03Yn1zxsP32L7+wQcMtX5P8onEIKCubjRcS2WDu58mGcakd+ugqYqd45KyfSKrfL0fmzYGYR2P7Zr65pXciVn6zYI8/PLLe4M4i8ZDgIr8PZSlmn/iA3mkOnMoDv2+KnHdzeS2aPWed5wH8niphMr/QbiTQOpcUKyg6KJ6Fk95jwT5i1xe3ltSs06d7EEGQfoFn5FpBn+SUyWbcvEbi5GioRiyWSKhQBAGCHV5rNCwPshKLi/lZLpTt5ctXgtI5D/yiaCGZ0pmSMPFLpRP56le/IpZ4r8/XrS0aiSo4ECCHvZ4dHh0rgDFj266U7PLmVmIe48ncFsOuBPmB+adThAc2bB6EITqzUatjtVbbdY73qxXzKVJ0U8HQewpIIcsUN+3VqxPbq2zYKgB5Bv9jBBqWthqPJBTDz2e80Wh2bLWaiZSHShDBVcz/aFTJAw9iujfO23SyFJrmxx8Z4/dk3IKRgLWamEbPVPCV8jk7Pz/TXi77opBZbDoXGWy8nNnu9q6SFujP2etTO3jwhpLHgyMnk+ntcVIMSb92OhUzmm6Fs4xkKoUPimDsjEdsIYYoX7MKhax6V1MCLheLlivm9JwRhCDuQpIBocilncg6qBhn/sOPPtRaEexSZp88j5vbO1tzXu81cGHP0lUCA+/uH1q10zC0rJKJtO4Fax1/8Luvrfl6ZPN2wIZdCF3sV6wt4IMN4YQYEIiQAP/SFbASpEef11APQwvbc0yi4QiqoGHkRHIOhle2/0bZDr6etUAuKIJO1II2GHRVGJH3vf1kihgKfpDBRsMZH4QCPukElLdL5g+gOU7RBWO8b2GwVXx/8xl7eXomAw04JbetjmBgvp8rpFeakTJrpbGg88S5Sp/BzCmjdQauKGFmrE0MgclofIe06sVdfu+jD8TvgU1fa/alhgf5lnPSqt6qONjcrpjvL/9Xf2PtQWUELgIgPoDAcqFQzIoloIKOdTs9S8YjohVvHxyIEYhZMdUECRe/QRJLowYGDWturpUS9grTmZQkl+gkcQhptiCbjBUomLFJrHzsln+BKXlQCBxwsfp9pAwjEklANLoke6mJLXxhVUFU4NidYbQrEWq/85Qk4BNw1IXgUTgeS6OTwJ3NMtgPaJaKGDRV++O3n1jt9layYgS7bDphd+2hvf32u9rxvK5eIJUu/dJEKGQLjBl8fiXGxWhi6WLBgr61qP8IZG883LOZoJiRvXj10pKhmDpaZlXI6pFIuIQEO+31RsP2znsf2fsffiTR5k4TDeOcGH1HDx/Y61cvNVtAAYdkeLR/aPFE2Gq1W0tByAImmSy0K3f2+oU9+/S5iB9AWKlMVmLdzbsrQRtjQTtB9z74WR0W2zNWazVsa3PDWnc1a0ym9pWvfEVDew4il0XzVYgmzKRDAVsF/drTQrA7HE8LrtQuJ++z37Pjo2OrVm9VYNCttdpVdS3V24ZcY/j6kM9v3/nudyV/hz1fJLay4Dpi/9t//U2bdJwbBr+8hPn9ThTePpmXMD16PpclHEAmkP3emYWjLPujoMX2RdAWvoVFMmHbPM7akz+8a8vgAJRWRK5oMmKzJYl5LVYfMB+JkVGI5AUneIhCqEEkYVcdDpZ9dDu5vCtG+TOQEAg4wGLhtc/OT17L/AAPTSzbQUgQbJBxM5T/0UgqQUAsBBnNqO6dbzzSFEGBtSXWJaiUISpRONFB0p0SfHCwoGsYwAjf3pObCsmfgoJuDmYu/w1jCsRFtvf3FEhAlqp3t4LeKAAw4yaxajZY2RRqxQI7xW6LtZ1WR93lBPEKyGCwzNc+6wwH1u507cmbb9l6OrNG89Z52u4faxcTgREU1xAdWQdCSkggrHTpBGJ0Z3kfQLCdYVfdDV0ATNb1vT8sz93xJBCOwbFkInN71j7YWUYWk+c+mS5FAuN8YEVIl9UdDTQHjgXCFotHrLKxKeTj4vRMe/PEOuRQWTdK5LM2RzmLuX69ZblsUiIEmGr4fEHLZQv6u5w7iuN8Ka8uG3Id+6+owuFkcnLy2p5+9KHQlNMXL23cH0o9rF5rKnhTcGxtbdpNrapED0nw7PxCd+n4+IGdvnohxAglKLgYoF+gYJ1G1yYjUI+oChMKWUmDYs93fS0U68lb79w7bVF8RjS2w5sTyVYhXZOFXX5es5tPBrbsBcy3Xmilar7y22Q4swgcA9/KAmu/9p+RlfV2S0EuRRz3QwQMGI5w08VUMo5HH23Z8Tfidvr6WpyZcGBtmRQiPNEvLfhIboPeUPu8nHkQh3yhZNMpMoeMAiKWSGdUQDrpQzfv3X6wb71Wz8Lmt+EYU/ulCkx0yf2Ij+xs29VNVSuRiOksSTyLuRUSafNH2OetiRGN1nqb0eBkpkI0VchLnCa6ntsHH3xg7dHYOtUbh0T4/fL9hbD08sWZYjYckfbtjcRcSptl8/3C3/zltRSJZArshsiuw4yq8ieYJTCmjUUkMTfojcQMFXzb7eqSETA49MC4dIPMWFWtJRNOiQTheRJGIGytprPoMh9uDR2LJ2JKSFQTcn9BqiwclruD5hzzlZU2t6xczFt5g109PDebdn7qdEmpDngQP/CHvibI6/bmykEukZgjII3HSiAw5m6uq4KKOazAelLgSGUVrI/eeCS4he6USrA/aNuLV2f21lvv2IODfWvXazacOD88xPul5JTPKZHD9Hvw5mO0WZzlWr2j3arz169lQxVLx61+WbXuwAl6s+LiuWfwHni9zHd+8Gtft8eP35Qu8tbWtpIS3cKTd962UbutzxDIXWsAceZDTgIwly3ZyfmpltXZabs8P7HhZGlHDw61dgF0sbW7p66bwHdzV9PCth9BA8TjoawvIZB0ZbNH63tZvXWDekgHs5kKGQySkdNaTCaqogeTqe0e7FurhtPCVJ0eup2wq7m4fDbsEv//TL33j6V5dt53bs45Va7qSp0ncJbcwKVIYrkSSAq2LNiE9AfYEOzfbcCwDQkWZIOwQOkHAQRlkwIsUpAM0QJM27AIUkuK3sSd3Z3c3VVd8d5bN+ccjc/zVg3cwGB2trurbr3vN5zznCcgDVBAhZu1kLI3r89to7ChoksxTqulPdrZVwc9mXWsXm7bv/udL5Rn+pBEwbt60Ms9wLoPlH8dyPewE12QYOEVBtxh/eysQTb0yrOwYMZtj7+2b/lHMVv7ZjaaDKzb6it1hqSOzV3C5HnWjvSGtcmlIgnBcm45DOhjYXU/ZAfK+Hs2U5cB8YxnBkLCOoEhyCEw7BCOgKXgthxsvBSgZP+2ejJK397btecvn1vp+loytC5wqdst8hFrkRk8lxx4C/8/iADrGvTEcQZzLC4rJdIzJuomOEyZU/J9ZFoR8GttQtRh7oc0BFiaZ4/ndAUGKSk6bhMxaTKfWSGd0T5WVR+FdWzmDgRUvPlg0RYyKgy52Mk65XvvQXTyhzTfrDVqQkJ4FlyY2XxePIK6pAsxydwgOGJfSGHBpZ3NZIQA8T17474KjUYLZnpYRhd8ngcWaSgWtsO9A/EBmE3zmbvNprp8ilAvVnU4IBPbxwWNTvXeVjOfzdloMlJXCAcBOQXd3/nbc/1ZmK1Pnzy2dqsjWUX1rmo7WxsKSS/flQV94wTFmeUkooydAPZ7D+s7jCCGfXmbQwrcfrSvgr5ZbwjG7I04a51Q8VKxpMuevYkvch1No8dny/nEjh49EnuVBgJJEEUW8+1isSxyDIUqCgTeDQWrYxsYkdYb5IEC7GGfiHS5mKo48XmDKqpubs5V0HlXYVv2zD777q0tOnEbtXs2Xw5tuFwoLQc4kyIDJ7UH1zJbedQlrlaY/IScOM5o2HI/47XHX8vb0h837xQdf0cd5/bWI4UxEMupdSxODqMLh1UMdP7ynfcwXtccEtcvfm75EMOXGI4MUQ/KEFyHGH3E40GrVSoWDGJ6H7XJoGMnTx5bo9NVgYd7H3fUfDKy7TzreiyFBT7WrOnuaCrmL3NWwjYoglaTgbzPkSNO4Avce77z/CfzkaO/HuEgl7Bxpy3OB4Wm6x/9499ZU8lzuLMoHLjMmT3G4thlDeWniYdtv9Ww+XRp09lCln9LNKB0N8u5cghl44eZdSIpSIvKjCQVvCihNm/kN+S+gmkDaTQOw9KJFOLhAoFxEEEGwnYPxi4PFh1nKhoWHIaLP/OixXSiuS0zEapWoFsOTUKQqYSBfFhYHKxctrAAIRxt7WxL8A2TlYN6b/fA6bwCAQ2YIX7s7u1YYTtvvXZbl4lS13E7WmEPPLd0Om7LyUpOGRxq4OuEfEWiQf0Mfm/QQn5H1nJIQko8asW3l5Im3JXuzIvLyHqlru9hME4H99d+7T+QRzEX4PN33hE0zaWJHAejeQ5JJwqupyQdHHdyhYLFE2n76Yc/VqoHTNDFaqKuCY9JDkiKFr7OmrQJiCPLhTxT0YICk+EhXKnVRQQT6SuVtk67JcIMi5wDI5/JWXvQUdIHtPwO2lpM4+lWCbT2ufWuCUHA1QeWKRmdxBqRDEGXSOweFw4FFLghVTvkFhJwtnM5Wy7REhetXR/Yv/+9M7Op07k8OKs8SGseJCsO3d8x/OY9P5htq4qdrRwz7rDHxrO+JTe8dvzeru08x95vauVG22KRlIwsILORooOsIb+RNY/bb23YnzAvozHtBVjhzAwpLM/PzwRpEZeGVMlxiUFbGvlSHkDe7xevX9tWvqB5I4fzaMLXQfPq1ntwL0zoDV0qUh/aYza/m3dA0Rd2qngkPVig3ZWqKkyZ8zFqwWiEKhuJFIUQ6RlU7lyiBBowQ+fzYZFHYbCAyTmdynaQi1getp22vfPyHc2e6Axx1cJQH7bloNsWREqXCOKyUcjZiGIFiUAsYcFYyH76ow9FYEIvC/TFiEO69O5AAdmYHOBUAyw6XS9F0uk1YKePZT7hhD1MdPY4jE3HhIVOEQkVa59Z8MHhI+l82avsb0FyQb/FYGTPl4pgW7nXNqRrm00lOQIyj4ejulAgTWlG7vOpQ+bywhdXl08gqPOhUipq1j+ajpXhu0UgRKtlw8FY0DtGL4+fntht8daxmHN79LkpVq5vrq2Qp4hEu+y3qjgeCRNgaWYAACAASURBVKuWi3ZyfGTNTlMGKkDWoAU8V84DkrowU9AhvnaKJop1mc9MxxqLAVdyxiVSCWu1McFBohOxw6NDQfakaUHOQ8L28GxYJ2JO39sHPszp17aQmYXbG7JOo2MhHLDSQfuZD17aoDOy1XRld2dV++N//YmV34zMu/QqAtPtXthiNdO4h8v0weBnuRwp0xNgceWd27u/tmmFp2krf0xTUbZ4NmrvfeXYbitXKvr84aDjzev1WqvZupfzoUXFXtKls2e9Yk6+lpPdxdmZLiv+PPItTHfeXlxYIpmWjzpSKOwEu5C5wnFbTYaSBgKTgx5xxrMm4lEUBBld0CCaXKbwEnqDsZqUNRwFfIbhu7igtplFo0lrt0EqfZLbcI6NR32bjPHwDqjBzJL8w/ui2P7Xf/h/rx+sBDnc9UO22hYIeG17d9MqZYa/K9vcQOowUHD1fIJAHkdyrwTjQLrws2BmUvnOiPciYYIMSBiTfEB/UD8E1mmzBQbdGIZDxeYHDmoWCsRLdXV1fW2JRFQm+olE1hrtjq2XwMEP8Vke80W8mh0ALQORcUEidIdazwLjwqfapNOV2b5M8Gd6wAcHh+pMFRicInZoYsFYTMzT5b3hc7KQs7DHpa8xna1s59GODP8fn5xY7e7Wbt+WLZxKKAScAHM2Ujaf1uacjJnxeUSWISdvY8fRLgEV1Mp3Vr0taXPQMX//+993XJBWC/vKV3/ecoUNWanVGk3b3NqWMUKMmeV6ZflczvrdlrB7mJ7o3W5KJVu7kIwQV+S4AL33/nPrVkp2dX1r9UbXErhD+ZY2mi3t8PjE3nvnqaRQrz/7QrZ0hS1M88eCMyHIECKd4+fJZuWUw2eNp3OKUpP9opYaZxOJIjOD6rPGdYFQZC4W19p8C7cYjVjm0ZlsbuWs1eypQ40nQjal4h2Nbauwoc6DNRQIwjhtmncZtu//82t59Mq8/f4fLs8HyPNBOP7gKCPHHizq3G6HabpaWSwXsvCm2ctfOLZYzm/DaV8QqW8dtOlsbuVKSVZsyWza0TND7w/57OLttS5GkAaYmbhxcWhyWK8V0ea1kC8o9uqD/AbpBLM+LlaNKkJBJ5SaxCAYyBwORN6dvdVlQfG3vX+gP0MHD9EnEgtbo1a3WQ9LyKg6f3gM8rdFgnF1rQufz0LHOZ4v5NQDVMnvMfvjXTE/BS0it5ExC0WVDj83CSdBzb34+zAm4RDgwENRjN6UrhViGN2Dx48RQUj8CKzU6MjbQ+aYLrsr39lo2Lcnxyf6OzNQlMncmr2e5QsFzcCxmcFsipljLp8SI1hxjDyPpROt+GCqATLFs+QyQE7BmQRkjsyIS4l9BZP84c/oGUSCkrz4sIOGP4BuV+9tLSiW5Bg6Q86UZqdls7nZqN1Vd7u5u6PRQrVStUQ0pnU1W0BkCql7VIj3BElYzXb3D1S8gJIdHu7LyWm1dNtdpfTlPJj3NR076wEETPrnUFQM07W6QWL4XJq5UzwFvSRC9VT01+tNxZQ1ZfwSsvLNtSLx6IQZS2EruCLoezoSL0Nde29gB/t7dnHx9h4N2ZSOnfECz0ZuQNG4eBPsFcH8Xp9lskkrbG/aaDK3UCCizGUZtge8mje2IelM8fFu2l7hkRU/rtnlTxq2mvhltMMY7SEGkWMAiZjbgjYP9u39b+9Y9knG5n2f1T9ry0Vo72jLmr22nb67YdX2paWzTsH00C3jBueEoMRsc7Mg1A0Imqi/ly9fyD0LJFIFKyZCqZgxe+fuqbRaNmpPbWc7a/Pl1LL5DfOv3bZyu5RjSvOFaYgXdDOfUWg8weF0os16Vc8oFIjZzL22aq1hmTjSmoXM7dvNpg26Ixv2WjKuATXA6pGRit8HIbetC/no+NRh36ML/4P/7Y/WVIlURXRSzAxGvZGG8c/feWrdWtVm5D9CiV4utLhh1d3d3llAKSUhOQsl7j07ucEnvYEFhI87EW4w5MJJ0tK95l4TG4Qps08pMBBQqBof9JZAInQryVTSitdXevCpTF6syma5Iip4KB5Vl4OOEqIOsXDMONC5Otj7QCSJdNgJEZ4s1rZyO+kfD16Tx8eHClwWTRo6t2jZQ1XXsO34/FQksPzoTNLZvC5mtElcwmwEKpqDR8eCudKxqJ0+ORJrlQ4RQgA/h7oyxcdNbTVdKDhZXY/PI1r869ev9DJ4sd/4xb9me4dbNhxM7M1PP7KTly8st7VpHpfXBh3chhwpCmHJdO2aNbR7VrprWTKB/GVuNzfX9u47L6077FqjeGf5w0NLZjas32qaC7hoPLAUEUbkxvK51it7dvpYXsTF6p2e76TTl1E6P8cXb85VOTNTYMHkcxkxDCHQcBHAzFQySzxk27kNLdRAJCz2MIfWQxU6mw8tGMlYfmPLxsOGVUsVOzw80hqh82ATEabQ79cssA7bD37/2np1ICsn9u2Bmav/QWpPIGxLhOvzqS1HQ2OYD6NvtpyaP7K0zfdjtv/ulk2WXeWsIkmAqAMbEehuZ3db0GAmhWFH1ZroJnFxQsoQCYkDQKCwF4bgeKRii0uIdQbRo1apqhulQAJeJGYLKn0yEtelBPObDr7NIU4yTyRiqWxOHQs/EwxJLk+6OiUsLZYi2TAThTUPXE7H5hhMOPFYQCOTUc+yhZStvS45LvFsuGgoIIEN6T7R7WIisfZ7BTGClrDncsjFWEXrlV3f3CgQgVEFRDdiw/C95SBGSiBUYrkUoxHPXo1EIk7E3ZcWi+6g7e7l75OhAno+BEpg78Y/7G0uckdmN7JUPKz4MZy1GA/AJ5DEZelkYo76FHNdy+azdvBoz6oNii/HHESZxcGwLhtQgtmM/OGQ4xbFyMPtpJOwdyH9ITe5vi3qnAG+T6bidvHmwhkB3I9ZYuGYjQjJljQCOVHUdrDPRMdNYH0kpo7x8ePHKlQHk4Fm3sDlm/mCQhswjuBnhbmbyhZkn4fEA+gxkc1Jn7rEks4HeS0uZUK9WrdkLGmtMcHlPs2rS1dFa7baIlLRmMQiQXvx8j3ZXBaLJbu9LSmTmPMkmqRxCAhNUOj5ZGqPHz8RyoUv88nJsbWafSF3XALIGNFOA8lDMoomUtprKWz66jVrNBsaF5w+PrGz8zN19GhHa/WaPdrfscpl025/MrSrz1q26I2lUmBOyvkW8KwtlI7Yo7+StOi+y/LRuF1/urS432V/+RdnFolkLL01sne+9th8CSRQFMfEAE7ETmYu/O7PfKAYzUjQIfbk2CfVqmaSzEQdCeFEa4SmawBJckl60ciWs5UFA/hu0zGHJF+iy0XRQMd4dl20fDqlIimTz9jZp6+c+yfghMLT8AAZ4zyGDIxgBNBRKjql5MwmtntwIOtKChXurO3dfUcxEMSBjzW6kJ+867f/6T9fw4xjgTmJLD5Z0LmJprKl7W4UNAvBDo/DJ5FKyuWFyDKIR6PZTC4fXphRMEl9XsvHklaqVVTF6+ALEneEPVRcdGao61tbmwoJ5jCCsQfUIrclhPUk04+Hlk7E5Roynixk18fvsXnQhBEe3Oh2dLix4vi+QCTYqSEi9/mjdnp0YLdXV9ZotSX8pcJHh8dBgZk5G5lDgsV5cX7uOAoFAg68Fyd6x6dqD60TEDEXMZ0qlS6VIykCHJIsPHw+MXeH2g40vVw7+lw2DxAsSRDV2zuRbqSHda+VMcrlR8wWG+Kv/42/ZSdPDuzt2aW1KhXLbW/bV3/+60rbmA77liHVow3sNNIhCUX7e9//gXncpNb7pO0jFYMZS2/YNf/KY24G+FDklzPrNKq6jDErWK95xiO5WmH/2GnUbbrk0nKp8z3n0m93ldeK1opDn0UjM/urS0EvHPB0JRQXu/s7OjhVtbpdgsa5bHnmXLhHj7atdNdQledyzW2tKv9ItnYy8t7ekqfoeNKxWX9pH/2rOxs2Hf9dfrEuHyzORPpYMwedC8aeLzD4dlk4v7Jv/ofvmTeHxpcCbS6tJC9fcA+h2djD1RoieWFSAITZ67bNGwwoNF0/y9aOorfGA2A2t/ZCADLXcmE+t9sGva7m2vn8hiVTKWkGt3a2rN/tWK1ctauiY6rNLM4xap9qnZ8+PlWUHc+EuC8uKjal2ITsLbpmr0//HzMitG/8b/48cOOUgiHCGvVoZo9VnOa6RE3J6canP5fL54RYQOTB+1qetLc3Nmx21LGW7sp6ppLX0C0lU4J9RWRjBswhslzqHWOtR3cLKS/g9+jw5vNyQQ8GePE6EXfsF+BcJcKk0pqZT0nwkUnGygrZrEzKmQmyj7Ht4+/zfdALov3czG9Yq1EXizgcCpgnGPuygxEyQMfZ75nXjRYU1jaFyEBjIeZp7SG+v3OdFczpG72enKHQJNYrd3I6AgKnENL3ZRwTiylBB/LSVi4pORPfa3dv096ev9VFyeELdDtWVutKM0+xd5cLhbcjG5ms6JqyMoMAWsfRa2NzR+8/FY/Z0eGBXZWKekdoI+ks4Tww/qDwgT2O0UcyDfHSYUTDpr+6uhH5Ex0ndnbsWUeHH7Z2s63nzCXsJvw6Dmw+kvzo9qasz4wWFukj4xgY/cCSdKs8f9i+fBaIdpjfx5XWJdq4pHY3t3d6tuv1yCbdofkWIaufLeyjP7u2qMcZLSQP4vbV/yhjrUnHwqEN83nndvdmZDF3xOKhhL1+89YmK7Nf/dsfmD/htYvXb7VWKSA5bzvtpqULGyL6dVuQyGZat6xTLlBCCUSyU9DBSGcOvu8whj99daaRCCgb80vORjwQiNc8fvJYe6Td6lvAhTyzKzb7zdkbe/HihfYe75X3i3EHAfTpTNamY1BT8nVpUBK6X9AVN9stZ65L0QZJdzzR6KXd7asRg7Hv+t1/9i/XOOiT5vLm7EzzP+Y9QFOHx0d6wHyDy8sLR14Sd/SgXAp8wcLmljOHE8sxaeF4zMbtnlWBHJYO+woo9v3339OLwxkJuBTMn02BB69ou5AINDwP60F2Bl3zUZGMJ7Zau83rdmn+xmUH86/Xael7qZuEmhFyGF9s1OOjYznNsMhbRDJh5dV28u+A+TRzmy6k/Zou5vbB179qpZsbDeYhNAF5zTFzXy1lA0alUimVdVnzYvlvSAn4ucLk4nCdkZqSSjgVViRhngAa3bkguNurazs4fWRvvzizWDgqxh/kB9jDtVrVzt68st5obL/6a/+xxZNBiwSi1mgxH8tKNwae/+7zp6q+MKTgcn17cWkJqlKez3iiyKLj4yNd4N1Oy65vry3kiZg7FhFjdzZyjACYqbp8JHNELJKgO4ra9eWVjKjRJ/KLAgYtG5XnycmJKPHz+USmDqL9UxDdhxNz4AJrcmiRDwk6QJEU4nN0e6LXo4N99/0Xdn1xbYQquDwscsdukosUiAdI8OT0qd3cnlvlumk/+v1bW40c8ojD6HX+zUWqsPAgMgZyXn3myXbs2S8eWXY3boNxQ1FuzCMJaQ/HEjrQmQ8Cr0Fy4sAlj7DbbVqC9Toe2It337PePauV4Gg6CrqLcDCiYo/5JM+uXq1anqzHbscWq6UuJElU7udc6XhKs2k2P5ubPE51TaOxhSIBuytXVSA8pCc9eAsDu9LJrWdzycgwcxhA9e9jugBjdWiRZMoOt7ftrnhr2xDB7h2RHrxRCRRgD769vHB0kr2RtMF8fxG5Qk4xyBrnEto52BccPRg6zlDsyQdXLgpGHI8oNiFqcLAcPNrVxc2f4b35gxRxQSctZTZTZySIGKu9nW3JU5ywgaX2WbdHvqTHgcG9Plu6nNQf5n0Ugxv5nGbpvWZTl6onHP3SgYx1T5g6h9nW5rbW5nKx/lILzjOo99qC2kEEKJRHi6lIMdVi2VLxhKIU+ZysR32u0UTG6u0hrlUZK+QzIknyGaYTJ4yC0RAFgtjVsEbDuD4F9dw424DXH1J3cPsSkpaI6/DmUgCVA3rH7nJ7B4/gmgpO5pt+jwkuZ59gQYjTDi5hpduiYuAy2bSQKwoVbBPrlZreL0gI3AQkSWQ9M6JAJoOzUrcLe9lvh4ePHXnTcGB3pbLONIiG6UxKWm+QP4pszsjizY0StxhxCQki25oLiFkjiApzwV7PhrORZTZStuiZ/fD/OrOAK2a77wXMlXRQodUM0uzSWndVuzvvmHvltsXSZYW9sO29yBrW3vN+01IUDG7TuiF4oDscqZBtEfPocYIpOMsozrZ3dwRr835ZXyI/DXpyrdp9dGyDTudebdK5HzkuLZnL4gGk/b6YrsyzXEuzSzE27iOdScmr2fHpXltuY0N7n3ECJhaKWOx3FcrB8+Oi5m4iBQxmcDQWV0oU+49QFAhvWxsb5vrd3/uXa0TBDNyphLmoUsmEE7cGtBeLipZNTFIoEhYxgSoQ2IZvwPyRzdFD0Dqd2N7xkU26fYVYy9icHEko66GQ5XFaYkO43JpVII6GxOTx+9RNstGpwvkFBOCSuTkmkqSZZ8QOZv6ymswUx6M0l/FEmkaYkw8Rck+fPrVqqWgzFzq8jvlcK11IQEV8HyoSrBKxuQsl47azfy9jmc6kN2PD+6JxMWnZ6OhpcS3hUKB75sK4azQVX7aztWk/+fGHtrmxLeo87DocTICbcXrie6LbQhANyxFGGMCSe7G02l1Z7kwYYM/Xbvulb/2aRaN+kZviuZgFSSZx4QdZsDARbP22Osse1RcXRtAxwVj0Ojbi4t4oyKwZ31VIR65VwHrzqWWiAQuEOCQgagzNfEELer16X2hmuVyAXsbdgT4vjN1TDlO6AK/HWp2WDqh6o6XLCLIVBJSHeTRdcrVY/HIBR7x+zSNlQdfp6M/ld7bMszLb29620XxmsB3p2h0zejyeyU90W7l8Zb3ayD7+w5pNe85h7BCO2OiOhlSkpKDL0gdh++pff2kr79AGUxizaOtgOgfE3vNhTK8Q6alg7N5gpCIRkRskKA6l4+NTMQoX06mcqUSD93rs+OiRtWpVFV0TBNlYA86nCmSnq6Xr1X4I+MX+5PLk4mSWSmGElvrp01NdFjc3JT1XnuUD6QYegWIMfWhaHZhTJgaLlTTJzIRAezC8oHvnQsQeL6MM2pFlN/NWK93p2fKcpcelwNHeqsjcoFKvq7PgINIlOZvrZ4RooYzcVNKJFYyntKe5WFSouFw6tLCe5HCE4svlN1k6Jho8fw7CpRuNaUhjFWaiLhn8g3rghIZXskc6Zb4W+zOVTVu5WNb3Dvkpftfa71jaAfWDY/GMeAc8/08/e+3A2/czNgLvKVzWa9y0/CJKwQ4vl5wsYmwPgWEhEnGpK/GDDnIx176lu6AbYmZNgd/vdCySTFg6izHK0oaLqaDGaunOWs2KZdMpXaYQKukAQRhgUuvnB2qNRvQsScTivFMSUiqpTh0Yti3EaawCnuePwQqFKfaGQIRXF2diGOMBDkGT5K2nT57YD773fcukM3LjEsGRyEssQzNZS2YyyuCkiWAdIPPZ2zsQMpdOZays7hev674uJXEJ4GpUqjKUYOYOKkj3yrNhLIX0bzokHYg0Ipe6dMpXZoIggeFwwirFawtRhIfjtnRNNErA+9cbitjzk2dmfpct3HP76AdnFk1OzLPKWiTstV73yoY90I9DS+bdthzOpE0OhwO6pIjELFWrIsUhsdve3ZaGFu2mspbJkr1Hp3iHFHOY1AdCEVtjt5kt2OvXn9tqOZFXL0lNECoxpwcyr1abdvHmjT19+kT50iVyq70+uSgBKdKZIhGie89vbmlMQb4dM1N0yOw91tKXZDPXWqMgHNn4PNQdXLg4Vbn+p3/022sG1ev5zFbTiVhRsVRGTECo0/6QTz68QCfH+4/s7e2ltE3ojridqU4hCqFPwl9WRuxus3QhK3YtVVbQF7AOcEw+Z+vZUvmjzHOePX5sUcXbVCXIDkRiFgn6VRV0eyNb+9w6CJKRmBYw+lcqYnSibFgOAnIKOWgiIUeOA0QboeWeLVR9c4g55BGPFjSuF1ymwu1JtcADiY4WjeH93BdiBK5NVJyaNeVycvTg4OIC5bN0hg6pIJtNWL1UUpVElQUs4OSXOj6gaGpxcOEQfWCd8pkoCpAIFG8utQGwJfz2r/9NkSJms6El/QiVA9KDQvPnsNvMpQVXka9IxJrL45OkCJgnGI5ap+ZonnAL4dLFkjAWjykd4fL1W/vFX/m2ffjRhxYMeZUb6fdF7NH+IxuN+rrQuWgxx0DviVcokVNPT0+tWq/KAJqiCUE/nQoLn81wfXNpL148t+2dnN0Vq3Z2diGXGDTIWEBO1mvbIn8QaQ/Q6nJth48O73NKnazDXD57/84nFvCtrfi2Zj/+g4pyG5FHIAnxuzBm8dloNbT806A9/6VHlsjF9c4mGJXL2D+smWMOez+PGSZyQ4znx0PHsJ8DFL0ibl1evwgqsXjYWs2uukxmNHQgQJrM89bLubyYl9OlXV9eiN0OahKJxS2Txod4LmkJmxEbtIRY78g/xvbq1Re2tb1htBuYYEjS5CFVqW2telUH+v7xqS5ujDdwfuEX+0cBCIulGPNbj4iYwi/aJ+MA5uXMEJXTOh3bdD5xLDU9Lhu2hnZ2fm4bm1t2qyo+bMlcRl+rXamJsEYHLCeY8cj2dw6UhsS+UUB7Mq1imT1EofDs+MA+f3UmpjMwZDga0LwQwwMg/NrNhQ1GQ3UJZNFu5snrRLAfkH4bog5dBdo9ukGs9mDoQkhDX1y+rQhe1D5pNkTQAb73sa/QbGL6scCwAXu3vvncZOmyd5ci5XmCXs0sx9O5nNEwHnf8lxkNrKQi0Pq4n7c17qrSO9Kdcta4fG455Tx9+lLF3VKkrJ7tbm7a1eVbzcdoCCgW+RqoEygMGBNxBsBYl8Up7mtutM1ekabofCQNxGAjFtX7oQEAkcH7la8hgpLXI2If0DJnUb12Z/GwzzayGe0dCFU0C3TtaMDLpZouApK64FzAoiVV6MHti0vm8OiRxj+kPtEpM6agHwFFZH4M1wICGd02awGzHszgIYbCTp1PHcN65Hrst2A0bi6/124vLqxbb1p+M39PUm2pIOHrZ7c2xORnnX3y+WdWKMDMX4qkynkIcYzOGSUA74fEG8ZtdNC3txRCTuIYtoajVv8eDRvY24u3shkkiCQWjcs1qdesWvm6ZB5c+Sgk4zGr3VUsSlEbiQptRBPO+AXE66p4p4KC98H3zqUjInnKH7rWcHzFuy2LxhPK7gVqPjjYs5/85Me2TYLQZCTIu91xnJP8SYIq5jbnfWKbGCTgYS2ms+sf/tZvr3FxoQskzxN9nS9EXqmZh0rX79GHG3RIomC2QDi3V4NboCuueCohNFUynPaQG5hXxQRbkJfFrc4/NXDolKMlBT6EjRuLRkTdh0GMiJukBLSigUBY4nYqtM1CQa001SFYNgce1YAOrokTXl7IbWi2Ay0aycqk7/iHMtthcWAawQJh5sM/5+cXlstRyd3qvx1TAic1x7mEB5qvoI/iv6ni2TVg7cwlMYV4+uKpLRcTi/C5BmPBKUDgfF+qQjpbXgiHxXA6+1LzxefAk5ID+/ry3M7P3iiw/Jt/5dv2+PSpjehAvW6LRFMS3AfCAdl81cpFySeGYyAGJ+UFQoegj2FfMzpJdBJZG7SqVthyKvf1cmbFy0td1AzR0/GIlcp1+VkyCwxFgpYIhzVvhiDEQQWBaSl9aVzmERQRkKf42ZSDuXTbs2dPZXwBi5S809FwKrkIFe58PBcMj4E4mx6SFQxel8drmWRGs5F0hhkhnrhuCwW81ur0zNYzq9+27c/+1SsLjCO2HmoEbf6IWWLLb0++sW/u/FoXMM+YOT26XZjcbKBiuazg53qjJtnU+edfSKpDlCCIA+sHmB42XixBuP2GOqtOmxmOM3+kSMOU4tmzJ1ZrNvX5MWbgknYyayPSMdPRQJDAlk+sXZi/oZBjc8jBG49auVxT5a/g+DjPKaBNuL+3b95ASJcRXQYdDusYOBMYECLIyeNjzcIwQqer7wz7truzr+/BJSCzjSQJTX1JwoqlqizP4DzQaZF1SucFMgLTnveIlIZnlkomlTiUkbauoiq9kN/UAc+FKn15ECdTl718+b4KD3Vmo5FIOVy+m5mU9h9krUAwak+fPbWLt2fSLiNq0whkNJKM5LZUthHOQ7Gozg0K9UwqqwKXi49Od7WYyR0HjTY8Bb/bozVHocwoqd1ri7XPocZhCIELVIG92sP5zFxCCrY2C5o5w5eggOV9sG7L5ZJlU0CmZtu7B7aak/6Bw9FYus0n77/nuC/1e5LPYDzCs+bylV7z3gT/QXLH+IbgaNKAeMY7O3tfZupSEMXCIUGwdKdczNlsWvwBPj9xjmhBu/37/GRYon6vxcIBdahc1uiSYUUv52v76NPPRT46PjpSoY4cJhwMCybmHOTXYNwXOrW1uSnzC9A/vLnhdZDdjOUdYxYKSxAaSZrgwHRa4lkQbUnRA8rBmuC5xtMZXdxwBZp3VZHzkG1BNOVs55JGbshoBzkTRQfqDHJkIeXw+YFF8WV3ZsD8mZGBHiKXglsBX0SIiNcjjfU3vv51fZ0f/ehDy+byTqGXSKggjQTdsiwN0vBMp+YjrB0TkkRMIwByq0EveO+88/F8JdLoT3/6UzVVQZ8zGiBf2LkfquZxrYQW0Olyr1F0OI3XtvgUfH/+LAWkJ+CzXndk9WpNZLgYHuYEbpB9/F/9l393nUhnhPPDkBuMp4InC5m0vXn1WoshEo3JxZ+ZIdU2bEgcOmDDM7ODEZjfyIttVq1C1d+0UrGsH4jqgHQQwDwWEA+AxU0Vw9+FhAJ7rlq5M18oaukEw/umLRZrfXgE7shCwoTGDib2cz/3gb29eKOqSQd7Ku5AwSuXMeu6q9zZ0xcv7K6MqLl53wF5RKtmnshn4GEihseYH9r16fGJDUYTxcEdn57aZDqxyXCiy5ZumIUxnCCcntqj/T1ttKuLC/1ZbO58bq91e30dhvwZIArHBRFNkwAAIABJREFUbYRDGQdHE5mIooEZBS8fY/xuu2V//u/+1IaDnuKX3v/g5+2b3/im3V6dmzcEw3JXUhYGlLdvL8TopZpM5QoyE6Bw4QKBibmeTywQjlqxUpe92N5Gxty+oOYuI8IDZMywVkeFXeTrV+fynLyr1+3x02c26nTt448/ErlKrODSnS4sDnn8LXGuYoELjhmNrErOJprCak2XE0b18znEILecYNp3dbtr1Gxnb08QsdIzvB6R1dLxpL1+/YVY0JglMNtRYVOt23jYMu/Sb6//aGrT7txc4ZkV3knay184NG8Az9Oc3V1XrTeaWCASUvbqcoIUZi1tJbMsTkugPS4pCiAOYi4pdXiBgENwQOM8c1iiFFORYEzsSA4R1iwdE3MbIERYtVwwsnAbDe3w6ETzHKC6lc2lv1aQ8MLRXTOP4jIFIkLvunYjz9gzr8txGJuv55bL5lXdPhjRkzbCuqTDTiWS8uDFLYiLL01qSywuUh+6aJiOLHk6OLreTIoQ+bHNsNG8d3/ismQWdnF5Zb/07W/Zxc0V9jT6+SgulTULZI4p/9rRdsLa5edE0kShQ4dmSr4hw3cs4T6mBzBB2ZNkfqbTMRUhQNnpjU3FBCIp4SI6OjzUbBOZDfsLyB1ERgYcwNLMq5Q0RBKVaXTEAUzHIhQKfXky6TB46WiUTxpX+DZmD8h8RJyMxKxcq6pLgpVKZ8rXxKyes4bnyr7E1hRWvqRmq7mNUALAnKZIrrcsWsirk/aY2957730r390oepLiUbKpCCb5Y11evEckcYyIKKyBf7FU5Pcp0LhssDbs3nua8+flZnZ0pKKeC4v5exYj9cHYpuOhCiJkYvBEcpmUHZ8ea4188dkb8/jxkOZCzugzgabRqaE7ZV/yXrHXw3SGxoXABRAkim0+S7VeEeqB1zDxjjD0MbDhz0I4YyYPWiE3OlJlXC4hYEtziXHrgVOBZvw+ApH9DJmM98kYDzKSziG8eWeO5/gvfPMb9uEP/1IERnSZFYxvhkNJYDQvvb0WasGs/+nTZxoJIEnqYDLfbutr83mYOxdyGengo/GwtXsDxeGBWkDuomuEsc3PmQnHHBMhN2sA5yKv1gA/kyRz04nY2xSBPBtY2s+enDidqddnrz9/o+//YEUK8uB1YW3oWLxSkN4Wq9LLe70uC8YCIvn51m5z/Y9//7fWdKIvXjyzq+u3Vq417+UPVUWHEWXGrIVSEwYYRKDiTdG8RCGZ29JAQ0T3UE151gqvxmGiWmtLaA37jE4FGLhda1oP1wuE2eORbWwiph5phoJ7jj8clYSECxkHJiJu2DDdUd+CHrdVyi177/2XNl9gZxcSHJYvODpRCC0QkVgcQEWka8hU/n4eRYXJi5S2NJ2WLRibHNs+Xij/v2Zfq4W6wZA3KEeOeAJpxtQ6A9xa3OrQ3nnx0m6vimLwUcGIhdxrC+IhX48qSzmCazMfOZtylvHoEOSXkiba6P9a9qf/9t86Myafzw5P37Ff/tavmNezFrwUjaUsixA86LPACou+rtyLluaVMwwWZP4QXYHPMom03dWdzxDxezVrmMwhbDCfcluzVrd4tmA7e+SOLkWawobso08+tvXSZ9uI1UcDMQmxo4tEk9YbDzRXCjOnuteWQsCg+x4vZk5UFXZguYK1GqTg+G2MD6vXZe6Fi1ApRVF5ZeARskQqrtkC5gKsDxYsh59mDtG4Mip7var51yH7/P9p2M7jDfu5X39mizV646SNZxN1ZHPMyHFkCQe0wUtXNwo2gDiFxhLyDd0mhtdsHCzluGQ4wIHsPv30U7G7d/e2VSgp3YKO0OdVl8ehAk6ey2ZsMZpZpdGwJeubRBk4AHRAXseMO7tREGMSo4LJ1CHhcOBwAFMspjN5c/vdIt4RyYaOjTXNZRQNOoJynLHonkFF6NIhy0BkO8RyrgOrMGkJoME5AdM1rS9+XqQWw25HMXbM5GHy0jFzIR4cHAkdInFpZ3fX+pOR3Z5d6QCkyue57B8f6KLsNloS5oOy8D2ePH0iD25M89ERoztk/yxna6FUwI93tYrmkzvbOV30QHl04iBMTv5s0ILRoM1GEzH/B92+TV1LsS9VJOPC4w9qfoechHEIubBcwjBg49GwReNppcA4yVRzwenMWTnIgAjQE04GZHZ6rdpsGolp6HWZlcEWZe0/eDuLAY7VXTxlHq/Pwj63ZTbSOtsgXUZDIRWIEMQIS8f0pFi61N+Ph+ho/JLCcMnwnsTwdblVIDIioqEgqYZLAERL50wmbpdvzi0AGsNF3W2p834wx2FfcJFeF8s2Rybk8zia9OnCdjez+nej1pArVKvXsWqrqZ+Nc5foSlj5ynC9Hy+AgNCU8E65UJ4/fW4fffgT+UoXNvOSh0Ai5DlyPhUKGzpDGSHhEMfag1DHv5XWhIxqtdY4imKH35vMHM2q9NzjsQVw0RqSwuIyP8WGNP+O+c/e3o5CtZWvO5s7mbagXamEzg6QlaOjY7u4ulZgRCZfcMyB+v0vVRcYqhAr+OpTwsAjlkjnbIxd5nBs08HEMhtZK+TyVi2XRDRkLUIYlI3smsvS8VBWA7de26Q7ULY1phCgGM1Ox7759a8qAYuQ+KAvYldX1wo+4e9NYApHIhYKuK1UvNGzlSc0bPX5RNr/vYMDK5Uq5vpv/uu/tx6NIWI4uZ6l8q1D9U2nBGchek2lM/cG7mFtKiAvDkIqfuZELKpUPGJHR4fC8KmGmfcwpG12era1uSG9DgccHSVsMfwegQvGuBchi9neVM4nziS4KMX8ftmN8WAg19AR4brz4ump1Wtl83jDYujmM0lJPqii0tmsmHM4LDEPxFbq049+amE/gdRRu7y81vyNqr6wk9eCIM2dDgJxOW43VKbAaacnj0VSYY4gQ3qXx0IJv43IqwxnbLJwaP0sIhYGvsCOjOHBhNzxSm1U72xne8tuK3VBsMxMMomU9Zt1+z/+z/9d3rVklwCfHz//wH71137dsomInX9xrhcHCYxKkgMZI3S6pFAiK8eX+bBnqSSzWPJiQ3ZVurHDkyOLwFBsttRVUjVBJIgmMvcyHo9stpajnooLNpNIJZhUk0W7cOQvwBtUlzC4C1ubciiiIwgRl4bB9s2VraYOOaVYvhOEhdyI7h9Dbg49qvTTJ3T9I1uMppoLj+ZTy6cyVmtX7WD/QBmgaDlZoL1BSxsmk92wbqtmO7s7SlG5LhYtEk5qBtVq1ETxpxBrVMs2GzPnTUqmxVwGmBKBuwszdOA1oCzNpagunU0+6ffs9rpkIDIwkDmMGVUgEeOSBcUAXYjS5ULJn4zUpTNPYhQQT8bt7OyVguxzmQ3N8fj86K3LxWs7OTqVQwszOBlnu0ykIH62w5Nj6V3poiHi8W6BWCGsBMNB63f6uqSQnx082lYs4RiHHzJQV87slMqf+RBQJwXbo8NDoQBuvG19Ph36QLH47gIRg/RQ8YOuYKyOBhrClSccFHP16ubG3vvKB/aIeZjfL8MQZEQ4MKF5RULx4vlzuy3dWbVUlitRZwC8vbR0LiOo+fr2yiLIPnp9HcAcNlFYzhO8vocWDoQsl82K1Qu0jbzNvXTZVIxo0JKOEBieBS5RfF6yjfGxtcVMTkbtAZrViKBV9rA/ErdS8VaHPTN/zBXYkxRFCmtn7GTOjBTi42zl0rfgQsTtCVcqflGA8/81qzUzgspDQV00oCi2nttyOrY3X7zRrJnLNb+1rTMBS0EIV6AzFJjMMkFIHuz2Aj5HFgh5C228ilhm6/GUuh/22y4FU7OumEo8eFEAMEOlSN/YyqmwTSQJSXDZ1vamYHoVEnSA86mDGgxHigRjVCfJlnSSnHQuqRAoqoB2KRw5c+kKKfpIQGEWjlSPy/Tg+NC8Ib8NOj27OT9TZwvLFTSPwgSksV4uS5GANh+ZJIUWZ5rkJo2GzDFCkbh5FsTo+aSZp5PnuQEhg9ZRTDET77S7coCC50AhCAlIUkePW1JJ1p6IbjC8W21pxaNJ55yarFw2JBilXJVKweNaKmO63mjY7lZW3gLV9oiTVQgMftC7e7u6Q/gsXKaafWMwE4hYOlOQ9AzGNlA/KEkilrBmi44/KW05kaLwWDb2djQuSoSiUrOgXNHd8g/+wT9ccyBqhhSP6lDhIlQHMgXvjgl6qdcq6sA4fKm+JN52e2V/t7O1Y5t4E7pNxvO6BOkO+wNLxZ1keboeiAfAWw++jBCV5pOJGJL4LRIDRWdF95CIRvSZPEG/RPB4iQIrPzk91Lzw4qIEL9iWEJBsoQOei57FxcNfL90ShqOJBO6hXdc8tD/SQi3sbDimDPWGNtvR8RM9RBZZfzzUgUE1hg6URcTM9ejkQGxEz8pjzVZdsPcVMVFEMblcqhCBS+hKkDkAsZIkAcRXL6PjXOjrxUIR+8sf/rl95zt/qk2MaTbV3tbBY/tP/7O/Y198/GNbrzFlyGtewWK2OXKisI1mK5suXTLyjgW9Vi8W9ZyPnzxTV81nBq5jvvAQH8dsZE0UV6OpgTuQSzLk06LkXfLMY6m0nseDHRlONXQIYqxisbhR0CGJzeFHH3+iGRzEHw43OiE6BzHAAz51VjBr3T7CEnz3TGJYgsx017oArktXls/mHccdf8h2D49tReweEN1kLgil2Wpqk0FZx4SDAxp3GypQDkts14A3ifGqoB1cLCy/sakOEZs55nLzFZ6+bgXBsykoCMpXV3b65LGSHiDXlOkq6VA8EDE8gikx8Ac+JLiBmTewKwcxWjXYlR6vA02jRQUy6/eHckeBATvqjwUbcZiPILJFIjYY9fUsYGsiOUCPDOGLOEAM6zlgJsupEBYKPNibhC2gw0PLlsjklRXK3weiYq0C5zPTBuqvolm9h1AdV7Gw3GPQQDveoyF5lMLmhUlL+LE03Ogg02nJxpBvBPDg7vRELGwoANxBWiB20LGdPDoU5FsFzp0vbWd/1zrdtooP2MchpEAuj7R7kXDQOv2uXRBHt1yLAUuxw5kCeY3YMDp7iqyL8wsFYnCIsQbJDzWfS+5EwLFcsHR/O9t7IjGhv+yPGRmFpEKAXR0kPtBc1qgjbcKGM6fGQHIR6V5NndL43qM4V8jqsqJ4hG8BHwHC0JAmIZ5yzpf5xA72t610DeLAPBnXNifUPZpIy/yCURHvj2cumJhAhDWE7LUuBJy+yFPmnOUgB8nAzAMdKIgUln9LJG6rhX6f/cnXwaideTTo3c0NBhQBy2XT5nYh3/Dqs9NtOi5czMVvFCYuKRZw5nKly5nzAxYvz0TpOFzQ+LELRSLUI2mffPyx2Oic0RR5wNLMIIFakUOyd4lBBJmMBqNWrde1bpKJuObarBEg+cLOpk3na/PMZ+YLB+yLT7/Q6IgzFAkQJEEg6ecvnjo5sMibwmHNu+GY4H6H7h9ZSpeCYmNDmnfWMLIxl9cpVtzBiDJwyagmxi4SCojMSiEcjZKsFLNGd2KDrhMaAeICDA2i02425JTH2uBeA+6FlIR/OfcIxkVwIFgzoRDscRjRIIpoYJ3RIwUriBezVmasyTR5pv/4d9Z0mMxM1KlFE9pQiXRSg2EOZdz816uFfl/icLx8+fNUXCEsqVryLUVigzREkV7zmUWhVfMiMd9WTNZK1SlEGWYU/ggzkLCciB5i3Bj0A4U0alQchJL3NGweD0eCAn/2ax/Y9c1ba9VgB+bt+uLMoiG/xPjYfRXvKk4SPANhFj/ZfCvsxcYyygfCk6MGLwff3kbDIRlAI58vdRHyudKJlB4iImw0UBBp6s2WqiM3HrnM3xD8i5q+a6UbzAc6gl6xyIK6zY5is9G5Rv1BS6QTMnDOJBP2+7//u3LDWcsmbGrL+dIOn75nf+c//y+sdHVuVzcl29vdtXKtbN/+q79i5TdvrNrqmMsXVuEBMzAVCSuq6Pq6ZMl8XjaEzpzBowWKWQWHG/FG9VZNLGM5sFQq6papzB7chZgDMr+TCJ6D4d5sgUXI4fWIjMrynTZ2JpPThmxV6+qoOSRZgJg6KD8y4LWb25qqWajuypMEenJ7HIbmcmk3Nxf26OBQByskgEgqpe8P4YxCqlqtaPNTlMk7euzMF9nkdLKpApmajjMSBQF0dkYOmVxOJDdMsIGhCGHnkmh3HK9dKnQX1fxkJJIKiTpcsB6vX8WGezW32YggA8wagioW83lm1E1JxiBSAAtDkInHI4JyS7clvWMOdg7uerOtwGwObZ4JActceOgIuSywrYTAwHqWIQRSH7dHOj6KkzARYtO5pBWsbZAcukp01qw/YH002xSze4eP7O35uePIQ7wb6UEz52dnplup1rUf/MzcMO7gPc0wyI+rsIpmUpLDsd47g57t7+4Iunpz9kY8BdAFIEHeYbFcskQkart7e4IdmVE9fvpcrmhAr6MeodVDMS+FQjFfw+YS2Y3czgJKjuLYBGXg7yOZAgJ8/fkrrSlH1zxwXMZmI3v3xUur3pV1mTs6Y7ftHezbxcWV4FWkQ/gL8/kgCLH+YXiyzkk1Yd764w8/FIt1MFsqs5hf7A+KP5AYLmxQDOIFh+h88QROZ61SAtZd2sZmzgK+oN2WioLcSc3hmVZx20kk1GTcoFP3efU5+P/42sQJEugARE/maKc9UjOyWDC3Y5a/sA++8hX77JNPzL1Ya00x/omEYzqfcCpj/3Hu0NwEMF+RdzpkoYTmiSLZ8K6xUp2MFWzebbf1bLnc+D3kh8w0eR4qDHmfyPYGfRWrdHagIYTZz4AwA0Hrj8bqdln3cCRkTlLIiVH++PjUuv2BWP5wYZD3Sd4Wjdrx82fq8Bq3t9afII1cC7KlSOCzUsDx753dLT2n5colfSjs7tubW/l9p/M5sZgpjLZ396QXr9yWVDgGQ26NQFysZ4/P4vf6Y94LKFw8GrRULmt31ZpMSNB2d7BIHcA6D0qjv2R2upjoMuVSp7vmvkJ21Gz1JX2D1e1ItXjGYwVccEe5zW+lMo2cY7gPckHRxuzV9d///d9aMxtEr0hFiScp+jcqiDYm5G5ngTzg2Arg7vckYIcyDAwMZDIbDwQ7sKn8nqDmhBAJcD6SRiqHCbRPNm5XlxfW7QzME/JrqEwoNVIUdFRf+eADyS9gfAEjlqsVdSRk3VEVev1uS2cTVry8s2giaT732mbjvkLF8e71ByOKKaKiZOB9sLtj569e2+HxYxlPPH5yolkoDDw6Bl4McIjL79MipOqBhRr0ESLskA2ePn0s6v7ldVFSkb/4zp+YN5R0fDsP9jWb5cCgIn385EjMsnqpIn9IvIyRUnjda9vY2RTk+vFPPrQffvfPrXRbk8RBMqoV2tJt+42/9betW7szrzdkvoDXcBt7/OTUeo2OlRtNVfT5LC4p+Ji2rNpsmPkCWrAzklw6HWWGAueRUJ/f2LZkLm8+r0tmz1dvz3XYuu7nCA9WdRzMD9Z1ihfK5B0CDa4/QbSHa3VWhWzBudwWS5uQLoR8KR6WqxBwFv9dLpbMl8jKBKI3hBFJqpDLgmu33VxcytUERyf8f6nyrm+KKmg6vaHIUAz1xzjEuNzSCcM2FEPRH7AusB/vC39UsQmnmse7147lHkQwYNvTU8hDJc02lS86matL2tjZsnaT7iwoyzlgyQ6yDUKwE0nFkMG+pFNh/grbmUQTnwuy3VASLg5BOgoqYd59BI0oEprFXB6hEMFGg7HmpJDy6JpwlQqGybJcaGbGvmEmSaGCiTwITSqTUhEGCQVLN1nG1UgUYqPn1BHJym/uzKwWyIwenyiwnLzhHutwgDZ0LKZ4k/cPGfCuJm/s2ahvmzvbWrfSd5rXFn63WM6BtVvEKMWXTccqekBM4ElQdMAkpbikYqcDCydi1qw1LZqgwBiom93f27B4LKH0ImQZV2+vbO3zKpGJmbJrwbsyHZ7SlKMHXoNYLO348EQQ9gPcRydF96UM4vFQjkbM/W9vStbi8k9nHLh2sbClufXeyeQEsaCbZ2/T6YFyEXzPYX5RvNNISjwKdKiziVXLDtuf/yZrYLZeWjAaU6dE0ZMvZMztWVm321cGbBFpCzaEJN2kkiI5PmhZY/GECj7FHKoIWdnL5y/0Hn/yyceaxfG5i7dY/p04jm7xqEhmuxubImNRkPOe+T28cHnmhG2z5kEjOKf5R7IXQtAxnV+hl8SUxKUZ87MnT+3Nq1cquBhdgRxxyPA5cOl6MOdnLYIysJYYJ6CBB2LlYqhXuZBB1XZU8F5eE+i+ac2qs3dw3yIQ4N2Xz0SoQie8kWcuPNBYB2niyuP4ibMv2Sf84ufi3UAQU0QmIfN02Pd+0xSBdKaweh0npKBGfTRHlWLJ4rGA7iOhDG6fNSu39uLluyoeOK9sOrIs76lctgLIhHslm81e38nMxsyH2TI2iDdXF/binecWjSWtUmuZ2xdQN475f/n2WvwYilDOBuUG16pCTECSQKi646E0ycgJ5eX9W7/122ulnqyQwQRkrE63yCUCQy4WC2oB4gELtPUg+MbAfHd7R6wx4CeG7MB+o9nUyTf1MGgPiVn3wCBkkK7BM2bWzGKw9LpPXYCd1oEUQwpAJGx9YI44iRloAr3WbTppCQ8JN92mA01iPABJJwBkvFzbbbEk7aV7NZV3I51uu1G3ze0duYUcPzr48uUzh6Uz5XskMligEbgNzEI1MtdnpZMEpkAEDcyMIPvs/LVISQ7RYeAYSOcKVm82lKyBjKE9oGqNa/Hy9W0VtOzGlgXDbvtnv/dPJIA+O3srj+EVq8W1sIOjF/be+z9jrQZsyqy6MCW97+9bo95RbFqv37aNzYIG/9h0be7sCR5ddPpKq+dCpwhYrLiI2haOxC23vWutekWhzIlIRNKl21JF3df+0akFwmELedxiG/PzchgE4hGrlSuCBAltxoibSgxohiE/BQ9dDN9jM5eTVRgOKBRJ7pDXOv25TYZdMfFwBNpIObR74CeeO+5CvHvE1dl8znrVmgyno7m8zZnlQIYCLls4RhnAPQ9MQmDpep2MVY8ORiAmqnW00WxanjeEuk4XQpMzG+Y9wDrt9LE+fCQ4p5DO2Sc/+UhZtKF4xHLppH3yyUdaP0izSKlg9kTRwCwHMk6/09az5dkF/V51bXSSdBIQ8TiA6QCorGF6EhTAxcz37g57+npwBLYKBUkXMoWCcic5sCh2uEiBEJkjJeMJiwRwUyI4vW3+sNMpOnaEKXOtXEJfkDwA8w0V0+eEHB+dntjnn3xs2WTBatWKtQYN87r8glAlQ1mtREoigpA9fXr62EqVsj17cqqK/erirc1HYz0bdNtAlCOSOQIBJ4OUyLsAsVgTrVNs8jis767ONRpwBcM2wlKykBezWWEYFGCgVBBEMF2JxXShATdykdH1gjZAjuKSDGNZGU/oUGNuW63hMTxTkAaWheRQthgTRHHzYhwVtk7jTrKmYCxud5fXeveI8YEuu8OOBcwjshXkpcUaNCOpyL3c9r7WOp00HAQMGbzLmbVa5Cszj59aIZO0i8trsZldPr+FIesQ7uD12U9/9D0FF/D9kKw54yqsPRcS/xMUPppO7eT01D788ENdJH7z2NX1lZAdiirGP7hOgZ7tHhyJ7U4xFgX967T0M0HSysFhaTdF6CN7OOD2K2d67XGSh54/fy6EsIP3MtFzeAEQVyabQzy+HTTHbT6Hw7Kcms/v1jnC/JXuPxZ1ZHcgkMCtkPoYfb3+7DPz+egY9x3SpwhiXqEi/ExoQht1nO765g+4BA1DHiRNCJYy8PnuzrYcw9DPUozQqUoPPJ3qMgcdZA+LUeuPWKvTFAsaY4ouWvdWW+Yxp0+eCGJOJOPyOXct5tZs1nRfwEKnQcC5zLNyycaWOf1sCUztt3GvJekSmbnsHWDaWq1hUQrsVteS0bAFMaJYudVIYj6ErtYT5POl5U5HEdFudFSAonV2/c//yx+sqfih+uPGgfgcmJI5FYblW1t5W00cPQ4CdriMXB5g8cA9EFTYYBAIkGvAIiMmB1smDkMqdoyrmdfU6nVBn2zGh2qFja8YqQCSBlOlBQzBogJa4GAhEzMRievy5e+isUJuk0zcJ83sHmg+w0WO3uzZ8+f2gz//jn3yxRv7jd/4Dfvs449sc3NbM7FoOChYbMVnW6/t9avXdoCAOBLW5Qlc884779irV29k+A3EzWet0CF7Q4J9o1G6Qid3lQKBBUFXTHYppJXr8wulUtCJ46KicOHhWBu6fH1hH334FyKh8DUILOdSwO0kU9i3X/7lb0lnOgeSzWR0aMkofDoXezQWC2v2N2m07YuzCzs4PBK5otZrikUIPZ6XHwnGbXujYJ9+9pk1uwNbwLhbszgdoo0/BDsUrV5CsUcXl+eWSiQkh0DyUOZgptp3e8wtnZlL8zEgUSDr8WJiZEJCBoJZOBgPLBF1PIypBjtNfG899vzZqd3VG9ZnXSkwICM4hnWEpzIVKDAnG5/gBE8oZNkUSSolVbBJyBLFkmPeQVrOPfzM+gOyfGDOsk64WBVhNaGr8UtryvMDAhrPxuqKWGToRinoMLTATYoiARgaeYKRZpJE61zVLB3SB9Ig5md8duaw2FsCnXm5FJjTFujiS9qw8sJF6wzDvN3WBoRzgHyl022J7c0MDWKNtHqav2LMkdOBwDOC1KZ0HIw/5hPrdHE5SgvCZb7Hhcov0klgy5NLyhqt3t6KVMMe+dmvfdV+8N3v2Xq2skePDmy6mio+kWdGV8BzAdri56RQYVxTQXqzsyUyCqMCpDChBDrkmNY4pDZ8Svn6QPgr8kO7XbkEcRhCphp3HfPyWDZj7VrLYqmkILFRv2+HhwdCrnh3yJZgkE/mE5GdiN8DguSc0OeqVHRp8jn4Prx7SHdkiNaqQKULuVMR6UUwNObmWIySSPOVD75iZxfXVitey5wABQEFoi/kt1G3r5EEZKF0Nm1ppA8ev3VHc+1dZroc5PgXMw6gIeDQh6AY8vsq2GTJAAAgAElEQVR0hj15/kJhAVzK7GEKzHDY6xSuOYz/TXpKeARArYya2C+w3p2ZqM+BgYMhrXE0vKy/u2LRfuWXf0mHNAYf3cHYXn/6mZJZcHzaPTpQFCPND8kvg9HY+r2epZMJe3X22hKxpFyJmHKlM+xFR15CscP3pEHi30jBeH4gQXAFMOKfT0fq/jC3x9AEswZkZgj7mFeCHB4/fmx3t7c2X0zEknWbx3pdTDkaanQIagCtBJmk4djczGneurG9Y+FYXHA7Iy70xxijwLyuVWtau1zG7HEKZ2Bj1jmdJiMloG4QBtYRoyy4NfFESj8DI0Xgfbfkkz47Ot7XmqSx4hnHkxmlYfFOMTCpVGGNjw03rUyKlJiR9jPOTm+vb7UeFrOl8rM9bkzwvYKZWT8gKHBJHNvNnvYExT7ySMIEXP/tf/c/rOOplIatcu/haF7OrVSp2nixtF0MvEkcWZuNpjMZQ/Nw0fdAXpCtVihsV5fX+t8cjMye0P89LBo2797+ruQeDORZ4GymaCyqh8jLdcykvaKgUwlxUSlUeL2Sjggoma6Uw5R5BV6x8NXkKrRw/BQr9apIJSzOHo4q4ZguyKCPXMqELlEYlei0zOfRZ4FIw3zF46eScTuZeyGHZMAhw6hXOZmLmdWBAtxuazSrchxSUk0ur0OUyoROmsOofFO0ZofL1mf7e7uaFV/dVa3bbtis37GrV5/bbe1OlytNqxMbNrONnWNdplREPYbdiaRkQ5oT+gK6SIkOUhiwN2D5zW111vPJ0Nb3Hqp0Y2zmYrVuuTzOOG7rd4aaExAMDKMP6jpmAsgkeG7ITOgmc6msNcolMUD7s4VgLQ5qFySNVFQHCDMZvhcRe7xXtJeOK1VGLG5GBbtbBSs321bYcFh7kH+mw4nIEWgYgaTimZSeH8xBJE23d2XN54F98QWGqs7MBsiYC/Li7FwErwcLQ8w26LC4EJnBQzpitvnQmWIl9/z5M208NgIbguKPhwNcxJ/LbeQ1jwIGYj4zGHQtn0nZ9374IxHOeLeJWERzI5JVQG8oXPp9Ov+VbRVyupzY+Ei9MLlIZrNiPKP/A05/iIRjborUhq6MonA2nIhcIkZ1A4lXTjwCCijWLIQ5eZIGIKzEpWWEeOSQ3BwROV2hQgU6bV02BBnzvujGgWcP9w9UGPHc0ahScXNQ8/2d9KSZyFOwPxeI39t0rVEx2DENySaz1ux3xZSHs4CUAA0taAxMz1gQVzJsRcdWrdSUBUnANrAw5J5sMiVz+YurK5FWCBNPZlLa+81SRdo9Upk40FcriI9RsX2pebK5rE0GI7GgQcooWpGWoRGl66Kb4DCGAQocqaL8rmiPjk7uI9Dmlksxu+2LR8G7BBXgZ2j3ujoEYXlj3MAc9fq2LCYzhgOwgX1IZzK5e2/uvJ2fXwkhAi4V52IxsZjbbxfFon3161+37/2/f2bxVFZrDOIkigc6HxDKjVzWYilIPGsVHRzCvEf+HOfuAxEQxyAgdiAwty8kD21YuyAHSxczOkh3I0HM/HeUbm82s2iCTNWxCmjY4CTeeH3ktZNfTKzkVHJHTE5AT3j37FlGVIy7Ls/OVOywwCHwRJD+rJbaWyCPnMeQjbil4V2sVjNbL8y67b7Csinu+AfEi7EgKBZm9ARJ4HkMgY7nclssWhyDGDrJgHOpM2PnMqabBiqmeFcneO/pzPuGIEgzROpS0G/29uxcawEd+HLhtfECKdO20Dqn8FlYuXijrzGeLiV/Yl1xmcK3gEQ1ncCqjlvAg4TPbcW7mkZysZDPYpGEE+ZQuhUPCKOW5y9f2PnlhbWx6gygW505hVEQXXlC94br7/6931wD0YDB7x3smj9AACqOMD25R7CJTk72BbMMukNzefw2W2EUjvZr6VC343HL5DKCA2E4cfEi0AaeYiZIAgL6xf9/R/rq888dsT+VuK1tg3zBNLZy2MeRgTgW1MUssAgBYYjX5FLVFUxErO4gwwgyxpwemy3sv6j+PW55gWLVRXcQwEg7GNbnBAKS1AXbQeLj8FElNzGZtFdvz6TJA2rAc5gXdnREOnzbRv2R9bpOYPpyOXUKiXj8S8N3LtdWt23ZTMo2Mjm7vL2VSTQew2yOarNj4UjAytdv7e7qyq5LJUmRHqDr2XRpe0fP7Fvf+rZVytc2mTm+pQ77zyEwAB96jMxQv3kIOJ9A8gpYAhswW8qEQpBgA/Zi2MaLoTIPB03yLMdyK/F4I8oUzWYc5xxga5I4ML2mCse1CokLsAypP8Be6PcQ3SORocJbz3mvjq1bpVJXEgwHFBsH+n86GraAy2exbEyhyYN2V/M3JA3qEAJ+JbnwfbnQuVzLdzXLI+CfTVXh1nsc7AmhFsyA8BalQ+ci4XNz8GHAzcZRd0TO5nIp8hR/hgMM7SgdApsW8gGHdDKdcHxjl2u7uS5akKIQz15Zr5Eu4xcpAqkQXQCFA77GIBccpD4jK7EnIkUyERXhCiTlyeMTu7m5tFK5asEgM6G5TUcjVc26IJnDB/12V6+pI6+WK5qD8rxc66W0n8xQuRxgTvK9KM5sMdXGLZbutLZYu7wDis39g0MR4JA+KFFnPtfFyu+jBy3flM29dgLsXd6wmLkcEly2IvMsJhaMRmUfyV6qlyv2+MkTm8zH6hBTkaD0oBSW2EfSdfOumBsB+d1cnun7Qpihc+gMxpofiWuQTVj58lojn3A4brU7LsCFVXttvbf9/KZ123W7Ld7Y0TExhq0v/Vh5T8wF+R50d8xv08m4XV/dihACDIuGOBTFfGCm4p3OH0u69oADPGnuhaM9hxGP+xJh7hzcroBPbmaw7H3eoE166HTXIs1EUlkVE8zUd7YcYxRY5Y5kbG1RIuwYaWH4MewryN0TiUkecfHZ53b0+Ejszmq1rq4KIxw8koF5KSSadYxNHJ0m76je6trW9rbmtqQXDYddx2yfhKQVOtiCtep1IWoEmWMDWL/DUctvLp/HFmiGkynL7W7barG2cvFWxEHODOBPTOJBCfDkBqK+uXWIM5oRB4N2sL+v783n4RdzZ/JSWXvIdbB/JW4TJEE5vUDqwaDs97gLuCPcXtM5Lt4IJC5MIQL4uYft6sb5DPj+giJwtlAQYAiCk5xYyOYWwRNi1tXllX5PDmR+v7pXjXIwZ0jldCHOJqQG0RG3da8QNZfZzuvzvf/OS/vJjz+xTJpks6YzdqhBsAqbK+C37YNd6Z7pgAEm6ervqpiMTLWmMWX44Gs/a+lUzrrdgSBj9NOw+BWjGAxZt1MVSYuigeaLYgS4HQa263f/6e9zrhgZ6pgD1G5L1q63lOoO2YeDhb3NHLOwURCBxLt2OVqzXtda3Y6qeBi3zoIlR6+nltvv8lilUTMXDjr8AIT+3kPFDybyPDiyLCMhbOsSOrQR+B/ubtvlm09s7fZavTeyfrutXEEWgmzfqlWrDoeOAH02sdEYUbfLMmk2Qd9mRoxO2zLxtLWrdYsmwjJzwBT65vbW3n3vfbt6+1Y+mD/8/nctsbVt2XzKRtOFzRcu89tSECQECC54FjhdQDyV0CVP2PfO3qF1Wk3rNWoyZdg6ONKMYTboWSCaEtECHRw629l6YSFfyL7znT+ycvFO2j/lqxKeTsQQYb7xjP2Nv/mfOESoWEQw7NXNrTpEz3plw2bDgl58OQPmxv1m5VUnksuEbTpeCi7k+aNFZU5JdZhPc0gPrT92BPksOrqeQAAhule2i4iol2vHwqyPvoqqud3XRcGFDxIxYM5EtmSvr2IpnomJZAYDb+/RgWWzec0LWZTAUKQItSEPAbksFvb4vXctiJvObC6502DuQGAs7nwma28xDCmW1InDWEUOhdXZbD5RIQbTmu6di4Bhf7KAO8/ahmSBTleSnmBht13YkFZQZJleXxcoMzz0uikiyQJBe3P+WuQm0IjZEkLdQIzFzZ2tL2c1kD9ggXMxwCZl7bz7lZ/VRVi6udU6QPqyJBlltbBBv6NDNE0ihsdjfWLA9g8slsEsHYh5LUE9Vlfz1VqXFTIikInpbCl3HRjauI7RAZEtzPsBrqbgKhWrlkg7owi6Sw6w8dDRlaLFVSWPnQeX8Xxh0VDUPvv4JypA2Tdcnmdv3ujQg70K0sPMk69DPOAcQsCSjgxpBHO3EyEH4Xja3r69sEatbHuFTRV22E4KYusN7d2v/IwkD9vZvDV53h6XNVoN2c/RhSOs39jYsqvbovYwbNVULmmHR4dGWjdOZUBkg9nEsknHlB9TDfbGxsa2fL55Tt1GQ7NfCje6KzolYEzIU0iJYMPDxCUmkmJwNZ2JYwD3YGN7W1Kn22pJ/I9KsSw4OJ/Gg9plvkhYXsK93lAFz3yGxZ/fcsm0TUYDOaLZym+VRt2ZRx+d2GQ8FXloulzZ9dWFuV0zM6z/Fve60NXavCGPdKYQp9772Q+c93hblJEGM1nsPn3LhZVvLm3EfNDjE++EIoqLgyKOqD7m8xQR/fHY+l3H1jWVjAs6RfYiRu9wZLlCXlIsOtGPP8F+MKiCcrNAZu+Nmglm8zQWuA7xd7CBpbhgxo8RDM/JIfg5vuggJ7KW5H/TgWqG2lQecgH9KAz1e56CIHrIS3V0s27z+r1W2MpqX0BoZL9TEH708cdi3HKnFK8uHbb/DPP7sK0DAdvZ27YB3ASiKuHMuN3mDycsv71rs8HEeo2KDfqQ9CDmbVgwEZUy4mh3X+jM2u+SXzwRl4FAVAQskCR+Too60BPIb+sFsriy8kzpLOnik9mYPX/y1C4vrhSvt3b57YvPPhUUHQ5ydgZtSDze1rbNho71LoETFMCuf/Ev/s36rlIVCQXCBeGogx60dpfN5pgQ4Bzh0sA4v1EQ83B7AyiV7FJnToWTEK4c4PNQrpmj7mzvaNY1no5FnccoH/r+26tL4eoQCByiz1TVDMxHWFTOg4tZJOCzsN8lx59ad2BbudyXRvQskEa1Yt17c3rgnXfff08HP2yt8YgQ2o60bj5zW+nq1g6fndjF2Zkd7OwKZplxoGGqUKvoYAlGYlq8UMJxrcE+D+YiWi0SKbiIBD0DB4uVNpKtHxFZeBozCwpG4oKwlFKSzQs24WdiA0K3B/49O/upffTjTzXsf2DmUWkBs2U3d+3lux9Y8fbGcqmMDCjyhQ0dtLjHpGNh5aiSVNBvtswXiGrOHPCtbAz0s3Jp3rdYu5Q92Wk25fMZi4YsEEuLgACUx6L+6JOfSqaEcT4kCWQeFCow8eik5uZTBQyrmt8fIJMKhYQASLsWxX93IgYsiRm/8PM/Z3/yJ3+qcGYqOUhnjuYO/8+UbWxvWKtWd4hnq6X540nNMjGp5j1wQdBBgRCwzuiUmN2FfD51mZh8AB9SzfI5W62+UA02JJC3otT6Pc1bmNtLSycyW8RGFDjzuVyfMvGkXJlAFYDIgCHpfEA1gD0pNoBuqfCZC9JRA33BwsRVh0uaOag6TQgzHOCjoYgqPrfPjk8Oxc7mQsNykw6CYunw0SM971a1ISZ0f4QRiMumMwzHCSXH0zSk2RSz7z/+4z9WYUAnxD6JRVM2ZKbL/HE01IVL4UJnUy5XBMFTzEDKo1h0rdFoBr6EhEEE8C2Foc+a5V0WdnbNjSeszyff21Agqi5gvZ7LiSaRzVur2bHK3a2FvJgG7OpwdfxXw3Z08MguLi9V4VPgchB76NomY1X7mG5gh8dB42avIzmAoBPDSKSnxCLchZr1hgpudMWygIP5TeCA169OG9h1RZKO1+/AqG3GQPgHO4RIuldyPCExoctGCgV6gpwP+cfm9q70rMxBZ+OpECOCsyG2xJJpXbZnr88FWTOW6albJehhLjcvOs/xBCiaZz9SV8K5xXuRo9t6ZY9PD2UXWK5UxIMAvajdXNuHf/lD+8ZXvy4J09Pnz+373/2uitPTZ0+VhlW8fGs9QuWzOXv58qWaFZ4BgfSck8DTFM+sdfYTNoO8L4hG2LxSLIGsYQJydHIiSSFGJgSW0Igwkx2P+pbEPQhtKelGFFOLpYp27Q+KhcVKkkQaK+ReNDiK6xNT3TG6YJzFeTaQb7cTmck5zr9ZT+xfziqIXBTZ4gpkUyK1kmgEsxfoG6SIJozzFFIkPIRUMuMEEFAY2VKXO38WhQgjG959LJkzvz9s8/HQAj6X3N8q1aaKGjybOUdX46n1x4wTsZhdWb3Wlj6ZfbJyra3f6ckPAV94SKR0nriaEXuYoSEADsYJbzJR0QxjOUccZbcrcul4Phe6hETuYHff6vWm7gmQGddv/uY/WWNLBWsOGAbWGO04JgnM6ZKZpOBFqk/Co6FFc1jAYpTfZDptjVpd7iEQCOTGQ/7ifKFOFtz+5PjIapWyhXx+wa+YLwMtc0DxCx9V5PypaFiBwcgCgJYeHewITuPQAqp98BTlZdxeXlip2hDsu17NZNbOA30YtgPDAo2BkVM57J0cWr/VESxKfuja63O6zRX6KGznlo6+a+YwYjFgZqHCBj59/PhLQ/JXn3+qahPmmRdNYCSkl7u1s2PVOychhnlFOJrQUJwQY7rwYqlkuUzB/s0f/q/Wbvcc9hmSAyRJsu8yiySz9nNf+6YIB4jU6QLovLm8e6OBJVNOruTbsysx24B9iB1asvECPvP4g1att3UxAw/SxaCNROvYGk7V8Q0gmjGXHnY0iwLmxSNYukWq0Vj0/+PqvZ8kP/P7vk/nHKe7J8edzbvAHsLxjnfHEymLVfq/7Cr94MCyS6ZcsiibNMukTEqkKYkmRZrpROLugAMWYfPknunpnHNyvd7PDOzyVqHuACx2ur/f5/nEd1DQ2Dm8J/UUxl4au48nctzhohOg6IYAoh1s78rayuYDjXkYQ1Lbwt+UUTh7Gp9f+weAOiRXiWV0bpI2sl/4XfYJHmHB4qE0Mb6HDgM9ilVCOBlVh4m58fVV0SpXFdvd25XwdOm6ZvcP71q9VtWhJ2AwHiYxEyzwz4UzsJhNBZePxenkh+qc8TulmAJcAieVe4AJOHtabt2bN+/UOUIdWEH7FFN4OI+SKhtbLr9m2VzGrq6Kst7b29/RhZS84Gis90TxyYjo7LJozWpN0xkKjPlkrlEeO+LXL17IJGDv4EDFqKgrHq8SPM80GIg6xZkh9m8YcuPFOBUACSI6oJ1OvanCFok0aBqrBcfd5XmTBAHM8PxlDjCdSpptIXRwyAnCR6IWoFv2eCwWT1p7gEElZ7Ft9+8eWiAcFJWMZMoI/vzkRHeEnTHjdegsoFwpxva29+yERNFsSdQhwZ4M3d8i0nQedTWpXMbq12UV2SjX9KfOKo3vS+D3zRaKR+xLPfOZVTBC8PkFlmTfnIwlVGBw9hHQQBqU6RFI0m4TbvxYhgJ0xVp8edmDOg4135dEyV4SFCem0qBvSfacE3HD43EBrti30zwsJ7ObkS8Fh8eKFyf28S/9sh2dnGgChG8wdwjsgMwCcLYajRVoKfDmTA9mc8cO6Has2xtZv9O06bhvaxubAn1qX7r06GxynuCII0EpCUt4rH6Pc45ZzISUR5sYoYnz4oXkBVdlcE0zFLJ7jx5p31+6ulRxTlHD9+DOM/qNx5x2L5Mqumfi6+bOtni0JFQmQfwv75i7f3F2au1W1fb2dtWQnJ4WbWtnV8/ptntl9AmCHSckMClwd0mQdNU0WgCQNF3EWSgcsqXP5EJG0cXZTiazVm1AvwnYvTuHMpKYjAdCfAMSMn8Y01TdD1yoKKb42eQchHJCWESOWd1VhBSnwEVMhWni4/eeasXTaXXkR033TKNAEQg9DkF+gKRMZOCaFlay1uoynYzYH/7hH4jmFEtl5H97eHhXzmnQPBMYW4TC5vkv/6vfoJHWOJODFMsklDxB9SYSGVspZGTUS5eK1irdhAx4EZ5vdyQOLnShZ6nExqWFEwo/iBEXbjPsJWWLRJcHZxFeU9wR3nmwAJMADjUr1+LnzZc+gRKwEqKqh9eKwDDVML9QKeLgtxjnTsa2kkvb2cW55VY2VOkAGgLV+vDpE/uH//yJxo67WwcaGW5srcryDTWfSrlmn3/+3DY3ty2Vdbw5wD2V2qXVrjsCVBEg2Onube5opFosngs9SCJkL4mTAvy5QCpmIQvp9y4CC/N5HaUIsi8JE7Pv2Whqf/Iffs9mQ5ROAvrzGM1SnTB2jKZy9qMf/5p2d+xe4C+SIFDrePTgkR1fnIgsnY5mRFcgSLFMj3j91kH7cjxS0Ds5fqtLTcHCLzorqlok9Rjr0fGGcIGo10UPgKrCtB01EgjMmOWWSpeS9CLhCoEtJyGP9nMUUg8eP5AJ8NnxiUs8U4cUJXnQJTGy1EgXoeybg05XBOgnDPdzDtXBieRrvNzD/Weg6pRARkCVcbQKupw6N/Zc6KsOOx3pJyfTcY2fXnz12haII/g8Kga4hJxLkgYBBKRkNJ5QIpa/rgdsrgmBy59Np40WKyMfACp0noDeWBOwI0VpCTeO63pF0xiSOu+nWqlao9wQuAOQRiqzosREArt//646UMbDzDIQdkDn2u9ZWizJTnVm33zxwvYe4p7kFc+THTjJEfEEwGcovkgsvd3Rfs8XQHWpoD+fvwgeklsDo4ADE7vdQFifHc4pKFjuF7xSfu3u7+m7ff3Z57aYTu2yVLLNjXVb31y3te0Nuzi6sDAAEVykRKNpWMgItowUAQ45I3dAg9xBnEay8aQTGFjN6zmgtNVq9azfoYNbWDISsUQypp0/FAV8k8fzub18+85WMxlpEzPW3D88FDqVQgFEPd8LkGMVCgigKAqwRkuFA4mXHdVo6IBvdKrrmzuikeTXV9UB23RmnuVU54jdHsULdoAkhVsg2zHG6eAtguwVPTac9+zenbtuxNds2r33ntj5SVEgqK2NnBI83qX8QrrSPIyV50Km76yvW7l4IdwBiGq6ITntjMZyvaJj3d3a1+4fOc/ueGiD0VQON8MRxbXz1Dx5+84Wk6nWAIDxJGDRHzowItZ44aDDRoyHkvYj/nEm4cZD7zh5dyTqB8n0yQfvq/Ch86dTpwPnXbH+wXeV/d5l6VpxnXULGgAI9jPuAkgI3mV9fcPevHnzLatgOh1oGvbkvaf2n/7TX4vPTlymgGUSwWidghY7Srp3QIoffviRXZwXpfm81MpmJvEHOLW//OMfilFxeOeuHKjW1rdVvLDiIEmlMgm7ODmxH//qP7JffPHcoqmU9Vs9TVBYXaXjroCgiMMHuFqp27ANUjelzpW7RXFIrAXzgU4wca7T7Kgorl5daAKAi04qlbXeeGyreWLC0NYLBRtNZkJ1V6tlTfSiKVYDS60b5EJVrdhqFhpj3zz/07/4nSXcLkTECb4ol4CKpBphlMnlRdkDzUfc4bOIug8H1u+17eHhXV1ckilgHmbl/HfsX/xUztOZLHgkIueZ26CJeHvCRrzYtYI0c+/eP7BPPv3U4tGk9BdRNHn5+pU6XD80Ga/fIr6AQAEBLHKC7CbXzTedaQRFsgWqvPTM9LOlH1mtCibOQWRcQOWCAS/jL4IvF5UNE4eXi0bl4l+SeBYWjIfs3pMH9uLnn2vUwSJ6oWAFLYVRCaa6MR10Rs1+z0J7Pl84od3JSprqBleCpQj6JAsOV7Ndk83ZX/z5nzq0nd+NtFUhe72qoNIbu/ajX/3HVi1fykgcYjC+pH2e8WwkBxLMi2VPNx2rk8KQHKTo1BfR7gh9SrwRJzax64srUYrkppJNux0ErkA4m6ST2ttQGNDVjEcza3Q6Kno2C1k7Ob5QgcXnA6HtjQQ0fqTD5J+dnVcslYirOl8v5O2yWFSR9OT993RwucAUVxKzT6Ps0tU74pKAnmXfJicHqB1mll0rqOOFRrC/u2evXr1VwpF5NbtVZO8yaad2hL7uEOuvsA0nM8uvbdhyDvUDr82Yxkh01RRN29tbNugDwhmbP+S3aDIqU4ZcOmX9DiIMHQPN/uEHzyTzx5hY50fKSAPxF6n8scdCuIHfUy1dW1uOROx0FnYPYXj5fYJsd10PwRgeKSsOwYAXS6n9+Jdux0Sy55IzfgYhS+XNzvcawY6QX+uVxdgVqJg2UHxQxDBdgb+azKat1ewJlRgOBsSBXV1ZFeLx8y++1F2IhP0WSsSkWDZsdbWLFFJYrkk1WaBRbETTCXUNSLKNYcNTADHO67TlDCRheboqJeZr27+zJxEPzK5RrGIkDK6A4EyhhuYqAuFU/hSEAPkQqUjkMuJXE3gBdGGxpiQ3GumzZfNbNp1PdX7xp9zc2fp2pExBEGZ0x58Zj8uLMpNfUXLkjPDM37w7Flodj2CETqBtXV2VtU+D38gzrDQY8zl6WDgK+jghs2nWE5yHbq8hxZxCftsmy6kaDBSVWMk47MFEu7d6taTxMc8SdSGQ6NPBTBSxXD5jKzxjCsQBXPdtAeHgZct0AbPu0rWSARxagvqdvV0VKNCvkLFEQo+uGIQrHEsSKKIznDkXi+ISUWDfD+8bACDjSpDV9+7dleY3CR8RC5IABQETKs4abAXttAEB9qBB+Z3i1BBnn5DelyYNIzj8zpuU9Qfj806rqe7NFwxY6eraPMuF7j5rBAA/JPx6raLvRdy8KDqLOIpCmQYk4/pZxDyK7wK62cTwuHP2QQwEyVeobkxqPGI1OFYGcRM9AO7YYDI3bkwbYGLAK8wKJg8dpBsDdN4T3U2aPKzxyFH8mfVGxcYjXJD6lkrHZWgPiIo/s9MbWiAY0fSPz4hSWDAetlqppOeNcMlwtDBfGL32gc53p1GylZVVK55dmee/+43/cYno9Xg4tqXfa5lcwSXE0UhoTR4Ec2tGuOyP2qBtvV47PNhX10F3A0CGC3E7UuJCgexkUc4YgooH5OObF29EjYgl3QgQWx9UwKlW+DPlPkCfTHeDZRf7K7h6Hlzk8Tv0WH+Iu0vMup2WCOfM9QuFNRuNe7pYJE43aoRuMlYQQ1yBz8YLpKomuXHAaJ80cmCHME+jfMEAACAASURBVB1bNBCSR2JhY90+/+knioGINxAoQfX2eh0VGoxf4tGg9kXskXhRjH3ggeKU8NXzLxSEbyW0JF8G+tDvs9/9nf9FhuYULnye2798Hr9t3nloW3t7codZTM2evv9UIKZmtWqjCRWhT84KBBTcQqjsUDYCfb1S2JGhMaNWx+9Fxm0kg20W95fVoqVCUY166epgWwMm4l3TmTE62dxnrDLS7pkxsz4bHNlGw3YPDzQ2IRjU6gh7o++ZUFKjumbULzBL0h18KDxMKRh/X15cyKh8d29Hz5D9H+pFY4Bj3Z5UVggoKGERKAj+XHQQm/xzgi/aXvCV8VwEKYkWL/9+PFtqpMwaIOD36TxAARC4KxyweAInC6ffC3cRFCCjb1SZYrGkla/rtrWBhKV7H1Bp5J6RXZHiFnxEiiJWIExY2LUwmWEch58r3d7LV6+026Nr4jvz/Rk3kUwp2BBtAIHOCJtxGjZrD+4/EH+aYpTxNmO9jcKaeXxLmWh//dWXNh3N7dGjR+oWOLfi1KLw0+1IZ5SihGdDQaL9E2R2JNM6be3tQt6l0L4URXTO3Cne9y2ICWy4ENHLhbixGLhHInGNrEBbbuxu6f/L3iudtQTgJlYWxXOhNKWZi7iG1+0pGZNBzdra3lWHDVIUPi0gGaToMLHgffMLs2sE9xmBcjdlI1ZpqavjnAH+YhzP/SRQ87/N2rX8ZRGhl+2VVLwcr7ZYvLDj0ytNrACsUfjOpiOtcQDA4M0p7dwuHTOf12xnb0dIXpDg3F10ugm+jEsXC7glZjubW/q+aBofHuzYcLKwCpqs8bCkV0lMJBq6U3i1JJn5dGjXFxeiEWazzjcT4wemXiQQdt18FqQev/vdj1RMMgmiCJRykteJgdQBGyECwpkbEo/HAjNS8PK8KPJIiqzSkMmEQsIdArQGLU9d5es3kq5UN840I4Jpu2kCxJ6bCR2ey7wD5/jjldYwwD3+YgfKeeEvilv0e5G5pAChgEH2FICdHFYGQ50ndNgRlljJrdgZCOLFQqN4RFtYl9zySSnohD/BJ/vGotEhnT3i+keicfvsp5+ocOO/YcJxK1oSjCSkgrScDWzc7ynOtNpIUM4tFsCXdKKiGaQwz5wYBjoYcFw0kpQxB1KoIY/H8lDcOl2ZQ9Dx0mxxXyRQQmEbCGragR/rBF0Mn0+xhGkCAC6ezRCXot/53X+z3N/a1sM9gucDX7N87So2r1c7DJbV6PXydOvVqi4NhG7mzbTH8MOApjOe4cLzUhjhkmTZHaCxioRTs9YUpQTELhefMSCcJsQOkNvb3tiUAwEVBKLwkjFjUYxOoz+gChkT1mQ8IvWW3EpBIwFEBxBHoKLiZTx79kz+jQR4kgEzfYIc4168SKlCBBP0wi0c6AI8e/ZEABmQtiSb8bAruoTXFxRBl2QKgZxEnEikbTHpSwD++OTc8mvr6hhQ4AFMQkBJZuNaYmM9xXiohQxVKGR//Md/KLDEbTK97UzxYtzYf2CraxvSh10unFYrsPhkBHDHzDa3ttWloPJ0uLdj21skoY4609nMkd7bnZZtbG/Ym5ffqFNIZfK28PmtUFixMaALOiJGv4zlGXGOJ+qcBn0qdmzblhbP0F0jL+l0g2U0XC0rSa/mVpxo9Y1gAh0b3Rd8OIF64K4GglZYL8gflkA8aHXs4O4Di8QjSgznZ1cagyHhpsAgr0y/nZ2c2ObmuhI+SZmiiHdF8uRnkFDYNxEM6YToWEvXwNcJQD6NauUXCv0A9w04sgTWZFRrA2TuRv2uRl7RZEwF33SEnnBMXT6EdXhtVPCMbFEdIuhxHvn5vEfGdOzcIPyPkKPDEg+JQDqT8UQ/X3JnIvR3LL+6KmUfOlr2eXTWfF7eHeMzGY5jIr+9c0ObGGk0xTmDR01nQ/DjZ/O8mD4w5oRmpGrb79f5VNUP8nw0lIsFwejo5UvHHUTgYEEadHJuUlBixCorvIrT6RXnt23TyVL34fHTR4bKGaN9PjPvAioG3VIynVER8OYlqFufgG2MDeEGIy94eHhPnMLpZGSxIMjbjJ1dXYqvLDWfOlaMPd1H7izv1MnNBaw7QieZQsCP34veMc/C7Yhnom40eZYgymNJBUqHYMeEHJ9V9HdDMsNgPSXwXyyhOCb7vqULhIBjkDqVgcZsqvMcjYYsHk8LMEOhMhjwc5aWvhHg7/daov+g/QzfmGnH4ydPlCyYIgFYoYHgFzQLDC6IO/BJSTYUqdIBR+8aHjE8zfFQCTuddl6jrJXozEhiLCNAYCMXyLNi0kChwS6eIocuDbwBo+TbIpbCgM6U94Ld2tnJmdY0nB2eOzrGKHbhKawVE7xOec6GdQcBR5HYiBOb29tWazsOM5MBkNEV9MTnY5mYI7Qy9/iFmyFXYAJC8UlB06hXtRKs1uo3aF/oX6htIe+H6pujf9F1cw+QVxQK2OvVWFtAxSUFmpvCcUa+/PILsR8401jpxVfytpKJ2KDTkUTp+cWVmigQ0dxbkjTvHDokqz+ARMRCGgyKFzSXQX3DFSXOIWLB9GUlnXG6Bz6fFPmwx+P5QReiyEbp6meffmYHu/sCmtHYdbsN8/xvv/dHS0A0jHehJkDGpVrgsjmuT0CuDuw64DeiEnNLVJcAg8xnx0qOrkODH4mmYdiiAD1mUyHk6tcl8axIkizal+ObL4rLRNCvIIoM3y3Sq0eV0e8qeHe6LWv1B+answqF7MHdA1kDgTBFfo2Ojf3eLfhEBYBkrHCmcHZG0DHGPTdSBJGMt+Dm1o4Ofgmvz3BASi7QFnYO7tigwyEYW6PR0fKfHRiJC8d6OiJUPHjAUFykACJVHI88XFXRRP3mW2LW7EQPrqrXNmi37Sc/+WsbjRituDHvt52p12/bh49sa2tX9mzA0DcYC6Ke0utZmHEaI/Z2T9DuyWLk9jeABjY25IdJFw46mc6psLOr6pgEi/0Q4JX52DlIqGte+vS+kAlDiSeRyVir0nReptmYtdrwWgnULXX22oUHA9q1HWLVZEs7Pjt1YJhoRN0DCVXoXJJOu22Pnr2nzuns5RuhmUvlK3WRqeyqlc4vtAPl4qEjS7UHx3lNovI1GW0DPuMMEuwnI7f/ooKWDGXYrz0mSUQTgMlEyF5XgQK46UkIgNG480+E84vKV0Ci5yhoeT1BqbxgeM9IFz4nZ4hf4/HI1laddRSXnwkFyZXkxlqEn8HnwpAeWU34mS9fvVTg4L+RvnEhp46FYEeXtncHpK9Hn+O65GQblSyXS7dqCASFQMZD9uT42D76+GN9FkB7fAbOOGNH/gz2pahSYc3F+YWehrISgQFgDe+2ViqLjkagZafGHVVHA3gDGcwbzW1+hrSR6zj0rMiCLJGKiddJscQe8Hvf+56dvnsrWgUIRnbQkZBfQhSM4NnXCyFKwYtfaCxu4ZDPhp2uvmM4EXOCJ9cVNzWIRSyTSH0r7KJ1Amj5GMINkO6vLOhfOInPYNAhwz3Iqns0mmSfx7hCz7DvZA5BJHOelnOSMFKePT0H/TNZaFWthnZsry9cAp0yridQKNB/JqFVqi3LrazazGZ2fvxO3STBFfR9Oh62o7NLK5aqKob4MzkDFDf8fM5vGB7+xMkVoiGOShu/r1Zt2FoBwZTEDY+zZr0BhgMJxd2VlbSKAtGioNiARC1zl0e6h9CCKFAdDcXhIaDPwUNFlIPpCaN0kis4B84fI98H9+6LQgQoiD0fzVIym5Ewi6aRHs+3dDBp0PYwvXbnlxEv8YGzx/mgEWEVx3dlfAwNCUQ800MmmOdn5zC/NAlhssEKAPlCziuTHWwD+QtBfVG5FnOxPehiQdQz0SR2HJ+dWwF94wHmKyYwEXoDqNHhcS2u+WBiHmhc84llklGJ5swXiO4EtWJiVM7EkYIHFbF65VpYoEhyRf9M4MRoUMU/XGKwFqy64NWTiLmzJHxG1SRruT+lHF5g+wDZyJFbm8FJBxgW8Jnnv/1v/uWSPwi/UTzb6u2uZQo5IcVASgEAgSYDf05SZ4xbsO2qurEeD4VvzDxZ44H5QvqMJNRbR3nQsu12XaOYnZ0DWf4M++g9ctGdbBUmyNFEwrY3tqXbShnNz6IjxI3g8vzEorGMKu/1jbyNhjN79/ZE9juDYUvu6wcH9xSoGFnu3zuwSvFKIxx2HLnCin3z/Cv56T14+NCana6W/C/fvNZn94ymqmg4XDjQz30eS+SyzoVl6RFohmU61RMPG01dRnMJ5vmpuHVrbVlU8cAJ5OurWSVZqCN0283m0JbTnp2fHjlBaT02l0z5tVwGbGX1jj14ckdVP903+2N+Fn8OohFDZvhw51IRa7WG5vNDI4rYaDoXnQFUJCRxRJkvqh1x5HJ0YEl4dEFp+ebXN4VwpuoHjHJ2emkL6Bn+qbROGf3NqVj9Xl0gUG3q7IcD0X7omoLqsBqqnLlEgBi+992PBbZ6/fqNNRFACMbdTtvvMd98bP5IVPxPnu0I8vzU7WGo0tnP1Kgu19cE1jk7ObJeZ2gTPEWzKeu3uxZB0hCuXbdns/nINnd2ZfLMZ+QMEhAZ1UHxCQQwqK9YqVyW2gqFGntFRo9MRhbjqW2ubSr5IDnoj4O8RJDBrxEcwYSpBcheChioPniqIl1HUOc7AFkmuW5tr0kM/cXnX9mgO9ZdUGBDoQYh/NnC7h7sqXPDuYZdOxSQ46NjjY/oekmkvGvGwa6DCQjc1Ov2Lb2+YtlU0lqla+1DZdflWWrE12t27d69e3ZxcekwDvOpipm97R2hs3vTkeWyK3Z8/E7cUgovViHcS+2Imi0VFBxB1iR06vV2R6Pc9bWc7r88ae/dk6KPBPqXcK2z1mE/7YUHG7IX33wj55HVrbwhPoKpAN1YOhUVsneGVKDOOLFhRQIsdKvTHvSmgVVrTduWWIDroidzpzXcuq6LJgHPEiUbG/S0AmLHjwTqRbFsuwf7zuh6fU0o9WQsYsWzUxvPHFJ2c2PTWvWmCs3OdKHJwxAFrmTKfNGgKCFMvuYTKBVuYuSsC/3WrJWFlofCRJdtftCnIKydPu4IoQxb2vd/6WPxzV++fK1A7wBKFJ9heV8CWKudX2kdQsKkIBRSP7di9UpFKGrAc1FZm9XUQSI0QAfG7pHnwoSFaQdFSvyG647NYKVU0qibThXTdn4vxdj6WkF8cXTLEWl5+fob7RB5f/hFc+fXWM+NJxr/99EATiYFRuS7nZ2earwMrYw4z9QRuUncpvj8MCRwRmIKSZwmCQKywnFrfW1dZ5z1EWsNZFnp9IQfQaWLZi2ZEg98vJhZppBXAg55fdZAlASA1WisZ5hZSWuVRGdOAcrzp1h49Ph9++lPPzO/bymVMHIInN/xyHHDkykauqATt2d9gXgK3OTxSIU5qnlwk2Nx6H+O/oJcZ6s71P4ZNgkNCNaB7VZTxTUNpnc2sdhKRmbg+PmubK47zeNG2zy/9a9+b8lYlw4L8W04iiugmAZ4Jk6FWhzPUDBywV+cw35frT0XiYupMUcu55Bn7Y4UVaqNhoP/CwjBXgHlEo+Vy3XtMdgLFtZX9d/y+6Qug/9ho2nFkzNZIBHQqIoJlvKknDl39Ig6abf7gH6Co/3ZybH4qVRc+UzaPNGIkik7JkSkp565lS8uFfwxqL44cXJ0uGhIDk8i0mNn2nwDYuK/IxnCFXn16pXm7xwqh45ciH5QKKzL5izg8QhAo4putaCZPMGKRCingUTaKldn9tXzzxRsCQC3yVTfz+O3rd3HlszEVDwMR3C4HDiDy5VKZezhk6caKZwfvxanCs9MNCgZmWZTWNBNNbLh988JdAG/+T1zK2QzsgVLr64KXBEJRe17H32od44hO3tKwGUcinKp4oTb56hcBe3qsmjfef99cdE4dJi5AxXn4qjibrgxEB01ezSCgUaC04WKLjqO1WxKF5TRHhQhRjVIzzEi4/kQsJHrAxRCQcdes9MdSJqPi45jSNjvt+fPv9SlRfoDCgfn8FYaDW3nDz54ZuFwQJcMxSOKOoIce05GbJDvKT4Gna5GdYh6E3To1C8uilJp4cLyi/MsGUn0cYHek7C7Ds3qfBj5DMjrIas4lh4zOH8KNUaXAFIQnU9kckqGcIepoHhWvHe6GcbFUHe0J/J6FGB4HsIsIE2YpqgDABa0Yavj7hBgNczfex2JlLNzZNfDnxlH+aXRdELo12V9X/RspSCERjT7MLiK+bwS4/HJsahoPMNEMmKrhU3b2NkVJ690ea77wC86ExII+9GNjU2rIccpMFRD540EAWjs5OSNZTPQ3VAZG1h+DeWnlOT/+P3QIeSQhPcppg3ttgpqVNU8Hp+6F/5dlpgzGYrvDvKapMSuqlV1dokUsYxB2VlxR6X+REWAvi2Wh/GIUMm3cQnkpoT5kUxFok9SdQv9HuJZs1JRUU5x6DiTMXW+hTwm3i3LZdLav9caHYlFoN+L4EtubU24g929bfneMnq+BUHyfDl3YxgQmYwlAiF7/tVXCvCg3/nr6PhIKH6S5v69Q1lR8pzwzmX3SYffRPZvZ1OFSPn80kqXV5KKpDghBvOLApNd5sY25teg0BtK8kiuMk3FxICxM2wGqDYAQ2W/OJlKFxn9XDQGSJycFVZ8fBlJCKKHe4PWxbiDj/v65SuxEQA/8Xm57yRh4qikBzNQxa6cylws5iYRoZCT6CMhwg5AxQgNccB90YgmKMi6InpBcQkgiTgmsCjx0TzOZD4SsIuLM8sXNqxapWCLWTbpDCn84YgKuVu0NecdCVbukosrLQsmM+okj9680Vn7+KOPlFsoxje31s0fjFjx8koNj5yIbKliX5OhaFSKYp3+0E7OzjVZgcaGhjTP3/OH/+4/LlEsYkw2HHB5PHpgqNxAbA5GYuZlr4W7Ry73rUMAh4HgzWEjQBAQOFgEKEYUQNSpsJ0GqINyg7Rj7IbvqCyWaI25A4u5NVtd8djA1DIWxeoKuzHGDtByoGvABeUwMjJBr5QKBAKz5AUXY2u0ncBANOy3wWxph3v7SoIcCsY2XGaC1sGdO/bFL547cfCrkr7H5u6OCNNUL4yd4amxg+LCc1mdIsvat3sqNClfvICSQVL02Y9+7cf2s5/8ta2urdvSy8gJgFRCl2J9bc2qlbLVyxf25tU3qqJEZL9B83JYlnOzvTtPLZ2JC0W5trWln0dXy+fk+86xYRoPLJuMyIUD9Y+Tk1OLR0Mio8NHw9c1jkN8qy6vU0YboG6Xvog1Om1Vosl40lq16s0uYSmB8FDCqc8wAqdK5JBwKQBqKJhS3qLiUy5p9EfQ9wdD2iHQObCPI9hkC6u2oPsb9c1DsAMo4llYIBbRvo0LCI0pHoqpsGGnKgcLQANz0L50nx29DzR3pUvs92vkNZu6CjiRDGu/BAiJZyjEr3wlV3TRQI7Aj2YFEPAEBKZa2EJuO3QB7PGvy/itOhEIkOin52cqHKm64cWyqyKZMl5yGtOMf9nImDikPCsSYWfQtYOdXZ37KlSj2UxjOTpO2bdl8xISZwwaCUXEoeUMM24nCcFjppi4BS5xFkh4AhtlGHnObdgdi27W6dQsn8nq59Jd4QRCYAK1yUVnmsK+mWR6/O7IorGwU7CZTpxfsM+vO3xrMnF6fmKZtJM0LKxm7eikaBtbuwo+S+heEOVxebqRkUPFNJPMWL3dkrRcyGf24QcfCFgCyIW9Mb+Xd0Iy9YYQOXEShhQdUMlApELRolhUwgkTNJuyk2PPh/k14ir8f7ipSiQLj/XaA7sql/VcSKgULLwPgqxzDZorAaejUbcDDnit2mQPGlOwQ2aT9whLYMLvxR82k5Kj1HjU1RiPs0swdjvvqSYw/MLkXhaE3oAVNl3cg/rBs+T/83n4/zrHTOlwuWq3LZeFsnchhO7ezq4SNM+Hd8Yv4hIC/cQIViQU3cPZRHvEW9Q45587xBnBW5fRLfEWdSn+EoXGH1SRv7+3rw6ce8E0bjQE1FezoB+9YdIrlYtH7xTwJIh1xq7Y3kEf41ygVQ5qXz6o87nuLGdaBd50KlSw41nTAbrzx/tl4gGqFwwG/55/DueepORQvEmnDjcaSxP4Vg+AZ4BbFbFOXrvYdRbySrDkEPSkQTmvr20qN63nknZ+fgrzyZZLBFGWtrOxKuBTq9fXiJ27gngPxgKYidPpouhBp+wLRQUoY8LJZwI/AeKfaR7nB2oNTkQgo9kpo8SEm9qjR0+1g201K3JzYgrLlAlEOucvEk+a59/8wX9Y0iX2UIJYeKU6kUnFFKxlqIqMYC5vV2cXCqDyNu07isvt7gUEHvY6/Duqbb4QwZd/z0MFjMR4UhJv3aHrMKMRKdtAUUHo2xuM2mjct6DHZHmVW91y47sOdjsB29rdlXP92Ql7OriTS/N60MwkAIPSa9raxo6jJvBz+n3tNNm7oVPKQ6FTXNve1DiHfQuzdQAdXHg6BYS54cG2el0le/+Mz9vT3pfqkQJCKGRUffI5Hf6jN2+lX7nz8JF5xxgYL80fzVg4FlCVxj6DEdjLb16azQb203/4iQ4i1e1tMuXPG8899uDBR3Z4d8ci/pCNZ0NVe1RyHDxcEhrtjrrC/EpCMmyXtY5E6jOxoG3Cr5vObeEL2NIXUILELYTElIjFrFxpCrSCFu6g07JQECRkVAFCTiILjz14eF+7una5IpQiFRlSZFSxXBzECHCOAa2H7CDvp9MbiLu1v71mnbHJgHnUqlsuHjZvMCKkKHSX8WIic192yMVyyRLRlJ4t74vum0ADOpgRHmTu3YNd67c6utyMhhCsIPm2Wm0hcT0wOJYeh2YFjU6RkMTer2HhUEz7duyfsvlV8Rfht6K8w7gT8YR2vSEJROT3mJSgw5ovrAhIx6/qVcnt4di3E8CjUafQMxo7QYAlBWNBXGgSCdOX/hRgRkx/z2eiIwhEYjp7FIxMbEiUXOTb8TTwewpAgUMaDVfMeZ0LDN0Uo7bheKAEyu6TAvHlNy/UFSN0z88BzS5D6vHQzk9OhZhFJGJte93OL06lVESHjo0gQZHn7dCZY+k4Q1eAxw1fk90ru1PG6sP5TH8+SQ9AE2pi8LJ59OlCXkUdwZsRMJ+THRW/OC/8+YW1LSmGxRGhx43EC6DJbvZyPtvf37XPP//CGk1Q8msWSkTswf17dnl6JqWvgSwaI3JC4Y4zpn/18qWN+kOpSYUTERUPL1680F4/k6VIdCP0w7v3FBwloSkMR8guL3F8guLgki/rIAry+/f21Ll//eL1TTHgOilpUM9ndnj/rk3nEwssPRozwqXWaJjiNZWUy0qj2daU4/nz50p2xIkhAjSTiSZab0+Odb64c0wTSLY8Wzow1gi1K+fbjO0cv9jlXV9daCzOBAI0chyDeeYyfC4aGfSwMxmBpQAwXpy+EwsDEJjPF3QSqrOF89btoDjkUyfPZAM0OOceoX2eEXESpTc3WczIR7rdaosje4umJhczModOB3q9XCqJ/+uoZBh9LyyBXZ9UupxTDV0rkxDONPt+wIa37mCIvfCdxyD6D/bFMCDxEQ85o4ye0SvGdYYQzOi1XaeQjdhKDsohE9KUReCseT1KpqwtiJkYFsioJOBXzAF9rKLaO7dgKGqr61s6d4sxk4iQJjqge0n22ZW8CgDWdrPRwAbjqWVzawJvdVDNCof1rhnXslpguvni1Wvz/PP//l8uW4wFQmFL53PaBTHiBUnLQaDioOJkXwbgASQq7in8oHAsZN3+SEv29VVEyqdCXgJUobrFig1U5O7WlvO2ZHSQTFm9VLMAiNwbzVtGEDgAQOZF9eazn3+q3RYtPUjd8Rx6Cx53cylXtJpdjXRQ8uh02zpY09HQguGoKo/33n9m1eszdUoEaRLRpI+0nZM/pEodTxHC7qmzms+HlopHpdM5mQKNj1o8k9AhxHh6MGhZ0BOzbUjPo5GoLwTsRDohJw9g0Yl8xprXdctl81JVicZ85vG78RjEXoLIoNuwv/+7v9WYmrEWyyqN7TyonHhsY/fADh8+EHer10AoYyo4tuzrWh3LpBKSVUPE4uDuY9Egpjh/DHtCLhNErys1W93ds+2tVX3XQWcgiPzldUmBulprqKpKRuO2vrPpQA6drkZcW3d2FbRnvH8PIIS+JLh0WXCQaLVdkFl6RAtAuu3o6J0CFDzeN2+OlfAA/CAEAqk/R4ADJDbnMvDsnQoP7xV/2duCy4NCzMzpc9IZAoTinaLys7qWt8lgbCM8MHNO7L1xXdNeSWAPpAMzWHT19PtJqsOuoxWAtAZGr+4If9luV4EsGHI6xjIGqDY05l5BthB5vaBPCZSALeRysy7UOIVWo46zS9byuYKeEeAaulmmLsvZzI5fvVHFyvkF/HHrCAKVg908f89nodAicPzwRz+yn/3856KMQVKPRAKiL9Rabctk1iVr129XbRVhiN7E7hzsqzKn0xwM57qHcEQZSXYbPUNLjG4NsJkvFlEXeLC/ba/fvBRf+R//k1+3T/7hZ8IMMEHg3dGd8bliyZTt7G5aLIbZ/JY9//yVrawjB1e13c0DiWW0mx0JvvfZa05m1uy2lRwS4ZjGr5zrDCsaM2vVrqx0ifE7dn9mW9sb1usCIIN/PhGSdW//QMENBRpG2g/uHdrxm1dSuJIcaCDgkqWmS/AHAaG17PF7H0kbdapbO7dG6VL4DpIkSVcTBc9C+zbOAdQsVhDQ6UDSMglB2AWMx/pqwb78xedO/J/9XzbjuNk+d0bQNj4+PlIsIbkRAze3NtQx0blRQPNOI+G4Pf/6K1vf2NKfVb6+kogMZ/w7z37JKp2qkv7Z0TsLsjIzqHQOyezALjPpijO2z2SStrGz7hyyRmNhCcrVlo1hQMRwypnIipFkj2QfaxXEMjirKxlAUXVb29rU6iEajEoJiZE/ggSMwQdD8B81cSk5lwQoCgrAZOyfsW7EDpNEjQY3gCNE898dvRbNR/TDBVZvGa2K2sMUEAAAIABJREFUcAmjOPYGfaK8Ybg9G8+t16ipGSLZUYxubmxZvz20/PaGjRdT2aHl6bSJx3LTASWP4UNM8QfXqTv3H9r1dVMYiHjMa8M2vOeQTfCX9s0dBW9jQ2eYZ0WBAiiSzj0WWbHL4hsbDFFsiyj2+fzOkYxCMhYN6p0Tt7jHyZWkFO5wyynkcuYNem04QBq0JDei9Y01dc4Uq8MO2Ji0zbweh77/rf/5d5eRcEhycaEbzUp2Jds7VJUhjcGALsPLpHoFlPDlN9+IX3lyfmTpdE4cNIAvL1++ENIVAA4vhplzFu5UD3Nlj4XiCWlNQtGoN+u6VFQAzM4fPXlqX37xXOM6ggOJsla9FncP3VxMmaE6MGqcTJbaYUgLMuIuHPBldPwiMQT6A7a8DbIrGFrXzXPDH8JWidEpyRTSO8lfajXsSwGXgDr0eGQRdnFesu99/F0BOKjqqeCvS1fq6qjgCbhffv6Zba2u2zIcsRmXYj4XXQgvz/54JqSnZzmxKoCdycD+/u/+RmPG/38yDYaSVtjasa29XTeSmEzlngLFgO8Nmvo77z8VgpJ5fyq3ZkOoGKDvPAvB56HCjCZzY2uwu+nEIs7OTpzNWiCkzhryOB0lwJpGs2Fr6OA26hZPsQvyi8N77+CO/eLTn7nRLXKO4bAAGScnZ25/Mp5pP0rRxH7mdveMTCIqRgilJ6MRdSxUeQQE9tgkZbptuJyYdFPBS8knFDKPeKEhjdZ5r9ptYzqNwH8PSbyghRlX+x2UH1oEACEugnaUSMsN+vqOAFxYK+g7NhqihYSDEe0R5YvZ7QoJSYGDwDkJuVh07hl8J85AEu5qJKS91P4eJt9FjfWpwPmZDx89tKvrK30nAgtIYqpagh7yk6gvseuj66cyZ38JgEOAPbc2ZMFmL16+lP8uNCL4ge8/fST1MWT36ihVhUJ2sLujsSeoTMbNVPmyu/IFBYrh+3A1jo9P1VVQ/LJyATlPEcr38XkW2nVBb2AMCF+ZIo8OEt1sAj70Akb4JDl2zKWrmm3tbUv+MxIIWziAIUVciM2ScAOYBQSEKyAQer0zuyrX1PFwP6bs/RO41PTt6QcfqQBmdfPu7RtxpDkXd+4cSrj+7/7uJ+IV+nwL++CD71in3RPI8VbtiUc294RtowAtp2aTuU/F1+rGqmgYWGkFvQEp/IAy5Tkn4tA9HB3FF45oJw5dhPH+DCEWJhCVityybiUMBT5CYCKVVHF6CzhkB4h6Fr/vV37lh5qYMZUhmfI92LUnUg71fv/RY/viy+dWLZbtvfcfST0HjAe2cg5MCCo1a9lVvHfH3yZlxNevLiuaCKGJDa8UkCAjWAdoAk+R0M6P6RC8T6pUioKT43NNglKpuI27bY062Q3TkfNNMVpAmAe6lmfBuDOifS3mDyQvpj+ATBEToZMG28CZw7CB4kycXnmvtpXsb4vq/YM9jWlZCeHbzCRMEqTegHU7Peu2nBsQNBs6UuJFyOeYF9t7m+ZZIEvbMX/AmYKD04FaCBME7ix55fj03HL5db2zdCZqHiY5jY7Q0IUVeNEhueTw7gA7IfhPnKKBYM1DImXi9POf/cK2t9d1N9EO4DttrG268XaxqFgB/oYYxRmgUCGvLD0+2eexzvN4AvbNq5fqdmdD4gW4kbrt7e7BM/2DJVqwiGUjIZXJ5USuh/Mnh/bh8FuJNxKf5uvzpQjPpasLSyUAyTAnx8YLIIFHsObBkMMwkek3mT6Jj2jP0QA4IAiDMw5ScJbF0cKePHmi4MN/m8PI1rMQEg0hfjQQ0YTUSG80l1+iYOI2F52AiwW6kuDA5YEjtHewq1EWouIhf1gdCD/v7OxCYA6nwsHLT5vH75E0H76lk9FAVQhABBIW4spULCBbSbTVyrXFkyCEXcd0fXEpUXAqMsxyKUYIEqFYwkajnrRNAdzQnf/t//0XNzKhrlrjIuKuE4gkbf/wgZRwkK+Cd0iQpxvimcXC7K/i2qdQ8U6WHju/KIq0PWhBsgb1GJbbCuCn8tmZVZDAymQsyhJ+ZvbgwX27Lpc0XmNUJKI8yGkUcgYTi0Sdy4Sswq6vLJVcscdPntrxyRtr1DuClCPsDrAHcAnvgmdFh0iBMOhP9OdBnSmevNOBRe2Kz4TbTbl8rX0MJH8O6i06XCCHZMo22Js0W+K6xZNxjZUZgR69O5Il3kxE+10rnp5rZErRRbDlGVKccAZAOGN7x0UcDvvqBH7+s08sEU1oP3QrSQm/EnQj5y2JyhFiB40bb1I4Z+2OKF2gbC/O0STF9ACwR1fd3GQ21pmR1isEfEjc6LHirYr/JwT2bF54ARKI4+7VNEorXTlVGNIqwZ99G9QhuLCdVk0UMTixAMGgogDO4k6cvn0rUBKBB71aqDeX5YYd3rkn9S0Q14BHjk9PVKRiSoAUIhU7v5/zf3FZ1Pu5uLqUti2FtJDHcWd0wH8nMY7RyIK+gAwhAHKAS0CMoFJtaELx/vvviyf5+t1bdYHQBECE06XRleQLa1arVW02HtjKSs5++ukvdBY/ePbMatWK9GJJuMSLjz/+2L76+rldXVRsJZeymqYyc1vNMdZvaR/4gx/8QKLmkzm4jqU9e/q+dqjQNZqitaTlCHTLoxaXcT6xh/fvORGKDpq7EyknEdMoJs7fHqmAxC0LushPP/lEjiGcJ2ITOrUkT3nFwhmv191q5EbrmL0kn49zTMw5uHdfyRdtcSX/sQNfMm1otuoWDkVsa31TqlV0dNU6Y3UU5RyvEqNxCionqlESFZF7gn4uQh1BP3iRmkaYufyKdnckYBqMy8sr641nwlT0G3V5scr+bEJsHqjjZErDNGgy6lt6hckKfPGGONSMrlllQSUEzMVqiwlZu17VOc3nHE2G/SHUKJ4Ho2XuG82JgKbYHM7n0itHJIW9czgEN3ZyQzlht5zRZDEdx2yAJBrVlIgExzujGH79+pX48vB0wdiAcwFrr7F4NGTJdEwrveO3x5pe3mIPeIYwCXhfPMML1gUqUErC/+QyWVvY1JlLIFrTw4d1qv+egpdxtm8Jynndkum0ivBZH2zMN+YLYgU3sckEtSWPdtqM+gd9N5nhs3v+1W//3jKJH2W9idW2leo1BVVc37nk/CbQToxKQH4xCmJfCnkYmR5aeeSlmJffJlMqmFDUeYxCz2jUaxrTsCjHqX5ja1ujZL48D5ovzmKbaoADzDhAc/1MSujSYqksGSyqMLpBgrZk76Q1OVBVkc3k9EAcf2lqu5sbWv6jWyoFkoXjNSFqLSI2+zPGtHCZPGHr9WoKXPwZL169snQkZYNxx07OTy2TzgkMoQ54PHTUoFLZIqmU5vkcyuV0IO/HWqVm3pnZ1sEdSzOaWkzMZ1Mb9sd2fvzG/vav/vJmXwr94v8d88azq5rjM3YGQcYuh70t1AKaGIIE341nyC7Aj4XQgmrcY1nEEIZda/Xm1hsB7PJaKuJVpdxodS2VyVmv2dNFBTKOAHlhLa+gjeJHZzxWJ7lRWJWMXK3VtPNz/FZJaHixXkoDlU4ReTk6n1DMbzGSr5edxNL647FdFq9lNjCdDcUpluCBh4ozqR0sFSBnxI1m53Zxcf7t7pBOUJd4OLJOqyUQGqqnWe09cAgBnYhrq+kQY/B+C/bgjAJsQgGJUVS1VtYEhEQGHZEzgLTc8TuSUVrvke6EihKnFsaPzKxKcBuFOPUJnTdfMHZr6KyScPBQJWEnQTV6TMWVCh68VUGk+32q/lHyevroiXkCAQnDCwmLiMmaG0WReBnrgS8gmHKfTs/PpZbT6+HMAQ90aNGw8x69Kpc0qbn9vg8e3FOhwXTu4qpmfl/IKuWS7dFBvzvWyH1AIYt0YyhiZ6dnDkQywyx5oN/HLpvCBfGL9+EDj0ZKIBQHnG9GeT4bWTIDt3GqQjMaCVp+Y9OqlZotoJIxlk8mtAtjV4zBAxrK0N8uLi9FO3r84K4KPSmrzRb2xRef2/bmhsycS5W6lGVA0qKgVLwq22iAhdjE7h3eVzAjWel9sZ/vDOR7nEzFJfEGhS4DzQ4x+d0ddaEEfM4pfEEfSQ3ivHksW1jTxEKuRKvrGtuDNwCDQRfIzpfvL4BWPKFdfSTlhGtuJS0b1ZKj7DTbls3mpNHK8+LfAyRiFEpHx+qA3WSzVbFUMqd9sAQgZqyMhjpvNBq8D74fBQznKJOhQUCCsKt/h4AAEn3CoEwQemBq45oUur0+e9QY8pWI+480GmWMm89nxVjgOZNwf/qzT9V9grzFmgwtW7pWUNT1ihvD4tojyTeAQz6vEL5M4MDOZNMZAfI4r+gNY/HIHp1pTTIeU1f45OlTOznGTi1goWhIRiHkBe8S8R1nsI0TEM1Idm3V9va2RGPCD5k7BXCpAvYAuctwyDbWC9pT+6IJ6za7ek48h7A3aJ1xx/YP71jpAgEVpz/Ov5ME4nxh/a4rbthFez1LazY61u+CYs8K8czdQwe7Vq8ZWoJ8F4oBYX7CQbsuXQssxTkK+30qNETjm88tEHQKcpjBMApGCD+49Aq86Pnt3/m95aA71OiOrpRwlU5ntR8d9ttCE9brNb2k3mhm/eHY6XSO8Rht2xa0hThjpY7cMaiiWF7f+uFR2b95+UqO5bPZSEILBOYajiSAJqBRwD/L5CQqjuNJYXNNzu/sVQhYjCYfPnvm+IiMSfoDa1crOtCMsvhZiN2zp8qEYxYvrBimcHDDXr07EWWmXL7UxSCYMZakfefSgHAFVBAOxzWmwsi2Wm5aMuWAAePlwh5/+IHNuh2NJ295gBM4UImkltJcOkYBwyFgq4GNx20LByDKJyWuHI9H7PrdG/uTP/m3NpkOtWuQ4/sNPYZsGU3mLZV1xsCpWMzWNvMaV3vZUVrANjZXrddoC3gkOsXSK5Fxjbe9c/0+xmLQagDfANvnQDHW0ogmkpEubqtZtZXVrDoWxNfXcDQBARxE6QnrKUQ4QIpObbEMmC8ctUqzqsKGCpxkTnHiC+CIE5VAO0hlvj/Ah4WHXefIQn4nQMAIlmfCqLTcaFh8JWcRP5SEsfawBCSNWzbXdYDhgMK3BI3XmYxk3ZSFk4YhNQb0s7n0Sv1Lr80mY8nKIYQ+97ogSnIAzdqs10QtQAB70B8LUekNYK2+0KVgvLVdWJNbCEXLZAnifCQlKy78xvaOvX53JFUjOubi1ZX94Iff179vdBrW6LbVHQCAmQ6G2q9PF17ZitH9B71+aQnzrCiQ2PvdIj/pzgncXGBAcNBuSKA44DBuo/Dg3dGJoUT013/1V7IgnMxNY01GX3PMmKcLCwPXhzY2ndnV6YnGfyhbsTumEKB7p6gIRcPaW3NH2BeBPEbIe2peu//g0Aa9ljWrbQkZvHn3Tqjwx3fv2GuCaCxq9x7c166+eHohBSLG7q1m3e4+eiCsBI4q15WKxRIZBatGzVGnCFT8XnidrD8oHlZyWQGuRuzJrit6v6j5MOrmZ9ERMwacYQAxW+r70plF4xF1uUuPX8UJwBMSOSNukKP1DsDCuQIgyWU2ntnewbbWPMkEBuiIAmSlmrWSL1jx7FKJ9Hvf/9iur6+s1a5ZNpXRSI87ocnXAhvFiBUvLmxjbUWF7KuXr4UboODgcz56+ETWecgfUtgVS9cq9Ld29wQ8HLL7y6QtnoYf3hbegntEQQD4k8kFYLiXb97Y3v6eCk1G8VDuQJDC+oEZgID96dmZEkEmt2q1q5J1WoCqopbPrck3GD4k+0vAOvCuAa0hIIEPKhgEijLxqFnhVJzLUA9XlrlJRY7J1HC6sE6zYSmwHUzvmi3tISnSNI0agCUxx/s0045aimbY8OG1mklZqXStGFcuX1ksggIcydUjoRVMUMC5bG/v2tktBWu5UBzg7KTjCdvb37fLWtl8ixucASBXrP2mA6s3mvbxR9+3V69eWsC7lObxYDi24/NL+/F/8Y8cyPH8UnkHsBmfKx4P2927u7Kg5O5RZGs9okSJa5qj82DiDkIXXj8ThshyZvF02lqDoaWyLm5yj2vlmkBiq6t5nSFG7Z7//ff/3bJeaehgsGtY3dzQEhiX+PJVUfJ1JC0ONAtdLiFfCpcBdgo5/DajYfHooJ6AxmRMglzXcDrWjhXkJXBoqhwUk1AsGvU6WhKD+i1X2clExVWjy9za35UqjoJ7wCMkJbQdqn+qenHN6lXz+9xnAgDl9VD9rtig3rLWZKgHEo9G7Oj43A4fPLZht6WkjNapOK0+j2gg8CeBo2eTOc3LVQhAgEAveLYUtHv/7j1r153zhpNva9n3vvt9yYexW/n0i881CimXGuoYCmsZ63UGlsrlHQ2jVLTIcmH/8U//yO0HCRJLJ9hwKye4kt+2ldU18bcIBlKtiUe1a43FUgq0gErY4bFjxnh3Cs8SArCPfRLo3Ig8CgmoUGnosqS/iZzc0mfjXk+ACAS+KY44EHS+sVRaACSW8xjgciHNFxQRmV846oCwBiW3erPnKaxmNEJl70L3hd4ulSQXSwhgLhN+jzc7UfYQ3d7ABpOJDm6j6pRwQIID9ti/u6/dG2NKEKkkhJPiufa/VOAr2fS3ZsXyFsytShKMjiKBq0gwIIGN7d0dPd/iuZM2g0sIjQaKEyAjKmT2wIg57GxtyT3iy6+/FtI5lYxZq+x4sjk40LaUwAhVaCQMmrfh9J+9C7nNyDVCkm2nupirm1vCCwA3x+KtcCNqQlLR9KWMJKNPI166WZIg3frzz7+Q8g3VP8UBCeft0ZHFZQk4El5gf2fXap2e3bl7ICssdrNYAII25s8neLebNYkhAOrQqLnblVdw78ZGiyIBlDv3iSQHcKSwsakpCHy9lfSKum7ehyQJnzwV8R9/UlYxFG7ehVdgqcN797UzrTTqmpqs5XJC7n798q1Uu5AHlfdrkOAd0ARIqxvt+5wPbX7NCWLwHXJrBa1/CPoUy8dHRxLSILCy6wb0gcycds7C7nkFoGLEhpCITOPjSelTsyZg/YS4BVKSBD+fF9I+f8ZAax18kumUEWJBso7VCK44vG92Y0fn8IKXopGxSrk6v7BH7z1UwYbWr6M0gaR2Tlkkj96gY9tbuyL9R6NxhzEIR2xne9OdlXZNidMJtSztxdcvLJ/PKVly1378q79mx8cnjsXAGS+s638RzeGf7exsih97dn6hgoJihj10KIT0Z8CuS04nl4IDYQ3OLftyOnzWM3DyeXx0j6IITebawXJmAS8x1aFgATiKOhnnguKDYo8xuDjzbeddS8FH4cfz5+yTWMkbZ+enKpYoGrJpBDo6ZktUubwSrWDtVmKqB8K7wv56aXcP7ghURnyXCXmvp5+HxRq7ehI40rTE3Qd39+3k7MI6/bESdDIctkQsZGurG9buOxlGfv/leVETCRqz6lXZwn6PXV1dqDihA93Y2nEiDm13fwCmSfDHbzbqDXT32FWTJLn7jN2h08G1ZmqVSWVURKIpQFcMdcrzX//Gv1iiigHYiFkwlx49W144iTEY8FqjhgAy3DmvTeYjje5GcFIhibKvmi80EuOFExwQZ2e0R8fJ8hrnFTkSeBZ2cXVt+cKqxWOICAdV0fHv2BHxUjTK9Pm1H0QYPJlOKPAEzKeHhHg4v65r10KUqhUPRVSFMZo4efnGnv3gl7RDyhNYFl4bjGe2GHGJHOycndd0RoU1snfHjDxxPIgqsWcKWafy1GhoGQ7nspBftXAMQM2Rgh2VGiMndmSiC/n8tlhMtDtmfxQK+YSujaYyqmRffvOllDP+rz/79xp9LuZ4nrLncztTkkomvWE7Bwe6yMDY82ubGvcQ3DjQrUFfai0Qukmwm4UVCwdMIvKxRNoicZ573N6+faPxTCqJoW1HL5p3mS3kJYuViEXVnbBz5qK/fvFaNkM49NDVSeVG3elMBwYglQfpQpRiWcpPncA1wA2CPkEFo9/ry2vB29c310SuhzsIuAL1HNDaSMSBfpyOsBVjjx5RECWoOtGGoAIT0we60PnE2XEhiE+w2tve0j4KOD0VOGATKnI3ZpvIgYhVAbsO7PHQXuZ9pvNpu7O7YydHp9r182fw3+/f2bfJfCpZxbcnR+7nSj1rrpXFaDHV5V5fpXtF+GD0/7FyWrWToxPRBCSyz/nDLquPi0rWInhuogaGfNkNPUwa0zdoZs6fkMw3IuLswb/44guNusSpraIBmrXxcKLniR42wW20NPlBcobYwSFkcLvaoHABjAfwirFf8excdl5IZo5uzBpuwXWcWYAz3J+T4qmM5IPoAIsyExcwEOTn3cP72qcxDueZvf/ksf3NX/6N7m+t0bBwLKkim+KEZ13IJq2KsEE6pcSOfjFdMfeTTjKaiEmRjMApp6BszgLRiG3vbqvjyqaddy8TGxLoV19+Y3fv3HHAkHzO2i1kBCf2/ofvq2C8vsDNI6GOSybS+KymQJ23VNxFExHtuQjyleuGNMTh5LIvx+kHVxJE3s/OQEf3zKvEFNJkDqOAy1LRPvzOB/bv/+iPLcseLofEquvsuFMkToQQoFbwGbk7JHX43tAKQXwzYgcNzI6ufF2yRqtmjOk73aZlUyvy+AWwc3VZttdvjrROo2CTROaNADz7TsBAJALGyaUrV5QBFDs42P8W1Ia0IGc1hzhLu6vniZIdMZLOn0R7Ozbns0K5oWngv5Ny1WSqeEtsdMIeeLomhQM4vTi3vd1te/Xl15rw4LvLGUB04fToWE4/8FzPiucWCjPlalsynrLV1ZyAbEia+nzkfsbuXkf7uyrbxlpBGAKUy7jn4G1o4GR3RxMwvaFYQsdKp20jn9V087Jat0qtan7zWjoesjlaAdvOeYduMxyK6p7kNwrWqrWtkFuxyhXAUycZSjLlnZFT+Fm3+A00AEBxwwBBVpNkidzj2dGxJjPgXABcoT/NhJBp4rt3x7qvnv/jj/5sSbWqqrULtQDko7sg2VzBFlh/8VLZOUI70LghoirdG0ao3C87KiD4M6qeG4UNLJaQ2mNOPkID0uuzrEAlCwnIgyySbimd350D63VaN2TqscTsGSuIQI9AgLQW4/riUlVC03HYlx8pnwdpKCpkiX8323b3vce2ZEQ4HspVZG7o5M6+NR4moe7fPbC3X7/QjoQK9vK6IpI6Hdto0rVes28p2Q8tJI/FIacrVuXE81osxR072NmTzuzWPsbZ+PdB+oaHlLPeEL3chXXbDaFjX7z8Wv+Oi0pFxoXgL36tre6rS6A6XE6ncqaIJ8KqZElMADJYw3PRPEG/xOOzafYlflt6w+oeuNSMKq+KF5ZYKWjHQZAjUYwHXRt0ejLhpXoLZnCxCSq5wbslgcDLZUQD6hPgz/rqpnl9SNCtSziDIoIRq4JNOGoH+wdWuriQUg2KQxw+UNYrmbQVi9dOQQgBjpobLa+kMla6uJSWMwWZQwvXBHLCCQTkMmhuztZ8iph3yM7Oi0rS5YuLb/nN69tbFg5i8TdxfEHPwoG5ZKY9s3AwJKGR3Nq6fvbexo6AXRQRuG/Qpa4ixl2rWiqW0r7os88/s06zad/98CNLrWSkd8v3osshQTJR6Y2wJMxJ7aqLzu14ZF70QXGVwE4rFrN4OmmruZzMvu/eu6duVONnvIIlqF/V33OmGCrQliDgQPdAAHv3+o1EPkgSWAbSAXTbTUkqhhIJm+PqEwpIRQsKF/tN1K/gBG7vbupuRENMF8YG0vL46NRevznR3o73CBKac0wBuL61Yz/7/B/k3pKOAbhgv52wbrtlKysYVZsTKpFgeMOWfrN4OGZXpbIE/KG/eeB7443bacnQgokGso/5lZRE61HuQtkGaUQC9+nxOwFBGCOubx9YLJ1U4gS3cV251KSDdyTeLJzEGSC2iQXjMRXtKjxzeRWJeKHKzQervFjE1tZXBIx88/bIKhW3933vvSf2/PlXcjlqNjCU35ObCbPhbDKpacvp6YkV8mvShAb0RSfSkv5wRFZoP/yVH9nzL7+0VMJxgNm90s0u5nTVdfv44w8tEERFp6XVwqeffiZ6DJrA7N+hSsHLrl3hw4zog6OAUZhzxykuAfXUa02NIG+NCKTxHfSruOFltDs94Va4Own4qdjgDcdWr9+8L2Qmo3GB3KLRhIqEeDj8rQwf/FA6bWmJ3zgjcU9AmW/vHFi50lC8WsnERR8CcZ9PZdW9DyZja7QaUqcixsFSePP6te44xUscpC+iE/2exFFYvV2c0R0urN1ionJopVLRfvTDH2jNReOEJN+cvShCF5gA4NqFVzAmEozYoV5hAyhxD4QYWrZWyKsoRjOdONaDz7qcCCzlwSiAVVQgpITMO2XKyPPh7lJ8xwIMjmYWCDFyb2kdRex0Xf/MYpmCsAogh/lvrk9OZTsIKJMpK4Am7h3grukE2Un23iDs/Qjd/8mS0Qo3G+kq4P0ALui6SDS4KiD1RABkHyq6gjpSr6o1xkm8ENCqzK2psur1qniGmxuADqbiPIn0WirbbDoT/BoSfWeAH+NYohDM7qkoEBeHeK3KPR4T5+mrF9/Y4d371hdZ3u3YqBjojgjALMhBYu4e3JEGcCIRsU6ra7ubm1ZrdUSpqJXw9owLGMB4AqoPh5jA4kAkEVXRTh3n2jYKOZHvEa7Hdg4fTO8Ca7DFDeouZJhTMkruwQ1rtMST/c5HHwqEEIl4lbhIupeXRfvss7//FnnKAUQ8X1ZQPqpctEX3bOtwz3zjmToz3sViMrH8SkZ+oIPRxPLr6xJDh59Iwum16xaNxCyzumXNTsM28hm9O/ZnpF4QIaBeiycXMstFXpD9Esk2u7FmkVhS4yHoNUBV2aXRJYqTGYlZsVq2dQjT85lzhLlB/4KMxYsREYTi6TEscgum0haLOjMExjQYJ1PIRCMp7b0XvomtZfNWPDsT/Yfnzt6J6rg/aNvW5t4N2M3JkxEEf/7zn9tF8UKeup6lg7KjeEXHdFa6tnKpaLNez2LprPZCjO6hFe3u37F3Jxcb8Je+AAAgAElEQVTi4TExQO8ZkA7vGQAcI0x2YTwrkhyAiw++97F0m32zhUyz0YxGXo0qlv3ekyfPJP4Qj4Q0WsdgmW4QBG6usG7ffP2V5ONAeApNjohBIKikR0l+fXUplHcgHBOaFunEOpzfhkOigh+o1OpKhHRh7GjhorKvQ0hFbjyAw9iL3yDW+7OFbd85sA578enCyrWSS1RtJ+M49/isfFkSMK43GQlUR+H8+PF9e/vmrTqfRw8f6jkjPo4LU0QyfACmILNH7PXrF/qe0N/wji1kc9qNH19eiKOH1CPPZ9gf2GKytBnIdKgloYDVh20BAxFmZ4xWukZDeKxdOyhKRuHsOieTgWhMvFs6OrjkdGAAYsq1qpDB9x8/tKurooqHXDqnXR5/z6i+VLwQUht7P3EaJQs4UmzClUc7Y1Surkq2knLUkmQyp11/qVpRwiJW0OFS0ATCYbssXojfzfmQo06/Z73hVDgL9vGJbNqePXmgUfblJSNOTMrL9uzZd+zf/vH/qa6VQhzhDtDIPKNo0C9EPUAbJjIAAqEIca4S2FKGI+qa2S2ScaKRsIB0jCW5ByNiAyo/Q4CAIQnCoNQj6pumRigUlQVcCkZCNp2MbR9LxyEFNJ68QenMUhTzs9EhxxoSGlUiGpd4jj8ckH9xq9VQB8lcmJjLmJbmZmN1XXq76VhCBdFl+coyhTWbjGZWyOdsOBs7/2Px02tqnITen02UjN7/4AN1j0zlSGqsrNjTsqYB70ExSHqhoSMnSP14aXIqQ80K7jruYSCa+V9AcL/8g+9rBYa+/DWKVpOZtXvOl7t+fq712er2pjV7PRuzDgiFbWtrw05OT63RaQmnIdQ0zd0cfzr2zSCwBxLEWdhY5izowd853HGCEv2+3i84AN41Uqmef/6bv7XUPN0fVFCBxMzOI4K27XXZtjY3FRyhEQAj5wJKb5XAfqMbWq5Ar+Bh9xxAB44laMRI0LY219TlouqPWgTauVLBQC81DNk8b8XzokzH2Z9JjaLWUOVCUHWWPHgRRrSjza+tas85AyCzWIpbiJ5kJByz8WKhQBUOemVjhELH1s6e+SMh8U6p6NgL0wkwniSgSyKrXBYfFsQwHUa9VlPgBfUGWAUknBB0SCzKMHfVRvDG1rIKfqXzK5t4/XZ3d188LBRuIL6TRNDbhOT9l3/xp9/qTN5SEG6TKQklmlqx9z/+wIb1rkaZOF+wEGY3l8xmRRBmnk9He3F6YvcePLbldCzZtmgiZQsshtJx6/e6Foo6d4YAqj31uqXjKWv2WtqBQIOChL+3uWPD6ZzC/wY9PHIAAmnCpi1oXis3arZ+Yw3GRIAEwT6T/02kM9rlgf6lNAhGY3Z4Z18jXapDOMeb2/tCzQ66Te0PX714ZX6vV9qixVLR4jEoI4yuvTIOIInTCQHWQfwMThqJg3+OXymjLgBwjHHriHnnC9YoX9vC67cF++clUxWUeJIWiiYlpADoDXeMU+k9ZzWCQzSDTo7PqTEpqwokUkGsd7mgE8vk85Kc47sulgsBkeDy0uVDpJRR+tWl0KsEQAI2xQVniCAF3xjkJsH2+qqk4k0WYgeHFouFrVy6EuiPgMJfVOQEcFDKFHyM5YKBiIoTWa35nBMM55bulglBJJK0vfuHdn52ZiHzWSqXFa+Phhce6uvXb9W1MbFhipKMpGx9HT/chRNruBlN0sVSSEVXGC2PZILNz2kK6Wk3wTpg1+WaKDTwK7OrefNMRhLLcAmvICBWbzBRsRwL+rXrA3GO8hHPErnDaMx1GBRxcNHX19cEcFwaxY2jiNyS8I/fvrPxfC7rQToF1g8UdaJveDyWyTsbuS6ex/h/MrYDYJjiWc/FLSeJsgPGm5Y1SioRtS+//MqWM6/OHlaOzXZDMScVc2Cu/Tt39Dlu/Zn5vDyjzd0Dmw6HKiBev32lZoERH9xGwDT/8J//RmsQulsmSaC0ixdQke7oLDBO525BJRFdKZe1jY0tt7czn6YtPAc6/idP4adWNdkhGYtJMFvqPjMB4VkgqMCZ4N/RvSF7iIgIRR3//NZn1B8MK2YRKxpNp3d7q17Hn48yHCIuMuiejhRzoe8AMGB0i3E7IBsKPv5czjL/HXmC51VpdNVkYCZBfIUeA8qYRMnPFK4BamSzJWwG75ciFcEK9H6FZE4672ISPuIVNGrs6VtdZ15Ocyaq5mCgd8s55t60++gNe5SXdta2LZYAXOWVLjadI4pxiIDyvFkZ8T0AKBKbqRWIxSdvj1TU7h3escmY531i23v7og9xH6qVS+t2mjKQx4+VXSnfnwRMTOD7wOrw/Pbv/P4Sugj2YfBr6Kao2NRuJ5NS3KfaW/jcHhXABb503cHAEkk4nVFVmFxabjEvicgE55LgxYOtVK8dGIYktrEpLUr4myQdfsXCUetPxnLlYM8JTYeHRvKVJB82bV5T5ZLAO5PAN5oJ+EJVprFVMGSDycz+6T/9J1a5LtqgN9aLR2IK1SXUk+gSccSAgkMl8eGHHyphS7Up5NcFRXKqkMsLLIP7BrJZAkkVLyxws8etVeqS/AOdRwWJEkt/NrOu9ITTkpij+0mk49aolO3q7Mz+6q/+XIlBXSmVntbNcF1JEohNZO3gwQPzjhc2QPB7PFCy8TAWDkdU1VLtUShksymhjy/OGYuZ1cplu241LZOMaefA6BHlF2DxFCEs6m2ERdZMBRAJJZ0vmD8c1Rg5FY85EEG5rL0dY1DUe/rjkXOx0P43oe5jOZ1ob4fu6c72tlDfJJZvvvlGiV5L/WZDvFW4fKC1U/GQ1eEIzmYOOAKfMQInEw6j31LpmILBLW1Fnp/dvt49l4tgBhCA6p1Or9poqTpkokHyg57B/gLfST7PWfHKYvGMRjDormYYVU2mVqmU9S7hqvIzkM3j/Ozu79vR29caKymRZdPiXbOiYCTGLl7ydsO+wB1UviRV/E8ZvXeQbIxTNS/0OTBjuE0w56dnmuwwRYF/d3DvoXwzSeRoxnJG+evhw4f27tVLjebxEaWbTEQScvjAb3NtfV1GCvzczz//XM8lEU7Y/oO7dlm6UtXfG00VZJHuhCqECxJoc4I6ezu0Uxkj4h0JUC6dzujvZVUYCokaRiDnPZ8enyi4Pnp8V/zu58+/0ftBpCFXWLNPfvqJhaEeBDAtAE8BWh/d54TOD8WcP+z8f0mmnP1eG9oHoDaPxaJJ6fVCtaKYpeiQEDlI5flcnxHZQF8oJEAMajwELj53u1G373//lzSG++knP7WVVFJFWgipvs1Nu7i8ckjbSkVTIjjb3HmfZ253Hzy0MD/zqiRXI0CS7K5L50VbyLotLTQs5/Trr77SdA7RGmE5AiF1XVj4oclMdc155x5/9+Pv2V/82Z/aw0ePBHRkPM99471CHQH4CA2Ijt95s7qxPoUj+81kJmOTXk+TMcwBnMkCe0avzqqmMsGw7pNYDDciMyR8PjMJJ7eeF19TmBYU6wIBnd1KDbpjTFKiCNoTNwEOQS1KAXjL5d2uGj1pzEbQGMaQOxLXWg1U7GzKig0QoJN1ZHRN89NudKx0XdNUcX1z1V6/eCVjBjSWyQOIuAgDMZ8qzmPnyXnju7OzhiJFp5qVitPUGpWaFVZzyil8x+F0qu/LdLDfG9j9e/eUGNHhZkpavCxbIBIVKh9kfSYT0fcmZhwe7FuV5oZzx30bTYSPQWcefi3NHDiTYbenBgvEuM9LUR+y3bsHFk6C6EbTPWCdRk1MCNYc/Fw+GzEIoC6TTozZPf/sn/0PS3lYxqEpLES+5gVtbW+qsmGPBukZ6gAXDdUHPhTJFLsxObeTpKYTC0cCAteAmOPhsINVp+v3K8DKdiidUmDTSBHu03JpowH2Rn6NM9mV9Vod7XAZs/AiOoO+xnJb6+uq8Na3NzVepZrgskKQh6SMFykjqlgkYFdnJUuvor4TEJ0BwA1LZPYvh3fv6s/ngvOZOFzRdMoWs4XVrsuq7HBpx9mAC+HMryc2JjgPR2ajmfY5a1sFY/MX9ASsx2IbDuucZxkzH/J06zlbTIf2+//6XwtMxAXlUupieh0yGKAMASSWXhMXL7jwmScZt0w0pCRGdSbLqELWYv6AOkt2jYwhrisIZE8sl4hZOJuR1jFdAz5/iXhI7xJnGBBtW4xCMQWfI27Rst5kqqCC0hUKTRjrAqiJgf4dT+zuwwcSZZcf4Ghi2Y11q1XKEtIAbXxRvNLzo6rkcIGkhPs2x/cR0Eq5YqubIOZySvjld8c2ZQwb8KkyTCRjVrqqiMO4s7NhfRkxO64ygQRTX4ovSSICoMiSHL3WrrcFsiAxgQqHSzsc9XSxUdpCTgwIeySaFkiF6UgqkRL4gwsNgpwPNOyP7NGDhyrmPv3FLySAAFWH84EIR7VclR40OzUUYRoAKoTgG0nEQbKHYbRhMR1wIBf4cnSpnG0CIKhZPrNs5246Bgo+Ru1MEEi+dIBUuU/fe0/o2pPjI/mCYrM1aLbFjX3v6VPtBNNYsAHLr9UcIOiDD+3s+ETB+9d//dftm9evNKrEHJpA+fwXX1qGDtI8AjGxMyIIPHz42E5Pzi0Q8uvvCawUeK1q02KJhAVBRI4mFgkHrNtr3pi+TwTymHiWThfbPLInm42ndvLuSPq/gXTCri9OhRBdkEBJUleXAtnwPAiQjOcoCOBiMjpk1A06EvTrxfnxt7qusvS6uNJ+FJAXHN9EPGnhSMie/+JTe//ZE9vd3rEvP/9CqFYC6ebBgTWbiL6M5A4DoZ5O7vGT93Rn/LOJbR0+kFRjp16105N3llzJqaNdWynYl88/t/efPROyGj/h68tLfR6eLwmQRBb2Y6xRsAE8e/PeyAjGVBAxmdukIQGMiAnHjVsKTcmt8wqFw605drF4aT/84Y/s5avXmvQNNab22ZujExtPZ3Z3d0fPkFH/V199ZavrTlr09OxClEVWZtwZR7mKao0DCAsaU6l0pbWcTL9JkkHieECqSlCVzs5BGqPdO1dBwBnkO0MhcxxubrNHO1neG/rSJMbtnR3dEe4mn+WyeCkrwMlyavce35cwPc5fFPPkAd4tRTE7R5oa9rAUzvz3PBO59ESj1kGDd23dRm2UmDKSP+Q9tPt9572LJZ2ZhQJhnVUkNW8FNLA59InT6hGyH4pSrVySNC3OSNxNlPko4i6vLqUnzOQLUBjvic/FXhiOq8f8bn20oOjel0MSZiZCY7dqlg45dLGco8BreJnuIU87N89v/ub/upTrB3/d8MKuLk4cuXcT2LlzaAd9BacLLUcp5geD5o8g6ODTbgINXmb0JBuqKVCFVLpUSlzMGeOR/S2R7tmhYPtFN0Tlwwen46ATAHwgEIpsmxg3o97Dv4uYZzZXt8RsW9D6XF7JlYCOdJl4q52ORLV9y6Xt7O/a2fmlra5umsc7007mzds3dnh4V7ucNrsKhMmvixaOogYTtrOjt/LLzK86819GyqCcQcgCQmKH0ajWrT8ZChSyBAzV7dv9x080Cry8ONf3mAaDdmdnzU6PXtuf//mfOlsjXueNnJwcLEDzYiMH9LywZ0+fPpWPJc92NJuKdA5Xc2tvy86KiCgENXrB+YVnhNchyRTN3v+Hqff+kXTPzvtO5VxdOXXunpmeeNPevbtcChSXsmHKIvwP+QfDIAzBlH8hLUMCBNsSbcEwuBJMixJFAzIlmrvccHdvmNjTM527QlfOucr4PG/PghdY7A0zPVXv+w3nPOcJ1SYQXNyCgagyG3v9pi2JYCLIGvehalNzQKAtCqcW6T7zheLBeq2WrTDeJxR7NLR8LuvEHYUjdvLuvd57cW9P7ioeZoBgbn6v+UN+iyfp1FZOZ0Q4NXmDETpuqPdza9bqlojFrNFp2cHhfXUZiOyzybhYfMyMcB5h40PZH/S7Ksw4qHR5LRf28PEjq1xc2ZhfEw3buO148HLxcoDwztE6E1bw+SefSotKZ0lgOhcZlfJiPtOhwIFCJcMz54Tl4KWg4Z+B9PHd7XWcCztfyMvAggv6tlyTL+dgOhDLNhFPyVkLr1xYorBRmIXJH5SkDOWUzuXoAjudz3T2/r31h0PxAJ4+eay50Pt370S7f3h0JF0lXRDabA5dOgy6a9bIzu6OVetVc614l1UVj1TFSpghKGE61byIDnSzVLiD5mZig5evbqSVXfvWKjyjEYTxYWsQbH9bV8pQF+JIJm+ZUkmh9C9ffaN8zVwiJTiYgpZ35oulNee/PjuxoC8g7eHp2bmVCkVrtetCauAIcNBCSoNeRxfCrHftWgsaRHfL861yeQf82he94cSiUSdwnX2n1BHMM6IxsUbdHp8IgljeBXyQIWfiabTrVbst34jo1Ow5LFDIVnQNoymJQ8CnAV12ZOimMll7/fZE4wQ6cwhwFDYgW3iUUzjxzoBWQSlY/2hv4YOcvHzu6LjhGJjZ0cefifhCAfX4yTOrlW9lZk+0WjabtDrciWBQARJA/MhZpHEkRB0JEAS2tVmGqMXl1HYOD6xaqem5dwcdy2uMwf6J22DUt8VqrcYGEifQNYU7UCpmDki+2GfMP+G9+EIBFTDMHTm/jh49EorD/iS+EV8Aosa4UDg/FerQ7sjIYr6YCNGiUWAde0JBK6YLuqCQQeLaBReDn8d5ARJQKBaE2ty2OiJJwV/YKhXsGne4OAYWHa09GP4Un8C70rTCzPeFRVyksKeI5fNsxCLa35yDu7sH9vrtG4uEYyKq0pDRNOXSaSW8pHPEf46tP5jIo4MCgzEbdxN/BogSzReSTnOH1BT2+x1bwNhPpEWeIsh+0hvYbb9vzSYeBikL4yk9ncrPPBxzODZ+qZrWCiHg0k+nC1IqaGb6+//tH7BsdWlxwxJPhPecqgnMuT3ILMixw/nDya4EU+fXY5hAFcIh6As4IazFfNEO9/dEcpFVG8bFVDdTArHndn1xZds7ezpoOHTAvYFgaL9lW5XOaPMy+KYr4//ZGAyNYRXj3AELmK6ZDUaVgyNJMAjMtFCnyYYcMGjGiH8A3T9p19Vz2yqWBB9jLYXwOZ0rCjaKMVM1t91cXVs8HsbIxsYzRwKytbujTp2uh6xGKinmQDAbmeGitVT03HLuaMMyOceDcjC0oGth/+ZPfyRpj5xF0JfedaeSxOD1eCcFSBUPlRWJBo+Kk0796dGRI0HJZ8Q+48C/rTcVeUX2Hl0SHS4ZpytvWBoyh208kKMRRIuPPn5qzLTfvDi2MfmUuDWtzYIxhzbPosPkH8ssWHZHR491oHTaDV2o19dlJ69wZ88y2Q0dOImNlCXTOXv3/kRWha3u0C7fnQpK4tlvlzJWqdXlCMMFRgE2nKAtjEg7SIcMm/tDvBcHG/mAdIZc3MxrICfx62EV8v+wMGEP3lbrNl7AKsesISZYnvUpJxkMLxKOQ1eTlJxkymYrZ41SiWIWr2eTiqsAovDjwG/VG5ZgY3Y7+vwwgD/56BP72c9/rncHbFnM5nXJILW5vLi2RDxplxeX2qCQNegw2Rcig+A33SNkYaHLGWIWa4MHT4fEwSKCzXpp7aYzF6YQq7faTgDxncQMFi3rjY3NRsbliEMdDfLm5rYIIMCQzOAEi94Vs43mrYIp8M+m8GUmRsFCpNWrl6908SC1uW1WLZOA2eqxew8fWb/dsEZ3KIMFWKpoR0FqQIVgTpLlOFk72uFxrynUp1Kvi7V8eY6pQU5sc74DMrLDoyPNNzE7gRvBvAphvL6j2y10w+daq6jmsEJGQTHAM2T0ghQGotHZ+YWE+sDvhSJ6VI/DjQhGbdLv6DngpBPCfAQY8/RcQR0d2LmhsKBzFjfRcSJ0ReN3kWYp5+DecDJqKVKAZfl+FDOcOxQOzFBfvnlrsaBjQcoMEGMTish8ztF9H9x7ZBeXZ5oBIympVivKh2YtAJHy5vmzlRqEGsDttoePH0jathGlmBmp62a2z3uDRMnFw5iAQjUQDsnz+S//8i/t008/s4uLSwf1iBG2MbaN5IaaBUhbEBRPLy+kxuBzatYccaRoMKthoTMOenv8RlAyly7nBiQx9jCFB0EHwNIUxL3JyDbCcXmPo6VNZzJ3QRYLsa99IZJ9RtLIgi7SmEGSat5WVLhxJn8INZG5PKgSiCQNVzhi6RTjoK7eA8oFRQQOnYxUUJ6T96f6vMDGOHGBeqrR6XXF62l18W3328ZGWmzmXC5j7969lUyRd4gHAojbweGeTRdEHDZFUOOyJvCAsBJYyl583xU7t62CoNPuWe2GEWBIlqgtMoUxvfC4JP8E8mZcSeSiirX/5r/+79ZchuF4VA8ZGBBhNvg8FnGCB+hCAs7cAzjASd0IKH8UthqX3GA8UDo7VWA+m1W3QyenNIi1WX5zW45Kqxmhq04aiQzDHzlemHSw8nvEyYQ4II9X8xlgOT5owOWxjz7+WMJ2YdZzhzDjGAtQqTrzOA4N2n9+JrZjLBQ0Z+PFRB64dAJAQrA/HYakg7GzcCbjmeULObttlK24uauNRpdCNboJy7jTlUMTom+CojksWRTSg935l7MQONx2Njftz/70T2QmTofNZ/vb/4M6jt0ipyubM5oo6pBBa6k5k9dvT58+FvSHUPjgwX1Vdmw+IDZfyKdZJbNguZk0mccMbW9/S+YTtauqo9OypYWiYSufXesyBQ6SFGOJReRYVf79Bwe2Go9EpskUNm2xdFn5Bpu1iWZPCn/e2jO3by0/WkIRGvWehfxIX+Y2W5slI0D+eBlPaFrFpqZ4gA1OYcY8TWSimJN5GQrHHTgNNq3LpU6A5314eF+djQdGoMctpxWgqOBGyHwrt0WhtJMNGvILjq7W6sqF5MLm1+ZKVIpzMT4rNxXpmJEEQGrAzo1ioEBGJgHJ5aojhQjgKe0WMw/TA8HMTQw4loLtMHrXhRbwWa1eEfO7WNy2q4sLJ46u37ednW09Ww5LxVEtFtoPHDzAg6WtTXUS/Fq56By/sWfPnijcAc2nuAjpjA5xNrkOC0lLNvTc8KBNxRO2ubNrNSXYhARjsYYrVSQGS5Eq+L246shBqVxTcaA9fTfzWwJHudxiqhMTCC+AgHlvkMiwro1mKye5g6KGwAAs3JSw0bBkMmaz5crSMG+9LqvVbm0LxGK20GGK1OSm4nwW5tsQYmC/0h3wvZGUMF8ixk9zcILSV0snoSUcEeLDc6ZgF5x925RRAwHiMNS9YYe0hG84nfpoNDPveqWuN5XJC35URvhqISnXiHMKJjJaYL/fFj635uwX51c6x7j0uLSxV+TSYx3S4XOZ8vcke0EQev322PK5oryJAWVIHZGjU7clYhz7BAONUASd71zkR2w1zy4vFYjAzzs6umcTMT+3RB6jQC1tZnTmNDnDVm67rZZlWxqOgCacywENUlY6lbGVB0N4SDWY4pCX2pOkkGIPEw8uDgon5o48c9YIxCMRsZYzhRRwUZETDFqTKxXt1YvncgLj88ng3+0Vo5swd70DxXAOZPyRTiRUAPNc0ZfDPOecJqQgmctavzvQLBsYX6lc8AsScbu4weglrwZJMj7QIEiSAScCkndGKD3aVsxi2HPSndta4wcaNApIdMFvj9/pDD169MDOL061H4iaBN0KBHHaCgmh4jlxr/Brf/WrrxWX1mjcquAFbl4sSCGDZe6ySqMmEt0Qx6PR2OpVDP7d2sfpdM7qtWuNkmgeaBjbPcZRjrMX9w6IAd0rxbnrD/77P1qnM2h30H2a2FjT4UAhzVD5YGmxILnkqKqZXTHsl3DZ53Wo41AhzS1mHQ48mGczHmP2I6jHw2zQrNNrqNLE65Z5Cx9YFxIwT7dr9x7cl25ILyyREnxF1cefwYUOCQpYFunMZ59/Zi9evNTDB8sHOuTgYf4JTs9iMSLBqRy8AYsg5l+spFWDALX2w/6cC0oKxZM2HwKjuOUws1jOZGMHFIXcBd0fFn3ALOitEH4jW6ErYCPJN3e50GAec4fDe/fs1Vdf2b/90x9JnsEslwf/wfHImZs6nak0Vm6PJUtO+gRSIZ41h1EwGhQ8/PThkV2Wb0SVD8C4Xi2tOxj/+p018VKdLCyIYfcGKQok6kz1uUkagfXcbbdE4iAwF30bXRECZswIqNKW04EWMfNvqlGIH/fvP3CcXQYDc61ACkb26MkjpZNs3Tu0casjp5FAdMN8NrPr6q3lCiXr9ZoW8TuG4GwkOcRUb0U4Gc/GYjGuVw68xDqiE+H9889UllvEUs2ndn15qSqbiwBoKJ7asN39Ax26zQZ+zcDAHLTM5T1WKhbEoqWz57AcDdngbUHSBBNg0sH3jiYJKibYeCWEBcgHshsHPAWKE282sdV8KfY5mw2W6GI8krE/MxqkRxQ3sBTphrjQPzi76HnduWXBpAXdOH57LE0b65d9wmXR7WPf6FRhmIOQV8s/UahyOTMLFnuYlbxYyHlH2ZZYK6azNls481MuW8fikSD4uCQozKWJiKO7BclhFvjlz34uprrH7b9zNMMTdSFiDfA57jb3HxzZ6ftjFUR4TqdwJoIUAzkJPfdtRXwCvi8xeCAosKHda49VLt/a9u6+Hd5/pJSj6+sLfV+RmkS0GmoUw7yR+VwsFLFh3/He7faHVsoXdNHwl2L1YhEFWIejfL+Zfg+ymdl05ox9kHFwmY2nFt1I6tdQVIfCfiEudHUU9xRjxGnRGMCUJ7SdTm8+JLiB3+OwMyGiQVJjf/I58Iil0IUNSjEQCwX13lPpvC1dLmvULu2/+r1/IGiexJZB15kHMs9jz9Hx05WRGsNZAY/gwf37Oi/4znAQeBb3j45EvBmCbO3uissQYK7e69jVFSOoqBjryFoO9vfs/PxCsYqsLSSLmC4wV+e70F1j8I7qARSOLGUCJkAMlhTwwZAuT55Lr9fWCIjRz4f4OT6vo8ogoi4jwuZyNtXoBQ9leRUv11p7FGbYMBZ3dmzQ64v0Bpud857Z/YrUm3Bc+5vC68N5gPRw0DX8x1cAACAASURBVO2IwDqajNSZNlt1297elHe6uBiktZipmeLSgy3exIrR41P0IxcK7HtzLaywWbSzc5oMnyVSTpg96CEFDe+bvQW5TB68GsOgmW/LpJ+uE/N+Ri2J2IaKE5dnpXMRx6ygb2XtTs/uP3qsM6F6eaH1TkEdBRHjIse3l2CA/+mf/os1ZBb0S+i/gMpoeWv1qnwiG/WarLjo4N6/P5PeJ5POyMS63W1aMATcRg7eRJULhCGqYjxKgVhwhcFBAmiFwwtBMXAiuP9k0rOqvGajFk+kHfihAKnHJa/Yah0jYo/tbe/KML/eBWbe0CHWrN9qU3m8Phmio3/iEKOyldQllbJy+UaLTx619YatvbDcRnZzcanCIZHc0Gzh8y8+t9dffatKLhrf0CyJTofPAfOUlwrDC6ZzNl+wyXIuqjQUdWLPOMgG7Z41sO+Kx8w1m9q//3f/WjCrM/thJgfvxWM+xL0ut829HlW++nfBkOVKTqK9DkWPx3a3N+365tLyuZxS5nvTuS5TBvNU33SPIhaEAiIc1K8uFSuGWwoi5dEUI+a2GLNUWOhkd7d3bXMT4T7p9VfWJAQ6GFKnXyLcu9O36k3NvGgd8znrdQZiGEaDXjsr1+SiREcQC/l1gT453LV/+cf/m/lCKStupfSMKWweHD1QAAJdEusK+VLtpmYW8NpGJm3pWNxqtzW57UBUgCXYrLe1wfF3Xfs9Fg5GBNVh9L2AXu/z2qNnT+26fKM/BxYihwn5tcxencuE+GqW4UTRY7gscQgyvri8rsi1hE2KFpWDLp5M25vjY8H6rMGnj46scn1p/mBE+jWKFrrX0vamnGaOv32uTQOzkKxIDLz52RScHJ65TMFO377VKIJZFFaNvohfRJZYKCw2ImQgikR+LxfM4cGBdM10XhvphJAX9h2dLbOyxXypSxVSBQzpRCpr56enSrCh8OWvEpAcGlZfQNA3XQGav3qzZycnx5rZEZqOry5WfXTCaA3pBiCIYX5Cyg4MZFAX5CP7ByV79e1zOzh6pEvqq199KciOz0v3TlH8V3/9N3IIwkru8uzCPvn8U2t32/p+tetrwZKsgdtaXXNTUAss7iQrYCQTw2B8ZXmSVKiKcExzmV1fnMmScrqcCzIMhiNWqdRt1BkoGpECNooCYDHWmeX45DrmAHJiI2UE5GvO7C+swxmk4f7+gfTba4zlyS5drPQOCL3Q84OBi5yJz0c8Xyhotatri4WiFtiI2uuvv7ZPP/1UyNrLVy/t488++nWqDHsapzQuDYoZZoKxQFBs1P7EcaXCAJeRBYXu0cOH9uL5S6XH0E3yeSkEBgMHPdqIhTTy4GzwIeXCQnQJwfLu4lutrXJbkQ4cW9T9vS0ROTEaQcqlxgiyZjGvcwPjeS5kTGGa1VtdYrv7e0oTSmfz9vbtiRoclAHMdSlUMbVXzimm/a2mClvMVd5fXWhOySwfkibF5OXFuS5fohAJQGk0appF53JFXVSsM6Dvp2RNNxpWr1TNrRQar2XyJbs8P7Vnjwk3WGm0xflLtwxiwTtE8kNhXq3UnbB3n9c2IkEV+Jz1sITZd70WREEIRSsZoWAaQadOIQe3Ip1IqYmA/EYz2CzX7NGTI+uTBX1TswlWtFKozNU8uVZIPGMy28BPAYKXoi8h6IUj1msyT406PuD/yz//P9dUbkg0WOCCLJBqhMO2kd4QkQeIxHFymTiGAODy65XSOZLprCPsxS5KLFWHAZZMp3WJNRu36oTY6MCXVP38egbWzProykbjuVxoSP043N8XUYM/E5EtLw/P3739HbnFQGmHqp1Mp9ShhpRx6ZaxOBIZOgsqL+Kodra2rXp9JTjJB+Wb7E+qCpdHGampJOkfLlVciKKn04UODJmzk22JMf5iKV0klQ3C4EQqbV20rRO6d786RyqTyk3ZvKGQoJy//Is/t/nSEXtzmYrmjpKMbhT4mrgwt9v8khuht41YPFXQzxFTcz5X5JTDch2J9TpCb1fMa+NQKfbHM80eMO/e2izZtD+0TqeuBbheO902UI3jKNRUxwkbGkj/+M0rxRsNBn2Rx3jvM9fKwv6g4u2ovteLqbWbjvF9Pp/S58L0PpnNK3wbSMa/WtjLb741bzhhwbDjOXsE7M9AvtPXd+dd8P+V8yt1EgTQpyPAP1ciZwD9weCObaSs3WjJgpIEkEgootknXcP16ZmMr9Erw7yEIAJehKkCJBQuqLPTU0kKFDkXcchdo+FYHS9VNnpYOleKH2LIIF9kM4wEYrZeL8zlQ6LkFjwPzAVbEgLSL376M6VEyK0I9qTbJf0fPtDyPV4uxEKEvAE7kosFWDedy1kOBy3XWvArrNc5EODA0WJzydA9cFA4TNCe/If5/Yw8uCTQRpLkhIEI1naVat12D+9pRo/9ZaVWcXxePW7NzYAt6aTwYKX7JboN+Q/pPsQgKmc3GNQzojs6ONjT5+YicEgxsOjdSh3qDdo6sOZrtwhRGBXcv3/kpM9IQzu069qtPT56qOc/HY6s3e9ppPCD3/ieXLxILAIKBF5k/aVyCXv7+lhjE5ABzBqwOsxk8nL34XLlsiUQ/emjR9YZYoyf1/c+v7yyFsSrfE4qAcwaGr2WHR7cc+LHBhDmnEuRWRafz+92IuU+OHE9efZUFwUOZLwHb8DJakYaxvreOzywd2+O7Td/8ANroPX2uK1Xb4kZ/fEXn9tXP/2pCk/QHZ5BfqugGTDoAX8Gax4N9w9/+7ftxcvn5nW5DNTov/jd37V/93//G7GoGV2BbHFZMT90bHrXQmvo+NEO40BGSDvzTn4B3RLsivOT9yogRRaSkqGjDrUFJ2C9EHdgf/9AlwWSGOBmQEO03xCsyJpVoVMu28HhvvaaLhatMo8sMNF8K3P49L0l0xl1oESrQVyiqaCpAsXEd0Aa7OVKvBEC5pHekGULE5hilgYL+Qv3Sb/vyFOePHumghn7TzpqLiLC4a+vL+3xg3ta+xhKgApSgKGxZ2zGO6VLP7z3QB2qzk72Lf67JC8lEjpTGFFyToDc8LMxoufM5H7i59CccK5gkUkXfnN2aQCn3Fckwvh9LnFxMMiAvKUGgYZg2FE4B8+G54q3M37BSKVAaeY0TX/wj/7x2gmQdUTh/AGIzrms+H8Yn4J5iQUDnhkMVd2y6bhweahADYiNHxwe2vHr1wpt5gCjimJj8wIwO6CyODk5kXSEeRABuZWbumjNa5/LDnZ3LR3f0IEyhrQyGxkDE7pJNKgcBEoQaXfFAMZgnCBYWgvgIC56Wni6hPBGRHOco4N9MRZJQXSivxzhN16q/Pd6tSoHpZV3Zc3bplyOQv6gDRZzO2A+Jb1owq7OTjUMp3MFcgiFfaqegDeE8Xt9evBf/uxvbNxt2nyNyQPL786U27VWhw/ZCiMDP66Sbv6bx1yE+iZz+uwcbGzMVC5vn332HRU3bBoOZZxlpI0E6ggCZVGx30jiQDRRLBbWdxyPZ7ZyBcW86w/x6sxYOpaUVR3yCNh+G/Gw1ZsN2XzRZVxX62JSs+jx20wSsXR+ps34n//e37dZr23XtZZChTlMzk7eaK5Bi8Sfp2DtaEibuFG91QHBgfMhDzIV2RAs8ubEscvjz+aQuDh9r9SXjXRWVHwO7mAoaCQZccFB4Wf+nkllxISVH2YyoU4flGO2XKhLgchD4SNCxtgRixMGzQUveU2PJJqmTCiiiZQ00EDUhP3y3Ce48BQKtru9bc1GU4zMTDanTpSvCXzMzIWOUclFsmBcqCrme3KgE7jwgWQGnlHcKokR/fb4rXPgYBGJWUK7bQeHh4KyOWBgpXPgERNHwcnnhbgEu/jy9NJyqbSi2RZrl8YPpDOR0cifz4HGofNhrkqhSoHG5QyhA6Qo6Atqnc7tDqa7Q0BgA/N5uPDQhbL2IAFxIjYbdRGyML8AjUolY9YfONFWH9i2GKWLVLVe68/hkpzhbxsMSud4fXsr83rMBeT57KYgLOkMAZ46ONi14zfH+uztdle/jyQexP/ArEBpfL/370/FUIcfkM1gDO9EN8Im53Lodvq6eDCCWCzngjcZr+BSxf5RoZJOWzKXEXuWQPi3b44tgEf3fC6oWO4+pZIOXGnFt7akfwQWpyD76DufWfu2JjSHZoK5IfM3mSnMHb9pEoBYH/BLYMMyA19MJyLUTYcT2TfiN/7iheMqlU5l7er6Qgc8Yez98RDhrqRceGIrhGMyFbfi/PhEBX1+qyQ27dn7U1mf0h3i3c0iRcVQKJQ0E6UIx7QACZkD5waVQ0tVCNrDeY6LHN33lz/9uQVhSicTamrYM/wZkH5Ozy+UD0z3yQhuZ3dfUCnjMwpxDE4o2LlMQTA4u7DcbNwSGGLyz2UPYJfIu+J84F0RoxiPROze0X17d34l9u90PLB8rqAzg7xc9gmOTBR+rLu3Jyf2W7/zO9ZBN9pvW8iPB29EoxjlDpdvVCzhl1Cr1kXU490gfTl9f6J3xQXImmUNAdGOeyMbTvpyvUokMpqLxxNJ8/pCupTbnaH2jt+L2mBtuWzRSUXSnonIXMUZYfbN9fu//z+sfZjcs8gCTmYiLTG+uh4kBbOFqvm1G6Yo5sHE5+AUAxsqpBkYh/lwONGBEw+H5Z6ERZe6Mhfz0J5sr/hLxIrx2EqbW0p6KV9f6/fCPCOMuXxzrU21BndnAI5n78hJemB4zkXrmOd3LZtMS7d4WbmxXBJjZsf7lO4vEPLry5Zvy9oU6UTW4qGIozFczG0jERWERraqPCSXjuMHA3U2i+z45ktBlJhxh31exTKhDVzOMErfsXQi6VhjmWlO8dO/+YncjnqDhq1gIt9JYTQj5e+5SO/sAwMfLlMZYvgslykJ+lMMGZaJoYDdu/dQh0m/35KJPv+dSv4B3YBr6cwH8ZudMl/EqCCgooJDrnp9qUsHOQwJDG6X3xq1qqAcZqrMdxApoxPePdjT4sN4Q5FWAZ+MrAfNumatoUTatjdzpMkq2ioRDdv5xaW6ICWEeMxuLqsWwkwiErZJF8N88kth2VIV+6UB49DmEMSdhFxMNgFG4VuloiLXEN2z2ao3Zes2YZNHzBvw2XRE8aarWx0+xUwhX3ACul1reUPD/hsOcKpaWbGE1WRdHqxcfB9IOFzedE7om3FGiQFJrR0yx3w+lg2bm/k6cYHTqQUxIIA/4PXp8GPeRK4kM0D0uxBdPqAJjD4YNyAVISxdVnlejw06A8l+eJ5X5442zjEywG6TXMuFLg6KkY8/fiZCzAeT716nbecXFXv85LFt7pTs61/+UqxbXKiA75kPcfFT5dMN8zPYZ8RLUSDHY0EZ3eMLC1u9duM46XCxiHAiMh1sabR7yCzGls0lbDTsWbXScPx+9+9L5oKPMSk8MEzfvj1WYQHhS5AxHqfA8ZOxnVxcCv6KBCOWL+Ghi054YsVSUbA5XSVdBwSoTD4p6C2ZSIoZH0s65COKg2+++cbm64VYxxSREMHwS+a7qqtdI5eD2DSUAxHr8uLiyp4+faoQdqkEXGvphLmstfYmU82vudx5T8ygNaf3O45KuJkRKAHC5XO55Tq2/+Ce4G/kMY2qE+r+6tUbkeewiOSQd7xlfbLw49wjuACji//nL/5f2yymrdtpmD+0Yf2Oo4e+vLxWd8Tn4DzlkmE9oc+u1ZqSco0khVna3v6BYFFSDdDTPv30I408GG3sbG2qaLy8qkgeA4M74A0o1Seby2qchklEKp0QURMuCfR/8qpr1zdimZPGU7650j6G0Abaw2UBM5wzYrVYWyab0Xc7Oz8T45jzD0gaBEp7C1IU8kGkIwGKLbvT6M8VvE4MJH7EFBoUjFymLRC48UQoFDNLLCHjMQLqQS2LSn8qVysqOLhc2TegCMxnI4wMlwtLxcM2mswV3fmLn//CHj17opARYFjtoZXpXcKG7ve7joVsOCRDEgonSH/57R2td/Z4s94xT8iZtbY6Dq9BKWhrZyQ3n/ZtI5PX/YfjIwUQnXQ0uuHwZv7RP/yjNbMM5k0c4GirEsmYRX1+q1xVlZkIrs2ihsW29jhzDf4ATlG6n3aHyscvv0YeLB1EKBqTa8/x6xfq2kg20VDe1lpIdEQ4u3ARXAEFcMl4vdZiYKyc06FaaKoCaM34Ru4f3dcQmEoD9i3Zns8+eiaSDJ0sNHzy+jB4ZuDPxUl1x2JgnttudnXRYzc2Hfas0WxLKkKnmE4iX4DsNBF0gmE8i0ObDYOJQU+MOiq28WBkmVxGIdBkbCIRqpavNYulYhr0YdUtZB4vPSOX6YeUGLpTzRr8eo4uj8/Mg8F8xukqR0P5pOJEQrwdsDPV7fH79zpoFGIrT9iZpRIxc2Py7vHackWvS+Ez14UbC7tE/uL7oM+iUx/0p4Iu5vOBWMqYQNcaLQe6TYbNS57dYiXzcaph5E18B+YYvkBESAJsWLx4F26XJeNJ/TN6SG8gZEvXSkXMYgC5B8g8KkYjh9nS7bFSIeuQLkaQxRKakQNXsi6m04FjH9btyUt3Nh3+OhAcxCGWTQnKjIZiFg/HzRsJaq0VM0lV/qfvz0ReAvIC4gfaBPbiWSNfyVGR4t/rQ8voSGqIKEM4n87n9fs4UDhwGre3du/+oS4Ihk/yzMWIA6JMx4nXAvrjz5A72Nphsz578tTOri60seg2fdGIMcXlZ5OasVkoaKYtlvVsZoV0xp6/eCV9Hh12OBFTgdhpNa18dS1CEIYdMO2VVtRoyQcYich0PrZxu23NelNsw7lrLUs9IGoYxM7MaWL3HzxTQRCOh+zm1LGxoyChkh+MMA7PW/YuJ5jOCkIQF7F8YutNdWB8Booa38ol5i2dD133eoqBg3NB8m6++fpXKhogidHF4EwE6YWuhOkV+anocTv41Ib81mP/pOiqVuqwSJPhcqBYcvOeojAmIblU1S3zLnlujBK+ef6tNJesPfZXC3u67V1zrZYaQSCX4Cwb9+lMB+bxe6yQTQtFGQvC82vGyGw7jI/tyolpo5jjPJS1IWY0zFZlBoCDU0NwKOdEt90zd8hh5BOM/fzrb1QwSDrj8wvKJQmJkAJCBfAH5/IAErwpV1Ro55RIhCnAStIW4FA4ByB9+1vbci4Lxzfszdt3drCzZddnp2Lwoq3kosHqz21uIWKoCUBWcI2CNQ6J7eriTPNS5olHj5+IJQ8jna4KxBDCWq6waTfluuWzKZuOBjrH0fLHkhsqllhzMqqBJIdbEJmihCwEgjoX++2WOncgVYpGuW09fmKVm6oFPV6ZsSBHYV5KpCd6Z2bOoAybW5vSZkNGFJFsSqRn1ra2d217b8++/faFMlxpkli3uKzxPBj9gXZihAIXiZEGTRrGDE+ePFZhCWKKFAhzHTg2m9ubOg9YR19/+Uv77DvftVa/Y+XzS5G26K6LhZKlsxk7u7nS+8O9L4w1Lv7zbvgRmKxsWatJ4zGQ7zxjMxzlMK1x/cE//ENRbGhzGciiEwJiQuCMYNjH/GE6Vno5hy8wIZs9HAjpMuXmBhKmbWCGiP4Gc2NST8g0pFrF89frDwlKhnVJh8Blx0tgNgRJ5EOSOocTFTYDXeQxLGoIKtfla82huDsgdEAKoSoCZqOynxGbhjVaNCb9JRZTWHpRYcl9ZDy0rc0dHZ4Mwy8uToW3g63zIvK5tGCQMn7EzFpvLuQGw+ZFu7W9uWm/ev7cDu/dF2zGpcHsQWzQoRMNhYD5+NW3Nh51RJF36OYMRRzbNf7e6/II6nW7Sdfgv5H64rPN3UNR/JkRMg+iOuQwQMuHDhL4iioY67b+cKBEF8KKYbneNtu2cPksTsJ9vWb5QlFJ9VycMEyFGsBsXrhlKJFMMaNNWq/VsR//9Y+tUCpZOhERUQTtnvn9YuUxz2YWzKYCcpQYOhwUQYPDkkqWi4MDaKtQsF99+61F4lFHe7aG+Xlr4VhcFfjO4b4Vi1l7+fy5jQYTkVzenby/m2n57LZRu4ue8gsaZAbEpml222LPQs9nBsn8Bqb585evBM+Tw4mxwRw6/myutcSGphiiemYt8X4/wHb8PeuhXK1KtoPZB5uXd8ghTIfCOIIDA2Tj5PWxffEbP7DTy3PN5ZiPQjKh+Esl4trkk+nI8d5dLI2ris5phSl8Oqt4KtZRupCVeJwq2zlI6fRXSlOBgPPm9RvBYewhsl65dOm8eAc8RxUkK1Mo9BQz8aDHXvzil9rcuAQxx5dn7R0TlnHA9u6WxeNpOz55K5Y39H05RU2mklLg4EXuLJ0iEF3A55GMAPSlP5roZ16fX6ggZH4YicX1a6nqKYKxq4Rc4ljkhQQ7MhpCPgOhCdieZ0UHD4yKGTzwIrmodF6RjZSkLpi8sLZcWI8iy0im7MlHzyzC+q2WNeYgMBtUgNmu/n6xVNEAkQX0KEwByBlDvN7+nr09eyciy3y8lLQknSOJhHQsn5XLt1Yq5R3d9m1N+mFGC8DF7LGT03eyFLw5u9B6IsibAzmVigmmLl9X5PwTZ/6fTsvpiAtxupiJbQzUCoTIjJj0mYDXK3YzSI0SWzBGABpGqz8e297urjXabcG9eHvzGW7LFXFIbio1QeC7WyVdHBy0XFoUookksORS8iiyP/NbW3JGI02HwAXMLOi6aWwgFfYGyPwiKgSZS5LA4g9F7fjtqTqvANwTSIC1qhQJFE58H04pChqs/DinQc5Ykx9/8rFzRmNVSnxlxgmGx0no9O2pYH/lpsJcbzXs8uy9jFjcnoACUZDJYdva7wylQV4tp1baLMhnnXMDkuJ9VAMj4i4dm0OCxVFsJJJp7e30RlT7G8SA+TV6a9A8eC4//vGPRfbiTpEsEQ4LnsvNph0d3ReXBJ4I74Tfr7xhirrRQM8BROTe/QP5CVNY4sRF8cT6azVuNZpZjNHsFqwDg/+P/uifrVlUkB240YGmGNDnc3m7OHtvhc2cYCL+3bDT1bAXliQLnF9L5Ua1z0AdH1EuN6BWDuhex2EMAicAx3CQKCOyWFQ1QYUusavLpZkDX5pZpgyMZcQQlBEBUCHVOTKHRAxtUceKew6DkQvL0Yhh2Av78kYXernZUhUHrV9GydgdBgh5LWtx0qUwm9GLwhBiNle0FZce3cm439XsUOnv5H263dafUKEx8M4LKgVTB6biubFoqULP3h/bfAbk5tDtHR/euyBwLlOPTz9r7eXSoKr22srlN190QwcpzlE8Q4yniVpDuwlk7F4upZ/k3zELyCbS9r3PP7Of/OQnio8bY+rtIcw6IoekED62mIsvliLpYGEH/AuMWyhivbjSoUb3s7u3bf16w24RlM8WVtralYwGSJ3ZV9gXsMlyrLg7Dk0W9vIOjg7FgU3HNmu2rTeZW353z8IRv4WNWUdbafXMmY4ePrDz6yutkwiQILrkq0vBQrr0q1VdVGgwt7e31GHjVvPVi28diLJaV6fLbGZvf1u+xEC9HOQHDw6sel3RQcxBD4wEeYaOFHiPjcJ7g2zD2lK0FUL+9dI2gF07PTOPT/OlD1Kdbq+rw4QbDNYjlyuzXezvoO/TRTAbA5LjAqKgQzNX3NrUHDTKSGG+ErMS5MLldVu9UtGaBsbE13g+dbqmq3JFlxJmCth37u/tWofkF9jno7GMEwQncmHlN+3y6lwRaYRjc7Bv7e1bh64C6o4iAP3qbFknFHmMLQoQVW7rMotQeAMchq2CRiayf5tMdMB+8flnVq3WbIajFeuj5ZAEubAimZw+H9Iyngv+qzKcmM+15+/t7znPjAMWKMwfvkMunNl6OJ7SYQ6Mj2wplcuIwIXPKp+51yTYfmwp/I8hQ3LugC6NSehYqPjh2fJZgZfpsEEYKM6XblPHw8XFRd/udyyXTpnPHRBUGQj7HTP98dzOzs4VGo7Mgu6P2TsHLcESCqiOxezduxOZ31N48V40C/c5LnEaxQAjh6LSjYLyIA9s9lpay2hQKZKKW2np6tnXdMBcyGBzV1c39vGnn6hj5IKIBILmxv+13VY3xR4BBqeAf/7N10p+qZSrOksPDw8052Yfx4RidKTjxmd27ffKypEOmBHO3taWdRoNITV8P0g2XJRoLnHcgqyEwQUkvLN3bzWTZW2ivuCMB4mhaOYZcGbT+dGMoK2Gs0Aj9fDJEyUTgSgim2SfMV9VBm0qo4CTm8szOQdR3Ljcftva3pNS4e//3n9p5+eXdlNhT+/Y8fEL+53f+m372c9+Zsk7/15mzBRivHMuO1j+vIMf/s5/Jpev2aiv9cc9AHIHrE+TBYzPPzeqdSUlMUPGPzgQTYjwCNM7EgqIfcx5SzGHjCwWDNg3L184apDLKwvGIyruGDFQCGAl2ag31S1j7uKaLjQe4oG4/uRP/mzNZfDBOxIIAMiULq20WVI1AnGFTdps1uQ0gQ0XLhTSl65JbhndBbk6X4ovi5QAv8k3b46F8QMvcJBR6eH9GPaH9eWolMHeYcnR4TA8Jh6K+QU3KXMDHgYXKCJdqOKyaUM4XK/rwOdF4+bDS0ToT8BtuYy36o6ILiw+L4b0M4etTEJJrd2wo8P7YhTDjl14MTPGvH3Tjl+/suXKI4suXkwiGrPJpK/nwiZoNzpy7MC7luocTP7t65c6HCFZDIYtGw3Gv75MxeoFGgcOZf4G6Qj2MhuYWaDbb/FEXgcVC52Oiy4JSjwXIZAhXSddBzAz/ph0F+jQSB5xeQOiwtfLl5oTaf5Dlt9kLnglnN6wkNurg5xNSFfCnJNgcKpuDj86t4VrZUmyPNlM/qCdvn8v6QyfBauvo0eP7dXLN7LDu4Yen05bv9+2dCZl7uXUXh2f2+69h/boyQP7D//2LzSTRiPI7IY8WW80Zm6/X5pewr8R5AOFlba3LeIPKU9SeZVJosL61m51dDESHM/GBv7jgkYehWkFNHdgaVI36OplJ0knQVHGFzQ0s07oPJf2RjyhS4HvijE1ME0sErR2byBXLlATDgEu2wzEpenMauUbQfq7O+9KMgAAIABJREFU+zsyaQBy5vKlS0OWxJop5nP24ptvhCRAcqGA4dSEkEQBWL2tSfLlBG87AdQQaRTLtmSuV3M8XkNBdUp0MLxDzCLoePleXKadTs+GQ6QTARtP+ko5IeC72mgqEgwkCTN7DhFkDIEImZZvbXtr2/we9JYz8RX4C1iOGL2je/fFDOXno+O9v78rp5k/+/O/MD92l6w6WPqhgOalKkYg4sWiClFWNuSdsXgCMlMLA4aQ7e0fqkASCY+fA4+BCLBuT5cX65huKJFwCCnyNVvjxMaFObJ8qaRxCl0DkCx7GJLTh2AALl+kRHgjs/YxvZ+OFir4get5Hugcx30iwQLmCxOHN7NCvqT1jOcwucxcrOZ2uisgXLlXDQe6oDkwKb6ZoaHT5HtRlHI5np+f2tJF1qiTusLhC2rHXJFiW+hTwGe7W1vyBgc6DkcdVAfdKH6/ejTkh5KQQg6t12+X19cybiDvdkRkYPXaCpm0rV0+jb+Ab0GqGPWAprDKGT3ce3hkP/vyFyIXedY4pdXt8eNHVq9VRQjCwY5EG2LRkDYFI0FLJ7Mi7XV6LWvf1m2MeqJQVOHI2czPHQ1GIu0QBkBgwMvXbzT3rNxcat82Gh2b9AfaZyI0BQI2GfSt3qxbLJmwrdKWHNZOTt45cPXurk2mS2U/Y/fo8/gtnS3a2rWy0bRvxWzRXr98br/5g9/QLPqNSJO4KDkyKjgn7GfyYvErvr+/I8e2169f69KlGOBCzSs3dm69dk9NH0UfBR/aUWxGQbe4Q7Z2N+3rr7/+ddhDJp21M8Li+wMb4OE8aKobRhLJpYlumjxfnNn49wR4oJFlXbj+13/+J2uwZ/IVZaCODtTl1hySPwzIlvlc2O/T4HVmS0kFAm6vPtwOMVvYMM1GNugNdbluJFPmJYA6ElS+4tXpqWz7mK9QddFNYMJONie6LzYKi+CmWhH1mwNnIdJCSZARmwONHJsR7RlG9bdVRxZQKV/fzbbWtr1DBE9UFQuOJXwnHiTwT6Ncto1MxpLJuB7kVaVmnz77yL75+mstzFs6tO2CE7lTr5svGLOg123nl5e2t3/PWh3mHG47OHTIDu1+SwQtDLJH7Z7YYsxLPR48WsvOwbNC8rzWTJZLk0QTSXPUKQYkDvZ4yBUMKsgaKJf/zp+DHIjKlUVBt87G1+KQjs9rfkyiez1pMQkhiAR8Sq1hI3eGQ1uHYzZpNp1LLOKzH/7w79nbN29tOhjZqN/TQTQeT2y59li7N9QGIfmjVqto7kAeJSkvGGjg/MGfR6d7dVUWAQEDBueAd7xhPe619QZj6w2m6jjWk4lkAUcPH9vJ6an0ibiHIF9BWzyfITHIqXMFDtzJZ+zFt9/KMebq8lLPAPkJEOGg05GciLnidLFy/FFn5OiSkxnXZ5xPnIQNCjOeO+Q2oPBQOGYn747N7XVZKBiTbCudSYrFjZ4PYtvKg7pkrdnhh5QkKn4o8MCxkXBIhu0cQvzF4c/mhOmNQw4zPxcFIVo3+UbDJB/qkiJjF8hWSUwxJ282SerOLZ3GShrRl69fq6OOyOWGEGNmUxMLhpDtrBx0gcu16dhsog3EFtHnWUsPF4qGrNGqW/WmrgtAaSE8o+ncshksHafmWfstshG245cv9JyA+SnIuCT4nNLJFoicgpnuVdHHITnXHNwp5ErZvIo7CHsROVEx117Jn5YDnLxVTEKYHwM/Nwck9iDi96ij4WIlhID5L0UG6Ux47K7WcyNTGdcvfm00EhfszD5h9sW5weUN/P2BJMmBytz37N2JipDBBJ08HeRaiIS8cA1d4FSjIX5/fgftuxN/x5y7mMlas9tVaku9RogDIn6/UAYsEskvhYPB90FjyFl4sH+gd3Dy7kTzPXl1N28tFg6rO1HnOp/b3t6+BUNxxePBjKbQJlAaP1kKRZjY+/fv2ctvX9ijh4/t7P25NWuOXprgdfyLkW9gK0j4Qam4Lf9kiFAc1MwuIbcRd+d03SaUjTOa2aDOUBCJQkH7upDPWwXJ39hBa/Z3d0UMk5wFnTUkNtJrElhJtmWLKPLXXdgHDQ0+ySGiHUHh4JAsVzbuO2M4bCrZj/cOD3XmTedTzbjR8iJPObu8UNMVCoD++A3kRzGbnb5tHuyrqSFcnjxT/OCphSMhv7mF5OSt1+7bbRnHrU0hgswoKUhK+ZyV+PkXl+b1BSUXhOjGe6ZYZkwGmxkE1evGPtBrncFY8+1IEJvXlZJ79g/uaeyHxAWyFkxwzGfi/BoRR0ng2dD4AgIhM1tIXj//yZc2GOPi9rcuU4b9XGZqb6s182JUTo6inJBAaRa2nEKSSCgeyu9FwsEMLmJ7O7vWatbs5O07vejtnX1r9rvm9XsVi0VlRtWAnKC4uSmYM51MqDMBT18iZeHCiMesO+g7mi0gH1xSsIwaOPE6zAqVatDrWTQU1PxmBsQ4xdB7Q5AazED0k16vwy4kgso8ftvf3rTybcsOweCpnLpNW08XquwwrJ8uZ7Z3sCuTCBidzBZbJKzDzFysbGcPSHGqA1bRbq2GoIRhb6SIOLoWn5t5Wc/KZdiZC1V4dKRIT5g3w36l2mLO4HYFjKZwbSR3uJRQwsFC9uHXXz23Z59+qpkdbGEKGw51fDWx0eP7Ap1C5sByLJKIqtPpNNo2m2IfGLXxYmYrIHSSWOIh87s9RrIbczkMJ+gAOLDwtgSacnIuTbD4b/3dv2s//f/+StUphziXImQt5txv3rzVYf2b3/vC3rx5o8uFDvX9+3eO2Bw7sibZkEFlPN6UyzaZL2TaTaQVGxEYncMZ5i+yFJ6RAWEdHGgz8XyZ0SdTaflmIo2hQgbiJuUevSZuMHQR2PQB70LU4iCjguayy2YSdnVxZSP0uLGoBQMgAX4bkH/IfMjvEcPQSZ6J3uXPOkxGdT9YK2Zz+myaKY7HjhnJ1pbmSYjYX795o6BsDlIqU/RybdCC+UxzNIhztWZb8zkQgmQiq8ITtqnM8O90yKAFsALJX+WA2N3ZFYqAaxOjE7o/UAtmYsxrKILorhCSk/7CgTka9yR/gHzH+4GBC1EG3gKHJMYqwJQzQq4HAyswmyLZKJ1W9/UhK1WM4IXjIOVZr2w0X9jm7p7Nx1Pb3t/Tfnr7+rWKaZ439m0kTPU7HauSJBSPqStSrqvhToT+NaKOrFjcVOGHQJ5OKJpKqDObjQbSAWJTKc27y2OPHz12tO0TEmC8sjDkOWMqz7hB4Rvbm4Jb4UhQHHRbOFcNrd/vOSiVue3y6krPgzEQZwtIEzM/1r4xl0bOQ5NAzFsgIKiSYojZL7pnfv2Lb7/W/qIb5oJinfeHYwvFSCoaWiweEuudJoL9Am+DWSMWg8wWi8WcDm3MBric3r8/EdKhEPKbsn305GPJDauVG63rfKGk0QLkHCRsaDA7bdi9pKPAt3DbgwcP7PTdhaD5QMgrOHXYG+hzSqbTaurZg+Kwbnm/dI5Ak4xLYJzDh6DIoLjhnOGUIq0GtyPgdZoYEAWeF2vUSXsJC8pHL8sslfMDJERGGkoFc2wI0f0xVmEPX16cCbZFx4q0jouen8nnOnt3JpUGYx0v0XzxsLgdnGsgQkCrnCGklHKGNTtN3QuJREqNEs+TsAM8dp88/UTNAHN5CKOsKciCAfY+Uk1YWkG/DUckk3Wkp+bO0VjIH9T6QKOPPp3DcrmaWcjnjOgSqYzm9Pwc5FOwhR2J1krzangarn/1r/58zSAVMTyb28nt44rB2m4uk2ZzLyTADQWiykxk0WSySZEIYDnRqfTaTUuls+pi2Cw4rMC9YVFTGcE6xBEGJiCMVWj5mM2jOWUITbdEBUoeIGHBiPmxDKO1B9orbm05fpkBHsZIQmvIQUm8LDHpX5kjwMYkmZy5RNJePf9Gl+90vrY4mZqNgeVL2xhRmS/oEiEDj9Z6pWbPPnrCuSpB8G2jY0EF0pp8bPETIQFBYuXl0s7Pz8w9X1l3BCxSkGEE1T1i89VybCdvX8k3FMGzLgrBZbD86Eg9qpboSD1epjikq7ismC+oY+KzNxsdc0VCVszlNY9BpsFhQWdO5U0FivsSz/Q3/85vahaJaFm2imOHcONzLaR7u3f00FKFvAVda2u1+wpDdnnWNmwNJYHClGNAjp/XVHky3yMonc6My59nAJTNomXx8pD43mHR+dt3zjt+VX77B4eCzSA7MEtic8mHtE+macxOT09F7pFG0B+yRCphleq1PXzyUKQXZpsc4scY2qNTW6818IeQdHF5abli0VK5nJ7lbDhSEgvPWDaM0hcv5ZZDR3J079D+5ic/tvsP7smbF7j67PRM64NLlI6PjhI2HmsMRIVZLZ0hPsH400I8uG01VERgNVapVu6s0WpOBizaMo9XnSZkIQwOMMKGlPbs6RMrX13Y85evVfRgTeeG1OALOJ7P/a5ccVbTha2mU5GWkoWcilkuOMYj+I06l2ZJMBb7CNgXqJrvzAYTzDaBAOTXpcplrKQar9duK86slTWrC3bDYcEz+4XByOHMAanAZ5JL7g5ELg0FwMci9vLlsbS4mucCQ8OsNUd7nk6lbYLWNpvUwd2u3CrnEk04hwsXjQ50ulOXS+EHnX5flyHzT0hDEIjkKex2WzyDJWPF9nf3ZIvIjA0ZE1pI9j62fuJnELbh8dhg0LHNfEEzXgqzfhf+xdohRIUCVr64+bUFKrA2EYW4g8Hw5GwbjXrO/AwLTdQBlbodPrgv4iJF5fXpO3V5GM9wNgKXf/31t/pukfiGPXqMDKdl08nADvZ27OzqWgQ5zhRkNe4Q6oKw5Bj8vHqrKY086VDkJIPK1Co1rT0ka6gOmG8SBkFHvpqSahK3169fSkvKwf9hdowJR7vTt/F0pDMUOUi3O3QOdTKiQ3ABWkLn5D7Fe0iRX1t3oGZkQC1UGI4tLFp8nrkKjYljkwkyxVlP04SFJ2ccTYbjNsbZsJb8TAiXOAUbusg477r9nhi/FJvDrgMF39aq9vCjT+Q1wLkCusPMMp/JaJzCvn/65JFd3lQsW9pWJ4jCoDvsqUvFUnY87AveBmIVz8brt+V0JM/kZqsnuQoSG5otWNq4MmGwwx4f9CcWTGK6P7YY0aJus0effCQyIs3Xl7/8Ugk2+i7RiIruoN8rMhmxhujEh+OZ8mk5pzjL4HNwmXKOuP6Pf/mv18RMUck6PpYQNLxyHZnOV5ZPbthsPrYB7kcLOi28ZJ2BfXwjpNsaz1M0cQSMRxNxsQ55gFR6YbLlGJB7fI4OKYj+LaZOVN0OGZxcvk1nqMsBTHeyvb8tCITP5GRbRgQ3L/BRwzi/mJNsBrhGqRjZkg4L5ip80WAsLHN65lXRRNo69ZpYY71Bz4bziXJZeQAsAH4eJgl+n6kowJILSGC0Mts72BN8G49uSJ/VbNb1+ygAkNnw0k7fnkgH6jbo9Qs7OXlto6GjUfpwmfrg7fqD5sJO0I0+EwMHIGD8j/0iPezsbKriJr2BhcyzxSmKjUA3wWfd3CzIIQU2MY47VOzNbk8khgYMwnRScyPZytHBtlq2s7cjkgKMajRf27ubthwO5EyDIB8fy0JuQ4sqkSvIJ5WumAPz/dsTHfDYE+5s79j7d2daI7j1OOkSMKSv5SgFtIcPKRuzsLXraGRxuboLAYC4wQLk4qUDYR4GXIU3NJuLrp1/xzqIbITU2V2fXQlaZIaBJnYirVrE2o2Gqm4gNQqwTqchCOn0/FIMbWBE3ufu3qZVb5kx+fW5KdSikYSgTH/QEbCDwkAYY3PSpbGOoMXLrg+7syw/r2M9cnY9Hj0XoF8uiuFkanEFVy+s2x840oWuE+ac0Ix2asNuWxF+kEwIE+DAgjGOuQTQImSTFJX2nQEAlwWFCjCcwgI24pKGLaYjXZigPFzIdF5AtXKiWc1kpwcERVHCgQckSqUdS8RkSrFV2LZ6p2mr6czJrV0tfk3a4OfyZ/L/rDVZQY6HNh1wUATsd3/vH8gl7Oz4nTxu352f2+OnT8TgpEvHmYxij/3H70eHyqVPgcPQ3Ik768iFiRnXzeWV5Cr93kCoEuQYmOLA6fcOD0RwgbBD10TByrq4uqo4sqNsVv9fLGWFCjFbhzDF7JPLdDBEKrHSyAOZCGMbYO9kPG2V26r18KyNwQKHdW46jDO5tK28Pnv98pV+JsTC49NzOZG51kuLb8T0PnkW51dEzCXt7O2Joy80nmPMhuOpHRCfV3UuSFvNJObfhBOwkdB7oHiCoMTcjWQSWOdc1DCpmdMDp0LAoimBXNZu3dpGIm7DwViFYyadslGPnOilZCz+oAOZTmbMyKPmkjOQ2bDTc/xiMd5ZMqOc26ff+Y6dX5yrM+VdQQJlDhiIhJTKxcF9dX2ti71aKcugxhsMitAEj4LOlXkuJCkKMbSgjAT5MyjakIuEPA7UjZUfGmMQMLwCQF04gwCDFD4SdwxDJqOp1SoVe/T0kaI1P//4E/vL//gfLBAI2cUFofcLNQpaT3j/xoOK/OOSZ7YPH4PADbgZtVvSm7BL7Vg8EpaEhbSXaJTM4aV1eyNLZzEj8mjckiAHOpqwau1WFzcOS7y3aJQzwWXMf6az8V1841DyGX/Imb1SYHMWoPNe+zwqRFx//L//aM3GbDRb0oximYdejcF0KB63Z08eqZVvtkmKweXnVnocZkHEarEpmHdQ2e6JYcvi8MudCGiruL3lHJ6TuaCD62rFvvji+zYfDXTwsZFeEY67ualBOzMyXj5QFz6ldLhIaHhqfgJpkxuCYXgAyFQIe6VqppPiQoJCfnN5oblDMhFTZQ2eCgSC8BsIdu/erg07Q5F98KzMpPNW2NlSjNuk31eShTcQt8urS1l8AYGC51OVAYHx0JHeDJk9Rh0IlYF7yGt2c3Oh7+1YL851SVDBBZgrIvkgKcbtk9UY/pBkHK5WpNRv29HRoTowGId0pVQ8Rw+P7N3bE2lGRXBimuhyWRqLO7rDZsO2CkVzLWZ2en0pEbYgnIpD5gEZ4HJ6/vIrKxW3BFnSxdBp0ckCaRPrtrnnZEACizDfYnFBcCFfFCQgnkgou5Nul6BtNhSaOdjdbMAaM7BkRrO0CZpfNjbow3ioTFUKBzYwsBkHPfIBorUEKZrLNpIs+phmbsCT9w/3dGnxXrm0qZY5uJipUwnPRG6iekQDGJd8h4QYVbx0pwss7wYWIrCevNzZ3CEhINny+TX7rtbKVirklaHIwcU8it+P7AA4bXd3Tx7VPHcuCCB/CkE2Eh0s0D0FJpcq31EVfxTLxYzjSHRdlXaabousXxjGePoOpo7eEF4AzFhYqxQl/ZETUcbBBtmKcAPgYsg6vHeKorW0yGOr11uyP5QBPCEM+EUPJhLXkyNMwccac2DJkBAmWOsQzBCtb21uMpbWpc5FRQHL2sjksoIcMWkJBpHquFUIiPAGZB6OiOwF+39zZ0t/f3V2ZtFwWDNO3idkQRmVeMzRe5upmg8H6ehi6twpGpmlEUghORzd4nhs+wf7ct0CLsZnVRAcRuJz5vUVMXVVJIAaBfwq5DFK8AQD+n0UPUCRFLEy7IhR3Dt5yel41mq3FXnwIhXyeIIaIYTZuBBgFmshMOosB0NboA/1OzIW9LBNIrlub2VZeo4RPlGNzK7xM8/lZCrP2sZbWcHwXpedn53K+IZnx0FOOgnPiPWEsxoWiuXrSzUoWLMCOGDMDmMUOJN5O1p2YGcs7kLoRGtVFX4wd+8f3df3/fJXz6XlRUqUTSTt4vTUMpms5pJA2FzEf+fv/dC6Q2aPVYuHI3KPQ/MKs5rigz9XzlmJhD4jhab2UDgsBjaGEP3xVOM6CkJMYfgzOeVwZdsIRSzgdyugm3i1Xq9vQeDTblsjnEarYZPJQvtBkYK3txbyBdT8kPYE+kiWKxImGjqQCaxaQH+Q7UEgPXp4X4gOJCEMSeqc+36/kCTWRxLd/7ht3//eb9i7dxdWvrlQBu6v4xHJQA5yPlYVyIJZEM53M/BKJG2LqW0f7Cn8IRSIyKxEcZQDzEXiFtyIa84L3IucCRVHMluwaqVqrh/9X/9+zYbFZYNqAt9a3PhhSIah1qPtmi90kLD5qtfXFg5FtHiIbSJ+TfZ0WLy5l5aGYDR0KN+ERWMazMWmQN3VUp0S+iguoX6fKDW+hksCXA5bBtxopBBfXzFUNpddX11btgAMmlHVCdPt+O0bMc+g4MO2Q8c0X5nd29+12YhDoWj9Tks5hBNMwXsOi7BUKghmYejMC1uvCCvOyaVkSI7mci4WVzgONIIuDUP8hDYbczQZCMQ2FF8GzMehRzW5t12wRvXS3rx6qQE+Bx6b8MNfzInRzsJK5TKFjIT+1twQkHyWSxckKaHqCfijqpy5GDmUqAr9EEvcJDzMdbHT+VWZDyC96A1UvboDfs1F+FzMcJyOxYFPgQKRFQBVcBhBTvF7sENjcYVsex/Pyb4uJaDCbK5oJ69fSPYBi5lZax7zeyy4NMtGZO54nNK5AWcWMzBgOXRH1h3CoiQRxmFyl8hfZT6+WGrW12x2lXmJYQFjhnsPHugSQ7ZEyDmbmPfsMPCIWJupqnYm/abLlM6dz8BlwaUC3IUhAwQz/Dj5bIv5RJ6a6AaBkrHjo+uniOMS5OCH0IOGlIuHQ5hDjM8C7EvXSX4mMBF6RSAgihiYqrxjikhV2rGo0BnIeRQevLfXL15rxqpoLNJMMEW5m9FQJEbDTmA8kB/vCOtOOiIOZ7oAOh11WSuclXBv8Vu7duvYwXmg9WMV11G5xuXU6zpeuBzKFFB8bsnCVisRAft3MoIPFo8UpTx7YGEIc0B/XBbAufABsN1TEDe5rEn23vROBlPTe/FzIKzXVtos6nNyKfLncqEwgyO8njUOciBz8yrPYSlduiN781gaXetyaRfv3pvb5xKsDwzNeIMi60Oeq2PZ6Vc3ye9VDBZevOORkksSmZRQsG6jLRZqYWtLuleIXMg24GaMJ0utFYhSvN/JaK7gAwK9PbDgGVF1ezJfkQ0lc05IUMul4F4kLXRTaC15v8zVdraLakI7o6kgXhAQnuf1zbUdPX5krtXcyjc3Vm/0LB4Ly5QCxujJuzfyZqbYgwXsXmNY09U5w76BeetopqMqGoF9r2+qlk+lLBTwSjbGTHI8wdZyjW20zltIN5i8sEYwk/jqV19proynNBsHqRVuXYxu3EGf3VQqNiKFKJPWhSONv9v96znpd7/3hcIlKKIpwFvNtjgrSH0e3H8gPkuz39O9QceME83W1qZm1zRAdNAU5CgXtna27fjte6EeIq4BB7ecLFVkWFvb23Z2emU721s2GHZlLcl3xHPakS+iGx9aKhVXGsxmacfCGwmrXl0pTenqpmq+kNf2t/Mq1hdLr91cvtMaIstYntS9rljx4rAoy3Qi9630ZsGm3aEV8xkbLRY2nMyEUOKpTebrZAwyGLNQNGgrjIzQgw/gKcBAj9t0NDXXH/6P//MaKyjgFHoEKnpgDiZKsMmo1Dg0mM/w7yD1jPt45eKRuqGqJpNMWzgWsW6vqa4huZFUZYKuEcYiLkSffvcTdX3M+YA5yUak0mIe0mq0bNhqCrd2MeSnu4hCO65Lp8UhE4jGVYmBt3//+9+z45fPbbpcidAAUaRzS0RZzL7/g+/rC9JtkI7CQsiXtmw47gvOhEAEpLdZKlgitWGd7kDEkOVsKAgXbR+HWaVMt7Zt2UzabstlwctAUhzadFBY6hHo68yP8zYZtKxzW7a3x680L4DN+bcvU5huaEyVbOLyKWAWe0EuVpfLb+ulW8+E7mojnpZPJ8J1Dj6qQvO57bOPP3E8U3kvfg7muH33u9+1n/zVX0l8DRxIUcN8I+x3fIE/ZDTOmRlgOTeeyH6thd+x3y+YAh3byZvXYtFyiHBQbu3dM597bX6XCYYtk+TAPDWZEOlhuXJiqVigzBgxXwdiYQo8Gg9sPHcrKxG/YKZdsG+xCeNCp+ol0g2CBZ0eBxg6TBE79DPT1up17PGTJ5qjsNlABTiUqG64oIDS6FIUIMz8w+fEawkSIxlkuZZhgK1J2wkoE5PuCkkLs1/meATI0ylTjTvEDpcipyCkQJii/YH9y39T9q0/oM/CZ+TQYVb/weqMWSlyMWky+wORtggcZy4vH0/gSnSda5dyTp095dGMkQKIGSYxZxLgDyAJDW05W5vb79XnBeqU2fZkor1Ksg0HAd0XQc7ovmP+kFiTIKsUC5lsSh2h2J2zOTQIfX5dsOu14gVBpfh3dJDDyVhjEaD47b1dmRjcXJ3rcOOwqtaad3mfjl73oydPdbDWWreS0dWuyrLSY2aJyB+CCp+1wayN+VUioy6Hy53L0e8P20ykwYSgxOmSg61nHqBXdKrwFcDxIAkOh+oWPsx1ISfFEsm7+WBQRR6pQoS4s2aU5AH5zu/XM6Lg7Y+dyxRCE7pXLjZ01ul0UpcLUg2eC4W9MpYHffv46TMVS/AUhr2uvj97hM/PjLRURAbjtncwnMMx293Z0Z/Jr6O46DTqmj+yz+s1Zu6YqQdssSTlx2M7uyUVxzdXFRUcFKxA9czH2Q+MgzjDSkhsegNLEgxfzFsgFLXBmKLlSuxlyGfAxvBdQHGInKMpqRGhiGEGRu7I/7iwfY5HLhwJGPq4D4FsyAvX65UsiCYHRyWQl2qNBJiBI4m5uhYy6PEFHG9ir1fWq/AiYG7fVMqascINgHSFlJ7kMS5Tiihi/D5EUXLOsochrLFvWIuJjZSQFn7GFqgmhhnjiT477zyb2LB0hlSzW63znf09hYTP5itJBIubeeuJczOS5M2zpuieWUHnWk0xe7x3Ztn8BW+nxSgwk7BUNCoWNXazrWZHM+VggLjKlc3nE0Hy9EI4zKWzOaGj4SiIiCNHcv3oR3++5mUwwCeBZDGZqb2GIs1ciRoZjRCVKlABVX84EJajRyKdlB3Weg5Dr2+BEFmLHNIkUyQsk0lLj8nJg/iOAAAgAElEQVScjhdE7gAEJGzfqjfXls3g+IHpwVA5f3Rg4P9cCkTb0CWw+DmwsRGkyuGBwoblMyJWx1bu8P4De/7zn9p67pKtVml3U3FNtpzYdLWweCptzWrNlgtSTPqaiWFrVWvUbDCZWiyOZhbuoVmumDVvKGj1y4p5IgENoL/867+xz3/je04c1hjIbyioh8OauR2d6y209kHbri5PZYlHxcuGkvuR3DfcslVkduwG5r27TFdrj3JUo7GkJVMxHdBeT1DPgSJEcVLLtQWiISWa0ImEQyFLxOP26vjYcvmiLSZzEYeAGDk4Huwf2mLqiNs5FMTI7fQ0H6M+BUpd+vy2VSpZ8/ZWMwahAjhFzWa6kOv9kWjhboUHLLU+mI1+9OyJYHeKCwn9/X51i8NG0wbTsTZwMp6wpcev6KbbelVwe73e1kXBvItZGpeWZjChsGbAQEscvBCoqKAhXHGpOEhATLpnvvdsuVQnyYWteZPXJxp/NBy1CuYG2FvWkSLM9bwJcPZ6XVp/o8nUcoWiikKcbIibwswbgfvTRw/t7P2JmNfYTdJ58nkJzqZooeLHvPuLL75QNydjdr8T8aaQ+jZG+zNd7EDf/Ax0k8C2wJRAshiGYxCuiK+7rF8OZTpBLlNmXaQV8RnEVC5t6Z2dvj8VmxsPVdI76FJqdczH47oIkG+gTeW98PsEZUPc8rp1CXA5MtNcuRzSxAejeIgV2Doy+wcx0IEZizraSnWm4TsegOdO8+tAxpgsfJC5/OLLXwj+QlIS8vrlWfvu3Tsn7xjSEGQ4ha+7xDgFuaIrx4oOVAfrOhWvVzfqnpirIbvi2ePiBBmL5yuXtG7/To8bckKrfUGR2GAET/t9YwhysLMj2VFxZ1MB56wxYPRrEkO295yOGs/kXt8SuYwkaFyudLOMAz7ogCnS+GyMWzARYJ2z3li/dDQKiw9G7Pm3X+mciibTIjJ90Dqq+0+mJZk73N+WKxDIxbuTU8mxwpGA+T2QuGDbMoYaWbvTFIrH+ZAvZu3Vi9d6j/x83gsSnfl4LJlhOr+pTGN8d7ElpUnpCinL3gVmYHbTEfEPb2vUAsg7Xr54pbFBKpuWUxnQOraJyHVYp0pFgeAT8GtNc95Ph2O7bTZse3dbntuQJyGDlW/KuthZd+i4YQrTOQb8QaGNNBMUcnR28laulDVWYm1Q8MBIZv1TjBPazhjnix98T2cABSjn0SVpXEr+wQY0ruQmiJsYj+CUVK3d2Beff8fOr27Mg1a9XVeWMufYglSZxVqhB5i9aO3SeQ7HGiUxu+Z7bBfzNnbNLBOJWW8wspXbpeSyxw8eWr1N0phLZLcoGbjLpTXISF6aTD327+3Yyu0TAcz1T/7Jv1gj5MUIoVCCabm0FVTx2VQHI9gpDLBMIa8N2287VnlEn1Exg3lDHuLXA7OgV6NC4wDe2duycvVamtB+x+k4OERx8aCTYe4C3HJTqSrcdzHCam1thdKm4xYTcgbqoXBAM9jf+uFv25tXrwRDY55PkorL67ftg0M7f3tsiShDabPa7Y0OulRqQxC05g205uu5LsPuYGKHe1vOkHwxt04LWQLhwX7NlBjKt9FkzacKC2dBcnmfX14L0mQ4gydoesOJa+sORrZZzKjyrJQvVa3PR0O9UDF5BfFCOGJRYCvoVSXGIoHRNyL7MxgXKxLIJ5tM2eX5pQ1n0M3jCnqOxHH+YPY3s1AoJju+F69e24YKjYF0q8SMKUMwm9OMh2qeg5Fn6vZj4I/EIniXmECA9dpabJLNkq3RWUpX3HOo9MiV8A3GwKPbFauZQxjZERc23qzVckWEFTqcbDquAf23L1/awb3HmmlhQAC0CXqRThcF3eIcNZkvLZdNi6VMIghQIB0vqAhG9W2gx9KmIE8ZbkAW8vut0x/oOxGDp6wnWwviI07O7/XbjN+L3Rk6QyIB/X7JoDKplIUjzNFctrN/TwlG415fekMZPISC2lChO29oiFjMaYCC+B68N+ZAGGJwCVCQcbBBfoJhzCGM5o7UHZjD8eSGSB6/+vkvLM5FE8ItpWmLyVASEw7GQARbzu6dA1dA8DqHqzcckC8q65j1OBnPlBVZyuft+M0bVew8E6zNViu3CFU8G2Dmm5uK5QpZwfVL3J0iMfvsu5/by+cv7OwtBXHk10xPWQT6fZoT04ljjr5V2BGsCEcCtiYzfbocyCNksfb6sL9d5vE6cil04DDzucxhNPMMgNT4i4MUGPP1qxP9Gf6AR90CrF5l+woBWCr0gOKbJBn2HVAzhWqn17ExhvgN5rN+FZWRUMwi0Q39HgeqHd85Vvm1Bhdr0B+38phJS4LNzNrZ292TnAFSHX/xzrlUNaMLh7W3gfCRutCd0VAw+hrTvfa7YqJOhk7eKUVBYiOu7hEuRCaVtqvLa/FC4qmEYFSQH2Zo2RJOb33Nr8nLpTgAmo/GwjKHGfWdFB5+LYcxnx3EArhztV7KNo/CidEAHtiJaELPiUIGVzo6VebZJNRwLuDZSwgGexq982wy04iOThvSV7ONXIYwi7GKHJATWZwiOWk1Ze5A0S+FxhIC0VTkIdySgPHxaIYkhdyIzk7MeLzKh3TGPiGBKDjQoOIMRsFBdwuvBSKYfAFuKnZ4eE+jJL5n7bZpneat+Ym76/UslUvb3uE9J62GsHoi15pNBcXTrZcvb+z+/Xt2dXUpwmOn21ARlmDEtFhZtXxhIX/YdncOdA4HcdbqoVM3Saj4PGK5M/snXAADoiRmQH5BzjwrzjqKoVDAb5F0UeQ1iG00TrwXitsQsaQ3Fe2RJVa6jF7+8I/+2RoqNlAvVZIGzMORI6Z2uS0SCKtF5zdheE/sDs4k2LFRBcEa41COy0fW4yS0ZDLqJIADqUggrHAqNeptXbgMmHGRofKge4OtBeOB+QJfBAnN17/8hT198qmVq2XBIddX55akKvQE1KE+efhAuPzlTdVCsYTsoSbjhSr1RrsuqE3zqkZTn+vek0e2VcjYf/qP/8niybx1m3VVnmyOUr4g0hIbj8OaTogYHuYsXKbAE1//7Eux7DiIIUJhPHBvf8fOzpGChC0exD2nYfXbiiAnkm74bh8iuTiQ9b+7SxXCAXNUOpHJwizgC1lIfpVRQVWYWjNPwlcXcXtxs2ijcV9+tplMUdFEHPYDqkK/y3qDmSXjYX0GLAiZzwLtcahtb24JdWDD8xdxYJWbmzsy0FizCSAmGHMUB3QBqXze2rWGIvFAD9BzcvAAG7KZmX3x6/l3zBi3drZshpfr1YVdQXCIJK3VhnHr5Brm8tsSYkvnlkiqoMLbmIMfKc5w1FeXCnM7ktzQGoPlyOEMpMifubmzo9ke1ngcABwaXM6QVTiEYEhCGouGvJJecFhw8VMAISVic4Wxo+wNNGtGO807Epkj5qRukMRzcnZqn3z2qa3wPZ1M1EnSGc7mUzGVlaw0GIpch8uNYEppf4E/nVQZ1juXb76Yt9t6W98LedagQ1IPJgNcBAEZDkhX3e06kGMmbeFoSEUPlzYpZ/iA4n1M0cEhR4FEN8cMk3/mM7LWT8/PlK+7BaMR3+uoA/1/+823erZAxoj1KfJ4PoQpcIAxr6KQgm1LF8fhQfdPx856oENBG4yWLy47Sb/IK8yzQLUg0XDgwQblfX2IvSuW8nZ9XVMBSXWPZA5/5VgkrC6PDgTESZrn2Uy8DN4FHZXMK8K8l5i8iOEogNgAkwKNywdlDclspDVGoV+pMTfuqPul8FzMML2fqvjgL2a4zDcJLuDfO2MFvuOtPXr0UOuD+bB8xgMBqzZaVixkJbWYTha6RBg1cX4BjefyWSXIYL0KxKrLuNW2bDojpIEiB0SHdy8WuLlkaJIr5iyH7WqtJrSCosLx63bLn5cLlnMUyQ9kNpjG68XCylc3uhw/JG/lcnm7vrq0/YMDoQVUYDQ+oBHAp3xZ6VDDIRWFNA+cJehnOcfo+rttCH9dvb9PPv1YM9AH9x9qPTIWYf9QMLPG4ILo5wWccQcdLvcB1oPNel28AH7dYOCgSBSZjFUUv0dDM55Yu47lYlAoFyRAXyii8RjoAMgRLPkuWbM+v9JkmPcSv4cGl8s9m85qJgsHhO+KgxkXZKvXUyH+nc8+sfJNDWdZe/3qje0c7FgY2HpM0YchkUfexTxDfySkObcjA4vp+VPgs6f4iwu10R/rewuaX8zt8eOH0lRDSpV0i9GI5F1Tc/3jf/rHa6C0fcgWkZD96tsXEiSDoTPwBYrJpZLy1OyM+rpgqELAHpCtgJk7RsSOzo1ZCR0A2iVmfaRg4NoDKWXQdw7d8XhgrXpLTjVYGfJQYTLmUxtieKJPAj5GmAur+NGjR5IxvDs9s83clhbDbDm2RJzZrteanb662pXbLXgK3D6XTGkxy6f05sYef/xEcCYQcbVy65AXljB1i/qcrjtiieBqLLkgE/j9xoHAhdGo1FT1vXrzRn6Su4e7OgSpHiE0Xb8/FmEJWFEkHTqXv32ZygzCgSuYlX64TBFJewJhiwJlAeNQ2JDI4DYlGHBBkO0HLATDD3hQyRLLla0WK5sOh7ZdKkhWgVl/q9OyQAQD9qU6G3B/DsbJxJn3ysv24NDadcfCDs2tvJS3tjU3c8Kcm3b04JEWvGZrHDCwZmMxaXnZDGxKLNLI82N+EY1tWCq5YcV81t4fH1u/N7HTs/d2dHTkEEQSSV04wIkb2ZRi7QIur3UbTSxR7f+n6j2aZE+z876T3ntbWb6ub3O7Z0YARUgUyBC4lVb6KNyRG1JCACGGMJQjNaEFBEVwhdBGS2pDEhRBoLvHtbmmvMmsSu+9UfyeN7MhNmKiBz23qzL/5rznPOcxnSHypqJNRlMR23h4mQIdwzhmvW5L8Ipya1crEdR48fhz2lFN59KNxpMRET1azZ5tNl55vMZTCRthM0haDx1zvmC/JXUEwkwkIpQEETrNHc8yAdTNVlOFU440BZxunGcpIeToPjmcaXcV/j2Zim0YjEWt+VQXktBHT5nC29mnOLNcrmgez/rHw4/piCaNg1Fs0VxOjF/kZHiG8m490JRgfzYeKmqPw5BCC0TGvWBq5TABLoOBvXe4L2cxpnQE8kh0mA64hhw42HteXl3KeYpDBFkOTRGHrvbpq5mCsSEdkjkL1I1l2y4DmMOfYs9BBdNejMdIRA0cRUVOQVuIGkguSsPn8YijwP3BtIGfxf1iD9jvOt0iUzaSmcrhsaY4dOUUY5AWDnJQgWDQL+9dRPI817wPwg2I+8KicoEsLShmL/8O9YjpiOmJ3+cOoLHd3T8IsuaA5cB0No7OXcy3Nnv34b0c1uCLPN7XLRDxadqv1lvOoxpCU6sh9jWucEx4RFQztREsgAUnrFj2lEzceA1DeJNdpQeJTVryQjxjM6mYpkWCFqg5mnYp8kiMhkPpcrFxZdJV3FezKZkG9553cOnxysiGZ4BnjUhIhTfMF5qwYI8D38ZSKRmeYPSymOCihgY0Yq9evbTrywvdI4YISI+8KwF/yMHoXr8aG/47vwOLTgaAnW6ZJhfOA+8IPsINZCK2seGwL4tErvfps5fSl/P8AePKxxhd+Hwm4lQaH4BhX9e80WzLYITfibKEPxeNRIWWYSyzBuXbOFcnmOCsE0BzQKa++/57WdHC5eBzgX2AlFQbT1bIpG29mlsqEbenVlP5wIwV2EYSpsDv4T+sE0mLoR7ScHLu0KCw5sTNCUTWE/QKNj85PtJ1wMCCewb66PmzP/u/NnzI5WquyRCzAUTGLGXnk4Vl8nlZQwFPADnAtoPZiLMFomLGfyBi2GN0y2K+MaUG/NbvDX8ctWeaRsHiMZcfmHfjVXdLd8PDBdyaiUfV/fHSuQdrZaXyvl6gSDwkuAlx97vvvtN+EC1R9bFlqXTOAgH2MwtLJtAL1bSj4rNgxwczGTIE2qgD/IJ/+50gpWyxoIcY5ieZdMCS7JR4ASmUWM7hSCIv2DBFLq5mgU6J3QAHOYxPiDp319gJ9q3ZfNJU4GjtfwPzumBwJlOn0cUej4mfPVI4ntLPZCqgu2sPeiqIL86eqaD+7n/+exYJee3mmg6OhfzQMdKY5oHF95xW9+TwwG6rVYtnCC7GeJ8XOihiAJ0ZUwh/UTw4kMH8KFqv37xU8d9NBLJsW3pkziCP0q3wn0ZDTFM5Onk0XbDfg5izXOO1ubRXbz612t2N/eqb32ifwwHNZBoK+23UG4uYkC4Al/g0yfASYx9EkPVkMNQzg24LeJvPsTtoJqO+nkMOSFiB+H8O+z3Fe9F0ybloSHc6t5UHYg8TVEjsQ8mDcGdKJuUQJJKFz6/DWPJEmakjdTGrlPckH4CwgaCeQ2HH3uTa0xBQgEFbktmknuHWY11dN3IpNR/SqsVdZu58rpxE/KCXvF/zqTSlyKlgYr7/8MHJXvAsZTdNluzxkdjwYL9E3/U6LRWn7sgRpmhydNBP5iru3E9JdwJ+xUUl0llNIoQnY9bNdErQdyIS0f6XJCUmkHJxT0gQ+m/eO6bkN6/fyO1GbOgBYeYJHfTApJD1ivslBS+gz3x4bG7ZwOVtIEVXnw/EgsLEJAG0xhppOlkJHgYSQxOIRy8RjAob9/p0TSF67YhdFDeQJ5o/IEAO1kyxaPXHllYs2JdC7mLnxufjORoMJ3ofMa/HS5oCj98yjYZMHubOHOPh5t6ZxQ/77jBPJgTdffrlWxkTwHjnwRgO5zZbju345MhpHomRU0hHX89mLp8W3Ml+r1qF3T3QwcRkysSZyRdF8kGGwSEaC3m1OkNfL5UEu0tWENJC0tCMXJJJlHXZWvaZIDR8/yDwfwJmeUDNrhp+v9slO/vJoYLt+dwgOhCPaHa5vzwLNE0gOeSIFnNFNfbUDOoO9e7p6VGDEtM2jTiHJ803sCZIBQca7zzaZtd8zIX4YCfKOwGiw+HIeyMpHA5SnY4dnz6XUxrPAw51yJRoBPh+fI+/9Tv/iQJVQNM2HN6dvqDoYIic4Z4mchAmSKvxVFqe3lhgYnADajIZzZSz3WzV5RA3meIh39LvYMi5uLm3x9q9TP+pm6wIgOZZ+4AOERsqgpqaB6+Yzfy7PIe//3d/3y5vb2y1NLu/r6rmYuiBExeNSrGYtzb8GFaJpB79yf/wiw05ishCYHWJbBIKWuPxSSYB/MEGk8onb1Sgl7OlDgBuVICuE4NpacHcBaJ4chFZOuNSwYSKGxEuSWD6QF+w2+gKmYiTmawKJizW+Wikooo5/WpOxiEBrGHJX+gKfud3fyYqPC4spJugscRMAYglniLBAaH42EIBMvyGbr8YjWjRzuGBpyMXCpkFkDWfFRkJkEZpr6LvRWcFjEMXRkFH98qF4iHi4GAqYrpcL+g4zY4PDm3YJ/OvJ9Yauw0m4CFTJmkv28QYjAF0iPrY/7gwYSXxTCAJBUW1xhh9Ose2DmOLuA0I5zWfJqnjwz27uLyR7IIGBtkDECdEJeD2IS8o1mobXKKili5kBWXCpnPM4rWT8Jyd2c3NrfZH7DvYNaEppAGiMHNwYuGGTy0PM0WI/TjZm3TBdJegIOzu5KKzWGpqm04GVmu0zRdEmzoQo7rIDsbrLLtK+Yw9Vh/dy7KYWCAYUYfNwcPuneucisXt/P1HJa9EkikdGOxlvQHfdie3EvR5cHJM32m9Vlt2bNLTRiMKrQZxyJb2lFpE4QE+QmIlSYsXn+aAM3YPhTTx8UJi3E/zx36FQsjnx4yBEGKQE6YudrhEvJEXyb6WZwKYVKYEG7O72xs7ODyyaAyXGtYVYWWF/vW///c6PDC0Z2LC7pCJmymZw9Udhkg9YBJ7JVaHUS6GcjBgvd5QB4pntVBR5znmPWO/hcGARPFoXumc2XcTexUmJMJri/FYxRgZAybl5+ff6zAAAqQAt7oYZrgoxJ2BPWS6Tqsh+0UsRkFRwv6g9n0ekCiSlTamYOXZcqXrCVmI4omOkJ9PIdKk5/eLKIccLhRBXxrRO0DEo5i0NIR+F/ou1y6vV6k2OCvx7K1tpekSQhGQZaaUU7IL5hkQUTrdhhAPDgylArW6+lmFclG/m6BoEDA+H4RJGieeN1kHRqI2HcPiDgiWJrC7tH+giQg0B/iUXSvPEOEBu5UDtQ5tLff97/39P7B3P/ygBpH7AprGYd5rNQVrp7I5WQayfw/72Ssntf91bO2hYG81XpjYxNnXEm/msl25//J0fnJ+y7Aj0UXy50GWaIoe7mvWfGooKQcuA/WA5BdxMeZz1SrsW8fDoT3c3gsZkTYXzovg6oUkJ9Q8Dk+aSjSZEIuoDzB+QTCU3NXuODOJABnJA4vFIflwj3HL8ol8xbMBjM7nh3yIlA2vbp4RzC74nvxZEDzWA1xD+B0UFBBIJvzH2pMO7U674RJ7ElGbLFb2yedfyJdg2IXxXJLtKrVow64WJ7bxULI4hiQaGhQPNNOz2VorSOoplrReUC92xM2mVgc0dOhOU5mcLdcb67XJdi0KZkcbSxoTPKL72qPL5Sa4AxIh9QTznj7Xx+sm01/84l+Kxgo0CoGESYV9Iy44SE7Yg7FDPX32zBKJsF4CXua7+1sJcqGCQ30nTNhFjjknG1hgSERkPA7UFo3roKzW7sUdYUqjI2Z/pEU+B1urY5QUDlOKeuOx6X6uxwT97azR6ESnCxcsThcJFFIulJS7yl6Q0Nm7q2v9c3VBi6V+Bg8oExgvOnCwEjGUutAVbLc0v5X3SnZ7fa69IgcZezIMBXp1B1VnCyWbL+e2v1+Ucfr5+/fyj80D2bTcVMrDxovC9/4xfm2bGIPjEZABTYbfF1LKBjoqJr58ad8y+ayE8sCM7AEnw4muHdcJcgvZlTjzwHiMRgIy+l5Ol8rWfHxqWBQmLdNWOGSlfM5sObegz2PdwUKkjFgiKmcU0hxuLi61pwPuhgxAF4jIHRZxIpe0Dhl+kZii0oCP6BbJGNxsArZXLqkgI8AWnB6OSrj/22+/VaHngJZxONZ0wGyYGtC9eTya9NBCinG3TRJqtOp2tH+gLjPKNKi9pseRehJxvXijfl+TRSqfVVefwwVls9EelntC94v0iQeeoiHyh15wxQ1o10qhJ9IPVKCHJhOB+mYppjZyG/mMzmcSvIMuMJkjM6EwMWEhI4IJCnTFCsDpZIHNAoIGc5miNes1EetOT85Eljt5/kzGFkDEFAI9c5C6wkEVMZlKLJZWf2rZ0cmp9K6KX5uOLZtj5/ool56zkzO95BRiJkBNW6ORhSPAhR3by2YcA/Vg3/b2K/Zv/tW/0kHj8wNnksrTsUKpIMMI7QrrDgbmHlC4mKYwPoHskU1FrfHU1L7NudugHR5rEmKqh+DGtMP34MDUbtnWapD4jNwL/jtG57D1cdKhEeTdJShCRhazmfa1cj5LJFzdUHhCd0s+i+qZePfue+UeQ1p7bDa1T8NcJpWI6CCEeMZ0gYyE+/fx/FzfMZUhSnGi3Rb2f/wekCXeNaFo87HcsbiHvIeBaEKrCnbkj+Qny8IzbBcfLnQw76RgTHJ8NyzsxFhNZy0Sjyn4/vb62uKRoOWzGbkf8c95Hw/K7tmj+eWw47pxSiH/4NCibhHthxaad4TrB8rFLDiesU8mCnKmNQe1D56LHMEGY5k4cA/3j/ZtjFWrn+YzI/ievSx7YLAkEBoOsRHTPIcY/9Tj1TXkfiCvYsjBkQsonaYHxAZiEfaFHCZMsjtkiwEIgxZnDhMXeQ1YGw15p9dS3jEuTZAq2bmj0w0G3O6cGkHs4Odv3yq7Fc9nJDgRduLIbRZOerZaTs0TjNhoutB7Pex1RGgDPQHJAC1dEf5dKYtrAFmS2s0zSH2JxtPKMOX5wQwFNz5QHkixyVhMNZT1x8dLt16cDd1kih4VRYp3TfZwyd5fXOrsgPjh3+BJjz2oX80e7yG/y/NH//R/3TDRsRfjA7IDvTi/MH84KmNm9pIUXOBJRv7KYcU2y7ncVdjnYe5NF0yx57DC1ULm09OZ7MYUDNvvWhj902gsLRuWUuu1R3uQXCkjmnKpULZBl30dOY5BC4c8Nh/PJVvBZooJ2GHhJvgBITZ4PR0oX4RQ2OrTozDsTz79xJoPDxr7aRJ40ZEZUNgpauw7MLT+4dvv1Hmyk0MiQqTSl1++tbtrp817fGzK8oxCicm/CCwIiMMhS5eyNhlOVeBtPdN+COiXyRR7NXZELKzdYUqqiotfo7DxAO9yY3Ef0mFK15NCeI4p+NwCMBcj2OldKMGA7ELyAem86ISRIWGsj+6rlC9ZplhwYb7DkSjfQJX7mFqMx7bAOzKallaKJmC+IBuwI7gM1mKtUZfWEVtGCgmwf6aUsYDXL+/TX3/1jZ0+f6EIK66lP+Csw9gtUBzxjQ3FYbBGLR4JKVormErKslE7iQD3aKrCzT345ptv9KKyu2FcoPPHyxc3nFAcn+W1LWYroRkQG+gACR3HmQb4E5eeyWAgwwWIYuydabaQ10z7zppS9n1onYi+Q+NL4HDcaUpdTKBH3281Izh9rcaL5goYh90L94EJhr0hzEjuXaveUNGjmMAopLhyGPL8AV8BLyYTGckFrq4urVKu6CCm6eM9AGLSfgW50mZjt5eXKrAynkfTt1gp2AEiBs9Y+aCgIOXT02P79ddfiVVOKDV7Voowe2q+z+3tjX4uu1CaIiWtkPgzGeoAgf3MATUbTuVhbfiqej3atzMFUDxgceJehh6Sne1ePmNe7MWDfjWpyXjS7nTA5PR9qAkcSMoexqQ/m5XTDUVVhQWLuWhEsi0YoM1O11rdhq4P3AnQDSzAMRenWFHQuV/cG2oIPyOTSsrNCscbUCZFvnk8FopGhUhkSGqh/WYfOp5q57c7MCGqeTwLEShhwNKg8Z05TIk4pIlqNWp2eHyq74DNY6ayL+tLZEQdAtqnExmacOhg/EGd47DmnqFawKuZ5xljeg5NZmx2yeiaaTCwTqVBwbgfUqU09zLhUZcAACAASURBVJoAnW0m06v8qPG/Rh/e6mmFxmENVIlrWCQc1R5vuYToEzTWRSRvYQCPqc6773/QpMSU9fz1SzU4IEiSIq43UkEgeXn7+VtNaNXH2o8McFAQjDFYt/D7OMhxuEJvzvVBkgNj+umxquEGEirf++z0uV1cXKvxIcyEZ89N0nM5PHkCQSGd+VzGMomE7GizmYKrEwGHNoqMGuUAjqhGyagHD/c6tRPJGzvPle2XC4pbu7y9VwPBoPXZZ5+KNMbzd7hXVpMBiiEHPwJZVhvB2Fzr4XgleSTNAS5NcCIgEYKaccBuNjMxrS+vbsSNQOPMc7JDzFaoB2Tev5ThPtjly5evRYSUdWcJ686pHJg8f/5//z8bTmgiouhIKCoPd7ciBeByRIGEVIHLA1BkMsPLMlGqC5AbTj5g5fDdnRPNTF0+zkJoVbngHr/HEvGIjTsDm+Nckko466b12gZjoF2CrGHjDq3R7Np/9V//N1arXtlsNBR9mYcDWjgvqApPCQu4R+12mW6BOc8/nmvCZRf0X/79P7Dz734Q5HN9dysYrd3uO2bgnGSW55pUIR7RYYh0hGvOdGGvX78yv2+tzMDJZGn7B3s2HA+s1e7qpmMMQRTXaDGzMpP7ZGjjAbq5oLXbdWnJ0CFCF/+PJlNIR9vDlMNV8NbaK+gbKRF7x8PT55pukNdU9o+0WKeDorM+e/5MNww4ioIFrLZYOajk7NkLySx2xAWmECQFFHMx0vCSxAVpMrZysSAIi8aB4G92tMWDfaU0cPiBTqzQti7mmlhpAj5+5w7LUilvN/d3FouSlOKuG4WBvwOvs4ME6uQg80RC9nRftaNyxWr1J5Ez6DTZcWF+/+rFC6XIoLsEMoTJWdjf0y4cXVt/NHFSEZ9fCRoWIFhmasNOX9FskNrYQ7FvwuaN3RfwrVHcFQvnt/2DipXLJe13rq7utH/eCcb5jsCx2URScWZcM8d2doddIu6mLWBe9vk8c2SX4kcKUYlnkXgt/oy8cBdkrvq0X4Flys+EHMWuHfchtJUtYqbw8SUxA89TYFgmBSWPAIEh95jJ5xmCBg5Y0VhS8Fu/3bA58BiG5ZmM9oAHRyfKfr2+uJDNZ7ZUUbO5sztk3QBx4/jkbBvNZvbVV99orwQ5BsIaBxfFe5dDjBEC7EzveqnsYGRKkgkEcV3yqIG9PL9Q80oxw1YPXoIShhYLRwoJBvVMcL9j4ails1nrcqApULn9484dNIjCBfTL749Gg4IOgVSZAuQvPRkLvnMxjwv5Gw/6I7kUrZfOlpFaBVwZjMUF3+JoAwqwWIzs7OhUPAMY+Cu/V6iCiFeQ8WYcOo7NiZ94MMpUfWuVvYokMSEzoT2BUMQSqag9O31hv/zlL9V4cM3evftBBZtiz/0/2CtLgkKTyWH56s1zvWOwSo9Pz9TMUR/ZedNYDjptZ+jldztjyIU0A9wT6V3DaDIDNuyPrVGvyk7SZfq27fDg2Db44FJDW20xTpncmARBrij+NIccSEyikN3YffLnINAwnKRzhLNvhDrQ3dDEhaPYpoY0ZPQGA9t4nA0of54hAPtVDhBQM1mK5tEBE6vmU03i/x4eHvW90M/CYSiW8srsRYlhq4VQH/gpROh99dXXOjdIIqO7CgfCutccUHy3g3JJKzHM7XH4Go6HGoaY8PldrCJd4lhMvsGsKkG10IeztuOd5vrC1Gc9Ac+E3SkubLzn4kEQbdnv672BCAcyy9nEM4/nMhMqjSIIGM1bKMH6Z2Ihb0CyxJ3W3POL//1fbig2WxNZFUX+ZXBtDBbYBTAhgBsDR/CJuJnYyWHCLtZtMi62JLuMOzrGbNbW86WSOuQysZjZ8fNTm43nSo34/PPP7PyH31oikbZ7Jshc1tq9ti52dwAzOGa+NSbJYZfxifemBxasSatKRqXPs9wKizu66ONW38JouKJhMdSQc0BCoQBglUEk2gnuLCMkFx5Ny5611958+pndVavKv8RBA80dDQWaI7oT6OK1xwdp+ijQO2kJblHYSoXRe2zmNhl25fVLAoubTElSIIfSRfjsTBtkiaaDFeP1jaZ7vhMFp9ZoaJ9KjiwaKzp2CikQIBOUZBQcyMGwDfsdB+dkCWovSHPGriKdSYnEQEdNZ4qtIMX7+dmpCowy+0j5mY4FWdYbdR3g0/HUvvziS0G8+Kd6pws1HIi3eRDHs40tFHiAFthjcYpXCCvEja4phfX07ER6yvuHmljbN5dXYjbCfu10WvbUbNinn7/VPqaQzdqvfvVLJ4HhGnqBrdDA+qxVe5LpOHsYCnNlf197Vjp+pkPsLIHj/RT77kBkFtJvcM1hJcFuCYcoGisMKHBeoiHEFIQXh/1NknD7kM8Wo4m+H5MlKAcNkDrjAPunjaAypjr2VLwnxyeHYkvyDjAhcm95CSkIHBZAV9ioyVYPpydiCv0BxRkutAMMqehwaEbjcfkus1PimoZDUZlKUKT2KuUto9chK6AUw35L0DcHLS4sv/d3/gu7xoM1lxbJA9QDXoAaovnCPNvUn5/97Gfam5t3Zd9++5323PS/+5WSpFe4EyHepzldLCBPJWQOEYhGtU892K+oMFdrVel3gYuByti7YfjOBINRBPFuu8Oc68D9pOiCJtCmMKHRPOwaChyyKODoPdmZZVJx7bDRW8LEZO+MhhUGKQ0SzWej09Z98q42tvGuNNEz9fPsg3gBJzI1UNAw/wdZ4f9fIfMD9mzUhZqhj2WlhOkJkL2sDYslfR/utz/os0Q4rAOcqMjBoKuJhwBt0Duacg4VTZiBoO5JJOBTo06jU60+WFST0krcC8LLCxlnTMCemsMOfSOuaBjykpfK+02tgtVNfUVrCcwMNMthhkoCmRHP+N5exSqVfet027I/7XZaaraR07AC4L1lJeICtR0Zk5/Js8SeDXtVSWciyLBCatLQcaK3JDyDQYMV2xI42e/XRD+dkfbk+BzoSVll8D1oBnG+oplVcHkwpNhBnhXeCaZbmhI+O0gV+32awPpjVY5I8FYWrAhwV/PhQT6T/SyTNCoSGhfeNZoL6uFEK76lmu1QOKBAE5Fk41E9p+PJQk1gNBG1bDov9z7gZx560ptYCfEs8LN472g4QFo4pGsk++AToB14XwlI/H50prw3NI0QxZDX8f+viLqUumBjnj/7P/98Q3EjQPj25lYWXZAkOHACQa/GcSBLukU6VCYLLJfYf9QQ2/oD9vLFmQ6cTqsjCris9zB3wE0nkdThhIgd9Q4vOHvZRvVBkNHF5YXgIJhrflliEUIbddFURPzk8noBVouFHR8f2sXVraBfqM4s62FUcRMZ4b2BgHZ6x/sHNltO5Q87nY3t6KBiVx/Pbe/wxC7PP2i/mMvkBUk00ePBtAt4FEQO3INZ9gt0rKORKNg4aNzeVUWsQqbCjWUKpopwc5LJiHWaNZkis4sCfoQ9S7crnaleFg5Unw5D/nvAH9HuCDkMkymhyTMKOmk80Zg0U/KkXS2cZdzegTwpr25ubIQn7WopGIkXnc6QAkhclaA1FvrzlQz7sU0Lx8POqg6NbMDt6UQLl4gdMTLQonsx0OZxQEh+wM5itdL+gRBxHubFAhs0vy0nc3vz2afW6jTFwgXup4u7vDq31dKjHQZFiZ/F9wB5aGAqnkzK+PvwoKLCCXwHzAhzE+9kxN0cbi9fv7F6o6niw89gjxcMutgxJiueWUhCMEzZxybRL+OpO55o+iDQGpY4DSGwE/6xQIG8uCISxLAnvLXXiMLrDTEyIdvQ+dNEyfgA2QjFAB0nTElo/wNIdOwz5+5gSCQ0pcEmlfHAeq1iy8u78SHe2Ej2xD66P8a6Mq3Jjj+XyhZ08AKbApefX1ypsYJ9S1ffbjS2L7JHBfXq8tzikZjM6bu4Q+H36wuIsEaxRtLQhOQUDNliPLWN36PmLAAZJpZwRYSddDzu9lOwFpcbBSl7beUaYA7IbF4NMTAWfAIOBeRlTAPUhudnZ7ZfLMlOzzndLK2Ga9r2eeF+yjaSPfcAb+GNDlTMKnZ2gHT+Is5MprZ/dGzNNh7JDn0CgQAxAXJk34cNXD6fNb8naBPIXRCZ1lgmIqZHeuMIT+T1jicz7RQpsjQErEiQkPVGUz0DuGXR2IzGQyWHYJ5OA1Uq7Vk4EbPr63vdO49nJYMJym00mlCDRcM/Fhrnk2aTQ4vfy7/PO4QPNKgB/xYHIwxyptDi/p7WTbmkC5fnoENPju/rY5V0rqX5g149e6xI+t2WIPynBjpqmlbIVNgituXr6zSyEXv+7IWyUetitQ61qsFikmeWdw+DGho/rCi53gpXIMQDvkCT4cWrJgD2NTCvyEHTmcxONsuNzEdIFIsH3dTcI/pPZiIc6C4QGx4Ev4uGkimxjoF8JGwvXj3X3pvzwtXVid7jBA5YvYEzmwizt15qYuS59UG8jKatsldWzWfVxvcToog949ZrPFcu2/1dzcqFsrXaValKAkGfDGyQ/wR9YdnbTpcTCwdjWovR4ICSRkN+5+xHHCZhEF6T9zv1Dke45nDsdMUMXQQnkEuL/HMycYYkoAh+SHdTrR8xuuccw4vZ86ekxkyn2hMQ6YUwG6ExZWCxnCpQFeiA4sKUwAVhZ8kEhCifF5gOh0Ux/9vrly/tP/z1V5YuFKVvBGJk+c2U+tRqyTwaklI2FRcxhgPQ5wtJBM+Xm4x75uUAwBMRQhP7LqYjTB4iETlnsDPbbNwF4bB8+/at9h9EkZGifnL6zLqNqhVISRn0ZNb+//7rf20v33xmU8S7sN6WHu0Y6UgpCEyYvCBKe6CDSQHJwLT1CwLgBcD26tnZM7FpkQew38Iy0R/ASehRgeHoqMiqpJgJNtRhCtnobw5TbibJOpBlgI/ZmZYqFe2PgLeABV3mKTAETNe1rMmyiZhdXJ1bKpO32bjvwq29XtkzUtzpAnGK4Tv02j1JJeDIFSslF6K7jdjiwaSR4AHZ5Vwu/Rsb9ga2nhOpN5HbC7+fB8kFu8Myjmpi46BHCA3JSNBfNCbnI7pTJeWsN5ZNu70PD6Dg517XYumk9r6/+uqXKoh0nhR0YJIShueEYIfDYgGWS3siKghyVTYmsoON4NB1IKQIMfl8+oPWqj9pT89elqZt0OuIVbrcrLWPp8CAdrAbByngheO6wn4UkWax0OcgdYRrw3NBEaNIyhxBhJ+09iwkCyEbwU6QXd4u8gxWdnH/QB08+yNgMuQZXWDSTlsHPHt6xQPKfpAgiKn21hRqrpFkQh5MzLNWKOXkggWjFNgQdCGXS9uoO1BTWn18EoP49bPn0tdio0kjeHx2KiY+xKdmuyFXM2z1jBSoWFx7fEwyaJxoqNglf/LmtQK6e09NI9gW/WKxXLIeRurY1y1I01hJRO8NemWKwJ4OlupuR88U3iPEfQzS4FfDScfO9ZUZhlKoHMSNtIHrxuTEVMp0yv9OnKLWF/OpputOty+WKpwOjCga7b4aOoiANAmRgF/NFtfNTbteGSBwmHFvVvOpDiKmXDInYDkzEQFzQvBi+uH957PyvqVzaZvP1mLVer0EG+S0Y2M/CUEGqd5RZV/NF9cOkhD3baevzxayCtCggeKfJSJxOUuxDwVqBVJkL7fTdeI0h9SHqLNgBL/yrLzPCa3mXt3f13S9QAmBSxXXuN7o8KPBfv78pcKw4RyA2nDP3JoAbXZU7HN3f5I6xHkmaehRYnBYiEhGmDjvJ+EY3BOMTGD4rzZq8kCeYHMDf1KHcQViJfjq1QvVfQ4o/NJF6oRJTgjFfKH1Bn9n0gfJONg/0qHLs9Qfz3RQEeMYiYVlkj9bLpT3iq0qK5VWo66Jmd2pwj9CRHG2XU0KBH9MjYLrcnZ0KEckYF7uIxaQrEgeWw2bjacKKEHWwjqmB2qHkxVNOYEdiahyavnZrAxnK5i5eEEPt4Y4TqtMY829pgY59vFSroCb6VwhLIPx0Dx/8vP/bYPNWxB2bZAftpSgdyNDha55jEkS0XxXDwjTBPuHZDpuoy4iXbIdk+oqT06PrVl7FMwZAsJBN7lwBsreIIkoTU1R8ltNRm3ab9ti7dHEKLF7pWzPjg/l/vOI1osdSTioRftqurTpaKrkeQg03hDFMSpNHhRyn3dtNxc3YuchUu63Gvq5OOvMxkyYZWt2B+okkOegTwTOhKVWzhXkihJNJcSGIznms08/U0Dzux8+COIjD5KiDhTAhadwACX6gl4rlwvWrletyz/vdfWSKjD3x8PU+aS6yZSGBLcTAgTm9gRsGY1r1zhZzCWfkFVhwZlFcG8o6Lm9AyukYnZ1/l5yGpLiCftlkmGqxKwfr1UgTQzfvb6AookQxuPJyv3j51B0eCDDMWjvAx06sOIWGwf195vO2IIXh90NL6LYsBuvkwh5TULwdCKr5me+JLW+Z4dnRzYaQqahsEV0IPPy8PvEnFxOpROjOHXqbRU2EV/wbKVgz/jfk3pgedh5HjQxFCkQU2lRmfC4X9O1OSIRmsVYUhOcoDdF1AGtO0YkZgEc7MAxMGSPjk6szXNlmHvEdG2ZmkEzML7nuaTgMI1w62jkdsxPJhgKcDwWEgIjT9tIUBAz94m/YETqwCYeLByxcDwmcwIY8UXIYzSVNDqDvu4Vn41UErpibAGRTth2ncHU1SXsWVZmHnnesudDjoTmDTvC1tOjjAQ4MIA6LYTRd0WWhZC1pqu5eAsZrAZv7uRGw2EOxAVZbzYaWCiakJE9U4IiDtNZfT8mGg4V9v/ezUbFJUxSUIgdXteeHZ2IkIfTmQhv6Fxptn1eTWPKpI1EdW3w/BVkFg455CXJ+mik/VUwyfS5st5Tw1K5tJocaoaa3mhSxu9lYDwcb5pd7UNZL4xZ/3Bs6bCZuAxar0tbwbwd+K1YyFih4ozjA56wGnnkU0zu7PGAVLnPNFdAwRhBLBcYsfttNO5ZNBCRCTuh7rD/+Ww81zDMW72unrnT01N9F36Hgrm3zzOfi0OSHS6FWPK7/bKeZyLw2Ev7/SZzEbgoOEYAjwa9Hrn6QLap1h7pk9QAAANrpxl2bFeZYwSdVSeDDv7TIn2FI7o+vNtAkUxQLiknrInUx7XDfQuZH4ddJoMA35r1ugih+4egekvbLGhEe5ouSU/BNpPmdL3A9ch5HuN8xYppZySCHBIPayB7DlGeMyXeLFZ2f/egZhlTEvStHPheW1rl7NTW07kLBfGTbzt26NKwby+ePbN8uSCOBe8B069WK3hYz2dWOTmyu8s7W8/ncoDi83GYHh2UZc+I0cZA8HdGg0cqmZakBY0p2djUc1jDXAM1GLOZteptNcGcc6AXxdK+nmUaJMm9PGuhIjzL2XLR5tOFNYmlfHoyz7/45//HBg0d3Q+4O7sYRNTg9hQ4kEKmHYr/dBt5xS6PjheRPNBWrVZXoSQ1IxaggHfkW4q2C6o+C25F7lD8wlFNeKvVzF4cH1ntqa4uA5g3mc1LM1TMZy1Xqcj2CZkCDwC+aql4UmytQNhvY+1YEE2HVLwu331vg3ZPUBJLe2A+dFjsFNm7htFVEQjOzmE4sPtq1f7eH/yByDg54pWw7spBqUaP5ZLqgZYoXIk4bK65Ci9LaGW3ynXjOxEyKvtl6zXRUGJnxjUZaJLTzhQmrw5R58nr/u4TPI6jC10g1xwoZmf3RzEhq5WXhCLLAemJhOXk8Xh/K89NIBoOQRbJHAJv3nyqIsb0yF4MQwqgRSZuOmoeGETfvOSCJHUvXVYj+6Z4LKzd5miw9RQWkcDRyylUCh/24a/at1CU5iCqe8w1Q4M7X4yVp4mxxWjY1a6Mw40XDfu4Vq+noshOCxY1+xumJKBVXnx2gnwWXkC0g4Su8/t5bth7hmJhOzk6kqXaxS0JHRyGkCCYcMYijZAuNJ8xSSSEHjAJgB5waCHPQe/qvHZ91q7XRcaiABIFB1sdH1A+Axo0XlqkSNDlue/qhiX/cMxApknu/dHRoUgUKpalsjPrn031M9CAUkyQDAEt+ok4e6hq78d3mo8m+h6wgFlj5BSakBMzk+LH+qHVbIuRzOfnEEAzeHV9q+8B6g2Kwc6V5409M00c3rGjIesLiE8t7a15piieTueZtvOLC8unUzI54T6wf5t50FjPtMemWVEU2BL4dKX9ZaFYUuNGUWRq4V0D/sPWDQIZ0giaI3TgQH7JTEayCj4zTRS/HzSC+wYBii8RTcU1uaEZhiTDMy+3ouFQaUUUczUxyDomK+mJOUhWapqcn7RY1RjjC1L2CIJkr4eWOJ1PC57mwADJgBNBQgyTDPC4Sz3CKKaidKNu18F67DyL+aLkPvPFUjA0KAwwLzIxmKesHi4uLxUxx54bU3VdN64VgfJbEpZIQPjO5p2TFvWKiZK1BmEfoFEEsbMTJUMYWF4udKxcIPbgN5zG7KHlpH/alXZd8Eg0bMNOT7p+1g+gfsivqFvYFrIvhVPCjpeDlrUSH4DpHeQIS0K4IKymmELPnp+qPpEug/kCPs3AmTQ8NALRWMRpNNm96i+vyJE881x3HJqAeJDQ8LlZEQBPA0VX9g+EalxcXdrNFSuLiFUOj6z5WNd1A1lDD8+hRp1/+eqlbA+5RzwsgmZp5vsDPYelSsm6nZHkPzSlwMvdXsc++eQTSTdhPociQTWRnXZP3x9UkhrOdSyXKtLhi7ClWpbVLp6Gl3sj6Q8QPDnUXp/QAAQCSG9AbzmzMMfg/sIH8Pzpn/75JqZ8Tl6gllU5PJIOtwbOYFxmX8NujmBroAkCWkksAGt+dnYkijtwBsIVpoD5ZGbehdkagkylZB6CRjFp3+5OB6OBnTw/EXGliwUVaTDVJwlwsSajGERTmL7HNd7LC5XDCVIFbiDQsJFAdLt6cPjPeDrWfpYpg73SfL20i3cf5CmLZoiXTSJ+v1+wAw/UdLaS7MCD+1PAdXN0d8BQaKJOzw71cHbaaFOd8w2t4s4F6OP7HzTZsf9r1B+cYcOgLxcNPq8aiK3nJpFFzmrNJWgwfXJNm92eGHXHJ6fqBOna+XfZKzOlyXR+MrFN0C9HF9nKIeFgqT6ZCGoD18dQHTjj/vZecBETCdcPOj0PJwepMiG31lmtzkANEwctkP1Pvvypfj/eu8Aqg4GLkJOxAu2718T2pSsHwoHsxeSCTAEINIO9GykqI2KtCOAOOfOCEIL2gcWSGXt+eqJpFwcZkocgO/H9YMxy0FLA6CAhTbC34LPiXcwemHaU6z/ojQWx6jlDkrJiX5WSOxarAlxt8CFGZ0f3yoE06LoXlYQRtGaaTj0udpDr3ag3RILjMOAaSP86hyfg19RFGg2NAaYlhwdHirnie+3vV3SQqIMfDjWJ7LS3wGH8nCGQG8L4tcuEPX//QVwAPlsmkdJ9ggmKabyMTkAhthmvy9lKYnt+zvGzU5f2syK5iOmAgxjdn9N10j0v1z5NLkq4SIRtNJhIwyejhtVS0BTsb6Ly4Bss1gQi440blUcqTYds5aIxHXp8ZvfsuGeAvSc5kedXl47tvIBxaZrqgc/RWNJ4A7VTAHn2WYew8+QA4Z7R9WMbh+0b0yNEEchfOEAh02KNg2ZcnyPmJn5+NxPyau3XyoYJkYMPmH6XUsMqhfeIv3b6ZaZCzEh4zh9rVWtvV0V8NiYJ9qqgHzSLiqVT5qzbkWuVIfb5SO9D/alt6UJOmZ1c+9efvLG7mws9P60OjkuHNmzzGdcy0Xj95rWrWaula2rFb8CjuiDmOesnph1sI1Xjgn67q9YsFmLXGrRy5VC656dGwyV2jSd6jwTfzpzkDk0wsj3WEHx+Ah04UJlI5X0eD4vEqfQqj+k9pTFgAgbNI6OURol3gboqfgdmH7h8hSPWbbcskoiIlMSfjYejGrRopnjmnz1/LoY84SVo1zlkQAW0vyaDl2ZrMXdWmWsIYWvrNto2nvQtnYDY1/nRVJ/1ALWA/SqfByIXJFL+Hd49lA0fPr4TisgwxvMOSjjbeBXTyWGNnaJi7PZZC1Ss9nAr0moik7UppKRmWzprv8/t8MkTTqQSWuWxk6bWp3G3m8+NMwrkjfB4HivkSWjNvbDtSN7Cu3g2ETOcIaRYLJvnH/yDf7yhCMTiYd0MosQQ7kM6woKMpTanNDedXVE2FbPqU80a7YF2fV9+8VaUdrxOu4ORnT5/ZfPZ3Bbtjj2wRC7kLcuLN3N6vF2wryZOLzrHgLpy4DKSTfJQuBMRqzXbMu/mRnx4/97yqYxdn5/L+YOdKeM5BQFNIBfhsdFUV8yeB8ydooRtIF2i9gDACpqsRtKERenyJwvt2Y72ywox53ex86LgY6gtMgRstRFstTMn+1liaN5Sh8nuhQcGPVW78yTnIyYUdeJKLgEW9TkvXr8T9wJDSJ7h9drTU1OQOv/JFhwcxV+yE9sWVj4D14xsRyYiiDzIOIC7yEZFI8W1g5jBpESUFIUezyYmNucC5DPPErgoo2KsA2PmpoRYAhLKzPKZgn377bc/ZnSiw6So8J1pVsIhZ1FWKlD0N5YtpXWQ0IUi7/GtFpbI5G0tCHtl2ZyzGqOLVNycJ6A9Kj+LvQlUeQoRkDlrAKar3YHP9VbhKZZcZw1pA7JAwG+zkZuc+GdMuSAGwM9AVGy/+dMcpkCWsqgjHgkmLS93MqGCDXOP5gYCE8QR/vdMKqGfgRZOsX9MhSSLVPb1HSE4YJSRSmWs13U6Pp5pipgkYQtSOzrKAobFjKSMP5Nnn9LrWbv+KAnHzngEj1ys13bkCqYxZBTOuN0RVcgTTes7zlxCE1KTWFyStFr10b748hMdBMhRsPuLxZlSwxxb1h+0NakvR0zEQVcsYT+yzw26UPjy4bFlswkV2n5vpN9Pg8oeTZ7b05GefZ7bnaF+PJUSU5zDc9rvaa/tpv6U4sGACJnGF+ulCE3UDKZTFAJMBjQiT3UCEJyxx45AxLtOw8r6hIMHoiVQmgKtJzNBsbtCDhdjPpvo4KbxhZMbXgAAIABJREFU5hkHeqTZ5/vtiG9Pj5i0l5R8w3+y+aJqkGzjkIfMnXyNfyaDidVSjRqfhWmKzwYLnfcvly1Zo9MUxIdEDk30qOdcx+g08ehmZ0nxpzFgT4x5DBD3sxfP7OLjR8sX9uQZzL/z/j3xas7qk+mbFRN1olIsaCVEiAFayR06w7vLNeFw5gCDcxDwukZ5tlpo5YPEsb81rtdBtl7qO6h+wH0YjkSQYgUhWROJTTB6w2FNlsDA7FIpqDyPyOViIAIz0AgSnVZSIDgzh4kmUnwDZPjQdVpjkD+eF2oMn+Hk+FCTHdmfECNZVSCLwQ6QNeBsPFFKEHtX8QYmc02IDDacEYs5KAamEDFJIAl/51qIcQ37fgOK6vTv6LARBOHRToMd9KytendlURjnxu4cxn7YMinkNyudO+RyKzS8DdTvuAu8y1wTGuSp4HtSnHxbktnMnup1OSwh8eF3c7ArPOMf/qP/boOLBZ0mJgd8eP5HiEgQYrBgkrcqE9IA+nzIkqmoXX641H6HB54bTERTBP9R/E2P9w1fo/uHqhUPD6x2dWOBoMu34yJx2P7+3/m7elGA44AH6AbYeUBXjkZD5g2FdIHxV8Q8+qiEOHehaYaHDD0UDy8sRkWiwfWXFm3uIIVKxW4vrkTbr7dbgmKIsOKghf3LjimR5OCOi8xzcHzinGy2wb43t9cWDES3kVdINhz5Cts7OlUKBtR2ujGvZ22jfluyGHam0Od5OKVx4nCBfOTx6+bzAsnb1uOxft+l5yCJqJyc6jDnIJeUxkO49ZM6b16GWMxBzXRz7BNwRTo6PpHGF6gTgoQigpbAtl6rI1WYz61UzIv5WlfqgoNseZE47DmMKfB8xt7WnxJyA9OBDCLw82y3dehl0dZO3cRcvbmz1Xq+VVN5BTN/8ulrhRUjofJ7mBoiToOlnWLY1h6/PEaZ3IAeIXXw36+vrvSQy4D/2ZnikhycQ4LPWN03LiyE+FJUaQAgp0BuYKJkh+smiLGKSTqZkK9ya9DTrqeUK8qhSx6wMG3DIbFZCUlnnyQTEByPFJ7sUoP4i79DOgOqRb8Hq5tpAtiVoo/JBhFaHCocFCrOC5c4ITgsGhEEfnF9Iyi23XgShOqPhJSl23is2xrDaJiMOPREYmI5M0FzvXmxp8g/MOyIOa02EwWoA7ITzOBT2bQmCYozv388nmn6gIkKJ2E8nIhpzftMV71YLdSFAzTw8zPZksUzmPsPZa5As0YR5d3hL3yDKdZMtvx53lOeRcxcICH2m0+yYCNKEeZ0MpsSnMuqQQzb+UJQHlMQUhSgf0zrOXzmi42Y3fxO/nkGl6mF8/KFaDUeDWTFx6QN6/3y8sZG84n5PF7pE7l0oDKYLCznE7kPcdDr0PHi3Tu3Xn+i558GOR6LWDqbV9OxO2BokHiXZXofDotcwyoGiP/Vqzd6166vL9W8oK1GLuNZOf4BrlyhmCNOtpodHYjHp8cyAkB/zjskbgLvbiImfXK7jY8uhbcv3of8mhdLMaVJICqVS9JJA2L3+mOFk/N9Qe7Qc7KSAq6nNqPtJec4HAzoYFE04MBpHkEenNwKhyYahI4OechJ2qtGXIgHgd7SPEe3ED06TE2ZS0HI8QRo11hRYwQ6YNXZbXY1nLAyAdmBWMnPoGHkGpBgsxtCZINp7OgTWgNwHfG0BUVwRih+80KE6/edgiAUtsvrO8nktGuntsPUT8aV6kOThU87zzrfiTpxc32tqRJipMhv3qBliyXxDxazkTg8cd7tsEuuebyr2sFRWTaLGE/Mp1tThq3W1JlorCUdo4Z753MZDPF80xz3uk01U8ynitP0kxftPAQ8P/9n/3xDpuYMITemDImYPdRq6jT5kKR60A0zubFIXnlw6IjZWALaqez2kKfAmAOC3O24ZMTu9dtwNrOffPq5TcZ9wbrAwXzxFbKSFMGxK43KcmMJOJ9M8vAoWE32KNmsDr6T0zOF+q7WC02F9xc3gpmh0It84fXLii+JKXPHBQzfXl5rNwWJ4PUXb3VgYI6QTGXN411J9kOhxvoLSzYs/ATlej32VH8UDv7pJ6+t2Xy0xdIRJ84/vNcLEU05I3YEwwQETAakK/TdZDoaymaLzyayEd3adne6m1A5aKt4a2JYwGRa2Rc8Jgbzai3ILV8qSKh9f3tn8zkL8JmaDajpFOF4Mq0kFbxfIYgwoeFMxD30R6K2Xm4EV6K7ZI9JNytruMnI5mvJrtzOFVscpthwSIc3UIlILNtdOV3YegPDM+92II9V89IBao8R1KGaJkZtMnXMuEfXqUKQ4ADbWYKBOrDzmk/HdlerShrgdL9+vcD4lso8YbnQ7pUOUA2DraWDpWAA+45mE0slUs5zeDYXE5jfxcS5WSOx8knewo7j+PhUBygpPRQ29l69YV9mGDBccX1BhPXi1RsdSkCcoBvs3CkozLoUDQoBkBjsP7ybs6m0kAUIIqxBmBo4GCDl7B8fqqHhu9ze3+uZFIM05PxJaeYwHYDAQbe/Q2hIC6KrRh4GCYy91kFlT+8b7wFaNiae73/4wQbDsY0m2Msl9f1ovGKhiMU4iJGXRd0OGlgXGBZCC/tCGLSQ4Ni/cehj1l/M52zSG1irx1QY0YSCVIhrSKEEilZAe7Otw54UDXb/MUhLoYh7/8xr3THC96JsRlvoRSMhWyAhWM7VUEoc3+va0eGxSHfT9UZNPKbvHi8aThrLoL1580pF97FOagqHDSbyU7MwTmJOaA8EzDs76vdUO1AGwDiVVeJwqKaGVQO7YHgdyPwIjAdFEaROek0oILcf1joc6MvN3Eb90TbZJKhEJIgtmKYQpsAUBzOcwxTGdzZPIPhaCMbR0bE9VO/1ef/T3/1b9hd/8RdWyOfdoTUByWDFFJFnNIdC9f5WHtoUYRpwjOQL+Zx0kuQLE01X77SF3GGbCVuUYAeaeHSpuH1N+kO5NLED3CuVpQsloQb7PiZDtyKabRnZQMN4qU/1bIHG0CQRX8a94V5j6gK6B7OWqZSGDUtRngckjUyW6/naojwLva6edQ9a0nBEjSzrJhzENGCgB8WBaDjUs8IaigYLVAnXqUazriZO7m3ZjLS+L168tP/w1TfaoTM18plw4+IveCwyURmMdfiDwomvU71zZLdEXIPXh48flGcKM//+/ka78nA8LvtSDkDuB82T84kH6epJgsNfHOr+SNDiMTzDObQnqqdI6bBL5RkZdF1+MAc/BCWmNVzOqBGen/9Pv9gwhSBhgdrMhQPikHORdEQrxWLRRXEK80tgVD4+PYpEQnadJC5+v05+Xj6mHz4Yu9dGqyvzapbq6UTC6uTj7ZXlfoMDB8U0ggnB0HlVamKMQx4Iih7OS5/CZk97GPYfYzv/+NH2Dg/1oFHQgSBuLu4smoppogMCBYrIJFMqqEwCg+lM7MdwFH3iyhr1W02EvEjEZ3HwcfMcK9BjR4dH9ptf/9L+s9/72xLWd7e5fd7NWtR0qPEI0QvppAU87HTIBexsyRA41SyUCUt36vU6mYuTmrjJFJgVSyylt5hZ8ehEnxuWHTs2ut3K8aFF4hFNUUDqNDuDvktBebi7My8Ze2sT0UsSGjpYoEwgU8ILBlNrNciiREe4FIzORLdZzc0fTv4IYcsxB1N7/1Zn6TGr3d5aq9u1g31nNQlUQ2Fmp81+BBYj110hw+m0Qn7RznW7Lb2AwOipXN75dsZCQgV4WegCgKV7/Y6ak/HAZS9iCIJAGg3zsNMVM282X8psHqYjLyeHCbDtmMkwGFRDxz/jxV95PCKW4WSFEw0oBQYkuPhA+An4gtudIBIvvw4/un6agjmC8WxOEimeUWQ411fXekF5K9HeMW1BpyfYud9pq/CxN4HVjPYUUk+309uaaORVtLhu3GtJDxB60/CsCTR/VCMAiYwDh+I+aHfVvQ+QNsxmIlQgb3n+8pmKPswL9lEYA9w91KzTH+hA59CACMbEdXx4YMPZxHKpjDsMFwvJY3DIapBcE/arcQP2BQ4mCcrt332yTlxyoDHh4qWLTecWxgZ2o2AhlGcaYJrj7+EYTRomGVGXbToZW+Xo1NpNtK5+G9P8sQNjvwn0q6AAunoMKkIW2spZOKg5TPutpx8dmWiqp/OlriGTIhaA/fFIBxirAiRH2EEyDaE84MDm8BC1ZtuItFoNSyVzeu/G44Hi4/jv1BkMSSiqQPIcLHJdGndt3B3pEARS3gQCMn6X9nk0sNnIrYr0bGLUP0B2EheiVKs9yJDm+fMXP1oiIrFDyhJLOPOaRConFvbt7bUaOWoqRRhyHft6LFppQrm2wIe8WzvpGpM2nIzyQUUwJNdxNsQHt27hWNhev/pEpgrYTAK7cojRdDCtUuNotoC6qYXca3aGHMjO8rArkh3dNbA00iNqPTI/JmEOUVAaDCbY1yK3ARLi5y9XM0lR9vfKOsDJFYWgxcqLd5nDnNp6dHxgN7e3Nu4ObTid2XQM+9snaRb1lEaW5wC4FEQAEivfnWefQ98FAwzUtFHX0YuDUD22ntSk8bzyc5iGE9G4ob1ZMwxsM213Dl8BDlbOhUfMQfD2XVm+kFdDz3CEPwFuZayhODBJMkOJ0qU+0uqs14pohJHP79hMF47cFYua54//5H/ZAKmFMY+mq4nF5P/JacuDi30XFk2tOkV0LYsm9k5c9EQiZcNRz2VL4spPt8AI7OFae8VsZfcGTs+uhCDWzgAySEQ2fHSbN9d36pB3TjLcVJLZYY3ulZ2YGFIAkhH0PewB2Wmw84JlVt7fUzGZDgaCLyAbiPTCbgQYGaYcDhv4nbJL1CQxM49vIxbt8cmJ5XIFwQIfPn50urXpxMI+n6A3/oKej9EynT07FH4/WqtEOi3vSOAEbiIdpghI45GtZis9aM6XN6Cd1/9/ZzoZszd81M/ngds7cpmGFEESRfYPj9UxUhD457IipBBgAhCPa6cKmYCHm90bzGuK8C7k1mNz6/VG0rMC3a89K4MHliGezRfQdOfy+0aCe9iRC/qDgck1m2KgHrZoMGwhMlYDpq4cCAWUAriXfRkvPV031xfTdTr528srfc5wPCmSwHw2tBcndO41++6Hd3ZwdGbPXxyrcCDDIDwB2AinIx7Msbygvdqz3N1XZWF5dHykyZDYMbIZM7m8igIWf5ix8+LxbHAAQT7gwMfZabMydb0H+wdidcsXGS2j2Ijo5GI6XNAwOulQ1ALSII62cXeOtMX/NldRCYhUgTSJwy9f3JNFms8D79MZdFCgmPBwK4IABGHFFwpYoZi19+/eq6vm+tGwUqTo8tknQtwjlg0rNFYQA5zGUnEdHu1+V3afZ8eHSiTq9Ed6L5mGOZw57I6P9y2eSeng+fbXvxHrkutIQ9LvjS2djen9rVQONf16PVyzqRJhIOvMN2tnDq6IvpFcyJjyaFxgp7KbpCunaCpzkibN55fvrCZfIHI/+06vjfs9kYuAuP0Br328OLdUOi8IVNORP2BxIuoWDkHweGH70zQ5xzBlqLJnJWQaNi1OQ34QDBJ5nPVjo8ZKxNQ4+0J+FclHQqoXK7d+Ql8ccvusg4OSnZyc6lng52s3LMb7St+ZCTUU9LpYQ4/HgomEwj1oWh9u70SW6rd69vZnP9FhxTWjCUQixYFeKBH6XRE5ZvfXbDBSPWQkOjk9kcQGeBgyVQJ3OHnI8rwEzRPwWjwSV8PBwacaR2IT64mNk2XougDDrmHWB6QfzmZTksK0O5AemdqAxsNqEHgWabLgGjBVMVlz0LDr5F26u79TzWBi5BrwnHI9MJLnL64VUxt1QbpemPn4QQ/HCosg6HwIu98fkMaeOk2zABH0/u7G+Q6vNkKYQAzQCHdbLgiEFQhTPTIaaj6/n/sLckKdZ6UCZM4z4IxWfE4ehpSp2ZQ5BAcwrG6amV3wA2zrysGBPXVbmmDHra7q527nj9adoQR0ge/G+yLfZ4hf2F0+PTlCIYMNPAWmdrGSY9rJErNYbzrdN01GiLBx1pRA6H/4xz/f8BAgQ+EwBULlIZFnZz5v8WxGU8b91bVuPH6oHV5SFrJaBLdE+05lsrLEg+XJL7q5vlFyDPtLuvL9PYgcHkvmMnJIGg16FvWHtT+FLcWoz5QKmxRa+8qztEKu6BbLiRT+2/L55MFIxhPqQBFV80BARMiUS3bx7r3cjYAC0YGRTcnnoIMB2iyU9xXHlUnG5eVb2Ku4sPNwxGIhFvQDl7+5Wtr1u4+SAkBXxxCB4qqg6/qjdmxg+Qenx1bIZ3WYss/jMEWDCeS6mv7Hk6mM7SEebQlImH3T4fP/c/OOzp7pZlJEeHGy5bI0hBDCIF0BfUK0ghUnrai5IoRRAjspAq65vsBuiLWzmZh5vVjqjbTnVcAXpJvxxMJ+XInyegB4+en8j05Ppe/aJbEoXisS1jMxHeAdGxVDEQ2xOl8IAlvbNmmH16biRNGBxJDHknLhCBAkRXDQOMgNsTvi9Kk0mGfPX9rXX3+jP/fFT3+i8HH2UlDYMZknqi2WjGhvxIsONDOez6xQ2bf1wtmAYewejUd1kDOtAaHRDd/d3Uv6QeEFGq8/PW6RARyc2P+HbbxYOpF4G91uVocKzkt7lT2LxSPyvIXOz/3nunoCSI02irzjfhQPHZs9m0xYbzCUPWMgRPZkQu/RYjBShGC2VLCz4yP7zW9+o2Ij4wwmQExQkIVlCHzo2kG5YN//8NHCkbQ0paT8gAjwzrA/5DmFEEEc2hLz9Y1pX3V8dKywaQLKYb1/99tv7YTINhqM5dra3aEKLZ09OZTArA+3V0IEnMwnaVP2Vx13sD/Czp/jEexIg0wxRLJRlCnyEGOIASRoADYnNohPDw/WnzgomY0dUgvuGRKz6XJhn719K7s5ChnTKSgXxgQiJdpS7xt7c+cmRZj9VI29Jp1BX4WfSY7Ghr03jTYHfyadEtGIaQtnJ+Rm7JcTceIAIdHNLZ2OSVzPfloRb92u9UZDOzs+0e/DanP/aM8mfXI8cQEKWQrZDaSyKI44IFFeFVJgUFi37W5LCA0TOxAnGbc7X2QOHu0LCbEIhgQ5rzFAiEY07bbrza0pAbraudCLCWYHDDUYBASwygv/mG1K7eB54dlndQV/ZNjrsd1Ss1OttiwQ8Nonn7xSzeTafHz/wU6Pj7ZGJU0d/DCJmerxu65Va/quoIj8O8+fPdP1FK9hMNBzxbWnRlK/eEffvfuoAQG4H+kYhzmkIlZ8In5hbLAxe/v5p+K8oAjh3acBisXJMTZrPN5r8JrjjNVq6hpy8PI5aAhgaTMAoQbgDJD392hkn33+uRAZGgRePhA7r9+ja75Lo2IoTOazahaTrBKY4LcOWRy6ZG/vmmOIdrD1seJkJcP6sdvuiicD0gCiCrs3lScoomejnosI5dnnGvF5IZBp5wsj+h/+oz/ckB0J05IJk0MSg2m6lDk0b4g0i5Xc9I+OD5WpCDvvN7/6tRPF28ZZruHmEghY5ehQOwYFNz8R10WmZkDECLHz/B47v7qwLz7/qfYpFPeDw307P/+g3QxkAw50bHCRuNSf6s45ZrOyZy9eSh5AR+MJ+fRzmdUeHu6sVm9bFFlBOqNF/mTBrmb5Y7L7fe1esC6T34sXZ3I6YaJ98eqV4DrC0F+9fqXDGXLOQbGsgszeli6PJaM6rLwzK8gm4655iATM1gs96FxUOioW4XTFu9QYDkwU2o7F6/4OGYHuh5/NMr1ycCjCF+QKHuAFiS4ykQc6zGuaZ+JlN5jNFqz1VJUOCsNmphPkH8hK0EWyGKeDx8OXZmBjK/lYYj8HFMcUBVv54e7e0mlMm/u2f3Csnw+BhyzXVnegiYeGicMaYgb7u6vrj4LSX5y9lKYR2y9gXk844swWmnU7KFXs4v0HifAlYZlNNWmjn2RvAcTK7oQIK+Dj5WYjFiKFHbE18D2wHYQXdHijcV8dNdAPHSJMUfRfPAvpVFb7VnaFXoTvON8slk7cDxQ8mQou45AnHIFYQYBHWIQULVi+sXDMAuGACFm4cQG900VDhOPDwiIs5gvqWnkG+H1E2DFZWyhoJwf70uB+JAVmMVdjCMLD84dDSjAasVQmJf0xB7ETw4OWzOW2BdOWXSnkvp/95K39u3/7lzaakGwDREgOJ1m0A5cZGfDKTQbWNJ6nvGfwAHj3sqmE7OLoTh/uq/biBXFucxtN5/bU6AhZYB9FgyGnryVi94L1R4SqLy0RTymfk2LItLHxBaQNvL66VL4puz4YmCo8mMPPF5Yr5K321DAvOZcD2P+Vrb/xxG6uMCfADo+JP6YQA37/3e391vlpJvYsaTfSLxOBBVsdSHm1EJK1mPEOst+lUVuI8ATrlUkEUwymWVKRZNzIREN4w3qjiRlovJAvSTPOGglUiUIKKYcmpNFp2Zdvv9BUSnB2IhN3DFne943X/MDPm5XySYMeDNQHlmYKZtKT9G0hqdDV5ZUmrCM8pKdT7cTzubwOjJevXtv51ZWIfhwUkATZ6zO550tl8Swaj49qVAgYL5fKSsFBcoTXLM8ikzYNiRyAAgHrDHqSqTFpCm2B6BRNWiSETWZERCWaFbTNeOEyuTMA8Dyx5mIlx1+8H6Btkt7xs7ZNiNAhfda0nRwd6/lD1wqSBrQNY5tDkbrzVL2zw/0D3V+aVs4MGlp2+ZjqtwhJCYe1J33/8aOm5cVkpB0kg0EunRD6QXax0oZ8Xp0vHJaQD+diIKfFETg8wQ2srnuITSUIpJO2+BQ6wedlj6u4TX9AtrKvPv3cvvnlN5aCyDgCvYyIncweFwSVLFMaDw5QKS+4DsuFPjv3xmM+cXsgTALztms1yQT5nZg/KEN6PhdE7vmjP/ofN2jM/J6NpZMxC0bi6kIx+8WiCpwdv0ugJZdKMtCJzW4FgTQG0lrWgiGzvwqFFE91d3ku6jC7rsurK5F7gNQoDlh99TsurR4t1etXL6VzfXd5ZZ+//akKV0/G9854HKgZvQ87ODoQmKz1xwcbT5cS6Kczceu3e5qWNHpDZCrvqXgAD3CTeDHrD1W53qRJOogl1eHwEICXTwdAQgH9s0g0KFN8Iss4zJlqoglMqf0ykAjFI7YcjJTpCSEHQg0QI4cp2L58SWfb1Bh2pWBRwLRAvh53mDaaPb0cPMhcVzo3MH4gZYgk0yVMvImjoY/mYqgSgAukStByOhnRtaGD5SGHaceDIlP6MfKfhA1nDhILoe7fIAcYiYzEy7xYeETBp9MirafV5iA/2rIuRxbPZGQMLyKHj3zEnIoHVnQU/X53IHhFv5PmwUtANnvosEhYBJvD+ua74krDIc1n5frIWxTGOFPZfOUyLYGOY+zeOmLZAtVwIPKZaQBoMCCdqCBEgvLCxKP2w8dLS6Qymga9XqzPXBOmCK9MVtcXKj4vHsxxzARolpxTDWEE2Pu5KCkww6A/oucAcgQTTaFUluUdz2yzVhV7EwQDkxIkeux5QQkmA/ZIBEJnLJ9Nm8+8ItCwg99lljKpUoglsVqv9OKCBkCiEqkhHrNyKS/f0V6byX9iEYoFwnKmWCRGGGzEE5blEOx01BwqSelgXw0c9whXFqwq0cXCjo6QQZlCFrUQdMYkKJgulXb7IvZjNII9l+XIfcXSkUBx3n1ctKJBr4gnaGs5jHh3724frLxXFCO9Wm2qAaJBhSRDTYBEwh4QS7j9SkWNiB/z+lDY7i5vxKBmNcBkxdqBRijk9buYP4xavD5lBqNdlj8t3qywafu4+3CwZezgoOKY0rOJjTpYwkXEvOSANnZdnZ6sJ5lu8M7lcyfTWaE/OCLxXPA52evCDKYhdRaSRIlFbLnATnFq6WRGTjcMBE7CMZYM5Or6WggEMCiTDtFrvDPO19vBpUSA0YBB6GTPVMylZPhA8DsNMYV8b69k19c3+t19scR9mmBpCh6rdQtH/Gpi1HCieQ+GFLRB8LpL88pYh0Ofg3Kz1s6SegWkyYHz9su3aoAurm7EWyFwAaIdvBeuDSgZ9whUbeeYxLvIAaUdLtOph+i4loh5vEc0N1x7Di/+N+77VF7hYfEAHhtPFvR4pFFVxF7ISZewoHUOTQN79ZI0rIx9/fXX+nyQN2kG4SmEojHnWBQOWgxJ2mhqi4lTXNDI8V4BSUszjfyRKXvrSLbbs+KUR+O6V0THfmPJGLA17wYEvamQrx07/8XLl/LrdtrWmWPoT9yQiA8AhFvIcuQfwyPw+T1WQ9mwbc48f/TH//OGqRHojwNttjHLlzAi2BcjD69IdnPQsRnb+RDg2LwAw95QrKhiuahuTrmBCo8Nb513nCMIkTf9QcdC4YQrxuGgbUj4GI4E6fHw0SbgUiQz5HjCoklnii0fS8wU1shiYKa6brTz+GSBSMji6ZRu4rDbl/k+fozQs88/XNjLZ8/tm6+/FtbOz2LHRrIIDwz/HgWX/3DRAv6YHFH4fnI0gsTE9wz4NKXX6g0VUgTUHHrZREL6Ul6E9ZKF+kgPyC7jcsFhiq5puwNSKDiuRcC8Hq89PrYEpcMe1j5uY0p2B/IAvqXYjcd9FU5ij7i50aBPP3PK4STj96D2aRRT7AOZwpjK2cFx6AQjMd0n7OyApihENEgQNjCu5xDg83/x9q399ddfiWxAR8t0kMgiwHbsbBonpmR2mCz5IUXR0amg3sE0nmtXAlkJqF5+psm0tI5MELiPYGyxg0fYCX32+Rc6rHiQRV4BVmanPZ9as/5o5f1DkVsgU1FwOZxCIddcsXPB2hJIDAMAJhFeeswgeLYoaPLZnM+cFGs+1zPB5MI0CHzFTlguXWKvBvViwNrj5SKRhgMcE26IBpDfYFKPBn3tm4kNBAGgKFP0gduIE6Pg8Jzxs05PTq3d7v64P+MlR6pD0dUkulkpQJn9eGmvLCiWsABkQ+ztctmCpsqnVkPPIcERoDyQpOAhsCcGSaLr53rScI7aaPtCMqxo1FvWn4x0sG9QrvvwTp1TAAAgAElEQVSCVshl9VzwvAHJcUojg8EtB1axdzHXz4EdzK5vH39kCCTLqT0/OZQlo2zWRiM9t8TkKXAZUwZ8eCuHzhZOPACSVhDnJxTN5wLQ3TMoRAZf3kJJjRQiq7OXeAwvrVl9tH6zrc/18erS4vG0FcoVu2MHVy6KrNipN9SIbJhMiIhsPGo1NOi29a6+ev1aTcxTqy2YmmeDdwWSJTAx5g6YygMZslRnleG02EuZlUhDC0lmsrR2py4CETFroFSYrTDNg75hAs8h8SMT1O+8gr/47HPVkcvzKz1/cE+w+ESNAKRLaHYsymHmGLfUOOmL83kdLEDOkOOyucyPa5uNZy1iJocHu+hus23Vu3tNerB7YfRziMITAf6nyWK4Af6nSeT7QtS7ub8VuYoVSafRkVMRzyz3C6b9egnXoqd/BvJG07sLLmDNx3Xhe8AgBklA9YEHAc8L5io0JCRuYUpCw3FyeCTomHcd6BVINoMt4MODLWfkBdfkWMSKg/tA04p6hNQsPOFRRSww5Mlimwo3AWONiDg+XGuaCpqLkxfPFA/p33jcP5cVKxnYEBExyfdZsZjTnhRzGKAJiIij3lDPB3WUf6fd6zgZ4Gis6ROUDLIta0WufziasOubK9VNHLgC4rGIb2yef/Lf/nxTPji0s5MDu7u9sskMWg8Wb30XHP1wp5cXkg4vg5hvsEWTcbEACZvlRvW6HdGEh1stGQQNbrwg4AkCaYTRaUumExLz62YRtLslI8B640UG4yZOi6LBgvvu+ka7T4KJI4mECsHB3oFNhz3beFbSQmF6z39Hf8eBhcQE+JjDgPGBiWm6Xir5gx1np9606WotpxkmZwo031uWinzu/bIlkxl1gnT/yH+giefTWR0O1w93dnri9qV03fPJWDtZDjX+o45GAcKOUMFfGM1TRDn0KKi31y6FZqdrTRaKrtskRy8Rt4AMI1wALWxmMHoYcHS8YODAkGIvSsi9Ms/Kp8w/9pbBSEiQzwrjhsnMQoQwK0pvLhN+9jPQxZ2GGEkUeYHsCkhtcQxEDkfcjuTWBAFnm+G4UAKEQyl00PIS8pDFMNfHIN7ZO3LIpdIxFW9kV8BRPIAcbDINCMb0e5mS2XVhD0ZyDGgGcDDuJBx2eHwyHa1wDEq7rp9dJrsUAqKBoxB3S+RP/mAqa9lcSnIFdkL8Tj4fYQCE+8LUVCPY72ryY3rFd5d7Px5N7OT5S8E4TMlAyuhgeenQt6LZZOrmoAYqo0kghxEtpcTbcmjqSSx/9vy5pZMuSNqR8Xp2d30tTSawJck7OvRjEUkJ0MIC1a9X23ipQNRiuZTThqJFpbGF01Da0zSNKYV3s9QBwfejoBRzJfP5FjrY2YmyokE2gnvLfO2xXCatlCYKLO/RYDJQsUGfuleuWJB3qFZzbPwB/ssp6wCnxUIWCpDm4oKrnd0bZt94IQdEYOPgl0F+oSByC2Sp2XKua8MrIAvC5cK6W9F9mWQnJmjgUsPmb2HFXMImWMWNIEtlxJsI+KI2ma8cYjGbKKQaORroU4+wc0w71kulFEEQ4+CWGD9I4+U0uIlUSs/cu9/+WrA+zxhNPRaSTO48K7lcRpMWEyGHBO8Fk/FT7V6NFHIeCJjsZKlbPAPA2K/fvBEvhHsqqD3tdmhcB1YjvD87s5rq/Y3qJs2OUlgGXTX67RYFPKfQDw632t2tDnlQtXQ6ZzAeJvORLP6wPYynk9auN5yBSywu9QHaX5pO5GabzdKlEU1nVt6rCKGDyJdIxHSQodUnCAO2NwcI3rfs+HnPd/pUPrNYqhGnz5QJA57KHIiZtDUeH+Q9ACGI7wqzn8/LimlJotLMZQHrgAwGlcDDaodowaMXz+z26sK6jZY+227/iG3q/vGRUoQuPpzb3c2d5JLjXluEWLgCSCxhJ7On5TorNALf+P2KffPNN65WBQJqthn+nDeyTwRZhR9gLgMCq9AWs8VkIQKUPNk3KGmIzIurtu3020TCkVfN6sbnd85Quk6bld5/mg6gaM8f/uHPN8F4QsbPnhU5jd0fWZa5YlGUX4wAcDOBAEBRAS5D30TGGCwtaYimmJUvrU33HolaOOgKPuw0LvRiCvPKLF/MCiYDhmLJXyi50GpkDZCYmOjSsZi1Gi09+OjNeEAQeIeVOiFnOe3nAgGPZC37e4dKQCe7E79RxPwcKEwzd7d3LjZOUWpZ/ZlRp2fFg0NFct3f36mwbSbO55Kij/yhsL9vT1XICml9vlguqwMRg3KK8UG56HL9DH0WUKQ7TCFO8Pvo4HaHKQ+jz+MISOw3OEzvb2o/2hfy4pZPTi0LscTrsXAyJt1fs16Tdq5UOZREgoJKMbm5fbDCXlEsR02bcSanhbopdpBAiTjE8KLBmoREwS6S7myvWBCU0hsNBPMUmA4GQx18BB0wCSv/EckEEzNdK9ZuBO8GwyITUDQ67C78PivR6Nzc2tHpiXZFSgiEKIWrFWHYybgmPkhB4XBMRBdM3IfDuSCuXTIELzqkEPIT2fMCQdKtMg2wj8K7l8mS7pCIPg7OYX9k+VJephV8X2D0VBIv5qksHYFkeFEkWJ8vnLidCRI3pFjUFlvXF76/z+tREAMaTH84qAYRuI01QL6Q1eeuPTyISQghjAOKwuEPB9SUgEDQAtZu7q2wV1Izgt6SPSm7GfZYQGDsoClSwGQkiVf2K0oU4VqwxyNKC+0lObfFgwPLF0v2cH+t7z4dEyQw1ovLrjIVjwkZ4B7f1x7s+bPXNhp3rIiUhYSfWMzef/utiFOgPvyes9MzfRfcjXhnmWAJfaBIR6IBuRgxFfHeQEq7vLlWbNlsOpLMhGYJD2js3p6qNzYYzWV9N55NxHBlT6h8YeK6fB6ti2Avs0+jiJ8cHGsXzzooHE8JZWJHBsN1L+e0tOwlgVMx6h8NZjbGuB4yStFpBZElwdq/u6uJM0GYBbtIbEPxaKYhwYDj4aambE5FEhLxuKYAQ9TzqdFvdXuC9HnGsTmczKd2e3W73XcmbbSYWaNeM/8ar27gwpHyfGuNuv3kd35HhiRikC/mqjkgFUh5qGU0Ls1Ox16+fCUpGO5bIC40MpAYBZPaSvcuw0GKoiJKjCBB3Uut0uq1mhCgqcJHwoIqZQQRjYqgc3114WwQzSNGP42Akl8mIxmJIPFgynYmGwuRB7HTo/5i+IAi4dnzZ4LfqVFoaakZEBI5LFRr2eVj1BEKaS3Cz4DkSTPK+4aZCtpg9uk0FFzfsD8k6SJwMs88OnV+BmgNSMTau8aPyDbzuTXaPfmSy5BhsbB0oWxrpEyDoaxmaarGWyOX01M+Kwk5MU3evH/UaiaK2n1VTWY0SSPpIimlj1+ubDpd6WcTbLJXLmz9EEiBCaihYmfK9XQewB5de+l/+9i7JoQkVO/vVZ9mDH1ej85EJm4F1jNwBAPm+e//6T/btLtjF5wawcsxYubfWLvRtlTKifR5WGoPhLOii4pZDtiiWZetH50NOxayPGH59oZjq+O/2O9ascCBk3BuFaGgLT0eEUCoLo2nmpWKByIa9LotiZ7xzpRzTILF+8jBv2wzVmtrNtr2s7/9u1at3YshdnB0oqmHQskhVizuWafVsFI+Z7WHe3WpCO55CHA3QtxNEaABwJt176BsXvIRp0ggfCpUQDypNESWlU0gtYQS2nOcf3xnrz79Ypvbl9XfX795bimEupBhpsSZucMUmNNNprB5MeN2aQ47Fu/O/ej66kEdIfAC3xUCBxox9nlAyWFfyKp3NxZiykhlLZfBVNyZOcCORjOYiiX18EZxj1lPbTpgoosJDmfPgLRl54DiklsWVsoTibRN76FBmkKLdzAXdPy76oNQg3AkYclMUsVtg4PNEsN5Z0dII6NwgFpV+yzPci1N7MX5uVy0EJ77iDiL0OG7vXU8HLFa1bGXi8Ws/tzt3Z0KrPIFfX57enLxZdxvGje6WbRuTC5MyxSOVy9f6HvRWf7VX/2V5YtlSTMw6GenSGHGVOGzN5/o+gqOZP+fTIq1e31xYbOl2U9+9lP5+IqUEA6peXNIgZNcEcggNyTo8eGAyGsU/GfPz9SYQIzhe2HlBtkB+A4JyHKysL2DQ3v/8YPlt5IwYDnteWYL7eSY+rjuR0f7IloEgn4V3OPj59Z6erA1k0AfFGLqCFOehc0WY/MsTMQ5mhEQkcPDY009kKlgZbNfW0CKKWTlYdpbzBW0ThoPLGT8cM8/Xuo6pNOQbVxGMRMETQeIQKN2r6m22e3bq0/faMpVHmm7IzcovgeNEr93Beu/1XJyCeDRDXmieDrPRTp6+9knKjIuemtpj7WGDlsc00AEBtKdjsQFQEbGlEBjywEAojWcwSSOWS6bsdrjvSB1ZHRkwoI2IbXaL+/pWvDO+FcQlEyNCfJWGizQJ1jCaKaXo761Wh2tqWC990FVONRDIbMgDPec1W4fpBogzSkQ9atBgKnP4YfEJpWOW3eE1OZElnr4v0ZDPlstsNnL6VpikkE044f3P4jU5fEF7e2Xn9rXf/nXW5nGQqsEj7mDiiaHZ4nnTokx6FqJklusdD1BmGCNoiMHmeJ9YSUC453VDCxvpqinp4aM3hUOHvTpIIO4E0kmpAWm+cYIplp7MM9qaYNOTznK8oNmYp3OLZ0laGGqiZ0mk2vj3qGB+BSsHNgRwz1hWOFeQdSBe8F3J0cZLXM8lbAVDGTMe1ZrHVCgEATOA9sS+UdtxQmLgU3oIKs46cbDWwZ9XxAyjZN2ofiVR+EzuPxfVBalUl71i8aAv0MI5RnioOU5g60LWQmUAaMdGqc5XsZer7KYYVkrog5W/KCvlQjkPBo3XMNodiFTwXIHHqYe0dBQ1/gM1OR8NieyrefnP/8Xm5vbqjRxGslDQUvnCbjdmN/j05KdlBJcbhi1YSsiQ0D/xktDrAwdEVPA7fWFReNJxTjhqsLN+P7b79wEAvEhElE6vZxhLs7lR8vOCtiQTkCsUNldQR/PSCbjtKFr7c9evHmlDh8IdMB+EP3naKwbfFgp2V/+5V9p34S2cONfW7vTs5/+9Kfy7SWmB4ISbDj2pc3agw36ExUmpCNnLJ9vq3awt2f9XsvmQDzVJ7l7+PwbW3tgmC5EFGDyPH12pObDK6iTHRAw4ViHqdMd/c1h6rRzzrOS78dfH97DAIRd6whIGwVTl5S/CYSXiyZsMh1IIL6Yr5VNyiRPzihRTMTKYX7BPSEHUNdpBgMypIeASc+RBjzawWqKVlrERn/HHpF/xwUhe6RvBIZWKHM8rinEG/DKW3XChMjUSTMEkjCbWTaTE/u4sn9oj/dViyUhVPTVqfGygQSwz3t2emL/7t/+G7Eq2ZvsrNyWa0fJpznj/q4WaxXc3d5xOB6pW6wUS3KiaTZali8Wbf//I+vNfmRPz/u+p/Z933rf++wzZ8jhDE1RJqnFMHKX5D/JRW4CJAECXcQxLAS2EtuBEDtGLmQbyIVjK4kSeRFkUxqKM5w5c/Y+3V3dXdXVVd21711L8Pm+3RSVDEAMyTnTS/3e3/M+z/f5LpvrkmIRaP3hw7FE6Yj0OaBMlxTefD6j3QjJKBRlBTfPoeHfaGrp9EiZWXWaXr8zue5hPVhaFXOP59hptex2iZVZUqzeoD9oDRJ8SEuaTC2bzmki56JiCgQGwqt3dXVdF1brumH5TNI6vZENJlPtlhYTmKYmyRE7Q9ifFyI80MwEDWN7EB9kXel8UabaXFRYcZ6dHYsJXiys2frGql1cnNlKcVUNQzGXl+Tm0dOH5gn67NnTJzYbI29ralqQJ6m0hhP5CjNJxOMhy5ZWNIVA1mC3l4Cd2bi0eBr258LW73JHmcgpmuzpZdaAdV236/ZyslXzaT8dSaTEHg0RBMClizGG36Nmg/SjyQj4Nag9I40L2m2QhYvyqdUqFdUC9pGcS6ZX0qQgr6EgWCxv1aQ5792OtJU0vBl2oHipkp7SbOq9Q4rClMKZxOcYzgfkqdlwoDPOxU/TRIh4r9VUg5jIJHUxYSi/s7Vrl/AWGhgCuILMHs8X9GlKRzN7fnFl4/5IkptHD/ft61+8sFQy7tY4ilTzWy6DBGquFcbaxor12GOjofaZ8lkhdfJzUlMhffLe4RJ2enoiXgRxZRCE0L3THVA5qMOQjrBSxUoQQmgoyE56ocsF2FvGM2BLuJzJrsXsdjqTbzQSF5DFIIShUNBJp+RZC8MXl6q5NOxYl6KfRX/O8+a50xixx+VzajYb4n60mx2hFFyoTNEHDx/bz3/2U2Vdb+7iUTyRnzHESdAJpl2mb4YPaiu/1d7urt4l7ThB+mbsh2Pi1fBzUU+QwDF4ECc5ny/1M2czeRE7sS1dWSlKqjSGl4ASIuiIkKGwX+YepM+gqIBlPRuO7PqmoeYsKuOJufnCrh5CtOT31f602bTyWU3e85EwjmR834UaT8yM+IuhU1K5ft88f+tv/Q9LGFPOh7WlboJLjh1ZOp0QJATLD5wYYT0vXasHAWRVcoMBHcxgZM8+/sTGA8yJpzacTiV+ZzeAkwzsvWSc/MyumImIp4+O3ssxKKH0eZ+MxtG9YZEHi4sumQmJZIKX3760/T2Sajq6FC/KZUtmMyqEvMhozPrdpmCHXo8QaydFwJSBjue61da+1DudSQbTGvYsh5XbLStV/sxEpgD9PjsgGKZDG03ZQa04pyEfjURaRRkTBZbom7vrFg1DmMHsYHA3nY7+ymUqJvKdD+/9ZcoD4MOH/ahUFCRIuJ14TOzUq3pTl2me4uvFFSRm08FU2rLKJVmyYcsXSpoC+dmL+byF+B4Bn4wEkDUBuXEx8LV5yOwArq9bKlRAGS9fEgAAqzOk1BwZ34to5gyegdgmw1ur1KraYY97+I4eqMDBKubr0XRgMYZGGMcj7Bl5maGQ41zDecrkXH7pafnYNlfIlsXEg51E2lbWSfspagr413/8x2JlQlJBw6rd/GRssWBYRA98S7utnm0fHEhuUy2fCcqs1a/UyEFWAKqkiLA7g0gHTMRnD6GLvwiaBta8ub6ySDwueBtmrPang5G0tDR9gVhEDSQEh26/Y8XVFfMRMo7+LOCz2znPImuRYExFEFLGSrEkoXkwErA2O/PeSJdpJOS3rZ19+/obF9WHDyiFlhxEmsPlZGpPnj6RLIwu+vzkTKzVZKZgWAsiSYKE0W1dWyBgFo7SEHGZhczrW1qn6djjB7t70sodHOzZVbup/VcqlrBa7dKySFeqVevetGx9d8v8XjSwcTlpjeFHLJdqcPisdnY2dal89fNvLOyLmAdqNLu3yVTQL3vR+2aIM8O/wz6RJrxUyNtNB2IWjM2g5Qs5K5erQkgOdrcVGn3TdhIcieOxrCTQPpt2JLHeUGcbVilFk7+DljGZ8jUzmbhYnhQ4giq4VG6x455OBfXCa2BfhmMVEzoSEFY0fG0Qqu29PbuqQNghzOCNdqaCSG+nLk4uFbdatWLz6dw1YIWCjXpdXaSwZbnA8KHd3t7QZz0cTq3ZII2qqxVJNBLXueKzELOVNcItaTFEFUJka9uSXW4gIL0vdo+V84o0vTRkzpAFlys4CDFb+IJqGtZ06fZtPhnZ7u6B/Hqd69VUEDkXbKm4KlgdZI0Ae2BLmnsIdNFYQo5h8AGQx/lDfv1sFL9EJGpXMHvFdB9oimdnWy6f6HImaOI+rEMexom4JmVWLdR+iKLogGnRYei+xvscfTz76vnEMoWc1a+ILYPR7Vddgf/gnOD8ipZUDmwspul1f2/fytUz64/QrWImUhdTn4uUiZyfkwsEG89CIS8HKYxQQEiRXclTGLMKDT6uubgdt7VDD4Qi1iGHdRmwIK50Po8ls2kLYWXLJN7rS2YYiMZk0sHZlh7a69fFjpsdtYymxzH0+87Q/6btnKrQ1/7e7/0vS2QWeGaSRjCUnV/aDvb2BHcCZWAjBQwIFMGhgmiE5eCDwwO7vqqpmCXIYRz1VfSjUeebyD4SwTv6nYAkGiHh+dhFoRmtVs6t1ek5DWOpaJ7lTFTzbGFFDxYmJbAQ0xfEDj4UuYfEYjqAmCsgwkZUPceTFWJUKiG4tFm/sS+/+lo2cOgKIS9BjWGfA+mjcVlxBgAwT9MJETXC0ZQNp2PLFjLWbbvDSBFEOiIzfeXamZjO8qnFe5RLaAobjm7LBdsyLWvveAfz3k+mHCDB1ouFHR2diXzFtM7/j5C6WIBFPNAESnHqjrq2t7etvEKeA644kHLo7sTujUUVJty/aVp+vWgZ4qAaDeXKjghTx5VITlUugZ7cRqZWvj9aPrlSQdiAFYqN5A0uM1hGovLAxNkrmIci4PGEjGlRQvJEzNIQdBIJQeYX5XMxoXcPD2W7dVG5lJSJPSo7D+0YWz07vzhVysdwMLF0iXQMl5vo18g8VxjByYdj6UfXNtcV+s30w8/a6431DHPFrJitOabNpdNFs6fGC5rdMfuXybgv9jEWhsgDeBHR+UHXR+bAeWKaBW7tDdktJzTt0lAEomHlfyIv4QaAhIdnLEYUmEPgzcuksbt7qIZrd3dPZ5PChucve7JoOCaEgB08KAUFmV3rTaPukltiaN1uzUd3nU7ZTfNGjUW309OEF4rEbHgHvYO0YAqRSsU1YdUbN1Yo5jU59JsuogoWJg3kVa1uiazTkfKONJp1TWyZZFoyJ8IjmJzY65EnyRRNwQYd4FKFVbywufWafRt2BhbLuN00lwJ+pefVc0tgoMDOjWQO2O5MOp2O7Wxv22n5Qg3Oo2ePdTYqx+cydfEu5uJQsMpAwsQeEzRq0GpbOIUPqkdnnKlVSSBi9xN9eKNAZ5ogGnsaXTn1YFyQTolxH+Hf8XoFx8Fix66T3TekEOIiqUOc5wTSkUbdSljTEaAQjymhhmYBdIi6wcUk8iLEO79f6AfPhoxNiDeYQzz/6Jn90f/1R4L9Z1OZmdpseWt7+wd2UanpHURWxd6Uxgk9Nxc/71UYv2cRMWPijnQabXFKMHKA6a4pmBSqfMFxHPC2hh3bbloxkxXpbXZnWK8VzhTyTsxCAYxaYKmzD16oVrC6oBbBV2CGAuqEIwESAAkRMwLIUlgQMrTAWH3y7JmFI/G7VJecjEu+efHCJsOx3nOgT5QanHeIf0yrZOzyuBQMEQg4o/zJxAqFrGMas6qBh9PtKJoOEhO2jkDC7CtBEaa4RM3nimEk1i+awJWI8HCTwUjt8koXGagX557fSTra8dSm84H2/Vi0yWvcZzbojy2XKWodloz7NMjJLQ5FSJ+0MhBCDHDmaniBzElMYuhb+rwia7FKIFMZBrliO1ttNdTwg6iXXMD4M08HY+3Dqaue//UP/uUyEQvJtABbO8Ywukcxl2CKLhxxiB0OIAOFj5eR/+0JhkUQKmTR87ErAbKMWC5b1EvlD/Hi0j2Rh+n2klwS5xVYbWm7IZA7m5W8hgkYwTrQLnAUsDAB3nSFdP8RWLzra3Z6VnZWeOmcLf1eK6TTdvL6rZU2V22+8Fkqw8s5t9N37/SyAS9qyonEldpOZ8m0RRoErk/T24U9ff5MAbUY/nsDLPGbdn090KI9lSCsOim4sz+eCqZmimZHkEDrOXVWXEyBdCtuZ4pFFxpGBwX8fy9TCtdZ+VLkkftILKaOcNC5R/mjUR1SLNLovBB4s7fuDW4VEAD8SMII8AgXEmzY1bWSCjHJLBRmDgRdHxc7sAg7BEgadLpcmoP+SAWNnQovJC8fzQo7BSAbDjQVjS6dqcnpwroq2jAQgeoIP6bIQJYCloJ9DTlotcRB7tvLl6/VNfKzrBZzKlrs1bigk6WSJo85h7JxrbUB0z9ktdPTM002aJBdAsjEAooWM8H/NEicCSAgLpJ2nd2H1+begEUoZvh6ehd2enwsyBaZhfb9d4bWnAco7xQA7OfQ6PG5Ky93sXQRfSAp3b60pXGSkkSimcvakOLPxc3Li0eCTDO6Pe3+gSod4xZLtJ66VjJ16exx0SF+DItFBOuxWEiXCC4uJfIXzysWjZGPCaTuk8YZ4pEY6K2W8yYO+G2IZy5ElBAxbz45fMFihxWKITpm/Qfbu3aNGXnHRYpBMonTnQ8HtrO9Y7XzCxUuJr2nT59KyL5kRcK0s5jr+Sn7MRiyo/cnyplkMl0vEGM2Uf4mcLFYr8i69g/ty5/93IgNoDFMpnMWoPlIJ1SAU3hiT2fyW17b3FSSSPumoV0csCsN+aTHrhOv1IJt7+1qnwqSIRe0dELWk0BwRAHy+UbjZP7ehcrHEgo8UK7yrZPhIKUKeHyCi0EDSOphqmBHJ405RD+ygBNJsTKpVdWrmnPj6fe0i97d2hZaQlPGmaMxo2YDjV9d1LQWOT491eWOZhe5Hysvzi0SMgotUDrrAqbnTDqv9wqDESojzQqQIjI5mgIKPcOLvGDZH/t8YpRTJ5GSsO/mmUrSFSAByNnpifgDbDtCRpLRBYbJCQ2Ccx9bE+TNn2c1QN2hyabxRonBtAz5TrDwLZIgRyaj2aiVz8RWh3gofkPAZ/FUxt6+PxKjeKWEDShNaVgOWXw23V5bJDYubZCSe3ieZsC3nMt1DvsmkI4QzNjFXJMeOdrUMT4vnLQg+7x+/VZ/jknT51uaJxhQ7aOO817IbhGEglVZqWiNOuHlcKB9li0k3fuqJLSlOAcyQ8G/l7VBJCTiGXcesjdWFDfdgdi/njnGGD7nGdxpq9bKKIUYz5iTbgbx80ZGyMDxd/7e7y9LhaLMnJ2xMXKTuKAddjnFjTV15LCiEPnTzfz0pz+1ldUNu6w1NK1mMinFINHJpVMZYdUURZLvEb1q0byYqzBgV8d06SzMEpoM2Ufo0oZJG8N8IGH9cVcw0HQEmSFkhbVVdahMgVgE8mciiZjy/06Pji2ciuqDYlo8O/4g4hQXdiKNxCXqLPgCLi4oEvDbabUiCjc7qWtS5r0YT0wsAsPLu1DsjjIfV1b0M8KynNwuxO7KpZMKmkok+q8AACAASURBVM5kmWAcTAvTjd0p3SCXKQXHZR26nRIQzj3kyzTBzhTNHi83hYtDjFsKzDzYqzks5xDZxyPq3NjlcfHJ/jAYMgLdIdvw8/CSZXNJZ5AgNqHzuqXrJQeSv1D/sUdkz4tLEVA6F02/1dNif+H3i3LOTrF1fWOhAOEDfR0YiFuJfEJnYAMLxqFzbeKZIomB2MDv9+DxI5sRgh1weZnvjj6oCGDWkY5HXAdcqznjjUxeussONHM5yvRdeHw6IxkL9ogcUhnpZzMW8M7vGHsEWI8EK5GQod39aCSZCfpfWJtIemIBv5ARds6C0TxepyPFw3c6lfkAnaVkLmh//V75+kK5RwQOTPj+7Xvb2VyXhhoWcCKdVOMBtAk6wP/XaDQl+WAH22kCx8IEdrtIhZkDM97tVMglxV6O3S/ITj6Zttqli9+aLoDtWDssldoD8YhgcCZjpB8UOJqR1ZUVEW4kNcvl1OxgXCJnpZsbeV+3m00LodEb3Ori2D7Yt4vLqiXuyCQyg+CZL2fue9Ict9uaJrlMv/OdT+z927dWLp/b2fmFJqW1zS09Jwov0yhnBilUuoA/61BcBAwX0CmyYwVO9vlBgaJCJvCfXfojkszwjoQU8di3Bw8eCIZmMtvd3HC6TJjziOqHU+sNe2pwd/Z3rF2tyRgD6JHpmCaBSw5Ugr+AVHnv4GTIWax5remIXTOjCPUIlrgzn+nbrc1kmLG7vS1pET8/emymUdCLUjIjYhfTMtApMDTvMpc9CNwXf/aFmjJcnkB9uJhAIc7Oz2yL9KTWjULDWQ+J9zEaqInASpTGBZSFJojVy+tXryzsD2hqwyGKKRWWKKoEHJFiybjOJpIgCF1c3tTAqwbZoCBWY9vd2LYvv/pKqwlnhN8XQoIfc2ljTc+SPazi+0g6IVw84vbfNBDsrUEZQMtoNEXgDARtAlFv6PTWNIVKQZovFbmIdAcnMIaMqfJhp2oWIYrCJmZXy+8vM3rt26MiCvL9JrOlTSZud8olnbmL8OMsu9XUtcIsaCyQ5EFCDHjM9h8eipNxUi7bpIkWP+6Mcgh6TxDk4ExJaPbx0+0O3XlPxsM2N6cFxtSGZkGucSBIrIXMoztMagUGvHTKkiJEzmSggbaZ4UFG/x6PzPALWDsqCD1hnn/8T/75cgxrDM/WcNB6zZZ1eh11a9qx+ryWhLLuwQnQYwGvR3tEdhl4UnKhdQYdkT+ApLJyAJnKiL7TH1jIF9TCujvs2nSCF2nAMqmsaPOYLji5q6l7h512c03ANpfL1Pxev6wMGekxcbiqX1oqGrdG7dJKW3vqAvEHpbAnMgnrdLCBAzrwy1idQ3RWPpcPJZcw5B3gSBhmIzRWgbBgDuQ8UPi3NmH99myxAB7t2dbOjr15805EjNY1ENGm8PZkNGyl9RW5kiCvUIj2GJPywV+5TH91MkWre3+ZcvnWr1r6uXkxFPvm89v23oF8ThPhmHWb1za6ncjPFoju0bNncvihgzXzy7EHyQrwIoHDwFbsDJSmNp5YNpWVNAV7MbkI3TryEQUXI3eKILT8VrOtAkSwOzpJPk9e2geHh2padEjnM+3S8ETWjhem7R1FH0LHBDMLJlmvWYF9oEKjEUwv9FxhVvL70FTxMwqJSDlHmV6nZQFfQMWCqUPwJ2y5CeHqc5coMZ/b7tamrO4gALALjIUTMunojfqa2HhpQQMgC0Ui7AQ5wwQkz1V05WsKmzBIRqnLqWVav2nxGTFlwpnEyaivi5cdtEKTaWTCUSuslORohG4tlSQBZWTtbtfa3b5MQ5Cc9Fo3zreUkOLbmWuUej17/+6dnk8kwZ6aOLWMWKX4kk7uXJ4ghvDn20z5k4kcvGgkSKmAsAHbnaaWBhS/ZlCEa0LO7xo11iKhoEcNDiHN7EiRBCCK5+eDHAZhzbdwGloMB548faCA6DFuP2YWiqXkmrR7uCc7tbOjU31eFENfkFD1vo0huMDoT6bs1bt3an6B0PgPjmBv3760lULJMqmc+cNm33z5jab4WDJliTQ7tEtZ56HNXHqdIw6sappryD28G3xPjCNw+CGlCEjz8ZNHdvL2vZNgdTtqYJybzVgs1idPnlq9xp8NuuZ+PpExAD7dxXxJRXnm9+gyQdICAgPEnE1izOK3q+uGra2sWaV2qZ+BoPf1XFEXL+xfnk3tuiElATKoWrUq61JQDEheXNqgLMoDPj+z58+f64KVW9IAiVVc6A0sXqbt5dIn3ffN9Y12dTTWTEk0ebCGZfqOEQ6kKY9H5CR4JDQ7YobP55ZOZCQdw8CDmDckWjznbCGnvT/mLKlYzM5Ozi1VzAkBAE7hktIkFgmpjsSiXCrkirbtyeMHasy4YJEQkRgW8GDhiGMYto0L5z/QuLH9w4cy/KjXbyyZxKEMqQgyprlFsOLU5RSX3rOIJG84FJQaj4RkzRgIhS2bTgg54AJjt0xiE9wOWa62WvIJQCqFMQu6Vk2gHq+MU1jzYTRPQwnjXB4DiYj+Of4AIHbSk0J+xas5HJBmGYgZ+06+56g3FBGJWshuFnejlWLOQtGozZdeC0lnzxDGMBlQCAvmJSAKNLQ0lTRkoFOev/O3/94S9xkirEqFgqQe7NEoyBGfyz2sN1tiu5IEgAPJfDbRRYev5trmhvnCTBZk1Y0UAYaf7PllTVMJkO3ezq61Wg2xHZlcsdQDFvCGQ04+E4uLWFI5Z49IQgTs1IA6oPOLiiat3b0ta3aaFvH6lKv4w9/+G/aLn/1cMABdGtMu0APpKIcPDu3q4sLi8aQKoPuwZxZPJ+Q4c3F+rjSDuYwaxlZYW7Mx/34yI+9H2KBXV1VZSF1DH0+lVTwRuLOjKRVytraxqj0fMK8uGE0O2E8xmboLFnhUzQJTETARWsQlIvmhffP1aydBYTLi//f4RLC5ql/pxefwASvRJU6HY8sVSxZR5FVX5KCFZ4aCSbRxES8CQfMHYRFiAp6QJyZsPy6TCeHuQUwaOMgRTbOX1zUd7Ganq+8Jc5uJZWtjXWQzhY43m1bCTg/T92jCKrJwHNnK6rr2jy9fvZThdtjr9lwQn7Z2t6xerVlxdV0JKcgFaFiiQRdI/vTpM+n0nDcuBKu4/eKrr+zXf/Ib2mGyB1GqQ78lrR4vf197veSdsUNfDQz7ZRo94BuaivLxmYoo5uo0GyTLYCOHa9ES1jTmCT5SKcaSUfBiAtPyoqBXhamJ9zTxb7wcIAE4yzDl0tVysbNLw4ghHgsL+scmk100+zqM4bFzw93n8PChdopMT2h6ueyZdtnbUewgMQC5Y5Jyc4l7T0LQIL6iuP3kCkVBbu1+x0IUxTnndKRmkMmMiZCiheMN4n8yRIF2u90byWqYDF6/fm35wqp+/ydPHtnZ2YVkEI3KpcIR/s2f/qk9ffpQz3rQ7qkJjKbI9Y2YN+iE76v5vAoa0wYavaAvaF6gx+VCLNqff/utrD+BJTEAwNLw5PhIeltg+Wg8ZLPh1ObThZizTIoQcDKFrD18/MjevjlWs+H3mnbR2DMKspuxh1yYx7PQxRVgJ7qKlA1uQVeIjaQhwbCGABos/r1moy2PXy7UJ88eCzbn66hdn85s/QB2Kd/PKxTurFIRDMw/ZnrGn1pJQ0RLeUzGCOx4ISvRuD1+9tT+5F//G1tObuWpzJ6RQQFfZ6YfGgwuP84VcGO11rBnz57ZyfEHNXKLuVeGAQcPdpVedfrug+BMmivtHCEmxZxXLHURhA+PbcxnDvb2bTxll+sS5c/LZTlU8fwxysHNCVYz+lIuH9yRVtZWHSGy1VVzkikU9Ls5uzzeM58kjkDEku75ffad731HZ5h3n2YORi8m2pATeYfGg44ukPr1ja2sbeh5JhIkTbW1WwTR5DMolgpqAAiQ4KKCGMnaAs4MTSvwNWckFPCrPpRW1qx8fiYDHE2msZiGJT533sN4Oq3dMpB25fTMarUrrfvEb5g4m0jg4e39PaFn1XLZOtdNS2YTRqvIRUgKks8bEhGKqDjg2jxue0SPsv8lbziVtGIuLSh/uvRavXKheu2YzWNnrYh2VQiWiZwEWgDq6vnbv/s/LimqhExjmWULfGwxtKYAhzRN0sVwWVAggAVwGbm6vNRFSgL8DZZu5Mb1HUkDfSGXBHsJxvcf/eiv23X9SnAhD5quByE5jEamFw4UNGtNUf2e7cG8I6g7HLBeqyfyw96jQ+0uKCJMHRSX+WiiB06XCiEHuIRJT7ohdmper8T6Dx88tKM3r20wGWsXyXKZhwbJhHEe/StuGEwwwBF04rlsSoSjZrtjH45PVTyT8agm0MODPUG8Sni5iy8aTTCmGDkSEv8RTd2lpvDXPfnImdw37fWrIx0APgt2IOlMyh4/+0TwYbd9o1BpdpNo/ujGgFHQyuFnihyHSC6Ez/wLErUblwGC8LrIUovJSF0d0HCmkBcUxV5U1m6+pTVbHA5E6XV9TjK5jobsB9//3OqVilXqkGJK+tnx7LyoVC1IuABuJt6I1arnksuIyOQPqoODCMS+lb92HjyxxnVNk3yr1bVkISt6/2W1Jnp+PhWXqXcdsTskk9uJGrd7xxj2Xf1eV3FisMJlXs9LE43IKSrBRYvzSyBsJ0cnsjEDkksXihZLJXQGRkihYBrSgXuXdl29UvEm2QK/WjrMGE5S2OdhzJFK6PfxwK5eeKTXxdwBQglweWl1XbsUoGSgRHhTyJF42SjO2MapCy8UxRTGqDwRd1FsQJEQIpjqga3Y9UJsQ7sJIQdIvtWoWUIOTTGtSWCV01FrDXB7a5ub61Y+r+idomFLSG/rVyGe3o7lFMZ5kl+232vF3JrQDAoQ6SyxpLvc2M2/+3Bkj588tF4HizyfxSNJaw7cWaRgcLb5Ow0f+zb+DsyGVhlJHAYCOCzBLN7fP1CD9u//7AszpovR0HIFkjbaEtjTHKMrZdlQyObFrKw1r62jM4ixBvaPHht2nR8q8OJ1q2lPnzzWOwKqxK5q0huLfCTpQiymlQHwGv8Oe7pUJmeta+wO3TNGusLvrtgy2KcJ7PmclSNmLxE/weZuEnbReWGRniA18p5wAfHzA73TkPPZYCTCJQ6K02o37enDA3v39o2Nbt27xvPN54pu3TKeqNifHh/Zw6ePlPfLz4w5PiTNm3pNMDyNAQ0I/AYaJxKeoqGEmLPsRR1vAZhwIUY5O1GfLDQzqsnkLfP9OM/sfsf9njWvrxWIgX96r9+xnAz6feJP8JmclS9Qb2v1w+X16NEjkWjwPUbGAipFHYHRy+8MsRFNJ/KyEe/5cChv48ODR9a4In4tZJXzsqZKLiJ4CSA7XJqFXM4hiDdNNaT3rmn8zJyxe14J52Vta8sCHq9QsHqtJrcnZ7iQsvrNtTWqVdvc2NKqC0/yYa+j50l9pq6yRkyA0pA7i5IB3/aJ/TJJC7MK3kOaOz6vR/tbUh+w1rlqNFRr7s12qMWQYmVWs8AAH99mlxsN92F8p6YY9gY6o57f+d3/aYnQnwuAD5mpMuLHbBoXDvR5txrZFUxbWlEHS4fEhPL44WPBHfwzOmAKHpAlYcsUIqKXI8GIbW9tyOKKD0Uu+7e3Vj4909RDUWLsposvFvMWCUUEZTIdZLJpq1+3LJ9fsdvlXMxOZCMcglw8JiEtoz67K1jDfF12Lhw8ee8uZpaMp1RQcQEivWN7Y1MJA3TXTNfAjtDgcaphAqErpJsEcz/HtYbsUw/wZUmELLqTx48eWC7vrO0UU0WC/ORWU4ycZUYjm0xmv7xM740bfvXQXFavdYiAXJRX6llYKo/7R0AvoMeYeKG04x88s831ovwugS6SEfZkKTs+O7FssWDpfMmRJ6oVi4eB1SdKmmk1rrVfxLeStRGFrlGvab/Vbo31EstxKRa1POG2SBAKOSVoZDKuGHL58/dCqaSLgalzOlrasH8t/dr+g8fWG4zMc+tyGCVuM7O5h284FyM3HIza6t6WdXEzGkzkWBSNEVzcVQMHcYNQXogIfIZEJyWzKRXtaqWq5oZm4T5+iwuDaYGOmu71AfKpb74R484T8IsNu1jQefu1WwbADXoXNod1PbxVisr2zrY4AZA2ILQ4coXL3HV+rXPZMwLrsic6OHwgmIwXTXmv/Z5IX4V8QY0ljRzZjhA8QBXoWvFUpvH66udfWjAAq3Oui4+LiQIJeWhzc8smM7RzMzt+/06yG1CFFaDJ27G6Z5GnEnE1B7zQ9/6608HI5ljHYZg/Gdrz736qTFQm0HfHx5Jt4WoTCccVR1co5fROK0OVBB4yVvMZRXURZo8z1L2OVCkis5l9/vln9u7de8Fl6HoxI+BCXUebOiQ03QVfc0bGs4ll4gl9BtfNa+e9jStVyrFGaVaQLnz6ne/an/y7fyeon2YRzWI46rNUnOgsCHxju2lj35m27e0tacu72hNmVXdoJmj07q04FeFGU82Ko98RigREiVubi8NL2Q1ElenMalcXuljW17fMOzd7+ea1vl4oHhUKgAUlk/tN89p8oZCdHp8K4fAuvfqsgWvRL+8dHggS//GPfmzviDrb3bF/9b//oWpBPEb60VjDBL/rF3/2H2xjZ8vSxbxg8fmYxKOmUBSaAs4DlxC7w0ajJntJ1gWcMyBgPlu+LpwVGt9UFjb3UiQfPmumLhouUnTQM2NKADsdop807JrOkYe1hP6s3FlSikgFqqILfkU2iuy/+Vq8Y8Cw07mJfMPeEDnPbDwUkgjJjIaWy/qygmHCxOJRuBL49A4UVAGE7XJVvbKt43uAAvF78fscHh7qd+cS5OckcjGbL+hC5D1Em7y6vqomGnIokzGBKgcH+5qeUYVgSYg08uy8rNUU9rLA6axQGpdVW1+HDOiz0tqa5EnhgGllUq3UNWjNZ0Pz+eGgJFVfaS742fhZ+O806/xsSO9o2hBkwFtgbVe+rNjtFN9ywtzn5vmvf+e/XwJD4aOJJVU05JcGqd3qWyAcVdwYeyi0RZtbW/I/BA7c2FiXqL514wwDSCmgCKKJAgrCiePBwyeSAhDAXb04FWRXIxAbFuTMRK2no+FhQ52G4AKtX8bvM2ecXG90pFViL4guqjXq29NPntu001VALL6UiPrx86WYskNynfiF9WcTy6dyisECRg7HYrroGNnpMDBlAAbdOXwgiQ+XKOJ3jfILj3mXC8FL5fKpLi2YvYAsTAhb26tOHwqEOKZjngnCgNWMJybNyP3O9F7Hxwt/T0Z58c0bZxAfCmkCBR6LJrM6NKsrzjwb6BzyhDJBmQrvfG+ZzGqVmuU3VmyuuDWPBT1uYqeh2d7clCk9ptwnJ2V78vFHNl3OpF1NgCpcXdnZWUXdOAfo2fOPJWgfI16HGWrsc4hXa4goANS3s71rlcszXTy3t17zeRZiDSNPgb4/7MMGXYr2z18Ek0ciARGayJREK3g7mlg2nRVsk0yGRYoRHAjxZX4rZADNZvmsrMkN2AikgyZsOl+Kos+uEAbuwuOkWqulkkIGIGsotGA8to3NLRVf0oEoRJALpEf0+63Ps+LnyKS1SgDygyuADhfImYDpXAnnr4gs4kRoQsi+XChfVPm7M5e9iVsMlyM7WMH7SHAkbUDuAjxKSEDfBr2RBOa3Mxf7xhnlogK9oFPj7PD9csiGphMRuiLkWvq8Mr6AoEOjyPcE1mePyE4sGI1ZPOaM0vldxJCcE68XFoEHCJJLkoYtEPRaJJb8pT3o2TEM1IRWAHx22WxRxCoal/viTVHhXXr79q0zAlgiHcGabiSSE3t+tILOXWtmCw8+1cCZTGVDC3CSmCxnMxVJvw/LuKma8279xq0GhmNbXSuaP4CHM9P4VGQ2ziWQJTtjSDGT0VB8gPXNDf2+1CKRrjodZ/AA2zQaM88tgfHXsqXM5tJOawgL2huwdCKinEpnQhAVsY3npexlGZj0RSCiAeCMZZMZNflcItpR5pyXOFwHngkQ92e/9kP78OHERv2OXVVqLvYPG8tCXvwL4grRPD/++ImdnV/a4f6epvkPH97LT1Y1L5lU40GSFuQygsYheH755c91UchQgz38cqmLliQc4N/eoOeMHLDR4wzeQY/YXwKTcjlTo0l5AjUCxeu0HSufzyNfzEke90uHozufbS5TmiSkkl4/hgVoYsv6WdjDsmYorqyIL8P7cHxUtvFkYCsMJXeWmdRVGjhqvKLaalUhHPgbc8Fy/vke92QwnknlgkYn98s9M7WRixUyZX88Ecs9EXXh86Aq1KeA+R2ZbOYaO18YJIim6MLq9ZrtbG6YLX1io08WcysRoWkeDYA0hphkIDfDNIcBigYXtANjBlYlMgHx4+OLJ8BYEjXqEjr181pVsDlnnuQkz3/+n/0XSw6VIMRiyR4c7Fvlgjw8ny09fgvHI266CATtCuuwVELwLySDZrupX4AMUPY3m6vrghm3NjfUGQGfsm/d3tkT65UP4ap6qR8WBpijRftta2vTeVJyNBamgt4bt7XkffnijaXi6I4GOpSpUsHiuYzddgaaxpY+k9M/hZoiAvOQL8PFW++07NNPPrXT9x9sZXNVxgjl4xPZ1EGqgcX85v177d5ImKF4MJly+cPSpEDQNZPXR2f5/u0bTR2HB/uCeWVmP3PRP+jCKKhuMp2InIVjEgWIgklHSUFGF8ll9vLlO00/dBZ00NMpNn2YSi/Ng/RlGVSKDESt169fqnBv7bmsU2QNlUrNcmsrWqRf1xr20aNd2XEhTeJQ0LH+0sgeSJFmCb/KekPfk+kCnJJwgbWtDV287CUJCxi02UsS0hvSBKWJvztQygkowPrWrp4f5gi4vABXBWNpTWddjDjicUU9AYMiIl/cLg23X7GGPZxtr20XS3cWfEErX1yIyo8RSCKdlhtTWNaAPf2MvJA4BkVDEZ2fJXF0pKwEw4LHIaTxuWVzecE5dJn1S4zWsafz2nw0skw8ZXWCrxPOwB+au+j+PqLp+krYQUC/RSpHv6PLTdmrfr8diz1ONBkdc0hm+TBdISjwh7hQgNooUDR9H3/yTGQ5zsMSAp04ArhTBcQw5kwkUuj8srpkPhwdq9ARZMAaBZmPmO6TqUIZWLChQSUAAeibdQOwUjKHHGp0J3PA27hr7Zu2TEXYnYYi8Tvj+rj5vBTtonaCMCJ7ICIxNHPOWIQpsVY7l0wGZjToEAgCkzj/4bJSqMQCqMtv21tb9ur1K+3rf+O3fksG8K9evdYunOfHpTcbjdWQ0wwh2Qksw9Zo34i1mYTHMFsIXcAUBa/EcBBWP4S6iCA3MnwpXFUIj0G/rW1su1hFhVNHnc0bkiRgyJumpYsFCxE8MehbPl+ym5uaEAV2l7cTSDEkEPVkSdi86VqymJH2Ek9sNKeZHIb47NI9ssnsN1siPwGP7j/ct5dv3tr6yor98f/5RyrCfJ1IMi0JHoxXNZygQ4mEff3ihabK4w/H9oPPP1P6z6g30tfjcrufStnBw+Bt1K5UNyq1C3FNuNBpIBzqMFJxt3BcpFCSleYLznlcu3LkKDBNgZ/fHR1JC7m2ta4dd/Pa7bxZA7DbhrBEgw4LGqIooR6cF2oS0xZn8x5a1/9W/rDzokX3Hwxg6DJSI4wxDqjDxVlV/tXsP6uVmpoNdp3UisplxYqZnN510Bz4AFzeNEI0lSJlevEBD8qIhhhQ4HC3QptaPJwQ/4EdLY09zxdJFE0Q7NvqZd1I1KF5QMvtC4eJlxYngc8NCgWIItyXgchLQPchy2UTUjagTMCIHziayxLFx316Flpa9rTsk3Fg4+KnJtCAM+z7QUlh+Gq1tTDPP/j7v78Em8a9g91AJJZQkXdBsW4qovBiYKDlb6UicTd7UUyLWbxCrlnbWLN0PG6v3hyJCLOYTn4Ju3J58mIiu+GQlEoFmRAjeD8+PhKRByckRnu6e/aL796909TCC5NIRMQKnsyZnosqZL/2ve/an3/xF4KulmjbmniyOvYoTjCX9arIT0CDV0h4PEux8vAYzWGijtsNsoPlXA8XyvZb2Imw5ma3Vj07l18l3RRsL7wsKSjYCWKfFQrj/nLrtJlIY8ZO/EwhQcIAaYB/zv7Hwbwusgf94PGHstTFTLzslw4O96zX7MmwYWdv10prBatcYtflUVHncLLTWoYQIMfs4uiDxbJ5EWqUpzoiG9axYbnQ+DnYP7K/4QKn+Vn4kCVldEDJC2XPraV7PKbLHgcSRQyFnQsN0waTHL8LB4ZIMGKX+ItOWa5E7WtB0kAcrX7XPvv0e1Y+PbaPnj2x9nBi5dNT5UByoC9rV+q68Y5FQ8oLzXTDM5d8xIOnJwUyKyamDuxyqWfD7w+RAjs/igoMYi4+jz8gCBxCHIFyTIi8wG/evVUj8eH9keK4mGIoFry8XAZMd+y6+f4HhwdibnJZM5UARTGZwTble+HkBQwFTb7VJQXDwazyc1XMXdiWJGZ4CQAI6tLE/zSTSUhEXy1f2ILpZDKyVCItMwn++fbetn377Wu7uXZrCcoWIQ2oD3uDrr15+9ZyaQzQvWKG4kP88fPn1qQo42zV61i+uKEpERRN8idYkZgNxEmiyVp3MLW3797Y7vaWmiisKjnfTGycm3ZnoItIKSihsD188tCa13VLKZZrqHPKRch6BCOU6lnlLk1jrvcSbSIoDKYXQF7xANBqShfK4aOHVi2fW4KGIZO1t69fWCia1cQgl6rx0AqlVZFRuJwhsjBZvX79zu237vZsyOVwq4Gh7AsyaXXt6vJKEoZkPqezqkg0JBt3xgvUEKDPeDxs6Ty1pmVx1AfLmTVhzwJRd7q6jGiE5QDU74tMyGSFRy86+lDIIwctnvfz5x/Zv/rD/8cmg5G09qEkjUrd4jF2uiOlNqWzeXv96htZ2wG3D29nVsjldZ5ogoFpadaVDBWJ6N3jHRTTdzzW2YQX8pOf/IbkUUCY6HQ3dzbFPq5eAQ27iEQuWmQ36EHrtSvpNA8ePBA0KxkKKExviEX7KAAAIABJREFUoPcdZnw47LdzJG7JlH309JneDSRI7H3ZIXI5kRADoYvfH3gdaByzeq3XAj7ZZsJ7QDqE3v9g/8CqFxVplNEFs5IBMRmgJpBv7Vxab+rO7uGBXdavLEpubwjGvUvmgQvA+827xrSKqURSKS4ja9YhrIW0B2bfmmG1dfTO9h890DR/Vak6vsFyrjr0Fl17PqOYTghZrAKoG8C7fP13797YfO4V2x8DitGwZ1kCB7wemUkon5aa3O8JASCIYOENyisZFGxjfcNSmaRISeRDj6dzGWr0+m2tnTz/8O//I0y5VHCvrnH7cGJXGLIUDOQV7oEn3A/HRTEdqyhCYoEVe7C/b6PJwMb9vjoAFrsYQQANnZ6eyqQZg3E0dhxscHDl7xmHq26PHj+w4QgHD8eY4oNm6omGXGwOcBQX4nAM0QI3koltb2+qS8CKDdbq+ua2dTsD+ZZywSJ3+PbFqzsGrUfxXdhq4eLDJcUhEyzg96gL9y282idx2NkhcnD4QHlJIcyQTsABTSbj6t59S4gYt5pM5coyur9MgXpHKjLKdoQtKK0p6Q4UTb+9ePHKrutkLY61a0hnkraYzBT6DZQDIxmJ0Xm1amub29ortrBXC3hF6MFgPBhOqCPjJYK6vvSH9FLSPfH9ESI7GCWkCZmEBHnw3lkMUkR4gWFnY4SQxF4wGhXxg+oM9M/vy0GHHYpwHEiNr8nXwIMV1iTMTxqcCUJnUhmg/nsW1u4OpbXksqMJ4+u///DB8vmsXgB0jOxu5YiSL1irfWMb65t2dkaj4ZEBvZidt04qA/zLnoaXgg55PltaaY1gADyX23ZTv9JFyL4LUfp8PBKL0huIWjiR1LQArDPstQULUwCZgtk/XZxXJVOAccjFpp1RpyP4DEiOYo/WD/E73TGfx/GHD/q5gP8xjC+fnco+MZPMaVfsvDt99u23b+QCtLq+Yql0TmHafM2r2qVCn6dMTJhQeJZWPjpS7BvT497BniOU+P1CcjiHNAYOvqoLBi+tbgi1ADXi695cw2h3InUueaj+ZxfntrW2YRmmdeRJ4aBIFhBe7slvFCbODnFdrVZT0xss+YCHizkucxQQhRHv+92kKjguFVfTifTkqlG3eJAzbrqkgJZHQ9zEVnRmIAZN5kwgTEXwA8mPDepSIAsVUsd0RiMxsMvLuu3t71kwHLCLyrlWSkx0sWBEvAAaRmrKh4uq4E4aLlCvZCysRpEmTvuuCAkiRP0R+hCzer2qf5f3mgsXrgafAb8/PyP2lawVCLpn9w6h8v7ig1iWZEVSr1uutGrpXEFNGwSkb3/xlSUSWXv/5r398Mc/0IDAagBOCLpjnLhwiHr18lsZbAB78/vB8OW58llyzuEpiKjI5RCPW7vZltEIfukgezQfrFTId8b6EAJlPIoawBEdN3cPhJBBliE0AkLTztaOOBTs5H/9h79uL7799pd2jjQk1B+aRc41aBY1gZ854I9INuYPeqSAoLnKEJhgzj0NUx4+cw4GyVagTiQi8fyY4thz8g6tFksuftLv/oMHN8Y8fD8aSE2asZjWD1pnBcmT3lSDzdAUz7IKjDhDldncLqtnehfR+oLmcFGzm/7oo49kkzoedhXDCLTPc4WghfUh78jxyZHqI9GJnJn9g20LYPrS6dt87hHpcH47sfb1tZWKea1cPHOkhk7yRJ3H+/ro6K2tra4rEzqOh0HC1UTPv/jDf7scoV9iwTsaibXFrY6bPt2KWOV0ihkXLMx+jwcJxEvnArsUeIEFfK1yYZXLuijWqURY0xgTAQeI5T5yC1xlHjw8tKOTUz002IZAFsFwTNOcRmyvRyHXiPopCMlEVAWa7vntm3fW6Q7tk+9/btNRT/uwQrYgWv6f//QL2z/Ytem4b90+4a4BHdaNddhfPvlayoUHH8iDAye8rVVUoDmYfPBcHvL+9JgEy3z4JEdg63d8fGLf/fQT160unCnD/WU6ubtM5YKkCDbnqsFlej+Zipyz9NnbN+8FjcDWo2gh6eCvpfktk3MRScAGvFg0BUgm6EjTibh2kvwOi2XQtvfXNWEgbSDlhZfifi8L9MCB43KQ8f5orMPHEp3fj5QUGJDst+lQD3d21Ei8x/N35va9wD8cVA4eOw+5vlxd6UWAkDEc9+zB4weKUSpmC4q/gs377YuvbT7z3DEVI9r12nyq/FGYjEyQSGo646FE/TFpz0hp6WiqKeSL2k9ikMCkzOeJjR2IgUzV2buFCBwmMP7WlpgoeHl5EtqxsMegCMNaLa2tS9NGQYG5DNS1srZm15c1W/g8NrOFba1v2nXtStMXXTM7QppH7PaQWjBZsL+738mLYIX3MCgAIv96Q7FgFBdgys8//9zef3hr1/WWNVptmf2jUwYOBC4EGoVMxJ52BLs2QjbsTJ02CAm6ZlyUIJjwTLncaWiVA+v36lykOAfTmb168a12kJoaQEH8YSVzEINYyqftw+mplfJFm/SxaQvp+WF4wdfY3FzRZwu/gMKeTIAK3GrSAA6PR+KyjkSjywR0U6vZ9z77nj4jGMvX7Y5dnJaV4HRWvbDym9e2ub3lSDVIkTAhWN3QxdpHTxwMS4qDgxiGEWSb0uRsbW+IVQ9qA1GJugHqMuh1VAvSqYSIgjTjTMqZXFZKgncv3+r91gV1J71hggVe59zglCOt6k3TDh4+stEUmz3kGMFfNsq8D+xcaS5XSyvW6raVDMTkFfCGxA+hsPP1cMhBMsUz54xlMnn76s9/alub6+aLIL+jCeyoYfzmm29lSMHX5veXeUC7I1QPTSvkHc48X5eiryY+mrSN9XW5nZ0cvZHBA6zTRDYjotvxh1PZ24GG0RDC6P3tv/FjrQXG06W9fX8iGJzvySDDe8y7//yjj0W6pKmmGeH50PAw6WGiwUXhkq3wzPXKUARmPMQ3fjaHnGCIE9b6gbMD81fa2BAM6KYazyWh6lNnjI8n8/HJqX4H2Ll8hig/MAeBoEQUHbrw8XCoRo2axIWai2GCwOp/afVWy5lklLAUrKnZqV9VlZ9KDVjd2tRnUCmfaR1DA7mSTythbHzrmMK4SLHSAUbnUuXzdwzytJAMdqkkQDEYxjMpIU9Hb9/aw8MD8UGmA2ebCJ9D/ItO2/D3ZOUBGjH1mYWDPre2/Kf/4v9eAunK91amw1E5cOzs7qlrAbZkuiDtgG8EgYBlONR3KNRieE2nOvzEsL16/VYhrjCuYMHKLNggqPQFt71581b4Ni5LsEmRQCCJobDQQbIoByL46sXXlkpm5bsLIadUzNrLV98qb3B/74FdinYfEGHEFj7zBTyOORgLW/WqYn5/RDs3isT6xpZgMXag+9u7Vj49kWB7U5mmJLw4eIcPGthV2YcwuOoN4fKKgGK093jsN37jR9qrjSZ9d+nATp5OdRnfWwryPZmwf/UydUxedhJeK5+ei0BUqVxol0qhRufYH04tEMIxht3RUl078GEiGrVYJq1mg8+CwpPJr5o/pBwD7SRn41tJhDjoSI4QkFP06OhhxXkWMOq8+t9oLBUZ5PPJnxLHlH63I6YzzFQSU9idIMcRhHZ9LXYmGlCmKiZ4CtPh3p5IK5XzS4ukUrL/Iy3EZwtlzHIRF0orKhSbm2va13DQYWTTXPVux3JmGXXwWA0ph5RmwecLSTvKlIuMBLid352JTclGaB3nc0HVYcKRCRQIAgvTgyy14w7Go3JggolJAbi8uFBDMVmaRRNpm/VHcj2KZeL27OFD/Xvl83O94LzAaPeY1Okm+R0xb4B4weRL88V0CMoCnAkkDTscGBRbyGa/LQh0d3vXeviaXtfNz0S3XIhZ/eUXPxNUyM+xsbGloAR8qlmDEMRAbBcaQVjVFEMZG7C/CYc1Pctoe9CzgC+o3SxJGEwVTOuRREYa38b1jUWiuEBVBJUBey7mSLcmdrB/KLkK4RAwPLkYaTRy+RVB6Ji+C5mKRsRmpdHgHUcfSoMFQnGIc9FZRT7Kk9lMbFh4vZz9je0tNd/l8wurNTAJ8SsEo1QoabIuFV0AfK/ZtfxqUefvptOyUq5oJyenktHgZYtCAB0fDa5YvfWmfiamUSZG39SRuXgWGFKw/xM7FPkGJBcPBihRl0M6GdrmwYGN+sSIZax8cqrdLGRELmPObiafFXHtr/3g+4r0urnu6jIFXXv67JlNIRV65uJF4F7VuG7bbIJd5YqdA8nGE/b+/RvLEQfn8ds6xd7ns2+/+ca2Nt2qgYYIaQtTD2eOnxcSEO9srrgqHbPfs1TsH6hcbzzU6g2tPRM7/AEuQYhtcEXRnueLeXv9umyTKTaKE73jQATUV+ouEppum30nAQBhIR2QeXCzA2GiBspX1+uT0QSaX8iFyCGRn3BZAl2DHH39i19okqZ2yNKRyU5+1BHHPI/E7P27N/af/if/sf3bP/m3avhYqxEOgONS5+ZaqzcaUZ4RjTnrQuR7iuY8r6jJIA2mxlonkbLV7U01S/FITMxidsvUMm/IZxcnZcvGiRgM2K0tLB5gwrQ72V5c8iYlaY0nMhtJ5DLW7Q4EqeO+FAun5G+ws7djozkuTVGXgoWkzWPiJ7D/hURFMwRnptFrqmnxzNGSg3RyId+a53f/7v+8ROMXDgREAmEZy0SDaz86wWQCIbezgOKlKmBVNZuqC/cvPepi6dboMLlo6XDIlhz0IKfAfhvqIj46+mBPPnku5i4uMyyvDx8/EPu0Xq0qhV0m3Es6yZbFkxAX5pbOFvTyLucUP79dXVT1cAIkO6TyssYrlrJ2flrW4S2tFnVoX3371p48eCTGmT+KOXPX0lGYe8cWTsT0EL/4s5/ZJ598Ysdn57rUcoWs5XIZu76qW616abE4jjAhvUDjXt+2d3ft2UePLYfp+GwhaOZe6sPD0mU66mv643K9txPkIr2Xx9C9csmUK5ciVPH/cxlTKPEnXd3YsGarbZmEs7tid4MpQLfbtLWSmyT48x5/yC3Xw0FpClM+jxOOswvoDfVn0I3KPxK3H7+Df7VjnC9kZs3EybSAPnV8OxDLjZDdq2rVNnZ2Bf0Bw6JJzKSzilIivB2XpnQmIRLXBV0hptO3t1ZcWbdsrmD+iE8aYIogO/bDvX1rNFsWDYScBlY7irTgdooNhR2DdfZwN9cNXX7yGy6tSPcG0SoWY6ohZGEpgwMYAMhWIB3xea5trolVl4gl5KSSzKXk7PPNVy+sUFpTeLuzeJzfxf717ODwUJM8qAqfDeQrOmi6c4hXkMLQ0iIlwfTj6aMnf/nMZ7dKwKBhw4TdsTYHujhwTyFMfX1tU3Fa7LTY047GfcvnVuQ6JN5Ap6uVApo6vJ8hAtLYASPz2TGlkbREkoz2el2CxrG5dPpPun+luERZhwChzWy88IqstF4qWeXyQjujTz/91C6uLmX8vrOz80tOAq41PjS23Z4Nmm2xZWkkDx8dSps57U9s7jH7+ssvLR2LC55ncqIBO6tWLZ3LaDdYLGT1OfA7sGPb2t4R6oSml0KdZXKcTmQ8wqQttrxgzYzeFf7i7xTH9dK6DFiePD6UqTtaaJ45hfqsUhdKBI8BEiEpPOx72cWBNFHw2DFzuUoviwm+L2jra+uaaMLJmPUhcukCQEYV1mX5TPB51dLZlHaWfNZ8D9KQILWADOzu7drrt2UrreTlyQ3Zi10uyJjn7p0GGuSiwKFpbX39Tkc/08/D81LSFQYChC+AroTj9ujJA6vfXFnj8tr8YqKaGku58niX1hv0VZPHvaGSTVi7ra2U1Ix9+r3nev4Y7GNhiqwFEQzGDzxHJCw0B8Rb5nIFrX5AzojEA/HjjBPlxjOCsINbFH8W1Gp9a0uTGU5C8BqQ3XAWF6gWBkNpPvldMW6XrnQ01DN6/PihIGC4CwxflbMzCwZJ9lrVSoP8Vy55vhffn90oDTsEtp2dba1sYFGT5NQhLUdEu7zeeaLx0rmk3bSH4r5MRyQ5ha12cSZ719W1LeWk0kxJF406AXkn+cCtjgiMudWSkoGCQa8FA17LxlN2USG9JyyeCU14s9nTujPg91gWwi0Q9GJpo07Xdh88tAv4AfGYlBucE4hamAt5/qv/8r9dxlMxWa8Bu3DDMvqubqwp5ikUjEq3htQFGIoDwV9MjBjVAz+xY1NWp0zJp3edKAv8kLssyKnEq3fYtx/+6NflMrS3vm7lSsUGnaHzBU1FbTKAsUkawkzfG1stoFqKGXmGuRWXNM+EsFIisssrCywuU89ybm/eHUk/hgHFbPyX9GvZsvl99vHTZ/azL/5Mu186cOwPwe/J0CumMjaZO4P/8ocPlsikLJMpSDQ9mPTt6qJi3/n0U/vBr33fgj4cQeZOKH23M8WC71cvU0z9f9W04V5jyuKanV61fq3fg6LCfge4KhgK2/NPPxWc7PUCR5bs62++sr/5H/1NJUzQIXO5w1jGEACjfohhvdFAMWEyVV/f1DNpXDdEX+8Pe4JUmVjRzAo+IzUjGlGnyF4OolGteuYCokdjGSWsrm9qz0JKEKG+IoBhTtDr2ObujpWP3ms64DJQvuvWjp0QUO31WrFU0ud/fHwsfa5IMRHg6bEi2xRIPnGpOhx6nmlxbVVT+HqxZJVyWbZ425tbQgzYYUFQwmoNeI1CiFb00cNH9u4N++eaoszYSwP/fjg+0QQzwH3Iiz4V7dhYjEfsE4Fwea6wqEmywXwcBjTNC1IeHFUgbQgqm5smHqXrzNjRH0ngTkIMMiY0g4Qds/tnomLKYookvQZSHH+e4pnh4mGCZg8ZDcvr+ezCyTT4DIAEuWQ4B7JyMxoO4H80qMQjXuuycIHEzlkLH1yxCZH6kJKyMNvY3LW3R+9tNOjJKo73dGd3V2e720Sz7YhkFM2rutMXwgZlRxekCPM8PB47gzwGnAbqMsKmMeoMUoYjQa7YFiViSRXu+lVNOz0aOdjqNAQ0b/yenG/+ObslWNacGS461kVIrpRLmc1qAgddoAbw3DbWSzboDJSf2x30xfDcWNnQZUy94LMK+AhR7+qM8nVpotEucp4kvCdwe4GUbUvxfzEm+ZuGtKxMh+0GpEWeVclavbaeDc+c80rdwuiF58NFT8F/+bJsn3znkZ1fHCvXM4ibjrxu27oAWZmw3+PfBdqlMeMvPmMmM/n9lkqqOXrug5HF7+K80F8GEwkRrFYLWcuk4kqIIm2LGkjyz+2YtZBrzHlPgR6RIiLB6g2dUQyoFRpP4HEaUBosSfNIgaLhWiy0yuMs8TzgLbg0G9CXvtzWqG0MVHwzGtT379/Z1t6uXM+AumkwOKeQivgd10srgpEZQERYC7u6D5P5448/sWarLgkU9RaEh8sXxjJNxkcfP3VnpNFwOlSIdemMvX77VsEZmCwEwy4V59GjJ1YoFO1nf/GlQgMWc8xq/NaqV+3Zkwdy5Fvf3bNvf/G1fk7pbJMRBcnDqt/e3LFAImrRcFyNwdbOuoU8AQ0XeIOD3oRjfuVcY5HIc82v5PR1mEpTDIwLzDX6Os8Yz1H7yM1mSPD8zn/z3y15Cym8elJLj7wuHz5+aM0WH3pUfql8c2VE3jlwkOXZa7YdU7JRdxl7k4kOIx8Y/xxzYjoSdgTTyVBdIdoqmFF7m9ta4NNFwwgubazau7dHchYBiiIQGbmG8lQRqzOJJIH05mLURZVmj8UY1HEEvK5IgtvzIoGR88CAMuqVSwulE9Irba6t2vnxqWXyBfv2xQvBItsHezZsdiwQwSwfOCBlvSFEKhbiXKYD69207Pu/9gP7/Puf2nxKQfn/T6a8dPeTKTvUX51M760EOdSvXr2yRqujSZAiwhRJsQLahcmG5RyNCMUdWAaoMxlBEzhVzBQQ4OHBtk36I7GiEZBDVjg/PZMZdSLrhP/ZFZb0c6WqsCNgZ4mUBg2YpkR8l5Npl0TSbupnoMhxaWN9BiSFhINGpHnVEPyLTdjm/q6dn5yq6FMI6eq5sG5urrTzxm6wclYWnMbFS3cd9ATsnQhBQU1LsGn5fiAEaNUePHmkbhONInto9M2peFwaY7rYYNiv6U6WZeOJ5Ysr1uqgy/OJ6Ym/K4WCXQvnTNmDTHpLop1K6q6ZInBc4pykkhmRntJZ2Mj4WSxkRoJdZL1WVSODMJz3ARkEkE8oFNF+kZ05nT+NyHn53PK5jDxGOe+4ovD98JSe3gXE0yFjEnFaPlM4d/n0vaBB8kR9OF5RENExplL6PLkw+N6RKPspdLAhhYETX8fESjessGavm+gEpWF6H09ap9XXLr6wXrRuu2d7Ozty00JilIknNWVxmTEV4GscwWbN5xOJhGcNWQTtN39nwgfi4xIYY8eZSNlsSKpQX/puOnLkBcjakEAhzN/a3BZk+vVXX6sY4jaGppfJBfcd3mUR5HAwWyy0h+f3oQnH47vf5nK4tecfP7F6vaVLiQuTZoNJgEuA4ggrl2kJFjA1QRdGwK9pl+8h8xis7UYTe/TsqXTa2HQK1fF5dRlwtvjMIRXSYJDYg+wGcpYzk3dpJ1zS1LfpGF/jgJKcgEpjgYikR6AuXI5EBA71+43lqsXn5PbvcV2i/BlgfOoQ0j32kjJ7n97aJx8/Ew8FdzOUA8XVoiarGNKbQc9ioZiFvGYfPhw5pGSJlA1SpE/ZxPy+yIP435qKh0M1Fkhg+j2aPZKwGoJlef6Cl4l4M6+aHljdIR8u6OYmaK+7NKmh7PhxPCIpiKCAM3ahaMM9S/ORKoN1rMLNE3aLr2+no98XO1FWDJA8WQcUCiv2iy9/5pK3cKa6k1zJhD6FJWxXTdz+zrYu5eHtSASnkD+kZqo3ptEvKC4T8w5vyG8NfIGjQZkzaMDRcxrLUQy9PWcSBPWm2dAAwufJOk2o4uLWkqmc5HyhgFcrKj5/vN3Zq7bbA8uU0lY5KQvCp14SgM50D88DXoozLfGKKOb5gz/435ZXF5diYcXzOZcz2OXlgKqMjtL0IOhWIRthuQXTDaICmYmM9rDiYK7JLxQdIfss7JYwPV56bGd3W479W6VV0bP5Remir67ZsWEWP1UoKzZjsiMMh2R671WuJgUDjSP7k7j5FybZgicWk20XcWIweBlfKtVzK5byVr2s2P7WvvUhD7Q7FibOqte2Jx89ExGlmM7Z6VlFjjvsbIfTkaBpiDJMhGSh+gOgS14VgSwwVqtlv/nbvyUZC4QXCucvIV7kMbLJAupwxeL+MuUlZ3r4S1vBoH3586/EesbTkcuUPSB7YgroxrYjOnEAIR3w8JjOOJQbW5tOdM/XM2f4jK8usBuexzQNqWxORWbU7mq6Yx+TjidEXvr6xTdqGLLQycdjdZ/sRXBlOX3/RoWKzhaIKZvMy3sUPR+07+rpmQ4Ue7PrTkvyAqjrTKt0blfXTVvbKNnDw30bD6fad0FQY9L+8ptfWK/elLn6g6dPrX55JZE1Hfpf/9GPRJjAvxM4rj/sa6rD/YhUH2QQJHRAgOBSgejAzhuSSq5YdI1XhCitlmNecibVoC0snc+YEVQ8u7VSrmDv3x3pIuUiQgYWjRMunLHKRd2Oj8ti0AKJ59JZ7cVgUbaaXZF9WAOM8F29i4riDOL2wrQJoS6ZiksjDRGOvRIsaWirdLtcSJB4uPTYB11eEhQRNJ8vqAJPziI/d/nkxJ48fiIPY6X9eAK2slJQIcIujX05rFLgNQoz0WxcvFhe5rI5MRInw4kt/WaBaMB8FtL5Z0KTpy7scli6fhfgjbHDuOsYraA+NA0UY5xlgPBvLhsidCEjA5o/v7y0h4eHFvD6tV8k6YjdNg0UyFUh57JUkV2QQ0rsGRM4cD6JT5j8ozWkSEBC2T04cCbz9bouRT7D6XCqHT+kjnKlJnivmM/b+sqaLbwL7WyRY9AsDVAVTEn6udUZzEPOIf2q23HkwClTmc9SOUz3/drB8/t8+80L69w0LZhKS/vbu27axvqqdbojOzk5EfFGWZ0JdOt5++yzz+yf/bN/rlUHTT5nj8bq6vxCDcES4iLPoFTUOilJMlAuZx+Oj4T6MIisrqxqr4hxANwGUCXYr+XzS1njUcxn4559/PSpzOM5O3mi1HpdyRaVrysDkVs9708/+1xSO842cDM/R/kDKEtGfBSGj1AQlikxZl7FkpExitQIzoMSo+7iGVmtcBlnEhAvF4JF2zctrUzYRdMs8TNwyV6cnWtnq2fm95sfi9DapfaKSA9HJBC1OrqYuJq57Lq9lrTWIHDXjUuHxqVTkkKxt5b8crHQ1HlWPrWVQt5OTo+tCCR7u1SgQbqYs6ubpnmXQUUZJlJk/t5KMy2ZF2uGwUipX9QxCE00jBGvaY0RS0a1e8X68KR8IRkTaBO+xefnZUvEwlYgpcrHxe7g/6urG4slY4oupKFg5aGEosXcVvIFeYQTM4o2md/F84/+8T9dshfLFfLq1HCtYPdJNiBfHNcfzJBrNTxffZoScNFQ3mkYqcXYwiEnHmZ/CtRGDuhiDsy5EETBy4bBMxMK+1I0QSyGgQVwl0AMz4G47g61JKe729zZt+p52eJJPDLDShZBjM2erHx5YaFQwrIpEhtatsAWUPtAjBPG2m/AiIvcRVNJ6L9YiMhCh0lndg/lwGQTjHYDYSPqXDaSSUsn4/bh/bH+HIU5lorZT37yQ00dEHHQA/4qzMsukSmBy/H+MlXGnTSmkKNQ1C2Uf/mLr17IqFlOI1jFxWKCS4FCYM/B6IwlYiLu8LPSbT9++onSUmAZI3PBnpHLuIGj1HwmJySaDbI5wVEGrY6yKzmQFCQOKPmR6UzWxguzSMgny0FgSOBI9hqbq8BRby2eLUh+Q8NEd/vy5Qvzelx6CP+bgg7jmGkImAxm4LzXt5thzw4fP7JkkAmuLLkOxQJt5McPH1oN+UQ8KUiHS+vg4QP93vitMpFeNxq2vrJuX331pS4V3Gp4PkxnWCs+fvzEvvyLn1mzRV7hre3t7tubt+9kDybW73gsQglvygQSAAAgAElEQVQNXjIZlWsJDQM6yMZVQ4YHykBNxRS3pgSOWERnBuZ4upCTG4oSWCDD9ci7vVXQNOeHnFaY5UyuyA9InqO5xK1HLkBTJEjAm6AMC4c4RCKWTSXt5atXWj8whWkloDXExIZ3jjGPHj3WZM+/z/RcPjuzldUt67Tr6vQD/rBlcymJ9jFYgE/mI4ptQhzcUnKtv/jiS6EXzgrEbDmZS/9Xuaw6JvBipv0zU8PJ+yOtA4bdnv4ZzyGajLpEHS+knitb3rooLGB7wghgHBNUAElIId4L06XAhRgIs5+Ehb+qnx9XK84yOzcmUwVRxNIydeGMAr8DtUOh4/KmeUbDyKV/07g2Mkemy6VcyeTY4/PZVcOFM/CZwtm4aTf17PhlaeCr2OLB1rxbIfBZKcoL9Gb/0CJRn/49OaDhlLa+aydH7+1wb1uZsicfTvWu8j5is0ez8Prbl/r/mGDrfP9IRCS6p08/skr5WOeOiQUG90//9N9rYpf14smxpWMpm/tQDNS0v4RwBKQM5Mu/x2XHdMqOnJ8ToxQsVHkuDDU7W5u6GPnvDrrGQc20kwThC/j8aipo2GhMgeCFZrHGCFNX86prNNpcnDBnibJj1/3m5Ssb9ghJB/0BWZyptqrpJy6u39eFR/7x/HYsW1eyaPn9cDqC+MYlLcOHWk2NC/taOA5MazwzZe4ii2q1BDFLYimuS8refvvK1eBAUKeVz4PfjzQnSK/3blzRUFR7TGolzONOb2j5RFpsaJqp3Y0NK26syrITu8hVWdcuhXiBwDUqkAKj4oE8ffhA3sc3fTJ0Ha+EsID2oKcBg+zVk+P39vzxU0XIsf5LpAp2eV1XM09wAv8MiR7Pi8ZrZb0k5QJkRM8/+If/ZMmClWkHO6xEJGYlRNWzibq9aDgqWjw7KCYI2aGZkycUVgqCWIDs5FZjpD8kbB2rQeV/zuzyqiboFsYwP7wMEzBIR9NHEDO6ukbdBp0b+b+idateXpk3GNU0yGiOAwkHgcU3uyN2ILCu0hmIF0tBKYX0itx8ONjAoBRiKPTv3ry1v/bpZ3fU8Jms2rjsusOBdg5oIfnru9/9rrp8CAiOhOLXNEInB+nh8x/+mv3w1z4T85YF9nTuYFwuTC7x6Xior8tlyqWK8f/9Zar9Fi88MV9edKavndyAXc+dvZymRMz/B0Pt3lbWV3UoKQzsWEdz5wlJ0wB2v7JeEIyC1ANow+MPitQSustehPlGZBQwK2SDYnHNBu0bhadDIMIqkalliGQGw4Fw1MIhvyOV9cdWv7mxp8+e6OXqdOgsnVvJvUtUNJlS0RkP+nY7GtvZ0ZHl11ft6Xef64xUTs8tHIlr7z2bjS0RS6uThn2M6bjXE1DBB4rlzFzXrzUte7wLZeNi4kFRfvzksTRznDkmcMw8UumkKPmwUKvVmqVTabF1YV1zkfEMscC8BT1JJG2o4uq8QW9uGpJ8sUKAIAHzkReBvE0isJg2bzCtx/D6TucJLEiDBfRHxB/NDGSgXruvYsGZA0WQEUS7reevvbEtVPDuNbPIXXjRscFEogBsy+fJrodGBVkRf5c1HPpj9kqXVUsnE/q9NzY2jV08mkk+i2AgrOYPog0TH0VDHAMPeuikzb2uqDAZU2SvqxeCcoHCWWdwoTSqNUe42VgX4sTPx4QPDEioAM+SAs7fU3EMVHimwIQjsY1JTyHUnfUBvyfGFTQx5EUyYZJSBDP09ORY4d4wU7H1xBcVSQdsfFzQgOohlWEHSc1hr05sHZ8lMCs7y/sG+F5HWru6lMEEmlFNqHeG9JxL2TVOZy69pXphm5sbsgPknQYZY1VQb3Wt13QmCrv7O1ot8K4weZ98+GDXvZ7Cwfks+QyxWmWSQmoDoafVwhd2RVMgjS+f/fqGK+ZcmEDYXIKcR5otoFBga3aFhHlgNs/XxqYPSBoNYw8IHt3s0ixXhKXNQOKkJTTZvDNcThjHgFb8/MufOyZtv69nComNWnC7mKnRodEmxpHUIAh1JBeJVDmfyTSe8PKNzU09e/eg3fqKWuZ221u2nE2EPDFxYn/48Xc+0TsJkkODzMWLZzsIBKsaGjKGDhpz6jl1g2kfhBGYWryHm6Yj08Goxi94ZUWNBZcqpFB+Rrg12IzSsJKR6xz2apZfWbMJjVIiJQT15PRUwxx1hPe6TygCn0UyZe1W1w4e7lssGrQ8hiKVS12ESMoe7R1YA4MbuYL5tBpD6keEJDIaGpmTkzPzkhwEgxlt+6p7VuyYydse3wKhd4X26DKFpok9GRZsXDa4lgAzoNND5wjdnQeOdyL6JuKoiqtrwsh7nRt5Z+byJe0a+IAq5xVNYUQLdftdHY5YJG7JnLPvYl9A9/bu+EQvNtZkxRRFsCpbAwy02ScSRMzki5EBfqvz5dyyhGYz4U6mtnf4wB4/OrQ/+j/+pSWSRXt3RG5eUdMzhKT1nS0d5DiBtKGAihgFmAYABiA/A3+eAgjRgX/OFO0srvwqFtjRwWwmIuyT509lKME+jEL9q5OpLtOhyx+kAKBd+tXL1LkKEoY7s2++finNorx774Jw7zWlF+cVXarIE5hmcb+B2dqfzASp8mKxo5P7UCKtIFxeHpoSmNP5TEpQSTQcs2efPLfK1aXVKlWbLbxKmQGqfPjoiXV7N1bDBqxYsCm/r/ltd29TKUGN87qeA5e/o7+7oPD79AoK7U29ZWu721Yo5ASTlcsnKgx0hlDd8SvNJ3MWi0R04JKprH4vvr9s/ORu5WKVFE81m+j5Pzg41IIfQgYwET8DDY90nshGkikLMjkUC5pkMaUAuu13WzK858+CkPAMwxQ+wqyDiNPRKdLUTSU5wGIMKE4uR3jiDgd2Wbm0qwb75ZyKHpcmkx7nmq81ny1EqHLd/JUCmJnyZLKupBlnKM7nxLtRV7xVV2kb2N7hBQ3KUL240Neg6FBkgeL4C79ovhY/O38V2JtNF1or9Pv87knBVEFSV+p1mc1jCE8zDCN/0p+oiCTSGXEXQGKI6uKdpAjSFDHFAPsS95WIRCwuHe/YeXBHIpr+v/nma4VaQJC6t31zlz5NWV6yllQ6rmagUbtWbFyl0bBOvaoJiHUFEDwXICoB5Dx8TbgIICvFlTVNODf1uoom0ynvHdaIiWjCgqGotQd9a7dc2gz1gQtICTGDoXZ5TES1BjaSHjU+Lsj+1j76+CM1qEg6aBDZb0HU+vjjZ9a4oZ6M9NxAVfBeZQVCo5Eq5JTukkqm9LPw9fE+LmRzMgPga/Z6LTU6sKw5c+1rcjyTytakCYLdLQMJGN1hp+VlJ04NYreqOhiLuZoEdItUi5SZfN6hPPItxmN3IpSpuLYmhjmQtKIAkzF9XZAyRQkm4zKRhwFME89+FIdLLk039ZsScDCDoAGgTnChg6yEYyHZuLIq0hrK5wItqGk0gkp9CYSsSozddKh4S9ZB1KBoIinGOkSjXrvpkLghJLWI+BA0Z4LZgW7J5YX01GxKHw9hlM+I/zBMyPDmLoqSZ8y/hxZdLO3qlXltZs++81zSHiSCGAZV9OeW0hAnM0lFhyLf++5n37M3376x0s6m05STo9ztW2mDdKor+/yzT+12OHH8g0TS2tcN6xEOHgnrWUb8QSusrehZMYmyH2YvSjRms0Pz3LPi+qpdVqpacTFs7u1v2e3tUtO95+/+3u8v/UumMJ9dEj0UT1gsEZEtU6VKbFpFH6oOPYaEy7mgiirOQB6/FbIpW11jKnSxRC9evNBltWTXsVpU8gpYeeumaw8+eir9JqxNL0vhVlNJFXT32ysFmSn3x1OrXzfttt92Ti0Lj1Wuara6uSVXDeC5NCboIb9gRBiK01Hfbr0BeSJQvNm9ETrNC/nR848F61QadXmOYksFHAerEYanUh5oCgbO0IG9IN3NZf3actm0rAx7nbb98Mc/sYcP9v6ys5391cmUC5cD/asw7z0BSXtT88iDFM3bm9fvRQnnkNGgAP1xsVDUFCOUy6vzYVqFEculv7GxrX1pMpOySCxi49a1pDC+IIc6qt0d8VEP9nbsqnZh7WbPfvSbv2mv372RTzIC+0Iuawfbe3Zartjugy27LJ9bLJa0/nJugduFRVI4zJzJBILFG5ATRYT9HhAqPycyJ/Zti/7M+vOJpQoZm6MB7TQ1ZaDRoju+7vRsNbdi3eaN/fi3f2zH5RO5KKViGatWLiVPQvjNMwGqWtsqST+IyT5NHR0yBYUXFesvJi+Yh6fnF2oc1tDbNgnjdhFVW1vrmpaAk7gI8UYW03U40i4cTSr7MuDkAoSl6cCeP3+mwoTpY7NxI50oZvJIlLj0Hzw4EALDzpY9IExVhOfstJmMd7ZgiTpYH+ML5CBAWxQHkJpgKChyFhAiyAwWiuz/ePFguAPV0gzcJxOJHR1mb+9xF8dsapPB1GJ+Au9NO2x250zPuE3h/MXlftNlss1YvXxh3eFQms/BcGz7O/v25//hp2JFwxy3oEe6Qj6PZD4rmVOlfK49MPu+1hV64C07OnqvJoMCCNzOZUIDlF1ZlbXo3t6WPH0xa+FzvajVrY3GcD6xJ0+fqRhj2EAD/hdffKGVC5MQFxOuOjTCMHnJen3ymAgvpEO35vEvpZ2FkVwlOL7Lu5BTU840Vsi4gGn+7P9L2HvF2pqm+V3PyjmvvdbO6eyTQ4Xunmp3Gmam7WmP7THIXCHBLfINiIsRQiNxw3hswMIYMWDJHgshGCQuuATLEpascfdMp6o6FU7eOay9cs4J/f7v3jXlRpgjlaq6q84+a33f+z7xH+7s79nhxbHbw9VqbtzqcVxACl7OEtaAqHsFfWZrawV9zsuLS018UMT5yqR8adL1HTab4nFWmw2Nx6cTBr0m6hX3YGO7yC2+EWRZWO26Yvfv35eYCO/8+priO6AR7KuXL6SRiyQg8aQzGpjPvKJ/kWyY8kFb2d3ZVTIlwSIHCQecLq6H3GJhRfcNjm86nrQmSNeVFe1l6bBZzdC0ENQpnIJ01Kcnzt6yP7CDg3tfOXWhLOQPBrRC63fBRcAnTmkiJF3usAMBATKi8EcU4xjsxhLVNUbLNRVooITR1g7QaDG5GI+kbsf53t/fE4aF+KCEjNZwqawdJnfx9ZvX9u1f+4b2jienJ3pPJHqSqHbhV1c6dzwbVocUs8WVvHnCQRWAdP8Hm3vmDXilbraeX7FSvW6bhaLdObhrh+endnF2ab6449Fvr25osvPt737PTi7O1UmGAE2FkH5M28m7Q0sDqlviSDMSrqKHIlkypolSu1YzW051tpdev0VDjmaJNjE4n2atbhtbRQuHYprGeP74f/rflyQkdg5a2iZR3UCEwSuVGNBNCdxgen3zR0KqZFQlppLikyGQ//jxI7X9tO5C8kbCdnJyZDv7d21lJW9HArdErDueCVXKwc+lV+zd2xfOvgve2RCXmrBlM0lr151eKPtb9gnyf4wz2jJrN2riHhU3tgWWgP/H5eLiYElF5RCIRSwW9qmToKK5urgSNaM1dAINLI+BM7OPc9UYi+ylHZ6f24OHD63X7lk4xmfMaOfAS/7bf/s/FFgFLUl2wcgp/mpn+vWdKZ3pbXUmTViuodes2+7Z8+dfKMhLT1UuGWbFjU0BmKBmAIwaDaYCfpCIo8GwACIal4RCGh3xvNCmRTnKL51YfAs76jQIjux1/aIzzG1Qr1l+k+fl18WhOyrXS9artVXpN8dDiwWjVu827b33n1r15Mxi2YKlSXjjgYUDfqt0oCtsiDPJziMaCqoYQfKQz7R7cNfxgWdze/jwofZE0ImAl4PcQzkEJPL23q6qYMauWTnSNDQiCrAvCXqtM+joAmNcQKM3nMJ7vK+gz06OsSydkZM/Wyi4cgE5V86CD1egnnu286kQwOzjqd75nFxIdkGAYAA6sadGZ7p0cWmpbMoyxRWrXJXUsVBgItzBuBRgDYEUWz+WhQQlqD7QQUAaMiblZ+Oqw46TXn8LNCEqKvCIQwFNP3q9gTXqLQUXOhykzQDppJJxTG+1e/z17/4l+9mP/0znnjPKGIxCgXMKCE0m6jMKwoKS7us37wSmmPWdaDcANPRTuXNcfEZ5d+8c2GXVTWNk1xUO27jX0wqBMSuUNM4Tn2V7a0tTjmqrq/ErFm0kNQBkjOiwIASoBoqRn0PXz7O99QKWwla9Zqvrq5pElc4vJGwBkI2kc+vNSdcomlY4pg4U/djBzCNTh+rVhQooOjEEYiJIBTad8wmJlW4ijLjHZKhdndZC/Z4tJkspnK1v5S0HFmRt1UqYUo9wFfGbz4/2dJP2zbrdhnZvPEOQ3rwDkjPCBaypfEH2e0kD5YLpxHS4sNOzd1Yul2xjfUfTAtgM0qZuogZ1bL5QVPqyr754rrE8hRfPTh2++SwOUM3MGi1MyPFQ3lJ8YcLRrNWUlA7u3RfyfjiZqOCkiUGcnckBHT1/JgmVYnPUZzfpFf8fP9XL8wvdCzo/ik4oX/zZF+fnAjrprmTSmiiBl+BnkoidN2xSRZ5Q8bbUWcGCrNWsyc6Pu4chOHxM9AAAzY0mQ1vJZK1RxZ+2JdQ1IMiz8wsVaEfv3lrEF1BsYBwEwv/o3YmKq9WNgmwKacBI5kxrwF8Q3yh4OPc0J6CTAZchBRv1O4tO/n8EVJguEAufvv+epXN5+/Tj56KqCefgDdh6oSCsCZMlead6pnbv/oGmH9cATc2UcJk0rRZWbHVry0qyxQxbp962dDIqaUIckZrtrpL6sNO1rc0NqYThG0ucx+TC8w/+u3+6LK6tadfBHgiEFsGl229b2I+D+MzevXqtGT3m2nRKWA/xUiVg32yLCH52dqLKhc5K+wssdhKIB3sUBJe+gOTeWrWKAguSgBCG6SDotNDr7PUQ8MYFA6h2Q8tqRBnuI8vFWG2G4HpWaiooAkHqB4wCDQaRdMA8oIWpFqGzAPZhp8YoZjLoC5hCxYkoAweIi/OTH//Ynj17JkNhFvdUSJ99/ImqQwnYD4cC3fzlH/6GZXNJm40ZyWHp8//emYoac/PXbTK9RfICfCGxVct1O3x3LDUgDjbBSWLb4bC6HLoGDnG32bEwrhCxmPXhOOWyCkQATajEI5GgBBKur6sa9WIBxTgYQepEPGrTpdeWsg0aWpL/Nl0Q+IaxYBjXkVHXpoOh5Asvrq8s5EM4nn3SxLxIS87w5czL7xMJOFxVuKSMwPh82XTEBiOQhIx0lpI9Q8EKUBQJN4OU4Xh8Y/8VENgGxSzUcdDo1c5UdJOQRpBhwAphp4EMuIgOlf+e91lcXb8Z+Q9UZDnACz64fcd5Zk+/viZNVhIwyDqg83SGfGZGd4DVquUrFV7sduJy+6B7dDZQIETzhawMj0m8nA0R+NG93VhT4gCkxOflmXJHuPiMTSkgSC4UPyR5RnAUnfzcWrUsgN3BnX111RRE6lx7PT07uhGKLEbPaK6SoKEnMV5CLpExMecZZybQtoAeeAbSU12Baz0WtJ8vDhqSQuXRkycKjuVKQwGIZw52AXT07Xlkv4b4+q0WLEVbPJ0Rv/bRw4cqUn/+80+VuGQSv1za0dsj++3f+ZH9/ONf2Le/822Jg5CM8XoU9xHziJvnxR7/1i2JQEtsQOULrVxWRzwDLLIkpxeLa2d2fnXpvnOvr6IcNTbeNd0iSP18EmH2lgoMkumkP7N2p6ERdzLF+LkjnjHvNIDbCwkTn00UhwYDyyGUfnJuuSxORiMLQSPZ2VJ8OATpnUoobkEN495dXF3L/YY4oOnEl2dSlQqGTAny7csXFo8l1JUgwcf+n4IIZGsLD9w7d+znP/+54iQ/4+jwWNMegZwSUStdXcvsg/etHbU/IGRstdZQBwpdETQvHTQSesTLl69fOdBeb6AOlLgWCwW0RmDqB42Ic8d3ospA5o5fJCcmRpw77vXl+bkSG+um2zOJzCA4F943IEGoT4icxKIhrbj4847PLkQzAyeBW1er37GN1TVN/GicPHLc6Ukzm888G7rVA10xhg+Azaqlij14dN9yxaImG4xkNU0CTAaaPpdTQpVFpddv2XzODk+OdbdI/jwTaGbsVtkFx0J+YRB29u5oivj4yUNReZBnJUk+fvhIVD7Gti2SfyEnExTpAO9sWL/dtbOjd9L/nkp9KqbCgHUmYg2A4hB2YP8OhW4ydNoITJzWV5H97NnK2pp5/uh//J+XrW5PIAZGXsDM2RFt7+5I4xKBeBLMJ589F9+QcQedE2Oj5WKpETBjqcsrvOsyAsMwLgAkwYuLhwOWSjixcaDxEb9Xxq1QcZrdgQIdY0R+BpQUdpkAkTa3duz89Ei7MTwb/9WPf2zBeMbxL6PuYNAhPf/0Y6F7AMRAq/FgywZ/aToWIICKwu1u/PbZ8+fajzx89kQIZQIe4x7UixiZAiRgv8IBmGkXv9B3+P6v/8B++BvfM78fgXzcHTwCgPybOlOg7A68wdDENH4kSleua6JbYDDMLwIvlwueFJUlKEgs6BhFczm0X0EI3Y/PXlL7RI0Do+ijrukS0+Xdu3fHGk0k4jracTISRfyCMSqmvdVGR4eT90NngtF3fqWgCg8tZsj9/FwOmcQmvA6IQiDgch69facgzjMimEFy5mJg28foulQqO2F9f0AglV5vBGpFnVmr1xLHDH6ctDtjEWfX1mpbt9nSyDEeCWoMfY0r0fq2wBmsDaBLcNEAlHHJuTwUIRgL8IsCgjUB8n2cW7h0fD5GwOFQ5CagBywaD0kPlh0W5yUSjkrRh26M6QRYAYIWn5GdCcpZ7K84H4BK2OuCvD1681b3gDHct7/zHXWg2K+RbBjxEuwFHspk5bUKFQu0onaC04Vkypi24Bh0foopeVCFWSqVkBZvyBPUKI1ghDCAeycDfSfeC1U5fw6VfjqWMH/QJ1cXJDkJjgLP4Qc8nqjDAnkog/NGXbw77jKJmOSyus7/zqkbpfOtN9u2tbmuXfSghzVaSIGQzltneE6B49PUCrAWHpwkYwoYRqHN6rVThMFQYcT0wDnw8L4oXvu9lp2fozYTVxAHzMVIEOAZ+sTNbl9UORDU04XX1goFK11dSkJuc31V947XxzkkwC3mBNqkBfw+FWCIl5Ag2atBs4tCdQsFNfJGIY0OB345o9vxoCNAFW5H3Ati3/r2ju6iBFQwjAApi+RpOKrv+O7lG0leomSlXfuNOMFnz7/Q8/lrf/2v2mA0s7fvTqRfDk3vVkSe9wZ6vttt6/mS0BjXc3Zvx77EC6YaDx4+1r2E8QDP/enjxwLOcf5anY6AYTOUoTx+68E7R+Qhk1WBQbdJzOG5I8yBE5ImY0xCRjhALSybTklpDPAixY/WFFlchvq2f+dAMYcGpVAoqsDmmWDjRsJmLA39iNzAXcHVhkJA9BZiPxPEKR66De1wQRKjpvWCVQEqcaO+Pbh/z5K5rB0iZB+OOo2CkfNP5nvzWXj+JCx290woOC8UuJVySfmFnT9Jt93qW8Tv0ffe2t61NYRGbKqd72yMLZ1fBQb7Yc48ojHsgDUtYlSdyksbngIb6lSj27OQee3w7RsV42MAV8+eyjoRMBZj626zIWEXgFjEarAgTGg9f/CH/2DJQ+cBMQpgqUzHg/L/3g6Ug6DGXpB67z98qPk3iCpJyiWT4mei8NLuI3sWktWUG/9EJddWzKVt2GtZqVyzwQTfubhtrRbt+OStNXsTjcwQdEB8fAGyqlUziCdeT8giQb8lIkHtVpQECEaxpMYU5yfsrYLSXqXjysF77LRUfe+ub9hiMbGXL15bIpu2x4+f2b/60z/Vzoa9azQNkKGn0QKjXAqDi0pNqMPBAGm1psXTmMZWtTv45je+Ye8/e6ifiaAA4xnHM51KDYYqn4r+62Nekumtw4bAJdigLWaa6Xc6A8HdQfyBeuMX9A/oAr5QWKLcbSrDm+psguQatk+hsC4e6NVkNm1XpWs5/EyGExGY5TkZu3FYWE5t0BkIdOP1L80Xiet7EohqpbJt7W4rkeAlCuhjNgU0xaHyqUNJp0ByLuzt23cKQsVszk5wYyGceZg2+ASIgVc7W06tclW2uwcHOlhvXr6yVDKvCi4eC9u9x/eZqgkY9u74UJU7Y9nKxZWq8fxa0aLJmI0BJw2G1uxxOf0qMACB6QxWQIXHBcjAFQLbNYo6gtTe/r7GWlxEChYuH0kDMARjLpDIxc1N27mzZ1dnF1KEIkAzGkXWkPEzwgkb2xuOhI0+Lb6x6NoiArLEmjBmJ4fHNh9PtQbhXOF7S/JiqgCvrl1rWDQeEwCFnR1/Ph0mY2XAVLi5rG+syumo1+1ZtzWQnq4n4LWPvv1Nq9arthhMrFSpWyDiRDtuLcIYUZFwCfoUCuxkt4or1qZLTiSUJBoVOp1dUW9AejOpoWCULytBxGvWarfs7sFdIWSjiZTWJ6DpeWaAvhAwQNuYic9i6ZSE0hhdD/pWLtXEfbw4O9Pf6cSZStEJIh04mQxugEQTBUNGgu1OW901Vf2kj743xQE7RiYcXouzShjhzjK3/PqWpeIRdVVXlaaEPxgH+nj+4aB2bak0BTVBbmrr2wfWbNUk+4a93Gjhs7V82oo53E3QtXUSn2i5Vs+vbAaSV0bhzJZmFsNVJhHXnQIV7LuxO2TCQiAdtvFKbdtVqaoRfbl0KlMKTd1CcRuNu0oWoHYpaActztHIjg7P3IQok9Deme6bZLayti53I37m+08eW5ezTocDABBKijGd69l7731gE9TY4tgPQv8ZOszA0mupTEbFEv892sZQ0+4/uGtTM40zKWApgLmjqM7J2SjrrDNJoEg7QntEGQlwndzCymWNjrmfxBTUjHDlQV4VgR2mBUirMrHpNuv6bIBCnz59ovhC4cS9p7hmysLkEvoWd88bCGiVsxhNbNId2GAysPc/fGK1RtuOL65U9BEDuMeg58HYMIm5NexQYTVl9RVUAd4oXVoqn1UBub61ZdVSw45ev1NTxxsAACAASURBVNBENZ3JmW/ps8agpXi7iclCtaQROOL0ACOH1bqmRVuba+bz+C0QTLnCzLuUuBDypElsIQH2RUNWqbeETUCbeG9/166uKxK/p/lDUKewvWXnZ+c27PbN8/f//h8tMcLOFFaUoQM36DiQafDyCFjdbl/BBBuhSrUs7VweIgLd8XjKEYo9C/OE/NasVjS2YcwYTKbsYHfTIgFTYEeNxBsIqVJheQ01gxYfhwmqEdp4F5xCVq01Dfwz4INgNKADR1fMYWOksPQtbWNt3Ym7B8NOTWQ0s2fvPTGfb2HHb0/so7/0a/bu+Mjevj22hwcHOoBcLiomV7GjXmG2tb5hh+fH2otQbROUqZKQmcNg9rd/+y/b+saKXjBVlIBFN6INosWASBv/xYj3Fs1725mKZyrM4kKm3telitXZqy2RYfRavVa21EpR4xJViYUV6zZqNp04lxefH/UKnxVWihrNsRcprhc1ymiz343ERCjOZoGCt2xzbVWKRSh5UNwkUnHtPup1h0akws0X3L7t008/UYLd3N4Roo0/H4UWCgS6RjqiNiYFdzZthQLjqiQaBCGaKhnZOG8oYPGgV/tRiNtC4s7G1u70dfC39/epPlQ9CjgTDtvcJjZq070iXcleoyIUqES463Xb2NzTiA+6BSYMJA8KFyp3Eh67GrRpQ8GYdISx54OqEE+kVfjJZNrnFyij2+taaiWrw1+9rsiUG5cVORKlE5IGhOOGOAZUIUBxSSzJuBOIkAAe8qGs5YITXRh8agRFoiSsUMSyOXa4EyeU4TGrl8v25P0nkibrDoHftyTHmU5EhRSkyj06OlH1zc6Y98LPJogT3AEa8dzp/KAAyLkmv2IeD2o/6Anv2BoiKOfnGv0y4WH0TfLje5FIKQYZVxK8uV+DYUf7flyU6PZHPdf94IICjSyFJiwIZkQFhgNLRBIKZC2EJWYIkwyENyAB8ReoRoK0LxhSUoUfSlBDjYpuOJLOSDWN8TjPOxihw1noDoNhgMvNc2VXSWdwUqoIwcp3PX57pOkJMYFODsANajioILFXJpiBuJeMKTELn1s/eALFTSlM9YdTEfZ5JhrdRuBswqslnmA6n5UvLmeO4ua6UtXZI2jzuRArIO5Q1JAY2Y0Oux3b30WytG2RpJOCBN0/6I+EbPUHYgJXrW+tisonOclQRM8xGo3fKBW5P2PUbrm96HKpMzk1/JHnVsyvWa3VsM3Nop4noEtE3NkF0zgA7sL8HQATCldQlZzbS11od9DTKKPBBuA88x0oxhDGwEyBblQ7XHZrRpEe0jiUPegmdB6JyAesNxxZ0B/SJJHHzzQuzozb55FQSjKZkfcnI3ztRNHoHTkRGt5JuUIMitiw1zE/7yiTVOEBwp5/j4rVHIcgL64rfSnvDUc3vOdAUEUY3Tb/LZ+R9wRVcW//QJQcnkNgubS3r17b/ft3NZmhSeEesIfO5QsqfiRV6XVuS46mhuH93B4+emD1elfFJu+HHT68c6QhSaDIj6K9QOHcG44la7q/tilcC/xpVL9YoxD3UDvz/LN/9i+XtXJdCbMz6usy9zFHTWX0wdlzgoCjuhOil+Di8VoijW4peo6MtPIWijoFm0GnJYBFpz+WYgYPG9IvMnrQauhm642aNXs97aNIaFSiVP8kKZIYY7EUHWi+KAH04/NDK2QLboyGQwEiB9G4kLw8pOl8os9BkEaPkk6G0cyrNy9t/+COLRc+my8RaGZ/GBX5t7i1ocBM8sZ0GdAEnRtJWS+8XrXt7V3tPH7v9/4TC0cCupQkSAEovqaARPfAIbrdl0pQ/mtjXlWdyofoVZ4ooQYxva7hzrJw4s6FNdvf2XXLdbrnSEQXj90XIwq+A5QYzj9dA9ODnd09+/iXz+VCDxCm1XJ7WEZdPBvUi5ptpM6CSviMRUDY8c+JREqfl4vAReNzkRhAsYViOHM4qgeJlmdO559D3ebdoUQW5vOxbWMg3OqYB+3ZWEzC7UwlNCnI5YWIpZuC6wYVgO/CGJ9xLcUH+pnvEF3Y21VVeUsv4TyQJBjzcqEIqHR/JAYqeQVWZCQHI4GEwvG4dqTsQxMxuiRH40EYHwDH6vamiiK+mwrDUMQGEPe9XrnUIJGJObgERmZzBSWQhgKmoYWcoULHdsrtt3lefK7FdCx/WRCYM4aHXkcN42dCE0D0onR2JdMHpAdBbAP8kLRZJCoOHMpATBMAyGByTKGAMP3x0ZFk2gjA3A26g9l0oU6O3RTvGjWd0tm5FXNZjSRzxdWvdrpY1p2cIy/pOJesOpxoyELjX977CriBdNo+/ey50NpbG2t2sH/Hvvzsc9ctQaPx+YQ7EOe01xeVCYAfqOYpeqsYW4wQSPfrfwvx6TPb2du1UvlKWq+1y5ICU2cysrX1DfNJeD1vHl9AEwLQvkwgCC4TVKygl5hPOAABprpd0Ziuz519GOAglL3Wt/d0NtjbMomYjtzokX12PJ2y2vmVUyAa9DVtoDuXCfjN89g62NP/h3IYwi7Qg267SGENkm63i+gHxcQAreBsUkC17ngqDjtJkVhAQN7e3dLzGIwmkhUdDufyrY0RO6C9RFzHSMLWimg0ETofJD52d5dlaEw+++D9b2gXzK9CvqAVxHg+FW+SojMOBmS+kJ461BcQy0hI4i3NioEJG10tNMCT41N1nsQ5fGFBWLOXRW93d/+Ow1t0upq4EDvSuawKD+4ToB1WJXBsoRays0VsBdzIdDx34/3SpWIEyZl3wvRNnsuTiYo60PEUq/CHNcJNOcEF7iZTSvLIu3dHwg5QRBH/OEN8Z+IT54x3Qvzg3+HIQ7IkaW5s70jcgYIJWVmdxUFfu1Dk/fh8QD8ZW3/w/vvOxWql4DjSjZoKQN4DRbTEXOJxu6xU5TKzDhqZRFmtSQkNEBs78diNScMtxYdmg/E32zzPP/kn/+uSHSMj2qN3R9JrBL7NKBEZwM8+/8xG8KciUSVBPghSTN/53nes3qhYpVwXQjEU5AFSP82tUm9YcXVTsGacyKVWAr8UlaTBUM4HjCnhkmq/KQs3n4I9QWpjfd0q1yWbLjxOcDyZkF4tl4zPqeU4NAPoAOULce4ePvvQVtdWRNAeDNiBoCXq1P4nYyS/lkI2YpKsLnY6FcWHXQ6H7d7jh3Z+6tRIeJGnJ++sXm+rA/j3/4N/T5XZbSIlyUis4sY1Rkbbv9KZIif49c6UCpCq+fT0wq4uy0qmJ4cnAqd02nUzf1jQbCEVo2ElyjdvX+oFb23uihP42Zdf2G/+1m9IspERZFd8uaIqQHaVnV77Jgh6bHN1Te/x9AhR7rTQbXQFjF6oohBPkC4wBueLhazAAGZp39LtCOwSS8ZdIJrObbz0qNvl+QEwSCXDVlzbkNIL+ym0KtH5rWPwLk5iUyITaLdyaG/5ogCguHwUUsvpRNSg3YP7EnQX0TqNtVXNoiGfFFe4AOyQoC3J9kgGwqwa8LFMa28O4ZxdHLq9iSjqKw3J+UGkpn3EKQKAEWAMLOHoKtmzsSukQMGOCTHtTrcvPh4yalA/SKiMk06PjoXMZaICwpY9I/w13u9qPqPk0OkjAVhT4mVqwsQEEAPcNZ4xARBwBt2CFH3QAV36VA3z/kXtuKmQSUw4aJyenrl93o1G9UoOAYKrr/jLfkTVF2AYvCrEShUE7OlcfPbm9RuLhyOWzucUIAEm4WkK0I7nzH728aOnKnAIYty947dvlMzRHuZ7zrAIk7uHQ/iHFkv74KNvyRUFsQbGhCSbw5NTJTXxPUl8+ayEFEgoAKroSgmMAM6evfe+TeCBlsvq5nj2sndLpxwfmrFkPmeL2dIqV+f6OaA2KZDwN6UgwXjDAW0cX11YgBlUnYBkKhk7BkMBiY9Q1GAX5sT3/TdKWRMlpWDYZ+89e2aXZ+dCM/eGPX134oOKsVZD351zmC8icTm13c0N7e/Nj0fvQiPMMsIaCImEnZAMwgWIA1CMhIMhgasAXXKGKM6/+OILJYxMKmfZ/Iq9fPWl7th8Mbbt/QMVGpwJ1KQYOTPpqzTqWsPwHJPprDAdIKQBCNL08B4dpSop/inYAZIpQiLcG41NFwsl3wcP70vghWlXuVoX8AdPXro/iibGoeo2idmYwy881ui2LRSNWybNqmFiB3t3rFFr2hcvX3+1iuCZMSmwhUOvIwoiP2b2+MGQaDOwALhTZyenjuObzuhOc64pUhnl88/EYHICZ9kVqOSAttlsagd378u4AeWzzz//TJ8RnAhMBTAUW1s7chHCfSsYCWn1wNmqETOwDg34nAPOYu5cdYJh29jccYYerNL8fmtUK7a7tW2BiE8Ao0g07tDqKZL/oXavrLmgyLAHl4Udnel4PpLyBhUaavl0CVwCRjmgzyTTVVjVHw6XKByNWW/Yt6urc0Gb0S8LoaHb69vEM7enH37gfDXbLXE8C8VVAWtevHgj4AgXL5OKCVbMAyKQUFkSnKgI2RMwgpjOzabDga2kk3ZVrmkUxS+CJ4i/iA+ywlyBYthdWiwRvKGa+C2+gklsWWOmzfUdKfVQWbDD0DK+17f3PvxABw2+63AyVfBHFUdj2fnIvvjihf3oRz+y73z3W/9aV6px7+Qv7Ne4qBDOv96Z/moy5ZMCgGHEe35+JeQwvFhQaK1m1WKJrBXzK3oWaONCd4GKI6HvFiYBVUtlgNh7LZpM2kYhL8DXn/7pT/S+0I/MFXKSGqPcBiG7v7erKpEdUaXRlt4rhRFjlc31FbfLWllRQBwsGGH1xVmjM06GQlbrdQSHXwyxfPOKeqQRkM+nS4FcF7sRLrYXW67zC73nWDRhocBSAIuf/uKXVihCwnbOLVxUAiAAilQi4owRZjgOMcJzsmkczGjQozF+W2N3JxXJ6JmLxu+XYhMjOqTGRBtBhtdvIb9Xl51RPs+XaQYjMzc+RhJtaiurqwJ2QJvptBo3yTQsYjp+l+jKImsJpQROHZgAAtX5xZk6EYLjLz/5VAbeg25LQYOCgv3PiM4HP9etLXXCwO7ZMQGawKINpw5sypyw98BS8ahdly/EBYbzRgehHVGI8atLZIABAXkBvuA5QGrnfuVza9bqIEQfVSIIekJCsdK5cW4SASr0hNTGoDNEglG7OD9Tx4WKFLt/nicrm/v37tvRly/E/+VnoAqztbEtAB5uJPyc6/MzWzDuns4sE0tYPJtWsQdIg89DYUXyIOAR2MBNsFubLOcyDfeOR3aFoXQspo6EsTfPFuUnAl4I3mqnq3vKqqDTqEoDGlAT7zESD0sVKxIDiDfQZOd2xMu9wT+V/eujhwcSAVl4Q0rGFNRQwLxR/JNDVsEXNRy2tUxKkw7WSuwL17bWNKLlPnMvEIehAmBdUVjblBetbzGzl59/ZsFQzA7fvVFzoZHh/bv25t2x+TxLe/jwrmUTeXt1+FqBGqoPK650NGw/++nP5IlJIRuJpjTlwWLv/OhQmAAMPEgUnhk+pwFnUl8oyv8UzelmqyPEP3Z2QS/9Oywf7rRHNK+1tVWtORjzMs7mvFIgUdyiJ8zkhVVBNEaxCTIZFsFAo2yKPWmzT8Yay9L8aKeKDm8ipSI3Ho9YOOJ3jINW3+aThe6rOPYA0sSDhgIUkzUho3801OGW8+/xoF7b2nA2ikhuyjlqeCNNioLc2K4uLyVWz9qHfSYFGp+PeEWcYVIAlxcMAmfNWfqNNR3YuLNnmVxecpwCePm8KsSmfTrtkOXXHA1oe2dLOIxGuWGD8cTMjzOZ1yIBrxIkyHRUjwYzRIqWtrmx6SREEXkIRSyeTNmnzz9XQQWYTMOy/+1P/o/l1VXVvvGtD+3k9NCWC9C2DQWCmXmssFFQsGEMQucB4os5cTwS1lgU0jjIKUBBiwXdlyPRYzYtEWxcEPDPa2IX1rfRCEeQsG1trloPA23P0mIeszkz9HpbSFAv5B+PzwILE2CIqpjOi+5EI8LB0JZUOP6AFsUcCrQ3ASEsl1NbLCfaVclXdDLRQvvL559KPpDkLfm0vT0dCFBrOmyN2lcQcnWH4aD2FyD07uzRlTi0Gh3p7d5U9muIT4tC05fkIX8mwBO4d1+3YOOFINpwfnapZJrM5KUX2e20BbzhshLwlZjRxQV1l8OdIq3Ak4j4rd1oa/TnY6cWi9smYg+JiF3jBzvGf4+gj46tSz7s7qgMbeG3/tBxdwnWuDag/St0IGR+En3Ib+NOz4lTt5sWWHhs/+FjoRFnw67Uh+jaQWBycb77ne9YPBKyP/vxTywcT1vI59V4CDoUBHVUhxiVUwwBFlrNr2u6IHm7Zl2anxQY7AFfv3prG1sYuLdEe2IEjfAA5gnQRRjjwcnE2L1RqdhwOpaLCQhAqmYSFFWl6B6RiJR19g72NHm4s78rsQioAOo6UxlNN+jSsVYbj/r6XIzXVtcKUllhssJYFm1eUNGgnuF2kpxZAdQbZbu8urKtzT0VHyj1cJO58AjXg/YlIVxcXQqB6Gcn1HS8TIoFkMHsCI+Oj+3hk8dK4PCZCUK4tfD+qLYZCfK5AH2hYY0YN/MkkOtMD5DE46zwTHnvnGGSoNCuc+hKIJ7deQC05Y8E5FsKmAYPYtxJ2LcSjMRbTeXcbnQxF+2HUM0aQh160G/V0pWt7eyIMtGoVGWIoX1jvy9h8t07+0oUfEeSNBo8FA3cBYB8vtnUXr19pZF1fzAR9SkSCGqqQ7cJFY4xLJ9XdI0hykIkg6gSPx1CIOq8Rif9kQpY7hhuRtD6kDflbj5++kRJpN3ta6dLEBZ1R5MHpkA+aUTvHdzRJIPpB1SgWxoQz4/vEI04QQjGspoa2ML5nDZZzyzNNx8JU/DZZ5+pKASod12u6llCvcLJCesyYgOrJSYRAL54T816zXL6jEOtOUrnJypq+8Oh5VYKeg9IxcMh5Wdr7cGdKLD6IoYvJeSy8Dn6yrDZVkO0sbMlcQ+aBMQIFuOZdpw4IqVical9PX3yRHeV6RNJS6bdHe54S01CteT2pyhryaih2RR2BbER9vecb7AudMyA3SjqcZ6SXR+gJlZFAIQ2N6zRbmi0y/mnMOfsj5lkhgPaRZZLyAp69S4pCuvlprWbDXnLwmFPRtL29u1LWblBwQKJXwGxv7Wldw+6nEJub/eOVoQUzA4n0HSCHVBylgsZfQh/kEmoUCquFOz1q1ei9Q1GXRkBFApreq4UHVA4R92GdN8Zf2uNAX6A/T8TUtHequLG4tIF6NDzX/69f7isksQyaR0MDt4W4r3TiRC9sspCNmowFOCF3STKHnxQfiiqPOVqVSNF9j58EJa8vZsOELFgUKqMv0J+jzVaHXvw+Ik4f2/eHdnm1oZdvTuU8tGd+49s/96BTaZDO3mHM4hHe0PGIiRRulz2aQjl1252aadHh3Zw90CcLTovVGuCIa/2VJKkguYAYIUL3O87lOdwaGubG1J2oeojIEFZ4CJStdB58Ofmszn76NvfspVcSvuyr+9KbxOqgg8C++Ohigf+DMS3CRg8fHXSckVwyfTyomSnp5cCYjFmxC8Q54re0P0cPjOfUVwyrMeCYXAXGoMtJoxmh9JOxl/07eErFR7+gMcaV00lXQBAXJhmvW7xaEjV4BIruYgbN5IcCYDyhW23bW19U8UFRH/G3dJmXS7MOzWr1mv6PCApqcQPDvb1PBlNbm6tqwggKSw8ASudnylwgZbcubMvU+CtzS0LeD0inHO+cMOQryFBGvTyYmntVs0atYql0wWbzEgMOfN7/BK7pnvAPYbn0mwPbHNjy+7s7ei9MUlgL4Z4CKAsEi7PGRQi3QjdFobH2IkBY2c1wFQCmzKSHki+Xq8lUwb2HY1Oz7Ywzl7M7fTkXB1RJpvSCoHOLBqLaG93eXFtiaTTso5EkpJ1xA9SmtXegBI3Px9ZN3SUeeYEKALmFJ/LSlXJk8KQC8nIS36hIAjHQ1FxGCUB/vNAoAc/kMzIrvDOvfvSh63VKxZNxKwPGl5IcAfEgR4DmphgAj9vBpUL0MxgqEQ0n4x1tvlvsZJLoECTz9lZ6VK8xtpV5SYIO9I/fsG86wcP7tv6+ppdV2s6IwTgFpQsJglYoHk9mmZsr+/ZZEpH0bBIFIJBwFbh33l8dnpxbiEAVqj2LJe2u3egDghJt3gobJcX5zb3+vS8GIdyR6EVEfjgslMI0WnMvAS7sNYYjNcIdLp/Sgp4L2eE3md3+NkvP9H35HxzNhG+Z4TMPpFkvbqxKaF77ixqZ6Bt+Xn8txKi9/l1rsQHXy6/WjPI1GA+N+9yquTKmkT3YjSyi9MLddHabwMGgq7U7wjExgQHgCA0IMbqTHcOj88df3HUlzAC8qoXlyX5+6J+BC2Dz6qJBVgKDLWHQ4nAsMPkHFKssdfkzPJ9+W8E5IwGzSMlug2bmMc6MvMIKTHD0axVyopZaxubooOxEkEXOQBHOhRUUcX7RtCC3ABHmGeG2hmXpnpVthmrlxtkP1rKfGa+v/jd8FpVqEL921BsJZ4QN5CWbbRa1mv1lRSR+EM3vIBn9TKg1SFiPm++fG5Hx29tbXVd0yepDm04gRTJEibiepZID8LXNc9M/y4SidnTp0/FOUdKEKMPUREXEwGftjc3b7x2a6IBci867b4NoD1OZ+ZfLixgqHI54BJnjF9XFyW7d/++YixJHb7tZcmJQnj+zt/5b5YswNmDImsG4CiWCGvPiejBcNCVyzsJMZSI2cXZqQU9Po2O2HuGEQbH965Q0NLZgwgB+5HlQpQHaAGnJ0DpMQ42+SZixEiyBQnKAj48n9nZZUn6sYAASIa1Sl1CBeoEZzN1ApCAOeSFXN7O0dGdUfHS8bQVhEg0+ZW0RaJB29u5I3oA/047Tp9fF5NKk5fLMpsDh0YjQe3uvTt6CXDosLPiUCIQ8bu/+9ctHnedzL+pMwWiftuZatw9cdq8t78QuieZMuY9Ojy16dKj4AYwg51LPJW9cYwJ6+VR5cNFRdmJ7pznyhiQTswXCthyMf0KlUbwZXxJEqayZwyLT2I2m7BXL760g/17FomF3N7qRsgcFxUQvSxyuZigXuHunp6dKvji1lC7vrRcLmOj6czyK67ogG+GDd1KYVVAJ57T+QUydx7xyECo3n/8yGrXJX0WAg/dnCeIOflI4AqEP5giCKGXjFi9WhFNhM5sZ39LC/1Os+fAZggjSI7MIbHfe/+Z1RDpgOozdh6LMSYM5bLbp19XhGxlh8LoEJQjHTq8ZrpNKmv+3MHI6TdHwoyInCg6lbNnNrFkIqNu94oRLeNHufhEpCpEtwKgC1k9kKB0IXRf/AVYYdjD4GGqXQ0oSBCU4A0ANdFdg0jnTAJ8kWCF1yPkMAUYBcfbN28UvHc2Ni0eD6tzBLVKlxrFhzUWtZVCwQbTkU1GDqRBAUyRyfiWSybPUFSgJJDeV8dHxc7KBlcfOjk6BV/ABQqKTXlcDie6I7fi7LnC2o0RBDKHYU2kPLO5/dqvfcv8Ib/94sd/pjvBz5BPandsm5vr5vVx9kDEBvT7SQ4Ur7Fw1O7sbwuNDPiKc1qqXotHnYnHzReOyuvXCXMEhJpk1CfhgBiGzqDDMyp+SE7s2RExYQ/PGTs7PnJexg3uvNl87NSxKC5A1WZWVrW734FLW6+aLxC2pQAoPbEWGBsSG26/D3gNFZrEnBsNb37W7T3in1HgYdSt7nfpzAcI7nxWOilE2tvdlhWyTgca+gWje8bJcO75DOyg2/Wq9vgU0MkMnY5PY18E+nm2/ELEAiU6OkGAhBSTiKx0mq1/zUWGSaFWMaxRwhHt0kmKNhyr0yUBk6AZD9+5d0fG1og1UIwjd4n6GGsBAKmKBRhu9GAVBOyDb33TzrSaakq8gTG9FJOY2lFUgdQOwflmHefT76NLRhoRvjaTQAqNiwr2jkxyOipqNXZf3xBiH7YC0ylyQadZs7X1FatUanLr6XZabnKq8zEXnoKzS/JlGsEqm2ILjGgCLWhzq0OAsAIypXAyaikWIfbCyqtFQYxCkj9iC8BN/YHlUb6aUiwGb1DEoKAdBkPOSn6sA8uaaIC2BvXr+a//q/9hiXEugAqoIECTs4WcmS8ksjOkcPifaGbOAya/uPlgpHEvCFJxTNtd64/H6mBQ5oc3xMi32murerg4vxDUnyB398E9cc/6tZoNgGnHQxYUcoudUEMOGeywz7DMef89LY572InxMFiQM+L0M5aaa4eKZBwVGvsN1JRQvyhdX9jRyakeAgeY4MBYnAv3ySef6GAtZlN78OCBQElIYFWbaA17XDLyeu3q/Nzu3b1nf+tv/S5DUNlNfb0z/Uqw4WbMSzKli+f3U8kxWyeZ3oo26HB5zcrXNSkgDeBuRcLaG5RLl7b0BjVG5YWLvDwaaokOmpPLthgPLGB0IH7zBoMWy0bMD7n41ZGl4xnzp8Pq9NiV8jk8kbScEuC7sQuJs0+W3J4zTkahiYveJPBOJ9a+LNvm7rb+TPR1EXzvNK4VsPKrmzqUBDmSEz8jlsiIInB1eWXNTt+ur84EQIHu0x0ObH9vR38OFzuAhnLH2Sq1O26Xs5or2PEZEmdBGWo/vXOftYVNZg5w41mEVNWzA+aCsRtCOJ7RbURdWMqGy7mFk1FrXF9btVTSiPH5Z1/IPSQVT7iOOIan4+BGTg4z5aAV1+lqBtZoVS3g84jYjjbve88eayzLyLjR6ioB1rFW8jJqnenf+XwhvdNQCEj/wlYKJI+IRPoxFqdrYyRMksA/EpQtNBW0MOfDiUNuphJKDiR7xq3w+qI8hwlAvqA9ffLU6cHy1Cl+NHw3m2n86beVjU3pqqL2wggQABGFYD6dUrWMWtnlCUbkLRXEnCmAZ6tb6+YJITyfsgFw/rDHVtIZq5cqUjvrS5bTFT0UAdVG1/bv7GkfxEQjuFxaLBy0RDZlY8/cmvW2RqeInAiYNsckwmf1mrOaw1wbBSs6S1SYEHlJJhxVAtu/XCZvyZW0WZaKswAAIABJREFUxpA9nrPPyT2SUOkykDlkfg6Vg79IrOwTGUF7pnPdJ3Wu3Y5iCjtZxC4y2YIMJeIJNzHg+/Od2gOAShOLh9GOzVqrMxKW4tGjR5JPvLqsOLyEh3UVY3/XzRBERSUajfQXnTPPmJ/7k5/8RDGJYqaOQLrPL8R6GhrTwmPlOnJzU61idjfWVRQOJvBwIxb0Luz0/FJjVoBsGM4DUGMKSMe/ulLUWoc/h1hGwq/WquJ0FqCwBIISumHcz64bJSxQqOwZZaAAOG2J3SK2lh3R2RK5rJI/CYYCnbUGyZDpwWA6VoeLDjDxKruK7GpTk5QO49NoTGu7NoISSF+KT+3WWbAhQNzDw2dSRCGMi9G4P1JhwAQPABSF7WDAmmYheclxu2ftDtQbCruwbW/t2enhW4smos6X14vwRFx/xi9/+dzCIY+SNWNmjeVX1xXXKNwEqFyMbW8PwNrIVlfXbDxh5z+yZ48f6d/TRHEmWKMIsa5VBJ+3JTGRgLSeGzbqtMy3mNj23Xt69+QRfq8vHNROVWsUHLxW0hb2+KVx7PmDv/ffLgnqmLiyTyJYlS8uNOfvTafipNWvy6quuVXF9RWJjJ8dn5o37Le7e7t2enSiC0/FyCKfrD0ZTG2GXFw4ZKGIX0jRkD8orVVEkIuFVTuEg4X/KQT+ypUdn1zYnbt7FouFzDP3mi8SVdXRb9U0PoDLl5SH5shqV1dyKGFOv76xbrXLK+liAnmejYb20fe+Y19+8Vpox0g0YBeXZXUP7UbdMvGECOn7D+5bfzRQhcWMHUI8y28CCYpJv/lb/5Y9ffpI4BiC2u1oV7J6N/Zrt38nKWtfOnKjXg64kJg31S6dhZL01bW0KJuNgapd0T2aTZGLSeo42/PyOHwSTmenBG0jBKovYbi1E5wxY0a1SMo7ONkIvDWSVi8IQVDN6lhi8b+gDaBnGgljEqQkx+8Vtyrgs0GvbUtfzKLxtM3mA0vF3G4B6y+SB7tQrImWU4BaRevfUIS4tKLPVJ1G5e0oHa3hjdWinR0dCwgGTYLvykXm+SUTOcHNoVoQwFFSoQPl3wntOl9an/EdnMfuQNwvnp92IAv21vBCQV/uCLA2nAxsGxk+dj+NloA9wPS5JHcP7ovaxT4KNOnL169lyxYA5j/qWSQCiAYB9z09e/4ckgAdBM9AlS3UFTjG47Gs3ngmXDAAOlSodLCsH/hFYGfVgVEDnQPrApIMWrXV6yt1mBgUkwQ1TkRvGScXgnI8IVI4Y814KiLQ2eUVSE2vziXPm0AvZaGVdYlmFApZgVjYX9HJPnn02El7tprWw7dRNoEzje8GaNkuFkLjevwe8eqo1NlFMW5EHu0Xv/iFpj90dwCw2KWx83zz6q0MzenmQqGA7d/bVZfAL9DZ/FymQ5yDaAQkuAvgxAPZ7SWTDil8Q4HQqHbQt+xKXn7KiMa8fvXOoihX2VRJ0jPxCDgyGGMyHpD4hsQ58EtGxzqARjRUrbnkAuHDB2NR6w9HktyTWtZ04jp4EuIcbdZ7Ei7R6B694AHiHi2LpxwNg4KYc3pRutb0hckb+2W+O9rfCJ+jtOaV3ZyJ1315dWrnpxe2ul7UOaYwaFQbblw+n+qOr4vLj83cWFOhq/ML6/WHDnFeKLqCLECx2tLIOxXLSayBqRKrF/Z8FGfcIwpumoFKuaputsgYNhSRyTgd6dujI9vfuycuPxiCyQJf3oylY3HJsDIpevPqpUwqJI349q32uaxHwPXwHMrlioQeDu7ek2UeYiFoJCcTaZtMF2pqkNzj2dPtOgekoRI//8x3pjBhHcjzlz42+gJd53nKuYR6BkgUf13OPhrkgKAoKhn/XyF1GorYnbv3dQ7DgaU0comrf/7Tn2pSI0xAOq28gPZxNp2TWQadKjSterlhq5trFs8nzDsy3VemWMIiBL2acsBRRXvgzsFjxR15Zi4wZJ/qu3N+aRp7rbq0x2+tNsF2tCvwhlPm+e//6J8uUc4gs2PAjKWNXNKXC/N7A5ovs7tAmxKUI9Ui0m09srMPxF5QlkYorbDw5mcxs49GU1LN6PTb4iQukW8KhO2idCUOGktnZL14aVAW6F5ZcGMYzWJ8JM9QxgczjdQ21zcE2KDyAxBxfXqilp0EKXHq4yMhzlaKeXUk8FqREJMfoBehpblAFO89fmz//P/8vywUTVk0nRRi7vjdoT169oFtb6za6y+fi2eEC85f/dFfsY31og4Ee8uvJ1P++ZYaw99vkykdKmjKrydTgg1jFz4LVc/z58+F0OW7q2seY47tugJGIbwoAhIJHJ5WhrFzqWSrKyiXjLUX7A66Gqty6fmCtU7XMsm0TQBC9fvWvdE2pVDgJERSKRvNJto9E+DYPUD2RtM2mYgJMdcdInk3E9Kaqp1A5EYoPY05E/GYUG0rmAu/fPOV16pGbKen2jvcjh3hpXI2GCc+fnjfjt4dfuXryMEHEs/PxdeRZwBUnsTDJSTA0fm9fPXGvP6QDQczS6cSSiaQ6eHRYTNGV0vyILFh3MzP4xwW8jklSsZYuPMw9vGbT8GT7weXkSKKC7Saz9ll6VJ+iSHkJxE96PVs786erW9t6GczyYBCwIKakezaakGcVo2U02mnCMUEgCkDwW00kh2cLPzCISHf292e+b1BTXZIzARirNV495wvgovoKDdUJarvjXVI5zl7d3gsygOtO59HBdxk4tCTfq92cJxtyas1mgoigLHw7OX74wTTafes1elK7AL7OTRdn7z3zKLJuMA7CKGgBkViZ4QnRHEsIG4k8ngqJgnk8aT44+AaGE3yZ4HglfRkJqv9LmpljGahl+EeJVem0cC2tveV5Amy2mEO+s4uL+CXrB5o0eFgJOcmaG2oUmH4jF8n3GdGcaxHWCF5lg6UyM9DbYo9NXQa7ll2pWCnZxeSN+R58Q54xigF0WEz9mbPCG+T881doCPm81O0QMVhMgB4C2tBduXsNxGnoFOjkJPMYjSsaRzNAOsazN9ZkwG8Yf82Y3w6HtvZybEKlu2tDf1vaFx6vuGY7nq5fKV/16o7NSSoLobgCMhYFM/SWfH4ocKAruV8iTfsMSVTxudrW5t6x8Rqjw/LMww8FlI6QpTd4wPgWVOSIGYQo0mOxAruG+9vd39XRvIUF1Bl7t67p3cDxYRikE6M4hvwFhiUr/b+waBGz/L7DbnJDWtCiko+KywJEiiuUqD5ef8UAgDQXr1+KUApqFjeJXtWVid0f5id8z7BgdD5w0fFko1xL/eFd3S7SrrlxDMNQedgd3dPxUA0lbCAJyCGBFPX1eK6YlU+ndVuFyqV7BpjUYtn0pZJpA3Hbnb45dKFPXnwQGhmpgAajy/m+pz8uRT9+/fuCrk+HPTM85///t/FKVoBmwUvpHCv3yuuDYob1eq1Kr2ZKoyUDjkQfdC+kHIJMNicsbcj0IPA44IA4UaRiPEg9A/UWhg1TACU0PIvTdKFVImnp+eWjafE3wIpxqoREvLuzrZd12sWCSc05qtWy5bJZywJerPd/qoioTKBrxmOJ+3F55+pK/gbf/Pftpcvv9Slwc7HEzK16RjiovIEyf69b34ocMjnzz+zVL6oyrHXbQvIsfT77W/86EeWz6c1YiMhfT2Zogby9WQKiETUmGFPf2cH5kQI3NaUyoakwR4F9N8ckN0NDUSVNTKFOMQXi27U7PFoxwaoIZ5IClFKEB1RqYbCtra5qnEqiYluLLu2adT/3uVMSGrzBXSIqdwBR6C/S5exs7sjLz6CCklptViwTz/5pdw0kumUULuxUNCuy06lhWfGyI79BSArDu3aetHmo5mCJqAw/j+KCYI5/z0XKJJOi8tGsAAle32JHGDMKSxBjr6+VNHBzlpUo+lCxQTJlL93ek11UnyuQCSuqYErYCZOPATIu4oOJCadMAGgOQ41HDeoLUDuk3G0nyM6b5w7+GH5YtH8QRSMvFbCe9cDuf5KBHm6CpS+Eum06Fe3SFA+I8AmNJ0plPgOuLbAU2afv1LIW6NeEYUlk1nRbgoUM5QS3vfKSlFKVYwVAQNxOX3mErcTG3GBlWmFigKfV9qv2MGReAUauizrGcDb5TkwRiYZ8H4cYR2BlJmKW5IDAYTdHSNTkvzdB4/tqnxhkaDP9jY3hEwEGc3voUCrNlsK9utFVxRd1yoa0TNa5r2M+nBsUeep23Q6tCGUhXhcKGd2ZRS3BDBs5QCAcI9IIrxP0Om0CQL75HLqrDbWV6VsNRg6FDzFdiqTtPEEAN9cQKHpsK/vN57Aw1xYud6QYcQImcZEUs8fKzup8yAw0EQNKCCVNgqH73//+xpB0nktPQsZZi9u9MehrXBWQVDrM944pTDC1Q4Zneq52yMDdiKm0TGBLiNIo3kt16nJ1L75zW/axemZNXk2dMm5go3nS513pE+FTp7CuY2oaz8CD0GXrzPQtW9+80OrX1c0PfEHI2IkwCFNJLIWjiRkpA4VkYKV4pXur9qsm2fpFdOiWqvb5s6eVimb60XrA+DBnGHYF4imBR4EcQmvR3ecfSN3Hy9Q7qxUvQJ+AdJIDoxs+d6eSFA2nGpi2MNoV83fZuo4OXfEF2gkt0AdNwmZOOeaSER0Ogkm5PJaQ3CGKdTV0U4nXwHoeOYkU1S4iNv4XmM8wTNOxlnRIFxfE/IXIB+NFjahtzGDM0TRPV+ggLWpLpjzBrWJkTT3KZ7JqIgiXvAum+2G8AskU5I2VLYO4iOJhBTWWB8SK8GMgICmcRMyXNadcf0eJguopXl+/z/9L5YYg4M8Q4pNRsixsGDWBO5KqyZB6FEXugZjopEFon7xe5ZTrI52NHolWCEjlsumbGcLSbCOVSsINiwkQO/zR5TEAOHQ0UZjSf3/CAAA+PHOp3Z88s56fdCeCJOHrZBPaQfiCUTUKfPwx0PkpkJWrjY0wuQXh/+qem21WtOesP9kF5dECo1KamTHb8/t3gePJYX44XvvWa1U0hyfLvjnf/5TS0bjSmZ0wlTzEIwBSvzwN3/DssmYc9q4ocbwEkgevyp0T5f49TGvQ/Q6GzFVaiyCzXTZIYWTTKnQOAho9KJGc6sExU4GH0y0cbFRCrEcZxyIKLr2fyObLCYa/bLYT4Sj5sNGK8pEAPUYAqsjatN9ffzxx0KMws/lAEDmp7uAj4YgBjw/xs7Imfn8Hgt7A3Z5dannzViOv7OcR3kpl89ZGZ3ciLNKIvlwyOCkcXFukY7smLe2N6SbS5D/5OPnShRUdXz/q9KFA7/4gy4ZLpbi/BEk+IxUulArMIhf+D22v3/fWs22kgw7KCQjAUeAEM5lHTBtNsGZBkRiSEGQYEVw5+fj9hCJJwRCQr4NOkY8HBNCOhIL2HiOcw8UjIUqdYywS6WqLp04de2W9doNTS1IAqkMO7eewECghAHkBMN+C8HlvLgWbB6eMAUpwfby/FLdVyKOQlfMhpOZELuSVpQBO/KcI313xqIEzG9/9A370x//RCLugJrY3xKUeCfiD8aC+nyMvEhQlxdnTtRhNHYFQYQVQlvJVHsg9Gp7bVtMBhYBiIIXbCoh8YtK6doKG9sKOiA8GVEjbIAaGhU83e8APeRAREhh6EEEYRHqozGtKIIBrwjtqMxw9uudniUxvEAEBIlL0KMQ49mt8Z0zblyOjKZM3TtDG44dH9zjDVq1cm3ZFOfZhHlY2EJqXzAA/F5s8Iba4WWLeVFrstGovXzx0sajiZJXYWNTz5RCkCRUqZSscVW2/a0dgZY8dOGtlnZwPH/2sfw+PhMBNJNCHKIp9Oh4OtIaDKOEZCxpl7WK1RrgLHzCKTAWH/XamlBgk1dW0J/b8eGR+fxMS/I28SA0sG1vXrwRRWfUaUtpbO4NaMz79MGBJdM5++L1O+s0KzYZdG1n5575/Xj/Ds3jXWjKwnnkLrG/Oz05tWFn4KZCE3auKLvOLeALaNJHMmW0DzAuj+i93yVMbPXuog4nLWsn3E9DhEQkvO14OmmGG1KlrsTEZG99bcNmy5kTr9EEpyPKEvGQNQfdJ4UevzTWZaLHWLvf13OmcObOO//hbZ2LtdUV7YopWvmL5oFxKw0DwB4vhSagoF5bE5BOd6C1FMhm/vzLa0cFI3nzZwAaY5rjDTrAJUDKGFSyWsOG7aZFM4yop6LlgDQnDlBcUYCubWxYo1m1nf178j2uVa4knwhoFsAX+2wEhUAlE8eEPVksHBqeMe8/+kf/y7JYzOvQlEoVaT4K6TUa2s72jsZF7Ax4eAR/5wQ/hY+hykWmtqOxOh6g3ckMi/KQRgBULwSmYi4v1wrAD8hUcfj4JZNbn8+21tbs6uJUgZixnUQeUhkhebl8IB6D3oCNxj0FGRbY7MeotvQCJmPxGXGh+eCD9+z8+EgoPwnJryIs/k60m6OjdxaPhmXhg8cmCLBwKGw7O7s2ngysdH4l0QaUWZ69/579ld/6voUxIcdCjhH6DWpNAvZTh9blYDme6fBmt+Z2powubjtTp4MZUJeOxdyXX75SZzGfLDVC8thcAs9NadMmFYzYxVClsl8LY0V3jWLMUNzIpW+u7x8JYDJc1UiaYIq/K/tECNxQDqjQlxAUGI8NexaN49eYVjeHIhRyiow3UQ3GVIDnSjUHFYT3wsVjLIPAQjiZdFrGy4XGzXR/BFPGQNBTnLxW3Hqtnh0fn0qFhQKBpEKSxUKPETNVKpeMM8YvEJS3nWmjWVE3G485UW32uCx4GVHHEinB3z/88EPt5ehemHIg0s7PzCI0gqPPbCaaA7qqgH04g5l0VsIKPFQSIBSvZhUnmxXzh30i2rO3cQIFI1EweD/sZEkuKHUxEk/lMrZ7sK/njrIOHSnwewIQ75/zcHh46Ma22Jvhn4qXJnSmYkGqPQQSeaqmkgJGCVBUXLsByU0sU8hIZg0wWQ+h/FZDbkKJVFactnqlabF0XObm6KYSPOjyvvnB+3Z2eqxJC3ePAEOXN+yPLMhnCYcE459D84nHVIjVShdCCut83ExGdra3FWz4DvwcChyKvLYALOys2V+6pD+hW0PpanPD1tbX7O2bt5bLrSi5vnjx0jL5rLpK9u7cE4ItvrCcS4Bgo4m7K7ed78Jv1iTZ7WzbhLsCfWhJIbVvjV5HHQfYC4Iz744gS1IESIcxAGAoRu5raxtO1Hw0UieBjKn0YtFnu+GKO6vImaY1CKEDWKs2qgrgdGZwUBFUQMiG4lUIzlhCCkioj8GXvffosSYyHGVwDDhOZfPI1Y1sjNF3gGnO2MqVms5eMh4WOFDSlDe+yBRDfBbRmSjuFlNNV8aDqaN2JWJC7TKpQugeihfjxv2DA/P7wnZ1dmw7u6uWSuXt5ZsjCUn84LsfCdjG+SGJAoisl6u2tbUhub1whJ0yvOyhEMgAhQA18bzkr8w0LxLT6JomBrATMZhcgFc1OBroaQjAJJIxG4wHhnw4BRLgQX4vcn7yk240rNNiND7VO4Ar++DhA5uyc42E5VPqmXtUkEOrYzI4HyJWEtE+n51EPpNxSOfRwM7PrhwwbzpTTOTsVGstcdfnNlXylLl4OKwiiEaLu8mqRk1BwHm6Yq/ngFh9nV1kEgUwZYJIAo7HpLiFKQcTP5opJgu8A36eXIVuYv6t1KnnH//jP1kq6LN0lmRgUx8a2ga7BZGXw2F79fq1/fCHP9TOgKU0risIshNYeAnQXVhuc+JReMGolQUv+wguF8Gx1e+qUyLIwffSWCuXV9JhfHaLkGV8qB0uljmMAnxey+dXzGZjVZFvX78T/YK9C2Me9j7oKHo8AfvoGx9KoAEjY40bI67VxxlFotORsD179kQcsstyRXQEbMQG/bY1qw3tbumOvvv979tH33qqQC0TNQ/J1O2rflVOkIvBn8XDZcx7m0xvO1P9di/8OqdnCSqtXK1IkEHJ1Lu0JjzIakOyc9u7e5ZJ4TjRtDGjXZwTRn3zBSJKhnCmgID7zGt9Onc/o9yyNGEPDu4439h646tqDwAGh3ljY0vvh+A7HDJqn0srNpdPWblUEXKa5BtJxKVOxUFiLwPZ2wfSTbZuY+ljMnKnyuQXIASQrRRHdMdo36KbS3d5cV2SL+Oo3bWj4yPtdoDQU9QAVmP/BIeX0UuxmJMUXPm6KhHtfqclD1nQj8DcMU6WqDTyc9msVStlCzMW9nm0y+MCMW5kr+NVweCxZSAgMj0IQ4oHdjqM666vrrVDRMAcJO31xak6tEQmZ/3xVHv2ZCzqlIgkgoEZgyOnixJAoByNJf2IcAfIWQKyjJOFjnQJ/t3btwpCqVTGMMKEbkVSpQjYWqcooSAqWzwSk2cjCZOzz3mimAwHPJbPF60LKjLot8O3h5Yv5EQ7Y9dJV5HPpB0AJ5u0rY0NBSa6doB5mI/3RmPLoNLCs6ZTY4UDZamQVdK9lSicekBJuwmDFG2abRXR7O3YfxGcsFrExJrfd//hY7s4OZWrCc+33WvL1QXg3PEJpuMAVBZKFjxH1G8cxQwhiJjUerQ7XbgOZmW1IDGItfVV84R8VruuqfqHwsA+FQ1gRnK8f3F0w9hGwu/1uhjjd2h83i/UCu4fuzfuF11Rs9fS92NFxWpke3NHQgzxVErqWX14vv6g9eR2gpqWM6mmYFgEWRdFnQl2q2V37u7b51++1pQAUCNJMCgUMEU/ezi/6CoUEF5fwHXCKIZp9/dOn4MkDeCNd0dxAKiHTg27NZx1KHKj8agtcaCJxS2KzF2zoWkIUz1/MOpWOvhu+ggIGCR4zegemQxhlzabWq16rf0fet4Hdx9YtXwtvfSPPvqWEvOrFy90lkpXpZsiF/Q/6lBNZ1gAdQtVoPHIWq260LK33Hkcj/wBv22ur9nnv/xEesPBREz7Z+LCbDASr5RJCh2l6HBMp07PRa8kdmKHyDkZEesXM+s1WpbJpRWrKboBH2rNMEKSEi1scDYtCaSkJD4ztlLl2n758c8s5HM4FM7NbQfP+aOoo4ilwzy4d09+0ptbW24lFAyqMSNucs/BjgD4osiOxOIyrYCWRByleOKM0dSJ4zwe62xyTjx/+If/cMlLZUfJS4dfh+IRZrzs7xAz5wHxm+gy+Y0P79+3w8O3Gp8AemG+zN7C7yfwjDTW4uIjzjyhyoDX1x9YYW1VAt4iWEtYoKHKkQdGt8iSGyAMYCdQfp75UvQb0F29Vtdm06E6Qmg6jDgYexKcuRDTQd/G06VQuLlUUtUzbT8PSvumk1ObQFdZzO0Hv/4bENXEfwPFGYpglj3Ug4qEQ+rwPvjGB/bhs8caSZNQ1EUtHKL3/yuZ/uqYV131zc7Ui7ydZ6GKDMRi6fpa3EYpqrTr2gm3ynUVNPefPTXPbKbxoYddzmKpSskTCNrl2YWFSXCpqKgCkVjCgomE7e7sq5tiT8iLBYCA1B4dFZKCHjQ8WUYT6BmZT00VmfhucbhzbZt0R07YALSqNGE9Gk0iCL/wBTU24WdSuZ9enNrB3r5oAmXGHmnUmmIaT0M/oOvnwFElgsLjXd2KiBNssGZjp8efAZKc94pO7p07e/bu3bH0ehEuR//5CpWqcNj2dneETmX8iP4reydATiQx3hm2S1CmlAD7rgIH+AIohoPPzyAB4yXK9AFZO9CfCFxksa3yLkWTYZVBhQ7wZXdvT++fThfgDrSBt8dHCibbW1v27sj50rLDZSdEscV+Dg6qZAlRSqnVdG9S2ZwoMWj4Mq7GlAGOMRxpun7AN3DvSuWqbezuilrSbFQsHIpZp9N3vEn0li8urbC+oftIIt3d25boOoo6NYn7MzWZWIO95NqmjecLCyaiNhlM9KxUtNpCyeL46FAFLgWIPxLX5yD4gC4O+x0vj8/POoaK8v7dA7u+PJdPLYh4kkUR3it3lPdMB0dworAKhZwiTog75dfEAL1hkmmxsCavWmgwiF1oZ0k3DOczhN1WWlMBhAOUPH34pnp1ZriDAA9z6bjGnNB6NAmag1sY6Z0+ePhI9DS+C+A+gnEig2Vk1+7evWs/+/Ofau9P7Dh4cF/oZrrfPApZgYC9fvNG2ABATsJALGaaXvCOKQDhwLPDhlKj4mmBwT2rjV3nDCNzadDNYEimNgQM1+sKQU+xznPj9zHuBfBEUqmUatbuNXV/YvG0peJxiRhgWE1MvX9wV0mE/R7FTTyRkfEEzwaQFYU4TAawDZ3uUCAjt7tENzumzy3rPQB5N2IEPGsaEUa829ubsm1jrffJx5+KD4zjEmAyppGseHqDnpDhTmWopzgfDAdsd2PLWtWKJPpYSURTKcd1DYQsQzwe9qUMhzgINoCMYqX2lM5oolWqVmwgXv7C0tG4Ay8C6sGrGtAb6ns8P9gMmGrU6pqEZpJJ++yLV9Zo1e3s/ERrBUawxB3uHtMwiioZgIRC9uLFK5mfJHN5Z5Zeqzv3HFaIY4waksJogFcJ+LBHDEt1jf11BFGUWFQFIOcJr9Wzw6MbpTKPeX7/9//uEtd5AiGE4GAYCoxHIr5kYuy41gtF+/zT57q8QIq59FAaEDBmx5SNJ1QteHGWWHos5PXa8eEbJUzoHKDDAIvgWo/jOQAOkiQHCvQis2jt8uLOCJqfFU7GFbQJDNAbBtWWra8X1OJzSQBMkOwPz09tMp/a+eu3NvWyayrafD6xJVZGxeJXLhpUlIxuxuj9opWajAoMBPoT1J40T1fyqp5OTo7tR3/tt+3RPSowRA1cZ8qo9+ud6W0nLTTv+C92plQuXO7bZHpbxWEuTj/58sUbjVfpDueepYToUemZdDEB6FlmY9XWUhhxLyUKzk4snSvYUFQAn817Te1AuRyM2zcPDiRy0B9AcHfjoWAk6mTsWnXpbKaLRaH3gj6ztZWC+JDIrTGxZzeYykUsOINTF7SRz2wDpajRSBMLaC94ZnJGTo6O9RnokgkCcIqvr0rWGgw1jitfX4qE/xLHnp1d8dZYA1jIiX4DeABxurm1psPLbvX8/MIigbA/+DcoAAAgAElEQVQ9enxPCe8Xv/jYLBDTu8ALNxCJyoORi9/t9KTP6nhipkRE8NEoLhKzcq2mQIQWMIIh6AXjXALFiHONxCEdJ4mXSpjzri48DmYALVKfXZfOVW3H42krrq2qAMP4Z4yRerkqqUPoSCRcdi0EBM7I/SeOyyY6EQ4zg7GmA6B06UCL+Zw6Ey463MJ0MS8hkxfPP9Vq5M7+HTt6A83Mb17oTsO++ZYzjcJrdXiiKJMNzOML6sIzIWDMjGcqZ/H1i7dC3aJQBvBpOiQQOsESdqM4GTnj+4XAWAgMIKdHgCIB8DO0d+I8I203nqhYQqxBGtFtBCCitpyMpEV7cnppSRWuY+v0u5aPRW1rb0/San2UcZZLdQO3dKOgx/lwMoYFbDId91WI0LVzZ9JroD47Go2PANUVCrZzd19of98Ck4Guc3Yh4SNxF3Y74/xK3s5QdIqFpMlM0UKAPjq/cB0RiOdgyDwBjwo/ujzuBn6glWZdcYpR/pzdMOe/17f1zU1L5hOKV6C8RfdBlzYIivTSYpmMun6CNMmaac/aSlqG6OwXucecf0QdkBiUMlnQyUHS6VIQ7OztSKkJDAFnIhKMaTpzXS9bKpmzxXQqURs+H2IeFCAAgYhfkkUNRs279FgmGbdkLiEBgVdffml3dnas3nbesgLM8HsmU/N5FnLpgT7H6JaJAmPeWDJqF9eX6syq1ZoVcwUBmGhy1zeK9uTJU/v8+eei3gGeYw10K6TCWULAHmAVPGf42MRS2BRIELIKwRWJAl/PvNd18XTpVXfNu4hHE5IHBeG/nE2t23BjYd41kzImEqy7oEF2ahU1ZeQG7CC7/aEFAmE7vzwX+KpVc36x5Kpb8Q/uJLGJgo3pH2ISH/3gB6K/DVuI1DOpAI8Bs2JkyeyK4uDqal7+tDR1jUZVzI8VFNr8fv3Fn9Oq1JQTBcT74z/+k6V4k/O5RmR8aYlCgzT1Bez44lySgewbWHo7EfiFlCyoDsfTyQ3RmaoxpIWs9GCpXCeo7IO87VoVUvlKzmLhkNNdvCzJP1NQaOyFsllr1luSHcykMtYedRwVhjHiaKI5PBdDyDGQYGMsjRgx9wVdPrj3SHtCxmhwoZaegJWBxotfZ9YeOWcJEqzMh8/PDAsm6BUsp/l+cbRr2z3tdP+dv/k7MoR1bYf7m0aaM+dnimi9EKQ3FJnbMS8JVPqi/YHzOlQyXDo3BUEpTFq0WJ7xjAlc4qV5l44wP3CIWbSGAWuhzjPoTy2DAAA7CknkxczGbXV7FC/1Vt8ePr6r4gS0GwoejA75nigIqYpkZ22mPwvLOf5b9h4gRTlsm+sFiR4gyahOwIOQB9MCpyebBI0aAGx0pEIGv0sCML+cJRkIVJ8KJd6T1++5sXoD4NRTgkULE04hY6rHd+/b6dWZLhcBnbPHYQXVy94cviv6vqIULUeWRHZvMhGhHVEGKD10d/xsntty5gQr6IKpXMVvDgWs2+9atw0YwitBat4P3QoBZqVY1HcgmCHbSFfqD3osuDTbWFuxVretP4ukSjFI9X787p26JWzXKAr47pJKK5UUMAXEYDcaCjvfXSqwGwoYyM1gNGinRxeisBU2V1VgrmTT9tknnyhg8F74Pe5MeNUpwh+laBWvEtGSoBPgoDule3v56pVGzYv+SA45Ep/vD6RDiicu9WKpdGapeN5mk4EUdpDBGPYdt5q9EcCqeGpFn/VWmIAdEVMAnjvI5cr1mQIfu2uMtc0m8qslOjKeXdncdO4t4ag+nyhV8Aj7fWdisPBoB8t34t8jpSgVtXjUauUqSnASOQBlGfEFbGVrXUETuge/KASgyHR6AwVmuNLEAAfiWtr2WsGOT060B6boBrgVSeGfG9LeOhzyCfzEzp24UytfqyNlH1ncWLfBDB/bhFxk4Fv6PAEDnIlMYSQRccpQF5eWSbsVFR6g3G/54iaTWknQFa2ub4PdseOLUytfXKmDKm6siRIFRoMdO++NrhNEKgWMOMcRlJaKzvB+b0+FGqsu3q3OUIQ47Df8p+FHMkYesJJjh81e3IeaFybdLTf2X8lqNKpAb6bzVa27Qpz7hmgC2uZgIvw3zyadTGsaB0CTXTMo1ezKiorUJmpFoPcB8dEV5nKaZHbbTdF2Nrc2rT8Y6s/nWd127Npbg/+gY2+3zIve9ISkO1O8iGVSDo9C6lwsrYCmrs9rV5Wy+UKA+uIqVpydI+d1rIkiY/f6VdmWQZ8kPpmCwhJgx8kdpzsnkYM05rkg6YmSkiaLHq/t7O0pN/CL/57Px/MADMaYH+U3Gq5iLmeLMVQsn8UBpIq+tFBhAdq8uLGlCa7n9/6zP1iyVMYujaqNQJiIJSXIDs0FhCcHc311XeMJXrQzaXW0COmnjif25OkzKX9gC0ZAgdOnsVqppAQHSgugCm30wZ0Docl4wBwgdluMQJDhg0JAgMWhg3FGNuG87VhiUckQ3PnzX798pT0Dh5e2G4scAhiHHyUPKTYtZyI6V64uBU4iqTB65BejECDY/AzQr4h4p1ZWrDMY6qL+u7/7O+rEvp5I+X0cJCXRhQMf/f8lU4e2dMmUDpNfPNvXr9/p2RVXV1Vp8hkIpCAn2WE9fPTYMln2K4cKiASc+/cfinvHKGs6bKuawm8wFEtaIpcX9QjBeQTazy6vVMETyiHEE2gROMdUl10EoyEqZLiF7AGzqax0U3v9tsBYIT/KQTgtuL3FZOFRMmWfI1m0G0DRrXEAFAyeZbl0rWfCXo+OhO8vCpDf70QzbuQdsdIKRCMCHMHVo0W+KpWl/CK/wm5HBvHs9+C4euczqZ7gMUvyvP3Z/DOXA5oEVT9CBexTea4IiuOe4fWG1AliUcdIk4sA4IZChe/n9lpemalDqSEBsItl58uYns6iWkdce0PaqpxjOslOo613RQFK54mdE7Qb1h4IEAwxHB4OHD3APArQGrvDy5yBSfGaP+rkygBvQOKnE5R6TNihNnl+tyR3qGOcYf5/8TVbHRUpuB4xdtwsrjqu6mzmkORTxoVxnal6s2bPvvFtUTxIcofHJ5LwW1+DR+3UXLqjpYBSjYZTMPL5lnJOomAAuDHqd/RZ2FFiq7a1ua5RHMhfgs14ORfiGnF6UMSSMpvPpStdrVbkOiRk/I1kH+eeRMH/x/SAZ0DXgPLVrZ8qu1DAJYxeESCgK2FdA9CK3Qifi5jCRKZ6da47TbKjEOy2elpZRJJxvXMUpJxoyFwqWGIFXF0L7YzKWK2MrJxDV0skA5u+4cA6vY5EK9qDgTAeDaT5QITjRIUFoN/nOv1wQjxizCvg/R6dXWhFsrW5qY77+hIN17DAYBRRxDVWArfC+eAG5I2MV+fGxl8oWxUKQu0jGgAFBtMCCm2mLdl81vyehQ17A9vY3NZ55LNzTnCReo1v6fa2fH+R1HzDvjYak5AI73E+myhBASCER85ImPOIyhRNEYA6VjGAvLRWQk1qOJIqEs+aGL21sanClhUeKvx0qjLUKBQFEkSbgPfH58rmiirEGe1TpMkQZTLWneVcFFdXrN9qaq2Iwh3F45/95GeKEd/73nftsl7XuoL7xNhs7gf0hE2bz8pXZRUAkyH737JYGf1eSz+bWEYCzsTTtru/Z1fXFY3voXpSZPPOpbewQPsgpimWDDQwUMBIwrNUnvItsSsNO070aKKOH3AkRb/nP/qPf3+J9x+qNiAvVfkGwm7/xAw5l7bj4yNVx7wgDg8PVqPgaEx7BPkjYj01nTv/w0TCNrY3VK0CYYYXykyfdj23smLpTNoGnbZGhHCe8qsrNhn07ItPP7NgJGLruzuWCEe0rwGEAXSZoASYZf/ugVCXPUSSu8zvQWAt7bvf/YF4RP/8X/zfQjvOhlNVk1SkHpbag/+HszeJkTRN7/ue2Pc9IiNyr8xasrau6p7pno0jamxKIk1RQ5k62aRhAQKkow3IB118sAxZ5smkBEuySdkWbB0sQGdbMgzb5BCz9DLT3bVl5b5nRmbs+278/m9GYTikSJAFNGbpqsqI73vfZ/0vWFeVFIQpGKja1N2GI7dAqWubQajvDW2pVLLv/vJfER0ACTS4WfNf/O95Mv3pzlSX4BbdNe9MJdZ9m0wdetUhWRkPffnitRPzxp0B5ZuYg41z6PCiZElOMANqPxnPrNUDQel2wXRR0UjQAh72nzPrD6c2xfi60bBELKrRIX8OfiWIRMYYID/niYzPxHsUihZnnm5X7gmz2dgebN1TNTv3OmVccnVJBe6RJBwEdZbzteuKPi/fe+5qof2QTJXhxTodZJ61RofsMsNh7WvU8foxGy5JBJxqd6VYEI2Fc8f7jaOUQgeRzoqUT3dB8FF32e0qmc8LK43NRmjEBoS6ZMoSyyRsVXSMsuznNPYE9Q3gIYIKi9N8BQUtA2pASzJxRxUloClMB8WT206x225brlRQUUdApAtG6myum8oOB1oZgLbD3T1xNUFAstvnnrz8/IUCaDrFOqUrxGQiFrO3+3saSUID8vmcMxGjUen2olTk9QpkR6Vcq1wryfGcpTbU6qpzA+iRyeedkTJOSq2WQE7wQnn3+Ryo6qr5YjEZLjApKmSSMoam42Vfury4aAcnZ3oGIEYz6fQ7xKkDcpQkvsLZYhTG/tjn9Vsd3jMF18wkgSkamBeaVtRavaHe9wg6He8mHXP7WAX7uBkJERMIgGV48kZCVr661DiP5xiOJQU+QdWMgpxzC+gRXd9+q23BqM9sRpdOcdu1b3zrW1a+vJJUpmy/Tg5s+c6GnV1eWb8z0EoFMFOvh7gHnA6n7gQYslGpClCm/ZkH0FdBACDeNcmbXW0smZZS2tX5mb335KHWYNrpRaO2t7Nr4wmuMHH5oJaIaUxScLoJ+lQskFg4m9lsThO9oB/q1pUzxxgMVKzK7YZ7jHwgHtP7+7b16KGAQvz/Hi9a14jrw5QoiD4Ui4bs7eu3QuvLvP1WJQtZy/lgDfohguyAyehieQ5U2u1OU8L5uXTS1tcwN2cNNtE7AOdBzGL94Wzdqlar1PROOX/sXcG6FBcXbWNj0z799DMl5rlcId8VWh9FiURGOi3tWXneFMzEAfbtdJ1QZSic+eX3zLRezBVyAnR99sNPhTyu3lzZNBiybCYvECDnDCeknddv1KVy/i7OTq3XqmsknUrnBcpj1DwvemKhqCYicH3pbZr1lsxRdvfeCKHvZ60nkBv7W+9tB57R6gRZQyaT7JVLi0ui5QGcXVxZF3jT81///d+c0ZpT5dCOSwGm27Zr3EUI8KGI0JLFbEYPU1Uk4t4ZzL3lmK0Dh8ci40X2X5DhqfJxJcimU6pkzq8ubW3jrrw4qUgL2awtIlAAanDQsYvjA41xnn/4oWWXS3Z+fCoaDfD3ZrVu9ZuG+TFUZnTXbtpyKW8//OHH4hKurKxaq4GT/Ip1em1bu7dprUrNusOuknE6HrM3b/cV/Hmo2v3GQhY251Lhj6DaMZF35tH+kb336In9te/+ZZGevUQNCeu6dEoylXjDxI2NxTm93Zn+ccn0p/V5qZ7o0nDe+ezHX8gui+9fWixZJODGSARpDhmc30wOAAEKOV4J1zPeWN/cUIVKQouHA5aMRq3WRFDeJzFzJBdBDmcTISEI+Uw/9xe+bdf1unGQPv3hD+0e6iC3+r9UuVxs6DRU4UwGONzjidMgJVEx9stli+pqkUsL4Lc6QUTj+lbiD+1UJyVGotP+uNfTn6OAIRhbIKDzs1JaEkQezdjrek08O9SKYhG6V5+NByPZjQGOOj5yBgAEfKOomIxU+Z8cH9oYsBnm19IL9r8bjdJh8rN9kaB99fl79uWnn9nA0P1EdMCtMXjOAERQL5KYPohRfFWh09AhSZe1ZMe7OyKmkyi63ZblFvIaazLCHwB0ibJjutb5551RMFLRs7ebIbjR6VqikLV40I2E/dGI3VkqWqPTsktUd6T3OrLZEOHnqYXjIXVJ0ma+VaZhLMokobS0aK+++FzflWAlhGJxySaDkQB7cCR5RjYcK1DiyLFYyttkil+I13be7mv/xHiXsZX1u1bt9VVxk7ABI8ExJhETrAFJxZKMCYfqdgCMhEI+iVFcXV1YEXTwzGel1RX9eTrTw9MjF+CvkWT0WzSBxVdPXFUlsbYD3bC/kg+ozyvNbYGLBiOLZuJ2ukt3MxMdJAKoLRoTGIUkf3F1KYrJwf6h3Vu7Y6l83A4PnIViMh20kSdgJ0fHlk4gGFK0m4sTjYThnQ47AwtRCCILiEhNKmbe4UR0PYqgnvaxfhm/I6gBihbza4I5+08og5iRA0Tz+GeSSM0VFi0aDNnF4bF0sqEPMVnB93Tm9dkZlCAvsWIiM4bu2L0buhm4tdiegU1BL5w4wTlSUg2H9cxRfePsE29ZRzkPXATbY+LQ04EziYP2RlzKFoqKrcQ4UU2GY1vIF9Tl0XhQvKLty5SIjosEXVwuqrO+OD4Wmh17R4BTBQmu9FRMgtRlEkezNaeGAL5rNEHW97TTxzaORopYqaKdorBatc2Nu9qLAkxi6kPnyzOC640oCu+KNcC8eATFzNiYEXR3DN3MzDsxK1+cWCoZ0zherjqLJY1qcX+6PDjUmBcWQrvdkDsReertzr4DtKbTbtITCQulTAGNgw+/Rh2ARz3r9tuazEHJYY2mdct4ar3ZSPd5segmmJiM0MzQ7R4dn5h3OrbheKo9u+e/+c3fnoHWpWUnGHJZCXZ0dFSQJBrMiQGZPHn61Pa339rl+ZUViiVVkinIqjazk6MTG5rXUrGYNWsVdTlU7aoms1kFrEQyJVoMSeH9jz54x+MiICDzxjgKZRo8+jLZvFSO+CeZiKsyYn/Fbmp9ddGef/VD+8Hv/4FGBHI8x5ldwuZxQavZ2aHOFAxHbKFQspc/+Vgd06Mnj/U9MesFEQq6D3myGsg0RBUqVfvoo4/sOz//dVel3ibQd90pVQujqdvd6XzMO+9MIQHzvRlbk0zmyXQ6A81LLPApQf7oR5/KiowxFQcJYjFOMMgisoQPJTN27+6mdhFwr87Oy5IYY1SRyy9YNBgQlxMOLAlp2AF4hIciJsAhu3tnyc4uLi1TWJCKyM3JtTorOGGpRFx2eOwPCHrVWku8U6YPVLzaU89ATfulDiNSNvZQUogJu84h4VChlHHsjN77yjOHfGwyoj/V312C7D0eqwstLmQlOECS0KgyQHdYU7AHpVnIZpyTA/qtD+6pw56aTwUO0w2KDNE10GWV7ZgbgdJ5qWKHu9fj4HsskcICzasuFak2EJooxXQgsEuLN2EdqCYeUwLFGUd/F5QRr1eAI/bR1wKFYChcEhALIB6Bm50uk5LJFFm/iTpvQDUUNOy0L09OVBhA/VlaXrWGFI18EhUHkHVyDBqWHSgUMadAk8sioeisvUB/ArBq1a5t4vGrCmZkFQ56HcXC4xx+Ij6PRus8E8ZxKAzR5Qoo0mzZQjZlzVZVXRqmy51WXR7FVP1MeMJ+s0qFkWSAo2Xlq5rlChl1tXRAnqlXY2loUL/w73/HDvf2bontTrKQ1QMaqCQHOMrQJuicJRHaaLyzP9Pfz6jfi+CGcycBHRwNRoWCpnsjyNOl8F0cvsAcrcXnteXlNY3ht7e3nc706Nb6jHN9U1Hs0gSGpH7r1MTf32e/B8Apl3F2joGIKHNw0AEeXlw6/AXvnM+8vY32sE9FJMUKDUOzVtUIkyQM2wGmAyNVaR9Xq7oT3Ee+kw371puOdDf6rY5NPAH567Y7dYuAXLepCkX4uggqDLBbOzlVwcaSlXuIsw9j91w+Y6l0TqNHdrhYRZI8SGAP7t8VkI51AzG63aRLD1sgHLXhrcwffGvQvcRbEji4AEQoECfB2CQZxbi7qmmGAtNkqruO7ynx8PqmrMIOaUcU7+bj+3guo+42YB7pVAMOVS048yruICpzc3MtoQr2wRQnbhKEWhbrDI/1Og3LFjAp8agIYCwe8fv0TBDRZ5LJBAiAab3OOQlYrYl3dsHMG1SMQRRHeA4EXe7fEfWxft2wy0bVjvcOBBzElP7kza6Kf+kAwyppN7VrhiYEOljgMtDv45HWMFDqJjMmEQHFwOnYK/naxaUlFWjXjYbWkTW4w9OpfLk5M7t7b83zL/7Xfz3DvoqgJAGC0cju3b0rHz/pWMJ7gyNJXcshn05FIs/lbyXTJti3Je3k/NQmA8YoccH9N+7evU2m8MDgFcIlmukyotn7euet2noCdrPVULV4vHco+gMIS4AEjPbYPy0U8vZv/q9/Y1/56kdWwiGm29KYAFk8DjEzeHQ5QYSxE2XpT4ekfS7CCuiGxqOqiA+Pj5wF16Avc23QbQBLbio1aZ2y+0LI+Ds//01XuvwU+MhlViddxsjxj+1M+513yXRO5GdsgDYmv+ZavD/4/o+lpUkXkMngl0gHPLXyxZlshqKprN3Hp/XiXFVhvze2cCyh0cTEPBYN+oVuxXdQyLcQ4ARTYGP09OE3vmafffKpCg24vlisQYIuLS8qSE17WIWNbffgUFU0z40OgcSt3fDUqZIABgFwxKUlaaCsxP5IIz26qTAm4BURwvnvjHZJQCAeCdiAQOAd83557nqEMwcOYYzOkgUkI90fo+0IEnIon7APKhRt6vVpdAMhnqBGRYz34s35hTSkI5Gg+HDTqd9qNzhbhKUdnWKUBPJ8ONCOBf1SvDZvqmUlCgA1XCwVMvGIEKMI20tk33dr4lyputF0Ii5kM6NPBDU+/vhH2r3C0T09OVcRAOiGESD3Be1ihOoh1u/vH2iPSZJJJ+P2//0//68uJefy0fOnVqk2dA8kRIFK1WxmrVpFhR7AFcQHKAoXV9Yskcor2I3GfaGbkZHTPpTRqc9nW3c3pftM4UNHiQAICPL1dXRKr8wz69v65l0bDgEJpmQNRrfFDpFdOb8fo5b93QOHsERmMJOW8hDgMFlQaQzu0ziVDp1iFFpW5frGJogXAJhSwYzcYN2SmZyF484P+OpoTyuelbU1fR6QsdLMDoVc4qV7u51s0D2A4YAjTKIGsVu5uhSwrJB3BUT5uqJEiAym/Ca9M9HbSLiMPL3ToQQLNjY3LLewIBzA9t6unhVUEzw1kTt02sQVUc8oivn3/HymQHTTvFPGqSQZ3K3Yc379o4/sulzT+J3CnzHwUHffFdE484ynJA5G8k5fnBgKGIb9/uHevpDWdJ3EVeh/AIjYyaMzzXn56gdf1c6fIggxhnSGpiQm312Q+MTKw/19t0+GajPD2q6mzsopZMWEh6CAo5mBrVEAuAe62R+08umZFKRyRSdVioQszQTngbtGTOI/xdv2uGmOL+STSxdiFtxznjPAJBod8CTEeop8RqJ8JgoL7pRrKkw/o7iQ0x24qtRlpQUYCnEJkhaylwCbeN8U7aDTZdDQbmvdRnwTWEm4AOh7Y+EF4omsnR1f2E35wq1AYFQgvAKwK+rwH7yjOKITq2t2cnpmjx490SSJ9RLFOMEdvWxqC3bwFMfxSFxjb7A9YFD0M6FRXcMAwH8VwF9U6nqef/ib//1sfX1VYswcJLK9HkKKLnIkcjOEckasqIWQ3FBV4SWxsIZX6At63IPE1WGxaL1Bz2o3VR1IEjS/B6dzKjsqRvio0mGku2FcmYYnuWyeCSOCtn3y6Wf29a9/XbsjRNhR7WBswGHi0mTT2JK1VB1UGjUBReD0Ma5GZJqgD+IYegTV1h7KR0nX3lMBM47gvxMMSeaXVxd2c1XVA2Mk86v/4V+3rXvrf2i8+25pCqrwVgHpp3em71SQ5sm0g3MI+rxu9o5s11z5h870B9//TOIEAuKgvRqKaoSJXRJUjWaro+qKF0qXXb6sCGXGvtrDXqxWVRJldMKINpxIyxyYvWmn1RHvl2eGXCC8SviREKmhSPjMpxExOxXeA/8k8VtMpe3k5EgBE44ngZFd47Nnz5SQX22/UScrl4qlRT1DDhVjXLi9dJ4ApKDMvPryhRRs7t27r7EMIASS7ZwEDyobMJHGqD7Gbilr9nsaWcZ8AWtXG9YdjK2ClupkrP031SIrBAIpdmfI+lH9cuGxeEOZhgIDs24UWFpA/xGvHzGG6VkcsX5E/Btt+aEyhQEAJUh9raZLQnJiNMTuF76cUJ7IoVVrkuiTOfZoKErK5eW5zN41ag6ERPJmMgLimT0SwYvCAQoL9BLuEIGNYEvxwD4VUW4UhBjdMxkgSYNe1SQGc4hwWH8HQfS61lIXEQj5xTsWjaDVVhEFkhLMAp1AvVHVDgoFsOFgasvLizJzR5GaIqbbHQrJnZUzjEdiFCRIdkbQz05PzoQKp7NHLenw+MTee/ZMiG1svga9jn3w7Jkk9qBm7O3uq6uksxMi/RbFDi8PCT7AcCTTQsqJYDBlkMhFJut4zQgY3Bp8825J2vx/fC8E7NnnQ3PqIyVKkZXN2qvXrywRz4hGR4JmrI3BBcmRmIOqT76Ys2w8aWUmDIm4nRycSVITnunu2x09R34exbR48CVnajGXwYOW1mBUublpp1Dw0N8GUIaOKyL51YYmRQiGSIgkEbZeq6N3yN29LN9ovE88JbiDIKYjZnrF+JVK/e3bHXv69KmKiauLCxV1jMqJG/lCVtKdfB7OGCNfEKii3JkJRISRgfjlTc6XV6hbVjVMRMrXZdvf37NSsagihakY9BNWeo1K2QqZrE09PnW1OHjBUwMrcHC4JwAUXXijVhXFhaLy/KIsNCs7TwRAiBMYg8txB3WuStWCvoAKZO45GspMVDgTsvALhezevQ3dXaZO5euqwI6sfCikBsOxHZ8fS4JUTQPvEelZf1g/Bw51LpnUhEI+yUuLsmqbegPW7fUlxNMFKzAa6nmOun07PjnSSgwZxq9/6xsyNYEyhLMU7wDBH7jRk6lHwLtIBOBhynwerBlRdGvpDF5cXdk9cawv1HhyjvkMxGQwRcQdz9//B789wxEBSDDJVDqetap2kwIXwKUAACAASURBVKDypuhczsxuajXrsFvzeEQ3QfKMDxKOI2Zds1FnYA8fPbXPXn9pDx49sC9++IkSHy8HIBMgIKx0pArSbFs+nZToNAjA5TtrEgXHEPzyumr98cTyaG3mQK0B2KnI05Rk+s1vfkNqHhjeXhyfag5O5bC85Ex0GcFSibCg7nfbtrayLCTd+fmVqjUABwT/zc07QiSeX5wpIXTb7jLVm0379f/kN2yxwPjjVqH+ZzpUOWgMR3+kMxU95jaZ9rqgJnsaA6rrFJ/1VqpxOJTcGoGNYMghh3rC72g3ayK3t2ot/ZG1jXU9g1adyxKWMDkJIoJLCWNKRoiY8g7YQ041ARCCFjpQq67dz9QzsXQsK9UbLPCwwssVszIsBixzuLNjoUxWWsdQDThsuIow2tje3REaGF4fOxuSKesGCg+CIvsEgtWk7zRXCS50CqiTQIP54osXqsYJMIyauHScCdw4isVle/L4iQWCM+3Z4G4i1hGeee3k6ECduPmC1u+1BdagYyCooDLEOFjw/zym6gl1twSyhYWcDBRI1nQuEdDK3qAFzGt31ldE7C9fswcea4/KmJfLgXi2MGII6o/HQm0yEkwv5JVY4ZNRZXPGHA0iK1wAwvYyjO4NJLJwsL1jS8slWdZ12/iCeu306FD7tM5k5oQdmJYMh9ZFOu32TIA2Dfm9KnhAwmJpiB4wPxMJugdb923n7SuNbMdTr8ZvdEkEaqGn83mLQStLQ1fra/cD8vBg/9Ti8YgFQ17zeSNCYwPmwaJPesYjsygCGn6zQW9sK3cQEUG6z6NA1uOcyzorJoUwaDwYNv/SX/5LdnB56ryBhxPt9CqXN7rzzlElKt43kySkHNmzMkVAWIIEzDOA5gTYCeS17u6tHzDfhfcJMCm/UJAaltR0Jk7RTOCmVkua65wJDLcJbPCHmRjJKMDvt/Tyoll3YDeXZfPHwra6sKhAy58n6S4WF+QY5A0EtDcEWEPimqPY6622lODQm/3i8x/LT5ixM38H6jnEL0CSjNfZ/UKrQmsaSmA4ndCzwTUpny2osGXK4sCGUSnveEMh0WRIuKzaOE+A4pA3PT46teG0Z9eVG7u/9cQ6behBU00QKFxBqW5s3lNhCABs2OpaOBGy0WxiXslhmtWrFflDC6NAt9ZsWaXhJglMIAajgXxXEZC5ubi0IvSnm2sVVTI8Eae/b4l03MwDLsHx0GFVVK9ubGV5ycJxFM/ADDBd9GnkzJ2iYCB+kCDntmzsLqeM1ANQl9B3rtnKYl5CHrUq6P1rS/iDWkPQZRMr/IGZCjsfVnbcDw+uQHkVYRRYQXXcA5sO+7ZSQha3Z+XqjR0dHNoyq8iAz7588cIVeaOh3VldkRsPdCD+3s2tNYFYYQ7ggZtbhss9EDj28eOH2omD3eFdCpjFbj8aVQxkUhHwRYSspvPy/N2/91/NWNgiDxgMRdT50J2CpiTp8N8Zh/7g4x8JpUvGblabChYEPubbBCH2dosFklHDsrmM1a7KNhrPVB0y4kghbM/Ojbk68njDsYJUr4/A8JKIz502H7rsNEjrdRiMFo0gqt+zlbV1+VJeXFw6TVMziRSQLKDohEIx63WxmBrbeOaxRDxpy6WCpVNxOz09EWVnaW1NMnLTwcQW10vS+SShSk6q2RDPNRj02t/5239LI4c/8usWiCSe1fQPJ9NRf6RDwyHSbq/VfDeymtMBSKaYezMq+OLltsQnUH3kAuGe4RUS0qND2u539LkIElxwEHiF/IKAYSgxMWqXKDc7Ts0lhuaLMNZBVKNj7VbNon5Hu6jwTjI5dZL9HiPAvoolLvbZ8ZGtLDPixRx6bFPshFrY7k0FyuL3MlL0BsLydGQXFwhFbdxrWyzt3ulifkHVMZ+LxEIVik0P4tS1m7L1xzPxjenI3Qh5ahHg52YWiVLh+bSjpGsDDMWlk21Xq62ql2dA4AeGT6KEo0aABojGWJ4JRLXWkH5mNIpubsLKoOu8TqyCMb8vCHJ1bNFA0Hb2DrUjARiDGhRKRLPJzMLRmE3kjuQoAkxfFPRx3BmONM6+//ChwDHQyY6w/bv1YAVkJ+3SaFSdEwEKoAhdJmAbgDRQuAi8BKPpZGbrd7jILrgDOOF7MxLj/KytrtnrV280OiX5sWkLRUPqTBkJs/AFFgCiUruuPgbNcfEO2ZWRhADjJKMhFT6I0wHs0fvE7/b0VBOWgHdmyyurKrKQsystZq3f6Vmj1tad5p1QYKNrzZ0TihL6UDqp8eudtRXJ752fnpjXE7bSyrJG64iyoJ0q+hXUH9nedUSpoIsVNmMysbOzS3WWWNQBROMsA6qBb8h4nXEgZuP8/+0u4JuwbW1tCbSDOs2g3XbWfSGI9CgpEdlmFgpjI+nVeB4+Izs4Cir20/ce3FcwvLu5Ke9WAE6ODuLX+4DLSQLf330rq7CdnT2NzdlZcy8A1Z0cn9ryg03xRqV9W6nYcmlZ65dEPGKfffkTiwWjQrMSJ5m41Bod4TBi4bD0d4kjJCgQu/ycB1tb9gd/8D2JBGCBRiL98KOPbHd/X90hnEe44CS4r33ta5LAO8fHGXUptLkDQf1vni2xCKwLwRmgG0VHv9nWJAiu58b9e0qycwEJzhwTDHyjk6msHJ1Yzdy/f1cYl7OzC/0MYhn8Wokt4FsaCTvLNAB5eA6H/MIScG9XVpYsGovb6fm5mjLueHfgFLHmzlhK2jjqYAwC/iXqwD+cF84djlMHRyeygWMidg8aE5K2uOCQp1JODhMqG7t5YmS909fdHHSblltYcnF4OFARvlIqqJinsOfeffS1r9r2zq6MCchN0kZIpsRnpsKkiBfWxefuDvGNoovPyzlGPe/k9FCYHc/v/M//csblOT08VpcH0pTgSdbngVBlir9XqwktS2W4s7srziKB/+L4TCinxaVlXQ5np+T2BH5fyN57jltL2a6ZhcNhTSTUrjOWZbkfjAQ1qqGTYWeF8gqdJI4AqfySEMYcdv6/jY079ur1C3v//edWa4AwxUtyJscL0K5YS2Hoy76ttFDUyIvRDz5+BFKcOhjnFXMAcdraawFGQLGGjgdg1f37G/bXv/tXRY/4syTT8WDs9HlvzcHpKjjQXM45cZ9xr4QNhmP7/e99X90MF4DxNCR4QEvsK2LRiCo+QA48U/5z2BtaLpeXSHu93tJ+CLk7CUjD640GrTOcWDqbFwXE553abDDSDpPdEJee7k9ITaqwSU+UCZ7t2tqqdZtdUQjwxKXbpGWR9VEyrrHY6/19m42GeiQBlFcC7JXyqtgECGLPKMcXZ3Zeva5Zr9sUSrSHvRorghRAsdHtPw7ERCfM4h9kLNqgXAh9b0HQHUd1PjFBLJ+ue+/NW+14SZacQR12j0/7pZCcW2LapwKQQaKMESJqMejSVhib+fxCabKmoIumIGgzeWk3NRVBKxRaAE4knHeUYhgnQzdCvBx3Fi4k+z7AKlx8bNYQiSdxS/ik29UkAtI7Af7Vy5cC//Q7fY1zQdgOJi6RcvZ4jio0b3VnpZR0cX2beKHIeNTlsgOXn+Z4pCqbz8L7ws2FxA5RLBiPiJqEI1IqFlZiDaGvzH4VizTRPYZ6Xx+891hOLIwkq5fXQkM+fvhIJgWfff653u3y8oqjo+ENGwg6ND4G8a2mJO/ASfD+93b29f8TtBx/t6M7QXFFAmr32pIzpNgQDY99e7WuBIMBQSjg1yiVcTlAq7kMHFQ9gFY/+fwzPW86V36hThPHzBu+ezyiMTcAHQod9pOMVumkSGjsEYkt/EwVLe2WfhYrDhIGf2cmG9eOmzhE0Tn3GGZkSBCFxgXAi3VAOBaXTybxDn798w/eVwcPZa92danxOLtM16lzd7N2dHDg0Mz3NpTQv/j8pRIq4DFp0GKi3ekIcLS8uOSoGyD7kwlNhXiOFJhFjaPNsumk3bmzbts7O1qFLS0uCTz25Mlj3Z9KhfgNqryjIoKxMLGWM0qiPTo8ljIUyZhnw9j04aNH6tIODg/M759plUAiRRcbvqV0byMRiS3w+XKlop0fn8hJSBaUAwfkCYUDGt0yOYLrWkBKM4JHbVfxUJZ7aD7f3IjuVG2ix5u1+k1NxeQmu32t4wrKN5xxOkT0naVx0ILS8kCUIMRXUlm4xmM72D0QGIp9u8/GMhIHV8J3pNPNpcA9QNu71v3MZJLqjImr3BmxJyYz27y7aT04uGPT2oeCHk4qSnAkUooJmY97A9ZsYEk4Ms9/9p//vRkL2VAQkjj/oi6wAS+XL8ylxn0AIYPVlVXt2erNmrpBrIaoPlGeEL3C73MCDR1sf/r26METOzzakxg1IBempjwAjKD5H+tYjV2e62CvLq2p2mA/xgFFpmzm5cE5TUyk9XhJgEXoXG+qTWk+kkgAfmCvFdSBjFggSHdUERqPSy5t1W5H42qUixaWFu1Hf/B9PWQCEJ0xSNR6tWGbWK/9pe84zuHP/voTOtPJkBHAQMmUFw0Zmef308kUigv/0MF9+cVrwbTRp0TyjlEvaERGB0i20SFR7VCxyrvw8kIVImM3LqDg3aORdliImhcKCKmHpWMJShUwBApTkhTL5wTemANsOKC4pcD1A3QCECnLZb2+tnanpy4UcWpE5+E+okdJlYYKEcFmZfWO9UcDSRKCrmZEVkLqDE2c4VAHC6Fxkil6rZFEWuAquleqUrdfuXGWc1O4nlnJIoJEZPzJfpadrPaNuZxGtgQ+ugsAOYyjGdXwHJLphCpvLiaXPBYjIU0VrOls+vI5xXvVqy4UswSASQIbACTzYBA8UieLSIc3hOYzFm4zcTcJ1Oo+ZzOhRgfiZJZUfYMU57s6YXu6YiQqrzUWFK3K67fzsxO9U0T26ejYk3O2YtG4LRRJtH4FOkBKEnHwswP3Wl+eqehXV/SzAdoh78bIHHtDdtk4/dA9Yry+UFh65+vKKgMHna98+DV7+flnui+MFEk8pweH+rOxbFrBLexHqrBqw8lMqxjWEgCoAiGfBTx+wf4p0NjF1esNq5TLdvf+fXWfzvgb6goqREG9A4I9PFRn+sB+1illSdDj5kqC86CmSVBox3Ke+cVdAFpnrD6adfNHXcdH8OYzAcjBRMIp4bgiExoFPpdydAn5rcuoE/41oBswBaDOk65YWigURQ0imRDDLq8uVVRTBCFByrnk7+UQM5mQNRt6yb3urYNQS98F6UN23fxdvrFP8QaKG2CfVrclig8xEKAllAsAm0L9jsdK7hSBKMCBVP3kBx8L2e1E3CnE+ypiRE0bj9W8kEzpavnMc1oXClbQSgDQra6t6H7yZ4nPc9UtxuJ0VWenpw4DMRrJVAPhBgqDvf19FUlcibW1dYnvI8MqnYFwVOcRo1r+XCwS1vSjtMjuta8kQrLiM3GHuZsoNtEUUEDx5+CqU0xkKVw6bRXYjJll+GCmMb6M6Ks39vTZM7tp1BweALGd8dg++MpXtNfnDjCq5ZnwLKGnoUvMLxDviC+QqDEv+d73vicON5Mw4hdcYgduOxFQTZSfdE7xlDPp9vfkm45yHnoLbahJXr9+Dx03v9CZ3nqwJZN2b9Bn22+2b40u+uKLQ5uhofP803/2v816Qk1NBIFfX10WAZ7qi8DIC9Qcd+ax6lVZeySg1hDa2ScRRBBST2aSog+gU8pf3Gg3rdVAjeJ2YZ9OO+pDNCaQTzyBzdREfKa3CJYH0eaNiI/E5UjnF6y0tGC7r19bibHUdfnWOw/ABI40Q+uRZPs9+aGic+q/HWNhySMKBkR9qAYapaGQhLD61IazsVXOy+/4sgRsmeea377+9a/aRx9+oE7gz5pMBUL6qWQ6J2PPx7zwTHlejHbevN41n98Z7zIqkGoN/EifV6AiuhiSM8hiBZQBtBCsuBype6m0ImAXHTdk83QmYY3uwKIJpLs6Fgbti5ADuyUW8H6XyElYHOhkCj3lmCSxRKCuXivRIKg+9oTM65/p0rCMZ4xGQA/7vUqmiWTWktm4Na+rAslkFgrivKFDykWly8JOihE7NCnAVfAZ59ZFXNBMmr3YhZRdSNiFpSU7Oz2zteUVJVNAV6r2GHEjhzaZah8+ZNYI4KhSt9JCSXQSoO24Eg36PelpYiyNGlG9Wbe1tQ2NVztdPFC9lozRqYSt1Wlovwg/edgbqeoEDBdJJm2ACD5BRVrATRUk7FMI+KXFgnk8DvVOAUrnT+BdXlkWd5cRJBw/7PI8U7865P6gJ+H9mXdqyVRGqEKk4YrZrII5XRFjJ/aOfFe+N58ZLen6FUVBQoL9yUhU/DbASljlkcCQUuKcNWsd84eDtnX3vv3ks8+EVi2srVrIZ+LdTrx+i+AM5fXrOQYzCcsl0xYNQX0ym3h85g9zPhCW79tSMWdHO4d2dVOxEWbY8aQ1K9cCDVI8oeLTbTqQHOhpnfEZyH2flKp4b5haC7DF+YEF0G1pJ83+nN/fHzsnI4pwDAwwwLbu0C4vTvWe4ZhzZtBx5e+YG0RLNAN5xRHo9b6mC0vrK3bwFgEM9r+AYmrqjhing+RlD50rAugL6OeByL23viGaE+sMZ/bMKsJNTDiTnI2l5UXJ2LFjBlWK6g1Um3ZvICQ0hRHrIhJKLpfUWPzew4dW7bS0arq+Kmu0LY5iJCwcBHtdqGA4OwHWY2TN86hVSSimBDX3BiUJoXXM+YJ1gZLco6fP7PTiQt8NizESOsIE7GXpBkkeFOzcPSZCmxsbAu3QWHD2OW/scuGGNjrOmYuCzqZDK+Yy2mcCqAmhw+z1W6+FaUFQE5R8saTmiPciHXUfY+24pQok6raV0cIeDmyhuKD41Ko1bXnzjp2fnQmlD36EgoKfR/NUWi4pziwWS7o3eGbL+zQNRYhYj6e1M1FAc3zz/pYKMd4/xQ271JuLKxu12zpb+aUliYW83X5jd++4GPno8WPb2dtVOA/7IvpP3rc0fNNpKWl5fDNHd2o2HDBrPLGNu5uSmGWkb+b0eIkzfBc6eVDZgSjuSzm7ODkzz3/7D39bog1Chg36QlKBUiRm0d4TMO7f27TT42ONeuF7cWBQNEGhAs1dKjiBNpZK1qo3VYGxt+GB8IVZThNUZKVULjuUaCpjXl/QQiG/hf0+GXszf0edgg8dpjuYTrVoZl+QzSRsOuIlDpgp2qDZtnQuIfFw1Ftag561Gz072EOe68YiMdf28xmuUVeJxWRrdn6KJBtk/6z4SmObWXc8FEIZ1Zq/8gvfseXVBXUWf9IvdicIrDtdYwe6oFjgH/YB887U2bCxG2Efyj6HsaTX9g9P5XOIaTOLeg5ZIOCVUzySb7XLipIGFRO7ariTEi03j9SEUN9pMsIIcE2HGuNNPSEH0AjNLBlJun0IhHQpMzUtmy04b8w0GskBHaa5XCBVPaNhmfoiCs4oKxqxaqsh5R4SDNU+4BHeL4TmVDZ129mX7PKC73LtxqFIAIbClsxk7BxnHsSiQx79/1wcngnnhZ9PoUYCScVjNjGvZXIFGwy65hkNRXmhs2CnDEkbbVMoBK12T0GDgo9pit7BYKBLjpgAXekqYt+SEoSuEbbz03MhugWK6CDxFzJfwCty+OnZ6TuUKftIdm/QAEBoUl1jCL12546KL4KteJDo56LgVcPlYyybQnhpmMsDJmE3xTh5OBgqIQPq6PS7ducuiMBzjdUjCvZj6yH7l8xIwevly1eyPqSShhDeaVTMH09afnnDBv2OPb6/Jc43VAE4hHRsUCkYozKGVHEx4jsnLJHL2gzeM5OSdtc27mzY0fGBdlkMXvAv3nywqdUHU5F0Lmc//vRL7fNYGzTrXcvmU3Z6dm7JJK5ACenFCksRxI7PkeoDODjhCzuaWCAaVqCkW2A/DECLsw/1bDyoWzaVEfISJ5ulpdV3KlrcG7pGulb2swR7kPkaKybi6jCOKeQSCZ0hOpt8oajnhBTge8+f2c3ZmeQkiwtF237xpS2treo+qFiu1y0US2uvTqF1RtC3sUVwMwqGlJABOJLQGJWy+kBZiMKGyQiBduetkzBFB5pAjwIOvEuQ1N16S/v/45MTe/LkPXVSbeg2cCED7GCT5kGLOJHUlIjEV66V7Rf+4r9n//b//LdWXFmxaW+gQhLxD+gyTEVIWKt31m11DeP2oB0cH1u93bREKGrRREzOJcgs8u4BHEUpYulcW66gbrXqohYySSGWwzDg/vFO0rmsusY5xY9nLAWzBG5FVckttrt9AZYoTJaWSrb9elsFBGYPfEcfmtgek+8qE4ogoMjBUOBV0L1oghOD+P7cVYetYEI40+i9kMvKNxjkOxOZTs9x80VZg9rjnwkfwT6dFUu127Xy6YUtFHPyyJ6N4ZsPBGwjb8HXl2jF3v4tOM9pn7N+oECFHnVnc1N3meI3FXH7cjUATLcExvM79kg6Y4lC0U739vUucM3h31+dnQtdny6g0Uxui4jm6Pmd3/2XM0AdPFA0Fvd2doQaA9YsLlg4KrWXXDqrvQmJTVqNIaDMQ71sRMfPz461x1lfXRNIBUd0KiDXieEecSNFD3hCmlf7/brwAlDgZgCdg+EJ3FPGae2+ZZDAOjsVYg6j4WalYu06ROyZFs8ffv1DyWB1Gg3bOTi2QCBix8cHEjfmErMTgkJAcltmHBIOig9HIFV1HwzZ+eWFvFiBZ6NK8qu/8h9YKgMs/4/pTH8quyLxRzKdqyH9bDJlnzTvTPk97pdLpPzz8aefiyrETofleraAiQAB2qsdr//WhBbUIL/YS3HgAFIRCWvlC8sXSjo8cKWQtWJvzLNOxkMW9IXdqCoR17utXl8Jcg9NBTAS4woOEUt+AhNKIv1uUyOUfGlJ3ROdYzIad0bRw67e3Vxx6OL0Sh2JAFII8k9QkxpqlJLPFZAWsWqjrgqZw5fJOx1lBzAZWuWyrEAJOIZL7aV7DseFbu332zaaDG3IUt/rtdLiskaiUAfOT84lacYOhF2YUJIzRO6dQwb7ZtDj8N/gJDof1yXrdXp2cHyiM+lM5ztC2PJ9OMfiUBoiDnBGI0LzwT9kZg7giFUAQBGeKYmLZN6sN7S2EBKVahxfXJxwMIRm7IMJOoVFEhRwS04oJFjMDELhqGUXshaYzewYJRV/0B4+uq9x21z7Gt3U508f2//9e79v4URGQirf/MY3bfvVa31WxqQEikaz5lSgbCpkoaPDrIvKVi1f2AKa062ueQMe6egimE83hpE7XerWg3sqBq6vbhSs6X78QZ8FJAGJnVrd8guLEgAhofHM6JRRi2LaQtFHJwfKlI6ZCQtyk1CUoJwwskbso9N3nSkgEUaE0NsYt3E/VGAjl8mKqAueoaKEwvvSOLDRUGHDL844o9NCvijaA8o9N7WK3jGARBZdCOW7zndZ74sinOKVwhJKBF1RbhGd3WtxU0Hjvv/+M/vyyxf6GfJ1xbhjOBT1TgpCxQXb2dvTZIfRH59HyZJnP3HPnjNN4cJ/Ys7O95O1I6jQ3kD0Mca8TN9gMDx//tw++eRTjdL5bFDbbsplAQ61DoFDHHS7V2Ltr/2Nv6FphqwrURJCeWr3rSgznFkKboQP6MbBrRSgJ2JbFgE0M7CdnV3nqJJK6RkIEzCgkyzq751zODlPFIyNpqMqQa+hCaGYYpyfyKQkzoLFGkUnpgO8R+RG1b1DN2JNJEnGiBDp6uwwUhgN9SycgxAUsrZiEN+Xwo/4xuflrCJaM4JHT6ORTtt4MJFbDHeaKSmFGc1aMh4TNzSeTEu3nT97dHigHMC7AA/E90BWk7UO1DFRoGZT4UnQNXAmEj7Jd3Ju1ITAL48nrVGraCJTKJXU1DF+B2QX8/s1MsdwxPNP/tm/mA3HQ31ZSS8lktJnZefICBLQjAAyQPTHY3Up7KBEIWCE2usJ2FLIFdV1iox7UxZZnANAtSGYPLur8VjVMYkG2HmVEcBySSbQJAQCA+OuSCRq+UxBQAk6M8Z4p3DFCES9ltT/kfyC74UYAdXly+1tSyQzTg0IJZJ2R4GdPRUX7P7de4I808ednZ2IHHx3674qXqpgJTavz37jP/41oUsVJP6EXyRfkimJis7UEeXdrmiO5pVWbb+v3yPErWgQJJ2xffaTF9rLLRRL1mg0nZCBnOxdMGIESSUF4pDnwnfiP+Ez4hKyXCppXM6uZmZop+YEi8e8OZNM2OsvXysog4CV/mzAdaKg9UChoRs7F3kncKBkwo6B9zScmT17/sx++P0faD8JBxTYvnZvPq86okEXQ/TuLeyeUWNfSkf94UiyZUanPnGfefvlSysslHRxKdC4QEd7gDEmEjYA0OJnr0gBVViwRw/v2dHJsZIkI3DGWaNxT6M09kA31xUhbPmsXACeswOqYdrtFwCFDkV7Tr9XST6fRd/W0Wvoms/OGa+HdU4onDx+r62sr6uTdCOyugIbqL5kNqMO8LOPP3kHGOI9EzB03vGIjMU0PmTFwZkTx3owVNIgKVA0sHN+9cUruSRhg7W+sWpX2ECBrg6E1AkRzOSKhPD9BT6xqDV1xQXdfr1nH334kRPGuAU5cb6olkkYl+ULOR19+snndvfultURZRD/kfFVy8ZDyPdON5fvPMRYPuhV0mAvRsdwcnasYJtIZa1VvbHNuxu6m4P+2F6/eS2UqX4259GPI0dKSk+zmdfy2aSKj6P9A4v6Q3bv4T3x+wjwCIOzZx91MRJHd7ltzXZPohAyxh4O7apcFbgDRPab1681kuT8kGChFBG0xT0Mh12iabTt7p0Nh1a9VepKZtC09clJBTQssYRRMp+fzl7jZaYLjJZ7XcunM7b75q3wH3x2JcFbyVGCPLeWd0jsotjgPoErYOpSr1UlIyjpx9t1hXbF3b4iB+IIiNzrz5avZZzO52T3y3nKpuLaRR8eAwRyzwQeNbvsuT4vdBHZVM7M3u7v2HuPnziP5oDfth4+tt3t1zKQh7oCDYVEhNhGYXFRO2fEaxjZMvrGxq1UWlQsXuvp9wAAIABJREFUYh97dHiodzlPLD/8wQ9UGDCdYoKjcaimbR35iUpzG0wMdnn5nB2dnthC1q0oALSt39nQ88a+ELaDmIUTvF5n2pdidoC5OXcF5S/uGXxdxrZzPWEMAhwvtWbf/OY3Ja5A4sdTBsAhhZ52r9mc7R4emKeP4cjI1paX7Ucf/9Dubt53dngYXdRqAk3xn+XKjQNygunoD5TbfukXf9HOGG9DdUQi9tZUgs/PHeC5AERr46wzGamAYB3BueH3kyHwmEVCV/7bv/WPfmfGiI0WnN/EaGV5admODw4FOICKwvyYF8pfzqVgX4J8Fw+Jl5Wga2o1FOwIJKhJMDblwzsLL790KLOZrMY4UBJQchlPPNpHjAddjVnYkfAgwPkslBaVLBBnJojT3AW8Hkvlk+YL+qxZaVkSd4pK1WLBkB2eHNiD+4+s0kC1xmcRH2M8v0ja/N2DzkC8Uw4qh6PV6mrOL2Hxq7IqCyS7fv0/+jWZXczt0v5d+ZTFvToxLNjGg3fJdD7mnXemXC5+jyODA0rxidrwky9eSk3oK1/9UJ0J9AI6PxCJ0qINmiDYy0tLqlITmbjt7O6pEmMHll9Ys5XlBTcybA0sUyyo04HsT4K4OjlRQAe4oop34OgZqOx0O+hVws90XE2QqW/ebAsKL1m9SFSoN4IJAY3kC0scojhasVTKvFu0bkHcsRcHNAJYBe/M0QSf0ZBkvGaGFR/Px7nXO9AR1JCJih0SM8+RcX0omhC1BxH/8sW55bIFIb+hrODNSeAFrIX4waiHeKVHn10kdmQNSarqxEcieVOEgUbGbaUAP3Nmjmt8faNLjTAJ3xNUtyTnggElLj4rZsAECBUk4bBGoXSqVKw8s7nAP/+dwEcBsX94ZOl4wgqLJYHoeC65TFY0FKD5WBCeHJw4CTdGwJ22DCaOzs8EhEJXl19U05JmQwC+jhRdgM2GzcYeTQ5AznNP+AelGNSSOHe44kATms185vOGZNNF8MON5/6jp3ZzcahECqfvTICrhNXaTenn3t3YEBLYZiN78uiJvX29Z4FY2JIpRm1ITjbNjzOKLPFmAhxWG12N4ZLptGQJS8WsFMbWF5ctFgzbhKQmwQW6hCPz+r22ViqJXwu4DeF4aA1z3ihYB9ZHYCcwfucdMgGgyCUoM0LmMwunEQxatd0TXkBKXJD+AfAU84YUNPgIxqOXF86kgVFlwDu1l69eqUuha0LRhuQOJ7G0tGSheFKTB6kHRSIWCgLOWXuHSL65qAjw0kHon/FwJGiZaELF7zTgkzANwZppHh0ovs5yMA4HhRQt8nd1e3a8t+vQs7mMXd3KFqK0c7C3r8QN3z2RTlsbVkOzZS+++NKePHpkWZyYytf24N49e7W9LZ7p9svPLZtBRCJv+6dnQqA/f/rMLi8utbeHYgZIDBoZhbpQsd2uOn+e5RxoqrvOmHcwkMIb94rxdiYRE56gUW9ZNr8g7XOSNKpJdPPSE+73dT82Nu7aqD9WR85kA5og4FSAkHTmNGpMFXE54hmBmPebc8miOBLYtdvSHpj9KfGhNzPJcGLJlgZ4Ch+dGANXGcR2s62JXjqZ1PRzOsNAgDMU18h85+BQe2lyG0mf78VkgoKAdQl9IcU9CHSKOhTUmGiR+8iJ8VTOgoBnvWbxTNJe/uQLm/l96s7R4wUvwvRFC7zf/V/+1YydAegvsjj7Jg4HCETaan7BlcPXMJbK2spiTjvJRmuo8ZzPplarI9jeFY8LFQ0q5yy+oVHQegPNxKElEDCKiytKcnRaoBL1Mnq4UUwsmY3K3QF+6QzADO00XnmBoDoSfnEQ+PtQs2GmT7fH+ALlIAIUVAj4fTwgVF0SiYiSXaXc1Pg6EWOsgaNAxl58+cJWl5fVlUFZePr0kf3Vv/aLjoR7a5f270qmVEM/LSc4J6v3Ou13GrKACOZqMErPvBRADL2+/eQnL6xWY2TtsUA8aolIVEEBYBcBUKNT9m2dln30rW9aNBixw4N96/SHZpgPYJxO1chYEj/IyrVFIEOPx0K8If/HeKVWb9gyVbd57ers4tbXMCYeq+QHERCYTCwZilgsnRKymn0XTgz8OQ5ZZiFvsUhSlA4hXj0mmzyCGmMwgBTHZ6fvKAuiv/R7FowmhCAmQNNlg3IFmT3vrKLoEc+wdvPL6I99PReLQx1Bzgzx9VDIKuj8LuSlDEXnB5QeZPZ4NFTgo6ptd1riLnfQecY1ZDGvrrTbbOs5sm/ScGA20T6IKhcD9Y37m9au1uzw8MiePntfP59ATbcIohzlI4BN+hndjlSDpPspBxq+O8CIjDplxmaJdFa7qn63Zc/ffy4XIp4pSjU3Vxdak1CZE8zv392UVRSJiOe8vr4kRCbfE/1P9lLqgOMJBflCcUGTBQpdOh6KkhpyeXe37Oq6rEkBXaSHO3h5ZYtLBZvMfHZ4dGSZXMrRWJJJdd3axa3fsS73s9vX3SV4gKrOZxEfr9vS6poKZoLsycWZdSlgPB4JgtDG4qbiqF633MFWSxX8g0dbGg9fn98YdCamPOJa5nKWiSWECF5cKgkZrbFnOq0zCNc0GnTgopPzM0tlcm6Mm06695FO2eOth/blF1/ouZxf30j1i+KRwrHbaWgPh/kF6lWP3ntkey9f28MHWzbyzlR0wP9lEsLKynoUQhgewHU067Qd+phzTTJNZNnzOa43BRNBmjuPSTmJZGN9U2hUKH6d3shW1rAi87lpFdOoIesG1J0mFkkkbHFl0c4vL9VQEMW7w55WDJ1GxyldYes4HEuhavXuXdGe0Hg+PDgUHYbvzN1kjYUtnWc6VWGw9fSpxBC4J56Z2wlD3WBczv3Ee1dI2YBf7x6gHTtERq2dFkpnjMYnNh0PBFyD/84vYgduKaCduffil6ZS5vMH1FlyN/ysbUZ9e/16W/J8FFoqsAcD3Qn0g1HQK5M/kgnJqhITOxhDBIP21a9/1U6PTyQXKg4rohLLy27KhxBNv+tcbRYKCsmIljBJ+/LLLzXqR0wEihgARdYiV+VrbN5VFCNQQR6Lxph+5Oz0aF9TGBqCh0+ghF1bs1LTO6YggHaWXVzWGsg7m+h5BsNeSY/CRrm4vLKA1KgwuKjaX/z5X7Af/Oj3tAbgTnv+wW/+9gwFGZa7aA1SMdJFIts199Qj8/PhRlOzRISxS1M7yeXN+0KSEYCoxJdLRZuOMJ4l6Dj+kSzGwiGrVG+s34WzinBwROobqL4QTFFzIWBFUyB8Z9p9ZBcLNu0xjmGuPVOFyqXlYB8dHykooGmLLBmHAZk8lERi0YSqDvZcUGlI2hCDob1QAeMMwUXvd1oa0aBkw+jq5att++6v/op99NFXlMj+rMmUrhI6wp+WTJ29z9hefP7KypfXMlMnoN2/d0+HngTMyxkNuwZ3tdMZWmll1TZXkWt7bdV6w8YznyVSaY23Rblgxzzs2/ryilDJkURUQUFOE8m01RHz95jQl4y32EGH5V7jvGfnNCDQe4zUGF0AfadKlTHBoC/pP1CLjMBBBbLzIejJRm40cgc7hPuO29uusWM8PpOQPzUkn0e80iBVX/2dcwPSiAmMtltNXRL+DnkhlooyfQ9H4wLk0EF++sknQtrlSgsyUiApuh1m0Vq1uuObMsK9wnM36YBCyEqmUtIERQOas0hHF0Ge77oqjiF7pYODPXVY/Du3Ix6pO/CMBuLasR/23xpLZzIFyaxBTUGJi8+N6AN7nUAkZiuLJXvz6oX4jCQcigtstxr1mtxfqEZ4Hvlsxio3VdmbMdYCqEFxoIJ20Ld8YUFj6+ND8ABMdCgIPbrsdOmM3AFssC4g8KlY8Hks4PFpYvNka0uBaGpjjU5ZTRDQQAQz9spl8tYfDzWWhF6VT6bk5ytnFc9E1J+gHyOBpuPiNuDb8b9rFpPUZNqeP3umnRH3kGKJsSS7Uji5l2fOJo/VBIVks9exGL6ova7O49rqikuK5xe6q2ACKMYZ8/F7Jx6vJC6vpPs9spHfY/c2NpXYCOxJMBfBgECQIC8pcCXuga8xRdVkYJO+s17EVWcxz/5wqokLybDHHtnrtfV1eLQNm3pQ2+ppxEmxUcKc4fhYcZD/DWWEovC9Z+/bi9evNE0CyAdmpNMb6nPJxH08lqfnwsKyuJMo/Wzcuydhge6gZ8NxT3zUheKqKDoUnkxwZOreG1iz1hKC+/L8xMLBgNsXa7QbtJ/71rfsk49/pOQAEJDJxNGZA95AdaFrq9xcO2/oBYeYf/LsPXW8VycXNh5OVMgBaCIWoC3N2ikWDVqjUbWNdWegreKx1RFYjekFyHL0Au5u3Hfa2JWqivFVxtXZlJotkixGE9xf1i4UShQDUag2dedbiqwlXSx3WobheOouLdnu7o6kVZmEYpbCezw6PreVtWUVQBRLTIPo8Em03HvenTS8U2n9g9AERfXO6xe6O6DQmYL6AxEHzKNTBs9wXVby4zuOpFMN8yAtbADUIbA0aBjAVHj8eEs8XnXJvZ5Wj08eP5TsLfrWp6d7ls8XLRxNoM37WzPU+CeABLx+GyAC4PFaEBm3W3RqIZ9VsgxEIuLpsOwlGByfX2oEqwpdclJmS6jleHxCN+EmAigJAjVIUGbTJBNGDLF4Qm4Y/W5f6D/Gah5/UMIF6MmubmwIuMKsnN0Y3RDBmzZdlmdTjwzNbTLWeI+gjIIQgUABVDsMRlKI3MclzaZOGMPxfN6KuaThQUlXTvvPy/mN3/h1W15xO4U/7dfPdqYkU0Z582TKhf3pztTp8rrOlKDx5Ys3FgvFrHx9I4cTKr219XVVXBplzdjv+uzw8FTKTflM0vojqDM+a9RatlBcsrOTEyW/xZUV7WeQaoaXSIWMxBojHswFmp2O/ACZ00LNGNO1elzHQTcFiIbOiD0jiTDMBGF56Z1SCTsHlEvobBBeYKQPWEQGzJ22JhqMcuZIV77rPJnev79lx0d7eneSAlRCDtjF6ZnlSouiopBU6tWqAgGjN3V9s5H0neGvOrP5mIjiIPvoxHn+/D2cQ8ALpUJevwd/RUBAZ2fQc6IKKo8ePhRtg7MBcI01BAhhir4J3W0qpf0iRQKBUIL91YqCKp10JOz0RekMd97uau8FSIx7AL85fcutzmXStrt/IFRxIZeWKlO374yPP/jgq0IbztHVJE2SOONPniPnj3GqC9okHyYPUNPC0mslgbL3ApDGKBUhDcj+jnM5dSpCFBfssyR6MbawDw1UXvvEfuVXfklJk7E5AZwR+PsffCh0O0kTCdF4ICCXGnZScHIZmW6/eeMcguB5h3AMIiAuSyTg/PRCHSXvgXFoB5ekYd+JpCPrCRfYPALYabTPmmM6teJCwdJ5VjR116XgFALa1evV2oIzyCrh8qossFy7UZVTy0c//xf07+UNTMfsxyLRp5E9I+HcQkn3D53xJXaDdGKNht6d5AURB6FgRe1NdmfIebbs4UPoFmeaVPBe6ILpHqNBnwp3hPV5XpwZ/h441Hy+zz/7sT18cM+Ij9u7BxL9pyjg+1Dov97et8XFkooezLcRWaF4gQXh1k3O+H0hT2JsWSQeU4eFrjUYFZD98LjndnzYwC0WF2V6f12+UrE2xpBY53aiYpA4uVBYUMwjsdAcMbYVQFKCIQjrs+eF/4u4CEIIjPLRwoU2l74VuPdpR/zBVz6ww5NTRxsLh1VEIXDAiJbpF01JMukKU+henBnQwJhmbL/dFiUMf2j4xOgjy5cUK0/M2m+9njfv3lWcArn/+uVLYwXMuYgnMtLeJRxzV4n7dDp8F3a+TB/3Dw40vqahoph5/eqlQKnkjNU7m1ZFgW3oPHsR9aGQkMrVdKYx9jyO4WvNuXvw8JGaNxDCDoEc1PiYKQDFyZudXSsVFxRHux0ogwAW8Qn2muef/NN/PosmY5aOxW0IjzGbEfcI7h2BWzwnL9ynGGIQ5regRgEikrP/mvRVpZMQGvWmyNEkJw45kG0QUBt37khuLI7sW7OuqoTRBsGeWTyoM69napF42tr8+2jIao2eJeNxPUwleMYGt8Rl/DrrHaSnolbIpoScZB0MopCRxHQ6srW795QoAD8QcOrlS8HWH773TCo/2VRCFwZEJoFsMuza3/yb/6n4l3+eZIpCyE93pj+bTEnOJFJoFwC2XrzdNRthe1XW+CuMOw6Xtj+wVCxhtVpZ0wK6qc6wb6trDy2aQpc0YpfH53pm7AQYc1GuAMqBYkQngTUeF4jlvrtsXhtzATw+VVA9jH19E41+GMUgUcbekK6JkcwXH39q9x8/VMUGcRokH/wripQg4/QpRZFHO23GL+zP8YOcg6847FTb0SS7p5ilklG9C94D70pgKManY0y8M+pk4qGIAhkHnfccTYbs2cNHVitX7Pzqyja27gvgRoC+qVdVGaJhSmClAs4tZHVh+IzFXN529g4E62dvi3rMopDlZo12T6AtZ9nlsUr5yuIptxdFV5QLy+ccD/saE6N9OvOhVzy2YqFgrWbFlooF29vfc2NIxhjo+o2nVi1f2ur6pg37XXGoA8GwpjxU34uLK6I0QLAXME6ynFXdLz73Kk48DSeqja0e3wtXJMo6pjK4tPDu4E0T0FfX15RMPbei4pI6Q1v21u6MQAfgxheIKhkulApWqVc0qqeARNM5EIpIz5iCoDMaWAIsxIh9NyCvsoUiQckHEgeKK0t2BlAmGrbF5UUl1XHLdQhzI+vrZl3JlEAZj4LGTGtn2R04NC9dMp8RGdAIIuJNF9j4+yns2EuNoM0M0IzN2dHugcaxBcB1o5E9ef8DO4fSMhjak8eP7eTyVEYVBPjryyvzofJkeF+eyR2k3XfyjjxTAvyA9+L16kxwxhCdB+WroD6d2crmhlY+6+tr6r4WMvxcRNPPlIQRIdE+7+hECk2Il3BOSKLlak2sgufP35cgCKN/7g47cczNGf0ToNO5gnazF2dloY7fe++ZvXrx2ibjqTW7TXv+5KmVz880qSHO8a45IwKljcca4dI1AdRBfB3HGv6Otzu7mg4wZURgB6Wqar1qN9UbsSPAGSAmAdgSwBzMBe438AxWMVDnSkslof2xN+R9vH7z1gqLRVlFMiWjSw4E3boKjjodee2GMf5MO/jS0qqmbCQ57jdniPWbHzs/BBwWFkSXsVuR/NOTY+1jsUODzQAep9Nt2d3VVYGShhOP2BicWeL0z3372/bFl18o6VHAia1AQTC4daQJhuz1yy/s8dY9JfvrOtNHOOEzAfMOdrdteX1Vax/+TjpjvXvEZm55p+ubDxxSPk6CRvegrALFJiMp8J2fwXAJKoFiHTkcdEUv4ux6/vn/9K9gujgR5XZbShag5uCUhnweUQ7qVcZLaOE2zetx1evS+qoqHyxuht2eXBqoPhmpkExF9B85n1SSKGQkXvL5dVViBZ7pQIGCP0MCwKGBaoLqEDTm5empADNCHgYCNgANjNhDLOb2KzUn10cQ5PcwXiC4M1aE1sFehw6YMQXVKdJvQJ7ZYfAyuMSMFwCJUNkiqfi3/87fUucjy7Q/pTklmf20awy8UweldgpILOmRQOQygjDmubkk7dVY/PgIIQHnQoGhN9U8+xM+o7QrGxXtB1CUoXq8c2/DWtWmAwwMARM5yguIZg4DHc2Q5xEN2Te+/S073TvSPg0DZqTP+lAHBuhTViFQ2NbjJxZCC3U2sv6ob8OJ1yYjZ3fUrN+ocmVP3ep27YOvfU2fR1rKgrR7ZeROYoAkD0G+0x9oD9TzzWxzZU1TCN6LTBJublQFXteqkoOjc2KicHhyrO4Amy1MwPOZlDUq1zoLWKVincWfY4eKNRn7EM4S9m8hr0dgKtF+4D2HgTLgpJE1DwTzTE6Ece34AgGbehwpG9lMuk2AIDw7zgWVMR3gq5cvpFpEcoDTOvOaZQDJnJ5rLLm0tuJ0bgcDOzk4FK2IAo3OM5PPuLXCYCRXHoI/spp0427Cw2RgIoCVQ/j67aZ8pfvC75UU4Hios8CIjy4Sq8G5gpab3oTs9PBABu0gkjwWVMJCBICfMRj3LYai1WQs15DtL1867lwiKfQuXQTvA29IbNAAAvFznXoTRvTQOxjTNTSBmAV8ctsBFAQautFtOQ5xjE7kWpU7KwlQ2VI+ovsIh6SMpamPPyAKDnurWDxqndHY1laXtEI6Ojix1q1cKX8PI04jyTcbDiHu9YvbJwUexBRAqBYy6tIg4oPWpGDn/ZNsUAqDQ81ZoyiTFi374EZFMcMXitmg7Tjv7JZJOtmlokT6aQ4Y8w09M2vfVCXdGSlkLBVNSgGJqRrvLx4P22w0cdZxNrV79+9r9cKbAJ8RjocloXp6cqnkR1cLKpSiXfZ2QUT02bVPVAwHASblSqJcXd9cuH2xmd3Z3LBGpaYdPeI2Pq9fVMJauWwJ9u3dtritrDSOTy5t3B9ZMonhB5SUtO4dP/dwf0/gRQwy6JyIR0wP+ffEaMU5L0poMd0xEsjr7W1LxtNSV7qpV2yhuGiNckXfhz+MPCt5AnEf3j2G7ehGC/HsAcQ/Es0K6zpoLSEAPcGwXWJnyNSpcwt+wmpxNLLC4rI+X2fAerFtg07H7m2uawXFKjG1kBG4iIYNSlwg6Nxa5gXY6tqyihEn+edWk3w3dASY+CAEQvFA3Jn7IbspoVdxgxzDmebcaM0U4FmNxOHl2XMWsFjj3y8U8zbz+BQ/+Ayi5U3ddANNBM///q//jxlkX+Dl/ACqQmzU4JEiWwBHikqLHRqoXY0uR2al1XWrI44AYm/krJ0Y0ckX7/aCdlvY4SCx19ND0hcORmxhacXJkIVC8k1FcopuDWoBGZ8xCE4ooKXUjQLNl6F3zxJZB6WfDad6OLxY6AmZdNJ291BAiWsEkxXk+thKhQWN10CKsh9lXEXgRELq4cMHat/xDGXs8t1f/WWJEijp/XmSab8r/qK0hZt8tqaCIaAMA2EpmLBXVdf+0fntz0FdJq7v6lxZXFJNxkI6TICsqARn2JQlUGI5V9WO4wpiABJ5DkHyDinhsNvDiQdlksvrssVTKSF6M8motIezwPMNqci+ugf2eOiZah/nYRebVYVYKOR1Ebn8i+urOtyMUlBAYuzlnTmELsmUIoKAe3N2aeuPHwiQ1Gk74ADUGhIBF5gakP9kn0Lip+OUfVt+QaPGgM9j1UpZ+8zsQlHGzxNAEs2WTf2mxCG6lUMSCbWrXZLPuZMoIHs86hp4ZtcXVwqUINRR+EHkAh1N0LH4RsJTpTBjPMwej/PN9xV31ov2MBeyZYcHRzpj8PUoILAgi+uc4aca0XvjnMOx293e097M7UmzurBcUsayl5dnQqWzbx5hQ4YIhterxMRnB1RER0RC53vEIm4HzftgOsCFZj/N/oe/A0StlL5QFZMLTVuXHUI6jkWpTFwjPDpDKCrDVkfoV4ylf+47Py9XoTm/lu+HaxOFEc+BSQKmFvD2nj1/bvuHh+qCKahEL4rHZRjNaJyCh0kV41HuMtOXcMgB/1zgg9Iytkg0ZVtbd+3FixcWCcXl1MP4VPt95CSRHR0OdD4anZ4Ts4jGjBGc0NSthis8AgE9KznVVCqKWZwDVksi/kOlQTsZECP6yYtLVrsGZLaruAPPnYSL1vAGGrCTqW3ev2/VizPr4WiVL5onCH8Qib3x7fMo21IRQ46JLS6tmAfTAYA6UG36XU1EQmHGkQNpKgOaKlfrWt3Mn9l0OhQgLRqJW2Eha8dHJ3LQohquN9xa4fDo2B48uK+VBwpeTEQIRgK2RYLak1auK/bg/pYKH84nIheLpQU1KYygKYRgCNBgYC9Ig8GE6urqUoUsZ5bnKCELOQeN1AH7vX5Lp3PWB2iYQfSlIoYG55dunoSBJaZDATs52JP9Q+UOAKMI7oBNwIUr4Pfa1tZDdaJXF1fS5IV9AQec4oI1gpoBMUNGWhGwlmGls3FnRZMYznCJwtymUoADmb+yfEefndUO752Ywt3ge8I66U9G1m607e3L19rVYq4wpxnReHFeiEF8h3kyZXXImSThcsconETZKhakeU2RjKpUJpuyZDqrnEgBR9ztgL1BMwEA0n/32//jjODEByQoUiVCzmWxrUOJIwhjvF5HAuv8YarraqMtasTm/Q1BgxvV+rsRGZ0SL4jqBuNu0KUAAUboJQaC1h9O5CFH0pXPnXYaAdkxMTcHRclOADSwfE+zGRuzj5k53ijBcTpEUciN+AhaUDNAaQGUYWeGWDm+eYyP+R7y8Gti0uyoDelcRuPNoN91Eeyv3v/gqarMP1cynRsiv0um3T/UmWID5mQFfToI5xcV7TIzmZwlU2l1DYJnLyzcWkRdWyjozGhJqOgJxyM+UQYmnqBs2CAmO1HsRevJe7YthSQcYQhyVN+MMPk+7JLoBECDMorzjGbq4OnMuM2MMPm97C7OLq9tZbmo/Qo/PxJLvCONM96V+MLMrQEAFDiB6755ukObBp0d1WSA0DZOGouqFNHsXN244zq1LsbiI1W6yUTaTgBQxGNCkXoQ8Oj27OHWlr15/UZqRZKVA0gWj+ldabeKATgej8iw1WrqdlKZjOzi2ENeXV5pXwp6j+QSjCTUySCPGI+FNa2AiE8w5DNxByiwEF4X8toD6T6lsR8TDzqhq8sLu7O5Lvs9jYLSaQV69FXhQcLnoxq+ujzXCoQOhIBBokQOrtltWbPeckjrYER72rn6CiN5hMoRQ4cSgQoPP5OOk/MtYXAoOq2mRUIRazWaEkzn2eKdCjdu98VL83j9ekZU5qgbAWyiM5XQeTojRDdcTPjb2LHx7Eik0IB8UF6GQ5lU87MIEoDXEPuAwzgaYWDtvy1g2F2NHNUIpS0ZMiTUOUQicangNOs1aTJfXGK/FrJUMmvjcc8Zp9+5Z50Rmq6b9tlnnzo6Sjhql2fHGlFiODCceSwCWLDdc+5IMod2fG5GliRv7jbPmOfIuZw7johDjSlEs23ry6uPD10RAAAgAElEQVQ26XetP+wokfBzSCRovrLHZSoCmIoxLokcwBRiLsM2fEuQrC55QHRhGoKwyEXl2sKBsMCOjHK//e1v28c//J4oSRS4Qr0jaEAqmNyS/HP4LsMhRlYyriRzenqhz49FHmIGfD9GzhRLxGNNVrwBiyYTAsQVCwvCSkC3ImYlElHrDbrS2WaaggkCbAeKGApPft27e1fyiSR1xBk0QqVgx+rsFofCPQKMFPBjOcZOOSp8Co1Hs9PS9+a+8L14V9FExHW9U+6KRyAlCnfM0Pk5+AQzscHF5mgPSlZcE0++F8UQ9DxoPnSWnCOUp+5sbNoVtJmg13wenxyFcvmiPgNSmR4AesmU1htMFTl3oGwBReZzGRv0utZDa7cFXqetNRjrLlmmzWY6GxQH8zwn32uPR108Mfnx48d2cXUhND2rBVYc0VhKMoZMJwCJQQ9iDaK973SqZgKRDhoHzz/+rf9hRsXRaLU06+bFcik8Xif3BHQfdw3QWK1mV7JS4VhQHSG8N38EvpBXChF8QXkFNps6eBXcx/1eJQsg2yEvgstTISDZY9BfcBn4vRwWKk3GHFoQA6AArYoo9fWVEjwnk30MLxm1HxKtVHTCYSUI/jzGuDv7e0K3kcypxJntJ+A8gqJE69Njtri8rp0YiQjE7wfPn1kqHdfinEv7p/36I2NeJdOO43SqMyWZNt51ptOJk9OT+Pn5uR0dXAqlh2gDACoOKRQKXvr9Bw/keMDoWHZpXr8FwjHz2UB7w3p7ZIlcSmNzkMjS4B1AqckrmKbZD45YbUJfcIVQxBvQTndppWQn56cWYhTp9WiPwZ4qFIIYPZR/YLXK2GJgGcaDM8yM6Q5Bi8LvoxMdWCAclrcs1AJ2CK8P9m05lVOQoXMGw8tFpYrjoLKXARBCUuAdQlG6uCpLZLvedILZjXrFVleWLJJK2qDZFcmbwkp2S7e7DS4Hfw9mAFA5JGmG5FwoZjfVmjSaUQqimIOcDXoY4QXkFimoGG0JNDfoS9eWC8HlYWqBkAMhE1QqgYOuif06gCUhDyMhW1lfUWEH4dyLUfuMc37jrPx0yW5E56K7oHHhAvPckIMELzAdTyWkj2ACc2mNi3hOA7qWgQ26JCyPijy6SlExMNJmwpBJKlgMukNr3dQtnHDqXiDXNXaNBmTg7ZSgEnIbwbYLOgNJUjZSqPOAOgZhf3LqgD8ej3aBy6topl7L5xGQXGHRGYXzPFH9KSxmlahZBZFgfu/3v6//lH+ogEDXqtwJQGg+x273t9wvugi6FbrVZCxmC4WSnVXqdv+BQ44zmUIybthti4/IHqyG0TZdf7ttF2en4lJTgHMnOPtY2fFsuP+M9xjZkSj4RYHUa9Wt2uwJvR4PM3VhfN61fs81Do8fb6pBOD25MPMGhSoHcbq6dsdhRcJONYfP7IQMFqSGw4QDEBjjScbnTx8/VML89LMfWzrlOL9ra8uij82lMzkHIMcrN3XJKJ6c4ue7aDu7+xpP3txcqNjce7OjO/Pg6RMlHLpFkNbgWOIYRnAmQSkPuxaNsOsPWqV+bfcebFmt3pRTFjGVooFutF6t69nsv92WpzJezAJwsRLJZa1/SwUSLaVSU7MCUAcFNXTAR96powXNvAKpFpdLkvmE649hBOAf73iqAguBFdyHmNAwNWr12hamUy1XhCIG/Mk/7HahKfEOMG6gENjZ3pUF3c7BrsQ/2GdTgKORjkkFn21mPttcK74rMB1t06xaLdt41FNRwz1gNI1WMX+e+8OvOXURlSjOMM+A8S8oYYrduX50LBmTKQp7cFYwU5gTiZjeI5OBWCKlyZtAeaORy0WAuwYj8/yjf/y7s2qjpiTI3gTeXCoZt2Jp0fz+kN1cX1qLdl+IsJEqG4AyjOlQOoKYS+ZGuQM/xGS2oKCVSUbsZH/bWu2BjWcBy4kGUFYFHZI7TdOS+Zw6Sygdstoaj7TnIAkQVAC18JJxdn8n5EzVOhhYLOPItN1mQ8EZyD86mVQu8PCApEvcoFDU7gG/TtSO+K78ysQj6mIw+yW4/tw3v2bpeESdo7y8KSn/hF8/m0znnT0XiYsDepggw//mO8xFILD+YrR9iPnvYGwHx2f23tP3JCPIeJrKjS4NYXjAQXjrvX71ytLpvMVTcbsuX4qQnl9c0UtktCWOmgebLr86REY9dOhHu9vWrCPrhk4sS3vG2yMDFYgDxOX5uQIY3R9aqSkp8IwFKedZ4WDB/2byQJUNiAMRfcArqKyALJUxcyhogZlXYuKoICGZF/ZMrN521kUEGv5+/rtGTwMHOkEw+tmTp+IUpjN5/T4I+6lcWl00VTrjWjjMxaWiBWaIjzdkSo+CFuhCAg2kfizfGLcxmiktYwjfET1B6k+o6PShiMg2SOcFpweeMQm9zJhqPNPYhsKSM840oNPqqMCBl4jXI8EIqziM2XHlIfAiSsA7pqp++eqlLeTzgs5zHvheoHc7APFmZqmFvAQj/B6fOHrRRFp2aSBUp4OxujoQldpzRsOq+DVFSSc1Xh5OPZI9Y+xN0cc9Rah9LlwBEGTtzqYkJ5vtrs3G6Ogi2I/edcBSjKjRRbaZDBRuKlfWrFR1P5h80Ekjs0n3SWdLMQj/juBMEIJWBjiFBKLdH9OIUNDubt6xkNdne7tvRdWBYkVgRUScv0Oj/VQCkVKNm6V8k0jZFy/fvuuedNXGrsNC1IROmG6Usy36zMWFuMJJzMkp4PyYgces2u6aXz6UPe1u07GEihBvOGjLq2ta8cDJJqFHYwnRWUCG+kIB+6Vf/mX79NNPnOOHeYSe1X7Z4xGXtNvuiqIE7qJ8fSVO5daz97Xba9SvLQq8xeeRQtbe9lsLBZz2NvS1u/e3rHZ1JbBZABBXMCQuNUjTG1DdU6d+BhqfDo2pVCoaE5KbM4h85QUUrmDEIsGwlasV7WUfbz2QBzGgK94Xo1W3lqB1Rq2uo0kOgV5CO+vrMiCHSoRE7Pqddekks99GoWtpsaS/4+XL14rJgIxwu6HbgyM61iTb4Q1gZXCQWUlFAi4+sCLyBXwafQP06fSQg3SUI/aE8J4pVjFNX1tdtUa/K1lQzFS0+pl5LJaIWfXqyuKhsKWKefkjkxTJBwhP0CQBJCVOI0EJyJQEjwId3/XqzFnkReIRTQqWFlc0rj0/v7TSakljceIG/25k3ndCHFDrwA5Wy9C5Ijac0XkWRdPkXT998tjqXQxb2gIsoa7UJO8hsyrXpoCQ1GA+yEmev/tf/JezRDyqkQGt9dVlWUbOfg5AOGqjyUBcKhB0iLJLyaO0aNUadmkQfQEdhHXo6ThRPMDnkvHqqN+Rd+blVUUi7syeWboT0HA3p6ImYRCcGRkg/0XwowUFUi2x5WjEnrz/3LZfYMcTF5+Ice4sFNY4CEQmFcacdPv/c/ZesbKv53nfO733WbNm9bbb6Z2USFE6pJ1EkRHYUJRAuYiNwIEMJPdBfBc7jhAVI7Agxo4dIYgDJHe+CoLQTqLAjCVRMslT99lt9TZreu8l+D3fzCYl2iTlDRyQ5+y911rz/3/lfZ/3Kbz4dr0haJj/z2V6fXtjPtitaVIhIDTERTjg0pbY1uOx9957xx7e29Oe/je5TFd2giwkR0Aik/VHL1MuazrTp8+OZe3WH+IstSedGz8vn3+9WHQG0TBLcfao1swXjJgv6FV1f31+Jq9W6OF0r1TjkEpBEqj8sEqE8JEFAup1VJ0BzfPfEWoDsfMeMKsv5LM64HnO6LvwQubdR1Ipe3D/vuaw11fnCvNWGC8SlREXEzZ9E+kVqXxvz85fzmDY5Hu7O2IA03VxKbIJICxkU0nNepmx8d/lyjTDFjCsA5a5ImYR6DY54ICEOMhI6SiSp7iY2/X1hWXWcmIiMjujC/nj73zH9g72tPH83qjQgXL51jn+EDDu8+t9w4Yl0goZSzqJGUJLc5pOt6fLDCIYcDCyFDR/zsUJPxBAJo/5CUlnzYf8VqqWLZXM6DJF9zv3OJ9PxPdIpdBkKn9yraDuC6MQ+dBGIyIgcUnXKzUbtEEVctaSDd1CBipcqlS/rKeDgz17cfxC0ga+LoJ7ff7RZEm2cPrY1996U9mM8UTSRVyp8w3Z/sGBuntSlujseUY6yKZjJUFtbW/Lnxq+ALN0ZC7MqwcTxhAZFQKrlBDeJ50U2kQKLA5rflagaz88h9FYbjPM73AE4nlmcfpB8J/I6XvyjvlvlXJLz4gLCBja7yWogODtS2frh7RrNtNMVjaU21siKeL1Sxbv+npeFoQwKNHFoidPRFifE42EEtmsCnjIgHu724r3kuwHk/rbG51D7FXWhuQVybiKDfYInzGTJqKQNCtkF0DAGe2j28qdkBHOP/S8mtl6fSrOVLhC0CNzk5hKYibLFdva3bVaoyHiznjQk1VkPJYRQREd9uXlmeXSORmtUPgx8oIgx/fPpnNSS3z2+HMpI7qtlu1sbaooQAfO+uMyQDdK0cRcFec0SKT7e3v25PEX4jz4g37LrOVlPsClTYY0o5xIHD3+WEggzQXPB9N6unNQLWaJ7H3cmJTlCaro86nTrpYhW2UUUHFbqkgnys/DBQ9yxJgFRBCTeFAPRnek37DHuKBreBwH/RqdIKfaObonkhI/D+uI/cfPi/yPoh6kiHvEZVx3LBlBTuQkRnuHe3Z+cq7v7wrDlgh5kjv1GFM2NUJBRcKYh/cGI++9d96VhhZODjaF7B2aNNKNWEdc1L22M+LHHY57iIKO8zoeSzrnJJ7Jb/zG7yy4kYtbm7pMwcZheRI7k9/ctmQyas1qWVULnQc4OIJ6BYcPhorBAg4jC46Kk81G9wlD1EVeJXS50Y2h7VpbL8poeKKXGBOFmn/S2Yw2rHIFYQkmE3oYQHponHgJVMgMt0kOmS2zTlnAHDAM76k+gEjeeOstdV01BuyhsIu2ipIIEFMFwcUPs4yfH0CXLuzw8NC+9tX3BSvIcP8nMJD+VTAvBx+fAZib1Bgu01VqDGWag1fo4Bp2dU017LNKDZgqIi2gcjNnM81C8RGG1cjzYGBfb3Zt73DXwqGAffHpp5YpOEieMHe+ZyTmPFApIugetrY3bTbsydXkU83SXHYrxBZcU8JAiPhUQgjwuBxVXFQkp4FItfBaJpPSDBkReDoRs4XH6w7S6czeef9dXeK4z/CeapWKFpWqWp9fsxveHQsOEsmLkxNt/lcePdDaQfLA55LfLr61QJEQCiYzK25vKb6K2RAzM0YIlWpd82RGEUDOEKSY+cohKOPimiCLwOC+OCspq1TSjqURBhtCf2Y+lwNXPBaXKT7/sHnofoNU+1TsOqAG0gWy6dGcovHEXxgPVD8dVsCrtAzeoeaOxU3ZOaJB5eeVVpLnifyLOWc8bovxTAJ0Eed6XYvEInawtWPPyEcMhYUIAJFxkdBl4gDGsyLDl2dM6s1iMhErOpJJWWDBReRM2Zmx4kgGuQYOgkLHk84eD7nXJZmOC6+gKw5qNLOYCDx7/IUVNzZU0ACp0n1T0DE7DiciqvAxSmCmNR4zwuho5kdRiqXb4d6+ZAFArhCbAGEIOkBbityANUFIARFm/R6kNXS3LvCgVmnqkndcAo+Ih+ikp+iMEegXisukEZj8U7Hi0aUjEYpn0hb2mx0/P9fe39rbkPFG0MPMeCp04vLmRqEDEHJQCNxdlywcj7n9VKkKToZHwewdGJwoyp2dXc3eo7G4RQIe2dodHbkIM5x0zo6fy9OZ1Ktmsy6EAJSOc5FuHEINZCkuSSF2/P5spmILh6dwwGfJGOYPtzYYTjVTFvGuQb5vSmeobBFzeUlaQNzq7bY6SR97ki74xXOtW0hPXH7sa0ZG2H6CxoFU8DPSkTKekFqC+DPzyDQC5QW2fTubO9aot6w/6pvfs7B+p2eZXE6jAnSyEH8Wi4lGAPK3FaHPOSqh9caIZGdrQ4U5geLhUEw6T8mIBlg9DlVQcYEjkYSI6l94ZLFJ8URwwHWpZC2YvkG/Orx6b2BhCl/YsbhrTYb6bMPxVJ0wJ7PTgCakhIBxffbiuYquDXzeOxDknLcvqAxnlEP74rpkIaQhp1EwxMI0tiStDOa4PNqDIf3c7UZDunSeO3uTS5wm8aZyJxJXIpYQiRFSKOcQ783zd3/7m4vi1rZdl+6UvZcihSTu0thJEZ9PEPu2VfnQCcD+ooK5PD8XZp5T6C4kjqQGuZeX55KVoH3E/xWT4NvzC3VhOPkAMUJ+gAlM1RYPR5VUk1zL6UDm8OEyRn+UiSWdrILIIswEsIKq1V1AcDqveSoHJptx7+jAbk8vRDrZu3eozSLhbxJNFnh+RH+eWREMOQgRfCAkMbBEt/f37N/5i1+zSCToDtzlXOFfh/T+q2BeEXF+TGfKZcoz5LI9PbuUI02379JGBuOB2NMwZfEZXfhcgC5UeGBRMjoLG8478u762gJRDNB7gnmly9MB5VNnymWKufmgVbdMKm7HJ6c2Q5pEYTJzRQyzVTp7zAzQto6GXUtk1mxv/9BOnj22wcTpG5kfMP/YKGKKELdaE9gubu1BRx0XECXIxNTQE+/qopMG7upWmjM2NqQpZq1OItJX6MD55aVkCtijwdbmwGe+AzlkwLyTaLJeV2bg09HQ1jIpK8B2LN3ZnFk9c/52U6ksHOTYHcJo5CK7vryWyxTVN/IVCjkJxmEt4pHM3MgfENRGccLhDbOXr8WGXc+v2ceffKKZI+vu6vpaxSLreT73KEM3EqZgHFsijtMWXbvfKtU7GSykUnF1Tq88ekVrujXoSaPNXGgyGKnjAjKfLybqFtGVggR0uwjAnXE/lTfv63Ws4ggwuL4WTNWvNvX/N/Z3ZTsHeWg1V+WSQ6zfqFX0XhPpvKUzSTu/PNPhvph57Oe+9jX7/scfae8B1036QxWPXKZc2lhzclHiykRAPcUd80lQgukEg++FCErMeAnICPsCImYEYhHF6J1fXGp+DIGLQ4jLEpIa3WU8FtDaBIJH7gH1jd/nwuVz9ND+9eBiTNw/wZD0miAgdPYYYSBVmKDBCIcsHQ/Ziy8cGWXrcFuXKZAuTmuxZFKEPB/ubQRp97si8uzfO3QcgJZLDGooBtBsNEFHGdYMGd0tXdBYcKVnaTmYUNxcv9PUHpz5AjKYIT8WzW17MtSsDgiQZ49xx7vvvCNYHgIfrjuZ7JoQp8otY42cZqoQ2IAhZV9I/GK7rTEExYTIapGwpdbyOvj79ZbWLzNv1sYREhrJ7yZa2wPGMT5GEVHZNzL3u3d4pH2MOQdfg7Ntc3vTSnc35vMFrdnpK6M37PMKcoZ4RFFOMYWigsASpbmAsg36zikv6eIt1wrrjhw6mwhhQ1bSqLksWy4r/kyUoIhEwk5OTyT7A84+3N/XCAUEhrsg4vWqc/aEAlZt9a3XbDvP89nENgoZeX7TgPHz0rGyxtEqc98wEmhUykLHAuGANapYSqIPdeqUTgcdt5ubQ7akYeQu4/fojJORsF2Ub4WMol+JQHB68UIGQI16zbY2d6TprtQaMiaCXDkcjjU2BLLyeyaucx1CQPpH/8siForY2ZOn7pJJxqVNTDMf6/dsMp3r4EmlUy9p9LCmcKnApMFg14KFN5uWzaRkhQY0B8OJCpcPT0tM/lwMy6Z6S8QQSDe030BvwBE8OKp8OkkO1PU1TNtb7oK+uFTb7o8GbTGaWLNcsXlgYbc3JfPOzYrFTV3ovECqBKoevq9IS5jjJ3OidD9+/FjMSF4ybEEONf4OlVIyFbVf/MV/W7mpzpT+x5OQfuQyFYGExAgH8yKLWTkgucob+MSZHXQ6A3v67IUTQy8WukyRSXBQZ3IFhZ/fMc9q1DWHQTPb6Q5tewuyFGQIqP/rgk04GOi4Mc/AoahcqdnCHxY0hCk1kD20cfJiyVJER6u8Pg+OJ1MdFpBwWICQAeiEuXwQ168+D4fO7tGe9HBU8xyAwB754rrg21ajYRuFojr+l17EHnyV+5aKJ610hxDcI8gEiJIgJmZwwD+8J2DY3FKPmSIMIRS2LpWh17RZkdfUKzdyk6mhv4OYwBxsNjNvgIQQZ3rPrI5D+fj0RD6qbBjcnYAIkbFQAXNAtrttzdkIlUcTRyXaHTjzct67dMgTGOcxITO9Zl2QYDKTUyEHhIVema/PxYFsC6IOXAEuYEANtKIy8kA2RHcCsxK/C7IeUyAvaBiH8ioFkuZ7AmelCwXNLcmlRHLG+ldSD1FgyZidH7/Qe0lnC4JMObSB/tUxml+FFZ0tFxRSMw4MClI+V718p4qffUeBKWZ0OPQSTuvWmy6ZaNnZok1U7Nawr5+Pw3llF8nXgWwEBEiMm3yqJ2P5ePN8yESNJTLa53AeTs9OLREIq5DjQBehg+KMHGNJjIJKVmEtwlTmwDaPK2r5PIwXoqmkOmnm1GSVkqhTur5VAcBshpnidpHM3q7c1Nptfu653ZWuFOKQK2y4jge7SJ4hBUy7LXSEyyuSyoiFzR6gmBv1YK+SL9zRWZTOEdJgIg7Bd6jc3tja1obWMXaWSDeaLefGtr27YaOOS40C3ifMm3mk5uB6b1MFrjNyofuo4Jsd8tpaJieokkg+UB7QPWahFPy1qzvzR8MWyaZs1Olr7U7nLmMXuRTmJwFvyG6vStYf9ySd4bkBh0O6ikWTmj3HsmkZdwCt0kVzZinztd5Q55/MJHUeM4bh+bCvuTDoaAlpAM5PxNB7ojnFZnak1C0WeCTifAhAHuEBFIp5cSOAYpnrslZYm9LSk/vc6zqz+Fbbpt2BtKoUpnJiC0Pqw4XqwrqDrhBRxN/YWeLVzb4dI8mMJdTlOqvIvg27HWs2ajo7+Lt8L+fp3rNEkBSopIoInw9v97F5COZA4kZhMJ5ZdzTQaKNZrlo8nbACHTMOb52BZYp58X8gxIF2ZHJFq5Rvpdn2/K2/85sLhtwE1j64/8A6/a5VW9zuIVtXcCuGw87UnYPq2bNnOtQyZBcGwgpoza4X9DKxZptRQUCE6btNLbo63UoYEshITjHg1VhfsUDldsMMb7m5V/l6EGOAzOiKmFfEUxkbz1ngPTMILCGPdGJcJBh2nzw/0QuQdZjH6+wNfR797872gXSUHH4io8gOy9lSUTW59JSJ/cqv/LLt7aIlQ7z+48PB/+xlitXdyhrthy/TVRCvsky9oDoeazY6Cp+mM73FYcPrs2QkosSV3cNDaQUhGIz6PSEDMGZ73YGIScxveK7NEYzSuQK85UQ1cJctFdnJ+bVtFnLuYOq1dXj2x44os3LA8XoXuoid4wvMZifedlArIvDkkuLvOuBEMqEi5fDgQLTw7cKGIpB4B2g5gVF4trw/fn807qlq3CpuWjDotc8/f6LLV0zDYFCzcqpFDl4W8mjUs2gkqouzdFPSZcdwn6+pOe0AKj+JKDMFyisXt1GXA9PJsxeyBIQRztenU8VSjc+mnEw8mXGTwteYcGJMyIMYCpguVC5KbAh5Psyr2eTMzahC19cLtpZOydYNYhXrWVR7WMC1unyLmevw3DBE4JmyeSGQ4JPM94Taz0wWaPLR/QfqaJ4+e2ap7JoKTUhdvFPN6fIEWbd0OHNwMFPkv+vdJ6L2xaefuAiyZFb/rnzIfs/pQkVgQkg+FyMZSBk0BwmJ7OW6XRUDvG9+RkzPFVYRCKhzYpTCBcufc9IYckSb2vfksaLlRYrDYcg+o0vlXGAOq6B3LASxQqRQI7h8a0cXG90THT7Zl7CzuczopOhM6a651LCz6zTrOsRgRTP3iwO/8lz586OxXVycKdlpc29PZxTwJcbwdDWj4djSa1mLR5aSEG/ABj0COm50NlHoZyXNmYipLXLixqYMINjvnDUU3MSzsebgTXgxnp85r2CeKwc9nxO4T45FdZc2RDHA7/N8GIVdXl/JmQwHN543HbpISHw4OHDziewFU6mcEmgo/EAwsATl8x0eHNn3P/tU3ThkOIxvkFadPj2W/plLolmpunzhXEo/E6QcxRaOpxbwBiySiJg/EpScDE5KyB8SRAszHfeiVsOlyFxeX2rfS6IYCDobyymNQV+fu5ArOE0ua6da10xRJhzRkApu9KmTCf7QWFpmLZlJyyyGgsg3h8jI5dfWn5dm3oedKjByRqMWHNECsahTUEymOmcoJsWCJ9O539XnhzehiEVGdNheog+nAUCjTjDFaKDC7eL0XFBuPpezLDK5c6cR5xmxv4FlGalFonHr9EDKhrrIYShT6KGl15ijWlOTQNGOcoFuf50w+mhEyEH57tbxK8yju6WOp/ff/q//2wWDeaQBUN5hXtGJ0la/9for9vu//219AFHKR0PXZieTSm8/P2YOGloGVJPWwIKMWql0p/isVWfDZcGhAzTB/BRiTWFjQ5AGYbN0i4lMWhAJuwnbpkHXPRw6XggGGRhepGl02vbqo0fC8q9vS5oDcIDB9OPQVP4eEA0evYh9qZqdpPFlrBAHBmQFNigPnQeCjvFXf/U/tKOD3X8jaQyX6Q93prAYWRCrmSmdKZuFbM6b67KdX15JR9rqkjJDSMCGiAdoBoHSi+tbVindWpdMSr9PKAB2X/n1vIgM3Sa6Q6djoxuHaX308FAJDM1qy2K48mSyFgxQfUEfvxVkx8/J/wJFAW026TALBdvd2xIzFt0qRhbj6UIbCtKQLAfX83r3VMgqfsxrZ9dXkkAoIIG5i991RmwWmJWVcs1eefjQ8mspO3l+ZrV2y0HzMH7pyDc3lhrHiWLzgA9Ju+ASZP7EusDRCJj1/JxKMCLjhNGor4sLKIsOEYYm2jwIKopjs4UYzXyeVQoIet61AnrJoc0nExUKFDQQJPhMwJhs4qMH93XJn56cCAXACeX+4ZEuxdVnA1KiY5LT13Sqzos5jOwz8T3t97UWpa1mrSUTIs3QYcg9qHonKI3OjosVpxiKUA7cYCRo1+cXYhMmUsSJBTWvQgcajIbMqyDtsEXjzBD0iEUAACAASURBVIkXYmkSocZe4tLl8oWEwmz0tlzSAcQ8R9rTTFYQMbAdhxnzZQ4avr6MQpaRXHTDQlgoAJj5wqCOxpQswuHEBcplzWdQyHZhTRckYLBSnvywnYciI4rNDdls6vTBoFYu4aVn0RTIEDq9rjoa5mtckLwbCpyI3iHh4kMVM8wWgUW5edvK0jUrrq05jXyPYgXZQlkIDFaVkNjIZX706ivOBIHOl08xdSSwZgfP6rEKfQ7RdqOm84xCA6Ilh6TcsNB74p+dK9rZ2elyP1X1WehwJUXCxSlBSlLY+qRkjZchEPAewhGxnLH75Azlcud7JtI5me0zj2Y9eQI+iwSUvWV31TtlxOLZTTGC4xGsezSkrEPm+cCXdJ/sR4p7Ass7zYZQD2b0BIcwmsHiVeggsCjF72xux8+ea5wE6ZP1LNLkYKDnxPlAI0IROxk5aQmfnxkhUZXrO1s6k3C+Y/9hYMJ+Z148mi80/piOpxofebyuGAmGGQc4EyAZA8loJyPjCgoX4HaeI2gLigeKKfajs+4LW8jvE8LkDwWE5MXjJAlhunHfPv3kI6tWsWdcWCqRsL3tHQWndwZ9uzq/cKkwS8SGMcuj1x7q3KthZQuJDEtRgiyCfru8vhXCx2eFSwCRlJHFZA6yUbAETmAUwP2eZu/Il9S5Y+X59//+/7zY2tlRB0cFYOOZLiTgV4hIHGLb+7uCYfgwbEIIH8AFtduKOrwArF+gm+HAsumUS31ot156tebya6qaoZ7fXbmZCvZYYCadBn+ub75wSDAJEgQuXRE/8GqElo/0wxuybqOlP8P3p/to1ZrW59LtdGzraEc0aWQxo/7QMtIx9WTeHvAj1IZePdWDBbaE+q3MyMHQmYtHwvbLv/xX7GAf5tqfX2f6w5epDOA7joC0ksbI5N67sMXca3elqn0COzmWdNmvg6Ed3r8n1w9eHi4iGDOEAn7BGdFQUBArf4asQEgUdzdVPQNmDlTCNlpYcXtdjkaL0dx8IZ9g4O3tXbkRVRtldXYQeKisFoux1RptS6ZzmhGRA0iVT6wbJtCEHazQCOZdvFPYw0CWcsMiHgzUoNu1aChid7fX6tr4xecO+EkB6UhA/d77b2iOeXp+LqIbcCsJF1iy8S7YZFwCHPpcsMgSgMFyqZTdXl5ZW5aLKc14IWvBSob0MZ1PtXF9C7fxeYdyyAmH5Jt6SoYmLFN1MAQRjK3Va5t3OnOHwQS9omNyIsUgXJ49UGs31fEBx3JhZ5IZVakQWThcqYoheAgm9fpEfAMyR74CAxN7ykJhwy6PL8Qe5nJmozNrQwq2uVXUOIMisEr6STQqgwZkHgjm0eYxCvGEnIab58Jhx9y20+CyglOAZR4SlYFi5UBlOKj4vZV2leKHLpKLkQuT0QYzbNak9oHMN8zJMxTe7Sw22efu8kBWBMPZaTtT8Ygu6U8++cQpWRaABz51tyKdMJsUE3Og7oEiDAhUJh8cxs2m1hCdJnt1aHhyu04SjbfP43ejgn5fawgkRPPjUEidYzDis0mfTtUr+8poKqv3CvGJy4QD9mB3S3+vVKnqwCbW719+//uWo5tG4pFMioDF8ya0nsaAwht5kH/hFZNc7Fwu1FxK73h1DvWG3OOYvEBiDIo74lvgW5604t6ORh8+/8wuzs9sa31XpBueD7ahMFO7ded4NZmP5VQWTeZkT9hdxqLhqpSNJ+3m/MziUkdUdRHjkMZlRYIQa5A1RTxftwkLPOPIXLWKSHSexdT2trfMjwPVZG7lKrGAOZuac15SuHW3ZSG/RzNuzp5VcYSfdavTt4DXKwIojQZkJ9YO657ClnzdLND2ZKZAEkYrtvBbq14VfD1beMU8Fvozmyk4hCKj2QWJm+sCXulcObsWKBraXbkoffWrX7F2v2XVSl17jLkt5C8KFmQoQNJcyjCq6ZL5vDPkmAm6xYl8A7g7kN1MFmaVRlNQ/BtvvKF3yt4LB6J27+E9MY/LVcaLY+tUylZcz+luafeHFvH6lblKShSOXrlMxl6cndsCaRhZY4xxImGFE0wXM7l94afu+Sf/5P9YIPB+8vy5RRIx3bBoJBmqU/GweeotGIGEQdN9eCWEv7680gem46TCD4YgvvhVQfPNgTRgXYVCpCgM7K5SdQxDXGMiMGy9qljpZtFZ4VLDgcBLo6MqlWtyW1ovrumgLN+U1alCxUfiggG8fGo7XWcRlUpZPBoR9FIulbSJoDczQ8wXd5zNYSikzUrHQ/ICswp+HgbO5FT+4i99w/Z3t8S4/fEgr6tuf9ibl4PZdabdJZvXQRVsxtWcRnJTQ8pTthfPz3ToQ8ig844GE5Yprlmr66LEZng2MhAP+i3oW+iAC0WTtru/Z9cQSuZe+0t/6ZesfFey4+PnNpt6dAgBPQLTptYwkI+pqqWDONo9VJXIQbe5ua13SXoGRu3AIe1KRRcJPzOQbSjoFWQsQfJwbGvFou3t7ukzItMoan5ZF9Qhqni7LWajIGicSaZjVcqkRXz44Tfs9NkzO7+6lqUYRQIyDwbv2HbZYirbMLqgs1NSV+Z2/57zy4WExfMDFpSAHv3c0vFGHdWSho9RPjO3SDJm/fFQfq4kaaAjA5Zi9MDFQdcIy5RsTOLYnIduXyzi7a1twV1iCKczQjYg35kvYN5g0AobBYsyTxs5M/eV1yeVvQKzyVO8q4h1y/emeqVbgwDCpYR+NhTmsgtZtzO0q8tTph6ytANBqJVuZPoADBdLpG0xGwsloeuGdSqDbmROPp8cytBursYW7J0JrNJ0VmQI4EVmWOxXqn0u3E7vBwJ25rnZXFqa072DfXv+4oWFPbBFqbwhWvRUyAGLMgeF2TgdTm29WJCxdzafteuLO+13Ct/tvV27QjsNWzcDI9lrQ3V2STFEIXtdXV+JnEb4++7ujubMfH7ODhiV8wmFfF8ylrOTE2sQ/t0f6O9AchNkH0eukpKGt4mcoUfn6vJmM8mEPXz4UJcQRBd0sXR2RPl55x4LhH2S/ygmbTG3o/0jdeqC+vp929xYF8y/yl/Fo7pyU1J3TMzhg0cPrS9ocCxXKHKd+UWBoqShSkWFAefgm2++qSbg9rZijTbyq6Gkgrm0g4XvuHyGU61F5CYUTTHId0NXSLz51rtWqlVkOtNpdGzQg62dVuIVlyf7VHaVNZfWBIIkg/lWyza31lWE0jnf1Wraq+yN0QAf2Z4g+MxaRoQzxioUr+wXnMg4vwK+hbwEMKhXlw2fxRu07d19NQmsdRVvcF8GPclwJrhNyfebZKqkPhMFFDahwNKruT9jOhGDyEolgGFzQ+9VDH88bhde5QuHkWOqQ8aNKyTjBEh0PAeeLecSRROmQiBLnDmc5VNzhCn2Js+iUMi7Zmw+V9BEtUT4e8Jm45GdX5wKCQPJKpXLKr5IS1MxFQxqbYDy0AkTsSc2sHdue/sHVi7XLOD1W34tJ3tRn3dunt/+7f9+wUInxZ4HxEGylslr+MxFysGPh+f9B/cEvVBdYMNHN8mGparFB5IPwGWpLi8Ukvbo3v0D2WWhUeTr8Gc0twyRidrRnwUjZ/HROq+G/cwpCHrm8ts/2NMG7XUwpG84HeZmUdZvSFuAt5DtpNaKuiD3d3dFG58gDi5h1bWwNmbdAb9mRfKjJKFisVB3TdA0Q3Aqrb/xN/4TKxSycrX5Sb94Dhxs/MNixiXFXabOm5eZgeyrMPyHtUBvsnAGy2T/jUcz0ekvLq4sS/fQ7Vlaco+wDOZhIK7BcOy0LRML2/Xlud1VG+rKi4WcffHkuT4PCAJV6+1tWZ+L7o3NAk2eg4ZIMAb523v7Vtws2NnpscTrkEpEcw/i5xnX/IzDB5YmFzbEJ35ebMj4+0BTK2s7Lpx0Nu3kE6GYLAGb3bq6KdYQnQcM2SbMxIVpo99dXSt42g9rdjEXlIwf5y6Byl6viExUEWxu/h0dM90DhxzzCi5V1teq2+L/A5leXTpN4rjXFUzOzDGciGsOC34EcgFqwDigCclLM1OCiF1ho2D0JBcr+j5XpbMpSdlAdtWoV2y+8FosnbGFzS2ViCsyC+0vM1TgW/YKvAA019joOTtK97XR+TE/41lQMMJsffr0udYuhSCyDD4H8HcsHLbSzbV5As6cPrCYS5/HWiMnFDH/Cl3hOcN05XtxaHChM4fbKG6ouILmHwlFddjt7O9ZIpOSXyloAYchs2IKVbI2Sb8gUJ0wg1AI5xxHvtpcz+sioXve3CQpZmBtmLg+1kxa3Xaj1dQhzqVMJ0IBTIHCRQ9JgM+1mhkSL8aFxdrb2ixa6ba0JHol9Hya5bI6e2RyMIWZp8LKpxME9mOdOl04kWZdyYg4iFcZtB7zywbO6/foc/tnC8Fz/PnbqxsLgqJ5vcpP1hhoCaGv1hUMbYogDksagHa7oQKRzhiZF2iCS9HyqeC/u3MhDKwXRSfG43Z0dOQgb59PCAepOdW7muVyKXv0xqs2FRPUJ9Kdg9HjOpP41ajcSSLDxfylL39V65mix+PxW63uiG/saZkNBAKWZ+4Yj2nsw5GFBv+abNh0WiQ99JqbMhvx6DMwOgA9xE6zQ5EShr2cEvRL8YEdIZ65FDTIXviiSPTavbb1+/iLI5tyDk9049JdIt9JJUTggqwEUoP5DD8PRQP7LBpy/r/sw7tqyY4Oj5aIykJNGuuNPcRawSyEbrI/cDF5W9s7dnJyJi9itM/bu0U9M9a/UD/kQSBbSzkNznecu4wK1Ox1O/p9ufIhC4wlVPRMRjQVRcvl1rR+uHyJc0Nbyufi6/Nuq9WWzj5/iEaBJKeaiGM6f0IReRLToWbSKfP8+q//vQVyFW5/Zl9UbAy2EeiuyAh7+zv6QjClsFOC7owUhgOYB4gnKdXUKtiZBc9gmpSHZ8+O9VJWC5bDADIFC/z67NxmnoUuNCKT+Ps8IL6Wm6+4hABmacwbFZ+0TACp3JX0gBC7cynNPYTZtpZm/G3zYqAtNllRVoMIt7nUuIydcB6DgmtHI6ddH47tP/vP/1NLpWKMhjT7+rEOSH/mMqX6B8P/4c6Un281M2VzrQ5whM297lgOKPx/YBEWpY9wAa9fKRBkBhJwy8LeLqD9atjp5Y0M07OZpF2fXVi725MWi2oVmRLvjSKBC8gXjehChpghaniQmYBH8Db+oMCXQKlenwmugdEGLAUx4/Do0Bo1IPaBun66Z0kLfD7pcZXMkcXLFIi8JT/P8YJZ5NRZJuLV2WwJJhVMHwrKu9kTCNr65pb5fV4rXZxbG+edwrptbWxZdXlYSBeZSLhDNoQ0Akje+chySPHZVnAy/52KU9pmdJl+r2wDsUGDeciaRcOMGTdFDv9goQa8yewadAE9Gr+AbeWUJeN8nxyeKDQmzIKDYUVn4c5FIQAMz8/J5cv3zsJA5u/0eqrMCcam68W9BQ2kNqe5QpX5Fd0nInH0mMDyXKLM0ph78yfjzFJHE4sHXZoFn5NngckJ+4Ovw4GCIQRrmcOXQhTmPcuWsAAgSGC9z588VdcI0S3iMxFEFA5PpxfEpKWifFze4WyBoM2rr8XnDwYWMgsHhydHs9Nr2vPnL2Qjim3ewrsQ+Yo9BUQcJ+uyix6doPiANJZR5ul0Xn6/bRU2RCCDaQlLk/ODzpR/UtmsdRs1yxfWZXmHFhhkhMuUrgQEC7RjJFN2Epi84lBQeKmAkzbXr4sYCDWZTlgunrKL6xuhOrDbZ96pMpsZC/EsY+GYJDsUaCrso2jlTWtnY2NTrm9wPDBSZ56IoQXfi8+mrGQQk2UnKqvNQEDvRbFdXq8ceQg2aNeRS8UsRGBHf6hZIkxrdNN8DZfgsrB+u6GiHA31a2+8beFoDBmqOuXHTz53c3uKt8lEcPwtGkqM4kcj29zZVnE2ns5sBmLXRdrjnjtdIWs5HgnZg/sHFgh4rNmBkzK2Rr1pI2DrCAagpjXM+IRziK5wMOjYoN+zbBrSWcjyhbyeGb8E8WczKqSG/a6QE5GYlsYnNE1YcJJFy/tTszEaCj1AOyqy4HL0xgXIXgcSxsQEx6pQNKIIQ5q1zY0drfXN7Y2XfgQUNiHg9mBIMj34AxSBK0UFX280wI2uLdclkKlEPi/CF2uC4hreAgcze4zZNVwa/h7vhX1AkwIyksykZNV4d1VWmo7kgmsFq9ZbOqvJ+PX8+n/zOwuGyBwGCJwRLoPpcwCyICQABpYo3Vm52lTFjF6HChCWGLZSzCbBnllYzESo/EjsiMbcvIVFCKRIFckvfIDBmae9gQ1nU0leivmsDgw6EBYLjFxIAYiKgXdhq3GZUpHx/cmMpCqRzIPor9FIFymHGAuDQXNnvLBCsSCHkVGr+/Iw5kFFchnlRTLzAErC9f+v//X/2BJJDo+fIjVmeZlKDyWd1wrm/UFnurpM+TNuiO/CwW9ubq1e64oQgmMNM4DX3nxTDh4ctJXbkqp2/B69NrdE2G9dyAEh8P4H5vctzDOc6jlix8XBF0vFtdG4ICB/4OaDh6gWspd557pNZwSxQ2zwCGY8uHdgH/zs+8rjvHh6LC0uFTNoAZpj/HTpfk5PzxTyLCarMhBn0gfflUl26GhToSnF1o/igcE8MCGEB7q7Psk/8bhVCWePxJwetFyS3+jR0X2r3KEbRoLgGNdUsLliUZCbu4xDgkzZLPw+/3DJ0xFxmNKZUXFzeOeKmzaZE+gBHOqVrKVdd3NJ2MILr5vTMFthBiXJCuMGLuxlcpIQBx1iJNUkpKUeTma6FFh3dGoUBMzp2IQgOEB/yLcimIPAuObnarRVnTMnBsmh8ASOp1qbG4UHFfvQ7h0eaHN3W3059nTIYY3E7N7Brj4bMNXq8OL5cohQNbc7TUF9PH/+WyCclCNNwLt4qTMl8QYGOXAW8CvPBTtGeBKdekWXOeQd4EbzQ8SJqcD0chkngra3s2eXl1fWaXaE+FycnUuSAZKSXLqV0V1zmWIxSFFAoc2voGehdUgRSTIIcgkuU9bEDCSn25NDGdKGza1tm3vpXsZ6buXbsnVGA124+LhSNGXTcSFWQyXnRKx8fauLfAX9k/RCwY+NIJ+DGdjpxYU68VQsaWdnz+RjzftlFAABECIVh7xjIw8sny+oS2btw66HUwEiR9EPOsacmvdOVz8cjFVUQdiSk5LfLxInFo9iqQdgxpp1ewPbOdiyMWHgKBPiCfkq4z8OPwN28cXlhYgvDx/d00hjRDGJPvPk3HqtrkxTCKSnc6KgojnB6AAXIli8IiL6mS37bTDqyUeX4mLh9+v8BEFkXPbg0ZHNJkO7q4Lo0dlNdZkiKyIrlcB1ispwJKGONRYLamxHLgW8Am/IBR1QjLE3YYKDDg5aLbmZYQCEKTV6X8Y5uWLe8oU1udCxjtHNUyytiF4UK6tRGHtlOJxbv922p8+e2N7+/tIgZKgCCXQRowu6YgXKJxIWiLifBf8B9oKLt5s7Ry3iAhNhMXNBRbgn6CRpGpvNtlQIVd417lcYM+Bl3G7o3fEPTmBX1xdKR2I/IImiOYklHeELqVOzxsgjr7PT81u/+buLOoPsQs6CPuQbQGN9UaAhxyQjQf17uVq39FpO9lWC8XAronJnNtbt2EZxUyJfnGcQFpdvbhUPtL5eFJyGHpW5CC8MKjIVEyJewSHNhh5QPpHSzAoWFiLqeBijhZYweKp3CDfcc1D9F9OZNXsdO9o/ULB0H+cgOYjM7fzsTJpWXvrKhJv8TTHWej1dCoRc4xpD90XlHvZ77K/+tf9IxImf5heHwmpm6kyUHZ2cDo7vifwHAgbDc6pOThS0WPxzWypbu9l2mlB51eH75rNMek1iZnITMYLHmxKmZpREXqXPwvBMuqim41NtrpU4OhiN6Vli+cgz2NjatnQkajdXF5bKpsSA1AHn8yiHdtib2qM3HlkoGbMB8oJGR+lAQBZEfzUHE8tnsjrMvLBBST/JpqxSdR6iKFc6bfJkIe90rTeYCCEAfsuvF7Q5mXEAwUPamI3nyzgpV9GS8sC75kJk4SMbiQbCopj7MaaPYCK+ENUfLWU4hPUiMDIB0hP9POEIFeaNJtxEAE7Na5vMyum65xORhnBfot1Q1FsOC0I368Tcgg6ngxetzMQ7Fghhap2y2h2wD56vLj2FjdUfDCVZwjMYXSf6VWQjwI/AtJJBQIQBhYlFFQyOvEupMUiOYEJncioCpFnMZGThd3V5ZfFlhu+gi2sLbipzsUwh7Y3nC7kM1e9qVm06CNDZvXHB4nUbWs61h64rQV4Qg2jC5wmro9LFwhwT5mKzqQ4bt5lwLKRwcC41ntHMiwYSKBDmvcd8obBLZ2EuCRvSxsoMxV0I6RAzPi7OtUJeDkdXZ1dKtYFpWkhnbYtcyuX6p8r//PNPdeDJRzUSsRQG4uOpnV/eyEEK9myzSczcVLMwGE4UyK+8/sgaLXdYXl1hEoJ72ch6Q0YAcenMgdyBJOnykI/xCw4Bz5qum0QQxkRyXDKXaFTc3JRxAIeoZFfzuS5DYD8VyYOBDcd9u/fwyOr1rt1c37oLZBmuga1kIomzUc96w7YVCxs6WyqVO0dSiiT0flgDgv6XemP+m0g4Y+QdUUy1tCeBieiCCRxvN+sKUABdy64Vbdxvq3hNxmkw6ra7d2QbW1vWRHO5uSFGPgUZhRG/HyZMAWtHhRB49fVJYsJqkcK4dMdYCA/fqQIXQpCfcjnr1JpKW2EuTkBEBIa4xyfFAC0BZ8VwPBDyQehwlFjOXk9MY9YdezQY9GlfQ1jyemcKOnn2/FjFFp0nzxB9MnaDw9FADHGKQRoxBPDsAc5Uiut8NqV3oahB9lk6rTObzwWnBCQF+QxoEfrPaDphCNTR6DbrVa0/2OWgDaw5FWHlshtRcQnX29brsx9zit6Dc9Pudt38dTq184tje/311xR+znvvdPqWSaVlS8l50us3ZZCD6ZHnt37rmwt/kLy7oQKnG42OY7RNh7aYzEWKIOliZl6Zx3OZsjENTelsJoYhkVlb2+T29QUJiHUVgiwyU4Qb1k/l0q1Mw1c+mFqUfr8LF2bewoFNPM5oqNgnXgAuKJALmM+BxdO+Q4zi7wB5cLnSjcmjNxQW7MuMhw/JQUAVzz9UjgiweWH8GTaOhLyyL4zo8A/7vfZX/9qvakbyk7JM3fzzT1+mvHxeHNR1urUfvkw5HB0U5Ve1yIVTq9bt5pY8z5BcoYAXAr6AaP1cpqFo2vzhgNPBMRD3E0kEgSelRU83TXEguAntmgcI1z1z6QQVaZa1KHAjzFdFl6EljdpWsWgBSB9Br33vu99V9x9OpvWeoNADFWNKjqUZ3SAd53y6kFMP+k8qtkyKbFMnkwDa4xezbpiLa2u885S9ePFCPx/rhAOaAwTdpi7TPF35uQuHJ+1nfcPZWaKfXSwsk3EevgixuQBikbDIVPj3MviH2DIe9+329krWg9gq+sNRS+Ty+hqQXCDNbOIjXa3qINWIAbo/Dks4e+FaYl4ZJACPYu8HTEzEE7IKuAH84s8DSzF6AIajaGR+ps08J2DAK4lNrVETgYf3A+OSwhLoS05cjD58PhVw0PFlRBigUHVsVdjAg2FXMCEXD8+F7vOLJ890yNSrdRWW/B6HAl+LzyAiyJL2L1cZUp8wPKAbhDQ04+sUrNpoiBQIAkWXwj5kr/E8ZBpQqWiGjvewy9D1aC8LxoTZm83ZZiGjgwayHnaBjS7vGgG+K1oxw2AGxvcG8sXwgXfL13ZwqHOfoWtnj8KIRf4AcoXEir1jdOzsE074GY49U3vjzdfE4kQew0EKsY3nB0GNfx8MCXDGbIWkKzeCouMsVyt2cnyioolLgy6zgQWgzNyHtrfn0mFWkB5rDSSOjueLJ08sn0nL75mClbnks6cvVDzxmYCV7x8eSHpyenphmSzIikNRsBkESbu5Lcvajp+JrwFcq0IqnXYzPO/chW7jFhWOuPxa6YRnOktj6ZTVMLmZ8E7jdnVxbllcuUBOFtjzDbVu0KKikWSPgdYpsGE6VTPDs08k4/r3+/cfyOiGuT4dZcBPN1rTmqiUSrZ/eChURKY6g76eC+uWUQmhIFqvROu1W/JE59wNRggfD+jZzgggYQ9FI3LPWkMzXXZm/0ChvCPWAee+RgmcS+TcRthLHreOvc5Uhs5bMXpLYhL7goIklcuKUIj/AX9fedcw64dDnfMhXLz6wOAbdnl+LKMKYGkaE565nKbi5L1euRAN3lnEad0nY6LyatoTSOW2tjYlpWP/rsYtfM7XX3tNNoUKUJD7X0br3vOPfu9/W+AOM+y3JejHnSdLN+mZ2XzA7V4XAYPZIwsDwgu6Omy/gDgIkEVblEzgCetzA2ySS5KEJ4e06fgAYRINcPTf3NSG5MCmKeOhMWin0+SlmZ8gbI/mUPiQMsuFWgs8SvirhvVg3CGs8ExzE7oYDkR+D50lHfPW3u7SXDvh0tfPz1SRrAbndFSOkp/VwPzRvUP7d3/pL0jn9tP8+tHLlFgn15nygrlM6cp44To8ISX46XrpHhv24vkLQZ50WrDWYAceHe5avVrRi/QE4lZr1dWpobGCAl+6u1PlC/xRq5Ts+gbz9KwqTeA1R3wIuI1ER59JaTZM5xYOktbj7PXIGITMAmOXfEtYmlymaAE5GAMhvzxDpbHDINvvlwE5JDGIN5t7OyJpMTfgnZ+fX0rgfnF1JZN1kj+Cwai9wEM0Ftem6HabL+dLrAEOLWkUczktVDYTRAR5aNJNLYsAOe2kkprrMWfiEsmmEtJ+zWbAbDVlg7LR59jcKUN0Ytl0QnA3cyx1GcvZDBuLy3F9yVRlNptKpaV9xqYN8o+LF6STHusZ8A9Qp+ZzNtfBroNh6Fxi1PELUoo5BjUHJQc4VnzLy4tDksxd1iKjjPUCqT23qvhhGEMkkfE3GbCbLiOW+RUHHxFqQWbA2FwyjkHbSoZvx8nPVvpmughBtH4OCSd2p5MEHRqxp0xTswAAIABJREFUJlp1OVgBa/H7FMnsZ4wV2I2YxLPX+NnT2bzNfM4nFibowd6evfraK/bkyRO9m8ePP7fRYC4GJGuYPd5F/4uIffm9A8yxsSRcOh6BRAGJr8KamXeB0HCIypg/HLFHj+5L44tGmbBo1lc0GpQUi7hBLPuAeV3qyQh7WqEBrHMck+iI6EpEhmzUhX4wSuC9ly8vlw5QDgGLpyBR0ZTPtUZXUjDWO568X/m5n7VCvmCnJ+d2fXMhaFDm6TH27cJefeNVWf5tbqBv7tjl2aWD5UMBITO94ZLMtjxTWHesRblsMeufTZT3zHyS2TIkOi5KmgUkZ/EYygZc42qWzuacHZ53ISnW3HwqJIA+UTgwfvnOH/2R1tvKwY2ZK2RQDGkoouFU8K5u7yriYxA+cnt9KXciOkvO+EyhqCKXS1ohMbhF9fuCMclTBW2DCQvkTxMUjsRFGuPsnsoEP2Zzn09rCESEUE0aIBjBFIUK5UAaFUOWA2pC0RVbss8dM3q1ZngvFBIU5cq7jUTUheMbz/6DCxIOmEh83DPsn1g8YZeY1mxt2M3lueRSXKKsBb4e0qJWE0crUMm+1slkOtTzYFTDewSu5z6CQe4NOoXCylWMERxrHkMUxo5rxW2NgyiwPf/V3/m7i9xa0aJBv4bIUN3J9kMzlE5EJN7HHosfko4LyjPVFx6sCNO7vbaTAowwo8ayKqJDgD8z93pk6ICrCJsM4+7N3W0Rbvrtji4Huil8WrfW1/Vn+DuIr8G38bGkW8LlB4ryxfmFcHl+eEzJR8xtshnr4xJUbepFoTtjM/DfV0QNfpaWKlJnlcaiRp7AF8LDFeLNz3/ly/a1n/+Znzoc/M9epiuJBRAjzwmzCS5TLiNeItA4FSieuMgnzs8u5BBDbiSWYvF41oobWRsOuiLHNGsNuUuhj11M6P76YoPu7O7q2VbvuBDNEumsgsKB/NzB4GDUcbdlQzpMbAyZmaXxTkUEP7K727Jt729bIhZ2bFgPpKex0ASedSafUefFZ2KxcSi30DOOpnZ1cuYu3XjSstmUVWswk+e2UQBWpztrCkLhUgZyk4tKoaDPwwGkTkgDQEfwYpNIEhWL2DzgtRrvPBIT4Yfu8xKS2nhijWZHdnKY76OPk0frBAjHIwo/ENpVqWyTmWMTB32mC4pODVSDCphLia5TFpK5vC5JzCEgEvHjtLtNoQZcKhCmuBwpvrhc0erSxWIQP5qOdGjxsJWbyiEpc4a4ihsuJ0TjyE2o7APAyc2m+RYwh5N6P6w9orqUU0q8FXKoZeg4EBhsxMvTE8tn12x9d8vimay1ygjTTQe/iybDZarnEBmRm3KOiCMiWd+8c69E+cFAWKSjKPrUZELrCFTn5vLWCtmcugo5PLEfZkPt90Jxx0kB8M+tVMX+XQT8GgNgb8m8eXNnQ97QjBa4sFu9nvUgtAxHlsilLR5xMgMuOAoodK4UvJqx9/vKOwYSplNsYHkYCEm2wBmDXR/s74hILEHJdK4vrkRsI4OXGZaNxyKQjSagAz4lgEDQW7mTUaRRnJDFKicyzrblPoEtGkkgU4HEhhvYUEHXdECsVy7fSIoQ9qGlyLBs3EmVIKcp7A3jcds43LGbq1vz6dSg83WFFZcpHQ2B40pDSiZV2HNe8kz5+lyqn3z3I0uQnzkcyIylkMNrdhlQD8kqFLYYZhaphDSRoCuM3R7gbX11a5lMXmcmzQjvVISu8UToIeQfnKngHcgDey1vk+FArFtIPSB5JNxg1crsD2Jicb2op3N+c2neGUlBfVdQM/LAQzfh9sWoA9M2KEe6XD4r6JXvDWsX7gkwKwxxbm4KBgg8xEdyJlAYrGBchSWM0QeTLuTczvDX5dLkv1Fglct1PdOVzSckTQddB3SWhGysixD7RSQ+fJ2bKxA/XK/itre7q3MIeSd3zeHhgVz8uDhZi+wdGseNzS2hhuVqWSxpEplIgGqT8HNzo++vWW1noAsdwqc0xIORCiCF1/+D/+EfLzj43SJwfyAgJ6GRhYjZ8prslDgsYFQyhHWa044ZGW5ek65t1HcxRHhmwoIDsrw8PbdYJmXxTFLOHp16U7g/Xy8UDLtujYO67aytYLlJ4K2gYeBGEx7O/+Ilm1RSfUrerg0YVROSzp2OlR+E+W2l4ioH5mCYGLOIbyslS6TWBPWC9+MkREDzKo2eDvU/+Pf/iqKuZCMo268fL4/5kct0PPlTbF6kEkDRVE+Uz0SWcYiTvIIkZzAY2/XVjeU5hJpdMQuTKfxe52IuY9ZN5y4oDvIOkVGBoO0eHFjQG7Co32NX+Hkyvyajc76QkB0nFooVYGDBkdjoddBW5S2VJprrxuU+Lr1wOZRZJNFUTgcAuiy5qdRbCs8OenzWbTWtM+hpjfBn3SHr07xEFycOIIi80xkJsNHQEYTIAcZipVpPJl0XIGF0uy2vXEpffD4pwK7vqoIjeSf8bAQeU73PxjNLJ5LOzJ5wg/7Q8pm4jdo1lyYxmVqaDF0sJKk+xQRlxtm3QIB8Wq/l82mrV8qCkMawVLEhS2ekD2O2yOVA7iJoBegJlT/zR2wyYZUSLLCRy2stIbUIyyAionkeEDhWPKL4e5z0iQNXpuF+PGr7MimhwxqOh6Lic1hwAakQEDQ/dRcy/u0EPof8tiA1SN33ROQLQZNdEBy8WOc2mi5se6fwsjPl+8rrl/XAPJmDoA8ZzGfjQV/s2Yzg96TCCfiF/pifhfehOR6m5hECti9dfimM2UrlJRExoKzgE8GpzDff/fJXrMrszY8XN10V5vcTCfkhBFJIgIQwetDlWbpVp5TGAWnQl+wLS02cm+AcIPCHQMj7//zzz/V3OFSZae4f7Fu7UrJ6q23RBGztuHUbdesTXYizzpzoaEYNM7FFKazp3B0S5aLwgLAh4t1cX8nfl71IwAPFBAYqBF5z6aurD/h1BsmsPRrV5yhdnWp9ASvTSULk4/JbX4fpyvpr2ebGptY751h/1NUMejpBY3tha7mUxdMZO7z/UPKlxh3pRmACXumaCzk4B22nKQ8SNN/SWkZhgfE6yNz27o6tbRRtspiJCMfPLj01kXc4Cl1e/IAXwuXkDyiJh8/J/kfnzTt1rOSgg1rHY/0c8DnwB1/5koMAgNrAlCenlGFfq163TCLlzBGwfow47wDnerZQcRWDeOr3CS1gfXsXM8HCzPP58xR+ASBtHItAJvvs1YCtra3bLOCxSulOKg00tJxt2ITyOYf9gQpOWTvawhVoWGVm0ssErLHNF8SF9iT/oxgD5WP2yiiKMzuZhKuB2RDKKL+Nun1rVp3zlS8Ssl6tbZF00o0qzWvJVFxmNuwvXzhoX3z2mdPnJmABh1Tcwb/hjPH8j7/3vy4IlEU3RQfFQ6HSIMEDphUOJhAxtCGD/qWpvGnYj2UUzEl0mjA0gY2gTl8RdjydOar1eGzrG0VBb5BJJNsIuJkXVQ8wLaQnfti7m1vBV7B4y6WyEl4YnMdTCcNkC7xclm6IyhtULGwGROI5C4YwjV+6sjCLjUXtFpYb+aa9to06I9eRbBRs7/6htav1l0YOfO9f+eW/7Hxv/WxJ6rMfL43hxfBSX+pMYRQL5qVTgHz0o5cpFzU5jy+Oj+VdTLcDFD4aOmcmvbglJLN6gbDggO4QpHOQU4C8+/Z71qihSSMPMiibOhYZcwnkEbDliJFCogEhAViGPwdkDgQPhAPSQNfGbIkD6/j8QpuBjUkl3+84Uljp5koVJ4QENg2wLDA2g1ou0y++eCrGKocHG5MDGIsQDhmeN+sJyOy1R6+42SmJHb2+BWJkyqYEpWLFR8eDzgzCC8UNxCvZjm1uCcafynSdg3Vms1HLqtfXMlqwYMii/LyEeC/nMcx3dBFP3aya2bBM54cwzidimLI26fr5+fA0bsDqS8Q1r+PzNprtZSpRSKk10OCRGpGaQzfLz4jfK/OqXr9jiWTKbq5utB74ns7ijZm+Q3IgUzkrOTdeQP/8xrtvW6Vc1p8j5g7iHh1DIha1IdU30DXQrh8DDcdkZq7GvKzV7tnR4Y6Yn9I5iwHqxPQUSDw7DhHeOSuaKl7h80unohWhg0IaUwPmrHwtXG/4nszDsAnk5wPOYi3QJfR6jC4gyUUtiTxG3cdMHf/B7p4kZVTtJYpmn5uNoVOWb7bPIyKWnodC6ZmX9gWfyth+4dEByWfBRQponsKYn0cIiXdhNSRWPogrY+v2u+adT9UVkaeJFpfPSecnEwvNxUc6TyD6YAQzHsNsJe+Tznts5pmq6IHZm8zm1EzATdA7ubvRTJhnxmE/9RJwva3DHvMAoEP2DnpFClBMD5jb8Xd4JxDQajVs8jLWajcskYzILc7jCyriK4gj2myhcHpF8E3HOv/omOjmv/j8seaBdJ6gKxHWP5cgMjqPTxm7TiuNeT/fi/fT05lKzi+euRQBFAchZFCVihKfuID4xZnw8MFDmebwPdkzPHM3b21Lm01nu725YU+ePxMTnE6Yy5QNxN2gizHADNrN71ekTNj5CalEQuJfcPYBWSPBAx5mjsqv3T2CvGtOBRAIiWApgutkoksdxIHCAU4NKAbEJ9YaUNIqVhHyJqMFiFMUL5idJDMZKzda1ms1l6Y5JtITfsiPH38m9ACeCugm45taqymN+rQ/lK0jpv8YbBD+DsFVLPV8zs5ePFNhy3Os0DUv/Ipx4z7w/OZvfHPBDJQNwMZhw1KdM8gGgoPtxgMDmQJWQlSrlAHCiRdevUgE6MyRlAs4HIqmTKWuiwlDCLrSpYYPyBItEtUW2DSzxdXDpfrQJo/HLRlLCqZQsjtCewgZyxw8Dksvv7e8TJUoE/CIfp9HQD5fWCIatu/90R9JG4QuKJ/I6hClytm9d2S9Rv1lsDKL/xsffk2ECGdw/5MvU/7MD7N5mUf8sM4UIs8Pd6Z4WjJ4p4OmMoTRSwIKkUfoPsNEyTFDJh5IsguH2XPYs9lxLmJADoTDBeNbQIrpOoN50bonLuhaUKFDF+LxiOalyDkiy6DqVeYsji4cWor4ms9F50dDenaGkbnTQoJMM5NBQ9tehuNyaXLAcYhh3/ftb/8LHcKiz3MIL91G2Bx8AaAtZtUsNjowHGTYR+j8OMDZcJVKWf8LPE51zWKF2k+XE02mFJ82mS5kQ+jFLamQlZ0gzE6KESQddIkUByIv5XKiuvP1KE5cjqtLVkEbi48zh100GnIHdTyi9B4ua2ZC6NY42HnW5EfeXJzrwmAuhVyAuRMEK1xaOHwxM4Bcxpx1RQhio4uo4vXqImAvPH/2VHMkvjfMQVQy6KsJcMfJCmu7Ac5Xi7nFwyAKMBhdEAMWeH4yVGd4+JKgklW3we9pvorhxHiuwobPTZfKocJlxqiFnwVyCH8epxqs1eAk8PlXRhCdtpudAgXDuuQfuuyVqUA+hxGIC11H9hCJJPRnKZIE1Ufj+mwQ3tBu00XJKDwQFqO02qiK1Mbz4F112tjGAZWT5Utur3uefE++5vqmY3rztcX+TSU164RfwOe4Lpft8vi5ziqE9HxP/iwXkkIL8shmpjqs+Z71ds82N512ey2/7vI+hz0RKiFBxeKpl9Irns/eZkFrm+/1ve99zxaBmC5TcmB9nrmINnwfCE/oIsks5eem6GSt4cyDRy9OT1ykwNAuSWcgg4ursxONG6SaSKQtGHY2rPj/ApuLnAMMDnoxQ45TXMLVU6EBmLvDYyjfVa1Y3JDNIyEknC8UshubRTlN4d7DeXJ9faX9xRnLewKJ4aijCJUT03CkAnzFKGeeTnOANhrtKlCpb0kUhbOyu7+v98EzYB2BNEHACxBJOJ9aNhkVYRBlRp6Giize25LT+QdDjtk77sssgiJW5i9k9TJ/73XFJSjAmAUyD0d06ePJLcc7ZJAEjy8Wlt9Yt7Pjk5dRgdFwUA3FcGYWQ8rjx4711PloZ3LL+wyGcw8oQ7am7FdkR3SkSJQo+mhSBuOR0+v6vLZ3dCi0Dz043r2QEZEt8XdFZvzvfvsfLKC9M+ehoqPSkkUVtm3zmdiGdDHYiAFlkIoAQzCRZvE6n9PF2M03tg/25LXLnCOUxBprKIhz3BuYj0si4LdRb2Ax2GaeuX4Pn1fmtHx4oDppjjRLy6pKrpTv9HDXNos2aDvZydbejtxmLs6dpSEwDp6RpNDv7G4K4qE7piph6C0/x1BYcwB5jYbCFg/5hcnzi2ryL/97v/jS+cJDKf8TXZDmP7Yz/bOXKTAvlynVHm4jl5c3Vq3UFENVWCPGiSIjpANdXY3H5UiygKBhzzxzCxizmoSlgR+nYzE90aqyKOceJ6dA5K1uYeFTBcvl7PHMlfPJAbuKTcpvORo/G4fNxTyJBYGLDnFGkUhKRARmlLBTmYWu4BxmUdvM5wJ+F4kGO9Q8yrClm5kzt4HQs0wNkhF5HxcVyCwNaflkrzYZyeOS8ALIJ8gSeL98frpUFjAzCQ5Hfs4Zuaa5rCRRc+wqQQN6GHLAAJ6JTMOFJ+JNs+fmmh7n/wrRB2JVF/Yo2ltMBLZx9cFAPqisSzRk6ABBVbgcWYf9odtwIigFgzLn1pzdR9W+tpwVOccqKk4uJrorqmuZZkyAL7cd0YfqN5PT8765LmlGGwu7TFn2ljccQ6Kn/wYsBsrAOiQLFsRgMgZ5GJn5QuYJho0oRPYGF7ZcXuo1lzLjDzjmYiyifFpM39EsB/zmyF6zuQ7AYi6r54DvM8+3uL4p5jSSHRlNzOYvda6a+/sgA4UEa0MwJB+VEU2CeMZQUCkhYj2SFQsr1es64sKaO+Dv6mU9Wy4Hxg8U0VwCzBVvb+8snXam+rIJRW4xISko5eLBmk3nNKVLiksPAw9QqoaQrgW5qlNCEEaSLXHIg6Zx8Tr/2ZmdXFzZfD5WQD1mFWhPo/GQjAS6PeR2E3W3jJLYU8pxXoZ8SHsIwdLrke8zM3GtA95zr6PxBUUaPx9/p3xXXsrZfIKp44mgQrJH47nkGENIiqTkYCUqne2WTXGYarecf/Pmpk2FOE2VNEQm7pxZvdcjy01M2Dmn6dzYl5Uy4eIJFWUrUwfQjIePXrPbUlXvh/1GGpgKL0YB4bAIpjJ0iMV0B3DBsnY4G5St2+/qOa9vbVm5VrFhqy2tLsEonF0Yx6ySitC4j6Zz8wSjIgbFQ16hijQ9zO01748EJbmj2KUTJuieYBTQA4oWrVtmyzqPMIIZKW2KLvH73/2exioUApw9qy6euwF7VNYrCF0+l5a5xy3z8khYrlQff/Sp1gDB9PxyZjZ9mwyn1hy4VCyyfZHqDNuOvMclnoylNGeGOIgLVlqJQbDf7ywU8Vn55kpcCqEtv/PN/2lBhaVN6fHY6YsT5RYyw0CLR0W0t7tljWpThxI6RQTXEHzkw5vL2GI8sVq9aguvz3LrRVWrbHSitJJx5l0Li+CVOhkpVozOg0qfw5VNQpXY6bZcKLcvIHYYhvnM7QbTqeXX1wAzFBrLAYnsgHnXxeWVvfn2uzoQ2VRcNHzoTz/7XCkcDiIyLQw26YpVyGbFnBtrOcT3VG8/95UPXF4r8AUWZD/R7P4HdoIszBUBiS6eBdFuujBZ6Uw5IcU/ginsU0fVqrcEGWKph50gFRfQGTpc4HS8MhMpzPqZuU7cpbiYi0VW3N6zZDJi19e3msk6NurU5lilEQIwIS1npoKjXa9awGsWCqCxcjAKOkN1kf6AVStVkaUy6+tiuMLSJi6pPXaSCy5mMRBtrmqSwzOeTdtariiG5c3lheKI8LTk8vT4HSEC7RWWdsx+dXB6lhKSsGPuocMEbmaOw+ee9IBZSfuYC9K+K11ao9Wxjd0DS8Wzsn8jxLjfa8nU4eLy1hY+r/Rj2VhCkGK1jm5XPoEyikCaQnedxoc36CzUmOPQ0cUiQeWTThYulq/XbqqLJWmGz6l8UGz12CQeZBjMOavSRrMnqOLl0bpekPxFh1KEuU9BsLW8eclWJC3G55dmL5uIi8zAYaCUEh1aSUtnUioqZS0nNmhIUCGCdOZyZFHS2XHRr1yg+DrF9aw66WQ8raEEFml05ZP5VCjH3Oc3r8wmBuI1EO+loHR1eSkREbjsYEvSwabzWXv8xRfyYAbWYn9Q2PD3QUCmw6HeEXc8M+VMMqqDn4IVicnWxobcapinKa7x+TMVD1TydJ/79/asVLrSaOHqqiRSIBwM5mzyuu3gYTtRUcXXXUvGBTFzDlFc3ZxfCP50rMyU+cJ++/ijT5Ra4vcFLZ5OukBrH5IliC1RORCV72p2fX1hG0oNmmjExPy8O+zLso7xDPslHY3b06dPlTqiC2fSt82jQ2uV67a2sSnW62CKxWPeSleXKi7USTfqej4QJkl/YsxB+MTu9p4KexJogNgvjo/lk1sFkQqEbHdrw7548oW9+8F7dnJ2aqlI3HyJiJUub2xnd08M3E8/+ki2mqwVWPusL84amXRg+Tl3a5S9ijcA8De/zzvG9SedTOnPing55r+DEjjpyWwOlOo6U9AYhZaEQhrL8LkyWSfxAkKmAKrVqlJ2KmPX69VZRCPDmhQMLmc5CKgdSyQylkhkrdvH29qrC5guO0NcJyhZt2ONdtNsYtZqN+VzAIqFET1nEzJKZtZkzQQZf2HTOZ5ZJhNTsEYN17rl1+WilhFHf2iJSFhnBfcSI7L1zW35FbAQGrWGzWwi9JQOmC4U4mej07QUa6zWkByJvcDz5N2BjK3yXmVUMQDpCui+Y+9i0ehkTx7z/Bf/5d9aQKag/afS4cFC48eDcX1jXd1lPovesCIfz+29bR2SCM3plsiOm8J8CuOa4ky8oXtzITCvo/qgEuelJWJUnnTAebl0QIDgF7Znd6SdE6g8gxhgyqdUFYtmCfCJuRDZhrJ6G1uQyl2OM1HNZYsbXPhlJb2Tq+oNRiQ/gAUracZyhiedE8wxnDOCAbnSfPjhL9gbrz1ceqoKrfgptKb/+stU0phGXQbXLy9TBvA4NgXCdn1dEr0f8g4LLBqJ6TOJhDUZq7PH/D4cdXpDSBYyuJ5PJbbe2j+ykG9hx8eny/lcXBfMhPkgZgcLr01HyEuCghDpqmYzr6UzaelUOZgwVBB5q91RZdrqDyxJBFaQSnpq17eVl168PC86TmbodDW8gwaWj16vMhwh2YSVcOIkOhCeQOFVWU7RjGbkOcomJ1RBG1txfsBD/H5KTk9RZjG+oPRpTAgGMGVn2OM1zUNwfQR7s7YN+2PpahkDcG0c7B+Yz7z2/NlzHSxyxRGpAhsjNj/ZrjOrNVoicNXLt5IgwWIHUQGICAYIoUb4P1HO4koPSKfsBOIQdqaSnbDZkcJwycDEZV4LotAbkybiQtU51BOw3pGgIOtiTjQB3s1rk5KaQ0XOe4AIAtT99ptv6+eGtKEiSgklczs7OxcrkYKRgw3+gcuODbk5tdcnOLVvM4n+y7clzZ55biFi7ciIRK4TcDR/PodbV/2lVjwo4gwMfi5p3hd/Zmt3VwcrFztFL8+cw3RlfA98x9cROYdiIIJcoa+/C8p1cX3u2MvKN+7LH/rs/FgGCtVKQ/vVWbaV9Fx4Rnw95Uk2Gvbqa6+pWGAWxlyLGSX+t0C3ir2K8rmajtwym1oAvTBRXbc3dnC4p8M/EU+r6IF4t76etItzIujS5vcRpO3Rnqs26OiR0+3Y5fmFk21VCeYIW6K4ZpfPjy2TXzMsTP3BqODWkxfPbH/HMetJpuLSH3U7y0Srhf4+Jg6rfFvGWiA/IBsgKriKffnL74uIRVfM5Uonfe/1V+3s+bGTtIWxVLzTRZbP5c3H2Tifi6AkwxM5b+FSFNMzVwFtpvNW/tL8TEKjkEh1NYJRgWwLrZmFZ+GY1PWGPbx3X3uXC4Lz6+z0TLF7sG0pXPia+KHv7Gy/HGVQKHLhsVaFPhG0kM8JPcJEhcZhajMVQ0iyuA9wv4IbwFnRUcCE4xcEYPwq7o6h6tTqtZLGgb5g2CLJuAhIjAiL5AsX1u27H30kwl4WDe3EmZdwnmawuW23bXdvX4UphCn8rZEbsbfuPXho//Rb31J2LSxlCqSFH2lVRKOj0cg52vHMeM7sXSE/S3IhQfRIioDgQUhw3OD3+Z6ev/e7/3BRui3L/1ZuHXO0fgnb29+2oN9j5VJVB9qIBwZzKoerBVRwRzxiyE4XCzWZFhyiBcw5HipkCfxyqQAQtXMwABFTNU3nI8Ekzh3II3E2FzeVbBejhkxG1QykEOyufAv0VW1BmRCT4pgnL+aaUwZCAfP4wjbDfqxZE4GDTlhxR5OZDnUugBUlmwfT7ncsB6O137Nf+7Vfs0Q8/FNeojpXNVeV7dzyn9ViWvlCAulhAk6nQ+dOdcZH5TK9uLjWZYojCAQEKl2PPygPYRpiKlLgXWKUWPzRcECHET6XzEUP7j3SYlvO8AUDVu7uLJpMSxeVSWXNMxtq0fKOOIgIJAdmhgxG9Q8lH0MGuioZC0wm2igHR4eOtTqe6kJxZs9VyRWoiCT18Pis3WP+OJDQG6IPMCrvAmYghz1yCvxngU/5nuFQQB0pc7kHDx5aswFL1GPE8ynUgM2UzrnYqYBfHrqj2VSdM+SDFt68KqvmYunm19cVgKBLby2nboOfB600azUcjsmRCVN1oE8Ia0C3hDEDowZ9Xktm10TaSCfpVgc6gLg02GRc8s4YwpmTkObBpaSDgxmhEi18SoqBrOOdm5yEmNmqk+h1pJf2zCCMhNX13cAKXjo+YXwBJI9RAT8fUGU8yzynr4OTZ0V6hlKF5tDyE9YedbTJKcrwtxZsFgrZ1eWFI8kEw9JnA1eJi4Ajmdcjo4zHn32ui9U5wiANygmREGyaYU4dVP6lEkjSaenwMBBRx18u6+thbxcG6kolhLwsvH63t7G2QwkQxZvXxQ5ywO8UN3TJqqvudGxjY1upGy6ofGil60utL2ZgrBmQJc3Ll/abA8V8JUVM5PvTqcPrUGcCF7dPAAAgAElEQVSLr3YqKyYthCi0s/OBI2sxH+QyRdyPSxfzfjJw793ftU8//cwePHhFB/D13a0uYeROck6KxiydSut/2VwwX19cnZl3NDV/0Ke14fGDVHh14LPWKAY0vhqNFN1F6HwwFrEO4w9M/kE9+n1B4dV6XQEU7Deen3xt51y8NWlKy7c3VtjbsavjM+U97+xu2+NPPxNieHR4aBdX5/bWW2/aF1984dKdInE7OT5VccK/v/H2m/bsxXN19e+//76c4DbWScHx6JxFLkO4eLVaERSPOxbryJlkmC48ngfrmjOAA4tCm0KD58/6Z4zCWcQ6Yp1cI+G6vHwZuJDJ5y2VySmdp0XBWiwoeILLh/UHCQ3pCYlFJQWlDG1nZ0/oIlpuum/FqXmdYcSQyxZHMRmcdHXWE0Lx7NkLkaG+9KV35XAF4oJMCm4GDdTG9o46VQ9NgyBsoPiktMXnJydCLSCiJSMh6wz7ymWFG5KKZV6ijCJq+X6Q0cy7JKCDdUVgBffL8+NzFYLuMv3mP1wA4eKHubm9Jer6WOQjNIlN67exNYtYKhmxOYkog7G1eyQO4N0Z1QGi/EqizTDQJjCVaiiEvg6rp7aGtcCM1E0wnyB1uMxCsg/Hxm3P4JtDXrZiwISptEX8PovFo9bqdiyObRU5d4ORu1AjEVGS+8O+y7AMhnUp8cEYNHebVcFHPBDmeocP7uvDr/B98j4Jid7b2bEPv/6hhcBC/1y//vRl6mAGt8hY2FymVKyry5RDTa43/pAMvIGwsd7ic4ik6/NrMVO5MahHjwW5hsM0HAQmCUh6wLPNFTYsnUtIEym2GySLckUwL7KkXCZv01HfMeRCEDuCcr/hOdH18AxiceeDzPfkMGUWLlP5cNAmsAOns5fwkDpJLPx8ZsPJSJTpiNdjd2UyVT22s7dnfSwVlXkZUyDzmAzNVlPFQ3hpDQj8eXp6bmv5NSEDzDwQ3fPzDfsdFQ/Ah8xqosgtBnSEc3t4uC/rRIgtdKP9wUSkJLokqnW6cTSouErh6wkMtLZelKkFlykX0WTQ1cWMRzBpKJrzRuJ6RpuFnGNhdygO3cHCc4V5y2ei22F+iwE4syo5SimwAc0mQcgTsSfbnfaSkJIWYYhDyQ8BbETxglFATU4rzvR7qO7q+uYanoNyQCkSeFY8b34uTDVwAmO2zqwfeY2E6svu149WWvFyJucqZuxIiKjw+d9uvSnt7s72jh0/faZMz1WiBgfwJx9/31555RXtX1H/fSF1uEC0SFNCyYg9PLynmeq9g0P7zh9/x1574w1rNjsKKYDhLAOK9XWtfUiASHLobrnw5oaXal9nyc3NtbrxarWkgiPgD0tc/9prr1oo5JctHm5pdO1f/pkv27f+z28p6Jlu6vjsVJmU9WpZ34cLic6OgoCRyXoeVy0kEUN757137Z/9X//UvvEXv65z5/nzUysUilYul2x7e9/Go4Fkddvbm+pCRbJcuHi4RDatovHrH37drq+u7PL0yh6+9Zp999v/nx3dO1BovUhMW5tWvrnW52Ae9/jpE/18pdMLWz/YsVQ+Z3/4+//cHtxzPrs8j7fffdf++bf/hRCDB0cH9un3vydp0fn5mYhYX/rSe/at//1b9uUPv2ZB89nHn3xmX/nwF+z89ExFPmTE5y+e2M///NeEFlBsET7AJfLWW2/puaHCQFYIaYuZ60cffSS3MqVJ4dBVLutyhWyoPd9u2XpxXYRRx+5FhgMRDz3sSPsA6FVcDxFJ/ZaTn/i5zjk6Sgps1oo8tccjS2Sztrl7aIvRxAbNujr1QBTL0bFIqbCqFVS+XrAe5K8oCoa57CmlxY0E9c7ltgcDnxDvWk38A/bh2++9IeLe8y+e2nw8twevPZImmc+PCmEwZESJsQoQ/9xm87FtrRftAgISbPW1vKRRLh3GZNfZ6XVUwNP5LuQSF9Nncz7xrhnTZ4WX0OnKtITR0d7+rl1f3S5lQXPz/M2/+bcX61iCRSLOEsmPwJ0La2jNmsO0sYhDD8kLuby51HyT2QnfVPRkaOjLXEnnfZtRlFin15JGMR2L699XVf7+/p5YgbUKiRUNaT6p0hmy87CxwONgXQTwNyXYeWS5bEqLl+pQ7Ej8MUPOrYYLnQQLmTIEoM27fEIWYCbJYVTRIeXl+yzQ+401IAfS/Lf+wjdUZfy5f8msG6OKH8hjVokeVClchhxcskDkUuPop6A1v9VwUqm3VdEx0Ka6JaWHRUzsGpAcZBP+HgenLPmGZt7AQmSHg6MHFvJ4rVy501B8HgipG8GMWxZfDOmpnDFi8PvVNYJcU+FygckiMAj0RnWZ0QGSzKbt6ODQSrfXglxLt3UbL+aaVwO33F1eqwplHi6fzuXnKhQx0J9ZW65FEZHIMMkntee6dGv7Dx6ImOSjO18sBE9x+DY7fa0n2HJvv/22lSuXVr6piC3OzIuoLCpJGNaEKgDzELbALIWZL3pN/J2xcHM63JJgytz6uqjt+OhCSuhDkluGkH/yve/bowePbO/gyE7PTtxYwTy2uVGwWrkkyJSLTMUGUXBy3ZpYbziWrhFIbeU8BAR2cnqm4o11zSXLPBpY6ez0xDY2N+zps2f29ltv2/Pnx7a/t2/XV+duBhiJKPiBi+zjP/muDuKPPvnYdje3LbO2Zn/y/Y/tF77+C/a97/2xPXr1dTnrTHoj80Z86sx+5oMv6QA72N9zJBSP1+4dHdmf/Ms/tLff+8DOTk5luZjLr9uTZ0/t9bfetBcnJ3Kn4ZnSzbNWWQegBJcXF2LiQxaBFfnuO+/a+empChcxiUt38nX99PHnIvdQvBGLdXS4b9W7qsgzIw7ERtV2Dg/t08eP9fMwTwe2feedd+wP/uAP7N0P3lfqDLA2z+2jT75v77z1ZatUcMCaKvj+9PjE3nj9Vfvss8/E8M5mCk52c7ijoAeISdubRV12yVzerk7PBLcxDiIMfndn1549eSpXIuR77CWIiXirJjI5EfG4FN567wP7w//3/7b7rzzSWOP506f2/pc/sI8//tj29490gT359LF98MH79v/8/j+z9957W6ja0+fH9sHPftWuS2Ur3VzY0b0je/z4sRVJuxlNZcqye3AoQpXHM9L8l3cFIgHsTteMKoILI+TxyQCAuThnG5eg8khxiUOfLfInNoIX0kWLnOXx2HoBDslCrli8p3wqo3c1njFGyOm8I0Xl+YsTOSdxcWEBiZTj3v37dnZ2LD07Bf16ft2uLk/s4MF9q0DaGo0Fc1NAMW/Vhco5H43KUOWtd9+yzz/9XPN2EMm5d2EX55f6s/AEFtiMRzA66Vg6HpN2ljMejXUoHjNvICKoen9nU0jT3tau3VbLWmMDUm+4uEgqCvotvb6mMHieC3F77MtsNq8in2fBPZBKpnXpMa5jz2LBujpjuPBpsjiD2aNwEpKxsM4QFaTkEhvIC5apbtZO9ioQO5cx7xsCbpWfbTi07f1duzw/s1GHeyqs2NJYKqU76urs3Dy/+7u/t4CeDcwCHEEIMVWENEJETdXqmluAf+N0FIog1p1bJJbQ7AgfSwbdUGv+f9Le80f39Lzvu57ee5teTptzzu5yC7kUTZEUTcqSGEAw7LxwEATI/xDkXaAgCAILkSJEipSC2EEaUl44MQxYQBw7oiSLdZdbT51z5kyfeco8vffg871n1isqgFfMEMTunvKU3+/+3fd1fa9vYfNX10j3M5vLQDmXz2gD4hDjYvB7wHtXtapLWxmN5MSB0FtZo2z+MnU3ayuHNKBgY6AVoF82X8VaLZY6SDnQgBOpMoAubmai3DgqV24ycNag31EyO90GxtTpeNTeeect+/Lbb+rh+iJ+vH/5wHWd6Y20QB32dTwWhyiwIjf85kZCMBKpyRuwo+MzkbnQNmI4QRTbcIR2LyHTfTqQ+WgkFxYWANep1+wKGqfrzuSK0n4heoftCImGag2LQDYb0uzny5n+ybVko+E1uB48HPj9Apc6TWla1xa4RxrfcFAkDByt6PggTvTbHRE5gCBlZt/rWeXy3DbW1z+bJ1Cg0MXx+hz+wC2YU0BQwMycHMubuQNVca/L9y7aq6MjIRUe78z6bebbUcE52IEBOb311pt2cPBS8AoCbIoC1gkPOLMYNIocUMR+oVstqvK8sMtKRTCtzOBJuQjB8G1bvVbXLBAbTL77dOmx1ZWC3gv/Wek6GQ8sqUI7hrUEVTGCdiLlmHHirMRGAkrA5+Dz3GT4cg3cHDQkI3xmZOTX0s0AUaFRZGPEjHyboHc+a7Ui0gr0//X1TXv54pUOMbRvWO7B9iVuC3IfzxcdGwzRq2bXbu3uyoQBqHU4HchNi1kdRMKVbFQm5CA2OFu9994HWgOsWzYoik0KIe6HLBa3NqzZamqOyLN09OyFvfXmm2Kfy1FnNhNUvb6xLimF2J9YhrY6ykxlk2kPevosoAsgPzzzrOEbkh5rjH1CeuVeSxFgPJMwTSFxlVZXpeFjTthqNXXtZPk2HVthdUPkLvYINsrxfGIEWFCU3rm/J//iXrej/FixipGYwcReOJlfudqQPhTY0BeOSjrT7nc0hrgql63dwMIPmQOykahNbSIt+N279yWv2Xuwbe1WW/aC62sb9snH79u9vb3PEkrYqxr1piMUen1WOTm1d3/pl+z45FhoG2klfC4yfCuVsiBlYG6kIaAc6EC5D1wjOnkM1h9/8qn2NEYH+CvfvXNHhD85E40m0pB+6bXX7dHjR/bGW2/KFAeTBtAfDlq4KuhO1zc3tE63trYVrgBkS+dGgcsskbEYrFv2SYrdG1a14v+uQyLgwqxvrNnx0bHGNXSjPIPvv/eBxZU1PJNZvzeEiUfbdna20DDIjCeZSdpoNrXpkBHJwvKZhDJeM9mC/jzWmlj4ueSYoSSMsOeHnf61E5sLnGA0xg97rIikaWecD5lS+aZI2sYTrWM1IkgA8atOpeTiVanWdPhKjdLtucAWLBexwZ2Oxd6FO0FnjmEENrtpXND6A8HyNB4B+AkDZIkxq9Ub+tyMZjy/+3v/9ZL5EBeVBc8BemNKzY3gL9FxMMinE8gXs/by1YHmn9x0xzZFVIuJgQuqxgO23W5asQCcF5IjD604F0PYMgwon0e6TxjBbM6YTmPLxEVlR5agn3zGAE47YfMu/TpsDk+PNcthkcNgpcrhMxdWsjafzvVAgpt6YK4mEtp8eZhDYb8qFjZBDhgG83/r175jd27tfCHHo7/SuWIQ8bnOFMkCN5P/i4AEm7fV0o3mAaF7QB5BJN3zZy+t3WeQHbDgdRgzmx0bFocVHdOkSy4kQcTAJxPrNpvSQ/L584V129zesKOXLwSdAT1BxMHMmeKCxRuKBl23ioNL3GkwRc657kwx/MY84ctf/ortP9/XAcGBwHtznTLJpL08euWMp+ntxJBcCNaiasUgA4hYgeB4387Hmj9yP5E6LJYwnGcqqkZ4iMKym0wcxVxEFuchSjwTv37v4R179NETi4TZSH1i7spPtVq11157XTAvFnbce64vcwtnXt0TWxLDiixJD1DbB309lFhQspggznAtsayDfbe5u6XDjDkVhylhyWgCYYezCXIwY/5fwlR7OhJ8GsB2EKo85gaTsWaqt+/c0+YIIsIDSveh+affK10bxD3gY34N+C2ZzbqoqGRKqAzFK4xkTBOwe6N6Xyut21W5poP95cmJpeMRi0SDdnT8yt5+66v28sULefcCfQH7Y+TPr3313a/awfGBxiPMwLBvxOmLudnGlivQLssVmXfD2H344KE9e/ZUebIgPBQ+G6UVwWXoXeW+1XOJSkcnx3aLThNbNYy9Mym5JJHHWrmAlBO0CDPr7lA2lZBmMjAd/QFdG54TGMMQlW40iTCAnz59pHkuzwab5GqpYFeNppjszBK5VtjVnRwf2zvvfNk++PAjFSUwcAndXlnLW+XMuYnRYdLNPti7JyUBsC6etXyfYqGoNYO7Dxrln/z0p/at7/yq7X/8WAfy2++8rXmlP4pd4lBw4ze+8U375MP37M6de1a+RILit2g+Je/vFO46C2wWK/bmO2/b/osXtrq+Jl7GJ598avf37klNwH38yrvv2v/1z/6ZnhuQJw62+/fvyX+YrpZ7f3FRMRAetNCQkyhAQNi6nabGB3Q+HK4r6xQ7LckyWON0T7/8tb9hr14cCI1jLVFA0hjhQIeshGsB+xzPbNi7EIzK5ZpIYQSKcC9fPH1msXha46aA36NCx6FXQd0/nnsO2HqjYWkaI4z4R4SaDKV5/5d//gPt3cUSUYND7bVI1worK+IfYA/KyC+aSDid+WQmm0R8hoPxpLgFOGlhyIBdIHuCfMY9XjUbXA++M0UVCgZGCBQhLkP7Old2NNK+NZu4hs054/VFtmJeTOHnijKMhEZylgK1sOlY3bvGm8iF/BHxGOh7uKaMx/BI4DVhBCFXI2IRe1Dm9Pitw4XZ3d0xz3/6e//Nkg0EWQBBvIiq19dXrAYzttnRAmSjl2l3IGhXjaoSPDJJR1pg4VEtwkZkDiOT5OXC7t29a5MeiQ4j82NHOJ9+xpAUrIn0YLFQqC0XpXpeFrMUzDpdymuGtJIvWTKbtGAsID0QhJpWra4B/kAm+GFVJFykaDIsWG/UdRFE5N6xKVA5AakhYYBhCWECh5t4LGS//hu/ZvEotob/evvAnz9MmSF8vjP9/GGqBI1WUxv4TWd68/fJHHy1f2hX3YECsIHI2t2e2WxqsURCBwPoACwzFpFyC/HiLZ9rSC4LwuKGhaMhSyZj6qCM2V6jYc0e8PBUHqPp1bzs5yAEUZ7SwQCtIcHQPEzxYuTLurSGXDplvcFISTaZXN421vKa+VLcQPaKZLOq7lgjPFxhhvlRlygRDRKE3dZmwgCPdJcmyMNkJnNsKn3+jvPfvA5893otnkyqK5UIG3JPfywmMmQgX3ApvR+VJhZgw2FPHR/zZKwS0fUBydRqdc10Bj33a7iarK7kVf3iO8osBkaeEAuPRzAf2a8KQZ4tNU4Ih3zXzMfxtclCRFZpwIcB30L5n+l03moVR4cH7gIer9Uaeshu3GM0I8XKcDywofTUsEuhzntlfkLCBgxDl+4z1QGFhKLf7loyErX+1MWlYdxP4QXrGqo/73leKVs2lblmmTIKiVgoBemKnNSu83tVJFZC82+q53sP79rP3n9fHT3jE4wGbiL7ZB8o9r1Dc3Q4QyS8lp7xeeOhmCLVyKpFJL+9tmmzGdFiQel6a+c1PWvY8jGrX059Fo4TnTezZDwmm7wbOz4lGV3blYrZu7Gh77S1s6EibDn3WSLiE0mn0x+Jad1hjp9hdlWxYn7NmvULXZPS6poCBS4vT+32FkL6oNXbXeuO6JQJDic4Ims+T1gbLCHcKqRHA3u4d8c+/PBDy62sWo+uZzlXgRH2B+z+g/u6FmQJEzXIs3P71h2r1q6UPoNDEfN3HJLoFONRSF9BG84m2nAH3bEFfQELQDzD98fvd8Xn/r5VL5C0raqZwDzj3a++63yxiU1stFQkVCp1HYYcJHTSzOMpglBPcN/YL5DbkTvNvY7EQvJWZvuiqPOi3fTy55sKoiAQQuHhk7H2b7BrrDshAzHHJwuZg7PTwBjDdFDwnWmSWA/KyvUTkBFUUUIzhVyGZwgfb1kQBoL205+8L9IfzmCjcd9e27tr4URGzHzyhJvVmtiz0oAje0ym5Zt7eX5mU8TIAZ+aG7KlWX+pHJyaoaVjCTs8P9fngDBEMafw9rDzDXeG+M49Ds924PFyxUnPJN0h+F1eyKXPSG0gDnwXEE6QOeVADycKNKDbxsCDTGHMVDhQ7929Z58+fyqnvYd37lqt3rL+eKgihcKcZxqS5/0HD8zz+//Zf7Uk/b07HFp2tWRXiH+ZnSLanuKMMVJWIzeLTQHrtGy+qKF9KYubB+5HUYl7MUAHjqHVh/TQa6C/SsiPstXraIZXuGYsjrEB62MqHpW1H1YNbKxUDDD1bOGzzc11tdBAuLi/AJFxYMryLZ3V4UILz8OSK+WsdnphlbNTVb/4ZLMgsaITIzYSUvXB5sDF/vbXv2pvv/OWOvJ/vab0r05UgTFvIF5urCBrQb0Qq3ra4Di4cZPi8KfLRwmEnSDVVW+EjgkDZVdNhmGNTeeWLZaUFJJOx1X5AaPJ/IJEDi9MRWettn1rRwXJ8dGFheNp6w0abnAei0p6hFC/WXFsOSQWqnyBR3o9CdPxf8VCgg00Hk9ZpXKleQtUfWRNdBo8XPKs9AUs7F/a+UVVFneZZEyzHMgzyAeIm/r0ExJi3OCeRdzpNEQOYtPmYZl7ly7kOJnRnGEyHrhuGcF4nOi/tuZUVKJ0vPF8RogDod7liwsHU1/r2/j3AjPKZNKePnksIbsv6BWZAo0ophFHR6d6TQw78BRVtN5sIo9ezc7NbSTyS/aa7UKlbzbt7OxciRcrq2uCfTZ3d8WIZR12G00Lh2LiFDQbLvEGqQyBBDxsGImzKXJYcLjTJdNFUTQyhwF2hDREsENxZVXMWLoCZFCFtZJlIhG7qFTt9r0HVrmqq5rn2RPkf3Ep71g02GxKvGa7N7VRr2/ZItpX/E+p0pfacIfTiXStEKe8cyeFSCSA4rDfzMgPOpKMOYvEak2euLlkVKHVbNqs337PQWrAoDpAVkuSrIFGcK3YA/ihI+Tev/nmGzIRh8imrEiKYzTmeH2Px0ooeetLb6ojn3vNhn0YvFFtzuJJBP0ipHG4smkjdVDc4Gyq75FNReVgA2sT9cHl2bmt37olXWGz3jKvd2kba+vaI3A3wvlsrbhmTXyQAybNKExiIF2NQ6aORU4HgvTF451bJBCTRvLTjz8ynz8sxKZSvlQcX7dRlY4Ty1Q+UzwSV/GYzeR1zemk6SaB/FAxELoAP4RGA44C6/vW7i07vbZNRQsNkicGcCSsrkh7F77GyYRQKmBckB9J7AzORE/kGSItyQSm6Etlstbq9TXf49mB4IPEi66z26ZQmZsvELYRMhc01+GweA+EZsdwo5sy6/XIi1qSqWsipdJ0KIC8Zs36lWBX5Gutq5olyS5FglMo2ve//33dZ9YSHfHq5oYaFpH5CBtvVF3M4NJrsXTWUrjQ7W7bKWgA/uscxAGQJNY3ZvlRwbOQhd5772eS4+kcWLqYR64ZzyRFJlFvOFDBrMbDejqYOs6EFx90s6vzM/P4ltL8Xp6WlUDEaIm9B+g96nPuUilGXMhjegNZETIyg4zF/gDTmwKeva03pEmLSo1AN76xuSmUiXxdz//2v/+TJckcMNWoXXjoeRggNmSzGW12VFLy/iRZwe+zOJvhdGZYQ0IoiCVS2vSZQykFYTyxUr5gaelG53LywDaKKoGLJmHNdOkquk5Xg18ukNLqQ0ALsLmKgu0wupcRQrcluza6CwTv0wVymrlkMi5/bqFNgcMeEg9JKZqpAgMHoGQ7fSAbN+/xa3/zm3LA+UV/Pn+YunkQ7ivAvATXdqUv5Ptw4CnrDz2TkmP8gttOzssSs4PNSxIQwkotKDiRGTaHQLN2JVu9AZ2rbyFvyYsLYI5tPZhUUNPp0rrDmUVjSBbSmnffv3//enaCXZvpIKWjw56P+8Hg3Y/cpFFzEU8YqPt8tru1KYgc2Uil7ryLH77xJTFwW1eXxkhkY2vbokGf2LCKE6tc2vb2lv3LP/uRKsjTU+wIi9bE7P5au0MVyOGL+T3VIJZ8mTyyhqKb2+EF2iIc2aPkEeCurbV1zcqhtOO2Q2FB+C8wN2gIBR0HPZA9RR5pEzxcTx891jqBnMFDQqg8/Fy6arStL/afWTZfUJ4rNoyQEUBcbu9s2dnJkQ4IprOQZIC8Oz3HSr53566dHR1aJJyQ1y/zUBJiZJRFaDuB3K22EiiUuGdeuyifyYEIcftXv/Y1u7g81dwWU417e/cEFz36+FOZTdy9e8e8s5k8gbNcv2ZbD6s2iCkEpxW7gs0uiG0kEp2CyIMuQabWaghST8UTNgTGYlbUx4rSL7iVzErMWbrdloo3yCi4AdGl8JmQ1uTQzE4nYtXSyaIrR9tJscp78gyxEVPA8kytlkoqsoHT+H06PGZtHAb8OxAwuZjKd4WhXq+LYyHjkNlU801Hnrol6QWQ/sbmtlUq+AGjh3WpRaxZvHwjpMesrDriV66g553ul0Om0+jY/Tec/zPPm9JismkV+2y0pVLe2sB3cAYEUec0c4yE/FqzFgjZ3v07OtDM/CIQXp4c6tmcecnj7NtXvvSG7b98Kas/1s/J4bEO1e2tXT1bGAWAFFAgnBwdK0h7Y2NTpEGM1vOptKBu8k+v6niS+zXT5SClGCI5hvklGzdGA6RhoXlmH2M/ZrOnU+J54TqjjoBYOegOrK3C0QXHi3Mxm4psRHEPCtNTcIZz7iEGzwVgmmRuEDhpbJAIsZZvuC3VctmK+YK1ui0hZuxnzEWRPHLAgVzliyv2/vvvq8Om++fXGQ2g8UdrK6/d+VRzTA5TAgLgZZAuQXgGEWlcM6Q/8AteHRyo6VFYSTBgz58+VrcPssV4gxN1MJro2gHvozsvoOLIuuKbYhwyXK1eFyelmE1r/LG+umbxoIsY5F7CDEbfHPR4BfcSP6cxJwhaIKA9ykVj5lzoOiTX5fJaRz2xzY11NXsvXxzqvvB5PL//h/9gKeuw2VIZm1ifsQnyZhgFiG35pTfs6XWKAzrHje1tBQEHPKQgzbWpcPOoeiGp3EBqyEMwp2dBR6iyk0mJzzl4jjBWh8hE5U3Sh3mci0gbu0JSLzAEH4k8BESMH68erKkjTzAzpeJlYZBQwYJByxqMhvSe3tlSDxQzCRYIXQTdAxUJ8Nrf/dvf04YA14mLdJOU8MUPVyokR0Jio+BzkdvHYUr1SJWoBJJuV5XyZDo0jxc/D6+dnJ7a0/1DeeACsaPpW9koSU/o9ZJHynWJ2mTQtzmBxlc127i1+5k0ggHgfl8AACAASURBVPfc2thQVf3q8Ng8/rDFYtiFzVS1ez1+CwV8ckNKoD0l37LZ1sFBN8dDAITiNaeTJZ0EklKv07ZNDrH5zE4vzlXUwPKE5INRdigc00GTzyTlcsOmx0O0s7Nrn3zwgQgjLiGG/NG2qkco7my4mJMnMAch3KB+pZQZ4uQIAOeH2QqHfBqT8Nnc4kE0yl0LR0KWSCcE+QFV8x15H2wG6bYKhZyCk/leMF1fvHghCJHDhA2LjQmWLFA6RJ6Tw0NV8hBQuPZsghyaHDYp6eHwvg2ouKSahvpOMDTvPSTDt9kVqY5DlHm3YsvGY81cRXaZk5RDBCFaaqC4uIhKUOmPTg4sEYlbOpl2RKKsM9CQWfg1O53sUK65DNrD0WuPW/IyIZP5xagGcpWxAexLTEmCwJwtMYGzksXMRP4bd5Dw4E7W0IGLBeL6+qq4BB999MhsMdHmDdMY0kpcmbYzmSG0iC/rtPQ51olNVFcw13XGxJ57l467kGuKR3m9RpzXMR0LBe57P/6R3blzR+pgGXZEoiKqcG9YbwRdy6oSf9fxSJ0HzwfdNfaSXs9CELpSThZL7QfKHwYmJ0hjaZIcEWNI4gZONszSOJykP0ZqFgoLwWorUGMpghE5qATGY4fn88yVtEIng3tXIVOyyRjHr6Utpz1b39wUHyHCvK/bFUSI1yv7D8EeqxvrsoZEVigeiN8rHWgum7bTi5oMRZRwNZvYu2+/I/IPsq2nT5/Z7u07jlSDtzI61QRpXUNplikSka5wfbimc6D4Zl1/7u2335GmmPHF4dGhS3ZqNSycgGkfsuh1sALRggpNGA6sUFwTGY0f6j/geZBA4Flc1xjN7dy6rUBxxlP4dEuOxlwyEpbag88B2RRjf/EkZgQSdERY5P6rYJ1ORKRj3ME+TPHUrtf1eZtdkKm45JMUhdkCYd5kE+OqN1PTwHpirSbiCRXHdPQge5BWGRGFo+jZSTBrKdKymM9o7Mg+golJpzOQlvzw+NQ56Yl4VrVNCI3jobTl8BuAvkU8nTr/YYo6ikK8v9nPeoOhHcI32HBIE5Gg/D5hJBSVNCd3bt2WHzzNESvG8w/+4f+ypHoYdPqCKZh/IAdgUUw9JLXkLB6LqCpnfiWj7ikPXMTqlUtdTIS6LAroyxymzOX4+3SW2DNhEUeFzMbFg0wVhkWOB4xem7lH2jU6R5i6HEjTAUzdqQ4m5rjIPjhE6c5UIbT7ooMzs6ASxsCBuQewoz8cNN/SJRpQ9UuQHk9qwM3h/K1vfsu+9rU3/5omDT9/zP6rw5TvwObI4iKYWG4hvb5uMFUlG7o7TPF79ShppVxrmcfjk2OU8vsSYW3C0zFm8ENVtDB8I2HmWj4L+sJKAWGTYuFusgE2aurUxguzSNAr8fJoNLVOu2+b6yVFCZ3ACI5EFQLO9d3a3tIGTu4g1xgLNJ8/oqoa0gHFBR2jhvfAp76AGIsHL18okBh4cjkdqphCx4swmnWBDycPApsZc3Mi5a46bbt7f0/U/hGnz3Rqe7dvKRoLWOVGDM5GSzWP/pbDGTLK2ta6Ot2t9TWZBkBqgtykbp+4p6WpS8F4nPk0nau8lr0edVKKVxqP9JpIUfBDRWhPZi9zUrpSrNUEqXGYBkJ6iA5PDuXfyfvAZKfA4XsRCUWHjHPPeOK0q8DvMEsp0ijqvBQwybg2TEwjuIZ08MyS+MCnR0cixRDazAYCMxQmI5IA7lEqn9U64jk6OHhlkURKcGEphwOZYyDynvfu72kzZHO5eHWsA4L32n1w3wKSH1VNIVUzyFcmRzI5hUEGSSHSp2BzNm5U/EBoHJTwCvBahSAy6g4tHHPOOWxuYH2ya9Oh0nMbiser+801BAZGBsKGS1eh796kw0SPDMxJslBGs160l/FsyuaDkdjH1RojioTlMlFrd3pCL7D9m04H10YwJuSL54gNdLJYqGuQrtbvk6wE4X+rUpXpDGgVBdv9zVt2AXRfvrSo32fJdFxrIJPEXW2qjFAOUyXMUCSW8jYZzNSZkiQUigXtzu07dvDylUhRR2zQwYBC1isXZ0KSWN+we+mcbTYWU9unQ9UvORLEMjbje3t37bxcEzJG0XJydipoGx4HRRtrjK7zww8/UpdOR8Q9AxJnnoh5BWuaQoLrNRhOBIVzIMpAYzGzt7+Co9JIJEy6fmRusNhL+bztvzy07hCyTVbzRfYnij2sVEFUmt2OVAVu1NJ3ZJ05Iewjy6ayImaRdEO4QyTuDlaeAfZtQgDYw/gsoD8UAjQ4FCF0qCBKwVDMynBy0glbyM50Lje2bh81R8RB2WirI0GFZsRgU0/GFoQt327pWuzt3RPacVG+FALHvZ5PCKYPyWqVOf64P9HaGE6BtNPWumpY9apu+VzKht267dx+oHMI7gKH7aDdlcEMRR6FZTAKlwR0MGfl87Lyfbk36KwVYjGfCk1lpksR2h8PrNvpi33u+R/+5/9jaYupnR0dwYGxWDZnuWLe+u2m9fF/DHIALC2TyuhihMIQYlwbvLq1bYfPX2gQO5o7sT0XlaFwKOS1fBFzfL8udj7NDcFRIqioo3CQQXlD1nlUCGeXF0qZoOQXC5YuCkJOPq+LmIqG7fDlgV2U69Zs9y2dSdhw0FdHKlecSMhCXscGi6RS1qUa4qbigJFK2Hw6UsoFc4Yv7e3Z7u3r7FLG8l/Ii/fnDlOPi576rDPlQL2emQJ54a7BhszC5P94ky6uI8L2D44Fa9JFUlmj4+UBBNLBIwtyQDAbtYQ/ZKvrK+aLhq1zdaVOENs+9KFo2eJRyC9tm8x9lknHdLM5PNBbrWlD60oDRyc16BP+HbJA2M1lqI6vLi/VEV1ULiydiOtBFVEkSPAvmq6sOgoqzhuSCt9XqRJT7NswGAioCi3minZyduTcmyqXtvAgj1lKD8os78mzZ4IqeS06V+aqKnJCQT2wHJYMx5n/DSSxGpvHE7DXHr5hx8cH9ub9u/bs2TOXblRvaFPmgYa0xgZF9Y1IH3h3dXNTLkeHrw61TuWGpbmhi406K59Zt+fMqyfjrkVDMSuQ05tNWq/Tc/mcbaRUuAMlbTJbigQVT8ZkbE+nzbWhMMulMjbzLC2ZoctEt4ftXFVdk4qpfl/zL7onEAg02TgCMUvevnVb3TeHE//EuCRVXDV/0GPNasVGPQ6GqHmWU4sGzSr1K1vb3LFCHoelvuZOeLd60QNnMlbrduz2+qZVKpf6TBwyi/7IpXMMBxqrMBum6AAKhbfATB2EhAOMDoVDAYQA3gSmDxx8FLgUycgCCIiGUc39hyjHRnjJQZ9IyFNZpMAbP+NoTIYExMtFsJvEietaJ87TFM8m9dkpvrv9oTTA3FeuBdpSYL1kNiWrTQ7A0WwiBI0oOIztlXYymckQv9dv2YO9B3LLguUPRBmJo6t1xhxkMeOKhAzlrbfetstyzY6eP9P+0q43xQ0JxsOWKxTtqtFWtKR36jF/NGgX5Qt7fe++lWsNraHLsxPLpOJW2Nq2+bCvcQy54HRN4VhCet75oKfGhCJChZYX/fW5yGCKUuT+b28LWcB3FiIaBETQI5nsT8bW7Q8sHowoqQV0CZRBs9PlUp0aEi7ul1K1JEkMW1MHsUPxsrmMHbx8JmkHM9b+CM00BiPbLqBdaF5A/tawhPnzdFz8OocFxFNIhhTwcjSTnCchoxmSiBgJAhs//vhjfabdW3fFBoZvAwmR9bK6uqmNk8OJA7606uBiIFz068hVyEolQ5iiOZvGVnKhTh/d8dnJuYsYnM9E5uJcOitXzB+M2MnZuZGXAupDB864h3g43JFaHecvv5rLWOWqatu7OzZbTG19dUPyLo0mlKvKGu1YoViQumF7a9WeP9+3oD8k+1XGTCK7mE9dP4gPzwBe0OR9V5s1a1auLLO6Yp4/+IN/uKT6JWGkC3QKVdkD7NbV/IVOhQ2SHwgzVP1AjI+fPrXZ0iv9H607EKckFbImw2UHDebSCqXCNWQWkTAXqAYZDDBJo1WXLyobHm01bDp1RxgnB4OqcEUiwnexXrXaJd2VV7ISMHfIJnSiULVxuiDwl4c7t7IiWIeHjYWJvZdMqsdTWyut2LvvvGkbmytfHNH9//qTnztMqeqJR+NQoDOls745TDmcFHk0nqp6gnB0dHJh5XJD/qNbO7vqsKq1sh40ICRstbZv39Zck2gxT9hn0euDzuvxSVe38+CBxcM+e/boqUWjGUukIpoByLknGFKViHwESJTKCuIPcA2wPBos7NXwiVyjGyFXUnKaiOarLNCbGbasH2czFUVsChyCkvp4vTp484WS06+tluz5/gtBeFTeyr0cYEHpPDsJFuAQB34D+gNK4tcxH0+lyGpdqBvnEBW7Eyxq6ZOUAFgJOIcDE+YjlT6HMg85h578XcsXtraxeW3K71W13ml3ZCHIjByYKRQJaeb+6NOP7fmLV3bvwUN1/hilr6ytWQy/Tj7zeGJBzdhdMLTQl2zOBlgoDofa7GWhFwxaHrlLpyNZE5UxG4Tzy/Wq2wQFYOaqgoq0JchmkYhel6/Id5GlJvNlpFPhqBjJzLrql1WLp5gTD2xzfUUpMJVy1Ub9sXXaXQvHmJGZDCK411j0cU0gcbSIn5vNLc3Mj7izfk9Mb8HSo5G6WmA87i/zSdYM1xrzCQ4fOmAkbSt5DC0gsvWt3e3Kv5bikwIA2Fyh6AtnrUiRAd8C6QLQ7GQ0Ma9npmuBuQbfEwSLdcNaigXZV2YaJx1fXIrwhZwOJrZDSbxCmYB8SRqpNWpi4CKbAeJkRoh1ZtDvs7OTQxlw/Mo3vqniHU0nexJd/mX5UuYfmG8Qr8X/X718YTsyV7h0OtxYVBAz907pNJgmNFpyFTo+ObJ33nrLXu4/1wFDtw4TPRxLWsjvVQLK6VnZBsOerWxsaPPf2VjT7B/YnHETh9+3vvs3bf/Jc0vEYnZ4fOKIT2gYW20RguAPKOSdYnwwUMGNlpuiqFyrqmnAPAFvYKQyjBK4NuyVdbry6VioisZhJOiIYBWS1zW+uufHJ0I82H97XULNi0qJYnrKZ4Z5z1JkXWPdKteidEqFIUjI6kpJMXqEoDNXBwJ/9OSRndOIsbZTGctlkiI50Zm6DjeuwpN1B/kLDgCHKdA75wS2oYen5xbwIOWZy3QhEPSpKKUZYMjJ9aMg5TNASDw6OZPnwen5pS1ZM8W8Cup8IWdVzDLg9SRSKrYpGnE4An09Ozux1bV162hsFRRZazw3l+Gtzj9owQBIVE9RlnBaYvGg1S6rKnQuLstiJTMyIpgByV+n3VTxncjnzPNHf/jfL4EPOPl5KBbzpSoIsHoYbsBRVKxQgbkozne1qo7IF4yKnIRdGCQi58PpU4dFbiRWUk7rCQTYtaurioX8BLl2RFKirVdaRSYnliv4fbVy4dI6ogmXcpKIi8CRTSeVUVquXtlgPHObXyQiPRkuN8zwoMtrHuMLumi2gN/R3ccTOz7Yd+b3paJ951e+YaVC+v8fzHt9mCr1/fowVWc6dtmSzNduIEluFr+HFpcC46JyZWdnV/LG5DqgKWR+BgMvhtykjdYuo0IFzeJV40qbGrOpO3duy04sv71liUjA2lcNGw4WNpkNdP1xCGEhKLcPz8koMou54Hk+Bx0CRQ8eqZAccKha21y3q1rLvOQA2lILEI2l81Nd1QCeypKDhO+qOfBs4kw0hmO7deeOZRMxOz48tgt0h6SjnJ+Yn6Dy6cIa3bZ99atf1aHLocxDxuJXlxojqg/NGmYHU21k/DMUiVsyjVbRr9+bLWFEe3RYEZ8Eu5KDBDNv5tXMOdm4gGD487D+gF5Yv3RVc4UbhOREtf/ksb06OrW79x+qwGADokAEHsMqkIOyVHBOK1hRcurx/R1j0bErWefUqxAz+DWuCwcR/6TYYVYDc1jGD5iyx5zEgxk21/itt9+xhpxdsqp+QRtcbFtHBQra6yGB57OJjWYzu3vvvs2mQ2vWGiJksNkL8p+Ordlu6nDyLH1KIVrdXBWzEgMBDm66GjZEzmt57RISjR0nsodQQMgQnwPt5mROskjUjk9OzA/SRMGKZhekgbBvNKanZ4KGsY4EhgRah2GMuYZE/tf2dRSHyI4wmeA68hnZ6BnXsJaYU9pyZsFo2EaMfEZD22K8MRi4zh7/WZQFvoAYueEIkDpJVTk7uTzXPNrn8SsCMuhbWgyUALgPCDKVlOSIwwI4X4VONG5DknricREW2XcgSLF3QIjqdyikRvq84VDQWq267PNY/4qwYw7Nc4xmOJ21drdt6RQex13Fv41GXUvnS0J/4B2QTAIPRJmnqZR5oxGZ9hdTWate1Wxre1PohpixY2d4wswcAwyKyuZV02mqfV49h4RNAJnDBeDgZWEqDek6HhETDIzepVP1E2rgVxADBy6krWG3bWE/odpxyX1YwxzOIonO57IFpSBXjnKnq1k2HaJM3y8vVbSRobpSWlHnRszZn/7Z93VNGSEhZ+IawbthvAbahDEK4ymeXQiS6Nu5f3Ap2JukvW22rFnvWDKSsN4EFnnHEhFGFzgVRTVK4PClwKBLrNYbGjNw2PXbV3Zv74EKAQoM1jLjttdef0OqkG67Z70+lrZNMfDf+goOYa/0HRkfXrW6n5G26EyRNTHOQE7Df2czSZmWwAcihASCFc8K6OrT/ecawTCzzq2vmef3/vP/FlXrdUxaWOwuhs65UtHOyeRbemQ4n4wzzE3LcxYfQ6j6xNEAr04XU1lAsdngvMEm5MwFCqoIKpcVpc4QSM2MCzcXYr5CbOwKBzc3i+m0bNzv2lW9ZvFETl/ytddeU7UmX9OAV7BTuz/UsJ/BD9UnEA2H8YLMQeK+xnNtIBwOEENwiPFhEZfNy33krS89tDs7G9dB4F80JeavwrzMm27sBIHImdGJ0cuBitfr9cz05jD1Lp2A+Oj0wi7OKzrckEoA/8VSuA+FJJ+gWoOGDgkMvS+zodmYdIWIy730eiySyVgxl7KLywvzeKM26rFp0EWSoBCWSJtNi82S+4FkgweVww045c0vf1mB4QjiR5OhLQZzm3oWVtpYF0y5WsqpABAM1m7rAOS7ArUAwS18Ht0zclo5GPuQBMa4GLWsPujocBuzyUwX1puOBWlRLfNnuQbAgbxW5eLc6o2aRUNRl2pxbTx+fl4VWrK2XtK1otjoD/o27JJbiMYXr0/mbCRUYOzedLIaOnKvX0QlBd13OzYjzSXmXHhYHwfPn9mz/Zd2+859zYBLa3kLB/3K4qVL4pRu1DED99toOFPHioSWWSObIsJ9aUXRYqZT0toyz+OgpJJnY+QZmQ76VsZvNBHXXIz5NDKyar0tElwE2Q7yA9zGcH7p961VK4tc1RvNpHXDnamL0Xokbp0a8FbAhTsQeC52OyEUECSmFknCkp2YD0SieiWrtNHSFXsrRHeJxDMRRMtmWyquSnaGRpoRDZsthQzMTtYSOmHkGTcCeeZmaOzYmNKJlJAsueV0O3LUYYDlzBGcptgXClk6FVPHnYgTbUWgc1jWghQ4zBeB40GfYsm0wqe1pmbEMw6k9wyiXZws9F0z2biKAOD5/aOX9ur5gXx3eebWN1ZsMffKUJ7ZOqgPIwwQMvSHID+Y4iO3wUIRvsLF2bGeCToU9kAgYQ5NinKYvoeHzyzG+GHhsUCUnNyg1kQxn7WtjTV7+uyZRWIZO7ss2/mrl+bzLS0cT1k8lbXJaCijd8hwCgkIh8UmxiaTTrrVg6iX1XtLc+/3WgFXKBKdmGEv51bIFa8P+4C8svm984tLEREpwEHlYEj3m21poSlqcfXhB66JH/kRPufMiJe4ztU0C2auCjLIuIGuXHp5CkM0py2XZEVhD6pCc8K9pHjjMOE5If2HgoG/86f/4l/Ih5v9PhSJKZCe19Q6HQ61dm480Xn9mxm8eyboxAPWGfalfhj3Bra1vm6ReFiIB3rm05Nz3T9m4PJV9wSEJqRSmLsErYKxSb4gBAdiXAH4vbiqA5DDvlGtKMGL+3t1VbX7r72urlsRdn7CNZI6HFlv/BqHLNeQghKWbyFTQKV5fcDjMTwWgTCWSlpvMhXqMuh0rYfu9Xd/9w+Xc49fAn7aXMWVoTFrN63dqivNhER1Ko9EOmuDbtvGvbY2tlyxZD7z2dHJkcK7k4mMbAJp5Xs9qrypDrNoJCA3EPMGpSXzBZaC3GA2Xl5WrcPcTw5CeFneUkBuIhq1VoeUgLC6uY1S3srlcwc7RxOaUbHJK36IBPdyzRJ0CZ2OjRp1MrUsnV+xaCQok3NuLkkRo9nS9t54w37zV3/ZmdP58MVEyPDX/JHRg2Mpfj45hv/WzHTgmGnMfm8OU9JVgFHo6h8/eaH5TSSKLSMjFJ8lozHdnEwxL+ILqR+LxdQWo4nVWy0XbVXIiYm4tXtXukmIQGeXVZEEiqXCdYU8tP5wYulsWibiqUjUzi4ubS7/yYA2w1yWoOKRHm6qOapvOocbhnIcz2BFtDVsOhna0amLyQIh0CE1GmjWS5RVdzCWTIrvS8apfDNDzDBM0WvRSNK8vqU6cUgqsLc9vogVs0mrnJ8KMaALYnHT8VC8ffzpY3vw+mtiZvKQkDeIoBy7M7oG1ivdJ7Ai3Z9ngW1i1HqQFrwBmy+n8lxFFgFshtyIdA7QgcOXL+yTTx/Z9u179sabb1sqib/0XG5IzCiXSLbaTVvf3BLLkI4R4wkWnw6fKbaOEwnasWnjMx8823dEu2jU/L6FDrdEMis2PKxsPgewKXAsECtsWHyEp9ORvJTR7GI0ggE+13Fvb8+OXh1Yvrhq5xcVwWiT2UgU/1cvXtrDBw90EAxHRGt57NatXTs5rgrdyWcdq5IsyUQ8aaEgQv2FvJJXV9fkUESHqK6dapy0J+BfmwmmbDU7FgtFrd6uC/mA4IQcDkiVDQf/Xq47Gz4dIAUutodpZkm4keUL1mi6WSlELA608YRwa+dGJuQh5PgVQIUrG2s6KD7+8KPPAuL5M+TiorOkG0VSN52NLLO2aZlM3qonR5ZbdSHstYsLZ8geCgo65RqCivmmQwn9eU/F5V1b6BGCfnFRNQvPbXt1Ux1gKJlWF8bBh7cxI4pesyEdIYc8nXe51rb17R3pg8N+j706fG6ZdMHlWfrntpIviIil/NaZgxjRIL/28HVJmYC8j/ZfiTkay+R0WOze2pWjGA5KzNzx90WzOF6a0EEgdeb07HF+70wuYMcnp1I3VBsN21zbUM4zxVCxVJKGHJe6NrySXFZxfHROmPjTqWG1qCKez7xwAQs8qBSGGF5AVuLfySDmeSOezGnxCS0ZCu2ha0Y6VVgp2v/9z/+5SDwau2Bx2B869jGZ0xhAEMmWJdN2LH7FlAziSNgiwYgKJDHz+13bu3tPkjLGkgSbMJqBQNSuu+Qd4ttYc0S6YVqBny73dTDqaz/iHOCQzeQKuu7My+HKzIZTOz851p+5e+eW1QddGfvA88GQBnUBZjXJfNFC5NySbIYl6Gyg12bsyXpAX03hPjeXFIVAFk1+JhqTBzVuYZ5/9I/+eHl2UVHlzGHmYsumOjQxIh7Pl/IlhXnJbI+Nl80mxgddLm3YG9jx8alozpgykFZCeDgH4eoausW59botC0VjlkxlpJ9Eo0m3wIwTiIzXpprkgmN0DnzHnAhNJYdrvdGyMM4sU9rvopiXw8lQlQPVDT+8R6a4apPRwCbAbniubmyJSUYOIYwvNgnEzWvbW/Zv/Zu/qQdC0WhMK53s6ov/XB+mNwQkFtCNeYPCmKUtg1jiGL2CtZwVpmbIL166yCA0U0CzPLTTIbOsoB4CZn2wN8uXF9Zp1DUDEnTtWWoxB2JJgxpGUXJyUdHmp2QoOYOQTxCw1fVVfW9s4p4/e2KNTluzNh6IdMbBLLh89ChKks6mjzkGi/aTTx/Ll3VMcstyIV0vv1fIkswwlF4MgwOYhcyB2Rydy43rtmD63rq9LUQB68nd7U376JNHdvfOPRdhRpjuYmaFXEadzXgwlv6Lh5YTC8YrGzWwGKzXZCQgazm6K4gd6P+Qxtyk9UBkAxpt93qWTqStsJIX47x6jrQFm0MyMCPms6U9f/rEnj97Lq/X7/zar4sfgInElOzVfF5zfIh3ICscNiAQFEDcE2aZykudMaJIqhOmMlXWK6kS/YH1e20Lw9KWl3VYSTZkRlI9g+Xhe4ssjGIOFjMidhACDjx+mN84OJ0UmqnSleCsQMxAe8pmTMVPMg3/pONT91XBuYdknITgXdYNhzLSJp4tuXFB7KKAgvkeCQr7BcHgDbBTU3ACSTxenw3GXXnf0iVg6kCYPT9wKRgl9OQrXZJH6QaFx2KuDY2CiU36xf5TSyaylsszQ2+rI0IvCe8CdiqFJGuJ92XtgUrx3elO2RwZPbVbHcGDAV/QGu26dUZwIxa2HI9lcQnjM0KXzsNlc42T2Msgj7AuKewoFEBGsoWMkLZudyiWeiTqE2sUgw824Q8/+tDFNBLZ6PXKn1zQfqerz0ACDf7IuDRtba5oHIOmmvFFp9u0b3/rm+KV8ByQNoI6gkMhoS6+J1JYOp60PCzWTkcHGs8K7knYgsJTAOFgfxjPXDwljU2W/cDMtm9t69qgi+V6yVsbT11Ypou5vgMFJMULBQXjNiBTSG88F6wBZtI3YxbypSkwkdDQVGDflwZh8HlVsMNgxYwH2B0YmOeAA4znk46OzePTjz8xD9+11bIwen9ZQ8IbGWkdKEu11ZYKA8Qhmk7L47ZexlzeJxg+nUtbrdlQtikEJr4bh7CQJF9QaxvnNd2TLH7GOZE/mdOVzy71fSSH8/ls//BAoxwKAkhcdPeE3FMEokrBMY77SeHOmgfxIraOzyn+AEHjo6F4HHASZsO5S4+Zz/RsUchFFJRet2wmZavr23Zx9kqjTs/v/M4fLnHqkPZIbxjXwDsVj0o0PwFSo0uaz217Y8O8AbSSFUzkggAAIABJREFUpoQJKkdYYsC40WjCYqGQFXJJW8yn9oI4otU1QbFtxL0rq+bxULFMNcAGS+di4fBCpU9Lzgecz5fqglM5uqqQY7D1XZcLiYANEf9WoEluLJvO+fmZHqTXX3+b+DmFMFPlQxd3cwMeRo8dvzpW1YOo+Hvf+3UrpONENsux6Rc9TD+Dea/1pje5piRDiHzUY27jornYpOimeFj2nx9YuwNjOa3CI5pMWi7lZsz1VlPSDUkhkHJQGBQdfE71yKIezJfqBDD5Z75MODYxVtDSPfKTHMvzklkbFdXR/hPNhZLJtMgkuBtxL4CMX3/tob18+UrFCbMI5jPENBEQzzV+uHdfQb50NFR0kEu+/vWv2w9+9CMdAGzc2Prx8Lx88Vz3FfecVDqu6huchPn2p48fS8JAFe5ZTNWhCt4c9mRozXbIzAt3HBEWmCVB4Z9MLOT3aPNIZnKaVyBtUEyZ1ghQ3oq1rmB6txVblkOk32iK5dgCIRiPbWN9Qx3n4cGB/fjHP7ZMYcW++e3vqJsGJsavFBML5o2pTMZSdOGUlHhGVy5V8CEyl1f1tV4W+A4yznQ41OHPBtOo1CwYCFt3MtTGsVrIKyJvoKBlN9vRbHg8tlgiKiYhTjuQQihk3GE6U5UP09VFpF3HtkGUWXIIx21tY9WqFcwXeFufvXr1VHaC+PNeXTUsQueMl22Q8PGa3pONjrk817dRK2s+zIYO09vPDDPA+wwsgq9uNCQIEVQHeCuVzevgQGJDZ4tZC2QW5DTA6tX6lV6f9+O5QArFTB0SEA5EsIRFxGIGfPeuVa9aYmLSYXPQB3Aw2thw8hFmjdfIFvAyxv6ncAJyWZvNcWabia9xeXlht3d2pCFFjsefg41O10EeKhDyDdoymI5EFOQ9SP1pNa5krgF3AwYwc35geTY4uWlFne6dwIitzU1xNzLpvJ0jNwNmDAaFVKBzhqRFJi2FB4YbNAqgOHSm8VhSjOPBdKYEm5VC3j754GfSUrKfwabFgIR1RpFCywixLpmIq3mBmyA5mBe+wcCuqmWpIJh9oucuV8qKfSNIm8IKQimqALr2XC6tovDo8FDpQBDpuOZcb+4RSKT8v6dTISzsVaW1Vc0GsYTELIf1CNIBQsBDOsUfIBnXKI0oNNjMXAsKABourSfGVD5UBmkdorjWiX09X4gVDzwN+Up+5SGf1dtt294mrQfZpPMIYA0wa+c7MZpgjWVLOUmEUH5QiFXPq0J6NBdfLK1cLatTp0ljX8LP+KpS1nonIGB1HZLjREgO93Z9a9uqjaqg4Jjc98o2xskJvoUMitK6/qCEQM10teFAWK9P4bOgKA2zZxbN89u//ftLJBGQKriwvEi5UrNb2yQk1DWfBM4N0F5PRzaZMuPhwJxbNBmzZr0mmzUgA2zYilgS1qs2mS0sV1ozL4SlMjoz5n0zzS9jibRsqSRy9jnfUip+gqR5//5gbKnSig6Oy4sz2cXtbLukj9EIkhRSHJc8wUViUx0P+pK+wKRlA0eEPGw3FFq+efuuhuRtTMbzOWVp7t7ds6++/VDxXGxG3Pi/1s/16ct14AAVCenaVpANhcNUspjrw5RfQx6DJpPKq1quOS9MzYJy5hPTlExJn0wVJjOvbWxuyE+012qpquLmIwbH0zOehMXo0T3zh6NWr9bF2AOm0bAcRiIVFtFLl1VLxiPyv+UzcEBQyZIsz9+HoQZL+qbLZkNn9gl0g3DcBZPD2B5KkI30CSgLIhMMYBja8URGfx5XJg796YwOC/IFbFWfhXwE5pCLiP1ZxgopUiEimmvfu7Nljz9+ogqQjlUevzPM82eCulxkHjrTsbppMinR3hGDxANHNQz0AlOXOR9QK7pkDP/JKKRV70ICQQPoXdrTR49UCMQSGfv2d/+W3b276yBgwtuNUcBCnxH2NZU8lflkOlJYM8Xe0eGJiiLIN8zR8Bql6ImlsPqLWPWkIpnZzDvTd+ZQgfpPYUg3zfdjPfCgUhm/+fZb1gWuP7z4rJPCIQmbPkhRQG7o9XimONBx+Kpc1XSNmP2xzkANWDsUR6Az3BuuDdf029/+ltYja5Xuhw1bm99wJFkL15cwaRipeJWSG/qNv/F1e/zsubruyWhs4XjUgn6ny2XOR+f46vjAQqGY5nh4MgqGzaCzdM8S/42Ua3OLdKGFteodbZ5sRFwDWJd02sgj2JhgtDKD5eBQ3maro0MJiYU0ueGYhUI8744j4WE+l8tZfiUvUh6oFczK41dHyksORvnzISetkJbZEdqYNcI8XkzmmiljDtCp123U6zhnIALVId6dV53ufeoMCfzxgC1HS+WczpZz8zIWC3pt7/aOvf+TD4AcVAzR/VarNTkF8Z2Qd/3FD39gKUKqCQrPZGXMANLSGzqYkkKDJuP2nVvm9Xns7PBQ2kckVRSffnlpJ4Wo9DtNG3Q7Ct6Wc9h0LjZ5LJ22B6/d15yQ+EyeBcZv9x7ct2ePn9jL/X3B1fyQcyq/X+R6PjrEjsZt8gVG4xoKax4/WYxVADKeYO8AvYQhzDqC3PT+++/ZxfGpRh7A7JlMTns464TvhWaUDFVY0qxV5sbZPHrUgSwH662eeTw4RW3JLCOWjIgjApsbwwds/UBR2M9uLG3Rh8JjAOr+6Y8+0Nq9gfMvKxfWKFdlAALUG0vBmTm7NlcZ2q29h1oLcnrCKKLds0g2qWcojStaPCRoWN7ry4UQrh/+6IeWiMYds1/WmxEhe+12V3PkQb8l21zP7/zuf7mk0mZTB+MWk85rmrchL4DxR+o78BfO/nQuhBWniS9q1c0mUy1cKmIuOGHedBMkdSz9mE77bDocqwuCwUWLfPDsubSg3DiqHgTaGKfjjLGAwDPs21WzLiYXLjPMQdY2N2WtN+6PFFXkj8VsJZt3hIlBz3rthvVGQ+mmEpiXh6kaaeUX1usObG13U90Es0H3wAftO7/6TbG1mBvqS/8CP4KsSWq5/j+L6CaKDaiXwTqzEA4kFiMbP5BhudKwSrkmH0ho1rFMVoQJXkeEq2ZH3RUQTr1a0eaFzR9JEK36laDTL735pmZyVExAU3SJ2VzBBvhU4hbi9WsGe1mv6RCANcnXzCUIaz5Rt0I3yTWETIKXLgumBSUdL91uz+YTutmkJApBf0AVPN0p0nZmr0qBQUN3bT/Iw8nrUo2vra9oU2d+nMuWdIDwIACNAg/iWHV5fi5zDggzFFW4NpEURCg692pra0dQVzQWsnr9ysH8oaAe6HAsoq6ezh10BRZfWNaRXsHrg17XVlbWVP2fQQRKJpQC8+F7P7Wf/PCHckP5u3/v37FIPCR0ZDaau/g/vD19Hm0C3E+69Ad79wXrnCFpgH1Lfi8Rdb6gTRcQM0JK3lCU1tmR1SoVC4ZTFooF7M69W+rqbeHV9eSe8DopfKrnU2k/m9UrK1cvRdnnEEdGoBi98VhFlhJ5FqboL0gb5fKlDfst18WlkuoGGH+w6bP+uO6Yfty/c8/8nqWe62Asanv3XtPGA8ORPzcdDQQBpvKrVj0/FnqCJ20qnbHSzqoNu32rMltKJq3V7pnHv7BGva2whXr19DPCkTbQQd92bgENDoVuMWtPZ/KWL61KfjMlkB2C4MIxbvkMWhOQnaZTmZPcaMtVVNbxP10KIgfuLRazNveFheL0ejDe484kIl+SfZ9vPnJzPV9Qh8Rwhv0ptpBJoS6pdM6u6mXb3N6SYUM8GtJ1YbPGoEMHLRyMxVzz07PjS5HkeCY4rP0RzNbPtVbUbXvIvp1ZKpFyMZR+EkkwrVi1/qAjqRvdEn9fyACIQjQiYlU+k9JzzqH28uhQn5dqDtnMzhZ2ofA54IdE7PEnj4TOsVdACuJ7A1NmSgV14LPB2K4uK7q2m3t3LBCLyBAjDoqBU5fPr3V0Ua6qA1aO8LBvG6vrNuq6VBn5J0/HKkIxnOf6Y6k5XYD6rNvSs9TBfXR0YhnGHEu6/qw9//SRdZpX6mxBhCD38F0U0BF20kX2iAzXHuSo3tV9ZvzEnJ0iFEUD8Dl+BqBOjOMY1WWS1y5iibhMUzjIJrawO3fu6vAHOXvxZF/IAl04WbvPXux/lkxEwch3PT48UOEMWjcYtW173aEf5WbdfEt38DNyI86y33ZB6Vwz7k8hX7JXR891LcjWlWnRxFmausIsqPeWm97f/+0/WgZDflnJQTTQ6BBrtTSyh6FlgUhDIW1UVO4kccgzM+acTAiBBp/PFkpimkLbRmzdbGH0PANzVdeKNAGIBsozjjhQmZn3QA2Hgg3FnUMHfSR6JqzyfvazDwS1KFA5GrbFcKL5D58H82LgFx4mNF/yKsVQPELeYcDWNrdcDqrNVNGsbW3r+x0dY3I8t0g4ZsW1kn33V74hA4lfINBUF/3nD1Nn3OCi2D5/mHIt0ZrycLExHh6dK+YLITA0bBLf+ex0n/wTRxhmF7wGqAHQXIBxoi3UkR28PBRUhncqBy03ntkz2bAsriaw0Gyuh4juaNYfW7rAIVYUjHF6cqSNS5Id8vn6fbErcfNBk4g7Cq8JC5QHS9F2+CLjFLKcy0Sb39/ZvqsqHAiFedmNLeNibkII6DIwpCgV17VoSVigK6GT36ZAmk+tIn0s0BAWaR5lHGLxJXhHm1HMCnlyQS8/u8e8d7vflcXh9samffThxw7aCSGN8suMemW1pO94ddW03mji9Hi1ih0fvLQ//9M/tUx+zX7jN/+OefzAphHN+XDlYiYJG5mq0xU2TWn7xCegkgeaQoKl4PagEny6nZadn5wJ1sznMzYZki16rbHTfaS7xdc0qo2wfHmp2eHB8ZGVikXzEWY+Gqpaxo1KaT3JhHSsPHPAbAOM8wXlOZgO+YW6QJ9XBSKUfjYxHnJJijptdbGrG6uCKDvtgeDg4ahrPj8wZFYzK+BUZkXtRt+i4bC98doD++D9n9nYs9Bn/OC994UQ0EkQAwiMiTTk4vRQxY2LwgqpgGWOTPYjM8P5xOnx0Hcjcuf5BqLm3sv16/ow5CBlpsZn4Xvw7FAUVOtVW1/F//RA8YqxREQGGh6PX50Zw6lYPGLT8dAuL88tGU8pNHyFWL8xGZpp8TQgoDVabREQSys5aUUpvrJpINmm1jYHA0UjP0he6FRadacrhpjH9cbJikNAOkn2o8lYzYVQJ2wYU5C9YgqqwOwDMiawOGxRCrK333rXGg1yVn0qMGWGMp+J2McaA+XBtIJii+sDIiWp2mRqd+7dUxF+dnoiIg/z9FyhpPFXv9Oydv3Kbt+9a90J80+vDkSIYKx5yFkNTPgxB+m5AgbUiGjGSu1KhvLIytj8aXxy+ZyYvSA9SMU4DNHrs0d8+uiRY7SylyeS9umHH9qPf/DnWofF0qpGM1wf6amBrhdTfV6KQA5T0mxCYYeioKdGNskclH9WalWpDTRjbl7Z9vqKNOv1dlOfDYe7OQ59i4XOjpuCjOsDuoCsh3vJemJNcriyH+0/e2JrGzsin6YSYXXJ2CUCV3sXHgWPgOAwRoLvcxP/xhqiogmH/S656fzS3ffFQteQ11CM27VkzvNf/NH/uExm4rZeytv+06d2cHRk6RzkjaToznwxoqiYeyI+p53HBgsf0xgVX6OpzZQgVSAmTAvYnMGrC8WcXH9o9VvDvh52WJFUVsw1+NJUbLjubzGAh5yBtRSHYsBrjx8/sUw2rzDicvnCOvWmvDmhv0PE4eIqT5W8Sn0pjw4hyDFsdpCY1lfzgm7wByZ5gqqcDYeUTmQK3/zlX7K7u5vSc/4iP58/TGWy/bnDFF0oMiNs23gYgV24Niyqp88OdKDjIsRcF4ICRQIRaLl8wUJeIutZODOxfJ3JeFCbBGQKnI00X4rGNAsZakGRATuTngoCDHZeMvhn1pAv2mg6FpuaNKAbkf3NQYwEgG6CTUS08euBPGJ2Dvid1XVJJvD35EGCOYz7DJFwQNcIxuXdWanocwDPRaIhbZxsHIXCqh4INkoIULKrxF7w/j39HQ4vsgER99NFcwDzPS8rVSuslGwINMhkHBKWgtbJDPCKaEbnBAwYT8QtC+sul7Xt3Q3pAY+PT6SLnM6h/hdsPOrby/1n9v0/+b6trO3Y3mtvKcquVMJDGjmBz4ZKTOlpE8ZuTUkVkJLCIXWMQL7Q8ikmC4UVze/Z0GEBcuDiCEUCEHNcup5Hjx7b2irVPQb6jqhF4YGNIGblGJLzOZ12kBQNsipD2oS4d/hWA6t1Bm1tSq4A8uk6cA3hAfBgVyo1vf5NghEzIJioRbI2g0HrN/tix27vrNnW9qpIXI2mS3ah8v7o431njwj57+xE8ge0sxDDKDCAldEP8ucn84mtFopa1xSrjAsw/ADlwoWLwykVD2oDJjeWn6t6U+vOzbgdfMqPKwS5900dIhRd/Deb6BuvfUnOVjw77D2gISBfyQSbLNdjxXZ3mYW3bLH0yUIPtyMgQg4Cih00imzWdJDT+UjPmnkDWit8dt7Tbe5JW19bl78z9weEjL2Cda3YSFKuYKwORzKmqJyfaSbI9WGvpGgtFtds/8WB3bqzLdTupz/5qYInmAF2OwRMp9VsRBMx6Yvpanh9RcUVinLMYjaIvAppFEU+hzO8D9yicH1Dk8wohwKD7jeRionox6GMpE7zZ79TaND1QfZiHdHNMSrjcN/dhThzocOY6wP6RyGLzShaZDSYSM7gCvA8U0y5jnYoKz6kLRQfP/6LH9izxx8LeVjf3Nb+dlMsrayUhCaxxz98+LruO3pctKVA2cylT68tFnHoolBNoQUeTWwxn9ju1oZykwmcD3j9GjlgmMDrUHSxbpj187nYt3QWMHPFEPK6oKTB6Hfbtr1z204vq4LygdSJC2XfhBBL5CG6W4oN/h5rmUYEYh6FBK8BGoElLN+Z9+Ua8xyzHhiXwLb2/Ae/9Z8s0YOFzCcH/XqXTSkqB5hstmDBMBo7j52eHWnx79zalU2fXHKwU0I/Coux25YwmkUMSzEWjWvWKuZYLGqPHn1i88ncwom0CA04h3DRXfwWh2RSgn96Lwgg4TCm7351psxIkC9gJUbVha5IWapnF8qWZIDv93tsMVrYaDq3MLFvibC8eBnSMWeDeXezGLgRJ+cXFo6mLZOO229+77vqfH6Rn58/TG+kMa4z7VmfoPBrmFcDfPNIvP/s+StbW92wMvE9ikGLKiYJJmYyneHU0UYLMxeyDR6f3Gio75CTIF4gcAeeUrcUjglCQt9aq1akz0uS+kMEmPJE5xL0c8DRHbnP19drMnc6frFvHjqLZNICSycFgUxBdS8dYTwuij7wKtBYOJZRxXt+SaXskfE0m6C0xvi1jqZWqbpOFWbcYDCR2JuqkNEBEBYa2jfe+pLgpV574mKaFpCKICsQ/xS2nkg6CXVMuJsQw4cWjUi+dCGrmRxdHlmLpZWC7vENOYm5BzMeKldixcSenE/s+fOn9ud/9qe2tIB9+7u/Id/OAnaAvYH1RgN17hCmOMDYTCEgAKHDQgaips6hGh0hDWKOqNlgyNIQNsiAvWpbJJ6SMwv2cxB9KCQgf3FAX1TKuh8hj1epHED1h+enloklVaxgewbqQDenzhO2pgxOCC52dnLoJelMeaBhg/KQ5/PucBMLtNezHWbuaAiJvsL85OJMJgMcvF7v3D784CNB3ciGXu0/FesRG0ms9CB4jIbOCB+LPiLN0PbG+F6lvHUGdatduEOUTYzO8s7D+3Z4cKT5PSgHCU6MfthAYUWzcd3oDini2r2+CoMbi8Fg0EkcblzPXFpKU1IRnMEoaNA5gnj1Zy68mTn45uqadTvsP5jswwjGC3lmvgBdZN95gS89tkEhMhteFzsLC3qcXzhrHIJQo95SVwgRB5JKo+HkFxy4HCjECnIPec1bu5jU+/T3QM4wfyByb2N9x47PzuXslIpENHNHl82zFgjF5QiHpSXIDhIOkDlZBM4X0peDxpycn6lQA0UKyFQf7gWEIUYukJZCKr7IOEZm4g+ELRyJu8CCZkOFJRr1fKmg8AE9s92enV9WRBqFYAj7lLhN9gKXVe13zPPhQPIgxhEczph4iGsA34FDKoBzVl3SodLKqn380Qd28PyJtLH4n3s9zHbD+rt8TvJ8KUbZ6yHlKT6xmFPjRVHi9TkomAKO7i8Vi1v5qi4+zWI2tmAkqe6dvQeN92yMly/66xU966+Ozt1BhjoAiUw8pPWDcYqKJL/f2o0rcUzO4Kn0evbgzTc0sjo9PLLK1aUY75w9mrsDaSv20yuuAEUL7G86+eGoo7m7vBRaLbGJt3e2RBKUN+9v/dZ/vERCAUTf6Q419KcjoPOk8mW2A6V9bWfLQpgAkx7iDVqr3dGD3e72pX0MhX2yqktS/ZFrOhkLlkDWQuUD9t+u1RUxFoyFNTDnUIYtCAPP6/e4eQc0d4/HNra21BGJ4QmgM1kqR7JyQecD2SUhy7QYAdmLmdXOLnVx0WfubG2ZJ+i189MzVX2yeyqkZfDM5kQl8fHHH8tpBpgqX1qxf+PXf8UCAa/xP64Fh9gX+iFNY/GXtaZsEHRjznquo+8huvgQ2MDR9R9//EwzEMJlIZYAkbO4qEoVEJ0Iqeq9STOI+Jk9j8Se5uEHcqBq4ocqvtFsO1/UcFCUcPx5Aom0hNSJeETQlQFLmcc6vaFFQxGRIyhsmH+fPHsqaM55BbscTqBFNhEZNkyHOox4PaXIhDmQHbwlOv419MFBy0L0YQMXDJkX+nk0Luo7cgWxPFmGs+U165OOOiHrMyQSPAB0vrAjeW/F5/n96j6JguIBvXf/njTNXCf0jKANYtwtuY6IXwg5nsoZB90lm5eHoOI+FP+xQqXf+8lP1Cn9vX/739W8E3II9oNkHEZAXeIJ8y8XNhohpcLXcyn3Lg41ijQZw+fzClrnMydSFEEUDX3lbPIgcu+WHuwKwypySmvrOvSo1CGWMIviNV7uv1AXhSWZYHYVLcz9BjI5CDL/B+0JRezs8Nj6w54yG0PAzrOprW5s6PAMBCI6TOUcFCOXk/kOTw8OTkDnPW08zhOZwo1Itr48t4srazbF/GG+sIMXL7Q5FDeKdntnV//Nr0PJ5VqD/jDHpCuwKa5fPUsVsjbujMXEpAPHBxgW897DByKT7D95KjIgz5sLdV7ovsA25TNTuI8WE3VtzBS5b7Pr70JnR6YkGaxbu7t6HVihHADPP/1UrHbGEsVCyeY+ApuD1msyU3UFKMYydOHdXkOHMogWRMhkxlmneuS7GlSxwKGPYQH3+OXJmaBCZIJo39nvJJ/weHTAwirlWrJ584wwi2V/aba7MviHRQtjG59gIMVwAHYu1pZ+Fac8q3SKsMEZieBIxh7I/kFBBPmPYjkRTWgOmkCG1e+bh3sxX9j69pY1Wi27OD/T/Vnf2lLxCFnHt1wq4g+/Z/KqRWYaDqSa4LPBH6DbY4OV4xxuc8mEGgBIYfBjtna2bbSAD7JQYUWThB6bz8h74HT0/MW+vffee0JPpJ/e2VFBonBv5Elox5mPw05OJlU4QjLj+4ntWyhaLBGWLeBaLm/tATnPZ7qumsMTujDsa4+QbDCbsyePHlsONz7kYx2QUI/2PFzRGM3c3BP23G67brVqXZJLEAfITlhEMg5jhITWH/kN96VcrloyhcTQqyKa2LVuH/cmUDSC2gOCqcnGlq63kFcBTjdMF+/5vT/475b3927b2emxNhc+POkBXFT0SX7zWpdOMRazbCErqAHHFTZ+wQIw5ki3vyZA4BxBlUhyxSWQZRbNJHIadHWsgYUOV2YDbP5cUBYASxqIg82ZGRIbQe2yrAeh3mlbYOnTwmOTikYSlinm9KWk48QYe/+lJXNo2grKpmNLBRLSXBDxdK0idhfRTywm6NOQddgc6aDffuOBPXh4V102JAxgiC/0c32Yfp7NK53uzx2mbBjuMIXN27MP3v9EMzQCexPpjCDbG/kDfyYYCynomNdlIS6XU0G/lcsLMVfZADhsOFCBkFrtruYjOPCwUJipdAcj8wag0EcVNt6FqDREI5oSMQtdJmQu2KSdWlmiaSAcjDJgJbIo6RqUqjFFO+Ys/TB+gDHqGJIJ3UOqSf4Oi4qNb2NnW9ASYmcWJTNtHlY9QLLau7q2skNzOVPeIjmR0hsjhQmG1EGxHiQx6rYdySGR0WaFYQDz9Rtkg+4FIhOvjdMJiAHVNXCXDlpbqguQ/rLTsY8//EB2YN/+zm9ovQWRE3XaMvvHzg0XHKwJZ7OxBUIOeizm85/JCbgmbAok5Kgb50HGC5Rqdkx4dl3dBs5LG+tr5vMsRdJyxImcYpuYl+vQi8bE0OYecrDTqVDRvfbGG86XutUUQWI46MqwH09rDtPdzW1nKg+FPx63J0+eXd+TuJ4tmNTAwVw3WJbM63i/mzkfBwabEF6ke/fv23Q5s1KhqM/C6odk9mBvz376k5/IeYjPDr8BJrfM1iFEra64IjTotYMXR3quec3du3c0G1tZX7dep2PnRyfSOIOICEaTCQz+yo4hjEQML2Tu2U0kl5jqfv9fSgpifyK2EScb9osm2bYU1vJIxeJuYpPZRIlKyUxeI6XdW7d0aHLN4X1AfKPbpoBnTkaereb5vYGlkinBojxT5HFubm9oBo90Cts7ZXZCUAm6w5fG42a8QxHJKAnDeWDL8WCuLo8oOLgN6+uYosw1UoK/AXluPrtmCntMmzzhAawrvjsF3U9/9BOXxlQsWnFtxblv+f1qdCg+K5Wyc9dqtW1ta0sFeq1MUlREXal8d5n9LRh1DYTywHvg8OCaAenyXdifWBfMc6HxKoqPtSkejdeOj471a8gbuT/cZz7T2cW5/cn/8ycuNzcQUN4xnx0tJx69QawVkbuR4oKlYsD/mTMcIwG8yVEZ8F4bK6sGDZ5IN2B2rgNzZMYedNPMe+tYF06mlkum7fT4WNFw3Cs0SuwHDpafa2ar+fx0rMQbCiEOV08HvrKgAAAgAElEQVQAu8N1FQhci2atZvv7L2xvDyi+IT4HrGTWXeWCBi2s5xV0gO/HObLGOCMStt3tLXv89IXL6U3GzfM//a9/vETyAjED6z+w75uMTTZSqoNoIOSYTpOhHl4uOhU4lSHUcVrqfhsbK8girpVHy8QMiIGwoqrCMYWoAgkCVQD5Mn8BVuJQyWULn+WKQq7NpQlb7qhKQZyNiwvek6PB2DY3d2wwG4qtWr04V5XkhMQpu6jUVFExz+Ew5fNz8fHiZA4BexIt1EwGCWHpyghj3rt1y77+jXfl5MP3+sI/nztMb6QlN+kxLFCkMXSiSq8fjFw1NBzZwcGxRMDhUEwLjkE7hxULLhgI2WQxUYQdUCVQW6/f1OaFLEQZnDEG/GFdM4bnLExsw+j8wSF1CDMb4iBEU2oTAyjDYWU0RQ9WUgVGF8P8Z9hrqTNlZhKNJezw1StBdMxzeZi914bewP/8HYhl6ESx0Ot2yRCEse1isaQRnDgfXw5XGeJfx/TdyK/oEpkpommkygv5g5oZ02kq1Dsal6WXHLkw4ZiMtNkMB2iIp8rmbDTr6hQ4LDxzk4yItcdmhbNJruBkNTB0gcgoUoqFoiCd99/7sb3/0Yf23V/9nmCbdDKmDhtYHMo9qMpluSotH9dB0VLMejG35/fbHekyb+Z96AFh7AJjQiJihiWNo9evPNqAl+qZtecCFtiYCGAgjQO4HB0qc2u+L7+nRItQTNcetjZV/dbmqngDdKb8XRiOrBe4BXQ66JZZ77wHa5CoO+bZbDAUxAFCmemw4Svw++2Om6fNHQHIF43oc9Ad37g+kS0MiQgI8NX+c93zerOtDWnU6ujZpvuB+Vy+qlopV7BGu2ml9XV1KMCEFBVYxVEs3Hgz87mBANmc2eTy+ZJSZDhk8TWWyUSj/Zk1oVzEkO9FYkq5IVEFfSU2oclYRE5gnhmF8Nza3Zal8xlFymmjXQLH7VgkmtRhLv3i1ZWTTBCkPV9qH6tV8GCdaN2R3rJeRN+JusHrbDW7fV1bHIu4zumMK1p4/kAb8Nhlv+KAAFGbTkbK8OU5OLu4kH0jxS9FDqd6ixhJYOZ4XGHTENb6QxKnGHMBn49lrap5HfA9MHc4LNQAFIVGgdfm+nLI0+nDO8ElCYSGIo39GrY33+vF8xcyiIG4xfMM4Y59g+/GM826QHFB9wirmcYiCHyKP3uHnOmp9lnWB2MXDi803P/4//zH4sUwImJExevCiYGcw/oBJcJ0BktTxeHhfc1BGQpZ/cpZzxqwdKFgnvHQkRRxG1MgvIv/Y2/g/NBYT4iXcr41ywUVQBvLjNM5LcGydeEsNGVcR4pR9pxmu2H5XN6iEOVwglpMNSL6pa993f7iB39hs4XXQf+QWgfEzjnGPPsK15tR53REscsdZi+fyigHzoHn3/v3/8MlMgU56E8nqlroJF4+3xehAxIHFn20uIWNVVtb31D26RIXElkezGShdXv3lgWDPs3kMKbGqYYOFsEsFHKPNyQdXjoVlyPMeOKChlnc3GhtvGMo51k3TxgPrF6BJVqRLGckMTZp7i1bKaxbp4dD08LGqqi8tnP3jjUbLVVZdG2I5UkZ4HXpgqgi5Vwzn2mhyIT+GrYpra1ZLpm13dtrtnf31l8vKPz6MP28A5Kbm9K9/yuYl8OUnFIOU2Z4Z+fME33OlanVtuKa6zKo3lXB+UlZSCjwGvZxKh9THBNyJCBYiEr8eSo6bjYa2kgsYeMlV8XMt5jZFK2rUIW0hdNxW81mrI8LUm9skZhjJfIQUvRgZ0i1xvVhDsmmxILnsKJSBPoUTA4yoY4HVl7M+uOp4ZSBpZY0ax7HLGVepmqXmWw+75JIBgN7/fXX3WEyXaqiBj6hgyEGsFar6mEVKQXiyDUsz/VENuXDPxfvUrHEF1roPEz8vhh2o6HmTgHIZ1g1xuI2nk1tMZkq/1FJFSGILi17/vixHR+d2htvvavvnytkhVw4h0mPZk8Q5oKhqEKFQz6PNvIFHqrFotiX4WD4M99a6TiXM8FpkFggzZxdgoYkLeijm/coU1VdqQKW1ySFkQFDNKprB6kJA3S6Z7pliFlsEGwysmGczezV8xc6LJZ+r5VKaypsuVc4RUEWg3/ARuLQhLEKRrHhSaNJOdII144/Q4hyJAjUN9cmFY8mBMnxOY6PjvTs4LKEnShM/IP9A23YfXSnsah1aw1b3dpQGg3XuDvoygqS0YEvHLJkOC47SA5ofKmv8D7FeJ+oPZJEvEvrdJp6nxgJLEGM90M2GztLzuKaC2bm2ujwQpdJ2lS9qfQYWOXzwcAySTJC4yJL8hwQgJ7fKOm5wdSce0FxkC2t6fvfQIxztJ2ttrgE/FoundFnR34CekXXQqciomW3L2UD94PPy0y73qjo33leeR6A510+bkoJO1HCvocj7acQIimcYcKyBinc/FhiXodq89SGYrC0h58RyNgLkKQAry5GfXlSu/0R5vZAbFxmnKAIyGm4ZoeHB9of0JxT2KIC4M8zGvrxD38o8hZdOp7LjMvQB9/oTEEfaUgouDgQ4R6Uink5LuXzWd07EZBgHgeCeg4gX/3xP/2n6lQpQiBUYjUIIsW1UFGH93gsZpu4FEUcKZHiTQlUxC8itZtPbPv2riwnb9Ab7hXXlYCFTx890ex0AeciEtb4QNCq+SVXQh3Cwzsbum79Zs3I5SqW0F778uVLBWusrm8I/UInug6vIRS26Xxhjxl1oU0HJeC9CX1p10UUgxwmlnk6r4Ipl0m7HGFGJ3LuS5rnP/qtv7/EAQZj7c5gYjxb0aDXripXtrNzWwckcACDXOaYp+cXVqvX5X0pYWzI6foKqys2XzIP7Kvq4jDENB+ouHx2oXY9vVIUwyweCOk1l7wZA0pYrsyn5IQ0EYMwjRfmyZnzxcRsgJxC0jq8oc+inNhA+VEYNIkyRPlgQLGcW7NSl4PF0uvM5fGHjKRiMlbHQNAfzwh6wNKKqrrVqVl+ZcV+7TvflqOFGDJf8AfGrULOP5ceg8aPDVYh4QRpdzo6TOn06EyfPHqm8OdoLGmjfs9q9a6gISpkPjcHjZilXbIFBxZMhGxzbU2/JjlMOPSZdRsPuALK6cqCIdk80n3DzCxfnMq6cWQBEWRgA+JFPFEx0ZeoOxSLykyA2SoEH0gzdEW8Jl62zCz+X87ew0fWNDvvO5VzDl3d1bn7prmTObMzu0sul1xK4Eqilma2SMmCDf8DBgzYgAGbtElbsi3SNAxIEC3DEGBAFKkAi4JEcSlyxY2zk24OfTun6lA5diXj97xd12tB4hLuxWJm7u2urvq+93vfc57zhCl6ukzWNjY2pQuut9ra7GXcEAqp62fjYJ7DnBS4NJZGJtGxBPMJkIH+0O6+/oZ1mzVtVMFI3FL5vAUhqUwnglAoDOZLRTs4OZc7DTIqKuuFhXmhHQx5gPtDAYgGKVWXclzqtLXhEePGBsQMp9Vo2dWUWKeQDfCgDUQEM0V8Xnv8+J79m69/215/41177wfelucvhQ5SBDpYNqgQKMt0Igs4WOlAy8w6ea8c2Iqha7Ysk0pLPxtKxARvlYpzdvBiV2YDrdGVLZXL1qo6WUgsGRK8RMhDrdG0FqEIrY58kD1B0yjgqjex4dXUUqmoKnY5eDHTOdjTWoJNT8Xd7gzU/TG/I+6NQsONTWAhL+vgm7KhyiAFScxAB/uLJw8FLyZTuOG4maU6nMnI1jZvShrl805suVSUHvO82lA49uXFqTp3dJh0SFedoVXqVUlNMMgY9/q6Bvw88CDdfDQCfAsMnhMZCs00XTcSk3G/J5gOKJwQjPlCVpvwvY8/ESIQgNnJ/J5wBxxsai7MnOKHMIYrG+uZALUAxcJIYSYNknxiftHuvnrbKsfHdla5NDzIXfEZVWHnC9Bl4bxWk555MiEf9UrdrOIGT12WJh0lnSfEs4V5fH1P9ffDfsNYaf5gVAxvWKhIQyjwgbXzC2VZWcrNC9Ts4FDXm+BvkD1sEEFOQDvoNkkJ+uTRE3vtrbftijlqLCzYF1YvyAbHKiMcISXociMhPctsocw0A3BZqpcWi5NSBLGHURr50xEdAM8ePRNEzF4MsjGbG5L+Q6HGXJ8iF+IjoSKgap7v4QcwO4QpD2wMmlEqluzR02f26OED62IBqKg1/KsdkYxkr62dbbs4PhIHB0IVnTDoWTqfl8Vs1I/nskOUIMedHO45+1pFy4UsjT/xaGjnZ6fOcGRiuheMDzncZ8H2MttkDj9hrNG1bqNmHsZQc/OyHxxPmHPXLeDDPW6o/WHU6Fo0FVeXSgQkY6/OxaV5IyE1IcDO6bms1gCjxIvTMwWBDLptjQkW5hatcb1vYLvq+fXf+DvTzbU1JbFX602LRNDXwU4Mm8+L4JlKEnZn3676Q+mVOKWJ+oFUgqk9sBeVOkYD6FPB4VngVMRYrMHCggT06NkzUZtvrG9I6sLDziFzF4LB3q6ICwytoUxjgvzi6TMNmakSgYNJNCcLE1hAKTLXrDG5mVzPXJlvsNFSsfEAMjDnK0viezGnPD+kIWOPz25s3tA8h+5JnquFgn3+/XdtYT7/ZzxG3bdxmL50Qbpy8hjcguSC1GprA2Sj4zAFQgdu2N05sJ39QysvrkiTSMVNNw2pA2iEQwkWHNpCZAbIMvCcpBrj3wliZqAO9MDDKrMFoMdQSJaPnms4m4MP9nDPpnZnc1OzbYydR/3rDdRHLmRIUAzCfFJWWCjhZEqG8hcEO4dD8kYGgYB4xIPCYv/kk0/0e9mM77zyiuDsi1Pcf0bmQ6eJBjiVsHgIFmrbur2B/JKP93cUVsCDwax4rlCw4+M9PaQJNmYMMGwiRiUPC6kqyCv4c1JweGiB/V9sb2tkAAswHgtfx0oF1XXTjZxhMuL36wEGE4IBgLDca2P7o6/+C/vDP/4T+7mf+6u2tETGYU3VKc5ZsJgxn8cJCAiI9cwMhkBkqm1dE8Icmi4o/Ed/+IuSp2AewvfSnR8dHimkHCMR32gqo3vs+XAFYj6Jgw9kOkgm2BwuLZRFZnr8+IFmbHRZFIXMrzlwOHjpmIGTMOAWhT/oIDrQG55PniU2mJmUg/uRBX49PbFcKqf598nBvk0nV7ZQwoglJ4iSg4Gfx8e61qboCNjaSllkFUw1Oq2ujPXp3LdIDJpOhDaQqAPshfE+6A/wOgxyNk14Cs3qhWVyJXuxs6vOGkcZDEeQ5ywtLdjywrxdVmvmD4UFQ3NvOdSB3el+svmCkzpgb5qI2+7hkdNhgyQQNl3FjjAtBy7WBiQiNj2IMHToK5sbtr62bM+3npln7LVmd6DvYxQ1W7dKt/EBC8bs4GBPM1DZqsbj1mo3tIYwYeD30hGxXnm+BS2W8hbwh+3sFNlLXQ0Bh5+KLCBEX1D3grET38+/ayQTCWkGiOSt1XOdN++b1KAGBUkkpmYikkjIwARDFs94bOkUsDMM6IHeI/atkshcF6/VOvNcZzXJ9XHFJ1DkQO8fO9VIOChdPkVjvlBUscI+CtrEYcp7CUeTct0CsWDsMiMosb8sriwpY5WClnW+vbtnW8+fvYwlpNudn4dz01FBTYdeyoEotK1QzOtZpmBUHKDkd2QsOzY4c326QJCOq96Vc2TzTSyTyMigf+v5luxTQWKUQRsO6fCmSOWesoaxLVR4yWRq+XRWWabs7aurm/IRj0UCtl85FumLiEjOFVCWC5jcQb+tra4JZsYmERu38nJZr89zzpoRDyiXVgG0uXlLyOKzp5g6BMzzu//oX063d15Y9aImIhACbz4cbxia82uvvSLmKxsk0Bniclr8ufmiLSwt2tlFRQ8dTEM6E+Z+3Ai6Ley1gIH479YFJJmGRRJJR0CKRsWoAzbAK5c3zKGAvq9Rq0uHyAJg3sX74kjkZ/gzIFvnbON0eRBL6CcIB+YgnfSH5osFtREHPCSXVC3M703EteGQosDiAWZmxsWfAb1iIba5tmzvvfvWn52AdH2YsuD+tM50dphSRVIMbG/t2WWjqTAAUkx4LySJQPeHhk4Sg5iGfpfwDvsVFiLXB7YrhymzGx5urgO0bmyuMKzXYUpqCFFL3b5t3Lxl5yx+gHmyC3FNH45UzCDOBrBnfivSQpCHaGKXNReHBa0f6VE6EhQRAWQBxxw+z8ymjXvAAcSf0dEBkWhT55BPxDQvg9xDFY+G+fRwz1Y3buk6oGOLUD0HfEJB6BhANpZXlu3k+NhCPoTaJjs91gEPJeskEokLEltfWxW5rddp2v7hkfId8buFzEIRgkUaaxm4N55I6yGFJfv44af2J1//lv3Mz/9VSXFgcAKTX9ZqIkHhG9prNMSoZlaazGYl5WCOw7PA7NrvJbYrKaiL7pzNgTEDnx30Zjx1OagL+aJjJ4Z8elAfPn5qmVROMW3Hh4eaU+PX7JmSVMDmOLRQIGyLy4tK++FgpYDBvpAZNesDBAeU4tbmDfv2t78t4wsKOuDHd999V4UOXVG+VLRnT59ZIZ2VFhaXKe4xRcH8EhuF84pmHcH6bPcH8qFFdjFSXFhAfAokPDDPX2y/UHfKdaAog2EOQY7DndxNNqb11TV7+Ok95+0Nq7/ZsXfeed8OTo8tEgyoY4fYtbm+YQeHBxaPO300He9sZg0Pg4MO4lMhl9XhasRDgtLIICIkad5nP/++PX32VAXrydbuS50gzwQxkoViVjPphw+eyCRFdn/eqeaCbCoKacfd57oQYVN/QrRaJCKbTRdp5tF7Hqvjiuhe48g1mvis3WgLAekDcfudrzX7zP3791VAuc4zIISGw4LPNEOyQMsoADh4GOesr6+6kHGkcuhth0NJMNRZ4Tzm9YtoxJri2SyWirp/8Cuwl6yeHNuw35dBihzPQA2D/D6X1kModqVyIpcqDnZGd8DcKAmIsSRaDqOQerNrjWrDZU93OoJEFSiBBWY6qYONAwpod3t7x54+eSw0i4ONblIaYo3vsBT06aDkmtFR4rtN947NpwqNlVXLZBMq9EgaG3tphgIWEes5YEPvyEqFEul+kgPxfPDa8tXFWSlX0OycnGongWwoFYw9onFZFzKHmQgjqW6XcRCci47UJhQveHnTuQO/Y2IfTETNM5xon1T0Ja5QV0MnH4qFbdi5slqzZvOLC1Ysle306EyjKvYPz3//a785ZaPhIIS0EU7Gxc6lQ4HsgZSgenEpUgxVPeQUonf8Eb9mATwwiLQZbAOfMqdkIXIBOTzpekggwKg8m87ZwemJ9WHykTBAZBUzTn4flPD+QOw3jAi4OWyioo17/epaeYDQi0KvZ3GwIXATwK6BOKu9vmjknWrTJp6x07OGAtIGxsMBOzg5sXAgog2AjX/jxqZaeyrJaDQk27PJVc/+3Je+YNFY/M/cnfJwcJBqQxhOnHHDgJnp/7czRSvGYUrV9PzZttWaHbnP0I1NiKcLu4QEumo2DDoqDieuCRBclME70pZO225urKvIYV7DAcO14ECDTMXnDYZidnJ8ZAfYoAEbJ9FwRTW0xwiDAoQHWLMROshc2pmnFwqqkj/58LsqWDBFYPaYjoe0kZEcMp0yF3V+llTImm/NzeleuDB4k1aTQoD5H3Kc7qArAggWevvbWxaOJVXonFdOLIB8J5MSAQL4ktkVDwXdZQlv3CEzM5/WILCcCAseU9AwdHhs6QRztrvqeL0Bk+Uh64kOl06eOVIiklSKTDAasKODHfvnv/cv7Z3PfkGeu7wXr8dvJ6cnLlptsSzdLogKhAReg4OZa809wgWMqp9ChI0ZkTuHCiQ+DhS6L2IHcY6BUQqsByLCDegPIDpFlR3JLBHC0RTSCD67vaatLC7b+cWl5lwnR6faiNbX1q3VxMlpYBfVmgovXIA0w7p03QMH7izajHsxQC/Hc8c9GY0tnnRyAAo2Dv6A3xUArpjEyMPFEeJ6lU3GLJSMyEMaGJaoRGwJRcKSjGSkueX5MfmrXUvms5q1YXYPGpNNJC2ILWQAE4uwdbpjERgX5oriAozHboOmskcfCRu73amrUOBeEfbg8QbFnwC5QDsd8AbksMa94OBNE3GHLrJWU9ceiTpnHa4Bz3d5Zd3SyaiuzfbzHZkc0C2hSmAsVDsj1pDCvCgyVLdDVF9OkKjc35LA8aRpMV9r6r7h2jOZ4rY2smYDsf5YI69o3C+VAZs4mk6IZZB5ZD5Rd4lCsIaBrzmQeW4Yk/F3XH+KWgzgj4/OLBqOSdbSbjgNKkYrQNP8PPfPMYlhNSe1/iAnNetV+T/PQuzZg9n/dADGnZcyBTeMWPa7DCgLTVAkqngzdM/8LIchxXKnBSTqt4WllZewLV0xKCGJN7wO6UHMIXFlQkoI9EqBzv4sS8vLqpXm5pR1TEoPpKHC/JxbZ+OhilIK6WAIe0HIqUE7v2zbXKlouPKRkw0Tt5jLiVQF/M7+zx7DZ5AUcupzpi8BnxqjTndkoWhIsYeDTls2t6xBRjyVs6p+N/PpdpsGbGKXJ2fS0bL+NDvGvpP43NHI3nz3B+zZk8eKsGwzL10oWLVSt3arZovlJXEghjYWUZTD2fNrv/rrU1rWzrAvYsKNlQ1LpOO2/eKFbh7dTr1Gq4z2yTnYYDrfG7adaTLaPo9P7jVAr4iO+Xc2S6jksETn5zLSdxGLw6KE+UjFzyZCS0/Veby3p66F6rMwV7T9vX3BvfUm5u45yyTSMv4m6o1qLJ1Kar6nTSAQFLsTEgY3VFKN42NLoUXymb362mtWPToVey+RcDmOCrIFxlYnBwkk4Xx+m0378pe/bPN559oiDazGp3+KQ5IaPcdmnbnPsJHPkmNezky76PjcDHd759CajY5gTxZIg/mXz6cby0ZAp+/zUwFH3SbY6hqrMZfP2MHejuQ/H377W5YoLNjiPKHCmH/7BUmRVMFch4rTkYC8ls0vWMgztsvKkczvRx6fzBx4QPLzRQUWS5g/HCq9ZoqxdiBg3U7bTo8P9YBweAKvMtBP44e676QQmDMwt2axc9ggaWGxyB+219PhQ3XHJotsAnkSncPMzpD36AtHpWdG48Z8bw3TAEVDufBxDjbmZQQcc3gkE0mntYxFr6HKojXOL2zKhonVXzwhUflMWkMuJ+MG6UiDIdvdeW5f+9rX7N33f1CdYTDgsSwwWpdJ3JXGAxQNYucyT4QxbvgbRyyeIS90JGa0QsLJtB1eKdJsbXND7w9nMPSjS1D/owk7u7iQWXkykzA/cN/BsS0sr9rx6YkKoeOTE7GqBaEHnJ6TvF/Wyozqjzxp9+DQ3n3nPds/PLDifN4uK6fOQ5mIuXTGRkPE8ID6I1sA4j04spu3b1uj17ZkLKlKG7IYGkmIY2ix0UeyOfFFcUZhJMJY33lLw8gH0gtHXcg5BTPPXSZfUheNDKvRqFvEP9GBg2Y4XyyJScwzSbFGsY4EjPtJ98Zew2iI9UK3yGdev7GmOSsdzGnlzMyHbAom7oqKZT/dgd+vww73MPgYSsGJhTSK6mKjWatJhM8/GVds3LypA0xG7F6TcUS10bTd3SNbXVnSe9zZ2ZPcyz/t2hRSYL0uc4JX3nhDCBGesO2e2+84tPLZtOaivkhCne2M9MXhh5aT0RZB8/iP80v5/F0yR+Mpmcf7iFobDSwdz1nt4szqrQt7+713rdUZShWBp/QYs4PJ1GLBkPmmY1u/tWmVi0vtGUKgonEhHdx/LF2xd71o1KQnJm0IDTbFHZ0sSCAdJ88j1/aNN97QP2lUGO8AyzOOAKZGwgUiRs4sRC9kU9l83orzJeshH2oQLxiUNzHxjx9859vSpJ4dnzq9cKmk552igvESzcsMtWFeWzs7VXHJ3zOiyJVL0q3jSKQQib0dkdlyxYJliwXb3dtWB0rhgXc4piZH5zVJnLKJqDgxvD6kRz7TUeVCM9ZNoPV2U456mAnRiFVOL9Sls/YZM9555bbVKucqzurnl5aBwOlFpxq1ygU65YR50eNDZNvZslCEjNU5xzDHKH88touzIyutbjjZ0N//+78zpQNoDfuCtqb43zaaqrzlXpNNyRN2OnYRaXSBbKRX5hdzS4/geKJqhbkYkgt+CUkSzQ5BxVkN2qHg1xt14fT5bMbo26mU2CygUEOUmHh90klyNwdtXHcSCiFnToi9E84xzMuo/m9srNuDTz7VQ08LHmcjkb+kCyaFwcYin6UX5OcWLJuCPYzpujMFqFzWVVWmsgkLeQKqcHjvn/3sZ+2z77/pxOX/Pw/T4cAZN8ihZjYzhegxcoPy/YOKXIMQ/XLYwboUkYeHVNmtsGoRdkNtj5p36KLE6CpBBPKlnGRBhcU121wv271PH6n4mel/YaKyP7L5KCLUH5a4fTpC62rWJ1v1Ci3B1AbTkQXo5MiIFPyDm1BJpAgqUM1MAn6xpcU4bhFk4Nfng0XY7WHm75jBVNLIEGTndm01x2bJpseBKhJOKqnuldfnvxUOcH3YUoEzE0MQzgYPxMy6gciFoF+uS0dHdnx45DrOSFjISYaoKeAvNhmQDqDlVkuMTli+BDrT9cAIpELGm/hrX/sTu3nndVtaXZZLVzQS04aczWVkZk/RBRmO3+edjlXVcm/o3Ccen0wMdK3m5rSmYDGSOMK6ZnYMKlIq5qVFheAFuWNhpawZJZFYkNwoZNm85CsdxMz/0pHq8nS6da1hOhHg5MtaS+sVXTS/gxg7NhoE+Crien17+vSFcwernIicBNSIrysdjOw7K2cqyJjLntdrIg6RpATRCichNiTNnvxIouoqorDEBApmpo8OkXEPzzqHHdeDTkvvOYcGuKnUqW4XPXhI0VkUqGx+KpbxjUXP6PVZm6BmivPVVVcUe11hAtmKw5mDikJKWaqNugoDrvWsYH3rjdf1fXwB1XLIA6eyRrkuFJVs2BTo6EmJ15tMh3ZerWEepbGHguyjzoWNtEC7ljspezkWtKCMDaYqArPysj2zjfUbWkew30GHWCzMqwgAACAASURBVKeO6dpxOZzY/hFqPsDqsS0UZXm+LKMJ39Sj6Ldbd+7YR/ceWA7mvmdspfmS9qPzk4o6KVQVlfMTe+O117VeWxSaY3JfMT9AjtZ2oykSvbwedeoHRweCpOnmcI9jtkdnDzqChIkigcKIe8t1ZW2wb8PshZhHIcUXRCe4CDQ/soLFzpG4w2hUzzlFdiabsv2DA1l1gno0ajWxdnkdnvWZbIf7yp7N+uaAHmpU5CRgzOhBO2Da8p44VPEiZ58gfYwi6OzsVIUAo0XiPJuttmwBhX4uLkg7TRgBv+/evXs6A3D0wnyGtYwMBh4QcHajDhLoEol4NmkOuF/MrXFVAspHqQKqAC/o7OREKCFZyyk8DObmxNxV8MGLbWePOB1bobSgM8zzP/3Pf3uK5jOSSRisroOtLUEhbEJUyWubayJmIJGZX5jTor08r9o+nqx0N1fOOxb4A8s7FvfW1nOrE/Y6wkIKHeBI4bpIaW7cvKnvrTdrgtTwLmUzxSOSOCuPP6BNrFuvanNAssPN4XvLS4uCgICQWcCn+/vSDcGU6/cdpv8y+YHwZczj0YEdHVtmftEW5kuqTnsYuZOW0WGBRCwQ8tqk76Bavrgxf+U//Cl1SJrlUhZ9n84UavcsOYYF9G93pmzsynJUDNvUTk6x/WpZhdzJSEgbLN2Ig5yjWrCKLotEDAFds3Ypz2EkBLWLms0tFOQNmppbMr+HpJaqoGEeYNiv1BVAH3xBFiBse3VlxeWDDnrqepG7SL+Hngr2G6zDRMJW19b04BK0rPxKvEGxaMM3tutcnPg/weIUOtWaG87LtQXJSDjsAgdCoZdWcQvLS4J7EUJTBfN3PLwcEhxW0nPFYpafy9tl9ULmDFyLmRsJEoWN9XVdI34P15MNThAp5hD5nEgVHGhU5BC4lPt6ba+HoUOumNda4aCDNPGtb33H3v/BL+rz4hAld6BQSIfyydGJlYj0ioR1eJJZeTXqu2QfCiXmt5CKmJ9dyz14j5WzM6ejHmDHlrN2p2WZdEIdXSaZEyQMtMf3thptHaSS7HCAXDrmJ88Da8WmTtvGgcC63t87FXTn8fk1S8vF4xKYR5MpFVrDTlNdOsgB+bIYubMRUdjxetgAwvzG5zZfLNry2rLtPN9SJ8FaYKNFsyjTdkhbPtO9YcPhnrIp0qnWmAePxnZ+fmGLi2VbXCoLlQqE49f3xyNIXNBpC2emgOZkMM25R7IPjSck8UG/SFeCYH50BfHMJ+QKORLrC6c0RjGsl3y6eD27Y26O6QPSCQcRsnES50j3w+9jXdNNIetBAgFUTxA4WnWKvt3tPRWMzIp5dllPc7msnfE88vyFo7a188QWS2XFgwGvl3Np6/RwfetZtVaXZ/mHH34o0pKkKtGwYtGePX+uUdLG0oo939mWlIv5G3M5ZZgSQC1ZodeO9nfFXseOr7ywLI07jkapRMKOTw/0/oqleateNGScn8mmNdrgM7B+GEdxqFKgsMa5J1hfosskI5c8W2b6zEcfP3og5EfGOHMuxUl+tmb6b/bpYBA3r6TTQRNsDtOXZDDY8OGgdfArDgHbt+WAhpkDn529VkYe1wgHBR1rlr9j7fDnztyCdCMiBYvq9LNZ9PJRvX/sMEeTK5kgwA+AxMgokNm3ilgi4gJ+SV/gP0D9wHJQuCGGGfzfptrr/LiBwck4OLBAEIJmTAjr8MqxjtHp80y06y0FgyhKEie3aztJslwZFYHwcJ1htSdyeY0LZTFZOdPPM6KMQuoigu3v/N3/a4oZZ2eC+HRgtcqJFRdLEk4Hw+jScjbsD+1gf0+OGpPJQP6XzC5gQJXnl2xzY0N0f16c9AZaIZhknWZVdPg0KSCdruAkbh4uKq06ImEMitvavC7OmFVxmPqU74mdGFg+Qnaw92A0KDE9N2f34MAW51bNO8WRY2rJdNKa1Yab3WTS6lSV5wgjLhKRqUQolrRClrizrMJzqbSqjY4euFDYb8OeS3th2M7m+Fd+/qekHVLVKy/WP8UR6VprKrjvOiScw/R7O1OqczH6XsK8R/b8+QtLpKCTY36AU5RPh7+z6MMXlczApLS7zI29AdcFsJmRYHG8v2fdid9evbMucg7MSDZZIOxYzMlIVKgMB1aaz1s8mdc85vLk0Gq1po08kBRC1mk0Dc2dILiFBedkBPt24N4Dv8sfchIMDlEeDqRTVHdsmmhKmXNy/WaLmq6AjYA/Y6OKswlkcBKB0IFRvZt5iIVJVXpRU8IJhcvIxrZcWngJgXp8zqQcGJh5MQWZzEAwMvf7baFQVJJJndQY0ozaPQuRBMSMj/QUnE+Ad8hixZHX67P93Rf2B1/9Q/vBL/6YOi7eF4QijPAjoZiM1IF0mUOT2sIGf+e1V3TgcqDQ+Tx6+PBlYgpweCwek41iPp1RNzEaT/V+337/fRuOh3a489wq+yeC4qiGMQ6Q9aLfrwPzZWqJkoPC6pYd0xyDkaCdHh5a5ezcsDfncEYzJ7edPo5beM5O7ejowFZX1+3ygsiynO2RB+zx2kKRSh+mdxAgSfBdIOw6RO6nB40npuDNlgzFIR6hZWUYBqEGc4F8hmDzY0snXdoKJgV83bi5oeCFah2IEkJOXUUUeaI3NzZdDB+B68jTMJ2HHVk5s0iMGWLMHfTForVqVWszikYpPsLWMaW1yMYuJ6Qa1m5TC0cC+mygLY4vgCmLz1LZuH6vjNmzWb02aS2jCaQ/Mo+ZdZJ+NVLxDrfAERDrsvZLJ1J2enahIAryKvH4rVcbgv2uQFTCoesw84qYv8hpnj17pmKAdYzsB0IRjlWYa5QI7A4H7eDoSBwR9hYQDHTcPtKXmFUPui44YonCZs8ZqbSbtpB1ConS8qIdnBxYv92xYCBqi0sr6oDVsYWCjrlq1znIcCAY64TCIi36zGvl0rziAvEMAOE5PTnWGIYCin2Yzhz+hAvEQOtPXm5RHSgdHOMUEd5wioOl3e+JW3NZPdd1+ujDj9V1wo1AXtOuOy2xHIuwWFxaeZma45jmLiuUL+4PHfPdu69p/UNm6g9aWoccvGheyWX1RpGCOSc7uuBYNGQ14HByh69TfGauUXrmGg2dQ7w+hiM4dDlux8gmo54Kt3Qq62RD4YANO32NgFr9rpjyJCshs5ufX7SxjW1/e0eHNJIhdO1i9obcmGqEw1o0LKmN53/4G785RUPIwwNhoby4JO0MBAw2St5E5bRiSytrIocEPWNR8aeBkIhIuWTKjvaPxKRFcdvrEJg6UvQRcxxtSMmkHe7uaQ5A9RnD3QPhPxBqwNHSO7WmqlbaaWZeM9gKaA/TgMWlJatcViyfyUrz12h1HYSLhCcUsFwsLgFwC5JIp2kDQsQnE23oVK3BFIkQzIY82vzHzbaxSU88Ey0WiFUsILowFsZX/tKXbXVxTjcdVub3cxecyWN43zOze8gRbC5oajlMBXXyZJvZ4UHFTk7PbWPjpj3deqroJg4XKjAN470TuVEhQUGcTbh5vYXVWEFh0+3eQDmszDFu3r1jzx88EAWeOBXeP5ZqIs/gCBIOmQXiVi6V7KxyZNPJ0HrYD8aidoUFHp7A/b7MMWD/lhbKFvVPbWd/W93fUnld7ws4FzPwcDguHeJM7M194EsmCtms/E2n4YgOHP6OgwAbSu6voOwGxdipFjOuOBQU0PC5VxhxA9FvbKzbowf3dGhixu3zjO1qPLVieUXQ83whZ/cfP9HseLGUs/2tLRtOvTYae2w8dDR/AuhZ8IFgWGiHbM6uJQq721v2+//qD+yHfuRLGjssLpZEu8eMnwOTzF5ycJHKAFs7jV1R822ZLiyW7PzyXJ/t7iuv2MP7Dy3g8Ys1vHHzhm3vbLtsVX9QaAQdw/x80eXHjgZKWqqcXQjeA2rj0JrLF146rXAAdfptzRqBz0Au8sWCOks2Obk++aK2/eyJTcY40hDq4HcSLYw7gOuBSAMBkTF4Ftngjs5OldBExzgJBGQcXszl7fHjh8r7xDdbnTdZxrG4ZmoUOLAVU8mEtYd9Xctyfk7By3xxDQ4Pj+Rhy+9lpsnm1iKmam1VBvp8RqwAQTtwMsJRLRICFQrb1Wis/SIacoJ9EofEuo9GpT3ViKHZsu0Xu8oZLZeRpwytU72w7aMDIVUUHAsLc4qaY7Mm05iwbDp9riXXjzkZhx4+rdzP09MjSbqALPl9XL+z81PBfIxeCD7nEGf+LRtN/MQl5biSgQkykefPt0WuOT091P3noOOgOjzcl4xvZuYi6BxsbkJWbtDWN9bt7Bz2uWPzyiWt17f1xRU7PjqylfU1saPZuxx7PSJ3NzSY6PohC/VbTV0b/JUd67arBgKHs7X1Td1HDkmeFxinlzUMCBxSwDqEFKfPIvRvIE9kimX4D8ifGB9Q6KEbB/JldqrQ9tqFtarMJkf25NnWS30zkiQIUnwW8T8wpsceEomknLZGli9k9UxggAIxCmSrT8EexLh2ZJlsUo2ZzDpGQ60l0EnGBTjIoXqgeOGecjZBbuL6MCpwzlZnKmDgAiQxKsln5GREM0KhNZMwMk5hb8BcaJarPTPz4Fo6/kxLRjLsGxRdoG8kjamtkvkOkqaq1ptY4b/xv/zdKWwkYCEeeIS2VLd06+tra6r8YJyWl1fdvKx6IZIAsgeSCehoYBfm5+bEwoWlB6mI+R3zM/wjYQ/2233l1mmjOjuT+BeiC4QQKgjcQ9D0AdfxoZmdAk9xsflg3ETCfmEakr26v38sj02q31q7ZUsLS64y9HslhaDj4oKDp1OdcgNJIqHqy2QIiabmmNjKyrI8JC8vqqqYOUy4+Z/93Lv2zpuvSgIgiYorpv69XzO6+2yew8PDYv23D1M6U76Oj85JtLLRiIWK44uLo6ISF8wWCasrhaHKgYQGlK6LyvbJ/XtKl+GGks+6dvOGyBlnDNGB4nq4x8zZKqkyUM7xUu5OrFa9UGWfTiUUD3VOpJ5kNxhZd5XqwOFZKi/KKN/jnVjl4sISiZzYro3mpebK4VDSVlecJ/Asy5KN+hv/5k/0GTAy2Lx9V++bg4cHFzgvnibNBwN5j52dQgZLKesSCzK/TfQ9dC7yx7yG2NkMgATRRvaGY8uXynZ4eOA2/Ksre/XV1ywc8lvj4tQ6VJiECJ+fEckrW0VcWTAcYDOXDeI1JHS4v2v/9z/75/YX/vJX7NaNG4rGoqMAhuPBVUza8bEqUSr53d09zXQg2FFUEtyAM8zMFQZ4OZfNC2LHwAK4Do0imwKbN5AzMCSQIAJ/NoJu25l0s/lQMLKxOy1tSJMr5Ap0iqxLKvceoQ3AndeOUg8fPlWRsr62JOcWNlWKmYtq3XW83Nsx87um7kUsnVGcHQQdqm1cj04R1KfQtcYVYUa02qDbs+Xygl3U6oL/ZVsJVBlEN3g9Q/f5ZQbBhsQ6ECJxHSo9k4nBwp4rFgSX0bnjDcsGxVwaAo0ykfFhDkfV/SYi4WsLyqGe3TGr8Kpr77/3ng7T5vXn0Cwchy6ctq76IipivELQ9N7BgTa+Ozdu2v1Hz3T9OXgoZCceYPOkUCbga5KVPvPuu/bowX07Otx3Xt3ouAM+dcrMHZ0+c8cdjB5Tt8WcfhlDhsuKNZschE07Pj6wZCylfYr1wfubFW78GQUHnBBek41+OHLpP3xx0HAYHB0dy3ge671mpyWnHoqG7373u7rvGqsM+tovWSfAvRBr7t17oAOczwVBB205MD7IRnl+XvsQMHyzUZflpTNX8Ighiw0lznjsj7KF7fd0MHCgah7OnBRnp2v2OgdiDrvKwZWV5+bt4b1PXPZrnZjJnpBIDmsdoImkrF659s6PeSzzDkY455c1SdduvXJbhgqKeouFBbXT+VEsshfodVtt8SuAVDBUwJBEJjXofbt9XXOHwIE6YPBPoEDADvf2FICgcAKfG58d77n1AcKiefp1CLhcjTCIQC/h8Vil4iQv7JWzvYi/zxTyIrd2Gi2Nk2BgU4jJMelv/M3/bcqHdJZbvusKAoNwnw5DKgtgpQguLMGgLAKxIGPzB25cXiqLEUtGHHALlRjUeVYFv0xB18mkjfpD1x4nYi54vN127hXGAdbR/GGWPMIwGMYXcBq6Q6pcNGn9qRM3n1dObX11QxvNNlFECO6HU1WLEFh4zzzZXFwuABfOBbg67VMyFdehQ+W0ubmuB6tydKxNHImPclVDAfv5n/mKKkeS375f3CmD6FlXyj9ZQLMINvJMsQbTA61KiOi6Szs+PVcV7vG7uLmZrSIPLmkFbITqCNmQkxk9YD6f14YEZ6czrlob9K20tGhhH6kzmHxD309afzyUyQOdDJBiIhSTxlAkCQgHfF82bfnSvO4TZApo7jzgPJiQDXA5mRLGOzaLBAK2v7+t60skUT6HgLytjZR7zIH5wbecKTcohwT3Zo4BLCMJrw5SqkeqCOkk/cx14o7t53WFwY/+6I9KXkEuJbAR8g3IaaC2F1VMCHCjOZOe9Go4ENGpVF6yZCysSplDCUH33Ts3ZTAAcYYHDhiXh4l7Qwe89fSx/aN/8o/tJ3/m5+0z73xGvrbta8IU+j8OX641TEcY5MRO0XHz+eEFsDHB2p1VxKxdZpk8I9oASAm6cpF0AEQZYqzM+Raz/tRZtTrawNh4+HNYtGzCHFD8PpyOqIJfbG0J+vTHEzrY+RxoIZmjo+MjIFueu9f8A9Yr6x4mLYe3NH6VM6vUGmJI4st7sLsntAVzEb5H1oPRlHgTfC8sXT4Th0kumxabF5hW6ApOZMDPHbym3ffwxWx1JllgzYI6QY5B10pRiWaZjnT9xg0R7PaJdbweA2gu7HWEJuRlIhN6gyJZQVRpYtKeiotklElxII4tHSdtaCguxv72rub8zH4ppBk7LC2va/2xrpkd5ufzTuvIBUKXPqWQqYvzwVon7hEGKIcU3R+e1rwf0C42WD43pgM8p3TnOPesrmyoEfnww2/b2vKGiF+8d+bFzOXYZNl/+PlCuayCFyey9z/zAyK80MDMOiFeB+0+38vPwOjn4IAVq+tpI8mNyEvFPYhRGvN55qEUpowxyBemEOE1iN1jH0UTysEQ8Hk0OuNgY09lHvr86TORFtFacuAzN2T9KpAkFJbkjO9l7yZSsNaqmSdAVKLXVsqL9p1v/bHm9Pw9xLFwNKHvV0E1IrXJBdbzO4HfGX3RlcbinCcBSdf4b561gGdik0Ffzw77SLZQUOQfMhqaNu5FIpN2YygFE5A/6jp7CqxZgAZuWnToECyBcWHKw5UgVhA9tpvdumQe0DEaBNah9ofRRM+iSHLiDrkmh+vJvSClB6knCT+nx0Q/YqvqGh/Pr/y3vzHN5VO2v78jUTBJ55RAbHxsKDmE7y28Y8vmD0ZkpQRRCL2fQqbREkbDVuENJ9NirCEWhjlLtUxXCsECkfuof2ULq0sStFNt8GGpSMH0qapYMLIDFLQ60WFBZQQ5A7hqGnKb297ujsz3YV4xxD46rchjMqWKcKiLy2HDISmzcajMfr+o19Im2VBzRT4bLjb8XmKymD1wkWGrUkH9p//xX3OMU0ZH36czneWafm9nCvOOPFMO00a9qbmmO0yh3zdta2tH8ovR1JECpJO6hiExdWcT8Xk9doA7lCGrcK5EtbMzdaZs+oiOV26sW68FWaipDZmHEriGbp+FDbtwhL0hpvO9vi2vrFgTkXerJZcViBndwVDsz267qd9JBz03D+EMeCsqzWS9QeebkHUZi1VGFMh9uL5ET6FHxhrNH7Dm9aE9W4jM7ejYZCDd6phFw+rEqNLphLjPWHixISs2yzu0J48eW6E4rw4iEvSJHHIGozWVsJDPZ94JUgmf+eOEPk8s5DOLBQM28bNevAq0Z/NmRgjcTWHBQUVn9nv/7J/YV7/6h/ZLf/0/sZOjiuRezFooumDSAjcvLC7qmsGU5D7i+xvERhCT/UvgnYngQ67DxSUm6SM9iPwZUCE/Iya1z5RmNDGXmMMDzuiEAobrQadB0g5rk5+fPeh8H4Uh3T0HJbCbDMlBiJpNKy3Mv0Rt+B4SN5gF4UpEUXj37i15We/u7muD3N/ZtdJiWfmLMIflGzvoW6FUkJl+IlVQBidrEOtNtIg8t6A7wGfVdt/msgUhPRu3byo+kZnh7P0vXR/0uKfRRUJMosCpnJ64br+FQUDAgA3YwI8qFaXS4FtMl4RMhfUEMU8dJXnIjZqyhhOZnDWJ9Uom7PhgR2MB5sYQggRBE0A+9YihfOPWTRU6wPNcF9YmnYfL2CQB6EpMUdYOlpGMRNiAAxbU+gVypEhk0+VneC3WeA3/66QrxEUwur1plxcNsbUJJE/HoiqObtzAhpV5cEKFBps+9xWmKqRMyH/I++gWKZwVFSY7vpySenDFErTa5wDxCNbm/Q/6PVteXrFaq2uZfEHOZNxL+Qt3ukLyOFwxQMHZDcJXoTR/jX7UpKnFqYlimQKK9YkhPR0xGmt0l0nCy8tl8RWYnSvFaOSY4pBKk7mcvKJ3t/Zk8kCgu1KdOh0ZnhTmFnT4cMAqPtHjfdk1ivgTjwupAdXgQBQaheNXNGKRkMtUZW7M9edg9wWjKsbwGce9iQJh5sXNAd2qUvS6IpX34PdNNWvlvECTP4DwSfg6pCaiJD1OQwrywDOE8xx/zj6pIuQ6w1gHs0YtA90jDlvuLXN9lAackZw9E5K0MHKhmP6v/stfnaZzGens8OilWq7WWpqXlFcWJIhu1duWyxc121uYXxaePhz3xJxEgsBslSpG5tnY+KHp8vutkE3LdQUXjsF0bDc3btnpEX6uNdu4vWHTq6E1qzVdOKpS3vDQM7VoMq6sPYysuZnQzDFYBy8nOBdIkY2Ln/viD33BPvjGNy1RyNj+/oEqGW4SD8Gjp09sfr6s6gy6ObMnHmpp8mJYWTlKP4sZiFosylZDXquJYtF+9i//RUFRaJOuSWr/Xpj3e0PC2Qxlct9uaVFjLuA6U9ep0JnSLXEdsFekOqLC0oHTx2UkpWQCug42H7SnaSK0YKl6TXZ8SFkWF5bsk/v3bG552QrppPP7jKbs+OTCRhNMOCKChvyegPkjAcmLqCAx7B5O3axLcBcH4MgjE/d8yaU51DsNhY8/vHdfB4xnOFbCzquvvya3FRxS6ILpRKSLjbikHfRt3MeZrR0PoV5fHf5EGy+kHhy3+FkeDA6fsHns8PhQG+3C+oqq95lGlENweb5kJ8w0l1ft6PhUdpbck1QS4/iKrW5uqvpu1s7Mb2PrdgaCj5v4pB4eK6+0d3UlRvdVu24ff/BN+8Y3P7Cf+rlfEr09nUtprVEk1BpYv0FaqFo2lxbRCoIBCAwVtHJcNcNpqUpmU8Z0BAQHfSVQKOQitKkKs8YhZTSxTLGodAsYk1j8MWuRu8pwqIKCTRqkhqKUD0dHQiecT6dE7ICVTSEmxm9/aHfefsMefHpPf0/H9tZ7P2Bbuwfq2pLxiAWnPlnwlZfXZBVaPznQNWWD5x4l4ilV+iwSPLC5d7BuY9GwEKFXXr2lAwVYk6/th/t2NWypIJyM8UClM8ACcGqHB8eWmiu42DufO4xWVuYlbcIGbmVhURApJA8VjAPQm6bdev1dbbzzmZgNhhPBhIyIbt65LZvN/e0XMhePZYrWbSGXicizeG9/2979gc/oGh3uHWhjFCva77UHDz+1redP7J27b1ggmbBccd5Gg7H4GA4dckUQsVzOACYqNzFg4vn5OR0ClQr+vHl9L5+FzfWy1bGVpWX5PGNWkSmmBdcjUwKZ8fnD6r5xHKMYGLbaSoAhRCGTz9jFZVU2rRRRCq6OxSQZPNzet/0Xu5bNuDxRilr2uEDIL9h1Z39PnsCJUFSd+Jj5fywmM3sQPhivjKJGUzp7jhCUEX45ptEtjmHV1qoi0Xz06ccaa2AyQmoXYz0+I3uW3xu0wXAqxmy/3bVeoy4DFE8oKA02ewmk0WZ/YOlMUrIWbDMhW1KcvXixJUcr0l1Yy6DYlZNzNQlyB4PRjhd0uyNCFs81EZTrN29phDC66lqvWRXCg7m9OCATuAQ5FX2BaNCymbxeS8lUyH0gwoF8wj5W6k1axfLTh48VzL61uycUgTWPLWM45cyC4OvgtMfvpWPmPnLYNwc9a13WpHCg0WOvwjAIeRbXiIaFQ1Txvow9Lv9fJYPnf/3b/+cUTSLMwGg0ICcIYBA2AzBrTmrcWDh9mSmtrK5bsTivB4Lg5EYDOr0j+1z1BhbFMeRqaNkCXrgFzXFmuh4qhP3dHWH6t27flUAYQgwMsbn5RW3WJEMwpzrY2ROxiOoYmIUPiuxALi/RiKBJHnLgnGPoz6GAHRyQcE+BPrEwPqhDSCtUISWx3zgsOfTZxCkeqNC4MRwGHOoQJMJxvF4zlsxG7Ss//uc1G9Mq+j5f/67DlEqU+SFRYa4zddAChylepC9e7GigDbHlCFjHHxAb9+3PvCsTcNhtGLeLoNUfyMGJm4oPP3MoFsvewaEVlxYtYB7b232hTnrQG1koFsYjXczkdqtnc4vz2jiAJjQ79DC/cTCw5hvRhAb3wGQ8jjMmMuiCZrbRuCj2MyMF4Du+qN6oTCGNUe1iGs6GBczIhgClXm4o1arduE2nVFWhJaNxGIR4L7M50LGQ7JHN2skZ/pdZeXy6EOagZDUIl+Lp7LWtHHR/9INDpUbMzZfdweYZyxicORdevPVWU65IkNM4WDH7uLG6ZN/5xtfsH//T37Of+tlfdO4pxZw6G0z9mx0iA6PqfAhyxvAb/1wkGhykBDlzL5Fd0LWdVo5dZuXZpTpM1i+syedPHyta7/3P/5BL6sik7PjwWK5UFKQJJDMEE1wNXfd3dmkvdndExuHhLrOBZtPKZ8UreOZdyzOlMPF0SkHkYb8bz5QWl5T3CORLQYE2vAKsmCmIudqsuhk3mxudDrMwyYnIOA0Fbbm8rEOJORH3br7oZkv4Du/u79H4B91PkAAAIABJREFUipOwsrKm+8wcm46Xroafg/BD0cEcDukMJLXtvV2nwcW9anhl+8dH4jQwb7usnpk/ktIa2FiaU1IQzzTrU2k1i6t2crQvmQTFPc5mqXRC7Eygfmb7PMOMe+ga1jZXZHX35PFjF0CQjFsyk7WGCCVjhXKwT7E2Wfe9K4q/iKIAKeqOjw7khpRSOsylDtaZDprXx6CdQpTxFyMljBx4PTZj0BT8iRl1oYeHKBQOBZwudky0YsKePnmua0MjwM+hlEDHSLGFlSbfy7776p1XxI4GtobXQafKc+2bomd1pEGY77hCZeIJFSOL66u2s71nXlyFon6ZXVCAj70eOSUd7u6o+4OZzv1gxEVxSAEC9M1hRH4vshKeVw505C6Ly2V7sr2tXE9g9WgkbLuHx5bNpAz5CIgPQfHAx8iSeB0Xy+ee58loov2F59gF1vMaETViQOz49U79Tso0HrjXgKLZG4yFjvK9acih7YbMUvqt3svDjwKIAw8LzVl3Op46GRKfgfdPMg+HKecVhf3+yYEj4xXndLB74xHXxA2Haga3njxVocc95mfYU+iU12/dkK797Kgi2Jj7kCsUrVHlnjvtqedv/uZvTdst6MAjwRvVi6q9dudVOzs9EXTAaYwuFCgXbR0aNfSl4NwYAGCtBfQF82qptGCDDm+ia5DVSVEAViRwF4gXlyIcdMXiGmKsELdoKKDsy0AA28FLSQmKpTk5hqChY9HieiP21ywSDr3moC/qPh8Wizg2E4XkNurKl2NBw9DldZmBjjAch+CUyehm4P3IP9lUuNFez9T6o7EkNIkknWDIfuov/rg6FQea/+mn6b/7MG2rM/3ew9TBnl7N6LBo8/iAlWLWv+rK+QP7RRjQxBKpqhw779RgJCSyDhA6kqCLs4qtrawJ5sqXF60ObDgmh3JqqyvrgiYxCvB4YEI2naaUQb7f7wK8j12uIP9nI2Q+6w06RIGDjq7qzp07Ii/xgGQSyZdB4VTdi4sLSsGY5ZVCNlGHH3dV4syVhEKIjYbF/sbbb9njx49VoUL1n6ECFDQkj/AAAvcq5zUMs5k5cO86DslEXIH9yf1KJlIih7EJgToAoUKpR1LE75xCWgOOm5rgOQhBFIfo8pYX5uxf/8G/sD/5+rft3c/+sDY6HnSKOmqEXLEoljGdqULSAxRgLmyBoHX0o8iQ6vWWOldIGZrXBwm7J5HmoezVcALzhaLm8QcFYUKUwi0gIq3csaXyjpjCJsrmymF8dlJRSLrMu+k+Rlf2+PFTywL5+01IEGsCqGxxvmRHh4dia/L+gRUPT89l2Yd8jY6LQpKHnw2NSl9C9nxe952NjY2A+/N8+4V8fmHqc2BSHAAJcrBhXEERNFde1n/zXoF6MctX3nE0KsE88hrIYrID9flkV4npiwzJIdWRPFN3JvKkvLQwNeni5z2wWDio5xUCI9FfXPtkIqsMW+ZSzPp7zb6IUoxPeI7R166uLdsf/+G/lv9qe9DR785mcrrn8QSJKSHN/JF93b654bSBGJRcXVl5+YbLS564GElMAChc6DKRUWDZWKvX7OL8Qgc+3SyHnMYA0i+7JoJrQiG592JbBwB5qyBoWOuBpjXQeaNFjDqYnvvEARgNJqzRbkrLmClm1Mkh/2HNsZcd7u2qs4dnwtggEU+6RmP/UCMIiHbogQlYSOQyNmihkLjS3LvV7WrG3ej2zOPF/cnZDhIuzn3n2WbOR9HCF/cL9QFcGen8KTyzeTHhITUxDuJ18Wgm/QkZ5eHutp5F9myhUuGwHe7t6/nW4UbXvX+og4r1QxFDQT87VAltwETBF3Ke4MQsAsNzblxhlIHum9kveceRoPbFk72jlx7trLs0cDfpMdfmL4QesGdQMNIAMpJC+sP5AAzO60gC2XUIBZ+VtaRRCjaUva75pqa9jv2i2+zazdu3RMBqdNoielLwUUwyKwUR4nV06P7yL//6NFPI2fxC3nw2tvOzC4mEOQT2XuxZOB63VCpuB3vMdBIYhEi4m01fM9SoMpcWrT/sWU9uPn6rXQINN1Xlu2EuQ0evmFNQs2UwXyoI+qRd5qL6IAg1sNyKiQ0MZAk8y02hK4HQRPQYi9VFsfkFUXEBnCdqWg/hpx9+V4NvNtJWt2OpdNZBLr2+OmUIItzMSuVcrT8PFlW41+cCdtkcOGTRVP0HX/7zjjDz/RtTPVjfa9rADfvezhT3IHnKokfyeBU+/OD+E+v2yPZbtVa7JpsuBMR8rnySeUvTAkgrcPG56llYxUHAgv6JqnsWBzcknE7YzfKSbe9t49Rgmdy8RfxTu7hsWqszkHYKZh8LBBasmJeaUblBMJ8bJyPcdbBvxHqPoT+MPqBZ/hxdINaBXFugvOzCnCpZiFt0I9VGVXDY2tqG7hnXUJBitaYHjgcYKQGzKrpw2KKKNbrWWircx+uRO5K8lMnBPD/XQuV9FrM5PbRImRSnFopaEQYnkWUYcQ+vtAED0ROSQN2GcJ0DsHLKew+JGJfO5FVdbz15YL/7u//UvvwTPy1pBEkwzCVBLOaXFoWosPFxCOYx0z46FcOcA4qDEggf2zYOHqBHPE3BxMbjgZjQ+FLT/SPzEfLRRDAOuatk/QEh08DpYRUvQHl4mD66/4lIPUrPSaSsvLZsRxjY9xmHNMwXxJkGz9uwOlfyUx1TMmhr62u2/WJbBxYb1snhrnn8uMy4xI6HD+/bW6+/ocKJmRh/lltYVPIQhRQdk0ztLy/V0c7uIQcv2m/WDgdoPucO+r39LfP7Y3KLgiHOIRWMBFXxy6OZQOXBxKZeHL+GstBrNnsinLDqrjpdW17f0EHGwcLnhUlNXi+kD4hAoBUTX0jFSAa2sdeuZ5kTkXNAkPb2tg1vktJ80W7eecOePn2kggh2ejyTs8effKJrCwsT/eRM4sAGv7N94DprrzO8Z5tCh87fEdfVo8uLOPN0OikIXxQ+XDvpDc/Pr7173VgjHqfQq9oXvvjD9ujhE8HazIjQPILCpTI5Fx+WK4hIRpdIZ8p+hJZW8pcjh64x8qFIWl1fEzLAs6dgCMhIHRQQcW2pzEhB24BmgerfuHtHrPGpNyCXLUieh4cntrKyqEJjZ2dXz9nS6op+j5tburmjrDHx0Z2a5vP8H6QSVno8k9Vsmexdrz/g5ql+j/WBRdst8V5I3+m3nKSFdc2DAllnxgUBDaAg2WSmfX3A+XxTmdDHw6BJW1ZcmLdODzmWX41YJhHWOiC8AqgNFIdUIXwO5JAWdnDvjN0Lu53nCd919v3zs0tnXYv712nFWq2GpbNZGVIwcx0PXOwefImFclkh7sQAcj+47qFwXAgOa4jnxHxDi0biajIgjc6Y7BQKnv/sP/+vp3/hyz9uUxnDB0Utvjw7E7R7dFyx4ty85ZIJO9rbFiTAYlHkF6njZOkNh7a2vGz+SFit+NHhgVw2gH7e/9x7ukjVi3OrNWp2enKp/E6oy3QUl+fnLid1fUVVTrfdt2wGEg5yENcVKyibWWKrpY4VokcBRuIIEoEjbrDQL85q5o+E1HH2mm0LpRMvg8M5bKOZlMX8QXeIBHy2++yZbKc4yNFHQYhgY1Lqg8Ka+/azP/uTWjyQrL7fF4fpzOye982NnLF56UxlPC75i/NAJQ7q+bMXNkF3RuvsHWsxy3prDOu2b9GgRzOKRm9o+aUlG7R71qk37PVXbtlh5cTSWGFVLqyva0GAcVMPuQKZK0e2+/yFXQ2G0qtxOOHJGwyRXB+wQbdlUxJZbGory/PWb+Oewvxp1xYX5nU4ULHxnsS4rMJQ5cGP6t4EghGrtZgDD+Xeks+krFa/VLwekVfERVGhcjBwmKRTBRt7p7axuW47zx7ba2++bd1Wx777nW9bbi4vF5jzy7qFogm5IGmO9ey5ZjfkTq4srop6z3UU6WfQtka1KvgzmkrKg5MNiLlwcb4ouzWIKcysEmQ3xkmEqZM+aaNB1/74j/5IlPx33v+cHR/t2+JCWTAjlevrb79hRwcHggJ5SCkY5vIlC0Yi1u01xTrEagyp0vrN2+bxh6y0sGi7L3Ytk4pbvUbwQ9ouq3VBx8xHUwTej8yq116gcwslW+HQJlrN67UK3qYD14Wzibo6x6N5DXN0dN/V4xOxLCFbsfbZKJVNSVACs9aYs8UTBEn2p8+RP+iGE8mECjUgsLfefNN+//d/X4ewXGpaGE7EFWMIy9bvZS7cF3RfKi/Y0f6BhWD6F9J2cXQmYouJiBVQxBWEFOllrz17eQ7E8J06VxqYrWzYbL5IDzRnvbYApLBE7sEzl8+XBE/OILaQ36ucSawjw/6gxfNFm1zBa6iZL0i8Y97eePNNMVFJxplOh2Jmojvl+UskItKAcg3o0NkLma+7Qq9jV9ekmbnFRZkhgJUcb20bJqlArIxW+FnmZxTVgajLQ2Uf2j3YV7JPBwgWI3qCPrxmjXM3w7uE3OcP28iDhpLADb+FPQF7/PSpXlMubmhEqyBpI2ndGQ3gXqROy+O19c1lwZ7M47PZgswfkDFh/iBv3WZbWt3C/IJNiX3DQQtECoIocGu3JW05ZE6KHl6L8QfPBqlNJxTIESIfCXIIao3A3UDTT8ACcXlA9Xyxvpj34h4WCUbk/LO0vmbnp6f2+N6n2iOz+aygVLggSLvQrYYDIXlfw6VhP7i8qNmtV18XAgGDn8IZbX8+m9e9owlixg0S8/zRAxtQuBTyWkPs855ozIbdvgou3hMyOxAAUK1SeV5sXVAvyHUcjnSTjBe5f7K5PTy0UNxFzFHggZRg5YqB/907r9oH3/q6Rh7llTWZA3mvhjKxB4lD5hNNp616emGnp2eSLYbjQedTncmY59f/1m9Nf+RLX7KHj+7bAP/dyrnZCH1nz6Ze7KD6tri0LKtAqvvx5MqODvbt+KRixaUVORRhkHyKxtPnkzOGIKjlNV3co31yKq80I2R/oKpAnjJg44jFVb1htwU0ywYChEU+KrMQqmbabxyS+Fm6UoKz1Z7jRoHH7iWkDI8NBw6rZ7Hz8JfX1kTLpyKBvIEeFQMINsju1UCEJg4KHmQ2LR5IHjJgN0ctn9ov/tLPCbbi9b9fd/q9h6lMwns9N3dstkRAkgOHCEh0ph5rtXu2u3tgkzHMWY+FE04YzOatrMJYzKJBv+aCvauxDj6cO0hRgUGHbCicTFjz9FxwxHx5QV23nFiqVcsWMjLbxnwA3+JkMu7M5js9VVjINc5rDbFMc5mUHR4dy0wDSzRgLOAvvpiZAXvxeXhfy8uLmiu9ePhYGjtmgnR+wEyPHj+w1155xeq4oKCVazoDa0luRmNbXF2zQDRsiwuLdv+Tj0QsoCKk20zG4/LOTKRy0rMOxiOtLX4O7THVNlU7GzHzsjJG+IOBlfIFFVFYkVEtA2UfnZzIIKF6eW7ZQkkOTtlCTkHj05HJTvF3fvsf2MLiir361tu2slTWBo6eOs6cLZXQXEX3IRG3Z48e21yeoOxLiyUjtrG6qkN6jD81Qfd1N+NbWV20frct9yXYmhSeSB/eeusty0OQOzgUFE1VDcks6A9pho1UhRkMLkuyTWs7SVm+MKfDCAKKDEgKhevUHiBgknzi1ux2dOCdVE5t1BtojsrmfLS/rwrcJYQA0bP+etLv8T3YDHKw0hXeuXlLvxdJEhsDmcBs1nwfMW7MboH5uyNyNUnraag7ocPiHuMixrNKysqsUmf9Ek/GCIjfjdwEtx98eyle4ylmpUNn+1csOqeqPusTH2BMErySp6xubki+QXg6kHmnXrdsOildMIb6yEs4MEmuwjYOBAS0A8TqlVdu2oMHj5xV3tXIrobj6zEENksje+2VW5Jn1VpNHSwcOhDt9DmqVTUMkGrotkFkYEJTzEGGoYjJJjJ2dnIsODmdwzN4IFN8mNTMhpfmF+2je5/qmQIOfOXWbaErHLZ4udLBYdSxurQsAhS8DvYrvHcZe8CzENTf64gIA7pEZ8pnY69jvQP/cmBRfGfzaaGEaMMxwlhbXrF2q6n7OPM5htR1/959Ky2uyu+YfQFVBihTLpexar0hmJqiCgEqrlnKBI5F9b4vTipa13R/FOcQJZ8+fCANKaQokCkZSLAHUqycnkpOwmHL7LG8sGSeYFDXo9OsuUg8nJoWkQR5ZeKfLhRcVF+3o9fAipTrz32FNxNSvnBM+148Fne+uoOB9MZopy+OK0JfIEgiu5ylWVEginw2v2j37n0qQ3xAx/X1DVeMtDA36Vu92XJa1XDE1pYW7dvf/IbyfAkoX7+9Zk8ePBaCC1GOYHjODFkq/vJ/87emsPFu3LmhIFdO3yAeqqfH17KXuPVwmRBD70war/LCnKyuwhHyQPNy1KmfX2jjnvgginjMhxZpOpa4GcmNPxwW/Lb74rl8HRFtO5NskmdMRBWG7a++fldMSeYCHDrQzjW0jscE24mSDPRSvRRUwgH48Ucfiy3p3DxcBQ7xCKs0qP2SAYwn6jo5TPniz51rimOzYa8203SKHh8K2H/0139R8T8c8kAqf/qX08Z9rzQGmJdDb9aZAs9wmLLB1epN29s7sL1dqk2ii5wulioMO0RmVuiiqAaZSzpR9ZHmT51uUzFBx7ULWyuVLZyI2ys3btq9hw/00DBzZEZKUDGHD6xgHkYOy8OdHVW0zF53D05s7cYNmW03WjUXHdfvazPweybS2CJ9YDPKFJyIe6FcUkdzeHish4xqEmYpXqfoHekO+dxzC2XBKA4yw8N1QdA6RQ0m8ckQ7D4XdYZuGNLaZDQ1vwfCT11zbjr0WCShWT0bBeQf4BQOH6pOSCEUYsBXbMroQKmaCWDA1xZSmjcYMR8zT5/ZyfGhTa6mVsyl7Xf+4T+0TLZgv/BLf03B4tPpSNeN2dnyostSHaMRxUT8amgpdW4mu8p+p+U0lYGA5vx8Zmbg3DcKEVH5ZdyOLZlLG3nttTv24NMHForB5HWxajgssWbQr1E0cr2ocHHwQibBNWE916s16WSZo1FsggRIfw2keh1GzeGXTMQEhbEG6HjYXNjYcumUfec739GBCGTfn45FDNIGUTlz8XEQQLxmK4tLOjzJQ11Z2xCUyWxN8yEg2PFYz9WL51t28+ZtPWusZ75HZMDjYz1j6k6rNb0XoFwZn4+IJuQA7WguzebNpjsjp/AMSl94XQQgpZJxSb2pgmAy8Yi9isD/tbfesJXykpJ/RCgM4o/qvKaB2CHnYYHJIcv6/9znPm9f/epXZRHHeCASBz50nTMHLhamJtvNeSW6EI9HCAXr+/atWyr6OWRYH4ypsACsnWIOQrc9tvW1m3a4tyNuCTF2ukedtjZ/5CmMmdgzwZLZ3H/4i1/Ue57BrECyGytLVm+CYA2FEoQCUUGswOfxhIsoY2ZOgQ3Df+w3WyMDdXvXwr6AnVSO7Z1337F79x+ooTk5OZa8DiUGsDCFHQ0GqVPjqdemSIOYNTca1mk05DsNAx6j+3xxTsUMZDv2RwqISCis6+rxBezrX/+6ra6tS29Ncg0FE2xp7hF7MtwIntdG1c1kcTHiMMYYo9W7suGwL76MxzgY4SwktP+0Oj3Ze9LlD0k6yubkUqTgjqlJ/gb6BGsXfJ9CjDXM8yRXqH7fLitn2u9S+aydnVa0BmcjOCRbNvGLGS9y1af3hcJRtGEhiJkL8DTPZCQWVsOFAxvMX4W85PL25P5D59Q1ZYzh9nMRKf+7X/kfp1Qx3DyYtMBqVEt8Myw0uqXq5YXsAD2BoBXLS7a5vmLDftcuLhrW7rZ1Q0e9ru2+2LOR32vJXNZubG5aKp20evXSdra2rdfpy0VlSHdmsNFK6mao5ICVmMVm0USOPfIF3nn8RFARRgp6SK6tr+hQ1YkSLry5+dKFB+iPSDFiuZiTEdFEl8AGe/fOLSVukIyhYOd2R0y82eHLP+kw6AZmJgPMwn7hF35aWXX6+r5z08lLMbB8QAfX3rzXnSmfZZZnSgXGhgKeT3IMubFsclSQQAwUAmwe7Z6DsnvthvmDYcmWRhhTi0XZsmQhZ0HzWm5hzvzjiR58Dc0hDzCfqeE5CvkDxM0jyQQwEBXu8Kpnre7QvIHwdbqIi9mD0by6sW6B6VAPCAbOzLwx95Yn7+WZDLVDsbRLhamc2drqquQPQDEk2jAXZK3wxSLnmq5t3LR7H39s77z1lj1+/tRSMTcTxJLy6f37Vu9hCJ+V7Vchk9R8E7Th+OjE+qOpzZUKmmsKTvF4VLWG4+hj+4J9ODhhDnLYAJ2/+fYb9uFH31Wly7Ve31hVdYvQbNjv2P/+W79ld199w+68/qZkJGvri7a7u2PHhyd2c+OGtHtU1Lhrvf3mW+73ET828xaGcBGPWanoUkyOjg+VHwtBg4cPaA/oFlMMSGX5Qs4++fCBRdJJPYTAsEFCF/p9Qe1cZ2avbLBsYBQuCMhxw0G/u7e7q0NG1ohev8gVRHXxbLiZbFNOR/FcRs8FBAs0vNjWEbnGfWAz46DD8cuP9GAI6TCoe0anVFosaTYHVEcaii/oiiNcnUAUgKXhS1ycnthcOmPxVE7JLDyjGGFQQFCwfvTRR9qE2OQxf3Cb2fWs3hfQxkjmK/NJnhPWLfsMzHGu5a3bt23r+XM5MBG6gfwBv+Ojk2O7ub4paHDn4MBu37ptT58+to3NNcmLLiuXOphZI3yFY+QDYydKx41WsmsLi6syA4BQcsmoJJWyo8MTreXPfvZ93W+6tRePHqmLxUZPvrNsllOvintgXiROJAt5ghzkfltfWLN0ImqAjzg9Pb7/UIENNAGpTNZql3VBrEDn77zzjuB6imR4ILDC919sC4kichH5087erlj1FNM8w1hEcshtbG7qMKZ7J1sYeJJULkXXXZzZe++9r04Pxy7IeOlMwoKEXw8mlsnl7ApfXzncBWyCqft0JPOGvghVOGxFtH9yaMCbYY2JvANSFImK70ChrICL86rdvHVDHuHVWlWFRD6Tly0rKBISmd6gJxkMUL0MQHIFG3koYqaWy6TN4wsJZmX/pUDMJNM2mk4t4J9Y9dwVnWPGNxOPJWPInHIuVaY8Zx98/JG98+ZbQv/UCDCHX17WfoaedPfowOayeT1L/D2/Hzj7cPvI8sW8XTQurH1C45GU5SoNI88fRR97GIfz3gF50AFjYM8aAbFLQvZDPjbo2XDsyGwUHJ5f/i9+ZZrK5WzMcNcmoqwzcOUh1/A4n1c1toF59mXN0oWcPF1xMRDcytC627Uaw/hkXBcZ70/eFBeU1piEeeBdPixVHIsA6A1HHgbGxGahhaJ9h43L3NYfDdpCqWy185pVjk7s8txVhAieEfami0kxi6G8ryyvyaKt1+0pbktWWdGE5lNseNlc1objgfW7V+Ydj+0Ev8dkQhsSeD7QFyQTVfSYLEA4SMXtp//Sl5W84PF7v79pg3FQO1/eWYcHA5GZGN68QGNArO5c9lmr2RDk9eLFriVTOYVEY9sLxMHchAWs7j8cVpCAZzqwB/fu2d1br9jB/r5N+B/B0nTjyaTu23A61bwUP1sSP6i0IMGE/SHzBcea4fk8frGVmUlQsdPdcb2YBcbDUXWD7UFfrjeFa5cloL6rflcGAPMLZWu1uhbLooUdqJhB/I1DDp8bYgNV4CxwmvdPtT/T+ZKxeXB8ZPEID+hY5BZkHujWKBzogplxRANBe0HixtXQtnd3rZDKOW1eKGhjz1RFmlxObCp3oYmfEULRjncPdajSAbQ7zpCehylfzMlm7/ysat3mhX31D/6V/diPfUmbF0bxzJqRG0GioFJ++uSJHF/ANYECBwPXXSEyV2dFxTyEpFWwnWeOxAN0WyyVJRnr9Vrq+AOhiGLJ6Fyd89WZikcgXbqutfUbYv9OfWN1hZ3eQNX1zVu3lR5ydnKqxBoOTe73ztae5Qo5zTgPjo8Fv/P9jEI4lHWQ+wk/P7RCLicSxe27r9jezq4lY369d79vJu1ZsfPqud28sWnf+eY37f3PfcH290GCkoJ5vaGAnltY25o5DSdiCeMFnEI8jyYcr9Kpzzk8eZ3dIO9zd29PyAXIDwbrHEbN2oVMNHh9DjcciZCTPHn0yII+iHV+a/a69t7nP2sffvSR2dAjogizPmDM8sYN233+VPP5fB7v34GdVMiBXXHGMnMF2378VLZzOAnFki7wQd2pTW11bcnu33+guS2F6+1bNzQ/pFDGAe6y6hi6QH2lYk6MWN5fLp3W30PMvLyoXJPpNq3ZqtuycndRI6BKaFm31VVBViqUhKIhhxoM+5qHegIx+Zd/7nPv2fbBkZ0cHEnywjOEkQqwN9FfGHqQ51qYK4itTIEAGfHw4EAEOuLtPIziYM0HQTiaFg2HFbfmBUG8gDlbNK+fIPiOnnM69lJpQQX5MSOdWNwCflPgfC7Pe/Uq9xNiJ/tvPOXGNOyx3HsQB6whCYIgJ5q1T+cLisHID4cq5GNec8UHKM1F5VwFAOcEzOOZHA5kBmiW0QbjIGl9EwlFuuUKJcsmC1Y/wzTiwpLZlHkjfuv3hmZjn5VyGVvYXJWe1zecyNErkUlJ24xFpvx5gehxcONOM7piv8XXfGXJJsOxVfaPdOAPJoySsHn0O4s7EJR4SpyhKJ10Fv8Fn0xtMH1gn7y4qFh5oSyVBGO3/hXReGONMzz/x9/77akgv70d2f5RpQIpgWVTGTHTIsOPRHQIO1FErJiWK1+PhTfS5ge5xBsLSV82IdINcTWbT6OmC0oEG3qww6N9vVGCb2/duW3FXNa2njzThsbsgSqVm0pqPe4kVaj86Nf8eAEHlCxDRBKOLal0Wpo3NrjKyaHabT4wmzkHFnAmszKYbsQ9tRpdecyyaKk6EEzTucrXEXNsjI+HjsmYLmbtx3/kC2LLEXLw/aSmMzYvBwr/d51p56VpA/MPOjSqRh1e3Z5t7+y5gymRlg7MGdsDSRI6MJIEw9nRma0uskn3ZWAhgwnC3JmPIjLcAAAgAElEQVQj4605ZaPYsI/ufWLz5bK6CUwwCHyXw4g/oEIFk3w2NiKMCCrmOnGYcnDj7EKXyzUsluetXruUvguoDgb2l370h+3T+/fF5tzdP5QhOB0A5BU27mgyYVfDK+klZ/ZoPMAikCHLGPYt4PFKQ0eSSb+LcXpKBQ0aTLqGu3fv2gcffCCZAevw2YstvR6FHWtHVn2gFTh0Xftvci15GPf290VMYpNmJkesHQejm887SvzZuQs7Hnab9uEH37Gf+ImfEOP8st4UvEVFy7pg8+J9p9MJwcPkQ/p0ADnWpg6GRkMbBu4wsJKJt6OwjEfitru9bZeXpzY/NyeN8NFJRQUFiAPe0rxOMZ+350+euc6ZrjcatBGIRCYvM3dgdNYpTM211WX7+ONPtPb1LAR9gvQG/YnkDLN8SkgRrF06YZmV93p2Vr2UKxazJ4/gVswu/NeFsN/Gk5G6Cp6L0cT7ModS1mqYtprpHnM98FPFXYceCakFxcN8qQTg4bJs+1fquEQCWl7Wz928dVOQsQzGrwZipuPoA7t5MO6rE2akwQyNhQ57XBFXRMVNnV6Q9f3666/b8fm5tarnKqSw5UPewTWNp7KacR0e7lg2kRKIRJEM8sPhLcZzxKvEJN5HPJGSS5SK7mueAdeN8PSPP/yuCr8rJFm5tH53PBSR7APNIt00nWEsmtJ947XL5fmX3AIKXRzEgIkp5BlFwQ8RlB1H/gI50yPNM7NO/p0vrtlM4sT6FUnrytmfQlxE7haJR21rb1+IhQfSEAESPr/t7byQ/vXua6/awSEIyandunVbzms0F/iPc8AwdmD93iODFT1wIioGNTpkOC25fE4Wne16HTqxCpjYtcyJZ4vPSnoQHICTSkUFFzrpb3/rG866NZtWqDpkIFjkDx88tGTKFSKZlAsnh1nL/sCByihjrjQvGRHFBOQgGqurMVaMYZvLw5GBpVyzm+u3rHHRtFg2Zv3JSFyKQaOt2S2IKi55MHPZw9kvkOHxO8iBvWq09b6HPo/2QZz3uK/8Xqxxhx6fii80zfFwSJIvdObVZkuyGjp0ZsqkJeEPz/rFuESOXTQSAWRARLD9vd+ewuja2XquA5SNAq2fZh7ALF7cejo2v7ikQwzPVthkQFq4FEESIR3jsHIsTRRLg4XQp/UdjVRVnwlmcZTruVJRmaTE98yVF8QM7TYg6rQVMXZ6TlZd0oLeiJFuODeX1wUAXmoSyRZNqItgB+Zh0IyEuCefw61n9oFUfGxELFIe+la7IeYpo0+YZLT2LEBsu1gkPJQySsY+D/emhaJ9RdKYmE7SP4ud4Mybd3aYQqbgRtCZ8h5hKXskjfHp3+lM6/W25C1oqeRTGwnr8GSzwHeWLxEqFCGXtk6rqRke5CaqfqpHHhD0VhDImo2mZCQX51W7rFetvFSyJcwTRiYdnYtOQiri5kt8OdNvCE9ALkEt0GQyJticKp8DjD+nEECPyPtzfqYYA0yc1+dSWYfK1tNnun7MlLgOfMFcBCqEYcchhJarmHMzWK4Z1wZpFPsKDxoPK699en4m+A+vXR5cNlzgS/6u1WG8sG6f//zn7Zvf/KYgdA6KVMaxmiEiIc9wrGrnR0yXxpzxkw++IwLBT/7kV2x/e0ssXQoYHm4hB8DIg4Etry7a+UVFbOtBfyQNJsQQrgf6PlkodoHBUupQg2Fi0o7kCHZr44Ydnx7ruqF55MMh8qaw4P1gtXe0s2e1atPmy3NGRlw8mZKeGmSEAOulpbJj5rYa6l7mSovWrp/bysaq4g9xg6H44P2yUcFsxsgeMgXjgovjEz0rcvQ5PrHX774qmJLUJP6sMFe2WrOmzR4YlY6NAhmY9eOPPrLeFQePM/rmS7aUSl1JigWPtIc5OUiW8mV7jn3/dOu5iiDgaeaNzke4rrk5hyjXC4IL+bAcpppnkdLRcElOwPGe8dRG17+Xayaew+hKTGr8tDlQmvWaPd8i2WgqNUE+mxLDk+KQzbJ56eRJECFzhaQFPLiJpa1LR3tWUegzs2p+v8zmFyEokgfrAulfff1V7R/k6GKtOrdEgdAVYgCsCumIa7+97TJhpUbIZqzX71irU7dXbt8V2oI2lVg8TASePtsSmQeizNLSop490CXGSblsSn9+fIR/7MRWb6yJMc51xTVpoBi2kC2vbdjz54+lhqBowgiHvRZGP7A4PufcD5j7vf5ARSbrg0OG0dvW0ycW9PtUBBC2EQzGpCWFeMfz2KrXbGltRfdhlrSk649Koee8nFkLkL9AQraePbZBt2PLoFLE3cF/IZYtHrOzyrl0uhBGaTBErgqH9e+saY01aCACfo33fDzbV1eWzqYsl09bq9k2vy+s/YGIvEDaEaEqh8cqznd2d231xobmqHwYJC3sDXAqkB9mM1lF0THDRmaGkQbFNw0AZwQSrGZvIBllLpO0sNejjG72/D453hNn7gM3gufWF3SM7suLS93rmzduWQ2f7nbDPL/6a78+ZZ4miAmafhiR81jMP7o2IBY6HcKHs/Ml81wTaIA+Z4cHaeyQSPiQ/EJgLUyjYfkyxIaBy7yJrkoDbzQ6GN4GccwYqELDuBw7Q6AAGLYeLPCiuPgEVKWm/p/KzuxH0vM676f2fe3qqt632Wc4pEiKFCXL8SJElhHYTgwDCfKPJHdxcuM4QGwhF3EuYiBXDnKTiyB2nHiJZVmWxXWGw9m7e3rvrqqufd+D3/N2TQRHspQBBEoi2V31fe9yznOeJe1mCQy/OWyAGLn05ybOwVBM5gY3blzXy/nosw/t9s51VYcw74B80fkRAcTw2ecNyiOYw5qqolmrOhcXid9jFk3F7Fe/9fcdlPhTePPOU2PmnSl/ndsJyui+VheJgcuUg7XTHdqz5y/0PTV0X8gr+LfXbrnLfNHp9bg4mF0GwjFHsQ/4lP1Kd6rh+JVHLiQHvo8Pq7lO15LpuPVGI/mTBr1B643ZCH3B8FyKMw8UfLR1Xon6gTPwN2UTonNFl7b79LkYg1yeU9S+Hiz1YtoEcjeia0DAv7tnhfU1kddKZ+fSeuLNy6ZjEwvqpVNBVzwaW7le1QUrpnWjqUuWboALj5ne1772Nfv8wQN1Gxx+0uuNR7oImC0zc+SlcMjPN+ZoMtOcFUiOBBCkU2youS8r0ghch+hY/+yP/9gazZ79yj/8NbsOA3fQF7u6sLTijCmmU/1VRUcMi8GkpZNZlwDUbokliyGBDn3kJ11nL8hGw+out0C+asteHbyytdVlaQyBQZFlMNM5KxUFaQKNw1XY3NmUjzAHNf8buRhzpEa7If4C3rWsCeY3pfNjW17ZsmAQhqZX0jDWgaQgybTIecBqkDJWN1elPeSifPjxpyL8cMlkMmnNoLt9r2ZhzPzqOhxcYsfNm7BgvxAphA4Edj1zUd4T0rSltRVnfl4s6hKE+HR+eqr5FsQsuiDeE3NR2PDwMBgF4GQEusU8mso+Egm+DnvnwsymQL6S1h32tb6Z20pXfcWwD3iD1u80ZSKzvrVtg2FH8PCgP9Cz5jLGMQqmN0Xg0mLWLko1jYbQ0jcrJb1XCDmYuijQgPV+VTBMxgMxO8UYjUasW2tovkxxRreYzOWs3WBmXLJOqypSHgUwzH8+P5+DsPSDw2OFHEDURMpCYYsm9mR/37pDZEqQ6Vq2vLZqRwcH2pMUQoTIZ7IZde+7u3syM+B5PnnyyNlamt9u3LhrRXKLa2Wdf/y+h8yovV7b3r5hL/b2dO4w8yNdCfRunVzhwcDi7Eu6rcuy1YkPDAfkjpRK5bSOKfBBRkSwW8yJnawIQ+bfxzgHEc7Q0oiBv9+ooy5wZFRGgBMPFn01S4dj5oH8Fw5J/sY+73cgjhXN4w3azRs3dKaQBww5DgYy7+HW3TuauZZrl5LsZJIZ6/SadnruspHHo54sAaeTqbpf0E8u0WxhUQUrjRFpZowPeW7sA34v2uuTU8IC8IAfqaim2M7GEra2tqzO9LJWURAA1og0WTDFQ7jtBQIq4kGsDvb2dQeRZYtOHAMRTyis9LLxYIBpw7+ZvfPWW3ZydiEdXowAcHzDfNiXha5u8UPh7pF4RpUShACqdQ4h2ePBsI0igB2IbYdswEfiAHoeAqRJGlAilt9u3rgp6AHICLIQlyUUfeCEVBo/1oG0qp1mVzh+PImsg0O+IqkH3SbsRgTZCOJZiGidMLZnvsJhCYGiggh3ecX9f7hqdNt2UbmU+Pbs6NjCEJQgCg0d6YG5MZUKlzNC9Ug0bP/gm9/QcP+nkcb8cJ7pnIAEq5VFwmXYwg8VNq9yxpHsTO3xk2eaBTQ7vatsx4A6nEanZUuLKzqssGoE1sJgmkOQy0Wm25dl21pZ08I5gp6fTOgi5qBKJBe0GLWgkVpUcVAK6+9x+fAf5qocdkDwHHw2mYipR7daWFpSccEFx+H89Pkz6w+ctpHL3bHzsLm7lAaLKs0fRirhhOzMTtDGYf+FJOJgd0/wDuuJDcX6gB0KvMdaQkfMvIKiS/PThawu/PlG5vdgJAANnnny6emFBPjS5IUw+z6R2wqQEesMlxfm5DD6uGS4ULmkyPw8PT6wP/mTP7WtG3fty19+XwVMNpVQAYjziqwNI2GxivlrvpCz8aivzYJ8gQEb5hA8S2zn5j7QyMK2r2/LTJ7OtNvpKrB8fXPDEqmECBipWFSMYAgVpM1QVPH7LjjYFxf1885OTlRQ8D1WlwrW7lNsBuVlnMgm7Zd+6Zv2B3/wB+IhpLJpK11ciEzEmhhM0SX7bdhtWxDz+JQzjADeu379mg5piFQQZRSe4PFbtYXHdlieqIsLi3ZWKmvOfHx4ovHGtTu3dJjuv9y1AAQ2n0+uW1vXtqUJlOTmKrwc2Q/rrVy9dJ14alHrBwY/xYI/6NE6x04U5mf96MwawJ1YdtrYBmOvJbIZadsHnb5dHB2pgGJvcfERVchBznyKmR8uUnSViVhCFxlscEiN5cuywtmv3bmhtQaqdFkq2/rWlpXKRa1jxloUyjdv3RKUR4GeS6YdGQxESN3wTEWj5GaVil3weUE8kjHLIv3pdTQTj5G3yYhEb3dq3lDQmo2Ozh72FBcR7NvzV8eWWsgIDYiQkhIgf3ci/SuM77Wdba3Vi7MLFcV0lQx5OONg5vMbksmMkKhmq6K5H6MSumQKrnNmfVEXiA3z13tlKu4PR+WOBkLGOUvRS8YnRCs4FLxnOf7EIrLgpDC898YbVmlgDdqxBBasfq+ISl988UiweiaTtJPjQ4v4XV41aU1A1pBLOc8ZWbB/4Yycn2G/55yUlhWfht4DRcVQXSB7gPk81qm+IEgn9qYhzedJwto7Orada9dtMbdgHdldpsRaZy0gzcFjOIWzXSZl1YuSIxFNpypgo4m0CnrtKY9XYSGsBS5JGhx8k2u1tuSLZBrH0gsKCDk/ORM5b+plz/TEc6CBI0gBljxNJussHAxLuofpv+d3fuf3ZuC+zHXuv/W2tRtcfFMN32XRh7NHMi4nj4MDlxjfaBG55CBWHgQHLDMF4BDgx1f7+7J9CwUjgt0Q/rbQNGWQE0R0qGKAn8Fb9vDQVpcJK25qPgXrD09MrNWo4Nic6Jdw2oCSD3RE58z/T0VEBwi7i82ZzcNAa6iDwDRCNnW4XOCYNJtad8SGm7gZHwnyVywvKnIuAyLoWIRg4bF40P7xr/+KS435Kci8P9yZzi9Tdaa64GqCN+kYFTIvKrXJFIOEDIJ6YAACKfe6bhMCoUAAo7PBbSqcSDnGmMe54DDrW84vifzALBN3HmVQIlGqtwR5MJjnO9IZlKqXr6OFuPTmcKPebyppjUr1NZzHhc1l8cFXP5DvbbVKvFJUDjjM0vh3eYb8iUWctyUuotLIVp0FHzMHLnA0qRhpULDwLji02Lgc8gp6l2YY3S0JNnFdKjwioC+XBUoVj8MJ+juKqo66aWY8FGcIuSNhvzRsRPvxvtg8FHmCRgsF/UzmmVwkjz772P7iO39p733lZ5Q/iuOS+zkRbTKeFwccAnPWGJ1pA8u12cwSqYwOADcLTupAnkeiMW8CdamUyvbo4efOy/dKFgN0j257IY1VZdoOMQcfjeQpyvOg6j49O1UnDjsaFEdB6eR3wtK+uBC5JxQLSY/H95OX7NmZXdvaVkHCmiN0Grb2aNhVQYmpCu9q7j997cZNWSYyb6MgoKOGzY03cadRt9XVTTHxIcshR2Evjj0zQYlkD8OOp9MRwQ6/5kxGZDigZJ6bC7puiywjQ4JGV7AaBBkOU0Y85WJZawNZgwz70Txz6E8GNkEygePVFKlcT96zLlIRKcVQRgbzgo4Z6kjB8yH7wQ9+oJ+FYw8EOC5WPhdG5Lw3JBWsW84kZsSC8ftdoSQw0VmD/Fzmv7x3oF3CHPjnOBtY1+hoR72hiEs0CGvLy1ZnpEL6COObgN8WEil7/vKZ+15DlwfM/t/c2NTMbtKfikDHbJSRyLtv39eeeP5yV65G6BZPTk9VZMJbAfJlfVN4gQhULssiEeF7PhwPRGIkc/pgf8821tft88efi0Pi0Crc52J6R0fHZ1YpnYvrwvwclyMcorjsOOvgFMDvoFNutEGJYLROBHXCT8hnIBwNVCgAPxPazrVJkQnbHF0/fshcYMDZFCEunYdma+KyaRnBZXFRGrt4tslEqEaMAHY0pSPHNcFxiPMfCLp4fmbtWtVmkFxHE61l9KeMEIQcYJmYTNrjJ49lr8i5RlHL+cE75FKl6eP3c+aA7uzcuK69QZHFvsCoptHAIhMEsKIMWRQnmLbw3pAEsQbwlaZA5FLmP0C/skmlLPB55Wft+d3f/Q8zSD7EXK1sbFmHSDJcPSIRfQiYoizi4WhsLVx8uj2ZEzObAOIAGqUiZQMwm8AlR3mikn+01GnxBSEfBMJRq3d6qgrGg45gSF4mkNdsOtElS9XH3EVGAImkqrBi6cKW1zdFgZa+ZziyGZvC63UXc69vY5/H4sxy8D29uLDFzKIOYc2AgW0jIdlJwcri4PEEQ3pIzBMET/fqShohQBwzgkI+bf/0n/yGjM7/f8LB5/NSl7dHZ9rUwcXMBd/ieWcKoeXjTz6zchlq/DUFXfc7HTmWwJTEmQMNGxA6CxqvUAg+QNlsYGAZni1VHiw/WKGV0pkuEK6n5TyswAt1gLx8CFZAqzw/UhUULTYev06s5xLifc4JOOFEWgxRKj9IZKcnV5FKfpeCQuHDpYIPLv8O8CfPE8cjLeKZRykvzLeGbWDnlA4ZFjXPiHfCoaFZusdrPeZmV5uMfx+PUJ4f75f/zVx7Hp1EcTIYDSwcYuPBLq6LGSwSCU5HZTqjmczy53KnZCZj+y9f2PHBvizV7t67Jw9XdGydwUgxW2xU0eeZt8djsqDbWFuxermiA4h4QT4DByAHxmDIOMKjC18Eh/FQBCOSXG7fuSOdKh0FZCpnHk4mO0WOO1QIbpaxPBcUZufhsDTRVO3M8tDBQaJBc8slTNUPwQrGO+QqTGfJm2SWy7uIXRmRk6nJTDebL+ifY/3x+4sXVdva3tKoANQBCGx/b0+HKtKYTDZvZ+VLx2w2r4X8pH17VfWzR5dXVhy5JxJRMcS7mz8PLnbmZvxv1j57uD8aa3/BIGYN375117733b+SzrNNCHeYDmKmde+b4H3KjCsj6J81BdEKRxtCCrgsnr/Ydx7KV1mUSF6Y3aK9ptAqVao60DVWCgRlBAKiVrp0ySWz8VQkG6LPuAz4w/tm//MM2FO8T4g9FGNcsjzXOelsdXVdyAqJNpBd+Amy6KQA8ExsKbekIpcGIR7DmrNiN27e0LN3tplogCMWwDmJwIQAJisDfQbWQavSsPW1dSexG480j5zHHMq/2TuxQoF4tEu9F/YmsZO4NRG+nl9auvrsJukMe4TvkkpmrXh6JIvNmWem0O6nT57Kr3p7+7pm3zBz17e3rDuYKJINFj1NC/tpZXVZBQ98DXpvbE0ldbKJnL5onpRNPZ1KE85+lRRQ0WaLr2f6XLAQL/l+c0ei1xydK39b5sOcWXw2iEeTTlPxnyQazUYwhYMqjKTSoAkKBuz89EzviQJ0YTGn784/w7s5OboKP7nat4x+WAuck2hhbcLvCzktvy8g0hX7m4sedQgzXs4C3OaYjT5/8tjlnNJARiI6Sz/75BPpeTUzDeJ/y7B6OJY7DHBFbjHv0kAIAe65Af3R8b4O73AsbpkFByGxmIHfuODA1NErAbvABBwMnDQjnkjLTiokw3PU+FNVVXSTVGQc5FQjdIVsFqowOmMYdfffuCvXDy5nKk5eGIcssCEiewmfO8SWJWWfls8vWOUC0W7mtak1G2R1a9VePd+VPEfkmBF0Zgfh8tJn2FNJEI8o0+z2ndv2rW99w3x+xzb9SQSkH92ZNrVJOMyoROlMMYCAIIJ25eHnX0hnitk9FTYYPL+PwfagM7hy7ojpGUMOUCExQarht1IR2nhGB/Gjzx7Y5vVbNuq37Pq1HZt6fTYdDZ2ZMzmSw770u/yz6KT4zjx7PgydOlWwNjBECBIl0mllR4ImEIILBEvhwpxCCTDk0cKQpXvj+5ABurykz0tHyecTMsDnTsZttbBkD7949NoukUtPB3LdRYFBYhrNCDWP6+dhQ7a5s6ODgHgr1h6kNNdBRCVJACGBhBIIYeZBiC/kMa/m/HR2VHcOGWjr96JdwwD+wScf2pMnz+zd9z4QHCaYfzxS1TtnHgOFIUbnkEJTBytwZ3tLm5SDmMuCEAJg2XkWInA7lys6uaNXr9zlahMVCnjecjDxZ3VzS248EEUOX73Sd5PfrhJqAoKIubAoHoDYlvPLVm02LL+6KjE6ma90hRwIzLyY4wB7icQzHOi5chDTzTRrTb0j3h2mAMyVqcRv3uIADepCb1TKggZ3bt1VN1ppMiuuyhaSZwlLH8IQlTzMezgNQJ+sre4VK573TpfQbdRU4fNdYXmCHsg0BPjXS77kVAUxZhQBXGs6PaWUhBjN9NsWiKUkXes2GhaJR/S5ea+QZThjXr061LOfs/bR+OVyEH7azo/ZfLZ/fCSUjFlzo9YUs5kuBiQATkCpVLziGkT0OecaQYiLKztbNuj19L4gbM0F+fw+ipv8Qk5nn5Fy0iAxhkCHgJJeCEvgzMFwg5zkSrlumZyLcJs/n2QyLHgd0koknbEKkh3Jpc5tuZC32mVNYxuCKVZWXKHFuhASkkxZZziwMtGFxJItQpYjsSYtbgoMYvKmueyBj5EJMVoC8SIQAFQBC1dQrw/ee98+/eQT/fxEPK19gOXlq0MUBX6RnDhvOdNBJem649GIDTod6wyGIkDVqhjvO5MRvv/hwaGMTmC8so/kaY4lQyAolIBigrsERQafWYxoyJ2emRzWKPwpRJGveWxspXPOKbP80opbPzOv7DLzS4vO8KTnkNOl5VUhMxC5lgtLavJYi/x8nj3wLHPiueQOWR7MegiyNCPTPsXPvor/0XCirh++EKRHreneQJDuCWhmFEmoQzY485xbGWk3Q/vWL33TPL/92/9+BkkIQsUqba2SP4gJosLApqsoWjAHFZudASysLeagnXbDpqOpYMrc8op5JmObYUMoo+S4/CiBMtFwyv8xGLDy6ZkWq5eOAwh1RmLU1HauX1PFxGX8cnfPYumkDh9h03j4kimHvRx6TOQrREdFY5q/UmXkVlakrwOqOdjbs4nfo8XP4qFyYYar6B8qFizsgBYbdcHGQAXAY8CRsVRCLMJ33rhr9+/fMz8u2j/FH2QMP+yAhPEzlRydKaG6sg/rDUTg0svw+uzRoyfWaGAeMRGTNpRI2tLGqgwp2sWaNEyb2zs2HM0st5SxqN9jTx8/tngia/F03CY9OmmXyHDn/hsSG8u0OhhxOtPKVRgzgjLvTJUdEgngy1DEp8N2MZuzSX9sxWrx9ftleF9rdgQzLuXz1hsPLJ1wWkdkFVSizK1hGCKKr9cals6h5yuJeSj3RTZ4JKyiC4kNB6MOhWxWs4y6HHsSMkrgnyeJIpGManP2ukSghbWY5x0pzjnMdkmK2b55XWHS5yfH+g6D/sRmwGzZBTcLDnisXiuJ9t/rOtP4xaUVISQf/vV37MHDB/aVr/+cXG/GkJ/8fsWHCeIhQB3dXogulYBiZ8RNp8xnw/ELck6pVFaOJzNhOo5Go2a3bt/QHOb44FDrkI6KI172eYmkXVTKinEDzgb69Y4mdnB0pI7g+o3rdo7kqFhUx6l5U7dv9+7eEwTM78Av1RPwWvH40HbWN63SaNraxpqNxj2RoaYev7oZoD3mu1x+wNi8q/2XL21z+4Z1m1U5ckWRREAsItkECVurLfSp2+7pQg/5Q5bM5ERk471x6G9eW7V6uereMfBxEMnTTN3yAu5LXvJPppZNp8yHtrBKaHTXsgvodZk1FzVfp2CmW2Q/rq9t2vnpuYoO6FeQpVjHdN8gF8SeIe8adRpXoRh+6YeDgYi1ByMb9Xr27pffsxbmAMGgvdzbk2/q1va2usAK7NxozM5xcpKD1EQWkUI7gBYl/4iqMEWXSsHC2CEEvNwbSr+IkcmQFB+CHkQsbCovlPkaRjTA2xT26SScD9fRMdNlpmlTErYi4nJkM2GZ9l+/dc/a3ZFMTDyziS5YgiUEU0L2OT2xBI5lobC8tTnfQFHQXTOfBUVMZ7JSKET9XgNAUPMym1khl7M0blOgGDCiyYwmFGGEPAyUr2Tvvfuu5pfoQ7mYJPkKIztrWSKWkkTxBGMHJHboiL0+y2bSyhBGLYAMBZh80Otofgi6RsfG3Da9mNeZvrS0piKJy/L08NDKF2fuHA5GVDCj/JBBzZXBjYICYjHxOPB5hoCG7zEEJNKEQqGozhocjDg/M3knUaqVKy6kwUciWNbqBNBzr4DmSJrZsHatocu0P3EG+p1OX40fGvLlJdc5Uzw8fPDQAtC8whA9/fo+xPchy6PBIo6TBCPmyrCDIVkGmzkAACAASURBVGPixcwewhnN81u/9e0ZHRnsQSV6kNUWDqvqAiarVsuCYiB4QJ1nZoSfK3opzwzLPr89fvzcUrmcYCwuOTY2uYL8DCwG09kFEZdgYQKnQVXmodHFUAEw51tbX9PD4TJFeiPrtqvQV+aCdKU8cFpw5VhyOV+xGIFQiVmCODCP7IJazaKG5SUqdbGsqhbYSYzNK4iH/82CwgycATqOJzBfv/H1r9v9+3dFAJhT8/+uO/VvX6aQNLhMNTO9YgpzmUrSo9rL7NHnj63Z6lok4vwlMXmXb2etLGsv5hRAi4uLhCyHLREN6fmFowkbTgaWCEf1zx0eM6C/JtYfVSWzs0Qqap1GW4UQ8UnMk7g4WMgcIhA+QAKo+DnwmJtlsjk9e7SPDPgDs5nLO/WZDgRcrEAN6FTI+KSDYq6rrEXMFCZ0gx19R+Ar5pSF5SXJO/BeZg6TTGeFUtBZrm9wESNveGGRcOJ11cfPp6oFKqJAYbY4Ho5liI3pO8Q1Nmw0FLRqqSjp1dTn1+fG7xYENJOMin0K0oCZAxFtdJp/+N/+q7rvN955181hJjN1iUB1HDZIDJAWQF6iy6BAawCTDoZ2684dFStiNjLzkZ4Z7tZE1T0HHpehg0JDmnHSEePxCkmIqMA5ugDJTZrQQEDoAXo6orS4sOlUKCKRBdDp8Uw5DA5fHWoODVEDg41ipSrdI2tvbX3FDnYPpL9mLsZcPg2kGA2rq9l79lxewsNuQwcgyAw5maw7DsczSGypjDWqdeeC0x9KP1coZCWNI6kmt5S3aulSpBXeg9fGMkdBR7i6XJBZQ6la1miCcPdiqaqfxfwf9m6rcalOnjEFRfHy2rIMNrptGPy8267cgoLhiAxGQn6PrPnY/7lUXOs4HHaZpAF/yD598LlM6NE2Xr99S+EcWPjVmfH7fXZ6XpJ1pLylQWjqLmuXuRlMYcX+KRVoQY45qBakOsBlLOBTcUNBFo3GxUzlmRD2DjwP6gCHgDVPFxjwB1REwf7leehySKVFFKOYm87wHW7a8vKK7e8fWLvTk3MQzGm8dzEI+eijT3TOUuyub26KvwI/gGIMrekXjz4XESeVXhBMzoW2upizfCZlE7rpy4qC0tdXlsS4Jhv5skSOaEQudsy7kSCCZNDBHR6f6qymuKGzJou1QJA62ukOEYR4Uyel2ccUBwIktq0UrHAG84skCkFy9Fv59NzqFed7ns3lZdHHs4EhzbkLue3w6NBePHuiFBjOWQrr6zvXNft3eyjnZu0goiRPxeKWXUhq7tls92xra9tGk5Gl0ykVNED7jXpD/y6jQ1Cbtc0NnS8aH9H8TWeSWWHOcnpxLgtPmYuIoZu2xaWcCnd8eSFRtWpYoS7J9J8zK1fIS62gWb3mvUNFZhLSzpnMRYtGFc6H59vf/r0ZUAyXKVo9MO1YnGQQOj4G3gWxldBE0omAewPv0qXgWwt0S5QQ/Cw2ChUbDwUM3YN7jCegasACXjlG8CW5DDHNhxkIxi3CDcnuXScKnnsdcskpGulKj8j/5gWz2Dng+YIcjMCOGPTz8MDQuTgYDOMlKalOpSIphYhIsA3LyGT6smbDrBlIcdBti+wAPMjm/cWf/3nb2Fj9yTaCbvRi44mbH80dkP72ZYrsiA0BnACbl//s7b6yar1p8VjKxl46oLiFfAFTlovfo2gwAGHgB94R1RZFBd24g91ygq9Ozs8Ey1FdwpQkfqnTa9l0MJSDDQuQRBb8OwVr+TyaT1IJczgrLg7T7ErFrt285RLuvRRFQ8lZcAkZi3EdFeOVjmxne10uJI36pSwC/+zPv6MKT1Fjo7Go6fzhUqIDRbPKAczFvbK27mzCJkCjPXUQLHAPzyAUlGfx+vqGKj7el4LoO113uTK76XVtNvXKoH84dNVxvrBml5WqXZRKFg5H7dr2plIz6OhYL3TPMEo//uj79uZb78gujQMeGBlIlKg7CtR0hrgmV8RwkJNcEg0GFMvEhUqXNp81z8lRMqXo9zVf4YdQDSNZ6PZatrqxpVSf84uitHLAnFygMKZ7w4EVT05tOkS7mbZwJqlnQrQaB16/0RbEzF7jcKbQQn8ajbu/zqYzOSnhlcylEg74pf/jcOBnL8TjVqyUdZF70APH01Y+P5K+sVi6dLKjq4OLd5XI5uzk1GlT84t5G/Un1uu33LoeTsyLNTbQKCzM2dQW81kXu9Ubvn5PwMi44uzsbNqL5y/VyXDZgaBgIceexe4QlABjAJySmPWyN7LJmBjGtRajmEWRZjCSR9LDM0Y/GI3EXAZrwGfT/kTEEDosio294xPlMK/kF2yRWL1Gx3LppHNQglBzRUpzmuCwYEGY5hD8Wv2ujTodzcdIwQGWpCABl1LRFECjmtGYaWlpWYHYl6UTnYUQN7Hse/jg09dhFc7BjPl7RAlKrAVQHWkVPWZxmourYPtoKmGF5WUV/PPRB+/b6yParqu9woVCoZcH9q8htUkLcl9ZImWrbbnCkpUua7KpBE1q99sa39A5i7WP7WAkarPJTEQgZoRPnjzVBckZyuUEEYdzBqQQ5AKjGpAECgLJxKJhS6edNzZ2qwXWiMdkPHO0+9I6rYYIp5wRPh+fGR360GLxtHWHIzu/uLBOo2ixYNiCFHnZBYuGYiow2dvsdS5Dxhj899mIix7548BCkZjGC5vXd+RL3qxXrdvu2NAzdlyKHAWNX8oNPjjWk7zDxXRWFzSzUuRTePXmsnl1xDh58T45B5Qc46GAr0kZwvMn4KDZdNaNrD8QQAiXdMmYWxRWCpKO0ZCIHPo///SvZ0dHB2K2YXXWrDfVfjPgpWJDl0n3UTw/16wH6I0DGEu6VCxp5SKxUDAtM3ogYPwQL9AhRUJ+i4eJpKqJ+QV0HIrBqgtZ7eJSujxmJwyOEcVSkWQWsuo4ORw43PlSXFAsAKAZDhdguWw2pcNkLsonRUCdaqfjRMA+V8FenJ7pr2QJskjAw7khq62q5TLIETAXGMn2a2EpZ91mzbBf/tmf/XsSDVNBAy3+yD9XF+mPukzbmAX8UGfaa+B9C9UdrjSRa16rVuq2u38oh50bt29as8X8OGgydoS5BsPYsAx0ZIT+FOH0yAb9li1kcjqUIa60yO9b3xSV/Pj4xDL5JZv5/bYK5DIeqWrq4ATSH+iwwK2o1erZ6lLedtkETTY9cGRYFzYzbqjh2aWcc8Tp96zGrLA/0kVOYUKHQNdBl3v95k37+PvftYvzkt2+fVuHAkkPEMMwuA7GIlqMaLv8wZBmKiR9yGggiKwDQ/uYjSeOMFYGurkKrkaXyTyE98Da4g8IAkHzWxvrYsly0dcqXVmGTUk2wcdTJgRsFFh6VQUrY8j9cvelvfP+V6zfHbj4vXhU6IqHWTxJPNGQullmbRSBgoCjMQsDC3adyQWQPT8X+dScXQ2UWrusKhGGvEYKxZVlbMfIdCR+8NxCYRy8/NrcmuGQi9poqlDgvSKDgqiVyWUkN8P7lMOM2TEzUlJrOGAYlwxnE818OFCAlsf9oaXyCyLZAQ+CSIgkNugJCQl5fRbHiq5VtUIhLx0diBMSIt6NjDO8YRtS4AxGCsV+4/Ztq9XLVzNZE2kmiFdvIuoY/d6Affmt+4oSbHT7gtZjjErwlw14LRYJq6vmAqTAwkifd8+Fyr4ej6YqsIkMYzYV8TvyD25WoBPIUDA7h+SCMTvFHZA+BX0yGbHLk3PrjAbW6TnyHnA5LNWN9TV1O6R/JKNhFYFj80riAEuds2ROSgqgRkAjjL6eA9bvVZ4tcC+yL0zg2bG37t62xfyqPd/btfF0ZtFAxGw2kIznlAM1kbZew+Uhc/5QwNG9oRBgXlytliTrA+mCSwCBOZqI6LMxMsBF6unTJ7owIHqyPlrtq052b18QN3Kzzc0t8UX4fuP+SDnSy2uwkKOaW8ZCuCcRT5dUQSzWagjXrpkQClCYCLr6Sk0dVzQekRQKFJFLg26Ss7Iz6Gt+jL47Eo7baNxXk1QqVzVyY+1HQKNmM0l4sNTE8xouBi5jG5vbui8gZEGEQnvMHg54IKOOXBJUJKz/zplO8SEnr1RSMC3/fcx5OXNxfrg/gSLORiBQNE3IsEx+AHgkcMazFyB1ic1bLuneAHmykF/FJVnOFKactzCj8df1E2Tuxe9gosJlNOiKYX7rxk27ODm3UNArEi45p3IoS2ekW+322ra6uWKVMmYlSBvD5vlPv/9fZgenh6LlYx0HeeEGFHpM1pkbjJkFOrIOX5oLjpQJ+R+mkqJTY3KPf6fbIGOXYRgM2J3791TByUnHZla7SibghbOwA4moKlxgwPOLkqCVVDLtcilHQ/2OBeJ4wiHrNRvKj6PATDLfWlm20sWZdTtNu0MS+nAoxxbIE+j6ZhCJvAEr4V/axoggI89JNiQQYUY+k1h1ES49koMKySB4BUNe+Nmf+6oE1NLRXll+/T8X6hX5hv+fOec8mYDuD5s3Kka6FNin3XrLwdfADrDqfEF7tX9orw6ObTbzSjPIJb+yuiJJQCTKzHii6g50gM8MmUB2h0TL9bs65Ni8LPCl1SXZj6mAwPYtnlQEUw9nGoTOhm4SuKhr1RrkAWQebJiuBO5r22sKvX2198oC/pkNx1OxWcNUYd2+lSslsxGQY9cWV5bU2YmZ24dmD3w9FIyrHNHpxDbWnGFCCeJBwBk+uKxO55fLd+VzMZ9UbueUDoCZxlQzdYzyOeyvbW9pRo4dI1AawQocFGOILtOJC7SuwlycqHInf5ZLiZkGmxL2HxtxIZmy733nu5Ih/KNf/w1dvOik6eQQc0P4gLEqEhBMxC6G/asyjODQR4uJrq0IlNVqSdjtLlznGkT3QOeEMTmHs8fvVzJQOpW0doNuva98TS/6PwxKEildeJDTfDaxEJBv0C+nMWLtjk9OleRB3aWQcjRVdFaX0PIL+r0YfXBwIMfBQ5YcSrx1cwtph1AARRMA3YXHMDZvlJSnBXvrrXv26Wcf22zsF1kGPTNawIUCVocDG48chL1z64atbyyLbEXWK53q/rNnls2kbOYzXUC+0cT2d/esBykrEtQsm+8M9BmNJm1v76U6HwoaPE7hXHDBgqhQtGi+NTMVxSBD8BdwfCJcoYIdKC5WrbZgTQ6/VrNjl3QIsbjmg0Q/8pm5qJa2tvSePvzB9xUVyLoB3Zhi6CF3L+R6Qc0NQcDiUTyIL8Q4Pzsr2dq2CytHksGzg4nKvBHiy/13viRm8e6rV4JijXMuEBC5SaxiMm1zGYukkjp/SBYBWSoUsLjsi3tCuEeVMIpg2OILpNpERJB58uCBjGmYL0LCo7N6/2tftS8ePpTJBcgbLH7QPpAAusw+zYmkISl1eYwTEom0DbpDrc2FwqIuLPYUM8v65aVgUAoXTA7gF3zy4UeazyfjMWVO8z6Ql7F/JxOf+Bp4gEsjnUro4r8olYUk4g8tJ7rRUI1W6bJktWJZM1PIYBQCQMqgZxAEiU0Ehof/sbZKdjADQQqLgIoAijosZxn50R1zdoC6ZBdS0gHnFnIqKNtDPvJYhXIyFbdpty8WNtpX0IaXL17YvTfuOdtRn9dWFl1eKsEgFO94H2NbWL10STMEUFwcnaqIz2+saU8SvsKIE4QHkhjIGfC1Yqe9kGWXNXMFbq53OcNaFsTK9vf/43+enZXIf1xVC4xzh6qiWkO/iJkfNzYdFR8GmOIOuXwweSO08jBCmWf1HJNQEEDAokkXIVYrXcpfF0o2bivLeDHuvxL1eXVnSx+MzfL08RObIW1ALtEfyIaQGQxtODaGLBw+B7o1hVV3gQejctMgPUTG5/G4EiB4cYSWZ/PLVm/VRS7KpBbk8s+DWV1dEsmFP06Ib3JsYl7CxU0s2Afvv+0WNn9+lND0qiuVd64+pzO5n8O8MDElHWk2HDTd7PzfdAGPR+bKz5/v2v7+oQwkwOb5XtIuXcHa/GI2NIuiU+9obsnm5e9HAyHLZOMSYmM/tr6zYyGfV12cj2orHNfPomgBPpcD6GxiwYBXF/RogK8r8026t6nFU3HzeriseiLPIH8CTqUbpRg6LZ5b0Av5o6vCAxo5c1PMFBjJD0ZOq0cVye/FixMYkY0PE5KNIJnT+YU6atANSRB4v3yvYFiCeqp6yBjZXEHviMqWS5+QAOBATBTY9ByiEEXmchwcWDiYlUMYCmh+CnmDhBy6ytmoZ3/0h3+k9fvm2+/KdxekIhSKST/quoWxZF7E5kF6oYhhw2F9yeeE+UseJcUeHRaaQ+fTGtPzhbWI+J6QYqDmvZekJbWlb925viNnHqEp7a46VfyIMfqGpLa1sWXRePQqQLms2TQEEAedExbuvKMhgqMJhPENfAarEaIOB56iBOtVwai40xAiMBjNrFIqmiHj4RAHmYgg4h9bNJHSyIMiQaHi8bjWIAUtWlESVG7fviGt3cXFpapygpcRz/Nesb8rn1+o4OC581zQmVPk0PUD/8nrGbecZk3OWMxqUQpUarj4OAkD64W/Aq0DOwJNwvo/PjxSdwI0DqK1vkFayUgaUAog4Hkg3330z5GoZXJLKrAZT927e0czRYprPgPjFeaSrE/+IxlYtmCTKefdopWKNSFw5G7i48zzBp3jHGQ2ByzPrU8IhOA+uv9WW2cTXteLmQUdsGTrsl8h+/HvEycmljwM30bFxhAASYOJpxV+wMXApYHUD9MbLnlSW3KSthV1WbpCIy5vZfyPIcBgGIEKQyEPCCQ8prOn1+pIzkI0H/7eQNMUGOxzEB1sU5nPI8GqVyp2dHgg/gKEG6p8ZEWs/e3tWxZjfVQv7YhouXDI1lfXzB9w6BWNDtKmqdZLXOlNxaNj+eaifGC0gA5Y/INkSogUnSqoA8+f73T/zftWLJOPeqk5ukZYV2Eg0pRGIlZYW5EsCtUBRy7nu/M/CAolA3blTHKO0R55sNMEcRGyxkEe08imziHSNuzu/TdU4BElikPU3ftvWdjjsxcvX1p6OW/jwcwO9nYFZXd6bUG40VBIsDBdLGxuuV2NR5IiMRqFpNbrtMzzJ//7b2bYUdWqDc23Xjx/boV8Xi01JB/nl+rmRCwKGL5oftTNoQWsucMTB37s4zhcmA2E4wkdHE20X1SBqZiDPkjmCARU9cgqDx9SfDKbLYulU7a2ui7XjO1rW3rodMJUYywM2InYYNH6AykWVtckcxGcQ/RYqy2/SqrtWrlksYVF81zNHts15CFD84f8mou1azVBJYhvOUDCgYiNgc4KOX33r73/jro+nZI/5jKdX6TcU/PLdG4nyEXFwT2/TPEfnuvjeAZ0DOdnZfvk04dKJCHSiUXC7+QAZ/hNVb25taGDqXJRlZTBFw4qKaFxgQY4ZOGIX96f1+++ZbPRQCkjHZx8QhHBwxQQzLh8U4yoF2RZRjfHoUaXjhyHi4JOAcimWK7adOa3azvrVq3VdYCgR8RdBoi4PxzrsEB7qYNzNtYF1xvO1EHJmzngl6aVg4aujbkkmwUiCoA5UHa739XlR6fA88bRCSgKRINLDk0gxQ1pGxw2zND44VSDlQrVYlyEMyCWp0+e6KBGTgU5iefT4yKNchjWLY2lXa9p/+OP/rvdufeGffVrP6PiTpVxIGr1WlMRaJAyuBBhPNMReH3ONYnoN/YBXYY7nH16VjdvXtOsud3r6TsQOYaMACkLZA9s55jrSgfY69si2bkgJpqtD63SrNjb731g5cuqhQgZv3R5k5IxMAuNOTmQPJBnM21ounrWBQcQUHWxVrHtrW27ODtTNxwJ+O29t7+kJJZp0GcdRPhm1m83rd7r2MbGlmZgFDjqdLCoRDfr89rLp09eezADDdN5MAOHaEHxAAMd+Jl3ShRXHrIM1oehkFCXcbsrCBzWNZcSVn8U45g1MNfFpQv2OnNvDA94vxQKKua4yCcmSBcSF/6wGK1QXLMBWbPVZtWGg7FF4mQhO6MOIHM+Ey+IPUKxDEeisLgoO0Z0g644aFmvVRf6Jah9QjJKVvuHIurtL71nH37vr7SmcNcqEuCeSVvjsiZHny+99449e/xY8Dp/kIBMQWR8XhkEePDOHQ7szftvaqxCJ4lcDyYs800uErr1cvHU+dROptas1C2/gua262ZuvYF5sVidTcVOpUBkD/Hu4Tfkc2lbWV63jz/9Qt8fMxXgYtYSqMj9N+9qDUEgrdZrKkA3NjadXaqY8fBSkOfNLOoPqvA6PyeNK6Wfz7lz7fo1BaI36m2NSkAqmXLxOzDNMY/fGGHxvulOzw4hP24ZCay1CyIH81J4EFkGlPrmm7fFhn/8xXO7rNZ0ZnCX6I+HZKuGS4Py+UTcItWGz8F6453C/4B/QHwcZyNxlHx+ilWKy6GNLBmJa1SSCIetXC3J+1j+CEjMhl7ZBNKd4ze+srmqe2Vrc0NnS7ePpGwkImyz07LyZcvODg7kr0wB1WrWZYADHA0DP5ZKWyyRsLNKSVr10tG5i/Uc9tCZfntGxUMlrMVerWkWxiyAw4SHyGEAi4nKgS8K8w6PXEgsEJCIAWKewkMROQCdI+4rfp+LCEsk5A5DFQsmzkCcwwJ249Rr8kpcLqzoIMTIXlWU1yPhOS/fZYwGJWWgKkdeQBzU+vqKqq0nTx9bJJyyKLM5z8x8IRxdCGvGGi5kA7qD6cwWcPrBPWY4sOV1J47mUOISoypGG7e1vqZu+Z133tDL/nEQr2A3tvlP6EzRK0pnRnKBTCocbDzxeBT2Xa3hhtKzZAYLPff7FE6uzpLnP7Jw6KpSBkafkgWbt8vjE1mEMf/C8zWzsmaxgN8uTk91OYMaQH/vjwY6kLDeA86lkyOYHVLH02dPVQ3TTeEP7PPPFLnX746NUUO37wziR72ujfojJz9IpjXnm4y6mq9Aerh9+64Vy+f6/HxXmX4PXZQYMA+MxHrLhT7T9XGxMjJgAwEdyUxbBASvtXtODoQTFPNQZrUI+dGaAT854gCxUElJOZi1C1GI0W25cQQdL7NkOjss0Fh7H3/4kT199tx+/hd+Qb7HXIBYpDnDEdxYxtbvOg0t62ABkTxONt22vHUpGtDWDtpAw15V5Uu5rKBvZj+YercaLdkhAkFT3fO9kZ1NRkN106SV4BEMaxhWJISs4WQkmBaYNxzyaTYGOYeukoNUzjHptApWDM3JfeQgYXFyQHTGQ2WWsgcP9/b1LGD4UrgSnlBtYZiRtFqlZEE/JgHsdQxREhaNpdy8J0IaSs78fgrnniRoyAxePn1s47FHBC/zTmRaPuHQazRlFoG5iMgtk6kd7e4LWgVG5GzAFQgfXVi1dNEI/yGinZ5daP/KRhR3rn5fHarMEnS29FWAcinC9IWVyh5vlCvWG0A844Cl01T+kp418h/+Wjo50Rrrtd04JJlJOj9vj8eKSF5GE2UAsxZj3oCNPVzEECXNcgsFdc/M8hl2sgaiiZjkchSJdN9IJeAIwOuA0EX3TLgE6xd2A+EZXFKaq2M4EvU7m8MJHIOYfGu9vqml0hR3wLEZq0N84igZz2yMp+7Whs18HrFjQTSAQ3k/MtABKZv57eDg2IaDrr4zpKKd7R39fT4L73Flacn6jEZqDlFRdilxjRiHYNgRCirR6+Lk2GqVskVicfMFmB1i3ILZfV+zbGLGOMOpVRgPcGFx6bPXINyB5mDzGAi5Zur7fwEJEXJp2GnjyQklsQp0p1LVewZdnMsvRSht1nTe8h0fff5IRSXP07lU9cV9odC/dfuWnoXPRwFMRnLP8vmC9ZHtgUb5vW6fAN1gaDEaS1LWa3X1HiGI8d4wFQJNY64PA/jp012tFc4NOBOY409BVyUfDGqemkmm9NnZ5xCzaIoYA7GPCVNgNOENeM3zz/75b85ggaLZhK7NIsfxRAc5AnGE3Z22qth8rqAHR6c5G+EFOrHeAPhyoENJnRdkn2TKJqwQ0laYlaVTOgghR2AaLiG5z1njcUiUK8xGC9Zts0mR5UysXK0LNsJMGrgY6I9KlAtIYtxgwJLRiPXbbR24sirEoxQN05UerNVp2fJKQYvhYP9AD4LqrtesWTwHLR/fWyc0J6pnY31D8yD8g9fX8q7i/bFegm6GxSLFpuuH56V62B1nGIAxdLVac2kvsAKvdKYQjIDOzs9LTtCO/yXSnMFANPYoB5U/qAPQ68d0YGrBSMjSCxkt1iFuJFMkTdiTdWyhsKSDn44inshYJOyTgT3VnrIDiaRinkw3xwb3uM8M8QZyDrZyK0tp887GdnZUsg4+r2GM45OaH/FMzy/OBefjUcl8A4nGp588cIb8Ho9MoyvlknRwPvPb9rVrlkjjrlNXQki73rIOc5TCsg4MQna9Y2Anr7IMwyG8QYExB5ol4rjDQc56PDo5szAISK9r2VxGrHMgStYSFwkVJBo0TOhz6QULR4gQm6jTQLLwl3/xZ7JY+8Y3flnZtpFoSLNBYM9IIqZLdNjp6xAFauwOBqrK0aKRjEIRwDwKmDFwZaG4srpk9996U/PKLx4+EnlnLqPyg86Ew5qrMpeCGEFYNFZ9BD3jZAMRDXhoOGgpko0DDaMSul7eDYcVhA5+DhpH5s9Ce+oNGVuk4yEbejx2595bViyVxQpGVoXONptJCrbfJ580ldbcM4pWlgNlQDQfqSJRaT3pUq/vXLPNGzft9ORUczbmVLNRXx0I3TDs2bAvKDkNMCqoB37Rsm4cDWU3GIxG7FIwf0iJLDwfJEJ0FFOvW2fA/JifUxQh4Ec/DNRNB0f3jKSKCMZAMCpnGllLDlwYxtQ3kbfvwd4rzR3bnYZFojGrt9jnq3rXoBok95CcdFG+FAcB+QRrNB4OWLlWVyceQUrRxZlqYLfv3bO9/YMrC9SgpC+YmQeDUXEZRHLrdcQRAfZjD0DOoThCQkGXiP1pq9+U7ANkbz6fZG1ytj5//kKWc5g8UDDQuQJ/1hvEMnLpdi0Q8lkinVQxwTqgMFJaE3pP5CSjtypeJgAADRFJREFUodbR3u6eJZJxFcCMzRiFsV44D3hm/Dv8d4pwoG6KI7ovnn88nVFMG+e7n9g9UCyvV7C+S3XhrL7KSb3yTWaPANUfHRw6PDngt2gSn+yJTO251PYPdm335XM9U6wjCdjgLiDTlIKaUQGXITmtjJKiMbwMRi4gAoe8CQSgjqUSET2biQIYQra1eV2IIvwGUpSwHdR6mtB0hKzd4HwLWX55SWgIrldyvoNPEQhqFME9c3joAiHgEtBZgjClIY2NaQy9Nh0PbdLryYmO8w2CGuNOmiBmKxQVyP/8M1QH+Ar3XLxlOGmhCFGPffP8q3/5b2eTGTc1qStNbVxa6ms7m3b66pXMk7H9Axcmy5LDJRmL2PlpUYN4TwCJSkSXJ5cHXQvOFkCSzMaYldFWA6R3uoi4+5rPNlpusM+mQk9ngaBlU0m7eXPHHj16pNkAJsJISBaXl61RdXAvspX5AUqFx0YplaDzF3SRQJBRFYERcixqyXRCL2nQGVo6n7N3vnTf9l4+s5Ozoqy76JzFZPQFbGdnSw/+y19+x7JpNvjfdZlOX3elcyhuDoW7LNO2q2ibePPWxZiFyAWuL1KEee2yXJOpBfAmrkXMonhWQKEQOrB0Q5/V7HYku0gspDSvgFw1wbZxPBYTGhh1dWdbdnhIDIqXNUtGXbQRlSvzDlihEMBYwBQdQILA9F55c/Y1M06nIVHk7MWzPTu4KKt61SYHslO3krYxlobMjBIpuercunlT3aH5kT90rV65lI0dkWUEJ3PBgXD4Qz6XIzie2UJ+0Tqjka2h+WWebjOJ7dn0SFSAg2EZIkGgo2NOCUMX2QBzKToOmKL4BlPR0qUR2psrFDRC4DLFNQtTAsyoKeL+/H/9sbxnv/LB12VEkEgTZD9UCgUdILo3DhyKC2aIiMrp5n0e3jOF4IXmblD00wsLmnuub6zLu/bpg0c6RLvD3msLOohIZABPbOKi9MYwZAkYJqWnqCjDQCgqo36KI9qj7es7ViuV7eTsWESoO7fuWn8yFqwKPMw8DatENjuJGTdv39TBg+zm5PTEtja2hTjwvjDeRmeJGQNkLPbR2lJOsOfLF7tCB2BEziE3VecYoo9cbCLPZWN9VVDX7u6uoG5gX+BA5APqhOjmeyRxTBREzj5oUQwQXTWe2drOptUrTbtx85YdEFvW76ioI8WE6Czgs063ry6WrNYYfr2+qaBiJDLwFyANgubcuX1b6SzMrymYmRUeHx3qsuU7wkBG9I80D0/bxUzGReXF4vLVxcv38vxc8/HVtXX7m7/+rsZYFL6bO9ccmxq51ULGQc6DrvVHJiINF6B3NJRrUQirwkhY8W9c+nTKEHKYzyMvoVhVzBt2gaGoOkUKmQcPPrPpCG2o6/z541yvokqVIRUGFzqKb4oZSFxYYPJlj48ORMoCUt9YWXOpXnSeIqZhKDdV8cNFynnLuA3kB09jLhUufGbd1XpD6VMaYZBHG49Yq9FWF8k64kLls7GnnFnKRGY6SGLY95zvFBMgC0Dazk+X54YELma9TsPGvYE6SchwQLUY0zPPFgLRbFi92pBL02WlJihWYd7SridlaUgzxf/HmYbmen11Q+cH0PkNwhrkDjbQd86kFyTH4e4KwMaeTuXpO+ee0PGms8S4ofWHE5BQYlgHe8dy1arlimwR4ZjwWVlrGOVQjMwtM7sNpw7hLqOgKdeqGjvwTLiHqhWCD5ifN83zm//id2b+IDAEHq5QlFPukpyOtcmZL2DjRWg1LEMOl2q5aMlkVq12ZiEt8gDwQLlUln7JWasNddAz4+KS63Sbco/APxOLQVk2pbMih2AMgOYIFhwfFB0VF4lozjAYGzUxInm4c69Vqp5qveJCvrMpa1acHg5GpNN7QvWu6wBgxucPwiR0RvpAgNjkcaCwmc5OTzXTAZvnzy/84s/JEIBK58d1phywc4j377pMmf8yF+o2mroYpDEFoPJ67OKibE+fvZQommuWjY/shG6XyKhhxxGH+A5U8OS7AsmO+z3Nk4C0WHgcbMs7W9Ztt8TKzOVXxLB2G5m5VVvdEXRxiBvM8zq90dVscnQVME2kkd821tbs/KxoM49PkDrrgcrz2YuXgnru3r5jj7/43D79/KElY3HNRg8PDhQpd21nQ2xo5uW40LCoc9kFW11ZMQt6rFlr2FSzh5D1ZwQc02U1ZaRO2sn+qwMl/TDzJQyeNeJIIzVZxdHR0DkOp2PLZhIiNzi04tjNYyE2AbkRa9dquoCEft8O91/Zp59+bL/yq79msVjKJrOJbV7bFJV+BMmJYiKZ0AFBoDwdMRUqbES64ZjIDM5a7eT8Qh1jo0acHJrQmS3KPq5svoAjC715/77mrzC3SUCCZ3DjxjWFMFAFw2o8PD6SK9Lqyoa128DnScvkUpaKRrXhL+s1S8XSgvUJbgBF8Qd9MpFgv8CIzOEVe3qk2ReQMlU3mkbM4iG3wF51cGda1T9ByGenZypogGbzq3j3uq6Ago8/cA/Yw+iwMaSfe02zp97+4H2tFS401gUh0vz/FENra5s27DnGpGLNOChTaTs6ONX8LZIkPzimz8JMlYuuTSC4eXW4UUSuFvK67Okwx7OxigZnWhBUoQPygsc0ARntfs+qFzBLHUtX1qDTsXIlKbaUw1tt6PtzPilvtd2V/zBFRL/rXIyEcnFQemGUYx3qUeQca+DZy10FA7DOWTOYbzB6wiSDOtumI3Vzk7Hz8cXUhLkaT4SRGY4/hGTPLUDjV6QZOk7+vewi6S5+kSAxiC+V67oEGYSiQ/WRmYukrF6xYb8j/WMusyBERraqvZ78yznUmdvyLmUziWwEK0aySdtNnR8uyMJvIwULQJgcalzEDJRnw2Xmwks6V5I1h1ZyJrEvODtpTshDJecaxjvFC+cs5i+pVNz29l7oOwuOxSJ2ZVlNGAQeGrTDk2Mrnp6/Nj1Bzwung1EV5ziWfaWLki5yznmgfp4fRC+cxmDX43eAwxcKCYoACkXCHyDP8vnwh1fOcK0msw4AUp4NhCueCfNxxomcrcXTM8l7RspqxZO9bV7fRGcm/6GxgivCSIOIQeSJ23dvXMHuIJqw6zE+8akQ8Pzr3/p3MypzElj4MOgNMXRGR3Nte9te7R8oTQPdIt2Tn0Ni1BfbcjxCg+mR9RQHBtAfNmA84I3t7deLiE3OoTMcdnXYLC7kVTUxV8DaCxgPpwp+DxUxRgPAHbFgyIqlcw3XkU8LloS8M5moW8llCdTN2v7uS4uE4lfm6y0djtkFFlVYFxiVTK6waEGfaZ7oD8csFYvoUJKubjSw6xurWpTIgb7yla+oAoVI8+P+8FJ+0mXKJcbC46/oTJWYoAg2r+QtpWJFlym2rcGQ30IRhuoZVdrEONHtYG6BUwudIRFUzC02V1cEG3NRUAnL5BxostV0s7jBRMbLblFS6SXUFdCZMmuicjRfSIxWDoQKco8OGiyCBYLaMFwk+/uvbDG/JGIP8D8V+Mbqqn300YciLylMfWa2s7Vt/kjMYtGgXZyeqDNFx3ZevBAZrbC8Ytn8gpJJdDDZRGYVQG1ELIXYtIpoaksSg2ibDhUW4twSLptHMuXTAYmf661bN+U9SrUBkayHxMbnlecmSRTMxaeemdbK3/zV91TcffNbv6xZDyYCVPF0F5yJy5hfLxdkLXl+cqrNyiGHro+/z4HGzxsP+1Zvtm2xULC1jQ3BuyRmcBA5PWv9tQSI9Q7bkOJCTNeQT9F/uRwyp5mKU2A7Zjnk0MJsxICey5ygcBzAsMzjoId1+cadu3ZJCEW3Kx9TSFBeDggP8Yf4zDrnJv4ewnwud5xoqLTxdfb4zFrVup7XgvJW6zr0QG34mfzZ3NqWYTpVOHA6BStrTHo98jJvXhfhpd3s6LCiG6EwSKWzgo/VgbSJ1wtYpVkzMjX4IsBqj58/s2zaaaPpzjjQ8RZGcoG+nX3NWmdGS8cXSYQtAyu1XlcmKp7SsMw9EHMaOJh5rD/sqesD3q5c1qR/pbDmDEJj3ep0BWHz2TmsebbHp+f6d4aDjsVSWXXhXNqFfE4IUbVe16VFl0hzwUwcZAE5CTwQRk90JZByMBkBZdvf278iVIWtWCpq7sf6Ym/xblwkml9733ku9+QDziVfLp+7HNhMQa5DeOTmrkY5ne5AZiNc3jQ7jDyQdZAxnMpmbO/g1WvzFdYgXSU68zmZCCIW5zNIC2xX9Ku8CzpOulKMIgj3IKlGJjyLmMC4MA0lzOQdW5WRC50zNyo2sY7rEJPLXfm8qAsdbeuDh59ZtVpXM8X6xTSChojChnOeYhfGODwYni3kQ/TJcx4OSUwoP8jonbPXsVXk729u7DgCUheGOISogUvH6fZcqEKna4V8wWKp2GsGPM0ERRCRjCCQwNVIEilKQYAiPr9t37wtS09QDs5bCn2eI5c1hQSyP4oTRj5I/5AOceYitZk3KuMJaMzY/g+OASxgJj2/ngAAAABJRU5ErkJggg==" id="395" name="Google Shape;395;p6"/>
          <p:cNvSpPr/>
          <p:nvPr/>
        </p:nvSpPr>
        <p:spPr>
          <a:xfrm>
            <a:off x="155575" y="-144463"/>
            <a:ext cx="304800" cy="304801"/>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t/>
            </a:r>
            <a:endParaRPr sz="2300">
              <a:solidFill>
                <a:schemeClr val="dk1"/>
              </a:solidFill>
              <a:latin typeface="Calibri"/>
              <a:ea typeface="Calibri"/>
              <a:cs typeface="Calibri"/>
              <a:sym typeface="Calibri"/>
            </a:endParaRPr>
          </a:p>
        </p:txBody>
      </p:sp>
      <p:sp>
        <p:nvSpPr>
          <p:cNvPr id="396" name="Google Shape;396;p6"/>
          <p:cNvSpPr txBox="1"/>
          <p:nvPr/>
        </p:nvSpPr>
        <p:spPr>
          <a:xfrm>
            <a:off x="356291" y="237184"/>
            <a:ext cx="9993662" cy="75405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300">
                <a:solidFill>
                  <a:srgbClr val="241A6C"/>
                </a:solidFill>
                <a:latin typeface="Arial"/>
                <a:ea typeface="Arial"/>
                <a:cs typeface="Arial"/>
                <a:sym typeface="Arial"/>
              </a:rPr>
              <a:t>THE BEST PLACE FOR GEAR</a:t>
            </a:r>
            <a:endParaRPr/>
          </a:p>
        </p:txBody>
      </p:sp>
      <p:sp>
        <p:nvSpPr>
          <p:cNvPr id="397" name="Google Shape;397;p6"/>
          <p:cNvSpPr txBox="1"/>
          <p:nvPr/>
        </p:nvSpPr>
        <p:spPr>
          <a:xfrm>
            <a:off x="393785" y="1027179"/>
            <a:ext cx="6603065" cy="937636"/>
          </a:xfrm>
          <a:prstGeom prst="rect">
            <a:avLst/>
          </a:prstGeom>
          <a:noFill/>
          <a:ln>
            <a:noFill/>
          </a:ln>
        </p:spPr>
        <p:txBody>
          <a:bodyPr anchorCtr="0" anchor="t" bIns="45700" lIns="91400" spcFirstLastPara="1" rIns="91400" wrap="square" tIns="45700">
            <a:normAutofit/>
          </a:bodyPr>
          <a:lstStyle/>
          <a:p>
            <a:pPr indent="0" lvl="0" marL="0" marR="0" rtl="0" algn="l">
              <a:spcBef>
                <a:spcPts val="0"/>
              </a:spcBef>
              <a:spcAft>
                <a:spcPts val="0"/>
              </a:spcAft>
              <a:buNone/>
            </a:pPr>
            <a:r>
              <a:rPr b="1" lang="en-US" sz="2600">
                <a:solidFill>
                  <a:srgbClr val="3C3C3B"/>
                </a:solidFill>
                <a:latin typeface="Arial"/>
                <a:ea typeface="Arial"/>
                <a:cs typeface="Arial"/>
                <a:sym typeface="Arial"/>
              </a:rPr>
              <a:t>OWL PRIDE!</a:t>
            </a:r>
            <a:endParaRPr b="1" sz="2600">
              <a:solidFill>
                <a:srgbClr val="3C3C3B"/>
              </a:solidFill>
              <a:latin typeface="Arial"/>
              <a:ea typeface="Arial"/>
              <a:cs typeface="Arial"/>
              <a:sym typeface="Arial"/>
            </a:endParaRPr>
          </a:p>
        </p:txBody>
      </p:sp>
      <p:sp>
        <p:nvSpPr>
          <p:cNvPr id="398" name="Google Shape;398;p6"/>
          <p:cNvSpPr txBox="1"/>
          <p:nvPr/>
        </p:nvSpPr>
        <p:spPr>
          <a:xfrm>
            <a:off x="393785" y="2242442"/>
            <a:ext cx="7076675" cy="4263012"/>
          </a:xfrm>
          <a:prstGeom prst="rect">
            <a:avLst/>
          </a:prstGeom>
          <a:noFill/>
          <a:ln>
            <a:noFill/>
          </a:ln>
        </p:spPr>
        <p:txBody>
          <a:bodyPr anchorCtr="0" anchor="t" bIns="45700" lIns="91400" spcFirstLastPara="1" rIns="91400" wrap="square" tIns="45700">
            <a:normAutofit/>
          </a:bodyPr>
          <a:lstStyle/>
          <a:p>
            <a:pPr indent="0" lvl="0" marL="0" marR="0" rtl="0" algn="l">
              <a:spcBef>
                <a:spcPts val="0"/>
              </a:spcBef>
              <a:spcAft>
                <a:spcPts val="0"/>
              </a:spcAft>
              <a:buNone/>
            </a:pPr>
            <a:r>
              <a:rPr lang="en-US" sz="2600">
                <a:solidFill>
                  <a:schemeClr val="dk1"/>
                </a:solidFill>
                <a:latin typeface="Arial"/>
                <a:ea typeface="Arial"/>
                <a:cs typeface="Arial"/>
                <a:sym typeface="Arial"/>
              </a:rPr>
              <a:t>Simply Put: We have the best selection of </a:t>
            </a:r>
            <a:br>
              <a:rPr lang="en-US" sz="2600">
                <a:solidFill>
                  <a:schemeClr val="dk1"/>
                </a:solidFill>
                <a:latin typeface="Arial"/>
                <a:ea typeface="Arial"/>
                <a:cs typeface="Arial"/>
                <a:sym typeface="Arial"/>
              </a:rPr>
            </a:br>
            <a:r>
              <a:rPr lang="en-US" sz="2600">
                <a:solidFill>
                  <a:schemeClr val="dk1"/>
                </a:solidFill>
                <a:latin typeface="Arial"/>
                <a:ea typeface="Arial"/>
                <a:cs typeface="Arial"/>
                <a:sym typeface="Arial"/>
              </a:rPr>
              <a:t>Florida Atlantic University stuff anywhere.</a:t>
            </a:r>
            <a:endParaRPr/>
          </a:p>
          <a:p>
            <a:pPr indent="-342900" lvl="0" marL="342900" marR="0" rtl="0" algn="l">
              <a:lnSpc>
                <a:spcPct val="14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T-shirts, Sweatshirts, Hats</a:t>
            </a:r>
            <a:endParaRPr/>
          </a:p>
          <a:p>
            <a:pPr indent="-342900" lvl="0" marL="342900" marR="0" rtl="0" algn="l">
              <a:lnSpc>
                <a:spcPct val="14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Decals, Lanyards, Mugs</a:t>
            </a:r>
            <a:endParaRPr/>
          </a:p>
          <a:p>
            <a:pPr indent="-342900" lvl="0" marL="342900" marR="0" rtl="0" algn="l">
              <a:lnSpc>
                <a:spcPct val="14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Notebooks, Pens, Pencils, Binders</a:t>
            </a:r>
            <a:endParaRPr/>
          </a:p>
          <a:p>
            <a:pPr indent="-342900" lvl="0" marL="342900" marR="0" rtl="0" algn="l">
              <a:lnSpc>
                <a:spcPct val="14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Snacks, Energy Drinks, Soda</a:t>
            </a:r>
            <a:endParaRPr/>
          </a:p>
          <a:p>
            <a:pPr indent="-342900" lvl="0" marL="342900" marR="0" rtl="0" algn="l">
              <a:lnSpc>
                <a:spcPct val="14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computers, software, headphones, chargers</a:t>
            </a:r>
            <a:endParaRPr sz="1900">
              <a:solidFill>
                <a:schemeClr val="dk1"/>
              </a:solidFill>
              <a:latin typeface="Arial"/>
              <a:ea typeface="Arial"/>
              <a:cs typeface="Arial"/>
              <a:sym typeface="Arial"/>
            </a:endParaRPr>
          </a:p>
          <a:p>
            <a:pPr indent="-342900" lvl="0" marL="342900" marR="0" rtl="0" algn="l">
              <a:lnSpc>
                <a:spcPct val="14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Charging station, Wi-Fi</a:t>
            </a:r>
            <a:endParaRPr/>
          </a:p>
          <a:p>
            <a:pPr indent="-342900" lvl="0" marL="342900" marR="0" rtl="0" algn="l">
              <a:lnSpc>
                <a:spcPct val="140000"/>
              </a:lnSpc>
              <a:spcBef>
                <a:spcPts val="0"/>
              </a:spcBef>
              <a:spcAft>
                <a:spcPts val="0"/>
              </a:spcAft>
              <a:buClr>
                <a:schemeClr val="dk1"/>
              </a:buClr>
              <a:buSzPts val="1900"/>
              <a:buFont typeface="Arial"/>
              <a:buChar char="•"/>
            </a:pPr>
            <a:r>
              <a:rPr lang="en-US" sz="1900">
                <a:solidFill>
                  <a:schemeClr val="dk1"/>
                </a:solidFill>
                <a:latin typeface="Arial"/>
                <a:ea typeface="Arial"/>
                <a:cs typeface="Arial"/>
                <a:sym typeface="Arial"/>
              </a:rPr>
              <a:t>And more…</a:t>
            </a:r>
            <a:endParaRPr/>
          </a:p>
        </p:txBody>
      </p:sp>
      <p:sp>
        <p:nvSpPr>
          <p:cNvPr id="399" name="Google Shape;399;p6"/>
          <p:cNvSpPr txBox="1"/>
          <p:nvPr/>
        </p:nvSpPr>
        <p:spPr>
          <a:xfrm>
            <a:off x="194926" y="7214265"/>
            <a:ext cx="12337732" cy="458581"/>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GET YOUR BOOKSTORE </a:t>
            </a:r>
            <a:r>
              <a:rPr lang="en-US" sz="2400">
                <a:solidFill>
                  <a:schemeClr val="lt1"/>
                </a:solidFill>
                <a:latin typeface="Arial"/>
                <a:ea typeface="Arial"/>
                <a:cs typeface="Arial"/>
                <a:sym typeface="Arial"/>
              </a:rPr>
              <a:t>30%</a:t>
            </a:r>
            <a:r>
              <a:rPr lang="en-US" sz="14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OFF COUPON  </a:t>
            </a:r>
            <a:r>
              <a:rPr lang="en-US" sz="1200">
                <a:solidFill>
                  <a:schemeClr val="lt1"/>
                </a:solidFill>
                <a:latin typeface="Arial"/>
                <a:ea typeface="Arial"/>
                <a:cs typeface="Arial"/>
                <a:sym typeface="Arial"/>
              </a:rPr>
              <a:t>	</a:t>
            </a:r>
            <a:r>
              <a:rPr lang="en-US" sz="1600">
                <a:solidFill>
                  <a:schemeClr val="lt1"/>
                </a:solidFill>
                <a:latin typeface="Arial"/>
                <a:ea typeface="Arial"/>
                <a:cs typeface="Arial"/>
                <a:sym typeface="Arial"/>
              </a:rPr>
              <a:t> SIGN UP NOW AT </a:t>
            </a:r>
            <a:r>
              <a:rPr b="1" lang="en-US" sz="1600">
                <a:solidFill>
                  <a:schemeClr val="lt1"/>
                </a:solidFill>
                <a:latin typeface="Arial"/>
                <a:ea typeface="Arial"/>
                <a:cs typeface="Arial"/>
                <a:sym typeface="Arial"/>
              </a:rPr>
              <a:t>DayOneWelcome.com </a:t>
            </a:r>
            <a:r>
              <a:rPr lang="en-US" sz="1600">
                <a:solidFill>
                  <a:schemeClr val="lt1"/>
                </a:solidFill>
                <a:latin typeface="Arial"/>
                <a:ea typeface="Arial"/>
                <a:cs typeface="Arial"/>
                <a:sym typeface="Arial"/>
              </a:rPr>
              <a:t>/ ACCESS CODE: </a:t>
            </a:r>
            <a:r>
              <a:rPr b="1" lang="en-US" sz="1600">
                <a:solidFill>
                  <a:schemeClr val="lt1"/>
                </a:solidFill>
                <a:latin typeface="Arial"/>
                <a:ea typeface="Arial"/>
                <a:cs typeface="Arial"/>
                <a:sym typeface="Arial"/>
              </a:rPr>
              <a:t>2076 </a:t>
            </a:r>
            <a:endParaRPr b="1" sz="1400">
              <a:solidFill>
                <a:schemeClr val="lt1"/>
              </a:solidFill>
              <a:latin typeface="Arial"/>
              <a:ea typeface="Arial"/>
              <a:cs typeface="Arial"/>
              <a:sym typeface="Arial"/>
            </a:endParaRPr>
          </a:p>
        </p:txBody>
      </p:sp>
      <p:sp>
        <p:nvSpPr>
          <p:cNvPr descr="https://bkstr.scene7.com/is/image/Bkstr/2076-FLTRSSTB-MSCT-Silver?$PDPAdobeRecs$" id="400" name="Google Shape;400;p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300">
              <a:solidFill>
                <a:schemeClr val="dk1"/>
              </a:solidFill>
              <a:latin typeface="Calibri"/>
              <a:ea typeface="Calibri"/>
              <a:cs typeface="Calibri"/>
              <a:sym typeface="Calibri"/>
            </a:endParaRPr>
          </a:p>
        </p:txBody>
      </p:sp>
      <p:sp>
        <p:nvSpPr>
          <p:cNvPr descr="https://bkstr.scene7.com/is/image/Bkstr/2076-FLTRSSTB-MSCT-Silver?$PDPAdobeRecs$" id="401" name="Google Shape;401;p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300">
              <a:solidFill>
                <a:schemeClr val="dk1"/>
              </a:solidFill>
              <a:latin typeface="Calibri"/>
              <a:ea typeface="Calibri"/>
              <a:cs typeface="Calibri"/>
              <a:sym typeface="Calibri"/>
            </a:endParaRPr>
          </a:p>
        </p:txBody>
      </p:sp>
      <p:sp>
        <p:nvSpPr>
          <p:cNvPr descr="Product: Florida Atlantic University 16 oz. Tumbler" id="402" name="Google Shape;402;p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300">
              <a:solidFill>
                <a:schemeClr val="dk1"/>
              </a:solidFill>
              <a:latin typeface="Calibri"/>
              <a:ea typeface="Calibri"/>
              <a:cs typeface="Calibri"/>
              <a:sym typeface="Calibri"/>
            </a:endParaRPr>
          </a:p>
        </p:txBody>
      </p:sp>
      <p:sp>
        <p:nvSpPr>
          <p:cNvPr descr="data:image/png;base64,iVBORw0KGgoAAAANSUhEUgAABQAAAAQACAYAAAC+k/RDAAAgAElEQVR4Xuy9B5Nk13Wlu9O7su3gAVISBYqa0byZkCJexES8/x+a0XuSSEmURhIMYdqUr7Q33Ytv7b1vZjUBAoRtdJ8Ei10m85p9zr1V58u19mpYeZQKlAqUCpQKlAqUCpQKlAqUCpQKlAqUCpQKlAqUCpQKlAqUCry0FWi8tGdWTqxUoFSgVKBU4HurwHaz3X5vGy8b/t4rsI3ha1j8GbD/1wAj2/jy4dVrt836GBv52r3XrFcbY9ONRsM/Yj+8lv+azabZ/i6e2//W1mY5xbQNdsf/se+tbbYbbVffbTT5P/9RHFVj2zTtS/szs2YztuGbbdomnn/3PDebjV6zXm13z48Na0v1DvzT7XZjvGa95t+VrddrfT1ZTrUd2/gxtKhAo2HNqIe1mvVzeX6eS33Mm401GxxzQ/XarNnHSttmbNrWsUazYdvN1tablc661Wqprnxvs97VT4essm28OtRqs7V2p22r9dpWy5VZ04+Ty7rdavJjVdv3rxO9M1wcB+fCtnSaa3/tNs6z3TLbrr2WXn4/Fz14XnzeajZ13D5+1Lzh5+FP86drqz7+9Txo+r79CQ1tv9XqWKfTsVazZU0OgFf6IOk4VP9mUx/dbrv+XkNzcXeczVbLWs22F2DvofGI89hu81hy+3GcMVe3tvE5H1P2zoZUfj8nvy7iXDRGPsdyfjPGqpu+rerq6ducM3ldxM9zi9p/XZ+4dOIgvBa767c+tnobuZW7r7tbjfLVi1CBhi7C8igVKBUoFSgVKBX4+hUovzi+fq3KM0sFSgVKBUoFchFZAOBPei4AiYRUcv34ewDQoZH4yh76qUHe3tnXL93bxnq1/n0AmPyO7SXUCCC4X0wBs5YDoTjI51mMAEkefzCTGvTEiwTYBOQC/nAmG+DYZmOb9VKQTEAtAJXAX7xmWa3q/TtDcvC4438BAxtsz7cDoAPG8Xm1dijH+lwfAXkS+mybDgAT+HmhHaLp383GQVaLVza0j9VqJWAHyGsHwKnHLwqYgIvzzIegJucc50rtV8uldbtdW2/WVlWVNTtAL/azsS3ntAqAJHj7xY+ESH7IQLaGAJnOt7UDsDlO+8daA+gEombadw0A6216zRNGJlBOgOh124HghKAJch3aJtxrWavdEmB0yOlATTA669dqWrvdtl6vH4B393q+3+50DEDYbXc1h2v2HedR1z8AXALD/eNnVzUA1PW327+m9dY0LoKmAQDreZKXBN9PwMhL4Nl778k0uX784t0b9zhJAPjeOdcnX1YEXzLTX9xvFwD44o5NObJSgVKBUoEXtQLl1/2LOjLluEoFSgVKBV7gChQF4As8OF/j0KQC2gMIX/iSPxYA/qH95l8boTJab1GHObRwZZY/wRmGq9D4Yg1YA3ytXF2nR6NxRz3nqjuHaQmIqtXS1kt/nZNMp48CfKu1sTuBQCnqTLBNYEYgbw1yuwP97oA6nhiAz48W+OWv22750EHuVSPUdexr7Z+vQpWW6rRU2SUA9NN09Zcr7Hz7zt0hRAEYQ9HGt/m5K+Fa1mi1Q3XH91M9GK+1hqAfz0to2e52dMSr9Uo8bbta7WDnvsgoICiAsdFsWUvHmOpKV/npmF20VsM3wb+97SQgdFVk01WOAEBzBaAkiPHynB98X1BUYGy3LweLDsQcwCE/ZFxDfaoa+txg4H2fCS0d0mrst65MBfRJFZj7j5HUtkNl2el2d+ObalqBzzi+dtvVnnGcfK7j5/vsg3NMRksdW65g5PxUQykMQ0EYADrVgZobqQyMo/iDAFA/3JuSXwcA7qkBfTbvjuVr3F7KU36gChQA+AMVuuymVKBUoFTgJapAAYAv0WCWUykVKBUoFfihKlAA4A9V6e9rPzuF2L4aK/cG09i3MKb9NaGElErxF8SdPyT+gHV4/0wWVVXDtgRxqb5zW61bWPkesIoPgbkETBtgXYJBYJ0rDh0ANWyFHXe1Ejjj+LCacsbaFwCwjSk3IVBYhQPkSIHY2EG7PD6pDgXuzFoAv40rDF056MfCcbjl2S2mbqt1mCjVZdqS70C1544Di3QNf7D57sSQaaXdrCqVE9jVarX1OaDPFXRta7RbDrIarurzY9udZ6odV6ulNVoNPXe5rGyxWlqn07YGSsk47jsAKMBQtQKSol0LUJVq0qjhCot22r6DHW32Jsr+nEs1WgJefb1OALiDugn/GF/UhqmQAyBq7Dmapisu/bmu+APK6bGn2Ot02zUUY24kaJU6sN3WXGG7gEpBuRq4OUhuAKgTviXMDZCsY2j37vx8337sFueGFKjrsOO2Oh3rdnsOb5tN6zW7fi4BeBPscmz6PEFhzKPkwglZv8jh62LIsODvzb/9Zg67bzs0zccXKoW/r1tT2e7XrkABgF+7VOWJpQKlAqUCpQJRgQIAy1QoFSgVKBUoFfijK1AA4B9dsj/uBbu19xe/7tv+9k5Qd8fWGv3hwlJ4h1FFL7talRS2S3qN1aBLKryN4ElVLaLvXICktN5Gjz1gU6rxEvztLLsbWy8dcAlUhYWVr9PiuVpCIF1FyL9uCXYlXmjyBOjUh26zlcmSrwGC2/XalptV3WNPgCz669V93sI6yr7TQptAhF32mk3ZcdULT2JFICAAbiMA12wA5ahOLWPbKdIEIp2KAcnugLno8yaQKOik7oECXklcNQabVcBQ4BWAyy3T2S2v2e4IZAGLpGrM3obq+bfUtqtlZQBA9c3rtG0+n6oO/cHANstlbYfmFBJE5WTcBFjcrnzM9ZxQiVFrFJip+hN4VS12k3of5qpvIarIgJQCeyt/btqWn4fUiClTNerwLtWNofRbBzjEQh3qQ6Bdnsc2AGOt+IttJABkwuRzVUfUe8C5/ONZij1XW+ZHu00Pwra+3mxzX4DI/bFjAw1rM39k6Y45LKt3U0CQudzS61PB6NviOHz7bSkk/Vg7+tqPoW3tlveG7PQcCuc5qAY1ANypHnN65rjuA8AvuvGkCf7LjeFldfHH3ei/3bMLAPx29SuvLhUoFSgVeBUr8G2XEK9izco5lwqUCpQKvPIVKADwe54CPxQA3D+N/dCMWoWGAs3tp6l2AybM54sAV/kzFHBLW60cis0Xk3rLUsHtb4MAioaDqYRHqcDK4IYtPfp4HfvNHnZ1Lz+zxdytvai9HEICuYBW3oPPrbR+CM0MVgDWhYJvbW6XTfVZgqaEOUl6dm0IwzqaFtKt9/CTXTmUdg61/Ot1AKY7qrdUTNKDD8CVbdpUH1cHJqxaryop2FzdRrAHCr8dEMOi3AYEcf4bwGjHOu2uTnm5XFmvP3AAmHZpKRA3tlgsbDafG8zQodsyFG0tfU4duv2ubZeVLVcrWy6Xel5tLU67bKPpQJUAke1G8A8QKoBqbLeq7bYc0wq15B4AzB59qejM+ZHQqrVxKOiA6vf/bRCrovo59K3nUgTPtCMEBugoiEttpcxzYLecc94OyPja5yjj6aq7TWMXElMrAQUAcxATwDl8o9bYe7H2AgtBzuol2O06YE1rMHDTzAayELOvFvJU1YpgHeaL6u1CQ8HAtH+neo+arZdbqVrdcuzzJO3P/Lw3cAWi9zPs6RjyXL2HYe9OKIrbuHdLAtU8AHVNPff6Mn5hD8H9e8lXrS6+7/vb93x7flE2XwDgizIS5ThKBUoFSgV+OhX4ql/RP50zKUdaKlAqUCpQKvCDVaAAwO+51N/zAtkts5kw6uETgm3xsVhM63RWeuah2AMGoXKDTMxm8yhABmugZnLLrffVS4Va9FfbA4D8vN9oeX+/UNG5RdZfqzTZbQRrYOPdC+DI59kmbJ2hQAS8GdAmIBMG1Lbssd6nTlZVrLsRUrGtXaF3LawJBYX2nrNApv2Wf9dL77nHfoErqXoERmHPXEVvwWwHmEpGwUxBq52FVJAnFHppN11VlXrrCQCC1DZgNQ8EAdRgYe11+273taYNhyM7OjrV+S7mlfX7fQ8QARatoq7rtU2mUxvf3gpw0cduvpjb+PZGsG9jbhUG6HVbTcOmDTD0nohwSA/44DETjXT4Rt6Ezkawyset3Vy7TRalIKCREJO0FEfib93Tcc+KXcO0GN+EUs/blyFl/jNX/tUqRAUKN6y1UhdH/YeqTnUHaIUKcFO5VTuh2L5NWjBa4S6ubk1ImUpDzYumQ9E7x+e0UucsINdwlaA/L9SCAEhSiIFwnZ51+z1rAwNR+HW61u31rdMFGPp57APq/Rq0SIEWamWX9MncHa/EoFJoOtAUnAwbdNa33xnqe91OV/tzSOmWcQeI/R0gjCCahLEJhP/gHfCrVhff8/3te747vzCbLwDwhRmKciClAqUCpQI/mQp81a/on8yJlAMtFSgVKBUoFfjhKlAAYM2/dkXf/42633T/+WFB2YNZc99jm5vLxNK7spt6C3UObbz2+W0ksNiJrfwVQBjBtgB888nYFVqCE96fDgXYsqpkEZ3MJh5YEAqyZSjrcrucqmCPwkSEBjyoIxSAAoD+7VAQeu89T8zdWmu59vBWqZyANGHjjbptUaapZ5vbYFHBOZxwwNJpOKzYNlxXJk4GqIgegE0YTQAU1FR6WYQnYL/ctNu1asyZTQaRsA+zpTbqei8FWkRCr+BSq2WrJSo+FHOuJGQbQFKFY6DwW3uPQ8HMeH1ahgWiZNv1Y6JugFPUY8AavW69VRJts+W9BAUDW1hAHdaMhgf69+DgWFvp9/r28NFDazfbtqgW1u96iq3qsmEf3kiQY0S9uYhxGo9v7ermxiaTsV3fXNt0NnPr6XopAFhVc1vMF7ZeLXVsbakXVzYFCqpRHgDQd4L6EojLo9tr6pz8nP25wnFhBe9IFbiRKtAhqUOzDtZlhYD4WLbagDG31nqdfR7p5/X15hBQYxjAbYtFPIM+QgWYCjp2t146AJStN+y/CiEJAIaa1EE0291Zz6WGBazF9/TajQNGWb4Fsekh6aEnhHnIvp1BIWHSliKQY+Vc1fevYeoDGACQ/fIczrsDpIsayF7ONbt1dV9eozKTJ9DnmhX8i3nL8SWYj2Tq7SYBZfRKRImI0lTH2bDDkwMfC+2D1OS2gHGG5XQ7nfr60D3ouVASjflewnPewBJiSvm4/8iWAlmnCAX64X6j/TT3VADgT3PcylGXCpQKlAr8mBUoAPDHrH7Zd6lAqUCpwE+0AgUAJrHzf2PdXNtOI5j0i0cX6NVwYJGpt/5EJ2ICUrX6bBOqq/iZd5W7kzLLdgTRMimXhffK+9otItgBa656rAUArGbTPfji+5BmClCEVXS1FFzQtvd68KWd16QK9D5x/odEQyoyBW/w/HXlUEcAEHXhVsESOi/UUEASAhra2CVdrSUoKlsjP19bq4lyCesiCjvvmSebKbCBvn5Iz1qu8pKgjmAEVEyEKAT8cQrmfdboz+cpsw1bNjoCU4CRVI9JaRe95NaRoqAxanoNqGWq1lbV9k44CdvZV0iiYAS2UXfgSKbcqiYKkACAeBIzIBU1Xa/bs47COJY6l8ODI9VHNZZCrCMoOBwOrNsd2GAwtOPjU5uH4u/hg/tSnPX6XWtLYen1Yi66Jdlh1WJR2XhS2XQ6sevraxvPpjaZTOzi4sJux7eq82oxkVVYUJjzqCprA6m2W6tmc1vHcXGeHCNjstl6MrGgchPYuLRVtdS5YfkWJlQPwpUNSCCmAs2GK/QC0AIwW42wtQKeeh0bjIY2Gg1kZW0Cq4GXqwBsoQGs1Xxhi93BOFeZGopSQTAH0HdY/Z7SMxWgnEuGv6StW+EgtVrT7cMJtDjv/DrtyK7gbFsTu7JAoPefZNsO5b03o2ziXH8BsFX/1c527b3/CAnp1n0dOx2Hpaj3BGZlP3Y4qG01G/XzdX8KxeROUZj3LZ8TDrg9bZpydHqeZizlKoEvjabqT89Baj1AYVr3JewYKdJ3rM4Mz3MKyVqvKUVvjF8dzEIjTYfE+W+GEP2hN0p2luyf6C/Sb3nYBQB+ywKWl5cKlAqUCryCFSgA8BUc9HLKpQKlAqUC37YCrzwATAtbrGprR1t84j33dz63OlE3Cr/vgEur6f5CN5VUKKsEoaSeCovuBptpUwtzqcc2Dp8Wi7mglAAEP1PYhX8EWxSQ41GRkrvXO42MXEQ3TaDR1lVpteWRpNvoUcf2UQi2tqjcVt4XMCAM+8veYW0UeAACpbECf1oKPpAFt9nS+h8AKMgYCijBsY7Dnz5hBwKA/EuwgSu+JFSSugooxudu/8yQC9RWsj/qWBz+ALHcasx5UE+zygVSeqgkewm5fLmObSSwY/tAstvx2ObzuU1upzUAdfjn/fIcEAJVIhUY2NR2G69mRABAgIwCREKFRl06zV1oR28wUBgHDweCTQGdwWBgB6MDa7S6NhodWLfbt2W1tvv379vDhw9tMOzZvXvHUogxZCFEix53DZtNF3Z9fWMXl9fa7u3trV3f3thsNhXwm844r8psu7KLyyubzWce4UHACb3pUMAtV9Zsew9HKTKl1gplXPRlpIeh27VdQaf5H0EfQOJuq2MtAiwAiVugpMNCtiQI2AEqtWWP7Q8HNjoY2nA4tC6qVCUeZ4iKj19alJX+K8CKGg9Fol+F3lNv18uy03Swut/Xct/SC8BM2J0A0G20oQoE3NY9LIHKWHwdmGvM8IjrSJvWdDotCOmTbS23uqA3NdI8Djsv+S5A1lAo1kLiAGX5vEEXEBc9DNttWXmzF6WiYNqoBx0ayvbb8p/vrMDeE5BrzZV6ERiC0lYBJRy/A3HvA+n9HbMmQNS0T2v7zwFA5inXto4heiDq+AIKCirmvlUx72UZn7ryMqD/1waAewARAPoqPAoAfBVGuZxjqUCpQKnAd1uBV+M35Hdbs7K1UoFSgVKBV74CBQDuFqtfOBlyMZo/3CN+qXLJJvv1AndPtUaPNqmlUNVtsIiubbkC8i0E+Vobkna9Lx9KItkQE3JFeIDAnGy+rrYRjIk+ezNCGpzMuJWT16KsAiAuV4IZsjuu1gI+qAJlVwWaVEsbdHsO+yJYAUDlUM/VSP1uzy2MqJQAFO2edZWS6oEIq7YHIACAgBWp4AIGoiYDHEpBJWCQkAKYFOEEjYUOXKBtubTZbGaT8dTmU1RrG5tFXaiJwJyUXw4oXdHotk4PZxA+coWh9gmMccADsOD4saveXF/b02fP7Obmxi4vr6Lebq9UomvYaqndpvLwDKGNOD8oihhH+IoZU84bQELNMgQEldXB0YG+xzY5/hqm9PqCgL3eSGNxMDqy4eDADo+O7I033jBUgEDAJkGxuGA19I6RYJO3N2M7O7uwi4srgUyg33w2tdvJrT5Q53F8KMuePH1il1dXbnVeu9W3FxBsXS2sHYEagLZqMddxIkBjjFfVfGdxB2rJJpvzGfrVVEAGqkaOczGf23JRCZbJAtxpKZkYAEifvMPDAzs8PLR+t+uwT9botLhG30mp8IBZTVttltYgnITx6zqIAmByDXGcPRSS0a+QIUmYtbtcd4SYc0pwlhJfYHba7XNO5xxmW1X03wP0cmHksWpmNbbWXLo9HAifij13wTrsX6rXpn+e6b1Kug4reqeFxdrhu449lH8OXTe21jED/Lz3IABQQSAElGw2NhiMpBhsU2fAYBNLcUs2X2zHpBNLvRjAzq+TsKeTmo2Fn8ON40m7dCoi89pKCAmIpC+lqwj9HiEAHCEmuiR0w/LrsKa6+++URMDLl/7y3Q8pEQR++R8FAL78Y1zOsFSgVKBU4LuuQAGA33VFy/ZKBUoFSgVegQoUALgHAPdgX1rSAvXshQRotawX7Wy/rrzJRbOr1bwfnGCMUlixnRKEAYxbWbV0S+ag1REATKWe0kD3+gKi+pPNMFRG3lduLSUXNkTgkfrvSVnoikE+TDZherNFT7FQxrWs6aAqklAPRiNBh3avaz3sgCj2AtgAbQAJO4VQqPkicVXAE8gTYNJr4vKfNGc6C/FFvP+hojgHqbgUNmFTWSk39LRbLGx8fWsX51f6t6pWNiHMInqgqT+blHauDgTYdTMgJHvARW+0TGvl3LInnFJjVyu7urysAeB84bVXQArjUnkCMg9ZNm2nMPP9O6hJBZRqEIAQSMJrHKA1bXRwYMMIYUBZSGWAJ4KyDQ91QP1H8MPrr79p9+89lMX39PTU3n77LYGcds+t15EhEhCpYZPxzM7PAYDXdnZ2ZtPJROK0RTW3yXRsVbWQshM4Q29AFI/AVUFIevQ1W7ZhXs6ndQovYA0rMArV7Jm3RbVYzz/vBajQF2C1evC5BRzQK3jNea6xCjuU3bQa3t+OHni9rh0dHdrR0ZEgMqC61SNFd3ftZIpzAqvFai6wzdfdbtu63Y73QFRfw8p6dU/JTHf2HpNpkfVAmQSD/pwE7HwOAOTB2AG18ucCjp2O7M0SPW5C/Ze3C1n/zTbTyhN+4/pyiaI/HAy6fFPqvPj+vlI1YXYes6y6ATT5HoErDv0zyMTryvzje8PByOsvpa0nONNvEVAH/O31RzWMaza8NyVgOlWOwMCsTx5zWqZzLDxYxcF71krblyoQRSK14+ueg0f1HHQoqPI93yM1lIo+7nW5/Ll7pm4pIL+gv+rdV7wcXxUA+HKMYzmLUoFSgVKBH7ICBQD+kNUu+yoVKBUoFXhJKvCTB4DPLSB/b1j+mN+OXwgAfdGblr19iym7nk9nUkS5jdfhkXqm1Z9j5U2LogMkLXxDwccSWT39sJEGWEoIwL+zRSiwAFmgMyn5loInAMCm2s5FOirWTkGNlvVbDvnWHaBJV+ESwJNep2uD4dA63Z72N6AfG0APRV8HG68nxKqPGUEWuYCPZojRWs9PAiVPQDlfqLutUucXA+F18+ReP3XgEgm1S4GmVWMu5R9KM1SRt9djuzy/kjUX9dJc6rqmwJPqJObYFpjh60HbAVL2Ocuxyh5w1JfxyVAExgW77M31jc3nM5vO3Qpd0R9v6RAQAIMFVYCj1Qn78Uo/A0oIbASYyIASIEmq+wRzm007OT31EAlg0GZj3V7PDo+O9XoAMMd078E9gb+Tkwd2ODpSQAiVOjk+tsOjgXrl6ZzC8+1grmXVYmVXV9d2cXZtnz9+bDc3V7ZW4jKhLBubL6YChLLkCthtXSlIOAjqyK3PXSMkQxZawl621mk3dcwJsW3DWJmAn+Z5BKK415TnSa7FE2wbn6MIRZUmC+pmFQEZzLG2HR4eCQAyR7EKt/qk4LrVNyVjzJkEuPSG9ERiD+RACSdbcMyH5gqVq4OthH7B3CJMxCeih284kHK78MZfp76KG6nlulLDug0c+IpVeQlg1xzmtbv+dgLd9KJ0PhoKzVDohjqV/dCD08eP5OcdDEsISD35vhS3ANNoA5DhISh/836g+b91uFkDTqza0S8xOlTqWFKdR49JLLpAf84vU4LpyUktSSxO2CmwSH1Teaz7yS7kIxOW03LtE9uDbXLM2Af9LQHd7AuVq0B6WJjzuBPs3e3iGAAwlYNxj4lbyUv9TwGAL/XwlpMrFSgVKBX4XirwxyxxvpcDKBstFSgVKBUoFfjpVeBlB4ARSvnlA7P13nzPP3b9/BzeuIrPbYcO+Lxn33Q8Cduof52PtKhKYBTqICl7pLCKwAugGACmVve4XTX3wTYSFKED9N53BHCYdbG9NlrWtbY1gQc9t1j2ewM19h92B9ZCvadE0p51sOyh7AN6YNeMJFZ6AAq9pMWYE0hZTsC7/aQFWSDjJJ35xRI+Elj3z1/Qrx2WZSce1jBsyMAvzntpy83cqgVqroVVAMDbiQDgdLKQpRTwBCACvi1QAwoAdqSMWlZLawvMeFJwKq2wj6rPmQ7PQyM4TsEHoOpsZtPJVAqym8lY4JGE3P3+f0AN2R9lnfS+hVJ5xQkmkOT7sspGfz+g0SpUmyfHJ4K13putaQcHB3Z8es8BYFiL33zndXvvvZ/bsgJC9ey1R2/qOFA5PnhwakSriIO0HBozJ7B0oo7Evnx7NbWz8zMBwNvJjU2nY+v0sH6u7OnTJ3Z1eS2Ii+KQ7U5mU/VxbFlD56+ekYSwbOgRN5cqEMutD61/r7boovrbq0EdiovSlNCZsLsKHgckZXv0ANyGtZXAE1cAdmVRb3Syr+LuCtwHgM1OU8eUPf7cJotOzCfiplrUADB7XfoUjpEC0pE2LYWf98vjGgPwKYzDPASG7wOtpLrjmKXOHClBmbHzZF1euxXUTDVvp0UOcqRPBwjj61TRVWtXsH7ZQzrKLXO6GcnRfjwCgISyxDbZnvZJb09ZgZn3HOs84CLHuLt2FcLjzTV1/PThTEgKoCWlWNbtnvcTrPsMoiQMNS3H3Gl7SEgqMv04ALI+F7g+9KaHlLN+rt6PcAcFUVZyXSQUzARsXV+droParF39BknM+69SAL4kq58CAH96fzuVIy4VKBUoFfixK/CS/Ar8sctY9l8qUCpQKvBqVeBlB4BK5vwDD3Jr3aa6U2ph0ZUtFAVPVcmyK0gUffsS/gmGKJF017ssbW+1jW5V+UJcyiO2C0BEyaOIYGs13PKXi+oEjWlbVS80ReY2pKoCWoxIjR2NbNDtW68/tHa7a+1B3zp97HduycOGh/KHAAmBL9Jdoy0XQEhqws1GVlA/FhbhufreLb7loHyuhrXo0tuiZfrGXTsfYJB90xJPsaS+1wbqv01lm/XC1pulVSvAm8MD6nJzc2vnZ5d2czMVVELlCCCo1murqFvdy4/eiQsiSWQbFDSilx3wARtmqJgU4kB6bUAODhL4Rx/A6XRqt7OJ+taRwOv9/xI2BdSJ3mmyYCsswy2tPp6uJGNMsC/zODo+FrREUQj0aG0DJNIP8ODQjk9OBHBQzjFXTu+P7M0337LJeGGdTt9ef+1NwRgg2enpsQAVheSc3JrLcLRsOp3b2dm5VbO1ffLJ7+zy6sIm01sbT26sDVRrmF1cntvV+ZVV9P5zsZZN53cyQG4AACAASURBVEA++gCSaEtvSYdP1Hkxn6p/X4NE4LCsVqRAZ1/FCJNIIC7Vo2qNAjABZQSvuJDMuvRG7PeM5nQoOjsdbMBHNuwPDTs6Pf7ysYPuOwWgrMZOIKO3Y8CiSNFuhC3VIaur4xIEeu9HV6W6ys3nutSYXVentbYbV0U2m3Z8fKyx5OcJBLn2scmizGw0GA0AINZ7B/dAW8HgCI7JfoL1OcW1AzzWbSYt+WGDXcabCzyNcafUXAcC1vT923otOCeHb7vQDr63XM3ivJn7qCA9rAeVKMeCjV8K5JWDO1nRpUZ1ld7GlncAIDbttPey/UH/8E5ds8ap0FQIC305I3WYc2S/q6W/acL9U/0LdV1yLbg9mX3r36H3yAQSZjqy5nq80/CVFuCXZPVTAOCr9XdXOdtSgVKBUoHvogIvya/A76IUZRulAqUCpQKlAl+3Ai86AIx1/+9BqBDO1IELX3a+rlKSFuw5pZ8nm7LIZpGPggVogxKsms+1cHVrKFZVwiZ2Cbq1jTfgl5r1hyLG7bjemw+bYkvsy8GfVGQRXsAiV6m2lQMWZ28AjFQr+QJ5dHjkvbwIUYiefL1+Vza7jqBW33vsESagjTRts3XVD7ABIKBFOQArQKebmrdGQElnmz/fK3HCCoDKFwBA1T7/6qiZYdbYty3nqhI6lBxhJlAj465tN5WtlwtbbSpboP7DfiuIanZ9M7ZnT87s6urGVhVgZRVgsuG9E6sIANmagiBkccyeifQypIdi9B6TdZKzRqkkFVRLoIt+eZeXlza5HdtktRAInE1nPh9kwwYL+wN4C7hlHjDG1DPDInguY6hecRt1W7TBaKhtcGyMwKBHCnBfKk2gLFAQMAs4Ojg8ssGgacPhgUjc8ODI7p/et+OjY7t/79SGg541WoylA1oHzpxO025vp/bs6ZnAy4cffWjPnj21+Xwq6y9QEqUpacecp+Ak1tF2S/XkayAgx7cWIPOQmA1QCxUXKtUIqsggB/Vj2wvrqPvUhe08p4OGWl0eXeXa7QB3OH9A0Va1Ojw4tNFwpHrQB3MfoOdYJmBCuajZG6rZcEQT7eKJttn7UinbqOi8R16CKKYf4wl4Amp6ovBGgTBAJ84ZAM1+lU7cwVLudmSp7AStSDkGADY1g3UsYuoNQTcHax7kg9XaW2I6sKtUy0hylu6STTPPvJclc0rp0AEA9bro68m9qRmWX50P+41rW/NU9vZK9zAB0CYhKV2lLzcjqAfQCmAjFRrL+7LiXuevoVZzQoTCQq8elupjiaXae/gNOgNZt1skOUebAGqn52JZZh5x3fEawkoAj8Dmpd8Dea3qU8UbHwGx9cYG/UijJ2Yf9TIqQdTKXbcrA2mx+9fdQ7PPohKO/fr8vcVPvDuh+RrgOm53X/wr4gVZPRUA+HX/YinPKxUoFSgVKBXICrwgv8LKgJQKlAqUCpQK/JQq8FMCgJEvkYKkjOKoFT81JAhLWa4Q/fuOvQAmAB0t2KvKFizal67ww3on+x199sLmxkJUze9RoqUqpRmhG7L6BU4L0Cg1EAte2fU2tl4A/1APzqzdbppFEMhwMBBg7LBo14J311R/MBwIRgAo+sNDty+SfhqKuy1Ugw+dkMNDFv8bfKJagLs9kCUwPc70+XYHtRzebdQrrh0AsF5O/15T/rRS3p3VNSCr/cDQIZlNI+DDwRKwC3gK+HMACOhb2GqF4m5pi/nMFtXS5ks+1nY7nkq1dnt1q/GZLbzuHUDAam3TsQdZcNJSYPUHd9SbwB4AYKrAlJ7MfAAGrLENV1K5YTem/rfrSj0BZ+OJ1JzZBw2Lcd03cOmqQFUy0jjSFlkt3YKqr2U1bVkvkpMBTQCM0WgoYAocdsDUsv5gZPfvP7SDg641Wx07PDyx03v3Ddvw6fGxHR0cKCnXunF6GjPssCjYGnZ7M7Nnz84F/QgBefr0sV1dXUkB6EpGT5o+u7zwgBl66EWPOeY4PSQ55lm18MAPgBa12rpKbI1yEnvwxhVz3sdyp3RNYJ0W5yhO2J2F57RdVKkZOMFzuJ4ORgdS3ynNVhB1v74OOtMGjCItlba1QpANpcU31LfgbbUlrANqfGIC4NX7steVWtExOCElDq0ytMbH1lWwqSbUVG5zjD6fUCOiYsQGLMUsduLK4aHbpZcCn55G7creihTwDc8FZnEN81xUrRuDzQPQdgrF+DnKxVDu1pZrwS/Gh23HnJbFdy3AJ+gmaNkRtKYlAGD53tGxYOv5+bnd3F4JfgKBHbRubBH3Q8qpRN+Apw4oW9Zr9QT/mnz0AITtgLrdSAPvCazXdvlthLAIvjX0/FRduiefe7D386TnJrX0+ec9ItUvsOOgnDkyHI1c0YxdmfAc/lPCd4hCAwzr6kgqGG94SDwbauAv/Z38gqyeCgD8Kf3VVI61VKBUoFTgxajAC/Ir7MUoRjmKUoFSgVKBUoGvV4EXHgCGAk1L6ho21cyntmWKCaRKKACgL55d3UQ6qnrrycrrYQiAEFkM74ANjyTYPZq2RjWE/RTLZ7iFtw3XmBDSIEuk7L0rW4QSiJ516udXESjBoh/bYdu2m5X6Zp0cH2kXgEBUOwAKFrrqX1cn27r6CDiIksr73BFP6yo1WIB0fg1UbwR4tGm6J0iFcsqTSwFvrJbzrFAKqVqhitw72/2GiTUIjE/20k15dW1pDKsv9fABQgKGymqr56Be83FDCeXpv6s18I9UZNR411Yt1wo7uZnMbDab23xa2WLqoSDTuded89yuNjafzgUQPGBCDdHu9CxDfiUAGH3YKlk4mwqdACQCP4B/KD1RFD4bX0kBWM2wxgYktq2RvpyW37Q3ZoCBAJDUlfSFW3uicoCjTgurqcNchSQrEdXtmBwXQMu29GHs2cnxqQ1GA4Gdw+NTOzm9L1jz6MF9e+/tt+3kZGTbZvSoDJC7A4BTAcDz8zMd/7NnT+zJkyeCPAJP1UIKQHocCoqh9pNSbal/qSffX1QLtzIzZhpC5i1qxgh3QE0YFnXvYelwTqCs6erZhOWe0OwwNK27nb4n6yZg63X76oWY4RB6rqzUvt1UztVATqEfng1b7zfGVkAw+m5qH6Gs8+3487H4esCHj4Pb3AHTMHS31SfMFdRDdRehGhpvoFNMbcEnko7XnoqbYDWPWW0CSPuWGthhqQCgppXDLZSICd+aLdSC3kMwg0w4U9SkHq4R4TnZ09Ilf3u1chCGMk9Xnl7DmwAmiy+BK+++9baNhkN78viJnZ0/dZi79rYHXIMkNnuSuANiPhI6er2b1uR+026ZUT/md7slIEeScx3yQQKwVIF7NuSA4mkbdkju16b2ocRjvz9jq04lKN/PetAzErvwcDiy/mDofUylVCS8pCGwrc6cYrI+f2qFtvqTfsHy6AVcMRUA+PX+XinPKhUoFSgVKBXYVeAF/HVWhqdUoFSgVKBU4EWvwI8OAJ9TnD1fL8GjXNPt200zsTdUHgkZWKBjv8ym9FgigR4AP1R/StCtVUNbXzxrUexwI6GC2+020qyxW5atrg7yxStQEAC1Xbv1D5goFSFN/+/01CNsAFVOS5BPwKjdtKOjA+/9JyWWQz8HSiGTCUAzGPRli+t3va8fC+BWl+b5bUE+xyP8vyRcUgJqW+pZRmjBUqDSW8k1PY1XNCXSPNoOIOrH86kp+fVzANBRqAMJHxY/bkE+LeYd6mBz1E/Ve43z9TCVNX3pNhu7uT0TuJgtFjYeT20ym9tivlQwCGN4O5lrzOTkBVYsKp0noGEVgR47u6grwAAtwCkHNm7VVPAA57rd2mQ8trNnZ3Z9dWVPby50PARSAF00tgSMhLKzBiJqQRc2XPWUA5Zg68Va7PZigTaUUxF4wbzqDwcCLNQcWILNMRVhw8GBNXt9QcmT+w/t0Wtv2MHwwF57+NB+9u47dnw8tE7HewDWPSpXHGPTbm8m9vTpmY3HY829s7On9uzZM5vOxjqf8fjWbm5u7Or2xq2trbYD1enUwxriXIGXUkVWC/W1QzmILVbwEpi3F2jBeDHMCcyA0LJGByB0OO4QhhqqRyBzP0IkAKPDwTDUrR4uoedGn8f9Xnep9uOazW16nbOfJtASa74D0rz+ZT/XpeC9F5vmwB1oJQAYASK8McD13ZEyz4NxMrxEIRs9t5+qj2aed9jImUMrrLTLlbbLg5oCrydzf2Mh+4SuqdGC+4MHZGie0BOv5bbkdquvearegIKdu6Rg1Y3vc3/Q/SDfBdm1NAAkqyelrq+t3gSgFyb9Ju/fv29/+rOfq96/+/h39tFH/6k5oH0QAoMqmb6G8c5KQl0F++Q4cu5Ay+whSt9SQoeAgPQZDSUlqeIKFqGXn/7tu6IvlJJJ5XSecY26apB+mGHrj/uyalffjx1Ue6oxgUZ9hbOQpj0Y9GrV4k4d6spgbkoCuPu/X17glVIBgC/6X0rl+EoFSgVKBV68CrzAv9ZevGKVIyoVKBUoFSgV8Aq86ACwFnBE/7H9cWPhzKLV7Xdu3yVddT6bqc8ZYGM8HdfwSVBD/aNCF+KyolrhlMmWSktIGBiqoWak3QKxUFfNKw+vWMwntWKGY0MxI/AQje9RyrBIpik+C1gWzr0+ttCBTacTu752xVYqxBwi+YLX0zLbNuj1bdjvWZdEX5RMWPG6hHw42JCaZoMiMBI/BQEcvDiUC5udUoczQTX+bCB4oH7wvZ1S0LGeAw41Ntt77AAgarF8eNAHqix60LmqyGsthVIo0ARnI4xgPMGiurbZfG7j24mdX17ZxcWlQBW9DBfVWgAQFMLY8R+Jxj0CDLZbjbXghKBs9PsDkqpnW8O69G9rReJru639Cvw9eaL+eBfjawcGa++JJ9Umas5Ih1ZARkKETEAOuyRACzCr14fFVmozqf+8KiQwV6vK2q2mHRwe2mAwitgZeqZ1rTU4kK30/sPX7c0337ajw0M7PT6xR/fv23DAcatbo1sZqaPKigXYASDQR1bfs6c6n9l8Iih4eXkh6I0CEBhEajTf50PKNXI76NEGww0Ym70qgYGybZNwrB5se6m6MdR5fvOl95DjkapQwd6cd7rWPDgFazQQVP0rI/1Vr4vQjVo9GPZ7foZKTepANHShLkx1J0q2hIh+jG5MJ9XY+9ihmlXXvlD7NfUzDzhxdXAzQlro0QiAU1AO1yDXGWo27LWhuhOEi96aAGMCOdzSninha70BkPZWgVGzaC8AAIz7VVwR/mYC169fabp+9+CYevuR0h39GIHLbs0VltX11e4AiWOMQnGKYvjk9NRee+01e/8Xv7DD0YF9+OGH9i//8k+yiUtB22jIft8LAJo25lS9OnBrq6ch7wF4CnbUtx311dzw+4WeQ2/Lbs+GByPNuf5gYF3OR/cxFHupLgylJYrYsFfX8JGNhS0ZdeBy5fdG/tV1Zg3r9QeCgMyl0YErBDNhOOcT/zrEvKvnridrvIG0A8d3bm8/+BcFAP7gJS87LBUoFSgV+MlXoADAn/wQlhMoFSgVKBX44SvwogPAXJDmArWGDYJMGy1iAX0Kcghbb6pvtDDfeL+rtAQ62PNETKlGwlucChKpUvaSOlf08qJfFUAx+gQul1j9CIVg27HQDDUTr81tcawEdmw2TVssltbrsmAd2egA22/Tzs+f1tZkjjUX3alIShspCsAhyhoAIAvzAIDAj+Gg7yUBTMSCVza7OB6HDFoWuwoQzBV9xIBpGykFs6p3AaBq3tjBhVplCeCJ12DB0xJbX4cFWP3zHFAAlfJHCUqAcPRhdOvo0mbzmc2nM7u9GdvjJ0/s088/t8l0KhWjNbuy5hJ40m17PzkW+73BQJCJ77NX4C8QkfAWgeE4/zb26LovHM9bKgH44uJCvf8WkeYqJWNAMeyIAE6fc5G8q75jATu2ruRivLBXMv+YIwDeQb8nFZRswc2mdXsedKFAl9FIYNZtmqi2GtY9PJU1+PDonp3ee2BHR4d2enRsD05P7fCAMXX4Fq0H1fOR8by5GdvTJ2e2XAKkXQFInzeSgNXv7ebaQXT0VVtVlV1eXMoWzCPBnq08gZnxAPrR+w/ILU1prUjd3Zeyn1vCcoCXQJsUlw7zdG2FAov05gxXoS6ycvYHNbBJ9aDsutF/Li3Fuo62Dn5Q+vEQ8JcN1/t0ss29o6vVYm75ZW6jyOVcthozejSiwPVU2q2Rci3lIccP5Ip5DfhzGyoKNWyqYZ3V/YPDcisuATaMPxBb35elGeu/z29c5Qr7wXZNyz71rnS7riuJHa6pdlwvGmvwpI87Nts8V2C6rn+lUPt9rNnsCbBJRSxVXlvKOxKNAYD/9b/8F7t3cmqffvKJ/fa3/6y5ATDmNKtqbtsKi7S/WZDp5wLn9NxDHR0AX8eoMUBlyFi50hDorsChUHkSPoI9NxN9R/2B9fo9G6BC7fWUqKx7E1Zr7rWhKHW7sX8A+uXq5T4S91MCZEgB93u7ZN+q5XDkqkNs5QLspAv3evWbDqie/f54Z5rU9+gE6z/8b967eywA8McegbL/UoFSgVKBn14FCgD86Y1ZOeJSgVKBUoEfvQI/NgCs1VVfUglvmO+/4rSgps/efCFohAJvcnurfxP63VUEqQNg3YTelXIZ5uDb3NAjTz3dHHhoIarUTl/gz7Gi0jsQCzHBESt6pW0ECqTMaruFOBfpdY+ugIi2XVoTiLVt2eHBsZ3cu2dHxyM17//s89/Jegkg4giUgJm9rUIJBDW4AwBRmBFoENCl13WlG1+7gkr4MqoZQK8BzMKqC62kDxoAAXtkyzah0PKXeDKnL5hdubUFVqXCJ8ZBECh24Xvz/mv+iMTfaJyWSsAEr95PbiVVH30TAR4LwN1sZuPxxM7PzuzJ2ZlN5wsBjUXlPcJS/acwDsao3bblem1d2TqxOm8EZdmmDj9SUnvtdlgCG0pSBp4Ais/Oz6WYo0egtgmJ2bMAEx5CPR2IOeTwRNIoTyQsKwFYc2Ir6NGjV6PswK4+6nSb6rkGtARKeRIunw/Uf617eGyHR0c2HB3Z6ODIHty/byeHR3Y4GtrxUc/bN0Y/OJ+YXvibm4k9efxUacDse98CrITjycRIVj08Odb8vb1y6Akop14AQAFO9azzOY1f2q2X0YNuR3Y9vEE/J/Ha4Zts8mkVZgzU0y0CdALCVqHcopaAP5RhwJqjo2NPRA4LsE+53XWua1WAF4swltDofae2fxtBT86L+ieUFCgNIF/39TNXqCrQF8WZejSivvQxUmJvwiuUdbJwe5K0W3TbEVrhISgJ99OpP1/MbD6fC/gJfspaS6hQ2IDXkfYtW7VfIyg4GVjUhChNdc22/I0DV9w11BOPWhJWkgBU6sCwm3ut2F5HPfo4F72B0AEuN+zw8MAePXpkf/HLX8oK/OzpU/vwP/9DCkCOl1ejrqzmS72xwPkqnANQSW/EuL9Yx+3HOuKw8WMJVn1RH4dVWMrItMG32gojSYCKQrHd7an/JQpBPlDwEn6ERdiVmt7vkH0xNrJ6w/nUgzFhKf0K814bgTQKA/GegSgCAZ9HR0dSH6rnonqieg+JOhV4T01eAOCP/idIOYBSgVKBUoFSgW9YgQIAv2HhystKBUoFSgVe5Qr82AAw02S/bAzWSosF+nlwBx8sYBXgAYQgSVLwwhfyLB55OKRA3pOL7rDBhrLLYZ/ZalPVDfeFr1jER08/gjwUOoECSbZJB4jsjx5nqF+qABLqIwgoCliTIQuNbWXtds+21rWD4ZGdPrhv9x+cWq/fssdPP7Unjz/XufDaTAJOdRWL2uHxkayTI+AgC+tO2ll9oQ8ATIVbpngSeOHnB7QiRtb7yPlCGLVT2xqKl3VLXiKthH4OF8L3t2/x2weA8Spv6a/K1aqkBvA0ghAyDGGLwizUXEoARjUFmMLqu1zJyju5ndj17Y3d3I7tdja1Skm2vq1u21V1jEnEvQpWsF0UQNiCZZkMJRlzgUeX4GWFt2zVs4yaTgGAF+eCIdOpW7k5BlRdAjScelhIgTaZUiulUyiPHDBFOqxe5wozQR4Ugli9CQNBQYVSc+g97wg8AfQdHZxICTY8PbGTk3tSOvX6Q3v3nXeUAtxuNmw0TAAYLQABgNGT8eZ6otCP6aTSdp88+VxpwEjagHwXF+eaU73hQNfM+PpG9l/OVUBFQRYrawL1ttG3Mmyl3r8RMOXzRUpOzX2f85rrAWWyB59mQH4vLMCMxSpShKkV1l8PdBja4eGxFJGymWYISMDo/VCHdsuDN5h6jL+SYFHeqW/hUuA7+03uIOKe7T2BYASEcB2QjJ3XP0pc9diLvpJpHfZgl6YCaDg+5p2YdrQQ8DcTAFL091uqHyCQcrnBlk4rAgeCiynXdgTgKBHYg4HUpq7RtCWhQCj6UAZy3VAD1HiRIgx001yTKs4t6rJUh7KVkBK9FbHxNOBWx+Hc8fGRvf766/az994TFGOufPzRB3Z7faP7p9/rVlLVoVx19aUHv3gvRq6bjbXa7Is3RQCBfvx+jPQsbFibFO46JSWSsNuklkeoUTeCV+hNCqzv0Nqgq15+KBUH3Y7mxKDbE/zjfpJAkPp2egPfZ4j48g2JBM3cI/K+nVZyQCAQkHn24P4jf1MnIO9+Swm98AVZPRUF4Kv8V1g591KBUoFSgW9WgRfkV9g3O/jyqlKBUoFSgVKBH6cC3xYApos2PVc1TorfSrUuTEDIlRr58J5OLMbv/gpjMZtppVeXl1qwKsSjcitdnfzJoi7AmxbPoYpJxQz7o1eeq7FYPHvCaSqFMriC56s/HVbfpYdUqE+d1GQkxy4FGmVRAz6sWTgvtXhfsEgOxYqDFbfmSRfXaNigj+UT4MZxdOzRa6/Z2++8KesaCsAPP/rAlqgMVx68oLyOAFHAiDfefkfKM3q40QMMANIfEArSlWqn3cl+gTvbnfocBqhCiSMw45W2ZovegSyz6f2HAjAUkSy/A/C5RdXHJNqTRZ/DGM0dh9qLZnYIpgCBUE+qE5wse2vb0Gdu6xBFzxNY2dhkMTNbb5XMe3t1a2cXF3ZxeWnX41tbACdaboEEUnQ6WAhJZsVuGlZrQBXnGvAv+8Xlgr/ZcHigvapX5NJux2P1AVQ/vGql+YWKD8Qh+ykwL6yW3X63DnjxsIq0Wnt9OD5sl1LT0ZOOvnmdjqvItmb9UU+wBLgrReFmYycn9+3Rozdk3932OnZ0dGIPHj60wXAk2+bRyKFKC2hL3zQpVN16KQi03tr4dmpXVze2XKKGW9izZ4/t+uZaIHY2m9pnn30uhSNqPsYTG7V6061WOu/ZdOw9Ejtt9QCUihHrb9hR2Y5DrrCohls+4bRzzui7CHCXXdMhvKAv116rLcWj2zu9tyXjgvprdHAgQMM4ovBkXwlw/XwjxEEp2676TEUZ16GUpChDmwmuQjkWoRzMPUH1ULJl/zzVMd4EYIr3+52addOnsbbha7sNm00n/qZAgEza/ql7YKhFuV6x/wpiYvcF+hFiQ+gHgFDA1ed89tFbrzz91oFi2H/r3pPMv7QDbwy850CsVe/HgaCjd67ehHf82+l6WMbJybEUgO+//77m3meffGIfffSh3VxeySbPY17NjR6OCimK/nyuJPQeligvUe1JpbelYQDXthnh4gKAgoCuwJRCsOHKPeBpp+1q2+HxYa1MpgzME3/Dgp6LLTsY9gSCeZNDykOF68SbFyhVO30f+0hmxvorpaQUqLR4QJ3rlmogLMfMuOWbKY8evWaDIcrTA32Pn2VavOYYYHXv108qO/Ne/EP9Vi4A8IeqdNlPqUCpQKnAy1OBAgBfnrEsZ1IqUCpQKvCDVeA7B4BBW3IBlQs+qfFkC3R1CQ8WzlKXhEoLOAGEW8yntcrv9nbiaj/ScmOBmKkMfL1azgVVFDogkBigETWJYKM3zvd+W1iFPVSAfUoFFAmeSvCVqsgX86lK2jY2Vs0XtqmWdX8qQiLmJA1jZY0UUtkQtRB2QJSLVNRphAUM+iPBt/fefc/ee+9d9Rb7t//zr/bk6WP1EAPiKEEXpRLGPgV+tO2119+UYqYXoQTYF+kz1+96Aua2uY3AkF0ipiyooRACRLqdmeOib1dXi3Y1x98SegAMCBuvRkWeyN38i8FK8OPwdPcnx+5zh7nevSyUdAkDZQteOQTM1FZyN9Zbm61mtl6urJot7Prq1p49e2rPzi5sMptJbcUIofLRfrEVhjpKbcBC2cPrc7u+qG8IyrHgV5/G6DfGqZEufHtzI0ssNtl1Velfxq7VbAuOAH5bYWFsdNyCud+XjmNJVWC/01OyLftDAQZwGg0GqgXn1DnoeU+9ZlMWRQjb0eGpPXz4ms3mlS2aW3v77Xftz2XVfKBAh3aTHn1N2yg8pB/wdS3gCzECIM1nDpmur29tPL6x8eTKJpOxXV9fCvwREEK/t4Zt1Hsy1YoA0PPzM7sdX+p4ZJ+Wem0tcIvFFBvqEnvocqkQh3qMQ/UmxW0E5aDw45xITWbU1RcuFH2E12DZlKVT4Rk+ZgDAwWho/UFffR4F9QNkMRPz9epLxzxBOcp/YfHV9R+BL1KmBVgEHNUtAGjuRw9OJe56v0a3yO+Sil0t6vZ1lJv0BsznAU2x6q7Xi+j96OBJIR/LnR2YNxh8LtBDkjcZUCcSDrS0jRKvK0KxXcVWq23D1qvzQVcXymMpi9eyBef9hLcOdJ2H6tFhuANntUSgB2f0akwbLIo6FHD37t2zX/2Xv7SD4cg++fhj+/d/+z92DQDE9r1eK8ho3WBuuhI42xu4AtCPsTfsqVlAB4Drd7daySdFLuMP5I3jlLU6WhLw+eDoqO4HqDda4vrPOo8O+pqH7DPfINIbKi0Uoz1rbP1zAfSwCguHx5tH2XeSuqs3YJ1a7TXt9l1hCAAEOo8GB77deNNp1/JgB7rzHQPmuQeufP+PAgC//xqXPZQKlAqUCrxsFSgA8GUb0XI+EkMjHQAAIABJREFUpQKlAqUCP0AFvi0AfP4QIyiyVrOxMEbZwyN7ObFA5AmCZFo8L6Xww7qIGms+n9Z9/aRgAxAEeFJSa1oGGw0jkEPN80MhlT3AWNejJpnPSTT1xM+treseZyyaUT+xyFOab/TscjfxViorFpCEKgCYtqFSciXhxmYVQSCVYFkuEkmqBNAAHB0EYP+FOLTs6PDYWq2evf3W2/bee+9pQfrpp5/Yb37zGwePq4UgRKfdUI8yFrwocw4Pjmw0GtpodOD95VoNtwK3Q23T7wXg8NADIJYa9Ediagv7cQYXSInVFlgTjhUjccVMPrQgzuQQQFrXQ0Zy7Orn1WrBfK2r1Hyj8Tlbr/y80CoJAEYftfUSlefKZtVM/f8mN8CrG7u6vLab24lqi6JzPlto5HQMaUfFwqkaAI9caZX2b/Vzw4Ib0IcxFwAMZRi1Ht/cOgAcjwW/mHvZbwwQDIQGiggmSAzpkCkf+0CQYBKAQi/SlNvNtvXp0dikp9rGWl1XqKHEc8trV/3Qjg9PbbUx6x0N7f1f/spGh27ZFOjkuYO+bddA50hppoejat5UiV1FtrUnT85tMrm1zbay29sb++CD/7DPP//cplNXzQIASYiWnTMgC8nT09mNwIi+x9wmiddQ7bW8L2PlgSr9Nt/1a4HzUY/AADke8uJ98wBj2FYF7QLooepCoaXwjVDJalw6nmIN0KH/nBSzDeCbA3sHgH6+wDOp5KLnpsAYMG29kt2edG1XlO0pWAGoJEGzr+hRqGsjeuWlIpFycg8AAAICEwD6WPsH4SFp9+a6AI4SCCLox7m1m9GOYOOQs9GSspM+pSupiN3umzXT8dNyMurINaDZrZRdegB6H758c6Ff23N5w8RBd/bn0zyMN1xcndrQXOTecXh4KAD45++/b2+/9ZZ98O//bv/49/9gs+lM4zpfzL2mOp4IWskJHjWWQpvEXwJvAuAK0pFQTip5r6t0XmYlxyTVXSgn1V8RBV9/EPcy1He7fn0JAA8OSYX2IBf2J/VsAEAp9rYOb1PRl4El+29CJFx1VWYG0WQYjc8XHsz305P7dnp6qjAm5medwBLnzlzXtqPnZQGAP8AfIWUXpQKlAqUCpQLfqAIFAH6jspUXlQqUCpQKvNoV+K4BoBhQIqVMMAVDhAKGxZV6gwEMVmu7vr62aumwAvjni1wPVeCjS4+rut9Ygoi08WJDC9yEMxRrqBa09HND0WS2mPk2pfDpuPoQpZ0SWwd92SpROgGagEO5yF6tvNcZTf6xBaMCzF59LBIJnFhUCyVOorbpdnt2ezu265sbT/yM8IxOh/NtyebZavbs9dffsHffec9O753a2dkz+9u//TuHoJuVYVdts+DuuDVTaZ+bjcARTf0BSyyAWTD3+13Bk8HhUd0DEPCXyr9URW3o9RcL77243kgdDftsDfN2fe30IkGZXcrqTsG0C2wAlGYAiAJbIrwhVYDrBQoqGandfh0gCfABeMViSf+/8c1Y/clursd2O5nYbLEQYJnOFgJMgkF0IQNWAHfpr9fpuLou7KGuXGoIDPGgBn366HF+ofih1rPJVD3xZtOprVDhLRZeo0ZTcMRhCoqkjRk94qRrZF558nRuW/trEnjQ8iAFQFT0TgQGKUQCWEL4R9opW1hOW3Z0fGr93tDaw569/e672t87KEOBLa2mHY4GYaX2c6e3n9d/BwCZox9++IlNp2MbhdLwX//1X+x3v/udUqcJylnMprZaubor7cvz+cyq5VTATeemABQAlo8r519JAVgZ/NKtwK7eEsCNz/n+stqql9s6IB0qRa5ttsm5oxATbAfihK0a62cLCNhuWR8AF2OVkDWBDd9XJrfCOUjpBXpGaI/I4Nbmc2Ct18jh4Fr3BNWd+bFaOghU8Eem1frzeR33F56fADDhk+IoGp4a7HOD2kRfQF1PbgsGbHtP0qUUgNQYZTP3lA29/nTvu6sARFlYKwK3rpkVAIzUcq4LtRgIyJltE1IZmfNcqsCVJyGnKjB/m3FPwgL8q1/9yt544w377W/+yf7f//139RsrY6zNjGsFcMT+Dux36zr9Uxlnjmm5WcrKnSpDfqZZCGDtoE/0wCBdA7xp0Y7rgB6azGUCPwJK5n3Iga0r+w6PRnEd+/zKc+G5/oaGA8G87+XPU+mpxOTsTBBvdAACE7AyhxMWSvndaOt+SjAKvRFRofr5uQIxFYoCfz/gyqooAF/tv8PK2ZcKlAqUCnyTCvyAv6a+yeGV15QKlAqUCpQKvIgV+NYAMBusxSL298/RiSALx0ynBZzd3t5K8Te+pccW1lxX/fhjt9FGgEMW9gDDXDjnApCeV1KIybmKJXhpy8VcffWAECzfgR8s6AbDvnVQGaG063TUg6zVQbGztOnUFYizGQrECIYI0KGfAygXHggilVL0Kez1B1pQ8j1CJa5vbqU4TJXOYNCVUms0OrRed2hvvfWuvfnGm1osf/TxB/bhh5/qOL0GlW1IDW6ghHHlC03yUascHR3qePlAEaiFK1Cl7wo9D4dwsLGzPLZtvfUFuYAHxeBzibZQAdJnzvv9+R8Rd/vbYUbebnc9G+t0YV/1+27lxXXFn1RbAoCpAjQPT6GP25Y+cw7XgHD0WAQCTiY3UlgStnJ7c2vXVx4CMgWqLAn8IL7Vz8s5lScw7xJHvbdcKh51/gHhBAZJAdGpoX5EUUYww8zDEKZTQ4mYgTLL1cZmKKMCtCmt2Fw5J6vsnhWYTUo9FwENqVySKg6ACFDptKXWOzgc6bUoYVEuYsU+Ojq1wWBkq8ZGKcBvv/2Ovffzn0tJSL+6k6MD77nWdECGkjFORAqy2bSSyu+DDz6yy8tzOzwaKPX3448/tM8++0w/u7m50c/UAxC1XKQVey+6TKkFUXlWjqsFGStP+mV+bJZRjwx6iMszVbgAONRg7qlvCAxJHbdcaVyWKPAaCQAd+pHg3BsMNIf7e8q95wGzjyWQ1fs+SsNLmi5QkflsWJV3MJr5p2RuvcngALgGgO1mJGc7+EtVJ9eeroeWQ8AEU01CK0jLJriD5Nlo2CcbdvQaVf9TWgQokRgw6cEZ3Mv4wIVMmvU+8PNjc1DNA0WoT9eE3GH/jaAV7mf53HxzIu+x1IvtJ/zjfPO+A9yin+T/+B//ww6GQ/u33/6r/fNv/smmk4m3WQgVYHOFiprr0u2ubgXGFsz87ahnn64/AViHwdnvkaseBaRUq2G7V3hK9gFstW144JbbfZVf3qP4d3Qw9Dc64k0KnscY6HqhX2TPw3O8JYKrbfk3z7kNhKRVQKRuO8TLHotbwf0cawHWpc8Pv49yX0VhPdLXAsbRv5VrVeEzz/Wn/b5+hxcA+H1Vtmy3VKBUoFTg5a1AAYAv79iWMysVKBUoFfjeKvBdAMBcuLtSaXeovjDUyk5QAJCGWgb4h11RaZTqTefALxe6HtbhFi7RjlgcYifUwl/2Tl9EozrDMqfUXz4EABe2YeG8NRv1SZFcC8YMR9jR6H/HwrtlvX5XKhiOjWNxCJgpw96vbjqeukJwWUmRU6ehhm2OVFdXNK4FtSgAC0mHLiT7tmTXBPYAFd5552f2s5+5BfiTTz6y3/z6t7LNApsWi5kAB5ASdWK317EHpyfW7ff0NRY2JWYO+x5uQsjIYOBqp7Yr4rJ/VwKFVnugBbmPDXAugF3YsFtpMfURqMGe15Yx2SkAc3z2xzihoKCfWjAyXjsLMD32tF8A4Bo7NoBjEzbKtc0XU6nPqllll5dXdnF+YTc3Y5sCcQEpS+8xp4V9qKUAEXBH5oegTQDAXOhjQ0yV1HLjKblYgLFOA66mt2O7Or+wye2trTcoQAE4KOYqtwMDY0jslTV7WYMHtqlE2KWH0Wh+hzoKBWBCCQFAVFH0bts0BOZWm5WDiw5hIFg0T9Rn8OBopPOkB+CDBw9tOBxI6fnag/uhPosLKnraaV6tt3Zz7SEg5+eXgn4o+oAgZ2dP7eLiwubzSgAQezCQCUjCHOfYuRYazbXOVZbKSF/dblyVq56Rgo8NWy1mtRrXgx78eNIO3B8cWKvbcahEmEhtqV/ouQ1s64QyAHCiVjz/4PBQH/1QbQosRU01XgFdG2EBBimrF2Ao/+gdimKxqph3ETTSdIDnoUKuIHbxoMM/LL5pTVWfTKBWhEgAALMvqENAri+3mLt9168dut3tg2C1INCbAvSrNPU8XC68hyjfmS5mUgC6Ii2UqXsAECB853Gn/SZwzgFgKvB4bt3nUN02XbHJ8xIA8nwswA8fPrRf/NmfWb/Xs6efP7aPPvjQzp49szmK10ZDsLvXaPv9s7YkL/UmCvNfQEz2dfBzvClTByrRK4G+qw4FNd+lQN79AuC6PDg6qu9bUnjy3OjZyGu4B/v90l/H/S1t5P7zHQBMFaC3R/BQnQSGPu5h29fvDgepgFnu7w5bHeqmRV0AcjTSh3oEjkb1Gys8XyEze6FVX/hL+DtafRUA+L39iVM2XCpQKlAq8NJW4Dv6FfTS1qecWKlAqUCpQKnAF1TgWwPAWGiLK+0BwLpXF+mWsnpOFbbAB0q77FmlxNkIjUjQBwDMkAUAHwtJASlZ9cJ6FlbFOYoWLHOo57CnKTVgbW0ULE0PzJCCpOuWX5R1uUaln55sipWDn+lsbrPonea2vspm47n6/dHjDOXZauP9vQCNPBaV25U9bMShgoIapOpDXYRtdWvDoadQvv/+X9hf/uUvpeL79//4N/v//u4flL4KZCSggl/malqPIqXbtuGwZx0WvH1Xv5BoeXh0aAf0k+t2bBgL4V14wS4IwRfVrshR/bwbnauNCGPR9wEQrj7y53sPwPyjotF0C/Fd9d+XXEqKho0+gAF1t5JoAWMqhbAQBqLFdaQAowbFrj0ZT+zZ0zN7+vSZ3d6MbQ5826xtNSfdOZRHsB6OuUU4hAOjTrcZvdccEnIOgCYt3Dnnhiv4qBX2RPZF/7+Lp8/s5vLabglCiATo2awSJAMWMpZ8joIM8EAQS/bQc+DjQASgl+AllYJpv3ZQ05G9m3AMerIBotZrAM2x7I2n947V6/D45NT6g4G98fob9uDeid07ObEmNQzgIjmZIDmeXLOb65kA4NnZhX366e9sMr0WrLq5uRJgBwBynXH+QEgAoCtdHRQ2Wxs/V5cDqm/iZu1gUx8K3thaJwBTrbyV8m4XcnN8fGKNdkuBEuM5AHuXNuzzzKEP8DUTeVEADg8PBKm66lnp4GYXQuH2dyn46MWJ8k/BGJFMHEpT5ijXLqeQyj0pDLNmqpdbkNUzUwDQPxIUooBF+dZqexhRwjZgPfrDfGTisSv8/M0MLOoL3sTIBNyGpzwTJMRzmtumQm4SAGZbA25k+aYJ4DRVa/69eNMk3hDhvpDHlNdo/utg2+FZzsG8tqgtPSXfeO01Oz05tcuzc/vgP/5D6lDmhwe9EP6ChdrrkffsfaUh4ydLeKSnK5E35gxq3yqSv+trQAFC3otPicLcswaDOujD57Afr67VHgFHXb+uCW2hL2WobbVNbMlhAU5l874SkOdnj0CuMea5er7qDQN6RZrGiodgdwDAVBgqdCfaLfR7fdmCub+yDz0nWjl86R8P39HqqwDA8udZqUCpQKlAqcAfW4Hv6FfQH7vb8vxSgVKBUoFSgZ9yBb41AAzok/CFWuRCkoUjqZNABz5SOZUKDIdlLNhWUqFIHabFIyok7zu2bawFT7zfmiuDAEIsjFl8z28ntlrTbN/BEsvITsOUytprA26yf1RXi01UQFq/ohYEFLZcGYXyD7sY9jf6ASao3Cy3djud2Gy1FHgCBPIzghNc8dVS/y+lgEZACABA6iOpm7xn3/17DwX9fvkXv7Rf/OJPbLmc2//+u7+1Tz7+1O2Zy6XsovQSRIky6PZ9odw1t/6ORm6lG/aUZgkAxHrZIeU2FtS+qN6lngKxsF/WECkyeoF/OnZqKcgRKcACf3dTgD2TOABg/qUhV/dd1aY/KRpA1hbgreoEhAEAMk7bDR87iAI0wiaMJffpEweA4wkAcGVLFH5r7wEnNc/arZ8oyPBtKhCh46EoCT4SAGpuqVdZ2J9DASjYeH1rV2fnAoG3zBslRG9kpwTuAgCpI1C4GeEZ+xbjfYAxGAxr8K0eYwReBLTw3m6EXKzVh+0Xf/7nmrfnZ1c2GNL7rGeHB0N792fv2sXFjc7znbfetocPTnROgGHZamW/9N57glKNhk3HhH5MpAC8urpQCvBsNhUAVKoxsBSVVzWTzR4bKo/xeKyE30bD5/+qqjwARAJOt11S1+V6KUVfV6EWSwVaJNBWIERAWcGjbkfPBZQnXUcFKSUX1zDXikJ3HJbynO6gZ/3h0Jprel467ENxxbxibrpai0TiCOWJKBjxJQBP3C8wBu+DV/WhDBu8gy2vH4BvZ+/1/ox8v9ehfx5jxj1m10tQIHzr1xIP7kyAMe4PAmfRCiDnsqylkQJMb0YHgA1bbLBQOzDNB0A275H0Es3PBVkzkCOer3CjgPM5pzWtUhUI8ArwzRsHqaZLAPinP/+55tQnH//OfvOP/6iEaJShWOzZ383kOtSFDuV1zUSqsLdO8ARi3vwQnmRfBDthj92azWUbV3KSw9UI0AD+qXadtuBfKvsSguoNie22tgfnuaWij+PwFgcO3lPRm99PNXSHXqhdeqL2azVgvqGhc9m6kre+H5ureHM7jaa3g8jjYTuA+pOTE4XV6MT/0OM7Wn0VAPhT/iuqHHupQKlAqcCPU4Hv6FfQj3PwZa+lAqUCpQKlAj9OBb4KAKZSgqNTvzdlQ+z1f2sB0zDG+aIUlU5aagFr50+f1j3WcnGpBXX09pOsj05rCYVQxAAiwuoLqPDFui/EZTGsSO11hd58hgLHF3TAK17XaQEbOoIo9FOTdYzUyrD/yoJKUIHsvx4SooX90nt3AQBZJANOgFDT2dRmWFnNrFq7dXK7dlDB8WMzUzhBWGi9Tr4A7nRc/XJ46Gm+7/3sHXvrrbdssZjav//7/5ElT/3UNgBDDy4YDgZSq0nhNkC5SFJmV2CpPxzIJuoW4a71pHbz3l9ZJ6CkQ5Gw5GlhDjiip5mrsuhx5eMYFsQARDrJ/FyLfh/rfXWnB70E0Ih+aGEMjUns9kAIwYYegPqu1whAAzBQH8Dl0m4mN7YhDOYKAPjUzs8v1G8RK6Vs1TNUlG5NVrtB+GSo+5gzrU5T1kOHr9guPZDA1Yxba0RdpADjfAh2mczs+uLSbq5vrIq0T/Y1xz4uxZXPdYBwW8nJruwECvpj10eOPnaZar3fn1LjIXDdk+X2r/7qr+znf/pn9umnn9nnj59afzAUrmZc/+q//VdrNrt2cXlpjx48sNce3dNepITaRoo2tVRvwR0ARAE4vp3ZZDq2x48/sfOLZ3ZxeW7T2cSGAowdu7m6Vl9KFJVcOyguUTXSP0+aq7Ds6nuAOV0jWNqXSmIGDCrJNuCcrmFB4ugjiRqP/nwIb2uFni5wh4kAogAurqJ0oNTudm14MBKgoU6MWaYHAf44FmaY7gbxxoDfPyKhlWPi+oiUZs0xiU8J03E7Ktvctkg2RuXl0BsQyXySQLVhUl3y/V7X+xPmvMlkDkIxpOIlEANgyrWaAI75sNponsxQBa9QTnpKMNbxDSCQ+S5hrE9e7mPcp9SnbutBKQJr0W80FZg6Z4rqgrowH3sYTT7YDvWkhx/6UOp7MDrw/nYHB/bw4SN7/8//zN5+8237+KOP7Nd///d2fn6u4CXsv4wPac+6Dyr4BTjvx8m883F3wKoegJHwxCGJ9ev4HBjrmpbq2e9ljKGSmRVY5D0AKUGFmrrCruzH7nV3AMxHWnsFcZtNKUUJbOIa8vtrQHapckmTblu317dR9EfVeJIeHPOm0+zodwTH3GkTGuQV1P1C4JQ2DW5Dzt9P3G8BgANU2K2A1lH0/Te66oHwW8K3ehQA+K3KV15cKlAqUCrwSlbgW/7qeSVrVk66VKBUoFTgla/A1wGAAnsJ/wSQfBGuPlcd73WXCorJZFwr/lAireYzRyZ7vaFSBcK/rpzzYRDwYRG69UWnPhqRHJuBHIRHRFovr0F1hFVSC2xAJBAjFvuyjKH+UTP5noCZ8mhlu/N9rDfzSO5c2XRCGvFCAQoskgGA87X3hwMMygqn0AjUUG4tXC5ceShFjqCDN6XPc2w2faHKB0m+b7/zltRgbOvZs2d2c31hFYm3WJcdc9kg1Cw8ZzDqCxwCZoBFKHsG2ILVFB/A2bM2EEywyUEp4A97qT4XDHMlImo0YI0URZllAADctezzlayvkH1Qwsr7ZQvcHSsM66+84J4qK2yhf703oBJ8ZSWkt5+HgMzmY40H6b/Ugz6AABWHsYzJTuEoS28kQksriuKONNJM/wWW7dkL0W2ttkAFQEPb0Dt6cuzcrs6vpIaazivZulF1yeYtMI2V3PePRTTHE9jrc31nJUWBmPAi1XMCXKiX6PnXJGxmZO//8pd2eHxqH3/8sV3fjgVp5Fbfmv3iF7+wv/zL/6o5dzQ6sDfefC0CKULdxfXGHA8FIODi5moq9d/52Y36KNJP8ub2wq7HN3Z7ey0F7HxR2XpWqZ/ipJrLxom9HlVjE4ANQGqjvEOBi4Xer2O30AYoiVAFt6Y6uFLYS6jsAF6CIvTyDLDPdYz6jXqstp7CypQiUdpDGxrW7Q+ktKJG2mfYzv1eE2EkKBEt+7mhfvTn8ZAqTWnbPub6mdiYQ2ABKFKdbanrH6Vv3g/EL+N+1h5EiwC9WZABOb4fWVgbHSlCN6SFM39r+Mf+SFD2EJlF5feIld5ccEs/SsBMAK57RmItjnkMALyj6ou0ad3LMtmW7nsEs8QbJt6F0AGdVHexLdoEkGI96Hu4xWB0IAvwn/7pz+2N1163zz/7zP7517+WBZh5z5zn/JaV379kcY5rSurr+M24XJCi7PMw+wT69eBhJ9i6882fBIEKz1BbAbNNqDkFOnXtAQAXgn+AQQXzxLxLi+/Ozu1hMXn/3FdwpoVYP+t2BXLVy4+wJNTRgGygIgpAglIIommSUO2qWn6GarWdGUEBH7OVQqpQjw5P1B+QeUtR6jfE9hLu48b9rf6WKADwW5WvvLhUoFSgVOCVrEABgK/ksJeTLhUoFSgV+HYV+CoA6OzGF7WyjRLIED2W3C3qjfRZGJGSe3Fx7jZDAZ6q7qKVALAGOHuKl1wQ62d7gSB6zcYBHNCPf6VESujQaGgRt10vBXAAgFLdkfgZUKgb9kICNejxBPBQ8/oAGigAgV4sTK+vbwT/sPOh8qMv3WzpPeIAdHyw0F8s3LbXaraVVJvqHin42h2p63yx6GDEUytb1h/07O2337af/8mfaOH7+MljO3/2RE35BbMEQugB6JY26t7ttezgwO2/bAP1H43zFWLS69pgcCB1TFqdfZFMr6voDcaxSP+CddrhQya2KnxlIz3PHuD1r3cAMADeHsDdn3EJCrLDoPdzTBgIjwkQSKIuIRFANoUWeNLybDETaBvfThVecYNabe4gljFYr1x9J1vivnI0+7wF2AH6AE8FEZSkyxisbd1oCwgrVTn+UsI6fnl2KTXU2cWVYIh6MHKMASkhN7IYZwqvLOkOIL3fWQauhPq04aEJaRlNiyYptofHqD8P1etPKils6kCL/sC6g5Hdv3/ffvGL9wUa0Ifdu39ivX7HrblhVXXJFR+oAh0AXlxc2ePPz2w6A54+tkU1tdvp2C4vL1S78XgiGEZ4jeAmqijGYFEhZ5ONM0MygLauhI1+aV1Xo3qqsdfC7fkRrkGdW21bqPemAyuNQPTIU/tCIMsa2OO0GctzK67H0eGRQipIYa3VbmFlDcKnOTlbVZ74Ihi968qXx0GytABg9iY0VJIB5Olf2FwHw/beeswLqc/CrtqQ/ZO4jrTamrXpDUqgBbB848dO9SrSjUPtrLGI+yI2Z/WRDNVqgjKF1gQ0okZeQ1ez5qMGe2H5zfukID375fzjkd97/s0U6oui1BVtLeuq795QAJA3HF57+Mgef/aZkoDPzp4JNNOzUce5I42e+BtvokhBHMrOtAQnxEwAm/0eORsF8VBT4KvuJxGc0nMFXQI75hiAP0Ea15Hu66h5w27N2Gbgx2A0qGFzbQ0PNSLzgzdEdM3reuorxOPg4NBO753a0fGx1Jg6p7AsJ+zM9zyazW1tEeYeyzaoL8cI2D0+OtU8pTdgfW2HAp65XgPcb7kKKwDw2/0dU15dKlAqUCrwKlbgW/7qeRVLVs65VKBUoFSgVOArAWAsYFn85wJotXRVFtY9Fm6z6cxm86l6kAH/gAi+eAXO+cJ6f8HLa3aLZGI+Y32/l95J/zMWgvTKc7UY6ZRuJ01FItvBpggEUKgIqAsAFs382ar39moJqqWVlsPJ/WMl5ueo0Rw+LQRZWACiYMQq5wtdUn7XHk6xRCkGsGt5b6xgMwl9ACG58O93+kbYCCoaAM/7779v//2//3cpSj784AP79W/+0WYRnhAaKikVh/2B6nJ8PNQiVxZg7MEjFrgkVw6tj9IFm6+AlIMNt6l6/zIhGcmi4nsJAMPSJ0UdEjQpqiLmQ2oq79Pm0GXf6vv710sCBHbjuiEHYioAXxMCIiUgNazC7uyfCwDKEljZ9dVt2BNvVHtCLNSDr9Gve7wBWmqbbfSFRAHoai9Xyan3I7BUoQZrs1ZXlnCpJAMaAgDPn13Y2dmZPX12VgPAhQCYf6RCDAtorViNvnr7SqWtFKuhPO111ecunIoqA5AYAKhE49Xajo7pLYZaqyGl0utvvavxOz29b++++66USscnBwqAEQAMu7a60AUA5J/bGw8B+fyzZ3Y7vrbLy2e2XC1sVs1lXweiLhaV+ikCONWLj+sOoD2vZF1tbU226NR/3VX3OcDjXHStRELvHQDY6Zh62MUbAkwVD8kAurlVc7n1dFqUog1dC/TbAAAgAElEQVSUqQEAD46O7dGjRzUArPuyZWJ1zCGgmyOzmI9xsWVLPSVLR+CDp+y6JZl54G8C0BNw1zOPlgA7pR/H5dcMc0OQqmlSDTN/uJes19ETcbUUJAb6AJQcYi+NZPK8nwkAAgnrVF1Xt3mF8z4RGj71UdSdIo4/ep7GJaaz5R66JEU7AGdAtlRUKlE31JXdHveLrbXaHWurr2Hb7t9/YG++/YadHp/YsyeP7bNPPlX6OqB9GsrsKX0b95Ak17HuAFwrHF2mMcf9IO9xPjwOz3j4HSbiuakJb9Sg7j4c1tZejonaOOD3wBhUodRRb6hEyjbb5LnqHTjEOuzQPa26PC/nIUpajgnoXycD9/v24OFDe/TooVGXHteb+ituNK5KNcY+3ulI+arrncRheqz2ehqzBIBtJXYfCtKrL6As24zVrjfjnQJ+wz8pCgD8hoUrLysVKBUoFXiFK1AA4Cs8+OXUSwVKBUoFvmkFvgoAek+ouxZeel2lGgXod3l1aePxbSg7WNQ5dGMht1ntAKAW6gH/EsARbpC2TWxlLBwrIIXAwsbm1cxDGtYOMLzRPOmgvgBnUb4O++KuBv48V4N5jzgUgPsAMJM8UaCwcOR4UEzR/w+QwCIVmIlSBssv3+fflRb/nIefi0m1Eh3wACGy6mW9Gjbo9QQg2Mfx8ZH96ld/aX/zN3+tQ/31r//R/v7X/yDLtNRmgKx2Q72njg8OtUA9PR5p4VnbgPuAwJZAU5sG+VsUSiyQvT+abL9K9nXrakON79LSSyouULAtGxxLdkQ//nAQ4lBiT6UUapcaCD430XYAMGzYATTCqEm0a9iKsZ8ypgBfALBDXeypzJOL8yt7+vSpXVxcRhiLw5SGuUWTj1RaCUKgemy3paRLBRiKxgSAgj/qQIct262uCYZZ3CcApGceKk76ny2W9CV0AIg3162p2B0T4UTQAeEqslI3bUuKccALxpiPfUuw5levp95wKEQPj49l0eZrepe987M/1WsYCwAg4350MowE0khmVjHvAsDppLLxeGqPHz+zZ8+e2Pn5U7fxNraCK1dX1zadTG2ymEbaq9ua1wQiLFeCf8w3rNHqYblxUOcpuiS/OhhhXiV01VGEFVXQpR0K2Jjz/FwKRwIxIkyi2rqiEHVZo+V2Td44QAEIpMG2qXTfUPkJzinnw68l6qzeeRGkoXsEEC5sqstQ8NZ8sOHJ29oO1796iPr9KO9LPqW91x2wMs9b0E+A0Pt3tuk72vQ0WN6E0JsM4Xnn/iPrbySWKwgowj+oGz9brxyQ6Q2QAHW1EjBcvq6c9UcNmkNlWV+Z+wAwlM353HYLiMU5en/PXo8gkJ5Uvqen9+y9n79rJ0fH9uTzz+3zTz/RmxpXV5ea75zjDUnRCvGI+c7Vr0Ro78u6rfsiBhB+rp1DKq2BpgA2B3/xZow1rOr4tZvq2IRr3oZBxvC6Ryx14p7A9cl2gXv8fuCRisAMCckxTXCc1x7P5R7IPfPBg/t2/9HrdnR46BB6s9F2OE72w2sW/H7JwJFIVM/a8n3ZulcrOzw4tDfefEMw0IPOozfnXr/Ub/o7WHff9LZ/m42U15YKlAqUCpQKvFIVKADwlRrucrKlAqUCpQLfTQW+DgBkYUbPKaGh6P8n+FZVSiCl7x9qowx5YDHKwl2BClhPM9FyTy3DQlA2MFhULPq1cJ7NbD6bCuyxyAIGZp8rt8m6OkeWOylywk6KtTGCRFB+sbjDDpZABmiWFi8+Z1vsr98fWqvd1ue3t7c2ncxkXZ7NUKlM1UdNKcGTuUAJUAHAxrFLCRiLc3XvC0ugK1aACS3rRAppH1vecGDv/exn9td//deGNRkA+J8ffGDVshLQo/cfSj6OWZ+3WjboNqWSUtgE6iQBGuyUbVmKe13CJLZS+qUyDdVKS83rXe1SIwbs2wH6aALoCb/+54PDv28CAH0e1grAhGUpHESF57HLZlsW/UA9QkBIbl7aZDpV7S8vru3x48cKAXGLoMOmfQtwKgClPpXtmT6HYffWebmNUOEA9GJEDdYEOAFGOQyHHMzby4srKaGury99jFF2ai7xsbIt1sGACSlRTfWTKy2zcaWrh4Bh2L8FRBgfBRd0pPpcbkib7linhwWW5/A5ILdrp/dfl8Ww3e6qJ969kyPZvlGbMhd2blHvu+daK7PlAtBX2SeffGZPnnxuFxdn6gWI8BMY9eTxEylaUeBRX8AMRd0SVgP04srEtkwPwOjL6GpDPy+UZyRro4xzhaPPkQT4HsbQFFx0u2dYgKUyjD58KAA3nsCKUq7Z6Vqv39fYDbFp3r+n+mj+7fX3y1RmBYkAWjP+IcBL3jukEF4tIvna567oVbxhwdd5/fk8oU9nWsod0q9r0OsAHcWnLMD0rgMcdvphg46gHqAgr6Nv5HJpk2ohOKg5u/I3BdLmWi0Aqz4/XFXrbmZvJ+CAjUCjnEoZFrJ/fjnP3Lm/A89SbWpcPMSH4+Va57rXPOx07f6DB/Y3//df24N79+2j//zAfvPrf7Tz8zNX30WvQi4M9YAMpaUgKGA72zqEwtXvEYH191owODyNwJUce1LYGetu11ahxk4bMddepvJqTNq9WjWZ4VEKWYo+mp0eKdo+1xIi1tcb1zlBTAr48ORoFx5vbTQY2sHhob353ntS76G25d6p51D/JXCbub9T8Oq+oWT3vCf6vxwP1/Xp6alqyr3ZfydyB/VwqhIC8t38PVK2UipQKlAqUCrw9StQAODXr1V5ZqlAqUCpQKlAVOCrACBPQ53DgtV7eQEYKvXHQ7k2vr0OpRC/hrDsuuIHlQ9AsGG+gOOjtv3G4lKqt67b5AB5i/nM5tOpYdGk55++v439oiJCeci2sYAJwC0FNeZzQN3CAWDADEADwI0ABmAQTeGx0dJDT83npXLyhE72o3Oa+Dl5CIUrfuhFp5TPyUwBINgLAYDqB7gAkrhVuVYEqmCRtKuwiK0CPOghRX8pbI//7f/6bzYc9O1ffvtbe/r4sY4dxRLqKBMw8HRYKRc73ueKY1YfwX5XIJMgEBQywD6BgGb2pssAEBay1EnN2ASlgDsNqZqwzWJlUyxGqDnDMqzFb6gGOZevUADWKcE7IZPPrAwx2LhaFCjbAAbKIoyl1AHgbDpRra8ub+zJkydSAAJclSqLYi16AOYm024LREoVEMBDll/6vykB1vvTAfxabSzYDv90DKEyurkZ29XVleYvEBIAiLoTIESPx3XlYGCn2HII5uq+3e0D5VNCELfI+3UgICig4CEShDN0+j3VH0De7rpNs90e2muvvWavv/6mxvPB6bH1Bl1bLdeyr7vtl/+5tZo+hJp785UA4GeffW43N1c2nY7t7PyZTeZTKVTpZ4l6qVrNbCV1mgNAQkAyddrt9GllTCuqgymex6Otno6e/C3lbQ3Z90JB4npm3icE13XaBLYAgE3hGABAerVxDfWHIwFArokcR+/buKcy1KXk/nqpUql/KAF3LQRcSSbVoEJSgGCu+s1gnBwtAdy2p88KpNPjTj0q3YqbqkUs49wv2AZKTbe2ukoRBS1Tu9qg8kMR7Aox2VgRt0Y4CT8jYAMI7bcET5P2S8vHUPdFxiVSgvfV0YKyG9J5VzH+odDTmyU7EMcdkfmH8s8Tbjk/7nU9e/Ta6/Y//5//aQ8fPLD/+Ld/s//9v/6XegASwgEA5J4H8HTLMnXk3goo9bYC1Iv9Z++/VHBnz75Uge+r8aSS5P6l1HXuYa68TFgPXGf/fh03rQoFJjVK5WRCQrbVbKNQ9R6BmRas3y+tlraPgtRBb4SrRL9KgCA/v//mm7q+XnvrDQ/z4NyoIBAQ6Nny/XI8HqzkoTT1G1SRcszX7JM3YwCBhI54z9ZIUf+Wq7CiACx/kpUKlAqUCpQK/LEV+Ja/ev7Y3ZXnlwqUCpQKlAq8DBX4KgDoC9pMB3VVH8op1HKu0PL+ewlFHAACXnxh2Wx4D6f9xW1+LWVH2xeiqP4WAd9kt6O3XzSpZzHLYguIoUW+ete5BQ8lBwAQS5u+L2C1kcqI1x0dnroasE9/JxRIJOh6IiU9CqViCgWPQB8KxPm8Vp0AAFnICwzOK1sKBABBATCzAB4AE1/4+qLXAzgABfTsY1ENAMQKeu/0xP7iV39hKAL/+V/+xZ49eSKY6oAV5c1aahYWq8CRTgDAwcCTf4fDfpyHN70HALoFOFRoUr+h/uMcfYEqYRQW2Da2SKyCyn8V3hGn21Mx1gEgNdCLPy++5K8MwIY2kV3186KI1/vcgJgBOqgRUjHgBmBh+f+z96ZPllzXtd++81BjD2g0RhHCQEFTaHBQk+WIF7b/bTv87fmL/UTpWRIpQSQx91zTnQfHb+29M09dNED0E/mFOEU2qurWvXkzd548VeeXa69l66XX+8njZ1IA0rqq87p1mIwHYPMR7yU4Ea2qvC9KI7X2RWKqUl/lAQcccQXgnnbgnS/02aebm7nG8NXlc7si7AWvR8ElAmFWtl54MnM+31sNHbK6mtDVZoSEpDop1absb0JBFGckkwo8bvcK/pgcTW00niqo4e75Ax3ee++9r+fQAjw9xrOMayZrB4CLAI4AgPPZWoE1QOsVCb/rhX322af29MVzjc+rqxtXUfXMlvOFakxbvWqeUEfv7McoMBjAXeovwdq99bYO9BP2oHpKYOLpu72mXVTKvQ3/HB4CTHbLtQAo12W3NyBhQ36AAoD379rpyWmcK1dSSZ2lWvt7AokFqWN7ACsJSpsAjrV388Yc01USdKT+4t/YKFxJvnbfUhS/eCwCxGUTGcEgCXMFEHlet2dLEms5zoB0wtek2W5pGafN11PKufnQ2Tk44nupLrf4CQbIFuWLMIwu6jEPCRrIL3QvRaGOKT5nyq9aqgvvS9UoFNU6b9BtGuVHI6lDAc54TMoD8P4D+/Ef/lgtsL/6j0/s3//t3xQAcnl5Ycs1ykkHYdQo9wEw6DcUXFnLXJQA0EG+X5cJ4tMvkHPEzRDdgAmFLvBvLODtsM6vUW8vZlvUfRPHIj/Qhfu9prpO3q/bveZewUrBRAdupQpwNEQJ7eBOoUPZzsyFOh7bm2++aR98/GPdfOH1I9S51tWNptXGPRAdoo785lKMpay1z18OmPk5czNq3aPjY4U8+Q795/4aqADwP1e/+upagVqBWoEfYgX+k796foglq8dcK1ArUCtQKyAA2AQ4hNl+/kZhkRqG56hlWBhdvLiwx48fNz5NtH7S5sYzARYoSbQewnMJRYlAlCupUCS5QkRLKz2+XNPyO3clGMo7QIwWwVtb035mDnhYLCZElIcT0HCxELxSy3B4WsljDBVLtHudnd0T8BP8G41sSOpn1z0FARUofVLVlAEQgEEZ/G+2dokvIC3Acw9VkDps7eoclCRHg4lUMqjIgI6kcabaheOanhzJNJ52NPbxrbfetL/7m7+1k6Nj+7//63+1X/7il3Z5fam2YwV4dLbyDTxD9Sf/wLWdnp7JA5D9zxRgfjY9OrYhhEf+fxxzXyEAKICk9FNbZah5gH+SwqGykk7KfQKVclv8CVGm/WpcuPLqZR8JAXS+A5Dk4jwVgJ5MGq2Zyr8FMKBGcyXaYnlhK0I5Hj2VR9nTZ88EVqBsnmMyDfXVTpBH0II2W7zJOM87b39kYe7rdPdvA1x4kIF/pkc529iBFNdX1wKApFbT7t1CR2AvIMKVmHxksIMOQ63d6c3H4HeAlCEEee7l+bbf2/T02CZHRxqvePYxPk/Oz+zs/NxOTk/tnbffs/lspsRS9vb89MTO75wqsZr3VWh1AArOnftTrmw2Q5mKcvKFWvBRAKJoJNwBlRXXKcrSfndvy8UylK20saO89GuUD65drlmuBQc9KPZotfdadkkPhigG0OXrVL0K4hCEA6gPFV6qhf08dG273Opa5FyhSGXDzCWT6ZGdnJ7YgwcPFYiTrZfykVM/sevcFtuFw1RUvKH6ZM8014SqUcEVkjPurRf7oXOl4+Mc+hMAwr1BtNFG5yaHpgRbqQYdeuEBqNZjlGDbUAD6lBUJ2l3VgJbxxWrmmk+GwsbhKPOG1H37jgCxbmTQ/i4/VTUDB3RjjAAwQ2masC9UiTpOLpXwSFSQC4rCTEDRPBttrzpfrrwbAMS42XD3vn34Bx8KWH3ybz+3Tz/91K4uLh18X19qfG8WK7d1yCgY5t5o23f/ywi84AZDJCPHk/26Tk9E8LtAKHu492sTCwRzZR3/UlmX8wa15iYGm5Af6GwmCFgCzvXGE9kVNsITY2zoereulIyj4UA3eKS47XJzwyNJKNPCNoJ1H/z4I3v//fft/PTURqRb7/a2Xi1ttphp7OnGDYAy4F+mxCvwRd6zDjKBtHx+8OB1u3f/bihyGeM+XlrP3LzCvt/yrALA+rdYrUCtQK1ArcCrVuD7/YZ51a3W59cK1ArUCtQK/E5X4FsBYAAdV9T58pCEXOAfC0hf4O6txwK741BHKqI9cCxTN4FLrthj3Ya/mi/+XHHEog/4BShbL+ZSf6wWc7X9sbYEmEnFJNVP2yoMJGiSgfee2OiBBa7iyH8yjh8DzjwABGjGc5r2RkI3hukd5cEfnp7qwISF5/PLS5vN57aM9uPNZm/71caG/aEdo+Aan9pqu7HHT5/YtkPoLAtQPOD6dnV5KdUf6RNnd+/YzXymoIf//X/936T0+r/+j//TfvHLX2kRut1vnGJ0NjYZje3u6YlNxiPb75aCh0dTkn+Poh3YvQ1RkI1H1N9bfOlnE9BTcILXTFiA+vE4zwP8sbCXJ1lAmVuEz9t/ATr6rLZXgNct7uAjwvunpbhyxaNTolQKSeEZEA2YR4AD4A//Pz5zHmer57ZZruzy6XN7/OUX9vjpU5utl8aw2ve7trOxdYGtjLUMVwFG9wGEXRtp+w7kPN01wl/Ci2+7dnjFvuFDxwdg+eLyUufn2fMLWy9XtiP8Y721xXxhN7MbCYlo3XZPQE9/BQqpnTrgnjYGIIqQB713KMe25i3qIGwANvuwok0dYDGZ2OT4yPrDgR1NCRXw/aItnOTSd9551x689prG69nJRP6A1PFmvrRnz1/Yo6+f2BOSXG/m9vjRY7uO1vVMn83xy/v3+wRdeCiFQ868Br11NNV+eATugH0QJ8JUBDpxOHOwIwgYKig8DTPohiARATsp9Pxc6LxHIE2GAKWCUO2aXJcjBzYnp56sKgAjaBs+lDF2dz0HLoB7qfaa/mv2aW/9Th+MLa6N0lMtp1LDRmt2B/DkLcx6jDZ4fA41Z2UWjtdCScAAOrXZhu5wz/5EQMfOf6YQl0gG33aYo9wmYaUQEFqCQ1WJFcA+27jxNGV+1MXVQKqtrVKjKNgI1CRMJMGb8y6nmWpHl49m228vwE/d1enf05iiXgDWu3fu2F//3d9ozviHf/gH+/nPfiZgzNzJHM48xdybc7kCVpi/pQKMfYiWa11fEaZyC+SZt94C/HxO0CXRnEcAtFK5w2fV/T0jzEmBTqgyHeBTG+C/xmmEzXCjRmFSwNHt3lZKaXe/U4bqRqpi3oP5ELX1wPY7IC7jaWjbgV+/7//+79tPfvITe/jgQYQQ+XhfbVYNoOTabtSWMZsxmzt8dHV3/vz8/K7dw8Py5FjzBmFTDQDkKgAw6zwVfgHf8ZdEBYC/039m1YOrFagVqBX4rVSgAsDfSlnrRmsFagVqBX63K/DSFuBCzYViB0iwXK3UPsYCEoUeix0WRoNOtF4GAJT+4wAA+sLQIaC3VK5tPne/vYurC4GRHX5aLP6Wcy12WeyrHS3aIOWHFb58vtIUjbAbWhsDaqTvmjzyJhOHDEPaaD0ABIiQSjE9F8gxcNDBsVxeXir5l0VqApPlaq02QPzhgDAAwM1iKfP3Ma3FvaFCHlCu0RYotQ4Jr4OhWszk/TYa2un5uQQs52dn9rdSAB7Jk+vxY1Jol/ImAyBtt0sb9vt2dnwkINTt7XQs6XdFuqW3BrtfFSEHKKtos2Tx26XFl9bHAG/dPgmz0mOFtx9t0izaI8UWCVsAvNL7T0yHcRAAMBf3DvjaawL1lwBgA4oTlrSpwHpNzyFcZw9kQvUkaZNt9gtb3Mzs6aPH9uSrr+35i0u7WS1sAQwGEtrItYqCKZ4Mi/JK6av7naAg4EAqK7zMAhzkHgIAvVV944nR4R0JjPW27qVtV8BI0ks9tRWFHcOLGtOK3CgAI5HW2yUdeg3VUu0AiHGQ6qwtwBE12G5nw36on4BsoFeCCLqm46C9FHDGGGR8np4eS1304MF9O6HV8PzUTk5OpaR9/OSpffrZl/bkyVN7+uyFxiut6J487fUmlIPrxIEcUCU9KiPVVVDCgW4CC6n2JDVzZatanXXSaCHuRWtweP4RHiElmkO1Tiik1AqqwA4HwQ5kXTGV+5Ztm+6VGB9A+GjtLAFggsAu0A4vzWjLBeA5hIu04Pi5FHxKxx5IFcvXAOFpQLH0zuwD/IeoCd2bzn0CO67gpH1WadEgRVdDZwu7Q69ow95jR7CRChDoBqQC/K2l4OO8exvzBmgs4M6FhFtfWwv5hAKXtmuP4hFUDvgu2BVKSHRugvt+0TF3JoTie653KfMUXsKxeQo1HnV3zu/a3/0v/7Pmi//2//y/9rOf/cyePX0qAD6/mek401/Px7T7nrq/ooPAEmDlOUmVnHsuetgR80/+nEd5jI+R5l5U2e7lxw0WpWzHMXNsyTOlNpfPpcNdDzXp2Wq5aoJmmJvxTWQfGPsogVFP+80fUrhHofp1K4TOuKPfW3/yJ39s/+W//Be1Q6+WCx27+ytuwovT7RAyaVyQlRs6AQDx3sz2Y46bpGU8O3/03u958I9koO2wVnqxbnYVY/07/pSoAPB3+++senS1ArUCtQK/jQpUAPjbqGrdZq1ArUCtwO94BfYYWhW/QbTwKRYyLExRwqEYYSHF19lyCSzBA0neawUAZHHri0EWPw5KfCHpwRvAP9JXARiz+UztkSST4ie4XC60mCL90VVHpKGKHikxk/Zc+WxF2iPBHE1LWaRRsphPxd9kSsqoG8ijqEJFNxy6jxSqLyGZ8LVicZkwkWPT9xvaVBdKikWZw+flbCFYhN/WjvRh29uMha0UNA5QCKYASE3Gx9oX2vAIJqHl+K9/8ldS5fz0pz+V/9/l1aVttitfYO5RbfVtSghIn4U8RvdTJU+yqNd2hkMpC2kHBhaqLRUIINCESi29z1DXjKOF12sIZFBTo3z//NzlYlw/i/3XzyO5NC+BEIFJbcUHsMjDNfRdqMK0teaqkaJMLYEyarPdloCVpW1R+W23dj2/thfPntsXv/rcvvryK7u6vLHFZmPLzdpW+DwuvfWXVF7Ol/wa1ytbkCLsRLlJhFZ7a0BijRGdZD8mtXnT6hp+avIrQzUq37m9QJZaRtUavpM0LAGgt3B6W6OgEOc5ACBj00Gag8l8fCeV686moyOBqKAL8sID9KJcInhkOHDQyHjxQA4TrD6aess3AAUQyDl7/vxCfoXsKfAD/z9IYgI2HW4BQF3tGuEh0XLvJ66d1DZrbyuVKqvwlwPOck3T1p7bFATLFskIRMkWSVf93d4Xvb9Uhb59jhugyHaov7wCU3FXUuWAQz6SWgVVKvmU1hstukuAYMBMT/F1JaiUfqgNafOXOmyi1Gy+RtnJHCDl4cghICEaKMhov081InCWD75Pf0ep4FCsKUWbGY0UXcbS1q9/pVe73YEAIdcaPcpqf5dU0Nt/Bdj3Gue6jnKWVIt+hInIz5B6OWD3Nnsgt895rvpzVWTOgYPRWDcfaK++f++B/eGf/LHUyP/fP/13++WvfmXPabFfLNQC70Dezyk3WrwdHADo5wsAyDGU6s1Uv+Y5lWDU03H0WfO+lIIOJblBoZsxY09TLpWoab0gQJ9QOdS12o/dVueFG0Q+L7lfK9tBPSw7hqJWXJvD0dDGo6mrNDc7u9kt7OT4xP7ub//G/uIv/kKDnzmCa475faSEcAfMvIfmhbihlL+15HkZADA9AhOM/uhHP7LTs5Pwb8U70c8kKnPGezl+v+tPiQoAf8f/0KqHVytQK1Ar8FuoQAWAv4Wi1k3WCtQK1Ar8rlegAYDpA5hwQF1nroAh9AP4x+ItW21ZPAuM0BJbAEBWqSx6vP2Uxbu3eymRVgELC8G/Fy+eSW2nba5WrsAiURMvPHWn4rMFPFhq8c2i3pU2DhR4V18UOqAoW9TSdN5Vc8da7KOCAaK50bu3RdJ6urOdb7/napgEf4BOeU9FMAi+cJ5g6emefNBitljNhTiVJaqU3Ujp1AJ9b8PeVACPBefx8Yne/+///u/VPgYAfP78hT1+/MhuZldauI9G3mo2wPzN9nY0HdvZ2anAH4BCwR+haDw+Bi4NvAWVFt+ErqHocwCLQo398hZgl+K56kbQhnbI+GhAUrTa+jn0lNQIt/VnxktYhHs4hVMlpaQqFdUX0cCn66srgQXM9hfLmV3fXNj15aXNb67kwfX04sKuXlzak0dPFQCyWAD29lJTAfjSb3GPR120RwrARZNmCy1SudTCOfYKBZ/vsoNAIE35QdsnhygAGMEMABx51QFWIrFVaiClYAcwkboHf0APuWD7GpXeG+uqQJJFO35+qJX6irNdsusQrNsDcPeVYuoQ1RWV+N0BbqinrjVaTFdrnUNCHlCZMT5t37vlUehqJE+ZzXCetmM04zQC2tAOvQYQRtJvXrfRpiooSBt2KLI4LFdmxfM1zhx4CfJmu3fUhvpRnwSwCZJKBVkLVNpwC52vgG+ZrNtCTq+7D8mObbjmgmi6aCuVV3GWOa8BHqUmDGDretS9ACDQEJgPGBwNuPYiJVi+d/jUTXTteesy4TskidOa3bfRwFv+1Zos3ztacnue+BstxQ52fb/1OcJm5P2n+kVSsBR1XuOsESDNYTwA0KFcPl+133rrbwLAocj6RQMAACAASURBVOa4sZJqH7z2uv3444/lZ/lP//iPStnGJ5I5jbkXAO9zAe/n4yVhb6odFyv3YEx1n6702D9dT2te475/fDgA9ARs9gs1JvMu+8WxCfzyvjGm5KUI1F+tGjWithPnXwpAfj9oTHiwVAJ3AOBiSWiIwzv2nQAmYCN1A8It9zv7y//pL+2vf/ITQz3NDSb3fPTtjtO7T3UH/vvcxRzDB9OjjpcTFcfnwNUtKe7du2cPHz5U2JN8YaMVmvdmHKRH4q/7O6ICwF9XofrzWoFagVqBWoHDClQAWMdErUCtQK1ArcArV6BpAc6231hYJ+SZ3czk+3dzfR0tqr6A06JQybwOAD1hdeuM6QAAunfUQNAC1d+zZ08EAIGB8klbLgVgYDH7LcoJlvE7Kb32KOO0mGz9mXwlFgsyWpCDcKRHVQJAh27H8gBMiOh+Y+45xXsCkIByLCpRVLEwZr9SqaJ0SoWUYES/ttVyozZL+fkDDSOsRKEVAYl6tAqvSLDFC3Bi08lEC3hAHotQWtEevvWW/fSn/2Cf/Psn9vQJoSpzm7JQHgJ4+oJ8KJpoAz45PZZykQTg46NjGwzdkB7D/353ECm+7ukHgGChrKAMqQFJCY4WYLXlpU9b6+mnuIXM+mgWvA56EF/K1w0YJyCbic6uxpvNr9SuSFuhYOlspjpSMxSbF89eKHEUpd/ltYcPzG6uFPzh3nQBXRfAZVQ/ePTxXqEay9bLAFoh+nOYGd5vUhAFcHRlUiFxK1JgBQQToIRaCYWSKwBFAAKAdJp1O63UCZi1uA8vSs+DcIUbC32F3sTVx/iV5isAS6bIujxsH4m4vEZIRGBIba4CuPgdpodm19ablevgolXWeg7eqZtaKeUxl4ot9+FrgYhfpyWwSbiWMA4VotJ8U/HJE+CUeSydSKF1vZi38Ev2xT6y7WxrTd83H1cuCgPYtIEjDmkS3GeycAuUDvdNsCkAbjuxZRuuVzuvff+5Q3cpxPyHand3sZyrszhPGgdSnW3UCqznxRzi+li/AcHXzGWAQQ8p8bbnbL8HDg4Hnjit+UXgEPg1VNgL6km3HQDosh1/Him0tOaTOkwrOO2oXPM6d5oEAwDqao3AmfDblKIzAKtu0Oz2TdAS5xDQRhDR/Xv37PXXH9r7v/+B5lxuNtD+y9eMG7wuuaZTuduCP79+8gYB4D6VfVnvUmXq152PDU3LOiZv2+ZjOp54iFOfedpv4KR6UdBy0BM4u+VTuWZcewsux8vPdD667c0eXgsA5GwR4sPNGeCfe1DuBGqnRxN778P37a9+8lf29jtv65h327XUtgL6tHrH+E0VYt5gSgjblXoT4WYkPIfSVXNsp6MbMqQM37177mE36V1ZAeAr/y1SX1ArUCtQK1Ar8GoVqADw1epVn10rUCtQK1Ar4G2cvlZWO2eb+Mr3LIpYNKIaAfYAnXKhloo7LYzk6+ZJwGJOje+RKwC9ZdgDFdjW48dfSwUovzUlrq4EPVBjseADfNFCiffeMIIXUp3BUlMKGwWD0O0KAHFFUEJJFotaaJOGiZpu0Is2y77a0QBp8kdbe2gJC3oWlOyPgGR4VQn8LUkpXtpCfnHuD0fbnvy+hPV6nkbc60q5AyRCzYW6kIUmai0tgK0r/7/XXnvN/uqv/9p+9NGH9t//6R/tp//4j3Z9cWGd/damI9p1fYHcH9GeOFT752Tq7Yns9+npqUACxw40ADa4n18m/rr6yBV/HdvTVqwT7CpMVwU6rHK/N1/Y0ha32eIBBtij/TlqgcIRI/7lMoAtj2+kpOE5l5dPVS9qBfjDV09gN4z8V7O14CAt0jeLueGpiI8ZwE0a0U5Hrwf4sTeo/gCBvGdSKG9RdHjk6Z7+Jw/t55FTfRtyHaRapzqKc+Qgc2t7hQ+g3HMo11XCqJdKYCtCTxIACngV8MhTZYHI3toqyBbKNb7XeAWOABqUltu1brR96plSZfr+K9SAdskhoFt0qgEl6anJOOd840qmeuF/GP5oUp8prTjb4dsglhzbTctmqPVy8qMVmXZWwWK1U3toCo/5dkNxG1SvaQFukonbtuMWfngheT2A6lD5l+fDoWOrdsvX5L658ioElQEpNZR1wTt4dCfAOG8a0wVQ5PU993ZrxkAkOLeqRH9t0+bcKEQBb7SauvJTNzsiIddbjR3gYlvA11IyhmqU41JreA9fR3w8gYYOANW+PxzZAADIOR16Ei6wihZ/eROSZksgSr9rAxSFgtXsg1+5jCVUzEC27c4BoVR1+FaOmCem9uDBA3vjjbcEAlFv/+u//IuuTwCgrBTWrsxk/wX7dBngucp11tZw22ktAlrQ3qpoG2WmALaPGcZ8Xq+TofuXKmEXZe/aVeTpq7lGgY3/ouaxVpmdakSU0Yx3gUUSpzNApEc7MLCS+QNg6PMC8w+/i95+5w17//3ftz//yz+3Nx6+oWudmzg9AHvAes4F6kjGdO5PWgTkcfG7TeOy4/NoPs7vM64tPlAB4tl5dHzk4FNWjq2qthmg3/FFVQB+nyrV59QK1ArUCtQKlBWoALCOh1qBWoFagVqBV64AANAX2r4wyvU0CyOA2FdffimvJC2Cul33xQsFoBb8exah+PI5AJRJfwEA2SSvSwXg8+fP7dGjr6QAZGF3c3njKqpotwIWSXnTRz20Vkue2itZpBE+Qjuf1DLuwaW+zQAv6SnF8eCRJ9+8IYEgHgpCax9qPwIBtFBFNRLttNkSlknAmQJ8vbiRcmRxAwh06LUC0AB42OuNtzX3R0Opilz15wBwMp5YL9qLJ/2hnZ+e2v379+2Djz6yj//0j+2f//mf7Z//5V/s+vLCunv84sa236/UgjYYD2w0GUk9SBvzdDqSHyDJv8AEFrR4GtLu5oDFF+CdDi2J4Z22N1sqlMUX9fIm27pyhn+AgOV6piRQPB7xZqQVDzUigG+1Wtr80pV6c9KRI3BF5wJQykJ+NRM09NZp4KAv8B2omG2X3vZHzdaCb+EVqHiErkJBtPgGpPUcRroPmac66zwpidZhkDRRwClBtb4M/V1048EWvkjXfxslmqCWQpLdX41xxJMVcIECj0AGtQBH5eI9xbxoJSzhXgcVoV8rKL46JLYmQALOAIsi5ILjXmyXOh+gRs4MgMCbT13FOhqMBO54DvujUARqF23tCSQa4Bit8FLhxUf6smW4Qqr+qCMgqVQAHqoB913go3uVSckZ6isBjn7fdptVA8f8XDgsS1WYHASjhbX0h0voByjPr/3ctGo7vgeOpt+cRq1UkdmW6tv212dbcCr/ktY2VVBYjPtYhvpP7b8OEBMCSsVYBFBobGQdffR4O3PKOXfMXQ7YUQz6/rTqwy4KXI0Pb+fNdt2mKXZP2zjjzxXOLiLNGxgoA01zFf6EUhEOuu5ZOKWVd2iT0dQGtCEr3XxoE25sDIY2jDlwMJx4a3qAa244ABTv3r1nrz98aPfv3bHLiwv75JNPNE8R4sR1nCBNqetq3094miJKP8atqLV/tAEh2QLuF1zCb+YfWm8BoX6ezUa9keZrwUqNL0+ibtqNSfNGGargEw8GYjzKF3MwsIuLZ5p7dONpvVWQD3OfewqyTYdzhDMtF2ud77feesP+5E8/tg8+eN9eu3/H/QVzjAY4zv0mbpz5ID1Bs939EABitZAw3YGktzmnCvD1118TCNRjMqXkmLiZFTdgmiq+/IsKAH9NgeqPawVqBWoFagW+UYEKAOugqBWoFagVqBV45QrgAegLQF+Ys7jiawdCc7sk9VchCK64AVb4ItlbrVgAHyoAW+NzYB0LPG8H5DXz+cwePXpkX3zxub148dx2tHsSxqCgTPcAVOLncCCVk7zRmpbCjhvyj0fRcpmm8t4OqcRRIEy3Y2MUc5OxHZ+eaPGMymQgP6oIWCB9ATAWCkDg2NX1dfgSElSx1mJzvpwJbM1vlg4CAYAorSQ57NsakMailJV8AAAUQdSMfSWgYzQY2HgwtNPjE6VQ/v7779sf/emf2M//7d/sX/71n+366kLtgBzrfr8WCEMNRovvEAg4ndjx0ZEdH6NexH+MFkPaCT3UwMEeHnk7LZLns4XCRdjfi9mNlIuAWxak8o6bzRUmAdScL64EBm5Q7tG2q6TcDG7Ymm285dQVMrTcebOft8xtbRsKGvYBMCbYuPXFr9qFN+5pFnJN/dyDVry9cbd1IMCI6uF7GEAIJaiAkhR/bLtVLErx6BRHiaAOP9qhn+2ceg/Gc7QTZrgC4yrhIqDGtxdgKgJsUum2y8QTtJ6pHguQp5ZdIGeGf4S/X/qlsYvr/cqVjvJwCzCVbYShFm1aKtW9Gq3P2WIcjzG4UJUlXJQXZahyG5hReJTlOXMYUdSmbI8OcBoUJyCQX+cJwDIYBDbK+XAR414KSVfvfVMB6OfDlWnr5vxEK+uBh1wqAH0PE+KWf9Lehk0OdlsAFyJWB5JxoA0ApM4Jhflc5Bs5MO9Cc+OtfVz7pl0FyQdwSS3dglSuzg18K6jUH47DIzGSkaXWizfV8TO+dIYCirnvnrfcA4M3UhCi9tONjo6PTdkA0E5Me7FCSgCAI4WU6MaG7AKGdnZ2JnsArAFQDPMaVMLvvPOuvfPuO3YyHdvnn31m//7Jv2sOmN/c2M3NTN6MPBfVr98A8mMGoJbV19UlMB7q0Ab2OhTddSKQJG47uATc29B51bA/1VzG1/PlUjcXEm6rjr2uVHjsT6NMJGW3T5jHyJZblMl+QwDAp5tRO17W9c+dYfif9mx6fGLvvveOffzxR/bWWw9k/bBao2AmlMnriRcn6cz6zNyVwT9Kt8525pwLOHjq46p2VIx8MM9K+90D9vkNrjt3zu3dd9/VjSap1FGxkwJdJl5/x2/nCgBf+U+X+oJagVqBWoEffAUqAPzBD4FagFqBWoFagVevwG6z22uBG2CGhScLMXz/8MNTR+JmK7UXcCJhQ6ZFsghC4YL/n5uHsYrMxT6G8C0MSKUKbcC/+MUv7NNPP3W4tFobIbEAOVrSukrnHMsfS1hgZw7vhgMtfFEHrvCc2yzt5oqWU1pIt2r5pVV2OMSbqy+vvPHpsZR1eFFNJyM7IkhjOJKyablYepvxcKj3YYEKVBFwQrVG6+qMoJKNWn9pBb7hNYu15392e4KEggMFZ0EBkx/9PkmuA+t3e3Z+embj4dDef/99+8M//mP77LNP7Wc//xe7uHjhyi+Bqp3AJR5iKBenJ8cKhJgeTe14ShCBe74tV+5TOKddd7WyGerExdLm86VdXd1I6XN9PROwTDWjdF6ET6w38upbLUjXdAUWi9VM3pSiK9toI0U32y4dZJB27Kqa9RqIqrNkeyAvAG2Pmow23myEc6gh1aZafF1VphbRSImVS2G2eweMZpG9LtoRs8U0PwvVAJjSt7IIj0iK0bTlNkozX9w36kL5qbW+awJJaiv3MbDJQBQUiwG1SHZtqFq0LQqeRxtoKuL0Hj1/L8ESlEgBxLIeChEJpaOOJxJzc/yUxyx1YbT7KvFY12QbmFG+TyoplWIQddE4LdR6qeBN3zyeJygb+8nxZ5uj2jo55+kRqat9a/2O+7JlC2qp9hMsCQVg7kPOHy3E+6aarHyubAUOEoJLFaGAVdEeXG6/OScHqsOytoXArZnbbs2iGUYS22iubLUvGwKyb6gac/8dmLb7l/XPYy/3o1RPlsfHzZUcH/mZc5IAcDzsqeUX6MfcR+AQIOrP/uzP7OOP/0Ceqv/xH/9hn3/+mQPM3V7zOiCu3+vbYk2QTOmBmCJIJ6A7rAMCYfM8vvPrwMf0cr8QIBUoDYsBvz0UIUZHdwQAGTtXN9d2c3Olr3W8HW+99cRpv7nEzQh+HzDQAHZLtZC79yLqwj5KwuXGLpjfLi7swb037Pz+fXv97bfsjbffsodvvWH37p9Zv4ttwdzWqh+vY37t6IYTN0EAv7znfO3q9lQxJtxNX9TddtFcY2xHj8eY45j3AWyBsx988IGd3znX78u8kZapwL/uN3MFgL+uQvXntQK1ArUCtQKHFagAsI6JWoFagVqBWoFXrkAJALVw7XakHvvqq6/kGYUKI6FELlxZ7LtvG62L3uKWSZeHKcAoTORnFa19nh680fY/++xz+4IW4/lcXmpAMgATrZVAuRCeSL2HX9Mo1FyL9crmtKiul1K8sRjFQ4qWW3lvdVB80CY2sMnJsZ0cHdmRWoB74iGCmuuVAJone5IM7IEeCUhKAKi0yQUgbW5XagWmDdrTRYFvrlQrlFAotSItFoUQyj4UKHfOzm3Y69vv/ej37A//6I/sydOn9otf/rvRFp1trAAP9okauceYq45QKmJgT2vuDQtphZXMbWVbKfwwwkcV5knJ3srpraV4ZXnABgt3GesD+9iuwA1Js5nh6cMnFUFS7u1Q50WbtQaIt0gmpNBTgFCcO+AULZi0G8vHDzjHOW094fw9AagRoiHVTbaJ46uGerJNOt0UiaM5uBN0qS0zvM9KmFJeBCU8OgQvCWoEOtSy7LAu22Z5bJUedoDNgEEu6PJWVQaT2kK5EhifjYIxjrkA4DrmFJwFtCrbdr8NZAlKBkTM8+MqyoCXB1d920a9VduzEmQ1Rltlk+qisYBKrvgTMkM6EsJmqEGA37Bf9HEivBUKzTgP3zyGb05JJeBKqV2epzxH+T3WAt8F+LwlvFUXNuM3xk0C05ed+2Y4f8esebg/h2NL7eSF4rF8fz0uVW97nlrw2aoYc//LuuRjqHHzo1GKKoHcbRBs5wDZw0ewOBjKZuDdd99ROMXpyaldXL4QWBsTSILqj2Tm3c6GzMUd5l2H8w6EUdr6tSDgp3Rq98VMs1V5WqJaxPe0UAACyJRKLkjtNzSmRyd6T87j1c2NLRYzVwTL6pK5ZSdPQ655VyqvzLauqmUO2zG+uGkQ85Dma5KXNY/s7MMPPrTX33zD3nz7XTs+PYsgDiagtea4jt57p/nIvUVRMkdS9N5sFUrjEIg26tKErVsAoJSgbj3AN8HQFb6CE6wHxHQEXt948414bqpAv2NwFT+qAPD71ak+q1agVqBWoFagrUAFgHU01ArUCtQK1Aq8cgVoAc5FK4sYWklRjz175h59+JLdVty4MioVSJLpeYSqQ8BIAXZg0bPNeqkFoAIGWHTSwjsYSJX27PlztaY9efzEbq6uGh809+kjEMP99PinZN31Uq9DdYcKEIXfTsbzLDx7auuiRWy/W9vJyZHduXNmR7QA0ypLKzKeTGY2Rkk4GkXKLtDQF+krPO1ILaWtc+eqR0zzWZTOZgu99+X1TLBts2bh3zVSVKX82u/1fD4GYweKPLbc7uxkeiQvPwAl7/vhRx/aj//gD+zx0yf283/9V4FAPPVWgM05LcdLGffjwbecuypxuSCEhLRL92D0BfrO9j0gId5YLGy9vTDVOd75ikcjj0ebbCzw2U9X4AEE/LUJwEpo1o0Fvo8BB4CNkmm304JbrbjR9sd2xURosxNYBBC1fnUOFyJFutv14AqCDLp48vVJdbmlgtsWCrCXqaQS8OTAPwQ9eR4SwiRYSahdvj7hb8IQXrPNds1GaRdKzQR5odxku3qvAIDNOeKaKAAeXoDlR3ltlWAzYQ+fM91a0KSA1CU4Otzmy56ncxNwJ88xMKSBi0WLclnPFva6l2La4ykkI4hgud3bir1EKxnecVsxV56vQ6Wf728LAEtImGMw01gPJ77c518HAEO+qpfn9sv9+IZiMt4o91u+pC8BtE09cv6MwJvyGABhOofFzrt6zgNnMngk9y23mdeptzBz3aZPn5wItTVuhDBuxpMj/ZybELSnAgj5GapkAoTOzk90c4X5VmFFPU8j5lrUddDawjbJyj7WHTqqLTaAHvNOv+f+qgkAAdA8j1GzVNBQ2guQHE6i+sL6Svfde8L6eisFMfOCPEUXfgNitVnZareWyvGNNx7Y7737rj147b7dfXDPRsOxwpYy30bCcVTKSmhPVW3WiZsLfqNnv8OmYdScex/+tL/7WdDvw53frPBUaG44pA2GK4XZDr/TuN4IXnnvvfdUS22nUIL/ul/MFQD+ugrVn9cK1ArUCtQKHFagAsA6JmoFagVqBWoFXrkCCgGRhMtbv1D9Af9QjLCQU1qkFlSuA8uFN+oKgB69r3tjQYVSDcUXHnwo/miR7SMFc3WcfAT3Aoppns73QMBf/epX9uUXX+i9Ub7hc3VyfOILzD4tySwEl7Ze0Y7lCkFCN0jQnJFoGT6Ce1pOSRHu7O34eCoIODma2NFkqnZa3nsyGtrRFBgX6ZyR4KnF3t7TV/kn6LZa2fPnF6oFrbUAwBt8ABdAOBbaHVuuNloo4yuHYkVG/8MIGWGR2RsIALK4TpjDIvHhW2/al19/ZT/9b/9gX3/9tbY9m+HPRQ28FU4QY+P+XCxW5dMYqbEJDlBBsh+pqnFlmn+4d1W3gT5NW2yo2jhHe9p1w9+R12RIRQKyBMCZqNEAjEY16DGtantOJRlAL7zmHBC5oi9VRXyf7ayY96NC03sTYhKLai2gWXB3ts1zeU5622XQCK3Stz7SHy4eVNBHAb2yDd1b2B1EppoqQajvi/efS9noXzWfSxVXCRAFKNVq6K22gkdcDz2HMTpnhbLuEEbqXVJxl2nF+72ul4TUedwNcCz88A5fL4AZx+jjwffrltJMSq32CHU82ebbqC8D3qUFQFZCrf+uhPSatMErWa/0z8v3L9+bx0pV28uVfG2IyCGYc6jrCsDyozw/Bz8qro046KSZtwBge76l7tTmU2UYrbE5vptafNPjUMfcBGK0beflueDGRs69ejzwairQON/fpuAUeNR4axWzrsROtefOFqsAlOlp2PWwGVdldzUvcsOFNmJuUgCvAIUOC0fW73srrnsQeuK45qCupyMD7xT+oZRilIHcjEFR6ACxO0A1562+pKcniNfY3O1sNr8y5m0FhKy4sbS1PcE6Ma52S9M8jxfq8dmxvfbgvr3+kMCNuz6HkwVCRy+tvcy/exr0aWN3FfJm6+nNmkM7zDsuVHax417w0P1EU+WHLNbnXObFjX6v4XnpymY8LXXTQuPF5xZqw3V2cnKiNuCz87OmDfj25PTt31UA+H0rVZ9XK1ArUCtQK5AVqACwjoVagVqBWoFagVeuAADQzcpptdrbkydPBABZ2MgkPlpQWxVQ2f65N5gfPlW0daq1U2mXDjwAgKTbugKNBbC3+KL2wGuQhRMrMRRw/Hv27Kk9f/5MwRKEZqgtV+mySyX2ouI7mh7JH29F8ux6addKp11L3YeiBTXGoA/U6coL8PT8RAEaJ8fHWtSeHE3s+PjIhoSAACQjDECwc79TWzDwDSC3WC7txQsUgEtBP1ps50q69VZbPtaYxAlx+YJWHDV84eQn2O3L94364bk3W8xtenxkg9HInj5/Zo+/fqIwFD5YWOK/SE2ouyBAhhQ4NWj8uhIA4qd3K+UhRkBCEJQ8mOgLZODVRZJr+plpFZyABWDrMMfhVbzGsgXQX8s5LKEX7y9fuCJpFdWhpzqjMBT+beATxwCkaFR2O2//4z01PgQlo+WY11uRBiz/QFcrJjhKY/5vG/jAiIRxCc10vgKwsY8CHQMf69Sf8eotfw42nf+0vn86DQG7FEZQBltEWEa2hPPMBNkCcGsHCgkFHcq5r2Lr5+eP5XnIRFSeC2ROqOc1bBV1CVdu7U8R+pHHnPXleYCbW/WhnZEAg8LXr6mtomL9O20D5W8adR6MO5VMQPTlyr/cZkLJ/D7ViOXjL1PmtWPE//wtj6kcC9yU+G5AePvP55c9t3yshIt+jAmI2324BSqL4y+Vgjl+DxWhqThsW75v6wPLeThrXNaHa5gxkWOn1x95QnG05HtwkwfSqMYB43M8pv0CIJB59vzsVIrt45NjOz49FgTkdwXtxoSOTEZjn+dRyMVY89RiUoxHCmziJhJzqANAh+sOKZk/UTkzh2PJsNa/3drn8sn0yB7ee92OTo7t7M65HZ2Rhj6R8tuPcWtrWzl8ZMZhXuBm0JqgD7c66HWHOkYly/dMv0P6Q1c5so1+fxhzqidSO1D1eknFi08hNws2Pr+jEgdSStvccbsC/R6Ltmxu7rz+8HX9LtXNhu+5OqsA8JX/dKkvqBWoFagV+MFX4Hv+ivnB16kWoFagVqBWoFagqEAJAGklxZuPkI6ECWXL2iEE1ML7JQBQQRChAOxEcmapWEq4pYABYENYql3f3NiTx4/s6vLS1rOFgipowWWxShvwSMm3QwGyxQr/v6Ut8InCj08prahP+PFeSbmT6cju3r8r+Hd2dmpTqQFpwx14e9d2bZP+UMeqtmYWlLTiBgQkBOTiBSEg7heI0pA2NhazLFTVetcZCg4uVgstEFE6zqQYnPvr1lu1N6e31s18JrXgtmN6Lyy+8FxUYnAHvz5akDt6LYvHJngifc7gLuUiWgqVUNcFdLnVFotPHjAvk2f5vgGAZgCIyMBolGF833hgKQXDW4kdYAAAI1lXijwgp4OeBixGmATbJkDFFTfh16f98O37GGs9/6Q+5F8DADtoSxuPN6BGAulGLXYg8ToEOPJiDDVevkbwIdRwAGBqn7A7FXZ5ibjWJ5R5AQETdvIj/NMSQOl9onY8lm3At2Af5zcUhu6Hme2b/o6H+8/+3AaAHv6RMAkQ8zKwl9cqYCS/zjqU17YAKZ6Qoe4jNZlta5tRN2ro+xWGj+qwFPIGITbnp5wfstbK5S5CJg7BHcdcKjQTDpVKxTxfZW3Kxw7h320Q2nr05TktId5hvQ9/ObwM/pXPSQBYHmMzNhkD5fg5OL/az4Bm+T4JANttvBxw5vvlvJpj0K9dH9+Mvz4hTXEOPNnZQzVcVawBrMPR2MjzFO34tO9OR1MB4dF4aNOjI/mqAv6OjqeCgnfv3pMSDwUhAUcAdVcCduXpyrWV485Vyvl+XSv8qgAAIABJREFU+Jq6tyk3eVDv5bwz7A9004b3e/jaQxsR7IQlBJaHMuCL+Y595lgBdUqB50aQJxnLO9A68j2kVZfwpD7/sCwIX075zQ48oVi7Jtmg32TRjQoUyLQma/5fyyOWBGHZLaRsdp/+iwNdlw8fPrQf/ehHjWr5+7YBVwBY/yyrFagVqBWoFXjVClQA+KoVq8+vFagVqBWoFWARKAUgC0nAFgCQlMgENu7fdFtlVLbtHbYAoylJSyotjtceklH2ud2CiqjSCP1AKYICD5+75dJuLi7tySNPIt7S5itlVraQsbgDP+DxhApJeMrBVLQAA/toAT6/f26npydKyWTxCkwZYl4PTNquBADzeIA3fM2Cj1qstxub3QD+vCUYAEhSMPuEQpDHLi7nCvG4vL5qtgMAlBchC+qt2WI+F2ACDs5p7WXR2sP3rmubxdaurq6keFF7nQIxet5ODCQLBRwLa/08urX9e5Q8rtbzZE1vy3OlpS/2ZbPv0rJQdu0bQ32A29BcvaNAiEL1hapGoRbp31d4C3JeW6i0dRvIXleLYvkQoubzeAhbr1CStim4rgRtgSDH5KAsoGC0pEqxCIhqjslBVgnoUkV0G8jc/nMoFYAlJCrHHwAw24LLcZ0AhfdPMCcfMNr+irdIBWn5fLZXQrmEOTyHEJD8XqpTglrCQ66FOG3ohyCOAh5IUnUYkTXg9ShZy/dK+FUCwAbwZBt2AMhStSWnNSnCvIVUMEiqVNraHegIHoVyTNAFdR3JqLH/CVVLwLjZu/r1ENK1YO02oE1laAlt2/nHz4Wr3No5pdz2IWDM8XsI8vJ5JSx/2XZe5iFYAr4MhPi2XyUJsMvt3AKULzn/uS3f5xbg5jjMevCZVlvqkfXiMUGugHpA+ISKPRS+OhcAtLi+AsRnJ3SCfG8Dh5XhrUfrbNfTfLuu4B1NgIBHUgUeTfBbPbe753fs/OTUjo+wXJjYqD8wtHlNXTUv+fdSuLL9XtfYLz4zllH4nR4f2XiMR2vXBn3e0y846e7chlLQGjXtDijPnM+NglQzMyZRkPeHNpKouOtzX1gRbGNMss01IR606DO3RhI6N11QNpIqz+8WbuYQOrVeOxSXV2y08pMEzPZRAfK8s7Mz++ijjwRENU6+pw9gBYD1j7FagVqBWoFagVetQAWAr1qx+vxagVqBWoFaAdRzke5gdnFxaY8ePRJkYCHuSr3bChQUG+5F54t6b5D0QAq1jbK4xGNOq9WuGS2tqTCRJxqeUiwE3bvKgEyxqOdnLKaADShCZjc3WnhdX13Zi6fPXBmIMi4AhtrAtGjbyfev3x84rEC5Mh2r1ffO3TO1q7F45fN4MlIIiNaN+62NBhNjQciiFjojP62tt1rSAmzbtQJALq9mdnU1t2cvLu3ps2dSSQLznjy7tPlsroAOVswCiLSpaqXase6ubefFN5Ftyj+KRS9plt2hYGJGAah9mnCOpp0uYEwAGbdr9LrrWDPZtQAjqa7TQhv1XqZ8sgimjTSM+NmRQYeauWonPwRsmqhLf9QX8Q5e2MdGsaR0EYdFLI4F86IVmqFDLTkf8iLMsZGmW+z71l8rnzPBCPhh61XnQQS+gM9wFnlPxkfZzqz2ZrUSt8AxW3RLRZmGZo61TMgt/PHyeFUHoEUAVAcJ3taXLb59wCgQQ/vZsXW2KQeMAC6kapGvVeeEB7G/h32CDsHCgzCrE6fHPRBRtXlLfa/vAJWa5Slsgdveurtvevp5raMdPGqZSr2sZ+MpiUIxWiMVHCwRIL6NnGcAIO2gA0/tVovyWv8Skq0ixfYQzLWKt9twsGwBzjFXpk63176H3WTrtD+3mcoKJeW3pyXnOLg17lPZFQ/eUtMWvy/a/W8ffJlacLsHoMb4PVA7ch50rYTCsgTT+XXH+o0v4CFEDefMW+fdbwL4dSTgDBqLc8wcGbO5j59ORwCs8TdkaHIdh20DrxuPTmIfaRcP0Ejbf5x7WvCBdLT8np6c2L27d+3Onbt27/59u3vnjh33x5rnBuO+e6PKD5PAHxKJB3Y8ndpw6PMzvxf0Ncrwjvu50svrbeSpFHW5nqaQ3c7WO+YjfDL7xbyOZ19XXrGdHQFJjMmN5j08ZgkfyfmVlGUsG3RdxgUEuDw7ObHT4xPrdgYKZ1qulvpdw9sulispwdkxrjvGPu+FYv3k9Mw+/PBDOz8/d+X0t5lQHvztUQFg/WOsVqBWoFagVuBVK1AB4KtWrD6/VqBWoFagVsC2670YBwuZx4/c/w+goGALgQVvWWwWyWr78w9fkGY71u1WP1QUCodYeeqjwFBE0TYKGhZ2AUFIXmRRp5/1e1oo8vVqTxrk0ubXNza7vrH5zY0t5gtbLZcyWt8uF9o2b8cikNexaMfcHgA4pm14NFCb2mg8CtP7gXV6YLSd9Qdj2+w3htBxMATkoFvr2s3Nwp49e25PHn9pz5+9sC+/fGaPnrywZ8+v7MXFlV3PrgU6bN/z/aYdLTz8WGiSDsoR9wjZyAV419tgAZZS1AyGtjYHhMBByuOKmHAGA9Dhg8jP+SEQDCVWbk/YzGFYqUq6BTSkEkpPRlpsW6Uf+zXsjxyaRe0Fn6J9Vef/QMFSqtf0vmo3dD+uPLZUOAkeBwhrx0skbebCmNyY+DoVT6WijfRSvbbwUsu2Sh4HRuV45bz7WPBEXup66NF32G7qLdAt5C7TkF2Byflz4O2KHk8QADwBIrvwsW5H53IwGtgKledyoefjoQb082TqnYJggEF4XALQss2a40gVJO8h1W2MG1ray1bifC6fpTREIxrp04wd1aQJPaHF1NNLG04vkBzJxCRrl/6MxXWdirJ+tGz6IHNQK7VjeERyjpUgO/JxJK83wHnsH231L1P/Zc2lGH1J6zM/P1Qzlqq9HIecGx9b7qGYHy13advjS2Xi7THnrzpsO/62a6p9F283fdm22mOOcRM7VI6/vCZe9vrmPSKF2p/bXNl+zDol7qvaftx+P8avq/4Afm6P4O8nI0vbxPeqd2zU1aBet2534ipgfFsZm2h7uQmEAg/lOBo/FKPy2yOZfah/J+dndu+11+zDt96x0zundu+Ne3Z670yhTPgIjgYksw9sNBz4/KTWcznENq3neEx2FAgS3qdxrnm/pi29Sxv9lvBwjUOOzz1aHULDEGfzmS0WK3n5ceS08bq1Kr9zdvKTFdqTL2DHhr2+nRwdS804nZzJO3AnKwsfq9wQIgmea5TxzftyXnnf45Mze/fdd+3+a/cFRqsHYHm11K9rBWoFagVqBX6TFagA8DdZzbqtWoFagVqBH0gFEgASpIH6L1Noc7G8Wi1uL6rdSCo+IqG2UIzlwiwXtT1sldRu6wAwF8beYujpir6adT8sLUQjUVYLuGgXBWOwCN2sVp7Ge3WtsI7riwspNARBor2Np04mYzs6IuzDlM54fHwsQIgP1Bgfq+HIur2OWtmAGP1BV76CzwjmePLcHj1+ak8eP7Wf/fwTu7y6touLmc3nK7UcS02yWTs426EyCcVcLIoFsFASyuOORXIAmFhgc1ypdFpLOekLbokQUeOhmAtNIM+ldrRHozQDACqOgm0IxtwOOThUnGQrbQMzDoBer+Mecv7evl98CADhi9iEhLQ/89NVeOPF9wmNyp85r2yTZw8VXqR2pmItAaC3CHowSAkAc9SVLbhSHgaw5vUJABsYeHAd53vlPtLCWwLArFebDBz7nm3wrjPLIRv+YR5qgxqKfcM7UiCP70MVx9gkTAEgyfihhVbPiXZth56uBtM5CACIuimvxWzHLyESfCgVhtka29YfMhtKwsL3sAW0tG0XAS0Z3FGoIXXdveR85z6g2spEWalfo0WZ1ySgzP0pP5c1Pxyz5fO+rQW3mYEOFHuHjwOEXva+3wb3yrGYEPLwV8EtoAmsvwWwm6lR40RXshR+aS3X7k8D4r5BiW7Psd/1/qkcjklUn24fmyv8ghY22DCmIqN51keI/7dJdN57krDtx1Iccx4AgNwocK88byPmBgdjmOfihzkA7k1Gduf+XXvw8KH9+MP3FMR058FdO7t7auPp2FOtu57wrnlb9fG60DKuGyaim3uPIEoyGTcpsiXd68eNKrbhoRvciFjqplCEB1lPAPDmZh6g3EFnpkejAATiSQHLzYydt+lzw+h4MrXXH7wlL1neE8sI5pfFnKCope5K4OVaXh+j8dTu3btnr7/+utqBKwA8HL31+1qBWoFagVqB31QFKgD8TVWybqdWoFagVuAHVIHdZk+3lF1eXNnjx4+1wGFRxkKe1qbZ7KZRjERXYtNyJhRyEGLgTmG+7mFxCmCh9RO1VAn/eEyQp1l2qgPX/aEiUEIL8GijAowBT6RdAShGGupiMdc+Ai5RBi6Wcx0DKpPxeGL37pNcOdJiE4UU/lTn5/gBjsMIf2XXs5m9uLiwX376mf3rz39un3/+lb24vLbrm5ktL5cCNu7V5uo4T4td6ZjWnUEDAFGDtYEJ4ZvY3QvoqX011E6uLHPllo5JakmW4L6c1wIe0BdgQSm+PCUAIGpJX7IDi16egJpQItWHzZAO/7QGxG0dtml7KOfiJHu7Li12oRbL/TzwgyyBQwnu8v2oeZnam++bi+ZsUeT9fB9c8ZfjQ4ojpQO0f+YkABTIko/epkkVfhkALIFNQp0GYEnx6NvOFmW+1XgBbBAwk2pWAAUKzqJtU6BRre0OvIAI+rl8zXq2KXwVCbJxVZKrJXnXUmH3UgCotvT2HLSwgXPvMCNhqe9mqUgjzbTpbLzVWp3PS0VoCW0TguncpuffAfDN/QAAZk1z7kiIKngXgRTlNm8BtLz+D1vQQ7WW/oyHU/IhVGyOJ/azhKDf9tzcZgkjDwFgW+9v/lLQc78NAMZ10i0UgrmtPJ+HEPJldcEDtPwDP+FzI/p7SYtpwi293xYPVqVexEBwA4EkU529zzN+O8E9B5HHZQtxp+MJtxoLyOkAfR0P1QDOHx9PpZY7Oz2287Mzu3vv3E7OT+3ua3fttQcP7Ohs6sEh46F1B8B+rh9XHzb+n9q6H5k32WboTsc8wiRuEBVwk98rHBNqWiBeXs+o8PidIFUgc9bW1L6LXYPfaLmtl5SCtjFWDRS67yjQZDoe24P7D+3evTvyJ1yt8QFc22rJ70duAJkAYAvgaTse6sbTG2+8oUCQCgC/ed3UR2oFagVqBWoFfjMVqADwN1PHupVagVqBWoEfVAX2EWcI/Hv69KmghS+iFmptAq75giw94NxrK1c2281a/keoQGTOrtZA95eS75t8k0L1kkqYInUy/dy0JA1vNHlQZVJttJhKIRitnShNctFOgAgwzpMal7ZYZgAHXnAdOzoe6ZgAOiQD4+0EHLy6urZnT5/Yrz75hX351Vf2+Zdf29NnF3ZxdaPk3iXpvbMbG6PEkneUL37xvkrFHHBriUk9yr9Q0QH0pMyjRigW8fQLU35alvMYpJZar6zfcXVNA8YS7hWPCZ4qLEWO9lKPSX3Isl0WdeWCXWcrIO1tfZDW0QUkkmJuQ2tbLLCzta6AfLxLsyCPK6MEKtqP2NeEJwkUS6CRcLDcVgKQBFj8rNu9HTqDgvRlALABNQA4vCrDX09gLXwkEwJkC22+dwkBs+4lxGLbeUwonORhCNwL/0QBPsFXFvw9h4KMjwDWOu4AcShcSyCWAFDAwswGkZjNvmU76y0FYOa5FOfE6+Rjxl+XCstWQejXByrOnM4ieKFpD07I4i3qJQB03hIgJvYrz+ltaNX6DjpcSZicCjb3GizHyyHkOnzffO98PI8xr/fy5z4GXu6h1263PZZDEJznvISHhwBQ71uoDEttHo8nniv3r/wFwvhxRudtt+Xx+g2OVmH5UgDYwSTAP5o/9HMnaMXuta5+ebV7MrHPAQAyPDv5pzs9zE0B/HjCJNrbUZxqD2WF2gLCbt/HGXPooN9TSMeds3O7e++uPP/uouw7PbN756d25+65nZ2dWHfQMzj+eDKx5Xojn8q+4tlRuWJ34Gm6yhbXzRA/uiZdOwsI9w8FeSqSm7ki9ns5u2kAONegBzitfH7k908otd3zL1r4w38W4M5VqD2h/bfvVgm0ABMCMhmN7M7ZXXvjjdft6Ghqy5Unu2/WtLqjBtzbski519i0rtTmb731lr3x5hvf+2+J6gH4vUtVn1grUCtQK1ArcPh3Qa1IrUCtQK1ArUCtwPetACnAqOm+/vpru7i4aLzT8PFCObdczIpNJfzzh+QlhiKkP5BXHYsuKeMUUuCKKJQSuXqVqi0DGg6BBk8KiIB/3lopo97W1awHA6oAF0sAlAtULXh5rUzfvV1rvV8KTirpMeAZqb2ffPKJ/eqXv7TPP/lM7WHLNRCki+e8FnEcKebxi821e0XJJA+/OYeB8FASOIc9T8nUwlQ+W95uJ23Wbm9r61u/F8qvgBVSiu0iMZeU32j7TbUVx6tjCn9ELZDxBhz0Gw/A3AfW+gleDuGCwEa0zWUNtbYvAE8DHZpAlxI0QAP6Ta1fpo4SfNO++nk63BfOZdnGmbDpZQDL9+x2yyoA0B9ulW1KNm5Alrf95vby6/SwbL0sHXIl7CmBnycn+/umWrF5Hiq9Xt8hLp5pAYDzHAEN9JqACeV1xzYAL43KNX3gou02AWCbfNuq/bIFGGiSPz+sbfle/rMWMPu54DrM1s5WKZh18GNwsFkqRV8G20oAWL5vvme5zRwn+djLwFZu41ChWqrxyuuer1+m1Ctb4A/3O19TAsjDbZZjorwu8nllOM7Lfr7Rte4K3hK3p1LPAWCiuxIAMhd6C6nz9+Jn7U6addwbVOcqPrcgcG+bvp9fx1sZHOOKP+3PlgASz+RmIDI/uuDNlZsTAj0S9gL5CNOgjXfsqumTO1ObSjV9bnfvnOvz2R1A35lsFk7un3trO1NUnyTfvq6R5W6psbVd++0QUnrZAc1HesTDfQCDutkTwT+E6MhLFH9XfEXxy4xgnY2S2D2R3UNo9rZazJr9326wmgAwtr6oGp8+g6tO+TsofUs5T7tI6+Va1o2iwdAm44k+3zm/Z2++9dDOzk5ts0YNvrblamPLxVIgcLZahrrcPUd3+44S59955x17/eHr5aXynV9XAPi9S1WfWCtQK1ArUCsQFagKwDoUagVqBWoFagVeuQL73W5/c31jT548keJNkGOz0UIK8IHCzz8c/jWLef3WoR0sQhHC/2vFwkiqMoctHqDg8pUG1EWQAg8n4CM0JAFYqQBsUlyLNsiENyWQalR0Le/QPqz2a+tsPbRgs1rb9eWVPfr6a/vi888V8nH15EWEiuzk8ffi+aXNFyxefQG9HHCUqLu2WoErdEKLaNQrPRvTLpepsEVQRQMCA/4dwguVRAvP7M7rwHoEE1WXSOZNsFgCQFqAU3FYAsAS0jSKwjDOz4GRYRovgzJ+SpMyJM5oAVHWu1TN7VAYFWq0Q0jFgr4EWPnzVv3XhkD49h3uNsqvTSi8IuCCXVSLeKFaK0NAPLnaFUsJA78LkLKgLwHgoRqOajTHJ4+yFiS26qXbACfbqNUWrJzm5urRF7vCR7O391ZhH9N+XH65uTKPFFl5pvXdq7Fsp3aVU6sgOwSABCH0ejRRxiYLb78cj4zhUoGZ47J8TQkIDwFdvmepDPwuUJnbfdn1UALsw4nsUGGXzyWkqFTyldsvAWQJAXNbPj+1qdE+/G9p/L7pzvcNz8EW8N0GkD4/ClAWPooJBnNMEbJTAtNmXsjzKpDnAygtElKfp2GkGyTxSCj3vAUYb4COLZee5K4kYrXeKhbEoXa3Z6eyR+jZcDywo5Opnd85s/M7pwruQAF+dv/EJtOpnZ6e2NHJsR7r0f5LUA37jmqOGxWyZCBMqafrc7lbewv9rq8rgH/SHypBGvsDb71FAa2bNvzOWZPYu9GNF5R2/pgDwFIBKEVv+ATud/77STXclWrTGAmhXPdrqVUd8lOUvMN+V/sr9a7Sifs2GgxsPBxJCXh2/pq9+ebrUjeigmc7y+Xa5rOFA8DF3FOAI3QIAIjnLADw4RsPD4fxt35fAeD3LlV9Yq1ArUCtQK1A/oqrlagVqBWoFagVqBV41Qrsd9s9yb8vXrxQeqcnKLZJv7Rg6QM6lQvk4pbTermMtqulrWiLQgVRwBnXCIZnHaAItVUAD7aX8IO2XkGv9A2LBXDyPC3divCMdrHu+o78Hr89WjZzMb5D9RdtrjJyX67s5urG5jNXjsxePLcXz17Yi+fXdvH80h5//cQuL17YarUQMFyt+vIVXK5mtut4eyl9t71u3zp9AOlCC0fSjLddFGKRnhn7SxBkdITq2PASBFKxf6htGm+7UMEIWoS/H1+wCE0PQFqA1b5XeAAKSuYCOd+7UFqWIQ5aJBfnzgFIe66jiH66E0BEiESpuOPnCQH30db8MpUfz9uFp+C3AaL1ZtUAOPaPtjoBwAzDWLuqTS16oQAtASCHIwBIC3rXE5VTkShYlum9RQprHl8CICmkDkMyOEbgitJR3ThMEMEbBr0tGIVTvF8JfwTF44OQkxybUjop+Kb1OAOcZEpz+q75CzwcZb1bCwAm0Mx25gZ6BRh36NYqAPl+s1lJndtcC0UYS3s+HDQent9yHimv53y8he/fTKAuAWDuZ3u9tmMrx1Fu63AfyjFTjsnb++Yp5SW4O3ydxmGA1UPImJCwHL/l9lN11xx3Y77n0863pQDnPnW6B6np4Z6QAHATNw3Kmxnl9bXzGAwP6XEzPFfRBafsM+k0LbsxcwgauiIXfzzmmclw5L52o6EdTSb6R4vraw/estFoYNPTqZ3cObKzO6d2dDqx8dHY+sOe9ceEJXUVniT7AW6H7FG6+c0Q6JnSbqVo9nRzxjngn9cJf+631kWli0p2Q0jH2hbLtS3Xa+vu/fcNwTnb9U7Qb4WSb+Nqv0YRHLO8rqZbjNbPv8ZOkw7kYJebT+v9umiVp4itWlkAEI9Npat7+FS2AA/7A93cmhzfsYcPH9i9+3dlIcHx4QE4mxEqsrfFfO4BKX1XStPZPJ1O7e2337a333m7HErf+XUFgN+7VPWJtQK1ArUCtQJRgaoArEOhVqBWoFagVuCVK4AC8MmTx/b8+bOmdVaAKlQrQDm+3mHeHmmrWthttvLbu768VEgGfnYs7lBmNAobM7XyymS+aP31NVxAwUhhRUUi/zzgoBZkDk4GAm6u6OJnUgwGlNFiXib7bdsq742aMBfgSmlUu66rVgSMtJ/eXrzdrmy5WNlquZTv4dXFpb14/twuLy9sfjO3559f2/x6ZlcXL2y5mBttaPgDolTh2Fa9TLH0Jje8plDx9eT917fhkBbVjaetdjzlUoCV5GFUXWo35jjcjQpPM6UZxwp/2h/hyc/62hWVgkdOACgT9Xb1S5vIrOV/1Fvtx/K82nv7qtR1ETLS7dpK5zogZfouKp3WYexKrdjtqlvKIq9u+7jvXFN3wZbY3yblOd8jQj0UDLMlHAZIRYu0h4UoCCNb9QpVqFosM+AiW8B17L4vUuMJem2bVFrawDsFbObJSp8u/O1yXGpcRBu30lujLZv2RgdarlQSaGjUm4QQrOP9vEW4PHYfiw5iUskJHGmCr3lcnoWhAvTG8VBhessz40Yt7w3kkClio/xLGKIxoNFUtEpv1zYIT8UG2MS1lyAYQOk18VoK2MUuJBwrwVwJSnlcIDSBZoCpBIAUZBMEzceY176pH0q0jrfbN+M49WwZWqGUm3jtAbzWPEACbDKhQr3KYwnSDxV2tyZJ/EpjfuH5jYpW/nQdzWlca1JtNq28rg7W9IMHXKqbaZdXuI/PgZqz8L1j7GjsefAF16YSdblhQLtq0z7czlsZ5LHfM/58TsjDd3tHr+Vk0xccR5Wnmx/9no2GY5uOJ7JwOLpz7K26J0d2ejK14+lEHnWnJ8dqcz09vaPXDEZ9648H1hv1kR/jHunzEgBT6b/Ibp017nVMzCVb69nQx4xaeP3ccrx4/PHd2na2Rc03n9t2udJNFaWoE6y0JUXd/fp8/IUKluso5oL+cOTtzAq88d8ZrmT0G1LMrdTDg4nzZohmUp0fVLB5jTcJ69H2rmAnY/721mDk2MxFhJtkCNBo7FD0wesPbHo8UcAHAHO9JAxkbYv5UsefCd2cJYD9gwcP7IMPPyjav7/7V3MFgK/8p0t9Qa1ArUCtwA++AhUA/uCHQC1ArUCtQK3Aq1cAD8BHj76y58+fajEF4EIFmFKxbNF1OLNt1Eiz2czw0pvf3DQeVtHD6Iu0VGsBOGIxn0DDlVSh9AoFUwM1IkghjwQFHCtlPPxQwAHV+JwKNCnxMrwi2uWaNF2jFa31h3O2cjtVtYMKz1eVLCdVA3wLgYEoPS6fXNl6vrTFxY2trmY2u76xF1dX9uzFC7uez9U2rSTKFb5VpBNjcO+JwewrASEsQpW1AiPqsXYPoIBiLR2qOg5wHAKiM/P/jWwgrOPOWW6ULylQl9ZF2umaBsAmREX+hKIEvmiWPx9plSjispVaYAzFIkvW8McSSIwW5ACAa/kbtt6PDiaKOiqEw/0agbUspAkpkYqP1sAYC6nuY1tqDdTifGecXnkiCt65ejTVUc02iv3KlGVBPMBKKPz0+lCusgCX2hKFUXhICjAFXCsFRAlKBVcTEMrzkWPpyAesGcsoirYb9x8LwrQPBZ976aWHYJvaOxgMb/kiRuZOMQ6dtjXHHFCQzWf9boHLhJcZhBNwzMfwvvGJ83G+tWHHlUkNAEzAF381AlMaKJrBJQJhDkQFmeOaSVDm4CWSjCWeivEjtVdAvhgz604b0iH1Y4Q3ZE1pz9dpKWRdGulJ9QGEcf6b9OfYT4EnVGINUW3b17OVnRsY3wkAdX24KizVpBp3EVAh1kabKiNN16jOjAFO8dXb71byl/Pa9FXLNapVEtCZqxgTSoul1RRY2lWNOoBedXE0AAAgAElEQVTD3caGBiSMcApUn40a00Es48rn07iJMejbYOiAivc8HU6VsDs5Gdv4eGzTo7GdHJ/Y+cmpHU2PbHR6ZOPJyKbHQ5tMBtYf9K0/HNhoNDbGZlcK4Agj0Q0G4J8rmXUjo7exzq5rezptN6FORvHc2doG9d6GGxw+R/CP10nlrOT0jS12K/fxW7g6PMFlAvHB3ueKHA+ZAp5K1/5wEnNeR+pbnUsKSrx146PqSkyBVoVyIKD1MdSJeub11Ppteju97B1SXd4hKd5vMnEu+TweT204GdoDgkBOpnbn3l1bLdZKB+d3wXLpv1+yRT9vUuGV+PHHHzcBUL/uN3MFgL+uQvXntQK1ArUCtQKHFagAsI6JWoFagVqBWoFXrsBus9t/9fUXdnHxXC2ELNIAgCGwaJRVLNhYUAFX+Br4h28gz9dCK985PcxKCFgswlCrpIKPBSMeUAlkUl0ktVMAwmyn1PYDymgRF4BqOBjH4jvah6N1lIU2C3spEEPh4/wnAEWCx0wppb03hIcEN/hzO7aFnaHSWe1sT0vwYmVXN9eCgDfzha2v51II3lxeyxcK1eDNfG6LxUpA6uaS5Mi1FDMUCUWc/AilksPE3xfAucj3sItIVN3vbNQbBmB1FZ9gDUt0gGUHRBit0YnxAHoNFEJ5lAq1UHq5/srVhJzkHWV1gOHCotv12e8dzh2CUz3fJYjhS7cXdJRaNM43210r5Zh998eVMipVl3+vYIDwYstFf0Jn3lPBLQltAS0JqaJm2aGOZxjbw4+Lc6/Xhg9gAqZmlKbiSvAq2sUPvNhcaelghBbKbPFDMYk/ZqYAd9a+/76P6UEG0AD2eAJ0Wb8EgDkWMwO1hJ632nxDcZmqulSopW9htnD7+Wh94hzQrW3UHzW+jjl+JOzSOCP0xv06BYalunVoTDsl6kOwi4/PhFxer7btvIXDem20OXvXtIO0BCzl5JRj3tNgiwCN7OiPCaUbE5GeH1BQbfAx54QzQdOm3cwmMalIARxjvrUKyD3Zq32/x/h3iakrEQvfzAHgTlvf2Q6Y6Q3gYDvrhE9jEZsjFRn7l/PnYNv39F0AscYJbbAAJP5tbKS5iX8D2Qr4tQic9zofnU00/kgux39vPB4pkRYVH99PTqY2mgxtejq2yfHEJpORDUcjGw9GftMklMb9AW30UR2dzvCdxB5BCm+HcHk2pajTQeyttwPym21WG8F9KSKFRDe2WngADvCN9l3+ORB0WLfer/TzDmo/Kpc2D6j28ACMeb6BgNwl0bTi7fLd7lBdwNz4yPAfkwfgVgAwW311U6kIMkoFOSS7DPbx6ybnd85sCwAzGMWvxQhJmRxZt9+xew/u2/ndM7tz/57t197ujJWEh39HmjFzTt/BIUEgP/7xjxWm8n0+KgD8PlWqz6kVqBWoFagVKCtQAWAdD7UCtQK1ArUCr1yBzWrTAEAWpwkAS7O4XJyl6mQ+nwv+PX36NNQzLXzT4qw0ygdmRVusFkoB77IlcBgKPAcHLaBLvzR8o8oFtnynMowEJoAfH22IkeQqf7UAfsCXnvUjbdIXdFIWxYcv3IS9pP7jwzuOUQU6IFmPEdvtrbPrmBJp8Xnin2DZzgabjs1nc1vezGy9cOXg1c3crq6vBAHnV0u7uZnZzc21Wo0XS1qOl7YEWG13ttjc+MJZ0BUIg9eWp4pQE9Un4FJz7NmexwI7oUS0b4JwXDHl0G5r3mKrFtniLwVv1aMFz9vrsvW6BIDq+lsrtrOBWNQItZRa5FDubddNe2tu3t/bwc6q4wAWRWSOI/db82PcrJYOoAIaZFhMttMqBKYMJjkEgAKYXflXsj+06FFLzgOARGrWwtOwUZ4V2xH4CMVQwjoBEVrYd1vrDwZqH5cyinZu6AiKLMbeNsBswM0ENw4bv/mnWSoWc58AXA5Ffbw50PC2a9WpF95iqDeL5OOE2rSwJ4DoArMCwKK+AgD2u4AlYKTvZ6qwBChRSYYCy6+qaEEN+O21yEAfb1/16yVAlkCZp18nZgttpI81xi+IpwHc7fWXAFEK1GwhLtSizSmPFt88b2VLOe9Ji7NQUQGp82vG0DbCY/K6z8+5T6jKHP7BmWL/JCHzMU/2T94YQM6no+eawXpAkIxrh/Pmqd5q8SUgI1SSI5sE+I+E3u7e+r2ODYddG5A6293rpgpKs8lk4lBvcqT2Xa6xs9f4eqBxzWPDIc8dyWeO7/fjrgBVf0AbsEPMZJ6aT8IXUrDeeX2oQb3dVqdJIA2oFpeaaunt0KvFRm3sAC88Xj3gqUGiSAVB+D62pHYufTe7tu9tpZbj6IF/shag3R+kqp3x3xcN5A8w2UzSqCJ148QBoOYVpW6z3RY0ajwFnNUUn+NU++TJ7T6/u51EWhns0WA3Ctb2d0T+fDKZ2na/tbuv3bMHD1+z07MzB78oAG/mUoOy72lBwFzB1wDaDz/80I6Oj77X7+QKAL9XmeqTagVqBWoFagWKClQAWIdDrUCtQK1ArcArV2C73u6//Opze/HiWaMAlPm6vPU8VEHQBw+9wUALqYuLCyM45Pr6WmDElSYRdhCgIgEHSpF20RWAofBgYxEs5U0AwKbd0XVuZitfoKVCjYda9ZGrTNwjCoWbJz02qrhe10bdscCiIEiCwVQQou4iXIKFfabxilukz13H1gNXndHypyZB/s9r+r49KYM2W7X6ASM4wuV64y3EtLQu+XppQNM1X8+XRurybLYQnLp+/twWS4eE88XKvbEwwl+jxkTFtfS2QNle+cLb1WC+GN6GWrBtecwaO4DZd10JJ7hUBGLIzF/bi2ON1ms1IRdebWCvVLhl3W/VEz4HQEh/rhiBuaCXiizakcvBmQCGikm9Ewv0EtCoHbgAtq0Hm0MMp07utUYtASIob2hPv7q6ElD5LgAoSBP7l4rS8li1sA8o5B5krRdd+tjtt6lsjObQjreka9cOwJfOW/y11kC7psXaQVOeV84XiarWG6o2HEfZHt3W0q9Ph+sOAH18AEdoMzWFNHCNSnGKGjU8PnkN4yc2oDGm/Q4FoH/rADCeVBxbpiG340XhLDEO8jj7Hjvtb5HhNKE0BeKksrgEdCUQgv+1gDCuP80Bvk15HHpPettEXAJJWSaGCrEYgM25aa51D9bQU/NaQ6G2B+hwzQMqo0UeRduOOUFZLZoXOTalTvd6Du8GDryn02MjUGIwHNqA1tvhwCZHQzuejtVaOpwOpPADADr8Q8UH7KNFd2D9SdcGg54nzWJ9oGK4R2WCa/fP85sYusYDrouv7dYxt8YEF+EylE9t3pGoq+sP3z4xXVTEPq6ZjwT6gYGoX/X7IN8D1S93TAq4iIq8aOnd9Vypx3U06AE83eNVN1GYv7jxIXjoY0FsPc+XlKaRoC0A6IpE9nNHK34EKvkNBgeFgDmNjVQo8z2WCqE0zWvF1ctMH96u7YpSV2A6bPb6AlzxTr3/+mv25ttvyl9RP9t31QosDXPhe8t5Zn8AtB988IGdnJ6U0963fl0B4PcqU31SrUCtQK1ArUBRgQoA63CoFagVqBWoFXjlCtAC/MWXn93yAJSSJcIaEgBqMdrvC2Sh/Lu8vPRQkDS7z1bNWMj5ogyZFACir8UsCz182dLrTdCCVZhkNe2vMcGdUJ3hEdaotg40VQkNE1hla60/7m2LvX3PYVEsSlHnpHqNxXSv52b8wBNX+tAe5otBhyojAT/PJYl21BCwsYhc9kiyNClbMjkSWzPtA4tJEjMj2bYvJc1egSMo1uQZeLlSivJ8vrAZoHCxtAVfzz1deXZz6cmYK/+e1GVM6DGgZ3Ge4SxeUw83aQHQzgaDSQPwWHCnws7X+TvrDG971AFuhFYCqAwFPiLwIII7yuRgKfQSGhVt3+n3hseczkVxTqX227siZ9gffiOBtgGNAJgM8YjxIUCZ25SqyOEzxw94QXkzm6O4vLHxaByhHQ3ZakR5vuDvGB6HfM04loq0aed1iDbuecs7tWIr3mrrwS2MKzIiHMB4228T3hCeaICgfC+2odbvBHYC0h1XMyW0CvgKdFE4SnfoQHi10nOy9TfPMT6QDaDr0FLfJhqD4wiZEIAaeBz1erW2zXrlatMIldEORZu2tivIHO3c+/Vtf77Gby+mGsZcftkAzhbGAaDyI/3VmpsFPH8RITpeFB9Lcb3yebXzllCvYXyEOg1gp5Cglygtczd3tO8Xr7vVIsw1vXG1XnpmBl9rajroDnxu6O7p4lW7cL/bt1HPVaH77lbgjlZPhf6EWm86nUg5OjodKW13OvEwjtGwb8Oxt/T2Rj2zoSvi1DoqNTPn3edatcJjktm0YYdwFqAlaL6zUWfinpuCve04QpkoT8pI7N2KyLqUzq8hH7dS9EUrLdeqwy25HEbn9NYBIGOJ91UoDQ3QrsxVSJRU124pwO8ErA8UesT3xMhH+68AoMa034xQO3zYBbAffvODY0tLBG+llhtq+Kbqdwrb36wFALkugKPUjDPN92wDpai8T/O6Ktq6y2sNGWf+fsF/MFvxswW4j7pzv7cHbz6w33vvPc3f/NaiXXu33tkKEBkAkO3Sfl0B4Cv/GVJfUCtQK1ArUCvwP1CBCgD/B4pWX1IrUCtQK/BDrwAtwCUARB3kKcAOdhJ6ARBYCKKsevTokVRWgnrhsScogqIslFwJMPY9hxYsFAUylsu23VWL+ligh79XKrBCxGJAs2z5lTcXqqyilZcWTbVGhjquCRNxiqUFZKpLslUrIYoOUIvXVBl5m6P7t6Hk8BbiWDe7gglgiBIHFWCva+vuRqb+rnDpC8BYz9VbmO3ThqkFYpPMGywsWkj3C/cdk3IRE/3N3labtYOazUYgizTb5RIvwaWt1UJMi+vaVquNLa/5+VpAUYBQ54+f+ev3iDkBKdFmrFqxhkapAzgIdQ8wwdWUroRKuOoJr3mVpNddtuwR2OGAiw8pf9RO7GOHbUolFe3AtGqn2ie9/7rR4uqKuDYMJBWBPgbdnDGhpdrDY58ArwINW2AnqcvDSLPe6Pscvw1Yai5438Am9o091uJfqbShMsJTELCQHpZSfwYkbJRyZXt0wJAEpjtTa2a2E0pRFZAmFYD8PFt7Gw89QUkfQ72OKwBLH7NSYej+ig4rOXHpmemHyXVhRhI04Q8C8IyPtYfS6FpLeCFFVHj7Oep0BTAtxk1rcBsYo0snYEwL4No2/vQA9BsICdddNct59s8dW88AhCG7c+58y7NvHSfabxbER3pcAogLz1H9tLQfUHtrqMbiYs9W63x/2/m1PAKS9n2OAzrnHDGejP08DLs2HPVsNB7adDy1o+nUxsORHmceBPypVXzoCkCgIIq/3pRW375Atzz+OFRxPeYPlHB+TO0f8e6tKbWyrgduGviczDh3WAW8d1VbbzeyDo/vXYWcamG4p+YTzApUL8Y1E13Mizp/beutlLS6IdIXVNe55bEuKdVd23WZoyK9HKWzAksAgD4mpI7t+D6tt2uF5aj1VkEtkQ4faewUwd0/fbwydhNyE6BSemDyRACgQkmkYFZKjpSsAEDmPuovdTrznFKGgdZ+M0et2geK3EMAmGMZ/aySlDU+fYw6ANxJ/ffBjz/SjRngJ7CQcsxXi1sAEAUgY6e2AP/Q/7Kqx18rUCtQK/Dbr0AFgL/9Gtd3qBWoFagV+J2rwGK2EAAkBORlHoDZ9otyg3+0/3711VeNx1oDAEM5tdtstHACxPDaTcdbCFkErtYrb0FEYZiedVoRB0w4UAK2jYfx8xALps8dr1vufSGIikpKrmwzDAWWDOujxbRsyXRWsLc1baZSAZbptsJ58q1Df6OlZ0CoXr9j3WGkEKMGIqUXJeS+40rHfk9gEGjQlb+hK2W0cBfLVI+bAIBUWbsMRcn2w0485At9UiaVIrxda+ErSLQxW69JHN7bbrYIsLpycBjwcAkspNakb+52ajNGvblc02a8Nn4OMFQbG6odFITy1qK9ztuPUfrtYqHvgQDRHhnACYi4Z9Ec7bHujcexoRhyvzyAWipkULvxuCd1etovCicJRQO6yGtstQo/NU8jFWyVh2GojEB0GjYs2V11pHOfib+Fmi7DO/J8H17AaluV+ZmrwBx8UGoHy8DeBFgun8weXh+TI3NA4CrPgDkZLCLw5f5gUtsBOkItmO3om/DYS5UbUMXTSf11wy4th97iSn0TjjggitCOpmV7523qjZcm11lAtwgjoZ1R28hrbbPzMBfO4S7amTO+gxZh9eD6ec86lddRL4B8QqwGHqcSde1K2lJVmueK/d+sfVylarfctqdeR0gDqrQ4N6nS43WjMkE2rv2sN+/THzr0ksoubAwEjIBzwNxxz4aDoY2BdqORknFp+2T+knKS5Nxh3wZj/vWsRzsuyr7hSMBwMBzpOqGG/Eywmn1iDhhodAqoCapFSIy0pCR4d/Y22g2aIdl48IUSGRCFSthDNqiDAzAHvp5YvkehCPj1mUZJ4FvCi3gv1ZWbDw6s9AxUybIF4GZGqnu9pRhAqXlLyeqOW0dAyK5pHt/RLqtx1zfAKerKXieUfgLbvp+rjd/k0ZzS6Tl0BthFGy7by1RqhazEuPbX3LYDUIo6SkXmJL8FoJtMBJJk+3DCWj0PVbWCTeJaJK25UJeX17+Py8KzNq8VQUAftyg2N7uNvfXOO/bxH/2h3dzMvZ77vtSAN4ubpjWf8wIEZs45OTmxjz76yKZH0+/1N0NtAf5eZapPqhWoFagVqBUoKlABYB0OtQK1ArUCtQKvXIGbq9n+iy8+V0gFnmFahKEQQl3S60rVxgINNRttYE+fPrOnkf5LG5sSHjNBNpR4AJsJbXGjkS23S1f9LT2lNdv7tAbW64oW35CbaYEbUEMql8K43QUsoXiSQxlm8K2XmK+/RSsEozxQwb27HC5kO6irlQSYQnHTQiI24nAl9IcCgIoAkFTMk1L5oMVYqkSahtW254ELSlQFQPTcV8oVkfhfuRm+lCak1LIRthfPF2zq8ToPb1hFC6VAkigLxErOdFLo9EnpZQEdKrVsw3P/wK3tNyi4TItifAmXq0WoZACBK9svaMv28y7FTnwNPOSx1ZrXoih0KCffsGhJRW24XHtJpJKTSsnrggqIoBN5JPpBBlTIc+LKrJ1aHN0fTpAs/MBU3wBfOo9RcVcahXJTtfDUUWoJmGn8BKPlbxcm/55wG63N6RsJjFTGioc+OBMLz7oAWB0begu42jFDbZeBJfu9rg/frn9KhRsgzMGnNSEsfC9fyEym7vdtufXW3gR6rspzf8d8PNu6Na4ClqVvGeQnwxeodSoAXbW4Vbum4HMcv3s8BnTjeNchfy3Ud1EOHU/jtRhqOm+Hzpbujg0jLOVW3UpF234cZXdohSotW+25VlLK6efbvTh1PYbfXY+HuR6Ae/hucp31+jZEqdbt2QjoFq2lQL1Ug3koUMeOTjwlHBhHm+hgFM8Z+uu7Y37Wl0ffkOt34NewgLSuSb8+O4B/1JzhHeezA4B3INDNfNPvd3Vtq7U1IN52l4oxPERdxeoc0/83smEzLj0U260LAHJSrxYdzCnP1fyoa3FrveHQdzF9+WKOUJgQ2yCkRNuK9laNZU8evm19kB6prszU+VQC9jhCOIDGocBj1sZbD6BH67EAHf88BZjPK/0e2eqGBPBuLcsClKfuUpiq1qZFN9qR2Y5gumqAt+fcFcv4/QUE5RD5HUUoCe3FDeBTwnqb+uvQ2RN/c46Rn2tYOXB8m82q+TlvpOtQENSVvpxT9v/td96yv/jLv5BXK8pr3aWxjl3P5u11GgCQsQMAJAUYL0B/8/ZtXvZVBYDfXZ/601qBWoFagVqBb1agAsA6KmoFagVqBWoFXrkC85vl/tNPP1VLLyozYJ37MeGtNLBBtGX2R0Nbb1dq/714/gIWEu2WrvgTLBBk2wl4yBdrNLLZ4sbmWjStAoJlqq23Bm/XbYopoEVrtjCIBzR0t74oS1VPtjsK6gkWuYl8KqrwdEoIxfZ5XwGQJpk2PNMCVHmrqdObVsHVlpFFu45N4QoZcgCo8ldtd+tm30rlUS5KM4WTn6EQFKgCXqiVtGur/dY6gMH+QK3DnfChIr0V6LHuUbdIWU4VluE56G2Ktg+AVqhcsjba781K21G3JotzgGLjE7ix3nYgzyzgnwdQuAIN6OfBE92mxZiFPSoxfp4Kw+WSQIS97dfAw5WSOXneYjW3GWNJXoe0ku5tt6GGruITDNpubLnx85UA01uhPcglXPoFO9YBPBQY05wehyVS6qGWC58791f08Bm1IYdvX8IzhzAe7rJ1izlfo5cKs2h87ZDyiwecAjm8hVkqSfwX1ULtYCXVp03icrQndhMK00a524cyCsWitygm1OD1aiFHQcQxBeSZb2aNcorWVIUoRGl0fge0iDrslYqxUBu616IDkgyNyOsrw2RIuE4Amkq5VPw5iPcY3AR8ajXOD/a5qWXrBSnglK2UJOIqIyKUvqhmGf+01YY1gLYN+OvTMt3zfwJ0XRv1pp5yO+xJNYsH37A3tBFKvf5A50VwfdDXTQrGAH56AEQ2Oxl5KivPo52TiUuXSvjWCfLpBkD4DNIWW6QKo/YCaglbRVtoCPhieAYI2+51bjj2pl7MnbtljC2vAYBQ5yhq2O2iNI76AFNRrAl+BagCGwbA9QCQeGV4dDJm8iHZF6A8pK7UgK87Qz//RQBSKuZUd6kAE1wngPWbMgDZfc8VqNyA0PuQGq0bDhHaEQCN65v5Qj5++JwC/tZbm8+udH0usS5YrtQazM2VbPl1fWcEGgEQUfxt+J46dG21ufEbA40Ksg2nki8m12Hc3AH6cu7SY9Z/DwSgj5sMPhf49nSzYbOO4/O6OgAMWBp148bYO+++ZT/5yU+kor6+nkv9B0C+nrXenLyfvBwrAHzlv0PqC2oFagVqBWoFXr0CFQC+es3qK2oFagVqBX7wFVgvt/tf/vKXdn19pXAAb8NiIbfyUAstqkyL6+V6IQB4dXFp/S7qkIHUZE0KZvhUAf7khdTt2mx2LeUZi2gBDLZXpKMiD/MFZtFeGf5QLNB6ocRTa50gXAAiKZxYfDsALBV2fO+LXhQevsTs6rFsn8MbLZSBobRKMFJ+1uukAXTw54b06fnWYEOHCREqcStkQM8NVVzuUwdVpS/Qqc9Oi/ueAYocALr6hMUlQMEGKCDdmyr1i62Cqme7ndcuIWk5oFUHwVFfwKeoroVE1MZDUtyn0I9DjXYJlWhDjLZRly8FBKP+AmFrvQct3rvN2gMF9jtbrpeChNs1C/KdrVf+j4WzK8EcIKyu543qDziAsoexAvDTud4QtOEtyt4aG4CYfZLnZFf7J7jS62m/E2ILHGw85KT8l+PNIUdULOmvAkYiERaYsF95uqgEP6GkS0Up6aYAmFBMKVQmIJEnlK5tky3uPgo9TEQKuqizUlCd60jZhg9dBqvs97bczCNVlpZD9z7juPMY9t22xbBpYeag4voA2PhzA3AeSJH6/aX2x3/uyrBs/2TA0PLuCsL2z8xUp+m4A4AmVMpW7gShvYED2PJxJeIy/hnzkcAqyN2ndZ62WpR4fg10ewMl8HIZukAYgNizfqev60NasQCOGueNes2vT1o1Y2DrKlZzNecgwkuGHZ/fPESDn/m8gK+eK8j6Gn/6Tm2xBPt4+Az7t+stdR2QdZGqXa5n1Uz+mg5783x5SIurhPkYDEZx/fZkI8CTVd94TqfvqbJ5EyBhcw5c2upz2wCwhKEOAHs26I/88Iv2aN2wiTkXVZ+3FsccIdCXiB2/UAeIPnkA+2mvbedPrjfNj1x3BHCst678WxNutLb5/KZRHxNyhNpYIDwA+UqpQx4KpBtQG5TI0U6/B+D7/O4el46R0zNQimRuPPCZyVlt7JGA3fyOcQCYv3NyfsxWeqlQ4yPr1NRKCkC8M3f2o/fesT//8z+X1+rshgR3t2OYLXx+p+58BuAnAFQLcFUA/uD/xqoFqBWoFagV+G1VoALA31Zl63ZrBWoFagV+hyuw2+73v/iPX9jl5YWtlaCIpx4tXA4AU92Hnx2qrsePHwsADlHUDAZSdSj5UO1UG/npTcYTLTgFc/5/9t70yZEru/K8ANyxxpoRuTK5ZCbXYqlaLKla1poem/7Q//xY27T1qKXSqFWqoopb7rFh8d3Hzrn3uj8gg2uVRLLzgZaMCATgcL/+/CHeD+eew5ZTbR/Fwh3b09AOXXSmSb8A82AHQihLo0XTnzaE4ab/9zZPphDb4o5ttrYtb/tli6muG/k4btcSgpmcye8RUtCHD3gIgX9VjZMDJO3QU5ikg8IDLnSR/OoNyEGPV4GlWgma+gkG8xBYARigLQ3wgot1eIZpCivhHoEhpGoGSRm0oa2P2lK5rZIM90W3Z75kbJ9Eq6xCK+xT5d6N9ArrDfMJqgBEmCzQr5C1KbqvZQIoYAWE+s9hB3yz0P4HgIqWPqh6apNNMmHWhUxrtOBpsi9TnJkiChWReXNVAwsUwCLflJoCgFApmCxVkUhVlvnsYRzjPir8+Nq6TfcgcwamIC6Ag9baS09BU8ZVVF3CV60RsApXYXlLORV5DhI7H0G0biq0zAFLrH6Au93NACDAkT+AHnWWBuvncDpL5eDgUCbzKdOhL6+uJCtyVUmyP9TUh1TT9V57znBS9tDa1WOqxxCApkiitZuDOr/mcfdkqr/3tkkfaw780MJN/zuD1A76XOHajnL9vV37W+pAU2g69FLwoio6wDMCXPw3wP9xoWghqQ3DGDKvxi6EwhrFeb2pc6c0ZVBzbyM3ZSPO/3SYGjSqqF7FeedYMiiGmYMaYYOo3n/OYI9RKjUAKlNuAfb1AxMGxUBpxkANSxMPVHw8Pl7rA5lMtEV5hJZ/wn9cG5YMjHlgAgDXA0DU0ZOmOexsWnA4zfZlg3/aVt9frwpybca2Qf8AACAASURBVL51NWE3OHt7BNROxyTmlrH6lmrutUhbooHXvExtakA9ofzDh0dFxe8B4Zlunq35vrJeI+UcHqQVfQ1LePXVlWwKnUMZV8LwEFhF+Pw64GN7WKdjwv0FMRYqtBbTI9U/0OlTsTWtWy0aQlV0qCLHXOjzSg9XHZgCAKa0qXjvg0fyi48+UjV0htAltcnIS922Xx9hCEgEgP8b/+EUDy1WIFYgVuAnUIEIAH8CJyHuQqxArECswM+tAk1Vt3/4/R/k8vKSqg36uEGZVea2+LHWqDSRTb4mAFxdLRUAJoCCqgDEDQtvpGFC9YAFGRKDWwBFU4ng8QQbgd8agyEc7Ng7mQNABQN98mynevI2VUAeh4no7uPiGPvRG7t3nmPaLWo3KHxIraSsM72vU4Lpj9SBESqlXAu7faBCQ/8Z6jQFiL5vu99XpihSANgrtxyktPTz65V32i7Z784ICiaqfBCCYQpEWhTqAzvFYbAP3LYt8KFK0gPShSrBRapthzwWq7/vg3vxmeZHGi74rfWws35TiODKMJ4j32+eB0vshfqJyQb6fAeMgBKdIsrRroFV2qCZVxyVNQOY8Pcej+qt2HuCcfMG6xwAotXZYesoQUuzqYSsfVXPpyYHm6ZQa4Ht2Hjykz5oJ9aiXPfJue552DaSsmVb28NJmx2iYvtoraaiysEq2pV9uPl9qqj0eqr3HICwDsjFfCaHR0cym80IUC6uruityLAXAPdB0fkH8jTjBRjMoWAwGYUmcoFazBS1SbpngFu99wif/HjY9to/370D2aLKRGycC7Qk9wrD8FhxnqCg9LGu12anY+X9OAc2PFUVySRiV4AJQ3UQ/1AD1LtaDVBfY2QtGEdBFM8m1WII2DAoLFBm6RXt1wVb+b31GffbfIRHJfCB4/EA6VFCSH9OV3qqOlTbtdGG3CRQoSoABBDEHCcG5wEC09FMPQj9vgDWs219PFWPU4Jf/cBFPUkBQkcyHOuc6edF/VbtesIQAeC1GctVfYSLpvLzj0585uvIezcVugo2aKxH23f3wUpK2KcunIDZNXSsWnyqinW8wTsUamC8fxAAZhkhYJav+SHRap3JJssl44dCAPIK/Nc5ng41L8BfJXXrLb06/hESo0nSOr/jxg+U0PYPGAjQyNZjVQry/LvaGo+HdNfu0w9ydCz4jR+E2PWn7x/dm5C9nwBui/zyVx/Lg3fe4fsa9h8AEArHusWHMKpyDRWAi8WCISD4qhd395LXfhM9AL+5PvG3sQKxArECsQKvViACwDgqYgViBWIFYgW+dwXyddZ++umnbAGGHxITdZnkWBAWwfONyY9pIqvNkgAQnn4AgFgwwbOJSh2DW/PFjLACbb9nZ2cy5OLRvJXoe6cgqPf008Uml2XhO5kBEKqRTHHXKa247legVpd5lwKLkA1v6fJFXadc4jZ6f0C0rWIhWFTZVgtvty8OAIcK0PTh1rppsAr3++JUF3mm4OuAj0gRGNdzGzvv1kjndADBmBELRtG9a2XYqMTHf0ZoCYM+uqAUgx5OKX0fzAsOqaa65lUwAsWatmcqaBm4x1sXYGGpsaYUqtrS2hWZvWwLaEWU3MYgtYReVVwpGAJEUcA4EE0CBizSTWrAii+0x9NJvz4GHNlRY/r54/k0/y5U2WsAk36q9ay0hAC1nmf8B2WVp9d2L2QBHVQcbrXo6imG6NFvY+MjLK+NCRwnFYHSSorcXVfe2ev6sTEhu/PfA4gCFNTWUm+jLT20xo/A24mt/ukwIVCH2nZTAKhkOu4ZmoCEWYV6wHAa/OEA0FWhppp0yB7ARp4fAGKHJkafqahz1ZSl8LpqSj0Atdo4/8lAn7/bYqkqPKgnvQVZxw8BYKc6g4emS2kNogIC1hY+0sLBDXAZrahO/VrCP0A4QkBzi2RrKGGlXmAaKiIyTs1yAB2iAGsEe+rHiPNRDhQkIfUVX5FKazOUHuaoIoAfQQmGlnxC1lZwXtSDEApCAEDAPng4AgAmqgIcDWWczBn+gw9JAPk4l1qrrqoiLYyErdSeLq6p16749fEUKnu7icQBoNfU5iE6J/RX1te+L3j7efiA/lxqe7VPgB7FY83rCgBrSvi0/R/wz74W2VryDDYAG9lscgLALC8lAxws4EWqYyErAGOh+IVqt6RHKQGuscVQAciaILndPqSiyhwwvNDWYfcC1LnClNONgrlQ9acl0uuGClN77+r8Ow0g4mcAP7Sk//VffyI3b97Ua69qeQwAm+0g7d5/+AELrC9GI4K/d999l2Eg3+E0APjHddzXjtL4i1iBWIFYgViB6yoQ3zjiuIgViBWIFYgV+N4VWF5ctn/84x9ls15ZgIOmwWJRBaUYlBpcsI7TVwAgQxZcudVoEisA4Hg8ZqjIxcWFTCzAQkFe3+5IEGhG874gCwGgf58YXOGbnMrWOh84Kk/QLkqFCPZTF9dcpBvgQwsXFvoAfg5I/Gc8poTCzfalW2B7my+AFhVOAbPwCFpbcNOHbldVwrWcqqKqkPjxWAzIOCADVGjgdYg1K4zlVeHGFGSAJvSg8tiVu1CHY0msPezytmTDhAEMcAUaNoFWXLZPGmiAeGfQqrpm9+ZtoGi/1NI7USC+VWhK370pA5OxkIY7GG5sx9aTYC3PWIxr0IJCNN0Gttmk5rfnICsIrGDr9ijp4V5QP1cyITCCGspQwWmhAKhP1fQhCCFAcShQQ/Vj+6oDx0ptNUyHuaY2W/orQQLOgakwEaLRAz9L7qX6TkGRp8ViqwQbBHRaTwKMkDaa1yRTZ01JmA7VUww3hlGYD2I3xlsF1DgK7Ju2Q7vfI5o1AwXgzrWjZ0tDDHi9hH9JOuS2tnSOLEubDhWLKZplg+e7wtdhjLe6+kXUJQjb9eFxL6q70yPpRIcYCxijOHxycBtfbNHVeB6GlBjQAbl1BauLVtE5z/1tYLFpHnlQ9dLTs5VygOtfFX4EgQ50Oy6JlHOkEqunHq8DeL0ZAByNJkyiBcjDByYAtQ4A2dKdTgjcMSd6MAf2kbCJCjXzLbTUXp0TEUxy7WWpdzqg/pq//H2K2nrs127umk8lwscG11UfvxMQ8natoUIVAoCgHgcILCUDANxkkudQ/mVsAc4AzcqaqvESXqDtQKpSgzjKCv6zual9kWytgNDVvf3c3SfAYzfxgRU9QwEA7UMQwHFXj8NDNgSAGvpkoSdQoEI3aqncgLRuUYHzgJ/xu+l0LP/pb/+mU7bDdxUAECnEuwAQdhgRAH7D2I2/ihWIFYgViBX4s1UgAsA/WynjhmIFYgViBV6fCly8fNl+/vnnUmbqKwYlhnr3aWsvvJqwWA0BYLbeSMqwACjA1NMPtzRNZDJVU3ukJQICTtz/y5IcXW3BxkE35+sW8P1bmVnwSxIY6IcLuW7Rbyo8qEdcWePtreFjXJGmISJ1pxKrOsAV+N8FAMkZpWn7rHVYPchw0xZSB46vtgK3o/HWOpyPNn9DHA+CD7CABkhCHAGFIEMxhR+M8XUsug8/X8uUXgqYDDEpGzWliyV0In2z0RZRvChaUpUHKQQM5W69wkthUKdHsX311laCq4BOJGixGwF0IjBDU6CZPsqDxP4BwAHM4MjVrF/hH4DLSKphqcdnl5yPCwfEBG9QFVorOF4DNw89QQt1F4CCh/K8ODhopDB/LgeaHazytmsej9XYk38NNOOco/UUqkkowwjAGFjQaiowkmbNexDbAAzGMQMYuioQ+8+EY6oD+9ZsF2yCcPljqWLDvpunIF4foMnZHFWzVEapagl7DoDmvos8ckATS0zFsaoCVevVt+f247WpFQA6ZVWYabQZAi9Ta+r9oZeaKQ+RFBuoCv11HADSutIBrasoTQHJNmeDeobMVR1sKbgE4UBySP9Nsf8KuFmXAYJARlIP9ArkseF3Ni8xjJdzjAEjXF/DRBOIh6q6BWCq2kyhnp0zouuuBmDVmrLLoB4LeMB4QLsvoB4SiVFvtKpT5ZcigTiRgSUR4/xx/kTbPfdNL2bCP/ZE2+jndWaILVAQf9s7UZfXEVxE4QcpW7+/dmPeou+/3F5OaEiIn6ZuMui31K60DRs+fFVJj8C6KiTPNpJtNlIWuaw3Gf9lJdLDG9lAtVdy5EoNNaCFTjE0h8FOZKr8ijkDwNRDRkIbBZ+zuoAgg/N+HVKRbR+gbCtYtZ1YP8BSr05txx53r4Xn4gMwPG8+n8p//j//VhXvTEYfSHmNAhB7O5lOeb5dAbi3hxb72AL8beM4/j5WIFYgViBW4PtXIALA71+z+IxYgViBWIHXvgJX55ft559/RqN2tGLlRUZVhS6KkICJYA8EfiSy3qzl+fPnslmvqVQjFDDvI4CfNEllNpsQ8mRreD/lMnbPKwOFHQB0SMJOt+2kUQp2DPSgxbG7mRUdfnbo0C/sNG2zBx32LFNo+WYcAGJBqV5hgZrFXygAFS63IXihCZ+pkKiC0x3SbRqccIN/a3WWBC2SvVefL85VdzMQKNhcdcbgAWtfZDKvBXN0LXlUjpkK0lSAAA9hazO26kowqFcAgAjPzLeuhWQzUPRhge81hB+b+yd2XZo9Heu8yAwPqUci1JeAXFRTaoIoAAkgDjvxJFHQiCAHtMASFmvIgbb0mkLNFWcOk7zFuK2sLVrPOdU9Bnw09VfViB6sAPjm40NTgzGOtR0WN4fV3Zhr4GhmKj7fDs6dCeKKsu3Sq6k4tfTYIVJq0SJofd3shmQKtvrvMaSFak4F5PAxxPdUeFr7NWoxtvHvikpiEbuPZwqQF22jVK8lpvTT88TWS9QVLYw2NhRs1Qoc0cqP+6G+BGg2sKjjzZSc1hrvNVPI5iEtCIpB275fo6ZctAHLbQDsdv6O7u2o6lUMkMRSVhVy9mNviHZ987vj+eyEroCkFrYCuE8VqHnoDVVRynFnaboyRAu8AxZVmhKg6gEZ6ANNAoQeyGgAlReOy9NkSwJrE2YyyVfVrgrJB6OZzisJrlUkFKcyTiYyGc9knI7Z9osHEPQRAKbqjWg+jmw4xjlnHborpwtmCWWXWjXd9+12369/m7ruj/9wRvv2xcHu/Hc9AOzO0e7DoQCEiphBHLCQwAdIhRSbjRRFLpuskKwsBAnAeVFKXiClWxOCMd+0uQb+FJb8XfEag5LV096FLdS4rtByi2vMk545HyBUxMA7Lxd+IKRtxBwGVe8x6fM0z6fN05hPthSA8C+1OV4h4UAODvfkN7/56+49p0SyeanvH7CAdcUhSgMACHAIAPjo0SOJAPC1/xMrFiBWIFYgVuDfrALf/h7/b/bSccOxArECsQKxAj/XCmyusvaPn33K9iss4JDaiMUxk1AHI2nYIoo0xIS+fi9ePJflcqUtkVgk2wK/qStTPsykbSpZr1ZUS4wtpZQAIPAKw89st9pRJ/njXEFEyGOKPJrpUwmk2wrbwnS937cDuiqKaaEm4+sVhG40/6p32XXnsWvxpD+Z+whaQq+lGndgycGob8jqE243XNy78fyuOsv3lRnIQUuvgywHNlDR4VyFrW1UZkKthvvbsCV6W6mIbQD0hrX0NE0/Hpz/cN/8ODrVV43fDzXBlzZ9Q0mwuCaIsnAT958LBEQe5uGL7XB8qAJR69tK36Lt++mAhAoeC5EI7yMIMJXcyBSAnn7KkAx9sIZC1FCxqv8k/lFNCLBFZqkt2AQBo5EQluL5TJyGl+JQCg+TqAeE5ZpuDWCV8HktlIM+7i1kA8/nsaCVtAsJ4RnlrkGc6ZZgBKr0bEQaqe6bWqEhOAGKyhHPIVrcVQWnCkGOU8ZiKHCEsK3u2o211dWaaK3v2dV9rrDU4AmEKKgizyzpCCM9TAQ1gwJRVaF94ixgm4WKDBXeWHO6qt/oE6mAFOEYHVwyRObAkRUZgZ1hTEH1B68+XBHeOMwzba2fdk5RW2uhxxjA+ef8YfaAuF50fOj9RVkz7Ah+irhvnE4U/A2GAv/MZLwggBxPoBBLBZ6Vk/FcwzuSMcGfp3SzRZgAMYCdlpr9re8PP9G/4l0ByHOkk44eSvdlJQNAcXj3AQKWuZQAfJtMqrKSZVZKUZeSIRCEALCQcpNTcV4DAuYAeC1BddmC12FcIyUYinTMa9oujZoCGgLu+bWOcVUV2vrroUfYP4SCePCUfnDTf8jh58GvFV77du0wiAUqzaAXPk1HcnJ6LB999BEfB5VgnjdUyMO/tSoQUKOeg9iP8Wwq03TMduFHDx/KXvQA/NahHx8QKxArECsQK/DDKvAT/dPhhx1MfFasQKxArECswL9PBbJlTgBYFFkHALGCVqUeFu8K1bAIg6IPISBI9/Wb+mIBaNQEHjOEOrQV238BJpCq6cDLIQ+e60o9BzG+qNsFQYQotoDD70IA6Pf3YKhXh4UAUFeMfasulI4OFcOWst3XdsjVtZgCphg4UMVfn0zZ7X+niDTw0MGS7TpsLUSvafnrAKDBTu/R9OPS30NL18PQXVDHY4RCUCWIW4nB/vpYyOp63gAQoJel7qqSsPcI3DLZNxUmUpixXqaSxoAfF+Pw8KLnoN4YBBy0oXqrJiBxX99+sd4BxgFAtHnqdeErKvnSIBNroQ1DEAKFqPrtGcwy/0Tujy36aWJJaGStxlALWpOzgi8ovPQYLNZCPeOgABwOpHAgTNWq+hvyeEzharTOqtCn8CqUDhWr3nqtx+WqRQZtIFQCSkpFkwz+IARjWI+OZfdbZNCGqaeIoaBAxFiBUhAAkCo4bb8GqAX41/Oio8DOlrW9DqWtvdVXVYEMNeE+KcDz5F2FfwrnKXLkPwvwsdqpYlDr7ACGANzUsJwXAj9OwkzySwDAvrWao9Xb6HGsXfKrQkCqXb1Vm+pctGA7SFdlKq8fgCYEeiRjVaO1aPtEiENCdedkPJXZfJ/QZzpLZTqdaosnff3GMqBvoCY26/lUxefWbSvZ6Bvm9J/oX/Hd7lM1qhi3Gya8jq5I+kMAWGS5FIB8ZUXfP/jzbfJCNnnO9xD/PeAdUnybdig1En0BAO3DDISB4PyA9/mHHmz1NYDPdnmD/LttwSEAZJu8fRgSqn87pTgUf646NquBzi5AWr6fnd68IQ8fPuQ5xvkv80ayDPHFQ6nZyqyWABiHk/lMJokpAB8+lEVsAf73+UMmvkqsQKxArMBrWIGf6J8Or+GZiIccKxArECvwM6rAtwFAT9kEAASsAQBEuIcqBD1pVFU5aFOcTpC6WtH/iT5lBoVQkhAE+gIsVLeFyjiHcXhcB8OoHOq34891AAgIie9127ZwtJbXEAD64xRw1T2MtPMWgi7fnir1NLBDF54KFOD75eBNWz717bgDjNY++XUebLt18aETHnOnIAtq2N1nKcy+nR6c6X7URq/COofD05WDxD+BUqavgSoew8W2L6RZG5X5UQXjYjwFgEhobpgCzXrYXykO8xT8agqswy4/5+H2oS7qwKa3P3srqbWghuB2d5GPDsBOTejJtgFQBkSjOhAQx7wSKZizdl20hHpiLMY4/QjZuqzbLd2k0YAkveIIwywx2RKRWQTja4ASaI3l2EbKtKnrOgUfAbnC5XSUsi11iLRdBlQMCQAxDgFqi1pTgRlsg6vQPM1UAaUhNoC40CnhGkA6LVVrAFeDoRTFRoEmj93aJju134At1mxBHmn7qnL0hgCQ14QyPsIzAmlr68XjycLsOqFvIsYvFFbWju1jlljT1IuAb928Qg9GVTZCyUeg2aUTm18iOqF53H1vKuGfvW4/dg3IdxDZWuVFBMENqAf2nco+8/ebzxayv39gAHBKAJiMx7RGYCLwFuxTjKm30KvgO74Z/ET/iveq6u45AHT5HyDqlVog0AOwoAIQgC/PkM5bEQIWZSWbLJdNjlAQ/32uSr2yohcgrlPA9NJS6DHQcB1Cbaewz86fe656oA4uBZuDMO+oqlMVgJyfgnTs6wAgPBt351cP3cGY2lvM5PbdW3Lv7l2OD4wBQEl4Gg5apBDXOnegTRljaTaV8cg8AB89igDwOw7/+LBYgViBWIFYge9fgZ/onw7f/0DiM2IFYgViBWIF/v0qsNsCnOUbqpjYVkiQ4QEfaJOr6AF4dnbWAUDsKeAg7frRNjdO2AKc5Zn6l5m6TBf4vdcfPeCYlKrHGoKrUMkWqgZ5P5I+DbK5imsXAOrzvx0AEmWYgizch3BB6K+hAE8BoKvv8BwAQNw6Fduumi9QevGYA7UdxTTBu3cIQH0EhHCLaCE4duwHAltccUYQYu3SXuuwBTUEprsjrK/hdrscWM0u/AvrA9CHfQKoQaona+EAsGpkgP0JAE1fO30deMF5/fwcbEHMSluA+2NXENU9xkI0/Fz6It9N/rE+v+7WA1H1htPgDXsdquxUeYZ2UNYGgA0PYTuw+j56zeiZR0hmQREWsAJ/QLTIdz6WNnYAJVIDaBVgkrW2MhjCoDReC9ubJHNJxxNJk6kkQ/jXATBqKEJVl1KUa4JAQD7Cv7qUsiw65SZa4KF4RdjBcIggDIAuqEJxDLjO860Wb7++XMlX12j/R7uzKXHhPQiwbyA0HY+kbfAaWmW/n8BwoK3IPn54DoNUcF6n+NnmBaoLoU60beM3bPaFipjGoLYtG086snrPR4ajeMuvw+wOavfXrZ5qPG9ID9DJZELI6qo/qPtms5kcHhzL/tGC6b7j8UySFCERDv4MiXXgUcelqiB1brOL/foBuHvvT/6veId+ONGqONWxeqXhODX8+UqpikyKDCEgGIealAsACPsItP8CAMLLj63ATLXGORUp64YJwXgs3hSgrkW7d1H0gUZhyboxZdDP5wfcjw+q9IMNg/Bh+nWwEY5xfrDTf/jB9n22HKuiFwDwrbfvy/HRsQL5NCUAREszlLRVqZYArgBMpxMCQHj/xRbg7zb046NiBWIFYgViBX5YBX7yfzr8sMOKz4oViBWIFYgV+LeswPpy0372+b+yFRCgAAAQ7XKAfQxr0PhcqmCwqAIAfPnyZaecw4KLABDpr0P4ZgEIVFzoKTzThSIXaNZi5a2gvNOlYXaQu/DvlXVyAAD9d50qyBSADgAJJAxKUb3VqdxUHeI/9/f39+1CRn0t9bbjsViLp7eLhSo1VUyposi3E37f728rLb0UfZvXfB94yPG37vNmYAOeWA5MsF2co1Dp4qEgu4DPj9kVlv48f26/T54sHAKv/qy0SBZmGrSFpBgEIqyBKSBSlg0W6Bfdjv8j9DLtFFtVg0RZ1tQUdnp3CH/1Z4R87I4D/Oz1R+poWF8fG749qoZsse+1tYEh6JgFGLRRQZjHMczQE61z177qQRVsITWfOSriLPnXutBdlQS4wfZ2es5BEagAim2PhO8KIobtTObTmczmC5mO53rfAOCupE/aZrOSokTAQi4VAhgIBfVa5jGi3tBY4fq0Fl6AWnSwQ1UVKmqtEVyPifutaawEH0g8tsAbhIs4tINnmisAASfVr1DTd7E9AGofl5wPUL9EQQpTu1MFgBo8MuT1qteWAjqFTQ4ALQgGalNCwKAblcejbdH0hXRAZaEmfeeqtTTz2kQrN+Ys9VeEog/twFABHh0eys2bt2X/EIpA+PwhzRrt4L5fekK3MjH4g37Q8b1vP+Ap3/s1ftAT+rZwbf8FWEPLL0Adzu9aa16h5beQqoD6r5QiVwAI2AcgB0VgUQAGYnyWkgEWVjW99AAAq7pl4jzHC68r5D8jpVfbgum96R+uhJB3J9hnGwDCU1A/oPA5xkvgilFXm+J+Ktb5HoZzjbFfy/Hhvrz77kNCYvdrrSv1IwQoBgAExEbIC7Y5GqdsAQYAfDcqAH/QiItPihWIFYgViBX4bhX4yf7p8N12Pz4qViBWIFYgVuDHqEC+KjoPQAAEB4AeAoK1DRZfAIBYIDkAxKIMCyKkMjKog4BhoC3ABgBVXbcNdTqlnB0s2qheBTSvvqV16jgAJX+uB0V0ME/lXgoe9WtCH0Nq0LrfeQuwL/r8OeHX69R4BBKWKkwllrUnbz3W2qIBQnzByMXnjjKwA5ABAPTHhV/F9z8IxvDjJ9SrFQC6UtBBXgg4HbaFSr6+Tr2HYK9o60eiAkFT0gRf9fkalAGISczU9HAFv2yrVtqR+TJ2IQJ2foI2XH+1sPXa66VhIqr80vOq3nm+/+5RGYLLrUV9iefp47XV2BU/uh/4GZAA4QO9Mgyco6Z6jYt7fTX0BXd+ZLT+h3+cp7taYugAij4DhQBMuHYUcPVjwBNIGYgxnhBsADxhzGiyaC3DETzoxpLIvuwtFnKwfyh7C/jRoSUYABAKqlwuLq5ktVnKarmSPN9IWedSEAQW1haLJvABW7F5lppWKlNdQaE4nY0tQMFVUAZo2ZgJcZOO8y5JmZJdba2kgtf6vqGOReusAkANKcE5AdAhIHYCx0TdhECFEJAd0JbAQsDuSuE+NXfYAhLa5wiAnwDd9jO8J8l3fJx4IA6uU7bAW0hJp5ztw3sIe6aoJ9Kk1TcQCsTxZCqnJ6dy7949ObwxUx/I4VgNCbknPgbVi7Cbj8KI7+7O/vfXfrfdY/stD/4Rfo0QKNbXQTLOK3wnFQCW+MAIAUAYjwgAKUpVABIA1qr0K0spAQDxtaroW5lTwVpJvs440sD5YQfQVlCNIsW6UvUwAoYq/cDGvRY5F9g8XNkHCn59cczBK9BagHFt+82Ddexq7j5scGDPa9VUfhhU2M69Ozfl/fff3bKKAAAE2AQoRkiQA0C8JyaTMQHg/v6+vPfuuzKbz/Xlv2WVNgh37kc4zfElYwViBWIFYgV+fhWIAPDnd87iHscKxArECvzoFajzuv3XP35KJREWcEgBxqpWYQv8wrAwa2ScAuw18gwKwBcvqMrAYh+LJPVeUi+92RSgUFu+dEGlvky+QAsBIF/DAGAHfK4BZduAbRsAugJPC9mry7xNNEW7owHAXaUgnqFKx21AF8KzcL92AeB2QbgDLAAAIABJREFUa6ruAZsATd0VAkA/0bsKRyZI2i3cXqdAlN6kHg8Lj5fH02hKr98c4jkw4z4FHn4hIPR6hIMwVOfhfg8B2X0NfxzqCwVdGAKSWAssKE09BEAw6KKVJjigMBQgqQvp6FOiQ19CQmbCAlUBhfVj2ANhhLY+v1qfRpK6r5+PvU7JxjGeMKSAXn4EhIrrmqqWuqwknQD8APSY2qv7aoAZaje006KNmCNQk7HRKkyw4AJFazfkmLCkUSCVdDpTUJ0AnqV6rmoh6EMb6iK9TTXR0eGRHB4cyGwGaAZvPlVdPXn6Ui4vL+X8/ExW6yVbgnP4sDFFFcEfUFJBCatgBcAeyiuIMxl6MYG6TYM9eAUB5sAzkNClkb3ZIvBIUx8+BZg6apDkquq9kaoYccwDKIi1DRnP8GM2Kk/IgjAFfKiQjL0PnvEmmnRMBaAqDhk2Qi2YqgRxliucb0BA1IopxKoQ5PHCQ87gD7ZYVoUBzD79V/cXCsehDMaAr1Aww8cUQxVqx1ROTk7kjTfuy+ntfVX+iXowOsnpdHFUuFoICIMyeq9HH+7h9fXK9z9xANg2hdlAqNoWnpxQmaLdnCEqmXpQ4nwjSKqA7x88AHP1/8vKkmnA8AUEDC5q+FbiXyUllIM5WocBpXH+MKAwN1jado2x2sN/n/vCxPPSAKDPC7h+cD1j/OLmHp0+p4dzPa9zXntQdur7FJS5busAcPno4dsEgMvlsv+gpRnJZpMReGPMasr2UN8TDQAeHh7K+++9R3/J7zIOIgD8xqsk/jJWIFYgViBW4JoKRAAYh0WsQKxArECswPeuQJWX7Wef/1GWy0su2Is816RFwhEsvVWB5Wm8CABBEAhafLGAh2k7fMWoxGKrMCAAFBI5t5WMR1vqLW/N5DqZbXqWHGphGX4ALox7ZeEWCLIIkKCyUjZgKbeq/PEWQC7yuepzEAYFS98CjEWewgBr1QT8tIRR35ceOukvXCnm7aSqKvMk0N7rcBtO2jpwy8+OEqvunG0BQFMZ7YZY7O4T2jE7WBj40qkCBivqXuHnqpgQDjoAZYm4LwaCtH8UBLAHjN5ySaCqIA8wxx6pXzsIgkU8AI2GbBC6mYIQzISvBO87ez2HpmjrBCgg0CM0G6qiB4UwcMMzDQUS9gLwAaBJN8hjHiExFmCubSQRVYDiFrZh963SA0seNY0ogDRUeFDJ1Y0MUwV/0LxZDAXVZ2z/xLofITLwhiRNIL/Q1tJRQt+8ukEbY8Ma0MtvPCYs4LExVGBhLbPmh9kOJE2nMp8fyHQ6l+n0VA4OFnJ6eiTHR3synWrgDqgrcNiTxy/lyZOncnZ+JpfLS8myFdV/RaatmSUAmZ1HerSVUEfBE1DPFRSMPO8DqHgB++GfBm82tBC3Mpvtse2TnbRs9QRwhooPLY/YZ201psqwU8XCEw7wppQhwGaaKlQZAN5py/h0NpPpfCbTNGE50CqOYJTpeCyj4VhGomm8gKIp2qQBmfVioFKPabGWQM3L3fwVeV5dBQgAZApEthUb8NEWYR1/zbDmPAbwiLRltH8CKB8eH8uDdx7IzdsH9LZECrOCQFRT/+kNSjhPmXYAGMoCv2VK/pEBYP/xg9k0BEnQOgXgOsM5xvxe8HxXgO4A5AR4GC+NlGzvLaTIFfblBVSBAIAAfxXbf6kEBHzGuKxrBYAIAQEARPsvqDSUfW4DII1UuaZcq5q8T3ju1MCcE/Ta5/XP+QBt4A4AezVg6JXKS5hPRNsvIPiI7bwYc/iwC3MKBsnHv3hfHj54W168eMHxgZb3igpAQFBMKjb3WwvwZDqRSTqW/YMDKgChJuUtKgC/998m8QmxArECsQKxAt9cgQgA4wiJFYgViBWIFfjeFcizTfvll1/KxcUZn4sFGRZy7q419BRdWzBtNht5+vSprFYrtvFhoUcFjWDRD1UgkoAnVBPiMfD4cgDjrZnbKjZLEjZ/sg7WsHVP39p2n+/3cVE4hJE/JU7d0pU8A/5rfKC2fvYtsgpAfJsOw4AH1C/Q1FxGDZmuanDPtxH+rNvWpFQFTHRH+9rzsKVmDBR9u2pC/7lgSq4lxprKCRunfxrgW9Dipmo4PQ+AL6qKU2WLqwB3gapDQe6w1YlgxI4gse07D+wPTElsbWB191y5QnDIE6ELd/q24Xha4BatUsoWXIXI4/GEi2qMP0AFACUZ1FQVQSWkybVgkqU0FTwma5kMhCABFAkjoG4KmaVD2ZuOqV7l6wdjSOsAwNeDAW27hRq04evUtbY84x9SdgkWJJG6BSQbCHJLkXSN9tKm1DAAOtkxHwOACuAypQqwkhEVSVD9Aeil0zHbGvEzoNh8qm29UB41FcblUGaTA9nbO5HJZC7p7EBOTg/k3t0bcnQDcMzbblW1d/Z8JZ99/rm8PL+Us/NzgvyqzCQD0G9LqQl1W2kIWApCGbSNc0wgtZRVQwqr+gLiXEDdNaDXGwBuyu/HkPzVaOnM1VNwNJSyrhhmQj81I78+DghtLCAG3obJGAAQ7bs1fRWhbpwvFjKG514qkiatTKeJHO7tyWQ8k9l4TxaLfYLUmakkAZEIW1skvRZ6DE0PuAEGAQV1/FcEQTy3rg4lIFZ/U9zHygw1BASHO0lTprxmRSl7ADjvvSc3bx3y+FSRiI9DALwBlZXqIP7Gv9Nro4fo33sy/hGewA877OIm1nQJIz5MMC++tgHsgjefekvW+Feq12JD0Fdr4EdREozB/w/XLOqcVxm/0gcQakBrz4XiD+cJ92GyAXzD9QeQqx8+aeBTk/chIJxTMJcEHqKJebG6lyp+h+3i/PJcAzaaD6XbMvhcqBAeYBN+nGMpi1qSFIE7ieRFxhb8Tz75WN64d1eePH4sY7a3D6WocCm0DCxpAdDxQYb5fmL8APIvFgt5+PCBLBYH/bD4hvMbFYA/wuCPLxkrECsQK/Azr0AEgD/zExh3P1YgViBW4MeoQJFnBIBoIWT7X6GLNPVb0gwHv0ElRwD47JmslksqZ7JcIQBWcViQAwBiQV1XBQEg18x2C8FZD8Icnm23zxFB0WrLFnzEFJYi3KnJSPcU8JgiC9/TqUu5h6TcAZWl9a2wqgJ0gMjVPF6OwkdbZHKbVoOdtuRtAKgLQIebvUrN1n1Be+4WGLR3bT7X1H67X7EFVwA6NHWA5wAQaiceP8GWQi1dZCsMDAFgCP+IKnZah7sWWAeAaI+zc9eFnfJn6r34HaDebtuwK+1UWalKOfh7aVAIEIqGqRhuZUsnHgsfPOConMEACj4BWAAYVOyFn1sNrKkRLlHLCEqztmGaK8Ag0kgP5mM5OdiTCdNrC6oCe39BbXNVUAolnaaQqgKpkqq0VlJTlBUl6TIVgHU75L7mbKMtpWpKWRVraMeoAoMosaxaQTAonP9aAExJCEcgLJxMpgbCEIQBtVlKpd9sPpW9ucKwoaSSjmaymB3IdDKTg8NDuX3nRO7eO5XFPsaawkkfK6uLUj778rG8PLuUZy9fysuzl7JaXcrV5Rk9AkfjRHE0oacmBLeAgICmwFktPNwGUqr4irCLyk0Q0baRTV5Q+QfQgjRjPh/1FKHX4CSZBC3CKsTysBe2ZptHIK5TD1EZJEPC3vEUAShDGaf40GAs+wsk7wJ+zuXmyQ25c+e2zOf7bMmlorCEzUDC9k6kyyrM03NL8NedV20ZJwDE83CN0O9RxyyBFFr/ORihuEwp3dS034nkZSWzxVzeeecduf/mLRkN4QGIDzJwcKDKqgTUK2Gn5TeE/+wp/jFm9eA1w5SSa/YF86Z/2APFrN405IPzhfn94eemBZgvNYGaqtxa6kJBIMa4Q0AFgBry0QNAeP/pewvOIxSAvV9fS/gGqAYPyC7sBynSRW/roKnP/QdCYf0VZ6sSUBWDaBMHokdQic6FVJ9b0nZflpJtvAh5qQgAx1T6YZxPpxP5j3/zidy6eSKPv/xKEkB6jDN+EIBrvZHW1M0OAJkozet6Lg8ePJCDg0Pbr28eBxEA/sjXSXz5WIFYgViBn2EFfuw/MX6GJYu7HCsQKxArECtQFnn71VdfydnZmUKNAos89fPjQixYwQIAwtsPPoDLqyt6J8HrCeoloCCswQAANTG4lM16DV1g13rpCjpdp6nyD2AFz7e1ubO6jjz6c0IVoD/fF3xcFDJHwBQsXNcTHUratYD2EFDBASBTLQOkmwLYgLQZ9NEWYFUCouXLAZ+Pll0A6PvjycC+4uuh4KvjbFcJ2G/DwILBOYCzcDve+uaqQLRkOoBzAKjtrdrmrDCmD2IJj2GrjvjBPPDwrS+0odDbBoe9wonHYKoqB2yhypNjiLBIVWaoJ1R9DgBBkQqEVZhCC6AFkBAgAXexLRjAi2oe23OCTm1TBQAsVplcrdeS5WupoAqsCtmfjeX0YC4ztqNvdgDV9p9LbQkQ1itEOwWRAYqBLKjYg+kdAFBRN5Kj1REtjVUpyxqAbEDAmeeNrLNSVnkteQ1QgH0eE4RgTBEuMCU4kVGastVwuljIdDaX48NjOTo4ksUU4HIme9M9WcwWcnKykJs3j+Xk1hEDM0iqQbfZrttKlQ3ksy+fytnFSp6eXciL83O5vDqXs7PnkhcbAli2WeOwawAYBYBoHefWykvCkkrd/VQBC2+3ouLjLleXUpeljJBKTD9GgCAFhajBOLGQnZ0x5mOuzg3MeQIwxgTUj1QFjqVN4LuWyiSdycHenuzvzWV/fyLvPLgj7733QO7ceoPjnxAHKlAoRgkAAW4AJFXt5coyhYEK/3g/obBeC1sAEFCWwRatehQ2rSRDbTkGqBrPpnLnzl158PANmU3nMkrHrAtg6QhejQC88DjF2AiTQHhR+Vj9OQBAhMTY/AAASBsBBYC8pg20c05pAf8A/lTdxw8bcnxVmO6pvoB/2vJb8fpWhWCpALA0xSC2Q5UofsZ4g6eg+jJq2rABvEItCFBiTwnHV7wXQf3Nx1mLsLfVo/q6v4oFVQmqSm5mbdgHO/q4nACwUwBaGA/evwDx/o///B/l8GBPnj15yteiZcIgtXZ5cGO9tvBeiNeCAhAAEArABw8fEOzr+9Q3/60RAWD8WyxWIFYgViBW4PtWIALA71ux+PhYgViBWIFYASj+2sePH8vZ+UtVZxAAanIBYVOwdsECCgu75y9eyNXlJRdUUEGoLkvTRgkA05ReYnmWsQVrN/iDLV6mnOjbZ4M1Ev25+tbbUGG22yrLPbQQUa7FKCAB9NCbesBZgqypGnvIA6UjFpGa+tqw9bMz+aPqx9uHNSTBZIX0O9tV/ekqT/dP/10HAHfBnwM9PnvHHxA/a/uhb7cfsH4f/PI62OKtnYQxrpzR53yd+i/cH4ZT2Gv5YhuJlj1AhBrT90GVi6PUQlaCVF8/bi7cASLxSGw7GRH2cImP9kEs/C1MgFslEDYFDzuHBwS5oIHU/vCYFG7Czw5fXz5fyRdffSlnZy/5u2GDtuBWDmapzNJEhgO0rOqN27PW6W78VaoMwgIeY1dfTttI0eo4m+6pzxfFY2iVhfKnpEqREASWgTXUcK2sslKW60Ius1I2RSVo3y6gFoKyCfABCrMUCqEJwwEAyuf7e1Q+Hh6dyN3bd+X2yS05PjiSY8Cw+UL29wayv7+Q8QJhJJbEmujoxrVX5wP5/Mtn8vIykxdXGzm7XMpyvZQXL5/JJl+KFGhRJtbTtl4AHVzfUHg1jRTZUgEtrkcqLjXZG0muVY7jWEm2yTgOMebhw0cLPYQtoCV3ZKAZEMZbgbshMpA2RwuuAhiHyvgO9YbfnjAEJJFkNJXFfF8Ws7Es9kfy3gf35Ve/+kDevv9AU8ah9GMdh4SBAH+ARag91X5s6zXVn58/tgpfDwDxeFfN8sw2QgCIuQqejYCTR0fHcv/+Laq4Zos9U10OCQCprKX/Y68GvPbt5Mf+6/wVFaJdDV00tqojqQglADR1tCmImxpKSwNqBGnmIUkvyVqyTJWYDgCprnQAiHAdg4W4H+m/CgArKgB5jREoaus91JVs+0crN3+HMA+zggg/aAg+QEJ5OzUvPDkZQgMgr2NOQXn/fe/fqmerqnMqfJNkQgUgWvcBuvF+tr9/IP/pb/9a5vOJnL040+ulKGQ0mjCABu36tAuAfYV5ocLXEtf23v6+PHr0SKYcKxEAxj+1YgViBWIFYgX+/BX4sf/E+PMfUdxirECsQKxArMC/eQWqomrh6YcW4AKG7YWqq7g4gncZYZf6+FGJU1Xy4uVLuTg/1wU0eBnDIQAARdI0oboHizdVSVXbABAbtm3hW0/KxbqP6gxTrKHVkRjNFBtMYmX4RL+eArCAaoQ3CnFU5cdkWd6JbWDf0dpmLaXdQtIWhd6zCPWftyviMZQkqg+VQjHAMbM6s8AShqTAey5os+s8AKlA1IWh37beqN3f0MIuuEa8BgD6/f47B3l+PlSVFCyYTe2kx6yBFLu3EAZ66xq3HygAOwCYAgBqGzbPjW61Uz2NDEaF++/f4zkEeABLTMYFYBlhRa4eYoAwoFMWOOPKS7yIg0/1ZcS5B7BB26am1CJgpihy+ezTM/n9p58SSgPgEcdUhUxHA5kC6LFZ1dpmCQAVMnjq7digzyhB4mzStb7zOdLKZIx9FhkkrhLUZFH6BcKnELChVRC+KRvZZLUsy0o2DDsQWXN86vhBSi6CQOBxB9UfAODBkabMHhzckDfeeFMevP223L9zW24dz2WOxN+Rpm1jfMMjEF/hi4cbVYerUv74xTM5u6rkbFnIxTKXTb6R5+fPJcuXkhQbhqEA/g3RmIzUaMA/tnKWstps6IPnsBu1x4cA+aaQMiulbHNZLleEN7iaqM5Ue0Aqu2SoAEhhmkJnXo4G+CkM9msXSkNTfuGYcPyjCXwsca2M6Xk4GY9kNh/Kw0f35OO/eE/ee/RI9hZ7Mk40hRybB/QGSCIgbywl2kMpTPlHgAQAyPlMISWBtKm4XHXaeWUCAPIa11AhKDSh5jo53pfDo2O2YiPQgeASoSFUhCqQNLdRvcxMDeh1uE7pu3U9/ql/vYctvte+W3SToU5e5u7JUA+MTHin0ksRyk6ooKHEc5AKCJfz/KCVG/80ZEVVgPh+3QFABXr8EAmwr1C/SSj/FA6i7VqVgFQEGgCs0FJOoKzt1Tpf+3YwtnpFtM9J3XyKMcb3oCAFnABQoSDPMZM6gp8D31V9P0GKNa7NCa9pVQNiG40cHx/LJ7/5FVvUV1dLvs/BAiNJZ9x/qEAHrc3vaA/GfDGfCYJAFvv78u6778rMrtWoALx2cMY7YwViBWIFYgX+hAr8qX9C/AkvHZ8aKxArECsQK/BzrUBd1gYAzyXPMykLGL0rPMLimM5rBgAJHeqa7cL4563CXEg1FWEIACAVO/QbQ9sXUkMVhqnCyNbJBgXgv0V1FIUbSG415aGFN7gizRfvvRpNIcMQnlxdCzC/Uw9AU+u5q5UCH4UAeny2aGRarPn/eaAGlEWWOOkAcDfRd0vl1hFA9cZzYIi9CZ93HQwIYdx1ADCw6esAYVgDdnZ2C29t39ZtOogJTBivGaTfBACxsAZ42YYafeIpAUIALa9TKsLXjuEiAKWEJmg71RABKKjgB6fejqBs3nps0Aj3M2EV4AcACkEEFROmLy8v5epqKb//58fy5ePHcrlcEc7g8cO6kvFwICnCWboWYkOXO2NwOh0boLPxZypBjBf3IKQaFWU0dWnF1kWMH4WXCP1AGy28/4pmIAVahaGKgk9eC/UglIgDqh/TZGLpvgCAqRzu78kwmcr+4Q25d/8+214fvnVXbt2YypgJxOrjSChqLadUrepQl/VqI198+ULOl62cXVYEgEhevVheUN20aDL6cbZ1IcO2lhQt+Wihho9ilcsSYRoAgOqWZm2dhRSbnG2Zm2ojl1dL+uIBIeZ5oaosgA8AyBaBQZrCy5ZLb1knaB3KwAG9qVAZQmJ+bFAKA5agdlBTsTUadU9auXPnhjx4+Jb88uMP5d69e3Lj+Iidz/SNq6EyA5iCx6CGyDCQwpRe7v/HlNoSajBTw1pCrCdfY//g9UY1INLMCfNA/6DyUzXg/mLKdk5XATLldTKhepHzDwG/tZX6RLTl+/kqgN+6DP/Uv96/DQCqsalBcCW32vqslg1eU2351eRwAEC1EcB4KAh8m3rQJWMjARit5KhvVnjwUO8/6hBQAaC2CLvvIn5WAGghLfSUBJg1f0Uyu9pShkumU3cAOShc13VtgK/7lYWEdDDavERVxagfbPmcxbZgKFgbwP8eAPr70cnJifzyk18QnCPZGDMVfG3HkwXDS9oBzAwwP7YM/AFwBgBMJ2OZ7+3Jg4cP5WgaU4B/rn8bxf2OFYgViBX4qVfgT/0T4qd+fHH/YgViBWIFYgX+DSrQ1E379MlTefnyJdUNVYl0VVXLeZtcCACxaDo/P+fjAfgAXVRtoV6AaQJ1FVqjoNJBCxiUEnrjgtkWx67QSCcpF97MSzCJnbK/7fRd34dQZYSFWmoxFeoBqKklFDQZaqwHfYquL37DbRBOEQC6T562uZLtQKFoyq9duPUK7LIE4R5YKnjbBYd+CsNFaLgo3YWArtjZ3VYHAS31UhfdCgB1e/pKoQLwumPYakE2aMPqm6omHQGQ9TdNQw3CWAI1ZwhF/Tgm6ZTwj215hJVIzoUCDRBpO3lYW0RNe9fAX0vTV4cDwIhS6iaXPN/I1eWFPHnyVJ4/eylffPFU1puM8A2Pb8qG7d+TJJERg0OgbPKU2t4DTBWNraQTU3oG4FZb1vU4udMDePhhfGhCLgMGaJem3mT0N8TrI7JkMJIaxzoYsj24rtD2DAAIMDwiaJhOZzJFwm+ayvFiIZP5vhzeuCl37r8hj959Sx6+fUtOj5FiXElDcA1VK9oSNQalyztAG3CeyeMnF3K1HsnZRSPny40UCF8o1lR3HQwyKfKNVPADrEsZD2sZNZWU+ZoQMB9rWzHSk6s6k6LIpMwKqWEFULWyLDM5v7xiMi5amlerTPKskAHAey1ymeNDgj5gx8cT5gWOfWsX9u55QF+MUdQWisvFbG5QypW2OI81g0Bu374lH/3iPfnwww/lrbfvU43J9tAGCrOMieXSpnreqWKD7yIAoQfhQGXqykH1qFNlWqmKTFMqAygDAAIec+5D6zg+xGha2ZsD9qUym81lNp/LZDYlAESKMRSMUAN2c5ulgHdjh4X5ZgD/bcqwb53yvw0AioWdILMaqj8LCwIApNtBp95U5R8AoAYIqdIP4B2gu64AAFtpqXyFki/X81Bp7RnSUqna0gGgPq5XBmo7MAJD1A+QH1YQymkrN68htHojhZpgDyEbOA8a8uJ1NpxpISW9RYJDQX1vUQUvNMBMS7c2ZU91x7Y4Vw7RCg84DwCIK1ive7wf3bx5kwAQalkdayLL5VKm070OAPIiB9yHB+BAJJ1NaYvAEJkHD+R0sWcT8TefyegB+K0jPT4gViBWIFYgVmCnAhEAxiERKxArECsQK/C9K9A2Tfvs2TN58uQJkzWZmmltu64EpPIoSNCE+urFixdcTLM9kYsptAuLTMapwUOFUWyVJC1Rs31PYaQqB0qgdCgJWjITU1NBlWHhvtpGaAIbtob1kA6viYUaNBi88V1QAaA1XXI7DVomCXR0Wx6O4cdGLz8805SHeLa2hmnb6DBVRR8N5kNlz1BDERBMoP50+jYMCKqPV4N6Gs53ejzdZ1+oMqbEVYd25kK4pndZeMlOOzRbopHsCkUVFvXumRUAQOyvNlJbiQJw56/jakGKhLiW1f0n2KKXoucAu0JOAe8uBMQr8P4uFVPVUUhwVQM9+OfBRF/BAtVHrL03a/tptNcmZAPBG3EBDhVeUW7k2bOn8virxxyvz5+fyeXlUvcXKb0Yb/SGA1xi1Ii0rapYFf6qIVro54gOvSEgI5JdoQ5Vftod4xBAYKg6PCbN0ocQ48XGxEgVrEWW6TGCKQCajhBoMqQikLpQKBPZbpxKMp4wWAIw6WQxl4OjUzk6vSU3792RN9+8K/fvHcuN44nMp95iin0MlGRGp8nLq1ouLnNZrho5u8jlag0Fr+r50O68GGwkyzaS5yuRGuCukCGDQDTdt4JAadBIVWaS5VdS5hsqBtGaCYC/qQrZbDLZ5Lms1lBermW5yqUsAdQaOV+rug5wCJDEwxZQ/1EyZJsyx5Fdg/QXLApecBgbswlCErSmo5HBGmnVH3EOiPKWfPTh+/LLX34oR0f7ej7RBlxX3K90OCUPZfsq2ns5xiykAmEmeLi1iWJ8aDhFyXEKsAfolWewPiiYBIyajlKccwWA44kq/bA/k+mUbcFQAc6mM0nHKWEg6oxj5deuxVzbiQdt0inOgonKL8jvPV+/8oQOAFp/Pucu9b7jvMTwC0Vm+JDG1X+d2s9AuM/HrqJ0awFNdweYU58/qv+gwCx1fnf/PQZIEeqpElOVf2jV11ZsPA5+jACC+ArVJluPCRsV/uHaAwAkNTYAiOufylKcQ7uS+ZGSnVN8eOQfNrjHZKcYRDiHxdD37x06r3NmtUAhTn3DhME3SIFWNWstb7/9tvziL96n3QDmLBzDerMhLMTuEfxX2nKMlnF8mJQg2ToZynxvIQ8fPZIbsxgC8qcP8riFWIFYgViBWIHrKhABYBwXsQKxArECsQLfuwJtU7eAeV988YUqIpqWSb+AdfgZX7Fg5mLZkj+hggA0dACoakHAhVYmWDATjGm6a2ntXw4AoZTgQh2vZcECBIOJwjAsMAkMRggUgSebLdi2kja32+ocRlEdZeEhKAQd4DolHFRrvQ8YFsLYv6SLH9bSsTk4MPUDQORtBwAq3EqkrQwYmhKuA4DBdhRQ+Wbse/MRxPGGtxCs+cIWC0s/Dl/IUiFjsKNbzFriqUIYTUJWHNq/dlcrB5UGxrhd2yfCXnj2kQ2pgqlXJm4rAHG/Qx+2E1uCB7ebAAAgAElEQVQ4Cr7HmAFAhbcXFvlU/wAAejAMNg0VndXbFYQ8D+bhBdAGpRGg3XJ5Kf/8z7+Tz/74uZyfX6g3XVkqAjYPx+7c2X74a+EhYRoszwnGWaKtuWg/RRtiVeq4wOsB6mBMQ8HYDEeEWep0OSBYGCHRGL6Gg4GsrxCKM5Qyr2U624dpoAwGKUESYadiQI7KYTqW6d5Cpou5HB4uZO/wWA6PT+X09m25e++W3D7dl+OjqRwfjmUK9SRPAGConUuSDkv2rRAGIgrnlmspkGoMlSYjgwcyahTeAQCiJbgpM2ngC1hViMeREtwTX/O1LK/ONRSkQRp4xhThHC2gVS2bzVqWl2u5Wm1kua5kmRWyyUpZFwpey7JlaAg/PKDqaigJzr21cCYEZDqXYH5BJTE+0mTWjS8PY8G1j9/h+r9167Y8fPCm/PVf/YXcf+OWpo1jjwdDWS3Xkg7H3bWF81nVOrfQo65pJMstJdvah/H6+IdEas4vCGrJcimyDY+TydNQ/dL4Ea+jlgZo1wYcmrIFWFWA8JwEDMSxpSmCZDBmtHVcfSYTGQ30A5H+3PWedt19wQTQXfN+X/dpwc6f+YHtgNI+/Qeg6TCU1zRbYG1uAwBk/TT0Q5WYCmgV3KmvZQfQMPbZ3u4eo4Gaj15+SGbWECKHrn7dep1Zf5sLca0WBQJALGGYKdR4nyCn1LkAw9zmZihuO/9RnnnzmgwSp93CwK/7cC6xC8eue/vAIZivUGukRHvbOt7P9vb2+Xh8/9FHH8m7771NZTw+4MKxsfW3wfmF8h311ZAPBPxQAUgAOJD9o0N57/33Zc8V1N+ySosKwK23wfhDrECsQKxArMB3qEAEgN+hSPEhsQKxArECsQLbFWjbpn3x/Ll8+eWXXMQ5AMSi1b26dgHger0mAETrnId4QF0CWIJFMSAfQgeo+jA1DmGfpa3i+xDGUDnG8EdVfrANz5R7yjxCiGU+XbaodGUi4dFWaAebubjQ70MAVIWo0EoXs1Af8mYLagVtfepuZWb5BIBMDPb9M58wtGb6ffYYLuItNIMmW37bNvRTs/pvAYAEVfC1MkWeqlYabZEzlZzfB99FV+VcBwC5UN1R7zm8ozrSQB+VeVBw0WR/t4VRaUIIKncBICFKAAChHgL8UzWoqpFUDYrj3w6N8Fbv/jigKlTA8OWXX8jf//1v5csvHku2KaRgW15JesAWPfMDCxWMOM8hJECtHLIQAKdoS7dwEiT22vjzNsAWqjD4F2LBT20VxsZIUsAdjGcofzDOc6jiAJuGcvP2PalaqBCnMq3RFq+QEHCxbkXG0zkBwWxvIcOjBdWCCMA4vXlL3nzzttw+2Zfj/bEcH0xlb6oKTIIbY36qLrXrgm2bABm1bKC6anAtQZUE5zKRvEA7cCGZKftqtPhuVlJs1tLQxwxDtZFsvZLL8zPJlpe0AUB7MHz28jZnONBmvZb1GkrCQjZFK6tNJqsN2kAR+FNT6VUaAGQauAHA8WTWgSYCl6oiAGzaysbAhGOSKcwIYeE1NCBgg/ruYO9Q3n7rnvzVr38pjx6+IWlqSmAkkBfwkgwTsgf8wMEDKqoaqjNLmzUVGdOCAQgtFAhzRJkXbKVGABKvkRFOCT58gIJRv4dfIYFlChCIwBKkOUMBOOaHFQCA6RhAWOcJju8hkqVTbf/u1K7b108/NQRg0O7UcXrN/BF8QMFWbE5fqoCkgs++x/1QrlHxOtDfKVTDkNU6dACQLb94jIe56E6EANBBoMM9TfzNg3AVT/YFEC4I0YrSFaIaLMJ5wIJguD3zAFRbVm0ZV9WhehHiHPqNISDf8Q3cr3EojjUQyeZve9/A7wGpqUhma7QQDAMA8n2rKOTjjz+Wh4/epO8fPuDi/difBttKtV6tXp9MAYbicDKWZJzI4Y1j+eCD92Vi5+fbWr0jAPyOJzY+LFYgViBWIFagX1bEWsQKxArECsQKxAp83woAAL588YIAUD2ZGi7QsUByBSAWelj0ur8TFBEAgK4UVNWFLkCxZgXwSEaqsFpnmYLFHQDIBZ7dxyUujPuoOLGFZxACwoVol8TbSfL4fADHTvWB1swutVcBIJRsnZps0APATgEYmMxz6Rmo4PCaUKv46zuc8tfjIn8A5VifWOwg0oEi4N2WqmcLAmKB3i9w/XX647XkWcA5F3/tAECHmzxGA4C6f5rAC6XU7q1X85nnmUFBAi6qBxHEgHM4kmSoCpdeFdkDjN39JSCFcs5AL9vDR8IwCSh/6CFm6jBtF0bbqLaXOzTx13IAiPWzqv+WVP/9w9//Vp4/v5Cm1kCRoUC5BRBkvoLW5twD0759vYedWkwHgOr7BQKNseTjT/vCBwRqQ2m5wFdFJdRdYwRWjBIZz8YCSIhtQZE4XxzIL//yE2mgHEvGsrlcs5UVNV0u1wzT2D88lJt37vArGoc3GXzpGjk9PZG379+RW0cLubGXyo3DmSymqiBU5ZYqO7tEEtzfFFQZYrfBUmvo+gCM4Q+IlsUSwR1oxdxIXcCXM5dsuZTlxYVk6400LUIYGtms1rI8P5fN8kqqHABQW4DzpqASEArALM9U7de03Gf8G4p6hRZZTTjoARvwAoWCcjyeWuiOBwtpCzCOB+Okgv+awWLAMr+h1RY+e/PJTB4+eEt+/cnH8ujhPRmPcY4aU+qKFBs9Ycrbdc5i6AQBv7acc5/pZ+d+dQoAcUuh7CzhiZgRBFL9ORLCPYxfAB/CSXhK2ocH+F6DQLwFuAeArnTUx45knDrU9FZVzBm9h2Y3N3hQktkN8DSHlgPhvBGqiw1AqaefKv4ajV7WMQ6/QwtA0vZeVRzzA5AGc1uf4KyKNr0uVFCIZHT/ua/dFgCEAjewh3AlYP8YtYBw8Mp2YpwPhsHUGuZiISA6Yw8sTEZ9ZXEOeX7tJLOJf6cW4fy0qwCkqj34wALHiNZkn28U+GPma6UsSpnPFzaGavnVr34lDx7e59xTFFmnaBcB0B8J3hrccIJeuKIAECEgR8fH8uGH70vi03tUAL7yPhTviBWIFYgViBX40yoQFYB/Wv3is2MFYgViBV7LCsAD8OWLl/LVV18x1dEBIIqhAFAX+A4AcR/A39OnT9kaxcRf85mCAhDqE6Z7jlUZtNpAPQGjdbRbasukLzpV6actwQCAeCPTJE4uUbswEl3AmadWp4pReIUFtyvwoAC7DgD2C8C+BdiTFOAUF7a8ObBzhRuXhraYdvUcjte3ORqoAqSDal0CsS6gPbHV22vDVmBdiPfbCrcTDkY818HkrgLQU1UJzKxNTbdDSz+VM9mth3g90Ov9EQf06lJVkCoAsahNDQD2+9P7/3HzpnD0egG4EgADoIxGUjAMBooaABi0VmIMmM8gggkqDWlRxZTe78CWrYlDBTgI/fj//vF/yaef/qusliVTSVG6YXtFBR6UlGwf98U+oaICoXCbqvxxFWjDfWGDLgGgfo+bqoYAUVMDgEgxxqhUWOkAcJDCGxLbG8rlxVJOb92V//Jf/6sI0o8HA/nyxUvZPzggGH3+4kyuVkvZOziU2/fuytHRkWyWFUNM6qqW05NjefPubTndn8mNxUROj+YyG7fqPckkZBwLDlD3k4rZtuEYA4hAEErZtlK2Q6nwFV5tVSIFAjw2awWARSHr5VIuXp7L8upK8uaC28k3meTLtWR4XJ5LhbRfAEAqo3JZZyvJEByCcWYt/PBzEwt9yAMAiBpTCQw1nIfGUDwLyFIQ/oAZAaDl+HAAikGMtXTchdagzRbgdD6Zyse/+EA++Q8fyd27x1QAMpuFMA9tx0MLrFFAxfvw1VS58JQjjDIA6PNaaSAM5xHjBiCqhBcgUsuHrSTjMeexEAD6Ne6egJgTASpDBaC2AmsACgEg2sipalTwh3MHRaCPdb9+umvf4Jb7jfr8EQJBzld+QVqLPhtkHdoZDOT8Qv9MjBfAULTr6nyjtTL1m/3swsEQAFaFgcUAnmq6r7YAu6KW59baq8MQELZk2+P1wwq9JgGB9SsQuOe263VEpSLPIcaGzl8+d+0Cvt3fhXOc/07rr9e174vPA15GvG6eZwTWUC/i9ld/9VdUAF5eXvB3TPqmR2HCdv4KASgMmdJzzg83GAyTyuHhkXzw4Qcy7tKYwhn91e+jAvCb6xN/GysQKxArECtwzXtHLEqsQKxArECsQKzA961AUzXt2dkZASBhVNsS7PliCYtbB4Cu4sDiDQAQrVFYxGPhR9s4tviVMkZK5iTlIm+Tr9UrCu2WpqLxhZmqOrStFotugqDO1F0BoIdSeCucLmZ7VR2gSHeD3xW6H01hAz0JkJArjLrWMlPI8fWgmDJYQLhmCsAO6MF/L0igVJiky28uIg2w8TXV7Ep/5/+37XW2beYHuBsM4tvbPX9cjKNNM2gl5iIXsBP+ZbaQdgDYL5BfBYBd3QMPLU8s5XEBdmK7OJYEibUjGZmJvu/fbgowkZiBO56vkQYmYFyg7qsMydIAi7TalyHbPPUoucBnO10PRBzWeR3aUc1x9vvf/0H+1z/9Tl6+OJeqHKiqrUDy9JriUbZDBwmz3m5OvzeDF1R3WbspX99+1jG2rQC0PZR0NDEPQK0PDgP7mKI2ULBJI+MEbayprJYbOT29Lf/5//ovTALOy0LOr9ZyeHzEej598VLOLs+ZHIv7FosFU2oRYIKa3bp5Indv35Ib86kczSdy43BPDiYNVW86zExOZBAckER9BQHEBrKuWsmQANwMpAD4qmsZ1miVLaRYrxRw5drOe3F+IVdXV3JVPqOCEuqnGhAMKr4MSb8bhgLJYCJ1WxH+rTZLXus+TwAYAZxRAVgA8moLOm4I0iAAbAzujvQDBR+vDgAr+r3hGk1YA44vQQvwlPVZzGfy60/+Qn758btyeDBTn71Romm/FUIkNOUX7aVQ0wL+eWIsLhOAVU+d9TFFJbOBsGk6pgKwKuADmFtACcKJ4E8IXzdNK8aHF7wuLFUW7cnjdMy5bgQ/wRTnMGEbcAcAMbvAFtM9AUMASPUwxn5wxZsKMJwL8Lp+80/6t9pgkULrLeIdANS5U8e4+hriZ8zNPpe5AhpqOA08wpNVLa3zoUK3iuDe4WrvBdiNA5vpUH9YQkA1ivr7tQhQy9APGxsaKILxoqEh8OBzAMj3ArNZ0P0AKNYPWJjkrd/o8drPux9qhOpmXhd1ZQBWQSwBYKVBMkP6nGr9cM6oaIfqM8sJ1f/mb/5G3n7nrlxdXfLYMIfRYxNQsoVHbivN0OcUjF0AQITCJGwlfv+D92UxMVVrVAAGAz1+GysQKxArECvw56hAVAD+OaoYtxErECsQK/CaVaAuawJApKpeBwCxHsOC2UEfHoPFHx6P1igoYFQJqMmrAAJIywQAxP1FrW2BBIDuARgs4OAPp/56PQC0lR6/+AJQF3rqieWAD4u3ulG1BlUegQegwj2oorTVkIb/9MFSfykq5LAw3/G4C0ND9PU15EDVin3ipL+m7wsjMxysaXCvqgJ3PAB7T39t0+yUczutbf0CfhsAOqwMQ0A6A34Y2nf+YGin5io3CPDoAzd6UNiHfDhY4HFCwUUPwDAARJNsu/ozSEMBA+5zAEj/trGmp16ulkz3VIaKtl/sj6/l4RupC3BX6Ph+ORQcjlp5+fKF/Pa3v5Xf/e5fJNtU3N4aHoBZJaO0IAhl4rOlknL/DCpirDowwLYxFvCP6kKDVRrYkEKHZnBXISjUWSnCNKCwoz2ZqstwAIl5iDXDoUzSmUiD4BuRyWQhDx49kgIJqFUho2oke4cHMhqncrFZydVySSidIjwE7dKLI5nP92T/6EBOb92SOzdvyuF8LgfzqRwfHMjNeS2LxUwmM5wnBTUOOfi9XRNQ/y3zRlZFI1klklWtFFUtKa6/vJB8tZRitWara55lslxe8fq93Dwj/MN1i/APwpkMkHDJ63eSzKVFAnOlKkCAENQZY6utATkBRgDZEEaivnK8nhn6MZCkNXCGJGVrBVUIpa3mAFwAgIBsCNlgdM9gwFbMg4NDOTicyq9+9bG8+/C+zGdjQjYAFnj9aXKsQisGtBgI1OsVY05Tsnl9mOLPz7u3AM/GE022hd/hJtOAEKnp6eZjhWPRFKq4JjCX9JAbKdBtBwCxfw4AoXaDIpDPdyUk1X+mdh3qvKe2ozqvqUqw/4AjVNiGb03ddW4TFhp/fW7QcaKwGHXwa9PnYb1f50Fv2dZpA9ewpv76tqAC9TnT2/K1zVo9XgGv8Vj6/dmHEV2NAVrR5ov6AwwyJVq05dpDRFoASGyDn3IoACRoB4HEWNL4HL/hWu8h5auOgOHchO+LEgpDbFaVx37M3XVk8w/OtYZapRzjOGcAgPfeOOEHENhfAL8Mikgkew/G0lSNNIkqjBObJ+B5iXMN9eqjd9+To30NuYkegK/ZH1bxcGMFYgViBf4dKhAB4L9DkeNLxArECsQK/O9WgRAAqgpkWwGIxa0DQCyQfAEFAAgFERY6WCChFZctn0Uus+lUppOUv28GDRd/eF4P4noQBQDIhS9zCwDkvMK6gE2ScadA4SKxC6oA3hvCuakDUg4AfQt4BJQ+DqhwLN1C0t41AQBD1UiotPPFpC92vXXU98EX1lTycPFsShpX0RkA9O1z4R0AQd5vNCwEgbvqFm8B1oX7qyEgXYudGdXrMSoA1NAKgwsmN/L91oWxehjyX1fbPgXYQ1L6hbXWy4EdQE4YsgEFIKCwqrkGcrVebQFALug7VSTIYP/nSwc32UJqIRujVp48fSr/8+/+Tn7/+99LVWI8YowWgrHTDgtBUgNa1zsDP/MM62oVABWHMwqtFJgCKCGwA+ozV3cCFvB8A6CMhlLjOoDqzMAKACAhMxQ/SKItB7I3O2BbIEAWDgtqsLHMJJ2NRcaJ5G3NFFG0owLKFWUhe/sncnB0LPvHh3J0ciI3T2/J0f6BHO3ty+HBgbxxUMvR0YHsH0wIEVyhSaDA4aypuFktstzUcpW3si5bycpW8qqRpFgRbmVXV7K5vFSvO7T0blaCMJ/15YVsqPaDH6CGROAaRuLyerORGRSbCGGRmhCQNYPyDvCjamRjia51NVD1HeAbwZ4BwMZb7Jnh2l1/CKdAGATSdXH1aLgG/AKVlhweHMmNkxM5ub0n7z56IG/cPZXZNKUvIH5fVC39KaEk43mG2te95qD6M0AFxRgVf9cAQKpB0XJqANBVasx6Dn0pAzjnc5grXDE/YZBQAZgiLbgHgE07kJmB8F5pGwDAAWpkiltCa1UU4yuDQ6gW7j1CQ/DrhdyGfq6O0/Z1Hf8KAHXeVmgXziPuCaiDS+cw9cUzBSBSo4MU4BAG8rGWEoz3Br+eOCrt+uJY91RmhNTU8P1UKEtgDxsAbsPU4FAr4oMazknaMuxglPpLA4CEgFR8e8t+r8r2+Rlfq1o/IHKbgRBO8v5Bwn2hmreqZDqdqQpURH7zm9/IrduHlgKsnpJZAXUjrn31/mxTQE39YEGGiUyncwOAC3n48JEcH871VEUFYHftx29iBWIFYgViBf48FYgA8M9Tx7iVWIFYgViB16oCaAF+9uy5vHjxQlUd1qbnizhvm8UCSluAdfH28uVL/gPs00V4RWiDheeELaAjVU5UqhDiGgjAhGqYXslH4EKZirb7UnXG33vabgCobFHaKWrQekdiiEWiAhFCPv9e8yR1wWu+eB3IMhA3FPfw41a2FXtsTR6psT681qjQMQ88C/egL5vuQaDAsfWeBZf0sIYrTq1F5w0VqFvsvhAAAv6xhY+LWXstgAEsypkgrNAF8AKG/zyH4YKTKh2tj7dTM5HUwaN5bDkU7JRF5qHnLc6+iO7US674A/zg4lchA/3RJgCAEwK1q83SwAJOs8IgLuTRyk3Znpv892EEVMaZAmsyHjFw5h//4R/k97/7F9ms4R3WMt0WTKeSTFpr/wzVca4S8uNyaOk/O9RVMJAoxDMAguHIMIcEsj9NcK0HqpiC0gz1Rbs7jgFecQTRzUDmkz2mxgJyakLsRJJkKkmaSD1SNSpAB5KxN+sNvcb2pkeyd3AgBzeO5fDkRI5unMr+3qEcHxzLwf6B3LuVyr1bx3J6BKUZVF6mENsC5a0UTSsX60ou141syqFscvhvbkSyK6r7Nqsr2VxdSVFspMwBANey2axkdXEhOdtfN0yMpb9eVcp6vZL1aiVDtGEi0AeloP8fZHcIl9C0XXgOqioYgFAhH9uvTcmViHqB1mz1VE9M1BzgSa0F0AoLcIY03ZS1w/lYzBdycnIib751Sx6887Yc3zig/998sSAcQssxWnBzjHt4V1p6swIq9Z2j/yOuG6jN8D2uI4OEKB+VoKYSxLHw+HiMpmKEWm/UX69qv6hguAPUqfr9pWj/RRKwpaCjLRhzxzjBeQs8/3h8ri5MwIw61R/HItWBDtgBAHuLg+4a5YTmA6AH3wrxMUZwH2dQwioFgOrRh4AUf7rOa+b5yfZjvT7hBetp2GgL57hHmAo9A3sVtUM4hq6gnRftsQweEkJunJuygV9nLW0JYFwJPBnRqg1VID0sqaoFpFXlIffN09Zx9LXNu6ZG1qTjXu2IsKJOeR2Go9j8xnR6m0Px1T7j4vsYUnxxjrB/GLM4tulkKlmRU5H661//Wk5O5xZuo36lJT+AwDwOH8CBNEMFgBpgM5IU1/wopYL1nXceyMnxnr3/9MpdPzfhB0PRA/C1+rMrHmysQKxArMCfpQIRAP5Zyhg3EisQKxAr8HpVoK3b9vHjp3J+fq6tcvRm0uRbLqCtdc9/rio1b7+8vGQb8CRJuXhCUii99hJtb8NiGEoKeIdpy62+TVGlZ+opBQEKVhzehGEQqm7ZVoj52fEW0XHYYstfbodq+M9brb2kYQrhkpEqDJ2ZhSobqE3awAPPwV3oWQcFYgfNdoaObuvrFSqq8Ln+5tuEqok+YAhjQKKnBSYodEGaKpQwjabgUmFTC5rqoFpjK6YDQXsZ7lOoQmwVRrhPWAdrPSzD/MNUKdeDD1fXYVMIfBiMFAACdqTpVNLJlOqaZbbUwAomlPoK3AEwaqNjw1sYvT3UazyfT+Xq8lL+8Lt/kX/67T/K82dnBAVVjfY+qM1UoaRjqBNUGsBoCGzDFm5XAHEsWjunewBi/7zuI3rNodrq4eUJyWxh9PECL8DUUpIJUEYiUBOmCkABApJxKuMUPnqAVoBgut9Q12Gfx8lCpvO5HJ3ekJPbt2X/8ETm8wM5OLgh+3sHcvvenjy6fyL3biQyGlRMAAZCHSo7sV5zVk8u1oWcXcCvbyTrDN+fS7E64/W8QfvuesXrNFuvZbVayoptvlcK8qAChPeZ9s4yLCTbbCTPoe5VyOXqMUIeb6G2r/B5A9gERMJ4dUVsMlSFlXrG1RyXPt5QV6SF4/zr2FLvSPwMD8CTkxvy4aN35O133pa9gzmB1nwxZws1kqXT8YSv6Qq1UN3mgBeMuaB/m7aq4zHYVwwWPa6RetS5t6GrGK3VGi3oITz27zuIZ4o/7DeOxe8H9E1GAH99CjAB3xYAHMkwtQ9EgjlRvQHNHDBQLXMcOvjr5iwDhAb8VDXXBxf1AFA4H0MFyDFuMJ5qx+C1/bz6nNzkqt7u2n8tKbxTAgLk1QqDaedAWC6S1aVkeSmVFDKAcSaVc7W0TGW2oBZcTJjHoAoM2vfREuw3B4DhBxR+njmXYZ6jElE/SOrm8s5nAKnO+gEIYCB+j3MC+Ida4Nrnew+DgXD5JrLJMipN//Iv/1JObs7pNVrmlTTwMq0w98Ar1kC2Ba6kyUSzrOgdOaZ/5ZtvviW3bh4pjOWHSfZetvszwbLv8Ov190c82liBWIFYgViBH16BCAB/eO3iM2MFYgViBV7bCrRN2z55/KwDgAwB+BoAqKodXRAqAHwsQ/hcjcdU+mENo+K+AVuAsagDcPAFKRdBWCQFoQ+EjEGLZgdgOij19QCQAG/33W/AptceONpaEoAEN7O66n7vALBrM+uUIw3bzdCb3LUump8W97dT0dmCOgBsnbqOyptXh1Z4vJ0h3s7DOgCIJGZPsDQlJRR3CgBLqeChBfgFBQ0gIIAMHe61MAl4jq87efCqYINKiEo3eN8ZAAhBpu8j4K7f3wOzXu2IfWOqL7wiAXgGaIWcSjqecqGdVZqeiYU8hElU/nVQ15WJoLG9AlDTbvUcwv8OcObJl1/J3/2/aAP+VBomtSSyXG8kSbUVkMAiwKk+5hL4RJqH467K0b0ANVgG+6WDhfVgeANabtUjcRcA+v6p6hWHZB5mDIyAV91UUqi/UkCtMRVUeamBBAhFyYrC2o9TGc+mcnhyLKe378rBjVPZWxzJ/v6RLOYHcvvWnrz31k25fzqRSYLYYwOATJXxQQdQLbLKKnn+Au27jSzXmVxcXsjF5VO9DvMNk4AB5DerlVxdXVCh2zTm4ZcBDG4I/qCoxD88b7O+oprR0741sKf3woRakGo7BpKo+tFrT6ZhLaKuyMN+omb+DxYBhGaDoZyenLBmV5dXspjNqAD8xQfvyr3792Q2G1PNC39RXJYl/A3TqRQwXrRAF8JvA4IdrAzUZqw9AygQbmLJw0nK8Iccxw3YHqRQY7vDkapaHVq6nYDbAaRTgN4RwZECP4WABIIMDlFQ5M/3kCN/fjKGUYHZH9i82FsWdH3e3eyw+2GDf4TQzbHuBWjXA3waVQGIkBbM7R4QYtewhfj4nOxg36+ZtlDAqurXhm3wHRBES3xZsQVfvRZ1HGL+yatSMgR/4OMIJOcC1nOegipRw1q4Hcxh5ID6QYB+GNB/aNJ/eNTPOepvaI/lZwp25XeqSC0XP7TotukqVFzX2nbuHxpAQYrrlx/XjEYEgLC2+OSTT+Tm7T3J8/IVAAhtKYGyAUB/H4ElAJSps9lc7t27J/fu3OyhZAAAdaLpJ/0IAF/bP8HigccKxArECvzgCqeAH/gAACAASURBVEQA+INLF58YKxArECvw+lYAAPDpk2eCIBAqdbhIrAgXVAHoizNNVFSlhioAnz59wrYoJGHCawkLfvesms/g59VIlq063zr8zNzFHQAYLj5dgdaHNWy/vYUwisqhnXc/KBYd4ijY2gaIHTOxVjVPuf06AIjwhhBghiNFF6zbGj5fxDoEdADoP/u++XZ4/674I1jQEpra7x2WupIJ5ymHyT0UMOaDxwW8ozAoWrC4NrWjv6bDLPwMABiqZlx55LAMYCOsuYOLHvIo9EAduAynKg4JqVMquspGW8YBbFShp1AED4Vqx1u+eZcpeFypg/2bTZGqOZTNciV//w9/L//jf/xP2WSFjNKJXFytBCGbDi1CONKB5ADAeh27fR8OCVF1Ja4A0GEoxhH9LysdP8woME814geDpgoPVWfKRNEOAE5Yh9L87aCOgufdAJ6LbAM278qhSDIZy/7RkZzeuSNHp7dkf+9YFotDmU335M7pkXzwzi1569ZMpinpubZ0M/gEwAVKT7x4K1nWyNOnSzk/z+VyuaGP3/Or57xukeqbrZZUAlIBCI+/9UpDdACNS4SqoBU4IwT0QBWAQ6ThYlyEbdMAdYB48BOEZyDO5xjqPRH6HALialukAkEFSGgj7RV1DF6QWqbTCVtlP3j3PZmOx/LFv34m+4s5PQA/+uBdOTk9ZottjW3yekT4DxSpYyksBdyhlKfTOjgCFHc1G86TA0BATBwXYCJCUaACxL6jdTm83ocjDRG6DgJiDIynM23bNfWfqshGrIXDYX8ut7Mz/+G4cPM5sPvqaeg788vuO5UHZOg+962x6u2HoBatt39ggBZcv/G8DDTcSK97G+toqTYADDrn8A8+ivyAAecRvzflMYqIsY0xzrmlbZmAnSNBGNgWzyutrRi+eQxrsRCSImeCdTgHXQcAd+dgn2ddCBsclF6vNoemjM/GPmEcmBUFoOwAdde68J9bThgA3NvbIwA8vbVQBWAGiwVtqYYC0AFgO0AtGhkxrXggyWTK1n+ofm/duiVv3b/bvR91wK97E+rPZgSAr+/fYPHIYwViBWIFfmgFIgD8oZWLz4sViBWIFXiNK6AKwCe9AtABoLcAG/jgIoqtYLqQUgAIdRFCD8YEAVSusPN0ILPZhI9fLy8pVOIii+mhqgDy4Ahv8QoXpQ5XtC2198vzRaJDMTwu2WkBVnATKgBNTWKLQgVueDVrA7bFGGFioGzia9UN4Uy4+Az3AVtBm+gri/Ig2MNbgPmKAejz78P7whr4IrZTxXj4hx2bA4+8yLQF2PzZuK/mhwYgh/Y7BI+EqiKGihiZHA16j0XWgK1wekx4DACg33ro1atxhoRmAFMGXtFWmyYyGc8kTSf0Z4PfFwALW4BZY4UNAAgIGeEx9l1/bNXzhTnGFlsrh0P51z98Kv/3f/tv8uTZCxkMU1lvchnRF69v/1ORYxD2Yh5iX3eJAwjp01XB18GQgSbVImWWMNSVRoAVHfxTbzWmp7rqlC3AmoIMALauan6PY8dj0SKI18F1xDE4QlvsSOb7B3Lj9k05Pr0t+/vHMpseyHQyl/u37siHD2/JO3f2ZDaGAtAAIMAOQA3rhzEvkm9qefLVpTx7vpKr1VpWm6W83FzQA3C9Xsry8kKy9UoKJgGv+TXL1mpR2QDgwOcMsDDrPggA2HcFKsdYpUBsNpky7CWzVGHs1ZwJqK1sqLBrCfYGiSqB0W7JrwQ/fctnnQwZBDJORvIfPv4LmU3G8tnvP5XTkxty585tefDOm7LYmxGqAQDC820wALjTRGoAwE6R5jAnsBVooDzrwLKqZtFKj/MMiAm1lwdSaItuP7Y53nF+ghCdXSUg2r0V8Nnch/E/Qhu8qhxdAdhBQFMEelu1qgT7D0VCEKjXxdeZBNiIRjy1KXr74A/1AeQ8acq6DgCa4trnF70k/Zr0EBH9sIehHqauxbXKaxKqvyAFGONBoSDmIIV/vOZR50I9Snl+eP7V/w/nX7/CF7DoFIDdPBu0AIfzrf5ej9t9/V4RWNvvXQ3MdHZLRe4DVeDlCjBoABCqRjyGoSIjyfJcdgFglVdSw8cwAIA8PyMcN1SisGkYSDqdsX0d1/7JjRN55603urn3m4JAIgB8jf8Ii4ceKxArECvwAysQAeAPLFx8WqxArECswOtcAfUAfNx7AKIlK2wBttZMX2QqANQWYCgAocbBohhKIfp4peopN52OuZ3l5TlbBnURWFEBg/Y4V5px0WiLS1/8OhykYtCgnCvSfJHoi3ILgQwgVQAAr7FVYvtiEMQRCmw6NZpBACY6BIAvVJj1Y+bVBXoI9QApHP5dB/u+CwD0xXo4TjtVVVloqiwVOe7vpQtsKHMYTrILAHVJTNUW1EthTV9R+CHgI4CXft46KAiFHGAZISBgAhJgEYAxow8eQAQSWUu0J1ONCDiLNlYDjOaxqD5d3q7YA8B0DGDWyHw6lfOXL+X/+e//Xf75d39QfzG2M3pLY68g3AKWBjodEuF34ZjSVsceAHbniuAFYQrq4eYAkIq2AABiHzTQxHwNoZYbIRACADCRTVVTEQTACDiSpGMCQJwvPGcw0NCWyWIux6encnhyU/b2jmU+25fJZCFv3X1LPnp4Sx7eO5D5VBWAfJ4BwArnp23YCg8A+PirS3n85EIuVytZF2s5z5dU9l1ensnl+Zlky6XUSItGYExVyXqDnxF+ASUkTiOCDgopzAqgrDQRleMN+wy102gke/MF2ySvVlcC24BUWllM57RkK7GtEQI75jIcjyXPc8mgLoS/KGEgQiOgJm6kTTX4Ik0G8ov3P5TZdCxPvvxS7t6+I2+//ZbcuXvKZF0ANlQKCkqEhUAlRiWgpZR7669fT65gY2Kx+RQCRFPhbBCMCkRLNscg4Lgw0O7jBB6AoTotVPMpAFJ1JNqAmd47gq8o5kEFgAg0cU8/Pm6o86O2COP3256oDEmCUtA/xLAJqmfaPaTjiTEAiGvQ95OKO7suuB0DXWwBtvPs59RDWVwl6PWjujjPt1RyhICmDvS2b86Rg4G2BncAsJUa5xqhIBbkwfNOcGgQ0BKJBy0SmlVt7ucQ57b/4APbtyvavPP6axRhSK5afFWJrceodgd8Do0zcbkA8vpcY4AYHJWODwoA4eEHD8B794+1BTgrpSpqppBDAQi7Q4LbRN+/PE09ncyYJAwgeHR4JA/eflO9Jv2Nyn07d/7oiADwdf4rLB57rECsQKzAD6tABIA/rG7xWbECsQKxAq91BZqqVgB40YeAeBuuttH1LcBYWHobIPzFAACHA4V5UBKFAHAySbmgW11dqH9Y29LLzQGgLzgBVHyxTkWfqQN90e6hALsAsFsEBgRPF409ANTn6OntQBt8umxxzQVcmBwZtOLh9cGAkGLpt+8K6/xxuj+mcNtSBSpQ4X6pm9WWH9SW6iVUJPXrYIV2OD9NLUVdsaWUUMm2C09ALM5peG8twL5fXIPadgErHABeB1vd7237mPo/OYY1YJ4qfUxUQ+gBFcxkOutaSdk2B0gABR2AhCc6m9oH4KRvBVdVFxWI6PGtG5lPxkyq/ad//P/Ze9MuSY7rSPvmFrnWvvbeAEiMRqSGOq/e0Rf9/58gidQMJYDdAHqpvXJf55jZvRGeyQaJhkZfBp6HYHVX5RJxw92r/Qm7Zn+wf/7nf7Wbmzue6jwxWUyVmiUg9pphjFHR5GEm2yBTQAAdgiUM9Rbgeq0QNNhRAIZqSxzPk3kBNpn+qiRbts2aOQhVeAgCAiB3hBIOwKiFkBLbWLPTtv3jY9s/OrXB4ND63X3rdAb27Nkr+9uvLu2rZ/vW70ByCgCp1m6AvyX+vl5bC8mr07W9e/dgb7+/sRu0+M6n9jAdsv338f7O7m9vbDYaEQAizQD1RSowYN98Pi3HI9KAY57DG0/Jv57Y7FC+3+05AHxgsAOq1EMCKkIg4OHYali72zFryWNvPJ4QAkoB6Ipg8FVvQe112/b61UvrtAu7v7+zs9MT+/LLL+3sdJ/1BQBEbdHyTL81hruo5TzWj2j7xYmUqkAAQPe/w7mUYR9M9NZ1YwIw5jvmaxIkwTESN0DwUe7vh4RYeoA6XMexxboFAI4Eafgmhs/hLgBMPRChFoyx9Kk244BX6dgW2PL1w0GWkL4rYd0HkH/1c4SqlgA2Abp4jwCSUbM4FqzduG6cqwH+wrcPc8m9FuWTKriNNF9aEXhrMIAZJinhH/xj4f1HACiPSabwbpZsAcZnhE/kmqriSD+XAjMeqQKQa9i6ajFP1+nqZgIOQa2/7AbGagWvQrcjQF24DjugCw9AhID87ne/s1dfnBMAzidzAsDFHIrmNQEg39MBIBR/gJsCgB2u+/v7+/bV61dUAGcA+Iv+Z1Y++VyBXIFcgf+SCmQA+F9S1vymuQK5ArkC/29XYLmYEwDe399rA+ZJsumGUBtrKR2o0thAAXjPFGD4cEHtMJuNqYSioqVet04HAHBl09EjN8LYIEJ9A14XUA/v1WzAP3ApxRrARoR/YDO5WbOVrlKDSI2TKnLCg68CVK7kKYGbFGzarbnKDCobqrpq1kh8s+gEV/phmcGePwWA3D4mn58qAuMYuZlMAGO0AG9/r9rAf6rDL31fCOxShV51DB7isVnTcB+eWwSADhUBAGusaWPLA7CCVV6LTwzvrQ33n51PBVPxvJYVtiIkBWxUjgbGAVRvUMJQ5cUWwfgPIAwNd2U6i44Z9nkIU6DiUK9hm3KrQRDbBgBaLuyHN2/tn//59/bu+3cMAxmFl17p0RdpwPJ/BIyo1KYCiwGfMf5wnEoCFQAslWR1jCPwtjaPL9qmCa9iONE3zVumva2ZQceJRyDGnFKA4YGHsY/5os8DbGjXW1S2ITxgcHhke4dHVAD2e4fW6/Xt6YsvHQDuWa+tdm4cSx3wxDYCgAAP8Opc1AgAv/nuo328v7PhbGSPYygAJzZ6fLCHuzubjYa2RHo0wnwI+hSKgRb+GGdUB/pYWnroA0EPAY+gTptBB12bzie8Ph0k9zYbyEE2vAYWa412YctajepPfMZsNic8qXwxpV5Exfb2+nZyesy2YRzT8cmRff3117a/JxUplam4kQCfNQBAa9hiATgk2Bc3DMpx43N1OUdrc3y+Ak/SuYhrgJRgAC2sCfAATH+O8YvjE4RUCjbWO80ReOgpBRvp51J64WtNANDHM74Xyr5mkgKMcQDvw78EAOFdl647uyAQa1Q1X5UMo/VDhGoWHoAbeXGq9RxzVM+rrWTJEOt9zEEmRyOpGqMM89fHQYBV1Iu19OhtVGnh44NJv/g9MgfkA/yDCngppR/UifQrVcvtajFh0npcN8FGbWkI0Ndq1y5vXuwEfdgmea0r/ZD8XSmZARdxzpjPkV6tNQI3R1auiKxHK3ajYaPxmOtCCgChAEQLMBSAGMPwAGTNDApZjQ0A6WahdQ8AcG9vz3795Rd8rwCAOOcyDThZe7MC8BO/iPK3cgVyBXIFcgX+YgUyAMwDJFcgVyBXIFfgsyuwXCw23739jomgAHEMAEi8tCrxReLbtV7Z/d0dPQDRAocWPmws9VwoaeDr1aS6Zjx64MYam0VAAGyE2wWgixI563UkCCsdlaDGk2q5hYWyCQCQCrlofZPZfTzCg68CgFWLpza6AoDc7AaYg0IrNvoBm0IBlMA7fCTUTBWQqwI5oIaU/5uOOd6bm9UAjTjuUrJSKf3CuJ/H94krtgUAsaH3J0WSMVSUTNSkx5fUOFC3le2s7mcllSBokT5Rx7gNKHHddpV/AVQIPQAHfJOP48A7lQpK4i9swKUUVRCugAQgL/7DRj8SiaECnGPzzNRNQNi61daRHF15kaFDG8CYUKC+ISQB+oFq7eHu3v71X/5g3yANeLWxsbc9VzX1RGBeE6jEFglYDOWZQDYBdKtwuACCpjEeAEV2kfJxwzUNkMnLToJQs1ajxWOVD6DOH4WIWmGkArAQ1xE6oFUUKjZXiKlv2upFy3p7B7Z/eGK9wZF1+wfW7+/Zl6+/sF9/8cSeXvRtrweQpDZdjE38t24a64B5AA777t2dffv2g324ubGH4cgeRg8EfuPRoz3c39l0/MDkVUK+9YIJraoFxo+SXgkG3YcR7cxsccRnck4iWEKwDCpH1AiqP8R/oFseoBDjAVMZfn0I+YAyjGMUsJFA2K+WX3/UtdNtWx//7fVtf39gFxen9vz5M+t3W6wn1wZIuPhnBYHgBgNoYsz91AvQKZdaj2cztrOGtUG51nBdkkclICHOBcEghNAuysX3A0bhfOMGhQa7DinafuFTiOcEACT0qyEVGoBQ7cD8XhKC1GJycJISHNCQXo+6zpz35K8OxrWi8f8bsa7FHHd7A1wDnNsU4SY4Tya4w+8SgRUYR5xkW36ZPE///GgBxjWjZ5+nhuP1qDtuNhCm+/qFOY3Wbq6LUPrN8btEbfoYU1IBYm46AIT6c7O2+WziNwOqmzsyLlDSOlrQOf8IOrVeyq/TQad7mGqND/gfN3J4S4cKwFhTq686cP4OwjUAYKair2nj8ZjJ9r/9zW/sy189oxISHoBI7wYApLsC1hbCyvC+xTqI17eo+MW60u317KsXL6kELAGmX8tYT8rfW5Sj5keuQK5ArkCuQK7AT69A/sXx02uVn5krkCuQK5Ar4BVYzpebb7/9lhtktkkiVMI9s6jAgjoJyhtX/8XPkBp8dXXF1ikZresBo3WoXKLN7XF0pzYwV+FAFdOlRxI28EiJbDAggmoZKAUdwACSAHIVaJnkVrjyuAoNljZPAgCf+k+bwurYCE0Sw30a/rsEbwsQ+l4sVRPp/aUuxEM+W1BESYGSAsAAavh+vdSLVUMunvuXBmFsVKmmQi1qUlbhgfpi885WO6RbQnEzFwDEJUNLKaAUvuLjCdrKYBRt2uPvAGQpkNC5KVQExwD1CoEwQaTgHyGGX3Om0aaKx52WRlx7XFepeZAQCxCEvlkkp9atsZHfWfrA+xFeIohms2JbKEIqUHmMU7QB//73/2YrQIYGVDzQ46RwVu3DaPCG51l6fLsKKgDJ+HSMD17LGMsOUKEUUjuog0mqANV+2sbnA8a6SpCthIRVehe0CrK+VDlVIBoBKZwjPlegdGx3B7Z3cGJFf9863X3rDw7sV6+e2ZdfvLCTkz07OuhYr123FsIKCKBg4mj0JEMb6mK+sXfvruzNm/f24cON3d8N7Xp4w7E6QQjI8MGmk0cFL+A/wFH3X4NKD4ADYwbAZA1vNip0W4RHAIDyyAN4rJSUDaitkGSMMSZjR4aTQEmH9lIAwDnb1Fe2wHtyrigEhqewkpqOvqFF0w4P9+3iyZk9vTy1g4M9fq/ekM1A6Q3XYPSzlITJ+Ntet1Tr0QStx1OOm5inxPY+ZuceYqGfAYBFIq6r6EJVy3VD40BjQesAvAv1Oik6pRL0lmDOk6oVOII/0vnWbODahbJQIDCex2Pa4Lzdg9GhX7KkWS1RyMXahq8Y/7gpAGsAjkOs30y8NnkUAkRTjVYpjFljn3vhyTdfzksVr9ZTQbPKJkKqY/1+8EAQ/h7RDZ/12v1f3eMvbdfG+SmFuzqGuEb4Hm8SrdC27zcddCtINfG2ZKgHY35rzXC/Pw8KieuktVzQNJLh01Rr1J3rNVrWJxMqOP/b11/b3/ztl/w7/f+Wa57XaqNVfb5AqrduXpXenHX5f7Y6Hbb+vr58ZucX58FrtYbAmoGt+5UaMCsA/9Jvw/yzXIFcgVyBXIFPVSADwDwucgVyBXIFcgU+uwK7ABCKDDyqDZ4UYtgcSUGirwCA19fXBIABTqgcs7UVDEFocRP18HAtBYp7sAEYYGOklimBICoDffPMpGBXxGC3ifZJwIhQpWknVbX5RgvXjwHAVGMXfnslrMOJeshHbDzTdrPYmFZtwQJLlUIMoEobx1IF6Ao47Wq5NS49/vi5RFXSuPzYIwI69GqBJijLoLLhIePV+Ei21s3ZUrdm67YSNtm2SfWiAioIBgK44D3CPyxUew4w4zwDfOL6sH0b5wxY4/AUcKeEvmyRrIAijjNUUgEiAgYD4CxcccU2P6jHatCOffqhRFGMASQVL60FEL1a2x//9x/tX//l9zZ6HFut6FC9RlWoq0QDzurzq5AZAW0da7QIztFGGuECDh3L41EQdNnySb7Fa+0KP7SMon3Y236drLJOnBe8blWqsi6f1GzhEdgt2vzzulGzVtGx7uDQmp2BtTsD6/cP7NXzS/vVr1/b+dmRHR50bK9XWLtuVgBC4XzqNSqrBADhAXhtf/rTDwSBtzcP9uH+IwEg5vV0MrbZbGSrxYwtvwj7gAch5jMAILzR2MIMxZSntzKtGepefkaDEBaAL+qIgYZDCQDI1FkAQIdM883SFvh8ACIqP6XKjbkAvzfUDZC6U7Ts8GjPLp9c2JOLE9vb7xEkIvRD0M0TcxEC4gAwoH4KdkPBjO89jkbe4rwNmgKWEWz7ddc5CSTr/aB89LFJ+F0l9gIsYZw0mg7ECQ59bKUtwaZjL/0AHSDGHAEArPwDt5+ndSW5uVKSak8wZ/8zALcSLCTUVet7ADkkHuOxCwCxDuPccJ1L2wU8LwF1VP3574KYO1xfHADi+KCurG6KRMIzQNmCda/VizLgQ+NMNyriBkO87y6YL0Eg1XuCrRx7PGedX3gcaj13SAq/Pw/a4O0hX/9iTYvrHn+PlacEgM2mwSsSNzlef/GF/d3f/VqKxzmOHSEguOmCObcmAKzTjFPzesNrixTwwhoFwG/Lvnz63C4uLyp1O47TwV8GgD/6KzD/IFcgVyBXIFfgJ1QgA8CfUKT8lFyBXIFcgVyB7Qqsl+vNN998Q5UMNmWz6bjyX6OyowKAoZjAJg4AEP+xvdQByi4ABAS8u7/i5oeKNKg93AMw0mexkcZGMTbJ+Iz4M460BFDc8CtVMja5AovhabWtAiwBRRIAEkqz2OBzcw8lxo6Cj5tMf+Bn5QZ5B0QKFgJO7foSCiDgkb53qlRJf5ZekXhd+vlMUa4J6OHxaQColmRu/NHK6r5d/EwCOzWpBtjghtpPMz4zVSbFBjngbwoAoZxMAWC8XsBrGwDiekY7MAAOgBqghFurEap47/iW8o714bXDphpjDGm6BZVLb759QwB4dXVtm6Y846IFHUCDf0cQBaGnAGYKhWJsCCZUfoxlu3ZcNwBANQZ6m68rAAnxhJPZOIj24NCpBkRkmmvdGkXBtw3QgfNFG3CA5j7UsGgRrtcJANv9PWsUPSYA9wAAXzyzr//bl3Z+fmx7g8IGnZZ1WjXrAoYuF0xcxrXG8cznK3v/7trevH1nP3z/0W6u7+3dzQ8O32e2mM9sOZ/acom22Il7cgbQQXhDrQSAgO4xrjknITZkgI7afKOVXBADHB1qTv0M+ii1mdZtuVmVAFCt32XVOJZXrqTDtei0Cjs+2bcnTy/t8vzYev22IXADKsQAgBqjaKkW/6QS1udf+jUgExSAWK/wH683gyOS5GgtXuV9AraYJh6UmjkQ/EnFWY4dXEPCtgrgqSsY6q4GoTXBXk2qwbjBEV9D5QcF4V8CgFvrQaq09T/TIw+geye8BK+jis8VdlDd8oYLgj9ws8UBIK4zj6kpJStVg2gRR3Hpb9is0nkxH/xGDtV+WGeWWLsrmwW2ka8QLgNfyYWtN5V6PNru4/dIrDHpWhnroq4lwLKktfh7pRSWqjAAWizXalVWm3Os4euap3h7GnCsJxUQxPofKveNwQuQKdFmdnF5af/wD7+1Giwu5khFRojMmknmuHGA9ug605ddbkhVc5PzucGk+6Z98fSpXVxcWNFWmJB+Kcj7IQPA/K+xXIFcgVyBXIH/TAUyAPzPVC+/NlcgVyBX4BdagdViVbYA0/h9PGQlKmWGgFxsKPF9tNPd3d3xPwYSOLqRkgaBBGpjKwFgDQBlzVZVPIcbUFdGAV5goxitb2HST9+0sl0wdk2CauE3FwqzFOjExi++hjqF0LBsg9XFBtQIf61QIbEF0KEE6+Btd3q/amMZPoQIQfkUAIyNLFtRXTmXAsB4TdQ2np8OwwCVgA/QZKUAMHwA5wh0wGaY/ltS4EBlx9AJBy4AdvLPwkZabd08fyagKhQh6rRbyzi+UCJSncm0VD9SD/koFTuAXvDTCkDhKkIGvyCReC2VUQRBkOn6sVVKnqQK9IVcW722sW6nba1my67ef7Q//OF/2ft37226gr8ZQmSWsmPcQBUJwBiBKFKLpdcjhYHNuofMJKCY9QywBPjKENzwQZN+Uy2pGvsCS/EcASkCPii/2i169Gkc1OkHB6Cl/GmzXrdLtRCAAQFgb8+arS7TRHv9ffvi9Wv71a+/tNPTI+v3C+t3GtZpmXUbdVvOZ1LI+pyYzZb24f21ff/DR4LA6+tb+3D7webzmU2nAH4zW82l/iMARCoyfD+p7BWYI2hm/aT2jbqhBRhhF/TOJEDTGKKXIxr5AchchAm/RgKmet0W6yUhILz/dgEgIYzDI7xXp9Wys/Nje/b8iZ2fHlqnq8CURr3lY0rgFGCFc1OXeAvuBtgJADhl+AjOWa3uqD+ubZk4u8b49/ZxKnRxTlLJco7So1LXG/WJ+SGIq3mltU4gm/AJCk1XQH8q5CPUgJgnRUttw6Ui0NfNUnXtLci78zLWN1gAxDpRQmaff0w/ns10U8A9+2Le4/pAtblc4/WULvLYqQDkZ4pS4RxVS11vAUC0i7uv3qb6/QAoiOeFonTJdv9KgVvVXAAW/wEUxrl9CgS2CGxLG1JfGOplKAnOI4KgynnN7G1/NOQ3q/Z7BQKlv894cwpp425zYfB/9Hbhg4N9+5//+PfW7fapsh6PJlJZEwAu+bthBYUlS6X5XgOsBrTmele3p6en9uTJE+sP+smiVlo4VuA5ewBu1yf/LVcgVyBXIFfgr1YgA8C/hbjgtQAAIABJREFUWqL8hFyBXIFcgVyB3QpMx9PNmzdvuBHD5m46GfEp1WZMgCjdWEMtCPiH5OAAgLEh3fUAfHi8kZG9q7CwuUpTGtVyBgCITTT83FzlRk8mbLFC2RchETy68jRK8JS0ocaGkl89bHYrvMIlIwSA7gvFjXFi0B8fACBStY5KDah6CLihPTE2synoixoukcabwMeoJc8AgJOAS353qdqnVCH6cwAAl048sHGvAODCAWAoAPE8qAAFXNa1FWEM4Rqbj+VxJx9AY2tbqJFwSNGaF6qkOI8AgAxhYBuojhcKuGiLJkR0ABj143Pc1wwAkCozAiT9swVtdXG9AhqW504YI/AqAFgwEOTh/tH+9O1be//De7t+GNInjMftSdVQ5kDNxJNc+wBIfMbieFVvbdwFSdXLS29FUr+11Tgm5fkYLcmxa0+95ELlGucdCj+0AkdNAY3QFsh6U/lo1ml3rdVpW7NoWdHuWrvbt0arY61Wz3qDgT179sJev35tx8f7tr/ft/1BYZ0mYFnNNsu5tdBiSVWs2XS6sKuPN/bh4619/HBDAHg7vLPxCP5/jzaDGg4AcA5PvInUYQxvEABEui7Ge/gDCmTqegF9cUxAAlgGpSD0BG3BynSmVnINNSDGhcbcbD1n6y98CukkyXGoVmLeVPC5iM/oFoVdXJ7Zy5fP7Oz00FoF3hkttkrUxbUSEEwAYLI27cI/1B0eeFiv0psMAZ6kUMN6pLkvJaq0nDqsGtNsS2WsA0CtFaHidAAIr0IPisFXrGWoF+wOYlyHEjAAIMFhs1IH4nkpHMRxAqDqSPSQqjVCVGqsaal2c6peBpWY2WQ8FsCL9dffqwSAESxCT71KCRnzPvXs49oFgE/Q5x6oDhBx/QAG2eKLlln/j+HR7im66/+H80NIi+Z/9ZvJM4c4Jluc0+EJKusE/L9CqVcaSWlAFM8jWVMaEfJTQcQKrkLBp98zuEHBBHD3OMXvISiO/79/+J2dnJxyvA4fxzoXQ6jNisrf+XTm17ehsQ0VIOY4oH6jaUeDPgHg8clxqfxjbXfSgLMH4O6/TPLfcwVyBXIFcgX+WgUyAPxrFco/zxXIFcgVyBX4swo83D1s3r59W27o0AIcmz9s+KAGSjeYVAlOJgSAj4+PVEFgMxmPXQA4GT9UnlHY9DhoizTMSLCNjW/AtlAAEgE6nAnFTRxfuqOKY4znxvHUkpCPUGuV70eIpc1lfC8AX3k+vqnXcyrvQSVO4u/uAegvCPATrwf42D22XWgZ55OCxBQAYneMOsBLDY8AgNgho34MTkHaJj0AqxZgAis3qWfrZnideeAB+dhyXbYg4vPD5zFUSXFM4XMX8CEAII6lVB5BAdMUGEnPpVI4CQDqZ/pKD75PhLiU14+kEsdYp1oK6tLZbGE3V4Bc1/bDxw/07JrO5mzJw8acNXE/NAK9pEW0GjvyE1swLKSCzISCDi2YtktlkMAo/eL4BlL8KdVX//xSXao29PieAksrVWCzWZT1xmuKAmq/QgCwaFu7N7BGq23tAi3Ae3Z0eGJPnz21w6N9Oz05spOjgXVaG+t1GlbbLKyxaTkArLEutzd3dnV9bx8/3tj11a3djx/s8eHe7u5ube4AcDabEgICAAK8UAnoABAAFwpBKAB1XVy9CA/ApreSuzqSvJRqxrXagplKC6UtvPMEqaYbtGNrTAZEppceL+vGFq4kxBhCC/CTp+f26vVzOzneZ7IxUsahmMR6YRsHgDUHgLKB4yNuMLDtFdffgRcAYCQAB8gTrEJCrdRvqTI4lI28rmCdy2VlAeBjF58XABDPw/gGQGIQiP+dakl+v/INjBsE2wrAKlkYPy/fK3xXXc0W0J6f7TiQQM79UHGwMQ/Rqo33wfemM7R8Y15I0SlV45rvgblEt0cCbwHuUALHDYlFkgpPpeBmWxE4W0yp5iasXCzZPrziWrRUKy0CMxwAhgIw4GGqAJTYVMentU/qygYDjQD81GrrMR5SlPsNCHkg6oYKo480+V3ZKYWv/7hqXfe1TkrejXXaHZsjtdhhINZUPH7z2/9uL1+8YHL98HGktur1ymZQlDYbtpjM2CKM/3CcXD8aTSvabYaBdFsNe/r0qV0+udwKAgEkhRq1+j2VItDy2/kPuQK5ArkCuQK5Aj9agQwA8+DIFcgVyBXIFfjsCtxe326+//77MvQjPAAFt7B5kwJFGygBovF4TAA4HA65qY92UG5AaxtuLBkC0mzafCYTfqmNqgAG+sjV6zZ3Y3j8Ofz+8GcoZ/BQkEV46lVqF30o9UF8XgrZyk0V/e8qj7A4zhL2cZOZbMKSVt3ynJNQD4YjbAVo4PWCXVufmezlGHax80ghZdlim/iSbUFMl8MQojh0hA8eEQquB8AU2n+puBH4gEk941gSAMg2R1e3ud5QnloQskSyqYOU6hwFtPh3gNBQMn5CAYhTpPKopQ13ABj64HlLOFs3keBJfzJKeGzhCswUAm6Vq4YWQ7RUKl2VPHdTs/EIKtQHu3m4t/FoZPfDkY3GExtP4fcGAKjxxdbgUP/pD1Kz+jVbSYpWtXEnIiiqjQiSvL03gS3yoFNLYQn4EggYKsNWGwpRnZEUXlIGheoSsI+hOC21zHe6A2siDKS7Z4O9Axv0D+zs7MwODvfs8uLczs8OrN1asxW4gVbVVZ2+i3hvpJQCAF7f3lMBCEB683Bj9/dQ697ZYjqjZxvnI9qBV/JLU1orWvMLKjgB/SMcAmOeUBit4nWNIVwDBp824PmIeSoAGMpQKAAZDrIxmzXUui5Fqopb36jN0lMrfDys2AL85OmFvf7iuR0f7QkAsV7yAARMoooufDehzKStn8Zo5U+neYDvzRZIOwYU8qRmTzOPn+O94vVS9VbqMUFArYMaS7rmAf71fUG7Eur9madflTweADD1A+x2OqWqOOYQYWICACv1n7+Xg2ZAPNQ2blqkStz4HqE404CXUrZivSCYsxIAcj6U/qC+bvj10fjXzYXw4pOXn+owXy/YGg5V95KftSY0JShD3eGZ5++xCwBxvnHDYRfSlzdpqMDGcNL1c/MCvadtrImxVK7/7sTpNzikAHZ1Z6mwFlgMKBmf0+12OQ9QJ8A71Ajn8NVXX9jXX39te/09/r4LVel4NpVv4mxJRSpDmnijYE0/Tyh78T7N2poA8MXLF1L9uV1ABoCf/U+V/IJcgVyBXIFcgd39RK5IrkCuQK5ArkCuwOdW4OP7j5v379+XG1sogwL0cXNUVwtnwCV87+Hhwa4+fqTyCiAlDQGBGCM8AGGGv5iNmTa6nCuNUobz8p/CY+7gKtQv+F7AQHyFf5iMudTyFRAPG28ByuqMd5Vk2hhqQ8/9rD85VC5ULNWrFrHYoG/VENCjbFNUGrHOQyob7ZN/HACyhZXKlSrRswJ8qK8HS7iqKjazETIhIOHNu67gY/iAfyQ3qlDccFMuX6qy7Q7H2gx1o2rIDb2DRJx/ky1w4VFXpeOm3+MxEYZI5RYFlVoufBk9/MNbpGODDYDTQuuo14rtn7xuG0JhhASUG3hvu/SS6ftscQQABKiRDx3Ax+PDI0H0xNNGR5OxPTwM7eFxbKPxzJbgfoCzSLYF5YTSrA5oIAiClkhdh+r8lfDr9XLIslkBLKlmDILwQJu45mg7xlvz5/BMc/VS1K/daYtz+XgF/IOqEOEWgKOtos3QCMAEKIaKTpcBIIPBkQ329u14H2m4ewSAF2dn9uTi0Aa9hrVb+DQA6YDYUIOuBUVv7+z9uyuGpLy/vrLhw4ONRiNbQA0GdR9aOJcApXMClWj/B8RBy3IkKuOaARgSGqHlkYkp4XvoajEAwJqSf+ETCH9AzGwoAPF+89ZG4RJec29i9SGUpHkvocIq7PnzJ/b8xaXt73fAIq1WEzAlAGS7Z80ansa7XnpDOzi2+9yVbab+eZXyzX0dHYJFmzf8Gfne7jUZ3o/yGdX8jPkqL7oIIYLCT2tYAD2G3RSVnx9+1mxWrw918BYAbLd57eMYCDjDigBXuKYwG/9fqTTlOunhH6nqOMZlqeRjx7ZUsRHCgXOnEhvzwz081w46MVYB7qAI5Lk6pMMaE2udVJayHFiat0jX6rwGDAFJAOBy6mEyeO4KamXNvzhOqpcdqgpg+uqrU6avJ+8R0K9VD3wtobt7acZPYn0qb2LE29EGIbizoKR+10ihiXWFNw4AFVvw7YTX4cJOTk/sH/7/f7CjwyO2kqOGWGuYFIzfi3ME3tTxRlwH4HWJw4U3Z6fTIS1/9uSJvX79inOIykxeEyQIM85J61z2ANz6tZv/kiuQK5ArkCvw1yuQFYB/vUb5GbkCuQK5ArkCOxV4+6e3G6b5uv8bAAEegAIEYo0NlUloo8OmCX++vr62d+/eSXUDVUPSZglVUOEbdrwPgCJAQ5ilUy3TqkvBZmazhaBawLfYuHIjjA2WLcsNMDfnAAyu1CMgXFaATi3C7ndXKoO2W5i16dNz8LmNukzif0yBVm8kiaGuFEuPNTaSqQIx/XMIAAXLqlZpbvoAn5gi6Qo0vzbRkihVlxRs3B9WnLECbx5oUBrse8tpgBAIJJVgqnqHGic2yNHCG9cgvP/ieTrO7dbWXbVO1DT1HgsAiJbX8EHDMdVr8kXDe2BDvVmrnZM1S9ppo25sw3VvtM16aZ2OlKG31x+lZGMCBiDd0saTKSHg3f3YxqM5gdh6hsCAma1tadaQPxhBhPp3rbGpUpzjvGKK8JjWannkWMGGPfH04xiqSSEoVVh4Leo643tqxTS+TrVtqYPYIU8LHnH0jJMHIFqC252+DfaObdDfs8PBofX7XTs+ObKz0xO7ODuw4/2OtQCWAADdU49qrPnS7h+H9P57//6j3dzc2A8fr6iQnE2mDP6YjkeEG1D2MiCiHnC/SthmHRy3bBByEKFAadq1q0ANISq4SSBnNiZz1Nfw7ZNSb9YUbFFbtjwXfUDrC8EoEo3Ner0e/f+ePDm1Xg9AGXOmnaRwp4Ecgsi4P4B6oj1e4RXuLejK4lDF8auHEPE5K28DRgiIrzVsPPW1LOZwOTZjUISFAdSuAD87ABBrWwrkUgAY8ygUg/jabRVUzXLu+HuWNglYI5ktUrWZp8eTHmPMwQDP8byYR6GOjJClqNN6hvbvDRVsGJ944FpFiE6MfSkHVdtYG6jMI4TW+hVrDlXJDmBXc/ndxXqA99V7+brqSsJPrSk4ltXu7sbbnoPmBbQv12G/TgFyeeMByl0PpcGPQ3Wo3zHRTr4D+RGgMp9bq1PYP/7jP9qzZ8/KhGSsW/h9iPfGnFO7srwtlx4gAlUg5nSj07JXL17Yy+dPbb2o2n4x/3AjoOYXKAPAZILlP+YK5ArkCuQK/KQKZAD4k8qUn5QrkCuQK5ArkFbg3//3v2/Q2oTNDFvFZhNvJ3TzefivtVpGLyiHHNdXV/bhwwe3y682zYQgCQDE3+k1xs04doKeANzw5MYNNpsVYEtbUUsAuFmUyqpK9VEBKXXIJj5sSdIvvr+Bgqb0gHIHKQc1Urh4Cmy8zhNpuUHmGVZqlTg+vm8KQ5KW393NekAtkYkKDOkahIF91ZKa+sgRAKKFlR244WPlFNClMlAChrKHG+sEAHLTDT+2HQAY8I+HECElDjMCDMQY+RQc3T33gF9xzfCagAFo+/0UAMT7Cyo7IGM5kmbHYKVoJXVAg00zWoHxuLu75mewBRu6Pg89mc+W9jic2v3dkC3B0+HClit52hHWIR0ZQIIthfC0q65Jel6h9AoAGOfIVugEBOM9w8+wHB/Je8Z4gNoP8wj14OtJm2pMi6XvW7tt7U7PilaHLcC97j7bgQfdvh0eH9qTJ5d2dnZix0cIAmlbr92wpre3M713vbbpfGHD4Vjpvx+uCAA/3qpVf4pajIc2Gj0y2GK9xlyfM8RDvnfR8i//tgBA5i3UqHlcnbJOHIPwP9tYk/wW82njPoCobMMmtUUJf6jkCkDP8Qb4JxUWDmEwGNjrV8/tyZMTK9pENVa3jgM1qW3JiZEcTF84B4Dwx+R1reTAVMTOF/SF5DDH3GBruM8fT6vlmIv0X/cl3Ab8AIRSM5YFcGCtMCOp90pls3tghjckBV87NxhSANhvd9h2LRUooCLaaaUkxdyutwSVWf+dde5Tv8m25rbbVQaci5sJ8T4Es/Cwc/jOebt2D01vbw9gyLVoIWgaCj7cwKCCGfDVgSsTgl3pR33mGoA57Am0liopGB6MK4PCduvGRjnIdHbwKNx6hCWDXzMqPF1BqM/Ts2OMAsJFTaItmm26tJZQbaVIVoK6RKaa4zgnwNmvvvrS/vZv/5bvO5lO+XP44OKB81VwFa6ZWoE1DDVmuvt9+5uvv7bjw30eG5XUBOoZAH5q/Obv5QrkCuQK5Ar89ApkAPjTa5WfmSuQK5ArkCvgFfjDv/5hAxATKj+kAEtZJ9N4BruiFbBMfVzb1dUVVYDc5gDm7SgAW2hzdNXQfD4t21Ox00OaJxM9+SKpTSKJFy11YeiuTbV7EIb3nLfS4qW+JU42xdp0aY8cXxECmxjb++Y/NoLaGH56gx0DJPVADIUblV/ua5WqfT41qFAfHhEVfJVfXPXZ2xvcXVhAI/30jf0cYlObAkBCMDf1j+NbbJB06Qm3kZ+ctCwDAEZLYqru2T2O+HscSmyw1dqrc4j3SQEgIAHGVnwvFID4u7zn0gCZCnJQJcfU0Y3UZADUy5k1Uc/Nxu4fbl1hp1RSKhgJdus2n68IwkbjsY0eJjafz2w6m9liuaAPHc36dcQEEbvnlIJAqNhCRSagvN3yvWJIQ3WNo1U1IEK8N77fRBuzA0B+v16zTksecAgBabIdGK3BhRWtnrXaXTs5PLbTizN7/uKFnV8c28F+3wb9giEgLcAzyg+hclzbdLaw8Whit3f39uHDtUHZe31/TwA4Ho1tNHyw0eO9LeYLW68WgvoRtuDqMwIgtOwzIAP1dwVq0vqNQw/FFUJdMJ2b8MLD8dA2T0nRtmnYeDXxBFq1wLPVlurH8N6sgnQO9/ft9evndvnkxBpNqMaQctx3ABhhM1IMxjFEqAyaNwEAyRijbRXt4Q4AOR8IPkWIoAAk3EIQQ+IBybXFwzh4/qYbCLtttgHRWs22ewRCLa02eNkDSAmocOHqhkVA4lDa9jtdJanjdVACNpu0R+Cch4LUgyI+NR81tjSS47xirYnxh3ERMCtgXgAvqoYXCjkJ+Id5gnkZ8xmvjXUPADACVfB8qHsR1EJfPPjnzedluAq+x2NZNQgEw0IijjVuWuAGUHrM6Vz0H5QwL1KKNQ/dyw8qX7Qr08NQ/pTpe5TrE8SU3u6rY6ieGEpOznMH8/jC9bC2sYODA/vd735nx8fHNp7oBhlAqGCo+yrCYQCKbrel0PWo2eHpsf3u735rzXqd1hjVNKL5alYAVpcr/ylXIFcgVyBX4DMrkAHgZxYsPz1XIFcgVyBXwOz3//L7DTZu2JBicwcAGLAGGyAEL6QwA+1PHz9+pA8gN6UOAEtPJVcABkxCCuUaahx4HrnXEgBgbLDmS0Cg8NXTRhSPSk1VbdSibZgbxh1hSLwuvaY8j7oUcHjsKkGk8qo+M16bvhdCENLN9+6Yiff+0bGUtLWmCkBBJiVVpp+7+1lxzKWyJzz34mVJ6x3b/JDm6XASX5ebSHNNFIQupSLo8Pa1P9t4l62/+olqUoFV1RMeZxUgSwFgtPwBjgVgYBttvVUCQbUtV/98Ke2/2FrrHmd8jZRWi8WUQAXM4/HxzscJ0kelJhKUQEsfWqelZBo/jmwyndnj48jGkxm96BjMwutet8lUSp4UAlFZ5v8VTUrRKgjhwCWuxwr1ZZ+mu9tBoZRA5XLc+bEBAPK5DpmKRqHWzwhQATxH+2DRY0vw2fEZAeCz58/s/PLUDg8GNhh0rNdGW/fGCqpYGwSASAEej6d2//BoVx9vGNTz8f7eRsOhjRCSMnywx/tbgT9AGQAMV3pxvrG9WaERgCr4noJC3OsxgSbiJDW24BL81c2aSO11AKh61myCGwAAK2jXDc81zP9kTnIOrTd2sD+w11+8tMvLE0PrPSBl0RqU81fQJmC24DCqjeuF84+UbNQcYIuQZqXxj0cKAOHHxpsamJ+pmtcHYbwGGUEEgDIFLINLYp62IqCENRD4w39s/yRYC8/AsCYISCivQISAcH5BBVpobsAfkuujX5uYf/GZseZoXRZoizkf4yq+h8Tasv2WilnBzGgJRt05ZwDkF3Mq2wABYy5h7sX6HwrAUMOinT0AYAAxtuW7ByCh/FI3S5gy7OMg/oy/z5eVh2h8TgrgmYDuib8lvOUvCF+Pwj8wbkIkPqVsZI+bRbx8boXg15GjKVGQc646AAzgi/GD31dffvWV/eY3v+F5wE8TqmaGYHl7c4xN8Ey2ptNhoG6Xz5/Zb//73/AmWIE6B6GG2yCONbcA/+ivzvyDXIFcgVyBXIG/XIEMAPMIyRXIFcgVyBX47Ar82+//bYMNzW4LcKhFsJkVKNOvGYA/AEAEMGDjuFgtShjHTWOrQQ/AaDtjUAgTIQEAAQncPD+8pDaVKidV2cRGlp8b7a6l15LTpwTqxYkn3biEBT+mAAwwEx5QaeG2YeK2gjCFlX8V/sWGMlEAxueEApAJqv5Nfm6ohfx7DFlJzpPXIkmqLTf6vumG4ilgACGsK5hKCOIb5oAJSBRO4UHahq1jrDboASLSWqF+sWFPW6RDNQcIlALYFAAKTOjd+B7lRcRGXNAFChuq5zDWFlAACgANH+8JkVYr+EsC5oSpvzf1SkJl8+ncJjMAwIk9PIxsMhP0YkDIZmOTqdROAazTr/hzKLzi+wBN29cQrYS7ELlSXMb1Ifzi2G+xDVAto01rwoMQLaZQjMHYrwEVWGHt7sC63b4dHR7b4cmRXV5c2NnFqZ2dHNr+fo8twASAaHus6RrOFyubuA/i9dWt3d7fsQUYABDzFQDwAWnAsxkkcDanEtC9/zzRltCYqkiN+1ACE5YxCXYbaMHvD2NYSmFcMw16wR6E/KgFOBRRNbS4UhbnLbUEJcxbtr39vr1+/cIuLwAA5etYNHuuCsZ74rPlnRngjx8HxR+Uix5cwWsFAIgW4I1AJuESxgmPa10qANPryfFddtgLAje85TxdEwjRXDHZYEtyqP0w1gWhCyg6m7AXcIBYPseTjP31aAGncrUpAFi0Cq6R0ADGvE9vCvz5DYIKAFZrtsYDVXaeahzXIGoRP8f15xzGXJnP6csJcB7nBABYAkQE6vjNGh2HAGekC1eqviWBFz/TAV+8R8DBWDNWHgKUzikFFbmysUwnxtDzJOcIaCGA1pjkOknLxEpFjpEB4K9zhlWAgDHmX7lpKsOXdO2iJZwwt17n6/HY29uzf/qnf7L+3oAKePwdgD0AuUAgPG3VEoyaFkXbXnzx2l6/eK6bXwyaicU+A8DP/sdKfkGuQK5ArkCuwFYFMgDMAyJXIFcgVyBX4LMr8O1/fLtBO28JOJbzsmUs2tSwaYtWKvqKffxIdQ3UKtP5JEnmRapp04pmi5vC8IXiZpMBEACAnqTqihAYI5Xqwdiou2l72aqbeHuFP1aVrJvGAEuFtdUzm7a/Jq2qAX1wjqW6LvZmP2K6HzUKFQ02ifHaUjG0TSCZKlkRo6rdmLABLWPwgvqRz4tjLAEZjp+qp+QtXb0UG2tAkGjXJixMQgRSuKXPx6ZU7d1U67hKLc7rxwDgNgzZDjaJ942vZG3uqYXvAQCi5vEZEaBBIODttXy+A8DlsgKASyjCmho/jwCAVC1NFU6Ltt5SqYaabuhNB/4Bz7/pdEkAOBxNbTpHOzA26gubLfS6VDWZKpDQshzQhL6G9A6r1JRSeKklNV4XvpR43hZcpdJP7dAlAKwVUh1BQQbYBFVV0bZub8D/To5PbLC3Z6enp/QAvDg9tpPjPet3mtbA9UICL8YRAA4AIBSA94925QDw6u6eISAAOwSADw4A2eq7oDq3TIXmeQm8ldcP18WTc9nWCVuAAPH4fMR/ELIBcLowqwSA8pQT/BEQxCKgFt4Se1urBSgoAPjq5TM7OzvitSMAbPRL9anGqNSgpVrM234DACoUwmQ7MJvbsqYW1oCCbEVlWrFf8x1FpzfflnMIrdklmPc0bmo8mRyM+VMp/xRCpETZAIDRPpvCcSkFBUKZ+Is/NxvWbBecG2gBbrhajTULdSlpYtVSrDGn9SOAXsxhAmG05CYKyLiRg8+NcVm2ejNEBsE51bWXQi4J8EgAYHkDYyNfv3g/JQRjboUSuYLr4QWI66rnY+60duZOpb7FD5YB3D1EPb1JwNG6AwCZFe0J8zguALxmE96bGItqh1YgiK5VtILj+wS2Ydng1waWAXgezglhIC9fv7LHx0drt9u8GQZYrvOHZ+CKPpxYi/DzbrdnZ0+eGFrbjw8PrOWBQFSuYm3itHf7gJwC/Nn/dskvyBXIFcgV+KVXIAPAX/oIyOefK5ArkCvwMyrw4d2HzXfffUcYwA3lWn5NAfgA+fDn2EQD/uE/bOCwyZkvZ6UHIJVarYbBA5AbQYSKYIMEnyRP70VLMTa92DQRKNS1UcRDyiAp/ipVjdrVsGkSQIqkVW/pdcnOtvdf1aoaoRp4bUCuVJEWyZcpBEyBXAkaovXWW+ii1CkA3H0dnrOlMPIQkErFsw0AU3iWvm8FlgQu0kfAvgjdiBbg2OwHACwBr3s5xmcF8Cj/niQkc7OctjCXbcGVwg0b31Jh5SAgzg9jJthtnA+AWgBAXROdDYFAojYsASC8tUytxsvl3FqF1FEAgDwnxsDCS0tQo4Z2wfWcCbnYZMMjrtlq02twNJ7Z/cPQhqORjcZDwuvVsqjgRbQpOkTi9Vvrs3FOAQBxXpwrPF8AGCkAK4goaBDfi2vBsYbUXB9DCoPoSXYGeNZqWK1ZMASk2+9hi4YRAAAgAElEQVRbtz+wo4Nj6/X6dnR0ZKdQAjIJ+ND2ex3CUCTlAoqhjEgkhQfg3f2jffh4TYXS9eMjA0Bm06mNx49UACL8A7G7mJ9oBa4CW1BpAfmYkww98fTtUkWWJOUWdYQsQCW1FgD0FmgFM9SY9iqfNH9PQqwEGgOWdAC+zA4OBvbixRM7Pj4w3BhYLqAAlAdg1Bu1DngWUA8OcFhf2O7KFmQHgFA4umKULa/TmbzooOwDzMP4bjocjDXIwWSca6NVyDsugFHSLgwa1y4Ac9X2W417pTrjv5gbqX/oLgCEEhT+f5EGjGMDmCckd4VsujbE52h8zhKYLliOz8Xxw9Jhtphvzc903YprHGsx1Nqa86r3EjVJkpUB08PLT+sOdZjV/E1AMd5b87MKBEp9ZGPM1UwhHfH8FL6n6ydvDpTC7yo0iUHRrgDk75CkpTcAIJR4uD4BJgngcROCLbgI8pBKleuSey7G7yMAQFw7QPSvfvUr+x9//zvWF69BuzRa5XUuuuE1XwpSA/4h1brR7nD9+vVXX1qv3eE4IgBs4F6OYoh4bTMA3Pq9lv+SK5ArkCuQK/DXK5AB4F+vUX5GrkCuQK5ArsBOBe6ubjb//u//LsjXbNpqARUIDM6h+qtb0W6xVbDT6VAh8sMP7+zu7p7vAgC4ImwR/MAvolaraS3CmqXNpgpeiE2dNr4ICxAAFPTRz2ODGxCtBIAEK1CFYEPpcQtJamfDPbx0WooJpY2Tg6to/wKY2N5cSu0EDy82n/pG0jdj2swDIyUtn7Hxjg0yP9FbT9NNeSh2+HO2noXHnHukRRIq21DVbodH2l6X1izqw68R4OEcEPVlHQlZvcXR/cPwlEazOu9Q5aSwU+mmcVw6Zx0ubfWtCWDl3ZryudIHs00RLXLuvRcANq6jrh/UhQI/8ZnNhrdGRuIvAzmk+lHbn/9zxoHLCj93eAzIBHUVXoENOVM6ASwd5vBzQCno2yhfOvALKIDgy4cxPhpPbTge28Pj0IbjoUFACHUq28UZHlEBaYCtJTzuHO7w/T3sJK4X1ExqYJVnm1oBK0gb8C8UfwG/mECK+YC4W/fSpAKs3bV6UVin27PB/oHtdQfW6/bs8PDIzo4P7fL01C6Oj+xo0LNuAWAI/FWnihCBCuPJ1G7uH5gCDAB4cz9kcMECAHAysuEDPABnnE9o/0Q7sBR6npbtitwYKwi24FhYhTJLVFRDccNgAz97AlfMM7AMQA7O29WGIInvR2mkrhfnOVVdNarl2kWD4O/p03Pb3x8o/3W9JgBkNR0aomZMynU13mqx4HtQAectwFQAwstwvrAaW3g9qALtrYA9BC96CFIn64/Pw3JNqjcF+Eg3NY853wgC11a0G9ahcg8gSzCs1RSkxEOZJ3WurQESERYR61t4BUJpWKoFa3W2i2JuhqKxXB89kbhcswigAZM0x/A5kXxLSDWflf6F5bxPgBlqLIXbymZIhcZccxUcbBvSlmi08zIhmsAL8wRDt1o7OY4AYbEW+fGgtrwZFAAY9WXCrpSCG/cAjfVuFwAi3IXzy9XBKSzk9fPfJTgMjYuknZ+hSFgDUXvdSCpvNmH98t8VOE+cNxOdub5UoS349ACk/X7ffvf3/8MuL59wHEEJiMuMtvvZHAFDUuNi7vb7ewz2GU+nnC+//uorOz85rQAguoHDLzMDwPzvslyBXIFcgVyBn1GBDAB/RtHyS3IFcgVyBX7pFXi4vtv88Y9/pAE8NlALmvZL0UBFX1HnRhqbn+FwZG/ffmfjMYIT1Oa0WskwnqBjs+FmHgbpMOGHQiKUhdoMo91NLWwBhVa2EPIJcJckZlIplXbQbqlvdOXCb1Cb2yRR0tM3qSTzljs8PzaQpVqnRAFVSEil0KsxRTRUPAEn41x43iBEiTLuz8ZTvdj6VvoePB6DB1elQkoVONiwbsHGnQRgvD5ULdyUR/iHJwEDwjRbCWx1EBdQKo7bo5MFCnYeDCTwrmps7KWiNLazMTjGlaNVDcIPTb5bVUqmQANDDlxRlx4HXg8wEIpAtuIxAADwBkEU6zJBGmBuMVPqaHjShXKNqlL3r6OCiioljU3WyNv0HkZTmvlPRlP6AOJzgPJCDcTXrpdUAMb4xrnHWMDxSpm67QkIxWGpfnK4IqUf4ILUfxoD6pfdQMEHyNpoWrPdtnZ3D5G6VnS7dnhwbINOz3r48+GxnZ8c2cXxqZ0fHdjRoG/dNt5zSWcz+eCZjWczu7q9s/cOAG/vRjYaDW1GSDG28fDelgCAcIckAFQITwlgEgBIKFiX+pZCS0/NRlEi6KDJdFVPZjGopSrvOrZ6sgUbYTSe0AsFn7e3EsFTPdewTqtpJ6dH9vTJufV6HUJcvG1R7zHZmpIptg87sPayE8D6+pMC7lAxE+j4ehNJtSkAZ0qEz1+NF8Cpqg02VfABcKZKT7Y+Fy3rd7sc16yXrenjh3PC35stHTMAYakChFOdK20DACr8owKDXLOoYxV4jWOM94i1rO4+nRr3Ri9Bpae7Ii2+HyEmAardWxSt0vgsXCfUJ4Ag5lNAvlIR6krQFMKlNyfieQDqgGEBlgUAq/PAeACsxmdDshlrYqWgrebUAgAwabmnC4L7Gqbfp2oSc8xhL5OBcW2xtrLzfHtt000ZzG0H03xOVf9Io4diF+eI955OJ/bVV1/ar3/9a/7uu7u/s/V6YdfXtwxOAfjr9LrW6+/RvxNr2ONwSNX25fmFvX75kr8bQ81O709fb7MC8Jf+L7F8/rkCuQK5Ap9fgQwAP79m+RW5ArkCuQK/+ApMhuPN27dvqRaCT5j8vKSWwqYH/lzYmGHDc3NzZ99//73AiwHmoH1SIQp4YDNTtAuDsX0KAAP0QMQTLaVS9EH15Sm1rmxJ1XPYoYUCJQVn6QYeasNSNQIFTmm67y2Y9HASlEr3gAFiIklU+0GZxGsnLT9BYIstdV+ca/gV0sQusTQLGOhehJuNAEQKjlK1C04wVQCmADDqlm6yt+CFeftawK01VDXY0Ho7Lfa/DFiVj1tAg4AJAU4+BQDjc3Aty8/HhnojCEbvMioABUviPVG1FJgCwEXrn0AIFFVVC20KOOXRta0A3HjABTb0TQ/PwJ+hXNsGFoCHnjTqbYxU7jEjF4AMwQ+CpFAjjWcLm87mNh5O7XE4tslsbrPV2uYztcKzXZcKQA8jSFRyMRYJXRI4g3PHEExBRun1BjjhgIewu+4+iAAcCGGoyQMO4R8Aha1ux/b3Dm2v17det2+HR0d2fnpq56fHdn50aPuDLgFgq7Eq1XHz1cZG44l9uL5hCzA8yq5vHm2INuDp2OaziU0mQ1s5AESLLQB2pKxyXKIFeCP4QwC0AmTVaXI8Ypa7qgsQsM1zqlru1aJf+cbBw5EpvdJ5Wr3eUqpzyErdDxEA8Pjk0J5cnhEAAr6C9bVqXbX1Qmno9eMVKRWJ1biOcRYQjwozD+nANaHHXQKs8TZIA46xSxDm1znmYar6jZsX1Txas20Xa1Cp+IOqOGn/DQBIdZmvGamvZLTD7wJAfC68AHHusV6EajBdS4S3qpsXhlQStoM7IHevQioYHZRqfDrYjcRrlDG5wYC5gufB025LOefquFK16wpoquS8HRYAMOYA6k0AuNT1Z80dAPJmgtsixPd3VcoBAGOtKtd6X6QZQbMGeJX3X3gW8saA5Jccz1wH6D+rxO64GYClKAJHsFJQwUqg7crXGvwccRNnY8Pho11cXNhvf/tb63Y7Np6M7fYW82zIuX18fGJFt0MVIGwHcG3HsykB4MHevr189pyt/OX1wvHE2plbgMvfI/kPuQK5ArkCuQI/rQIZAP60OuVn5QrkCuQK5AokFVgtVpub62uDDyDCQIpCLWTD4ZAbmG637e1qDXv37r19+PChBELYTEEBEQ+EEgAAsgV4viBQDDUNQFckYhK1OQAEcPxUa228J1vSwvcvIXixEYwQj1AAVu8VHmwVwEuVffHnsvUxknqTzfQuBEg32nFMaXtrHPP25wh27T5S9UoJI7dgkl6xC/92AWD4dmFzTeWNq28C6q1XaLGuNve+b+YGl62a0VK8zTDLtmWMBbyBYKSgKFvnXGFZqqXCy4oKt8oPja21icfjnymYGAhR+XiVgjpvAa415GeG/5pMX9X7BQBcLRclQMWYigCLgCUAJGr1q9JC0VY8R8vjYmHj4dzuHh7ZOjtdAgBCbehKrxUSg3UdAgzhzymwjXMTOK7UllJJQTnkgMxbV30SWN29AOGJWW804aDHlsGiM6AfXLPdsUF/3w4PDksPwLPzczs/O7LT4yPb67etU9StZUjXBkBUCzBam99fXdvV1Q3VR1fXd/b48GCTyYg1m83GbPNXSM/C23mJR72tVUAQYwnnsJhNy6HL1nqGrQig8MaAA0DOB68NW1I9DIKtnwEAAePQAo6kY39+wHEAwKOTA7s8Py0BIEAiACCUUlT/EaI58tppLSeA8mNOASDOi2AP5/IZADCuc1xrHqerl6v1aEPFXTyXCecOHAGNAM/rsH30a1/eCLDKxxDfC4Uo1s0SEroCEHws5mg8N8Y21w1XmeIY2FXtrfXz+cymsylrxvbzLd/KCvDiWnIOM/Faz2ML70LXf76Arx0sIWTVEJ+tJQVt5MJ6DIqhFUF44ml8AEQKtvn4cnXyauWt1InHYQpfYw4yBMQDgdQOXfn/8Zz9s8vfFz4ueJOCYD3xC/QbEHg/HRNsLqAy1vvSka9U6Ho4kNWpamdL+WJh+/v79pvf/oZAEAr3x4c7wr79gwPrdLpsuYZAsd3tSQmPd91AMd20J+cX9uL5c/lOUp0oD0KeRwaAn/w9mb+ZK5ArkCuQK/DjFcgAMI+OXIFcgVyBXIHPrsBmvdnMpzP705s39vbNG4Z4AFrc398TBKL9UO1tawulIKAbVRcESIm/GwzoixY3UQEA8XPCLgJA+e4JAEZLWNW2q01s1RLGdjtvg43Nc7nR89dH++yPAcA0EvgvAcAfU+ilr0mLG8eTQof4eQosAXriXNU+q/OLjXTZureTBBy1COUV2zBDrZMoFadzBzQ1edkJAEL9os9BSzceJehL1Iq8HuFX94n2X2yKCVhdAsYE5hLcaOdatUsyf9PPrwKAKWDcAhfRNu4BGlIQSQHI15QAUCEdGDNQ8kGhg+APtK5iQ74sQw6ivRvgQtCY/xEgY69djTvANgDA6WJujw9Te3gc2WS6KAFgXFO8d3jPBZxIx6G+Fwq0UGptT8E0HCJadQWTBHsKwL5mIfjQbFjbASDCJ3q9gZ2dPbFur2tHx0dGAHh+ZMdHBwSARbNmzTUAKK6REdbc3T0IAH68seFoaLd391QCTsYjW8Dfczo1QFP6/xEAisAQWDJMQwmtkZjKGhD8ud8b/pKoHFv09ATkxNUR7CJuXSlMSO2gem/AKQDdSLplHXxMtZsNKgAvzk9400Hp2BsrGl019ruaS5+jcZtekwCAAWSlOlPCcQBAhhIBZCVelrrW8gwl7APcXCOxXGnFKZdRyInGlUA2TehYS9SgXRT6nntkQjVda0RITqiQcc669pFy/pcBYOJPmKwb5RqDcwnRMpZZB7JIzAZ8Q2t7fFa5fnibMxWS6w3nETSy7U5LAU5Qba6knKaX63zO5Gy1hCtBl1CX6mdAbw+OoTdktNq7V+BC4wlwOsaVFKa6fsvFdgt9zL1Y/+Dr+GcAsFyzNC7Th0I5cM0BVrV2lQDVr138FpKsVS3Aqo17oPIJelYN/qFYW5crJtwj2OOLL17z5hYgaxdt+50eb3zBC/D+8dFaRcdOTs+tP+hzjaGNxXpjZ8cn9uUXX1i7C4XrhupO3DTjuWYA+Nn/dskvyBXIFcgV+KVXIAPAX/oIyOefK5ArkCvwMyqwWq42aJ26ubkxeAHO5hNu+qAAxGan3WpTAYFNIgAgfNPwd6iHQsUWKjj6wrUEvJC4iU0SQigqiCbViICDYJgyPLw5zJVXfL6r/qDSKJUzDs8qeKgNeamSc78otSQKFmGDmj5SwMjj8BbfCtpVLXehnPsUBIzvcRPMTabejRq5xMcQtU1VfFGz8vUhMfuEjyCfY5U/YKo2jPdBCjM/2UMQov2OrY/w4FsK4FQAMBrxVJVUXbTVI+1FQ8gKzep1ZrxeJSt0kFBdHyho1PKs4/NwmARupgonfUR1feRh6MfkQGZTUwsy3oJxDvQFXNlyPpf/4SJayFV/AYQAgPCQhAIQtQB+Q6Qwgl3MpjMFJAwfJgSA09kqAYAOMqCMSvzHUlgboAPHX7X8bvvJqfXcPQTFADQu0frXkCdcq4HU1rYAYKPBFmAmlDaa1m537cnTl9budOzw+NDOz8/s/PzYTo72rd+D0rZmRW3N9liMP7Q0X9/c0v/v44drzuHheGSPD/dUKwHmzSYTY3AGrh0CMTi/ImEVgR1QPVbBLWwddwWpFLwKfYhzbqHLkopPtU1K2afrzgAYtIDS6XJjawJAKdKQcvvnAPDILi+2AWCn1XOAqEAdKbTQ6qmO1QDQqXoMI4FwCYArSbWNFuB0HkVwiMCWpw0n3o0MGwllLkNOBO7UugtwIwCIv0PxBUVZ+FLi76EADBsCAdJKARjqPEJRb3GO+UOkmqgO0xsL1XO0hpUqW7+BQ+gGQO5erpw3iV/lfAaF4IwefPTXbCHRWMpM5uisMdcbbPFH3TBXoqVac9A/s66bQVANIhCJINnVdbw2rsgDACxvULBV3z0/3VuSr4uwmETViOsT55reSNHakXjo+TwFaMbnCEZjxUg8BLXguSWEwChCg2I84Jyrh/vatnB+mGM1tv12u107OzujIhCBV0j2xfqBebaYL7m+HBwe29n5JQHgcDohAESr+dH+gb1+9coOjg45R6BuxO9MnkkGgD/jXy/5JbkCuQK5Ar/sCmQA+Mu+/vnscwVyBXIFflYFlvPlptFs2Hw2JwC8vbsmLBiPxwz+aNZb1m4XVDugTRibQbQJz2azMrwiwAha2JqNOgHCbDzhcxBCIdVMqbtwCChFYOx7UqVYCtDKFstEGZieKDbg5WsBQ0qFnYO4jQAaN1kJmCshohv770K+8jUObfDzXZDHjbD7WsUx7QK+NGQgfpaCN6hOys17+Ar68QYsiM3xpwAglFKxceYG2ze0UF3xsak8+qpu3wpYxvNKaOdhLGWNXbkpOKIwjQByFGJ5CjDVUjz+SgkYICYkSgFlKyWgQjqiHhECkioArV6ULbneLMzxhTZWKrwiCRjXB/51fv7xWfQqpMQLur+N1bzlbzSbU7EzehzbcDQpAeAUgSAUHUl9KsBbhcdEXQIwIZxiFwDq/AC4APXco41vInqK+QboRxUZ2lwJABuVArDRUEJwo7CLy+cEgFAAnl+c2dPLUzs9gTcgAGDd2i0a5PE4x5OZAOD7jwSAVP7NJjZ8fFA7/mxmk/GY4A9VB1wXABThpaprtWCabqii6lRkVipfjHjNBbVUE7CG7A1qs2j/RqgKQAwg7QZZ32tbM5q5UXohEhF7CywVgAgBSTwAARsDAKJ0cHIjUKciEb6WEDDq+vxUAMgxk4SepCnfBEK62LxOAHICjdGn6f6XCQCMc8e1RMsvWro59nCsCDgpQjEo1V/M6fhzeAD+OABEfdOW4fLw5MPqgR9qyV5ZnQAQN2GizVfHXM1FnQ9u5DDFtl5wfe92G2wB5rqIkq4RWFNnOBRAIpRsgIG8fcB1z2FasyjbaQkAAY+R8Av4mABAKP7wevyn+RJ54lXbfKna9DmHOmJcV+smxmcVWINDgIKOl8e9XzFOqF7ljR1cBaXTp2su52Dpx1iF9qQA0LuCDSnEONLB3oA+uIPBwAaDPqE5AO+9z7fRZEzF7tHJsZ2cnNlg/5DKeYx7+gisNzbo9uzy4sIuLi/5WgBApD3zd1MGgD/r3y/5RbkCuQK5Ar/kCmQA+Eu++vnccwVyBXIFfmYF1sv1BuqG6WSqFt/7G8ICwAMplLBBbNtsNrUffvieyge0CAMSQu2H1rcAgAXN8Ovc+G8DQKnxKohWtf1G6mQKx9JT+dT3U8gmcVK1Qf8xACggVLWmlhAggYa7EFAbzEqhlipQ4rkREsJNXKJ0EyQTCEgVi/G8ErgZknKlconji3qyRdBSwFSBmPJ93Hgf14XKLQd0kcIJD8Ay2CQpbOgA566wiTa78qs/d7leEoTgurKdDpvrFRQxAj/8M49dCbdqo5T6L4UO6XmH6omtma66oaLOwQA36+RadaslKcoM82Awx4oqNgIGQA+/rgQLGwGGOBa2Aa7hcQZVEFKRG3zv8XRmo8nUhrf3NprMbLE0m63MJpMZ2xIDAAJYxHVNQXLACua+oiahXHTlUfggNpAlkgYt1JVWirZfBo3UN1a0Oky5hQKwgxZg+LCxu7RlewdQxHXt+PjYnj67tJfPLtkme7TXtnaradZQdE0AwLu7e/vw4co+vL/iHB6NH6kExPwFABwP0Qq8oO6S4yxpS8eYAQAkTMIx4xow1ViqSqmn3FPTPRUB4qj+c3CEPzPwwsNf6mgFhhoN711DG7Anrfq8wvzB+XaLFgHgM08BFmjcWLupFmAcC1uI2XKqcai6h9engFdcowC0PFeHLGxJ3gGATMlJbhBEYE6AScz/cv4CIrsCMFqAy5AX+MshybmloBsEeHCOF385BfivAcBNfV0qDrftDjSuAJB0rgsHgBhbTSrftI4IOsZNBBwTagCLB6i+W82OHR7s2cFBl4pGqvwYpA3lbc0WAMJQAfK/BVuq2dEa8LboMFmbalJ8Hv0DpRrE9xgyQ2Wf1Ll4H629vj54y39A9FBtxnqRqhZDdZuup1Qs+rrH6wzFMj0nJd6tcezGTQtXlvvvDNYP64O3MKdqcfkabszg4dmo2enpKet6dHTI32Vxk+zNf3zD9uZWUdhgb19hPReXtndwxOu/QmbOYsnfI+1my44OD+3Z8+cEirj5kluAf+Y/XPLLcgVyBXIFcgXKG1y5FLkCuQK5ArkCuQI/uQLwAMSTP364svfv33EjCeUeoAH8wLBRg7IFBvrXVx8IEgAMAUbqzbq16moPxnau2+lQ9TKfTQ0tZtgYNpryiGILJ4AWW9EEFAgEE1izC1pwXGmLbwqRyk2dZ0vyJBK1Gj28kmAGbuhp4lUpzvCSpa24CYsWQG7avXr4DL2HHrsKwDgeqqf0Fz6PbYpMTI3PipZKbwElDHVA4EAjgCA3r14bbviZLKvNPEIloEZJj6m2ke8fPKqg/otjxHvQ3wstwNGzi1a0LTVk3ZauEAxgWUJQP5/lZsU2tfD94obcPbZwbfA5aBPGBheAjdeQKi3q7WyNkI6at7m5AlNJwAKGhAnRLsrzU102vA7yjItrLbUPzndZBjrgs+OaCQSoBhFSUrOWWQ19hnPbIHGaLblIL17bbL6wq493NpkiURieeGaz2ZIAUF6Ea6rhtgCC1zJgEhVHUPjQa03XK+AynooUbVwHXQ9BTaZrF1IAAmq1mmgdbVmT6bFIEQX4RNJyyzrdPev3B3Z8emwvXj6zL189s4vzI9vrta3TBijUsS5WK5uMZ3b/MLTr61sqAAl5bj8SViABGL6cMygB6YMXYGbJ8URFoIeoAORQjckwD0m1eG2pVJLcijgYdeZYVTIwwStUac0W3xOwCEXF+85xjQnyoG5UOzneGKpAQJxuUdjp2bG9ePbE+v22rda4Xisrml2OJ8DRGlOdHWbRUw6edM0S/EUIhY4WLc5Lm8GDDZ+FeQU1YpwbbQegCJXvH+e3WxNw3vs1KNjny8mg9YXBslJ4ot23oEec1hpdV6g7W9bycJsaGC8Vgy2ujVrjwg+wTtUd368BgCgvxUirlQ9hrBkR5KFwGQFurQ34O+YErTPxfpxvSsUWHMflqVrjMV5vb+/t+vqGtT86PLD9fYBngGTMFZQrWtsFiuGdSP9EjJNEZdvq9uX1OFc7Of0DofRD6/dC87Sa32oDFuxzD1GqOOXbh0f8LAA+g2qSx7badsPz1XzbTjGS2JaTs1y7OeZ8fY/gD9VJn43a4zhQS/wZUK+3jxTuHgEgxg+uLX4/vnv/3t5//GCPt7fWH+zb3sG+9foDOzw4sPPLSyZ4M0zFW6JxHdD2vr+3Zy9evrTD4yOlYvvviKwA/Mn/ZMlPzBXIFcgVyBXwCmQFYB4KuQK5ArkCuQKfXQECwI3ZN9/8yW5urggloACcTicEgFBJQWmEtq7x8IGtwYBCbAMD1FvXuNlDK1qv3+d2ZjwecuMXmzgpUdbumyXF25om/8IAJXRK2nxTtVX657SdDRu3JvZ42Er5b8H4TDltabMdcCuAS/p+AIBKtZW/WNqJRfCTePRpk+gtfq4qor9THIPDRX42Qh6tZgtC1MqIPl4fQLG+FhQlo0j8EPk8hw8AqSVUEiITPuGut0r0xHWIDXK8/9xTlrm5huDLaYcgBtRxCApweLPlXejwkqIagTp+HqFPdc1Qe4ADdqLGZwHKUDlVowccwCuhHgAFAZj87+Q9txFAWAI86JgCkrBu7hEIGEQVKX3+FHCAtnQoePSI1kAPFXBlp1mLPpRm8DCbEoqggqtVzZaLld0+TG08ntpoNLH5XPCPT8HVQ4jK2sMMHCQEpBa0AIACWBK4BNREo/FyKeiBQhVUGMkDT5CwTuUsggJYg4YAEgAgWoHh54caKEW2Y73+vu3t7dnx2Ym9fPXcvnz9zI6P+la06kwBFs+t8dhHw7Hd3o/s5uaOEBAKwLu7KwUWTMfyhFvOGaCCkAgc42IxU0hB4sFGtZgDwFKNWoIKb6ePMRDXnBBqxbEJJXCAe3g1AoIsGK4hAIh27LhmUD4CQkEddXF2Yi9ePLW9va4t1rhWC2s2oEzDmAEkjXEEnzn5iOL9MBZivOMcWRFcO0Cr1VJBEfCic/jEFnJfM+J6xutjbYh5WkQ4SKxNKKF61vkAACAASURBVJa3LeN4Ok0BaswRjEUAQFy7EgBi/jTVlkvY6KAxWuYRAhPtwOEtGApZHBugUSha0yRf/szDmADTYlxrTRVwJ4ClkhLzDMo7pN7iZ3UbPk7s/v6BsAter1CZwtMuwHkkaq9XAtr023RQF8m++KxWt1e2AAP4LZdSAPK5AIElAAzw52EgrtacewhJtN2Hyo9+ko0Gg2viGmkN8fTggIhNWROU1w9hSdH+i3V5uRJYhYqZcD5eH69RWAyvodtX4L36gwGh3tHJEYEqAl6mo7GNRmN7GA7t+3c/2N3jg/WKwvb2923/6ND29vbt5OSEat2iUXCehdIxPG0xl1++fGkn56capyFezy3An/1vl/yCXIFcgVyBX3oFMgD8pY+AfP65ArkCuQI/owIAgEh8/Pbbb+3+/o6brsl0bGOmhsJEfiUFGjZ3ixk3dNhUU22GtEvfgAPO9KAArNdtMhlxUx5wLzb76UYugM1PBYC7CrWAagEAA2wFTIQiDW14AQCJdNBaCTVM4jGFvXJs+vEchQxU7bgAn7G55M8jXTb8+uBJhff0IIV4D3ACwBC00EZAiI7NIUBAQbyQ/2NShcPA+Ko2tIB/ES7gB6RUiTpgCJQ12GwvmOxK1ZYrYBbR4suWtsqzMADgajXTptohRnru2qFW/ncEVQy2iI04T9IVgMq45TkCWiAcA8xrjVZhB4hULiH5FmooJaziuAUW8PoEAAIeejJnJEdDVIUNMwEgxiLVXdGi7TvpSP1k6IeOBSrUmmEsoy0R6qSVTadLqv3mm4aNRxMbDkc2nwGQSWlZQ0tuHUpBAYJoHQ0wVELdmtpQtdFHfQHlHNjaWspIet8xQkWJph78wVbRoqMy8/MU/gEQ2Ol0rNPp2eHhqR0cHNjpxRkVgK9eXNqg37JGbW1FU1BNsGtl93eP9vFa8O/+/tHG44ktFmMqAKdjtAHPGPIzn8xYP4EdzVNcrFJp6qE8AdUJoHwcAt7FOOB5raGWqhSAPwYAAXpohYZZUU8SwB0AApSenhzZyxdP7fBwYOsagkoAb7SmAJBuw3ONwSVEhjsAkDi2VpNqDQpUcvLq/FIAqNpXquDdmw1QAHL8xs0KLimCUykAxPsANEHxSXgLxR/aU6Ew9ucCBPLzIkXYfQMJOPEcKmPDS1OQX4Bb8wbKQF4qrl86BqhaS+i/2U7hxnMB+Aj9ahjHAUcR9AFoDIiuMCel5grOw+IBQJEp0fByXOo98DmPj0OOp1gHay0AUHTYA/itbAH4txAcJ2B2AFgp9yoAiO/N/OaGRwzxdQFxAUnTsKmYc+lXqZsjxdd/00CV6r8L1Uqvmyn8HgNspKTGZ0LRzqAbJHIXBf02AUMR4IGv67rZdDwhPB4/Du3hYWiPo6E9DB8Jdvf7fRsM9uzw5Jjtv0dHRzboDWyz2lAFjzntE5zjFR6CAIBnlxdqUc4A8Gf8qyW/JFcgVyBXIFfA/4meC5ErkCuQK5ArkCvweRUAAJxN5/bmzZ9oDA+PNKj/CA2mU98gyasIGAebxuF4zM0hWoEbDgARwNBuFdxsQVXETZxDLqpfapHQKs8v/L1UlCXQLTbk6UY89YEKwBdniS01E0apsBKwinYrAcDtkA2q9RI1V70FUCVlWyh5CBw80IKbw6T9N4WYW+qhXQDoW9D0s+LYQ8Wir34mDh0BhyKWlVoWN73fvcvH+gBq1LShxn+RckollkOG6XxWAg4o7MKzUIrHhi1Wc517pCET8EXbo7of6fvnnoZhnh9gEoIufU+basIhtsIimELXhcod99TCe7NFFFDCU1z1/mrNZXInwZIAIFoxQ+HD9lP3O5svpu5lt10ZJdVW31PuBBtcCRsx1hGWMR7ODYEf801Tilek5BJGCF5EmvNqLQASADAAaTnLAMTo0wj/tBUBFxSRhFPwX/TrKl821YE1aLWtWajlFw+AP4R+QEUI2AUQgRTgk9MLOzw8tIvLCyoAXz6/sF63YfXN0ppQH3rdZrOF3Vzf2bsPV3Zzc2+PjyObTWdmtQXPbzJ69Dk9JtBAazgBDVKkMfyXDvoB/FFxAEv6OTqADhWqya8ywGbDCUaEZQCzqGVcsCoUgCkAlEMb3npldZxzrU4F8fHRgb18/tSOjves1sSYWFvR6rpCuAJjqr2/P8IlXPWHmuPPMVYBADH+ofzi8YWSLVEAxnoTc3wXALapSFU92H6PtaopGIdzhHIxwDw9U1tSi6nNHYBOHn6A0ITefgMB7d56vuaCfDY9ICUZv6F6jNfF2lEe91rnG22wHG9hL8CU241CQUzrA8Y25idAH547mwL0SU1LRV8L6lOpGjGeAQYBjgnD1mv74Yd3ZUI8jp33L7wFHO2z8v5TSy/eAy3neOwCwFAULlxhLXUfYK7mGtfiOtS0CjGK67IF/xze8ntJwrHWGr8lFMrNWJ89wZrHZILHsK4Y7O1R9YfzxLWRrcLCPt5ec27g6t/f3DE4BZ6WuL0ASNjrFNbv79nJ2Skh4N5g31qNJlui0WqPtG+tp1oToLYEADx/cilFcwaAn/cPlvzsXIFcgVyBXIHqn6C5FrkCuQK5ArkCuQKfWwEAwOHj0N68eUNVEDaA0V6Jjd/3339HCNUpCjvY3+cm9XE4tPvHR6proDrDZhiv40YTUAGBA2iP9I0YNooARAFRpHLRplAdde7jRpWUFHHieWq3SzeA5XP9+9jcEwAm3nYB8AQAtxV/fG4CtAAA4xHYCBtoQK30kUKlUpHnMIfPK5kTziU8zvQOn1IvxoY4Wlz5Fti8QyXk3ogEn+6VtduaHNASbX1xjgEA8bpQHY2nky0AWHpjEejCw4+9lO6kKCWQkla1MwX3YCXSdGACU9+Uuycat9MRklBXgAD9tOjLKB8yvEzHJRjGOkLC5Y/wviNq9lCNaHtUGyMCSAAIQgG48BTQ8EWrFJoCeAABgk1oh4RvJaAf2n1HozkVf8PpkkoxKpW8ZVJhEuFJVoWwxHWMa0XwwBbyJgEg1FQAgIBAeAAA4hFghwAQILVRt3bRtVYboKhgfZottfzS664GFaBago9Ozqkqury8sFevXxAADnpNa9iKABChGvjsyXhK5d/7jzcCgA9Dgr+NAXROqQAkCJyMbDaZyhvSzKbzidrc6X22otKJVx5+dYDRgMw4zwQAclywvmj3VYt9eJnRCy9pk08B4HKFK4ixlQLANttcAQAP9/fsxfMndnJ6QACIMdV2AIiW7FC1Ekw6AMS5BwDEcWEOBCzC98ezKQEgHSodANKHzlvu0zkecInn5+fQabQ0h6nOldq11gyfPij3oEF1VSdCQJpSuAYALNuFE2gY4A9Ku2aB6y8fxBIQimL7uujWBAwEcjVumfBNzF5aDMR5cw778dtG0DHgaNwciONbzI2qUKz1WjfUWhwAF7MONQUYw/r9zTffEgBiTPJ7icIY/n+YAwKNAoBzQmgpgQHgY90jVIca10OEMAcYNjJf0EcwrkGawh1raZwn52EE7FQR514PtYgzRZgwW5YD9CclMMXvjDU9+Q4OD6nMw2yewg90ASA65+83pGgvpvAznNvD7T2PsdvtWw3qzXbbjvYH1hvAo/PE9g8PrWi15Te5WFE1S8MBv7Y43n6/by9evMgAMJ14+c+5ArkCuQK5Aj+rArkF+GeVLb8oVyBXIFfgl10BAMCb6xv77vu3VD9h84fWSmz8sIH+4fvv7cP79zYajuzk8MiePHlirXbbHkcjG43H9vB47x5dyQZ1qdZhkAmAq1D8RVtY/B2bwaaDhBTspWoPpnTuPNLnpgAwIF0AQB3RXwaAtaZ8/8r33MnMJaR01U7aKlhCRBAyhiToUYLC2MRXZLD8jDgmeXsBiFSPCCXA5hSQrwEAuOONGEm/eh8AQKgr4ee24LULzzAcN+BW+dgoJTMUecQ48FErASB+7CEc/j2ACcIJQIRIAXYoiffBcZLHQNFZk7oTqlC1Dq7ZQhcwgqADCbGEVgplCOFOqeyEClARE5HK4MELCuVAqyFaeQUZlK65DWTdU9FhyYotiIAPCDJY2XQ2t/F4ZlNv9x1Ow08QAFABCEgSDtiHVskUOEQtSyUSFHGJAhCedIAoOB+G6BAAup8j2prhmdhsUt1Hr7gCoR+ALoCBbXmV1VtUBwII7h+e2OHhgV1cnNurVy/s9csnttdvGdwGm/W1WbPFOqONGeAPLcAIeLi7vWcL8Gz+KJgxHRPyTKdjQpkAgJPZuEx2Rrs74SetMxVMUXpgOtAJeBdguttuCeQDguE1anQulY8MhgAI4jWAYpHRrA5poABsUzEF1eD+oG/Pn13Y6dmRgbvhs7pF10uu9GaOE64JAoK4ZJ8CgKg7FFiTuXscegswjpVhIQzuqbw58SFxTWMs4nxKAEglaYOhHVAAxpjGoWB+QDUG70MAQbZ2Ryuvq/roiwi1LK+vbpg0AgA6rJYCtvpPa4nX1W9IpJASoKnJ9nqpb+NnVXCIUrYJ1BPlG8/Pg1hWKyi25/xP67MUnkqqbhK2A3phrAIgv337HccRACDUbGwT9js2AOxQ8AHi0ToCisz5nOsrak6PUg9hwXviZwjjEaDEdVR4SASEMPBFHhFlUvPW7wasfwvNMd3ECJ9Sz2xx7TBeQ69SrGUttfki2R7n1+/1OR/xufcP93b/8KDxjGOqmc0WM3u4u+fnAJK3i7b1CADleXt2cmT9wR79Aot2R3BRve6cC7MlbpCpvRvvGQAQLcBZAfjL/rdXPvtcgVyBXIH/bAUyAPzPVjC/PlcgVyBX4BdYgc16vfn44aN9/8N3PHtsSrAZxKYFm7TJeGTfvf3OvnvzluAAm76DQ/kd9fcGdnN3zc0T2oax4ZbCS+oubPBghq8NdYW51O4lFVAr2tVc0aefJabukfLqEKxSubjfFfZa3t6VgsEKRFQAEBuw8AAs1Vw0CHOVhifPEuT54ULhEpv9+JpuwtloBp87h4AB19gyyBavRGG4A/JS5RRhXpjZ+zgkPKLPnxRBJTh01YsAnGBVeGdFa10KrUqwAWji9ZSCsGb1JKBEsMEBYXyGq4l47ikkUZMsP58gBmq0mnzQGmibREssNueefKpEU7Q4NtmCSCgHuOBGc5XC0v0PvXUYACkUTajQ2hWAASwAjqjc21SKKYw9piKvVjYdorUX6j/4wSn5FyrABVNTNzZj8i9SgAVABEOr92PQR9KSGaCoAsARSCFYw5Tbsq9PNaGyk+20NSrJAB6KoiOVn3sAou23QQiI1tDCig58ADHXThgCcnZ2aq9eKgRkr9+0BlpLoS8CAFxtqAC8u320q9s7hoDcsl1xZJPpndoy51N+BQBMFYDj2VjwBIDPaxbqOII2V2NBzcRzd/VeKAM/BQCZgB3nDODmAJBCwx0AaDWAM3ga1mzQ69rzZ5d2cXlirTYI1dq6TbVIKzwE4ErzahOKwLW8/uLBQBD3tAy/UgaAeIuzzqGyDUjtBT6tACz41rWGbmQAhAEARqs5WqBD0YfrCSAX8IzXnB6UTSsA+6AWxPsQsKktWArQAH0V7CsVfO71xxsFDuvj+UxSL2+gOABkY6t7cXLJEPxD+38ARq4jG7QOYz5J4QqYTt8/pPfCQgAJx0VBlWysjwCADw+PfD5bZZtIYI71R4nZBHuLFVOpwzs2Wnkxz2KOSe0HOK/5QbUg1H8BmgnSOBNVH1cgx7oWCmj8zon5qRRovqFgH1qw4wZOs0Ho12p3OLcaCDyBd+Z0aePJmInZ48mEYwPnjffAsd493tp0PLZBp2e9Ts9a7unXbnfs/OLCTo4PrNcbWKvT9vNfWY3rqqseoXlN1J2Yy1AAZg/AX+A/tvIp5wrkCuQK/F+uQAaA/5cLmt8uVyBXIFfgl1CBzWa9ef/unb179843YituzKT+WJI9DR8e7f0PP9ibP721Dx8+0N/t/Pzczi4vrb/XdYP4FT0E4aUGuFeq8Tw8AFCEfleAcGzB1XMKyGJS5VzALwdQgBGpAi82gKViDKKtCFlIABtbFOkjVflHBQCslDJogVULLRtik9eX6sFP/HaNc8NXtsApiyPpAhboIevYqOUszrE8bodpEHFp/1+zVanGU1AAoZm3SDNoBKDP/f64acb3VvIAi1TaUFmmqrhdACgA4ABwJXCQqp5iQ041iye2hqqyhKzRGorAi9qGSj8oAAEAm0i2hdprDgAouKHXudcZW8Xlmbf8BFwLYMzjcD9DBY9ggw+Vo5SO8jPTgIEKr1ISCfJR8fYI8LVk+y/aDWeLhc3mM9YR9VutoZKUbxnhkCulKmVi1aKsn1dKK35ufcPkYLQ8s7W5jnZgjSkAnvBAJNAhAJXXG8APvtdEy2CSAtxqFVZvFmUIyPHJOVVDp6cn9vrVCweANauvAJ2XtpJUjoEmDAG5ubXrq1tCQAY2TO8U5uMAEC3A8ABEuz8eo/mYrYoBAAmDPCGXba8JAOQ49vEQSdBoAabi1Nu7iYmpbA1FIBjimgrACAEJBSCB7gbtv03O1X63Yy+eP7UnT0+t04M3nlm7LgAnsCr4RwAIIAhwv5HK1V0DeNOB45ZAac75CfUWPNnKEB2fa2EHEOv8pwBguy6vPMBQ+eMBAFYepk0Hgy1XzKFFGH/G8wig0N7dREt3g63OVAHiejcFqZoNAUDOrzQAJG6IACB6+nHM6VgP1U6rkB2tSTjvqn2d5eK8weom5S1vGqAmGyjtlrZaVh6beD94AWJ+4L1wvlDARgAIxpHCSAQN6c+3QQARwN9Ktcb3qdIFwFsxPArHq5tE09LTD69V27HW93g//H3rhgZ+nii04xoFAMQ8pm8qA08URIL5hGPH75ui7l87bbbswrtvtpjb43ikdOwJ1I+wFICnbZ2qTJwj1gQe82LKsXmyp/ZerMd43/39Q3v69Kl1O1IUYiGazKZMBMcaiDmFMVdvewu5/47b39+3V69e2enFeQ4B+SX8AyufY65ArkCuwH9hBTIA/C8sbn7rXIFcgVyB/1crAAXgD9//YB8+fuDGCZtDGLejFRSbsnbRsMUcoQlDe//hyr795lv77rt3DFNoFm27fPaMcAIeZQBAo9GDzRcTmyNtdDm3lvs/MRwASh9sQikZ89AH36RiY0p1CJJTPe6Vf8emGab1TLKUfAebvzLsAaoqggnswQSBqOpRQK01XOEXKhKZ1gv0ROtcSX7wmmj3FSXjxm4X+hD8hCIPkDHUfzFIHM4BTML7qgKG22pAHjRgid6wUj4mqrHylzvSb70tmOfnMGS9FPAI8JcCQIIZptKG+lInz1ZeB4BNgJkIGiGIUhCHalQBwBLohLeYA0DEXvDdIdiif6C8BSmCo8G/QzB8z2GJwiVkwh8KwFSx6OUQ4EESKjfleDu0lcOzT3APAAN+c2u0Gi8QBADoUCPAGE+mHMfjIdR9aklc1wVs0RYa3mCrTd3hafgtyisOYIUKTXEmHyKVf2SpIGX7tdJnGGDifmtS/SAIJQJZcP5IPhbQaUQSMmApW0sBKDpsUUQwRrvTtU6naxdnTwkAz06O7dWrJ/b65bntdQEANXbWPi8AAO/uHu3q+sGubx7s9u7GhsMHm8yH9OmcT8Y2G89sDC/AyZhBPRhP0/mUbdSh1kLbMtcBJuwCbguAgvtJaSnVmRSddNaTdxyVaoLWnDdQg/p1BgCE8m/NEBqMY0EqpQHDBEBcr9/r2rMnFwSAgwHCGBCy0fbqezhMPBkKQDzca5LT1QNiApRRhbyc2wLpx7M5z5EqOM5pjKe1twFH62gShoO1BCAJMMfhHFNyW9HOqZAUnCLTf8sEXykAWx4EUje00jasVTRZDzwfTBwqabw/PACx1uKY0hsdJWg3wOKm1mO/QaBgHM0HZl37TZK4FlQK6idSTPI5VTAL1wgoh0MxpyvM/wdYn0wnNp+pxb5od6mci/UZgAzjNxTHG4R2EADiq1SEukmhcYG2+1SdHLCQSkO0h3PuOLzj+u/hLq4QXOLHntrLNchVjQSdhPhxLRXQUid8hbIWISxNG3S6tvSUdBwT1oLhaGzDsZLqddpVSjCgJW8ILBd8/263R2Db63TZ/tvvIZn70Pb3D+zgYB8IW+OANVnTv5A3LqiAXlBpyFAhny/wGgQAhAKQnxwhIPiQ/MgVyBXIFcgVyBX4jArkXxyfUaz81FyBXIFcgVwB3z+vNxu0+N7c3FD5Q3XVdCb4gQ1wExtNbRans5l9eP/R/uM//mRv37xjO9hkuqBa6cXLF3Z2cWaHx3vW32vbZHpvw/GjreDBRdClZMb6pmFFs2DbH4AJFHhSqWjD+H/Yew8lSbLzSvMPrVJVlq6uBggMx9ZIDta45JDv/xBcqlkSmEaL6pIpQnuIte+c/3p4FXpIAk0aAZYnLFGdmSHcr1/3zPv5ESyWWXAKRG420UV1kQvwQu6Kba8skkvTrvPnTplwLJT7HQMYQY1SdeFVpK1uCbQEoKSmscIlV9jZ/nlSfpV50wRWH6n/Eg6WJtVmHh+L8FqNJ1BGW66VZ59+1ArKBEpF1VTDyISEKOJs4fNC+1MFIO/x6ccJXtliXOyyvCeQg4VzAYB2Ddtu7X6WkjnmV90lIJKaLWlZ2Wfs34edx12L94FfB7gkiCsg95sZj7xuvf8obobeB1SjgBPUa8vl0hmAQIvNLqpFFZsVSjdy/jYqf0DVs12h+NsKdnUGfan+1rtKkEKAjvw+AAHNowBLtktvlsc8FW9+f8/R5vzzf5/2AdUckK/MK86duhBCwMyKqr4KQAYxGI+j0+1LCYgtuEs7aw8YOInJZBxPH7+Ms9ksXpAB+JNH8cXzyzgbAVi7EeQTuug61tttvH9/H+/eL+PmdhE3d2/jfn4bqx2W322ssAPfof5bqvShqtaxO+7V0lvmu/PXdjXsESApAD1bdAXRUpXKuca4Mmb8N2o4nWsCgMeghEfqL9Rhilfk8Ue9L4BK0+XoplwedzabxPOnj+LZs8dxdXmm4z7KlmTN40YcQAFFZNxZ+WbFmYuGfE4xh6qt28xRhErRLAjnWhCB84TqzRbZ2rLJnAVaN9R5JcdPdl+andlPoFMBulnkQyagrMBHA0CglAEp11WgoVV7zIMC/sqcacL27iHbgRsZgFbx+ZyHJpbHayQareV6XCOPsb5pkXNY1/gEuAUA8ro0wN/d3UnRPRyPZfflGi+FbV3g4psOsfH5wLlI6U3ZrnKerHZWlJPvV25UqH27KDXVQeSCKACi6mTyZhCq3Q3HTOeirc1uB9LV28dYN4sAeIMYy947sXIx29FXi6WgH6/FdQzgCAx2S33E5riT1VjXRCmMAYtuP+Z1zsdnOo6cixcX53F5eRlnZ+f6HcXxjIFhKPOB6APZn3Ue+fdL2TflRw4GjRbgp4LQLQBs/xJrR6AdgXYE2hH4XUegBYC/68i1z2tHoB2BdgQ+4xE47A7Hb7/9VhlIFeqo1Sq2q7UWYahaIHcshljosqBBGfL+/Yf46qtv4ttvX8V3X38bb9681eIQVcTTZ0/i5U9exIOHF8oum6/uBAekLFksZNEbYc8SADRw0gI+lXLDwVALJYX4YzErofjZgllATK7wBSlVOCK7r0sIymMEpVBo8B4NhZ0shAlz/iUASCaasvzyoyygC/yrYV5DyVHAg9R/jWxCjSHAT8q7LPaQbfWUd/jRvv3Ae5amY34kJSPL4J1LPzg2zfy/ehsFSD7+KPvBd3l7gcMM/5caqRR+MKZ9AAPfO41rHdKf+6fXSQAo9UseCwBgtUWtmMpK2nE5Xiz28/32x5MFvADdMoZ6rd1eSjDnemG/68d6s4rbW2fbsWCvNlVsFlWs5ptYr9axWq9l9ZVCqgopeoTpoNmdiG0BRL1uVCgAabjNxbrglg6E/680+ZZjU4552cYCAMt4y7KedlVtfxwMB7AHN8dmTAbgUA2iAKlef+RCkC5lEVYAkjP28NHzuLq8jC9fPI+f/fRxPH04i/HoGF3AaYGnPSzA23h/s4i37xbx4WaeAPAmlrtVrJfrWNzOY3U/j80SMLoWAESJt6u2NWz1Pp5AsmCaSk6k2ZUVUlAjQalwZjYF6/gDo8pjs3QBeAKA2VSozgBStHanIqqHhd1zk+ejAHz6+EG8ePEsHl5fxGhMpp4tuDQt815ljnwKANX4WgB42vp53Wpj2LSi+VhZgQa05RyobfdFJVusy2nB5/gp17IUe2DhTeDHviHGkwJQx9jgV8CXkg/yLo98zc9dEJJxdmoT5uve0LEIn6r/6q9p8S35p6nTQ3GmRmPyKWso6tcujUJFIS1tamYMFo1ZU9Gsa0jO/XIt5MbL/f292n6B6MAusl/HY0pqrNSuLfh5TZM9P8GicgCl7gPGu0QEAKjzXp9YjQ1ksc8L+B1Q3pEBWLImrehcbTZZdOLCI7Ic2Q/KWDTmQ0Ardmus1H2p/ZR1ud3EbkfhD5EU2JmHApkcf5p+N+uNwB/gXPCfTE1dZoDZnZhOJ3F2NovJaCz4iXV3xtcTl/f0VWbUjd6IxnPPX9ik5vqG17QtukBPgDDby/PdAtwCwM/4z65219sRaEegHYF/lxFoAeC/yzC2L9KOQDsC7Qh8XiNwqPbH716h5rtTYyGqj81ypQUNqhYsTaPRMOAXWuQdD7FFCfj6bXz//et49+r7+PWvv4mbDzeyINIMDAj88suX8Uc/+1lcPL6M2WQi69tmgxpjRXWEFmfb7TpGA2dllQW0JU0sqGx9A1KUPLwmINKDshRAirNUJckeV1teI/qAsgQHNbDrpgotA+ILDKhfI9U2Kg/I365lcVxAUA2Esq320wxAATreR/bG4jtu2nElX9H2NT+aysKmUk/b3nhgdmfEPkEXEAsFTVnMG9mwuD9l2NX72XSbJQjV+zaztpTTiAU688kEBb0obyrgWIgX4Afo/RQAstjX8VTpQV9KLSvCnJN3BOw0W5g/tYXhzwAAIABJREFU+e/DrrJClMKYga2W88U8Xr9+pbmqhfZ2F+tVFesFJRfZEAwsQFl26LnwQ4qzBJCoAaXu6sZ6Bzg62E5YshrLOANHd6eSgQKNm8fF+9uAo4IwJZNN1EzwAeCtzEGpTntS/gESptNz5Y4B/2j97fQMNIajqcDL5cOn8eDqKv7o5RcCgI8fTGI0OERHTR2p7uwZdL39sIy3b+fx7sNdvL99HffzD7Go1sr8AwCu790AvNsbjlR7sg8NQAT8B+SVua21fA9YWBdNZMOpVIBZCqKcu8yQlAJQ9n6r3AzuUACSv8j8IhMPAJhaXN1UsE2d15mMx/H4+ipefPE0njx+ENPZiJ8YtHQHmkNSGMoVmmOe7ycAqAw6fxYSJlVo2kkptCjng+dc15ebVKSW64Z+lqU3ACEp+VD0CQSmxTcVfihSpegsP1cGZtp2AYJxAoBAP6v1yjnVESj8FP41FYAa0cb5WitLBeEqN27rRsoJavra6PEv8K8mg5lz6SnumxEFnPJY9pXze7NdS4G9mC89N4Z9AUCXQzGmLgfhOJSbGjo/UPNVLvjguAPkuWHAtvJ6gm0HiqaszFUXlG7i5HMq1KEnxbUs6anw1PZlgzJAVecz11g1QR9jtUIZ7AxDVL2C76NhDQCZ3+zrcrnO7TrEsDeUFbnTOcRwiN0bMNsR8Hvw4CouLs9jqOZflIX8HgTsZpYp79/rCtQrN1AN4yu9vgtPULT7Pckf5P2BiV988UU8ef7M18XWAvx5/cHV7m07Au0ItCPw7zgCLQD8dxzM9qXaEWhHoB2Bz2UEAICvvv8+Pnz4IADYVABifdtu9wIR44nbfQEpLJhQ1GCte/vtt/Hq1Wu1jn796+/i66+/VSMpK+vp5Cye/fyLePjwgT7PLyYxnWJ17EW1W8diuYhjNniilgHuYOkSd1L4fV8Lbq1nE6IJpjUsokWhp/wnlGryrhpWkgmnNWKqeaxcsx1VEXVS0Fh9o9eXCtGPz9WtCgzKgrwJIGsVDZvzL7QA1wocwSXnVZ0+UCie2kMKtPPSXCGFtX02l+v1U08AEMujLaxFAdh8hwLr9PwENU3IqAS/sgit4VvaXRttrgI9aTEsSkRlmDEn8nEAwPI+akztkX/ljEBy7hhrwQCUWnqO/atNMNmEgT4GBoXsR7FRMld//fWv4/bmxg2/FXZxCgCAedj5rAZTRmBnaCVgbqMz6BJKdruxqTx+JTfOk8sjqGMMoMo59xEA9CRM++wpJ9KO1MafZFIrpV2067xBA0DOA9t+gQPj0dTNwHw9RP03UY7c7PpxXJ6fx09fPI//9pMn8eTRNAZ9shCtKHWYphuX37xbxus3d/Hm/W28v/k+7hfvY7EFAK5jfb+KzWKlPLxqt5ECsNqTw1byFBlf7KiomFywAgzabKygsirSNnmrAU82bQFgKTQzA9K1szofeY7yF2mh7Q9cdoOukFiB/B/XClqQUVs9uLyIp8+u4+mT67i4nEoBaHUh5SiNHLssi3CepMHTETsnx5L/znmzWZXzYx8VeXWyCBcoTmacj10plajPnWyd5Zonu2+x9CYALLZuoHSt+iP7T3AItV9mPaLy4/u57eX6UjL/Sm7ppxD8UyhYrnnl2sQxkkWbMhgahmtL8ikTlaPANbzM5R/6ncbPbZ3OXEZdA4TcNC4o99zWi/2efUUBaDsvX6+3tv0q8y/t4OT+SeHHczeOk0AZx+8WF4d09S+/P4CBzAOrBgG0mYfKNY0bNKV0hmsNKjqp0jt6LBBxsV6qeKOqaJ1HUeiLWVFjHrsG/GX8mNco9Er8w/lgpoDL0aivQispNQe9OD+/iAdXD+LsYnbKu1TeYAGevmwyfx48eCA4CPy7v5vHfL7Q70c+aPJm/ykKcfv3UADw6Yvn+nkLAH9oVrbfa0egHYF2BNoR+LeMQAsA/y2j1D6mHYF2BNoRaEfgoxE4YgH+7jtlAAIApdIgMD8X/bQ5sjgdT8hBIo+vk0oO5+dVy0W8e/s+bm9u45tvvo3vvnsd9zfz+P7V27i5uYvtYRezs2lcPbiIh4+v4/mzJ/Hk+WPZq1j9dLT4rLRAZJGp8HrliZUFtDe3qHL4fnNxjG25ttDRUJkQq9hiSy4ZgAIgWF6Lf2X7bKpn8udlkY3lkebYJgBsDp4AUVpxBUQajb2yGaf6r8BCyY0SLHhR3o1utiH/hroxAZT1MN7/H1IAYon7bQBgvS0FcGWun2y6qeAz7zpl/RVAWlRRtVJOY2oYwPYVBSDP1mIXAJgZa5YkUYoRzvpSm6jVRk2FU32si+opQQ7vAYjh2zRR/+pXvxK0xmIMvNjSFkDBRsJcIAXqvX5/VOcu8hpk/wn85mCWVmUBwMYI1yqkxvY1AWCZB0A6g13niBUAWMaohkPkKqZazhmAI7WKQtzGk2lMJzNBP4DBZHKur9nf0YPrmI0n8eWTJ/HHP30azx7PogsAFGQEflHagcV+H2/fr+L71zQB38T7u9cxX76PxQroV8Vmvo4N+X9SJ9ECvBIApCSHPEUAjKGJASDj4bIHlyE4G83wrzRklz88awVgAkDnKBoAcr3g+KDzo7mXn6DqpTkadZ2arA9A0klMx9O4mM3i8sE0nj29joePLmM0sOqsAMAyV+xCxvZvBWIpKPF/WwUogLUxyMLuWayoRSUrAEOLcapgP1IAlpKTbC8/QUCr5JQ3inJ5SEHH6Xtkm0oxyM+lVqMgghxAlH7Zhs04letbnnNNhXFTAci21edfsQJnw7Gu1WvmeD+B8lBq53KdEKRrAsC6+OgEb63uZO4W+zfngW22RcFZw0bfAkiA6u0io8+W4F3sKc6R2g9oaEB3yJ8D3QoARLFXVJnMW12r1UzMnPHYct1AQegm9xJB0NHNAwqoUPlRbrPeARgjjpTiSH/qm0DFksyJ7ngJ74+vlZXUv8C4s8EshqNunF9MpfYbT1D5DWIynkqdi8CSMg8BTRThtJvzO6vCgr2Lbu8YL19+KYs0yr/FYhmLOQ3DG6n/JpOZLhUAwKJ0LwBQ8yFZdKctAWn/MmtHoB2BdgTaEfgtR6AFgL/lgLUPb0egHYF2BNoRgB+cAOC6sqrkkKooBcorOH0fg2E3xmPbqciGYpHHgmY6HklVBHBBSfjdN+QJzuP1d2/j/fubePf6bSxXq1htVlp0XV5dxpNnT+Lx06dxfnEWjx8+UMB6XfxRrfRaggjwMrWHZImEFtTOUiqLYlLKgABFGYiihsW3YI+C360GEWDLlbEAn1RCB3oUarWI2yYb1jm1lzYA5A8UNZYsPl67qDmkSkwA2Ff7qdWICqtPpaIBoAHab6jeGha4YkH+FABm924c916QNzMAi8LJECoztVJ6+CkAbO7vpyok5YMVmpDKyALYyuvs9wmLEwAWGAuUGGF/k5LIzc3sL0CVhTRKT47L/wkA1ucmgDS/kIV4vw8yK3/5y18qt3K/CSmF1CacDbsSc9JIitqIUo2ErhqnBBJYWPXeYL9UL1m453cTFEp1ZIFORSnYVFWiSirlLjqmHPuiEkolkpSsAoC2uvZ7ZJdRAtKPXacTExp/J9MYDyn+OIuL86s4m1E0MI7B5WVMhqP44uGj+O9/9DSePJpEp9cEgBR19GK7PcSbD+v4/vU83n74EB/u38Ri9UFq3B0twIuNMgCXghNLqQB3hyoG/Y5Vv1tnAQKD1NAKJJUUzG2rKnxIAOgqkwLgDD8FBoHpCVmk7ZR1tCeFFopPmoCBRDvmPNZZ7ONdlFuHGA5mcXl+FdPRKEbjXjx5chkvXjxR66pgW8MCzOuenO0u/SnqMx+7VAKiPt2fCjOskD1l1fHYHiUOCTib1vaiIEODq7mcFk7yKAXzitV3RIux24IHqJhTpUYhjkqUhgn7yjyUBNDAUNZmXRMMuJpK2Nrqe+DwArUAe272ZbwF0LBvr7YGjiNnp7Jdyh4t0QV5/p6Ux6cTmtfjBoIsyVQTC+4ZntLQbFW0M/8E1FP5Z7hqsMpxlcWbpm2OMwAwc/CsJM3W7mLNz+ZfnqPjtjN2PzUc+zzhmGgf11tnnWJL3lSx2qwFlAskrUqEAbGSab3ndwbgmvdWYzW/N4bDGI/ICXTT/WCIHXcU51NA3yjOLjj3RrJkW1mLNrsf+91Gaj5+5xEvUBq/dc3QTYNN/OxnP1cxCNCP34sASs4hFL7j8QkAajsGg3jx4kU8f/mFj3kLANs/w9oRaEegHYF2BH7HEWgB4O84cO3T2hFoR6Adgc95BIoFGAXgaruRug8AKJihBY7ttC54tVqIvEAYHYso7FJAg7PZOFarZdx9uI35Yhlvv38nALh8ex/vbj7E23fv4pYSgm2lHDDaGlFNvHj5JB49uo4nTx7HdIodkhZgAvVdoMAbfZQ7pzywzJojF06qRFpRDSSksqBghIUeqiUW8CzGE/qphTXzvaQGYZmXi/EmABQKEgQ65bs1lWq1Eon1vKlDrYwCAnkR3onhIeGXbIdFvVheE5BxAoAFxjWVZsXi/CkAlDJQFtVTLl+xABeFk5VZHwNAg8eGljDhalOB2FQ8qrghLZNFzca/JTcsOidLJeNcnlsAIKJHKXQE5SK2UutZ9YdCpliyy76Xc7GML4C0tn1jSd9s4quvfi0FIEUF3aqvPtC9Gk9LSYQmr+bOpjQbo9JrAEDlO2IxTKVYGpXdNJvYVLZQAE2qIVn021pstaDUU31OjFNOWwGAZT8AfwLUzFuV3wBqhiovkNKp59ZrWYH745hOz+Lq8joeXD6QGrBL8cBwFC8BgD99GtfXg4guB12+6ohOJVXppjrG67frePX9Xby9uY0P89exXH2I7WqrjMTtYh3Lu3ks7u8FAHeA2w5g2uomF2S4BKEoSg1oDHit6qOLN0FVo0RH46h24wSAyvVL5ZowaldKRxSvKIKVL4g1Hztn7xCb9S5Gw/N4+OBxjFUAVMWTJxfxk5+8iMuLizoDsOTl+VywtdVc0oDdx4TzgVIbqxbJ4LNCDUDlY3f66MRghE3dBTpAKd/08DXCMJvsSWe3qfwhAWApBekDAAF92Lp7bgPmX25CaLwGVlKiAnRbrfNADRG7ynL8VOHH9pXvYZ1WS7PUticra21bz2Zj5qEUutnWrRsTAN28qfHp7zgBfJ0maelWay5gz60sVgF2BOh4SYG8VIYy+WrV8cFji5IPVVxp2RVU3lRRHbZq5UaFamu2H6MWbkAur0+O36FkT7qZuY40qDiO/pqbB4L2XasE2d9t5nfqsLlDODq6qntf+uE8Rn7XzGaTtOwfBAQp5JjOaOYdx2gC8ANOsx8UhRxivQJsrmQZBgJut8wPxsMxFfp906/i5z//ecxmAEDKs2gVN0Q3NKZ4xApAXQN6PQHAF1++VAFWCwA/57++2n1vR6AdgXYEftwItADwx41f++x2BNoRaEfgsxyBw25/fPXqe1mAaU6kHRGVlJiWFvZWhbBYYaHM41BDoMgBAGLB5edjGjtZqCrPqYrbm7u4v5/HmnKQu7t4/+5DfLi9j7ubRdzdL2O5tJoCaCAlxjkWrLN4+PAyHj19GFfX5zGZYok04HMJrbcFu1jJdUNlUeCYlDSZwaVsLRaDXStIBGvUaQFAZEHtw81yt6jWincukZkWe8CbWgFWrILKXTOIpIi1FIC4QdbwrygAe2Rc1cDNi33vSX5mG65VaifYWBR2dZxcI/vQNse0nAKlGA+1TtqOd1JEsW+n9y9wQO+vxXhmHpbyjlRtNdVI2JabALAoowqAoMW4ALFSmMz7AEvGw6EgqOaSLNc08roRVjbv/kDHo+DI0nbqXgdnE+5ip+B/gB6vtFws45//6Z/jV7/637HebKN3GOi1eY0slM1cQYONKgs/BIizOVX7AzDCXii7qHPjdPQKXNaxdjFKmSxSMmZZSMmTVMhk+Ui4o+y7rGTtdzw/gT01ABwOBSA4f1Ao0vjbH2DfHMbZ2UU8vH4c15fXtgj3Z3F5Nonnjy/ij3/6OM7PgQ9AY4PH6AI7IpbVMV69Wcar7+fx7uY2buZvYrW+idVijec6dmR23i9jcX8Tayy/AMBwm6sADmUnjl/zOVZby53hpnMJMMb8ZvxqZZmVYn7u0dcA/czgq6Ox5XSx0o3rBQ3NWIABgMcODcwRo+Esrq8fxnQ0ljrxwdVZ/NHPvoyriwu16JYiDsYQtqvqkC6wJaGQzgnnFBpOZ65jXsfKuQHgcSil+oBVLMP+oNxiDHTNK+UZR7ZroBsSw9FQZUjDUSr3ALfDkVqypexSzt+gBoAF4PX6voYY4nleGAQlABRg6zpKQOUjNliX4qL9wXOS//lB2XOe1npdThL6nSaibp3U+2hhq04AKTrL9cevxWAyVlh43YbrTEUXqTDPjx0rDt1uuxN1lRWWZt8tdtwqlpttDfdRADKvAK4UzeiaJKUyb+/iF+YXx4EWXp2nyubbKHNW17NsdOZaJEUiI9AbyEYvhW1RFkvh6W0d9EsLPNZc5x/OaNseun1XZVaCsVyfUOdxfnEdZ2jcQuwW30MsVyj/trHfMv9RmQ+0/wwPjd3sG79rpuedePnllzEejNU+PlQj8UAqSLd7O/cSgFxs48+fP48vXr40AC4K89YC/Fn+/dXudDsC7Qi0I/BjRqAFgD9m9NrntiPQjkA7Ap/pCBz2h+Or717Fu3fvpPComxoTdg06zgQD6LBQfvP2rdpX+ZoFjRQYqTTzAgfLa1GFVHHcLWJ+v4j3797Fhw/3Mb9dxv3dJhZ3q1itqvjw/l6LRZReLOBGk0FMyWO6OovZxVk8xQY4m8XVxXlMZxM3NWZ2mDok0gK7QwXEclbWNNZ1VgL2e7aQApoGaREF0JRsul4fWxhrtKIec6hfAT39hmqH19ZiFiCSGV9H7HnZ41EWc1pgl9/K6eFtKvgE39xVEp3MGGwq8MpUFARTntXH1uQCB2VpzaysKosbSplBeUwpSRADyHZTbV8WXzTzFHUcU2FZIGFdg9wApbU6T4pLq3e8rWUuEH4/lrVbACEtwAAAWeSqXXS7zkWzXdZ7zGK/wNlisdv1DmpKlhLwEHF/dxf/8A//EL/61VeygXbDtvSiaCpjZ9jpgLkTLPV4lRITHttTE62BA4UEBdxYham+gnr7+LnHJUtSUCPJOukP1H9FAelJdYxBTAzOAA8UDDBvBCTI+sPO24/JdBb98Tg6/WHMzq7i4fXDuDi7in6nH4PuVTx8MInHj8bxs58+jOm0G0dgXW/gsetYUXu/OcSrt8t49XoR72/u4m7+VgBwMV8RYhYH7ImrdWwWd2oFXm/I/XNTq6yk5KLlcQAGoZ7jA5uw5kWhtII3ZLOdVGrFyg2W47rgsXdm4yDIJ8zX6HSiOhykNJb1XnZLA7LBYBRXV1dxcXauaxBxAy+//CIeP7jSf6PUkwJvSKsqllCUu0PDKG0fINy5nobgqWTM6wEQhzISFZIwXxO4CbeVxyZArxXCx2NakgcxHGIDHigjrpyrk/FMGXCydQP/UERnBmANALMluKhA/dxUFwJxpepzvqeuQQBA5lECUx8FrjFcnxL66lg4e1MotEQTFILbuP4o/055jAn/EgB6fnZlcZWSWOPk5lyAmstSGNtDbPco4VDyVVL17dZWlWIfjmoTKwBgBew7RIXwVnMHkArY42YSauxjbDe8zl7gkOsA2XrkzrIfgm+brc/NRo4rsE43YjoeW0aLeVsUir1DP4F4xFDnF+dw5PEaxWw2EmwvFm6D19I634/7JUrFbWwyK9Mg2PusXMwsDBqOJir54BrQH01UODIeT+Ls4SCePn4ag95AFmBa7ZmXitE4dnTO88H1UBC737cC8MULq0FbAPiZ/uXV7nY7Au0ItCPw40egBYA/fgzbV2hHoB2BdgQ+uxHYV/vjd999p0KFHwKA6LOcZ4RdM+L9+w+2XqqZk7D2ojLzAlIQp2+YxgISAcR2TTj6Iu6lAJxLBQgIXK+2cfOef1exWi5l79xUtJRWyo5DBXP+cBpnM5SBD+L6+kFcXV3ExcVZTGdTqXKm42ynle2W0o5d7CurmaS62RnqAAQppZBCKaEaMIjGzqblVQv3OnWOpasBYrHiatEt0JMFB1iA/wUA2A3nEfJRwNNHALC24PnXeAFXVu2kmrBp2S2L/VSolSywYs8rRR5W6KlSU5DF62rAQlEalnD8hipRD4pUcma7b3Ms6mKEk1IRZWhtq2w0dqKuYdErtY8gjTiLQQAAKWFsGqiNOdIiV05CAc7uIbpO+Y/OzgrUv/u7v4+vvvra+xSUcJw+GuZmfVM29oZisrY+5l9Ngx4lFQAJyi6ypKFu/e3ouNeA0eKo/CjKRgMYAd4CdUubMsqw3gkAYtPsYV8cDmJ2dhaz6ZnmOABwfHYeo8k0RqNZzGZnygDEEnw+fhTXV+N49HAcX764jPGY3E4stANtb4QzAOebvQDgd9/PrbQVALyN+d0idtU69qu1yn0OW+Af6qa5ykBUcFBta6hX58AlADzISmkASCMyjxcAVOZfASk9jSGWy3JjADgvYBc0vjK2tpxuUXrxfgkAUffplOr21aZ6ffVAABCA9Ojxw3j26GFcXl7EeDYW4AEqokcEAAJzZOUu1tIEgJ77hsLkQ5aWYGBnbeFWvqikplI38ljbhG05V5FERExQsk6GPwgAaW7uoyADAOa2FchzAoBW+7GfVhNbAZyayfrsAuIWMGirMI/rxlHq1yR6jckt5V7XbccGgNlGVP4tylsBOACaVXIpn/T4UMiTAE7QV/ZcABhZsGToVbFZVzpmAoAo+7D1bqrYb/cCgMdY6+e7I78p/OnrwV65hUAxjg/AbLXeCCBarQyM9baBHWkM1hwiH5FrMuedjiG5n5Zs6tomVSL7bPXyaGh1uFrjuYE06MWIaw9qzeEgpmdkSBq8Mb5AOcFNbhwdI+7mS2XYYt/dZ6OxVMuKFDgKADoJgJzNKno9lLp9wcyLi8u4fjqTXZ85ADzsd/N9FFKJBXyg8SgAkmsiJSBPnjypYwQ0H1oF4Gf3t1e7w+0ItCPQjsCPHYEWAP7YEWyf345AOwLtCHyGIwAAfPXqlcBKaXsseWBWcnixNhjY+nZ3dx+3tzcCO1L+7AnJtw2ShRlAiAWYwRBtn1aVYAUEHqwWq5jfLuL+ZqHygbsPy1guVrEgn2yONXhl+xW5Uft9LKs7LQYV4j4eqT0YUPDg6jKm00k8egQ4GccMheD5JLpkEqq59aBF4X6blkVAm0CD7Ygsxlk5dmWDNQQr1r+mGs/R+2kPTYCGgqSs3LcdAJW/THNeDYMYk353UAOkTwFgPd2K07SggQKQ0tp3shAX9mRwwesBdZzBlfbFtLDWGWGN8o+yX7ViKJffKhgoTaoJTsv3CrDQIrUBAAsUK5ZmKxydUaY5QJnDaKh5olKJbG1llHbyahp4COJ88toCd6nq22MVJaeRHLLtJoDVf/e3fx/fvXrtBb3c6gabel4OkUGfqWMN/bLUoxxRHtvvuuRA40eRwEdFL7Zs6vG5PVC+5jgCmAR29P403DpNsGTIDQZTq0WVdwcA6kn5Njs35GMuUgByfvUgpmfnai0GctFACiB8OHsS11eTuL4exosnZzEYHOJICUIBgNiBe91YrHfxvRSA9/H+dhF3i/exWqO4vY3tZhXVeuV27/1GAHCxvI/VchFdFKQcn8r2T6yQpfQhp2OdAcj76rGZO4fttSj+CjACukjt1uvEaDh0FiegKPNEpRID0jcAINcX5sXDhw/j6eMnAjTkFKL4ffH4STx5+jjOr85jODgptwCAGJKlZFXLL8o+q884VmJGfF+QymrAAgDJnyvHi59xc4CPuu1WbbRW4ZFJCACU+m88jMnUlm4+DQCzEbjvchBUx4CoEwAsbeaGv6fzydARG6gUgI1zXkq/AqEUSZiAr6bPvr7Vtt7mnG+U1+h8UHGHS1JKvh+DQ/Ye+X77He22zvcD8tkGuxEYZCwBeMxxl3KkUpDDxfMpdOlupKrEqkxeId9z+68zJefzpUHsbi+rMP86vzHbhO301/bpuKRiEvhnQDjwnYPo6Dj1cb33IgZdl85MJhR8oPR2yzJKTaIjRlkUBWzXdpI9usXmi5UZmy/AcR8owFHr6QaKxkoXAavAuczqZlI3pDA/HGM4nGQxUieePH4aL758pGsdH0BMoLzVp9mMTnHRwcpYPskiBAA+evwoIxjyxk8LAD/Dv77aXW5HoB2BdgR+3Ai0APDHjV/77HYE2hFoR+CzHAEswN9nBmBRABaY5Gw0K0Nsc+sL2ikvcL3W14ADl2hYaTYYAgVoRsXuWcVevkKy1mwJgwSxUNqsKuUkze/ulFM2v53H/e085sDA+SruF2vlQ80X97HZbaUaKmByOKDRcRTD/iAuLmcxnk7i8voyLq+v4uwCBdUkZtNxTMa0Cw+13CxVDiyaS8MrW9YVLEwAmFRPGp1ckHePJwWfHoeKK1uGpRrqu/xDqqHMSdOCPYEUCsAaaDVmWLEgaqAKXCo/TwVSAWM1fCoKwQYgqzbO2LJlL624jff59HtNuGm1offfltcC8FxaIUDROQG62t6a76+8tASO5fG8tZQ4Q6x32DXT7peKGKCNbY0GgLI6Fntyqq7KeAngAOl6EcNeN5bzefzyn/45/uEf/jHef7h11tamqpWNzt2T3rFW/UmUmJmChoM+/v4vg1srn2wBLrDVY/6xIrDerhxflaFg8wMe98CUaYdmPsgO34vB0MUD/dFI5QUCPd1uTFIBOEyl5PnFVczOybsb6rmzs4u4uLyKR+MHcf1gGg+uBvHk4TT6vQIAseSnebQbsVxV8frNIr5/u4gP98u4X9zFcnMX6/ldbLfr2G7WsVVL6TJWy1UsFnexWi2iXwoWsOEDijSXgKFZBFTnRdKo6zIGxgolLaCywA+uB1W1SaUVY+IcyPR/p0XWr8kdAAAgAElEQVTcjldVqGCd140Dwxm+DwD84vkLHY/5/E4FQ08fPo4vvngWDx9fp6rL7ck6TkcrAQvsLuUShl15LAFOAoJZLCFY9bFqk+sIHygP2Y8j5SFZAkKOZQGAtMQCAOufjabKeOOmgvPeuEbS8ux90zUh24B106HTKOrQpIzoDTm/8k/4zCVsQndAps5ZrjK6xOYNleD45Pme564hKDb3LAji3x0RkFVsd8C3rUE84I9yjd0xNps7t+1une9X2+HzmgRsI7dRAFAiQisHHb1wjOUeWMjY8mmIqrmw3eqxavxO9TPHh3NPjdh5zam25e6Hf6b7MmSrAmz3O7cokxfas4IbCIzqj+sB4z6dcGNoLMAupSoFK9wESqWfmu3ZP+zLuc/ASraL7R8OpoKk/B5D8Ui+pn8/8L9j7Deo/igacr4lgJ5jcnZ2Fl++/Em8ePkoC1Fos3aGIBZi3RDq0nLtCw3bqObh0Vj23ydPn9TZmroatgDws/z7q93pdgTaEWhH4MeMQAsAf8zotc9tR6AdgXYEPtMROB6Ox9ffv64VgCzeip1UUAQzboIeFvRAuLdv38oGrAy3UiSBdWtQ4J9VIJvNOoaygaJO2ylsnUWcYBFKiT2LSTdEShl4t1Re4P39Qo3BqAFXS8O/BTbi5VKKFNnIaJXcASKGkvUNxv0Yn01jRpnIxXlcXV5okfbo2ZlsfLPpNKYTL8JQJ6FAYmXWEZh066edpqoVre1ZXUomXDFpxRrQIm2hgmtDEN+/DgCLtbdAPbV0qisk1TBZetFggPmfJwtveS7/luZTQvgFOLLhVjY6va7BlFScTVVbI0/QhQReNJeCCx6q8oZUBRrQnUBYXWLyETDMY5qvTVYXYEiAeI86kQZP25EBGY7SS5t4Ltqb2XunMTBQG/R7Meh24t2bN/F3f/u38c///MtYLtdaYO+zUbjYmy38Kqq/o1s205rbtGJ/pOrLNywAsMBQINKnGYkqyEiVmUEvAKi0r6KCYuwd/i8gNBwZHIzGKjE4yCrcjfF0FpMpxTeXAmVnZ+eCfrQEo1o6u7iMi6vLuB7QjjuNy4t+PHowjl73EIdqH93+6CR3VDv3Nt68XcSbD+u4na/jdnkXi9Vd7LcLgZ8NBT+y2t/FYj6P5f1dbNarOErtBfxwAy7/HrINl/0rmXkFLhVYWm4ITCcTjbevGxwTg2OGhv0SbGs0TUtByYUAkN7vqfABEAMcury8jOdPn+n5y+VcIPn68kG8fPkinj19JLBPbmIB8Op73flcYLt26rNwzmMBgGRslp+jACz7gwJQ2xqhGwkFAHKD41MAOBq7CAQAOJ25zZVPZQDKWuoYBFnYUwlINiZfk23oM9jnJOq+cg7xnr0R793IgqsnqyfloTTrkAGoSxZKuV0cKXE5qgvc5TalBCghXrG+71cR24OvodvdRkUdAMCDwvq4uq/r86Wc537nBKjdSrCM569p+t06u29X2QJ8j20WoMhlc3dUUy5lUmyj4wQM+zgxgLW+qZD2eebGfiBI5vsgx+gOGDOrKsFwo3Gl7D+y9WhYnoy4+UPjMtdhbr70rELt2YaubEHUhuT6YXVfr61g3HlOdLihAWUs2aMHVMTszy72qB6xQqeSWc3l1d5t5V3sxmN3f/d68fLll/GTn/wkzs/HsZF6kt93ldqCnU/p47o7knfalfKv2MMpAeFTN1TaDMDP9C+vdrfbEWhHoB2BHz8CLQD88WPYvkI7Au0ItCPw2Y3ApwDQTYxWlRl08Gll2Gg01n+/fv0mbm4+SAEki9/BipnRGHUOWUioQFZSEo0GI72GMpt6HS3cgEsoUVj0D/qZuIeCRIuojT7nFBWs13H/fqEF5e1yFfPFQuBntVjGZm5L425NrtguKqxb5NtpAc6ikFD+YVw+msZU1uGzuLw4i/NzrMLTGM8mKhQgJJ5F6hAVI4q0xiKVBdp+7X0vij1Bg5ILh0IyFYDFAlxbSBsKwNo6mw3AfC0IdjzZD6WsKbOvmfl3omF126osc7x3Kv8KsGIB7Cw2ihUMKXhcU/XXVAR6W93I676MtK3pGCVIa1gTy2tqPBIA8q+gVc9Wt9Luy1xhEb/boTqrZPs1gOtpeV3yzgBETcjWhH9FJQRA6xz28c1X/zv+37/5m/j221exBUZUQGVbKJ3LmGChVlRm8GCtDPSrF3uwIWDjlCfHrKHGFADMwgaPj3PLsMDyXCkXe0CBequl8mMsBgOPCTmVaqam5ZdWX82ffozG0xhPJvHw8UM1kgKosfwyboPxJKZnZwLaj0Zn8fB6FhfnvXhwPowercufAEC2mcbSDzebeH+7idv5Nt7d38Tt4kMcqkXsD6htfU6u5rexvLuP1f1dbFdkAK4a5zqgxGC9QLwaLCX0LGq7MqdRNvGxAQBWG4EwNyQfdH0QAJSJslhZDdE7CXl2lLsAcvdHwb2HD651HIGJw9EgLmbn8fz5s3jx/Ek8eHARs9k0rzku30BBdrKQwrRsCS6wifO5QEtZj3M/OIcFbo8Rg7ShF/UacsTa5kuBxHigtuBiAS5trgaA2ezL9U0Zlh1df7DBc6OBxxS2f1IEZvM1YJTna1KWnD+3c8utznk8BJJarVe+L6guxZ5V0UUBbDDn+VnO8+28ikP3ELvuIY5kBiqztBM95jYQrNc8AbwtJbeT10UpCjRdV5UzALeoBSuBQKCaSqDIzqQOHavs3gUaWPcFenXtN+hSsQwKQK43atTex6A31BhyjvA7QgpyGpfHnD/dmE72ur5wPnGdxlY+GGKnxpq/j/XSCmDOVQDvar2N1cpKzkrWc+ZyFg1JYewbPewj49vv9AS8lUEoFaBvoKjch2uLWqGt6ORYAvtQnP/pn/6ZIB75mnzPFuNKCvYCflFdsqMFAJYG9WfPnskGzP5lbGqrAPzs/vJqd7gdgXYE2hH48SPQAsAfP4btK7Qj0I5AOwKf3QgAAIsF2Ko9A0ApatT2ySIKe9ZBNibAzffffx/v378LrLjEVbFQlCJmCgw4yCaMHZCF2eCI4gVrV9piJXZxGLsXYwctwAco4WRhdVg9YIAF3fr9XSy3VdyvVjFfrQ0A58tY3y2jwtK4rNQqyuKURsk1djdy8VLFdOhjF8OK2Y/xeKB8qImUgrMYTkbx6PED2bLOprOYTSYxGY4EDmVhReG4z5D9zP8rYfvFRHrsnTIAVZRQ7KXF1af2zoQNqRQTWJRK6RiDzB8r8KpAr/I6da5gARbZdEz2orLrUGzlsSpwpgnRCgys4Vi2/xa7HJa3WsGWkEblKQkZm9lkZQH7KQBU8UPXSkkUToCf4dAAsKoAwTsBQDmMWXynolDQ8Gh7eVMBWLbN44aVMmK/Wccv/+n/i7//27+ND+9vBR7IjBwoQ+1U0lKzlHIcmgC0oYQ0BDwVs+SL1MfPAMhWQtvbca8btgAurPoCZPey4AR4CgAaxGA4rgEgZQR6HQAz5wuW0QGAYxbjyTgePX0c4yHzDwBoVeBgMguswd1hPx6TAwgAPOvFxawfnEYCgL1UANpBLvXR/XwXt/N9vL9fx+sP7+Pd3ZvYb+cGgCjAgOuLu9jcL2J9BwBcxP7o4gsDf8od/LX2kVOSotcsxyjzSvA3C2OK7V0W0v22hs46rxMASvmWmXy8qCIDBhQ9kAe5EwAFAPL9y/OLVMgdlAE4GY5ll/zi+dN4/PhBXFzMXA5xCOXtbas8E5kjlFqkGrAAQCsXUaj5erITEDKs0zE+HGsAWKywKBb54OdkyQ1HlEh0M1/OFmC2VQCQMDo1GVvSSwttr5+tz9igB9w0caSAcyHLDRDAme28nnsQscz2tE/a2XUdq9qqDao/HgbU3wXKX46pGtQFPPeyaPOaTaqtvEiq3IddxelJyQyESwi4lnrPOa+8DxDLn7YErxbOANymyhB7MfmBvBfHTFUpnCOBldn5nmsadIkW6HfjuLcqtBdWSnO9G1GYgjLwGDGakBfK+TBK9WQn+jXk68YE2AegPRouupAjMwP3Vay4EaRtwaKMpbmK5ZpSG5TPgEbGw4UuUvTljQigqgCgckKzFX3n19HPpNTtxLDfswK+34/pZCYVOsrcv/zLv1QW7fzuxpmH0fWNq8VK6j8UwMv1SnOGeQTc1jj0etECwM/uz6x2h9sRaEegHYH/kBFoAeB/yLC2L9qOQDsC7Qj81x6Bw/54fPP6jSzALGBYzDQVgJ3MAGSRyOKFxTqPffPmtcDZQQpBL4Cx17IYdlHAVnBngO0KdRbkQqtqGW8NRaRQc2lEH1Wc2kaBSBZfqICBYPoMkN+gQiGna7GMxf0itqt1bBYUhhgMLrB8qeGUogMyyXax3rBY9QJZjZ+oOXpdt0b2ujG7PNPic0Ju4Gwqi9/52SzOz89iOp7EaOwyA+AnFjTBKpQbgCdlAmbeE68rJR1qEzKzyJJigW/9kzLCsP9pUQrAsDWRhbGtsYyTVYjFjsvrmD05rc5A7JTXx8J0c3D5h6BNKjUlIMoSjJ7GF8WMlXclK1CHQvZew9sCPMoiVVABeJIKwFJqYcWdN8mgzvlcKuSQgtALeuYJ77uq1aTO3GI/pABUJlpXdjtZjst+scinfVNFEjymL+v43c37+F9//3fxq3/6pcDfZruTSnTQGwlWyRbZ0OIpw1FjazWXLdxFJVhMmR3NDYGBtI2ybYyKVIkdN9SWHVapjfbhpLAEgmiskkwMhpSfkA3nYgCyKrH+UgCCCnAwnQWP6Q/HMRqP4+HTK6n/KAQ5m57FdHoWw/FEdnoe/+hsGJfnkzg/G8bZGIRiWIGV0Zvm/at2x7i/38bdYh93yyre3dzFu5sPUVUfpOrbbNexwVK/uI/1fB7bxULtpzss+Fkic9yjIDNUIjeO99pVLvORYqrAYwES29c5z/nQ+Kfaq6goS9EOR6JWVpa8TSCgchNtl5Q5vNeLycglKOToqUl6NI7r6+v48ovn8fzZU6l4CzTjeby9ZwzwjxsHjixQM7DaZ7cGvXuyBsmkS0VzOa/y+sOrsM9qEE9QrBsYKh5B0elPlZxwvUqVJ62zvHtRiuoyRxO6lKDdOAy4pvlI9XWNsLUVSzzb2tv5unfAoioW6GiEGvAfNgb9xZqqeU10p0sp5IRNW7Egup7fyGo8cg47F3N/3EmpuVquVXxB7Nyy4ti54IOCDJS1zgvE+kt7d08g7HCgLIfj3tXrAyHZLbUbZ94i+6AKHM5lekyIhehSEsVc7iv+geN7xk0YlK49YhuOUr1yLqhVnrQ94GdGJBy32lsBSuy1WHpprWYbwHr8Nz8rTePAScpGihoZgC9gXQqASjlQntWoKLkuW5XoY8FNFRefUPrh6zFgn+1cLpfx+MmT+Ou//itBvdubdwkNyT+spEDU/Ol2dB4NpZo/Oqcwc3TJAEQ9yLW8VQD+1/77qt27dgTaEWhH4D9yBFoA+B85uu1rtyPQjkA7Av9FRwAA+P7dh3j37l0q99woW6yk+8PGgCOtc7PJNObzudpYyXlDMeRW3WIfNRjbVW4bVTVCoz22QJii+GKRpfysXmZOpX2wLJZUBFFKGvTfDqwvWYUUhvA1xQa0B6+xgKESXK+lBlkvHc5OoQi2NS2uCYPP7CoytrpUzA670UG5MwQ8DONsOtaibXLeD/b54gxAM9P3xtNxDLGoDfoxnjivivIGFJEsdjsUNSSQOvZR3LAC70b30DVcAkQaS1jNpEUqcApLNTCNr1GoWM1T/3daZ92gqW5TEhq94Ad8ZAOtLJAouo6H6O8o5aCYoC/w1syvMwC0BdeAMXMOpQDkNXh9wzpggaBYyQNMMIbSxdtrW3JpAJYqsNePJVmNCY54PTeeFviIEhI1W4LTtGtyqpVt1uK724nvv/sm/u5v/iZeff1dLMmyW2200B+NzqQ2Bd4gkeK1zUsNDztdWxAL4GzmnGku7kN5kMqJkwhLdQu2KKNUbTQAW5XZbIu2+sstq9pQLfiHw5lbeo/d6KMgGwwFAAcj2qqvlIvZI9NsNIrL61mcX5w7A3BqCIjdEdg8Hk/jehaysJ+jhkPJVfavOEbTQkv+3e3tOu5XQPJj3N2v4/YO+/xrWetX62Us7xcxxwI8v4/1aiXYtScXTu2vGyaHVHwaz4pCBFqmDW11DUhQKMVvzgeuEx5clLInS7V7KIB6LpHRcTHfEjzH8lmKM6wJtnV21EdxN5D6VqriySQeXF7Fyy9exMvnz+Pi4sxqYsAX87TqqqCBuV5R9JFFGCUDD5Cl8+tAHiYg0HmB2EcBloc928J2kWnHXAUA+hjrnOjZaiwomdtUFKtsH8I6lbFI3dWX1dXWcZcmHQYHNY2jmNO/qabecZOgvuGR75VlIAXeM4+BYoF9t3eMIzcbUBgC/HxbIa8NKSA8GOKtpZReKgdvtzZAlP12h1V8Hcu5cw7Zp60Eciiyeyq0UbM48zncHuySm75Uf1L8CfS7MIPjoAZeXUfI2zxGf9iN2XgSgxHZmJ2Yjgep6MPGi713ILXrdDTR8R5MsgwIyLg/BqUdXMMB/ALPG+eAuhl6rd9R/MuIsf2ct0XBKtB3yPKp/H3V7biFvVyDirK6/DpnXwGzukmCtLDb0bW0AFpfH93gDATkXCH77y//8v/RXL69/eCm8y0Kyr1tx7rSMlbYoInAAHI6E5XrIvbfZ8+e+nQoGYAlGPG/6N8Z7W61I9COQDsC7Qj8+49ACwD//ce0fcV2BNoRaEfgv/wIYAG++XCnYo/FYmEYkBZgK4tWtS2SwUAVx+O+/fZb2/0qA4AOgexaKKe1LwGgSjXq/C/bJpsLaGx5zoCTN00LZRdR+HEs2IvdFvUZ35eaRZbFXSzXLjHA3rjdoHCpcgG8khV4sfD+CAhmgUi13ka12qr5cbMBoR2D6PcddkhZkFkHks/Xje4IGx/h81atsJCbzKayEg9Gw7h64Nw27IDAQX6OZXA0QjE0iBigtLECUEodQTZysDKLPsGTkvDJoEvABJNTEYeEi6Xd13pCL2gN/KBXGotSfpC5dqUMAUWXxjwtjwAIG+JOeXkFbJyUW84P1AfqtdKi3MgDLMjiyOumRZbno9zTGAgA9mK7BsDYVodFr1jx1HTayI8skK6ccAUQl5y2777+WvbfV998axs4Nm8aqHtdt9YeDaD40CK/WK9RIjUAYPOEFphWK3FphsaeLLbk1lUj2lrt6Ny/k10ZFSsiQ+aoxkiqPSv+UAD2eoagA5UU9AX+ZpdXMcbmOxrLAkwZyMUFhTWzmExmcT6baez4nE6mcTnaSzU1mwxjgt30JF7MAohKgKbaR9zfb2Kx2cdme1SL9v18Fevla6nglstFLBcLZbpRAkK7NgpAVH+ye6KUyxKQimKQyopSynbK+MlGSw4ccDAbo+F/VuzizUy4llAD6MbUcEGGVZ6AMinkpBrF7gnE2QuEAH3Hw5Gs+soXZS6NR3F99SBePH8aTx4+jPOLma4xalcF1h7c0ArIoa22KABlh61vXIhtWlkm4M52cv7so7PjeAKhsNBaxWjQXbIlD3Wjs9Sv2dBtBWvH25EuXmW6MREOeZ0j227fNzRneICPzBVeg8f2e7GOe6kKUc32B3kjpQtIt9q3txtKJbvvAOOBhi7b2G+Bese4WSxduMSNj/Va10MAIDdf+P66cvYe2wU45PzfV3tdD5hjBdSWWAbfWPDNBXaEayTz3E3Nxyzo4DhS8kKsgks4HJswiOnEeZYoJxlHYF8P5TRfqxm7I7iLFVi5mlL3uUADYKkoBxV4ON+QMS15tC758PyzOpOWccCbv8f2yTadGYi6fmazt637eaAav4+YO5q6zKXM+kN9qOsVNvhUd7q0yDcq/viP/zj+7M/+RKpaQKvy/zZsm6/D/oXn32OUBLUA8L/8n1HtDrYj0I5AOwL/KSPQAsD/lGFv37QdgXYE2hH4wx4BAODtzQkAlhIO23q7Ue3cElmUe0AwVBgAQC20pHiwmo1FPQtZFvJe1K0VzFXb/1gPZTlFAQBYrYqayKTFlsbSqsnPtZ7CQtenQABlkCkIr7s5ko3lhbUsaNVBMJC2YBR/FB/QYLkqC+PVVlbIzXItZdR2dVQ2GGqyTUVLZlrf1F4asTlsUl6TyAxFDIo6FEGUiEyBfmPBm/FoYkA4HWVj6TjGMxbKE8MebG5kWqE07Kf1eViaQa3+413KvjNWsqg2bKgCXCCBtDp2dqibnNGIosgKFz8HNc+mWnv8WOSW4opUIgFCKlRqajK10gawo2OUgEZZczUu9PHT8RHU7MguB8wwefPPmQOo2JSRtwEkGbBxLFHYpdRQ1kLUkPoDpgFWdHRzX1BWIut59c038b/+8R/j9Xev4n6+jOWKnMc9qWMCHGQZAqGlRpQH2ttJK2v5aIjn6u8B6JRrlhAQwFKrchRvdvrzyupBIEaBgF3tD8UgjEcBfSj/AIDMB1pgu8NBdLooAIdSAI5nMxUJAPgG04u4oJhmNtbXKNyAYLTO0rB7OTwIrEyAygnJLaFMVZ0Ua/3YHzqxWO4SAO7jfrlWHtlu8U7nggDgah6r1VLw7+7+Tv/d3QHIKXWwUpPsNIAhcFXzAYCc4IM5ByysUJYlZNnvma+lxdVQXjZpHU/soQfBJtSyypZs5GDqmjIEtPpag02U68sUi2g2dqMku7q8jIcPruJidhbjCbCJ5tiOYEv3YIALxtf84jgC2UoTtKycLtFQxECq5kqWY+9oq66koMQEpOJLAJBTSZtsIF7mflE06waI23J80yJzAJWxJ5vwCXYOUJBJKWdgznWM6yRKYU9/clKBjbwceYXk2G1ju4zYVpViDtYbYC2waR/rlZt4b+4peSHDD8C+MwTNHDsBr+GZrhXK4MOuy/6jRswcw1DhS6pmc58Nxv1NMmCdCerrEk3MKKS5yTGeoEwdS+3nGx+DIPOSGyYCwlIwUvLh5nSrbDOjkOvX/hDrjQGecgfV4Jt5ftlqTMl7AYBFCV5Up+yDWuGzhKMUe6hdXuDO4LIoAD9V/7GfQL6iata/3GBSwYjhv/Ir3deu84Fr+J/+6Z/Ez37+RzGf3zl/c23VogGg5wIzUsdVSuBWAfiH/VdSu/XtCLQj0I7A7+cItADw9/O4tFvVjkA7Au0I/F6PwH63P97e3MaHDx+k7CsAsBR7oKxiwVWKIUaDoRZsr169EggsbZPYwpQRiH1PygwXiqB6KTDnUyuwFmRSxhX7qfRtdcaaFmhlwSh46EWoVERFFwhAk6rH4KaLKI5MKBZ+LCYPW0GqDflWlCCst7Fl0bgGAO5ic39Qi+OSfLRcTHohis3tEKud1VAoYYCdUnso9N22v7KYxh5mm5htblYx9ePiHKXgKEaTcQz5HA8EMcYzL5gHY5Qszo2jeASwqBINVDO0iTay62QpS4mROxUOUtNogZvlByXkvoaAUj5ZmUX6mAsZjkE5AGBgcyi5hQYnWjhnlpjAb3domJKzGHhRN+MCPBpzo4DiYpfk+NEUqsW0IBsZYpLkOSdMJTGZJ9jI1VNRSAICCaaOx3j35k38+quv4v3bd3F3v4w51u9UANLiyXG2ldTv1cFyLUhZZoqLFmyvzNIF+M5wqEIaWamV5Yd4x49RdhtSp7Rey+ap7EjDLAFy5Sqiwuvq+GGnBIoBAFGFkuMH7GFDAMbTi0s1/E7PZjE7O4vZ1QOBPubEbDaLB1cXsvyiBgMEPhh3Y9DvxmhAzUIZrAIA1QgiAMg+rNbHWG4Psrvfk5O5XMWRzD+UYat5LFfLWG9Wcb+4i9u7u1gu59FR6U8qqABHNLtKEWggyDwp6lHmloonUGdltqPbnE2YVSJSrJddijP60SU7tADztNA2FZmHQSf6ytnz+ULmHwDQisiJrK9Y71GWkSEHWJNyTVbNXcQ+bdqotrKYxMPkGcvpYgus56FuPCiz0N8DTgHjXWahyebzWEVFks05c68BAZswsN8d+KYFeXc8Vuen1cMCfCMUdKkMBAyRpSfQnpB7RYEL16W1tpMPwPZyMc+8Ox+f9ZpjxDmKVRbVq/fLczSzLfOcKpmIXB96o2k+zio3XXPzpgr7QUar9odzEbUqn8BJFNjkeU5sWwWkj4b9OL84iwkQNqEfc1SZqoO+ohSkBkaxjJpS4NWWb6k097vYYtWXChH7+U6qYJW0qNU8YweyYEQ3dbqloIZX8D47989t54BQR1YY9EnRmGOr8zMV6s1fwgUESiGKBVjnNIU/hn5qaM9rlOGg1X+81sXFefziF38Wz188i7u7G6l8UZbTwr3FtuyLS1rMuSmGyvIoJSulNYwlGYBPiwX4dF1t13G/138ptRvXjkA7Au0I/P6NQPuL4/fvmLRb1I5AOwLtCPzej0C1qY63t7dxc3MjoFfy9dQALLWWgQALJBYyw74toTQB39/f13CvFADQtqvsK1p8AWW0V+bCvBQ7lIUoSi3aFa0uLGuu0yJaAClLFwxhSpFDZomxNB+VhlFXaSi9TgowQwBEOIABlB6l7dJArxK8W8/Jb9rGBtvcms+Ngtyx01W7KubLpYAfljsW26hulgTR54Jzv2WBCjBkce7DLYCGAiZYXGL/pDSEBXIvukMW1cOYzAwDByOywlDQoKyZxoTcwcwfROl0NsNKapUeoAQwRHYW6iLUQrxeUocG9DAQkE2uM4pjgR2olKRoIYuMsH3KBVze4aKHYtd2thhzoJ8ZViyUvbQ1VBGEheNVVn5KkZb2wVI6wuO9bNea30rRzNmSPQ8LqBbsVux4myF2LmtA2bcFMHa6Mb+7iw/vP8R8vghyH7G3Km9rj019q8xJYDVvBKhV5mLDmlwUowWQFqUkdl3VCaSiDgCoQyemRQJYgiSBLlu51fKZAJAR4/irBIesPzSJe5RPpQyEVmBnAEoxenkRZyj+zs/i/OIiLh9dZwtqXwDw+uoyJhOaZkMw5mpM/hhwBjFaAYA+CpkKTjkAACAASURBVKqfOZDFRgMz4xCxqo6yUTJvF+tldBbMafIxF/p3vVnGYjGP27tb2RcPKstBTVa5KAMVGQq/BIAAHI9j5gACbRIYAtFQ5dp6DUDN9mA1/ToPM/aVLZ/K0GPcTmU5ug4MsZAmZMIi2rd9nrEYjyexi52aeGXHL1ZN5htQSdbhXg1sNCpZ+FKO4Un9RauxcwZdtJM5mkMg91HXDR3zbkS/25dSj7nC9akg5GIBNeTzeIyQqKXqSxEGAlklFoHj45sG6w1lRsAqt+1yHeGmwu39PDPk3KqLevQowGcgtuncS70oO3UwDswNA1+A9VBWU8cn6BxM5W/WLmvsbX31nOFYcu3g2HBMpgOX9QxpOR4NY0xDNUUsvb5yQ8fnzGMaekOqv9l0IrAp+zbXblqwlV7QjS6HmzOG60jCSYSVKsQ4Av8Afi7rASxLRSqVofeFmzZbVI5SOhomk8VntaaLPHgOim4VVTHW1cnyq7Zfbh6k3deq5pN6vfwyLjekNAfCLdDal2P49wQAUwVPbgE35O5pmx49uhYAfHB9aQXgwd8XoMWWndcxocSj8wP5kPo7MwCbALBsU6fNAPy9/1up3cB2BNoRaEfg920EWgD4+3ZE2u1pR6AdgXYE/gBGYF/tjsA/FICr9cqFGZu1VG9WgNFuaADIQhIACAh588bNwUXN4wXPUUoRFjoK2D8cYrtwiQgfAkMJTmpbsPK3yqdtdAaEmaWkp54AYQ0Lxb0AN0Xp41+DFuAUaAM4cfutyyGyrVUW2LT4YlHVQpJFufPQUAkut26bXCzIDlzHbmO4xCIPuLLaEq5/jCMKKp63tg3PajyXlQiCqiRVUfIu4WBFjGIKdyCwYQQ0Yr9ZhLo9F/UgChtgxezMYfnKCRsDCvmXRTpgqS+YWApTKAxQO2ku7vn+eDCRZRh4ybF0m68GyeMk23G24AoUWMUjdQwWWyngPG71wrke6AgAaLFzFzWoF8zZ/Mrx0QI/waGeWxp6vRlu1s2PcpwEUrB1VgKA27WLP1CordZVLNcGVtsdAJccSJpByabbx6Fi7pUO4JOd2NlvbiOuVanZSqz5QcGBbMm5rceugIAnVmlhBow4z0wWUAEM7JscTwpR8HCScTeS/dFtvwCUfvTGw5idn8cEddtsKgXg2fVlWiqx/E7j4pwMQNqggYj9OBsYAOJkdo1LrcWsAaAVgD0BwM0+pHZdbpax2iyDmtct9tE1cJ9inHVssAHPsQNTBlHJAs/cl7lcOX/OX/NYZeygbOZWj6mhVgDZLbSuMjUElG1UkBTLaz+Oh0rjBfwTtOZnCVOlFtMNA8A2++y7AAwhSikUU4yvCmhUnnOaJigANUgAM/3TtGonxDURrPPsAH3O4HS+H3Nk13V2pKB4Rh30s/1Z6tVsJ1epSFrTAdPK3ETtqPZe33BgvFBIkj2Kuo3hGu76gthkVm4UL0DOac75/SGWHZeOUJtrBRz7CCR1fuSusxCE6mJVDsbIpSpSqol2bTJXleZhq3M5xxWXQM4f1mupEZ2pCowGME+nU7UsTyczA+YBysq+Hs91SEUjHKu0XJORyBwvuYGoo5VrSnkI6k/mP43IzAXUxvwukMLXaYIAQO0/8wZYLABIOZNvxEh5quvoNtaUOa3c4u72ZrfyqqGXaAlUqKk0VYlPAkIDwGwvz2tKnWX6f/hdzNxRA7ACCQ0EfTPA86tH27biMPrajufPn8b/+MWfSgW5Wi1iu2H7uEnGOZQtyHmEyu81vvxBAFjupujS08ga+AP4u6HdxHYE2hFoR6Adgf/8EWgB4H/+MWi3oB2BdgTaEfiDG4HjYS8ASAuwA80pxnCAfFkQ87Wh3kkt8fr1a0FAwEaxvQFYlG8lOOIF9W55aoFVJluCEyGozF6z48pWNMVxpVVNQLEszvSYE9hDrmGxT4IZKco8/DU87HRi1B1KoVIy07SYy1QnnrslO47tZsEoOxqL+31sAXjHfVSbQ6wWy9isKEw4aJE3xy4sBcoxjutlVMoapJ2YRWAG1e+AVWSmYU/F1nfQJ68rxSCNtXxGz+29BytNPD4uVZGVcDhW2yYQhT4OFvZWTFnBQ2ZaUZZgz0YtNVIoP5azfgynQCkDgYHUVoaLshfLUu1cxWLz1HEox0jj7zE91AUbYi4FtUrt9psAMC2qylwDCHhhrpdIe275owXAdDIYl+PXKN4A0AAQUKWpkKAf1c7gD03cFtCMQvNYRUcvhrIKZWDCxZxnBrOZFQnMyWKVHuNfAHFgBbaYyttLS3GC0jyzAXxYHp0Hx5zbC2hZ2MixAxACyYcuEukNlf/YH/ajB8TN8hjUgNjCB9iAZ9MYYxNPOGP20HERCMCdxtNexKC2gHv8UQAedlupxnb7fmyrY2wERbexqhax3W3iuNwL7lXbtVSvAnwCgmvZ4DnWNCg7Vw1QjEINiyXFKtZvqsQlc/XKcTu1l7oFQ+emti9hfpZoGLp93CAtoJcQkBZu2co1pv5v5lq5sUBJC0CJc5YcPT5kz8fu3e9JUccEURJpQmrO5TLXlDDZ4XhzPp+uRQKHR/IbU72YpUI67oBBneuoz9KeqsxNwyXGpjSlbzRuBpT8D+UqCjaAFnMd1S7Xn50vLwbhxZ6uPMCpgJhtq1n2o+Nv8E5BuR5/ALbZlksTsJz0+uzopoys09wYYM6g5CNOgJZd4gTIlBy7hVfXCmIIxrRVD6I7GOuai7BbIJY3RAHplhVBSL5/pOWZq9VgoGuVwHCX2AOfV7veMTpMUqkgd1L2CjzuUeYeozqkco+5xvUvy6bWGyvMAX+MG+c4/wIAKQaxgnIniCr7767Sfyufj3NQ0JTIh9Oc8Y2I0++Ukwr0ND9rGzeZf7IcQ2U9p5QDCPiVOnAohZ/bjw/xk5+8jP/xiz9Rmcl6vRQAZI4og7FycUitLs6bWQUA+lgM4/nz57YAtwDwD+7vpXaD2xFoR6Adgd+nEWgB4O/T0Wi3pR2BdgTaEfgDGYHFYn68vbmRnddh7LZXlZB/dqMoAPlvZUUNBvH+/Yf49ttvDJJ6LI72aZXKwg4Wvqhk1rZwKa9KQflWARYAqByvfF3Dr09+nZVSCgGXk5pLCISFa8d2NNvg0j6s1b//GxBjUmjFjCClrHDOczsgIeF7dfmDM7WkLGQRKIgHfEJdhtrkoIZK8ucAhZGFCQqxl3WNBsuNlFaoVSq+tyPs3k2XWIcFMKQcIn8Qqxt222z1ZZkt0JB2yu7EgJXtl5+O0hSszbkPqILyv60ABBT2nclF8cTY0FUtnYT38y8WvyGtoyz4yZizBRNAoAV/z4UW+hfLJMBBkIbWU/LteI887kHZh4sgDIKc0ei24o5y60qMflaOZv+wTxCAWdOSV06bcjx73czmY9FPphl2V1n1+H5EJfrDgp/GToNcKbJSzShFTyr+fPxz1Z05X/0j6jl/X49VG3MWr4j9qYbZmy4Lc7EEnuZbbcHUvLLarYNNk9bULsDVOYDKkSPHTgUQA6nejmMUn2MDmwHtqLTGMqcBvMMYoSQEZJN9p3H1OaBd7JDJx7zEuhvOukTRt9/oU5bc1Sbt1J5PKozB+r1nDmr0Yi+1KnvPvhpQ67EAKQ1HquMyG5FrQAHzBymkTsrE1NJJBanj33XJT/GnavxTaScFJUouHXSrQqU+TUUqx7ubtk4Bej2Vsou0hlJis+NGhRWsUuSpDAjlmM8vbMJqs01wJzUZSq3MiqM0SP8TSHKBiYEO1yxew3ZhbVMp2+G1ZNel1AaoxHZj0fW1SNujmwmHOI5RRHrOMB5spxR9GsNedPdnAq1skJR4OhcTyB+PMQ7nTQ77KCKt0BtyHhMfMOzH5OxM35uMJzGbkjvpz+EACzZwn3nmkg5FECiOoLQyM+zM1VSw8rMsMtHxwuabsFvHSA5+K1zdcAso8/HUOOjOBXOs0jzSkayWaXHmmkme4S7WlJrQyr4l+9AZh5ssNVEJTXXQ9w0AfeykUqUFWHELe/fgMNZ1yccJ7pXSpHINaV5f/GvC+ym1JNEW+R7eP/2SqnW2ut4cDJ05nn/yJ/9X/Lc//iMBbwDgruJ3Hz+nfIpzz7/n/OGbVIpvyGssx+HZs2f6bH50oOLtRzsC7Qi0I9COQDsCv8UItL84fovBah/ajkA7Au0ItCPgEfjw/t0R+y/QioUS/6IOKjlKPAaoVRow+RoASGHIV199pZQ3FjcskPg+i1gWxgAlXmOzwppZACBAIAPXU+W3Z7GYCsCmPZjvuQWXfLW0aDXUXOV7ZIOVD6sIT8oPvmYZWh7bVIIIAKoQILPtTlW7H7V9YuM1NMolney9zseTaiT3zTmAqVYRREVFuYudFoUUMxgAYiGWemhr++BiudTj1K6q5tUEEDxGOXjOIANSkE1lWCAPoQEEyXAAClnrDKiQ7SmXi8VnNvOW3DoW8IZ8trGSKYhSh2OHxZg8LANDlzIANXoUNQAPAArDrtpsZVEGGHacV+dm42O92MWqiFoO1ZqUQLWy0RZkQxGAx6gGTGUe1MdGjb652NeEAC7aPm0Ito8qBlbsCfgBjNJhnSo6ASmUpgJcaRNXRqNhM47FupChtpsbXml7DlbCGkoZ5hQ7sCACczTz5NRwWsofBIwOMaYchn3HpisQaVUV+y0AxvindRvLL+NN1lu3g4qQYw8U7MaI5wC7U50oC6is2YafUmEdUKVuYk8ztnuN41C5qEcwPhVm7Ev5b4NS/1zzScpU0zFr4xrW7yz00XmWn1vxUefpue05iyayc7qnchZhy8Z5k0o3BlhgRQxXx8HKPCzGBr5F2QXo4bzhOKKyIk+OrwEutS05z0ns/MWiLG2gts/wHvCOaM+N144CcDyArwRy1QqSWkVWG9d1Y6J04zIfgH0nVbLPQc8HZR8GZTBY6K3mM7BP8Afoy+vgcHCueYaKFGinFuTxWEo+rpXT4TjbdVPFp4IhYD7W8n6cnZ07I3RAdiIKM8Cgr7Go1KTmS1V2pLpNBTx5PRPQs1M6VdI+Vv4a6M+oKOQvoS6P5jpj5aVrd/wtg17GexuHwzoOzMetFdLbFcVLvnGy3Gz1SfnSYn7j5mls+1kCQtmJb0TR8O5j1WwCLlED5bpcFOOf/k73eVuWRye5XcmJ1I2JAv3yyboZkNdR9ofSIhSUZMPyvn/+5/93PH/xRNewzWYV242vFUBlbgypVThvVgHRGRigH++phvjJJB4/fqwikOZHCwA/PXrt1+0ItCPQjkA7Av/aCLQA8F8bofbn7Qi0I9COQDsCvzECi/m9AGBp9OVfAKAW2yxgu93fAIDAPR739ddfK1cMOAQQ4/uAJRbwo9FQC6blfFUDQN4cwNQEeqiUZLtLe3BZzBVLMEvuTxVizWwl3q/5wcJM9q4sG9jSQprZgzyuwJDyGiyemy23ZcnvnDo9IxfIJQPOC946766Gkpn/V9sEs71yS+7V0flX2IOBhCpd2MeRQpFlKgW3ZK85JJ+fkYcl6xsKSrIEUR1hT1bDcbYS06ppGpbqJWez7TsHt9qydN+WFluv8Gt1DM+znEz7w3ihCFRHqgL+E2SwzgdcJAAU9JOVsCfFzxCQRieDigVcDCAQrONM8ckxM+B4ju3GPBcVIcdpOBjV41uOU8k0ZAEO8PH3rbJiz9TGm9876cesNPMn5mD/N9lqAB5n9SVITgCoORBYaE8t1MAO208TAObxF+MoJTQJARknlHCGW1bW6Xtd6joMkQB/Bs0AIcCa22EHfZSTqMasbBWkkS02c96AfdhfRwZIGIG1b6mVQ4nJFpJZiOWSuaESlPQ+q3M5oWDJrKOcQcUJJb9OFu+BAVnm+ql5NR9j/lVsr27BLll4tgCjlMMq7OdrG2SZPbUtb9Yrj0W+LvO7mSHIXC4KKjm4ZS8F4FmFuN26tVoNrbldUoEJfgPrKJ0wIKq3z75yl9Vk4Uf61q3C07HyfmFpLR+ZOloXv2gP8waFsuQ4jnUkgSGa5qUuCAl3u70YS0070jwdH2zfB6bT7C0FLvZvlaIA8C41X5TxORrFdDwRJMISDrQfTkZSgsryP7KqD+XfIAH9aIJC2NcmQXiVcWRzrcIs3botcF0+PxKbNZYPAno+rqekybTWlnyFvB0B6NPj8rVOx4g5QIYsN5Gw8s7Vvr5ekOu3keoPNTQqQK6F94t7/X4oLb4+LmQpYrPexXHH8SrX1gY4zoOm45K5q4awp8d4in4MAA1tUzGO5V/KdYPb5sPLY/ZHW/EBlLw+APDps8fR6QD8VrFe8X4GgCgZUSbrxoIKSKxu57iWf8leLACw/N7TadYqAH/jb5P2G+0ItCPQjkA7Av/yCLQAsJ0h7Qi0I9COQDsCv/UIbNarY8n/Y6EF/APu1Qo38teq6iNo95sAsK/HyEKaiigDwH1Ua4NE2fNS6fJDAJANL1lyLIxKRhMKwPLRBH8FYrAtzQ+XMZSMNrdLNoPgC0wsjwF8NQR+vzF+J62MX7dk5aUf2YFxqWA8gaNsGEVFBRARiCFDrJQH7FSeYbtiApYKWyG2TNvdBAPJY6S8oWLBjOKJz72KWkpTa4UqiQVwscjtKBuwEoX8ukMCQC+OHZjvMUjVUw17XJBgi6gXsToeUmR5oS/w5gG2qu54iIGUUZnH2PFYW+3nzxhQFFEUSc55E6RIayGFA2UBLqtc/dhipyRHzbBEi2o1a9qGDgSRbVUL+iyLEJTzYbSpVOF83h7UdaWRuahKu9u6fbjk+pWWV71GKkoN6bJxOdVR/NwW9MwbzKy6MkcYR+pTTxmJDDpqSwCRy3QmMXQWJGOX7azYNlWpCgI8M2ACB+ptU2mlZmmpPfuZgQb8SyuujiGgbR/z3boGLMwRgJttsP55J7A4uvClhtM5JwUowmpXWY2xqacNts5NE2jMOSyQA/hOiBjHWEk5ZTh6Os88x/g+jxeUk2XWgNp5fYaNu52z13pA2owHALJQPMExRYFmNZ9BYHq1NVaGwTl/pYTNOZkAn3NBDc0+fDmP0+YtiMN4VwbgWLsB3wPKXXJuAne46dEfSNFHBuSwR5nLJCbjqQEfFm6ajcneBPJR8jNyiQ+Q/OLywj/Hlq/vj2LIp163HwdBcwCiG5Jt33Vmos5HMvmKP7c0aYv5OYezgOw6HzUBWH1NPYmbPxqHAkO7ZP0VYFjKg7LhFth87CKnDMFXlJey6qKMozhpt4vlEgC4jRW5qZR7bNax3e5lVWeeoAQs6lTfiAEWO2dRCutdOX7Fvp/ndoF4n8DBWhWoGxlMh4+XR+VaU/YJmFwDwMZ5rRiDbKHn+AIoOV5/8Rd/riZgrjtYgNerE8BG3c01N9Mo6iza8jtKgHc6jSdPnigHsAWAv/WfK+0T2hFoR6AdgXYEGiPQAsB2OrQj0I5AOwLtCPzWI7BeGQBi6WUhRvYSizRnZgEVnH8kxVYupgEvFIZ88/U3sa1OCkArnVDq7LWQlaWQIH01h7oVWG2eDUCHBfhTKFcAIK+3rwqgOT2PnRTE2O1qMFQv7LqnLCgeh831hxSEdRlJsz20oYwpC8RiuSyLtQIvy8+xW9Zqxcxoa4RAKbifRS2KPAXkizNg/925ifhACYiVK1ZSAQLTYixg40bWNarAzC/DPlytySU0tNHCGdUM+YPbdayxHwMTj4fYVFbE6HgSUi9AY0hT+i2K3bvAPyCRxk77Qzsp9lFn+aEo4r/K+KMMtB33tEC3RdQKw24PsJiwSgtyq7MM17JMoC6AsSqw2IOLBhPY4dxI/6mjUhSyzQAkytw6KfiskDtRjeHQAE2W5PLa2CLzTKFUtcDI0kKrbSsK0ARt+lqqO4OFsm0AUSl++GbmuGHd1PxAtTbIsgKdOx5TLIWowaQQ64yk4DuSw1aru4bR6VHeEjGYov2zeqsozTQGCUAOnTw+qHXVfApM26tkAaXp7W4jOFOUo2q7TjWqYbDt08qhBFbrsQVgH2Nf0Xbt5xelrOaaVKwVAWcaSRWspD1e1uPShs1r5bkv/Jl0pKi6nOsH+CvaRr2aDc5ucnD5ixqHPT+4laByFkG6kwJY9m8dN4+Vx4htMc5SQzbq1D45dp6zY2BrUY1mW67LM5ytieKO4+QMN8DcKCjbKVAXxZ6P51AwmKw+FHyT0cS2+tGpxZssSB7nEh+/xnRGNh9fU8gB4DOkFvAGcDIsjZsapsBl8gq95zXF1xb9uKQiNK5ntnWfVKzlNUqZy2/84ig3NvYNBZ2+56Id3cyQKnkZB+XfYfHdCPZtVxTMkCO7r28mcWNpje2XBl+uX7oG7aPKgiCUvf5gLvIzF7Ycq2Ipt9W8+aFzMm3p9Xwq1608P3aNRvhyXmtepOKPmAXdICjUTvdFTs30fk5XN1/G40n8z//5l3F9fRXVbiu4WW3dlE0GIOdNsdaXwiqe7+ZkW4FrAPjieX0d1Hu0CsDf+m+X9gntCLQj0I7A5z4CLQD83GdAu//tCLQj0I7A7zAC1aY6vn37ViUgAoCNDMCiApRSJhVLZUGDSvCbb76J1XqhxTJQwYoxA0CaT1n0bJarGmwJ7JUCjrKYP+RCL23ABazVWVp1q+LH2X4F6hULV4EDLLzKa+j9sPiWj4YyrFYT5sKvtAnX4C8Xz01LGS/TVC96uZrW00ZOYW0fzaB/i+3Ih8tiEinGyA9k0X7aPu+TYYwUXABTmpRVeoC9F5jiCECabll4V+uNxpTtpL11S8MreYIa12MsD5taAWYFoe3HKHUKbBTgA9IkSFQhCXBSDuGOs9OARWJ3KK4on/Br7bMd2gouKwj94VYV4cK01AoUpvKrLOZ5rTKuZYH+w9M44Z8W54bRgBsEom5MLm3QGu0TLOxUeTjc2qstK8dWfAk1YkI8MbuTohMocJDFM9V3vHfGLJZtRBUEBNQ+yvJrC7D3+Rj7bmZYZhYh78W5JOu6HouCC4h5jA4WarU7Yw/GYt1TNpwUrGk7VtZhaVRWll+3LjnRtvE9QDEqUcoWUuFZSjGkOlWzqiFOVw25BfhZRMg8KAx1V2GRPhV3MBIcQzULAwCHxYJaguSEcGogTIRcse6W8o+cHVkG4lKJYr32+cWOFACY6uE9ys8EY1nSAAgs1yUV3vCZ1xVZs6XadMQAz+U6NVbpysjW3U4nJlkixNcDLLcjwzgDOsbeSk0KOKzcTIjXt4LvbDrz8aStGat2rx9jLLzjqb5/pACG15Zi1QUwJ8BIrqZvUvCJus+2a89lgSjdODiNbZmfulZwNvYMYJts7IfqJHwI81xsrBjK+VpDc4H+E2iTDT2Bn+IaZPO2GtmN8fPYoToG8Km5d6vio93GRSmb1VpQjPZeXTP4N2MM2J7dwecJwNdlO4Borl2+Bh33BoDls3lt0I2GnEz1Y4oKMkEwSujmdaVc98u/KoFuAECP68kmzLGyJXkfs9ks/vqv/zquri5jvVkJAKolGvjH9Q/BYmZpCs0qHcAWYj7U2l4yAL94Ud9E0Pa1APB3+OulfUo7Au0ItCPweY9ACwA/7+Pf7n07Au0ItCPwO43AYX84vnv7Lu7u7gR5UGoAAYvCq2QBokgpVlpaSwlp/+677+L27kMWfuy8qM6srul0ooXr/c3tSRlULJKUHuTrsagsCrQayqUdWNbRbP6tM/dSLVZUhChKmrYu4MFHkK6TzbSNnCcvmBP0ZHNnUXzVdjcpuFigprItSyU0BmWFLeDiRXVtMz5VUDqXK/ouUjDjsH1P1lSv2lH4FPioRXCdeWgA0mWB6eWxChb0aKDP/ihVFMdH2w44TCizrba2UDL+m0VtwS4gz63DZLrRToza09BRm1QaUGXNdCFCUYNKSZY/LwBgD7QQ5MHOCZy04hMbp4FvyeGyfdeg8KQWlAInx0zoLmGTlZJejGtRDigoKsQCDaRoIsMtg/tLeQHPTa66323c6ixAaOhz5F9jAe13mUtSntWKIee7HYqcSrWx3h7xRj9dAA8VJK8ry28DZBu4ZDuq8uQOdX6htkOAGgWbYSlvZZu5G5xpEu7J4dwJLL8AIanZeB6HS3JbEGv58Dhgm3eBDBDmNDplr6WvSzDYUwtKthxLcZf28HxJbOkSICYG1WmRc4LX7w3HCVGL5TQEcKQaPFKCko3ftTotswwTmGOb1VA2QJzEWWwXgEvRe9i3ve+yy47HUssxz1CDFjA47DlnT1byhLC40BkmQThacycUaJCr1xOo7Zf80YSLZPMVoCcrN1mNPDet3Bxv3gMrLzDwbDLNTEy3jfPeKMUG47H++zgcZoO27e9F3VquUdxA8HWPg5+Dngc09Zz1XNMpUcM+N0HLkt/8aJxLHtdcHtQ24TJ3/X21XKdq1m3ZOpnzOuRz7yB4t45qv5U6D0XmduM80/12JbjHjQeKj7j2UOJxqLhxcYzNYqXrH5mNwDjmZWlr5sKBaq42YKv8hWtRuSnEdvywgrvsm5W2jetEkTXnfstG3PhoXud1zqYaUIUf9ZacICxqTdSvKPwoXPmrv/qrOD8/t/13s0plta+LygJUkYmLrVSYfOio5ZuPYvV+9OhRvHz5spFF2ALAjydx+1U7Au0ItCPQjsC/ZQRaAPhvGaX2Me0ItCPQjkA7Ah+vF/dHKQABgFZ0bD4CgIACIJMtmF4QYmPisd9//328//C2bvw1ADRc4DEsdud3d4YNCYaAVmXBbpiW6jPgSB3O7kW/3jND2nnvT21esghns+lpQdjMofPrl4+m+qM8Pg4lEL6xWM4nsK97FuZpRVSmWKN1WLAoW4rL908Aya/bj6Hbe5ODCfBIuWI12b7bCKGvYeVJxRgVkNBqIDR5gkp2E4sXrA8ozKTTkTKHxTkFCgaOHVnzagVfqoAEcFhoY90jrF/lDiAyq/tQhwETgXVVWv1U1pDKwNJ2rOyuwyYBIGo8gJoX+Icj1u59VGyIPl3YILWMMtsMppQtVysDs40WEJEglPcCkNqqF3PzkgAAIABJREFUCtw6qj25qNS6ZE0yvrJQlwZbgKspyl6w0FbJuupUcMAKMazYJbRfqFWKROymth1LB9nYPqhLAYCCD6gRsZQmANR2ZQkA+9U/OuNQ28BrA9MUtsi27W35zBxF/aPpyhwxBFRFBcc/VYBFAUYmHvPoePR5aQu2q188Dm7xPWIBz78QC7zm+5qTUpiW+V+UjwaRZZsPqajVSxT6VDIkUTXRcNujgKKfalsDEFk8D4cYjCg1seXS9lTnaOoGQK8X44GzDgFgLn9xe61VnYeYzc6VqQeAA1azDePZNLDTqggkLfiAMNR/Q/L4gHiZQ9nrDd3Cq23sqOjGBTcGchxzgXpgIACx5+w9ldgAisfkUtLabCUg5wg2X7YJS+doMIre0ApAlYSoWXsQHZR5KqPBv5tzLwdR14i0kTe5XMk4rC9YIoANRa1+4GuBr8X8mBma8BUrdcHB+bQaAJYnfPL77xAlgoE8Us5dskmdv8ic2lW0mRMtQFu5ASC2Vxp6q+oQnYyK2FL8QVyBsiQN/4BiFQpwIhvQhep6wbm/1zmk0d/S0172xzcbeI9yk0BVIw1548c3e3y9KR/lcU21oM7Hxked75k3dDgl65s6Telk3VJu6z7XwrOzi/iLv/gL/W7bbl3ehPKdvNYTAOTmSqVbNlxDAICo/jTHUv17fX0dX375ZW1p11FtFYCfzMz2y3YE2hFoR6AdgX9tBFoA+K+NUPvzdgTaEWhHoB2B3xiBw8EA8P7uXgsarL1S/e32AoG9Dg2/LGi8UAIaKNMoIl6/fh3v3r+x0kWNoiisDBa0OB6OYjm/1+u5BAA1yd4ZbrlAZhFeWwRz6wTJEgCSgVeLWBJguXTC0OAABUtgpNKH7lGL+dIyK3iUMMksxRlztUow+WBZKNegoyjP0kJsp1iBBt5QFpcsgJvg8lMACMjRfmsxbwWa8/kt99kft41MxGIxPoX4d7DAmZxYSZj2TGsBI6pcaAomytpp5V2KBaObGVksvJVJlyofLWoBnDsW9bb7Fossxx5gy2Ok+snm4qLULCBWcHizyvw75/l5+8ihM4jcKcSMBXTJH0zIl0pRAJ9+ns20dR5hLtxReOr1lCVHi4kenG20x+j1h7FlHwAMR6sPJQqSUm0fu+iblGh/U63IWCUsGSiX0WMjAJjWSuyigCQpLwWvPXdlCd8ZrknFl+eFpGqWbNUKUSn8DkNr58SzPNk05zn2gFLmq8CRNXZZ4qs8ORqBhxo+1GHMacMsQWAgZacbo/5UkMgFM7SQVnHooNo7SF0KlDXu9Lh4m13qIhFhUSzWStZsk82WZkpa+OA9pdZMxWTJwOtnYQwQVN/TMJxslPtugv2mRZ5sw8xwHA2cG4pib1japTl2ap+IePDoUUynM7Xmok7G+k4ZB9ZX2dR7hmkCgIBFQB6AT6UcnYg+dl+DxRO8LzcFjnEko1LPMehDfekiGiy+3eiPAHmUbmDdBQSiMhzFjOy/MU2/wD6Xi6AsNexzXmWB9Un70opuwMz/fFyQiZ2s54JBn6r27JL185m35S/+WsX8ceGHD1heTAtAFEDPEhepPz3Xd/tNrbrVOcu1mgKOtIjT2ksJ0XbnLEjdFNlhAecmAS3NfI/znBsGtvcqwzQtsWQC6n0KABRcNAAEBJNlWu+ubkzY+lvKt3epVtW5VBcM+feQHtf4+CEAWDf06HGp+/UFOG8s+HWd++fH6Lqe83XQh4bbZo8C8Be/+EVcXFzEarXUK663NB5bIVgasAGYRdUrhbByPwtY7sXV1VX8/Oc/r38Had/6jTDa9u+UdgTaEWhHoB2BdgT+DSPQAsB/wyC1D2lHoB2B/5+9926X6ziufmt2nHQCDgAmJcsURVmUpVfS40D7+3+C1/davhYl0aZIEEQ6YdKO91mrqnr3DA5Jgf+yhw+IEybsXbu7B/2btWqlCqQKHFeg64fx5cuXVADC1usJwABJ+LrOKg2OQOIrgAg3/PDlZfLVV1/J8+df6QYKaif2U1Owgc302Xotu80tnwcqLQqcoOjKtHcXoSFUVp5E63Y8g3943t42qLEKxDfJ2CgfoMBjE3+FeuB1DvfUHjb12IsVgOE+vk+2XWiwdzoAtH2Zgx61kJotFRu3Y4FJKG6svPHjwOOCGowKNIAhs/Da8ccwkft4KNjscQ6cVJSmLxxqOI6awAkA6K4/AigFlK6KURDoai+EeWgKpytUeI0sWRM/g5qLzfoBhUOCsIJIQrsOj80Itzg2zOBM+yl6xJl51G3EhCIGofR1tMMewYKpf9gD0ZRN+2anKbHYU8P2rGSPylACuy6TQ9cSBA/5KG2PxGpNSqUlGht5nrKGdAz9jLZujEYEScwztSdqDfTyAe8R9FQVwQXAF3rnQX2oCaUKR2khtP5kGjgBe+vU/4+Q1ezGsHIDnlHBFNl5AewQAgEFHcHROKMqDwALMApQi0byHEETS0JBzCEcJURDVbEge8wAMmew3bYyzjoZANCyUXYMJhEa0YH8GElD8qSqRai9ApS2cZYDoKH/HeYhABdqZUpgKHgB4BBmwf6a7A9nQAsqJ4DAEjbZivfbtXvCJty8byPhF1WAOXtc4phg351XlZQIlZlBeYvjz6Rer6Su51IXparHACAxd9CbEiAp1/EEYMpjpsJWGSzHMqy+AHQRlPO+k3xchX6LuG6WHI6EaagIq1JVf3aNpcxlsVxSzUULMM4fH3xQe2uAXie4yIiQGbOUBgWa2sH1NlnWCwBq/2kM9PicsSd1Astq2dbgIPSJNG4VHuD9/tjCwOyoen9V17G9A4NZdF7z0wlKcjGf0VtUA2Sg+mXwEHuQ6nsAzwvz3lKkNzv02MQ8xvPpc7MvHpS6w4z2YCr/LCSGrQcQWAMAmOcMDrGFLKwpBGJWqiHTwCFfNzwN3JXG+N7XwVj5F38QE3/t7x2v/e3rPD8cmIKkNMxK17r1ei0fffSRPH78mO+XGD8AgN4jECFLuryaEnk2SFnUrDFUg4TMRUEL8c8//LnOO+8NmgBg+qdZqkCqQKpAqsAbViABwDcsWLp7qkCqQKpAqoBIc2hHBIC8evWKoM5BjYeBwBJ3HwCcFTkVgC9fPtcN2AAgkUlRZrrBm2Vsmg6FGBKDsVmnlZIKQG2IjpvDwxg6eaCHAsAmbPDi6+UgDYm3qgzJtME+7YYTIEP6q9+Cyi9KeaRKyFQ3hDMnQA+Yye5w1GvQ1Xi4/31w0p8z/A4g0jaZCsAUTM7MghiDvwAJLZyBx2XJyQ731AKrG1MHfNysY7NMpaCCvBw9Ed0yaNfJzwc/935bMQCMN8zajF97g03Q0XqDYbfrgQXs7TeYYxF2YCTHYuOuMM430X7NqbQhAOTo4Wt4438Fwgo5oFBUiAuAZ687tgosAOcOqvzLy4IQEGpAVBcwaOg6AYJkkjMgB19D1Wn6aJEKNbDj8GRQOnUJEXPpqa5TxSHgo9oBMSoUOutxu6ILABoquKnHYJtr8jXAGeeIqVNxH4yhGYAlASCAEoATgj9KKdEHkKmycynySupyrrAPSlACQIC9mVSWFgwIiPANAMB2bKQDlJmNspOtAkBYeXkNdUSr4imToYECyvsjWg84gglXQalqlUneHeyaOncJALNMOtG+bkwMh7KvqhgAhL5nsMLuNjcGj/HBgdogee1NATdDAAqeEwDQ0nXJajlQcD+FJlCL0X49U0CHk8BruuASa4/OEVfDqWRuBgUXoTaglINevU5UBlaLANMYygIbcYWkXlVsAZqxt9+8ogJsBfsxjlMbFRpsx5qDXowKJtWcD6wZGvZFJE/7LNqiZmAyvl/0dbD66lx3Qk17bqSAizcAPs98Pd3vdwoc+RRQiVoADG36gPSq9vXekkxwBvBDkBD6iwKzA/5SYWrqXUuFBjxusDxHAFAVvCp2dQDI8YF1xK30BgC5btk14doSfahByIlrFqm343XJ18tT1d8p7Pu69/jT9wJOErPpOwDE9wC+/p6I97Nf//rX8u6778r19TXHzd8KADkf7EMFPM8HH3wQLMBJAZj+JZYqkCqQKpAq8F0qkADgd6laekyqQKpAqsD3vAJIAQbs8z6AqvrqZbPZaO8/QBDYuoaem2JXAAIAQgH46uULtVdiU8ekTQBAhVLYPI19SwAIezE2dVCOAAB6MmKsTvNL4bCLCitKv77+BoUJN4OAC/hDFSLgjCq0YgAYnoWAQxU19wFA3xziLlCH6V21V5pbw7hZNAvlfUcXQzzdWcJmdqwA5H28CX8EIv35fDMfAKCln6qb1EI7DMIBCkDB2Vqohm/WS/RTi3or8lAihQtelpY3C15horArkQjuJvuhh5W4MomKG4YsQBWkG3a9wQKsEI+BFdY30SGi1kYBIICEnyefz47PoRvUcJpMO9lzoXADIuKxd2obZL8tQQ0O/Hll8IaaJSiXeCgWeMF7ap/AQkoFINZ7j9ZYBjTruVBZaGOA6j47V/xOz8ss7HSiAkRrWA7gGp6hyXpBhIUqBGcaJgGVGy3kg+QjLK2VlPVCCthVYUEFAMxLKbJC6notVTWXZb2UKq+1xyZUtIBSmci81LTtbkAoQyPN0Mihb6hcHGaD7MZrQ83o7QZ1lik5OQcAE03tZNd9gIXYFGYsAMYP7coKhrS2qo7DnGug+mLYiM5TzOt6ueDfqEO733JcAtbhe6j+OK/Nmp7BIjzCAgzQVxpstDEJoJcDgJp1HurDAlbhknXA+lTO0GNRgS1BF+GhdcLDuMa4sGuvqjSH1poknWVVUMeypqbScojLNqWZKgWh4louljy3kscUBXtAKUk1Hg9GRlMeW/zMSS+/KWgl9Khz+KUTdFqqrNWAq/58/joABGQPIRgRGPTfY0z4YzGHvBcrxzyM83FKs6lfCQChnu06gmP28GOAj6aHsx8o1nhC9ZJ9GAkXQ3iHtQMYZrJv9do7AOScMis5gauNBV/PVBVn9njrGejrVww9dSwVoYdovGb6ej3N0dc/pPH7EL6Zot0+CnL3Mceiv+fhPRLX/ze/+Q0DPO7ukADcqwUYfQ9hA/4aBSDup6nSOcE43hfff/99gnTvrZt6AH7Dm3z6VapAqkCqQKrAvRVIADANjFSBVIFUgVSBN67A0A0jNnsI9IAKUFV3fdjg4M2FCkDr/XcKAG9evgr2TfY6KtXSC8KBRvnoDwUAiHTIUwAYQ7JYRRdgG62rxymOpyeIjSnhjmnqoABCD6+p59fXvz3GoM9fk1v4qBk8rGvcdBvwiQEgN5hmr42PK1aXhD5VJwCQRsYIAPqG9PSY+HiHg66kiyAeVDi44ZoBtIQ+XQYD0MPqFAA68HPg8XUAUAGXKRUjQBlbrNHjTcMIvAL6ejwfAjFVZvkxeu8xhzIOM2MoSWuqK5x66w84wNqqqbBQHOE/AEeM3abZazDIgIb8DYFRXUElpmEeYENQhuJv/NGgDAsK6TDe0Z/QVIdQbtFeqiqmIVfwSNiTF3pu1nqM6lUoAAlsvM4gooB/GvQxAP/xsaiDwitYY3neUEmOjcwXsJaupCjntPui7yZgH0BbBWAwX8p6ueT3Cl1MCYdxPptTOal92hpp+pa2+I7gZpBDgxAeqL52mtTaHlSZaeEo7ajgTuGKhUBA8Wiwup+pQo/naXZhHIeDi8N+P/UzhMKRffMUdhDsymQfpxLSbK0MneEwcZhZ0jqMOqM/I+oMmFoVtVRVrsm8eS6LupTlQqEgxno5qpJYwR/UoCPtph4OFK8rfs5uPVfVmfboxLHQ8ow+hqK2U0BNDQsxdbGlDOMa8joS9nqyc8nxQUhMOKgWayiEOc89g8ZbC9ggYghufItUcBxVUd/TiQu6YhY9MaH4VQU2gTph9qQQ1PghXF+1/Pp11hoMgtfnJTHo20W9OFFD6KcZwI1+owgAYY9ATErTMA9IY0ZoR0u7sYJ7BYD4w7YEgImmpOSxmKUeX+Oaar9BbRHBtcXWM9p8reWEf1AUK8UJmE3xHHoe6sITPtih7dxu9ym1XUGND7T0wyANWYnfg/A11laMQfQA/Lu/+zuq5fF8292GawcBIPsAojRqWcaILMua5+ZgGeo/2Ip/+tOfEgaGtTKFgLzxv13SA1IFUgVSBb7vFUgA8Ps+AtL5pwqkCqQKfIcKjP047rZb2nlhBcaGBIoebnAGD27QjZirIbj5tx6A1y9eBrij6Z6AItorCgAQm6H7ACA2QbidWoC5f4s2YN4/LAZj3PDbbpihD4oATPGH3lIaIuKg6pvKcrrRYzplbL3zzSMPNgoPCZDr/md/7Tm+VgF4f0pxOF9TNLmKx5VpXicqmqAAQ78u25zTkGoN9dkfLgpgIJQJvcaENs148+0KQLy+KjEnC7W/pis0CYtp//MNs6qi+Fgo3ZB6aeEQeCyhioeUeB8zVxxa4/2jY/W0YMI6Vf1BxYRk4+1+L4BPGKfb7Z20+4P0hFs9wyTqudpEoUhlwASOBXAqpOlCJzYIBFIoIaAYegNSzzjTQAeWCW357NgYXMOQAB9vGYMQQCWh/qKh2/oNMmAD/3VzHZ3MhsilqmuZ1xpMgTs3s1aWqxXTbosaCj9AvVzmhYbonF+sZLVcyGq1kLKElhCIcEbIpLZY2FQH6RuFELvmILumofKqQa/CFuNiL/v9RnbNlrWDlXdAkMkwymEGkKHzHGE/tPLS/qvXv6cnXgNY8LgAai3VeTx0VMUC1iAwAvXH2uC279ZSvj24hT3gWlUSsgYoMq3BpeSmGkQtqYpEr70io6UY0A9/Ls6WcnlxJosF1o+ZFIOlILMjpAXhYN2i5VSTsR1uuSoP5zsMCpmRZDspUxX24f4AXbQY51Bt6lqC5GXanJEK7Oot9PAkONTxDru2BqIUqko2MOxJ0/ZphQbPEK7p8XsARVhNbJ4CX51+OKKjT6EflJBsBRDZawMAJIDV9UGTsgHqzMbL5BHtGwrwSegGFTFSxO06M80adbI1CAAQKeNUe2McUr1nfUIHKEtVPcowDIAwtAWgjb/7WgCIMazJwNaH1IAdQSatyUpI4/V/up5qEY4Vk15M3xS5Gf8U/oX109XQpjJVe/r0HoT74VoDAOL2y1/+kgEeGB8YE3ebW9qo7wOA+PAqo0VfreXe/w9/AyKip2CYTwkAfod/vaSHpAqkCqQKfL8rkADg9/v6p7NPFUgVSBX4ThXo2358+eKFIAhE03qxKYaqSsMh2lZVZacA0C3AL5+90Gb7ptQAZHE7MMBG1x1eswDnhVqrfGMUK1ZiyITf47VPN4DcALtFMyRBWqom4RPskZb2iw2lJT4aKdQ6uWqQPcmmDd8pAHQgwNfDhthgGhUp3nY/suzFx+qqFX29+3sAEuDZLVYOhg2vASiqJ7FRDnfmK+nm10Atrht6avF1Xckz09CW0AfQQIE/DUBFsN/hfqY4mgCgWjZPlYnBpo3eZ9afDAo3leiJ5LCJUiXlfd+OAaA/3zDi+fVcTmEsforsDNq5MySPHuT29kaeP3shz5+/kM3tRjbbrey2d9IdGhlsrFZ1KfWitqRV7U1ZIyWWgAbBFrgWWklAIY4z1BC2VKqSoOay84CSzUA1FWoMDwGItERdBHbg/iWCH3Jp2btQe8IBrFRyRksq788giQVtpAyYAICZDQq4lmupF+jzVxL8reqFzKtaLi/WslrWMl+UgnAOBElwTNLy6unCFNIJ8h4wBnb7joB037QyG3LZHbay3W/k0O0N/iHBtSW87GWjIQ/NQfaHAy3UgO68/lA+IVwEgLlpCQ+h5AUEgtISawRCgqpaU8G3m43cbazfpw2wA5SbGB+9qtPwuL7peM0BVBnigPGKeQh7MGEgFJxzqdFPcF7Loq5lsazlbL2Sx48u5a3HV3K2QiBKRhiHGz4G4MtA/dfDEq29DqHim9YXTahWQK5riIZW6LH5hwj4ufYL7KmmLNEvEBCHYly1Cfv8z6CQtBRh9iC1dGOdCxpO4jBVIaDPPFXOErBbre+DXL7+eA/Aow81LJE3BmIB8LmizwEggajb6Klz4/kiOVrT2zPC27YFCNZ+raoGR5dSXXtQSwbiWL9XYEN8IIH0XzwPACM/YIDyD3ZYgkBV97GXn9v7zQIcPiTRiajz3xa4+DxO39iOzlfli/e/9+H5QluC47vEtaZCOYTw6jnFaxE+rHIb+4cffig/+9nPwvvdBmuPAUBAwFgBqP021arsABDQD6/34x//WB48eJAA4P1XLv00VSBVIFUgVeBvqEACgH9DkdJdUgVSBVIFUgWOK9DumxH2X/Q0wsYEGx30O3K1lvcMw8Y6VgBC9YIegC+ePg+qGTy+mFkKcFHIar2WA+DDdht6hA1tJw4ACYosBdg3ikRBUegFfh6DMd0rOrzRTSo3mFA7DQALukGvS2y6IjvqCcQKz3Nyn9MUYAYBxGEbpozyKt6nLPFz8Pvw+O9RAGoTuwkA+nPFwG1EGqqn+EaXzpOIVebkCq6O1ryQ1Alb8KhKFe9B55vn6djMsu0Q9AQAQh2Fa+SWz/icqIrKtS8kjxkw0MAoYIj3SlOllyg8osIsSoSdIfjCrpPZQz31GD8HgKoA42aDbO9u5emTL+Wv//u5PH3yTO5u7uR2cycd+v6hDuxF10peFQoAM0AxhIII1VtEdEdhEXrMGCe4QQ0FxRTApauiQpwHQ2YUWivQUIUfLLplVUtVw85XEFgKe/fNpUR6bbmmIg5/innNYBxAwBIqwwEpoYUUFay+NXuMrVdLOT9by9lyJXVVyFxwLkjWBdAGRFF7rsIUmKxJsglOmJA8AOSI7AFyYEucAQDuZdfspJOG6kFAYigmu0Mn0t0RGu53W7nb3KlalxAQ43KUg4XJANztd6q6xPoA5SX+VGUt67MzBmPg8S9fvSJI9N6OgIwcc4CrTI9V8IihD3gHxRyDViBmRIYGSpVnhJ/LupayXlG9WdWFXJyv5d13H8sPf/A2v9YgDsvdYACH83AFrlCPNexpCBjlwTJqZ/b1Jg7UiMGSz/l9r+Nn1qFfo/Y/ZDLsDHARoEwBO5S0BN6Ag9YfkDCZYS6a/Mx0arMDs1MhktNzHVMO9iYwricTztGgVHw/AkxyS1P1GvSL+wq2Bv3ceh+U0g68Zq1CN9SLFlakAKvik7B7VhKmYm4wCRg/x3Ex8XombY8PiFBj7QOIGwFgAzu5AlbW0sasK/swX7Eu4Lk5/2390V6iU+BQaKHg8DBKKEctHPTeCwHNgh2vq/Ha7B/QsOaEs9ab9ESFjuu93+/53ggA+POf/zwAwO12o+C0UQtwhwWAiciqVoaS2Pv/4Xhd9QcA+OjRowQA0z/IUgVSBVIFUgW+cwUSAPzOpUsPTBVIFUgV+P5W4PbVzQiQR/WYKWKoIrIeR97YHZtoqFuwkWTQAQHgU3n+1bMA8Qjf0KcOm7siJ+xAf7bNxgCgBRhgg19WUFNhs19oyiKVOqY8ssRbT6+M1RgO7nxThw03NplQMPW9AsCyrGRew0II8GT96BwAmsSEjyessY2fB4OERFfdrHMzT72MgbXo3TZWkRyByWg4QeWkYCH4/HSjSYvppFyhPobfHr+d8678n0NPA6D2PdQ63jOLm23rv6hWvF7awUJS7PxON8NURBk4YJ0jwOrnp6BPlYCncBPWTbexWfwyS47rShBbA3DQyCh950qr6TwHU+AxTdjVlW5xRNWzXGoo7zKR3d1GXjx7Lk8+fyJffPaFPH/2XLavNgy/wIEj9ALAEnAa1k0tr1ogqTAyBVcALhir6FSYK50ATGC6Lh7voRJIyeV4LQh5cEPNgcfQ722xPpOiqgn8ZnmJRnJM813MFwz24M+LQsrVXObn51Iv59rbDqEX6GkHgFjiuQtZ1JVcnq/l0YMLWS8XyN+Q/NBJvUTQgvaawyWg7d3glwJAVb9q8iyA+CgtVW2jNNlMdgRyqAt4VS8tlHzbnTT7vchupwBwv6e68vb6RvaHvQb/dK30SAqGErhpCBIB/6gEZLBHK2M3ynK1lqIqZLPfys3dnar8CIt6kdaCNwhGFMQRBlJVOZPBgCxVeTamce0IQ8/WMhtVRVrXhVxensl7P3hLfvCD9whJWYtGU3rZcc3mGce+gWyEBAWLrCVV49h4DQGTzGbqveV0XVCgRmBpAI3AapbR0k71sn3wgBqw76HBP8LuqIdomVc2ZzDl1bbtbenwWrj2wLi0zmPsEIbbUgC4GD6g0DVkSmzG+MbYVgWtmdcViNpagr+h6NOQEFVyaniOq20hHNV1X3tLGkzE9WF9RLqs4jqiQS+aFkzYbJCsQ+AMrOO0WquqkYnLnOv4g59rMIv2KFSIiLUVtcBrhw8ALBiH4yNSeJ+CWT9+AkC8b9hazsfY8qlrJit79Oau67iuxQrzLSUd7wMsHsKaVIWKa5JjEkIhbC0WkACMIBDAXtRie7c1ZauOqd4AJn5HqzmFoLD/ljKHqtVaX7z77jvyzjtvc0zw/RJpTemWKpAqkCqQKpAq8AYVSG8cb1CsdNdUgVSBVIFUAa3Ai6+ej7D/YnOGzb0rX25ubkxd57YuVYJhU++WJoDD58+/CsEheD7YLIkisoybeFiIYdNEI3iqTEJasAJAgEQCQCjD3K4aUmMBBCcLarCMRQpAqkjYv6zRzSSTiKHEMWjlaZwhSGNSD/L+sQU4GhSEmbOM6ZenqpsAvEISrD7QlTesoZl1EWLgdrYYZLr6RI2K0c2O138C66E+TjfwE6xTm9rBACBeGzX2EBDdbOPZvUeiPqNvrGl7iyxy/vMYSup1VLujQzP87BR8HikWTankPRihbgs3bK7DteMzEQbwuEwF5aAR9aP6c9QACCo9obQ5HOTu5la++BwqwC/lxWfPqG47dI30cFNCbTdCBYfGfqPM7OUDULBekX4+I3uwaZIw4ISPXUIV1LtBn8RC5nOEd6jd+dBgTlhIxXypgK/Iu5tTAAAgAElEQVSs2O9LmPJbEhIhOXZRLSSrCinPlrK4vJBqqdbVuqikLiupVwuZo99dkUmVzeRsOScAXC5qqvWq2SBnZ2eEOAy2wZjsMAcV/Mw8DZoADQpMgMxRGoZY9NIMGecf+A6gxgFqwLsb2W3uZL/dSLdtqMwEBNxutnLz6tVk/2+0JQABe6t9BdkOgLZOXRf2N1up53NkacgeNuLmYIpE7eHG1o0AVypZDOMXNkv8dxh7qdAvz8JNXI21WK/k8uqK0LYoAQRreXB1IW+//UiuHj5gkirHjbZm4yxSa7aFgDjwanV++XzwtSaE5ZyEZvhY9XnGpo4YqUwZVzjHsBCNGee89LHktnjOLZsnsIc7mAJQAvR1qIepkENWSACIQBH8wTU2QIW5ayEkCqsU3vl6hO+ZMB29ntfCISYBKQ9GZX7TBwBal1YssILKPgOAAKOAWViXZ5qS7IDU//Y64QMiV4sz+CP0IkTCt6o+4/6EhMa2TrNekfUfzxmHmPh1i9ek+94DjgChfWASAKD3c9XFLySeex1xbHFQiH5gNBMomLXOA9WPuPZIWMe4+/jjj+X8/FwOeG+7NQBoPSM9VdmPaSjoS5eyqGW5WIXetI8fP5Qf/vgHTP2Gpb6sy7SPm94p0lepAqkCqQKpAn9DBdIbx99QpHSXVIFUgVSBVIHjCtxd344vXrzgph8qIIdVbgl2sIafA/w5AMTXAIDPnj9VOGOqDWxwaV2DummxkLZr1QIMAGjJpw7pfJMcAFmmAE/3ath0IoVTLXKn0MnvM20SdaPrdlUHZthgaX852we7ks7K4D22uCGMrMf4NaAF0itPAeDXHo89Jzd/9nr5zBWAuuF2SOBXwVOGw1U5AYBu3fXo2RgA4jEaXKGqMNTYLbYEN+xrpmobv00AwBQyxh8D8LA7Tuo/7bF2qv7zGmA8eH3ikeUA0OugrwuVTWzL1gReuzJUwwQ4EvqFKWDhtaXCNOdYu7m+llcvX8r//PEvcru5ldvtnQZtsG+Z9sSDJbab6bjw8/N6BwDA1F+1KjqcAOzBfwpYcvbeKypYhbUnZYPgDyYcF7T7Aghps3/4V2E9V7Ug/tRFzf6A2bySer2S9fmFrJZL2l/HfpRiqSAQwSWwukK5er5eydl6TUXgajmXh1cPNNikKugmBtxECq4KQ2FDtdExy2m1hC10f2gJKLo2k+vra9lbiIEDwM3mRnZ3t7LZ7Aj+CXvaVja3dwSCFFVxTKnaD2sDIKkqIwFqNNCl2yHFeEGLMoNHoCokVDGVGCCsJeE6dCbcBaAeBtm1B15TgDa8HtYV1HMOK/TlhZS5wvyz86UAmjx4cMGAF8xrjpXOUl4ByAy887mpwFLVpwMs7fenYMsBoFtU/ft4nuBx+nGGCnMdzIVefjNhn0KOL9PuYlypgtRt95YObapmgCSOF1O7sm1BVgjWCYXtdl35+FHHThTiw3lgH1rw/KIUXx/nqogz2DdEa6dBQJ1POq/2PYCtWrRNNqm1MYVknxkAdGWkh4jY83uLCF3Dp1ozWZsWaT0OVyQ7ZA/QNEpdx/3iaxOvVfGa61Ca89PSpv0yYfyH1c7WdPwuAEyOTb1G/EALvWvN+jutX3gv0GuIdGPcB+9rAIAA+//yL/8iDx8+5Pzab/dUWQKgK7xUpaa/p+FNJAfUzdASAepfBfeP33ooP33/7xmywvNICsD47SN9nSqQKpAqkCrwN1QgAcC/oUjpLqkCqQKpAqkCxxU4bPdUAAL4AQS4UgYWYNwOzT5soLE5h03XG91TAfjimQFA9OBT8IeNG0I4AAC7QQEg00ENAGITDFVXvDHTTbaq7cJGNgKAftQxCHQliW62tNn/pFZTaIW+bbELTM2CHvphva+sr5SmGOuGm72nACXMIhw27CcN4uNqxlo+B1+ZaD18M3sKAKNYD32qEwDoVjsHgFNPLD1X9pxj2IEFLFhoCq8jFTid1tQhYHQs+Jnmf04b5Kk2rvpTgBnfvMaxKil+HL72etEsa5ZM/pyKJQMkTLH1fnbWeD9qyI/nx5iiqqvveawYN1CZHvYaLvP0yyfy6tUrubm7UeAjmbQHJM1io5/LtjuE8yPkotJvCpZpfVxaXzg/T4eCAFCwpHoPPqjvYK/FddLz0LRX2DfZkY92aQR2QAmYSwWAgiEN1d9yJReXF3K2WtNOih58A0SDOWzOtczncwJAhIRcXF7K+Xotq8tzefzoIRWI6zkShKFwHAW8gGNjRN9CwHKQj4IAEELGzbalZXe/beXly1dyt9sRth4OO4am7HdQAN7J7a326ESN8XwH9Pk7HDQ4B1Ct3cl+r/3+eA1oiUe/xFbapqV6DwpA9PVECjXswSBBit2pbTMgCOUarNlIjh6lAUAceoJFKLCg7sT9YZGEahRQERZg1H++qOXq6kIePXooq9VcLbSWPJ2PCuBA57RD4gRfOFeYfqtqWAeA2g/Q1IIIx4ig1qnCLIPNNij9FDBrKA3zsqUEAIx68OHnqvIzyEeLuQbPxBZ3B4Q4ZoyXIgNA1iRpzAiuExh3DJDAa06gkx+ymF0W58LXtzXMrcs+Z/G88dqprEvnGhWcrQJb3p/waurXSNCG3ooGOHE/V+hNSj0L+QA0tEVP6+0K5ElVqHWe5h5t7BZa5Mfjz+vvAf5+cqTyi8739IMJjH894Gmd9+fyGnlLA1e0u1rQTMCRnVoVgHgmXL/O1Lb/9E//JLACQ+3a7A8EgIDkOGc9TgByPX9A3LKsVTFcqjIYi97Dhw/k79//KXKsda1MKcBH7zHpm1SBVIFUgVSBb69AAoDfXqN0j1SBVIFUgVSBkwoAAAKg4A82yNgkQc3gqiA0eXcFjQJADUlwBeDz5xoCws0VAGDU12mxmAu2kA4A8UYFWyAUEeh9ReVS1PAdADBWeqCpvG6Kp9upEtDVMFCiuAoD90H/P1pHi2kDzC0hFFOu9GMIx7SpxcbaAaCrYJjuavf3jST+DhDMNsj8nffrs695v9MeeydqRgeF4QzvAYD6epN9Uu+rterMtqfKtJb1jTe8UHDGCqKwkTbUABDl1zdW3PhjoGa7Tx3o50/oFvUGjOEgj9KUWGqPNpXlDIDENr6wBTMlV8+PIMAtkKZU8uODgAnjC+MH54vr3fYHKtzQjB+oApbhZtcQAiLh93a/ZT20Pg0DKjzt2n/O4zT1ktbWlH5NQ6VZXqKvHyRgClrgLh4AoAxx+XiiApChIpr6CfBTSiGtQdjFas3AjLooLbBjlFmtcwr1APgD+JrXC1oMYf29fOcdubq6lAoquOVcztdICs6kLpVxAABq/ztcxxkN33DT320ASHdyfbuVF69eyd12xxCH3XYj+/1G2gOUfzvZ3mxls91QAYZjxrxH0AduGAPd4Za2YQBX9v80AEalFq2ROmcwTQl4AD1wnaAws7557FFoPdkmANhLN/bS7htCQaw9uL740ACBKACBS3xdlHJxeSYPH17J2flK6nmlwRgjkpsBhWsd78HqqdcISiyMPQYyGPxjDzuCKp3zhLwGCCewfrJAWl9RholbABDsvzo/ju3wXCcsaToG/Z4Ay7GNY42Cf/T+6HMIMIRryLMJAJAhMfahBEem9RHUMasg0+enQ80A9KiaNQuytSDVDwMw1/Rx6J8Z5rfb872PHcNuJgVhrNBjLe168z2D/Uc9GXtSwTGcKQC7qbefgsiZ9K32bXUAeLrWAIB6z0ZcbwbehLrPwnoXwK3thu770EJLOyX8ovboielNGTmj9S1Bb6PQau/zm6EyTSO///3v5Sc/+Yls9ztpD2qfdwCoCkBNkaZaHinAZUWlNsA2xjcuwflqIe+8/Rb7hC7Xa8yBtI87mXrp21SBVIFUgVSBb65AeuNIIyRVIFUgVSBV4I0rsN/sRgAUgDzfTHoKMDY12AL6pswBIP4GXIMC8MunagH2TSeAADa4+BkUTcNoCkD0AyN/099RAchG+xHYigCgbgrxu9ff3u6HgAou3dJXIQkWDdcjgEgYxQ0fQJL24sJuzzfSAIDeby4GgPcBtAC9JpOgeQTtEth+DlDD6xfDTd2LkmgdX7MTAAgyNdXi9R6AVKMZDIgBoP+sbQ/BjnikojEACPulb9D9QGKIFysyCSAigBlfh/gx8c9jQEFgZaEPDJIhLPYdu/Zw8407ewJCgWYwhM/pzf4t5EDDMIQKta5tmEANpRTgX3OA3VPkbjcBQIxrbNqpdDVQiudgWApCLzyxFnAJwLBpqVhED0AoAMfMe8zBbqoBAmA5ODa3PM8YkKN92XAsBYBk1xLirM7OOSc0qdl6VdY14QHG5Hy+lOUSAHApiyW+Xso7P31fLi/OZDYOslrWcnV5JqtFJYt6xsTRIgPQAAzKpGUKKdR5I629AO8vNlt5dXMtm+2BlsW7zY1st0hO3jE4p70xBaDNWYA+qPj8OrSHO1XOWcAMogp8vqvV1zS1llZNQAuQgvAMzHWeK66LwS8o9WBTBngTtV4DxDCBeRxkPl/QVlvBPl3BAr2Sh4+uaP0tKoRw2LweNbE8zwwAGrHhGDfVKAMrsIK5+s960n0dAIxhts8FhIS4Cpd8l70ANSTGobx/QODQl5DUbLsY/w4A71Oz4YMQKkap1DsBgJmwt+TU1kCDcrz+OrdOAjMMcoVFZVDAjz9qXfbwCw30wAcJx3PU1hiHqB6OFNoyWOK4AUA8nwdkYC5M7QZUYQiF3PEHDMdqYlybAO8iZV9Yi3JLebfX8zVouj5TijpPfVpODOJNPRrDY3Qh0g92aIvWMCDcwni2dTu0fzAFJ+bU7373OyYBI4EccwU9/Py9R1WAUy/DQkqqgvEqWEdg/59XpdS5SIlU4IdX8va776GPaNrHvfG/XtIDUgVSBVIFvt8VSG8c3+/rn84+VSBVIFXgO1WgO7QjAj+ePHkSNoqw5eEGUIIU2W9SAD758qnafgFjwLMKfK1gQHsA7mS722kgACAAlEZmtSVkCHILtQDHkAkbbN0Uv25B9fupLRF2OwVqbu9EvzYqk4AjjB1BwdQPGvQA2IfHufIMj40VgNwUd/1rPbhimKfMYWr4f8QqIwCoe/JJeeLf82ffAgBZV8plLCwjKOW0Jt4D0JWbPG5TGakVb0oBDvZAGyl4VigA/Xh8AJ2q+LzW8bW5b7C56sk39G750/ZhbslT6+ykkJoAKK+f9Rqj6gbjBbAl6mHosNaPmfwTfdSgFh0BWxTMAYYB6gFOcNwhGKNpZHvYhZALbPwH9v7r5XBAnzskmuIxgxyaRg77RnJRKy9aSfYCQzNsphkBYNcNMvA4za5pY4r1M6CAHoJUAiEZeLmy9FBw6ZyQCxZihdYAgDWTs9fLlYKwupK3fvy+PLg8J6JAEMbDq0s5Wy9kMc+lbQeGh9BJ3YtsCe+0RyEsu7vdXm72OwJA/q5r5W5zSwB4OGykw/y+2VHd5wmuABpQZeFa8LhmHe257C1JRZ+mYfs/OtG3kOEbbLpoUIXjT9XENVBnpr0bMZ3Z/89DcgCPZKDNFf3V8DyA9lD9weYN2Acr9NWDB1T/zdhPLdMU3pmGJxS0V6qCFDR26n/HEULVItRqBPpca8xSzh53vfSEpxMEO/1wwdcnV4cxBMQs9ZjiUK+yTyet3/HYdms9+iZq+q8H3BB86wAWfFABlXM20789MVvBE84XdnKoBC2MB+rDoNrFuWlvVVfQnc7lsZ9SvnWdnCz/qjx9XUno631QFNpk958TCFvNcI00JAaBMZ5YrrHEDgCP6zutHKeqy1NFI87JWyTE7wExUKQRO3p/cAswz9IWfge0Yd2N1z+mhVtKO8eqtUuw42eN7Gfo6YlWGQCAH330kby8fmXp8+iV+ToE5CFISaVqRit3IYuqksv1UvK+letnz+Xx+z+Wn/7sfZnlddrH3femkn6WKpAqkCqQKvC1FUhvHGlwpAqkCqQKpAq8cQXGfhhvb27ls88+CwAQ8MDtgLv2tAegNuqHUu7p06fy9Omz0PcP1j9XCWLTtJjPpem2hBEOAKmIgQLQraXWA0o3WcdqDk3YVIXa6e1UTUe0cNSfT4Ebmuv75pi2xUE3zJ5kjE2iP/+pcscBYLyB9E1keP1IsRcDQP/aMkfCJt0VdWGjfur8OlEAet2+CQByo2zWbd9Eu7KN/b6seJ7GqRtTU/NZaU/VfF7v45q+HsYSg4eggrOaEkCy3gACehRaS1X/EYQAGljfR/w+tgKzZ1qmwTOEBbahd3hCJVkrUtDV2EnfNjLLADVy4Cg5tK1UpjjE6wJUoG+XB6Xw+WkBH9X2vof1vZX9/iC3t7eyudtJOVaSlRkBF/pZQrmGtF0CwH4QnJ2ei/byQ3K0X1sorAqLISb0BCAsSoXKtBYiwxXd8vQiQPG2RvjFak14DnXY+sG78ujRlX69nqsV9mwli0VJAInWYegV17Uj4QRsv0gpBrzHeWx2d/Lq+lp2hwZaXjk0AINb2e9vZb/bSXu3l65RyA/YDEjqabBMBS9y6btWoWA/SAEFnNtt0Q4AoSsAgKYAVEc6/k/zqCxgxy8KQj2tNdSWHcEfAWw+k7KuCAVRWwBAWKTRQxRrxMXFhazXK1mtF4S7On7UZs0+jGhLYDZe9JMD/PV6oqah759ZZX28enJtD3gaAUAfo74mZOPUgkA5kKnoGBSjH3g4bFJFman0otRxPyaAuwDzNFFECmbsQC2qISA4r2BxBQAEgiY8UhDuijT/sAMtGhyW+5x10M9x2OMDFF1XJyXhlIrs6ybtteHaxaEZQHA6PsPa4j0UuZZPKe6xWlst2KMMrYJgVxl6+EisOvRr4mDPz4PqQjv2I8iH57U1wRXM/nsPATl6fzAVo394M61DClmnY7M+lUcfOIy6PuEDoqriuvDb3/5Wfv3rX8vzly+oPOb59Zg7bgXWkCCuywaqy7omuC1nM3n78lzyppX/+dMn8sPf/Fx+/stfyiybp33cG//rJT0gVSBVIFXg+12B9Mbx/b7+6exTBVIFUgW+UwXGfhxfPH8unz35jNZFbIy3m63MiwUTDqEgU2VWr2AFwRzoAVgV8uyrZ/L0CQCgqq6w+cVmHxtGbH4AAA8MEdgfAUBabYuSwIHN/8Om+hT0Qf02bcAdRh2dqCn/vLcTQwqokFEgCIigG0xsYAGStGeaN+WPN4P8mW3+qCSEvIzPN228482p7pg1dpIBENE7MSysdPiiGnZaBEUnir/RFI6xQs5fQ6GMKquoNYrDRKyHFngHzhUJttqHS88bG3q1YiscDJvcyNKnu3o9uBhMxvX1msc26Pj3/rj7IKlCA7eQO/yz8Ay3IvYAJpM10fGNQxWgC9jqaOd0ZR0VnW5VROXZXFIG9mtTAMg03K6TwscWYIKFgEAJxueiMk3Hi/YUVBUP1IDY6N/e3om0iLDNqFA74Pe0qiq8wXU9mKUdIRheC8AAV0gp1NHwCx4zRgoAegX1H4DgnLyKlvmylNV8TgUg+gHWdSnZ8kIuzi9pDb64OJMHDy4JAJer2lKAFfC2h1Y2dxtCwN2+YQAIVIzX1zcMSAHYnBWwU3YEgJvNNf+e7dA7E4ouHS84btzwN2AgglQYsMOxpXOc6bQRVKG1nnNewzgI3mGXnWUypwUW6cUK8l2NF8IaoJqDahgPztVuXWUFFYDs/3d+LlVdyXxeSVmpcpTAjMpQzKeCawuP2yy+nJY2PhA0omBJewJSSwsQGYV/qFJ2gsxUnnIOISE2Bm/e7xLQVdeFutaUbH1Ns8B6+izroBZW/GF5rM9oSMlGT1L2xsS5lPxbx6aGjUD5FwNAX7d4rTBmB7WP++NwHThfqByGOBYqaBvvua1jtpagHn3XhLEczoO/x3GpWlPHrUHBqOcg62q97pjmHS2AgOqEiv3UYkHXEn0VrwlGDle301YJpnTU62LX19ZRPUfMd03n9evNLzjf+YV+XsDxMtnCHUC6RR8aw3B97MOJGEhifYZClb1ri0K2dxv5P7/9P/Krj34l17c3U4hKNzIUB3Om63WN4PNILW3WSlbOJG8GOetzeffhY9mPrfy/n/63fPDBT+Uff/tbmWVJAXj0vp6+SRVIFUgVSBX41gokAPitJUp3SBVIFUgVSBU4rUB/6MdPP/2zfPXqqSzPFty83N1s2Vy/OwyS97ADDmzYj00rLMF5WUhR5fLs2TP56guEgOiGDpsqTznE5gdfNx2slACJlgIMWyAUPmWpDfmthx23bJAQHvWZmwBgrETzDR836VQaKUDxTTVVfbbphsXVAaNCAQUC/jMmNdpjsZl0AMj7DKpKigFgrCyZoB3UQPlRD0BsHKGAIQ51+ysVbVFTfZ7tcQ++yYJmtkZTwPim1NNaeZymiFNV1eEIAMKo6v8wIPhC/dEHDDZAKFNM8cV+dFHIyen4iAFgvNH2Orgyyb+f1DT6TK7q8ecJ18heaBy15qGufl72e4w7D0bwa4Nf6aYdvby0rySuFceB0pBgCwWschgUWw6n4+0IWHBjEIWNQdqFt1vZ3N7R2njoRPZNJ/sD1HA6hqD9agdAFYAdDYWAYgnKQAuglQG2VQJAgAoFUbhjBasrEkHzmj8DiJxXlSyqucyrWtbLpaZoz1dSV3O5PL+Qq6srQkCo4dAPEPAJgJgWXaQi36ndHorbO6T97hu5vtnIBpbfPXpB4vU72WwACm8IK+Yt7NIdU3l57QyuIjAEY6a2UB/OJ0AhEmdAVlVwupoSP3PlWpHD8qrXdAFoSOkcVJSqYyVijPvRKQEl/CNolplU6PVXVnJ+tub1gVUWa46CaFVP6tNo+4EAuQNwNou8zZ84HTfcF09gsMyVgoSXAMgG2JACzvUh+nAgADokO1c4lmms+/pFIAeCZ+Ey8TzC+cRp4/idAin9sILnRZVjLiXO20JlOE/t+HxeNf0hfOBCyGp9FRUAYmFGujCAImejqvn8E4kZbN4HXbuiMCNeZ2pbMZ4nC3Gs2vN1okP6rdWf1D2sSYDJuoaeKiyn+QvlqNK/YN12lbB/QABLvlm447XJfxZ/AOG1O1ongsX39SR21iUaL6iXWrB93Rqp9oXanR8mFAVVs7/5x1/LL37xC35YcHvQAB2oxbtGPyDA3GHdoDSXhRzyvTTDRhbtTN6rruRsdSFfdhv55PZL+fDBlfz+n/9ZZtUi7eNO33zS96kCqQKpAqkC31iB9MaRBkiqQKpAqkCqwBtXoN0cxj/85/8jNzcv5OxiLbMyk822kX0H61Mhw90ubBzRxwyWTt/8wwL88sV16L/nANAhGwBHN3RHABAbNwJApjv2Cmz8ZiEgvomGPQsKqlj5dgrg0AOLjfm5SWYObNjkOnhTi5ymzTIFWF9Ae8xFCjiqm6KNvgIevX8MqeINZth0AuTFCkADgKWr1fgk0/Oo0g3QSgHgEeC0TXQAVm4tNHAXUj4NdKpaSVOQPckZPk5AC1c2EcCePA8hgavhYggXjSKGNFhNTs/bYUlcM9/s+1PEQNBtv75p1+uj8C08RwQAUU4AWN+QnwJAQhBGSY+0rc6sp6RDLJxvcQ8A8OuJv6Gc1ONRUJEXCOfQMQdAdndzQyFoQwDYEqo1+4a2WLxuR4Cp108DcwAPFHgBVHVDo1CHMbKqHATYwdxAKugARAyYmEE9q8EXVaUJuLTQV0upq1oenD+Qh48eyoOLc/YCXC/mMl9U7LWHpNVmt5c9gj4OB9nt93KzvZPNdi+3txsCQQal9I00DdKBN/wb51y2CMYZpPFUV9hprZcmYGYFq633lASMtV6ffpmoujS1mg5xqAOncb628ASoHQlrkbDs181qMcKmDuAFAGgqz7LIqd5FaIK2HMDvPVwDoEtBDeApp50liuN6BrUdlJtubdVBFMAexynAmynPYgBIa7onBUfn4mPUIT2uK3owxh8wKHgzaIgPTNqpR1/4oCECgJwDDgAzhXU6HyyRHL1MqaCcXkd7myqkOnRIZ54svnh8DMzy3ENS9HVckavHjCHcWh/TqRenA0Ad01OISAzyfM3ycBg9BkXwGCOauIxHTwpIn8d63VSpzPntANCewe/ntVEYqypTVWf6BwCqngzz2dbfKYhE2OMxft3TdRwA0N4Qole3x3DB1g8ocAyYs1Czf/jBzwkA8T4Iiz3mH+qgAFDTrbFmDLNRyhFK970cdrdyVq/k7cc/lO2hl89ffSVNMcgPq1L+6V//VWbr87SPi9530pepAqkCqQKpAt9egfTG8e01SvdIFUgVSBVIFTipQL89jH/8r/+Ur774XJbLuZTLSrb9IHtsJJHA+GKrtipBIiWgXafBETORL598Kbeb7ZECUHsAqpqICqdMAgD0TbUDQGwSTXBlezBPvHWVHOyDZVCR+UYvtqt2XXOk/gvQz86TFjOz1OlO8BgAeggGn9u3grYJBwBE3zS/TZvzySp8HwDk5jhWADrs8wRdb24PlSFNwnqLN64x9CS4ozIqsr76+bmyckSYhTfjV52VK7RcLRTDU+8H6PX/OsAZA8C4Dg45TuHgqdonVknG9/WfA5b5awf1o0MQ9O076QHm9Q4AAcpTps6SKlCNE19zTfmcQkhOr+X0fFAaKews2J9PQzAA+sCIka4LBSB7BO720iJJeEBYCGo9CqymsMePA8YulGpIA4ZySFNQcRS0rFr/zKqstH+dHhx/x/5wSAitaqnnc/bD6+drqctazlZruTi/IAB8cH4u52cICqkYgALgA/B32EFte5C77UZeXb+S29utbLZb6we4lUOzJwhsGu3rifMcd7CAAgTBRm5qK0uXxc9he+TcIGdV5aOOGbVzAkBSqQb4rj/gdfAxuwIgMwjIdFT8gerKbJ+EWVDZQZlaqgIOcxKKSCjaAET5/CWCWFwpGgFAFYFq6ARBkdbD1XJNADwTAFQ4pZZfvJavS65S9vWFwSERQHKAp0BXk4W896OrBgOMM8jXIuE59NRYcJAAACAASURBVIlUlTIUZa4A9Hmgz21qPetzSGUqndGaKO2gkI+1ObLvDoRPfA1T9xKsMfQE6ycCU6wrorUL8A8bCDqh9Bvxtz6/jgVc50Ztv0rTJ8vuiQUY80PXqjCzZOht7vADnmOFs5/vNH/Nos210EJEoD/E3IPtNrJQcw75uue26qhf3+nc5rnEny/ZfWOlIAAg4DPe4TgmDWSG9TAvw7ljPuJDgXffe48AEL0p99uNtQ/QD2DQKgDBTAy1QcBN28sZWg00jVSrc5k9eCifv7yRVy+fy9V6LQ/zXv4ZAPDyKu3jwjtt+iJVIFUgVSBV4G+pQHrj+FuqlO6TKpAqkCqQKnBUgbFpx7/+5c/yyX/+QZaLWurlXF4h+GM5F5jL8ltNBAUFUQDYS2GqCCQH325fB4DoG4gNHja6eZm/BgChKsImFptUKNDCxu0eCzA2xbGq7HXgpNDmWFXmwQwZAR43y7Zh195W1itKRMMJrOdXvLnkXaAuAgw6ucXHEFRp2ESb2g93995+MD56MAJBiPWeC2EJnpzpm1/bSStjUY2gHq7+faoWdLg3IKDCkk21Xjhz7dGlAMrSW+1c+TjYNiPZokO9+LXu21TjZ14D7blo/a4iUBCD2Bgu+vNNvz8BgCof491w3UIPspAifFyHliojBYBQAMIOi4rTdsuQEVf4HF9EP0ccv9cQ8Mh7hE2KQFWtDWMmXQ9VYCftoZHmoH0t9weF3VC6qopM4W+WoZ8bAiq6AJsAGhAkADAOtR9swUE5hdOCdRZ217qiRRjzZ7Y8Zz/AebWgJfby4lzee+stefDgQqCSGywFlgEnu4b23uvra3n+/DnVf7D0Q+0HFeDhACXgVtquUdUh0rshbfRxBSUh01zdJp+xbyDtrLwX1FoKYZT3ZdJ3B7XoAt7587B3no6R2qAdbfmjp7pivHh6tgJChqJwHisAxB9X5N4HAPWqo+0c+w9MPS5NUXekMJsGnV6rCAD6mblqjoDTQml4bY7s5Kre5HphsAgvT0svamnjHy9HyIc2B/SCT60NTgGg91wkeM7L8GELFM2EoxgTPr/MTh23Kmg6DbXx6xmrF9kuINTxuL1BWFNmnQJAs6yqGi8CgL5+mEr51Absiks9RRslUMa2mhztANDXrfhvPALg3J/TwSognKuZUUO3eDtID0CSytn7U8x9jQ9hTPeAQq4xXGd0DdK3OVUy6tiDDbtkejZuAIAAk+cX5/KLf/gHefTokbTbO6oTcZ+GPUJbqmnRV7MbBin6Vt4qaznPStnMcvl8JvJ0f5C67eVxUclZ3cnHH38ss4uHaR/32jtt+kGqQKpAqkCqwDdVIL1xpPGRKpAqkCqQKvDGFRj7fvz800/lD//3P+R8jXCBpTy9fimyLGWAKuUA+xMsTr0l/GLTpZvJJ188kdvN3ZEF2BWA2KwRYOSzbwSAsQLwvh6AMQA8UorZmUa8KIAMBVnYvGVUkKlahrjgyAKHB/hm2hVDbveiSiYCgK6a8Y3zKdSC8uvUAqwHZCEYVOhMDf4DFLQU5IlRTLBAwcwx8IrVOw6x2OOv0zTKCWa1oe9iDOPi19GfTxa/+wBgrLaMn8cBYHGPBTK2/caqQwetx8+jqq9wv+iC8syjfoU82hMQ2kQAkMqzAX27DFBCPWQKyQA8Ipiq9XWLsdZOtVJT30Cozni/GZRwsFRbv68Wyits+jWgxNWXTQsVHSAgVEVQEurvQu+/ak4AqCnA0B0ZfKAdkykSTMUlPEdq8OKMQRh1vSR4v7y4kB+89448uDxXWAnLKZS64yi77UFubm7k5cuX8vLFC7m9AZzopEOwSbMnCIT6D5DCYadl2Cokhn3RlFeEI1DHob8hE28VIBNtM9xCValde6D9HuE/vDYMBNF2mAq1Jt0WfzPq3FRoD2gGl6VCwFgNp50AAddKU2UCEh4rADlXAWehtoIKzo4LL0NLJsBYnLJtgO7bAKCPRdp5rbYEg9E4dQBIYImUXoP7PAf0eDSVH6dvZHHFmkRLb6E1cMUgQJ0DQF2XFAAibMlt0bRfWz9C1Aev5eD5FABOc1D7fuL5Jsilic+8GQCM1wG2cJBWFYBQEvqHEg4BDbLi595iQHv48QkVsnIs4QOeCdD52uQQEPdmgrT3I7XFSR+vCkCoZCfgp30/GfBkKcMEr1HQkh7B1G7BP16KVX867/U3SO3W3xm8NCWihsxov1So+bB2I7gHx1pWlfzyo4/k3ffeleb2hucLqzngOZKAEb4DOzCUrquykotZLvNZJl9sd/JnfHCwWMnjaiHL3V7WZ4P8+7/9m2TrBADf+B8v6QGpAqkCqQLf8wokAPg9HwDp9FMFUgVSBb5LBYZxGP/nz5/KXz75k+SzkbDh0Bxks98QoI1DrumpBgBhb8KGEm86X3zxhP3EIMJwMAVwEfcARH8vDwHxDaMrAE97AJ4CQPRWwybMN4yngArnm9/z7ufQypU6QaXHjZ+qZYLaJPTf0kb/rqDh5h/qxCi193QTGUOlUwDoIQUEgNGGlM8fQawsUkDGG2MHbL5P901rDEkcqKl6SVWXvsl2IBiPifj5/dip/LGN/Gl9aZE8CUbx2vl9vw0A+uucwj+HLIBHcV2PgI2lNceqo+NrOUoLwoIa8g8UjVPABOGhAcBTEOl1mQAMK2xjDXU0IIixzTEGdZZhKSrIWqYO02oJEIMgDVgAGwSuwOaqKjfYggmceCEVIhRFZaEgAFywaGp/Su/TWNSlwnNAIaiHzs9ltTqTeb2Qi8tLeeutx0wCxvwotbEkAcR2tycAvH51LdcvXsrmdiu77a1e3wFzGOCvpSpQx0uv1lK/WaKrwyGtmSkoyXfQa1F7/NFuih6T7aTAjWG8A8JZYUCVzmDUlDTVFKSW5suQEE0eBmCB4s0tr3W9UBCKBFuDsdRtMQhkxqAJTYRV2y9eFzcCpLYjwNMrO1mAY2jlCmSHTvH4dgUgn8CTfb1W1haB89TWDWIkg4Se3DtGn3D4nHHF8umYxIcdfsszA4CwPlswCntcWrIw5wHOHUm+pjLkuhz1D9W5ovBKA0I0rV3/mDIxQzhQGOQ2/mF9hjJQFcR6U5sv5oUCO+t7OWJs6/Pp2qSvEYKHOlfXTf0X43WI0zdScPr6FX5m1zNe28I4Aoz2kJooIT2u63S5JiV1vIYAANrQCLVX1eRx+jzt6Xg/tLHwq3/8lfzwRz+SFgCQWTI9wR8s+O2+QXQ5B92iXkpOpfBevrjbygvJZHl+KQ9h899vZblq5d///d8lXz1K+7j4zSp9nSqQKpAqkCrwrRVIbxzfWqJ0h1SBVIFUgVSB0wp0wzj+5dP/kedffSX/+9mn8vbVQ/nhO2/LX//yqQggQVnbZg4BCYV02INCuQIA+PkTGTqEHOiGDxurWAEIpdOpAhCbtxgAxj34oJbS/ZUrfbDJVEDlP3Mw5pvIGADGVmDfMMbN83Wjp9ZYfz5YTH1jHqt4qPjBhjdK7Y03jvpcBhJpB1QFYLiPAQo1PZoOJeoBGEBeBAB900uQ4YCln47VX9Mfi/t5CivOy22MDgTjax2rb6b6mi3TEk9xf6+h1482xAhY+vWZIMZkmcTv4s18vPmOAWAMQk4hCG3U0YFD4fN1ABB36ySn7ZdJwLgeLj8z6AOAwdfAf6H+wBT6zyYAumnMGdQgrFNwhasHBDZCyQTQA8Ue1XKtJvDC4ksI09P2CPVfj/uO2gdw22xDSioUgQRnBUCNBoVIBvVYHlROqCsUgOgR6ECrni/k/OxCLi6v5OLBpZxfXMjqbMkegHmncG9z2Mtmt5e7uzu5u7mV2xev5O52K00DkK8JxFD9wf6rtk2Fkg5AfbxHzdxosi1ys5I7pOE8xzX3RF4NMVGjtI5VQDhPAR7yKWRh7B0UKQRUWKX9/3DdCVOBWgH8AFtHkaKqbS6E4F+zqypYQk9BH9u4ouBFCjwHjgvAL45LU5nFgIlHDZWahTy4lTYe77j+Dvn8H9rxWhR/2HA0N6wfHzrB4T4KMb1mk2XeX0vn/AQAAaCoADQAyNfBmmTBKZrggdRmTTyPAaWvjazrqCE0qjZUdZ6yP0sDdgWgAy9PSjcAyITbSAF4CuIgcsUcgzKWKkDOFfAvXY+kN8u0qy+phtXn5JoQAcAAZi1IhfM76gEar2F+TPGaGH9QpIm+uh5pjTX0xN8//LrlUUgJ68T2FlOP13BNy4J2ZdQb4xQA8Ec/+bFk+50MFrzCAJ7tToZDJyU/O8rlAPdwNsrzza1cN53kq0sp80rmQy8XdS7L4k4+/rd/l+zscdrHpX+epQqkCqQKpAq8UQXSG8cblSvdOVUgVSBVIFVAAcgwfvLJX+TVzZ388ZM/STkO8tGHH4gctrK7vZGXN7cMJpCyknYc5DD0TClt+1E+/+yvIm0rVVVKSzVUJ1VdUsGDTSlVMCJsnO5N6bFJA9Rh03yqfdQGxw1hZr3bIgAYNqsBDE6AUDebU0qvK/jAdvicPaClbkAd+NDyGSV7ctNqrxeHcHDjR9h5Ao9s2KjtbOrRZ0869Q8zMMHe/fYYt7TGIy+buucHGIPfO2DrOgUQvmENsMOgHDbeGoSrljn0zlK4M9XFN8Za5+OgFbXUTTBT4cZkC/Yef/ExO1DQjfUEQRWkmOU5SjY+nWnx4wGS/EYgcPRCuokOiqEIsAYQgaAWAEBPX7XwFfZPxPGwfqqSm3rZTS/SDe0EBiPrr8IADUQA9Kb110EixgXOk4NTAZleF4NRxDSACJnsDg2viQYaoCdmYaolbQ2HLmnsN+YBBQCAZcl+Y1TTop9eXspydSZXjx7J1aOHsj4/k8V6LvN5LdkBEHKQ7W5H+Ie/EVJyAxXgzY3MRlVxAmV2jaYAIzFa584g+6axZFVTTxLMaN1pj8ymHoFUdTHV1kJLcu11qLWarhxBIHsE4qsJ9tBSPKg6j+m9HC8c7Jxn8TzBfWl9tbEPBaCmRGjStwIdtQCH20n/v1NwFcNOtayqks1BkSdoOwDiNY3mi68Tvs6oMm+6ce54YIdODRkynb+qCJzmsc8dn/6qhDU1JuARbNVlybUVIM8/nOA98DpWLAbeBLitY0rPU69RP+z5wQ1qqco8VWHqPLd1kp+76BwxwzvXE62f2m19Dno/vgCPM7UTQ4mJzzL8a4V5o2SDzm9XCbKdhKlmuebnOMZBbdwhidrgpL4/hRo72HV4iVozUMZqweez9dyvisXvqI3d1jY/d84B9pC0JGY+yOCfKw+RwjyiL2UhfQtLci6t9PKDn/xIPvjlh7KuStnfbWXAPEKa9nYvh+2B7z0Yq082gxSVyL5rZI92FNVashGW4FGu1nNZzm7lXz/+WLLzBADTv8hSBVIFUgVSBd6sAgkAvlm90r1TBVIFUgVSBRSgjX/877/Is5d38uTL5/Lsyyfy3ltX8vc/eUdWdSmf/OEPtMEOUP9hO5/nAkXSZruTz//6uWQD2GAl++Ygbd/IcrmQCv3N+oF9wYSN0bUfl2/AXQnDTanZT7F5ywtVELoqhqEDbNMep7hquq2rcJA4rHtib9w+3d97+E3Pdwq6VF3oj4/v54PDLWKxUidsLnHsIcxAN5ixhZgbXdtIxvZAfz3+7VZTe9LT1+l7fc5Tq1s4/14hlaefap2PVTa6AXclzwQA8XNNPlXoN732BOWsx/7RXPHXvr8mxwAwBpdH5x0g7zEAjK/F6XXjcxkoQo83T211oEC7suTBEsngCQNN3NoTzhjiMEAJC2UcEsM6Wa9BBccDVUi08fpY4XVT2zFa3DE2IAoZiMNg2gYAHEENfYA6qDWSUgGXBijpLAEYtk9XkZZlpSnAtKjnUi+W8uDhI3n4+JGcXaxlvqwJt0vmloxy2O1lc3cnu/1e9oeD3Nzdyquba6QsqPoLIJMw8kDQTj41DLJrW7PR6/ng/MHaUMsiy6XrD+HaO2CmWtDB3ExhPgBdrK4D10VNmKRtNmxNysVnBgpEeVwGgOMx7vfXn+l1C1Z0U6qF8e9KQl0kjlSNPr7j44rnbqwiiy3AHGdmpfVjCeOSfQ29h6HBI3vS+DgDdM91XdDjj9TG4Xsd/0yN9skWAUCMAVcPIhnZ57IDwKbv7AMOPYhpnjuAbdRObv0wHagxkAjzv5se4zX158FzZWjBF1l0mQZt3+vfCgoxa9iCE/3wCPO0X18xQiGqStNJPYjEbFWgIhjHASDvY0pN/9p7VPoxxfAQ9QJ+xzER9KkQVf9nwUe07VvwUpjnfhccM8YWxpAK9exDHTQH1FYNw2yUfJhJKaXkUkhZFXKQVuqLlfzq97+Wy+WZdHdbyQ4HmaHX5t1OdruDbJpOtk0jz2UhVTZIng3SzUSaEf0Yazlf1HJWFbLONwoAz1IPwKM3mfRNqkCqQKpAqsC3ViABwG8tUbpDqkCqQKpAqsBpBYauGf/0l8/k8y9fyLPnGiAwdgd56+G5/PxnP5VZu5dnz5/JzfWtlHkh9WopSF59fv1Krm+uGXbAHmQdlFQi86qCJ4wb/9ViKYd2T/hHe53ZMbmhtWb2ulk0+3B53IMPtlb0SDu+HQMsbKp9I++pocoCNMSDvZtiOHMC/NyK5hv80/pQeRPrfChEmt5yB99gnryGAwAApvDcrvQypQ0VUlFIhd8vBmv4dQzcHKIqNMiYNukbbFXQKAyMQcAEBlwZZPZL2kK9x9dxMuukzPPfHx9HDAu8ZnrOx6EBVJ9FFsL43Hj+FnISn+MpYAzX1wGgQWOHAX6uanXNCSzi6+rXgkos65OGx3DcGUzmOThAsiAAVQ2OBICsbaTWdACI7NsYAPL8ouCJth2lbRvWWYNptBebqphwuPiZqr3KojKQokpYBmDkBRVgi9VaLh88lIurB7JaL2W+qCQrc5kPmQaQ7Pe0H+73sALvCAA32410jSocqcyC9XfsLFRCA3FayhYtKdp7yZmVFo/r+4al8Xp5zScA6ODqGPK4mhdzkvWnQgxKr8myyyfO1ULs8IwqrwgYHgNA9GCLe7khmVkBro+roEwzFkSLvF3XGPgFQGfKUT8/PxYdm9rb0SZweJ3Yyutj3+G/ByTRPo5rHKVkOwDUa4u6aQ9IndOAhBMEZDxMllMBCAUfPkyJASDs1HgNrJ9BjWwBGVxHTImYF1MfT58nR2pifIBg0NtXtbg26k73fn+6psZA1T9swMcIsAIrAPSwjlGyHmpiKASnNQlrhB8L+mWiTlAA+nHE1wvvOb6exy0O9FrCPm5p0NZf0vtUhnWcUlTTjEYtGFgjvbD6n6VbMzmd4xIBODOpZjmTv2nJBowtc9m2WymXtXz0m1/Jjy7fkgzK2O1OXn6l75N9lkszZvJqcydDfSGF9DKTjh+e9RkSwBUArsqZrDMHgKkHYPrXWapAqkCqQKrAm1UgAcA3q1e6d6pAqkCqQKoAFCDNfvzz/34un/71S3n+ckPL4u3NK2kPW3nv3bfkH97/AVV+++tb2V3fklkc2lZebm9kezjIFv5I22xzkwrVRNtKmeVyvlrLXbfVhvwAgOjJZRAGGzvAtT16qVk/qKJUtcakFlEAGAM8bKLjG0IoYgDo93UAOHML8Iny61S9dp+aDa8TVDnRix4BRVg4DSL5ptbPh+dixsYjG7A9F0FXbF9zG2gEE0NYZwQ54vP3vmW6KZ+UgN7jzbe5GmrhyZ9u2wWYMUBjG2q3VmoKJn73zQDQAZ9DghgAxvWL4Qu33eF8VNV0CgC97g5i/D4O1zzJ1W2D4TloOp+UntNxmRXTAKCDJr92/pj4GurxW1IpAJqBEBwxgBZ7sjF1WP8JFp4r2A1n0nR6TXB/qLzC+Rg4BvxArdnvrSgtcARK2JJ9ADH+86KS5XotFxdXsro4k/liLtW8ZEJsPc6kOSB44EDYBwB4e3crN5s7TSMlIB4JmgFrnE8qlEFyqaZHa9gDesxZXrZZuTPry8l6GTT18a3ptA7YXweAXg9Xr9Ke3mudvP5u8HSbrF8v1FNBmysA1SJrOF1NwLC42ocHPl5ipRmmFoFl1OvQ545fZ5yT2mPt+F3daD87VQA6+DwC4Kb8Db+zFyHftQ8g9PhUjemKPgabZEWkjAYAjBSxgIKFjw2srZMCkGnXZqGNVXPh2phCMyum9GIq7uxYcYhaG7Nex60IIis1QG7cP9Ffd1IBKrjrHOL1I6FygO4GGAEAOQ+sX6SH7DStKQpPk4DtGLxHbAygFcbrSEC6MdV+5KEYTaoEd1t0bwusrz/xddP113tR6kVjx1bKAVVtXA4F36OQRpxV6FU5yOGwk+ViLv/wiw/lV3//oVy/fCEvnj6Xr549l7vdQbL5XGQ+l30LeDyXfOwUAELhWyAF3AGgSNW9kn/7+GMpHryT9nHpX2SpAqkCqQKpAm9UgfTG8UblSndOFUgVSBVIFUAFusNu/POnf5W/fvVcvnxxK7d3W9kd9rK7u5WyyOXibCYf/uR9ebw6IwQ8bDZyvbmTFzevZNvuZagX2uOvUysabINVljHoA3+240HtqQARptYB7AAsxOZuD7WabdyKQntoTSo3WKcUMEzQbQJSOP6ynBRmbrP1K0u1SgRjHPKE3wcb6vT8MdxTqAMJjFnM7IFBAWgBtKcAEHfD86jaSwlfUI9FG20+f0ihPAabAVS4Qk6fNNQhADWDUgQ6THd1CKiKG+/n550IVd8y9e3DblfhoSspJztwDN/8nBwg+DXBtYwh2+sAMOrhF005fzxUT/HNf+5AhzZRo6C8Nqauc/AHqBRDI5pOI9irPdwmwHjctU17ph0B3VBPvR7IkCD4svRT/tDsv1QaAmzzBfRa8vgj1RfBiCnr2OPNriesiTw3jg+9roAZeCxqAkhA+2eGROBaluszWZ9fymK9kgr9AWvYEUspZ6M0u710+4YqKgBAJAFvtlvaltumVQCPvn9md6YCC6qlvpdD2xggg0oJ54uYk5HAHqrFspwUdxP0meYgUsJ1nkRKMVo7p/EMdSNuvFaDzgsqxQAEI0VfPJZ8/qB3m4I1A9LW/8/HI5/YlLXsWGeKYo4Ju1ZUmOFa2TiKFWxu92YrAlxL9iI1VVmULHs6/uPQDe9T6D0L43+QQ4E8WYMn67Tbm4MOzcYDvsfwcpiI2gVgaLUiNLbyoiedrwU8L1Ov+po0y1RdHYAcaol1CdCO6kYNy4ibb+papVDNe3pq/RR6O4zTeanfIyCDtt9eFbPeVxRpuLw/x+AEAGFJx605nChCbTEIc/pEcRhfO52f0wdAbPlggJMhMgjs4LlNENPHS3hP0cVBp3UEAF0Z3DVQcc6kmtdqd+5bqSWTh2cX8vO/f1/mZyv54osv5PrFjbTDKC16kGK84/4YRweRYtbrnEIfwQx9HSu5WNayrmZSHl4qAHz4btrHHb0TpG9SBVIFUgVSBb6tAumN49sqlH6fKpAqkCqQKvBaBYb2MP7hvz6R5zd38vx2K0++/ErYV4rymUF2uxfy8PxSfvjwsfzw0WM5q2t58tUT+fR/PpWb7Z3MFrU06OllNkLgg+V8LouqZk+xQw/7Y68WYKhtTAEIWxvCQhAq4oBEFTG6oeMGGO7icVKI6cEfA0BXAPIxJyo5bAgHS36MbW9ehBhmxUAhBl9Q6JzeJoanqijfbMcqN9/ATzBzepYYOHnj/3gTH79esIvqAYYedh5i4Kmn3lwfEBApr27VPAaaweAWoICfKwGghVjoMUWpuXZApyo9QisDgNxAn1iA9WGnPRyP1X5q2516PMavgZ87LHJlE4mcgR6HSPzebb9I2o16pfVjF9JX+UBLNQ3Xpzf1UABxLHQgItBHOfxzmMtrhXrhuZCUbf8C81o7PGBt84JQio8xAKiqSgWAORWsOu7Z/5IKMQ+AgF2wkqKsZLE6l7OzC6lXKwKEAgCwLNGqTJr9QfpDQ4Ut+v/d3t7KdrvlcTf7vVmQAQAVcRD+0ZaMgBNVa2H8QL3L6wHY2QEQthPUZKCH2T/N6qkqPodVE0hV+Ga9IKHS8hAKUiEL7yAA7NgDzm8+933OODjzawUbpqst+RibD153t5KGPnHWy9EBoK8zMcDy8YZjBhCNU5Bj1Vj8Wkdj1JV23l/SWwT4mLDfawjI8ZxyNbPCTlU4OoznhyTsA1kFGOjQj8pCW+sI/OJ08RP7u/P1sF7Y8RDaYU22Gvk1iGE6foYQIrfU31c/B/4IAYEdm2PLFHmsnwFZbUugyj1XI+P3bcvY5tdaFnBOM237uKfotM6YAtLgJssNQIkxYR+skOuZxdzhdbz2o24DeldaGrG+uxj4d4VuVkjXNwoa21aWRSlvXVzJ1fJMHl5eyZ9ffSnb7Z5K2HK+oNm3Qd/LPJNOeim6mVQQE+Jns0K6mc7b80UhZ3Umy34rH6MH4IMUAvLaG236QapAqkCqQKrAN1YgAcA0QFIFUgVSBVIF3rgCY9eP//F//0Ne3G7krmnkydNntA4yEKBTi2DftlJnmbz3+LF88JMfy/nZimEhgIAvbp9LC3hQVexXBlVPBcviYsFNT9vAYthrryrbrEK1AhUK3rh8c047pdn9cBIEIiWa7E9vb7ohj3rqERBF6pZI0cfnQMoqVE9mu4s3uQ4NHECFTfRpBaPQgdNNcgz8Avw5OQa3EN73e4VvUxCJb26PoJ0FpZhU7SgRU6HnFHyg4E9VgArEtLeYsRLvbhXOUBOBJwWNCn+83m5rPQ7puA8CHpdssv/p+Rz/8+TrHh/DlvhaxACQr+MA0C2b1i+OUAfKs1EtlripVVABIMCa/lCPz/u4ISXY4aGPu7j+VMtZoEAQ74H/MX0ZAQQ9gwjisUCo4r0FiyqCsZoM7MpMBag4VgVv2vNP76NAsJRFPZe8LGWxOJP12YXM12uG7kABCEgERSSsv7Dd94dWDvuDbLcb2UEVOPTS7TfSdg0VWCplHQj/MK/ZF9CAB/AeYDIUvEjWRrIyAGA8yjqiQwAAIABJREFU/3x8ugqLABBhpxzzCu0nGDf1zjuGug65/DqUx7WLegAG8GcKQAWADhottdb6u/kxxZZwHffH9l5cM+8l55ZYh+AYPzEAjJWn2lNPQW0M3KDYDNZfg1H+uvhbwd8UlBL/Lm5n4CpH/3ABj4MKlCnA9pqxetUBIAKW/PU9uCT+0KGsVDnpNl587apa72vp4Ri0Sp9YcWMAyDHu/QBt/mHNUeWhzjeoAF31qgAQYwSKU1Uk8884fT2OqkaM52BQbjJVJEogtvcPh5S8fio91bnt/V2jBSmHrd7DPUI7A01AxrwbKMoFBPSnUHUl7NaEdmUmzX4nc8zBopQHZxdycXYh+10ru30jtyXWl0oW9Yp9Ag9NJz2YZi7StAcm/lZQsfK1KioAAQDX9UzWlciZ9FQAzh5cpX3cG//rJT0gVSBVIFXg+12B9Mbx/b7+6exTBVIFUgW+UwXGph//6z//IF++einXm428vL6hMqczCLhtVAHSdgdGRj6+PJePPvhAHl9eyPbmVv73yz/JF18+YQpwUS+4mYJttypLQaP6HGmn7BFlIAWWXAIZfdsCBpxsa5ZcaQpAAMAMoQ5HtszjEJBTABhv0LGRg5pxsuC9/lYZA8B4c+7FHEyx5KoyhyC+mY1DLnxzHR5rG9sY/vlr+M++CZDxeWIAaN/Hm3Cxhvq6+Vbln8M/ZnMaQHVL5gSqJsvvEZSwHnp+DjMDoPHgioGOQ90J2k0AUF/LwJs9gd/Pr1MMK+6DgzHAYc0wbiKo45t+jjEquDToQ9VpSFDR8eI2v2CdNKgCJ6IrwnCIAabY8Y4IL8D4w6beVV3k0NYDcEatWwAYqn6LehwWtSqtmOyqkC9WV8LiytedKfBT+7BCTAWACtbn85Wszi5pBS7nagHGfVrAR1zzppP2cKAdeI8/6AsIILy/swRu7f+HqFb0MAM4AkzvzBZbWF2BIwEAaRtGUu+gtVRwE6lvzRbvFl4819G4ELV4Qukbh3pgvLtCT+deZOE0gOZjwucm529WqmoVMIXXU3EYPlyI52QMteKxo5BKr1kMAH3s85IGq7ZekwClooTxGLZRJxosylP/0nhOLJfLCBAqqPJ1wqGpv45CabUMa09Ivca+fnkibjyrMOYDeLXk4hhGV7U+n8Jag9ZW56MPJ3xOYR1xEAoLbWPzWYusHyd4EvCIsbTXWtkY6WABph3YVK+2/ntPUp1r04cUGOMO731dOwJ8Ueqw1zWMRwBAhoBM6zq+ih3NscJUTb5KjLVHoPXypLpVbwj3yQcFgKg3En/LbCbvPHwki7pGF0dpZSavDp0chkHKy5WuObNSZgPqhXk2Ur2OxG2Yf6Ehx1GO+VykRA9AwMRBFkUnl5IpAHz4IO3j4jeZ9HWqQKpAqkCqwLdWIL1xfGuJ0h1SBVIFUgVSBU4r0O/b8ZNPPpHPn34lL2/v5Pr2NiT2Avzt9h1EHNy0Aig0+62cr9fykx/9QN5+dCXL2Uy++vKv8uLFF7KH2gjQJa+40enHTOpWgRQ3eQAlOWRGuYxQciFl0eAJ3sQAQ/CfBiNAFZVJaRbcsIHXzFX+Xm15U/8q5UMKCNg7DHYsCx4Jm2Tb6QVYYXyKm0gHPNGGEpauYwXT1LNKlWSTRdjvFwPLOETDN//x3+FFfQMapQoTeHhibHThYgWWmJpGbdaqACRQAPyLLJfwdOv3vkO277kLDkJBVPao5yJYwH0AczqcyNZozcQIzKyPGKFB3GvxpJ4OK3DEeu1yNpQLOShH8NdMuK60AnQAYLT0U6jyjnr6EZ6aEk1ZKjf14caeeJrC6nXjGLLX1+s4aNdEAkDFC0wMZR82jJpeBqowO84PQgr0q6O1FUmiuT23qv0APADIfTyOFlJA1M2AEod/gD8Af9oHsF4AAF7IygFgpSralsBukL5ppT3spd0dCAIPAIBtI+3+ziz4ODZYlnsFg51aMtvBADnOBEBFBtpL8TUgYDZkatv0HpEGT9TKqeNf66QgTmErSYp+j3luCauoFkGUK7WsngrebE6jh9pRz0eDYZxnqtQiAHSAEyXUutU6BmDBDhz183PgG2yhBs5O++eF30c9PU8B8RDBQZ2v2i/U1xNAI12X0NJAk321V6CeL+ulzmgDfQr9Cti7C6Slq4KP0NB6A1KNaLZ52Lz19zqq43NHjWAh1h6mugbjpio/BXQ4Llq7LaVZ1XiTorXv9Ho4/HUVon/QsG92dsYeQgQQjw+M0C/PrPJhDiuwhUrQr0vcb9CPP17f9NhU3Qt4zbHmfQF57g7cFZxryjfGrPY1xQdQUNWi5nj/YaI3npMfRGVS9lDxYrgOVCvm40grfI0QnryQxfqMc3B5dia7ppWXd1tp8CHX6oy/2+w3VMrT2s5Fgit2gNMIIckHXLtMBgRa1VB1FrJEm8B8kKs8l3/+p3+WPAHA9I+zVIFUgVSBVIE3rEACgG9YsHT3VIFUgVSBVAGRbr8f//uPf5LPvngqtwgQuL5jMACgCuy82B7uGyiYMkKNtu9k3x4E1rKz85X83cXbcrHIZZ41sr19Jq9evZDtoZdmVmnT87HVXmnYJAGJIJUXABABCNkoFVImCQAsgMB7OhGEZAwK8Rv7MxEe6AbaN8/e+w92WL4GNmgGAdv2GEA5pJg28sc9BQPEsBdFfuMpAPNNNjfQJyElx/Bvsiz7OZw+VzwG9XeTjZIKJpemOFyJlUmshKVwduj9B2VNe6xGMzUlN/4xWLHvJyXi1FNrUijNpOuOlV3x/fXY7Xij/ouRa5s98uLnc4BwpBYjyLMG/rMi2HxZ54EINvSf0/oSFai1ESPU7LjaSwxKL+vLWCh84zVlC74xAEAqx0aEzMz5e+9RRlt0FgSDKvTj6+jN+yPiF3jOsWsEzHIcOzlA8TMOUuSlZGUNYy9hF64LjgvHq/BPLaFUZtk4puWQqrbJDoz7zJdLKYta6uVKVqtzWa3XUi/mUpQAgJl0ZilGGEnftdLtDQDudrT67ra3hC2AgR1DOBTmsFdb1xEAUmnH+7QsVFkWYf5z7p4E17D69rMA6K1CAJpxr0TAFtiK0UMNfmHCaVM9AtLgtT2NVtWQBpxY8FHystJeh7A7R+nOhG0Gl0PIR2QFdVWdq9l8Xvo8cIDlc8KhE8eqtyeI++nx2k2J32EenAB7fCLhv8NroYsBzoqKPgv0IL6kqnHqd0olW9wvsDTrsD0/Z1pQkRYKtKD8dNBq41MB+LSqoIck62uKTD9/TYQ2a2qU7hyvbfp1qa+DcWBgkxDXVH6wkntbBjyn24ChIkcgSDx2oEZ2+AoIiN+x32y0CMbrJ34MNWHoEehpzmY5JmxDRL3OTGZYhz6wrFsmubUIoGrRmiD0GQI5FLouGj23jD0wM5nXczk7X8v6DOBvIbOxkiGbybbv5QYKWyj66rmUNdaNmexvb8K4vG+ecM0ZMsmGQnrY/euc6t11VciiyORhmcnvfvc7Ka+SBTh+L0xfpwqkCqQKpAp8ewUSAPz2GqV7pAqkCqQKpAqcVKDf7cf/7xMFgHe7vby6uaV9EBsm9O9DWu8WMKGDkqIgwGs69BDbcwN3Vs/lwdlKrs6XsiqhdBhkbHvZbrayudvK8wqBAp2MTUfVSgVbG8IOAF1kkNIsrvjeN9jYd2r655Si6xt+3/Q7VFIIp6opQD9XugGlgCe03UTQ/DFxbzFXLh2VJVICajbqcVKsgwj8neeacBofX7yJjft8xc9zHwjUDeQpAAySRRVWRYmeuvO0lE0DOt8GAL1eDgK+DgBOP5/O/xT+6XmaAtDgBejD1KcNhweoNJn0iLjuSV9We60qAAGIAugDOItDSk8SPQGCQ8iGQU1ABl5jS0jlmCEwVCueJpyagm2m1w8IkhCQTe2GCdDJjDZZtcp6SA3Oy6y3XUtQjce0fcP7AQrnUPtkOdVQXWuWSJN6EQTmavHUlFjAJVV65aYEBLjBmF6ullIUtSyWa6r/lqu1LJYLKeeaDnswWytgJtV9h0aa3U522w2/3m5U0duxD2BP5RcVXbRhDtJ0LWE603MBAAHskKw9aCruDCou03gpf49AsclvQw88ijHjfm6oKtKNVfUWAh3wevY83o9OwZXCfhyXjhGEpFTBDuvzx8dPrCJz+OL/GA4A0ABQPCdpFzeLs8/7WO0HAMj50fcK5Xy8WjqwQ0KsV8RPNr45PwIAVFVeAYiZ5wxuAcj0+asW70LVzq7ws96ohMNUsum8CX0Ebe5QKRp6XB59QhDWiHh9ia3w0/oBe/wsQNm4d+IxhCvCBwpeU68VYR7t7VAT4tqbtRc2YIZ3aIK2XxuwvBgA4muAT1f4eS/AeC32xwcLsQeMmGkXIJLjC2MKnyMBdg4964dU7QbUFK8DJSDeV0zp7VWbbzuC2dV6JeeXl7I6P5d8MRfkUzdI1d720skgB/TERM9OwPeqlqbpGLRTYb0IAUjRtbCTyIuZAsCxlMEBYFXIqsoDAPz9738vxYNkAU7/OEsVSBVIFUgVeLMKJAD4ZvVK904VSBVIFUgVwCb30Iz/7QBwu5MXN7e0D2LTBgAIaKA32KrgksIGH+jOenyZrQ/qu1Vdy6PzM7kCtBha6bZbeXrYSNM0DBZBH8BZkcmsUsiDZ1m3ufYAtOb02mvPvrdebmHjb33eeV9vZu+BIbR5AcQo3NEjVlWIb1z9NdRq6ZRvUgDGyh0fHHj8N90AKf34TtUzCtuOQz7ijfl9QO0UAIYtpR2vv9n7z5lCawoeVwCeqp28f+F9CkD/XfyYuA6nPQAdIEw1MUDoARAnANCihQMEgKIztlGGGhB2KPzEyNJaKqCwAuvfBgB5TQHb0IOPlmd1MqvNdUqbJtozO7KOGz7JBLIcL5pFGko9aIU8lAHXAyE3UL56P0XWCmq2DsTBglQEvdM6AkAoBlk39FBrARYnCKIitRlhEP4g1ITw2pJyoRAEuIAFEb9HD7mymstyuZLl+lxWq5UsVgup5kgHLtkDkPAOar6mIfQ77HZM/8W8223vqPxrG+sP2bcKvwyAdVBgocxMBkZ3MwVWVHn1vZSWUOzXPQZn+Fk7tlQM4phhccXa4GOJLv28INhH2WGVJDyaWc84T38NllnDs6YMBFzPclX/0drpibs2F9D/Dn/CWDH1L7Ouo6RiTy9WlR/OS9WygFSwcuMWA0D/gMLhHGCS2o51jFFhbMekY8uXyGM7PMZQCdt5nmtwCz74MIDvisAQYOEKQ4OAOtT1ww0fK25fZ8q01Y4KR7vFYN1BJMMn6OP3Ma32WHxwgPszQMbWj1gN6ddwQEpGBLgcFHr/QFxTBuVYuIeqBXU84cMBAOawlt6jAFRwp5ZgVcoehzyhulDRYozra0xtAPC8mG+E+3YdNFIH7x9qb74bWinwARHGMdaSDqpfBbL4c1meycWDS7m8eijFvJbbQyMvtxu5hYV+7CWfVYT0GMAt1MW20mDsQDFbW/njtf9o/cxFigFXoZQRYLnGa08A8PG8pAIwv7xM+7hvfKdNv0wVSBVIFUgVOK1AeuNIYyJVIFUgVSBV4I0rMLbd+Mc/fqIW4AgAYqMF22DfoMk8IBbUdB2tX+xfZja+2aGXcYbG6OjtNUidz+RiWcrVsqbKIdv2VAxu20Y2AyxUnXT5KB1ag2WjnHdlAIBM1HRFICAKvodqg+Am6iXmihmzgGpIQNQ3Dps02jhhBdYQAqpNDBp6uABRTPzuaf3N4iJq37evv8VAL2x0bTOqasXXHxs/RoHTZKkEODp6zog/Tqxhgg5QV06qGg0C8U20b5BPAaDDDCrlTHV1n31N66MHcN95OnDg8ft5Rg31+TjrUcfnh4KGYRdRDzw7FXZNIxyBMjS6OQD0i+UA0K8pwRugm/foUzjnrxP6wtnGnSJRvo5COXw9WP86HNekkFIACeiHcQ3QoL3LrJcabcd6hnh9qgfN/Iq6tp6S2uJsVM0W+lDKBHVYE9g9S097zamSXZQ1g3RWq7VUtSsAFQDO13NZLGoCQPQYA9xrDgcN/9jtpQX8OzTs9bffbVUVCJhPld+BMB7wArVRgSuUXApgaKrmNQcoG6RydS16GQ49nwf3ww3n0wyqEgYAZO2GjlXAGIP1F/OQ503wptfKASCNqabQpf0ZPfJswjj0ymZqncVrxMpdvD6er4nHh43TbwZaqv7zPzguVsDtpUxmVostASCwtCX9ugIS54lrVhYlx0aAeN6XlOujrmWVpVa74s8/fAjfwwZsw92VzFj3XCHpdeDY9H4AtO7qmhEDwDBP7Th4nG4RRxyFAdSvA4D3fYAxDJOl2Wt0pBakzVcVrl2vY8yVfgCACIcKkH+wHpCcuwrhj8NBdJ0+urGfn/YAdABoC5L1msylbxuOZVSyhLKWgBk9CDWiRj8UELaTWCwWcnHxQC6uLqmmLRfnnLftoeP73/VmKwc8V1lJXldUwgIY4hjYUxM2egOeOP460x6Yp7fpg41BihG63tcB4P/P3ps+SZJl133X19hyq6yq7lkwAIhd2DEQYaRMkEhCgkRQMtBgECiZRH7BB+k/lclIihzMhtkH09PTXV1VmZVLZET4Kjvn3uv+0iuyMrOBAWTWL9uyc/PwcL/+nke9X5xzzzJL5dmylN///S9LenQc13HvfKWNf4wViBWIFYgVeOu1JpYkViBWIFYgViBW4LEVAAD83ne+Jz/++BO5NAC43W25AGUPQIQAQNnEgImWUA5qnLbF31tZoplSXkiTJbJjX6hKkqSWRZbIrEjkc7NjQV8wLLKarpa6qaTrtBcZ1vpdbinA1nsLIMdVNVywegN+649GG6z9jrbCNlNQOCgHdQNtsq891RSyKdDx3mu6QPN+cmPVlD8Ea7F7lmW31XJvb7zPYhyCM9Qx/HAAOAA3FRgqpHC7Z/AAKtECS+MUAEK18k4AeKsD19ujZ3p+4bGHfyMADFRSw99s4U7YlqZsrO8AkOfkChpd1VNl6v0ANXDDw0tGKzQtgwYApavVdgroYVAaO4HJHFDKASAhn4s+yTTH/mSa0tvLrJxLxr6BUMMppIDVD+fFAIEGAEznAfuxMUAhkaquNYGYQQ8pYSHtwE3DxwPXQCnq5w2LsKe8AvBksAGXBgCBCmD9LWYyL0pZHBzJbD6X1cER+5ItoQA8WMhiXkpR5lQmQs1XIZV0u5XNZiNbfN5sCQZvblTRC3BHMFZX3I4gA3OQdlztg0Yg6N0OTeWYM7hCITB7BlYadII64Ryg8CJ8xzaAYZ4qbKEXBDOmAOQ182tFeA91JnOHOU/T3O22Mqjeiqygem5WlgNADVWrGN8huNIxFYwPA2W3bKumNsP58Bp6SJHZhR3SYb6xN6Pb24MehH79GBFj457wEhbgoFdgAZuwped6L0PfH63BSEt3BbRZf9kb0MaqhoEoXPXkab6RMQThjArjYd4wSVrBHarrPQAdSqoi+m0LcDj7RwXgCP8V2BmI80AO2nrV+gsASBVfoABkDz+/f5kFWK+P7gevB9T00V6uASQMHHGrL1RzBjoHlXIQZoR5Sp23Bbkw5duCkfC4k3xBgLxAiM7xoayOTmS2Wkk6U/XtR9sd50N1s6OiF6pTfOIp1PavVn/eIwC++TKi44sK2bJ8JwDEBXAAKFCxltYDsMj4Gvl0BQD4+5IeHkUA+Nh/vMTtYwViBWIFPuMViC8cn/EBEE8/ViBWIFbg01Sg39X9dwEAX4wAcLPT/n4OAAmVmKbqgRqpqTxESgBCwBGoiBIopdQSBjSChe6sQC+mTGZ5LiVYYddJ3rRSQH3Wi1zkOwVbqSpvXB1EHATwAiuX9V5jryzjQN5LTmqFLiEEHFRHvkg2tZIrAEcl1hiMsa92txRuE5XHCL9GgLdPJcewieBjus1bghdTAA77Jx8ZLatvHacrq/b0AMS2THA2gOPqmlAByHCMd6gcUSsHLF6PsC4mg1NgYT3LPNiC8NVsn25nLHMFGr5fP3+GbVBxpwoxTUulgVEt3L6hLfR9AZ4CPkBJhudHPzHspTUACLhjSj8FgAp9Q1d33bRqece4LGY8rroCuFNAtt1UPDdcRdr+qKRDUq4G1AAAVTWUsXrMOAYGJABySyf1zu2/sP1qXz9sB/UY6jBnT7FCErMD0yyYIiV0JstyJuXBscwXCzk6PJHDY4SAwAq8lPkCYCxn4q/26+vU8rvZyvXVNT+3251cX51pInAFK6b2bBsAIJMRxp59BFFWb44V1lytoqF1Fj+7Mq0CgOF1130pxhUDZ8LnY39D7AmtAzCWAUJgFwZQSqCg0sdlAICEZ9o3ELU6WCwIQOczvTZ+X6ANFtfE+hIq1BrVfN4f0KGRjxcHWG43dQCIvzMExe4V7GXZdVSU+X1jeG72cNQQF4Q8cFx5CwODgJwLqBP6mDr89hAQh3MGAH0+6f7UEu6QEIFJft4MnvF7mYf49Kog5HnyjwYgrc0BehASTmME2/wcAKC1SQjtz36O+Ko28NsKZYeADuAR9KEAEFBMASD6xboF2O3X2N++HoBVt2PN1aWv8M+vJZ/frjlhtScAow5m+4el12E+5gDuZzMqZ5cM8Tg9PKF9Hv0z89lMtm0nV7sNA692TS1XNo5ySWUGtSlSrRGABVUtU701hATqS3zqeBpbDuh3tz/Ce3xSJJL1mWRS0A6fFKmGgBQIzkrk6YECwOTgMK7jPs0/YOJjYgViBWIFPsMViC8cn+GLH089ViBWIFbg01ag31YEgB8YADy/uhYAQFcAlkkhdb2jusPVQQx+QGPzNGcIQULI1bAfm66HQK3gwc2lbjaSIQkxS6VME5nhay9SYiskpPabAQCirxYWsIQEhECprFPARFUhASPwxc4YDn+qAQoQFpAx9EEX42r3xeJseGzY98/gIgGjqX7ugmDeD80XxOECWRfut5Muw+uAvw+qFfvDrcUh/z59+Z6EgCSuhpkqBfVxAGwON8IU4MFKZ+ES3NYBTQAEubD1/oJ7QGCotvJzCwEghV8OHwIAODwOMIDd+RUIOwD0eo4KwLFXYwfrInrK0UapcIFKPgPQypo6go0UwMEAYJ/rPpKmowKwIABUWyHBBTmNwmZ//u2uZugNLLCw6QJ47JCkW2tKar1DHEAvNUGH2kdxzTxQAACjISQBvMkJCgFCegSJwIvYZgSHeCyCPwABAf5K+zqbz6SA+m9WiuQIsslklhWyKueyms0lWRxR9XdyfKIhBYcHCjdWUACm0m8BKQDaFACu1xu5vLyUi4tL2dxs5Pr6NYGf2nY12IOKp7pSKAcrcJB2C8iCXoZqtwQUg4VTlXlqw9RwBwaXZJk0uC1oh1Cz3MOOD+s99ZsMZEAPNlwz9t4jAFSlHNBNIxn3iW3zMiUY1X0rDDw9QujJUhaLuUJjkGIDxFDK1eCU1iPO55pDqgH+mSJwgFYMQbG2AAaeqG50AGghG3i8A8BBUefhHD5nUntTxPsT4lytDybqAsUrjtuBqcJUrRXHAe55QSgO7y9uu8ZzITXdn8vbITj8hGW7Vyjqb6IAQHPeGERED8IQAA73AbO9YzqE8HT6pgfGevh3fzxqRdhHC7C3ITBrtc1X2Icd3BPO9phfHlpkCsBEx6VagkN1od5XqlShHvv6YZ5hO/Sl5VjspTBbNJTTZTGnRf7k+FiOjo5kPl9KM59zO/S33Gwr2ex2ssPxGWxNypkeE+Y7Aavez1EzzAPMY8yJlO9MAXLa/QyPh717+g7OtF1CjiAY2JJLEbypAQVgAYVvKrAAn0YA+Gn/6RIfFysQKxAr8JmvQASAn/khEAsQKxArECvw+Ap01a7/9je/LS9encub9Y28ulrLDqEBWAy3HRUsVbWjVcuwiVra2BsqlRr9AREk0EMVpY3XAQCpJWIcrAYlMA8UDfEtiMGbtR+1taazcmGtVl2oqtzCW+VcEkuXaboszYKwX9KJpYtowAPYLKE08v0w1bVvJS/MOsg+bAYoLQ3WAeAUgIUwEJDTVR+udsN5j73xRuWRVt+tqgZA3haI3FLceYgIganK6Ax06b5oMRz3OlxgtbwJF7YOphQAqp11gDrsjWiQwCxt+JnKHFvwhot+39bVVJrErEeiMh1VNilDxFdX1ZEEanABYGySatgEe+A5MFKFjfdgZF2hIMXC35RcrL0DDAJFtd85qM3N3kjFFhQ6VaMhAThCrNGxmKdVr+dYw+6axvuH2fGidNZ/bL3zvmVqB4dlF8o5QEecA9J+oVyrmS7KeAnrDag/byuoZVEfrbPqkSyEJtNxCThHOynCIAqkwWoiLAFQmUk+K6lOyspC8gzWX/TPXMg8L6VfrOTo8FhOTk/lyBSAB6uFrFboEegKy152dSvbXSXrmxu5vrqSN2/eyPp6LevrS1UJYp5BDVYjGGTDPoAc/wMANEjqYQymyqvqjY45rxmvk7pRCbMaU6UhPMR6zo0AkLjI7Jm4Deh1as1SzWsGgZVZ8TOookqoJAEQMbczeXJ6IsfHxzKf4feAawq7EgNxbWtKQlcA2hj0fnFT6+9UCUhVVxBC4UpVjkM7n6E3n4E6lmNIBh6BHeYCob/VC7soUoS15LQwD+Eq1nuTb1wA0FsQzKiKNZiKMBa0UUQ7AyhOU1VF8thM+ZswMUc49tn6AJZtzDH0lQRIHFoqeD88nfeAbXgI7i/+83Ch7Y6jwmxVMIaf4RsOFeC29QAEyNUegNpTEupAb4Hg3QtajAHUm3NfpEsVKtNC3Om85fyxVQ3eeOLLAgbcDqCulbxXlSzg7EkxlwyBHgeHMj864lcpCqZv100n52Z9xxslqBNDiKDEMyiNEBxVOuJ4ca/R+6mGjUDWa4OdE9uO2Xp9YnwweT74CF87OBYKvNlVSNrhDSqAftz/ElnNc5mLyLOjufzel39PsoNoAX78v17iI2IFYgViBT7bFYgA8LN9/ePZxwrECsQKfKoKdM22/+vkPkxBAAAgAElEQVSvflPO36zl9dVaXl6vpWpgfdwwAdQbvLP/HxVrtxu1u6JlqnRzmy1DJA3uDHbRsZ2bHNWNLvgBEmHmbNFzDUmN+B36DaZMDO6g7srRG0v7AtIOh1UvYhgZcgmbFRbISCNVESLtjEKCaEEi+KrWQUJDLtbvSNEcqqlN+HDe+NSFPxbh3pxPF5DDB4BnoAKB6uXWz8FVwuPGQJKcChl9LtAV7MfgHxbxk6vL3ohUVdni2YINBrVbYIn0Ran/zUGDwg7fsf8zQsEubYs8VwspgBJGz8R+r0os02TShu3KPCraklR2u600daPqTbN0AqgOlkaebK4A022gOCCDfHw2Ax1UTaXC/nj4UKthxRRTVxU5+GS/SgMcgCuAenUN1Zeeky74oV6qZWNKP46WTqSu0OdPrynP3XqVOVjV66JqNnzubFuqAgFboeKj6lJr6Im0eIz2jQP4Q58x7aFXzmAJLKWYzZn2W5YLmRVzWRYLtY/C/nvyRJ4+eyYnJydycLCUAwTszAv22IRSqW472QBcouffdis362s5Pz+Tq8sLubnaSVPvBFK9BKAGSqjNDbdVAKjn4eMI4B9hB6g3zgf9OgF4aO03TS1VYbg3eAK4KW1hNwWOZ2dEBlVgHzZqoBo2ZVwnKa83PnukxOI8MYezTEEfWgUkvcxmpZycPpNnz55KiVYCeSpZAdWf9pOkvb0flaM+DwmYXGnmverwO3xStWagytoQEPh4orCp8zj2AaJ7v25jQIzPZ7Xs4rormEvdDux9SjleZ0O/R2w7gnVNLXelM3rJYTwARlKxZ/eGPrckYAPnmD9OYHmN2KIy4T1Sb3Q93wQBTNZ7sM1jvbGogs7uV7gT0kBvUM5/r181PTux6+b3pQGWmXXc+18CpA3zkAnZ6AWo6jl/alXW6fnptr3sEE7C+wgODco+DzLSdGfc3ilWxLnCppvP5GBxwE/Ywg8PVrQJ11kuVZrJLknkpu7kBmnYVSX5bKHKVLyW4N6P1yL0HgT4rhvpqEAcVZDhvUTn+e0WDn639FrdfvNkz1KsTGSWlNJXQsgPAIhb3OFqJkXbyvunK/nd3/1dyVbRAjx5iYs/xgrECsQKxArcU4EIAOMQiRWIFYgViBV4dAX6dtd/62vflNevr+RsvZFX19eyrVupt5WkXCyOFtN9ADBcEIUgbIBOBnZMPMYFr6tk8DVvFBCpdgoLRv3KHoLooWU9xDIopdhDC4tuBWJ4vl1aMek3T4pBfIfQkbSALTiVbqfggcozg0+DEBAAobi7h5OtqE1/p9ouXfyDmhHBSZK4AtAX1oATQV89g3oODcIL9C4ACBj6EADoC3IsaEOLY6jYCZVF4XEo5DErcUAYwyASwlKCQFUl6TmPKjdPQOVzoEJdx9RaABH0nnO7o6oG1TbuY4Nfe1VYeoIuQYCNET7vYPFTvRLTWYfQE13EM53aFuqAFgRaZs0DZEI/v90W26nKR9WD6FcGUKhcRMd2Ik0Nm68m9+IcoBxysEiQAWAyhCG0gh54Djh4fuxvOPZtoz3VAm8ApwmoByCay2yeS4Fef7OFlHMAwDkB4DyfCQIwkuVCVodH8vz5c3n+3ntyDEvsLJd5gf6aUN9qEu5u1xBmwuZ4fX0lr1+9kos3Z3KzqaTabaSD4q+vCcC2CAGhJTiRBnDUa+G1oSpQz4tGesI6lZqpGEthKT97XBNVVsFuSpu+w9e+VdUeZ4tZ22n9HQFg29QEf32v/e8Y9pH0UqRC2+/p6VN59vSplCVs05kCQG24qH0XTaEW9o27BQCh3AzCK1xN6j0CMb58++F3gSUXkAxgzvvy3QJ4BGwOxKG8s8TjwVLfS56rAtnfEBnngf6OScOAU3gO2IHtWKk+BFQsNUAGKch8LvT8s7GNY8k7heuA5qBbvEKYa7n1EzTAr4BN+9jxetBer/DUAznwvfbT05HOe4vNDd4lrC8i5pYH54iBU/TLgyIXcA/QHOOS475VRTN/RwCLsJB66A26TWpNkQYMxd+gyAWcpoI3lUU2l6woZb5YyuLgQBYHh1LMF1Q44njOqw3VuVvcB3huqJf12sT4xhw2wOtKQkJW3DPwCTLnPRQtiCR8MwvH63/3e3eo8pve19/6W4FWBIV0AQDEG17HBgA///xIfvt3fkfSxSqu4x79r5f4gFiBWIFYgc92BeILx2f7+sezjxWIFYgV+FQV6Nuq/+43vyWfvDiTN5udvLy+lpuqlm7X0AKMxb+rg/YBwFAJEQLAQU2CVbp90KbGJvWw86pVbrDSAhoYTCAERJAINtjecHGI/oHo6ZajrxqCIWEJhvoGC6y8kBJ2SQSXYCEKeJEKF8G5lGZZBQDUAAYo7dQ2jDaFezy6QSXV7gsVDT4NgWi3ffs0lR7DJkz9p23AFCrxpEfL4PQijWq4UQGoy++HAUCHFw4Ap+EHruTCPqf9DvE3qNF0washrnqsAbCw3m6Es4EF0pVwvjgOVYWz2YwWVwLAQUnooGSMNdb6qKVR7d0KEO8CgLwGptbxfoeCYA5TdfH6D2EounDfNJVUVSu7bcW+fqocbKRCX0uDYH7OwF1tg7RfhWOAdVQxDTY/DymAasoss9bDUce72ZeHsIqUFk5VEwLoFIRcqkhSqLSczwm2y/lSyhkAYMleZvMCisBSshUSf5fy7Plz+eIXvyinT44J/gDI8DWFoqrrZLNrVQG4qdgD8OWLT+T8/LVc3KylQg/AeitJV9MyjutCizN6+NVQMQKGVhaYYqpS9D/jnDT7p5mbCYUI/9BPUP8G4K0KK5sVfBx4VEsbL7YJAWAL0GoKQMAk9u7khEUft5wAsMxSWS0XcvrklArAWZnLvERiMqzlHYEXLJ6oI8cv02OV5gJCeY8/DSUaIZ8DQLcGOwD0x/i18sCM3NKbHQD6XA6hntpWySR5vnrPYIdFSXHNbd44+A0fq/dAhc2jGth+l+cMjBgAJFPPg16eeJwBQNzraOdlP07tuYrrm1NZrXVhGrqr/2wcClPebwdv+JzmvUVPWG3cPvcAigHP0NcSd6quZWBGhT6KpgTEIMHjK9yLlT5iYFEZyLYF9oYFVKPoe4m7aVtDEYq2E7kskdo7X0p+dCrFfC7FYiFdlsq2bWVdV7I1yK+xLapEBjDMk4zKWfZ+lUSuKu1/CaUrg0TUyz7280zHEBEdPmHgEo75dghKeC/HdVNo6vfN8V4//C7HXC2krXrJypmkc1zPVE6Xcyn6Tr7w3rH85u/8jiTlPK7jPtW/YOKDYgViBWIFPrsViC8cn91rH888ViBWIFbgU1egb7b997/1Xfnoo1dytatoAb682UoC+IdFk4GjuyzAvgAK4VComMo8F4TLYQtgsAAALrLTUhdRgH9QfVDIAquaQpY0bQRrtAxKQNiQscxNkA7ZEQIe5gVh0wxwgEoi9ILT54H9E9txeeipsrTuql0VH2VW6ALyjiRcVexozzskfipsULUYe74ZYNCFo/Y59MdwgRjYjUPL7LBAHJ4b5smx4b9bgLW/nPX4Cq4y3Ya0wqry7y4AqMc0Lt4JYyzZVwHgbNzrLbWiSocQ4IIP7+U1KJ48/MAstb4Yxv7nWLAXBUMpAOcceKgKSq+R7hM94BQ28sIbAMQ4GZRSWINbCrBuptvpOe+kMwswIBiea7PdyWYDVZD2EbuptlJD0VoB/KnaifZf1K1rCKb0+iu0wd+bWqGRXl+1wir8VvgSXnO3+moRFWz7vgCbffypystgEPpVmqXzYHmgvQEB/2ADxnguS5nPV5oQvFpIkc/k6bOn8qWf+ZI8f/pE5mVC2DYrRLIAAG62jVzfbOX8/I28/PiFvH79Wl6v39Am3TVb9gGsd1sqAIHk0JsOUJQ9PhmAoXUferlxDrpEUhOC1eat6bCoFccDxbCARBq6A6ijISkIPrH6OihFLkoAABnUkxeYXLT3F+hdx3NLGXby9ORUnj97KnMDgDkAIKBMmtDWDQWggz+HNwwrMQUa3gwgtDR1Y/iV25vCkwDQwmqGCQEFMpR5g8VXE4p5fXlP0CRof14FgAC7qg5mgjL7EcgA+NizNADpgHQAdA4HNU95/Lmcq5qWCkBL0iXIMkUt29SxZ6aFJ4Hiw3psdnNcMzxOs06C3qB2DD3js2302n3Ct0M9+GaKA0BlZ0O/PNS5rre8r6N+gK38RFCOAcCmVzs9FYFtzdcUqOrwMx4/36Jl30wQhoMUbtjg83LOAA8oidfFglAffWk3sKdj/ia9dNZvcS7W4xX3Xd4ooTKE0lV7+blakcdEAGg9E00FmM3e7nHo15PXjW0wbgc9ee31fvG2RTi8vggCytNCGgDA+UzSUgHg09VCZn0nX3z/ifza7/y2JHkZ13HB61v8NlYgViBWIFbg/grEF477axS3iBWIFYgViBWYVKBvNv0Pv/19+fGPP5Z108nLq2t5c72WHOEF24oqu3cpAEMA6LsOF0xQ77lChjmu6inVr1hgJbMx4ZXpooAHmh5K0DLDIkwkZeIr9oCFY8veVVCKHdSAhokUGRJEFSAAbGRFQQC4TbfaE8sW8oQ6WMhaL6xSZrfgn8OyEQgqAGSiq9niKFA0AAgIokDL7cGj+o8wxfpbcX+BkmaolSkkYVtzAKjbqhWaTOKdAFBDLFzZ9raa590AMMuQx2wAzGAYQZYB0iLXBXBHRdgI5lAPr5H/3sEBACBABwAg1GXe704DDAzSuurIFIBMO7WihApA/BZgD0AHgKUstLeZ9wCsbm4IoqA+2uwqubq+lqs1+lhqv8bNbjPAKrpauaDXhFsqNoPwEV/QAxZijLEubl21nwC/vMZaNz9qg6y0SCswxHG2tE5rgANqoqEvqlrFOF0dHFFdNStgA55Jhv6ARcHk38VqJcVyKVleypMnT+SLX/iCvPf0lAECZaYAMAHUa0UU/jVydX0jZ2dv5OWLF3L2+kzObt6wr2aPZOKmkt12I5sNAKBIWc7Y73BXIRV4x1qwBp3ZIwHcKXAylZ+NcbVUKgxl6A+AvCUsAwDCCkycbUo0ls6EUgwB6ROCJYVLapuGLRhQj73wALCKVA5WS3nvyVN5/vypzBmkAdivyj8oKQF0MQ9DoKwMaEyTpdU5UAWiVx1DKlwZiPnnIRBB30ybFATOTOUNUn61958mI+P3pv3k+MR9xoGxW9bd4utKvnDe5GWhKlmDhKEtmKpKqECRIgx7MOuo48yhusNA3lMp4dW+orwPoq4MWRrnKq32fD4brwhxIcS1HpZDj0wL8+CgUJypCl1V/KGGsH9vKk2MJwzsGsJmwGSCVaT01lCXasIy7lMcHyXesIHyNZdFcShpWkhSZCJ5IW2SSUUlN8YHFIQI9LD5j6TfstSkaPSGxU2qNlt6p88BO3sFwN8hHRspST4WzPoc1oIKR9zXhrtxYH+21yfrc+ljzOe81zQEgH4fHN4kwfiAAjAppGp6yWYzSWaYu6oAnPedfOnzT+WXf/u3JMkwa+JHrECsQKxArECswMMrEF84Hl6ruGWsQKxArECsgFUAAPBH3/uh/OhvPpRNK/LJ1ZWcXV7JLCukvtlKD4hh6hlVQd0OAbkXAKLBv62wvM+bsRR+yaAXGmyGABAW1IDFuPRStbUp8IjHbCXqioxOih0Wep2kUHPBNgxYRzsdkh4TyWdYhEHtBHiQa28sSxPlQlpAUcbh4Atj/x1SahlSMoAwBX4K69BfSh9rfG/43tVUCKMYFTRmOw7Uhkyn5OOLvQCQgOMdALBtdWH9aQCgqgFVoeR9//gD+oxp3jLVKoBevSl51BqriiMAEL92mqqpNsxbAHC3G9RP+wBggvrzQphFGEAl6AEIJRkgjqpBRwCo51xJBYtr1TD8Yr3ZyuX1Wq5vNvqYRJiAq9ButGPzFGluhAJxVEWxhxrggyXjKsTD+NRed4SFAAIDBNRkX50X3jNNvx8UWgYcFIJqOArgDVRPZVnI4vCQ2y7Kmcxmc4aIIKV0tlrK8uBAZssDKgORhPv+8/fkvWencrScySxHwixKXkndiWy3jVxeV3JxuZaz15fy6tVLuTy/kLPrV9IhLblrJGlqwj4AQNQvywqGpcASDACIeeRqOVWWNpL3AE+AmLBq6nmxfsypUIskFLdI6Ub92LczQfKp9vV0BWAIAOHgdQCYwAoNmIfRlqWEoHmm4261nMvnn79HCzAAIHoAAvID/DEEhMJhB4BuAR4BIECVW+Ld4ot5MgBCqnnNyr3HBhvOW5yXKu20vyN+JuhhYI0DQriY9WdaZhNNUb8NwMeegf541tF7/hlQ9OcjUDSLMFNnTSU8qlJdTavqY4WNeE5T1iKh3VKEB5u9KT35BgXfgNA3OdT670pXvc/TluzKV7SDaMYAFdYRjA12btjqq0qqzVaaCrBZ4XG2qTQkBW/AlDPJS6j8Sk3EzTKpZwuqULfVTnYNICL6TarqF/teFQu7f6jakpZtqO7sDZw1QqPsd0i4xjjG2GrQmxUguhsVmjhefy3yOct5/a6PQK0cbjaC/9E27H8PFYIoH5Kgq1YGAFikiZzOZzLvOvm5Lz2XX/qt34wAMP6LLFYgViBWIFbg0RWIAPDRJYsPiBWIFYgViBXo223/4+//jfzwBx/IFgDw+lpeX1zKoihld30jPWyM7wCAoTLCq3lLLeHJl0GrPVq17FULKZP4IO6jOtDFQviNSF7B7iXSYWHM3nro65cSBkIZWPdoGI9+gTUBR0e1ExZ6xFoyqwELNBmzKFMp5oXM56UUc6RuZpIsVAFHqBEoQfxnWFRHAOi9sojBCIdghXTFB23Cg43OekuZ4lGBgKl3AgCIY9XHaA/A4fHWAzBNCtbFhD/DsdICzIWyKmxCADgAVZ7QbQUgqxJYgpk86v3ruHe9CKNqSAGkGbgJBRUW2KaEYlBhem+/2wCwtrRZhX+aoBweHwAgF+ZuncaK2WCgAiaAAFVIATrmZsfVMVkTAK7XG3lzeUkAiBAMJIBSNQTTKhNtAYUA7gxauaWZwG9UuHpfQ4faVGNRUaZ2V62TWZBNWYRU4vGaDy3DTKGFc9X6ewCIfo9ed3NBr8T54ZLbLmcLWSwWtELDRlwsF7I4WMlieSTL5QEB4DMEYpyeyMnBQuaw/wLMZDtpOigdO7m83MrZm2u5OL+Ss7Nzub68kk9efShNtZW2QagPxi9SgDey29a0bmJe0Kpdaw9AqG45lhDm0LWSdbiuCgChzOO15+Qw4Fu3nJ89wfoYBoLWminAvM1/zHNed7MAOwCEPRIqwAbXGCnAS6hHkf6dyGIxk8+/9z4twLNc4R8+0XsQ4A3XFfPQlac+rrwvJr/ynMY+pmF/wPBxt5SzwcsCLecYt6a6816AQ+9OA22q7hx7fSoEEvYtdQB4SxlmIJFtEQwAQuWH64GPEADqLQTAHaBxVBgSwHMsa//RIUzE4TxUnsFcovLZroErCLUlnqroeF3tXP0ejjHG+/MdoLTZIEgDtvmGsL3Z1YK+nHgcgF02O9BgnGIGWScVfnUv7OEHK/cllKlUlEIDivmdM7AJvRfZHzZzQDuCW389wli9RrgNLOHWXxChQPzIAWuR4q3SRRyjv1Gib3wYIA2utZ9z+Pp13+tb2PvUdxUCQMyZLC2k7hJJLQUYvzuFzb/r5Bf+0eflF37j1yMAjP8UixWIFYgViBV4dAUiAHx0yeIDYgViBWIFYgX6Zte/+OBH8t3vfl+2XSEfXd7I+dWNzNNO2usLafK5NlFn/z281OiCmhDPwN20ircWTSRFQSNArDEDADgsuow9DWZae4ISTeoTESzr0JEQu0OLd/RmwiKzQS86Jtkq7AK0QP9Cyke6XrK1KpnaHlbAWrC+XpS5LMpCFUWHCykzpKqi9xjgSy910klL6CjSpkgltUAPSmFwLm7zTKWHtMNoGEAhFvAebIJldc4+gPhOlTaEmNyhgTMCFtQEFGXwC3vIMFM0oXbSupjax2rI2llKMwAOVFve+2xocsjgDIOsTGfV52CvMYMu3CtPTS8MDgO91QgDDL4BUgyAgFIjfQbgMOxHA1b0OgBsAXoALOGYCE2gyNQWXVRuGWtAmosFOCjAYP0I+Vxhpr3CVNWZDqEUCqpqubm+kjcXV3J5tZbNDv3/Ktminx3rCwCIsatA2Hv4aYKpPh+eyNOTfVAPKiGEggCu0PYYAMChFyB6KGoPS4WG1mvSlWLsD6dWZJw/1ZZmt4QFEoq/xeGSlsbFcknbLyBYi3TXWSGz+VyWyyM5PDyWk5NTeXJ8Ik9PjuX0eCng1oDAfVJJ0yey60Sub2o5O7uUN68v5ezVubw5O5dXH38o66sr6Xrt8QcrN64LFJOApJhL6NvGvn/2d/RPY9IsU2PHuWW4SUGuQWK2BWQejioAAeZpAbZQEKQPK3BRJRzObYe0V4xFKNUko/0XdU4wD5dIPwYAhAJwJu8/fy5Pn57KfFawTWSBUBH1iBPqMqjllnoPYwxjw9LLYfXFf9bzTX/fjIEhw/VVxRuDMkzRi6+4Nv5BwMbz0B6A3M7CXDT8Q99FwPjF8eN3mJ8jABz7TTpIxBsYqgp11bJaqllOWKIBwti/VJPMaZc1izlbnTLUyN7kAGwydbMeSi/zmb7BgboTeLJHoAN+VfJS7ev9S4fEZg1KSisFby1DVrQ++N5/rtcb7QvIm4q+KcKkb+S4971U2YIwubLPuu0Je3FPxIyZwxZrrRGYIM0XFR17mKN1ov1NoVylmtPSjDF2ESaiTWq9x2A73Fxo0aZNHFJVfYPJIaZDeFr0rYff7TdNxjcKwte2fTAw/LurCsc3hEztm6iKuMV4mOeymJVykuVSVrX8yq9+SX7+V39FkiKGgMR/jcUKxArECsQKPK4CEQA+rl5x61iBWIFYgVgBLBLrXX/+4kP55je+KRuZy48varlc72QuW0nWr2WbH9zq3wQlEGGHUZypMo0saZTS3eoTt6/g9y2quD/AHCqHrI8TF4lYtGooBFWKaUZgx8Ud1rh9Jxlso0y5bKVpoYLaibSVpE0jBaAVgEWayjzLZIEFGeyXRSrdLJNkWUiPRmvF3FRvCqW4hA9sh22li1IulgEGADVgezZbaJkCULTSUoqiCca0y0LVB1jQalqlZgor7IN0CL0X8Zkg6MABoNvRTFVFEMvFOPpfqRKQdk9CCAt0CHrUc6Fv6j+HOB64gfgGYkpbnEOph+PIUUMDjkx2ZRH0E+cICKt2UrVGYnwgAAQ/M222q/lzmpeqxGk7AQTQRTKAniYL8JjdZjmEbmjwBM7LIQotiwY9AbIuLs/l/M2lbG40hXR9vZFtXanN26yqbgMlCAGIMCjF0JhA3TRV/jgU8DGtP492X4KtvNTgEEJFKOoU9HmiKxRrBEVQigEEWO2Y9lvOCf1QH6j9lgcr9vvDMWVFTiv1ankgB6tDOT55KidHJ3J6fEQAuIS1nb0sa1ommySRbdPLmzfXcv7qQl5/fMYgkLOf/ETO3pxxvAGCc4xIJ9vdToE5AkIMRtdQSXWqosX8ZhiPgWLvAanQa1SRIsGVYNEhEuBlIlJQxSWSWPoq7MYMHelaVWgCjqNPp6X/kglDATifCSySqNvBci7Pnj6Vp09PZLVa8HjZRy/BnMIDoDo0hTL6CZpCUxV/OFeFxH799HdWA4I+7V0YKganLQ2QSOsfANwAe5jfDD5hSI7Cbrc6w1qOeaD9CtHfTwG4KgQ9AERVowRQsqVCDPWhOpb3O/RWVIlvIeh5qXAQFnJsq28yaM9MDRlBMRA4oo+7bUE1y7bdo/geg80v3iuVuKmnm9cQtMwydPtM6s3aAKC/p4IEZ4R+aKDOsizYJqJPMgFOrjqRXdvTls506q0q79jPlUrhVO3AeLMkTaWEwtlgH++T6D8JFTd/h/s2AODYQ1AhNj4V8GqPylDZG0jNbb6H85ijJjj/8N5w12vRPmVgqKIOlZ3DmwfeazDLZZFAsy6yhS15kcvhwUoOu0TKTS2/+us/Iz/3K78k6ewwruPiv8hiBWIFYgViBR5VgfjC8ahyxY1jBWIFYgViBbhwquv+8uVH8vWvfVXWfSkfXjRytalkLjtJt+eySZYDAFQA9LcDgOECKVy43XU1uHgzAOhLOy58zQKLZTASITsAQFfiUbkEGxr6k3mDe1vodo10UI4AlLWdFBTRtdI3DQEf7YezXPIyJwCjOReWTSgGqRqERQ2QTz2wWygLCe7M4mvKILXb4U9msQWwhIqH/cEsGIXKGU2ihfowx6KeYM3AFIGjgTw24FcVGiGSgyuomdy2yfRNC+sgY0RSqiuaTLEUAkAGPgBQADjCgqxKNyh9CBgAIzs07jc4GQBAAC0AwNT64TkABEwA3MIimwrAtpI8AwDMqRCiEouLdq0fQ4bNduhffXHNraD+bGrWnKEGBD1qOUSa7fmb11QAbjeNBoHc7AgAPezAvdNUPwVW0GG8UUk2hkbocxo0CcCkj1UAQFcSOfBTp7IpjEwXCWiD/UBlyg9af+HbVWui9qScUfmH2s0PlrJaHRAKpgi8oPpvIfPZQmblQg4B/548pQLw5HAuy1km2HUCRR97nqUMA1lf7+Ti/Fpev3gtn3z8ibz4yY/l9dlr1g2pyUz7RW/EGr3ZQL8qTW4FaOG1R8CDKqk8KEfrg/mh9mUdvnq+aad2cKgAAd0J5tH7jynAvaxKC5nBKEoSPtcOycPsjQlbd0FozvzgHABwToAIC/BqMZPnz5/Js2encniwHHrcUZ3KfgFI+VaorOBONakYY7SJIpiiAuhU2H5rnqCHnGlqQwDosMihDkOM+KG2UQBAtcDrGMmgEAYUBPxngq/anjEHNPRDgRMAno8J9gyEIpb7qM3WC9CozwVAy/TetJciwXmrgpQgkSAQ3+vj21xTm7uuMpu2JhczZCYvGPzi84jzy1oRUK2Gexst9nrNqQTFz62mnC0VFjQAACAASURBVOOibmHRpUVYexsK7rM23lHfZYG+fiWv7XpXy8XVWq5uNjwD7f03poyDVSrMxHkquWsQuBMkNIdzEc/rPU5DUOfXCzDXlejhvA3f5PDHhQq/8O9T6P+u1yG/B4T3J3/jIrxn+LHwd3hzKSl4ZXeglctSVqu5HLYi+Xonv/abX5KfBwCcn8R13F3Fj7+PFYgViBWIFdhbgfjCEQdGrECsQKxArMCjK9DVTb9+/UK+9tWvyFWTykdXrVxsKpl1O8nrK9kmaNKuQRO62LLF9iMUgPsUFL5IcsXNuw5cVTHKjLioIlzQ9X7KxSnUcgCAprZCT0DalGEhM/UVLWEGKwDS7HOVzqRBemVbExIAWiBxmMoo2EertfYPzFMCwNmskDlBIJQ4iWSrue4XK323xtpXLJjRn80dz1A7QQsyiG5QzVwtulDCmenOQIA+DkoZLvQZWIHk2hEA8nsqthTgAJQBZIaLWvQoDBfH4eIU+wXY0VRTADqFjIBZRH7sx6gKQNMEjQpAAEAcn9lh9wFAKABxTFj0p1BXEjKqgsiVdKp6VDWQHoBiGbUqQ6GUKABkDzgAQD2/uqpkc3Mj52/O5OLyelAAbmkBrrQvGRJg0XvL+qoN41j9xapc5D4VGE0VQFNYTWhiANC3B4jhrDB3OOGgERdc0RIhKqZuhLoP4A+1gMIP9mEm/2aZzJYLOTg4kPliJeV8JqvViupA7AyqL9iAnyMQ4+kT9gBczjOZFRhPLS21wLRof3ZzU8s1bPyvzuXli1fy8csP5fWr11JVO6l2WwIxnP4AxpKt1A3SUwHMDLFTEKb1oa3cAKCCLNi5FYIy1RWAmbZ2jBdVBrMnZ6tz6WCxGCzD2pMPFtAgBARAEX0oDQDCPq4KQADAubz33nN5/t5zOTpcEa+N40RBem1vSAz3EVNouq0b1lEHN9jG2xmEEPddALDguNSbzT4ACFXnaP03KEj7r4I6tQYrDAsVruPPENOqBdjnnEIltdwXxWoEn2YrHhSFSDRnOBFgKt5IMOt1XrCtAeZb5hZoT0cGCIUiD+MfNvgavR6h1gMABAzE/nDlcD9IpDGAPYQRwRbfAOIrYE0aPVdAUKQzM1AGqksbK6oQ1Q8ATbXid3q/BWjm/Ha1JuagvnGiYSO4FyHEx974sHkUgvx9ADB8LdE5a/bnacrzI14t36UOdFjs4yy8x0IGO5ecVvsKFxQAcFnKsm4lu1rLb335l+Rnf/kXJZ0/ieu4R1yPuGmsQKxArECswNBOPZYiViBWIFYgViBW4OEVaOu2312+kq995T/JRdXLi2uR8/VW0nojRbOWOrsbAIYwKnzGfYul++xVdx0xFniuAKT11NR/BEdQpAGNYcEK260ni2Bhy3RHRC8CLuhOaFNEXzYKstSGW0gmbQLjHkCGWlrztpdsV3FxXLdrKmSgFkSAAjxnsM0B+uHz6PBAe9ex6XwmCaxtgFVMHM7YM0xX8NojC99r7omt92hDVSCGQwAIRD9AywumEgiAwAGgqko0LIQKmWarqroBAEIN5CnJeDq1KPPDrdmuBOJR+AL9dlN8Dc7oJCmgT7wNAFV8hSODo1kVSDh3DQLpaH0E1Kt2O0EICFVjgCGAZT3ORYM1XGHGx2Ibs/Lp9VHwSa0QQR3UT/hJrZ673VbW19dydXU1AMAtoSDSRGvCDab5QmkD9aEIFYluV0bt3FrsajZfwIfAYEh7NeUUx1EADNWCqbWCNM7HFgALyl3C5skebakU5VzVkYB/6DmZlZoim6UyXyzk6EgDP6CCA/yDJbitkY+bycHhkbz/3ufk+fOncnK4lOUik8U8l1I6qRBIAsBQdXJ1jbps5fpiLednb+TDlx/Kq5evpNptpK0QiNJSvQp4itTU6+YN1ZSAOjg3hl6gL2CtsAyqQa2Lp1Wrys1rltUA0qpyw9yAJR1zL8e+kl5Ku7YYaQ5HW4Jx9IVrVM2aQVWmX2ezUooskVmRydHBSp6/9768//57VABy/2q2Zx9A9niz5OYBEtm4dQCIXnE+9gGsBgDoMN3B2B4ITMXjMHssSGiiANSegICigOgKCznvbbzjOvOYLYlX03ndLm9zmbZUhYS8l9j9ie950FqP0tg+AY+5fwWKHtIB++/Yr1N7inK6o8em9Q/luPVPO3+dc4mq+tj/E3MX9zF8TWWLe4DGwCiYC3spdp1gBBLacQuOFPu/Kvw0kMmTdr0PofZhZP89KDgBFBu/byGZGEncZtXuVYE4faPIr3cIAMfbnD4PPj3kKFQAhq81U8v39HVsquzb9zo1VQTy7u732DyRGQBgn0mDMbIsZLnIZbbbSXJxKX/wT39PvvCL/0iS2VEEgA//Z0vcMlYgViBWIFZgXEnEWsQKxArECsQKxAo8vAJd0/Xt5lK+9p/+vbzZtvLJOpFXV1vpd2vJ27U06fydCkC3o04XTtMj+LQAEBZR2mm5GtY1EqEM1X/aL4t9ynTZbE+r4RjYCEoYBWKwu2JbWFfxOGvaj8WtwawOPQE7kaJPZNYn/NqmUKBASQbFE9RQUM9ADanBHsXQz8762mGxjrRSKHBgaWQwSEIAlhUFmqNJgk8q4jJJsUCHgpBw09SBmmChH7WGSABeQhGjsscRAHbNTkGgAQw0xL8FAFNdQHMxHvRm9OuTpnNbLCNl1JV4gG76fNlcwzvYoN8swA5kCQDNQgslnaqzOir1cMzsAVijfx9SQNG/TK2bAA2wGnoohyvLwoW0L6B5zOjnSMCIS6yJtFCzXV5eyvZmK1fXN3KzrhgCgh6AAICoFxV/TT/04xvCbGwceQCA18ahaqgIuwUAuSF6SnoaNAm0BSPoMVIJBzUqk4NbWr5xDlSRzuZSlKWq/8wCzGCbLGUCMADganXIEJUlQkGWS44I1G95cCTPn7+vCsAjAMBc5rABiyo2MZ6rXSsXlzeyXu/kZr2Vq8tr+cmLD+XVq1dU/AH4oZYI0gA43W7W8nr9mjAGTduAuwgAe5HK+q6N8Ga0SaNPm4+lHE30hqnXaTo35l0C+J3Qik+1mwfRCBSACXsB4pNgPEvZUhR2fQBAqCYZlHB0KM/f/5y8994zOVgtzTaqCBA3BSps0VctUHjpuPVADwdPOto9BdbHgds3w+s9BULaB1E/cX0xr7N8tADPbNzzunsfTFMAwrar0FrvAXw87bsGDPGXQuE01HEITuE4R5gGKom+jQJrrwaKaK9BPNZaEOANjK3eE4CAEYBkwdn6hgfq3JsF28a8ZrponBD/j6Rrm9BQUPcIGeG55Lwn7Srtacg3Lkztyz6SPgcgsfaQI5PvqUjbah/062P4CgGk9vkjxIOCk/csXEeDjOzTWRMKZlQNjgEeb72uuGrVoFsI+vC99+L0OT69B9JGHL4hYm+sTO8J++6ffr8IH+/HN9y/sl5m6OPYZtKgvcRBKYt5KsVmLXJ+IX/4L/6ZPP+5L0lSLiIAfPg/W+KWsQKxArECsQIRAMYxECsQKxArECvwaSrQQapUbeQb//H/kdfrSj7ZiLy62km3XUvRbWTX5+/sAfhYADi1Vd53zA4AQybGlZIBwC6DIgxIwC10WEQC/mn2bgILLMAWVHXWIxBKwZZBGrBudqregZ3OmuCDKbKHGeBWAgURAkNMfcjVLdRSamUTS5RlaioX4Go9phoHoj8o4HJtfF+UuWRlKnmJQAT06AIkyRVIAhRYmqq2F9SOYmU2176AYUN7bEA1Tst+hlzMWw86gBFXx6hnWkNBfNE/qABJHQBvoJAkojDAp7Vl0iqgY4pEUlR3PwAsoN5CSi/AhgFAqG5QawRN9A2CGwrJykJDMBBYQfu1XvlwPPii+balTusM5RTAEqgvLJdQtF1eXMhmvZWbzU5225bJtleXawJA1BQAsAGgZSVVcUg4ZNfPDuAWGHXY4BBJL8W4Nte6qOLPAZLuU9Nf1U4NoKUAFeOXSi0ouGZzXneCHIZEzKSDchRBNPO5HB4eysHyUGZzBYCAgsvZXMrZnADwyZNTefLkeACAsKXnCWAcSZLUVTcAwOv1jVxerOX1q49oAYYVdrPdCBJ+oSBbX1/JzeZGztcX7IFJ0EwbugIi1BBwBGpOhSqwA1u/tgAAZpxXHmBtADCF8hGwLJGkUYCdIR02g/KvYw/AHeYKiwsAmhsAFCokof5bzgEAj+S9z31enj47lSWsxKakpHqXYbapNFDnUkGr9WZAhAHAcGzp31upYTfluFAlKUr3LgCI3pw6VXANFeyjT6jCbpynwnvCPwLAnEAX8wEgmGOWj02o+kTrAKr3OId7KRCiQWVyR2UmFYUM+AAEBMSD6hhwXu9fqlweU5jTnb4RAZUpk34ZMoP5V7BfX4OvnN/eq3G8j/GeQoswFJV4Y4QdR4dWBhz2vYJA/EcLdavtIAjwcX/YQd2qD8G8au1+OLyDQWAehq9oeAd+R4ho8FavlaqJHdTieqIeU/Ve+IYGW1OE92Z7QfHH+HUKwV/4+BAATre96zE+Hvz+5dbuKRDkz3kvZZfTKg0FYH5YyhIA8OZKurNz+e//5b+W4y++L0mJzpfxI1YgViBWIFYgVuDhFYgvHA+vVdwyViBWIFYgVsAqAACYNDv5+r//v+XV1UZe7lJ5fV1Ju7uReV/JujYlFfp9mRmMCyPrAfgQALhPgRZClXddDCyFvQegBsZq+q/af0WatKYqC8EAg52Vf4QmBotJqNRSSWFJtMUtzcHsb6epl1S+qS9XlS66YjYwZh38TJFn+qPhkPsCi2fsB/AD9keRFItbWOygcKrM/QuTJqFDQ4skeouBIeSFQoyqb6SmZRkJsCktxEWWymz1ZFAMESQAMJn9j+ACyQ8EgAalWv2qKkCtkWIOq52rJLHOR0hI2nCfhHN4HI8baZ2qVNq1FeEnlWgGIUIFIFRLBICD1VOTWvEBBSCAJCBSXs7Uymz9xti2zGy1AHwO0wA4dCGux6zhrrAAwxqp6cYAX1W1lYuLN7K+vJFdBagjBICXF9e3ACASh6ewjkEY7K8IBabWZfrpCidVgA2Ho1btUE0ZKIY0eEQ3Z+gE+vcBTiM8AoC01H5/uI4FrK4I/JirQgvg6+jwUFYLtQCjByAA4GqxlMVqJQeHx3J4dCRHRwdyenIoiwXSaNHzTZVTGN1108vV1U6urm4YjHJ+fiEXrz6Rs7Mz2e42VP1tqg0B1Ha3laqu5WK9lr7BOMU8Uvsuag91HmDMYrG0Hm1qn1ZoMyrsCKsCAIhxAqSMcQEFIEJ2sF/0OwTswn7Xm51U6BOI8A+Ei2SAYIDtCM8oVAEIAHh4KO997gtyevpE5os5Vb2wkWNsos6Yt67iJAazca/qUlWYAnAR5FvvO5wzLM+a2tzxOf1aT/tAEuz0er0oVEQfUIZrAPSRXkphqbtQ+NK+y8AbWGj15zzTxgQEwJzXAMB2j+l7maGXJoF0wwRf3qtwp8Lz8hytB6HG9/I+p1bh8fnYHsATjdFnE2MsmzHIh3jUxjjHrb+54FAb6mZg3w7nqbBNb66YoAD1gIk6ATSRtyLkU6UkoLrNH1P8DQCd4wePxxsEHvTRKPCz/oGY11D/+Xzi9cC2AMzexgDR7hN1n8/ncF7fftNgnM+uAAxfg3yuY78OEB3ihXM73G6qHBxeAOzYHB7665onDXdFJ2VjABCA93Auq3ki+fpS2rNX8j/96b+TxedOJCmCdxnCncfvYwViBWIFYgViBe6oQASAcWjECsQKxArECjy6AgSA9Va++Z//g3zw4lyuZCEvL7eStjspmhu5ri1RE/CKditdXKHXFxdI1pfvFhS5w24aLqL2qTb2HrzbV7kK1DZ2Jhzi5m0CQ6naZ4fFMhtDecqnYksHhoQzw1/VwsqVtoaSqp2Yu9NFuptydTGom4bHXlv6J+AU9kVIxlWxpqgCPuiBNgzo6ECqoFpRCaHk7YYAEGELVQsIY+mo6EcIpQ9SYHOoonKqYQBW0iJjSjEUVVD7aF3YiGsAHzxeHBOSQAFK1DWp505aqGCGiaPsTwYYM8KyPC00vRQ9wAg5eIUNy2m/Nk1/IMnT87TaUAEoCZVWLWAX4Ag+qfBRJRYvEVR6wbqXINbseIN6i2mt6IMIG6VCH/RgBACEgm3zBsq2nex2jdxsN3J1vWYaMB61qyqpDIj6/lxdhLMhlIHycxIO4ECIowEhLrz2CpQ8qGGwm/vxGiABJHGYic2LVBV0OH8oAKG+U0snbMClzJYI+uioDjs8PJDj4xMm/y6WC1kuV7JaLaSYLeRgdSxHx8dyeLiSJ8cHslqpuixPARo1nAQhIBfnW4N/V/LmzaWcv/5I3ly8kZubNRWANSzjgv6ISGgGjNtyXkNJCjDWNRUVgexJh2tHdR5CZhppDA6iFqoCa6UwQKUIqqcOF5ozQuMOdmNVrlE5l+VS962scV2g3MP4pb2zt3CUnOAbtlko5U6Oj+W999+TJ6enMp/PeA2Ybgtbv433nP0IdfxDATeqygwhN/o3v6aAv94LktMS9QMwZHiJ2fgNGOL67XR4q4KPFl70ogSIV0VdgTnOZGcHcqoEhPoP9SuHcHCz91LhZ70iJWEPR74vgamkkcFU7vHNDIz1olQFHgB9gmRyjB/MfVUY0m7Oiad9+piEzl6j+EzZtsAVkoauhzAlvS8i3AT7xJVLDLxhjziuXhpLEdfgDoB2hXlUPAM6GujT5HBtIYB6U2mJEB72DgT0Q58/hM3Y4y3oRG2/Prc0qdkt5mx9UKlU2NV1fi0dzk1fR6ZvNt2lAAyBfwjtwtcxf67p69ItRXAwZvw4vQ6uBgZUZ6gOxs9iJUfLUtqzn0h6cy5/+hf/pxSHC0lmwQvpo1/F4wNiBWIFYgViBT6LFYgA8LN41eM5xwrECsQK/C0r0GPVXG/ke9/8mnzrhz+RavZEXpxfS97tJNleytoUVIQkrvoLAKA5It+yUT70sO5TAr5LeeGLtQfDxAcc1H3HM90FW98HEIsvxqFlFBY+s9+5BVnVKrqnvFoThlF917RUY3FR3WhSMaDgPM1lBnCAhSS2STpJZxnDJHSRqXCOAJQ98ijv4wcSZQFp2zyVHoor2vk0bAQ2ZyYoE2wZkbPFNs2gpjhkR68U6pyWVkNargkeYYlURRIZatfxe/Y/xOIdoMCSfHnOBgDRT5EwGb38rNeZAic8Z9CvkFBHAS+djdgG0KhtGQICwLc7bwgCt9VOEAKy3twQMuBzs9u6UHWwiKrKa4QKgKrsDWkLeUIht/SyTgo0BiDpVkzWx4JSAD0AAKEsg2TRao+6ZkmuKrUsl2IBO2+pAMdgyWx5aPbQVA4OV3L69CmDQGZzAMClHB0spOtTWS2P5PjkVA4OVvLkaCGHByUCRmVWQAUHCJhKXfVyfr6R87NLubhYswfgJ68+lPX6Wm5urjV4odNgD1iCcVyoEYFNXVOx2VRbSZrOLLy5NFAGpr0AqbJfofV3g7UboJAtAHH+7MUHUGv9/1BPWjjV1krFK6AwwGzfyA7Qm4rDVKq6kuViSXUc1aLWJ+/k5EROnx7L6elTqiIxyPzvCm0x3qyfnSkuCZgtVIdQsPHgCf0KKE0AaOEWPRKNoYBskBzuKcNCmNhCQwwwmOAc9G8AgQCvAwDcaQsBQElVAEKZqT3+dHuF4ZgXUC4CrGNMcN5KJiWcugDmOfqDFtIjtChXEAi4h4AV7A+Kwi4F+ESrAgV97GOK8Ta84eJvYYw23wH6WUSSvq3hYSr6nSd40+Jr4M4hNsJgWMegr+LQ/4/vxow9GH2ejBZexv0Mb5jg96g9Hu+QDFDRe5s65NMeg6h3whYC4/mNat3wd3rLHdN+/R4dWnL9dyEg9HMMt5/u1xWm+14XfP/h87sSkWMBwT/JTCStpJFGugzp8QdyulzJ+uPvykLW8j//b/8X4XcyjxbgB7w8x01iBWIFYgViBYIKRAAYh0OsQKxArECswKMr0LWwAG/lg29/U/76hx/KpjgmAEzqjfSbC9mYxYuWryBdFmSFCglXn9kzh8BuusDad3D3AbefNgAcwc6nexmFJXVYXNo34Z7aVmGfLgyxKNQAgREGqhLQGhJqXzKzORPM9DuBoTYDMIN6Bkot2PY0T0NK9vBStSFDAIb+Z6pEm5clIVyP4ALrTQZAB6CY4zjms+H49dhUGQcWByC3KWFR1d57+p8rIDVdNOssNMADAFLknOCIVXWVtaOqD+o59MbTcaRPC+uxKgxVeakiS4MKgHGDwkYfoCEVrazXa1pa12cGdCwIhdbWppZdXctms+G+QzAxtQ3CwlojNMRAj0O9Ydx12mOMvdeGkBkct6awAtYyNCFJtK8caYBZgAl1VXkJa2iGgIvZjHZYtU/2UiyWMpsjHCSTxWImT56eytHRE6r/5oCAJYAPAOChHB2dyMHhgTw9XsnR4YJQal4gzRiQJKcN+uIKNmjAvzXt0K8++Ui2262sb66pAAT4A3Cr6q1CP+v1x36JCESA3RpQyHpsVtVO7aXSEdihDKwN5n/XyTVUgGZrZT+/vuG4ym0MA/ABAJawlFufTagAK4SAALBVaieF1RnjDhbbxXzO7w8ODuXkyYE8fQYoulQlIdSvuas2RRoMNbOz02zb9YSwtI53vWy7nSpj9X88R5y/Wz/RaQ/Xvqsb7YUINSRGoPUHXHpIBAA7AZ/a8HWOJLJISgN9muDrVniAP3zfonch5j3UpllJIAgQqKpZWHU1cAOAsM+h8uNgkZ5jKqVqmGMNVmEGymhir/fqS1OF1xzjps9Vea9+aF9OtSGzF6bDfnP6QoXpqj1Nfa41PZsKPzwUKkLt/4jn8G29b2J4//Pf+fa6j/FYQmUtp4kFBYVz0vfhrx2e8jsFd35+DhNDADg8NrDnh689t4H+eLf216LwNWeowz2vrOHrWAgBixT330ZaXKe0lEW5kuNZKRc/+Y6cLEX+5C/+kpbxNPYAfPS/XeIDYgViBWIFPusV+HQrl8961eL5xwrECsQKfMYr0LZ9D7vvix98R77+vb+Rm/RAPn5zI+12LUl1JVv2YFOYoxZg6yVndlHgp+niyrfxRd67Svz/FwDox3jf8UzPBSmV/uGQIfw5SxbBwtz+MrSV69kYXos64iUGbpiKr0thl20JZBBoogEnSH3V5f7MAhmoxiIghI0TPQhrDaZgXolCDWSKQneE4IIyQaexXvo5eoVBoaRBBbQ6YkFKu20qbT7XjGX8DIgBK2/Gboc85lo08EPtk1BkqT0SC38u+PF3gkUFaGj5RdUkrH+0i1q/P+u92KF3I63Jmv6bd1BOoTeZpodqKEPP/n+vX72Sq/OOAE8llT372gEAAcYxhbjTEBQfww4MCHCoUuyoSvIwgKllEDVVhRQskmN/RYe5OFbv90U4auEQUJipkgmBH7BAF7R45gi5mM0VeDatLPI5+9uh5rN5IVC9HZ48kcODYzlYHYrMAN0yWS4P5fDwSA4Pl/L05FCODueWtgtVH1GsdG0iN5ta1utKrq8RAnIlF6/PNezj/FzeXF7ItrqRpkUQx5ZgcFPtBsUje1ICCGGqQwlWVQRQUH2ingyZYF9NgGZ7A6Dq1LZLqy+uMACgZXKjp1sK6JXJDOCLoRZQtSIBuJG662TTwyYqspxD6djJLC/k6OCQdluo/k5OD+Xp02e0QmNsoY8evkKNyugaXEf9TudRq6q9trbxB0tzkCKLY/def+wPhwGJ8zKgSfjjVnSEs1iIB/vuoc8lFYoFQz4I/FaHg5rNVW0jBMykzUqz+GrfPgZ4oDefEXDOSMI+Vf3prQEQkLpBQcaRz0/FeB7oo4paKiCthyZ6M2KO633I0oFx37Y3HFTNqtZ/htmgLghqMVDmANBhnxZU+yy2UB67ytjCQ1yF6cCLCssgIVjni4LDELr56wPf4DDYGAK+W5A+6F8YPs7vsY8FgFOQOO3dN9y7vfVEoP7d9zrn5z593fCfAb7RXhFJ80layPF8KatU5OUH35Yvfu5E/ujP/g9VAyMxJ37ECsQKxArECsQKPKIC8YXjEcWKm8YKxArECsQK+HoZALCSsx9/X/7qr79nPQB3sttcS95sZFOrkowLpwAAugJQ+4KNH+ECi8vHn3Jv81Bl+Gmea6owfOw+cvbOevv8fbGaZeUte/R0gVnnTgOHpX+Q+JlIRQkZNGDscsgWYQoMDJLRymgAznodAuA4KNi1bIKmgSQIXEBYCXquQVfW97J1hRPTfq0XGQAOf+ilrBQ6JBnSd3P28wPQ69AbD3BxDkur2nPRGy3PFSbCCsoFfqG9BGlXZJ8ytTB6minAJo/Wei7CSqoKJ9UCFq3aK72HGPctibx5cy6fvPxEzl9VhAj4ADQEAPRH4/dbJAJbb0SAIR8voe0RKjdsi2uvoQFjXzKkoyrQQfCE2nwVuHlKtFpgHQIC8lEZyMAEgMlSSijaSlRcVZhQ9pXo7daLLHr0AswlLzNZrZZU+c2XKwJApP7KMidsWh2s5ODgQJaLmZwcHcjBEtZSkXmmwBQAEF/qupNd1cnNTSUXFxdydbGWy6srefnqpVxcXWgCcpJQDXh1fS3nF+eWQptKirRq2i5bqXeVNLud5H3C3m2a7oqeb1CJIQhCgRCwhdqZ8RVjpKfdlwC4rWUmqoSjLdxgUt2qRRvqyRsysUTm5Yz1mpfo/XfC7dEH8Pj0UE5PT2W5gkIQ40tBH8ASFYGgK7wcJh8lyIP1V9V8aashH+G9yJVsgNl0otukJMwxFR8AJI4b41tTfAuG7xDkWtAGtl8zcXe03BPKBTbgpLYemezXib58mI4prwOOCufE5zWA6SEz3gsTuUB6T/I3GjS4yBOMYf9WtS3u07gmGm7iyjtcN7Xzo0To84l5Czhqb+wEqwdX6IX1msLzW/ZfhDA19TD+UcYwSEXngfb8myrpQktxCAinoNBfc6b3Tb9vOwAM/x6+OhF7yQAAIABJREFUJkxf56cA0AHevn8PTF8bwp/9+xAAOkgNxxp6QNZISocCOMnk+XIhs3YnH/7wO/Jr/8UvyH/9J3/Ga5PpuybxI1YgViBWIFYgVuDBFYgvHA8uVdwwViBWIFYgVsAr0PR9n7W1XH/8I/l/v/ZNuezm8nrdyM36Soq+kq1Z9O7qAegKwCn4+/uq8D84ABRNccWHuuumluDb8GG64GwThVfD4lIFSEPfQBgy3SI8PhbQQBFZjZ50GsehIBDLfe4DYSQiO4SkANIQdFhSMcAImvbjaayvo+IzBQdUFBmAS7c76xlmAQlYp8IB2iiog9oLMkPaNwFNYDVONamZfQktrVRTDmDzNb2W2WbR/4wf1krRWY7XtEN/NWxjfcgYLpGmcn2NlNszeXO2JYTAB456t4PiS2teVbVcE2Crcg8wwtVFCuwU3LH3nYNQU0M5yEgSTe5lSIpZSLVnmVm7qQ5EAI2em4NABmfAvpnPpJjNGMbSMFghkVk5IwSkVdosmPPljGEXR4dHhKXz+VKenj6nMq6YFXJ4hECQJcMwTg6XspwjuVVklqvdmPZOu5yAO5ttK2/O38ibqxuqJV+9ei03mzWPD9tfX18P4SCw91Ilh6sOWMOwGnxtJW1aaeqK44S6zg593HYCiMfRlmliK8Ay0G4JmFmoYhOBIwetQlUANdTbLZ5IAwaIQigKajkrSwJAfIUKEtAX1uLVwVyOj4+ZiIxtEcLBa23W6xQKOxv7OgO0jaSH2bb5jL8lxAW8ttRfPCbLUmpi9UEKZ9Wqq59QwO4A+ACd0wINHRm6Y6JBzpa2Vft34A4fgBiVq22lCj7ARLP/EzD7/aLd2kO9h53uygGggzrCPb+3MGBIr1ldO6zGz9YOgEpAm3+ohfXfhC5T38cBALTnmyi4b92LXO1tb+K4QjBMzkXIiI95vS56XLwmsMUHikC/VxMke6uC4U0lVW7yzQbOQbujBgLzKZDj7cts9w7fwm32vZkzBYB+nH6/Cb+Gxzv9+z4AGG7jzz1LGtmlM2mKmZR9Kp9fzSXfXskPfvBt+YP/6g/kv/xnf8yHpZpGFT9iBWIFYgViBWIFHlyB+MLx4FLFDWMFYgViBWIFvAJV3/cFVD2vfyL/4Stfk/O2lLObTq4uL6TE4sUAIG1hpqCigsaTN4MF5D6FxE+70n9XAPCxyj8/r5SZp/7hq9XgJTnxxfj+SqTw6E4W2sMiFbxBiqH33nQPXGAzN8MAhNEzhW8KBmtLSdaEXQWFajdWmyBTi/G74ZDH41E1TkOi4uZEO1hV//XWg5DhD0h61b5oHcMmYF3uZdaYanGAJLrAV9UYkKQ+MY6HgBPHZrZqfL/JFd4wfMKOF4+rqi17/NU7TaillQ/AEz3rbJxCqVZ1GuLh4MmBBJ+TtuNUFW6t2pdHyGfAhQovrRFb36FfHINE9Gq4mgwHSIBmPQuJUzsAMYQAoIdbpj0OaZHOCQHLspRmBqVZIovVUp4+fUrbb9UiZKKQ46Mn8nR5IrPlTI5PDmW1mstyMZfT4xWVgLgIPG1XsfEYFNBWVSfnZ1BJvpTLiwt58+ZCtpsNj7/e7eT66pp9FMsyJ8xDXzz0A2RKNRSnRqgA/9qq5vmXZsWuagBA7X04wzOyXyDgckJlI9WOfS9VU2n4B2Aa1HOAj6bP1B57vTwpV6wZeiOiXkVZyurwwPr9FbJYzGW1XDIogUpC9k9UhSVsuZsMFmlNAKdNe0ik1nG1MejnwSKEZgalOAbzQrE3w3PRjy/VOWFjEQJawjgm7qbSsQ+f9XiUXuYGAP3+oQ5iHdsYN43NfwXEOmj8enFcNgDsOikRfEF4bfvg/MZ4g2LPAOCofNPx2bUAog7dvLemq7Kh0ERfQX1XwcXaHWzCTN/Vvog+F8L7ywjyxr5/rmq9bbt9WwGu9w3dsYN0VwD63wYlofXeDHv/OVAM1X374B/2PwX3vv/7lH1jHceQkun9NXxt2X/3Hn8bvn74c+M8StnJJl1IUyxl1vXypYOZpOtz+fb3viX//F/+j/Jb//if6j0EaTnxI1YgViBWIFYgVuARFYgvHI8oVtw0ViBWIFYgVkArsOv6vuwb6S9fyn/8z38lZ00pr286uXhzLkUCG6NauLDQQn85Xzg5APQUYF3Y+gI3UMEFirifRs3/tgBwekyPBYHQTanuyD4skOCtxaSvtAd7q24BeBfayIY6mqMxsSRdVc6NdaV6jSq/eggEUFugh1U4WHPE5senibXKd8ZwAD1ve8ygwNGgEQ0EMXJBOzEeZyEF6G8FRSGCH9AXDV3gMFagEAMgBBaCIpB7B9zQlFxgCwQqdLBIUsFmyicsho1n4vFQpykQMHhpNfC+ZwxGaVu17iaJ1FXFE8Xx4DhoaQ0swKMdERVAT0JVULGLnAUm+Jjn2EoBVyyjhSpCBTJUK1nwCJRkBIdISbbQEAeC8zyXGmpJisdyDXPoYStGgjJ+RrBFLmU5o813sVhJh6JLJsvFgSyPTmW2mMnRiUK/+bKUZ8dHcrBaaugLesBROQWbNUqgKjeoH8/OzuTVxx/J5notN+sbqbY7qauaX2HzxXaLeUnbNMDprkE/Pu0TScUoYBlTcmv+boGkWiortwIFHxVzYiEfifZqLPKC54k9AbTlsDoD4OYaZIFeaDw9+5iXS16/cjHX1nd5LsWsZC3Rb49QsYSKTxWkCNIAvGqgTkwy2XQ7BYyw7uaFKkwxbgYIpdeXENfUnVQPEtKhNyGUmZocTIuv7QsQlHWlwmycoxpUE4TYGLg2Qq12bL/n8VhU7ZcA7ln/PpA4L4GqCccelRg/erw6I6jIZMIxxqH3BlV4Rzt3cF+5fRPSZ0DnRY/v8a8AgMPtqvNAorFdA/bt8wRKY78nOUifwrgQ+Pl+fdu7wN9gFbbkZWyH+cq5a+rghwRwPAQAhvf08DXKj5H34YkAb3qO+14XfDz54/21SMeWqotnspV1upQ6P5B518ovHM6kv3wl3/jut+RP/vzP5Vd+87e1tyL6J8SPWIFYgViBWIFYgUdUIL5wPKJYcdNYgViBWIFYAa1A3XV9juXvzZV85StflbObRl5ebuVyfaMWrt3WACD6gI02NE9ndNXTtJ77YOBPu+aPhXfT4/k0jwc6mALAW/sNaceeAmiP/jAZWDciNKDnEgo8tSmGLJWPgbVR0YU9xsHE+E8CqpcCYOHWQz8sP/YQAOoR2D7Q4xAKQH9+Tym2Pn5QII6qJw1kGJr4AwAWgDJ6RsowOwSLuutSMvzR4AiFSjybIdJBMlPUEQ4FidPYFRbYWDfj+Rze6fe6AKdiEPXj049ghpDGZI/D+bul1+zCPn5ZX8IWVfQpNFAIiv+Qpky0CSjIYIrxeqLWMJl6gIYGSQDAqgISCa2zBn3zFGBBEVgAdhFWpVQP1oeHUs5Kmc9LyYpMylkhR0cHspjN1Aaa+XE5CtLrBgAIhd/N5bXUsOxWSDpGOq7aR5HMC4stjp/JuEgDxv4AtA2i4Utt9muA6hxqSNqMAYg0VqbOFURDNUdwA5Uger8BHgLsFaXCZleAUvVpQRQcS9hfR4UfakNImiJduePP1Q4W07HPH5NxTYlJaOsWbHtuPFavl4K1eaLnG3p0idYM0qCHp5434KOq/JR166xSe/mo3DP8N8xkjOXwIwRe+D1SkAnIzOpqWG8YJ40lq2NMudIvVL4BxBLzcfJDiej9M03J66nMA0jUuettBMyxbz0DRxTox4yzDWGX3wMdAEKd6uM+3C5U2o2wcLTAh4o+vdyjCjfsI+jzD3MVY5M1wzVwq7LP/6DIfhw4Vrcj+3OEx7Xndjtetz1vVvkfp/Av3M9UWTjtQejz3+d0kbeyawrp8pUURSLvFyL5+Uv54OMP5Y//lz+Tn//lX9NWCWieGj9iBWIFYgViBWIFHlGB+MLxiGLFTWMFYgViBWIFtAJdD71RJ31VyTe+9g159fpcXpxfyXXVCXQ//XY9KADD/k6+SLpLpXHXIupdi6tPe0180Tra8ILGUQ/c6aeBfw/c9b2b3fXcocLkrp089rj3qXd80brvK4ML3vHhIPiuTXIAG3e3QYEFYOFqGyi6LJl0PC4DHQbo0F8wvL76a8MGDGcgrjHAo9tScUioKlK4rdiYH2sawCgASIUy+hVAhH+2YyyZzKpWSdVNjqIrbJPlBngMVPjC3+sBC/VUIRUCX09BBtiCEhCwa4BTOXrp5bTFEmgCFBS5LJZLhrEQPpRI1h1TVhmW4opdJPk26LsH8Aed28A9DRBBZ5hxP0xOhoLRegHy/Jna4imxGvzC/5Bs2qq9szMARqgK+GYADgAPn7QN08I69oVjCe13CH1x5VRo0/X6WX7HAMm9lv4V4SwhlPFUV398yrvYqHLj8AluD9DieR85f6zf03A8YajFPqXbeJ33q559DofQajpXHI7tA3H77q/h+Elh8Q1g1lv316DFwL7905bNUBCdO0MPS0tLngJAnxf+WoDt3VbP+cAQHR0brs4Lr9nQ+8/fSBhUmWolH66bAU0oTcMeg9NzmJ77Xfe3e2/CdyjYp497LABMS5F+m4kUc8kOSjlotlK+fClX6wv5F//mX8sXfvYX+BQpmqfGj1iBWIFYgViBWIFHVCC+cDyiWHHTWIFYgViBWAGtgAJAphvId7/1bfn4k1fy4uxSLjaV7KBOq1wBOAYocAEfQId9tYwA8OEj7B8aAIbPP4Wp9wFA6TSA49bjgn+RIEhCiRp9ufa9fUVycKshDuFC/va+xhCVcPE9HvPYg8ztipo3YiCv17RdVRda37/gWJIWNl+o8Tz4wSCXnUOKQIvQeo29uM07Edlaii0VfRY0wX5vtGOL5Eh/DT7IOOxv+EpFIL4yfRYAUO3OAIIMVtm2tFZDmQZohu2hFMTfoMJLinH/2A9UiFDqjqoste2qrdSFkAA+msyaMAm3l7Y3ezM1gGM0boH6mCW8s+81zENton2j4EhVfvZpjBTHU1ivOYd8IaDjNTcFo8IjnL8qzrB//fAelQpo+TzBvafQyGv9MMLJK+jBFdajMIRmIWiCBdcBoO/GodsUPO27503n7vS+h+sUvnESjuEQKIaAMDxWh2jhGPK/8zG9hZBMbKy+b8Bw/97PK9x/eHzhsY0qPVW1hvNzKLf3u5wEf3AcBgAw3N73O6iE7wGAlfX3vHXOtkOHqw95Pbrrbhxer3ed41v3uKAm0307COUxIzumKaVNcykO53IitbQf/Fh29Ub+h3/3b+TZe1/Q+yf6IcSPWIFYgViBWIFYgUdUIL5wPKJYcdNYgViBWIFYAa0AASAXkp38+Ac/lA9+/BN58eZKzq83sml6SesdF3P+OV20Phb03bX93/Z6TMHVY5/nLgj3tz2uhzz+7xMAhovxfQtX/91wTLAAv+Oj7z3EQDeaKmTClE4jWwRumluCXnOWojwRbfrzazLx2zbp8XlCAOjHYEASScndTB/vENAVgLRSYtgr4CK8SzOZhnG2E2GOQ6Hh+LAfA4i0sFoYido5O4Z9cFu3eYedHBGSwnRhB4BqBfbzpbpKGtpc3VqNvxKU0YoLO7U+p1qezUYaAhkZFXIAo4COalfW3okFQlIg9HNVHo9v7BHJjpIEfG41VuAHgMjei63BXEthJtjBCRjshULwLeXZIKTspUR/xOEaaP9KhZdup9bxN4xHh38GYApTEGpfPrWPD2MjEanYFfO2xd6QIvfbWzLxVEnmQx7wdR+o8+2nisPpVMG4Ch8fgqzw9zyWwO4abje9tw1jj6DNVK8MPwlgsNVDg23GcRGOLezHFYDTee+gDiMjfL4Q3PH1wyWatoPwuUJlYXjfCVWADvEIo4N7AHsmwkYeKABD4Of1CS3X03p6TR9yD55uG46HEJiG5zG9XmENh9qmncyTpVRdL7OTpTxNe7n69rclLVP5V3/5b+Xg4IQPSyMAfOhlitvFCsQKxArEClgFIgCMQyFWIFYgViBW4NEV6HTFxoCGFz/+UH7wwx/Jy8treX15IzdNK1mNhFQLAWH66agoedcC67Fg8NEHHiw4Q+g0hWkPBYGfNQAYLmSn5x7+DLXXuz5Cddy+7W7X39RzQcP9cP/7rsEYiHAbAo5QwhNQ9dn19wr1dGVdqvLPAOBUjahbWWproBwLAd+43zGgwMdcaSEGbv2dAiF0aXTLskMBPtaCDrS3I3osphqiYlZf33aboQeeqbwMkkBhyL6JVO6pUtCVg5okq/0WWVtvUpfY7zDT0W+NCsBW8k1nCS9aLg+HcaVdxX6EzKjV9GMCIYAfAMCGPe4cbipYtOvhdlIDipp/YT3oTN3HsWN9Rf18cQz+ZoP+7jYAnMI41E3HmPYT9PPWFN5EagDUCQC8ZVs34LoPHnH4BH+fju/wvnPXHHEw63+fAsAQru27V3l4yb7n8mN+170LYTNhzz2HzT6mpuftkM1BHh5/GziqctTnhKYxj/cIh3sOCsOQDt93uE0Irm9dF0vybph0banMt+4ben39DYbp65LX+64WFQ95vQnrG47P8Ln2XRf/nQP8VX4o26aRxZOlPMtEXn7ta3L09In8yV/+WymyOQ8l114G8SNWIFYgViBWIFbgwRWILxwPLlXcMFYgViBWIFZgWCD1fQ8bX5p0cvbJJ/Lt73xPXl/fyOvLNQFgsqvuBIDvgmt/VwDwIQDPF6h3LZIfcrV/WgDwvv2GKpJ9gOG+879v/3ede7io3/e8IbB4V/0SMYupbcTjvZ1WcuvnaXdGWBQVJrydxKm/90eMwQZ6nf2oAH7GfwJ5+IGfHxRog/3Xm+B5fztAItv90FswCGQhsAgUTuHC3r9HSjPtuxbwcev7BP3RPEDC+xKOCaHYdmcKNnyPBF2oCXnenkqc1Pydq7usXAq9GHZhCkA7pwFa0FaIjF5VoHW9psu6D5goDomzdGgH/4QcvreAjsYAIN8nQKAKzsNVhLXUbZCQG6jzCExQy9os4GZ7ZnBJkJJbtdWggHQY5H33VNmY3xp+oTILf+j2KFRdEYlj6Pqdm4hHm7rBSNY5sGj7vu+CYzoeb6fmPnT++TyfAj/vmXf3/fLtlPBh5PcaIOPXPIRd41gdAzhCcOfnuA+QhVAQ+w+h4JiirUcR1oMA2NTiDgC9t2B43qENONy3z0XWwgAg0rND+Da9L92nAPzbAECOr6A3Ylh3fB9e0+k48Lq0SSeHxaFsmlpWp0tagD/+ylflZ37xF+SP/ve/kKTT8V3EFOCHvEzHbWIFYgViBWIFggpEABiHQ6xArECsQKzAoyvQdX2PPm3QH1xfnMvXv/HX8mazlVcX17KuG+k3agGGksMX5nepLcIn//sEgOFCdLoQuw+gTReUjy7gPQ+4DxD8fQLA+45l36mEdsl9f++hcJv0CAshn1pib2O/8KfEQgr2wVvsF0qud10jBYjWfI4bWqSHKRf7rKGsTQM+FKyRF3o/wsbVTHwyCxFxyJMgg2T8cBhBVZyqGRsBPB/DEwDY+DNUedxGz3/EmAbmXAVooAN1ygEATcGoYxoAzACIq/zcQmz7RDrvcNq8EBZWYk+Y56Vaflv08FRbLaingpdOdqGqKrhOPm8yAkBtHjjaciFAhP20lmqoX2CzDS7wrmtuAcapqqqvNGXXr78rz1BcVZ/d7nGoY81OFGpBG39+GrofhZZ61TUExO8RdvoDhAQAnMJwh15h775wDA7w1/rXhfuejtUQWIZjPKzDdN/hPHO4Hc7d29/f3Y9VwZn1ozQbsB+rH4sDLn/OqSLQoWx4z58CQr9mIdjbV7twH9MegLwPujXcACC3MSXnPsD21n3HAPTt+k3fcrh9F7vv9eFd92f87a2WAEHYDedYlshBthLMg4PThayajXz0la/Kr3/5y/IHf/onkrZ6/4wA8PZ1iT/FCsQKxArECtxfgQgA769R3CJWIFYgViBWYFIBBYCdQAizW1/JX33163Kx3crLN9dyXVXSb1QBWJsVeLoQvKug/9AAMFSWPOSifxo49nex338oADiFHnedi3afu/ujtR59d1mB31q4O4yxXcINGgKV6XHd1WNtUGtZi8IeUiF+ONBRcNSnDcECfhpgJnsQJvwlFWpmAXYA6EyNGRUZFI63kOXtPocG06ZWUVct5fmkh900MIWKOAWdsADjWKjUG9RVCgUBFAmmEJJhdlc9W+1jiP80oVdDTFT117FfoANAqhlx2gZVUBjwO9YSp+hpvUFISW+Jyqo21DoAbGJXgIp9G/ZgRJgKgKcqp/i89nwK4wARb1uUVWE54lGcu0IpAFEEaPjf9HG8pmGvOHusj5u35jGg7nSMBY/HtfZrh/scHu8A0H8OR38I8fB9qKrz7aawzo97CgBD+Hbn8SOJfQLQw/kCVWb4fCFwxPGECsNwP+E8mz5++nwjlB3nqgM8fz0I05LDek0VetPH+X2aj3FreAAAXQE4PcZpvR7yptS+u9hjFYLT+3V4LXz/vg3/VmSySpdS940cni6l2F7Ji69+Xf7xH/6h/Pp/999KFgHgQ15G4zaxArECsQKxAnsqEAFgHBaxArECsQKxAo+uAAFg10uW9NLudvKtv/6OvHj1Wl6tb+RscyPpVtV/AIC6qB/7AOpifL/CYt/vp4tThxzvOuj7FBrhojtcYPvvp7a48Ln2LeYeXcC/gwfcBR9vLY7veJ5PCy6noO3OY7jn/DykY9jsnn+NaJar4iCOHwN2+65dOD7CWoTqqaF3/mADdrWXAkBYX1UTqOo/T/Dl5ligm8WPqjEDY97/js9vAM/Pb+wzp8+TkSLeTkHmuQz9BFXdNiiF9KT0/KEQosIPSj9VroWwkc/Vm7LObMYKAMd5B2vwoKYCnDPlIc/BgkhGxdaotDMcJ0lvgAnQz+y53F6LJ12ujfVC665eC0A+QEe9ivphSb1B6EQ2qPFCpZrbOnH+HlKhffwU+I2hKOgpONb+7XsNMpoJJi1Aw2EefodjzopyODwf47QmUyKYMDXZx94tcGNwbwrzwjHJMzfVWQiC9gG56eP8sXeDPz/r/QDQ99djfIcWbp9XgRJtKGDwzb7nnb65g21CgBfO0QHwBn1hp8+j42jsGesgUS+XXWfCah1DBNk2djjeMBbcEm/nGN6zw+PZBwDD67mvBiHY3Pf38Hd3vQ7dBwCL2VxmUkpT9rI4yGX15kJe/vCH8vt/9M/kN/7JP5EUPQpwH8kDqfN9BxP/HisQKxArECsQKxD8WzoWI1YgViBWIFYgVuDBFUAICBVI0BVVjXzwww/kB3/zgZxVO/nk+kqybUf4Bwioiz796our+xQU4cJpCgDx830pmg8BgNPFbAiL9qlsQqCwb4F/X/HuWuDf97i7/v4YiPeYbR9zPD+t/T7kGPbBv/CaTsGDjwkHa+8CHOG2Dk2m298Fb4glzILryDLcH0WETN8dexgq6FOQx9+bkm8I8rAnD8e9h3iEajKHL+Gxhfvw40CPvNBu6TVxIKJ9+/RjXx2nFs9wbvgcn8KVEMLcNjc7ENNkX91O9zhCSP3Zz8VDPEJlWAhMff+h7Xe8fiNw9GMKe9vhd94jb1oDr4Wr/O4CcVMoGI6h6f0s7D3o5zxVCE7n2X3zLrGU6LvvHY+zuE6fL1Su7rvOfv/0eo3jSl8DwusWjh0HhADS4351XPjc4DgIbL++P3/sXa8P4Tj28RuOsXCs7bu/h68p971+hee07/twLIfXyI8xz+dSJrlUh5kczFM5/uiVvHr1iXz5X/2x/OZv/C7jt6lCzfdQ3IfcPOM2sQKxArECsQKf2QpEBeBn9tLHE48ViBWIFfj0FYACULuodbRD/uSDn8gPfvSBvN5uCQCTG1X/uQIQipOwSb+nMO47gn3wzxdq4YL8XUf/EADoi/J3KWHChfvdi+mHv5T6cz30+B5yhe6DAQ85h4c8z9/F+T/0eR5Sn33nHcK9cMHvi3t/zF0A+a597ht3IWSb1hh22+nzT8eb/92to/i7hyWUZTmm+NqT3wJofW/WX7XN4iMMoZgCwLDuCriKAcSExzVCkNsWXewvBDdTABiO6+n8nUK8u+a87z+c61MoE9Z0ul14zlPItu85p/sKYd4+BXA4NvYBvmmNw+OZPld47OGY9d/fBwDdonv3fHp3CjcJ0js+7pp/U+AZwr8pIJuO/ymgw/b+OuBA0L+GISVTwMjDHizeY1hJOH7uu97T8XrXeJneDx4yrsJrOx0T4c/T+0c4D9NsJouskM0ykWdHCym+/4FcXLyW/+Z//XP5uZ/9xQgAH/pCEreLFYgViBWIFXirAg9ftcTixQrECsQKxArEClgFegBA9vjvJGk6efXRJwSAL66v5eXVlcjmNgCEosgBIBY+71JQ3LXICheY90Gv+wBSCFPuggq+ILvvor8LIN53nPft+6F/f+jzPHS7hz7vdEH7aR637zH3Xb99C3MHKYBTrtDa12MPz/dQABg+z11wcApFyCfMjjp9jI81H384jjAx9f9j702cJDmyM7+XEZFZR1d1N4AGBvfMYG6Qo1neBElxhhSHKy65p4m7lEw02zWtTCYz/Z06uWaypUTi6PsGGn3WXZkZsfY84kV++ep5eER2NTDoemWDqaoIP7/33LP9V8/dYwDQik4SCCTQRCLJRE8LMMg7AYBaZ/m9voNlESWmAaD8bqWxAGAMikh7LJCkwWGX78ZAjfYtbU8EQagXRy6jXaW/XQAHy8YIOH3hg8wr0j9r/sEIZD0PaWBoj7luALi4JdvOreu3dMR5Ws/Zlj0QAI7H4/bmXwTLqEkYR7C9HNuAZ0iKb8VgJOpntUu3XX6P+Vsfv4zNX3q8aNu30aD5mDbzNdpfr+jt187T0X/+Bzo43KW/+I//gV555Y1wLimPTo8APK1PHC/HFXAFXIGzo4ADwLNja++pK+AKuAKnpkA1rwFgOCutrOjJl4/p+vWbdOfxY/oalIHFAAAgAElEQVRyZ4eqw/oCEIkA5Js/cQuwhgQIAmKw4OsEgBYAQNCihR3S1tMyCi5YU4vYFwUCT6vcFABEgId9lQU0+52AErRdFxTrAgUa8un2nXjfbPPVemCUntQnAJDTIszTcAD9DSFQFwDU8GhRxuIW2yWw0p4B1x8Aov4CczR41ZAF+yLv9HZenC+wHxqGDvE5SYsRjFI2Qk0BtGgD7IP0L+ZPC5Da3BDdnh+4OPdRwy6pPwb/sJ/pIxCWZxWtUWrjaGr8dc3XnBcjFKWfaF++uIZht3VDPNoXod7S5wJEAOJznV7edY3fGAC0xk7Mj/VnQUo/8S+0o4zpMIcVDADXaW8yp/dev0hP/u//FG7h/lf/2/9C4+JcfWkOnyGapyx5Wp8uXo4r4Aq4Aq7Ay6KAA8CXxZLeD1fAFXAFvkIFqllZ8UHrs2oWzmPae7JLV6/doFtfPKAvd3epPFyOANQAMLaATC2w+nax7wIMF/+6TXrRuLQAhYZYAMKqfwioSPVTFpCpdHph2jd933SxPp1mX622WLCT0wkAlAguC7jFwJq14Md6rJ81aG3ThAs85NKI+gZahEW8bJfz6fjsvzyvzwCU53wTL0I+tKOUI/DAAoB9ADS2R/cDIYzoInBPAE/XOW4aUGkwI1e6oA7LAFAuKal1qLWpbzoOZTWCRP3PuIW6Lif0hvIibwGU+I0AWG6HAKznBYBiQ+07UpelO9avfbLvuDoJ/Jb/uZ8qR89ffeZTnB81oEff4Z/5PUYE4rwf7Ntsa1/4TSh9cZOzcYnUiTKMNNJv7M9pAsDYZ0hsDtN+Ied6Ul7QZjahg7WS3n3tPD383/+Ozr+yRX/1v/7PVNGYMv7rmwPAvh9Tns4VcAVcAVcA1y2uhivgCrgCroArMFSBahquAKZpNaNilNHR3iFdvXqDbty7Tw93d2l2MKXj4+OlCEDcAoz16YgPXEgObZdegKXyd8EghC66nBRgiS2YUwvvVHut/vUps0+avnXrdFbZL7I+9A8LdMgWYNx6iaBlCACMARgd4Ya+Im2S+nV7BQqJ38vvmH7W3DKLz6Qtunwpx4qKjPmwQBirHzE4Jf1gcMMRXALs0Cc1ONTjvD2vUAE6yYdn3wkgQojW1qlueT2hsbrjAm0eygMAKFrUgLG+oIK3qHZBL7GBlKv9sMvfJA9qJXXLM4yg05Co7zjFNmo/TgE9bTc972CbLJgm/bF8Q9JrgLwEiZvLYDScS83vWLb1OdIHAEq+2Bxm9Rfr4vcpm6E/oq+0ALDIaYPGNN3M6I3zG/T4//h/6N1vv0N/8u//lioqaDSvbwoa5X4LcN/x4OlcAVfAFXAFagU8AtA9wRVwBVwBV2CwAtXxvKIiqwFgllN5PKdrV2/Q9bv36NHuLh3sHLRbgOtzzeozAPX2Ng3/cAH3PBCpzwLXWiDrfH0WgVaaXzUAqAHAYIMnMlgg7nnqSNlPFtlWvQIfBBwhNEB4ZrVPAwLtI5InBQD1uW8WEOqCRHKJiIaICA7w7ECBWBb00P1EDXArLLYH4R7qiNGGGvYhxIqN8xZW0iI6Utos8E1si38wwPMOQ4TcuGi7ZY3ZkXHJ7RKsy2rYJ3XK+JA0oovWM+ZvFgDUkBDtYG1BRgBmAcAh8yFCKMuHU+PLAnyYJwYAsY8WKJNnuPVX2z/4jrrlV/sw+iraSH+exOwXg3g4V8jPFjS06kRYqbf26rIsnWSccd5ifUJrZUHluYIubuT09P/8O/rBT35AH/3NX1M1GtNoXjYAMPd13PN80HheV8AVcAXOoAL+wXEGje5ddgVcAVfgeRWoZvOwBVhARTmr6M6de/TZ9Zv0ZHeX9p7tBQB4fDylMpz1NK3Pe+LF3WhE82aLl15ISbtSh9BbCzWrTzE4FwM7MVgSW4AKONALzZi+QxbxXTaKLca78pxW3X11Rm2G+lsKUKQAYOyMN4SD1qI8tthH7RDCxfolkTxWeVZ+/aziI75GWdhGLL5Va1JvY82zvN0iHIMh2LZYnaKTBn4SiSdlWFupNWxBAGjZD4HbqAGAQZ8m6i7kac52G/Hc0lwAwWnb7c68BbisaDTOlS6Ls/WC30W3ANf64RZiPZZQK4Q6Fvzr8vGUnVE/SdsC0ixrIxARXMr7mA9a7U0BwNS8YNlyCADU+fl3uf1X3omtBQzKXt/QXzjvr120qKPv0Lf03MC/Y2Qpt137d2z+Fp/u+ryRumMAUI/D4DP1UA5+Gja0N0cEZOEogBGtjTdoVhBtX9qmzb1devB3/y/95h/8Hv3GX/5TKkd5OHYjlJM7ABz62eLpXQFXwBU46wo4ADzrHuD9dwVcAVdgBQWqkldlYdUSFvDTeUUPHj6ijz+7Sk93dmnn6e5iC/CsBoDhXDZevI9GNC3nJ2pNRWVYzewCRTHIJwvEPt1OLY6xjBS06oIFfdoyNM2Qtp9G2RYUeFFt0FojJOG+MICTLaT8eyoiT2yjgZ0FWjV8sSCfnEWIYEc0xmfaR9uyshp6CQBc3m47onFRR8ChvjH9sQ75WQA7/o4gEWEGAhUNxzT8QFASg4At2AvnJGYB+omtBGyw/TQg47IF5lRFfcut5Qexcabbjr9r7VJ+q99bv1v2EL8QAIbjDtOL/1owi58JENX1ot1QB+1nUj+Om9j8hX6BPmzpL8+4XARv0haxKfYf4Z34hgC60H+I5hT/qNTOV4GKUhaOPy5LR5PyZ5H2EwvgaT2xf3ruR3+1zkDEOUY+B/X4lXlqI9+kp+tzevOtV2jt7ud07z//I/3in/+39MM//IhmJXHwfd3+rPB13NAPL0/vCrgCrsAZV8A/OM64A3j3XQFXwBVYRYGyrKoRR+xkFKL6qiqjB48fBwD4+MlTevpkZ3ELcAMAw6KPty4R0Twc6L68T+9XCQB2AQBrYR9beGttU2BhFVuk8ryIOlP6WNAg1c4h7y1YgUBHb9HVEAwhsAXhrIW/BdJiQEQW8hoEYBsx74n2wS3C/E5H6HVtERX4gsABYQe/57Go/TgGm9CWkgdhRwzUyXNdD57tF/TgwD+J9mv+QJApACgBfaFM/ttDsYiQs8YYahDTQQMgKQd9I5Ym5v8xH0EN5YxKax7hZ2ELKJyxiHm1ptp3U34rfRT7W/4ofY4Bwa75j/OKfkMAIOdD+IcAUKJCOQ0DwGDbZgu35JN60YYYtap9DiPM0VcQIMY+j7R/SN0WQNTvWuDawPvwe+Pc4WcG/6OMNotztLM+o1cvbtLG51/Sl5ev05//d/+S3vnpr4eP0DyrP0dH2djXcUM+ODytK+AKuAKugJ8B6D7gCrgCroArMFyBsqqqEa9BsoqqABMKeryzSx9/+hk9+PIhPX6y2wLAas4RGHUEIAJAXKxZC7g+rYotUiVvaqEeq6NvPlz0YVv65u/Tx9NIMxQCDtE1BQNPo/1WGbqN2A5ZaCMIlIW7bHvV6QV8YF2WTWMQD/O1C/1w82wdDSXlx+DU0nl/vD2wyYvQTeqwzhhDGBSDWFZZWlupV2CIpQECSctXEAqirgKFlgAMxxI35/FJZBTlNeBD3ZZgCkSA6TSWHVF7fB+DWRqsxUBbrC59dqP2De6/RKnhZRj8TOCupaG0A7e06v7ofDG/1n3SbdRzsi7HmvvkGfcD+6XHlNzSjZ8B6G9LW4SbC0E4rQaAVl85HecXfdHn9PjRYzHmy7r9es5DLSyd9PjX8wP6J7f7XL5J+xslbW8UtPbFQ9r7/Av6Z//9v6OL33mfiI//G9UR9A4AX9Sni5frCrgCrsDLq4D/5ejlta33zBVwBVyBF6ZACwBHFZWzGWXFmPYPDunjTz6je59/QQ8jALCa1QuXMuwcXkQA6oVcCkDhwrFPJ4cCMJ2+K79e/FkLbmnj0Hb06VvfNEPqTunfV58hdfbth16MW9py+/EcPtx2aoGPWH+GAkALQnL7BMjJwl9HIGlgKWdrImy0bGKBBKxPa9NlDw02Yz7A6RDuWP4vbdD1C4xZKrs5442f4RbPFgoCCG0hkZo/0CcQYFr97wJfMXt3jWldN/+OgDbmr+KfEp0mPsvPZYsqth9tjVt4sW0aEHbNO9pXrfGnfcACyAjupAwBgPqsPUmrAaD4C5YlvsIRgPJc/IM/PywIJ+2VCMf27MiyXIqi7brlOQYVtR27ICC+w/IWY6yO9ERf5J8FWk5oTOV2TtuTEVV37lN1cEj/7H/8G9p4/RJlZUZVAwAz3wK8yseG53EFXAFX4Ewr4ADwTJvfO+8KuAKuwGoK8BbgsPDkaIvpMeXjMc2mc/rHTy/T3bt36cETuQTkmEo4A5ABIC90eAswQgINEVIASlrdN13fBbylRl+IZcEDXV7fslazyiKXAKdYOal2pHS18vd99rx90/l1XwVQ4TlgCJM4fwzQiJ9YoEMv1rEd+h0CP9RSFv0xACiAgC/Jqe85qCMI5c4DHnVVFUKAQvUWAIyBnRiwkHIQSOgIM+kr6qJhDfbThh6LM/xk7AedjDPeZmF+YPCjIyHrZyVr0HxJvSmgpQGnBoEx2NVn7tDaav/SumnfFL0xKjA2F3FZ2p91XxC8pca67p+U36WvfqehmQUA0V/0FnT0B/wsCP1ozogMvtLAYgGAaFMBhqiN1l10wShLS+fU/BebX6181lioqD7fs25fPb7rS3/q/4pyROMLEzo/yWn38lXa2tygP/8f/i3l29s0LjOacxggERV+Cchpf5x4ea6AK+AKvPQKOAB86U3sHXQFXAFX4PQVmM+rasQ3lVYMAKeUjwviNfknn12m23fu0pdP9+no6ChcBDKfzmg2O263AGsAiAskDQJTLU8t1GRhaQGarrL7wDzMr4FRbNHdZzGe6nOf96n2v8h2pEBMn/avkkbDAAEbVl+7ACDn02cIIiTh8mQbsbRTgzgEfOiDsbzYVgQwAhqkPoEcfAO3rhP7n+ofAhfpr7VtFbXT0EMDQCmTv+vIL70VG2ENzyFtX5porzJfhlx6fMXmiRjUQ21EX51W+1zXGEmNb2yv1pXbjs9QN/QP7c8IOmPzjX6eGkdWmaJPbG616tD2OC0AGHxsXkfvhTECANAapxKZKuNFjyXxWRy/FvjV/qvtHQOAaEvR3gSAozr6T49ZAYDZrKL1C+v06lpB9/7+/6N333+Hfv7X/4ZobYPW5iOaN9S8yNVtKCmD+3tXwBVwBVyBM6+AA8Az7wIugCvgCrgCwxWYzaqKL/CsIwBnlBd5iGS4fPkq3b5zhx48OwgA8PDwkGbHfP5fDQDljK9ZE8GDEAEXT33AnrXYQiCjF6W44EqV33fxm4IIQ6DCcCvEc7xoAIjgwGrFUF2ep+9YF8IJ8S2BKgg28BINq+5VAaCAHeuSDfE/Cx4GuNEAAflZt1+gWYCL+TJA0DChC15Jf3FbNLeJNYnlQ4iBesWe61tuNQDEba8IAHmLZyizueRDj0PUJDVGsZ3aRyzwZaXXvpHKJ7bTZWHkpwBACzxJftYPt7BriGT5p1W3tKNrvhOYhf63dAkHdCblV6iP+CvOw9IPC5DjZ8HS54I6A5CbwxGA2DfsH+pr+adOa82VMdtgnTHYrD+XtO3CPKQAIM4NYSyWROvbE3p9fUxX/q//RD/52Yf0B//mn9M8m9D6dETz5hbgopDY4OeZQT2vK+AKuAKuwFlSwAHgWbK299UVcAVcgVNSYD6rqrD0CDuBqwAOeFfw3Tv36MqVK/Rwb0r7+3UUIAPA4+PDAADlDCe8BVgvEPUCKtZkvZCLLeA1rEotYrvqT0Xe6AW3rqtP3adhImtRq8t9nrZoTWNlP08dQ3RAACZ14kUVAmBkMd4FAKWsLkAjbdNgSedF38ZFvs5vlRcDEwHYFEwAFv+EqyHn4gyxup+LczZlO3FdT0VluG23Hr6y/bAGgPis3p64ADl823cNKjO42AT72Pp/u8W/rq9u66JN9c3hzSUfTRvCVsh68NGoyNv3qEO7VZbDj5vyTvoeh3Dqf97KlmlOPQrbSut+yzbM5nmjD09uC9+t2x1StGfPSfnL72TLtvR54R+thUO7+abXvlAOozk1RMat2npuqtu70AGhmt4CizogsNJzbIBXbJ8Udwrp5Nw98Iqq9r1W0OaVjFWE0uJ3cgtw8LvGDvL5YcE11GHhu8vnzWqf0fOZ9DGmH2pgRdtaZx+iPUZ5EZyJxxHWwXbJi4KqKqMLGxldoDld/fu/p9/8w4/ot//pn9HxvKS1is8AzIMbF3nKEENmUU/rCrgCroArcBYUcAB4FqzsfXQFXAFX4JQVqOb1kjjcZplnYb3LUSuPHz+mf/iHf6BH+3Pa2dkJAJC3cB0e7gcAmFN9gQBeAqIBQtfCWLoRW2C1y+zEuigF5vq0QS+wa3YBB5qpBXhy0XzKNkoVF2uPLPK78qcAYJ8tqKn2db3XbUQAKHbpAoB6CyZqocvGxb5OZ/2OEDAGKBAcpvppva8BoHCUGrBJFF/e3KDLoKUs5+ocvToPa8PpxGdrgMhRvOLD9TbVeitnXU495prLC5pG4djFvoY5oSkLwVP7rNnKKX3rGjc6P+fJAH6a+jX1x7SVSORlALhIXXF0czOHCEwN9TaQddE3ueAleF0LFBl+1WULqKxBoZz71qDOUKEGVnpekffis7Wt6lt2JdJUojclstLyL7QVpxddtQbW3BeDgqjvEixrbS/QuPa7upyy5qPgQwLqpP1FUbT9EwAY/BEAoIxvaa/4q7RDQ0ULZsagKZYp8wFGreL8Z811qc+PAADDLb71GGNxuGtsF76ghCP93piMaH3/Kd24fpk++uUv6acffUSHx0c0Gec0qsZUMQBkguhfroAr4Aq4Aq7AAAX8g2OAWJ7UFXAFXAFXoFagai4BqTiShqNtGqjw9OlT+vjjj+nBzjHxz7wFmAHgdHrURgDyovVXDQDqRXdqASd+oCHaWQGAXeMgBlWGjJ2U/jGAi3VjNBE+57Jl0a4BHkIJ3d4Y7MO2IqQJ40Si3CIXdmi/w/o11MTyZAswtrE9P6y5XVQAkWy3RA3wZ31jqrRZyhM4IyBU4JMGONI+/q63/KYAkjVuEFhh2cF+DQDUftDqkTgaTec/MY7VFtMUsNXvUXNsux4bfccK+oIGXPx7HwCIbUSoimUjFETf0vbrMz4RwKPvxgDj0rbwJtIw6NhGX9YRgJxfLpHCPwRZ/RDfRRvIz3pOkLHIz3W5qJeMA2s+s4CilS4coNuME4xGZvDJAJDG6/T6ZETjncd0/fpn9Mt/9a/puz/9KR3PpjRh+F8WAQDmDgCHfKx4WlfAFXAFXIGl/SMuhyvgCrgCroAr0FMBDQAZBPLX3t4effrpp3Tn4S49efKEDg4OwnY7PgMwLKoCDJxSldVbyfTCXi/UYs3REYCSDiMzUl2JwQOJ+EjllwWjXijj7zHA1KfsF53mNPr/ovraBzB01Y3AQuykAZjkt+COVT/qhRGECBotAIh+YkE93Q4ZAxr6IISQS0Bi20MxQswaE7gFVM7r0+fKCQDk9uBWU36OZ/zpcazHNL6Pjc+YvWNlYwSgab/En7ctALjUhmZ+kmd6C7llUz0PWONLP7OAYGzcY1rtc3jGYIjKzpa3GEteScfR2GgLC4ZhHy0b6jlXj8cuACiAFMvQkE38aMnWzY3AcgYg2iwGFvVcEBtvOE+Iv+sytf/q90MAIKeVqF2puwWAxRp9az2j8tEDun37Gv3rv/1beu2992lWljTh6NYyC39EcwD4oj8lvXxXwBVwBV4+BTwC8OWzqffIFXAFXIEXroAGgOW8XnRyxB+fAXjt3qOwHZjPAWQAWJazABGq2TzcDEzNNkUNC/D3rk7EAOAqHY+BsD5l6byxBSEupvuU+1WkOU0AaIGN5+nD8wBAy4cQEnVBF+xHzJaycJf+WVuNY3p0AUANXKQehAotzGhuAdZbmaUMBnwawPA7ecagQXSSZwi5+B2WjVrEIAemYcDUNbZTYy4GXqRMDQA1aC9xj6nhiF0RhKFuAIBob36H8EpD2pTPd405tH9KH4S2CGrFPzQAlLL7AkCtpwVipa9d4E3P07gtV8+JCOowH9uK2xPqaW4ExktAxCeWALkyhAUKLegpz2IAUNvXmiPatnY5A2/77YoAzCf05npBBw/u0MOHn9Pf/E//kdZeeS2cGxhGbjUKHp75GYCpIefvXQFXwBVwBZQCDgDdJVwBV8AVcAUGK2ACwDyj6fGUrl27Rp/d+mIJAM7n068EAPaNwNAdTi24YwL9qgLAVH944XpaANAqJ1X/YIdLZOiz6NbwTUMOqULSdQFATCtQSIAGggUNHjGfBiCWT2KblwBHc+kHnzG3fArY4hw6uYiCz50TSDKb1Wf51TfMMlSR6D7ZFl1f3rDow/LlHXJ4G59d1gVD5rN5W6fUXaeH2zSgAO0vGhydsAWcIYcaS5HLJ3GedB7ZORkdv81lKCc15C2o9VmIC3vLOX6sfV1X7Y/SX7HJ4szGWPukPV2X1KC/6XPvRGsdzal9W8NhjCSVuSE2hrvgrNTPl7zw2ZF12sUlMPKsbG6B1xBOyl6KOAUAyH9AClvbDcDbBQDRBzGKD+cN7LcFDHG8IqzU2nKZqT9Qyfip7Sfjk4jBPP83Gq/Rt9Zy2rl3g2bzY/rrf/8fqNo4RwWP2xBt3/ifA8DT/ijx8lwBV8AVeOkVcAD40pvYO+gKuAKuwOkrEC4BqdlAfakmRwDmGfHC/8aNG/TJjftLAJC3AHPUCi/gTnsLsLVQTUWQWYrEgJCVFheR+D4GjXDxePrWOFliCsA9LwDsKj9V92n0H9uP0Fcv7qUuea4j5rogYB8fidW9gEMIipZv7UVwEKsLAUkLVxp4a0Xo6Sg+zo8wKJy/yeeqNefGIRgRGCJbSLV2S/Ubl2ws+X5zJEAscozPL8OvFADUYwzPhUvZqes91qvbqsFi15yi00oEHkIl0TfAI+Nf32hrAYC6fVYbxb5Dxx32R+oWsGVFllrznG5P+3sTqadBWgvpAJRqP9NwDSMABQBiBKAF63AewDbizxo+4phNATwZC3r+EHunPn/EZnoMCwDMJ+t0aS2jJ7ev0fb5c/SX//bf0Wy8RmO+qXveXptNIweAp/Fx4mW4Aq6AK3CmFHAAeKbM7Z11BVwBV+B0FGgBYFOcAED+zgDw05ufBwDIZwDiJSByBuBpXgJiQZw+C7i+YMBK5wDw5D8fhgKILk9MLaBlsY7fW7hQVe2lCFKHPsNOnncBwBjMlQifOopu+bZbC2oJaOgCzFo7DZS0VlgmtlMDQIQaoo9oIRdHaIDCkFBuidX1tnAmccmG3NwqoETDoxQA1NqfsEUixA8j2rr8DAEutpXrEy0R3KG/SXqcC7RdugCgZTfJrwEg+rb2MfQd6Tf6u+6jtoXlIxoqigaSNwr+5FzXFQGg1U/Zrh3qlHIhqlXs0NVPTiNRj9bcrW2Inx8WJLbGJ4LL1FyIABB9VW4BLiZr9Ooko0e3rtDbb79JP/+rv6J5sUYFX/AzLcMRGsFuDgBP5x80Xoor4Aq4AmdIAQeAZ8jY3lVXwBVwBU5LgVJuAW6ikWShywDw3r179Mm1u/T48SPa29uncs5Rf8fhFuAaBk5p3mwB04tuCxjEIIL0xVps9QFIlhZSlt4Spxf+GjDGFp8xsIPtSy0WV7FZqkyx1yplay26yki1I5a3j/267K4jayxI0+U/GngImJFyGZIhIBIf7YKGXbBR9yV2hhtqL21CDeXZEIAh4AJBVw5gc9RsNwx95JBf5jASghcxIL/WYBGTzom30Ybe1P/f7J1ttzOH17yFtP6+/NXuz12qA9NYABA1lihI0UvaqsGZNa75GUMp0SLoRxwQPZLuUJbnJ26AXu5/vQWf+8t9lJ+zrIbKqH9s/kPYqH0Z+6FNpIGW/t2aG6x5LAYBub4StoBzOtxyHPQK/V7YFccbgrTQlkYfBIACwLANFqiTviNY7Jp7tb21FlKOBqTYDsxjgULx9+BHzY3d0s5xXlAxLqjYOEcXsjk9uPYJffiTH9Lv/NkvaToqQgQgTSsKBwHyUZV5isSvOsN7PlfAFXAFXIGXVQEHgC+rZb1froAr4Aq8QAXKZsXDZzrJWWJh4VeW9PDhQ/r0yu3wfWdnJwA//o/f8X8BAM7rM8JwcavhSQwgWBEc2FVr0dZXCg0AY0AnBgBT9cSAQirfKu9XhW996upbdt90feocksYCaJI/Bs6wfAsAynlr/F38V/cvBhf6wL9YGmy31QeEDPJzqn0S4WcBlAAmFHPT42DWAwB2je8UAByVNSBCGMTlWePH8gtLS3zG+mgAg6AqtQW2GC3OQNRt5N+z8eKSFZnj0E4cAV2f/SbnKNS9qH0sJz6jUEMl6T/6JvqyhmiWXtLnrrFk9QfLsso9MXfPa8ArmobjHxrgF9rJx0bwpVDwzPIXAYBteyMRgH37g5qinlZ+ayxLm605BNuvI46teVDmE9GJfw8AsCgoP7dF29UxfXntE/qd3/kn9NM/+gUdzitaG4+JjiuiSa1tnuW+jhvyweBpXQFXwBVwBeDPui6GK+AKuAKugCvQU4F5WVUcvTKf84UCWYhikQUTb/397OodevDgAT19+jTc+hvO/WsW9BwJyL9bCz5ZDGkAY8HAGFxaFQBa0CAGAGPPU/J9lQBQ2vIiIFzfMvumS+k29P3zAkCBA+JLsuDH712ACmGPZQf0UQsmxLawathnlcNpELCjduK3ssVU+3Hb1qVMTeQfPJtBBK9lG7ylV0OXMMYT2AIjCGNt7PKJPhG8aEuZd8SmGqxpGy71r4mKlIhATpuPixMRkEu2gzMUY2NE2oB+pgGeBak4jY5kxH4h3LTqjgFAXVfXHDif1rdA85f84QdhH9/S3AcA1gXU0ZIh/7yGhtYREjJmxZaW31vvYhrgZxF+VukxZ9WzKgCUMwCL9U3aro5o595N+t3f/236wUQfL0EAACAASURBVG/9Lh3MSlqfTGh0XFHlAHDoR4KndwVcAVfAFWgU8L8cuSu4Aq6AK+AKDFYgBgB5MfXs2TO6fO0uff55fQ7g0dHRCQAYtgPLeVHwfSlKBLaIvWgA+Lygqm/+rwMA4sJ4sKEjGYb297Tq7VvOUAAo5aJ9NCDCunmhHkBEuYh0skCeBZWxnFgdGmBpoCj9w/EiZWGEooYTkp7bb8EQBB3Wz/KMAU7XFwYIWmOXEjsXuwCgBvxWO1D3KOQMW3Dr/0QLBGU4brRttf/ruUwDXA2NEBBi2QjFMEJMR57pNuu2YoSjtrNAxC7wpW2v+9c1j/G7GQDAxTipfYbfz5tocPRfrFOAX9CtcbXwc1mPuaEAsMvX8Z2lK2ob84/YWImNb3we+srQOM8oz4tw/ub6+gZtzA/o+NED+oM/+oje/vBDOpwRrY0LGs2IqqKOjvUIwL6fCJ7OFXAFXAFXoP23rkvhCrgCroAr4AoMVcACgLww40UMn/vHEYD379+nR48ehQhA/k8iQRj+SYQSRpvgz23ER9OwFwkAUzDLWqRqvVJltB+6ABv0s6E2GJq+bxv7lNu3rL7p+tQ5JE0KAKa0F2CjwY/4gkTQxfxAQ6oYCEwBQB11JTACAaBuq9V3GVux9mtIZkI77Gzq6LGyBhQxMIIRgJaPvAgAqLXUUDUGudAHYnm0H1iQEvuZFfUZgWhP/lnmSE4rl8zwz7FoudiYkDMOBUTi3Mp5GABriKfTSNv4u7allRf7JwBS8uozKeU26qEAUCIAq2x5i7Slf9d8oW2NaUVvaTvaXwPAmEboJ3oOqfNkC/jMnwkjBoB5bfM8pwubG5Tt71C594T++Bc/p1e/+wEdU0ZjBtbziqrCtwAP+TzwtK6AK+AKuAILBTwC0L3BFXAFXAFXYLACGgDyWYC8yCuKnI6OjsMZgAwA+RxAiQDkRR//xzAQF2AWBNQQ40UAwBicisHHLpjVF3TphTMuIAcboSODBSD0Ivd56hva3+epy8qbql/bMNV3XR6CCXynn/M7K9pL23UoADShWHtDRn1WnAWsYkBRjzdri/HSGIMIP+B47YUco+aSkJhd+bIf/DoxfuFfn3Vfly8DqcrSBFQIZbp8ytInBgB1ORpKaegXfm/av6wNlNRcjhQb36MWYNURiMugrmRC1JwHWIMi/tLnjvIzy/cQUmlQLO0Z81lyzRfCYavv2v+1LS1wKPOPLlv8MwUAxc6hHAw2hTMAuyCe5RvWZwg+E236AMCueRvn3th4HI3yBQDMGh9g+FfUl8C8eX6Tjh8/pGy6T3/6Z39Om2+9Q7M8o4IvRJmWVE1qAOoRgKf9yeLluQKugCvw8ivgAPDlt7H30BVwBVyBU1dAXwLCAJAXdeNxQbPZPGwB5tuA+RzAw8PD9uIPXsQyEMSFoSxucUH3ogFgCrAMAY5di0Et/FcJAKXuVF9XcY4UgOuqe5X6YjrGynpRABChiSzu8Uy1GDyyfERHCWFfuuC0lGXBC4QYXRBEtxOBS8gXifDTdUb177hEpKvdUp5EsGH5OGfEzkiU9BYAlD720SgGbFvte5xhGIM/2ocsu0uEJPoYzpPSPtEB/d2yrY7AkwhWK58FubHNCPws+Ic6y8+6futcQKsOCwDys9QWYO2XFrTUPi8gFgEg+hOmtzTW/dbgGNtUZGPibfQhTTYKUX/hvyInhsPvXjhH+w8+p82sov/mL/6S8guv0KzIKC+JspkDwNP4DPEyXAFXwBU4qwo4ADyrlvd+uwKugCvwHApoAMiXgTAAnEzG4WKQ67e+oDt37oRzAA8ODtpbgHnhxBGA+gxA2eImC6uvGgBawCUGOyy4NBSIYdl98w4xV6r8562zb/6+6Yb0TSBMV56hAFCXqaN4UnXGFvsxkITgpgsU6D6mYG4XgMSy8JICDV5CX+GSCszXFwDyJRkWRO9r5xQAjG3B7gI/CGgQ2lp5UjaxLjFZsk1zcYUAPKvf+McAfWkEQyGZE7mtsh1YIues/sfqQkgnaTTk0/BK/B/TI4DtGl9cVqm2f9f9YyrM0W5EVRMx3gWipT7rDEDeAoxt7vJ7DSxD+5obiLUO4heWZtLnACCbsz/1eLTmXWvMjrMxzRUAHBU55UUeoj/fP79B+19+QRc31ugXf/UvqZqs0SwfUcHBoby93rcA951KPJ0r4Aq4Aq6AUsABoLuEK+AKuAKuwGAFymaFJwvFsKCr+AzA+myr2/cf040bN+nuvbt0eFBfAjKfz6gq5zSfzeiouQVYFkyyqHpeANgXUEiHTwtQxcrR7UkBnMGGgPO5sOwUAEwBra52IByLldMXRK3S3z5tl8V6TBO0v4YAMcArMATBDbbfgkZdWgkE1DBK57Hq6AJKGuZYvh4bJ+3zcDlGULrd7irl1hgHvgD2tNs1YbuypLR8Esf/cpF1CGFs/Fh2xWd4C7IFaTACbhUf5Ag00afVqW5xXdwJACh6cp+W9UOw1gKodoswR4llzXbgGqpytHXWAjBpR325Rv3FhK2JLlsy08kzGS0Q2oI3uCQF2xhsEuricx4XFSx0CPchR495aAwb+iFlaA15C3ldNl8vX9cR6m0+Z7j+FIREv9N+pm/Jjo1tfI5QUEc0ivYIbbXf4e95VjQa1Z+ZxWRMo5yj/xgCjumdtRHtPHxA77z5Bv3un/4pVZMxTWlE42pEo9IvAVllzHoeV8AVcAVcgfZfCS6FK+AKuAKugCswTIFqKcTjZN77D3foytVrdPvuXTo6nAYAOJseUTWbUllO6eB4tpRJLzBTEYB9gVuqV6sCwL75+gCMVBtT7zVsS6WX97E+xAAXLqgxr1WORHBZUKxv+7rSDb3kAwGApZdAN7l5VV+6ICAAI4R0+yxNYvbH+qTsWH9TWmM+bTsN3frYFv0jpIdoqzBOGX7hFt8AcuqvTGCNitCKaYXjntOgbfBdTP8YyMRLKCQvpsUITEv31JgSALi4zKEGe20dDYBD2y6Nk0azmH9w+fy1AFAC+GqQWMOzBYQUSta2u0G0uFVajwEu24LPYgcLirU2aWy10Cm0JrSJnzGg5DZi/7StBf4tl1GXU83mnZ8Poo22nQZ9OGdJ2ziNAMCofZa0X74lmsvRtzXjuOJ3Flhdsj+DvhGf4zmnYpTReH2NKGMAWNB4bZ3eyo/oycOH9P3vf4/+q9/9LarW1+i4YgCYUVYSlbwXmG8OznIP5Oj6oPB3roAr4Aq4AicU8A8OdwpXwBVwBVyBwQqkAODDp/t0+eo1unPvfogArG8CPqSSAeB8SgdH084F3ioAMAYDujrXF+TpMvrmcwC4fLnDYEeLZED9LVhj2UfDAU4jIE6AggWL5J0s6rtsr9+lAKCGMCl/6Vu+Bh/YPwEhlrRm/XAeYF8AKAArVhcCEwva6PcIo/hnBDh9fUoDQMuHpL3yLmrrRpMUQNO6S1txWyu2X+qbV4tLUHTfY5qijnzLL/p2DIxZ7cfxZPmbBonSR/Q5GVsC/fCdBQVP2LCJoMS+IkCMbRGX9NZnAeaXn9HO+LNoF+u/jgAU0IoRgKjLCT/KciqynFEi5TSifDIOADDLx7S2sUnfGu3Ts8eP6cc//jH9+Dd+RtXahI4ragHgPKsBaZEXvo7rOwF4OlfAFXAFXIGggH9wuCO4Aq6AK+AKDFYgBQB39o/oyrUbdOvOXdrbPwgXgTAEZAA4nx/T0dEiAlAvzGThpBeKeoGJvw/uQJOhL8jT5ffNlwI6q7Yb81kArE+5sT4gfLHKQbCAi9xYm1LQyqojpW+sjal8AggQUFgQTl8ygRAG+6y1T/UV2y1lWhc5iCYaRHUBGdRRykT/04AjZlt8HvK8AAAodrB8hp/pSzy0DnyGqNjNsoccRaABFM4tlq+k7NnOOWELcL0NNWYTCy5Jfj4j0dJA8iAAlDbH7KfHAveBAWBMY2wvtl9rpTXXEBHT63Kkbn1zMeeRCDlr3kd9ZIziPC95MMIT+2mBTg0s+XfxLw07BYjqCFKpQ9Lr9xoAom/Iz9iOUV7QOGcb1QCQz/+rRhkV4zXaOLdFl8od2nv2jH72s5/Rt3/8owYAVg4A+3yweRpXwBVwBVyBTgUcALqDuAKugCvgCgxWIAUAD49ndPX6Dbp+8zY93dkNEJDP/qvKWTgL8Phoap4RhQuyPgDQivQY0pk+wGhIeZI2BahOs95vEgDsa6+UPil9+9gMo4AYGCEURACIcCMG+GKgLgaAEerEQEusTGynBXmkbPzeR48YkNIXXvTZApyKAIxdohCzq26/ABiMykTAggBQ+oV66gjCmL/FnvMNrmhD3T4dQab7xds/Y3qH5/Cvcw3c9RxjtREBsAZ+2FYLHuryrb5J2zVAwz7hNlkpAyPkUgBQ64NjSZ/hhzDSgr5YF5er/UPGOALAWL/5ufgfgj5Lk1iEJQPASTEOAJC3zQsAHE/W6dz2ebo4fUiHu/v0e7/3+/T6+++1ALCo6puAS94HXPfD13F9JzdP5wq4Aq6AK1D/28V1cAVcAVfAFXAFhiqQAoCzsqSr127Q1Zu36NHjp7Szu0/lnLctlVTOS5oeHwcAaP0XPpya7ZnSrhgMjC3SUgAptcgdqodO/7yAqm/7cZE8JI9obPUzBWE0kLDqxTSp8rraELOD9g9M10d7hEVy7p8FADWES/mFpLci8FBzDQ4sDbuepcbD0HZb46x91kS7Lf2eOAMQASBqJu3WAFBDKmuLr47u4jyxLbgx/5B6+ExStIH8rHWIjan6mov6n9HLl4HUT9u3zcUc2idTEYBNoeqiDRRdog+XzwZstYbt7egLuj8xP0rNJXzpE4I27mateX0GoJxTuAzA6wtM+BmfEbiY+43LXtQFMBqkY2Qh+oUF/2SOxHepCEArchF9Q+Y364xFqU/7F7bTAoC8BXiythEA4Pmjz+n44Ih+/sd/QucuXaJqbUzHHNlZjQIAlKjcUW7ctpOapPy9K+AKuAKuwJlWwAHgmTa/d94VcAVcgdUUSAFAXuxcvXGTrt24RQ8ePQkAMERNUEm8fW8+nbULQIkKWVogrQAAcZGYWsBKr/umG6pSHwjVVeaQdmEUzpB2xupIAbs+ABDbocvT+a02v4j+IwjRETwB5TRraWmfBid9/KsvALS2GGMbYgDL8lsNRzRMk3J1Okt3Kw1Go4V29bgERABgrM5UW9A+GrxwXonYRM1Svo91WhFcqNuQMWXBVo4QtJ635QLLs+rq4/9W+a0GzbZtC0LFxrfl31HfAgCI7RfIhoANy0AIh/O9tp0AuFj9zwsAEdKJD8XGe6ydnF5v/dXjM2qjLG+3AHMEYDYuiKHg2vpmAIBbB3dodjSjX/7yLyjfPk/VOKcpA0Bmf3wBTFZHkI4yB4Cpce/vXQFXwBVwBZYVcADoHuEKuAKugCswWIE0ACzp+q3bdOPmbXrw+Bnt7O7RNEC/GU2Pp1TO5lEAiAv+1M/W+yFQoM9Ce7A4CiZh/r719U0nC9khfdaLVN2/0wSAFlT5qgEgAj1pD0NoK/JPgAlqZPVBthBatsUyYgBDA8AYOND55XeuH31fQz+8hXkIgD0tADhvY+BORndxu/UZfwKGEBBpW/A7+WPBZDLpHJZ6/OjyNRizbDxkTGnQoy/x0POURAB2jV9dZmpOQO2yot7Sjv9pbVPzWgzShjKr+ibcGIiLncEoNozN2/IcASACRtFA14v2tfql31tlor4YwYu66fEufoxaCBjU9lr6vQGAZTkLZwAWaxPKinEbAbh1eIvK44p++Rf/gmhtnaoiIz41t2CwzACw2ULuADDlxf7eFXAFXAFX4MS/810SV8AVcAVcAVdgqAIpAFhWc7r/xZd05dpN+uLh4+YikCPiBU/Y/juvF49W9J+1OIyBkNhCMrVY1sBlaP9x4W6BghhE089j7ezb/i6A0KdPQ+pBrTVwitUVAyuptg1pV59oLd0OgYKxyz4sQIBaWwAPgRX/3AVQunzGeqfLQgBo+nKABGGD6tJhL6Ecjj5rtmDG7CBn3IX3ASS1tdTl1keQ1VtUua7mS5LJkxg8kfYj1NPRYbi9VwO88ZjPT2tawH1qvgTqol66XP4dy9agDfMO8UNMW8o1v+0W4YXS3FyO+tJfS2OK3zdiig3RllkDgMAKS8cp8JlyFuDuM1Z0u2SsiE+H30m28JbBn0Rj7jZvj87yfOmMVxk72h9iYwTPD5T6tb0lr7av1X7LH/R4xXGn69S3/uKY077J78S/9TzZ/j4qwpjKM77JNwtAjwHg5uZ2uARk/cll2tq6SH/wJ39GNFmjKs8oDLNyTnmI/mtuV/cIwNgU5s9dAVfAFXAFIgp4BKC7hivgCrgCrsBgBUwAiAfXlxU9frZD//jZFbr/+QPaPziig4MDKudT4vO3NACUBaJ8R4CiF438Tp/RNLgDTYYhC3ysQ7cBF5N68Wi1zVqIr9qWVfuOC94uYJUqv6vdX0efEBSIXaQdeAkBLuItCBSDnAKQtC66DA0stBY6fV+oyuXGthBLnRZgwjFmXdKB9WMEH/q2+EyIQmrOabMgDsIZrLdtX7OFMQYIdQSj3hKqL21BoMvapM5w05e84FhI+Xvs/UkA2ECaE7s0OYrrZCnoD6KvnnO0fnreEd1no3qbtAatVtutMYpzmNhCot30DbxMpsSO4ncV3ByNfmLN25b/yBmQCB+lHGlPDPxJni4wqOdfPRblpmKZF2Xe0GMB9USfx3nHmhdG2Zj4j2TrkzHlxYhm0zIAwO2ti7S+cY7WvvyE3vn2d+jXf+/3iYoJVVlWn684m1M+ztpbYjwCcNXR6vlcAVfAFTi7CjgAPLu29567Aq6AK7CyAikAyFEhT3f36ONPr9Cd+5/T3v4hHezv1xGA0ynxopEXVbzQ05EcAlisCA9ZqL+MAPA0IMRQg+LiNBaNkyrzVxEAYl+4fXpLXwy+yXML4vZ5Zy32LdiLtrbyxLYIawAUA0R1uNDyV7i4onks5/ppm7egFLbwmgCjifoSKKPrSo1Py9cQrugzALU90Ra6boE2ejzpMiSfBV5TNou1X8qMnQEoerUBgtD4JQBoDDoLILegiSPyWuMSzfh22Sxb8nt98UrUd5oXXLZEacsY4n6zbZb8E3xNAOCsWiacAuNiwFd3Fz8XxI5iV11GFwiM+ace36aPw5mgGJFo+Qu2H30HfRrzMezjMifjgvgi3+l0TsV4Que3L4ZzADefXqMPfvBD+uBn/4RxP1Wy5b+sL1jxCMDUp5K/dwVcAVfAFYgp4ADQfcMVcAVcAVdgsAJJAEhEu/uH9OlnV+nW3XvhEpD9/X2qqjnN+CzAZvsvL/T0dq+zAABTgndBtVTeIe/PEgBEgKDhjwUALB1TsFOXEwNsCKe64EPMlrEtyFZ6C1bhMwt2CSCMwY6w1bPZequBjIAj3ZYYtEMY0wLIsly6lEVDFQvwxgCRZbMYABK7pGBhHwCobbxUprEFGNOn7GuBpSV7yPZhgFhaw5h9sB3yRxp+JtGEGgAizBQAOC35xvf6C+Ef/t41T+mjIfRtu9p/se9Sh/Xd8gXLx9FXdft1evwd29HCWXUTNLeLAWBVlVTwVu08p3I+p8lknS6cv0gba+uUP75Ov/azn9HbP/ghMUstG5irwbFHAA75tPO0roAr4Aq4AuEz3mVwBVwBV8AVcAWGKtAHAB4eTunTK9fo5u279OTZTtgCzKuZ+WwWbgKWxeXLCABTeqYAX+p9qvy+719WAIiLf4le0ot6Dd5imluAytJXQxkLEiFc6ao/ZX/9PvZ7rA0pAMhnBMb6GJ7DFmDUWvJowKZhDG5NtaLCMGITL1iQs/skj9iWy5Otv/pCBktzKxouBXdTYwrzyxmKsTLlEpAYII6BV2kDnmGImrdaRuwndrDySzlL/YCLPtBmOJa+CgCIY0v7iwWiY2m6dNXvsIy+QFins0At65zlfJ1HSXkxpizPwh/ENjc26eL2eVofT2j+8Dr99kcf0Wvvvk9VNaJZRVQUWbh8JQR6CuD1MwBTw9LfuwKugCvgCigFHAC6S7gCroAr4AoMViAJACsK25ouX7sZbgN+/ORZiAAcURngH28DdgAYlz0FgAYbLJLhLAJADawsEBcDZClIZL3HyCuELC8SAAoggPsxmqplD/DCIaz2wa0fS57THmcnxVT1+W/Wl46Mwkgq65ZYhIZFUYQiBeYJsEMAKGAPAa+OHEONNdjSwGvImLPSLpUftsDK5Sn6n9oVySUeUe1agIcXsCxUXoClxfvaDM15fPof+3AOIddpnYFo2ZDTypl7XQBQ+sERgPwznyGpwZw1pvRYlDagHcUvEDpqwIy+hfVKeTp9yn4xu0h7dUSiPJd2iJ/GACBryZA4G09CpCtHA25tbNAr57ZoXOREu5/TH/7XP6dzl17n2EuaVXymY337sgPA0/r083JcAVfAFTibCjgAPJt29167Aq6AK/BcCvQBgGVZ0dXrt+nardv0kG8C3tvjJX2IADw6Pn6pzwBMiYsRTpi2XUg3lySkynne9y8rANQXQegbZWPwx4JWmFYW9H0itxA+CKzSZeFzrDt1BmAKYCzd4ttUim1ORaD18SsLtOh8qJfAJK2dFV2lIwQxYk8uo9CaxmxiaYxnFKai7bQd+ffUFl2BZrqNAooEgMrvJ/RuAGAKSupIPssm1m3KutyuehAAIhCUtusIQAGA8h7hnOVX8l5rgf6ix6Vle6ueIePUmof1PCFg0gKA2N8UAMxyvko7o9F4EngeRwBub6zTxc0NGmcjWq8O6I9+/gsqtrYZExLjZHaJ9vIYjwDsM0V5GlfAFXAFXAFDAQeA7haugCvgCrgCgxVIAsCwGiK6fvMeXbtxi7748iHt7u6GMwDL6YwOpzUA1Nt/20VliIqwbxrlxWDqkoG+HUotsGPl6DZgpEdX9IiU17WAjAGGvn0aku5lBYAhwqYsWx9C+6A+XVF4CCYEOMTKQSBRR/QsfDdWX1fdKb9MAUA5w0/q1j4pABChiwXCUpFQGtro+vSW3Zgu8hyjvERTtIOUJ+fQidaYvw/cSoEhCzhhOwRQWrblZzEAKPX2AYBdPoC+g5pZ/WLNpL24PTrWdvR1BH64xRrzoi/JGYASARiDf3qM6HQyv+ox3AV5dfSn9kU93rrmSQ2lJa8cXRGLoNR+iPPF0vhioUY5ZZM1qkYc2VfR9sYaXdhYJ94cfGGN6Pf/+Oc0Gq+FG4DnFccBhr+f1cG5DgCHfMx5WlfAFXAFXAFQwAGgu4Mr4Aq4Aq7AYAVSAJDxx7ys6PMHj+nylWt07/4XdLC/R/PZlKr5nA6aCMDYglTDFw0IYgBQp0t1LAVaVlkkChSx2pKqT/LEIgRT+VP91e+/qQCQdZLFNUIleYZRYtJnDZf0c0vbGAhIAbguOwj8kLbidw3U+rTJqmtUZEuPsR/MJvPEEdAxrRCqWDCvC74tt6G2n9hRv5NbgDWkEgDIIAbhigYvUq7l75yPy0f764g+q//aF7T/YF2x+iVNzhG+zXbZJagl/yrPs/YSFNO+IUKw3v672Pq7SMnPF34ltwHzdl7emltyzs6pAvXA6EsBghXcRsvH0Ml8zT/z9maOQJVnCPG4Uq0twj+c//APRBr8WY2PwUbtQ9IG7XM6nbZ323e1hdryC5yf0E+ljmwyIQ4C5K3u1SgPVG9rc4O219ZoND+it85v0G989BHReBwiANnG/LmZZTlVGT+p7eeXgAz9xPP0roAr4Aq4Ag4A3QdcAVfAFXAFBiuwBACN3ByBNJ1V9GRnjz759DLdvn2XpkeHND08CvuY9g8XEYC8GNeLqFSEX2zx9lUCQAsuyOJSR67gwpd/jrVTA0CtQ2pr6FBDrgoA+4LIvuliWsb6IxFWApFQN73g1m0QUCBlD4kMstLG+tj1HNsfu9BB+4y0V8MQE0byOWLtF8MY+I3PExtwB1wMvmjgooEm+rnWHPuP7Ze6ENCJDpwOIwAt39DjSvxD0nJ+/o/PINXPtC+lxtIQv9FlFSOGOgtIpn2x5PPemv6Kjkt946ix8C94/j8pZwH9UDNJh/WNmzMWh4C1pT40l8DgfCfQVi5kQWCW+oONtAP7iPm1/1hjoU9ftM6xctFvrPEmf2DANmr/tMZD63Prm1TQnNZyhqUZUT6hc+e26Nw4J5ru0/feeJV+/Fu/STTh24Lrs//mR8eUr09oPqoob0J8HQCmRqm/dwVcAVfAFTjxb2yXxBVwBVwBV8AVGKpAEgByBGBF9HRnPwDAW7fv0vHhIR3xTcBU0uFxfQkI/hdbjHUt9BEy4KKwL3jqm66PPggEYmeMpeCNBoCoiRVJ0qddXWlWBYCpep8HjghU6KoDt1iipnj2lpXfiuzqU58GB+g3zwMAdXtT/tFb97yOALSgCD/DbZuxMjWUicEThDYIPaR+BE8W6NG+wr9rACg2kvJTQEmDP6yDf7a2h2PUbQom4VhcZQ4Jl7dyVFc4Aa7+ClF54X+jAHlQS9FQ9wPnPE6j5wgNV6Wc8Xh8wuyYVuur9WD/QbuzvcRmrKO+xEXDTguw6Tq03+D71M8pm+A8YNlazxPYV/FF3SecR9AWJuAfr1FRzWmSj0IE4KhYp62tLdpeyymbHdKP3nmTvvPrH3KIIFV8VmBJVE1nNJoUVI4qyhwApqZCf+8KuAKugCsQUcAjAN01XAFXwBVwBQYrkAKAXCADwN29Q/r40yt08/YdOjw4oIP9fT7xPFwCIgsoXmxKFKBe6GLDYou+wY2HDKmF4pCyLQCIC3JcMHbBvABomktAvqkAEBfDWmNZHHdpm7KLBklSpiy2MUIHF+OiewrwxNpmgc1VAGCsTRZoQOCg2xXVqb1F9mRPgn/1iADUGktJFrzBd2h7/tkCgBrQaXgl79FOeixZNkL9EGLpizDQP6S9XyUA1BrJ72LPWcnbPettwCmYac0RuG1XdEI7MADUCyr4JgAAIABJREFUvoy+ZAHYJb2b7cuMMAWozud8VUV9QQpvccb53QKAul3iK+jvlu+k4J+lbWzcoHaYBo8Q0HMF91f0ic0jYjecj5Y+y4oJ5eWMJkVGVTYOEYDnt7fo4kZBRXlMv/bBd+mN736bqjwPW4DD2Yqsb5HRfFRSXtWA3yMAh3xCe1pXwBVwBVyB8NnhMrgCroAr4Aq4AkMVSANAjm0Z0d7BMX386VW6ces27e/v0/7ePlXlnI6Pj0KVvIDSZz1Ziyr9bFWAE1sIDu2/lV4DQCuCRxacqa28OgJF6kuBsaH9wDaflqbYBg06NeCKtTfVzy4AyGXqBbxekMcgQkq/0wKAAiksOBoAXQOAu0Cx1hl/17cA63rw5tZYny0AqP3SgiNWeVa6GBjk/HJJhgW3ZN5I1SN5uc0CYuQZAzCZeyxb6Ag4yx8tX0j5T2z+wbmC00znsxMA0IKksXkidgmJaCeXguh6pX0CuGLjEM9ulTSiWfDdcNZg/Z/UqW1pjWGtj/aRrs8BfJeaPyw/xjwxP5fnfAal9EvPoTJ+xe+sqOQsn9ComtGYz+os+KKPMZ3fOkevbha0RlP62a99SFuvv04lg1TKKA9XBVfhKmAHgENHmad3BVwBV8AVWPo3o8vhCrgCroAr4AoMVSAJACu+rjCj/aMZfXr5Ol2/eYv2dvdpd2+XyvmcpseHoUq8udECArjYf1GAamjfY+ljABDTW5E51iI+tYB9EW3+KvVN9S/1HqEC/4ygDAEaAkeEHav29VcRAFpalXjoX9AnqNS6Td+//sZ0sgAqtqMP6MXxrnXFMWGBnVS7EC5ZABABo+U/S/9QrsULX9iu5wGAsvEXfRJtNC/n5hbgtq2hLYuLQur+tqU2txDXNq/rWLSdn4U/zzTRhab/lHU0X9cXQkIuQ6K4EQDGQJrMg6tCQGvOXAUA4ueL1kG3DX0A/2il/UvgK0b/4fzE5YzzCVXljMbjgijc9FuES0AunctpI5vSb//W71JxbpPKnO8EHlEu5hiRA8CUY/p7V8AVcAVcgU4F+v4b0GV0BVwBV8AVcAVaBdIAcB4A4PGM6JMGAO7s7NPuLgPAGU2PD8zoP6kAI3CshZhEw6BJLACRMlkf0JQqAxeGskCPReBIu2OApA846duePul09EqfPLhojqVPwZGU7qn3euGugZHOr2GHBkh96hPb4nf9c8wfrecIBfhnHSElZWt4ENMf+2CB5q62WnZMAZCYZl1wVfKkIuxED91XC/xg26VuvGRE91uPQdRZbKD9F/sqbUv5eNdYao5wi0I4aSP2F23KEZxyoYlo1AVltf9zhGhsTFj208+4bo6CE9iOADCU27BIPSdLObiFNuZnoh+CYm0f7R+rzJ86j+V7VrkYBYkXn2BahIPoD5N8TGUAgBPK1jaozHLa2lij189ldC6f0m9/9Mf19t+Cz2ocUcYfp/XFzw4A+35IeTpXwBVwBVwBUwEHgO4YroAr4Aq4AoMVSAPAGdEop3k1ok+u3KDrN27Ts5092tnZoXJe0ux4v936y4tBiQS0AEFXlIhemOOisU+n+oKfIWXhAlLy6XYiINRla7iZgh592hZLgxCjC9xYbeyqN2YXSw+rnD52kfYKCBE4ILeRItjRsMa6pKVPnRb0ieXr8xwhDPo51iNpUKcUZItdQtOnjxooWbDUAvBdY68PcEUAKhF6CHhQh9QlIBiFhe2yxhKWi20Q/7G+x571HYsxAKjhkZSHl5bwMz7DUZ8RaAFkbM9SP5uIQAvQcTmyRVj7QlveiGg2q29vz/P6ZuUy3Axckz++tEL7K7YP+2PN77F2ST5pnwU9+9jAgo56bMfApKSTi0/4dwGAXDfCZzx7Ej8XJllOVTWn8WSdsvVNqvIxba0XAQBu5TP6rT/8Bc04in68FqhfDgCwHJWU+RmAfczsaVwBV8AVcAUMBRwAulu4Aq6AK+AKDFYgCQCJV4CjAACv37pDl6/eoIePntD+/gHNy4rmRzUAFPiHC0JeKOEh9Ksu8qxOxUCEBiOrRJIgFEDooGGBBQhloS35+oKawYZTGb4uADi0n5Z9BELxO32pQ6x8gSAaEqIsfbTvApxiXwvcWT6i06GPIiDEOmOAL+Z3Q/XmNuCYxDMrMQpL2meBM2mvlCNl8O/6DEzJL98RAGLbNcCz4JH4hb59Fce01s8CTpZPaEikf+87HsvmX9+Lrbn1Nl3Zuc23BGNf9RyYw/ZfPXegj+l5rC2TT5bLanDX7A9fHMdAFeVZvtQVXT9HEOKZfyfO3AwAkM8AlO+LMwHr3crLZwRiZRbcFr/QvqTTWnn7fA5Ytk597mAEoMxB2q/xd/SxCds/L2g0nlC+tkl5UdDFcxPazmd0aXudfvo7f0BhG3/OdqgjKmUXf326bu1AfglI3xHn6VwBV8AVcAXaf0+5FK6AK+AKuAKuwFAF0gCQV3kjmpVE9+5/Tp9cvkL3P39AR8czmpYVlYf7IXrEAoDcFmsLsLXQjS349IJegxG94NML+dgWSg1SYkDRqg9BjwUBNfgZapNV0q8KAFN19YFoCCqGlofACSEUl8PwCKNwEBIJ9ODtiwjXurTX0En7gO6HBQAtgInax/w1BgD1+Wsx/fraQecXACg6YsQVgh8NABE4CfyQs+GkDIGvFnTrAu9WX9C26BM68srqn34WA6xoXwv4pSCg5T8CAJfLDr+FZoXdns3Zg1oT/p0BIH4tbQ9utpNbPoH2agFgc2N0a3MGgE35lt+GeTjAvcWZg3U6hoI1GORbgGW+1nA39K9anP+KGkiZGtBiGdiv2PzfFwRa87ClG/oWzu1Yj+hZR0MuQiBRQ/l5QnPK1s/RLCsoX1unjcmYXttep8nskN5/83X6/k9/o64mEabhADD1yeHvXQFXwBVwBU78e8clcQVcAVfAFXAFhiqQBIDNJSAMAL948GUAgPfuf0EHh8d0PC+pOqrPAFwVAKYWeDGgIotS6a9evMvvpwUAsT4EgLFFpm7XULsMTf9NBYDcTwRRCBswGknggvQToVSXPWJQJwYK9SKf02H5MQAo7bEgD8I/hCT8sxXBaMGM0wKA2E6J4Ovagir9Rzvh2NL6ImDhn6W+KICCS04swIb1W3a25g9rztDlaDvg7zGtzfYpsKP1wChJaYPoHd61l3sszo4UWKvnOKuNS5Fq2SLaMERlVyUVTQSg1SexjwBDmXMQGiMw1pA2tEcBQGmj+EFqizfWmZpLrfd9xgW2G+cX1BPHLY5XDWS1DcYMANc2aZ6Paby2TusMAM9v0Ho5pe+8/S16/0cf1s12ADj0I83TuwKugCvgCiQU8C3A7iKugCvgCrgCgxXoCwA5DuLLh0/o0ytX6c7d+7S3f0hHsznR8aF5BqA0JBUBGAOA1mI71TkrQuO0AWAMKGHbYnAp1f7nef9NBYACCrj9uLUUwZtOE4PCGhBpeKf11bAOF/cIMroAYIiSyvMTbZcoIoySs3zHAgyWL/UBHTGAgoAHx5UGUgIeUe8uABgbuwhcBCBpmyEg6tLX0g9tY9kwNY60n1jzhtSBMM7yHzwDUPsP/y4AULTl76wJfw9l85ZQtfU9Nmdi+dJmiZINOmSL8wQFAMoWY8v3xLboH2gX8W20s4ZpFgDkdlqwEPWT9nT1NWVH1MPyA91u6Ztun6UrjhMEgtpXx6OK8rUNmmcFTdbWaW1c0KvnN2iTSvrg/bfpre9+v+6GA8A+5vQ0roAr4Aq4AgMUcAA4QCxP6gq4Aq6AK1Ar0BcA8kL38ZNd+uzqNbp1+y7t7h3Q4XS2FAGIl4CIvqsAQFysxiJItP1igCQFCGKgUS8AY/6yKpg5bf/7pgJAti/biIEZbi0VOCGAQ0CMRE9pSCWLeOv9EN/QMEhDRF0WAkABKfyd283/WReZoO0RMFntTPlvyo9EJw3rYlAVIUmfsYEwxWoLwhNJizrF9JX2ij4WwMK6YzYW8CZt64KNmEZ+junfAq72DMDFP8M17MSoS4F9LRCEW4ARvlnQDTVAXWXeZQCIMJojAAUwxvSTbd3YT/QZrV8XABRbop0xP9Yh7ect/PpL+2qXj0v5umz0Y/QT3X69BV/7kQX/8NmY4e1kjapRRpP1DZoUGb26vUlb44y+95336fV336ub7wAwNVX5e1fAFXAFXIGBCjgAHCiYJ3cFXAFXwBXoAQDDbZAjYgD4bOeArly/QTdu1jcBcwQgnwHIi/QQcdLcAozQbhUAKDAnBReG2K8LEFj1aPjRB/T1STOkzUPSftMBILcfI6M0ANQgxgIWEnWHUEADvS5bo9/Jz30AoNSL4ERAjG63hkMaXMRgyKq+1QUApY8IxRAM8nMBtJy2a5uz5asIf3A86TZpOIWQJgUIrfcWxMT2YX9TYyzlP+3peXKzQzjzD4jP6KRuGOkqEXp6a7a0C2GYBQA5nQUAOa0AQLSz7u+M/4jTXOSBF5nIxR/LZwQuR/aFcqv6GfqJjDGxjQX0pC99twh32UnqFriK9WM+C6oOBYC4XT7UV1YBADJ8Xd/YpEmR02vnN+nCxhr96Pvfo63XXqub4AAwNdT8vSvgCrgCrsBABRwADhTMk7sCroAr4Ar0BIDViKqMaHfvqAWAT5/tLgFAXkhhBKAstlYFgLgAtqIyrAVy10LzNACghjfaf1aFNKfhh99UACjwQBbvAp1YE4zmk0W9pbn4mEQRCnhC39O2iYE3DXxSABCjnqSNApj0+XdWG6wIQARn0t9VfUvKt+CHBkoanAWINJ+32zkRXFkQzYKdCGc0mNHaISRELbUGFiBErS0AiHUNGSvW7a/WPKPb2PalJwDUgDQwowbAYtmiu3yXvgadm7rad7wyKOszLKU8PX7KWW1fDX5bWzWrC9R0Sd8EAIzNbdpXYpqmIsBFI/Fz65Ibqw368wn9Wc8Boh3OUZImq0aUTyY0yjLa2Fyn9XFBr13Yple2ztGHP/4R5RvrdfUOAE/jY87LcAVcAVfAFQAFHAC6O7gCroAr4AoMViC5BZhvieQDAPNRAIBXb9yk6zdu0ZOnO+ESEIkAXBUASoNjC0C9UNQL2a4FIueNXUIQgwqx5xp4dMFGLKMLFgw2VkeGIVBjSL19wdPzpEOAx23D3xHACSzkNHg7rEAm2XYrt3dq+KT7Lf5hLfjFz1IAsAUlzWUWCGj4nXUGHvq89NUCatjevvrqPiJglLZa/inQUYNR1FwiNCVqSrZnW+VKeyVtn/GNfbTGvZ4rNLTSUEwDRpw7WoDT3HLbNQ/FtO8qv/WfBADUl4Cgbbhe3CKr4R/6TLBTiNauv4I9ue7mkhFrzHMejkCUCG60Uattnr4FWHzEzN/ARxxPSwAR3ls+sgoARCiIZVp21OXr8SvttrTnd+NsTNm4CPPRxuZaAICXLl6gV7a36Scf/iR8btYG6Z51/RbgIZ9KntYVcAVcAVegx0eLi+QKuAKugCvgCpxUIAkAOTqEt5lVRNPZnC5fu0G3bt+jR4+f0uHRlKrpQVhA8kKV/8OIIV40xQCAXuz1AQS4uJWf+ywQda8t4KPrlzS4yLcABZa9KqQ5Db98UXX3LbdvOssWMdvLQh5hn6U3giBrO66lrwAv3W4EqZJGIAB+xzI1ZEAwIwCQ01tQywIU1rNV9U0B6NQ4lJuYcRzIzwJau8aOjM+uNFrXrvFptddKj3p32U/7Vqp8bXcGbEtfI2Y94f9qCJedJD8IKiVCD+cbaW/wf75oqZ346jLb/7iSAJj4GW/arb9awMYAcFQDPP7Cvgq041uCEQBK/+V9VuQnLvRAgMftl981ALTma2yf5Ztd/pj6jJA+ou2X2to0CMenfD5pH8E02A/cAszP14oJZeMJUV7Q5vqEzq1ldGFznV6/dIl++JMfL9lu2VGU22RAQrsS+jtXwBVwBVwBV0A+z1wJV8AVcAVcAVdgqAJpAEghkmQ6KynLM/r0ynW6c/eLcCPw/t4hUXkQIN90Ol0CgLKg7RsBlFrc9Vnk9+17rKxY/hh8iUGNvu04rXSrwqE+9fctu2+6WJ0ImHAxjrBJA1h+pwGV1Y4uOyHkw4X+EqQBcJDyEQSIWJ7+GYGPbjNCi74RrFx+H6DSN52UxQDTAjwISGIQM7b9X9sXf9c/i24pgCjvLf1jZcpztLXuC/qlhnT8LjdCu1CbMh+dsMtSG8sa2+my27ap97p/XD5/abgnNsP0Asc5vZzZKgAQfQ7tLbccazu0aeYcHl5/ITzE32P+3Qf24fjU5Us/OA1u1dZjTSKBxZZ6HomNTRzrYlN9BuBaXhAVa1TmY9pan9CFzZy213J688036YMf/igZ+dfW7QAwNrX6c1fAFXAFXIGIAr4F2F3DFXAFXAFXYLACfQAgr3Gn84pG+YiuXLsVIgAfPnpKuzsHVM72ohGAskDDxaBuoLWowzQaDPG72AKub+eHAkBdZ6w/zwvB+rY/lu5F1N+3zL7prLbH4A7CCw3kNOCw/CIAmjxvq4xBFqv+IQBQQxn8naNiBVBYkYwaXGnfigEthBYxeI5lpQB7zC54OYUF+mIg04KGVl/7+HysXq5bXz5h6RXzTS4XgQ5CMPEnAVAIorDNfAmG/loCgBlE5DUJ5X343uSX8lGj8L6O76vnPIkuhArno/qMP6zTmp8sQMjaMQDU/Ubb4bZiKXdpzm4ApQUQ9ZjEPlrzPtoZdbCeyzPug+6bth22Tc8BqXkLoaEAVPSZSZZRmU1onhV0fnOdXt2e0IWNcQCA7333AxoZEaCWz/sW4D4zgadxBVwBV8AVWPo3iMvhCrgCroAr4AoMVaAvAJzxQi8b0Y1bd+nGzTv06NEzevp0l2bHu200Cd4CHIsG0e2zFndD+zA0/SoAEBezMZiSWkwObecq6U+7DanyENDqtBa8tfpk6SlldV3CoMvH+mVbo5xbh5BEA4+lf0zBhQka+lhadME/LhcBYAzS6OfSni5tu3wjNaa6gKGUa9nSAnESganzcdo+EYBd84EAJ50GNdd90TAspYXe0qkhpQWtuurHeSKky+oIQA2hWmhVya3By6BwNMooY3gU3tuAL5QJf/7HdsnPAsjwAhfUhAPPlsdDs524afO8XET4iT1wbpdbgPGd7quGbjot+rv1M9pf2xMBnfYX2aJujW+ZH6zIQcvfuA8IAMV+4xFRma1RVUxoe2MtAMDXtjfozbfeojffedcB4CofYp7HFXAFXAFXoJcCHgHYSyZP5Aq4Aq6AK7C0oCqb2wsSsnAyXgrevf8FXbt+mx492qFHj5/Q8eFOWEDKgsq6CTi2kNeLPQsw9IEVQy2aglrWgrFPHUPK7VPeqmlOsx2pshCYYFoNUrr60gVUu2CtBQAF2Ig/cr2ycI9BQN3HGOCJAcAYBBS/R5Co+6MBhgVLuJyUHWLgxNI2BbCxP7Ez/KQ+BIDa/hq0Wj4Rg0PaX2Jt1gAHYSrCu9gchIA4Nv/ofvQFgMH3mjP0ogAQOoppWkDY3OKL/VoCiirCDH2cf+b5WG/9lX7iGY4WSIvZD+vnMxDxdw07MYLUskEMEnfN+xoCot/pS3W0TfX8oMeuNdYkDc4jYp+1vI4AzNY2aGt9jS6cy+mNi+fo7bffoUvfesu3AK/6Ieb5XAFXwBVwBZIKOABMSuQJXAFXwBVwBU4srPsAwGab2pwqevDlY7p89QY9erJDXz54REenAABxYaihztcNALvgiwWgvmoP023Q9fcFR8/b7lg9feu37CyL9S7ApoGaXuDLLbgaAiIwsyCApUcMAKKPWG0VQI7QTAACAgvtaxaQ6rJTX9in08X05ecpAIhwE9uv+5yqU88BqJWGSliWnFEo6RGUSXt0fm0vsYUFi/CSCKsOvHhj8T7UEH7lc1Oxb1I3gk8LnC5HCEoEYF0D/8lG+sTlW+0WHQQA6jqkHXg+HrbN0kzqWYKZTVs4L5aFkBHT67auAgBjYwDrt8aXaCK+iTdka3CK+uD44J8xanSNz3jM12i8uUXn1ie0tUb05mvn6b1336ULr71OHMnZ58u3APdRydO4Aq6AK+AKoAIOAN0fXAFXwBVwBQYrkNwCzHvQmu2/fBPw46c79MlnV+jJkz36/PMHND3eb7cAy8HyelGpF8BWI/uAPp0mBb9iYvSFUksfsuqSRmmLBlCDDfCcGVKQaJW+rtKkVQEgAiQLElk2xgW5RKBJOgQr/IwBiF7cIyTS+SxQInqk+hgDaQhTBCDEoJPUFQNmpzV2Yr6t/dm6ZTsGGi2QhWlXGTNoXwtKaQCo/QXz6z4L4IydIcfPxX8QjqH/zKt6i2zKXlpXhGm6ftRJzrBEv0YfsbawagjaNZ61pgjJBJRpn9QAEPtv2UjeL+Vr5lPLP/p8XugxiVAPbSV1Sr9iW6E15JMydEShBoCTrApbgNe2ztPWBgPAEb3zxisBAG6ev0BZVvSaTh0A9pLJE7kCroAr4AqAAg4A3R1cAVfAFXAFBiuQBIB8FlQ5p1GRUzknerq3Rx9/cjkAwHv3v6DZ9KAFgHzeGS+YrUXgKoBPdyYFE/p2fhUopvOsAjP6tm9Iul8VACgLZt32lNYxsJHKJ/VZAFBDQGwTwhGBjwgIMW0K6uhyUQMNAy34wellC6pVL8KsmB6xcWX5p9QxxGcsAIiABgEu9j8Gj6QNWh/93Br7CM0kvwZ8ut/aFzQM1hFymB8BoAY/0r4ZT4rNV5e/aCjX9oXkIpIsgOraT8oGKI5oXCwAkmXrGABEPWPgjW2bwxblOk+9nJA88+YSGz33yvt8tByBiHVhOfq5+MpQANg1DnDbvwaZOF8sdK7PZrTGsTWP2VuAiaZVQZOt7XAJyPmNnL799uv07jvv0Hhj0wHgkA8zT+sKuAKugCswSAEHgIPk8sSugCvgCrgCYYGW2AJcNRGAfAPwfFrSwdExffzpZbr/xSN68PARzaZHNJ/PaDqdUTmft2cBhqjBEZF1iHxswWUtxlILxD6gyFrMpawfAwl6sa8je3S5KfC5SvuxjhTMsfrZVSdCJ1nAp7SS9xpyWHDPsn1Xutg7BEBd/mTpg/2X/uq2S99T9tVaarBlRaAhgBjnxclzwhomwWOvvgc2fgagvqXV8vUU5ECwhnVxO/tGAFp+r+tN2cLqpzV+xGboq7oPXWWJreUMPElr+W/XJS6cj49F4Js6ao7E/1dfolF/H1FVliciUJdgWLa44MPydQZssTkn2CZsSeUyaoDIdUtbuJ5c3fIrOkmUtpxRaI1xTjs/nrZQsE5T97UFgFkcAKJNLADYZ37R23S75lepA2+G1mdUIgAO9psvAG7X3CQAWKI1BbxOiozmlNHG1jatT8b02sVz9N5br9O3332HsqKgUTbuNX16BGAvmTyRK+AKuAKuACjgANDdwRVwBVwBV2CwAkkAyJ8u84pGOdHsmAEf0SdXrtCNW/fo8dNndHR0QNPpNPzH0E+2AY+aw+unECGjF3waNqUan4JpXfmHgjYNAGNla+DTtUC1yhjarpRGfd5bUAsX6xqQ9SmT0+jFNYKuWN8RwFnaWVAEQY3+WXwMQQfaSOuNPmjZIgYAu+yOefCiBYEIoguPlcI4IyzVDtSpPKV//WlAY+kk9cagXMpPrHwx/5fn+ozEIW0QnS1/Fltgm/CyDPEjvYVc93Ghv0SSIdAjKufLABDzB99rLvGo27icl9NyfrxIQ9ot8yzzYYZ/ec63BjMs5HLqyLayrKjI87bK+lkdXdj2u/EffRWUnHgwO5qeuIBG8vN3bJsGfmgrbXsLCFq+ENMfx7fMPWIzPIpiPD4J4HCeQgBojXWMsNTwj+srGPLlGW1vbwed3vzWa/T2G5fou++9Xdt25AAwNS/4e1fAFXAFXIHVFDilfwKuVrnncgVcAVfAFfhmKtAHAFazkrKcaD7jBWtGl6/doOs374YIwIODvQD/OFKmmpdtBCADQP6atdvZan1wIegAsP/trqfpXS8CAKYgm9V+3Q4L9ul8MThmASsNcWOwyapDp02BQCzDAoDyHoFC8H/IKNF++DAVAVgl/vU3FJrr9JZN9BjGvsfy67Ef8+cYeNTtsAA91q39EaEVQme0B4IhTC+AyWybuoVX+oXtlXJ1nzV8xsslJD+eQSjpJaoN4RieIyj1cHo5Q1D0x+i4mN1Qx3JWn6Gp02qAF4N/Uu9pAECxw1L7mghLrAdBJ/Zfj1HulwBAtL3Uw99j/iGaMGBkALi1tRVg4LfeeJXeffMNev+dN5vIXj8D8DQ/u7wsV8AVcAVcgYUCDgDdG1wBV8AVcAUGK9AHAIYIwKwKAJAXVJev36RrN+7QF18+pMPD/V4RgF3QoG+jh8IMveDrWw/CihQ0QtBglZ9qc6r8IW3um3YIAEyViSCmS4suMBTLFwM6aB+EOQgIrHbpvnAajGCS9xoGWH7UZbeYvhoEdWmCbUEgkbKH1ceuPDEIL4DH0ic2li1fRy1SY0H3WezMZSBgQvtroKq1EjAm/REAJrbAS0TQPpI+5ZsMf7A9WmvM36UP+hy2A7fAagDI76T/sXbGIvSsNmvoGfrS/CEnZnN9S7SVzuq3BogxH49FgIrOuj7dBw2ONZi1LvlA/TVY1XZaX18nyka0ublJk8mEXr90kd5/+016+1uXaMRbwrNJryHrW4B7yeSJXAFXwBVwBUABB4DuDq6AK+AKuAKDFegDAEd80SXfdsgRgKOMrty4GSIAP3/wZQsAMQIwRKYYW4D1In5oY/sCBKvcoaANAVJXO1MAcGgfv4r0pwkAsb0pLSxNrbZgmSnAFwN98lwDEgQfnEYAkIaNCI6kPan+6XQW1NB+GANwQ+uM+U1szHTBR4QzXzcA1KBHzyHWJRiouwaQeKYhv+OoLW178RF+Hiu/9bsGAFpAyrK/thPCJvQvBFV4jqRsU+b6EQ7G/EWfQSkwVdsfwdkSnOsJAK3+o60sP9cQ0JqjY5fQ6P6KHji+RX/s2O22AAAgAElEQVSsB3W17K4hPV7SI3nFBvydASBD4LW1tQABX31lm7773jv0xqsXagCYr/Wa0h0A9pLJE7kCroAr4AqAAg4A3R1cAVfAFXAFBiuQAoB8yUDG+wyziio+L300oms3b9PN2/fDFuCdnacntgCHg/M7AKCGMF2NXiWCyCpvVQCYEtQCTKk8X/f70wSAWtehOsfSxyJ39HOBIHrhHgODqH0MAOJWzBgo6+qnpa+VPsCYcHFEizMWP6mz2aI69XQmC/jorAKHcHz+KgNAbXMNhbA/GnxJXgFkOq9AoxRAljP8lm9yqW3K5+pliQjBvD23b8kz24s3JL/YhNst21pDNGMD6DA379htYVWeN+cB1mcRoj3D2GnPDFxc7LEE5uC8QAvYaUCHfhYDgGgLC8LpMao/L2Lzl45GFBvjtmecP1IXjHC9AgD1WYAMjvkdR/0xAOTv58+fp1cubtH3v/M+vXL+nEcA9pybPJkr4Aq4Aq7Aago4AFxNN8/lCrgCrsCZViAFAOccJcWLxCYCkBekt+99QbfufB62AD969GW7BVjOAAznKjWH36fOAIxFKOkFOS4Clxe73R9/CIKGGDrVLinLAeBC/yjk0jcMNOLF4C6Cna5INS5GA0ALYkk9sfZZICwGIDmtBSBiPil9wfIkGoqf6Vt8U0D0RFuRH/ZwcB1Bp7NovYcAQGuMxmwca2qs/7rdKQBr2Q8BVgzyxuyk7Y7tiflXsHMEALZ+kbCf5BdtEQCG/sw5PPvkVwsAi7y9+EMAoIyRMHbkxukI6EPNhgJAGZ/oF9JvjDi05np5piFiKq01X+C2b/Fn/ozCLdRd41dvA+bfGQDyf3wGYD6uf3711VcDAPzhB9+h7XPrRBXf0uyXgPSYljyJK+AKuAKuwAoKOABcQTTP4gq4Aq7AWVcgBQCb3b9Eo5Jm05KKcUH3HzwKEYD3v3hwAgDywkoDQA0GcJHWd4uXBRf0otyypQPAOBxA/Syg0UffLhBjlW8t4GMwxYJ5UqbUawFA9BUd5aPba8G8LjCp25+CijEAKFBhBrdkd5UVBYMpgAQXOMTgn/VcQy0rsgs9qw8wt9KkgGeszRrwWXYJgNW4JAJ9CMsRW4n/CKjVPof91rfUos+GdM0lIXoeakEYADzLFxkQS5lcBvuNRACG9jX21zq29eXZEgCUiDZ+z23POE6tAfQWbIsBONEgNX9zHWh3DZT1luzYHK7hY2xuskAxAkDRTgAgloM+j36BAFBsIACQtwAzAORyL126RBfOb9KPv/8Bba4z+GPj+CUgZ/3fWN5/V8AVcAVelAIOAF+Usl6uK+AKuAIvsQIpAMi7f8MtwBnfmFhSXuT06MkuXb1+k+7e/5weP3lMx8fH4RZgPjCebwQOC8uqjs7iCED9lVpUriJ3DCTgwnsIDOwDNML6Pmzh+3pu811FJ91WDSwQeshit089fUGOBjVWxA7W12UHjCbSoA0hjq7TAi2iCy78sW6EQ5a9u8rE9FKm+I2Mj5rTjXiHPXx1R1cG/6sWN2vr9qJ/SqEapIi95Tm2TwO0Lk3lHX4f6jfoe7E5Q2vf5T8WFLNAnNVOsXdsi7n0s+t9KDdnwLawEfoR27riC5ZaM9c/1Gnq7zOeS5s5BtvewqrGZ+pxHFrVdKcug3+zABwnCvAN8zTtFLDI29Mxv6U13lKsfUz7FPqj9S4GdTXUi9kL/TM17+M40LAb54KquWgl2KDRh9PzH8KKvKC1zc2wzXt9bUKXXnuNtrfW6cMf/oAmk5wVpkoBwNhizc8A7DNbeBpXwBVwBVwB+1+Jrosr4Aq4Aq6AK9BTgT4AsJzO66gT3iY2ItrdO6JPL1+hW3fu0bPdHTo6OqoXk2UVfuZFIW8b5u8LwBG/yXMoNOhaAHZ1ewgAxMVsV33W4rGn9KeSLAbeutqvYVUMssUAIOZPaRpb1OvnGrBJuQhYcIEvi3Q8m0uXEdMgZjPdLwRSy+DGXsbHQII2NKabN8BGQyDpX0pfAYAa7FlAFNuBUEXaw1pLRBaPd9Y2nOcZgFTdZ32emqWZ5U8x2/QdZ0PTSXrtZ9qmorP2LbnoASP8tB1Fc64jdlkI5VkAcBretb9Dodp/+Pfwx5Qs69RftMV69LZVy/Z63uVowrZPzdmCJUNEFSGI2upbeiU/Rt3pdmmtLV1T9o6B3y6wiPWiZuibJyAr/9GrGQuSPwDA5gzAYmMj2Ob81jm69OpF2jq3Th/+6IdUMAAs51SO6ghAGd8SsXliTsiW0f+pfDh4Ia6AK+AKuAIvtQIeAfhSm9c75wq4Aq7Ai1GgDwCsIwAz4mgIXsns7i8A4M7eLh0eHtZgYF6GaMCXHQBqgIYQ4cVY6XRLfV4AiAAgBai4rhhgxHcpAGidRYfAxAKN+gZUbLfYzGo/6oN5rOcxSKjLt+oOz5otopaFtT5mGoA2ui+WnyIEQb/V4EQAkgZgFgDUgMiCixYAjPkF9lMDRnxnwby+I0UDUmwL+lVsiyv6WydAymr/jwHAE8AJOiD2R1il2xMbN2I/vX3VuhCjrRJu/OVLnLhtKQAYjntQXxpGx/ofsz8+75MmVT/6kN5yLD6k549WVz4DN6theLAHX4o1qs8ADGBwMgnvLmxv0WuvXKAL58/Rj77/PQeAfQeip3MFXAFXwBVYWQEHgCtL5xldAVfAFTi7CvQGgBzJwhd7ZBntH07psytXQwTgk2dP6eDgoD73r6xeegCoIZCO2vkmeNIQABiDSLqfFhwbokUXAIxFM3EeXtDjuWb6vC8NIxB6acCGMAChS59+aKBkAUkpZwkYwb/eLF9KAlYAgAL3LNimwZmkRbBqRWrhGXqSx9LDihLTcKUL5vXR2AI9q4w/bIeGxC3oAWin+23pi77E6dtymgg6C/RZYCymg5RvRb5ZuvIziWJEG8vZd5Z/SwRgGCMDASD2RcNUedfX/l0AsA80Rl9EH0TIjf1fGo9NtCM+E1vKM7kEJADAYhxg4MXz2/TqxfN06bWL9N3336N8nHkE4CqD2vO4Aq6AK+AK9FbAAWBvqTyhK+AKuAKugCgwBAAy4OOIpeNp1QLAR08e0/7+fnsGIEcAhtsVK3rptgBbkGsVAPF1e9+qABDh2SoAsAtmxQCghkgaooVo02aLHvudXDoglyUMBYDSR4EnAn80lLBAMPahLwCcV2W7vRN9See3fC+01bjFFe1kaY6ARACYBbm0dlafNJDROukt2l0QUZdvwS60P5YV0yc11hAACjTj7wiSUwDQ0kX8h0+B02AVYaG2jwaJ7TwNN2mjn8j40OmwLwi7ZJu3PFuKiMOzChsAWDURjJbdRCd+J3ohZOPneGGJ1RfLPjGf0mDRKk/7H+ob8+chAFDs2kYANgDw1YsX6JUL2/TWm6/TO29+izI+ApAqKin84FuAUwPR37sCroAr4AoMVsAB4GDJPIMr4Aq4Aq5AHwBIfFA9LwQ5AjDPaDojunz1Gt24dYceP31Ce3t7AQDye74E5GUDgFH4Asc2rQogvg4PfB4AiHAJ257qfxfMkTKxDIRUCDCkTtyi2sKW5gw7zqsBntVWARgIqaRegYoCZGLwIFZul10ROPAlD4sLQOqz9ur/gipLW0etMuUff7HIqL4AUMMVC5xq21tpYnbusm2sXA23LMCqz6DTGll+ie1mO2ObdUSkBfewHVbbl0BiE0lY94VBUL2VNFzQwcCtPQPypK2l/9herUEXABTf1RpgnqUtxWoLcEBYCQAo2gkARBDI+QUAhrJAi9g8Ium0HVPjL+avuIUd69c6aju34zBs0V9cypJleehTDQAzGmUFTSYTuvTqK3Rh+xy9/97bdOmViwEA8oZhPwPw6/iE8zpdAVfAFTgbCjgAPBt29l66Aq6AK3CqCvQBgCO+yDfcWFkDwNmcAeB1un7zdtgCzACQwZ8AwABgKqpvBDYWuAh3pDMxgNG3sykAhQvLPmlTAKcPaOjb9q863fMCQGmvLifWj5htdX4LEmGZGlIxrMFLQnQ91rmBCB4QAErdAkRw+6QGF1JGDLBgm7Wvye+6PixzqL4xjcTnLQAk7/QWWAQhepwK2JK8MeiCY1rDMsyr+yx6crkCkmR7d0zTFAC0tMR2i48MnRNivovAVfqDdmjBUnM2Jl+q1KWJ+Dj6JdoI/UmPD/Fv6S/aT9cZGrEiAEQ/wbESPgfgAhO0K45DPW9Y88XzAkCpQ58BiPbQnxHhXV7f8i59Wdr+m2WUZQWtra3RG5deo+1zG/S9D75NF7bO8R5qyrORA8Cv+sPN63MFXAFX4Awp4ADwDBnbu+oKuAKuwGkpkAKAgf2VyxGAvE68cu1WAIC8BZgBIG/9ZQDIkYASAfgyAsAYKBgKEE7Lfql6rcX0EABoARQLxnS143kAoI5WkrKscwE1XBPIoOvHdLiFODAQvswmRGvVZ6ghlNJwx4JbqA2nxwgorSUCIoREQ/XtA1BiabB/nEaAGF4Wgf3WEXKpui2/0AAO0wgkkvoZriCYif0c8z9tM2mvPA9zVWNn1CIG+LR9RTPxBQ3hEI5JmqWI0+aMQIycE98T2MQ+KpdtYD3ip1o/bJNs+ZV+ClDFrcCtX8J5ku3t0okIQGmX3kqONkZgqbcgW/OgpSGCRQ1RxSeseQZ1syAi2h59q60DbnHmZ4vov/piEAaA6+vr9K3XL9HW5jr96Iffo3Pra1TR3AHgaX3IeTmugCvgCrgCpgIOAN0xXAFXwBVwBQYrkAaAVXPOWMUbocK2tXlV0d37X9JnV64FALizs9MCQL0FmCMA9cIMF8V6QY4L9iGdiYGGdnELt9EOgWY67a8aAByiEWrRJ59eiFt5LD0sINEnbyyfPEcoJRF62l8QyknUDi78ESgK8MHtwggAEVxg+xEg6i2Oup/YnpTvaEDBZWFd+LsForR+2H89zmK/W33WfiC6ITDRbYtBXw1rNCAVQCRaMABEMKc1suaLmB8h0JV2YASptnGwHZ+xGLbu8uy3+Kd22LrL77J6y3bMv/Vcp/2BywlbgXl7bDNXCgDkC5fGRRGgdABZeEFF05bmCMhw3pz83NYRzjKcN1tv6z7UGjDorqMsc2h7BRGAzf7kpVuqEcJZYNOay9E+kj8Vtan9Dcd9bA6zxg6nxYg/yycXmizf1tzOCe3nBv8RjIFf/R9vAc5y3g5c0PbWObpwfpsuvfYK/eB7H9DGpOCa623ezRmAbbsjE+8oizhRn4na07gCroAr4AqcSQUcAJ5Js3unXQFXwBV4PgVSALAaMfgjqkpe0GRUziualhU9ebpL//8/fhLOAEQAeHR0FBarOdUH6ZdhsVlHVekvvTi2okb69C62AB8CsDBtV74UxOnT3tNMM6SPul4EOau2aRUAmAKwGsQgWJD+4rl/Ajx0uRqAWf5lRRLGQIEFHxgEWJCH04q+VvukLQiEBFggNBkKAKVOGXMYmWXZeOkMOAM4WtpL3/i7BeCseqyxzum0/gIApQzWF6GkhsAWTLJAqK4L9df9QJvwPIb9PdG3JkLM6rOGqVorfi8AMrShiQZs/SXPKB9li0tEmos5+D23K+SHW4Y5vwAtKW8+mzX6Iahk+Ff/YUb6hxog6IvZB/0rNa9rf7HGYdf8izaPwd1YfvTf2BynI31FQ9weH2yS1/CPv8IZgGM+BzCnVy6cD1GA777zFn3vO9+myZhVreot1aM6ferLAWBKIX/vCrgCroAroBVwAOg+4Qq4Aq6AKzBYgTQA5JtGebG4AICziujpsz36h48/oSfPntGzZ8+IwR9vAebvHAXIS6BwIyufgzQAAMpCdAgkshboKYjTJdQ3CQDG+oHwoU+E0mDHaTJ02SkGGIfYNrbgFwCIh/wvba1sLhzQEAb7iaDHgofarzCN/IxbYnXZ8ruuJxY9heBF6pYIua72aV+PRVpp2ChjzQIykhbb2gVuEFRaY0/qwu+WProObDO/Q+AnAK3LTlZ52G/0GdO+KQAYLolYgFDsE/qD1kTqwi3IfGPwUv5sRJlE+vG2dPgbioC7pUs6JFIRzxfk4xtUcBluN2bAKF+WrUUfHEca0up+av/Wc8uLBIAp39NtQb/Fn8WnpLww3xR5e0kPj0sGgEVe0CsXz9NGAwC/+/77NC7YamUdIeoAcNWPFs/nCrgCroArkFDAAaC7iCvgCrgCrsBgBfoBQF7g8m2lGVUlEQPAnd19+vizz+jR46f09OlTOjw8XAKAfIZUXwCIC/LBHWgyxACJVV4fABWLbOqCaau2vStfqq1dsFJ0fZEAENueamsMjqR0syCgRO3gFs6+PqAX+rLY1yADn1twiN93RdhZQEHDFg24dGQaRxpZXwgmEKjgWNLaINSTPNJ+jASUdPwOYZEVicXlWHpKO3TbLViJUWban7siw/oAQE5jQSHsv4ZA1pjq49vWnBGrX3xLbBTsABeChHwM9BroF2zCAWVNfxAAtj7VAEDRfl6VVGQ1tEIotwoA1GND/CUGny0tLFsiWNRjAzVKlYf+FrN37LNAfFj+qCB6YXQmv2PgJ74qv0+KMV1sAOD777xN337/XSoYCvMHZeiARwCm5nd/7wq4Aq6AK7CaAg4AV9PNc7kCroArcKYV6AsAw5lQzbpmTkT7B0f0yeXL9MWDR/TkyRM6ODgIAJAvA+GLQAQA9tkCjNDieYxhLSZj5fVZ0McWjEOeP09/ZAG8ahkCSL4qANi3vUO0R8CEi3y9NVFDG4lc0ltENazqC7BikAsjyLr8oqvPFphDCNdlf4EVGpAgSJSycHwIBOJIJk6r4R6n7QsA0e6pMWjBGQuCak20Broe1Bd/lv7FQBVqg3WKr8Xsrtujy+/r4wif+DzBJUimACDHlYm9eX4NbWwiEMMvzXmEYnsGgOO8BsjyTNs6FQFojRcchwgWdT3oF10gF8vTP8sc1gcAWu0SO1l+FyQDyC0XfEidCAAl4k/mHfk9AMAL27SxsUHffvcdev+9tykgv3Jew7+eR/v5FuBVP+U8nyvwX9h7E/42bx3tG1osb3G8xtnTnp55vv+need5Zk6bfd8TJ161vD9QgnwZAUjekty0NXymY0k31wsgFf4NkqFAKHB1FQgAeHVtHz0PBUKBUGBmBYoAcHwG/mQ704j4oHhedB6d9Ok/f/xBL16+TQDw8PBwegswAkC+BCS3BVgDDG+h5nVQAyJMZ0XyeOXULthzMG1mI2QyltpV6mNOH9F+0e0utbn0HNuDUWy4wEdAhlBDwJUs1PEWUAESWD+CBatdlr4aNnn94bzeFlPsowe7PKil8wrcEaCBdsUt0hq0IRyxACBCNgsSanuIvvi55VtaU10P2gnBlQXjLDBkAUB91qG2O2pzYQ6ZvHHH/eS5BwBr5ifxWS8CcOrrCgAmbRAawoUk/CxFALY6qYWoIx/nMD6SdUSd9vg52szSXKfJvbfyo49q/9X+ov0jdwagBxa1X3jfKwL7ZOykyz0mUFC2Z8sz3gIsUYJyBmCvwxGAG7S2ukq/3r9P9+7eHH9fBgBc9NdKlBcKhAKhQCigFAgAGC4RCoQCoUAo0FiBxgCQtza1O3RyNqA/Hj2iJ09f0adPny4AQIYOHKHCILAWAOoFKEKBXKcsAKAXlJK/BJ5Kz7mcPxsANjboJAPql2tzU+DapD2L0KoWAApgQDDIrxEA5uzrAiC4vMYCUNZn6H9WhKBuRw5IlvwbLyoQ/0SgyOdxyucCRbGvoo8FWTQwRIgjbcYoKasfJX/ReSwgK23TNvLgtwaAuOVVzyulMwAFyrm+LJF46pIjXY/Oj22fbmc3zgCUbb8JQsF5gDy/agAol4BIXQwAO9IBgIBiEw2opU0ewLPmVWv+wHKwLst/rHm+CQAU/8V6sJ1yhmZunpN2sR0EAPJn7DcSQZogLQDApaUl6vaWaKnVoa3t63RtdY1+fXCf7t7ZHzeFb23mC0MiArA0BcTzUCAUCAVCgRkVCAA4o3CRLRQIBUKBq6xAMwA4PguQAeDZYEQPHz+mx09e0sePH6cAkIFDggLDUTUAlAVbbjHp2agESHS+EgSS9B6AXATUWqS/eRAE67hMAOjpr3WsaY+liwaA4isCgxAKWf3Ul0ZwGgQUCPByvqH7k4N4CCDmBYCWJghSGFhY0XvSButsP36GAE/qsKKp8JITy9d0+bq9ekznQBjqhva1+ocaYH/0awY4OgIZx7Zl8wt1T6BcCQDqtmtNvX5fgKzGLcB48Qe/Fj1xC/C0f5MIwOn2dxpRe3IUXWn+xPZ7ANADe7Vl/xUBoJ4L2F8EyPIzAYDJrya3APPzXq83BYCbWxt0ff1aAoB3bt8Yy9HvE3U6AQAX+WUXZYUCoUAoEApcUCAAYDhEKBAKhAKhQGMFSgCQ14/nW4B5ATqkVrtN/cGQnj57Tn88fkkfPnyg79+/03AwpH7/jAa8+JkAQL7ZUi/WLeCAC1DsRC5yw1t0e2VpOKDFagKAZsnb2DgVGWoAYKnfFdW4SS4bAErFXkSVBngC+OS3bh8CQOwUlpPTw0vnAR4NALk9mBbf4+fy2gNwqIvlA9aYs2CpHl8W5LHGmZdOa6f7q3XCCEJdD6bVZznqMW5pJ36PsJPbUzo/EscLn2E6fp/+/w+uISDO85nhgC9PGp/dx/8bYZQfv8cz/BQA5Orak0skkt7TKEO+HXjcqOHktmvezpsunZ2c3SiN7kyA9zDdBjzuw7lWIxr0+UTXiz9oW2v+xYhKPT7RLjW+pce1paP3HYA+rl9b7cKycV6QvNwWBICcXrYDJ127nfScX6dIwW6HVnvLtLm5QVsbG/TbL/fpxt7uuBreZj2xe24+mbazXRkqWFNYpAkFQoFQIBS4EgoEALwSZo5OhgKhQCiwWAWqAGBamJ7Xy0uVfn9Ar1+/pv/7xwt6/+4dffv2LSXo909pcNZPUTfpFuDJAlWDmHmg4GIVGJdWA/+sdB4QssBYCWYuql8aMGG7PQA2a921AHBWfb121QBBzDtr/ZZeU6AzgStW2aILRhBZ9tcAUPsTbvHVoI/T6jP+EntQY07sj+0WbXSZVl60McI0De8sW+kIzloAiG2WPtX6KIJOOcdNtBIAiGBVysV88pkAQG+OKALAs/4UOKIvSV2DwiWxlv+gHfUWWG1rPM9O8l243GXwY4gg+gT6l2gi83pp+3cJ3IktmtjXgooW/EM/9ca+1I/+LWf8SZvEZgkMAgBMILDTpmtr67R5/Rrtbm3Sbw/u0dbW1uQLhYiVrbsDmO8LCQBYO74jXSgQCoQCocD0qyakCAVCgVAgFAgFmilQAoCDFDHTonEEyfhvTfyL3zMA/O/fnycAeHBwkJ4JAORFFS8UdbQIghsvQgR78DOgWU5BvZjE9xpKNbPE4lL/mQCwVqtZAZxXvqe1Bmj6fUlly77aBzUAtOCQ5MEIwJwve+3UZ/xh+y2gJOBC6hLAiHDL8g895jC/PNNgDS9JkHrxt7z26ubnCAgR5GgYl4NJWn/dP9FQoghxiyfmtdrJEczYf+0/uEXX8i2+Gb0Fl3NwcRyrl+IBOYKvEgBa8Ffsr/+Yovshc7CGW0mP4Xn/LJtbkBchsfUHAKscy7+aAkDLByxgjTbNQWoNAPGMTNSUPxcAKL4lZwAyALy+sU5721v0r/t36frm9cmFWUSDEVGnMjwjAGBpZo7noUAoEAqEAj/8GyQkCQVCgVAgFAgFmipQCwAHg+H0RlMGgBwR+O7duwQA3719S1+/fk2LeQaA/dPxOYASnaIX9hakMBfP6mD9pn1rkn4eQJWLMKktt0lbS2l/NgC0+lyrQ9N0FpxDYPNXB4AWQC7ZV8aPgA7dRwQwNQDQA/Ee+JT6BQBiOh2NhW3TtuW0OkJQ8iNkxf5qbSwAZWmKdUlUXbqsqN2GP2yc05opYAaAY/o1REZ7cxgCOQ3y4I4O0+ylSMUcBNTzrGxv5c9lfsaLRXR6T2v8XN+yjbbKQVuxs9W/mnqlHitCtgQgsXz0T/QFBIvTy0G64+2//B9vAe6tLNPayiptbW7QjZ3tBADXr63TiP9Y1m4FAKyZyCJNKBAKhAKhwMwKVP6NaebyI2MoEAqEAqHAP1CBWQEgS/Hx46e0Bfjtmzf05cuXdOnH2dlJAoC8MJTtYzkA6EV1/NlSNwVPun0W3LD6UFvPPP1fJAAstTcH4KyFdqlfpfokf006HQlVqpuf63IFsOi+SNneNkgBFLiFs+QzufZJfTriSQCK538CAKVvOp1ExWmIZ7V1CsUmYB7L1tBR+u8BQEm/aACo+ze9EGM4TFujJQqOX/N8JbfEou2xXwRn9M0CALXuei4sAUCzTtgtKv6l/ULqRUAnkWz8TObnDpwxaNnQ24Iu/pE7m3ERALD0/YC3/GK0uW6XN0+JrTH6T/qGfpC0W+pOzwjkevkWYAaAO9ubtL+7Q7/eu0Nr62tTABhbgGtm3EgTCoQCoUAoMKsCAQBnVS7yhQKhQChwhRUoAcB0CcjkzD9ZbMn688uXrwkAvnn9mj5//pwW1KenxwkAygJbQICO1LEWrJL2Z5ijBihZgEjamgMwmK+2nnk0+FkAMNe32n43TVdKjwCqRtNFAkCuz4vgEp/wIIn2Kw8Aev3zgIf2DQv65OAfjmcNBPVYF4Ci22i1TUArzhMIX3MwSUM2bD9u98X28GuGYAgArTr4wiNvjKd6C04lF3OgVuN2THIXCigBQA3o9DyLIAy3AEsEIANA9AFtQ6t8UyeAkro8LRHO/aUIQF2X59fY7h8g6/SilPOWyHji7yzRBbfri+7sH/KHLAaAvPUXtwQzANzd2aJbN/YSAFxZXZkCQIa7pS3iU9+KMwBrpudIEwqEAqFAKAAKlP4NEmKFAqFAKBAKhAI/KFACgBKhwpd+aAD47dv3tAVYAODZ2dkFAFhzBiAu6Eow5DLNVwJJOQign3l9agqjZu3vnwkAc21EgLMIfbEuKX7+aUEAACAASURBVA8X7aW21Og5CwBMKMe58dOCZJgWo4ykHKufHrgr6YrlW5C6BAClrdgPgUoW2BEQY40XrQXXjdsurbw1MEm3EcvhZzpKTvxSn2Fo+YcFhWr8SNLwGYLaN7TNS+XlfNKL0MM8EmWJAFDmZtkCLG1AeIbtQminAZv22xqbSRlNAKD1/aDP+LNAMrYdxyqnFQDIr0VL9Cf+bKpft5O2/rI/yZmA66trtLe7Tbf3b9Avd29Tb7lHQz4uo9OmAIAlz47noUAoEAqEAvMoEABwHvUibygQCoQCV1SBJgCw2+1MbwPmgI/v3w/pfx69SgDw48ePdHp6mgDg2clpiippAgB/JvyzwIvnDjngYsEe7NdVAYA5AFkaZiWgpcGSBwB1JFTTcrEeK+pIIAFGWGn7ejDFgoWYF9tq+VRJQ+u51X8Nqi2ww2UhpMOzPQW21LTH8gkBYdYzDyrpuqQMCyRK/9KNrXzhxnA4hTmWbRD8WHrV+hC2cTAaprrRT7HftfOe5VuiEfZFA1/pN9qRP8sBQGy/hr0eMPbsa/kGArlaAOjplLukROuDc4LYWkNoSYOwVLTjW4AlH0cCLi33iAHgjb2dKQDsdDtTABhbgGtmhkgTCoQCoUAoMKsCAQBnVS7yhQKhQChwhRWoBYB86y/fBnx+L8eITk/P6H8evqCXL16mLcDHx0d0cnJMg/6AOBpQR42IzNYisnYhfFmmql3c63QW4MM2/gwAmANATaCNhjDzaO/pa8G1XD0ahOhya+zYBFBKVJBuEwIE0akE2aQMBIBW+zUAxPGi+89l4nOsA9uc81svv/gK9pXTyllrli81saeGtNiXGjtKegFskgchGL7G8/CstAgAtb2xnCbjoD8BgBf7kzYGp23ArcIhgPL43O7J29jq42bAJSQa4Go/0r6S7Mc3AU8n5vOXEhl4Nuib3bUAqjW/58BgraYe4OT6NKAUn0QfxX7rser9AWEKlFNkL40j/iYgmevo9XrUW16mleXlFAH44O5tuntznzrd9mQLMG+tHh+fUfMTtwDXqBRpQoFQIBQIBS782y7kCAVCgVAgFAgFmipQCwD1YoaBIC+y/uf3Z/Ts2bN0C/Dh4SGdnJwkIMG/eaGEB7Nbi0brEoKmfVhEeg84lECEBS4R0pQA4SLaXlOG16ZS3lL/S/nluVdOCfx6gKxkrxzwQgBnXWKAffIilCy4UqsV2qKmHxoAalvWAEBtJ9TdgnaikRVhJWNagxXrfa0mtX6k08k2Xn2WnwctOb9EdyHARJ+w2lzyU6/9A0qnqF54jFCoQ+dnDFplDCdZLX9L6dN5guNE+AcXAViij4BshqAC3lgz3gI7HaMAEzuTNp8Nx+k1rLPm8pIf6jw1AFBshH1D/5f+SB+knxjtac1BWAbqLn4w9YfJJTByg7L4zvLycoKAKysr6RKQ3x7co5t7u9TptJJNqN2ZngVY49sBAGtUijShQCgQCoQCF76zQo5QIBQIBUKBUKCpAvMCwP88fJEAIN8C/P379ykA5O3A/CNRN7iA8+DDrIvspn220pdAjFdHAMA69RcFgnCBnrPjogCg1W4LSnJbatJiOgRQTfJjv60oOoFBFvjAZzkAg1AJ24bj2NK/6Rgu+UWpPARcFtCz/sDgAWDLt7QONdAKdeEzAPUP9lmfwafT6ghA7SfYniYAUECWBwDbk2YzgMQ/4mjf0/po37N8tfQZPi8BQGybBX1L/qXBqgaArc4Y0CI05tcpArDXo83NzQQA+QKQGzvb1G5NYGm7O75kptupmiADAFbJFIlCgVAgFAgFQIHKIPPQLBQIBUKBUCAUOFegCQAcLz7HeTkCkBecD5+8pidPnqQtwN++fUvnAEoEIKeTCA0PHOgFfmnBf1m2CwBoK1taQNfaYxHlYNROyV61ANDzt1x7ESAhgKntI/ZD61cDF63oKwsMSdmeFtJ2KwJQ8lr6YP21Z7h5flLSrDQfSB/QJqgFRjBiW6VcAYQSMafbg1vAsS2ldkt/BQB66ecFgKgr2gVhGG5zxa2xnEb+QJM0A1YpAHDUHkdx60g7y7dEn5LNsM3ehTLaX6wIQE6j69TA0NPdysdp0Q+ShhkAyFGAOzs76RZgvgBkZ/M6tWg4jpYMAFj71RDpQoFQIBQIBWZUIADgjMJFtlAgFAgFrrICNQDw/Ny/cwDIn/FC58nzdwkA8iUgDAB56y8v6vj3LAAQF3V/pl1qF/Q1bULAMws0qKmjaRqvTaVyFqVLCdiV2oHPMUrHg1fzAMAS/BPAxOkQMDXRyoOATQCgjv7CvKW2oG45AIiAyLKRVU8TANTE7l7aXL+tG3C5ffqMOMsenE5uEPbmpaLOxr/OL7T3xwDBC90sRQBiYsuO6CPSB4SmGCFpAUCJAGwCAFGrkj4lAGj5ac6/BBQKCMT6c2XJnKIBIMEWYNwGzNF/AgD5DEAGgFsb14hGg7FJ2ueXgdT4eEQA1qgUaUKBUCAUCAUu/Hs45AgFQoFQIBQIBZoqUAsAZfE0XiiNjzniz169/UKPHj2i9+/f08HBwQUAyM9LEYDewjr3edM+1qQvLVRrypA0AQB/VGtWfS0gloOZHljTIFbSzQJoBRaIj3p1loBVDbDzdBPQgWeeSX0IMTQAwnHlASNsN573p/uzCPhXgoUlv9F21LaR/uMtwRhNhmcH6v5xulKEY3FemALAcxKIZwC21PmAP7Rh8oHnK610MdM4GlvPPyVtf5hjh1DG5LUAQM8PLMDWZEzVAsAcsJZ+o13FDzwN5HP8XvsB/nFU5CQCkP0E/xMAuL29nW4BZgB4/doa0XAw/itZSy4DqYvPCABYHEmRIBQIBUKBUEApUPcNE7KFAqFAKBAKhAKgwKwAcLx4JHr38Ts9fPiQ3r17ly4COT4+TtE1/FsAoCw0cYFmGcFarNUsYhdh0BJoaFJHAMAf1ZpVXw8AWgCPa50VADZpn9UmrBt7b5WbA4Y6fY3/awCkAaBum06P4EiDEYREGiZyW3X7atqL+pTSl+yiAagF+gQGWT4jgM8DWRoAWkC1ydygbVHqn4Z6P+Tv8G2z44hGy86Sv6RzSjeBfgl8qjMAdfniQ00A4CzzuwUILXgnfiqgEi9BydlH7Mn9sLaBlwDg1tYW3dzfS2cAXltbGQPANp8byDcs81bguuVZAMCmoyjShwKhQCgQCtR9w4ROoUAoEAqEAqEAKDAPAORiPn45oT/++IPevn2bLgIRAHh0dDRdmCL4KwGD0vPLMl7tQrym/gCAP6qUi2TLaYrnl6GuiwKAXt0lEGdFZNX6EPYD+2fBntIlFrJFV0NF1MfriwVxBKTIM30GnleP5NN6VoGnmkHlpCkBwJJ9c7ohUPOgU6npJWBo2d8q0/K31D4DAAqYtWCulC3P0L68BXhqd+MSEAGpOJ9rCIz21n3X4LmkDbe1CQCUm3/Fbty3C2ccQuilHh8CALXN25NLPCT6j8vk1xgBeOvmjQQA11eXiUbDyTkZLRoOhtSeRBCW/CQAYEmheB4KhAKhQCigFQgAGD4RCoQCoUAo0FiBIgCclDhd2OH+NSL6+u2YHj58RK9evaaDg290eHREZ2dndHp2kiIgBoNxZIoGGd7idNEAUJdnQRpvIaoXt7MAHg+A1JbV2KBOhkXUlyujpPOsABDPYJOuCYjIaaPBjrRPf45lWGm0D2Ab+DX6TlPfkn6UtLG0lTwakOj+5bZYaljj6YnppM0aXHl+noNQnvYaYFk20wALI9Ry8BMBj+dPaA8841HsrX1g1jFaMybb6byFFFA2/ZnqwR9229PzDHXfEnDj/xnnDIp+nRZHq00STABgqmiSiZ9Yc7KGeZ4G2v88kJrzH6wLbSvfKxilqf3A8n89f+B7bRMGgAkOdjrTCMGlTodWesvpDMC9vV26cWOXfrl/l1ZXepMzANspz3AwonanbnkWAHDWURT5QoFQIBS4ugrUfcNcXX2i56FAKBAKhAKGAiUAeCHLiIjPhMKfb4dH9PjRE3rx4hV9Ozikb0eH6RzAwfBsfHtkf3w+lbUQtBaRPwsAYp8QOGj4UeNEXn6rjpry5k1TAxpq6rgMAFiq1zuDTdpSeq7bbL33oEQurweZMI/4NwIGAYYWhBAtsD0lAInPNYzkZ6VLPMas5+IZcgiScNwmENIeww35r9/vT7dde7bMQUAN+6yberE+rZG0Hz+37Kb1lnw4Vq3xyfpp+6HOVgSfnjM8OO7ZFtvRcc4InPpfd7wFWMNr6d/Qon8A9azyPbgnn6M9PXAnfbC2DqPNNNCzysPvD7GFpGP7sA3EDvpyF8v3LF/wxiNHWKbLPyYgkNMttTu0vrxKqysrtLe3Qzs7W/Tgl/u0srI03gI8aqetvykYkPlqxU8AwAqRIkkoEAqEAqHABQUCAIZDhAKhQCgQCjRWYF4AeHx6Rg//eJQA4Ncv3+j78RGdnp4mAMhw4K8EAEsgTAOUxmJOMvzVAKD0o9T/Un9/BgDUQA3hFL/2IgRzfcYyNUDD8vGZB4p0e/B9DQBEcOP1tQTQpK+z+C9e7lADuzWM47FuXZ6AfS+1X9rtwSRLe11mDrKJTUq+ZPk3AlsNwASI6nGzSADY5rPkJEJP5heGgun/xhGAAsg0xPJA3gUA50QHeiBO8srz3BZd1MXSHv015yOouwaAXL8AQH6mLyspbaG32oj+xlt4U/Rf9zwCsMsAcGU1/cfwjyHg/Qf3aHm5ewEApuMAO6VZdfw8AGCdTpEqFAgFQoFQ4FyBAIDhDaFAKBAKhAKNFZgXAJ4NhvTo4WN69uwFffl8cAEAMhwYDceLsp8dAejBKx2B4gEgS1hcwHoLyRLUaGywOTPMAwF/JgD0AE/uDD0BeCXb10jqAcBS2bKFVKdDv9NQzfM1BDeSplR/KUIrB15wLHgwRyKwUB+BMHp8WG3RsFzDLA21tAYe5NL2Kunk6YkAkNMgYPozAKDnm9P+Tc4AtEByDQCUiz+wnhKMExtY4NaqU2uP5ev51wOPGqpKG3B8yXhHH7H6gj6Fuom/o+90u12i9ngLcGcSBcgAcG1lla6trtH21nW6efMG3b13h3q9DrU47G/UToA2AGDNzBppQoFQIBQIBWZVIADgrMpFvlAgFAgFrrAC8wJAPuHv0cMn9PTpc/r86WvaAsxnAPYHp2krMC+GEAjg4jEXZSImKQGMWU1XAmHec2zP3xEAelCnRsefAQBL7eIIQP1jLfBrYJZVlwfurPLQHyzAh2BC8iNgsvQtAeQcVNP15bTUfi1pEbBadVm35DYds2IvgX8CdfBGX68vJQBYumSjNA8gFJK6EBpd9hZgz2YlAFgCu1MbTW7+1fNtLQTES0Rwbi+NW+0jpfo0qNN1oR9Y418DRA0e0c4IAJeXejSgUYJ/naXu+DxAatHa6iptrF2j3e1NunPnFt26fZO6XY7JPD8ngy9mjgjAkifE81AgFAgFQoFZFQgAOKtykS8UCAVCgSuswLwAcNQievrkRQKAH95/oq/fvyUAyFuABQDKwh4Xed7C3VsYLtJEuOjHqBGpQ0clYd01cCOXX9exyH5ZZXmQcpZ2/EwA6EURyRZgbVNrgS+LfNSpBIAQJlj5Ld/QAAIjxTSoKAFAfQafBhX6DD7sT42vap/RIAa3WHsAUPqkL2Dgtugz4Kz6sM0YYScA0IJDaF/dLtTf8hvtK964wTFi1Yd29eaIpvPLD23hO0DUNt3xPUx8DiNvHc2fAah2D0+Ln2o6HF44w1HP0Tlt9NziQeSSvvy8BAD1fCU+Jz5mRWai/zUFgOJDK0s96o+G6bblbm9pfB7kBABev7ZBN7a36P79u3Rjf5faKfCPb1IZX9yS7m6pXJ3FFuDL/iaM8kOBUCAU+OcpUPkV88/rePQoFAgFQoFQYHYF5gWAvNXp+fPXaQvwu7cf6PPB1ykA5C3AEgGozxqrBYClnjWBHCXY0wQMSVqr/r8aANSL51n6KeDJs4cFYWatR9fh2Y3rxAgs1F0W8N4toFbbNDTE8j1oJIDHAgwCIDCSTfu9brP2K69csQcCQAv+NfF5ATHYRivCD/0J+y9a45mAcgkJ9hOBjwXI5LllD+m3fubZM1cG59ERbNg2bId12QyCRqxf28wbG17fL/g/XyahCKD2GX5ubTVPgM444w/76N1y7M3POf/U2nnj34J9NQBQ+7cASDxiQmyix2VTACg+vNxdov5wQK1uh5aWe9MLYdZX1+j6xnXa396iX365T9s711N32yz4BAA697eYU2gAwNI3fTwPBUKBUCAU+OHfxyFJKBAKhAKhQCjQVIFFAMBXr94lAPj2zXv6+OVzAoDDUT9dBoJnAOroEr34zC0gvX7VAsASCJFycqDCakMAwLEqlwUAtT00gNBgTsMRCwByGRbQs2CRhjzajwQglQCgvt1W0svnFrzTEVbYbkkvt9TqPml/zs0LVr+tyD3L1yVC0AM4+hZdXRfqh1rruUJ8DAGP53cWIPPAq7WFFbWSSyZ02zz4p9tkQT5sX3H+att/38cydPQbalwCgLp+bUfLjyzb6HGJGuox0xQAatuLLfG31IfjDL9fPACI7Rab4qUivXaH+nwT9FKHeqsr0wtvrq2t0+bmJt3Y3EwAcHNrnYbDEXX41t8AgE3/GRLpQ4FQIBQIBWZQICIAZxAtsoQCoUAocNUVaAoAeW2DP7yw+vjpK/3+xyN6++4Dffz8hfr9Mxr0x7cA86KIF2IMAvBGRlm8eYtDDQo8OxUX0JOMiwSAuKjXC8um7Sm1a17/1O2rKc9rU66tOQCIEMECbxoyWNDBAmTSFw18EIZZkNmCEx580n32ACDWia8F4lkRZLr92jacV+er9ZcmANDyCQ2VOI21HRnPYJQxjel0ngtwis9Tgy2sGqppwCNaah/SfUV/EHiUSyPjWUcr4hzFaaxoU2u8W3OCZTevH9jWUQKAaTPp1Ezn20rTPcA/2EX6k/ynxRGEk6wQSShgMLGq0egHgC+6iS9zGg2FrXy185+GgBYUFH+w6hH/1IAV/Uv8Bfuifd0C8BL9x7+7rTYNaUTLq6vU6XWTHdqtNq0sL9P21hbd3N6g3377F62tryYNx7x2YquLZstOvREBWPPNFGlCgVAgFAgFLvwbNuQIBUKBUCAUCAWaKtAIABqFDwdD+nZ0TP/ff/8Pvf/4eQIA+3R2cjy9/ZcXa2MYOLxw1lMNpKhdUOYWeRrOlDSyYJMFFbxycMFaAjalSwpKbb2M5xakm6ce3BqKEVcSPYbPETRJWmyPdyZezsYW3JP+WPCw5EtYl5df66X9R95b/bnwj7sEcMaARvqBgEcAnAdUSv6n+yp1yFjF8af9WqAYQhcNDhH6axtpqKbHuq5b50fAI8+0rVEr1A81Zj+TOYo/FwBkwUsP2lk+g+3z7GDZFOfFIZ/zB2f+SbuF5SEA1GVx+/EMR7nxl8vvCKTqjPtuRcqiz/FrnsNT3k4n+SLm8fzPGpdWWvxMj6mcL/ItvQInUTf0yXPNzvdDS1rpi7ar+EDSqdOma9c30m3Ag/64/0vdLu1sbdPt3XX6r//6L1pZXflxigwAOM/XRuQNBUKBUCAUKCgQEYDhIqFAKBAKhAKNFZgXAPJC6vvRCf33//1fevfhE334NN4CLACQn3NkjUQAIkSwIjsadwAylGBhDQzRYKgGUuo2Y79KgK9Jm+bRpkneRQJAAQUIewQs8EIa4YNohUBQQx4PmCH4seCbBQQQTuj8ni9pe5UAoAf+LABogQoBWBpwSfusrcXY11r/QtgjMEvACrZLQxa8qEP8/gLA4qtQ1Q+2yTsfUcrC8SNtzNlGlyf+h/3TviAaSwSgQKHcfCL+YoEz7G5Of+07ln4coad9SOyDdkJ/wP5diCCFG3/bExbGEYYI0DAvaoZpEJBqjTTc8+YdzGfl0e3A9Lp/WjccK2JTrx3SF20LBICsEQNAtgUDQIaOy73eFAD++9//puWVZR2o+eP7zCQcEYBNvqEibSgQCoQCoUD6rgsZQoFQIBQIBUKBpgrMCwC5vqOTM/q//+8/9Pb9R3r34WMCgKfHRwn6lQBgrr0a/pT6VgKAkt9blGN9FiQo1Y+gRBbn8wLAEsCp7XNt22XxXNKqSXmcVkODtL2u272wNdwCgLKFVyCNLPY1sLssAFgDcBA4aF08YKj1tYCI9ieBqOibGEWJ4K3WfghfUEPRWZ+jpvXXgM7aJoqaeHpK3VK+jB8EM1oja4zK+W2YX0clYj7pH5aNEFH7Hdpa4GKt1l463fcLdoQzAC3tdHSc9hFpf6p7eL7VlwFgan9rvIUY7aqBmrUN3YJuorn+rdutfS6XHusRnTQclPwWJNSA1hqP1lwifpS2ALeI1jeuTSMAed7iLcC72zspAvC3336j3nIvAGDTL4VIHwqEAqFAKDCXAgEA55IvMocCoUAocDUVWAQAPO0P6f/9z+/05t0HevPufbr8gwGgbBnjRZhEAVqLNa28tZCrsU4TGOYtSmWBL78RgOTyeO0rAbx5nzfpc42G2H/9ujY/phOoKlBFIkHTNrqlpamPYF0IQCT/XwUAlgCW1kjDE4Qd/Fq2MEo+BGD4meijI9w8AFjyKykbt+haAFDSof74mYYxaDsBZNgWfI19RbiDgAgBMGqn2yr66M9lGzmCSYRiGCGGbdDt4TbpMnIAEHVBn7DskgOAXgQgzqN6DhB4hf1MaYwIwAGNoWAOAKK2ev7OgWtOi/On9mcZ23q+0HoJoBTtUFu9xbz2u0T7pLaLBoCyBXg4GI9ZAYD39q/Tr7/+St2lLo2GI2rhpS2xBXiWr4zIEwqEAqFAKFCpQADASqEiWSgQCoQCocC5AnMDwBFRfzSi//3PI3r15h29fvuOTk5OpgCQF1bWFuCaiKcaO2mg4C0Aa4GILHb1YtVafHrtm7Uuq7xSWX8HAMj9wghAXrRLBOC8W4DRLjVwTuvl5b8QheUYugQROJt1SQYCLoagAlWs3xqGIOASX9XRWAivSltUNXDUQM8CYdImBEz8GUbaob2xzT9AqcmNzAiDLACoQaoGodgm0ZHLQUCqteN0EqWM/RRd+TOMSkVIpgGf9gU9f+h5xbKrZcfEkIwzAMd9HO//Ee1EN9GGf6NNrAjA/uj8XFZs04V8kwdaCw1ArWFSAoA6ghTLwH7prf9aK0tv3R49h6PPWACQP+MIQN4CLBGAfKs9j1kGgHs7u3T/Jt8C/Au1+SzFwTD9nv4EAPS+IuPzUCAUCAVCgQUoEABwASJGEaFAKBAKXDUFFgEAeYvUf35/Qi9fv6VXb96mCMCTo8MU3VUCgB4IrAVbtQAwtwC3bJ5b4Jd8xFtolvL9VZ57MGPW9mmYJlBA4Bie+cd1NDkDUACCpzlGEI6hyflFAOgTGg55/qdBQQlAIgCU+rFsa4s4PteQzQJfVlulXSUAqDXRAFA08j5H8IIwUSKoGLBpuIY6INjTMFLSYZ8FTOmtvuhjohl/hhGAVjsEQAvsQ6iFdWCbtQ/kxkUurbRT2mUCwIm/av+eQtLJGYHaT6Q/FyLkjAhABoD4g3aWcarHp0BTAYy5/nvjqATYEQLza+3HpXKlTSVbaZ/A99w/vgSEv99W19fSGYAMAJeXl2l9bY1u7O4lAHj//v0U+RcAcNZviMgXCoQCoUAoMIsCAQBnUS3yhAKhQChwxRVYBAActYn+ePg8AcCXr99MIwD5LEBZvOlLQKwFHC76LFhjmaoJAETgUzL7LAAQYVNp4Vmq/2c+XyQAFKAiMAbtilFi/DlGGMl7BAUaECG00aBKAxttTw0IagGglc+q20snPtIEUGggaME4y7ctoGb5lYZnoh1uvfTqRICH6XMAUINCDb7QF8RvBHBhxJ6GhwhvsA4NXPWcIXBJYK1sC0YAWPIf1FXbS2uu668BgN7cNaQx5NT2QX+etmcCAPm93AKMAFDnEQCIenBesYFc4pPrXykCUINNHLf42gLZHgTUc4xnGxyDoqHMKWJ7PiuRNVpeXaEBw9JRm1ZWVuj6xgbdvLFPd29sJADIkZgBAH/mt1bUHQqEAqHA1VMgAODVs3n0OBQIBUKBuRWYFwByPNVgRPT85Rt69vwlvXr9lo4OD+ns+JhOz06IWu0ftgB7UUkaAOJCbtaO6kXirGCuaT5rYTtrH/7MfF4/9eelCB5cXOPZadgXD7LmytawSrZ4akAiMEMi0HIa6iggDSGsNmP/pG4NEQVaWfDG01OXZfkv5rW0xXEkAAa11r5pgRRJ492iatkIx7UAFL11U49p0ciDnJxe4AynkXNFEZqhLSxdrbIxvwadWjNtVyxPznDUGuYgIPqF9kudrwQTRzSiVmsCACfbgad5eAtza3zLb/pRAJA/5+g2sYkGgAhm+bW0G33Og3BiB88/tf9on0aAq30G6yxBwNK8jWMhRfx1Oum/6ecj/n4b0VJvmRi2djrdFP23trpCe7u79K+7e3Tz5s209TedAcj7tWVFFluA/8yvrqgrFAgFQoErp0AAwCtn8uhwKBAKhALzKzA3AGwRnfVH9PbDJ3r0+Cm9fv2Wvh98pf7JKZ2eHVOrM77ogf9La9DhcHouVQ6CWDBw/t7OXkJTMCY1WVs8Z2/F5eXEhXAOCEkLcpAOtaopq0mvBERgxI6GBVy/PLcAlu5rDgBKfQiZsL1Yli4nB3q0RtgHaT9usdT1aDvo96I799/aNmxBLWkD6idwTNtbt1dDGinDG8fSnxzA4TJR0wSsJjfWyrMcSLI0kfIw+lTKteYj1EL6iHVqAIj9wnRW2QjVPJ+yAKo1XlL5kwsopuCuRdRpjc+kS3WNzrfAtyYwUAAglok2ubCF2NhCr+2u22bNE5bv6PoRyuo6agGgqxM8wDHG4I/tiedGjv2sQ51uL20B5ui/9dU1Wu51aWdni/7PL7dpZ2cnXQJCcrrADCuyFpPa+AkFGlpWmwAAIABJREFUQoFQIBQIBRooEF8cDcSKpKFAKBAKhAJjBeYGgETUH47o3YfP9PjJM3r56g19Pzig05NjOjs9IWp3LgBArhO38XkLzwCAf66HLhIASss9AFaKyqnpOZ79ZwFAAT0aACJQkvblACC2Bdut+2DBP8u3UWd+jmfUIYDTgG4MIlrnkUkTXqBhiB43Apk0cLNsICBM2mWdzydtkHpwiye2pRYAlmyN5Wtoynn1c62vNY8gPBb/0KBX/lDBQAh1z/VRbCR9QnviM2yTNUaajEWMVpQbg6e24e3B03C0ixGAvLU16QerBwusaUCbm5ctmFsLAD0/Ri1Lr0u+pO3D73Ebs0QAChRkbce+0qalHm8BHqXz/66trdHqSo9u3Nijf9+/Sdvb29Tpdi4CwAbRf6ldAQBrzBdpQoFQIBQIBUCBAIDhDqFAKBAKhAKNFZgXAKZFJBF9+PiVHj99Qc9fvqJvBwd0cjwGgIPhMAFAjGT5JwNAbYBFwK7GRp0hQxPowMVbi/3avtam87phwTENZmSxr7cA5wCgrk9DIQQIFlCzAJ2lFWrNN4oKeEMAZ2mk4Za0ZxrxNdnqqW2D0M4CMghWcMsmQjz9ueTR+mL5Ftxq6po6Wgy3A+toQNFD+4enR5q7hj9egiF24GcMiDCCEu2pYSj6lobSuX5b7UPbSl7LJy6csTeJABTdGQjKtt9UHkQAegBQgzjt5xYQtOYC9CkcN6If+glq5ZVlwUlvHspprTUUAC9tlO2/4lu93tIYAC6v0Fl/mG4Avra+SuurK3Tz5j79du8mbW5ungPAGbb/proDADadGiJ9KBAKhAJXXoEAgFfeBUKAUCAUCAWaKzA/AEynUNGXg0N6/PQlPX3+gr5+/UqnJyd0dnpKZ2enFwAgwg69GKuJQGnew8Xk8KBVCWaVni+mdfOXsggAqBf6XquaaKIhko7GwrI03OJnegslQhoBCBZYyz3L+QI+ywEwScdbCgWA6O22GnDoshESaQiI0EgDQAGb1vjT5+FJNJSUr+GabDG2gE8NAMzBI90/AZKiiwXvJI/2E/RFq98WkOLPBP5hNCTWoW2EgNKDVnqc5ACgdYYe9gUhtUQATqEdnwk4OAecTQCgBfq0jaXvFlSWNtScAZgD2BpAar1L/qPnoNzcI+dWTgHqaEQrqz1qt7rU7S3TWX+QgPC19TXaWF+jW7f36be7t2hjYyOdAZi2AAcAnP/LKEoIBUKBUCAUqFIgAGCVTJEoFAgFQoFQ4MICcignxM+qy3jVc3B4kgDgk2fP6cvnr3R8ckx9hn8TAChRf1yLPt/JW1jqxd6sLVxEvtzCUT+zoJTXhiYwbBH9KLXDgzYWNCmVNetzzIeLcevcP33GIgIR7T8I/yywoOuV9xZ4s/rmgcRcWg8AemBD20EimCwAqPuLaRAKohYYjWV97sFEjKRCwOgBrFpwg+WyjugPF+DXZBrDPteMF9zuaYFR+Uz7Gdoa+6L1yUFQzwexbA9yWn0TADjVyQCAMiZKEYC1EXfWGYUIX2WLtZ4TLcAon2k99TjOgdWSzfX4wS3UGvZyWd2lNnXa5wBwHAG4Rtc31un27VsJAK6vr3MEXwDAkvjxPBQIBUKBUGChCgQAXKicUVgoEAqEAldDgbkjAEeDdNPv9+Mzevz0FT1++ow+ffpKx8fH1O+f0mhwRmdnZ9PbOzVgqF1oetYogYR5AZsV3aLb4gEi/lwv4HN5f6bHeUDDgmB6Qe6129O+iU00AMQIK4YLfEYb/mh/smyDgAKhg26X995qfwkSaj+S9LIFGOGcBUCwj1ZdOK4EAIn/IZQS28lncs6ZlG+NT2uMyRl5Uo6OkMPypD2enXJ+b12i480hqHHOltgfjHBE3aRNssUZ/Q7TacCnoR4+93xA69sEAF4of7ISmPa93fohAlD6pQEgjgPtSzng5o0faUMpAlD7ifintMHyq8sGgOLT6XebzwHsjM8AHBL1er0E/84B4G1aXV0dR/5FBODP/AqLukOBUCAUuHIKBAC8ciaPDocCoUAoML8C8wPAPlGrQ8enA3r09CU9fvqcPn76MgaAZ2dEwzM6PT3fBozRf3gDo4ZKJbBnLRwtNZrAJiv/rABQL4A9S83bvvk9YFzCrACwpE8JlpXaj4BGDukXsJUDgNIuCyBZfbX6kYNIWIbug9VnC+pxuhLgKPmHvqhDwymG7wI0sJ0IAPG5bqeGbVyGwD+8YdgDgBhhhfVLuaX+oUY5OOQBUM+/0N74WuuJfdTgVdpmaYQACyGZHmt63qsZi1aaVB+sBBIYNM4AlD5YABAhtNUuC7wJgMw9w/aiDeW19gHcCl8aH7XfE+IHVl1ixwvgb3LhTrvDALA7BYB8CQjDv41ra3Tr1j79+97ddDMw3rWS+jUcjaMCK3/iDMBKoSJZKBAKhAKhwFSB+m+ZEC0UCAVCgVAgFJgoMDcA5EP02y067Y/o6YtX9MfDZ/Th42c6OT2hk9NTag/PEgyULcDyWxZ2XoRc7cKuNp2GH/LeAjMaVOgFrH6OC0crb87ZSgCk5Kil9pfye7rU5psFAHqLccsmfOYWwiIEV/y5FwGoI4h0Py0QgO3yoJlue439MI2GTQJQsO8WkNL2sPyeP9O+yBfwWHpLmzAPp7MAoPZ/AYAI92qhp9SBgFb7EEIlhDOcFy/+4DkEb/G1fFm3C+viZ3iJCV72If5zfhPs+J/Znm0sHfkzvTVaa6ntn5trzDE5gUypvSkEbWrtBKXGoG/cdlwo8HmAqT+8c5XzwkkQGliK7uijoiv6kQaIlj20/c0+KTtjvdZrrwzrcw1xxYfl/D+cN/izXpcvsl+iVneJWrwVuNulzc3rtL62Qnfu3KL/uncnfZbKVTcqt/iDytVZAMAmVoy0oUAoEAqEAvp7PRQJBUKBUCAUCAWqFJgfABJRm6g/IHr5+i397++P6f2HT3R8ekpHJyfUGZ7S0dHRdIHJEUn8g2dvTZesvIiCn6Zwrza9BWTSFynUjwvbnJAWdMFFbgkQlZ6XjFgCgF4/rM9L/Ze+olZac90fC3Cgva12YJlWBB9q4j3PgUkNL7g8DZY0ALSAILYjZ0fMK8AbgQOWg1smNcyzxkbpjDiEMroP2p4aBGl/QDBU8jsZAzkwiIBMjyN+L/ANt9+inbjsUv+tPsv8w+VydDKm0f6IAFLAp7TbOp9QAzGdBjXXc05prFvPRwkAMsBLik9+81w2Xhp0CgTKgn0WDBSdtd11f7XdS1uAZX7QYBYBrPTbaldJMz3/4NiXZ+Jn/McGmQsk2rjXIep0l2g42QbMz3d2t2l1ZYUe3L9Lv925mfwnzUMa9uGW4EJDAwCWLBnPQ4FQIBQIBbQClX9jCuFCgVAgFAgFQoFzBeYGgJNFDp+P9OrNe/rPH4/p3ftPCf7xf+3BSYoAlIUgRyThwt86JN5a8NXYrAYAaiBRAzJydf9TAKAFavTiuQQAa8pALT04g/a3QJw8FwCkAY62qecXmE+n0WCxBABzMMeqRz7TQMgCYVbZFrixxg0CFsv3sZ8aukzBhooMRP09bTWA9cad2FADIARJqJVAOGlDDhBL361+yGcYIan9jt9jhKlASc/W2s7cVolgtcrO+UzNfJfSQASgaIbltisBoOTVEBjb7T2z6hV711wCYkHFRQFArSMCwCRfu53Op+UftpVAQPGPJQaAnS6NOl3qLi0n2Lezu0Xrq6t0//49+tft/XOAHACw2m0jYSgQCoQCocD8CgQAnF/DKCEUCAVCgSunwNwAcKLYcET0+u1H+v3hY3r77iMdHtsAUEcAXjYAtKAULpC9W0qbOoIHs7z6m5bvpdcAyVvwalAj7Srlx/JyALCks1d/jQ560Y7vZQunTiP1WVswsU4LMEo/dX9rbGml8UAjgikELeKfAsd03xC4IAj06kZwg2kExGPdOsJO9NPwR6Ly9PjRYNKzHabz2oc6IMjU0ZrSfqv/CFQ9X7b0FJthVJj2VdFP2q/tbOmr21jyKWt8XsjDF31Mtu+aY4wn5oofzx7a/liH53uiA/8WuKb9TpeDdtK21mMD7VXRtR+SoJ3YvtxGgbX8Xnyb03XbvAW4y2GAtNRbTs92EwBcoV/u36f7t274ALBB4yICsIFYkTQUCAVCgVAgKRAAMBwhFAgFQoFQoLECcwNAXnzyVjwievf+M/3+8Am9efeevh8e0+HxMXUmZwAKKGAAKAtjHc0jC79ZF3h6ASwAAUXRC24rT2MR1SUa2P7SAn+Wukp5PBCS06FUpvTJglFW3lwbNAyQ/B7AQjt69vM+F4CjARbWiUAA4YOuNweYvD7k4B3nkfaJvuiPCC+xHEyDW2B1P7hMDfS09rpcSS9l4VZ9Dbo837a09nSQvshzDaL0GY9ap5zPeOMQNUH/8HyC24TnHUo6BMUWaEQAqPtpzU3WOCrmK0QAUgMAKHZD++lLOPCZBwClb2yb2ghArZ+Ujf5twceaeUunQV9EwCntFgiYtgHz3M43jbc7xBeAtNpturG7TdfWVuiXB/fo7s1xBOC8q7AAgLNYMvKEAqFAKHC1FQgAeLXtH70PBUKBUGAmBeYHgIz+2jRsEX34+IX+ePyUXr95TwffDunw5Ji6w346AzAHAC1440W1eIs5XOxjGg9SaOCgy5X6S2fQycLVE//PBoA5KFOjC6bRfcP3uX416TMu6q18Jf01WLIAUs6XML8FJr3nCIEQ5ligC8ES5tMXTIgPC3zj3/pMQM9PsQ60EwIbLFfqQrBlpUUAqOEg6iXgVMr14JDWWCAZjkfMywBQA0WsKzcfiF3Qx7Df/DkCWEmPOuElI1o/Ti+aIMDCvmifzvmHNYdY4+NCmemwP/8MwOmhgM4EpceLtl+TuVnrjHay7I5jQYNOa8xaAFDXafmDp6G0CaNZxSfY79I5nfz3rQQA2wkA8mf7ezu0wQDwl/t0e//G3PAv+V1bHYA707d5ZAoFQoFQIBS4SgoEALxK1o6+hgKhQCiwIAUWAgBTBGCLPn0+oIdPntKr1+/o68F3OuRLQAbntwBzk/nQfVn06wP8rQVhzQIP85VkqYFTWGcJQHn1lQAjAptSm2uf5/pmLc49QCIQQJ6jvrWAC/vn2VAAlwdJrH7n0loQSp/BhmXW1DsLAPTAmAAkAVq4fVnnESiBEVQ1vou20+NC6sfPdWQbghhOLxFSeAFGThPpmwcArbGq28VppP9sP66bddCwMjcuEO7oKEjOp2Gm9nXJL3XqsSLtkzNNBQDK56V5AX0h1w9dvx5/GpRpkFaaO2QO9sqxxgsCWQvUlcatBrr4HnUXTS2fqa1Xt8XST27xlfrY5yTytDUcA8BWZwwAO+023bzBAHCVfv31Ad3Y2ylJXPU8AGCVTJEoFAgFQoFQABQIABjuEAqEAqFAKNBYgbkBIHGIBMegtOjL18MEAF++ekNfvn6jw5NTavfHtwDLQlMDQB0ZIgCjdoFn5S+JoGGL1GktNP8OALAGDOUAYK7/Wl8PAHpt8EAofm7ZQ2yhtxCKPXS5NRpImdiHHJxEKGRBKq2bpCkBQM4nQAvPG9PgmcvxICH6KqfTsATHgAAWbUvJo2GU9bmGNp7eGgB6Y9HyR/lMAIxEYbEGfHSAtZ20dIYnRjByW0TvUn8sW/BnAg7T9tDJ+XGoL3+GvmL1s8b/RLcaAOjNlTVjQjT1IJsGwjod5s/5oOV7Mr48ICgRsl7b9Pgrzft6PEt+tBm/7vV6yYbJt0YtarNNO7wFuEdLHQaAu7Sxvkr/+uUBbe9s1VRbTBMAsChRJAgFQoFQIBRQCgQADJcIBUKBUCAUaKzAIgDgiAHgiOj70Sk9evKUnjx9Qd++H9PRySkNTw5T1J8ctM4Lxhzcq4lEadxJ/YU5w26rmsX0LO267HJrAVfNYhoX+LrdTfuRA4YISNh3EKggZBNAJgt7C07qM/IQAlj2stplgT2tl1W3BTYF1klEHd46iulLEWrYdgsAesBFbKjBjpShNUEAhSCmFgDqdNofLcAlt7HiBRw8fwhssi4msdqDfS2BrNzYxT8CIKyaQqJJZn6PQNcaU9qXvfGJWstrBLXSX8yPfcT+YBrtF/oSHe13VvQktk2f0ad93uqfbo8HADVQ1Olq5izPr/V4FdstLS0R/ye2HTEAbHeo012ibrdDqys92tvZoq3r1+jXB/dpa+v6WI45V2EBAGf59ow8oUAoEApcbQXm/Oq52uJF70OBUCAUuKoKzA0ARylIgoajEZ32BwkA/v7HEzo84q2/J3R2/C0t3DmCB7fLeRCw9Pki7JSDVfoZbjvUi+eatuTqqsl/GWksMFWqx4pk0hCqVEZaJzvw1QJSnJZ9BsGHQAH5zDojT4M0BCi6Dbo9FrCSurAdAh80SNAaaODDz/HcOIxoFAjBfeQxw//hJRiWdvqSBt1XaSeOK6vNnm+j/gJTSr6AoAYvMkFgI/XpCEcEaAJhRDOxNW5LzkXoluCa57+WFuh30j/tizn/xmeovwXnStC+1C/d/hIATGfdtdvpDzMYmSrRkxp6ok+V2qLHg06fA4SiL/quBQ9r5h30Pc8WrNv07L92ezLvpGtA0g3A/HNtfZV2Nq/T7s4W/XL/Lm1tbYyrn3MVFgCw1oqRLhQIBUKBUGD6b72QIhQIBUKBUCAUaKrAIgAgL374KpD+cDQFgAffjuno6Jj6J9//VgDQWrBqiNNk0XtVAGAJfniwRT7XC3sLUlngpbZcD9RdNgAUXTT00VtX5TlGt3EafUnF9B99E5BqwSoLYnoAREdZ6XS4xRPHAefTWzS1LTmNdQYj1unBROkDQiB9BqAGpNbc541V+VxvKddjHf9oweXraEDPProtHnS9DACIPoLwTo9RtKHAXYnQRhityxAfsT7Pff/kYB/mQ+An7cI6df+a1onjQ/qJ9uHXchNwpzOOBlzqraRq1laXEwC8sbdNvz64Rxsb6+PqAwA2/adHpA8FQoFQIBSYU4E5v3rmrD2yhwKhQCgQCvwtFVgkAByMiJ48e07/+f0xHRwc0bfvhzQ8O0pRXHKGF0Y/adiA72siRWYVXC8ApRxceOIiUy+cm9R7lQCg1kzs6WngRZ2hvnI+F3+GviOgxitbbOnZuqZN2H4EQ+gvHljUPqLzW+1D/fTzkh950A9BmuW3uh5rDCCsFOCFl3J440EAoDXOc23xYLDAQIRVtQDOm1sQ6Fk+JUAMgaGk48+anhGas2PJVtZzCyBqbb00AvCwP3oLMEJ3nAflc9wCnPMDz97eHIBtRp/UffEAr57TvflcbKj9QLahd7vj8wB7yyt81zKtrazQztZGugn43//6lVZWeuOi51yFRQRgk2/VSBsKhAKhQCiwgK+eEDEUCAVCgVDgKiowNwCciMZbgBkAPnvxkv7z+5MEAA++faPB2dGFCECEOLmIkD8bAFoLTlzwer7RFMz8FXzMg2K5tml71Pa7BChyUIPzTm/jnBzKj8BKonc0YLLqrO1zCQyWnuf8xMrrQR8PLJZAnwYfXnoPkIiWCLz0xRecRrYo1/iB1wYBerotFgAU6Cc25zbJ9mENd9AGkg/rwPItgGe11wKA6Hca8Hr6XiYA9OarJgBQwB6WhZ9pHXMA0INzVnsQ8ukxdFkAkG2hj3iQPziIXywt9dIZgMurkwjAlRXa3b5ON2/s0X/99it1Ou1xcwMA/hW+2qINoUAoEApcKQXm/Oq5UlpFZ0OBUCAUCAUmCiwMAA6GNKAWvXz1mn5/+DTdCHxw8I36Z4fTCEC5CERHlaAxvIVgKdKjiUFzi3Bdjz5jTUOLGgDSpG1N05bqt3SrhWGWXTRsQSBX0/ZSexGqSHSOhhECWzR0sXzH62tTkOcBOa2Hp4HOb9VvgS8sL5cnB/pyAM5qr4ZAs0YA5jSzoBLCOgSj+Bpv8S0BQAv+oX/xa2uLMqaRMmTc60s+9BmGus+lCDnLP725DnUQu5XGt+4v1qfz5uZePc6tORzLq4F/en7x+nJZAFDPK2xbOQOQ62TbLS8vTwDgaor2XF9dSZeA3Nzfo3//65dz7jfnKiwiAGu+PSJNKBAKhAKhwIV/F4YcoUAoEAqEAqFAUwUWAgD5IhBeMLVa9Or1W/rj0TP6/OU7ffny9QcAiFvqrAXfnw0AS2ARAaAVuVICWqXnTe2l05fKLwGCUn4PNFgworYsK50uTwADwj6BGfwZgiCtSa7Puu7Se4QEOdhX6rsFegQuWT4m/bb8A8uyLqnRcAahlIYpOgJO5/WgpAASfckH6iX9033BOgSsaW2lzdI/9Ae8BMTSFdvgATjpl2wh9mAY+j/6nfgith/7ie3PjXG99VQDuwv/0J+c+1gD2jTcsnxXz7WWBghAsS1iD/1Zrv05KGiVJ3ouEgDq8YxbyOUyFOzzGAC2aXl1DACvX7tGezubtH9jl3775cF59wMAzvtVFvlDgVAgFAgFGiow51dPw9oieSgQCoQCocA/QoG5AeDoXAa+Dfjt+0/0x8On9PHTAX36/IXOTr//EAGozwGsWUSWQF0TY2iAoheF+BwvZdBtyEEaa8HdpI21aUvg6c8EgFrHXB9y4A1hgKWxfCa3lObqKUHbEgDMwUoBBbl+5/Kjj2g/q/WtGgCo24dApQYAIoS1QA1CH4SN/BrbJ/3NAUBPSwGOAuE4nXeRijW+PR+RtNbY1v3CurEP2OeacYt1IYDy2qLnEsyvNdD1o4/m/CAHQPV4FF28PNac483fCHP1WNXwUfue7ltJe2su4DwC/jC6U2yx1OtSixgArqRo0evXNujG7ibt7e7Qvx7cP7/VfM5VWEQAlqwXz0OBUCAUCAV++I4PSUKBUCAUCAVCgaYKLAwA8k3AI6KPn7/So4fP6fXbD3Tw7ZC+H3+m4WBA/bMzGvQH49eDQYoYTPunECDyZ/zR5Df2ZZEA0Co3F0mkI2X0ghzL84BcCdQ1tVuuDSXdvL7m2lACJLXt8WCGp493yUJJzxxMycE1DwhqeMDvsZxZ7Y5wTYOVkp0QsAncwX5LmzEKTj9HAKUjraw+aj/wIJzlSxbQyfmcaCPgx4OJOQBXmjekj3rMaJCJ+iJ48rTVfi558DxF7YeWzwpXavFkKW844noycfLZq7kfK0IT7WxBNARt1rjXIE7qx7Q5oIjt1eDbGme5+axkX+/7BMuUCz/wRmiBgZ12m1rtLq2srlCr1aatreu0tblOd27t0707t6nb7oyLCgA461dY5AsFQoFQIBSYUYE5v3pmrDWyhQKhQCgQCvytFZgbAELv+0Oirwff6PGjF/TsxWs6Pj6jz0cfaNjv05DhX39Ao/6ATgf9cWRQp02tyfZhXKj9mQBQL9RzxpR25eDTrCBoVicqgTALcDTp86ztKuUrtVueIwC0AINVjgXmrOgiCw7UAEDMJ5eUeP2t7WdiCJMtnlIW+psHuSxAg+Xwc7yxV8AGjz/+z7pFVwAP/7YAEvZVoJyUq8exBZi0Vh7E0QBQjz8s29NZ213bnNuv2651n2VMW/4mtuA2cJ3e+YOoT3vC9zzfGOBfUAwnxO3l0ncNAC17IDy2+l87R+egoPg8+puGixqSYltr4F/pDEYv+o/rTTaiDrWXerSyskIMW3f3tmnj2gr9cv8O3b65T9325BKQ0oRXeB4RgHMKGNlDgVAgFLiCCgQAvIJGjy6HAqFAKDCvAnMDQF6gTr6B+BZgjvp7/Og5PXn+io4OT+jryecEAAdnfRoNhjQ86ycAmBZv7VYAwDkNWAJMf0UAiG0uwRUNszRQ0BBIgIEGZrMCQAvMXQA0BQBQYx+pQ7edPxfAhu3APltQWmsmUWcCnvi5AECEXxreeQDQsoEGNQiZtIt7MCuXrgStagCgNdRkfEh+AVDyXgM0KUPao/WzYJoGXaJVCa6mfAUAOJwDAHpTD0I4DdlwPtGwTmtTmtq0HyEIlLzWXFED/iR/DQAU2IfjT+za6/So1e1Sr7dM1Cbav7FH1zdW6cG92+km4LaC9qU+e88DAM6qXOQLBUKBUODqKhAA8OraPnoeCoQCocDMCiwMAI6Ihi2ib9+P6PHj5/T46Us6/H5EB6cHWQDI+4Y1LKiNLpm500bGEqhBOJJLWwJaTdtc065cmX81AFjTH0yjIwBLYGkeAFhrVw0Xc/p7W5glj3WLLLYDt9ha7UMA6IER/lyfFYhbUT1oJQAQfV+/RlCDEM0CMB749dqtQWZO51kBIJeJ8BKhloAhXW8OwOp2WABKw9KaOaEWmubaKrYrATQL7OnPpD0Ily0/yvksprfgX27OtcC3peO8AHC5u0yjdisBwHanTbdv7dPW9XW6d+cW3djdmXvr73T8LIok1jhTpAkFQoFQIBT4RygQAPAfYcboRCgQCoQCf64CiwSAozbR96MTevL4OT168py+fTukg5Nv2S3AHBUYANC3eQmYlRbzAjisGkplL9oTa+trAgB1mbMAwBy0RdCgwR+CIE+rEgDUgM8DPR40QrCHEEXSa7CCkI6fWWcAYl8wSs2DrznIo/3TstdlAkCESB4c0wBwCmUgugttj31ggIvpNeTUgExDzZJ/WG3J9ak0ZnMAXfJqCOrBOe4L9h/z59qB9tb+pX3Bu+SkZt4raSFzo4BenDtka/BSd4lGxACwR7zd/97d27R1fY3u3b5F2zub8x/+N2lkRADWWCvShAKhQCgQCqACAQDDH0KBUCAUCAUaKzA3AEyr0cnFHZ0WHZ/26emT5/Tw8VM6OPhOX44CAMpCs7FxjHPhdBk1C+EawOW1rRba5fqWq79UrwYmGn6UAKAFJUoRWFadmMcDRlZfSoDHi2RCu+q6sR4NAAU4IQD0gJEAwJwPWWcwIkTygKUHg5oCQK0PtpVfayjr+ZOGWghCS2cA5qLNcoDTA8TYFusMRuyDXPHhguEGk4plZ+8z7LMHALlqK8Kuth6ZF9GfdN6a8dEzvJsXAAAgAElEQVRAgh+Siu31BSACAMf2GUcALi116cG9O7S1sU53b+/T5tYmh4/OU/00bwDAhcgYhYQCoUAocKUUWMw30JWSLDobCoQCoUAosGgAeNof0LNnL+jRk2d08PU7fTj4EluAK0DeZXrizwSAVt06Ssrqu9dmhD4aIEg5VvkeUNN1u6BlstDX8HBeQGrl14BNQy4ES5xWIAa/1hd+aGDm9VfrI9rmgJp+VgI/ni94ABL7qaGsBkMlO+QAYA7oWhd11EB39E1dPka1FQHx5F/3rl/mLwGemshrcwkAXoCRo7rjGjiPB/Jy/pTznxJonnX+FACLNpILWuQ3l728vEK93hLdv3ubtjeu0d1b+7SxdT0A4KzCR75QIBQIBUKBuRUIADi3hFFAKBAKhAJXT4GFAECOBBkMqdVt09lgQC9evJoCwLefPwUADAA4HVglUGOBJytqDGEfAjM9gq1LHDTEs8ChfFYCTSWAUzOjeHBDYGcpyg1v9rUAIEa7CZzJARWsrxZ2IfTRkNbSQMrNXYSxCAAoZVgAkJ9hBKX0Adufg+cadHkAC2/8xQjNGt8ZFQBgW25gchytdAZeEwCI+oie2rd0M2pBoB7DUi5eglMqu2asWfODHl9iL4aD/B8/51uAl5YEAK7T3Zv7dC0A4CySR55QIBQIBUKBBSkQAHBBQkYxoUAoEApcJQXmBYDpEmC+AGQ4pFanTcPRiF68ekOPnjylL1+/0bsPH6h/1qdBf3IL8GBAZ/x6OEwyc369+CtFEv2Z9tGRR1x3EyiAaWvg12X2zQJpOkIsB9tmaVtJq5oyLWCH4KEGZmE9pfIQvJUAoNU/7TM5DTQs076fK1+DC4FLuv05SOMBopy+oqXX9hwArOmf5xPYJm2XXB4PYnqAEce4PoOuNIb1eBeAJbBPn/lYAqznW4DHc+UFW7ZafDHt+Q9EA8rtwXJLMM6x2EbP/rl2SZ6aeRoBbA3AqwGGJc1yc0puPMm2X/nNaZc63XQJyPLqCq0sL9Mvd27R7vUNunf/NvWWe0TEW4TnPwowtgDXfBNEmlAgFAgFQoEL/54NOUKBUCAUCAVCgaYKzAsAGeO1JwCQb0nkVeqLN+/o0dNn9OnzV3r//j31+/30H1/4wYvHs7MzosEYAA5o9m1lTftqpS9FsJQW/AgLEIxghJN8XlPWIvqUgyG6LR4AnKetFvScFfwgzOK2I/jRAMeypQdg9edSFt6O65V/4R9fxhlgFgDUbdMQsgZSaS1K4JOflyLA9CUWqHHJb2cBMbP6AY6zWeot5dcwVd6XLqGw/AjLKrW19Bx9jaMBL/gWvzegX+rrcPyA4RXXUQsAa9qjyyvNWZJej4scQPTaUdO+C5qNxjpo++o2SxQtR/wJAOQ0y50uDTotWlpdoWtra/TLzX26sXWdHvzr3lj80dK4qDnDMAIAlrwonocCoUAoEApoBeb86glBQ4FQIBQIBa6iAvMCwLQo5XXQcEStdisBwFfvPiQA+OHjZ/r48WMCfggA0+v++PbM/qjuFmALTCzCXosAgNIOa4GL2/zmgWrz9tWLfPkzAGAObpX6pbcAagDoaWot+D0YiIAAYYUAQAsOYTt++AcZQMESwCz5X0kfy/e8PAiBJE1ToKLLniU/5mkyJhahlVeGBwA9nTQgFB8qlTOPfjkAmPwMYCD/UYZ/hjwlTyCYzKHYRp6LS/4ifdP+U2t7BIao/58BAHNjU55hxJ+Aedn6ywBw2G0nALixvk53d3dof3uTHvx6l1L4ZQDA2ikq0oUCoUAoEAosWIEAgAsWNIoLBUKBUOAqKLBwAEhEb95/oodPnroAECMAz4ZjEIiLy0VFfyzCfiVAIYDHAjG5Z4toW20ZpT4g5ChFytTUWVufgIVcmdYZbZLPioDLARgLAFogD+2G5dX2S4NggQro5/KZTutpYaXDcYK3mKI9sTwBMSUgWwt2sD81fjFvGgve6baWbKSf177XEMsDgNqnS+1pojXxH1jgJ50POIn0S/XKbeyTqGz+jCOsrblJ2qUBYE17UIuSTdHncByI7+j6LEitfbhUZ5PnuO2X2ydjX87/W2q1iXpd6q4s09b163Rra5Nu7mzRvQe3qdVhuhoRgE30jrShQCgQCoQCi1MgAODitIySQoFQIBS4MgosFABy5FOL6N3HLwkAvv/waRoByNCPtwDzlkOJAOQFlwBAvSDMRYdchnFKC3WvziaQb9Y65ulvkzot8DVL3V6dFmyrKT8H0CS/gIYcsKsBgBoyYd21WlpQSeCC+HktANRAE8eJBoC6XitiywMsXl4LPJbsi+2q1azWD6T/aHfMW6pP62n5hC5Pg1O0nbVFuNSGmr7q/iX/gX/ppzapLcAIAyUC0AOAUj5uAdfa5ua8GlDI+fG8wJ8BAD2/lr7hjb84NhkAdrtd6oyIWstL1Fnu0e72Nu1f36A7ezt0+97NdOkVDbvjouZchcUW4CajItKGAqFAKBAKLOCrJ0QMBUKBUCAUuIoKzAsA0xmAcgtwq5W2AX/4fJC2AL97/zGdAcjwj/8b9gdTAChnAPIWYL3Y9SBF7aJzFjta0KamHKtNHgBYJBioaVv6x4FxRh3qrQGPBZxq65J0Vp1NI7WwTgsASt/wFlkEjJLHg1FWG+UcMAEBOm+t/TwAKOVK20sgzUuHEVjSRi8CEPtg5dM6Yxv5tehr2c+CgxqW6ZtuS0Am52uSV/cp53e6PPRvDaRydaN2uXy1PtJ0TCW7TCDTdH6sAIA8v1pjWsrQZ0TWzLGoRakf+sIQHJe5P/J47ahpX6lN+Fy2+uqjGhL84/MAhyNqr/SotdSlW/v7tLu+Rg9u7dP+7T0ijgAMANhE7kgbCoQCoUAosEAF5vzb0wJbEkWFAqFAKBAK/G0UuAwA+OXbUQKAb999oLdv39Lp6akLAEuXgHiL/UULXIoEKsEB6/msUHGRfUNAhuVa0Xj82WUAQG/RXgNLpE0a/mAUFrZboJn+TD7XsChFVk36za8FBPBnciGI1kTy6DI9EGUBTGy/5GsCkyWPd0mFVaY1lixAip+VAOAURqlz5nJaoG4loFNqn/bjEnxG3dGO3pizoKNn95o5YJ6xzQDwgg1nBIBos5z+Wntt65LtuK8CC7Wd5HMPCF8WANT1IThH32AAyM967U6KABy2W3T39u0EAH+9e5t29jYDAM7jzJE3FAgFQoFQYG4FAgDOLWEUEAqEAqHA1VNgUQAwXQIy2QL87eh0CgBfvXqV4B9DQCsCULaoeYvSPxsAathTWuQKRMD2ezCxBngt2gMRaFlQCNv0dwSAGhBqe3iXsFj9FgDIvxmsYXQUQjy0kWVTC/x6ANOCsviZZT9sC7ZRAxutheVbvAXU80suDwEgQhxpg97iqbXBS1z02BJAlPP5EgC0bKFta+ki0Z56C6xuixVZWdNuD4DOM75LAFAuAUl2mxz9J/OrpQmOd2tu8Noq8K5GhxwAZN/QEaIWUC6NkRr/sXyP8+EfSDiN3AIsv1eXegkAno2G9ODePdpZW6Xf7t2h6zsbcQvwPM4ceUOBUCAUCAXmViAA4NwSRgGhQCgQClw9BeYFgGmdydE/Ej3WatHRSZ8eP39BL16+ThGAR0dH01uA5Ubg1nCUokMsAOgtLEswbhHW8xaKXtl/FwCImlpQRZ5b8Kqprl5Ujy4HI7BKcDT33AKuGlZx3bl08lyDEgQ5NbBP1+OVi37mQQ8BktrvEQBqcC7vBXCVgIoHCQXcWFusBZxw3hxAE5CaG1MWdNZ90vmtPwqIJjqtBUglLfdNb1HVPsogyLKppGsyJ5V83BpnF879SwnOL/XgV610gsLkM7wFeHIo3XDyTOqWqFYcH2a9ENEp/de+xO9LEajiA2hnhOu1c8UseufmbBzX8hrPA5Stwb3uEnVXetRZWqKb+zdob3ODHty5Rdc3VonvByHqjbPPuQqLMwCbfstE+lAgFAgFQoE5v3pCwFAgFAgFQoGrqMC8AJDXl2lhOBpQq90mXhWdnA3oyYtX9PTZC/rw4QN9+/YtAUCOUDk+Pk4RgRyhkhaj7fEWzLSMVb+1PZostuexZZOFuqTFqBiEEE3KmqfNXt4mEYBWGbXtr03n2bQ2fw2g9NLkQJRuVw721YJAhAwe8PPOMBToUtMuhCMCZCwAiONL2sNbHXW0o4zFXIQYlm+NX8+eJdtI3QKqUEPLPzXo1SAQAZUeozUAMHeGocCt3LjF/tb6OJY3LPzrXv6QgvMnaoA2FGBXgnZef+YBgFym+Dp/F0j0X25Ot/yv6XcCayF2t8Y/asWvBQLi2YC9lWVaX1+nra0turm/Q3f292hzfYXS8aqtAICX8b0VZYYCoUAoEAqUFQgAWNYoUoQCoUAoEAooBeYGgGnlyf8NOMQqAcDT/pCevnx9AQAy9ONbKv9pABDltKJqNED4sx2wyRmAVttqoUVtOm8BX5u/BABzz5vAmMsCgNpfBFDg5zlQmdMJI7IE0FkRcAhdNCCW8gWayBZe3U4pH2FhLaDHPkiEnfQf68XydL+tZxrmaChmAUCMYNTt131uApAtcFnr4xd8pPSv+0kktdZDtMAt2NqmTeYiyas1wveW/RGSylzEmmu455VT0qzkczk/4f7rOYH9Uf7jZwzIl5Z7tLa2lgDg7Vt7CQBeX1+ZfPEtjWUs2akgdkQANvHGSBsKhAKhQCiwgK+eEDEUCAVCgVDgKiqwEACYVtqT23xbbeoPR/Ts1Vt69vwlvXv3jg4ODtIZgAIAUzTgcHLJwt88AhAhg7Xo/9kAsASMSgvs0nOrz4sYRwiicnU0AYKltBaEmxfMlaCRBZ00mKjVOAcAse8IczQAkfcSFSigxtIO4aEHiDxfsHRB4GZFqeVgD5aHr3U52B9O5wFAz++1Xk18vXYsNQGAo8F43rUAoDU36Wi4GoAnflUCpAhYJa0+Y4/b5N08LHmwnNL8OQsAlPHF9tDt4/fTG4DbbVpaWqLOUpdWV1dpe3ub7t7Zp7s3b9D6ao9oyH/0igjAJmMg0oYCoUAoEAosToE5//a0uIZESaFAKBAKhAJ/HwXmBoDpIKq01ByfBdhqEy9Jn79+T89fvKLXr18nAHhyckK8WGUQyABQtgCXbgG+sBhW51JdlspNFuoewJG2lRawl9WHWmhUqr9Wi9p0pfo0/NKRQpi/BsaU0tSAHq2llae2HJ1O/EcDMQ1AS/kE9nhbgD0AiH3jNALhGIxh9J8FALGNFvzJ2Vr3T9sdxw+CIV0m+oelYZpr2u1ppFcJADbxFwSWTf26Jn2yaeFf9x4AFD097RD0Slus6D7ZJo1wGW2FGlg+UJoXdPs0SC7NnyUAiG3F9omvc7QfjkEPAK6srNDOzg7du3uT7t3ap9XlLtGgT9ReHss35yosIgBrR0SkCwVCgVAgFJj+2y2kCAVCgVAgFAgFmiqwUAA4HBK1O2nR+vLtpwQA+RbgL1++pK2/HAEol4AIAOyPhn/pMwBrFpgWvNAwoqldFpm+tAifp655+2lBFCzT0r8EaTSgyPWvFtyVypylHGxXEx11tBcCHA8AYl0IQqb/iJzAPw0A+bkGaBYAykE6rX8Tf9SQEdtrlat9QwNA3V/vEhOst8bfasZQk35PbVooeMTnqKqzUwVuWYBWnkmx1iUo2r/EX3TkHpalwR1CNfEp7zMPAorv1WhbM8YFYgoEZr9GwMjt1FuAJQKQtwAzALx/71aKAFzpdYj6Z0Qd3gocAHBeG0X+UCAUCAVCgeYKzPm3p+YVRo5QIBQIBUKBv78C8wLA0XBErTZ/BY1oNBhQq9NNAPDNh68JAL58+ZI+f/6cbgIWAMiLbgaA/PufBACtBf4si/7L8CqvbbWA02tTE3BllYGQQsMZfl+KsNT9Kr23oFGuXfgs11fPztYlLFgOntFW4z85PTBKS18CorW07I555Jw2Tmed9ye6yBZKr10YoWdpjwDYg70esEzcJd3EcP6j38tlE56faaglZUp6fD4vCLyMuUDf6ovtF0Cnb921oKoFcNF2GvCh/dG30FaSX+oT2CrnPuJFL2h7D3DPMi+i/+pt7ejX8prbJmCQ2y1nAF67do12d3dTBCCfAbi81A4AOItBIk8oEAqEAqHAwhQIALgwKaOgUCAUCAWujgLzAsDhYEjtTjsBwCFvt+suJQD49uPBNAKQAeDh4WHaAswRgLwQ5DMA+fdffQtwDSDTETd/Ve+xAEZN/3L9mRcAWgAJ9fQAjLSpBIBy0EXgwM8AgBow6XaKXaxLMjzgZQFAjL6yIB1GwHkXe4g9uF59O6/nGzUwU8BRDmpi+9HmObCKbUp/bFBbgEvjE/0P9bHGTwnqLRJmWe0uAUDZwiv9QFtqWKdBnsBE63PpF0bQaVCLafi1BQAtACv9zMHjkg3luQBg0UH0Yh1k+y+/FugnAFDsygBweXWFNjY2aG9vL50BePvGLvW6rdgCXGuESBcKhAKhQChwKQoEALwUWaPQUCAUCAX+2QrMCwAvRADydrRWm0atFn3+dkiPHj+jN6/fTCMAh/1BAoBp0TcYprMAawHgvKDKs2IOPtRaHiFYCQjkypS2zFNGrvzLKldAAZY/j66op9bEA34eaCn1ufQcIYjVTwFUqDtGWHmgygKAVlvacrgYX7BNLY6zPa+Kj92Ef/0hgLGgtGUTHoPYL90G78IGhDSWz1k21PohsJQyMJ+k19Fp2DdrCyu2R0ehWe2W8rQP8ecYoal9wev3PL5fO+dwOgvgaT8U/9T90DpojXU78Dn2T5/RZ5WDbUANESbjOFrEXI/jC+2LUDK1fcjn1o63uXfanfTHLP6dht2IqLu8TMvLy7S1tUk39vgMwFu0v7tNfNJtq8VjMW4BbuKzkTYUCAVCgVBgcQoEAFycllFSKBAKhAJXRoF5AWDiEfIN1BpRfzDi1RR9Pzml//z+kN68ektfv35NEYAaAPKFIMPW+TbP3CJ0EYtCy6i1i3UPFGGUCkbXzOJAlwkAPSBTamcJkGGbZwGAXn4NMjQ8EgCCt3haENADhqV+W/VjG1BPDTIQAFqaWLYQkPKD3pNbXjXQk77y+BEt5DeWoYEa9gsBkqeHl0YDTJ1f9xHBC+qTG38azElbvLKt7dR6fFpgC8ct3hpc8n3PRz0Y3cTnPD21rb05zZovS5DNyqPBn05jXdKBPoN1Stt1mRrQNZnrm2ot/iBRoXwUhYxruQAEt8Ivra3R8lKPdna26MbuNt2/d5v2drZoNOhTq8NfXp1JAfNYl+/OUnvZ5ysucocCoUAoEApcAQUCAF4BI0cXQ4FQIBRYtALzAkC8BJgP9hv0RzTqtOnotE8PHz2mly9eJwD4/fv3BAD5NmCJAGQAOGq3qi4BabIobKJR7QKyBABzoKW2Pf9EAGjphp/VnoFnlcN6WRF2sqDH32KDJlDHy4/ASAAH3pgrdUn7NPDAcmWLrwtPOUJJzrrjKEDhBBNwwRGAHjjX7UQ/1L7mgR4NcLSONVu0NRBqYgOxr97qihBR20n7lzz3fEgDqFx6ayx7Y79mzqrVwvIPPXdpP7DmNrGFNdfMAgDRx1gbtDXCVywbX+st2p6dvTkU69BprGcaAE7/dkXjbcCdbidFAI7PtSXqrY4B4O7u9hQA7mxdDwBY+6UW6UKBUCAUCAUuTYEAgJcmbRQcCoQCocA/V4G5ASBDCd6KmC4D4WORhkTdDp32h/T4yTN6+uxFugWYAWD/9OwHAEjp/MCLEMNbONcsqJtaqgTdvAW6ByD0Qr12gY8aNMlT218dNdU0X+0CvBbMSHm1+nuArKSVjlAqpdf91OlRxxw40r5qQTrOr8/40xAF6/deNwWAmF7bC/0QtbDGXgkOoo3RzlinPkNO+wUCQK2NvOfy8Jw/LN+K6NOA0PIty0806MP+e35VmrNq/dEDgFZ+hHAWFEMI6Omv7aDBnjzX9Xugz2oHf5bOg53YT+ypI2pr5yrdZn5vtQ/9BZ/jOYA8LvlZt7dMq8srtLe3kwAgbwHe3tygYf+M2t12RAA2NU6kDwVCgVAgFFiYAgEAFyZlFBQKhAKhwNVRYNEAcNgfUqvTIeaAT1+8pD8ePUlnADIAPDs5pbTtd3IGIL8WAKgX9wgMPHjiwYpFWC+3MM8BAw1Uahf42JcmeWr7ivCiBCWwzFnbomGJbqc8t85YsyKXSgDEa+dlAkDuk77EJAdENDTRaREoeWDU0rUGAAoM0WktrdFWXtk1PiL9QXik7VgCgHo86TEvEV2cTv5DEKSfow34We4SCt1HXb70z/P1HAxrOq5K/l9jMwR/omMJAOK8XDNvlACgLmNeAFjyj3kAYIoIXOrR2spqAoD7ezt05/Z+AoCDs1PqLHUCANZ+AUW6UCAUCAVCgYUrEABw4ZJGgaFAKBAK/PMVWAQATOcATiIARwOOBGwTHwX48tVb+n9/PEwA8Nu3bxcAIN8CnC4EUZcY4AJfFu/eZxoGLMpa3uLc+hzbaC1GS23KwcRS3ibPfxYArAFFAqcQ3IhtNXTRoKMEGucFgHjGILZT6+lFuFn9xz7prcPah/jSjxHc+4H1pt3AshV4xOnOE+Z08SLEEEBqUOaNtdJY0dBJNLQApwWYPBCq24OaIrSUyEDP/7F9ugx+ZkVoop+6ZzdOEuWgrqW3N6abAkAP3KLt+XUtABS9tY10H/TzEhDELcBoC8lnnTGo5wCtWQ5qy3w9jRidguNxtOA4CrCT7J7OBFzq0frqGt24sTsFgJsb6wEAm3z5RNpQIBQIBUKBS1EgAOClyBqFhgKhQCjwz1ZgIQCQJUrgjygBwHQTMAPA9/S/jx/Tp0+f6ODgIAFAPgMwLfpGNAWAerGaAwG5xd68lspF5dRE7PwAb0asRf7r+Z8EAC0YatkE++xBVQQ8JcgnUMkqS39WsodurwYkuu38vvYSEGwn+gqCJ92+wWjogr2Uj7ffT8CfNW48fUvRXBrAeNAQQaE3/jRkQ4DmgTlMI7pp8IMAy4NpFqCzIJXX3263e6FbFkDz/BPHA+ZDe9fOWR4ARP2teVTDsFkAoIxFywesOU/bSdtSQ0EsQ+qo1ci73VjarP1fA0D+nppeCNJuTyGgAMClpWW6trZO+/t7aQswRwBurK8GAKx13EgXCoQCoUAocGkKBAC8NGmj4FAgFAgF/rkKLBoA0jAt19P/vXr9gX5/9ow+fvyYAODp8QkdHx9fAICDSQgTLl49ONEEDDa1mAeGSp9b0SbYlxJw+rsDQAQv0m9ZvAscswCO2Me7RVQW8Ag4clpinRZgwnKa+EYJACIckX6iJh6URGiUA0hDCfGDRl8AhhABWNsvK9LKao8GORoweX3T7agFgFb7EaLJc7woAgEd+p/nc7oPEuEpIAkvldGA0fIhq04Pulnjo9ZmJQDo2coDZLrderx5NtTptF66XNxibc3x2C8N0nX0raVV6RIaqx9cp0A/Hl8C+zBaVD7r9VYSALx1az8BwNu3btD66nKcAVjruJEuFAgFQoFQ4NIUCAB4adJGwaFAKBAK/HMVmBsATlfl4wjAFPo3udTjzet39PDVmwQA+Sbgo++HdHR0lCKmJAJQA0C9wLQAk17sLsI6TUDdIuqrLaPUrqbleJFSXjml+nMAEG3plaMX+R78tQAfl+/BM2vhL5/pPBrYYESSbrdVn26zB8asdBdgnhEtilvkz9s/fUW8lT73k4Pm8gzhl9hDIAlH61qRZag91i/+IHnwjESrLaiVp632MQSKGgBK2hxUxf6g/0mfuT+sCW7PRhCMvijQStdrzVEaAHoa1o5pC8hq2OrdTi3pEOBJvd4fNXR92P7cuJW6BNZhG3MAsTT3iJ30uLa012P6fAuwbP3tULszjgDk/9iv+Ebgpe4yXb+2QXs723T75l4CgL0eXxAyGv+dazSJEJ1zFdZqF0LFa50i0oUCoUAoEApcGQXm/Oq5MjpFR0OBUCAUCAVAgXkBYApQasktwOdfRcPBkN6+fUuPXr1PAJBvAmYAeHh4mICCAMD+KIUMXvixImg4gbfILD2rMXhpsamfWxE0GoTodll15Po0LyCw2pMDgCUNLB1xYW0BjpL2+hINLgPhjbzXABABU64OBFK6fbrtAoDkcx1d5EElXX8OAFpwRfcNyxMA6Pofn705YQfYH/G9nL1FW7mIQW4+lX4zBOFzOnPjy2qXBnTy3iqnBABRCyxXPi/5rI4w1eMN/QjLEgCI20Ol/Wn+SmfFtdOcZIE4GbvWJSNWn0vjJPccbzrmtuB7BIDa33GsoS4eAET7leYtScs+JFqi/SwAaZVZsi/21dLIm6fRrlN7dsfn/k0B4FKXet1l2rp+nfjcv1/u3qabN/eo021Ru9OiIQ2pPVwaVzvnKiwA4DwjIPKGAqFAKHA1FZjzq+dqiha9DgVCgVDgqitwWQBwNBzRu3fv6I8Xb9MZgAwAjw+PpluAaTBMcIEjAL1FuSyi9QI7t9Cb1Z6lhWYAQFtZBEx6sV3SVOxbA4YEkulW1NSB4Ebq1JBRYIgAAAEUHqzJ1aufSdsRFqFvY1t+8LPJv+48/0uX72QAYG4bpdgLIwC5LIlq47wMB9E+Jb31WMb0HjTKlakj1LSGGgBZfpIrH/su8Az9WKCo+B1G/Om6LNiU0wP9f9Z5C4EfbmeWsr1LZrA/WLc319YCQvQVzqMBoMwXenzJ+NNA1ToiANtbAwAt+2uwy2naBgBcXlqhna1N2rp+jX65e4f293ep3WHgl67nodYwIgBn9d3IFwqEAqFAKDCfAgEA59MvcocCoUAocCUVWDgAhB2JHPn3+/M39OHDhwQAT46OEwDs9/skABAjAK3FpwWYAgA2d1UNvKwSSnCnea3nW3S9vB4g8qCYBddK7dJ+pcvWEU+WDp42NWkRFOm6EGBIOiwTzwCUzy9AJQCAWgeEKt6YkfGVAEib9/Bf3P4qAFBDRm+39lEAACAASURBVKsu+QzTWmfANSnLAoAaMgnskt/a10sAcHoe3GTb7zQibBLlJ/0SOIWgz9pCi+35GQBQ2llzhp4H9qy52AK4evzqfAxQJQJQdNGQT9sLdb4MACjjDKM40+sub+2FLcBLXVpeWqbd7W3a3tyYAsB0805rNIkADABYmn/jeSgQCoQCocDlKBAA8HJ0jVJDgVAgFPhHK3AZADCBh3aLvn75mgAgbwXmKEAEgHx2GcOFs+H5GWOysNeQxItKQcNYi9MmhivBL/3civbB+ixYU6qjSXubpv2rAkCEJbpPNXCtBAhqYJFnSwR3nt6lNgqE06BEyi4BQL4F2PObBKoKew+tcaHHl7YBP5dIN62N1Q8Lckn/8AxBCxDmxq2AOARw+nUJ9lnaWfOLBYG9MW+N89J49Gw475wgtuL6dQSgPl8Px4LVXgsGluZVPc9puKe3SYuvIeQTXxEYjf5XGt+1EYDYTgSADChljGIEIH/e7S1Rr7tEe7s7tLO5mQDg3o1tSsdetEc0GA6oQwEAS74fz0OBUCAUCAUuR4EAgJeja5QaCoQCocA/WoHLAIDpko9Omw6/H6YtwK9evUpRgBoAcrrTQT/pqyEfgocAgPO74F8ZACKAagJEmgA6C1JpIIVwSZfdBOB4sM8q3zqjDa09TGciJoWUE/DWeSK8O8ADmR7EQTjJbdaXNHhnIFpATkMx0aAUAdgEAFoACwGRVVZpCzGDHoaUac6aRPxhmaiJ9onSHwE0wJwFHJZGPoI0BIBSNwI5XRYCN8umJfiHMM+bw7lNApMlPcI48X8sS/cpp0FTAChlSdSnAEArAnAMALt0Y293AgDv0s7u5hgAtkbUHw6o2woAWPLReB4KhAKhQChwOQoEALwcXaPUUCAUCAX+0QosGgDy2X9p8dlp08nxyRQAvn//fgoAT09P0+2lvPCWLcC46MPFpCxSrcU/GqZmsZozZAk8edFAJTCkI4t+ljNdFgAUiCQLeA0CShE8oocH83SEkYYoTe1m6Y9164g8XR+217NlCQAiCPHqywFL1Bi3eWogldNOjzF+j+fbYWQZRmhJPm+85exRO0axDG/caTugH1p9w7rxNQIqrksgIPZTp7fAmddO7f8lf51lftCXgOC2beuMRD1vetrU2kun03OeBQA1mBT74ec5gCp9KAFAnJew3/oMQAGA8vnS0hJ10hbgcwD44M5d2t65Pi2Go3M7NN42H5eAzOK5kScUCAVCgVBgHgUCAM6jXuQNBUKBUOCKKnAZAJAXZZ1uh/pn/bQF+OXLlykC8PT4JJ0ByP+N+oMEAPkSEGuxjTBDXucWpLWLVc/MpYV5AEBbOVm4W/rULOAxvxVhZQEuXNTX2M1LIz4ji36BXtImrBvbVlOnqCUaaBiH585pSIEQBMGtBjf8vgQANWjRZQj04nTpbM5Jmfxbbge27CLl1rbPG8MW7MMyMYJQ5onSGMYydf5SXnluQWHUxuo/2hh9C+ss+U7TryEuT4Nb2XattbXah35aeo3ayGtPX5y/NQD06rHm8JJeswBAsS2Oe37NwE8ufTkHgJ1JBOAW3b99ZwwAUwQgEd9fz7fZp585V2FxC3BTz4/0oUAoEAqEAnN+9YSAoUAoEAqEAldRgUUBQFkUycJYImsevXpHT58+ow/v39PpyRkdHx3RyclJAoAnJ6c0mgRQ6MiPPwsACuxJa7jJbaoIGiTaxwJcGoxYC30dDfOzfKy0kJ4VUuQAoNbU6rvWX9ugNoLQqitnH4QQmA7BjtheyvZgl+6X1lqXz+kRPni6aD/EPuI400DF8mMsy2qvwE9dB/YZAVIusgyBj2yxzIFI1FeApOgj23MRcmmYKv2x7JMDgDi25TXOO2I37I+GxZLGsrEG4LVjsMmcge2WfKgVbm0WH9Bbu7E+DWqttmAa1MvzYwvsWf6oy+X37D/4o8vK1a9tKXWij1F7vHzizzrdbhqXnU6bGAAu9XrU63Zod2eb9nd26c7NG7S1tTn+nmjxsRXA/eZchQUA/FnfjFFvKBAKhAJ/XwXm/Or5+3Y8Wh4KhAKhQCgwuwJzA8BC1U/efKDHjx/R+3fv6eT4jA6/f5/eAnx0dEKjSQiFBwBzi7/aZ7kmlgCghisaNniAyoIUtQBgdmvaOb16a0CKt3jXNc3aN09/C+ro9mJeWcRjO3JtamofD/7lytGACaGHgCSto4YxGkhifRowlfzcsqUGPp5dNeCSfNYZfBqY6TGk24EQjYGP/Mefc1Qi/ydRbahbCe6J3p4P1/isBoN4pqDANWk/PpO6Pb8p2Ur7f2lO0POnpGfdcFuz2EbGjvTPs5GGaFIP1idjz2pjLfxDv+Y2SjtLALBGRwvOcrnJXh3+CxSfszkGfwkEdjrU6/VoeXmZeks92t66Tnf39+nmjR26vrFBrZSHaDQkak3+gFWyT+l5AMCSQvE8FAgFQoFQ4Id/o4UkoUAoEAqEAqFAUwUuGwA+e/uRnjx5QnwG4PHhCR0cHNDZ2VnaOnVycka8CVgv1PXiUp7XLPaa9r+00PYAiSxY/+4AcB44glrXwBQPEOQgSe6ZBQ91+lKEUk0fclCxBq5aACIXAaghIProZQDAHORFOIdaIZjUdkVIZAFCSY8AEyEaAkA+LzQdFTAYzxNYngUALXvkfLz2DwAIyrB/smWUn/8VAKDuq1yyIW0TuObNe15+1BUhYm7+9MYezqklgKx9run8jqBTvkfEVmkMdtrjM2snF8BoALiyskI725tTALi+vp5uuOeI9xQBGACwqUkifSgQCoQCocCCFIgIwAUJGcWEAqFAKHCVFLhsAPjq41d6OgGA378d0ZcvXxIA7LbadHY2oJP+SZJbR7DohSguGpss8mtsaUGmHBRpAo2wnFkhWU0fcmlykOqvDgC5XzUAzkvTRH9Lp1IEl4Y+2F7OKwAGwZ2ALC/6ygJqUu48AFDGmYYqNQAQ+4VjEQGapLEAvu6r5a8I1QUIcvSfFVHoRYhpf7H6LHWjfXREpvQRo/z4M32eneRDP7HmqiZjv4nPYv8s3TWEkz7k9JdnWB62HwGotj/m9eZJDQCxPM9HrfZ6dWv/RgAvz8Ru7e54izFCQX4mEYBra2u0u7M1BYCrq6vjfb8BAOf9Wor8oUAoEAqEAnMqEABwTgEjeygQCoQCV1GBywaA7z9/p6dPn9K79+/o28Ehff70mTiqh28JHvRHdHx6lGTPAUBcMOLiXS/0ZrFfDi7NUp5uX9PF/Dx1enlrAKBuZxNgIQvoWdqOi/hSnRaM0xGYugwLbuX00H3InUFogQVt/1oAmAOxMjZ0fTUABMGbBaassWUBFLRxzXiUMjSA0vqW6sdysP+XDQBxTkLoKlGH47PiOmne8vy/iW97c1lpTGA7LR/KXZKhgaFVl1Wmnqutca/tqgGitBvtW+tXubFi+RfOG/o1A0AuTyIAxa4CADkC8MbeDt2/dYv297ZpeWV5XEUAwFmm+8gTCoQCoUAosEAFAgAuUMwoKhQIBUKBq6LAZQPAT1+OpgDw4Ot3+vTpUwKAo3aLBoMRnZ4ej9dTo9F0Me0tMHMwx1sU1tjRAku4sG+y4JT6dMSXBwlq2pdLUwIEOUgkcEj3z9Kj1M5SO7z8TSEJQqAcgJulvVYf5AwyD5bMGwGofV+3m8vHujVIKemOfpgbI94zvAkY24ZQUvs8Qp1S+3JtQnhZA3Zz7bD8Qcq3/F2PXw1P5Qy5WW8ZzvknalKrX27OxLlMb7nVF4JoG1vvsX26rU3goDXvy2cyX85jd/QfKU/6P7U9nwM42VrOZwCOAWB3GgG4srpC+zd26cHt2wkALvWWxpIs6Pbfqc+24Qaq0uQVz0OBUCAUCAVCgfkvoA8NQ4FQIBQIBa6iApcNAL8enCQA+PbdWzo4OEwAkG8BHraI+v0hnZ3ltwBbUSFoJwu0zWLH2oW2hgxevr8LAPQARlMIWNLPs0ktAMR0uF2zNmqpZCcBBLqdAgBx6yfCiVK50m7tD9aWUwv8cDq97VTamIO72k81wCyNEWnLLACwCcDCCDUNdPm9nP3n6ezBa+zfrADfAuTSRgs+l2BmSXO0q7ZfbvwkHjX5A4pug4bH3G6EylZ6XVduDtY+2BQAWvOP5z85ffX4teZfvAxFNJN0EvnH473bBQC4tpoA4K9379LeziZ1eMtwiv7ji0PGtwEv4icuAVmEilFGKBAKhAJXS4EFfQVdLdGit6FAKBAKXHUFLhsAHh0O6PGTx/Tm7Vv69u2QPn3+TMfHxwkAnp72fzoA9AAURs3IYhF9pQTIAgDWjawaAKiBwP/P3psA2ZZdZ5n/vefOOc9vqlejapKqZAk0WGWrJNuyEdjQDQGBmQLCBpohCAfRTN0dDO7u6CAC042DphuwAdNN2A7aA0ayJWFbSEISkiypJFlTqUpVb8x5Hu/csfa5676V6+19zrmZebNU762seJV57zlnD/9ae9/cX669F0MMuegfBA747KgBAt/D2zwlYJHwJy0CMA0ASsjk6ydf90VqDQoAfX6cBso0oJOwKaSjBEahLK7yHjmW5Lihn5MAtY7w8rUnCXxKO2rIytf4eX6tk2nQVtEkQMZtGgSQDwJQZd2+vrKG0g+lz2kNdV/k9VD52oeSNOd7uR4fYJZjzTe+dH16LtZac10y0Qe9RzZn/5TZpwkAUgZg969awcL8rAOAM9PjMfTrone2Z96SgGSb5u0uU8AUMAVMgSEoYABwCKJakaaAKWAK3OsKDA0A9rZItVpdvHrtGm4vrWBndw+bW9s4PDxEu0OZPTuo1+MtwBJO+KJIQoDHB9oGsVkaAORoGW5fGvjTC/5BFvODtDsrWEiDRGm6ZgUXWe7zaSFBa6iMEAD02V73R5bpKz+t3SGAJW3F0XzSb6lcejaUqVbCJypL38fXQ4Awq/01wAn5WAjaaPuwXjoiksrV0IyeJZiSNLbT7BPyT67P51OyTN9cIsew7E/SGNf2IHBFGpSKvS2h7mGxH4e3iFLGWJXIRtogx/eJN7v9/aV3dpom2U3rK+9lH5QgU96vx1ASzJRaS79Imr997ZZzko7w1P6ubSnL03Nb2lj2RQBGlAkY8VglX6WzaQtRDwBWyhgZG8PE2Agee+QhjI9WUeglDelQBmD3X+/rlKswiwA8yaefPWMKmAKmwP2twCk/eu5v8az3poApYArcrwoMGwDSIu2V6zdw6/YyNrd3sbm9g/39fXRaTSc5bQfWizofjAgtTE8LAPvrt8ARTBqgaHiQBtCG7Vdpi95B6g/B0CxlhNoh7XMSACiBALdDZ17V/iNfhwBTVt0k+PH1hfrE58FxVBG/JwGgD2JqcKJ1zgpEdTlZntN1hQAg3cdtl9uWCX5xghM5hrRG8gxFLkuO5TQomwQAuTw5Juk9HzTScFY+kwS99FZtqQc9l+8BPN2Gfruj+Iy5kE34+dAYawsY6PPzNH18232TxqHsn/45aZz54CDdn3bEAF/XoFkDS607v05K0qPnATmW+VpEEK+3LdoBwHzegUCK/qMEIBPTU6hVSnjqyTegXIhQKhfdtt9uN4cOjX1GgKdchRkAzPIpY/eYAqaAKWAKHPtsMzlMAVPAFDAFTIFBFTgPAHjt5i0HANc3t48BQFr8tVqtPmCQgEAuCPUCXUd+JC1Us+qRBIQYQmWFRkkL/qztyXrfIG1KK3MYANCnhQ+48OI81EYfQPM9o4HIaQEgt0cDHvm+bAeDCx840gBF2076vK43i+008MiqpYRjSUCJ+ylBp7ZBVtCZVg+3PQ1whfrM2koAlaRvyG9kBLC0SX8rcKvdPwfumD1PEQF4zE8cbPKECfZuypqEROvpKzME8bQfJT2rr6UBQCrbt/06bf4fdHz4QD6VUchHoIjLfC7O6syRgJT8o1KuYHxyAjNTE3jyiUdRcKCQMoaQUXJottso5qO4KQYA06You24KmAKmgClwxgqc8qPnjFtjxZkCpoApYAq8LhQYNgAkEa7fut0HgBtb2zg4OEC72XDwTy7+GERIQBSKIMuyKB3EAGkA0K3xVJRgVogxSDsGvff1BAC1LZNgUZJ9JXTyRQD5Ipy0/QbVTUcocRtCgEjDpjTYlwQus8CO0PO+aDipLcPtEATk61I/CQDltkp6n7d08vtpAM93Pa3NoTGiNabXgwIy2U/pr9IGHDFG32kO88HhNPsPOs7p/kHAm5xD6Vmd/TcE+0Lv+2ySpT1J9pWQlv1PgjrZ56xwMsk3dNl0L0X7UdkyCQhBQIr+oyjAmalpzM1O47FHrqLotv926IPAEb9Wu+0Aovs65SrMIgBPMiLsGVPAFDAF7m8FTvnRc3+LZ703BUwBU+B+VWDoADAH3Ly9dAwAujMAmw00m00HDCT4kyCCF+NyMavhjl7ontSOaQDQF+n0nQAA0/o7COii/vhgRlodGq7p+32Lel9mWx8kS4IwPljDdWsAo9s4SD+lT0rwxyCI+yL76YtqSkpoMAgAzAJjkvqXNIZ840/aU27ZpHt5+zPdQ9d4PHM0FQPBkI8MEwBqaObzJZ+vyraGQJ4uK22cpV3PMsZ0f/Rr31zI27RD81cWEMhtkzA4Cf7JdmUFgKFs0NofpU5pcFneK8emtEWxWOwDQIKB7Lf0Pv27tHABkxNjuHxxHhMTY0C34yIGcxQ5SPOlbQHO6rp2nylgCpgCpsAZK2AA8IwFteJMAVPAFLgfFDgPAEgJQG4vrmBtY8ttAWYASOf/SQCoowH1Yi9pwTfIYtBn1zQA6AMYBgDvKDmIfhL4hkBVEhALPZMGWeT1rACQoYdsj8wmStd9AJDu90ENXW/aFlUNMULAKgtADPlrVogu7SahkASbOgLQl9wkDeL4AGdoLk6z+UnmBW0jH8Dua+Yig93s0P8uARj/ch5qZ3hzb9xj3y/3adBOXpcA0Kd7Wlkh3bWuJylHji1ftuksn79Z7RsCgIUeAIwo+UeBoN+dcwAJCD5w8TKqlRJmpsZx+dIF5NBFp9tBPorPAuwf0XjKVZhFAGaxtt1jCpgCpoApcOz3QpPDFDAFTAFTwBQYVIHzAIBLK2tYXFrFytqGA4BHR0doNeruO8MT+T0E/iSo0AvqrAvBk4AEXqimwYY0WDOobc7i/kHa7CJaetucswIyHSHla3PIVr76+Hkf0JJt0hFYEkhlsXHW/vnq0TCBwZh8X0Yu6XbzfdROnQQhSz+0n4V8n/1W6xGCNz5bShsx1NR2CwG7UP1pfj2Iz6aV5QNTPhAcAqihhDN9u/XAT6jNnOU3CABTwBHlqE2a26SfaZAr/XJQkJdWZ8in0iCzfo7nfel7cswl+cIg/hUEgKWiG4NkZ476I/BHP9P3KwsXMULZgGslPPTgA8h1O7QJGPlCMQaBuTjJi20BThuJdt0UMAVMAVPgrBU45d+ezro5Vp4pYAqYAqbA60GB8wCAy6vrfQBIZwAS+GvWj1wkIC/iOKuojhjSgCS0UB8WAJSLTB/4SIIv3wn2HwSmDAMAysW81MoHYXzwj9ukF/D8fFqEmYZlGrCl6aPhVlK7JdjjevQZgbofMupV+0sWgDcICPX5qu+MPNlHhiPUNg0AtXay/xJMDToO0myStTwNL32QSY9vXTZBIO2Xsn3tbie4bZ7qI4Dn+FAgy3g3AwD0jQv9ngaBg86HGh5y+RxBKHWR92ofTZqffXXosrLMF1ntr8e+HHt8rVAquih0usbZf0ulkjv/j75fmJ7F9MQ4yqUIDzxwGei06EBFIIrQarbcM7GBT9KqO89YBODp9LOnTQFTwBS4HxU45UfP/SiZ9dkUMAVMAVPgzABgYC8bnZe0tbOHGzcXXQTg+uYWdnd3XQQgnQFICy9agMlIkLSolmFbTUMe32KaF5Pf6QBQL4KzaueDO75nJVRJKzsEAJPKlfBERmMxeEgCDkl94Gsa8GlYE4Jw0v4SfPkgoA/S0XsaDvq0lBArCwiie/gZ+V33KwugozZqACSfk9pouML3hQBlmq/w9SA462XG9dlP+7wGTz7bs25aYz4jTvebfbHZieER8b0cR4O5QrqgJuYD8yK3oZMKAMme/VYdk43e58flONBt5b6lQUGtU+h+3/vyWXmdfVy3T+ocGou+fmT1G32frEP+HBVjgJdz6X27DvpVy1WUCgXUajXMzs7g0sI8xkdrGB8fRa7TdvCPTNJud1CILAnISW1iz5kCpoApYAqcTgEDgKfTz542BUwBU+C+VOA8AODBUQOvXrsJigSkCMCNjQ2XBISjjzgbMC9UdVRU0uJxGEaTUMGX5VXCibRFdQhgDKPdaWVqsKmhR1Jbz7sfPhimIZNbuIciqxQg8vVdPx+qU0cp8XNJAEwCDoZFDDQYzPkyGPtsqAGJbzxoeMO2lW3kdtA1TthBSQ/kV2is6T5rgOgDn6Fy0/xUXk+zrxyfaWMxSVs9FrgsBoA6qQtr2epFADLQlXannxkA6rZlBYDumLk7BPAuW/EWY+nLSQDQ144Q+GM/1dr47KoBIL/2Jb7RPhaCxyexZ8i39BjiOvOFKE78USy4P0gRAKyVKyggj7HRUcxenMPVy5cwMz0Fwn55EjwXJwDp5HKIzmj1ZRGAg8wKdq8pYAqYAqaA+9w3GUwBU8AUMAVMgUEVODMA6FaJntpzwFGj5QAgnQUoASAnALkXAGBogX/e4CxtAazhimx3WlvTrg/qe4PcL6GZjCoLQTQfzJOQhH/2RZBpWOgDEQwQQvVoACIBmQ8ohrSQgE7CvBC00XBG96UPnjodBzGofF9ZIfgitde+k+QfJ4U5vjJ9PnvS8tN8UPaX75XAinLCytf6fgZ0ofkhbQtwKnzrxJOuBrBZbZrmU77+S81CW9jluNDAj58P+Y8EmGn2yXpdAkD5cz6KkKcEIKUi6HPIAcBK1QHAifFxzF6YxQOXLmJmehJ5d0YqAcA8uh0DgFm1t/tMAVPAFDAFhqOAAcDh6GqlmgKmgClwTytwpgDQBwFzQLPdxbXrt0DZgGkLMEcA8tZfA4DDdbGs4O6s7zvLXmkAyJAgKwDUIIzbJp/3wTwJSCQA8kEXCWs0AKRrnD2Yfmbf1xF4WjMZtcflS0CSBL60PSW09OnH72l4xPVqiHneADAEYlMhWYIj+jTSgIttrb873xBJQHzj57UCgNwHzsqcBHRDMJnHXJK+XL7ULFSXDwTKOjRslNdOO5doAMiv3fjL51CkswA7nT4AjHJ5TE9MYmZhxgHA6anxOJrTGTTn/thF27d7KUBO2zxYBOCpJbQCTAFTwBS47xQwAHjfmdw6bAqYAqbA6RU4cwDoVouiXTmg1YE7A/DW4jLWNjaxubnpzgCkxSP9uxcAoFwkh2DT6a01eAlZoZ6EG1lqGaTcLOXJe2TZEk7Q+3o7bagdGsCdFACm6cIAMRQpxQCRvruthr0tt+Tz9E8mmfDppKEb+5kP0knIwWUlQZSsoIbB4GsJALMALK0ftdeX5CTkaz4fIRtxv+X3vr7u7D86A9D/a/iwAWBoCzC3L5RlWvr1aQCgr3wJqENjOat/ntU8owEgj1s6w4+y+joA2O245B+VUhmFqIDpyUnMzscAcGpyrLedu+MiAN04JNsHzngceM7LBxxo0ILsflPAFDAFTIH7RgEDgPeNqa2jpoApYAqcnQJDAYD91V0cLNHuAjdvLePm7aVjAJAW1693ACgXsiGwcHbWGrykpAW0hkO+e31RccPsZ1obGLZIKOVT5bwAoIZuuv1JAJCzjyZZ1RfhGNoi6QOAnMSD28EAke/lCC7fs3SvTM7D0EiXJd8P9SUpUnFwr75zLl4QvPV4yiD1+jRgG2kI2G9z/7fvAADs3ajb0QfGaZ2nYLOEMwA5y7AsxhchmgWg+kBgCGwn1ecDgL7oP+2LWophRADqRELFfIQ2uu4MQAJ6tAW4UmYAOIX5hVlcuXgBkxOjBgDTfNWumwKmgClgCpyrAgYAz1Vuq8wUMAVMgXtDgaECQLfCi7dK3bq9ihu3Fh0A3Nra6mcB5kgoGUnyekoCwotYnzecVfTKaTwtlMTEB/aS4BtDHt2Ws+xjCEJJeCABYJIu/IzeYqujvHwRSj6I5+u/r11J+sgIQN4CnGZb3V4NaZL0p2saADKc6SexaLVcE3zlMOjTCTAkFJJ+lAabTzJGfOBK655UbhoATPNfhlDsd6xV2ljRmoYAYJr9CUolAUCOQNN+rJ9JgsaniQDk9nP5vnpOAv/SdBn0uga4DNZLUQGtThtRqegAYKVScRCwGBUwMz2DhR4AHB+rIkehghQvaBGAg8pv95sCpoApYAoMQQEDgEMQ1Yo0BUwBU+BeV+A8AGA3TwBwzUUArq5vOABIWYAbjYbLvHgvbAEOLfDTAMOw/SstC6cGTLo9aeDiLPvnA4Ay2kzCFwYNaSBGb9HVYCYrAEyrRwIin4Z0nQAg30dQjeFcFh9Iqz8EHiXAop8ZtFN5pA2NPamJz97fSQAwzR9lX7TvZAGQPtjmg8ZZ7OHzLW5D1nGTBgDhSQISgqY+OCc18oFACXt9+vlAo4SCegu2hoFZdcgyRpLukQBQRgEWc3l39l++VASl9CUASNuACQDOzs7iwsIcLl9YwEitFG/37fYAYBegzzXbAnxay9jzpoApYAqYAidVwADgSZWz50wBU8AUuI8VGDYAdGsmAIsrG7h5awlrBAA3N9E8OkKr3cRRvdFPiBCKItELU2mutAifk5hWL/hDdejFMcMWDSFO0oazeIYXvUmL9NMCwEGBRghUyfdD+stFPMMsHeGobRJKEsI2kjbTfZHwTF7j96WuIZAhy9Dtp2uchVeCOQlQQr40iN/Ltsl66H0JaELw6yQAkMtKAkhaewmrfRqTFiHN9fsh39d2StPR5z8+2KvhWqj+NP+/a6zm6df74wfN3dkR3HXnK3CffD7IgC80t0pNffNEVgAo+y/1YcCsv+cpxgAAIABJREFUfVr7R0iXkH3Snpf1yfbwz5yQp5DLo0PZfQsRolIBlXIVUSFy5wDOzszi4vwkHnzgARSLETkf3M7yXuYXdwbgWUzUFIFrZwCekZJWjClgCpgC948CZ/UZdP8oZj01BUwBU8AUwNABIJ0B2AFW1rdw89Yi1tc3sbWxjsO9fXTRxmG96SCE/KfNIhevGtKkHfJ/EhOHAJRedIYifHyA4CTtyPpMCD5lWbwnwYOs9UtIlQY4fNf1Ij8LAKRyNLzSukvAJiGy7LMGdLJ9dE1nCdZ6JbWd4YoEf9omlASEfZ/u10lO0myQZmNtGw3KsgBAH9yRenIdsi0hAKjvYUBF33m7NgPHtL7xs6yznBtOCgD1WAoBQAmY0rQIjU/tX7of7rUDgMe/jtmwcwcA+sZWCADqNvvqDvmeDxRqSKy3mOv6QgBPa3UWAFDbkH2N/I0y+9IRFZQJuFQpo1yqOqBaq1YxMzWNy3NjeOSRR5CP8vRZSaAu5rHMZc9o9WUAMG2ms+umgClgCpgCd33OmySmgClgCpgCpsCgCgwdACLOAry2sYVbt5ddBODm+joO9vbQ7bRx1MwOAH0L/WEDQKmnb9Hq22KrAdOgNhn0/tczAPT11QclGdRp2KTPi9TgxweJNGCU4FBD3SwAMKQ/t1W2WUMtjmBk32Jwwr7uAydJ9fnGiO4Ta07vnwUA1OBVt13Wx23RdqN+MwCk8xGlvUMQKGTbk44/7RfU7qQIUrqut1D7fFf6AWsRAmB39TUFANIW4LTxL+2h/5gi6wvp7JsD9Xu+KFFqFyeZ0X6pdRh0zssaAejTngGgiwJ0W3lzDgAWy5QApOZsPlKr9QHgQw89ZABwUAPZ/aaAKWAKmAJDV+CM/gY19HZaBaaAKWAKmALfQQoMGwBStEQbwPrGNm4trmBlbR2bGxvYZwBYr7vFPidF0GBALxR90SdnLWdSxI5eUPqilEIQ4KzbKcGKr2xf2/TC/azamgVC+Nroi6DzASXtBy56p3eGHUMNfo7BEEdYJUXp+frvA0EMMNL00jro+/V1uYWZoZcEW7IvSZF4IaCitUyKAAz5Z5Z6db+4Hn3moASAEj6SDhQNSV8yQYrUQrcvdC2L//jKkmM75M96zBEAlH6XNA71NQk59bjsvx4SAGR/HgQA+gAh28A3b2sAqOdObkOw7wkT5kkBINuKtwBHyDkAmIvyKJSKDgDS3DI6MuIA4KXZUVy9etUA4LA+vKxcU8AUMAVMgRMrYADwxNLZg6aAKWAK3L8KDB0AoosuclhzAHDVAcCNjQ0c7O+7M5UODvYzAUC5WBxk0XoSy6Yt/tPKDAGktOdOej0NviVto0sDWlnbdFrNJFjRAEeCTE6cwRl1KYlMGgCUfUhqZxoM1FGIWcoNAUF+ls8A5Nc64o+gGL3HgEWCDx8ACwFVXT7DmKQIWu7v6wkApvlzGgzWz3MEmx7T/JquawAobSgjCKUfa3uEACpFpumvY33IEAEo2yNtKX/2wTifz8i2yPHAZWl9ZQRgljkiNFeFNMhSprSpBIBUJkUA0vl/BACjYsFtAS4WixgfG+tHAF65csVt/b1rC3DWyTHDfbYFOINIdospYAqYAqbAMQUMAJpDmAKmgClgCgyswHkAQDowaX1rFzdvxxGAG+ub2D/Yp9gLHOzv9c9A48ifJGAVAiUDdzzhAbmoDEXp8II5DThkWaCetu33GgBkOOXrF/tG1ghACROz2ELbM+QLaZqzTX3Qh/vn+64j9BggSQAo+5Q2VjRMDUUA6n4y0NFblLm8rKBGJx3henQWZHpfRgBK0BmqSwNQ31hMa6fWR9qEfvZt8fXp79PPAaZ8PrhFNwlG9uc5z+Rw7DmXmMK/BND6aPhHRadtAffpl+Zz8roEgL55Lgg+UyZF6R9Jt8ry6WeZAdjZutNFRBmA8znkCxFKxTgL8MT4uAOADyxM4NKlS8fO/OuDwNNO3OJ5A4BnKKYVZQqYAqbAfaKAAcD7xNDWTVPAFDAFzlKB4QPAjjsxfWv3ALcW17C8uoa1tU3sUwQgOjjY2+lHAEoAqEFFf0HcS4Gpo1fOUpNBAaAPImhAeJbt02WlwaikBftpAWbWhfgg/ZdtkgDN937aGYCyfT4YFsoi7LOphMG+dvn6qDPbauhH7eftiOwzXE4SvAvp6bO19mdZvrYfjyvWlSMUtY78Og2w6XEsASBdk/rrJCC+8zVlvyXgCo1BnV1Zj5XQ2OF6dIRkaLzofvJr7kNW0JXWHu0j0id984K2k349KADU9vaNfzk3p5U/yLwg780672gASD4mxy5lAS5Wyg4AukQgPQA4OTHRB4ALFxbiqnvJPwwAntRq9pwpYAqYAqbAWSpgAPAs1bSyTAFTwBS4TxQYPgCkEwDz2D9s4PbyOpZX17Gyuo7d3V10Ox3s724NBAB5AfxaAEC5cJQLcQkfJJRgwDFsV7rXAKCEZBIQsc4SIrG2DEI07MoCAEPgzQdtNADSQEQ/kwYA2UdkpJ1us9QjyZd8ME4DohBYl+VydB7dmxUAJukQaheXz5BIA7+zAIByC68ep1JX2UYJyUJt0IDPBzqpPt6y7rObD96dFwBkn08DdCHgx/3RtpPjUc/RGj76NMkKSk8CABm0y7FWigp9ANjNAcVCGZVKBVOTkw4AXpkfx/zCvAHAYX+IWfmmgClgCpgCAytgAHBgyewBU8AUMAVMgWEDwG6XzsjK46jRxu2VVaysbjgAuLW9g2arjaMAAJQLSW2lYcK/kEf4FuZ6EepbvKZlET0LD8wCDdIARFoZoetpC/EkMMRAJgkMcFSYBHwMWfm9ENRiP9HRYToqaBAAqGGchsIaEHJbJQjy3SPL8fUnSX8flPRBN+kDPg1YB3qWIwDTtgD7wJkPWIZAkga80hZZfDI0Bvn90BZk31j16a4Bbpo/c9/l1m3tI2ljXttTaqLnPg28tY1Dumt99BjIAuvomTQAKNsTAoJJeoTmF/l+yNelNrz1l+cT7m+pUERULKKbixOBlEsVVMoVTE6MYWZ6Gg9dmsHU1NSxMwDdvINcvC34jL5sC/AZCWnFmAKmgClwHylwhh9D95Fq1lVTwBQwBe5zBc4HAEaoNwkArmB5ZQ2r6xvY3N7FUb2JptgCLCOP2Cy+JAVyIZk1YuS0Zh4EwIRAy2nb4Hs+DZJkrTOtnLTroXpCwMQHrTSEoNdywc51JEGPUDtCwMvXLwkMNbxh6Mj1+CLEdN/keXfyTDgqyweIfUAjzf9km3l8yLZKYOIDTNwf+Sy3j4GgBqkhuJTF50JgJ8uzg/hiCBDqevScwnVIkCf9M6Shbpu0bwhUpY0Rn23kWAiV69NSgz09v+rraWWHIhxDgE5DQJ8d5HtZ/CQJAPIY4K2/2h6U8COKiugiTgJC0X+VEp0BOIrZ2Wk8cmUeo6Ojbpy67fpRPm5ebztwFn/Nco8BwCwq2T2mgClgCpgCx9YYJocpYAqYAqaAKTCoAucJAJdWV7G4vHoHAB410DqIk4Dw+X/6TDff4i60iExbrA6qzbEP2cBB+xKyhGDSaepNe3YQGJJUVlo5addDZafBrLRyJWjx3ZuUxZbapAFbCARqW4cApe++JICjYZwGdUkRorLc0wJAxyxEwoik8nxQhkFPEnwdZPxlATshn0rymZAt0spKe84HEqkdMoJRlsE/64gzXzvS/IeeobrkvMc/8/tZ5iq+R5YTAoDsL2k21cBQ908CdHmvz/6huZ77P8gcI59hO8kEIFwXvVcslpCP4khASgBSLhZdBODc3KwDgLVara8/ZQN22nSIAMJFBp7FlwHAs1DRyjAFTAFT4P5S4Gw+ge4vzay3poApYArc9woMGwBSog86A7DR6mBldQ03l5YdANza2cPBwRHah/uJWYCzAsC0heppDZ0GYEKL1DTANax2DVpuWjvTrmepLwvQ8kXP8QJewzOqMysAzAL+uA+yHh/wyqJFEgyWMCdti3gI2mktdX0hSC77yJBHfmc/1uDmOxUAagCmgVSavml+GwJ/0ke4DN8cdNoIQL11nO2q/1CS5ruynxoA+sCl7FPS3OqDerot+h75WgJUbYss84X2XVmGnEsk/Ds2vvN07l8J+UIRhWI5BoClAibHxzA7N4OHL81jZGQkBn0i6q/Tps813IkITHOklOsGAE8poD1uCpgCpsB9qIABwPvQ6NZlU8AUMAVOq8DwAWAX6ObQ6nQd+Lt+67b7vrN3gJ3dfXTrh/0IQF8WYLkA14t7CUcMAJ7OE9KgVtr1UO0S0GRZ0Gv41mq1XJSVhIC86M9icw1qNAj0lRECgD64EGqD1ssHL+nZEKCSAI6hXJKFfQAwCY5oaCXHGbeVvjNoej0AQF80Wlbwm6afhEnyZ70FNsnfQr6i35fl05wo7aEBYBKglCDOB/ToWQboIQio2xa6TwNJ2QcfJNTt1oBS+3rS/JNlDIYAYKGYR5QvEslDsVRGtVpFuVTExNgoZmansDA5hsnJSZRKJdekY+OSjgEMRIYPOhsbABxUMbvfFDAFTAFTwACg+YApYAqYAqbAwAqcCwDsAJ1uDmubW3jlxg2sb2xhb/8Qm9s76PQAIG8DpgWvjFDxLe7kdbkAywKEBhao90BooSchpO+es1ogJgG2k/bJB7SGWc8gAJB1kwDQB9HS+i5BhA+I+J7XEMenkwZ0vr5paESvpe9KoBBqW5J/ZfF3H2jxgXRdP2sggZPWJQkOpdklCQClPesbUyEwpW2n/SGLhtJOIVCo7/H53WkAIJfPZTBwSwKASTrxc5wlmcpP0lD7jL4/KSLRV27I/llgnvaPpGd4/EiIKn8uliLkcxG6ubwDgLTdt1IuOQA4PTOFmdEqpqen3dmA0sau3DPa/uvKzZ8RSUwbPHbdFDAFTAFT4J5RwADgPWNK64gpYAqYAuenwNABYLcbn5eUy2NjawcvX7vmvu8fHGFjYwvtxvEIwEEBYNYtZKdV1ADgyX7N8C3Ok6CohmYyi6sPmKXZVdclX4faEQKNum0MQXQf5X0c4cfvMSjxQUZf29JAmQ+uaCjug1Y+oBMCknTvd2oEoM+/0iBSks4hEDsIOJRw+LRnAHIEILdL2zsEniXADQEztqu8rstnaC2BXxIMZGCsAaFvnDKc8/VN3580Z5wGABaKORQKRSAXuS3AFAFYrZQwNTnuzgC8OD3pkoBEhSjeAtz76rf9ZNPiXXIYAEybye26KWAKmAKmwF2fjSaJKWAKmAKmgCkwqALnAQDpvKR8FGFzew8vv/Iq1rd3cHBYx/r6Jlr1Axd5QpFeoUQgvgUqLzTTsqhmjfBJ080A4MlWuklwzGdXX+SUzzYSsiTZzldeGgQMAUCqR15jOJLURwZAdC9nA6ZyeEtiCODcBRrE9sM0GMPt5PuSAKAP7MnyGbB/pwJAfQZkEijy+YnM4ixhq/QvtrmGtlnmlrM4A1DaQ/fB53vS50OAVEI8H0T21RN6Ro9jnpslDJQ+6bNDmpYnBYBcl7ShzMSdjzool6uI6BzAKE4CQgBwbnYaly5dwMXpKZTKJfdHLPI1N57pOECKAKQfTjYt3iWBAcC0T2C7bgqYAqaAKaAVOKOPIBPWFDAFTAFT4H5S4DwAYBwBmMP+QR3ffvVVLK6u4+CoiY3NLbTrB2g2m304QiAwFJ0koUgS3NAL0rO2Z1Lk2F0fzue0s2tQ8OHTJKmMk5bvOyMtDVClwQId4ZZk35MAQN0+3R4fYNFQkSOEJHiQEVcEIRiuaQiYRWsdmeWL3OJ2p0GgJP18bfTBIR6PUivZxrMeg3ou4NdZfFjqoQEg243tIyPwpC1D9Yd8Reojf6adn649Iros5ko5B5tbnfYx6aSm9LOOEPT5e6huel+fARgCcXpO9vkba8d+/p0CADXApdf9c0VzbZQrVRRKFQcAC4WC2wI8vzCLq1cu48LUhIN+3Cf3M84W/jmfsS3Aw5oirFxTwBQwBe5ZBQwA3rOmtY6ZAqaAKTA8BYYOAN3qM15oNpttfPvVa7h+exkH9VbvDMB9HB0d9ReiBAN5Iamje3xg0BfdJNVKiyw5ibIa9vjKyAJxTlK3D75kBRNp9WWBJ2ll6Os6i6kGNXRdRuTI5zVA8sENn319/RgE2kqII6PCdNvla9026atsHwYx8jU/p+tJ82vfdQlcuDyGF7p8vlcDPh57rIFsnx5/uu2yjpDeoTIG9atB70/SU/eRARFp48syLcebhlzSd5LGU98+vRAy7cf8bKsbZ5v1lUXP+ABlkjYhkOfzHT0OkkCyvEZtZd30HwCy2i2kR5a+Sa2oHIa5/L58Xch1UCpXkCuW3BbgYpGiAEuYn5/D1Qcu4+LUeKw9r7IcqzUAmNWOdp8pYAqYAqbA8BQwADg8ba1kU8AUMAXuWQXOGwC+ev1GHwCuUwTg0Z4DgLzgYwBIizQ+D1CKryNP0rbYnTcAPC/wx5owsAkBqEEcdxgAUIMBX3s0UJFgLQQCTtLWQWyTBhElNEoCegz92E4SdjL81JpIW6b5r4ZXGvCkAUAN8aT2WQAQ94+/az/UQIzax1uh6Wd5Rt4gvnpW92poqfXQZ4xqQKrnI91/7Ud3ve5F/oX8vCNCA+lZbd+kMzJ99+t6ZHm6bLadDxrKfkh7SntL3xjUXmcFALk98izOYwAw30WpVAYKRZTKVbcFuFwpYn52FleuXMbCxKhL9jHI3DFoX10bLQLwJLLZM6aAKWAK3NcKGAC8r81vnTcFTAFT4GQKnBcApAUdRQBeu3ETNxZXsH/UxOr6Rh8AcqTISQBgCJLIxXpInTTAEgJWGpTohe/JrHHyp85igXoSqHbyFvfO0RLb8TQwkJFEWu80sJJ2f1K7k8qW17h9IegjwQnDPnn2X/9MMdEYCXRl/3WbuGzfFlbZN4ZAGhTTaz0+fLDWB5G0dmljSAJetjHXfxr/GeTZIGDrdPpwh2Ak68xZySkiTPqlBIY85pMgtdZY+4oPusm5xGejtGc0nGOdQs9Jm/jGoLSV7itpxme3+vwgzTeyzstZ5jdtGzkHSB+kn6ndNHaKUQ4RJQGJCiiXK6hUCQIWMTszhcsXL2B+crx/r4wC7Lf7jFZfBgAHGc12rylgCpgCpoD7XcFkMAVMAVPAFDAFBlXgXAAg7QLuUKKPDm7cuo2bS6vYPahjeXUtFQDqxateoPr66wMZWReaWfTTEEguNLM8f5b3pC2MQ4tiXxteCwCot+dJ2EDtIbgggUia1roPviQxvvLS3gvZPORrEiRJrdN8RybbkPCNAQb7v7ZrCKhJAEjPhpJehPwhCRrJZ9LgjwQwMhqLgP8wv3T/pf/4tOG2cVQbnQnnm3MkyEsCgGl9k4DPZ1Mf+JU2CY1Z7X+yjSFbZQWEsk8E0nQEoPZRrUGW+TmkaZKeWQAgj4E7ADCPXFRw/1wCkFoN1XIJs9MTuHRhAbO9MwA5+UfsDKIVZ7T6MgCYNlLsuilgCpgCpoBW4Iw+gkxYU8AUMAVMgftJgfMCgLRoIgB4a3EJt5bXsLN/5H7uNg4SzwCUEEQvxNOgA92fFZANYnNdZtoifJCyB703FBnG76cBqiyL8Sw6DtputiVHXfna6wMvafWEbJNmo0Guy3vT4A8ltfEl/KAy+Iw5hmMM8ei7fEbCJqmJLzJLQxA9fnRdrKeug99PgkK6bN026TcMurjf3L96vZ5m0jO5nmQn1lFCSq3LXb9095L7+OYg6R++IwqOwTg3RzmlVBUUoRm/q/1N2kRuUfbZXif5CI0pny/JBoUAs/YTLp+hIG9B12Wl6TsMAMj+SJoxACzk8sgVCsgXYgA4MjKCkVoZ89NTLgvwxOiIRQCeyQi0QkwBU8AUMAXOWgEDgGetqJVnCpgCpsB9oMB5AsB2u4vbS8u4vbKO7b1DFw2Yax3h8PCwf2h8o9FITQKStIg9D5OlQUV5Pe3e07bXF9GlwYtebIcAVlJbT9qPNMDoA4Bpz4TsL/sdAjb6/ZNECCYBQG4D30MRjPLcPwlp6B55na4xsGFAJgGLhKSyfKmHjCjTfiABlwZ7fE3rEwI/IWDLbeHnKIJOlsH1sCbDjgBMG1/6jD9pPw04k+Cq9lkfUPX+waL327seX/26RLSZbI9siwTH2v98ANfbjt6WcN/Y0mVIH+NrOtkHvaZrcn6SvqznJJ/fyfeyzD/aPloLfs0AkOaeCAwAI1SrVYyOjGBstIKLc3O4cvkSKuWinQGYNojsuilgCpgCpsBrooABwNdEdqvUFDAFTIHXtwLnBgABtFtdLC6vYGltE5s7+7h+8xby7fpdAJAXk2nRK76F6HlYYxCAFgJMZ9VOmeTBB8587w3S/rSFelo/0rIASwCYBDJ8YML3ngYFPnCQBmizgNAkCChBm84iK0Eb9ZcAIGvAAJC+c4SSBGoaiFBZDFqkFkGYlIuTGUiQpLcc636dFgBK/5dQTAPMND867fUsmlAdUg8dXadBJgMl7Yfaxr629wFqCgBEJyaAPp/k+U+PGwm+5PgP/ax9TANCCQB9EJSj/XQ7k8rhOkPzo352WAAwn4sQFQruHMBKtYzRWhXjozVcujCPq1cuo1DonQtpWYBPOwTteVPAFDAFTIEzVsAA4BkLasWZAqaAKXA/KHAuAJD2stHRSd0cbi+v4PbKhgOAN28vIdc8AG0DpK2StOijiCAJNfTiWi9ikyKRBrVf1rKyLEa57mEDQN8WwCQwkbRIzwK+BtU0DUDyGWsMpTRwStM6CRSkgb4kMBOqN609Er5osELPyiQgdJ0AoA8mSojks6fvGV8ElB4/XJYvCiwEyQaxubSfBPQSisp6aNzzVxZtdX+yPqOhHLeTbSLP/mONeGzpPkk9onz+TvuRQ5fOOuDMvvGrY193tbe3ldi9L36Td/ah1507j8tf9HOumrh8bXedGVg2wAfzkuZYeS0EQBlc++won9EwXLYrzfdCdpZ99/m/jEBkH2C4HoN32g5cQKlSQalUxEi1iomxGi4szOHRh672gblMAEKq5+iNM1x52RmAg8wydq8pYAqYAqaA+13FZDAFTAFTwBQwBQZV4FwAYC+KhQ67ur2yhptLa9jY2cfyyhraB9sO+jH4IyDCWSV5weaLQpILeB/kGFQHHyBIWqBmhRZZAcUg7T1pmSd57iTPJPVFl8dZVjVo4NdZ6vdFJblfjHoRchqmcfskoNL2zFJv6Bn5rIYxfI2/6+gtDfa47b6tlD6wo32Wnk8CWLIdUpck/5bwUG+h9Y1VtgV/9+kziP/7oHLoeVmXT3MGgKyztBf7T2h+oeuR+PXbq3V0BxD62ij9oat+k6fXBPr6Y0FuB+7NqZ3cnahFjgam+VPDV2lbCQF9NvfBYd8zaf6n65QA0Kf3ID6g2x0ar9I/2dYMAHmbfS4XoTpSA/0xYqRaw+R4DfOzM3jDow/3zmcc/irLAOBJrG/PmAKmgClwfytgAPD+tr/13hQwBUyBEylwLgAwDlNxp90vr23i5tIKNrb3sby6jsbephcAygXssAGgDxBljURLA0Vp109itJOWeZLnTvJMUp9CADANMITKTIN4Eg76YJcs1weLstpHghwN8dL00JFVEiRxxKCv7b56NLzRz/mipDTg0oBPw5YQgEuyYUhb7muoDp//DQIAqdy0MvgebotuU8h+bt7wXaT5ji/0IvySyuD6swJA6n++BwPbFAXY7bo+MiTWAFDXre0k9dQ/S//xgUFv93sR32kAUPrdSeeZkD9z3drv5Pl/dC0+ozKHSq3qfh6tjWBqYgRzM9N49OGHEEW8RzvrTHCy+wwAnkw3e8oUMAVMgftZAQOA97P1re+mgClgCpxQgaEDQF4MU8RKLoeNrR3cWFzB+tYuVtc2sL+9fhcA5C3AEoToxSdDkzSokyaLBDfyXr1IDi1Q0xauadfT2ue7PgioGhSW6PrOuv26PN4CrAFQVl00APS1N83GGhYM0mcdaeWgkIA+adBE+rh8Vvq3fl+2VyeB8QHAUBsk6Eq6R9smDQBKsBMCMfr9EJRKg3dZbJV0j6yXdWZdaB4aJEmM9FntB2n+7OrMEAHYB14iApB9kPsp509fvRI4J8E/ejaLj/jmTZ/PaNAt/SSLHUN90bqH5jCqwyX+iKJ+lm0GgOVqxQHA8dExzEzRv0k8dPUBFAq9CM4hr7IMAKaNELtuCpgCpoApcNfnm0liCpgCpoApYAoMqsCwAWC3A+TyQLfdQS6fx87ePm4sLmNtfQtrG1vY2VwHZf7lLcC0eOUIFlp882LWAOAdy95LAJAW46f50gAutPhnmKGv+yKIBoERvvol/PGdx6bL17BPwxMuzwer9Dl1epyEstyyHjTWTvLFfdDgLkl/DWuTwBHDodMCQKpTQjxpbwlfuW0SqJLtfP4pgbKEWtwfus6Rm0nn3mlwlRUAuj6JCMAQcPbpHQKtrLf8zj4in9Hw1zcv+/zJp5Osa5AxFypf6s9tZ4jLY0hGANLPDABLlbL7eXJ8AnMzEw4AXr1yCfm8RQCeZH6wZ0wBU8AUMAWGr8CQ/zY1/A5YDaaAKWAKmALnr8C5AsBcDgeHddy4vYTltXVsbO9ge2PDAUD6x2f/MZSgRdt5AcCQ8j5ApBfup7HaSRa+BgDvKK6jnzQMCekrAVZIzyy2SctyrIETgwkJKDQAlFFX8n4JTGQykRCgoft9ZwdKgCXHWhpY0W2n12kA0QffuJ4QPEsbTxpCJd3PAFDCPu6HTqCjwS09mwYA2507WTo48DMuJ+/Oj+u0RRaPhIZmiQDkjMDO50UEoPRlCf18c5fUXOoY+lnaSvqffl93TYPBtGezjLU0O/N1bcc7Z/3F0bkSAsaJQCJQBCD9TABwYW4Ks9NTuHJp4U6VQ15lWQRg2qi366aAKWAKmAJagSF/NJngpoApYAqYAveiAsMGgJ02kI96EYC5HOqNJm7cuo3FlTVs7ezYeoUkAAAgAElEQVRic2OzDwApI+h5RwBmtWkaSMpazl0f3ilnhPnKPeli2ffcScs6q/5KQHSS9jGA40W/hGc+GMLwJ62urLpkhVESunEb6DtHiOkINAYmEmZIiCIjzJIAICeGCNkrKWOsfMYXTSbbHypf1p8UfSbhTZpvZdVcasiwj/vL20AlJNPto+f1FmCtQ0fk+dU2dv3gBEgpncoKABngUQSg+zl/Z8s5/7GENZdwWttS+lISCNRwUXfDB/pk2aH79XNZx1tIRu0TXB5HccqzNOkabwWO/aBwFwCkMwAvXZzrZ3QedqpFA4Bpo96umwKmgClgCty1hjBJTAFTwBQwBUyBQRU4TwBIbSPId/32Im4vLmN7dx+bm1sOANbrdRdNxP84cmfYEYCsV9qC1ADgoJ7lv1/rqAGLvp4GBiQA1NFmDGsk2JGQJlRXWp1JSvj8KAk26rbJyD6qRz/L94cAoGwbRzslgTdflJisUwPVEDi665fSHtiWAImfle2REXZauxB0HAQA8hZQHwCkuqX/MFyTmugzFnU/CQBKSCv1onvzKeToGIBMOQOQYKIGgJQFWGb/pTpZU5pLfb7HZfhAnYaBaQBQ6uGDgaH30ubbrLMN6819kn8IoJ81AORySSPa8huDwKJLAkK2pjMAKQKQAODlS/MGALMawu4zBUwBU8AUOHcFLALw3CW3Ck0BU8AUeP0rMHQA2KEoGqBLkTDdGADeXFzGzduLMQDc2ka9fhSfAdjuoNGou3to4ZzL59DpdvvbgFltuejTgOGkFhlkQaoByUnr9AGek5Z1UmjljVo6aSMyPJcG3TRAiaIC2u1W/9B+slOz2UKtVsPh4RHtsQRtsiyVS+h0uogKMXKpHx5ipFZFo3VnC6YEHxLasB1CsCQJ4Oku+4CHrovBFgOKEJR091HunF6UF+Wc7dIg6iXWodftbudYogafb/rAmtRC+2HIvyUg08CFdQjBOQ0hGT6lAUCCMjQ3cMQWQy16n34ulUpuvnBzRp62c8bQNB/l3HP5XHzGpJ4nGKDyNQkIJWRNA1wE4GLWSZF48XemRpQMN8oIAF09fN5cr1I6E5Dsz1r5ACBlAZZ9Y+jLz/hsH7rWr0c5tbS71jEEqLW90+5Lm79844ptFxrXEgDGW31z/YzJEgAWi2XQGYD03tjIKBbmpnFhfs597wdoD3mVZRGAGT487BZTwBQwBUyBYwoM+aPJ1DYFTAFTwBS4FxUYOgDs9ta1tJDtAs1WG4vLa7hx8za2dvewsbWJg4ODeCtkp4ujowO3cC+4M7RyoAUuRwGy/j4AGFq8DsNmZwEA0xa8g7ZbQqTQYjlUZhKAGrQd+n4dxTUoACwUCPA0+md30fNHRw2MjY1hZ2cXs1PjOGw0cdSoo1guodvtxAln2m1Q/s5uVHBNkj7DryVsZEinAaSMEJN94/vTtObnJXBiTRhi+QBhPzKsEyex0M9zW1o9ACjHRgi2yPepXXr7r88npf0k1Om3T2U9lkkvtJY8RkP1+HxNgjlO2sBRwhTBRe9R9PD09DTW1zfcJFOtVtFoHrn+FQtlB330l2yD1lYCwFT7it++ff3iZB2hcXSs/AQA6J4XEYB8BmCTzljo+bf0I26LTkLis2HSGNfQVwJAuqbPmPSBXm6fHIdcZ5q+We+TfirnM18EIF1n36HvpVIFhVIRxWLRAcALc7O4fGkB05NjBgBP+wFgz5sCpoApYAoMTQEDgEOT1go2BUwBU+DeVWDoANBtg+sHxaDV6mBpZQ03by1he28fK2urDgC6ZAKdLur1QwOAJ3C3swKAJ6g68REJijQIkA/K9jt36UEbigAkqMOZoWnB3m7HmaJpwf723/tdWN/awgtf+jLGJ8adtzUbDYxUajjcP0BUKvS3aMpIIbmFVrZL/ywjzmS7sgJABhN0v97uzOVJcKOBi4uEJchGUYAcARjHm7lgM4qQTdJRt1kCFQbrIQBM94aShPgAYFKkmK+Nsm0SHEmQRu/HNm87oEc/M7wsl8tu7piamsLb3vY2fPrTn8bq6irm5uawvbOFYoGgDkHhMABkiKXrzGzfFADIEXyhQZIGAI+dIdg7T9C1uXcGIAFg/tJjSOor7c7vZ4Fv0qa+Psgy0uCfhHS6PWnzTlpbQwCQ35dnAHISENKLIkgpApAAIP08MTaGiwtz7t/UxOidZg15lWURgGkeYNdNAVPAFDAFtAJD/mgywU0BU8AUMAXuRQXOFQDmgHari5W1dQcAKQJwaWXFLeJpCx8tlgkA0s8UAegABG167G0Dptc6AkUv3M/DRrJOX9RPWhtO8kzWMn1RV2nPsq6DRGZp6JAGOHR0krRjGrgg6EPbfumLfqYov4ODfTz62KP4/vd8D9Y3t/ChD38ER0dHqFRH3KH+zXoLtQptAT5yz7EuPnDFQETqwG1iAKi14f7oCCutQ4ye4m2aMYSI/Zr6cCdJQw/yiS2kMbPquq3zGhDy65Ctj42J3viJ28XbVHsJJFwl8a+PvHVWtp8ud0WWW6mTjJLT+kqNJbhJ8q8Q4GHYR7CXvijaj0AN+QHNG/TzO9/5Tjz55Bvwmc9+zkHAmelZNBpNp3ehEB0DgBpCSUAk5xfZp6TxQ9t0k8bCWQFA184e9KP6OLJQAsCkdvI1CemkFlp/DfakTWU90v99AFCOc/Yf7c+DtDt0bwgASttwJK2MqCWITFHGUbGASqWCqYlxXLow57YAj4/V7AzALMaxe0wBU8AUMAVeEwUMAL4mslulpoApYAq8vhU4LwDIIIPOaVtZ23BnAG7tEABcxf7+fioA5EgUvaA8DizujvQZhnVOCgCHAf40fDgNANQAhBfsSRqm9UkDNwmvqFyZqdRXVqfTRqFQRLvdFckOmuiihfe+9z14+onHUW808IUvfhHf+OY3sbm5jYnJWTTrbeSjArqd+rEIQO6LTLaho89kG/UWYN0f8uekr24uBtgMADkKkLNdy7q8IJS2M4tM0VwWl8cRerINx+7vnXsmn2O7ukgyOqCz96UhqbsuzrDT0WDx8wwQ4/PV+J/Pl3w63QGifh3dlu5eBB9v26Q+E+yl5EHPPvss3vHOt7lzRre3d/DhD38Y+3tHblsnlZ3Px23y+bIcK2wH1iPrODoPANiHccLXCABSG3kLcNZ5LgQApT4+GKj9nu/3AUDtiyG/yKpxlnloEADI5wFS/eVyBRRlTBGABABnpiZx+eIc5udmMDZSBdjAQ15lWQRgVg+2+0wBU8AUMAX6v7eZFKaAKWAKmAKmwKAKDBsA8kH2FEkUL/iAlfVN3LwVA8Dl1TXs7e25bb8cAUgLfIoApEUdHbIvMwFrGCL7qxeug2qR9f6TAMA0UJa17tB9Eh4NooNeOCfp6wc42VbGGvxpkBvSp4s28jnaBkzRXEWXMKbVrmN2dgo//MPvR608ikIx57JJf/VrX8WXv/wV1JtdjIxMoknbhHN3AzSGUwR7NMCQ0UlSUw3H+D4VIHeXRJSDQsITeWaahJ9Bu7oLrDHBrDhaj6OY2q34DLjgVz6OgNMAsP/Lo4CL9J6ENRoA+sZat3sn06x8lrXjM/z4WembMUCMz2gM+WwU5fqZwSlai8rb3t52MPjy5ct4+9vfjosXZ1xkIPGxT33qU/jdr3wD1eooCoUycrlmv/y0cSG3iXKb0satxJa+e9NGx7E2ec4A5HP/XCd6ZwDSj5xchCKkk/TTfnEWAFCWmRYBq31KPpumrc/fQn4+CACUEYDu/L9CDACr1Qpmpidx+QIBwGmMEgDs9AB5miGTR2HqVQOAqRLZDaaAKWAKmAJKgSF/NJnepoApYAqYAveiAucFADudFvIE9ZDD2sZWDAB397CyuoHd3V0XzUML3EbjyC34aYGrASDrr2GMDy4M01aDAMDQIlcDsNO296wAoG7HIIt0Xx+0VhKwSXAh238MaOTa6HbyiKIicrnIbRFHroVnnn0K3/u93w20i+5kvFyui+XlJbz4rZfw+Re+jE6uiFKliloUZ4FlOKUj5nR7dH8luJTRbVRm7IfJv37lC/7ruh4N3hjUhJJ/MMQ4dkacxwDdHkj3RXD57HUXIOoRLm0ffrbdbt61Ld8HY0JjlGwq7S2fpfcLhbzb6ktbgOnfzs6Og39PPfUUnnrqcczMzCGf76BYitBotPDNb76IT3z804iiCqJcCflC45j9j/mW2BpO70swxPbwndsYGqsnGStpAJC3/br2tO+c98dbgBkAZp0/tH0loJXXWKfQXJt1ztXA924AfCcCNakPafA2BAD5/fAZgDEApCzA1WoZ01MTbgvw/OwURkcqQCcG1CnJnLPKH7zPAOCpJbQCTAFTwBS47xQwAHjfmdw6bAqYAqbA6RU4HwBImXzbyOdpsZ/DxtYObt6KswAvr2y4Rb0GgHzIPUUAOhDYC7WS4EwvCtMWiadXq7cWFFFTaYt+b1SQ2tJ5Fu06DQB061uVzZXblNa/tLbrLaa63BAs6gOrfBuddgwAyQUoI3C1VsR73vscHn30Qaws7WF9dRXPvPFxNJoN7O7v4ktf/RpefPk6tnZ2Me62gsa/IkmAx/3V9cv+8jX9nnw/DQBS8KKsn7YMcwQfbVFlv477S37OMWW9772tnhoY02unrdqCfNeY4AhAEo+eUXbunwJI79/J1UNixdzDAwBlHQwAGRTpLMAh/7jTnzu28d1LEYBUH4FbihKmbZqPPvoonn76KczPT6LR6GJxaRHtdh0PPvggNjY28cEPfASHBy0UCAIWjwNArQ+3m+rWAJAzyKb5+GnGyqAAkO/XEYBZ2+gDgHps6HHCr+VYkff46mb76ihXWRb9TDA3y1fa3B4CgGlZgCkBCIFlAoC1WgVTk+O4uDCD+bkpjNYoAtAAYBb72D2mgClgCpgC56+AAcDz19xqNAVMAVPgda/A8AEgHV4fAzwGgLT19/biMta3to9FAHZa7X4SEI4A5CQgvHD0RU6xEdIWiWdlrDSop4HRaQDBoG1O0ieprFCE10kAoLSDjGCTZSWVe+xaruMSx1SrI6jXGy5CdOHCLH7f+38A4+Mj+PgvfRy/8PH/hB//4z+Kd775WTRqHRxt7uDmjRV8/pVvYOXV226BT0CLIlCJmREEo+QQrVYTnXzUOyvuDoiKIVwPjdH5fXkCZ3kXBdT3w152Xk6SEQNFSvJB5dw5D6+Tpy3IMa4hpkZlu/Mw83nXjriq+Jw7+o+zDjAjpi3QDCvjMo6fJ5gTADAuquMyA3M7OyjGP/NeZUoefGdHMeiMQvfVK9eBRTr5r3dT5NpJusX9pyZ2RObZVrt17IxC7eu0q1VDn2PjwyUzzrskLzQ/kD5UF4E+2tbbbB4BtSoODg5xeWoSTz/1GC4/dBXT41Mo1oEXvnkDv/TvfxGXLsziL/7lP4t6p4kP/vqHcOvmKqrFMUSluH0MEPn8N0o0pOFTX2cF+LOM59DckzZ+Or0tvE43tR2b9O7/IYTs3LOru7UndFvsQffVdRcQFhmRNdDzzaO8TV5mjJb2DM0pGgDKtskjHbIAQNkHH8BlgKnnMHqtASDbmKL+qO5ysYJCuYhCuYRyqYCZiQk8dOUC5uanXfRpHqW4i0NeZVkE4KCfdHa/KWAKmAKmwJA/mkxgU8AUMAVMgXtRgfMCgPFiM+8OVd/e28fi0qpLBrK2sdnfAkxb3I6ODlykTwgAasAQWngPAwb6ABbX41t8UluzRkSdpW+FgIWvDg0N0l7rMvj+0CJdJlXgxbcsg97z2UrCGII3dFYcfT883McTT74B7/99P4B8lMc//cn/C3/vX/xz/NA7fgB/87/7cTzx/BMYRRNRO8K3dtfx9S98FZubm1hZWnZgqVqpuC3DUZR35wl2CXDlI/c6tlcMz/pn7HUEgBORhH1Y0gNwcRZdKoN8HCAw4zLY0hZml003Bl1RvuDOMiT4QPU6rpjrwcmIzjmkaMe4PXGCjfh7nNAihot0zSUuKET9CD2GIJw1lyFLqxP7YLvdAm3Dp75RNG6b/rXjf3S91aJIS3q/A7RjYO/s0os0lBmMqS6nTy6PZjtOspLvbeXldvD3foBXL4MtQU4HU+Mcx6g36qhWRnB4eOSysRaLpTghUC7nAGC+2UE0PYHJqUm8401PYGZuAsXRKoq5Il742Jfxc7/4YfzGr/0a/sAPvRc//c9+Es1iBx/75Cfwta98C4VOFcUqnJ7UT4oyJhhMbackIgSBQj7p+pSPzyHle3TUm3xf9lv7d9LYpgjnpC8GgDxG9FiRW9p9Y1GW7RtnafMkQzQfAIz/qHNnC2+ofK2xBIgaACYBS5/GPugp5w5uI9uTxzUnlBkp1YByAVG5hFIhj/nxCTz+8IOYmZ9Ch84fRZx92gDgWX5CWVmmgClgCpgCZ6GAAcCzUNHKMAVMAVPgPlNg+ACQthESVOlQzJQ7M21n/wC3F1ewtLqKjc2dY2cASgAYA5TjWzc1cDsvAOiDfz5X0QtS2b60aKCzcr2TAsDQYjqpXVkAoFyQ67IYsiSBiBjgxFBqb28H73runXjuuXc4n/qrf/Mf4ld/4cOoFKbxlmcewx/74+/F7/+R5zA2MYa9RhuNPfK1Rbz4zZewvbWNw6O6iySsVmsoEITrNGNQ10tSQ1AuhhoxCOz0oogIVpH/EnR01wlooYtGMz6FjSLsYmDWizLslVOjRAJ0ll1URJm2GVZqqFSrMYjK5TE6WnaRgFRuISogosgkAn75OAqvCDr7kADgnQhDCTPoCEIXw9cHbL2EGi6iEOig1782tbMDYojtdgftTgsUvdeox+2m9wi8E3QjOOay7DabDppx9BydsUeRevS6t2MZ6B7FwDIfQ804+vHOmC2WC/0t/E4jgodiGzLVS2CU2sBAjpICUR2jo6N4ZO5hXLy6gIVLMxgbqyFfjNBEER//5Kfxcz/37/CpT7yI7tEhvucdb8HP/b//BIWRHP7r73wGL/zO7yLqVNGNmq5c+mKwyFBLQnvpx6y3BoAMoCQU9EEp9vEs4z3lCEkHeCX806A9BMzOcp6MoXHsJwzsGeKRzTWclKBUasy6yOtZAGISxEwCgNIOHIlM32PAHv8jANgu5FColDFaq2BhYhKPXLmEqfkpIEf0vLdFecirLIsAPKtPPyvHFDAFTIH7R4EhfzTdP0JaT00BU8AUuJ8UOB8ASIvYdh8A7h4cui3At5eXsbm1dwwAUpIHAhEU+eJAQ/5OhNggESxpkS1ZbRwCf2nRNlngYNY2DHpfFvCgyww9k1ZWmg5ZIgAlWNHtIjtSGRQdRnCKAOB7v+95vPWtb3aRc3/qT/xPeOELL2K7nUerdYRnLk3hj/yR78c7v/8dePrpR1EuRQ5ara6tY3l5Fa9ev4XF20sUA+hgRjkfn8lH4EpGKhFcdGCsd/4cQwu+h4FIsVSOkwiUi6AstZRJtFqroFqtolwqYaQ2Ep8xViqiWCodgw8U0TdSoQijO4CPImR5GzAhvAjx2X38LoO3GO8BuYjgWYKHOFDpFO5HEdIWZNrGS5GAOcRwjAIZKSqQIBmBP/re7rbRqDfQctFzTdSP6jg8rLukHIcHdQcHDw42e4CQwGAHXRfSdgcCRsU4QswHgR3gjCrY399DpVJ20Z17+7uYmpzChQsXMD8/j4cvP4rx2RGUSh10jtpYur2LD370M/iFX/plvPrtF7HXqGJmpIpLM+P45V/5N5icLeCF330Bn/7E5zBSnMRBc8/pz/Zj0Es2Y7AVgkghACj745tnJPRKm4fSAKA849EH2tjyPkjIwM7nHWntkuWydrK8EACU91IZoSQqElCG2pLURg04ub0+4Cjhn44ArBWraOa7KNWqmJoYcwDwwYsLmJgZhwtqNQA46MeP3W8KmAKmgClwTgoYADwnoa0aU8AUMAXuJQXODwBSpI9bEmL/6MgBwFtLS1jf2HUAkOAOZwF2kTqd+OB/AoAOX/QoRyjiRdsk6wI3zZa+BWUIivnaGAKIafWe5noatJNlnxT8ZW2fzL7J4CTrs3x/HKEXb2WlLbJveeub8fa3v9WBuz/9/v8Bn/zq76Beo3O8xtHaaWG2WsLb3nwVf+JP/iDe9s63YGJyAh10UG80sbWzg6WlVbcF/cbN2ziqH/S3+/p06bbasdf2IocIJhHcq9VqKJVKmJ2edICpUqUkAlUHsggE0nu0VbcAOmss72ACQTbXl952eLe110XTxT4ebyGmCLk7x8HVu807zRKRdQTwnL/RHt/el4sMJFjYix50G4hzZacT/eunF3H1x8/nXZYSN8IQx+f1Yh3p3MM8nZ0XR+/S1mj+R4CegGCr2cLB4Q4OjxpuDO/vH+LosO7+0Zl9NKYP6Qy/HgDkCD8GSQ6wtSI0Ww2USnQmYx0zs9N48sknMTk5hcnJSYyWKzgodtDuNvDFj3wGv/JLn8Rv/+63cGNxCTP5CJv5LiZKRVyZGsGv/Oq/wcR0hBu3XsWHPvibKKGGg+aBO0+Q5hKuP/ajgvtDg4S+PM9oWHkcDPfAay+KMQQA08A422wQAKjnQR+Q0wDON75lm9PmyRB05EhA/t7vj5qnGQD66jkJ+EuaO3x9lfDPjQ8VAVgtVFBHG+WRmhvLFyancGV+FuNTo8gVcsh1LQnIIPO13WsKmAKmgClwfgoYADw/ra0mU8AUMAXuGQWGDgD5+CS3bo6jmerNlgOANxcXsba+67IA05bDJACoF796wakNkrawzWrAtAhA2S5fm16PAHAQgCjhk09TCVA1bJHAhSGRLoP8YmxsDBMTU7h27RoqlRK++13vwFvf8iY0Wk38mT/6v+BjX/ooUOigU57GTjTpkkNM7a3gyYfH8b73PY93P/8c3vjMExgbr6LVaTkQeLB/hFuLi7i+vIyt7S2sr6/j8ODQJfwol2KAR+0dK1dRG6lhYnzCtYN+pqg++l4pVzBaiRxZo+fic/3uAGuCZ0WXZISi6+5s1a23Ou7Mu6N6Hfu7FPHacv5P9R8eHaJxVEeTEpTQludWvP3S/XNbd+msPjrTLz67L99s9yMEXWIRAhy979R+Pk+wWORzAylasYAyJT4oFFCr1lAql1AbqWCkVnVnJBLELJbojMHeVl4H/wg0Elw8HinZaNE5gt04YrDddFCNogR3d/ddpODGzjYODw/dz66PhzEYpPFJbSvkKhgdG8H8/DSmZyZw9eoDDv41Gm3UaiVUDjv47Esv4r984Qv4zX//Ebzw9evYGR1Hu1vEPEaxm9tCe2cXb3nDg/jlX/oZlGodLK/exH/45Q+i0K1gcnbK2XJtbc3VSXCW2soAkAGRHrvy/ZMAQPbntHkoKXjTtam37dYH/wYFgINAONaDIyZDf9yQZ5zKucAX4SfrDwHSNL30fCM18H0GcMQfwz9fBCABwMroCOZmpnBxahqXZqcxNjnioD1twndfQ15l2RbgrJ/Idp8pYAqYAqZA/7PQpDAFTAFTwBQwBQZV4HwBYNflSGi1u7i9tIwbt25hfWMf29sxJKAswM1m3S3QeQuwPiQ/FJHiW/wNqkXS/VlBnl7AZn1uWG1NK/es2pcEDXVEla9NvkhL0pK2mT7zzDN4/PFH8Wu/9htYWV3Cj/zIH8Czzz7ttgD/2F/5KfzGr38AUbWM4ugY2t0CWhQV124g36hjoVDDM888gXd9z1vxve95Gx557CqKBYoAoy3FDWwfHGBrawuLi4tYWVlxfkgRfjMzM5iYmMBYbcS9pvPoKJKMkxbEiTmACBSpSucDIk7KkQMaDWB//wD7e4dYW1t1QGx7ew+7+weo15vYO6DXO+71+sYeGs0Gjg6PsH+wj0MHyuIxQHDlqFW8AwB757CRLrwFOeoKIEdZY3uZiB2oc606ciAzimIY6LYjl+MtyXTm4NjYCErlMmrVMsZGqhgbHcPkxBgmx0dRrZUwQpGN1RomJ8cxNTWJsQl6vwICinQUYrMZb+0n+BhDKopopPZRtGMbe0fxmYJu2/DhIXa2t11Slv39fZdw5OqVRx34u3BhFiMj1d55ghGOjrq4ceNVfO0zX8Fv/dbn8J8/9xUsH+2iNBbRFILOURGj1UtolHex+so1vPcdb8av/n//HLliB1/66hfwkQ99FFPjC3j389/roOTnP/95Z2eyIwNA0oUBF0ey8fjNCgAlmNN+fRKQ7pvHZDkywo/hl5wT+Tq3Ky0SMQ24sT5cHpfPY9oHAGUftK5pwC7rHMz3hcrTdgydAUgRgLQFuDo26iIAL03P4PL8LEbGq+4MQAOAaZ8gdt0UMAVMAVPgtVJgyH+beq26ZfWaAqaAKWAKDFOB8wWAtCex66KhCABev3kTW9tHDggQICAA2GgcueimEADUC9GQNmkL25No6oNlafWcFWAbpL0nqfO0sCJUp4wE8kUAcr98kIOuUaTWH/pDfxCzs1P46le/js985nO48sAlvPe970axGOEf/uTP4v/5mV/F2vg4ZkYjPN9tYXFvGZ8oAahcxsxahE73ALWRLn7vO57E88//HjzzpsfwhscfQ40yf+YLaLZaLvpub3/PRadRcpDR0TGMjIwAhTiqjoAfnZ3n+tM7M5BS+65u7mBrawfraxvY3d1xkYXb24dYWV7Fxsa2O3fw8LCB7d097O4RBGui3my75CEEyQ5dgpx4my39i8/qi8/MowwQuU6pDwBJDxfl18tGTK87HJHnLvZ+FeRtmPRWl6MF463MBCnjs+3iqEJKWhLRvzzBTCCicxELEaqVEkrFEsbpPMNaBZOTo84Gs3OTbpvu1NQIarUK5iYnMDExjtnZWYyNjyOKaAsxbS0mKEi9oa29BDPjBBKNBkUH7sURv+hifv4ySmVKJBFv76bEJC+/9Ape+OI38ImPfxKf+srX0b1WQiM3gVdGt1AoLeE9lTFMdqbx7YMirhU20djYxB94z3P4t//qH6LRreOTn/0kXvzmq3jqcdoq/l1O8w996B/lKtkAACAASURBVEMO8k5PT8fHDfS2dWuApP01ljWGrDz3aKDti47z+fUgY5jvle2TMK2fpVkUKuGgris0T6XNX1IPjkSVmvj+ICPLlFuA5ft6vklrB9epdZWAUtpItjvpDMBKVEanmHcRgDNTE7g8M4urFxdQHaug220ZADyJ09ozpoApYAqYAueigAHAc5HZKjEFTAFT4N5SYOgAkHhJP69BF90cJVYAFldWcP36TezuNd32S4oI6rY7DgDyGYC0uItzrPaASE96HeWSdbF7WsulQbLTXj9t+3zQIRQBpNua1vZQ2+RCW9qJy9MLdF+kn2w3AwPyAYrcmpmbw4/+8T+CHAhkNXD92hIWl1bwe37vW1Aq5fHvfuHX8C/+x5/HF9tFjMwe4H+vlDG3+Cr+8XQHH89NYqR9Ebn9CLmDAxQr+7g0WcTjjz+Gd37/2/HcGx7AU088jfL4CPIlip7rIkdZaXOF+Lw+918TuTxtB85jd6+OxeU13Ly97OAebWX/5svXsb6xgaXFFfd9f+8Ih3T23WEd9aMGKKlHF3na/O78nmIFu7kIOcoSXCig04ucizcIc5ZVPtevi0IvQy6dG+j0jUW+Yw56vvf6zjDrpQihZ/KFXrRgvFWYtge7yLceAIwoGUrv3EHqdKfdBjoEC+OsxwVXKMHKljubkKDrSK3sovVoC/SF+UmMj43igcsXcPXqZUxPjGB0pIaFuRkszM9hbm7KJQdxKDAiHShiks7ey6NQLKDRpDJz2Nk8xMsvvYyvf/1lfPRj/xVf+8aruLW0iu2ohNEuqXAFR2PbeALfxJ/MT6BdvYR/s93Ft/a2MFps4Mf/9B/E3/07fxnNVh3f+NbL6HTzePjhRzBaK6HdyuGjH/3PeOlbL2N8YtwlM8lHdL5hG/koTgYio+n4Z50ERPtuCFqzcXzRaYOOMx+glPOfjsALwchBAaDvflmvbz7Q8zK9DmX5zQoAQ9AwSUcNIBnY8vl/cVKhghsH1aiELm2JH6lhZnoKCxPjeOzBB1CqFslTkevaFuCz+lyyckwBU8AUMAXOVgEDgGerp5VmCpgCpsB9ocCwAWA/84D7lCKgQv/PYXVtDdeu38T2Tt0BwL29vf4ZgAR+KEyQFnIhAEilyYVe6OcQABvUuKEF50mi7Qate9D7fW3SC/rvJAAowQpvsaWtvxSp9fhTT+H9v++9aLeO3NZPoIS9vX1ElIyjVsCLL13Hj//Bv42X6xFas/v4K9tb+Dv7BXxsqomfqRzg27kZfK11EdPrE8gVt5HrrqDY6iJ6cArfMzGGN3/Pc3jyzU/i8acfwvzsOEaLBRTyBRw1mtjZ38PijRsuU/XSyhZu3d7Ay9cW8cq129jc2kGz3cXGzr7bpkznCjbb8XbYfKGIqFCII+0oyUeOIGBM2SipDW1rjyP84mMx9ZezVS/hBwG75K/k652cpwJRYCFH0YC9yEbxfj/KzWWpaDs436UtyO4ww/hAwxwBnlIenVYT1VIBUxMjGHNbiSt44NIFPHj1ATz+0CXURqq4cHEeV69ewdTMGPJ5gqzxtuFvX9vAxrWbePGFl/CRj38KL9y4gVc3ttzZgPkWkK9WsVlqYbbZxTsrefzo9jK+O9fCv54ZxU81C8DKOMZHD/Av/++/i/c892Z0W1006m3kyyVEJaDb6KBYKOILX/gSPvfZz7szAF0SkGLeRSGWqyNxsiFx1h5DNfJFfl9H/bFUen5Jm4c0RMwS+SaBop73qO2+L19kXtJ9Xh/s/eHF5x8SmspnQwAyyxwWgo7y2aR5ywcL+X559h/BP7KtA4CFIlAuolitYG52FtMjVTz56MMoFGnM0icVhRLbGYBZ7Gf3mAKmgClgCpyvAgYAz1dvq80UMAVMgXtCgXMDgC4GqAdDcnlsbGy4LKxrG/t3RQASUKEswG7Lmfp0yxLh4lsIDrLQ9hn29QIAQwvk1woAcr0SfMifOUqI3pNtJAhM/773ve/GW77rTTg62Md4bQRbW0eYnKhge28fI6MFlHbL+MM/9tfxm1/4EqKpUTy2sY6frl7CY+s38fLVI3x2H/jZkctY2pjFYamF1uguKoct7LeBC7td4EIVVxZm8aYnHsazzzyORx69iijfxc0bi3jl26/glW/dxOraJpbX6Ny6JuoEmFqUjIOi6yi7b7xF10X69bKMUnQff3VyrR4Dp+jX2JkpCi4+ny+GaMe+HBe84/S9WL6EuSYZAObdtuLwlxtfvS2uXKuLRXQQktpJfeEM3u5YNIph7DORtrsO5Ck5Saflogcpzq9ULKBUKmCsCMzPzWL+wgwuXZzDk088ikceuep6uLy8jC/919/Ft166hpevLeHaxj664yOod1soU2BjgyL1DlEbfwPe33wV/81OA89utHFrdAf/64Ux/MeohIlXx/DUU3P497/405ibLKLVILgYoZvvIl/o4mCvgbHRUbz00qv46G9/zLWVzkGkjhBgLpar/fMUZdSq61MvWtLZSWwDlmom/YEhCUid5MNDR9g5X3LJWe7+OisASCXLemV/Q9F53BofOEzqdxoA9M3Bet7QttHRfy7xTA/Ok31rpTI6hTwKlTIuzM9jbnzMRQBGRfp7VNtl0e47+0mMlvEZSwKSUSi7zRQwBUwBU6CvgAFAcwZTwBQwBUyBgRU4bwDoconmI2xtb+PWrUUsr+0eA4D1+qGLqKIIQHfOlciqmhZd4ou+OW0EYBbwx6InbUsb2DAnfOA7AQAmRelokEIRTByNw9FW9J0B4A++/wfw9FNPoN1s4tsvXsO3v3UT3/d970JUBqJCG+1ODv/uFz+Cv/aT/xgoTWK02sWPFoEfv34Ds9VN3MIYvlSZx4dr4/hct4EbBKq6IxhvVDHRjHBU3kBjcxvj+QIeuHoFE5cvYK9Zx+rSGvY3d9xZfZRThFKC5imkLJdzUakUGBcV8ug6gkawLMZiDkgwNCEbFnuAj0FffPGOdQWg80WbtVMAXj/CNuAvhZQ0s03a9tyDW7xdk8+Xi8dTIQaABDfpPs7m7b6TnXIoUMbkbpwJmBKzFCl9MBC/bh6hEOXR7jRQyHcwPzuLSxcXXCTh2to6dtcXsdxq46A8gU63hsl8Fd3tTVQqbRSrwJtqh3h+v4TfgwM8tvwKOmPT+Ndjc/hgrobfbTcws9XEn/8LfxR/47//MZQLOXRbwO5eCy98+fOYmKjg0Tc8jvGxESwtbeAD//HXHfSr1Wpod5qujbQdmyEawyRtB7pvkHlAmkID8KSy0oY8AzU5z90vAPAkc6vz2V5GbPmd5xt6b6RcQbcYuQjASwsLuDA5gQcW5lGo0dZwiui1CMA0v7TrpoApYAqYAq+NAgYAXxvdrVZTwBQwBV7XCpwnAGx342iofL6A7Z0dLC4uYWltF2tra/0zACUAdNvbojtbFLNElGhIOAwAeFIYMExHSWvTMCMA9bbG0GsJP/gedw5bb5HOC3a6j0ANbdH8vvc9j2fe+EZ3Ut1/+OUP49/+61/Ae977bjz3/FvxXW99Cs1oHxs36vizf+Hv41tfWcb6pTIutJfwU4dtPNtYw418BZePClgcKeEjYyV8ol3Ei40atjsVlOolRNVNFJpdVNt5d17eIYDDVguFboSRfAmHRTo7L48oKjpw3em20Ow03fZACvTLIz5DjmAYbZHtf7ksvECLADaf39fb1ksJbvgrvhy/cSIAmEIA45y54a9WN4Z79CUBILenwxGABFM4MtElLIm3DRcIDubjrbIUFenOE4zi89Uo0pG28rYadRdNVaCOU1Rvs+VAYqFQxGG5hVyrgHJpDDu0hbrQQvlgA28pF/BUsYT35YA3rr+ErdEaxtdfxdLlB/A3xt6MV280ML5/iIkH6viZn/0neOrphxHlIrzy8go+9tHP4gMf+BW8+/m346/+xJ9HlI9w/fpt/PoHP+S2+1ImYDorkCIBKZoz6UueYSfvY5v5rsuxyDYN1TEI2JIAMOsfQ7Lep9un/5iiQWbaXOyL5kub/wZ5Jm1e5+t81h/PMezn/LpSKiOqlFAdqeHi3DwWJsYwMzaK0Zkxl4QHdgZgmtnsuilgCpgCpsBrpIABwNdIeKvWFDAFTIHXswLDBoAyAKlNWwR7AHDHAcBlLG/sOQBIZwC2my0wAOQtwBQB6Fv4suZ6IRhaRA6yuJT2lAv0tMV62vVh+Eka+OM6hwUAtVZpMJDu9wESeo8ic9z2TIJwh4cuM/S73/Mc3vzMMw4+fe4zX8GP/bm/jGY7h3d979vx/h/+frzxTQ/i2YeewH/60Kfw9/72P8PvNFoYH+viJxr7+EOFA2wfHmHqYBeT7Tw2J6fx5fEaPtUFPl8v4aX6CPbLDRQLJbfttl1vItdqoRLlUKX2dNrYL1ddEguX/DeXd9Cvm6OEJE235TWXL7iz/FxmXoJpPUFcH3NdNDrxFlliCe4anZsnBgUlxgjBFBeRlvrbXXKIH287DgKolAjBVocy4KpEPL2oRGp3NYoz/Lo7chTpR9pQZ/OICtT3sfj5TguddhN5QqZRwWVEaTZbOCpMothuoVqidCubWBhv4YnuAX6oE+HNBx2MHeax397D6NEWqsUy/s8rC/hnpVnkv7SJ7164gB/+S8/jL/6lP4Mbi4t44YWv42O//RV8+r98DtdefRE/+T//bfyFv/RH0Wp28I1vvIjf/q3/7CBnpVJxxxFUq1Ucks09GX7ZJhLwcYRgbMbjmki/H2QeSLtXRiXqCMCkOU2Dv0HnRdk/6Z9SK5/f6jaGAKrPH7PO0Xr+0GVJW/A2bo76iz9/4iQg7nuxiMpI1WX8XpiexUytimohj4UHFtAlwG9bgIfxsWVlmgKmgClgCpyBAqm/Ip5BHVaEKWAKmAKmwD2mwNABoPh06vYih/K5CLu7uy5z6vLWPlZWVtzrVqPpACBt/4yDheIswHpRqSGSXJDrn0MALKsZNdBKei5tMZ+1zkHu03WG2jBsABgCf1kAgIxAYwBI0X8EAd/09FP4wfe9x+XKWLy1gT/5p/4iXnxpEWMTUxiZGMPb3vUWPP/EI3j2Hc/if/unP4/f/K1vAKNlPN5ZwR+r7+H9URmH9TWs4QiXD2uoTxTx6ngLW/tj+NjoHD7fLmC5dYR1OjMuX8BoJ4cipaZFA91CF51u1Z3Y50icSxSRR84RvHiLOsUCRgQGKeEH3Unb1t35ee6wPHRz8RbCHkNzEND3C1v/rD/eMcznBJ7yt7t2yvMFPtFPJAKJ4WUvglGc+ccNd6yz56RRtxlHProoToqQBFrtVi9qMgI65d5WSpc1pBdFSAXEUYMtzAK5HSwU9/D00RreXyrhja0jTHQb2DvcRqNQBToX8PD+Ej534UH8g2INtxpbwEYdP/Cut+PH/9wfw/b+Gj7zhRfw8U+9gBvXtpDv5lCrtvGz/+r/wDve9ji6nS6+/vUX8dnP/I4DPxQFSBGAbq7IRf0t6LydVkZChsa/bzzRvUnzhQ9wpY2PEABMg2XDAoByPvW1QUJB+jmtf3KuS+uTb24LzWvSFjLCWP6hwUHBQh7VEcpcPYKFyRlMVUpAq4EHH7sKFMmnK3ETTzkO0+Z0OwMwTSG7bgqYAqaAKaAVGPJHkwluCpgCpoApcC8qcJ4A0G2TpEUh8tjf28fS0goWN/ccANze3j4GAGnLpwMEYruhXOzxAk++F/o5BAWz2DO0gJWRMFyOAcC7kyWkAQC5UHfr7F40Fp0fR2dBLszM4r/9w78flVoF+/sN/LWf+Af4jQ9/FuOTl7C5e4CxCq3TW3jXG5/Gfq2Ez37xa1g92EV+poCn91v4W9UyHlu9ie1oD1FzAu0oh055Cw8cdLA5OokP1B7EVzqH+FK+g02UkT8solMH6pUIrfEKqtsbLhEGQWtCYrkuZQ+llnbQ6XbQIPjH4IegnwOAHbfxNue2AfMWXH86D87h6nCbyMLh7qY8Iz09wr6aEsI3ALnQUW09QuYSZhyLAnOdixtLm4Djaz0o6PY0x7yUvpe61MNOnFAjAtqtDpqtNvJREaViGTPdJh7pNvBcoYU37q3jMerOwSGahSp2WkCts4xKsYSVhcfwU80qPrNfQNTcw+FMF9/12BvwhtIcvvjVL2Jpcw250ii63TIKuQ6uXK7gV37pX2JmouY0fPHFV3Dj+i1cvLiARqOJtfVVXL9+HUeNloOC5Hc6+y+BwhDYDgFA9uEssIruzTI+5B9AfH8M8fnGWQFAnju1b+h26P6mwbykNvuuDTK38pzC32UyFyqbwF+pVHLRxl2K9h0ZwRgBwIlpzNQqaB4e4JGnHnEA0M4AzPIpafeYAqaAKWAKvBYKGAB8LVS3Ok0BU8AUeJ0rMHQAyPq4PZTxC4IdR4dHuH170QHA1dVVbG5uOgDYbDYc+KEtwLSAa1A0kdhyRwvLpC1geuGZthD1Qg9hU9/CU0IBDSXP2h2ylB9aHEuoodvlixwcZJGdtEiX+qSVWSxGLnLs6KjhttqO1EbQbDWRz+dQrx+h1ergfe97Dk88cRXl4ih+/ud/C3/9b/0jRJU5dApl5Frr2O00MXHYwej0OLZzbew3DoGJETQODvH2Wgd/a2MP72hv49U8cAtFjEY5LLQ2UTvcxOr4G7FYBV7J5/BCJ4/Pt0t4BaOoo4pqt4zRzi7IA1sUvUbn2PX8+MglA8lh3B0hF6GFPJo5oN27r4QuSuignosBoANkPcYnkR2fQKcBoHsGHDGX5FXJAFBmFPaW0kte0g9RjLldP+Sp605fpBjIDrq0jZe+UyrgKB+Pz3wORUoE0qTotwidUgFd6nKrBdSbiEaayFNAZauAZqGCVrGIGtq40jnEpU4L31PaxpsOjvCwSyjSwWEH2G0dYTRfxFy9hG61jWvdbXxg4hH8y0YBjcokRupAu7iLUjnC+G4eB406DjtNTE3NoltvoH24gT/7p38E/+Dv/wRyTeDFF7/9/7P3JuCSXWW992/ttacaz9RzOjNJOqMQEhIJEPiAhEE/vM4oVwEBuXplUPHKjDKpF1BkuHyggCOKgIqIBkTGMIWEJBDISKZOz6fPVFV73ut73lWnOpWyztCddOeS7OrnPOecOrt27fqvvVf1+tX/ff9cc+13qTVqtNohO848g1oYcM3V1/L9m26zANC15crCb4t+L0ZJIZYS7JEWgcPn82rX3SjYHsxhwx8cDDvk1rpORp11o4Dv3mn23n6Sw+O92jy4kpNveJ8rzZO2T+uYkJT1zrtrzZdr6bLSPDR4nBbwLP8c1Qe9y29C8rPnS7sBRW2yTa1Z47ipDUwIss8yTjz7EZSBgyr7gTZrcvi1Xsgaf68cgPdTwOrhlQKVApUCD0MFKgD4MBz06iVXClQKVArcXwWONgDsR6NKRaQsqu99q8rSjHvuuYd7ZhdtD8CDBw9aACgLSin/NHk/HXYAANda4I7+faXfR/Uat7AdXeSvtJgdB9Hu73isdHzjFtmDbVcDEYMF+lqPH3bNrBccDPY5zpk5/HwWpAwn3w4/gSoI/BpxnGGMot2eoNNZtK6xJI3Qbo0LL9zBRY8+E60C9u0v+OUXvppvffd28AOcuoIyw9WaaCmlXpsmkWARz9BNFnAcw7N1wc8Xi2xOeyzlClX44MQs+YtsTFymyzqZV2dn6HFNzeHrYcCtscts5LCofFTpIFRLqRylc4xbklowpmnECcZxKbWLkd52ln6VFKWEh5hhrnafoR0GQQ/0OXM4+3OMlC7LNSqRHf2bDTYeOBeXQ0L6W4nDse/26zsbFUZSjguDKoSUyTUuWwp00Yj5L3NjMCHG+NQdxRbd41zV44Iy4dSyYBv7qM9BVngs1muUjoeTpfhqgYbucGPjkXy1zPh0lnO718StTePkOTpaoqYyYgkp8QK8oEbW6+LFXbZPh3zkr9/Nqacexz237+MjH/kn7t6zn8ZEk6zs8PhLL+YZlz+V71z7Pb74la/h+x7Si3H51dt5R3oEiiNQXofcxp3jK30QMepAGwfxB0nLAwfgekDXOFffavet5zoevTaHj3UlyDg87wzPL6M6rXYergUI15rbVtv3MHx1lWPHUXQW158t1TfGjnEQiFvUJZiZQNc9tk/N0EwyQhTbd5xKXnPQ9HuSrh6lczhX3PhtKwB4/zWs9lApUClQKfBwU6ACgA+3Ea9eb6VApUClwAOgwIMFAPMsZ9euXdy9f57Z2VkLALMkRUo/JQFWAKAs1jIBKUO3tRalR+IAXA3kDRaMKy1u1+MIuj/DdKwdgKNarLVQHwUIw4vvwd8GJXjjygbF5SYhHLLElv56Uj7b63UwJqfVbnLaaedw6imbOX7bFEmcEoTT/Mu/f43ffNWb6GYZBNPkeYyw5Sw2BEHbJrsKAMzKyLrFTC3hUTrl2UnJJd2YWq/HPlexa6JOM+sQ5j6N1BGTGoVfkjgONwUON4TwDbWR+dJhX+6wVBQ2zTaQwlfHReOy4EjObmHTcD1xCEqaMC6ZcskdjVvEdvjXA3juz3lyxI9dpn7Dff2WUZ/dZU2lSHZ3bhxK66ZyUcZB544Ff77jU+iCTCdkJBRlZgmip0K08qhlinrgssWHM1WP87JZzkgW2JSnSBTHYgFxOoFTNDFhSR70aMQ5hVtyzwbDR6JTuMVk3FU6lNaV6eGaHG1iAlWw6IUsRjFBEOKUOZO65OW/+hx+7UU/jTEZV/zrl7nuupu56urv0U1jHvf4x7B56wQ/8axncnB2jn+74t/xPLcP/ay72FinmJyH0stQSr8Ht2H38TiH3zC0GnbBjruG5b4BmDqc82P0GhqeD1ebG9e6jkfnt9VcgeMg4bBG6zkX13M8h6PL8HPeBwA62n6oJPdJya8Frgp8zycIA0IvxG03cALN8TMbmMShrjUbTj6O3BP/a7+HZwUA1zOq1TaVApUClQKVAsdSgQoAHku1q+eqFKgUqBR4iCjwYAHAIi/Yu3cvd+49eAgApnFiAaCUAJdZbhdtRxsArjWMA4fOelyARwPyDEOHlY51NQfgoK/ZWsd2tByAcvyDJvwD6DF4Tf3nHJTYObb8W+DfxGSLmZlJzj77LDZv2U6z5iLVenEvQvstFjoFP/Vzz+eOe3ZRhluIk57UmILAIbduS0nRJY5bYuSB8xnGLTi/VfD8uMcT5jukxmGPX4O0pHRjUqeHzgpamUegXZwgJ/MTbgy3cpfW3OBobgP2FYZOpujlLmnpYfxptAVSCcpIsIT0/+sn/Wq0LQs+UpCx1rn5QPx9cF7bcJOhNFzpbyi30HHIJbFXQnkkkVuccpLtsRx0UitcdN7v7Zl6JVlYEOqUDUXCVJpxvppmm4k4pVxiMyk1o3AKg5vEeHnMfrOVIDAEBnpljqtjNubwvWCCv940yZc7DWReKF0P5Xu4cUIrLaS5IItejlMEZKXB9VyKqMOpW6Z551tfwyUXnQaq4KN/96/cdOPdfO97d+G4Huc+cge1OvzMz/03Fhfn+exnP2PPTwGA/eLn+5ZUj7tuRiH3AJ4NQ7/hMf9hA4ArzXXj3Iaj5+B6wd56t1tr3hp3Daz0IcTAASh/F8grv/tugNeo4dV9Tt66la2NJnXfJ5huUTgFyvTnpwoAPhCzTbWPSoFKgUqBSoEHUoEKAD6Qalb7qhSoFKgUeJgocKwA4KAUeLC+FjAlpb+37+6X/8qXAJ5hACiLRAkBGb490A7AtYZ5Nbg2+tgjWayu9fwrLXAH968GCEfdeeNA1EqupsNZoI8CjlH306gD0C6obWqsOP5c2+vPBmc4ENZ8zj33bDZt2sgpp5yIgGI5BWTbKMr5j89/lWu+/X0+/6WruO0HO6E1Q5J2kTxe36ujlEeaSo1qjucrMlXgJiF5qfHClLP8Dk9LYy5JCjbnhnRhiYNNh1RDXQyFJaSesj3/dF7Q0tK7zyNyPGY9j9s9lxu0x02mxt4yYDZVOEYcYw6Zo8gEOqoU18T4ZU6ugv8yhMPnyXp1PpLzZD2PEd1tV04JOTnUr1BCP8R5a8iUxjUuPi6uYBBTkknprUrIVU4orzdz7DYT2uM4H05TEafli2zKOpxuAupZiZul5GVGRxsSR+MZD994RHmNpunRNkvg5Oyrt7mutoEv5C2u7SkWw4Aoj3BCTeBpsijql1X7HlGR4ccGNwzRvkt3bj8nzUzw1Mc9mosvOJ0nP+VS++HCX//VJzFljY0bN3PrD27gcZdewI8/63JuvPEmPv+fX6Ber1t3WFHky+WhfegjzjHpRTm4rQT4Rv++1nUmfx84+Ub3OTpm467vQfnw6LmzGqBb6zxbydV3LyC+V4dxrsPh+Wh9591a4TX9vRzJnDrqzpTfBfDKGNvk3+XfLQQMQvwwpN4IOWn7cZywYSNh4IGnyEyGdvrXbwUA1zOq1TaVApUClQKVAsdSgQoAHku1q+eqFKgUqBR4iCjwYADAwQJSgj9u3bnXBoDIQr3X6VoAmGWZdQDKQrcYceQcawA4PMzDi/Vht9Q4AHC0To/RBfHhAMDVFtNHstAeLNBXA4DDi/hhmDAAgFqH7N+/FwkDecQjTuGUU0/ilJNPRDkaX0r2VElRKL7+ze9x/Q238tGPf5LbbtuJ609SZJrMx5b6FialVm9S5Iq8AFOkNiRCRzFRI6SeBTiJYiFM2BR2+W/5Ik9OY7YXPXJJ/5V9FRJykUp8L4VpkJUhk2WEcUqUI30GM4xyWHDr3ONPc8Btc025wG7H4zblszcPyVKNtj3GSoxXopdDbFY6R9YCM0frPBrst1Ticur37LPWPkunpH9hP703dlM8AsIyQOcuZW4s+Mt1ast0J4KIDcblNDzOyRzOTFOOS7tMFBEeKXk6T6KbJG4Dp1C4ZUpJTuQ5RH7Itk5MICDYN8yqki86U/zZ1CbuMj5b9yUUoWHeSTGBlCNr8lzKjQVGhrhRgXYLCu0QpQnNMMBPenhZxOZNTZ7y1Et5xtOeBKXPnt0LdDuL+EHBM50FXQAAIABJREFU4574GKamJ7jlth9wxac/a51g0g9O4FBZSmlu37UqgCjP00MgahysG3azjgNWAwg/ut0A4h0JABx10tohW+6xudb3cefTavBv3Osbfo6Bw3iw3/Wez+vdbq3zf02H5jLA7c832o6xBL64rriFNWGjSeD5NGoh27du5oRtWwjDwJ6jAqxdt1YBwLUGofp7pUClQKVApcCDokAFAB8U2asnrRSoFKgU+OFW4MEAgIPeVwsLC9x05y7m5/t9ALtLnfsAQIGBZsiBM26hO6r+/VlYjnPUDC8wRwGg/D68AD5SiLbeM2jc/g8HAK4EocaBi8M5ptUA4CgAGS6p7oMM0TDnxJO2c/75j2TL5k02/RYjMAaibocrPvsVPvu5q7nyquuYXVwgbLZIEwdlQhzXUKqEtIwJG3WSpMDBo8xTfL8f1KHK2GZ/OmWDuHBZCrqc6M7y6HSJx9VqnNct2ZZHJEXCUl6Qly6B8kFLY8EmmSrJdIx2e3gqwZVxNyG5qpNrhz2O5gbX5zo34CYBgYUmzVybQOu59+1hebTPkfWO2yEA6AgtXQ45GSSekqMccQaWaE+ce1KKL73URFloa5jyDQ1PcVm34PjS8IgiZTrvYcoukaQFGxdHedSjDlEAUSB1wwFBWsMrlAWImZ+ySdWYC3Ou8z2+HjW5NmnwnbaWTWl2NaguuhRXpSHxxKnoUctd/MKjkHJiLyUqClJT0ggCwqKkWFokCBRpHvO4Cx7F0y5/ChdecBGO6rBt+0aa7dD2iZxf6HLdNddy1913sTC/SKvVol5v2h6k8iGEQCLpRTm4PgbOsuExHC6xH3aeDa6J4R6iw9fZAOKtFwAOf+AwDABHwdtKH5CsNC+u5fyzQSi2VL//NToHj5sz13MO3p95enj/awFAx+33dhzcBk5Agb4CeINmi7rn067V2LxxhuOP30atHlAUme0rilOFgKxnPKttKgUqBSoFKgWOvQIVADz2mlfPWClQKVAp8EOvwLEGgJIGLAsyRzt0ljrceMc9hwBgZ3HJLrwF/BVp//uDBQDHLeDHlQCOwq+jcUKsBo2OBACOA4GHCxeH97GWA3BYy0HYwmCca7U6Z521g9NPP5lWu20TWa07qnS5/vob+NJ/Xskn/unz7J6NSZSm9CWF12BKjyIXH1gAOiXKu/i1gCjOCdx6HwB6GhP59PwujpvSzj0o6uwPpFw3ZiaPOFnBWRqenCaclvUITERZZMSmsG4zpevoIsCVLwmJEOebjoidlJSCzUVD2tFhHIe9ocv1oce33JDvmYD9hcu81BaPua0Ffo7GeTRun0ZLibWDKQWU9gsdxXWpnMJ+16lP7BhS11BzS050Cs4zGecWCccXGWfEBW6ZQ5kQkbDolCTKwylDfHwmSpdUJ6Ti4isL/FwR2F6NGlzF9Y06V3olV2Ued2cN5h0POaZG5hDmHvNBl4ZyMZlAPkl3DlECjrMS7XqU6SJ+q0UnSfG1j5uV1HFwtKHb7RAUOZs2THH5ZU/g6U+/iMdc9CM28Vj2k6YQ9Ra55ZbbuPH7N7O4uIjvh9YNWBQlaZqhtQSDKOsIHIZgAy0HARPDkGz4ejjaAHAtx984p/LweXA4AHAY/o2mGA/2uV6wt97t1roO1gKAQvEGY2fPbcexpcAC/2QuCtttWkGNmWaTjTPTbDtxK54vTtcMT0vwTP/6rUqA1xqJ6u+VApUClQKVAsdagQoAHmvFq+erFKgUqBR4CChwLAGgXfTJu9WyIaPb7XLjnfewsDDP7IFZCwTTJLUQUFKApRQvE7gwdFtt4Xgki8q1nDEDx9rwMawE5I62u2ucG3Hg0DmSU3Hc/lbSerXXPKrhMNxyNCRJShjUcF2/X94tpd1FRhD6nPcjP8JZZ57OVLtGkmRo5eI4Llf8xzf427/9BFddfxMLiwlJ6TCxcQO9bIle2rPwB+URmpCiSOmbkxTG9F2ZXqDJshiV14jCnMDJqGeG3PHInIBMmvs7higvmTaGkym4hJQLVZfj6DCRdAl7KZ0gJqFOWkyiipDAKFwVo9wepZNgsiaeyqiZhECcgo7HnqDBTUGNu12XbyUOP9CKnY4PeWjda6WUNWsjpA1luniScKvlfgcvUxjpaOj0w0TUGuhhoL0FUJbQ3DuC8ruU8NZSjVO6RJ6yzxtIaEapyB1F6Rhb8SuXpivpqKX0PpTef4rU0eRFjbafc7yfcJ6KeXSZsCON2JD2S207TpOeyUjKDG0EvmkpqEZ8j5kyZO4UqUlwyoSZMmdCwbzvc21N893A4RvxBm5RHnOlh3YljKO0ff0akUJpw1zg4vg5edqljo+R0A9XE+cRoa9w84xCmkfKiYYmWurRrjX6ib6OQ5omOEVGyzPsOGUrv/6i53DJJRfSaNdR2iEtI/LUsHvPfq666hr27N5Ho1G3gNKOxHKITb88uLRfgz5y8gHF6HXxXz4kGBmT/iD1x0mcroPhWun6GgX88vvol93d8v2DnwdnwVoAcLSEd/C4UbA47OQdOBBl2354yr239c7B693ucOa10fnMXhOHAKBA4X7f0QH8k9/rrRbNWo2Z9gSbN21g63Fb0FotA0AtcT72EI72Iks5y/bKw3nB1baVApUClQKVAg9rBY72e9PDWtzqxVcKVApUCjxUFThmAFAKCovSLsLkJj/3ej1uvnvXIQC4tNgljiILiSikBNEhySVZtX8b57ZbycGy3vFaz0J0JVA2WBSPLrbX+9x2YTlSVje6r3Gvefh41nP8w8+z0rGtBiBWe/xaxy9BHN1uRKPesom/MrYCZSYmmpx73tmcceYZmDxnpt0gS3KiXs6n/u3zfOiv/pmbf7CLJeX3nVcOuIGUfRakZYH23D6cKR1UXhJon3ipRxB4tn9XKQDNU8Sla0GOLOX70Q5yHmmb1Wu/jEYnmS13rTUUJ9RzTjc9LunGnBflTLCPwjjExqenXBJxo5UuYe7g5zBfT/FMiVtKL70crTSh9vFLDy93uCEs+Ho95Gtemz1pnV7P0DU5hYRaBCFxuR9lFH6m8cqQQgUopOwyItU9W7a82m24RNMyhPK+4QrzYcp0z7cls0sBFE5OMyvQRtFxBbLlOBKQYjyESeaFJHFLXz0f32uwQ3c5TS/xaDPPOVHGpkRDoenqlK4T4cR13NLgCSKRKl/d7xForCswx/VCfIFmEuLiB9wR1q1D8mvG4eYcOsWM7Tko4yPFlq6SBOUClUsP0IKe18QNMoqyQ6h8io5ClS6J6VGf9tGFTxzHaEludl1SSQ+XXm+OJklzTM23Dk06S+ikyzmPOIGf/aln8MxnPpntx28gKnv2vHS0xy233Ml1136Hffv22vOoXgtJMwkC6bv/hgGg3Cfn8sDReh8QO8RyJA161fFb43/v4xx+4+a8BwIArnQtDx/D4HkG4PBIAeCoJuudx8ZpOYCkw8cvP8uxDT7AsT0Abe+/vvNPvgsADiUApB4yNTHJ1i2b2LZlM74rjtj+uGOOzfKqAoCH865ZbVspUClQKVApYP9vXslQKVApUClQKVApcLgKHHMAKIsq4RRFaRfut+7cbUuAJRF4aaFDtAwAxQF4OADwSBeQ63ncwwEArgT5hsHGuHNrtMRxFGBqVxyAGfVag06na51VjWaNc845m/POO9smbgr4Db0a83Nd/uHjn+L9H/oI+xci3LBJJzO2KX9eFDYR2vN9jFIUpaQGO2Izo+Zp8miJpLfECdu3sH37dq674bu2h9tc5uNIoq/Tb+kntxJ5PNal1vBigkhhCs186NCtl/g659xEcW7i8ji9wJYs4bg0plkmJKpkqQxJizomq7HYnqdmNF6hycqCQpWEGCayglZastD26OoaO92Q61y4ipxbjGaubFKWTbSKyLyMmrzO1GPRC4Wv2VJk1+mSl61VL+lRB6DwpnuZk8A4j0YuIR/Q83ILKetpSaEMi76D6yh8U9j047z0WVDiwoOzVcGFZcmlxS7ausdEGVHvKYjqZNRtX78kSHHjiNA4+EZTKIgdrJMxcHxCAWtFTsfX3F5zucbXXIXm5jxkMW9D0aChFzBFQWF77fUdwkpcicuvQkn6h4ydcMdel43NOsdt3sT80jx7Du6nGwU06g2iJKZWr9tB7vYivMAnjmK8IEDAqCNuvTxB5zGbp5v8+NMv4+d/9v/ltDOOw6iCLJPU6IC77rybb1z1LQ7OLhAENfu84xxvct/g3F/NAWsTi1e5jfKl0X2tBgCH3YH3FwCu50OFYfg3OK5Rh/R65tOVIN7hvncNtl8JAArkG4yRBYKee6j8V/4mDlzpBTgAgMdt28LWzZssAFSSji0gtwKARzos1eMqBSoFKgUqBY6yAhUAPMoCV7uvFKgUqBR4KCpwzACglLxJWZ4sqpYBYJqm3HJ3PwTkwP79LC50LBQclABLOWdapP8l4XK1BeTwong947WeBev/bQBwGNat5/hXgnsr6TMOBqzkEFypx9khNw7Szw/bV21hcZ7JyTaPfOR5nHXmDlzPse6/IGhy44338NGPf5q///in2HNwkaDdprTOP3EN5hTiMgsCC2kE7MhXvV7DlzCOZIE8OsB5Z53ELz77Zzh++3F88UtX89GPfoIld8oivz5c6n/Z3+R/TQpbulvaHngCFr0+PTMZDrn1CB5fr7GdgnPLlHOzHifGXRpFTO7mpK7C6TYppGQXgW0ljusQKIObpZRJwtxEm02poaZS9jUKbm163MAkV8Ztvh37eLnLhDKk9ZKun1Em4n6TnoI+LeOSyS+rAaTBNTUAf3Jt2e2lVBQmkzqpk9F1UxKvxCsVzVxemSISBlK46CwjcXPyhuIkrXh8L+cpccJpRUqr2MOS67GgXIrSoVaKZopcOUQ2bsUjcWIKJ7YBHM3Sw1UNul6LThByXVHjFi/lGh1xh8mJMo1TBGi3hnE9vHTRHmspX46yPT+NVoe4S9No4kRMghpd9HjGkx7Fc3726ezctZe///gn+do1uwhCCYPRtg+jAMC0kATXwvZy0+IyjHpMTE4SJ5Edk0AAbeBx6WMfy688/1lc9JiziOIIxyktELrt9p189atXszDfpVbvJ8cOHG8CjqTvn5T/yraDHoCjMGpwzR1OW4BR2Dc87ONceKPzwLjHr6cEePQYh/cz7m+D/n/j5pX1zkejp/SRPs6e6cvXwDCQlZ8HTr/B2Mk5Iv3/5MuCS0fRaDRo1EMmJybZtnUzWzZtxJNPCsTRK7bjY+SvqByA63m3rrapFKgUqBSoFBhWoAKA1flQKVApUClQKXDYChx1AHhoZXxfAChhIAL6br3zHubm59i/DABtAqcEgBS57eeW5WkfZwz1uFpp8Ti8iDychfd6AcvogvdYlgDf39dzuI8fBQcrPX7c/bZkd7kMUhbRxpR0ex0L/8477xx2nHkGvidllw6qKLnxprv5y7/5FB/9x88y382Z2LyJXhpLiz8Cx6EXJWgvsOeD9MQLPJ9SysRNgV+6xL0DnHXaJl7+kl/h/3ni46jXfP7u7z7Ha1/7ZuLmJvv8hQRHmJzSOsyk9FXW/4qwV5J5LqknpcPgZYXtK6cRAFAy6yuaymNGe2xSJSeUPc4oOpxVdNlOSn3Ro3QLUp0Sm8yWFTuEtl+gKTxSt0OzVPhkKF1Q0x6p0+LrQcjna4qroxZR7rOoNKmb4Dk9mvalTdBTbVxndl3XtAA0cSzZc3K5d51cD00TsKQjejrFQVMva9QlDEUckCYjyFISv0Y98DjX6/GU8gCPiRfY1Csg1hyUtF7PJ3EC8tLBNcoCNE1GqXJ8KbPMSwsbe0HA3lqDO50ad6aa2cTw1bqmY4z9krRhz/YIVDhSJmwK22vQHrMFstL1UGBg/7vcamUCqk3cKai7Kf/9px7PW37vJfSilC996Zv8nw9/hmuuuw6jNMrziPMMNwxIy8yyGzcpcMOQRCi0K+EOJToraDgO8fwSz7j8An71hc/m4h89h4WFgxYGOU7ALbfczbeu/g5z83ttmehwqatAP4FKAgOHS7AH89Qw/Duc624lgDfq7hv+ffg6PRIAOA68jQOAawHIYQC6rhN2ZKP7AwAHuxq4EQcp84PE30OBJcslwMMAcHJigka9xuTkJNs2b2LTxpm+U7jsl5JXAPBIRrN6TKVApUClQKXAsVCgAoDHQuXqOSoFKgUqBR5iChwTALjs/jsE0KSyqjR28XzbHfcwN3eQfcMAUPrEFdIDDLKs3wNwJXfM8MJx3CLycBbg44Z21FE46ga8v9BxJYfO/T3u0dey0v4Gx7/W863192E4OgwAJfij210izWIuuuhCLrzgfIJaSNSLaLUa3H3nLG/5o3fx75/9Gr0ioNQhYbvB/OIcYd3HNRmdKKE9MU2elSS9mLqUdRZ5P58z7nDuOafyP3/t53jqkx9vS8tvvfVOXvO6d/Lta24ibjRtWzxxvEn4hmAlYZNSFizfUye3qbS6dMjKkli2UQ4NXOrAYjGPNuIODIi1h+sVbFUFZ+YpJxeG492Yk/OSU9KIMF2ip1IWJWikrOHkAZ7bIywDykKTkBKahAlHkdYdZuuaL9DkSmeSm3pt4hjiRgcnzPDSkCJtoNzO6jOOOObkWpLAECl1XXYsFUaclyUqUKQqsT0Ka1mINk3bxzAjwhRdpmua07Xh0iLlsVHKxiImkYTjIsKTAyo3IM35JCxEei8aI+W9iobKCVRG5hgOqBo/cBp812/xPS/gdkoO5il5ljIfQK3wqJeBDSLJkPCREqNLPAyFs9yZ0aaDC/iUker/s6W7ZQ/HbWNycQ52OfOEJm967W/w2EsuIEtzvvj1m/jAn/8NX/jSlTh+A12rE8vcYdmNsgBwYnqGA50lorygUWvgFAZPyo7jFPJ5nvj4x/CK33o+Z+84yYIfSaZOM8NNN93Ol77yRavroJx0APwGbrMBbBotBz50DayR7TD8n/dxc9zwfgfgbyVAdyQAcPTkGgV94/4+DkA+WABw8CHM8JwzmLMFAA6DW+n5J+Mozs1BD8BGrU6zWWd6asoCwI0bpi0ANEWOsgEnx2Z5VTkAH2L/sapeTqVApUClwDFQ4Ni8Qx2DF1I9RaVApUClQKXAsVPgQQGAyy9PXD533Lmb2dlZ9u7bx+JiB+sAzDJiKaGUvmR5vwR4PQvTcaqtB1ytpvbDBQAOA7wj1fFe11/f1dX/3WFpaYHTz3gEF1/8GDZv3khRSLqt4e67d/Hhv7iCv/q7j9HNFKVXx63VSQT6mhzXVWiVEScFQa1JEqV4jkPd8+jMHiBwHS565Cm8+EW/xGWX/6gtNe5GGW9/5wf5sw9+DEe3ibzcAj0bAyJhDrKkl5JBQYLiTBTYVijcFNxcoR0P5Yb23CvyEr9IbOps5mmbNiuPdU1pHYICCk4rHLY4htNJ2VH0OLmMmSlS22uuSBP2BBM2ZMOWvesEnARtCrzCscEcpqHZk07xRW+KzwQ+t5KSSGouilbh2n6Hq56f2umXp9rXJBWwcowC2EvKokBbt2NGWBj8NGTJqTNXh8BdZKZY5MIGPCEqeKwA2TRnvoColEANg+MW+GmDvPRsCbZLh8DrYEJYdOvMUePbjs8eXedWVePOwuNgWpISgRejg4y8nKaROjRSZXsEdn1Doksb9BHkkoZcWy67lg8EjIWZUp3pOhpH3IVFSSdOaLXamKRHfGAPz/npy3jta1/Cxk0NitzlG9+8nnf86Z/x9atvQPl1csfFuC5ZkVN3PNKytB8oGNWHP47MJ1mKkjEuUsq0w49d/nhe/YoXc9Lxmwl8zWKng+cGfO4LX2b37t12XhqU/AqUk5J2KQMWN6ANmJCDFuOYjMVyuI89/53Vx2+0R+DohxgrAcDBnHh/HYBHCgDlcaNz4+C+I3n3WskBuJ75e3Acw1oMoO1gLGyQi+6XBcs4ypf0BPRdj5YAwOnpCgAeycBVj6kUqBSoFKgUeNAUqADggyZ99cSVApUClQI/vAocSwD4XxZzCu6+ay8HZg+wZ+9eFhb7PQClN6AAwNyWFkpUw70lwMMwcFj1+7OArADgvQocTqnvOGg4AH+D71lWEIY+z3jm05iZmbLpqnEkTrKS97//w7zvA1ewGEWUQQDS3y9LrTuvFvhkSY/SZHh+CI5Pd6HDRLtl3WzR3AHO3XE6r/vd5/GEx19sU4LF3XflN2/gN//Xm7jljlmC2jRlGPXdf0Zb95ok7moJBJBgEANJXGJ8Ra4NqpQwDIXvuBZWJVI2XMp2jn2M9KfLJeRC6mfzHF2UtLKcMnRxQs2kLjnDpDymyHhUErM9S+gR07FAThMiAbqGjiM9An2m0hp4XdrGsL+u+Y9GgyuY4PtpQJoYmkVGElqf44o34y4DQAFnRlJ0HftdnHT9/nQBBAIrDSZxWVQeulHyKN3jsXmPn1w8iCuAMpWU24zSKVCevE6HrDC4sj0BrtRMq5QlL+am0Oeb/gQ3OC1uzxs4WQ5pRllK+rKhdAV89WFr4QS4WYmXF7a4N/MgE+ENONLXMZeabOn1KIDQkJfiwCylWhhHOdRNm26+hBcoTCxAEtpewVve/FKe9ZOPQ6cl6ICvfO163vuBj/AfX/omeHXCVptuEkmyCX4YEvdi/CDE1Q5JGhNI2Xea4AYtuvP7qeucF/ziT/Frv/oLbNsi/QJ7tkz84HzElVd+gz179lCv1+2HE3JuS1mwzFMC/IbTZgflptaN6ThrZkisFRIycLgN5r3B/kedu6MfkgxOmJUcxqN/H4Z3w07D0flgpecZ7O9IS3nvz/w9AIDjegDK3wb9AAUAyuuREmABuBIUE/qBBYAzU9Ns2byRDdOTltmWeYYjCUZrAPgH6p2/cgA+UEpW+6kUqBSoFHj4KFABwIfPWFevtFKgUqBS4AFT4EEFgMA9O3ezd99+Dhyc4+D8It1ujyzPSNIEUwgQuDcEYbXF52j52+jCdT1OknGiruYAHN3+SJ9jtcF8oPa5VgnwOCAwfFwrPV4cZ6WUmxpjF9ZpkhKEgXVyxUmM9kLOP/8cfvRHH20b62eZ9Kpz+fS/fZU//N/v4PZdGW7gU0rT/tCnG/Xwfak5Le1XUfQsRPJrE5AU1MmJD+7i1JO28srf/W0ue+YFFElMM2yQZIbXv+U9vOcDf4cK2rSnZkjyHtrTdOOIslTU/AZ5nNGsBagiZ2G2S3OqTSqZwK7Cc10WlubxGn4/kCIvcUspRe2rkTvWO4gnTsDSIfEiPCOQzqFngyxyNuuScxw4zXG4JNnPtrhgOjNEjmIJTZlraqUhcGDJuKgwYopFq+E3axu4ItzG9XGNuagfNJLrAlcXBIWhsDkmGreEBV0Qas+CN10oNJ4FaToXd1tJqgyZO43jl2TGkKTQ8lMu8Rf56W6XHVHKI5ZK9ms4YCTExOD5Ch1IzXSGTlJ0rUbHcdntB9zsh9ygfG4qQnbnAZ3St4DEmAhdJtatKY7DEpfCuORGE3gFeZyicfDDmu2zGEsir9PX2un0yIsUx1UEjQZpYWwfP+U59v6QOsqR0I0EVUC71mB+79087SkX8r53vYWJ0OB4AXGS87Vvfpe3vu29XPmtG2hMbbHnjYQICawzZW5LkvutBhWe1n2XpOgvoSHREhO+4uUvfyHP/+WfpNFQzC/uo93azPdvvJWrv/Vter3IOi2DwEcpQ1FIOE0f9A0cgMMgy8K7FR2A/R6HznLK7OjjBtfbwFE4DOXGfQgy/PjDhXCjLsLh/Y+G/Awfx/D8MDz/Hs6cNXqs4xyQqwJwqRtfvg0f62BMBh9ECKQdAED5WQCgHwZICXC71WBmcpKtmzcyNdHuV/2KndhC7GOzvKoA4AP2X5pqR5UClQKVAg8bBY7NO9TDRs7qhVYKVApUCjw8FDgmAFCkvHeddh9h79m5k9179rGw1GPfwTmWlrrWuZSmsXUyJXl2n+1HQZ/d9fIicHjh+kABwMOBfIez8F3v2fVA7fNoAUBxnEkppGhfq9Xo9XrWKSVOziiKOOGU03n60x5Pq+XZstY0Udx82y5+55Vv45tXX4c7tfnecmFx3tiwjntPlkAXLKUK5bUISvC7B5l0e7zspS/gl1/wbHpugs4LWl6dW2/bx3Ne+HJu2TmH8XzCWkDcKwgaHt1kCVM6tBuTxEsxdV9TphHtdo1Wa4K77tppwyc820MuxfFdC6I1roU9RksZujgX5buDi/Suc4hcl7DIbTCGoOpeaUhNRk1ntFzD+cbjDFJ+pIg4KY2YzAucUhGZnI4Rt2ObUMJNygzlJAQ16Q3Y5l/1BP9k6uyLle1H5rvGuhyLosSXfniOZkkV+I62YR62jFmOQqBTmVhHY+I7uLlHgXxpakHKM8uDPH9hP6fmMUmhOECTQvr76YJSF9RLQ0vCPhyH0tN8s17nrkLxHVy+74TsMh5RJuXLDnWlKdzcOiJteLK4MEUfSVC1UFgUcqyTLysUjXqTXNyCpiBPY+tKLHopx5+wBT/U3HbHThxP+h4GKFfTiRfxBMoqbd2CQmZKleEUMQ0n54PvfjePv+QMPM+xbjx5vis+/01+93VvY89chtEtqHnkRYa0c8vz2F52EiIjYLe0zFfcoA5FlkIasXVriz95++u55OKziJN5fHfCplB/61vf5tvXXEfg+jQaNfIiwZXScLGKLt/GXmM2UUJu9+n2Z49VJkVxVo5CtWEXrcyFo3PcSnPe4DiOBAAOnIbDDsPBcQyeb/QDmIG7bvT+gQ6Dfa421z2QAHD4eQfHPgCzth+gBA8tw1oBgNKLtB7WmJxoMdVusX3LJlqtVn+0BP6LOXWF9631zt/r3a4CgOtVqtquUqBSoFKgUuDQ/zsqKSoFKgUqBSoFKgUOV4EHGwDu2b2bXbv3MrfQuQ8AlPAPAYBSEjp8WwsADharFQBc+UwY1mbUebTSo1YCiBLUIABQCJAf+BZmaEezsLBAo9ngcU+4lLPOOgnXMWRpAabrHDwWAAAgAElEQVTOq177J3zkY/+KG9SJfAFs1pfVp8TSB275IOT+wIVuIvArxC0y6tkiz7r8sbzuNS+hOVkjccXVFmBiw9985FO84vVvw5vYTE9SPBUUqTjEQPsORQ6+46NyQ9ZbpBE6vOLlv0pYC/nkP3+a2+/cyZ07dxE2m9TbEyz1euDU+wBQ7Gd9zGWPVUqJpeteIuWxeY4v3jbXs6EWWSmQL8E3CYYA34fj3YyL0ogfLSNOJqYhYDvK2ON1mU5nSJlmzoMZNc9xZcJttQafm5jmX3uwJ1UkZWjTeDOVUs8LtHYpEOKWkzlSXltYF6BXuBSuSydUZH5pgWkjarE59HhKuMizF2bZ3knYFxo6oUMR1YgkfZiYLYViY1Gj44ZcVYdra4avlMezkGbMFQUdpWwfROmoKH0QPVFDhRTWSddPIbblljJ+NnnFUOp+v7zOUo9AUnOzDE/lZNESrUbAOTvO4sef9UzqDY83vuUd7N7foTW1mVy0NXLtZ/hOHx5LT8bC5Pbx6cJBfu25z+X33vACW9abJontGZgZzVvf9md88C8/QZy7qEbbpj9nhZR0ShCwa8ujxUrZP2QZS/BdcQJm9Bb38uPPeAJveM3LOG7rJEXeH++5uQX+7dOfIeolhGFgoaItCZZzf4WbdQ/rfm/AcTf5u/Q6HOeqG3UADua14e9W5uWeg4P9Hy78k8cNX9sDAHhocbFcAjsO/g0eO86ROPy31d6Txh3v8H0DgLfe97VhaCk/DwNA1/cOlQMPHIADADg90ea4zRsPAUDbs9Mi/mNzqwDgsdG5epZKgUqBSoGHkgKVA/ChNJrVa6kUqBSoFDhGCjzYAPDA/v3cs2sPB+eX2Dt70AaByCJUwj8EAPaSvmtndIE7zjmy2uL3aDvpRhfSD9Tw3d/jthBiHX2s1tpmNQfh4DlkG2muL33SulJiumMHT37yE1CqoN1skCQF//Ef1/Fbr3wrBxdSC9kWVHyozE76Ago0EiAzWLyXeYrWIYEXsrB/J+efsZ0//qNX86hHns7C0hK1iSYmKSB3+Z8vfS2f+vy3SNwQQg9JedC5uM8SwkbNpsaSGXyliDsHuOSiR/LB9/0BjXrINVdfw7evu4lPX/E5brz1DqLM4PghqdO2gSFSZis5DwIDBQ7IsQrjUk4bI6ElpQAmH6UDjDj6jLgHUzpOhidt6hT4nmabr7jAJDwhXmBHtEBam8VdnMHkbVI/x+Rdwh4EYYia8bgiDfl4w+e2pE2v9ClVzFSZk/maInWoFRmRBx0vw81TJuMaRrdZErtkuYTKI84vazxVZzzZzLEhTzlQBPRMQRIssjHxbbBJKP0RCbjLa/CVWsjnXM2NyhCbFmWe45gSVyt8KaUspfxVHHTS/07UsZWx9ialvuJqk2tXpOoiumk8KRVPY9wyo64zTtg8xZOfdAmXPumJPOr8c3A9hze88R184EMfoz6xlVRJH0YpS05tD0bZZy5ZJ5Q0Qo/O3r1cdO55fPTv30qzUSdJIgt3cmO4a+cBXvG7b+Wa624k92ZwfU0vjayrUABgnsnY9HsUitMz7qW0mk3m9u9l02QTky7wipe+iBc872dRKkEpbaH2V778Da6/4Xt4AmKz3MIiKU1e6bYeACjuw3Fz27gPOmS70Tlu4BA80vlm+NqVfYwDgKPHshLwOxL4uNJjBvcfzrw06gCU1zMAgDLu4gAUJ+AgCVh6ANaCkKnJNjOTExYANpvNfriJ9KQ0/ev2WNwqAHgsVK6eo1KgUqBS4KGlwDF6i3poiVa9mkqBSoFKgYe7Ag82AJw7eNACwNm5RfYcmD0EAMUBqFG2d9vwbbWF8UMRAK51fq61QF4LAK70+MH9ay3EBUDY8jpxX4m7y/Ns6a84bJ70pCdx9tmnkKUJYRCyZ/cSv/6SN/LFr30HXWuLHYvEzw4VR0pPtgEA1NJ/SymbZNsIaiRLHUw6zxtf91J+5bk/iTEZhfSSk3LO1LB4MOWnfv6F3LJ7idSvUWjp4ZUTEtjQB+kzKGWfSoItipRmWPKaV76EX/yZp9hy1zxNmD3Y4+ZbbuPLX/8un/3Cldy+cw8d1bblrDZRV/UTaktxBFJQUOI7bYpSyk8ztPJQ4gXMBaRkGNK+gzFMccuSZqdOKl0M2w6P8Jc4P1vgUjJ2HIjY1OsxF8IB10ElmrrxcAKN8T2+YZq8d9MUd0WK9sGIqCXpvj6mJ30EDanjsRAmBHmPzd0GkbuRBbdHK9rF9lqDZ3gZP7/YQZmIH7g+zSigaTJid46NpUPqNbi93uKrgc+VhcutScA8DZvQ22KW0hSU4oC0eR3iOnQxpTjmHHJ3EWXHSlt4JO5KrVwL/MQLuOQkqFLRkl6CB2c56+TjePqTHsO5ZxzPJY99NFObNlAWEX4QcM11t/CcX3op+xYK3OaU7QuZuwVFklsAWNp+k4amlJofOMCmZpu/+OBruODCc21psYyN9AKsN0I++amv8PrXv5l7Zh3qrQaJKW2PQymRlnPW1651dxntEEu6tO/bXoBNX9OZ3cv5Zz2CP33HH7BjxzRpllvH5b69s1zx2c/R7cZ4XmAfUxb3BYD/5Xoa6gE4znk7gN3DEFB0HHX2rTQPHE0AOFrCOw4Ejpub15qzxv39SODhMOAb7HNcGbDcZ4Na3P48JXOUfAkQbNYbTE9NWAAoJcDi6hTtHe1Y4OweIwtgBQCP5KypHlMpUClQKfDwVqACgA/v8a9efaVApUClwBEp8GADwPm5ufsAwIWFJbtAHwDAtRyAg0XqSmBwdGF4RCINPWg14LYWjLu/zz3u8Ws955EAwLGgYgUXoZR/ymJanDaxhbXKAsBTTjmFyy67jMlWv1eeBD58/B+/zO+86g+Z7zmEkxMsJT2cUNrs9/8LMwCAdmEv5XsCfAScaY+l3bt47MXn8MEP/QEbNrSI454t55UQ2JrncfU3buG/v+Bl7FooaGzeQjddAiclMHWyIrWQSpvlXnLJIj9y9vH8xZ+/nY1TNZvwW2SZLVFutFrs2t/lLW/7M/7hHz9NWpu0bjaxA0lpq3IEIhkKVSDd73Tu2eAPows8x8UVl14u7qHc9tQLs5yluoPSLhNRiMkc5ryc3M9oknGB0VxsIh6X9dicJWQsEumYvGiQp9NsDRZpzk/yoRNn+FgAi7t7zHsKJ6wx1dPMhRleVif2MxrFEtPdBrtqm+jW5zm+dyu/Hja5ZGmJLUnCbO5zwHdoejlbcpeibHBnmPLNpscXAp+bs4BuV0CYb+Gs0I9ampI7JYmTIkcnAM7mAhvPhp90iHDt+AsAzinzAk8AoEBB45AExv4upb/Z4iKXXXoRf/zWV7J52qPMIvxWg87SPH7goXWT577gFfzLFV+nPrOVQmkyCwD7jj3Hk35+EoiiKRa7uFnB/37z8/nlX/oZInF3qhLP9UhsOq/mt3/rNXz8k1fjhgFaHKimJC0EFPZTncX5KMw5L0pc38cT2pMlRAdn2dhu8Bu/+iJ+86U/QZwKzLX1znz+S1/mO9d/j40btxAn0sOxXwI8zn3W/0P/qh2UuQ8uo0NtLof6XdqnsD0m5bj6wTor3QbPZ8vvl29rzQXj9rWaA3AtACj7s9B3ZG4YnosP55iOBAIO738lB+ChQBDtHHL/iQtQyrMn2xMWAG6YmrQOQGkHIM7WCgAejXerap+VApUClQKVAg+kAhUAfCDVrPZVKVApUCnwMFHgwQaAC/PztgfggYML1gE4AICDEJAova/DZhT0DS9Sxy0813KwHe4w/7ABwHGvby3X3/Bj1tJPGuWLq0a2EwegwFuBEo997GO56KIL8W3vPEVnKeFNb/3/+NBffxKvvQFV95mPFqhJ4IMABAmvkH827OFeaCKL9yDJ8KMuv/XyX+F5L3oWQT2g1+tS0zVKrWzQxMf+/rP89qv/kFS3Kes1jJOidILKaxQ2SVrhGheyFF0s8bM/8UT+5O2vtscssLGUnpOCmdyQL3/t27z1j/+Cq679PmWzhWsUuhSg1e9TaJyyDwCVoe40SFRMqhJ0qfAzF1U6FNpQ+pKQ28PNJP22SRoE9rj8ZAknSWx4BkFI6Iec6eU8LZ3lCd05NsQ5PeOw6GJ78zWLgLCY5H3b6ny0hM5Bl04rZHvmcnewQLs3Te6X1NQC9U7IXfUZWpOLXJbcwm+XJa3ZjP1GMR8GHJ9lTJmUnf4Ed+lt/EPQY6dS3Gkc5gqNm7vUrNMxo9QZWTSB8jSlWyLIU9lIEXFRipuyIDU+WgCgUqR5boGQlAmLe1dASqwyan6dPEooox5nnLyNN7zy13jqpY+mzHsUQYBa3q92Grzv/f/AG//wfZhwglJ7ZFr6KUpYh2OPIyskYAS8tCRd7PBb/+NyXv2a3yItpA+isX0ABQA6SvOZz3yRV73qfba3aG1mhsSRlgKJhTzi+JQiYF041h0aSa9RVVL3faK5gzS0w6POOpMPf+C1zGyYWo45cfj+zbfw7//+GSanNhJFCb7w7REAN+76kvtWmzuG564BBFwPEBt1AB4OcBsAPLnGBo9bqafg8LEM//xAAsCBjut53StBz2Gd5WcLe8X9J/ZQR1kAKO5k2wtSwfTkFBtmpg4BQM/37BxUlQAf7jtjtX2lQKVApUClwLFWoAKAx1rx6vkqBSoFKgUeAgo82ABwaXFxLAC0Pb3W0QNwuFR13MJxLYB1uEP4wwoA1wIDK/19Tf2WSxwF+slC25bPOQ7PeMYzOOmk7ag8J/Bdrr32dl768tdx/c27Cadm6CJJtSm1vGYX5hbkLqcAWwBiXVPSw0vjLnU5c+tG3vuuN3LSjo0gYE1gm/EhMBSZ4p1//CHe9qd/gT95HEt5RlCXauIuFE3yPOv3ocMj73WZbsDvvOw5vOB5P0lUCPYzFgBKP7D5pZTf/J3f59/+8yqM2yDxwF1O/VWFAD0s/DMam55bp0VPRSROjGcgyDzEFJY6Bakk93oNGlGEZzLSwCVTLm5c4pQFeVCS6YBaUqKcmIkw51I8fnoJdsSzpHoPd/k1dL7I6XHIzsY2/mh6A/+au+ieouaX9Mr9TERb6DQVjjdHKHDQneHidsTr4x/QSmM6WQ0jKcFhwoQqWcrqfCqo89lAc0cyaV19qYS5OAa3BM8ocpWTuCW6lKRaD6fUNhXBwiJXkF1GkieERWCdVDJime2T6OB7rljDSJIEV8aqUPjKo4ilB2DMI88+gT97zx+xbesUc3lOvSaaSa89nyuv/D4vfslr2bMQ49WbpOSErif2UATx5UbyjBUN5dM9MMfP/djZvPd97yDJCrSnidKUMPBJ05yDB5f4jRf/IVde/S38ySliAYBpRrPdIFpawnc9gsLDOIooT9CB9CoElaWU3S7TrSZ/+gcv46lPe2LfjacVu/fu54rPfJZOJ0a7Pu46YmIHUGolMDiutHZw3zjANjxnyXU3zgW33nltcL0OPkgZnkPlvgEQHJ1b1zq+AcRca95Z6TgPBwKOA7DDmgvss+etdqxbOQzD/lyFsQBwZnqSjdNT1gHoelLe3geAVQnwes+iartKgUqBSoFKgQdDgQoAPhiqV89ZKVApUCnwQ67AUQeAK1SxDRZ4naUlWwIsDsDZhUXm5xdJ09SWAJdZTpJn9ymFG+cAlCEYLDhHh2NNgHWY4/d/GwAcd/iH6/BbyZ00KA9cVSIlISOaVIIVJCBCknsDn1/8hZ+1TivihKAW8rcf+QyveNVbUeEUpe+xkEiAh4+OApuaK6WSNsTBuvXk535hsLju1NIcz3rKxbz3XW/GeDlJkRG4AVL/q8LChle85jXv4M8//M80Zo6nW+akUprqS1JtgziOrSOs7jfozs1xwuYm73vX63jMBacR5VIWnFEPPbLUcOXXv8P/+I1XMdspcPwmsQuhJLmK4025xJmxjjdJlhU3nC7q9LJFwqaLBJb4ZSBNAsm19ObLSVXIpInxsgXcekgvlfAOV4qHcVsBJD3qJqY0DvNM4jpNHq0jfoy9XMxBNi1FHCi79Go5J6Ztrqxv4y1TU9y5WOLnCS23oNcJIKzR8aQsNuXMsMlL53o8zezlhrTDtN+ipTzmy4IvNGr8Z32aWzLDrcUizWILqcotwKuVklmsKLXElxgKY/C9lDyV0l6oB3WMccgECgYesfR2zAXclqR5ghd61m2pl11Wc/PzTDXa1ikX+IEt4+3NH6DuprztLf+Ln/mJy+g6Cu1I8EuKpwN27e3xC7/0Eq678U6C5oS0G7TngJQUi8tPyq7lZzeznw7w9CeexJ9/6D1kkqrsQJoVBEFIXiQox+UP3vyXfODDfwNBm0y7JKbAr7mk4iw20KROlMY4njgMHZQcv4ScRDEqy3nxcy/nDW/4bVue7jgl3SjjC1+8ku/fdAutiQl7/4AB9rOs702xHgRbrwbohh3Mg3ls+HobOPxGr+lhADe8/QMN3IYdgeOg3DCgHHVjr2v+WD74cfse1WYtWDhwMt5H7+WyX5mb5BMFzxMHYGi/y1vTzNQ0kxMttm7cyNZNM303s4yplvYD9rOJ/u0or7KqHoCH+UZcbV4pUClQKVApcLTfmiqFKwUqBSoFKgUeigocMwA4vIAy96ZZ9rpd7t65i/2z88x3uhw8OG+BjaSuplFsXT/jHDKDxfLwYm9cmVoFAO89a8fBgcEifRgCDus9SNFccfEtEMzxSHMZqX6vM1lQP/eXf54sK3HFWeXVePUb3s37P/wJ6lObLVzqJEs0WiFOXrMgSSCSlG/KuAtEkT5vEggiZbUmOsBvv+QXedlLX2BLQKXc1JOS016K3xCzmc/vv/H/8OG/+hdKr4WcNYmT49VdQuNZoGxKh0bQZOnALCdsbfNP//BeTjq+jbSO01KmbMSF5/P633sP7//gxwhaG8mVQ2KTb6U0ObOFqnEpIQIhjhxHkRG6NRbm99BsSMiIwKe2dZnheWKlI1UxnvTHixIbZhJ1YwI/pDSSniuQMyfRJT4+zaxBnEGqu5waRJzvwc/Ec5y133DH1Cy+s0Ar2sJfTp7G37gw2zlIozFDN87YVLTYK8nZrS4vrit+/Y79LJV7WAxm2ODAbKj5dFDnk2qSO7IWntANHZEb8dMN+IZBSxLzMsgSsJVIua3vESexTeoVkJrHGaH2bV9Ek2b4oUckILPdoDBF34XXaLCwuMSU1yYXt6MpCYMa8cIiTT/n0ot38KEPvJ3ShTROLax1HIHBimc+64Vce8Pt1NqTpBLAkktZsWsdWVLy7coB92J0VvKsy3fw7ve83Qau5EWO5wY2LCRJI+ss/MQ/fZXffeWb6GUhxqtTuobcyW0icJqlNMs6WSnwcDnytcxtj0MJjEk6PS57/Gn8xYffhe8ZTC69JAO++tVv8Y1rrqY52aYoTD/x2Ha6VDYtuVye68TRupZBcK35awDgRrdbr0Nu2CE97hqW63s4dGRwvQ8+UFmp9Hewr5WOY6V5d3T7Yefh8GMG89F6w1DksYd6/S33JLT3eRL8sewAVNLa0rMlwOIElM02zGyg3Wpw/JYtbNowZfcxAID9xo8VAHwo/r+nek2VApUClQIPBQWO8mdTDwWJqtdQKVApUClQKTCqwIMNAPMs466772HPvlkOLi5x4MBBWzpoTEGepNYdth4AuNJCtQKAqwPAQ+vb5UXzqOtmLUeRpOE6SuCMsaWksmA/5eQT+YlnPZ08L9GFwJWA5zzvFXzm81fTnNlKN08wrvRrK/FNw/Zsk3ANgTJFkSEFpRIAIgtxk5bUnR7vf9fv8dSnXExelmgBaomAGlBuTpZ7vPNP/5I/efdfYfw2Tj20vedSIyEgfn9RX4CnffJul20b6nzsb/+U00/dQJoU9jjkucQv+OznvIzPf/l6gvZm64SzacJFilS1RpI06zfIMkPoKpw8RacRJ524lV5vgT279tKa2EwnKZFX4QSK2OS4Th9mBo6m2+3RaDSsGymR89tvkaiMsEzYmKV4pMy7EOPTKOuc3U74jbs1J7t7CNU91LMW1wdn8BHf4yO1WUw5RUjGTF4jihTHtTPeFC9xRnYHaXIAM3ExX8kj/k0XfKcWckAHmNSl2fNpZR4HGr1l4NeH8gJfpdR3cBO3X61eI00yW0rdCH1UmZF0O7iqZLLZYtv27dx2+x1004SgXiMWt6QnbkCDm4hb0LdJuq7rY+XszXLcBo8vff6faTZcup0ermfwgoZ96ic/7Vf4/q070WGduCyoBTXSKME4/WASgWxhCb2D8/zCs87nne/+IykOts/huaHUbNtAEq0LbrzpAM97/m9wz94I/Cb4msSk9lwTbOeljs1zRnr5KShkrHFt2Xcep5x1cou/+av3s2mj1JRngOY737mRr3zjawR1AblyPPcCQFVKYnJfPSkxPVIAONB/tAR4eC5cj8NuLQA4uN6HQeM4KDf8vjE8164EKGX7AZRbDRaOKz2W7dcLAIdf3zgAKEm/g33Z8nTftyXAUhYstw0b7gWAG2cm+70Cpdx7YP0bQMCjvMqqHIDV/80qBSoFKgUqBQ5XgaP81nS4h1NtXylQKVApUCnww6DAMQeAQ64Ku5A0xjoAd+89wP65efbvn7UAUJbPAgAltfNwAOCow6QCgIcHAEfP2fUAQIyDUQ6SCCyhGo+58NE84fEXk+eF8BbiVHP5M36J7968xwLAxaSLW1PkJqZetmz5sOOq+wJAGyJRYDLYMqn5xEfezemnbmaxG+H5NW695S52nHIiyk0pjccHP/jPvO73/5igvRHdqDEXd2z5qM77yZ+5AChcfGCqYfjAe97ERY9+hDT0Iy8iwlqNXmJ4+o89l+tv2k1jajsLUYwb5JRpTC1wSQuDGzbpdmNCx/D/s3cecHaVZf7/nn5umTstk15IkFACAYGAEMrSRRR7WXtBsbu6iGtZXHXFtmtXwIaKq39XXbsoCoTeAwYIJQmQPpnJ1NtOP//P8965eB1nMimYIJzLZ5hy72nPOee9eb/393t+euxzwPQi73vv2/GDUf7vZ7/l/oc2MjAa4rS148UhfqqRz+VEYEgiIRnSw87QVZ3EIu0HLr4l6ckV8oFYiE0CJ0fZNlRPRNvzWaqVeE4Q8OKhTUyzh9nqdnJN0sWnunUGazmKYZVA08kZeV7kJnxs20bKuW2MuEVuc2byqyDHLV5JWXDt/AjD9ghWtZ15I7PYXtraAICpWHmb0jVBsOqvyoodh2KzNjANnZyZUitvxzEjjjlmKcuXPYv5+83jf/7fL7np9pWEuonhumi2o0JB7DDBsG2CWFJtdUpugZH+jczo1Pntr37IwlndhJGHpsXYTpH+wTrPf8lbeXTzdiLNJLY0ZT2uV2qkogqVpN4oJq8b1AYGeeurT+WTn/6wInCeH7N1y3ZKnQUc18K2UwLf5IUvPI/Va7eBWUDP2dQCH2lpKI0cLQGSxGiWQp8KQNuaXCcGsR/R0xZzxXcv4dAls0njhDhKeGz9Jq6+fgWaKEM1e0IAqBR0u6AA3BlF33j41wRlO3qfmQoAtsK5iYDiVB+sTKbQay6n4PskacZNQNhUG7Yex84CwPHLtAaayHO62WhLIF9i7xX1Xy6XU2OC/K27u/txBeC0rnbV+09gfQYA/xH+9ZLtY1aBrAJZBZ7eFcgA4NP7/GdHn1Ugq0BWgd2qwN8dAD4+w5xk99JU9QAUBaCkdfb1bX8cAIoFeCoAOH6t42Fh8/mpQNbOFm9H63mitrGz+zLZ6ybbj93Z96mOSRSATQAoCkCxb59+2ikc+cxDlQor75gMDEeccfareGxzBad9GvVYAIwHZozriQUzVgBQLMBxEmLokuwrybwRkZ9y4H6d/OanlzCtw6Hq+wyPBPz3f3+Ng56xmCVLF3L00Udy8y3reMvbL6ASgJ5zGPFr2AUXgkZKcSjpv6muetyZSYX/vOjdvOJlZ6rAiyCs4ubzBInOqae/ioc3jGAXpzNUrWPnQtIwUGEPhuUSayahH6JFHnYa8q9veDHvfe9bsKyUO+5axU23rOKqFXewcVs/W/q3k2gOjptT/ejqAhRtC8PUqdVruDkHzYvR3ZTESFU/wjh2sQwL06qRaiPUEockbmOeqCirAzyfTXQ4ESvjDr5k57kNl4UVg41GiNWR8OnY57z+rdyrwS+mL+IXcY2g2kYt6aKatwiMUagPYyU6tlMiiaqNy0ggrlI9iS25AR/lZ7EER75YnW3CoE6bq3PA/rM4+qgDOe205TzzkMPItbl8/wdX8tkvfp2Bqk9qOwoAhnFIDglbkAAPOTYoOjn80e3M7Db50fe/ziEL56rEYTk/ttvGdTet5l3v+yh9Ix6a6RA5oIKkY3WlEUuYa5JixdIDMeHii97GK195Ng88+Aj33/cQt956B696zT+z5NAFaFqEbeY59/nns+qBjQS4GDkHXz5UkJCHOFWhH7J3mikQGwX5bN1Q1vOoHtLu+Fx++Vc57thFEEmIdMzW3j6u/NNVRImPbuYfB4Ci9hN1YsMM31AAGpq+R7dzqyJ3IlvuVPfnzgDAnRkzJ/sQZioAONH+tQLBiSzQk9mipypkc7km8FPfDf3xJGAZB8T6KxCwaQPu7OykrZhXFuDuzlLjVpAegKIEbH38nWdZmQJwqrObPZ9VIKtAVoGsAuMr8Hd+a8oKnlUgq0BWgawCT8UK7GsAKJMtmVD3bR96HAAKRBILsF+r7xIAnEytolBGU920hydxVyHaVMqeJ2q//mquOsmxTrStiQBB60R6qnKNB4Ci3jzj9FM54vBDFAB0bYOt26q84KVv4ZGNFcxCu7LVevEIVk7DrOSUclCSZUV9Iz0ATdNQSa9hEODXEo5cMpurfnkpRupjOg5rH+3n+ee+CkN3OGjpYs5+9pnk8tP5wlcu49GNW1WfuFDCJWyDJEobdj+xtyYaWhCS1Id56xtfwn989O3CIPH8UXKFAnUfXvLyd3D9bQ+S75xNIAEkbogWRy+ZZKkAACAASURBVESeh5troxZEqh9dXC+T12O+9fmLOPvs5ep6FZ9xtQZ3r1rNLSsf4IabbuKhNZvY1jdIrq1DwUMMA92yCJNA2aU1rUJbUkRPCozo4BsCzWIcUQsGPmFnASoage0wlxqnp9t5ZRKQC2y+VEr4QeAwL5hBnx5xUGmEL1XLFKNhrq528NXuRWyP6nQKZCRlpCBrzlHwElJtmOHcKMWgQ53ihgJw7GwrRWfjZ8OvEdTrTOtoZ+6sHpYddSjPPeckDjl4IcW2HK5AWwweWrONF7ziPIaqEbHlEBuyvpScbhJJYIpuE4UJepxSNGNKrs8fr/wxM9oLpCLzFFhm5bj0mz/n01/8NmUfcsUSgRngVevknLyymccCYjUN3fOZVmjjXW97NR1dFlf9fgUPP/AQj6xbx89+9iOWLz+IujeMbXXw4pe8g3vu30A11NFdm0TYjikqTAkUkXwXsQDrCKsTpaal6eiS5FwLKLl1vnv51znhWfuLVFBZxrdt61cAMIjqGFZhUgC4MwrAv/nH/CT3bqtKbjKANtG9OhUAHD8+jbcCN9c5Xn04GTQc//rxY8747U01/k01fk40tss6m0pA+VBBFLcyBjRCiho/53KusgJ3dXdTLOSYO2MGXZ1tKhhG3pNUg0CB4VkIyFRvAdnzWQWyCmQVyCqwjyqQAcB9VPhss1kFsgpkFfhHrsDeBoDjbWbyu0yoJQRk28Agvb19j/cA9Kq1nQaAO4J/GQBsXKG7AgCnmpg/PtEX9ZRSeWmqB6BYW086cTnHLDsc3w/J2boCgK949Xt4YN12jHw7qZXgp2UMJ8Isl0gkgMNsACgFAGXCrukEvk/o6xx2wDT+8POvY2o+bqGo+rk973mvZlvvMLFrMa1nBvPmLmDDps1s276dME2w8zmVYitBDwIALNNCT3QSL0QPq5yw7BC+cckn6WpzCaNqQ/GjObz/A5/lih9fqdKKnWIbNTNATxKiuq/CP3zp/2db4FdwCPjsxy/kpS8+DcuICf0aaWJiWQ5D5ZD7Vt/Pbbes4o/X3MCmviG2DdcwcgU0xyWIgkZytVOmWO1A8wtUbR/NGqJNNGRRkXKSRzc9OuIIP+9SCRLaou28Xo84VSvwx66Urw94BOYc4jjizW6d10RVfq6X+YPfyRp7OnZYVb0SRTUnujRdvK+ahmdFVM2QYuyMAcBmD0DVvE0BOXl0aBFzZ03n2KMP559OPJJDlxzIrFmdGAJZIzn3ondzeWjtVs554RupRSZGoYCfhkSSuKsZIi5E1w3iMCWp+3Q4cNDCTq789fcVXA1Cgat5arWYD/77F/nfX15DZObBtEhsn6Dm49o5Yk1T/fXEvWsEId35PHMWzGF0ZIANjz6GITkeacIvfv4DDl86hzQtk2rtvOxl7+bPD2yiIokmjqHUlogNWyzqmq4CSkQBKA37ElEFIgpAndALac9VueJ7l3HMkfs1LMBhwuZNvVx17dVESYBmuApWNxKrZd8EiTdq11QU7uj9Yfx9NplibmdUersDAMf3GNwRAByvQJxKyTfRWL+zwHNX3lPHKwabdl+BgE2rr8C/Zkq5fBf4J1bgrmndSgE4u6fnrxSAGQDclTOQvTarQFaBrAJZBfZFBTIAuC+qnm0zq0BWgawC/+AV2JsA8G/68ck7V4rq+7etf5De7QNs3brtcQtwBgB37+LaFQvwZArAXQGAEgISS3ZEmhJF0VgPwGPwvJCCozMwFPLSV76L+x7sxSi0E2o+uhsTxCPk/OnKKpnqqfouPdgs01AA0Pc8tDTH7E74yff/i8WLekgN6eGm8YIXvo2HH9pA1RJTL+iGhIaIldho9BJME0JJFFYpp1HDBpia6CE4aYyjV7n0K5/j9FOWUq+XlerQdgr85KfXcuGHP4OPg2Hn6NcC7BS1P3EEpi2WzxgjqpF6o5x5+nI++IG3c8DCHvTYU+mx0AjAkH0Z7qtx34MP8durb+OKn/6G1CmCk2N4dIRSRwdJfRArzuMbOTwnJR9V6fBCfMOmv+BghxEd9TphsUTs2Xj1jRxQGuVkdzq+0c3PRnoZtubSVqvzardMKRfxm7LOqnyOmXFAUBc1ngSdiD01VUm6QaqjaQZOqhOYgm4lrKIBrQSuKbWkQrrwvOOO4rnPPZ2jn3kA8+d0EsW+6qdo2a5al/TB8zydT33mUr71/V+g2+0klkVkiBU2VspC1VdNhYvoWFEMtSEueOereP973yjRudRqVQrFNu6+Zx3vfM9HuX/dNjpmzGdgdAQj3wjlEPCmWSaJrpGGETlNwwwjQsMiiQNc0yKs1pg1rZMfXvF19t+/HcMYpVxt5yUvO58H1m4jxELPmfj4iNxPlH8S9iFQUTd1ZVWOglgBQFu3SMOUjkKF/7nimxx68BzSKFJW5Mce3cQ1N1ynrMOpJq+eHACqfnI7eLTeZxPBwCaQG98nb2fvz6kUgE0A2LQay+/N3nzjl20FgH8zlo87xvHKvR0p+SY7lvEAcaIyTgQZWwGgWH7lNQL9BAY2vwQAyld7Z8fjAFB6AKrLP7MA794bT7ZUVoGsAlkFsgrs1QpkAHCvljvbWFaBrAJZBZ4aFdjXAFCmx9u3D9Hbt53tQ8MKAFYrFQUlatWKsv2Nn/xOpIbZ1wrA8RPRqSbezatnZyfyu3K17co6d6QKnGqbzWOWZM1avY7tOFQqFQ5feihnP/tU/CAmZ2rUfHj16/6Fm257CKc0nXJYxW7TqfoDtEUzFPhLFAAUiBhhiHJHtGWR/GyT0zy+/OkP8NyzjiWKPRLT4k3nf5yrr7mbtLObOPAIfY+84zTghWnih6Gyi6JSPSOSOMIWa2qYktd1vOFezn32KXzx8x/CsVJcx6JeqzNaSTnv7R/mzlXrSA0J41DJEKp3mGAxy3BJwliFiaS+h2GO8KbXvYJzzzqJpQcuwlHBEGIrTdAtA2844cFHH+WKn/6B//erPxAaYsM1ELjd3tVBUh4hSFK0UgnJ423DJh0awsiZVNxIKdEKIdQjE1vL46XDGMUK00OTDn0ajyYe1dSlIw5ZbMf0xj5DSTuDeo2Z8SCpsT/DwQCxGWCJ/djOE8YG6ahHl2YR5nWiJCISQCd98OIExzQIq1VlhX3eict4/vPO5DlnPQtiH82ISWR/NQvLsXnogc1cf/Od/NeXvkF/JaTQOYORap3E1JWSUyNSEDAOYtVH0Eh89pvZzqVf/RgHL54LRky9HmK7BS7+zGV8/Rs/ArOElSvhiV3bCbANi8iPGpZMFd6R4pg6Qb1GbBkK4hUMl9rAEMsOP4Tvffe/6J5mEMaDPLbJ4CUvewP9IzGRnDVbJzESBapFmuhIT0exbxty3ehEQUgaxEwrdTE6OMzBi1wu/+5lzJvTSRyGWLrOypWruOOuexqWdQn6GAOAcrQCUpvWX6UAnCQAY/y9NZkScLz1VpYbr3jb0X2qUm3HEnknel2r4q8V8LW2AZjM/jt+X5rrn8oePNWxt65nV8ay5v43AaCCfnojBKSZAGw7jVRwx3bI5/O0dXRSKuaZM3M6HaWCEv41RiJVaHXtNn6eajTcs+ezHoB7Vr9s6awCWQWyCjwdK/B3fmt6OpY0O+asAlkFsgo89Suw1wCgmoWO1bPlHUvmV9sHhtmyrZ+R0YoCgCNDg0pVU62VlcpoPABsTmgnmlzv7IR7d8/sjtQqzXXKa3Zl4rq7+9K6vYnW0VT17Gj9OwMAWyf0fwsGdBzHUuCvra2NgYEBDli8Py94/vOUKi/2AwWK3nfBJ/nhT64i3z6H0TAENyI1A5x6vgH+xP6rfJSiPJPwCRGHaQRBHZeUC97+Ot73jpcSRSOklstXv/ULPvvf3ydwi+IbJo0jivk8tWpNqX2EFIkFWBRjRhqjyXoNg0g2EoY40kePkIs/8a+89EXPxtASvFoZN1/il7+7kX/76H8zOBoS2LYK7pDQCFEV6rLeMFHqsKIk2g6sZ+6MHo45YgmnLj+GebO66Z4xjSDyGR4dpW9jH7+/9npuXfUg5VAySUws08E1TbxKWQVV+KGEUsg2TPJtJeq1Kq6k6PoC0kLa7SLVER8sh8DWMRyNYGSIDsuibuYxghpRUMUtdVPxNAoSVuIPk6ajOKWFjFSGsMT6moYqibjguGhih41TBTFT26QWR1htBVU3LYoxo1Sl7XY4Os9YOI8XPPc0Zk1rp2d6J5Zt4fkBj25Yzx03Pcj1t97Ghu2DpG6OXEc35aqAUVulOJuahK8Y6DFogY9OjX//4Lt5/eufRyJhMEjoi8Ptdz/E+z5wMQ+u3cz0mfPp6x+kTWqBLKOjJxqJ7JcuadEqCYQwCdGshKQe02kVqfUPcN5rX87H/uN8TDcliEb5/YoHOf9tF4DViZeYqj+k5Ziqv6SGhSO2cD0l0iJiuU5IcHWTgm4z2DfAOaccwKWXfRk3b6o+j3IvXHfdjay+bw25XIFYCx+HfHK9NscmfWysU9f0TjymGi8mG9emGu92FgA2d3E8vGv9IGMiGNlcf+sh7goAnOq4pypd6/61wsym5VfeR0T1J/vZDACRdcqHFqVSiVJnNx1tRWbPmk4hZ6k+kA0reKzGi8cB4FQ7sofPZwBwDwuYLZ5VIKtAVoGnYQV28p8YT8PKZIecVSCrQFaBrAKTVmCfA8A0ZWB4hC29/QyPlOkVEDg0pBSA9WqVSCDOmC1t/CTzyQQAmxN/+f5UAoDjrYHNY2s22Y9jsdcJqAuUomZ4eJjpM6Zx7rnn0tVVIqx65Aou377853zs4q/hpUUVEpHYCakVYXuWAoDSoa4BSxrWU6Wmkr+HEWYS85yTj+Gyr/w7hlFDtx1W3reZ897ybzy4YYC2UonUkJ5rmgoekQULbp56vYZh2ySh31D4BRG67VKv1CgYKXbsccji2Vz04fdx3NGHYZkJcaxRrid89bLv890r/pe+0ZRcsQimSaUmqcA2uqEpdWqpVMQb1jCl152eMrO7RHupwOy5sxQA7B8YIChXePCRR9HcAm6hjUrdwxWLc5riVyrMntfDjOnTWbv2EYZHquRLHcSIKk160pn42ihFO0/sJcSagUeC7RogKcIpVKOYA2b1MDrUx7aqh1nowYwsTEnWpUJi5NT9IxBWrI2imhNVpk1CrVymq1hg+szZSpW4bsMmMBw0zVTKS+mHJ2DVJMa1YOG8GXR3lZRi0wtDNvduY2T7EFU/RHdzCFPEspX92bXFriyqTAGdFfKWBGt4nHzCUXzm4g/S3VUQaSWJpvHY+m184tNf5Zob76TqQWfPLIbLVZXUKn325AIRCCjZ0LrqAygarVgBOzmuQOCzpuMkPpd88dM8+6yjVACJqAsv+uQ3+eol38PKTyPUHVJLVyrCVFlzDQw/wrBNUlOjXC1jmwYduQKV7YNYmsH5rzmFj/7H+wmjBMfRGRwpKwC4Zs1jtJc6FMB83A4rARJjij9tzPrbSFae/DEegI0f03ZWSTzZFqZavjXFdyIV9URqQ3ldc7l9DQAnek8YrwA0pC2AWMZNE9uylXLTdVza29vp7J72OAB0baF/6pMHojBEN235ca88MgC4V8qcbSSrQFaBrAJPqQpkAPApdTqzg8kqkFUgq8DeqcC+BoBJnDBcrqgk4IGhUbb1b2d4aFj1c/NqNaW6ap1wNqsykSqw9bm/V/V2pFhptQHvqbJlV/Z/sm09kQrAVjjQtNQ11t9I7m1OsKvVKqalc/bZZ7N48SL0MEbTDe5/cAPnvfVC1qwfRs93oBUsRv0yRYEyKnpTOI9AmUSlqiqQCriGTVz3mNtV4H+++3kOXNyt4E89MPjwRV/kez+4kkJnB5FpMFSrYOcELKXkTIMkjBq9+IgRDiMqu1CzRDCIlYS4WoQWjHLCcUfx0Q+9h0ULZpFEAZbr0ts/wNcv+w4/+fmNDI9UcAsdeLEoxcAtONQDCQ6J0eMO9FR6x3lYRorvexSKecLIxwsCHHJoponjunheHdvSSP0a3ugQixftx5vOfw0L58/ktpvu5LrrbqB3e4XNA1Xs9hlEmk1dG1IWWLECC1uqBxJGYmKlCaaQ03KZU59zMnNmd/Hbn/6WvpGEsNiBbVnk4oCRpIzrFFQ/RsfO4ehQL2+nIwfTu9s58VnLOOH4ZxFFFpde9j1WrV6L4ZQw8kVqQUKkB5haqvoeamlIGPoKzHlhoBKNHS2vrJICZf1I6h0ry7SAtDhqJCjbhgRreJx12vGc/6ZXcuThB6uAmDAKGRj2+eql3+P7P/oZRq6EnxikptiLHXw/EMcuUZSgIz3cxHitESWxChjRBPKlJjYhtYGNvPick/mvT36E6T0lojhWCszXveXD3Hrn/ViFaUSGSWKhAlgM3VTXgZPEhEmCncvh+R622KTFPl6t0dPRwRc/9U6effbJ1LwQ2zHp7e/nt7/7A9Wah2256GMXq7r3nyAA2HqvTaXgm2qc2FMA+DjQHKdq3pnxdyp1YvPDkqmOYWefb91XUQCqvp9jvf+a41NTDSj9/zo6Oujq6qazvU0pAG1TBgmhzZrqc6lLcNDObnwPX5cBwD0sYLZ4VoGsAlkFnoYVyADg0/CkZ4ecVSCrQFaBPa3AvgaAokqq1j02bemlf2CE/oFBBgcHlQJDQiDSFgA4XqHSBG67a4/bndpNpNjZEezbGyBwRwBwT4+xWePmNloVQ7JugTIChWRiLa+V3mp1r8oJJ5zAsccuQzJmJXDCC2Pe/d6P8esrb4VcB2kuRzWsYxtj/3xp9kpLxIb5l4eKWAgSjKjORf/2Vt7w+nMwJMlDt7njzjW85z3/yaNbtoCo60Tpli8q8JRGPq4h+wSWnhL4AU6+SCXQMBybxK+TM1LMyCcJazz32Sfzple/jMMPW0AuL8nAobomf/mLG/jJz37Nxs3STy+HF+sYOUFOYhmNMDQLXYBBHGKLNdarK6thnEiYiUXiOSqAw9Y1yiPbKThi0YX958/kvNe/gjOecxrtRYv1azfx8Jq1rFy1lu/95EoGPYNqbGC1MRaGIi36DDTpLZhqmLqEniSYlTIvfcEZvO2dr+I73/4hP/7lNQzVDNo6uknSmFiXgBOXei1WPRDF8ltwYs454zhO+6dncuDC/Tj4wP2JAoPrVtzEt77zv9x6z2piu0Bd2u4VdKIwICe2YU2jWq1gWqbq91gWy7TWjSEHKD0bY+n3J7bfBC2J1HlIojr7zZ3OOWedwItfcCaHHfIMwjDBMHUeXruR//nxNfzghz+i7EXkOjsRvWHZq+HmcvhBQMEwG6rOMQAo15LAPQmcEad3GuqkwRDtOZ9vf+1TnHbyMkI/UvbNP119M++84GJGqzF6vp1IamZBzati267ynDvEeBJq4uRU+JBrmRgCN+sVlh50ID/87ifp7CoRRAmmbfLgmjX8+je/U8qxwJfE6r9crQIA5SH3wc5agCdT2DXvgKkA4M6OL5ONkePv5/H23VissGM99MYrmyf6YKZ5/M3vO7t/uzNOjV+mue9Ss9YvGZsEBMp92UwFVgEgogDs7KC7s53Zs2ZgqU8JpB+kTiIWeEN0p3vnkQHAvVPnbCtZBbIKZBV4KlUgA4BPpbOZHUtWgawCWQX2UgX2NQAUxYUofNZv3kpv3yADQ8Ns3z6gJuOB76sJmUxSmzbg8RBwogl0a+l2RoWyK6WezLL3REO4Pdmn5rK7O/keX9NmPy1ZrwCB5vmQ3w3DUsm9MrFuwgLp3bh48WJOOukkprUXiaIY17X5yU+v5v0f/DSVyMUsdVBXsbpJI4E2ldZboqIaa8A/dhACuqzExhsdZvmyA/n85y5k/4U9BIEsZ/Llr/2Ir1z2bUYCsDumkRi2gkNxVFdKNNdyIAkllUMpAAPNJZRefmmEJf3nRAYWBehxnTNOPo7zz3sZxx5zBIi1kxS/mnLlH1bw+yuv45771tI3UFF9/BIJVxBFmdhd8zmCOFRKxzAMcGyLSGzH0qOvFpBEPgXHJAkqzJvZxcnLj+a0U5Zz9lknqj52lmkS+aKoc/jxz67kM1/5Nuu3VdCcNgyxLvt1FVJhpZDTTBJf1Ek2qYCK4e289MzlXHLpx7j7gYe57Lv/x69/foNKvI1yNuieCuyIYwlEsPArI8yaVuC8172EV778bOZMKyAqXDFcJ1HCrbeu4tqbb+fKa25kk9jxQ10p23RNrJMCUCyqXhU35yilZ+I3+qtFfqjCVtJQ1HWC8RLyeYejjjyY009ZxnPPPp2u9gK2ZeDHCXfd8wC/uXIFP/jhVYxUyhQ7uxoVNyzqoa+AjVxnecNU10+SiprLVOm9ElQiLQIMyXfxIoJ6P296zfP4+EXvxhRVpib9FC0uuOAT/OBnf8TOtZOYOULpH2gl+IEoMV30VIBqqIKGNN1W16/YnYtGSm2ol39919v54IWvxfMCDMtUITBXr1jB7bffyaw5c5VCUfbjcVjXgq6bADBueX6ie3oile7eVABO1K9vsg9aZP/H7++O2jC0KqJ3ZTzb1fF7/DjXtADLdalc6QJ1DVP1/ZMvCfqwbYdSqY3OzhLTujqZM2smDQFgrFLEhQNiSAjI7u75ri2XAcBdq1f26qwCWQWyCmQV+LvnU2UlziqQVSCrQFaBp2IF9jkAFONnqrFh81a29A4wODxCf/+gUlJJo/40CRUIkMn5jmxnzXMzfkK6NwHgRDBydyHcrlxrTzR8HL++8QCweS5kH+XcjQWNqvMjILBWr1AoFDjxxBM57NADGR2p0NlepG/bCOed/yFuuuMhct3TGan7UBAII9kfqQr+aPYAlFm6BMSIxVIPTeqjFdrskI/9+9t47SufiyE9vTBZt7WfT1z8Bf50ze14aY7UymG6DlEa4Pt1Ck6eeMza6YeiBOug6nk4dooW+2qib+sCshqKwGcetpiXvfQclh9/BLNmdqFHsh8GDz2wjtvuuJs/3/swK+99mL7+EYJYo1YT+6hLxfeU6kx61OUdAW2jiC4OI6Cjvcj8mT0cuP98Tj5xGUcvW8r0nm4sS8MQ5aSmseq+B7nrnge5/Ac/ZX3vEImep+ZLerGB5uoYtkZcr9NuOkT1UAWhxJYF23p57rnHcelXL1KW4PtXb+DjX/4uN972ZxX0UbN0LNtVwFSpoIyUuD7C4oWzOeuMf+I5px7Jkc88VIHXIAgxTIvRisefrrmehx5ey023r2Hjxi3qOOt+LLkgWJahehxatgSijKk/o5BCzlEKwK6uNg45cH+eddwRHHbYwSw7colSeoZBxNBwlVvvvocf/PhKbrxtJUFg4+RdvChS4EXsuJqkQJsWURTiGKJ0VMZwBXNE/Sg/6UmsYA31MkcefgCf+eT7WXroIrxaBdMpcusdqznvze9le13HUdZinVCs4BIaEgfoqY6lW0pNGMv1Zzg4lkVYG8FJ6syf0cbl3/gyiw+aqQCkZdls29bPlVf9kb5t2+me1q2Uicq+PvZohoDIrwIAlUJuNz6e35sAcKJxc7zdvznuNtWC458fP1a1QsU9Hf92Zvwer0xsKhaVelJCgMbswGJdF+VfMxG4WCzS1dnG9GndzJ45XV1XCi6bhlKHqjacGQDclbei7LVZBbIKZBXIKrAXK7Ab/8TYi3uXbSqrQFaBrAJZBZ6UFdjnAFDUWbrBhk29bFJBIBX6tw9Sq9VUHyaS4HEAOFEYyERFHa9geSILvyMF4FMRAEotmwBQfm4qAKWmcrwSAiIpwGL9lefFZuf5NUZHRzn22GNZftIJWDo4ktya6PzmN7fxLxd+glpqodkuVQFx4rZLlMhNpbAqlZHARV0jST0ILazExK/0c/zRC/ncxR9gyeJnENYj4pLB3Ssf5HOf/TY33Xw/htNObOl4aUCuzVVpvZqkDos9VTeJDIdYpYv4mJrss4khpDGOVV+91K8wo6fImWecwKmnPosjD1lKT0+7UvSJLXjrtu3cc8+DbNo6yPoNvaxf30+QJPQNDpCq1NCEnKkjnQ1n9nQzc/4sFi6Yy4LZ3Ryw/yIWLZoHWkSUiq1VAjD6uG/1Q/z8d39i5X1rWL9lALfYoUI4JB1YCw3MNouIAH90mP2mzVLKtRE/YnvdoxT4nHnaYXzrko9hSU/DNMcfb72PS775Y2649kbitunKriuJyJ5fpZhzSII6teFBero7OeHIgzjr2SdzzLFH0DOji0LeVecjqPvUqx733reW9Rs2sureR6nVY9auW08UR6RaRLVeRVhJe6mEYxnMmz2L2bNncOCB89l//0UcsmT/RidHAWxxzO233c2Nt93Lz6+8mke2bCcybHJum1qfHwbo0jdQQLCo/yJR5UmadoIuFmNJX45jdLE9y1rDgCjwWbJoOhd95F2cdPwxqIxlw2TbQJl//beL+f0fb8TtnkOqiaowJUpDTDtVFuXYl96EDmGaqmsg1UwsSa32RrGTCh9635t56xtfTqDVVb9AXTe57rrrWb36QdJYo9hWpF6vo1uyN41Haw/AJgCcKgRkPOAar7CbygI8FSCbavnmmDWRErAVDraqsJv3fuv31jH2yQQA5ZpqHqOo/+SDCRUGYtsIAJzWXVIAcEZPdyN0KPqLAlDOXWYBfiLfPbN1ZRXIKpBVIKvAE1mBDAA+kdXM1pVVIKtAVoGnSQX2OQBUIMTgsY2b2dq/naHhMn3bB5TtzhdFklj0ouhxwDT+tDQnm5OBuaZqZTIlymTLT3b6n0wAcKJjmsx2tytKnNbXSv2aib9Sk6YaqKm6ieMEUyxzzfRTSWlNYsqVMtOnT+fY445j6ZIDFKyRc6ppBf71A5/iJ7/8E20dPVQt6TEXYesCfSLVhN9yLJUqbEqCrOdhGA55u4BfG0YLB3j9Pz+PD7z3HeRtE0+v0l7s4qrf38Gll/yQB9Zspm+0ip7P4ZbaqFQ98rZFGHiqV52kzspMPwrqFPI2nlj9BDwm0k8uJmdp+LURCnmL/ebN4txTTlQqtgMXL2Degp6xATxcAAAAIABJREFUxOOEMIzZ2ttPb/8gfhgyUi4re6rsv/T7y1kWPV2ddE+fxrSebhxTYKYokqBSDXhs/QYeefRRVqy4j9vv/jNr1m/GKJTAdqlUa6r3pQAK2Y5o18LqCEXd4rSTT+PBNY+yoa+PWhqT83yec/JSLv/OxarfXoLYfS1uuOkeLvzox9nQJ7ZaHcN1KHtVBT/aiwWCSpXAr9Oux5TaCzzr+GUcfdQSlh11GM9YOJ+CY2CQKkuzZds8+ugWZWfeum0bNd/DNHVq9RqmqdFWbFPwbFr3NLq7uuiZ3kWsQl0Stmyu8PBDD/PAA2u4ZsVNPLhmPX0jNaxiSQWH1APp+Ziq/nqxhMmkEiyTkIYJju0Qxp6Cc7pZQK41K41J/TJ6MMJB+8/jPf/yRl547mnUq9J70cC0bD73xe/ztW/9GC+0CAXQSe9ETSdJI5IkVAElKmNalIVJhG21k6Y2oyMDOEaF5csWc8kXPsGs7hLlUNKtbfr6hvnNb36jtuPYjX6IyvIuBPQvpOxvf5brbQePiQDg7r71TAQDlQ1WQc6GlG2i8Wuiv01kAx7fL/CJBoBTwcyJ6tK6780xqXW8Enu9kihrqN6VOTevVLc56QFYKtHdnmPG9B513arlpUa6plSnoh7cW5OrzAK8u1d9tlxWgawCWQWevhXYW+9RT98KZ0eeVSCrQFaBp2AF9ioAnLB+CWmisX7TZvoGBxkcGqG3rx8vkDCJADuNFQwSCNiccE6k8JsMcMkkfbKJahNo7ej5qey1uwoQd+cSmmofWo9jdwHgVIB0R5P9pkpQ1tEEhvI36eM4f8E8nnvOmUohJgo63XC49/71XHDhxdy/+hHsrhl4vkCWRuiDyKgMea30kjNkfQaRhCrIJF6CJbxROnMpH7nwHbzuVS/A94YxNBvLLHD9dXdwyTf+H7fd8yDD1ZBS9wzKYYxtS6++mCQSi6tM6lNlHzUNA7/RfrBhZUbDMsRanBLLNefVmV6wmD9vLkuXHsySJfsxf+4MZs+exbRp7bSV2jCtBlRpKoXUP8aU/XMsDEIl1moMj1TZtLWfzVt7eWxDP3++5z6lJtu8tU7Z8wk1HbutCJaJF/gksa96A4Y6FNOI6qaNnP+aN1Bon8YVP/sF1SjClbThzZt5ztnL+fY3PwGJLIdSvAn0+PwXL+OSy3/LqOdjFop4mqYUb6Zmqn5nSRDixr66t1zHUnZICek46oiDWbRgJvPnzmLe7Jnq3OSkn6CoMwWOqPMsosoICebVBa6F8pzByHCVodEq6x7bwNa+flY/sJ27V/6Zhx95hKrvE4qF2M1jSspvGJAaDlEcKCutnG+lnBOVnwSdGAaRhLSkNnauA6/mq16Nab2fow+dx3ve9lrOOPcM6tUKlikpwS433Hwnb3rbhwn1DkbrKUZOoGwjBVrs2UlLj8kwjsmLuJAitlGkv/cx9l9Y5FOfeC/PPu14pQbzVahxxMqVq7jrrruUwlW+ZEwSNZl835ePiVTHrePBRACwVfUn92vz99a/t4L+5vG1gsTmz02FYetrWre/K7XZWQA4Hvo1t9dq/W0qKS3daKg0Rc1nGioJWxSm+VyOzvYOutssZs6cqRKBm8EhDSngWAz5rhzAHrw2A4B7ULxs0awCWQWyCjxNK5ABwKfpic8OO6tAVoGsAntSgScLANy0tZe+gQEGhkbY1r+dat2nVvcVAAzDhgqwFQA2QddUAC4DgI2rY2cUgLuiKGyd5AtEkEm1PFp/Fjgi/eeWLz+GI5YerFJp01SIi8lPf3Y1n/jEZxmqmkoJlohF2LJUHz1JfxZlmeoLaBr40nhOZuVxohShWlhm0bxp/OdFF3LccYeik6iEWy01WHH9Hfz4Z3/g91ddp4IwtGIn9bFkXgkD8AJP7aeoAf3ARzMtdLHuylqUbC3C0qT/v8AokYilJHGoEmc7Snlmz+xh0X7zWLDfXNXHr6vNxrIt8q6rbIWyrjhqXLPSI642UmOkWmNzbz/rHtvIYxu2sG3bAOVyTT2vWS6pBKjoBpEk6Y79a05DyFOifm/TIma4Bt/75mV87FNf4JpbV5Lr7CE1TLTtmzjz9GP5zjcuRsdH10zKFZ9iKc+6Rzfxof+4hGtvvIXUzZPaOeoSniKg0zQUAHQQBaelUnm9agVdS+go5uhuLzBn9gwOPXA+PT3TmDGjh1whh22Zqh+ehL/IIwhjpe4cGSrj+R5b+wbpGxhm9cNr2bxlG0PVgHrdV/0cTVH0JQ2yoknvQ3VhikItIR5L+zak/5+kuMZiNxdFoPRVlF6DEYY0bAzLHLfsEN7xlpdzxqknEGgR5dEqnR3t3HzLfXzmv77O9bevwilNJ0g0pSKV3m4K1Gk6jmurnn6iOjVtS1m/Yw+VGG2nNd7yphfy3n95XaPPoMAjQ+OBB9Zxxx13MDw8TD6fV2ORXOcCjSqVyp4Mv3u87J4CwFbo1mo/Hv/31h1ttmJowv7mc3vaemF3AGDr2NZUADZBoDxnanpDpalr6ny7Tl6pYAUAtreVmN7hMmPGDHUuVS2bs6kMAO7xtZmtIKtAVoGsAlkF/r4VyADg37e+2dqzCmQVyCrwlKzAkwUA9vZvZ1tfP9uHhukfHGKkXG2kb8Z/sQA3J3uttt6pJo1TWYAnO6lTAbNWtczOArbdvYD2hgKwdd+mOvbxcKAVBDQBoKhpBIJh2LQVc5zznNMotRfJuTkCP8T3Ur70pcv4/vevUuq3igCXfAEvirEFDqlEVomfTQglpQEDS7eVKq+z4DI60MvhSw7mgx98PSctPwYtleRZsTrCyrsf5te/vZZf/eYqNo1GKthCElylD14DPIkSTHiQjqbLuuV3TQFAAT/CIjVJno5DsAqN+AmBgXFIEobq+XzOpZjPUbTAdmxyuTyO6ygAqHraBYE6/qAWM1qtUKn5+HFMJKuJNQUgRUnmC32SfRJwKLbSRPahASAFqWpxQlTu42MXvptjlh3BS159Hr5RwhN0p5kU6ts48/Rj+PY3PkUSVrEMh3K5Tr5QQDd1rrl+Fe+98CNs7Bsl19FDxUvI5QrEUagCPFzLVHWRGkjojqgOLTSCek39bOtVCoUipbYijkpRtdQ5lO+GpjM4XFNqqWqtQhBGDAyPEms6XhCT6gapJKlKuqryWWtKJSjXTyxSReWyFHuvmI01VTc5MYYENwiLTWIMbCK/ipUGSq115inP4hUvfx5Llx6gYFw98NANiz+vWsNXvvoDfv+nG3A7evAE3Opi9ZawEkfVVb7kXMmuCMRrXKMJmh/gJB4vPucU/u2CN7JgwUzqfohmWZRHRrjxxltZu3at2p6ESEh/UnnI76Jy3ZePyQBgc5+aUK/1g5LxSr+J9n+iPn6t62pCwFYFYOsyu1OTqcby1mNqhY6tlt/mWCwfSMj+CtpXcdG6hu065HNFBQBdx1EAcEZnTgHA9vb2xirHZlOpSobee1OrTAG4O1dMtkxWgawCWQWe3hXYe+9ST+86Z0efVSCrQFaBp1QF9j0AFLiisX1wiE1btioAODg8ytDIKH4gIQgNi2JTySfFnwjqjZ88jp+MTgW1dgWAtQK/qRSIT8TFsrcBYOvxjQed8txEqqEmCJBzJRNsmYArpZRm4fs1DjpwESeedDzFQp44iBRM2ryxly9/8X/58S9/hV5sp4qBnwhcKxDWPSxdI0rrmJaL54W4VoHIDylIj0AVElPnpBMO4Lw3vJIzTnmWsoeaYnMNU3r7Rrjl5ju4/CcrWLPuEYZGyphODgyLBAPDskk06T84gq5bpNIrTVigQEItRRcoJkmzltv4mwSVCMBKUlJRo4p1Uv6LPAW2ROEmkEEtRkoifddIsTXZjhA9A0nMELwXCeTSJOnWJJK+fWLHVR7VsV6KsSQiixVZx4zqzOhw+O3/fZvvfOcKvnDZd7G75lNPHZVC3FbdwhlnHMvl3/40QSAVNCAV7GGQECs78Ac+9J/86P+uwi5Ox4sNLCdH3auowBXpmxfJcaYQRhGO5eKILdcP1TmKg1F1v0l/RrkHBc5ZhgRfpCRRTBAJVHNU7K3036t6PrplEacGtuMShp6ChWK5Vv0iDUUDlbpP6iORHgJoNcNEoIvYirU4RFM1b9i006DCUUsW8ZzTj+OcZ5/Mwv3nqSRny3XVMqsfXMcXv3IFf1pxJ2FqERsmes4gjAMc3VAqRSTIwxAreAPyyilJBNR6EQUrVWEoH7ngrRy+ZKGClImeUvUjbrvldh5++GEV+CEqMbn2m/BQ9QCcosffE3H/72gdU1n39xQAju/7N17lNz5kZGch3o6g41Q1az3m5ocPTQjYVIY3k3/FUt4EgE7O/SsAWCq2MbMrrwBgqVT6q82q9WQAcKpTkT2fVSCrQFaBrAL7sAIZANyHxc82nVUgq0BWgX/UCjwpAGACwyNlHtu4SfUBHC1XGRgcJowSlVjamjwrE7OpAOCu9AjcVfDXfP1TRQE4FcCczBbcWrdmD8AmHPkrAIgku4YSr8mzjlvG0kMPVco5CWAQWLd69RY+/5VL+P2KW0ndEv5Yzz/p3WUYOuXqEB0d3URhqkIoXDunAI7ab4FIUR9HP/MQ3vHmV3PWKctUQmwUBGiG9GqzufaW+/jdlTdww023srVvgNGaJMEWcHIFqvUA9Cq6KASlj13D8YsufQhVAqjWSCIW2JeIak/+pisIKPBPoIPv18eUhDq6oSsQKPBPKaTEgij7qusK8oWp9FsT1aGkBQuASjCkv6El6r9UATipt2PYEhSsknjNYDvvOv/1fPj9b+TFL3kjd69ZTzktYJWmUfNCisObOe30Y7j88k8TxWI7DsnZeQW4RIUo7se7713LG958IduGItySqAA9dFPs1ahwFOkXKOdMlIC2aaOlJrVKHdu0MI1GrQW0yXfFKccgsOy/2J7l2ILIx7RtgijElB55YYIpYDWK1HmQc6aSouNI9eKTvoFir61IGq/tKhWf2HETUX6m8rqAJPRZuGA6Ry49hOeffTynnHwctinH5eMUCqqfoag9L/3mFVxz/V3UQxOr0E7Vr2M6whlDHN0mjFJ001bYL/B8HENXvR79WkWBzZOOP4IL3/M6jlx6EGkQYLt5QiIeXvso1169Qo0/ovaTGkkojRyzqDdFCTi+B97efh/YGQDZ7NfXBPvjx66JlHvN1zSVfq3raF1PK2CcyDa8K0BwZ187EQBs2n9l35q9/NT3MQCoGfqECsDZ04oqrEgCd/7msRdnVpkCcG/fOdn2sgpkFcgq8I9fgb34NvWPX6zsCLIKZBXIKpBVoFGBfQ4ARXaValSqdR55bL0CgOVqnb7+AaIoIQ7qDQWS0Jkx8NBUAzYb3Df/PtH38cBusvO+MxPpiWDhVADtibjO/p4KwIkm7eP3eSqV0XgAKOeloW6LGomrhk6lWqHY1sYxxyxjycEH4ooCLwyV9fW+1Y/w9ct+wNUrbqPia+iOi/hswzhSCbS+H2LopuolJ+pAeUiYg0qPTerEfoWD9p/LRy54Gycedwx5F4IgQrc0ZUUdGQm4a+Wf+fWV13H3qgfZ1j+KH6bYdp7YChWwC+IG/BOLsCWqMwnvEDWj/DymAGyojCSMRBlaFWiIpFefKANVEMiYErBxITau11ggo9iPIZREZcPEEsWb2H2jmLQaYOdsYj3FCyT4xKAgSsVQozJaYVp+mF/87w85cL85nHL6C9g4VMM3i6RugVrg0zU4wFlnL+fSb31cKQ89z8cybNVDUSyvyhbstPGq117A7/50O50zFzBcLZMvuaR6SFKNlVVWYFwYh5imo2y5fs1XasAYAXZy3M0E6ET1cmwAF/HYJgqSKrVd3iEIfNVTMA4TBRC1RFcATeqojjkMG7XSdHX8ds4hkL+luoK3fr2CEfssmDuTgw9YyHPPXs7hhx/KfvN7lMW6Xq+peltOnptvuZOvfuOn3HDz7QQ4mLk21Usx1RJcW2d0dBDRUUrwg6g9ZQhxDAOTmKAyilcd5ezTTuT8t7yc5SccRugHyLNiGV77yHpuu/0mtvUO0tbWhuM4Y30dQwX/5Dzt6wAQub6mGhua4G4yC3DzXp8I8DXH0+aHLuPXMd5KvC8A4Ph9aoV/sv8CAJshIGIBzrkFdf6kB2BHqZ05PW309PSQkw8l9uEjA4D7sPjZprMKZBXIKvAPWoEMAP6Dnrhst7MKZBXIKrAvK7DPAaACexqeH7Lu0ceUFVhCE7b29v0VAGxO9FphoEz2WsHg7gDAnZlAT3R+nmoKwJ0BpTtSAwrwk3MkCjR5XRMA5gREiX3WsanWPNVD7eSTTuSAhfspFVadKiZ5Nm3o4wuf/y5XX3cHI76Pr6cYeQcSSwU2NCCjqaCb5/uYTiOEwk3Bq5YxY48l+y/gDa95CWeccRw90zvRtBjPq6ptolmse7SXlX9+iBtuWMnKP69maKhMf63S6Etn2CokQuyCStUkARxxiC2gMk4UXFNqL3lO4N4Y9EuMpKGQE0goBFFZiAVwNaBgGoWNZcRiLLo8pf6Tf7IpAzFGLRQpJIkhoshE7YMherkAIj/i6ENdfvXTHzGyrcI5z3s5W0cj4nwbqWPjRT5tm/t4ycufw39/+YMK5KVprPoZqntBwlESH4w83/j2r/n0579FqLsERJgFsSJ7mLWc2q5mCgQV9Z6pAGAgCdwiozMbVma1Pq1xnAJfBbKp4/M1BXijJMDJOcruLSnDwkVztqOCTWq1ulLNObZDoHrmaY0kXS/AdRIV8JFEKa5pMLO7nSMOeQb/dPwylh52AIcdOB/DNilXq2h2o3+j5yXccOPtfOsbV3DHvZuwcnkCsZxrBokm5yMmZ8kxVMXkjJsrqPFFIHLeMqj0b6Wj4HLy8mN5y2teyLHHH0ZAFTSBlC4bN2xi1Z/vZe3D91Fo61bXj0BMAcKy383rXH5ubU2wr8bx1vty/D26pwCw9fgm+rBjvFJw/Diys6q+1rF7qjpOdIwK9um6ArOtPQFVkJAtFvOGAlBCQOS8tRWLdHV0Mqu7oACg6g3ZfDQu978Egky1Q0/A8xkAfAKKmK0iq0BWgawCT7MKZADwaXbCs8PNKpBVIKvAE1GBfQ4AHw8giHlswwZ6+7YrACjfPT8C6ZE2pgBsKlEmCgEZb2MbP/HcWYXfzr5uotrvybK7ci4nmvC3Hv9E+zGVim/8xH1Xj69phWz2RZPtyXlyTJ1avU6x1E4UxwwNDjN79iyOWXY0hxx8ALWogoWNY1iseaiXX/36T/zwJ7/gsa3bKHR0UQ1l8t5Icw3TiFiAsdhsJdDBtjEkaCTRcHSd6vAwC+f1cJb0ijv7BJYffwRpKBAopRbEWI5DmjpsXN/Hqnse4L5Vq7l65Z8ZHi7T2zdEnAoAtFSvQAm0UD3AUsnoMBVAUMEZ0vdNYKBKDgZfoF2j/Z9SAIpSTr43gYata/hBSJRqqieeCiCJxFIs6sCYvC1qRQmqsJHNhwIfJCjEizETnRedtYSvf+3jPHjfel72z29lsKqRFBxS1yWIwH5sIy992bP5ytc+QqpLarD0TdQalt1E+iZKb0OD++/bzJvf9m+s7yuT5nKkdkIQVXGCogKFui7qRJ04iZQdWiy8YpOOoxqJ+JVlndLT0HbwQx/TMgjDAFOzlRJQQj2kJmHgK4Ap/RJF6ZgaFr6E+WgplsDVRPonxqrHnyzv4NHV2cHMnukcdMAiTlx+NM888mDmzu7BdBTdxXJcolgniBI2bh7i57+8mp//8vds3NhL5HZiOWJfln6Hcikk6tzJecq5eYIkxTEdEi+kYBl4o4MUjJhXvOwF6uuQg+cQpYFk1ag+hOse2cytN9/B6MiwCpYxLKeh9BxLIW9CPwHdTRi4K/fuREBs/L3Z+vvOALSpxp1Wdd+OxoGJtjX+b63jjPzc2gNwZ/Z1slrtyrKTAcDmBw/NRHLF8BpSXRw3p8JmXDdHIZ8n5zp0dnQwozPPzJkzVZJ346ZtKF0V3Ja7dS/1eMwA4K7cRdlrswpkFcgqkFVAvcdlZcgqkFUgq0BWgawCu1qBfQ4AxyZdURCzcfMmNm/tY7hSp29giGrdV8EOTQDY7AU42WSx9e/jgeDOTuR29nW7Csh29bzs6PVTKX52Zd8msu21Lr+jerQCgMn2VwCBWCUFogmwq1arKjl1/vz5LFlyMAcsXoQpvfOCmLybY8vmQa699hYu//5PWLduI0FuGn4c4LblCIip+PWxnnINa64pveLGQi8sXfrI1cnpHiccu4Rzz/knTl2+jK6eLqWWi0W1lhrKImvEBiODw9y5+iG2bBrg1lvv4pFHN7Nxaz9+rDFSqakUWIFpCgCO9QIUwid22ab9PKSxH034p3iBQO20YVvPWbayP1sKQFiESs0IObGU+gL+IiLfJ+fkKder4vzFluARL8KIUt79hnP58EXncc+qh3jlq97LwGiC3ZmjJisxOzHXP8YLnncC3/rWJyQymFqiEatOhageiVISWzcpbw94+avewZ0PbMRon0aoJ0RxDcdwFYyTXniua1OrCnCz8YIIO+eSik1bgZ4xS7eTo1avkc/nVD88EUUq5ClpvtLXr+EVJk2ihjo3bfxNrNBaJMAwwtYS2gp5ujpKLD3kAA5a/AyWHLwfz1i0H3PnzQY7xYs8pWiUfoBiS65VEm66+U5+8asVXHvjSrb0j9De1UNgmUShhyaJwRIwokEkklPp/2baCuoacYQZhGj1Mov3m81LX3QOZ555IvMXzEBzU9V3UBbcuGkT99xzL5s3bcU0bdX3L5AeiS1W21ZF3c5c/+Pvi6kAoNxvrffc+BCO5vqmui/Hv26yMVOBrjEFqxqKx6zrk93P449/Mhi3q+PdVNudbExqftDQPEdyr7YqAOXnOE4pFEsKEIuaU6y/lqnT3t7GjM4Cc+bMUcrXMaFrAwBKoM9eTALOAOCuXjHZ67MKZBXIKpBVIAOA2TWQVSCrQFaBrAK7XIEnIwAcKlfpHxxWIQeaKJDGFIAZAGyc3t0BgJNNoJsT750Bn7uiLBx/ITaXbao4m/Dk+OXHsv8zFipQpsBRrGFYLtesuIlvffNH3H7Pw6SGiWbZxIaDnyREaoLemK+7YqnVDBU+IU3ebCNFC2vkjISu9iIvO/cMTjv9FJYedhC6GTUsymg4tgRVhLiYhJHBho2b2fDoJtas3cCGTb2sfmgN/YODDI5GVKo1vNAH0wJRvknAh4ZKr02Chl9QhYJoY8ohdRwCwATFmaRaTBT4zJwzm/6BAQzbVbbVuh9i6QLLElzLon94ECvnYJk2usj7vJBPffhNvPHNL+Le+9fwutd9iI1bK7jTCgz5FQrtc9AeeVQBwG9+8+N/AwAFimEE5AyX2NN47Rsv5Hcr7iLXM4dqWEeSRgzpayhJuX6g+qDVqxXaCy6V0WGKeQevEqlwklwu3wCBRgNi/kX9JrbgBgRU/5djFxuuKAnTGFFACpezTZPO9gKzZnSz37zZLD7gABbM72Hhov2ZM2s6HSUJH4nVSfXFfq1pGLZG5MPGzX1cffUN/PI3f2T1mvWE2KRWjjCR/m6i3DNEVIjnBwo25mwLU/ouhr5SPxLWSYMqhx+8iLef/3rOOO14DEvHdnSlHBR13/r1G7nrrrsZHBzCVqq/hqVdjqEVpo1XwO3MfdN6L+wMAGy9x//eALC5b+M/MBl//44/7snGjV0BeVPVZbI3s/HjXxNKtvb/a4LUhmIzIZcvKigsH0K0t7XhOhbt7SWmd+SZPXv2hABQDTB7aXaVAcBd/qdLtkBWgawCWQWe9hXYS29RT/s6ZwXIKpBVIKvAU6oCTxoAGEZs2ryFzVu3MThaoX9wRAESwgwATgbTduZCbNrZpnrtjqyBzed2BB4nW7/Y8QSwqCTdsd6A8loBcfLVNa2L+Qvm8szDD1ON+cVaKqmxYuO87Za7uep3N/CnFTexaesQgeZgF9vRbIvBkSEs16ZotRElIX4sajQNU0tJfFGbxeRMG0fzedYxR/HsU09g2VEHs2jRfAwrIdHFFlzH1W0FkKTnnygIoyBlYGiYdY+tp79/O9u2VNm8uZctfdsYqVQZqVboHxpWaj2BXkZotITUJI2EW1GfKSUXSk0nsKG71MbsufO48ZbbqMQalVhHd/IYSUgSxViWyUitTKmznSgMMQIfrR7wlc+8U/X4W79hG69/3UU8sHYb7rQc/dVh8qUZmBs2jwHAjyG+4mos7fcaCkABgJYVYKYmOhavf9OH+b/f30xp5gLKvoRpRKqfn2m5VD2fQrENrzpCu61jxnVOPPZovGrIpk2bqNfrKlXYMCxlv5bz07i2pG2iqK4ExEpKsEYub1MqFSgUc8zoLqlea3PmzGbunG5mz5zFrFkzmT59Gvm8QRhL3osoEH1IQhXAEUYS3mIwPDLC9Teu4trrbuSGm2+j4gWEhkUgRyMpwBI/7I8gkb+p1lD76UmKJarB2EOLPPTYpJDXOf3UY3nJi85i2bKlFAoOfhxjmCbV0Qpr1qxj7dq1Cv7FUcNaLgrARj/LZkO4v73CnwjYNdU9tSPl3mT33ESq3qn2dTIAOH65qRSQU21nZ/Z5V8aqpoKxCU2b6r+mNdnNOSRxqmzkhmmrc1ss5FQSeXtHientBWUBNiQue+zxuPIvA4BTnYrs+awCWQWyCmQV2IcVyADgPix+tumsAlkFsgr8o1bgyQIA4yhi85atCgBuHy4rAOhLOIBfzRSA4y6uXVEd7QoAnKj3WOvyE4HAqSb8YskTkCIPZaWVJNg4VpBMJuM1z1OQZcF+czn66CNp72jHti1SsXFqKeXeCtesuJFf/+4GVt67lsGqj+66pIZGJahTMLoIU5/EEKCjUjBIwhQLE9dwCapDGGnCrK4ixz7zEE47fTlHHnMIM+dOJ5UAD01XIEugm6Ub2KIYkvRcCS7RdcJqzPDwKIODw5SrZcqjFQaHRimXqyppuF4uzwNmAAAgAElEQVQLCaMGzBQrqdhQRXUkX5J829ZdIG85LFowj03rB/jU577MtnKoknwFZplpDUlJ0S2LWuSTbytQq5axowjDD/nSp97CP7/yBZQrEa977b9z850PY3XaVGOfSMuR7xtQAPAb3/gPUv7aAqynksRbV4nChp7nFa95L3+4YRVu50wCkcwREkUxbqGNSl1CPHIkXhUn8em04a1veC3HLDuM3q1bGR4ZplqvKfWf5wVUqzUFyQxT1m1gSrqxbZHPu7SV8pTa8+RyObo72yi1tzN9eg9uznz83DesmTFRLKpNSVCOFIQVSV9f3wh3rlzLTTfdyXU33cf6TRtJRKno2vjSsdDQCSUF2rJxgjKhqPxMF9PMQRyS1ss4UZWckXLEwUs5/YwTeO7zT2LGjHZiQlw3TzUIGR4ps+6BNTz00MP4fkCxWMSrS0gJSvEox5pIz8JJ7r+prv3HgdIkttrx9+ZE9/XeAICTwb9We23rsbRCwCZom+pYp3p/3NlaNkFfc33jaya/N5WA8ho3Z5Mmoiq2VQ/ORgKwS2d7ifaONmZ0NFKAVb/PDABOdZqy57MKZBXIKpBV4ElUgQwAPolORrYrWQWyCmQV+EepwJMFAIoNcmtvLxs399I/PEL/gADAmNirZABwBwBw/MR5op5cUwHDicCebLI50d+RAnCqiXsTEDSVOfL6VjVgGMUqeEJSZOfMmcWSQw9hv/0WYBuS+JrgxAINTVbe8wBXr7iD3/1xBasfXodZKFD1PEr5GURaTKqnhEhfuxhDs7A0hzRMca2UoF7HkD6CRsL8udNZdsyhHHfi0Rx8yGLmzZmDI2HDAqOCEGcMADaO+f+z9yZgkiRXneff3SM87og8KzOru6uPanWru0XrHoSENCMt93B87DLLzsJyLPANK7QgDYgBoRVohEBoNIKdYcVIsGIYjhEfzO6H+JZLXAIJCQmhVrdafVZ1dR15VN5nnB6+3zMPy3plbX5EZlZlVPWL7vwyI9zc7NnfzDzLfvmePRftsIkcAT3lVeeoDL70FXRCdDtd7A1CfQmkUbZg8oAjL0Y611BlJS2QDSU4gYv3/NwH8Bu/9f9iN8jDrYxhc6+Dor+HnOurMOcOJeEgQNrroEzJQrZ38TNv/Xb80P/+3ej3PfzIm9+P3/1/PgZUHORqFWzuAbW1DXzLN75mHwBGHoCeCrtV5+I5e0qLXtvDt/7L/w2f/eJFdPMVuDnKmErh0n0FH3ebLRUqWSvkUaSQ5a1NfONXfxXe/fNvQWOspK71aJyCQJ3pSHCsQElN1HmHlLyY+k0QMId8zoPrRdmDHcra3GorbzvSo9luqpDhAiU9IYmDEDnHhRO6WFlew8OPPI5PfOrz+NRnv4gnnzqHZrcA18/BoToLeex2O+gGXRSKBbQ6HTTcUD0nKDw77xXQ2t2A29nFA6dvxSsefADf8FX/Hf7Z61+F0OsgCLvIF/PYa7axtLqGh7/4JSw8c0l5QRZ8AojROYfUJ/qZ4j97FFpuefGQ9qzP+qS1kuSBm9S+7dowHoC8rO0+MwR51DwAORDUGmoASO/9Qo6C81X27VK5ov7o4OdzmJ6aUCHAcxMNTExOXCWjeABmndFSThQQBUQBUeA4FRAAeJzqS9uigCggCtygChw/AIwAAr2Wli7j4vwiltbWsbS8jk4Qore3LQDwEAAwKzzIAiDSQKKtLQoBJphC4IDAEb3IC0d7AlKuTcqw2+n10GztYXZuFrefug133XEHTt06h6BN58lBgaW1tR184lP/iD/7i7/FZ/7xEZy/uIBSaRLtoKcSdgQ5DwQUKRzVc3IK6JVKeZXYokA2BD2E3TYqRQ+nbp3BAw/ci9e/6pV40f134d4X3EE0Ch5l7W13FPSD42Gzv41CoaC8AwMCTX0obzeCgSFBP8qySxOY8l0QCFNJR6M5TX0O+i0Ui1V84m8ewZve+ONY32wjVMAPqI2NYXamgeWVdSysbMJvTGCr01FeiKXQQWt1Hd//7a/DL7zvbWqJ/OZv/Tne8a5fxFZvD5XpaWzt5lBeXVEA8IMfJA/AngoB7lNCDnUeH9HAJirFCs6fX8O3f9ebcHapiTYKCpiWCh6ws41qvYK52RNYubyE3Y0tUDDk5vIGTkxM493v+RF8/T9/PXyfRoo89PRypSQJ0YhH5625CCn8ms5HVEJQIo5Qwdhms6WyHBMYJPhGYtEcoOQtCIDz5+fx5OPn8I+fexif/Pt/xFPnLqKpXDAJGtJZfz0EEU5EqMLIXQUNqa086UzwlsJ9EWBqrIKXv/iF+Lqv/md41ctfhFO33QLHCdCheZF3sLOzhzPPPIMzz5zD4uISvDCnkn2osQqiUGz6Th6dEQS8khhjGLAW9+sgDdjr+9LAetJaHMZOGwCM8wTWWmgIyOFbVruz6pL069S0T3v96Xv4WYBeDvC8HPqhg1p9TM07zwVmTkwpAHhychzj4+ODiRx9UyCfCl3Hl5wBeB3FlqZEAVFAFLhJFBAAeJMMpHRDFBAFRIHrqcDxA0AiJ4oiYGV5FRfmF7C4sjYAgH10dwUAmvOBb4C1N50uEwcG0uBd2nXbnMwSXqy84OiMvQFg0d5V9DnZnnOALnnRUQbZXE5BwqDbxT2n78Z9974AUzOzqFZ8RNG9fXS7LuYXlvF3n3kEf/mXn8bnv/AYllbW0Q4d5MsVhC5l7FWoAp32HvySj6byQCug2+kh77iokqcXZeZ1gNvm6njgRffita9+GU7ffRL33X8vysUiHCIHrqs83ghcEdlrE/Dr9xVQcMjFjloJKFEEZReOEoDQi5KBKEjSp+zAAVZW9vBvfuIX8Ncf/yzKlSpuv20Os7N1vOpVL8Wdd92B3/9vf4aP/ulfo3riVqzutZQ3mk/we3Mbr33wJD7yex+Ak+vj4vwW/sfveBOeWbqEfG0KrW4VxZXFfQDYD7uDLMC5gQdgD06/q7Ir/+Vf/QO+/40/ga2wArfUwF5zF5WSB6wv4eUvexF+6F99J9ZX1vDXf/m3uHhxGZeXtrCwsIL7H5jFB37lP+Cuu6cjDSihBp1tmPfR7QTw8zSOUCHTJDyFc6uxpoDkfg+VXFGFGefVHKDw7xCFgoPdnS6efuoZPPLE0/iHz3wBX3joCSwubmBjt4We58GrFlQWYErCQd6DvX5fheeWCkX4Xh7t7V3lRdjvuUC/g7GKhwcfuFsl+PjK17wUp07dDs/roeA7aLV6KnnJwuIKHv3S41hYmMfOzi7yeQr5LirYp+dpEFDIL2U9jkKU9dzl0IuvtTRQF7du0tZrWr1HDQBt0DBLCLDN4/ggv7/S+svrNJ9/2ruYewDSuCkQ6PVVqDpFl9cb49ExBOhjdmYa9XoVt0xN7gNAdb8jAPAg4yf3iAKigCggClx/BQQAXn/NpUVRQBQQBW54BY4fAEbufwRL6BD+CwsLCuhcXtvEzm4T/dbVSUB4CJq6zzhfK+59VsCVVi7Jgyft3msxWWwQjtuR1aas5XgfsgBA7p1DP2v99jfr5HFDrmQubdg9tFot1UTOdRW4uuMeAoF3YWJ8bADWovDRdgd47LEz+PznHsUn/u4z+PwjT2Jtq4W9Tl/BREq+odzy8i72Oh3kCkX0EZ0/WHRz8MgjrB9ib28BpaKPybEq7rhtBq8mj8D7XoDTd92BW2+7FWU/8lYkNkDgi7LGRlmAHbg5Dx5lJQ4ojJlAIXkXeRTViqDXV96ECBx89KMfwwc/+OuYmbkFL37xi/Dgi04rz7977j6FaqOOj/7hx/GmN78dTvkEmighCB3kCD5125gth/idj/xfeME9J1Ro75t/9F34vT/4M/i1WXTDKvzVRXzjN70av/LBn0ar0wS8ggpddomLBS10uiHGyiX8/M99EL/8a/8VrUIDuUod21ubqJcKcNfP4Kff/pP4vu/9NniOgy8+8hgW5ldx8cIqHnroUfzdp/4ab/rhH8K3f8e3wPMJgnaUHuSlSIlA+hTqG5BvHo1ZDtRlOsuPYB/pn8tFnoIU0t1uAc+eW8DZZ87iiacu4uGHH8FjT1/ExfklbO924FdryPlFdMIAgROoedEJW6hVagi6fYTdyOPPoYQt/UBlGp4aq+Puu0/hta95OV77mpfhBffchULJUd6FQdhTXovraxtYWVnHmaefwYULl9TZjEU1PyKvwna7HZ3ZmMupnymZDIWKajBI81F7NvI5z+dz2tpOAly2tZcGxPQ9tjWo7026pu3Nalfac9f2LE7TxHyWDFPe5gWozxileug6vXedQAHA0PFQrtbUuBLQn5wcR7VaxqkTU6jX6woWXqWpmsiSBXiYMZGyooAoIAqIAtdXAQGA11dvaU0UEAVEgZtCgeMHgJGMBA1W19ZwcWlJJQChRCCraxtwu221+SZwwzfh5oY0y4Y2y4ClgTBzw2wegp+ljWtd5noBQL3RtnkPaSDAN9YRSBt4zg3ALd1L8IW+k/efgku+r85i293dRblWw9TkBO688w7cdeftGGtUFWyipDGu58DpunjyqTN46OGn8Ym/ewh//7mHsbyxQ+hJZa0t1hrY67ThlYrRGXJ7TQSUIThfhEdAsLcLnzzMWk04vS7Gq2XMTY/hvntO40X334sHX3wat568BXOz08rbjWJWVagrndUXUlhsF64XZQJ2CGLCVaHrlCm34FMYcohPfvLTWFpYwgtO34UXvvAuTIxVI29G6m/Oxcb6Ln7wjT+Jv/jkl1CbPo3N3RYKOaDoBQi2VvG2t70JP/SD36q84P7ojz6ON775neiEDbh+A8Xtdbzuq16ED//Gz6PdIXhVUN5/nW4Hvt9Hp+uivd3B93z3v8YjT89jjc7fq1YRUjh2s4kX31XBh/7Tr+DUqSkVGtkncAkPrb025i8u4QuPfB5E/r7hW74egdNF33WUByQp0e8H6Dk9OhlxcDZiCDd04IVOdBai66nEJovzy1i4tIhnzs7js5/7Eh55/CwWltewsbmLVseBXynBLfjoOOQ1SB7BdL8LJwgR5NrKHvRCeN0Q6LXgI8CpkxMK0r7+1S/Dgy++Fy984AWo1Iro9LoRgA0dldjl3MUFnD17FpcuXFDZlgt+IcrUTBHK5OGp45hjFqWGfPx5o+dwGgDk17OCNhOKxa0tXs5mj7Y3zUMvC2iMe9Ym2TrsMy7NDrM+7u1Hzwr93CDPP/pdoQGg79IRAzm4+YLKBEzh/JVqGY1aTQHA22coG3VZnV8Z/SJi0E8A4LDDKOVFAVFAFBAFrqMCAgCvo9jSlCggCogCN4sCowQA19bXcXGRAOCGAoBr65tAp7UPAGljl+aJMuxG0jaONu+SuPFOA4bXe56Y9mS1L2s520Y8CQDShlyDwrg2CMRQHTw5CI01eWPR5p0SMRSLRdx260mcPn07Ts7dgnIxr3bqRd+PoE/g4swzF/DwF5/A5x56FF989AyeeeZZ7OyG6BCcKxYAL49uP4TvFZGjn9td9MlDiMJ9ez0iWiAM0Os2kXNCjNUrKkT43nvuxv0vvBu3nZzGqdtO4o47bkWtXkC310e7T+cM+gpatdrdyFvQJa+3waGAeQpd7cJzfRT9ggoxVA6PFGpIGWbDHtwwjz/780/jzf/mPdjqFdHu51CtFtHd24DXa+PlLzmN3/7we1Gv+lha2sQP/NBP4ZOfO4t89QT8jTW89g0P4D//5nuVh2S7QyHKHpqtFiplF7nQx5/88Sfxlrf+LJpOBcutDiYmG3Dbe9hauIR3v+uH8V3f9T+hVHIV/FOZjJ0oiQnBy5zfx/LKBiamJ9GiTMfoK09NdcQfecpRJuU+AVlyzaOMwC66HeDZ8+dx4dmLyuPvySfP4Kmnz2FhaRVLa9vY6YVw/SL6bk5pEJL3FZ3R6JL6LsIeQcTonL+wtxlldu50UC7kccdt03jwgdP48lc+gPvvvwcvuudeuLkQoRMoIEw+fc1OFxcuLOD8hYt49sJ8lLSk04HnuGoM1JykpCYEjii8O8NLP3d00TSwZqtyGAjIvfji4FeaLYf1ANT1876bHry2MhnkfE6RYZ/bXH/93NBni0Zh+p76w0KBPFApFDjnI5cvqOdIpVrCWL2Oeq2KUzNTKlu1p+eBAMCDDJ/cIwqIAqKAKHAMCggAPAbRpUlRQBQQBW50BUYGAPZDbG5u4tLiEpZW17G6toXV9U30O81YABi3aRxmM2nbJPONtXn9oKDses2TowaAWfo7jAdgHBjROmuPSg0d6Oy26Dy2nvLoKpUKKjT3rjtOYXp6BhNjNQUAHQJRyn0nh/lLy/jSY+fwxOPP4B8++wieOnsWF5Yuoxt68HIleF4BnptXnmW72FUJQwh8BQQHcwSICAJ2IjjVaqHoe5igRBkz47jjtpO4+/TtuPv0rZidPYG5k3OYnh5HpUIho+SJ5MLLucqjtaeSk3TRC0K4Tk612Q+pL6QCZdDoI+/0kXPz2Nho48ff/u/wkT/8K+SrkyiWCtjbWUe1XIXb3cR//uV34w2ve6mS7zc/8kd4x3s+hK1uEYXNDXzdN74KH/q1dyEIOgpK5vMEJzvI+yE6a328413vx2///sfg1mbQCl2UC0B3YxEvvvt2fOBXfw533nmL6msQdBWgJI8+8uTr9UiPSNXoYMXoTEQFTOnD0IWfA9qdHlZXN3Dx0iLOX7yEi/NreOyJp3Hu3LOYn1/H7s4emp0eAseDk/PhFisIc3m0ez0UPErQQdmFafwIKOaRCz30O10E7S6q+SYmJsdx6pZb8GVfdg++4svvx/0P3IuZ6RrKpDlFPatzCAPstfawuLSE+YUlXLy4GHkQezkVCkpASP1DuR+dUej0B8A5BQDyuW3CL5s3KzXB79Fw2/zcvFdJbHjHKnMJJLNr5voxPZBNe4cBleZz0wb+ePvmH0qGee6a/Rj2Xq4V3Uvjq89rpLrpZ/L2o7NDyVuXniO+9gCslDA+VkejXsPtsydUOQGA1+s3lLQjCogCooAocFQKCAA8KiWlHlFAFBAFnkcKHDsA1B4XIbC3t6c27/PLK8rraGVtA/1uS4V06S+9IeYhbocBgXHwKm6jy8NYzU39cU6bOFCXBeAlAYYs9ycBQK6XrS6dbIHq0OHCur4om6c/COmLkmy029F8mJiYwBxlDL7tFCanx1EfK6oEFOSB5oJgnIPd7RbOnj2HM2efwece/hK++KWncOHSZWxu7YFyPbjIoVNoKwAXUtZgih2lDLpeTsHELgEqpxSBsaADJ+zCC3soFT1MTYyprwfvuxe3nJzFzMwYJqfGMTc7ixMzU6jVqqBj5oIuNUQh7NG5eHRuoO5zu9tVZ9G55KEY5vG3n/4CfvBHfwYXV7bhl8vwnBDdvg+vvYP/4atfjV/+929HoeRifnED3/PGn8JnHjqHWhDgDV/9T/Dh//tnsb27hWKxgDB00ex0UCkX8Ik//Rze+n+8G2cvN+FVplU23p2VeczWXPzCO38S3/xtr1Mgsh/2lKclUTKXQJ06l1O5KSqvqXabvBgJtDnotAPMz8/j8uIqFlZWsLa5jfMX5vHE0+dw7sIC1jZ2sdcmr8wQ/SJl2KXKiCxGob0EQ9VHYYicypZMnr199PttIq8o5TyM1yoYq9Xw5a+8Gy+894W45wV34gX3nMbkRFXV0+936NhIBD1XnRt5eXkZlxbm8ez5C1hdJa9BB4VCBcVyDp12ez+hB7WvPP/6ETRScc8JrywAUD8HbF57cQBQr7k08JUVAKbVo7uYVM7WVw4BdT/5OjZB3EGfgVnt1/WbsFQBXnbGKHn/0VECdA4nnf2Zy/solkpqLpdLBTQaVYwRAJybVeX2s/5ex7Dfq37HUFy6vEQBUUAUEAVEgSEUkF8cQ4glRUUBUUAUEAUiBUYCAKrdMNBtdxQAvLS4jMXlNayubyAYAEDatOtzAOPAm20TmbaxNK/bIJVtw3u95k8WAGezZdj7DgMQkwAg37Db2iDvLBpXemlvJh3Sp96HUbZgCqvVHj50vh2dsed5Dhq1SUxONTAzN4HZE1OYnJxAzisgDCgclcJxo/P4Lq9s4ImnnsITT17AY48/iSceP4PFxWVsttrY3WsjdPIoFCsIQg89yt6byytY1+5GHm9h2EOHzthDgELehdun9y1U3RwqFYIKRRVae/upW3H7qZPKO3Bqsoqx0gSmpxuYmBxT5UoVX9mtso2GlP04DzfoIu/k0Q4c/Nwv/ho+8Bv/Fc1ugFq1is09oOEXUOzs4Nd/5efx+te/FL0A+PBv/yHe894PYXt1A9/0zW/Ah/7Tv8XezhZqjTI2t3fh+UW0Wn389E+8D7/70T+B0ziB0CvBoUzG2yv4l9/6tfiFn/1RFCtRYpRcnsKwyQtP5cBVsLLV6mBjdUudLTh/cRE7OztYW9nCyuomnj5zFssra7iwuomt7R1sbu2i1Q3Qdz2lZUgeg46Htu/B8Vx4CEH5V/ME71od9Ntt5AgIBjmlQ94LUa/lMXOigXvvvh0vffB+3HH7Sdz3wB2YnT2pICVB1JwX6dfthdja2sTS8jIWFi7j4sWL2N7dJd9F5WmpBKbRCpsqaQy9KBSY5hIBHzqfkJKMRCmI4l9pzw8OnWwA0OYlaHrOxa09Dt/iyqQBRrNnWQCgCQKTvApHAQCSDaYnJD1X6ItAIPlQ+n4B5UpFAcBSMY9GvYLxRh23nzypnitXAcDB76Pr9YxXzQkAvJ5yS1uigCggCtwUCggAvCmGUTohCogCosD1VWCUAGCv08XC4mWVFXRpeR2rG5sIei3lsaO/0sLSbGFsw27whwmjHRa0DTu6w9Y/bHkO6Ia1TW1cmdeNfq/rMcFgnAdgXLtUvt8N1CaeIFI/DCNYSAfoDdomaEwb+FzOxeTUBG6n0ODJaVSr0SH/xQIl6AjR6xJEJIc2F88+ex5nnj6H9fV1fPYfzuDJp89ifmEFe+0edvY6aHV7yPkF5Py8ykjr5fJEJykPhQo1pebJOw9hAKdDnonk6deh0wNRLORR8D2UigXUahXM1k9gfKKOmRPjmJ2bxORkHb6fQ42Sm0xNoFito5wDGsUSKrUazlxawdve/X589vOPqH5ut0PU/SraG1v4pq/5J3jfe38MUxM1XF7ewlt++J34gz/+GP6X7/gX+KX3vwOe04FfdLG6voVqYwJ/8NGP421vez/W2h241Ro65MXXauNl996Fd/zUm/GKV96N7a1tNPda2Nnbw87urjrHkMB7q9VTcG1lZQOrq2u4cO4C9nZb+6Bva2dXhex2nbzyyHMI1hL8i6Jso88cDz2CsDkHQbcNp9eBT+cjtltwex2UfR9TY1OYnprA6dOn8MJ778Cp2yejDMy3zKJao8zN0XlunU5PhRqTN+HW5gaWltaxsrKKpZUl7O420W61VHuR15en2qdXP2gPsjirVCXRGYyDCUfzM229pHkXm4AvDrhlAYn83qTy5h8kbODRXIu2NcnL8Dps9cW1YYbsH+QZQvek6WPWa2pgehpH3sOu8nil+Ujfac1RaH2pkMd4o4bxRgN33HrL/vyIYsQHiUCUOAftzfD3CQAcXjO5QxQQBUSB57sC1/HX1PNdaum/KCAKiAI3jwLHDgAjL0Tl4dVptbFIAHDhsgoBXtvcQm8AALtdCimMMgHzDWOa11/axjLuut5gmoDALH+tswCnAYqkjfEws3TYdnTdWQBgnJa6Dh2+p8eWewKiHyigQyG5lAWXElAQmKNx6Pa6CPsd5D1fnX1HcKhcKaFUKmJ8so6TJ+cwMz2HRqOBPFG7EMh5HnrdCCQVinmcefIiLi0sYmFxGU+dvYRHH3sSFxaWsLW9hY3NTXSCPPoUsur5cPIF5R1H5+D1wwA55cWXRz7nIewH6itPiSj6NFd7Khsvug78PIXU9uDnHZV4oJDPo1yqYHJyErWxOup+iMlKAVNTk6hOnsDffO4xfOyv/gZ7rRYoHXDQ8uDDRz7cwk+//fvxfd/9reg1u/jbv/hHfN9bfgKveOmD+O3f/D+Rz4XodvcQwMPTZxfxtre/Dx//9FOoTE9ir9+GFwSoBAFe94qX4hv++RuwuLaAzfUttFsddd7m+uYOWp1QeeHm8z7WNjbQ7LRV+K8T0tl5BPnyKFSqaPbobMM+vICyOOfgqH5T9lWKqiXoGqhMxPnAI989dIM2ir6LsUYZtZKPU3MncO/dd+P+++7C5PgY7rjzFG4/dQvyBcrPESCg7NAEDvt0ZmKAza0tUJKgleUVLC4uYo2OB1CeoVHMJkntkJ8h2UlBnyrcWOVY2Qc8VF7NrUHYL9U7zPo1IVgaQFQAu0/zMkKOcZ6yHMTpNWF7LtnWqF5/vI2k9Rbn8RwHAG0efryO4waA+tmhNTS9ASnzL40BhQBTWH6pXEC5WMDkWB0TYw3cdpK8SwfnLwoAHOZXhpQVBUQBUUAUOGYFBAAe8wBI86KAKCAK3IgKHDsAJEcq5UvkoNfpYWFxCRfmF7Gyvom1jS20200FAOh8soDCF/tRuKgiOOSRFRPEF+exYo5REgBM2+DzjftBAdpRzRnuAXOQOg9qfxIA1NBD28Zt1J6cesPO6+HQQeV1VfCJMr0Su8lFWXYpMyx5cIE88qJwU7qP5kqzuQe4Ier1GqanTuLE9DSmJhsYG2ugVqmRM5960cH/BK0IyNF0ury0jgsXLmJxZQXn5y/hmXPn8MyzlJBmA0srG9jabaPbI0/AKLyUzsTrBA5ylEhi4HGmQNlgVlImXYJglKm4H3QRdKJz9NRc75JvG51ZGMJ3+upswULBR318EkTBzl+ah+fl4FQL2N5swXcLCNu7eOCuGfzKL70T952eBdpdvPFt78XS/Dl85Hc+oMKQCaI3uzn8/L/7AP7Lb/0+gtpJhDkXO+1d5X03XiwhHwYYH2tgfmkBQa+noCqdf0ihxQBlEO6gWq0qTTrUtZD6mEOfCjiuCqfs9nvqjMQSfOUp1eu1lbeuQwm+F3kAACAASURBVElNKFOwA+RcBxN+AeOTY5iZncKtt92CO+48iVvmTuC2W2dwcm4OY1M1UPRjNCaRJ2EQEjyMQq7XVwj8bWBhYQHr62vqnFAViu16KJfLCPo95qgVzQsyXIUz07mSyKlxprlBXsQRNHRVf0xAlwTfzGv6ucEBYtwfI9L+CMGfI2Y7WdalXh983eu1lta2zYPRdo8NZFI5neXbZkOW55DZVhygNOvSdtM46pf2+tM2qXDvYlHN47xfUOurUimjVilirFHDzPQU5qano6QwtH4FAGYZMikjCogCooAoMCIKCAAckYEQM0QBUUAUuJEUGAUAGGUcIE9AqCyez16Yx9rWNlbW1tWGPwKAPQUgVGZW2tirfX6IcBAOGrdBTxsLfd6crVwSADQ35lk26mm2HOS6tpFDNqon68b/IG2aoMH0bOIeSDR2GvKZ3kIcIGS1I84LigMPnTAmsiuCPeUyndE3hunpKUxNjqMx1kCxWCLehbJfRJ4gYjdQYcKh52K7uYfVzQ3Mn1/B+sYG5hdXceHCIs5fWMSlBfpsW3nGbW3vgbxTuwSWHErw4UVzkoCk6yAghzPKDKywH7mkEaRylIdbjzzmCAMqlk3fKV0BcTACgxG06pcK6uy9eqUGp0vZe7fwP//3X4N/+1Pfj/Gqg4/93aN48vGH8F3f+W2oVWvo93P43d/7c7zzPe/H2tYOuvUp5MljEsDW1paCoetLyyjk8sousoPYB0FUAmOU/ZdIiAZpoHv7lKAjoHhatUgd8sJV2vbhBq7KwktRt6VSDo1aGWPVImanp3Db7CzuOX0bxscbmDs5g5MnZ9Q5ieShSZ571EZv8K/XoN9X4LHV3MP2zg7W1zaxsbWJlcVVZXez2VSwicLBNTCjcdVn4NE65pCKA6J9gDwAyRy4mQDM/MOBOd/M6xo28TXH10PaOsw67+PKmR6AupxeD9qrln/O68pin4LtzJNR91WvX1OTYfp0EADIny98fGgu6GzAWpd8wY9CwynTr+cpsF2vlVCvVXDL3CxOjI9H5h7zLkpCgIeZNVJWFBAFRAFRYAR+dckgiAKigCggCtyICowSACT9Ll9ewfmL81jdjADg9vb2PgCkjKpRxtBQZfFUG1EGAA+y8U4DgOaYxoG/4wKA5oY/aQ5yoHlU9nLPPQ1W4gAgb1NDGQ5Qsqwfm/6m95EGjvS90408RimJByV9IK+8eqOKqakpFRo8PjWFcqGIsUoN1VJJeYuRZ14PIQLHgU+JgZX3WIj19W0sXV5WX+trW9jebuLs2QtYXVvH0tIy1je3sLfXwl6zjWa7o0KU+14pygTcp3o8lWE3dDx1Xh65vXXRgUvn5BF5VN6Oylr1XvXVI++6DvI5H712H0Grg4mKhx9/y/fge7/7m7G92US7s4V6vYKcV8KnPvNF/NTP/CKePL8AuDm03LzqU71ex+bmZpQAI6SzFXsKove8nMr0S4CPACVZQVAy6EaZt/PoRWCQICH6yOUcFP08KuUoo+pko4SJqTHMnpzFyVvncHJmXJ2vNlEfx9TkGE7MTkVhtoorkmcgwdGonwQ8d0mrVgtbWztY21jH+to6Nje3sLu7h3a3g7AbefKRFhz48bnGAV/cekgDexpq6ft1eQ6tzWv0Pu16FsCWZd7HldEA1OY5R5rpBDtcF15XFvuuJwA0x8EWos2fL3ztmwBQzRk6P9T1VAZgmj8aANYqJZwUAHiYqSf3igKigCggChyzAsf8t6tj7r00LwqIAqKAKHAgBY4dABpWr66s4/zFS1jZ3FJZRre3d/YTgBBIIQ9Atfk3AOBB4B/VMywA1ODB3FAfFKgd9D4TRmiPn7hJYHrpmf040OSJSQLCN+imvubmfZgz2JJs1v3TOlC9yoPOiZIBUGgqwZBut63OmKNrlCW4XG2gXCxiamwC01NTqFYr8AtFFCpllKtlFBS0isJ2NUyhI+QIlXU7fayt0VmBW1hbXcP61gZ2tndxeXlHQUICWZdXttRnuztNdDqByqy73WyhTeG0FHrrRB6tlKiEzsIkMEbAjUKdye5+r4Ne0IFfKiHoeyjmy9jaWMbpO6fx0+/4EXz1q16CQjmHTreLJ56ax9vf+Yv4+Ke/iPr0STTbbdSKHpYWlxT4IBC4s72j+hv2Ii++HnnRkUYOhctGx+MVch6KBR9+3kclF6qwycZYHZNjDUxNNTA9NYkTJ8ZQKhUwPVlHjYDfxATqY3WUS7nIW2xwNmBXwUw6Cy9aaxTKv7fXxO7ujvLqu3x5DVvb28rLr9Vuq0y/pIEK56TQ6t6Vc/q0Z6cGvBwWmfNbzwMOwEwAbc4n2zMkLsSXz7ckoJYFsB107XH7OQjjz4Kj8ADU3n+mPvTeBkCH6U+cPnH68j7r8dR95wBQhwOrte+RB3BZwUDKrE0egLVySWXqPjExEZl7zLso8QAcZtZIWVFAFBAFRIER+NUlgyAKiAKigChwIyowMgAwOssfa6sEAOexvLGBy8urKsMnhf+qJCAZAGBaSJk5RtwrznbNNqYcJHCgdZDxPywANNs067NtsA9rM28zzQMwrv2D2mD2Tyd2MMGihkMOZfBVp0xGyWPIAY1soiQd5PXW60UJJPIeZZAtKK82OjtwfHJShQnTuXqFoo9qqawy+5IHoXLMGxwZprys+gH6QQjXI5DmYbcZYGtrW4GuteUVlT2XPAM7nS42t5u4rGDhNrpBqDzeWq02dnZ2sbdLkLCDIAijaFuEaO+11HmGzaCL9a02/EJNecZ1e7t48MEX4j0/9r145Ve8BOcuLOH9//HX8bv/7WNwC+PoKw9DB2P9DXX2IUE1P59Hp91WMIRigiuVClAib74yGvUqahXqo4+xahVj4w3UK2VUq77KnEoJFBr1uipH2ZUrFQqtHABLJaqKtlYvgnidXk+FXDZbPbTbUf8oyzDBUNJGh/Xu7mwr+Kkythb8KIS6jyjct+BjZ3MdhUH4pgaACowqmNhTXl16rDkc0j9TGT43ODQyy/N5HecBmAassj5DDvKsiLsnziZzbR6kTQ3XTJC4v74GZ1/aPBD5uKS1PSwo1eOoPSB1/ToEmL5rOOl6eZQr5SgT8AAAVktFzM3OYHpCQoDTxkauiwKigCggCoymAsf8t6vRFEWsEgVEAVFAFEhWYGQAILkIuQ421jcVAFxaW8fi0rI6Z02dscYAoPI8iSKAERhJQPRGMuuG8mYDgHq0TdBhzoKDAjhbPTbvKw1XrjUANMfvOV5erqtAWmQPfQ1Ca/c/y0Vn0XW7Cr6pxAG+r86aI4hQrFVUlttGra7ODqxXKyj4PopFH8VCEaUyZbyNQJjn+VHG4gEUUYkwwp4CYi6iM/YoGpg8APeaTZAT69bKBjrtrgLdBAK7XQKABCYJKvaxu9tFuebjk595CB/9//4c61sBahMn0O51sLm9ju/8hq/A//oD340/+fO/wQc++F+QK0zAy5exubmKxlgFb/iyW/B1X/e1KlMxQUuClOpMwDBEicIiy9SXogrppXMSqW/kIUifFQoewhylYSHvPQqljjLr6vP/lOdi6Kq33Q71k2wOsNdqYn1rC+1OF9vre8rTj0L5d3cogceVbN6kWz4fhTurhCdelPE36F0Bgv1uS40FjSs9A7TXGQeASVCOe6Ca4J57sGUBd6YHXJbfLVmfQ1nqspVJqz/tDwJp92uIxwGgBotJ96Y9fw7SF/PZFveHmKsgIPnuejmUCADm88oTtlEvo14uY25uRnm1Rg+Hg47A0dwnHoBHo6PUIgqIAqLA80mBY/7V9XySWvoqCogCosDNo8DoAEAKiXSxtbmNC/MLWFxZxcLiZbTbPeXpQ3Cm1+lelQTEBIAH3aDHeeElec8lbUav5+yIC8GzbcA5LDsuAGi2O6wHZNpY6fBH/b0XUAgpZZklUEWhtpEHIF2PPusr0EeQi+CTvkaJL7rdHgKHkns46gw+AoGUxbfg59FojKFRb6BYduHnC8qbrlKtqUyjBLPIM428Cj2PYl9DlXAjynVDJ+zR2ZXR2YJuN2IPlBiEfojOAxwkcaEs110HuSLw+NMX8Ksf/h381kf+CLniBHrIodPrYqbu4u5778VTZ89geWUbhUINTj9Au7mCr/+af4q3/Kt/gQfuvw+FPIX6EqjrqtBaN0cwsod8LqcSgVB/qWFKXELn9FGGZQVGB565GqQRCOx2Omi1yKOxg91WV8HKnQ0CfDtKw93mHrZ2ttHpBQhakaYRQKK+RV/qFYbwC14E/QLKihyF/qrzEFWGbyBHGZK9Kxme98dnUKfN81Ovv7g/BnAb0uafrQ7zOZNURxbAdj2fF6Y9WeyzJVdJ+kMLHxOb52Baf80/KJjlef08yZDieBTaP/D+o+8+nXHp5VAoFpHL51SinPFGBY1qBbecnFPJQAQApo2IXBcFRAFRQBQYRQUEAI7iqIhNooAoIAqMuAKjAQBpt08egK7yEooA4ArmF5bQaiUDwB7FCw5eSZvSuGEwPch4uaRr5qY/DSRcq2mg4BXLbmqCSVOTwwI422bc3LCbACCuzSQPrDi9surOAegV+6JkG1d5DoV9SsyrgFcEECKIoP6jaelQkg4KSyUPtI6CgpTMI+fl98+pI9hXLEbhw/SdPAirlYo6Iy9fqqCQz6uvvEcA0UHOzyHnU3ICBznyfqPz7sg9bxCsrLIBExykJAaBg17YgZvL47GnLuJ9v/Rh/PGffgp9t4xSpY6dnTX0KRTXdVApN9Da2YXT2cHrXnU/3vqWH8ArXvUi9ClU1vWUdx6dzefmo0zFBEfzIf1MDffRDx2VzZj62CaPWwJz7U4E4NtdtDtttNsd5dFHSToonHirvacAZ2e3iW67rfpC9gTUBwrjdaOsvdQn/V2NxyCEutenMxajORwBQE/BUwJHXTr/LwzUew4B9bl+pJEJtW1Ay7YGNARMg/wmwMoCvsxnyLVa+7a1GGk8cI+2NHxUAFC3k6QfaXwQAJjWBxMA8vP+6F79nuZMyS+oc0BVGHk+h3q1homxKsbqNdx6ck55vUYL/3qNkr0d8QA8Xv2ldVFAFBAFbkQFjvlX140omdgsCogCooAoMDIAcACxOp0enr14CUura7g0v4hmk8Iio/DMyAMw8ijyBju2rgpNjF7DAECbl4n+jMOjrMBJ7SG1Z9N1nFZxWUh5H7g5cf05qO0awmj9NVjhgOUq4GacGZaUBMQGYJPsN/vM74/G1vBAI6MpA67Kvns1NFEQQVEqSjpDIEMDwihBhzrnrtuBl4vCaQl00NyMziSkTLkF+IU8kMurs/cotJaSavj5HPyCr8JwCVBUSkUVmpjLRfl3CQrm8+Q5mFPzyXfzmJisohd04Xh5PPnUPN7z3l/FX/zV5+AXGtjJ0dl+OYS9HqULBjq7eOWL78aPvfl78U+/8mXYardQ9H3QulpZXonCaV0Xe62WWkFBh/IdRwlSOt2eyl5MociUVESF2bZaav21Wx0FAAkOKqhDWXxJP3XUoCKoyqOPQqCjjL9QIb2IIocHGY5J5yirrwYuvaCv9FSwSF3TmXUHcA9ROLDOFh2FRw8SAXFvQsuaM8fftubTkljwe2w/mwCSm5EE4q7jI+KqprIAUv4s039csD0b4xIo8TV6UA2GuU/Bclqvg8Q/er7Q56VCSYXkF4pRhm8NAMcbddx2yxwKtEZVh49rRAbNq0UkL1FAFBAFRAFRILsC8osju1ZSUhQQBUQBUWCgwGgAwAEgoM19EOLchYtYWl1XAHBvb88AgBFAOCoAaNus2oCVOWFsgO2gEG3YyZgE1JSSFg+gONu4N82wdujyHLxq8Kc343Ht6nvSsgBn0ZT3gQNJrYW2iYcyamDAs8TaYE6ahxO/J4KA0deVNiNgrSGDmamUvAwJyukQZQJd5K2kE11MTE3j5S97ADmX6gzg5cr4/ENn8P5//+v41KcfxlaxhAJ5Oe3twkcXL7n/Trz1R78Pr3n1S1T5vXagkmo8c+48njl7TtmSy+WVJ18U8kzhtwG6vcE5m/TZAHZeBUUU8KMA5giiqnGjZChudIaibd6ZY2HCYn5P3DiTljqkU0HCfgQrdZsaDJrt24CVzUaeRETDrrh1YJsLfKzpPhsQj1uTB11vR32fCfl0/bov+rr5rLQBQHMchwF5tn6Z48i1pGv7iT4GAFCvL/38yecLakxK5aryJK3Xqpgcq2OsUcOpW+eQyw8y1xy1qEPWJx6AQwomxUUBUUAUEAWO+29XMgKigCggCogCN6ICowoAl9c3FQCk5AFXnwEYAUCdBMQWApxlw520sbTBiGFA1LWeByYATPLqSbI7C+jM0hcbADRBoK7HhEUc4GRpK64Mh4Cmp5a2he7VIYkcCpp1cl2G8RDTAOiq74OzB8mmKwAyOucv8izsI5eLQmDJu44wmw7rpnk/NjGJu+64Fa94+UvQbTdRKpfR7+fx+Ycex3/8Dx/CH/3NF1CtVdBrbuMlL7oHb/3X34/XfuUrESKA41CmXAePfulxPPH4E9jY2FIwnUKVfb+ovGrJ+y/SS3tBEtyLAJ/SgZz1Bp52+vvV+ur7nwueOQyLA0Pm3LWV4zCZQ1yus23NczhrzjvdjhlCnwaszOu25wif67qdtHoPM/cPcy+HfHHhunGA16b5UQPAuL5x3fmzRsNiPWc8L/K0JQBIofl05h8l/hhrVJUHoJcbDf8JAYCHmcVyryggCogCz08FRuM32PNTe+m1KCAKiAI3rAKjCgBXN7dVEpD19fV9ABhQUoYgCvl1Bl5KHADyDWmcB1DSQCVt5k3YYKsnCyQ8iomStR0OQHi7BwWccX2OgzgcHJn36nuOwgPQ7JsNAHKQlwXGaI3Ia8j0kOL36/PqbPNNfebmIvOizB5Rog1usMoeHAHAXtBTwE17A9J7L5dDr9fFa77iVbjn7rtQKfkqPDcIA3zxkUfxvl/8fTz80D/g7rtvwxt/8HvwtV//WnWWX6cbqFDixx59Co888gg2NzdRKBQVZCSb6WdK5OF4UZbfKEHJIBKShdYGlDSEhVdqYKRBnOteCZ+2zYO0cN00AGiuO3NOZxlLG6jSQzDsvMgKAA/y/DmKZ8OwdZhefkl6au9WasPmQWt7RmYdn2Ht1uX5M4af/WcCwHKlpjxtCQCO1ykTcAW3npyNwvRH4CUAcAQGQUwQBUQBUeAGU0AA4A02YGKuKCAKiAKjoMAoAUA6j41CgOkMQAKAi0vLWFlZuQoAavCgAWAQnUSW6fy/tM1oGgDkm07b2GUFc4cd98O0E3fvQevUsIr3iXvjmR53vB0T5hwlmNT26Da4FyAHeml6pAEiggoEpXU/eXk1VwdJMEwvOj1nQzoDz/OUuVwrslG9dx202211puBrX/uVmJmm7MMldLo7qFaK+NQnzuBvP/4JvORl9+ENb/hKuHkXrS6Bwzwee/xpPPz5h5UXLdlFnn+93sCD1nWVB6BHyUgsx4/tr5XgSjizOXaRthGQj1tb5vibc9/0Okuah+b65B6GaWsqDTTa7E+qP66/ce2kPXvS7I+7fth6eR9ttuswXz0fedZdmrca8B7U/oPcx+eIDQByYE0hwHSeZrlSVVm8q5USxupl1CkL8NwMSuXSQUw48nsEAB65pFKhKCAKiAI3vQICAG/6IZYOigKigChw9AqMGgAk76Xzl+YVAKQswJcvX47OKOt2B0lAIoBBAFBtSge//fjmNW1TnLZ5zwLDssKqNFuytGWOehJES5ohSW0dxA5qK61ODoD2w0otRpqb+oPOdJuHmAnfNMwwy9ogZpwdHHLq+ng7+4DPieAe9/zT6UboPk9nJR644Ck4OQjHVdddT3kBbm1uoVqt4sEH78f9992FYoHYYIB+t4xWs4NKpYgg6MLzc2j1+jj37LP4+898AbtbmyiVSlFWXQKDlIlYAcdo4fRCChW+khxF/2NSz1uVCGXwsgG4fr+rruprcZrGzRN+BmNcGQ1s9XzT0GqYOcvXoXlf3Bo111ncXOB9j1urac+BtLoPuh7S7jPH1FwDev2a51tqyGYC3IP2M6udfA5wqE8/a5s4APT90gAAVpD3PdQqZYw3KsoT8JbZGfiFQlrT1+W6AMDrIrM0IgqIAqLATaWAAMCbajilM6KAKCAKXB8FRgIAKiLSH3TYxcWFRdAZgBcvLVwFAHUIsA0Acghh/mxT0rZRtW2GkzbIejOq60/0pIoZzmEghq2dtA180izi3j8HscPsf1pb5obdhEUcqum60oCCvicOQHFYxNvnyTpMu9O0SLLzOfY6UZKBK052PNj2yrl73LaoDroG5B0POd9Hq9PG9u4OTpyYwgvvPY3Td55Co15G0PMQ9LvwvQL6AWXxDXDuwgU8+thjWF5ZQblQUJ5/5EXYanVUghEKAQ6C6KxBlV14cB6h/q7bpu+u4+6HQOt1dTXofK4HLtdvP2Tf8DJMGlcTvMUBQD1/zPGKA3d8vukyHGDFzUc+P+Ls5jby8ub8HPapnjb/h63PLG+DuryM9rg2z16MOxvzWthrG38T6pPN+g8MVwPAcpRtu1qFX6AkIGVMjNUwVq/g5NwMXGcQon9YIQ95vwDAQwoot4sCooAo8DxUQADg83DQpcuigCggChxWgZEBgGEQURLHxcLSssoCfP7CJSwvL+97ABIA3Ac3hgegCYzMjW3Sxt281wYQ4qAQ//w4AaAJ45Ig1jD9S5tfHFzZoJ3N64+DRxssSQNw/B4egqxBAb+fXzchm5nF1AaI4uYGBzu6Xrp/P0R94JEUUgreqzpJvnc0z6PvfX2m5aC81kbb4vVdhK6D0KO0HiGazSbKpRJeeM+9eOC++1Aey6Pb6sHPFdHtBPjSo0/j4S8+jN3mNgrFHEoFCvulszP7cB0Pruci6FGm4ggAOpSGWL/23f+iD8gT0Xwpu5hXoOtGHo5x60uHjMatz7gzILm+JgDS7ZHW+v64dRhnlx4zDShtID3LeubjZWvrsAAwLjHH/pBZwrfT1mzc9ThbyQYT5FJZWxbgowaAHOzzPvPEMPrZRzZxL0B67/sRACxXKigU8wqaawB4y8lZIBx46B5UtCO6TwDgEQkp1YgCooAo8DxSQADg82iwpauigCggChyVAscOAMMIHlAqgtAl6OBg8fIqFi8vY+nyChYXl9RZZQQx6Lw0CgVWG//BffoMQBMwZNUnbcOaBBDMTbgJDNLq1hvXrLbaNv28Dd3+MADtsCCBQzVbu3E28Y09hzi2/iTpYwJAU1MTaphgKQvYtbWv7+MQygRhCg5pz1bN0gbgT9VJ/3IbJLPhEINr4KoaHOTyecrXq9ZBs9nC+Pg4ZqZP4IGX3Iu56Rlsbe3hsS89hSeffAp7e7vodNuYnBpH2O9HyT4cV3n/hf0QrVZbNU9ZUfftU+ZEYPKqF60ztSrVCo1A3+CzKGHJFYBizncO1fi1YceY68rHjwOoYeY8n5MasJnw2AS8cXNQ35dlrQ+7zqm86aHI6+Brz6w7CUaadZjz1jaOHMIm9cMcZz4uWW2K6wufT7rvfCw1ANSZgBUAzPnwS2V4eR/lUgGTYxWM10qYmBjDzMwM+Q0eZFiO/B4BgEcuqVQoCogCosBNr4AAwJt+iKWDooAoIAocvQIjAwAJlrghghBYXl3HwsIi1tY3MT+/qLyeyAOFACDBQNoUe+Q9RZ4pRhKQo1AoDlbYNs4c3OifOdwaBkxktT1uU30cAFD3Oe67bdNuAgftzWODKWn6JUFHrmccoFHw2fCiMvVN0tV2v+5fWt2mDlzDfdsdOqOPTuLz9mFbEPTQCzqg7/fecz9uv/02rKysqWy/BMgp5JfWBoX6krYEDakPOmMxhQPTSwFBFW585WXT0/TC4jDIBqH4OKaNX9qcj9PXpp2tLn6/bRx53/hc1XXZPuPtcICY1hfbdQWJjTEw562pv75+GABognGuZxyoo895KHDc2MY9/w4CALk+5ljw/uufab5zAFjwXBTrY+iFrkr8MTtewVjZx+SJaUxMTj8XeB9kEI/gHgGARyCiVCEKiAKiwPNMAQGAz7MBl+6KAqKAKHAUCowCAFT9cOgUwD4oCcjm9g4uzS9geXkVlwwASPBCwQ3HvQoAmhv2g2pj836J27inbcST4MVB7VNSMWDF7T0uAMhtMqGE1sD02NH95yHCHDDw+5K0OgoAaNqfNt4clvA5YIKbuGtp5a7qkxMqr70wpPDGCOiFYYBeL/KKzed91Go17O3tYWdnB+VyWXn2aVDOIR/Vy8M5oxDgq//5aL63wXAOeGwhvBwQpkHQJPhljkMStIqbIzZoFKd/ls/NduLgXNb1bfYpTo84qJYG4bgdWcrann967er1yb0S48ZfrxFblnD+rB4GENtgLPcepro4AKSfCQAWag0FABu1KmbGygoATs/OYGx8UgBg1okq5UQBUUAUEAVGTgEBgCM3JGKQKCAKiAKjr8BIAMDBb7CAzgGEi2arjYvzC5i/tKgSgnAPQBMAUhbgNA+arKNgqyfNa+Uw0C2rXXEgxARRfDM9zMaa6hm2vA0smFpo4MQ/NwEhh1AcMBw3AEzSIwuMifMcM+s1z1GzeXXReX39PmX9JS9AF3BClfGXPAC1xtQeefgR8KOX8pgNw/0z0fhnug0zfDltHqStBT4fNQTkgMgGy9IAYNz6ygre4sZB99UMI+b1mvAyDo5xoDXsmubJNDg41fVQ/219TVuvpq1Z5rP5POHaaTv0Gaz6WpRR+uoXt9c2/sNqZOrL+xIHAPVzpZTPIV+poe/kFACcqhXQKPuYmZtFrT4GLydnAB50POQ+UUAUEAVEgeNVQADg8eovrYsCooAocEMqMFIAsN8DHA/dboD5+QWcP38JFxYjAKjPALQBQC68bZOedWCygsQk6Je2Mc9qS1I53kYS4EgDOryNg9rNgZUNAPIkECYI1PaZHkZ8HNLssl23fRY3S/+wzwAAIABJREFUthzyZIW5cQAwSe+4fph9NW2IvK3onDI6IDOCQZRYmLwAyWdWZfLt9fZBn1onYYh8Pq8+I/0JDNJnFB5MLw1HqKwJcNL0NvvI7bf9TPWbUM0GuuLmexoATEuSYavXXD+8DdPWOLilPx9mrtls0fpoTeLAXRoojbMzy3iaz08TOPI1bgLANA9As/1hwGSWZ6W2TX8nPXUIMNlW9vPwShWEbh5j9RrGyznlAThzcg6Vah15P5+lmWteRkKAr7nE0oAoIAqIAjedAgIAb7ohlQ6JAqKAKHDtFRgZABhSPgTyaMqh2wuwML+IC+cv4dmlRRXeSLCi3wtw1B6A2rPFBnW49w2NhA0WpQGGazGCw27qk2zICr2GqcMGVPj9HChooGSOQxJgMesybTsolMmqRRIA1P2J08sGRPhn5vXIS488/3LKC5CyBlPiDnIE9CijbxBESXHcKCSeIB8BEB36S7ZqyETXqH4CgvSiNaV/HmZOmQCNA70keGvzZMsCtpLgaZb7s6xBs096vZtwLMtcs90bZ0OaB6AtyQ1fG0lgO2kumn840P23jaV5TUPXNKjNn5dxdqbNO16HqSFd49mAdQZgDQGpbgKATqEEN1/ExFgDjaKLiWoRc7fegmK58hwAnmWuXIsyAgCvhapSpyggCogCN7cCAgBv7vGV3okCooAocE0UGCUAGCJQyQ46nZ5KAkIhwM8sLigASPCCkoCYALAXkofUldewQICDJ9umOG3jyjfHfGOuN9/D2pNlkNM2zVnqsNk6zH1xIMQG92wamNArSccku2xaDAMAs2ppA3dxdnENzBDfON3i6opgnwvXIS8+ZxDaGwwAIHn/kSdg9NJghif/0N5++uw/sk17/elEIUk22bz64mCZhkf8uq3/5vWs8842R4ZZX2nz0LQji6ciB3i2fqTZZ/bpengAxrVhPgtN+Kb10J/r8jbd6LPjAICmByCFAIf5AvLFCqYmxlHzgalGBbeeug35QjHr1Lvm5QQAXnOJpQFRQBQQBW46BQQA3nRDKh0SBUQBUeDaKzASAFBvFl3KSOqi3exgcXEJS0srODN/aR8Aag9A2ljqJCDdfgRA0jbaSbCGb2ypHAc4adAgDlzZPj+q0cwKrbK0p+s6TJ1mHfw9hwpxoClJ7zS7DgsAzRDGJOCVBBY5PNb9oe/kocdfZh1pZ+Q5bl9lAUZIYcBREg9Q5muHPiePwAjoUfvaE5Da0OCNrumwTXNu03tbCKcN8Ok+2OCRuX50O1nWZdq6NaF8nB1pcz2uHdMDT9ejNTBDjM3xS9IqS//jIJrZH21/nB5x5W2A0pzjfP1pm3W2X/4c44BXe97ZQrC5rUlrhs+TuPHjENEGS00PQA0A+RmABAD9UlUBwGo+xDQBwNtPIedH52WOwksA4CiMgtggCogCosCNpYAAwBtrvMRaUUAUEAVGQoFjB4BqxznwFlEA0EFrr42lpcsqC/C5pWVsb29Hnn8qBLilYIeH6Dy0wwJADhT4xtiEWrZrSQOYBq4OM/jD1J0GDNIAYNr9egNu6qOhQhJQ47AlCwixwYBhtLBpflgAyIEJ2cL1SIPHdK8txPOqfg7WhD7/T0MT8gxEqLMDR+G/dB9vX4dEajhoAheuuamjtt3M4hq3DrKCPK2XORYmSLOBRn5P1utJHpgmeLaBq6QxNOe4BmRc5zRdssx7m2YmDMuqq6m7nmu8Pj2X9ueammf0bI5e/JkRBwB5GdszwKwr7nmY9PxRvwe8KDEOb48+Iy9Y+qzs+3AKBADLmJwYR933cGKshrlb5+Dl8wOwHmWhP86XAMDjVF/aFgVEAVHgxlTgmH913ZiiidWigCggCjzfFRgJAEgMsE/JDcizKQKAly9HAPDC8gY2NzejTMDdHjqdKwCQNp9mCHDcRjhtnPnm3dzkpt1ru35YMMXrjKsrCzxIA3hHAQDN/mswEmdfkjZxIIp7H/H6DzI2NpBh1pMEfE0btYcdfa49j8jzTyfgSLJRAzbb/LNBHhs44YCP6tM2mPDJ1iczC65ePxwA8jXF4WQW7c0+cMhmznEbhOKQLq4uvV71fONaanu5zry82bcszw/TJt4nc71lAYBZ2jTLHBUANLUzvUX5fLABU3M+8P4njX3ac0fPjbTnF42rhn3a25beXwGABeQrJeRLdAbgGMZLRZwYq2Pm5DScnAv0o/MwBQBmWc1SRhQQBUQBUWCUFBAAOEqjIbaIAqKAKHCDKDCKALDb7ikAePnyCs5fXsfGxsY+AOx228rbyQwB5nKnbbptQ3OzAsCkachBVhZgaSujs/zyUDwT7CS919eS2o+DY1kAqFl/EkyNm0O2ezjcsIE1DeXMLLvmeKQBwLi5zAEK10d7/XFwY9NY36+hSVx9vO82W7LMGxPmmDDLtC+tHd5fEyTpa/q7hqFcDw2t+PyJA5O29WNrk/cxTbMsvxriQGISEMuiW1x/tBbc+4/3iWuWpKVpX5zGWiNbCDq3MS3hCJXVZ15qmE3vdRbsUt6HVyoIAMwy6aSMKCAKiAKiwA2lgADAG2q4xFhRQBQQBUZDgWMHgFHUrwoDpnPNyAOw1wmwvLy8DwDX1tbUOYCUBIQ8AGmjZ4YAx8GbLCrbNv9J0CdLncOAkbT6kqDVQWDnQfoWZwMHgDwUz/QgM/uYpk+c9xDVY3oiJenHPZT4fWb9pj02qGdrJ84DyoRacTbaQGJWbahOHqJrq4uDG5tuJmBJgqqHmWvmvUnvuZ2mbuZatWnFAWEcANTzyAxhNe2y6ZE2Pod5Fmm4Zs4f3icO2dJgY9p1rYNuLw4A8j5pTbRN5rwy15w5Zub1tPVr2miW59CbbCEA6Pu+WhtlvwC36CNXLOx7AM6MN5QHIDw6RFM8ANN+/8h1UUAUEAVEgdFUQADgaI6LWCUKiAKiwEgrMEoAUGUBdl0E3f4+AKQQ4JWVFezs7AD9EL1eB71eTwFAeukzAA+66Y6DGnGeNlk3/1nLZZkcRwkAk+rKYosNTOg6TXBjAzk20JZmEwcISaAuDbLZAKAtBFbXY8I9E87o9xx88uQJWeaADXTy++JApe4LB1T6Z4Kyul+8nAmDqH9pHli8z1ngWNY5lAUA2rSxjYENTmlolAQ0qUxSEgsOnmx9N22Jg5EH1cRsn0NAXactiYypB5/PWWzh7XDYZz5j+TMyKZlKEgDMYg/XwSyv57dun94T9CUASCCQA8DxRgMT5RIIAJ4gAEh5dQQAZh0CKScKiAKigCgwYgoIAByxARFzRAFRQBS4ERQYGQCoMvlGALDfCxX0W1y8jEurWyoc+LgAoG0zPQzYOYo5cFQAMMnuuGtxINQEENwbiMOXOMBkwp04aGHTb1hPNBug1J8lAUCzbVu7GqJpT7zDAkAb4Iibgyac0eHGBMjJLp0B2AZQ9HgRJDHBjlneBDi6PLVvA2i2+uLWgQ0w0Wc2sGWzg48JH2fdBzOhhTnPtQcr77MJwLTtaQA0aU6nPQfi5jQHmNcSAJqwm69nW7v8uoZwZrkkgJvlGZrlmaDnvLaB7qG5QwCQwoArhaLyAPQKPibHxxUAPDHewPTsJOBQ9ql81Mwx76IkCUjaCpHrooAoIAqIAs/5N6JIIgqIAqKAKCAKDKvAcQPAkKJ+yRODAUD6bHVldR8ALi0tqUzAtF8Lgi663S6ifCEOOkHvOV0eBhCZACEOdnBAkGXzmqVM1rE6DABMg35pgC/tupnFlm/E+c8cGsUBIput5mfm+KTpbINCtvZttsbZGc3VK1lR4zwA+ZxJGus4cGRCGV0ft5UDRwIedA8BQCpD72mtJL00QNHwJm6849ZU2lpLAlu6P7YxzQqPOIC0gV4CfLxPZpi6BoBcUxMAJj0TbPM6DiDaxiFN1zSoyOe/ra606+Zc5u3p+ZcEAE1Qq+/REJcDWK5j2rp9zibHsRM6Atga4mtbNAAkCGgCwMlKWSUBmZyZAGXSduBHTQkAzPrrSMqJAqKAKCAKjIgCx/yra0RUEDNEAVFAFBAFhlJgFAEgQgfra+tYWFhSHoCLi4sKALpwVAgwB4Dt3nMBRxqU4AIlZUE1YYgJk7JAnaEGI6bwUQNAGxQYZkNu3m9636T1OQuUMO2h9yaIofdpSTaGAaDm+PJ5FPezDRyaUPmgepjgRbdlwio9hzUAVOtj4AVFMFC/+Hw27dagxlw7JuDlfeFjEtfHLACQ32srHwd9dftJ4Mv0ANTnxWltNUDkIaQchppAzNZPc47R/Wa9w+pjPnvMPtrm9WEAoAZ3WgetG/dsNcdJJWMaeJDqPut6aF3SvRzAXgsASO3oevV5j6QNwb9CoQCdBITOACQPQA0AJ06MCwBMezDJdVFAFBAFRIGRVkAA4EgPjxgnCogCosBoKnDcALCvPPkijyqHXPwI9PShgN/C/CIuLW+CPAC3tjZVopBer6s8nEAeWCHQPaQHID8rjYMS22aVb7ptm359vw0KHWb0h4FzJqDJ2u6wbdgAnfb64TrYsszagM+w7VMdNEZZzrBL04CDvzg70kBWVsCTBiR1v/h325jaIKyGNdqrjeAMh4imdxbVocfHhGy6zSQAqG2MWwv0uS1EmK+PuHu1PbYsyXy8TDBrg5wcAiadmWdqmjYW5pibsFDrnTb/bNeTAKAGnyaAzQIAk+a3HhcOQDVgM5OD6DIcwPG5pj0t45KKJD1L+XOYP0tsOnFwq9uk7wTD6avoF+GXiyiUimjUq5is1zAzOY7xsZoKAXYc8QA8yPyUe0QBUUAUEAWOXwEBgMc/BmKBKCAKiAI3nALHDgBVVlcCewFyOU/pFwR9NJtNXLp0CYvLWwoAbm5uKlhB3k3aq8S2uTTBCd+UZ9lom5tPvqk+DgCYBsZMCED2xwGSpMmZ1k7cvTZNNEjgAIh/xjXmkMQcKxtAyWqnLpd2Rp0Jo7LWn1VLs/1hACAfSxsU0dd5nWZILJ8fNgCoPQTjQJwJeMz1xevU1zi8SgKAtrlr1h+XXEL3nQN87nlHdWsgxD/n45YG6DjQihvvtPl7rX4hxAFbc56Y4xr33oSHcQA2DoTHzc+08ubzio+/+eyNWzt8rOlnAt/0FSUDKaJUKaNcLqqvqckxzE1PYaxaif7g5A7OALxWA5WxXjkDMKNQUkwUEAVEAVFgXwEBgDIZRAFRQBQQBYZW4LgBYKC8uCi097kAcH5+fh8Abmxs7ANAneQgDu7YoF3cRtT0tDE3snEAUJfjm1LT+2jowbDckAakjhsAmiZz+GjCQQ7bbLDIhDMcDtj0TtI3Dfzye7nNus24eZFlTE0glzaGZt/4nDM9HM15zDXVoIuHtZsebxzEJgE43Q4HgDY4kwYA03RMgnB0bVgAyNuzeQ+a42sbT65xGsBKA4BZxz5uXqU9t8z7kuy12aLnQNxzzgSN5vs4cGw+R9PWTVo95ho11y/3/osDgJVKSQHAkyemUa+UKQUw4FydBCfNzmt1XQDgtVJW6hUFRAFR4OZVQADgzTu20jNRQBQQBa6ZAqMKANvtNhYWFjC/tKHOACQPQAJ/5AGoASDP4GmDRxwgDbuRNjewSd4nvGzSRvUgg5gGEI4bAKbpwgGVrWwaYEnzYIrT9DAA0AYHhxk7GxQ2IV9WQJIGRkzAZzvzzrSd12lL4sAhjwkAqS4TkNnq4GvP/Jnu118mJE7S2QapOOy0QSHtLWyCSrMfceORNj/T5kXa+k2rP+25Ncw8T9NWt8UTpdg8RPn4pQHqtP7Z1loWiGnOYXqvz3fkALBYLKNYLinvv2q1rADg7NQkauUS0O8B3iAEOG0gr/F1AYDXWGCpXhQQBUSBm1ABAYA34aBKl0QBUUAUuNYKHDcA7A9CgCns1/OidMD9fohOp6NCf5+9uLwfAmwCwKP0ADyMzkmb/DQAkNZu2v3HDQDjzuAzQWhcP9IAwWEBYJq+Ng8uDocOcsagDQCmjSNvc1iteHmeFZjDVxPCaV3MM/5MDy9+PU5L3U4WsMfLcA8/076sYMucP3ze0c82AKjXjHlv2ly09T/tnizjnjRH055xB4HqZnt6TPTnGqbRd51F2pzT+p6jBIBpa5Xbp+3hnn/aboLWOgS4XK5aAWCl4CMMunDyxazNXtNyAgCvqbxSuSggCogCN6UCAgBvymGVTokCooAocG0VOG4AGA5+exH0o1DgCITQmYA9XL58GWfOLVwFAOlzHgJs24DbPIXSPGniQEKc+rq8CbrM8ocFAGn3HzcAtNnHwZMt6YINkCXBJX4tTQ8OCThUS1pFScAtLcuwrd6k/tmApgnd+JxKg1T8DDw+F0z4l6Yhh0C29ZOmHwd2cWuJ99MGkJJgVhoUtXmvkc3mOaFal7jzQ3k/ORxOew5knb9muTSAmPbcStPFvB73vDTHXOt0PT0AzWeqORb0Xtul+6Uz/3IQSD9rAFgqVfbPAKzVKpieGldnABbzuQgA5grX9hdsxtoFAGYUSoqJAqKAKCAK7CsgAFAmgyggCogCosDQCowaACT4R0lByCNweXkZTz8zrwAgnQGo4R8HgDYPmWsNAG31m8AlaTM7zCClAa80AJjW1lHZycFbGgDUG3nbBp/XkwbX0qAUXU8DLGkA5bAAMC5EVdtuO+MuCd6Z/dFh8PoeDa1s85GPtQ0McUCXZd5pfXlbHCTGwaessF3Xxeu3zXcqZ4JQPvZmv3W9cWMzLABNArhZ119cuWEBoFmezy/beuDlzWcB19rsY9xzI229mf00641b/+aYmJ5/ZKsOAeYAkEKAKQkIhf/W61WcmJ5QADBP3uZhIGcApk1QuS4KiAKigCgwsgoIABzZoRHDRAFRQBQYXQVGBQAS8DO9xQgAag9AAoAUjmaeARjn0WJuJNM20ia44F5Y5sZZAOCV+RznOcQ9dGybfJuXWxKASAOD5grT9adlAY4L8dW2HAUA5LaZUEyfsWebf1TWtN+cxxpi8X6YXlIakPF7+Tlven5nBV+8D9R+0hmANojExzJt/dJ1EwDa1qPWiWf+1fea+nM9bKAzqw663sMAwLT5mQYGuf02LW0euHHQjbfF57+em3yOptmV9TdeGgDU8ycOAOq5oced1pMOAabPdAgwef8RAJw5MYmZyQnkyNtcAGDWYZJyooAoIAqIAiOogADAERwUMUkUEAVEgVFX4NgBYLSbV2G/jgoBDpVk5Nm0traGp88vRSHAGxvodLrodjrRuVT9EEE/UKXjNqb0uekBY45H2gbUNn5xADBtrNO8qtLut0Ewm0cUleMeYfp9Ul8OahuHdjZQowFaHCRJ63Nc/3R9aWf0xYFfrmUSBKJQQhP02GxO0o/PT9PjjyfZsGnJAVEcLDO9/TgU0W2bZ+FxYMIBjznHuGcdn0d8PG0QioM7W9kkQGvrZ5w3oYakug8cbNoAYPS4iZKQ6J9t64qPedzYms8B8znE524aaExbB3HPrbj1ocsnAcCs83oYAJi1H+YYm+/jxps/26iMC0c96/a9/zwXnush7+eRz+VRKlVRogQg9Soq1dI+APQQQm2cHC8y+Zh3URICnHXmSDlRQBQQBUSB/X+3iBSigCggCogCosCwChw3AFSb8H7k5aM2YU60Me91uyrs98ylFSwuLmFjfV3Bv3arrQCg04/C/vrkyDEIAeQbeQ4EzI0+1ygNEMXpmQag9AbWBguHHSOzPN8c29rRm2R+30EBX5qtHPTYEgKkedDFQRo9ZnHeZVrXtPqz2G/zhtP32eqPgxU2aMEBDe8rh322OaIh3kE9xDQQ0WtDn3mnbTABoNab20Wfcc86Pa/i4F/WdaV1ou+2M+bSxsxshwMqXncW6Ja2/tPmJ5//XEP9eVpo8lGsy7g+mGDY9hy0gVD+/NDjb8LNYcbIVnZYABj3DMw5UeIoms+0VvW8930fhUIBRZ9CgEuoNggEFjA7M4UTkxNw+wFcj+D+gPwJADzskMr9ooAoIAqIAtdZgWP+1XWdeyvNiQKigCggChyJAiMDAHUCEPQVDOwHAba2tvD0hWUsLi5ifW0NnXYHrVZLAUA3jOAE+QByAMiBGH2e1QNwWDEFAF5RTIMGDhxMkMT1NT3Gkjys0iBOmgdglnHl0EiXt41vGmxN8lLT8IUDNbLdlqRCA5g0764ksKLHgoMbEzRqzykOhmzAywaYsgJuGzjiepNnIgdOZp/iAJyuIw5Q2cbUHFuzXQ4S9c8aAMeNrekhafaX22/O+yxzM0uZowCAfA7wNjkgTIOlWWy1jYGt7SQwyq+5jkM+gAr+ebkBAHRc5PN5+AUflWIFhWIRtbEaypUCTs6ewPTkOJwggOMSPIwAongADjN6UlYUEAVEAVFgFBQQADgKoyA2iAKigChwgykwCgBQxfHuZwPuwfU8BfX2dnfx5LklLCwsYG11VcE/DQA9OKpML+zHAkC+wY/bvB50UysA8MpEtwFAc6PPN+1xm/s4wJa0pI7CgyrONhu8SYN8NoDFz6UzAaAGYPo+rmUclInTg8MnXY/NgzDLWJhrh4OgJIBrgjfePxPmJQFODviS7DWhHdeR98E2LnGf8b6aZyuaY5IEAM25YpvfB33+pPUnDoCa7cUlQrGdPXlUttrmtVl32jPCXC/83D+6lwAgfVUrNRR8H/VGFbVaGSfnZjA50QCCXgQAQwkBvsH+ySLmigKigCggCgwUEAAoU0EUEAVEAVFgaAVGDQAGQRfe4Ny1VrOJJ88uKAC4urKKZrOJZqsZhQA7EQAkdmiGN3L4lAaVDrqpHRUAaIOcvM9JnlBDT5aYG3gbaRt30x6tYxxYM5s8DPBLutc2njZgxfWm+kxQYuuHCfXSwJ4un1bOBoF4P6geCrHNMj68LhPwcR04HDNhm9aG328CQNs9WcZY22ADRRwCas20DWkewHEeiBxAmjZzG7RdtudM3Hwz7z+qdWhbS2nrKg5gak15vw76rLT1z6wrCwC06anXCp3VSV8attPPCgBW6/D9HMYbNTTqVczNzWB8rIawT+tCAOBRzT2pRxQQBUQBUeD6KyAA8PprLi2KAqKAKHDDKzBSADAEgv4VANhutfDUmQgArqysRACwGQHA0I0AIL1sYZS2DexBBitu0ztKAJBDKd1HEwYcFJyl3Wdrh99j/hwHJNJAhQlh0sCubazNNngdPJsufa7nD9fWhJdxgM4EaNoWfUYZvSfwRF+2EGYOAIeZs3zOaxCiYbkJIePmtalrXHZdul9nALaNt/5sGAAYB3i0znxMzPVnA5N0ny0JBtc07oxF0/6kecvHy3zuXCuAZq7zuHmStq74+uUajhIAjHsGqc/pf4dCgK8GgCoE2M+jojwA85gYq2OsUVMhwLV6Bf2gC8dz4fQHSX6OeRclSUCGedJJWVFAFBAFRAH171ORQRQQBUQBUUAUGFaBUQaA5AF45uziFQDYau0DQJ38Q8MBvZE3N9wHAUVcQwGAyf+8SAOAWc7oi9vgp3kFaVCXZc4nQUmVTKbfV9UQpIsDgBwG6p9t3mD6GrePyvFkI7pNM0uy7osNNmbpJx8Pao8DuCSAaUJLDtdt8FADIluIrG39cHhn6mh7b/bVBv+0pjZdkgC9OWY2mGYCxSwAUNtI33V5M+uzuV6yjGlamTSYO8zzzBwnrk1cO2n2JY2PTXs+H5KgsLrXjbIAqzMAWRKQCAD6qFQrKPo+JscaCgLOnZhGuVZG0OvAzXkCAA8yeHKPKCAKiAKiwEgoIABwJIZBjBAFRAFR4MZSYBQA4H4WYPLmC6MzAOlFZwCeO3c5AoCDMwD3Bh6AGgDqDasNAGbZ+KaNlgDA7P+84IApq7dc2hlraeOT9brNHv2ZSiZDSQEGIIF/bgII23sbLOJeYWQjh0OKW7iuas8MUU2DnmZ/bYBJA6hEz6kE4bitHGbpW+Jgqm29mTDVbDbNRtO714R35vzJqp85ZnqM4oAUh1I26Mv7ya8TiDL1tOmYdR7HlRu239yGOPvM8RwFAPic9edFSTw0ANRrmOAffZWrFZT8PKbHxzDRaGDmxBRK1SK6vY4KGRYPwMPOPLlfFBAFRAFR4LgUyP4v9OOyUNoVBUQBUUAUGDkFjh8AUhZfCuMiSkL/RyCGXhS++MyZecwvLmJ5dRW7ey3stZrqXDNVsh+gH0RhwHoTG+cVlgbysmzKbZ5DNg8uXi4LLBl2UqR6xQz04NAiDrQM65EU55lmfm4DR3H9zOqZNqxOvP/m+HI9uAcgASX64vOJt2sbTw6TbBBU30/l+JlrvC0+h2395ECRe2mZXoXc7rgxz6Ij7xOH7NoOntjENs/0PVpL3T9b2+Yc1G1ovWzrLm4NmJ9nXfdx9qVBL267DSomPR+GGZ84O3QdaQAwbo6a8C9Jr7jn2jDzKa5snP1pGtF5sfTrQs3HAVQnsFcoFFQW4HK5ikqxgPF6BdMTE5ibPYF8MYdut4dcngCgZAHOMn5SRhQQBUQBUWD0FBAAOHpjIhaJAqKAKDDyChw7AHQigKde6ky/KBRTv545ewmXFhZxeWUVWzt72G3uRQAwjM5QC8kVcP/2KzDQFD4rCEjy8IpMvLoNvcE3r+ly/PpRTYaDQMVrAQA5bOWAimuRtoHXoNBWjq6lhRDz+2ww0wQkNlDJgVpcP/TY8etZ204ad26fDZrqPnHQl2QvP9OOw7ek9ZBUH93Hk+zQe7JZw0veng1SmjbYYB4fN1N/7gFoA1BcsySQzPuf9VnA53HcGKYBQn6fDdalrQ+9xvgY2eaiaZ85N21jTGXUM5Q908x2+Bq/lgAw7dkYp5Py4hvMx3AAAsnrslgsIl/wUSlVUauUUasUMDs1hZO3zIJyfwTdPtw8hQAPWj7mXZScAZg2A+S6KCAKiAKiwHN+14skooAoIAqIAqLAsAocOwBUeXwHJ9mqjaj+ij6+eOEyLs4vYGl5BRtbO9jZ20Wn01FZHFUSBWdwiLsFzh1k05+2IbcBQBOIwqccAAAgAElEQVQC8PdpAGvY8bIByix1HBQAxgE0DYJMeGP7PIt9HGrYoElcHWkeUEnQxQZXzPGyeSZx0BTnuRTXH7MfNoDE6zeztOr7bbDTppE57ra5mgWAJoHPODCUtC64/bp93YYJneI0onJm6H+WuWarbxgomKUNc5zS5m9anTYwl2WdxAFErbXWz4S8eh2b/cg677LM87Q+03Ub4OVrS5/ZqfrjuSqsV5//5+VzqJZraNQIAhYwPT6usgB7eVcBQCfnwiVqqH//ZDHoGpURAHiNhJVqRQFRQBS4iRU45r9d3cTKStdEAVFAFLiJFTh+ALi/xRzAP7Xt2/95YX4VFy7NY2Hp8j4AVFmA+z3lCXi9AKDNc4ksTQN8aUBx2Kl1XAAwzs44AKjLp+ljAgYNHrLqxmGRaWNcHSbASwJQtn5zGJbmFZXWjyS4ZQIQU2sNR0yvP66p6Qlm609c//nn3ANR28XbsYE4Dm/4PSYgNwGkbU6Y4MkEWMOso7i1zOuIA4LDtGPqFDeXstSp7TE15ffa5locANT36es6DF7Xr/Xl7WaxM+05MWwdcePOny/aVgJ+BP/0FwHBWqWO8UYd5WIOY9WqAoClShH9Xgh4jgDAYQdEyosCooAoIAqMjAICAEdmKMQQUUAUEAVuHAVGBwAOQoD3Q4Ijz8ClxTU8e+HiVQCQwJ8GgA6ihCF8s30YDx/bJtq2CeYQKW0TfhSzIQ1mpbURd3+aR4+ZpMJsxwRgpqdYGgAzx47e8zrS+pV2PU037kVmtp0EgXS9NgDK52Ja/21n5PF7OIixZSqmtrT3FpXlZ/OZ9sfBRm2vbssGjeKAkLaf22BbD3HQjTy4eJivqas5vnzdmWNnayNpPfNx4u0MA//SxjfNpmHaSpvr+ro5fzhgNdvTGnIPQD6P9Jw7rJ0HvT8OAF7pY5QFmOYhAUBK/EEAUHkGei7q1TomxhoKADYqlX0AGFLoL2UQlhDgrNNKyokCooAoIAqMmAICAEdsQMQcUUAUEAVuBAVGCwCqLTnAzgVcWd5QAJDOAVzf3N4/A7AfdJUH4LUGgBz+2WCPudk2N+FpG980gBA3h4a976AAMK0dEwByiDYMyLOBxGHXjw1m2kCdtlF/54CE28w/t9miQRkHZ7qcvjdNPwpZTPKy0nCDylDIO70IbhDw4OGbul3ucRlnv23M6DMbADQBpTmfyRb6LMkDMA7+0ee6/2lZvM11ZQOFabCNj03az8POvaTy5vhyiJn2fLBBPd5W3P183sXpzzUwsy3bQLINHma1P2s5U8c4AHhFF+8qAKi9/9TZgK6LaqWCyfEx1KtFjNdqmKUkIIUcHSGL0IV4AB7lRJe6RAFRQBQQBa6rAgIAr6vc0pgoIAqIAjeHAqMHAEnXKxBwc2MXzzx7Xp0DuLaxpQCgDgGmswCvdQhwEgBMg3+qJ4MD9uNmSxogMu8btnxWgBBXbxxAo3o1ALPZyCHHMCvFtCNrf21wQttojgO3TfdB32+GLCd5QJn1mFppqJbUfw3AkuaJTiQTZb+GgmbUlgaCWeBTEjTikIV7fFLfTUBp2mkm+TDBUxL8030ZxgMwbj6bdtlgsL7XZlPaOh1mDptlbSBWw9a0djmYta25tDMQTdhr00nbxzUz110cxEyz36b5MFryNWR7NjhOBMMVFM956jvNWfIEdD0P5VJJeQCO1cvqDMCZmWm4OQe9TgCHykPOABxmPKSsKCAKiAKiwOgoIABwdMZCLBEFRAFR4IZRYDQBoEI2yhNwe6upACCdA6gBoA4BJgCo3DgGL3OTmgQ94jamto2vuYHnnlJZAVXchBj2/mHLxwETs/9Z67XBMzVaDHRqfTSwSFoMJuAwx+wgZwjydm2QMg4Amh5wZr/iPKD4ffqeOKBoamFCQ1Mzqoe8muhF4JvKawCo3/Oxs2UBToI0fG5TPSYA1O9tdtr04OXioBzXVXsQ2oAdhz9ZQVOWB+9RAsA0uzQgNXXWc4aPl812vj5MuErl0wCgTiLD5xW3mbdvruGDPD/j9E/TKW3c4p5PnheF++qQX9JbA8BcPo//n703YW8j2dF0wZ3Uvlpeqnyqu5+Ze///L+l55s6c011V3hfti2VbG8m8D5KC6jMKsSQlWUkbOu0WyYyMQHxAJCteISIWFxZoaWG+zAB8tLZGjx5tlABwcgpwm5pyCP0Dz6L8EJBUBPh1V8AVcAVcgb/9N6RL4gq4Aq6AK+AKVFWgvgCwxAT05csZ/fniFb3/uEOHJ5/o85ev5dLf4dUFFeMxDUeTTZwQ9FiTzdAE1IIYeuJr3YsQSUObKj7IBW9Y513eY4EXy37dX11mWgAo9SA0RECU29eUH6XOkN9CIFLDopCdsRjAewQEaaCm68XrkgGIS4C5PX5v1Y0+tfSz+qTtt6C3FRcaYMX0CY2jGFi9LTgSm2Pj/zZtWNAMP2MYJX4TmCoZj9b+j6FnR8iPGE8WwEWIimNNbAwByJQmqeux50OV52NKj3a7W0Lr8l/7r2zAXq9HnW6XVpaXaGlxnuZ6HXq0vkaPNjeo2WpQ+fcKvscB4F24w+twBVwBV8AVeAAFHvhvVw/QY2/SFXAFXAFX4NYK1AoAYm+uJ2Zfv3yh3/94Qdu7B3TAAPDzZAnw+fnXcvnWsNzNfQIABfJUAYCpCWYqQycFxnIcFINcsQwxhJ65oCzHHl1GoI7OQApBN4RAaKNVL0IJK8Opir0IOyzdrOvYZgyyiB2h03BDdUsGls4EE40Q4lntpzSxrqNfQhl8UgbBJ/pKA0D0A8Y8LpHWdXG51PiRMWv5ORY7VeIC29BALAXAqowrK+YY3vLzin8wk1OWV+MhKvgcE5t1+9azDWOMgSP/cFzdZok4+j82LnL1qQoMU/6Vdjud3s3znw8BkWxAAYDLSwu0urJEc70ubW6s0ubaOrXarfKc+fHkIOBa/HgGYC3c4Ea4Aq6AKzBTCtTkK2ymNHNjXQFXwBX46RWoOwD88vlzmQHIAHD/+OQbAMjZGyOaHF6gJ/nasVUnoFJnCmDcBQAUW0MAKAbaMNvrPoJZwzxsAyESwouHAoBomwVjrOu3AYCpTDqumyEMQkMNVtB/KdinAZH2dy6MwbGC8Ag1ywWAUk5nwmG2WyouQ2PzoQCgldWX6gP6RgNY2btRTjyWmGAgKPrFDlGxxpx8hvEj8IuvlVnSw+HNku7U81G3oQFxaNznxlzV529Mb2yTMwD5R04BRgDY7fVocWGO1laXaWHQp62NNVpfW5t8XzSIyoOAcxz7Hco4APwOInsTroAr4Ar8YAo4APzBHOrdcQVcAVfgeyhQdwDIGYAvXr6mnb1D2js6/gYANsZFCQBxcqsnuikQFNL4IQAgQoTcCbCUy52IV40pvQdfTkbSjwQAJZ5CoA5BjIbBAgBRDx2rOkMP67OgiW5Dwyp9PZXhJjDKgpS4f5yOm1gcYH9T4CcFGlP358ZzCGhZ+kwDAEN6CPSTsc3t8T/+nLPUeB9Tbm9aACj3yTJY2VOR/coAUJaP6+eiFbf4GcZ9qG86mzLmi7vyo7ZFACAeAiLaMgDk5b/rayu0PD9XAsDl5eWJmY1yl1k5AiQ3jO6tnAPAe5PWK3YFXAFX4IdVwAHgD+ta75gr4Aq4AvenQN0B4PnZGb189aYEgLuHR/Tp0+dyYstLgAUAYhaSzmK6LQDMnbjeJYCL1RW6dpftY7Tpeq33FjBBEBXL8EKAmZMBZ4GoVIZk7HqsrxaM03AL4ysGAAUAaRAjSzYtyJKym+9BgGXFQEh7+TwFAPFQEEur0PjKHXd1BIDoo9xxFYJkFpDlPjOk4pNq7woASnxZS82tb49Uhp8VN7nPwlh7t/kms3zRbnfKjD4BgHIicL/fp16/TytLi7SxtkrLC/O0tblGc/Nzk7W/11mAt7HnLu91AHiXanpdroAr4Ar8HAo4APw5/Oy9dAVcAVfgThWoOwC8OD+n12/elQDw494+nZyclssqLy7OiEZjKpoTCMKf8QQ1dIpp1clrLsBAgDWNY1JZNDjpnQYMTmOTBj0xEJUCknz9vgEgAhsBIdp/oUy5aQAggkGMNwsAhgCdgC/J0AoBQMzA1PXrfmNfUvGuAZAGm2JfahxYpzSn2tZ2xuKjSl2xWA8BL6x/2rZCY4DrwyXW4i95Tkl2oJST2MX4CoHFmIY58B3b0LqJ7/WzaVp9YnGa83yKPWPK03+vT8bmQ0DkNQPA/tyAVheXaWNtpTwJ+PHmGvUG/QkAnIhdmxRAB4A5keBlXAFXwBVwBb7571aXwxVwBVwBV8AVqKpA3QHg1eUlvXn7vtwD8P3OLh0dnZST6svL8xIAUqt5s+G9TFgFOnG5UAZTSqfczB+ZFOeWtybb8llsohvK7rKgUKpvVa5bAA/bzMkQ+x4AUPcpBa4sPWMgB4EY1p0CgJjhpiEbLrHFawhMUkuwLV9q2BmKOQTmGgiJ3amTamMAMBcYPSQA1CCtytjIiTk55CUWJ7cBgDg+Lcid2sNU9x/hH7+WJcWWj2JwP/acq6JxapyWmX/NJnEmrQBA/mwwGNBgfo5WFpZobWWJlubn6MnWRpkVOMkAdABYxQ9e1hVwBVwBV6B+CngGYP184ha5Aq6AK1B7BeoOAMejUQkAP+7s09uP2zcA8Orq4iYDUE68/BkAoJ7wfw8AiECKXyOsQgBkgacYJMDJfQiApQZQDJpqu7GuFFjQYAT3aMM+pQCg2ICxyfdzfRoqTgORU/dY8YHZcJKBqE/zlf6HAJNc1wAQ6075TkNHC6jlQsRUW6EMwBQozq1X+0HaQ8iLMaD1nXYPQGxXaxXyHZbTgFdiUuKTwRpCbMwKfAgAqHUuwV8EAC7NLdDq8iItzQ3o6ZNH1B8MHACmgtqvuwKugCvgCsyEAg4AZ8JNbqQr4Aq4AvVS4KEB4PVirL+LUvAm7QU1CqJ377fp3Ydter+9Q0fHn4jh3/DqiqgY02g8WWanM12sDKZplNcTTv3emrhXaSeVrSXADX8jONEQrUrbOWVjoIyvxTLEcuCUBmMpKKQhh5WBFuqXhhcWcNKfIcixfGB9JjDTgjMInMSekF0hqKQBTsyPIR9IHZjhpceQBXjkM2t8yTVs0zpIBPsbAny3BXMhP2Lblm5VoBbfL/ZrexHu6vGKZeV1CgCmQKiONW2XHldyPQQApW8xP+Rope22IGWV+JWxJfcI/CuXAreaZcYi/+MlwAtLDP4WaH7QK7MAn25tlgevlD/lrMmXAOd8B3gZV8AVcAVcgXoq4ACwnn5xq1wBV8AVqLUCDw0Ax9crsf4+YZ9MrptFgz7s7Jb7AH7c2aPjT6d0dvaFxsMRUWNMlxfDb27VGUixSWrOBDYGwBAA3KeTxYYcoCZ23BVA0XDKmoCLDrmTew2I5ARTDUosfasCQPSx1ZcQKAkBE62vAC4NYjUcDdWnfarfS4aejuuqsReCiagP9gXBFMafvJY9N624xxiRQ0YwHlMAENuz+o1tpsBYaFyGYlU/E1KA3uqLwD/+jafwxp4RqX6E7LXiF9vPfWbIPTq+2X93afc0zwi0SWIL+8VZgOXnrSZ1Op0bALi0slwuAe51WvRoc40eb6xTp9OeVNds1uoYYN8D8D6/Qb1uV8AVcAV+TAUcAP6YfvVeuQKugCtwrwo8NAAsAt9ehaQGjgra3tujN28/0Ift3RIAnp+f0Wh4xfk3dHnBv//KxMmBRjihTE28QxPouwJsOc6dBgDm1JtTRgMGhDsacllapgCq7NMo9YaAS8hPOYAjZBfCnlA9IQCF/kdNBAgx1OTPU3uw6f6LTQJkUgApVX8qvjWY5PcIWbD/+Lm0G2o/pg/GlNY3FOuhfuT2T8f6NADQGi8IALWWfK1Khqr17MIYtcZiKHMwBU7F1tAejuIHPnH9LgGg7mPq+YptS1mxWd7LQSAMADnDj4GgZACuL6+WAHBrY40ebaxRq83gj/cAbE1+N+sxfXIAmPNt5GVcAVfAFXAFvvledDlcAVfAFXAFXIGqCtQdADbGBe3uH9Drt+/pw/YeHZ18ovPzcxoyACwYAF7cdBkn9aHXekKZCxBSoKmq7lXK5wDA+7LPgg5iuwaAVp9SAFAAigaqFhAUOFVVuxzYMy0ADNlUFQBKeemb3nMw1OdU/KYAIepu1SVLRNFPqJXsFRfzPQLSUPmYjywwJu2l+q/jS+oSwKrHFgI3bDfVjo4fPW6qxKwFwUP6WHYh/LOWdWtbtAax+/W9KV1S4LYKAJSxhiCaP5Nl7K3OBPxxFiCDwPnFBdpcWaN+t02P1ldpc2ONmq3GDQAsY8MBYJXQ9LKugCvgCrgCNVKgHn/CqpEgboor4Aq4Aq5AWoG6A8BmUdDBwRG9fveB3n3cpcPjE/p6dkZ8OMh4PKLh5WXZyVDGi0z0Q4DC2qMspNp9QbaUl2IA8L5t0mBO25rKULstAESAkarrNn5LAUCMMV0WAZfEoQA9WUIZq18DDYFQGkbFIFuo76ifBaUQ8MlYQWjD/kVoJ/2S/uDhIRZYQm34+o8CAC1Id1dj0ao75N/UHzr0El5tIz7/9FiPPTtTz6yqoNCKHWvM4VgRexEA8um/AgDnFubp0fIa9bpt2tpco4311RIAFuMxNZptGlNBzUY9pk+eAVg1ory8K+AKuAKuQD2+wdwProAr4Aq4AjOlQJ0A4M2yX9gXkDMAj49P6M27j/T6/TYdHB3T17Nz4onteDSk4eXtMgCtJXQ4SbYyWO5qos+BkqpLMphCZXPAVSwgU+3jKbcWaEUAmAvotL4yqUfgIJ9pQKvbSC2xRP2m1SGUxaTBrAY3fB3jKyeWNOCwAB72I+U/BOMIAOU+6xAX3Q8LAFYBPNrfsaw1qTemLbadykDLAWc4tjR0tf6wEMrGS/ki1xYpFxv7FvizwGHoDyPYBmpuxctdfaFV8ZWGkeIjC5bLM6jZbhECwDIDcHGFer3ONwBwsuy+TeMGUfOuOnfLehwA3lJAv90VcAVcgZ9QAQeAP6HTvcuugCvgCtxWgfoDwDF9OvlUwr/X77Zp//CIvp5dlABwNBrS6PK8lCCWCRMDOFaGWQoAhmDcNL5IQYNpAOA0E+2Q7QjYLJiAoEb3hctbgE6Xw8m+hlQxACgwIKZ7LkTJ8UMMvAk4siCbBVskZjXo0gAwdQhDrt0WXI31B22O3atjQveH7Uc/SV0hwIf64TirEtM6HmJxa7UXepaEYJruS5XnQOy5hWDO0kLfawFAC6RhP6xTgEPxWqVfqTGZqisEAPk+vQegHALCAJCX/nIGoOwBuLGwTINel7YerdP6+go1mkTjYkyNRrukf3zKfB1+HADWwQtugyvgCrgCs6WAA8DZ8pdb6wq4Aq5ALRSoPwAc0qeTU3rzYYdevf1I+4fHdHZ+Sbw5PcOF4cXXb3S0gMSPDAB1hp6ApdzgSgEk6zp+Zp0ciwChCgC0Ms1iUAOhSKi/AgCtflh1x+rBawgoLGBswUkLIIl9emmttGUt0czpN9oq0E3DSbbRyoDVGoR04s/RZxYM5nGqtUA7rAzEkM65Ma3vt+wUm3T/BeSGNEgBT617anxZezSmYl6PcQS0uu8W4MM+MDyT+2P7OU6jfeyeFNCNAUCE5NwGA79y/LSa1O12yz0BORNwcXmJHi2t0lyvW54CvLa+UhI/BoDUbBNxBqADwLt2rdfnCrgCroAr8J0UcAD4nYT2ZlwBV8AV+JEUeHAAmBCzGF3R58+f6c37HXr7cZt2dg/p7PyKxkVB5xcXVFyelTUISLEyamKgJ3YtBAMsQPE9YgJhQiiDalo7UqBCwx15H9pjTtdn2S624mRf6tOHaFhwSd/P77XPJC7kGsIT61pIPw0sQgAwFhsW9EBAqTVD+8T+WLYZgjWxA2GPBoC6jH4voMUaIwKNJMMPdRXfCXhD7bGcBUlD/rH8ovWxykg8WJAMY8XSXvsS6whpifegfSHglQJhVoyjRlovrQFqjCBU+iv750nfQjBR1yt2I0DM7Yu2PzTm9FjWz4ASbo5H1O50y3/UaJQAsNvlQ0C6tLyyRJsLazQ36NHjxxu0uLRABXH2H7fI6X/l/9XixzMAa+EGN8IVcAVcgZlSoC7fYTMlmhvrCrgCrsDPrsBDA8CU/qPRFX39+pXefdild9vb9OHjHn3+ckHUbNGXs6/UGl7cZLDgJB4ntHoin2qzyvUUOEvVFQOQfG9sEpyqO3ZdZ9ik+oEgQYMbBAtiM8IjfW8IUmhgxPchYArBL10/Qi+xB3/jdQtC6TiaRueYnlXqt/qc4ysNYxDsaL10FhxCWIE1GpZKfZihaN2Xo10IvmmgqWM2FwCKDdYzQfcLy+rnho4rfp/agzJUX44uOWXQz9Zr6Z9oJ1l+EgOpZ2YKXDJwkzqtE4dzoGCojDz7rHhn3Uvtx0NqtrvU7Q9oXDTKJcCDQY867SatrizRxsI6zc316dkvW9Tvs60jarVbVIzrcwJw+Wyqy2kkOUHnZVwBV8AVcAVqoYADwFq4wY1wBVwBV2C2FKg7ACyKEV1cXNBbzgB8/4Heb+/RyaevVDSadHZ+Tu3x5Q0AROVvCwA1fAh5NQVjpo2GEBQJQbCq7UwDAKUNCwCGABMCQYRwGq7Ie4RRAgDxPq0L6hECa1qzFADE9lIAQ18P2Rfqb6r+kL81OA71USCKHhvyniFKLgDUuugxIvsV5ixLt/plQcvbji8LcHE/LEhsjblcOJkafyk/p+4PXc8BgNa4iz3fcCynAKDOALRAcapvMQAYulcAYJMmy3kZABY0WQLMALDdatDa6jI9Wtqg+fkBPX22Rb1eu/yDggBATgWsySHADgBTQeLXXQFXwBVwBf6mgANADwpXwBVwBVyBygrUHQASjctJ2+u3H+ntu/clADw8/kyjgujq6opa1wBQZ5/wpNLaX0sLlHvIRUjY2wKKEBjS7VkT9tu0nbpXA0ILIuQEm840igEyCyIKVAqBMISRKQBoaaphZk6fQjDN0igHCMbatOITAZa0aUHZkM9Q5xQA1CAd40Jgj+wzp0GiXLfqwLjQME700DGox4AFN7WWoTpyAGDILxog58TMQwFAiRX0FX6mgZ2+ltIAYe80/tGxHHoeoq/5NQLAotG6AYCcAcin/jIA3Fhfpa3ldVpYmKOnz55Qu8MZxUNqtdplBiAvAOZDQerw4xmAdfCC2+AKuAKuwGwp4ABwtvzl1roCroArUAsFag8AizHxVO3t24/06u1b2t49pIOjT3Q1GtNwNKLm6OKbgwhwcq5PkLUmm7IHFl7T2VUxR6VAWsrJsfs14LhLCJhqV+zOBRcI6KzstBjAi0GAkH5Y3218EMrw0hAqBUJy9MzJMNNlUoBaAI4GrRqmsv1Stz5sJZYBmAKAXK8AQPE77gGI92P8ir14rxU3OJ71/dPEDbZhAWft51B85I6LquMo9bzQ13V/rPakn9wXft6Jbux3nXEr11L9i10PPQtSY8jSHuNbrt/Av+slwGPO/OsPqMGZgOUegO1yCXAJAFdWaXFxgZ49e8K7RpRLgJt8AIgc/lGT2ZMDwKqR7+VdAVfAFXAFavIV5o5wBVwBV8AVmCUFag8AxyMmDPT2zQd69fYd7R2e0P7BCV0Oh+VBIOPLr+VyPn0YBU7u0R96wiwTYoQJ3xMAom0WREpBwGnhV6itGGCIxXUsAw2vWYAr5CuEVqG2c8CbhiJ4D762oEYVfa2yVoaVBWlygKYFewQQpkCm1lI0v20GIAIaAe48piRuJYNTayv2WgAebcXY0ABcj42c5662wzplOTX+EUrmxkcKqOXYbpWpCgB1xh4CwCo2hsrm6hF6JuvnIcaX1I0AkA+JGvHef4O5EgByBmCn0yoB4ObGGm0uLdHy8hI9++VJme03GnIGYGdaue/tPgeA9yatV+wKuAKuwA+rgAPAH9a13jFXwBVwBe5PgdoDwNGIqNWkN6/f0+u37+jo0xfaOzihs4uLUpSr88/BPQBlcm9NkuWz0Cb+GjZMA6Bu4zUEQlwPQgcEJKlDCHIn6qGJewqKoU66DgE0OQBQZyIJ+EFAlNLTskUyzFBDrS1e03Aupa9lk4aKuv8h4GnppLPztH2Y0ZUCOCHoe5sMQASc8jp1CjDqjf5JAa6U/3OvW88D7bPQ8yE0DlNtp3yTuj90PQUAQ88xbU8oJnPaxefRNP1IPaOsPxrgISACAFvt7t8A4PrCPK2sLJcAkI/8dQA4jYf8HlfAFXAFXIE6KuAAsI5ecZtcAVfAFai5ArMGAD+dntHu4Ql9OTsrodjw4kv0EBANTPQEfhrAgy6dJuMF709lG+kDFXT5lP1VJ9dim/QLMytz+qohlkBYC7pxWwywcCki9oc/t/qHfdKAT2fSYZaYhiGh7D9df2wIp/wn9woUE/hlgaRcAIh2SwYfLutFIKOz5KQNrGMaACj9wAw6hGbSrkBB7JvAJh2bYpOGUTEYnhOTVcAi+oVfY4al9hleTz3mHxIAovb6FGDcv9Ea6yG7Q2AxpUMVX4TAOX8u46nNWX1Fo1wC3O70qN/vU7vdLDMAtx5t0MqgR6urK/SUASAVNLwaUrvdnZgx2QawFj+eAVgLN7gRroAr4ArMlAI1+QqbKc3cWFfAFXAFfnoF6g4Ay4lmQfThwza94QzA41PaPz6l069nNBoXNLr4PJnLFcVNllzovXyOv6cFaBI4CCCmgREpgBQCgNLWtPZrW0PvQxloeuCEAJ+lE95r7R8n1wUe6bZimmk7EERZABCvczsIofB9qB+WjdZnaBfaz0tkEWhIOwI4RH+0HSGeAB2EqGI3AhTsi7ZFQx6tkwWBcLxp2KdjFu2xxiB+hr639MdYCMVH6qGeglpojx4XeK9u3xr/9wX+tA5aQ7FNQ3TtN3xWhsaVBp9VnnNWnRo+p8azBYYlA7DTaVJRNKnT61On2y8zAFtNokG/S1tbm1xebL4AACAASURBVDTfItrY3KStx4/KE3/HY4a6k30QHQCmRopfdwVcAVfAFaizAg4A6+wdt80VcAVcgZoqUHsAyN9uI6L9/QN68+Yt7ewd0MHJZ/r05YyGY6Li8i8AiFlQIWhRBTBYYEK78bYA0AoLq07dnxRws+q1snYEFGhYpHVKhS9CKYQKKUCZApGpdjHD0OqDBQAFLEl5DUXkHi6nD5LRuvO9uORV6opBEqyDT7IWmCHtIhC09tDD8sPh8AZ+I5Cy4F8KUFnxofVHraTv+JnOdMyJbxm32H4OhEzFRuh6DgCUezEWrOeB1tzSa1o7c+4LxbfEuAXwsf8SX1Leer6Jf7VPtDaxZw7Wj3GI7Vs2YBzj2OI44+xhZnnNRpua7U4JAPkQEAaASwvz9Ghrg/o0oq2tLdrY2KBmu/Ut9PMMwJwQ8zKugCvgCrgCNVXAAWBNHeNmuQKugCtQZwVqDwA5K6sgOjo6odevX9OH7T3aOzqhz18viE9/HF2clvLy5PA+AGAV31XJjInV+1AAUE/Ac7KXEAqEAFxuXxG65OqOAFPst7K2rMynaQAg2oUgD9u0QJYFVvgzAYwalApIswAgwlYNULQGuYAqBJhDIE730QLJofjR8S1jV2uEgFHGOP6edrzF4trSQX+G73X8WX3IjeVpyuUCwJBd2JeYnqEl5imbU/WnthgQmzDeSvDXbJaZs41mUQLARqtdLgFmAMjLfwUAcgbgo0ePaH19nRqtJhXjghrN+k2ZfAlwKpL8uivgCrgCrsDf/lvSJXEFXAFXwBVwBaoqUHcAKP05Of5UZgC+/7hD+4cndMoAsGjQlQPAbJdrmCMwRWe1ZVcIh5PIPQKnUpl/FkgLQbJce3Q/EB5I3y1gqOFgKrNJwy8EchqIIuCI9Q9hJNYXu9+CK9I/bYeAQbRB+h0DdaGYseqRNjS0ifVb9jBMxSb6yCqbGyMS86HyMTio+2zFcCpjMMfOFDTT7VraSBmrPzrecexa9mGcWIA01qeUnilfsp64byHDPzllmttttRvUanaoaDRJDgHpdlq0vLhQZgAudVu0ublJK6srvL5/AgB5LTAzQM8AzAlHL+MKuAKugCtQUwXq9+esmgrlZrkCroAr4Ar8pcDMAMCjY3r77j3t7O7T/uEnOv7MS4DH5SnAMqn3DMB4ZKcm2ykQEIIDCFV4cq2XtOaONysDKTfLS8AXt2Vl5iH00GViANBqH6GGXoIsWiDQC/UfMyatrE8NehDqiM0atCLo5NdySrCVFcn1xQBjqH383Fq+mwKoVgagBrPSPzkFGvuVG0+hcikohfFcpS0rCzSnLWyjKmBDrfW9OuZ1/KTGuwboVn2541NrmnoWYb2yvyV/hgCQ6+h0W9RudUsA2Gx1yj0A+70OrSwt0uajdVpoN8oMwGUGgKUR171uUK2yAT0DsMpI87KugCvgCrgC5X/LugyugCvgCrgCrkBVBWYFAB4fHtH79+9p/+C4XAJ8dPKFLocjurr4MpnX1XQJcGqCbAECCwaFwECqfgsu5N6TU06DGQGACLeqxKRuM8cGDRcQAFoHUqA9AlAQSKQAFpbVAFCDDYQoWgetkQaCAlywPzobC0+pRcCDcCcE/zTQiUGZkB80ACz/g5QzrfjwHoCxVt+1vdh/DTjvCwDG/KPjyupPqJ/T2GvdUyWTVuuZCwBjvknVmTs+tZa5sYanXEt8CNTmOjkDsNPulUuANQDc2FyjQWNcAsC19fW/Zf3VaTmwA8Aq3xJe1hVwBVwBV6D8bxKXwRVwBVwBV8AVqKpA/QHgBCScHB3Thw8faW//kPYOT+jw5DNdXo3o6vJref2+AGBqgotgzipb5X6ENvr1fQHAUAYRQqdUTCFoQAAYA0CxOi0AmmOD1kxswXstHbX9qIk+BATrknIaXGG/U6c4a1imD9Fg2yyAlwIoMbBlgaac+MI6sQ4Nmu4SAMbGD1/LzWAMxUAIjmrwVTWWvycAxD5ov+hxgwA5NKas+rQeKcCLYxFjS8eZHk/aJn1KOF+/2f+vXMo7pl53QK1O9xsAyEuAV9eWaa5ZTPYA3NgoZ0q+BDj1JPXrroAr4Aq4ArOigAPAWfGU2+kKuAKuQI0UqD0ALMbl3k1fPn2i9x+26eP2Lu3uH9HR6Ve6Go4dAPIkOPPHmrTfBQDk5rFuhIcpAJqCEKn7xX4NYgXKWffrslUAoAVGEQDqQw0QAIbgB2onBxxUBUhWH9C3GoBpW0IA0MpA021ZB0RImVAGmwUotY4W/EQQx+WtQ1BSwyEG7UO66DjS9uv3Vf2HYwjvxWy31FhBSCf6a5hXFQCmThFOaR0D0fq5YdWFMWCNk3ExpEF/ntrdXgkA+/1+uQSYDwFZXlmEPQBXSwA4Ho2vDw/Jf26m+ngX1z0D8C5U9DpcAVfAFfi5FKjXN9nPpb331hVwBVyBmVWg/gCwoILGNLq8opev35YAkE8C/vT1nEZjoquLrzfZf9PsASiOC2UCpZbgxWACwopQgFhQCG0JTaBDQCIWiKmsnap9CQHFkKapzy3bUxlgGmwhRLJ0REgi/kGghZ9ZmWwWAEQ/a39KBpNlp8ANvOeb7KaMpwoCUOtEVW0vt6WBXUz3WDaYBV91P1PjRwMmKa8z+xCKoY9TElnjKzXm8LoeEzgeEU6FQNs09mGMpvSr8lzhsggAQ9BXyvFvCwCm+pR7PfW84XoY8AoElfKyx+jkN+8L2KFWp0Odbp8Ggz4N+t0SAC4tL9D6fJ8eP35MvUG/NIv/nsT1NFvNXDO/SzkHgN9FZm/EFXAFXIEfSgEHgD+UO70zroAr4Ap8HwVqDwDLSeiQmo0m/fHHC/qws0vvP+zQ5/OrySnA51/KSSpPFBHkaKiDk1r9mt9XAYAxKBKDKdN49C4B4DTthyAHaqhBW0ifUPac5Q+xNZQpJj7TEDIF6EIaWBlbArgsqJiCSDlacx3tdvsme1JrHYOfqI/EeggAiv0C/3JPJsY+WLCG68UMvJC9oc/FnhTQQ99Mo1EsviyIHXpWsJ0IKLnvuGRbw0ErRnRcxCBcTgylyuj65b0VAwh09XjIiUXLFvSX1fdUvWynaCzL8QUAcn2dTodGo4Ka7Rb1B/M0GPRobtCjleVFWl5eLJcA//rrr9Tr96nZahEVk2XjDABjtqV0vevrDgDvWlGvzxVwBVyBH18BB4A/vo+9h66AK+AK3LkCswAAi2JEjYLozxev6P32Dn0sMwAvHgwACnyKgQXLUanJbuyeFCiYpu6qwZRqw4JvIXCEACumowaAIcCHPtH9Ct2DACAGPPB+CxTG2rauYR0MAHX/LeAofbLiQABgSGvUEE9UTdmdE9+4R6IGwTn35wA4q55ULIbiS0OfFKDCttEvCC+ttnLg3236lTt20Q6JE4wlrSPGUo42KT+k6kjdLzEqdnF5zgiU+yanRDeo3e1Qrz9HvV6H5uf6tLqyRCsrSzT68ol+++03WlpaKrMEeR2w2OSHgORGkZdzBVwBV8AVqKMCDgDr6BW3yRVwBVyBmiswKwCQxgW9ev2W3n74SDu7B3T8+ey7AMAYcJrGtTkTXqxXAzANG0Lvp7Etdk/K7hhk0zam6rL6r22L+SUFwjTU0ZBEoENM2xSQlXtDe+iJDdZ1C6Rh/63+abhj1SHwTwAIAq2Q70NLQBFial9g29MAU9EmBNEsIBuyn8taNlgxGBprqK3VN4ynquPO8mXVOnLKC7DUZWOH3Oh+pcaJZUcKAKZsl+W/Ers8Xhiay9L6yet2CQB5CXC73SwzANfXVkoA2Lo6p+fPn9Pc/PwkA7A8CeT6l3HATsqe+7ruGYD3pazX6wq4Aq7Aj6uAA8Af17feM1fAFXAF7k2BWQCARGMqRmN69/4jvX73nvb2j2j/+PS7AkANhW7jkCoADNvV2VI4ua5aZ1X7Q9Al1K4FU2LQrqr90wDAVJ+tbLSQxjnghm3EJaIIVDSUSumYst2CUAi/+LpAFIkpXEqJ9WPfQodAYEbWXQBAHS85QFP6FNMG92C0gKIFSi3QFQO+mDUntghcDUFMKRcDZNp/OTGgy0gdFgDka8Ph8CabDoGw6CL+1/FqjRXLvtsCQFxyzXXxe172K58zIGy3u9TpdanV7lKr1Sj3ABQAuNxr09OnT6nd7ZbmFcXkJOByD8BrEDiNrnd9jwPAu1bU63MFXAFX4MdXwAHgj+9j76Er4Aq4AneuwEwAwEZBxXBEO7v79OL1Gzo8+kQf9w6/OwDEyT1O4FNOicGtXPCly+kJeG49KVut6xZsywUAWF8VABjKtBJ4Jb8t0GjBuZQ+Vn/4Ht7nDe1O1aOvC6iw7OQ+6PpRrxA8iWmj/Sd1CKRCoGcBwBTowesCZKxxEYujFBSbgJrim5OlQ23E9jPEWEm1GRpf2gcYJwjXLGA5LcCr4t/c8WwBwNgzzAKy4hf8nRoPtwWA6EPJVmQAiMuAO53eNwBwYX5QAkDeA3B10KUnT55Q82apvQPA3Jjxcq6AK+AKuAL1VsABYL3949a5Aq6AK1BLBWoPADlLo1kQH/l7cHhMf7x8RUfHp/Rue4+Go4KGF1/v9RCQVGZWCixYACz1WQye6El7DKrdRcBZGVIaUsXase63NM1tJ6e/oWwtC/Jo0KHrDwHAWEaY5d+Q3XKIBl+3wI8GKKFyIR/o+/VBIbgEWcM/XSf2WV6HTqnVEBbtFlhmgdoQlAoButwYx75pnUNjXOzELE4NJjUQDYHKXDtv28+Uz7QPJ3vo/QVbQ/2rMuZ12Zi+KV04XtlG9oGcXs3v5TO2t9vtlwCw2epQp9OipcX5EgAuLS3QSr/zDQDEJcCeAZhS36+7Aq6AK+AK1FkBB4B19o7b5gq4Aq5ATRWoOwAsN2rnrZvGBR0ff6LfX7yk45PP9Pr9tgNAOL04lYkzbfilgJsFhbAtBESxuvS1UMZcLmCx4FIIAMbKpvbAY3ti2mO/NLzje2UJpgZkfE3DGCmD7ek93Pia9okFsDTA0/DPui72YPu4xNaCd3yPZBqiT/Vy5Bgk0rGBADE37nX/rPiyPkMAxf0TCCV+T8V/lXFn9aXKHxistvT98l7iGgGgLsv2pDIsU/bx9dsCQN7nj+1kWC5AXvYB5M85A5D3AGQA2O22bwDgwsIcbS7O0aOtLWo0eclvQcX1HoCN5l97AVbx0X2V9SXA96Ws1+sKuAKuwI+rgAPAH9e33jNXwBVwBe5NgZkAgDx3Gw7p89fzEgDuHx6XGYAXV0MaX17cTAwZFhbFeAJA+B9DlGvlQhPhXKB0Fw7QE2EBOqlJtGWj3JMCdHdldygzKWV7LgDUfbS0SUFB7Cvai681sNHATEO2UP8saGhpbfkH7RGgYelrARltHwJADVsEvun+IwwT/4QAoBzCgNBN64x+4XJik4afeB/CTYRpIR/rTEN9fyrOdf90vIl21nMC4Szfh1BYj0NtR2p8pOye9nqsXdRO4l9/Jj6RDFVtR+5YxJjUWumxaI1fiWHcC5DblgzAJhXULgFgj/qDQZngt8JLf1eWygzAp2vLtLK6eg0Ar78Pyr3/Gly0LF+HHweAdfCC2+AKuAKuwGwpUJOvsNkSza11BVwBV+BnV6DuALAkeAXR8OqcLi6H9PvLV7S9v087+0f05eyCaDgqs6jKTKqS+40mAIIzB3kPt2sEWHUinjvBDcVPLDMpBu1idubUeV/xjBAkBV8s+BYDYTHQZYFObN+6V+AF/hZdEARpYCbldV9zNbX8Y8FH/AwBno65XACIcAT7LPCEP7MAGH+GgE9rxO8REFp+RyApWX3SJ30AilV/DM5KeS6jsxilT1XGtaWBBUBDNln2YwxpUBjSPTeeqpSzIK8V36E+6MxG6Qs/V/UPjuVc/UPjNAVmrRjAjNLx1WWZAdjpD2hhaZGurq5obW2lBIArS4v0bHOVFhYWqNFq/9WN678PNZpVFL7fsg4A71dfr90VcAVcgR9RAQeAP6JXvU+ugCvgCtyzArUHgOUsmgHgBV0CANzeOywBYHE1gX9lJtWMAECENFbmV8jlMQCIdd5lyAhEsOwUwJSCcDiJt15bgAFhWAiYcrs62wx10HAG4YcFLnQ7kh2Vq2cMAKYASBWfa4CoAaDOliqH0HVGrG4ntIef3IN+sOpAMCcAEGNGAzapV+qy9iBEP4k/NVwLgaOUryw/xCCWdQ0/k9cW/ENbckGZtj/3Pg3lUvfpPgjc1eNdZwDqMVK1ndBzKjQ+8HkhsYYAsBhdUbc7oFa3R3Pzc+X3wObmegkA5/s9ev5kk+bn5x0ApgaGX3cFXAFXwBWYOQUcAM6cy9xgV8AVcAUeXoGZAIC87G54dQMAd/b36ePuIX35ek7Dy8sSAJYgCAAgnxvCk9VhMS5FTk1ULQg1zX2hCW6o/ioRkAKAOFmuUm+srAU4BBbwfdYecCFgZ9mn+xQCDKE6cQltCKZWhRa5Pszxqc7qC/koF6JqqITARpamaiBYJS5CoDcUI9YSYbTJ6j/GT5WYDtV1m1gPPRdynhdWP7SNIf/n2pxjR8y/qf4hSMWyYrfEFD4Hcm3H52cK8GHZ0DMBAeANcC1G1O0NqNnuUL/fL5/zTx5v0cryAvXabfq3Xx/T3NzcBACWS38nf1BiHu4ZgFU86WVdAVfAFXAF6qaAA8C6ecTtcQVcAVdgBhSYFQBYjIZ0NRyXpwDv7O7Rh92DEgBeXlz8DQCWAOJ6CfBtAWBqE3ycrIYywEKT8Fz4UQXgTFP2tgBQ7hfwkwJoIc2szy0ogUBPDtHQy00Rzog9Ib0t/4SAYwzITON/vkfbivZadWK2Fr/WWXZWBmDIJ/pUYN3v1B5wCIARJlkgEWFYFTAW0mDaxyvWFxrfFvCyfK8PiRF/6nFYBeRpyFu1n9i/KgBQIFws5hDUpcZ5DgDUemFf9fNAoJ+M9fJeGlGPAWCrQ71er7z9l6dPaHlxnjqtJv3Hb89owHsDNlt/AUBmgGMHgFXjysu7Aq6AK+AK1EsBB4D18odb4wq4Aq7ATChQdwB4k7Qx5r3+xvTni1e0vbdHH3b26fOXM7q85wzAXAAYgktVQEdqQh0DIan2pw3GnAxAq+4Y3Axl+Gj4FAOnUlYyAKcFgCk4WwU+pYCuBZUsgIY6hA6/QAgYAoAIZEP+1wAQY5DtyAWAYo+GT1b8YBu540vsnxakxfovYAnbkP5Y+mNdsT0csZ/T2l3lPgvA5wJADfakj/j8wpjT10P6IhS24F7o+Wg9IywA2GgW1On2qdlsl4eA8GTo2ZPHtLq0QN12i357/uT6cBA+SQoO/cDX0z4c7/A+3wPwDsX0qlwBV8AV+EkUcAD4kzjau+kKuAKuwF0qUHcAOOIMp0aDqBjR8GpML168oo8MALf36fTL15sDQO5rD8AUoAjtoWZlQOX4rQo405N2694UlErZJFDB6g9f4yWgGjJokJdqAwFMLjDFctb9ok0IQOnrGnzJew20QqAE77f6O61GEl8axOChDQgAuVwoAzAEYyyYo9uz4I30mevVy49T+muAG6ofP68Cw0Ixp+uw4tuCqyE7LKiLMZIbz7n2xsYS9i017lOxgP3CsqKNFTOpuLe0ygGA+DxBCMjttbstarU6ZQZgudcfET15tElry0s01+/Ss6eb1Ov3J+l+DgBTj2K/7gq4Aq6AKzBDCjgAnCFnuamugCvgCtRFgVkAgOWkj0/3HdEEAO7u0ruPeyUAZPB3n6cATwMAcfLNr2OTbZ2ldRsAaEGoFAjIjUOEbAgBUnsA5gCQGADU91tZTrrf2GcrQwsBjQXm0J7QEldLt5jWKQAYAsZiSwgAIvCTNiQbUsduCvpY9mP86j5LeQtGclnU3opNKRPznwXe9JjJjeFYNpoGvRLjqUNSsG2tFdp5F/AyBf9CMRYDcyG78HPrdc64tnwXA4cxQCgxguOBXzMAbDTbJQRcWloqAeDW2lp5CAgvA368tUZdBoB8ZVwQNa+nS54BmDtsvJwr4Aq4Aq5ATRVwAFhTx7hZroAr4ArUWYG6A8Ax7+fH33DjgkajMb19+57evv9IO/uHdHTyifj61dVV+Y/LFMWoBG6yB+CoTPsIHwISmgAj3MiBcqEyMYAidul7Y3XpWMqd9N8GBMq9oTo0EMQ+57SLwC0EmVIALfe+kH7YR6u/MXgUAywhUIK6hNqzymB2WgimoJ7abq2jdUqv1JsL2tD/IYgY0t2CPhqqoT16LOfEF/ZZg1TpI/pAx7NuMxfm5Za7zfeDjDW0OTQW8HOxTUNajJfYsxGfj7FnUlVQGIpp/lziGvcAbHc7JQDstDkDcIFaTaInm5u0uDBHK8uL9OzpozJLufwSKU/+cAB4m3jze10BV8AVcAXqo4ADwPr4wi1xBVwBV2BmFKg7AJys2+IVwGMajsa0vb1LL1+/paPjU9o7PCReIsz7AE4LAPUE2JrMpgCYTE7vyukW+Llt3TmgxGojBHRkMs76SQYYf8aTbYESORlgKW2rwNCQ/Ra8C0FXbU8K/GE9sUyplP8sHRCkaggWgi5Sj0AS2cMvBHP0Kb4adqXsjl1H+7XeuXDsLvQVOCYxi9BMnyKtgZV+r32cGle5/ZxWZ+xLyHcxGyU+LDAaAsAalup2Q8C1Sh9DNnNcy7/yedPpUosBYKdbngLcbjfpl8dbNOh3aWVlif7x69NJszWfJfkegFWiw8u6Aq6AK+AKzMBXmzvJFXAFXAFXoI4KzAoApPG4zADc3tmnV2/e0gEDwIMjuhpe3RwEUi7xogmQuk0GYNVss7sEgCEwddvYSYGKKvVbIEVgAS4/tZbfpsCbtuO2ADDULwQe2EaovdxMSw3qUrojZBFdMZ50uzrTS5Yo4x58mCGlAWAsq8+CVSmAlfKPleGHUDWlTwgACnRK3S/ldKYfZsCJ3qi/BdNyQLKOt5R+VcadVTYFAFP6aACIelkaYGxy3dYWCd8TALa7vRIIttsMAAfU6TTp2dYWDXptWltdpue/PpvI5gDwtqHm97sCroAr4ArUTIGaf7XVTC03xxVwBVwBV6BUoO4A8GarpvGIivGYdnYP6NXb97R39In29o/o/OLsmz0AEQBy/1JLgDWwwUmvhgaxyXRqop0bbnUGgBrmsK08+cYMQFxSKnAAM4bwNWqSAklav2n11u3rPoVAX+rzae3B9i2ddDzq9+12u9wHU2KVM/osH4RAlHUKcG6spsoJnBJodJsMyVRboesakKFNGlRZPswFXNPal7ovBRB1fyz4FmsDASBCcQ1IQ+MvZF9qXKX6HRpPOgOQTwBmuNfudGkwGFC306YnW5s0123TxuoK/eIAMCW1X3cFXAFXwBWYUQUcAM6o49xsV8AVcAUeUoG6A8Bxg6jJFLAYE58Csru7Ty/ffqTdw0+0u39EFxd/nQTcLNM8JhmANBqXsuYCwBBosbKyLH9NC4CkrqoArGrM3NY+1AfrYgAly4AFCErZOgBADaEERiHsQC1ToE/7q2pmoPabBVUtX1nwjD9j4CcAll+zP/iHPxO4I22mMvyw3arxEsqOw3oeAgCG9JYYTQH3ugPAWOyGnhHoBxyj2ldczvKrjCF8JqSeRymQqe/PBYC9To/4O6LV6dDcwvwEAD7aoPlulzZXV+npL08mVdd8luRLgFMR5NddAVfAFXAF/vZd6ZK4Aq6AK+AKuAJVFZgFANjgvduLUQkAD/YO6M83H2nn8JQ+7h3Q8HK2MwDvG/xpYFU1PizAgJlqqQxADZUQqGLdVXXIBVRWOW2DBaa0brlgMBdkaCiHmsZ8FAMpDABlTz85HTt2yIfVjrYjBW501pgub+0xiOAo14/Txq1kRmq9c+pj20KngGtwm1PfNGVS+lvjs+RdctiFcQBSCgBa4C830y/Uxyr90PZjnToDsNfu0IiI2r0ezS0tUK8EgJu02O3Q1vo6bT5+NLndAeA04ef3uAKugCvgCtRYgZp/tdVYOTfNFXAFXIGfWIG6A8AhZ3fw/G10VZ7ieHRwQC/ebNOHg1P6sHtAxfB8pvcATGUg3VVo3iVoEYAm2XUCDCQDUMAJwxMBUDipD0G5GJDS13L7UxUs5oK+UAahBk3Y/7vyJdaD/ZO9/8QfuAdjDMDEYjAX3OhMMalTA8Dc+lDH29gnMYixKnVrH6JtKf/m+rJqf3PrtcrFoGQIcussXa4XAaDoJp/rdi3NYrbl9i80bv8GAFttGlJBrX6PFpaXqN/r0tPNDVrqdunJ5gatbKxPmqz5LMkzAHMjw8u5Aq6AK+AK3Px3jEvhCrgCroAr4ApUVaDuAPCSszuIqDm+Krt2cnBIL95u04fDU/qwc0jjq68zfQpw3QFgLIMOQZ9kWulTgC0AaMVoVVCXCwDlkIwQULLqyQFBsfvw/mkBoAWOrCzBWKZXDuCq+rywAJCll0Bi6b8sU0aQhHApZIcFtWJ91vUIBJU4wPo0wBbbUOcU4EoBvtT12+ofut8CmBrSatAn/ZfP+TePZ30fthnSJxZ7OX3OBYDdZpOGRNQa9GhxdZkGvT49e7ROy91+CQIXVlccAOYI7mVcAVfAFXAFZk6Bmv9ta+b0dINdAVfAFfgpFKg7AOTsDt7br1mMqBgN6ez0lP54/Y7eH36ld7vHVJyf0NXV5CTg8WhMBS8VhoQPPhg4tnxNwFUMQAgoiMG6XCAVC6pp6vge9wjMCWVFIVSRjC/ZFzAEwHLApwWIcu5DjS2bQ1DT8o2VOYX3WzAqBo1y/RUCgOILDRkFxvLSX36N2YAIPzWAq/KQs2yXDDLdZ4wZCzzltlsVAGrd5D0CQISToVOSU8+FXPu19lXuuwsbLMgZsgmBIOqGYFDHT1VAqv0TGg84bjGWJK7lDw2dZoPGzSY1el3qL8zTyuIiba2t0Eq3T79sbdHcyqIDwCpB52VdAVfAFXAFZkYBB4Az4yo31BVwBVyB+ihQdwBY8AaA1CD+VVyd0/DinTGl7wAAIABJREFUjH5/8YreH1/S690TGp/ul6cAMwDk3wVNAIhMIMejbwEgTiyrZOfEspzu2psWVEpNlKvYkAuhpE4LAEpGlwA+hE58nxxCIUBQ2xeCaPpzvQdbVQBo6XJfABDhSMgfVbXHejRU45hkgMUHf7Af+LUGgLjEMxe+YJs6Y073C7PFQj6OQdKUHncFAAWEsY0WANRQLEerHECH7Vrgzeo/AtOUPlacoe08/jgmrMM+LDAbAnoWHMyxLQRk8dkSG6OyhFvAHwJAft3iL4Z2h5q9DjU7PXq0sUYbi4u02h/QP549o+5C3wFglS8HL+sKuAKugCswMwo4AJwZV7mhroAr4ArUR4G6A8DyVN8yB5D3Abyk8eU5/fHyNb0/uigB4MXRTjnBvboSAMin/zI0nPwU48Y3GYC3BYByv/59lx7NmVgLyJim3dz6S/2K4gaYaO00AJHJudjEk3dcQqgn/RrKWFAgBWKq9CUGHWL1hEBx6J6q5WM+1BrhoR4CZfQyW8y6xJOABXxViR30sdVfnQGogV1Ko5T/LMhmAcWb8V78NfYlfqW/GmaitgjDNBiLjfXUHxFigC/kh2kBYMgW/lz8ZI1R1MkCrnI91Vcrjq17QpAR78dnDb/Wf2i42QuQM8S7XeoMBtTqdmljbYU2lpZofW6Ofvv1V2r2Jqdi+x6A03xT+D2ugCvgCrgCdVbAAWCdveO2uQKugCtQUwVmBgA2GAAOqbi6oBcvX9OHozN6s3tMnw92bwDgiK+XAKCgghgE3h0A1O57SACYgiapUKtyfwoACuDToAj1CUE8nR1laZoCgNP01er/XQJABCpiXxXNLRAisEggnsA/fC/73YlPZBm22IMAMKWbXA8BQCt7DPudGh8h0JRrV6wcxoxuB9/j/pAPBQDFr7o/ubAtBv3QHxb85OshgItxq31dxUcp+0LjAgGghpYCBPnzdqtVngDcHQyo3e3S+uoyrS8t0NrcPP3br78QdR0AVvGXl3UFXAFXwBWYHQUcAM6Or9xSV8AVcAVqo8BMAUDe0O/qgl6+fEkfj77Qm+0jOjncLwEgL/+dAEDeB/AaAJb7/93NEuC6AMBpQVIIKqUCMQQABS7w8lPMMIqV1zBM9wXfIwCY1vYQXKkKABGkhPqQC2z0/VXuE4An4JTvxT0X+X25LPL64AYeE6nDL1L+1/bK+xAAzB0nVfodszGWsSZ+szIGNQz9ngAQ+5OyP+WfFGALXbc0Eagsv7ltzDhN2ZLjp9w6rGcBxqJkAPZ6/RL8dbpd6vZ6tLG+ShvLC7Q8GNDzZ0+p0e1Mbqv5LMlPAc6NDC/nCrgCroArcPN96FK4Aq6AK+AKuAJVFag/AGSYN5m9ldsBDi/o1cuXtH14Sq8/HtLx0dE1ALwqf08A4HX2H4PA638aZOjPQ7rpLLXSjsa1Pde/q2qeKp/Kikndn7peFSKG+isASrSUfQEFrlgZVlZdocl+TPtUH7W/sfw0AJDvt2CNBVJStk1zj8Sdvlfe456MCAB1hqaAE4Q9MXutPudmhAmQxDEjbeXWkdISAZflV8mKRKAskNqqO/Rc0HVPAzAt+0IAEOMtxz+6jKWL9jlCUA3/JDNQALPVX2t8TmOrdU8MAEoMs22dTo9a7Q51e13q9Xu0tblBGysLtDjo0S9Pn1Cj7QAwNYb8uivgCrgCrsBsKlDzv23NpqhutSvgCrgCP7oCtQeA5ZLeBo0bRE12xmhIb168oO2DT/T64x4dHZ+W2X/D4VX5bzJRlX+TJW6xyXDKvzoT7b7hn4YlMVhXdQIeg2K5Omh70AYEgDJJ10sMQ/rFJvwpeBezPRf2xaBrThYV2lClfBWQhMAGARF/rrUvh8poVGZwIRyUA0MQ2qZ8H4JLUgf6VGfS4fLNGADLsUFrFYJSWFcIAMo4S+lvwULsYxWYHgOUetxLH1L2VYk7rgufhxaI1iDQ2sMTba1iX5U+xf4oIFmubFuz2SkBYL/fp36/S483N2htdYGW5nr07OkToqYvAc4ZW17GFXAFXAFXYPYUcAA4ez5zi10BV8AVeHAFZgYANomazPXGY3r/8gVt75/Q64+7dHD8uQSAV1cMAC/LCe4ElJSI5Dor8K+DAXQmUMoBMTCUunfa6ykYNm0GmdhTBVroDCUN8DQgkfcySWe/WD8WSMyxr2omFh6IEav/LgFgGXnqMIpQ/SmAgoCVX1uHgEgZiX08FIQhCcJBAYDyWap9y3eYJWdlsOF1PLxBQ66qbWP5XMgaA4Cp8Sm64jNDfCt9DJ1ybcEuK+bl1GatTRVYpvthxR7GiGjC9+Ep29azEeMP29GapLRM2aiv62cgPndYc47jMraLFnW7XRoMBtTvdWhzbYVWV+Zpab5Pv/zylKjhGYBVfePlXQFXwBVwBWZDAQeAs+Ent9IVcAVcgVopMDMAkE975G+6oqDt9x/o7fuP9HFnj/ZOzujy8rL8NyozACcZf3xuMEPAkewJeA1k9CTXyg60JrqxCepdOzQFAKdtz4JnKRgYAoACLBD4IfiZZOc0SzhrwQzJDBMAEeqzBox3AQAt/apqnqubtGWBU4FJIX9q+KchEWbgofZ8n9yLewAKQJRrMQCHgEuXw7ZSYMeCXjnwSNq0lpHHdAvFB2ppgUTtn1i/5P7yOdMs85KTPyGtdXzreKkKSUN2Wz7nz2R8psbVbe0ICRSr14KA8ocFAYC820O3N6D+/AL1O23aXJuntcV5WlgY0LNff6VGozVpuuazJN8DMDmEvIAr4Aq4Aq6AUqDmX23uL1fAFXAFXIE6KlB7AHgt2ng0pub1XG5v96A8CGRv74B2P53RxcVF+W885D0AR2VWC2cL8gSSlw4LsNCTbX5vZcAgaLEyYBAW3MfEuCqMSsVVDD7lgKyQPaKNACexQ3S2oAKCHVmequ3H+9BnKVstHarcEytb1ScITvG1zuBDzTDu5LUFSK1+apAdgmwWkNP3yrjgtjm7ygJ+IQhoAVsElRgrKQDJ/cQ9DPl9znjT/cH7EN6hjjqGQyAtNdasWMY2tf2hmMuBpLm2xPrMGYg6BrUuMf2qjK+QvSGf6rplWwGBf+UpwNSgVm+OuvOLNNft0NbaHK0vDmh+fp4e//r8L+5X81mSA8DcaPZyroAr4Aq4AqJAzb/a3FGugCvgCrgCdVSg9gBwsgUgFeOCJJljf/eAXr16VQLA7eMvQQBYTlybf+2PdvOF2Wh8AwXxc+0jzEDS5Sw4eFsfW4DmruvECX9qAm8BHa0DAh4NuHCJJEIjyQC0Jv8PBQAtnS0wlNIMgYmGKTEAmIJzWBdCRd1eLmTj+zCGsX1ZIiynPOt+iC9TgDJ0CnFII4xNfh3SKzQmQoBNQzALEsb8mgMeQ/HzkABQ/ItjD/uCANCKL70HoNYxlQGZo1suAOS+sD2yBJjb7rVa1OgMqDO3QAu8B+D6QgkAB3Nz9PiXXybbwZaBftun6P3e7wDwfvX12l0BV8AV+BEVqPlX248ouffJFXAFXIHZV2BWAGA5keO0vqKgg/2jEgDu7x/Sh8PTGwBYjHj57yQDsDGezPxSGYAapGiPpjJ07joCZhUA4v5zAh34sxQADEETBEGiSQ54y/Vfrt9SgCNkUwhsYn2hLLqSVxgnTGOdVtwirE3ZZQFEDQ65jD5FGDPT+LrsYcefW33TGXwa7qZAXmgJsNynIXwsw87SD9u/DwCIccyvLfAYGwM5AC0nlkMQEjOgUzBe26//OJBjh1VmGgAoWwwMOm0qWn1qD+Zpaa5PTzYWaXW+V+4J+OT5cweA0zrF73MFXAFXwBWovQIOAGvvIjfQFXAFXIH6KTAzAHCC88r/f3hwfAMA3x98Kvf/4yXADADH4+FkWe9ochhICgCmPHKX2Wixtu4LNE4DzdBOPcnH+jR8sdrSnwn0wtNhtS53qXmq/ykAfF8AUHSIQTu+hhlwCGBidmsf6fsQBiFgEwCIWWN6D0ENADX4xXu5Xbxfx1IMblmAMjVWNaDi92hvCD7FYGnq/hybtP6pmES7EdDlthXqp3weAqE5sFGXSd2T09cqABD3AOTX/XaLRo1OmQG4urhAjzcWaKnfokF/QL/89u9/SVHzWZJnAN4muv1eV8AVcAV+TgVq/tX2czrFe+0KuAKuQN0VmBkAyMl/NCon9MdHn+j169e0s7N3kwHIEFD2ACyXtY0msJCXAFuwxYIFGnwhwMBrt8lI0/FwX+BP2rEyrnIm5QgLLKAkkKLcb7HZ/Aa0COiRE2gFLIkf5F4NEEM230bvVF9TGVm3BYDYR36tl7SKVpadVQFgCsDiOJD410vctS9xnIgf8TMNAEOQyQKWOQDQGpOxmA7VmQOZNOxDYJkCXbHn/DT3ii23BYCxJdo4HqvqZvl5mu+60DPAekbI+JFlwBMA2CwBYG9hidaXl2hrfZ7m2gX1+336x7//j7/W/tZ8luQAcJro8XtcAVfAFfi5Faj5V9vP7RzvvSvgCrgCdVWg9gDwWjjeA5AaY2o0m/Tl9GuZAfjx4w692z8ps/8YAEoGIAJAajXLjEANenDyq32DZVN7AN7WrxrapIBVLkC07IpljYX6obO2NAxEAIRgSECSXLcyqeoAAMU+AQ4IHvAz7BvCjxAgDGmtM+iwPQ22tPYx6IKQ1IKa8pmO+9gefVZ71jLfGKDV0NGCiLFYtWxAndB/2l/8PgXQ0B7d1l0AwBj8S8GvHPtTz58QANR+wXpSNmPZlL4p+1IaWAD9WwDYoHGzR4OlFdpYXaLNlTnq0lUJAP/tf/xP/gvQxISaz5IcAKYixa+7Aq6AK+AK/G0O4JK4Aq6AK+AKuAJVFZgVAMinADeaRQkAL8+vSgD4/v1Her1zWMI/zAAcDoc3GYAMAHMyAHHSm8oKC2XEVdXeAhZ3DQBxAq2hVGzyjTAk1F/+HAGAQD/McksBQEszDcJigCmleUpPDQAFCFn3WTGSAoCohQZXmP2nQZTEbMp+9KnWTeLLsls+kyzNUD1chwbiGpTFfKDH3jQAUAMprSOOIx0rIUAV0xVhqQWuUzGXA9NS9cr12wK20B8+cv8A8rfJhtqb8rb2TQMAZRkw/x50muUegPMrq7S5tkJriz1qjS+o3+vRf/w//68DwCrB6mVdAVfAFXAFZkqBmv9ta6a0dGNdAVfAFfhpFKg7ACzkGMeCMwBLGkHjUUEv/vyTPm7v0KuPh3R2dkZXV5flhu/D4RWVALAoSnDRbLVuAKB2qgYjVuZLCKrcBkqhHXcFE0NA47YAUGzF/mqdEFYxUEJb8JAIBEcIv6w2LABp9TEFUlIAA+3T8C8GJzRM1T6V6wIA0U6dfcVlBJ4imMEMNA2VdL8tgBh6iGmgp2GQFfNSlwaeFqgMwXQEdakHbKwOC7Bh/y37LYgYip37BICxuLE0sZ5JKe1iAFL8ZYE7S49QDOoxaz0TqthplRWfYowJ/JNDQOY6bWp0+9Sdn6PHGxu0vjRHxcVXWlico+f//m/UavYmVdd8luQZgLeNFr/fFXAFXIGfT4Gaf7X9fA7xHrsCroArMAsK1B4ANian+cqX3Jj39yOiP/77d9rd3aXX28f0+fNnurq6Kj/n3+US4Ovlf3rJovYJTvZ1tkzZ7nXGC0ISDYpu42cNtWKZSbF2cgCgvr9KW7qsBU9FF9QcMwBRSwEQWFZDLARwIVBqQTptm74X3zMstsCfBhwh7S2gY+lq7f2HkBCXTOu2dRvWss6Yf0L16fi2+qjHhNZSxhr6TkNMbMcaf5ZeMaAUGqeheNaAU+xBwCR2WTA0BOFy4FwKjFlxnVNv7jNHgz6uW7ZE0HFlPetSvsO45rL4PA3da/kP+6M10QCw3W6Xp1Nz23OtDjUHPWp0WvR06zFtrSwRXV7QyuoCbT7donZ7blJ1zWdJDgBzI9rLuQKugCvgCtz8d51L4Qq4Aq6AK+AKVFVgVgHgn7//QTs7O/Rm54ROT0+TADA1ibcm/jKBtSa1GlZV1V1DmdD73HpTME/3X8rn3hcCTDwJF6BggVGEXKin6K0BYAgaxAAnahTys+6vvC+zRa9BL5bRdof8kAMAsYxeHm0doCL2iLY6Nrg+hDXWdW1vyH8pcBiCRFJ/KK7wugY++D4Gu7CfXJ/VVgxiYSyl7MT6Y/bmxFoqVqzrKT/kPgd0OQG02u7Y3oDatzGwasUh6qfBdyouQ+OfP5dMWdkDkNtGAPhk6zE9W1+lfrNBSyvztLS2TM1mf9KkA8BpQ8jvcwVcAVfAFaipAjX/aqupam6WK+AKuAI/uQKzCAB54scAkDMAGQB++vSp3AOQf3QGYGzyqifFVmYK348AECFRCp7lhFYu2ErVFbMlBsVSfUhlI4UOkbCAi84Swz5ZmVCh6yktqtRrATy+vwoADNkusYOAlLOX8HOGGdIeQmjRSh9yIYBE6kj5x7ItF3BxWzqDLDWeNATW8FzbmzqlNjU+pr1fYgTrt8Akjn8ddyntrTiNgcgUTKsS91JWA0DtD44/iTuMP7lfQ1j9zLT8g32U+GY/YSzFnjv6msSUwHLJ/iv3AGy2qT0/oGa3TVubj+iXjTVanuvTytoidQY9oqIzMbnmsyTPAJwmuv0eV8AVcAV+bgVq/tX2czvHe+8KuAKuQF0VmEUAyBM/BoB7e3v0dvcTnZxMTgLmiWcOALQm7nrymztBTQG0XL+nQEeqnjoCQIQHGgzdpj8hwGfVmfIPQkkNNwS2pWy1YBK2yxCG4QfHLQNAgaYW3OO6MBa5DEIUrhffp2xDYJ3TPz02NECqAgA1XLMAk+zBaGmt4ZMFM3EJstW/lD56CatVPgT6cgBg6Fkj7eg9IuVzDepS/QhdR/9ZtggA1MuCxR+hGJU4tQ7BwXY43vl9CABaNum4kcw/CwB2G03qLsyXsO/R+gY9Xl2m9aUFWt9cIWo3icbtiTQ1nyU5AJw2wv0+V8AVcAV+XgVq/tX28zrGe+4KuAKuQJ0VmDUAWIz5NOAmvbgGgO/2Tun4+JjOz8/LSSYv6ZRME4QLMmEN+WJaAJjybQpA6fut7JdUGxY8yYEhIfgVutfKlsOsJaxP9Izt8ZfTrxxAI/VYWqf0TwEtC3CE7LZgm8APgVk6AxB9p5cHSxyHAKCOb8suC5pVyQC0lpBiOzprDWOAXyPsxDEm98UAoNWO7qOVAWjBM+1nKZPj3xgAzIGAsbFoLYHHOqvWr/WxACCCVczgtfxTFQBqe6V/02YAcn1chxwuJDF1sw/guKDe4jz1F+Zpc22d1uYHtLm8SJuP16nhADDnEetlXAFXwBVwBWZUAQeAM+o4N9sVcAVcgYdUYGYAYHkKcIMEAL7840/a398nBoBHR0flScAxAJiaSOcCwBRQSgG9lK/vAwBym7r/ocwwbZ8FIyyoJCBLAJDoOQ2UQxssAKgBVgwUpfxlQU3US+BbFb9ZmW+ij4Z8XFaADMIzASb8GcMO/pEDS/A9AiSrL6n+hcCY9Nc6LTYF5rBOBEzWcmJ9SnSuv8QG3T8L/on2Foh7aAAYGoep51UqHrX/ZDxagC4EHGNj2HqmWDYhILb6lHo+8D2y5Ff8yO95DJQQsCDqzA9osLhAjzY2aKnboY3lRXr8dJMarYYvAc4NFC/nCrgCroArMHMKOACcOZe5wa6AK+AKPLwCswoAX/354hsA+PXr13sHgCk4EZsAV/F0CLDF6gjZJoDptrbp7CCrPVmiJ21iplEKQIaARwoAarij7UplEIYAmQCOHAAYA6L6tGMEMZLdhKAFgRQuGxYAyGU7ncm+ZgwEQ/0Tm6x91yyAGtI/B0RpiIUQzsoww/KYwZcaX9qWGPBETVP2TQOuJD5S+sTGH44PjONUnVWeJTreQnVraI39C/llWjut+MM+aVsw+4/L8ftut1sCwG6zRY1eh+aWFmlrc7MEgGvLC/T4ySY1mvyXD98DsEq8eFlXwBVwBVyB2VHAAeDs+MotdQVcAVegNgrUHQCOqSi3b2oUk32civGozATc+bhDL1++op3jr+USYAaAnE3EewDKxDq1/5VMcsUZqQwVayKcmgTnZBhZk98UDNEBFLKtaj2xwAzBMgQsuKeZ+AGBkNQfgjKx67oeK3sqBABD/cIljlY2nJVhZ/lL+hoDsXifgBncg00gUAiAyD3WHoKW7Tq+MRtLbOH2ZY9Cvi4Ql9vCw0sQUOn+WwBTMhg1ANR9TMEgrZk1VkOQDQFbCmLFxkko7kTfWHxbuuk+h8BmbCxawM7SFm0TP2FcSPzH4mea514KfOpxbo0pLMP1SXx+AwAbbWr02jS3vEiPNtZpZdCnzeUl2thcI+LzdQrfA7A2/7HhhrgCroAr4ArcqQIOAO9UTq/MFXAFXIGfQ4HaA8CCqMnfcCUALIjGQyqKBh0ff6L/8//9k/ZOv5anADMA5IwoOQ2YwQODjRCgsybtFmwIATwrw8qKmFwAGIJZKSips4h0H74HAETwIBN1BB8xcGdBqRA0QYChYYe+JwYHUdNcAIj34GsEXNJ3gR9cTq5rjQTCICjRgJWvcQxzHRpEit/FfgF3CKVisSFxIuNE2pFsK75Xxg/2S+4TW+V+yVYUW/HgE/Eb9k/qTC0xtsYkAizUV4+/GITScRcCYCn/YN802JN7Y/DRAnkpoKhhGYJaHQd6Dz/tC32Iin7epMCpNVZ1jGi/pKCvbhPjj/vHmX+cBVtmABYtavS7tLC2ROt8AMjCPG2trNDK6jJRm/9iNDll2w8B+Tn+e8Z76Qq4Aq7Az6SAA8CfydveV1fAFXAF7kiBugPA663/AAAy1CM6OTml//t//knbx59LAMh7ADIAlAxAnijy+9DPXQHAEGCUdqsAOCybc19VwHBHIROsRoOiFNyT8iENNRyxAKAGECENQ4AHIZlVJgSYNKwL+RsBktaH67D2xcNyssxXL/UVuzVUQzg2jb91fSFAiuUEQGlfoI3oO+xf6pCREAC09LZ8YsWWNbZC8SF9ssAYPkOs2MwZn6H+6edT7NlgaavjwBpLXEbrPwsAkCE1A8AyE5Da1Bz0aGl9mTZWV2hjYZ4era7Q0srSdQagA8BpngN+jyvgCrgCrkD9FXAAWH8fuYWugCvgCtROgboDQBoTUbmXE/8uqBiNy2SO00+n9M//+096d3D6DQBkYCLgIQcAikNyIBQ6LwS3tINzQF7uPaG6cjOM7jv4LABo7UEn9uZogwAtBltjdaaymEL3Ihy0tBN7Qgdx6BhBfQTaaMCGZfg1A23MAJT7UsAqR1vpk9jPtmDWH2aT4TjRMElgUwhE4XUBalLHXQHAELi6KwAY87/0WwNIjN3Y2NM24nsLalq+Tz2/QgBQxqfVpvgq1vfcMiHQmQNjcUzIWJBDQNpFizoLA1pZX7kBgFvrazS/tEDUHPsS4Pt+6Hv9roAr4Aq4Ag+mgAPAB5PeG3YFXAFXYHYVmCUAWDQLGo9G1Go06Oz0M/3rX/+i13sTAChLgAX68YS2CgAUSFEVxsWgVGxyHIuYGLzJmTCHYM00URqDYHJNAzR8L6e8ohahbCYLdmibq4AOvDcFzCxfpQCgxAyCMjzUArP2UCsBQxrmWQBVTv7VAAc1tgAU7uUX87u2EU8f5vvkEBTMSAvZIvdyWWvZsuWP1BJgDaZSMFfa0PBVf27ZouMP38egG2oTq9cChFb/c0A3xiu2HwKhaBfGi9ZJ9yVH75wyuv0cf2AZGRsIAPl1p9Gm7sIcrW2s0trKMj1aXKCt9XUaLM3TuDGkph8CMs1j3+9xBVwBV8AVmAEFHADOgJPcRFfAFXAF6qZA/QEgbwJI5b5/RZNKANhuNujiy2f6/b/+i17tfSkPAfny5UsJ/BAAcvZU6Cc2ycZrocltCDDo9qpkYsUmxTGYFZuAT9O+NVmXCbhAL9EI4ZcGgVw2FwDmgAutrQXotA0hqGj5OAQJUxpa2vBnIQAo/QjFmQBC0VrXL/AHYxCX4QokwXpC44DLCLjjMggOtU8sexFs8mvJILSyBy0bYuNQ+h+L/RR8yx2PofiLQWCrbSveBLjpfoj2sWdUTuxhPGFb1r1yXeKFM+lQ55Ce1thLPa9Cvk09X7XdMpYQArLd5X6AzQ71rwHg+vISPVpcpMebG9RdHNCQrqhddCdm1nyW1Gg2am5h3f7Lxe1xBVwBV8AV8C8OjwFXwBVwBVyBygrUHwCOmEoQL/wtGgwAx9RpNejq62f687//m17ufaXDw0P6/PlzuVwSs/6mBYA4IU4BwMqCqxtSE/xY/RZww/IxeJFrNwINBE7yuWSIhWCAdT8Ci5xDHKx+xoAhapoDcEI6VgUVlgYawlkaIuBDbUpucc0F8D75XOoWqKOhbE5s8T2Y9cf+FJ/IkuCUPhYA1fEVgqu5cRiKL8ygs+CbBZP0GMHxrtuR+LHiDT+LgUztH9ErBQDR/2gjtmUd+oFQNnQIiOim95bU/pgW4lma6tjW/Qv5GAGgwG2J006nR4P5SQbg+uIiPVpapMePNqk936MruqKOA8CqQ8zLuwKugCvgCsyIAg4AZ8RRbqYr4Aq4AnVSoP4AcHgNAJsTADgeU6fZoNHZF/rzdwaAZ3RwcFAuA+YTgGXJJGvMADAEQTQsSGUipYDGtD7NnYDHQGSsjzkQKGa7AAQL8rBmCACtthAeaYjF9+cCwBBAws9ToFC3L5AiBbgsMIH3COBBsCOfsT5WVpb+LAT6QhBI2kK4hOAHbUn5VyAgl9P7Gcp4Cu0HqNsUTVETC6rljhcNcK04CI3d2JjRMCoGlOWafmYIgE1BsxQAzBmjaEMMAKLu7DN9yi/6h1+nlmCH/IQ2pJ6xMX1izwyMG8xq5TElALDbG0wA4NpyCQA3rwFga65LV40hdcadSTU1nyV5BmDuE8HLuQKugCvgCtx8P7oUroAr4Aq4Aq5AVQXqDgCL8Zga5RJgoqLZoOGYqMPvz7/Sqz/+i37f+QsA6gxaamgDAAAgAElEQVRABoIINPSkv6pWofK3AXAp+6ysJrTDAmA5k/PcvlsAUCAC/0aAmQKAFgiIwQ8BLDFAh2CynOerlXQhsINARd9jgUKEEdiOhkAaoMl13BswF86JzmgfxgN/joc4hPoRA2GyFBSBJPoJAZ/02wJu3AZmDiK40+U11IvFolXW0iPl56qQCmNAbEDt9WdWbOvnjfZdCCBa+mNdCBQFwEtdFgDEMaJhpHUISBUgaY05tNUaS1WfTxxX3E/pR7n0t90uP+sN5mhuYY6WFxdpY2mJ1hfm6dnTp1R0GzRqEXXGfIKUA8Dc572XcwVcAVfAFZgdBWr+t63ZEdItdQVcAVfgZ1Kg/gCQqNFk+sdLgVt0MW6UAJAuvtLbP/5F//w4WQJ8enpaZvzhsl85QRWBlX59F76+awCoAYCGTyGbrcl2ajKfuo4A0Jrsh2BZDAbmaI71hgAg1hODhLo9CyBZden7EEaFYJvWCIGL3I/ZTAiBLLCmAZyGJ3qJp44dLq+z97DOFAC0ALXlPwGAuGyY70XAVBX8pOI8Zyxb8YvwVwN2Hc8hAG/5Suy1gKfYinFaBQDqmBW/af9o0Kz7z7Zh1l8MAObYlzOWQ8+z0LhE/7ANku0nAJB/CwAczC/Q3MKAlhYWaHN5hVb6fXr+/DkNmyMqui3qjK+nRzWfJXkGYNVI8vKugCvgCrgCNf9qcwe5Aq6AK+AK1FGBmQGA4yFRq/0NAHz/4r/p/374UgJAXAIsEAaXAOOkPDZ5n8ZHtwGAKQCXA6akzH0AwBDssUBXytZp+hqDbqH2UoAPbbdiIcefoTL4eQqgcNt4CIMFyEIAUGBIDgBEcGIBRIFTGrxoH+tY0HVhBqAAQVmCKiBUx+ptx1tqLGsAFoNRVtxUBYAhiDstAEQfSDwhVNY2yzXxOesvABjvFx0sADiNT2L3xDTJiQcEgFxeMgJ57Azm58sMwJUlzgBcprW5OXr27BkNm2MadxvUHbcmTdR8luQA8K6jzutzBVwBV+DHV6DmX20/vgO8h66AK+AKzKICdQeAVPDkrSBSALBxeUYfXv5eZgDyHoAnJyd0cXFxs+8fT3bxQBAHgHZ0pqBcCCoKYEBo9JAAUMMqsRszonLHZxUAaAEi637USyBNuZ9lZ7JHWQhE3gUA1AdFIHRBMJcDQ0P+5jplOSoeMIEAMFf/VLkcwCt1WFA1VT/6owoADMHIEFhNAWILjmFd2jZ+rzMA5RRua69Rbj+UoZmjUU6ZHPin+6nHD2bMclkEgP25Ac0vLtDG2iqtzs/T5uISbT3ZolFzTKO2A8AcH3kZV8AVcAVcgdlUwAHgbPrNrXYFXAFX4EEVmEUA2G4Sta7Oafv1nyUA3N/fLwHg2dnZzRJgAYAWwEplDVV1SA4wCtWZAnApqGZdrwI9Uu1LVpeV7YUAAaFJTnZcSmP0m7xO2cp16rK43DHnfqxD2ygwDstUAYBYn4A3a89ABCK3BYBiKwIgtDkG9Kx+6vIIsaQNC7qm4FgqHkLjIDWW9XUdA1ZMWFBUl8v5g4L47rYAUMcNjjXto5wlwFbMSp9TelbxE5e1xl+sDQHlOI75tcSWvObsP/7X6XVpfnGeHj96RMuDAT1eWaX1RxtUtAu6aoypO25PTK75LMkzAKtGlpd3BVwBV8AVqPlXmzvIFXAFXAFXoI4K1B4AlrPd8WQPwFabLosGtRpEreEF7b19WS4BZgB4fHxcAkA++EMmxXgicM6EfVr//MgAMJUBqGGEBjVVYKQFeSzoZgGRECS0YEMKBOb4U+uC98Tq1+V0XFrXBYqI1hoKih6Wr2QsCKhDuCWfhSAYwiX0MwIt3OcPAaCUie0hiLZUGXtobwpYTeN/q68hAGjVr2P+NgBQ1x+KF/GlBoA4fgTIWWNyWl+k/JYC8CH/SMxL9qoGgJw5W+4D2GmVS4CfPnlMi70+/bK+QStrK0TdJl3SkLp+CnDKRX7dFXAFXAFXYEYVcAA4o45zs10BV8AVeEgFZhEA8hkg7dEFHX54Q//77adyCbAFAGdhD8CU73PBEsKaKtAtBcMs+3R2jgUBQ+Aw1V8LZoXgHrYb0ikEiHIhnYaNMVs0MBMog3Xo+2NAR2sh/cUMLoSDWluBOhZA1GVjENDyGdqAB1JwPfIe9bCgXQrehWKlCgCMxabYGtI5FF/4eQzQSf/vEwBKGwh4+TMBZ7hHJL+2fGNplDtOU+ViS/BxfOhnlsQs/8Y9DPk9LzUXANjptYmXAf/y7AnNd7r068YmLa0sXQPAkQPAlIP8uivgCrgCrsDMKuAAcGZd54a7Aq6AK/BwCswsABxf0tGHN/S/Xh/f7AF4fn7+zSnAnAGIk29ReVrwkAMksIzOvpnGyw8NAFOnAFt7iyH4qQIjUR8EiDkAMAWbtPZ3DQBzACT2IxaDur+oBd+HUCcFABEQ8WsNgELZhLljhMvJPn9yWAO2gaBQj79px0dVAKgBF+ortofArGX/9wSAlmbWM0bDZoFm0j+x2fJ/TJ/cOAg92/T9oXGnMxBjAJAz/7rdbpkB2J/r3QDAQatNzzcflUuCqdugS+IlwJM9Nn0J8DTfPn6PK+AKuAKuQJ0VcABYZ++4ba6AK+AK1FSB2gPAgg9IGFOjUVDRbNJ43ChfN4YXdLK/Q//55y4dHPIhIKd0cXFZLgHmSW6TGEwMacyHiKhDFm47qbUm4JZ7uZ3YEkixKxdGxcoJ6AlN5qcNPw1ptA0IoDSE0G1a4CbUJ+tz67PQEkLtI61PDJzl6ox16ntEtxisszL00G6rTguUWHZgVl4oNmNt5caLZJVxeQaAEgMhOyU+Y2BQ2sZ4CkHgVAae1KWzJuVzvWRWlw89K6zPQ7A7J0ZDeqeeVfoPHKwTHvoiWdCipfhLx3+qndx40OUsTRA643WMGbGv1WiW8E761Ww0JxmA3U6ZBdid79HiwiI92dosMwB/e/aMOv0OUbugERXUdgA4rev8PlfAFXAFXIGaK+AAsOYOcvNcAVfAFaijArMBAAtqNBs05kSOMb8mKq7O6fTTMf3nf7+l/YNDOvn0mS4ursqTgDnzr82ZUsWQRsXk61FPNO/KF6kMoSoAMASREIiE7E5Bq2n7mwKAAjlDQAHvtwBg6HTSqv2JZRrhqbQYCwhKcvRBmywQinUgmNHwCu8tYXWzWQIOhGdcF7/HPdRSNqIPBPRwlhRmfelDR3IztLTvrPGk+xAD4DhuNMSy+hkDtujTEJhD6CR9CQE7qz7Lnxbs0jFyW7AW2kMP+8BtYIyjj2UfVIwtDaW/x/OR25ADhUQ3fi+nFOvYl/hvN5rls1tO/pUTgSULsDnXofWVVdpcWaGluTn67R//oFaHqGgVxP9rOQBMPTb8uivgCrgCrsCMKuAAcEYd52a7Aq6AK/CQCtQeAJZngBQTGMLfdKMxNfkUkOEFfT49of/812va4z0AT77Q5dWQeBnweDSiZlFQUQxpyNSwxgAwB+7llKkKzKaNOasdC3ClwIe+R8OYqv2JgSy5pk+prQoALT8IuLCAYA5cEzAltmAWFLen91DTusX2WJO6rcwqsS11Yq+ANwsAch2cjRXbV84C4CEYr8Gc2I3wLxQXIYiofRDSWderbdQaCqDSz5Zpx1XovtxDNKzxw30SwCb1Yz9CfrjLPliQFWM4BQA5AzAEADkDsDPfpTUGgMvLtNAf0G+/PadOt0lFm4iTv1t+CvBdutPrcgVcAVfAFaiRAg4Aa+QMN8UVcAVcgVlRYBYAYDmTYxiCAHB0SWdfTuk///mK9vb36ZCXAF8yALygYsTUb0w0GtGwmNx8X5NdgSyWv2XimooFDXVwso73xqBYVWCWAxVTdiMEwfp0FlTpu/GExIofpIzOSAtpkWOLVaYEx9dt48EIXDaVnZnTpoZWFjDDeiwwyveE9lLUS1S1PhZAkbjDrCqte6xvFriMAUDMQJP+p9pDYGfBYAFVOL5i8DkHAGqdrUw4PfZEQw05EUqG2s6Jn1SZGOC1nmuou2TcaZAq76VP0z47dPupvuhnDtqKsSrPFYwlKwOQswB7831aX1mhjeVlmut16N/+8Zy6/S5RmzeBIGqO+cgo3wMw1zdezhVwBVwBV2B2FHAAODu+cktdAVfAFaiNArMAAP+WAchzumJIl2df6H/98wXt7O3T4fEJnZ0P6YL3ACzT/sZUDEflPlDWRDnXARawwXtTk+fc66nMJpkUh+xOtXPX90l9CBks+CXXcwCgBgS5PoqV4/ZjS4BT/k3ZIOBCxwRmmuE1CxbJskaJ0xA80z6WDC9sC/f+kyWWGP+6Dg1gxVYN6DTwsrL+0P8aLoV0FsAXqj8GABGwpwCg1I9ZoAIALYgrmmH8amCF9wlUS8VL1eup+ER9BMTKZ9hX67PvBQBFJ9Fb7MIDWEIgvdlsRTMAu4M+bawt0/riIg26LfrtH8+pN+hTo90q939tXm8B4YeAVI08L+8KuAKugCtQdwUcANbdQ26fK+AKuAI1VGBmASCNaHRxRv/7n3/S9s4e7R8d09dyD8BLGo8442xI4+GIZP6HE+nUpNoCNjkATU9iU9BOAy8NZ6xMrBw7qoRZChwiYNCQS/qnM4wQCiJQwkyvWDZXFfu1hhpgPRQARKClbUIgx69jewBaOsXiQmcMCnSxYt6yUdsW0lfawQxEOQVYQFRs/0INOTHbS2xAqBbSQWdO6n5qaGdBMavPGKtih2Uz2hrSbpp4tmIm9FzC5w5qjtogaBU7ZZ/I1DMgZn/qWYqQltvjGOHMPf7h/QkxfvSzgu1qtTslAGxcH/4xyQRsUrs9OQSk1+/RxvoKbSzOU6/dpN/+8St15wbUaLV4twhqCfmr+Syp0WzU3MLbRLHf6wq4Aq6AK3AfCvgXx32o6nW6Aq6AK/CDKzALAHDM+/41m1Rw5t+IJ4Oc1Tei4uqC/s+//qCPO7u0d3BCX88v6fziiobDMRXFiPgETGtpZWrSGppoW6GAoMC6L3dynVMuVibn/tuGMgIjbA+hk85GwzYxQ4w/5/cWVKnqH10vAhuBkdwewp8Q/NIaYT9DEM26JwROLbDDbYT2pmNgIsDG+h2KPyyLWmsgZsFE/MyC2thfDQDFpxwTev+50PiQezAetP1W7CJcEptjsYNxIpAy1L+U37V/dfsp3XLHotWfkM9QP8uHVpuShVdlzFV5Pgr043v4tRzewe/5+YynFFvPima7U95XwsBWqxwnXEd5AnC3S71unx6tr9L68hx1WwX99vwX6szNETV4b0qiG65W81mSA8DcEeHlXAFXwBVwBUSBmn+1uaNcAVfAFXAF6qjArAHARrmV3JiPAya6uqB//tcEAO7sH9PXs0s6uwaAnAHIk0sNUHLAQpUJbgwkpSCQ2BKDiAgiHgIAamCkYRsuBZWlrFxGAJBAN227QDrxj9YxF0hgZhNCF6lfMgAFsgmI4N+4/DU0NlMAOeY7BFQhgCVwLrQUV9uoQZMGnAKBuBzDHZ1dGNoP8eY/JlUiEtanoZKGXOJDgWvcVqhfuj3xl/W5FfcaHIcAoIaKEge6PQuqYaxoICjlUX/tYxkHd/HcR/u0H6QvODZlXMr4sLJy0b5Q/SnbU+OUr/MYl3jk1wzu+P3l5eV1dt/kBGwLADZa7Zs/Ekyy/yYZhL1e7xoADujxxiqtlQBwRP/49VdqMwCkVpkJ3rzeAtCXAKc86dddAVfAFXAFZk0BB4Cz5jG31xVwBVyBGigwCwBQ9gDk5bwN3tOPD/bgLMDRkH7/4w96++4D7Ryc0OevF3R2fkXjcUGjqwsqyhSQySmSCAwQFoSgWmpiq0FFCFLEoF0KAFpAIRQyqXamDbUYAOQ2JYNI6k8BHykn9cpyQAFhGuTk9EtDOPG3ADgLFiGs0nAHfZtqPwanUgAQ/Z+CkQiyMDYtACjgSgCc9BWhkMDa2DJdjJkQoNMATGyTtgT+aL/reNRjNKV7aHxaIE8DMw2KLVs03NRaiO9Sfst9jqTGp9Yfxxvu5WdBWITfYnfIt9pePf7lfoSOKdsldiUeJSZ4CbCMe63jDcxsTgAg88FWu32TBcgQcbIEuE+/Pt6k1fkB9ToFPf+334jabWpQqzw16oYr1nyW5BmAqSjy666AK+AKuAJ/mxe4JK6AK+AKuAKuQFUFZgEA3vSJV/5OUgBvfl79+Tv9+eoN7R19ouPT83IJcHlY8Pn55HdjcvKsBYEkO0YmoVKpVR6vYfsIKlLQIuSb0H1V6qtStmqMiD6YYSSf4TJPDaZCGVBSj9Yd7dL+SmlnQTz0bwwCVQGAWmdd79/+4+yaQFhgisvqGNT14/JqKwYRsKGuGtAghOF6NACMgR+x0/KBBmUa4IYAoe77XQHAqrEty0ut2NMAOfQMyInjVPymQGEIwIqOcr9eSo4HnVjgE+u1bMCDOySGuJxAxxQATflDHwwi5f961kyWwPP7VucvAMh/OGAgOFgY0L8/fUzL/R4Nei365T9+oyEV1Cxa1KQmyQnyngGY8oRfdwVcAVfAFZg1BWr+t61Zk9PtdQVcAVfg51Bg1gHg25d/0h8v39De8V8AkDMEEQAKRNFA6K4BYAwExKIpBgBTYEDu/V4AEPuIWWkajiCM0n23gNtt+6Hb0yAKbcC2MAY06NKZU5YP9aEbWh9dp7YDAZSlGQJWy8f6M1yyrOEkwh4BRVYGoAa5IS21H61Y1TGCZUR7XX9OLKTGRe7TOwUALc1DbVcpi6ArFiM4rizYjM82Lit+tcYjtqPvw2voDw3r8ZoeO7maY7kqALDZbpUZgPyPs//anQ7NLc6VAHCp26G5QYee/PZrCQBb1KYGp4xPDoHn1PFa/3gGYK3d48a5Aq6AK1BLBWr+1VZLzdwoV8AVcAV+egVmHQC+f/WyzADcPTq5yQDkiakAQJ4M6uwZmezGJrAy0Y1lfCHs0WCnSmA9JACsAg5DAMrKLNIQR0MTua4zlKrYI378K1vo7/8pFFriiu1YQFJ8W2UPScv2nD3iNGTB2EkBQB1nGgCGILe0qfXRftJ7IOoxI4BPssJwTGBcaCCFwCk1VkJj8C4BFNqgAZi2LwcAYnzH+mdpZJXXzzB9n1y3ILLuG/oK/aVBLL8P7UFp+TPlx1C/EFqKT6UfzZslwA1CAFjuAdjrUX++T789flQCwMWFPm0+e0xDXi5MbWqWp0Zd/9R8luQAcJro8XtcAVfAFfi5Faj5V9vP7RzvvSvgCrgCdVVg1gHgx9evJgDw8ISOeAnwJe8BOKar8zNq8jaBkSXAVvaPBQJSvosBvNS9OAHXZXX2lFVXTrZUDoAIlUkBOT15RxBhaWkBJNEgBBhj9mtgoMvGTqK12tVZVqlDQPQed1wn1pECgCEQKf2wlgDrNuQ9glAERlaM5AKqWEah6CdACaG52KLBFWoTAmmxOJe+hgB9znjDMtNkAIaeEVb8pvp4WwCo4XsItIsf9G8B3LpPUg7jW48Nvid3D8nUM0jrIM+VZnNygEj5vtW8OQW43++X+//15vr06+Y6Lfe6tLa6SMubazTmckWL+H83PzWfJTkArDpyvbwr4Aq4Aq5Azb/a3EGugCvgCrgCdVRg1gHgTgkA35YA8PDTGZ1dTQDg5TUAHGfuARjK+glNqMWX1qQY/ZwCaAJRQtAjFyDktJMCK9PEJ54yK0DAyswK6RgDmFYGkrbxvgFgCsKmAJ4VJ+hzBDBWJqLlf52pJW1g9pcAHMzg0tlhAu5SMcjXQ3GIGYD3CQAtv8fszo3lFABMjeXU+M8dv6lyGqTqcYMxERp/CP/Epxh/ug3UN9R+yu4cP2iIye/16dUmABz0aTA/T79srNFKv0dbj9ZosLwwOQSkYAjoGYA5+nsZV8AVcAVcgdlUwAHgbPrNrXYFXAFX4EEVmHUAuP/6Nf3x6g3tXAPArwoAFs3GTZYKToxlQqsnnxoqVAGAFpDIAXOxDMLUBPu2GYCp4EvZj5N1gQoIgix4FMtIw/I5ANCCX1iH3mMP+4vwUD5PAZ2QXgjXsH/WXmsYJwLotM4xv1cBgPqQEMzok4McUEMLeMXas3SLjSHslx6DOgvMAlm6vVR8puL7tgDQqj81ZmMah+yNATjUADNG2ddySnfIh5KhquEgZnDqMZPStMp1Db1xTCK85jjmDEAuz68HgwH1Bn2aX1y8AYC/PNui1qDLxwVTg5rU4L/+3AR3Fau+f1nPAPz+mnuLroAr4ArMugIOAGfdg26/K+AKuAIPoMCsA8CD12/+AoCnZ/T18pJGkAHIANDKbIkBQAQYDw0Ac0PitiAkp50QbBQIaMEZvURQgzINCzVsSPXLssmCHVb22w0buD6pl9+nAGDMnpStVl9T9mOdGpZYWiG44fasU4K5DPtFA0CMe3mttQxBuVjfNfTDOLEgrPgh1FbKRzmxLGVuAwAtf2i9UjGhoWfI9hAA1OUF+PHnCABRc4w5fs11SzxIOTxN2LIpNm6r6K9jWOqVU6olnhEA8rVyCfCgT4vLy/RsfZVWB316/vwpFW3eALBNVDSoMWZgeN1CzWdJDgCnjRq/zxVwBVyBn1eBmn+1/byO8Z67Aq6AK1BnBWYOAN4c6zhR9cveNv3r9xf0cf+YDk6/0Oezy/LER14CXAyHVDSb5vLFuwKAKWiUAgAauvz/7L2JcyXHkebpme/AfQOFOsii1G0z+5+vra2N7a7tjnWr1S1p1DpIURIlUaTusyVSPOouoIB3Za55Pjj4ldPjSABVQD46ukvAy4yM8PjcI8H4wSMCYyXnWSnfpuxF4hFBjQWlZKKOQMMCrxrEtbXf6qeGKAhhtK0a2mAGVMqWWNsxTQWyaGiCnzHbKQR7ENxYUE3DRC4j/dP3BP5pm8RW3R/LlzpWNSzXdcSAmdY2Z3xq2KntCfUFyyEA1PZjn0MgVrdx1QAwBE8x5lEHDQCn0+l5d/UYDj2XA1hzAWDqvRTq3/neomcZf1xPebYHIN8bDoe0srpKu/t7dLi12SwBvv/WHADWvG9gRc0+gA4AL/K292dcAVfAFXAFuqCAA8AueMltdAVcAVfghinQPQD4soCz54/og1//jj767DE9ePacnr0YNdBjMjqlyfiUirNTJC3ZQ5PPNi6KQYbU5PciwClkW25bbfomcBJhTDMRL+d7a+kMLbnH363sMqu/uXbrchr6Sd3apxrc6EMt+v3+S9lPCChzsq5CdqHOAuFEE7FB4JNkO8kzetkw2hTqt4ZfMfgmvtOQzQJ0qGsK8KWg5EUAoNZOYjJ0+IzcR7gVi/nUO8A6hCUVsymdUmOwzfNsH2brob1sJwNB8TMCQGvpuYxbfgZP5469O1NapPqK9zWgbOK04C39+ufvGgZ/bDtfW11dpVu3D2l/fa0BgG++dZdoUFJd8B99Ct8DsI34XtYVcAVcAVegcwo4AOycy9xgV8AVcAWuX4FFAoCPjo4bAMhfDADHk1Mqi/nkMTaJFSByEW+EgEybiXGo7FXUcZE+aZgUA4ACXPA7QqMUIGvTR6nXAkkheIWAVqAQAkqBCxqc6EwurYllS+haCAAK8AgBQO27VL8tG6WNnDGA9lvZcLnjBLPDLP8iWNW66z5be9RJnSkYmhNbFwGAVqxjzF90zLUBf9KGAED8rOMQl/ciOOVy8jyPA9aLMwb5H1+3TrjW/czRuK0eCLypnO/5J3HMAJDvDwaDIACsOO3PDwFpK7uXdwVcAVfAFeiYAg4AO+YwN9cVcAVcgZugQNcBYHX0mH75q9/Sxw+e0KPncwDIk8Xx6IQmk9ErB4ACKCxfInyK+foyABCz8HQ9OkPvIvEmfUBYpUEUTth1VhkubbUAVcomhEmpsjkwAqER1y2noOYAMqv+FOBkmxEACjwSCClABrO4ckCQ1kV/1j7COl8CLLDvoaV1CATmwEBpx4JsmJWGmmgf4/hCcIjth/zO5UPxp0FWqD8pX4TAcypWrfbxmdy4xzGu9RFdBQCyrTpzkrP9+BoDNb7PnyeTSfMO5bGh9/DUdueMuVwtpNxLgFcBQLZT7JUMwION9SYD8I37d5oMQAeAbRX38q6AK+AKuAJdVMABYBe95ja7Aq6AK3DNCnQdANYvntL7H/5mDgCPjun58aiZtI5GJzSbjqmgefaI9ZXK/slxDS4pxfKp7CSrrG4vZ3IdyrbKBQipPmqIqTOIBLKIrbLMVeBPDiCL2ZACMCY0IGpghgVZNAC0AJGGZbqNmO8sCKsBoI4ZBDOhtq2+WPH7Ejw500HDNvEhwl2ts45fjAMpa/nGitmYD3PuheoMQU0EYa8DAMbeL6kxnHo3tX1ex4SAZgGFoaXTeF32DeRrrxoAIsAUYPnS+OqVL2UACgDkTMC1tTU6OLxFDAD5EJC7b94m6hcOAFMvdb/vCrgCroArsBAKOABcCDd6J1wBV8AVeL0KdB0A0ulz+sUHv6KPP39Cj45fNACwyWIZn9JsNiGq5qdcvkoAGKpfw7OQZ0OT/NznrYlzDFq1iTBcgolQD23DTC+BLwK12vY55adUfWKLBcxQJ7QT7ecyMX/q9nMApwUAEcxoICd25tgVAjQIAnVmGLYnh0aEssdQMw0MNbyxtEH7LDgpeiNUzAGbGkKi318nAEzFa1uAp+M29bzWD58PaaTrlH0CJS5wWXbq3Zmy76IA//z9pQAggz/OTLQA4G0GgGVNs0aUknrU+8I9N3yW5KcAt/mt5GVdAVfAFXAFmv8+cxlcAVfAFXAFXIG2CnQeAI6P6f1fftgcAvL4xQk9O2LwN6Px+JSonlE1rV8pANSZUucTV8hAS/mkawAQM9hCkDLWJ9QjBRC0dqmsMw2ZEAYhwMRDSjD7Ca/n9MEqE4KCeOiHgBt9DeNHxxYCN7mHp77GdEXdEADyck/80tBIlkhjn7iMdTiGBa+0vyyILD6yIGRq7ITGm7Sbii8LNlpt6n6E6rf6m9uHXFim/WwduIM+0r4dhG4AACAASURBVFl/8ryAaQGAOt5i2l1E35gOGtyf+9UAgLxf4dLS0nkG4K3NjWYJ8K03DomKygFgbsB5OVfAFXAFXIFOK+AAsNPuc+NdAVfAFbgeBToPAGcn9P77H9DfP3lEj88yACezKU0nIyrqimaT6pUDwDYZY5aXrwIAcr05MKptlOkMQGsJsM64QpCQsikFaCzAinrj81ZduizCS7E7FwCm+pLygdiC+/0xfOF69VJVASIayEkbYosFfxCC6gxBBHBcFy/31P2y4BGWkTa5HNody9zTYFPswLpCsJCfDcHBVPyk4j0XAIoNFuTENi4DAHXdKdslFmIAkP0j/9g2POGXrwtAFj9yXXJN4K9lx3UAQLaRM/8EAK6vrzdLgAUA7t89mGcAcsa3ZwDmhI+XcQVcAVfAFeiwAg4AO+w8N90VcAVcgetS4OYDQFi+q1fy8m++akLv//x9+uTzJ/Tw+RE9ev6Cpgz+xmMqqoqqadVI+wVImX/WX6nsm4tM7HPgRO5EGu2N1ZuTtWYBi9BzoSXAGpzwZw2yBBDpPoYyjVL9SvkoBwAiHBOohNlHCJpS/rPgY+oZ0UnHn34uBFHxeS6DgBD10aBT2ovZp+sS/1mahbTToExOcMUYQBtCYM+y1yqbo3es7xYAxGvaVt0/C57mjlUBeLrOVJxjeYkBqx9yki8CZznhF69h/DP8C0Fp9GHue0v3JfQeRTCNcdgb9KhX9qimgoqibODfcDigtdUVWltfo8ODfdpaXaVbu9u0vbtFVNS86wPVs4IKhp+yQOqGz5J8CfB1/ReQt+sKuAKuQHcVuOG/2rorrFvuCrgCrsAiK3DjAWDB2Rz2Hn7Ey2zrin753i/o4cOn9PnzI/r06TOaMhccT6iYVVTPvgCAc4DQ7BD1ygFgCkyIAXopZQiO5UKF1wEABUBYgE8DEwGIAjtkoi8wR4CWBQBSkCw0LtEGvQcdwix+XpbghiCRBVZC4A/7FvIXwg0EQLF3DAIa0V5DOb10GfW0MsSkHvSP2BCCNGijBoAIohAOIUCW/qLvdeZjTAcLjCEEteLF2oNQlwtB1Jz3vh6vOTEZKqNjo60WIdiG8YPvG74u2X4WSNTa5kI/HSexzxinll/6g7I5yZ3KHlEx39NveWlAWxvrtLa+Qnf292l1eYnu3btD62sr8yrKgqoZJwEW1GuxFUOOv19VGQeAr0pZr9cVcAVcgcVVwAHg4vrWe+YKuAKuwCtToPMAsJrRr97/kD77/DE9ePacPn3GALA4B4DVdA78voAONwsAhrKNLgISYtAxdC81qdeASAM8hAQWxENAYoGsNgCQNckBqxYA1OBPPqcAkdhn+QPvaZBh6YpapXSX9rQ+CN5EDwRqck36Jye56uf051xt0S5sKwcAYqwLlIwtM7WAkL52VQAwBN+s8WnFoAUnLVtjL/LLAkCr7tAfGKQPo9GoGVM4NvFn3GMyN2bRDksXrakemxhjDAD5JPei128AIJddGvZpY22V1jdW6d6tW+cAcI0BIP+xqFfy9q8NACxf2W/Oq63YAeDV6um1uQKugCvwVVDAAeBXwcveR1fAFXAFrliBrgPAejah3//69/Txx5/R50+f04PjIxpXNVWTKRXTKVWzefbgTQaA1gQ4BBRCACwFxq4CAGrAp4EF38elhRYI0HvGtQWAOaAK+6p1xHv8s3WKrn5eg0uMJ+mjVUbDuBQYsYa26KOX9Ep7CCEtWHlZAIgA14Jh6D+ti8SDBpRc7qoAoKVpaizofoh9Yn+bVyzqE/OfjlsLpqFdKaCY+37APRYtSM1LgjFOMY65DRwfVwUAUWcNHrU/BQCW/QEVZb8BgMNBj9ZXV2hjc63JAOSfOQNwdWWpec8X/Z4DwDZB7GVdAVfAFXAFOqmAA8BOus2NdgVcAVfgehXoPACcjumvf/wL/fWvH9FnT5/T45MTejEeE/HS38mUqrMt/24qAESAFAIIMeiVAoKpSXvqvmQAIjwQcGbBNQ0Q+DMCFn0/BQAtqJXSLAQALa1SIEXbh5DLAmK6DQ0cxfYU4JFyDGBCp7ha4FgDKfGfgCDLPssWuYZLeHV/xbcII7WvQ0uARccUrLMAX2ycpGLDilm5Zt3T/tKQDsFszvgVzXLe+rEYyY0fbsc68VrDPYSA+hmtQRufpeLdqguvMQBsDvQYDKnsDRoAOOiXDfTb3Fqnw93dJhvwjTfuNkuDm/Ey6DsAzAkwL+MKuAKugCvQaQUcAHbafW68K+AKuALXo0DXASDNJvSPv31Ef/j9X+jzZ8/p8ekpPT85oV7N+wBOaXbDMwA1sEhlFKUAh4aFKcCXuo+QSYMogVMCfSTjCyf9MQAooEHDxVAmVAoW5GijR1kMAArotDKnpM/W6b3og9Qej6lRnwMANbyx+qj3ftNaaQiWAwCxDvGNBo3of4S//GwbiBUrn4K4qEcI8ll1iP9TPsqx7SLQrG296EMc1zg+NYDXS+D1acAWTL/KvqTGNAPAuiqIMwD7g6UGhvdKos31Ndra3qDbe3vNzwwA+/2SqtlsDgAropozknOcdwPK+BLgG+AEN8EVcAVcgY4p4ACwYw5zc10BV8AVuAkKdB4AVlN69Mnn9Jvf/IE+e/KUnoxH9PToBfF28fV4QpPpzV4C3BZaxSbfsQy30HMpAIj28X5tCCjllFENGARc8HWdQYYQsS0ARLAW0+0igMLKbpN+xLSzDrFAYIhLLNH+XPiVAoDoP22nwDd9QAj6QANnDV9DGWu63RAAxFi4DgAY6p+O+xAYtPaItKBYyJ86rtq+81P1pmzR/USgz7ZwfEoZHt8aAFrw9CLjKwRhrUNoZJxwO73+/EAP3gNwuLRyDgD5EJDtnc1mCTD/zEuAC04WnM2aJcBUF/z/fChwJ74cAHbCTW6kK+AKuAI3SgEHgDfKHW6MK+AKuALdUKDzALCe0vPPH9MHH/6WPnvyhJ6MxvTk+fN55gcDwNn816NAqpt2CjDbpSflEjl4LwUKLwr4UgBQbOD6ebKOgIDv9fv9Ly3xRb0ZKuh9yBCaySm8CM00hMKRZEEuPdKwTAyKCmiQ2ECNxZ4UqLMAmQaA2r8hqGa9MVIAMAaouB2+r5eAoh9TbykrPkJ6od9j2mK5NjDJ8oUVK1inXqKLWXJih6VBG7ti9eAp07pOa3xrW9oAQKsffIgHgledCYpjk8cq/+M2+Tl5Ft9H4tdU3KTuS78QAOp3IdvNGYCzaf0SAOz3Ctre3KCd3a1mCTD/fPfebX7LUzWdNhmATP949wfPAEx5wu+7Aq6AK+AKdFUBB4Bd9Zzb7Qq4Aq7ANSpw4wEg6RQO+FwUxGu9jh8+pA9+9SE9eHZCHz99Qc9enNAKz/xOX9CongOqqqqbEyIZADYTYv7Y/N/8KzTRFlhjZQilQE4ORGgLAHWohOBh7qQ9BQBlwm8BOgQLIThj7QFnZS2FtJLrsUyqEBTMASwh+IPthiBfCD6hPTEAFBv2CEgwPrUtsbjl53T2H/qR7yMgC4FTC/iF/IGAzRo7lj9Fh9A9rFNnXGL/MJalLh1/qLnul+UP3Z4GiKl3QCwG9T3rHaPbC41/qUuPBTnFV65bS37n78f5ZqnoM+uAHCmT+34JxXgMAGKMlj1qMgD7w6VmD0AGlHwICO/7t3+wSwdbG7S3u0u3bh3MMwCrioqSX/4FVZyBzL8jOvDlGYAdcJKb6Aq4Aq7ADVOgG7/hbphobo4r4Aq4Al91BW4+AFQe0mu66oJePP6MPvzVL+jh8Yz++NkRnZzOaKNfU/HiCR3T8DyjhSrOtpsjv/KM/M0UYLQm4QJgLMCAcCY0Oc+JMQR5Iahj1ZMCgDltx8rgISCY/cftSnZfbhsWYApBNKkzBgARvoT0S0HYkE+xT6E6BLogSNJw86L+Ebskw1LvJWjFXQjCCrSxsuGkfqxPQ0LrJNmUPmJLCCJZz1u+Fm0RGGG5GACUfsQAZi5gs2Ic/R8bm/peaHzHxn0M9GoYi+NCAKDEgB5XeEgMlpXyVoYp1mXtLdn2/aXLyxL1xs8Fb+ZX0mBpmaq6oMFg0Bz2sbI0pMPbB7S7tky3bt2ivb096vHSX/iq+X1fdmN65AAw97eIl3MFXAFXwBU4/13uUrgCroAr4Aq4Am0V6DwArAo6efo5ffDBz+jB0ZT+8uCETsYVrRZTKhkAFkvnyyA1AGwyX2B+aMEAhCYOAMuzbMqqyRSS5YJtYk4DsRQA1GBK4IPAHeuQDQ1EYvbpLCxdNgTwpA1c4vwSfGiyTed7IGr4ErLHAo0IaLDvArVyAad+VoOgEPjm+nUWoTyL4yHURwRIFhhKAVILAGL7Gu5hv7hu1g/t1z7SvgjpgHGIz8QyAGPg2IqB0PsnBCljcFx0wQxU9BE+i2X1+AoBxFAMtHkXSFspAFhQr8kAFAC4sjyk1eWlBgBurwzp4OCA9vf35wCQ/7Aj73T8ua1hr7m8A8DXLLg35wq4Aq7AAijQjT9xLYDQ3gVXwBVwBRZJga4DwHpGNHr+kH75i5/Sg6MJ/e3JhF6MKlqqR1ScPKEXNAeAzSSTlwHTHF4V1RzQ1JAhomED+xkhVwh4xLJzcmPlohmA1qQeJ+cpQJSyTwCHwBQuL1ChTQZgCPSkAEpqjzvLJ20AYE7/UWMNPiQ+NIiSmOP71vO6XfST/hnjErPacuqNQTe0IRbD2DedfYeA04q1EAC0YHosVi3giXZpn0tdGqCi/wTQhvrOZa17eC10iEXMN6H2rP5I/OTaaIE9K7bkmhxSo30sWXj6EBsdtzFgmhpbolEMABacqq0yAAUA3r5zi7aWBw0APM8AdACYI7uXcQVcAVfAFVgABRwALoATvQuugCvgCrxuBRYBAE5fPKFfvPdj+vzZiD5+PqPjUUX92QkVp0/p5JIAEPcA07ApNIEVH7aBb5cBgGIHtmfZepHY0gCQ60UAGAMT2F4McFmgxcpusuxPZdildEAAaYFDy24LAPE1DV9YpxQA1DFigVILwIXgVG7WWSjeLKCjdRF7Yv3T9chn/R3tyAGAudBSyulDaCwAGKsT+2HF+mUBoI4/rQ8v0UZfY5zpviB0FB/F7OPykuEXAqipJdyh8Z/77rP+AIBLgHkPQAaAnAE4q4iGwyGtrizR2soyMQDcWV1qAODOzs58ua8DwIu85v0ZV8AVcAVcgQ4q4ACwg05zk10BV8AVuG4Fug4AeYN4Gh/R+z/+EX3y5IQ+OaroaFRRMT2mcvTsSwBQ9gDMzQDUhwBof6Uy2HL9exUA0GordyIes1Ogw0X2AEyBvxDos7LgEHgIFGHAY0EzuW9BPQ1KLJgWslvDIvS/hsUMT1KA0vIPX5N/3F5sCW4KWmrNrPgVPSzYJf2TGNCQU/cPAVYKVonuMQio6wtlnIXi/CozAF8VANSxisBXA8DQ+0eDbqlD+0u3lQLtIcAXArwSS7nvnVwA2BsMmyXADADXVpfPAeDe+koDALe2t+bSyKlOPCvyJcC5v368nCvgCrgCrkAHFXAA2EGnucmugCvgCly3Al0HgNNZTf3ZKX3w4x/Rxw+P6JOjmp6PZlRPjqg3fv4SAOTzPxgANmAisARYw6DURParBgBZuzYZgKkMN7yvIQbCBA2nMMMpBgBxfFnlpB4rAwp9q/sRgkEIVHJOAMYMLew/QkDRXOuBoAihptbUilGtdax/CJMQTFqAD8dPCB6hT/QhEtoOzlDTmsrzGpRafbjsHoD6/az7dBUZgDHNrPhAX2ugZ+1ZimUwZvhnvY+nBRJTGoTemal3p/TD0lR8yxmAdVW8lAG4vrZC66srTQbg/sZqs//f5tbmnP81Bz3x4SEOAK/7vy28fVfAFXAFXIFXq4ADwFerr9fuCrgCrsBCKrAQAJAm9Osf/4j+/tkz+uS4pmenU6rGz6k/PaaTen4KcAMrmuyQqvEjA8Ams0qdEpkDLTRUCj2TMwFGmBGaEOcGntVeGxusdhAIYDYV15tzCEgIAEpfcwGKhlpiF0KoHJio4YkAKA0AZRmidfquBh6imzzTRFlVNf9SGYChPQTPAUg5P3hFQzix1zoEBWNKHwIhtiMIQjCKsBA11nEgz4T0ERusJaToJwF8Gubh8xYARBCJPg3BTu1f7FvIn7FxJ8/nxi/WpW2Re9Z7xPKH9q8FjjXos/ye815B7UN2huzOefdY/tJLgBkAcgYgLwFeWloiAYB37h4SZwDy/n+SAVjNzsacA8Ac93oZV8AVcAVcgQ4r4ACww85z010BV8AVuC4FOgcAz9d4zRWrKqKSxvTbn7xLf/3kMX12UtLj4xGV9Yho9JTG9YCqs2y/+S/KOUyhM6hCnC1y9mVNzNsCQfRjzgRY+92aEOfWEyuXW4e2R8MFhCWhOvF6CgDG4l7Xo2GEhmIWZLFswWsxQMXlYoBNtNDwSgM7Loe2W9BS+10DLtRd/6xjToNQzArDWNcHrEibGPMhwCr1pACpBm2oBbfXBgDq2EP/YL25Wul+XtU7WDQTn+ox0PadEiuPoE80sOI7BDxDdVtjO1Q2BAAv8i7kujheBQJyBiCfAlz2B1RTSYPBoFkCvLO1SbcO95tDQO7evUura6vNkl98X52fBnxVjn2F9fgpwK9QXK/aFXAFXIEFVcAB4II61rvlCrgCrsCrVKB7APBlNZjlFdUp/e69n9Bf/vGQHoz69ODZCQ17FU1fPKJp3T/fQ01P+GWyaUEKmUy3nayLdRcFbpavY6AtlE2k67moPQgzdJ0Ih3S/LZhkAYqXJuyBQLdgmAWD8PFQvW1hjLWM14KaGrpZ9rFNsp+f9EmyBPVek3jf0l36l9qjksvJQSQC6yRrTQ6AQH1138Q+2WtR+mCBUwuoCQRDUIXANLUEOHYKNOuSOqRCw0ArRqywyx33enxIP9F/sbEXitPc9sX2UD06w1W/6zR4jv2uSYFIfNYaIzm/xxAANrFdVFQW/QYAFmW/iWUGgAd7u7S7t02bS3362te+RoPh4HzPv5eyAHMavQFlHADeACe4Ca6AK+AKdEwBB4Adc5ib6wq4Aq7ATVCg6wCQF/SWsxH94ec/pb98/IAejHr04PmI+sWUpi8e07TuOQCEDLS2MYeQz4JnFrhC0IcZXhoS5sBLC56E4IIF4XR/LwIApT+x7xYIEniIMDQEtEIQLgTaRDuBewi6NIhDAIjtaN9YoHU6nZ5nZEkbFugLgbUQABQtY/GFgE/81tZ/1w0AcQ9DjJ8UuMsFgKivjrNQHXg9tMdgyJ+h67qtNgBQyiLElCzAqp6+BAD5UBQGgLf292hnd6vJADQBYK9s+6q71vIOAK9Vfm/cFXAFXIFOKuAAsJNuc6NdAVfAFbheBToPAAuicjKiP/3yZ/Tnv33aAMBHp1Oi6YhmJ0+SAFBPPq/KG7GsH2wjVc7KskOQlgPRLPCQ288UAIzBOL6nIVgKfGDfEBJZml1WuxgckvZCS4ClbYZruN8fZn5h37HfCAsRwPCzsvQRswW1rzCbTp88rPUVDQUUaUiKYM2CaxoS6kyzFKiyAKD2peVHnal22Ri24r1NRltsvGhN0b+XBYCpGJcY1rHG7eIelCH7xT9STwzkWXpZMNiyOdYPKyYFAM6qCfXKQZMBWPYGxACQ9wCUDMCNYe8LAHjWyeYgELW3a+777rrKOQC8LuW9XVfAFXAFuquAA8Du+s4tdwVcAVfg2hToOgCcEVFvOqK//uoX9Me/fEyfnxb0dEI0GZ3Q7PQZVXUZzQDUADAG3No4KWfingM1rhsAWn1O9Q0zyTTs0qAhBQssQIv1xyBeKrssx58WYEVoxgAQYQseHmIdwCH2IkAUoMfXJFtPAGDoEA+r3zGQhjbHYBDeExtEb7QTr+XqiOBSnkGAibAw5NdU7Fm25GTC6edSYBPLa4Al9/i6zuDUfkjtoZjqr7SBy7ulfVluHhvDuEQ4lcUXG2upGMgFgBgXTTzQ7BwA9vrDcwDIGYC8BHh9UNJbb71F/UH/CxP4sKeOzYocAKYiyO+7Aq6AK+AKaAU69qvOHegKuAKugCtwExToOgCcElF/OqZ//P5D+u0f/kKfvSjo6bSkk5NjqifHVFfzfcI0fECYYWUbsW9Sk++Y/3KfTZXrGgBEwCFwQmCRBUrwWggGhsCEBW81YNN1pvTO8Sn2kQGWZADydZ3BJ/WF/IgHdMjz0gcBcFYs6pjVumsIJD5AiBPSRmd1oc6YASjALqWZthXr16ck4zi1IJy2OQXqYjbGnk3VqwGghpeitwU9xZ9cBvdhxDpR59TvCR0n6Gtewq1txc/Sfgh0h96Nlk16PMbatfTDsXveh7M9APkUYA0A9/Z3iDMA79+/TyUv+RXw5wAwFTJ+3xVwBVwBV2ABFHAAuABO9C64Aq6AK/C6Feg6AJwURIPZlB79+bf04W9+T58c1fRkWtKLF8dUVCOqpvOlcDcVAOb4OwStNNxom2WT23YIxISAnQYcCCQQZiEUawPmNDS0ABMCsVwQkdID+4H1S2zxd70nItqmdUj1H2M2Bb40AJTPDHjEBrFNHwYi/Q4BHA0AEU5Z4CilY84z0vdUXKRA3esEgAKwxK8h3XB8pDIAU1qyf61l4BJrOYe1aA1R81wAmBufIXCon0cAyEuAGQDKEuCN9dVmD0DOANxZXaJ7b9xr/lhzvvTXAWAqbPy+K+AKuAKuwAIo4ABwAZzoXXAFXAFX4HUrsBAAsJrR87/9kT741W/p788m9HTao+PjY+rRhKbjSRQAot45GUe5/kmBi9x6EJjpZ143ANTAyoIrGkRZcEEDvBAU4OvWPnpSnuvmJbMI4CyNcq6F/KEzsTTEC8UPlrNOukWbuayGc+L3GCyLAUTUWPahkzYECop2Vqxa7YrNqZN5sb4Q4BJYForvFNjDGIiNpVcNAC2oiwBQ2td/hLCAV+pdZPWTfcn74vE//uLPktUXqk9rmwv5QprjmEe/5oBe8b/oiOOtuVbWzRJgBIC8B6AAwP2NVbpz905jWnP6L2YCtnnJXnNZXwJ8zQ7w5l0BV8AV6KACDgA76DQ32RVwBVyB61ag6wBwRjX1qimNPv8HvfvTn9M/nk/ouO7Ts6NjKqmiajw636NNZy5Z2TGXgUX47FUCwFyb2rTZpqyeyOOEP7TPXQiUaVgQskOuY/1yTQCLBoApqCQ6tul7yqdYl87YQ6gnNltLhBEAcjncu00fEiLAJPTeQJDCdckSZXkOwaPYovugQQ8uU5blzlKftg/9zm1ZS1xDwDEFO0N9jsFCbiu0D18IhFnthNqIAWH0FR4Ug7Autk8kAl5tE0I7rm8wGDRZcKw3L/vFvf20P7XOGLf4Mz+nM1rRDg3HLRtTYw3HhR5r3HavYMg/pIL7V/aafm5urtH+3i5tba3TnZ0t2j/Yb+yc1zVfClwT/9ydqZEDwOv+LyFv3xVwBVyB7inQnd9y3dPWLXYFXAFXYGEV6DoAJKqIZmOaPHlE33v7XXpwNKWTYkBPnr+guq6onI6aCbFkPSEgWQQAmJrkYgbUl7JreNlczevlwl8W/NMZXhr6CPjAtkPgLwUAY+AFAYsup2Gh1cOUdvoZrDOkmJTRh4GIfaHlmnhdYBF/Z7gT80EIOsp1y/9iewpecTkBNFIP1ot6YDmBMQIz0U+WpgglNQTS8Co3VrFNBKo6VnUfUBvpP37XP+tDTCz7BMLyO4izLpeXl5ti4/G4eS/pOEQ9QjEqMcF94zr5n8BOeddpgIjQEO3E+NIAMBYjMUCZ+wvTqkNOAG4AINXU7w+JBoNmi7/hcEjbO5u0t7tN6+urdP/WHm1tbVF/MJg3WRdzAMgwsEMnATsAzI0YL+cKuAKugCtw/t8qLoUr4Aq4Aq6AK9BWge4DwPoMAD6k77/9Lj08njUA8PHzY5pVMyon8wzAEABsC4Fy9X1d9bZpByfbuc9Z8EnDlRgAtIAOtt11AGgt7xWAwX1j+BwCLxqKIuwSEKOBofUMgl3M1tNgx/KFBl46vi1ILv7m7wKwNMiJwdJc6MzlsD+xsRcCwALsUCPUORcASj3ahhRE5fsIAPmzZOtJph6OAYyVGGDDcmKDBocWWNR6aN1iOuYA8Nz3o+UDufYSACxq6veGVDMIPwOAO7tbdLC3S5ub6/TGwU4DAMteb/64A8C2LvDyroAr4Aq4Ah1VwDMAO+o4N9sVcAVcgetUoOsAsNnvfTam6dNH9MN33qVHL6oGAD589pwmswmV43GzHA4BoEyCQ8vvLuuPHMCFE+A27elJfS7Is8BFCGpY9mjwJJ/1Hn0IWixYpbW5aBaR1INLUK0+xnzcVjsLgOg97hCO8c/Yvs6ICwFAS/8QNNN6hoCWBrncRqr/4htc9ovLhgU4hQCUle2YgqEYk1cBAMUHVlxagNQChbGxmqMhZ+fxl8BgydaLwbdcSGr5G2MQlwJruJj73gn1MWVjTv3W+EcAyNs49PtLRGcAkOHp7u42Hd7ap52tDbp7sEMbm5vzWOZs5rqcc0DPAMyR38u4Aq6AK+AKdFgBB4Addp6b7gq4Aq7AdSnQdQA4K6jZA7B6+pjeOQOAfPzHg2fPGgBIp6NmMojLAGWCeBUTWPSbNVHOAQQ5vg/Vk6o/VHfbbJ4QrJIJvK4PIUQObNL1p3xj2ZPK8gpB0Bz9sQ8WOJI62C68LzBDYk5AtN5/T9tu+ccCRgLZdBzE9EPt0F4LzglAE5CEexii7wXEyjjj5/T+cQIMsZ1Y/OK9UH+s6xqKSrs6DmN+vExM4LOyRJdtYt/zZw1RpXwIjlq2WP22YggzOFGHkJ45/rgK3WJjUWKnGTtUUdkfUtHrN5BvMBzS3s423Tk8aADg7Vs7tL6xMa9OACDPiDp2ErAvAc4dcV7OFXAFXAFX4Py/OV0KV8AVcAVcAVegrQJdB4CTgmhQz6h+9oR+9DZnAE7peVXQ52cAsBhNXjol9qJZMCldLwro/v39/QAAIABJREFUckFXaMKcel5Dj4uCPwRcaEsKAIYOEbBgRQ7w0XZo4Ia2yb2L+qat5lpb7qPAHgGAeslwqI2QnzR8scCp+ITr1ktodXnLZg2iEBwhAERfCPCN7bdnjT3cLxBjQrdzEQAofYvZlAvX9DgKvQ+0nQgA+Z5khEr/5JCUNvBPYom/I+BD3+rMVHwGf277/tBjP/VeTNWv/1AgOp+D82raAMCyPz/khPdPZAB4+2CftjbX6c7tXVpbX5+b0exnOs8AdACY8ozfdwVcAVfAFei6Ap4B2HUPuv2ugCvgClyDAl0HgKOCaKmeER0/px//8Ef04GhEz6YFffrsKc3qKdHp5GxuOD/sArOQEJTkTuh1uRRcSk2AUy7X9bfJ9MK6ZaIt1zSAS9kh9632sW6sV7cZasOCAOKnlL66P5aduXWkNIjB05i+IbiTY5cVo7o+aRtjW+qW5ac6DkNta8Bo7XEo40i+a/+hfRbURaCIAFcDQPRHWwCIvtLtYczk6KDHkfVZ66bbQB/xPQ1MrRhBbXRsWu3pOJBsQyuu5Xm9x2MsTmLxf9H3J2qBY/d8H816RkVv0ABAPhBndWWlAYAHuzu0vrZCd+/u0zoDQFkC7AAw9Rrz+66AK+AKuAILooADwAVxpHfDFXAFXIHXqUDXAeBpQbRcV0SnL+i9H75Dnz59Qc8mRJ8+f0YVzag+GZ/LKSAg5/TfEFjSvrEAggU9LurTRQSACBkQHmndYoA2R2MpkwPacvxzUQCIGWjWvngxCBXqAwJSzJZLZbtpTS2N0R7OUMNDTXA/QASB4kfMOEQAZQErCxSG4v0yADCmiaUvAsPUeA8BTg0vERBr+I7gFiEY6hsCgLj0WkPG1HuOy6e2RkC7LRtCsZv7/pT4w3r45/OY4yXAZwCQ9/9bX12j/Z1t2tnepLWVJbp776ABgEVZfjkDsKGLOSP7+sv4EuDr94Fb4Aq4Aq5A1xToyK+4rsnq9roCroArsNgKdB0ATmuiopxRbzqiD77/Ln3y4IgeTGv6/OQZ1bMx0fiL/f8uAwCtbJzY5DcnWyYGuDQIaOaynOWivkJgxAIXFqxITeARQljLWfUedAg3YvBSl9OgAQHXRUdgCgCixuJfDSdTbVsAQ9cRqlP3UevF9wXwIChlmwTEaZ+IvyyYasWULEnFWNSwCttAAGhli+k9AlMgyDpEBeuV/mMcYj/wkJWQr0JZbbHx12ZcpfqogR/6COPOihMLnGI/rSXUaE+sHwIAsT6rfA6gztXeen/huxVBcpO9WhbULwfUHwybR/d2d2hrfY12d7ZoeWlAX3vrHi0tLVHZO1v6K8RvnvDtADD1AvP7roAr4Aq4Ap1VwAFgZ13nhrsCroArcH0KdB0AUkU07k1oSGP63fd+Rh9//JT+Udf0YPysyQos60Fz+ibutYUHFVhQTE+IMbNGT+ZDoC82acYJegrA5UKsVASl2gk9j5CAJ+QC/FhP/sfL8mLPWqBPAIg8h8DJAq2pvmE9umyq3wLZNIjRQDIGODQwQyiYA5ksH4turDkewCFLekV/Hb9WXaEMOIxDgZENMymKc9hs6Se24TPynH5eZ6Hp+lJZahcBgGhfaA9KjJkQJEvBN+xzboxa8Yk6ahCb0lq/q7RPUvqm7E7Fb2p8perHGESfsN+a05J7fer3BjQYDJv3+O3bB7S+vEz7ezu0tDSgf/76/ead1IyLDs+EPAMwN1K8nCvgCrgCrsD570uXwhVwBVwBV8AVaKvAIgDASW9GAxrT77//Hv3tbw/ps7Kgh5Njmh0dUa/IA4AxCBCChAgGLd2tjK62/rkJAFCgggUAeVmehhD82QKlIVgQA2BtAINVNvU8wjptdxsYiSC4DQAMwTYNAAVU4hJbgdoITrQvBOBaIJavsU/5u2T2IXDiugQ4atgl5dgG9F8o5kNxrPug20Ef6DEa84+Ov7bjTmJBwzmtdQow5rSrNbf8GYKt2t+6rhTEzBkfOX24TBkcO1yPLP9tYrMomz8y9PtDqqqaDg/3aXN1lfZ3t2htdYXuv3l3Xv48A/DMEj8F+DIu8WddAVfAFXAFOqBAh//u1QF13URXwBVwBRZUgUUAgNNeTX2a0B9+8FP605//To+XhvRwfEqTZ8c06PVpMpkEMwBDbrVgA0KB3AwxPbltG0bXDQDRXmspqAAihKECKwRa5fQhBQdjusUgRg7gQF9qUBYCw2hPDBDnZlCF7GTNdcaqBRsRnCEsEkhmHeahAWAsEy0EAGUJrmgo7cV0s6AU9j8EEfG5mF8RgqX8b8UVxoDoFupPCgDmxI+8VyxbQgA0pZEFQC04mNIn1/627zUpj/EjMSYZfY22RUm9fp+Kcp59vLe3S9uba3RrZ5u21tfpzt3D+UnbJUyDZPlvU+FFLXu9z3kG4OvV21tzBVwBV2ARFOjIr7hFkNr74Aq4Aq7A4iiwCABw0qtpUFf05x+9R7/+zW/p+foqPRpPafx0RP2yii4BjgEAmZgj3LKuhSbRMfiTG0E58CynrtREP6cOfYCFhmWYnSYwSYNSDXpSUCdlt3U/9QwCF9xjDzVo4zsNPzWMi8UHtmNBHczQk3o1sET4Jn0TaIiHRPA9hLjSXysDTerUe/RJ/dpv1v6QAoBRb4TDYo/YYUFAyzYrVjWETYErHbuhfqXaT8Varh069ixNQmVC11F/7QP8HBv7KVib896IldEAWWJCso1LBoCDAe/0QP3BgLa3NmlvZ5P2t7Zob2uLDu/cmm9LgLMgB4CXdYs/7wq4Aq6AK9ABBRwAdsBJbqIr4Aq4AjdNgc4DwJpoXBAN65r+/rNf0C/e/zkdba7SoxHR5GlFZXH6EgBk/TGjKjWpFkCjM5v0xD+UkRMCBClwoOOkbflX9bzYgSBHYJF1IEUI1mA9Idih4WHO2An5xQIZXJ8ANp0xJf1LZXhxHTFAHDukAiGp1KPjUduH7WFZC4AJAJJ2Qs8KDNIwkutE+xGGab00BI3pZ0GxVHzHQFpo7GF/Qv4X4CRa6mzLFADMiclYGatfKSgu/rLq1fXJewufSUFJXS/GD45VrPuiOljwmq/Ju2RQ9qg3HNK0rmm4ukwba6t0sLNNexsbdLi3Swe3b82XoMssCOFfE/AXtez1PucZgK9Xb2/NFXAFXIFFUKAjv+IWQWrvgyvgCrgCi6NA5wEgEY3qmpaooIe/+S395L136NnaEn3+oqDZMz6g4lmz/Bf3GsOsptQEHyGCnnjLBFgAhIZaOgMHJ89tI+iiIFGDmrbtpmzWmVQhLbDdHLCXAkKWXdYzGoxpH14WAFr9RWicAoANozg73dkCWTl+1yAGgY0cImL5SQMyDZ4swJMzXrCMANRYHzE2NJxKHQKibdb2pfzPbePJxQgAcfm1Bd1yYzQ25kIwzhq3Fsyz6g7BzouC11cJAHl/P3xvan8Oe33qDQc0oZpWN9ZpZXmZbu/t0N7aGt052KfdWwdhANihmZEDwIv+ZvLnXAFXwBX46irQoV9zX10nec9dAVfAFbhpCnQfANZ0MiNaKQt68de/0Ts//i49XurTp0cFVc+WqKbHTQYgnoaJk+vUHl+XBYAadl0UGuSAoBgMuGi7CKh0/QgkdP2x9lATDU2lPbmeOsXUWtKqYaN8tuCVACaEdtIvbjuVAaj9qwHGZQFg6H0h+ljLrvGZ2BJi6bMGPNIn/q4P+YjBJUvfVFxo/6Mt/DMDoli9bQBaCF5qACh+vwoAGLLPGksYpzqOcByKRvrdZIFUy19t3gXYFr43JUZy+xeLY721AMY2/wmnv7xMo3pGGztbtDxcorsHu7S7skb3bt2izb2dl5cASwZgx2ZFDgBv2n8ZuT2ugCvgCtx8BTr2q+7mC+oWugKugCvwVVCg8wCwrmhEvASYaPLRJ/Sjd79PDwdEf386pWK0SnX1lKbTs0NA6vnptPyvpPkys2k1a9ycAglWLAgoSk2o8b7Oqko9K+2myoXuW5lEobi2ymrIoPuiAZfUIVAlBvisewg6+D4CQKt8CNBpO9HHup8abIg+uQAwBjdigMTSG+1GGGb514KPGhzpeEN9rbiXdqRuBIC6n804KsvzU4Q1gMK2LaClbdH2SP0Ixiwb8BrGiNZMA0CJbYRZ5+8HPliiKF6Cj5eFXVac6PEVAnZWXFj26HIWQMe4CUFR7Usdi6n3kfW8tCvPSralPmmaP0vZsqqot7xMp9WMtnZ3aGnQp6/fu0tbwyW6f+c2rWytqwzAs+lQx2ZFDgC/Cv+15X10BVwBV+BqFejYr7qr7bzX5gq4Aq6AK3AxBToPAKsZTXoFlbOKph9/Rj9552162Cf6r6cnVNarVE+PmgxA/kfVHP7xv94ZAJy0BIC5E19dTk/Mc8FeyqsIbFJlY/c1TNCwTbcjnwUQ4aSe22EwJP/aQEiEQha80n3I8QdmeIn/+Tm+ngO4cnQN2RFbwprjD53hZ+mjAZaU4esIaENALBaLKTAuS4z1KcMC83IBVEiL0LiR8qG4DdWHwAsBYwjGSgxK3LwKCKhhWSreEMaJzuhztBm3Poi9K1L90m22eX/hsmo53IOvaQAo/hgMBudguayJyqUBnc6qBgAO+yX9b1//Om30evTWvbs03Fiem3K2jJ7qbk6HHACmot7vuwKugCvgCnzpv4FdElfAFXAFXAFXoK0CnQeAsxlN+yUVVU1TzgD84Q/oybCkj45GVI+HVFcvggCQJ8TTms+XzM8AzAFOCGlScCW3vhxAcpG6QhlHX/qPDGOfOgR0CB00jNCZPwhTrAw+BBUp+0J9xusaImHm10Xr1wAq1B7uMagPmLDgls7IYhjC1+RZK55CAFAAJ8ajBruh+Exlhsl9XEKNfpcxpevRECoFnl41ABTtdLxj/7AvKXvbvn9D7cauaxsQXqJ/+boAwFA/Q/EQar8tcOV6NACUd4XAaYTcfI+XfUtc8R9qimGfJjXRxvZWkwH43966T+u9Ht2/e4dWttfmpjoAvGzo+fOugCvgCrgCHVOgm3/y6pjIbq4r4Aq4AoumQOcB4HRG00GPirqm6cef0tvf/096Oijos9OKJscF1XRKk8nZEuBqvkEUTzybiSUAQJnk507IQ+BEX0fYJIBEylwFTLAAWBsQGAI9IaCl69afMcNO7unlwAgFUgBQtNKZZLG9+dr0H8GlBilyL1ZfKHNM7JY97CTjKRU3+j4CttByaNwHUfcBAZDEH8ad1Te8b+1hiDGDGY5cv7bFyhwLAd7Uu9UaL6m+hMazFacIwwRaif9SQDRke2qMW+PHqguheewZCwAK/ENQLO87hG9Wuzg+rHdkzlhDra39/tBm/lmyBPm5kjN1B32qipLWNzdpZWlAX3/jHq33+/TG7UNa39ucm+0AMDV8/L4r4Aq4Aq7AgingAHDBHOrdcQVcAVfgdSjQfQBY0WRQUslZfJ8+oO9/91v0uEf0ZFrSydMZ1cX4SwCwgXLVfP8yyQBErWOT9twMGJ1Zg5Pw3LZy/B+agOdMzHFCH+pXCvjpCb0GYph5lGsTAiIBEBYA5Hu49FQAV45uUgb3sEPbBWTFDvEIARO5jn1HfREmWdAR+5ECcFwWoRvaxO2nAKAFgNoAQPGP2GzBSGs85caCpZs1fkJQLHQdoZTYLmUF/nEZ2Z/OApk5cXZZAKgBdfPugmxcDSZ1HzDLDrWQ/rxuAKghpBUHsnUA69tkA/Z7VPYGtLK2ShtrK/Tm7du0PhzQ3cNbtL67MXeDA8CccPQyroAr4Aq4AgukgAPABXKmd8UVcAVcgdelQPcBYE2TAf8KrKn/+Dl979v/Rp9XU3pBQzp6NKJZMWmWADd7vcEhIAwAG0BCcmzky4qHJu4aSKQOodCAp61fcwHCRUFgKLMJIUPMZp0hpcuGMn4EBIT2iEMIxj+HMgB1BhjqoLOXdJ1NhtHZIRYIeEKwNhdaaQ10fQiYrLJ4zQI4OhuM69cgR0BRaA9ADWotqMbXrHIaYMpnnemJsArrajsGpHxqLFjlUgBQYsKCYxIfl7E9ZXPIPq2R9rncxxjHujDjVOLD6qNci9kZekfo8RTyqx6jVt+0HwQC8vul6JU0GC7T8vIybW+u091bB7S5sky3b+3T2vb6vDoHgBcdVv6cK+AKuAKuQEcVcADYUce52a6AK+AKXKcCnQeAM6JJn8/3qGnpZEQ/+Pd/pY9Pj2ncW6Wjh6c0UQCQtW6gyBkArM5+e+ZMgBEEIPSw/Kcn1hcFdBYgw/YQsFltpKCVlWGFz2jAqXXCPe5wEq/BkQZzuQAwZR9qIXUimLBgmTzD2mpAGYIaGohaulqgBOEfxoTYZUEZsU8AmgVjNVhGABiDqjH4gvdS4Eru6z3mtJ56j8BQ+6F3oNYn9a7UducAQMvnOn5TeqTsyr0fascaB1xnSF8BgBg7sXdBqt2Urrn9k3eohpXSF7SX3y29fq+Be0tLK7Q0XKK9nS26fbBP2+urDQBc2VydN+0AsI0LvKwr4Aq4Aq7AAijgAHABnOhdcAVcAVfgdSuwCABwzACwIlqeTentb/4L/dezxzQbbNDxgxGNyvFLGYCsrwUAZWIa0l/DnbYAUCCDrkeWGF6V3/UkPwUApd3QBD+VoSSnwKIeVlaRtQ9gSHOEACnwIpBM9NWwzAKAkjUl2XEhjazMpRAIRL/ic7gkNscXur96iTJCwRBcxANDBMiF2rb2FcRYtPQPQVluA0GkVS7lTz0OXhcAxHZTMX9VY9WqJ0cfiWl+XgN4GVMaAOr+5fZRw2RrfLXRQ48prk8gMvdFxibHUQMAB/2m+uWlVRoOBnRrb5cO9/doZ2udDg/3abgynDfvALCNG7ysK+AKuAKuwAIo4ABwAZzoXXAFXAFX4HUr0HkAOK1pOiiIz/cYVlN69z++SX///HOaLm3Qw8cjmtEcADaw52wJ8E0AgOJnK7tLYFZOLORm5rSBTzlltf34WSbxCKv0PnUCqbCtkBYxHTQA1NpxndiWQDOEKPKMBpcWANRlxbYQuNEZlBftI4JMtAEhIJfRfQ35yQLaUpfUrzWy+or6C8DhcvrQk5APxT/oN7FNw7+cWI+VyQWSGkDnQLmcsWqVSdWNWkgsacBrjSWGavwvlOGaC/JCABBjpE3f9ZjS/UOfczwN+j2qy/kS4NWVFbqzt0e3dnZoZ3eTDm7tU3/Qmzd/Pgvq5nSo4NNO/MsVcAVcAVfAFWihgP/iaCGWF3UFXAFXwBWYK7AIALBmAMjZMNWU3vvOt+mjj/5Bk+VN+vhoRDQdNRNhAYDnmTFqCXCjRW3vB6jBRwwMXTSuLDAkIC1WZ8gW/UwbqBdrz8ocssCR6ImZf9gfC1RZMLCNnlYf9RJJBIDoc+xDKhZ0WV0+Bvm0jTEfx+6FIBnuGch91xl+GvxhbCNMlD7pdvTzmEUpvhYQKW1bekm7fA8zwPg6fsb2LgMAQ2Pb0kMDwFQ8tIlRXTb1zuHyorFkC7M+/Jz4V0At6mxlAFrvCmvMWKD0qt4fuv+yDB/hMcbGUq+kivcBHAxpa32D7jIA3Nqi7b1t2mcA2OfjnxAAXsYb1/esA8Dr095bdgVcAVegqwo4AOyq59xuV8AVcAWuUYHOA8AZUd3nI0CIytmEfvG9/6S//e2jBgD+43hM1fjkSjIAEQK8CgDYzGEhCSR3wp0LAHX9uSGnAZAFAKVuBBD4nJVtZAEsq8+5OoTK5QBAC9iFwFesLIKLmN6Wz1JwKwQVBf6gP7FsaIlvCPJoH3K5kM81PEO4KgAqtgRa6hYbpax8xuWtup8WpNOgTiBZCHoiYE2NoxxQlzum2pZDfdgO3HcxtoRbQKx+r4T6avXRGqdt7Y+VFx/hyb8Yc0u9HlX9HhWDAW1tbNDd3X26tbVJO/u7tHewS33eI9AB4FW6xOtyBVwBV8AV6IgCDgA74ig30xVwBVyBm6RA5wFgRVT3aJ4BOB3Th++8TX/6018aAPjpyZRmoxdXsgegBRcuCu1S/m8DAlPgwmorF6rpPiMckjqsLK9ckCeT/5Aeqfuh57D9EAC0+ib+1CDEAiMpDUPALhRHeD2mn/gA9UdIo7PwYgA3BPAQjInG0p4F0wTOIbiRDM8UAMR+W8ulLVCJfkettG1oTw7Ai42lnOdT49q6n6pXfCFZgKK1xAFm0HH9/FkyBEVbHLdyDevJsSsV7xfpO8aWzgCU9oZlj+oBA8A+bW9uNgDwoAGA27S3v0u93nyPwC+WAF/Gkut71jMAr097b9kVcAVcga4q4ACwq55zu10BV8AVuEYFFgEAViVRXRD1xqf0u5+9R7/5ze9ovLRBD8Z1AwAnk0kDAcuzWaLsAdhMhssvfn3GMmBCk+Q2sC7XzW3qvAgAbObLmVtO6fo1TEAAiPUiMIplr2nogxpdBQCULDJcqiptICDCdlEb6Z+OjRjgs3QI+R4zuKxsK6td3baUkSwqvi8ZeDEAiDBI7NN7xml/yzP4Hfek00AO67PAotYlpHNIP6zTgpPoa6sO63kpZ8HF3DGcWy4FANF+iVe2C8GqHJjBfpB3Hca7HusYG6Hx19YPuf21ymHcovZstwDAcjg4A4B7ZwBwq8kALMgB4GW092ddAVfAFXAFuquAA8Du+s4tdwVcAVfg2hRYKAA4GdFfP/yA3n//AxoN1+nRtGgA4Hg8bibGAgCbye2McwYvBwC102KZWyEHp7LLUqAuBQAtqIS2tK0/BJ+sOhGuhKBmrP0cABgCGGinZDuxjaH2LNDJ5UMAUOpC0KnBkfQ/pXETh2r/SV2v5WeBcwKGEArxNQvMaaiF0Ezqi8FbDdlEW4SQof5qAIhAS9cj2muAmHpRhiBgCLRhX2NjMRfUpezT93Pq1f5oTsftzZe+4qnL/EcOftfxd4GEenxIXGCGpmXz6wKAGHMYNxLLS71+kwEoAPDe3h4dbG/Rzt4m7e7vzPd/aAZjW+VvVnnPALxZ/nBrXAFXwBXoggId/9XXBYndRlfAFXAFFk+BRQGAPAEsp2P65Pe/o5/85D066a/Sk6rX7AE4Go0aAMinAPMkUzIAG+hwiQxAHQ0XAYCpiErBo1wAGIJfufVr8KdhVy4wkAm/1e+L6JcCRAKdEIRaIEogHPYTyyFExL7rulBnvsfLMS34qQFlTA8Nx1BDDe2wHm2zhn/SZ62Nho/aLwjZNFzVENLyqbZLfChLV+UZvbzcsh/7q+2WeyEoqOu7DgCYGv9sE57+yzb3+/3zA0BkiTtm/8kzuKzW8pkAWK2TjqHQuyNle+59gZV6XHHf5gCwT+WwTztbW3Rvb7fJANxmAHiwS1Q5AMzV2cu5Aq6AK+AKLJYCDgAXy5/eG1fAFXAFXosCnQeAM6JZSVSUcwD44M9/orff/tE5ACxmYzo9PW0AIJ2d/NtMhmfVPLurd3aKZOAU4JwMHQ3DLCgRcmYIWsTqtCbooUl6CsylAKC2W5fHDKQYQNGTe7FXlipq+3PtsuAa2pzaA9CCQxqwcX0xiBTSWAAg9i0E7EJ1aHDDdel99dBefSiEBsS6HxrgSV059oguUlbsQugaAoCoqXW6Ld+Xwy5EP+xnTqzF/IbxiBqk+n3VL+XU+wUBoD4tWbL40GfSF4yzUOxyXzBepG9oE8Lhq+67fidgrMiy4GE5B4C9pTkAvLu7Q7e2BQDuEFXDeTUdnwV5BuCrii6v1xVwBVyBxVWg47/6Ftcx3jNXwBVwBW6yAp0HgBXRlKFIj6icjOjxf/2Vvv/9t+lksEaPp7w54JhGDADH4wYA9oqSKqqpZgBI8xNOYxPkNr6zYEcuyGrTTqhsDLbgZLtNW7pODSxljz2ELbp+Dekwa++yADDVLwSAYoeVSRYCP2IrQi0NRUIwip/B/gnIku8p+COaouYWbNNgDO2z2kDghb4KxY9VP9ch/eM6Yns5huIN+8Jl9H6SGnBpv4kNsXjDuNQwVJ6LAcDUWNE2oPb4bsF6LMCGsWG1qUEtf0a9dOal9JuvMzjELEvJDGyyoovi/B1o2a59ktKjzX2Em9Y7gu0cFD0qlgZNBuD+7i7d2dmmnbUV2j3Ypt0DB4Bt9PayroAr4Aq4AoulgAPAxfKn98YVcAVcgdeiQOcBYE00rb8AgM8//oi++79+0ABA3gOwqk9pzABwNG6WAPeLkmY0nzwzAOR9AWMAADPcUg6xYFkIUqTqyr3/qgGjnpgjUMkBP3JKqcAQ/i4ZXxpEWW2lAFWuTghYLJBk1YPAEJdaik8tkGjZG/KRBokaroaAjIATBHP4M/ooBHByM7vQf1yv3ldQAKfOBEWw1MZHUhahvAa3IWBv6RyCcBIPuq62fwzAWNCQDgGp1sNqJxT/ul7xg/gGY9vSujkAqSwb0CcwkD/zfoFiV+jdZQHki/jTegbjWO6LPfyOYBsHRUnl8rA5Bfjw4IBub2/RxvKQDg53aXuPAaAvAb4qf3g9roAr4Aq4At1SwAFgt/zl1roCroArcCMU6DwArIhmxdkS4GpKp59+Qv/r29+j43JIj6YlTSuGf6NzAFjy6t8zAMgnBzMURGCSgjIxp6VgXOr+RQLiVdQZg2Ea0GDmUWySLxqzvfKMXn4Ygo3WdQ3LcrSz6rGWQGJdAngsEIzQLQSRY/qEMtIwHgXuCMjS++JpcKKfxT0INUjL0QxPk5W6NRTSOqBNFwFIOkMuBVCxPdFL+zAU09r/bQEgtmcBbTmQQwNaHEcWfNP2S91YNpZdKs/jib84ZmQcyn0uL5mBCHlzYuSyZcQW0VKW//L3PhXnAPDO4SEdbm3S5spSAwA3d7YcAF5WfH/eFXAFXAFXoLMKOADsrOvccFfAFXAFrk+BRQGAVBL16hnNHj6kb//Hd+iIevS06tPJ5ISmfArwaL4EmAHgtK7mWX9nADAEKfTEPAUzcmBcTpk20XDV9cXatqBbCGxo2CYAi+vXhxpoaIPPWkDWup+rWVuf6gw43Y5kBvJ1Cx4uvs9VAAAgAElEQVTlAsAc3aUNzCq1/I/XZN849BOCwFRMa8gUgn8YG7nZhaiZ/lnrYbWLz2i4KZ8R8Fl26Xq1D9uML4F0OisQbdN2MiCUr5AvBchZwNi6pscHlxEQyQeI8NJfvra+vt5kAPIeqZIlyPEqNjEQTAHy3HEXKidZgLh/pABByQCkYZ/6y0t0+9YturW5QdtrK3R4Z59WN9YcAF7WAf68K+AKuAKuQGcVcADYWde54a6AK+AKXJ8C3QeANc3KgqqCaFDNqH76lL7zH9+iZzOiYxrQs9EcAE7Hk2bfvxwAmAIkscytHE+2gQptyua0fZkyFgC04IWGfzp7DusJgRupN5SRGbMlp4/6+RgYDPlA4AXaGMuOS0Ety26r7VT8pQBprD9sA94XABiD5AgXMQsuJ3ZzM+5CANCKJQSkofqt+EnB0FBcIWyU/osmw+HZIRVnD+t4Z/gW++LyXCdCQKlb7qXincvJct/BYNCcis5fW1tbxJ+Pjo4aCIjLhPk+246AMtWOdT8VqxYA5HrEluX+gKp+ScPVFeIMwP31NdrdWKPbdw9oaWWJqB7Mm+34LMgPAblIdPkzroAr4Ap8tRXo+K++r7bzvPeugCvgClyXAp0HgPUcAM6IaDCbUnF8RN/593+np+MZjXpL9PDFCc0mkwYAcgYgn/7LGYD8ZS0BRgASm2DHspxCsCIX8GC5HIjyumInBk0QbKDN1uEEWI8+PEIDkhRAuGzfMVsL6xKQg/sVot0IeiRmQr5KAbcUAJL7Vvsh/fAZC4KhzqGsNy4jGWAhOKYzHEWXkK66r6EMM2t8Wdc0XLb6EoOXV5nhZvWdM+6adw2fPA7fRX886Vi0sWIeISCXszJLYzBVMgA5npsT0YlobW2tqUdOSZclwGwT18W2X1af2PiV9yt/1/2Ra6vDJeKznJbWVunu7du0u7pCB9ubdOfeLeoNelSQnwJ82XegP+8KuAKugCvQTQUcAHbTb261K+AKuALXqsAiAMCqLIintP3ZjHqjF/Tdf/s3enwypkl/iT47Pm0A4Gwy/RIApLJo9gCMZf5Y0CvlsBhw0M+mAF/qfsqW1PO5WU+6nhg00hBPQxpcAowAC9vQuuO9q4KCCJSs/vF9OeVYAy19GAZmZSHoETho+Unq1OVDz0gbAprYBgSUCP20XvKM1C11IXSy9ECohfWLzdjvWNlQnFrxF/KvNRatuNDPXwYA5owPDWZRJ304iq4vFNeor/YRxmKq/wgO0U4BbHxfIKS1B2Dq/ZF6/+T4MgT/+PrKYEiToqaVjfUGAG7zUuDdbbr75m2qi5rKYmluQsdnQZ4BmIokv+8KuAKugCvwpTmES+IKuAKugCvgCrRVoPsAcEZV2aMxL1mrayonp/S9f/1Xenj0ogGAnx6PqJpOTQBY9MqXAKCVQYOAyoIBksWCui8SAIxBOQRXCP10dlkOALTaCUEzBCI6Ay4n/i0Ig0AMQZb2Lx5gggDPAmEI20J9sfYQ1ADVAnMM/xjccJYWxq32A/ZFgyMLElo2C0TCe1Kv1e/QQSUpf2I8IUQL6REaZ6nrMegmfZT2UxlwqGkMsuI9jBuMZetnrbmAZw1wtbYYE5z9h9l9csgGLwUWEChxrrW5LADEPSS1H9HHqDvbJ6cAD8teAwBXNzfo3p07tLU0pDt7Ow0AnNUz6pXL82ocAOa8+ryMK+AKuAKuwAIp0PFffQvkCe+KK+AKuAIdUqDrAHBGU+KzImf1/CTgXjWmd7/xTfro84c0Wl6mz48mVE9nVM1mTQZgPZ02S4CbCXSvbPYF1BPvUNZKrluvEgBqIJFrgy4XmsinMpxyAQACBA3TdOaRVacGgClII7AoFxyiHiGQawExCwBaoEYDGYR2KZ9Z8CWkkZSV01sRIOpY4bJ6CS8CO92GpYt1UrP2pwaQbcaPBd2tfuiYQhCm2xONELqlfBC6nxofGuZZsFZiVceNji1sy+qT1INtWDBRx7qcBC3xIBCb9wVMLdHPGf+x950FAEP+lesCKPn7UjmgaY9oZXON7tw+pK3hkO7fPqSD2/tUFxWVvgT4oqHtz7kCroAr4Ap0XAEHgB13oJvvCrgCrsB1KNB1ADiiMS1VQ6KaaNyvaVBP6f1vfYf++Ne/02RzjT57Nm0AYF1VZwBwcr4HYA4AFJ/kTIRDYCjm15x6rcyZFJjIBYAaTuBzIUCkQRku6eV7mCWny1p9QSCgQRrap+/pE2qtPscgVwiy6DbRr9p+gSu6D7ljGQGO1Xep14KTsRhASGcBuRg4RSgny0PFp1pPgUoCCqWcti3lB8sXUjdCS/GNBoCYiXdZANgG4GuAGYpvDeWsd0UMAGpoZrWrY0S0QhBqxZEVq20AdkyvFAxG36J2AgFX+stUDUpa2lihu4e3aH3Yp39+803a2dmiol8QVb25+R2fBfkS4Nw3ppdzBVwBV8AVOJ+buBSugCvgCrgCrkBbBboOAE/rES3XfBok0YgB4GxMH373e/SHP/8XzbY26JNnOgNwDgAbYNAr51DwbIN+BD/yc86EXmuemvRi+RwAaMGlrgJADTI0iIrBTgsAprRMLeG2xkvIJxrW8bOYIXeRWDn/jzjOSC3mFAPhHd6Xn3Vmm2WvriMUkwjLtJZ8Tw6E0LZpkIQAMPQOsvol4ywEAC0QpeGX6IHxocvouIuNWbyXAplWhqS0JfqlYGvo/RN7B8kzAsFjfb9uABiDv3xPw2W51uwBeAYAOQPw3u05APynN96k7Z1NImZ/DgDb/sr38q6AK+AKuAILokDH//a1IF7wbrgCroAr0DEFug4AxzShYT2YA8BeTeX4hH73w3fot7/7E9U7m/TpcUXVZEqz6fwQkHr6MgC0lgDLxNsCbznufZUAMKf9NlALoZIGQCFIoif08llgBGaBWXvchdqxAJoAKoQq8nwIvmD9ev9B3SesX+6hHRrOaBtxvzv9fK6vcsEh2oqAKwaYYiBQNLWAogAlPOxE+82yJwRPQ1pY8AthFtofGlcacIWy8iz/WCA9BuTwncA/h5ZIi92YIZpqP9ZuCKKF9ltEDSy4KpqF/pBggdccH+a+Q+Qdi/BP/I4AcLm/TDTs0foWHwJyizYGA/r6G/doY3uD6l5NRTU/ZdkzAHPfNl7OFXAFXAFXYFEUcAC4KJ70frgCroAr8BoV6DoAnBUz6s16zQRwVBIVo2P6y4/fow9++Wui3W36bEQ0G09oOpnM9/ubzfcAbCa4JS8hq8/VDsEIPelPuecqAaCVdZZq37qfA2ZSk37rPsIaCwDqTLGY7RcBgFa/cvqqYYwFSQRSSFnLF6kMsTa+Ctkd0tDKfAvVEYJiMftj8BDvxfRGzbQWum1LXw0ApYy2DX1k+Uv7G20JQTAuYwE8rCu2RyLbmDpERAPoEHAOaYf7+4X8peNE2tTg19IkZyyF9AtBSxxXIQAoh5YsD5apGPZpY2ud7t0+bADg1964S2tb61TxH3wcALZ5xXhZV8AVcAVcgQVSwAHgAjnTu+IKuAKuwOtSoOsAsCpmVPIu8QwAeUnY+Jg+e/9X9N6Pf07F7jb9Y0w0HY3PAWBRzWhSzToPAGPQAmPHgmoXjS0LAOIhAhYADEHVHNjFdiIgQdjI97g96xTgHOgYgxPYTgjIaNiSA0os3VOAzOqfZZNkTem+I+SxwDQuIRW9BdBw+VAGZwwAYpyEoHIqfjFudR/wnt4HMlVvTuxjHdYS7xg8DI03DWAtIBkaK9ovCNBkj0Y9NnR7CE7RdyFAGfJbKIat6xpuWrrJ+wPfIy8dAtJfonJpQJsAAN+6d5dWN9eo6jsAzIlnL+MKuAKugCuwmAo4AFxMv3qvXAFXwBV4pQosBAAc96gqiMYDonJ6Qk9/8wf60fffpWJ7kz6aFjQ5HdFkPG4yAMu6+lIGoDXxlkn2RQCaBVpCTkyBIz0RD2U+peqPAbdYBk8MSgiY0DbhEmCrboQVqf63BYAxsGdBlxC4kOspAHjZwZkLAGNgS/REiCLxK4AIoZEFlCzoadmm41EgLMaABQCtNvUY0/7B9hFooY+xfQSF0p7WTX9OjaecZeZtYsBqP/T+4XpDAFiemU6n8xPNYQ9J0VVDQF2O779qABgDqNy+BoACsgUCDgdL1BsOaHNznd445AzAPt1/425zKvCsX1PPMwDbhJ+XdQVcAVfAFVggBRwALpAzvSuugCvgCrwuBboOAOtiRsWkRzMimgyIerNTevGHv9D3vv0Doq0N+rgqvwQAZzQ/+KPm35zGEuAQtMr1yasGgDEYpG1MAcwQALGuh7KCYgDQskcm+W311JADs79CIFFDLAsQprK2EAbqsrEsp9z+IRxDUCeARMM7rFf6Z53SGwM8IVBqAT6tO+qBEEeDJ61NKKbQFvzZAoBaU8w6RQAoNmsIZkFCXWcMyGnddJ/ajM2cdnkprFUuBgCtPkuM6UNxXicA1HGONumlwNxvvjZgADjo08bGGt0/PKR1BoBv3nMA2Obl4mVdAVfAFXAFFlIBB4AL6VbvlCvgCrgCr1aBzgNAqqioSprVRNNiSoNySkd//Tt96xvfoaW1Tfq46NPpyUmzBJgPCqlnE6rOTv1tdv+TnwMnAYv6qUw1DWXaPBerO5UxFIMnOOFuY38o4kJgVEOQEDDCDCQNerDNEJzSfdVwz7L7VQFAy79twK/VX62JBaIsPyIEFGDEYEcO8LBiROCcfNdgTGJH7zGHvg4B4RxwJ/3P8aEFDvF5jHNrvMyH+XyvT+xnqO0YxGszVqW90BhFu/TP8jkFAHEJMOog+uhDXBBgixYX7a/2gR5/OXBc+oeZgAgDh8tD6vUHtLWxTW8c7NPWypDeun+X+qvLNOuX1K/KebMdnwUV5dkR4K/2173X7gq4Aq6AK7BACnT8V98CecK74gq4Aq5AhxToOgAUqfl8j2o2osGwpicff0z//j+/RRvDTfrHcEjHR0fNZv78NZ2OqZrOXtrbLDURtybWV+niEFTg6zmHCOCkPjQpvygATGU4adinIZiVMRUChGJ7jq26zwh4YnpqX8agXU42VwhO5fQB+2vpyO2nlqAiZGGYIkCFl4bq/eEssBrqo5SVJaY6w1DgkdV/DZksuNVm/IS0tGzXoE+fAq2z46yxbcVSrg2WxtjX1H09fmNxzmVD8SHPSQyE4L0FftuMwzZ+tMpKvLK9suwXx8Ly2oB6/WXa2dynuwe7tLe2RG+9dZfq4YBmZY/61VmtHZ8FOQC8bCT5866AK+AKfPUU6Pivvq+ew7zHroAr4ArcBAU6DwA5sefsMN9qOqH+YEZP/vExfetfvk2rvTX6bGWVjp4/JwYZ/DWZjBoAyBNPK8MqBCvaAJ22fu0KAAxlVyFEQTAkk3qtKUINq+8IAFKACgFYzD60MebLHOiHZQRgaLCUGy+ShRYCgLFYwgw8PDiBr3O84wEfaA9Cn9AhIKIrLrPWy0fF9pDu6JvLQMBc+IbwLAUHU5ArJw4s3+QCvpRf0behOnNsRF/nlG/77rpseQ0AZRzI96XVAQ2Gq7S3fXAGAIf0xv27RIM+TQvOAHQAeFkf+POugCvgCrgC3VTAAWA3/eZWuwKugCtwrQosCgBkDjibTKnfm9LTzz6hb//rt2iJlunh+mYDAMfjcaPzeHw6PwykPFs6dqZ+CAamQMFVOC8GAHMm7TpLyIItuUBK9ycE2HR98lkDQFzCiFADgVwOSLHskjqsrC6rfkunEKSSOjX00tr2+/2Xlpe2jQeBaJa9Kd+L1myj7JnG12TZJ9at7ULNELpg//Tz6GMrxrCNXGiXisucPmi4KbbFIGDMVq2N7ivWGxoHoTgIwVIpLz5F31p1xWJD24d1Yjv8M57yHBv7beM6tzzHrY4/+cMBfx8uD2hpeZ32d/fpzv4O7a4O6I3796ju92nKewQ6AMyV2su5Aq6AK+AKLJgCDgAXzKHeHVfAFXAFXocCnQeAvLEfFc3/VtOKesWYjh49oO9841tUjAt6srV7DgB5IuwA8OJRpQGeQCsLwMg96xRTne0Wg0kxOCptXBYAauiFn/USUm2rlQGYglrogRRk09BNe4+fl+w/vof7/vGzqSXE0j76BAFiag+6UDTFNIgBNKt/MZho3cOsN611bvRrwBb6A0HK16mMQOs+ArvYWBHf6z5i/zF+8boeyykwmatb23K47FeexWu8B+Dyyjrt7e7S4c4m7az26a2vvUV1b0jTXuEAsK3gXt4VcAVcAVdgYRRwALgwrvSOuAKugCvw+hToPAAsePO/sjnRt5rW1CsmNHr+uAGA4+en9Gzn1rUCwBQgiGU46ey0FGwJgTgBZZeJKgva6MwdDcesvlvZPvKcldWUAwCt50Ntay1SGYCpTDYLELbRO+b/HH8hIOK6BPgJRJGl72iThn3aJ1YGnPZtDJCJZlJvKFstp++xMhaQRttjNqK2IUiHbYcAYCyT2IqDFGhD+Idw1gKZ1n18XtrHGNcQMPaOSb27cuIzVYbbQIAtNst+loOlJVpZXWsA4P7magMAv/b1rxH1l2lSkgPAlMB+3xVwBVwBV2BhFXAAuLCu9Y65Aq6AK/DqFOg+AJxRPes1ALCeEfV6U6pePKPvfOM/6PnDZ/R85/B8D0Ce/EoGYCwzpw2ISnkmNYnuAgC0oIWGPPJZAIPAH+sQEwRO+JzWMqad3MMljCHQJPWizSG/5YAt61kNo1J+z40b0c/KBNNt4ImvAlbkEAhLAy6Tc1CIPBsDeRZQ0zZbz6d8ZkG0HHsQBKa0jvkz9WzsPZJ6NhaDFtzE8jGQiCDYikOEgFxnyAeXjeHc/msAKEvaeXl9f7hEq2vrtL+3S/tbq7S9XNJbX/86UX+JpgX5HoC5Ins5V8AVcAVcgYVTwAHgwrnUO+QKuAKuwKtXoPsAcErVtH8GAGvq92ui8TF99xvfpEefPKTnO7ebU4AlE4oBoJwCjAcchDJ8NDhp65HUJDoFAFPt4fPYVirTKFVvCLJoiBaDPCF7LJiFoAfvp+BEKAPPst8CgFi/BXMsAIflLMAW6l+u5lg/ti8aYT80YLX8rmEYPo/AVsdiDM7mwChLhxhgDekTGkMxoKghF9at9Q1BvNDYivkxBTRzgWHojxDal2KjHmvYf+1vgX4hX6TeWblxnFOObRDgJ+X5cwP/+n0qen1a39iiWwd7tL+1QltLJd1nANgb0oSIBrz3QzMwclq7uWX8FOCb6xu3zBVwBVyBm6pAx3/13VRZ3S5XwBVwBRZbga4DwIqmVFR8EMM8k6XXI6rHJ/TOt75Fn/31b/Ro9x6dnpzSdDwimlU0nU2oriqqC14uyQ+97N8YLMmNhBB8C2Xj5Ey4YxDkMs+n+pTqi4Z1mLnE92IQJQScpE55XgMLbDN2iIE8Z8Ef0QwBmgUIMUOu4QxF0fyTnzUAlOv4PaVx7L5opEGn2KEz+KTPkg0oh5RoIKaBkQWm8JoFA/laKMNT+qQ1vQwAxHjQMSHtaZCv+6n9EoOIVtxoXyFARRvEPykQHwKGofeQ7ifrz7FhxTOXxT9yWFpYuqFGKaCJ4/0icV7U84NIyt4XhzKdA8Ben6p+jzbXt+lwf5du7W3QxnJJb37tPtVFnyZ1QUMhfx2fBTkAvEj0+DOugCvgCny1Fej4r76vtvO8966AK+AKXJcCXQeAU5pRn3pUT6nJAix7RNXpC/rpd/+TPvnD7+mz/bdoMh7T9PSEqvGU6mpKFdVU0Yyqum6WDVsTXg2yNNBAf8WgBmbo5IC6UBxc5lkNPS4bawh1rMwjrl+gBAMqLiOfNdSz+oUAEEGP9kmuJjGImQKA1iEa2H8LgOWAIw1eLAAnfosd8iEAEMvwNbGL91ILZY2FYtyyTfyGWoYAoI438T/6MgSedGxaUBZhZo7+uv+p8aAhovV+kL6w7gLZtEasvRVfOX3PBYD4fuGfsT22TcbfRcf8qwaAPfryHoCSEdgcQLM8oM3VLTrkQ0D2t2htrUdvvHWPKiqpqnvU55d+46CL9vBmPOcA8Gb4wa1wBVwBV6BLCnT8V1+XpHZbXQFXwBVYHAUWDgCWRNXoBf3se9+nj377G3p48DWaTMY0OeUswDHRbEYzBoD1jGbVjIp6nnliZcfw5Nc6xTYEBGITe8wcu0j05MKuUN2XfR7r1QAQs8MQKrF2vPQagV6uDiF/hOBjSlMLZCCMtEAT15kCgBYssrQK2RfKoJLrCE4FOkldAuB0lqA+CVi3LQAN4ZEeA9gW+lcviQ4BOPQf+jwGy3NjF+FYClChj3X9oXspn+J9hHySjYoHsaTsS8WF+Mgqp++hX1PjIXa/jc2h+M1tv0QAeDaTKYv5EmDWtlwe0MbaJt3e2aeD3XXa3BzSnTfvUFXzwU996lVnLXV8FuQAMDdivJwr4Aq4Aq7A+X8HuhSugCvgCrgCrkBbBRYNADarMycn9PPv/4D+61cf0pNbb9FkMqHx6WmTCVjPqnkGYFU1EJDTBkPZVzEA2HYCnQu+ciFIWz+/DgAo0AjBEi6RtUAgwiV5PmUr1pMLKzBrDLVDwKuhFZcTmIOwJQQLY5ljMdAT6q8F6LANeQ6BE4I7nZ0mNoRAkWWHhrsaTGr/Wv3UABC1zPWfrrftc5ZuAlBz6kboiOWxjiZjDWImtTy9zTsk9I4SH2s9EALH2rHGH8ZQaixeFgByW5i9yu3hISC9pT5trm3T7d192t/h04BXaf/OLZrOaqJiSP0FmQU5AGz7G83LuwKugCvgCnT8b1/uQFfAFXAFXIHrUGAhAGDdmy/lLXkfQKKyGtEvf/g2/en9X9Czgzdo1ADAEU0m0wbo8KQVT0y1dE9NbFP3EbZYwCj3+fP57dm+cxeNkdREvk29uj8CeDRkwwwrDWDkGb23nc5qCkEpeV4fkhEDbRY0kvYt+IcwR0Mf/qyhru5/LHsrV2+pI6aLBQAFpMgSUPmMcEfGgWWL9rGGhgJt5HCdWHxZ8aH9l6NHW+in67Q0tDIYrXZCAFkAIN8XTfTYjsHDWLymxr70B99lEs/NHzjO9gfUPpfYxe/axtz3U265mH8tAHieATgoaHtjl+4d3KadzRW6fWebNne3aTKeERVLNJgzV18CnDOAvIwr4Aq4Aq7AQingAHCh3OmdcQVcAVfg9SjQdQA4KyrqVbzudw4Aq4qoLKb067ffod+991N6vneHRpMpnY5HNJ3wsl8uWDQHgTAt5H0ArS9rYpsCECnIhvfbTpxTdaei5bLPY/0IhwRC6EwigQs6gwyhhs4MC7URu67BooYmCDZiABBhSAyM6HLWKcSpONH9CZXX2mngKPUIAEJbQgBQ+8kC4SFgjRBMlianAKD2sfRVnk/t4YdatdE1NqYxRkKwTz+vAaD0azAYNBnGeh9AHScaoFoax/qqxy/aHVryjQeAWPZbfZRrue+n3HLB99N5xh9vxTDPxpZDQJolwP2adjb36P7hXdpaX6Y37x/QcHWFJuOKit6Q+nJ2SMdnQZ4BmPoN5vddAVfAFXAFtAId/9XnDnUFXAFXwBW4DgW6DgCroqaCk0F4F3gGgDNeUjaj3/3oXfr1j9+lo93bNJ5O6WQ8ovF0fjhCzRvHVzUVVd3sB2hN1vmazhjCSbc18U1lQenJtW435v/LArzLPq+hldieAoAIpUKwzuq3BUhSfQiBK/Hll/7D6eyUYvSDboM/x8CTZVObfloxoe3R4E2DIp0FibGJ/gnpZ/UPM/QQGuo9AGOnIEs/LAgsoCcH6iHE1XGYeh79pyFYaPzlQEEBmCsrKzQajZq9LvF9gbpLu9aBICmf6HeQ9n3IVum3LEMOAcCQfrlgL7dc8N1WfrHkV7Rg8CcZgP0B0e7mHr1x6w5trC7RP/3TXSqGfZqOayr7Aypl9tPxWZADwOv4rx9v0xVwBVyBbivQ8V993RbfrXcFXAFXoKsKLAwA5CWyzPXOAOAff/JT+uCdt+mkyQCcNADwFAAg7wXIALDix9TyWgQOeK8tAET4YNXD9YUOGbFg1WViLAXP2tSNoE36EII8GhRKOzoTTYMdtDcG2axyWmsNOdD+FJSJ2ZmjWUp3DagsGKmXeGqbNITRkC4E+ELwEcGdzmzTcDNnCfZlASDbEwJYOT7A53U91vhLAUCBl/xdAOCY9xet65eWhWtwaoHhHABogUoNRSWO9N5/DNK4rFxHoMjP5PgvpvFlAWBzcntZNgd+WABweaVPuxs7dPfgDq0Oe/Tf/vt9on6PZlOiXv98B0BfApw7ELycK+AKuAKuwMIo4ABwYVzpHXEFXAFX4PUp0HUAWHMGH2fzlUQznoBTj8qqoo8//IDe+8/v0mhnn47Lkp68OKVqNGnujYkP/yipNyGa9b68BDgHAMY8lII+CF6ssqHnc+ttEz2pOq0JPj6jAUqqfI5uKfgnQEdDQwuUIPzhenV/20AZy3YEeDl9C5WRelA/vKavSz3YvgZt0l8NizQEwnhEiCWACHUTgKZ1C8WxBc01YEzppu3HvqdiHcEY9lN+xoM6QqAUoSH2k6/zEmDO/sNl2CG9Qj7UduXElH5Hia8E9okNuCeg9EP3ITRuUtriOEy9R0J18R9gyiYLsNd8L4ryHAiy7evrK7S3uU2He/u0NhzQP//zW1QO+1TNH/QMwBwneRlXwBVwBVyBhVTAAeBCutU75Qq4Aq7Aq1Wg6wBwPgmdNQBwPKuo3xtQOSZ69Kff07v/8U063dqip8vL9PmzExq8mNCAZnRMYyqKAQ1HJU36s+ASTwsIxLxx2WyYFNi46CQ7BVja9kkDQCs7y4JtVju6T6nPFsRBgGFphODDgh9a95TOGlCGAJUAEtQCIZ3cl+Wklo5Yt46vlJ0a7FgwzoJV8hwCQPQdQkANmiygGhpHUn/bN5zVRqgOBGOWHhZkxbrwlF3USh+yEYpbKza05jqmQzFsxT4CW8svun/aF1f1zmrrw/PyvTmUF/A3h2Ws5AcAACAASURBVIFzCMjXNjc26GBnm/a3t2h9eZm+/tZ96i0NOW2bpkTU9yXAF5beH3QFXAFXwBXotgIOALvtP7feFXAFXIFrUaDrALDJ3zsDgJNZRT0GgBOiJ3/9E73zzW/Qi9U1er6ySg+OThsA2D8DgGU5pMFp4QAwcbpwKCtKIEUIfAjk0Ic8pABf6v5VAECEIjjoQn3SAzMFaDQs0wAwpmkIJsYgWuzFEYKEuj6tidgspwjrNjRU1WBVt2u1JwC07YvvKgGg2KDhq9iEe+hxn/SeltYp1lZ/tM0aBKMWMbCLkI9/FnisQR+CWXkGlwG31fxVlS96DPq+OPyD25Elwfx94wwAMgRcX1mmr9+/T+VwwCc9cR43ySHAvP1Dl798D8Aue89tdwVcAVfgehTo+K++6xHNW3UFXAFX4KuuQOcBIO/hV1f8PzSd1VT2+lSOazr65CP63r/8TzruD+l4fZ0evRhT/8WEevV0ngFYDucZgL355v2pSXtOnFxVNk0IAMTAQI59VpmcOjUcQeggdYbgWe4ee7oebWsKZMXgnQWrLOCDbcR0aQMAU/3CmEFQyOBNAE8oNiX7K+b7lH91HdqeEACUNjEDDSEW/yxQCsvK9YvGq9VGqi7ta7QL49N6D1h7BCJsyz0FOgQAdX+wL2inxAbXI9mH/J33+MN7sVjX8DCl2+u4LwBQdBTIynsC8r/19fUmA/DW7g5tri7TW/fvUzHoNxmADgBfh4e8DVfAFXAFXIGbqoADwJvqGbfLFXAFXIEbrEDXAWCzFRQDQKqo4h3lix4Vk5rGjz+nb/9//w89mxKdbm3T45MJ9V+Mqayn9KKYEDEA5AzABQeAKQCUE5oxAGiBt1AWm1VW23dR8JYCgAjiEKykoK1lj7520ew8DX9k6aNAHoZveDgCgjQEPTk+tMqIDtgfDQBTGZx4SIj0xwKToQzAi9jeJgNQbLIORtFxnQMAdWznjq8YALQgoNSLgFX8xX0RQMzxIVDVAp0YM9iO1ddQHF/ER9nPNPv+zTMrBWTyz7y3IsPN1dWVBgAe7u3S1toqvXn/jWbvPwaAFT8nf7vp+CzIMwCzI8YLugKugCvgCpwp0PFffe5HV8AVcAVcgetQoOsAcFYQ9RgANsf/9mhWl0STioqTZ/Rv//f/oCfHE5ru7tGT8YzKoxGV9YSOOAOwt+QAMCPgMNsJYYSVBYgAwYIJ1wUABXxghp0FXUKQTF+3gFmsjIYwAmzwO/+MewGG9pgTXTWYy3Dll4roDDPURKCMhkraZskQRGD1OgFgqt9sF56irH2HwNOKWQ04MZastkOg86IAUPTW+goAtGIa9bd8gX7W9r5uCMj87os9/+ZZo71en5aWhg0EHC4NGgB45+CAttdX6e6bb5zJXlPFB4c4AEwNAb/vCrgCroArsKAKOABcUMd6t1wBV8AVeJUKdB0AzjeCr4lmU6Jen6azgoppRb3ZKf3r//g/6PHjE6oODujppGoAYD0b0XExaQDg4IRouuCHgORmKOXGmIZ4oeyxUH2pjD8ruw6v6fYxs0vDKfmM2XICTCywZdmcygBMZf9pcINtiC0IcTRwxVNqBdxgFtpF/KtBLbYv9wRGxmARwjCxIwQmX1UGYCpu2wBAXRfbLIBTLwXGOJLnYrA0BQBR51jMSRvYlgU1Y+MsBOoxrlK6XuV9AYAyXjmrcXl5mYbDIQ2W+mcAcJ92N9fp8N5dPvWpab7m/QM5Bbx58Cotev11eQbg69fcW3QFXAFXoOsKdPxXX9fld/tdAVfAFeimAl0HgBMiGhQ11VOGegOacCLgrKZeMaF//T//d3r0+RHVh4f0fFo3AHA2PW0AIC8BZgA4G1QLvQfgRQBRDISF6kOooA8miI2MFBDUGUw64+kmAkANKTW4Ez2wnAaF0k8EgJjJ1vZtE8vO1AAQwaS0E2obyyKcEphjtXvZmGybpRaDZTrDTwCs+Izv49JsuS79tva4RN9YUM0CvqExZwFVC+DK8wi7+Zq1h6H2Ez4r/WsbX5cpz8AP45yX/i4tLTX/BADevcUAcINu3b3N6I+oLhwAXkZ0f9YVcAVcAVeg8wo4AOy8C70DroAr4Aq8fgW6DgCn9TwDsK6nREWf+HPBAHA2ou/8v/8X/f2jh9Q/OKSjWUnTkxFVsxGNZqNmr8B6xA9/oXlbsBCaLF8WcISev0i9qWekzzGwFwJaGoZY4MjSFNuKZTth/QjN8BkNAK1TWnX2lQYeFrAJtZczQjXY0xDIyoYL6ZDyjwAstgshYgrqxDLyUgDQgr0aQOXolCqDMC7ms1A9OaAsxwbR1tIsBaA5g9D6ssaUVS4GbvX4k88IPGWPQB3jUgZPOUYwmHpvpHRDf0ldEqsI/ASwIhTl+5z9x/+W15bpcGeHDne26PbhPm3ublHB+x7yVg/1fP/A5qvjsyDPAMyNKC/nCrgCroArcP7fqC6FK+AKuAKugCvQVoGuA0BeDVbwEmA+BKQoaUYFFbOKeqcv6J1vfYN+88ePaGX3kI7qPo2m0yYDsBqfNjKNp/PsnovABXlGAwCBBW39gOVTgCyn7twJfAowWXYhlNCTeoE2GnqF+hQDgAiAQs9ruIcQjO9ZGVCWfqHljxqGhcBZyA60G9tAABOCQVwGl6AiJJE+6D34cmNZbLEO+bAAZihrzDoFl23IjSutj44Hrbelfwjci83YH+0DBGBit+6/1tTyaWhMpvZqzAWBqGkM3qKf+GcEgLrvXCff18/w59z3R+pdJIBPYlkO+JB2BZB+sQ/gHOo1+/8Nh7S6uU53d3dob22V3vraPRqsLlFvuMS5jUSTgv+OM/9yAJhyhd93BVwBV8AVWDAFOv6rb8G84d1xBVwBV6AjCnQdAM5lPgOAVNCsKKmsaupNTundb3+TfvmrP9La3h06LgbnAHA2Om0mmeMpT3S/cJQFEkJwIQYFLjt5vkkA0IJOIciEsAyzfpr5OQid0scCNjicdF0WfEPAFhuKCBlDvkYNrhoA6lN+xW4EPti+9gfaY9kf0joEAEUrDaYsABjT5SYCQIwDjA/UXMcZAmUrBlOAMvcPBKkxERtzYr+0hQBPZ8RqPwogRDh4lb+6EACKfbzEV8YdxpmMBYGEDABXNtbojf092l9fawBgf2VIRX/QAMBiykfAn1nb8VmQZwD+/+y9iXclx3Hm+9VyF+w70Au72c0mRZn2G8/zOzNnfGZ978x/6mX8TFn7Ysu2KMkStZCSKFIaSU8LRW2URDZ7RwO4t6reyboIdHQwcrlYuoFCQIcCUJVL5BeRdVG/jsw8zqiztkwBU8AUOB8KnPGPvvPhJBulKWAKmAKnTYGzDgAd+svcKcBZgxpZmwXoTobMx7t47ZV/xRtv/ADzG5ewnQ+wO64wHj3EeG8HeZZj5A4MQX3gksMAQM2fqS/zvliYBpaltBGKuRioIYDgy8yiF3neDs/moQwf35hC0IrDOd8YKJOI4II8vCLmCwl4fPZMA4JC0JTAngSU3M4YyPNBQC2bT8JXDhZToI8vw4/ajQHy2PNOyzaLtSmBr698qJ3UuS4PYZEQUAOw2jUJVGNxqenmiwt3nU6N5gBXA7QayA3FSMx/sfvcv/wZ4WxzNhOAdL9zAEhLgAkAbi4utAAwH5TtYU8tAHRHwNPbzxl/CzIAGIsku28KmAKmgCkgFTjjH33mUFPAFDAFTIGnocCZB4DuHbCeAMBmPwPQrQguxiO89tVX8MZ3vtsCwIfZEDuVA4A77X95XmDktg108HD/KxUKnAT0k2CBv8gfJi5SAUMMAEpwIbXSwB6BB/edlqhq4/EBPt5nDAaFAGCKbhzwcCDGgV8o000Dg6kAUPN5it80zbVDOri+PtDpA5tkm8wQk7Ao5p/U+xKAynoxAJ0KzKaFgin+4HNCg39cMx4bvjHxsfjak37g2X+yv1B7HNCTbQQJU+ZPahnfnObXCQDyPQDdEuDLa6vYWlrEs9efcRu+osndul+X6Z0bAEx1gJUzBUwBU8AU6JwCBgA751IbkClgCpgCJ6/AWQeAdQsAq/2lvDnGyOCYXq+p8fqrX8Vbr30Ls2sXsY0+HlY16mrUZgFmedkCQFTu/yZfhwGA0wCCVG9qgCe1LpVLtSsGAGP9ctinveTLbK0U+44LAGrZZXI8PjDGyx0FAIYy3Hz2af73gStufwhuhQBgqJ7MAOS+cRrF9riLxY8WfzxLLWUupGYA+ua3D8S58toeodrc4vBYe55o4E+CYq0NfohIbE5z4BsDr9TWaOTOUX+0RD8GhGP+lPdl1p+E0vS7+y4BoDsFeG5poQWAbQbg9WfQFECd52jqDKU7wckyAKd1iZU3BUwBU8AU6IgCBgA74kgbhilgCpgCT1KBTgHApsCoAaoGGObAm9/5Fr7/9a9iuHoB9+oCD8cNmnqEutprTwzeG9VHBoChJZKH9WMK9Ii1HYMFElKkltcAGoeAvF0JuFLHFQOAsh0JGQkqSICjaZYCTY4KADlgcT/7oKiEJT4f8wwtroUGfSSwk5ApBha5PprvtSXefLwxEEVt8nFQNqPmvxB80+CTz7/UDj9FWc4J3r8cRwiUhTSV9mv+4/U5YPWNXZsv0s+++T0ejx87Pfqwz4GUWJXZpAT86DlBy/fddwf/3H9Layu4uLKMjYV5XL12uc0ArDL3jzwZyowd4X7G34JsCXDsE83umwKmgClgCnzo7zCTxBQwBUwBU8AUmFaBTgHAOsdu7fYBBGYK4Kc/fBOv/esX0VvewO1x3mYAZk2FunZZLz3s7I1RRJYAx/SUL8z85d2X4TVNm4d9IU+tp2Vg+UAZv67BKk0LH/QL2acBDV87GvwjyJYCADXow8cp4WYKCNKAYShOZH8EQlwdCdiof77kl/cnxxMDgLFTgGV70tazAAB5PEjgqAFALX5S/B6b1+5+KO5DWYS++JeAMAW4+gCjD0ynjMtXhscwAUB5cjj1KwGg2wdw/cJmu/zXnQJ8dX8JcL0PAAvQEcB2CvBRfGR1TQFTwBQwBc6mAmf8377OpuhmtSlgCpgCZ12Bsw4AG7fhX+OOApkcBlzVGZoMKKsK7/7qHXzl859AM7OEnXIO9/f24NYHV9UITZNjrwaK6vEMGAm5UkEaByU8O2ja+j5IMG07qeVTAKCESByQSPgkM6O0uqm2adBDticBiK//2DyV4JaDohRY6QNEri6BYA3OyGt0gArBEJehRfXJjtCBD9SfBkbdNfrPBwpl/POsrRS4RLGhjVuLNTk2HlscoEsoHLJFjp2DNWmDD9KnjlXGlQZ6tWvSDl6G+4nPL1nG9a0tEea20x6Z0u/0nOH1tTGnztUQAOQH9LhyBABdjJN97jrFvLtGGYCrW1vYWFjAxdUlXHpmE005ObYpa9wegG7/h/3XnzP+FmQZgLEntN03BUwBU8AU+NDfHCaJKWAKmAKmgCkwrQJnHQC6wz/22V8LN/L2twzNzh5uvX8T//zJ/4WH+RDF4gZub+8gyxqMR7uoaqB2e0iNdz+UlcOBwTQvwCkwzQf4Yn7z2SGBF2+fIEys7ZT7ErwRUIgBiqMAQDkWTTsfwDmszm0sEVD2ZGxpQMenIV8ingJYSE+CIQ7QUD06sISy/7i2mn9oLNQmB0sSrkm4RH2UZXnQf8h+fo/PHw1AcVsJBvE4ksCO36Mx8fiT2vP68pCXmG99bfl8Ps3zgdp2NhAUo7H5IKF2n/tRWyIcAoDS7xwA8rGnPstSnh08ft14OBCUAJCg4HA4bCHgysYFrM3P4dlLm9jYXG73AKxQI28KA4Ap4lsZU8AUMAVMgc4qcMb/7auzfrGBmQKmgClwqhXoAgDcz/+bZEq5/7Ic7oSPO7du4Ysf+xvcr0uUy1u4u7Pn8k9aAFg3Gao6R9MBACjBjMyWOs4AlDAmFYDwcql1COKF4OfTBoC+TDHNZq0sP2SC/MSXAFO2Xwu33eEHCjzi/pX9csDGwRHvi8NSDs+06ymxpEG2GFT3xawGomgcPvtOIwD0xUlMT1/sSz9xuEiQ1H2nmPGV16BfzKZp7x8FAK5vXcTq3GwLANc2VtAUTQsAC5TIqpbQT8w5429BlgE4bVRZeVPAFDAFTIEz/tFnDjQFTAFTwBR4GgqcdQDYLgF+9PbbLgduAWBd4/6du/iXj/0Nbu00KFe2cH9vjKYeY29vB3WdYVxnyOrRmc4A9MXMNJBt2rgjQJUKiHzwL8XGo5RJqauNPZYlxtuN7aGnZcbxPnmGGl3n+rprPOOPwy/thFpqg0BtDADSEl8OjXxQSMJWyuZK0TkGwEJt+GCqbNPXB4dfMd/KePBlwk2TIafBT1/GH82pVICs2ctjxBffIftjvpr2ecEBII8zvgTYjZeWv/MlwJsXHgHAlXWXAegAYGMZgNM6wcqbAqaAKWAKdE4BA4Cdc6kNyBQwBUyBk1egCwCQwITL/nPAI88nm8M/fPAAr7z8N/j93V30lrewXbnsvz3s7T50r5DYHTcos9oA4JRhxjPUfLCIw0EOpbSfeRsSfPDfp8m20/pPHWYMEqUAwFS7Y2NyWtMyYGqT4l0uL+ZQR5Z1vxMY4uV8p1hTfQKcmiZPAgDGMuAkgJXxxWGYBGPTgEsN2KXEmMy8o3YkvOW2Ebwln3FoJmPYBxK5r7VYpPvyZF4NKKbOG60cxYi7x2ONAz8ezwQFaQ/ArQsXsTY3g6sXN7G8sQS3x8OoBYBluwQ4yy0D8Cj+sbqmgClgCpgCZ1cBA4Bn13dmuSlgCpgCT02Bsw4A6/1DQHK3FMwBwKpGXhbuPBDs7e7iq//v3+Cd9++2AHAXeZv9N9p9COQldkcNiqzqBAD0AZqTCCyZoeZ78dcyxiQ0kZlIBD+ozZRsJB/ISQE8mu3HAQBT4BAHPBLykO3uu+8kYA0iaf1yTSVo8vmOrmsAkPchfewDSBxIct9qAJKP3ed/Cdakz6hdflryaQGA2vg0AMi1jIFirilvi59yrGmmLUFPmXOpzxUOACkOOfDjWjgYSQDQnQDsIODFC1tYaQHgFpbXl4Ai2weAPeRVhowOAj7jb0G2BDg1oqycKWAKmAKmAClwxj/6zJGmgClgCpgCT0OBLgDApq5R5Hl7CnBTVciKHHWWYW+0h2+8/Hf4+e9uoljexMhBv92HLQAsywF2RjUyPDoFWEKnGNyIwQ6fPw8DpkJ15As7f6k+7piSgI4vMdWWpGq2aBlJBJVkeQ4w5FgIoD1NABgDMyHbQgCQt0s/c6jltJDwRrOFYlgDcLx/qXsIsHE/aOPT7JA+l2OSAI/Kyww/LdY58OJwiaAqH0sM7qbOaQmuffMsRYvDzFHev/QB6SGBp/ydg1zS6jC2hOpIAHjw0rK/5JdsJ/DnfncgkADg5QsbWJ6bazMAl9aXDwBggT7y9jjg/RbP+FuQAcDjjjxrzxQwBUyB7itwxj/6uu8gG6EpYAqYAqdRgS4CQOQZ6jzDXjXGdz/xD/jxO79HvrQxAYA72+0S4H5viIcGAJNDUgNEDihMllznB/8RVCLYILMFOayQ2W0cLkoA5IOaIUh7GNAqQYjWhgZcpoG9fJwSEEnwRva4OhIAShjLbeAQyNcfwRlqW4N0HBJqAElbQsrHoPmNt+PLANSApQ+mUXt8r0Te79MEgBxg+yCo5keukbzPfatl8PEY5mOPnRgs40cCwuSHBSvIl7BzWwn0UVECgPQscdl/DgI+c2EDK3OzuHJxE4vrKy0AHGdAgR4yBwAPiOJhrDs9dQwAnh5fmCWmgClgCpwVBQwAnhVPmZ2mgClgCpwiBboAAFE3mCwBdquAmzYrpMkyjJsa3/n8p/H2j97B3uYGdsZA/WAX97CHXpO36SN1446SfPxLAxg+l2lQIvbifBgwFaoTyzKK2aONLdQfh0Lj8fhg2Z6WASgBjwRCPIOQQAdBPQ46aAxUxgcI5VgOo/U0WWJyHz7qP5QhFrNJwh9qy8E20p5gl7umQdBpsr18IFGDk7IvN36plw8+cm2oji+LkftZA3ikoavvtKB9EqV9Ero5G7hv5Bh9cDd0PdQGAXIOuuhkZ18c+OYzh6KkccpzgdqTAJBiiffH515K27FYJr25X8i3LfRr96YE8l6BzMUSgF5ZYnZmBv1eH5e3NrE4N8RzVy9hdmEWWa9wj3tkWdke5EQrgO0U4FP0R4WZYgqYAqaAKfBEFDAA+ERktk5MAVPAFOiWAmcdADYZ0B4EzA4DJg/VGfDal/4Rv3v9J7hzZR3b22Pk9yt80K+R74wwLIr2REkJbXxQT/P8aQCAHGqQjfLF3PeiHrseG58DL64NLdNPgy8c5JHdHEDJOhImUYbQgY/rSRpQbByHnbW+MZDtZVm2TUtYGQKA09jCIY37mSCg09395/rnMEhCIgJ0BGC0+yF7JBySWpN90q9aNh7XiX6WccMhFd2T2nJ7nR5OB77XXwxKaWPyzZsUX0lgK6Ew2ejKuZ8JABK8lfNXA7p8joSAqHyW8bYlqOVleZukH/et1CE1vn0wkzTq5w7oNcj6Zbt1w7iqMOj3MT87h0ELALcwPzfECzeuol9myAel+9cdNFnZnuLeO3BciqdObxnLADy9vjHLTAFTwBQ4rQoYADytnjG7TAFTwBQ4xQp0HQC++fVX8MtX38LtZ9bw8GF1AACzh3vou+wTOkWSZQaFAEGqK0MQIgYotD5idWKZTLH6sfsaPOBQQkIMAnUcLHDIEgN2vmwngo2yP59mMZgbG3cMDB0mA5DbmmIfB3wEAAkixQAfQSYN2GigyQd6uN5cMx8AlFDMB5tiGYASYMk4dP2nwD+fzjH9Y/c5oHW2anPC+cBlyrq2CNg6mwkGxvqgdjXfEDCV/XK9pYZazHN/8f5iusXmTwwA9rIc7VZ+LgOwmGST9no9zM3MYmY4gytbG5ifm8HzN55F6QBgr9gHgIUBwNQPIytnCpgCpoAp0EkFDAB20q02KFPAFDAFTlaBrgPAH337a/jJK6/j1uVVjEYZigd1mwHoAGDZNAYAWXj5wICMQF6O9oBzZXjWF53oqZ0iq8EKDexICEj1QplJEpbE4EoMYGgAUNbR7In1KwGNb5ZLSEQAkPokzQnmcdt4xhmHiKRjio0aDJfj53DR57MYAJTAkEAvzwgMQSo5fj7eENSUh4xM+7SVAFAug3fZiQ5okZ8IALrrtHxZ65Pr6ItRN8YQANR85xtfDPT5NEyZP7JtyuxsfQyXzYd2+a8DgHnuslwnS4Dn5+dxbXMds3MzuHHjGooya8u5rRuarEBVA5P8W3YYyLQOPCXlLQPwlDjCzDAFTAFT4AwpYADwDDnLTDUFTAFT4LQo0HUA+NPvfhNv/dOrLQBsml6bAXhr0LRLgHO3dJB9etKL6jQvzj4/hl6MU16aQ9BN61O+ZGuQKjXmJEQK2eKDcgRwNE2nAYBahhWHSbFxxiBXzBcEllrGkGVqhlcqONX010455u1p4+fLoCkTkMYpAZSrLzPkUuAS11j+HIsPPk7paw7x3M9aBiXFDtnO2wuBKg425R6Jvth3IC40n2Lxwf3Dx0rjdHa4wyzc764vAuYuI9DXtmxH2heLaT7nuK9T53/K849D31i7vD0+h8g2igEH98pe2cbEcGaIpaUlPLe+itn5GVx/7jnkReaOvp7s4eiWDtfuMJD9rzP+FmQAMBZFdt8UMAVMAVPgQ3+PmySmgClgCpgCpsC0CnQdAL7zg+/i9U+/0gLAPB8Cd0dtBmCxO0bmluXZEmA1ZELgQAIg9zs/oEICIPe7BgF8YEdCApkdxoGUhGXTwpIY4NEAoOtDg2j8msxWC83LEMSkdjhw4RlUrl0N8HEIJPWT0Cr1mZECfXgZ6kfGC7dNOyRGA4wxkMX95H7m++ylxEQK9NJ0ojEecCh3GBHbE9KdZuuy/kajEXZ3dw/2yuTgV84NHl881uU8kuU0n/NDWrR/JOC6xfrS5mts/sg2PwQAM6AsyhaOOlsHwyEaNOgPB1hbX8eN5QXMzs/i2o0bQJGjPeG9biaZgO4wENrC1QBg6jS2cqaAKWAKmAIdUeCMf/R1xAs2DFPAFDAFzpgCXQeAv/3xm/jGP3yxBYBlOYvmzh7eL8fojWpgNJq8VO5/8RdoeW1at4ZejFNfmnmfsTray31K/RjU0cALXaMMLcpI4/vRUbsS8BC0CGU/aWBDgiWCIXIPOTnm2BLPVF35mKV9WuYXQbdY+7wt2Ye7x5f40thcORo3P1SCYA6HUjIbjPtTnlAbi3EtVuT4pJ9khiOHke5nfhCG1FE7tZb8zrWQgJMAoPuuxZ82L3wAUM4rqZEGgslGZ//i4mI7Rgf/tre3D07MJl/5MhBDc8A3rzUAKOdvaL5LgB2Kh9hzI1SXx68Deu7U3/FojCLLMTs7izFq9AZ9bGxt4cb8ELML87jaAsAC7vD2qmpQuCXDrdD7PZ3xtyDLAIw9fey+KWAKmAKmwIf+BjFJTAFTwBQwBUyBaRU4DwDwa3//hfYU4H5/HvXt3RYADiq0GYDn/RTg2It8DNS5eONLUgnGpAJADq006EEwhZfjgEsDgFoG2bTzgsrHoNfB8kWR+cX3Q4zBEA6zJAQkgOYDvAQAHUiStsrsLn6qLmXIxQBlKBtP2s0zESkm6JRoricHVbQnHvme+nNtERzTwCgfK4etEn5qAI9fk0umKd7oe0wfPi4CmBxAuv3/3BJgN5adnZ0WBtLef9w/PtCoQfVYLEvIysek1dXGyDXV6sSeGzw25Nh4BqvbgqHf62G8N0KZ5e2+f6OmQtHvYeviRVyfLTG3sIArz7/QLvudAMAaZbsXoAHAWCzYfVPAFDAFTIHuKnDG/+2ru46xkZkCpoApcJoV6CIAdEkhbmN5d7rkg5/9FJ//5Gdwb2UWKGdRP8zwwL1gNkDdjNz/HWykL6FPit98L+6p4OC4yvkAEX8RTxmPLK9lYjyUaAAAIABJREFUALoy9BIvy2t6cCgjYQ6HIBygSIDA2+WaaT+fNAB0tslxyOwpfjhDqu68TV9mma8tAnrcNqcZPwWYZ15xWMfblNr5/C/rcB9zG6S9PnBEtnF4xutKmEn28ww/bS5pGaBaLJH9Ep6FMkylfdrvrn8HAd0XLXN1fWn2uzIaLJNQ3RffUlveD2839qyY5jmY8vzS7KK57qCeywCsxyMUWYbhcIgqy9CbGWJ96wKen8/RH87g+kdfcieFtAl/rj13WMhB9l8bcKmz7HSWswzA0+kXs8oUMAVMgdOswBn/6DvN0pptpoApYAp0V4EuAkCXVUIAsPebP+Dlz34cd/Mao3KIqhpgtFuhqivU+Rhlk7Uv5gQY6KWZIIYP8GkRkZoVw+vGAMNh2tRsS3lRp3paWQ5IXDna80/CghDgk2AoBRpxgCUzveQ4D6DC/g3uy+OewRqg0yBSbAmqD7ZwGEo/SxjH9SBw5trjfVKGnXZarIRdvB+ZARabB1J7HrcacKLyNPeczeRrd0AGjUPGHWng6rkx8VOoNR/HACDFJLUrl1zLeNZiVtNRPj9Cc8qVJY18cI73wbXmcJBrToCesiiljVwr37Mh5nM5n0PPRF6Wx1mW9VAUGbLa7QHYICsLZEUPMwuLWFnfwAsLGfJeHy/86b+bAD/3YJ8cBDz5vSNvPwYAj/sJbe2ZAqaAKdB9BTryEdh9R9kITQFTwBQ4TQp0HgD+8RY+/qmP4Va1A8wsYm/cw/b2HqpqjCx3y84mG9A/LQCYCuZSy/liK/aSH2qfwygCCQSZtAwsCSh4276fNZhHEEhmQPnAg4Q1HKwc55zjY6AlurxvDZz4IBgBqhBE4npKAEX7+EkASPBTAjKfbTz+OXTjYw0BoVD8+MZO/qExcGhF9vBDLDhUS13C7LOZwzIe3749F2VsScDJAZ4Wh7H40+zkvvaBQfIz30tQLmuWcFHaHns2hGyPPZe43VyXRxCwRFHkLQDM9gFgUfYxu7iEtbV1XJ2p0J+ZxfMv/R/7GX/ZBPp17K3HAGBshth9U8AUMAVMgQ/9rWySmAKmgClgCpgC0yrQeQD4wR18/OMv4+bD+xgurePBuMC9Bztoarfp/Bi5AcA2ZEIQgC/3lUtHJWDi2T0EeFIBoGYDXeOAjOzlgMTXR0oW0zRzRtooM+ukHRzwcZ05dCKdfKAzBJQIlLk2CEaSv/gyU01HCb4kxORtk0YpeqZAQ80e2jeQ+1rLkCXYOa0tPiAsdeBZgxoolPESg7chIMx1oHalHzS7eRkH//h+iRzgxvym+ThWh48/BgA/9LKyv1fmo+dEMcnibCq4W27vv7LsYX5xGesb69jIH2J+cQnPvfgSGnfqr9v7r2Pwr30u5PvCTPMwsrKmgClgCpgC51qBDn4cnmt/2uBNAVPAFHgiCnQeAN69j0/+w8v44wcfYGHrIu6Octzd3kFWj9Frz5ssznUGoC/I6MWeZ2cRiOAQ8KgAMAQQQiApBh40sHLUCaX1qQFACWc0CCLbkoDTlxGmjYH7yv3MD/ugfecIpHHfSfDFASX5WhvzNODNV1YCQFeOACABLIo9bhfppC3t1bSRGYQ+/Xi73GYfANTsl5qRvhpQ4+1ywMdjx/0cG6cbn1syTQCQw18CwiGAyMtIbUJw8LBzSY4vzyeHorSred3ef/1eu2fi4tISNtbXsdDcw9r6Jq4+94LbrhW5O7W9Q0t/SUcDgIeNKKtnCpgCpsD5VcAA4Pn1vY3cFDAFTIFDK9B5ALi7h3/8+Mfx29/8FkuXnsH7oxr3dkcoqzHK8S7G5zwD8OAF1JOAwsGMBgBlhtajzJ7JnyUSInCgJOGSD+pJmBeDf4eeDJ6KIbs4oOHAh37me7BxkMXhm9ZtDLJJQCuz5giikf4SWLk++QmzHGRyYEX78k1ro6YZ2cTbkuMkgOnK0AnCXFdtiW7I31qfsjzXiuvIAZyMazkGGgeP95CPfQBQxkhKHDhN+L6JfJ7KuSPHHssAPOpc88XBI/AFFHmJJsv3AWC/PRV4eWkB6+trWMA2Ll56BlvPXEVdA1mRt5mA7gyQLn0ZAOySN20spoApYAo8GQU69lH4ZESzXkwBU8AUOO8KdB4AVg2+/JnP4Jc//RmWLl3Gu7sjPKga9KoRsu0HqHvuYJCntwdgLP54xoxWNvaCLkFDDJb4+uB7/XEowQGDzO4hEOGDfiHbU+BgCtxJ1TdWjt/X7NY04QBJA13cftlmDBBRecrwc+UJ4nFfSYAn+6R62iEhbsxyPzlNJ21sHGQdwJ4se+ywC6rHsxOpTw2+uXvTAkBubygbkcCfzPjjEJKPiZfj0FACwNS40myTvtIgLulENvA6ZAuHkzQnaSwnDQC1DEwe6w0qlEV/AgDzAv2+A4AllhbmsbGxiqVyhCvPXsPKxgXUlTskJEdVAaU7CKRDXwYAO+RMG4opYAqYAk9IAQOAT0ho68YUMAVMgS4p0HkA2DT42ue+gJ/98MdYvHgRv9nZxU5WYFCP0dy9g2Y4d64BYAwQaplPGuSQ7WhgUEIhCfBC2UIxEBrLlPLN2RhAlfV8YJJDIB/w0mzwjUsCJs0Ogj8cBhJAI9AjTwGWGZtkNweAoZOpQzpLeKbZLEGbK0MnSvOTfSk2XHm+pJkDwGl9p9kul9jyMbh++d56HJpJH3PIxn0aml8S1nE4x9uX84aX42PSYpDakZCS+8anYwgOpn4GaqdgqwDQLQUuem32X79XYHF+Dptrq1iZrfHs9RuYX1o9AIDjcYPSnRycasQZKGcA8Aw4yUw0BUwBU+CUKdClz8FTJq2ZYwqYAqZAdxXoAgB0e0IdvGgjQ5O5baKads+oHoCvfeHz+PGbP8DipSt4d7fGbpZhUO9hfPs9ZDPLB1lFHFodxuMxmJbapu+FPAQ8Qi/xGkDgYCB0n+5poCqUwUb3prE5NG4NqqTqGSoXg0iPwQq39nD/i9sTAjkSomjQkyArh0hUTy4xlv3zsfEsMIJE2im62phCUFf2weMlBAS1+JCQSjtghq65+jIDT9afBvxqZfnpuRoU43W05wNfRi3jLDY/XHl5SIwvVmWc8ljh/tD2DNSgayiO+LMhNj9ic1Crz+dOu5Q3KxwFRlH00CtdFuAkA3B9ZQnrcz1cu3EDw7l5NA755S4mGhR5hqxDewEaAIxFkt03BUwBU8AU+NDfGSaJKWAKmAKmgCkwrQJdAICOy0j4Ri+9ZQO8+s9fwJtvfB9Ll67h5rjEw6rGADsY3f0Dsv5KW1e+UE+r43GU5y/LGmyIwbSjAkxtDASGCFLRdypLhwjI66kwVII0aQPvn0CHlm01jf6pUIOyzzgQ4ePimnDbOHCRYE36iOsm4Za75/Z24xrFwI2EXNJeDosIQEnfuevSlg/90bm/Z6S2dyAvK/0n26UlyhK0OZvogAufv1LgX2gc7l7skA1NP94mHYKTYgvXRcaBrz6fX9IvPsAqy2nPNi2meJxTG6lzJTT/ZBsUb+2hLw1Qu+W/Rd4uBS7KrAWAK8uLWF1axIWFOVx77jrK4aCFf26pcF03KCj/ryPpDwYAp3mCW1lTwBQwBUyB9u85k8EUMAVMAVPAFJhWgc4DwKrB9179Cl7/9rcxs3YJ9/IZPBjXKOttYOcD1NnCqQCAvkwZLQNJ8/FxvKhr7cYAoARcBA58AEGDAQSltDFIgKTBpWljPqaVBqM4VOFQiACQBvJ8UJmDQxofh4ZcD56hFsqm4vBGixkN8rk62t5/MWjm84Hm2xDAcu3wDDofiJzWvxrI8sV2DNxxX8txk/085lNtlVqlAEAZIxQn0i7NfzIWnzQA5MBTAsDGLf8tCxR5D1neYDDoYW11Gesry9ian8Wz168hH/TbrG7k7tT2GmXerU0ADQCmzhwrZwqYAqaAKUAKGAC0WDAFTAFTwBSYWoGuAkB6KS/GDX7+wzfwb1/+EvLZZewOV3B7Zw8YP0Cvuocac08dAMaA1MEHveekXu701LamDRSZ7SZtSslokoCH2+oDVCcxNtmvBDgaAKRsK541xm2OwSuCMlxHnsFFMI4DT74HnQ9g8UM+JOSRcNYHWH0giV/3wUwJyKQOBAD5QR9cX3ed9vVzdXlGnW/5M/eX3GOOt83hqk+/2Dwg+31aaHvcxdqUeocy9CRAdb/7DmwhXTgolPNS2haKCR4/KWPSyvjmNS3zdpl8BADzrASyugWAG+ur7R6AG7NDXL32rAHAwzrA6pkCpoApYAp0VgEDgJ11rQ3MFDAFTIGTU6ArAPARkJr8RMuCixp471dv44uf/wxGxRDj2TXcfLADVA/Rb7bRYOapAsBpgN1JlU2JLgm7qI7vlFgto+moAFADVSm2h6CHhHAcLlF/3G4OAHnZaQGmBmYkJEwBgBqA4kAplOnFdfFlpPkAWyijjGtBpxTz8fJxOhsIALq++IEgVPfR3J78qatlOPLr3DbtFFpqL5b9R2365h0HZCltaXpzyJkyZyQAlPOPw78U+54UAOT+p/ho/c0AYIYC7lRgBwA3N9awtb6GlX7ZZgCWM8N2rdPBEuCEfww5zLPhadWxDMCnpbz1awqYAqbA2VXAAODZ9Z1ZbgqYAqbAU1OgCwCQgN8E2EykJACY1xkevPcuPvuJl7FdF6gXNvHB9i6yZhdF9QBohqcWAMoMnBAA1LLWjjOofIArtgdayK5pMwAlCDrs+GIgVYIYHwCU8FDTyAEbfqiFhE/SxzyjLgUA+sBdCO5No5sElb5MQA4auU18/ATUpL4SALpy7to0AFBm/lFfRwWAXCuZ7ajdS9WWNIoBwMkzLTvYB3LaDEA+fi2uNXs1gJw6LlkulgHYy4t2D0C3BNgBQJ4B6ADgYpG1ewD2Z2dsD8DDOsHqmQKmgClgCnRSAQOAnXSrDcoUMAVMgZNVoOsAMKsy7N5+D5/+2P/CgxHQLGzhg90xyqJCvXMHWTN4qgDQByg02DANACRwcFzRo2WSORvLsnzsAJUYXJP3feCIwz4fuNCy91LGy23wZZNRO/KQi1B5TaPYISkSEMrsuNgegLHMMx+AidWToDIEu3xZhuQfCVBl3zzWZaagBjI1H4TG47uXqgHBRM2WkE6hWJRgVeuDrpF+PLuPzw/pGyrHnwES3KY8SyScTplbWhnpf54BWLpDPfYBoFsCnBfAcNjH+tpKuwSYAGDPZQDaISCHdYHVMwVMAVPAFOigAgYAO+hUG5IpYAqYAietQFcB4OTlGcgqYPfOTXzq7/8GD/Ya1PMbuD0GBn1g595NFHj6AFC+/Psgk++lXQMZPvBz2HiSkIf6lBmAPhjk6zcFAEp9eJ1pII4GTbT91LjOBOAksKGsPl//GuDhQIb84075bU9DzfM2y4vDG1c+dgqwBggl4NTiRgPMoWuxuAkBJXfPtwegDzJRe75ThkPZeNzPlF2o2T9N7EioJsc7TVsamPMBwKOeAuyLw5A/jzMDkI+V+4ViwgHAClmbAehOAS57OWZmBu0hIBurK1gq83YJcOFOAd5fAmyHgMRmo903BUwBU8AUOA8KGAA8D162MZoCpoApcMwKnHkAGNHDvcyObt3EJ//2r7Bd5RgvbuHWqEa/bLB37ybKwi0B3t9XrGkOstmyZtJwc8KfrtoeescFALk0IUATkpCglK8tbv9RoKOvbgwsxaaDBorkmCSE4oCRL9HUAJ4EdrI/3hf1Q2N13/keeRIAuvIEgKiutFUDZBIASgjjA8YpUI3rnQIReXxQXQnluO9l7If0d2X5HoXavJF9cZulDjGIx+seBqzFoJtmf8he154PkHKtNZ/RNd8S4eMcnzaHCXjneYascXs/lijKPvJejuHsEBvuAJDlZTyzsYTVtTUUg97kedw4SA5k+eTBfMKP59jj5dju2x6AxyalNWQKmAKmwLlRoCufgefGYTZQU8AUMAVOgwJnHQDGNByjwej9P+CTf/VX2EEf1eolvL8zQpGNkbklwPlg/8WyAeoJ9WvBwj4ArE/g05W/EGsv2hoIiAE8CS9k+Vh9n47cPglA5Dg0iBeDmRpUIR9wcOWzPzau1Pa5nb463B7SS4N2XEsJWLhGHDRqkIZDP7JJQjcftAvFgw8AxuaSD5DRmNx9aQ+dUixBFt/3T9OVj5d0kPHA+yUQJvuX17nfpOYxAMjLpwKy1HJcO00PPie4HaGTkl05CVDlGLl/ZDass13Wj8WIvE++476i8bXXCqBsCpR5D3nZQ9MrMJwbYmttDZvLK3jx+cvo9/soeuXk2bz/QG4cOMwA+oeaae06beUNAJ42j5g9poApYAqcfgVO4BXl9A/aLDQFTAFTwBQ4mgJdB4BVBuz8/l18+m//Gg/rEti8gj882EXe7KE/3kaF/RdLl1ayDwCdok8SAGrgQYKMVNDlAxyx+r4okgCQZ68RIOAgK9SPD3yGQJiWQeYbozYGDiA0OKFlkHF/aP1rY5SALtVGrX3eFgc0PkjJ+/KBQj52DptC+hJA0gBfO0fy/DFJqV0eIy20aZrHDrKgdiXY02BzCFbG4Lnrhy+R5jpJH0oAF3uqpoI9XzsayOVjDcWY9KUW1765QP6g7xRf/LoWTzE9QuPk8cDH7a4XvbwFgEVWAmUB9ErMzs/iwtoqNpdWcOO5ixgOh8j3ASDq/WXyBgAP6xKrZwqYAqaAKdARBQwAdsSRNgxTwBQwBZ6kAucBAI7ffx9fePnv8MGDPRRbz+L3D3aQ1yMM6x3sVBO1Wxixn/XnfncA0L2gVmAXj8kxqTBOy3yKAQX+8s7LpvYZG6IEgHKPPB/Mc+1qAFDaK8GKZvdhxkJ2U38EIniGnpYtFgNk0l4JrDQ9CDa577QUkuvOIR4dsiLBngRIpK8s54N0FPOx8clTfHmWmMxu5ACQxqVllblydJot7SGZEteathpI4235AKCMxycJACXo0+BxKgCU8Ux+1Z4DPO5i/ue+DD0TYnNRg7/t83V/z8u8zCYAMC/RlDmyfg/z83O4tLaG9cVFXLmyiZmZGZRu01b3nKbntQHA2KPa7psCpoApYAp0XAEDgB13sA3PFDAFTIGTUKDrAHAEoNzZxpc/8TH8/Ld/QLl5Fe/v1siqEWaqXTyoJm+UpxEAcn+nvGiHysfqp8SWhH+uju8Qihi4SwWF0q5pxxGzQwITH8Dz6ePa1wCOBEzcDgkAeVkfwNMy4bjtEnCSvRwi82saANL6IEhJsI8DN3eNlvLyMTlb6GATDog5LCUA6ABnypdPY6rrA2ap9Z4EAPT5UBu/Bnh9/gnpxzXXACCfhzyWY3sLhnTn9nAAKP8BoIWARYYCeZsBWJc5ikGJxcV5XF5dw/r8Ai5c3mgBYN+dAswAIIr9PQCP/99nUsLx2MvYEuBjl9QaNAVMAVOg8woYAOy8i22ApoApYAocvwJdB4C7DTBoxnjtc5/C6z/4EfoXr+POuEA2HmEw2sGD/ZSSpwUANUCjeTkGvmLgKlY/FlkS2NHv2h5kPhilZQBKMHZYMBgCdDE9uXYxf4R0lpldBNmk9hxK+QAYlQkdguHaj51irJ0irNmp2UhAiPvTp4+7TjCQA0ANrPGyNP5Y/IZAXiy2uQ0hwDoNoONgLTZ3KA5SylGZVADo2wNQsy8GAHnfqVqkZJDyfzigPg4yX/MMRZYjzwrUeYZypoeV5UVcXl3Fxuw8Ll9/BoPBAEV//xCQ/QxABwDdrg2PL0KfRuHTVdYA4Onyh1ljCpgCpsBZUMAA4FnwktloCpgCpsApU+B8AMAK3/unz+Jrr30Hs1dewL26h2Z3F729XewUjw7+eBp7AGov+hQiPCMnBXLw0JLlY/VjYelrzweTtP58AFCDDRo0kDZyfUIA0AeXjgpxXLvaKc4Saoa0jQFAuYRVAlKpv9REy9DkoIfDPc0/EuBReYJ4cvxkDwEeV55nCUpwzPdg1OKXj8cXJxKayXY08MVBFAG6VOjlyqfGjq9Nbd5rY43FUuwQEN6/hJ8+mDsNsIw9V+gUa3laOMWHe/oW7XLgfQA428P6yhKurKxhfXYOz774HNo5UuyjvoNDQFzWtgHA2HPb7psCpoApYAp0VwEDgN31rY3MFDAFTIETU6DrANAtAe5VY7z+hU+3AHD5uZdwZ5xjvL2DYTXCzv4KxPbl+CmcAqwBNA0wxF60YxlUsfqxAJP1OeghYMDhFAdFHGhqP0vgwOFfDCTGoI0PqkjAqGWJcT9IG7Xxy7ER/PKNz133ZVDJcaVATBorBz0S6slxSp/RmHk9BxE5yKFxuetuDz/uaw62OOzTMhV5zHG7OJSUZTSNOeDjUItDOgkyTwsA5DGm2asBZp8mdF2Dfto935yPzSleL+W5Iuca/U7Lytt9ILMCVd6gNzvA5uoSrq6sYW1mFlc+8hxydz+nJb85kAGN+88AYOyxbfdNAVPAFDAFOqyAAcAOO9eGZgqYAqbASSnQdQDoDvEoqjG+8dlP4rXvv4WVax/FB7s16lGFbHcPo17j3icnb5P15CCQGpPv7iUz9UsDNBw+pbbDgQAHRxzUpLygyxfzlBf1VBtDUI7uaZldEkaF4A4fr9Qk1U6flvw6t1M7BCSmW+y+L4OOw54QiOGHhFDWnStPe+xRjMiYoLHQIRsaXCLbJKAhfQj08XKkF0FBzQ4OBCWUpLFye2QZWZ/qaHHP9yYMzQuZ/abZQVrGfMrrxuZiyn0JPMnP7rvvkBQOWjkAlbEUAskclvrm4jRzzVeWx5f7mWeHInMkDyh7PTRlBvRybK4u49r6JlaHM7j64o1JtqX7z2VeukW/kyr7vx+HhU+/DVsC/PR9YBaYAqaAKXDWFJjiNeWsDc3sNQVMAVPAFDgpBboPAGsU9Rhf/8yn8d03f4ilZ57Drb3aLTzD7vZDNL263UeqPQG4btrTf+nkXwcA+cnAIR/IDCZ5CupR/ZcCAEPgIhVqpNjJgQVlhrUv5/sv9/SzBkBT7ZCwUKvnAxjUP/9O49JALYdDvkw7rksMrkrYpGWlkYbaKbWyLx5LVN6BIfcfh0Vcd1p2S0uMuc1axpy8T225/iSgcvd4vBOE49DR1XF1NRDs05hDLerD53fSyHdfa4va5N8liA3FVMrcmLaMtJNsI//FTkkmSOu0TrWdx6dvPsbAZeo4ySaKoYPTf/dPAW6yHNVojOFwiHxYosprrC0t4vrWxRYAPvfSC/tddWW3P105A4CpEWXlTAFTwBQwBQ7+BjIpTAFTwBQwBUyBaRXoPADMJhmA3/rC5/Dt734fC5eu4W7l9iXLMH64g2ofAFL231EBIM924aBhWr/I8k8LAMpMLQJDHBBx8MQz1o4TAPJ+SRsHFwg+cb24VlJHH9hIBR4pkJW3pbWb4suDP+4o84ntpefuUeYdB4A89gjQPZZttQ9pZcaYBge53j5tXD13yAhBPgkAORz2aRJa4qrBMe5P8r+8RvNOs1vCWQkAjzpPp60fAoBazGvtaxA4pN1xAsAY0Od2SAjY1nUAcFxNDvoY9oBehtWlBTy7sdkuAb7+JwYAp40pK28KmAKmgClwPhSwDMDz4WcbpSlgCpgCx6pA9wEg2gzAN/71X/D1b72G4cZl7BYDjMc1qp1d7BUVsmay5Lf9r26wv898uxQ4nywQjn5x2DAN4Ik2vF8gpc0UOJXanwRQvB7PCKOMNPlyT/DCl+0VsiOWYcfr+vbQmzazaVo7qX2ZAanBKLo2bR+unhsfX5ocysYLgU8tfnzwidsZO6SDnzJM2V4HBzy4ZfXsS4OAlMUoy1Fb2rzSYofDZgn5NBt8gCwVBE87j3zlpR3cdtJAxo+M7dMMAOVzhENq93Mb31XTLgHuDYcohiWWl2ZxdXUNG/PzuPri8/tNWAbgccWctWMKmAKmgCnQDQXS3lC6MVYbhSlgCpgCpsAxKdB1ADjOgHI8wo++8Spe+eq/oVjeRDMzj73dMZq9ER5mow8tAXYAsM2Sytwpk/GPVx/Y0TLgDuu2pwUAfbDFB8BkBqSsfxhIGaqjASSuFT8lNaR9KsCVtoQAYAg8STDis40AoDyEg7L4ZAabhEZauxwyyQxBV55DKT4+2RaBpxDkkXNDwjnnP/KRXEos5w/Xnsef698HAHmdENyTOnIdQvAuFJspc51rLbXhvgzBY+kH6UPNb1QmBspj44vd533zeUk/F2WOrMqQlz30ZmbQnxtgaX6IZ1aWcWl5GRduXNtvwgBgSjxZGVPAFDAFTIHzo0D8DeX8aGEjNQVMAVPAFEhUoOsAcOT2lR+P8M5b38c/ffFfMJ5ZRLm4gofbuyjqGvfrvWPZAzAV6CS65UPFTisA5ABDAzQSEPiAQeh6CLDG2otl3cmsNDkGHzTyAVDuOA3gTJthRgCQ2uLZde4az9AjKEhlNW2oDAEgfoov2c7rj0ajg70dOSSjPeo4eCP4S0COL8+WcIv6cmVo/zq3XyGHWTz7kdr0wSxuOwdgsfkWAmASpspY8dkU61O7r7UtY4n/Lp8HEnRLQKy1FYLFfF6HxnNUANgr3bEeJbKsh3JmiOHCDBbnBri8soRnN9ex+szl/e4NAB4mrqyOKWAKmAKmQHcVMADYXd/ayEwBU8AUODEFzgUArMa4+Yuf4TOf/Tzu5z0Mljaw/eAh+gDuVLstADzqHoDHCQM0Z59WAEi2+kCAXKJ7GCCoQTOCTTJLjPshdC8GkiRQio2T98vt1TLTQmBH2sWhm/tZ7pknM9w4+OFAzgfgOFh0fUvb+SEg3Bbqh0M6DiM1WzVNXR23jNh90YEltKzc/c6XGKf4zDdO3wOUzytunxZzWtvTALDQQ9xnN8WPBrKlP2Rc+WAz7ysEQFOeadOOn89b93OvaFDkA+d9FIMBZhbnMD9b4sraMp6/fBHzm5v7wzIAeGJ/BFjDpoApYAqYAmdSAQOAZ9JtZrQpYAqYAk9XgfMBACvc/+2v8fFPfBIfjBrMrGzi3r23fMPgAAAgAElEQVQHmMlz3MP4MQDI9wCc5hTgaV+Ep/X6aQGA3I4YPHBjlKeYpgBAWUYDFhxuaVr6bNP6D0EjH3zkfabYq8E1dy11iTIfrwQ/dE9mAGoZeBLqyGxBbg/vx6exK0PAjrITCRpK32tZbhwA9nq9thtqz/3uMhBTwF8q/PJBLQlLeaYkB4M+P047n31j0kCfZotmL42NyvuWbz9JACgzCSUALPMa/XIGjcsC7PUnAHAmx9X1ZfzJtasYrK7tS2UA8KgxZvVNAVPAFDAFuqWAAcBu+dNGYwqYAqbAE1Gg6wDQ5RYVTYXdP7yLj/3dy/igypGvbWB3exuzOyPczhvkWdbu9OcOAXGZgO7wj/ZDdf8E1sM6grJ3qP5RIGFK3VCZlPq+cfK6HBjJ7CkJ0tz9WAagBDI+mKZp6IMg1CbXXxu/s5cvqSX4JQEbt5Evm6TxSWjjyxSTMETCpBTYKH1EY6S6oVN1tbpcVwmaOFiU2lA9l6XHAaC7Lk8Ddu3yJcN83NSn64syAPmegPwAFNJefpc60u++DDgZc/J3HxD2+fWwzwdeL2SrHA+PZel/XpbHqq8v+YyiclqsauOU8yFWn+YMxWmxDwDrOkfeH2IwN8Ta8gwuLs/hz25cQ7m4OmnyiM/i4/DRSbaRuQ8h+zIFTAFTwBQwBaZQwD44phDLipoCpoApYApMFOg6AKwax/R2MX7/j/jEX72MW+hjvLkBjHYxd+s+3svqFgK1IMiVret2GWTuTgTOsoMTgX3x4nuBJqjAX+w1COXLsuLXffBuGsB4nACQxkYZZhwUcXDAAR3VCemolfEBBmqHbPDBK8qC0sAiAUDt8AnXPodW0k80Ng24+QBSTIPQM0nLAnPlXZYd7aHnfncQrY3bum6v+05J9mlNNtB4+R6EvA7Z47L0OLAj3dx3mldkC4fHVJ+ukZ0U06Q97QvIQSHXSQNg7XPNHeLjTvfe5yoSsKXOB17vMAAw1k8K+KPxarZwLWL3NS34MyRmixaffH7xsZL+WgYwP3imKBsMihlU7iCQ/gC92QEubS5jfa6PP3vuOorFlUm3HX/LMQBof5GZAqaAKWAKTKtAxz8ap5XDypsCpoApYAqkKHAeAGBV72J86z185q//Ae/tNai3NlCPxpi5u41bWX1wyIHL/qMXVwOAk+iR0IYDohQAqIEmCZlkmRAolTAkBbBQGQlACADSdZnlpgFAbrsGFaV9viwsOTd9sJQvyfXBZHmdQ7GQjb7nA6/DASv308E8yfODfQMJ4nEdOdCj+iH7KOY4YPTBT2pPu3+SAJBsDMW2FuOa3jHo5oN6IcjM+wnFH91LbStkv4xfapNfp5/5fOz1sxYATjIA+y0AvLjhAOAAf3r9GorF5Um3HX/LMQCY8teKlTEFTAFTwBTgCnT8o9GcbQqYAqaAKXASCnQdALarelGjunsLn/vbj+HdO/fRbG1gNKrRu7uD+8UEALbvmM2jzKFi/42zjny68gwaDer4oI0EBL4MpdALvOw7BMNioMwXWz4AyJfOypd/Dnq0Pe64LbGfNbslsJBggQOalDnDwRVBQVePA0B+wIW7x8cvfRfKxPIBOQlKyG7f0lsJM2Uml083aZtvibYGS30xRG1qAJDHL42R4JwEUNr84X2G5ggHTuR/vgdeqG5KjFAZLfamqT9t2RgA5O2FQF4o7o4CAOVzTBufNj+pXH9QYFAM0TQFigEBwBWszToA+KwBwGkDxsqbAqaAKWAKnBsFDACeG1fbQE0BU8AUOD4FOg8Aa2Cc12juP8A/v/xx/Ordd5Fd2sLuOEdxr8LDYu8gg4kAYAt4HDl0EMgAYAtIORDSMnkkCKDyvkMueBYQj2Z5fVoASCBMZoCFZoy01ZfJJu109bTxHQYAahoQyPJpxTWncR8sYXdL2rPssVN9ZaYch52a/1x92t/P3T8KACRgSv1wCEjj5DbIA0VkPQkTpf1yrLyPEFSUcaKB0ON7+sZbigFAedALH3foHx84tD0qANTiQuqm+d+NviwLDHtD98RtTwHuzw1wcXMF67Mz+NNr15EvLkxE6vhbjmUAxueClTAFTAFTwBR4XIGOfzSau00BU8AUMAVOQoHOA8CqwagAmu0dfOXjn8DP3v4Zymcu4mHVR3M/x7jYPlj265YAEzRxALB9mc7DH68SskiQ06UMQD42vr+bHLN8+dfiVkIDH+TS9rDzZQDyLL1UACgz/pytIQDIM81Cvifg5Ms8881lWb5lH5Shys4JkHZIAEiAjAMiDsHkzxKgcSjKgW8IrPkyAA/22BT78Um4JcfkbKJ9DDWw67vGtZ9mfoaeryGoe5TnsubvlNjQAJ7m39ipzhIgTjsWba7zeNX2COQ+cXsETgAgUA6HGMwPcWlrFeuzs3jp+g1kczMTkzr+lmMAcNrIs/KmgClgCpgCHf9oNAebAqaAKWAKnIQCXQeADuqNigzZqMLXP/FJ/O8ffR+9yxdxrxpi/KCHvDcBgO2L8j4AbN83aT/Acw4ACUBJYEdQhw6gcBpqoEgDeKGMIQ68fPBLg1e+wzg0wMEBBT8og0MV14fcy853LTQv+TJUrZwvq47KagCFQzjSnDSR9xxgCUGm2BJt8oEPrvL+YgCQ28h9wIGutNXZ58ZAfnS/kyZ8f0Ief1p8TAtiSf9YBt5Rn8lHBYCx+BmP3Tnoky8N1h0VAPLxkw/4M0ObQ3yuFkWJYW/Qxmg508dwfgaXttaxMTePP3nueWDY2zf+qEqf7voGAE+3f8w6U8AUMAVOowIGAE+jV8wmU8AUMAVOuQLdB4A1RkWOvAa++alP4wff/zYGVy7hdjWL0YMhit69FigYANQDlUM9XkICQAmqCAz59pjTevNlAfqu8zZ8SzUluOJwwv0cA4AxwCaXNspxScAmgQ3PeuOQhtrRsuIOgLVYliszI10bGoD1PZI4jOJ6kq9dPVpizGEPB3K8jKvn7nGNKC6krlwX3rbzDwFA8lcKAHRlQ1l7GgxLeVRrGofqxQBf7L7URYsL3r+0z7eHpJZBGLMldZzSt1SPZ6XSuIqih2Gv3/qqGJZtBuDlrU1szi3io8/dAIblpHrH33IMAKbMPitjCpgCpoAp8NjfviaHKWAKmAKmgCkwrQKdB4BVjVGZo6gbfOszn8Vbb7yGwTMXcRfzeHgnR6+/fQAAG5YBSCcCI5IBOI3esWwdX1s+CPDYHwFseahsh7+QS1igtc2vyZ/d7wSV3M+0RxyHNu37umKP71oIgvmWEPrGLqFPbHzcbmmHHJOESu53H+B0/Wqgjq5r0IbrJsv5QCRBNg5ZyE7NflmOyvpiTAJgAoBaHEmo5n7n/uNwSivLQS/PJiQbSE8Or7g9oflF4FGbY6QTtymkHbVxFGAm25BtaWMJAU1fPMVs5HEWKxvSLqYXjyMey2Veoiz7yPICRb/A/NIQW2vL2FpcwYs3PgL080m3BgCn+aixsqaAKWAKmALnQIGOfzSeAw/aEE0BU8AUeAoKdB4A1g32CsAtJHv981/Am9/9DvLNdTwoF3D/gzEGg9GjDECmP89UOopbYiAs9tIt6/sAVwh+SIjDQUxsiSyHXgT/+NJLDnh4Wcr64vZqYFEDYhwEEWCUAIH7xDf2mLY+oJHSNpXhWnAbKX40gMnhDwE8CR9JSw6nJKBy92L9+2JXA3AaREoFUZpveTykziGKMQ79uF78ZGZXJnZICcUX+UPGBOlP/bq++EEqqTHkKxeal3xcHFByQOZrl67HMkxjgPS4AGDL6JQ9Hmks9DyQevTyAlk5QNkbIi+BlZUh1pbmsLWyho/c+ChQ7r/edPwtxzIAU58QVs4UMAVMAVOAFOj4R6M52hQwBUwBU+AkFOg+AAT2iqYFgD/40it4/ZvfQLWyhIe9RTy826Asd9VljScJALWXZZ9vOaDjwODgwz+S+SfLacBNtithDtciBvY4yJIv+z5IFAJusj3eBs86CoHSk5g31CbtsScBngROHOpwUMIBFS9D7bs93LTr1L6MD20vRDl+TUMtA82X1SWhrgYvU2NVxqOmUwgApuxhKH3B7T+tAJCeETEAqN3n/h2NRh86RMY3V1JhJ48nX4y4MhxecwBI/bvvPXdadTl8HAAuzmFjeQUfue4yAItJdx1/yzEAeJJPaWvbFDAFTIFuKtDxj8ZuOs1GZQqYAqbA01bgPADA3aJBH8Avv/0a/u2Vf8X27AxGw2XsPciB7OEBAORgjl5gj8s/KZlAWl8pQCcEeCQADI1HAzkSUEkw4QCYBAJcRx/00/TwacSBgQRL2r2j+G5akMgz8LT48WnKAYkEUtwGOsQh1a5YnPnu+zLQUuInBI4kIIrZJ/uT8S8zADUAqAFKPj6pN/3Olx3LOI89Bw4Dz3gfVF9C7RgA1OzidQgg++YknyuHGcO0AJDvB9kCQHdAUzHTAsCyl7UZgKsLs1hfWsYL118A+rYHYCz27L4pYAqYAqbA+VTAAOD59LuN2hQwBUyBIylwPgCgWwLc4P0f/Aj//IXP4E6/RD27itHDEnUz2QPQl9UUeylOBRoSDqU6Tcv+khCMtxWDaKn9chAT0qAsywPtpIZyzKEMwJDd2r0YWJt2nD5bNcAk2+a2cH9xPXw/yww4eagI75908LUVi7FQrPoAYMhnHB6FYpLHkrTRLeGVdvHfJQAkO0ln356Esk8O2OR8eZoAkNsSe9ZoZbU6/BotQffNZx5/0/SfOr/IlxTXMhMwzxrkxSQDsNcrsLo6g/WlWawvLuM5BwB7lgGYqrWVMwVMAVPAFDhfChgAPF/+ttGaAqaAKXAsCpwHAOj2AHR5JPd/9jY+98mX8YF7p1zYwGi7QNU8ngE47Qv5NABQQokUB8Yy5TToJgGHBDU8a04CAjl+eciFhAQEADUg54Nq/DplEHGbOKzhB45IyCTrSj1D2Uk+7VMz7bQ4odNyOajjY9EgFAEYPhZuQwwAajElxx2Cq7z9EFSVvkydJ7H5wZc48xjQ/KNBSn5Nxrm7R/EjtZdzwNWVGYDygJXQfD0OeDZNG1RWAmqtDS2mqR4tYZfapTybtPmmzXmutQSBDcYo8gkA7PdLbKzPYaMFgCt49poDgHYIyGF8YXVMAVPAFDAFuq+AAcDu+9hGaAqYAqbAsStwXgCgY347b/8Kn3z5b3GrzFAsbWLnLlDnex/KAKSX4RSAFAMcqaApxbGhTCmtPi8vQSHdiwFAyrTi5flLvgMIclkmzyryZZBxSCb74LAmBIW4f3zg7rD+SfEH6cDBmczgI0DFQZWMK7qn6ZAChbSxU1uxuOCHrPBxyH6lHzTIGYPVZAtvm0CUz15pE/+d26C1rQFAqYdrg+YAB4BUNyUD9DjgmWZ/CnDUAC6fPz6ATnPWl8GbGv+8nAaQ+T8g8Pg+yATMKwAD9FwGYD/HhY1FbCw5CLiCK9eeB0oDgIfxhdUxBUwBU8AU6L4CBgC772MboSlgCpgCx67AeQGAedNg753f4B/+7q9wp1+gXNrC/VsjZL3J8l/5Ik1QRmbAaQDhME5JBVOxbK7DQBcOWzgAlEBFgi0Os/hSPg63KAuOQy3SR4OBND4JgHibPgh4EgDQB75SYIyzUzskhQMZgoYSoPnAlga5OID1ncJMesbGwwGgBnOk76QvtPrcz1oGXsgmgse8jA82+qCvVldCOl6Xymt7AB4VAMYArjZ/Y3X4WGIAkEM3ri3Nr6NmAFKb3CYeI3J8ZA/Nk6JsgGyAsuij1y9aALi5PI/NpRVcdgCwsFOAD/P5YnVMAVPAFDAFuq+AAcDu+9hGaAqYAqbAsSvQdQBYuf39ihxZ3eDer36Fj//dX2O7yDGzdhnv3XqIXg+o6wkAfOyDtG7g/ofAKbvTOEN7EU6pfxwAUAMKGjzxARUNzlHZ2Cm0GvTjAGsaiBeCpiHbU3SmMjFgprUlM584FOEAjcNO2Z8P+vjGTNdlBqcPfnHN+Rh49qYEgDQO6X8JIKUmms0hsKf5zgdEtSwzn++kXTGwpsHWGAD0AdrUvn1xG4tZDpUlLNeAs8//vG6sz9h9zTc+AOjAYwsBew3KeoB+fwZVr8HFtQVcnp/Hxc1NrF+79mh/yI6/5dgpwLHosvumgClgCpgCH/p7yyQxBUwBU8AUMAWmVaDrAHDc1Cjci2YDvPfO2/j0x/4eD8djLGxdxe/u7qCXPcoAdGXoRdkBQ/dVOQgY+AoBCV7NB8JS/BWDQL6X+xgYIbAjAQKHNRL+SOChLTF0/cqsKk0LCcpCgI/qSx1jUEerl6L5cZXRoJ+v7cOOJVRPLsHkvqGfQ/BRLo+lWOGxE9LKl6F4MM8UwM7jkS+ppusSissx8fmgjS0GW/n92B57MsNRapEKCH1zVT5fuG3uZ9qnUHsO+eAe2eS+UwbnccW71o6cs+53AoBNv8FwPMBwZh7b5RjPrC3i6mAGV65cwfyzzyCnx68BwJN0kbVtCpgCpoApcAYV6PhH4xn0iJlsCpgCpsAZUKDrALB2n44N2hfJD979Nf7p05/CzTt3MLN2CTd3auTN+NEedgIAuhfotn7g67QAQA49pLkh4CEzsyQU1LK/ePs+AEhlfNlgZG8oYy02fVKAYQxIxPqI3Y/Z4IsPH7Dx9ReDVlo9AkQ+G2WmmAavJMBzZTjUjPmPTvnlIIzX9wFdCZB5nHLtYoeYxPwX2wNT6i5/P24ASPb6fCP79wFGuh4DfCF4HNMu5T6HjfLnVrsBWgA4GM5hd9C0APBKf4CrV69i7uolZPQA7vhbjmUApkSTlTEFTAFTwBTgCnT8o9GcbQqYAqaAKXASCnQdADqm55L52kNA7n6Ar/7LF/GLX76DbG4V98YFmnqvBRotlGDJfg4YnjUA6INuRwGAvj0QtaV9EkISgEqFcDGYJuGI7M83P0LtpvZ52LkXgm9SH81PPuBD9sgMPa4Rb1/aEYN/j/2BybL0OHzztcnrEuyTdpHv5KEpMR/LU5Hpd59Ocom6LMcPIZF2u99jPjkqAIxlCMYyELmP6TnGwa8GAE8a+sm5wvcL5ffa68OsBYD9wSzGszmubCziUtHDtWvXMHN5C1lth4Ac9tlj9UwBU8AUMAW6rYABwG7710ZnCpgCpsCJKNB1AOiy/8bN5DDJZrSDN771Kr73xpvYyYbYwQBVtasCQLcEuH2hzsMfrxyIhBwkM52mcaYPIqWCreMCgBzmpABAN0YfIAllBsa0iWWdyfqpOsX6Pcx9nvXEgRLBGg5YNT/JU3LlWHiGHddath8CgLEMQX5fAkBuc2qc8TbcUlD60mCYzNCTANAHMqktOuWWwzHN5hDM9I1LwjctPmKAjzIbtbra2OTzhs9J97PTx/2nHUYjISy3/zCxnVrHjVH+Q4K71l6fyTFbzyAv+mgWeri6uYgtZLh+/TqGl7eQ1+Wkm46/5VgGYGo0WTlTwBQwBUyBg7+bTApTwBQwBUwBU2BaBToPAAGMxw3KMgPqPfz0re/j61//Bu6NCtS9eeyOtg+yfHgGoAOA7QEJEQAo4YVPfx8AjGWgyQwq3j6HByFImApm2vfs/RdzCZAkdJNgi+rFYFIIzsW04AAjVXcaU4pfpp07KeWPmgE4Ho8noMRlS+37hvfLAaAEdRLwaDBKg7oSPPF6VJ5s0jLwfLHi7Ka4Ir84AKjBN80GDvGkX2WMU5u9Xu/glG868ESbDyEAqMWdjL/QHKNxx+LFZ1cMclK7BP+4jyQg5D44HQCwwFwzgwYFipVhCwDXxhVu3HgOg0tbKJr+ZHgGAGPhY/dNAVPAFDAFzpkCHf9oPGfetOGaAqaAKfCEFDgPAHC0V6Hs5UC1i1/97Cf40itfwZ3tBtnM8ocAIEG1swYAfaArlGEkYR+1QXUcIHCAhkMbXoZDQA6nfDAlBl5SAaCEL9NOlWn7CbUfa0tmbEmYJKGd7EsCPgnjOOzRYiAEkLltPginQUUOJGMAkMcLh08ULzwDUMIprgWPyWk0pQxADsekxtNAax9oPCwA1Orxa7SEWYJT6WsOR/l4tD0OOQj1LfGfdk75ypMt8jCag6XfgxzzmMG4Agabc3h2cwnLu3t44YXn0buwgaIZTJru+FuOZQAeV8RZO6aAKWAKnB8FOv7ReH4caSM1BUwBU+BJKtB5ANgAVVUjLyYZgH/8zTv44j//K27e2UM+XMbD0YMDuV0G4AEwqyanA5+VDEAfFDtpAMgBFAeC3B5fBpOEGDGYppX3gZdUyHPSc00CulB/obFwwCoz4SQo436IHXLBAZ0PLlL71K8GAAne8e88Bnjb/LoDdLJ9CahCdmnt8jjh4FAuH/bFCPdDDND5+pfz0efb0NxwbRAAJE2kv1x9ukcxwm3i/pcQNQSHj2teyEOCOPh198ZFjYVsFnujGrMXF3FtaxlLOzt48cUXUWyuIq8NAB6XL6wdU8AUMAVMgW4pYACwW/600ZgCpoAp8EQU6DoArBt3skcGd8KHO/H34f07+OLn/wm/+cM9jItZ7NbbaNx+f3XdHgKSZ5nbNrA9OaRuakcEk/wQg1f8fqysD0ykGDJN21r2mbzGD1HgwIADKQlctN81MBQrJ8eiAcYUTXgZ2aYEM/L32CEPvv5llpq0PQYuZXaehDqyfd6ehIUhG7ldEmZJQCQz0yRc5llqHBYSyNL8IDPQONx0P2v3eTtcB6kJleN28ZjjMemLixgAjMWfpqlWJzUeNPu51uT7EFiMQcfYmGL3uZYcAFK/7prL/HTf89wdvtRD0RtifnUOl1bnsVZm+MgLzyNfWkDmjgluBx3r9WzftwzAs+0/s94UMAVMgaehQMc/Gp+GpNanKWAKmALdV6DzANDhPAf13Mb41R6yrMY/furz+MVvP8BuNsQ430VTVahG4xYAllneZv25l9WqmUDB0FcqcDssAExtX4KB47CZ2pRwQoNG1J8cZ4r9ElhpIEcCNAlWQv1IcOUDQxwIURlaosrbkLCNay3hSkiPELAiW0gbakfuY8eXaGsQ0AeWfH2n+EvGloTGEgTyMfja1wCcBJBaTNMS6cM8qV2fWoYk96GMMy1GZOxr8SHjwqc/j03eVwxch8YvYyAEG2MgMkVnPp81GM0B4CDP8LAC5pZWsDA7wMbCABtLs3jx+RvIZmaAzPYATNHcypgCpoApYAqcPwUMAJ4/n9uITQFTwBQ4sgJdB4CO3zVu9a9bBlztIqvH+NxnPo9f/Pp91L0F7GU7LQCsx9UBAKyzyWEFNVx2SljiaYDJYSDgYds/LgBIGYCaHZQBFhpXyh5jhwGA2vhiEJD3Q3AlBIBcGc3+EACkdjUQKGEeh3whiHiwX5pLTHUH07il6W1mK9pMKvelLRENwarYGKS+IQAl/c/HTvpqYw8BLp820q6jAEDZhwbptAxQHyTTYCHNEbI7BIhDMSDbjgFE2Z/vd6nnYQEgh7Uc1ss5R3OKMgD7eYbdJsfcwhIWZodYny+xujDEn3zkI8hmZoGsNzGx4285lgF45D9lrAFTwBQwBc6dAh3/aDx3/rQBmwKmgCnwRBToOgAEGjQu08ctJ6xGwGgX//iPX8RP334XxcwK7o/vO3qCpqrbZb8FsoMMwBQAGHOSBCf85ThWt33vTVyCPE3ZadvUXuIlXPJBwGkAIAdb1GcoG9CnH7dFZnPJezGQ4tMqNQuQt+/TURsHb18DgFQnlgHI973TAJPsWwN9Et6RnyQs0sYnxy/jVAI833yZJouN9xEbvxYPGmDl/U8DAEOAjUOzVBAnAWJs3vvG75s70wJALQa4Tfz0airLMwD7bh/ArIeZuTkszg2xOpNjea6Pl156CbkBwJSPCCtjCpgCpoApcE4VMAB4Th1vwzYFTAFT4CgKdB4ANjVqt6w3A/J6DOzt4suvfBk//PEvUQyXcGd0H5nLqKr29wBsAMoAdHViGYCp2vvAXyqMSymXUiYGDLTx+DLXJMDQIGAMAHJo5AOAoXH57vGMKWqXj4P3JTVJ1ZEgqFbeB0YkhNOAm/QBB4ASvnF9NXjjAzoxiEU2kI81P4UAli/O5DzQMvh8MHka+EVtuPZD4PNpAsDQs8MHpjX4GorXpw0AHaCWc3Gy99/kv17ZQ1b00RsMsDw/wOoww8JMH3/253+OYuiWAFsGYOpnjJUzBUwBU8AUOF8KGAA8X/620ZoCpoApcCwKdB4A1hXqvGgBYOYO+hjt4rVvfQuvf++HqPMh7tV7LQBsQV/tDgoBqskxIO0S4PyY1p75oEbMib56/KWa2kgFV6nlZLu+7DA+BmnvYQEgQa/UjKTYmDjI4nArBDEJ8IWgqVZfs1kDTbJd31g1ACh9My3oSwWA1I+0gcCSBJC8XTfmWIZYSCsfHE2JCarLARivx7PRZDxwOBzbA1KLfa2f2DyX9zX7KB4lvNbapvqxk499/abaG/MvnfLM4a3zzQEA7A2Ql30URY7VhRmszuaYG5b493/xH4BeH1luADDVF1bOFDAFTAFT4HwpYADwfPnbRmsKmAKmwLEo0H0AWKPJJxmAddWgbEb48Q9/iK+/+hoejhvcrSrkbqmtAIDtS7bLGjwmAChhTwxYaVBPZk9xQBWCVDJQUvvWbODXtCwl2TYBFF+w+gASAQIfwAnp44MyPIuNwxTfOH1wg7fPAWAsm48DMQ54ONDRsup8AFADbDImfLpLUOcrp8Uc78O3BJnai4FG2mNSs4f8xeER75t0S41n2Q7NGQnTebmj7gEYi6EYuPWNTdbToKMGCmNapcBVLVa0eUCgT5svtAdgUQ5Q9PrtNgwby7NYmy8xNyjw7//DX6LJe8jyyR6Xx/gYPpbPzeNuxPYAPG5FrT1TwBQwBbqvgAHA7vvYRmgKmAKmwLErcB4AINp9poB6XKOf1/jN22/jK199FXe3d/HB3ghFlrUAsP2vbtoMQAOA++/dnj0IJTTxgaIUAEggiwMdggfTAEACOhIAcqgRW8UrhGEAACAASURBVDIbAmhaNiY/RESDK74MLA0ASqBKush91Ph4qH2ZYUjjiAEkeT/2uw/++HTTABoHb9z3sm0ObCUklRllKQ9GDSRyuCqhJYdaGmDT7JU6HBUAyliWNmpQmWslD7k5KQAo7ZRzhf/O9wDM8j6KXg/VaISLa/NYX+hjtl/gz//TfwZQtie4t18df8sxAJgyg62MKWAKmAKmwGOftyaHKWAKmAKmgCkwrQJdB4BN0x7lMTkIZFyhV2T4zS/fwSuvfBkP98a4uTua7AFYu1Luf+xEVbdUbYpDOKbR/jCghYAIr6udYkt2+F72teu+jDAN4HAww095JbDjA250n+sUAnIxWKHpHasjQRlloElwI22VmXnUTgywaHuwcXjK2+EA0AdQQplfmh4SKvr87ItdLeZIKw2oSbsdAOYnFJOuvF0CVlr2mfSnLOvzixyPK6f5gmcwanU0wCZhl9SDx44EtNp4qD0fZIzFNJ938pRoOaZQW4fN/pN6UB+kHX9euJ/dnHNLg1vtqwz5YICqGWNjcYitxQFWF+bx0T//C9TloN2Sof0yADjNx4uVNQVMAVPAFDgHCnT8o/EceNCGaAqYAqbAU1Cg6wDQHehRVzXKPG8BYF4U+M07v8IrX/oSdvf2cHOvaq8TSGhfWqv6sd9Pwi0aAJRwisACf6HmP7v7JwUAZT8SHHGIJaEOB0NyD0Af+PSBEW0PQU2nmI982hIAIq05vJFj1GCKD5podSWM4+1xSCaBiQREvrFIEMPjw+cvPm5fthpBG81erV1ph4R2PKORIBHPWuPQTQNWPL5iAJAAr9OXNObwkd+X/tWAnOyPL2HWYJ8PANK4YnsUxuDfY8+tfcg5zb5/McBJmoTApfQ311ebl27OEQDMxkA2M0SV11ieLXFhvo9nNjdx/SN/gmowg6Leb6HjbzmWARh7gtt9U8AUMAVMgQ/9HWqSmAKmgClgCpgC0ypwngBgNRqj6JW4+Yf38NWvfAU3b97E+3vVAfA7gE31ZAkwh0HT6hoqr73Uc+jDoYz2cs3tmhYA+oCCD/BpIIvDQZ4ByMfg0+84ACCHEqlZSzGQwjUPQScJRHzQbNp4eVoAMASAJATWAFkMkkrAxdukeJGgzQcAZV8pGYMaYOTj0DIU6b6W4ajNRw1IEpiT84DHlvtZy0rkdWKn+HIA6Gwj0EnPiGniPjSXDgsAeT0+LgcA20zApgCGAzQlsDLbw8ZMgeuXLuHKRz6K2h0QYgBw2keJlTcFTAFTwBQ4Jwp0/N/GzokXbZimgClgCjxhBboOACdnezTtUt7x3gi9fg8P7t7HN199FW//4hd4f1Q/BgBbYMAyAI/bHb4X8mkBIL3gpwLAGAjwAUBt/L6X+ljmjwZUfZBJA4ixMaRA1xDI8EHLUJZfCoRKiSGeAcd18mmtwTgJpwgIhfzl26MvtX0NAHIgxjPgpB0Shrk+YxmVMbtC8apl9GmHkEwDAHnMyPYlnNPiPwbdqqoKho/MSJRxFIu9EADW4klqI9vnzwD+M7fLXadDQHoo0Qz6KAZFCwBXihovPncdF268gMqdDmwAMOZCu28KmAKmgClwThUwAHhOHW/DNgVMAVPgKAp0HQC2EKRpkOUZRg4A9noY7+7hjde/gzff+D7eG08AoPuipYnu9xBYO6zeIYAVA4AhUBaCiqGXeH4vFQD6AJr24q8BHVl/GgCoAZRUX3B9ObRKySA8CgCUgEZqLgGaLJ8KAH06yD0afX72jZEDMg67ZLxyMCQz4vjcopjw2SGXr/qgLPUXy5CjmJE6SnDHdScopgFDqbNmn7tGdsWWwEvd5fyIAcAYkIvF93ECQPkPANrcJp0PAGDWQ9PvoT/Tx8pMibl6B3/+0ktYu3Yd46KH0gBg6iPOypkCpoApYAqcMwUMAJ4zh9twTQFTwBQ4DgXOAwBEAzQ5MBpXKPIcWVXjJz/433jtm9/C70fj4B6Ax6FxCNBJqCJf6LW6oUyqVOAXyoTT4I5vDBKcEOwh8BIDHNMCwMNCQF8/IdBLYzsqAJQQSmZDhSBODAD6ABmHcNyfMt54OS3WtUNSNC01wBaCyrxf1wffi0/CuZDPUwCgVl+De3xcBPFiGZJyjz8CnD4AOM3zxNkTA4AarIxBQfmMiMVATD8Z3zLe5POE/N0uAc5K1GWJ2bkZrMwU6O/cw3/8v/4Ci1euYpSX6BkAnCZkrKwpYAqYAqbAOVLAAOA5crYN1RQwBUyB41Kg8wDQwT+3n1+RoWpP+61RNhl+/Ytf4ptf+zp+tf0Qbm9ADoIoI9AHvabRPgXgyRdogggh8MEzx1IAI9ksy8oMNA1WhbK9eHscoFCdkwCAvrGE/JICMGV9Djd944iNTwO8PgCogZsYANQAFI8fzZ++a9OMRWol/c3HyONYizcJAAl6ybiTdTUwK6/5AKlPa96H0zZ0SrVrQwPINHb33WW68a9YRp6c+zHA6ezjJ/9y+11f2iE6WpzLmNH8q42D5gj5SvpM3ndtSABYFQUW5mexMiyAex/gv/7nv8TsxUvYK3roGwCc5uPGypoCpoApYAqcIwUMAJ4jZ9tQTQFTwBQ4LgXOAwBsX6LL3CUCthk1PeR4/3e/x6tf/Tf8/M7ddm9AfggD6skBIDz76bB6+4CbBBDaizMHJ6H+QwDQB4ioPS3DKZTBQxlHBAx8p/SGbOJj4dAwBEpS2/PppIE0Die41jI7bdoMQN6WizcOR0g3gkQ+QKOBK+1aDACG4ioG1FIAuDwEhsc1B6h0XbZJkIzm2ng8Psh6c2UlQCP96LvWHo8BH0CToEz6iJ4HWgakjBWfjhqACwHAUFaiL64JAJK92rhiz46jZADyOURbKMj+pLYEAN31Mu+hynMsLsxhdVBgfPuP+B///b9i5sJF7OQlhs3+603H33LsFODDfsJaPVPAFDAFzq8CHf9oPL+OtZGbAqaAKXCSCnQdALaHgNSTPQDdu2Q9GqNXlLjz3vv4xte+jp/evIWH2w+Bpm73CnTwL8smWTXuO1psePivFIjigyMalOLXQvWoXAwAavbFoCVXQwISXyaQ1o+WHcfb5rDxqADwsB6UAI23o2XyyfIOaGlthKCitJWXlXBW+leDUVw70pTa0eCP7E+LOXdNyxikvjhA07SXNtHvDphyGO9Oi9XmAWlPgJCPg9uVAgB9sUEAT2rkA5spIE3Gjw9garBXiwu5dJrPGc3O0DzwxaTWDl2jLEltr0MamwSDBHbd9V5WYC/LsLSyiNVejuqDP+J//t//DeXWBQOAh31oWT1TwBQwBUyBc6GAAcBz4WYbpClgCpgCx6vAeQCAVQv1XEZfhmpvjLJXYvv2bXzz1W/gJ7+/iTt3bqPIsxY81FWFoui3WUhZ5pbv0Rq0w+k+DQAMwT0flAm95Lu+Y4eZkH0xwCZhFwd9dC+UDcT7kbBGyxySgMqnfkzfGODk4/JpLDXSYBMHc/xnBwB9AM0H0STwIhtdu1wrd50vl9VAmdTNpxcfuw/sheAi973rs51LYgkt2aLFHG/btUUQ0AE+CVB5vMUAoG9cGnjT/C+BnfRZKDaobEhzrT6PydASZD73Y3Hsg3uxpxpvV4slF390oAf53X2nLD/nR36fbKZrM3mJnTzD4uoEAGa3buJ//j//DVjbxF5R2hLgmIPsvilgCpgCpsC5VcAA4Ll1vQ3cFDAFTIHDK9B1AOiUGVcNGkxeRFHVyIscu/fu4fXXXscPf/0ubt++BfchWo1rjKsxyqLXAoiy7KOuJwDnsF8xQBUDNBK6cMhD2T4heKe9+MegGLdJngLLwZ/MNuKAx3f6Ke+b4MJJAkDfEmWylcOkkC80YCQBDy+jwTIthjTYJstRGa499Z2yRxyV5e1OC4Q0gOubE1rbfAw8hnnMSJ9QuRAA1ABZqH+f3hJ0afNO0y8FqB7m2cHnhuY/GXsnCQC1/mncMgOQZ6TSs4PPbx7D7vps2ce4zLG4vIDFMsPg4QP89//xX4HFZezlJfqUgN3xtxxbAnyYWWJ1TAFTwBQ43wp0/KPxfDvXRm8KmAKmwEkp0HkA2B4CAoybSaZKtr8ceO/BA/zgrbfww7d/jZsf3ITLEhyNaozH1WTvvxYAlmiao2UAxvwmAYLvd192Gs8C0gCWBC8+e3wgQ9sDjb/E82w4DmzoZx/4IXjo7p8kAIzpy6FTzFeh+xogdNckQOX+cvdjS7Q5fJEgjN/zAb0QHHb1YwBRA3RanJEtEgDR7yHQGQKnFEeyTwJeKYDdB8d421oc+8BbSpykAtbQ/Iy1wWPppABgSAOKXz5/uf8p/nkM8Wvu55l+H1mvh8WFWcxmDZbKBv/pv/wXYGYOo7xAzwBgSrhZGVPAFDAFTIFzqIABwHPodBuyKWAKmAJHVeA8AECn0biukOU58gbtfoDjnR38/Gc/w1s/+Sn+8N572B3XGI2bNlvQfaDW4zHK0u0B+GS+eIYV71HLRJLZWDHI4wM2/OU+BQBKGOQDWDF7uP2UQaSBOoKEIQ/EAJAGTjV9+TVfHQ3W8P41YDOByI+WtBK04RlU2hhi4FbGRQrA4gCR96/pG8vY88UoASBaAkpLlEMAUAIi6QsNrkow5YuDFPgXglwhCEfxH7JPi4/YNT5+CWinHaf2/DjME83nPx7PXGuKNfePLjyWKC7IhuGwh17Zx8LsLPrNCFvLc/iLv/yPQG8WFXIcnKHc8bccywA8TFRaHVPAFDAFzrcCHf9oPN/OtdGbAqaAKXBSCnQeALoEvmxy+i+KHDmydj/Aphrj97/9HV5/4w385vd/wPbuGKMqcyuE2zLVeA9l8eQ+WiUA9EEFFwfTAMAYSJJQLwQLed9UzncKLEEVPg5tjGcBAE6bXcc1JABCcETLAJT+JO0oO5LrrsFJ3nbMn/w+t4VDMN6H75RosklmoR0mA1DazEGlBJsyPnn8cZtkPR+81XzLr4UAINfMB2R5Bii3ncYYygDlQE3WlTr4QOdxAMBQ/MsY0sZIfqExU8ag+30wU2JYDrA4mEGBEa5e3sBL/+e/Q5MNgKxo/zGm/Xpyj+KT+qgNtmsA8KnIbp2aAqaAKXCmFej4R+OZ9o0ZbwqYAqbAqVWg8wCwcjvS7y91zDNHz9osQGQN7t2+jdde+zZ+8avf4vaDHeyNM9RZjjLLUY13UbqTg9364Sf0pWVoUdca+KEMOV9WkC+DTivva0PCGQ08kN30ncMXDpA0GEiQS/Yv2/K5IGa3rJdSPgaFCGjw7zH7fHHEM6i4rwnoyOXRdJ3rI2GXBK1aDLlrHDDS7/y7+9kHAENgyQcpeduhmOXxxE8E5uOg+iEA6AN508RAyG+hxwLViwHAUPsc6mnzg/d/UgDQB2BjzxAeHxz4cQjorvdnCsyWQ6wOZ9Erajz3/BVcfeF5VOMMRdl/NMSOv+UYAHxCH7LWjSlgCpgCHVKg4x+NHfKUDcUUMAVMgVOkwHkBgO4YkMxl9qHZXwYM7O3s4M03vouf/OyX+MPte3g4gruLMs9Rj3fRyzJUJ7wHIA8FDj400CZhXAoAPOopwNI+zS7+Ui8hljylVY7hSQNA2b/2uwY9JKiJARkJ3XzQyQcA+VJaCft4HQI/ErpRHb6EVLMhBrg10EdtS2jIr9MpwLQEWoJF3yNQwmQJAMleDQDSfOCaSIDp8yPXhsM0CdlSx6EBQG67BNxc5xjMczZIX8bqxPzs84dPC24DH5c8dIfmN53mTLHr4sJdKwbAfDmDjbkFzPRzvPDSc1i9eAF7uzX6/aEBwFP0t4KZYgqYAqaAKXC6FDAAeLr8YdaYAqaAKXAmFOg8AOSbyDdAnTXImqZdBlxXFd7++U/x1g9/gj/evIM723vYG1Uo8hzj0R4GZYEKk0NA2kRAlg3oPnQdUGyO8dNXwg/3O+2hFgNxWrARENGAgSzP4Q2HVzHQxUGH7MfdIwAowQkHHrxv3h+3X45fAyDTaJQ6Ll8GlKYfXfPBPs1HEgByeCXjgTTUoIwGALkfeT9c7/F4csq11F3aKtv3xRv5jMCdlkEYezDycYcAJ9dBgkoZl1o7vnkhxxoDgj6/hvzt09xnZ0gzPk+krRrADflWzqFpAKCrKzNWqf8iy9vT1+mrKMv2kCUUGdbmF7C5uIC5YYkXX3oew6UljCvXVtluxzAJ0FjUnO37lgF4tv1n1psCpoAp8DQU6PhH49OQ1Po0BUwBU6D7CnQeAH7IhY+f6nv7/ffwve+/hV/9+l3cub+Dnd1xe2CIe/EtewVc5qD7aqFA/Wg5cHuYiDvF9YifvhoIc9foRXo0Gk3efx2x3P+aBjDJOhookaCJQ69UUEblJEjk12MQQ47TV94HK3l5OU6fZj77QuAvpg+3j8Abt43Xp/sclPGMKtJEtunAsNa21My1SzCO+5nKEWCO+flgDohYlACT2iVwFANQcgwSVPqAKLeH9ynHL+EY1YvZxeeNBhpl/74ycomyBhe1uPeBPG2s3HcyYzJlnBrko1jh9obmL49ZHqvuHwAcZHa7+TngR0uis7JAv99HnvdxYX0F60tzWJzr44WP3EDWd/v/5ajhtmswANj9v0JshKaAKWAKmAKHUeCIryCH6dLqmAKmgClgCpx1BToPAOUWftkjAOheWqvRHn70o5/gO999E9sP9zCuM9zb3m4z19y7Z5Y1j/YBPAEAqAELDgBTM7RCcRiCXBK4SFCVAoY4LJEwIxVcpoJC2ZcP/oQgqc8mDZZIGBcCgzR2PpYYACRARMA3BIi4fRqY0a5xAMbti41Di0sZGxq4SoFEWoz57HRlOcAknWiJMV9yGoJVGuRybYcgqrun7eHHbaWfNVBJtkt4y+dc7BCQWLzzWJZgmdtPYw21JyGerKP5VsYrxQT5xX13z7A8y9Are5M9JTPAZQA6ADgczuHixipWFmaxsTaPCxcvAmWBunZngJQ4eFx3/C3HMgDP+l9SZr8pYAqYAk9egY5/ND55Qa1HU8AUMAXOgwLnDQA2cKeCPPpyiXW//fVv8a1vfwe3b93DqAHu3L2PZn//PwcAD75OEAByEMEBoJahFYJbMmZluz6IwyEFldHgSAwIpoA8zf6UehrEkODocd9ODnFJgYGyjAR/mm68bdmPb4wSvPkAoC9zy2cn95kvBnwgSgM9EuxodV0ZvsdjCkCSkI7DMG4HjZNnMLqfCQA6qOTmhm+Juc9fIW1kHQ7QOKjj0I8AIc+8I63cd2djCADG5ncoDgm2cbjJbZP7f/oAsYwdDSr6PgulffzZ5eq47RSqum41KHsTAOheWFw24KDfx9LiMrY2VrC8MI/LF9YwOz8LFAVGozHKfh8ZpVh3/C3HAOB5+GvLxmgKmAKmwPEq0PGPxuMVy1ozBUwBU8AUmChgADDDvTt38eMf/X/4+c/fxt3729je2cWD3REyt0dVw/ZIYwDQLWlzX0ddAux7+SZooAGAaQEggQIt5iV4i7XtA4C+eqnXDwMAQ+PiY512TNwnGhiVPgvpGgMnHIBxeKPZLGEZh58c7vh+5qex8qw6bTwSAMrDHag+HfIhDxsh3fh1n24aICPfOsDH9xMkOxw4a5eWFsWBxBrgap9x+3t3avel/lSeoBoHkDLeJCCUANSNS4NwvJzUR86DGIj2geKYf0m02NzwaSrnCGnDY8xd6+VuH9UGWZ6j7JfIsrzdg9VlA84OhljfWMXG2iqWF+dx6cIm8iJzm/9hd3cXg+Hw0QO24285BgDtLzJTwBQwBUyBaRXo+EfjtHJYeVPAFDAFTIEUBQwAugM/Rrj5x/fx3de/h1//9nfYqWrcvv8QveEMmnqvlbGFFCwZ0O0B6L5OCgDKF3T+oh57aed+55lpsp7vXqh9eU+CIV/MxUCgDwDKzDoJkTRdJLRI0UvTJuQDaYc2bgJ0vrZD8EkDNJq/poFelEHHIZdvHBIAapDOlWmXyjdsmfz+XOFLdWM2+gCgs40y7A7m4P5emA5wPYkMQA5lyQauGV8i/P+3957tbSTZlu5KD0cripKqqk+fnjN958P9k/MD506fNuW6jKpUspSXSMKku8/akQEGQ5kJgLIkN+pRkQQyw6wIJJEv1967TTM3B6DV6X0BoAs0u7Szfbl7r2sdut4fq+Cfu+fZhg//+FwShCjJ9JIIIf+gwjUFMMqG2B5PcOerA+zt7mF3Z4K9vT0EjP0NAxRFLo7B5QX2it/lKABc59OKHqMKqAKqgCpw7nevyqEKqAKqgCqgCmyqwHUDgGdJpZz8XzWQz+b49h//wvc//hsv3p7gzZQOwARlMVuGkC4rUvIm9gMDQH/d7M23BWwXBYAutFgHcvmQwx+X38YquLZq3D74WwdStoGJrrm1ja8Litjn+9r3j7GAqO991wcALeRy2/VBUl/bfQ6xtvlYYGTPa3PodcFM93m/X3fMvtOwCzLyeeui8+e/DsT14XAfsPIhpTumPgDmA0D7/ujTvWv/8HnfKeke67fZNy53Pm7lXUJRFzq6+7NtX/lFSlxdfH379oULAN3j0jBCFQYIkojxwLLeWZxgf3sXB7t7uPPVDUwmE+zu7iBNE0jNJTo2pVq7xYVaBXjT3+t6vCqgCqgCqsDVV+CK/23s6i+gzlAVUAVUgc+hwJUHgO+Ier4KMG+AwzBipQE8f/wE//jnt/j59z8wLUNMFzmKfCotyA0uAvkq0OISAcA2CLgO5GqDW+sAQB8GuUvQdb4PAn1oZMFVF3Drg5vu/P3t4Ido9kGuPpi4yi3VBh0txHGBmevc6oOLvsOrTT8LZSx4coGODwA3WdcugGp1tmtlAV+bpu76ugDLzsuOz47ZL8Zh5+YCtT7w5o6lTYe+a68PD911adPdHbu799oAoL/P3bG5Orrjd/MN8nu3ui6rhptrWrhWeLSf29D20wc4Xa3cP1C0uYEJAOsoFABIJyAfk8EQd27ewte3bmP/xhij0QiTrYlwvzAAqrJCFAWoixJBaFyDTcaFz/Er8pP0qQ7ATyKzdqIKqAKqwJVSQAHglVpOnYwqoAqoAp9GgesHAM+XBa7KHGHEXH9AOc/x693f8I9vv8fRi9eYLxY4nc+WC2EdgDWqJQx00gJ+0AXrcwO5AKbLJeQPZp3juiCc21ZXO+s87zuK3P76+rbntUE+C4bc811g0wcG+wCbC2a64JoLZVYtvt9XmxvLX1f+vMqh52tj27Dtd4WodkEqC6zaAFAXFGrbqy7c9CGX7YNffQeaPy7+bAGhv659mto+3WP6IO2q19qKgNh5tO0xf319sGnPaVsfV882COjm97Owz86TDkAXmrbtS7fNtirj7r5edd0I6O4LQqnyK8fSuYcANS+oNQv6xgjjSCr6lgwJjkLs727jT3fu4M7Nm9jeGUs14CzLxPzHm5m64przK4uHNDker/hdjgLAVVdQfV0VUAVUAVXgnc/2KokqoAqoAqqAKrCpAtcPAHoK1SXtfUBt7jCPj0/w73//hO++/xGvX7/C20VTNZj2lIYdEgDy+6quEFmHyqbCr3m87why4Unf9+s6eFxQ0vb9Ox82mhxsXc/3AYMuqOkCCf98H/K4gIvtuVVo3XYscGl7zgcsLvDwNXAdgm0gsA8c+evjHtu3Pv6YXa19SOiHe9q5uLCsbau5oK1vXm5/bWO26+ODSI7LutN8fd3+2hx8fp9de8p9b7h9dEFff63WAYi23T4AaPVt2wv+fvX3lw8o/XWze8HV2V0HHxD7Y/CvH/5a2yrEa16O5LBze7CpzEwAKFqB0O7smChOTf7UMEYUJ9jemuD24T7u3LyB7fEIOzs74mCM4rNiLksSuMmgLvmxCgAv+QLq8FUBVUAV+AwKXPG/jX0GRbVLVUAVUAWugQLXHgA2ThUpFCr2E+DVy5f457/+he+++w4nBfNWMSytlKID9oacN9Z0z8Tujesn2C9tsOYiYMoHEe6N/UrXTwsEbBuDL0cbjOgCFBa8tAFBF3LZIhT+fCxI6QsvZdt+aGnXEq7SZJ3z2uCMf56r4zp9dsFMH9Z1gcpNQHHXsV1j8AtgtK3lKoDqQz5XL/e1Nrhn94n7te8t2qdRm559Y+vaj23P+3Pyx+sCYT+H4CoA2Le/+Noqh2mbXu4e5fvv3XU1xVvoDkzSzDgSwwjj8RiHh4f46tYN7G1vIY1CbG9vI2SIsHNNoQNQfr5GdzYKAD/BL0/tQhVQBVSBK6bANfo1ecVWTqejCqgCqsBnVOC6A0AJ4WXOeQat8Ua1gYD37t3F3//7v/Hg6Snmiznm8zlKJ973DB41DsFPtIZdQMwHcKvAig8i+PM5Z4919Igm7R8x2o5vc191Hcfn2xx2rpSuQ8oFIS7gs8Ck73XfQWXHZPOW+c4rq9+6VY4vuvx9rjG7x2zb7rH2ex+g+tDLH/8qh1hbX/5z7nq25ZBzj29zKLpjXAU5PzcA9HX291Hb+6hr/7ra23m7f1RwdWvr1+rWBz7Xfd9fdL/61xnXgXuWyzIUqCdVp6MQSZJgNBqK2+/WzQMcHuxjazIRAMjw33Ogj0Zre825Rnc2CgAvuiP1PFVAFVAFrq8C1+jX5PVdZJ25KqAKqAIfWgEFgKboZBSa5PN0+sVJjNn0GPfv3cM/vv8dR0+f4tXrVwCYyypEWVZyk8ob26oqPvSSbNRem2PMhWbrNNYG6CwQbIMWPuBw4WEfAHQBnT2uCwB2uc18YOf+3AYA7XNtANA/3odn/NkCDve1TQDWKv37ACDPdQFeGwB0tff74vFd57eNqw3GtfXpHucCrLbzbYhp2zrYsXdBwK494IKyvr3uvuYDXttnG2B04VvbXudzbiEOfw3c+fS5Cnmer5+/T+343PH2Qb51AOCq97Q/Z38d3PdNEkfL62HEUF7mUw1CSasQBiH4I8N+9/d2sLu7i/2dHeztbEvl3zgOz29Dm2JBAeCqy4a+rgqoAqqAKqAKXCejvK62KqAKqAKqUbNdXgAAIABJREFUwIdS4LoDQDEAVrxfNcnry6Jo8lFVmE+nuPfgKb797jv88uuvKIoKcZqiKGuT3yyJ5fjP/XDhykXH0gUB/fZ8WOM7gtoAoAt6+hxfLuSw/boQh99fFAC60Mhtu00vFxZ9bAC4alzrwKQ+gLYK6rnwalVfbUDOB1g+gOqqMuuvQRu8XWed3PXrAoZ9QK/tnHUAII/xK0i3vYe6QmxtH74DsA1autq44HGdte3a36u07Xrdv9ZkcYSiYOERIEwSAYC8khIC8r2zvT3EzvYEB3sEfzvY2d7GZDxCNsjketv5uGa2BnUAXvQ3l56nCqgCqsD1VeCa/aq8vgutM1cFVAFV4EMqcN0BION/CQCNW8r+Kg1Q8ecAyIsC//r2W/z97//E85cvUZY1ioo1LpnfKkFdnq8q7K/NOo6cTdezzcHj35j3OaO6+vNh3qrj2uDRKgDot7mJ+8udo4V0q3IAuvCEffvarQJAbojjOrCpbf27oKkP//ocb13r2QdU2+DiOmvadUwfALRg1q1Q2wUUXdedu+dcALyOS63LEenuyy6Yt2ofuuDS3Tf+GLsg3CqY7QNAF7j51wy3jz7nob+/V11X2tyPfbrYcbh5NZMAKKsKYRgjiBNJpCrXxizFcDjC7Vv7mIyH2N+eYG9rjPFkgmwwMLk3ba6/dzpdNfKr97oCwKu3pjojVUAVUAU+tgIKAD+2wtq+KqAKqAJXUAEFgEL/UFeByXUXBgIE86JCkoYIUOH582f49e7v+P3efRw9fYa3p6coWYGWFYCr/l+/HxoAdsGBNgC4znbtgomrzvVhYRc8dKGRD0X4muuw6wJsFlR0AUALPtpcZO65Psjh8W052NqAzyo9NoFmq6BnGwxaB/S1jcHfL237sW3t+sCoD6Rc3X2Hmu/YXAdeW7jrr50/vw8NAN39aedhAbMdk7/H7JjWGYsPD22bfXurbU/7hUDa3jcX3a+rAKD7HpTvy0JgXpIOBADSHc3ntxjqu7ePmwfb2J4Msb81wXiYIk1ihLEJE6ZrsHdf28JMH2oyX3A7CgC/4MXRoakCqoAq8IUqoADwC10YHZYqoAqoAl+yAgoAK7M8dfNrNDAAkK6WKCYALFEWOU6PT/HsxQv8/sd9/PLbPRy9eIk8LxEGidzEhrwZbvwvUlQkMHevTesfbAu8LwDsA5JdEM8dvH/D3naOe0yXk4vH8LWuIhsugGoDgBbQxIQJLY9V4NWCDN/p5cOUi4I3Hwy57biarQJ0XXrb9m0Yap+bywdNVnvbRhcAXMch5q5NWz+uM1DeZoTtUnL7XfjTBrvadFul2UX3g7tm/hi79rF9vg0Auvp1vSesJl2h0m1FXFxA+sEuLF5DZ7AykJR+zOdnrm9m3UKm+WOlX4b+MtyX1X55vatrbO9s4eatA0zGE2ylMW7s7UoOwDiJEBjqx+SWcnzvzYsCwI+1vNquKqAKqAKqwBVQQAHgFVhEnYIqoAqoAp9aAQWA/YoXxQK8VSXgK6sSL168xHc//ozvf/oVR89fIo5SuSFm4BuLiETLwg38uUQd8ZmP/3Dhifu9D7T6RrIK5rVBm7b2ulxS7vnrwEa/bTf0kMBE8jDG8TsuojZY0+U8WwUKV62c6+rqA0/++thj3Sq5FgZ1waa29lcVUZFQyyZfndXfBYA+XHXHsA4A7NKnDXK2wTI7Fn8cFnKtAoBt0NGOyQedbWvdB+asFm57/ny7wJ89twsgu/vGnYML/Oz+9vtwAeCH2L9dunCMVR0Kr4sFAJo0CQIADQlEEMUIgwhhnIibNs0ifPX1Ldy6dYOlUrCXjLC7t4etnW1xV4OV1Nlg4FT7XfUmuwavqwPwGiyyTlEVUAVUgQ+sgALADyyoNqcKqAKqwHVQQAFgs8p+Kr/mt+psPkMaxwhZJriu5Cb3+YtX+OHHn/HTr7/i9etjGv4E9rE6cFDTMcPqlgYYBsu8gh93N7nA5aKutXUAoAvxfEDivtblcvP76HIAumpZQMFjXUcZAYkfQtw2dx9wdI3tIivkQ6a+NtrGxjm4YLPPIdfWdpebzodgbcf5oNGHUhfRwz+nDbD5/bqwz4LSdQGgX2TDfx+4r/cBwC6Q1rV37DzboOYmUM491u4DO3eOnZXGfeDnntNVZGTdtXMBrLtn7DqIR4/Mji+GQBwly2sac/hFmSnmkWUptiZb2NsZYzIZYDRIpMrvV4dfYTgcIs5SacdUCzEXV/7BRK6r+qCmeh+n+0AVUAVUAVVgIwX0F8dGcunBqoAqoAqoAgJwGLN13R9dCrAISFkijiLUhH/FArFUuQQePniIn37+CT//fBen0xkWixwIxP+HvGJZYVbBTFBX+SdTd12A1zWgNrcVj+1zMfXBtbZ+LgIAfTAh+7YJJfXb8+fQBkguCkg3XciufnxHlw8A3fmugknWOeevkwv8fKjoQkv3uI8BANs0+1QA0O4TO4ZVWrpj7TvWh5r+sW3n9gHGJWyjo64JjbcOV7cITdt7jX+QeJ+HCwBt+3Y/8rWY4+F/TJEQBoji5KwSdwUkg4G4cHe2Jvj6zi0p9pHPjoG6wN7uDg6/+g9EhHzkW/Y629yxSBGQT/QHkvfR6FOcqwDwU6isfagCqoAqcLUUUAB4tdZTZ6MKqAKqwCdRQAEgaVKH1KxwaSLdpGJlvpgjS+iAAY5fv8KDhw/x6OFjPH5yhKOnzzFflEAYoagZOmecgOEHzwLYvy186LTqZxc29QG7PhDonucDuTaXmQ88+mbUBbh8uNMFArscYh/7zdXnMuwDgHZeVqNNHF59wNGFO+7c3RBiXxNX+1V6rQvX2iCWC3M3dQC2OfC69upFxtinAcfatj6bAEB/zdrcfi6Qc+fb1f+qtTr/fjUh4m1rwPazBt5VkvSPF8MIURgiCiPEYYQoTXB4eBM7kzGyOMAojRGHNcajAfZu3EA63DLAkOf6Of2uUY6/VWuiAHCVQvq6KqAKqAKqgK+AAkDdE6qAKqAKqAIbK6AAcA0A2KgqIafMgYUKxWyKk5MTFGWJZ8+eS5Xg336/jzfHJ6hD5qWLlu7BjRflA53Q5uhbFwh2gcF1znfhl62ya6EMX2sDGn1TdqGQDxtdB5sPfnxA8jGdfz4o6gOhmwDAdRxefl8+HG2DO1bHdaHYOlvSn9c657gONBcMu2P292IfYGsDjOvOdRW4a9s/q/Sz82sbA891qyRb15+7l/g9XYCuE5B7YlW/62jPY8IwXrZl+3X3U0JXYhwBUWgKntdAEkUYphkGaYqt7S3cvLHPlzE7eYut8RB3bh9Kzr8kG6CoAgnzXbZZs4mm/IfeuSyXSQHgujtWj1MFVAFVQBVYfi5SKVQBVUAVUAVUgU0VUADYKNaRA7AWBx/D4EziesmHVTPXX4m6qhBEIfJFLsVB/vXd9/j1199xfDpFVdUoygq1hAV/vMcql9YqCLgKirW9vs459hgXVPjOv1XtWJBlz7M/W3Cyztj8IhvuSqzSbp1VawNOLkBZBZUMhDkDJBZ88flNHF5dWrrt+X1ZPdeZ5zrHdLnx+s59XwDont82H1eXPmjW9VofUFxHv7b+u/ryAaDd94R/FhQS/hVF0VlJeZ11co8hALR7bXlD0YQhy34JIgRJJFV7mQOQoG+UptgZDDEaDHBzb09SI9RBja2tEQ4PD7Czt48oSSXHX9nsbamSbl2ADP1tCoFsOt6rerwCwKu6sjovVUAVUAU+ngL6d7SPp622rAqoAqrAlVVAAeCqpS0EALK+L9NgBQIAeQNbmYT2TGZPEIgAz54/xy+//IZf7/6Gp0+fSV7AMkxWdfBer68CFB8DALrAoKt/26+tQutO0gVk60BAC0J8OGahiN+G70RzAaLryPqYALANgPoL7Tqu3OPt+NcBgO4cumCX66bryjfowqx11qQNFtk2NnGnvS8A9CGcD5xdzT8GAOwLoW5bb3+8tgiMW63Zn4MFgDyWANCGHbt7+aIXEeYpte/ntvdZnAxRhwFqmgDjAIMkxs5ogP3RGOMsQ7goUJQL7B3s46v//BMmWxPUAvtilKz4G/GPJ+YPJxYC8tJpOr3oqK/eeQoAr96a6oxUAVVAFfjYCuiv0Y+tsLavCqgCqsAVVEAB4KpFJegDaib+cx5yW0sAGFTmhrxiYBtwfHKKxw8e4scff8Qf9+9jNq9Q8MY9DOXGuJB74hAxw4SZK7BqkviTLBIjBqYd86gFOJ5/nP91vwoAvnN2U2hA7r97Ck+6kK5NIfu6C0Da2mOBANcZ5kO3tirA6wAoHtNVQbjPlSeqenVv/P7cn1fl4PPns0q3rt3WBQzXhWk+CPTdeF2w0QePLiz1tepaF3+M6465q30fWq9qr8152DYPF5zZ/d+1vnYMfgi2v76uw9QfhwtwXdDprsXynd6xJ9115ffs79z5hGwdD7mSrCguGyQp6rpAWLOitnlP1YhQkfghRDwem6K9dYVhHOJge4LtYYq4rFDlC0xGKbZ3d3H4zVcY7+417y1aBQ0AZMoEAdDiJjTXLr1heXfBFACu+j2sr6sCqoAqoAr03xGoPqqAKqAKqAKqwBoKKABcQ6SeQ+o6N6GaTTXOMIpQFQXu3/sDd+/exS///gUv3rzBHAGS0RAlIpQ5/YQRgiAU5yArDNe1U81zSf0YeOzc4NOCuOHtcxcMa4M5Pnjpg4Q+AGwDLuybANCCHtfZ1ta2D1dch5N7rttXl+vN9mmP7TuurV+75Ay3XPVog37+XFe10ae1nUtbGwQ2FgrZNnyo557nr7vrPPPP588uIFsHAPbp3DZ+F8q16dgFRm1bPlhzn7drbx2QbX19SABo9XLX3gfEdiyuE9O6+uyxXSHh9lxXx6i5HviuQXuM5O3reFCfKE5RgyHFvI7VktIgjDNUQYYaIbLhAMMkwTAKsZMkmGQxgiJHlc+lGMhf/9+/YHv/JtLxRIBhWVaI4gx1CJRlLVWE5aHUr/cSoABwnSukHqMKqAKqgCpw7jOdyqEKqAKqgCqgCmyqgALATRU7f3xdFVLtVx5NNU3eWC/mc0xPp/jXP/+B3377DUfPXkgFzTBOUdZAXtbIixxRmEpIsZsYf5kri66g0AeAXv8rbqz73HA+0OkDMGZ6Te4uxz3oOqB84MLjfZeeD+T6oKALAP1Vahtr20q6UMXOwYeJ5z5MWZdS83VVEY42TWw/m+wsdz5tMKfLBbcJAGwDeAwvtQDRdZZ1ueq6NLbPbwoAu8BVW3ttfa8CgO5atGnYNk+3n7ZzXADtOwB9GNs1Zvu8q33Xe8Edgz9euon9/bYcX1O9fDmG5loR8hxJaRpggBhhEiMPKkyLBSqG+Q6GCONIwo334hT729sYDwcIiwKL2RSoSxwe3MDtP32D/cN9ROnA5EmlQ7GsEcWJpEvgY/m3DAWAvZcDBYCbXC31WFVAFVAFVAH5HasyqAKqgCqgCqgCmyqgAHBTxfzjmzyApUlsZYPc7C/l129f4NmTI9z/7Q/88ft9PHv+QsKBo0GGHDVmsxK8ITf5sczNPG/Mz1qyCbPkNv+dwfY5fHyQ4cIZFzi1PW/PbXNg+bDKBSJ+nz4gcwEgv/dzqHVByS4A1ta324ZfBMS6qOwxbYDSn0PfDukLge4ac1t7Xe66TRxwsneaEG8fFHW1TwAo4MYJLbXj891r7vPu/uiCeJvM/513VRMS27c32/Za175tA5NtYM2fY9/+l3ekM067t/x27fN+9Wt/L/rnd83dPc5WB25bM9kLToiw/97jz1kZCsBbhCGmTEeQBBiPU6QxYd4ct5BhkKUoiwJlkWNrexu3v7mDm3duY3t/HxVC1A3tYxix1PdtCnyY61jz0LuU3l80CgDf9/ewnq8KqAKqwPVTQH+1Xr811xmrAqqAKvDeCigAfG8JxfXCUFGGxIUsk8lHafJeVWGOoCgxe3uC+3fv4bvvvsf9J0+wYO7AOEbJXIDinpE0W1I9mPYZqc4ZBogasGjgn/23vN1HtSLHV9fsfAfduqCF7bUBQPd5t08fkHWBx67zVznKfADogy4fMPqwqiuP4Lq7ossBaOHQuhDsQwBAVwsfLvnzcQGoCwDtOvhuNBcwuW2xnfcBgG2AbZXrrm1t7HyXvKl5X3RVgfaPt+vlz3PV/nPH4kNX92d+z71mIaAFrrYIiNXRVgLu29dtANAFv+7rSXhWhbwNAAqki1IgyRAlGbI0xCCqkQY54nqBYc6qwyXKqsLB4SH+8r/+H9y4cwtRmoK4r0aCinMLpEiwXMvs3PhcYPvXu5TeS4oCwHWvuHqcKqAKqAKqwPKzjkqhCqgCqoAqoApsqoACwE0VO388kRzzXrEICOGfTXQvQI/OKuQImBcLIfL5AkdHR7h/7x5+vf87Hh09QR4y4b5he3XAvICR5N4CE/EDSJapAV0AKKWI5SRz7MUefe65LiDlAxYfBnWNpK0vHus7mPrO9+EMf+6bA1//2ADQjsH96o5zFQDsAm2+zuu0sy4A9GGvBYBun58aALJvH6D5e2sTGGfb80PU11mbNqDZN7a2tXFdf3Ysfm4/W9XXfd4Px257v7nwkukHqEsolTqkWof8EYHFhfg1iQwAJJiT/REG4jjmV4F/w0RcfFmSYXswQcY8gIsZkjrHMCYcrDAaTrCzu4vb33yD3cNDKWZU8eoUs22T49MUCjEjKAtz0WJmBF7PmgFc7CJ1Tc5SAHhNFlqnqQqoAqrAB1RA/7b2AcXUplQBVUAVuC4KKAB8v5U2AbqmWq/rhlo6mxq6JzfGzKFHJDib4eH9+/jp55+kUMh0PsdsnqMOYiTMv5VkkiNwkZeIeYPtFAUxLsBKqg/LjT2z7fc8fIeWf2iX8893CMosW3IAdnXtA0Qf1FloYouEdLXjgqg2ALSpg89vrw10djnaVul8kZ3UVpm2D0Ct6sN11LnrJXulxS3K56zrzB7jtmH17XK32SIidlybQrq2+axyAJ4DYB0OWNtGX4g2++4qAmLH5c7Pdda5427boxaqWv3aHHpu/74T0q7dKkDM6Nu295YdqwF/PIbuQ4LCCFFEaNiAw60BoqpCFoQYBSGiokBQldgaDrG7s43db25hZ2cXo+EIcZIgygaS67RkfkEWEWH7Qv+cDAWmoLnZbzZrgd6l9F+n7V+OVr3B9XVVQBVQBVQBVaBRQH+16lZQBVQBVUAV2FgBBYAbS3buBMl65SS8Nzfs5qZbioJUocTG8Ua9ZKXfukISBijmOV6/eIEnv93Fg/sP8Mtv9/Dy7TGiwQjpaCJuwAVD75CcD/0V8Gf/sUbIagAo9+ZNrrK22XZBQB7rAyAfDHbBGrcfN/TQPm/PSxLO7+zht9fl4HIBjd+m+3ObK46vG9fUu9r5/a9yQq4CNOueb8fUtRv71s+e0waZ2kCu30dXFWF3TJ8SAPr7oQ9wdQHgLseevx5tRV7cY2yORBf++Wvh7gH3/eLCXfu8C1vtPP1Ky13Qvg3A22IbS+DX5IC0mjF01+51zoX/4jgSECiuwSQEg3mTfAFMjxEWFXb29vAf//VXHN75GsPDfSSs5F1WqMsSsVQN5hXIOJDpVz6Dl0L9nJ8lI6CZpt6l9P6iUQfg+/0e1rNVAVVAFbiOCuiv1uu46jpnVUAVUAXeUwEFgO8noMn013GPK9CNSfIBcjq5Za4ZDmzy/IE35/MZnj19it9/+Q3//uknPHj4GLOiRDoYIMxS1NkYZV2hZGifDeWra0bmIWTuwKJEHZjw4yAK5NiiLJl8C1Eco6orU1KExzchektAxvG4efq9CrhdjrE2MOSq6AMbX2H3dd8htRxbAyzbcgi6gGQdiGfH2wb3/DluCgDZdh8EbXPE9fX5vg4610nmA6MuiNg2Zx9sdkEv3wHow7u2d9cqKNoHAF2w587PX+OuuXYBwC7IyOfdAin2ODdXnx2HBW3uGvgOTxe2yphr40I071MDpVkLaAn0oliuHwzplW8Y9N9ANgI8uu9YVbwqeYVgIj4L90Jx6LFAB68L/BfHAbIoxDCMkPHKVAH17C2qqkBRLOQasn9wgD//11/x9Z//gvH2rhQqIiaX/H7sl30xtQGvQbzmyFWpeYgdUWYlT4guCgDX+gWjAHAtmfQgVUAVUAVUAUcBBYC6HVQBVUAVUAU2VkAB4MaSbXaCV7j3XdhSC8QrTmZ4cv8Bvvv2W/xy91e8fPsGs2KB0fYewjSVf1UYgum1qrxCVIeIpYBIjaJcoA4qxEkEVgVmTkLeekdxgqIq5KY9qhsA2LBHTqKrgrDr2GtzuPUBHPdcH+TYtvxqqPYcF+a5jisLd9raXgWTuhx67lj6wNi6IcZd4NDCyjbo54Iiq9WHBoB9gK5vI6/jOOT5tv0ux11bH6vWrGtcLvjtG9+6Y7eQyt1f9jk3F9+yqAWrd0cEbCHoHOQ/Oxd3b7owkcfYvWzbdsdHKO/+bM6VTH4iQ8ViQHINEbwnr0m0KHP1mYFLDlHxHTOHKKs6808MDNPlHxuCGHEayb8oqiXH36iskOY5gkWJtJgiyBKEkzEmNw9x5z//jNtf/wlZOjDjaqoInwOkesex2e+ANY5WALiGSHqIKqAKqAKqwDkF9NexbghVQBVQBVSBjRVQALixZJud4AFAFzrI90GFoGIOwQD1bI43Jyd4cvQE333/Hf7v3/8bJ89fYTyZYLy9g3Q8Rh3GyCve3AfiKkSYoCbkQ4VYEvsDEmlcEhCEhvw5zj9TmbgJIg6BtDibjnUzys2+JPGyYOHsI4YPb7p+tsCgyx3nnudDFPccF+D5ANAFQn3QyAIeV/s+SOSCufcFgC5obAsD9QGaq5vvcFtn47ljv8j5to91Idq6APCi0K9rzn3Q1j1n1Tz8/eWDZxfeuRDMfd721waobYhxFwQ0UM8U5rD7k+9DAX1heOYvlrdjE7Iu70shh4jirAGIPCeUSuTy3mX6gbrGKImRpLE8XyymKGYzRHWFYRQhjWIc3tzH7s0b2L9zG8OdXWTjEdJsYK5HlWnDvn+Wa2gvB02uv3X2pR7Tr4ACQN0hqoAqoAqoApsqoABwU8X0eFVAFVAFVAHe5LUgKhXmgynQoa69sc5RIKarqA5QzReomFg/jiQs+Lsff8AP/+f/w8mbY7x5/UZC/YaTCbKtbdRpgoX4hFIEjO+tGM9H8mfyAoaSnp9hgMsywgYwMPK4AXsEgVnxbgirC+R4bBusc6GHr5UPSt4BCM4Jbs60PkjktumOb9U6nXMuNWGJrlutrc+++a4LpGwbNoSZ8/QBIMfxvkU0ugCsD6g2BXCrwJnVYRUAXNXvqn7azu9av7a21gWF/rq6INAdgw8E2/aDe7xdf3fMFvQZssaQXlOVl29O277dL6HU22UuUYbdNvn1CPqbIh4IU8krWlel4EH+EYA5RmPutyDAIK7MtSUvsDg9leO2dndwePsWdm/s4fD21xhtjzGcjIGY4cYmbJfORF5w3Pe/zMu921AAuOrys/brCgDXlkoPVAVUAVVAFWgUUACoW0EVUAVUAVVgYwUUAG4s2cVO6ACBc5QmtI833sLxKiRJzDg/zGZzHD36A8cvXuHB3Xv47adf8PjJEeZVhXQ0REK3zmDHwIOgQlFVEvaHIEIYpQjCCHk5NxWKm8xctqCw3OC35K/z3XiSWcyptOp/3+XCc51orjPKPZ6wgVWAfdeVCwxXwbh1HHo+wHHn3QXQ7BhWLbbrsnPdUr624vJqio74RTdcSNU21r4xrAsAbRurgJw9bhWYs8etAoCrcjSuqsLbBnt9AHgRyNc3P7d9C2nterq5//y5dQHILmAte8e+EaUDtyiN+VgfMvuncDcG+5vKvQH3UZMHsCgDRDT6gikB+JXpAXghKeWaklfHCEsgDWJsjcY4vHULt//8J+zdvoXBZIxkMDZFivj3gybMOGK/NBgy30DMn5w/ArjuP3lh1TtEX19HAQWA66ikx6gCqoAqoAq4CuivYN0PqoAqoAqoAhsroABwY8kufkILBJxVhQFDDOcLAsnfxyqdvOFfLBao4hIDhv2eTPH43kP8+9vv8cvPv+DR48d4e3yC8dYe0kGG4dYIyXiIMgywKCsUpAZhhIKAkQCQzsAm8T+jgvmPzy0sEXRu8l1gZ6p9mkcbyOgCgPZ4C8h8J54FKm6V1XMfapaFDs5X6nUhiwWI/nnuz36FVftaa2ijCzrWXGUf+rW1b+fqQ1H/WFdje84qwOlDJ7ePLrfaOhDwYwBAf+3sHPuk9gGw76RrO7cNqLb17Z7bNV+3CrWFf3ZPu+7VtrV05+e+p9xjg4hhtpUYeE0REMFvAsWrqkbKvJ5EcwL17PuwKcgRBMiSAXj5CKXieIm6WKCYz1Hkc1RFiXgcYWc8we2DW/jm629w55tvMNnbRTDIMGcOQzqFQ+P4IwDkNUiQH39mkSK3Urbv/pMNu+YbRQ/rVUABoG4QVUAVUAVUgU0V0F/Bmyqmx6sCqoAqoApoCPDn2AMOCFyUJglfWZUYZBnKohQgyPC9oihQJ7w5D1AyaX8doDid4dmTI/z72x/w808/4/jtGzx/+QIn81NMdrexe/MQ2XCMomabwIJgwK302xQDkaqePEZe88mkCTUU41/zUpeLyQ9hdR1xVlr/XBdStRWpcI9fVcTCBWRtY7Q52HwAaYHPKsC2CpatAoC+Q87VxId1wlMa8Gnh3arxrQsAbdvu176t/6EBYBu4W6ePLv3fx/XX5dRr08MHh3Zd2oC2C/xsWy5AbHV3Rk2RkMq850IW9glYxMOE5idZZqoQl7n8kYA8LolDyd/H1AEV/0hQlFjkc8znM5QFY/pLyfnHVAJf/+d/4M7tr/Cff/4zbuzvIxuOIHXBgwB5zdyhLGrSQL8lmTTFRuRhLw3+XUbX85/jenoF+lQAeAUWUaegCqgCqsAnVkAB4CcWXLtTBVQBVeAqKKAOwM+0is0NNG/uGbZLUJXIPsdiAAAgAElEQVTxZr8oETGmr7HWSCL+EMgJA3mjHkaS3W/6+i1ev3yFl8+P8I+//V/87b//hrdv32IwGmMy2sFgOMZgOEKQDiSPVxECJf/Zwh5NDwlDC6VggM0FaL63AIChhb4Ly4VYbQCwDzZ1gUQfTLWBn65x9IHGNgDYB/V8OLQugPPb9MFgF6jzHZStkGiDLepDRQugvjQAuI6Tj2Pu0n9dALiu63AVjHTdlP5+c5fHb8cCcX9dl87UyFQSDgP67ggBI/NPwFwoAJ+ATvL6RQEiyRNQoOYfDqoai9evBBAWZSlOwTRLMdmeYGd3R4oH/Y//8b+wt38De/u7iCTc3hQIkkrC9q8A4gbm/2whEvNtb4o/BYAbvCtXH6oAcLVGeoQqoAqoAqrAeQUUAOqOUAVUAVVAFdhYAQWAG0v2YU5wAGAowM886AB0AaBU/ogCU7yDFXybUGFJHSYuvwpPH93Hr7/cxb3f7uL+vT/w9OERZtOphO9NbmyLiyibTBANBigJGhhmSIdhyQrEocBHcTSFBgYKkIjMx4ogN5VAOSaG61YMM6wqgRIGKjVj53jkOVtLmK+ayqRtH1eWILB50QWD7veug8ptxzqw2kJ8/fPtee7zfc4936HYt+BuO33wzgd9tk0bAi1qNdrb792vXWPogqJ2XHZtXQ3aIGwbuNpko3ed74fJvk8/64Bbt305XoiXmYmpnHtW9EZy3nl5Gd01MOc3KtR8/5n3hoCx5lN3Tbpuf24ssxWLcjQn0rUrfTPMVpy9TNdZS369gKH6aYkgTFGzmjeMqy+sKsR1iSwOMeV7D0BKRx+AfDbFyemxuP3YS1bViJOkSQMwwY2DA9z++isc3DzAcDjA/s4NAX8hEwRyHBJqbNy/8o2J/TU68b1qXb/OHwpa94ECwE3eHiuPVQC4UiI9QBVQBVQBVaD1E7XKogqoAqqAKqAKbKCAAsANxPoch66o0ZwTGhEEFiWmp8d4+vgJfv/5J/z4w3d4cP8B3p4+x3Q2QzoY4caNW5hs7Uni/yTJUAch5hWkeIhgisCEItsCA4RrMWIJRSYATOIIRZGjLksBhAbChZK7TODCkixY4MImfQBo4UkDThpN26CUCYk870C0wK8PBrUBxK6lW+U0XHfJ/fH3heaKVk3xbQJA97EuIPPH3eVA9ItsWHBqv7aFuLrjWxWCvcqJ54JPH7q2QdEuB52rkQ89XXeeDwCFbzmFzt9x8kU23x7z8FXnIKxo5MTPSzGOBgDKeLiFKwJB6aTZ2KU48+qGsEVIxOFbcCCEgEGAGEBU1YjKGou4BMIMJZ8NMwzSGGGVIymnGMYhFiiRT2eoZjlQFJjP55gvcpb7RTIcYGswwdbONnZu7GPv4AZu3rqFm4cHGI1GJrR3VY13tQ+s+xb/qMcpAPyo8mrjqoAqoApcSQX0V/iVXFadlCqgCqgCH1cBBYAfV9/3bn3FDfyCzsBKMvYLpGMo3/T4LZ48eYznz57iyd27+P6HH/DgwSPQrVSTWoQx9nb3sX/jAGGWIkwilFWNPC8MxAtDKUpAJ1MYZgIACT4icQUa66ELkAQCNm4rC1gE3vG5lk8nffDO1ytJkmUIsm27zXXXBpdckNXllLP9bTKmtnbXAZK2LztWfl2nkmzfGPucjO44/TY2AYD+uIV9OZWhuyAgj2ur8uvC0nWAZxvcbHuubRzE00tPalPo4pwjkEBPQuBZdKOpstFM2MA+pwhOA/0s8BZ9Ax5Ro6abVvJrVggZNk/0zaI+VSIOXgLAHAaux1Eoxju+yULm64sShEGIOE6RJjHKfI7F9ETQ+Xz+FuU8R50Xcg5dutlohL3DA+zf2Mdoso+d/T3s3djHeDLGYDREmiYGQtId6BbxaLsY6d3De1+iP0QDCgA/hIrahiqgCqgC10sB/RV+vdZbZ6sKqAKqwAdRQAHgB5Hx4zWyBgBsuISE50qYIgyEqPnTmykePnqEx48f49H9B/jhu+/x+2+/i5MojhPs3NjBZGuCdEBwMJAcgkGcSM5Bwoa8TgwcEYdTEwIpjiqTm4xViwkA6WRbFhQmkGx8gYGQDuchTPDsI0tblWEXMFkHoO8kswDLh1NdTjz/efvzOyGjF1zJLgeeP06BRo0jzQ03dZ8/J5cD2lxd7DFdjsiuPvqcim1OulU5ENt0dMdvczDa51w91nEAti2Hv2buXFetp+8GdKtQtwHAkoUymjWwu9Z+JeaTQhpNqDBDe1mwh/n87B4vqxBhmqBiHs8yF8CeJDFiwsWywjDksRWqfIa6XEg4/vR0huPTqVQDzpIKgyTFaDCUIkFJmmJrbwdf//k/cPurOxhM9pEOM6RZJlJxDhyX+G45niZUv2tb8z2uj8+vgALAz78GOgJVQBVQBS6bAvob/LKtmI5XFVAFVIEvQAEFgF/AIrzHEMSz1AAlQjrJayahiqGE8ybMHFYHqKoCs5MTPLh/H7/fvYtv//VP/PjDj5gevxZ4F8YJhuMJtrZ3pYpwmg0wmoyxQAS68MqyRlGVgu74leAvjqPGIWVwB//Pfo3riuGTZBhnrqol+HM+sdBl6EIpH1AJ0PDCgC0IWxWeuo4rbxUwamujzf3W5YjrGoMLrfqW3z+/CzS6cNCHXO5rfee3AUAf2K3aqr4Lry8E2Wzd84C4y03YB/n6tWz/eGzPcfdQW98VTJVu2d8WBNrK2MbEhzCMpNAOgV7VhMXXdP/xPRKF4sgjiKOTlqW5ExbzoMO2LJHPF0CVI5+9QbE4EbBesupPNMBwtI3xOMOYjr+9Pezt7mGyvYXx9hZ2b+xiNJkgTDIB9RwauXvF9ukmJNjzwp/b1k4B4Kod/WleVwD4aXTWXlQBVUAVuEoKKAC8Squpc1EFVAFV4BMpoADwEwn9sbopmNW/CbUVV1FpihREBgBWAuRY0rNExNDeuka5mOPoyWP88cc9PPr1Vzx69Aj37j/Ei5evcHLK4iExJpMtCSkcbe1ge2dHwhNZMCFNUyyKArMFHYQxIoYPlyWKojIhw0GMkG5AcUGRQVgAaCCF/1hlQLIAynea2ee7AI4PEt1+V0E/e2wXvOt73odR6wLAPljpAjxfP99FuGqeba47F8S5ENDVwXcy9oX99r3W50BsA4J2DBcFgHVLDkrT5rIyiPnJA5FnOpZn3zbuVZsWUEJ+q1gAIN91eVmgjgKEcSzvP4LyBAR+EZIwRF0UKGcLVLM5ivkcxSLH6XyONI0QRwXiJJDCHUk2wmC8je3tGzj86msMBgNs7/DnMUbjEZI0Q5jw/U0waQD6sl4JawYRvpsYfgRejsl33oB69/CxrswbtasAcCO59GBVQBVQBVSB5o+TKoQqoAqoAqqAKrCRAgoAN5LryztYKEBTvZMgowGArCzM3IAFU/5JJd5acpKxgi/9efJ6WSA/neHoyRGOjp7i0aPHuHv3V7x49gKvXr/G06dPUeWF5BpLsyGy4QAHBzcFQBR1hcFgiHnBaqSQYsWsSFyTjoSEgKFxRhUGoHQBrqSpgNwFeCS0uCXfnH3Or6LrQqu+fv3j2haWffghtn1g0W3DgjR37C58awNObW4/e1wfSFwFGV0d/DH4YNUHgBYw8jg3HLjPdbcOYF1nzFbPNkeju359cJD7snetJVy9GwDSqScB7zTU2cq/rJZtG62Y04+FXGqURY4wqMUxy9R7UjyHYHC+QLFYoLT/mNOPOTuDEKOtLaRZimQYYTAZYWd3B8PhCKPRGNvjbXzzX3+V0N90kKLpxhh+Jfen1AKRhwmlt07cxpqoAPDLu153jEgB4KVZKh2oKqAKqAJfjAL6N7wvZil0IKqAKqAKXB4FFABenrVqG6kpUnD2EUCATQPcGA7IED8CA4nGlTjBStxJfKbIC8n3RycSK/zmiwWOHh9hNpvi5fMX+PZf/8KDX34WkPjoyRO8fP0a29t7GG9NkGQZdnZ2gaSWCsPJIAPCCHlZoahqcR4SzlV54wB0PqW4OQAT79OLD8Z8B6ALc+xrfTDKz2HXBtlcXf3X2wDgKrfeKheg+7oPCHthVfNiGxB1IV8bMHMdfC7k2wQAdrXRB9D89n2tfS3bQoI/JgBk2K6vudtfWhHhSbFfAYDLr411NUeBQRLzbYA6XyDM54jLEtV8gcV0CkQZ5rOZwHGGAtMxKxG+SYJsMMDBZA/RIEM8GWKLVXxvH2J7PMIoTTBMUiSjsThtJaLXvpGlwMhy1GcAcBmibK4BrZbby325u7KjVwB4ZZdWJ6YKqAKqwEdTQAHgR5NWG1YFVAFV4OoqoADwcq9tHwAUMEMXkKEBy2qnAsUCoCxK1FLxt0Ycm5xh+aJAksZi6Xv69AjTly9wcnqCn3/+BT/88COePjnCm+O3mE3n4ggbbY0RJwm2dnYwHI+lvcFwKEVFirKUggh11eQNFAoZSZVhQkK+nsWsLsw8hSaHWhRGpoCJVDbmuE0ONj7oKrSONIGLDcw0VZAbENoULLGViaPQVHgVeBIaF5uBTiZAOUDctG4rG5sf6dCSfIodIaRLZ56zfZaArMm9Zqoon308s+6784DQWLgEitoCKecKpbD4SuOgdNPl2XBUW1DEZF00ORmd485XsTVjcZ+zB3dBNoKrJYSVXHPWBte0Y/lZR5/iTnUebk5AthU5laJlnRpHnp1z4Vj4rAPPBVsS6nrOwUe9HCAeVJJrT2rYyN4zQJyiyl4ozlkEpS2uPMfJcHnZjwyxFZ7G/RlKeC0L7rCbpK4lz9/i9BRv37xBlS+QsI0ix2KxQDjaRpZl5j2RZRhNhhhtb2E4GiGMIxxs7WAwnmC8u43xNv9tIY0j2ZWBJNE8D/e5tueh6Vml7eVMmj8CKAC8PNd2BYCXZ610pKqAKqAKfCkKKAD8UlZCx6EKqAKqwCVSQAHgJVqs9xmqUxBAAELzqaF0cp+1hpvWBsDNTqd48ewZjo6O8PzpMzx++BDPnj3Dy6OXePjwIYqykBBhAqPRcIjdG/sC9nZ39qXaMJ1TTFeIOEGYMYS4xmyeI6/nyLJUIGGVl0ijVKAh44oFu9RzAVYEMgIKG1jGMEv2WRPwkO3xn8DDAKWtQkxwEzIsuQGAkiuNzzUAkNHKMFWObVVjAXYBjyfkMTkNpc8GKtm27FeGcVqgxlBrW1RBAJKMuQF8Td+u+870e/7jW5u7UMbswb2l+9HJZefCv/OQ7yzl3XIL2W5rE6LtO+/scbmALqNba0XgMz67bNptyxTFMP/4PDVx9xlz49k5W82s3uyPANDOhXuI0+VXy/jisxSTzSRNxWqbezJmMZzS9BlGMVicg8zQAMEAkQBBe06zzs5zXH62AcJs5vSjC3A+x/z0BHVVIptz34U4nU7xdnqKMImlKq/kweT+v30bWTZYanDz5gH+8pe/YHd3R/Ti3meOP/6zgNtA+wa26qf797nqXZpzFQBemqXSgaoCqoAq8MUooB8Rvpil0IGoAqqAKnB5FFAAeHnW6r1G2gEAzwIgzyCQC6FylMadJ7kDYSBcWeHt6zd4+eIFjl+8wS8//ohHjx/j5OREAOGb12+kIAhzoA0HY3E7sXhBNmQewREGoxGCmA6+GsfVTAqL8Ps8LxCFiQGA0leMIp8J2DPOPwNoCHSscy0KTPYzgjgDCAOUTUESAUlxcub4awCUhSt0c7FRC6bYPgGgpFRcOt3OAJ4FU+dgWROaKUCpGZ9EagpArGUO9rwzXW3eOQ4wd8CZv8Js6N0ciKavM7BmziK0NF/l/7bGRaOb4FRr3muOE1OknNcAUg8Esg/CNOtMbKsYW7sOOtddaPsPG5jFchV0VTZ9WcdjxJIVDZB+xwEoAJj7zzRmVr3xvNpPvaUBeQZOGnAr7QSm36geyJ4Q8Ni4+qzKMoaBTfJnFvDMxWmgIOYEfRVm0yny2Vz8oHVZSL4/7rlZztDeFFEcS0gvITiLgAyGA3HFHt48lH3JMN7RaISbhzdx8+AmBsNMHIJxxCIiDUR2HZ4WOuun+/e67F2WkxUAXpaV0nGqAqqAKvDlKKAfEb6ctdCRqAKqgCpwaRRQAHhplur9BtoBAJeFDd6BD6a7uYQTGueWhB/ChG0SWpRFgbgOMT1+i+PjYxy/OcbzZ88xPTkVd6BUGX74CK9evcJ0OkM2SCUUMo4jgYJb2xPUDTiRaqWsWEy3IIC8KATGVLUJESbUYbVh93sptlCXApYEsjHEswl15lcCProObdgvIyolbFjcgqG8XqJoHGAEnAb+LY+Xoinm49W7wK3BbksAaAS0TjcD4RhCmi6fd81+Ng9ihfnZuvphtPLzmUPOtuk66NwiKPZ12+ASttnccI6L0R4b1AaA+m3bNpZArGP3MRTW7c8/LKA103n4Y6K+rkPQn0Mou8GuwVl0s4WpjBBemhkFLjJkmesQSujuPEjEFSrwsaCbkeHukay97Odq2iyk9CxFa/I8N4U7WLX3+LW0M1sssMhzAbrcd9lgiMlojGKUIYkTgYCT8VggNyHy1mSCm4eHuH1wQ0KAh4TfWbbcvwSCi0UuYFAAu4Ba4061cPT93vB69mVSQAHgZVotHasqoAqoAl+GAgoAv4x10FGoAqqAKnCpFFAAeKmW6+KD9QCfpSZnecO8pptPFbO8QByyoq/JGyiFRYilGLpZQ6oBy/dNvsGqKJCEEabTKZ4ePcOLF8/w293fBQYu5jO8ffsGjx89wOn0FKPREHEZI8nooIqQDIcYb20jzhKTfY/OqdFYDGAMpZWcas1Y+D2BChChqEqUhIDipAoawBcjiWLki5lMrMEq8r2M1kT6ogrPx7AaJxmLLBjnn1Q1bh4uDFuGBEuetndDaO3rYWAAYNejakJwz32II8GyFr7GyWbBouvWc8Nyu3L4GVecv/hmNNJmw+/cdt2x2rDfrjZq20BHGHEbAHTb9wGr1dL2x2IyriNVdJI0hybXYZAkkjuScJjPRVzXZm9SwzxmGDdhn3EGRgGrYTP/ZYEizxFOZ5IjkK5SVsUmJGRuTPNcKXtf9lkUIYoTZOMx0jRDlGQStpvsDKUKMCv17u3t4eDGAbIsQRon4vjb3R43YM8ASVMpm2DYuE+rxkG5BMxOzsiLv9n1zMumgALAy7ZiOl5VQBVQBT6/AgoAP/8a6AhUAVVAFbh0CigAvHRL9mEH7LrOGlB0LgQ4L5bQzf+gwcOLGBIqabCZKZlhwjBNzGYUhzg5PhHwxyrDr16+wG+//ozHjx+Lw+r44QuBhS9evcTpbIooSRGnCeLEhFSGw5Ecx5xpEtIZxRgOB5jN5xI+mWRbyOtK/rG6aklHGyEloWEYImYorg07tXnspBhyZY6TuhAOZBL4dlbsoo2dufpI8kEvR6ALCsOAJSGa0NWWxmigs+35X6Xd0BThsA+/iMYSRLbkcjTnnOXcc52DSwBYnYUOn4d8pk+pHN2TI/CdXIPLUGTTu1SvdaqSWOejBXimXq3JhWh0M+dZIFl4ORgjp5iN6SAUKM0NR1iZxCwhExiAV5RI6lMBeQR+kmOwzFHmBWbzKfJFjrAOl6HJzCCZ0JGapuLyi8MIydaWPBcmCSbbO7hxeBODwRiFgDxgd38k7r7hYIDJZIyd7R0kibwpjBsxoou0yScZRQakOyHXsmltkRersy30oZ/sP+y17gtuTQHgF7w4OjRVQBVQBb5QBfRjwhe6MDosVUAVUAW+ZAUUAH7Jq/MJxrYCABKcSEEDAWNncMYU0g1QNoDHOgAlrLYJyTVhwiZsV46va3Fdzaan4uYjkHl99BynJyd48vgxnj59JnkE+W+xmEt45MNHj/D8+XNs7+wsc7jdPDiQvum8Go53GcSLKg7EDcYwYIF/tXm9yEup6ipGvibEkoUgOEZxYlUMZzY5Bw14asJNJRyYOPMMoNljXCBXwxbJIES04OosHyBDUW1uvjbAJlL51X/dKsBNwQvbp1Q8NlNpwo1l1M3Y3/3eVJKVM7zNZJ4vW0J4XRDphte6DSxBnltxtwVwBrWp3Oxqd87NyByODqB1w4ElN6N1bzYViAkAbciszIogzroBJfmiCfXNi4WAvmRh9lpRlCbXXmXcghQwSVLUaSLrTwcqXXyDAUN1U6lszRx/kxv7TcjvADcObuLWnVtIkxR5UWIxz7E9STHZ2jL5JxuHLMdDqEwAaOGehJ47hVTONDnzpi6haAMz31myT3A50C4+jwIKAD+P7tqrKqAKqAKXWQEFgJd59XTsqoAqoAp8JgUUAH4m4b+0bjtChAUAEpC5oYnL8FSG21oqSNOTCQcmQ5OiIQSApVO9lyG3hCKOA6qiY6uusZjNMZ/NkM/nOD0+wWI+lSqqj+7dx+8//SztPn/+DI8fP5HQyjxfYD6fI41jFEGNKgoRshgDwQ3DNqNE/i0YghuFCFiNl2PjPMIAlURghogLmzfQwDumOuQjCk1xBgQmR+A5+OUUiyiLhcAeVnCVCrUEUA2kM/DHnNnVxjKE1gFp1hMngKs2RUx8p58Pyuz43gkFDsyayL8mrJljtBV3SxZ58R7nHYzncwTKmJzxMEdj22PpNqzjXsAXRGdjse26YcdRXTQeQRPyywWi448OP1mvxcy8zu/zXAAzASDBLd2LVZQI5CTsGwzHMlTCO+6TyWQLW9tj2d8MQx+OhhiNxlLAI05TWdMbuzsYDDIJ+2V16/F40KwzBCqSNjP/n0DMpXMRcq6MqzzL7Wc2wpkj0lZ2PueKbMS0kPSc2/RLu2boeD6YAgoAP5iU2pAqoAqoAtdGAQWA12apdaKqgCqgCnw4BRQAfjgtr3JL7VnkyD/OAKDrWDLFGEyeMws+lnkHq6aoCDGNhGwaf5r8I0QrSyk8IoVBqhqvnz4Tx97rN2/EDcjXp8cnOD09xezVS7x8/RrH01MBj6fTqQC4YTbA8du3OC0D3LlzG8+ePxeXVjrIkKUZclZxpUOwSsThZfIHmkIi1i1IEFUt5sbdRZgpbjPCnci4Azm3hQmRlpBiW622MtCTz6WxmT/DkPnPFqgwLIj+QT5n8g2ydesSY1ucc1w3RUSWIhqNGpIEuhnP88nzbkCGONuwYToqpegECK8K+RcEhYTMCq5qiitLDr1Gj7Iqli62JetziooUxXk42WCwZWXlKk7NspvSyAgJJI0dVNY2TAjJKrBaC/cSX+N/FlIiP5XxBgypJfgjdCsM/KMOJasM83hxX1YyBcI3hpHT1YdsLHMejycC/BjOyzMYSs7cfl/fPpSxML8fAeCYOf4GmZzDtRjRDcgiNLJAxtHHeRh3aGPFtODPDQVf7mnv47kHAPtcfrYwyFW+rujcmm1kY+1VEFVAFVAFVAFVYE0FFACuKZQepgqoAqqAKnCmgAJA3Q2fVYEusrgclAFnBR1WJl2aya/G0N6yRHE6xasXDCM+RRDHePPypcA9Fmi4f/8+Hj1+jL/+z7/ih+++x3w2xcnbYykOUjYVXecI5Vg6A9lPlCbyPWEfwR5zvaXMRRhHWOQFWHWW7jACvrKuEVfG/ccwU3GwNfCKkLEoCwO16AaTsOOmIEfjphTXWmEKqvBBGChOPQJHQrqqRIwmhJZAtQFMfJXBsQSdNQkaH7aSb6ObhZFhFAjokwIZLGTBtptqyHyOc2bRlpB0r2CbpoiGBaIVHYJSmdZATLrp+JUkU/RhCLTMuYRUBJb5GihIIBfWzKzXjK8ibKSuBI5m/JyjgMCCx7KkS5NzkE4/cYaemhDf0uTUI6jkMdSI1agHWzvG3RmFqPk1iSRfX8zCMkmM3Z1dyenHCr2TyUQq93K9s9g4K5m3jyHB/J5AkLknbbg7wWlXEZR3nHn6KfyzXkYue+fqALzsK6jjVwVUAVXg0yugHz0+vebaoyqgCqgCl14BBYCXfgkv9wRWAUCBTpU4vAh6jEOMtKyWMGNCQVYeJtWK0wzlYiHHE3S9efMGx69eS/7AR3/cx/Nnz/C3v/0N5SLHZDwRZ9fJmzfiBls0IcUGftF/CHGBTetK8sIFQSQhx3SYMeSTrr35fIFglBoQxurHdBIS3OVFU6EYOJkXcnwUx+JqY9ioAK0mjDYpGuBlcxQSnC1zCdIRaKAhvW2CF00E8/IYwDj6TLVf89Xhgagp0DKnXLAM/WWYNMd7XDZAjW3bwhXGpigdhRXhGEOIeW69DL2VCs10QuLUVIE2lE9Oo8suoIZ1hew0X+bdI7CVCGyCuiYX37zpl33LPydlId2NSZggL0vkhKmsFD3I5F/IQhsBkJWx5O7LhkMD/dJYgO1oPJLn9vYnMh6uAaFsxgIzdELSGilQ8yxk24Jam2OQuisAvNyXl8syegWAl2WldJyqgCqgCnw5CigA/HLWQkeiCqgCqsClUUAB4KVZqqs50FUAkC41giniJYm6Zd5B4wKUPHCJcc/ZSrPWmcV8d4Q7sYnrxZzhwtMp/vH3fwhAvHnzphR5OH35XJjZ8fEx3r55I/COjjDCK4LB47cn4hirylqKk7BPgjMWN+E585iON7rqagxHI/k6nc3EdUYIeboITDhp4zC0xSAknJaOtyQx8yAYYwETMeKZvHg8JOL8JBy4mWFAi15gCptIPsWzAibWBSgaNKA0RNzMhzCLDkDjRiTYkjDlJhQ3IuxjNWRBjU3BiihAlJsiLpyDwDDmN3QKkYzEIGjckxXtjDDFVwgECdCOT96KazDPSxmHgMM4MW7CssACFuqaCtIcN+Ek3Xs8Nksm4hIsmWtvOMRkfwfjnW0kw4EAymxOQDvAYGCqRxPUsoAHK0WnUsyjycHXuDNNoRYTRi3FOqzDUvpuIqv9qtEWsbZUyV6+KfVT+NW8Pn2iWSkA/ERCazeqgCqgClwhBfSjxxVaTJ2KKqAKqAKfSgEFgJ9Kae2nVYEVANCtjGoS6DXwpoE0UsyDOfiawhYEXOLgYlgpnWnitINUhCXEevniJeI4kkIiEpa7IIICptMZZgL4zhelOJ0eI00ysOgpQnYAAAUZSURBVBjKydu38pXn5/OFOAzz4xMD5AgG01Qg4/MXL5YhuRXoCjTuvDgMkWaZAESON89zlFm8zNFH4GVhmuSZCwIMs6EJ2W0AlXgBA8KzUnIE0iG31Eiy2xm4R+DI8xnuTOcii2Nw/gxzZT+28m6GHBXddWEgLkUCwLzMETDclmG1UlADEm4r1ZyZnZEVcFlZd8FQ6z0ZP+fC59gu+zGVnwO8LU2150LK+YbIsgGy4cho1rgAmatPXHlpgiRORKOMAC9JMBiMxdHJdU+yDKPJGMPxGHHWFEch5OW5DDvm6BmjLUVcWMXZLafS7D4JTT7bdGFt8jca9tjka2wq9loNbfXrd/bvuWot+v5WBS6ugALAi2unZ6oCqoAqcF0VUAB4XVde560KqAKqwHsooADwPcTTU99fgRUAUApnWHYj9K9xajXBrtZRx0ME+hEAMkKY1YsJusQMF4hjj+DOwB/Cp1JAWc68fyx40RQmIaQLauNok/OwQBzFEsY6n50K2IvCSKAZ8w7GOUN6GfabC9Q6PT3B06OnkoeQYcEMN7aAaZBm2NraknBUwrLp6SmePD2SttmfFH2wijY/j6KxgCzOy1RjZvRzKU5FOuMGSVOB1qmsbKv+GvjJsGNTydg6+Wy1XX4tFgUWxUL6YPELfl0s5giYf5Bhy5EJb2YBDv4s4cxBIMCPEHQxHAg4pKuP8FLyDDaFRjjvJCbArFEF5vnhcITBeGyOISxkbsOmSrMAUIb5EgIyjx/dgmlkqiozHLfJ/ceQZMve5nUu60Q3p60t0pTnMLDSqbJhq+42hZ4NKKQDsCF8y2q8zdqfK9DRUSV7CQf1U/j7XwuucQsKAK/x4uvUVQFVQBW4oAL60eOCwulpqoAqoApcZwUUAF7n1f/y5y6VcRmySRrT5LizLIYhwURBBEQSYstqsk0VWAIrgqXlsRbqNFOWcFQCQOsWM1HFkqPOOggFlNEN1hTtYKELqVgsCe8qgYxoika4Y5gKKAxQlDmK2ULcfhw/oRYdeASOBHgEgC8ePZQR5Ysc0+m0yWcIcb0VdCdWhGsR0pRQLJUBSujsYiHnsE3JEdhUIebwJbyXIbt0u8E4H5MkbQCooFIJPY7SDKenFWb5XMDbcDJBFIfI80Ly8cVJhHiYYZGX0hedesNhhiSOTGGWokQZGVCYxmZe4vwjMK0rlCUr/jauwSbsmC5JCe9tCp9EHLeMswnzZih0U+hDQC4BnyBbg+fs/wkExcUYmxBpPuSDsM0RKVWHDeJbvigckTDyjOYRHL4D8Zrj7LrL+QoAv/yLxSUeoQLAS7x4OnRVQBVQBT6TAgoAP5Pw2q0qoAqoApdZgbqs//dlHr+O/WorwBDf0Fq2+JVuOflPSJeE1bIISBjHAsz4YJVeutYIpuTBg60tzJNrVtHZxkxw0jSbPPcIZ8658po7GGAhXZw/ibnwwjBGUSwQh6lpuCkqIkc3TcxmM6RybAh+f/zmjYA96aWosJjNZB503fHfIB3I+PjcbDETuMh5iyaiixkJn7M5+1htV4piDAbG0dccx/YwGOD0mG2Zdia726KFDIHVj9MQVQz5ebGYyTjTQYrQyloAaci8f40sEucrC7DUcAFW/uUoGjhr16Q5Iq4ArrEsbfMc58Dn5bFc/ObnpfxmzkjPQqjNUjhrIY02P7tPO99L827HzVw4Xgspl5Pxj3O3Q8f+8rab/qgKtCoQRIH+Hta9oQqoAqqAKrCRAv8/kq/TiX51lPQAAAAASUVORK5CYII=" id="403" name="Google Shape;403;p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300">
              <a:solidFill>
                <a:schemeClr val="dk1"/>
              </a:solidFill>
              <a:latin typeface="Calibri"/>
              <a:ea typeface="Calibri"/>
              <a:cs typeface="Calibri"/>
              <a:sym typeface="Calibri"/>
            </a:endParaRPr>
          </a:p>
        </p:txBody>
      </p:sp>
      <p:sp>
        <p:nvSpPr>
          <p:cNvPr descr="https://bkstr.scene7.com/is/image/Bkstr/2076-FLTRSSTB-MSCT-Silver?$PDPAdobeRecs$" id="404" name="Google Shape;404;p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300">
              <a:solidFill>
                <a:schemeClr val="dk1"/>
              </a:solidFill>
              <a:latin typeface="Calibri"/>
              <a:ea typeface="Calibri"/>
              <a:cs typeface="Calibri"/>
              <a:sym typeface="Calibri"/>
            </a:endParaRPr>
          </a:p>
        </p:txBody>
      </p:sp>
      <p:sp>
        <p:nvSpPr>
          <p:cNvPr descr="https://bkstr.scene7.com/is/image/Bkstr/2076-FLTRSSTB-MSCT-Silver?$PDPAdobeRecs$" id="405" name="Google Shape;405;p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300">
              <a:solidFill>
                <a:schemeClr val="dk1"/>
              </a:solidFill>
              <a:latin typeface="Calibri"/>
              <a:ea typeface="Calibri"/>
              <a:cs typeface="Calibri"/>
              <a:sym typeface="Calibri"/>
            </a:endParaRPr>
          </a:p>
        </p:txBody>
      </p:sp>
      <p:pic>
        <p:nvPicPr>
          <p:cNvPr descr="2076-FLTRSSTB-MSCT-Silver.jpg" id="406" name="Google Shape;406;p6"/>
          <p:cNvPicPr preferRelativeResize="0"/>
          <p:nvPr/>
        </p:nvPicPr>
        <p:blipFill rotWithShape="1">
          <a:blip r:embed="rId3">
            <a:alphaModFix/>
          </a:blip>
          <a:srcRect b="0" l="0" r="0" t="0"/>
          <a:stretch/>
        </p:blipFill>
        <p:spPr>
          <a:xfrm>
            <a:off x="10506214" y="4880701"/>
            <a:ext cx="1287393" cy="1683514"/>
          </a:xfrm>
          <a:prstGeom prst="rect">
            <a:avLst/>
          </a:prstGeom>
          <a:noFill/>
          <a:ln>
            <a:noFill/>
          </a:ln>
        </p:spPr>
      </p:pic>
      <p:pic>
        <p:nvPicPr>
          <p:cNvPr descr="2076-MF820-1838FSN-True-Red.jpg" id="407" name="Google Shape;407;p6"/>
          <p:cNvPicPr preferRelativeResize="0"/>
          <p:nvPr/>
        </p:nvPicPr>
        <p:blipFill rotWithShape="1">
          <a:blip r:embed="rId4">
            <a:alphaModFix/>
          </a:blip>
          <a:srcRect b="0" l="0" r="0" t="0"/>
          <a:stretch/>
        </p:blipFill>
        <p:spPr>
          <a:xfrm>
            <a:off x="10349953" y="2621628"/>
            <a:ext cx="1483490" cy="1928537"/>
          </a:xfrm>
          <a:prstGeom prst="rect">
            <a:avLst/>
          </a:prstGeom>
          <a:noFill/>
          <a:ln>
            <a:noFill/>
          </a:ln>
        </p:spPr>
      </p:pic>
      <p:pic>
        <p:nvPicPr>
          <p:cNvPr descr="2076-FINLEY-INIT-Navy.jpg" id="408" name="Google Shape;408;p6"/>
          <p:cNvPicPr preferRelativeResize="0"/>
          <p:nvPr/>
        </p:nvPicPr>
        <p:blipFill rotWithShape="1">
          <a:blip r:embed="rId5">
            <a:alphaModFix/>
          </a:blip>
          <a:srcRect b="0" l="0" r="0" t="0"/>
          <a:stretch/>
        </p:blipFill>
        <p:spPr>
          <a:xfrm>
            <a:off x="10506214" y="400224"/>
            <a:ext cx="1270000" cy="1651000"/>
          </a:xfrm>
          <a:prstGeom prst="rect">
            <a:avLst/>
          </a:prstGeom>
          <a:noFill/>
          <a:ln>
            <a:noFill/>
          </a:ln>
        </p:spPr>
      </p:pic>
      <p:pic>
        <p:nvPicPr>
          <p:cNvPr descr="2076-1064WPHS-1668-White.jpg" id="409" name="Google Shape;409;p6"/>
          <p:cNvPicPr preferRelativeResize="0"/>
          <p:nvPr/>
        </p:nvPicPr>
        <p:blipFill rotWithShape="1">
          <a:blip r:embed="rId6">
            <a:alphaModFix/>
          </a:blip>
          <a:srcRect b="0" l="0" r="0" t="0"/>
          <a:stretch/>
        </p:blipFill>
        <p:spPr>
          <a:xfrm>
            <a:off x="8349253" y="2391165"/>
            <a:ext cx="1651000" cy="2159000"/>
          </a:xfrm>
          <a:prstGeom prst="rect">
            <a:avLst/>
          </a:prstGeom>
          <a:noFill/>
          <a:ln>
            <a:noFill/>
          </a:ln>
        </p:spPr>
      </p:pic>
      <p:pic>
        <p:nvPicPr>
          <p:cNvPr descr="2076-ML510-L-50AS-Fall-Heather.jpg" id="410" name="Google Shape;410;p6"/>
          <p:cNvPicPr preferRelativeResize="0"/>
          <p:nvPr/>
        </p:nvPicPr>
        <p:blipFill rotWithShape="1">
          <a:blip r:embed="rId7">
            <a:alphaModFix/>
          </a:blip>
          <a:srcRect b="0" l="0" r="0" t="0"/>
          <a:stretch/>
        </p:blipFill>
        <p:spPr>
          <a:xfrm>
            <a:off x="8500704" y="232165"/>
            <a:ext cx="1651000" cy="2159000"/>
          </a:xfrm>
          <a:prstGeom prst="rect">
            <a:avLst/>
          </a:prstGeom>
          <a:noFill/>
          <a:ln>
            <a:noFill/>
          </a:ln>
        </p:spPr>
      </p:pic>
      <p:pic>
        <p:nvPicPr>
          <p:cNvPr descr="blue shirt.png" id="411" name="Google Shape;411;p6"/>
          <p:cNvPicPr preferRelativeResize="0"/>
          <p:nvPr/>
        </p:nvPicPr>
        <p:blipFill rotWithShape="1">
          <a:blip r:embed="rId8">
            <a:alphaModFix/>
          </a:blip>
          <a:srcRect b="0" l="0" r="0" t="0"/>
          <a:stretch/>
        </p:blipFill>
        <p:spPr>
          <a:xfrm>
            <a:off x="8128860" y="4512733"/>
            <a:ext cx="2221093" cy="22210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7"/>
          <p:cNvSpPr txBox="1"/>
          <p:nvPr/>
        </p:nvSpPr>
        <p:spPr>
          <a:xfrm>
            <a:off x="356291" y="237184"/>
            <a:ext cx="9993662"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400">
                <a:solidFill>
                  <a:srgbClr val="1081C1"/>
                </a:solidFill>
                <a:latin typeface="Arial"/>
                <a:ea typeface="Arial"/>
                <a:cs typeface="Arial"/>
                <a:sym typeface="Arial"/>
              </a:rPr>
              <a:t>THANK YOU!</a:t>
            </a:r>
            <a:endParaRPr/>
          </a:p>
        </p:txBody>
      </p:sp>
      <p:sp>
        <p:nvSpPr>
          <p:cNvPr id="418" name="Google Shape;418;p7"/>
          <p:cNvSpPr txBox="1"/>
          <p:nvPr/>
        </p:nvSpPr>
        <p:spPr>
          <a:xfrm>
            <a:off x="393785" y="1773624"/>
            <a:ext cx="6603065" cy="1341326"/>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b="1" lang="en-US" sz="4200">
                <a:solidFill>
                  <a:srgbClr val="3C3C3B"/>
                </a:solidFill>
                <a:latin typeface="Arial"/>
                <a:ea typeface="Arial"/>
                <a:cs typeface="Arial"/>
                <a:sym typeface="Arial"/>
              </a:rPr>
              <a:t>SIGN UP NOW TO GET YOUR COUPON FOR</a:t>
            </a:r>
            <a:endParaRPr/>
          </a:p>
        </p:txBody>
      </p:sp>
      <p:sp>
        <p:nvSpPr>
          <p:cNvPr id="419" name="Google Shape;419;p7"/>
          <p:cNvSpPr txBox="1"/>
          <p:nvPr/>
        </p:nvSpPr>
        <p:spPr>
          <a:xfrm>
            <a:off x="393785" y="2887816"/>
            <a:ext cx="6603065" cy="1341326"/>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b="1" lang="en-US" sz="10200">
                <a:solidFill>
                  <a:srgbClr val="1081C1"/>
                </a:solidFill>
                <a:latin typeface="Arial"/>
                <a:ea typeface="Arial"/>
                <a:cs typeface="Arial"/>
                <a:sym typeface="Arial"/>
              </a:rPr>
              <a:t>30% OFF</a:t>
            </a:r>
            <a:endParaRPr/>
          </a:p>
        </p:txBody>
      </p:sp>
      <p:sp>
        <p:nvSpPr>
          <p:cNvPr id="420" name="Google Shape;420;p7"/>
          <p:cNvSpPr txBox="1"/>
          <p:nvPr/>
        </p:nvSpPr>
        <p:spPr>
          <a:xfrm>
            <a:off x="393785" y="4385392"/>
            <a:ext cx="6603065" cy="814179"/>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lang="en-US" sz="2400">
                <a:solidFill>
                  <a:srgbClr val="1081C1"/>
                </a:solidFill>
                <a:latin typeface="Arial"/>
                <a:ea typeface="Arial"/>
                <a:cs typeface="Arial"/>
                <a:sym typeface="Arial"/>
              </a:rPr>
              <a:t>ONE APPAREL, GIFT OR SUPPLY ITEM</a:t>
            </a:r>
            <a:r>
              <a:rPr baseline="30000" lang="en-US" sz="2400">
                <a:solidFill>
                  <a:srgbClr val="1081C1"/>
                </a:solidFill>
                <a:latin typeface="Arial"/>
                <a:ea typeface="Arial"/>
                <a:cs typeface="Arial"/>
                <a:sym typeface="Arial"/>
              </a:rPr>
              <a:t>*</a:t>
            </a:r>
            <a:endParaRPr/>
          </a:p>
          <a:p>
            <a:pPr indent="0" lvl="0" marL="0" marR="0" rtl="0" algn="l">
              <a:spcBef>
                <a:spcPts val="0"/>
              </a:spcBef>
              <a:spcAft>
                <a:spcPts val="0"/>
              </a:spcAft>
              <a:buNone/>
            </a:pPr>
            <a:r>
              <a:rPr lang="en-US" sz="2400">
                <a:solidFill>
                  <a:srgbClr val="1081C1"/>
                </a:solidFill>
                <a:latin typeface="Arial"/>
                <a:ea typeface="Arial"/>
                <a:cs typeface="Arial"/>
                <a:sym typeface="Arial"/>
              </a:rPr>
              <a:t>VALID ONLINE OR IN-STORE</a:t>
            </a:r>
            <a:endParaRPr/>
          </a:p>
        </p:txBody>
      </p:sp>
      <p:sp>
        <p:nvSpPr>
          <p:cNvPr id="421" name="Google Shape;421;p7"/>
          <p:cNvSpPr txBox="1"/>
          <p:nvPr/>
        </p:nvSpPr>
        <p:spPr>
          <a:xfrm>
            <a:off x="393785" y="7332114"/>
            <a:ext cx="6603065" cy="323476"/>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baseline="30000" lang="en-US" sz="1200">
                <a:solidFill>
                  <a:srgbClr val="000000"/>
                </a:solidFill>
                <a:latin typeface="Arial"/>
                <a:ea typeface="Arial"/>
                <a:cs typeface="Arial"/>
                <a:sym typeface="Arial"/>
              </a:rPr>
              <a:t>*</a:t>
            </a:r>
            <a:r>
              <a:rPr lang="en-US" sz="1200">
                <a:solidFill>
                  <a:srgbClr val="000000"/>
                </a:solidFill>
                <a:latin typeface="Arial"/>
                <a:ea typeface="Arial"/>
                <a:cs typeface="Arial"/>
                <a:sym typeface="Arial"/>
              </a:rPr>
              <a:t>This is not a coupon. Please sign up using the web address to receive one.</a:t>
            </a:r>
            <a:endParaRPr/>
          </a:p>
        </p:txBody>
      </p:sp>
      <p:sp>
        <p:nvSpPr>
          <p:cNvPr id="422" name="Google Shape;422;p7"/>
          <p:cNvSpPr txBox="1"/>
          <p:nvPr/>
        </p:nvSpPr>
        <p:spPr>
          <a:xfrm>
            <a:off x="8218903" y="4313503"/>
            <a:ext cx="4061528" cy="2702638"/>
          </a:xfrm>
          <a:prstGeom prst="rect">
            <a:avLst/>
          </a:prstGeom>
          <a:noFill/>
          <a:ln>
            <a:noFill/>
          </a:ln>
        </p:spPr>
        <p:txBody>
          <a:bodyPr anchorCtr="0" anchor="b" bIns="45700" lIns="91400" spcFirstLastPara="1" rIns="91400" wrap="square" tIns="45700">
            <a:noAutofit/>
          </a:bodyPr>
          <a:lstStyle/>
          <a:p>
            <a:pPr indent="0" lvl="0" marL="0" marR="0" rtl="0" algn="l">
              <a:spcBef>
                <a:spcPts val="0"/>
              </a:spcBef>
              <a:spcAft>
                <a:spcPts val="0"/>
              </a:spcAft>
              <a:buNone/>
            </a:pPr>
            <a:r>
              <a:rPr lang="en-US" sz="2600">
                <a:solidFill>
                  <a:srgbClr val="3C3C3B"/>
                </a:solidFill>
                <a:latin typeface="Arial"/>
                <a:ea typeface="Arial"/>
                <a:cs typeface="Arial"/>
                <a:sym typeface="Arial"/>
              </a:rPr>
              <a:t>FAU Campus Store</a:t>
            </a:r>
            <a:endParaRPr sz="2600">
              <a:solidFill>
                <a:srgbClr val="3C3C3B"/>
              </a:solidFill>
              <a:latin typeface="Arial"/>
              <a:ea typeface="Arial"/>
              <a:cs typeface="Arial"/>
              <a:sym typeface="Arial"/>
            </a:endParaRPr>
          </a:p>
          <a:p>
            <a:pPr indent="0" lvl="0" marL="0" marR="0" rtl="0" algn="l">
              <a:lnSpc>
                <a:spcPct val="70000"/>
              </a:lnSpc>
              <a:spcBef>
                <a:spcPts val="0"/>
              </a:spcBef>
              <a:spcAft>
                <a:spcPts val="0"/>
              </a:spcAft>
              <a:buNone/>
            </a:pPr>
            <a:r>
              <a:rPr lang="en-US" sz="2400">
                <a:solidFill>
                  <a:srgbClr val="1081C1"/>
                </a:solidFill>
                <a:latin typeface="Arial"/>
                <a:ea typeface="Arial"/>
                <a:cs typeface="Arial"/>
                <a:sym typeface="Arial"/>
              </a:rPr>
              <a:t>______________________ </a:t>
            </a:r>
            <a:endParaRPr/>
          </a:p>
          <a:p>
            <a:pPr indent="0" lvl="0" marL="0" marR="0" rtl="0" algn="l">
              <a:spcBef>
                <a:spcPts val="0"/>
              </a:spcBef>
              <a:spcAft>
                <a:spcPts val="0"/>
              </a:spcAft>
              <a:buNone/>
            </a:pPr>
            <a:r>
              <a:t/>
            </a:r>
            <a:endParaRPr sz="1400">
              <a:solidFill>
                <a:srgbClr val="1081C1"/>
              </a:solidFill>
              <a:latin typeface="Arial"/>
              <a:ea typeface="Arial"/>
              <a:cs typeface="Arial"/>
              <a:sym typeface="Arial"/>
            </a:endParaRPr>
          </a:p>
          <a:p>
            <a:pPr indent="0" lvl="0" marL="0" marR="0" rtl="0" algn="l">
              <a:spcBef>
                <a:spcPts val="0"/>
              </a:spcBef>
              <a:spcAft>
                <a:spcPts val="0"/>
              </a:spcAft>
              <a:buNone/>
            </a:pPr>
            <a:r>
              <a:rPr lang="en-US" sz="2000">
                <a:solidFill>
                  <a:srgbClr val="3C3C3B"/>
                </a:solidFill>
                <a:latin typeface="Arial"/>
                <a:ea typeface="Arial"/>
                <a:cs typeface="Arial"/>
                <a:sym typeface="Arial"/>
              </a:rPr>
              <a:t>777 Glades Rd</a:t>
            </a:r>
            <a:endParaRPr/>
          </a:p>
          <a:p>
            <a:pPr indent="0" lvl="0" marL="0" marR="0" rtl="0" algn="l">
              <a:spcBef>
                <a:spcPts val="0"/>
              </a:spcBef>
              <a:spcAft>
                <a:spcPts val="0"/>
              </a:spcAft>
              <a:buNone/>
            </a:pPr>
            <a:r>
              <a:rPr lang="en-US" sz="2000">
                <a:solidFill>
                  <a:srgbClr val="3C3C3B"/>
                </a:solidFill>
                <a:latin typeface="Arial"/>
                <a:ea typeface="Arial"/>
                <a:cs typeface="Arial"/>
                <a:sym typeface="Arial"/>
              </a:rPr>
              <a:t>Building 76</a:t>
            </a:r>
            <a:endParaRPr/>
          </a:p>
          <a:p>
            <a:pPr indent="0" lvl="0" marL="0" marR="0" rtl="0" algn="l">
              <a:spcBef>
                <a:spcPts val="0"/>
              </a:spcBef>
              <a:spcAft>
                <a:spcPts val="0"/>
              </a:spcAft>
              <a:buNone/>
            </a:pPr>
            <a:r>
              <a:rPr lang="en-US" sz="2000">
                <a:solidFill>
                  <a:srgbClr val="3C3C3B"/>
                </a:solidFill>
                <a:latin typeface="Arial"/>
                <a:ea typeface="Arial"/>
                <a:cs typeface="Arial"/>
                <a:sym typeface="Arial"/>
              </a:rPr>
              <a:t>Boca Raton, FL 33431</a:t>
            </a:r>
            <a:endParaRPr/>
          </a:p>
          <a:p>
            <a:pPr indent="0" lvl="0" marL="0" marR="0" rtl="0" algn="l">
              <a:spcBef>
                <a:spcPts val="0"/>
              </a:spcBef>
              <a:spcAft>
                <a:spcPts val="0"/>
              </a:spcAft>
              <a:buNone/>
            </a:pPr>
            <a:r>
              <a:rPr lang="en-US" sz="2000">
                <a:solidFill>
                  <a:srgbClr val="3C3C3B"/>
                </a:solidFill>
                <a:latin typeface="Arial"/>
                <a:ea typeface="Arial"/>
                <a:cs typeface="Arial"/>
                <a:sym typeface="Arial"/>
              </a:rPr>
              <a:t>561.297.3720</a:t>
            </a:r>
            <a:endParaRPr sz="2000">
              <a:solidFill>
                <a:srgbClr val="3C3C3B"/>
              </a:solidFill>
              <a:latin typeface="Arial"/>
              <a:ea typeface="Arial"/>
              <a:cs typeface="Arial"/>
              <a:sym typeface="Arial"/>
            </a:endParaRPr>
          </a:p>
          <a:p>
            <a:pPr indent="0" lvl="0" marL="0" marR="0" rtl="0" algn="l">
              <a:spcBef>
                <a:spcPts val="0"/>
              </a:spcBef>
              <a:spcAft>
                <a:spcPts val="0"/>
              </a:spcAft>
              <a:buNone/>
            </a:pPr>
            <a:r>
              <a:rPr lang="en-US" sz="2000">
                <a:solidFill>
                  <a:srgbClr val="3C3C3B"/>
                </a:solidFill>
                <a:latin typeface="Arial"/>
                <a:ea typeface="Arial"/>
                <a:cs typeface="Arial"/>
                <a:sym typeface="Arial"/>
              </a:rPr>
              <a:t>faustore.com</a:t>
            </a:r>
            <a:endParaRPr sz="2000">
              <a:solidFill>
                <a:srgbClr val="3C3C3B"/>
              </a:solidFill>
              <a:latin typeface="Arial"/>
              <a:ea typeface="Arial"/>
              <a:cs typeface="Arial"/>
              <a:sym typeface="Arial"/>
            </a:endParaRPr>
          </a:p>
        </p:txBody>
      </p:sp>
      <p:pic>
        <p:nvPicPr>
          <p:cNvPr id="423" name="Google Shape;423;p7"/>
          <p:cNvPicPr preferRelativeResize="0"/>
          <p:nvPr/>
        </p:nvPicPr>
        <p:blipFill rotWithShape="1">
          <a:blip r:embed="rId3">
            <a:alphaModFix/>
          </a:blip>
          <a:srcRect b="0" l="0" r="0" t="0"/>
          <a:stretch/>
        </p:blipFill>
        <p:spPr>
          <a:xfrm>
            <a:off x="138150" y="5353002"/>
            <a:ext cx="7026738" cy="1979112"/>
          </a:xfrm>
          <a:prstGeom prst="rect">
            <a:avLst/>
          </a:prstGeom>
          <a:noFill/>
          <a:ln>
            <a:noFill/>
          </a:ln>
        </p:spPr>
      </p:pic>
      <p:sp>
        <p:nvSpPr>
          <p:cNvPr id="424" name="Google Shape;424;p7"/>
          <p:cNvSpPr txBox="1"/>
          <p:nvPr/>
        </p:nvSpPr>
        <p:spPr>
          <a:xfrm>
            <a:off x="356291" y="5542911"/>
            <a:ext cx="6603064" cy="1540415"/>
          </a:xfrm>
          <a:prstGeom prst="rect">
            <a:avLst/>
          </a:prstGeom>
          <a:noFill/>
          <a:ln>
            <a:noFill/>
          </a:ln>
        </p:spPr>
        <p:txBody>
          <a:bodyPr anchorCtr="0" anchor="t" bIns="45700" lIns="91400" spcFirstLastPara="1" rIns="91400" wrap="square" tIns="45700">
            <a:noAutofit/>
          </a:bodyPr>
          <a:lstStyle/>
          <a:p>
            <a:pPr indent="0" lvl="0" marL="0" marR="0" rtl="0" algn="l">
              <a:spcBef>
                <a:spcPts val="0"/>
              </a:spcBef>
              <a:spcAft>
                <a:spcPts val="0"/>
              </a:spcAft>
              <a:buNone/>
            </a:pPr>
            <a:r>
              <a:rPr b="1" lang="en-US" sz="4800">
                <a:solidFill>
                  <a:srgbClr val="3C3C3B"/>
                </a:solidFill>
                <a:latin typeface="Arial"/>
                <a:ea typeface="Arial"/>
                <a:cs typeface="Arial"/>
                <a:sym typeface="Arial"/>
              </a:rPr>
              <a:t>DayOneWelcome.com</a:t>
            </a:r>
            <a:endParaRPr/>
          </a:p>
          <a:p>
            <a:pPr indent="0" lvl="0" marL="0" marR="0" rtl="0" algn="l">
              <a:spcBef>
                <a:spcPts val="0"/>
              </a:spcBef>
              <a:spcAft>
                <a:spcPts val="0"/>
              </a:spcAft>
              <a:buNone/>
            </a:pPr>
            <a:r>
              <a:rPr lang="en-US" sz="3600">
                <a:solidFill>
                  <a:srgbClr val="3C3C3B"/>
                </a:solidFill>
                <a:latin typeface="Calibri"/>
                <a:ea typeface="Calibri"/>
                <a:cs typeface="Calibri"/>
                <a:sym typeface="Calibri"/>
              </a:rPr>
              <a:t>Access Code: 2076</a:t>
            </a:r>
            <a:endParaRPr b="1" sz="5400">
              <a:solidFill>
                <a:srgbClr val="3C3C3B"/>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8" name="Shape 428"/>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2014-11-14T22:17:25Z</dcterms:created>
  <dc:creator>Roe J. McFarlane, SVP Ecomm &amp; Prod Dev</dc:creator>
</cp:coreProperties>
</file>