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Tahom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gZugosp2pBAY3iBG2kmYP6qxYI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Tahoma-regular.fntdata"/><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Tahom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Blue- Stacy</a:t>
            </a:r>
            <a:endParaRPr/>
          </a:p>
          <a:p>
            <a:pPr indent="0" lvl="0" marL="0" rtl="0" algn="l">
              <a:lnSpc>
                <a:spcPct val="100000"/>
              </a:lnSpc>
              <a:spcBef>
                <a:spcPts val="0"/>
              </a:spcBef>
              <a:spcAft>
                <a:spcPts val="0"/>
              </a:spcAft>
              <a:buSzPts val="1400"/>
              <a:buNone/>
            </a:pPr>
            <a:r>
              <a:rPr lang="en-US"/>
              <a:t>Grey-Jason/Cat </a:t>
            </a:r>
            <a:endParaRPr/>
          </a:p>
          <a:p>
            <a:pPr indent="0" lvl="0" marL="0" rtl="0" algn="l">
              <a:lnSpc>
                <a:spcPct val="100000"/>
              </a:lnSpc>
              <a:spcBef>
                <a:spcPts val="0"/>
              </a:spcBef>
              <a:spcAft>
                <a:spcPts val="0"/>
              </a:spcAft>
              <a:buSzPts val="1400"/>
              <a:buNone/>
            </a:pPr>
            <a:r>
              <a:rPr lang="en-US"/>
              <a:t>Red- Mel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opening to Q/A and virtuals section </a:t>
            </a:r>
            <a:endParaRPr/>
          </a:p>
        </p:txBody>
      </p:sp>
      <p:sp>
        <p:nvSpPr>
          <p:cNvPr id="153" name="Google Shape;1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ce0bb730b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dce0bb730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7f21ce73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d7f21ce73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If you bring a fish place make sure you have a way to feed the if you are gone for an extended period. Housing and Residential Education staff members do not enter student rooms to feed fish. You cannot share your room key for someone else to enter and feed your fish.</a:t>
            </a:r>
            <a:endParaRPr/>
          </a:p>
        </p:txBody>
      </p:sp>
      <p:sp>
        <p:nvSpPr>
          <p:cNvPr id="123" name="Google Shape;12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7f21ce73c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d7f21ce73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s://housingportal.fa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hyperlink" Target="mailto:housing@fa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housingportal.fa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mailto:sasinfo@fau.edu" TargetMode="External"/><Relationship Id="rId5" Type="http://schemas.openxmlformats.org/officeDocument/2006/relationships/hyperlink" Target="http://www.fau.edu/sa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type="title"/>
          </p:nvPr>
        </p:nvSpPr>
        <p:spPr>
          <a:xfrm>
            <a:off x="2" y="4881198"/>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Tahoma"/>
              <a:buNone/>
            </a:pPr>
            <a:r>
              <a:rPr b="1" lang="en-US" sz="3600">
                <a:solidFill>
                  <a:srgbClr val="FF0000"/>
                </a:solidFill>
                <a:latin typeface="Tahoma"/>
                <a:ea typeface="Tahoma"/>
                <a:cs typeface="Tahoma"/>
                <a:sym typeface="Tahoma"/>
              </a:rPr>
              <a:t>Housing and Residential Education</a:t>
            </a:r>
            <a:br>
              <a:rPr b="1" lang="en-US" sz="3600">
                <a:latin typeface="Tahoma"/>
                <a:ea typeface="Tahoma"/>
                <a:cs typeface="Tahoma"/>
                <a:sym typeface="Tahoma"/>
              </a:rPr>
            </a:br>
            <a:r>
              <a:rPr lang="en-US" sz="2400" u="sng">
                <a:solidFill>
                  <a:schemeClr val="hlink"/>
                </a:solidFill>
                <a:latin typeface="Tahoma"/>
                <a:ea typeface="Tahoma"/>
                <a:cs typeface="Tahoma"/>
                <a:sym typeface="Tahoma"/>
                <a:hlinkClick r:id="rId4"/>
              </a:rPr>
              <a:t>https://housingportal.fau.edu</a:t>
            </a:r>
            <a:br>
              <a:rPr b="1" lang="en-US" sz="2400">
                <a:latin typeface="Tahoma"/>
                <a:ea typeface="Tahoma"/>
                <a:cs typeface="Tahoma"/>
                <a:sym typeface="Tahoma"/>
              </a:rPr>
            </a:br>
            <a:r>
              <a:rPr b="1" lang="en-US" sz="2400">
                <a:solidFill>
                  <a:srgbClr val="002060"/>
                </a:solidFill>
                <a:latin typeface="Tahoma"/>
                <a:ea typeface="Tahoma"/>
                <a:cs typeface="Tahoma"/>
                <a:sym typeface="Tahoma"/>
              </a:rPr>
              <a:t>fau.edu/housing </a:t>
            </a: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9"/>
          <p:cNvSpPr txBox="1"/>
          <p:nvPr>
            <p:ph type="title"/>
          </p:nvPr>
        </p:nvSpPr>
        <p:spPr>
          <a:xfrm>
            <a:off x="0" y="731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Tahoma"/>
              <a:buNone/>
            </a:pPr>
            <a:r>
              <a:rPr b="1" lang="en-US" u="sng">
                <a:solidFill>
                  <a:schemeClr val="lt1"/>
                </a:solidFill>
                <a:latin typeface="Tahoma"/>
                <a:ea typeface="Tahoma"/>
                <a:cs typeface="Tahoma"/>
                <a:sym typeface="Tahoma"/>
              </a:rPr>
              <a:t>Academic Initiatives</a:t>
            </a:r>
            <a:endParaRPr u="sng">
              <a:solidFill>
                <a:schemeClr val="lt1"/>
              </a:solidFill>
              <a:latin typeface="Tahoma"/>
              <a:ea typeface="Tahoma"/>
              <a:cs typeface="Tahoma"/>
              <a:sym typeface="Tahoma"/>
            </a:endParaRPr>
          </a:p>
        </p:txBody>
      </p:sp>
      <p:sp>
        <p:nvSpPr>
          <p:cNvPr id="144" name="Google Shape;144;p9"/>
          <p:cNvSpPr txBox="1"/>
          <p:nvPr>
            <p:ph idx="1" type="body"/>
          </p:nvPr>
        </p:nvSpPr>
        <p:spPr>
          <a:xfrm>
            <a:off x="152401" y="1083366"/>
            <a:ext cx="10515600" cy="5409510"/>
          </a:xfrm>
          <a:prstGeom prst="rect">
            <a:avLst/>
          </a:prstGeom>
          <a:noFill/>
          <a:ln>
            <a:noFill/>
          </a:ln>
        </p:spPr>
        <p:txBody>
          <a:bodyPr anchorCtr="0" anchor="t" bIns="45700" lIns="91425" spcFirstLastPara="1" rIns="91425" wrap="square" tIns="45700">
            <a:normAutofit fontScale="62500" lnSpcReduction="20000"/>
          </a:bodyPr>
          <a:lstStyle/>
          <a:p>
            <a:pPr indent="-228631" lvl="0" marL="228600" rtl="0" algn="l">
              <a:lnSpc>
                <a:spcPct val="90000"/>
              </a:lnSpc>
              <a:spcBef>
                <a:spcPts val="0"/>
              </a:spcBef>
              <a:spcAft>
                <a:spcPts val="0"/>
              </a:spcAft>
              <a:buClr>
                <a:schemeClr val="lt1"/>
              </a:buClr>
              <a:buSzPct val="100000"/>
              <a:buChar char="•"/>
            </a:pPr>
            <a:r>
              <a:rPr lang="en-US" sz="5100">
                <a:solidFill>
                  <a:schemeClr val="lt1"/>
                </a:solidFill>
                <a:latin typeface="Tahoma"/>
                <a:ea typeface="Tahoma"/>
                <a:cs typeface="Tahoma"/>
                <a:sym typeface="Tahoma"/>
              </a:rPr>
              <a:t>Get Wise Centers  </a:t>
            </a:r>
            <a:endParaRPr/>
          </a:p>
          <a:p>
            <a:pPr indent="-228662" lvl="1" marL="685800" rtl="0" algn="l">
              <a:lnSpc>
                <a:spcPct val="90000"/>
              </a:lnSpc>
              <a:spcBef>
                <a:spcPts val="500"/>
              </a:spcBef>
              <a:spcAft>
                <a:spcPts val="0"/>
              </a:spcAft>
              <a:buClr>
                <a:schemeClr val="lt1"/>
              </a:buClr>
              <a:buSzPct val="100000"/>
              <a:buChar char="•"/>
            </a:pPr>
            <a:r>
              <a:rPr lang="en-US" sz="4700">
                <a:solidFill>
                  <a:schemeClr val="lt1"/>
                </a:solidFill>
                <a:latin typeface="Tahoma"/>
                <a:ea typeface="Tahoma"/>
                <a:cs typeface="Tahoma"/>
                <a:sym typeface="Tahoma"/>
              </a:rPr>
              <a:t>Locations in the following residential halls: </a:t>
            </a:r>
            <a:endParaRPr/>
          </a:p>
          <a:p>
            <a:pPr indent="-228600" lvl="2" marL="1143000" rtl="0" algn="l">
              <a:lnSpc>
                <a:spcPct val="90000"/>
              </a:lnSpc>
              <a:spcBef>
                <a:spcPts val="500"/>
              </a:spcBef>
              <a:spcAft>
                <a:spcPts val="0"/>
              </a:spcAft>
              <a:buClr>
                <a:schemeClr val="lt1"/>
              </a:buClr>
              <a:buSzPct val="100000"/>
              <a:buChar char="•"/>
            </a:pPr>
            <a:r>
              <a:rPr lang="en-US" sz="3400">
                <a:solidFill>
                  <a:schemeClr val="lt1"/>
                </a:solidFill>
                <a:latin typeface="Tahoma"/>
                <a:ea typeface="Tahoma"/>
                <a:cs typeface="Tahoma"/>
                <a:sym typeface="Tahoma"/>
              </a:rPr>
              <a:t>Glades Park Towers </a:t>
            </a:r>
            <a:endParaRPr/>
          </a:p>
          <a:p>
            <a:pPr indent="-228600" lvl="2" marL="1143000" rtl="0" algn="l">
              <a:lnSpc>
                <a:spcPct val="90000"/>
              </a:lnSpc>
              <a:spcBef>
                <a:spcPts val="500"/>
              </a:spcBef>
              <a:spcAft>
                <a:spcPts val="0"/>
              </a:spcAft>
              <a:buClr>
                <a:schemeClr val="lt1"/>
              </a:buClr>
              <a:buSzPct val="100000"/>
              <a:buChar char="•"/>
            </a:pPr>
            <a:r>
              <a:rPr lang="en-US" sz="3400">
                <a:solidFill>
                  <a:schemeClr val="lt1"/>
                </a:solidFill>
                <a:latin typeface="Tahoma"/>
                <a:ea typeface="Tahoma"/>
                <a:cs typeface="Tahoma"/>
                <a:sym typeface="Tahoma"/>
              </a:rPr>
              <a:t>Atlantic Park Towers </a:t>
            </a:r>
            <a:endParaRPr/>
          </a:p>
          <a:p>
            <a:pPr indent="-228662" lvl="1" marL="685800" rtl="0" algn="l">
              <a:lnSpc>
                <a:spcPct val="90000"/>
              </a:lnSpc>
              <a:spcBef>
                <a:spcPts val="500"/>
              </a:spcBef>
              <a:spcAft>
                <a:spcPts val="0"/>
              </a:spcAft>
              <a:buClr>
                <a:schemeClr val="lt1"/>
              </a:buClr>
              <a:buSzPct val="100000"/>
              <a:buChar char="•"/>
            </a:pPr>
            <a:r>
              <a:rPr lang="en-US" sz="4700">
                <a:solidFill>
                  <a:schemeClr val="lt1"/>
                </a:solidFill>
                <a:latin typeface="Tahoma"/>
                <a:ea typeface="Tahoma"/>
                <a:cs typeface="Tahoma"/>
                <a:sym typeface="Tahoma"/>
              </a:rPr>
              <a:t>Services </a:t>
            </a:r>
            <a:endParaRPr/>
          </a:p>
          <a:p>
            <a:pPr indent="-228600" lvl="2" marL="1143000" rtl="0" algn="l">
              <a:lnSpc>
                <a:spcPct val="90000"/>
              </a:lnSpc>
              <a:spcBef>
                <a:spcPts val="500"/>
              </a:spcBef>
              <a:spcAft>
                <a:spcPts val="0"/>
              </a:spcAft>
              <a:buClr>
                <a:schemeClr val="lt1"/>
              </a:buClr>
              <a:buSzPct val="100000"/>
              <a:buChar char="•"/>
            </a:pPr>
            <a:r>
              <a:rPr lang="en-US" sz="3400">
                <a:solidFill>
                  <a:schemeClr val="lt1"/>
                </a:solidFill>
                <a:latin typeface="Tahoma"/>
                <a:ea typeface="Tahoma"/>
                <a:cs typeface="Tahoma"/>
                <a:sym typeface="Tahoma"/>
              </a:rPr>
              <a:t>Quiet study </a:t>
            </a:r>
            <a:endParaRPr/>
          </a:p>
          <a:p>
            <a:pPr indent="-228600" lvl="2" marL="1143000" rtl="0" algn="l">
              <a:lnSpc>
                <a:spcPct val="90000"/>
              </a:lnSpc>
              <a:spcBef>
                <a:spcPts val="500"/>
              </a:spcBef>
              <a:spcAft>
                <a:spcPts val="0"/>
              </a:spcAft>
              <a:buClr>
                <a:schemeClr val="lt1"/>
              </a:buClr>
              <a:buSzPct val="100000"/>
              <a:buChar char="•"/>
            </a:pPr>
            <a:r>
              <a:rPr lang="en-US" sz="3400">
                <a:solidFill>
                  <a:schemeClr val="lt1"/>
                </a:solidFill>
                <a:latin typeface="Tahoma"/>
                <a:ea typeface="Tahoma"/>
                <a:cs typeface="Tahoma"/>
                <a:sym typeface="Tahoma"/>
              </a:rPr>
              <a:t>Tutoring sessions</a:t>
            </a:r>
            <a:endParaRPr/>
          </a:p>
          <a:p>
            <a:pPr indent="-228600" lvl="2" marL="1143000" rtl="0" algn="l">
              <a:lnSpc>
                <a:spcPct val="90000"/>
              </a:lnSpc>
              <a:spcBef>
                <a:spcPts val="500"/>
              </a:spcBef>
              <a:spcAft>
                <a:spcPts val="0"/>
              </a:spcAft>
              <a:buClr>
                <a:schemeClr val="lt1"/>
              </a:buClr>
              <a:buSzPct val="100000"/>
              <a:buChar char="•"/>
            </a:pPr>
            <a:r>
              <a:rPr lang="en-US" sz="3400">
                <a:solidFill>
                  <a:schemeClr val="lt1"/>
                </a:solidFill>
                <a:latin typeface="Tahoma"/>
                <a:ea typeface="Tahoma"/>
                <a:cs typeface="Tahoma"/>
                <a:sym typeface="Tahoma"/>
              </a:rPr>
              <a:t>Group Study Groups     </a:t>
            </a:r>
            <a:endParaRPr/>
          </a:p>
          <a:p>
            <a:pPr indent="-228600" lvl="2" marL="1143000" rtl="0" algn="l">
              <a:lnSpc>
                <a:spcPct val="90000"/>
              </a:lnSpc>
              <a:spcBef>
                <a:spcPts val="500"/>
              </a:spcBef>
              <a:spcAft>
                <a:spcPts val="0"/>
              </a:spcAft>
              <a:buClr>
                <a:schemeClr val="lt1"/>
              </a:buClr>
              <a:buSzPct val="100000"/>
              <a:buChar char="•"/>
            </a:pPr>
            <a:r>
              <a:rPr lang="en-US" sz="3400">
                <a:solidFill>
                  <a:schemeClr val="lt1"/>
                </a:solidFill>
                <a:latin typeface="Tahoma"/>
                <a:ea typeface="Tahoma"/>
                <a:cs typeface="Tahoma"/>
                <a:sym typeface="Tahoma"/>
              </a:rPr>
              <a:t>Advising </a:t>
            </a:r>
            <a:endParaRPr/>
          </a:p>
          <a:p>
            <a:pPr indent="-228600" lvl="2" marL="1143000" rtl="0" algn="l">
              <a:lnSpc>
                <a:spcPct val="90000"/>
              </a:lnSpc>
              <a:spcBef>
                <a:spcPts val="500"/>
              </a:spcBef>
              <a:spcAft>
                <a:spcPts val="0"/>
              </a:spcAft>
              <a:buClr>
                <a:schemeClr val="lt1"/>
              </a:buClr>
              <a:buSzPct val="100000"/>
              <a:buChar char="•"/>
            </a:pPr>
            <a:r>
              <a:rPr lang="en-US" sz="3400">
                <a:solidFill>
                  <a:schemeClr val="lt1"/>
                </a:solidFill>
                <a:latin typeface="Tahoma"/>
                <a:ea typeface="Tahoma"/>
                <a:cs typeface="Tahoma"/>
                <a:sym typeface="Tahoma"/>
              </a:rPr>
              <a:t>Career Consulting</a:t>
            </a:r>
            <a:endParaRPr/>
          </a:p>
          <a:p>
            <a:pPr indent="-228631" lvl="0" marL="228600" rtl="0" algn="l">
              <a:lnSpc>
                <a:spcPct val="90000"/>
              </a:lnSpc>
              <a:spcBef>
                <a:spcPts val="1000"/>
              </a:spcBef>
              <a:spcAft>
                <a:spcPts val="0"/>
              </a:spcAft>
              <a:buClr>
                <a:schemeClr val="lt1"/>
              </a:buClr>
              <a:buSzPct val="100000"/>
              <a:buChar char="•"/>
            </a:pPr>
            <a:r>
              <a:rPr lang="en-US" sz="5100">
                <a:solidFill>
                  <a:schemeClr val="lt1"/>
                </a:solidFill>
                <a:latin typeface="Tahoma"/>
                <a:ea typeface="Tahoma"/>
                <a:cs typeface="Tahoma"/>
                <a:sym typeface="Tahoma"/>
              </a:rPr>
              <a:t>Faculty Engagement Opportunities </a:t>
            </a:r>
            <a:endParaRPr/>
          </a:p>
          <a:p>
            <a:pPr indent="-228631" lvl="0" marL="228600" rtl="0" algn="l">
              <a:lnSpc>
                <a:spcPct val="90000"/>
              </a:lnSpc>
              <a:spcBef>
                <a:spcPts val="1000"/>
              </a:spcBef>
              <a:spcAft>
                <a:spcPts val="0"/>
              </a:spcAft>
              <a:buClr>
                <a:schemeClr val="lt1"/>
              </a:buClr>
              <a:buSzPct val="100000"/>
              <a:buChar char="•"/>
            </a:pPr>
            <a:r>
              <a:rPr lang="en-US" sz="5100">
                <a:solidFill>
                  <a:schemeClr val="lt1"/>
                </a:solidFill>
                <a:latin typeface="Tahoma"/>
                <a:ea typeface="Tahoma"/>
                <a:cs typeface="Tahoma"/>
                <a:sym typeface="Tahoma"/>
              </a:rPr>
              <a:t>Academic Initiatives </a:t>
            </a:r>
            <a:endParaRPr/>
          </a:p>
          <a:p>
            <a:pPr indent="-228600" lvl="1" marL="685800" rtl="0" algn="l">
              <a:lnSpc>
                <a:spcPct val="90000"/>
              </a:lnSpc>
              <a:spcBef>
                <a:spcPts val="500"/>
              </a:spcBef>
              <a:spcAft>
                <a:spcPts val="0"/>
              </a:spcAft>
              <a:buClr>
                <a:schemeClr val="lt1"/>
              </a:buClr>
              <a:buSzPct val="100000"/>
              <a:buChar char="•"/>
            </a:pPr>
            <a:r>
              <a:rPr lang="en-US" sz="3800">
                <a:solidFill>
                  <a:schemeClr val="lt1"/>
                </a:solidFill>
                <a:latin typeface="Tahoma"/>
                <a:ea typeface="Tahoma"/>
                <a:cs typeface="Tahoma"/>
                <a:sym typeface="Tahoma"/>
              </a:rPr>
              <a:t>Intervention </a:t>
            </a:r>
            <a:endParaRPr/>
          </a:p>
          <a:p>
            <a:pPr indent="-228600" lvl="1" marL="685800" rtl="0" algn="l">
              <a:lnSpc>
                <a:spcPct val="90000"/>
              </a:lnSpc>
              <a:spcBef>
                <a:spcPts val="500"/>
              </a:spcBef>
              <a:spcAft>
                <a:spcPts val="0"/>
              </a:spcAft>
              <a:buClr>
                <a:schemeClr val="lt1"/>
              </a:buClr>
              <a:buSzPct val="100000"/>
              <a:buChar char="•"/>
            </a:pPr>
            <a:r>
              <a:rPr lang="en-US" sz="3800">
                <a:solidFill>
                  <a:schemeClr val="lt1"/>
                </a:solidFill>
                <a:latin typeface="Tahoma"/>
                <a:ea typeface="Tahoma"/>
                <a:cs typeface="Tahoma"/>
                <a:sym typeface="Tahoma"/>
              </a:rPr>
              <a:t>Recognition</a:t>
            </a:r>
            <a:endParaRPr/>
          </a:p>
          <a:p>
            <a:pPr indent="-228600" lvl="1" marL="685800" rtl="0" algn="l">
              <a:lnSpc>
                <a:spcPct val="90000"/>
              </a:lnSpc>
              <a:spcBef>
                <a:spcPts val="500"/>
              </a:spcBef>
              <a:spcAft>
                <a:spcPts val="0"/>
              </a:spcAft>
              <a:buClr>
                <a:schemeClr val="lt1"/>
              </a:buClr>
              <a:buSzPct val="100000"/>
              <a:buChar char="•"/>
            </a:pPr>
            <a:r>
              <a:rPr lang="en-US" sz="3800">
                <a:solidFill>
                  <a:schemeClr val="lt1"/>
                </a:solidFill>
                <a:latin typeface="Tahoma"/>
                <a:ea typeface="Tahoma"/>
                <a:cs typeface="Tahoma"/>
                <a:sym typeface="Tahoma"/>
              </a:rPr>
              <a:t>Academic School and College focus events </a:t>
            </a:r>
            <a:endParaRPr/>
          </a:p>
          <a:p>
            <a:pPr indent="-11747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11"/>
          <p:cNvSpPr txBox="1"/>
          <p:nvPr>
            <p:ph type="title"/>
          </p:nvPr>
        </p:nvSpPr>
        <p:spPr>
          <a:xfrm>
            <a:off x="92766" y="13648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Tahoma"/>
              <a:buNone/>
            </a:pPr>
            <a:r>
              <a:rPr b="1" lang="en-US" u="sng">
                <a:solidFill>
                  <a:schemeClr val="lt1"/>
                </a:solidFill>
                <a:latin typeface="Tahoma"/>
                <a:ea typeface="Tahoma"/>
                <a:cs typeface="Tahoma"/>
                <a:sym typeface="Tahoma"/>
              </a:rPr>
              <a:t>Check Out Information</a:t>
            </a:r>
            <a:endParaRPr u="sng">
              <a:solidFill>
                <a:schemeClr val="lt1"/>
              </a:solidFill>
              <a:latin typeface="Tahoma"/>
              <a:ea typeface="Tahoma"/>
              <a:cs typeface="Tahoma"/>
              <a:sym typeface="Tahoma"/>
            </a:endParaRPr>
          </a:p>
        </p:txBody>
      </p:sp>
      <p:sp>
        <p:nvSpPr>
          <p:cNvPr id="150" name="Google Shape;150;p11"/>
          <p:cNvSpPr txBox="1"/>
          <p:nvPr>
            <p:ph idx="1" type="body"/>
          </p:nvPr>
        </p:nvSpPr>
        <p:spPr>
          <a:xfrm>
            <a:off x="92766" y="1349582"/>
            <a:ext cx="9013134" cy="435133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1000"/>
              </a:spcBef>
              <a:spcAft>
                <a:spcPts val="0"/>
              </a:spcAft>
              <a:buClr>
                <a:schemeClr val="lt1"/>
              </a:buClr>
              <a:buSzPts val="2800"/>
              <a:buChar char="•"/>
            </a:pPr>
            <a:r>
              <a:rPr b="1" lang="en-US">
                <a:solidFill>
                  <a:schemeClr val="lt1"/>
                </a:solidFill>
                <a:latin typeface="Tahoma"/>
                <a:ea typeface="Tahoma"/>
                <a:cs typeface="Tahoma"/>
                <a:sym typeface="Tahoma"/>
              </a:rPr>
              <a:t>Fall check out December 16 by 12 p.m.</a:t>
            </a:r>
            <a:endParaRPr/>
          </a:p>
          <a:p>
            <a:pPr indent="-342900" lvl="1" marL="800100" rtl="0" algn="l">
              <a:lnSpc>
                <a:spcPct val="90000"/>
              </a:lnSpc>
              <a:spcBef>
                <a:spcPts val="500"/>
              </a:spcBef>
              <a:spcAft>
                <a:spcPts val="0"/>
              </a:spcAft>
              <a:buClr>
                <a:schemeClr val="lt1"/>
              </a:buClr>
              <a:buSzPts val="2400"/>
              <a:buFont typeface="Courier New"/>
              <a:buChar char="o"/>
            </a:pPr>
            <a:r>
              <a:rPr lang="en-US">
                <a:solidFill>
                  <a:schemeClr val="lt1"/>
                </a:solidFill>
                <a:latin typeface="Tahoma"/>
                <a:ea typeface="Tahoma"/>
                <a:cs typeface="Tahoma"/>
                <a:sym typeface="Tahoma"/>
              </a:rPr>
              <a:t>Students returning for spring will keep items in their room</a:t>
            </a:r>
            <a:endParaRPr/>
          </a:p>
          <a:p>
            <a:pPr indent="-342900" lvl="1" marL="800100" rtl="0" algn="l">
              <a:lnSpc>
                <a:spcPct val="90000"/>
              </a:lnSpc>
              <a:spcBef>
                <a:spcPts val="500"/>
              </a:spcBef>
              <a:spcAft>
                <a:spcPts val="0"/>
              </a:spcAft>
              <a:buClr>
                <a:schemeClr val="lt1"/>
              </a:buClr>
              <a:buSzPts val="2400"/>
              <a:buFont typeface="Courier New"/>
              <a:buChar char="o"/>
            </a:pPr>
            <a:r>
              <a:rPr lang="en-US">
                <a:solidFill>
                  <a:schemeClr val="lt1"/>
                </a:solidFill>
                <a:latin typeface="Tahoma"/>
                <a:ea typeface="Tahoma"/>
                <a:cs typeface="Tahoma"/>
                <a:sym typeface="Tahoma"/>
              </a:rPr>
              <a:t>Limited break housing available for winter break</a:t>
            </a:r>
            <a:endParaRPr/>
          </a:p>
          <a:p>
            <a:pPr indent="-342900" lvl="0" marL="342900" rtl="0" algn="l">
              <a:lnSpc>
                <a:spcPct val="90000"/>
              </a:lnSpc>
              <a:spcBef>
                <a:spcPts val="1000"/>
              </a:spcBef>
              <a:spcAft>
                <a:spcPts val="0"/>
              </a:spcAft>
              <a:buClr>
                <a:schemeClr val="lt1"/>
              </a:buClr>
              <a:buSzPts val="2800"/>
              <a:buChar char="•"/>
            </a:pPr>
            <a:r>
              <a:rPr b="1" lang="en-US">
                <a:solidFill>
                  <a:schemeClr val="lt1"/>
                </a:solidFill>
                <a:latin typeface="Tahoma"/>
                <a:ea typeface="Tahoma"/>
                <a:cs typeface="Tahoma"/>
                <a:sym typeface="Tahoma"/>
              </a:rPr>
              <a:t>Spring move out by May 5</a:t>
            </a:r>
            <a:r>
              <a:rPr b="1" baseline="30000" lang="en-US">
                <a:solidFill>
                  <a:schemeClr val="lt1"/>
                </a:solidFill>
                <a:latin typeface="Tahoma"/>
                <a:ea typeface="Tahoma"/>
                <a:cs typeface="Tahoma"/>
                <a:sym typeface="Tahoma"/>
              </a:rPr>
              <a:t>th</a:t>
            </a:r>
            <a:endParaRPr b="1">
              <a:solidFill>
                <a:schemeClr val="lt1"/>
              </a:solidFill>
              <a:latin typeface="Tahoma"/>
              <a:ea typeface="Tahoma"/>
              <a:cs typeface="Tahoma"/>
              <a:sym typeface="Tahoma"/>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12"/>
          <p:cNvSpPr txBox="1"/>
          <p:nvPr>
            <p:ph type="title"/>
          </p:nvPr>
        </p:nvSpPr>
        <p:spPr>
          <a:xfrm>
            <a:off x="495300" y="35877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ahoma"/>
              <a:buNone/>
            </a:pPr>
            <a:r>
              <a:rPr b="1" lang="en-US" u="sng">
                <a:latin typeface="Tahoma"/>
                <a:ea typeface="Tahoma"/>
                <a:cs typeface="Tahoma"/>
                <a:sym typeface="Tahoma"/>
              </a:rPr>
              <a:t>Questions ?</a:t>
            </a:r>
            <a:endParaRPr/>
          </a:p>
        </p:txBody>
      </p:sp>
      <p:sp>
        <p:nvSpPr>
          <p:cNvPr id="156" name="Google Shape;156;p12"/>
          <p:cNvSpPr txBox="1"/>
          <p:nvPr>
            <p:ph idx="1" type="body"/>
          </p:nvPr>
        </p:nvSpPr>
        <p:spPr>
          <a:xfrm>
            <a:off x="400878" y="1825625"/>
            <a:ext cx="8872331" cy="4351338"/>
          </a:xfrm>
          <a:prstGeom prst="rect">
            <a:avLst/>
          </a:prstGeom>
          <a:noFill/>
          <a:ln>
            <a:noFill/>
          </a:ln>
        </p:spPr>
        <p:txBody>
          <a:bodyPr anchorCtr="0" anchor="t" bIns="45700" lIns="91425" spcFirstLastPara="1" rIns="91425" wrap="square" tIns="45700">
            <a:normAutofit fontScale="70000" lnSpcReduction="10000"/>
          </a:bodyPr>
          <a:lstStyle/>
          <a:p>
            <a:pPr indent="0" lvl="0" marL="0" rtl="0" algn="l">
              <a:lnSpc>
                <a:spcPct val="90000"/>
              </a:lnSpc>
              <a:spcBef>
                <a:spcPts val="0"/>
              </a:spcBef>
              <a:spcAft>
                <a:spcPts val="0"/>
              </a:spcAft>
              <a:buClr>
                <a:schemeClr val="dk1"/>
              </a:buClr>
              <a:buSzPct val="100000"/>
              <a:buNone/>
            </a:pPr>
            <a:r>
              <a:rPr lang="en-US" sz="3200" u="sng">
                <a:latin typeface="Tahoma"/>
                <a:ea typeface="Tahoma"/>
                <a:cs typeface="Tahoma"/>
                <a:sym typeface="Tahoma"/>
              </a:rPr>
              <a:t>Contact Us</a:t>
            </a:r>
            <a:endParaRPr/>
          </a:p>
          <a:p>
            <a:pPr indent="0" lvl="0" marL="0" rtl="0" algn="l">
              <a:lnSpc>
                <a:spcPct val="90000"/>
              </a:lnSpc>
              <a:spcBef>
                <a:spcPts val="1000"/>
              </a:spcBef>
              <a:spcAft>
                <a:spcPts val="0"/>
              </a:spcAft>
              <a:buClr>
                <a:schemeClr val="dk1"/>
              </a:buClr>
              <a:buSzPct val="100000"/>
              <a:buNone/>
            </a:pPr>
            <a:r>
              <a:t/>
            </a:r>
            <a:endParaRPr sz="3200" u="sng">
              <a:latin typeface="Tahoma"/>
              <a:ea typeface="Tahoma"/>
              <a:cs typeface="Tahoma"/>
              <a:sym typeface="Tahoma"/>
            </a:endParaRPr>
          </a:p>
          <a:p>
            <a:pPr indent="0" lvl="0" marL="0" rtl="0" algn="l">
              <a:lnSpc>
                <a:spcPct val="90000"/>
              </a:lnSpc>
              <a:spcBef>
                <a:spcPts val="1000"/>
              </a:spcBef>
              <a:spcAft>
                <a:spcPts val="0"/>
              </a:spcAft>
              <a:buClr>
                <a:schemeClr val="dk1"/>
              </a:buClr>
              <a:buSzPct val="100000"/>
              <a:buNone/>
            </a:pPr>
            <a:r>
              <a:rPr lang="en-US" sz="3200" u="sng">
                <a:latin typeface="Tahoma"/>
                <a:ea typeface="Tahoma"/>
                <a:cs typeface="Tahoma"/>
                <a:sym typeface="Tahoma"/>
              </a:rPr>
              <a:t>Office Hours </a:t>
            </a:r>
            <a:endParaRPr/>
          </a:p>
          <a:p>
            <a:pPr indent="0" lvl="0" marL="0" rtl="0" algn="l">
              <a:lnSpc>
                <a:spcPct val="90000"/>
              </a:lnSpc>
              <a:spcBef>
                <a:spcPts val="1000"/>
              </a:spcBef>
              <a:spcAft>
                <a:spcPts val="0"/>
              </a:spcAft>
              <a:buClr>
                <a:schemeClr val="dk1"/>
              </a:buClr>
              <a:buSzPct val="100000"/>
              <a:buNone/>
            </a:pPr>
            <a:r>
              <a:rPr lang="en-US" sz="3200">
                <a:latin typeface="Tahoma"/>
                <a:ea typeface="Tahoma"/>
                <a:cs typeface="Tahoma"/>
                <a:sym typeface="Tahoma"/>
              </a:rPr>
              <a:t>8 a.m. to 6 p.m.</a:t>
            </a:r>
            <a:endParaRPr/>
          </a:p>
          <a:p>
            <a:pPr indent="0" lvl="0" marL="0" rtl="0" algn="l">
              <a:lnSpc>
                <a:spcPct val="90000"/>
              </a:lnSpc>
              <a:spcBef>
                <a:spcPts val="1000"/>
              </a:spcBef>
              <a:spcAft>
                <a:spcPts val="0"/>
              </a:spcAft>
              <a:buClr>
                <a:schemeClr val="dk1"/>
              </a:buClr>
              <a:buSzPct val="100000"/>
              <a:buNone/>
            </a:pPr>
            <a:r>
              <a:rPr lang="en-US" sz="3200">
                <a:latin typeface="Tahoma"/>
                <a:ea typeface="Tahoma"/>
                <a:cs typeface="Tahoma"/>
                <a:sym typeface="Tahoma"/>
              </a:rPr>
              <a:t>Monday through Friday</a:t>
            </a:r>
            <a:endParaRPr/>
          </a:p>
          <a:p>
            <a:pPr indent="0" lvl="0" marL="0" rtl="0" algn="l">
              <a:lnSpc>
                <a:spcPct val="90000"/>
              </a:lnSpc>
              <a:spcBef>
                <a:spcPts val="1000"/>
              </a:spcBef>
              <a:spcAft>
                <a:spcPts val="0"/>
              </a:spcAft>
              <a:buClr>
                <a:schemeClr val="dk1"/>
              </a:buClr>
              <a:buSzPct val="100000"/>
              <a:buNone/>
            </a:pPr>
            <a:r>
              <a:t/>
            </a:r>
            <a:endParaRPr sz="3200">
              <a:latin typeface="Tahoma"/>
              <a:ea typeface="Tahoma"/>
              <a:cs typeface="Tahoma"/>
              <a:sym typeface="Tahoma"/>
            </a:endParaRPr>
          </a:p>
          <a:p>
            <a:pPr indent="0" lvl="0" marL="0" rtl="0" algn="l">
              <a:lnSpc>
                <a:spcPct val="90000"/>
              </a:lnSpc>
              <a:spcBef>
                <a:spcPts val="1000"/>
              </a:spcBef>
              <a:spcAft>
                <a:spcPts val="0"/>
              </a:spcAft>
              <a:buClr>
                <a:schemeClr val="dk1"/>
              </a:buClr>
              <a:buSzPct val="100000"/>
              <a:buNone/>
            </a:pPr>
            <a:r>
              <a:rPr lang="en-US" sz="3200">
                <a:latin typeface="Tahoma"/>
                <a:ea typeface="Tahoma"/>
                <a:cs typeface="Tahoma"/>
                <a:sym typeface="Tahoma"/>
              </a:rPr>
              <a:t>561-297-2880 </a:t>
            </a:r>
            <a:endParaRPr/>
          </a:p>
          <a:p>
            <a:pPr indent="0" lvl="0" marL="0" rtl="0" algn="l">
              <a:lnSpc>
                <a:spcPct val="90000"/>
              </a:lnSpc>
              <a:spcBef>
                <a:spcPts val="1000"/>
              </a:spcBef>
              <a:spcAft>
                <a:spcPts val="0"/>
              </a:spcAft>
              <a:buClr>
                <a:schemeClr val="dk1"/>
              </a:buClr>
              <a:buSzPct val="100000"/>
              <a:buNone/>
            </a:pPr>
            <a:r>
              <a:rPr lang="en-US" sz="3200" u="sng">
                <a:solidFill>
                  <a:schemeClr val="hlink"/>
                </a:solidFill>
                <a:latin typeface="Tahoma"/>
                <a:ea typeface="Tahoma"/>
                <a:cs typeface="Tahoma"/>
                <a:sym typeface="Tahoma"/>
                <a:hlinkClick r:id="rId4"/>
              </a:rPr>
              <a:t>housing@fau.edu</a:t>
            </a:r>
            <a:r>
              <a:rPr lang="en-US" sz="3200">
                <a:latin typeface="Tahoma"/>
                <a:ea typeface="Tahoma"/>
                <a:cs typeface="Tahoma"/>
                <a:sym typeface="Tahoma"/>
              </a:rPr>
              <a:t> email monitored during business hours. </a:t>
            </a:r>
            <a:endParaRPr sz="3200">
              <a:latin typeface="Tahoma"/>
              <a:ea typeface="Tahoma"/>
              <a:cs typeface="Tahoma"/>
              <a:sym typeface="Tahoma"/>
            </a:endParaRPr>
          </a:p>
          <a:p>
            <a:pPr indent="0" lvl="0" marL="0" rtl="0" algn="l">
              <a:lnSpc>
                <a:spcPct val="90000"/>
              </a:lnSpc>
              <a:spcBef>
                <a:spcPts val="1000"/>
              </a:spcBef>
              <a:spcAft>
                <a:spcPts val="0"/>
              </a:spcAft>
              <a:buClr>
                <a:schemeClr val="dk1"/>
              </a:buClr>
              <a:buSzPct val="100000"/>
              <a:buNone/>
            </a:pPr>
            <a:r>
              <a:t/>
            </a:r>
            <a:endParaRPr sz="3200">
              <a:latin typeface="Tahoma"/>
              <a:ea typeface="Tahoma"/>
              <a:cs typeface="Tahoma"/>
              <a:sym typeface="Tahoma"/>
            </a:endParaRPr>
          </a:p>
          <a:p>
            <a:pPr indent="0" lvl="0" marL="0" rtl="0" algn="l">
              <a:lnSpc>
                <a:spcPct val="90000"/>
              </a:lnSpc>
              <a:spcBef>
                <a:spcPts val="1000"/>
              </a:spcBef>
              <a:spcAft>
                <a:spcPts val="0"/>
              </a:spcAft>
              <a:buClr>
                <a:schemeClr val="dk1"/>
              </a:buClr>
              <a:buSzPct val="100000"/>
              <a:buNone/>
            </a:pPr>
            <a:r>
              <a:rPr i="1" lang="en-US">
                <a:latin typeface="Tahoma"/>
                <a:ea typeface="Tahoma"/>
                <a:cs typeface="Tahoma"/>
                <a:sym typeface="Tahoma"/>
              </a:rPr>
              <a:t>Please allow 48 hours for email response due to increased calls and emails</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2"/>
          <p:cNvSpPr txBox="1"/>
          <p:nvPr>
            <p:ph type="title"/>
          </p:nvPr>
        </p:nvSpPr>
        <p:spPr>
          <a:xfrm>
            <a:off x="132522" y="-11"/>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Tahoma"/>
              <a:buNone/>
            </a:pPr>
            <a:r>
              <a:rPr b="1" lang="en-US" u="sng">
                <a:solidFill>
                  <a:schemeClr val="lt1"/>
                </a:solidFill>
                <a:latin typeface="Tahoma"/>
                <a:ea typeface="Tahoma"/>
                <a:cs typeface="Tahoma"/>
                <a:sym typeface="Tahoma"/>
              </a:rPr>
              <a:t>Housing Contract</a:t>
            </a:r>
            <a:endParaRPr u="sng">
              <a:solidFill>
                <a:schemeClr val="lt1"/>
              </a:solidFill>
              <a:latin typeface="Tahoma"/>
              <a:ea typeface="Tahoma"/>
              <a:cs typeface="Tahoma"/>
              <a:sym typeface="Tahoma"/>
            </a:endParaRPr>
          </a:p>
        </p:txBody>
      </p:sp>
      <p:sp>
        <p:nvSpPr>
          <p:cNvPr id="94" name="Google Shape;94;p2"/>
          <p:cNvSpPr txBox="1"/>
          <p:nvPr>
            <p:ph idx="1" type="body"/>
          </p:nvPr>
        </p:nvSpPr>
        <p:spPr>
          <a:xfrm>
            <a:off x="181873" y="1055967"/>
            <a:ext cx="8782800" cy="4865100"/>
          </a:xfrm>
          <a:prstGeom prst="rect">
            <a:avLst/>
          </a:prstGeom>
          <a:noFill/>
          <a:ln>
            <a:noFill/>
          </a:ln>
        </p:spPr>
        <p:txBody>
          <a:bodyPr anchorCtr="0" anchor="t" bIns="45700" lIns="91425" spcFirstLastPara="1" rIns="91425" wrap="square" tIns="45700">
            <a:normAutofit fontScale="77500" lnSpcReduction="10000"/>
          </a:bodyPr>
          <a:lstStyle/>
          <a:p>
            <a:pPr indent="-215265" lvl="0" marL="228600" rtl="0" algn="l">
              <a:lnSpc>
                <a:spcPct val="90000"/>
              </a:lnSpc>
              <a:spcBef>
                <a:spcPts val="0"/>
              </a:spcBef>
              <a:spcAft>
                <a:spcPts val="0"/>
              </a:spcAft>
              <a:buClr>
                <a:schemeClr val="lt1"/>
              </a:buClr>
              <a:buSzPct val="100000"/>
              <a:buChar char="•"/>
            </a:pPr>
            <a:r>
              <a:rPr lang="en-US">
                <a:solidFill>
                  <a:schemeClr val="lt1"/>
                </a:solidFill>
                <a:latin typeface="Tahoma"/>
                <a:ea typeface="Tahoma"/>
                <a:cs typeface="Tahoma"/>
                <a:sym typeface="Tahoma"/>
              </a:rPr>
              <a:t>Academic year contract is for fall and spring </a:t>
            </a:r>
            <a:endParaRPr/>
          </a:p>
          <a:p>
            <a:pPr indent="-217169" lvl="1" marL="685800" rtl="0" algn="l">
              <a:lnSpc>
                <a:spcPct val="90000"/>
              </a:lnSpc>
              <a:spcBef>
                <a:spcPts val="500"/>
              </a:spcBef>
              <a:spcAft>
                <a:spcPts val="0"/>
              </a:spcAft>
              <a:buClr>
                <a:schemeClr val="lt1"/>
              </a:buClr>
              <a:buSzPct val="100000"/>
              <a:buChar char="•"/>
            </a:pPr>
            <a:r>
              <a:rPr lang="en-US">
                <a:solidFill>
                  <a:schemeClr val="lt1"/>
                </a:solidFill>
                <a:latin typeface="Tahoma"/>
                <a:ea typeface="Tahoma"/>
                <a:cs typeface="Tahoma"/>
                <a:sym typeface="Tahoma"/>
              </a:rPr>
              <a:t>Preference up to three room types and buildings</a:t>
            </a:r>
            <a:endParaRPr/>
          </a:p>
          <a:p>
            <a:pPr indent="-217169" lvl="1" marL="685800" rtl="0" algn="l">
              <a:lnSpc>
                <a:spcPct val="90000"/>
              </a:lnSpc>
              <a:spcBef>
                <a:spcPts val="500"/>
              </a:spcBef>
              <a:spcAft>
                <a:spcPts val="0"/>
              </a:spcAft>
              <a:buClr>
                <a:schemeClr val="lt1"/>
              </a:buClr>
              <a:buSzPct val="100000"/>
              <a:buChar char="•"/>
            </a:pPr>
            <a:r>
              <a:rPr lang="en-US">
                <a:solidFill>
                  <a:schemeClr val="lt1"/>
                </a:solidFill>
                <a:latin typeface="Tahoma"/>
                <a:ea typeface="Tahoma"/>
                <a:cs typeface="Tahoma"/>
                <a:sym typeface="Tahoma"/>
              </a:rPr>
              <a:t>Roommate requests were available until April 1</a:t>
            </a:r>
            <a:endParaRPr/>
          </a:p>
          <a:p>
            <a:pPr indent="-217169" lvl="1" marL="685800" rtl="0" algn="l">
              <a:lnSpc>
                <a:spcPct val="90000"/>
              </a:lnSpc>
              <a:spcBef>
                <a:spcPts val="500"/>
              </a:spcBef>
              <a:spcAft>
                <a:spcPts val="0"/>
              </a:spcAft>
              <a:buClr>
                <a:schemeClr val="lt1"/>
              </a:buClr>
              <a:buSzPct val="100000"/>
              <a:buChar char="•"/>
            </a:pPr>
            <a:r>
              <a:rPr lang="en-US">
                <a:solidFill>
                  <a:schemeClr val="lt1"/>
                </a:solidFill>
                <a:latin typeface="Tahoma"/>
                <a:ea typeface="Tahoma"/>
                <a:cs typeface="Tahoma"/>
                <a:sym typeface="Tahoma"/>
              </a:rPr>
              <a:t>Roommate requests always take priority room preferences</a:t>
            </a:r>
            <a:endParaRPr/>
          </a:p>
          <a:p>
            <a:pPr indent="-217169" lvl="1" marL="685800" rtl="0" algn="l">
              <a:lnSpc>
                <a:spcPct val="90000"/>
              </a:lnSpc>
              <a:spcBef>
                <a:spcPts val="500"/>
              </a:spcBef>
              <a:spcAft>
                <a:spcPts val="0"/>
              </a:spcAft>
              <a:buClr>
                <a:schemeClr val="lt1"/>
              </a:buClr>
              <a:buSzPct val="100000"/>
              <a:buChar char="•"/>
            </a:pPr>
            <a:r>
              <a:rPr lang="en-US">
                <a:solidFill>
                  <a:schemeClr val="lt1"/>
                </a:solidFill>
                <a:latin typeface="Tahoma"/>
                <a:ea typeface="Tahoma"/>
                <a:cs typeface="Tahoma"/>
                <a:sym typeface="Tahoma"/>
              </a:rPr>
              <a:t>Request Gender Inclusive Housing</a:t>
            </a:r>
            <a:endParaRPr/>
          </a:p>
          <a:p>
            <a:pPr indent="-217169" lvl="1" marL="685800" rtl="0" algn="l">
              <a:lnSpc>
                <a:spcPct val="90000"/>
              </a:lnSpc>
              <a:spcBef>
                <a:spcPts val="500"/>
              </a:spcBef>
              <a:spcAft>
                <a:spcPts val="0"/>
              </a:spcAft>
              <a:buClr>
                <a:schemeClr val="lt1"/>
              </a:buClr>
              <a:buSzPct val="100000"/>
              <a:buChar char="•"/>
            </a:pPr>
            <a:r>
              <a:rPr lang="en-US">
                <a:solidFill>
                  <a:schemeClr val="lt1"/>
                </a:solidFill>
                <a:latin typeface="Tahoma"/>
                <a:ea typeface="Tahoma"/>
                <a:cs typeface="Tahoma"/>
                <a:sym typeface="Tahoma"/>
              </a:rPr>
              <a:t>Select Meal Plan </a:t>
            </a:r>
            <a:endParaRPr/>
          </a:p>
          <a:p>
            <a:pPr indent="-215265" lvl="0" marL="228600" rtl="0" algn="l">
              <a:lnSpc>
                <a:spcPct val="90000"/>
              </a:lnSpc>
              <a:spcBef>
                <a:spcPts val="1000"/>
              </a:spcBef>
              <a:spcAft>
                <a:spcPts val="0"/>
              </a:spcAft>
              <a:buClr>
                <a:schemeClr val="lt1"/>
              </a:buClr>
              <a:buSzPct val="100000"/>
              <a:buChar char="•"/>
            </a:pPr>
            <a:r>
              <a:rPr lang="en-US">
                <a:solidFill>
                  <a:schemeClr val="lt1"/>
                </a:solidFill>
                <a:latin typeface="Tahoma"/>
                <a:ea typeface="Tahoma"/>
                <a:cs typeface="Tahoma"/>
                <a:sym typeface="Tahoma"/>
              </a:rPr>
              <a:t>Assignments emailed weekly starting early June to your FAU email. </a:t>
            </a:r>
            <a:endParaRPr/>
          </a:p>
          <a:p>
            <a:pPr indent="-217169" lvl="1" marL="685800" rtl="0" algn="l">
              <a:lnSpc>
                <a:spcPct val="90000"/>
              </a:lnSpc>
              <a:spcBef>
                <a:spcPts val="500"/>
              </a:spcBef>
              <a:spcAft>
                <a:spcPts val="0"/>
              </a:spcAft>
              <a:buClr>
                <a:schemeClr val="lt1"/>
              </a:buClr>
              <a:buSzPct val="100000"/>
              <a:buChar char="•"/>
            </a:pPr>
            <a:r>
              <a:rPr lang="en-US">
                <a:solidFill>
                  <a:schemeClr val="lt1"/>
                </a:solidFill>
                <a:latin typeface="Tahoma"/>
                <a:ea typeface="Tahoma"/>
                <a:cs typeface="Tahoma"/>
                <a:sym typeface="Tahoma"/>
              </a:rPr>
              <a:t> In order to get your assignment you must be registered for fall classes </a:t>
            </a:r>
            <a:endParaRPr/>
          </a:p>
          <a:p>
            <a:pPr indent="-120650" lvl="2" marL="1143000" rtl="0" algn="l">
              <a:lnSpc>
                <a:spcPct val="90000"/>
              </a:lnSpc>
              <a:spcBef>
                <a:spcPts val="500"/>
              </a:spcBef>
              <a:spcAft>
                <a:spcPts val="0"/>
              </a:spcAft>
              <a:buClr>
                <a:schemeClr val="dk1"/>
              </a:buClr>
              <a:buSzPct val="100000"/>
              <a:buNone/>
            </a:pPr>
            <a:r>
              <a:t/>
            </a:r>
            <a:endParaRPr>
              <a:solidFill>
                <a:schemeClr val="lt1"/>
              </a:solidFill>
              <a:latin typeface="Tahoma"/>
              <a:ea typeface="Tahoma"/>
              <a:cs typeface="Tahoma"/>
              <a:sym typeface="Tahoma"/>
            </a:endParaRPr>
          </a:p>
          <a:p>
            <a:pPr indent="-215265" lvl="0" marL="228600" rtl="0" algn="l">
              <a:lnSpc>
                <a:spcPct val="90000"/>
              </a:lnSpc>
              <a:spcBef>
                <a:spcPts val="1000"/>
              </a:spcBef>
              <a:spcAft>
                <a:spcPts val="0"/>
              </a:spcAft>
              <a:buClr>
                <a:schemeClr val="lt1"/>
              </a:buClr>
              <a:buSzPct val="100000"/>
              <a:buChar char="•"/>
            </a:pPr>
            <a:r>
              <a:rPr lang="en-US">
                <a:solidFill>
                  <a:schemeClr val="lt1"/>
                </a:solidFill>
                <a:latin typeface="Tahoma"/>
                <a:ea typeface="Tahoma"/>
                <a:cs typeface="Tahoma"/>
                <a:sym typeface="Tahoma"/>
              </a:rPr>
              <a:t>View roommate information through the Housing portal at </a:t>
            </a:r>
            <a:r>
              <a:rPr lang="en-US" u="sng">
                <a:solidFill>
                  <a:schemeClr val="lt1"/>
                </a:solidFill>
                <a:latin typeface="Tahoma"/>
                <a:ea typeface="Tahoma"/>
                <a:cs typeface="Tahoma"/>
                <a:sym typeface="Tahoma"/>
                <a:hlinkClick r:id="rId4">
                  <a:extLst>
                    <a:ext uri="{A12FA001-AC4F-418D-AE19-62706E023703}">
                      <ahyp:hlinkClr val="tx"/>
                    </a:ext>
                  </a:extLst>
                </a:hlinkClick>
              </a:rPr>
              <a:t>https://housingportal.fau.edu</a:t>
            </a:r>
            <a:r>
              <a:rPr lang="en-US">
                <a:solidFill>
                  <a:schemeClr val="lt1"/>
                </a:solidFill>
                <a:latin typeface="Tahoma"/>
                <a:ea typeface="Tahoma"/>
                <a:cs typeface="Tahoma"/>
                <a:sym typeface="Tahoma"/>
              </a:rPr>
              <a:t>.  Click on the 2021-2022 Application to view.  </a:t>
            </a:r>
            <a:endParaRPr/>
          </a:p>
          <a:p>
            <a:pPr indent="-215265" lvl="0" marL="228600" rtl="0" algn="l">
              <a:lnSpc>
                <a:spcPct val="90000"/>
              </a:lnSpc>
              <a:spcBef>
                <a:spcPts val="1000"/>
              </a:spcBef>
              <a:spcAft>
                <a:spcPts val="0"/>
              </a:spcAft>
              <a:buClr>
                <a:schemeClr val="lt1"/>
              </a:buClr>
              <a:buSzPct val="100000"/>
              <a:buChar char="•"/>
            </a:pPr>
            <a:r>
              <a:rPr lang="en-US">
                <a:solidFill>
                  <a:schemeClr val="lt1"/>
                </a:solidFill>
                <a:latin typeface="Tahoma"/>
                <a:ea typeface="Tahoma"/>
                <a:cs typeface="Tahoma"/>
                <a:sym typeface="Tahoma"/>
              </a:rPr>
              <a:t>Due to limited space, we are unable to change students rooms once they have been assigned</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3"/>
          <p:cNvSpPr txBox="1"/>
          <p:nvPr>
            <p:ph type="title"/>
          </p:nvPr>
        </p:nvSpPr>
        <p:spPr>
          <a:xfrm>
            <a:off x="132523"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ahoma"/>
              <a:buNone/>
            </a:pPr>
            <a:r>
              <a:rPr b="1" lang="en-US" sz="3600" u="sng">
                <a:solidFill>
                  <a:schemeClr val="lt1"/>
                </a:solidFill>
                <a:latin typeface="Tahoma"/>
                <a:ea typeface="Tahoma"/>
                <a:cs typeface="Tahoma"/>
                <a:sym typeface="Tahoma"/>
              </a:rPr>
              <a:t>Accommodations/Modifications</a:t>
            </a:r>
            <a:endParaRPr/>
          </a:p>
        </p:txBody>
      </p:sp>
      <p:sp>
        <p:nvSpPr>
          <p:cNvPr id="100" name="Google Shape;100;p3"/>
          <p:cNvSpPr txBox="1"/>
          <p:nvPr>
            <p:ph idx="1" type="body"/>
          </p:nvPr>
        </p:nvSpPr>
        <p:spPr>
          <a:xfrm>
            <a:off x="132522" y="1023730"/>
            <a:ext cx="9697277" cy="6158120"/>
          </a:xfrm>
          <a:prstGeom prst="rect">
            <a:avLst/>
          </a:prstGeom>
          <a:noFill/>
          <a:ln>
            <a:noFill/>
          </a:ln>
        </p:spPr>
        <p:txBody>
          <a:bodyPr anchorCtr="0" anchor="t" bIns="45700" lIns="91425" spcFirstLastPara="1" rIns="91425" wrap="square" tIns="45700">
            <a:normAutofit fontScale="62500" lnSpcReduction="10000"/>
          </a:bodyPr>
          <a:lstStyle/>
          <a:p>
            <a:pPr indent="-228631" lvl="0" marL="228600" rtl="0" algn="l">
              <a:lnSpc>
                <a:spcPct val="90000"/>
              </a:lnSpc>
              <a:spcBef>
                <a:spcPts val="0"/>
              </a:spcBef>
              <a:spcAft>
                <a:spcPts val="0"/>
              </a:spcAft>
              <a:buClr>
                <a:schemeClr val="lt1"/>
              </a:buClr>
              <a:buSzPct val="100000"/>
              <a:buChar char="•"/>
            </a:pPr>
            <a:r>
              <a:rPr lang="en-US" sz="2900">
                <a:solidFill>
                  <a:schemeClr val="lt1"/>
                </a:solidFill>
                <a:latin typeface="Tahoma"/>
                <a:ea typeface="Tahoma"/>
                <a:cs typeface="Tahoma"/>
                <a:sym typeface="Tahoma"/>
              </a:rPr>
              <a:t>Students who have a disability/or disabilities that require a reasonable accommodation in the room assignment process or a modification in the room itself should connect with Student Accessibility Services. </a:t>
            </a:r>
            <a:endParaRPr/>
          </a:p>
          <a:p>
            <a:pPr indent="0" lvl="0" marL="0" rtl="0" algn="l">
              <a:lnSpc>
                <a:spcPct val="90000"/>
              </a:lnSpc>
              <a:spcBef>
                <a:spcPts val="1000"/>
              </a:spcBef>
              <a:spcAft>
                <a:spcPts val="0"/>
              </a:spcAft>
              <a:buClr>
                <a:schemeClr val="dk1"/>
              </a:buClr>
              <a:buSzPct val="100000"/>
              <a:buNone/>
            </a:pPr>
            <a:r>
              <a:t/>
            </a:r>
            <a:endParaRPr sz="1400">
              <a:solidFill>
                <a:schemeClr val="lt1"/>
              </a:solidFill>
              <a:latin typeface="Tahoma"/>
              <a:ea typeface="Tahoma"/>
              <a:cs typeface="Tahoma"/>
              <a:sym typeface="Tahoma"/>
            </a:endParaRPr>
          </a:p>
          <a:p>
            <a:pPr indent="-228631" lvl="0" marL="228600" rtl="0" algn="l">
              <a:lnSpc>
                <a:spcPct val="90000"/>
              </a:lnSpc>
              <a:spcBef>
                <a:spcPts val="1000"/>
              </a:spcBef>
              <a:spcAft>
                <a:spcPts val="0"/>
              </a:spcAft>
              <a:buClr>
                <a:schemeClr val="lt1"/>
              </a:buClr>
              <a:buSzPct val="100000"/>
              <a:buChar char="•"/>
            </a:pPr>
            <a:r>
              <a:rPr lang="en-US" sz="2900">
                <a:solidFill>
                  <a:schemeClr val="lt1"/>
                </a:solidFill>
                <a:latin typeface="Tahoma"/>
                <a:ea typeface="Tahoma"/>
                <a:cs typeface="Tahoma"/>
                <a:sym typeface="Tahoma"/>
              </a:rPr>
              <a:t>To ensure accommodations in the room assignment process can be made, students should complete the Housing Contract and Student Accessibility Services process prior to: </a:t>
            </a:r>
            <a:endParaRPr/>
          </a:p>
          <a:p>
            <a:pPr indent="-228662" lvl="1" marL="685800" rtl="0" algn="l">
              <a:lnSpc>
                <a:spcPct val="90000"/>
              </a:lnSpc>
              <a:spcBef>
                <a:spcPts val="500"/>
              </a:spcBef>
              <a:spcAft>
                <a:spcPts val="0"/>
              </a:spcAft>
              <a:buClr>
                <a:schemeClr val="lt1"/>
              </a:buClr>
              <a:buSzPct val="100000"/>
              <a:buFont typeface="Courier New"/>
              <a:buChar char="o"/>
            </a:pPr>
            <a:r>
              <a:rPr lang="en-US" sz="2900">
                <a:solidFill>
                  <a:schemeClr val="lt1"/>
                </a:solidFill>
                <a:latin typeface="Tahoma"/>
                <a:ea typeface="Tahoma"/>
                <a:cs typeface="Tahoma"/>
                <a:sym typeface="Tahoma"/>
              </a:rPr>
              <a:t>June 1 for the fall semester</a:t>
            </a:r>
            <a:endParaRPr/>
          </a:p>
          <a:p>
            <a:pPr indent="-228662" lvl="1" marL="685800" rtl="0" algn="l">
              <a:lnSpc>
                <a:spcPct val="90000"/>
              </a:lnSpc>
              <a:spcBef>
                <a:spcPts val="500"/>
              </a:spcBef>
              <a:spcAft>
                <a:spcPts val="0"/>
              </a:spcAft>
              <a:buClr>
                <a:schemeClr val="lt1"/>
              </a:buClr>
              <a:buSzPct val="100000"/>
              <a:buFont typeface="Courier New"/>
              <a:buChar char="o"/>
            </a:pPr>
            <a:r>
              <a:rPr lang="en-US" sz="2900">
                <a:solidFill>
                  <a:schemeClr val="lt1"/>
                </a:solidFill>
                <a:latin typeface="Tahoma"/>
                <a:ea typeface="Tahoma"/>
                <a:cs typeface="Tahoma"/>
                <a:sym typeface="Tahoma"/>
              </a:rPr>
              <a:t>November 1 for the spring semester.</a:t>
            </a:r>
            <a:endParaRPr/>
          </a:p>
          <a:p>
            <a:pPr indent="-228662" lvl="1" marL="685800" rtl="0" algn="l">
              <a:lnSpc>
                <a:spcPct val="90000"/>
              </a:lnSpc>
              <a:spcBef>
                <a:spcPts val="500"/>
              </a:spcBef>
              <a:spcAft>
                <a:spcPts val="0"/>
              </a:spcAft>
              <a:buClr>
                <a:schemeClr val="lt1"/>
              </a:buClr>
              <a:buSzPct val="100000"/>
              <a:buFont typeface="Courier New"/>
              <a:buChar char="o"/>
            </a:pPr>
            <a:r>
              <a:rPr lang="en-US" sz="2900">
                <a:solidFill>
                  <a:schemeClr val="lt1"/>
                </a:solidFill>
                <a:latin typeface="Tahoma"/>
                <a:ea typeface="Tahoma"/>
                <a:cs typeface="Tahoma"/>
                <a:sym typeface="Tahoma"/>
              </a:rPr>
              <a:t>Requests are accepted after this point, but assignments are based on availability. </a:t>
            </a:r>
            <a:endParaRPr/>
          </a:p>
          <a:p>
            <a:pPr indent="0" lvl="1" marL="457200" rtl="0" algn="l">
              <a:lnSpc>
                <a:spcPct val="90000"/>
              </a:lnSpc>
              <a:spcBef>
                <a:spcPts val="500"/>
              </a:spcBef>
              <a:spcAft>
                <a:spcPts val="0"/>
              </a:spcAft>
              <a:buClr>
                <a:schemeClr val="dk1"/>
              </a:buClr>
              <a:buSzPct val="100000"/>
              <a:buNone/>
            </a:pPr>
            <a:r>
              <a:t/>
            </a:r>
            <a:endParaRPr sz="2900">
              <a:solidFill>
                <a:schemeClr val="lt1"/>
              </a:solidFill>
              <a:latin typeface="Tahoma"/>
              <a:ea typeface="Tahoma"/>
              <a:cs typeface="Tahoma"/>
              <a:sym typeface="Tahoma"/>
            </a:endParaRPr>
          </a:p>
          <a:p>
            <a:pPr indent="-228631" lvl="0" marL="228600" rtl="0" algn="l">
              <a:lnSpc>
                <a:spcPct val="90000"/>
              </a:lnSpc>
              <a:spcBef>
                <a:spcPts val="1000"/>
              </a:spcBef>
              <a:spcAft>
                <a:spcPts val="0"/>
              </a:spcAft>
              <a:buClr>
                <a:schemeClr val="lt1"/>
              </a:buClr>
              <a:buSzPct val="100000"/>
              <a:buChar char="•"/>
            </a:pPr>
            <a:r>
              <a:rPr lang="en-US" sz="2900">
                <a:solidFill>
                  <a:schemeClr val="lt1"/>
                </a:solidFill>
                <a:latin typeface="Tahoma"/>
                <a:ea typeface="Tahoma"/>
                <a:cs typeface="Tahoma"/>
                <a:sym typeface="Tahoma"/>
              </a:rPr>
              <a:t>There must be an identifiable relationship between the requested accommodations/ modifications and the student’s disability.</a:t>
            </a:r>
            <a:endParaRPr/>
          </a:p>
          <a:p>
            <a:pPr indent="-228662" lvl="1" marL="685800" rtl="0" algn="l">
              <a:lnSpc>
                <a:spcPct val="90000"/>
              </a:lnSpc>
              <a:spcBef>
                <a:spcPts val="500"/>
              </a:spcBef>
              <a:spcAft>
                <a:spcPts val="0"/>
              </a:spcAft>
              <a:buClr>
                <a:schemeClr val="lt1"/>
              </a:buClr>
              <a:buSzPct val="100000"/>
              <a:buFont typeface="Courier New"/>
              <a:buChar char="o"/>
            </a:pPr>
            <a:r>
              <a:rPr lang="en-US" sz="2900">
                <a:solidFill>
                  <a:schemeClr val="lt1"/>
                </a:solidFill>
                <a:latin typeface="Tahoma"/>
                <a:ea typeface="Tahoma"/>
                <a:cs typeface="Tahoma"/>
                <a:sym typeface="Tahoma"/>
              </a:rPr>
              <a:t>Roommate requests are not considered an accommodation. </a:t>
            </a:r>
            <a:endParaRPr/>
          </a:p>
          <a:p>
            <a:pPr indent="0" lvl="1" marL="457200" rtl="0" algn="l">
              <a:lnSpc>
                <a:spcPct val="90000"/>
              </a:lnSpc>
              <a:spcBef>
                <a:spcPts val="500"/>
              </a:spcBef>
              <a:spcAft>
                <a:spcPts val="0"/>
              </a:spcAft>
              <a:buClr>
                <a:schemeClr val="dk1"/>
              </a:buClr>
              <a:buSzPct val="100000"/>
              <a:buNone/>
            </a:pPr>
            <a:r>
              <a:t/>
            </a:r>
            <a:endParaRPr sz="2900">
              <a:solidFill>
                <a:schemeClr val="lt1"/>
              </a:solidFill>
              <a:latin typeface="Tahoma"/>
              <a:ea typeface="Tahoma"/>
              <a:cs typeface="Tahoma"/>
              <a:sym typeface="Tahoma"/>
            </a:endParaRPr>
          </a:p>
          <a:p>
            <a:pPr indent="-228631" lvl="0" marL="228600" rtl="0" algn="l">
              <a:lnSpc>
                <a:spcPct val="90000"/>
              </a:lnSpc>
              <a:spcBef>
                <a:spcPts val="1000"/>
              </a:spcBef>
              <a:spcAft>
                <a:spcPts val="0"/>
              </a:spcAft>
              <a:buClr>
                <a:schemeClr val="lt1"/>
              </a:buClr>
              <a:buSzPct val="100000"/>
              <a:buChar char="•"/>
            </a:pPr>
            <a:r>
              <a:rPr lang="en-US" sz="2900">
                <a:solidFill>
                  <a:schemeClr val="lt1"/>
                </a:solidFill>
                <a:latin typeface="Tahoma"/>
                <a:ea typeface="Tahoma"/>
                <a:cs typeface="Tahoma"/>
                <a:sym typeface="Tahoma"/>
              </a:rPr>
              <a:t>Emotional Support Animals must be verified and approved through the SAS Office. Service Animals should be verified through the SAS Office.</a:t>
            </a:r>
            <a:endParaRPr/>
          </a:p>
          <a:p>
            <a:pPr indent="0" lvl="0" marL="0" rtl="0" algn="l">
              <a:lnSpc>
                <a:spcPct val="90000"/>
              </a:lnSpc>
              <a:spcBef>
                <a:spcPts val="1000"/>
              </a:spcBef>
              <a:spcAft>
                <a:spcPts val="0"/>
              </a:spcAft>
              <a:buClr>
                <a:schemeClr val="dk1"/>
              </a:buClr>
              <a:buSzPct val="100000"/>
              <a:buNone/>
            </a:pPr>
            <a:r>
              <a:t/>
            </a:r>
            <a:endParaRPr sz="2900">
              <a:solidFill>
                <a:schemeClr val="lt1"/>
              </a:solidFill>
              <a:latin typeface="Tahoma"/>
              <a:ea typeface="Tahoma"/>
              <a:cs typeface="Tahoma"/>
              <a:sym typeface="Tahoma"/>
            </a:endParaRPr>
          </a:p>
          <a:p>
            <a:pPr indent="0" lvl="0" marL="0" rtl="0" algn="l">
              <a:lnSpc>
                <a:spcPct val="90000"/>
              </a:lnSpc>
              <a:spcBef>
                <a:spcPts val="1000"/>
              </a:spcBef>
              <a:spcAft>
                <a:spcPts val="0"/>
              </a:spcAft>
              <a:buClr>
                <a:schemeClr val="lt1"/>
              </a:buClr>
              <a:buSzPct val="100000"/>
              <a:buNone/>
            </a:pPr>
            <a:r>
              <a:rPr lang="en-US" sz="2900">
                <a:solidFill>
                  <a:schemeClr val="lt1"/>
                </a:solidFill>
                <a:latin typeface="Tahoma"/>
                <a:ea typeface="Tahoma"/>
                <a:cs typeface="Tahoma"/>
                <a:sym typeface="Tahoma"/>
              </a:rPr>
              <a:t>For more information, please contact the Student Accessibility Services at:</a:t>
            </a:r>
            <a:endParaRPr>
              <a:solidFill>
                <a:schemeClr val="lt1"/>
              </a:solidFill>
              <a:latin typeface="Tahoma"/>
              <a:ea typeface="Tahoma"/>
              <a:cs typeface="Tahoma"/>
              <a:sym typeface="Tahoma"/>
            </a:endParaRPr>
          </a:p>
          <a:p>
            <a:pPr indent="0" lvl="0" marL="0" rtl="0" algn="l">
              <a:lnSpc>
                <a:spcPct val="90000"/>
              </a:lnSpc>
              <a:spcBef>
                <a:spcPts val="1000"/>
              </a:spcBef>
              <a:spcAft>
                <a:spcPts val="0"/>
              </a:spcAft>
              <a:buClr>
                <a:schemeClr val="lt1"/>
              </a:buClr>
              <a:buSzPct val="100000"/>
              <a:buNone/>
            </a:pPr>
            <a:r>
              <a:rPr b="1" lang="en-US" sz="2600">
                <a:solidFill>
                  <a:schemeClr val="lt1"/>
                </a:solidFill>
                <a:latin typeface="Tahoma"/>
                <a:ea typeface="Tahoma"/>
                <a:cs typeface="Tahoma"/>
                <a:sym typeface="Tahoma"/>
              </a:rPr>
              <a:t>Phone: 561- 297-3880</a:t>
            </a:r>
            <a:endParaRPr/>
          </a:p>
          <a:p>
            <a:pPr indent="0" lvl="0" marL="0" rtl="0" algn="l">
              <a:lnSpc>
                <a:spcPct val="90000"/>
              </a:lnSpc>
              <a:spcBef>
                <a:spcPts val="1000"/>
              </a:spcBef>
              <a:spcAft>
                <a:spcPts val="0"/>
              </a:spcAft>
              <a:buClr>
                <a:schemeClr val="lt1"/>
              </a:buClr>
              <a:buSzPct val="100000"/>
              <a:buNone/>
            </a:pPr>
            <a:r>
              <a:rPr b="1" lang="en-US" sz="2600">
                <a:solidFill>
                  <a:schemeClr val="lt1"/>
                </a:solidFill>
                <a:latin typeface="Tahoma"/>
                <a:ea typeface="Tahoma"/>
                <a:cs typeface="Tahoma"/>
                <a:sym typeface="Tahoma"/>
              </a:rPr>
              <a:t>Email: </a:t>
            </a:r>
            <a:r>
              <a:rPr b="1" lang="en-US" sz="2600" u="sng">
                <a:solidFill>
                  <a:schemeClr val="lt1"/>
                </a:solidFill>
                <a:latin typeface="Tahoma"/>
                <a:ea typeface="Tahoma"/>
                <a:cs typeface="Tahoma"/>
                <a:sym typeface="Tahoma"/>
                <a:hlinkClick r:id="rId4">
                  <a:extLst>
                    <a:ext uri="{A12FA001-AC4F-418D-AE19-62706E023703}">
                      <ahyp:hlinkClr val="tx"/>
                    </a:ext>
                  </a:extLst>
                </a:hlinkClick>
              </a:rPr>
              <a:t>sasinfo@fau.edu</a:t>
            </a:r>
            <a:endParaRPr b="1" sz="2600">
              <a:solidFill>
                <a:schemeClr val="lt1"/>
              </a:solidFill>
              <a:latin typeface="Tahoma"/>
              <a:ea typeface="Tahoma"/>
              <a:cs typeface="Tahoma"/>
              <a:sym typeface="Tahoma"/>
            </a:endParaRPr>
          </a:p>
          <a:p>
            <a:pPr indent="0" lvl="0" marL="0" rtl="0" algn="l">
              <a:lnSpc>
                <a:spcPct val="90000"/>
              </a:lnSpc>
              <a:spcBef>
                <a:spcPts val="1000"/>
              </a:spcBef>
              <a:spcAft>
                <a:spcPts val="0"/>
              </a:spcAft>
              <a:buClr>
                <a:schemeClr val="lt1"/>
              </a:buClr>
              <a:buSzPct val="100000"/>
              <a:buNone/>
            </a:pPr>
            <a:r>
              <a:rPr b="1" lang="en-US" sz="2600">
                <a:solidFill>
                  <a:schemeClr val="lt1"/>
                </a:solidFill>
                <a:latin typeface="Tahoma"/>
                <a:ea typeface="Tahoma"/>
                <a:cs typeface="Tahoma"/>
                <a:sym typeface="Tahoma"/>
              </a:rPr>
              <a:t>Documentation guidelines and Application to connect to SAS: </a:t>
            </a:r>
            <a:r>
              <a:rPr b="1" lang="en-US" sz="2600" u="sng">
                <a:solidFill>
                  <a:schemeClr val="lt1"/>
                </a:solidFill>
                <a:latin typeface="Tahoma"/>
                <a:ea typeface="Tahoma"/>
                <a:cs typeface="Tahoma"/>
                <a:sym typeface="Tahoma"/>
                <a:hlinkClick r:id="rId5">
                  <a:extLst>
                    <a:ext uri="{A12FA001-AC4F-418D-AE19-62706E023703}">
                      <ahyp:hlinkClr val="tx"/>
                    </a:ext>
                  </a:extLst>
                </a:hlinkClick>
              </a:rPr>
              <a:t>fau.edu/sas</a:t>
            </a:r>
            <a:r>
              <a:rPr b="1" lang="en-US" sz="2600">
                <a:solidFill>
                  <a:schemeClr val="lt1"/>
                </a:solidFill>
                <a:latin typeface="Tahoma"/>
                <a:ea typeface="Tahoma"/>
                <a:cs typeface="Tahoma"/>
                <a:sym typeface="Tahoma"/>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gdce0bb730b_0_6"/>
          <p:cNvSpPr txBox="1"/>
          <p:nvPr>
            <p:ph type="title"/>
          </p:nvPr>
        </p:nvSpPr>
        <p:spPr>
          <a:xfrm>
            <a:off x="132522" y="135489"/>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Tahoma"/>
              <a:buNone/>
            </a:pPr>
            <a:r>
              <a:rPr b="1" lang="en-US" u="sng">
                <a:solidFill>
                  <a:schemeClr val="lt1"/>
                </a:solidFill>
                <a:latin typeface="Tahoma"/>
                <a:ea typeface="Tahoma"/>
                <a:cs typeface="Tahoma"/>
                <a:sym typeface="Tahoma"/>
              </a:rPr>
              <a:t>Move-In Information: Fall</a:t>
            </a:r>
            <a:endParaRPr u="sng">
              <a:solidFill>
                <a:schemeClr val="lt1"/>
              </a:solidFill>
              <a:latin typeface="Tahoma"/>
              <a:ea typeface="Tahoma"/>
              <a:cs typeface="Tahoma"/>
              <a:sym typeface="Tahoma"/>
            </a:endParaRPr>
          </a:p>
        </p:txBody>
      </p:sp>
      <p:sp>
        <p:nvSpPr>
          <p:cNvPr id="106" name="Google Shape;106;gdce0bb730b_0_6"/>
          <p:cNvSpPr txBox="1"/>
          <p:nvPr>
            <p:ph idx="1" type="body"/>
          </p:nvPr>
        </p:nvSpPr>
        <p:spPr>
          <a:xfrm>
            <a:off x="132525" y="1307725"/>
            <a:ext cx="10325100" cy="5202900"/>
          </a:xfrm>
          <a:prstGeom prst="rect">
            <a:avLst/>
          </a:prstGeom>
          <a:noFill/>
          <a:ln>
            <a:noFill/>
          </a:ln>
        </p:spPr>
        <p:txBody>
          <a:bodyPr anchorCtr="0" anchor="t" bIns="45700" lIns="91425" spcFirstLastPara="1" rIns="91425" wrap="square" tIns="45700">
            <a:normAutofit fontScale="77500" lnSpcReduction="20000"/>
          </a:bodyPr>
          <a:lstStyle/>
          <a:p>
            <a:pPr indent="-177165" lvl="0" marL="228600" rtl="0" algn="l">
              <a:lnSpc>
                <a:spcPct val="90000"/>
              </a:lnSpc>
              <a:spcBef>
                <a:spcPts val="0"/>
              </a:spcBef>
              <a:spcAft>
                <a:spcPts val="0"/>
              </a:spcAft>
              <a:buClr>
                <a:schemeClr val="lt1"/>
              </a:buClr>
              <a:buSzPct val="100000"/>
              <a:buChar char="•"/>
            </a:pPr>
            <a:r>
              <a:rPr lang="en-US" sz="3600">
                <a:solidFill>
                  <a:schemeClr val="lt1"/>
                </a:solidFill>
                <a:latin typeface="Tahoma"/>
                <a:ea typeface="Tahoma"/>
                <a:cs typeface="Tahoma"/>
                <a:sym typeface="Tahoma"/>
              </a:rPr>
              <a:t>Move-in for first year students 8/17/21- 8/20/2021 </a:t>
            </a:r>
            <a:endParaRPr/>
          </a:p>
          <a:p>
            <a:pPr indent="-188594" lvl="2" marL="1143000" rtl="0" algn="l">
              <a:lnSpc>
                <a:spcPct val="90000"/>
              </a:lnSpc>
              <a:spcBef>
                <a:spcPts val="500"/>
              </a:spcBef>
              <a:spcAft>
                <a:spcPts val="0"/>
              </a:spcAft>
              <a:buClr>
                <a:schemeClr val="lt1"/>
              </a:buClr>
              <a:buSzPct val="100000"/>
              <a:buChar char="•"/>
            </a:pPr>
            <a:r>
              <a:rPr lang="en-US" sz="2800">
                <a:solidFill>
                  <a:schemeClr val="lt1"/>
                </a:solidFill>
                <a:latin typeface="Tahoma"/>
                <a:ea typeface="Tahoma"/>
                <a:cs typeface="Tahoma"/>
                <a:sym typeface="Tahoma"/>
              </a:rPr>
              <a:t>Move-in will be by scheduled appointment only</a:t>
            </a:r>
            <a:endParaRPr sz="2800">
              <a:solidFill>
                <a:schemeClr val="lt1"/>
              </a:solidFill>
              <a:latin typeface="Tahoma"/>
              <a:ea typeface="Tahoma"/>
              <a:cs typeface="Tahoma"/>
              <a:sym typeface="Tahoma"/>
            </a:endParaRPr>
          </a:p>
          <a:p>
            <a:pPr indent="-188594" lvl="2" marL="1143000" rtl="0" algn="l">
              <a:lnSpc>
                <a:spcPct val="90000"/>
              </a:lnSpc>
              <a:spcBef>
                <a:spcPts val="500"/>
              </a:spcBef>
              <a:spcAft>
                <a:spcPts val="0"/>
              </a:spcAft>
              <a:buClr>
                <a:schemeClr val="lt1"/>
              </a:buClr>
              <a:buSzPct val="100000"/>
              <a:buFont typeface="Tahoma"/>
              <a:buChar char="•"/>
            </a:pPr>
            <a:r>
              <a:rPr lang="en-US" sz="2800">
                <a:solidFill>
                  <a:schemeClr val="lt1"/>
                </a:solidFill>
                <a:latin typeface="Tahoma"/>
                <a:ea typeface="Tahoma"/>
                <a:cs typeface="Tahoma"/>
                <a:sym typeface="Tahoma"/>
              </a:rPr>
              <a:t>Move in appointments can be made through the Housing portal after you receive your housing assignment</a:t>
            </a:r>
            <a:endParaRPr sz="2800">
              <a:solidFill>
                <a:schemeClr val="lt1"/>
              </a:solidFill>
              <a:latin typeface="Tahoma"/>
              <a:ea typeface="Tahoma"/>
              <a:cs typeface="Tahoma"/>
              <a:sym typeface="Tahoma"/>
            </a:endParaRPr>
          </a:p>
          <a:p>
            <a:pPr indent="-188594" lvl="2" marL="1143000" rtl="0" algn="l">
              <a:lnSpc>
                <a:spcPct val="90000"/>
              </a:lnSpc>
              <a:spcBef>
                <a:spcPts val="500"/>
              </a:spcBef>
              <a:spcAft>
                <a:spcPts val="0"/>
              </a:spcAft>
              <a:buClr>
                <a:schemeClr val="lt1"/>
              </a:buClr>
              <a:buSzPct val="100000"/>
              <a:buChar char="•"/>
            </a:pPr>
            <a:r>
              <a:rPr lang="en-US" sz="2800">
                <a:solidFill>
                  <a:schemeClr val="lt1"/>
                </a:solidFill>
                <a:latin typeface="Tahoma"/>
                <a:ea typeface="Tahoma"/>
                <a:cs typeface="Tahoma"/>
                <a:sym typeface="Tahoma"/>
              </a:rPr>
              <a:t>Guests are allowed to help during move in </a:t>
            </a:r>
            <a:endParaRPr/>
          </a:p>
          <a:p>
            <a:pPr indent="-188594" lvl="2" marL="1143000" rtl="0" algn="l">
              <a:lnSpc>
                <a:spcPct val="90000"/>
              </a:lnSpc>
              <a:spcBef>
                <a:spcPts val="500"/>
              </a:spcBef>
              <a:spcAft>
                <a:spcPts val="0"/>
              </a:spcAft>
              <a:buClr>
                <a:schemeClr val="lt1"/>
              </a:buClr>
              <a:buSzPct val="100000"/>
              <a:buChar char="•"/>
            </a:pPr>
            <a:r>
              <a:rPr lang="en-US" sz="2800">
                <a:solidFill>
                  <a:schemeClr val="lt1"/>
                </a:solidFill>
                <a:latin typeface="Tahoma"/>
                <a:ea typeface="Tahoma"/>
                <a:cs typeface="Tahoma"/>
                <a:sym typeface="Tahoma"/>
              </a:rPr>
              <a:t>There will be limited bins and carts </a:t>
            </a:r>
            <a:endParaRPr/>
          </a:p>
          <a:p>
            <a:pPr indent="-188594" lvl="2" marL="1143000" rtl="0" algn="l">
              <a:lnSpc>
                <a:spcPct val="90000"/>
              </a:lnSpc>
              <a:spcBef>
                <a:spcPts val="500"/>
              </a:spcBef>
              <a:spcAft>
                <a:spcPts val="0"/>
              </a:spcAft>
              <a:buClr>
                <a:schemeClr val="lt1"/>
              </a:buClr>
              <a:buSzPct val="100000"/>
              <a:buChar char="•"/>
            </a:pPr>
            <a:r>
              <a:rPr lang="en-US" sz="2800">
                <a:solidFill>
                  <a:schemeClr val="lt1"/>
                </a:solidFill>
                <a:latin typeface="Tahoma"/>
                <a:ea typeface="Tahoma"/>
                <a:cs typeface="Tahoma"/>
                <a:sym typeface="Tahoma"/>
              </a:rPr>
              <a:t>We recommend that students bring their own hand trucks or carts </a:t>
            </a:r>
            <a:endParaRPr/>
          </a:p>
          <a:p>
            <a:pPr indent="-188594" lvl="2" marL="1143000" rtl="0" algn="l">
              <a:lnSpc>
                <a:spcPct val="90000"/>
              </a:lnSpc>
              <a:spcBef>
                <a:spcPts val="500"/>
              </a:spcBef>
              <a:spcAft>
                <a:spcPts val="0"/>
              </a:spcAft>
              <a:buClr>
                <a:schemeClr val="lt1"/>
              </a:buClr>
              <a:buSzPct val="100000"/>
              <a:buChar char="•"/>
            </a:pPr>
            <a:r>
              <a:rPr lang="en-US" sz="2800">
                <a:solidFill>
                  <a:schemeClr val="lt1"/>
                </a:solidFill>
                <a:latin typeface="Tahoma"/>
                <a:ea typeface="Tahoma"/>
                <a:cs typeface="Tahoma"/>
                <a:sym typeface="Tahoma"/>
              </a:rPr>
              <a:t>Pack accordingly in small or medium boxes </a:t>
            </a:r>
            <a:endParaRPr/>
          </a:p>
          <a:p>
            <a:pPr indent="-188594" lvl="2" marL="1143000" rtl="0" algn="l">
              <a:lnSpc>
                <a:spcPct val="90000"/>
              </a:lnSpc>
              <a:spcBef>
                <a:spcPts val="500"/>
              </a:spcBef>
              <a:spcAft>
                <a:spcPts val="0"/>
              </a:spcAft>
              <a:buClr>
                <a:schemeClr val="lt1"/>
              </a:buClr>
              <a:buSzPct val="100000"/>
              <a:buChar char="•"/>
            </a:pPr>
            <a:r>
              <a:rPr lang="en-US" sz="2800">
                <a:solidFill>
                  <a:schemeClr val="lt1"/>
                </a:solidFill>
                <a:latin typeface="Tahoma"/>
                <a:ea typeface="Tahoma"/>
                <a:cs typeface="Tahoma"/>
                <a:sym typeface="Tahoma"/>
              </a:rPr>
              <a:t>Social distancing during the move-in process is highly recommended </a:t>
            </a:r>
            <a:endParaRPr/>
          </a:p>
          <a:p>
            <a:pPr indent="-172243" lvl="0" marL="228600" rtl="0" algn="l">
              <a:lnSpc>
                <a:spcPct val="90000"/>
              </a:lnSpc>
              <a:spcBef>
                <a:spcPts val="1000"/>
              </a:spcBef>
              <a:spcAft>
                <a:spcPts val="0"/>
              </a:spcAft>
              <a:buClr>
                <a:schemeClr val="lt1"/>
              </a:buClr>
              <a:buSzPct val="100000"/>
              <a:buChar char="•"/>
            </a:pPr>
            <a:r>
              <a:rPr lang="en-US" sz="3500">
                <a:solidFill>
                  <a:schemeClr val="lt1"/>
                </a:solidFill>
                <a:latin typeface="Tahoma"/>
                <a:ea typeface="Tahoma"/>
                <a:cs typeface="Tahoma"/>
                <a:sym typeface="Tahoma"/>
              </a:rPr>
              <a:t>Move-In Guide and parking maps will be shared on housing website in late July</a:t>
            </a:r>
            <a:endParaRPr sz="3500">
              <a:solidFill>
                <a:schemeClr val="lt1"/>
              </a:solidFill>
              <a:latin typeface="Tahoma"/>
              <a:ea typeface="Tahoma"/>
              <a:cs typeface="Tahoma"/>
              <a:sym typeface="Tahoma"/>
            </a:endParaRPr>
          </a:p>
          <a:p>
            <a:pPr indent="-211931" lvl="0" marL="228600" rtl="0" algn="l">
              <a:lnSpc>
                <a:spcPct val="90000"/>
              </a:lnSpc>
              <a:spcBef>
                <a:spcPts val="1000"/>
              </a:spcBef>
              <a:spcAft>
                <a:spcPts val="0"/>
              </a:spcAft>
              <a:buClr>
                <a:schemeClr val="lt1"/>
              </a:buClr>
              <a:buSzPct val="100000"/>
              <a:buFont typeface="Tahoma"/>
              <a:buChar char="•"/>
            </a:pPr>
            <a:r>
              <a:rPr lang="en-US" sz="3500">
                <a:solidFill>
                  <a:schemeClr val="lt1"/>
                </a:solidFill>
                <a:latin typeface="Tahoma"/>
                <a:ea typeface="Tahoma"/>
                <a:cs typeface="Tahoma"/>
                <a:sym typeface="Tahoma"/>
              </a:rPr>
              <a:t>COVID-19 Testing is required at move-in for all residents </a:t>
            </a:r>
            <a:endParaRPr sz="3500">
              <a:solidFill>
                <a:schemeClr val="lt1"/>
              </a:solidFill>
              <a:latin typeface="Tahoma"/>
              <a:ea typeface="Tahoma"/>
              <a:cs typeface="Tahoma"/>
              <a:sym typeface="Tahoma"/>
            </a:endParaRPr>
          </a:p>
          <a:p>
            <a:pPr indent="-211931" lvl="0" marL="228600" rtl="0" algn="l">
              <a:lnSpc>
                <a:spcPct val="90000"/>
              </a:lnSpc>
              <a:spcBef>
                <a:spcPts val="1000"/>
              </a:spcBef>
              <a:spcAft>
                <a:spcPts val="0"/>
              </a:spcAft>
              <a:buClr>
                <a:schemeClr val="lt1"/>
              </a:buClr>
              <a:buSzPct val="100000"/>
              <a:buFont typeface="Tahoma"/>
              <a:buChar char="•"/>
            </a:pPr>
            <a:r>
              <a:rPr lang="en-US" sz="3500">
                <a:solidFill>
                  <a:schemeClr val="lt1"/>
                </a:solidFill>
                <a:latin typeface="Tahoma"/>
                <a:ea typeface="Tahoma"/>
                <a:cs typeface="Tahoma"/>
                <a:sym typeface="Tahoma"/>
              </a:rPr>
              <a:t>On-site testing 9 a.m. to 6 p.m. 8/17 - 8/20. </a:t>
            </a:r>
            <a:endParaRPr sz="3500">
              <a:solidFill>
                <a:schemeClr val="lt1"/>
              </a:solidFill>
              <a:latin typeface="Tahoma"/>
              <a:ea typeface="Tahoma"/>
              <a:cs typeface="Tahoma"/>
              <a:sym typeface="Tahoma"/>
            </a:endParaRPr>
          </a:p>
          <a:p>
            <a:pPr indent="-211931" lvl="0" marL="228600" rtl="0" algn="l">
              <a:lnSpc>
                <a:spcPct val="90000"/>
              </a:lnSpc>
              <a:spcBef>
                <a:spcPts val="1000"/>
              </a:spcBef>
              <a:spcAft>
                <a:spcPts val="0"/>
              </a:spcAft>
              <a:buClr>
                <a:schemeClr val="lt1"/>
              </a:buClr>
              <a:buSzPct val="100000"/>
              <a:buFont typeface="Tahoma"/>
              <a:buChar char="•"/>
            </a:pPr>
            <a:r>
              <a:rPr lang="en-US" sz="3500">
                <a:solidFill>
                  <a:schemeClr val="lt1"/>
                </a:solidFill>
                <a:latin typeface="Tahoma"/>
                <a:ea typeface="Tahoma"/>
                <a:cs typeface="Tahoma"/>
                <a:sym typeface="Tahoma"/>
              </a:rPr>
              <a:t>Location Garage 2 </a:t>
            </a:r>
            <a:endParaRPr sz="3500">
              <a:solidFill>
                <a:schemeClr val="lt1"/>
              </a:solidFill>
              <a:latin typeface="Tahoma"/>
              <a:ea typeface="Tahoma"/>
              <a:cs typeface="Tahoma"/>
              <a:sym typeface="Tahoma"/>
            </a:endParaRPr>
          </a:p>
          <a:p>
            <a:pPr indent="-5080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gd7f21ce73c_0_0"/>
          <p:cNvSpPr txBox="1"/>
          <p:nvPr>
            <p:ph idx="1" type="body"/>
          </p:nvPr>
        </p:nvSpPr>
        <p:spPr>
          <a:xfrm>
            <a:off x="94973" y="1573777"/>
            <a:ext cx="8216400" cy="48651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800"/>
              <a:buChar char="•"/>
            </a:pPr>
            <a:r>
              <a:rPr lang="en-US">
                <a:latin typeface="Tahoma"/>
                <a:ea typeface="Tahoma"/>
                <a:cs typeface="Tahoma"/>
                <a:sym typeface="Tahoma"/>
              </a:rPr>
              <a:t>All students will receive their mailbox key and mailbox number at check-in </a:t>
            </a:r>
            <a:endParaRPr/>
          </a:p>
          <a:p>
            <a:pPr indent="-228600" lvl="0" marL="228600" rtl="0" algn="l">
              <a:lnSpc>
                <a:spcPct val="90000"/>
              </a:lnSpc>
              <a:spcBef>
                <a:spcPts val="1000"/>
              </a:spcBef>
              <a:spcAft>
                <a:spcPts val="0"/>
              </a:spcAft>
              <a:buSzPts val="2800"/>
              <a:buChar char="•"/>
            </a:pPr>
            <a:r>
              <a:rPr lang="en-US">
                <a:latin typeface="Tahoma"/>
                <a:ea typeface="Tahoma"/>
                <a:cs typeface="Tahoma"/>
                <a:sym typeface="Tahoma"/>
              </a:rPr>
              <a:t>Mailing addresses are listed on the housing website under the Building Directory and in our move-in guide</a:t>
            </a:r>
            <a:endParaRPr/>
          </a:p>
          <a:p>
            <a:pPr indent="-228600" lvl="0" marL="228600" rtl="0" algn="l">
              <a:lnSpc>
                <a:spcPct val="90000"/>
              </a:lnSpc>
              <a:spcBef>
                <a:spcPts val="1000"/>
              </a:spcBef>
              <a:spcAft>
                <a:spcPts val="0"/>
              </a:spcAft>
              <a:buSzPts val="2800"/>
              <a:buChar char="•"/>
            </a:pPr>
            <a:r>
              <a:rPr lang="en-US">
                <a:latin typeface="Tahoma"/>
                <a:ea typeface="Tahoma"/>
                <a:cs typeface="Tahoma"/>
                <a:sym typeface="Tahoma"/>
              </a:rPr>
              <a:t>All Mail must have the following to ensure timely delivery: </a:t>
            </a:r>
            <a:endParaRPr/>
          </a:p>
          <a:p>
            <a:pPr indent="-228600" lvl="1" marL="685800" rtl="0" algn="l">
              <a:lnSpc>
                <a:spcPct val="90000"/>
              </a:lnSpc>
              <a:spcBef>
                <a:spcPts val="500"/>
              </a:spcBef>
              <a:spcAft>
                <a:spcPts val="0"/>
              </a:spcAft>
              <a:buSzPts val="2400"/>
              <a:buChar char="•"/>
            </a:pPr>
            <a:r>
              <a:rPr lang="en-US">
                <a:latin typeface="Tahoma"/>
                <a:ea typeface="Tahoma"/>
                <a:cs typeface="Tahoma"/>
                <a:sym typeface="Tahoma"/>
              </a:rPr>
              <a:t>Student’s Full Name (Name used at the university)</a:t>
            </a:r>
            <a:endParaRPr/>
          </a:p>
          <a:p>
            <a:pPr indent="-228600" lvl="1" marL="685800" rtl="0" algn="l">
              <a:lnSpc>
                <a:spcPct val="90000"/>
              </a:lnSpc>
              <a:spcBef>
                <a:spcPts val="500"/>
              </a:spcBef>
              <a:spcAft>
                <a:spcPts val="0"/>
              </a:spcAft>
              <a:buSzPts val="2400"/>
              <a:buChar char="•"/>
            </a:pPr>
            <a:r>
              <a:rPr lang="en-US">
                <a:latin typeface="Tahoma"/>
                <a:ea typeface="Tahoma"/>
                <a:cs typeface="Tahoma"/>
                <a:sym typeface="Tahoma"/>
              </a:rPr>
              <a:t>Mailbox number </a:t>
            </a:r>
            <a:endParaRPr/>
          </a:p>
          <a:p>
            <a:pPr indent="-228600" lvl="1" marL="685800" rtl="0" algn="l">
              <a:lnSpc>
                <a:spcPct val="90000"/>
              </a:lnSpc>
              <a:spcBef>
                <a:spcPts val="500"/>
              </a:spcBef>
              <a:spcAft>
                <a:spcPts val="0"/>
              </a:spcAft>
              <a:buSzPts val="2400"/>
              <a:buChar char="•"/>
            </a:pPr>
            <a:r>
              <a:rPr lang="en-US">
                <a:latin typeface="Tahoma"/>
                <a:ea typeface="Tahoma"/>
                <a:cs typeface="Tahoma"/>
                <a:sym typeface="Tahoma"/>
              </a:rPr>
              <a:t>Building Address</a:t>
            </a:r>
            <a:endParaRPr/>
          </a:p>
          <a:p>
            <a:pPr indent="-228600" lvl="0" marL="228600" rtl="0" algn="l">
              <a:lnSpc>
                <a:spcPct val="90000"/>
              </a:lnSpc>
              <a:spcBef>
                <a:spcPts val="1000"/>
              </a:spcBef>
              <a:spcAft>
                <a:spcPts val="0"/>
              </a:spcAft>
              <a:buSzPts val="2800"/>
              <a:buChar char="•"/>
            </a:pPr>
            <a:r>
              <a:rPr lang="en-US">
                <a:latin typeface="Tahoma"/>
                <a:ea typeface="Tahoma"/>
                <a:cs typeface="Tahoma"/>
                <a:sym typeface="Tahoma"/>
              </a:rPr>
              <a:t>All packages are sent to central mail not directly to the building</a:t>
            </a:r>
            <a:endParaRPr/>
          </a:p>
        </p:txBody>
      </p:sp>
      <p:sp>
        <p:nvSpPr>
          <p:cNvPr id="112" name="Google Shape;112;gd7f21ce73c_0_0"/>
          <p:cNvSpPr txBox="1"/>
          <p:nvPr/>
        </p:nvSpPr>
        <p:spPr>
          <a:xfrm>
            <a:off x="94975" y="206675"/>
            <a:ext cx="76158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400"/>
              <a:buFont typeface="Arial"/>
              <a:buNone/>
            </a:pPr>
            <a:r>
              <a:rPr b="1" i="0" lang="en-US" sz="4400" u="sng" cap="none" strike="noStrike">
                <a:solidFill>
                  <a:schemeClr val="dk1"/>
                </a:solidFill>
                <a:latin typeface="Tahoma"/>
                <a:ea typeface="Tahoma"/>
                <a:cs typeface="Tahoma"/>
                <a:sym typeface="Tahoma"/>
              </a:rPr>
              <a:t>Mail Services</a:t>
            </a:r>
            <a:r>
              <a:rPr b="1" i="0" lang="en-US" sz="4400" u="sng"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6"/>
          <p:cNvSpPr txBox="1"/>
          <p:nvPr>
            <p:ph type="title"/>
          </p:nvPr>
        </p:nvSpPr>
        <p:spPr>
          <a:xfrm>
            <a:off x="132522" y="126586"/>
            <a:ext cx="818653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ahoma"/>
              <a:buNone/>
            </a:pPr>
            <a:r>
              <a:rPr b="1" lang="en-US" u="sng">
                <a:latin typeface="Tahoma"/>
                <a:ea typeface="Tahoma"/>
                <a:cs typeface="Tahoma"/>
                <a:sym typeface="Tahoma"/>
              </a:rPr>
              <a:t>What can/should I bring?</a:t>
            </a:r>
            <a:endParaRPr u="sng">
              <a:latin typeface="Tahoma"/>
              <a:ea typeface="Tahoma"/>
              <a:cs typeface="Tahoma"/>
              <a:sym typeface="Tahoma"/>
            </a:endParaRPr>
          </a:p>
        </p:txBody>
      </p:sp>
      <p:sp>
        <p:nvSpPr>
          <p:cNvPr id="118" name="Google Shape;118;p6"/>
          <p:cNvSpPr txBox="1"/>
          <p:nvPr>
            <p:ph idx="1" type="body"/>
          </p:nvPr>
        </p:nvSpPr>
        <p:spPr>
          <a:xfrm>
            <a:off x="260074" y="1222513"/>
            <a:ext cx="4671391" cy="5635487"/>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n-US" sz="2400">
                <a:latin typeface="Tahoma"/>
                <a:ea typeface="Tahoma"/>
                <a:cs typeface="Tahoma"/>
                <a:sym typeface="Tahoma"/>
              </a:rPr>
              <a:t>Bed Linens (Twin XL)</a:t>
            </a:r>
            <a:endParaRPr/>
          </a:p>
          <a:p>
            <a:pPr indent="-228600" lvl="0" marL="228600" rtl="0" algn="l">
              <a:lnSpc>
                <a:spcPct val="90000"/>
              </a:lnSpc>
              <a:spcBef>
                <a:spcPts val="1000"/>
              </a:spcBef>
              <a:spcAft>
                <a:spcPts val="0"/>
              </a:spcAft>
              <a:buClr>
                <a:schemeClr val="dk1"/>
              </a:buClr>
              <a:buSzPct val="100000"/>
              <a:buChar char="•"/>
            </a:pPr>
            <a:r>
              <a:rPr lang="en-US" sz="2400">
                <a:latin typeface="Tahoma"/>
                <a:ea typeface="Tahoma"/>
                <a:cs typeface="Tahoma"/>
                <a:sym typeface="Tahoma"/>
              </a:rPr>
              <a:t>Towels, Wash clothes, etc.,</a:t>
            </a:r>
            <a:endParaRPr/>
          </a:p>
          <a:p>
            <a:pPr indent="-228600" lvl="0" marL="228600" rtl="0" algn="l">
              <a:lnSpc>
                <a:spcPct val="90000"/>
              </a:lnSpc>
              <a:spcBef>
                <a:spcPts val="1000"/>
              </a:spcBef>
              <a:spcAft>
                <a:spcPts val="0"/>
              </a:spcAft>
              <a:buClr>
                <a:schemeClr val="dk1"/>
              </a:buClr>
              <a:buSzPct val="100000"/>
              <a:buChar char="•"/>
            </a:pPr>
            <a:r>
              <a:rPr lang="en-US" sz="2400">
                <a:latin typeface="Tahoma"/>
                <a:ea typeface="Tahoma"/>
                <a:cs typeface="Tahoma"/>
                <a:sym typeface="Tahoma"/>
              </a:rPr>
              <a:t>Cleaning supplies, antibacterial recommended </a:t>
            </a:r>
            <a:endParaRPr/>
          </a:p>
          <a:p>
            <a:pPr indent="-228600" lvl="1" marL="685800" rtl="0" algn="l">
              <a:lnSpc>
                <a:spcPct val="90000"/>
              </a:lnSpc>
              <a:spcBef>
                <a:spcPts val="500"/>
              </a:spcBef>
              <a:spcAft>
                <a:spcPts val="0"/>
              </a:spcAft>
              <a:buClr>
                <a:schemeClr val="dk1"/>
              </a:buClr>
              <a:buSzPct val="100000"/>
              <a:buChar char="•"/>
            </a:pPr>
            <a:r>
              <a:rPr lang="en-US">
                <a:latin typeface="Tahoma"/>
                <a:ea typeface="Tahoma"/>
                <a:cs typeface="Tahoma"/>
                <a:sym typeface="Tahoma"/>
              </a:rPr>
              <a:t>Brooms/Dustpan/Swiffer</a:t>
            </a:r>
            <a:endParaRPr/>
          </a:p>
          <a:p>
            <a:pPr indent="-228600" lvl="1" marL="685800" rtl="0" algn="l">
              <a:lnSpc>
                <a:spcPct val="90000"/>
              </a:lnSpc>
              <a:spcBef>
                <a:spcPts val="500"/>
              </a:spcBef>
              <a:spcAft>
                <a:spcPts val="0"/>
              </a:spcAft>
              <a:buClr>
                <a:schemeClr val="dk1"/>
              </a:buClr>
              <a:buSzPct val="100000"/>
              <a:buChar char="•"/>
            </a:pPr>
            <a:r>
              <a:rPr lang="en-US">
                <a:latin typeface="Tahoma"/>
                <a:ea typeface="Tahoma"/>
                <a:cs typeface="Tahoma"/>
                <a:sym typeface="Tahoma"/>
              </a:rPr>
              <a:t>Window cleaners </a:t>
            </a:r>
            <a:endParaRPr/>
          </a:p>
          <a:p>
            <a:pPr indent="-228600" lvl="1" marL="685800" rtl="0" algn="l">
              <a:lnSpc>
                <a:spcPct val="90000"/>
              </a:lnSpc>
              <a:spcBef>
                <a:spcPts val="500"/>
              </a:spcBef>
              <a:spcAft>
                <a:spcPts val="0"/>
              </a:spcAft>
              <a:buClr>
                <a:schemeClr val="dk1"/>
              </a:buClr>
              <a:buSzPct val="100000"/>
              <a:buChar char="•"/>
            </a:pPr>
            <a:r>
              <a:rPr lang="en-US">
                <a:latin typeface="Tahoma"/>
                <a:ea typeface="Tahoma"/>
                <a:cs typeface="Tahoma"/>
                <a:sym typeface="Tahoma"/>
              </a:rPr>
              <a:t>Bathroom cleaners</a:t>
            </a:r>
            <a:endParaRPr/>
          </a:p>
          <a:p>
            <a:pPr indent="-228600" lvl="1" marL="685800" rtl="0" algn="l">
              <a:lnSpc>
                <a:spcPct val="90000"/>
              </a:lnSpc>
              <a:spcBef>
                <a:spcPts val="500"/>
              </a:spcBef>
              <a:spcAft>
                <a:spcPts val="0"/>
              </a:spcAft>
              <a:buClr>
                <a:schemeClr val="dk1"/>
              </a:buClr>
              <a:buSzPct val="100000"/>
              <a:buChar char="•"/>
            </a:pPr>
            <a:r>
              <a:rPr lang="en-US">
                <a:latin typeface="Tahoma"/>
                <a:ea typeface="Tahoma"/>
                <a:cs typeface="Tahoma"/>
                <a:sym typeface="Tahoma"/>
              </a:rPr>
              <a:t>Shower Curtain</a:t>
            </a:r>
            <a:endParaRPr/>
          </a:p>
          <a:p>
            <a:pPr indent="-228600" lvl="1" marL="685800" rtl="0" algn="l">
              <a:lnSpc>
                <a:spcPct val="90000"/>
              </a:lnSpc>
              <a:spcBef>
                <a:spcPts val="500"/>
              </a:spcBef>
              <a:spcAft>
                <a:spcPts val="0"/>
              </a:spcAft>
              <a:buClr>
                <a:schemeClr val="dk1"/>
              </a:buClr>
              <a:buSzPct val="100000"/>
              <a:buChar char="•"/>
            </a:pPr>
            <a:r>
              <a:rPr lang="en-US">
                <a:latin typeface="Tahoma"/>
                <a:ea typeface="Tahoma"/>
                <a:cs typeface="Tahoma"/>
                <a:sym typeface="Tahoma"/>
              </a:rPr>
              <a:t>Bathroom mates</a:t>
            </a:r>
            <a:endParaRPr/>
          </a:p>
          <a:p>
            <a:pPr indent="-228600" lvl="1" marL="685800" rtl="0" algn="l">
              <a:lnSpc>
                <a:spcPct val="90000"/>
              </a:lnSpc>
              <a:spcBef>
                <a:spcPts val="500"/>
              </a:spcBef>
              <a:spcAft>
                <a:spcPts val="0"/>
              </a:spcAft>
              <a:buClr>
                <a:schemeClr val="dk1"/>
              </a:buClr>
              <a:buSzPct val="100000"/>
              <a:buChar char="•"/>
            </a:pPr>
            <a:r>
              <a:rPr lang="en-US">
                <a:latin typeface="Tahoma"/>
                <a:ea typeface="Tahoma"/>
                <a:cs typeface="Tahoma"/>
                <a:sym typeface="Tahoma"/>
              </a:rPr>
              <a:t>Toilet paper/Paper Towels</a:t>
            </a:r>
            <a:endParaRPr/>
          </a:p>
          <a:p>
            <a:pPr indent="-228600" lvl="1" marL="685800" rtl="0" algn="l">
              <a:lnSpc>
                <a:spcPct val="90000"/>
              </a:lnSpc>
              <a:spcBef>
                <a:spcPts val="500"/>
              </a:spcBef>
              <a:spcAft>
                <a:spcPts val="0"/>
              </a:spcAft>
              <a:buClr>
                <a:schemeClr val="dk1"/>
              </a:buClr>
              <a:buSzPct val="100000"/>
              <a:buChar char="•"/>
            </a:pPr>
            <a:r>
              <a:rPr lang="en-US">
                <a:latin typeface="Tahoma"/>
                <a:ea typeface="Tahoma"/>
                <a:cs typeface="Tahoma"/>
                <a:sym typeface="Tahoma"/>
              </a:rPr>
              <a:t>Trash Can/Trash bags</a:t>
            </a:r>
            <a:endParaRPr/>
          </a:p>
          <a:p>
            <a:pPr indent="-228600" lvl="1" marL="685800" rtl="0" algn="l">
              <a:lnSpc>
                <a:spcPct val="90000"/>
              </a:lnSpc>
              <a:spcBef>
                <a:spcPts val="500"/>
              </a:spcBef>
              <a:spcAft>
                <a:spcPts val="0"/>
              </a:spcAft>
              <a:buClr>
                <a:schemeClr val="dk1"/>
              </a:buClr>
              <a:buSzPct val="100000"/>
              <a:buChar char="•"/>
            </a:pPr>
            <a:r>
              <a:rPr lang="en-US" sz="2400">
                <a:latin typeface="Tahoma"/>
                <a:ea typeface="Tahoma"/>
                <a:cs typeface="Tahoma"/>
                <a:sym typeface="Tahoma"/>
              </a:rPr>
              <a:t>Gloves</a:t>
            </a:r>
            <a:endParaRPr/>
          </a:p>
          <a:p>
            <a:pPr indent="-228600" lvl="0" marL="228600" rtl="0" algn="l">
              <a:lnSpc>
                <a:spcPct val="90000"/>
              </a:lnSpc>
              <a:spcBef>
                <a:spcPts val="1000"/>
              </a:spcBef>
              <a:spcAft>
                <a:spcPts val="0"/>
              </a:spcAft>
              <a:buClr>
                <a:schemeClr val="dk1"/>
              </a:buClr>
              <a:buSzPct val="100000"/>
              <a:buChar char="•"/>
            </a:pPr>
            <a:r>
              <a:rPr lang="en-US" sz="2400">
                <a:latin typeface="Tahoma"/>
                <a:ea typeface="Tahoma"/>
                <a:cs typeface="Tahoma"/>
                <a:sym typeface="Tahoma"/>
              </a:rPr>
              <a:t>Surge Protector (see website for guidelines)</a:t>
            </a:r>
            <a:endParaRPr/>
          </a:p>
          <a:p>
            <a:pPr indent="-228600" lvl="0" marL="228600" rtl="0" algn="l">
              <a:lnSpc>
                <a:spcPct val="90000"/>
              </a:lnSpc>
              <a:spcBef>
                <a:spcPts val="1000"/>
              </a:spcBef>
              <a:spcAft>
                <a:spcPts val="0"/>
              </a:spcAft>
              <a:buClr>
                <a:schemeClr val="dk1"/>
              </a:buClr>
              <a:buSzPct val="100000"/>
              <a:buChar char="•"/>
            </a:pPr>
            <a:r>
              <a:rPr lang="en-US" sz="2400">
                <a:latin typeface="Tahoma"/>
                <a:ea typeface="Tahoma"/>
                <a:cs typeface="Tahoma"/>
                <a:sym typeface="Tahoma"/>
              </a:rPr>
              <a:t>Umbrella</a:t>
            </a:r>
            <a:endParaRPr/>
          </a:p>
          <a:p>
            <a:pPr indent="-228600" lvl="0" marL="228600" rtl="0" algn="l">
              <a:lnSpc>
                <a:spcPct val="90000"/>
              </a:lnSpc>
              <a:spcBef>
                <a:spcPts val="1000"/>
              </a:spcBef>
              <a:spcAft>
                <a:spcPts val="0"/>
              </a:spcAft>
              <a:buClr>
                <a:schemeClr val="dk1"/>
              </a:buClr>
              <a:buSzPct val="100000"/>
              <a:buChar char="•"/>
            </a:pPr>
            <a:r>
              <a:rPr lang="en-US" sz="2400">
                <a:latin typeface="Tahoma"/>
                <a:ea typeface="Tahoma"/>
                <a:cs typeface="Tahoma"/>
                <a:sym typeface="Tahoma"/>
              </a:rPr>
              <a:t>Clothes hangers</a:t>
            </a:r>
            <a:endParaRPr/>
          </a:p>
          <a:p>
            <a:pPr indent="-228600" lvl="0" marL="228600" rtl="0" algn="l">
              <a:lnSpc>
                <a:spcPct val="90000"/>
              </a:lnSpc>
              <a:spcBef>
                <a:spcPts val="1000"/>
              </a:spcBef>
              <a:spcAft>
                <a:spcPts val="0"/>
              </a:spcAft>
              <a:buClr>
                <a:schemeClr val="dk1"/>
              </a:buClr>
              <a:buSzPct val="100000"/>
              <a:buChar char="•"/>
            </a:pPr>
            <a:r>
              <a:rPr lang="en-US" sz="2400">
                <a:latin typeface="Tahoma"/>
                <a:ea typeface="Tahoma"/>
                <a:cs typeface="Tahoma"/>
                <a:sym typeface="Tahoma"/>
              </a:rPr>
              <a:t>Laundry bag/basket and high efficiency detergent</a:t>
            </a:r>
            <a:endParaRPr/>
          </a:p>
          <a:p>
            <a:pPr indent="-228600" lvl="0" marL="228600" rtl="0" algn="l">
              <a:lnSpc>
                <a:spcPct val="90000"/>
              </a:lnSpc>
              <a:spcBef>
                <a:spcPts val="1000"/>
              </a:spcBef>
              <a:spcAft>
                <a:spcPts val="0"/>
              </a:spcAft>
              <a:buClr>
                <a:schemeClr val="dk1"/>
              </a:buClr>
              <a:buSzPct val="100000"/>
              <a:buChar char="•"/>
            </a:pPr>
            <a:r>
              <a:rPr lang="en-US" sz="2400">
                <a:latin typeface="Tahoma"/>
                <a:ea typeface="Tahoma"/>
                <a:cs typeface="Tahoma"/>
                <a:sym typeface="Tahoma"/>
              </a:rPr>
              <a:t>First Aid Kits/thermometers </a:t>
            </a:r>
            <a:endParaRPr/>
          </a:p>
          <a:p>
            <a:pPr indent="-228600" lvl="0" marL="228600" rtl="0" algn="l">
              <a:lnSpc>
                <a:spcPct val="90000"/>
              </a:lnSpc>
              <a:spcBef>
                <a:spcPts val="1000"/>
              </a:spcBef>
              <a:spcAft>
                <a:spcPts val="0"/>
              </a:spcAft>
              <a:buClr>
                <a:schemeClr val="dk1"/>
              </a:buClr>
              <a:buSzPct val="100000"/>
              <a:buChar char="•"/>
            </a:pPr>
            <a:r>
              <a:rPr lang="en-US" sz="2400">
                <a:latin typeface="Tahoma"/>
                <a:ea typeface="Tahoma"/>
                <a:cs typeface="Tahoma"/>
                <a:sym typeface="Tahoma"/>
              </a:rPr>
              <a:t>Hand Sanitizer and Hand Soap</a:t>
            </a:r>
            <a:endParaRPr/>
          </a:p>
          <a:p>
            <a:pPr indent="-228600" lvl="0" marL="228600" rtl="0" algn="l">
              <a:lnSpc>
                <a:spcPct val="90000"/>
              </a:lnSpc>
              <a:spcBef>
                <a:spcPts val="1000"/>
              </a:spcBef>
              <a:spcAft>
                <a:spcPts val="0"/>
              </a:spcAft>
              <a:buClr>
                <a:schemeClr val="dk1"/>
              </a:buClr>
              <a:buSzPct val="100000"/>
              <a:buChar char="•"/>
            </a:pPr>
            <a:r>
              <a:rPr lang="en-US" sz="2400">
                <a:latin typeface="Tahoma"/>
                <a:ea typeface="Tahoma"/>
                <a:cs typeface="Tahoma"/>
                <a:sym typeface="Tahoma"/>
              </a:rPr>
              <a:t>Facial covering</a:t>
            </a:r>
            <a:endParaRPr/>
          </a:p>
          <a:p>
            <a:pPr indent="-104140" lvl="0" marL="228600" rtl="0" algn="l">
              <a:lnSpc>
                <a:spcPct val="90000"/>
              </a:lnSpc>
              <a:spcBef>
                <a:spcPts val="1000"/>
              </a:spcBef>
              <a:spcAft>
                <a:spcPts val="0"/>
              </a:spcAft>
              <a:buClr>
                <a:schemeClr val="dk1"/>
              </a:buClr>
              <a:buSzPct val="100000"/>
              <a:buNone/>
            </a:pPr>
            <a:r>
              <a:t/>
            </a:r>
            <a:endParaRPr/>
          </a:p>
        </p:txBody>
      </p:sp>
      <p:sp>
        <p:nvSpPr>
          <p:cNvPr id="119" name="Google Shape;119;p6"/>
          <p:cNvSpPr/>
          <p:nvPr/>
        </p:nvSpPr>
        <p:spPr>
          <a:xfrm>
            <a:off x="4763742" y="1222513"/>
            <a:ext cx="4671391" cy="2739211"/>
          </a:xfrm>
          <a:prstGeom prst="rect">
            <a:avLst/>
          </a:prstGeom>
          <a:noFill/>
          <a:ln>
            <a:noFill/>
          </a:ln>
        </p:spPr>
        <p:txBody>
          <a:bodyPr anchorCtr="0" anchor="t" bIns="45700" lIns="91425" spcFirstLastPara="1" rIns="91425" wrap="square" tIns="45700">
            <a:spAutoFit/>
          </a:bodyPr>
          <a:lstStyle/>
          <a:p>
            <a:pPr indent="-107950" lvl="0" marL="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Tahoma"/>
                <a:ea typeface="Tahoma"/>
                <a:cs typeface="Tahoma"/>
                <a:sym typeface="Tahoma"/>
              </a:rPr>
              <a:t>Television</a:t>
            </a:r>
            <a:endParaRPr b="0" i="0" sz="1400" u="none" cap="none" strike="noStrike">
              <a:solidFill>
                <a:srgbClr val="000000"/>
              </a:solidFill>
              <a:latin typeface="Arial"/>
              <a:ea typeface="Arial"/>
              <a:cs typeface="Arial"/>
              <a:sym typeface="Arial"/>
            </a:endParaRPr>
          </a:p>
          <a:p>
            <a:pPr indent="-107950" lvl="0" marL="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Tahoma"/>
                <a:ea typeface="Tahoma"/>
                <a:cs typeface="Tahoma"/>
                <a:sym typeface="Tahoma"/>
              </a:rPr>
              <a:t>Small Microwave/Fridge</a:t>
            </a:r>
            <a:endParaRPr b="0" i="0" sz="1400" u="none" cap="none" strike="noStrike">
              <a:solidFill>
                <a:srgbClr val="000000"/>
              </a:solidFill>
              <a:latin typeface="Arial"/>
              <a:ea typeface="Arial"/>
              <a:cs typeface="Arial"/>
              <a:sym typeface="Arial"/>
            </a:endParaRPr>
          </a:p>
          <a:p>
            <a:pPr indent="-107950" lvl="0" marL="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Tahoma"/>
                <a:ea typeface="Tahoma"/>
                <a:cs typeface="Tahoma"/>
                <a:sym typeface="Tahoma"/>
              </a:rPr>
              <a:t>Hurricane supplies </a:t>
            </a:r>
            <a:endParaRPr b="0" i="0" sz="1400" u="none" cap="none" strike="noStrike">
              <a:solidFill>
                <a:srgbClr val="000000"/>
              </a:solidFill>
              <a:latin typeface="Arial"/>
              <a:ea typeface="Arial"/>
              <a:cs typeface="Arial"/>
              <a:sym typeface="Arial"/>
            </a:endParaRPr>
          </a:p>
          <a:p>
            <a:pPr indent="-107950" lvl="0" marL="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Tahoma"/>
                <a:ea typeface="Tahoma"/>
                <a:cs typeface="Tahoma"/>
                <a:sym typeface="Tahoma"/>
              </a:rPr>
              <a:t>Room Decorations (pictures, blue painters tape)</a:t>
            </a:r>
            <a:endParaRPr b="0" i="0" sz="1400" u="none" cap="none" strike="noStrike">
              <a:solidFill>
                <a:srgbClr val="000000"/>
              </a:solidFill>
              <a:latin typeface="Arial"/>
              <a:ea typeface="Arial"/>
              <a:cs typeface="Arial"/>
              <a:sym typeface="Arial"/>
            </a:endParaRPr>
          </a:p>
          <a:p>
            <a:pPr indent="-107950" lvl="0" marL="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Tahoma"/>
                <a:ea typeface="Tahoma"/>
                <a:cs typeface="Tahoma"/>
                <a:sym typeface="Tahoma"/>
              </a:rPr>
              <a:t>Padlock for lockable storage unit</a:t>
            </a:r>
            <a:endParaRPr b="0" i="0" sz="1400" u="none" cap="none" strike="noStrike">
              <a:solidFill>
                <a:srgbClr val="000000"/>
              </a:solidFill>
              <a:latin typeface="Arial"/>
              <a:ea typeface="Arial"/>
              <a:cs typeface="Arial"/>
              <a:sym typeface="Arial"/>
            </a:endParaRPr>
          </a:p>
          <a:p>
            <a:pPr indent="-107950" lvl="0" marL="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Tahoma"/>
                <a:ea typeface="Tahoma"/>
                <a:cs typeface="Tahoma"/>
                <a:sym typeface="Tahoma"/>
              </a:rPr>
              <a:t>Coffee mug, drinking cups, assorted containers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7"/>
          <p:cNvSpPr txBox="1"/>
          <p:nvPr>
            <p:ph type="title"/>
          </p:nvPr>
        </p:nvSpPr>
        <p:spPr>
          <a:xfrm>
            <a:off x="132522" y="126586"/>
            <a:ext cx="818653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Tahoma"/>
              <a:buNone/>
            </a:pPr>
            <a:r>
              <a:rPr b="1" lang="en-US" sz="4000" u="sng">
                <a:latin typeface="Tahoma"/>
                <a:ea typeface="Tahoma"/>
                <a:cs typeface="Tahoma"/>
                <a:sym typeface="Tahoma"/>
              </a:rPr>
              <a:t>What should I leave at home?</a:t>
            </a:r>
            <a:endParaRPr sz="4000" u="sng">
              <a:latin typeface="Tahoma"/>
              <a:ea typeface="Tahoma"/>
              <a:cs typeface="Tahoma"/>
              <a:sym typeface="Tahoma"/>
            </a:endParaRPr>
          </a:p>
        </p:txBody>
      </p:sp>
      <p:sp>
        <p:nvSpPr>
          <p:cNvPr id="126" name="Google Shape;126;p7"/>
          <p:cNvSpPr txBox="1"/>
          <p:nvPr>
            <p:ph idx="1" type="body"/>
          </p:nvPr>
        </p:nvSpPr>
        <p:spPr>
          <a:xfrm>
            <a:off x="260074" y="1524273"/>
            <a:ext cx="8734839" cy="49926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Tahoma"/>
                <a:ea typeface="Tahoma"/>
                <a:cs typeface="Tahoma"/>
                <a:sym typeface="Tahoma"/>
              </a:rPr>
              <a:t>Pets (except for fish in a 10 gallon tank)</a:t>
            </a:r>
            <a:endParaRPr/>
          </a:p>
          <a:p>
            <a:pPr indent="-228600" lvl="0" marL="228600" rtl="0" algn="l">
              <a:lnSpc>
                <a:spcPct val="90000"/>
              </a:lnSpc>
              <a:spcBef>
                <a:spcPts val="1000"/>
              </a:spcBef>
              <a:spcAft>
                <a:spcPts val="0"/>
              </a:spcAft>
              <a:buClr>
                <a:schemeClr val="dk1"/>
              </a:buClr>
              <a:buSzPts val="2400"/>
              <a:buChar char="•"/>
            </a:pPr>
            <a:r>
              <a:rPr lang="en-US" sz="2400">
                <a:latin typeface="Tahoma"/>
                <a:ea typeface="Tahoma"/>
                <a:cs typeface="Tahoma"/>
                <a:sym typeface="Tahoma"/>
              </a:rPr>
              <a:t>Halogen lamps</a:t>
            </a:r>
            <a:endParaRPr/>
          </a:p>
          <a:p>
            <a:pPr indent="-228600" lvl="0" marL="228600" rtl="0" algn="l">
              <a:lnSpc>
                <a:spcPct val="90000"/>
              </a:lnSpc>
              <a:spcBef>
                <a:spcPts val="1000"/>
              </a:spcBef>
              <a:spcAft>
                <a:spcPts val="0"/>
              </a:spcAft>
              <a:buClr>
                <a:schemeClr val="dk1"/>
              </a:buClr>
              <a:buSzPts val="2400"/>
              <a:buChar char="•"/>
            </a:pPr>
            <a:r>
              <a:rPr lang="en-US" sz="2400">
                <a:latin typeface="Tahoma"/>
                <a:ea typeface="Tahoma"/>
                <a:cs typeface="Tahoma"/>
                <a:sym typeface="Tahoma"/>
              </a:rPr>
              <a:t>Amplified equipment (amplifiers and subwoofers)</a:t>
            </a:r>
            <a:endParaRPr/>
          </a:p>
          <a:p>
            <a:pPr indent="-228600" lvl="0" marL="228600" rtl="0" algn="l">
              <a:lnSpc>
                <a:spcPct val="90000"/>
              </a:lnSpc>
              <a:spcBef>
                <a:spcPts val="1000"/>
              </a:spcBef>
              <a:spcAft>
                <a:spcPts val="0"/>
              </a:spcAft>
              <a:buClr>
                <a:schemeClr val="dk1"/>
              </a:buClr>
              <a:buSzPts val="2400"/>
              <a:buChar char="•"/>
            </a:pPr>
            <a:r>
              <a:rPr lang="en-US" sz="2400">
                <a:latin typeface="Tahoma"/>
                <a:ea typeface="Tahoma"/>
                <a:cs typeface="Tahoma"/>
                <a:sym typeface="Tahoma"/>
              </a:rPr>
              <a:t>Weapons </a:t>
            </a:r>
            <a:endParaRPr/>
          </a:p>
          <a:p>
            <a:pPr indent="-228600" lvl="0" marL="228600" rtl="0" algn="l">
              <a:lnSpc>
                <a:spcPct val="90000"/>
              </a:lnSpc>
              <a:spcBef>
                <a:spcPts val="1000"/>
              </a:spcBef>
              <a:spcAft>
                <a:spcPts val="0"/>
              </a:spcAft>
              <a:buClr>
                <a:schemeClr val="dk1"/>
              </a:buClr>
              <a:buSzPts val="2400"/>
              <a:buChar char="•"/>
            </a:pPr>
            <a:r>
              <a:rPr lang="en-US" sz="2400">
                <a:latin typeface="Tahoma"/>
                <a:ea typeface="Tahoma"/>
                <a:cs typeface="Tahoma"/>
                <a:sym typeface="Tahoma"/>
              </a:rPr>
              <a:t>Fireworks, candles (no open flame), incense</a:t>
            </a:r>
            <a:endParaRPr/>
          </a:p>
          <a:p>
            <a:pPr indent="-228600" lvl="0" marL="228600" rtl="0" algn="l">
              <a:lnSpc>
                <a:spcPct val="90000"/>
              </a:lnSpc>
              <a:spcBef>
                <a:spcPts val="1000"/>
              </a:spcBef>
              <a:spcAft>
                <a:spcPts val="0"/>
              </a:spcAft>
              <a:buClr>
                <a:schemeClr val="dk1"/>
              </a:buClr>
              <a:buSzPts val="2400"/>
              <a:buChar char="•"/>
            </a:pPr>
            <a:r>
              <a:rPr lang="en-US" sz="2400">
                <a:latin typeface="Tahoma"/>
                <a:ea typeface="Tahoma"/>
                <a:cs typeface="Tahoma"/>
                <a:sym typeface="Tahoma"/>
              </a:rPr>
              <a:t>String lights of any kind </a:t>
            </a:r>
            <a:endParaRPr/>
          </a:p>
          <a:p>
            <a:pPr indent="-228600" lvl="0" marL="228600" rtl="0" algn="l">
              <a:lnSpc>
                <a:spcPct val="90000"/>
              </a:lnSpc>
              <a:spcBef>
                <a:spcPts val="1000"/>
              </a:spcBef>
              <a:spcAft>
                <a:spcPts val="0"/>
              </a:spcAft>
              <a:buClr>
                <a:schemeClr val="dk1"/>
              </a:buClr>
              <a:buSzPts val="2400"/>
              <a:buChar char="•"/>
            </a:pPr>
            <a:r>
              <a:rPr lang="en-US" sz="2400">
                <a:latin typeface="Tahoma"/>
                <a:ea typeface="Tahoma"/>
                <a:cs typeface="Tahoma"/>
                <a:sym typeface="Tahoma"/>
              </a:rPr>
              <a:t>Alcohol, chemicals or illegal substances and drug paraphernalia</a:t>
            </a:r>
            <a:endParaRPr/>
          </a:p>
          <a:p>
            <a:pPr indent="-228600" lvl="0" marL="228600" rtl="0" algn="l">
              <a:lnSpc>
                <a:spcPct val="90000"/>
              </a:lnSpc>
              <a:spcBef>
                <a:spcPts val="1000"/>
              </a:spcBef>
              <a:spcAft>
                <a:spcPts val="0"/>
              </a:spcAft>
              <a:buClr>
                <a:schemeClr val="dk1"/>
              </a:buClr>
              <a:buSzPts val="2400"/>
              <a:buChar char="•"/>
            </a:pPr>
            <a:r>
              <a:rPr lang="en-US" sz="2400">
                <a:latin typeface="Tahoma"/>
                <a:ea typeface="Tahoma"/>
                <a:cs typeface="Tahoma"/>
                <a:sym typeface="Tahoma"/>
              </a:rPr>
              <a:t>Hot plates and other items with open heating elements</a:t>
            </a:r>
            <a:endParaRPr/>
          </a:p>
          <a:p>
            <a:pPr indent="-228600" lvl="0" marL="228600" rtl="0" algn="l">
              <a:lnSpc>
                <a:spcPct val="90000"/>
              </a:lnSpc>
              <a:spcBef>
                <a:spcPts val="1000"/>
              </a:spcBef>
              <a:spcAft>
                <a:spcPts val="0"/>
              </a:spcAft>
              <a:buClr>
                <a:schemeClr val="dk1"/>
              </a:buClr>
              <a:buSzPts val="2400"/>
              <a:buChar char="•"/>
            </a:pPr>
            <a:r>
              <a:rPr lang="en-US" sz="2400">
                <a:latin typeface="Tahoma"/>
                <a:ea typeface="Tahoma"/>
                <a:cs typeface="Tahoma"/>
                <a:sym typeface="Tahoma"/>
              </a:rPr>
              <a:t>Wireless access points, routers, and hubs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10"/>
          <p:cNvSpPr txBox="1"/>
          <p:nvPr>
            <p:ph idx="1" type="body"/>
          </p:nvPr>
        </p:nvSpPr>
        <p:spPr>
          <a:xfrm>
            <a:off x="260074" y="1452281"/>
            <a:ext cx="8186400" cy="49926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lt1"/>
              </a:buClr>
              <a:buSzPts val="2800"/>
              <a:buChar char="•"/>
            </a:pPr>
            <a:r>
              <a:rPr lang="en-US">
                <a:solidFill>
                  <a:schemeClr val="lt1"/>
                </a:solidFill>
                <a:latin typeface="Tahoma"/>
                <a:ea typeface="Tahoma"/>
                <a:cs typeface="Tahoma"/>
                <a:sym typeface="Tahoma"/>
              </a:rPr>
              <a:t>Roommate/suitemate agreements will be done online via the housing portal during the first two weeks of school.</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latin typeface="Tahoma"/>
                <a:ea typeface="Tahoma"/>
                <a:cs typeface="Tahoma"/>
                <a:sym typeface="Tahoma"/>
              </a:rPr>
              <a:t>Residents will work with their Resident Assistants for support in facilitating those agreements.  </a:t>
            </a:r>
            <a:r>
              <a:rPr b="1" lang="en-US">
                <a:solidFill>
                  <a:schemeClr val="lt1"/>
                </a:solidFill>
                <a:latin typeface="Tahoma"/>
                <a:ea typeface="Tahoma"/>
                <a:cs typeface="Tahoma"/>
                <a:sym typeface="Tahoma"/>
              </a:rPr>
              <a:t>A VERY important section is cleaning. </a:t>
            </a:r>
            <a:endParaRPr>
              <a:solidFill>
                <a:schemeClr val="lt1"/>
              </a:solidFill>
              <a:latin typeface="Tahoma"/>
              <a:ea typeface="Tahoma"/>
              <a:cs typeface="Tahoma"/>
              <a:sym typeface="Tahoma"/>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latin typeface="Tahoma"/>
                <a:ea typeface="Tahoma"/>
                <a:cs typeface="Tahoma"/>
                <a:sym typeface="Tahoma"/>
              </a:rPr>
              <a:t>Residents will be required to clean their common spaces within each suite. Including Living rooms, hallways and bathrooms.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latin typeface="Tahoma"/>
                <a:ea typeface="Tahoma"/>
                <a:cs typeface="Tahoma"/>
                <a:sym typeface="Tahoma"/>
              </a:rPr>
              <a:t>Residents will work together to come up with a plan that works best for the suite related to managing the common spaces and living with each other. </a:t>
            </a:r>
            <a:endParaRPr>
              <a:solidFill>
                <a:schemeClr val="lt1"/>
              </a:solidFill>
            </a:endParaRPr>
          </a:p>
          <a:p>
            <a:pPr indent="0" lvl="0" marL="0" rtl="0" algn="l">
              <a:lnSpc>
                <a:spcPct val="90000"/>
              </a:lnSpc>
              <a:spcBef>
                <a:spcPts val="1000"/>
              </a:spcBef>
              <a:spcAft>
                <a:spcPts val="0"/>
              </a:spcAft>
              <a:buClr>
                <a:schemeClr val="dk1"/>
              </a:buClr>
              <a:buSzPts val="2800"/>
              <a:buNone/>
            </a:pPr>
            <a:r>
              <a:t/>
            </a:r>
            <a:endParaRPr/>
          </a:p>
        </p:txBody>
      </p:sp>
      <p:sp>
        <p:nvSpPr>
          <p:cNvPr id="132" name="Google Shape;132;p10"/>
          <p:cNvSpPr txBox="1"/>
          <p:nvPr>
            <p:ph type="title"/>
          </p:nvPr>
        </p:nvSpPr>
        <p:spPr>
          <a:xfrm>
            <a:off x="132522" y="126586"/>
            <a:ext cx="8186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ahoma"/>
              <a:buNone/>
            </a:pPr>
            <a:r>
              <a:rPr b="1" lang="en-US" u="sng">
                <a:solidFill>
                  <a:schemeClr val="lt1"/>
                </a:solidFill>
                <a:latin typeface="Tahoma"/>
                <a:ea typeface="Tahoma"/>
                <a:cs typeface="Tahoma"/>
                <a:sym typeface="Tahoma"/>
              </a:rPr>
              <a:t>Living with Others?</a:t>
            </a:r>
            <a:endParaRPr u="sng">
              <a:solidFill>
                <a:schemeClr val="lt1"/>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gd7f21ce73c_0_15"/>
          <p:cNvSpPr txBox="1"/>
          <p:nvPr>
            <p:ph type="title"/>
          </p:nvPr>
        </p:nvSpPr>
        <p:spPr>
          <a:xfrm>
            <a:off x="92766" y="136489"/>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Tahoma"/>
              <a:buNone/>
            </a:pPr>
            <a:r>
              <a:rPr b="1" lang="en-US" u="sng">
                <a:solidFill>
                  <a:schemeClr val="lt1"/>
                </a:solidFill>
                <a:latin typeface="Tahoma"/>
                <a:ea typeface="Tahoma"/>
                <a:cs typeface="Tahoma"/>
                <a:sym typeface="Tahoma"/>
              </a:rPr>
              <a:t>Safety and Security </a:t>
            </a:r>
            <a:endParaRPr u="sng">
              <a:solidFill>
                <a:schemeClr val="lt1"/>
              </a:solidFill>
              <a:latin typeface="Tahoma"/>
              <a:ea typeface="Tahoma"/>
              <a:cs typeface="Tahoma"/>
              <a:sym typeface="Tahoma"/>
            </a:endParaRPr>
          </a:p>
        </p:txBody>
      </p:sp>
      <p:sp>
        <p:nvSpPr>
          <p:cNvPr id="138" name="Google Shape;138;gd7f21ce73c_0_15"/>
          <p:cNvSpPr txBox="1"/>
          <p:nvPr>
            <p:ph idx="1" type="body"/>
          </p:nvPr>
        </p:nvSpPr>
        <p:spPr>
          <a:xfrm>
            <a:off x="0" y="1253331"/>
            <a:ext cx="9389100" cy="47187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800"/>
              <a:buChar char="•"/>
            </a:pPr>
            <a:r>
              <a:rPr lang="en-US">
                <a:solidFill>
                  <a:schemeClr val="lt1"/>
                </a:solidFill>
                <a:latin typeface="Tahoma"/>
                <a:ea typeface="Tahoma"/>
                <a:cs typeface="Tahoma"/>
                <a:sym typeface="Tahoma"/>
              </a:rPr>
              <a:t>All front desks are staffed 24 hours a day</a:t>
            </a:r>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latin typeface="Tahoma"/>
                <a:ea typeface="Tahoma"/>
                <a:cs typeface="Tahoma"/>
                <a:sym typeface="Tahoma"/>
              </a:rPr>
              <a:t>Housing Community Service Officers  (CSO) patrol the residence halls in the evenings and overnight</a:t>
            </a:r>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latin typeface="Tahoma"/>
                <a:ea typeface="Tahoma"/>
                <a:cs typeface="Tahoma"/>
                <a:sym typeface="Tahoma"/>
              </a:rPr>
              <a:t>Night Owls provides ride service in the evening hours to students across campus.</a:t>
            </a:r>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latin typeface="Tahoma"/>
                <a:ea typeface="Tahoma"/>
                <a:cs typeface="Tahoma"/>
                <a:sym typeface="Tahoma"/>
              </a:rPr>
              <a:t>Blue light phones through campus directly connected to FAU PD for emergencies</a:t>
            </a:r>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latin typeface="Tahoma"/>
                <a:ea typeface="Tahoma"/>
                <a:cs typeface="Tahoma"/>
                <a:sym typeface="Tahoma"/>
              </a:rPr>
              <a:t>Residence halls require guest check in for all visitors (Owl card or drivers license required) </a:t>
            </a:r>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latin typeface="Tahoma"/>
                <a:ea typeface="Tahoma"/>
                <a:cs typeface="Tahoma"/>
                <a:sym typeface="Tahoma"/>
              </a:rPr>
              <a:t>Entry to residence halls and elevators require Owl card access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2021-03-17T14:13:15Z</dcterms:created>
  <dc:creator>Tiffany Burnett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0x010100CF0D3518B600C54C832BB50AC65B6FDA</vt:lpwstr>
  </property>
</Properties>
</file>