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eAdhuTw+6a/PDDtxTqJVDTQPA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3c102960f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2:55 - 3:25 pm</a:t>
            </a:r>
            <a:endParaRPr/>
          </a:p>
          <a:p>
            <a:pPr indent="0" lvl="0" marL="0" rtl="0" algn="l">
              <a:lnSpc>
                <a:spcPct val="100000"/>
              </a:lnSpc>
              <a:spcBef>
                <a:spcPts val="0"/>
              </a:spcBef>
              <a:spcAft>
                <a:spcPts val="0"/>
              </a:spcAft>
              <a:buSzPts val="1400"/>
              <a:buNone/>
            </a:pPr>
            <a:r>
              <a:rPr lang="en-US"/>
              <a:t>Live Oak pavilion</a:t>
            </a:r>
            <a:endParaRPr/>
          </a:p>
        </p:txBody>
      </p:sp>
      <p:sp>
        <p:nvSpPr>
          <p:cNvPr id="161" name="Google Shape;161;ge3c102960f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Kate - Lots of people are new to FAU although it may seem like everyone knows everyone else, they don’t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roommates/suitemates are necessarily best friends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 understanding of yourself and others, give yourself permission to take the advice you would give to a close friend</a:t>
            </a:r>
            <a:endParaRPr/>
          </a:p>
          <a:p>
            <a:pPr indent="0" lvl="0" marL="0" rtl="0" algn="l">
              <a:lnSpc>
                <a:spcPct val="100000"/>
              </a:lnSpc>
              <a:spcBef>
                <a:spcPts val="360"/>
              </a:spcBef>
              <a:spcAft>
                <a:spcPts val="0"/>
              </a:spcAft>
              <a:buSzPts val="1400"/>
              <a:buNone/>
            </a:pPr>
            <a:r>
              <a:rPr lang="en-US"/>
              <a:t>Don’t compare your insides to other people’s outsides, people may seem confident, but seems may be deceptive</a:t>
            </a:r>
            <a:endParaRPr/>
          </a:p>
          <a:p>
            <a:pPr indent="0" lvl="0" marL="0" rtl="0" algn="l">
              <a:lnSpc>
                <a:spcPct val="100000"/>
              </a:lnSpc>
              <a:spcBef>
                <a:spcPts val="360"/>
              </a:spcBef>
              <a:spcAft>
                <a:spcPts val="0"/>
              </a:spcAft>
              <a:buSzPts val="1400"/>
              <a:buNone/>
            </a:pPr>
            <a:r>
              <a:rPr lang="en-US"/>
              <a:t>Practice self=compassion and self-care – healthy habits go out the window when we need them</a:t>
            </a:r>
            <a:endParaRPr/>
          </a:p>
          <a:p>
            <a:pPr indent="0" lvl="0" marL="0" rtl="0" algn="l">
              <a:lnSpc>
                <a:spcPct val="100000"/>
              </a:lnSpc>
              <a:spcBef>
                <a:spcPts val="0"/>
              </a:spcBef>
              <a:spcAft>
                <a:spcPts val="0"/>
              </a:spcAft>
              <a:buSzPts val="1400"/>
              <a:buNone/>
            </a:pPr>
            <a:r>
              <a:rPr lang="en-US"/>
              <a:t>Educate students about the low stigma rates</a:t>
            </a:r>
            <a:endParaRPr/>
          </a:p>
          <a:p>
            <a:pPr indent="0" lvl="0" marL="0" rtl="0" algn="l">
              <a:lnSpc>
                <a:spcPct val="100000"/>
              </a:lnSpc>
              <a:spcBef>
                <a:spcPts val="0"/>
              </a:spcBef>
              <a:spcAft>
                <a:spcPts val="0"/>
              </a:spcAft>
              <a:buSzPts val="1400"/>
              <a:buNone/>
            </a:pPr>
            <a:r>
              <a:rPr lang="en-US"/>
              <a:t>Common cultural construct of perfectionism feeds procrastination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Academic support not used</a:t>
            </a:r>
            <a:endParaRPr/>
          </a:p>
          <a:p>
            <a:pPr indent="0" lvl="0" marL="0" rtl="0" algn="l">
              <a:lnSpc>
                <a:spcPct val="100000"/>
              </a:lnSpc>
              <a:spcBef>
                <a:spcPts val="0"/>
              </a:spcBef>
              <a:spcAft>
                <a:spcPts val="0"/>
              </a:spcAft>
              <a:buSzPts val="1400"/>
              <a:buNone/>
            </a:pPr>
            <a:r>
              <a:rPr lang="en-US"/>
              <a:t>61%  Academic support (writing center, tutor) </a:t>
            </a:r>
            <a:endParaRPr/>
          </a:p>
          <a:p>
            <a:pPr indent="0" lvl="0" marL="0" rtl="0" algn="l">
              <a:lnSpc>
                <a:spcPct val="100000"/>
              </a:lnSpc>
              <a:spcBef>
                <a:spcPts val="0"/>
              </a:spcBef>
              <a:spcAft>
                <a:spcPts val="0"/>
              </a:spcAft>
              <a:buSzPts val="1400"/>
              <a:buNone/>
            </a:pPr>
            <a:r>
              <a:rPr lang="en-US"/>
              <a:t>44%  Faculty office hours </a:t>
            </a:r>
            <a:endParaRPr/>
          </a:p>
          <a:p>
            <a:pPr indent="0" lvl="0" marL="0" rtl="0" algn="l">
              <a:lnSpc>
                <a:spcPct val="100000"/>
              </a:lnSpc>
              <a:spcBef>
                <a:spcPts val="0"/>
              </a:spcBef>
              <a:spcAft>
                <a:spcPts val="0"/>
              </a:spcAft>
              <a:buSzPts val="1400"/>
              <a:buNone/>
            </a:pPr>
            <a:r>
              <a:rPr lang="en-US"/>
              <a:t>54%  Teaching assistants</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42" name="Google Shape;2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Kate - So, if you are thinking that you have no friends, that you are lonely, that you are disappointed, or that you struggle to function, please schedule a first appointment to talk to one of our counselors. You can call the main CAPS number to make an appointment – M-F 8-5pm.  During that session can talk about your concerns and learn about the available and relevant follow up options for you – at CAPS, OwlsCare, Student Health, Student Accessibility and other university departments as well.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Psychiatrist and Nutrition Consultation with Reg. Diet.</a:t>
            </a:r>
            <a:endParaRPr/>
          </a:p>
          <a:p>
            <a:pPr indent="0" lvl="0" marL="0" rtl="0" algn="l">
              <a:lnSpc>
                <a:spcPct val="100000"/>
              </a:lnSpc>
              <a:spcBef>
                <a:spcPts val="0"/>
              </a:spcBef>
              <a:spcAft>
                <a:spcPts val="0"/>
              </a:spcAft>
              <a:buSzPts val="1400"/>
              <a:buNone/>
            </a:pPr>
            <a:r>
              <a:t/>
            </a:r>
            <a:endParaRPr/>
          </a:p>
        </p:txBody>
      </p:sp>
      <p:sp>
        <p:nvSpPr>
          <p:cNvPr id="250" name="Google Shape;2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e449ca47f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e449ca47f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e449ca47f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connect with us via Instagram, Facebook, or our website fau.edu/counseling. Our website has additional resources that might assist you with self-help. </a:t>
            </a:r>
            <a:endParaRPr/>
          </a:p>
          <a:p>
            <a:pPr indent="0" lvl="0" marL="0" rtl="0" algn="l">
              <a:lnSpc>
                <a:spcPct val="100000"/>
              </a:lnSpc>
              <a:spcBef>
                <a:spcPts val="0"/>
              </a:spcBef>
              <a:spcAft>
                <a:spcPts val="0"/>
              </a:spcAft>
              <a:buSzPts val="1400"/>
              <a:buNone/>
            </a:pPr>
            <a:r>
              <a:t/>
            </a:r>
            <a:endParaRPr/>
          </a:p>
        </p:txBody>
      </p:sp>
      <p:sp>
        <p:nvSpPr>
          <p:cNvPr id="269" name="Google Shape;2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400"/>
              <a:buNone/>
            </a:pPr>
            <a:r>
              <a:rPr lang="en-US"/>
              <a:t>Additional information about the Health and Wellness departments can be found at the Canvas course</a:t>
            </a:r>
            <a:endParaRPr/>
          </a:p>
          <a:p>
            <a:pPr indent="0" lvl="0" marL="0" rtl="0" algn="l">
              <a:lnSpc>
                <a:spcPct val="200000"/>
              </a:lnSpc>
              <a:spcBef>
                <a:spcPts val="810"/>
              </a:spcBef>
              <a:spcAft>
                <a:spcPts val="0"/>
              </a:spcAft>
              <a:buSzPts val="1400"/>
              <a:buNone/>
            </a:pPr>
            <a:r>
              <a:rPr lang="en-US"/>
              <a:t>Great expectations for smooth sailing but challenges are to be expected</a:t>
            </a:r>
            <a:endParaRPr/>
          </a:p>
          <a:p>
            <a:pPr indent="0" lvl="0" marL="0" rtl="0" algn="l">
              <a:lnSpc>
                <a:spcPct val="100000"/>
              </a:lnSpc>
              <a:spcBef>
                <a:spcPts val="810"/>
              </a:spcBef>
              <a:spcAft>
                <a:spcPts val="0"/>
              </a:spcAft>
              <a:buSzPts val="1400"/>
              <a:buNone/>
            </a:pPr>
            <a:r>
              <a:t/>
            </a:r>
            <a:endParaRPr/>
          </a:p>
        </p:txBody>
      </p:sp>
      <p:sp>
        <p:nvSpPr>
          <p:cNvPr id="166" name="Google Shape;1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Karen - But- the survey changed from 2018 to 2020-</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en-US">
                <a:latin typeface="Calibri"/>
                <a:ea typeface="Calibri"/>
                <a:cs typeface="Calibri"/>
                <a:sym typeface="Calibri"/>
              </a:rPr>
              <a:t>Work was recoded to career from 2018 to 2020 which has different connotations and can’t be directly compared.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know what gets in their way and work to make programs to address it. have data &amp; expertise</a:t>
            </a:r>
            <a:endParaRPr/>
          </a:p>
          <a:p>
            <a:pPr indent="0" lvl="0" marL="0" rtl="0" algn="l">
              <a:lnSpc>
                <a:spcPct val="100000"/>
              </a:lnSpc>
              <a:spcBef>
                <a:spcPts val="0"/>
              </a:spcBef>
              <a:spcAft>
                <a:spcPts val="0"/>
              </a:spcAft>
              <a:buSzPts val="1400"/>
              <a:buNone/>
            </a:pPr>
            <a:r>
              <a:t/>
            </a:r>
            <a:endParaRPr/>
          </a:p>
        </p:txBody>
      </p:sp>
      <p:sp>
        <p:nvSpPr>
          <p:cNvPr id="173" name="Google Shape;1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rgbClr val="003366"/>
                </a:solidFill>
                <a:latin typeface="Calibri"/>
                <a:ea typeface="Calibri"/>
                <a:cs typeface="Calibri"/>
                <a:sym typeface="Calibri"/>
              </a:rPr>
              <a:t>Karen - (Past 4 weeks)</a:t>
            </a:r>
            <a:endParaRPr/>
          </a:p>
          <a:p>
            <a:pPr indent="0" lvl="0" marL="0" rtl="0" algn="l">
              <a:lnSpc>
                <a:spcPct val="100000"/>
              </a:lnSpc>
              <a:spcBef>
                <a:spcPts val="0"/>
              </a:spcBef>
              <a:spcAft>
                <a:spcPts val="0"/>
              </a:spcAft>
              <a:buSzPts val="1400"/>
              <a:buNone/>
            </a:pPr>
            <a:r>
              <a:rPr lang="en-US"/>
              <a:t>In the past 4 weeks, how many days have</a:t>
            </a:r>
            <a:endParaRPr/>
          </a:p>
          <a:p>
            <a:pPr indent="0" lvl="0" marL="0" rtl="0" algn="l">
              <a:lnSpc>
                <a:spcPct val="100000"/>
              </a:lnSpc>
              <a:spcBef>
                <a:spcPts val="0"/>
              </a:spcBef>
              <a:spcAft>
                <a:spcPts val="0"/>
              </a:spcAft>
              <a:buSzPts val="1400"/>
              <a:buNone/>
            </a:pPr>
            <a:r>
              <a:rPr lang="en-US"/>
              <a:t>you felt that emotional or mental difficulties</a:t>
            </a:r>
            <a:endParaRPr/>
          </a:p>
          <a:p>
            <a:pPr indent="0" lvl="0" marL="0" rtl="0" algn="l">
              <a:lnSpc>
                <a:spcPct val="100000"/>
              </a:lnSpc>
              <a:spcBef>
                <a:spcPts val="0"/>
              </a:spcBef>
              <a:spcAft>
                <a:spcPts val="0"/>
              </a:spcAft>
              <a:buSzPts val="1400"/>
              <a:buNone/>
            </a:pPr>
            <a:r>
              <a:rPr lang="en-US"/>
              <a:t>have hurt your academic performance?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find this worrisome- consider calling Karen and her team at Owls Care Health Promotion- they will work with you to create a short module that they or you can present in your class</a:t>
            </a:r>
            <a:endParaRPr/>
          </a:p>
          <a:p>
            <a:pPr indent="0" lvl="0" marL="0" rtl="0" algn="l">
              <a:lnSpc>
                <a:spcPct val="100000"/>
              </a:lnSpc>
              <a:spcBef>
                <a:spcPts val="0"/>
              </a:spcBef>
              <a:spcAft>
                <a:spcPts val="0"/>
              </a:spcAft>
              <a:buSzPts val="1400"/>
              <a:buNone/>
            </a:pPr>
            <a:r>
              <a:t/>
            </a:r>
            <a:endParaRPr/>
          </a:p>
        </p:txBody>
      </p:sp>
      <p:sp>
        <p:nvSpPr>
          <p:cNvPr id="180" name="Google Shape;1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parents are part of team, they can look out for warning signs and refer them.</a:t>
            </a:r>
            <a:endParaRPr/>
          </a:p>
        </p:txBody>
      </p:sp>
      <p:sp>
        <p:nvSpPr>
          <p:cNvPr id="187" name="Google Shape;1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emphasize most people won’t stigmatize you</a:t>
            </a:r>
            <a:endParaRPr/>
          </a:p>
        </p:txBody>
      </p:sp>
      <p:sp>
        <p:nvSpPr>
          <p:cNvPr id="194" name="Google Shape;1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000"/>
              <a:t>Kate - Counseling and Psychological Services is your on-campus place for therapy and support. </a:t>
            </a:r>
            <a:endParaRPr/>
          </a:p>
          <a:p>
            <a:pPr indent="0" lvl="0" marL="0" rtl="0" algn="l">
              <a:lnSpc>
                <a:spcPct val="100000"/>
              </a:lnSpc>
              <a:spcBef>
                <a:spcPts val="0"/>
              </a:spcBef>
              <a:spcAft>
                <a:spcPts val="0"/>
              </a:spcAft>
              <a:buSzPts val="1400"/>
              <a:buNone/>
            </a:pPr>
            <a:r>
              <a:rPr lang="en-US" sz="1000"/>
              <a:t>Counseling and Psychological Services, also known as CAPS, provides different types of services to enrolled students. </a:t>
            </a:r>
            <a:endParaRPr/>
          </a:p>
          <a:p>
            <a:pPr indent="0" lvl="0" marL="0" rtl="0" algn="l">
              <a:lnSpc>
                <a:spcPct val="100000"/>
              </a:lnSpc>
              <a:spcBef>
                <a:spcPts val="0"/>
              </a:spcBef>
              <a:spcAft>
                <a:spcPts val="0"/>
              </a:spcAft>
              <a:buSzPts val="1400"/>
              <a:buNone/>
            </a:pPr>
            <a:r>
              <a:rPr lang="en-US"/>
              <a:t>These services might include:</a:t>
            </a:r>
            <a:endParaRPr/>
          </a:p>
          <a:p>
            <a:pPr indent="0" lvl="0" marL="0" rtl="0" algn="l">
              <a:lnSpc>
                <a:spcPct val="100000"/>
              </a:lnSpc>
              <a:spcBef>
                <a:spcPts val="0"/>
              </a:spcBef>
              <a:spcAft>
                <a:spcPts val="0"/>
              </a:spcAft>
              <a:buSzPts val="1400"/>
              <a:buNone/>
            </a:pPr>
            <a:r>
              <a:rPr lang="en-US"/>
              <a:t>-Individual, group, and relationship counseling</a:t>
            </a:r>
            <a:endParaRPr/>
          </a:p>
          <a:p>
            <a:pPr indent="0" lvl="0" marL="0" rtl="0" algn="l">
              <a:lnSpc>
                <a:spcPct val="100000"/>
              </a:lnSpc>
              <a:spcBef>
                <a:spcPts val="0"/>
              </a:spcBef>
              <a:spcAft>
                <a:spcPts val="0"/>
              </a:spcAft>
              <a:buSzPts val="1400"/>
              <a:buNone/>
            </a:pPr>
            <a:r>
              <a:rPr lang="en-US"/>
              <a:t>-Consultations about others who might be at risk or in distress</a:t>
            </a:r>
            <a:endParaRPr/>
          </a:p>
          <a:p>
            <a:pPr indent="0" lvl="0" marL="0" rtl="0" algn="l">
              <a:lnSpc>
                <a:spcPct val="100000"/>
              </a:lnSpc>
              <a:spcBef>
                <a:spcPts val="0"/>
              </a:spcBef>
              <a:spcAft>
                <a:spcPts val="0"/>
              </a:spcAft>
              <a:buSzPts val="1400"/>
              <a:buNone/>
            </a:pPr>
            <a:r>
              <a:rPr lang="en-US"/>
              <a:t>-Classroom,  housing, or Greek Life Workshops </a:t>
            </a:r>
            <a:endParaRPr/>
          </a:p>
          <a:p>
            <a:pPr indent="0" lvl="0" marL="0" rtl="0" algn="l">
              <a:lnSpc>
                <a:spcPct val="100000"/>
              </a:lnSpc>
              <a:spcBef>
                <a:spcPts val="0"/>
              </a:spcBef>
              <a:spcAft>
                <a:spcPts val="0"/>
              </a:spcAft>
              <a:buSzPts val="1400"/>
              <a:buNone/>
            </a:pPr>
            <a:r>
              <a:rPr lang="en-US"/>
              <a:t>-Online and live Suicide Prevention Awareness Trainings</a:t>
            </a:r>
            <a:endParaRPr/>
          </a:p>
          <a:p>
            <a:pPr indent="0" lvl="0" marL="0" rtl="0" algn="l">
              <a:lnSpc>
                <a:spcPct val="100000"/>
              </a:lnSpc>
              <a:spcBef>
                <a:spcPts val="0"/>
              </a:spcBef>
              <a:spcAft>
                <a:spcPts val="0"/>
              </a:spcAft>
              <a:buSzPts val="1400"/>
              <a:buNone/>
            </a:pPr>
            <a:r>
              <a:rPr lang="en-US"/>
              <a:t>-and on on-call emergency service available by phone after hours for students who are in distress.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college students do really well in group counseling. CAPS can consult with parents on intervening.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forget who to talk to, call office of family enga</a:t>
            </a:r>
            <a:r>
              <a:rPr lang="en-US"/>
              <a:t>gement to get more resources. </a:t>
            </a:r>
            <a:endParaRPr/>
          </a:p>
          <a:p>
            <a:pPr indent="0" lvl="0" marL="0" rtl="0" algn="l">
              <a:lnSpc>
                <a:spcPct val="100000"/>
              </a:lnSpc>
              <a:spcBef>
                <a:spcPts val="0"/>
              </a:spcBef>
              <a:spcAft>
                <a:spcPts val="0"/>
              </a:spcAft>
              <a:buSzPts val="1400"/>
              <a:buNone/>
            </a:pPr>
            <a:r>
              <a:t/>
            </a:r>
            <a:endParaRPr/>
          </a:p>
        </p:txBody>
      </p:sp>
      <p:sp>
        <p:nvSpPr>
          <p:cNvPr id="201" name="Google Shape;2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1F4E79"/>
                </a:solidFill>
              </a:rPr>
              <a:t>Interactive Workshops</a:t>
            </a:r>
            <a:endParaRPr/>
          </a:p>
          <a:p>
            <a:pPr indent="0" lvl="0" marL="0" rtl="0" algn="l">
              <a:lnSpc>
                <a:spcPct val="100000"/>
              </a:lnSpc>
              <a:spcBef>
                <a:spcPts val="0"/>
              </a:spcBef>
              <a:spcAft>
                <a:spcPts val="0"/>
              </a:spcAft>
              <a:buSzPts val="1400"/>
              <a:buNone/>
            </a:pPr>
            <a:r>
              <a:rPr lang="en-US">
                <a:solidFill>
                  <a:srgbClr val="1F4E79"/>
                </a:solidFill>
              </a:rPr>
              <a:t>Campus Outreach Activities</a:t>
            </a:r>
            <a:endParaRPr/>
          </a:p>
          <a:p>
            <a:pPr indent="0" lvl="0" marL="0" rtl="0" algn="l">
              <a:lnSpc>
                <a:spcPct val="100000"/>
              </a:lnSpc>
              <a:spcBef>
                <a:spcPts val="0"/>
              </a:spcBef>
              <a:spcAft>
                <a:spcPts val="0"/>
              </a:spcAft>
              <a:buSzPts val="1400"/>
              <a:buNone/>
            </a:pPr>
            <a:r>
              <a:rPr lang="en-US">
                <a:solidFill>
                  <a:srgbClr val="1F4E79"/>
                </a:solidFill>
              </a:rPr>
              <a:t>Individual Consultations</a:t>
            </a:r>
            <a:endParaRPr/>
          </a:p>
          <a:p>
            <a:pPr indent="0" lvl="0" marL="0" rtl="0" algn="l">
              <a:lnSpc>
                <a:spcPct val="100000"/>
              </a:lnSpc>
              <a:spcBef>
                <a:spcPts val="0"/>
              </a:spcBef>
              <a:spcAft>
                <a:spcPts val="0"/>
              </a:spcAft>
              <a:buSzPts val="1400"/>
              <a:buNone/>
            </a:pPr>
            <a:r>
              <a:rPr lang="en-US">
                <a:solidFill>
                  <a:srgbClr val="1F4E79"/>
                </a:solidFill>
              </a:rPr>
              <a:t>HIV Testing</a:t>
            </a:r>
            <a:endParaRPr/>
          </a:p>
          <a:p>
            <a:pPr indent="0" lvl="0" marL="0" rtl="0" algn="l">
              <a:lnSpc>
                <a:spcPct val="100000"/>
              </a:lnSpc>
              <a:spcBef>
                <a:spcPts val="0"/>
              </a:spcBef>
              <a:spcAft>
                <a:spcPts val="0"/>
              </a:spcAft>
              <a:buSzPts val="1400"/>
              <a:buNone/>
            </a:pPr>
            <a:r>
              <a:rPr lang="en-US">
                <a:solidFill>
                  <a:srgbClr val="1F4E79"/>
                </a:solidFill>
              </a:rPr>
              <a:t> Free Health Promotion/Self-Care Items</a:t>
            </a:r>
            <a:endParaRPr/>
          </a:p>
          <a:p>
            <a:pPr indent="0" lvl="0" marL="0" rtl="0" algn="l">
              <a:lnSpc>
                <a:spcPct val="100000"/>
              </a:lnSpc>
              <a:spcBef>
                <a:spcPts val="0"/>
              </a:spcBef>
              <a:spcAft>
                <a:spcPts val="0"/>
              </a:spcAft>
              <a:buSzPts val="1400"/>
              <a:buNone/>
            </a:pPr>
            <a:r>
              <a:rPr lang="en-US">
                <a:solidFill>
                  <a:srgbClr val="1F4E79"/>
                </a:solidFill>
              </a:rPr>
              <a:t>Women and Gender Equity Resource Center</a:t>
            </a:r>
            <a:endParaRPr/>
          </a:p>
          <a:p>
            <a:pPr indent="0" lvl="0" marL="0" rtl="0" algn="l">
              <a:lnSpc>
                <a:spcPct val="100000"/>
              </a:lnSpc>
              <a:spcBef>
                <a:spcPts val="0"/>
              </a:spcBef>
              <a:spcAft>
                <a:spcPts val="0"/>
              </a:spcAft>
              <a:buSzPts val="1400"/>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Karen - The SAS comprehensive academic support services include advocacy, academic accommodations, assistive technology, equipment, and software training, assistive technology resource center, and learning strategies training. SAS has offices across three of FAU's campuses-- Boca Raton, Davie, and Jupiter. However, accessibility services are available for students attending any of our six FAU campuses and online. We offer a wide range of assistive technology to assist our students become independent learners, which are transitional skills that can take along with them into the workplace. We offer a wide range of screen reading devices, audio recording devices, Life Scribe smart pen, Read Write, ZoomText, JAWS, Dragon Naturally Speaking, and specialized keyboards and mice, and much, much more. Student Accessibility Services strives to be nationally-distinguished leader for accessibility resources offering comprehensive services and student centered environment. We are committed to providing quality and comprehensive individualized service and a state-of-the-art assistive technology while adapting to the dynamic needs of a diverse student population of Florida Atlantic University. Please call our office and talk with one of our staff members to find out how we can help you or find out about our volunteer opportunities with SAS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15000"/>
              </a:lnSpc>
              <a:spcBef>
                <a:spcPts val="0"/>
              </a:spcBef>
              <a:spcAft>
                <a:spcPts val="0"/>
              </a:spcAft>
              <a:buClr>
                <a:schemeClr val="dk1"/>
              </a:buClr>
              <a:buSzPts val="1100"/>
              <a:buFont typeface="Arial"/>
              <a:buNone/>
            </a:pPr>
            <a:r>
              <a:rPr lang="en-US" sz="1050">
                <a:solidFill>
                  <a:srgbClr val="333333"/>
                </a:solidFill>
                <a:latin typeface="Arial"/>
                <a:ea typeface="Arial"/>
                <a:cs typeface="Arial"/>
                <a:sym typeface="Arial"/>
              </a:rPr>
              <a:t>Read&amp;Write (RW) for Windows and Mac is a reading and writing solution for students with dyslexia and other Learning Disabilities (LD). The text-to-speech application allows users to read Word documents, Web pages, or PDF files aloud. Some of Read&amp;Write features allow for the conversion of scanned documents into text documents,highlighting words when reading, word prediction support, highlighting and highlight extraction, screenshot reader for images, and the conversion of text documents into audio formats. </a:t>
            </a:r>
            <a:endParaRPr sz="1050">
              <a:solidFill>
                <a:srgbClr val="333333"/>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rPr lang="en-US" sz="1050">
                <a:solidFill>
                  <a:srgbClr val="333333"/>
                </a:solidFill>
                <a:latin typeface="Arial"/>
                <a:ea typeface="Arial"/>
                <a:cs typeface="Arial"/>
                <a:sym typeface="Arial"/>
              </a:rPr>
              <a:t>Read&amp;Write is not only a great software solution for students with disabilities, it is an effective study and writing tool for all students. This was made possible through a Student Technology Fee grant awarded to Student Accessibility Services, and is available for use by all students at Florida Atlantic University.</a:t>
            </a:r>
            <a:endParaRPr sz="1050">
              <a:solidFill>
                <a:srgbClr val="333333"/>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21" name="Google Shape;2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e3c102960f_0_8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e3c102960f_0_8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e3c102960f_0_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e3c102960f_0_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e3c102960f_0_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e3c102960f_0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e3c102960f_0_14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ge3c102960f_0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e3c102960f_0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e3c102960f_0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e3c102960f_0_15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e3c102960f_0_15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ge3c102960f_0_15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e3c102960f_0_15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e3c102960f_0_1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sp>
        <p:nvSpPr>
          <p:cNvPr id="97" name="Google Shape;9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0" name="Google Shape;11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e3c102960f_0_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e3c102960f_0_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ge3c102960f_0_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e3c102960f_0_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e3c102960f_0_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3" name="Google Shape;143;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e3c102960f_0_10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e3c102960f_0_10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ge3c102960f_0_1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e3c102960f_0_1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e3c102960f_0_1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e3c102960f_0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e3c102960f_0_10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e3c102960f_0_10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ge3c102960f_0_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e3c102960f_0_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e3c102960f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e3c102960f_0_11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e3c102960f_0_11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ge3c102960f_0_11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ge3c102960f_0_11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ge3c102960f_0_11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ge3c102960f_0_1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e3c102960f_0_1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e3c102960f_0_1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e3c102960f_0_1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e3c102960f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e3c102960f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e3c102960f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e3c102960f_0_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e3c102960f_0_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e3c102960f_0_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e3c102960f_0_13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e3c102960f_0_13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ge3c102960f_0_13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ge3c102960f_0_1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e3c102960f_0_1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e3c102960f_0_1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e3c102960f_0_13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e3c102960f_0_139"/>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ge3c102960f_0_13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ge3c102960f_0_1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e3c102960f_0_1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e3c102960f_0_1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e3c102960f_0_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e3c102960f_0_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e3c102960f_0_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e3c102960f_0_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e3c102960f_0_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hyperlink" Target="https://myfau.fau.edu/signed_in/health"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instagram.com/fau_caps/" TargetMode="External"/><Relationship Id="rId10" Type="http://schemas.openxmlformats.org/officeDocument/2006/relationships/hyperlink" Target="https://www.fau.edu/shs/" TargetMode="External"/><Relationship Id="rId13" Type="http://schemas.openxmlformats.org/officeDocument/2006/relationships/hyperlink" Target="https://www.instagram.com/FAUStudenthealth/" TargetMode="External"/><Relationship Id="rId12" Type="http://schemas.openxmlformats.org/officeDocument/2006/relationships/hyperlink" Target="https://www.instagram.com/fauowlscare/"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hyperlink" Target="https://www.fau.edu/counseling/" TargetMode="External"/><Relationship Id="rId9" Type="http://schemas.openxmlformats.org/officeDocument/2006/relationships/hyperlink" Target="https://www.fau.edu/sas/" TargetMode="External"/><Relationship Id="rId15" Type="http://schemas.openxmlformats.org/officeDocument/2006/relationships/hyperlink" Target="https://www.facebook.com/FAU.StudentHealth/" TargetMode="External"/><Relationship Id="rId14" Type="http://schemas.openxmlformats.org/officeDocument/2006/relationships/hyperlink" Target="https://www.facebook.com/FAUCAPS/" TargetMode="External"/><Relationship Id="rId17" Type="http://schemas.openxmlformats.org/officeDocument/2006/relationships/hyperlink" Target="https://www.facebook.com/FAUAccessibility/" TargetMode="External"/><Relationship Id="rId16" Type="http://schemas.openxmlformats.org/officeDocument/2006/relationships/hyperlink" Target="https://www.facebook.com/fauowlscare" TargetMode="External"/><Relationship Id="rId5" Type="http://schemas.openxmlformats.org/officeDocument/2006/relationships/hyperlink" Target="https://www.fau.edu/counseling/" TargetMode="External"/><Relationship Id="rId19" Type="http://schemas.openxmlformats.org/officeDocument/2006/relationships/image" Target="../media/image23.png"/><Relationship Id="rId6" Type="http://schemas.openxmlformats.org/officeDocument/2006/relationships/hyperlink" Target="https://www.fau.edu/owlscare/" TargetMode="External"/><Relationship Id="rId18" Type="http://schemas.openxmlformats.org/officeDocument/2006/relationships/image" Target="../media/image22.png"/><Relationship Id="rId7" Type="http://schemas.openxmlformats.org/officeDocument/2006/relationships/hyperlink" Target="https://www.fau.edu/counseling/" TargetMode="External"/><Relationship Id="rId8" Type="http://schemas.openxmlformats.org/officeDocument/2006/relationships/hyperlink" Target="https://www.fau.edu/owlsca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hyperlink" Target="http://www.fau.edu/counsel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descr="FAU Safe Zone Logo" id="231" name="Google Shape;231;p12"/>
          <p:cNvPicPr preferRelativeResize="0"/>
          <p:nvPr/>
        </p:nvPicPr>
        <p:blipFill rotWithShape="1">
          <a:blip r:embed="rId4">
            <a:alphaModFix/>
          </a:blip>
          <a:srcRect b="0" l="0" r="0" t="0"/>
          <a:stretch/>
        </p:blipFill>
        <p:spPr>
          <a:xfrm>
            <a:off x="10700138" y="3047104"/>
            <a:ext cx="928443" cy="890077"/>
          </a:xfrm>
          <a:prstGeom prst="rect">
            <a:avLst/>
          </a:prstGeom>
          <a:noFill/>
          <a:ln>
            <a:noFill/>
          </a:ln>
        </p:spPr>
      </p:pic>
      <p:pic>
        <p:nvPicPr>
          <p:cNvPr descr="American College Health Association Institutional Member logo" id="232" name="Google Shape;232;p12"/>
          <p:cNvPicPr preferRelativeResize="0"/>
          <p:nvPr/>
        </p:nvPicPr>
        <p:blipFill rotWithShape="1">
          <a:blip r:embed="rId5">
            <a:alphaModFix/>
          </a:blip>
          <a:srcRect b="0" l="0" r="0" t="0"/>
          <a:stretch/>
        </p:blipFill>
        <p:spPr>
          <a:xfrm>
            <a:off x="9601717" y="1791980"/>
            <a:ext cx="1007943" cy="1007943"/>
          </a:xfrm>
          <a:prstGeom prst="rect">
            <a:avLst/>
          </a:prstGeom>
          <a:noFill/>
          <a:ln>
            <a:noFill/>
          </a:ln>
        </p:spPr>
      </p:pic>
      <p:pic>
        <p:nvPicPr>
          <p:cNvPr descr="Accreditation Association for Ambulatory Health Care, INC. Logo" id="233" name="Google Shape;233;p12"/>
          <p:cNvPicPr preferRelativeResize="0"/>
          <p:nvPr/>
        </p:nvPicPr>
        <p:blipFill rotWithShape="1">
          <a:blip r:embed="rId6">
            <a:alphaModFix/>
          </a:blip>
          <a:srcRect b="0" l="0" r="0" t="0"/>
          <a:stretch/>
        </p:blipFill>
        <p:spPr>
          <a:xfrm>
            <a:off x="8817870" y="415123"/>
            <a:ext cx="3176291" cy="786452"/>
          </a:xfrm>
          <a:prstGeom prst="rect">
            <a:avLst/>
          </a:prstGeom>
          <a:noFill/>
          <a:ln>
            <a:noFill/>
          </a:ln>
        </p:spPr>
      </p:pic>
      <p:pic>
        <p:nvPicPr>
          <p:cNvPr descr="Lock" id="234" name="Google Shape;234;p12"/>
          <p:cNvPicPr preferRelativeResize="0"/>
          <p:nvPr/>
        </p:nvPicPr>
        <p:blipFill rotWithShape="1">
          <a:blip r:embed="rId7">
            <a:alphaModFix/>
          </a:blip>
          <a:srcRect b="0" l="0" r="0" t="0"/>
          <a:stretch/>
        </p:blipFill>
        <p:spPr>
          <a:xfrm>
            <a:off x="265750" y="4586972"/>
            <a:ext cx="679704" cy="679704"/>
          </a:xfrm>
          <a:prstGeom prst="rect">
            <a:avLst/>
          </a:prstGeom>
          <a:noFill/>
          <a:ln>
            <a:noFill/>
          </a:ln>
        </p:spPr>
      </p:pic>
      <p:pic>
        <p:nvPicPr>
          <p:cNvPr descr="Stethoscope" id="235" name="Google Shape;235;p12"/>
          <p:cNvPicPr preferRelativeResize="0"/>
          <p:nvPr/>
        </p:nvPicPr>
        <p:blipFill rotWithShape="1">
          <a:blip r:embed="rId8">
            <a:alphaModFix/>
          </a:blip>
          <a:srcRect b="0" l="0" r="0" t="0"/>
          <a:stretch/>
        </p:blipFill>
        <p:spPr>
          <a:xfrm>
            <a:off x="246255" y="2120219"/>
            <a:ext cx="679704" cy="679704"/>
          </a:xfrm>
          <a:prstGeom prst="rect">
            <a:avLst/>
          </a:prstGeom>
          <a:noFill/>
          <a:ln>
            <a:noFill/>
          </a:ln>
        </p:spPr>
      </p:pic>
      <p:pic>
        <p:nvPicPr>
          <p:cNvPr descr="Link" id="236" name="Google Shape;236;p12"/>
          <p:cNvPicPr preferRelativeResize="0"/>
          <p:nvPr/>
        </p:nvPicPr>
        <p:blipFill rotWithShape="1">
          <a:blip r:embed="rId9">
            <a:alphaModFix/>
          </a:blip>
          <a:srcRect b="0" l="0" r="0" t="0"/>
          <a:stretch/>
        </p:blipFill>
        <p:spPr>
          <a:xfrm>
            <a:off x="207264" y="1201580"/>
            <a:ext cx="679704" cy="679704"/>
          </a:xfrm>
          <a:prstGeom prst="rect">
            <a:avLst/>
          </a:prstGeom>
          <a:noFill/>
          <a:ln>
            <a:noFill/>
          </a:ln>
        </p:spPr>
      </p:pic>
      <p:sp>
        <p:nvSpPr>
          <p:cNvPr id="237" name="Google Shape;237;p12"/>
          <p:cNvSpPr txBox="1"/>
          <p:nvPr>
            <p:ph idx="1" type="body"/>
          </p:nvPr>
        </p:nvSpPr>
        <p:spPr>
          <a:xfrm>
            <a:off x="964949" y="1265382"/>
            <a:ext cx="10663633" cy="5592618"/>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002060"/>
              </a:buClr>
              <a:buSzPct val="100000"/>
              <a:buNone/>
            </a:pPr>
            <a:r>
              <a:rPr lang="en-US" sz="4000" cap="none">
                <a:solidFill>
                  <a:srgbClr val="002060"/>
                </a:solidFill>
                <a:latin typeface="Arial"/>
                <a:ea typeface="Arial"/>
                <a:cs typeface="Arial"/>
                <a:sym typeface="Arial"/>
              </a:rPr>
              <a:t>INEXTRICABLE LINK BETWEEN HEALTH AND ACADEMIC PERFORMANCE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Families serve as primary resource for health information </a:t>
            </a:r>
            <a:endParaRPr/>
          </a:p>
          <a:p>
            <a:pPr indent="0" lvl="0" marL="0" rtl="0" algn="l">
              <a:lnSpc>
                <a:spcPct val="90000"/>
              </a:lnSpc>
              <a:spcBef>
                <a:spcPts val="1000"/>
              </a:spcBef>
              <a:spcAft>
                <a:spcPts val="0"/>
              </a:spcAft>
              <a:buClr>
                <a:schemeClr val="dk1"/>
              </a:buClr>
              <a:buSzPct val="100000"/>
              <a:buNone/>
            </a:pPr>
            <a:r>
              <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Primary Care, Acute Care, Women’s Health</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No Cost COVID Visits and Testing</a:t>
            </a:r>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Chronic Care Management</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Nutrition, Psychiatry, Dental</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No Cost Flu Vaccines </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b="1" lang="en-US" sz="4000">
                <a:solidFill>
                  <a:srgbClr val="002060"/>
                </a:solidFill>
                <a:latin typeface="Arial"/>
                <a:ea typeface="Arial"/>
                <a:cs typeface="Arial"/>
                <a:sym typeface="Arial"/>
              </a:rPr>
              <a:t>24/7 Nurse Line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b="1" lang="en-US" sz="4000">
                <a:solidFill>
                  <a:srgbClr val="002060"/>
                </a:solidFill>
                <a:latin typeface="Arial"/>
                <a:ea typeface="Arial"/>
                <a:cs typeface="Arial"/>
                <a:sym typeface="Arial"/>
              </a:rPr>
              <a:t>Clinics at Boca Raton, Davie, and Jupiter Campuses</a:t>
            </a:r>
            <a:endParaRPr sz="4000">
              <a:solidFill>
                <a:srgbClr val="002060"/>
              </a:solidFill>
              <a:latin typeface="Arial"/>
              <a:ea typeface="Arial"/>
              <a:cs typeface="Arial"/>
              <a:sym typeface="Arial"/>
            </a:endParaRPr>
          </a:p>
          <a:p>
            <a:pPr indent="-127000" lvl="0" marL="228600" rtl="0" algn="l">
              <a:lnSpc>
                <a:spcPct val="90000"/>
              </a:lnSpc>
              <a:spcBef>
                <a:spcPts val="1000"/>
              </a:spcBef>
              <a:spcAft>
                <a:spcPts val="0"/>
              </a:spcAft>
              <a:buClr>
                <a:schemeClr val="dk1"/>
              </a:buClr>
              <a:buSzPct val="100000"/>
              <a:buNone/>
            </a:pPr>
            <a:r>
              <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Confidential Care: HIPAA Compliant FERPA Releases Not Applicable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Cost: Charges apply (listed on the website)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Should never be a barrier to care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No money collected up front</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Self-pay discount available</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Charges are sent to student account</a:t>
            </a:r>
            <a:endParaRPr sz="4000">
              <a:solidFill>
                <a:srgbClr val="002060"/>
              </a:solidFill>
              <a:latin typeface="Arial"/>
              <a:ea typeface="Arial"/>
              <a:cs typeface="Arial"/>
              <a:sym typeface="Arial"/>
            </a:endParaRPr>
          </a:p>
          <a:p>
            <a:pPr indent="0" lvl="0" marL="0" rtl="0" algn="l">
              <a:lnSpc>
                <a:spcPct val="90000"/>
              </a:lnSpc>
              <a:spcBef>
                <a:spcPts val="1000"/>
              </a:spcBef>
              <a:spcAft>
                <a:spcPts val="0"/>
              </a:spcAft>
              <a:buClr>
                <a:srgbClr val="002060"/>
              </a:buClr>
              <a:buSzPct val="100000"/>
              <a:buNone/>
            </a:pPr>
            <a:r>
              <a:rPr lang="en-US" sz="4000">
                <a:solidFill>
                  <a:srgbClr val="002060"/>
                </a:solidFill>
                <a:latin typeface="Arial"/>
                <a:ea typeface="Arial"/>
                <a:cs typeface="Arial"/>
                <a:sym typeface="Arial"/>
              </a:rPr>
              <a:t>Accepts most insurance</a:t>
            </a:r>
            <a:endParaRPr sz="4000">
              <a:solidFill>
                <a:srgbClr val="002060"/>
              </a:solidFill>
              <a:latin typeface="Arial"/>
              <a:ea typeface="Arial"/>
              <a:cs typeface="Arial"/>
              <a:sym typeface="Arial"/>
            </a:endParaRPr>
          </a:p>
          <a:p>
            <a:pPr indent="-157480" lvl="0" marL="228600" rtl="0" algn="l">
              <a:lnSpc>
                <a:spcPct val="90000"/>
              </a:lnSpc>
              <a:spcBef>
                <a:spcPts val="1000"/>
              </a:spcBef>
              <a:spcAft>
                <a:spcPts val="0"/>
              </a:spcAft>
              <a:buClr>
                <a:schemeClr val="dk1"/>
              </a:buClr>
              <a:buSzPct val="100000"/>
              <a:buNone/>
            </a:pPr>
            <a:r>
              <a:t/>
            </a:r>
            <a:endParaRPr/>
          </a:p>
          <a:p>
            <a:pPr indent="-157480" lvl="0" marL="228600" rtl="0" algn="l">
              <a:lnSpc>
                <a:spcPct val="90000"/>
              </a:lnSpc>
              <a:spcBef>
                <a:spcPts val="1000"/>
              </a:spcBef>
              <a:spcAft>
                <a:spcPts val="0"/>
              </a:spcAft>
              <a:buClr>
                <a:schemeClr val="dk1"/>
              </a:buClr>
              <a:buSzPct val="100000"/>
              <a:buNone/>
            </a:pPr>
            <a:r>
              <a:t/>
            </a:r>
            <a:endParaRPr/>
          </a:p>
          <a:p>
            <a:pPr indent="-157480" lvl="0" marL="228600" rtl="0" algn="l">
              <a:lnSpc>
                <a:spcPct val="90000"/>
              </a:lnSpc>
              <a:spcBef>
                <a:spcPts val="1000"/>
              </a:spcBef>
              <a:spcAft>
                <a:spcPts val="0"/>
              </a:spcAft>
              <a:buClr>
                <a:schemeClr val="dk1"/>
              </a:buClr>
              <a:buSzPct val="100000"/>
              <a:buNone/>
            </a:pPr>
            <a:r>
              <a:t/>
            </a:r>
            <a:endParaRPr/>
          </a:p>
        </p:txBody>
      </p:sp>
      <p:sp>
        <p:nvSpPr>
          <p:cNvPr id="238" name="Google Shape;238;p12"/>
          <p:cNvSpPr txBox="1"/>
          <p:nvPr>
            <p:ph type="title"/>
          </p:nvPr>
        </p:nvSpPr>
        <p:spPr>
          <a:xfrm>
            <a:off x="94060" y="0"/>
            <a:ext cx="10515600" cy="10128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366"/>
              </a:buClr>
              <a:buSzPts val="4800"/>
              <a:buFont typeface="Arial"/>
              <a:buNone/>
            </a:pPr>
            <a:br>
              <a:rPr lang="en-US" sz="4800">
                <a:solidFill>
                  <a:srgbClr val="003366"/>
                </a:solidFill>
                <a:latin typeface="Arial"/>
                <a:ea typeface="Arial"/>
                <a:cs typeface="Arial"/>
                <a:sym typeface="Arial"/>
              </a:rPr>
            </a:br>
            <a:r>
              <a:rPr b="1" lang="en-US" sz="4800">
                <a:solidFill>
                  <a:srgbClr val="002060"/>
                </a:solidFill>
                <a:latin typeface="Arial"/>
                <a:ea typeface="Arial"/>
                <a:cs typeface="Arial"/>
                <a:sym typeface="Arial"/>
              </a:rPr>
              <a:t>Student Health Services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8"/>
          <p:cNvSpPr txBox="1"/>
          <p:nvPr>
            <p:ph type="title"/>
          </p:nvPr>
        </p:nvSpPr>
        <p:spPr>
          <a:xfrm>
            <a:off x="256309" y="18039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b="1" lang="en-US" sz="4800">
                <a:solidFill>
                  <a:schemeClr val="lt1"/>
                </a:solidFill>
                <a:latin typeface="Arial"/>
                <a:ea typeface="Arial"/>
                <a:cs typeface="Arial"/>
                <a:sym typeface="Arial"/>
              </a:rPr>
              <a:t>Food For Thought</a:t>
            </a:r>
            <a:br>
              <a:rPr b="1" lang="en-US" sz="3200">
                <a:solidFill>
                  <a:srgbClr val="1F4E79"/>
                </a:solidFill>
              </a:rPr>
            </a:br>
            <a:endParaRPr b="1" sz="3200">
              <a:solidFill>
                <a:schemeClr val="lt2"/>
              </a:solidFill>
            </a:endParaRPr>
          </a:p>
        </p:txBody>
      </p:sp>
      <p:sp>
        <p:nvSpPr>
          <p:cNvPr id="245" name="Google Shape;245;p8"/>
          <p:cNvSpPr txBox="1"/>
          <p:nvPr>
            <p:ph idx="1" type="body"/>
          </p:nvPr>
        </p:nvSpPr>
        <p:spPr>
          <a:xfrm>
            <a:off x="256299" y="1690700"/>
            <a:ext cx="6888000" cy="43512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lt1"/>
              </a:buClr>
              <a:buSzPts val="2800"/>
              <a:buChar char="•"/>
            </a:pPr>
            <a:r>
              <a:rPr lang="en-US">
                <a:solidFill>
                  <a:schemeClr val="lt1"/>
                </a:solidFill>
                <a:latin typeface="Arial"/>
                <a:ea typeface="Arial"/>
                <a:cs typeface="Arial"/>
                <a:sym typeface="Arial"/>
              </a:rPr>
              <a:t>Changes are challenging for everyone.</a:t>
            </a:r>
            <a:endParaRPr/>
          </a:p>
          <a:p>
            <a:pPr indent="-457200" lvl="0" marL="457200" rtl="0" algn="l">
              <a:lnSpc>
                <a:spcPct val="90000"/>
              </a:lnSpc>
              <a:spcBef>
                <a:spcPts val="1000"/>
              </a:spcBef>
              <a:spcAft>
                <a:spcPts val="0"/>
              </a:spcAft>
              <a:buClr>
                <a:schemeClr val="lt1"/>
              </a:buClr>
              <a:buSzPts val="2800"/>
              <a:buChar char="•"/>
            </a:pPr>
            <a:r>
              <a:rPr lang="en-US">
                <a:solidFill>
                  <a:schemeClr val="lt1"/>
                </a:solidFill>
                <a:latin typeface="Arial"/>
                <a:ea typeface="Arial"/>
                <a:cs typeface="Arial"/>
                <a:sym typeface="Arial"/>
              </a:rPr>
              <a:t>Meaningful connections take time.</a:t>
            </a:r>
            <a:endParaRPr/>
          </a:p>
          <a:p>
            <a:pPr indent="-457200" lvl="0" marL="457200" rtl="0" algn="l">
              <a:lnSpc>
                <a:spcPct val="90000"/>
              </a:lnSpc>
              <a:spcBef>
                <a:spcPts val="1000"/>
              </a:spcBef>
              <a:spcAft>
                <a:spcPts val="0"/>
              </a:spcAft>
              <a:buClr>
                <a:schemeClr val="lt1"/>
              </a:buClr>
              <a:buSzPts val="2800"/>
              <a:buChar char="•"/>
            </a:pPr>
            <a:r>
              <a:rPr lang="en-US">
                <a:solidFill>
                  <a:schemeClr val="lt1"/>
                </a:solidFill>
                <a:latin typeface="Arial"/>
                <a:ea typeface="Arial"/>
                <a:cs typeface="Arial"/>
                <a:sym typeface="Arial"/>
              </a:rPr>
              <a:t>Don’t  delay getting help for physical, emotional or academic challenges.</a:t>
            </a:r>
            <a:endParaRPr/>
          </a:p>
          <a:p>
            <a:pPr indent="-457200" lvl="0" marL="457200" rtl="0" algn="l">
              <a:lnSpc>
                <a:spcPct val="90000"/>
              </a:lnSpc>
              <a:spcBef>
                <a:spcPts val="1000"/>
              </a:spcBef>
              <a:spcAft>
                <a:spcPts val="0"/>
              </a:spcAft>
              <a:buClr>
                <a:schemeClr val="lt1"/>
              </a:buClr>
              <a:buSzPts val="2800"/>
              <a:buChar char="•"/>
            </a:pPr>
            <a:r>
              <a:rPr lang="en-US">
                <a:solidFill>
                  <a:schemeClr val="lt1"/>
                </a:solidFill>
                <a:latin typeface="Arial"/>
                <a:ea typeface="Arial"/>
                <a:cs typeface="Arial"/>
                <a:sym typeface="Arial"/>
              </a:rPr>
              <a:t>Avoidance undermines success.</a:t>
            </a:r>
            <a:endParaRPr/>
          </a:p>
          <a:p>
            <a:pPr indent="0" lvl="0" marL="0" rtl="0" algn="l">
              <a:lnSpc>
                <a:spcPct val="90000"/>
              </a:lnSpc>
              <a:spcBef>
                <a:spcPts val="1000"/>
              </a:spcBef>
              <a:spcAft>
                <a:spcPts val="0"/>
              </a:spcAft>
              <a:buClr>
                <a:schemeClr val="dk1"/>
              </a:buClr>
              <a:buSzPts val="2800"/>
              <a:buNone/>
            </a:pPr>
            <a:r>
              <a:t/>
            </a:r>
            <a:endParaRPr/>
          </a:p>
        </p:txBody>
      </p:sp>
      <p:pic>
        <p:nvPicPr>
          <p:cNvPr descr="Image of students wearing FAU Logo clothing" id="246" name="Google Shape;246;p8"/>
          <p:cNvPicPr preferRelativeResize="0"/>
          <p:nvPr>
            <p:ph idx="2" type="body"/>
          </p:nvPr>
        </p:nvPicPr>
        <p:blipFill rotWithShape="1">
          <a:blip r:embed="rId4">
            <a:alphaModFix/>
          </a:blip>
          <a:srcRect b="0" l="0" r="0" t="0"/>
          <a:stretch/>
        </p:blipFill>
        <p:spPr>
          <a:xfrm>
            <a:off x="7144299" y="1840799"/>
            <a:ext cx="4782900" cy="3176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pic>
        <p:nvPicPr>
          <p:cNvPr descr="Image of a male resting his head in his hands" id="252" name="Google Shape;252;p13"/>
          <p:cNvPicPr preferRelativeResize="0"/>
          <p:nvPr/>
        </p:nvPicPr>
        <p:blipFill rotWithShape="1">
          <a:blip r:embed="rId4">
            <a:alphaModFix/>
          </a:blip>
          <a:srcRect b="0" l="0" r="0" t="0"/>
          <a:stretch/>
        </p:blipFill>
        <p:spPr>
          <a:xfrm>
            <a:off x="1891351" y="5064376"/>
            <a:ext cx="2484967" cy="179362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mage of a male holding his head with one hand" id="253" name="Google Shape;253;p13"/>
          <p:cNvPicPr preferRelativeResize="0"/>
          <p:nvPr/>
        </p:nvPicPr>
        <p:blipFill rotWithShape="1">
          <a:blip r:embed="rId5">
            <a:alphaModFix/>
          </a:blip>
          <a:srcRect b="0" l="0" r="0" t="0"/>
          <a:stretch/>
        </p:blipFill>
        <p:spPr>
          <a:xfrm>
            <a:off x="4312760" y="1199636"/>
            <a:ext cx="1796284" cy="20848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mage of a female holding her face" id="254" name="Google Shape;254;p13"/>
          <p:cNvPicPr preferRelativeResize="0"/>
          <p:nvPr/>
        </p:nvPicPr>
        <p:blipFill rotWithShape="1">
          <a:blip r:embed="rId6">
            <a:alphaModFix/>
          </a:blip>
          <a:srcRect b="0" l="0" r="0" t="0"/>
          <a:stretch/>
        </p:blipFill>
        <p:spPr>
          <a:xfrm>
            <a:off x="10051322" y="496570"/>
            <a:ext cx="1796284" cy="239338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55" name="Google Shape;255;p13"/>
          <p:cNvSpPr txBox="1"/>
          <p:nvPr>
            <p:ph idx="2" type="body"/>
          </p:nvPr>
        </p:nvSpPr>
        <p:spPr>
          <a:xfrm>
            <a:off x="6339114" y="1822133"/>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 lonely</a:t>
            </a:r>
            <a:endParaRPr/>
          </a:p>
          <a:p>
            <a:pPr indent="-228600" lvl="0" marL="228600" rtl="0" algn="l">
              <a:lnSpc>
                <a:spcPct val="90000"/>
              </a:lnSpc>
              <a:spcBef>
                <a:spcPts val="1000"/>
              </a:spcBef>
              <a:spcAft>
                <a:spcPts val="0"/>
              </a:spcAft>
              <a:buClr>
                <a:schemeClr val="dk1"/>
              </a:buClr>
              <a:buSzPts val="2800"/>
              <a:buChar char="•"/>
            </a:pPr>
            <a:r>
              <a:rPr lang="en-US"/>
              <a:t>I give up</a:t>
            </a:r>
            <a:endParaRPr/>
          </a:p>
          <a:p>
            <a:pPr indent="-228600" lvl="0" marL="228600" rtl="0" algn="l">
              <a:lnSpc>
                <a:spcPct val="90000"/>
              </a:lnSpc>
              <a:spcBef>
                <a:spcPts val="1000"/>
              </a:spcBef>
              <a:spcAft>
                <a:spcPts val="0"/>
              </a:spcAft>
              <a:buClr>
                <a:schemeClr val="dk1"/>
              </a:buClr>
              <a:buSzPts val="2800"/>
              <a:buChar char="•"/>
            </a:pPr>
            <a:r>
              <a:rPr lang="en-US"/>
              <a:t>I wish I could escape</a:t>
            </a:r>
            <a:endParaRPr/>
          </a:p>
          <a:p>
            <a:pPr indent="-228600" lvl="0" marL="228600" rtl="0" algn="l">
              <a:lnSpc>
                <a:spcPct val="90000"/>
              </a:lnSpc>
              <a:spcBef>
                <a:spcPts val="1000"/>
              </a:spcBef>
              <a:spcAft>
                <a:spcPts val="0"/>
              </a:spcAft>
              <a:buClr>
                <a:schemeClr val="dk1"/>
              </a:buClr>
              <a:buSzPts val="2800"/>
              <a:buChar char="•"/>
            </a:pPr>
            <a:r>
              <a:rPr lang="en-US"/>
              <a:t>I can’t make it</a:t>
            </a:r>
            <a:endParaRPr/>
          </a:p>
          <a:p>
            <a:pPr indent="-228600" lvl="0" marL="228600" rtl="0" algn="l">
              <a:lnSpc>
                <a:spcPct val="90000"/>
              </a:lnSpc>
              <a:spcBef>
                <a:spcPts val="1000"/>
              </a:spcBef>
              <a:spcAft>
                <a:spcPts val="0"/>
              </a:spcAft>
              <a:buClr>
                <a:schemeClr val="dk1"/>
              </a:buClr>
              <a:buSzPts val="2800"/>
              <a:buChar char="•"/>
            </a:pPr>
            <a:r>
              <a:rPr lang="en-US"/>
              <a:t>I have no friends</a:t>
            </a:r>
            <a:endParaRPr/>
          </a:p>
          <a:p>
            <a:pPr indent="-228600" lvl="0" marL="228600" rtl="0" algn="l">
              <a:lnSpc>
                <a:spcPct val="90000"/>
              </a:lnSpc>
              <a:spcBef>
                <a:spcPts val="1000"/>
              </a:spcBef>
              <a:spcAft>
                <a:spcPts val="0"/>
              </a:spcAft>
              <a:buClr>
                <a:schemeClr val="dk1"/>
              </a:buClr>
              <a:buSzPts val="2800"/>
              <a:buChar char="•"/>
            </a:pPr>
            <a:r>
              <a:rPr lang="en-US"/>
              <a:t>I’m drowning</a:t>
            </a:r>
            <a:endParaRPr/>
          </a:p>
          <a:p>
            <a:pPr indent="-228600" lvl="0" marL="228600" rtl="0" algn="l">
              <a:lnSpc>
                <a:spcPct val="90000"/>
              </a:lnSpc>
              <a:spcBef>
                <a:spcPts val="1000"/>
              </a:spcBef>
              <a:spcAft>
                <a:spcPts val="0"/>
              </a:spcAft>
              <a:buClr>
                <a:schemeClr val="dk1"/>
              </a:buClr>
              <a:buSzPts val="2800"/>
              <a:buChar char="•"/>
            </a:pPr>
            <a:r>
              <a:rPr lang="en-US"/>
              <a:t>I feel overwhelmed</a:t>
            </a:r>
            <a:endParaRPr/>
          </a:p>
          <a:p>
            <a:pPr indent="-228600" lvl="0" marL="228600" rtl="0" algn="l">
              <a:lnSpc>
                <a:spcPct val="90000"/>
              </a:lnSpc>
              <a:spcBef>
                <a:spcPts val="1000"/>
              </a:spcBef>
              <a:spcAft>
                <a:spcPts val="0"/>
              </a:spcAft>
              <a:buClr>
                <a:schemeClr val="dk1"/>
              </a:buClr>
              <a:buSzPts val="2800"/>
              <a:buChar char="•"/>
            </a:pPr>
            <a:r>
              <a:rPr lang="en-US"/>
              <a:t>Nobody understands me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56" name="Google Shape;256;p13"/>
          <p:cNvSpPr txBox="1"/>
          <p:nvPr>
            <p:ph idx="1" type="body"/>
          </p:nvPr>
        </p:nvSpPr>
        <p:spPr>
          <a:xfrm>
            <a:off x="273755" y="1433952"/>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What is wrong with me?</a:t>
            </a:r>
            <a:endParaRPr/>
          </a:p>
          <a:p>
            <a:pPr indent="-228600" lvl="0" marL="228600" rtl="0" algn="l">
              <a:lnSpc>
                <a:spcPct val="90000"/>
              </a:lnSpc>
              <a:spcBef>
                <a:spcPts val="1000"/>
              </a:spcBef>
              <a:spcAft>
                <a:spcPts val="0"/>
              </a:spcAft>
              <a:buClr>
                <a:schemeClr val="dk1"/>
              </a:buClr>
              <a:buSzPts val="2800"/>
              <a:buChar char="•"/>
            </a:pPr>
            <a:r>
              <a:rPr lang="en-US"/>
              <a:t>I’ll never succeed</a:t>
            </a:r>
            <a:endParaRPr/>
          </a:p>
          <a:p>
            <a:pPr indent="-228600" lvl="0" marL="228600" rtl="0" algn="l">
              <a:lnSpc>
                <a:spcPct val="90000"/>
              </a:lnSpc>
              <a:spcBef>
                <a:spcPts val="1000"/>
              </a:spcBef>
              <a:spcAft>
                <a:spcPts val="0"/>
              </a:spcAft>
              <a:buClr>
                <a:schemeClr val="dk1"/>
              </a:buClr>
              <a:buSzPts val="2800"/>
              <a:buChar char="•"/>
            </a:pPr>
            <a:r>
              <a:rPr lang="en-US"/>
              <a:t>No one likes me</a:t>
            </a:r>
            <a:endParaRPr/>
          </a:p>
          <a:p>
            <a:pPr indent="-228600" lvl="0" marL="228600" rtl="0" algn="l">
              <a:lnSpc>
                <a:spcPct val="90000"/>
              </a:lnSpc>
              <a:spcBef>
                <a:spcPts val="1000"/>
              </a:spcBef>
              <a:spcAft>
                <a:spcPts val="0"/>
              </a:spcAft>
              <a:buClr>
                <a:schemeClr val="dk1"/>
              </a:buClr>
              <a:buSzPts val="2800"/>
              <a:buChar char="•"/>
            </a:pPr>
            <a:r>
              <a:rPr lang="en-US"/>
              <a:t>I can’t tell anyone how I feel</a:t>
            </a:r>
            <a:endParaRPr/>
          </a:p>
          <a:p>
            <a:pPr indent="-228600" lvl="0" marL="228600" rtl="0" algn="l">
              <a:lnSpc>
                <a:spcPct val="90000"/>
              </a:lnSpc>
              <a:spcBef>
                <a:spcPts val="1000"/>
              </a:spcBef>
              <a:spcAft>
                <a:spcPts val="0"/>
              </a:spcAft>
              <a:buClr>
                <a:schemeClr val="dk1"/>
              </a:buClr>
              <a:buSzPts val="2800"/>
              <a:buChar char="•"/>
            </a:pPr>
            <a:r>
              <a:rPr lang="en-US"/>
              <a:t>I’m disappointing everyone</a:t>
            </a:r>
            <a:endParaRPr/>
          </a:p>
          <a:p>
            <a:pPr indent="-228600" lvl="0" marL="228600" rtl="0" algn="l">
              <a:lnSpc>
                <a:spcPct val="90000"/>
              </a:lnSpc>
              <a:spcBef>
                <a:spcPts val="1000"/>
              </a:spcBef>
              <a:spcAft>
                <a:spcPts val="0"/>
              </a:spcAft>
              <a:buClr>
                <a:schemeClr val="dk1"/>
              </a:buClr>
              <a:buSzPts val="2800"/>
              <a:buChar char="•"/>
            </a:pPr>
            <a:r>
              <a:rPr lang="en-US"/>
              <a:t>I don’t know who I am anymore</a:t>
            </a:r>
            <a:endParaRPr/>
          </a:p>
        </p:txBody>
      </p:sp>
      <p:sp>
        <p:nvSpPr>
          <p:cNvPr id="257" name="Google Shape;25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Arial"/>
              <a:buNone/>
            </a:pPr>
            <a:r>
              <a:rPr b="1" lang="en-US" sz="5300">
                <a:solidFill>
                  <a:srgbClr val="002060"/>
                </a:solidFill>
                <a:latin typeface="Arial"/>
                <a:ea typeface="Arial"/>
                <a:cs typeface="Arial"/>
                <a:sym typeface="Arial"/>
              </a:rPr>
              <a:t>If You Are Thinking,</a:t>
            </a:r>
            <a:br>
              <a:rPr b="1" lang="en-US">
                <a:solidFill>
                  <a:srgbClr val="B42749"/>
                </a:solidFill>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e449ca47fe_0_1"/>
          <p:cNvPicPr preferRelativeResize="0"/>
          <p:nvPr/>
        </p:nvPicPr>
        <p:blipFill rotWithShape="1">
          <a:blip r:embed="rId3">
            <a:alphaModFix/>
          </a:blip>
          <a:srcRect b="0" l="0" r="0" t="0"/>
          <a:stretch/>
        </p:blipFill>
        <p:spPr>
          <a:xfrm>
            <a:off x="1745350" y="0"/>
            <a:ext cx="5890574" cy="6858000"/>
          </a:xfrm>
          <a:prstGeom prst="rect">
            <a:avLst/>
          </a:prstGeom>
          <a:noFill/>
          <a:ln>
            <a:noFill/>
          </a:ln>
        </p:spPr>
      </p:pic>
      <p:sp>
        <p:nvSpPr>
          <p:cNvPr id="264" name="Google Shape;264;ge449ca47fe_0_1"/>
          <p:cNvSpPr txBox="1"/>
          <p:nvPr/>
        </p:nvSpPr>
        <p:spPr>
          <a:xfrm>
            <a:off x="0" y="0"/>
            <a:ext cx="3000000" cy="71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100" u="sng">
              <a:solidFill>
                <a:schemeClr val="hlink"/>
              </a:solidFill>
            </a:endParaRPr>
          </a:p>
          <a:p>
            <a:pPr indent="0" lvl="0" marL="0" rtl="0" algn="l">
              <a:lnSpc>
                <a:spcPct val="115000"/>
              </a:lnSpc>
              <a:spcBef>
                <a:spcPts val="1200"/>
              </a:spcBef>
              <a:spcAft>
                <a:spcPts val="1200"/>
              </a:spcAft>
              <a:buNone/>
            </a:pPr>
            <a:r>
              <a:rPr lang="en-US" sz="1200">
                <a:solidFill>
                  <a:schemeClr val="dk1"/>
                </a:solidFill>
              </a:rPr>
              <a:t> </a:t>
            </a:r>
            <a:endParaRPr sz="1200">
              <a:solidFill>
                <a:schemeClr val="dk1"/>
              </a:solidFill>
            </a:endParaRPr>
          </a:p>
        </p:txBody>
      </p:sp>
      <p:sp>
        <p:nvSpPr>
          <p:cNvPr id="265" name="Google Shape;265;ge449ca47fe_0_1"/>
          <p:cNvSpPr txBox="1"/>
          <p:nvPr/>
        </p:nvSpPr>
        <p:spPr>
          <a:xfrm>
            <a:off x="6971200" y="2871450"/>
            <a:ext cx="5220900" cy="13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US" sz="2300" u="sng">
                <a:solidFill>
                  <a:schemeClr val="hlink"/>
                </a:solidFill>
                <a:hlinkClick r:id="rId4"/>
              </a:rPr>
              <a:t>https://myfau.fau.edu/signed_in/health</a:t>
            </a:r>
            <a:endParaRPr sz="2300" u="sng">
              <a:solidFill>
                <a:schemeClr val="hlink"/>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14"/>
          <p:cNvSpPr txBox="1"/>
          <p:nvPr>
            <p:ph idx="1" type="body"/>
          </p:nvPr>
        </p:nvSpPr>
        <p:spPr>
          <a:xfrm>
            <a:off x="6510868" y="3564113"/>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00000"/>
              </a:lnSpc>
              <a:spcBef>
                <a:spcPts val="0"/>
              </a:spcBef>
              <a:spcAft>
                <a:spcPts val="0"/>
              </a:spcAft>
              <a:buClr>
                <a:srgbClr val="002060"/>
              </a:buClr>
              <a:buSzPct val="100000"/>
              <a:buNone/>
            </a:pPr>
            <a:r>
              <a:rPr b="1" lang="en-US" u="sng">
                <a:solidFill>
                  <a:srgbClr val="002060"/>
                </a:solidFill>
                <a:hlinkClick r:id="rId4">
                  <a:extLst>
                    <a:ext uri="{A12FA001-AC4F-418D-AE19-62706E023703}">
                      <ahyp:hlinkClr val="tx"/>
                    </a:ext>
                  </a:extLst>
                </a:hlinkClick>
              </a:rPr>
              <a:t>Website</a:t>
            </a:r>
            <a:endParaRPr/>
          </a:p>
          <a:p>
            <a:pPr indent="-228600" lvl="0" marL="228600" rtl="0" algn="l">
              <a:lnSpc>
                <a:spcPct val="100000"/>
              </a:lnSpc>
              <a:spcBef>
                <a:spcPts val="0"/>
              </a:spcBef>
              <a:spcAft>
                <a:spcPts val="0"/>
              </a:spcAft>
              <a:buClr>
                <a:srgbClr val="002060"/>
              </a:buClr>
              <a:buSzPct val="100000"/>
              <a:buNone/>
            </a:pPr>
            <a:r>
              <a:rPr lang="en-US" u="sng">
                <a:solidFill>
                  <a:srgbClr val="002060"/>
                </a:solidFill>
                <a:hlinkClick r:id="rId5">
                  <a:extLst>
                    <a:ext uri="{A12FA001-AC4F-418D-AE19-62706E023703}">
                      <ahyp:hlinkClr val="tx"/>
                    </a:ext>
                  </a:extLst>
                </a:hlinkClick>
              </a:rPr>
              <a:t>FAU </a:t>
            </a:r>
            <a:r>
              <a:rPr lang="en-US" u="sng">
                <a:solidFill>
                  <a:srgbClr val="002060"/>
                </a:solidFill>
                <a:hlinkClick r:id="rId6">
                  <a:extLst>
                    <a:ext uri="{A12FA001-AC4F-418D-AE19-62706E023703}">
                      <ahyp:hlinkClr val="tx"/>
                    </a:ext>
                  </a:extLst>
                </a:hlinkClick>
              </a:rPr>
              <a:t>–</a:t>
            </a:r>
            <a:r>
              <a:rPr lang="en-US" u="sng">
                <a:solidFill>
                  <a:srgbClr val="002060"/>
                </a:solidFill>
                <a:hlinkClick r:id="rId7">
                  <a:extLst>
                    <a:ext uri="{A12FA001-AC4F-418D-AE19-62706E023703}">
                      <ahyp:hlinkClr val="tx"/>
                    </a:ext>
                  </a:extLst>
                </a:hlinkClick>
              </a:rPr>
              <a:t> CAPS</a:t>
            </a:r>
            <a:r>
              <a:rPr lang="en-US">
                <a:solidFill>
                  <a:srgbClr val="002060"/>
                </a:solidFill>
              </a:rPr>
              <a:t> </a:t>
            </a:r>
            <a:endParaRPr/>
          </a:p>
          <a:p>
            <a:pPr indent="-228600" lvl="0" marL="228600" rtl="0" algn="l">
              <a:lnSpc>
                <a:spcPct val="100000"/>
              </a:lnSpc>
              <a:spcBef>
                <a:spcPts val="0"/>
              </a:spcBef>
              <a:spcAft>
                <a:spcPts val="0"/>
              </a:spcAft>
              <a:buClr>
                <a:srgbClr val="002060"/>
              </a:buClr>
              <a:buSzPct val="100000"/>
              <a:buNone/>
            </a:pPr>
            <a:r>
              <a:rPr lang="en-US" u="sng">
                <a:solidFill>
                  <a:srgbClr val="002060"/>
                </a:solidFill>
                <a:hlinkClick r:id="rId8">
                  <a:extLst>
                    <a:ext uri="{A12FA001-AC4F-418D-AE19-62706E023703}">
                      <ahyp:hlinkClr val="tx"/>
                    </a:ext>
                  </a:extLst>
                </a:hlinkClick>
              </a:rPr>
              <a:t>FAU - Owls Care</a:t>
            </a:r>
            <a:endParaRPr>
              <a:solidFill>
                <a:srgbClr val="002060"/>
              </a:solidFill>
            </a:endParaRPr>
          </a:p>
          <a:p>
            <a:pPr indent="-228600" lvl="0" marL="228600" rtl="0" algn="l">
              <a:lnSpc>
                <a:spcPct val="100000"/>
              </a:lnSpc>
              <a:spcBef>
                <a:spcPts val="0"/>
              </a:spcBef>
              <a:spcAft>
                <a:spcPts val="0"/>
              </a:spcAft>
              <a:buClr>
                <a:srgbClr val="002060"/>
              </a:buClr>
              <a:buSzPct val="100000"/>
              <a:buNone/>
            </a:pPr>
            <a:r>
              <a:rPr lang="en-US" u="sng">
                <a:solidFill>
                  <a:srgbClr val="002060"/>
                </a:solidFill>
                <a:hlinkClick r:id="rId9">
                  <a:extLst>
                    <a:ext uri="{A12FA001-AC4F-418D-AE19-62706E023703}">
                      <ahyp:hlinkClr val="tx"/>
                    </a:ext>
                  </a:extLst>
                </a:hlinkClick>
              </a:rPr>
              <a:t>FAU - Accessibility Services</a:t>
            </a:r>
            <a:endParaRPr>
              <a:solidFill>
                <a:srgbClr val="002060"/>
              </a:solidFill>
            </a:endParaRPr>
          </a:p>
          <a:p>
            <a:pPr indent="-228600" lvl="0" marL="228600" rtl="0" algn="l">
              <a:lnSpc>
                <a:spcPct val="100000"/>
              </a:lnSpc>
              <a:spcBef>
                <a:spcPts val="0"/>
              </a:spcBef>
              <a:spcAft>
                <a:spcPts val="0"/>
              </a:spcAft>
              <a:buClr>
                <a:srgbClr val="002060"/>
              </a:buClr>
              <a:buSzPct val="100000"/>
              <a:buNone/>
            </a:pPr>
            <a:r>
              <a:rPr lang="en-US" u="sng">
                <a:solidFill>
                  <a:srgbClr val="002060"/>
                </a:solidFill>
                <a:hlinkClick r:id="rId10">
                  <a:extLst>
                    <a:ext uri="{A12FA001-AC4F-418D-AE19-62706E023703}">
                      <ahyp:hlinkClr val="tx"/>
                    </a:ext>
                  </a:extLst>
                </a:hlinkClick>
              </a:rPr>
              <a:t>FAU - Student Health Services</a:t>
            </a:r>
            <a:endParaRPr>
              <a:solidFill>
                <a:srgbClr val="002060"/>
              </a:solidFill>
            </a:endParaRPr>
          </a:p>
          <a:p>
            <a:pPr indent="-228600" lvl="0" marL="228600" rtl="0" algn="l">
              <a:lnSpc>
                <a:spcPct val="100000"/>
              </a:lnSpc>
              <a:spcBef>
                <a:spcPts val="0"/>
              </a:spcBef>
              <a:spcAft>
                <a:spcPts val="0"/>
              </a:spcAft>
              <a:buClr>
                <a:schemeClr val="dk1"/>
              </a:buClr>
              <a:buSzPct val="100000"/>
              <a:buNone/>
            </a:pPr>
            <a:r>
              <a:t/>
            </a:r>
            <a:endParaRPr/>
          </a:p>
          <a:p>
            <a:pPr indent="-228600" lvl="0" marL="228600" rtl="0" algn="l">
              <a:lnSpc>
                <a:spcPct val="100000"/>
              </a:lnSpc>
              <a:spcBef>
                <a:spcPts val="0"/>
              </a:spcBef>
              <a:spcAft>
                <a:spcPts val="0"/>
              </a:spcAft>
              <a:buClr>
                <a:schemeClr val="dk1"/>
              </a:buClr>
              <a:buSzPct val="100000"/>
              <a:buNone/>
            </a:pPr>
            <a:r>
              <a:t/>
            </a:r>
            <a:endParaRPr>
              <a:solidFill>
                <a:srgbClr val="154D7C"/>
              </a:solidFill>
            </a:endParaRPr>
          </a:p>
          <a:p>
            <a:pPr indent="-90804" lvl="0" marL="228600" rtl="0" algn="l">
              <a:lnSpc>
                <a:spcPct val="90000"/>
              </a:lnSpc>
              <a:spcBef>
                <a:spcPts val="1000"/>
              </a:spcBef>
              <a:spcAft>
                <a:spcPts val="0"/>
              </a:spcAft>
              <a:buClr>
                <a:schemeClr val="dk1"/>
              </a:buClr>
              <a:buSzPct val="100000"/>
              <a:buNone/>
            </a:pPr>
            <a:r>
              <a:t/>
            </a:r>
            <a:endParaRPr/>
          </a:p>
        </p:txBody>
      </p:sp>
      <p:sp>
        <p:nvSpPr>
          <p:cNvPr id="272" name="Google Shape;272;p14"/>
          <p:cNvSpPr txBox="1"/>
          <p:nvPr>
            <p:ph idx="2" type="body"/>
          </p:nvPr>
        </p:nvSpPr>
        <p:spPr>
          <a:xfrm>
            <a:off x="1225719" y="1861617"/>
            <a:ext cx="5181600" cy="468178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rgbClr val="002060"/>
              </a:buClr>
              <a:buSzPct val="100000"/>
              <a:buChar char="•"/>
            </a:pPr>
            <a:r>
              <a:rPr lang="en-US" u="sng">
                <a:solidFill>
                  <a:srgbClr val="002060"/>
                </a:solidFill>
                <a:hlinkClick r:id="rId11">
                  <a:extLst>
                    <a:ext uri="{A12FA001-AC4F-418D-AE19-62706E023703}">
                      <ahyp:hlinkClr val="tx"/>
                    </a:ext>
                  </a:extLst>
                </a:hlinkClick>
              </a:rPr>
              <a:t>https://www.instagram.com/fau_caps/</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2">
                  <a:extLst>
                    <a:ext uri="{A12FA001-AC4F-418D-AE19-62706E023703}">
                      <ahyp:hlinkClr val="tx"/>
                    </a:ext>
                  </a:extLst>
                </a:hlinkClick>
              </a:rPr>
              <a:t>FAU Owls Care Health Promotion (@fauowlscare) • Instagram photos and videos</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3">
                  <a:extLst>
                    <a:ext uri="{A12FA001-AC4F-418D-AE19-62706E023703}">
                      <ahyp:hlinkClr val="tx"/>
                    </a:ext>
                  </a:extLst>
                </a:hlinkClick>
              </a:rPr>
              <a:t>https://www.instagram.com/FAUStudenthealth/</a:t>
            </a:r>
            <a:r>
              <a:rPr lang="en-US">
                <a:solidFill>
                  <a:srgbClr val="002060"/>
                </a:solidFill>
              </a:rPr>
              <a:t> </a:t>
            </a:r>
            <a:endParaRPr/>
          </a:p>
          <a:p>
            <a:pPr indent="0" lvl="0" marL="0" rtl="0" algn="l">
              <a:lnSpc>
                <a:spcPct val="90000"/>
              </a:lnSpc>
              <a:spcBef>
                <a:spcPts val="1000"/>
              </a:spcBef>
              <a:spcAft>
                <a:spcPts val="0"/>
              </a:spcAft>
              <a:buClr>
                <a:schemeClr val="dk1"/>
              </a:buClr>
              <a:buSzPct val="100000"/>
              <a:buNone/>
            </a:pPr>
            <a:r>
              <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4">
                  <a:extLst>
                    <a:ext uri="{A12FA001-AC4F-418D-AE19-62706E023703}">
                      <ahyp:hlinkClr val="tx"/>
                    </a:ext>
                  </a:extLst>
                </a:hlinkClick>
              </a:rPr>
              <a:t>https://www.facebook.com/FAUCAPS/</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5">
                  <a:extLst>
                    <a:ext uri="{A12FA001-AC4F-418D-AE19-62706E023703}">
                      <ahyp:hlinkClr val="tx"/>
                    </a:ext>
                  </a:extLst>
                </a:hlinkClick>
              </a:rPr>
              <a:t>(14) FAU Student Health Services | Facebook</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6">
                  <a:extLst>
                    <a:ext uri="{A12FA001-AC4F-418D-AE19-62706E023703}">
                      <ahyp:hlinkClr val="tx"/>
                    </a:ext>
                  </a:extLst>
                </a:hlinkClick>
              </a:rPr>
              <a:t>(14) FAU Owls Care Health Promotion | Facebook</a:t>
            </a:r>
            <a:endParaRPr>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u="sng">
                <a:solidFill>
                  <a:srgbClr val="002060"/>
                </a:solidFill>
                <a:hlinkClick r:id="rId17">
                  <a:extLst>
                    <a:ext uri="{A12FA001-AC4F-418D-AE19-62706E023703}">
                      <ahyp:hlinkClr val="tx"/>
                    </a:ext>
                  </a:extLst>
                </a:hlinkClick>
              </a:rPr>
              <a:t>FAU Student Accessibility Services (facebook.com)</a:t>
            </a:r>
            <a:endParaRPr>
              <a:solidFill>
                <a:srgbClr val="002060"/>
              </a:solidFill>
            </a:endParaRPr>
          </a:p>
          <a:p>
            <a:pPr indent="-90804" lvl="0" marL="228600" rtl="0" algn="l">
              <a:lnSpc>
                <a:spcPct val="90000"/>
              </a:lnSpc>
              <a:spcBef>
                <a:spcPts val="1000"/>
              </a:spcBef>
              <a:spcAft>
                <a:spcPts val="0"/>
              </a:spcAft>
              <a:buClr>
                <a:schemeClr val="dk1"/>
              </a:buClr>
              <a:buSzPct val="100000"/>
              <a:buNone/>
            </a:pPr>
            <a:r>
              <a:t/>
            </a:r>
            <a:endParaRPr/>
          </a:p>
        </p:txBody>
      </p:sp>
      <p:pic>
        <p:nvPicPr>
          <p:cNvPr descr="Facebook Logo" id="273" name="Google Shape;273;p14"/>
          <p:cNvPicPr preferRelativeResize="0"/>
          <p:nvPr/>
        </p:nvPicPr>
        <p:blipFill rotWithShape="1">
          <a:blip r:embed="rId18">
            <a:alphaModFix/>
          </a:blip>
          <a:srcRect b="0" l="0" r="0" t="0"/>
          <a:stretch/>
        </p:blipFill>
        <p:spPr>
          <a:xfrm>
            <a:off x="523875" y="4053408"/>
            <a:ext cx="628651" cy="628651"/>
          </a:xfrm>
          <a:prstGeom prst="rect">
            <a:avLst/>
          </a:prstGeom>
          <a:noFill/>
          <a:ln>
            <a:noFill/>
          </a:ln>
        </p:spPr>
      </p:pic>
      <p:sp>
        <p:nvSpPr>
          <p:cNvPr id="274" name="Google Shape;27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5300"/>
              <a:buFont typeface="Arial"/>
              <a:buNone/>
            </a:pPr>
            <a:r>
              <a:rPr b="1" lang="en-US" sz="5300">
                <a:solidFill>
                  <a:srgbClr val="002060"/>
                </a:solidFill>
                <a:latin typeface="Arial"/>
                <a:ea typeface="Arial"/>
                <a:cs typeface="Arial"/>
                <a:sym typeface="Arial"/>
              </a:rPr>
              <a:t>Connect with us</a:t>
            </a:r>
            <a:endParaRPr/>
          </a:p>
        </p:txBody>
      </p:sp>
      <p:pic>
        <p:nvPicPr>
          <p:cNvPr id="275" name="Google Shape;275;p14"/>
          <p:cNvPicPr preferRelativeResize="0"/>
          <p:nvPr/>
        </p:nvPicPr>
        <p:blipFill rotWithShape="1">
          <a:blip r:embed="rId19">
            <a:alphaModFix/>
          </a:blip>
          <a:srcRect b="0" l="0" r="0" t="0"/>
          <a:stretch/>
        </p:blipFill>
        <p:spPr>
          <a:xfrm>
            <a:off x="523875" y="2016549"/>
            <a:ext cx="633174" cy="628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Arial"/>
              <a:buNone/>
            </a:pPr>
            <a:r>
              <a:rPr b="1" lang="en-US" sz="4800">
                <a:solidFill>
                  <a:schemeClr val="lt1"/>
                </a:solidFill>
                <a:latin typeface="Arial"/>
                <a:ea typeface="Arial"/>
                <a:cs typeface="Arial"/>
                <a:sym typeface="Arial"/>
              </a:rPr>
              <a:t>Health and Wellness </a:t>
            </a:r>
            <a:br>
              <a:rPr b="1" lang="en-US" sz="4800">
                <a:solidFill>
                  <a:schemeClr val="lt1"/>
                </a:solidFill>
                <a:latin typeface="Arial"/>
                <a:ea typeface="Arial"/>
                <a:cs typeface="Arial"/>
                <a:sym typeface="Arial"/>
              </a:rPr>
            </a:br>
            <a:r>
              <a:rPr b="1" lang="en-US" sz="3200">
                <a:solidFill>
                  <a:schemeClr val="lt1"/>
                </a:solidFill>
                <a:latin typeface="Arial"/>
                <a:ea typeface="Arial"/>
                <a:cs typeface="Arial"/>
                <a:sym typeface="Arial"/>
              </a:rPr>
              <a:t>Contact Us</a:t>
            </a:r>
            <a:br>
              <a:rPr b="1" lang="en-US" sz="4800">
                <a:solidFill>
                  <a:schemeClr val="lt1"/>
                </a:solidFill>
                <a:latin typeface="Arial"/>
                <a:ea typeface="Arial"/>
                <a:cs typeface="Arial"/>
                <a:sym typeface="Arial"/>
              </a:rPr>
            </a:br>
            <a:endParaRPr sz="4800">
              <a:latin typeface="Arial"/>
              <a:ea typeface="Arial"/>
              <a:cs typeface="Arial"/>
              <a:sym typeface="Arial"/>
            </a:endParaRPr>
          </a:p>
        </p:txBody>
      </p:sp>
      <p:sp>
        <p:nvSpPr>
          <p:cNvPr id="282" name="Google Shape;282;p15"/>
          <p:cNvSpPr txBox="1"/>
          <p:nvPr>
            <p:ph idx="1" type="body"/>
          </p:nvPr>
        </p:nvSpPr>
        <p:spPr>
          <a:xfrm>
            <a:off x="2836860" y="1496399"/>
            <a:ext cx="6272417"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lt1"/>
              </a:buClr>
              <a:buSzPct val="100000"/>
              <a:buChar char="•"/>
            </a:pPr>
            <a:r>
              <a:rPr lang="en-US">
                <a:solidFill>
                  <a:schemeClr val="lt1"/>
                </a:solidFill>
              </a:rPr>
              <a:t>Campus Recreation</a:t>
            </a:r>
            <a:endParaRPr/>
          </a:p>
          <a:p>
            <a:pPr indent="-228600" lvl="1" marL="685800" rtl="0" algn="l">
              <a:lnSpc>
                <a:spcPct val="90000"/>
              </a:lnSpc>
              <a:spcBef>
                <a:spcPts val="500"/>
              </a:spcBef>
              <a:spcAft>
                <a:spcPts val="0"/>
              </a:spcAft>
              <a:buClr>
                <a:schemeClr val="lt1"/>
              </a:buClr>
              <a:buSzPct val="100000"/>
              <a:buChar char="•"/>
            </a:pPr>
            <a:r>
              <a:rPr lang="en-US">
                <a:solidFill>
                  <a:schemeClr val="lt1"/>
                </a:solidFill>
              </a:rPr>
              <a:t>561-297-2421</a:t>
            </a:r>
            <a:endParaRPr/>
          </a:p>
          <a:p>
            <a:pPr indent="-228600" lvl="0" marL="228600" rtl="0" algn="l">
              <a:lnSpc>
                <a:spcPct val="90000"/>
              </a:lnSpc>
              <a:spcBef>
                <a:spcPts val="1000"/>
              </a:spcBef>
              <a:spcAft>
                <a:spcPts val="0"/>
              </a:spcAft>
              <a:buClr>
                <a:schemeClr val="lt1"/>
              </a:buClr>
              <a:buSzPct val="100000"/>
              <a:buChar char="•"/>
            </a:pPr>
            <a:r>
              <a:rPr lang="en-US">
                <a:solidFill>
                  <a:schemeClr val="lt1"/>
                </a:solidFill>
              </a:rPr>
              <a:t>Counseling &amp; Psychological Services (CAPS)</a:t>
            </a:r>
            <a:endParaRPr/>
          </a:p>
          <a:p>
            <a:pPr indent="-228600" lvl="1" marL="685800" rtl="0" algn="l">
              <a:lnSpc>
                <a:spcPct val="90000"/>
              </a:lnSpc>
              <a:spcBef>
                <a:spcPts val="500"/>
              </a:spcBef>
              <a:spcAft>
                <a:spcPts val="0"/>
              </a:spcAft>
              <a:buClr>
                <a:schemeClr val="lt1"/>
              </a:buClr>
              <a:buSzPct val="100000"/>
              <a:buChar char="•"/>
            </a:pPr>
            <a:r>
              <a:rPr lang="en-US">
                <a:solidFill>
                  <a:schemeClr val="lt1"/>
                </a:solidFill>
              </a:rPr>
              <a:t>561-297- CAPS (2277)</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en-US">
                <a:solidFill>
                  <a:schemeClr val="lt1"/>
                </a:solidFill>
              </a:rPr>
              <a:t>Owls Care Health Promotion(OCHP)</a:t>
            </a:r>
            <a:endParaRPr/>
          </a:p>
          <a:p>
            <a:pPr indent="-228600" lvl="1" marL="685800" rtl="0" algn="l">
              <a:lnSpc>
                <a:spcPct val="90000"/>
              </a:lnSpc>
              <a:spcBef>
                <a:spcPts val="500"/>
              </a:spcBef>
              <a:spcAft>
                <a:spcPts val="0"/>
              </a:spcAft>
              <a:buClr>
                <a:schemeClr val="lt1"/>
              </a:buClr>
              <a:buSzPct val="100000"/>
              <a:buChar char="•"/>
            </a:pPr>
            <a:r>
              <a:rPr lang="en-US">
                <a:solidFill>
                  <a:schemeClr val="lt1"/>
                </a:solidFill>
              </a:rPr>
              <a:t>561-297-1048</a:t>
            </a:r>
            <a:endParaRPr/>
          </a:p>
          <a:p>
            <a:pPr indent="-228600" lvl="0" marL="228600" rtl="0" algn="l">
              <a:lnSpc>
                <a:spcPct val="90000"/>
              </a:lnSpc>
              <a:spcBef>
                <a:spcPts val="1000"/>
              </a:spcBef>
              <a:spcAft>
                <a:spcPts val="0"/>
              </a:spcAft>
              <a:buClr>
                <a:schemeClr val="lt1"/>
              </a:buClr>
              <a:buSzPct val="100000"/>
              <a:buChar char="•"/>
            </a:pPr>
            <a:r>
              <a:rPr lang="en-US">
                <a:solidFill>
                  <a:schemeClr val="lt1"/>
                </a:solidFill>
              </a:rPr>
              <a:t>Student Accessibility Services (SAS)</a:t>
            </a:r>
            <a:endParaRPr/>
          </a:p>
          <a:p>
            <a:pPr indent="-228600" lvl="1" marL="685800" rtl="0" algn="l">
              <a:lnSpc>
                <a:spcPct val="90000"/>
              </a:lnSpc>
              <a:spcBef>
                <a:spcPts val="500"/>
              </a:spcBef>
              <a:spcAft>
                <a:spcPts val="0"/>
              </a:spcAft>
              <a:buClr>
                <a:schemeClr val="lt1"/>
              </a:buClr>
              <a:buSzPct val="100000"/>
              <a:buChar char="•"/>
            </a:pPr>
            <a:r>
              <a:rPr lang="en-US">
                <a:solidFill>
                  <a:schemeClr val="lt1"/>
                </a:solidFill>
              </a:rPr>
              <a:t>561-297-3880</a:t>
            </a:r>
            <a:endParaRPr/>
          </a:p>
          <a:p>
            <a:pPr indent="-228600" lvl="0" marL="228600" rtl="0" algn="l">
              <a:lnSpc>
                <a:spcPct val="90000"/>
              </a:lnSpc>
              <a:spcBef>
                <a:spcPts val="1000"/>
              </a:spcBef>
              <a:spcAft>
                <a:spcPts val="0"/>
              </a:spcAft>
              <a:buClr>
                <a:schemeClr val="lt1"/>
              </a:buClr>
              <a:buSzPct val="100000"/>
              <a:buChar char="•"/>
            </a:pPr>
            <a:r>
              <a:rPr lang="en-US">
                <a:solidFill>
                  <a:schemeClr val="lt1"/>
                </a:solidFill>
              </a:rPr>
              <a:t>Student Health Services (SHS)</a:t>
            </a:r>
            <a:endParaRPr/>
          </a:p>
          <a:p>
            <a:pPr indent="-228600" lvl="1" marL="685800" rtl="0" algn="l">
              <a:lnSpc>
                <a:spcPct val="90000"/>
              </a:lnSpc>
              <a:spcBef>
                <a:spcPts val="500"/>
              </a:spcBef>
              <a:spcAft>
                <a:spcPts val="0"/>
              </a:spcAft>
              <a:buClr>
                <a:schemeClr val="lt1"/>
              </a:buClr>
              <a:buSzPct val="100000"/>
              <a:buChar char="•"/>
            </a:pPr>
            <a:r>
              <a:rPr lang="en-US">
                <a:solidFill>
                  <a:schemeClr val="lt1"/>
                </a:solidFill>
              </a:rPr>
              <a:t>561-297-3512</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solidFill>
                  <a:schemeClr val="lt1"/>
                </a:solidFill>
                <a:latin typeface="Arial"/>
                <a:ea typeface="Arial"/>
                <a:cs typeface="Arial"/>
                <a:sym typeface="Arial"/>
              </a:rPr>
              <a:t>Health and Wellness </a:t>
            </a:r>
            <a:br>
              <a:rPr b="1" lang="en-US" sz="4800">
                <a:solidFill>
                  <a:schemeClr val="lt1"/>
                </a:solidFill>
                <a:latin typeface="Arial"/>
                <a:ea typeface="Arial"/>
                <a:cs typeface="Arial"/>
                <a:sym typeface="Arial"/>
              </a:rPr>
            </a:br>
            <a:endParaRPr sz="4800">
              <a:latin typeface="Arial"/>
              <a:ea typeface="Arial"/>
              <a:cs typeface="Arial"/>
              <a:sym typeface="Arial"/>
            </a:endParaRPr>
          </a:p>
        </p:txBody>
      </p:sp>
      <p:sp>
        <p:nvSpPr>
          <p:cNvPr id="169" name="Google Shape;169;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lt1"/>
              </a:buClr>
              <a:buSzPts val="3600"/>
              <a:buFont typeface="Arial"/>
              <a:buChar char="•"/>
            </a:pPr>
            <a:r>
              <a:rPr lang="en-US" sz="3600">
                <a:solidFill>
                  <a:schemeClr val="lt1"/>
                </a:solidFill>
                <a:latin typeface="Arial"/>
                <a:ea typeface="Arial"/>
                <a:cs typeface="Arial"/>
                <a:sym typeface="Arial"/>
              </a:rPr>
              <a:t>Campus Recreation</a:t>
            </a:r>
            <a:endParaRPr sz="3600"/>
          </a:p>
          <a:p>
            <a:pPr indent="-457200" lvl="0" marL="457200" rtl="0" algn="l">
              <a:lnSpc>
                <a:spcPct val="90000"/>
              </a:lnSpc>
              <a:spcBef>
                <a:spcPts val="0"/>
              </a:spcBef>
              <a:spcAft>
                <a:spcPts val="0"/>
              </a:spcAft>
              <a:buClr>
                <a:schemeClr val="lt1"/>
              </a:buClr>
              <a:buSzPts val="3600"/>
              <a:buFont typeface="Arial"/>
              <a:buChar char="•"/>
            </a:pPr>
            <a:r>
              <a:rPr lang="en-US" sz="3600">
                <a:solidFill>
                  <a:schemeClr val="lt1"/>
                </a:solidFill>
                <a:latin typeface="Arial"/>
                <a:ea typeface="Arial"/>
                <a:cs typeface="Arial"/>
                <a:sym typeface="Arial"/>
              </a:rPr>
              <a:t>Counseling &amp; Psychological Services</a:t>
            </a:r>
            <a:endParaRPr sz="3600"/>
          </a:p>
          <a:p>
            <a:pPr indent="-457200" lvl="0" marL="457200" rtl="0" algn="l">
              <a:lnSpc>
                <a:spcPct val="90000"/>
              </a:lnSpc>
              <a:spcBef>
                <a:spcPts val="0"/>
              </a:spcBef>
              <a:spcAft>
                <a:spcPts val="0"/>
              </a:spcAft>
              <a:buClr>
                <a:schemeClr val="lt1"/>
              </a:buClr>
              <a:buSzPts val="3600"/>
              <a:buFont typeface="Arial"/>
              <a:buChar char="•"/>
            </a:pPr>
            <a:r>
              <a:rPr lang="en-US" sz="3600">
                <a:solidFill>
                  <a:schemeClr val="lt1"/>
                </a:solidFill>
                <a:latin typeface="Arial"/>
                <a:ea typeface="Arial"/>
                <a:cs typeface="Arial"/>
                <a:sym typeface="Arial"/>
              </a:rPr>
              <a:t>Owls Care Health Promotion</a:t>
            </a:r>
            <a:endParaRPr sz="3600"/>
          </a:p>
          <a:p>
            <a:pPr indent="-457200" lvl="0" marL="457200" rtl="0" algn="l">
              <a:lnSpc>
                <a:spcPct val="90000"/>
              </a:lnSpc>
              <a:spcBef>
                <a:spcPts val="0"/>
              </a:spcBef>
              <a:spcAft>
                <a:spcPts val="0"/>
              </a:spcAft>
              <a:buClr>
                <a:schemeClr val="lt1"/>
              </a:buClr>
              <a:buSzPts val="3600"/>
              <a:buFont typeface="Arial"/>
              <a:buChar char="•"/>
            </a:pPr>
            <a:r>
              <a:rPr lang="en-US" sz="3600">
                <a:solidFill>
                  <a:schemeClr val="lt1"/>
                </a:solidFill>
                <a:latin typeface="Arial"/>
                <a:ea typeface="Arial"/>
                <a:cs typeface="Arial"/>
                <a:sym typeface="Arial"/>
              </a:rPr>
              <a:t>Student Accessibility Services</a:t>
            </a:r>
            <a:endParaRPr sz="3600"/>
          </a:p>
          <a:p>
            <a:pPr indent="-457200" lvl="0" marL="457200" rtl="0" algn="l">
              <a:lnSpc>
                <a:spcPct val="90000"/>
              </a:lnSpc>
              <a:spcBef>
                <a:spcPts val="0"/>
              </a:spcBef>
              <a:spcAft>
                <a:spcPts val="0"/>
              </a:spcAft>
              <a:buClr>
                <a:schemeClr val="lt1"/>
              </a:buClr>
              <a:buSzPts val="3600"/>
              <a:buFont typeface="Arial"/>
              <a:buChar char="•"/>
            </a:pPr>
            <a:r>
              <a:rPr lang="en-US" sz="3600">
                <a:solidFill>
                  <a:schemeClr val="lt1"/>
                </a:solidFill>
                <a:latin typeface="Arial"/>
                <a:ea typeface="Arial"/>
                <a:cs typeface="Arial"/>
                <a:sym typeface="Arial"/>
              </a:rPr>
              <a:t>Student Health Services</a:t>
            </a:r>
            <a:endParaRPr sz="36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4"/>
          <p:cNvSpPr txBox="1"/>
          <p:nvPr>
            <p:ph type="title"/>
          </p:nvPr>
        </p:nvSpPr>
        <p:spPr>
          <a:xfrm>
            <a:off x="412687" y="184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Top Academic Impediments (NCHA)</a:t>
            </a:r>
            <a:endParaRPr/>
          </a:p>
        </p:txBody>
      </p:sp>
      <p:sp>
        <p:nvSpPr>
          <p:cNvPr id="176" name="Google Shape;17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600"/>
              <a:buChar char="•"/>
            </a:pPr>
            <a:r>
              <a:rPr lang="en-US" sz="3600">
                <a:solidFill>
                  <a:schemeClr val="lt1"/>
                </a:solidFill>
                <a:latin typeface="Arial"/>
                <a:ea typeface="Arial"/>
                <a:cs typeface="Arial"/>
                <a:sym typeface="Arial"/>
              </a:rPr>
              <a:t>Procrastination (45.1%)</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Stress (40.9%)</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Anxiety (32.1%)</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Chronic medical conditions (25.8%)</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Depression (25.1%)</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5"/>
          <p:cNvSpPr txBox="1"/>
          <p:nvPr>
            <p:ph type="title"/>
          </p:nvPr>
        </p:nvSpPr>
        <p:spPr>
          <a:xfrm>
            <a:off x="267832" y="175002"/>
            <a:ext cx="927452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US" sz="4000">
                <a:solidFill>
                  <a:schemeClr val="lt1"/>
                </a:solidFill>
                <a:latin typeface="Arial"/>
                <a:ea typeface="Arial"/>
                <a:cs typeface="Arial"/>
                <a:sym typeface="Arial"/>
              </a:rPr>
              <a:t>Academic Impairment due to Emotional/Mental Difficulties (HMS)</a:t>
            </a:r>
            <a:endParaRPr b="1" sz="2800">
              <a:solidFill>
                <a:schemeClr val="lt1"/>
              </a:solidFill>
              <a:latin typeface="Arial"/>
              <a:ea typeface="Arial"/>
              <a:cs typeface="Arial"/>
              <a:sym typeface="Arial"/>
            </a:endParaRPr>
          </a:p>
        </p:txBody>
      </p:sp>
      <p:sp>
        <p:nvSpPr>
          <p:cNvPr id="183" name="Google Shape;183;p5"/>
          <p:cNvSpPr txBox="1"/>
          <p:nvPr>
            <p:ph idx="1" type="body"/>
          </p:nvPr>
        </p:nvSpPr>
        <p:spPr>
          <a:xfrm>
            <a:off x="974003" y="2055137"/>
            <a:ext cx="7708271" cy="39407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600"/>
              <a:buChar char="•"/>
            </a:pPr>
            <a:r>
              <a:rPr lang="en-US" sz="3600">
                <a:solidFill>
                  <a:schemeClr val="lt1"/>
                </a:solidFill>
                <a:latin typeface="Arial"/>
                <a:ea typeface="Arial"/>
                <a:cs typeface="Arial"/>
                <a:sym typeface="Arial"/>
              </a:rPr>
              <a:t>21%  None</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26%  1-2 days</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25%  3-5 days</a:t>
            </a:r>
            <a:endParaRPr/>
          </a:p>
          <a:p>
            <a:pPr indent="-228600" lvl="0" marL="228600" rtl="0" algn="l">
              <a:lnSpc>
                <a:spcPct val="90000"/>
              </a:lnSpc>
              <a:spcBef>
                <a:spcPts val="1000"/>
              </a:spcBef>
              <a:spcAft>
                <a:spcPts val="0"/>
              </a:spcAft>
              <a:buClr>
                <a:schemeClr val="lt1"/>
              </a:buClr>
              <a:buSzPts val="3600"/>
              <a:buChar char="•"/>
            </a:pPr>
            <a:r>
              <a:rPr lang="en-US" sz="3600">
                <a:solidFill>
                  <a:schemeClr val="lt1"/>
                </a:solidFill>
                <a:latin typeface="Arial"/>
                <a:ea typeface="Arial"/>
                <a:cs typeface="Arial"/>
                <a:sym typeface="Arial"/>
              </a:rPr>
              <a:t>28%  6 or more days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6"/>
          <p:cNvSpPr txBox="1"/>
          <p:nvPr>
            <p:ph type="title"/>
          </p:nvPr>
        </p:nvSpPr>
        <p:spPr>
          <a:xfrm>
            <a:off x="367420" y="35905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Mental health services needed…</a:t>
            </a:r>
            <a:endParaRPr/>
          </a:p>
        </p:txBody>
      </p:sp>
      <p:sp>
        <p:nvSpPr>
          <p:cNvPr id="190" name="Google Shape;190;p6"/>
          <p:cNvSpPr txBox="1"/>
          <p:nvPr>
            <p:ph idx="1" type="body"/>
          </p:nvPr>
        </p:nvSpPr>
        <p:spPr>
          <a:xfrm>
            <a:off x="204457" y="168462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600">
                <a:solidFill>
                  <a:schemeClr val="lt1"/>
                </a:solidFill>
                <a:latin typeface="Arial"/>
                <a:ea typeface="Arial"/>
                <a:cs typeface="Arial"/>
                <a:sym typeface="Arial"/>
              </a:rPr>
              <a:t>76%  Need help for mental health problem </a:t>
            </a:r>
            <a:endParaRPr/>
          </a:p>
          <a:p>
            <a:pPr indent="0" lvl="0" marL="0" rtl="0" algn="l">
              <a:lnSpc>
                <a:spcPct val="90000"/>
              </a:lnSpc>
              <a:spcBef>
                <a:spcPts val="1000"/>
              </a:spcBef>
              <a:spcAft>
                <a:spcPts val="0"/>
              </a:spcAft>
              <a:buClr>
                <a:schemeClr val="lt1"/>
              </a:buClr>
              <a:buSzPts val="3600"/>
              <a:buNone/>
            </a:pPr>
            <a:r>
              <a:rPr lang="en-US" sz="3600">
                <a:solidFill>
                  <a:schemeClr val="lt1"/>
                </a:solidFill>
                <a:latin typeface="Arial"/>
                <a:ea typeface="Arial"/>
                <a:cs typeface="Arial"/>
                <a:sym typeface="Arial"/>
              </a:rPr>
              <a:t>41%  Currently in counseling </a:t>
            </a:r>
            <a:endParaRPr/>
          </a:p>
          <a:p>
            <a:pPr indent="0" lvl="0" marL="0" rtl="0" algn="l">
              <a:lnSpc>
                <a:spcPct val="90000"/>
              </a:lnSpc>
              <a:spcBef>
                <a:spcPts val="1000"/>
              </a:spcBef>
              <a:spcAft>
                <a:spcPts val="0"/>
              </a:spcAft>
              <a:buClr>
                <a:schemeClr val="dk1"/>
              </a:buClr>
              <a:buSzPts val="1200"/>
              <a:buNone/>
            </a:pPr>
            <a:r>
              <a:t/>
            </a:r>
            <a:endParaRPr sz="1200">
              <a:solidFill>
                <a:schemeClr val="lt1"/>
              </a:solidFill>
              <a:latin typeface="Arial"/>
              <a:ea typeface="Arial"/>
              <a:cs typeface="Arial"/>
              <a:sym typeface="Arial"/>
            </a:endParaRPr>
          </a:p>
          <a:p>
            <a:pPr indent="0" lvl="0" marL="0" rtl="0" algn="l">
              <a:lnSpc>
                <a:spcPct val="90000"/>
              </a:lnSpc>
              <a:spcBef>
                <a:spcPts val="1000"/>
              </a:spcBef>
              <a:spcAft>
                <a:spcPts val="0"/>
              </a:spcAft>
              <a:buClr>
                <a:schemeClr val="lt1"/>
              </a:buClr>
              <a:buSzPts val="4000"/>
              <a:buNone/>
            </a:pPr>
            <a:r>
              <a:rPr b="1" lang="en-US" sz="4000">
                <a:solidFill>
                  <a:schemeClr val="lt1"/>
                </a:solidFill>
                <a:latin typeface="Arial"/>
                <a:ea typeface="Arial"/>
                <a:cs typeface="Arial"/>
                <a:sym typeface="Arial"/>
              </a:rPr>
              <a:t>Barriers:</a:t>
            </a:r>
            <a:endParaRPr/>
          </a:p>
          <a:p>
            <a:pPr indent="0" lvl="0" marL="0" rtl="0" algn="l">
              <a:lnSpc>
                <a:spcPct val="90000"/>
              </a:lnSpc>
              <a:spcBef>
                <a:spcPts val="1000"/>
              </a:spcBef>
              <a:spcAft>
                <a:spcPts val="0"/>
              </a:spcAft>
              <a:buClr>
                <a:schemeClr val="lt1"/>
              </a:buClr>
              <a:buSzPts val="3600"/>
              <a:buNone/>
            </a:pPr>
            <a:r>
              <a:rPr lang="en-US" sz="3600">
                <a:solidFill>
                  <a:schemeClr val="lt1"/>
                </a:solidFill>
                <a:latin typeface="Arial"/>
                <a:ea typeface="Arial"/>
                <a:cs typeface="Arial"/>
                <a:sym typeface="Arial"/>
              </a:rPr>
              <a:t>49%  Not sure where to go for services</a:t>
            </a:r>
            <a:endParaRPr/>
          </a:p>
          <a:p>
            <a:pPr indent="0" lvl="0" marL="0" rtl="0" algn="l">
              <a:lnSpc>
                <a:spcPct val="90000"/>
              </a:lnSpc>
              <a:spcBef>
                <a:spcPts val="1000"/>
              </a:spcBef>
              <a:spcAft>
                <a:spcPts val="0"/>
              </a:spcAft>
              <a:buClr>
                <a:schemeClr val="lt1"/>
              </a:buClr>
              <a:buSzPts val="3600"/>
              <a:buNone/>
            </a:pPr>
            <a:r>
              <a:rPr lang="en-US" sz="3600">
                <a:solidFill>
                  <a:schemeClr val="lt1"/>
                </a:solidFill>
                <a:latin typeface="Arial"/>
                <a:ea typeface="Arial"/>
                <a:cs typeface="Arial"/>
                <a:sym typeface="Arial"/>
              </a:rPr>
              <a:t>19%  Cost or no insurance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lt1"/>
                </a:solidFill>
                <a:latin typeface="Calibri"/>
                <a:ea typeface="Calibri"/>
                <a:cs typeface="Calibri"/>
                <a:sym typeface="Calibri"/>
              </a:rPr>
              <a:t>Decreasing Stigma</a:t>
            </a:r>
            <a:endParaRPr/>
          </a:p>
        </p:txBody>
      </p:sp>
      <p:sp>
        <p:nvSpPr>
          <p:cNvPr id="197" name="Google Shape;197;p7"/>
          <p:cNvSpPr txBox="1"/>
          <p:nvPr>
            <p:ph idx="1" type="body"/>
          </p:nvPr>
        </p:nvSpPr>
        <p:spPr>
          <a:xfrm>
            <a:off x="1070949" y="1952374"/>
            <a:ext cx="10050101" cy="3760363"/>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50000"/>
              </a:lnSpc>
              <a:spcBef>
                <a:spcPts val="0"/>
              </a:spcBef>
              <a:spcAft>
                <a:spcPts val="0"/>
              </a:spcAft>
              <a:buClr>
                <a:schemeClr val="lt1"/>
              </a:buClr>
              <a:buSzPct val="100000"/>
              <a:buChar char="•"/>
            </a:pPr>
            <a:r>
              <a:rPr lang="en-US">
                <a:solidFill>
                  <a:schemeClr val="lt1"/>
                </a:solidFill>
                <a:latin typeface="Arial"/>
                <a:ea typeface="Arial"/>
                <a:cs typeface="Arial"/>
                <a:sym typeface="Arial"/>
              </a:rPr>
              <a:t>80% kept their mental health problems a secret</a:t>
            </a:r>
            <a:endParaRPr/>
          </a:p>
          <a:p>
            <a:pPr indent="-228600" lvl="0" marL="228600" rtl="0" algn="l">
              <a:lnSpc>
                <a:spcPct val="150000"/>
              </a:lnSpc>
              <a:spcBef>
                <a:spcPts val="1000"/>
              </a:spcBef>
              <a:spcAft>
                <a:spcPts val="0"/>
              </a:spcAft>
              <a:buClr>
                <a:schemeClr val="lt1"/>
              </a:buClr>
              <a:buSzPct val="100000"/>
              <a:buChar char="•"/>
            </a:pPr>
            <a:r>
              <a:rPr lang="en-US">
                <a:solidFill>
                  <a:schemeClr val="lt1"/>
                </a:solidFill>
                <a:latin typeface="Arial"/>
                <a:ea typeface="Arial"/>
                <a:cs typeface="Arial"/>
                <a:sym typeface="Arial"/>
              </a:rPr>
              <a:t>54% wish to disclose their mental problems to others</a:t>
            </a:r>
            <a:endParaRPr/>
          </a:p>
          <a:p>
            <a:pPr indent="-228600" lvl="0" marL="228600" rtl="0" algn="l">
              <a:lnSpc>
                <a:spcPct val="150000"/>
              </a:lnSpc>
              <a:spcBef>
                <a:spcPts val="1000"/>
              </a:spcBef>
              <a:spcAft>
                <a:spcPts val="0"/>
              </a:spcAft>
              <a:buClr>
                <a:schemeClr val="lt1"/>
              </a:buClr>
              <a:buSzPct val="100000"/>
              <a:buChar char="•"/>
            </a:pPr>
            <a:r>
              <a:rPr lang="en-US">
                <a:solidFill>
                  <a:schemeClr val="lt1"/>
                </a:solidFill>
                <a:latin typeface="Arial"/>
                <a:ea typeface="Arial"/>
                <a:cs typeface="Arial"/>
                <a:sym typeface="Arial"/>
              </a:rPr>
              <a:t>53% thought others stigmatized use of mental health services (perceived public stigma)</a:t>
            </a:r>
            <a:endParaRPr/>
          </a:p>
          <a:p>
            <a:pPr indent="-228600" lvl="0" marL="228600" rtl="0" algn="l">
              <a:lnSpc>
                <a:spcPct val="150000"/>
              </a:lnSpc>
              <a:spcBef>
                <a:spcPts val="1000"/>
              </a:spcBef>
              <a:spcAft>
                <a:spcPts val="0"/>
              </a:spcAft>
              <a:buClr>
                <a:schemeClr val="lt1"/>
              </a:buClr>
              <a:buSzPct val="100000"/>
              <a:buChar char="•"/>
            </a:pPr>
            <a:r>
              <a:rPr lang="en-US">
                <a:solidFill>
                  <a:schemeClr val="lt1"/>
                </a:solidFill>
                <a:latin typeface="Arial"/>
                <a:ea typeface="Arial"/>
                <a:cs typeface="Arial"/>
                <a:sym typeface="Arial"/>
              </a:rPr>
              <a:t>93% don’t stigmatize mental health service use (personal stigma)</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pic>
        <p:nvPicPr>
          <p:cNvPr descr="FAU Safe Zone Logo" id="203" name="Google Shape;203;p9"/>
          <p:cNvPicPr preferRelativeResize="0"/>
          <p:nvPr/>
        </p:nvPicPr>
        <p:blipFill rotWithShape="1">
          <a:blip r:embed="rId4">
            <a:alphaModFix/>
          </a:blip>
          <a:srcRect b="0" l="0" r="0" t="0"/>
          <a:stretch/>
        </p:blipFill>
        <p:spPr>
          <a:xfrm>
            <a:off x="10799769" y="185013"/>
            <a:ext cx="1162342" cy="1124498"/>
          </a:xfrm>
          <a:prstGeom prst="rect">
            <a:avLst/>
          </a:prstGeom>
          <a:noFill/>
          <a:ln>
            <a:noFill/>
          </a:ln>
        </p:spPr>
      </p:pic>
      <p:pic>
        <p:nvPicPr>
          <p:cNvPr descr="Image of student individuals in a counseling session" id="204" name="Google Shape;204;p9"/>
          <p:cNvPicPr preferRelativeResize="0"/>
          <p:nvPr/>
        </p:nvPicPr>
        <p:blipFill rotWithShape="1">
          <a:blip r:embed="rId5">
            <a:alphaModFix/>
          </a:blip>
          <a:srcRect b="0" l="0" r="0" t="0"/>
          <a:stretch/>
        </p:blipFill>
        <p:spPr>
          <a:xfrm>
            <a:off x="6443423" y="1807586"/>
            <a:ext cx="3194177" cy="21294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05" name="Google Shape;205;p9"/>
          <p:cNvSpPr txBox="1"/>
          <p:nvPr>
            <p:ph idx="1" type="body"/>
          </p:nvPr>
        </p:nvSpPr>
        <p:spPr>
          <a:xfrm>
            <a:off x="375356" y="2024639"/>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Individual counseling</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Group counseling</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Relationship counseling</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Crisis management</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Consultations</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Workshops</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Online and live suicide awareness trainings</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After-hours assistance</a:t>
            </a:r>
            <a:endParaRPr/>
          </a:p>
          <a:p>
            <a:pPr indent="-228600" lvl="0" marL="228600" rtl="0" algn="l">
              <a:lnSpc>
                <a:spcPct val="100000"/>
              </a:lnSpc>
              <a:spcBef>
                <a:spcPts val="0"/>
              </a:spcBef>
              <a:spcAft>
                <a:spcPts val="0"/>
              </a:spcAft>
              <a:buClr>
                <a:srgbClr val="154D7C"/>
              </a:buClr>
              <a:buSzPts val="2400"/>
              <a:buChar char="•"/>
            </a:pPr>
            <a:r>
              <a:rPr lang="en-US" sz="2400">
                <a:solidFill>
                  <a:srgbClr val="154D7C"/>
                </a:solidFill>
                <a:latin typeface="Arial"/>
                <a:ea typeface="Arial"/>
                <a:cs typeface="Arial"/>
                <a:sym typeface="Arial"/>
              </a:rPr>
              <a:t>Mental Health Screenings</a:t>
            </a:r>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06" name="Google Shape;206;p9"/>
          <p:cNvSpPr txBox="1"/>
          <p:nvPr>
            <p:ph idx="2" type="body"/>
          </p:nvPr>
        </p:nvSpPr>
        <p:spPr>
          <a:xfrm>
            <a:off x="5449712" y="1453091"/>
            <a:ext cx="5181600" cy="4351338"/>
          </a:xfrm>
          <a:prstGeom prst="rect">
            <a:avLst/>
          </a:prstGeom>
          <a:noFill/>
          <a:ln>
            <a:noFill/>
          </a:ln>
        </p:spPr>
        <p:txBody>
          <a:bodyPr anchorCtr="0" anchor="t" bIns="45700" lIns="91425" spcFirstLastPara="1" rIns="91425" wrap="square" tIns="45700">
            <a:normAutofit/>
          </a:bodyPr>
          <a:lstStyle/>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228600" lvl="0" marL="228600" rtl="0" algn="l">
              <a:lnSpc>
                <a:spcPct val="100000"/>
              </a:lnSpc>
              <a:spcBef>
                <a:spcPts val="0"/>
              </a:spcBef>
              <a:spcAft>
                <a:spcPts val="0"/>
              </a:spcAft>
              <a:buClr>
                <a:srgbClr val="1F4E79"/>
              </a:buClr>
              <a:buSzPts val="2400"/>
              <a:buChar char="•"/>
            </a:pPr>
            <a:r>
              <a:rPr b="1" lang="en-US" sz="2400" u="sng">
                <a:solidFill>
                  <a:srgbClr val="1F4E79"/>
                </a:solidFill>
                <a:latin typeface="Arial"/>
                <a:ea typeface="Arial"/>
                <a:cs typeface="Arial"/>
                <a:sym typeface="Arial"/>
                <a:hlinkClick r:id="rId6">
                  <a:extLst>
                    <a:ext uri="{A12FA001-AC4F-418D-AE19-62706E023703}">
                      <ahyp:hlinkClr val="tx"/>
                    </a:ext>
                  </a:extLst>
                </a:hlinkClick>
              </a:rPr>
              <a:t>www.fau.edu/counseling</a:t>
            </a:r>
            <a:r>
              <a:rPr b="1" lang="en-US" sz="2400">
                <a:solidFill>
                  <a:srgbClr val="1F4E79"/>
                </a:solidFill>
                <a:latin typeface="Arial"/>
                <a:ea typeface="Arial"/>
                <a:cs typeface="Arial"/>
                <a:sym typeface="Arial"/>
              </a:rPr>
              <a:t> </a:t>
            </a:r>
            <a:endParaRPr/>
          </a:p>
          <a:p>
            <a:pPr indent="-76200" lvl="0" marL="228600" rtl="0" algn="l">
              <a:lnSpc>
                <a:spcPct val="100000"/>
              </a:lnSpc>
              <a:spcBef>
                <a:spcPts val="0"/>
              </a:spcBef>
              <a:spcAft>
                <a:spcPts val="0"/>
              </a:spcAft>
              <a:buClr>
                <a:schemeClr val="dk1"/>
              </a:buClr>
              <a:buSzPts val="2400"/>
              <a:buNone/>
            </a:pPr>
            <a:r>
              <a:t/>
            </a:r>
            <a:endParaRPr sz="2400">
              <a:solidFill>
                <a:srgbClr val="154D7C"/>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
        <p:nvSpPr>
          <p:cNvPr id="207" name="Google Shape;207;p9"/>
          <p:cNvSpPr txBox="1"/>
          <p:nvPr>
            <p:ph type="title"/>
          </p:nvPr>
        </p:nvSpPr>
        <p:spPr>
          <a:xfrm>
            <a:off x="262724" y="482023"/>
            <a:ext cx="786527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br>
              <a:rPr b="1" lang="en-US">
                <a:latin typeface="Arial"/>
                <a:ea typeface="Arial"/>
                <a:cs typeface="Arial"/>
                <a:sym typeface="Arial"/>
              </a:rPr>
            </a:br>
            <a:r>
              <a:rPr b="1" lang="en-US" sz="4000">
                <a:solidFill>
                  <a:srgbClr val="002060"/>
                </a:solidFill>
                <a:latin typeface="Arial"/>
                <a:ea typeface="Arial"/>
                <a:cs typeface="Arial"/>
                <a:sym typeface="Arial"/>
              </a:rPr>
              <a:t>Counseling &amp; Psychological Services (CAPS) </a:t>
            </a:r>
            <a:endParaRPr b="1" sz="4000">
              <a:solidFill>
                <a:srgbClr val="002060"/>
              </a:solidFill>
              <a:latin typeface="Arial"/>
              <a:ea typeface="Arial"/>
              <a:cs typeface="Arial"/>
              <a:sym typeface="Arial"/>
            </a:endParaRPr>
          </a:p>
          <a:p>
            <a:pPr indent="0" lvl="0" marL="0" rtl="0" algn="l">
              <a:lnSpc>
                <a:spcPct val="90000"/>
              </a:lnSpc>
              <a:spcBef>
                <a:spcPts val="0"/>
              </a:spcBef>
              <a:spcAft>
                <a:spcPts val="0"/>
              </a:spcAft>
              <a:buClr>
                <a:schemeClr val="dk1"/>
              </a:buClr>
              <a:buSzPts val="4400"/>
              <a:buFont typeface="Arial"/>
              <a:buNone/>
            </a:pPr>
            <a:r>
              <a:rPr b="1" lang="en-US" sz="4000">
                <a:solidFill>
                  <a:srgbClr val="002060"/>
                </a:solidFill>
                <a:latin typeface="Arial"/>
                <a:ea typeface="Arial"/>
                <a:cs typeface="Arial"/>
                <a:sym typeface="Arial"/>
              </a:rPr>
              <a:t>Confidential Services</a:t>
            </a:r>
            <a:br>
              <a:rPr b="1" lang="en-US" sz="4800">
                <a:solidFill>
                  <a:srgbClr val="1F4E79"/>
                </a:solidFill>
              </a:rPr>
            </a:br>
            <a:br>
              <a:rPr b="1" lang="en-US" sz="3600">
                <a:solidFill>
                  <a:srgbClr val="1F4E79"/>
                </a:solidFill>
              </a:rPr>
            </a:br>
            <a:endParaRPr b="1" sz="36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pic>
        <p:nvPicPr>
          <p:cNvPr descr="Florida Atlantic University Fit First-Year for Student Success" id="213" name="Google Shape;213;p10"/>
          <p:cNvPicPr preferRelativeResize="0"/>
          <p:nvPr>
            <p:ph idx="2" type="body"/>
          </p:nvPr>
        </p:nvPicPr>
        <p:blipFill rotWithShape="1">
          <a:blip r:embed="rId4">
            <a:alphaModFix/>
          </a:blip>
          <a:srcRect b="0" l="0" r="0" t="0"/>
          <a:stretch/>
        </p:blipFill>
        <p:spPr>
          <a:xfrm>
            <a:off x="6069955" y="2477263"/>
            <a:ext cx="5181600" cy="29319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14" name="Google Shape;214;p10"/>
          <p:cNvSpPr txBox="1"/>
          <p:nvPr>
            <p:ph idx="1" type="body"/>
          </p:nvPr>
        </p:nvSpPr>
        <p:spPr>
          <a:xfrm>
            <a:off x="838200" y="2118050"/>
            <a:ext cx="5181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Sexual Assault Prevention</a:t>
            </a:r>
            <a:endParaRPr/>
          </a:p>
          <a:p>
            <a:pPr indent="-228600" lvl="0" marL="228600" rtl="0" algn="l">
              <a:lnSpc>
                <a:spcPct val="90000"/>
              </a:lnSpc>
              <a:spcBef>
                <a:spcPts val="1000"/>
              </a:spcBef>
              <a:spcAft>
                <a:spcPts val="0"/>
              </a:spcAft>
              <a:buClr>
                <a:srgbClr val="002060"/>
              </a:buClr>
              <a:buSzPts val="3200"/>
              <a:buChar char="•"/>
            </a:pPr>
            <a:r>
              <a:rPr lang="en-US" sz="3200">
                <a:solidFill>
                  <a:srgbClr val="002060"/>
                </a:solidFill>
                <a:latin typeface="Arial"/>
                <a:ea typeface="Arial"/>
                <a:cs typeface="Arial"/>
                <a:sym typeface="Arial"/>
              </a:rPr>
              <a:t>AlcoholEdu</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ts val="3200"/>
              <a:buChar char="•"/>
            </a:pPr>
            <a:r>
              <a:rPr lang="en-US" sz="3200">
                <a:solidFill>
                  <a:srgbClr val="002060"/>
                </a:solidFill>
                <a:latin typeface="Arial"/>
                <a:ea typeface="Arial"/>
                <a:cs typeface="Arial"/>
                <a:sym typeface="Arial"/>
              </a:rPr>
              <a:t>Kognito Mental Health Training</a:t>
            </a:r>
            <a:endParaRPr/>
          </a:p>
          <a:p>
            <a:pPr indent="-228600" lvl="0" marL="228600" rtl="0" algn="l">
              <a:lnSpc>
                <a:spcPct val="90000"/>
              </a:lnSpc>
              <a:spcBef>
                <a:spcPts val="1000"/>
              </a:spcBef>
              <a:spcAft>
                <a:spcPts val="0"/>
              </a:spcAft>
              <a:buClr>
                <a:srgbClr val="002060"/>
              </a:buClr>
              <a:buSzPts val="3200"/>
              <a:buChar char="•"/>
            </a:pPr>
            <a:r>
              <a:rPr lang="en-US" sz="3200">
                <a:solidFill>
                  <a:srgbClr val="002060"/>
                </a:solidFill>
                <a:latin typeface="Arial"/>
                <a:ea typeface="Arial"/>
                <a:cs typeface="Arial"/>
                <a:sym typeface="Arial"/>
              </a:rPr>
              <a:t>Diversity Equity and Inclusion</a:t>
            </a:r>
            <a:endParaRPr/>
          </a:p>
          <a:p>
            <a:pPr indent="-228600" lvl="0" marL="228600" rtl="0" algn="l">
              <a:lnSpc>
                <a:spcPct val="90000"/>
              </a:lnSpc>
              <a:spcBef>
                <a:spcPts val="1000"/>
              </a:spcBef>
              <a:spcAft>
                <a:spcPts val="0"/>
              </a:spcAft>
              <a:buClr>
                <a:srgbClr val="002060"/>
              </a:buClr>
              <a:buSzPts val="3200"/>
              <a:buChar char="•"/>
            </a:pPr>
            <a:r>
              <a:rPr lang="en-US" sz="3200">
                <a:solidFill>
                  <a:srgbClr val="002060"/>
                </a:solidFill>
                <a:latin typeface="Arial"/>
                <a:ea typeface="Arial"/>
                <a:cs typeface="Arial"/>
                <a:sym typeface="Arial"/>
              </a:rPr>
              <a:t>Hazing Prevention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15" name="Google Shape;215;p10"/>
          <p:cNvSpPr txBox="1"/>
          <p:nvPr>
            <p:ph type="title"/>
          </p:nvPr>
        </p:nvSpPr>
        <p:spPr>
          <a:xfrm>
            <a:off x="514928" y="482023"/>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US" sz="5300">
                <a:latin typeface="Arial"/>
                <a:ea typeface="Arial"/>
                <a:cs typeface="Arial"/>
                <a:sym typeface="Arial"/>
              </a:rPr>
            </a:br>
            <a:r>
              <a:rPr b="1" lang="en-US" sz="5400">
                <a:solidFill>
                  <a:srgbClr val="002060"/>
                </a:solidFill>
                <a:latin typeface="Arial"/>
                <a:ea typeface="Arial"/>
                <a:cs typeface="Arial"/>
                <a:sym typeface="Arial"/>
              </a:rPr>
              <a:t>Owls Care Health Promotion</a:t>
            </a:r>
            <a:br>
              <a:rPr b="1" lang="en-US">
                <a:solidFill>
                  <a:srgbClr val="1F4E79"/>
                </a:solidFill>
              </a:rPr>
            </a:br>
            <a:endParaRPr b="1">
              <a:latin typeface="Arial"/>
              <a:ea typeface="Arial"/>
              <a:cs typeface="Arial"/>
              <a:sym typeface="Arial"/>
            </a:endParaRPr>
          </a:p>
        </p:txBody>
      </p:sp>
      <p:pic>
        <p:nvPicPr>
          <p:cNvPr id="216" name="Google Shape;216;p10"/>
          <p:cNvPicPr preferRelativeResize="0"/>
          <p:nvPr/>
        </p:nvPicPr>
        <p:blipFill rotWithShape="1">
          <a:blip r:embed="rId5">
            <a:alphaModFix/>
          </a:blip>
          <a:srcRect b="0" l="0" r="0" t="0"/>
          <a:stretch/>
        </p:blipFill>
        <p:spPr>
          <a:xfrm>
            <a:off x="216950" y="6029299"/>
            <a:ext cx="1776800" cy="597875"/>
          </a:xfrm>
          <a:prstGeom prst="rect">
            <a:avLst/>
          </a:prstGeom>
          <a:noFill/>
          <a:ln>
            <a:noFill/>
          </a:ln>
        </p:spPr>
      </p:pic>
      <p:pic>
        <p:nvPicPr>
          <p:cNvPr descr="FAU Safe Zone Logo" id="217" name="Google Shape;217;p10"/>
          <p:cNvPicPr preferRelativeResize="0"/>
          <p:nvPr/>
        </p:nvPicPr>
        <p:blipFill rotWithShape="1">
          <a:blip r:embed="rId6">
            <a:alphaModFix/>
          </a:blip>
          <a:srcRect b="0" l="0" r="0" t="0"/>
          <a:stretch/>
        </p:blipFill>
        <p:spPr>
          <a:xfrm>
            <a:off x="10799769" y="185013"/>
            <a:ext cx="1162342" cy="1124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pic>
        <p:nvPicPr>
          <p:cNvPr descr="FAU Safe Zone logo" id="223" name="Google Shape;223;p11"/>
          <p:cNvPicPr preferRelativeResize="0"/>
          <p:nvPr/>
        </p:nvPicPr>
        <p:blipFill rotWithShape="1">
          <a:blip r:embed="rId4">
            <a:alphaModFix/>
          </a:blip>
          <a:srcRect b="0" l="0" r="0" t="0"/>
          <a:stretch/>
        </p:blipFill>
        <p:spPr>
          <a:xfrm>
            <a:off x="11004781" y="153361"/>
            <a:ext cx="973352" cy="941661"/>
          </a:xfrm>
          <a:prstGeom prst="rect">
            <a:avLst/>
          </a:prstGeom>
          <a:noFill/>
          <a:ln>
            <a:noFill/>
          </a:ln>
        </p:spPr>
      </p:pic>
      <p:pic>
        <p:nvPicPr>
          <p:cNvPr descr="Adaptability, Access and Excellence" id="224" name="Google Shape;224;p11"/>
          <p:cNvPicPr preferRelativeResize="0"/>
          <p:nvPr>
            <p:ph idx="2" type="body"/>
          </p:nvPr>
        </p:nvPicPr>
        <p:blipFill rotWithShape="1">
          <a:blip r:embed="rId5">
            <a:alphaModFix/>
          </a:blip>
          <a:srcRect b="287" l="20005" r="31272" t="-247"/>
          <a:stretch/>
        </p:blipFill>
        <p:spPr>
          <a:xfrm>
            <a:off x="6345936" y="1909821"/>
            <a:ext cx="5181600" cy="363430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25" name="Google Shape;22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rgbClr val="002060"/>
              </a:buClr>
              <a:buSzPct val="100000"/>
              <a:buChar char="•"/>
            </a:pPr>
            <a:r>
              <a:rPr i="0" lang="en-US" sz="3200">
                <a:solidFill>
                  <a:srgbClr val="002060"/>
                </a:solidFill>
                <a:latin typeface="Arial"/>
                <a:ea typeface="Arial"/>
                <a:cs typeface="Arial"/>
                <a:sym typeface="Arial"/>
              </a:rPr>
              <a:t>Academic Accommodations</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Accessible Material</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Advocacy</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Assistive Technology</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Faculty Notification</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Online Services</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Scholarships</a:t>
            </a:r>
            <a:endParaRPr sz="3200">
              <a:solidFill>
                <a:srgbClr val="002060"/>
              </a:solidFill>
              <a:latin typeface="Arial"/>
              <a:ea typeface="Arial"/>
              <a:cs typeface="Arial"/>
              <a:sym typeface="Arial"/>
            </a:endParaRPr>
          </a:p>
          <a:p>
            <a:pPr indent="-228600" lvl="0" marL="228600" rtl="0" algn="l">
              <a:lnSpc>
                <a:spcPct val="90000"/>
              </a:lnSpc>
              <a:spcBef>
                <a:spcPts val="1000"/>
              </a:spcBef>
              <a:spcAft>
                <a:spcPts val="0"/>
              </a:spcAft>
              <a:buClr>
                <a:srgbClr val="002060"/>
              </a:buClr>
              <a:buSzPct val="100000"/>
              <a:buChar char="•"/>
            </a:pPr>
            <a:r>
              <a:rPr i="0" lang="en-US" sz="3200">
                <a:solidFill>
                  <a:srgbClr val="002060"/>
                </a:solidFill>
                <a:latin typeface="Arial"/>
                <a:ea typeface="Arial"/>
                <a:cs typeface="Arial"/>
                <a:sym typeface="Arial"/>
              </a:rPr>
              <a:t>Study Strategy Instruction </a:t>
            </a:r>
            <a:endParaRPr sz="3200">
              <a:solidFill>
                <a:srgbClr val="002060"/>
              </a:solidFill>
              <a:latin typeface="Arial"/>
              <a:ea typeface="Arial"/>
              <a:cs typeface="Arial"/>
              <a:sym typeface="Arial"/>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226" name="Google Shape;226;p11"/>
          <p:cNvSpPr txBox="1"/>
          <p:nvPr>
            <p:ph type="title"/>
          </p:nvPr>
        </p:nvSpPr>
        <p:spPr>
          <a:xfrm>
            <a:off x="6927" y="259195"/>
            <a:ext cx="10311117"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br>
              <a:rPr b="1" lang="en-US" sz="5300">
                <a:latin typeface="Arial"/>
                <a:ea typeface="Arial"/>
                <a:cs typeface="Arial"/>
                <a:sym typeface="Arial"/>
              </a:rPr>
            </a:br>
            <a:r>
              <a:rPr b="1" lang="en-US" sz="5300">
                <a:solidFill>
                  <a:srgbClr val="002060"/>
                </a:solidFill>
                <a:latin typeface="Arial"/>
                <a:ea typeface="Arial"/>
                <a:cs typeface="Arial"/>
                <a:sym typeface="Arial"/>
              </a:rPr>
              <a:t>Student Accessibility Services</a:t>
            </a:r>
            <a:br>
              <a:rPr b="1" lang="en-US" sz="4900">
                <a:solidFill>
                  <a:srgbClr val="002060"/>
                </a:solidFill>
              </a:rPr>
            </a:br>
            <a:endParaRPr b="1">
              <a:solidFill>
                <a:srgbClr val="00206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2021-03-17T14:13:15Z</dcterms:created>
  <dc:creator>Tiffany Burnett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0x0101002F7A2FDD2A2EB94DA6E34F621EA0CC1A</vt:lpwstr>
  </property>
</Properties>
</file>