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g+IQxguqhRPvGT9jKQdiUu4fYs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40" name="Google Shape;240;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Good questions everyone. Well here is what we know Greek life to be really about.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These are some core things that all the groups have in common. We have some photos to show you as examples of these things in the following slides.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Maybe you see a lot of things you like on this list, and maybe there’s something you don’t see which we can talk about in the Q&amp;A at the end…</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Either way wherever you want to put the most of your time and energy as a member of a Greek organization, it really is that you get out what you put in. Maybe you want a sense of brotherhood/sisterhood and that’s your focus; maybe you want to improve as a student, leader, or as a person in general. There are opportunities to do these things that you can dabble in or capitalize on… it’s totally up to you.</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Now I also know that as an incoming college student you’re more focused on your High School Graduation than thinking down the line about COLLEGE graduation, but another thing to note is that Greek membership is for life; your opportunities for involvement in many of these areas continues after you leave FAU.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57" name="Google Shape;257;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77" name="Google Shape;277;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303" name="Google Shape;303;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7" name="Google Shape;337;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5" name="Google Shape;345;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3" name="Google Shape;383;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p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e0ac507c0c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ge0ac507c0c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90" name="Google Shape;190;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98" name="Google Shape;198;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06" name="Google Shape;206;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14" name="Google Shape;214;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24" name="Google Shape;224;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ge0ac507c0c_0_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ge0ac507c0c_0_9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9" name="Google Shape;89;ge0ac507c0c_0_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0" name="Google Shape;90;ge0ac507c0c_0_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 name="Google Shape;91;ge0ac507c0c_0_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 name="Shape 92"/>
        <p:cNvGrpSpPr/>
        <p:nvPr/>
      </p:nvGrpSpPr>
      <p:grpSpPr>
        <a:xfrm>
          <a:off x="0" y="0"/>
          <a:ext cx="0" cy="0"/>
          <a:chOff x="0" y="0"/>
          <a:chExt cx="0" cy="0"/>
        </a:xfrm>
      </p:grpSpPr>
      <p:sp>
        <p:nvSpPr>
          <p:cNvPr id="93" name="Google Shape;93;ge0ac507c0c_0_9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e0ac507c0c_0_9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95" name="Google Shape;95;ge0ac507c0c_0_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ge0ac507c0c_0_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 name="Google Shape;97;ge0ac507c0c_0_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ge0ac507c0c_0_10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ge0ac507c0c_0_10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ge0ac507c0c_0_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ge0ac507c0c_0_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 name="Google Shape;103;ge0ac507c0c_0_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ge0ac507c0c_0_10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ge0ac507c0c_0_10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7" name="Google Shape;107;ge0ac507c0c_0_10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8" name="Google Shape;108;ge0ac507c0c_0_1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ge0ac507c0c_0_1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ge0ac507c0c_0_1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ge0ac507c0c_0_11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ge0ac507c0c_0_11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4" name="Google Shape;114;ge0ac507c0c_0_11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ge0ac507c0c_0_11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6" name="Google Shape;116;ge0ac507c0c_0_11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7" name="Google Shape;117;ge0ac507c0c_0_1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ge0ac507c0c_0_1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ge0ac507c0c_0_1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ge0ac507c0c_0_1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ge0ac507c0c_0_1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3" name="Google Shape;123;ge0ac507c0c_0_1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ge0ac507c0c_0_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ge0ac507c0c_0_1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ge0ac507c0c_0_1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ge0ac507c0c_0_1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e0ac507c0c_0_13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ge0ac507c0c_0_13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2" name="Google Shape;132;ge0ac507c0c_0_13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3" name="Google Shape;133;ge0ac507c0c_0_1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4" name="Google Shape;134;ge0ac507c0c_0_1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ge0ac507c0c_0_1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e0ac507c0c_0_14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ge0ac507c0c_0_141"/>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9" name="Google Shape;139;ge0ac507c0c_0_14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0" name="Google Shape;140;ge0ac507c0c_0_1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1" name="Google Shape;141;ge0ac507c0c_0_1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ge0ac507c0c_0_1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e0ac507c0c_0_1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ge0ac507c0c_0_148"/>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e0ac507c0c_0_1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7" name="Google Shape;147;ge0ac507c0c_0_1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8" name="Google Shape;148;ge0ac507c0c_0_1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e0ac507c0c_0_15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ge0ac507c0c_0_15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ge0ac507c0c_0_1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3" name="Google Shape;153;ge0ac507c0c_0_1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4" name="Google Shape;154;ge0ac507c0c_0_1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e0ac507c0c_0_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ge0ac507c0c_0_8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ge0ac507c0c_0_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ge0ac507c0c_0_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ge0ac507c0c_0_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6.jp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3.jpg"/><Relationship Id="rId5" Type="http://schemas.openxmlformats.org/officeDocument/2006/relationships/image" Target="../media/image18.jpg"/><Relationship Id="rId6"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25.jpg"/><Relationship Id="rId6"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8.jpg"/><Relationship Id="rId5" Type="http://schemas.openxmlformats.org/officeDocument/2006/relationships/image" Target="../media/image38.jpg"/><Relationship Id="rId6"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27.jpg"/><Relationship Id="rId5" Type="http://schemas.openxmlformats.org/officeDocument/2006/relationships/image" Target="../media/image21.jpg"/><Relationship Id="rId6"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hyperlink" Target="http://www.youtube.com/watch?v=lwvFsyrIofA" TargetMode="External"/><Relationship Id="rId5" Type="http://schemas.openxmlformats.org/officeDocument/2006/relationships/image" Target="../media/image31.jpg"/><Relationship Id="rId6" Type="http://schemas.openxmlformats.org/officeDocument/2006/relationships/image" Target="../media/image3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hyperlink" Target="https://forms.gle/dkpdLg3nxPyBpNWz5" TargetMode="External"/><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hyperlink" Target="https://enroll.icsrecruiter.com/pan/FLATUN#!/enroll/enrollment-disclaimer" TargetMode="External"/><Relationship Id="rId5" Type="http://schemas.openxmlformats.org/officeDocument/2006/relationships/hyperlink" Target="https://enroll.icsrecruiter.com/IFC/FLATUN" TargetMode="External"/><Relationship Id="rId6"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33.gif"/><Relationship Id="rId5" Type="http://schemas.openxmlformats.org/officeDocument/2006/relationships/hyperlink" Target="http://www.youtube.com/watch?v=B9xSqQ4-Bfg" TargetMode="External"/><Relationship Id="rId6"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5.jpg"/><Relationship Id="rId5" Type="http://schemas.openxmlformats.org/officeDocument/2006/relationships/image" Target="../media/image13.jp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1"/>
          <p:cNvSpPr txBox="1"/>
          <p:nvPr>
            <p:ph idx="1" type="subTitle"/>
          </p:nvPr>
        </p:nvSpPr>
        <p:spPr>
          <a:xfrm>
            <a:off x="455250" y="4948725"/>
            <a:ext cx="11433900" cy="1920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4100">
                <a:solidFill>
                  <a:srgbClr val="073763"/>
                </a:solidFill>
              </a:rPr>
              <a:t>Fraternity &amp; Sorority Life</a:t>
            </a:r>
            <a:endParaRPr b="1" sz="4100">
              <a:solidFill>
                <a:srgbClr val="073763"/>
              </a:solidFill>
            </a:endParaRPr>
          </a:p>
        </p:txBody>
      </p:sp>
      <p:cxnSp>
        <p:nvCxnSpPr>
          <p:cNvPr id="160" name="Google Shape;160;p1"/>
          <p:cNvCxnSpPr/>
          <p:nvPr/>
        </p:nvCxnSpPr>
        <p:spPr>
          <a:xfrm>
            <a:off x="263050" y="5014200"/>
            <a:ext cx="0" cy="1360500"/>
          </a:xfrm>
          <a:prstGeom prst="straightConnector1">
            <a:avLst/>
          </a:prstGeom>
          <a:noFill/>
          <a:ln cap="flat" cmpd="sng" w="76200">
            <a:solidFill>
              <a:srgbClr val="990000"/>
            </a:solidFill>
            <a:prstDash val="solid"/>
            <a:round/>
            <a:headEnd len="sm" w="sm" type="none"/>
            <a:tailEnd len="sm" w="sm" type="none"/>
          </a:ln>
        </p:spPr>
      </p:cxnSp>
      <p:sp>
        <p:nvSpPr>
          <p:cNvPr id="161" name="Google Shape;161;p1"/>
          <p:cNvSpPr txBox="1"/>
          <p:nvPr>
            <p:ph idx="1" type="subTitle"/>
          </p:nvPr>
        </p:nvSpPr>
        <p:spPr>
          <a:xfrm>
            <a:off x="455250" y="5610750"/>
            <a:ext cx="6882900" cy="1020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2900">
                <a:solidFill>
                  <a:srgbClr val="073763"/>
                </a:solidFill>
              </a:rPr>
              <a:t>Virtual Orientation for</a:t>
            </a:r>
            <a:endParaRPr b="1" sz="2900">
              <a:solidFill>
                <a:srgbClr val="073763"/>
              </a:solidFill>
            </a:endParaRPr>
          </a:p>
          <a:p>
            <a:pPr indent="0" lvl="0" marL="0" rtl="0" algn="l">
              <a:lnSpc>
                <a:spcPct val="80000"/>
              </a:lnSpc>
              <a:spcBef>
                <a:spcPts val="0"/>
              </a:spcBef>
              <a:spcAft>
                <a:spcPts val="0"/>
              </a:spcAft>
              <a:buClr>
                <a:schemeClr val="lt1"/>
              </a:buClr>
              <a:buSzPts val="4400"/>
              <a:buNone/>
            </a:pPr>
            <a:r>
              <a:rPr b="1" lang="en-US" sz="2900">
                <a:solidFill>
                  <a:srgbClr val="073763"/>
                </a:solidFill>
              </a:rPr>
              <a:t>Freshman and Transfer Students</a:t>
            </a:r>
            <a:endParaRPr b="1" sz="2900">
              <a:solidFill>
                <a:srgbClr val="073763"/>
              </a:solidFill>
            </a:endParaRPr>
          </a:p>
          <a:p>
            <a:pPr indent="0" lvl="0" marL="0" rtl="0" algn="l">
              <a:lnSpc>
                <a:spcPct val="80000"/>
              </a:lnSpc>
              <a:spcBef>
                <a:spcPts val="0"/>
              </a:spcBef>
              <a:spcAft>
                <a:spcPts val="0"/>
              </a:spcAft>
              <a:buClr>
                <a:schemeClr val="lt1"/>
              </a:buClr>
              <a:buSzPts val="4400"/>
              <a:buNone/>
            </a:pPr>
            <a:r>
              <a:t/>
            </a:r>
            <a:endParaRPr b="1" sz="3300">
              <a:solidFill>
                <a:srgbClr val="07376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10"/>
          <p:cNvSpPr txBox="1"/>
          <p:nvPr/>
        </p:nvSpPr>
        <p:spPr>
          <a:xfrm>
            <a:off x="436350" y="234875"/>
            <a:ext cx="11621400" cy="146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rgbClr val="FFFFFF"/>
                </a:solidFill>
                <a:latin typeface="Calibri"/>
                <a:ea typeface="Calibri"/>
                <a:cs typeface="Calibri"/>
                <a:sym typeface="Calibri"/>
              </a:rPr>
              <a:t>National Pan-Hellenic Council </a:t>
            </a:r>
            <a:r>
              <a:rPr b="1" i="0" lang="en-US" sz="3000" u="none" cap="none" strike="noStrike">
                <a:solidFill>
                  <a:srgbClr val="FFFFFF"/>
                </a:solidFill>
                <a:latin typeface="Calibri"/>
                <a:ea typeface="Calibri"/>
                <a:cs typeface="Calibri"/>
                <a:sym typeface="Calibri"/>
              </a:rPr>
              <a:t>(NPHC) </a:t>
            </a:r>
            <a:endParaRPr b="1"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Calibri"/>
                <a:ea typeface="Calibri"/>
                <a:cs typeface="Calibri"/>
                <a:sym typeface="Calibri"/>
              </a:rPr>
              <a:t>Also known as </a:t>
            </a:r>
            <a:r>
              <a:rPr b="1" i="1" lang="en-US" sz="2000" u="none" cap="none" strike="noStrike">
                <a:solidFill>
                  <a:srgbClr val="FFFFFF"/>
                </a:solidFill>
                <a:latin typeface="Calibri"/>
                <a:ea typeface="Calibri"/>
                <a:cs typeface="Calibri"/>
                <a:sym typeface="Calibri"/>
              </a:rPr>
              <a:t>The Divine Nine, historically black fraternities and sororities</a:t>
            </a:r>
            <a:endParaRPr b="0" i="0" sz="2000" u="none" cap="none" strike="noStrike">
              <a:solidFill>
                <a:srgbClr val="FFFFFF"/>
              </a:solidFill>
              <a:latin typeface="Arial"/>
              <a:ea typeface="Arial"/>
              <a:cs typeface="Arial"/>
              <a:sym typeface="Arial"/>
            </a:endParaRPr>
          </a:p>
        </p:txBody>
      </p:sp>
      <p:sp>
        <p:nvSpPr>
          <p:cNvPr id="235" name="Google Shape;235;p10"/>
          <p:cNvSpPr txBox="1"/>
          <p:nvPr/>
        </p:nvSpPr>
        <p:spPr>
          <a:xfrm>
            <a:off x="436350" y="1609800"/>
            <a:ext cx="7668900" cy="34332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Alpha Phi Alpha Fraternity, Inc. (ΑΦΑ) “Alphas”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Alpha Kappa Alpha Sorority, Inc. (ΑΚΑ) “AKA”</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442"/>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Kappa Alpha Psi Fraternity, Inc. (ΚΑΨ) “Kappas”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442"/>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Omega Psi Phi Fraternity, Inc. (ΩΨΦ), “</a:t>
            </a:r>
            <a:r>
              <a:rPr lang="en-US" sz="2800">
                <a:solidFill>
                  <a:schemeClr val="lt1"/>
                </a:solidFill>
                <a:latin typeface="Calibri"/>
                <a:ea typeface="Calibri"/>
                <a:cs typeface="Calibri"/>
                <a:sym typeface="Calibri"/>
              </a:rPr>
              <a:t>Omega</a:t>
            </a:r>
            <a:r>
              <a:rPr b="0" i="0" lang="en-US" sz="2800" u="none" cap="none" strike="noStrike">
                <a:solidFill>
                  <a:schemeClr val="lt1"/>
                </a:solidFill>
                <a:latin typeface="Calibri"/>
                <a:ea typeface="Calibri"/>
                <a:cs typeface="Calibri"/>
                <a:sym typeface="Calibri"/>
              </a:rPr>
              <a:t>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442"/>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Delta Sigma Theta Sorority, Inc. (ΔΣΘ) “Deltas”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442"/>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Phi Beta Sigma Fraternity, Inc. (ΦΒΣ) “Sigmas”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442"/>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Zeta Phi Beta Sorority, Inc. (ΖΦΒ) “Zetas”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442"/>
              </a:spcBef>
              <a:spcAft>
                <a:spcPts val="0"/>
              </a:spcAft>
              <a:buClr>
                <a:schemeClr val="lt1"/>
              </a:buClr>
              <a:buSzPts val="2800"/>
              <a:buFont typeface="Domine"/>
              <a:buChar char="→"/>
            </a:pPr>
            <a:r>
              <a:rPr b="0" i="0" lang="en-US" sz="2800" u="none" cap="none" strike="noStrike">
                <a:solidFill>
                  <a:schemeClr val="lt1"/>
                </a:solidFill>
                <a:latin typeface="Calibri"/>
                <a:ea typeface="Calibri"/>
                <a:cs typeface="Calibri"/>
                <a:sym typeface="Calibri"/>
              </a:rPr>
              <a:t>Sigma Gamma Rho Sorority, Inc. (ΣΓΡ) “SGRhos”</a:t>
            </a:r>
            <a:endParaRPr b="0" i="0" sz="2800" u="none" cap="none" strike="noStrike">
              <a:solidFill>
                <a:schemeClr val="lt1"/>
              </a:solidFill>
              <a:latin typeface="Calibri"/>
              <a:ea typeface="Calibri"/>
              <a:cs typeface="Calibri"/>
              <a:sym typeface="Calibri"/>
            </a:endParaRPr>
          </a:p>
          <a:p>
            <a:pPr indent="0" lvl="0" marL="0" marR="0" rtl="0" algn="l">
              <a:lnSpc>
                <a:spcPct val="100000"/>
              </a:lnSpc>
              <a:spcBef>
                <a:spcPts val="442"/>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cxnSp>
        <p:nvCxnSpPr>
          <p:cNvPr id="236" name="Google Shape;236;p10"/>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pic>
        <p:nvPicPr>
          <p:cNvPr id="237" name="Google Shape;237;p10"/>
          <p:cNvPicPr preferRelativeResize="0"/>
          <p:nvPr/>
        </p:nvPicPr>
        <p:blipFill rotWithShape="1">
          <a:blip r:embed="rId4">
            <a:alphaModFix/>
          </a:blip>
          <a:srcRect b="0" l="0" r="0" t="0"/>
          <a:stretch/>
        </p:blipFill>
        <p:spPr>
          <a:xfrm>
            <a:off x="8105250" y="1609800"/>
            <a:ext cx="3781949" cy="3781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pic>
        <p:nvPicPr>
          <p:cNvPr id="242" name="Google Shape;242;p11"/>
          <p:cNvPicPr preferRelativeResize="0"/>
          <p:nvPr/>
        </p:nvPicPr>
        <p:blipFill rotWithShape="1">
          <a:blip r:embed="rId4">
            <a:alphaModFix/>
          </a:blip>
          <a:srcRect b="0" l="0" r="0" t="0"/>
          <a:stretch/>
        </p:blipFill>
        <p:spPr>
          <a:xfrm>
            <a:off x="4995675" y="2883125"/>
            <a:ext cx="3860301" cy="3860301"/>
          </a:xfrm>
          <a:prstGeom prst="rect">
            <a:avLst/>
          </a:prstGeom>
          <a:noFill/>
          <a:ln>
            <a:noFill/>
          </a:ln>
        </p:spPr>
      </p:pic>
      <p:sp>
        <p:nvSpPr>
          <p:cNvPr id="243" name="Google Shape;243;p11"/>
          <p:cNvSpPr txBox="1"/>
          <p:nvPr/>
        </p:nvSpPr>
        <p:spPr>
          <a:xfrm>
            <a:off x="379050" y="1960800"/>
            <a:ext cx="4452900" cy="3850800"/>
          </a:xfrm>
          <a:prstGeom prst="rect">
            <a:avLst/>
          </a:prstGeom>
          <a:noFill/>
          <a:ln cap="flat" cmpd="sng" w="38100">
            <a:solidFill>
              <a:srgbClr val="00447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Some FAU credits needed to join</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17365D"/>
                </a:solidFill>
                <a:latin typeface="Calibri"/>
                <a:ea typeface="Calibri"/>
                <a:cs typeface="Calibri"/>
                <a:sym typeface="Calibri"/>
              </a:rPr>
              <a:t>(between 12-36 depending on the organization)</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Average GPA requirement: 2.50+ </a:t>
            </a:r>
            <a:r>
              <a:rPr b="0" i="1" lang="en-US" sz="2000" u="none" cap="none" strike="noStrike">
                <a:solidFill>
                  <a:srgbClr val="17365D"/>
                </a:solidFill>
                <a:latin typeface="Calibri"/>
                <a:ea typeface="Calibri"/>
                <a:cs typeface="Calibri"/>
                <a:sym typeface="Calibri"/>
              </a:rPr>
              <a:t>(depends on the organization)</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Dues are paid up front when you join, then annually after that</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17365D"/>
                </a:solidFill>
                <a:latin typeface="Calibri"/>
                <a:ea typeface="Calibri"/>
                <a:cs typeface="Calibri"/>
                <a:sym typeface="Calibri"/>
              </a:rPr>
              <a:t>($200 - $2,000 depending on the organization)</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17365D"/>
              </a:solidFill>
              <a:latin typeface="Calibri"/>
              <a:ea typeface="Calibri"/>
              <a:cs typeface="Calibri"/>
              <a:sym typeface="Calibri"/>
            </a:endParaRPr>
          </a:p>
        </p:txBody>
      </p:sp>
      <p:cxnSp>
        <p:nvCxnSpPr>
          <p:cNvPr id="244" name="Google Shape;244;p11"/>
          <p:cNvCxnSpPr/>
          <p:nvPr/>
        </p:nvCxnSpPr>
        <p:spPr>
          <a:xfrm>
            <a:off x="230325" y="185775"/>
            <a:ext cx="0" cy="1360500"/>
          </a:xfrm>
          <a:prstGeom prst="straightConnector1">
            <a:avLst/>
          </a:prstGeom>
          <a:noFill/>
          <a:ln cap="flat" cmpd="sng" w="76200">
            <a:solidFill>
              <a:srgbClr val="990000"/>
            </a:solidFill>
            <a:prstDash val="solid"/>
            <a:round/>
            <a:headEnd len="sm" w="sm" type="none"/>
            <a:tailEnd len="sm" w="sm" type="none"/>
          </a:ln>
        </p:spPr>
      </p:cxnSp>
      <p:sp>
        <p:nvSpPr>
          <p:cNvPr id="245" name="Google Shape;245;p11"/>
          <p:cNvSpPr txBox="1"/>
          <p:nvPr>
            <p:ph idx="1" type="subTitle"/>
          </p:nvPr>
        </p:nvSpPr>
        <p:spPr>
          <a:xfrm>
            <a:off x="379050" y="300350"/>
            <a:ext cx="11433900" cy="1020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4400">
                <a:solidFill>
                  <a:srgbClr val="073763"/>
                </a:solidFill>
              </a:rPr>
              <a:t>Cost and Requirements</a:t>
            </a:r>
            <a:endParaRPr b="1" sz="4400">
              <a:solidFill>
                <a:srgbClr val="073763"/>
              </a:solidFill>
            </a:endParaRPr>
          </a:p>
        </p:txBody>
      </p:sp>
      <p:sp>
        <p:nvSpPr>
          <p:cNvPr id="246" name="Google Shape;246;p11"/>
          <p:cNvSpPr txBox="1"/>
          <p:nvPr>
            <p:ph idx="1" type="subTitle"/>
          </p:nvPr>
        </p:nvSpPr>
        <p:spPr>
          <a:xfrm>
            <a:off x="379050" y="922950"/>
            <a:ext cx="6882900" cy="1020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2900">
                <a:solidFill>
                  <a:srgbClr val="073763"/>
                </a:solidFill>
              </a:rPr>
              <a:t>of UGC &amp; NPHC</a:t>
            </a:r>
            <a:endParaRPr b="1" sz="2900">
              <a:solidFill>
                <a:srgbClr val="073763"/>
              </a:solidFill>
            </a:endParaRPr>
          </a:p>
          <a:p>
            <a:pPr indent="0" lvl="0" marL="0" rtl="0" algn="l">
              <a:lnSpc>
                <a:spcPct val="80000"/>
              </a:lnSpc>
              <a:spcBef>
                <a:spcPts val="0"/>
              </a:spcBef>
              <a:spcAft>
                <a:spcPts val="0"/>
              </a:spcAft>
              <a:buClr>
                <a:schemeClr val="lt1"/>
              </a:buClr>
              <a:buSzPts val="4400"/>
              <a:buNone/>
            </a:pPr>
            <a:r>
              <a:t/>
            </a:r>
            <a:endParaRPr b="1" sz="3300">
              <a:solidFill>
                <a:srgbClr val="073763"/>
              </a:solidFill>
            </a:endParaRPr>
          </a:p>
        </p:txBody>
      </p:sp>
      <p:pic>
        <p:nvPicPr>
          <p:cNvPr id="247" name="Google Shape;247;p11"/>
          <p:cNvPicPr preferRelativeResize="0"/>
          <p:nvPr/>
        </p:nvPicPr>
        <p:blipFill rotWithShape="1">
          <a:blip r:embed="rId5">
            <a:alphaModFix/>
          </a:blip>
          <a:srcRect b="0" l="0" r="0" t="0"/>
          <a:stretch/>
        </p:blipFill>
        <p:spPr>
          <a:xfrm>
            <a:off x="4995676" y="1714900"/>
            <a:ext cx="3031223" cy="24994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Google Shape;252;p12"/>
          <p:cNvSpPr txBox="1"/>
          <p:nvPr/>
        </p:nvSpPr>
        <p:spPr>
          <a:xfrm>
            <a:off x="357450" y="259300"/>
            <a:ext cx="7253400" cy="11178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004479"/>
                </a:solidFill>
                <a:latin typeface="Calibri"/>
                <a:ea typeface="Calibri"/>
                <a:cs typeface="Calibri"/>
                <a:sym typeface="Calibri"/>
              </a:rPr>
              <a:t>Important information about Hazing</a:t>
            </a:r>
            <a:endParaRPr b="1" i="0" sz="4100" u="none" cap="none" strike="noStrike">
              <a:solidFill>
                <a:srgbClr val="004479"/>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t/>
            </a:r>
            <a:endParaRPr b="1" i="0" sz="4100" u="none" cap="none" strike="noStrike">
              <a:solidFill>
                <a:srgbClr val="004479"/>
              </a:solidFill>
              <a:latin typeface="Calibri"/>
              <a:ea typeface="Calibri"/>
              <a:cs typeface="Calibri"/>
              <a:sym typeface="Calibri"/>
            </a:endParaRPr>
          </a:p>
        </p:txBody>
      </p:sp>
      <p:sp>
        <p:nvSpPr>
          <p:cNvPr id="253" name="Google Shape;253;p12"/>
          <p:cNvSpPr txBox="1"/>
          <p:nvPr/>
        </p:nvSpPr>
        <p:spPr>
          <a:xfrm>
            <a:off x="455650" y="1667250"/>
            <a:ext cx="8754000" cy="4311300"/>
          </a:xfrm>
          <a:prstGeom prst="rect">
            <a:avLst/>
          </a:prstGeom>
          <a:noFill/>
          <a:ln>
            <a:noFill/>
          </a:ln>
        </p:spPr>
        <p:txBody>
          <a:bodyPr anchorCtr="0" anchor="t" bIns="91425" lIns="91425" spcFirstLastPara="1" rIns="91425" wrap="square" tIns="91425">
            <a:noAutofit/>
          </a:bodyPr>
          <a:lstStyle/>
          <a:p>
            <a:pPr indent="-311150" lvl="0" marL="342900" marR="0" rtl="0" algn="l">
              <a:lnSpc>
                <a:spcPct val="100000"/>
              </a:lnSpc>
              <a:spcBef>
                <a:spcPts val="560"/>
              </a:spcBef>
              <a:spcAft>
                <a:spcPts val="0"/>
              </a:spcAft>
              <a:buClr>
                <a:srgbClr val="17365D"/>
              </a:buClr>
              <a:buSzPts val="2300"/>
              <a:buFont typeface="Arial"/>
              <a:buChar char="→"/>
            </a:pPr>
            <a:r>
              <a:rPr b="0" i="0" lang="en-US" sz="2300" u="none" cap="none" strike="noStrike">
                <a:solidFill>
                  <a:srgbClr val="17365D"/>
                </a:solidFill>
                <a:latin typeface="Calibri"/>
                <a:ea typeface="Calibri"/>
                <a:cs typeface="Calibri"/>
                <a:sym typeface="Calibri"/>
              </a:rPr>
              <a:t>FAU has a zero-tolerance hazing policy: please watch our message about hazing: </a:t>
            </a:r>
            <a:r>
              <a:rPr b="1" i="0" lang="en-US" sz="2300" u="sng" cap="none" strike="noStrike">
                <a:solidFill>
                  <a:srgbClr val="17365D"/>
                </a:solidFill>
                <a:latin typeface="Calibri"/>
                <a:ea typeface="Calibri"/>
                <a:cs typeface="Calibri"/>
                <a:sym typeface="Calibri"/>
              </a:rPr>
              <a:t>http://fau.edu/fslife/hazing/index.php </a:t>
            </a:r>
            <a:endParaRPr b="1" i="0" sz="2300" u="sng" cap="none" strike="noStrike">
              <a:solidFill>
                <a:srgbClr val="17365D"/>
              </a:solidFill>
              <a:latin typeface="Calibri"/>
              <a:ea typeface="Calibri"/>
              <a:cs typeface="Calibri"/>
              <a:sym typeface="Calibri"/>
            </a:endParaRPr>
          </a:p>
          <a:p>
            <a:pPr indent="-311150" lvl="0" marL="342900" marR="0" rtl="0" algn="l">
              <a:lnSpc>
                <a:spcPct val="100000"/>
              </a:lnSpc>
              <a:spcBef>
                <a:spcPts val="560"/>
              </a:spcBef>
              <a:spcAft>
                <a:spcPts val="0"/>
              </a:spcAft>
              <a:buClr>
                <a:srgbClr val="17365D"/>
              </a:buClr>
              <a:buSzPts val="2300"/>
              <a:buFont typeface="Arial"/>
              <a:buChar char="→"/>
            </a:pPr>
            <a:r>
              <a:rPr b="0" i="0" lang="en-US" sz="2300" u="none" cap="none" strike="noStrike">
                <a:solidFill>
                  <a:srgbClr val="17365D"/>
                </a:solidFill>
                <a:latin typeface="Calibri"/>
                <a:ea typeface="Calibri"/>
                <a:cs typeface="Calibri"/>
                <a:sym typeface="Calibri"/>
              </a:rPr>
              <a:t>All fraternity and sorority members are required to complete the online </a:t>
            </a:r>
            <a:r>
              <a:rPr b="1" i="1" lang="en-US" sz="2300" u="none" cap="none" strike="noStrike">
                <a:solidFill>
                  <a:srgbClr val="17365D"/>
                </a:solidFill>
                <a:latin typeface="Calibri"/>
                <a:ea typeface="Calibri"/>
                <a:cs typeface="Calibri"/>
                <a:sym typeface="Calibri"/>
              </a:rPr>
              <a:t>Hazing Prevention: It’s Everyone’s Responsibility</a:t>
            </a:r>
            <a:r>
              <a:rPr b="0" i="0" lang="en-US" sz="2300" u="none" cap="none" strike="noStrike">
                <a:solidFill>
                  <a:srgbClr val="17365D"/>
                </a:solidFill>
                <a:latin typeface="Calibri"/>
                <a:ea typeface="Calibri"/>
                <a:cs typeface="Calibri"/>
                <a:sym typeface="Calibri"/>
              </a:rPr>
              <a:t> training module prior to joining or being initiated into the organization: </a:t>
            </a:r>
            <a:r>
              <a:rPr b="1" i="0" lang="en-US" sz="2300" u="sng" cap="none" strike="noStrike">
                <a:solidFill>
                  <a:srgbClr val="17365D"/>
                </a:solidFill>
                <a:latin typeface="Calibri"/>
                <a:ea typeface="Calibri"/>
                <a:cs typeface="Calibri"/>
                <a:sym typeface="Calibri"/>
              </a:rPr>
              <a:t>http://www.fau.edu/fslife/hazing/hazingprevention.php </a:t>
            </a:r>
            <a:endParaRPr b="1" i="0" sz="2300" u="sng" cap="none" strike="noStrike">
              <a:solidFill>
                <a:srgbClr val="17365D"/>
              </a:solidFill>
              <a:latin typeface="Calibri"/>
              <a:ea typeface="Calibri"/>
              <a:cs typeface="Calibri"/>
              <a:sym typeface="Calibri"/>
            </a:endParaRPr>
          </a:p>
          <a:p>
            <a:pPr indent="-311150" lvl="0" marL="342900" marR="0" rtl="0" algn="l">
              <a:lnSpc>
                <a:spcPct val="100000"/>
              </a:lnSpc>
              <a:spcBef>
                <a:spcPts val="560"/>
              </a:spcBef>
              <a:spcAft>
                <a:spcPts val="0"/>
              </a:spcAft>
              <a:buClr>
                <a:srgbClr val="17365D"/>
              </a:buClr>
              <a:buSzPts val="2300"/>
              <a:buFont typeface="Arial"/>
              <a:buChar char="→"/>
            </a:pPr>
            <a:r>
              <a:rPr b="0" i="0" lang="en-US" sz="2300" u="none" cap="none" strike="noStrike">
                <a:solidFill>
                  <a:srgbClr val="17365D"/>
                </a:solidFill>
                <a:latin typeface="Calibri"/>
                <a:ea typeface="Calibri"/>
                <a:cs typeface="Calibri"/>
                <a:sym typeface="Calibri"/>
              </a:rPr>
              <a:t>Every September, our community participates in National Hazing Prevention Week which includes educational programming to increase awareness and knowledge on how to prevent, identify and report hazing activity: </a:t>
            </a:r>
            <a:r>
              <a:rPr b="1" i="0" lang="en-US" sz="2300" u="sng" cap="none" strike="noStrike">
                <a:solidFill>
                  <a:srgbClr val="17365D"/>
                </a:solidFill>
                <a:latin typeface="Calibri"/>
                <a:ea typeface="Calibri"/>
                <a:cs typeface="Calibri"/>
                <a:sym typeface="Calibri"/>
              </a:rPr>
              <a:t>http://www.fau.edu/fslife/hazing/nhpw.php</a:t>
            </a:r>
            <a:endParaRPr b="1" i="0" sz="2300" u="sng" cap="none" strike="noStrike">
              <a:solidFill>
                <a:srgbClr val="17365D"/>
              </a:solidFill>
              <a:latin typeface="Calibri"/>
              <a:ea typeface="Calibri"/>
              <a:cs typeface="Calibri"/>
              <a:sym typeface="Calibri"/>
            </a:endParaRPr>
          </a:p>
        </p:txBody>
      </p:sp>
      <p:cxnSp>
        <p:nvCxnSpPr>
          <p:cNvPr id="254" name="Google Shape;254;p12"/>
          <p:cNvCxnSpPr/>
          <p:nvPr/>
        </p:nvCxnSpPr>
        <p:spPr>
          <a:xfrm>
            <a:off x="230325" y="234875"/>
            <a:ext cx="0" cy="1156500"/>
          </a:xfrm>
          <a:prstGeom prst="straightConnector1">
            <a:avLst/>
          </a:prstGeom>
          <a:noFill/>
          <a:ln cap="flat" cmpd="sng" w="76200">
            <a:solidFill>
              <a:srgbClr val="990000"/>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p13"/>
          <p:cNvSpPr txBox="1"/>
          <p:nvPr/>
        </p:nvSpPr>
        <p:spPr>
          <a:xfrm>
            <a:off x="360825" y="222975"/>
            <a:ext cx="7138500" cy="1133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400"/>
              <a:buFont typeface="Arial"/>
              <a:buNone/>
            </a:pPr>
            <a:r>
              <a:rPr b="1" i="0" lang="en-US" sz="4400" u="none" cap="none" strike="noStrike">
                <a:solidFill>
                  <a:srgbClr val="004479"/>
                </a:solidFill>
                <a:latin typeface="Calibri"/>
                <a:ea typeface="Calibri"/>
                <a:cs typeface="Calibri"/>
                <a:sym typeface="Calibri"/>
              </a:rPr>
              <a:t>So what is Greek Life</a:t>
            </a:r>
            <a:r>
              <a:rPr b="1" i="0" lang="en-US" sz="4400" u="none" cap="none" strike="noStrike">
                <a:solidFill>
                  <a:srgbClr val="17365D"/>
                </a:solidFill>
                <a:latin typeface="Calibri"/>
                <a:ea typeface="Calibri"/>
                <a:cs typeface="Calibri"/>
                <a:sym typeface="Calibri"/>
              </a:rPr>
              <a:t> </a:t>
            </a:r>
            <a:r>
              <a:rPr b="1" i="0" lang="en-US" sz="4400" u="none" cap="none" strike="noStrike">
                <a:solidFill>
                  <a:srgbClr val="990000"/>
                </a:solidFill>
                <a:latin typeface="Calibri"/>
                <a:ea typeface="Calibri"/>
                <a:cs typeface="Calibri"/>
                <a:sym typeface="Calibri"/>
              </a:rPr>
              <a:t>REALLY</a:t>
            </a:r>
            <a:r>
              <a:rPr b="1" i="0" lang="en-US" sz="4400" u="none" cap="none" strike="noStrike">
                <a:solidFill>
                  <a:srgbClr val="17365D"/>
                </a:solidFill>
                <a:latin typeface="Calibri"/>
                <a:ea typeface="Calibri"/>
                <a:cs typeface="Calibri"/>
                <a:sym typeface="Calibri"/>
              </a:rPr>
              <a:t> </a:t>
            </a:r>
            <a:r>
              <a:rPr b="1" i="0" lang="en-US" sz="4400" u="none" cap="none" strike="noStrike">
                <a:solidFill>
                  <a:srgbClr val="004479"/>
                </a:solidFill>
                <a:latin typeface="Calibri"/>
                <a:ea typeface="Calibri"/>
                <a:cs typeface="Calibri"/>
                <a:sym typeface="Calibri"/>
              </a:rPr>
              <a:t>all about?</a:t>
            </a:r>
            <a:endParaRPr b="1" i="0" sz="4400" u="none" cap="none" strike="noStrike">
              <a:solidFill>
                <a:srgbClr val="004479"/>
              </a:solidFill>
              <a:latin typeface="Calibri"/>
              <a:ea typeface="Calibri"/>
              <a:cs typeface="Calibri"/>
              <a:sym typeface="Calibri"/>
            </a:endParaRPr>
          </a:p>
        </p:txBody>
      </p:sp>
      <p:cxnSp>
        <p:nvCxnSpPr>
          <p:cNvPr id="260" name="Google Shape;260;p13"/>
          <p:cNvCxnSpPr/>
          <p:nvPr/>
        </p:nvCxnSpPr>
        <p:spPr>
          <a:xfrm>
            <a:off x="230325" y="185775"/>
            <a:ext cx="0" cy="1360500"/>
          </a:xfrm>
          <a:prstGeom prst="straightConnector1">
            <a:avLst/>
          </a:prstGeom>
          <a:noFill/>
          <a:ln cap="flat" cmpd="sng" w="76200">
            <a:solidFill>
              <a:srgbClr val="990000"/>
            </a:solidFill>
            <a:prstDash val="solid"/>
            <a:round/>
            <a:headEnd len="sm" w="sm" type="none"/>
            <a:tailEnd len="sm" w="sm" type="none"/>
          </a:ln>
        </p:spPr>
      </p:cxnSp>
      <p:pic>
        <p:nvPicPr>
          <p:cNvPr id="261" name="Google Shape;261;p13"/>
          <p:cNvPicPr preferRelativeResize="0"/>
          <p:nvPr/>
        </p:nvPicPr>
        <p:blipFill rotWithShape="1">
          <a:blip r:embed="rId4">
            <a:alphaModFix/>
          </a:blip>
          <a:srcRect b="2375" l="16886" r="11832" t="8314"/>
          <a:stretch/>
        </p:blipFill>
        <p:spPr>
          <a:xfrm>
            <a:off x="3325398" y="971250"/>
            <a:ext cx="4280374" cy="5827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 name="Shape 265"/>
        <p:cNvGrpSpPr/>
        <p:nvPr/>
      </p:nvGrpSpPr>
      <p:grpSpPr>
        <a:xfrm>
          <a:off x="0" y="0"/>
          <a:ext cx="0" cy="0"/>
          <a:chOff x="0" y="0"/>
          <a:chExt cx="0" cy="0"/>
        </a:xfrm>
      </p:grpSpPr>
      <p:pic>
        <p:nvPicPr>
          <p:cNvPr id="266" name="Google Shape;266;p14"/>
          <p:cNvPicPr preferRelativeResize="0"/>
          <p:nvPr/>
        </p:nvPicPr>
        <p:blipFill rotWithShape="1">
          <a:blip r:embed="rId4">
            <a:alphaModFix/>
          </a:blip>
          <a:srcRect b="0" l="0" r="0" t="2969"/>
          <a:stretch/>
        </p:blipFill>
        <p:spPr>
          <a:xfrm>
            <a:off x="3953325" y="2316425"/>
            <a:ext cx="3469951" cy="2648925"/>
          </a:xfrm>
          <a:prstGeom prst="rect">
            <a:avLst/>
          </a:prstGeom>
          <a:noFill/>
          <a:ln>
            <a:noFill/>
          </a:ln>
        </p:spPr>
      </p:pic>
      <p:pic>
        <p:nvPicPr>
          <p:cNvPr id="267" name="Google Shape;267;p14"/>
          <p:cNvPicPr preferRelativeResize="0"/>
          <p:nvPr/>
        </p:nvPicPr>
        <p:blipFill rotWithShape="1">
          <a:blip r:embed="rId5">
            <a:alphaModFix/>
          </a:blip>
          <a:srcRect b="0" l="0" r="0" t="0"/>
          <a:stretch/>
        </p:blipFill>
        <p:spPr>
          <a:xfrm>
            <a:off x="7646850" y="2329338"/>
            <a:ext cx="3531900" cy="2648925"/>
          </a:xfrm>
          <a:prstGeom prst="rect">
            <a:avLst/>
          </a:prstGeom>
          <a:noFill/>
          <a:ln>
            <a:noFill/>
          </a:ln>
        </p:spPr>
      </p:pic>
      <p:cxnSp>
        <p:nvCxnSpPr>
          <p:cNvPr id="268" name="Google Shape;268;p14"/>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sp>
        <p:nvSpPr>
          <p:cNvPr id="269" name="Google Shape;269;p14"/>
          <p:cNvSpPr txBox="1"/>
          <p:nvPr/>
        </p:nvSpPr>
        <p:spPr>
          <a:xfrm>
            <a:off x="312550" y="234875"/>
            <a:ext cx="7449900" cy="18450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Brotherhood</a:t>
            </a:r>
            <a:endParaRPr b="1" i="0" sz="44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&amp; Sisterhood</a:t>
            </a:r>
            <a:endParaRPr b="0" i="0" sz="300" u="none" cap="none" strike="noStrike">
              <a:solidFill>
                <a:srgbClr val="FFFFFF"/>
              </a:solidFill>
              <a:latin typeface="Arial"/>
              <a:ea typeface="Arial"/>
              <a:cs typeface="Arial"/>
              <a:sym typeface="Arial"/>
            </a:endParaRPr>
          </a:p>
        </p:txBody>
      </p:sp>
      <p:sp>
        <p:nvSpPr>
          <p:cNvPr id="270" name="Google Shape;270;p14"/>
          <p:cNvSpPr txBox="1"/>
          <p:nvPr/>
        </p:nvSpPr>
        <p:spPr>
          <a:xfrm>
            <a:off x="-94762" y="4965350"/>
            <a:ext cx="4038000" cy="13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Members of Sigma </a:t>
            </a:r>
            <a:r>
              <a:rPr lang="en-US" sz="2000">
                <a:solidFill>
                  <a:schemeClr val="lt1"/>
                </a:solidFill>
                <a:latin typeface="Calibri"/>
                <a:ea typeface="Calibri"/>
                <a:cs typeface="Calibri"/>
                <a:sym typeface="Calibri"/>
              </a:rPr>
              <a:t>Nu </a:t>
            </a:r>
            <a:endParaRPr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participating as a intramural</a:t>
            </a:r>
            <a:endParaRPr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sports team </a:t>
            </a:r>
            <a:endParaRPr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sz="2000">
              <a:solidFill>
                <a:schemeClr val="lt1"/>
              </a:solidFill>
              <a:latin typeface="Calibri"/>
              <a:ea typeface="Calibri"/>
              <a:cs typeface="Calibri"/>
              <a:sym typeface="Calibri"/>
            </a:endParaRPr>
          </a:p>
        </p:txBody>
      </p:sp>
      <p:sp>
        <p:nvSpPr>
          <p:cNvPr id="271" name="Google Shape;271;p14"/>
          <p:cNvSpPr txBox="1"/>
          <p:nvPr/>
        </p:nvSpPr>
        <p:spPr>
          <a:xfrm>
            <a:off x="4046850" y="4965350"/>
            <a:ext cx="3282900" cy="91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NPHC- Greeks Take Over the Caf’</a:t>
            </a:r>
            <a:endParaRPr b="0" i="0" sz="2000" u="none" cap="none" strike="noStrike">
              <a:solidFill>
                <a:schemeClr val="lt1"/>
              </a:solidFill>
              <a:latin typeface="Calibri"/>
              <a:ea typeface="Calibri"/>
              <a:cs typeface="Calibri"/>
              <a:sym typeface="Calibri"/>
            </a:endParaRPr>
          </a:p>
        </p:txBody>
      </p:sp>
      <p:sp>
        <p:nvSpPr>
          <p:cNvPr id="272" name="Google Shape;272;p14"/>
          <p:cNvSpPr txBox="1"/>
          <p:nvPr/>
        </p:nvSpPr>
        <p:spPr>
          <a:xfrm>
            <a:off x="7607338" y="4965350"/>
            <a:ext cx="3531900" cy="51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United Greek Council (UGC)</a:t>
            </a:r>
            <a:endParaRPr b="0" i="0" sz="2000" u="none" cap="none" strike="noStrike">
              <a:solidFill>
                <a:schemeClr val="lt1"/>
              </a:solidFill>
              <a:latin typeface="Calibri"/>
              <a:ea typeface="Calibri"/>
              <a:cs typeface="Calibri"/>
              <a:sym typeface="Calibri"/>
            </a:endParaRPr>
          </a:p>
        </p:txBody>
      </p:sp>
      <p:sp>
        <p:nvSpPr>
          <p:cNvPr id="273" name="Google Shape;273;p14"/>
          <p:cNvSpPr txBox="1"/>
          <p:nvPr/>
        </p:nvSpPr>
        <p:spPr>
          <a:xfrm>
            <a:off x="3782650" y="252925"/>
            <a:ext cx="4304400" cy="1477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Friendships that become </a:t>
            </a:r>
            <a:r>
              <a:rPr b="0" i="1" lang="en-US" sz="2100" u="none" cap="none" strike="noStrike">
                <a:solidFill>
                  <a:schemeClr val="lt1"/>
                </a:solidFill>
                <a:latin typeface="Calibri"/>
                <a:ea typeface="Calibri"/>
                <a:cs typeface="Calibri"/>
                <a:sym typeface="Calibri"/>
              </a:rPr>
              <a:t>family</a:t>
            </a:r>
            <a:endParaRPr b="0" i="1"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Mentorships</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A support network</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People to have fun with!</a:t>
            </a:r>
            <a:endParaRPr b="0" i="0" sz="1200" u="none" cap="none" strike="noStrike">
              <a:solidFill>
                <a:srgbClr val="000000"/>
              </a:solidFill>
              <a:latin typeface="Arial"/>
              <a:ea typeface="Arial"/>
              <a:cs typeface="Arial"/>
              <a:sym typeface="Arial"/>
            </a:endParaRPr>
          </a:p>
        </p:txBody>
      </p:sp>
      <p:pic>
        <p:nvPicPr>
          <p:cNvPr id="274" name="Google Shape;274;p14"/>
          <p:cNvPicPr preferRelativeResize="0"/>
          <p:nvPr/>
        </p:nvPicPr>
        <p:blipFill>
          <a:blip r:embed="rId6">
            <a:alphaModFix/>
          </a:blip>
          <a:stretch>
            <a:fillRect/>
          </a:stretch>
        </p:blipFill>
        <p:spPr>
          <a:xfrm>
            <a:off x="312550" y="2316425"/>
            <a:ext cx="3190450" cy="2648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pic>
        <p:nvPicPr>
          <p:cNvPr id="279" name="Google Shape;279;p15"/>
          <p:cNvPicPr preferRelativeResize="0"/>
          <p:nvPr/>
        </p:nvPicPr>
        <p:blipFill rotWithShape="1">
          <a:blip r:embed="rId4">
            <a:alphaModFix/>
          </a:blip>
          <a:srcRect b="0" l="0" r="0" t="0"/>
          <a:stretch/>
        </p:blipFill>
        <p:spPr>
          <a:xfrm>
            <a:off x="198075" y="2264750"/>
            <a:ext cx="3663924" cy="2747950"/>
          </a:xfrm>
          <a:prstGeom prst="rect">
            <a:avLst/>
          </a:prstGeom>
          <a:noFill/>
          <a:ln>
            <a:noFill/>
          </a:ln>
        </p:spPr>
      </p:pic>
      <p:pic>
        <p:nvPicPr>
          <p:cNvPr id="280" name="Google Shape;280;p15"/>
          <p:cNvPicPr preferRelativeResize="0"/>
          <p:nvPr/>
        </p:nvPicPr>
        <p:blipFill rotWithShape="1">
          <a:blip r:embed="rId5">
            <a:alphaModFix/>
          </a:blip>
          <a:srcRect b="0" l="9045" r="6257" t="0"/>
          <a:stretch/>
        </p:blipFill>
        <p:spPr>
          <a:xfrm>
            <a:off x="7660350" y="2320700"/>
            <a:ext cx="3420126" cy="2692001"/>
          </a:xfrm>
          <a:prstGeom prst="rect">
            <a:avLst/>
          </a:prstGeom>
          <a:noFill/>
          <a:ln>
            <a:noFill/>
          </a:ln>
        </p:spPr>
      </p:pic>
      <p:pic>
        <p:nvPicPr>
          <p:cNvPr id="281" name="Google Shape;281;p15"/>
          <p:cNvPicPr preferRelativeResize="0"/>
          <p:nvPr/>
        </p:nvPicPr>
        <p:blipFill rotWithShape="1">
          <a:blip r:embed="rId6">
            <a:alphaModFix/>
          </a:blip>
          <a:srcRect b="0" l="5803" r="7050" t="22197"/>
          <a:stretch/>
        </p:blipFill>
        <p:spPr>
          <a:xfrm>
            <a:off x="4195075" y="2292712"/>
            <a:ext cx="3077901" cy="2747975"/>
          </a:xfrm>
          <a:prstGeom prst="rect">
            <a:avLst/>
          </a:prstGeom>
          <a:noFill/>
          <a:ln>
            <a:noFill/>
          </a:ln>
        </p:spPr>
      </p:pic>
      <p:cxnSp>
        <p:nvCxnSpPr>
          <p:cNvPr id="282" name="Google Shape;282;p15"/>
          <p:cNvCxnSpPr/>
          <p:nvPr/>
        </p:nvCxnSpPr>
        <p:spPr>
          <a:xfrm>
            <a:off x="230325" y="429250"/>
            <a:ext cx="0" cy="733500"/>
          </a:xfrm>
          <a:prstGeom prst="straightConnector1">
            <a:avLst/>
          </a:prstGeom>
          <a:noFill/>
          <a:ln cap="flat" cmpd="sng" w="76200">
            <a:solidFill>
              <a:srgbClr val="FFFFFF"/>
            </a:solidFill>
            <a:prstDash val="solid"/>
            <a:round/>
            <a:headEnd len="sm" w="sm" type="none"/>
            <a:tailEnd len="sm" w="sm" type="none"/>
          </a:ln>
        </p:spPr>
      </p:cxnSp>
      <p:sp>
        <p:nvSpPr>
          <p:cNvPr id="283" name="Google Shape;283;p15"/>
          <p:cNvSpPr txBox="1"/>
          <p:nvPr/>
        </p:nvSpPr>
        <p:spPr>
          <a:xfrm>
            <a:off x="296125" y="332300"/>
            <a:ext cx="7449900" cy="184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Leadership</a:t>
            </a:r>
            <a:endParaRPr b="0" i="0" sz="300" u="none" cap="none" strike="noStrike">
              <a:solidFill>
                <a:srgbClr val="FFFFFF"/>
              </a:solidFill>
              <a:latin typeface="Arial"/>
              <a:ea typeface="Arial"/>
              <a:cs typeface="Arial"/>
              <a:sym typeface="Arial"/>
            </a:endParaRPr>
          </a:p>
        </p:txBody>
      </p:sp>
      <p:sp>
        <p:nvSpPr>
          <p:cNvPr id="284" name="Google Shape;284;p15"/>
          <p:cNvSpPr txBox="1"/>
          <p:nvPr/>
        </p:nvSpPr>
        <p:spPr>
          <a:xfrm>
            <a:off x="-66002" y="5018375"/>
            <a:ext cx="4117500" cy="13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Association of Fraternal Leadership and Values Conference</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85" name="Google Shape;285;p15"/>
          <p:cNvSpPr txBox="1"/>
          <p:nvPr/>
        </p:nvSpPr>
        <p:spPr>
          <a:xfrm>
            <a:off x="3993675" y="5040675"/>
            <a:ext cx="3348300" cy="91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Greek Week Executive Board</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86" name="Google Shape;286;p15"/>
          <p:cNvSpPr txBox="1"/>
          <p:nvPr/>
        </p:nvSpPr>
        <p:spPr>
          <a:xfrm>
            <a:off x="7416549" y="5012700"/>
            <a:ext cx="3895800" cy="51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Greek Officer Leadership Development Retreat in Jupiter </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87" name="Google Shape;287;p15"/>
          <p:cNvSpPr txBox="1"/>
          <p:nvPr/>
        </p:nvSpPr>
        <p:spPr>
          <a:xfrm>
            <a:off x="3223475" y="429250"/>
            <a:ext cx="6594900" cy="1477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In your chapter or in your governing council</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In the Greek community</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Attend local, regional, national conferences</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Get connected to opportunities across campus</a:t>
            </a:r>
            <a:endParaRPr b="0" i="0" sz="21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cxnSp>
        <p:nvCxnSpPr>
          <p:cNvPr id="292" name="Google Shape;292;p16"/>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sp>
        <p:nvSpPr>
          <p:cNvPr id="293" name="Google Shape;293;p16"/>
          <p:cNvSpPr txBox="1"/>
          <p:nvPr/>
        </p:nvSpPr>
        <p:spPr>
          <a:xfrm>
            <a:off x="352100" y="252925"/>
            <a:ext cx="7449900" cy="18450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FFFFFF"/>
                </a:solidFill>
                <a:latin typeface="Calibri"/>
                <a:ea typeface="Calibri"/>
                <a:cs typeface="Calibri"/>
                <a:sym typeface="Calibri"/>
              </a:rPr>
              <a:t>Community Service</a:t>
            </a:r>
            <a:endParaRPr b="1" i="0" sz="41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FFFFFF"/>
                </a:solidFill>
                <a:latin typeface="Calibri"/>
                <a:ea typeface="Calibri"/>
                <a:cs typeface="Calibri"/>
                <a:sym typeface="Calibri"/>
              </a:rPr>
              <a:t>&amp; Philanthropy</a:t>
            </a:r>
            <a:endParaRPr b="1" i="0" sz="4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rgbClr val="FFFFFF"/>
              </a:solidFill>
              <a:latin typeface="Calibri"/>
              <a:ea typeface="Calibri"/>
              <a:cs typeface="Calibri"/>
              <a:sym typeface="Calibri"/>
            </a:endParaRPr>
          </a:p>
        </p:txBody>
      </p:sp>
      <p:sp>
        <p:nvSpPr>
          <p:cNvPr id="294" name="Google Shape;294;p16"/>
          <p:cNvSpPr txBox="1"/>
          <p:nvPr/>
        </p:nvSpPr>
        <p:spPr>
          <a:xfrm>
            <a:off x="59036" y="4912425"/>
            <a:ext cx="3614100" cy="13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Alpha Psi Lambda and Pi Kappa Alpha packing food kits</a:t>
            </a:r>
            <a:endParaRPr b="0" i="0" sz="2000" u="none" cap="none" strike="noStrike">
              <a:solidFill>
                <a:srgbClr val="000000"/>
              </a:solidFill>
              <a:latin typeface="Arial"/>
              <a:ea typeface="Arial"/>
              <a:cs typeface="Arial"/>
              <a:sym typeface="Arial"/>
            </a:endParaRPr>
          </a:p>
        </p:txBody>
      </p:sp>
      <p:sp>
        <p:nvSpPr>
          <p:cNvPr id="295" name="Google Shape;295;p16"/>
          <p:cNvSpPr txBox="1"/>
          <p:nvPr/>
        </p:nvSpPr>
        <p:spPr>
          <a:xfrm>
            <a:off x="3960575" y="4950825"/>
            <a:ext cx="3614100" cy="115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NPHC hosting a beach cleanup</a:t>
            </a:r>
            <a:endParaRPr b="0" i="0" sz="2000" u="none" cap="none" strike="noStrike">
              <a:solidFill>
                <a:schemeClr val="lt1"/>
              </a:solidFill>
              <a:latin typeface="Calibri"/>
              <a:ea typeface="Calibri"/>
              <a:cs typeface="Calibri"/>
              <a:sym typeface="Calibri"/>
            </a:endParaRPr>
          </a:p>
        </p:txBody>
      </p:sp>
      <p:sp>
        <p:nvSpPr>
          <p:cNvPr id="296" name="Google Shape;296;p16"/>
          <p:cNvSpPr txBox="1"/>
          <p:nvPr/>
        </p:nvSpPr>
        <p:spPr>
          <a:xfrm>
            <a:off x="7504650" y="4972150"/>
            <a:ext cx="4111800" cy="51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FAU OwlThon raising funds for Children’s Miracle Network Hospitals</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97" name="Google Shape;297;p16"/>
          <p:cNvSpPr txBox="1"/>
          <p:nvPr/>
        </p:nvSpPr>
        <p:spPr>
          <a:xfrm>
            <a:off x="4966800" y="252925"/>
            <a:ext cx="4304400" cy="1477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Raise awareness and funds</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Participate in service events</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Support the local community</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Give back</a:t>
            </a:r>
            <a:endParaRPr b="0" i="0" sz="2100" u="none" cap="none" strike="noStrike">
              <a:solidFill>
                <a:schemeClr val="lt1"/>
              </a:solidFill>
              <a:latin typeface="Calibri"/>
              <a:ea typeface="Calibri"/>
              <a:cs typeface="Calibri"/>
              <a:sym typeface="Calibri"/>
            </a:endParaRPr>
          </a:p>
        </p:txBody>
      </p:sp>
      <p:pic>
        <p:nvPicPr>
          <p:cNvPr id="298" name="Google Shape;298;p16"/>
          <p:cNvPicPr preferRelativeResize="0"/>
          <p:nvPr/>
        </p:nvPicPr>
        <p:blipFill rotWithShape="1">
          <a:blip r:embed="rId4">
            <a:alphaModFix/>
          </a:blip>
          <a:srcRect b="10027" l="7535" r="0" t="3750"/>
          <a:stretch/>
        </p:blipFill>
        <p:spPr>
          <a:xfrm>
            <a:off x="8015450" y="1983399"/>
            <a:ext cx="3090191" cy="2891226"/>
          </a:xfrm>
          <a:prstGeom prst="rect">
            <a:avLst/>
          </a:prstGeom>
          <a:noFill/>
          <a:ln>
            <a:noFill/>
          </a:ln>
        </p:spPr>
      </p:pic>
      <p:pic>
        <p:nvPicPr>
          <p:cNvPr id="299" name="Google Shape;299;p16"/>
          <p:cNvPicPr preferRelativeResize="0"/>
          <p:nvPr/>
        </p:nvPicPr>
        <p:blipFill rotWithShape="1">
          <a:blip r:embed="rId5">
            <a:alphaModFix/>
          </a:blip>
          <a:srcRect b="4529" l="5820" r="0" t="7006"/>
          <a:stretch/>
        </p:blipFill>
        <p:spPr>
          <a:xfrm>
            <a:off x="218200" y="1983399"/>
            <a:ext cx="3344024" cy="2891225"/>
          </a:xfrm>
          <a:prstGeom prst="rect">
            <a:avLst/>
          </a:prstGeom>
          <a:noFill/>
          <a:ln>
            <a:noFill/>
          </a:ln>
        </p:spPr>
      </p:pic>
      <p:pic>
        <p:nvPicPr>
          <p:cNvPr id="300" name="Google Shape;300;p16"/>
          <p:cNvPicPr preferRelativeResize="0"/>
          <p:nvPr/>
        </p:nvPicPr>
        <p:blipFill rotWithShape="1">
          <a:blip r:embed="rId6">
            <a:alphaModFix/>
          </a:blip>
          <a:srcRect b="7338" l="0" r="0" t="0"/>
          <a:stretch/>
        </p:blipFill>
        <p:spPr>
          <a:xfrm>
            <a:off x="3763450" y="1983400"/>
            <a:ext cx="4030726" cy="2891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4" name="Shape 304"/>
        <p:cNvGrpSpPr/>
        <p:nvPr/>
      </p:nvGrpSpPr>
      <p:grpSpPr>
        <a:xfrm>
          <a:off x="0" y="0"/>
          <a:ext cx="0" cy="0"/>
          <a:chOff x="0" y="0"/>
          <a:chExt cx="0" cy="0"/>
        </a:xfrm>
      </p:grpSpPr>
      <p:pic>
        <p:nvPicPr>
          <p:cNvPr id="305" name="Google Shape;305;p17"/>
          <p:cNvPicPr preferRelativeResize="0"/>
          <p:nvPr/>
        </p:nvPicPr>
        <p:blipFill rotWithShape="1">
          <a:blip r:embed="rId4">
            <a:alphaModFix/>
          </a:blip>
          <a:srcRect b="0" l="5360" r="8461" t="0"/>
          <a:stretch/>
        </p:blipFill>
        <p:spPr>
          <a:xfrm>
            <a:off x="7281875" y="2169775"/>
            <a:ext cx="3548176" cy="2747952"/>
          </a:xfrm>
          <a:prstGeom prst="rect">
            <a:avLst/>
          </a:prstGeom>
          <a:noFill/>
          <a:ln>
            <a:noFill/>
          </a:ln>
        </p:spPr>
      </p:pic>
      <p:pic>
        <p:nvPicPr>
          <p:cNvPr id="306" name="Google Shape;306;p17"/>
          <p:cNvPicPr preferRelativeResize="0"/>
          <p:nvPr/>
        </p:nvPicPr>
        <p:blipFill rotWithShape="1">
          <a:blip r:embed="rId5">
            <a:alphaModFix/>
          </a:blip>
          <a:srcRect b="24570" l="19286" r="32546" t="17366"/>
          <a:stretch/>
        </p:blipFill>
        <p:spPr>
          <a:xfrm>
            <a:off x="198075" y="2168300"/>
            <a:ext cx="3420124" cy="2747950"/>
          </a:xfrm>
          <a:prstGeom prst="rect">
            <a:avLst/>
          </a:prstGeom>
          <a:noFill/>
          <a:ln>
            <a:noFill/>
          </a:ln>
        </p:spPr>
      </p:pic>
      <p:cxnSp>
        <p:nvCxnSpPr>
          <p:cNvPr id="307" name="Google Shape;307;p17"/>
          <p:cNvCxnSpPr/>
          <p:nvPr/>
        </p:nvCxnSpPr>
        <p:spPr>
          <a:xfrm>
            <a:off x="230325" y="429250"/>
            <a:ext cx="0" cy="733500"/>
          </a:xfrm>
          <a:prstGeom prst="straightConnector1">
            <a:avLst/>
          </a:prstGeom>
          <a:noFill/>
          <a:ln cap="flat" cmpd="sng" w="76200">
            <a:solidFill>
              <a:srgbClr val="FFFFFF"/>
            </a:solidFill>
            <a:prstDash val="solid"/>
            <a:round/>
            <a:headEnd len="sm" w="sm" type="none"/>
            <a:tailEnd len="sm" w="sm" type="none"/>
          </a:ln>
        </p:spPr>
      </p:cxnSp>
      <p:sp>
        <p:nvSpPr>
          <p:cNvPr id="308" name="Google Shape;308;p17"/>
          <p:cNvSpPr txBox="1"/>
          <p:nvPr/>
        </p:nvSpPr>
        <p:spPr>
          <a:xfrm>
            <a:off x="296125" y="332300"/>
            <a:ext cx="7449900" cy="184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Scholarship</a:t>
            </a:r>
            <a:endParaRPr b="0" i="0" sz="300" u="none" cap="none" strike="noStrike">
              <a:solidFill>
                <a:srgbClr val="FFFFFF"/>
              </a:solidFill>
              <a:latin typeface="Arial"/>
              <a:ea typeface="Arial"/>
              <a:cs typeface="Arial"/>
              <a:sym typeface="Arial"/>
            </a:endParaRPr>
          </a:p>
        </p:txBody>
      </p:sp>
      <p:sp>
        <p:nvSpPr>
          <p:cNvPr id="309" name="Google Shape;309;p17"/>
          <p:cNvSpPr txBox="1"/>
          <p:nvPr/>
        </p:nvSpPr>
        <p:spPr>
          <a:xfrm>
            <a:off x="-150602" y="4916250"/>
            <a:ext cx="4117500" cy="13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Greek Scholars of the Year</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310" name="Google Shape;310;p17"/>
          <p:cNvSpPr txBox="1"/>
          <p:nvPr/>
        </p:nvSpPr>
        <p:spPr>
          <a:xfrm>
            <a:off x="3618200" y="4894500"/>
            <a:ext cx="3282900" cy="91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Order of Omega</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311" name="Google Shape;311;p17"/>
          <p:cNvSpPr txBox="1"/>
          <p:nvPr/>
        </p:nvSpPr>
        <p:spPr>
          <a:xfrm>
            <a:off x="6936400" y="4916250"/>
            <a:ext cx="4249800" cy="51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Greeks studying together in the computer lab</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312" name="Google Shape;312;p17"/>
          <p:cNvSpPr txBox="1"/>
          <p:nvPr/>
        </p:nvSpPr>
        <p:spPr>
          <a:xfrm>
            <a:off x="3299675" y="429250"/>
            <a:ext cx="6594900" cy="1477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Friends to study with</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People in the same major/classes</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Recognition for academic achievement</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Induction into a Greek Honor Society</a:t>
            </a:r>
            <a:endParaRPr b="0" i="0" sz="2100" u="none" cap="none" strike="noStrike">
              <a:solidFill>
                <a:schemeClr val="lt1"/>
              </a:solidFill>
              <a:latin typeface="Calibri"/>
              <a:ea typeface="Calibri"/>
              <a:cs typeface="Calibri"/>
              <a:sym typeface="Calibri"/>
            </a:endParaRPr>
          </a:p>
        </p:txBody>
      </p:sp>
      <p:pic>
        <p:nvPicPr>
          <p:cNvPr id="313" name="Google Shape;313;p17"/>
          <p:cNvPicPr preferRelativeResize="0"/>
          <p:nvPr/>
        </p:nvPicPr>
        <p:blipFill rotWithShape="1">
          <a:blip r:embed="rId6">
            <a:alphaModFix/>
          </a:blip>
          <a:srcRect b="10722" l="0" r="0" t="0"/>
          <a:stretch/>
        </p:blipFill>
        <p:spPr>
          <a:xfrm>
            <a:off x="3860888" y="2169775"/>
            <a:ext cx="3077899" cy="2747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 name="Shape 317"/>
        <p:cNvGrpSpPr/>
        <p:nvPr/>
      </p:nvGrpSpPr>
      <p:grpSpPr>
        <a:xfrm>
          <a:off x="0" y="0"/>
          <a:ext cx="0" cy="0"/>
          <a:chOff x="0" y="0"/>
          <a:chExt cx="0" cy="0"/>
        </a:xfrm>
      </p:grpSpPr>
      <p:cxnSp>
        <p:nvCxnSpPr>
          <p:cNvPr id="318" name="Google Shape;318;p18"/>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sp>
        <p:nvSpPr>
          <p:cNvPr id="319" name="Google Shape;319;p18"/>
          <p:cNvSpPr txBox="1"/>
          <p:nvPr/>
        </p:nvSpPr>
        <p:spPr>
          <a:xfrm>
            <a:off x="352100" y="252925"/>
            <a:ext cx="7449900" cy="18450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FFFFFF"/>
                </a:solidFill>
                <a:latin typeface="Calibri"/>
                <a:ea typeface="Calibri"/>
                <a:cs typeface="Calibri"/>
                <a:sym typeface="Calibri"/>
              </a:rPr>
              <a:t>Self Improvement</a:t>
            </a:r>
            <a:endParaRPr b="1" i="0" sz="41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FFFFFF"/>
                </a:solidFill>
                <a:latin typeface="Calibri"/>
                <a:ea typeface="Calibri"/>
                <a:cs typeface="Calibri"/>
                <a:sym typeface="Calibri"/>
              </a:rPr>
              <a:t>&amp; Living Your Values</a:t>
            </a:r>
            <a:endParaRPr b="1" i="0" sz="41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t/>
            </a:r>
            <a:endParaRPr b="1" i="0" sz="41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rgbClr val="FFFFFF"/>
              </a:solidFill>
              <a:latin typeface="Calibri"/>
              <a:ea typeface="Calibri"/>
              <a:cs typeface="Calibri"/>
              <a:sym typeface="Calibri"/>
            </a:endParaRPr>
          </a:p>
        </p:txBody>
      </p:sp>
      <p:sp>
        <p:nvSpPr>
          <p:cNvPr id="320" name="Google Shape;320;p18"/>
          <p:cNvSpPr txBox="1"/>
          <p:nvPr/>
        </p:nvSpPr>
        <p:spPr>
          <a:xfrm>
            <a:off x="100050" y="4791450"/>
            <a:ext cx="3045600" cy="13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Greeks presenting at the FAU iLead Conference</a:t>
            </a:r>
            <a:endParaRPr b="0" i="0" sz="2000" u="none" cap="none" strike="noStrike">
              <a:solidFill>
                <a:srgbClr val="000000"/>
              </a:solidFill>
              <a:latin typeface="Arial"/>
              <a:ea typeface="Arial"/>
              <a:cs typeface="Arial"/>
              <a:sym typeface="Arial"/>
            </a:endParaRPr>
          </a:p>
        </p:txBody>
      </p:sp>
      <p:sp>
        <p:nvSpPr>
          <p:cNvPr id="321" name="Google Shape;321;p18"/>
          <p:cNvSpPr txBox="1"/>
          <p:nvPr/>
        </p:nvSpPr>
        <p:spPr>
          <a:xfrm>
            <a:off x="3510738" y="4791450"/>
            <a:ext cx="3282900" cy="115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Talking to incoming students about Fraternity and Sorority Life</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322" name="Google Shape;322;p18"/>
          <p:cNvSpPr txBox="1"/>
          <p:nvPr/>
        </p:nvSpPr>
        <p:spPr>
          <a:xfrm>
            <a:off x="5016125" y="274975"/>
            <a:ext cx="4966500" cy="1477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Hone your skills</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Meet your goals and challenge yourself</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Step out of your comfort zone</a:t>
            </a:r>
            <a:endParaRPr b="0" i="0" sz="2100" u="none" cap="none" strike="noStrike">
              <a:solidFill>
                <a:schemeClr val="lt1"/>
              </a:solidFill>
              <a:latin typeface="Calibri"/>
              <a:ea typeface="Calibri"/>
              <a:cs typeface="Calibri"/>
              <a:sym typeface="Calibri"/>
            </a:endParaRPr>
          </a:p>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Discover what’s important to you</a:t>
            </a:r>
            <a:endParaRPr b="0" i="0" sz="2100" u="none" cap="none" strike="noStrike">
              <a:solidFill>
                <a:schemeClr val="lt1"/>
              </a:solidFill>
              <a:latin typeface="Calibri"/>
              <a:ea typeface="Calibri"/>
              <a:cs typeface="Calibri"/>
              <a:sym typeface="Calibri"/>
            </a:endParaRPr>
          </a:p>
        </p:txBody>
      </p:sp>
      <p:pic>
        <p:nvPicPr>
          <p:cNvPr id="323" name="Google Shape;323;p18"/>
          <p:cNvPicPr preferRelativeResize="0"/>
          <p:nvPr/>
        </p:nvPicPr>
        <p:blipFill rotWithShape="1">
          <a:blip r:embed="rId4">
            <a:alphaModFix/>
          </a:blip>
          <a:srcRect b="0" l="0" r="0" t="0"/>
          <a:stretch/>
        </p:blipFill>
        <p:spPr>
          <a:xfrm>
            <a:off x="230325" y="2088087"/>
            <a:ext cx="2785044" cy="2703374"/>
          </a:xfrm>
          <a:prstGeom prst="rect">
            <a:avLst/>
          </a:prstGeom>
          <a:noFill/>
          <a:ln>
            <a:noFill/>
          </a:ln>
        </p:spPr>
      </p:pic>
      <p:pic>
        <p:nvPicPr>
          <p:cNvPr id="324" name="Google Shape;324;p18"/>
          <p:cNvPicPr preferRelativeResize="0"/>
          <p:nvPr/>
        </p:nvPicPr>
        <p:blipFill rotWithShape="1">
          <a:blip r:embed="rId5">
            <a:alphaModFix/>
          </a:blip>
          <a:srcRect b="4345" l="24726" r="17419" t="4362"/>
          <a:stretch/>
        </p:blipFill>
        <p:spPr>
          <a:xfrm>
            <a:off x="3629375" y="2088100"/>
            <a:ext cx="3045650" cy="2703349"/>
          </a:xfrm>
          <a:prstGeom prst="rect">
            <a:avLst/>
          </a:prstGeom>
          <a:noFill/>
          <a:ln>
            <a:noFill/>
          </a:ln>
        </p:spPr>
      </p:pic>
      <p:sp>
        <p:nvSpPr>
          <p:cNvPr id="325" name="Google Shape;325;p18"/>
          <p:cNvSpPr txBox="1"/>
          <p:nvPr/>
        </p:nvSpPr>
        <p:spPr>
          <a:xfrm>
            <a:off x="7158750" y="4791450"/>
            <a:ext cx="4111800" cy="88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Recognition for major</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improvement</a:t>
            </a:r>
            <a:endParaRPr b="0"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pic>
        <p:nvPicPr>
          <p:cNvPr id="326" name="Google Shape;326;p18"/>
          <p:cNvPicPr preferRelativeResize="0"/>
          <p:nvPr/>
        </p:nvPicPr>
        <p:blipFill rotWithShape="1">
          <a:blip r:embed="rId6">
            <a:alphaModFix/>
          </a:blip>
          <a:srcRect b="22574" l="27487" r="32460" t="23262"/>
          <a:stretch/>
        </p:blipFill>
        <p:spPr>
          <a:xfrm>
            <a:off x="7586525" y="2088075"/>
            <a:ext cx="2999250" cy="27033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p19"/>
          <p:cNvSpPr txBox="1"/>
          <p:nvPr/>
        </p:nvSpPr>
        <p:spPr>
          <a:xfrm>
            <a:off x="339650" y="234875"/>
            <a:ext cx="6321000" cy="14673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FFFFFF"/>
                </a:solidFill>
                <a:latin typeface="Calibri"/>
                <a:ea typeface="Calibri"/>
                <a:cs typeface="Calibri"/>
                <a:sym typeface="Calibri"/>
              </a:rPr>
              <a:t>Learn a little more about our community!</a:t>
            </a:r>
            <a:endParaRPr b="0" i="0" sz="1100" u="none" cap="none" strike="noStrike">
              <a:solidFill>
                <a:srgbClr val="FFFFFF"/>
              </a:solidFill>
              <a:latin typeface="Arial"/>
              <a:ea typeface="Arial"/>
              <a:cs typeface="Arial"/>
              <a:sym typeface="Arial"/>
            </a:endParaRPr>
          </a:p>
        </p:txBody>
      </p:sp>
      <p:pic>
        <p:nvPicPr>
          <p:cNvPr descr="Learn more about the FAU Greek community. Go Owls, Go Greek!" id="332" name="Google Shape;332;p19" title="FAU Fraternity &amp; Sorority Life">
            <a:hlinkClick r:id="rId4"/>
          </p:cNvPr>
          <p:cNvPicPr preferRelativeResize="0"/>
          <p:nvPr/>
        </p:nvPicPr>
        <p:blipFill rotWithShape="1">
          <a:blip r:embed="rId5">
            <a:alphaModFix/>
          </a:blip>
          <a:srcRect b="0" l="0" r="0" t="0"/>
          <a:stretch/>
        </p:blipFill>
        <p:spPr>
          <a:xfrm>
            <a:off x="2954774" y="1619950"/>
            <a:ext cx="5361450" cy="4021075"/>
          </a:xfrm>
          <a:prstGeom prst="rect">
            <a:avLst/>
          </a:prstGeom>
          <a:noFill/>
          <a:ln>
            <a:noFill/>
          </a:ln>
        </p:spPr>
      </p:pic>
      <p:cxnSp>
        <p:nvCxnSpPr>
          <p:cNvPr id="333" name="Google Shape;333;p19"/>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pic>
        <p:nvPicPr>
          <p:cNvPr id="334" name="Google Shape;334;p19"/>
          <p:cNvPicPr preferRelativeResize="0"/>
          <p:nvPr/>
        </p:nvPicPr>
        <p:blipFill rotWithShape="1">
          <a:blip r:embed="rId6">
            <a:alphaModFix/>
          </a:blip>
          <a:srcRect b="0" l="0" r="0" t="0"/>
          <a:stretch/>
        </p:blipFill>
        <p:spPr>
          <a:xfrm rot="10087497">
            <a:off x="116479" y="1527781"/>
            <a:ext cx="2333063" cy="23330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2"/>
          <p:cNvSpPr txBox="1"/>
          <p:nvPr/>
        </p:nvSpPr>
        <p:spPr>
          <a:xfrm>
            <a:off x="234675" y="409500"/>
            <a:ext cx="7523400" cy="1472700"/>
          </a:xfrm>
          <a:prstGeom prst="rect">
            <a:avLst/>
          </a:prstGeom>
          <a:noFill/>
          <a:ln>
            <a:noFill/>
          </a:ln>
        </p:spPr>
        <p:txBody>
          <a:bodyPr anchorCtr="0" anchor="t" bIns="45700" lIns="91425" spcFirstLastPara="1" rIns="91425" wrap="square" tIns="45700">
            <a:noAutofit/>
          </a:bodyPr>
          <a:lstStyle/>
          <a:p>
            <a:pPr indent="-114300" lvl="0" marL="228600" marR="0" rtl="0" algn="l">
              <a:lnSpc>
                <a:spcPct val="90000"/>
              </a:lnSpc>
              <a:spcBef>
                <a:spcPts val="0"/>
              </a:spcBef>
              <a:spcAft>
                <a:spcPts val="0"/>
              </a:spcAft>
              <a:buClr>
                <a:srgbClr val="000000"/>
              </a:buClr>
              <a:buSzPts val="2900"/>
              <a:buFont typeface="Arial"/>
              <a:buNone/>
            </a:pPr>
            <a:r>
              <a:rPr b="1" i="0" lang="en-US" sz="2900" u="none" cap="none" strike="noStrike">
                <a:solidFill>
                  <a:srgbClr val="F2F2F2"/>
                </a:solidFill>
                <a:latin typeface="Calibri"/>
                <a:ea typeface="Calibri"/>
                <a:cs typeface="Calibri"/>
                <a:sym typeface="Calibri"/>
              </a:rPr>
              <a:t> Welcome to FAU! We’re glad you are interested in Greek Life. In this presentation, we will:</a:t>
            </a:r>
            <a:endParaRPr b="1" i="0" sz="2900" u="none" cap="none" strike="noStrike">
              <a:solidFill>
                <a:srgbClr val="F2F2F2"/>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400"/>
              <a:buFont typeface="Arial"/>
              <a:buNone/>
            </a:pPr>
            <a:r>
              <a:t/>
            </a:r>
            <a:endParaRPr b="0" i="0" sz="2400" u="none" cap="none" strike="noStrike">
              <a:solidFill>
                <a:srgbClr val="F2F2F2"/>
              </a:solidFill>
              <a:latin typeface="Calibri"/>
              <a:ea typeface="Calibri"/>
              <a:cs typeface="Calibri"/>
              <a:sym typeface="Calibri"/>
            </a:endParaRPr>
          </a:p>
        </p:txBody>
      </p:sp>
      <p:sp>
        <p:nvSpPr>
          <p:cNvPr id="167" name="Google Shape;167;p2"/>
          <p:cNvSpPr txBox="1"/>
          <p:nvPr/>
        </p:nvSpPr>
        <p:spPr>
          <a:xfrm>
            <a:off x="545675" y="1844375"/>
            <a:ext cx="8718300" cy="2555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F2F2F2"/>
              </a:buClr>
              <a:buSzPts val="2200"/>
              <a:buFont typeface="Calibri"/>
              <a:buChar char="→"/>
            </a:pPr>
            <a:r>
              <a:rPr b="0" i="0" lang="en-US" sz="2200" u="none" cap="none" strike="noStrike">
                <a:solidFill>
                  <a:srgbClr val="F2F2F2"/>
                </a:solidFill>
                <a:latin typeface="Calibri"/>
                <a:ea typeface="Calibri"/>
                <a:cs typeface="Calibri"/>
                <a:sym typeface="Calibri"/>
              </a:rPr>
              <a:t>Introduce the FSLife staff and FS Ambassadors</a:t>
            </a:r>
            <a:endParaRPr b="0" i="0" sz="2200" u="none" cap="none" strike="noStrike">
              <a:solidFill>
                <a:srgbClr val="F2F2F2"/>
              </a:solidFill>
              <a:latin typeface="Calibri"/>
              <a:ea typeface="Calibri"/>
              <a:cs typeface="Calibri"/>
              <a:sym typeface="Calibri"/>
            </a:endParaRPr>
          </a:p>
          <a:p>
            <a:pPr indent="-368300" lvl="0" marL="457200" marR="0" rtl="0" algn="l">
              <a:lnSpc>
                <a:spcPct val="100000"/>
              </a:lnSpc>
              <a:spcBef>
                <a:spcPts val="0"/>
              </a:spcBef>
              <a:spcAft>
                <a:spcPts val="0"/>
              </a:spcAft>
              <a:buClr>
                <a:srgbClr val="F2F2F2"/>
              </a:buClr>
              <a:buSzPts val="2200"/>
              <a:buFont typeface="Calibri"/>
              <a:buChar char="→"/>
            </a:pPr>
            <a:r>
              <a:rPr b="0" i="0" lang="en-US" sz="2200" u="none" cap="none" strike="noStrike">
                <a:solidFill>
                  <a:srgbClr val="F2F2F2"/>
                </a:solidFill>
                <a:latin typeface="Calibri"/>
                <a:ea typeface="Calibri"/>
                <a:cs typeface="Calibri"/>
                <a:sym typeface="Calibri"/>
              </a:rPr>
              <a:t>Review our four governing councils, the chapters in each and general eligibility criteria</a:t>
            </a:r>
            <a:endParaRPr b="0" i="0" sz="2200" u="none" cap="none" strike="noStrike">
              <a:solidFill>
                <a:srgbClr val="F2F2F2"/>
              </a:solidFill>
              <a:latin typeface="Calibri"/>
              <a:ea typeface="Calibri"/>
              <a:cs typeface="Calibri"/>
              <a:sym typeface="Calibri"/>
            </a:endParaRPr>
          </a:p>
          <a:p>
            <a:pPr indent="-368300" lvl="0" marL="457200" marR="0" rtl="0" algn="l">
              <a:lnSpc>
                <a:spcPct val="100000"/>
              </a:lnSpc>
              <a:spcBef>
                <a:spcPts val="0"/>
              </a:spcBef>
              <a:spcAft>
                <a:spcPts val="0"/>
              </a:spcAft>
              <a:buClr>
                <a:srgbClr val="F2F2F2"/>
              </a:buClr>
              <a:buSzPts val="2200"/>
              <a:buFont typeface="Calibri"/>
              <a:buChar char="→"/>
            </a:pPr>
            <a:r>
              <a:rPr b="0" i="0" lang="en-US" sz="2200" u="none" cap="none" strike="noStrike">
                <a:solidFill>
                  <a:srgbClr val="F2F2F2"/>
                </a:solidFill>
                <a:latin typeface="Calibri"/>
                <a:ea typeface="Calibri"/>
                <a:cs typeface="Calibri"/>
                <a:sym typeface="Calibri"/>
              </a:rPr>
              <a:t>Important information about hazing</a:t>
            </a:r>
            <a:endParaRPr b="0" i="0" sz="2200" u="none" cap="none" strike="noStrike">
              <a:solidFill>
                <a:srgbClr val="F2F2F2"/>
              </a:solidFill>
              <a:latin typeface="Calibri"/>
              <a:ea typeface="Calibri"/>
              <a:cs typeface="Calibri"/>
              <a:sym typeface="Calibri"/>
            </a:endParaRPr>
          </a:p>
          <a:p>
            <a:pPr indent="-368300" lvl="0" marL="457200" marR="0" rtl="0" algn="l">
              <a:lnSpc>
                <a:spcPct val="100000"/>
              </a:lnSpc>
              <a:spcBef>
                <a:spcPts val="0"/>
              </a:spcBef>
              <a:spcAft>
                <a:spcPts val="0"/>
              </a:spcAft>
              <a:buClr>
                <a:srgbClr val="F2F2F2"/>
              </a:buClr>
              <a:buSzPts val="2200"/>
              <a:buFont typeface="Calibri"/>
              <a:buChar char="→"/>
            </a:pPr>
            <a:r>
              <a:rPr b="0" i="0" lang="en-US" sz="2200" u="none" cap="none" strike="noStrike">
                <a:solidFill>
                  <a:srgbClr val="F2F2F2"/>
                </a:solidFill>
                <a:latin typeface="Calibri"/>
                <a:ea typeface="Calibri"/>
                <a:cs typeface="Calibri"/>
                <a:sym typeface="Calibri"/>
              </a:rPr>
              <a:t>What’s great about Greek Life, and how YOU can join a Greek organization</a:t>
            </a:r>
            <a:endParaRPr b="0" i="0" sz="2200" u="none" cap="none" strike="noStrike">
              <a:solidFill>
                <a:srgbClr val="F2F2F2"/>
              </a:solidFill>
              <a:latin typeface="Calibri"/>
              <a:ea typeface="Calibri"/>
              <a:cs typeface="Calibri"/>
              <a:sym typeface="Calibri"/>
            </a:endParaRPr>
          </a:p>
          <a:p>
            <a:pPr indent="-368300" lvl="0" marL="457200" marR="0" rtl="0" algn="l">
              <a:lnSpc>
                <a:spcPct val="100000"/>
              </a:lnSpc>
              <a:spcBef>
                <a:spcPts val="0"/>
              </a:spcBef>
              <a:spcAft>
                <a:spcPts val="0"/>
              </a:spcAft>
              <a:buClr>
                <a:srgbClr val="F2F2F2"/>
              </a:buClr>
              <a:buSzPts val="2200"/>
              <a:buFont typeface="Calibri"/>
              <a:buChar char="→"/>
            </a:pPr>
            <a:r>
              <a:rPr b="0" i="0" lang="en-US" sz="2200" u="none" cap="none" strike="noStrike">
                <a:solidFill>
                  <a:srgbClr val="F2F2F2"/>
                </a:solidFill>
                <a:latin typeface="Calibri"/>
                <a:ea typeface="Calibri"/>
                <a:cs typeface="Calibri"/>
                <a:sym typeface="Calibri"/>
              </a:rPr>
              <a:t>How to sign up for more information or contact our office</a:t>
            </a:r>
            <a:endParaRPr b="0" i="0" sz="2200" u="none" cap="none" strike="noStrike">
              <a:solidFill>
                <a:srgbClr val="F2F2F2"/>
              </a:solidFill>
              <a:latin typeface="Calibri"/>
              <a:ea typeface="Calibri"/>
              <a:cs typeface="Calibri"/>
              <a:sym typeface="Calibri"/>
            </a:endParaRPr>
          </a:p>
        </p:txBody>
      </p:sp>
      <p:sp>
        <p:nvSpPr>
          <p:cNvPr id="168" name="Google Shape;168;p2"/>
          <p:cNvSpPr txBox="1"/>
          <p:nvPr/>
        </p:nvSpPr>
        <p:spPr>
          <a:xfrm>
            <a:off x="545675" y="4695150"/>
            <a:ext cx="7114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2F2F2"/>
                </a:solidFill>
                <a:latin typeface="Calibri"/>
                <a:ea typeface="Calibri"/>
                <a:cs typeface="Calibri"/>
                <a:sym typeface="Calibri"/>
              </a:rPr>
              <a:t>Look forward to bonus content at the end, including a throwback Greek Life video!</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8" name="Shape 338"/>
        <p:cNvGrpSpPr/>
        <p:nvPr/>
      </p:nvGrpSpPr>
      <p:grpSpPr>
        <a:xfrm>
          <a:off x="0" y="0"/>
          <a:ext cx="0" cy="0"/>
          <a:chOff x="0" y="0"/>
          <a:chExt cx="0" cy="0"/>
        </a:xfrm>
      </p:grpSpPr>
      <p:sp>
        <p:nvSpPr>
          <p:cNvPr id="339" name="Google Shape;339;p20"/>
          <p:cNvSpPr txBox="1"/>
          <p:nvPr/>
        </p:nvSpPr>
        <p:spPr>
          <a:xfrm>
            <a:off x="339650" y="152650"/>
            <a:ext cx="6321000" cy="1467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4100"/>
              <a:buFont typeface="Arial"/>
              <a:buNone/>
            </a:pPr>
            <a:r>
              <a:rPr b="1" i="0" lang="en-US" sz="4100" u="none" cap="none" strike="noStrike">
                <a:solidFill>
                  <a:srgbClr val="FFFFFF"/>
                </a:solidFill>
                <a:latin typeface="Calibri"/>
                <a:ea typeface="Calibri"/>
                <a:cs typeface="Calibri"/>
                <a:sym typeface="Calibri"/>
              </a:rPr>
              <a:t>How </a:t>
            </a:r>
            <a:r>
              <a:rPr b="1" i="0" lang="en-US" sz="4100" u="sng" cap="none" strike="noStrike">
                <a:solidFill>
                  <a:srgbClr val="FFFFFF"/>
                </a:solidFill>
                <a:latin typeface="Calibri"/>
                <a:ea typeface="Calibri"/>
                <a:cs typeface="Calibri"/>
                <a:sym typeface="Calibri"/>
              </a:rPr>
              <a:t>YOU</a:t>
            </a:r>
            <a:r>
              <a:rPr b="1" i="0" lang="en-US" sz="4100" u="none" cap="none" strike="noStrike">
                <a:solidFill>
                  <a:srgbClr val="FFFFFF"/>
                </a:solidFill>
                <a:latin typeface="Calibri"/>
                <a:ea typeface="Calibri"/>
                <a:cs typeface="Calibri"/>
                <a:sym typeface="Calibri"/>
              </a:rPr>
              <a:t> can join a Greek organization</a:t>
            </a:r>
            <a:endParaRPr b="1" i="0" sz="41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t/>
            </a:r>
            <a:endParaRPr b="1" i="0" sz="4100" u="none" cap="none" strike="noStrike">
              <a:solidFill>
                <a:srgbClr val="FFFFFF"/>
              </a:solidFill>
              <a:latin typeface="Calibri"/>
              <a:ea typeface="Calibri"/>
              <a:cs typeface="Calibri"/>
              <a:sym typeface="Calibri"/>
            </a:endParaRPr>
          </a:p>
        </p:txBody>
      </p:sp>
      <p:cxnSp>
        <p:nvCxnSpPr>
          <p:cNvPr id="340" name="Google Shape;340;p20"/>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sp>
        <p:nvSpPr>
          <p:cNvPr id="341" name="Google Shape;341;p20"/>
          <p:cNvSpPr txBox="1"/>
          <p:nvPr/>
        </p:nvSpPr>
        <p:spPr>
          <a:xfrm>
            <a:off x="339650" y="1687075"/>
            <a:ext cx="8130000" cy="3263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FFFFFF"/>
              </a:buClr>
              <a:buSzPts val="2200"/>
              <a:buFont typeface="Arial"/>
              <a:buChar char="→"/>
            </a:pPr>
            <a:r>
              <a:rPr b="0" i="0" lang="en-US" sz="2500" u="none" cap="none" strike="noStrike">
                <a:solidFill>
                  <a:srgbClr val="FFFFFF"/>
                </a:solidFill>
                <a:latin typeface="Calibri"/>
                <a:ea typeface="Calibri"/>
                <a:cs typeface="Calibri"/>
                <a:sym typeface="Calibri"/>
              </a:rPr>
              <a:t>Fill out our </a:t>
            </a:r>
            <a:r>
              <a:rPr b="1" i="0" lang="en-US" sz="2500" u="sng" cap="none" strike="noStrike">
                <a:solidFill>
                  <a:srgbClr val="49C1FF"/>
                </a:solidFill>
                <a:latin typeface="Calibri"/>
                <a:ea typeface="Calibri"/>
                <a:cs typeface="Calibri"/>
                <a:sym typeface="Calibri"/>
                <a:hlinkClick r:id="rId4">
                  <a:extLst>
                    <a:ext uri="{A12FA001-AC4F-418D-AE19-62706E023703}">
                      <ahyp:hlinkClr val="tx"/>
                    </a:ext>
                  </a:extLst>
                </a:hlinkClick>
              </a:rPr>
              <a:t>Interest Form</a:t>
            </a:r>
            <a:r>
              <a:rPr b="0" i="0" lang="en-US" sz="2500" u="none" cap="none" strike="noStrike">
                <a:solidFill>
                  <a:srgbClr val="FFFFFF"/>
                </a:solidFill>
                <a:latin typeface="Calibri"/>
                <a:ea typeface="Calibri"/>
                <a:cs typeface="Calibri"/>
                <a:sym typeface="Calibri"/>
              </a:rPr>
              <a:t> to stay updated on upcoming opportunities to meet members of the FAU Greek Community</a:t>
            </a:r>
            <a:endParaRPr b="0" i="0" sz="2500" u="none" cap="none" strike="noStrike">
              <a:solidFill>
                <a:srgbClr val="FFFFFF"/>
              </a:solidFill>
              <a:latin typeface="Calibri"/>
              <a:ea typeface="Calibri"/>
              <a:cs typeface="Calibri"/>
              <a:sym typeface="Calibri"/>
            </a:endParaRPr>
          </a:p>
          <a:p>
            <a:pPr indent="-387350" lvl="1" marL="914400" marR="0" rtl="0" algn="l">
              <a:lnSpc>
                <a:spcPct val="100000"/>
              </a:lnSpc>
              <a:spcBef>
                <a:spcPts val="0"/>
              </a:spcBef>
              <a:spcAft>
                <a:spcPts val="0"/>
              </a:spcAft>
              <a:buClr>
                <a:srgbClr val="FFFFFF"/>
              </a:buClr>
              <a:buSzPts val="2500"/>
              <a:buFont typeface="Calibri"/>
              <a:buChar char="○"/>
            </a:pPr>
            <a:r>
              <a:rPr b="0" i="0" lang="en-US" sz="2500" u="none" cap="none" strike="noStrike">
                <a:solidFill>
                  <a:srgbClr val="FFFFFF"/>
                </a:solidFill>
                <a:latin typeface="Calibri"/>
                <a:ea typeface="Calibri"/>
                <a:cs typeface="Calibri"/>
                <a:sym typeface="Calibri"/>
              </a:rPr>
              <a:t>Make sure to input your email correctly!</a:t>
            </a:r>
            <a:endParaRPr b="0" i="0" sz="2500" u="none" cap="none" strike="noStrike">
              <a:solidFill>
                <a:srgbClr val="FFFFFF"/>
              </a:solidFill>
              <a:latin typeface="Calibri"/>
              <a:ea typeface="Calibri"/>
              <a:cs typeface="Calibri"/>
              <a:sym typeface="Calibri"/>
            </a:endParaRPr>
          </a:p>
          <a:p>
            <a:pPr indent="-387350" lvl="0" marL="457200" marR="0" rtl="0" algn="l">
              <a:lnSpc>
                <a:spcPct val="100000"/>
              </a:lnSpc>
              <a:spcBef>
                <a:spcPts val="0"/>
              </a:spcBef>
              <a:spcAft>
                <a:spcPts val="0"/>
              </a:spcAft>
              <a:buClr>
                <a:srgbClr val="FFFFFF"/>
              </a:buClr>
              <a:buSzPts val="2500"/>
              <a:buFont typeface="Arial"/>
              <a:buChar char="→"/>
            </a:pPr>
            <a:r>
              <a:rPr b="0" i="0" lang="en-US" sz="2500" u="none" cap="none" strike="noStrike">
                <a:solidFill>
                  <a:srgbClr val="FFFFFF"/>
                </a:solidFill>
                <a:latin typeface="Calibri"/>
                <a:ea typeface="Calibri"/>
                <a:cs typeface="Calibri"/>
                <a:sym typeface="Calibri"/>
              </a:rPr>
              <a:t>Attend our </a:t>
            </a:r>
            <a:r>
              <a:rPr b="1" i="0" lang="en-US" sz="2500" u="none" cap="none" strike="noStrike">
                <a:solidFill>
                  <a:srgbClr val="49C1FF"/>
                </a:solidFill>
                <a:latin typeface="Calibri"/>
                <a:ea typeface="Calibri"/>
                <a:cs typeface="Calibri"/>
                <a:sym typeface="Calibri"/>
              </a:rPr>
              <a:t>events</a:t>
            </a:r>
            <a:r>
              <a:rPr b="0" i="0" lang="en-US" sz="2500" u="none" cap="none" strike="noStrike">
                <a:solidFill>
                  <a:srgbClr val="FFFFFF"/>
                </a:solidFill>
                <a:latin typeface="Calibri"/>
                <a:ea typeface="Calibri"/>
                <a:cs typeface="Calibri"/>
                <a:sym typeface="Calibri"/>
              </a:rPr>
              <a:t>:</a:t>
            </a:r>
            <a:endParaRPr b="0" i="0" sz="2500" u="none" cap="none" strike="noStrike">
              <a:solidFill>
                <a:srgbClr val="FFFFFF"/>
              </a:solidFill>
              <a:latin typeface="Calibri"/>
              <a:ea typeface="Calibri"/>
              <a:cs typeface="Calibri"/>
              <a:sym typeface="Calibri"/>
            </a:endParaRPr>
          </a:p>
          <a:p>
            <a:pPr indent="-387350" lvl="1" marL="914400" marR="0" rtl="0" algn="l">
              <a:lnSpc>
                <a:spcPct val="100000"/>
              </a:lnSpc>
              <a:spcBef>
                <a:spcPts val="0"/>
              </a:spcBef>
              <a:spcAft>
                <a:spcPts val="0"/>
              </a:spcAft>
              <a:buClr>
                <a:srgbClr val="FFFFFF"/>
              </a:buClr>
              <a:buSzPts val="2500"/>
              <a:buFont typeface="Calibri"/>
              <a:buChar char="○"/>
            </a:pPr>
            <a:r>
              <a:rPr lang="en-US" sz="2500">
                <a:solidFill>
                  <a:srgbClr val="FFFFFF"/>
                </a:solidFill>
                <a:latin typeface="Calibri"/>
                <a:ea typeface="Calibri"/>
                <a:cs typeface="Calibri"/>
                <a:sym typeface="Calibri"/>
              </a:rPr>
              <a:t>See following slides</a:t>
            </a:r>
            <a:r>
              <a:rPr b="0" i="0" lang="en-US" sz="2500" u="none" cap="none" strike="noStrike">
                <a:solidFill>
                  <a:srgbClr val="FFFFFF"/>
                </a:solidFill>
                <a:latin typeface="Calibri"/>
                <a:ea typeface="Calibri"/>
                <a:cs typeface="Calibri"/>
                <a:sym typeface="Calibri"/>
              </a:rPr>
              <a:t> </a:t>
            </a:r>
            <a:endParaRPr b="0" i="0" sz="2500" u="none" cap="none" strike="noStrike">
              <a:solidFill>
                <a:srgbClr val="FFFFFF"/>
              </a:solidFill>
              <a:latin typeface="Calibri"/>
              <a:ea typeface="Calibri"/>
              <a:cs typeface="Calibri"/>
              <a:sym typeface="Calibri"/>
            </a:endParaRPr>
          </a:p>
          <a:p>
            <a:pPr indent="-387350" lvl="0" marL="457200" marR="0" rtl="0" algn="l">
              <a:lnSpc>
                <a:spcPct val="100000"/>
              </a:lnSpc>
              <a:spcBef>
                <a:spcPts val="0"/>
              </a:spcBef>
              <a:spcAft>
                <a:spcPts val="0"/>
              </a:spcAft>
              <a:buClr>
                <a:srgbClr val="FFFFFF"/>
              </a:buClr>
              <a:buSzPts val="2500"/>
              <a:buFont typeface="Arial"/>
              <a:buChar char="→"/>
            </a:pPr>
            <a:r>
              <a:rPr b="0" i="0" lang="en-US" sz="2500" u="none" cap="none" strike="noStrike">
                <a:solidFill>
                  <a:srgbClr val="FFFFFF"/>
                </a:solidFill>
                <a:latin typeface="Calibri"/>
                <a:ea typeface="Calibri"/>
                <a:cs typeface="Calibri"/>
                <a:sym typeface="Calibri"/>
              </a:rPr>
              <a:t>Follow us on </a:t>
            </a:r>
            <a:r>
              <a:rPr b="1" i="0" lang="en-US" sz="2500" u="none" cap="none" strike="noStrike">
                <a:solidFill>
                  <a:srgbClr val="49C1FF"/>
                </a:solidFill>
                <a:latin typeface="Calibri"/>
                <a:ea typeface="Calibri"/>
                <a:cs typeface="Calibri"/>
                <a:sym typeface="Calibri"/>
              </a:rPr>
              <a:t>social media</a:t>
            </a:r>
            <a:r>
              <a:rPr b="0" i="0" lang="en-US" sz="2500" u="none" cap="none" strike="noStrike">
                <a:solidFill>
                  <a:schemeClr val="lt1"/>
                </a:solidFill>
                <a:latin typeface="Calibri"/>
                <a:ea typeface="Calibri"/>
                <a:cs typeface="Calibri"/>
                <a:sym typeface="Calibri"/>
              </a:rPr>
              <a:t>:</a:t>
            </a:r>
            <a:endParaRPr b="1" i="0" sz="2500" u="none" cap="none" strike="noStrike">
              <a:solidFill>
                <a:srgbClr val="49C1FF"/>
              </a:solidFill>
              <a:latin typeface="Calibri"/>
              <a:ea typeface="Calibri"/>
              <a:cs typeface="Calibri"/>
              <a:sym typeface="Calibri"/>
            </a:endParaRPr>
          </a:p>
          <a:p>
            <a:pPr indent="-387350" lvl="1" marL="914400" marR="0" rtl="0" algn="l">
              <a:lnSpc>
                <a:spcPct val="100000"/>
              </a:lnSpc>
              <a:spcBef>
                <a:spcPts val="0"/>
              </a:spcBef>
              <a:spcAft>
                <a:spcPts val="0"/>
              </a:spcAft>
              <a:buClr>
                <a:srgbClr val="FFFFFF"/>
              </a:buClr>
              <a:buSzPts val="2500"/>
              <a:buFont typeface="Calibri"/>
              <a:buChar char="○"/>
            </a:pPr>
            <a:r>
              <a:rPr b="1" i="0" lang="en-US" sz="2500" u="none" cap="none" strike="noStrike">
                <a:solidFill>
                  <a:srgbClr val="FFFFFF"/>
                </a:solidFill>
                <a:latin typeface="Calibri"/>
                <a:ea typeface="Calibri"/>
                <a:cs typeface="Calibri"/>
                <a:sym typeface="Calibri"/>
              </a:rPr>
              <a:t>@FAUFSLife </a:t>
            </a:r>
            <a:endParaRPr b="1" i="0" sz="2500" u="none" cap="none" strike="noStrike">
              <a:solidFill>
                <a:srgbClr val="FFFFFF"/>
              </a:solidFill>
              <a:latin typeface="Calibri"/>
              <a:ea typeface="Calibri"/>
              <a:cs typeface="Calibri"/>
              <a:sym typeface="Calibri"/>
            </a:endParaRPr>
          </a:p>
        </p:txBody>
      </p:sp>
      <p:pic>
        <p:nvPicPr>
          <p:cNvPr id="342" name="Google Shape;342;p20"/>
          <p:cNvPicPr preferRelativeResize="0"/>
          <p:nvPr/>
        </p:nvPicPr>
        <p:blipFill rotWithShape="1">
          <a:blip r:embed="rId5">
            <a:alphaModFix/>
          </a:blip>
          <a:srcRect b="0" l="0" r="0" t="0"/>
          <a:stretch/>
        </p:blipFill>
        <p:spPr>
          <a:xfrm>
            <a:off x="8622050" y="2000250"/>
            <a:ext cx="2857500" cy="2857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p21"/>
          <p:cNvSpPr txBox="1"/>
          <p:nvPr/>
        </p:nvSpPr>
        <p:spPr>
          <a:xfrm>
            <a:off x="339650" y="364350"/>
            <a:ext cx="7231500" cy="1467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Dates to Know: FSLife Events</a:t>
            </a:r>
            <a:endParaRPr b="1" i="0" sz="44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t/>
            </a:r>
            <a:endParaRPr b="1" i="0" sz="4100" u="none" cap="none" strike="noStrike">
              <a:solidFill>
                <a:srgbClr val="FFFFFF"/>
              </a:solidFill>
              <a:latin typeface="Calibri"/>
              <a:ea typeface="Calibri"/>
              <a:cs typeface="Calibri"/>
              <a:sym typeface="Calibri"/>
            </a:endParaRPr>
          </a:p>
        </p:txBody>
      </p:sp>
      <p:sp>
        <p:nvSpPr>
          <p:cNvPr id="348" name="Google Shape;348;p21"/>
          <p:cNvSpPr txBox="1"/>
          <p:nvPr/>
        </p:nvSpPr>
        <p:spPr>
          <a:xfrm>
            <a:off x="230325" y="1555525"/>
            <a:ext cx="7340700" cy="14316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rgbClr val="FFFFFF"/>
              </a:buClr>
              <a:buSzPts val="2400"/>
              <a:buFont typeface="Arial"/>
              <a:buChar char="→"/>
            </a:pPr>
            <a:r>
              <a:rPr b="0" i="0" lang="en-US" sz="2700" u="none" cap="none" strike="noStrike">
                <a:solidFill>
                  <a:srgbClr val="FFFFFF"/>
                </a:solidFill>
                <a:latin typeface="Calibri"/>
                <a:ea typeface="Calibri"/>
                <a:cs typeface="Calibri"/>
                <a:sym typeface="Calibri"/>
              </a:rPr>
              <a:t>Fraternity &amp; Sorority Life Fall 2021 Weeks of Welcome event: </a:t>
            </a:r>
            <a:r>
              <a:rPr b="1" i="0" lang="en-US" sz="2700" u="none" cap="none" strike="noStrike">
                <a:solidFill>
                  <a:srgbClr val="FFFFFF"/>
                </a:solidFill>
                <a:latin typeface="Calibri"/>
                <a:ea typeface="Calibri"/>
                <a:cs typeface="Calibri"/>
                <a:sym typeface="Calibri"/>
              </a:rPr>
              <a:t>Meet the Greeks</a:t>
            </a:r>
            <a:endParaRPr b="1" i="0" sz="2700" u="none" cap="none" strike="noStrike">
              <a:solidFill>
                <a:srgbClr val="FFFFFF"/>
              </a:solidFill>
              <a:latin typeface="Calibri"/>
              <a:ea typeface="Calibri"/>
              <a:cs typeface="Calibri"/>
              <a:sym typeface="Calibri"/>
            </a:endParaRPr>
          </a:p>
          <a:p>
            <a:pPr indent="-400050" lvl="1" marL="914400" marR="0" rtl="0" algn="l">
              <a:lnSpc>
                <a:spcPct val="100000"/>
              </a:lnSpc>
              <a:spcBef>
                <a:spcPts val="0"/>
              </a:spcBef>
              <a:spcAft>
                <a:spcPts val="0"/>
              </a:spcAft>
              <a:buClr>
                <a:srgbClr val="FFFFFF"/>
              </a:buClr>
              <a:buSzPts val="2700"/>
              <a:buFont typeface="Calibri"/>
              <a:buChar char="○"/>
            </a:pPr>
            <a:r>
              <a:rPr b="0" i="0" lang="en-US" sz="2700" u="none" cap="none" strike="noStrike">
                <a:solidFill>
                  <a:srgbClr val="FFFFFF"/>
                </a:solidFill>
                <a:latin typeface="Calibri"/>
                <a:ea typeface="Calibri"/>
                <a:cs typeface="Calibri"/>
                <a:sym typeface="Calibri"/>
              </a:rPr>
              <a:t>Tuesday, August 24th</a:t>
            </a:r>
            <a:endParaRPr b="0" i="0" sz="2700" u="none" cap="none" strike="noStrike">
              <a:solidFill>
                <a:srgbClr val="FFFFFF"/>
              </a:solidFill>
              <a:latin typeface="Calibri"/>
              <a:ea typeface="Calibri"/>
              <a:cs typeface="Calibri"/>
              <a:sym typeface="Calibri"/>
            </a:endParaRPr>
          </a:p>
        </p:txBody>
      </p:sp>
      <p:cxnSp>
        <p:nvCxnSpPr>
          <p:cNvPr id="349" name="Google Shape;349;p21"/>
          <p:cNvCxnSpPr/>
          <p:nvPr/>
        </p:nvCxnSpPr>
        <p:spPr>
          <a:xfrm>
            <a:off x="230325" y="429250"/>
            <a:ext cx="0" cy="733500"/>
          </a:xfrm>
          <a:prstGeom prst="straightConnector1">
            <a:avLst/>
          </a:prstGeom>
          <a:noFill/>
          <a:ln cap="flat" cmpd="sng" w="76200">
            <a:solidFill>
              <a:srgbClr val="FFFFFF"/>
            </a:solidFill>
            <a:prstDash val="solid"/>
            <a:round/>
            <a:headEnd len="sm" w="sm" type="none"/>
            <a:tailEnd len="sm" w="sm" type="none"/>
          </a:ln>
        </p:spPr>
      </p:cxnSp>
      <p:pic>
        <p:nvPicPr>
          <p:cNvPr id="350" name="Google Shape;350;p21"/>
          <p:cNvPicPr preferRelativeResize="0"/>
          <p:nvPr/>
        </p:nvPicPr>
        <p:blipFill>
          <a:blip r:embed="rId4">
            <a:alphaModFix/>
          </a:blip>
          <a:stretch>
            <a:fillRect/>
          </a:stretch>
        </p:blipFill>
        <p:spPr>
          <a:xfrm>
            <a:off x="1578013" y="3034175"/>
            <a:ext cx="4754766" cy="35660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
        <p:nvSpPr>
          <p:cNvPr id="355" name="Google Shape;355;p22"/>
          <p:cNvSpPr txBox="1"/>
          <p:nvPr/>
        </p:nvSpPr>
        <p:spPr>
          <a:xfrm>
            <a:off x="339650" y="364350"/>
            <a:ext cx="9338700" cy="1467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Dates to Know: NPHC &amp; UGC Events</a:t>
            </a:r>
            <a:endParaRPr b="1" i="0" sz="44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t/>
            </a:r>
            <a:endParaRPr b="1" i="0" sz="4100" u="none" cap="none" strike="noStrike">
              <a:solidFill>
                <a:srgbClr val="FFFFFF"/>
              </a:solidFill>
              <a:latin typeface="Calibri"/>
              <a:ea typeface="Calibri"/>
              <a:cs typeface="Calibri"/>
              <a:sym typeface="Calibri"/>
            </a:endParaRPr>
          </a:p>
        </p:txBody>
      </p:sp>
      <p:sp>
        <p:nvSpPr>
          <p:cNvPr id="356" name="Google Shape;356;p22"/>
          <p:cNvSpPr txBox="1"/>
          <p:nvPr/>
        </p:nvSpPr>
        <p:spPr>
          <a:xfrm>
            <a:off x="230325" y="1555525"/>
            <a:ext cx="7671000" cy="3755700"/>
          </a:xfrm>
          <a:prstGeom prst="rect">
            <a:avLst/>
          </a:prstGeom>
          <a:noFill/>
          <a:ln>
            <a:noFill/>
          </a:ln>
        </p:spPr>
        <p:txBody>
          <a:bodyPr anchorCtr="0" anchor="t" bIns="91425" lIns="91425" spcFirstLastPara="1" rIns="91425" wrap="square" tIns="91425">
            <a:spAutoFit/>
          </a:bodyPr>
          <a:lstStyle/>
          <a:p>
            <a:pPr indent="-393700" lvl="0" marL="4572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NPHC Sorority Recruitment Night</a:t>
            </a:r>
            <a:endParaRPr b="0" i="0" sz="2900" u="none" cap="none" strike="noStrike">
              <a:solidFill>
                <a:srgbClr val="FFFFFF"/>
              </a:solidFill>
              <a:latin typeface="Calibri"/>
              <a:ea typeface="Calibri"/>
              <a:cs typeface="Calibri"/>
              <a:sym typeface="Calibri"/>
            </a:endParaRPr>
          </a:p>
          <a:p>
            <a:pPr indent="-393700" lvl="1" marL="9144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Tuesday, August 31st, 6pm (virtual)</a:t>
            </a:r>
            <a:endParaRPr b="0" i="0" sz="2900" u="none" cap="none" strike="noStrike">
              <a:solidFill>
                <a:srgbClr val="FFFFFF"/>
              </a:solidFill>
              <a:latin typeface="Calibri"/>
              <a:ea typeface="Calibri"/>
              <a:cs typeface="Calibri"/>
              <a:sym typeface="Calibri"/>
            </a:endParaRPr>
          </a:p>
          <a:p>
            <a:pPr indent="-393700" lvl="0" marL="4572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NPHC Fraternity Recruitment Night</a:t>
            </a:r>
            <a:endParaRPr b="0" i="0" sz="2900" u="none" cap="none" strike="noStrike">
              <a:solidFill>
                <a:srgbClr val="FFFFFF"/>
              </a:solidFill>
              <a:latin typeface="Calibri"/>
              <a:ea typeface="Calibri"/>
              <a:cs typeface="Calibri"/>
              <a:sym typeface="Calibri"/>
            </a:endParaRPr>
          </a:p>
          <a:p>
            <a:pPr indent="-393700" lvl="1" marL="9144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Wednesday, September 8th, 7pm (virtual)</a:t>
            </a:r>
            <a:endParaRPr sz="2900">
              <a:solidFill>
                <a:srgbClr val="FFFFFF"/>
              </a:solidFill>
              <a:latin typeface="Calibri"/>
              <a:ea typeface="Calibri"/>
              <a:cs typeface="Calibri"/>
              <a:sym typeface="Calibri"/>
            </a:endParaRPr>
          </a:p>
          <a:p>
            <a:pPr indent="-393700" lvl="0" marL="457200" marR="0" rtl="0" algn="l">
              <a:lnSpc>
                <a:spcPct val="100000"/>
              </a:lnSpc>
              <a:spcBef>
                <a:spcPts val="0"/>
              </a:spcBef>
              <a:spcAft>
                <a:spcPts val="0"/>
              </a:spcAft>
              <a:buClr>
                <a:srgbClr val="FFFFFF"/>
              </a:buClr>
              <a:buSzPts val="2600"/>
              <a:buFont typeface="Arial"/>
              <a:buChar char="→"/>
            </a:pPr>
            <a:r>
              <a:rPr lang="en-US" sz="2900">
                <a:solidFill>
                  <a:srgbClr val="FFFFFF"/>
                </a:solidFill>
                <a:latin typeface="Calibri"/>
                <a:ea typeface="Calibri"/>
                <a:cs typeface="Calibri"/>
                <a:sym typeface="Calibri"/>
              </a:rPr>
              <a:t>NPHC Greeks Take Over the Caf (in-person)</a:t>
            </a:r>
            <a:endParaRPr sz="2900">
              <a:solidFill>
                <a:srgbClr val="FFFFFF"/>
              </a:solidFill>
              <a:latin typeface="Calibri"/>
              <a:ea typeface="Calibri"/>
              <a:cs typeface="Calibri"/>
              <a:sym typeface="Calibri"/>
            </a:endParaRPr>
          </a:p>
          <a:p>
            <a:pPr indent="-412750" lvl="1" marL="914400" marR="0" rtl="0" algn="l">
              <a:lnSpc>
                <a:spcPct val="100000"/>
              </a:lnSpc>
              <a:spcBef>
                <a:spcPts val="0"/>
              </a:spcBef>
              <a:spcAft>
                <a:spcPts val="0"/>
              </a:spcAft>
              <a:buClr>
                <a:srgbClr val="FFFFFF"/>
              </a:buClr>
              <a:buSzPts val="2900"/>
              <a:buFont typeface="Calibri"/>
              <a:buChar char="○"/>
            </a:pPr>
            <a:r>
              <a:rPr lang="en-US" sz="2900">
                <a:solidFill>
                  <a:srgbClr val="FFFFFF"/>
                </a:solidFill>
                <a:latin typeface="Calibri"/>
                <a:ea typeface="Calibri"/>
                <a:cs typeface="Calibri"/>
                <a:sym typeface="Calibri"/>
              </a:rPr>
              <a:t>Date/Time TBD</a:t>
            </a:r>
            <a:endParaRPr sz="2900">
              <a:solidFill>
                <a:srgbClr val="FFFFFF"/>
              </a:solidFill>
              <a:latin typeface="Calibri"/>
              <a:ea typeface="Calibri"/>
              <a:cs typeface="Calibri"/>
              <a:sym typeface="Calibri"/>
            </a:endParaRPr>
          </a:p>
          <a:p>
            <a:pPr indent="-393700" lvl="0" marL="4572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UGC Recruitment Night</a:t>
            </a:r>
            <a:endParaRPr b="0" i="0" sz="2900" u="none" cap="none" strike="noStrike">
              <a:solidFill>
                <a:srgbClr val="FFFFFF"/>
              </a:solidFill>
              <a:latin typeface="Calibri"/>
              <a:ea typeface="Calibri"/>
              <a:cs typeface="Calibri"/>
              <a:sym typeface="Calibri"/>
            </a:endParaRPr>
          </a:p>
          <a:p>
            <a:pPr indent="-412750" lvl="1" marL="914400" marR="0" rtl="0" algn="l">
              <a:lnSpc>
                <a:spcPct val="100000"/>
              </a:lnSpc>
              <a:spcBef>
                <a:spcPts val="0"/>
              </a:spcBef>
              <a:spcAft>
                <a:spcPts val="0"/>
              </a:spcAft>
              <a:buClr>
                <a:srgbClr val="FFFFFF"/>
              </a:buClr>
              <a:buSzPts val="2900"/>
              <a:buFont typeface="Calibri"/>
              <a:buChar char="○"/>
            </a:pPr>
            <a:r>
              <a:rPr b="0" i="0" lang="en-US" sz="2900" u="none" cap="none" strike="noStrike">
                <a:solidFill>
                  <a:srgbClr val="FFFFFF"/>
                </a:solidFill>
                <a:latin typeface="Calibri"/>
                <a:ea typeface="Calibri"/>
                <a:cs typeface="Calibri"/>
                <a:sym typeface="Calibri"/>
              </a:rPr>
              <a:t>Wednesday, September 15th, 7pm (virtual)</a:t>
            </a:r>
            <a:endParaRPr b="0" i="0" sz="3000" u="none" cap="none" strike="noStrike">
              <a:solidFill>
                <a:srgbClr val="FFFFFF"/>
              </a:solidFill>
              <a:latin typeface="Calibri"/>
              <a:ea typeface="Calibri"/>
              <a:cs typeface="Calibri"/>
              <a:sym typeface="Calibri"/>
            </a:endParaRPr>
          </a:p>
        </p:txBody>
      </p:sp>
      <p:cxnSp>
        <p:nvCxnSpPr>
          <p:cNvPr id="357" name="Google Shape;357;p22"/>
          <p:cNvCxnSpPr/>
          <p:nvPr/>
        </p:nvCxnSpPr>
        <p:spPr>
          <a:xfrm>
            <a:off x="230325" y="429250"/>
            <a:ext cx="0" cy="733500"/>
          </a:xfrm>
          <a:prstGeom prst="straightConnector1">
            <a:avLst/>
          </a:prstGeom>
          <a:noFill/>
          <a:ln cap="flat" cmpd="sng" w="76200">
            <a:solidFill>
              <a:srgbClr val="FFFFFF"/>
            </a:solidFill>
            <a:prstDash val="solid"/>
            <a:round/>
            <a:headEnd len="sm" w="sm" type="none"/>
            <a:tailEnd len="sm" w="sm" type="none"/>
          </a:ln>
        </p:spPr>
      </p:cxnSp>
      <p:pic>
        <p:nvPicPr>
          <p:cNvPr id="358" name="Google Shape;358;p22"/>
          <p:cNvPicPr preferRelativeResize="0"/>
          <p:nvPr/>
        </p:nvPicPr>
        <p:blipFill rotWithShape="1">
          <a:blip r:embed="rId4">
            <a:alphaModFix/>
          </a:blip>
          <a:srcRect b="0" l="32335" r="32853" t="7475"/>
          <a:stretch/>
        </p:blipFill>
        <p:spPr>
          <a:xfrm>
            <a:off x="8716350" y="1722138"/>
            <a:ext cx="2146375" cy="31947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p23"/>
          <p:cNvSpPr txBox="1"/>
          <p:nvPr/>
        </p:nvSpPr>
        <p:spPr>
          <a:xfrm>
            <a:off x="339650" y="364350"/>
            <a:ext cx="8376600" cy="1467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Dates to Know: CPA &amp; IFC Events</a:t>
            </a:r>
            <a:endParaRPr b="1" i="0" sz="44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t/>
            </a:r>
            <a:endParaRPr b="1" i="0" sz="4100" u="none" cap="none" strike="noStrike">
              <a:solidFill>
                <a:srgbClr val="FFFFFF"/>
              </a:solidFill>
              <a:latin typeface="Calibri"/>
              <a:ea typeface="Calibri"/>
              <a:cs typeface="Calibri"/>
              <a:sym typeface="Calibri"/>
            </a:endParaRPr>
          </a:p>
        </p:txBody>
      </p:sp>
      <p:sp>
        <p:nvSpPr>
          <p:cNvPr id="364" name="Google Shape;364;p23"/>
          <p:cNvSpPr txBox="1"/>
          <p:nvPr/>
        </p:nvSpPr>
        <p:spPr>
          <a:xfrm>
            <a:off x="230325" y="1506175"/>
            <a:ext cx="8804400" cy="3755700"/>
          </a:xfrm>
          <a:prstGeom prst="rect">
            <a:avLst/>
          </a:prstGeom>
          <a:noFill/>
          <a:ln>
            <a:noFill/>
          </a:ln>
        </p:spPr>
        <p:txBody>
          <a:bodyPr anchorCtr="0" anchor="t" bIns="91425" lIns="91425" spcFirstLastPara="1" rIns="91425" wrap="square" tIns="91425">
            <a:spAutoFit/>
          </a:bodyPr>
          <a:lstStyle/>
          <a:p>
            <a:pPr indent="-393700" lvl="0" marL="4572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CPA Panhellenic (Sorority) Primary Recruitment</a:t>
            </a:r>
            <a:endParaRPr b="0" i="0" sz="2900" u="none" cap="none" strike="noStrike">
              <a:solidFill>
                <a:srgbClr val="FFFFFF"/>
              </a:solidFill>
              <a:latin typeface="Calibri"/>
              <a:ea typeface="Calibri"/>
              <a:cs typeface="Calibri"/>
              <a:sym typeface="Calibri"/>
            </a:endParaRPr>
          </a:p>
          <a:p>
            <a:pPr indent="-393700" lvl="1" marL="9144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August 27th - September </a:t>
            </a:r>
            <a:r>
              <a:rPr lang="en-US" sz="2900">
                <a:solidFill>
                  <a:srgbClr val="FFFFFF"/>
                </a:solidFill>
                <a:latin typeface="Calibri"/>
                <a:ea typeface="Calibri"/>
                <a:cs typeface="Calibri"/>
                <a:sym typeface="Calibri"/>
              </a:rPr>
              <a:t>5</a:t>
            </a:r>
            <a:r>
              <a:rPr b="0" i="0" lang="en-US" sz="2900" u="none" cap="none" strike="noStrike">
                <a:solidFill>
                  <a:srgbClr val="FFFFFF"/>
                </a:solidFill>
                <a:latin typeface="Calibri"/>
                <a:ea typeface="Calibri"/>
                <a:cs typeface="Calibri"/>
                <a:sym typeface="Calibri"/>
              </a:rPr>
              <a:t>th, 2021</a:t>
            </a:r>
            <a:endParaRPr b="0" i="0" sz="2900" u="none" cap="none" strike="noStrike">
              <a:solidFill>
                <a:srgbClr val="FFFFFF"/>
              </a:solidFill>
              <a:latin typeface="Calibri"/>
              <a:ea typeface="Calibri"/>
              <a:cs typeface="Calibri"/>
              <a:sym typeface="Calibri"/>
            </a:endParaRPr>
          </a:p>
          <a:p>
            <a:pPr indent="-393700" lvl="1" marL="9144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Register by August 25th </a:t>
            </a:r>
            <a:r>
              <a:rPr b="1" i="0" lang="en-US" sz="2900" u="sng" cap="none" strike="noStrike">
                <a:solidFill>
                  <a:srgbClr val="49C1FF"/>
                </a:solidFill>
                <a:latin typeface="Calibri"/>
                <a:ea typeface="Calibri"/>
                <a:cs typeface="Calibri"/>
                <a:sym typeface="Calibri"/>
                <a:hlinkClick r:id="rId4">
                  <a:extLst>
                    <a:ext uri="{A12FA001-AC4F-418D-AE19-62706E023703}">
                      <ahyp:hlinkClr val="tx"/>
                    </a:ext>
                  </a:extLst>
                </a:hlinkClick>
              </a:rPr>
              <a:t>https://enroll.icsrecruiter.com/pan/FLATUN</a:t>
            </a:r>
            <a:endParaRPr b="1" i="0" sz="2900" u="sng" cap="none" strike="noStrike">
              <a:solidFill>
                <a:srgbClr val="49C1FF"/>
              </a:solidFill>
              <a:latin typeface="Calibri"/>
              <a:ea typeface="Calibri"/>
              <a:cs typeface="Calibri"/>
              <a:sym typeface="Calibri"/>
            </a:endParaRPr>
          </a:p>
          <a:p>
            <a:pPr indent="-393700" lvl="0" marL="4572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IFC Fraternity Recruitment</a:t>
            </a:r>
            <a:endParaRPr b="0" i="0" sz="2900" u="none" cap="none" strike="noStrike">
              <a:solidFill>
                <a:srgbClr val="FFFFFF"/>
              </a:solidFill>
              <a:latin typeface="Calibri"/>
              <a:ea typeface="Calibri"/>
              <a:cs typeface="Calibri"/>
              <a:sym typeface="Calibri"/>
            </a:endParaRPr>
          </a:p>
          <a:p>
            <a:pPr indent="-393700" lvl="1" marL="914400" marR="0" rtl="0" algn="l">
              <a:lnSpc>
                <a:spcPct val="100000"/>
              </a:lnSpc>
              <a:spcBef>
                <a:spcPts val="0"/>
              </a:spcBef>
              <a:spcAft>
                <a:spcPts val="0"/>
              </a:spcAft>
              <a:buClr>
                <a:srgbClr val="FFFFFF"/>
              </a:buClr>
              <a:buSzPts val="2600"/>
              <a:buFont typeface="Arial"/>
              <a:buChar char="○"/>
            </a:pPr>
            <a:r>
              <a:rPr b="0" i="0" lang="en-US" sz="2900" u="none" cap="none" strike="noStrike">
                <a:solidFill>
                  <a:srgbClr val="FFFFFF"/>
                </a:solidFill>
                <a:latin typeface="Calibri"/>
                <a:ea typeface="Calibri"/>
                <a:cs typeface="Calibri"/>
                <a:sym typeface="Calibri"/>
              </a:rPr>
              <a:t>September 20th - 24th, 2021</a:t>
            </a:r>
            <a:endParaRPr b="0" i="0" sz="2900" u="none" cap="none" strike="noStrike">
              <a:solidFill>
                <a:srgbClr val="FFFFFF"/>
              </a:solidFill>
              <a:latin typeface="Calibri"/>
              <a:ea typeface="Calibri"/>
              <a:cs typeface="Calibri"/>
              <a:sym typeface="Calibri"/>
            </a:endParaRPr>
          </a:p>
          <a:p>
            <a:pPr indent="-393700" lvl="1" marL="914400" marR="0" rtl="0" algn="l">
              <a:lnSpc>
                <a:spcPct val="100000"/>
              </a:lnSpc>
              <a:spcBef>
                <a:spcPts val="0"/>
              </a:spcBef>
              <a:spcAft>
                <a:spcPts val="0"/>
              </a:spcAft>
              <a:buClr>
                <a:srgbClr val="FFFFFF"/>
              </a:buClr>
              <a:buSzPts val="2600"/>
              <a:buFont typeface="Arial"/>
              <a:buChar char="○"/>
            </a:pPr>
            <a:r>
              <a:rPr b="0" i="0" lang="en-US" sz="2900" u="none" cap="none" strike="noStrike">
                <a:solidFill>
                  <a:schemeClr val="lt1"/>
                </a:solidFill>
                <a:latin typeface="Calibri"/>
                <a:ea typeface="Calibri"/>
                <a:cs typeface="Calibri"/>
                <a:sym typeface="Calibri"/>
              </a:rPr>
              <a:t>Must register in order to receive a bid: </a:t>
            </a:r>
            <a:r>
              <a:rPr b="1" i="0" lang="en-US" sz="2900" u="sng" cap="none" strike="noStrike">
                <a:solidFill>
                  <a:srgbClr val="49C1FF"/>
                </a:solidFill>
                <a:latin typeface="Calibri"/>
                <a:ea typeface="Calibri"/>
                <a:cs typeface="Calibri"/>
                <a:sym typeface="Calibri"/>
                <a:hlinkClick r:id="rId5">
                  <a:extLst>
                    <a:ext uri="{A12FA001-AC4F-418D-AE19-62706E023703}">
                      <ahyp:hlinkClr val="tx"/>
                    </a:ext>
                  </a:extLst>
                </a:hlinkClick>
              </a:rPr>
              <a:t>https://enroll.icsrecruiter.com/IFC/FLATUN</a:t>
            </a:r>
            <a:endParaRPr b="1" i="0" sz="2900" u="sng" cap="none" strike="noStrike">
              <a:solidFill>
                <a:srgbClr val="49C1FF"/>
              </a:solidFill>
              <a:latin typeface="Calibri"/>
              <a:ea typeface="Calibri"/>
              <a:cs typeface="Calibri"/>
              <a:sym typeface="Calibri"/>
            </a:endParaRPr>
          </a:p>
        </p:txBody>
      </p:sp>
      <p:cxnSp>
        <p:nvCxnSpPr>
          <p:cNvPr id="365" name="Google Shape;365;p23"/>
          <p:cNvCxnSpPr/>
          <p:nvPr/>
        </p:nvCxnSpPr>
        <p:spPr>
          <a:xfrm>
            <a:off x="230325" y="429250"/>
            <a:ext cx="0" cy="733500"/>
          </a:xfrm>
          <a:prstGeom prst="straightConnector1">
            <a:avLst/>
          </a:prstGeom>
          <a:noFill/>
          <a:ln cap="flat" cmpd="sng" w="76200">
            <a:solidFill>
              <a:srgbClr val="FFFFFF"/>
            </a:solidFill>
            <a:prstDash val="solid"/>
            <a:round/>
            <a:headEnd len="sm" w="sm" type="none"/>
            <a:tailEnd len="sm" w="sm" type="none"/>
          </a:ln>
        </p:spPr>
      </p:cxnSp>
      <p:pic>
        <p:nvPicPr>
          <p:cNvPr id="366" name="Google Shape;366;p23"/>
          <p:cNvPicPr preferRelativeResize="0"/>
          <p:nvPr/>
        </p:nvPicPr>
        <p:blipFill rotWithShape="1">
          <a:blip r:embed="rId6">
            <a:alphaModFix/>
          </a:blip>
          <a:srcRect b="0" l="32335" r="32853" t="7475"/>
          <a:stretch/>
        </p:blipFill>
        <p:spPr>
          <a:xfrm>
            <a:off x="8716350" y="1722138"/>
            <a:ext cx="2146375" cy="3194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pic>
        <p:nvPicPr>
          <p:cNvPr id="371" name="Google Shape;371;p24"/>
          <p:cNvPicPr preferRelativeResize="0"/>
          <p:nvPr/>
        </p:nvPicPr>
        <p:blipFill rotWithShape="1">
          <a:blip r:embed="rId4">
            <a:alphaModFix/>
          </a:blip>
          <a:srcRect b="50693" l="0" r="1486" t="1986"/>
          <a:stretch/>
        </p:blipFill>
        <p:spPr>
          <a:xfrm>
            <a:off x="5598800" y="4132988"/>
            <a:ext cx="4688200" cy="1697550"/>
          </a:xfrm>
          <a:prstGeom prst="rect">
            <a:avLst/>
          </a:prstGeom>
          <a:noFill/>
          <a:ln>
            <a:noFill/>
          </a:ln>
        </p:spPr>
      </p:pic>
      <p:cxnSp>
        <p:nvCxnSpPr>
          <p:cNvPr id="372" name="Google Shape;372;p24"/>
          <p:cNvCxnSpPr/>
          <p:nvPr/>
        </p:nvCxnSpPr>
        <p:spPr>
          <a:xfrm>
            <a:off x="263050" y="213600"/>
            <a:ext cx="0" cy="1217100"/>
          </a:xfrm>
          <a:prstGeom prst="straightConnector1">
            <a:avLst/>
          </a:prstGeom>
          <a:noFill/>
          <a:ln cap="flat" cmpd="sng" w="76200">
            <a:solidFill>
              <a:srgbClr val="990000"/>
            </a:solidFill>
            <a:prstDash val="solid"/>
            <a:round/>
            <a:headEnd len="sm" w="sm" type="none"/>
            <a:tailEnd len="sm" w="sm" type="none"/>
          </a:ln>
        </p:spPr>
      </p:cxnSp>
      <p:sp>
        <p:nvSpPr>
          <p:cNvPr id="373" name="Google Shape;373;p24"/>
          <p:cNvSpPr txBox="1"/>
          <p:nvPr/>
        </p:nvSpPr>
        <p:spPr>
          <a:xfrm>
            <a:off x="398050" y="213600"/>
            <a:ext cx="8087400" cy="1133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400"/>
              <a:buFont typeface="Arial"/>
              <a:buNone/>
            </a:pPr>
            <a:r>
              <a:rPr b="1" i="0" lang="en-US" sz="4400" u="none" cap="none" strike="noStrike">
                <a:solidFill>
                  <a:srgbClr val="004479"/>
                </a:solidFill>
                <a:latin typeface="Calibri"/>
                <a:ea typeface="Calibri"/>
                <a:cs typeface="Calibri"/>
                <a:sym typeface="Calibri"/>
              </a:rPr>
              <a:t>Check out our website to: </a:t>
            </a:r>
            <a:endParaRPr b="1" i="0" sz="4400" u="none" cap="none" strike="noStrike">
              <a:solidFill>
                <a:srgbClr val="004479"/>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3000"/>
              <a:buFont typeface="Arial"/>
              <a:buNone/>
            </a:pPr>
            <a:r>
              <a:rPr b="1" i="0" lang="en-US" sz="3000" u="none" cap="none" strike="noStrike">
                <a:solidFill>
                  <a:srgbClr val="004479"/>
                </a:solidFill>
                <a:latin typeface="Calibri"/>
                <a:ea typeface="Calibri"/>
                <a:cs typeface="Calibri"/>
                <a:sym typeface="Calibri"/>
              </a:rPr>
              <a:t>(1) Sign up for more info and (2) Learn more about the governing councils</a:t>
            </a:r>
            <a:endParaRPr b="1" i="0" sz="3000" u="none" cap="none" strike="noStrike">
              <a:solidFill>
                <a:srgbClr val="004479"/>
              </a:solidFill>
              <a:latin typeface="Calibri"/>
              <a:ea typeface="Calibri"/>
              <a:cs typeface="Calibri"/>
              <a:sym typeface="Calibri"/>
            </a:endParaRPr>
          </a:p>
        </p:txBody>
      </p:sp>
      <p:pic>
        <p:nvPicPr>
          <p:cNvPr descr="sign up for more info.PNG" id="374" name="Google Shape;374;p24"/>
          <p:cNvPicPr preferRelativeResize="0"/>
          <p:nvPr/>
        </p:nvPicPr>
        <p:blipFill rotWithShape="1">
          <a:blip r:embed="rId5">
            <a:alphaModFix/>
          </a:blip>
          <a:srcRect b="4311" l="0" r="54981" t="2949"/>
          <a:stretch/>
        </p:blipFill>
        <p:spPr>
          <a:xfrm>
            <a:off x="263050" y="1858400"/>
            <a:ext cx="4089126" cy="4545250"/>
          </a:xfrm>
          <a:prstGeom prst="rect">
            <a:avLst/>
          </a:prstGeom>
          <a:noFill/>
          <a:ln>
            <a:noFill/>
          </a:ln>
        </p:spPr>
      </p:pic>
      <p:sp>
        <p:nvSpPr>
          <p:cNvPr id="375" name="Google Shape;375;p24"/>
          <p:cNvSpPr/>
          <p:nvPr/>
        </p:nvSpPr>
        <p:spPr>
          <a:xfrm>
            <a:off x="954900" y="5729475"/>
            <a:ext cx="978300" cy="770700"/>
          </a:xfrm>
          <a:prstGeom prst="ellipse">
            <a:avLst/>
          </a:prstGeom>
          <a:noFill/>
          <a:ln cap="flat" cmpd="sng" w="76200">
            <a:solidFill>
              <a:srgbClr val="0085C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cxnSp>
        <p:nvCxnSpPr>
          <p:cNvPr id="376" name="Google Shape;376;p24"/>
          <p:cNvCxnSpPr/>
          <p:nvPr/>
        </p:nvCxnSpPr>
        <p:spPr>
          <a:xfrm flipH="1" rot="10800000">
            <a:off x="1933200" y="4473738"/>
            <a:ext cx="3624900" cy="1634100"/>
          </a:xfrm>
          <a:prstGeom prst="straightConnector1">
            <a:avLst/>
          </a:prstGeom>
          <a:noFill/>
          <a:ln cap="flat" cmpd="sng" w="38100">
            <a:solidFill>
              <a:srgbClr val="0085CA"/>
            </a:solidFill>
            <a:prstDash val="solid"/>
            <a:round/>
            <a:headEnd len="sm" w="sm" type="none"/>
            <a:tailEnd len="med" w="med" type="triangle"/>
          </a:ln>
        </p:spPr>
      </p:cxnSp>
      <p:sp>
        <p:nvSpPr>
          <p:cNvPr id="377" name="Google Shape;377;p24"/>
          <p:cNvSpPr txBox="1"/>
          <p:nvPr/>
        </p:nvSpPr>
        <p:spPr>
          <a:xfrm>
            <a:off x="4277400" y="1430700"/>
            <a:ext cx="5549700" cy="99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sng" cap="none" strike="noStrike">
                <a:solidFill>
                  <a:srgbClr val="990000"/>
                </a:solidFill>
                <a:latin typeface="Calibri"/>
                <a:ea typeface="Calibri"/>
                <a:cs typeface="Calibri"/>
                <a:sym typeface="Calibri"/>
              </a:rPr>
              <a:t>http://www.fau.edu/fslife/</a:t>
            </a:r>
            <a:endParaRPr b="0" i="0" sz="2000" u="sng" cap="none" strike="noStrike">
              <a:solidFill>
                <a:srgbClr val="990000"/>
              </a:solidFill>
              <a:latin typeface="Arial"/>
              <a:ea typeface="Arial"/>
              <a:cs typeface="Arial"/>
              <a:sym typeface="Arial"/>
            </a:endParaRPr>
          </a:p>
        </p:txBody>
      </p:sp>
      <p:pic>
        <p:nvPicPr>
          <p:cNvPr id="378" name="Google Shape;378;p24"/>
          <p:cNvPicPr preferRelativeResize="0"/>
          <p:nvPr/>
        </p:nvPicPr>
        <p:blipFill rotWithShape="1">
          <a:blip r:embed="rId6">
            <a:alphaModFix/>
          </a:blip>
          <a:srcRect b="0" l="0" r="0" t="0"/>
          <a:stretch/>
        </p:blipFill>
        <p:spPr>
          <a:xfrm>
            <a:off x="5598800" y="1948800"/>
            <a:ext cx="5640300" cy="1910182"/>
          </a:xfrm>
          <a:prstGeom prst="rect">
            <a:avLst/>
          </a:prstGeom>
          <a:noFill/>
          <a:ln>
            <a:noFill/>
          </a:ln>
        </p:spPr>
      </p:pic>
      <p:sp>
        <p:nvSpPr>
          <p:cNvPr id="379" name="Google Shape;379;p24"/>
          <p:cNvSpPr/>
          <p:nvPr/>
        </p:nvSpPr>
        <p:spPr>
          <a:xfrm>
            <a:off x="1731700" y="2227675"/>
            <a:ext cx="978300" cy="770700"/>
          </a:xfrm>
          <a:prstGeom prst="ellipse">
            <a:avLst/>
          </a:prstGeom>
          <a:noFill/>
          <a:ln cap="flat" cmpd="sng" w="76200">
            <a:solidFill>
              <a:srgbClr val="0085C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cxnSp>
        <p:nvCxnSpPr>
          <p:cNvPr id="380" name="Google Shape;380;p24"/>
          <p:cNvCxnSpPr>
            <a:stCxn id="379" idx="5"/>
          </p:cNvCxnSpPr>
          <p:nvPr/>
        </p:nvCxnSpPr>
        <p:spPr>
          <a:xfrm>
            <a:off x="2566731" y="2885509"/>
            <a:ext cx="3012000" cy="226800"/>
          </a:xfrm>
          <a:prstGeom prst="straightConnector1">
            <a:avLst/>
          </a:prstGeom>
          <a:noFill/>
          <a:ln cap="flat" cmpd="sng" w="38100">
            <a:solidFill>
              <a:srgbClr val="0085CA"/>
            </a:solidFill>
            <a:prstDash val="solid"/>
            <a:round/>
            <a:headEnd len="sm" w="sm"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cxnSp>
        <p:nvCxnSpPr>
          <p:cNvPr id="385" name="Google Shape;385;p25"/>
          <p:cNvCxnSpPr/>
          <p:nvPr/>
        </p:nvCxnSpPr>
        <p:spPr>
          <a:xfrm>
            <a:off x="263050" y="213600"/>
            <a:ext cx="0" cy="1217100"/>
          </a:xfrm>
          <a:prstGeom prst="straightConnector1">
            <a:avLst/>
          </a:prstGeom>
          <a:noFill/>
          <a:ln cap="flat" cmpd="sng" w="76200">
            <a:solidFill>
              <a:srgbClr val="990000"/>
            </a:solidFill>
            <a:prstDash val="solid"/>
            <a:round/>
            <a:headEnd len="sm" w="sm" type="none"/>
            <a:tailEnd len="sm" w="sm" type="none"/>
          </a:ln>
        </p:spPr>
      </p:cxnSp>
      <p:sp>
        <p:nvSpPr>
          <p:cNvPr id="386" name="Google Shape;386;p25"/>
          <p:cNvSpPr txBox="1"/>
          <p:nvPr/>
        </p:nvSpPr>
        <p:spPr>
          <a:xfrm>
            <a:off x="398050" y="213600"/>
            <a:ext cx="10296300" cy="1133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400"/>
              <a:buFont typeface="Arial"/>
              <a:buNone/>
            </a:pPr>
            <a:r>
              <a:rPr b="1" i="0" lang="en-US" sz="4400" u="none" cap="none" strike="noStrike">
                <a:solidFill>
                  <a:srgbClr val="004479"/>
                </a:solidFill>
                <a:latin typeface="Calibri"/>
                <a:ea typeface="Calibri"/>
                <a:cs typeface="Calibri"/>
                <a:sym typeface="Calibri"/>
              </a:rPr>
              <a:t>Questions?</a:t>
            </a:r>
            <a:endParaRPr b="1" i="0" sz="4400" u="none" cap="none" strike="noStrike">
              <a:solidFill>
                <a:srgbClr val="004479"/>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400"/>
              <a:buFont typeface="Arial"/>
              <a:buNone/>
            </a:pPr>
            <a:r>
              <a:rPr b="1" i="0" lang="en-US" sz="4400" u="none" cap="none" strike="noStrike">
                <a:solidFill>
                  <a:srgbClr val="004479"/>
                </a:solidFill>
                <a:latin typeface="Calibri"/>
                <a:ea typeface="Calibri"/>
                <a:cs typeface="Calibri"/>
                <a:sym typeface="Calibri"/>
              </a:rPr>
              <a:t>We’re here for you!</a:t>
            </a:r>
            <a:endParaRPr b="1" i="0" sz="4400" u="none" cap="none" strike="noStrike">
              <a:solidFill>
                <a:srgbClr val="004479"/>
              </a:solidFill>
              <a:latin typeface="Calibri"/>
              <a:ea typeface="Calibri"/>
              <a:cs typeface="Calibri"/>
              <a:sym typeface="Calibri"/>
            </a:endParaRPr>
          </a:p>
        </p:txBody>
      </p:sp>
      <p:sp>
        <p:nvSpPr>
          <p:cNvPr id="387" name="Google Shape;387;p25"/>
          <p:cNvSpPr txBox="1"/>
          <p:nvPr/>
        </p:nvSpPr>
        <p:spPr>
          <a:xfrm>
            <a:off x="263050" y="1804625"/>
            <a:ext cx="71142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17365D"/>
                </a:solidFill>
                <a:latin typeface="Calibri"/>
                <a:ea typeface="Calibri"/>
                <a:cs typeface="Calibri"/>
                <a:sym typeface="Calibri"/>
              </a:rPr>
              <a:t>Shoot us an email to </a:t>
            </a:r>
            <a:r>
              <a:rPr b="1" i="0" lang="en-US" sz="2400" u="none" cap="none" strike="noStrike">
                <a:solidFill>
                  <a:srgbClr val="17365D"/>
                </a:solidFill>
                <a:latin typeface="Calibri"/>
                <a:ea typeface="Calibri"/>
                <a:cs typeface="Calibri"/>
                <a:sym typeface="Calibri"/>
              </a:rPr>
              <a:t>fslife@fau.edu</a:t>
            </a:r>
            <a:r>
              <a:rPr b="0" i="0" lang="en-US" sz="2400" u="none" cap="none" strike="noStrike">
                <a:solidFill>
                  <a:srgbClr val="17365D"/>
                </a:solidFill>
                <a:latin typeface="Calibri"/>
                <a:ea typeface="Calibri"/>
                <a:cs typeface="Calibri"/>
                <a:sym typeface="Calibri"/>
              </a:rPr>
              <a:t> with any questions you have, or leave your phone number and a good time of day to reach you. One of our FS Ambassadors or staff members will call you back!</a:t>
            </a:r>
            <a:endParaRPr b="0" i="0" sz="1400" u="none" cap="none" strike="noStrike">
              <a:solidFill>
                <a:srgbClr val="17365D"/>
              </a:solidFill>
              <a:latin typeface="Calibri"/>
              <a:ea typeface="Calibri"/>
              <a:cs typeface="Calibri"/>
              <a:sym typeface="Calibri"/>
            </a:endParaRPr>
          </a:p>
        </p:txBody>
      </p:sp>
      <p:sp>
        <p:nvSpPr>
          <p:cNvPr id="388" name="Google Shape;388;p25"/>
          <p:cNvSpPr txBox="1"/>
          <p:nvPr/>
        </p:nvSpPr>
        <p:spPr>
          <a:xfrm>
            <a:off x="263051" y="3924255"/>
            <a:ext cx="9605100" cy="5934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900"/>
              <a:buFont typeface="Arial"/>
              <a:buNone/>
            </a:pPr>
            <a:r>
              <a:rPr b="1" i="0" lang="en-US" sz="3900" u="none" cap="none" strike="noStrike">
                <a:solidFill>
                  <a:srgbClr val="004479"/>
                </a:solidFill>
                <a:latin typeface="Calibri"/>
                <a:ea typeface="Calibri"/>
                <a:cs typeface="Calibri"/>
                <a:sym typeface="Calibri"/>
              </a:rPr>
              <a:t>Follow us on social media!</a:t>
            </a:r>
            <a:endParaRPr b="1" i="0" sz="3900" u="none" cap="none" strike="noStrike">
              <a:solidFill>
                <a:srgbClr val="004479"/>
              </a:solidFill>
              <a:latin typeface="Calibri"/>
              <a:ea typeface="Calibri"/>
              <a:cs typeface="Calibri"/>
              <a:sym typeface="Calibri"/>
            </a:endParaRPr>
          </a:p>
        </p:txBody>
      </p:sp>
      <p:pic>
        <p:nvPicPr>
          <p:cNvPr id="389" name="Google Shape;389;p25"/>
          <p:cNvPicPr preferRelativeResize="0"/>
          <p:nvPr/>
        </p:nvPicPr>
        <p:blipFill rotWithShape="1">
          <a:blip r:embed="rId4">
            <a:alphaModFix/>
          </a:blip>
          <a:srcRect b="0" l="0" r="0" t="0"/>
          <a:stretch/>
        </p:blipFill>
        <p:spPr>
          <a:xfrm>
            <a:off x="398050" y="4694075"/>
            <a:ext cx="808400" cy="808400"/>
          </a:xfrm>
          <a:prstGeom prst="rect">
            <a:avLst/>
          </a:prstGeom>
          <a:noFill/>
          <a:ln>
            <a:noFill/>
          </a:ln>
        </p:spPr>
      </p:pic>
      <p:pic>
        <p:nvPicPr>
          <p:cNvPr id="390" name="Google Shape;390;p25"/>
          <p:cNvPicPr preferRelativeResize="0"/>
          <p:nvPr/>
        </p:nvPicPr>
        <p:blipFill rotWithShape="1">
          <a:blip r:embed="rId5">
            <a:alphaModFix/>
          </a:blip>
          <a:srcRect b="0" l="0" r="0" t="0"/>
          <a:stretch/>
        </p:blipFill>
        <p:spPr>
          <a:xfrm>
            <a:off x="1367475" y="4694075"/>
            <a:ext cx="808401" cy="808399"/>
          </a:xfrm>
          <a:prstGeom prst="rect">
            <a:avLst/>
          </a:prstGeom>
          <a:noFill/>
          <a:ln>
            <a:noFill/>
          </a:ln>
        </p:spPr>
      </p:pic>
      <p:pic>
        <p:nvPicPr>
          <p:cNvPr id="391" name="Google Shape;391;p25"/>
          <p:cNvPicPr preferRelativeResize="0"/>
          <p:nvPr/>
        </p:nvPicPr>
        <p:blipFill rotWithShape="1">
          <a:blip r:embed="rId6">
            <a:alphaModFix/>
          </a:blip>
          <a:srcRect b="0" l="0" r="0" t="0"/>
          <a:stretch/>
        </p:blipFill>
        <p:spPr>
          <a:xfrm>
            <a:off x="2279025" y="4641012"/>
            <a:ext cx="914537" cy="914537"/>
          </a:xfrm>
          <a:prstGeom prst="rect">
            <a:avLst/>
          </a:prstGeom>
          <a:noFill/>
          <a:ln>
            <a:noFill/>
          </a:ln>
        </p:spPr>
      </p:pic>
      <p:sp>
        <p:nvSpPr>
          <p:cNvPr id="392" name="Google Shape;392;p25"/>
          <p:cNvSpPr txBox="1"/>
          <p:nvPr/>
        </p:nvSpPr>
        <p:spPr>
          <a:xfrm>
            <a:off x="2105400" y="4748500"/>
            <a:ext cx="5034000" cy="593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b="1" i="0" lang="en-US" sz="4000" u="none" cap="none" strike="noStrike">
                <a:solidFill>
                  <a:srgbClr val="990000"/>
                </a:solidFill>
                <a:latin typeface="Calibri"/>
                <a:ea typeface="Calibri"/>
                <a:cs typeface="Calibri"/>
                <a:sym typeface="Calibri"/>
              </a:rPr>
              <a:t>@FAUFSLife</a:t>
            </a:r>
            <a:endParaRPr b="1" i="0" sz="4000" u="none" cap="none" strike="noStrike">
              <a:solidFill>
                <a:srgbClr val="99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26"/>
          <p:cNvSpPr txBox="1"/>
          <p:nvPr/>
        </p:nvSpPr>
        <p:spPr>
          <a:xfrm>
            <a:off x="546600" y="1475775"/>
            <a:ext cx="8351400" cy="3447000"/>
          </a:xfrm>
          <a:prstGeom prst="rect">
            <a:avLst/>
          </a:prstGeom>
          <a:noFill/>
          <a:ln>
            <a:noFill/>
          </a:ln>
          <a:effectLst>
            <a:outerShdw blurRad="42863" rotWithShape="0" algn="bl" dir="1320000" dist="57150">
              <a:srgbClr val="E2000D">
                <a:alpha val="40000"/>
              </a:srgbClr>
            </a:outerShdw>
          </a:effectLst>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5700"/>
              <a:buFont typeface="Arial"/>
              <a:buNone/>
            </a:pPr>
            <a:r>
              <a:rPr b="1" i="0" lang="en-US" sz="5700" u="none" cap="none" strike="noStrike">
                <a:solidFill>
                  <a:srgbClr val="FFFFFF"/>
                </a:solidFill>
                <a:latin typeface="Calibri"/>
                <a:ea typeface="Calibri"/>
                <a:cs typeface="Calibri"/>
                <a:sym typeface="Calibri"/>
              </a:rPr>
              <a:t>Thank you for your time!</a:t>
            </a:r>
            <a:endParaRPr b="1" i="0" sz="5700" u="none" cap="none" strike="noStrike">
              <a:solidFill>
                <a:srgbClr val="FFFFFF"/>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700"/>
              <a:buFont typeface="Arial"/>
              <a:buNone/>
            </a:pPr>
            <a:r>
              <a:t/>
            </a:r>
            <a:endParaRPr b="1" i="0" sz="5700" u="none" cap="none" strike="noStrike">
              <a:solidFill>
                <a:srgbClr val="FFFFFF"/>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500"/>
              <a:buFont typeface="Arial"/>
              <a:buNone/>
            </a:pPr>
            <a:r>
              <a:rPr b="1" i="0" lang="en-US" sz="5500" u="none" cap="none" strike="noStrike">
                <a:solidFill>
                  <a:srgbClr val="FFFFFF"/>
                </a:solidFill>
                <a:latin typeface="Calibri"/>
                <a:ea typeface="Calibri"/>
                <a:cs typeface="Calibri"/>
                <a:sym typeface="Calibri"/>
              </a:rPr>
              <a:t>Enjoy the rest of orientation and </a:t>
            </a:r>
            <a:r>
              <a:rPr b="1" i="0" lang="en-US" sz="5500" u="sng" cap="none" strike="noStrike">
                <a:solidFill>
                  <a:srgbClr val="FFFFFF"/>
                </a:solidFill>
                <a:latin typeface="Calibri"/>
                <a:ea typeface="Calibri"/>
                <a:cs typeface="Calibri"/>
                <a:sym typeface="Calibri"/>
              </a:rPr>
              <a:t>GO OWLS!</a:t>
            </a:r>
            <a:endParaRPr b="1" i="0" sz="5500" u="sng" cap="none" strike="noStrike">
              <a:solidFill>
                <a:srgbClr val="FFFFFF"/>
              </a:solidFill>
              <a:latin typeface="Calibri"/>
              <a:ea typeface="Calibri"/>
              <a:cs typeface="Calibri"/>
              <a:sym typeface="Calibri"/>
            </a:endParaRPr>
          </a:p>
        </p:txBody>
      </p:sp>
      <p:cxnSp>
        <p:nvCxnSpPr>
          <p:cNvPr id="398" name="Google Shape;398;p26"/>
          <p:cNvCxnSpPr/>
          <p:nvPr/>
        </p:nvCxnSpPr>
        <p:spPr>
          <a:xfrm>
            <a:off x="320925" y="1475775"/>
            <a:ext cx="0" cy="3212100"/>
          </a:xfrm>
          <a:prstGeom prst="straightConnector1">
            <a:avLst/>
          </a:prstGeom>
          <a:noFill/>
          <a:ln cap="flat" cmpd="sng" w="76200">
            <a:solidFill>
              <a:srgbClr val="FFFFFF"/>
            </a:solidFill>
            <a:prstDash val="solid"/>
            <a:round/>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sp>
        <p:nvSpPr>
          <p:cNvPr id="403" name="Google Shape;403;p27"/>
          <p:cNvSpPr txBox="1"/>
          <p:nvPr/>
        </p:nvSpPr>
        <p:spPr>
          <a:xfrm>
            <a:off x="339650" y="234875"/>
            <a:ext cx="6321000" cy="14673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3500"/>
              <a:buFont typeface="Arial"/>
              <a:buNone/>
            </a:pPr>
            <a:r>
              <a:rPr b="1" i="0" lang="en-US" sz="3500" u="none" cap="none" strike="noStrike">
                <a:solidFill>
                  <a:srgbClr val="FFFFFF"/>
                </a:solidFill>
                <a:latin typeface="Calibri"/>
                <a:ea typeface="Calibri"/>
                <a:cs typeface="Calibri"/>
                <a:sym typeface="Calibri"/>
              </a:rPr>
              <a:t>Bonus Content:</a:t>
            </a:r>
            <a:endParaRPr b="1" i="0" sz="35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FFFFFF"/>
                </a:solidFill>
                <a:latin typeface="Calibri"/>
                <a:ea typeface="Calibri"/>
                <a:cs typeface="Calibri"/>
                <a:sym typeface="Calibri"/>
              </a:rPr>
              <a:t>Throwback Greek Life Video</a:t>
            </a:r>
            <a:endParaRPr b="1" i="0" sz="4100" u="none" cap="none" strike="noStrike">
              <a:solidFill>
                <a:srgbClr val="FFFFFF"/>
              </a:solidFill>
              <a:latin typeface="Calibri"/>
              <a:ea typeface="Calibri"/>
              <a:cs typeface="Calibri"/>
              <a:sym typeface="Calibri"/>
            </a:endParaRPr>
          </a:p>
        </p:txBody>
      </p:sp>
      <p:cxnSp>
        <p:nvCxnSpPr>
          <p:cNvPr id="404" name="Google Shape;404;p27"/>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pic>
        <p:nvPicPr>
          <p:cNvPr id="405" name="Google Shape;405;p27"/>
          <p:cNvPicPr preferRelativeResize="0"/>
          <p:nvPr/>
        </p:nvPicPr>
        <p:blipFill rotWithShape="1">
          <a:blip r:embed="rId4">
            <a:alphaModFix/>
          </a:blip>
          <a:srcRect b="0" l="0" r="0" t="0"/>
          <a:stretch/>
        </p:blipFill>
        <p:spPr>
          <a:xfrm rot="10087497">
            <a:off x="116479" y="1527781"/>
            <a:ext cx="2333063" cy="2333063"/>
          </a:xfrm>
          <a:prstGeom prst="rect">
            <a:avLst/>
          </a:prstGeom>
          <a:noFill/>
          <a:ln>
            <a:noFill/>
          </a:ln>
        </p:spPr>
      </p:pic>
      <p:pic>
        <p:nvPicPr>
          <p:cNvPr id="406" name="Google Shape;406;p27" title="FAU FSLIFE   Summer 2017 ocap">
            <a:hlinkClick r:id="rId5"/>
          </p:cNvPr>
          <p:cNvPicPr preferRelativeResize="0"/>
          <p:nvPr/>
        </p:nvPicPr>
        <p:blipFill rotWithShape="1">
          <a:blip r:embed="rId6">
            <a:alphaModFix/>
          </a:blip>
          <a:srcRect b="0" l="0" r="0" t="0"/>
          <a:stretch/>
        </p:blipFill>
        <p:spPr>
          <a:xfrm>
            <a:off x="2832875" y="1914425"/>
            <a:ext cx="5687050" cy="355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0" name="Shape 410"/>
        <p:cNvGrpSpPr/>
        <p:nvPr/>
      </p:nvGrpSpPr>
      <p:grpSpPr>
        <a:xfrm>
          <a:off x="0" y="0"/>
          <a:ext cx="0" cy="0"/>
          <a:chOff x="0" y="0"/>
          <a:chExt cx="0" cy="0"/>
        </a:xfrm>
      </p:grpSpPr>
      <p:sp>
        <p:nvSpPr>
          <p:cNvPr id="411" name="Google Shape;411;ge0ac507c0c_0_80"/>
          <p:cNvSpPr txBox="1"/>
          <p:nvPr>
            <p:ph type="title"/>
          </p:nvPr>
        </p:nvSpPr>
        <p:spPr>
          <a:xfrm>
            <a:off x="838200" y="6162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960"/>
              <a:buFont typeface="Calibri"/>
              <a:buNone/>
            </a:pPr>
            <a:r>
              <a:rPr b="1" lang="en-US" sz="5160">
                <a:solidFill>
                  <a:schemeClr val="lt1"/>
                </a:solidFill>
              </a:rPr>
              <a:t>Your Involvement Breakout Session is complete!</a:t>
            </a:r>
            <a:endParaRPr sz="5160"/>
          </a:p>
        </p:txBody>
      </p:sp>
      <p:sp>
        <p:nvSpPr>
          <p:cNvPr id="412" name="Google Shape;412;ge0ac507c0c_0_80"/>
          <p:cNvSpPr txBox="1"/>
          <p:nvPr>
            <p:ph idx="1" type="body"/>
          </p:nvPr>
        </p:nvSpPr>
        <p:spPr>
          <a:xfrm>
            <a:off x="838200" y="2276700"/>
            <a:ext cx="10515600" cy="4351200"/>
          </a:xfrm>
          <a:prstGeom prst="rect">
            <a:avLst/>
          </a:prstGeom>
          <a:noFill/>
          <a:ln>
            <a:noFill/>
          </a:ln>
        </p:spPr>
        <p:txBody>
          <a:bodyPr anchorCtr="0" anchor="t" bIns="45700" lIns="91425" spcFirstLastPara="1" rIns="91425" wrap="square" tIns="45700">
            <a:normAutofit lnSpcReduction="10000"/>
          </a:bodyPr>
          <a:lstStyle/>
          <a:p>
            <a:pPr indent="-457200" lvl="0" marL="457200" rtl="0" algn="l">
              <a:lnSpc>
                <a:spcPct val="100000"/>
              </a:lnSpc>
              <a:spcBef>
                <a:spcPts val="0"/>
              </a:spcBef>
              <a:spcAft>
                <a:spcPts val="0"/>
              </a:spcAft>
              <a:buClr>
                <a:schemeClr val="lt1"/>
              </a:buClr>
              <a:buSzPts val="3200"/>
              <a:buChar char="•"/>
            </a:pPr>
            <a:r>
              <a:rPr lang="en-US" sz="3200">
                <a:solidFill>
                  <a:schemeClr val="lt1"/>
                </a:solidFill>
              </a:rPr>
              <a:t>Students, please head back to your small group Parliament breakout rooms. To get there, use the same link that you used to access your Parliament group earlier.</a:t>
            </a:r>
            <a:endParaRPr sz="3200">
              <a:solidFill>
                <a:schemeClr val="lt1"/>
              </a:solidFill>
            </a:endParaRPr>
          </a:p>
          <a:p>
            <a:pPr indent="0" lvl="0" marL="457200" rtl="0" algn="l">
              <a:lnSpc>
                <a:spcPct val="100000"/>
              </a:lnSpc>
              <a:spcBef>
                <a:spcPts val="0"/>
              </a:spcBef>
              <a:spcAft>
                <a:spcPts val="0"/>
              </a:spcAft>
              <a:buSzPts val="1800"/>
              <a:buNone/>
            </a:pPr>
            <a:r>
              <a:t/>
            </a:r>
            <a:endParaRPr sz="3200">
              <a:solidFill>
                <a:schemeClr val="lt1"/>
              </a:solidFill>
            </a:endParaRPr>
          </a:p>
          <a:p>
            <a:pPr indent="-457200" lvl="0" marL="457200" rtl="0" algn="l">
              <a:lnSpc>
                <a:spcPct val="100000"/>
              </a:lnSpc>
              <a:spcBef>
                <a:spcPts val="0"/>
              </a:spcBef>
              <a:spcAft>
                <a:spcPts val="0"/>
              </a:spcAft>
              <a:buClr>
                <a:schemeClr val="lt1"/>
              </a:buClr>
              <a:buSzPts val="3200"/>
              <a:buChar char="•"/>
            </a:pPr>
            <a:r>
              <a:rPr lang="en-US" sz="3200">
                <a:solidFill>
                  <a:schemeClr val="lt1"/>
                </a:solidFill>
              </a:rPr>
              <a:t>Family members, you will be heading to the “Family Wrap-Up” Zoom session.</a:t>
            </a:r>
            <a:endParaRPr sz="3200">
              <a:solidFill>
                <a:schemeClr val="lt1"/>
              </a:solidFill>
            </a:endParaRPr>
          </a:p>
          <a:p>
            <a:pPr indent="0" lvl="0" marL="457200" rtl="0" algn="l">
              <a:lnSpc>
                <a:spcPct val="100000"/>
              </a:lnSpc>
              <a:spcBef>
                <a:spcPts val="0"/>
              </a:spcBef>
              <a:spcAft>
                <a:spcPts val="0"/>
              </a:spcAft>
              <a:buClr>
                <a:schemeClr val="dk1"/>
              </a:buClr>
              <a:buSzPts val="2800"/>
              <a:buNone/>
            </a:pPr>
            <a:r>
              <a:t/>
            </a:r>
            <a:endParaRPr sz="3200">
              <a:solidFill>
                <a:schemeClr val="lt1"/>
              </a:solidFill>
            </a:endParaRPr>
          </a:p>
          <a:p>
            <a:pPr indent="-457200" lvl="0" marL="457200" rtl="0" algn="l">
              <a:lnSpc>
                <a:spcPct val="100000"/>
              </a:lnSpc>
              <a:spcBef>
                <a:spcPts val="0"/>
              </a:spcBef>
              <a:spcAft>
                <a:spcPts val="0"/>
              </a:spcAft>
              <a:buClr>
                <a:schemeClr val="lt1"/>
              </a:buClr>
              <a:buSzPts val="3200"/>
              <a:buFont typeface="Calibri"/>
              <a:buChar char="•"/>
            </a:pPr>
            <a:r>
              <a:rPr lang="en-US" sz="3200">
                <a:solidFill>
                  <a:schemeClr val="lt1"/>
                </a:solidFill>
              </a:rPr>
              <a:t>Enjoy the rest of your day SOARing with us!</a:t>
            </a:r>
            <a:endParaRPr sz="3200">
              <a:solidFill>
                <a:schemeClr val="lt1"/>
              </a:solidFill>
            </a:endParaRPr>
          </a:p>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3"/>
          <p:cNvSpPr txBox="1"/>
          <p:nvPr/>
        </p:nvSpPr>
        <p:spPr>
          <a:xfrm>
            <a:off x="358025" y="229225"/>
            <a:ext cx="11637600" cy="1867200"/>
          </a:xfrm>
          <a:prstGeom prst="rect">
            <a:avLst/>
          </a:prstGeom>
          <a:noFill/>
          <a:ln>
            <a:noFill/>
          </a:ln>
        </p:spPr>
        <p:txBody>
          <a:bodyPr anchorCtr="0" anchor="t" bIns="91425" lIns="91425" spcFirstLastPara="1" rIns="91425" wrap="square" tIns="91425">
            <a:noAutofit/>
          </a:bodyPr>
          <a:lstStyle/>
          <a:p>
            <a:pPr indent="0" lvl="0" marL="0" marR="0" rtl="0" algn="l">
              <a:lnSpc>
                <a:spcPct val="81000"/>
              </a:lnSpc>
              <a:spcBef>
                <a:spcPts val="0"/>
              </a:spcBef>
              <a:spcAft>
                <a:spcPts val="0"/>
              </a:spcAft>
              <a:buClr>
                <a:srgbClr val="000000"/>
              </a:buClr>
              <a:buSzPts val="4400"/>
              <a:buFont typeface="Arial"/>
              <a:buNone/>
            </a:pPr>
            <a:r>
              <a:rPr b="1" i="0" lang="en-US" sz="4400" u="none" cap="none" strike="noStrike">
                <a:solidFill>
                  <a:schemeClr val="lt1"/>
                </a:solidFill>
                <a:latin typeface="Calibri"/>
                <a:ea typeface="Calibri"/>
                <a:cs typeface="Calibri"/>
                <a:sym typeface="Calibri"/>
              </a:rPr>
              <a:t>Introductions</a:t>
            </a:r>
            <a:endParaRPr b="1" i="0" sz="4400" u="none" cap="none" strike="noStrike">
              <a:solidFill>
                <a:schemeClr val="lt1"/>
              </a:solidFill>
              <a:latin typeface="Calibri"/>
              <a:ea typeface="Calibri"/>
              <a:cs typeface="Calibri"/>
              <a:sym typeface="Calibri"/>
            </a:endParaRPr>
          </a:p>
          <a:p>
            <a:pPr indent="0" lvl="0" marL="0" marR="0" rtl="0" algn="l">
              <a:lnSpc>
                <a:spcPct val="81000"/>
              </a:lnSpc>
              <a:spcBef>
                <a:spcPts val="0"/>
              </a:spcBef>
              <a:spcAft>
                <a:spcPts val="0"/>
              </a:spcAft>
              <a:buClr>
                <a:srgbClr val="000000"/>
              </a:buClr>
              <a:buSzPts val="3400"/>
              <a:buFont typeface="Arial"/>
              <a:buNone/>
            </a:pPr>
            <a:r>
              <a:rPr b="1" i="0" lang="en-US" sz="3400" u="none" cap="none" strike="noStrike">
                <a:solidFill>
                  <a:schemeClr val="lt1"/>
                </a:solidFill>
                <a:latin typeface="Calibri"/>
                <a:ea typeface="Calibri"/>
                <a:cs typeface="Calibri"/>
                <a:sym typeface="Calibri"/>
              </a:rPr>
              <a:t>Fraternity and Sorority Life Staff</a:t>
            </a:r>
            <a:endParaRPr b="0" i="0" sz="400" u="none" cap="none" strike="noStrike">
              <a:solidFill>
                <a:srgbClr val="000000"/>
              </a:solidFill>
              <a:latin typeface="Calibri"/>
              <a:ea typeface="Calibri"/>
              <a:cs typeface="Calibri"/>
              <a:sym typeface="Calibri"/>
            </a:endParaRPr>
          </a:p>
        </p:txBody>
      </p:sp>
      <p:pic>
        <p:nvPicPr>
          <p:cNvPr descr="Elaine Jahnsen" id="174" name="Google Shape;174;p3"/>
          <p:cNvPicPr preferRelativeResize="0"/>
          <p:nvPr/>
        </p:nvPicPr>
        <p:blipFill rotWithShape="1">
          <a:blip r:embed="rId4">
            <a:alphaModFix/>
          </a:blip>
          <a:srcRect b="0" l="0" r="0" t="0"/>
          <a:stretch/>
        </p:blipFill>
        <p:spPr>
          <a:xfrm>
            <a:off x="776871" y="1890550"/>
            <a:ext cx="1768216" cy="2652300"/>
          </a:xfrm>
          <a:prstGeom prst="rect">
            <a:avLst/>
          </a:prstGeom>
          <a:noFill/>
          <a:ln>
            <a:noFill/>
          </a:ln>
        </p:spPr>
      </p:pic>
      <p:sp>
        <p:nvSpPr>
          <p:cNvPr id="175" name="Google Shape;175;p3"/>
          <p:cNvSpPr txBox="1"/>
          <p:nvPr/>
        </p:nvSpPr>
        <p:spPr>
          <a:xfrm>
            <a:off x="123925" y="4739725"/>
            <a:ext cx="3074100" cy="85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Elaine Jahnsen Jordat</a:t>
            </a:r>
            <a:endParaRPr b="1" i="0" sz="2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Associate Director</a:t>
            </a:r>
            <a:endParaRPr b="1" i="0" sz="2200" u="none" cap="none" strike="noStrike">
              <a:solidFill>
                <a:schemeClr val="lt1"/>
              </a:solidFill>
              <a:latin typeface="Calibri"/>
              <a:ea typeface="Calibri"/>
              <a:cs typeface="Calibri"/>
              <a:sym typeface="Calibri"/>
            </a:endParaRPr>
          </a:p>
        </p:txBody>
      </p:sp>
      <p:pic>
        <p:nvPicPr>
          <p:cNvPr id="176" name="Google Shape;176;p3"/>
          <p:cNvPicPr preferRelativeResize="0"/>
          <p:nvPr/>
        </p:nvPicPr>
        <p:blipFill rotWithShape="1">
          <a:blip r:embed="rId5">
            <a:alphaModFix/>
          </a:blip>
          <a:srcRect b="0" l="28289" r="14652" t="0"/>
          <a:stretch/>
        </p:blipFill>
        <p:spPr>
          <a:xfrm>
            <a:off x="3827630" y="1890550"/>
            <a:ext cx="2313989" cy="2652300"/>
          </a:xfrm>
          <a:prstGeom prst="rect">
            <a:avLst/>
          </a:prstGeom>
          <a:noFill/>
          <a:ln>
            <a:noFill/>
          </a:ln>
        </p:spPr>
      </p:pic>
      <p:sp>
        <p:nvSpPr>
          <p:cNvPr id="177" name="Google Shape;177;p3"/>
          <p:cNvSpPr txBox="1"/>
          <p:nvPr/>
        </p:nvSpPr>
        <p:spPr>
          <a:xfrm>
            <a:off x="3369875" y="4739725"/>
            <a:ext cx="3229500" cy="85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Ebony Lamar </a:t>
            </a:r>
            <a:endParaRPr b="1" i="0" sz="2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Assistant Director </a:t>
            </a:r>
            <a:r>
              <a:rPr b="1" i="0" lang="en-US" sz="2200" u="none" cap="none" strike="noStrike">
                <a:solidFill>
                  <a:srgbClr val="E2000D"/>
                </a:solidFill>
                <a:latin typeface="Calibri"/>
                <a:ea typeface="Calibri"/>
                <a:cs typeface="Calibri"/>
                <a:sym typeface="Calibri"/>
              </a:rPr>
              <a:t> </a:t>
            </a:r>
            <a:endParaRPr b="0" i="0" sz="2200" u="none" cap="none" strike="noStrike">
              <a:solidFill>
                <a:srgbClr val="000000"/>
              </a:solidFill>
              <a:latin typeface="Arial"/>
              <a:ea typeface="Arial"/>
              <a:cs typeface="Arial"/>
              <a:sym typeface="Arial"/>
            </a:endParaRPr>
          </a:p>
        </p:txBody>
      </p:sp>
      <p:cxnSp>
        <p:nvCxnSpPr>
          <p:cNvPr id="178" name="Google Shape;178;p3"/>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sp>
        <p:nvSpPr>
          <p:cNvPr id="179" name="Google Shape;179;p3"/>
          <p:cNvSpPr txBox="1"/>
          <p:nvPr/>
        </p:nvSpPr>
        <p:spPr>
          <a:xfrm>
            <a:off x="6637775" y="4542850"/>
            <a:ext cx="3229500" cy="85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Fraternity &amp; Sorority Ambassador Introductions</a:t>
            </a:r>
            <a:r>
              <a:rPr b="1" i="0" lang="en-US" sz="2200" u="none" cap="none" strike="noStrike">
                <a:solidFill>
                  <a:srgbClr val="E2000D"/>
                </a:solidFill>
                <a:latin typeface="Calibri"/>
                <a:ea typeface="Calibri"/>
                <a:cs typeface="Calibri"/>
                <a:sym typeface="Calibri"/>
              </a:rPr>
              <a:t> </a:t>
            </a:r>
            <a:endParaRPr b="0" i="0" sz="2200" u="none" cap="none" strike="noStrike">
              <a:solidFill>
                <a:srgbClr val="000000"/>
              </a:solidFill>
              <a:latin typeface="Arial"/>
              <a:ea typeface="Arial"/>
              <a:cs typeface="Arial"/>
              <a:sym typeface="Arial"/>
            </a:endParaRPr>
          </a:p>
        </p:txBody>
      </p:sp>
      <p:pic>
        <p:nvPicPr>
          <p:cNvPr id="180" name="Google Shape;180;p3"/>
          <p:cNvPicPr preferRelativeResize="0"/>
          <p:nvPr/>
        </p:nvPicPr>
        <p:blipFill rotWithShape="1">
          <a:blip r:embed="rId6">
            <a:alphaModFix/>
          </a:blip>
          <a:srcRect b="5080" l="0" r="0" t="3377"/>
          <a:stretch/>
        </p:blipFill>
        <p:spPr>
          <a:xfrm>
            <a:off x="7226825" y="1890550"/>
            <a:ext cx="2314002" cy="2767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Google Shape;185;p4"/>
          <p:cNvSpPr txBox="1"/>
          <p:nvPr/>
        </p:nvSpPr>
        <p:spPr>
          <a:xfrm>
            <a:off x="357450" y="259300"/>
            <a:ext cx="7253400" cy="11178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100"/>
              <a:buFont typeface="Arial"/>
              <a:buNone/>
            </a:pPr>
            <a:r>
              <a:rPr b="1" i="0" lang="en-US" sz="4100" u="none" cap="none" strike="noStrike">
                <a:solidFill>
                  <a:srgbClr val="004479"/>
                </a:solidFill>
                <a:latin typeface="Calibri"/>
                <a:ea typeface="Calibri"/>
                <a:cs typeface="Calibri"/>
                <a:sym typeface="Calibri"/>
              </a:rPr>
              <a:t>Our Fraternity and Sorority Life Community</a:t>
            </a:r>
            <a:endParaRPr b="0" i="0" sz="1100" u="none" cap="none" strike="noStrike">
              <a:solidFill>
                <a:srgbClr val="004479"/>
              </a:solidFill>
              <a:latin typeface="Arial"/>
              <a:ea typeface="Arial"/>
              <a:cs typeface="Arial"/>
              <a:sym typeface="Arial"/>
            </a:endParaRPr>
          </a:p>
        </p:txBody>
      </p:sp>
      <p:sp>
        <p:nvSpPr>
          <p:cNvPr id="186" name="Google Shape;186;p4"/>
          <p:cNvSpPr txBox="1"/>
          <p:nvPr/>
        </p:nvSpPr>
        <p:spPr>
          <a:xfrm>
            <a:off x="455650" y="1667250"/>
            <a:ext cx="8481000" cy="43113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17365D"/>
              </a:buClr>
              <a:buSzPts val="2800"/>
              <a:buFont typeface="Arial"/>
              <a:buChar char="→"/>
            </a:pPr>
            <a:r>
              <a:rPr b="1" i="0" lang="en-US" sz="2800" u="none" cap="none" strike="noStrike">
                <a:solidFill>
                  <a:srgbClr val="990000"/>
                </a:solidFill>
                <a:latin typeface="Calibri"/>
                <a:ea typeface="Calibri"/>
                <a:cs typeface="Calibri"/>
                <a:sym typeface="Calibri"/>
              </a:rPr>
              <a:t>27</a:t>
            </a:r>
            <a:r>
              <a:rPr b="1" i="0" lang="en-US" sz="2800" u="none" cap="none" strike="noStrike">
                <a:solidFill>
                  <a:srgbClr val="17365D"/>
                </a:solidFill>
                <a:latin typeface="Calibri"/>
                <a:ea typeface="Calibri"/>
                <a:cs typeface="Calibri"/>
                <a:sym typeface="Calibri"/>
              </a:rPr>
              <a:t> </a:t>
            </a:r>
            <a:r>
              <a:rPr b="0" i="0" lang="en-US" sz="2800" u="none" cap="none" strike="noStrike">
                <a:solidFill>
                  <a:srgbClr val="17365D"/>
                </a:solidFill>
                <a:latin typeface="Calibri"/>
                <a:ea typeface="Calibri"/>
                <a:cs typeface="Calibri"/>
                <a:sym typeface="Calibri"/>
              </a:rPr>
              <a:t>social Greek-lettered organizations, divided into</a:t>
            </a:r>
            <a:r>
              <a:rPr b="0" i="0" lang="en-US" sz="2800" u="none" cap="none" strike="noStrike">
                <a:solidFill>
                  <a:srgbClr val="E2000D"/>
                </a:solidFill>
                <a:latin typeface="Calibri"/>
                <a:ea typeface="Calibri"/>
                <a:cs typeface="Calibri"/>
                <a:sym typeface="Calibri"/>
              </a:rPr>
              <a:t> </a:t>
            </a:r>
            <a:br>
              <a:rPr b="0" i="0" lang="en-US" sz="2800" u="none" cap="none" strike="noStrike">
                <a:solidFill>
                  <a:srgbClr val="E2000D"/>
                </a:solidFill>
                <a:latin typeface="Calibri"/>
                <a:ea typeface="Calibri"/>
                <a:cs typeface="Calibri"/>
                <a:sym typeface="Calibri"/>
              </a:rPr>
            </a:br>
            <a:r>
              <a:rPr b="1" i="0" lang="en-US" sz="2800" u="none" cap="none" strike="noStrike">
                <a:solidFill>
                  <a:srgbClr val="990000"/>
                </a:solidFill>
                <a:latin typeface="Calibri"/>
                <a:ea typeface="Calibri"/>
                <a:cs typeface="Calibri"/>
                <a:sym typeface="Calibri"/>
              </a:rPr>
              <a:t>4</a:t>
            </a:r>
            <a:r>
              <a:rPr b="0" i="0" lang="en-US" sz="2800" u="none" cap="none" strike="noStrike">
                <a:solidFill>
                  <a:srgbClr val="660000"/>
                </a:solidFill>
                <a:latin typeface="Calibri"/>
                <a:ea typeface="Calibri"/>
                <a:cs typeface="Calibri"/>
                <a:sym typeface="Calibri"/>
              </a:rPr>
              <a:t> </a:t>
            </a:r>
            <a:r>
              <a:rPr b="0" i="0" lang="en-US" sz="2800" u="none" cap="none" strike="noStrike">
                <a:solidFill>
                  <a:srgbClr val="17365D"/>
                </a:solidFill>
                <a:latin typeface="Calibri"/>
                <a:ea typeface="Calibri"/>
                <a:cs typeface="Calibri"/>
                <a:sym typeface="Calibri"/>
              </a:rPr>
              <a:t>councils</a:t>
            </a:r>
            <a:endParaRPr b="0" i="0" sz="2800" u="none" cap="none" strike="noStrike">
              <a:solidFill>
                <a:srgbClr val="17365D"/>
              </a:solidFill>
              <a:latin typeface="Calibri"/>
              <a:ea typeface="Calibri"/>
              <a:cs typeface="Calibri"/>
              <a:sym typeface="Calibri"/>
            </a:endParaRPr>
          </a:p>
          <a:p>
            <a:pPr indent="-342900" lvl="0" marL="342900" marR="0" rtl="0" algn="l">
              <a:lnSpc>
                <a:spcPct val="100000"/>
              </a:lnSpc>
              <a:spcBef>
                <a:spcPts val="560"/>
              </a:spcBef>
              <a:spcAft>
                <a:spcPts val="0"/>
              </a:spcAft>
              <a:buClr>
                <a:srgbClr val="17365D"/>
              </a:buClr>
              <a:buSzPts val="2800"/>
              <a:buFont typeface="Arial"/>
              <a:buChar char="→"/>
            </a:pPr>
            <a:r>
              <a:rPr b="0" i="0" lang="en-US" sz="2800" u="none" cap="none" strike="noStrike">
                <a:solidFill>
                  <a:srgbClr val="17365D"/>
                </a:solidFill>
                <a:latin typeface="Calibri"/>
                <a:ea typeface="Calibri"/>
                <a:cs typeface="Calibri"/>
                <a:sym typeface="Calibri"/>
              </a:rPr>
              <a:t>Nearly </a:t>
            </a:r>
            <a:r>
              <a:rPr b="1" i="0" lang="en-US" sz="2800" u="none" cap="none" strike="noStrike">
                <a:solidFill>
                  <a:srgbClr val="990000"/>
                </a:solidFill>
                <a:latin typeface="Calibri"/>
                <a:ea typeface="Calibri"/>
                <a:cs typeface="Calibri"/>
                <a:sym typeface="Calibri"/>
              </a:rPr>
              <a:t>6%</a:t>
            </a:r>
            <a:r>
              <a:rPr b="1" i="0" lang="en-US" sz="2800" u="none" cap="none" strike="noStrike">
                <a:solidFill>
                  <a:srgbClr val="17365D"/>
                </a:solidFill>
                <a:latin typeface="Calibri"/>
                <a:ea typeface="Calibri"/>
                <a:cs typeface="Calibri"/>
                <a:sym typeface="Calibri"/>
              </a:rPr>
              <a:t> </a:t>
            </a:r>
            <a:r>
              <a:rPr b="0" i="0" lang="en-US" sz="2800" u="none" cap="none" strike="noStrike">
                <a:solidFill>
                  <a:srgbClr val="17365D"/>
                </a:solidFill>
                <a:latin typeface="Calibri"/>
                <a:ea typeface="Calibri"/>
                <a:cs typeface="Calibri"/>
                <a:sym typeface="Calibri"/>
              </a:rPr>
              <a:t>of FAU undergraduate students are members of fraternities and sororities → about </a:t>
            </a:r>
            <a:r>
              <a:rPr b="0" i="0" lang="en-US" sz="2800" u="sng" cap="none" strike="noStrike">
                <a:solidFill>
                  <a:srgbClr val="17365D"/>
                </a:solidFill>
                <a:latin typeface="Calibri"/>
                <a:ea typeface="Calibri"/>
                <a:cs typeface="Calibri"/>
                <a:sym typeface="Calibri"/>
              </a:rPr>
              <a:t>1,400 members</a:t>
            </a:r>
            <a:endParaRPr b="0" i="0" sz="2800" u="sng" cap="none" strike="noStrike">
              <a:solidFill>
                <a:schemeClr val="dk1"/>
              </a:solidFill>
              <a:latin typeface="Calibri"/>
              <a:ea typeface="Calibri"/>
              <a:cs typeface="Calibri"/>
              <a:sym typeface="Calibri"/>
            </a:endParaRPr>
          </a:p>
          <a:p>
            <a:pPr indent="-342900" lvl="0" marL="342900" marR="0" rtl="0" algn="l">
              <a:lnSpc>
                <a:spcPct val="100000"/>
              </a:lnSpc>
              <a:spcBef>
                <a:spcPts val="560"/>
              </a:spcBef>
              <a:spcAft>
                <a:spcPts val="0"/>
              </a:spcAft>
              <a:buClr>
                <a:srgbClr val="17365D"/>
              </a:buClr>
              <a:buSzPts val="2800"/>
              <a:buFont typeface="Arial"/>
              <a:buChar char="→"/>
            </a:pPr>
            <a:r>
              <a:rPr b="0" i="0" lang="en-US" sz="2800" u="none" cap="none" strike="noStrike">
                <a:solidFill>
                  <a:srgbClr val="17365D"/>
                </a:solidFill>
                <a:latin typeface="Calibri"/>
                <a:ea typeface="Calibri"/>
                <a:cs typeface="Calibri"/>
                <a:sym typeface="Calibri"/>
              </a:rPr>
              <a:t>Chapter members completed more than </a:t>
            </a:r>
            <a:r>
              <a:rPr b="1" i="0" lang="en-US" sz="2800" u="none" cap="none" strike="noStrike">
                <a:solidFill>
                  <a:srgbClr val="990000"/>
                </a:solidFill>
                <a:latin typeface="Calibri"/>
                <a:ea typeface="Calibri"/>
                <a:cs typeface="Calibri"/>
                <a:sym typeface="Calibri"/>
              </a:rPr>
              <a:t>6,000</a:t>
            </a:r>
            <a:r>
              <a:rPr b="0" i="0" lang="en-US" sz="2800" u="none" cap="none" strike="noStrike">
                <a:solidFill>
                  <a:srgbClr val="17365D"/>
                </a:solidFill>
                <a:latin typeface="Calibri"/>
                <a:ea typeface="Calibri"/>
                <a:cs typeface="Calibri"/>
                <a:sym typeface="Calibri"/>
              </a:rPr>
              <a:t> hours of community service in 2020</a:t>
            </a:r>
            <a:endParaRPr b="0" i="0" sz="2800" u="none" cap="none" strike="noStrike">
              <a:solidFill>
                <a:srgbClr val="17365D"/>
              </a:solidFill>
              <a:latin typeface="Calibri"/>
              <a:ea typeface="Calibri"/>
              <a:cs typeface="Calibri"/>
              <a:sym typeface="Calibri"/>
            </a:endParaRPr>
          </a:p>
          <a:p>
            <a:pPr indent="-342900" lvl="0" marL="342900" marR="0" rtl="0" algn="l">
              <a:lnSpc>
                <a:spcPct val="100000"/>
              </a:lnSpc>
              <a:spcBef>
                <a:spcPts val="560"/>
              </a:spcBef>
              <a:spcAft>
                <a:spcPts val="0"/>
              </a:spcAft>
              <a:buClr>
                <a:srgbClr val="17365D"/>
              </a:buClr>
              <a:buSzPts val="2800"/>
              <a:buFont typeface="Arial"/>
              <a:buChar char="→"/>
            </a:pPr>
            <a:r>
              <a:rPr b="0" i="0" lang="en-US" sz="2800" u="none" cap="none" strike="noStrike">
                <a:solidFill>
                  <a:srgbClr val="17365D"/>
                </a:solidFill>
                <a:latin typeface="Calibri"/>
                <a:ea typeface="Calibri"/>
                <a:cs typeface="Calibri"/>
                <a:sym typeface="Calibri"/>
              </a:rPr>
              <a:t>Chapters raised over </a:t>
            </a:r>
            <a:r>
              <a:rPr b="1" i="0" lang="en-US" sz="2800" u="none" cap="none" strike="noStrike">
                <a:solidFill>
                  <a:srgbClr val="990000"/>
                </a:solidFill>
                <a:latin typeface="Calibri"/>
                <a:ea typeface="Calibri"/>
                <a:cs typeface="Calibri"/>
                <a:sym typeface="Calibri"/>
              </a:rPr>
              <a:t>$130,000</a:t>
            </a:r>
            <a:r>
              <a:rPr b="1" i="0" lang="en-US" sz="2800" u="none" cap="none" strike="noStrike">
                <a:solidFill>
                  <a:srgbClr val="FF0000"/>
                </a:solidFill>
                <a:latin typeface="Calibri"/>
                <a:ea typeface="Calibri"/>
                <a:cs typeface="Calibri"/>
                <a:sym typeface="Calibri"/>
              </a:rPr>
              <a:t> </a:t>
            </a:r>
            <a:r>
              <a:rPr b="0" i="0" lang="en-US" sz="2800" u="none" cap="none" strike="noStrike">
                <a:solidFill>
                  <a:srgbClr val="17365D"/>
                </a:solidFill>
                <a:latin typeface="Calibri"/>
                <a:ea typeface="Calibri"/>
                <a:cs typeface="Calibri"/>
                <a:sym typeface="Calibri"/>
              </a:rPr>
              <a:t>for charitable organizations in the last year (2020) </a:t>
            </a:r>
            <a:r>
              <a:rPr b="1" i="1" lang="en-US" sz="2800" u="none" cap="none" strike="noStrike">
                <a:solidFill>
                  <a:srgbClr val="17365D"/>
                </a:solidFill>
                <a:latin typeface="Calibri"/>
                <a:ea typeface="Calibri"/>
                <a:cs typeface="Calibri"/>
                <a:sym typeface="Calibri"/>
              </a:rPr>
              <a:t>alone</a:t>
            </a:r>
            <a:endParaRPr b="0" i="0" sz="1200" u="none" cap="none" strike="noStrike">
              <a:solidFill>
                <a:srgbClr val="000000"/>
              </a:solidFill>
              <a:latin typeface="Calibri"/>
              <a:ea typeface="Calibri"/>
              <a:cs typeface="Calibri"/>
              <a:sym typeface="Calibri"/>
            </a:endParaRPr>
          </a:p>
        </p:txBody>
      </p:sp>
      <p:cxnSp>
        <p:nvCxnSpPr>
          <p:cNvPr id="187" name="Google Shape;187;p4"/>
          <p:cNvCxnSpPr/>
          <p:nvPr/>
        </p:nvCxnSpPr>
        <p:spPr>
          <a:xfrm>
            <a:off x="230325" y="234875"/>
            <a:ext cx="0" cy="1156500"/>
          </a:xfrm>
          <a:prstGeom prst="straightConnector1">
            <a:avLst/>
          </a:prstGeom>
          <a:noFill/>
          <a:ln cap="flat" cmpd="sng" w="76200">
            <a:solidFill>
              <a:srgbClr val="990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5"/>
          <p:cNvSpPr txBox="1"/>
          <p:nvPr/>
        </p:nvSpPr>
        <p:spPr>
          <a:xfrm>
            <a:off x="379050" y="1546275"/>
            <a:ext cx="8966400" cy="42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Sorority and Fraternity</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17365D"/>
                </a:solidFill>
                <a:latin typeface="Calibri"/>
                <a:ea typeface="Calibri"/>
                <a:cs typeface="Calibri"/>
                <a:sym typeface="Calibri"/>
              </a:rPr>
              <a:t>Greek familial organizations of sisters and/or brothers founded on social, philanthropic, scholarship, religious, cultural, and/or community service principles  </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Interest</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17365D"/>
                </a:solidFill>
                <a:latin typeface="Calibri"/>
                <a:ea typeface="Calibri"/>
                <a:cs typeface="Calibri"/>
                <a:sym typeface="Calibri"/>
              </a:rPr>
              <a:t>A person seeking membership into a UGC or NPHC organization</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2200" u="none" cap="none" strike="noStrike">
                <a:solidFill>
                  <a:srgbClr val="17365D"/>
                </a:solidFill>
                <a:latin typeface="Calibri"/>
                <a:ea typeface="Calibri"/>
                <a:cs typeface="Calibri"/>
                <a:sym typeface="Calibri"/>
              </a:rPr>
              <a:t>Intake</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2000" u="none" cap="none" strike="noStrike">
                <a:solidFill>
                  <a:srgbClr val="17365D"/>
                </a:solidFill>
                <a:latin typeface="Calibri"/>
                <a:ea typeface="Calibri"/>
                <a:cs typeface="Calibri"/>
                <a:sym typeface="Calibri"/>
              </a:rPr>
              <a:t>The process of becoming a member in a UGC or NPHC organization</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2200" u="none" cap="none" strike="noStrike">
                <a:solidFill>
                  <a:srgbClr val="17365D"/>
                </a:solidFill>
                <a:latin typeface="Calibri"/>
                <a:ea typeface="Calibri"/>
                <a:cs typeface="Calibri"/>
                <a:sym typeface="Calibri"/>
              </a:rPr>
              <a:t>PNM</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2000" u="none" cap="none" strike="noStrike">
                <a:solidFill>
                  <a:srgbClr val="17365D"/>
                </a:solidFill>
                <a:latin typeface="Calibri"/>
                <a:ea typeface="Calibri"/>
                <a:cs typeface="Calibri"/>
                <a:sym typeface="Calibri"/>
              </a:rPr>
              <a:t>Potential New Member, one who is seeking membership into CPA or IFC</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i="0" sz="1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2200" u="none" cap="none" strike="noStrike">
                <a:solidFill>
                  <a:srgbClr val="17365D"/>
                </a:solidFill>
                <a:latin typeface="Calibri"/>
                <a:ea typeface="Calibri"/>
                <a:cs typeface="Calibri"/>
                <a:sym typeface="Calibri"/>
              </a:rPr>
              <a:t>Primary Recruitment</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2000" u="none" cap="none" strike="noStrike">
                <a:solidFill>
                  <a:srgbClr val="17365D"/>
                </a:solidFill>
                <a:latin typeface="Calibri"/>
                <a:ea typeface="Calibri"/>
                <a:cs typeface="Calibri"/>
                <a:sym typeface="Calibri"/>
              </a:rPr>
              <a:t>Series of events held by each CPA and IFC to recruit and select new members</a:t>
            </a:r>
            <a:endParaRPr b="1" i="0" sz="2200" u="none" cap="none" strike="noStrike">
              <a:solidFill>
                <a:srgbClr val="17365D"/>
              </a:solidFill>
              <a:latin typeface="Calibri"/>
              <a:ea typeface="Calibri"/>
              <a:cs typeface="Calibri"/>
              <a:sym typeface="Calibri"/>
            </a:endParaRPr>
          </a:p>
        </p:txBody>
      </p:sp>
      <p:cxnSp>
        <p:nvCxnSpPr>
          <p:cNvPr id="193" name="Google Shape;193;p5"/>
          <p:cNvCxnSpPr/>
          <p:nvPr/>
        </p:nvCxnSpPr>
        <p:spPr>
          <a:xfrm>
            <a:off x="230325" y="185775"/>
            <a:ext cx="0" cy="1360500"/>
          </a:xfrm>
          <a:prstGeom prst="straightConnector1">
            <a:avLst/>
          </a:prstGeom>
          <a:noFill/>
          <a:ln cap="flat" cmpd="sng" w="76200">
            <a:solidFill>
              <a:srgbClr val="990000"/>
            </a:solidFill>
            <a:prstDash val="solid"/>
            <a:round/>
            <a:headEnd len="sm" w="sm" type="none"/>
            <a:tailEnd len="sm" w="sm" type="none"/>
          </a:ln>
        </p:spPr>
      </p:cxnSp>
      <p:sp>
        <p:nvSpPr>
          <p:cNvPr id="194" name="Google Shape;194;p5"/>
          <p:cNvSpPr txBox="1"/>
          <p:nvPr>
            <p:ph idx="1" type="subTitle"/>
          </p:nvPr>
        </p:nvSpPr>
        <p:spPr>
          <a:xfrm>
            <a:off x="379050" y="300350"/>
            <a:ext cx="11433900" cy="1020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4400">
                <a:solidFill>
                  <a:srgbClr val="073763"/>
                </a:solidFill>
              </a:rPr>
              <a:t>It’s All Greek To Me</a:t>
            </a:r>
            <a:endParaRPr b="1" sz="4400">
              <a:solidFill>
                <a:srgbClr val="073763"/>
              </a:solidFill>
            </a:endParaRPr>
          </a:p>
        </p:txBody>
      </p:sp>
      <p:sp>
        <p:nvSpPr>
          <p:cNvPr id="195" name="Google Shape;195;p5"/>
          <p:cNvSpPr txBox="1"/>
          <p:nvPr>
            <p:ph idx="1" type="subTitle"/>
          </p:nvPr>
        </p:nvSpPr>
        <p:spPr>
          <a:xfrm>
            <a:off x="379050" y="903225"/>
            <a:ext cx="6882900" cy="1020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2900">
                <a:solidFill>
                  <a:srgbClr val="073763"/>
                </a:solidFill>
              </a:rPr>
              <a:t>Words to know</a:t>
            </a:r>
            <a:endParaRPr b="1" sz="2900">
              <a:solidFill>
                <a:srgbClr val="073763"/>
              </a:solidFill>
            </a:endParaRPr>
          </a:p>
          <a:p>
            <a:pPr indent="0" lvl="0" marL="0" rtl="0" algn="l">
              <a:lnSpc>
                <a:spcPct val="80000"/>
              </a:lnSpc>
              <a:spcBef>
                <a:spcPts val="0"/>
              </a:spcBef>
              <a:spcAft>
                <a:spcPts val="0"/>
              </a:spcAft>
              <a:buClr>
                <a:schemeClr val="lt1"/>
              </a:buClr>
              <a:buSzPts val="4400"/>
              <a:buNone/>
            </a:pPr>
            <a:r>
              <a:t/>
            </a:r>
            <a:endParaRPr b="1" sz="3300">
              <a:solidFill>
                <a:srgbClr val="07376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pic>
        <p:nvPicPr>
          <p:cNvPr id="200" name="Google Shape;200;p6"/>
          <p:cNvPicPr preferRelativeResize="0"/>
          <p:nvPr/>
        </p:nvPicPr>
        <p:blipFill rotWithShape="1">
          <a:blip r:embed="rId4">
            <a:alphaModFix/>
          </a:blip>
          <a:srcRect b="0" l="0" r="0" t="0"/>
          <a:stretch/>
        </p:blipFill>
        <p:spPr>
          <a:xfrm>
            <a:off x="6233800" y="2010825"/>
            <a:ext cx="3364173" cy="3364173"/>
          </a:xfrm>
          <a:prstGeom prst="rect">
            <a:avLst/>
          </a:prstGeom>
          <a:noFill/>
          <a:ln>
            <a:noFill/>
          </a:ln>
        </p:spPr>
      </p:pic>
      <p:sp>
        <p:nvSpPr>
          <p:cNvPr id="201" name="Google Shape;201;p6"/>
          <p:cNvSpPr txBox="1"/>
          <p:nvPr/>
        </p:nvSpPr>
        <p:spPr>
          <a:xfrm>
            <a:off x="387300" y="234875"/>
            <a:ext cx="10970400" cy="137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Interfraternity Council </a:t>
            </a:r>
            <a:r>
              <a:rPr b="1" i="0" lang="en-US" sz="3000" u="none" cap="none" strike="noStrike">
                <a:solidFill>
                  <a:srgbClr val="FFFFFF"/>
                </a:solidFill>
                <a:latin typeface="Calibri"/>
                <a:ea typeface="Calibri"/>
                <a:cs typeface="Calibri"/>
                <a:sym typeface="Calibri"/>
              </a:rPr>
              <a:t>(IFC)</a:t>
            </a:r>
            <a:endParaRPr b="1"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rgbClr val="FFFFFF"/>
                </a:solidFill>
                <a:latin typeface="Calibri"/>
                <a:ea typeface="Calibri"/>
                <a:cs typeface="Calibri"/>
                <a:sym typeface="Calibri"/>
              </a:rPr>
              <a:t>all-men’s fraternities</a:t>
            </a:r>
            <a:endParaRPr b="0" i="0" sz="2000" u="none" cap="none" strike="noStrike">
              <a:solidFill>
                <a:srgbClr val="FFFFFF"/>
              </a:solidFill>
              <a:latin typeface="Arial"/>
              <a:ea typeface="Arial"/>
              <a:cs typeface="Arial"/>
              <a:sym typeface="Arial"/>
            </a:endParaRPr>
          </a:p>
        </p:txBody>
      </p:sp>
      <p:sp>
        <p:nvSpPr>
          <p:cNvPr id="202" name="Google Shape;202;p6"/>
          <p:cNvSpPr txBox="1"/>
          <p:nvPr/>
        </p:nvSpPr>
        <p:spPr>
          <a:xfrm>
            <a:off x="485500" y="1728200"/>
            <a:ext cx="7282500" cy="41556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Alpha Epsilon Pi </a:t>
            </a:r>
            <a:r>
              <a:rPr b="0" i="0" lang="en-US" sz="2700" u="none" cap="none" strike="noStrike">
                <a:solidFill>
                  <a:schemeClr val="lt1"/>
                </a:solidFill>
                <a:latin typeface="Calibri"/>
                <a:ea typeface="Calibri"/>
                <a:cs typeface="Calibri"/>
                <a:sym typeface="Calibri"/>
              </a:rPr>
              <a:t>(ΑΕΠ) “AEPi”</a:t>
            </a:r>
            <a:endParaRPr b="0" i="0" sz="2700" u="none" cap="none" strike="noStrike">
              <a:solidFill>
                <a:schemeClr val="lt1"/>
              </a:solidFill>
              <a:latin typeface="Calibri"/>
              <a:ea typeface="Calibri"/>
              <a:cs typeface="Calibri"/>
              <a:sym typeface="Calibri"/>
            </a:endParaRPr>
          </a:p>
          <a:p>
            <a:pPr indent="-342900" lvl="0" marL="342900" marR="0" rtl="0" algn="l">
              <a:lnSpc>
                <a:spcPct val="10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Delta Tau Delta (ΔΤΔ) “Delts”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Phi Delta Theta (ΦΔΘ) “Phi Delts”</a:t>
            </a:r>
            <a:endParaRPr b="0" i="0" sz="2800" u="none" cap="none" strike="noStrike">
              <a:solidFill>
                <a:schemeClr val="lt1"/>
              </a:solidFill>
              <a:latin typeface="Calibri"/>
              <a:ea typeface="Calibri"/>
              <a:cs typeface="Calibri"/>
              <a:sym typeface="Calibri"/>
            </a:endParaRPr>
          </a:p>
          <a:p>
            <a:pPr indent="-317500" lvl="0" marL="342900" marR="0" rtl="0" algn="l">
              <a:lnSpc>
                <a:spcPct val="10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Pi Kappa Alpha (ΠΚΑ) “Pike”</a:t>
            </a:r>
            <a:endParaRPr b="0" i="0" sz="2800" u="none" cap="none" strike="noStrike">
              <a:solidFill>
                <a:schemeClr val="lt1"/>
              </a:solidFill>
              <a:latin typeface="Calibri"/>
              <a:ea typeface="Calibri"/>
              <a:cs typeface="Calibri"/>
              <a:sym typeface="Calibri"/>
            </a:endParaRPr>
          </a:p>
          <a:p>
            <a:pPr indent="-317500" lvl="0" marL="342900" marR="0" rtl="0" algn="l">
              <a:lnSpc>
                <a:spcPct val="10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Pi Kappa Phi (ΠΚΦ) “Pi Kapp”</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Sigma Chi (ΣΧ) “Sigs”</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Sigma Nu (ΣN)* </a:t>
            </a:r>
            <a:r>
              <a:rPr lang="en-US" sz="2800">
                <a:solidFill>
                  <a:schemeClr val="lt1"/>
                </a:solidFill>
                <a:latin typeface="Calibri"/>
                <a:ea typeface="Calibri"/>
                <a:cs typeface="Calibri"/>
                <a:sym typeface="Calibri"/>
              </a:rPr>
              <a:t>“SigNu”</a:t>
            </a:r>
            <a:endParaRPr b="0" i="0" sz="2800" u="none" cap="none" strike="noStrike">
              <a:solidFill>
                <a:schemeClr val="lt1"/>
              </a:solidFill>
              <a:latin typeface="Calibri"/>
              <a:ea typeface="Calibri"/>
              <a:cs typeface="Calibri"/>
              <a:sym typeface="Calibri"/>
            </a:endParaRPr>
          </a:p>
          <a:p>
            <a:pPr indent="-342900" lvl="0" marL="342900" marR="0" rtl="0" algn="l">
              <a:lnSpc>
                <a:spcPct val="10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Beta Theta Pi (BΘ</a:t>
            </a:r>
            <a:r>
              <a:rPr b="0" i="0" lang="en-US" sz="2700" u="none" cap="none" strike="noStrike">
                <a:solidFill>
                  <a:schemeClr val="lt1"/>
                </a:solidFill>
                <a:latin typeface="Calibri"/>
                <a:ea typeface="Calibri"/>
                <a:cs typeface="Calibri"/>
                <a:sym typeface="Calibri"/>
              </a:rPr>
              <a:t>Π</a:t>
            </a:r>
            <a:r>
              <a:rPr b="0" i="0" lang="en-US" sz="2800" u="none" cap="none" strike="noStrike">
                <a:solidFill>
                  <a:schemeClr val="lt1"/>
                </a:solidFill>
                <a:latin typeface="Calibri"/>
                <a:ea typeface="Calibri"/>
                <a:cs typeface="Calibri"/>
                <a:sym typeface="Calibri"/>
              </a:rPr>
              <a:t>)* </a:t>
            </a:r>
            <a:r>
              <a:rPr lang="en-US" sz="2800">
                <a:solidFill>
                  <a:schemeClr val="lt1"/>
                </a:solidFill>
                <a:latin typeface="Calibri"/>
                <a:ea typeface="Calibri"/>
                <a:cs typeface="Calibri"/>
                <a:sym typeface="Calibri"/>
              </a:rPr>
              <a:t>“Beta”</a:t>
            </a:r>
            <a:r>
              <a:rPr b="0" i="0" lang="en-US" sz="2800" u="none" cap="none" strike="noStrike">
                <a:solidFill>
                  <a:schemeClr val="lt1"/>
                </a:solidFill>
                <a:latin typeface="Calibri"/>
                <a:ea typeface="Calibri"/>
                <a:cs typeface="Calibri"/>
                <a:sym typeface="Calibri"/>
              </a:rPr>
              <a:t> </a:t>
            </a:r>
            <a:r>
              <a:rPr b="0" i="1" lang="en-US" sz="2800" u="none" cap="none" strike="noStrike">
                <a:solidFill>
                  <a:schemeClr val="lt1"/>
                </a:solidFill>
                <a:latin typeface="Calibri"/>
                <a:ea typeface="Calibri"/>
                <a:cs typeface="Calibri"/>
                <a:sym typeface="Calibri"/>
              </a:rPr>
              <a:t>coming Fall 2021</a:t>
            </a:r>
            <a:endParaRPr b="0" i="1" sz="2800" u="none" cap="none" strike="noStrike">
              <a:solidFill>
                <a:schemeClr val="lt1"/>
              </a:solidFill>
              <a:latin typeface="Calibri"/>
              <a:ea typeface="Calibri"/>
              <a:cs typeface="Calibri"/>
              <a:sym typeface="Calibri"/>
            </a:endParaRPr>
          </a:p>
          <a:p>
            <a:pPr indent="0" lvl="0" marL="0" marR="0" rtl="0" algn="l">
              <a:lnSpc>
                <a:spcPct val="100000"/>
              </a:lnSpc>
              <a:spcBef>
                <a:spcPts val="544"/>
              </a:spcBef>
              <a:spcAft>
                <a:spcPts val="0"/>
              </a:spcAft>
              <a:buClr>
                <a:srgbClr val="000000"/>
              </a:buClr>
              <a:buSzPts val="2800"/>
              <a:buFont typeface="Arial"/>
              <a:buNone/>
            </a:pPr>
            <a:r>
              <a:t/>
            </a:r>
            <a:endParaRPr b="0" i="1" sz="2800" u="none" cap="none" strike="noStrike">
              <a:solidFill>
                <a:schemeClr val="lt1"/>
              </a:solidFill>
              <a:latin typeface="Calibri"/>
              <a:ea typeface="Calibri"/>
              <a:cs typeface="Calibri"/>
              <a:sym typeface="Calibri"/>
            </a:endParaRPr>
          </a:p>
          <a:p>
            <a:pPr indent="0" lvl="0" marL="0" marR="0" rtl="0" algn="l">
              <a:lnSpc>
                <a:spcPct val="100000"/>
              </a:lnSpc>
              <a:spcBef>
                <a:spcPts val="544"/>
              </a:spcBef>
              <a:spcAft>
                <a:spcPts val="0"/>
              </a:spcAft>
              <a:buClr>
                <a:srgbClr val="000000"/>
              </a:buClr>
              <a:buSzPts val="1500"/>
              <a:buFont typeface="Arial"/>
              <a:buNone/>
            </a:pPr>
            <a:r>
              <a:rPr b="0" i="1" lang="en-US" sz="1500" u="none" cap="none" strike="noStrike">
                <a:solidFill>
                  <a:schemeClr val="lt1"/>
                </a:solidFill>
                <a:latin typeface="Calibri"/>
                <a:ea typeface="Calibri"/>
                <a:cs typeface="Calibri"/>
                <a:sym typeface="Calibri"/>
              </a:rPr>
              <a:t>*indicates new (not yet chartered) chapter</a:t>
            </a:r>
            <a:endParaRPr b="0" i="1" sz="1500" u="none" cap="none" strike="noStrike">
              <a:solidFill>
                <a:schemeClr val="lt1"/>
              </a:solidFill>
              <a:latin typeface="Calibri"/>
              <a:ea typeface="Calibri"/>
              <a:cs typeface="Calibri"/>
              <a:sym typeface="Calibri"/>
            </a:endParaRPr>
          </a:p>
        </p:txBody>
      </p:sp>
      <p:cxnSp>
        <p:nvCxnSpPr>
          <p:cNvPr id="203" name="Google Shape;203;p6"/>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7"/>
          <p:cNvSpPr txBox="1"/>
          <p:nvPr/>
        </p:nvSpPr>
        <p:spPr>
          <a:xfrm>
            <a:off x="466200" y="234875"/>
            <a:ext cx="8928900" cy="143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rgbClr val="FFFFFF"/>
                </a:solidFill>
                <a:latin typeface="Calibri"/>
                <a:ea typeface="Calibri"/>
                <a:cs typeface="Calibri"/>
                <a:sym typeface="Calibri"/>
              </a:rPr>
              <a:t>College Panhellenic Association </a:t>
            </a:r>
            <a:r>
              <a:rPr b="1" i="0" lang="en-US" sz="3000" u="none" cap="none" strike="noStrike">
                <a:solidFill>
                  <a:srgbClr val="FFFFFF"/>
                </a:solidFill>
                <a:latin typeface="Calibri"/>
                <a:ea typeface="Calibri"/>
                <a:cs typeface="Calibri"/>
                <a:sym typeface="Calibri"/>
              </a:rPr>
              <a:t>(CPA)</a:t>
            </a:r>
            <a:endParaRPr b="1"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rgbClr val="FFFFFF"/>
                </a:solidFill>
                <a:latin typeface="Calibri"/>
                <a:ea typeface="Calibri"/>
                <a:cs typeface="Calibri"/>
                <a:sym typeface="Calibri"/>
              </a:rPr>
              <a:t> all-women’s sororities</a:t>
            </a:r>
            <a:endParaRPr b="1" i="1" sz="2000" u="none" cap="none" strike="noStrike">
              <a:solidFill>
                <a:srgbClr val="FFFFFF"/>
              </a:solidFill>
              <a:latin typeface="Calibri"/>
              <a:ea typeface="Calibri"/>
              <a:cs typeface="Calibri"/>
              <a:sym typeface="Calibri"/>
            </a:endParaRPr>
          </a:p>
        </p:txBody>
      </p:sp>
      <p:sp>
        <p:nvSpPr>
          <p:cNvPr id="209" name="Google Shape;209;p7"/>
          <p:cNvSpPr txBox="1"/>
          <p:nvPr/>
        </p:nvSpPr>
        <p:spPr>
          <a:xfrm>
            <a:off x="466200" y="1761875"/>
            <a:ext cx="6672300" cy="4344600"/>
          </a:xfrm>
          <a:prstGeom prst="rect">
            <a:avLst/>
          </a:prstGeom>
          <a:noFill/>
          <a:ln>
            <a:noFill/>
          </a:ln>
        </p:spPr>
        <p:txBody>
          <a:bodyPr anchorCtr="0" anchor="t" bIns="91425" lIns="91425" spcFirstLastPara="1" rIns="91425" wrap="square" tIns="91425">
            <a:noAutofit/>
          </a:bodyPr>
          <a:lstStyle/>
          <a:p>
            <a:pPr indent="-317500" lvl="0" marL="3429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Alpha Delta Pi (ΑΔΠ) “ADPi”</a:t>
            </a:r>
            <a:endParaRPr b="0" i="0" sz="2800" u="none" cap="none" strike="noStrike">
              <a:solidFill>
                <a:schemeClr val="lt1"/>
              </a:solidFill>
              <a:latin typeface="Calibri"/>
              <a:ea typeface="Calibri"/>
              <a:cs typeface="Calibri"/>
              <a:sym typeface="Calibri"/>
            </a:endParaRPr>
          </a:p>
          <a:p>
            <a:pPr indent="-317500" lvl="0" marL="342900" marR="0" rtl="0" algn="l">
              <a:lnSpc>
                <a:spcPct val="100000"/>
              </a:lnSpc>
              <a:spcBef>
                <a:spcPts val="64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Alpha Xi Delta (ΑΞΔ) “AZD”</a:t>
            </a:r>
            <a:endParaRPr b="0" i="0" sz="2800" u="none" cap="none" strike="noStrike">
              <a:solidFill>
                <a:schemeClr val="lt1"/>
              </a:solidFill>
              <a:latin typeface="Calibri"/>
              <a:ea typeface="Calibri"/>
              <a:cs typeface="Calibri"/>
              <a:sym typeface="Calibri"/>
            </a:endParaRPr>
          </a:p>
          <a:p>
            <a:pPr indent="-317500" lvl="0" marL="342900" marR="0" rtl="0" algn="l">
              <a:lnSpc>
                <a:spcPct val="100000"/>
              </a:lnSpc>
              <a:spcBef>
                <a:spcPts val="64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Delta Phi Epsilon (ΔΦΕ) “DPhiE”</a:t>
            </a:r>
            <a:endParaRPr b="0" i="0" sz="2800" u="none" cap="none" strike="noStrike">
              <a:solidFill>
                <a:schemeClr val="lt1"/>
              </a:solidFill>
              <a:latin typeface="Calibri"/>
              <a:ea typeface="Calibri"/>
              <a:cs typeface="Calibri"/>
              <a:sym typeface="Calibri"/>
            </a:endParaRPr>
          </a:p>
          <a:p>
            <a:pPr indent="-317500" lvl="0" marL="342900" marR="0" rtl="0" algn="l">
              <a:lnSpc>
                <a:spcPct val="100000"/>
              </a:lnSpc>
              <a:spcBef>
                <a:spcPts val="64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Sigma Kappa (ΣΚ) </a:t>
            </a:r>
            <a:r>
              <a:rPr lang="en-US" sz="2800">
                <a:solidFill>
                  <a:schemeClr val="lt1"/>
                </a:solidFill>
                <a:latin typeface="Calibri"/>
                <a:ea typeface="Calibri"/>
                <a:cs typeface="Calibri"/>
                <a:sym typeface="Calibri"/>
              </a:rPr>
              <a:t>“SigKap”</a:t>
            </a:r>
            <a:endParaRPr b="0" i="0" sz="2800" u="none" cap="none" strike="noStrike">
              <a:solidFill>
                <a:schemeClr val="lt1"/>
              </a:solidFill>
              <a:latin typeface="Calibri"/>
              <a:ea typeface="Calibri"/>
              <a:cs typeface="Calibri"/>
              <a:sym typeface="Calibri"/>
            </a:endParaRPr>
          </a:p>
          <a:p>
            <a:pPr indent="-317500" lvl="0" marL="342900" marR="0" rtl="0" algn="l">
              <a:lnSpc>
                <a:spcPct val="100000"/>
              </a:lnSpc>
              <a:spcBef>
                <a:spcPts val="64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Theta Phi Alpha (ΘΦΑ) “Theta Phi”</a:t>
            </a:r>
            <a:endParaRPr b="0" i="0" sz="2800" u="none" cap="none" strike="noStrike">
              <a:solidFill>
                <a:schemeClr val="lt1"/>
              </a:solidFill>
              <a:latin typeface="Calibri"/>
              <a:ea typeface="Calibri"/>
              <a:cs typeface="Calibri"/>
              <a:sym typeface="Calibri"/>
            </a:endParaRPr>
          </a:p>
          <a:p>
            <a:pPr indent="-317500" lvl="0" marL="342900" marR="0" rtl="0" algn="l">
              <a:lnSpc>
                <a:spcPct val="100000"/>
              </a:lnSpc>
              <a:spcBef>
                <a:spcPts val="64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Phi Mu (ΦΜ)</a:t>
            </a:r>
            <a:endParaRPr b="0" i="0" sz="1200" u="none" cap="none" strike="noStrike">
              <a:solidFill>
                <a:srgbClr val="000000"/>
              </a:solidFill>
              <a:latin typeface="Arial"/>
              <a:ea typeface="Arial"/>
              <a:cs typeface="Arial"/>
              <a:sym typeface="Arial"/>
            </a:endParaRPr>
          </a:p>
        </p:txBody>
      </p:sp>
      <p:pic>
        <p:nvPicPr>
          <p:cNvPr id="210" name="Google Shape;210;p7"/>
          <p:cNvPicPr preferRelativeResize="0"/>
          <p:nvPr/>
        </p:nvPicPr>
        <p:blipFill rotWithShape="1">
          <a:blip r:embed="rId4">
            <a:alphaModFix/>
          </a:blip>
          <a:srcRect b="0" l="0" r="0" t="0"/>
          <a:stretch/>
        </p:blipFill>
        <p:spPr>
          <a:xfrm>
            <a:off x="6040336" y="1674487"/>
            <a:ext cx="3509002" cy="3509023"/>
          </a:xfrm>
          <a:prstGeom prst="rect">
            <a:avLst/>
          </a:prstGeom>
          <a:noFill/>
          <a:ln>
            <a:noFill/>
          </a:ln>
        </p:spPr>
      </p:pic>
      <p:cxnSp>
        <p:nvCxnSpPr>
          <p:cNvPr id="211" name="Google Shape;211;p7"/>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8"/>
          <p:cNvSpPr txBox="1"/>
          <p:nvPr/>
        </p:nvSpPr>
        <p:spPr>
          <a:xfrm>
            <a:off x="379050" y="1960800"/>
            <a:ext cx="4452900" cy="3850800"/>
          </a:xfrm>
          <a:prstGeom prst="rect">
            <a:avLst/>
          </a:prstGeom>
          <a:noFill/>
          <a:ln cap="flat" cmpd="sng" w="38100">
            <a:solidFill>
              <a:srgbClr val="00447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No FAU credits needed to join</a:t>
            </a:r>
            <a:endParaRPr b="1"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17365D"/>
                </a:solidFill>
                <a:latin typeface="Calibri"/>
                <a:ea typeface="Calibri"/>
                <a:cs typeface="Calibri"/>
                <a:sym typeface="Calibri"/>
              </a:rPr>
              <a:t>(can join as a first-semester freshman)</a:t>
            </a:r>
            <a:endParaRPr b="0"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Average GPA requirement: 2.75</a:t>
            </a:r>
            <a:r>
              <a:rPr b="0" i="0" lang="en-US" sz="2200" u="none" cap="none" strike="noStrike">
                <a:solidFill>
                  <a:srgbClr val="17365D"/>
                </a:solidFill>
                <a:latin typeface="Calibri"/>
                <a:ea typeface="Calibri"/>
                <a:cs typeface="Calibri"/>
                <a:sym typeface="Calibri"/>
              </a:rPr>
              <a:t> </a:t>
            </a:r>
            <a:r>
              <a:rPr b="0" i="1" lang="en-US" sz="2000" u="none" cap="none" strike="noStrike">
                <a:solidFill>
                  <a:srgbClr val="17365D"/>
                </a:solidFill>
                <a:latin typeface="Calibri"/>
                <a:ea typeface="Calibri"/>
                <a:cs typeface="Calibri"/>
                <a:sym typeface="Calibri"/>
              </a:rPr>
              <a:t>(depends on the organization)</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1" sz="20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17365D"/>
                </a:solidFill>
                <a:latin typeface="Calibri"/>
                <a:ea typeface="Calibri"/>
                <a:cs typeface="Calibri"/>
                <a:sym typeface="Calibri"/>
              </a:rPr>
              <a:t>Dues are paid semesterly</a:t>
            </a:r>
            <a:endParaRPr b="0"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17365D"/>
                </a:solidFill>
                <a:latin typeface="Calibri"/>
                <a:ea typeface="Calibri"/>
                <a:cs typeface="Calibri"/>
                <a:sym typeface="Calibri"/>
              </a:rPr>
              <a:t>first semester will be a bit higher while a new member</a:t>
            </a:r>
            <a:endParaRPr b="0" i="0" sz="2200" u="none" cap="none" strike="noStrike">
              <a:solidFill>
                <a:srgbClr val="17365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17365D"/>
                </a:solidFill>
                <a:latin typeface="Calibri"/>
                <a:ea typeface="Calibri"/>
                <a:cs typeface="Calibri"/>
                <a:sym typeface="Calibri"/>
              </a:rPr>
              <a:t>($600-$800 first semester and $500-$700 each semester after that)</a:t>
            </a:r>
            <a:endParaRPr b="0" i="0" sz="1800" u="none" cap="none" strike="noStrike">
              <a:solidFill>
                <a:srgbClr val="17365D"/>
              </a:solidFill>
              <a:latin typeface="Arial"/>
              <a:ea typeface="Arial"/>
              <a:cs typeface="Arial"/>
              <a:sym typeface="Arial"/>
            </a:endParaRPr>
          </a:p>
        </p:txBody>
      </p:sp>
      <p:pic>
        <p:nvPicPr>
          <p:cNvPr id="217" name="Google Shape;217;p8"/>
          <p:cNvPicPr preferRelativeResize="0"/>
          <p:nvPr/>
        </p:nvPicPr>
        <p:blipFill rotWithShape="1">
          <a:blip r:embed="rId4">
            <a:alphaModFix/>
          </a:blip>
          <a:srcRect b="0" l="-36165" r="0" t="-36165"/>
          <a:stretch/>
        </p:blipFill>
        <p:spPr>
          <a:xfrm>
            <a:off x="3866349" y="2384325"/>
            <a:ext cx="3850778" cy="3850798"/>
          </a:xfrm>
          <a:prstGeom prst="rect">
            <a:avLst/>
          </a:prstGeom>
          <a:noFill/>
          <a:ln>
            <a:noFill/>
          </a:ln>
        </p:spPr>
      </p:pic>
      <p:pic>
        <p:nvPicPr>
          <p:cNvPr id="218" name="Google Shape;218;p8"/>
          <p:cNvPicPr preferRelativeResize="0"/>
          <p:nvPr/>
        </p:nvPicPr>
        <p:blipFill rotWithShape="1">
          <a:blip r:embed="rId5">
            <a:alphaModFix/>
          </a:blip>
          <a:srcRect b="0" l="0" r="0" t="0"/>
          <a:stretch/>
        </p:blipFill>
        <p:spPr>
          <a:xfrm>
            <a:off x="5005025" y="1431175"/>
            <a:ext cx="2514227" cy="2514227"/>
          </a:xfrm>
          <a:prstGeom prst="rect">
            <a:avLst/>
          </a:prstGeom>
          <a:noFill/>
          <a:ln>
            <a:noFill/>
          </a:ln>
        </p:spPr>
      </p:pic>
      <p:cxnSp>
        <p:nvCxnSpPr>
          <p:cNvPr id="219" name="Google Shape;219;p8"/>
          <p:cNvCxnSpPr/>
          <p:nvPr/>
        </p:nvCxnSpPr>
        <p:spPr>
          <a:xfrm>
            <a:off x="230325" y="185775"/>
            <a:ext cx="0" cy="1360500"/>
          </a:xfrm>
          <a:prstGeom prst="straightConnector1">
            <a:avLst/>
          </a:prstGeom>
          <a:noFill/>
          <a:ln cap="flat" cmpd="sng" w="76200">
            <a:solidFill>
              <a:srgbClr val="990000"/>
            </a:solidFill>
            <a:prstDash val="solid"/>
            <a:round/>
            <a:headEnd len="sm" w="sm" type="none"/>
            <a:tailEnd len="sm" w="sm" type="none"/>
          </a:ln>
        </p:spPr>
      </p:cxnSp>
      <p:sp>
        <p:nvSpPr>
          <p:cNvPr id="220" name="Google Shape;220;p8"/>
          <p:cNvSpPr txBox="1"/>
          <p:nvPr>
            <p:ph idx="1" type="subTitle"/>
          </p:nvPr>
        </p:nvSpPr>
        <p:spPr>
          <a:xfrm>
            <a:off x="379050" y="300350"/>
            <a:ext cx="11433900" cy="1020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4400">
                <a:solidFill>
                  <a:srgbClr val="073763"/>
                </a:solidFill>
              </a:rPr>
              <a:t>Cost and Requirements</a:t>
            </a:r>
            <a:endParaRPr b="1" sz="4400">
              <a:solidFill>
                <a:srgbClr val="073763"/>
              </a:solidFill>
            </a:endParaRPr>
          </a:p>
        </p:txBody>
      </p:sp>
      <p:sp>
        <p:nvSpPr>
          <p:cNvPr id="221" name="Google Shape;221;p8"/>
          <p:cNvSpPr txBox="1"/>
          <p:nvPr>
            <p:ph idx="1" type="subTitle"/>
          </p:nvPr>
        </p:nvSpPr>
        <p:spPr>
          <a:xfrm>
            <a:off x="455250" y="922950"/>
            <a:ext cx="6882900" cy="1020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4400"/>
              <a:buNone/>
            </a:pPr>
            <a:r>
              <a:rPr b="1" lang="en-US" sz="2900">
                <a:solidFill>
                  <a:srgbClr val="073763"/>
                </a:solidFill>
              </a:rPr>
              <a:t>of IFC &amp; CPA</a:t>
            </a:r>
            <a:endParaRPr b="1" sz="2900">
              <a:solidFill>
                <a:srgbClr val="073763"/>
              </a:solidFill>
            </a:endParaRPr>
          </a:p>
          <a:p>
            <a:pPr indent="0" lvl="0" marL="0" rtl="0" algn="l">
              <a:lnSpc>
                <a:spcPct val="80000"/>
              </a:lnSpc>
              <a:spcBef>
                <a:spcPts val="0"/>
              </a:spcBef>
              <a:spcAft>
                <a:spcPts val="0"/>
              </a:spcAft>
              <a:buClr>
                <a:schemeClr val="lt1"/>
              </a:buClr>
              <a:buSzPts val="4400"/>
              <a:buNone/>
            </a:pPr>
            <a:r>
              <a:t/>
            </a:r>
            <a:endParaRPr b="1" sz="3300">
              <a:solidFill>
                <a:srgbClr val="07376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9"/>
          <p:cNvSpPr txBox="1"/>
          <p:nvPr/>
        </p:nvSpPr>
        <p:spPr>
          <a:xfrm>
            <a:off x="369875" y="169400"/>
            <a:ext cx="10870500" cy="15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Calibri"/>
                <a:ea typeface="Calibri"/>
                <a:cs typeface="Calibri"/>
                <a:sym typeface="Calibri"/>
              </a:rPr>
              <a:t>United Greek Council </a:t>
            </a:r>
            <a:r>
              <a:rPr b="1" i="0" lang="en-US" sz="3000" u="none" cap="none" strike="noStrike">
                <a:solidFill>
                  <a:srgbClr val="FFFFFF"/>
                </a:solidFill>
                <a:latin typeface="Calibri"/>
                <a:ea typeface="Calibri"/>
                <a:cs typeface="Calibri"/>
                <a:sym typeface="Calibri"/>
              </a:rPr>
              <a:t>(UGC)</a:t>
            </a:r>
            <a:endParaRPr b="1"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rgbClr val="FFFFFF"/>
                </a:solidFill>
                <a:latin typeface="Calibri"/>
                <a:ea typeface="Calibri"/>
                <a:cs typeface="Calibri"/>
                <a:sym typeface="Calibri"/>
              </a:rPr>
              <a:t> culturally-based fraternities and sororities + one co-ed organization</a:t>
            </a:r>
            <a:endParaRPr b="0" i="0" sz="2000" u="none" cap="none" strike="noStrike">
              <a:solidFill>
                <a:srgbClr val="FFFFFF"/>
              </a:solidFill>
              <a:latin typeface="Arial"/>
              <a:ea typeface="Arial"/>
              <a:cs typeface="Arial"/>
              <a:sym typeface="Arial"/>
            </a:endParaRPr>
          </a:p>
        </p:txBody>
      </p:sp>
      <p:sp>
        <p:nvSpPr>
          <p:cNvPr id="227" name="Google Shape;227;p9"/>
          <p:cNvSpPr txBox="1"/>
          <p:nvPr/>
        </p:nvSpPr>
        <p:spPr>
          <a:xfrm>
            <a:off x="369875" y="1799600"/>
            <a:ext cx="5959500" cy="34710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9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Lambda Theta Alpha Latin </a:t>
            </a:r>
            <a:endParaRPr b="0" i="0" sz="2800" u="none" cap="none" strike="noStrike">
              <a:solidFill>
                <a:schemeClr val="lt1"/>
              </a:solidFill>
              <a:latin typeface="Calibri"/>
              <a:ea typeface="Calibri"/>
              <a:cs typeface="Calibri"/>
              <a:sym typeface="Calibri"/>
            </a:endParaRPr>
          </a:p>
          <a:p>
            <a:pPr indent="0" lvl="0" marL="342900" marR="0" rtl="0" algn="l">
              <a:lnSpc>
                <a:spcPct val="90000"/>
              </a:lnSpc>
              <a:spcBef>
                <a:spcPts val="544"/>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Sorority, Inc. (ΛΘΑ) “LTA”</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544"/>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Alpha Psi Lambda Co-Ed Latin Fraternity, Inc. (ΑΨΛ) “A-Psi”</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544"/>
              </a:spcBef>
              <a:spcAft>
                <a:spcPts val="0"/>
              </a:spcAft>
              <a:buClr>
                <a:schemeClr val="lt1"/>
              </a:buClr>
              <a:buSzPts val="2800"/>
              <a:buFont typeface="Calibri"/>
              <a:buChar char="➔"/>
            </a:pPr>
            <a:r>
              <a:rPr b="0" i="0" lang="en-US" sz="2800" u="none" cap="none" strike="noStrike">
                <a:solidFill>
                  <a:schemeClr val="lt1"/>
                </a:solidFill>
                <a:latin typeface="Calibri"/>
                <a:ea typeface="Calibri"/>
                <a:cs typeface="Calibri"/>
                <a:sym typeface="Calibri"/>
              </a:rPr>
              <a:t>Lambda Alpha Upsilon Fraternity, Inc. (ΛΑϒ) “LAU”</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Sigma Beta Rho Fraternity (ΣΒΡ)“SigRho”</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0"/>
              </a:spcBef>
              <a:spcAft>
                <a:spcPts val="0"/>
              </a:spcAft>
              <a:buClr>
                <a:schemeClr val="lt1"/>
              </a:buClr>
              <a:buSzPts val="2800"/>
              <a:buFont typeface="Calibri"/>
              <a:buChar char="➔"/>
            </a:pPr>
            <a:r>
              <a:rPr b="0" i="0" lang="en-US" sz="2800" u="none" cap="none" strike="noStrike">
                <a:solidFill>
                  <a:schemeClr val="lt1"/>
                </a:solidFill>
                <a:latin typeface="Calibri"/>
                <a:ea typeface="Calibri"/>
                <a:cs typeface="Calibri"/>
                <a:sym typeface="Calibri"/>
              </a:rPr>
              <a:t>Delta Kappa Delta Sorority, Inc. (𝚫𝚱𝚫) “DKD” </a:t>
            </a:r>
            <a:r>
              <a:rPr b="0" i="1" lang="en-US" sz="2800" u="none" cap="none" strike="noStrike">
                <a:solidFill>
                  <a:schemeClr val="lt1"/>
                </a:solidFill>
                <a:latin typeface="Calibri"/>
                <a:ea typeface="Calibri"/>
                <a:cs typeface="Calibri"/>
                <a:sym typeface="Calibri"/>
              </a:rPr>
              <a:t>*coming Fall 2021</a:t>
            </a:r>
            <a:endParaRPr b="0" i="1" sz="2800" u="none" cap="none" strike="noStrike">
              <a:solidFill>
                <a:schemeClr val="lt1"/>
              </a:solidFill>
              <a:latin typeface="Calibri"/>
              <a:ea typeface="Calibri"/>
              <a:cs typeface="Calibri"/>
              <a:sym typeface="Calibri"/>
            </a:endParaRPr>
          </a:p>
        </p:txBody>
      </p:sp>
      <p:cxnSp>
        <p:nvCxnSpPr>
          <p:cNvPr id="228" name="Google Shape;228;p9"/>
          <p:cNvCxnSpPr/>
          <p:nvPr/>
        </p:nvCxnSpPr>
        <p:spPr>
          <a:xfrm>
            <a:off x="230325" y="234875"/>
            <a:ext cx="0" cy="1156500"/>
          </a:xfrm>
          <a:prstGeom prst="straightConnector1">
            <a:avLst/>
          </a:prstGeom>
          <a:noFill/>
          <a:ln cap="flat" cmpd="sng" w="76200">
            <a:solidFill>
              <a:srgbClr val="FFFFFF"/>
            </a:solidFill>
            <a:prstDash val="solid"/>
            <a:round/>
            <a:headEnd len="sm" w="sm" type="none"/>
            <a:tailEnd len="sm" w="sm" type="none"/>
          </a:ln>
        </p:spPr>
      </p:cxnSp>
      <p:pic>
        <p:nvPicPr>
          <p:cNvPr id="229" name="Google Shape;229;p9"/>
          <p:cNvPicPr preferRelativeResize="0"/>
          <p:nvPr/>
        </p:nvPicPr>
        <p:blipFill rotWithShape="1">
          <a:blip r:embed="rId4">
            <a:alphaModFix/>
          </a:blip>
          <a:srcRect b="0" l="0" r="0" t="0"/>
          <a:stretch/>
        </p:blipFill>
        <p:spPr>
          <a:xfrm>
            <a:off x="6276125" y="2340350"/>
            <a:ext cx="3722798" cy="2930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