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Robot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2" roundtripDataSignature="AMtx7mjxT6+g6jClvQ6rRHiaZ6wEgKe5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bold.fntdata"/><Relationship Id="rId6" Type="http://schemas.openxmlformats.org/officeDocument/2006/relationships/slide" Target="slides/slide1.xml"/><Relationship Id="rId18"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ARZ &amp; Shamere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-Welcome</a:t>
            </a:r>
            <a:endParaRPr/>
          </a:p>
          <a:p>
            <a:pPr indent="0" lvl="0" marL="0" rtl="0" algn="l">
              <a:lnSpc>
                <a:spcPct val="100000"/>
              </a:lnSpc>
              <a:spcBef>
                <a:spcPts val="0"/>
              </a:spcBef>
              <a:spcAft>
                <a:spcPts val="0"/>
              </a:spcAft>
              <a:buSzPts val="1400"/>
              <a:buNone/>
            </a:pPr>
            <a:r>
              <a:rPr lang="en-US"/>
              <a:t>-In the chat, place your name, major, and what you’re looking forward to in a mentoring relationship? </a:t>
            </a:r>
            <a:endParaRPr/>
          </a:p>
        </p:txBody>
      </p:sp>
      <p:sp>
        <p:nvSpPr>
          <p:cNvPr id="161" name="Google Shape;1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t>Shamere: </a:t>
            </a:r>
            <a:r>
              <a:rPr b="1" i="0" lang="en-US" sz="2000" u="none" strike="noStrike">
                <a:solidFill>
                  <a:schemeClr val="dk1"/>
                </a:solidFill>
                <a:latin typeface="Calibri"/>
                <a:ea typeface="Calibri"/>
                <a:cs typeface="Calibri"/>
                <a:sym typeface="Calibri"/>
              </a:rPr>
              <a:t>main takeaways: (1) first-semester students are not alone. (2) Mentors want to be there for you in the highs and the lows; it’s okay to be vulnerable. (3) Trust the mentoring process.</a:t>
            </a:r>
            <a:endParaRPr b="0" sz="2000"/>
          </a:p>
          <a:p>
            <a:pPr indent="0" lvl="0" marL="0" rtl="0" algn="l">
              <a:lnSpc>
                <a:spcPct val="100000"/>
              </a:lnSpc>
              <a:spcBef>
                <a:spcPts val="0"/>
              </a:spcBef>
              <a:spcAft>
                <a:spcPts val="0"/>
              </a:spcAft>
              <a:buSzPts val="1400"/>
              <a:buNone/>
            </a:pPr>
            <a:br>
              <a:rPr b="0" lang="en-US" sz="2000"/>
            </a:br>
            <a:endParaRPr sz="2000"/>
          </a:p>
        </p:txBody>
      </p:sp>
      <p:sp>
        <p:nvSpPr>
          <p:cNvPr id="238" name="Google Shape;23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Shamere</a:t>
            </a:r>
            <a:endParaRPr/>
          </a:p>
        </p:txBody>
      </p:sp>
      <p:sp>
        <p:nvSpPr>
          <p:cNvPr id="245" name="Google Shape;2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dde3b7b954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gdde3b7b954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7f05eb178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Allison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68" name="Google Shape;168;gd7f05eb178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Shamere</a:t>
            </a:r>
            <a:endParaRPr/>
          </a:p>
        </p:txBody>
      </p:sp>
      <p:sp>
        <p:nvSpPr>
          <p:cNvPr id="177" name="Google Shape;17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Shamere/Allison alternate</a:t>
            </a:r>
            <a:endParaRPr/>
          </a:p>
          <a:p>
            <a:pPr indent="0" lvl="0" marL="0" rtl="0" algn="l">
              <a:lnSpc>
                <a:spcPct val="100000"/>
              </a:lnSpc>
              <a:spcBef>
                <a:spcPts val="0"/>
              </a:spcBef>
              <a:spcAft>
                <a:spcPts val="0"/>
              </a:spcAft>
              <a:buSzPts val="1400"/>
              <a:buNone/>
            </a:pPr>
            <a:r>
              <a:t/>
            </a:r>
            <a:endParaRPr sz="100"/>
          </a:p>
          <a:p>
            <a:pPr indent="-138430" lvl="0" marL="228600" rtl="0" algn="l">
              <a:lnSpc>
                <a:spcPct val="90000"/>
              </a:lnSpc>
              <a:spcBef>
                <a:spcPts val="0"/>
              </a:spcBef>
              <a:spcAft>
                <a:spcPts val="0"/>
              </a:spcAft>
              <a:buClr>
                <a:schemeClr val="dk1"/>
              </a:buClr>
              <a:buSzPts val="800"/>
              <a:buFont typeface="Noto Sans Symbols"/>
              <a:buChar char="⮚"/>
            </a:pPr>
            <a:r>
              <a:rPr lang="en-US" sz="800">
                <a:latin typeface="Arial"/>
                <a:ea typeface="Arial"/>
                <a:cs typeface="Arial"/>
                <a:sym typeface="Arial"/>
              </a:rPr>
              <a:t>Build On Campus Connection</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Transferable Knowledge</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It’s about what you know AND who you know</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Gain practical advice, encouragement and support</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Learn from the experiences of others</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Increase your social and academic confidence</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Become more empowered to make decisions</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Develop your communication, study and personal skills</a:t>
            </a:r>
            <a:endParaRPr/>
          </a:p>
          <a:p>
            <a:pPr indent="-138430" lvl="0" marL="228600" rtl="0" algn="l">
              <a:lnSpc>
                <a:spcPct val="90000"/>
              </a:lnSpc>
              <a:spcBef>
                <a:spcPts val="1000"/>
              </a:spcBef>
              <a:spcAft>
                <a:spcPts val="0"/>
              </a:spcAft>
              <a:buClr>
                <a:schemeClr val="dk1"/>
              </a:buClr>
              <a:buSzPts val="800"/>
              <a:buFont typeface="Noto Sans Symbols"/>
              <a:buChar char="⮚"/>
            </a:pPr>
            <a:r>
              <a:rPr lang="en-US" sz="800">
                <a:latin typeface="Arial"/>
                <a:ea typeface="Arial"/>
                <a:cs typeface="Arial"/>
                <a:sym typeface="Arial"/>
              </a:rPr>
              <a:t>Develop strategies for dealing with both personal and academic issues</a:t>
            </a:r>
            <a:endParaRPr sz="100"/>
          </a:p>
        </p:txBody>
      </p:sp>
      <p:sp>
        <p:nvSpPr>
          <p:cNvPr id="183" name="Google Shape;18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Allison</a:t>
            </a:r>
            <a:endParaRPr/>
          </a:p>
        </p:txBody>
      </p:sp>
      <p:sp>
        <p:nvSpPr>
          <p:cNvPr id="191" name="Google Shape;19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38000"/>
              </a:lnSpc>
              <a:spcBef>
                <a:spcPts val="0"/>
              </a:spcBef>
              <a:spcAft>
                <a:spcPts val="0"/>
              </a:spcAft>
              <a:buClr>
                <a:schemeClr val="dk1"/>
              </a:buClr>
              <a:buSzPts val="1100"/>
              <a:buFont typeface="Arial"/>
              <a:buNone/>
            </a:pPr>
            <a:r>
              <a:rPr b="1" lang="en-US"/>
              <a:t>Allison</a:t>
            </a:r>
            <a:endParaRPr b="1"/>
          </a:p>
          <a:p>
            <a:pPr indent="0" lvl="0" marL="0" rtl="0" algn="l">
              <a:lnSpc>
                <a:spcPct val="138000"/>
              </a:lnSpc>
              <a:spcBef>
                <a:spcPts val="0"/>
              </a:spcBef>
              <a:spcAft>
                <a:spcPts val="0"/>
              </a:spcAft>
              <a:buClr>
                <a:schemeClr val="dk1"/>
              </a:buClr>
              <a:buSzPts val="1100"/>
              <a:buFont typeface="Arial"/>
              <a:buNone/>
            </a:pPr>
            <a:r>
              <a:t/>
            </a:r>
            <a:endParaRPr b="1"/>
          </a:p>
          <a:p>
            <a:pPr indent="0" lvl="0" marL="0" rtl="0" algn="l">
              <a:lnSpc>
                <a:spcPct val="138000"/>
              </a:lnSpc>
              <a:spcBef>
                <a:spcPts val="0"/>
              </a:spcBef>
              <a:spcAft>
                <a:spcPts val="0"/>
              </a:spcAft>
              <a:buClr>
                <a:schemeClr val="dk1"/>
              </a:buClr>
              <a:buSzPts val="1100"/>
              <a:buFont typeface="Arial"/>
              <a:buNone/>
            </a:pPr>
            <a:r>
              <a:rPr b="1" lang="en-US">
                <a:solidFill>
                  <a:schemeClr val="dk1"/>
                </a:solidFill>
              </a:rPr>
              <a:t>Unique Elements:</a:t>
            </a:r>
            <a:endParaRPr/>
          </a:p>
          <a:p>
            <a:pPr indent="0" lvl="0" marL="0" rtl="0" algn="l">
              <a:lnSpc>
                <a:spcPct val="138000"/>
              </a:lnSpc>
              <a:spcBef>
                <a:spcPts val="0"/>
              </a:spcBef>
              <a:spcAft>
                <a:spcPts val="0"/>
              </a:spcAft>
              <a:buClr>
                <a:schemeClr val="dk1"/>
              </a:buClr>
              <a:buSzPts val="1100"/>
              <a:buFont typeface="Arial"/>
              <a:buNone/>
            </a:pPr>
            <a:r>
              <a:rPr b="1" lang="en-US">
                <a:solidFill>
                  <a:schemeClr val="dk1"/>
                </a:solidFill>
              </a:rPr>
              <a:t>Speak to  the one-on-one format , we can go up to 3 mentees.</a:t>
            </a:r>
            <a:endParaRPr/>
          </a:p>
          <a:p>
            <a:pPr indent="0" lvl="0" marL="0" rtl="0" algn="l">
              <a:lnSpc>
                <a:spcPct val="138000"/>
              </a:lnSpc>
              <a:spcBef>
                <a:spcPts val="0"/>
              </a:spcBef>
              <a:spcAft>
                <a:spcPts val="0"/>
              </a:spcAft>
              <a:buClr>
                <a:schemeClr val="dk1"/>
              </a:buClr>
              <a:buSzPts val="1100"/>
              <a:buFont typeface="Arial"/>
              <a:buNone/>
            </a:pPr>
            <a:r>
              <a:rPr b="1" lang="en-US">
                <a:solidFill>
                  <a:schemeClr val="dk1"/>
                </a:solidFill>
              </a:rPr>
              <a:t>Preferential matching: Every match will include preferred  campus, then every mentor mentee can elect to be matched on ; </a:t>
            </a:r>
            <a:endParaRPr/>
          </a:p>
          <a:p>
            <a:pPr indent="0" lvl="0" marL="0" rtl="0" algn="l">
              <a:lnSpc>
                <a:spcPct val="138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38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38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38000"/>
              </a:lnSpc>
              <a:spcBef>
                <a:spcPts val="0"/>
              </a:spcBef>
              <a:spcAft>
                <a:spcPts val="0"/>
              </a:spcAft>
              <a:buClr>
                <a:schemeClr val="dk1"/>
              </a:buClr>
              <a:buSzPts val="1100"/>
              <a:buFont typeface="Arial"/>
              <a:buNone/>
            </a:pPr>
            <a:r>
              <a:rPr b="1" lang="en-US">
                <a:solidFill>
                  <a:schemeClr val="dk1"/>
                </a:solidFill>
              </a:rPr>
              <a:t>match based on mentor mentees primary campus . Mentors mentees have the ability to be matched by race , enicnity , ect</a:t>
            </a:r>
            <a:endParaRPr b="1">
              <a:solidFill>
                <a:schemeClr val="dk1"/>
              </a:solidFill>
            </a:endParaRPr>
          </a:p>
          <a:p>
            <a:pPr indent="0" lvl="0" marL="0" rtl="0" algn="l">
              <a:lnSpc>
                <a:spcPct val="138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38000"/>
              </a:lnSpc>
              <a:spcBef>
                <a:spcPts val="0"/>
              </a:spcBef>
              <a:spcAft>
                <a:spcPts val="0"/>
              </a:spcAft>
              <a:buClr>
                <a:schemeClr val="dk1"/>
              </a:buClr>
              <a:buSzPts val="1100"/>
              <a:buFont typeface="Arial"/>
              <a:buNone/>
            </a:pPr>
            <a:r>
              <a:rPr b="1" lang="en-US">
                <a:solidFill>
                  <a:schemeClr val="dk1"/>
                </a:solidFill>
              </a:rPr>
              <a:t>Recruitment Targets: </a:t>
            </a:r>
            <a:endParaRPr/>
          </a:p>
          <a:p>
            <a:pPr indent="0" lvl="0" marL="0" rtl="0" algn="l">
              <a:lnSpc>
                <a:spcPct val="138000"/>
              </a:lnSpc>
              <a:spcBef>
                <a:spcPts val="0"/>
              </a:spcBef>
              <a:spcAft>
                <a:spcPts val="0"/>
              </a:spcAft>
              <a:buClr>
                <a:schemeClr val="dk1"/>
              </a:buClr>
              <a:buSzPts val="1100"/>
              <a:buFont typeface="Arial"/>
              <a:buNone/>
            </a:pPr>
            <a:r>
              <a:rPr lang="en-US">
                <a:solidFill>
                  <a:schemeClr val="dk1"/>
                </a:solidFill>
              </a:rPr>
              <a:t>Spring 2020:</a:t>
            </a:r>
            <a:endParaRPr/>
          </a:p>
          <a:p>
            <a:pPr indent="0" lvl="0" marL="0" rtl="0" algn="l">
              <a:lnSpc>
                <a:spcPct val="138000"/>
              </a:lnSpc>
              <a:spcBef>
                <a:spcPts val="0"/>
              </a:spcBef>
              <a:spcAft>
                <a:spcPts val="0"/>
              </a:spcAft>
              <a:buClr>
                <a:schemeClr val="dk1"/>
              </a:buClr>
              <a:buSzPts val="1100"/>
              <a:buFont typeface="Arial"/>
              <a:buNone/>
            </a:pPr>
            <a:r>
              <a:rPr i="1" lang="en-US">
                <a:solidFill>
                  <a:schemeClr val="dk1"/>
                </a:solidFill>
              </a:rPr>
              <a:t>100 mentors for</a:t>
            </a:r>
            <a:r>
              <a:rPr lang="en-US">
                <a:solidFill>
                  <a:schemeClr val="dk1"/>
                </a:solidFill>
              </a:rPr>
              <a:t>:</a:t>
            </a:r>
            <a:endParaRPr/>
          </a:p>
          <a:p>
            <a:pPr indent="-298450" lvl="0" marL="457200" rtl="0" algn="l">
              <a:lnSpc>
                <a:spcPct val="115000"/>
              </a:lnSpc>
              <a:spcBef>
                <a:spcPts val="0"/>
              </a:spcBef>
              <a:spcAft>
                <a:spcPts val="0"/>
              </a:spcAft>
              <a:buClr>
                <a:schemeClr val="dk1"/>
              </a:buClr>
              <a:buSzPts val="1100"/>
              <a:buFont typeface="Calibri"/>
              <a:buChar char="●"/>
            </a:pPr>
            <a:r>
              <a:rPr lang="en-US">
                <a:solidFill>
                  <a:schemeClr val="dk1"/>
                </a:solidFill>
              </a:rPr>
              <a:t>250 First Year mentees  (24 will be Orientation leaders )</a:t>
            </a:r>
            <a:endParaRPr/>
          </a:p>
          <a:p>
            <a:pPr indent="-298450" lvl="0" marL="457200" rtl="0" algn="l">
              <a:lnSpc>
                <a:spcPct val="115000"/>
              </a:lnSpc>
              <a:spcBef>
                <a:spcPts val="0"/>
              </a:spcBef>
              <a:spcAft>
                <a:spcPts val="0"/>
              </a:spcAft>
              <a:buClr>
                <a:schemeClr val="dk1"/>
              </a:buClr>
              <a:buSzPts val="1100"/>
              <a:buFont typeface="Calibri"/>
              <a:buChar char="●"/>
            </a:pPr>
            <a:r>
              <a:rPr lang="en-US">
                <a:solidFill>
                  <a:schemeClr val="dk1"/>
                </a:solidFill>
              </a:rPr>
              <a:t>50 Transfer mentees</a:t>
            </a:r>
            <a:endParaRPr/>
          </a:p>
          <a:p>
            <a:pPr indent="0" lvl="0" marL="0" rtl="0" algn="l">
              <a:lnSpc>
                <a:spcPct val="115000"/>
              </a:lnSpc>
              <a:spcBef>
                <a:spcPts val="0"/>
              </a:spcBef>
              <a:spcAft>
                <a:spcPts val="0"/>
              </a:spcAft>
              <a:buClr>
                <a:schemeClr val="dk1"/>
              </a:buClr>
              <a:buSzPts val="1200"/>
              <a:buFont typeface="Calibri"/>
              <a:buNone/>
            </a:pPr>
            <a:r>
              <a:t/>
            </a:r>
            <a:endParaRPr>
              <a:solidFill>
                <a:schemeClr val="dk1"/>
              </a:solidFill>
            </a:endParaRPr>
          </a:p>
          <a:p>
            <a:pPr indent="0" lvl="0" marL="457200" rtl="0" algn="l">
              <a:lnSpc>
                <a:spcPct val="115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38000"/>
              </a:lnSpc>
              <a:spcBef>
                <a:spcPts val="0"/>
              </a:spcBef>
              <a:spcAft>
                <a:spcPts val="0"/>
              </a:spcAft>
              <a:buClr>
                <a:schemeClr val="dk1"/>
              </a:buClr>
              <a:buSzPts val="1100"/>
              <a:buFont typeface="Arial"/>
              <a:buNone/>
            </a:pPr>
            <a:r>
              <a:rPr b="1" lang="en-US">
                <a:solidFill>
                  <a:schemeClr val="dk1"/>
                </a:solidFill>
              </a:rPr>
              <a:t>Onboarding : </a:t>
            </a:r>
            <a:endParaRPr>
              <a:solidFill>
                <a:schemeClr val="dk1"/>
              </a:solidFill>
            </a:endParaRPr>
          </a:p>
          <a:p>
            <a:pPr indent="0" lvl="0" marL="0" rtl="0" algn="l">
              <a:lnSpc>
                <a:spcPct val="138000"/>
              </a:lnSpc>
              <a:spcBef>
                <a:spcPts val="0"/>
              </a:spcBef>
              <a:spcAft>
                <a:spcPts val="0"/>
              </a:spcAft>
              <a:buClr>
                <a:schemeClr val="dk1"/>
              </a:buClr>
              <a:buSzPts val="1100"/>
              <a:buFont typeface="Arial"/>
              <a:buNone/>
            </a:pPr>
            <a:r>
              <a:rPr i="1" lang="en-US">
                <a:solidFill>
                  <a:schemeClr val="dk1"/>
                </a:solidFill>
              </a:rPr>
              <a:t>We will be utilizing mentorcliq to onboard our mentors &amp; mentees</a:t>
            </a:r>
            <a:r>
              <a:rPr lang="en-US">
                <a:solidFill>
                  <a:schemeClr val="dk1"/>
                </a:solidFill>
              </a:rPr>
              <a:t>:</a:t>
            </a:r>
            <a:endParaRPr/>
          </a:p>
          <a:p>
            <a:pPr indent="-304800" lvl="0" marL="457200" rtl="0" algn="l">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Registering through Mentorcliq</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Matching will begin in Week#2 Sp 2020.</a:t>
            </a:r>
            <a:endParaRPr/>
          </a:p>
          <a:p>
            <a:pPr indent="-304800" lvl="0" marL="457200" rtl="0" algn="l">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Mentors &amp; mentees will meet during the first of three hosted events</a:t>
            </a:r>
            <a:endParaRPr/>
          </a:p>
          <a:p>
            <a:pPr indent="-292100" lvl="1" marL="914400" rtl="0" algn="l">
              <a:lnSpc>
                <a:spcPct val="115000"/>
              </a:lnSpc>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Spark: Mid January 2019</a:t>
            </a:r>
            <a:endParaRPr/>
          </a:p>
          <a:p>
            <a:pPr indent="-292100" lvl="1" marL="914400" rtl="0" algn="l">
              <a:lnSpc>
                <a:spcPct val="115000"/>
              </a:lnSpc>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Sparkle: Dining Hall- March</a:t>
            </a:r>
            <a:endParaRPr/>
          </a:p>
          <a:p>
            <a:pPr indent="-304800" lvl="1" marL="914400" rtl="0" algn="l">
              <a:lnSpc>
                <a:spcPct val="115000"/>
              </a:lnSpc>
              <a:spcBef>
                <a:spcPts val="0"/>
              </a:spcBef>
              <a:spcAft>
                <a:spcPts val="0"/>
              </a:spcAft>
              <a:buClr>
                <a:schemeClr val="dk1"/>
              </a:buClr>
              <a:buSzPts val="1200"/>
              <a:buFont typeface="Roboto"/>
              <a:buChar char="○"/>
            </a:pPr>
            <a:r>
              <a:rPr lang="en-US" sz="1000">
                <a:solidFill>
                  <a:schemeClr val="dk1"/>
                </a:solidFill>
                <a:latin typeface="Roboto"/>
                <a:ea typeface="Roboto"/>
                <a:cs typeface="Roboto"/>
                <a:sym typeface="Roboto"/>
              </a:rPr>
              <a:t>Splash: Mid Apri</a:t>
            </a:r>
            <a:r>
              <a:rPr lang="en-US" sz="1200">
                <a:solidFill>
                  <a:schemeClr val="dk1"/>
                </a:solidFill>
                <a:latin typeface="Roboto"/>
                <a:ea typeface="Roboto"/>
                <a:cs typeface="Roboto"/>
                <a:sym typeface="Roboto"/>
              </a:rPr>
              <a:t>l</a:t>
            </a:r>
            <a:endParaRPr>
              <a:solidFill>
                <a:schemeClr val="dk1"/>
              </a:solidFill>
            </a:endParaRPr>
          </a:p>
          <a:p>
            <a:pPr indent="0" lvl="0" marL="457200" rtl="0" algn="l">
              <a:lnSpc>
                <a:spcPct val="115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38000"/>
              </a:lnSpc>
              <a:spcBef>
                <a:spcPts val="0"/>
              </a:spcBef>
              <a:spcAft>
                <a:spcPts val="0"/>
              </a:spcAft>
              <a:buClr>
                <a:schemeClr val="dk1"/>
              </a:buClr>
              <a:buSzPts val="1100"/>
              <a:buFont typeface="Arial"/>
              <a:buNone/>
            </a:pPr>
            <a:r>
              <a:rPr b="1" lang="en-US">
                <a:solidFill>
                  <a:schemeClr val="dk1"/>
                </a:solidFill>
              </a:rPr>
              <a:t>Match Criteria:</a:t>
            </a:r>
            <a:r>
              <a:rPr lang="en-US">
                <a:solidFill>
                  <a:schemeClr val="dk1"/>
                </a:solidFill>
              </a:rPr>
              <a:t> The updated matching criteria will be assigned through MentoricliQ. Variables labeled as solid are static whereas the flexible variables allow the mentor and mentee to identify their matching preferences. The flexible preference statement would be as followed:</a:t>
            </a:r>
            <a:endParaRPr/>
          </a:p>
          <a:p>
            <a:pPr indent="457200" lvl="0" marL="0" rtl="0" algn="l">
              <a:lnSpc>
                <a:spcPct val="138000"/>
              </a:lnSpc>
              <a:spcBef>
                <a:spcPts val="0"/>
              </a:spcBef>
              <a:spcAft>
                <a:spcPts val="0"/>
              </a:spcAft>
              <a:buClr>
                <a:schemeClr val="dk1"/>
              </a:buClr>
              <a:buSzPts val="1100"/>
              <a:buFont typeface="Arial"/>
              <a:buNone/>
            </a:pPr>
            <a:r>
              <a:rPr lang="en-US">
                <a:solidFill>
                  <a:schemeClr val="dk1"/>
                </a:solidFill>
              </a:rPr>
              <a:t>1.	“Yes, I want to be matched with this preference.” </a:t>
            </a:r>
            <a:endParaRPr/>
          </a:p>
          <a:p>
            <a:pPr indent="457200" lvl="0" marL="0" rtl="0" algn="l">
              <a:lnSpc>
                <a:spcPct val="138000"/>
              </a:lnSpc>
              <a:spcBef>
                <a:spcPts val="0"/>
              </a:spcBef>
              <a:spcAft>
                <a:spcPts val="0"/>
              </a:spcAft>
              <a:buClr>
                <a:schemeClr val="dk1"/>
              </a:buClr>
              <a:buSzPts val="1100"/>
              <a:buFont typeface="Arial"/>
              <a:buNone/>
            </a:pPr>
            <a:r>
              <a:rPr lang="en-US">
                <a:solidFill>
                  <a:schemeClr val="dk1"/>
                </a:solidFill>
              </a:rPr>
              <a:t>2.	“No, I do not want to be matched with this preference.” </a:t>
            </a:r>
            <a:endParaRPr/>
          </a:p>
          <a:p>
            <a:pPr indent="457200" lvl="0" marL="0" rtl="0" algn="l">
              <a:lnSpc>
                <a:spcPct val="115000"/>
              </a:lnSpc>
              <a:spcBef>
                <a:spcPts val="0"/>
              </a:spcBef>
              <a:spcAft>
                <a:spcPts val="0"/>
              </a:spcAft>
              <a:buClr>
                <a:schemeClr val="dk1"/>
              </a:buClr>
              <a:buSzPts val="1200"/>
              <a:buFont typeface="Calibri"/>
              <a:buNone/>
            </a:pPr>
            <a:r>
              <a:rPr lang="en-US">
                <a:solidFill>
                  <a:schemeClr val="dk1"/>
                </a:solidFill>
              </a:rPr>
              <a:t>3.	“I have no preference.” </a:t>
            </a:r>
            <a:endParaRPr/>
          </a:p>
          <a:p>
            <a:pPr indent="457200" lvl="0" marL="0" rtl="0" algn="l">
              <a:lnSpc>
                <a:spcPct val="115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38000"/>
              </a:lnSpc>
              <a:spcBef>
                <a:spcPts val="0"/>
              </a:spcBef>
              <a:spcAft>
                <a:spcPts val="0"/>
              </a:spcAft>
              <a:buClr>
                <a:schemeClr val="dk1"/>
              </a:buClr>
              <a:buSzPts val="1100"/>
              <a:buFont typeface="Arial"/>
              <a:buNone/>
            </a:pPr>
            <a:r>
              <a:rPr lang="en-US">
                <a:solidFill>
                  <a:schemeClr val="dk1"/>
                </a:solidFill>
              </a:rPr>
              <a:t>The matching will be based on the following when possible:</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38000"/>
              </a:lnSpc>
              <a:spcBef>
                <a:spcPts val="0"/>
              </a:spcBef>
              <a:spcAft>
                <a:spcPts val="0"/>
              </a:spcAft>
              <a:buClr>
                <a:schemeClr val="dk1"/>
              </a:buClr>
              <a:buSzPts val="1100"/>
              <a:buFont typeface="Arial"/>
              <a:buNone/>
            </a:pPr>
            <a:r>
              <a:rPr lang="en-US">
                <a:solidFill>
                  <a:schemeClr val="dk1"/>
                </a:solidFill>
              </a:rPr>
              <a:t>•	Preferred Campus (Solid) </a:t>
            </a:r>
            <a:endParaRPr/>
          </a:p>
          <a:p>
            <a:pPr indent="0" lvl="0" marL="0" rtl="0" algn="l">
              <a:lnSpc>
                <a:spcPct val="138000"/>
              </a:lnSpc>
              <a:spcBef>
                <a:spcPts val="0"/>
              </a:spcBef>
              <a:spcAft>
                <a:spcPts val="0"/>
              </a:spcAft>
              <a:buClr>
                <a:schemeClr val="dk1"/>
              </a:buClr>
              <a:buSzPts val="1100"/>
              <a:buFont typeface="Arial"/>
              <a:buNone/>
            </a:pPr>
            <a:r>
              <a:rPr lang="en-US">
                <a:solidFill>
                  <a:schemeClr val="dk1"/>
                </a:solidFill>
              </a:rPr>
              <a:t>•	No preference</a:t>
            </a:r>
            <a:endParaRPr/>
          </a:p>
          <a:p>
            <a:pPr indent="-298450" lvl="0" marL="457200" rtl="0" algn="l">
              <a:lnSpc>
                <a:spcPct val="138000"/>
              </a:lnSpc>
              <a:spcBef>
                <a:spcPts val="0"/>
              </a:spcBef>
              <a:spcAft>
                <a:spcPts val="0"/>
              </a:spcAft>
              <a:buClr>
                <a:schemeClr val="dk1"/>
              </a:buClr>
              <a:buSzPts val="1100"/>
              <a:buFont typeface="Calibri"/>
              <a:buChar char="●"/>
            </a:pPr>
            <a:r>
              <a:rPr lang="en-US">
                <a:solidFill>
                  <a:schemeClr val="dk1"/>
                </a:solidFill>
              </a:rPr>
              <a:t>Race/ethnicity (flexible based on preference) </a:t>
            </a:r>
            <a:endParaRPr/>
          </a:p>
          <a:p>
            <a:pPr indent="0" lvl="0" marL="0" rtl="0" algn="l">
              <a:lnSpc>
                <a:spcPct val="138000"/>
              </a:lnSpc>
              <a:spcBef>
                <a:spcPts val="0"/>
              </a:spcBef>
              <a:spcAft>
                <a:spcPts val="0"/>
              </a:spcAft>
              <a:buClr>
                <a:schemeClr val="dk1"/>
              </a:buClr>
              <a:buSzPts val="1100"/>
              <a:buFont typeface="Arial"/>
              <a:buNone/>
            </a:pPr>
            <a:r>
              <a:rPr lang="en-US">
                <a:solidFill>
                  <a:schemeClr val="dk1"/>
                </a:solidFill>
              </a:rPr>
              <a:t>•	Gender identity (flexible based on preference)</a:t>
            </a:r>
            <a:endParaRPr/>
          </a:p>
          <a:p>
            <a:pPr indent="0" lvl="0" marL="0" rtl="0" algn="l">
              <a:lnSpc>
                <a:spcPct val="138000"/>
              </a:lnSpc>
              <a:spcBef>
                <a:spcPts val="0"/>
              </a:spcBef>
              <a:spcAft>
                <a:spcPts val="0"/>
              </a:spcAft>
              <a:buClr>
                <a:schemeClr val="dk1"/>
              </a:buClr>
              <a:buSzPts val="1100"/>
              <a:buFont typeface="Arial"/>
              <a:buNone/>
            </a:pPr>
            <a:r>
              <a:rPr lang="en-US">
                <a:solidFill>
                  <a:schemeClr val="dk1"/>
                </a:solidFill>
              </a:rPr>
              <a:t>•	College/major (flexible based on preference)</a:t>
            </a:r>
            <a:endParaRPr/>
          </a:p>
          <a:p>
            <a:pPr indent="0" lvl="0" marL="0" rtl="0" algn="l">
              <a:lnSpc>
                <a:spcPct val="138000"/>
              </a:lnSpc>
              <a:spcBef>
                <a:spcPts val="0"/>
              </a:spcBef>
              <a:spcAft>
                <a:spcPts val="0"/>
              </a:spcAft>
              <a:buClr>
                <a:schemeClr val="dk1"/>
              </a:buClr>
              <a:buSzPts val="1100"/>
              <a:buFont typeface="Arial"/>
              <a:buNone/>
            </a:pPr>
            <a:r>
              <a:rPr lang="en-US">
                <a:solidFill>
                  <a:schemeClr val="dk1"/>
                </a:solidFill>
              </a:rPr>
              <a:t>•	Military veteran (flexible based on preference)</a:t>
            </a:r>
            <a:endParaRPr/>
          </a:p>
          <a:p>
            <a:pPr indent="0" lvl="0" marL="0" rtl="0" algn="l">
              <a:lnSpc>
                <a:spcPct val="115000"/>
              </a:lnSpc>
              <a:spcBef>
                <a:spcPts val="0"/>
              </a:spcBef>
              <a:spcAft>
                <a:spcPts val="0"/>
              </a:spcAft>
              <a:buClr>
                <a:schemeClr val="dk1"/>
              </a:buClr>
              <a:buSzPts val="1200"/>
              <a:buFont typeface="Calibri"/>
              <a:buNone/>
            </a:pPr>
            <a:r>
              <a:rPr lang="en-US">
                <a:solidFill>
                  <a:schemeClr val="dk1"/>
                </a:solidFill>
              </a:rPr>
              <a:t>•	First-generation College student (flexible based on preference)</a:t>
            </a:r>
            <a:endParaRPr/>
          </a:p>
          <a:p>
            <a:pPr indent="0" lvl="0" marL="0" rtl="0" algn="l">
              <a:lnSpc>
                <a:spcPct val="115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38000"/>
              </a:lnSpc>
              <a:spcBef>
                <a:spcPts val="0"/>
              </a:spcBef>
              <a:spcAft>
                <a:spcPts val="0"/>
              </a:spcAft>
              <a:buClr>
                <a:schemeClr val="dk1"/>
              </a:buClr>
              <a:buSzPts val="1200"/>
              <a:buFont typeface="Calibri"/>
              <a:buNone/>
            </a:pPr>
            <a:r>
              <a:rPr b="1" lang="en-US">
                <a:solidFill>
                  <a:schemeClr val="dk1"/>
                </a:solidFill>
              </a:rPr>
              <a:t>Assessment : </a:t>
            </a:r>
            <a:endParaRPr>
              <a:solidFill>
                <a:schemeClr val="dk1"/>
              </a:solidFill>
            </a:endParaRPr>
          </a:p>
          <a:p>
            <a:pPr indent="0" lvl="0" marL="0" rtl="0" algn="l">
              <a:lnSpc>
                <a:spcPct val="138000"/>
              </a:lnSpc>
              <a:spcBef>
                <a:spcPts val="0"/>
              </a:spcBef>
              <a:spcAft>
                <a:spcPts val="0"/>
              </a:spcAft>
              <a:buClr>
                <a:schemeClr val="dk1"/>
              </a:buClr>
              <a:buSzPts val="1200"/>
              <a:buFont typeface="Calibri"/>
              <a:buNone/>
            </a:pPr>
            <a:r>
              <a:rPr i="1" lang="en-US">
                <a:solidFill>
                  <a:schemeClr val="dk1"/>
                </a:solidFill>
              </a:rPr>
              <a:t>We will be utilizing mentorcliq to onboard our mentors &amp; mentees</a:t>
            </a:r>
            <a:endParaRPr/>
          </a:p>
          <a:p>
            <a:pPr indent="0" lvl="0" marL="0" rtl="0" algn="l">
              <a:lnSpc>
                <a:spcPct val="138000"/>
              </a:lnSpc>
              <a:spcBef>
                <a:spcPts val="0"/>
              </a:spcBef>
              <a:spcAft>
                <a:spcPts val="0"/>
              </a:spcAft>
              <a:buClr>
                <a:schemeClr val="dk1"/>
              </a:buClr>
              <a:buSzPts val="1200"/>
              <a:buFont typeface="Calibri"/>
              <a:buNone/>
            </a:pPr>
            <a:r>
              <a:t/>
            </a:r>
            <a:endParaRPr i="1">
              <a:solidFill>
                <a:schemeClr val="dk1"/>
              </a:solidFill>
            </a:endParaRPr>
          </a:p>
          <a:p>
            <a:pPr indent="0" lvl="0" marL="0" rtl="0" algn="l">
              <a:lnSpc>
                <a:spcPct val="138000"/>
              </a:lnSpc>
              <a:spcBef>
                <a:spcPts val="0"/>
              </a:spcBef>
              <a:spcAft>
                <a:spcPts val="0"/>
              </a:spcAft>
              <a:buClr>
                <a:schemeClr val="dk1"/>
              </a:buClr>
              <a:buSzPts val="1200"/>
              <a:buFont typeface="Calibri"/>
              <a:buNone/>
            </a:pPr>
            <a:r>
              <a:t/>
            </a:r>
            <a:endParaRPr i="1">
              <a:solidFill>
                <a:schemeClr val="dk1"/>
              </a:solidFill>
            </a:endParaRPr>
          </a:p>
          <a:p>
            <a:pPr indent="0" lvl="0" marL="0" rtl="0" algn="l">
              <a:lnSpc>
                <a:spcPct val="138000"/>
              </a:lnSpc>
              <a:spcBef>
                <a:spcPts val="0"/>
              </a:spcBef>
              <a:spcAft>
                <a:spcPts val="0"/>
              </a:spcAft>
              <a:buClr>
                <a:schemeClr val="dk1"/>
              </a:buClr>
              <a:buSzPts val="1200"/>
              <a:buFont typeface="Calibri"/>
              <a:buNone/>
            </a:pPr>
            <a:r>
              <a:t/>
            </a:r>
            <a:endParaRPr i="1">
              <a:solidFill>
                <a:schemeClr val="dk1"/>
              </a:solidFill>
            </a:endParaRPr>
          </a:p>
          <a:p>
            <a:pPr indent="-342900" lvl="0" marL="457200" rtl="0" algn="l">
              <a:lnSpc>
                <a:spcPct val="115000"/>
              </a:lnSpc>
              <a:spcBef>
                <a:spcPts val="0"/>
              </a:spcBef>
              <a:spcAft>
                <a:spcPts val="0"/>
              </a:spcAft>
              <a:buClr>
                <a:schemeClr val="dk2"/>
              </a:buClr>
              <a:buSzPts val="1800"/>
              <a:buFont typeface="Calibri"/>
              <a:buChar char="●"/>
            </a:pPr>
            <a:r>
              <a:rPr lang="en-US" sz="1800">
                <a:solidFill>
                  <a:schemeClr val="dk2"/>
                </a:solidFill>
              </a:rPr>
              <a:t>Onboarding</a:t>
            </a:r>
            <a:endParaRPr/>
          </a:p>
          <a:p>
            <a:pPr indent="-342900" lvl="0" marL="457200" rtl="0" algn="l">
              <a:lnSpc>
                <a:spcPct val="115000"/>
              </a:lnSpc>
              <a:spcBef>
                <a:spcPts val="0"/>
              </a:spcBef>
              <a:spcAft>
                <a:spcPts val="0"/>
              </a:spcAft>
              <a:buClr>
                <a:schemeClr val="dk2"/>
              </a:buClr>
              <a:buSzPts val="1800"/>
              <a:buFont typeface="Calibri"/>
              <a:buChar char="●"/>
            </a:pPr>
            <a:r>
              <a:rPr lang="en-US" sz="1800">
                <a:solidFill>
                  <a:schemeClr val="dk2"/>
                </a:solidFill>
              </a:rPr>
              <a:t>Matching</a:t>
            </a:r>
            <a:endParaRPr/>
          </a:p>
          <a:p>
            <a:pPr indent="-342900" lvl="0" marL="457200" rtl="0" algn="l">
              <a:lnSpc>
                <a:spcPct val="115000"/>
              </a:lnSpc>
              <a:spcBef>
                <a:spcPts val="0"/>
              </a:spcBef>
              <a:spcAft>
                <a:spcPts val="0"/>
              </a:spcAft>
              <a:buClr>
                <a:schemeClr val="dk2"/>
              </a:buClr>
              <a:buSzPts val="1800"/>
              <a:buFont typeface="Calibri"/>
              <a:buChar char="●"/>
            </a:pPr>
            <a:r>
              <a:rPr lang="en-US" sz="1800">
                <a:solidFill>
                  <a:schemeClr val="dk2"/>
                </a:solidFill>
              </a:rPr>
              <a:t>Assessment</a:t>
            </a:r>
            <a:endParaRPr/>
          </a:p>
          <a:p>
            <a:pPr indent="0" lvl="0" marL="0" rtl="0" algn="l">
              <a:lnSpc>
                <a:spcPct val="100000"/>
              </a:lnSpc>
              <a:spcBef>
                <a:spcPts val="0"/>
              </a:spcBef>
              <a:spcAft>
                <a:spcPts val="0"/>
              </a:spcAft>
              <a:buSzPts val="1400"/>
              <a:buNone/>
            </a:pPr>
            <a:r>
              <a:t/>
            </a:r>
            <a:endParaRPr/>
          </a:p>
        </p:txBody>
      </p:sp>
      <p:sp>
        <p:nvSpPr>
          <p:cNvPr id="209" name="Google Shape;20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Allison</a:t>
            </a:r>
            <a:endParaRPr/>
          </a:p>
        </p:txBody>
      </p:sp>
      <p:sp>
        <p:nvSpPr>
          <p:cNvPr id="217" name="Google Shape;2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Shamere</a:t>
            </a:r>
            <a:endParaRPr/>
          </a:p>
        </p:txBody>
      </p:sp>
      <p:sp>
        <p:nvSpPr>
          <p:cNvPr id="223" name="Google Shape;2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Shamere</a:t>
            </a:r>
            <a:endParaRPr/>
          </a:p>
        </p:txBody>
      </p:sp>
      <p:sp>
        <p:nvSpPr>
          <p:cNvPr id="230" name="Google Shape;2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gdde3b7b954_0_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dde3b7b954_0_9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gdde3b7b954_0_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gdde3b7b954_0_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dde3b7b954_0_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gdde3b7b954_0_9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dde3b7b954_0_9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gdde3b7b954_0_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dde3b7b954_0_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dde3b7b954_0_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dde3b7b954_0_10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dde3b7b954_0_10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gdde3b7b954_0_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dde3b7b954_0_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dde3b7b954_0_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dde3b7b954_0_10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dde3b7b954_0_10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gdde3b7b954_0_10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gdde3b7b954_0_1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dde3b7b954_0_1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dde3b7b954_0_1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dde3b7b954_0_11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dde3b7b954_0_11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gdde3b7b954_0_11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gdde3b7b954_0_11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gdde3b7b954_0_11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gdde3b7b954_0_1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gdde3b7b954_0_1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dde3b7b954_0_1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dde3b7b954_0_1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dde3b7b954_0_1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dde3b7b954_0_1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dde3b7b954_0_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gdde3b7b954_0_1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dde3b7b954_0_1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dde3b7b954_0_1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dde3b7b954_0_13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dde3b7b954_0_13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gdde3b7b954_0_13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gdde3b7b954_0_1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dde3b7b954_0_1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dde3b7b954_0_1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dde3b7b954_0_14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dde3b7b954_0_141"/>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3" name="Google Shape;143;gdde3b7b954_0_14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gdde3b7b954_0_1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dde3b7b954_0_1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dde3b7b954_0_1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dde3b7b954_0_1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dde3b7b954_0_148"/>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gdde3b7b954_0_1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dde3b7b954_0_1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dde3b7b954_0_1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dde3b7b954_0_15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dde3b7b954_0_15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gdde3b7b954_0_1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dde3b7b954_0_1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dde3b7b954_0_1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dde3b7b954_0_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dde3b7b954_0_8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gdde3b7b954_0_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dde3b7b954_0_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dde3b7b954_0_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13.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1"/>
          <p:cNvSpPr txBox="1"/>
          <p:nvPr/>
        </p:nvSpPr>
        <p:spPr>
          <a:xfrm>
            <a:off x="1725385" y="4348843"/>
            <a:ext cx="71355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1F3864"/>
                </a:solidFill>
                <a:latin typeface="Arial"/>
                <a:ea typeface="Arial"/>
                <a:cs typeface="Arial"/>
                <a:sym typeface="Arial"/>
              </a:rPr>
              <a:t>FIRST-YEAR MENTORING</a:t>
            </a:r>
            <a:endParaRPr b="0" i="0" sz="1400" u="none" cap="none" strike="noStrike">
              <a:solidFill>
                <a:srgbClr val="000000"/>
              </a:solidFill>
              <a:latin typeface="Arial"/>
              <a:ea typeface="Arial"/>
              <a:cs typeface="Arial"/>
              <a:sym typeface="Arial"/>
            </a:endParaRPr>
          </a:p>
        </p:txBody>
      </p:sp>
      <p:pic>
        <p:nvPicPr>
          <p:cNvPr id="164" name="Google Shape;164;p1"/>
          <p:cNvPicPr preferRelativeResize="0"/>
          <p:nvPr/>
        </p:nvPicPr>
        <p:blipFill rotWithShape="1">
          <a:blip r:embed="rId4">
            <a:alphaModFix/>
          </a:blip>
          <a:srcRect b="0" l="0" r="0" t="0"/>
          <a:stretch/>
        </p:blipFill>
        <p:spPr>
          <a:xfrm>
            <a:off x="305991" y="269470"/>
            <a:ext cx="3099955" cy="954786"/>
          </a:xfrm>
          <a:prstGeom prst="rect">
            <a:avLst/>
          </a:prstGeom>
          <a:noFill/>
          <a:ln>
            <a:noFill/>
          </a:ln>
        </p:spPr>
      </p:pic>
      <p:sp>
        <p:nvSpPr>
          <p:cNvPr id="165" name="Google Shape;165;p1"/>
          <p:cNvSpPr txBox="1"/>
          <p:nvPr/>
        </p:nvSpPr>
        <p:spPr>
          <a:xfrm>
            <a:off x="3220125" y="926175"/>
            <a:ext cx="41460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1F3864"/>
                </a:solidFill>
                <a:latin typeface="Calibri"/>
                <a:ea typeface="Calibri"/>
                <a:cs typeface="Calibri"/>
                <a:sym typeface="Calibri"/>
              </a:rPr>
              <a:t>Welcome</a:t>
            </a:r>
            <a:endParaRPr b="1" i="0" sz="6000" u="none" cap="none" strike="noStrike">
              <a:solidFill>
                <a:srgbClr val="1F386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What will Mentees learn?</a:t>
            </a:r>
            <a:endParaRPr sz="4000">
              <a:solidFill>
                <a:schemeClr val="lt1"/>
              </a:solidFill>
              <a:latin typeface="Arial"/>
              <a:ea typeface="Arial"/>
              <a:cs typeface="Arial"/>
              <a:sym typeface="Arial"/>
            </a:endParaRPr>
          </a:p>
        </p:txBody>
      </p:sp>
      <p:sp>
        <p:nvSpPr>
          <p:cNvPr id="241" name="Google Shape;241;p8"/>
          <p:cNvSpPr txBox="1"/>
          <p:nvPr>
            <p:ph idx="1" type="body"/>
          </p:nvPr>
        </p:nvSpPr>
        <p:spPr>
          <a:xfrm>
            <a:off x="838200" y="1825625"/>
            <a:ext cx="8496300" cy="4351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US">
                <a:solidFill>
                  <a:schemeClr val="lt1"/>
                </a:solidFill>
              </a:rPr>
              <a:t>Recognize normalized feelings of fear of the unknown, excitement and anxiety in exploration</a:t>
            </a:r>
            <a:endParaRPr/>
          </a:p>
          <a:p>
            <a:pPr indent="-228600" lvl="0" marL="228600" rtl="0" algn="l">
              <a:lnSpc>
                <a:spcPct val="90000"/>
              </a:lnSpc>
              <a:spcBef>
                <a:spcPts val="1000"/>
              </a:spcBef>
              <a:spcAft>
                <a:spcPts val="0"/>
              </a:spcAft>
              <a:buClr>
                <a:schemeClr val="lt1"/>
              </a:buClr>
              <a:buSzPts val="2800"/>
              <a:buChar char="•"/>
            </a:pPr>
            <a:r>
              <a:rPr lang="en-US">
                <a:solidFill>
                  <a:schemeClr val="lt1"/>
                </a:solidFill>
              </a:rPr>
              <a:t>Solve specific problems and challenges </a:t>
            </a:r>
            <a:endParaRPr/>
          </a:p>
          <a:p>
            <a:pPr indent="-228600" lvl="0" marL="228600" rtl="0" algn="l">
              <a:lnSpc>
                <a:spcPct val="90000"/>
              </a:lnSpc>
              <a:spcBef>
                <a:spcPts val="1000"/>
              </a:spcBef>
              <a:spcAft>
                <a:spcPts val="0"/>
              </a:spcAft>
              <a:buClr>
                <a:schemeClr val="lt1"/>
              </a:buClr>
              <a:buSzPts val="2800"/>
              <a:buChar char="•"/>
            </a:pPr>
            <a:r>
              <a:rPr lang="en-US">
                <a:solidFill>
                  <a:schemeClr val="lt1"/>
                </a:solidFill>
              </a:rPr>
              <a:t>Practice an expanded understanding of the university </a:t>
            </a:r>
            <a:endParaRPr/>
          </a:p>
          <a:p>
            <a:pPr indent="-228600" lvl="0" marL="228600" rtl="0" algn="l">
              <a:lnSpc>
                <a:spcPct val="90000"/>
              </a:lnSpc>
              <a:spcBef>
                <a:spcPts val="1000"/>
              </a:spcBef>
              <a:spcAft>
                <a:spcPts val="0"/>
              </a:spcAft>
              <a:buClr>
                <a:schemeClr val="lt1"/>
              </a:buClr>
              <a:buSzPts val="2800"/>
              <a:buChar char="•"/>
            </a:pPr>
            <a:r>
              <a:rPr lang="en-US">
                <a:solidFill>
                  <a:schemeClr val="lt1"/>
                </a:solidFill>
              </a:rPr>
              <a:t>Express increased commitment and connection to the FAU community; and</a:t>
            </a:r>
            <a:endParaRPr/>
          </a:p>
          <a:p>
            <a:pPr indent="-228600" lvl="0" marL="228600" rtl="0" algn="l">
              <a:lnSpc>
                <a:spcPct val="90000"/>
              </a:lnSpc>
              <a:spcBef>
                <a:spcPts val="1000"/>
              </a:spcBef>
              <a:spcAft>
                <a:spcPts val="0"/>
              </a:spcAft>
              <a:buClr>
                <a:schemeClr val="lt1"/>
              </a:buClr>
              <a:buSzPts val="2800"/>
              <a:buChar char="•"/>
            </a:pPr>
            <a:r>
              <a:rPr lang="en-US">
                <a:solidFill>
                  <a:schemeClr val="lt1"/>
                </a:solidFill>
              </a:rPr>
              <a:t>Explore mentoring opportunities that expand beyond the life of the program</a:t>
            </a:r>
            <a:endParaRPr/>
          </a:p>
        </p:txBody>
      </p:sp>
      <p:pic>
        <p:nvPicPr>
          <p:cNvPr id="242" name="Google Shape;242;p8"/>
          <p:cNvPicPr preferRelativeResize="0"/>
          <p:nvPr/>
        </p:nvPicPr>
        <p:blipFill rotWithShape="1">
          <a:blip r:embed="rId4">
            <a:alphaModFix/>
          </a:blip>
          <a:srcRect b="0" l="0" r="0" t="0"/>
          <a:stretch/>
        </p:blipFill>
        <p:spPr>
          <a:xfrm>
            <a:off x="9067275" y="2315225"/>
            <a:ext cx="2970050" cy="2227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6" name="Shape 246"/>
        <p:cNvGrpSpPr/>
        <p:nvPr/>
      </p:nvGrpSpPr>
      <p:grpSpPr>
        <a:xfrm>
          <a:off x="0" y="0"/>
          <a:ext cx="0" cy="0"/>
          <a:chOff x="0" y="0"/>
          <a:chExt cx="0" cy="0"/>
        </a:xfrm>
      </p:grpSpPr>
      <p:sp>
        <p:nvSpPr>
          <p:cNvPr id="247" name="Google Shape;247;p11"/>
          <p:cNvSpPr txBox="1"/>
          <p:nvPr>
            <p:ph type="title"/>
          </p:nvPr>
        </p:nvSpPr>
        <p:spPr>
          <a:xfrm>
            <a:off x="838200" y="220225"/>
            <a:ext cx="4112100" cy="1301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What’s Next?</a:t>
            </a:r>
            <a:endParaRPr/>
          </a:p>
        </p:txBody>
      </p:sp>
      <p:sp>
        <p:nvSpPr>
          <p:cNvPr id="248" name="Google Shape;248;p11"/>
          <p:cNvSpPr txBox="1"/>
          <p:nvPr>
            <p:ph idx="1" type="body"/>
          </p:nvPr>
        </p:nvSpPr>
        <p:spPr>
          <a:xfrm>
            <a:off x="838200" y="1521325"/>
            <a:ext cx="6957300" cy="31092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rgbClr val="FFFFFF"/>
              </a:buClr>
              <a:buSzPct val="66666"/>
              <a:buNone/>
            </a:pPr>
            <a:r>
              <a:rPr lang="en-US" sz="4800">
                <a:solidFill>
                  <a:srgbClr val="FFFFFF"/>
                </a:solidFill>
                <a:latin typeface="Arial"/>
                <a:ea typeface="Arial"/>
                <a:cs typeface="Arial"/>
                <a:sym typeface="Arial"/>
              </a:rPr>
              <a:t>Apply today! </a:t>
            </a:r>
            <a:endParaRPr sz="4800"/>
          </a:p>
          <a:p>
            <a:pPr indent="0" lvl="0" marL="0" rtl="0" algn="l">
              <a:lnSpc>
                <a:spcPct val="90000"/>
              </a:lnSpc>
              <a:spcBef>
                <a:spcPts val="0"/>
              </a:spcBef>
              <a:spcAft>
                <a:spcPts val="0"/>
              </a:spcAft>
              <a:buClr>
                <a:schemeClr val="dk1"/>
              </a:buClr>
              <a:buSzPct val="66666"/>
              <a:buNone/>
            </a:pPr>
            <a:r>
              <a:t/>
            </a:r>
            <a:endParaRPr sz="4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ct val="66666"/>
              <a:buNone/>
            </a:pPr>
            <a:r>
              <a:rPr b="1" lang="en-US" sz="4800">
                <a:solidFill>
                  <a:srgbClr val="FFFFFF"/>
                </a:solidFill>
                <a:latin typeface="Arial"/>
                <a:ea typeface="Arial"/>
                <a:cs typeface="Arial"/>
                <a:sym typeface="Arial"/>
              </a:rPr>
              <a:t>Questions? </a:t>
            </a:r>
            <a:endParaRPr b="1" sz="4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ct val="66666"/>
              <a:buNone/>
            </a:pPr>
            <a:r>
              <a:rPr lang="en-US" sz="4800">
                <a:solidFill>
                  <a:srgbClr val="FFFFFF"/>
                </a:solidFill>
                <a:latin typeface="Arial"/>
                <a:ea typeface="Arial"/>
                <a:cs typeface="Arial"/>
                <a:sym typeface="Arial"/>
              </a:rPr>
              <a:t>Email us at </a:t>
            </a:r>
            <a:r>
              <a:rPr b="1" lang="en-US" sz="4800">
                <a:solidFill>
                  <a:srgbClr val="FFFFFF"/>
                </a:solidFill>
                <a:latin typeface="Arial"/>
                <a:ea typeface="Arial"/>
                <a:cs typeface="Arial"/>
                <a:sym typeface="Arial"/>
              </a:rPr>
              <a:t>mentoring@fau.edu</a:t>
            </a:r>
            <a:endParaRPr b="1" sz="4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ct val="66666"/>
              <a:buNone/>
            </a:pPr>
            <a:r>
              <a:rPr b="1" lang="en-US" sz="4800">
                <a:solidFill>
                  <a:srgbClr val="FFFFFF"/>
                </a:solidFill>
                <a:latin typeface="Arial"/>
                <a:ea typeface="Arial"/>
                <a:cs typeface="Arial"/>
                <a:sym typeface="Arial"/>
              </a:rPr>
              <a:t>Allison Rodgers Zapata RodgersA@fau.edu</a:t>
            </a:r>
            <a:endParaRPr b="1" sz="4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ct val="66666"/>
              <a:buNone/>
            </a:pPr>
            <a:r>
              <a:rPr b="1" lang="en-US" sz="4800">
                <a:solidFill>
                  <a:srgbClr val="FFFFFF"/>
                </a:solidFill>
                <a:latin typeface="Arial"/>
                <a:ea typeface="Arial"/>
                <a:cs typeface="Arial"/>
                <a:sym typeface="Arial"/>
              </a:rPr>
              <a:t> </a:t>
            </a:r>
            <a:endParaRPr b="1" sz="4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ct val="66666"/>
              <a:buNone/>
            </a:pPr>
            <a:r>
              <a:rPr b="1" lang="en-US" sz="4800">
                <a:solidFill>
                  <a:srgbClr val="FFFFFF"/>
                </a:solidFill>
                <a:latin typeface="Arial"/>
                <a:ea typeface="Arial"/>
                <a:cs typeface="Arial"/>
                <a:sym typeface="Arial"/>
              </a:rPr>
              <a:t>call 561.297.2733</a:t>
            </a:r>
            <a:endParaRPr b="1" sz="4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ct val="66666"/>
              <a:buNone/>
            </a:pPr>
            <a:r>
              <a:t/>
            </a:r>
            <a:endParaRPr b="1" sz="48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ct val="66666"/>
              <a:buNone/>
            </a:pPr>
            <a:r>
              <a:rPr lang="en-US" sz="4800">
                <a:solidFill>
                  <a:srgbClr val="FFFFFF"/>
                </a:solidFill>
                <a:latin typeface="Arial"/>
                <a:ea typeface="Arial"/>
                <a:cs typeface="Arial"/>
                <a:sym typeface="Arial"/>
              </a:rPr>
              <a:t>Follow us on Instagram:</a:t>
            </a:r>
            <a:r>
              <a:rPr b="1" lang="en-US" sz="4800">
                <a:solidFill>
                  <a:srgbClr val="FFFFFF"/>
                </a:solidFill>
                <a:latin typeface="Arial"/>
                <a:ea typeface="Arial"/>
                <a:cs typeface="Arial"/>
                <a:sym typeface="Arial"/>
              </a:rPr>
              <a:t> @faumentoring</a:t>
            </a:r>
            <a:endParaRPr>
              <a:solidFill>
                <a:srgbClr val="002855"/>
              </a:solidFill>
              <a:latin typeface="Calibri"/>
              <a:ea typeface="Calibri"/>
              <a:cs typeface="Calibri"/>
              <a:sym typeface="Calibri"/>
            </a:endParaRPr>
          </a:p>
        </p:txBody>
      </p:sp>
      <p:sp>
        <p:nvSpPr>
          <p:cNvPr id="249" name="Google Shape;249;p11"/>
          <p:cNvSpPr/>
          <p:nvPr/>
        </p:nvSpPr>
        <p:spPr>
          <a:xfrm>
            <a:off x="7352975" y="1088250"/>
            <a:ext cx="3599700" cy="1015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First-Year Connections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Mentee Application</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(FAU email required) ---&gt;</a:t>
            </a:r>
            <a:endParaRPr b="0" i="0" sz="1800" u="none" cap="none" strike="noStrike">
              <a:solidFill>
                <a:schemeClr val="dk1"/>
              </a:solidFill>
              <a:latin typeface="Calibri"/>
              <a:ea typeface="Calibri"/>
              <a:cs typeface="Calibri"/>
              <a:sym typeface="Calibri"/>
            </a:endParaRPr>
          </a:p>
        </p:txBody>
      </p:sp>
      <p:pic>
        <p:nvPicPr>
          <p:cNvPr id="250" name="Google Shape;250;p11"/>
          <p:cNvPicPr preferRelativeResize="0"/>
          <p:nvPr/>
        </p:nvPicPr>
        <p:blipFill rotWithShape="1">
          <a:blip r:embed="rId4">
            <a:alphaModFix/>
          </a:blip>
          <a:srcRect b="0" l="0" r="0" t="0"/>
          <a:stretch/>
        </p:blipFill>
        <p:spPr>
          <a:xfrm>
            <a:off x="4899398" y="5799424"/>
            <a:ext cx="2393200" cy="737100"/>
          </a:xfrm>
          <a:prstGeom prst="rect">
            <a:avLst/>
          </a:prstGeom>
          <a:noFill/>
          <a:ln>
            <a:noFill/>
          </a:ln>
        </p:spPr>
      </p:pic>
      <p:pic>
        <p:nvPicPr>
          <p:cNvPr id="251" name="Google Shape;251;p11"/>
          <p:cNvPicPr preferRelativeResize="0"/>
          <p:nvPr/>
        </p:nvPicPr>
        <p:blipFill rotWithShape="1">
          <a:blip r:embed="rId5">
            <a:alphaModFix/>
          </a:blip>
          <a:srcRect b="-19117" l="0" r="-19117" t="0"/>
          <a:stretch/>
        </p:blipFill>
        <p:spPr>
          <a:xfrm>
            <a:off x="7795500" y="2260925"/>
            <a:ext cx="3309175" cy="3309150"/>
          </a:xfrm>
          <a:prstGeom prst="rect">
            <a:avLst/>
          </a:prstGeom>
          <a:noFill/>
          <a:ln>
            <a:noFill/>
          </a:ln>
        </p:spPr>
      </p:pic>
      <p:pic>
        <p:nvPicPr>
          <p:cNvPr id="252" name="Google Shape;252;p11"/>
          <p:cNvPicPr preferRelativeResize="0"/>
          <p:nvPr/>
        </p:nvPicPr>
        <p:blipFill rotWithShape="1">
          <a:blip r:embed="rId6">
            <a:alphaModFix/>
          </a:blip>
          <a:srcRect b="0" l="0" r="0" t="0"/>
          <a:stretch/>
        </p:blipFill>
        <p:spPr>
          <a:xfrm>
            <a:off x="958961" y="4757026"/>
            <a:ext cx="3139776" cy="19569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gdde3b7b954_0_80"/>
          <p:cNvSpPr txBox="1"/>
          <p:nvPr>
            <p:ph type="title"/>
          </p:nvPr>
        </p:nvSpPr>
        <p:spPr>
          <a:xfrm>
            <a:off x="838200" y="6162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960"/>
              <a:buFont typeface="Calibri"/>
              <a:buNone/>
            </a:pPr>
            <a:r>
              <a:rPr b="1" lang="en-US" sz="5160">
                <a:solidFill>
                  <a:schemeClr val="lt1"/>
                </a:solidFill>
              </a:rPr>
              <a:t>Your Involvement Breakout Session </a:t>
            </a:r>
            <a:endParaRPr b="1" sz="5160">
              <a:solidFill>
                <a:schemeClr val="lt1"/>
              </a:solidFill>
            </a:endParaRPr>
          </a:p>
          <a:p>
            <a:pPr indent="0" lvl="0" marL="0" rtl="0" algn="ctr">
              <a:lnSpc>
                <a:spcPct val="100000"/>
              </a:lnSpc>
              <a:spcBef>
                <a:spcPts val="0"/>
              </a:spcBef>
              <a:spcAft>
                <a:spcPts val="0"/>
              </a:spcAft>
              <a:buClr>
                <a:schemeClr val="lt1"/>
              </a:buClr>
              <a:buSzPts val="3960"/>
              <a:buFont typeface="Calibri"/>
              <a:buNone/>
            </a:pPr>
            <a:r>
              <a:rPr b="1" lang="en-US" sz="5160">
                <a:solidFill>
                  <a:schemeClr val="lt1"/>
                </a:solidFill>
              </a:rPr>
              <a:t>is complete!</a:t>
            </a:r>
            <a:endParaRPr sz="5160"/>
          </a:p>
        </p:txBody>
      </p:sp>
      <p:sp>
        <p:nvSpPr>
          <p:cNvPr id="258" name="Google Shape;258;gdde3b7b954_0_80"/>
          <p:cNvSpPr txBox="1"/>
          <p:nvPr>
            <p:ph idx="1" type="body"/>
          </p:nvPr>
        </p:nvSpPr>
        <p:spPr>
          <a:xfrm>
            <a:off x="838200" y="2276700"/>
            <a:ext cx="52782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b="1" lang="en-US" sz="3200" u="sng">
                <a:solidFill>
                  <a:schemeClr val="lt1"/>
                </a:solidFill>
              </a:rPr>
              <a:t>Students</a:t>
            </a:r>
            <a:endParaRPr b="1" sz="3200" u="sng">
              <a:solidFill>
                <a:schemeClr val="lt1"/>
              </a:solidFill>
            </a:endParaRPr>
          </a:p>
          <a:p>
            <a:pPr indent="0" lvl="0" marL="0" rtl="0" algn="l">
              <a:lnSpc>
                <a:spcPct val="100000"/>
              </a:lnSpc>
              <a:spcBef>
                <a:spcPts val="0"/>
              </a:spcBef>
              <a:spcAft>
                <a:spcPts val="0"/>
              </a:spcAft>
              <a:buSzPts val="1800"/>
              <a:buNone/>
            </a:pPr>
            <a:r>
              <a:t/>
            </a:r>
            <a:endParaRPr sz="3200">
              <a:solidFill>
                <a:schemeClr val="lt1"/>
              </a:solidFill>
            </a:endParaRPr>
          </a:p>
          <a:p>
            <a:pPr indent="0" lvl="0" marL="0" rtl="0" algn="l">
              <a:lnSpc>
                <a:spcPct val="100000"/>
              </a:lnSpc>
              <a:spcBef>
                <a:spcPts val="0"/>
              </a:spcBef>
              <a:spcAft>
                <a:spcPts val="0"/>
              </a:spcAft>
              <a:buSzPts val="1800"/>
              <a:buNone/>
            </a:pPr>
            <a:r>
              <a:rPr lang="en-US" sz="3200">
                <a:solidFill>
                  <a:schemeClr val="lt1"/>
                </a:solidFill>
              </a:rPr>
              <a:t>Parliament Group Meeting #5</a:t>
            </a:r>
            <a:endParaRPr sz="3200">
              <a:solidFill>
                <a:schemeClr val="lt1"/>
              </a:solidFill>
            </a:endParaRPr>
          </a:p>
          <a:p>
            <a:pPr indent="0" lvl="0" marL="0" rtl="0" algn="l">
              <a:lnSpc>
                <a:spcPct val="100000"/>
              </a:lnSpc>
              <a:spcBef>
                <a:spcPts val="0"/>
              </a:spcBef>
              <a:spcAft>
                <a:spcPts val="0"/>
              </a:spcAft>
              <a:buSzPts val="1800"/>
              <a:buNone/>
            </a:pPr>
            <a:r>
              <a:t/>
            </a:r>
            <a:endParaRPr sz="3200">
              <a:solidFill>
                <a:schemeClr val="lt1"/>
              </a:solidFill>
            </a:endParaRPr>
          </a:p>
          <a:p>
            <a:pPr indent="0" lvl="0" marL="0" rtl="0" algn="l">
              <a:lnSpc>
                <a:spcPct val="100000"/>
              </a:lnSpc>
              <a:spcBef>
                <a:spcPts val="0"/>
              </a:spcBef>
              <a:spcAft>
                <a:spcPts val="0"/>
              </a:spcAft>
              <a:buSzPts val="1800"/>
              <a:buNone/>
            </a:pPr>
            <a:r>
              <a:rPr lang="en-US" sz="3200">
                <a:solidFill>
                  <a:schemeClr val="lt1"/>
                </a:solidFill>
              </a:rPr>
              <a:t>Ready, Set, Resources! </a:t>
            </a:r>
            <a:endParaRPr sz="3200">
              <a:solidFill>
                <a:schemeClr val="lt1"/>
              </a:solidFill>
            </a:endParaRPr>
          </a:p>
          <a:p>
            <a:pPr indent="-50800" lvl="0" marL="228600" rtl="0" algn="l">
              <a:lnSpc>
                <a:spcPct val="90000"/>
              </a:lnSpc>
              <a:spcBef>
                <a:spcPts val="0"/>
              </a:spcBef>
              <a:spcAft>
                <a:spcPts val="0"/>
              </a:spcAft>
              <a:buClr>
                <a:schemeClr val="dk1"/>
              </a:buClr>
              <a:buSzPts val="2800"/>
              <a:buNone/>
            </a:pPr>
            <a:r>
              <a:t/>
            </a:r>
            <a:endParaRPr/>
          </a:p>
        </p:txBody>
      </p:sp>
      <p:sp>
        <p:nvSpPr>
          <p:cNvPr id="259" name="Google Shape;259;gdde3b7b954_0_80"/>
          <p:cNvSpPr txBox="1"/>
          <p:nvPr>
            <p:ph idx="1" type="body"/>
          </p:nvPr>
        </p:nvSpPr>
        <p:spPr>
          <a:xfrm>
            <a:off x="6116400" y="2276700"/>
            <a:ext cx="5278200" cy="4016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b="1" lang="en-US" sz="3200" u="sng">
                <a:solidFill>
                  <a:schemeClr val="lt1"/>
                </a:solidFill>
              </a:rPr>
              <a:t>Families</a:t>
            </a:r>
            <a:endParaRPr b="1" sz="3200" u="sng">
              <a:solidFill>
                <a:schemeClr val="lt1"/>
              </a:solidFill>
            </a:endParaRPr>
          </a:p>
          <a:p>
            <a:pPr indent="0" lvl="0" marL="0" rtl="0" algn="l">
              <a:lnSpc>
                <a:spcPct val="100000"/>
              </a:lnSpc>
              <a:spcBef>
                <a:spcPts val="0"/>
              </a:spcBef>
              <a:spcAft>
                <a:spcPts val="0"/>
              </a:spcAft>
              <a:buSzPts val="1800"/>
              <a:buNone/>
            </a:pPr>
            <a:r>
              <a:t/>
            </a:r>
            <a:endParaRPr sz="3200">
              <a:solidFill>
                <a:schemeClr val="lt1"/>
              </a:solidFill>
            </a:endParaRPr>
          </a:p>
          <a:p>
            <a:pPr indent="0" lvl="0" marL="0" rtl="0" algn="l">
              <a:lnSpc>
                <a:spcPct val="100000"/>
              </a:lnSpc>
              <a:spcBef>
                <a:spcPts val="0"/>
              </a:spcBef>
              <a:spcAft>
                <a:spcPts val="0"/>
              </a:spcAft>
              <a:buSzPts val="1800"/>
              <a:buNone/>
            </a:pPr>
            <a:r>
              <a:rPr lang="en-US" sz="3200">
                <a:solidFill>
                  <a:schemeClr val="lt1"/>
                </a:solidFill>
              </a:rPr>
              <a:t>Family Wrap-Up</a:t>
            </a:r>
            <a:endParaRPr sz="3200">
              <a:solidFill>
                <a:schemeClr val="lt1"/>
              </a:solidFill>
            </a:endParaRPr>
          </a:p>
          <a:p>
            <a:pPr indent="0" lvl="0" marL="0" rtl="0" algn="l">
              <a:lnSpc>
                <a:spcPct val="100000"/>
              </a:lnSpc>
              <a:spcBef>
                <a:spcPts val="0"/>
              </a:spcBef>
              <a:spcAft>
                <a:spcPts val="0"/>
              </a:spcAft>
              <a:buSzPts val="1800"/>
              <a:buNone/>
            </a:pPr>
            <a:r>
              <a:t/>
            </a:r>
            <a:endParaRPr sz="3200">
              <a:solidFill>
                <a:schemeClr val="lt1"/>
              </a:solidFill>
            </a:endParaRPr>
          </a:p>
          <a:p>
            <a:pPr indent="0" lvl="0" marL="0" rtl="0" algn="l">
              <a:lnSpc>
                <a:spcPct val="100000"/>
              </a:lnSpc>
              <a:spcBef>
                <a:spcPts val="0"/>
              </a:spcBef>
              <a:spcAft>
                <a:spcPts val="0"/>
              </a:spcAft>
              <a:buSzPts val="1800"/>
              <a:buNone/>
            </a:pPr>
            <a:r>
              <a:rPr lang="en-US" sz="3200">
                <a:solidFill>
                  <a:schemeClr val="lt1"/>
                </a:solidFill>
              </a:rPr>
              <a:t>Ready, Set, Resources!</a:t>
            </a:r>
            <a:endParaRPr sz="3200">
              <a:solidFill>
                <a:schemeClr val="lt1"/>
              </a:solidFill>
            </a:endParaRPr>
          </a:p>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gd7f05eb178_2_24"/>
          <p:cNvSpPr txBox="1"/>
          <p:nvPr>
            <p:ph type="title"/>
          </p:nvPr>
        </p:nvSpPr>
        <p:spPr>
          <a:xfrm>
            <a:off x="379400" y="4134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Why are we here today?</a:t>
            </a:r>
            <a:endParaRPr/>
          </a:p>
        </p:txBody>
      </p:sp>
      <p:sp>
        <p:nvSpPr>
          <p:cNvPr id="171" name="Google Shape;171;gd7f05eb178_2_24"/>
          <p:cNvSpPr txBox="1"/>
          <p:nvPr>
            <p:ph idx="1" type="body"/>
          </p:nvPr>
        </p:nvSpPr>
        <p:spPr>
          <a:xfrm>
            <a:off x="379400" y="2126550"/>
            <a:ext cx="5725800" cy="2604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lang="en-US" sz="3200">
                <a:solidFill>
                  <a:schemeClr val="lt1"/>
                </a:solidFill>
                <a:latin typeface="Arial"/>
                <a:ea typeface="Arial"/>
                <a:cs typeface="Arial"/>
                <a:sym typeface="Arial"/>
              </a:rPr>
              <a:t>We are excited to introduce you to </a:t>
            </a:r>
            <a:r>
              <a:rPr b="1" lang="en-US" sz="3200">
                <a:solidFill>
                  <a:schemeClr val="lt1"/>
                </a:solidFill>
                <a:latin typeface="Arial"/>
                <a:ea typeface="Arial"/>
                <a:cs typeface="Arial"/>
                <a:sym typeface="Arial"/>
              </a:rPr>
              <a:t>First-Year Mentoring </a:t>
            </a:r>
            <a:r>
              <a:rPr lang="en-US" sz="3200">
                <a:solidFill>
                  <a:schemeClr val="lt1"/>
                </a:solidFill>
                <a:latin typeface="Arial"/>
                <a:ea typeface="Arial"/>
                <a:cs typeface="Arial"/>
                <a:sym typeface="Arial"/>
              </a:rPr>
              <a:t>and </a:t>
            </a:r>
            <a:r>
              <a:rPr b="1" lang="en-US" sz="3200">
                <a:solidFill>
                  <a:schemeClr val="lt1"/>
                </a:solidFill>
                <a:latin typeface="Arial"/>
                <a:ea typeface="Arial"/>
                <a:cs typeface="Arial"/>
                <a:sym typeface="Arial"/>
              </a:rPr>
              <a:t>how to connect you to a social and/or academic mentor </a:t>
            </a:r>
            <a:r>
              <a:rPr lang="en-US" sz="3200">
                <a:solidFill>
                  <a:schemeClr val="lt1"/>
                </a:solidFill>
                <a:latin typeface="Arial"/>
                <a:ea typeface="Arial"/>
                <a:cs typeface="Arial"/>
                <a:sym typeface="Arial"/>
              </a:rPr>
              <a:t>in your first-semester at FAU! </a:t>
            </a:r>
            <a:endParaRPr sz="3200"/>
          </a:p>
        </p:txBody>
      </p:sp>
      <p:pic>
        <p:nvPicPr>
          <p:cNvPr id="172" name="Google Shape;172;gd7f05eb178_2_24"/>
          <p:cNvPicPr preferRelativeResize="0"/>
          <p:nvPr/>
        </p:nvPicPr>
        <p:blipFill rotWithShape="1">
          <a:blip r:embed="rId4">
            <a:alphaModFix/>
          </a:blip>
          <a:srcRect b="0" l="0" r="0" t="0"/>
          <a:stretch/>
        </p:blipFill>
        <p:spPr>
          <a:xfrm>
            <a:off x="6527632" y="3033200"/>
            <a:ext cx="1447156" cy="2604899"/>
          </a:xfrm>
          <a:prstGeom prst="rect">
            <a:avLst/>
          </a:prstGeom>
          <a:noFill/>
          <a:ln>
            <a:noFill/>
          </a:ln>
        </p:spPr>
      </p:pic>
      <p:pic>
        <p:nvPicPr>
          <p:cNvPr id="173" name="Google Shape;173;gd7f05eb178_2_24"/>
          <p:cNvPicPr preferRelativeResize="0"/>
          <p:nvPr/>
        </p:nvPicPr>
        <p:blipFill rotWithShape="1">
          <a:blip r:embed="rId5">
            <a:alphaModFix/>
          </a:blip>
          <a:srcRect b="0" l="0" r="0" t="0"/>
          <a:stretch/>
        </p:blipFill>
        <p:spPr>
          <a:xfrm>
            <a:off x="9030832" y="2985825"/>
            <a:ext cx="2026574" cy="2699649"/>
          </a:xfrm>
          <a:prstGeom prst="rect">
            <a:avLst/>
          </a:prstGeom>
          <a:noFill/>
          <a:ln>
            <a:noFill/>
          </a:ln>
        </p:spPr>
      </p:pic>
      <p:pic>
        <p:nvPicPr>
          <p:cNvPr id="174" name="Google Shape;174;gd7f05eb178_2_24"/>
          <p:cNvPicPr preferRelativeResize="0"/>
          <p:nvPr/>
        </p:nvPicPr>
        <p:blipFill rotWithShape="1">
          <a:blip r:embed="rId6">
            <a:alphaModFix/>
          </a:blip>
          <a:srcRect b="0" l="0" r="0" t="0"/>
          <a:stretch/>
        </p:blipFill>
        <p:spPr>
          <a:xfrm>
            <a:off x="7054675" y="764950"/>
            <a:ext cx="3377999" cy="1821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4"/>
          <p:cNvSpPr txBox="1"/>
          <p:nvPr>
            <p:ph type="title"/>
          </p:nvPr>
        </p:nvSpPr>
        <p:spPr>
          <a:xfrm>
            <a:off x="131734" y="885946"/>
            <a:ext cx="68799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F3864"/>
              </a:buClr>
              <a:buSzPts val="4000"/>
              <a:buFont typeface="Arial"/>
              <a:buNone/>
            </a:pPr>
            <a:r>
              <a:rPr b="1" lang="en-US" sz="4000">
                <a:solidFill>
                  <a:srgbClr val="1F3864"/>
                </a:solidFill>
                <a:latin typeface="Arial"/>
                <a:ea typeface="Arial"/>
                <a:cs typeface="Arial"/>
                <a:sym typeface="Arial"/>
              </a:rPr>
              <a:t>What does Mentorship mean to you?</a:t>
            </a:r>
            <a:endParaRPr/>
          </a:p>
        </p:txBody>
      </p:sp>
      <p:sp>
        <p:nvSpPr>
          <p:cNvPr id="180" name="Google Shape;180;p4"/>
          <p:cNvSpPr txBox="1"/>
          <p:nvPr>
            <p:ph idx="1" type="body"/>
          </p:nvPr>
        </p:nvSpPr>
        <p:spPr>
          <a:xfrm>
            <a:off x="265075" y="3163400"/>
            <a:ext cx="6613200" cy="2559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1F3864"/>
              </a:buClr>
              <a:buSzPct val="100000"/>
              <a:buNone/>
            </a:pPr>
            <a:r>
              <a:rPr lang="en-US" sz="3200">
                <a:solidFill>
                  <a:srgbClr val="1F3864"/>
                </a:solidFill>
                <a:latin typeface="Arial"/>
                <a:ea typeface="Arial"/>
                <a:cs typeface="Arial"/>
                <a:sym typeface="Arial"/>
              </a:rPr>
              <a:t>Define mentoring</a:t>
            </a:r>
            <a:endParaRPr/>
          </a:p>
          <a:p>
            <a:pPr indent="0" lvl="0" marL="0" rtl="0" algn="ctr">
              <a:lnSpc>
                <a:spcPct val="90000"/>
              </a:lnSpc>
              <a:spcBef>
                <a:spcPts val="1000"/>
              </a:spcBef>
              <a:spcAft>
                <a:spcPts val="0"/>
              </a:spcAft>
              <a:buClr>
                <a:srgbClr val="1F3864"/>
              </a:buClr>
              <a:buSzPct val="100000"/>
              <a:buNone/>
            </a:pPr>
            <a:r>
              <a:rPr i="1" lang="en-US" sz="3200" u="sng">
                <a:solidFill>
                  <a:srgbClr val="1F3864"/>
                </a:solidFill>
                <a:latin typeface="Arial"/>
                <a:ea typeface="Arial"/>
                <a:cs typeface="Arial"/>
                <a:sym typeface="Arial"/>
              </a:rPr>
              <a:t>or</a:t>
            </a:r>
            <a:endParaRPr/>
          </a:p>
          <a:p>
            <a:pPr indent="0" lvl="0" marL="0" rtl="0" algn="ctr">
              <a:lnSpc>
                <a:spcPct val="90000"/>
              </a:lnSpc>
              <a:spcBef>
                <a:spcPts val="1000"/>
              </a:spcBef>
              <a:spcAft>
                <a:spcPts val="0"/>
              </a:spcAft>
              <a:buClr>
                <a:srgbClr val="1F3864"/>
              </a:buClr>
              <a:buSzPct val="100000"/>
              <a:buNone/>
            </a:pPr>
            <a:r>
              <a:rPr lang="en-US" sz="3200">
                <a:solidFill>
                  <a:srgbClr val="1F3864"/>
                </a:solidFill>
                <a:latin typeface="Arial"/>
                <a:ea typeface="Arial"/>
                <a:cs typeface="Arial"/>
                <a:sym typeface="Arial"/>
              </a:rPr>
              <a:t>Share a name of a mentor/mentee in your life</a:t>
            </a:r>
            <a:endParaRPr/>
          </a:p>
          <a:p>
            <a:pPr indent="-50800" lvl="0" marL="228600" rtl="0" algn="ctr">
              <a:lnSpc>
                <a:spcPct val="90000"/>
              </a:lnSpc>
              <a:spcBef>
                <a:spcPts val="1000"/>
              </a:spcBef>
              <a:spcAft>
                <a:spcPts val="0"/>
              </a:spcAft>
              <a:buClr>
                <a:schemeClr val="dk1"/>
              </a:buClr>
              <a:buSzPct val="100000"/>
              <a:buNone/>
            </a:pPr>
            <a:r>
              <a:t/>
            </a:r>
            <a:endParaRPr>
              <a:solidFill>
                <a:srgbClr val="1F3864"/>
              </a:solidFill>
              <a:latin typeface="Arial"/>
              <a:ea typeface="Arial"/>
              <a:cs typeface="Arial"/>
              <a:sym typeface="Arial"/>
            </a:endParaRPr>
          </a:p>
          <a:p>
            <a:pPr indent="0" lvl="0" marL="0" rtl="0" algn="ctr">
              <a:lnSpc>
                <a:spcPct val="90000"/>
              </a:lnSpc>
              <a:spcBef>
                <a:spcPts val="1000"/>
              </a:spcBef>
              <a:spcAft>
                <a:spcPts val="0"/>
              </a:spcAft>
              <a:buClr>
                <a:srgbClr val="1F3864"/>
              </a:buClr>
              <a:buSzPct val="100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Google Shape;185;p3"/>
          <p:cNvSpPr txBox="1"/>
          <p:nvPr>
            <p:ph type="title"/>
          </p:nvPr>
        </p:nvSpPr>
        <p:spPr>
          <a:xfrm>
            <a:off x="262700" y="365000"/>
            <a:ext cx="70803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The Importance of Mentoring</a:t>
            </a:r>
            <a:endParaRPr/>
          </a:p>
        </p:txBody>
      </p:sp>
      <p:sp>
        <p:nvSpPr>
          <p:cNvPr id="186" name="Google Shape;186;p3"/>
          <p:cNvSpPr txBox="1"/>
          <p:nvPr>
            <p:ph idx="1" type="body"/>
          </p:nvPr>
        </p:nvSpPr>
        <p:spPr>
          <a:xfrm>
            <a:off x="333796" y="2051963"/>
            <a:ext cx="6938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Build On Campus Connections</a:t>
            </a:r>
            <a:endParaRPr/>
          </a:p>
          <a:p>
            <a:pPr indent="-228600" lvl="0" marL="228600" rtl="0" algn="l">
              <a:lnSpc>
                <a:spcPct val="90000"/>
              </a:lnSpc>
              <a:spcBef>
                <a:spcPts val="100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It’s about what you know AND who you know</a:t>
            </a:r>
            <a:endParaRPr/>
          </a:p>
          <a:p>
            <a:pPr indent="-228600" lvl="0" marL="228600" rtl="0" algn="l">
              <a:lnSpc>
                <a:spcPct val="90000"/>
              </a:lnSpc>
              <a:spcBef>
                <a:spcPts val="100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Gain practical advice, encouragement and support</a:t>
            </a:r>
            <a:endParaRPr/>
          </a:p>
          <a:p>
            <a:pPr indent="-228600" lvl="0" marL="228600" rtl="0" algn="l">
              <a:lnSpc>
                <a:spcPct val="90000"/>
              </a:lnSpc>
              <a:spcBef>
                <a:spcPts val="100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Increase your social and academic confidence</a:t>
            </a:r>
            <a:endParaRPr/>
          </a:p>
          <a:p>
            <a:pPr indent="-228600" lvl="0" marL="228600" rtl="0" algn="l">
              <a:lnSpc>
                <a:spcPct val="90000"/>
              </a:lnSpc>
              <a:spcBef>
                <a:spcPts val="100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Develop your communication, study and personal skills</a:t>
            </a:r>
            <a:endParaRPr/>
          </a:p>
          <a:p>
            <a:pPr indent="-228600" lvl="0" marL="228600" rtl="0" algn="l">
              <a:lnSpc>
                <a:spcPct val="90000"/>
              </a:lnSpc>
              <a:spcBef>
                <a:spcPts val="100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Develop strategies for dealing with both personal and academic issues</a:t>
            </a:r>
            <a:endParaRPr/>
          </a:p>
        </p:txBody>
      </p:sp>
      <p:pic>
        <p:nvPicPr>
          <p:cNvPr id="187" name="Google Shape;187;p3"/>
          <p:cNvPicPr preferRelativeResize="0"/>
          <p:nvPr/>
        </p:nvPicPr>
        <p:blipFill rotWithShape="1">
          <a:blip r:embed="rId4">
            <a:alphaModFix/>
          </a:blip>
          <a:srcRect b="0" l="0" r="0" t="0"/>
          <a:stretch/>
        </p:blipFill>
        <p:spPr>
          <a:xfrm>
            <a:off x="8468090" y="2773374"/>
            <a:ext cx="2611060" cy="3043601"/>
          </a:xfrm>
          <a:prstGeom prst="rect">
            <a:avLst/>
          </a:prstGeom>
          <a:noFill/>
          <a:ln>
            <a:noFill/>
          </a:ln>
        </p:spPr>
      </p:pic>
      <p:pic>
        <p:nvPicPr>
          <p:cNvPr id="188" name="Google Shape;188;p3"/>
          <p:cNvPicPr preferRelativeResize="0"/>
          <p:nvPr/>
        </p:nvPicPr>
        <p:blipFill rotWithShape="1">
          <a:blip r:embed="rId5">
            <a:alphaModFix/>
          </a:blip>
          <a:srcRect b="0" l="0" r="0" t="0"/>
          <a:stretch/>
        </p:blipFill>
        <p:spPr>
          <a:xfrm>
            <a:off x="7903925" y="66025"/>
            <a:ext cx="3524250" cy="26431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000"/>
              <a:buFont typeface="Arial"/>
              <a:buNone/>
            </a:pPr>
            <a:r>
              <a:rPr b="1" lang="en-US" sz="4000">
                <a:solidFill>
                  <a:srgbClr val="1F3864"/>
                </a:solidFill>
                <a:latin typeface="Arial"/>
                <a:ea typeface="Arial"/>
                <a:cs typeface="Arial"/>
                <a:sym typeface="Arial"/>
              </a:rPr>
              <a:t>Defining Mentorship</a:t>
            </a:r>
            <a:endParaRPr/>
          </a:p>
        </p:txBody>
      </p:sp>
      <p:grpSp>
        <p:nvGrpSpPr>
          <p:cNvPr id="194" name="Google Shape;194;p5"/>
          <p:cNvGrpSpPr/>
          <p:nvPr/>
        </p:nvGrpSpPr>
        <p:grpSpPr>
          <a:xfrm>
            <a:off x="983946" y="1775580"/>
            <a:ext cx="4265991" cy="4265991"/>
            <a:chOff x="372532" y="0"/>
            <a:chExt cx="4265991" cy="4265991"/>
          </a:xfrm>
        </p:grpSpPr>
        <p:sp>
          <p:nvSpPr>
            <p:cNvPr id="195" name="Google Shape;195;p5"/>
            <p:cNvSpPr/>
            <p:nvPr/>
          </p:nvSpPr>
          <p:spPr>
            <a:xfrm>
              <a:off x="372532" y="0"/>
              <a:ext cx="4265991" cy="4265991"/>
            </a:xfrm>
            <a:prstGeom prst="diamond">
              <a:avLst/>
            </a:prstGeom>
            <a:solidFill>
              <a:srgbClr val="CDCF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5"/>
            <p:cNvSpPr/>
            <p:nvPr/>
          </p:nvSpPr>
          <p:spPr>
            <a:xfrm>
              <a:off x="777802" y="405269"/>
              <a:ext cx="1663736" cy="1663736"/>
            </a:xfrm>
            <a:prstGeom prst="roundRect">
              <a:avLst>
                <a:gd fmla="val 16667" name="adj"/>
              </a:avLst>
            </a:prstGeom>
            <a:solidFill>
              <a:srgbClr val="002060"/>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5"/>
            <p:cNvSpPr txBox="1"/>
            <p:nvPr/>
          </p:nvSpPr>
          <p:spPr>
            <a:xfrm>
              <a:off x="859019" y="486486"/>
              <a:ext cx="1501302" cy="1501302"/>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b="0" i="0" lang="en-US" sz="1900" u="none" cap="none" strike="noStrike">
                  <a:solidFill>
                    <a:schemeClr val="lt1"/>
                  </a:solidFill>
                  <a:latin typeface="Calibri"/>
                  <a:ea typeface="Calibri"/>
                  <a:cs typeface="Calibri"/>
                  <a:sym typeface="Calibri"/>
                </a:rPr>
                <a:t>Psychological or emotional support</a:t>
              </a:r>
              <a:endParaRPr b="0" i="0" sz="1400" u="none" cap="none" strike="noStrike">
                <a:solidFill>
                  <a:srgbClr val="000000"/>
                </a:solidFill>
                <a:latin typeface="Arial"/>
                <a:ea typeface="Arial"/>
                <a:cs typeface="Arial"/>
                <a:sym typeface="Arial"/>
              </a:endParaRPr>
            </a:p>
          </p:txBody>
        </p:sp>
        <p:sp>
          <p:nvSpPr>
            <p:cNvPr id="198" name="Google Shape;198;p5"/>
            <p:cNvSpPr/>
            <p:nvPr/>
          </p:nvSpPr>
          <p:spPr>
            <a:xfrm>
              <a:off x="2569518" y="405269"/>
              <a:ext cx="1663736" cy="1663736"/>
            </a:xfrm>
            <a:prstGeom prst="roundRect">
              <a:avLst>
                <a:gd fmla="val 16667" name="adj"/>
              </a:avLst>
            </a:prstGeom>
            <a:solidFill>
              <a:srgbClr val="002060"/>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5"/>
            <p:cNvSpPr txBox="1"/>
            <p:nvPr/>
          </p:nvSpPr>
          <p:spPr>
            <a:xfrm>
              <a:off x="2650735" y="486486"/>
              <a:ext cx="1501302" cy="1501302"/>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b="0" i="0" lang="en-US" sz="1900" u="none" cap="none" strike="noStrike">
                  <a:solidFill>
                    <a:schemeClr val="lt1"/>
                  </a:solidFill>
                  <a:latin typeface="Calibri"/>
                  <a:ea typeface="Calibri"/>
                  <a:cs typeface="Calibri"/>
                  <a:sym typeface="Calibri"/>
                </a:rPr>
                <a:t>Goal setting or career planning support</a:t>
              </a:r>
              <a:endParaRPr b="0" i="0" sz="1400" u="none" cap="none" strike="noStrike">
                <a:solidFill>
                  <a:srgbClr val="000000"/>
                </a:solidFill>
                <a:latin typeface="Arial"/>
                <a:ea typeface="Arial"/>
                <a:cs typeface="Arial"/>
                <a:sym typeface="Arial"/>
              </a:endParaRPr>
            </a:p>
          </p:txBody>
        </p:sp>
        <p:sp>
          <p:nvSpPr>
            <p:cNvPr id="200" name="Google Shape;200;p5"/>
            <p:cNvSpPr/>
            <p:nvPr/>
          </p:nvSpPr>
          <p:spPr>
            <a:xfrm>
              <a:off x="777802" y="2196985"/>
              <a:ext cx="1663736" cy="1663736"/>
            </a:xfrm>
            <a:prstGeom prst="roundRect">
              <a:avLst>
                <a:gd fmla="val 16667" name="adj"/>
              </a:avLst>
            </a:prstGeom>
            <a:solidFill>
              <a:srgbClr val="002060"/>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5"/>
            <p:cNvSpPr txBox="1"/>
            <p:nvPr/>
          </p:nvSpPr>
          <p:spPr>
            <a:xfrm>
              <a:off x="859019" y="2278202"/>
              <a:ext cx="1501302" cy="1501302"/>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b="0" i="0" lang="en-US" sz="1900" u="none" cap="none" strike="noStrike">
                  <a:solidFill>
                    <a:schemeClr val="lt1"/>
                  </a:solidFill>
                  <a:latin typeface="Calibri"/>
                  <a:ea typeface="Calibri"/>
                  <a:cs typeface="Calibri"/>
                  <a:sym typeface="Calibri"/>
                </a:rPr>
                <a:t>Academic or discipline-based knowledge</a:t>
              </a:r>
              <a:endParaRPr b="0" i="0" sz="1400" u="none" cap="none" strike="noStrike">
                <a:solidFill>
                  <a:srgbClr val="000000"/>
                </a:solidFill>
                <a:latin typeface="Arial"/>
                <a:ea typeface="Arial"/>
                <a:cs typeface="Arial"/>
                <a:sym typeface="Arial"/>
              </a:endParaRPr>
            </a:p>
          </p:txBody>
        </p:sp>
        <p:sp>
          <p:nvSpPr>
            <p:cNvPr id="202" name="Google Shape;202;p5"/>
            <p:cNvSpPr/>
            <p:nvPr/>
          </p:nvSpPr>
          <p:spPr>
            <a:xfrm>
              <a:off x="2569518" y="2196985"/>
              <a:ext cx="1663736" cy="1663736"/>
            </a:xfrm>
            <a:prstGeom prst="roundRect">
              <a:avLst>
                <a:gd fmla="val 16667" name="adj"/>
              </a:avLst>
            </a:prstGeom>
            <a:solidFill>
              <a:srgbClr val="002060"/>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5"/>
            <p:cNvSpPr txBox="1"/>
            <p:nvPr/>
          </p:nvSpPr>
          <p:spPr>
            <a:xfrm>
              <a:off x="2650735" y="2278202"/>
              <a:ext cx="1501302" cy="1501302"/>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b="0" i="0" lang="en-US" sz="1900" u="none" cap="none" strike="noStrike">
                  <a:solidFill>
                    <a:schemeClr val="lt1"/>
                  </a:solidFill>
                  <a:latin typeface="Calibri"/>
                  <a:ea typeface="Calibri"/>
                  <a:cs typeface="Calibri"/>
                  <a:sym typeface="Calibri"/>
                </a:rPr>
                <a:t>Academic or professional culture behavioral role model</a:t>
              </a:r>
              <a:endParaRPr b="0" i="0" sz="1400" u="none" cap="none" strike="noStrike">
                <a:solidFill>
                  <a:srgbClr val="000000"/>
                </a:solidFill>
                <a:latin typeface="Arial"/>
                <a:ea typeface="Arial"/>
                <a:cs typeface="Arial"/>
                <a:sym typeface="Arial"/>
              </a:endParaRPr>
            </a:p>
          </p:txBody>
        </p:sp>
      </p:grpSp>
      <p:sp>
        <p:nvSpPr>
          <p:cNvPr id="204" name="Google Shape;204;p5"/>
          <p:cNvSpPr/>
          <p:nvPr/>
        </p:nvSpPr>
        <p:spPr>
          <a:xfrm>
            <a:off x="-774074" y="1775580"/>
            <a:ext cx="6576357" cy="5078313"/>
          </a:xfrm>
          <a:prstGeom prst="rect">
            <a:avLst/>
          </a:prstGeom>
          <a:noFill/>
          <a:ln>
            <a:noFill/>
          </a:ln>
        </p:spPr>
        <p:txBody>
          <a:bodyPr anchorCtr="0" anchor="t" bIns="45700" lIns="91425" spcFirstLastPara="1" rIns="91425" wrap="square" tIns="45700">
            <a:spAutoFit/>
          </a:bodyPr>
          <a:lstStyle/>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200660" marR="0" rtl="0" algn="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(Nora and Crisp, 2007)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lt1"/>
                </a:solidFill>
                <a:latin typeface="Arial"/>
                <a:ea typeface="Arial"/>
                <a:cs typeface="Arial"/>
                <a:sym typeface="Arial"/>
              </a:rPr>
            </a:br>
            <a:endParaRPr b="0" i="0" sz="1800" u="none" cap="none" strike="noStrike">
              <a:solidFill>
                <a:schemeClr val="lt1"/>
              </a:solidFill>
              <a:latin typeface="Arial"/>
              <a:ea typeface="Arial"/>
              <a:cs typeface="Arial"/>
              <a:sym typeface="Arial"/>
            </a:endParaRPr>
          </a:p>
        </p:txBody>
      </p:sp>
      <p:sp>
        <p:nvSpPr>
          <p:cNvPr id="205" name="Google Shape;205;p5"/>
          <p:cNvSpPr/>
          <p:nvPr/>
        </p:nvSpPr>
        <p:spPr>
          <a:xfrm>
            <a:off x="6167749" y="2066597"/>
            <a:ext cx="5186051" cy="31085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2060"/>
                </a:solidFill>
                <a:latin typeface="Arial"/>
                <a:ea typeface="Arial"/>
                <a:cs typeface="Arial"/>
                <a:sym typeface="Arial"/>
              </a:rPr>
              <a:t>A </a:t>
            </a:r>
            <a:r>
              <a:rPr b="1" i="0" lang="en-US" sz="2800" u="none" cap="none" strike="noStrike">
                <a:solidFill>
                  <a:srgbClr val="002060"/>
                </a:solidFill>
                <a:latin typeface="Arial"/>
                <a:ea typeface="Arial"/>
                <a:cs typeface="Arial"/>
                <a:sym typeface="Arial"/>
              </a:rPr>
              <a:t>trusting and vulnerable </a:t>
            </a:r>
            <a:r>
              <a:rPr b="0" i="0" lang="en-US" sz="2800" u="none" cap="none" strike="noStrike">
                <a:solidFill>
                  <a:srgbClr val="002060"/>
                </a:solidFill>
                <a:latin typeface="Arial"/>
                <a:ea typeface="Arial"/>
                <a:cs typeface="Arial"/>
                <a:sym typeface="Arial"/>
              </a:rPr>
              <a:t>relationship between a </a:t>
            </a:r>
            <a:r>
              <a:rPr b="1" i="0" lang="en-US" sz="2800" u="sng" cap="none" strike="noStrike">
                <a:solidFill>
                  <a:srgbClr val="002060"/>
                </a:solidFill>
                <a:latin typeface="Arial"/>
                <a:ea typeface="Arial"/>
                <a:cs typeface="Arial"/>
                <a:sym typeface="Arial"/>
              </a:rPr>
              <a:t>more experienced individual </a:t>
            </a:r>
            <a:r>
              <a:rPr b="0" i="0" lang="en-US" sz="2800" u="none" cap="none" strike="noStrike">
                <a:solidFill>
                  <a:srgbClr val="002060"/>
                </a:solidFill>
                <a:latin typeface="Arial"/>
                <a:ea typeface="Arial"/>
                <a:cs typeface="Arial"/>
                <a:sym typeface="Arial"/>
              </a:rPr>
              <a:t>and a </a:t>
            </a:r>
            <a:r>
              <a:rPr b="1" i="0" lang="en-US" sz="2800" u="sng" cap="none" strike="noStrike">
                <a:solidFill>
                  <a:srgbClr val="002060"/>
                </a:solidFill>
                <a:latin typeface="Arial"/>
                <a:ea typeface="Arial"/>
                <a:cs typeface="Arial"/>
                <a:sym typeface="Arial"/>
              </a:rPr>
              <a:t>first-semester student </a:t>
            </a:r>
            <a:r>
              <a:rPr b="0" i="0" lang="en-US" sz="2800" u="none" cap="none" strike="noStrike">
                <a:solidFill>
                  <a:srgbClr val="002060"/>
                </a:solidFill>
                <a:latin typeface="Arial"/>
                <a:ea typeface="Arial"/>
                <a:cs typeface="Arial"/>
                <a:sym typeface="Arial"/>
              </a:rPr>
              <a:t>seeking advice and guidance in transitioning successfully to university life.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9"/>
          <p:cNvSpPr txBox="1"/>
          <p:nvPr>
            <p:ph type="title"/>
          </p:nvPr>
        </p:nvSpPr>
        <p:spPr>
          <a:xfrm>
            <a:off x="538350" y="193073"/>
            <a:ext cx="5457900" cy="99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000"/>
              <a:buFont typeface="Arial"/>
              <a:buNone/>
            </a:pPr>
            <a:r>
              <a:rPr lang="en-US" sz="4000">
                <a:solidFill>
                  <a:srgbClr val="002060"/>
                </a:solidFill>
                <a:latin typeface="Arial"/>
                <a:ea typeface="Arial"/>
                <a:cs typeface="Arial"/>
                <a:sym typeface="Arial"/>
              </a:rPr>
              <a:t>How are we matched?</a:t>
            </a:r>
            <a:endParaRPr i="1" sz="4000">
              <a:solidFill>
                <a:srgbClr val="002060"/>
              </a:solidFill>
              <a:latin typeface="Arial"/>
              <a:ea typeface="Arial"/>
              <a:cs typeface="Arial"/>
              <a:sym typeface="Arial"/>
            </a:endParaRPr>
          </a:p>
        </p:txBody>
      </p:sp>
      <p:sp>
        <p:nvSpPr>
          <p:cNvPr id="212" name="Google Shape;212;p9"/>
          <p:cNvSpPr txBox="1"/>
          <p:nvPr/>
        </p:nvSpPr>
        <p:spPr>
          <a:xfrm>
            <a:off x="629025" y="1192675"/>
            <a:ext cx="4731900" cy="4269900"/>
          </a:xfrm>
          <a:prstGeom prst="rect">
            <a:avLst/>
          </a:prstGeom>
          <a:noFill/>
          <a:ln>
            <a:noFill/>
          </a:ln>
        </p:spPr>
        <p:txBody>
          <a:bodyPr anchorCtr="0" anchor="t" bIns="121900" lIns="121900" spcFirstLastPara="1" rIns="121900" wrap="square" tIns="121900">
            <a:noAutofit/>
          </a:bodyPr>
          <a:lstStyle/>
          <a:p>
            <a:pPr indent="-342900" lvl="0" marL="342900" marR="0" rtl="0" algn="l">
              <a:lnSpc>
                <a:spcPct val="115000"/>
              </a:lnSpc>
              <a:spcBef>
                <a:spcPts val="0"/>
              </a:spcBef>
              <a:spcAft>
                <a:spcPts val="0"/>
              </a:spcAft>
              <a:buClr>
                <a:srgbClr val="002060"/>
              </a:buClr>
              <a:buSzPts val="2400"/>
              <a:buFont typeface="Noto Sans Symbols"/>
              <a:buChar char="⮚"/>
            </a:pPr>
            <a:r>
              <a:rPr b="1" i="0" lang="en-US" sz="2400" u="none" cap="none" strike="noStrike">
                <a:solidFill>
                  <a:srgbClr val="002060"/>
                </a:solidFill>
                <a:latin typeface="Arial"/>
                <a:ea typeface="Arial"/>
                <a:cs typeface="Arial"/>
                <a:sym typeface="Arial"/>
              </a:rPr>
              <a:t>Students will be matched by </a:t>
            </a:r>
            <a:r>
              <a:rPr b="1" i="0" lang="en-US" sz="2400" u="sng" cap="none" strike="noStrike">
                <a:solidFill>
                  <a:srgbClr val="002060"/>
                </a:solidFill>
                <a:latin typeface="Arial"/>
                <a:ea typeface="Arial"/>
                <a:cs typeface="Arial"/>
                <a:sym typeface="Arial"/>
              </a:rPr>
              <a:t>Campus</a:t>
            </a:r>
            <a:r>
              <a:rPr b="1" i="0" lang="en-US" sz="2400" u="none" cap="none" strike="noStrike">
                <a:solidFill>
                  <a:srgbClr val="00206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rgbClr val="002060"/>
              </a:buClr>
              <a:buSzPts val="2400"/>
              <a:buFont typeface="Noto Sans Symbols"/>
              <a:buChar char="⮚"/>
            </a:pPr>
            <a:r>
              <a:rPr b="1" i="0" lang="en-US" sz="2400" u="none" cap="none" strike="noStrike">
                <a:solidFill>
                  <a:srgbClr val="002060"/>
                </a:solidFill>
                <a:latin typeface="Arial"/>
                <a:ea typeface="Arial"/>
                <a:cs typeface="Arial"/>
                <a:sym typeface="Arial"/>
              </a:rPr>
              <a:t>Students will be matched preferring</a:t>
            </a:r>
            <a:r>
              <a:rPr b="0" i="0" lang="en-US" sz="2400" u="none" cap="none" strike="noStrike">
                <a:solidFill>
                  <a:srgbClr val="002060"/>
                </a:solidFill>
                <a:latin typeface="Arial"/>
                <a:ea typeface="Arial"/>
                <a:cs typeface="Arial"/>
                <a:sym typeface="Arial"/>
              </a:rPr>
              <a:t>:</a:t>
            </a:r>
            <a:endParaRPr b="0" i="0" sz="2400" u="none" cap="none" strike="noStrike">
              <a:solidFill>
                <a:srgbClr val="002060"/>
              </a:solidFill>
              <a:latin typeface="Arial"/>
              <a:ea typeface="Arial"/>
              <a:cs typeface="Arial"/>
              <a:sym typeface="Arial"/>
            </a:endParaRPr>
          </a:p>
          <a:p>
            <a:pPr indent="-406388" lvl="0" marL="609585" marR="0" rtl="0" algn="l">
              <a:lnSpc>
                <a:spcPct val="115000"/>
              </a:lnSpc>
              <a:spcBef>
                <a:spcPts val="0"/>
              </a:spcBef>
              <a:spcAft>
                <a:spcPts val="0"/>
              </a:spcAft>
              <a:buClr>
                <a:schemeClr val="dk1"/>
              </a:buClr>
              <a:buSzPts val="1200"/>
              <a:buFont typeface="Noto Sans Symbols"/>
              <a:buChar char="⮚"/>
            </a:pPr>
            <a:r>
              <a:rPr b="0" i="0" lang="en-US" sz="2400" u="none" cap="none" strike="noStrike">
                <a:solidFill>
                  <a:srgbClr val="002060"/>
                </a:solidFill>
                <a:latin typeface="Arial"/>
                <a:ea typeface="Arial"/>
                <a:cs typeface="Arial"/>
                <a:sym typeface="Arial"/>
              </a:rPr>
              <a:t>Race/Ethnicity</a:t>
            </a:r>
            <a:endParaRPr b="0" i="0" sz="2400" u="none" cap="none" strike="noStrike">
              <a:solidFill>
                <a:srgbClr val="002060"/>
              </a:solidFill>
              <a:latin typeface="Arial"/>
              <a:ea typeface="Arial"/>
              <a:cs typeface="Arial"/>
              <a:sym typeface="Arial"/>
            </a:endParaRPr>
          </a:p>
          <a:p>
            <a:pPr indent="-406388" lvl="0" marL="609585" marR="0" rtl="0" algn="l">
              <a:lnSpc>
                <a:spcPct val="115000"/>
              </a:lnSpc>
              <a:spcBef>
                <a:spcPts val="0"/>
              </a:spcBef>
              <a:spcAft>
                <a:spcPts val="0"/>
              </a:spcAft>
              <a:buClr>
                <a:schemeClr val="dk1"/>
              </a:buClr>
              <a:buSzPts val="1200"/>
              <a:buFont typeface="Noto Sans Symbols"/>
              <a:buChar char="⮚"/>
            </a:pPr>
            <a:r>
              <a:rPr b="0" i="0" lang="en-US" sz="2400" u="none" cap="none" strike="noStrike">
                <a:solidFill>
                  <a:srgbClr val="002060"/>
                </a:solidFill>
                <a:latin typeface="Arial"/>
                <a:ea typeface="Arial"/>
                <a:cs typeface="Arial"/>
                <a:sym typeface="Arial"/>
              </a:rPr>
              <a:t>Gender Identity</a:t>
            </a:r>
            <a:endParaRPr b="0" i="0" sz="2400" u="none" cap="none" strike="noStrike">
              <a:solidFill>
                <a:srgbClr val="002060"/>
              </a:solidFill>
              <a:latin typeface="Arial"/>
              <a:ea typeface="Arial"/>
              <a:cs typeface="Arial"/>
              <a:sym typeface="Arial"/>
            </a:endParaRPr>
          </a:p>
          <a:p>
            <a:pPr indent="-406388" lvl="0" marL="609585" marR="0" rtl="0" algn="l">
              <a:lnSpc>
                <a:spcPct val="115000"/>
              </a:lnSpc>
              <a:spcBef>
                <a:spcPts val="0"/>
              </a:spcBef>
              <a:spcAft>
                <a:spcPts val="0"/>
              </a:spcAft>
              <a:buClr>
                <a:schemeClr val="dk1"/>
              </a:buClr>
              <a:buSzPts val="1200"/>
              <a:buFont typeface="Noto Sans Symbols"/>
              <a:buChar char="⮚"/>
            </a:pPr>
            <a:r>
              <a:rPr b="0" i="0" lang="en-US" sz="2400" u="none" cap="none" strike="noStrike">
                <a:solidFill>
                  <a:srgbClr val="002060"/>
                </a:solidFill>
                <a:latin typeface="Arial"/>
                <a:ea typeface="Arial"/>
                <a:cs typeface="Arial"/>
                <a:sym typeface="Arial"/>
              </a:rPr>
              <a:t>College Major</a:t>
            </a:r>
            <a:endParaRPr b="0" i="0" sz="2400" u="none" cap="none" strike="noStrike">
              <a:solidFill>
                <a:srgbClr val="002060"/>
              </a:solidFill>
              <a:latin typeface="Arial"/>
              <a:ea typeface="Arial"/>
              <a:cs typeface="Arial"/>
              <a:sym typeface="Arial"/>
            </a:endParaRPr>
          </a:p>
          <a:p>
            <a:pPr indent="-406388" lvl="0" marL="609585" marR="0" rtl="0" algn="l">
              <a:lnSpc>
                <a:spcPct val="115000"/>
              </a:lnSpc>
              <a:spcBef>
                <a:spcPts val="0"/>
              </a:spcBef>
              <a:spcAft>
                <a:spcPts val="0"/>
              </a:spcAft>
              <a:buClr>
                <a:schemeClr val="dk1"/>
              </a:buClr>
              <a:buSzPts val="1200"/>
              <a:buFont typeface="Noto Sans Symbols"/>
              <a:buChar char="⮚"/>
            </a:pPr>
            <a:r>
              <a:rPr b="0" i="0" lang="en-US" sz="2400" u="none" cap="none" strike="noStrike">
                <a:solidFill>
                  <a:srgbClr val="002060"/>
                </a:solidFill>
                <a:latin typeface="Arial"/>
                <a:ea typeface="Arial"/>
                <a:cs typeface="Arial"/>
                <a:sym typeface="Arial"/>
              </a:rPr>
              <a:t>Military Veteran</a:t>
            </a:r>
            <a:endParaRPr b="0" i="0" sz="2400" u="none" cap="none" strike="noStrike">
              <a:solidFill>
                <a:srgbClr val="002060"/>
              </a:solidFill>
              <a:latin typeface="Arial"/>
              <a:ea typeface="Arial"/>
              <a:cs typeface="Arial"/>
              <a:sym typeface="Arial"/>
            </a:endParaRPr>
          </a:p>
          <a:p>
            <a:pPr indent="-406388" lvl="0" marL="609585" marR="0" rtl="0" algn="l">
              <a:lnSpc>
                <a:spcPct val="115000"/>
              </a:lnSpc>
              <a:spcBef>
                <a:spcPts val="0"/>
              </a:spcBef>
              <a:spcAft>
                <a:spcPts val="0"/>
              </a:spcAft>
              <a:buClr>
                <a:schemeClr val="dk1"/>
              </a:buClr>
              <a:buSzPts val="1200"/>
              <a:buFont typeface="Noto Sans Symbols"/>
              <a:buChar char="⮚"/>
            </a:pPr>
            <a:r>
              <a:rPr b="0" i="0" lang="en-US" sz="2400" u="none" cap="none" strike="noStrike">
                <a:solidFill>
                  <a:srgbClr val="002060"/>
                </a:solidFill>
                <a:latin typeface="Arial"/>
                <a:ea typeface="Arial"/>
                <a:cs typeface="Arial"/>
                <a:sym typeface="Arial"/>
              </a:rPr>
              <a:t>First-Generation</a:t>
            </a:r>
            <a:endParaRPr b="0" i="0" sz="2400" u="none" cap="none" strike="noStrike">
              <a:solidFill>
                <a:srgbClr val="002060"/>
              </a:solidFill>
              <a:latin typeface="Arial"/>
              <a:ea typeface="Arial"/>
              <a:cs typeface="Arial"/>
              <a:sym typeface="Arial"/>
            </a:endParaRPr>
          </a:p>
          <a:p>
            <a:pPr indent="-406388" lvl="0" marL="609585" marR="0" rtl="0" algn="l">
              <a:lnSpc>
                <a:spcPct val="115000"/>
              </a:lnSpc>
              <a:spcBef>
                <a:spcPts val="0"/>
              </a:spcBef>
              <a:spcAft>
                <a:spcPts val="0"/>
              </a:spcAft>
              <a:buClr>
                <a:schemeClr val="dk1"/>
              </a:buClr>
              <a:buSzPts val="1200"/>
              <a:buFont typeface="Noto Sans Symbols"/>
              <a:buChar char="⮚"/>
            </a:pPr>
            <a:r>
              <a:rPr b="0" i="0" lang="en-US" sz="2400" u="none" cap="none" strike="noStrike">
                <a:solidFill>
                  <a:srgbClr val="002060"/>
                </a:solidFill>
                <a:latin typeface="Arial"/>
                <a:ea typeface="Arial"/>
                <a:cs typeface="Arial"/>
                <a:sym typeface="Arial"/>
              </a:rPr>
              <a:t>No Preference</a:t>
            </a:r>
            <a:endParaRPr b="0" i="0" sz="2400" u="none" cap="none" strike="noStrike">
              <a:solidFill>
                <a:srgbClr val="002060"/>
              </a:solidFill>
              <a:latin typeface="Arial"/>
              <a:ea typeface="Arial"/>
              <a:cs typeface="Arial"/>
              <a:sym typeface="Arial"/>
            </a:endParaRPr>
          </a:p>
          <a:p>
            <a:pPr indent="0" lvl="0" marL="609585"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Roboto"/>
              <a:ea typeface="Roboto"/>
              <a:cs typeface="Roboto"/>
              <a:sym typeface="Roboto"/>
            </a:endParaRPr>
          </a:p>
        </p:txBody>
      </p:sp>
      <p:sp>
        <p:nvSpPr>
          <p:cNvPr id="213" name="Google Shape;213;p9"/>
          <p:cNvSpPr/>
          <p:nvPr/>
        </p:nvSpPr>
        <p:spPr>
          <a:xfrm>
            <a:off x="538350" y="5462450"/>
            <a:ext cx="11115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Arial"/>
                <a:ea typeface="Arial"/>
                <a:cs typeface="Arial"/>
                <a:sym typeface="Arial"/>
              </a:rPr>
              <a:t>Unique elements: (1) One-on-one format, (2) preferred matching, (3) semester connection</a:t>
            </a:r>
            <a:endParaRPr b="1" i="0" sz="2000" u="none" cap="none" strike="noStrike">
              <a:solidFill>
                <a:srgbClr val="000000"/>
              </a:solidFill>
              <a:latin typeface="Arial"/>
              <a:ea typeface="Arial"/>
              <a:cs typeface="Arial"/>
              <a:sym typeface="Arial"/>
            </a:endParaRPr>
          </a:p>
        </p:txBody>
      </p:sp>
      <p:pic>
        <p:nvPicPr>
          <p:cNvPr id="214" name="Google Shape;214;p9"/>
          <p:cNvPicPr preferRelativeResize="0"/>
          <p:nvPr/>
        </p:nvPicPr>
        <p:blipFill rotWithShape="1">
          <a:blip r:embed="rId4">
            <a:alphaModFix/>
          </a:blip>
          <a:srcRect b="0" l="0" r="0" t="0"/>
          <a:stretch/>
        </p:blipFill>
        <p:spPr>
          <a:xfrm>
            <a:off x="6538549" y="2041049"/>
            <a:ext cx="4162544" cy="27758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10"/>
          <p:cNvSpPr txBox="1"/>
          <p:nvPr>
            <p:ph type="title"/>
          </p:nvPr>
        </p:nvSpPr>
        <p:spPr>
          <a:xfrm>
            <a:off x="693172" y="325441"/>
            <a:ext cx="545776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000"/>
              <a:buFont typeface="Arial"/>
              <a:buNone/>
            </a:pPr>
            <a:r>
              <a:rPr b="1" lang="en-US" sz="4000">
                <a:solidFill>
                  <a:srgbClr val="002060"/>
                </a:solidFill>
                <a:latin typeface="Arial"/>
                <a:ea typeface="Arial"/>
                <a:cs typeface="Arial"/>
                <a:sym typeface="Arial"/>
              </a:rPr>
              <a:t>How do we connect?</a:t>
            </a:r>
            <a:endParaRPr b="1" i="1" sz="4000">
              <a:solidFill>
                <a:srgbClr val="002060"/>
              </a:solidFill>
              <a:latin typeface="Arial"/>
              <a:ea typeface="Arial"/>
              <a:cs typeface="Arial"/>
              <a:sym typeface="Arial"/>
            </a:endParaRPr>
          </a:p>
        </p:txBody>
      </p:sp>
      <p:sp>
        <p:nvSpPr>
          <p:cNvPr id="220" name="Google Shape;220;p10"/>
          <p:cNvSpPr txBox="1"/>
          <p:nvPr/>
        </p:nvSpPr>
        <p:spPr>
          <a:xfrm>
            <a:off x="693175" y="1390650"/>
            <a:ext cx="8629500" cy="4076700"/>
          </a:xfrm>
          <a:prstGeom prst="rect">
            <a:avLst/>
          </a:prstGeom>
          <a:noFill/>
          <a:ln>
            <a:noFill/>
          </a:ln>
        </p:spPr>
        <p:txBody>
          <a:bodyPr anchorCtr="0" anchor="t" bIns="121900" lIns="121900" spcFirstLastPara="1" rIns="121900" wrap="square" tIns="121900">
            <a:noAutofit/>
          </a:bodyPr>
          <a:lstStyle/>
          <a:p>
            <a:pPr indent="-571500" lvl="0" marL="774695" marR="0" rtl="0" algn="l">
              <a:lnSpc>
                <a:spcPct val="100000"/>
              </a:lnSpc>
              <a:spcBef>
                <a:spcPts val="0"/>
              </a:spcBef>
              <a:spcAft>
                <a:spcPts val="0"/>
              </a:spcAft>
              <a:buClr>
                <a:schemeClr val="dk1"/>
              </a:buClr>
              <a:buSzPts val="1200"/>
              <a:buFont typeface="Noto Sans Symbols"/>
              <a:buChar char="❑"/>
            </a:pPr>
            <a:r>
              <a:rPr b="1" i="0" lang="en-US" sz="3200" u="none" cap="none" strike="noStrike">
                <a:solidFill>
                  <a:srgbClr val="002060"/>
                </a:solidFill>
                <a:latin typeface="Arial"/>
                <a:ea typeface="Arial"/>
                <a:cs typeface="Arial"/>
                <a:sym typeface="Arial"/>
              </a:rPr>
              <a:t>Apply </a:t>
            </a:r>
            <a:r>
              <a:rPr b="0" i="0" lang="en-US" sz="3200" u="none" cap="none" strike="noStrike">
                <a:solidFill>
                  <a:srgbClr val="002060"/>
                </a:solidFill>
                <a:latin typeface="Arial"/>
                <a:ea typeface="Arial"/>
                <a:cs typeface="Arial"/>
                <a:sym typeface="Arial"/>
              </a:rPr>
              <a:t>to become a mentee</a:t>
            </a:r>
            <a:endParaRPr b="0" i="0" sz="1400" u="none" cap="none" strike="noStrike">
              <a:solidFill>
                <a:srgbClr val="000000"/>
              </a:solidFill>
              <a:latin typeface="Arial"/>
              <a:ea typeface="Arial"/>
              <a:cs typeface="Arial"/>
              <a:sym typeface="Arial"/>
            </a:endParaRPr>
          </a:p>
          <a:p>
            <a:pPr indent="-571500" lvl="0" marL="774695" marR="0" rtl="0" algn="l">
              <a:lnSpc>
                <a:spcPct val="100000"/>
              </a:lnSpc>
              <a:spcBef>
                <a:spcPts val="0"/>
              </a:spcBef>
              <a:spcAft>
                <a:spcPts val="0"/>
              </a:spcAft>
              <a:buClr>
                <a:schemeClr val="dk1"/>
              </a:buClr>
              <a:buSzPts val="1200"/>
              <a:buFont typeface="Noto Sans Symbols"/>
              <a:buChar char="❑"/>
            </a:pPr>
            <a:r>
              <a:rPr b="1" i="0" lang="en-US" sz="3200" u="none" cap="none" strike="noStrike">
                <a:solidFill>
                  <a:srgbClr val="002060"/>
                </a:solidFill>
                <a:latin typeface="Arial"/>
                <a:ea typeface="Arial"/>
                <a:cs typeface="Arial"/>
                <a:sym typeface="Arial"/>
              </a:rPr>
              <a:t>Match </a:t>
            </a:r>
            <a:r>
              <a:rPr b="0" i="0" lang="en-US" sz="3200" u="none" cap="none" strike="noStrike">
                <a:solidFill>
                  <a:srgbClr val="002060"/>
                </a:solidFill>
                <a:latin typeface="Arial"/>
                <a:ea typeface="Arial"/>
                <a:cs typeface="Arial"/>
                <a:sym typeface="Arial"/>
              </a:rPr>
              <a:t>will begin Week two of fall 2021</a:t>
            </a:r>
            <a:endParaRPr b="0" i="0" sz="3200" u="none" cap="none" strike="noStrike">
              <a:solidFill>
                <a:srgbClr val="002060"/>
              </a:solidFill>
              <a:latin typeface="Arial"/>
              <a:ea typeface="Arial"/>
              <a:cs typeface="Arial"/>
              <a:sym typeface="Arial"/>
            </a:endParaRPr>
          </a:p>
          <a:p>
            <a:pPr indent="-571500" lvl="0" marL="774695" marR="0" rtl="0" algn="l">
              <a:lnSpc>
                <a:spcPct val="100000"/>
              </a:lnSpc>
              <a:spcBef>
                <a:spcPts val="0"/>
              </a:spcBef>
              <a:spcAft>
                <a:spcPts val="0"/>
              </a:spcAft>
              <a:buClr>
                <a:schemeClr val="dk1"/>
              </a:buClr>
              <a:buSzPts val="1200"/>
              <a:buFont typeface="Noto Sans Symbols"/>
              <a:buChar char="❑"/>
            </a:pPr>
            <a:r>
              <a:rPr b="1" i="0" lang="en-US" sz="3200" u="none" cap="none" strike="noStrike">
                <a:solidFill>
                  <a:srgbClr val="002060"/>
                </a:solidFill>
                <a:latin typeface="Arial"/>
                <a:ea typeface="Arial"/>
                <a:cs typeface="Arial"/>
                <a:sym typeface="Arial"/>
              </a:rPr>
              <a:t>Connect </a:t>
            </a:r>
            <a:r>
              <a:rPr b="0" i="0" lang="en-US" sz="3200" u="none" cap="none" strike="noStrike">
                <a:solidFill>
                  <a:srgbClr val="002060"/>
                </a:solidFill>
                <a:latin typeface="Arial"/>
                <a:ea typeface="Arial"/>
                <a:cs typeface="Arial"/>
                <a:sym typeface="Arial"/>
              </a:rPr>
              <a:t>with your Mentor in late August and meet throughout fall semester</a:t>
            </a:r>
            <a:endParaRPr b="0" i="0" sz="3200" u="none" cap="none" strike="noStrike">
              <a:solidFill>
                <a:srgbClr val="002060"/>
              </a:solidFill>
              <a:latin typeface="Arial"/>
              <a:ea typeface="Arial"/>
              <a:cs typeface="Arial"/>
              <a:sym typeface="Arial"/>
            </a:endParaRPr>
          </a:p>
          <a:p>
            <a:pPr indent="-571500" lvl="1" marL="1384280" marR="0" rtl="0" algn="l">
              <a:lnSpc>
                <a:spcPct val="100000"/>
              </a:lnSpc>
              <a:spcBef>
                <a:spcPts val="0"/>
              </a:spcBef>
              <a:spcAft>
                <a:spcPts val="0"/>
              </a:spcAft>
              <a:buClr>
                <a:schemeClr val="dk1"/>
              </a:buClr>
              <a:buSzPts val="1200"/>
              <a:buFont typeface="Noto Sans Symbols"/>
              <a:buChar char="❑"/>
            </a:pPr>
            <a:r>
              <a:rPr b="0" i="0" lang="en-US" sz="3200" u="none" cap="none" strike="noStrike">
                <a:solidFill>
                  <a:srgbClr val="002060"/>
                </a:solidFill>
                <a:latin typeface="Arial"/>
                <a:ea typeface="Arial"/>
                <a:cs typeface="Arial"/>
                <a:sym typeface="Arial"/>
              </a:rPr>
              <a:t>Event 1: Late August</a:t>
            </a:r>
            <a:endParaRPr b="0" i="0" sz="3200" u="none" cap="none" strike="noStrike">
              <a:solidFill>
                <a:srgbClr val="002060"/>
              </a:solidFill>
              <a:latin typeface="Arial"/>
              <a:ea typeface="Arial"/>
              <a:cs typeface="Arial"/>
              <a:sym typeface="Arial"/>
            </a:endParaRPr>
          </a:p>
          <a:p>
            <a:pPr indent="-571500" lvl="1" marL="1384280" marR="0" rtl="0" algn="l">
              <a:lnSpc>
                <a:spcPct val="100000"/>
              </a:lnSpc>
              <a:spcBef>
                <a:spcPts val="0"/>
              </a:spcBef>
              <a:spcAft>
                <a:spcPts val="0"/>
              </a:spcAft>
              <a:buClr>
                <a:schemeClr val="dk1"/>
              </a:buClr>
              <a:buSzPts val="1200"/>
              <a:buFont typeface="Noto Sans Symbols"/>
              <a:buChar char="❑"/>
            </a:pPr>
            <a:r>
              <a:rPr b="0" i="0" lang="en-US" sz="3200" u="none" cap="none" strike="noStrike">
                <a:solidFill>
                  <a:srgbClr val="002060"/>
                </a:solidFill>
                <a:latin typeface="Arial"/>
                <a:ea typeface="Arial"/>
                <a:cs typeface="Arial"/>
                <a:sym typeface="Arial"/>
              </a:rPr>
              <a:t>Event 2: Mid October </a:t>
            </a:r>
            <a:endParaRPr b="0" i="0" sz="3200" u="none" cap="none" strike="noStrike">
              <a:solidFill>
                <a:srgbClr val="002060"/>
              </a:solidFill>
              <a:latin typeface="Arial"/>
              <a:ea typeface="Arial"/>
              <a:cs typeface="Arial"/>
              <a:sym typeface="Arial"/>
            </a:endParaRPr>
          </a:p>
          <a:p>
            <a:pPr indent="-571500" lvl="1" marL="1384280" marR="0" rtl="0" algn="l">
              <a:lnSpc>
                <a:spcPct val="100000"/>
              </a:lnSpc>
              <a:spcBef>
                <a:spcPts val="0"/>
              </a:spcBef>
              <a:spcAft>
                <a:spcPts val="0"/>
              </a:spcAft>
              <a:buClr>
                <a:schemeClr val="dk1"/>
              </a:buClr>
              <a:buSzPts val="1200"/>
              <a:buFont typeface="Noto Sans Symbols"/>
              <a:buChar char="❑"/>
            </a:pPr>
            <a:r>
              <a:rPr b="0" i="0" lang="en-US" sz="3200" u="none" cap="none" strike="noStrike">
                <a:solidFill>
                  <a:srgbClr val="002060"/>
                </a:solidFill>
                <a:latin typeface="Arial"/>
                <a:ea typeface="Arial"/>
                <a:cs typeface="Arial"/>
                <a:sym typeface="Arial"/>
              </a:rPr>
              <a:t>Event 3: Late November </a:t>
            </a:r>
            <a:endParaRPr b="0" i="0" sz="3200" u="none" cap="none" strike="noStrike">
              <a:solidFill>
                <a:srgbClr val="00206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Google Shape;22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What is the role of a Mentor?</a:t>
            </a:r>
            <a:endParaRPr/>
          </a:p>
        </p:txBody>
      </p:sp>
      <p:sp>
        <p:nvSpPr>
          <p:cNvPr id="226" name="Google Shape;226;p6"/>
          <p:cNvSpPr txBox="1"/>
          <p:nvPr>
            <p:ph idx="1" type="body"/>
          </p:nvPr>
        </p:nvSpPr>
        <p:spPr>
          <a:xfrm>
            <a:off x="838200" y="1825625"/>
            <a:ext cx="7646400" cy="4351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solidFill>
                  <a:schemeClr val="lt1"/>
                </a:solidFill>
                <a:latin typeface="Arial"/>
                <a:ea typeface="Arial"/>
                <a:cs typeface="Arial"/>
                <a:sym typeface="Arial"/>
              </a:rPr>
              <a:t>A mentor is a person with more experience or knowledge in a specific area, who agrees to mentor another person and guide them in becoming successful.</a:t>
            </a:r>
            <a:endParaRPr/>
          </a:p>
          <a:p>
            <a:pPr indent="0" lvl="0" marL="0" rtl="0" algn="l">
              <a:lnSpc>
                <a:spcPct val="90000"/>
              </a:lnSpc>
              <a:spcBef>
                <a:spcPts val="1000"/>
              </a:spcBef>
              <a:spcAft>
                <a:spcPts val="0"/>
              </a:spcAft>
              <a:buClr>
                <a:schemeClr val="dk1"/>
              </a:buClr>
              <a:buSzPts val="2800"/>
              <a:buNone/>
            </a:pPr>
            <a:r>
              <a:t/>
            </a:r>
            <a:endParaRPr>
              <a:solidFill>
                <a:schemeClr val="lt1"/>
              </a:solidFill>
              <a:latin typeface="Arial"/>
              <a:ea typeface="Arial"/>
              <a:cs typeface="Arial"/>
              <a:sym typeface="Arial"/>
            </a:endParaRPr>
          </a:p>
          <a:p>
            <a:pPr indent="0" lvl="0" marL="0" rtl="0" algn="l">
              <a:lnSpc>
                <a:spcPct val="90000"/>
              </a:lnSpc>
              <a:spcBef>
                <a:spcPts val="1000"/>
              </a:spcBef>
              <a:spcAft>
                <a:spcPts val="0"/>
              </a:spcAft>
              <a:buClr>
                <a:schemeClr val="lt1"/>
              </a:buClr>
              <a:buSzPts val="2800"/>
              <a:buNone/>
            </a:pPr>
            <a:r>
              <a:rPr lang="en-US">
                <a:solidFill>
                  <a:schemeClr val="lt1"/>
                </a:solidFill>
                <a:latin typeface="Arial"/>
                <a:ea typeface="Arial"/>
                <a:cs typeface="Arial"/>
                <a:sym typeface="Arial"/>
              </a:rPr>
              <a:t>First-Year Connections Mentors include: </a:t>
            </a:r>
            <a:r>
              <a:rPr i="1" lang="en-US">
                <a:solidFill>
                  <a:schemeClr val="lt1"/>
                </a:solidFill>
                <a:latin typeface="Arial"/>
                <a:ea typeface="Arial"/>
                <a:cs typeface="Arial"/>
                <a:sym typeface="Arial"/>
              </a:rPr>
              <a:t>Undergraduate Students, Graduate Students, Faculty, Staff, and University Leaders</a:t>
            </a:r>
            <a:endParaRPr i="1"/>
          </a:p>
        </p:txBody>
      </p:sp>
      <p:pic>
        <p:nvPicPr>
          <p:cNvPr id="227" name="Google Shape;227;p6"/>
          <p:cNvPicPr preferRelativeResize="0"/>
          <p:nvPr/>
        </p:nvPicPr>
        <p:blipFill rotWithShape="1">
          <a:blip r:embed="rId4">
            <a:alphaModFix/>
          </a:blip>
          <a:srcRect b="23399" l="0" r="0" t="30326"/>
          <a:stretch/>
        </p:blipFill>
        <p:spPr>
          <a:xfrm>
            <a:off x="8866350" y="2315213"/>
            <a:ext cx="2647750" cy="2227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What is the role of a Mentee?</a:t>
            </a:r>
            <a:endParaRPr sz="4000">
              <a:solidFill>
                <a:schemeClr val="lt1"/>
              </a:solidFill>
              <a:latin typeface="Arial"/>
              <a:ea typeface="Arial"/>
              <a:cs typeface="Arial"/>
              <a:sym typeface="Arial"/>
            </a:endParaRPr>
          </a:p>
        </p:txBody>
      </p:sp>
      <p:sp>
        <p:nvSpPr>
          <p:cNvPr id="233" name="Google Shape;233;p7"/>
          <p:cNvSpPr txBox="1"/>
          <p:nvPr>
            <p:ph idx="1" type="body"/>
          </p:nvPr>
        </p:nvSpPr>
        <p:spPr>
          <a:xfrm>
            <a:off x="838200" y="1825625"/>
            <a:ext cx="7779327"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n-US" sz="3600">
                <a:solidFill>
                  <a:schemeClr val="lt1"/>
                </a:solidFill>
                <a:latin typeface="Arial"/>
                <a:ea typeface="Arial"/>
                <a:cs typeface="Arial"/>
                <a:sym typeface="Arial"/>
              </a:rPr>
              <a:t>A mentee is a person whose role is to learn from the expertise and experiences of another person, willing to offer knowledge, guidance, and support.</a:t>
            </a:r>
            <a:endParaRPr/>
          </a:p>
          <a:p>
            <a:pPr indent="0" lvl="0" marL="0" rtl="0" algn="l">
              <a:lnSpc>
                <a:spcPct val="90000"/>
              </a:lnSpc>
              <a:spcBef>
                <a:spcPts val="1000"/>
              </a:spcBef>
              <a:spcAft>
                <a:spcPts val="0"/>
              </a:spcAft>
              <a:buClr>
                <a:schemeClr val="dk1"/>
              </a:buClr>
              <a:buSzPts val="3600"/>
              <a:buNone/>
            </a:pPr>
            <a:r>
              <a:t/>
            </a:r>
            <a:endParaRPr sz="3600">
              <a:solidFill>
                <a:schemeClr val="lt1"/>
              </a:solidFill>
              <a:latin typeface="Arial"/>
              <a:ea typeface="Arial"/>
              <a:cs typeface="Arial"/>
              <a:sym typeface="Arial"/>
            </a:endParaRPr>
          </a:p>
          <a:p>
            <a:pPr indent="0" lvl="0" marL="0" rtl="0" algn="l">
              <a:lnSpc>
                <a:spcPct val="90000"/>
              </a:lnSpc>
              <a:spcBef>
                <a:spcPts val="1000"/>
              </a:spcBef>
              <a:spcAft>
                <a:spcPts val="0"/>
              </a:spcAft>
              <a:buClr>
                <a:schemeClr val="lt1"/>
              </a:buClr>
              <a:buSzPts val="2800"/>
              <a:buNone/>
            </a:pPr>
            <a:r>
              <a:rPr lang="en-US">
                <a:solidFill>
                  <a:schemeClr val="lt1"/>
                </a:solidFill>
                <a:latin typeface="Arial"/>
                <a:ea typeface="Arial"/>
                <a:cs typeface="Arial"/>
                <a:sym typeface="Arial"/>
              </a:rPr>
              <a:t>First-Year Connections Mentees include: </a:t>
            </a:r>
            <a:r>
              <a:rPr i="1" lang="en-US">
                <a:solidFill>
                  <a:schemeClr val="lt1"/>
                </a:solidFill>
                <a:latin typeface="Arial"/>
                <a:ea typeface="Arial"/>
                <a:cs typeface="Arial"/>
                <a:sym typeface="Arial"/>
              </a:rPr>
              <a:t>First-Year Students and Transfer Students in your first semester at FAU</a:t>
            </a:r>
            <a:endParaRPr>
              <a:solidFill>
                <a:schemeClr val="lt1"/>
              </a:solidFill>
            </a:endParaRPr>
          </a:p>
        </p:txBody>
      </p:sp>
      <p:pic>
        <p:nvPicPr>
          <p:cNvPr id="234" name="Google Shape;234;p7"/>
          <p:cNvPicPr preferRelativeResize="0"/>
          <p:nvPr/>
        </p:nvPicPr>
        <p:blipFill rotWithShape="1">
          <a:blip r:embed="rId4">
            <a:alphaModFix/>
          </a:blip>
          <a:srcRect b="0" l="0" r="0" t="0"/>
          <a:stretch/>
        </p:blipFill>
        <p:spPr>
          <a:xfrm>
            <a:off x="8730175" y="1832001"/>
            <a:ext cx="2395500" cy="3194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2021-03-17T14:13:15Z</dcterms:created>
  <dc:creator>Tiffany Burnett</dc:creator>
</cp:coreProperties>
</file>