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4" roundtripDataSignature="AMtx7mijfXUlYUTm+yXkeKFnJlx3zaAV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hyperlink" Target="http://www.fau.edu/report" TargetMode="External"/><Relationship Id="rId5" Type="http://schemas.openxmlformats.org/officeDocument/2006/relationships/image" Target="../media/image4.jpg"/><Relationship Id="rId6"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hyperlink" Target="http://www.fau.edu/eic/resources" TargetMode="External"/><Relationship Id="rId5" Type="http://schemas.openxmlformats.org/officeDocument/2006/relationships/hyperlink" Target="http://www.fau.edu/dean/victimservices/" TargetMode="External"/><Relationship Id="rId6"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 name="Shape 91"/>
        <p:cNvGrpSpPr/>
        <p:nvPr/>
      </p:nvGrpSpPr>
      <p:grpSpPr>
        <a:xfrm>
          <a:off x="0" y="0"/>
          <a:ext cx="0" cy="0"/>
          <a:chOff x="0" y="0"/>
          <a:chExt cx="0" cy="0"/>
        </a:xfrm>
      </p:grpSpPr>
      <p:sp>
        <p:nvSpPr>
          <p:cNvPr id="92" name="Google Shape;92;p2"/>
          <p:cNvSpPr txBox="1"/>
          <p:nvPr>
            <p:ph idx="1" type="body"/>
          </p:nvPr>
        </p:nvSpPr>
        <p:spPr>
          <a:xfrm>
            <a:off x="838200" y="513709"/>
            <a:ext cx="10216793" cy="509598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4800"/>
              <a:buNone/>
            </a:pPr>
            <a:r>
              <a:t/>
            </a:r>
            <a:endParaRPr b="1" sz="4800">
              <a:solidFill>
                <a:schemeClr val="lt1"/>
              </a:solidFill>
            </a:endParaRPr>
          </a:p>
          <a:p>
            <a:pPr indent="0" lvl="0" marL="0" rtl="0" algn="ctr">
              <a:lnSpc>
                <a:spcPct val="90000"/>
              </a:lnSpc>
              <a:spcBef>
                <a:spcPts val="1000"/>
              </a:spcBef>
              <a:spcAft>
                <a:spcPts val="0"/>
              </a:spcAft>
              <a:buClr>
                <a:schemeClr val="lt1"/>
              </a:buClr>
              <a:buSzPts val="5400"/>
              <a:buNone/>
            </a:pPr>
            <a:r>
              <a:rPr b="1" lang="en-US" sz="5400">
                <a:solidFill>
                  <a:schemeClr val="lt1"/>
                </a:solidFill>
              </a:rPr>
              <a:t>Prohibited Discrimination and Harassment at FAU</a:t>
            </a:r>
            <a:endParaRPr sz="5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p3"/>
          <p:cNvSpPr txBox="1"/>
          <p:nvPr>
            <p:ph idx="1" type="body"/>
          </p:nvPr>
        </p:nvSpPr>
        <p:spPr>
          <a:xfrm>
            <a:off x="838200" y="513709"/>
            <a:ext cx="10216793" cy="509598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None/>
            </a:pPr>
            <a:r>
              <a:rPr lang="en-US" sz="3600">
                <a:solidFill>
                  <a:schemeClr val="lt1"/>
                </a:solidFill>
                <a:latin typeface="Calibri"/>
                <a:ea typeface="Calibri"/>
                <a:cs typeface="Calibri"/>
                <a:sym typeface="Calibri"/>
              </a:rPr>
              <a:t>Who</a:t>
            </a:r>
            <a:r>
              <a:rPr lang="en-US" sz="3600">
                <a:solidFill>
                  <a:schemeClr val="lt1"/>
                </a:solidFill>
                <a:latin typeface="Arial"/>
                <a:ea typeface="Arial"/>
                <a:cs typeface="Arial"/>
                <a:sym typeface="Arial"/>
              </a:rPr>
              <a:t> we are…</a:t>
            </a:r>
            <a:endParaRPr/>
          </a:p>
          <a:p>
            <a:pPr indent="0" lvl="0" marL="0" rtl="0" algn="l">
              <a:lnSpc>
                <a:spcPct val="90000"/>
              </a:lnSpc>
              <a:spcBef>
                <a:spcPts val="1000"/>
              </a:spcBef>
              <a:spcAft>
                <a:spcPts val="0"/>
              </a:spcAft>
              <a:buClr>
                <a:schemeClr val="dk1"/>
              </a:buClr>
              <a:buSzPts val="3600"/>
              <a:buNone/>
            </a:pPr>
            <a:r>
              <a:t/>
            </a:r>
            <a:endParaRPr sz="3600">
              <a:solidFill>
                <a:schemeClr val="lt1"/>
              </a:solidFill>
              <a:latin typeface="Arial"/>
              <a:ea typeface="Arial"/>
              <a:cs typeface="Arial"/>
              <a:sym typeface="Arial"/>
            </a:endParaRPr>
          </a:p>
          <a:p>
            <a:pPr indent="0" lvl="0" marL="0" rtl="0" algn="ctr">
              <a:lnSpc>
                <a:spcPct val="90000"/>
              </a:lnSpc>
              <a:spcBef>
                <a:spcPts val="1000"/>
              </a:spcBef>
              <a:spcAft>
                <a:spcPts val="0"/>
              </a:spcAft>
              <a:buClr>
                <a:schemeClr val="lt1"/>
              </a:buClr>
              <a:buSzPts val="5400"/>
              <a:buNone/>
            </a:pPr>
            <a:r>
              <a:rPr lang="en-US" sz="5400">
                <a:solidFill>
                  <a:schemeClr val="lt1"/>
                </a:solidFill>
                <a:latin typeface="Calibri"/>
                <a:ea typeface="Calibri"/>
                <a:cs typeface="Calibri"/>
                <a:sym typeface="Calibri"/>
              </a:rPr>
              <a:t>Office of Equity and Inclusion </a:t>
            </a:r>
            <a:endParaRPr/>
          </a:p>
          <a:p>
            <a:pPr indent="0" lvl="0" marL="0" rtl="0" algn="ctr">
              <a:lnSpc>
                <a:spcPct val="90000"/>
              </a:lnSpc>
              <a:spcBef>
                <a:spcPts val="1000"/>
              </a:spcBef>
              <a:spcAft>
                <a:spcPts val="0"/>
              </a:spcAft>
              <a:buClr>
                <a:schemeClr val="lt1"/>
              </a:buClr>
              <a:buSzPts val="2800"/>
              <a:buNone/>
            </a:pPr>
            <a:r>
              <a:rPr i="1" lang="en-US" sz="2800">
                <a:solidFill>
                  <a:schemeClr val="lt1"/>
                </a:solidFill>
                <a:latin typeface="Calibri"/>
                <a:ea typeface="Calibri"/>
                <a:cs typeface="Calibri"/>
                <a:sym typeface="Calibri"/>
              </a:rPr>
              <a:t>Administration Building, Room 265</a:t>
            </a:r>
            <a:br>
              <a:rPr lang="en-US" sz="2400">
                <a:solidFill>
                  <a:schemeClr val="lt1"/>
                </a:solidFill>
                <a:latin typeface="Calibri"/>
                <a:ea typeface="Calibri"/>
                <a:cs typeface="Calibri"/>
                <a:sym typeface="Calibri"/>
              </a:rPr>
            </a:br>
            <a:endParaRPr sz="2400">
              <a:solidFill>
                <a:schemeClr val="lt1"/>
              </a:solidFill>
              <a:latin typeface="Calibri"/>
              <a:ea typeface="Calibri"/>
              <a:cs typeface="Calibri"/>
              <a:sym typeface="Calibri"/>
            </a:endParaRPr>
          </a:p>
          <a:p>
            <a:pPr indent="0" lvl="0" marL="0" rtl="0" algn="ctr">
              <a:lnSpc>
                <a:spcPct val="90000"/>
              </a:lnSpc>
              <a:spcBef>
                <a:spcPts val="1000"/>
              </a:spcBef>
              <a:spcAft>
                <a:spcPts val="0"/>
              </a:spcAft>
              <a:buClr>
                <a:schemeClr val="lt1"/>
              </a:buClr>
              <a:buSzPts val="2800"/>
              <a:buNone/>
            </a:pPr>
            <a:r>
              <a:rPr lang="en-US" sz="2800">
                <a:solidFill>
                  <a:schemeClr val="lt1"/>
                </a:solidFill>
                <a:latin typeface="Calibri"/>
                <a:ea typeface="Calibri"/>
                <a:cs typeface="Calibri"/>
                <a:sym typeface="Calibri"/>
              </a:rPr>
              <a:t>Our office investigates complaints of discrimination, harassment,</a:t>
            </a:r>
            <a:br>
              <a:rPr lang="en-US" sz="2800">
                <a:solidFill>
                  <a:schemeClr val="lt1"/>
                </a:solidFill>
                <a:latin typeface="Calibri"/>
                <a:ea typeface="Calibri"/>
                <a:cs typeface="Calibri"/>
                <a:sym typeface="Calibri"/>
              </a:rPr>
            </a:br>
            <a:r>
              <a:rPr lang="en-US" sz="2800">
                <a:solidFill>
                  <a:schemeClr val="lt1"/>
                </a:solidFill>
                <a:latin typeface="Calibri"/>
                <a:ea typeface="Calibri"/>
                <a:cs typeface="Calibri"/>
                <a:sym typeface="Calibri"/>
              </a:rPr>
              <a:t>sexual assault and other types of sexual misconduct.</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 name="Shape 101"/>
        <p:cNvGrpSpPr/>
        <p:nvPr/>
      </p:nvGrpSpPr>
      <p:grpSpPr>
        <a:xfrm>
          <a:off x="0" y="0"/>
          <a:ext cx="0" cy="0"/>
          <a:chOff x="0" y="0"/>
          <a:chExt cx="0" cy="0"/>
        </a:xfrm>
      </p:grpSpPr>
      <p:sp>
        <p:nvSpPr>
          <p:cNvPr id="102" name="Google Shape;102;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t>Why are we here?</a:t>
            </a:r>
            <a:br>
              <a:rPr lang="en-US" sz="4400"/>
            </a:br>
            <a:endParaRPr/>
          </a:p>
        </p:txBody>
      </p:sp>
      <p:sp>
        <p:nvSpPr>
          <p:cNvPr id="103" name="Google Shape;103;p4"/>
          <p:cNvSpPr txBox="1"/>
          <p:nvPr>
            <p:ph idx="1" type="body"/>
          </p:nvPr>
        </p:nvSpPr>
        <p:spPr>
          <a:xfrm>
            <a:off x="838200" y="1825625"/>
            <a:ext cx="84963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US" sz="2800">
                <a:latin typeface="Calibri"/>
                <a:ea typeface="Calibri"/>
                <a:cs typeface="Calibri"/>
                <a:sym typeface="Calibri"/>
              </a:rPr>
              <a:t>To provide you with information on the University’s policies and regulations relating to discrimination, harassment, and Title IX Matters.</a:t>
            </a:r>
            <a:endParaRPr/>
          </a:p>
          <a:p>
            <a:pPr indent="-228600" lvl="0" marL="228600" rtl="0" algn="l">
              <a:lnSpc>
                <a:spcPct val="90000"/>
              </a:lnSpc>
              <a:spcBef>
                <a:spcPts val="1000"/>
              </a:spcBef>
              <a:spcAft>
                <a:spcPts val="0"/>
              </a:spcAft>
              <a:buSzPts val="2800"/>
              <a:buChar char="•"/>
            </a:pPr>
            <a:r>
              <a:rPr lang="en-US" sz="2800">
                <a:latin typeface="Calibri"/>
                <a:ea typeface="Calibri"/>
                <a:cs typeface="Calibri"/>
                <a:sym typeface="Calibri"/>
              </a:rPr>
              <a:t>To discuss reporting and investigative processes.</a:t>
            </a:r>
            <a:endParaRPr/>
          </a:p>
          <a:p>
            <a:pPr indent="-228600" lvl="0" marL="228600" rtl="0" algn="l">
              <a:lnSpc>
                <a:spcPct val="90000"/>
              </a:lnSpc>
              <a:spcBef>
                <a:spcPts val="1000"/>
              </a:spcBef>
              <a:spcAft>
                <a:spcPts val="0"/>
              </a:spcAft>
              <a:buClr>
                <a:schemeClr val="lt1"/>
              </a:buClr>
              <a:buSzPts val="2800"/>
              <a:buChar char="•"/>
            </a:pPr>
            <a:r>
              <a:rPr lang="en-US" sz="2800">
                <a:latin typeface="Calibri"/>
                <a:ea typeface="Calibri"/>
                <a:cs typeface="Calibri"/>
                <a:sym typeface="Calibri"/>
              </a:rPr>
              <a:t>To provide information on the resources available to all students.</a:t>
            </a:r>
            <a:r>
              <a:rPr lang="en-US" sz="2800">
                <a:solidFill>
                  <a:schemeClr val="lt1"/>
                </a:solidFill>
                <a:latin typeface="Calibri"/>
                <a:ea typeface="Calibri"/>
                <a:cs typeface="Calibri"/>
                <a:sym typeface="Calibri"/>
              </a:rPr>
              <a:t> </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7" name="Shape 107"/>
        <p:cNvGrpSpPr/>
        <p:nvPr/>
      </p:nvGrpSpPr>
      <p:grpSpPr>
        <a:xfrm>
          <a:off x="0" y="0"/>
          <a:ext cx="0" cy="0"/>
          <a:chOff x="0" y="0"/>
          <a:chExt cx="0" cy="0"/>
        </a:xfrm>
      </p:grpSpPr>
      <p:sp>
        <p:nvSpPr>
          <p:cNvPr id="108" name="Google Shape;108;p5"/>
          <p:cNvSpPr txBox="1"/>
          <p:nvPr>
            <p:ph type="title"/>
          </p:nvPr>
        </p:nvSpPr>
        <p:spPr>
          <a:xfrm>
            <a:off x="748550" y="640300"/>
            <a:ext cx="10432500" cy="11964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Calibri"/>
              <a:buNone/>
            </a:pPr>
            <a:r>
              <a:rPr lang="en-US" sz="4400"/>
              <a:t>FAU Prohibits Discrimination </a:t>
            </a:r>
            <a:endParaRPr/>
          </a:p>
          <a:p>
            <a:pPr indent="0" lvl="0" marL="0" rtl="0" algn="l">
              <a:lnSpc>
                <a:spcPct val="90000"/>
              </a:lnSpc>
              <a:spcBef>
                <a:spcPts val="0"/>
              </a:spcBef>
              <a:spcAft>
                <a:spcPts val="0"/>
              </a:spcAft>
              <a:buClr>
                <a:schemeClr val="lt1"/>
              </a:buClr>
              <a:buSzPct val="100000"/>
              <a:buFont typeface="Calibri"/>
              <a:buNone/>
            </a:pPr>
            <a:r>
              <a:rPr lang="en-US" sz="4400"/>
              <a:t>+ Harassment</a:t>
            </a:r>
            <a:br>
              <a:rPr lang="en-US" sz="4400"/>
            </a:br>
            <a:endParaRPr/>
          </a:p>
        </p:txBody>
      </p:sp>
      <p:sp>
        <p:nvSpPr>
          <p:cNvPr id="109" name="Google Shape;109;p5"/>
          <p:cNvSpPr txBox="1"/>
          <p:nvPr>
            <p:ph idx="1" type="body"/>
          </p:nvPr>
        </p:nvSpPr>
        <p:spPr>
          <a:xfrm>
            <a:off x="356350" y="1836850"/>
            <a:ext cx="10216800" cy="38253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lt1"/>
              </a:buClr>
              <a:buSzPts val="2800"/>
              <a:buChar char="•"/>
            </a:pPr>
            <a:r>
              <a:rPr lang="en-US" sz="2800">
                <a:solidFill>
                  <a:schemeClr val="lt1"/>
                </a:solidFill>
                <a:latin typeface="Calibri"/>
                <a:ea typeface="Calibri"/>
                <a:cs typeface="Calibri"/>
                <a:sym typeface="Calibri"/>
              </a:rPr>
              <a:t>All forms of discrimination or harassment based upon an individual’s race, color, religion, sex, national origin, age, disability, veteran status, marital status, pregnancy and parenting status, sexual orientation, gender identity or expression, or other protected status is a violation of University Regulation.</a:t>
            </a:r>
            <a:endParaRPr sz="2800">
              <a:solidFill>
                <a:schemeClr val="lt1"/>
              </a:solidFill>
              <a:latin typeface="Calibri"/>
              <a:ea typeface="Calibri"/>
              <a:cs typeface="Calibri"/>
              <a:sym typeface="Calibri"/>
            </a:endParaRPr>
          </a:p>
          <a:p>
            <a:pPr indent="0" lvl="0" marL="228600" rtl="0" algn="l">
              <a:lnSpc>
                <a:spcPct val="90000"/>
              </a:lnSpc>
              <a:spcBef>
                <a:spcPts val="0"/>
              </a:spcBef>
              <a:spcAft>
                <a:spcPts val="0"/>
              </a:spcAft>
              <a:buNone/>
            </a:pPr>
            <a:r>
              <a:t/>
            </a:r>
            <a:endParaRPr>
              <a:solidFill>
                <a:schemeClr val="lt1"/>
              </a:solidFill>
            </a:endParaRPr>
          </a:p>
          <a:p>
            <a:pPr indent="-228600" lvl="0" marL="228600" rtl="0" algn="l">
              <a:lnSpc>
                <a:spcPct val="90000"/>
              </a:lnSpc>
              <a:spcBef>
                <a:spcPts val="1000"/>
              </a:spcBef>
              <a:spcAft>
                <a:spcPts val="0"/>
              </a:spcAft>
              <a:buClr>
                <a:schemeClr val="lt1"/>
              </a:buClr>
              <a:buSzPts val="2800"/>
              <a:buChar char="•"/>
            </a:pPr>
            <a:r>
              <a:rPr lang="en-US" sz="2800">
                <a:solidFill>
                  <a:schemeClr val="lt1"/>
                </a:solidFill>
                <a:latin typeface="Calibri"/>
                <a:ea typeface="Calibri"/>
                <a:cs typeface="Calibri"/>
                <a:sym typeface="Calibri"/>
              </a:rPr>
              <a:t>Title IX Matters refers to discriminatory conduct that includes sexual harassment, sexual assault, dating violence, domestic violence, and stalking.  Such conduct is expressly prohibited.  </a:t>
            </a:r>
            <a:endParaRPr sz="1800"/>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4" name="Shape 114"/>
        <p:cNvGrpSpPr/>
        <p:nvPr/>
      </p:nvGrpSpPr>
      <p:grpSpPr>
        <a:xfrm>
          <a:off x="0" y="0"/>
          <a:ext cx="0" cy="0"/>
          <a:chOff x="0" y="0"/>
          <a:chExt cx="0" cy="0"/>
        </a:xfrm>
      </p:grpSpPr>
      <p:sp>
        <p:nvSpPr>
          <p:cNvPr id="115" name="Google Shape;115;p6"/>
          <p:cNvSpPr txBox="1"/>
          <p:nvPr>
            <p:ph type="title"/>
          </p:nvPr>
        </p:nvSpPr>
        <p:spPr>
          <a:xfrm>
            <a:off x="636998" y="365125"/>
            <a:ext cx="10716802" cy="107325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Calibri"/>
              <a:buNone/>
            </a:pPr>
            <a:br>
              <a:rPr b="1" lang="en-US" sz="4400">
                <a:solidFill>
                  <a:schemeClr val="lt1"/>
                </a:solidFill>
              </a:rPr>
            </a:br>
            <a:br>
              <a:rPr b="1" lang="en-US" sz="4400">
                <a:solidFill>
                  <a:schemeClr val="lt1"/>
                </a:solidFill>
              </a:rPr>
            </a:br>
            <a:r>
              <a:rPr lang="en-US" sz="4400">
                <a:solidFill>
                  <a:schemeClr val="lt1"/>
                </a:solidFill>
              </a:rPr>
              <a:t>How do I make a report?</a:t>
            </a:r>
            <a:br>
              <a:rPr lang="en-US" sz="4400"/>
            </a:br>
            <a:br>
              <a:rPr lang="en-US" sz="4400"/>
            </a:br>
            <a:br>
              <a:rPr b="1" lang="en-US" sz="4400">
                <a:solidFill>
                  <a:schemeClr val="lt1"/>
                </a:solidFill>
              </a:rPr>
            </a:br>
            <a:endParaRPr/>
          </a:p>
        </p:txBody>
      </p:sp>
      <p:sp>
        <p:nvSpPr>
          <p:cNvPr id="116" name="Google Shape;116;p6"/>
          <p:cNvSpPr txBox="1"/>
          <p:nvPr>
            <p:ph idx="1" type="body"/>
          </p:nvPr>
        </p:nvSpPr>
        <p:spPr>
          <a:xfrm>
            <a:off x="838200" y="1284073"/>
            <a:ext cx="10515600" cy="489289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1800"/>
              <a:buChar char="•"/>
            </a:pPr>
            <a:r>
              <a:rPr lang="en-US" sz="1800">
                <a:solidFill>
                  <a:schemeClr val="lt1"/>
                </a:solidFill>
                <a:latin typeface="Calibri"/>
                <a:ea typeface="Calibri"/>
                <a:cs typeface="Calibri"/>
                <a:sym typeface="Calibri"/>
              </a:rPr>
              <a:t>Visit </a:t>
            </a:r>
            <a:r>
              <a:rPr lang="en-US" sz="1800" u="sng">
                <a:solidFill>
                  <a:schemeClr val="lt1"/>
                </a:solidFill>
                <a:latin typeface="Calibri"/>
                <a:ea typeface="Calibri"/>
                <a:cs typeface="Calibri"/>
                <a:sym typeface="Calibri"/>
                <a:hlinkClick r:id="rId4">
                  <a:extLst>
                    <a:ext uri="{A12FA001-AC4F-418D-AE19-62706E023703}">
                      <ahyp:hlinkClr val="tx"/>
                    </a:ext>
                  </a:extLst>
                </a:hlinkClick>
              </a:rPr>
              <a:t>www.fau.edu/report</a:t>
            </a:r>
            <a:r>
              <a:rPr lang="en-US" sz="1800">
                <a:solidFill>
                  <a:schemeClr val="lt1"/>
                </a:solidFill>
                <a:latin typeface="Calibri"/>
                <a:ea typeface="Calibri"/>
                <a:cs typeface="Calibri"/>
                <a:sym typeface="Calibri"/>
              </a:rPr>
              <a:t> or select “Report a Concern” from main FAU homepage.</a:t>
            </a:r>
            <a:endParaRPr/>
          </a:p>
          <a:p>
            <a:pPr indent="0" lvl="0" marL="0" rtl="0" algn="l">
              <a:lnSpc>
                <a:spcPct val="90000"/>
              </a:lnSpc>
              <a:spcBef>
                <a:spcPts val="1000"/>
              </a:spcBef>
              <a:spcAft>
                <a:spcPts val="0"/>
              </a:spcAft>
              <a:buClr>
                <a:schemeClr val="dk1"/>
              </a:buClr>
              <a:buSzPts val="2800"/>
              <a:buNone/>
            </a:pPr>
            <a:r>
              <a:t/>
            </a:r>
            <a:endParaRPr/>
          </a:p>
        </p:txBody>
      </p:sp>
      <p:pic>
        <p:nvPicPr>
          <p:cNvPr descr="Graphical user interface, application&#10;&#10;Description automatically generated" id="117" name="Google Shape;117;p6"/>
          <p:cNvPicPr preferRelativeResize="0"/>
          <p:nvPr/>
        </p:nvPicPr>
        <p:blipFill rotWithShape="1">
          <a:blip r:embed="rId5">
            <a:alphaModFix/>
          </a:blip>
          <a:srcRect b="0" l="0" r="0" t="0"/>
          <a:stretch/>
        </p:blipFill>
        <p:spPr>
          <a:xfrm>
            <a:off x="1037690" y="2500312"/>
            <a:ext cx="2162175" cy="1857375"/>
          </a:xfrm>
          <a:prstGeom prst="rect">
            <a:avLst/>
          </a:prstGeom>
          <a:noFill/>
          <a:ln>
            <a:noFill/>
          </a:ln>
        </p:spPr>
      </p:pic>
      <p:pic>
        <p:nvPicPr>
          <p:cNvPr descr="Graphical user interface, application, Teams&#10;&#10;Description automatically generated" id="118" name="Google Shape;118;p6"/>
          <p:cNvPicPr preferRelativeResize="0"/>
          <p:nvPr/>
        </p:nvPicPr>
        <p:blipFill rotWithShape="1">
          <a:blip r:embed="rId6">
            <a:alphaModFix/>
          </a:blip>
          <a:srcRect b="0" l="0" r="0" t="0"/>
          <a:stretch/>
        </p:blipFill>
        <p:spPr>
          <a:xfrm>
            <a:off x="3291155" y="2153061"/>
            <a:ext cx="6685052" cy="342086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en-US" sz="4400"/>
            </a:br>
            <a:r>
              <a:rPr lang="en-US" sz="4400"/>
              <a:t>What are the available resources?</a:t>
            </a:r>
            <a:br>
              <a:rPr lang="en-US" sz="4400"/>
            </a:br>
            <a:br>
              <a:rPr lang="en-US" sz="4400"/>
            </a:br>
            <a:endParaRPr/>
          </a:p>
        </p:txBody>
      </p:sp>
      <p:sp>
        <p:nvSpPr>
          <p:cNvPr id="124" name="Google Shape;124;p7"/>
          <p:cNvSpPr txBox="1"/>
          <p:nvPr>
            <p:ph idx="1" type="body"/>
          </p:nvPr>
        </p:nvSpPr>
        <p:spPr>
          <a:xfrm>
            <a:off x="838200" y="1510301"/>
            <a:ext cx="10515600" cy="46666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600"/>
              <a:buNone/>
            </a:pPr>
            <a:r>
              <a:rPr lang="en-US" sz="1600">
                <a:latin typeface="Calibri"/>
                <a:ea typeface="Calibri"/>
                <a:cs typeface="Calibri"/>
                <a:sym typeface="Calibri"/>
              </a:rPr>
              <a:t>Visit </a:t>
            </a:r>
            <a:r>
              <a:rPr lang="en-US" sz="1600">
                <a:uFill>
                  <a:noFill/>
                </a:uFill>
                <a:latin typeface="Calibri"/>
                <a:ea typeface="Calibri"/>
                <a:cs typeface="Calibri"/>
                <a:sym typeface="Calibri"/>
                <a:hlinkClick r:id="rId4"/>
              </a:rPr>
              <a:t>www.fau.edu/eic/resources</a:t>
            </a:r>
            <a:endParaRPr sz="1600">
              <a:latin typeface="Calibri"/>
              <a:ea typeface="Calibri"/>
              <a:cs typeface="Calibri"/>
              <a:sym typeface="Calibri"/>
            </a:endParaRPr>
          </a:p>
          <a:p>
            <a:pPr indent="0" lvl="0" marL="0" rtl="0" algn="l">
              <a:lnSpc>
                <a:spcPct val="90000"/>
              </a:lnSpc>
              <a:spcBef>
                <a:spcPts val="1000"/>
              </a:spcBef>
              <a:spcAft>
                <a:spcPts val="0"/>
              </a:spcAft>
              <a:buClr>
                <a:schemeClr val="lt1"/>
              </a:buClr>
              <a:buSzPts val="1600"/>
              <a:buNone/>
            </a:pPr>
            <a:r>
              <a:rPr lang="en-US" sz="1600">
                <a:latin typeface="Calibri"/>
                <a:ea typeface="Calibri"/>
                <a:cs typeface="Calibri"/>
                <a:sym typeface="Calibri"/>
              </a:rPr>
              <a:t>Or</a:t>
            </a:r>
            <a:endParaRPr/>
          </a:p>
          <a:p>
            <a:pPr indent="0" lvl="0" marL="0" rtl="0" algn="l">
              <a:lnSpc>
                <a:spcPct val="90000"/>
              </a:lnSpc>
              <a:spcBef>
                <a:spcPts val="1000"/>
              </a:spcBef>
              <a:spcAft>
                <a:spcPts val="0"/>
              </a:spcAft>
              <a:buClr>
                <a:schemeClr val="lt1"/>
              </a:buClr>
              <a:buSzPts val="1600"/>
              <a:buNone/>
            </a:pPr>
            <a:r>
              <a:rPr b="1" lang="en-US" sz="1600">
                <a:uFill>
                  <a:noFill/>
                </a:uFill>
                <a:latin typeface="Calibri"/>
                <a:ea typeface="Calibri"/>
                <a:cs typeface="Calibri"/>
                <a:sym typeface="Calibri"/>
                <a:hlinkClick r:id="rId5"/>
              </a:rPr>
              <a:t>http://www.fau.edu/dean/victimservices</a:t>
            </a:r>
            <a:endParaRPr b="1" sz="1600">
              <a:latin typeface="Calibri"/>
              <a:ea typeface="Calibri"/>
              <a:cs typeface="Calibri"/>
              <a:sym typeface="Calibri"/>
            </a:endParaRPr>
          </a:p>
          <a:p>
            <a:pPr indent="0" lvl="0" marL="0" rtl="0" algn="l">
              <a:lnSpc>
                <a:spcPct val="90000"/>
              </a:lnSpc>
              <a:spcBef>
                <a:spcPts val="1000"/>
              </a:spcBef>
              <a:spcAft>
                <a:spcPts val="0"/>
              </a:spcAft>
              <a:buClr>
                <a:schemeClr val="lt1"/>
              </a:buClr>
              <a:buSzPts val="1600"/>
              <a:buNone/>
            </a:pPr>
            <a:r>
              <a:rPr lang="en-US" sz="1600">
                <a:latin typeface="Calibri"/>
                <a:ea typeface="Calibri"/>
                <a:cs typeface="Calibri"/>
                <a:sym typeface="Calibri"/>
              </a:rPr>
              <a:t>for more information about resources available </a:t>
            </a:r>
            <a:endParaRPr/>
          </a:p>
          <a:p>
            <a:pPr indent="0" lvl="0" marL="0" rtl="0" algn="l">
              <a:lnSpc>
                <a:spcPct val="90000"/>
              </a:lnSpc>
              <a:spcBef>
                <a:spcPts val="1000"/>
              </a:spcBef>
              <a:spcAft>
                <a:spcPts val="0"/>
              </a:spcAft>
              <a:buClr>
                <a:schemeClr val="lt1"/>
              </a:buClr>
              <a:buSzPts val="1600"/>
              <a:buNone/>
            </a:pPr>
            <a:r>
              <a:rPr lang="en-US" sz="1600">
                <a:latin typeface="Calibri"/>
                <a:ea typeface="Calibri"/>
                <a:cs typeface="Calibri"/>
                <a:sym typeface="Calibri"/>
              </a:rPr>
              <a:t>on and off campus. </a:t>
            </a:r>
            <a:endParaRPr/>
          </a:p>
          <a:p>
            <a:pPr indent="0" lvl="0" marL="0" rtl="0" algn="l">
              <a:lnSpc>
                <a:spcPct val="90000"/>
              </a:lnSpc>
              <a:spcBef>
                <a:spcPts val="1000"/>
              </a:spcBef>
              <a:spcAft>
                <a:spcPts val="0"/>
              </a:spcAft>
              <a:buClr>
                <a:schemeClr val="dk1"/>
              </a:buClr>
              <a:buSzPts val="1600"/>
              <a:buNone/>
            </a:pPr>
            <a:br>
              <a:rPr lang="en-US" sz="1600">
                <a:latin typeface="Calibri"/>
                <a:ea typeface="Calibri"/>
                <a:cs typeface="Calibri"/>
                <a:sym typeface="Calibri"/>
              </a:rPr>
            </a:br>
            <a:r>
              <a:rPr lang="en-US" sz="1600">
                <a:solidFill>
                  <a:schemeClr val="dk2"/>
                </a:solidFill>
                <a:latin typeface="Calibri"/>
                <a:ea typeface="Calibri"/>
                <a:cs typeface="Calibri"/>
                <a:sym typeface="Calibri"/>
              </a:rPr>
              <a:t> </a:t>
            </a:r>
            <a:endParaRPr/>
          </a:p>
          <a:p>
            <a:pPr indent="0" lvl="0" marL="0" rtl="0" algn="l">
              <a:lnSpc>
                <a:spcPct val="90000"/>
              </a:lnSpc>
              <a:spcBef>
                <a:spcPts val="1000"/>
              </a:spcBef>
              <a:spcAft>
                <a:spcPts val="0"/>
              </a:spcAft>
              <a:buClr>
                <a:schemeClr val="dk1"/>
              </a:buClr>
              <a:buSzPts val="1200"/>
              <a:buNone/>
            </a:pPr>
            <a:r>
              <a:t/>
            </a:r>
            <a:endParaRPr sz="1200">
              <a:solidFill>
                <a:schemeClr val="dk1"/>
              </a:solidFill>
              <a:latin typeface="Calibri"/>
              <a:ea typeface="Calibri"/>
              <a:cs typeface="Calibri"/>
              <a:sym typeface="Calibri"/>
            </a:endParaRPr>
          </a:p>
          <a:p>
            <a:pPr indent="0" lvl="0" marL="0" rtl="0" algn="ctr">
              <a:lnSpc>
                <a:spcPct val="90000"/>
              </a:lnSpc>
              <a:spcBef>
                <a:spcPts val="1000"/>
              </a:spcBef>
              <a:spcAft>
                <a:spcPts val="0"/>
              </a:spcAft>
              <a:buClr>
                <a:schemeClr val="dk1"/>
              </a:buClr>
              <a:buSzPts val="1200"/>
              <a:buNone/>
            </a:pPr>
            <a:r>
              <a:t/>
            </a:r>
            <a:endParaRPr sz="1200">
              <a:latin typeface="Calibri"/>
              <a:ea typeface="Calibri"/>
              <a:cs typeface="Calibri"/>
              <a:sym typeface="Calibri"/>
            </a:endParaRPr>
          </a:p>
        </p:txBody>
      </p:sp>
      <p:pic>
        <p:nvPicPr>
          <p:cNvPr descr="Graphical user interface, application&#10;&#10;Description automatically generated" id="125" name="Google Shape;125;p7"/>
          <p:cNvPicPr preferRelativeResize="0"/>
          <p:nvPr/>
        </p:nvPicPr>
        <p:blipFill rotWithShape="1">
          <a:blip r:embed="rId6">
            <a:alphaModFix/>
          </a:blip>
          <a:srcRect b="0" l="0" r="0" t="0"/>
          <a:stretch/>
        </p:blipFill>
        <p:spPr>
          <a:xfrm>
            <a:off x="5067781" y="1582220"/>
            <a:ext cx="6637440" cy="4133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 name="Shape 129"/>
        <p:cNvGrpSpPr/>
        <p:nvPr/>
      </p:nvGrpSpPr>
      <p:grpSpPr>
        <a:xfrm>
          <a:off x="0" y="0"/>
          <a:ext cx="0" cy="0"/>
          <a:chOff x="0" y="0"/>
          <a:chExt cx="0" cy="0"/>
        </a:xfrm>
      </p:grpSpPr>
      <p:sp>
        <p:nvSpPr>
          <p:cNvPr id="130" name="Google Shape;130;p8"/>
          <p:cNvSpPr txBox="1"/>
          <p:nvPr>
            <p:ph type="title"/>
          </p:nvPr>
        </p:nvSpPr>
        <p:spPr>
          <a:xfrm>
            <a:off x="838200" y="365125"/>
            <a:ext cx="10432551" cy="119654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en-US" sz="4400"/>
            </a:br>
            <a:r>
              <a:rPr lang="en-US" sz="4400">
                <a:solidFill>
                  <a:schemeClr val="lt1"/>
                </a:solidFill>
              </a:rPr>
              <a:t>What happens after I make a report?</a:t>
            </a:r>
            <a:br>
              <a:rPr lang="en-US" sz="4400"/>
            </a:br>
            <a:br>
              <a:rPr lang="en-US" sz="4400">
                <a:solidFill>
                  <a:schemeClr val="lt1"/>
                </a:solidFill>
              </a:rPr>
            </a:br>
            <a:endParaRPr/>
          </a:p>
        </p:txBody>
      </p:sp>
      <p:grpSp>
        <p:nvGrpSpPr>
          <p:cNvPr id="131" name="Google Shape;131;p8"/>
          <p:cNvGrpSpPr/>
          <p:nvPr/>
        </p:nvGrpSpPr>
        <p:grpSpPr>
          <a:xfrm>
            <a:off x="456964" y="1562769"/>
            <a:ext cx="9712553" cy="4267831"/>
            <a:chOff x="4865" y="0"/>
            <a:chExt cx="9712553" cy="4267831"/>
          </a:xfrm>
        </p:grpSpPr>
        <p:sp>
          <p:nvSpPr>
            <p:cNvPr id="132" name="Google Shape;132;p8"/>
            <p:cNvSpPr/>
            <p:nvPr/>
          </p:nvSpPr>
          <p:spPr>
            <a:xfrm>
              <a:off x="729171" y="0"/>
              <a:ext cx="8263942" cy="4267831"/>
            </a:xfrm>
            <a:prstGeom prst="rightArrow">
              <a:avLst>
                <a:gd fmla="val 50000" name="adj1"/>
                <a:gd fmla="val 50000" name="adj2"/>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8"/>
            <p:cNvSpPr/>
            <p:nvPr/>
          </p:nvSpPr>
          <p:spPr>
            <a:xfrm>
              <a:off x="4865" y="1280349"/>
              <a:ext cx="2340374" cy="1707132"/>
            </a:xfrm>
            <a:prstGeom prst="roundRect">
              <a:avLst>
                <a:gd fmla="val 16667" name="adj"/>
              </a:avLst>
            </a:prstGeom>
            <a:solidFill>
              <a:srgbClr val="3A66B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8"/>
            <p:cNvSpPr txBox="1"/>
            <p:nvPr/>
          </p:nvSpPr>
          <p:spPr>
            <a:xfrm>
              <a:off x="88200" y="1363684"/>
              <a:ext cx="2173704" cy="1540462"/>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Rockwell"/>
                <a:buNone/>
              </a:pPr>
              <a:r>
                <a:rPr b="0" i="0" lang="en-US" sz="1300" u="none" cap="none" strike="noStrike">
                  <a:solidFill>
                    <a:schemeClr val="lt1"/>
                  </a:solidFill>
                  <a:latin typeface="Rockwell"/>
                  <a:ea typeface="Rockwell"/>
                  <a:cs typeface="Rockwell"/>
                  <a:sym typeface="Rockwell"/>
                </a:rPr>
                <a:t>Upon receiving report of discrimination or harassment, OEI ensures parties are provided with supportive measures.</a:t>
              </a:r>
              <a:endParaRPr b="0" i="0" sz="1300" u="none" cap="none" strike="noStrike">
                <a:solidFill>
                  <a:schemeClr val="lt1"/>
                </a:solidFill>
                <a:latin typeface="Calibri"/>
                <a:ea typeface="Calibri"/>
                <a:cs typeface="Calibri"/>
                <a:sym typeface="Calibri"/>
              </a:endParaRPr>
            </a:p>
          </p:txBody>
        </p:sp>
        <p:sp>
          <p:nvSpPr>
            <p:cNvPr id="135" name="Google Shape;135;p8"/>
            <p:cNvSpPr/>
            <p:nvPr/>
          </p:nvSpPr>
          <p:spPr>
            <a:xfrm>
              <a:off x="2462258" y="1280349"/>
              <a:ext cx="2340374" cy="1707132"/>
            </a:xfrm>
            <a:prstGeom prst="roundRect">
              <a:avLst>
                <a:gd fmla="val 16667" name="adj"/>
              </a:avLst>
            </a:prstGeom>
            <a:solidFill>
              <a:srgbClr val="567AC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8"/>
            <p:cNvSpPr txBox="1"/>
            <p:nvPr/>
          </p:nvSpPr>
          <p:spPr>
            <a:xfrm>
              <a:off x="2545593" y="1363684"/>
              <a:ext cx="2173704" cy="1540462"/>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Rockwell"/>
                <a:buNone/>
              </a:pPr>
              <a:r>
                <a:rPr b="0" i="0" lang="en-US" sz="1300" u="none" cap="none" strike="noStrike">
                  <a:solidFill>
                    <a:schemeClr val="lt1"/>
                  </a:solidFill>
                  <a:latin typeface="Rockwell"/>
                  <a:ea typeface="Rockwell"/>
                  <a:cs typeface="Rockwell"/>
                  <a:sym typeface="Rockwell"/>
                </a:rPr>
                <a:t>OEI determines whether it has enough information to begin an investigation. If yes, OEI  will follow procedure outlined in Policy 1.15.  </a:t>
              </a:r>
              <a:endParaRPr b="0" i="0" sz="1300" u="none" cap="none" strike="noStrike">
                <a:solidFill>
                  <a:schemeClr val="lt1"/>
                </a:solidFill>
                <a:latin typeface="Calibri"/>
                <a:ea typeface="Calibri"/>
                <a:cs typeface="Calibri"/>
                <a:sym typeface="Calibri"/>
              </a:endParaRPr>
            </a:p>
          </p:txBody>
        </p:sp>
        <p:sp>
          <p:nvSpPr>
            <p:cNvPr id="137" name="Google Shape;137;p8"/>
            <p:cNvSpPr/>
            <p:nvPr/>
          </p:nvSpPr>
          <p:spPr>
            <a:xfrm>
              <a:off x="4919651" y="1280349"/>
              <a:ext cx="2340374" cy="1707132"/>
            </a:xfrm>
            <a:prstGeom prst="roundRect">
              <a:avLst>
                <a:gd fmla="val 16667" name="adj"/>
              </a:avLst>
            </a:prstGeom>
            <a:solidFill>
              <a:srgbClr val="7992CD"/>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8"/>
            <p:cNvSpPr txBox="1"/>
            <p:nvPr/>
          </p:nvSpPr>
          <p:spPr>
            <a:xfrm>
              <a:off x="5002986" y="1363684"/>
              <a:ext cx="2173704" cy="1540462"/>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Rockwell"/>
                <a:buNone/>
              </a:pPr>
              <a:r>
                <a:rPr b="0" i="0" lang="en-US" sz="1300" u="none" cap="none" strike="noStrike">
                  <a:solidFill>
                    <a:schemeClr val="lt1"/>
                  </a:solidFill>
                  <a:latin typeface="Rockwell"/>
                  <a:ea typeface="Rockwell"/>
                  <a:cs typeface="Rockwell"/>
                  <a:sym typeface="Rockwell"/>
                </a:rPr>
                <a:t>Final investigation report submitted to appropriate administrator. </a:t>
              </a:r>
              <a:endParaRPr b="0" i="0" sz="1300" u="none" cap="none" strike="noStrike">
                <a:solidFill>
                  <a:schemeClr val="lt1"/>
                </a:solidFill>
                <a:latin typeface="Calibri"/>
                <a:ea typeface="Calibri"/>
                <a:cs typeface="Calibri"/>
                <a:sym typeface="Calibri"/>
              </a:endParaRPr>
            </a:p>
          </p:txBody>
        </p:sp>
        <p:sp>
          <p:nvSpPr>
            <p:cNvPr id="139" name="Google Shape;139;p8"/>
            <p:cNvSpPr/>
            <p:nvPr/>
          </p:nvSpPr>
          <p:spPr>
            <a:xfrm>
              <a:off x="7377044" y="1280349"/>
              <a:ext cx="2340374" cy="1707132"/>
            </a:xfrm>
            <a:prstGeom prst="roundRect">
              <a:avLst>
                <a:gd fmla="val 16667" name="adj"/>
              </a:avLst>
            </a:prstGeom>
            <a:solidFill>
              <a:srgbClr val="9BABD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8"/>
            <p:cNvSpPr txBox="1"/>
            <p:nvPr/>
          </p:nvSpPr>
          <p:spPr>
            <a:xfrm>
              <a:off x="7460379" y="1363684"/>
              <a:ext cx="2173704" cy="1540462"/>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Rockwell"/>
                <a:buNone/>
              </a:pPr>
              <a:r>
                <a:rPr b="0" i="0" lang="en-US" sz="1300" u="none" cap="none" strike="noStrike">
                  <a:solidFill>
                    <a:schemeClr val="lt1"/>
                  </a:solidFill>
                  <a:latin typeface="Rockwell"/>
                  <a:ea typeface="Rockwell"/>
                  <a:cs typeface="Rockwell"/>
                  <a:sym typeface="Rockwell"/>
                </a:rPr>
                <a:t>If a violation is determined in non-Title IX matters, the Administrator will issue corrective action.  All Title IX Matters are referred to a hearing to determine the outcome. </a:t>
              </a:r>
              <a:endParaRPr b="0" i="0" sz="1300" u="none" cap="none" strike="noStrike">
                <a:solidFill>
                  <a:schemeClr val="lt1"/>
                </a:solidFill>
                <a:latin typeface="Calibri"/>
                <a:ea typeface="Calibri"/>
                <a:cs typeface="Calibri"/>
                <a:sym typeface="Calibri"/>
              </a:endParaRPr>
            </a:p>
          </p:txBody>
        </p:sp>
      </p:grpSp>
      <p:sp>
        <p:nvSpPr>
          <p:cNvPr id="141" name="Google Shape;141;p8"/>
          <p:cNvSpPr txBox="1"/>
          <p:nvPr/>
        </p:nvSpPr>
        <p:spPr>
          <a:xfrm>
            <a:off x="8069786" y="3007647"/>
            <a:ext cx="1831949" cy="1211813"/>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t/>
            </a:r>
            <a:endParaRPr b="0" i="0" sz="1100" u="none" cap="none" strike="noStrike">
              <a:solidFill>
                <a:srgbClr val="FFFFFF"/>
              </a:solidFill>
              <a:latin typeface="Rockwell"/>
              <a:ea typeface="Rockwell"/>
              <a:cs typeface="Rockwell"/>
              <a:sym typeface="Rockwell"/>
            </a:endParaRPr>
          </a:p>
        </p:txBody>
      </p:sp>
      <p:sp>
        <p:nvSpPr>
          <p:cNvPr id="142" name="Google Shape;142;p8"/>
          <p:cNvSpPr txBox="1"/>
          <p:nvPr/>
        </p:nvSpPr>
        <p:spPr>
          <a:xfrm>
            <a:off x="5520453" y="3315397"/>
            <a:ext cx="1831949" cy="1378073"/>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lt1"/>
              </a:buClr>
              <a:buSzPts val="1100"/>
              <a:buFont typeface="Calibri"/>
              <a:buNone/>
            </a:pPr>
            <a:r>
              <a:t/>
            </a:r>
            <a:endParaRPr b="0" i="0" sz="1100" u="none" cap="none" strike="noStrike">
              <a:solidFill>
                <a:schemeClr val="lt1"/>
              </a:solidFill>
              <a:latin typeface="Rockwell"/>
              <a:ea typeface="Rockwell"/>
              <a:cs typeface="Rockwell"/>
              <a:sym typeface="Rockwe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7" name="Shape 147"/>
        <p:cNvGrpSpPr/>
        <p:nvPr/>
      </p:nvGrpSpPr>
      <p:grpSpPr>
        <a:xfrm>
          <a:off x="0" y="0"/>
          <a:ext cx="0" cy="0"/>
          <a:chOff x="0" y="0"/>
          <a:chExt cx="0" cy="0"/>
        </a:xfrm>
      </p:grpSpPr>
      <p:sp>
        <p:nvSpPr>
          <p:cNvPr id="148" name="Google Shape;148;p9"/>
          <p:cNvSpPr txBox="1"/>
          <p:nvPr>
            <p:ph type="title"/>
          </p:nvPr>
        </p:nvSpPr>
        <p:spPr>
          <a:xfrm>
            <a:off x="636998" y="365125"/>
            <a:ext cx="10716802" cy="107325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Calibri"/>
              <a:buNone/>
            </a:pPr>
            <a:br>
              <a:rPr b="1" lang="en-US" sz="4400">
                <a:solidFill>
                  <a:schemeClr val="lt1"/>
                </a:solidFill>
              </a:rPr>
            </a:br>
            <a:br>
              <a:rPr b="1" lang="en-US" sz="4400">
                <a:solidFill>
                  <a:schemeClr val="lt1"/>
                </a:solidFill>
              </a:rPr>
            </a:br>
            <a:br>
              <a:rPr lang="en-US" sz="4400"/>
            </a:br>
            <a:br>
              <a:rPr lang="en-US" sz="4400"/>
            </a:br>
            <a:br>
              <a:rPr b="1" lang="en-US" sz="4400">
                <a:solidFill>
                  <a:schemeClr val="lt1"/>
                </a:solidFill>
              </a:rPr>
            </a:br>
            <a:endParaRPr/>
          </a:p>
        </p:txBody>
      </p:sp>
      <p:sp>
        <p:nvSpPr>
          <p:cNvPr id="149" name="Google Shape;149;p9"/>
          <p:cNvSpPr txBox="1"/>
          <p:nvPr>
            <p:ph idx="1" type="body"/>
          </p:nvPr>
        </p:nvSpPr>
        <p:spPr>
          <a:xfrm>
            <a:off x="565079" y="1017142"/>
            <a:ext cx="11137185" cy="4685015"/>
          </a:xfrm>
          <a:prstGeom prst="rect">
            <a:avLst/>
          </a:prstGeom>
          <a:noFill/>
          <a:ln>
            <a:noFill/>
          </a:ln>
        </p:spPr>
        <p:txBody>
          <a:bodyPr anchorCtr="0" anchor="t" bIns="45700" lIns="91425" spcFirstLastPara="1" rIns="91425" wrap="square" tIns="45700">
            <a:normAutofit/>
          </a:bodyPr>
          <a:lstStyle/>
          <a:p>
            <a:pPr indent="-285750" lvl="1" marL="742950" rtl="0" algn="r">
              <a:lnSpc>
                <a:spcPct val="90000"/>
              </a:lnSpc>
              <a:spcBef>
                <a:spcPts val="0"/>
              </a:spcBef>
              <a:spcAft>
                <a:spcPts val="0"/>
              </a:spcAft>
              <a:buClr>
                <a:srgbClr val="6076B4"/>
              </a:buClr>
              <a:buSzPts val="2100"/>
              <a:buFont typeface="Noto Sans Symbols"/>
              <a:buChar char="⮚"/>
            </a:pPr>
            <a:r>
              <a:rPr lang="en-US" sz="3200">
                <a:solidFill>
                  <a:srgbClr val="FFFFFF"/>
                </a:solidFill>
              </a:rPr>
              <a:t>How/What to report</a:t>
            </a:r>
            <a:endParaRPr/>
          </a:p>
          <a:p>
            <a:pPr indent="-285750" lvl="1" marL="742950" rtl="0" algn="r">
              <a:lnSpc>
                <a:spcPct val="90000"/>
              </a:lnSpc>
              <a:spcBef>
                <a:spcPts val="560"/>
              </a:spcBef>
              <a:spcAft>
                <a:spcPts val="0"/>
              </a:spcAft>
              <a:buClr>
                <a:srgbClr val="6076B4"/>
              </a:buClr>
              <a:buSzPts val="2100"/>
              <a:buFont typeface="Noto Sans Symbols"/>
              <a:buChar char="⮚"/>
            </a:pPr>
            <a:r>
              <a:rPr lang="en-US" sz="3200">
                <a:solidFill>
                  <a:srgbClr val="FFFFFF"/>
                </a:solidFill>
              </a:rPr>
              <a:t>Where to get help</a:t>
            </a:r>
            <a:endParaRPr/>
          </a:p>
          <a:p>
            <a:pPr indent="-285750" lvl="1" marL="742950" rtl="0" algn="r">
              <a:lnSpc>
                <a:spcPct val="90000"/>
              </a:lnSpc>
              <a:spcBef>
                <a:spcPts val="640"/>
              </a:spcBef>
              <a:spcAft>
                <a:spcPts val="0"/>
              </a:spcAft>
              <a:buClr>
                <a:srgbClr val="6076B4"/>
              </a:buClr>
              <a:buSzPts val="2400"/>
              <a:buFont typeface="Noto Sans Symbols"/>
              <a:buChar char="⮚"/>
            </a:pPr>
            <a:r>
              <a:rPr lang="en-US" sz="3200">
                <a:solidFill>
                  <a:srgbClr val="FFFFFF"/>
                </a:solidFill>
              </a:rPr>
              <a:t> Be Aware</a:t>
            </a:r>
            <a:br>
              <a:rPr lang="en-US" sz="3200">
                <a:solidFill>
                  <a:srgbClr val="FFFFFF"/>
                </a:solidFill>
              </a:rPr>
            </a:br>
            <a:endParaRPr sz="3200">
              <a:solidFill>
                <a:srgbClr val="FFFFFF"/>
              </a:solidFill>
            </a:endParaRPr>
          </a:p>
          <a:p>
            <a:pPr indent="-228600" lvl="0" marL="228600" rtl="0" algn="r">
              <a:lnSpc>
                <a:spcPct val="90000"/>
              </a:lnSpc>
              <a:spcBef>
                <a:spcPts val="1000"/>
              </a:spcBef>
              <a:spcAft>
                <a:spcPts val="0"/>
              </a:spcAft>
              <a:buClr>
                <a:srgbClr val="2F5897"/>
              </a:buClr>
              <a:buSzPts val="2400"/>
              <a:buChar char="•"/>
            </a:pPr>
            <a:r>
              <a:rPr lang="en-US" sz="3200">
                <a:solidFill>
                  <a:srgbClr val="FFFFFF"/>
                </a:solidFill>
              </a:rPr>
              <a:t>Office of Equity and Inclusion </a:t>
            </a:r>
            <a:endParaRPr/>
          </a:p>
          <a:p>
            <a:pPr indent="-228600" lvl="0" marL="228600" rtl="0" algn="r">
              <a:lnSpc>
                <a:spcPct val="90000"/>
              </a:lnSpc>
              <a:spcBef>
                <a:spcPts val="1000"/>
              </a:spcBef>
              <a:spcAft>
                <a:spcPts val="0"/>
              </a:spcAft>
              <a:buClr>
                <a:srgbClr val="2F5897"/>
              </a:buClr>
              <a:buSzPts val="2400"/>
              <a:buChar char="•"/>
            </a:pPr>
            <a:r>
              <a:rPr lang="en-US" sz="3200">
                <a:solidFill>
                  <a:srgbClr val="FFFFFF"/>
                </a:solidFill>
              </a:rPr>
              <a:t>561-297-3004</a:t>
            </a:r>
            <a:endParaRPr sz="3200">
              <a:solidFill>
                <a:srgbClr val="FFFFFF"/>
              </a:solidFill>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lt1"/>
              </a:buClr>
              <a:buSzPts val="2800"/>
              <a:buNone/>
            </a:pPr>
            <a:r>
              <a:rPr lang="en-US">
                <a:solidFill>
                  <a:schemeClr val="lt1"/>
                </a:solidFill>
              </a:rPr>
              <a:t>Protect your Owl Family!</a:t>
            </a:r>
            <a:endParaRPr/>
          </a:p>
        </p:txBody>
      </p:sp>
      <p:pic>
        <p:nvPicPr>
          <p:cNvPr descr="Logo, company name&#10;&#10;Description automatically generated" id="150" name="Google Shape;150;p9"/>
          <p:cNvPicPr preferRelativeResize="0"/>
          <p:nvPr/>
        </p:nvPicPr>
        <p:blipFill rotWithShape="1">
          <a:blip r:embed="rId4">
            <a:alphaModFix/>
          </a:blip>
          <a:srcRect b="0" l="0" r="0" t="0"/>
          <a:stretch/>
        </p:blipFill>
        <p:spPr>
          <a:xfrm>
            <a:off x="1095913" y="1155843"/>
            <a:ext cx="3671298" cy="367129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2021-03-17T14:13:15Z</dcterms:created>
  <dc:creator>Tiffany Burnett</dc:creator>
</cp:coreProperties>
</file>