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ja2E4ZXGv7ZIQZe1yBpqRs9HFB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dde6d787b0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gdde6d787b0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Introduction – little bit about presenter </a:t>
            </a:r>
            <a:endParaRPr/>
          </a:p>
        </p:txBody>
      </p:sp>
      <p:sp>
        <p:nvSpPr>
          <p:cNvPr id="174" name="Google Shape;17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Briefly discuss the different options </a:t>
            </a:r>
            <a:endParaRPr/>
          </a:p>
          <a:p>
            <a:pPr indent="0" lvl="0" marL="0" rtl="0" algn="l">
              <a:lnSpc>
                <a:spcPct val="100000"/>
              </a:lnSpc>
              <a:spcBef>
                <a:spcPts val="0"/>
              </a:spcBef>
              <a:spcAft>
                <a:spcPts val="0"/>
              </a:spcAft>
              <a:buSzPts val="1400"/>
              <a:buNone/>
            </a:pPr>
            <a:r>
              <a:rPr lang="en-US"/>
              <a:t>FLP – an international component added to an already existing FAU course taught by FAU faculty</a:t>
            </a:r>
            <a:endParaRPr/>
          </a:p>
          <a:p>
            <a:pPr indent="0" lvl="0" marL="0" rtl="0" algn="l">
              <a:lnSpc>
                <a:spcPct val="100000"/>
              </a:lnSpc>
              <a:spcBef>
                <a:spcPts val="0"/>
              </a:spcBef>
              <a:spcAft>
                <a:spcPts val="0"/>
              </a:spcAft>
              <a:buSzPts val="1400"/>
              <a:buNone/>
            </a:pPr>
            <a:r>
              <a:rPr lang="en-US"/>
              <a:t>Exchange – agreement between two universities that allow exchanging students; tuition through FAU; typically a semester; pre-approved coursework </a:t>
            </a:r>
            <a:endParaRPr/>
          </a:p>
          <a:p>
            <a:pPr indent="0" lvl="0" marL="0" rtl="0" algn="l">
              <a:lnSpc>
                <a:spcPct val="100000"/>
              </a:lnSpc>
              <a:spcBef>
                <a:spcPts val="0"/>
              </a:spcBef>
              <a:spcAft>
                <a:spcPts val="0"/>
              </a:spcAft>
              <a:buSzPts val="1400"/>
              <a:buNone/>
            </a:pPr>
            <a:r>
              <a:rPr lang="en-US"/>
              <a:t>Direct Enroll – students enroll directly with host institution; pay their tuition; great for out-of-state students; pre-approved coursework</a:t>
            </a:r>
            <a:endParaRPr/>
          </a:p>
        </p:txBody>
      </p:sp>
      <p:sp>
        <p:nvSpPr>
          <p:cNvPr id="189" name="Google Shape;18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office provides weekly or bi-weekly group advising sessions that cover what study abroad, financial aid, etc. it’s designed for those students that are just starting to think about it</a:t>
            </a:r>
            <a:endParaRPr/>
          </a:p>
          <a:p>
            <a:pPr indent="0" lvl="0" marL="0" rtl="0" algn="l">
              <a:lnSpc>
                <a:spcPct val="100000"/>
              </a:lnSpc>
              <a:spcBef>
                <a:spcPts val="0"/>
              </a:spcBef>
              <a:spcAft>
                <a:spcPts val="0"/>
              </a:spcAft>
              <a:buSzPts val="1400"/>
              <a:buNone/>
            </a:pPr>
            <a:r>
              <a:rPr lang="en-US"/>
              <a:t>We also organize individual advising sessions once a student has started to identify a program, semester, or given more thought on study abroad</a:t>
            </a:r>
            <a:endParaRPr/>
          </a:p>
          <a:p>
            <a:pPr indent="0" lvl="0" marL="0" rtl="0" algn="l">
              <a:lnSpc>
                <a:spcPct val="100000"/>
              </a:lnSpc>
              <a:spcBef>
                <a:spcPts val="0"/>
              </a:spcBef>
              <a:spcAft>
                <a:spcPts val="0"/>
              </a:spcAft>
              <a:buSzPts val="1400"/>
              <a:buNone/>
            </a:pPr>
            <a:r>
              <a:rPr lang="en-US"/>
              <a:t>I mentioned that students are getting courses pre-approved, well we work with advisors and department heads to get any course pre-approved that hasn’t been already</a:t>
            </a:r>
            <a:endParaRPr/>
          </a:p>
          <a:p>
            <a:pPr indent="0" lvl="0" marL="0" rtl="0" algn="l">
              <a:lnSpc>
                <a:spcPct val="100000"/>
              </a:lnSpc>
              <a:spcBef>
                <a:spcPts val="0"/>
              </a:spcBef>
              <a:spcAft>
                <a:spcPts val="0"/>
              </a:spcAft>
              <a:buSzPts val="1400"/>
              <a:buNone/>
            </a:pPr>
            <a:r>
              <a:rPr lang="en-US"/>
              <a:t>FAU Education Abroad mandates that all students studying abroad have international health insurance. Those participating on our programs will enroll in CISI Insurance, which can be found on our website</a:t>
            </a:r>
            <a:endParaRPr/>
          </a:p>
          <a:p>
            <a:pPr indent="0" lvl="0" marL="0" rtl="0" algn="l">
              <a:lnSpc>
                <a:spcPct val="100000"/>
              </a:lnSpc>
              <a:spcBef>
                <a:spcPts val="0"/>
              </a:spcBef>
              <a:spcAft>
                <a:spcPts val="0"/>
              </a:spcAft>
              <a:buSzPts val="1400"/>
              <a:buNone/>
            </a:pPr>
            <a:r>
              <a:rPr lang="en-US"/>
              <a:t>We partner with other departments on campus to host various workshops and events on campus. We’ve partnered with Financial Aid, the Career Center, International Student Services, and plan to work with more</a:t>
            </a:r>
            <a:endParaRPr/>
          </a:p>
          <a:p>
            <a:pPr indent="0" lvl="0" marL="0" rtl="0" algn="l">
              <a:lnSpc>
                <a:spcPct val="100000"/>
              </a:lnSpc>
              <a:spcBef>
                <a:spcPts val="0"/>
              </a:spcBef>
              <a:spcAft>
                <a:spcPts val="0"/>
              </a:spcAft>
              <a:buSzPts val="1400"/>
              <a:buNone/>
            </a:pPr>
            <a:r>
              <a:rPr lang="en-US"/>
              <a:t>It is a requirement that all study abroad students, regardless of program, attend the Pre-Departure Orientation. Our office manages the expectations of students by covering information before traveling, while abroad, and coming home</a:t>
            </a:r>
            <a:endParaRPr/>
          </a:p>
        </p:txBody>
      </p:sp>
      <p:sp>
        <p:nvSpPr>
          <p:cNvPr id="198" name="Google Shape;19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gdde6d787b0_0_9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dde6d787b0_0_9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gdde6d787b0_0_9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dde6d787b0_0_9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dde6d787b0_0_9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gdde6d787b0_0_97"/>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dde6d787b0_0_97"/>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gdde6d787b0_0_9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dde6d787b0_0_9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gdde6d787b0_0_9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gdde6d787b0_0_10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dde6d787b0_0_10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dde6d787b0_0_10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dde6d787b0_0_10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dde6d787b0_0_10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gdde6d787b0_0_10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dde6d787b0_0_109"/>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gdde6d787b0_0_109"/>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gdde6d787b0_0_10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dde6d787b0_0_10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dde6d787b0_0_10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gdde6d787b0_0_11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dde6d787b0_0_116"/>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gdde6d787b0_0_116"/>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gdde6d787b0_0_116"/>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gdde6d787b0_0_116"/>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gdde6d787b0_0_1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dde6d787b0_0_1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dde6d787b0_0_1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gdde6d787b0_0_1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gdde6d787b0_0_1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dde6d787b0_0_1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dde6d787b0_0_1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gdde6d787b0_0_1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dde6d787b0_0_13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dde6d787b0_0_1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gdde6d787b0_0_13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dde6d787b0_0_134"/>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gdde6d787b0_0_134"/>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gdde6d787b0_0_1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dde6d787b0_0_1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dde6d787b0_0_1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gdde6d787b0_0_141"/>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dde6d787b0_0_141"/>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43" name="Google Shape;143;gdde6d787b0_0_141"/>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gdde6d787b0_0_14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dde6d787b0_0_14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dde6d787b0_0_1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gdde6d787b0_0_1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dde6d787b0_0_148"/>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gdde6d787b0_0_14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dde6d787b0_0_14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dde6d787b0_0_14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gdde6d787b0_0_154"/>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dde6d787b0_0_154"/>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gdde6d787b0_0_15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dde6d787b0_0_15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dde6d787b0_0_15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gdde6d787b0_0_8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dde6d787b0_0_8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7" name="Google Shape;87;gdde6d787b0_0_8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8" name="Google Shape;88;gdde6d787b0_0_8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9" name="Google Shape;89;gdde6d787b0_0_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5.jpg"/><Relationship Id="rId5"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jpg"/><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hyperlink" Target="mailto:goabroad@fau.edu" TargetMode="External"/><Relationship Id="rId5" Type="http://schemas.openxmlformats.org/officeDocument/2006/relationships/image" Target="../media/image3.jpg"/><Relationship Id="rId6"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1"/>
          <p:cNvSpPr txBox="1"/>
          <p:nvPr>
            <p:ph idx="1" type="subTitle"/>
          </p:nvPr>
        </p:nvSpPr>
        <p:spPr>
          <a:xfrm>
            <a:off x="755904" y="4535054"/>
            <a:ext cx="9144000" cy="79050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B82A37"/>
              </a:buClr>
              <a:buSzPts val="4400"/>
              <a:buNone/>
            </a:pPr>
            <a:r>
              <a:rPr b="1" lang="en-US" sz="4400">
                <a:solidFill>
                  <a:srgbClr val="B82A37"/>
                </a:solidFill>
              </a:rPr>
              <a:t>Education Abroad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gdde6d787b0_0_80"/>
          <p:cNvSpPr txBox="1"/>
          <p:nvPr>
            <p:ph type="title"/>
          </p:nvPr>
        </p:nvSpPr>
        <p:spPr>
          <a:xfrm>
            <a:off x="838200" y="6162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960"/>
              <a:buFont typeface="Arial"/>
              <a:buNone/>
            </a:pPr>
            <a:r>
              <a:rPr b="1" lang="en-US" sz="5160">
                <a:solidFill>
                  <a:schemeClr val="lt1"/>
                </a:solidFill>
              </a:rPr>
              <a:t>Your Involvement Breakout Session is complete!</a:t>
            </a:r>
            <a:endParaRPr sz="5160"/>
          </a:p>
        </p:txBody>
      </p:sp>
      <p:sp>
        <p:nvSpPr>
          <p:cNvPr id="234" name="Google Shape;234;gdde6d787b0_0_80"/>
          <p:cNvSpPr txBox="1"/>
          <p:nvPr>
            <p:ph idx="1" type="body"/>
          </p:nvPr>
        </p:nvSpPr>
        <p:spPr>
          <a:xfrm>
            <a:off x="838200" y="2071725"/>
            <a:ext cx="10515600" cy="4351200"/>
          </a:xfrm>
          <a:prstGeom prst="rect">
            <a:avLst/>
          </a:prstGeom>
          <a:noFill/>
          <a:ln>
            <a:noFill/>
          </a:ln>
        </p:spPr>
        <p:txBody>
          <a:bodyPr anchorCtr="0" anchor="t" bIns="45700" lIns="91425" spcFirstLastPara="1" rIns="91425" wrap="square" tIns="45700">
            <a:normAutofit lnSpcReduction="20000"/>
          </a:bodyPr>
          <a:lstStyle/>
          <a:p>
            <a:pPr indent="-457200" lvl="0" marL="457200" rtl="0" algn="l">
              <a:lnSpc>
                <a:spcPct val="100000"/>
              </a:lnSpc>
              <a:spcBef>
                <a:spcPts val="0"/>
              </a:spcBef>
              <a:spcAft>
                <a:spcPts val="0"/>
              </a:spcAft>
              <a:buClr>
                <a:schemeClr val="lt1"/>
              </a:buClr>
              <a:buSzPts val="3200"/>
              <a:buChar char="•"/>
            </a:pPr>
            <a:r>
              <a:rPr lang="en-US" sz="3200">
                <a:solidFill>
                  <a:schemeClr val="lt1"/>
                </a:solidFill>
              </a:rPr>
              <a:t>Students, please head back to your small group Parliament breakout rooms. To get there, use the same link that you used to access your Parliament group earlier.</a:t>
            </a:r>
            <a:endParaRPr sz="3200">
              <a:solidFill>
                <a:schemeClr val="lt1"/>
              </a:solidFill>
            </a:endParaRPr>
          </a:p>
          <a:p>
            <a:pPr indent="0" lvl="0" marL="457200" rtl="0" algn="l">
              <a:lnSpc>
                <a:spcPct val="100000"/>
              </a:lnSpc>
              <a:spcBef>
                <a:spcPts val="0"/>
              </a:spcBef>
              <a:spcAft>
                <a:spcPts val="0"/>
              </a:spcAft>
              <a:buSzPts val="1800"/>
              <a:buNone/>
            </a:pPr>
            <a:r>
              <a:t/>
            </a:r>
            <a:endParaRPr sz="3200">
              <a:solidFill>
                <a:schemeClr val="lt1"/>
              </a:solidFill>
            </a:endParaRPr>
          </a:p>
          <a:p>
            <a:pPr indent="-457200" lvl="0" marL="457200" rtl="0" algn="l">
              <a:lnSpc>
                <a:spcPct val="100000"/>
              </a:lnSpc>
              <a:spcBef>
                <a:spcPts val="0"/>
              </a:spcBef>
              <a:spcAft>
                <a:spcPts val="0"/>
              </a:spcAft>
              <a:buClr>
                <a:schemeClr val="lt1"/>
              </a:buClr>
              <a:buSzPts val="3200"/>
              <a:buChar char="•"/>
            </a:pPr>
            <a:r>
              <a:rPr lang="en-US" sz="3200">
                <a:solidFill>
                  <a:schemeClr val="lt1"/>
                </a:solidFill>
              </a:rPr>
              <a:t>Family members, you will be heading to the “Family Wrap-Up” Zoom session.</a:t>
            </a:r>
            <a:endParaRPr sz="3200">
              <a:solidFill>
                <a:schemeClr val="lt1"/>
              </a:solidFill>
            </a:endParaRPr>
          </a:p>
          <a:p>
            <a:pPr indent="0" lvl="0" marL="457200" rtl="0" algn="l">
              <a:lnSpc>
                <a:spcPct val="100000"/>
              </a:lnSpc>
              <a:spcBef>
                <a:spcPts val="0"/>
              </a:spcBef>
              <a:spcAft>
                <a:spcPts val="0"/>
              </a:spcAft>
              <a:buClr>
                <a:schemeClr val="dk1"/>
              </a:buClr>
              <a:buSzPts val="2800"/>
              <a:buNone/>
            </a:pPr>
            <a:r>
              <a:t/>
            </a:r>
            <a:endParaRPr sz="3200">
              <a:solidFill>
                <a:schemeClr val="lt1"/>
              </a:solidFill>
            </a:endParaRPr>
          </a:p>
          <a:p>
            <a:pPr indent="-457200" lvl="0" marL="457200" rtl="0" algn="l">
              <a:lnSpc>
                <a:spcPct val="100000"/>
              </a:lnSpc>
              <a:spcBef>
                <a:spcPts val="0"/>
              </a:spcBef>
              <a:spcAft>
                <a:spcPts val="0"/>
              </a:spcAft>
              <a:buClr>
                <a:schemeClr val="lt1"/>
              </a:buClr>
              <a:buSzPts val="3200"/>
              <a:buFont typeface="Arial"/>
              <a:buChar char="•"/>
            </a:pPr>
            <a:r>
              <a:rPr lang="en-US" sz="3200">
                <a:solidFill>
                  <a:schemeClr val="lt1"/>
                </a:solidFill>
              </a:rPr>
              <a:t>Enjoy the rest of your day SOARing with us!</a:t>
            </a:r>
            <a:endParaRPr sz="3200">
              <a:solidFill>
                <a:schemeClr val="lt1"/>
              </a:solidFill>
            </a:endParaRPr>
          </a:p>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2"/>
          <p:cNvSpPr txBox="1"/>
          <p:nvPr>
            <p:ph type="ctrTitle"/>
          </p:nvPr>
        </p:nvSpPr>
        <p:spPr>
          <a:xfrm>
            <a:off x="1160015" y="769680"/>
            <a:ext cx="10301100" cy="646500"/>
          </a:xfrm>
          <a:prstGeom prst="rect">
            <a:avLst/>
          </a:prstGeom>
          <a:noFill/>
          <a:ln>
            <a:noFill/>
          </a:ln>
        </p:spPr>
        <p:txBody>
          <a:bodyPr anchorCtr="0" anchor="b" bIns="45700" lIns="91425" spcFirstLastPara="1" rIns="91425" wrap="square" tIns="45700">
            <a:spAutoFit/>
          </a:bodyPr>
          <a:lstStyle/>
          <a:p>
            <a:pPr indent="0" lvl="0" marL="0" rtl="0" algn="ctr">
              <a:lnSpc>
                <a:spcPct val="90000"/>
              </a:lnSpc>
              <a:spcBef>
                <a:spcPts val="0"/>
              </a:spcBef>
              <a:spcAft>
                <a:spcPts val="0"/>
              </a:spcAft>
              <a:buClr>
                <a:schemeClr val="lt1"/>
              </a:buClr>
              <a:buSzPts val="4000"/>
              <a:buFont typeface="Arial"/>
              <a:buNone/>
            </a:pPr>
            <a:r>
              <a:rPr lang="en-US" sz="4000">
                <a:solidFill>
                  <a:schemeClr val="lt1"/>
                </a:solidFill>
                <a:latin typeface="Arial"/>
                <a:ea typeface="Arial"/>
                <a:cs typeface="Arial"/>
                <a:sym typeface="Arial"/>
              </a:rPr>
              <a:t>EDUCATION ABROAD</a:t>
            </a:r>
            <a:endParaRPr/>
          </a:p>
        </p:txBody>
      </p:sp>
      <p:sp>
        <p:nvSpPr>
          <p:cNvPr id="169" name="Google Shape;169;p2"/>
          <p:cNvSpPr txBox="1"/>
          <p:nvPr>
            <p:ph idx="1" type="subTitle"/>
          </p:nvPr>
        </p:nvSpPr>
        <p:spPr>
          <a:xfrm>
            <a:off x="1524000" y="1744653"/>
            <a:ext cx="9144000" cy="16557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chemeClr val="lt1"/>
              </a:buClr>
              <a:buSzPct val="100000"/>
              <a:buNone/>
            </a:pPr>
            <a:r>
              <a:rPr lang="en-US" u="sng">
                <a:solidFill>
                  <a:schemeClr val="lt1"/>
                </a:solidFill>
                <a:latin typeface="Arial"/>
                <a:ea typeface="Arial"/>
                <a:cs typeface="Arial"/>
                <a:sym typeface="Arial"/>
              </a:rPr>
              <a:t>Staff</a:t>
            </a:r>
            <a:endParaRPr/>
          </a:p>
          <a:p>
            <a:pPr indent="0" lvl="0" marL="0" rtl="0" algn="ctr">
              <a:lnSpc>
                <a:spcPct val="90000"/>
              </a:lnSpc>
              <a:spcBef>
                <a:spcPts val="1000"/>
              </a:spcBef>
              <a:spcAft>
                <a:spcPts val="0"/>
              </a:spcAft>
              <a:buClr>
                <a:schemeClr val="lt1"/>
              </a:buClr>
              <a:buSzPct val="100000"/>
              <a:buNone/>
            </a:pPr>
            <a:r>
              <a:rPr lang="en-US">
                <a:solidFill>
                  <a:schemeClr val="lt1"/>
                </a:solidFill>
                <a:latin typeface="Arial"/>
                <a:ea typeface="Arial"/>
                <a:cs typeface="Arial"/>
                <a:sym typeface="Arial"/>
              </a:rPr>
              <a:t>Madison McShane - Director</a:t>
            </a:r>
            <a:endParaRPr/>
          </a:p>
          <a:p>
            <a:pPr indent="0" lvl="0" marL="0" rtl="0" algn="ctr">
              <a:lnSpc>
                <a:spcPct val="90000"/>
              </a:lnSpc>
              <a:spcBef>
                <a:spcPts val="1000"/>
              </a:spcBef>
              <a:spcAft>
                <a:spcPts val="0"/>
              </a:spcAft>
              <a:buClr>
                <a:schemeClr val="lt1"/>
              </a:buClr>
              <a:buSzPct val="100000"/>
              <a:buNone/>
            </a:pPr>
            <a:r>
              <a:rPr lang="en-US">
                <a:solidFill>
                  <a:schemeClr val="lt1"/>
                </a:solidFill>
                <a:latin typeface="Arial"/>
                <a:ea typeface="Arial"/>
                <a:cs typeface="Arial"/>
                <a:sym typeface="Arial"/>
              </a:rPr>
              <a:t>Brendan Richardson – Assistant Director</a:t>
            </a:r>
            <a:endParaRPr/>
          </a:p>
          <a:p>
            <a:pPr indent="0" lvl="0" marL="0" rtl="0" algn="ctr">
              <a:lnSpc>
                <a:spcPct val="90000"/>
              </a:lnSpc>
              <a:spcBef>
                <a:spcPts val="1000"/>
              </a:spcBef>
              <a:spcAft>
                <a:spcPts val="0"/>
              </a:spcAft>
              <a:buClr>
                <a:schemeClr val="lt1"/>
              </a:buClr>
              <a:buSzPct val="100000"/>
              <a:buNone/>
            </a:pPr>
            <a:r>
              <a:rPr lang="en-US">
                <a:solidFill>
                  <a:schemeClr val="lt1"/>
                </a:solidFill>
                <a:latin typeface="Arial"/>
                <a:ea typeface="Arial"/>
                <a:cs typeface="Arial"/>
                <a:sym typeface="Arial"/>
              </a:rPr>
              <a:t>Lindsay Hughes – Study Abroad Coordinator</a:t>
            </a:r>
            <a:endParaRPr/>
          </a:p>
          <a:p>
            <a:pPr indent="0" lvl="0" marL="0" rtl="0" algn="ctr">
              <a:lnSpc>
                <a:spcPct val="90000"/>
              </a:lnSpc>
              <a:spcBef>
                <a:spcPts val="1000"/>
              </a:spcBef>
              <a:spcAft>
                <a:spcPts val="0"/>
              </a:spcAft>
              <a:buClr>
                <a:schemeClr val="dk1"/>
              </a:buClr>
              <a:buSzPct val="100000"/>
              <a:buNone/>
            </a:pPr>
            <a:r>
              <a:t/>
            </a:r>
            <a:endParaRPr/>
          </a:p>
        </p:txBody>
      </p:sp>
      <p:sp>
        <p:nvSpPr>
          <p:cNvPr id="170" name="Google Shape;170;p2"/>
          <p:cNvSpPr/>
          <p:nvPr/>
        </p:nvSpPr>
        <p:spPr>
          <a:xfrm>
            <a:off x="1223315" y="3656473"/>
            <a:ext cx="9926400" cy="1569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sng" cap="none" strike="noStrike">
                <a:solidFill>
                  <a:schemeClr val="lt1"/>
                </a:solidFill>
                <a:latin typeface="Arial"/>
                <a:ea typeface="Arial"/>
                <a:cs typeface="Arial"/>
                <a:sym typeface="Arial"/>
              </a:rPr>
              <a:t>Our Mission</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Education Abroad supports FAU’s global initiatives by creating accessible international programming and opportunities for students, faculty, and staff. Through advocacy, advising, research, education, and training, we promote a globally-minded and culturally aware community.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pic>
        <p:nvPicPr>
          <p:cNvPr id="176" name="Google Shape;176;p3"/>
          <p:cNvPicPr preferRelativeResize="0"/>
          <p:nvPr/>
        </p:nvPicPr>
        <p:blipFill rotWithShape="1">
          <a:blip r:embed="rId4">
            <a:alphaModFix/>
          </a:blip>
          <a:srcRect b="0" l="0" r="0" t="0"/>
          <a:stretch/>
        </p:blipFill>
        <p:spPr>
          <a:xfrm>
            <a:off x="2152650" y="2168456"/>
            <a:ext cx="7886700" cy="3343275"/>
          </a:xfrm>
          <a:prstGeom prst="rect">
            <a:avLst/>
          </a:prstGeom>
          <a:noFill/>
          <a:ln>
            <a:noFill/>
          </a:ln>
        </p:spPr>
      </p:pic>
      <p:sp>
        <p:nvSpPr>
          <p:cNvPr id="177" name="Google Shape;177;p3"/>
          <p:cNvSpPr txBox="1"/>
          <p:nvPr/>
        </p:nvSpPr>
        <p:spPr>
          <a:xfrm>
            <a:off x="2844183" y="665589"/>
            <a:ext cx="6503700" cy="1325700"/>
          </a:xfrm>
          <a:prstGeom prst="rect">
            <a:avLst/>
          </a:prstGeom>
          <a:noFill/>
          <a:ln>
            <a:noFill/>
          </a:ln>
        </p:spPr>
        <p:txBody>
          <a:bodyPr anchorCtr="0" anchor="b"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lt1"/>
              </a:buClr>
              <a:buSzPct val="100000"/>
              <a:buFont typeface="Arial"/>
              <a:buNone/>
            </a:pPr>
            <a:r>
              <a:rPr b="0" i="0" lang="en-US" sz="6000" u="none" cap="none" strike="noStrike">
                <a:solidFill>
                  <a:schemeClr val="lt1"/>
                </a:solidFill>
                <a:latin typeface="Arial"/>
                <a:ea typeface="Arial"/>
                <a:cs typeface="Arial"/>
                <a:sym typeface="Arial"/>
              </a:rPr>
              <a:t>EDUCATION ABROAD</a:t>
            </a:r>
            <a:endParaRPr b="0" i="0" sz="60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pic>
        <p:nvPicPr>
          <p:cNvPr id="182" name="Google Shape;182;p4"/>
          <p:cNvPicPr preferRelativeResize="0"/>
          <p:nvPr/>
        </p:nvPicPr>
        <p:blipFill rotWithShape="1">
          <a:blip r:embed="rId4">
            <a:alphaModFix/>
          </a:blip>
          <a:srcRect b="0" l="229" r="0" t="6288"/>
          <a:stretch/>
        </p:blipFill>
        <p:spPr>
          <a:xfrm>
            <a:off x="8408464" y="1017246"/>
            <a:ext cx="2740176" cy="1970787"/>
          </a:xfrm>
          <a:prstGeom prst="rect">
            <a:avLst/>
          </a:prstGeom>
          <a:noFill/>
          <a:ln>
            <a:noFill/>
          </a:ln>
        </p:spPr>
      </p:pic>
      <p:pic>
        <p:nvPicPr>
          <p:cNvPr id="183" name="Google Shape;183;p4"/>
          <p:cNvPicPr preferRelativeResize="0"/>
          <p:nvPr/>
        </p:nvPicPr>
        <p:blipFill rotWithShape="1">
          <a:blip r:embed="rId5">
            <a:alphaModFix/>
          </a:blip>
          <a:srcRect b="901" l="13627" r="10872" t="0"/>
          <a:stretch/>
        </p:blipFill>
        <p:spPr>
          <a:xfrm>
            <a:off x="8408463" y="3485139"/>
            <a:ext cx="2740176" cy="1868324"/>
          </a:xfrm>
          <a:prstGeom prst="rect">
            <a:avLst/>
          </a:prstGeom>
          <a:noFill/>
          <a:ln>
            <a:noFill/>
          </a:ln>
        </p:spPr>
      </p:pic>
      <p:sp>
        <p:nvSpPr>
          <p:cNvPr id="184" name="Google Shape;184;p4"/>
          <p:cNvSpPr txBox="1"/>
          <p:nvPr/>
        </p:nvSpPr>
        <p:spPr>
          <a:xfrm>
            <a:off x="633050" y="722014"/>
            <a:ext cx="6503700" cy="13257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6000"/>
              <a:buFont typeface="Arial"/>
              <a:buNone/>
            </a:pPr>
            <a:r>
              <a:rPr b="0" i="0" lang="en-US" sz="6000" u="none" cap="none" strike="noStrike">
                <a:solidFill>
                  <a:schemeClr val="dk1"/>
                </a:solidFill>
                <a:latin typeface="Arial"/>
                <a:ea typeface="Arial"/>
                <a:cs typeface="Arial"/>
                <a:sym typeface="Arial"/>
              </a:rPr>
              <a:t>ELIGIBILITY</a:t>
            </a:r>
            <a:endParaRPr b="0" i="0" sz="6000" u="none" cap="none" strike="noStrike">
              <a:solidFill>
                <a:schemeClr val="dk1"/>
              </a:solidFill>
              <a:latin typeface="Arial"/>
              <a:ea typeface="Arial"/>
              <a:cs typeface="Arial"/>
              <a:sym typeface="Arial"/>
            </a:endParaRPr>
          </a:p>
        </p:txBody>
      </p:sp>
      <p:sp>
        <p:nvSpPr>
          <p:cNvPr id="185" name="Google Shape;185;p4"/>
          <p:cNvSpPr txBox="1"/>
          <p:nvPr/>
        </p:nvSpPr>
        <p:spPr>
          <a:xfrm>
            <a:off x="633050" y="2047725"/>
            <a:ext cx="7683900" cy="43512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50000"/>
              </a:lnSpc>
              <a:spcBef>
                <a:spcPts val="0"/>
              </a:spcBef>
              <a:spcAft>
                <a:spcPts val="0"/>
              </a:spcAft>
              <a:buClr>
                <a:schemeClr val="dk1"/>
              </a:buClr>
              <a:buSzPts val="2800"/>
              <a:buFont typeface="Arial"/>
              <a:buChar char="•"/>
            </a:pPr>
            <a:r>
              <a:rPr b="0" i="0" lang="en-US" sz="2000" u="none" cap="none" strike="noStrike">
                <a:solidFill>
                  <a:schemeClr val="dk1"/>
                </a:solidFill>
                <a:latin typeface="Arial"/>
                <a:ea typeface="Arial"/>
                <a:cs typeface="Arial"/>
                <a:sym typeface="Arial"/>
              </a:rPr>
              <a:t>Good standing with an overall 2.5 GPA or higher </a:t>
            </a:r>
            <a:endParaRPr b="0" i="0" sz="2000" u="none" cap="none" strike="noStrike">
              <a:solidFill>
                <a:schemeClr val="dk1"/>
              </a:solidFill>
              <a:latin typeface="Arial"/>
              <a:ea typeface="Arial"/>
              <a:cs typeface="Arial"/>
              <a:sym typeface="Arial"/>
            </a:endParaRPr>
          </a:p>
          <a:p>
            <a:pPr indent="-342900" lvl="0" marL="342900" marR="0" rtl="0" algn="l">
              <a:lnSpc>
                <a:spcPct val="150000"/>
              </a:lnSpc>
              <a:spcBef>
                <a:spcPts val="1000"/>
              </a:spcBef>
              <a:spcAft>
                <a:spcPts val="0"/>
              </a:spcAft>
              <a:buClr>
                <a:schemeClr val="dk1"/>
              </a:buClr>
              <a:buSzPts val="2800"/>
              <a:buFont typeface="Arial"/>
              <a:buChar char="•"/>
            </a:pPr>
            <a:r>
              <a:rPr b="0" i="0" lang="en-US" sz="2000" u="none" cap="none" strike="noStrike">
                <a:solidFill>
                  <a:schemeClr val="dk1"/>
                </a:solidFill>
                <a:latin typeface="Arial"/>
                <a:ea typeface="Arial"/>
                <a:cs typeface="Arial"/>
                <a:sym typeface="Arial"/>
              </a:rPr>
              <a:t>Freshman, Sophomore, Junior, Senior, &amp; Graduate students</a:t>
            </a:r>
            <a:endParaRPr b="0" i="0" sz="2000" u="none" cap="none" strike="noStrike">
              <a:solidFill>
                <a:schemeClr val="dk1"/>
              </a:solidFill>
              <a:latin typeface="Arial"/>
              <a:ea typeface="Arial"/>
              <a:cs typeface="Arial"/>
              <a:sym typeface="Arial"/>
            </a:endParaRPr>
          </a:p>
          <a:p>
            <a:pPr indent="-342900" lvl="0" marL="342900" marR="0" rtl="0" algn="l">
              <a:lnSpc>
                <a:spcPct val="150000"/>
              </a:lnSpc>
              <a:spcBef>
                <a:spcPts val="1000"/>
              </a:spcBef>
              <a:spcAft>
                <a:spcPts val="0"/>
              </a:spcAft>
              <a:buClr>
                <a:schemeClr val="dk1"/>
              </a:buClr>
              <a:buSzPts val="2800"/>
              <a:buFont typeface="Arial"/>
              <a:buChar char="•"/>
            </a:pPr>
            <a:r>
              <a:rPr b="0" i="0" lang="en-US" sz="2000" u="none" cap="none" strike="noStrike">
                <a:solidFill>
                  <a:schemeClr val="dk1"/>
                </a:solidFill>
                <a:latin typeface="Arial"/>
                <a:ea typeface="Arial"/>
                <a:cs typeface="Arial"/>
                <a:sym typeface="Arial"/>
              </a:rPr>
              <a:t>Open to students of any major, minor, certificate or undecided</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pic>
        <p:nvPicPr>
          <p:cNvPr id="191" name="Google Shape;191;p5"/>
          <p:cNvPicPr preferRelativeResize="0"/>
          <p:nvPr/>
        </p:nvPicPr>
        <p:blipFill rotWithShape="1">
          <a:blip r:embed="rId4">
            <a:alphaModFix/>
          </a:blip>
          <a:srcRect b="7712" l="0" r="0" t="0"/>
          <a:stretch/>
        </p:blipFill>
        <p:spPr>
          <a:xfrm>
            <a:off x="8612730" y="1259356"/>
            <a:ext cx="2699256" cy="1868333"/>
          </a:xfrm>
          <a:prstGeom prst="rect">
            <a:avLst/>
          </a:prstGeom>
          <a:noFill/>
          <a:ln>
            <a:noFill/>
          </a:ln>
          <a:effectLst>
            <a:outerShdw blurRad="292100" rotWithShape="0" algn="tl" dir="2700000" dist="139700">
              <a:srgbClr val="333333">
                <a:alpha val="64313"/>
              </a:srgbClr>
            </a:outerShdw>
          </a:effectLst>
        </p:spPr>
      </p:pic>
      <p:pic>
        <p:nvPicPr>
          <p:cNvPr id="192" name="Google Shape;192;p5"/>
          <p:cNvPicPr preferRelativeResize="0"/>
          <p:nvPr/>
        </p:nvPicPr>
        <p:blipFill rotWithShape="1">
          <a:blip r:embed="rId5">
            <a:alphaModFix/>
          </a:blip>
          <a:srcRect b="26716" l="0" r="0" t="0"/>
          <a:stretch/>
        </p:blipFill>
        <p:spPr>
          <a:xfrm>
            <a:off x="8612730" y="3521784"/>
            <a:ext cx="2699256" cy="1970327"/>
          </a:xfrm>
          <a:prstGeom prst="rect">
            <a:avLst/>
          </a:prstGeom>
          <a:noFill/>
          <a:ln>
            <a:noFill/>
          </a:ln>
          <a:effectLst>
            <a:outerShdw blurRad="292100" rotWithShape="0" algn="tl" dir="2700000" dist="139700">
              <a:srgbClr val="333333">
                <a:alpha val="64313"/>
              </a:srgbClr>
            </a:outerShdw>
          </a:effectLst>
        </p:spPr>
      </p:pic>
      <p:sp>
        <p:nvSpPr>
          <p:cNvPr id="193" name="Google Shape;193;p5"/>
          <p:cNvSpPr txBox="1"/>
          <p:nvPr>
            <p:ph type="ctrTitle"/>
          </p:nvPr>
        </p:nvSpPr>
        <p:spPr>
          <a:xfrm>
            <a:off x="793329" y="1401619"/>
            <a:ext cx="6903720" cy="1021541"/>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US">
                <a:latin typeface="Arial"/>
                <a:ea typeface="Arial"/>
                <a:cs typeface="Arial"/>
                <a:sym typeface="Arial"/>
              </a:rPr>
              <a:t>PROGRAM OPTIONS</a:t>
            </a:r>
            <a:endParaRPr/>
          </a:p>
        </p:txBody>
      </p:sp>
      <p:sp>
        <p:nvSpPr>
          <p:cNvPr id="194" name="Google Shape;194;p5"/>
          <p:cNvSpPr/>
          <p:nvPr/>
        </p:nvSpPr>
        <p:spPr>
          <a:xfrm>
            <a:off x="1197189" y="2713866"/>
            <a:ext cx="6096000" cy="195540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Faculty-Led Programs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Exchange Programs</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Direct Enroll Partner Programs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p6"/>
          <p:cNvSpPr txBox="1"/>
          <p:nvPr/>
        </p:nvSpPr>
        <p:spPr>
          <a:xfrm>
            <a:off x="838200" y="458710"/>
            <a:ext cx="10515600" cy="13257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6000"/>
              <a:buFont typeface="Arial"/>
              <a:buNone/>
            </a:pPr>
            <a:r>
              <a:rPr b="0" i="0" lang="en-US" sz="6000" u="none" cap="none" strike="noStrike">
                <a:solidFill>
                  <a:schemeClr val="lt1"/>
                </a:solidFill>
                <a:latin typeface="Arial"/>
                <a:ea typeface="Arial"/>
                <a:cs typeface="Arial"/>
                <a:sym typeface="Arial"/>
              </a:rPr>
              <a:t>Services Provided</a:t>
            </a:r>
            <a:endParaRPr b="0" i="0" sz="6000" u="none" cap="none" strike="noStrike">
              <a:solidFill>
                <a:schemeClr val="lt1"/>
              </a:solidFill>
              <a:latin typeface="Arial"/>
              <a:ea typeface="Arial"/>
              <a:cs typeface="Arial"/>
              <a:sym typeface="Arial"/>
            </a:endParaRPr>
          </a:p>
        </p:txBody>
      </p:sp>
      <p:pic>
        <p:nvPicPr>
          <p:cNvPr descr="A statue in front of a building&#10;&#10;Description automatically generated" id="201" name="Google Shape;201;p6"/>
          <p:cNvPicPr preferRelativeResize="0"/>
          <p:nvPr/>
        </p:nvPicPr>
        <p:blipFill rotWithShape="1">
          <a:blip r:embed="rId4">
            <a:alphaModFix/>
          </a:blip>
          <a:srcRect b="0" l="0" r="0" t="0"/>
          <a:stretch/>
        </p:blipFill>
        <p:spPr>
          <a:xfrm>
            <a:off x="9554963" y="971366"/>
            <a:ext cx="1748346" cy="2331128"/>
          </a:xfrm>
          <a:prstGeom prst="rect">
            <a:avLst/>
          </a:prstGeom>
          <a:noFill/>
          <a:ln>
            <a:noFill/>
          </a:ln>
        </p:spPr>
      </p:pic>
      <p:pic>
        <p:nvPicPr>
          <p:cNvPr descr="A picture containing building, outdoor, clock, tower&#10;&#10;Description automatically generated" id="202" name="Google Shape;202;p6"/>
          <p:cNvPicPr preferRelativeResize="0"/>
          <p:nvPr/>
        </p:nvPicPr>
        <p:blipFill rotWithShape="1">
          <a:blip r:embed="rId5">
            <a:alphaModFix/>
          </a:blip>
          <a:srcRect b="0" l="0" r="0" t="0"/>
          <a:stretch/>
        </p:blipFill>
        <p:spPr>
          <a:xfrm>
            <a:off x="9568510" y="3493327"/>
            <a:ext cx="1734799" cy="2325987"/>
          </a:xfrm>
          <a:prstGeom prst="rect">
            <a:avLst/>
          </a:prstGeom>
          <a:noFill/>
          <a:ln>
            <a:noFill/>
          </a:ln>
        </p:spPr>
      </p:pic>
      <p:sp>
        <p:nvSpPr>
          <p:cNvPr id="203" name="Google Shape;203;p6"/>
          <p:cNvSpPr txBox="1"/>
          <p:nvPr/>
        </p:nvSpPr>
        <p:spPr>
          <a:xfrm>
            <a:off x="838200" y="2058173"/>
            <a:ext cx="10515600" cy="30609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9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Group Advising Sessions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1:1 Advising appointments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Working with Advisors for course approvals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International Health Insurance</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Various events and workshops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Pre-Departure Orientation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7" name="Shape 207"/>
        <p:cNvGrpSpPr/>
        <p:nvPr/>
      </p:nvGrpSpPr>
      <p:grpSpPr>
        <a:xfrm>
          <a:off x="0" y="0"/>
          <a:ext cx="0" cy="0"/>
          <a:chOff x="0" y="0"/>
          <a:chExt cx="0" cy="0"/>
        </a:xfrm>
      </p:grpSpPr>
      <p:pic>
        <p:nvPicPr>
          <p:cNvPr descr="A picture containing outdoor, bridge, front, water&#10;&#10;Description automatically generated" id="208" name="Google Shape;208;p7"/>
          <p:cNvPicPr preferRelativeResize="0"/>
          <p:nvPr/>
        </p:nvPicPr>
        <p:blipFill rotWithShape="1">
          <a:blip r:embed="rId4">
            <a:alphaModFix/>
          </a:blip>
          <a:srcRect b="0" l="0" r="0" t="0"/>
          <a:stretch/>
        </p:blipFill>
        <p:spPr>
          <a:xfrm>
            <a:off x="7678485" y="949910"/>
            <a:ext cx="3012185" cy="4709604"/>
          </a:xfrm>
          <a:prstGeom prst="rect">
            <a:avLst/>
          </a:prstGeom>
          <a:noFill/>
          <a:ln>
            <a:noFill/>
          </a:ln>
        </p:spPr>
      </p:pic>
      <p:sp>
        <p:nvSpPr>
          <p:cNvPr id="209" name="Google Shape;209;p7"/>
          <p:cNvSpPr txBox="1"/>
          <p:nvPr/>
        </p:nvSpPr>
        <p:spPr>
          <a:xfrm>
            <a:off x="838200" y="764776"/>
            <a:ext cx="10515600" cy="646500"/>
          </a:xfrm>
          <a:prstGeom prst="rect">
            <a:avLst/>
          </a:prstGeom>
          <a:noFill/>
          <a:ln>
            <a:noFill/>
          </a:ln>
        </p:spPr>
        <p:txBody>
          <a:bodyPr anchorCtr="0" anchor="b" bIns="45700" lIns="91425" spcFirstLastPara="1" rIns="91425" wrap="square" tIns="45700">
            <a:spAutoFit/>
          </a:bodyPr>
          <a:lstStyle/>
          <a:p>
            <a:pPr indent="0" lvl="0" marL="0" marR="0" rtl="0" algn="l">
              <a:lnSpc>
                <a:spcPct val="90000"/>
              </a:lnSpc>
              <a:spcBef>
                <a:spcPts val="0"/>
              </a:spcBef>
              <a:spcAft>
                <a:spcPts val="0"/>
              </a:spcAft>
              <a:buClr>
                <a:schemeClr val="lt1"/>
              </a:buClr>
              <a:buSzPts val="4000"/>
              <a:buFont typeface="Arial"/>
              <a:buNone/>
            </a:pPr>
            <a:r>
              <a:rPr b="0" i="0" lang="en-US" sz="4000" u="none" cap="none" strike="noStrike">
                <a:solidFill>
                  <a:schemeClr val="lt1"/>
                </a:solidFill>
                <a:latin typeface="Arial"/>
                <a:ea typeface="Arial"/>
                <a:cs typeface="Arial"/>
                <a:sym typeface="Arial"/>
              </a:rPr>
              <a:t>FUNDING</a:t>
            </a:r>
            <a:endParaRPr b="0" i="0" sz="1400" u="none" cap="none" strike="noStrike">
              <a:solidFill>
                <a:srgbClr val="000000"/>
              </a:solidFill>
              <a:latin typeface="Arial"/>
              <a:ea typeface="Arial"/>
              <a:cs typeface="Arial"/>
              <a:sym typeface="Arial"/>
            </a:endParaRPr>
          </a:p>
        </p:txBody>
      </p:sp>
      <p:sp>
        <p:nvSpPr>
          <p:cNvPr id="210" name="Google Shape;210;p7"/>
          <p:cNvSpPr txBox="1"/>
          <p:nvPr/>
        </p:nvSpPr>
        <p:spPr>
          <a:xfrm>
            <a:off x="838200" y="1517900"/>
            <a:ext cx="8829600" cy="43026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90000"/>
              </a:lnSpc>
              <a:spcBef>
                <a:spcPts val="0"/>
              </a:spcBef>
              <a:spcAft>
                <a:spcPts val="0"/>
              </a:spcAft>
              <a:buClr>
                <a:schemeClr val="lt1"/>
              </a:buClr>
              <a:buSzPts val="2600"/>
              <a:buFont typeface="Arial"/>
              <a:buChar char="•"/>
            </a:pPr>
            <a:r>
              <a:rPr b="0" i="0" lang="en-US" sz="2600" u="none" cap="none" strike="noStrike">
                <a:solidFill>
                  <a:schemeClr val="lt1"/>
                </a:solidFill>
                <a:latin typeface="Arial"/>
                <a:ea typeface="Arial"/>
                <a:cs typeface="Arial"/>
                <a:sym typeface="Arial"/>
              </a:rPr>
              <a:t>Federal Financial Aid</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600"/>
              <a:buFont typeface="Arial"/>
              <a:buChar char="•"/>
            </a:pPr>
            <a:r>
              <a:rPr b="0" i="0" lang="en-US" sz="2600" u="none" cap="none" strike="noStrike">
                <a:solidFill>
                  <a:schemeClr val="lt1"/>
                </a:solidFill>
                <a:latin typeface="Arial"/>
                <a:ea typeface="Arial"/>
                <a:cs typeface="Arial"/>
                <a:sym typeface="Arial"/>
              </a:rPr>
              <a:t>Scholarships</a:t>
            </a:r>
            <a:endParaRPr b="0" i="0" sz="1400" u="none" cap="none" strike="noStrike">
              <a:solidFill>
                <a:srgbClr val="000000"/>
              </a:solidFill>
              <a:latin typeface="Arial"/>
              <a:ea typeface="Arial"/>
              <a:cs typeface="Arial"/>
              <a:sym typeface="Arial"/>
            </a:endParaRPr>
          </a:p>
          <a:p>
            <a:pPr indent="-457200" lvl="1" marL="914400" marR="0" rtl="0" algn="l">
              <a:lnSpc>
                <a:spcPct val="90000"/>
              </a:lnSpc>
              <a:spcBef>
                <a:spcPts val="500"/>
              </a:spcBef>
              <a:spcAft>
                <a:spcPts val="0"/>
              </a:spcAft>
              <a:buClr>
                <a:schemeClr val="lt1"/>
              </a:buClr>
              <a:buSzPts val="2600"/>
              <a:buFont typeface="Arial"/>
              <a:buChar char="•"/>
            </a:pPr>
            <a:r>
              <a:rPr b="0" i="0" lang="en-US" sz="2600" u="none" cap="none" strike="noStrike">
                <a:solidFill>
                  <a:schemeClr val="lt1"/>
                </a:solidFill>
                <a:latin typeface="Arial"/>
                <a:ea typeface="Arial"/>
                <a:cs typeface="Arial"/>
                <a:sym typeface="Arial"/>
              </a:rPr>
              <a:t>Education Abroad</a:t>
            </a:r>
            <a:endParaRPr b="0" i="0" sz="1400" u="none" cap="none" strike="noStrike">
              <a:solidFill>
                <a:srgbClr val="000000"/>
              </a:solidFill>
              <a:latin typeface="Arial"/>
              <a:ea typeface="Arial"/>
              <a:cs typeface="Arial"/>
              <a:sym typeface="Arial"/>
            </a:endParaRPr>
          </a:p>
          <a:p>
            <a:pPr indent="-457200" lvl="1" marL="914400" marR="0" rtl="0" algn="l">
              <a:lnSpc>
                <a:spcPct val="90000"/>
              </a:lnSpc>
              <a:spcBef>
                <a:spcPts val="500"/>
              </a:spcBef>
              <a:spcAft>
                <a:spcPts val="0"/>
              </a:spcAft>
              <a:buClr>
                <a:schemeClr val="lt1"/>
              </a:buClr>
              <a:buSzPts val="2600"/>
              <a:buFont typeface="Arial"/>
              <a:buChar char="•"/>
            </a:pPr>
            <a:r>
              <a:rPr b="0" i="0" lang="en-US" sz="2600" u="none" cap="none" strike="noStrike">
                <a:solidFill>
                  <a:schemeClr val="lt1"/>
                </a:solidFill>
                <a:latin typeface="Arial"/>
                <a:ea typeface="Arial"/>
                <a:cs typeface="Arial"/>
                <a:sym typeface="Arial"/>
              </a:rPr>
              <a:t>National</a:t>
            </a:r>
            <a:endParaRPr b="0" i="0" sz="1400" u="none" cap="none" strike="noStrike">
              <a:solidFill>
                <a:srgbClr val="000000"/>
              </a:solidFill>
              <a:latin typeface="Arial"/>
              <a:ea typeface="Arial"/>
              <a:cs typeface="Arial"/>
              <a:sym typeface="Arial"/>
            </a:endParaRPr>
          </a:p>
          <a:p>
            <a:pPr indent="-457200" lvl="1" marL="914400" marR="0" rtl="0" algn="l">
              <a:lnSpc>
                <a:spcPct val="90000"/>
              </a:lnSpc>
              <a:spcBef>
                <a:spcPts val="500"/>
              </a:spcBef>
              <a:spcAft>
                <a:spcPts val="0"/>
              </a:spcAft>
              <a:buClr>
                <a:schemeClr val="lt1"/>
              </a:buClr>
              <a:buSzPts val="2600"/>
              <a:buFont typeface="Arial"/>
              <a:buChar char="•"/>
            </a:pPr>
            <a:r>
              <a:rPr b="0" i="0" lang="en-US" sz="2600" u="none" cap="none" strike="noStrike">
                <a:solidFill>
                  <a:schemeClr val="lt1"/>
                </a:solidFill>
                <a:latin typeface="Arial"/>
                <a:ea typeface="Arial"/>
                <a:cs typeface="Arial"/>
                <a:sym typeface="Arial"/>
              </a:rPr>
              <a:t>Departmental</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600"/>
              <a:buFont typeface="Arial"/>
              <a:buChar char="•"/>
            </a:pPr>
            <a:r>
              <a:rPr b="0" i="0" lang="en-US" sz="2600" u="none" cap="none" strike="noStrike">
                <a:solidFill>
                  <a:schemeClr val="lt1"/>
                </a:solidFill>
                <a:latin typeface="Arial"/>
                <a:ea typeface="Arial"/>
                <a:cs typeface="Arial"/>
                <a:sym typeface="Arial"/>
              </a:rPr>
              <a:t>Outside sources</a:t>
            </a:r>
            <a:endParaRPr b="0" i="0" sz="1400" u="none" cap="none" strike="noStrike">
              <a:solidFill>
                <a:srgbClr val="000000"/>
              </a:solidFill>
              <a:latin typeface="Arial"/>
              <a:ea typeface="Arial"/>
              <a:cs typeface="Arial"/>
              <a:sym typeface="Arial"/>
            </a:endParaRPr>
          </a:p>
          <a:p>
            <a:pPr indent="-457200" lvl="1" marL="914400" marR="0" rtl="0" algn="l">
              <a:lnSpc>
                <a:spcPct val="90000"/>
              </a:lnSpc>
              <a:spcBef>
                <a:spcPts val="500"/>
              </a:spcBef>
              <a:spcAft>
                <a:spcPts val="0"/>
              </a:spcAft>
              <a:buClr>
                <a:schemeClr val="lt1"/>
              </a:buClr>
              <a:buSzPts val="2600"/>
              <a:buFont typeface="Arial"/>
              <a:buChar char="•"/>
            </a:pPr>
            <a:r>
              <a:rPr b="0" i="0" lang="en-US" sz="2600" u="none" cap="none" strike="noStrike">
                <a:solidFill>
                  <a:schemeClr val="lt1"/>
                </a:solidFill>
                <a:latin typeface="Arial"/>
                <a:ea typeface="Arial"/>
                <a:cs typeface="Arial"/>
                <a:sym typeface="Arial"/>
              </a:rPr>
              <a:t>GI Bill</a:t>
            </a:r>
            <a:endParaRPr b="0" i="0" sz="1400" u="none" cap="none" strike="noStrike">
              <a:solidFill>
                <a:srgbClr val="000000"/>
              </a:solidFill>
              <a:latin typeface="Arial"/>
              <a:ea typeface="Arial"/>
              <a:cs typeface="Arial"/>
              <a:sym typeface="Arial"/>
            </a:endParaRPr>
          </a:p>
          <a:p>
            <a:pPr indent="-457200" lvl="1" marL="914400" marR="0" rtl="0" algn="l">
              <a:lnSpc>
                <a:spcPct val="90000"/>
              </a:lnSpc>
              <a:spcBef>
                <a:spcPts val="500"/>
              </a:spcBef>
              <a:spcAft>
                <a:spcPts val="0"/>
              </a:spcAft>
              <a:buClr>
                <a:schemeClr val="lt1"/>
              </a:buClr>
              <a:buSzPts val="2600"/>
              <a:buFont typeface="Arial"/>
              <a:buChar char="•"/>
            </a:pPr>
            <a:r>
              <a:rPr b="0" i="0" lang="en-US" sz="2600" u="none" cap="none" strike="noStrike">
                <a:solidFill>
                  <a:schemeClr val="lt1"/>
                </a:solidFill>
                <a:latin typeface="Arial"/>
                <a:ea typeface="Arial"/>
                <a:cs typeface="Arial"/>
                <a:sym typeface="Arial"/>
              </a:rPr>
              <a:t>Bright Futures</a:t>
            </a:r>
            <a:endParaRPr b="0" i="0" sz="1400" u="none" cap="none" strike="noStrike">
              <a:solidFill>
                <a:srgbClr val="000000"/>
              </a:solidFill>
              <a:latin typeface="Arial"/>
              <a:ea typeface="Arial"/>
              <a:cs typeface="Arial"/>
              <a:sym typeface="Arial"/>
            </a:endParaRPr>
          </a:p>
          <a:p>
            <a:pPr indent="-457200" lvl="1" marL="914400" marR="0" rtl="0" algn="l">
              <a:lnSpc>
                <a:spcPct val="90000"/>
              </a:lnSpc>
              <a:spcBef>
                <a:spcPts val="500"/>
              </a:spcBef>
              <a:spcAft>
                <a:spcPts val="0"/>
              </a:spcAft>
              <a:buClr>
                <a:schemeClr val="lt1"/>
              </a:buClr>
              <a:buSzPts val="2600"/>
              <a:buFont typeface="Arial"/>
              <a:buChar char="•"/>
            </a:pPr>
            <a:r>
              <a:rPr b="0" i="0" lang="en-US" sz="2600" u="none" cap="none" strike="noStrike">
                <a:solidFill>
                  <a:schemeClr val="lt1"/>
                </a:solidFill>
                <a:latin typeface="Arial"/>
                <a:ea typeface="Arial"/>
                <a:cs typeface="Arial"/>
                <a:sym typeface="Arial"/>
              </a:rPr>
              <a:t>Florida Prepaid</a:t>
            </a:r>
            <a:endParaRPr b="0" i="0" sz="1400" u="none" cap="none" strike="noStrike">
              <a:solidFill>
                <a:srgbClr val="000000"/>
              </a:solidFill>
              <a:latin typeface="Arial"/>
              <a:ea typeface="Arial"/>
              <a:cs typeface="Arial"/>
              <a:sym typeface="Arial"/>
            </a:endParaRPr>
          </a:p>
          <a:p>
            <a:pPr indent="-336550" lvl="1" marL="914400" marR="0" rtl="0" algn="ctr">
              <a:lnSpc>
                <a:spcPct val="90000"/>
              </a:lnSpc>
              <a:spcBef>
                <a:spcPts val="50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pic>
        <p:nvPicPr>
          <p:cNvPr id="216" name="Google Shape;216;p8"/>
          <p:cNvPicPr preferRelativeResize="0"/>
          <p:nvPr/>
        </p:nvPicPr>
        <p:blipFill rotWithShape="1">
          <a:blip r:embed="rId4">
            <a:alphaModFix/>
          </a:blip>
          <a:srcRect b="0" l="0" r="0" t="0"/>
          <a:stretch/>
        </p:blipFill>
        <p:spPr>
          <a:xfrm>
            <a:off x="8612730" y="1259356"/>
            <a:ext cx="2699256" cy="1970327"/>
          </a:xfrm>
          <a:prstGeom prst="rect">
            <a:avLst/>
          </a:prstGeom>
          <a:noFill/>
          <a:ln>
            <a:noFill/>
          </a:ln>
          <a:effectLst>
            <a:outerShdw blurRad="292100" rotWithShape="0" algn="tl" dir="2700000" dist="139700">
              <a:srgbClr val="333333">
                <a:alpha val="64313"/>
              </a:srgbClr>
            </a:outerShdw>
          </a:effectLst>
        </p:spPr>
      </p:pic>
      <p:pic>
        <p:nvPicPr>
          <p:cNvPr id="217" name="Google Shape;217;p8"/>
          <p:cNvPicPr preferRelativeResize="0"/>
          <p:nvPr/>
        </p:nvPicPr>
        <p:blipFill rotWithShape="1">
          <a:blip r:embed="rId5">
            <a:alphaModFix/>
          </a:blip>
          <a:srcRect b="0" l="0" r="0" t="0"/>
          <a:stretch/>
        </p:blipFill>
        <p:spPr>
          <a:xfrm>
            <a:off x="8612730" y="3628317"/>
            <a:ext cx="2699256" cy="1970327"/>
          </a:xfrm>
          <a:prstGeom prst="rect">
            <a:avLst/>
          </a:prstGeom>
          <a:noFill/>
          <a:ln>
            <a:noFill/>
          </a:ln>
        </p:spPr>
      </p:pic>
      <p:sp>
        <p:nvSpPr>
          <p:cNvPr id="218" name="Google Shape;218;p8"/>
          <p:cNvSpPr txBox="1"/>
          <p:nvPr>
            <p:ph type="ctrTitle"/>
          </p:nvPr>
        </p:nvSpPr>
        <p:spPr>
          <a:xfrm>
            <a:off x="793342" y="1238119"/>
            <a:ext cx="6903600" cy="1021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lang="en-US" sz="4800">
                <a:latin typeface="Arial"/>
                <a:ea typeface="Arial"/>
                <a:cs typeface="Arial"/>
                <a:sym typeface="Arial"/>
              </a:rPr>
              <a:t>FREQUENTLY ASKED QUESTIONS</a:t>
            </a:r>
            <a:endParaRPr/>
          </a:p>
        </p:txBody>
      </p:sp>
      <p:sp>
        <p:nvSpPr>
          <p:cNvPr id="219" name="Google Shape;219;p8"/>
          <p:cNvSpPr/>
          <p:nvPr/>
        </p:nvSpPr>
        <p:spPr>
          <a:xfrm>
            <a:off x="1197139" y="2259616"/>
            <a:ext cx="6096000" cy="32481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Do I need to know the language?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Will credits go toward required summer credits?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Where will I stay?</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When is the best time to go?</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What’s my next step?</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3" name="Shape 223"/>
        <p:cNvGrpSpPr/>
        <p:nvPr/>
      </p:nvGrpSpPr>
      <p:grpSpPr>
        <a:xfrm>
          <a:off x="0" y="0"/>
          <a:ext cx="0" cy="0"/>
          <a:chOff x="0" y="0"/>
          <a:chExt cx="0" cy="0"/>
        </a:xfrm>
      </p:grpSpPr>
      <p:sp>
        <p:nvSpPr>
          <p:cNvPr id="224" name="Google Shape;224;p9"/>
          <p:cNvSpPr txBox="1"/>
          <p:nvPr/>
        </p:nvSpPr>
        <p:spPr>
          <a:xfrm>
            <a:off x="464307" y="401814"/>
            <a:ext cx="8912700" cy="13257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800"/>
              <a:buFont typeface="Arial"/>
              <a:buNone/>
            </a:pPr>
            <a:r>
              <a:rPr b="0" i="0" lang="en-US" sz="4800" u="none" cap="none" strike="noStrike">
                <a:solidFill>
                  <a:schemeClr val="dk1"/>
                </a:solidFill>
                <a:latin typeface="Arial"/>
                <a:ea typeface="Arial"/>
                <a:cs typeface="Arial"/>
                <a:sym typeface="Arial"/>
              </a:rPr>
              <a:t>EDUCATION ABROAD</a:t>
            </a:r>
            <a:endParaRPr b="0" i="0" sz="4800" u="none" cap="none" strike="noStrike">
              <a:solidFill>
                <a:schemeClr val="dk1"/>
              </a:solidFill>
              <a:latin typeface="Arial"/>
              <a:ea typeface="Arial"/>
              <a:cs typeface="Arial"/>
              <a:sym typeface="Arial"/>
            </a:endParaRPr>
          </a:p>
        </p:txBody>
      </p:sp>
      <p:sp>
        <p:nvSpPr>
          <p:cNvPr id="225" name="Google Shape;225;p9"/>
          <p:cNvSpPr txBox="1"/>
          <p:nvPr/>
        </p:nvSpPr>
        <p:spPr>
          <a:xfrm>
            <a:off x="740546" y="1822313"/>
            <a:ext cx="10995600" cy="40245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Location: General Classroom South 212Q</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Hours: 8:00am – 5:00pm Monday – Friday</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Email: </a:t>
            </a:r>
            <a:r>
              <a:rPr b="0" i="0" lang="en-US" sz="2400" u="sng" cap="none" strike="noStrike">
                <a:solidFill>
                  <a:schemeClr val="dk1"/>
                </a:solidFill>
                <a:latin typeface="Arial"/>
                <a:ea typeface="Arial"/>
                <a:cs typeface="Arial"/>
                <a:sym typeface="Arial"/>
                <a:hlinkClick r:id="rId4">
                  <a:extLst>
                    <a:ext uri="{A12FA001-AC4F-418D-AE19-62706E023703}">
                      <ahyp:hlinkClr val="tx"/>
                    </a:ext>
                  </a:extLst>
                </a:hlinkClick>
              </a:rPr>
              <a:t>goabroad@fau.edu</a:t>
            </a:r>
            <a:r>
              <a:rPr b="0" i="0" lang="en-US" sz="2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Phone: 561-297-1208</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Website: fau.edu/goabroad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	FAU Education Abroad</a:t>
            </a:r>
            <a:endParaRPr b="0" i="0" sz="1400" u="none" cap="none" strike="noStrike">
              <a:solidFill>
                <a:srgbClr val="000000"/>
              </a:solidFill>
              <a:latin typeface="Arial"/>
              <a:ea typeface="Arial"/>
              <a:cs typeface="Arial"/>
              <a:sym typeface="Arial"/>
            </a:endParaRPr>
          </a:p>
        </p:txBody>
      </p:sp>
      <p:pic>
        <p:nvPicPr>
          <p:cNvPr id="226" name="Google Shape;226;p9"/>
          <p:cNvPicPr preferRelativeResize="0"/>
          <p:nvPr/>
        </p:nvPicPr>
        <p:blipFill rotWithShape="1">
          <a:blip r:embed="rId5">
            <a:alphaModFix/>
          </a:blip>
          <a:srcRect b="0" l="0" r="0" t="0"/>
          <a:stretch/>
        </p:blipFill>
        <p:spPr>
          <a:xfrm>
            <a:off x="7709023" y="4052250"/>
            <a:ext cx="741292" cy="609507"/>
          </a:xfrm>
          <a:prstGeom prst="rect">
            <a:avLst/>
          </a:prstGeom>
          <a:noFill/>
          <a:ln>
            <a:noFill/>
          </a:ln>
        </p:spPr>
      </p:pic>
      <p:pic>
        <p:nvPicPr>
          <p:cNvPr id="227" name="Google Shape;227;p9"/>
          <p:cNvPicPr preferRelativeResize="0"/>
          <p:nvPr/>
        </p:nvPicPr>
        <p:blipFill rotWithShape="1">
          <a:blip r:embed="rId6">
            <a:alphaModFix/>
          </a:blip>
          <a:srcRect b="0" l="0" r="0" t="0"/>
          <a:stretch/>
        </p:blipFill>
        <p:spPr>
          <a:xfrm>
            <a:off x="8653926" y="4052251"/>
            <a:ext cx="609521" cy="609500"/>
          </a:xfrm>
          <a:prstGeom prst="rect">
            <a:avLst/>
          </a:prstGeom>
          <a:noFill/>
          <a:ln>
            <a:noFill/>
          </a:ln>
        </p:spPr>
      </p:pic>
      <p:sp>
        <p:nvSpPr>
          <p:cNvPr id="228" name="Google Shape;228;p9"/>
          <p:cNvSpPr/>
          <p:nvPr/>
        </p:nvSpPr>
        <p:spPr>
          <a:xfrm>
            <a:off x="7574000" y="4755169"/>
            <a:ext cx="3467100" cy="783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@FAU Education Abroad</a:t>
            </a:r>
            <a:endParaRPr b="0" i="0" sz="24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2018-11-27T20:30:16Z</dcterms:created>
  <dc:creator>Patricia Torras</dc:creator>
</cp:coreProperties>
</file>