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2asOhp0Olz29Ppjv5AnqEHvz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://www.fau.edu/dean/victimservice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hyperlink" Target="http://www.fau.edu/dea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jpg"/><Relationship Id="rId5" Type="http://schemas.openxmlformats.org/officeDocument/2006/relationships/hyperlink" Target="http://www.fau.edu/studentconduct/" TargetMode="External"/><Relationship Id="rId6" Type="http://schemas.openxmlformats.org/officeDocument/2006/relationships/hyperlink" Target="http://www.fau.edu/studentconduc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-311421" y="0"/>
            <a:ext cx="7744691" cy="257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60"/>
              <a:buFont typeface="Arial"/>
              <a:buNone/>
            </a:pPr>
            <a:r>
              <a:rPr b="1" i="0" lang="en-US" sz="5160" u="none" cap="none" strike="noStrike">
                <a:solidFill>
                  <a:srgbClr val="003968"/>
                </a:solidFill>
              </a:rPr>
              <a:t>Responsible Freedom</a:t>
            </a:r>
            <a:endParaRPr i="0" sz="140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1" i="0" sz="192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1" i="0" sz="92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b="1" i="0" lang="en-US" sz="2020" u="none" cap="none" strike="noStrike">
                <a:solidFill>
                  <a:srgbClr val="003968"/>
                </a:solidFill>
              </a:rPr>
              <a:t>Audrey L. Pusey, Interim Dean of Students</a:t>
            </a:r>
            <a:endParaRPr i="0" sz="150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b="1" i="0" lang="en-US" sz="2020" u="none" cap="none" strike="noStrike">
                <a:solidFill>
                  <a:srgbClr val="003968"/>
                </a:solidFill>
              </a:rPr>
              <a:t>Ryan Iocco, Assistant Director for Student Conduct</a:t>
            </a:r>
            <a:endParaRPr i="0" sz="150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1" i="0" sz="1920" u="none" cap="none" strike="noStrike">
              <a:solidFill>
                <a:srgbClr val="2F58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/>
        </p:nvSpPr>
        <p:spPr>
          <a:xfrm>
            <a:off x="644770" y="519944"/>
            <a:ext cx="723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Calibri"/>
              <a:buNone/>
            </a:pPr>
            <a:r>
              <a:rPr b="1" i="0" lang="en-US" sz="3888" u="none" cap="none" strike="noStrike">
                <a:solidFill>
                  <a:schemeClr val="dk1"/>
                </a:solidFill>
              </a:rPr>
              <a:t>Victim Services Office</a:t>
            </a:r>
            <a:endParaRPr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511277" y="1427452"/>
            <a:ext cx="7150200" cy="4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000" u="none" cap="none" strike="noStrike">
                <a:solidFill>
                  <a:srgbClr val="000000"/>
                </a:solidFill>
              </a:rPr>
              <a:t>Supports student victims/survivors: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Acting as a liaison between the victim/survivor and FAU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Assisting with navigating campus processes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Referrals to resources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Class and housing accommodations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Safety planning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Guidance with criminal processes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228598" lvl="1" marL="891539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CC"/>
              </a:buClr>
              <a:buSzPts val="1800"/>
              <a:buFont typeface="Noto Sans Symbols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000" u="none" cap="none" strike="noStrike">
                <a:solidFill>
                  <a:srgbClr val="32324C"/>
                </a:solidFill>
              </a:rPr>
              <a:t>  Located in the Wimberly Library, Room 156</a:t>
            </a:r>
            <a:endParaRPr i="0" sz="1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000" u="none" cap="none" strike="noStrike">
                <a:solidFill>
                  <a:srgbClr val="32324C"/>
                </a:solidFill>
              </a:rPr>
              <a:t>                </a:t>
            </a:r>
            <a:r>
              <a:rPr i="0" lang="en-US" sz="2000" u="sng" cap="none" strike="noStrike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http://www.fau.edu/dean/victimservices/</a:t>
            </a:r>
            <a:endParaRPr i="0" sz="2000" u="none" cap="none" strike="noStrike">
              <a:solidFill>
                <a:srgbClr val="32324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000" u="none" cap="none" strike="noStrike">
                <a:solidFill>
                  <a:srgbClr val="32324C"/>
                </a:solidFill>
              </a:rPr>
              <a:t>		            561-297-4841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1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CC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66"/>
              </a:buClr>
              <a:buSzPts val="252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/>
        </p:nvSpPr>
        <p:spPr>
          <a:xfrm>
            <a:off x="-214289" y="517163"/>
            <a:ext cx="10064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</a:rPr>
              <a:t>Respondent Services</a:t>
            </a:r>
            <a:endParaRPr i="0" sz="4400" u="none" cap="none" strike="noStrike">
              <a:solidFill>
                <a:srgbClr val="FFFFFF"/>
              </a:solidFill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459050" y="1363925"/>
            <a:ext cx="8579700" cy="3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FFFFFF"/>
                </a:solidFill>
              </a:rPr>
              <a:t>Provides guidance, resources, information, and referrals for  students  who have been accused of sexual misconduct related violations of the Student Code of Conduct or the Anti-Discrimination and Anti-Harassment regulation. 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FFFFFF"/>
                </a:solidFill>
              </a:rPr>
              <a:t>Assist students with understanding their rights.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t/>
            </a:r>
            <a:endParaRPr i="0" sz="2400" u="none" cap="none" strike="noStrike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FFFFFF"/>
                </a:solidFill>
              </a:rPr>
              <a:t>Aides students in navigating investigation and adjudication processes.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Calibri"/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Arial"/>
              <a:buNone/>
            </a:pPr>
            <a:r>
              <a:rPr i="0" lang="en-US" sz="2400" u="none" cap="none" strike="noStrike">
                <a:solidFill>
                  <a:srgbClr val="FFFFFF"/>
                </a:solidFill>
              </a:rPr>
              <a:t>Located in the Dean of Students Office, SS8-226</a:t>
            </a:r>
            <a:endParaRPr i="0" sz="2400" u="none" cap="none" strike="noStrike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Arial"/>
              <a:buNone/>
            </a:pPr>
            <a:r>
              <a:rPr i="0" lang="en-US" sz="2400" u="none" cap="none" strike="noStrike">
                <a:solidFill>
                  <a:srgbClr val="FFFFFF"/>
                </a:solidFill>
              </a:rPr>
              <a:t>561-297-3542 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/>
        </p:nvSpPr>
        <p:spPr>
          <a:xfrm>
            <a:off x="1531282" y="847884"/>
            <a:ext cx="5737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Palatino Linotype"/>
              <a:buNone/>
            </a:pPr>
            <a:r>
              <a:rPr b="1" i="0" lang="en-US" sz="3800" u="none" cap="none" strike="noStrike">
                <a:solidFill>
                  <a:srgbClr val="003968"/>
                </a:solidFill>
              </a:rPr>
              <a:t>“Know the Code”</a:t>
            </a:r>
            <a:endParaRPr i="0" sz="3800" u="none" cap="none" strike="noStrike">
              <a:solidFill>
                <a:srgbClr val="003968"/>
              </a:solidFill>
            </a:endParaRPr>
          </a:p>
        </p:txBody>
      </p:sp>
      <p:pic>
        <p:nvPicPr>
          <p:cNvPr descr="Image of four FAU faculty members holding owl trophies and a certificate." id="157" name="Google Shape;157;p13" title="FAU Facult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17" y="1833172"/>
            <a:ext cx="3157747" cy="2452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/>
          <p:nvPr/>
        </p:nvSpPr>
        <p:spPr>
          <a:xfrm>
            <a:off x="3916875" y="2404700"/>
            <a:ext cx="6897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2016"/>
              <a:buChar char="•"/>
            </a:pPr>
            <a:r>
              <a:rPr i="0" lang="en-US" sz="2880" u="none" cap="none" strike="noStrike">
                <a:solidFill>
                  <a:srgbClr val="003968"/>
                </a:solidFill>
              </a:rPr>
              <a:t>Academic Dishonesty.</a:t>
            </a:r>
            <a:endParaRPr i="0" sz="1400" u="none" cap="none" strike="noStrike">
              <a:solidFill>
                <a:srgbClr val="003968"/>
              </a:solidFill>
            </a:endParaRPr>
          </a:p>
          <a:p>
            <a:pPr indent="-329184" lvl="0" marL="585216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968"/>
              </a:buClr>
              <a:buSzPts val="2016"/>
              <a:buFont typeface="Arial"/>
              <a:buNone/>
            </a:pPr>
            <a:r>
              <a:t/>
            </a:r>
            <a:endParaRPr i="0" sz="2880" u="none" cap="none" strike="noStrike">
              <a:solidFill>
                <a:srgbClr val="003968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968"/>
              </a:buClr>
              <a:buSzPts val="2016"/>
              <a:buChar char="•"/>
            </a:pPr>
            <a:r>
              <a:rPr i="0" lang="en-US" sz="2880" u="none" cap="none" strike="noStrike">
                <a:solidFill>
                  <a:srgbClr val="003968"/>
                </a:solidFill>
              </a:rPr>
              <a:t>Conduct Record could impact your future jobs and graduate school. </a:t>
            </a:r>
            <a:endParaRPr i="0" sz="2880" u="none" cap="none" strike="noStrike">
              <a:solidFill>
                <a:srgbClr val="00396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/>
        </p:nvSpPr>
        <p:spPr>
          <a:xfrm>
            <a:off x="636800" y="4798202"/>
            <a:ext cx="3474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2160"/>
              <a:buFont typeface="Times New Roman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Dean of Students Office http://www.fau.edu/dean/</a:t>
            </a:r>
            <a:endParaRPr i="0" sz="1400" u="none" cap="none" strike="noStrike">
              <a:solidFill>
                <a:schemeClr val="lt1"/>
              </a:solidFill>
            </a:endParaRPr>
          </a:p>
        </p:txBody>
      </p:sp>
      <p:pic>
        <p:nvPicPr>
          <p:cNvPr descr="Image of FAU OWL Logo with the text &quot;OWL READY&quot;" id="164" name="Google Shape;164;p14" title="FAU OWL Read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66" y="864111"/>
            <a:ext cx="3011805" cy="2509837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63500">
              <a:srgbClr val="FFFFFF">
                <a:alpha val="40000"/>
              </a:srgbClr>
            </a:outerShdw>
          </a:effectLst>
        </p:spPr>
      </p:pic>
      <p:sp>
        <p:nvSpPr>
          <p:cNvPr id="165" name="Google Shape;165;p14"/>
          <p:cNvSpPr txBox="1"/>
          <p:nvPr/>
        </p:nvSpPr>
        <p:spPr>
          <a:xfrm>
            <a:off x="4723749" y="640660"/>
            <a:ext cx="55398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r>
              <a:t/>
            </a:r>
            <a:endParaRPr b="1" i="0" sz="144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Be an Active Bystander 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1" marL="54864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Your awareness, and reporting, allows FAU administration to assist with early interventions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1" marL="54864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t/>
            </a:r>
            <a:endParaRPr b="1" i="0" sz="216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Medical Amnesty 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         Keep your friends safe, call for help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t/>
            </a:r>
            <a:endParaRPr b="1" i="0" sz="216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See something!  Say something!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1" marL="54864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The Dean of Students works closely with our FAU police department to determine immediate safety needs </a:t>
            </a:r>
            <a:endParaRPr i="0" sz="1400" u="none" cap="none" strike="noStrike">
              <a:solidFill>
                <a:schemeClr val="lt1"/>
              </a:solidFill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987329" y="3596772"/>
            <a:ext cx="2508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</a:pPr>
            <a:r>
              <a:rPr b="0" i="0" lang="en-US" sz="28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Prepared, Be Safe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1158288" y="644627"/>
            <a:ext cx="98754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</a:rPr>
              <a:t>Dean of Students Office</a:t>
            </a:r>
            <a:r>
              <a:rPr b="1" i="0" lang="en-US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009667" y="1297126"/>
            <a:ext cx="46863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66"/>
              </a:buClr>
              <a:buSzPts val="2016"/>
              <a:buFont typeface="Noto Sans Symbols"/>
              <a:buNone/>
            </a:pPr>
            <a:r>
              <a:t/>
            </a:r>
            <a:endParaRPr b="1" i="0" sz="288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336666"/>
              </a:buClr>
              <a:buSzPts val="2016"/>
              <a:buFont typeface="Noto Sans Symbols"/>
              <a:buNone/>
            </a:pPr>
            <a:r>
              <a:t/>
            </a:r>
            <a:endParaRPr b="1" i="0" sz="288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336666"/>
              </a:buClr>
              <a:buSzPts val="2016"/>
              <a:buFont typeface="Noto Sans Symbols"/>
              <a:buNone/>
            </a:pPr>
            <a:r>
              <a:rPr b="1" i="0" lang="en-US" sz="2880" u="none" cap="none" strike="noStrike">
                <a:solidFill>
                  <a:schemeClr val="lt1"/>
                </a:solidFill>
              </a:rPr>
              <a:t>We Advocate for Students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336666"/>
              </a:buClr>
              <a:buSzPts val="2016"/>
              <a:buFont typeface="Noto Sans Symbols"/>
              <a:buNone/>
            </a:pPr>
            <a:r>
              <a:t/>
            </a:r>
            <a:endParaRPr b="1" i="0" sz="128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400" u="none" cap="none" strike="noStrike">
                <a:solidFill>
                  <a:schemeClr val="lt1"/>
                </a:solidFill>
              </a:rPr>
              <a:t>Questions, Concerns? 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rPr i="0" lang="en-US" sz="2400" u="none" cap="none" strike="noStrike">
                <a:solidFill>
                  <a:schemeClr val="lt1"/>
                </a:solidFill>
              </a:rPr>
              <a:t>Come see us!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6666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36666"/>
              </a:buClr>
              <a:buSzPts val="1176"/>
              <a:buFont typeface="Noto Sans Symbols"/>
              <a:buNone/>
            </a:pPr>
            <a:r>
              <a:t/>
            </a:r>
            <a:endParaRPr b="0" i="0" sz="167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32997" y="1534035"/>
            <a:ext cx="54855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66"/>
              </a:buClr>
              <a:buSzPts val="2016"/>
              <a:buFont typeface="Noto Sans Symbols"/>
              <a:buNone/>
            </a:pPr>
            <a:r>
              <a:rPr b="1" i="0" lang="en-US" sz="2880" u="none" cap="none" strike="noStrike">
                <a:solidFill>
                  <a:schemeClr val="lt1"/>
                </a:solidFill>
              </a:rPr>
              <a:t>Services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Food Pantry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Exceptional Circumstance Withdrawal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Student Crisis Intervention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Victim Services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Respondent Services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Medical Amnesty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Academic Integrity Seminar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Student Code of Conduct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336666"/>
              </a:buClr>
              <a:buSzPts val="1512"/>
              <a:buChar char="•"/>
            </a:pPr>
            <a:r>
              <a:rPr i="0" lang="en-US" sz="2000" u="none" cap="none" strike="noStrike">
                <a:solidFill>
                  <a:schemeClr val="lt1"/>
                </a:solidFill>
              </a:rPr>
              <a:t>Conflict Resolution and Mediation</a:t>
            </a:r>
            <a:endParaRPr i="0" sz="2000" u="none" cap="none" strike="noStrike">
              <a:solidFill>
                <a:schemeClr val="lt1"/>
              </a:solidFill>
            </a:endParaRPr>
          </a:p>
          <a:p>
            <a:pPr indent="-240792" lvl="0" marL="411480" marR="0" rtl="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336666"/>
              </a:buClr>
              <a:buSzPts val="2688"/>
              <a:buFont typeface="Noto Sans Symbols"/>
              <a:buNone/>
            </a:pPr>
            <a:r>
              <a:t/>
            </a:r>
            <a:endParaRPr b="0" i="0" sz="38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934850" y="890553"/>
            <a:ext cx="987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alatino Linotype"/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</a:rPr>
              <a:t>Dean of Students Office</a:t>
            </a:r>
            <a:endParaRPr b="1" i="0" sz="4900" u="none" cap="none" strike="noStrike">
              <a:solidFill>
                <a:schemeClr val="dk1"/>
              </a:solidFill>
            </a:endParaRPr>
          </a:p>
        </p:txBody>
      </p:sp>
      <p:pic>
        <p:nvPicPr>
          <p:cNvPr descr="Image includes the office entrance of the Associate V.P. &amp; Dean of Students." id="97" name="Google Shape;97;p3" title="Associate V.P. &amp; Dean of Students Offic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9379" y="2301303"/>
            <a:ext cx="3348991" cy="2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811800" y="2394896"/>
            <a:ext cx="5692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26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i="0" lang="en-US" sz="2600" u="none" cap="none" strike="noStrike">
                <a:solidFill>
                  <a:schemeClr val="dk1"/>
                </a:solidFill>
              </a:rPr>
              <a:t>Student Services Building (SS #8), Room 226</a:t>
            </a:r>
            <a:br>
              <a:rPr i="0" lang="en-US" sz="2600" u="none" cap="none" strike="noStrike">
                <a:solidFill>
                  <a:schemeClr val="dk1"/>
                </a:solidFill>
              </a:rPr>
            </a:br>
            <a:r>
              <a:rPr i="0" lang="en-US" sz="2600" u="none" cap="none" strike="noStrike">
                <a:solidFill>
                  <a:schemeClr val="dk1"/>
                </a:solidFill>
              </a:rPr>
              <a:t>561-297-3542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6666"/>
              </a:buClr>
              <a:buSzPts val="2000"/>
              <a:buFont typeface="Arial"/>
              <a:buNone/>
            </a:pPr>
            <a:r>
              <a:rPr i="0" lang="en-US" sz="2600" u="sng" cap="none" strike="noStrike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http://www.fau.edu/dean/</a:t>
            </a:r>
            <a:r>
              <a:rPr i="0" lang="en-US" sz="2600" u="none" cap="none" strike="noStrike">
                <a:solidFill>
                  <a:schemeClr val="dk1"/>
                </a:solidFill>
              </a:rPr>
              <a:t> </a:t>
            </a:r>
            <a:endParaRPr i="0" sz="2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of an owl with the text &quot;Student Code of Conduct&quot;" id="103" name="Google Shape;103;p4" title="Student Code of Conduc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182" y="495425"/>
            <a:ext cx="9501383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2439276" y="2736501"/>
            <a:ext cx="7452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</a:pPr>
            <a:r>
              <a:rPr b="1" i="0" lang="en-US" sz="2880" u="none" cap="none" strike="noStrike">
                <a:solidFill>
                  <a:schemeClr val="lt1"/>
                </a:solidFill>
              </a:rPr>
              <a:t>Be Responsible in Your Decision Making</a:t>
            </a:r>
            <a:endParaRPr b="1" i="0" sz="3359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2160"/>
              <a:buFont typeface="Arial"/>
              <a:buNone/>
            </a:pPr>
            <a:r>
              <a:t/>
            </a:r>
            <a:endParaRPr b="1" i="0" sz="2160" u="none" cap="none" strike="noStrike">
              <a:solidFill>
                <a:srgbClr val="00457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54144" y="3405648"/>
            <a:ext cx="104700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54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</a:rPr>
              <a:t>Know the Code! (On and Off Campus)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259080" lvl="0" marL="4114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</a:rPr>
              <a:t>Regulation 4.007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259080" lvl="0" marL="4114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sng" cap="none" strike="noStrike">
              <a:solidFill>
                <a:schemeClr val="lt1"/>
              </a:solidFill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2400" u="sng" cap="none" strike="noStrike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www.fau.edu/studentconduct/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510000" y="212350"/>
            <a:ext cx="85332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Palatino Linotype"/>
              <a:buNone/>
            </a:pPr>
            <a:r>
              <a:rPr b="1" i="0" lang="en-US" sz="3840" u="none" cap="none" strike="noStrike">
                <a:solidFill>
                  <a:srgbClr val="003968"/>
                </a:solidFill>
              </a:rPr>
              <a:t>Student Conduct </a:t>
            </a:r>
            <a:endParaRPr b="1" i="0" sz="384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Palatino Linotype"/>
              <a:buNone/>
            </a:pPr>
            <a:r>
              <a:rPr b="1" i="0" lang="en-US" sz="3840" u="none" cap="none" strike="noStrike">
                <a:solidFill>
                  <a:srgbClr val="003968"/>
                </a:solidFill>
              </a:rPr>
              <a:t>Philosophy &amp; Mission </a:t>
            </a:r>
            <a:endParaRPr i="0" sz="140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Palatino Linotype"/>
              <a:buNone/>
            </a:pPr>
            <a:r>
              <a:t/>
            </a:r>
            <a:endParaRPr b="1" i="0" sz="264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Palatino Linotype"/>
              <a:buNone/>
            </a:pPr>
            <a:r>
              <a:rPr b="1" i="0" lang="en-US" sz="2300" u="none" cap="none" strike="noStrike">
                <a:solidFill>
                  <a:srgbClr val="003968"/>
                </a:solidFill>
              </a:rPr>
              <a:t>“Helping students who make decisions that are not in </a:t>
            </a:r>
            <a:endParaRPr i="0" sz="1300" u="none" cap="none" strike="noStrike">
              <a:solidFill>
                <a:srgbClr val="00396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Palatino Linotype"/>
              <a:buNone/>
            </a:pPr>
            <a:r>
              <a:rPr b="1" i="0" lang="en-US" sz="2300" u="none" cap="none" strike="noStrike">
                <a:solidFill>
                  <a:srgbClr val="003968"/>
                </a:solidFill>
              </a:rPr>
              <a:t>their best interest, to develop into their best self.”</a:t>
            </a:r>
            <a:endParaRPr i="0" sz="2300" u="none" cap="none" strike="noStrike">
              <a:solidFill>
                <a:srgbClr val="003968"/>
              </a:solidFill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398281" y="2697047"/>
            <a:ext cx="9453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1008"/>
              <a:buFont typeface="Arial"/>
              <a:buNone/>
            </a:pPr>
            <a:r>
              <a:t/>
            </a:r>
            <a:endParaRPr b="0" i="0" sz="939" u="none" cap="none" strike="noStrike">
              <a:solidFill>
                <a:srgbClr val="00396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Palatino Linotype"/>
              <a:buNone/>
            </a:pPr>
            <a:r>
              <a:rPr b="1" i="0" lang="en-US" sz="2400" u="none" cap="none" strike="noStrike">
                <a:solidFill>
                  <a:srgbClr val="003968"/>
                </a:solidFill>
              </a:rPr>
              <a:t>Restorative Justice Focus</a:t>
            </a:r>
            <a:endParaRPr i="0" sz="1400" u="none" cap="none" strike="noStrike">
              <a:solidFill>
                <a:srgbClr val="0039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Palatino Linotype"/>
              <a:buNone/>
            </a:pPr>
            <a:r>
              <a:t/>
            </a:r>
            <a:endParaRPr b="1" i="0" sz="400" u="none" cap="none" strike="noStrike">
              <a:solidFill>
                <a:srgbClr val="0039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Palatino Linotype"/>
              <a:buNone/>
            </a:pPr>
            <a:r>
              <a:rPr b="1" i="0" lang="en-US" sz="2400" u="none" cap="none" strike="noStrike">
                <a:solidFill>
                  <a:srgbClr val="003968"/>
                </a:solidFill>
              </a:rPr>
              <a:t>Conflict Resolution Skill Building</a:t>
            </a:r>
            <a:endParaRPr i="0" sz="1400" u="none" cap="none" strike="noStrike">
              <a:solidFill>
                <a:srgbClr val="003968"/>
              </a:solidFill>
            </a:endParaRPr>
          </a:p>
          <a:p>
            <a:pPr indent="-436880" lvl="0" marL="41148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575"/>
              <a:buChar char="•"/>
            </a:pPr>
            <a:r>
              <a:rPr i="0" lang="en-US" sz="2079" u="none" cap="none" strike="noStrike">
                <a:solidFill>
                  <a:srgbClr val="003968"/>
                </a:solidFill>
              </a:rPr>
              <a:t>Conflict Coaching</a:t>
            </a:r>
            <a:endParaRPr i="0" sz="1800" u="none" cap="none" strike="noStrike">
              <a:solidFill>
                <a:srgbClr val="003968"/>
              </a:solidFill>
            </a:endParaRPr>
          </a:p>
          <a:p>
            <a:pPr indent="-436880" lvl="0" marL="41148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575"/>
              <a:buChar char="•"/>
            </a:pPr>
            <a:r>
              <a:rPr i="0" lang="en-US" sz="2079" u="none" cap="none" strike="noStrike">
                <a:solidFill>
                  <a:srgbClr val="003968"/>
                </a:solidFill>
              </a:rPr>
              <a:t>Facilitated </a:t>
            </a:r>
            <a:r>
              <a:rPr lang="en-US" sz="2079">
                <a:solidFill>
                  <a:srgbClr val="003968"/>
                </a:solidFill>
              </a:rPr>
              <a:t>D</a:t>
            </a:r>
            <a:r>
              <a:rPr i="0" lang="en-US" sz="2079" u="none" cap="none" strike="noStrike">
                <a:solidFill>
                  <a:srgbClr val="003968"/>
                </a:solidFill>
              </a:rPr>
              <a:t>ialogue </a:t>
            </a:r>
            <a:endParaRPr i="0" sz="1800" u="none" cap="none" strike="noStrike">
              <a:solidFill>
                <a:srgbClr val="003968"/>
              </a:solidFill>
            </a:endParaRPr>
          </a:p>
          <a:p>
            <a:pPr indent="-436880" lvl="0" marL="41148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575"/>
              <a:buChar char="•"/>
            </a:pPr>
            <a:r>
              <a:rPr i="0" lang="en-US" sz="2079" u="none" cap="none" strike="noStrike">
                <a:solidFill>
                  <a:srgbClr val="003968"/>
                </a:solidFill>
              </a:rPr>
              <a:t>Formal Mediation</a:t>
            </a:r>
            <a:endParaRPr i="0" sz="1800" u="none" cap="none" strike="noStrike">
              <a:solidFill>
                <a:srgbClr val="003968"/>
              </a:solidFill>
            </a:endParaRPr>
          </a:p>
          <a:p>
            <a:pPr indent="-347472" lvl="0" marL="41148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008"/>
              <a:buFont typeface="Arial"/>
              <a:buNone/>
            </a:pPr>
            <a:r>
              <a:t/>
            </a:r>
            <a:endParaRPr b="0" i="0" sz="144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336666"/>
              </a:buClr>
              <a:buSzPts val="1008"/>
              <a:buFont typeface="Arial"/>
              <a:buNone/>
            </a:pPr>
            <a:r>
              <a:t/>
            </a:r>
            <a:endParaRPr b="0" i="0" sz="14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661058" y="549895"/>
            <a:ext cx="10607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Palatino Linotype"/>
              <a:buNone/>
            </a:pPr>
            <a:r>
              <a:rPr b="1" i="0" lang="en-US" sz="2610" u="none" cap="none" strike="noStrike">
                <a:solidFill>
                  <a:schemeClr val="lt1"/>
                </a:solidFill>
              </a:rPr>
              <a:t>Assessment of Violations of the Code of Conduct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297950" y="1256376"/>
            <a:ext cx="8685600" cy="4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1512"/>
              <a:buFont typeface="Noto Sans Symbols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Partner with university departments to triage and assess immediate risks: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365760" lvl="0" marL="45720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lt1"/>
              </a:buClr>
              <a:buSzPts val="2160"/>
              <a:buChar char="●"/>
            </a:pPr>
            <a:r>
              <a:rPr i="0" lang="en-US" sz="2160" u="none" cap="none" strike="noStrike">
                <a:solidFill>
                  <a:schemeClr val="lt1"/>
                </a:solidFill>
              </a:rPr>
              <a:t>Immediate measures via Dean of Students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3657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Char char="●"/>
            </a:pPr>
            <a:r>
              <a:rPr i="0" lang="en-US" sz="2160" u="none" cap="none" strike="noStrike">
                <a:solidFill>
                  <a:schemeClr val="lt1"/>
                </a:solidFill>
              </a:rPr>
              <a:t>Safety planning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3657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Char char="●"/>
            </a:pPr>
            <a:r>
              <a:rPr i="0" lang="en-US" sz="2160" u="none" cap="none" strike="noStrike">
                <a:solidFill>
                  <a:schemeClr val="lt1"/>
                </a:solidFill>
              </a:rPr>
              <a:t>Support of impacted individuals 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3657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Char char="●"/>
            </a:pPr>
            <a:r>
              <a:rPr i="0" lang="en-US" sz="2160" u="none" cap="none" strike="noStrike">
                <a:solidFill>
                  <a:schemeClr val="lt1"/>
                </a:solidFill>
              </a:rPr>
              <a:t>Referrals to various campus departments (CAPS, Student Health, PD)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968"/>
              </a:buClr>
              <a:buSzPts val="1512"/>
              <a:buFont typeface="Noto Sans Symbols"/>
              <a:buNone/>
            </a:pPr>
            <a:r>
              <a:t/>
            </a:r>
            <a:endParaRPr i="0" sz="146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968"/>
              </a:buClr>
              <a:buSzPts val="1512"/>
              <a:buFont typeface="Noto Sans Symbols"/>
              <a:buNone/>
            </a:pPr>
            <a:r>
              <a:rPr b="1" i="0" lang="en-US" sz="2160" u="none" cap="none" strike="noStrike">
                <a:solidFill>
                  <a:schemeClr val="lt1"/>
                </a:solidFill>
              </a:rPr>
              <a:t>Possible incidents addressed via the Student Code of Conduct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</a:rPr>
              <a:t>Residential Community Guide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</a:rPr>
              <a:t>Student of Conduct (Regulation 4.007)</a:t>
            </a:r>
            <a:endParaRPr i="0" sz="2400" u="none" cap="none" strike="noStrike">
              <a:solidFill>
                <a:schemeClr val="lt1"/>
              </a:solidFill>
            </a:endParaRPr>
          </a:p>
          <a:p>
            <a:pPr indent="-262128" lvl="0" marL="411480" marR="0" rtl="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003968"/>
              </a:buClr>
              <a:buSzPts val="1176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36666"/>
              </a:buClr>
              <a:buSzPts val="1176"/>
              <a:buFont typeface="Noto Sans Symbols"/>
              <a:buNone/>
            </a:pPr>
            <a:r>
              <a:t/>
            </a:r>
            <a:endParaRPr b="0" i="0" sz="167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1032461" y="921083"/>
            <a:ext cx="1012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</a:rPr>
              <a:t>Alcohol Use</a:t>
            </a:r>
            <a:endParaRPr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375840" y="1550226"/>
            <a:ext cx="9799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000000"/>
                </a:solidFill>
              </a:rPr>
              <a:t>If you are under 21, you may not use or possess alcohol.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000000"/>
                </a:solidFill>
              </a:rPr>
              <a:t>Hard liquor is not permitted in the residence hall.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000000"/>
                </a:solidFill>
              </a:rPr>
              <a:t>Alcohol may not be consumed outside of a residence hall suite</a:t>
            </a:r>
            <a:r>
              <a:rPr lang="en-US"/>
              <a:t>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-US" sz="2400" u="none" cap="none" strike="noStrike">
                <a:solidFill>
                  <a:srgbClr val="000000"/>
                </a:solidFill>
              </a:rPr>
              <a:t>You may not be intoxicated in the residence hall regardless of age.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1158294" y="3601965"/>
            <a:ext cx="987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rgbClr val="003968"/>
                </a:solidFill>
              </a:rPr>
              <a:t>Parental Notification</a:t>
            </a:r>
            <a:endParaRPr i="0" sz="4400" u="none" cap="none" strike="noStrike">
              <a:solidFill>
                <a:srgbClr val="003968"/>
              </a:solidFill>
            </a:endParaRPr>
          </a:p>
        </p:txBody>
      </p:sp>
      <p:pic>
        <p:nvPicPr>
          <p:cNvPr descr="Image of FAU Mascot &quot;Owsley&quot; posing with two FAU family members." id="125" name="Google Shape;125;p7" title="Owlsey and Famil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1564" y="3912417"/>
            <a:ext cx="2840663" cy="185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864175" y="4283675"/>
            <a:ext cx="6610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2400"/>
              <a:buChar char="●"/>
            </a:pPr>
            <a:r>
              <a:rPr lang="en-US" sz="2400">
                <a:solidFill>
                  <a:srgbClr val="003968"/>
                </a:solidFill>
              </a:rPr>
              <a:t>If you are under the age of 21, w</a:t>
            </a:r>
            <a:r>
              <a:rPr i="0" lang="en-US" sz="2400" u="none" cap="none" strike="noStrike">
                <a:solidFill>
                  <a:srgbClr val="003968"/>
                </a:solidFill>
              </a:rPr>
              <a:t>e will notify your family for violations of our alcohol and drug policies</a:t>
            </a:r>
            <a:r>
              <a:rPr lang="en-US" sz="2400">
                <a:solidFill>
                  <a:srgbClr val="003968"/>
                </a:solidFill>
              </a:rPr>
              <a:t>.</a:t>
            </a:r>
            <a:endParaRPr i="0" sz="2400" u="none" cap="none" strike="noStrike">
              <a:solidFill>
                <a:srgbClr val="0039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2016"/>
              <a:buFont typeface="Arial"/>
              <a:buNone/>
            </a:pPr>
            <a:r>
              <a:t/>
            </a:r>
            <a:endParaRPr b="0" i="0" sz="288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1337408" y="755383"/>
            <a:ext cx="9517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</a:rPr>
              <a:t>Drugs/Controlled Substances Policy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866632" y="1783091"/>
            <a:ext cx="94455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-548639" lvl="0" marL="617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1680"/>
              <a:buChar char="•"/>
            </a:pPr>
            <a:r>
              <a:rPr i="0" lang="en-US" sz="2400" u="none" cap="none" strike="noStrike">
                <a:solidFill>
                  <a:schemeClr val="lt1"/>
                </a:solidFill>
              </a:rPr>
              <a:t>Use, possession, delivery to, sale of drugs or drug paraphernalia.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-236220" lvl="0" marL="4114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</a:endParaRPr>
          </a:p>
          <a:p>
            <a:pPr indent="-548639" lvl="0" marL="6172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68"/>
              </a:buClr>
              <a:buSzPts val="1680"/>
              <a:buChar char="•"/>
            </a:pPr>
            <a:r>
              <a:rPr i="0" lang="en-US" sz="2400" u="none" cap="none" strike="noStrike">
                <a:solidFill>
                  <a:schemeClr val="lt1"/>
                </a:solidFill>
              </a:rPr>
              <a:t>Penalty – Probation, community service, educational class, and parental notification, removal from the residence halls.</a:t>
            </a:r>
            <a:endParaRPr i="0" sz="2400" u="none" cap="none" strike="noStrike">
              <a:solidFill>
                <a:schemeClr val="lt1"/>
              </a:solidFill>
            </a:endParaRPr>
          </a:p>
          <a:p>
            <a:pPr indent="-441958" lvl="0" marL="6172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</a:endParaRPr>
          </a:p>
          <a:p>
            <a:pPr indent="-548639" lvl="0" marL="6172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68"/>
              </a:buClr>
              <a:buSzPts val="1680"/>
              <a:buChar char="•"/>
            </a:pPr>
            <a:r>
              <a:rPr i="0" lang="en-US" sz="2400" u="none" cap="none" strike="noStrike">
                <a:solidFill>
                  <a:schemeClr val="lt1"/>
                </a:solidFill>
              </a:rPr>
              <a:t>You may be arrested and/or suspended from school on a first violation depending on the incident.</a:t>
            </a:r>
            <a:endParaRPr i="0" sz="3359" u="none" cap="none" strike="noStrike">
              <a:solidFill>
                <a:schemeClr val="lt1"/>
              </a:solidFill>
            </a:endParaRPr>
          </a:p>
          <a:p>
            <a:pPr indent="-182879" lvl="1" marL="891539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99CCCC"/>
              </a:buClr>
              <a:buSzPts val="2520"/>
              <a:buFont typeface="Noto Sans Symbols"/>
              <a:buNone/>
            </a:pPr>
            <a:r>
              <a:t/>
            </a:r>
            <a:endParaRPr b="0" i="0" sz="33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48640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99CCCC"/>
              </a:buClr>
              <a:buSzPts val="2520"/>
              <a:buFont typeface="Noto Sans Symbols"/>
              <a:buNone/>
            </a:pPr>
            <a:r>
              <a:t/>
            </a:r>
            <a:endParaRPr b="0" i="0" sz="33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/>
        </p:nvSpPr>
        <p:spPr>
          <a:xfrm>
            <a:off x="728320" y="1147721"/>
            <a:ext cx="7538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alatino Linotype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</a:rPr>
              <a:t>FAU is a Tobacco Free Campus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pic>
        <p:nvPicPr>
          <p:cNvPr descr="Image of man holding a whiteboard sign reading &quot;Smoking isn't as cool as you! #tobacccfreeFAU&quot;" id="138" name="Google Shape;138;p10" title="FAU Tobacco Fre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525" y="2185400"/>
            <a:ext cx="4048350" cy="26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 txBox="1"/>
          <p:nvPr/>
        </p:nvSpPr>
        <p:spPr>
          <a:xfrm>
            <a:off x="270250" y="2023600"/>
            <a:ext cx="69360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Palatino Linotype"/>
              <a:buNone/>
            </a:pPr>
            <a:r>
              <a:rPr i="0" lang="en-US" sz="2400" u="none" cap="none" strike="noStrike">
                <a:solidFill>
                  <a:schemeClr val="lt1"/>
                </a:solidFill>
              </a:rPr>
              <a:t>Use of all tobacco products including: cigarettes, cigars, pipes, smokeless tobacco, snuff, chewing tobacco, smokeless pouches and any other form of loose-leaf, smokeless tobacco is prohibited on all FAU campuses – includes E-Cigarettes and vapes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lt1"/>
              </a:solidFill>
            </a:endParaRPr>
          </a:p>
          <a:p>
            <a:pPr indent="-411480" lvl="0" marL="41148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Palatino Linotype"/>
              <a:buChar char="•"/>
            </a:pPr>
            <a:r>
              <a:rPr i="0" lang="en-US" sz="2400" u="none" cap="none" strike="noStrike">
                <a:solidFill>
                  <a:schemeClr val="lt1"/>
                </a:solidFill>
              </a:rPr>
              <a:t>Includes indoor, outdoor and in vehicles</a:t>
            </a:r>
            <a:r>
              <a:rPr i="0" lang="en-US" sz="1400" u="none" cap="none" strike="noStrike">
                <a:solidFill>
                  <a:schemeClr val="lt1"/>
                </a:solidFill>
              </a:rPr>
              <a:t> </a:t>
            </a:r>
            <a:r>
              <a:rPr i="0" lang="en-US" sz="2400" u="none" cap="none" strike="noStrike">
                <a:solidFill>
                  <a:schemeClr val="lt1"/>
                </a:solidFill>
              </a:rPr>
              <a:t>on campus</a:t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3968"/>
              </a:buClr>
              <a:buSzPts val="16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2021-03-17T14:13:15Z</dcterms:created>
  <dc:creator>Tiffany Burnett</dc:creator>
</cp:coreProperties>
</file>