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2" roundtripDataSignature="AMtx7mi61M7emJaz+4yjrPlNPhAQfbgsE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1" Type="http://schemas.openxmlformats.org/officeDocument/2006/relationships/slide" Target="slides/slide7.xml"/><Relationship Id="rId10" Type="http://schemas.openxmlformats.org/officeDocument/2006/relationships/slide" Target="slides/slide6.xml"/><Relationship Id="rId12" Type="http://customschemas.google.com/relationships/presentationmetadata" Target="metadata"/><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1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1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7"/>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12.gif"/><Relationship Id="rId5" Type="http://schemas.openxmlformats.org/officeDocument/2006/relationships/image" Target="../media/image4.png"/><Relationship Id="rId6" Type="http://schemas.openxmlformats.org/officeDocument/2006/relationships/image" Target="../media/image1.png"/><Relationship Id="rId7"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12.gif"/><Relationship Id="rId11" Type="http://schemas.openxmlformats.org/officeDocument/2006/relationships/image" Target="../media/image5.png"/><Relationship Id="rId10" Type="http://schemas.openxmlformats.org/officeDocument/2006/relationships/image" Target="../media/image7.jpg"/><Relationship Id="rId9"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1.png"/><Relationship Id="rId7" Type="http://schemas.openxmlformats.org/officeDocument/2006/relationships/image" Target="../media/image6.png"/><Relationship Id="rId8"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p2"/>
          <p:cNvSpPr/>
          <p:nvPr/>
        </p:nvSpPr>
        <p:spPr>
          <a:xfrm>
            <a:off x="475598" y="583430"/>
            <a:ext cx="754369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3200" u="none" cap="none" strike="noStrike">
                <a:solidFill>
                  <a:schemeClr val="lt1"/>
                </a:solidFill>
                <a:latin typeface="Calibri"/>
                <a:ea typeface="Calibri"/>
                <a:cs typeface="Calibri"/>
                <a:sym typeface="Calibri"/>
              </a:rPr>
              <a:t>Atlantic Dining Hall / Jupiter Dining Hall</a:t>
            </a:r>
            <a:endParaRPr/>
          </a:p>
        </p:txBody>
      </p:sp>
      <p:sp>
        <p:nvSpPr>
          <p:cNvPr id="89" name="Google Shape;89;p2"/>
          <p:cNvSpPr/>
          <p:nvPr/>
        </p:nvSpPr>
        <p:spPr>
          <a:xfrm>
            <a:off x="475598" y="2054472"/>
            <a:ext cx="9619378" cy="341632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lt1"/>
              </a:buClr>
              <a:buSzPts val="2400"/>
              <a:buFont typeface="Arial"/>
              <a:buChar char="•"/>
            </a:pPr>
            <a:r>
              <a:rPr lang="en-US" sz="2400">
                <a:solidFill>
                  <a:schemeClr val="lt1"/>
                </a:solidFill>
                <a:latin typeface="Calibri"/>
                <a:ea typeface="Calibri"/>
                <a:cs typeface="Calibri"/>
                <a:sym typeface="Calibri"/>
              </a:rPr>
              <a:t>All you can eat with a great variety of favorites and flavors.</a:t>
            </a:r>
            <a:endParaRPr/>
          </a:p>
          <a:p>
            <a:pPr indent="-285750" lvl="0" marL="285750" marR="0" rtl="0" algn="l">
              <a:spcBef>
                <a:spcPts val="0"/>
              </a:spcBef>
              <a:spcAft>
                <a:spcPts val="0"/>
              </a:spcAft>
              <a:buClr>
                <a:schemeClr val="lt1"/>
              </a:buClr>
              <a:buSzPts val="2400"/>
              <a:buFont typeface="Arial"/>
              <a:buChar char="•"/>
            </a:pPr>
            <a:r>
              <a:rPr lang="en-US" sz="2400">
                <a:solidFill>
                  <a:schemeClr val="lt1"/>
                </a:solidFill>
                <a:latin typeface="Calibri"/>
                <a:ea typeface="Calibri"/>
                <a:cs typeface="Calibri"/>
                <a:sym typeface="Calibri"/>
              </a:rPr>
              <a:t>Let us serve you! – Our dining halls are still all you care to eat.</a:t>
            </a:r>
            <a:endParaRPr sz="2400">
              <a:solidFill>
                <a:schemeClr val="lt1"/>
              </a:solidFill>
              <a:highlight>
                <a:srgbClr val="FFFF00"/>
              </a:highlight>
              <a:latin typeface="Calibri"/>
              <a:ea typeface="Calibri"/>
              <a:cs typeface="Calibri"/>
              <a:sym typeface="Calibri"/>
            </a:endParaRPr>
          </a:p>
          <a:p>
            <a:pPr indent="-285750" lvl="0" marL="285750" marR="0" rtl="0" algn="l">
              <a:spcBef>
                <a:spcPts val="0"/>
              </a:spcBef>
              <a:spcAft>
                <a:spcPts val="0"/>
              </a:spcAft>
              <a:buClr>
                <a:schemeClr val="lt1"/>
              </a:buClr>
              <a:buSzPts val="2400"/>
              <a:buFont typeface="Arial"/>
              <a:buChar char="•"/>
            </a:pPr>
            <a:r>
              <a:rPr lang="en-US" sz="2400">
                <a:solidFill>
                  <a:schemeClr val="lt1"/>
                </a:solidFill>
                <a:latin typeface="Calibri"/>
                <a:ea typeface="Calibri"/>
                <a:cs typeface="Calibri"/>
                <a:sym typeface="Calibri"/>
              </a:rPr>
              <a:t>Let us cook for you, stay on campus.</a:t>
            </a:r>
            <a:endParaRPr/>
          </a:p>
          <a:p>
            <a:pPr indent="-285750" lvl="0" marL="285750" marR="0" rtl="0" algn="l">
              <a:spcBef>
                <a:spcPts val="0"/>
              </a:spcBef>
              <a:spcAft>
                <a:spcPts val="0"/>
              </a:spcAft>
              <a:buClr>
                <a:schemeClr val="lt1"/>
              </a:buClr>
              <a:buSzPts val="2400"/>
              <a:buFont typeface="Arial"/>
              <a:buChar char="•"/>
            </a:pPr>
            <a:r>
              <a:rPr lang="en-US" sz="2400">
                <a:solidFill>
                  <a:schemeClr val="lt1"/>
                </a:solidFill>
                <a:latin typeface="Calibri"/>
                <a:ea typeface="Calibri"/>
                <a:cs typeface="Calibri"/>
                <a:sym typeface="Calibri"/>
              </a:rPr>
              <a:t>Breakfast, lunch, and dinner are served weekdays with brunch and dinner on weekends.</a:t>
            </a:r>
            <a:endParaRPr/>
          </a:p>
          <a:p>
            <a:pPr indent="-285750" lvl="0" marL="285750" marR="0" rtl="0" algn="l">
              <a:spcBef>
                <a:spcPts val="0"/>
              </a:spcBef>
              <a:spcAft>
                <a:spcPts val="0"/>
              </a:spcAft>
              <a:buClr>
                <a:schemeClr val="lt1"/>
              </a:buClr>
              <a:buSzPts val="2400"/>
              <a:buFont typeface="Arial"/>
              <a:buChar char="•"/>
            </a:pPr>
            <a:r>
              <a:rPr lang="en-US" sz="2400">
                <a:solidFill>
                  <a:schemeClr val="lt1"/>
                </a:solidFill>
                <a:latin typeface="Calibri"/>
                <a:ea typeface="Calibri"/>
                <a:cs typeface="Calibri"/>
                <a:sym typeface="Calibri"/>
              </a:rPr>
              <a:t>We are closed in between meal periods for deep cleaning and disinfection.</a:t>
            </a:r>
            <a:endParaRPr/>
          </a:p>
          <a:p>
            <a:pPr indent="-285750" lvl="0" marL="285750" marR="0" rtl="0" algn="l">
              <a:spcBef>
                <a:spcPts val="0"/>
              </a:spcBef>
              <a:spcAft>
                <a:spcPts val="0"/>
              </a:spcAft>
              <a:buClr>
                <a:schemeClr val="lt1"/>
              </a:buClr>
              <a:buSzPts val="2400"/>
              <a:buFont typeface="Arial"/>
              <a:buChar char="•"/>
            </a:pPr>
            <a:r>
              <a:rPr lang="en-US" sz="2400">
                <a:solidFill>
                  <a:schemeClr val="lt1"/>
                </a:solidFill>
                <a:latin typeface="Calibri"/>
                <a:ea typeface="Calibri"/>
                <a:cs typeface="Calibri"/>
                <a:sym typeface="Calibri"/>
              </a:rPr>
              <a:t>Grab and go options available to keep you moving through your day.</a:t>
            </a:r>
            <a:endParaRPr/>
          </a:p>
          <a:p>
            <a:pPr indent="-285750" lvl="0" marL="285750" marR="0" rtl="0" algn="l">
              <a:spcBef>
                <a:spcPts val="0"/>
              </a:spcBef>
              <a:spcAft>
                <a:spcPts val="0"/>
              </a:spcAft>
              <a:buClr>
                <a:schemeClr val="lt1"/>
              </a:buClr>
              <a:buSzPts val="2400"/>
              <a:buFont typeface="Arial"/>
              <a:buChar char="•"/>
            </a:pPr>
            <a:r>
              <a:rPr lang="en-US" sz="2400">
                <a:solidFill>
                  <a:schemeClr val="lt1"/>
                </a:solidFill>
                <a:latin typeface="Calibri"/>
                <a:ea typeface="Calibri"/>
                <a:cs typeface="Calibri"/>
                <a:sym typeface="Calibri"/>
              </a:rPr>
              <a:t>Most of all – a great value anytime you want to eat.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3" name="Shape 93"/>
        <p:cNvGrpSpPr/>
        <p:nvPr/>
      </p:nvGrpSpPr>
      <p:grpSpPr>
        <a:xfrm>
          <a:off x="0" y="0"/>
          <a:ext cx="0" cy="0"/>
          <a:chOff x="0" y="0"/>
          <a:chExt cx="0" cy="0"/>
        </a:xfrm>
      </p:grpSpPr>
      <p:sp>
        <p:nvSpPr>
          <p:cNvPr id="94" name="Google Shape;94;p3"/>
          <p:cNvSpPr/>
          <p:nvPr/>
        </p:nvSpPr>
        <p:spPr>
          <a:xfrm>
            <a:off x="372149" y="592574"/>
            <a:ext cx="641269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Dining Plans - Residential Students</a:t>
            </a:r>
            <a:endParaRPr/>
          </a:p>
        </p:txBody>
      </p:sp>
      <p:sp>
        <p:nvSpPr>
          <p:cNvPr id="95" name="Google Shape;95;p3"/>
          <p:cNvSpPr/>
          <p:nvPr/>
        </p:nvSpPr>
        <p:spPr>
          <a:xfrm>
            <a:off x="372149" y="1890326"/>
            <a:ext cx="9354312" cy="4524315"/>
          </a:xfrm>
          <a:prstGeom prst="rect">
            <a:avLst/>
          </a:prstGeom>
          <a:noFill/>
          <a:ln>
            <a:noFill/>
          </a:ln>
        </p:spPr>
        <p:txBody>
          <a:bodyPr anchorCtr="0" anchor="t" bIns="45700" lIns="91425" spcFirstLastPara="1" rIns="91425" wrap="square" tIns="45700">
            <a:spAutoFit/>
          </a:bodyPr>
          <a:lstStyle/>
          <a:p>
            <a:pPr indent="0" lvl="1" marL="45720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Residential Meal Plans - Boca Raton Campus (Per Semester)</a:t>
            </a:r>
            <a:endParaRPr/>
          </a:p>
          <a:p>
            <a:pPr indent="0" lvl="2" marL="914400" marR="0" rtl="0" algn="l">
              <a:spcBef>
                <a:spcPts val="0"/>
              </a:spcBef>
              <a:spcAft>
                <a:spcPts val="0"/>
              </a:spcAft>
              <a:buNone/>
            </a:pPr>
            <a:r>
              <a:rPr b="1" i="0" lang="en-US" sz="1800" u="none" cap="none" strike="noStrike">
                <a:solidFill>
                  <a:schemeClr val="dk1"/>
                </a:solidFill>
                <a:latin typeface="Calibri"/>
                <a:ea typeface="Calibri"/>
                <a:cs typeface="Calibri"/>
                <a:sym typeface="Calibri"/>
              </a:rPr>
              <a:t>19 Meals a Week				$1,951.00</a:t>
            </a:r>
            <a:endParaRPr/>
          </a:p>
          <a:p>
            <a:pPr indent="0" lvl="2" marL="914400" marR="0" rtl="0" algn="l">
              <a:spcBef>
                <a:spcPts val="0"/>
              </a:spcBef>
              <a:spcAft>
                <a:spcPts val="0"/>
              </a:spcAft>
              <a:buNone/>
            </a:pPr>
            <a:r>
              <a:rPr b="1" i="0" lang="en-US" sz="1800" u="none" cap="none" strike="noStrike">
                <a:solidFill>
                  <a:schemeClr val="dk1"/>
                </a:solidFill>
                <a:latin typeface="Calibri"/>
                <a:ea typeface="Calibri"/>
                <a:cs typeface="Calibri"/>
                <a:sym typeface="Calibri"/>
              </a:rPr>
              <a:t>15 Meals a Week and $100 in Flex Bucks 	$1,846.50</a:t>
            </a:r>
            <a:endParaRPr/>
          </a:p>
          <a:p>
            <a:pPr indent="0" lvl="2" marL="914400" marR="0" rtl="0" algn="l">
              <a:spcBef>
                <a:spcPts val="0"/>
              </a:spcBef>
              <a:spcAft>
                <a:spcPts val="0"/>
              </a:spcAft>
              <a:buNone/>
            </a:pPr>
            <a:r>
              <a:rPr b="1" i="0" lang="en-US" sz="1800" u="none" cap="none" strike="noStrike">
                <a:solidFill>
                  <a:schemeClr val="dk1"/>
                </a:solidFill>
                <a:latin typeface="Calibri"/>
                <a:ea typeface="Calibri"/>
                <a:cs typeface="Calibri"/>
                <a:sym typeface="Calibri"/>
              </a:rPr>
              <a:t>12 Meals a Week and $100 in Flex Bucks	$1,646.00</a:t>
            </a:r>
            <a:endParaRPr/>
          </a:p>
          <a:p>
            <a:pPr indent="0" lvl="2" marL="914400" marR="0" rtl="0" algn="l">
              <a:spcBef>
                <a:spcPts val="0"/>
              </a:spcBef>
              <a:spcAft>
                <a:spcPts val="0"/>
              </a:spcAft>
              <a:buNone/>
            </a:pPr>
            <a:r>
              <a:rPr b="1" i="0" lang="en-US" sz="1800" u="none" cap="none" strike="noStrike">
                <a:solidFill>
                  <a:schemeClr val="dk1"/>
                </a:solidFill>
                <a:latin typeface="Calibri"/>
                <a:ea typeface="Calibri"/>
                <a:cs typeface="Calibri"/>
                <a:sym typeface="Calibri"/>
              </a:rPr>
              <a:t>7 Meals a Week and $550 in Flex Bucks 	$1,990.50</a:t>
            </a:r>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Residential Meal Plans – Jupiter Campus (Per Semester)</a:t>
            </a:r>
            <a:endParaRPr/>
          </a:p>
          <a:p>
            <a:pPr indent="0" lvl="2" marL="914400" marR="0" rtl="0" algn="l">
              <a:spcBef>
                <a:spcPts val="0"/>
              </a:spcBef>
              <a:spcAft>
                <a:spcPts val="0"/>
              </a:spcAft>
              <a:buNone/>
            </a:pPr>
            <a:r>
              <a:rPr b="1" i="0" lang="en-US" sz="1800" u="none" cap="none" strike="noStrike">
                <a:solidFill>
                  <a:schemeClr val="dk1"/>
                </a:solidFill>
                <a:latin typeface="Calibri"/>
                <a:ea typeface="Calibri"/>
                <a:cs typeface="Calibri"/>
                <a:sym typeface="Calibri"/>
              </a:rPr>
              <a:t>19 Meals a Week	$2,070.00</a:t>
            </a:r>
            <a:endParaRPr/>
          </a:p>
          <a:p>
            <a:pPr indent="0" lvl="2" marL="914400" marR="0" rtl="0" algn="l">
              <a:spcBef>
                <a:spcPts val="0"/>
              </a:spcBef>
              <a:spcAft>
                <a:spcPts val="0"/>
              </a:spcAft>
              <a:buNone/>
            </a:pPr>
            <a:r>
              <a:rPr b="1" i="0" lang="en-US" sz="1800" u="none" cap="none" strike="noStrike">
                <a:solidFill>
                  <a:schemeClr val="dk1"/>
                </a:solidFill>
                <a:latin typeface="Calibri"/>
                <a:ea typeface="Calibri"/>
                <a:cs typeface="Calibri"/>
                <a:sym typeface="Calibri"/>
              </a:rPr>
              <a:t>14 Meals a Week	$1,948.00</a:t>
            </a:r>
            <a:endParaRPr/>
          </a:p>
          <a:p>
            <a:pPr indent="0" lvl="2" marL="9144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Meals are for the Atlantic Dining Hall and Jupiter Dining Hall.</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Flex Bucks can only be used at dining locations, they are issued one time per semester,  and expire at the end of the semester.</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Meal plans reset every Sunday.</a:t>
            </a:r>
            <a:endParaRPr/>
          </a:p>
          <a:p>
            <a:pPr indent="0" lvl="2" marL="9144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9" name="Shape 99"/>
        <p:cNvGrpSpPr/>
        <p:nvPr/>
      </p:nvGrpSpPr>
      <p:grpSpPr>
        <a:xfrm>
          <a:off x="0" y="0"/>
          <a:ext cx="0" cy="0"/>
          <a:chOff x="0" y="0"/>
          <a:chExt cx="0" cy="0"/>
        </a:xfrm>
      </p:grpSpPr>
      <p:sp>
        <p:nvSpPr>
          <p:cNvPr id="100" name="Google Shape;100;p4"/>
          <p:cNvSpPr/>
          <p:nvPr/>
        </p:nvSpPr>
        <p:spPr>
          <a:xfrm>
            <a:off x="385725" y="583430"/>
            <a:ext cx="720379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Calibri"/>
                <a:ea typeface="Calibri"/>
                <a:cs typeface="Calibri"/>
                <a:sym typeface="Calibri"/>
              </a:rPr>
              <a:t>Commuter Students – Profiler Meal Plans and Owl Bucks</a:t>
            </a:r>
            <a:endParaRPr/>
          </a:p>
        </p:txBody>
      </p:sp>
      <p:sp>
        <p:nvSpPr>
          <p:cNvPr id="101" name="Google Shape;101;p4"/>
          <p:cNvSpPr/>
          <p:nvPr/>
        </p:nvSpPr>
        <p:spPr>
          <a:xfrm>
            <a:off x="385725" y="1845951"/>
            <a:ext cx="8758275" cy="40934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Profiler Meal Plans can be used at the Atlantic Dining Hall and the Jupiter Dining Hall – These meals do not expire throughout the year and only expire after one year of inactivity.</a:t>
            </a:r>
            <a:endParaRPr/>
          </a:p>
          <a:p>
            <a:pPr indent="0" lvl="1" marL="457200" marR="0" rtl="0" algn="l">
              <a:spcBef>
                <a:spcPts val="0"/>
              </a:spcBef>
              <a:spcAft>
                <a:spcPts val="0"/>
              </a:spcAft>
              <a:buNone/>
            </a:pPr>
            <a:r>
              <a:t/>
            </a:r>
            <a:endParaRPr b="0" i="0" sz="1800" u="none" cap="none" strike="noStrike">
              <a:solidFill>
                <a:schemeClr val="lt1"/>
              </a:solidFill>
              <a:latin typeface="Calibri"/>
              <a:ea typeface="Calibri"/>
              <a:cs typeface="Calibri"/>
              <a:sym typeface="Calibri"/>
            </a:endParaRPr>
          </a:p>
          <a:p>
            <a:pPr indent="0" lvl="1" marL="457200" marR="0" rtl="0" algn="l">
              <a:spcBef>
                <a:spcPts val="0"/>
              </a:spcBef>
              <a:spcAft>
                <a:spcPts val="0"/>
              </a:spcAft>
              <a:buNone/>
            </a:pPr>
            <a:r>
              <a:rPr b="1" i="0" lang="en-US" sz="2000" u="none" cap="none" strike="noStrike">
                <a:solidFill>
                  <a:schemeClr val="lt1"/>
                </a:solidFill>
                <a:latin typeface="Calibri"/>
                <a:ea typeface="Calibri"/>
                <a:cs typeface="Calibri"/>
                <a:sym typeface="Calibri"/>
              </a:rPr>
              <a:t>30 Meals		$247.17</a:t>
            </a:r>
            <a:endParaRPr/>
          </a:p>
          <a:p>
            <a:pPr indent="0" lvl="1" marL="457200" marR="0" rtl="0" algn="l">
              <a:spcBef>
                <a:spcPts val="0"/>
              </a:spcBef>
              <a:spcAft>
                <a:spcPts val="0"/>
              </a:spcAft>
              <a:buNone/>
            </a:pPr>
            <a:r>
              <a:rPr b="1" i="0" lang="en-US" sz="2000" u="none" cap="none" strike="noStrike">
                <a:solidFill>
                  <a:schemeClr val="lt1"/>
                </a:solidFill>
                <a:latin typeface="Calibri"/>
                <a:ea typeface="Calibri"/>
                <a:cs typeface="Calibri"/>
                <a:sym typeface="Calibri"/>
              </a:rPr>
              <a:t>50 Meals		$348.82</a:t>
            </a:r>
            <a:endParaRPr/>
          </a:p>
          <a:p>
            <a:pPr indent="0" lvl="1" marL="457200" marR="0" rtl="0" algn="l">
              <a:spcBef>
                <a:spcPts val="0"/>
              </a:spcBef>
              <a:spcAft>
                <a:spcPts val="0"/>
              </a:spcAft>
              <a:buNone/>
            </a:pPr>
            <a:r>
              <a:rPr b="1" i="0" lang="en-US" sz="2000" u="none" cap="none" strike="noStrike">
                <a:solidFill>
                  <a:schemeClr val="lt1"/>
                </a:solidFill>
                <a:latin typeface="Calibri"/>
                <a:ea typeface="Calibri"/>
                <a:cs typeface="Calibri"/>
                <a:sym typeface="Calibri"/>
              </a:rPr>
              <a:t>85 Meals		$569.33</a:t>
            </a:r>
            <a:endParaRPr/>
          </a:p>
          <a:p>
            <a:pPr indent="0" lvl="1" marL="457200" marR="0" rtl="0" algn="l">
              <a:spcBef>
                <a:spcPts val="0"/>
              </a:spcBef>
              <a:spcAft>
                <a:spcPts val="0"/>
              </a:spcAft>
              <a:buNone/>
            </a:pPr>
            <a:r>
              <a:rPr b="1" i="0" lang="en-US" sz="2000" u="none" cap="none" strike="noStrike">
                <a:solidFill>
                  <a:schemeClr val="lt1"/>
                </a:solidFill>
                <a:latin typeface="Calibri"/>
                <a:ea typeface="Calibri"/>
                <a:cs typeface="Calibri"/>
                <a:sym typeface="Calibri"/>
              </a:rPr>
              <a:t>110 Meals		$700.85</a:t>
            </a:r>
            <a:endParaRPr/>
          </a:p>
          <a:p>
            <a:pPr indent="0" lvl="0" marL="0" marR="0" rtl="0" algn="l">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l">
              <a:spcBef>
                <a:spcPts val="0"/>
              </a:spcBef>
              <a:spcAft>
                <a:spcPts val="0"/>
              </a:spcAft>
              <a:buNone/>
            </a:pPr>
            <a:r>
              <a:rPr b="1" lang="en-US" sz="1800">
                <a:solidFill>
                  <a:schemeClr val="lt1"/>
                </a:solidFill>
                <a:latin typeface="Calibri"/>
                <a:ea typeface="Calibri"/>
                <a:cs typeface="Calibri"/>
                <a:sym typeface="Calibri"/>
              </a:rPr>
              <a:t>- Owl Bucks</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Owl Bucks serve as our pre-paid declining balance account for use at any FAU Dining location and the FAU Bookstore. In addition, Owl Bucks may be added to any meal plan. Owl Bucks do not expire.</a:t>
            </a:r>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1" i="0" sz="18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5" name="Shape 105"/>
        <p:cNvGrpSpPr/>
        <p:nvPr/>
      </p:nvGrpSpPr>
      <p:grpSpPr>
        <a:xfrm>
          <a:off x="0" y="0"/>
          <a:ext cx="0" cy="0"/>
          <a:chOff x="0" y="0"/>
          <a:chExt cx="0" cy="0"/>
        </a:xfrm>
      </p:grpSpPr>
      <p:sp>
        <p:nvSpPr>
          <p:cNvPr id="106" name="Google Shape;106;p5"/>
          <p:cNvSpPr/>
          <p:nvPr/>
        </p:nvSpPr>
        <p:spPr>
          <a:xfrm>
            <a:off x="372149" y="592574"/>
            <a:ext cx="641269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Where to Eat (Summer 2021)</a:t>
            </a:r>
            <a:endParaRPr/>
          </a:p>
        </p:txBody>
      </p:sp>
      <p:sp>
        <p:nvSpPr>
          <p:cNvPr id="107" name="Google Shape;107;p5"/>
          <p:cNvSpPr/>
          <p:nvPr/>
        </p:nvSpPr>
        <p:spPr>
          <a:xfrm>
            <a:off x="372149" y="1890326"/>
            <a:ext cx="9354312" cy="2585323"/>
          </a:xfrm>
          <a:prstGeom prst="rect">
            <a:avLst/>
          </a:prstGeom>
          <a:noFill/>
          <a:ln>
            <a:noFill/>
          </a:ln>
        </p:spPr>
        <p:txBody>
          <a:bodyPr anchorCtr="0" anchor="t" bIns="45700" lIns="91425" spcFirstLastPara="1" rIns="91425" wrap="square" tIns="45700">
            <a:spAutoFit/>
          </a:bodyPr>
          <a:lstStyle/>
          <a:p>
            <a:pPr indent="-285750" lvl="2" marL="1200150" marR="0" rtl="0" algn="l">
              <a:spcBef>
                <a:spcPts val="0"/>
              </a:spcBef>
              <a:spcAft>
                <a:spcPts val="0"/>
              </a:spcAft>
              <a:buClr>
                <a:schemeClr val="dk1"/>
              </a:buClr>
              <a:buSzPts val="3600"/>
              <a:buFont typeface="Calibri"/>
              <a:buChar char="-"/>
            </a:pPr>
            <a:r>
              <a:rPr b="0" i="0" lang="en-US" sz="3600" u="none" cap="none" strike="noStrike">
                <a:solidFill>
                  <a:schemeClr val="dk1"/>
                </a:solidFill>
                <a:latin typeface="Calibri"/>
                <a:ea typeface="Calibri"/>
                <a:cs typeface="Calibri"/>
                <a:sym typeface="Calibri"/>
              </a:rPr>
              <a:t>Starbucks</a:t>
            </a:r>
            <a:endParaRPr/>
          </a:p>
          <a:p>
            <a:pPr indent="-285750" lvl="2" marL="1200150" marR="0" rtl="0" algn="l">
              <a:spcBef>
                <a:spcPts val="0"/>
              </a:spcBef>
              <a:spcAft>
                <a:spcPts val="0"/>
              </a:spcAft>
              <a:buClr>
                <a:schemeClr val="dk1"/>
              </a:buClr>
              <a:buSzPts val="3600"/>
              <a:buFont typeface="Calibri"/>
              <a:buChar char="-"/>
            </a:pPr>
            <a:r>
              <a:rPr b="0" i="0" lang="en-US" sz="3600" u="none" cap="none" strike="noStrike">
                <a:solidFill>
                  <a:schemeClr val="dk1"/>
                </a:solidFill>
                <a:latin typeface="Calibri"/>
                <a:ea typeface="Calibri"/>
                <a:cs typeface="Calibri"/>
                <a:sym typeface="Calibri"/>
              </a:rPr>
              <a:t>Chick-fil-A</a:t>
            </a:r>
            <a:endParaRPr/>
          </a:p>
          <a:p>
            <a:pPr indent="-285750" lvl="2" marL="1200150" marR="0" rtl="0" algn="l">
              <a:spcBef>
                <a:spcPts val="0"/>
              </a:spcBef>
              <a:spcAft>
                <a:spcPts val="0"/>
              </a:spcAft>
              <a:buClr>
                <a:schemeClr val="dk1"/>
              </a:buClr>
              <a:buSzPts val="3600"/>
              <a:buFont typeface="Calibri"/>
              <a:buChar char="-"/>
            </a:pPr>
            <a:r>
              <a:rPr b="0" i="0" lang="en-US" sz="3600" u="none" cap="none" strike="noStrike">
                <a:solidFill>
                  <a:schemeClr val="dk1"/>
                </a:solidFill>
                <a:latin typeface="Calibri"/>
                <a:ea typeface="Calibri"/>
                <a:cs typeface="Calibri"/>
                <a:sym typeface="Calibri"/>
              </a:rPr>
              <a:t>Subway</a:t>
            </a:r>
            <a:endParaRPr/>
          </a:p>
          <a:p>
            <a:pPr indent="-285750" lvl="2" marL="1200150" marR="0" rtl="0" algn="l">
              <a:spcBef>
                <a:spcPts val="0"/>
              </a:spcBef>
              <a:spcAft>
                <a:spcPts val="0"/>
              </a:spcAft>
              <a:buClr>
                <a:schemeClr val="dk1"/>
              </a:buClr>
              <a:buSzPts val="3600"/>
              <a:buFont typeface="Calibri"/>
              <a:buChar char="-"/>
            </a:pPr>
            <a:r>
              <a:rPr b="0" i="0" lang="en-US" sz="3600" u="none" cap="none" strike="noStrike">
                <a:solidFill>
                  <a:schemeClr val="dk1"/>
                </a:solidFill>
                <a:latin typeface="Calibri"/>
                <a:ea typeface="Calibri"/>
                <a:cs typeface="Calibri"/>
                <a:sym typeface="Calibri"/>
              </a:rPr>
              <a:t>Outtakes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www.chick-fil-a.com/-/media/Images/CFACOM/Defau..." id="108" name="Google Shape;108;p5"/>
          <p:cNvPicPr preferRelativeResize="0"/>
          <p:nvPr/>
        </p:nvPicPr>
        <p:blipFill rotWithShape="1">
          <a:blip r:embed="rId4">
            <a:alphaModFix/>
          </a:blip>
          <a:srcRect b="0" l="0" r="0" t="0"/>
          <a:stretch/>
        </p:blipFill>
        <p:spPr>
          <a:xfrm>
            <a:off x="6347546" y="2580750"/>
            <a:ext cx="1976436" cy="1112280"/>
          </a:xfrm>
          <a:prstGeom prst="rect">
            <a:avLst/>
          </a:prstGeom>
          <a:noFill/>
          <a:ln>
            <a:noFill/>
          </a:ln>
        </p:spPr>
      </p:pic>
      <p:pic>
        <p:nvPicPr>
          <p:cNvPr descr="Starbucks - Wikipedia" id="109" name="Google Shape;109;p5"/>
          <p:cNvPicPr preferRelativeResize="0"/>
          <p:nvPr/>
        </p:nvPicPr>
        <p:blipFill rotWithShape="1">
          <a:blip r:embed="rId5">
            <a:alphaModFix/>
          </a:blip>
          <a:srcRect b="0" l="0" r="0" t="0"/>
          <a:stretch/>
        </p:blipFill>
        <p:spPr>
          <a:xfrm>
            <a:off x="6787007" y="1196415"/>
            <a:ext cx="1097515" cy="1112280"/>
          </a:xfrm>
          <a:prstGeom prst="rect">
            <a:avLst/>
          </a:prstGeom>
          <a:noFill/>
          <a:ln>
            <a:noFill/>
          </a:ln>
        </p:spPr>
      </p:pic>
      <p:pic>
        <p:nvPicPr>
          <p:cNvPr descr="Sub Sandwiches - Breakfast, Sandwiches, Salads &amp;amp; More | SUBWAY®" id="110" name="Google Shape;110;p5"/>
          <p:cNvPicPr preferRelativeResize="0"/>
          <p:nvPr/>
        </p:nvPicPr>
        <p:blipFill rotWithShape="1">
          <a:blip r:embed="rId6">
            <a:alphaModFix/>
          </a:blip>
          <a:srcRect b="0" l="0" r="0" t="0"/>
          <a:stretch/>
        </p:blipFill>
        <p:spPr>
          <a:xfrm>
            <a:off x="5653564" y="3500299"/>
            <a:ext cx="3364400" cy="1766310"/>
          </a:xfrm>
          <a:prstGeom prst="rect">
            <a:avLst/>
          </a:prstGeom>
          <a:noFill/>
          <a:ln>
            <a:noFill/>
          </a:ln>
        </p:spPr>
      </p:pic>
      <p:pic>
        <p:nvPicPr>
          <p:cNvPr id="111" name="Google Shape;111;p5"/>
          <p:cNvPicPr preferRelativeResize="0"/>
          <p:nvPr/>
        </p:nvPicPr>
        <p:blipFill rotWithShape="1">
          <a:blip r:embed="rId7">
            <a:alphaModFix/>
          </a:blip>
          <a:srcRect b="0" l="0" r="0" t="0"/>
          <a:stretch/>
        </p:blipFill>
        <p:spPr>
          <a:xfrm>
            <a:off x="9017964" y="3918629"/>
            <a:ext cx="1905000" cy="1905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5" name="Shape 115"/>
        <p:cNvGrpSpPr/>
        <p:nvPr/>
      </p:nvGrpSpPr>
      <p:grpSpPr>
        <a:xfrm>
          <a:off x="0" y="0"/>
          <a:ext cx="0" cy="0"/>
          <a:chOff x="0" y="0"/>
          <a:chExt cx="0" cy="0"/>
        </a:xfrm>
      </p:grpSpPr>
      <p:sp>
        <p:nvSpPr>
          <p:cNvPr id="116" name="Google Shape;116;p6"/>
          <p:cNvSpPr/>
          <p:nvPr/>
        </p:nvSpPr>
        <p:spPr>
          <a:xfrm>
            <a:off x="372149" y="592574"/>
            <a:ext cx="641269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Where to Eat (Fall 2021)</a:t>
            </a:r>
            <a:endParaRPr/>
          </a:p>
        </p:txBody>
      </p:sp>
      <p:sp>
        <p:nvSpPr>
          <p:cNvPr id="117" name="Google Shape;117;p6"/>
          <p:cNvSpPr/>
          <p:nvPr/>
        </p:nvSpPr>
        <p:spPr>
          <a:xfrm>
            <a:off x="372149" y="1360403"/>
            <a:ext cx="9354312" cy="5293757"/>
          </a:xfrm>
          <a:prstGeom prst="rect">
            <a:avLst/>
          </a:prstGeom>
          <a:noFill/>
          <a:ln>
            <a:noFill/>
          </a:ln>
        </p:spPr>
        <p:txBody>
          <a:bodyPr anchorCtr="0" anchor="t" bIns="45700" lIns="91425" spcFirstLastPara="1" rIns="91425" wrap="square" tIns="45700">
            <a:spAutoFit/>
          </a:bodyPr>
          <a:lstStyle/>
          <a:p>
            <a:pPr indent="-285750" lvl="2" marL="1200150" marR="0" rtl="0" algn="l">
              <a:spcBef>
                <a:spcPts val="0"/>
              </a:spcBef>
              <a:spcAft>
                <a:spcPts val="0"/>
              </a:spcAft>
              <a:buClr>
                <a:schemeClr val="dk1"/>
              </a:buClr>
              <a:buSzPts val="3200"/>
              <a:buFont typeface="Calibri"/>
              <a:buChar char="-"/>
            </a:pPr>
            <a:r>
              <a:rPr b="0" i="0" lang="en-US" sz="3200" u="none" cap="none" strike="noStrike">
                <a:solidFill>
                  <a:schemeClr val="dk1"/>
                </a:solidFill>
                <a:latin typeface="Calibri"/>
                <a:ea typeface="Calibri"/>
                <a:cs typeface="Calibri"/>
                <a:sym typeface="Calibri"/>
              </a:rPr>
              <a:t>Atlantic Dining Hall</a:t>
            </a:r>
            <a:endParaRPr/>
          </a:p>
          <a:p>
            <a:pPr indent="-285750" lvl="2" marL="1200150" marR="0" rtl="0" algn="l">
              <a:spcBef>
                <a:spcPts val="0"/>
              </a:spcBef>
              <a:spcAft>
                <a:spcPts val="0"/>
              </a:spcAft>
              <a:buClr>
                <a:schemeClr val="dk1"/>
              </a:buClr>
              <a:buSzPts val="3200"/>
              <a:buFont typeface="Calibri"/>
              <a:buChar char="-"/>
            </a:pPr>
            <a:r>
              <a:rPr b="0" i="0" lang="en-US" sz="3200" u="none" cap="none" strike="noStrike">
                <a:solidFill>
                  <a:schemeClr val="dk1"/>
                </a:solidFill>
                <a:latin typeface="Calibri"/>
                <a:ea typeface="Calibri"/>
                <a:cs typeface="Calibri"/>
                <a:sym typeface="Calibri"/>
              </a:rPr>
              <a:t>Starbucks</a:t>
            </a:r>
            <a:endParaRPr/>
          </a:p>
          <a:p>
            <a:pPr indent="-285750" lvl="2" marL="1200150" marR="0" rtl="0" algn="l">
              <a:spcBef>
                <a:spcPts val="0"/>
              </a:spcBef>
              <a:spcAft>
                <a:spcPts val="0"/>
              </a:spcAft>
              <a:buClr>
                <a:schemeClr val="dk1"/>
              </a:buClr>
              <a:buSzPts val="3200"/>
              <a:buFont typeface="Calibri"/>
              <a:buChar char="-"/>
            </a:pPr>
            <a:r>
              <a:rPr b="0" i="0" lang="en-US" sz="3200" u="none" cap="none" strike="noStrike">
                <a:solidFill>
                  <a:schemeClr val="dk1"/>
                </a:solidFill>
                <a:latin typeface="Calibri"/>
                <a:ea typeface="Calibri"/>
                <a:cs typeface="Calibri"/>
                <a:sym typeface="Calibri"/>
              </a:rPr>
              <a:t>Chick-fil-A</a:t>
            </a:r>
            <a:endParaRPr/>
          </a:p>
          <a:p>
            <a:pPr indent="-285750" lvl="2" marL="1200150" marR="0" rtl="0" algn="l">
              <a:spcBef>
                <a:spcPts val="0"/>
              </a:spcBef>
              <a:spcAft>
                <a:spcPts val="0"/>
              </a:spcAft>
              <a:buClr>
                <a:schemeClr val="dk1"/>
              </a:buClr>
              <a:buSzPts val="3200"/>
              <a:buFont typeface="Calibri"/>
              <a:buChar char="-"/>
            </a:pPr>
            <a:r>
              <a:rPr b="0" i="0" lang="en-US" sz="3200" u="none" cap="none" strike="noStrike">
                <a:solidFill>
                  <a:schemeClr val="dk1"/>
                </a:solidFill>
                <a:latin typeface="Calibri"/>
                <a:ea typeface="Calibri"/>
                <a:cs typeface="Calibri"/>
                <a:sym typeface="Calibri"/>
              </a:rPr>
              <a:t>Pizza Hut</a:t>
            </a:r>
            <a:endParaRPr/>
          </a:p>
          <a:p>
            <a:pPr indent="-285750" lvl="2" marL="1200150" marR="0" rtl="0" algn="l">
              <a:spcBef>
                <a:spcPts val="0"/>
              </a:spcBef>
              <a:spcAft>
                <a:spcPts val="0"/>
              </a:spcAft>
              <a:buClr>
                <a:schemeClr val="dk1"/>
              </a:buClr>
              <a:buSzPts val="3200"/>
              <a:buFont typeface="Calibri"/>
              <a:buChar char="-"/>
            </a:pPr>
            <a:r>
              <a:rPr b="0" i="0" lang="en-US" sz="3200" u="none" cap="none" strike="noStrike">
                <a:solidFill>
                  <a:schemeClr val="dk1"/>
                </a:solidFill>
                <a:latin typeface="Calibri"/>
                <a:ea typeface="Calibri"/>
                <a:cs typeface="Calibri"/>
                <a:sym typeface="Calibri"/>
              </a:rPr>
              <a:t>Wendy’s</a:t>
            </a:r>
            <a:endParaRPr/>
          </a:p>
          <a:p>
            <a:pPr indent="-285750" lvl="2" marL="1200150" marR="0" rtl="0" algn="l">
              <a:spcBef>
                <a:spcPts val="0"/>
              </a:spcBef>
              <a:spcAft>
                <a:spcPts val="0"/>
              </a:spcAft>
              <a:buClr>
                <a:schemeClr val="dk1"/>
              </a:buClr>
              <a:buSzPts val="3200"/>
              <a:buFont typeface="Calibri"/>
              <a:buChar char="-"/>
            </a:pPr>
            <a:r>
              <a:rPr b="0" i="0" lang="en-US" sz="3200" u="none" cap="none" strike="noStrike">
                <a:solidFill>
                  <a:schemeClr val="dk1"/>
                </a:solidFill>
                <a:latin typeface="Calibri"/>
                <a:ea typeface="Calibri"/>
                <a:cs typeface="Calibri"/>
                <a:sym typeface="Calibri"/>
              </a:rPr>
              <a:t>Pollo Tropical</a:t>
            </a:r>
            <a:endParaRPr/>
          </a:p>
          <a:p>
            <a:pPr indent="-285750" lvl="2" marL="1200150" marR="0" rtl="0" algn="l">
              <a:spcBef>
                <a:spcPts val="0"/>
              </a:spcBef>
              <a:spcAft>
                <a:spcPts val="0"/>
              </a:spcAft>
              <a:buClr>
                <a:schemeClr val="dk1"/>
              </a:buClr>
              <a:buSzPts val="3200"/>
              <a:buFont typeface="Calibri"/>
              <a:buChar char="-"/>
            </a:pPr>
            <a:r>
              <a:rPr b="0" i="0" lang="en-US" sz="3200" u="none" cap="none" strike="noStrike">
                <a:solidFill>
                  <a:schemeClr val="dk1"/>
                </a:solidFill>
                <a:latin typeface="Calibri"/>
                <a:ea typeface="Calibri"/>
                <a:cs typeface="Calibri"/>
                <a:sym typeface="Calibri"/>
              </a:rPr>
              <a:t>Dunkin’</a:t>
            </a:r>
            <a:endParaRPr/>
          </a:p>
          <a:p>
            <a:pPr indent="-285750" lvl="2" marL="1200150" marR="0" rtl="0" algn="l">
              <a:spcBef>
                <a:spcPts val="0"/>
              </a:spcBef>
              <a:spcAft>
                <a:spcPts val="0"/>
              </a:spcAft>
              <a:buClr>
                <a:schemeClr val="dk1"/>
              </a:buClr>
              <a:buSzPts val="3200"/>
              <a:buFont typeface="Calibri"/>
              <a:buChar char="-"/>
            </a:pPr>
            <a:r>
              <a:rPr b="0" i="0" lang="en-US" sz="3200" u="none" cap="none" strike="noStrike">
                <a:solidFill>
                  <a:schemeClr val="dk1"/>
                </a:solidFill>
                <a:latin typeface="Calibri"/>
                <a:ea typeface="Calibri"/>
                <a:cs typeface="Calibri"/>
                <a:sym typeface="Calibri"/>
              </a:rPr>
              <a:t>Einstein Bros.</a:t>
            </a:r>
            <a:endParaRPr/>
          </a:p>
          <a:p>
            <a:pPr indent="-285750" lvl="2" marL="1200150" marR="0" rtl="0" algn="l">
              <a:spcBef>
                <a:spcPts val="0"/>
              </a:spcBef>
              <a:spcAft>
                <a:spcPts val="0"/>
              </a:spcAft>
              <a:buClr>
                <a:schemeClr val="dk1"/>
              </a:buClr>
              <a:buSzPts val="3200"/>
              <a:buFont typeface="Calibri"/>
              <a:buChar char="-"/>
            </a:pPr>
            <a:r>
              <a:rPr b="0" i="0" lang="en-US" sz="3200" u="none" cap="none" strike="noStrike">
                <a:solidFill>
                  <a:schemeClr val="dk1"/>
                </a:solidFill>
                <a:latin typeface="Calibri"/>
                <a:ea typeface="Calibri"/>
                <a:cs typeface="Calibri"/>
                <a:sym typeface="Calibri"/>
              </a:rPr>
              <a:t>Subway</a:t>
            </a:r>
            <a:endParaRPr/>
          </a:p>
          <a:p>
            <a:pPr indent="-285750" lvl="2" marL="1200150" marR="0" rtl="0" algn="l">
              <a:spcBef>
                <a:spcPts val="0"/>
              </a:spcBef>
              <a:spcAft>
                <a:spcPts val="0"/>
              </a:spcAft>
              <a:buClr>
                <a:schemeClr val="dk1"/>
              </a:buClr>
              <a:buSzPts val="3200"/>
              <a:buFont typeface="Calibri"/>
              <a:buChar char="-"/>
            </a:pPr>
            <a:r>
              <a:rPr b="0" i="0" lang="en-US" sz="3200" u="none" cap="none" strike="noStrike">
                <a:solidFill>
                  <a:schemeClr val="dk1"/>
                </a:solidFill>
                <a:latin typeface="Calibri"/>
                <a:ea typeface="Calibri"/>
                <a:cs typeface="Calibri"/>
                <a:sym typeface="Calibri"/>
              </a:rPr>
              <a:t>Outtakes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www.chick-fil-a.com/-/media/Images/CFACOM/Defau..." id="118" name="Google Shape;118;p6"/>
          <p:cNvPicPr preferRelativeResize="0"/>
          <p:nvPr/>
        </p:nvPicPr>
        <p:blipFill rotWithShape="1">
          <a:blip r:embed="rId4">
            <a:alphaModFix/>
          </a:blip>
          <a:srcRect b="0" l="0" r="0" t="0"/>
          <a:stretch/>
        </p:blipFill>
        <p:spPr>
          <a:xfrm>
            <a:off x="5495382" y="2352791"/>
            <a:ext cx="1822358" cy="1025569"/>
          </a:xfrm>
          <a:prstGeom prst="rect">
            <a:avLst/>
          </a:prstGeom>
          <a:noFill/>
          <a:ln>
            <a:noFill/>
          </a:ln>
        </p:spPr>
      </p:pic>
      <p:pic>
        <p:nvPicPr>
          <p:cNvPr descr="Starbucks - Wikipedia" id="119" name="Google Shape;119;p6"/>
          <p:cNvPicPr preferRelativeResize="0"/>
          <p:nvPr/>
        </p:nvPicPr>
        <p:blipFill rotWithShape="1">
          <a:blip r:embed="rId5">
            <a:alphaModFix/>
          </a:blip>
          <a:srcRect b="0" l="0" r="0" t="0"/>
          <a:stretch/>
        </p:blipFill>
        <p:spPr>
          <a:xfrm>
            <a:off x="7947322" y="973129"/>
            <a:ext cx="1048162" cy="1062263"/>
          </a:xfrm>
          <a:prstGeom prst="rect">
            <a:avLst/>
          </a:prstGeom>
          <a:noFill/>
          <a:ln>
            <a:noFill/>
          </a:ln>
        </p:spPr>
      </p:pic>
      <p:pic>
        <p:nvPicPr>
          <p:cNvPr descr="Sub Sandwiches - Breakfast, Sandwiches, Salads &amp;amp; More | SUBWAY®" id="120" name="Google Shape;120;p6"/>
          <p:cNvPicPr preferRelativeResize="0"/>
          <p:nvPr/>
        </p:nvPicPr>
        <p:blipFill rotWithShape="1">
          <a:blip r:embed="rId6">
            <a:alphaModFix/>
          </a:blip>
          <a:srcRect b="0" l="0" r="0" t="0"/>
          <a:stretch/>
        </p:blipFill>
        <p:spPr>
          <a:xfrm>
            <a:off x="5440879" y="4246124"/>
            <a:ext cx="1931364" cy="1013966"/>
          </a:xfrm>
          <a:prstGeom prst="rect">
            <a:avLst/>
          </a:prstGeom>
          <a:noFill/>
          <a:ln>
            <a:noFill/>
          </a:ln>
        </p:spPr>
      </p:pic>
      <p:pic>
        <p:nvPicPr>
          <p:cNvPr descr="Pizza Hut - Home | Facebook" id="121" name="Google Shape;121;p6"/>
          <p:cNvPicPr preferRelativeResize="0"/>
          <p:nvPr/>
        </p:nvPicPr>
        <p:blipFill rotWithShape="1">
          <a:blip r:embed="rId7">
            <a:alphaModFix/>
          </a:blip>
          <a:srcRect b="0" l="0" r="0" t="0"/>
          <a:stretch/>
        </p:blipFill>
        <p:spPr>
          <a:xfrm>
            <a:off x="7787984" y="2294520"/>
            <a:ext cx="1366837" cy="1366837"/>
          </a:xfrm>
          <a:prstGeom prst="rect">
            <a:avLst/>
          </a:prstGeom>
          <a:noFill/>
          <a:ln>
            <a:noFill/>
          </a:ln>
        </p:spPr>
      </p:pic>
      <p:pic>
        <p:nvPicPr>
          <p:cNvPr descr="Einstein Bros. Glades Rd &amp; US 441 | Bagels, Coffee, Breakfast" id="122" name="Google Shape;122;p6"/>
          <p:cNvPicPr preferRelativeResize="0"/>
          <p:nvPr/>
        </p:nvPicPr>
        <p:blipFill rotWithShape="1">
          <a:blip r:embed="rId8">
            <a:alphaModFix/>
          </a:blip>
          <a:srcRect b="0" l="0" r="0" t="0"/>
          <a:stretch/>
        </p:blipFill>
        <p:spPr>
          <a:xfrm>
            <a:off x="7843942" y="3866260"/>
            <a:ext cx="1254919" cy="1254919"/>
          </a:xfrm>
          <a:prstGeom prst="rect">
            <a:avLst/>
          </a:prstGeom>
          <a:noFill/>
          <a:ln>
            <a:noFill/>
          </a:ln>
        </p:spPr>
      </p:pic>
      <p:pic>
        <p:nvPicPr>
          <p:cNvPr descr="Dunkin' logo.svg" id="123" name="Google Shape;123;p6"/>
          <p:cNvPicPr preferRelativeResize="0"/>
          <p:nvPr/>
        </p:nvPicPr>
        <p:blipFill rotWithShape="1">
          <a:blip r:embed="rId9">
            <a:alphaModFix/>
          </a:blip>
          <a:srcRect b="0" l="0" r="0" t="0"/>
          <a:stretch/>
        </p:blipFill>
        <p:spPr>
          <a:xfrm>
            <a:off x="5358811" y="3796795"/>
            <a:ext cx="2095500" cy="381000"/>
          </a:xfrm>
          <a:prstGeom prst="rect">
            <a:avLst/>
          </a:prstGeom>
          <a:noFill/>
          <a:ln>
            <a:noFill/>
          </a:ln>
        </p:spPr>
      </p:pic>
      <p:pic>
        <p:nvPicPr>
          <p:cNvPr descr="Pollo Tropical introduces 21-day healthful meal plan | Restaurant  Hospitality" id="124" name="Google Shape;124;p6"/>
          <p:cNvPicPr preferRelativeResize="0"/>
          <p:nvPr/>
        </p:nvPicPr>
        <p:blipFill rotWithShape="1">
          <a:blip r:embed="rId10">
            <a:alphaModFix/>
          </a:blip>
          <a:srcRect b="0" l="0" r="0" t="0"/>
          <a:stretch/>
        </p:blipFill>
        <p:spPr>
          <a:xfrm>
            <a:off x="5596776" y="1292074"/>
            <a:ext cx="1619570" cy="840931"/>
          </a:xfrm>
          <a:prstGeom prst="rect">
            <a:avLst/>
          </a:prstGeom>
          <a:noFill/>
          <a:ln>
            <a:noFill/>
          </a:ln>
        </p:spPr>
      </p:pic>
      <p:pic>
        <p:nvPicPr>
          <p:cNvPr id="125" name="Google Shape;125;p6"/>
          <p:cNvPicPr preferRelativeResize="0"/>
          <p:nvPr/>
        </p:nvPicPr>
        <p:blipFill rotWithShape="1">
          <a:blip r:embed="rId11">
            <a:alphaModFix/>
          </a:blip>
          <a:srcRect b="0" l="0" r="0" t="0"/>
          <a:stretch/>
        </p:blipFill>
        <p:spPr>
          <a:xfrm>
            <a:off x="9163592" y="3866364"/>
            <a:ext cx="1905000" cy="1905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9" name="Shape 129"/>
        <p:cNvGrpSpPr/>
        <p:nvPr/>
      </p:nvGrpSpPr>
      <p:grpSpPr>
        <a:xfrm>
          <a:off x="0" y="0"/>
          <a:ext cx="0" cy="0"/>
          <a:chOff x="0" y="0"/>
          <a:chExt cx="0" cy="0"/>
        </a:xfrm>
      </p:grpSpPr>
      <p:sp>
        <p:nvSpPr>
          <p:cNvPr id="130" name="Google Shape;130;p7"/>
          <p:cNvSpPr/>
          <p:nvPr/>
        </p:nvSpPr>
        <p:spPr>
          <a:xfrm>
            <a:off x="519644" y="546854"/>
            <a:ext cx="3183675"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lt1"/>
                </a:solidFill>
                <a:latin typeface="Calibri"/>
                <a:ea typeface="Calibri"/>
                <a:cs typeface="Calibri"/>
                <a:sym typeface="Calibri"/>
              </a:rPr>
              <a:t>The GET App</a:t>
            </a:r>
            <a:endParaRPr/>
          </a:p>
        </p:txBody>
      </p:sp>
      <p:sp>
        <p:nvSpPr>
          <p:cNvPr id="131" name="Google Shape;131;p7"/>
          <p:cNvSpPr/>
          <p:nvPr/>
        </p:nvSpPr>
        <p:spPr>
          <a:xfrm>
            <a:off x="519644" y="1816067"/>
            <a:ext cx="8852956" cy="31393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What is the GET app? We are excited to present this new and innovative dining feature.</a:t>
            </a:r>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1" marL="457200" marR="0" rtl="0" algn="l">
              <a:spcBef>
                <a:spcPts val="0"/>
              </a:spcBef>
              <a:spcAft>
                <a:spcPts val="0"/>
              </a:spcAft>
              <a:buNone/>
            </a:pPr>
            <a:r>
              <a:rPr b="0" i="0" lang="en-US" sz="1800" u="none" cap="none" strike="noStrike">
                <a:solidFill>
                  <a:schemeClr val="lt1"/>
                </a:solidFill>
                <a:latin typeface="Calibri"/>
                <a:ea typeface="Calibri"/>
                <a:cs typeface="Calibri"/>
                <a:sym typeface="Calibri"/>
              </a:rPr>
              <a:t>The GET app allows you to track your meal plan, Flex Bucks, and Owl Bucks.  </a:t>
            </a:r>
            <a:endParaRPr/>
          </a:p>
          <a:p>
            <a:pPr indent="0" lvl="1" marL="457200" marR="0" rtl="0" algn="l">
              <a:spcBef>
                <a:spcPts val="0"/>
              </a:spcBef>
              <a:spcAft>
                <a:spcPts val="0"/>
              </a:spcAft>
              <a:buNone/>
            </a:pPr>
            <a:r>
              <a:rPr b="0" i="0" lang="en-US" sz="1800" u="none" cap="none" strike="noStrike">
                <a:solidFill>
                  <a:schemeClr val="lt1"/>
                </a:solidFill>
                <a:latin typeface="Calibri"/>
                <a:ea typeface="Calibri"/>
                <a:cs typeface="Calibri"/>
                <a:sym typeface="Calibri"/>
              </a:rPr>
              <a:t>The ability to order food in advance for pick up.</a:t>
            </a:r>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The GET app is available for download in both the Apple App Store and Google Play Store. </a:t>
            </a:r>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pic>
        <p:nvPicPr>
          <p:cNvPr id="132" name="Google Shape;132;p7"/>
          <p:cNvPicPr preferRelativeResize="0"/>
          <p:nvPr/>
        </p:nvPicPr>
        <p:blipFill rotWithShape="1">
          <a:blip r:embed="rId4">
            <a:alphaModFix/>
          </a:blip>
          <a:srcRect b="0" l="0" r="0" t="0"/>
          <a:stretch/>
        </p:blipFill>
        <p:spPr>
          <a:xfrm>
            <a:off x="3452212" y="1518247"/>
            <a:ext cx="2987819" cy="1308100"/>
          </a:xfrm>
          <a:prstGeom prst="rect">
            <a:avLst/>
          </a:prstGeom>
          <a:noFill/>
          <a:ln>
            <a:noFill/>
          </a:ln>
        </p:spPr>
      </p:pic>
      <p:pic>
        <p:nvPicPr>
          <p:cNvPr id="133" name="Google Shape;133;p7"/>
          <p:cNvPicPr preferRelativeResize="0"/>
          <p:nvPr/>
        </p:nvPicPr>
        <p:blipFill rotWithShape="1">
          <a:blip r:embed="rId5">
            <a:alphaModFix/>
          </a:blip>
          <a:srcRect b="0" l="0" r="0" t="0"/>
          <a:stretch/>
        </p:blipFill>
        <p:spPr>
          <a:xfrm>
            <a:off x="3993621" y="4687326"/>
            <a:ext cx="1905000" cy="1905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2021-03-17T14:13:15Z</dcterms:created>
  <dc:creator>Tiffany Burnett</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0x0101006D3F35AC7DAFB847B284FF9C1351DD5B</vt:lpwstr>
  </property>
</Properties>
</file>