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Lst>
  <p:sldSz cy="6858000" cx="12192000"/>
  <p:notesSz cx="6858000" cy="9144000"/>
  <p:embeddedFontLst>
    <p:embeddedFont>
      <p:font typeface="Archiv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8" roundtripDataSignature="AMtx7mixzzHrW3kpknSYxoGXuKMyE62R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57E1FC-7812-4C41-92DC-AC4F8A45CA74}">
  <a:tblStyle styleId="{1A57E1FC-7812-4C41-92DC-AC4F8A45CA7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9.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font" Target="fonts/Archivo-bold.fntdata"/><Relationship Id="rId10" Type="http://schemas.openxmlformats.org/officeDocument/2006/relationships/slideMaster" Target="slideMasters/slideMaster7.xml"/><Relationship Id="rId54" Type="http://schemas.openxmlformats.org/officeDocument/2006/relationships/font" Target="fonts/Archivo-regular.fntdata"/><Relationship Id="rId13" Type="http://schemas.openxmlformats.org/officeDocument/2006/relationships/slide" Target="slides/slide1.xml"/><Relationship Id="rId57" Type="http://schemas.openxmlformats.org/officeDocument/2006/relationships/font" Target="fonts/Archivo-boldItalic.fntdata"/><Relationship Id="rId12" Type="http://schemas.openxmlformats.org/officeDocument/2006/relationships/notesMaster" Target="notesMasters/notesMaster1.xml"/><Relationship Id="rId56" Type="http://schemas.openxmlformats.org/officeDocument/2006/relationships/font" Target="fonts/Archivo-italic.fntdata"/><Relationship Id="rId15" Type="http://schemas.openxmlformats.org/officeDocument/2006/relationships/slide" Target="slides/slide3.xml"/><Relationship Id="rId14" Type="http://schemas.openxmlformats.org/officeDocument/2006/relationships/slide" Target="slides/slide2.xml"/><Relationship Id="rId58" Type="http://customschemas.google.com/relationships/presentationmetadata" Target="meta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Please promote SLS 1301, even if students feel confident in the college but not the major this could be helpful or to help them decide on occupations other options!</a:t>
            </a:r>
            <a:endParaRPr/>
          </a:p>
        </p:txBody>
      </p:sp>
      <p:sp>
        <p:nvSpPr>
          <p:cNvPr id="677" name="Google Shape;67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Second thing to do.. Claim Handshake account. Quick review of what is Handshake. </a:t>
            </a:r>
            <a:endParaRPr/>
          </a:p>
        </p:txBody>
      </p:sp>
      <p:sp>
        <p:nvSpPr>
          <p:cNvPr id="685" name="Google Shape;68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time permits.. ask students to claim account. Only students that registered for classes can claim account. Or will be able to claim one week after registering for classes.</a:t>
            </a:r>
            <a:endParaRPr/>
          </a:p>
        </p:txBody>
      </p:sp>
      <p:sp>
        <p:nvSpPr>
          <p:cNvPr id="691" name="Google Shape;69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23" name="Google Shape;7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Download the Owl Ready app.</a:t>
            </a:r>
            <a:endParaRPr/>
          </a:p>
          <a:p>
            <a:pPr indent="-298450" lvl="0" marL="457200" rtl="0" algn="l">
              <a:lnSpc>
                <a:spcPct val="100000"/>
              </a:lnSpc>
              <a:spcBef>
                <a:spcPts val="0"/>
              </a:spcBef>
              <a:spcAft>
                <a:spcPts val="0"/>
              </a:spcAft>
              <a:buClr>
                <a:schemeClr val="dk1"/>
              </a:buClr>
              <a:buSzPts val="1100"/>
              <a:buFont typeface="Calibri"/>
              <a:buChar char="●"/>
            </a:pPr>
            <a:r>
              <a:rPr lang="en-US"/>
              <a:t>See something, say something.</a:t>
            </a:r>
            <a:endParaRPr/>
          </a:p>
          <a:p>
            <a:pPr indent="-298450" lvl="0" marL="457200" rtl="0" algn="l">
              <a:lnSpc>
                <a:spcPct val="100000"/>
              </a:lnSpc>
              <a:spcBef>
                <a:spcPts val="0"/>
              </a:spcBef>
              <a:spcAft>
                <a:spcPts val="0"/>
              </a:spcAft>
              <a:buClr>
                <a:schemeClr val="dk1"/>
              </a:buClr>
              <a:buSzPts val="1100"/>
              <a:buFont typeface="Calibri"/>
              <a:buChar char="●"/>
            </a:pPr>
            <a:r>
              <a:rPr lang="en-US"/>
              <a:t>Have fun today, and be safe.  </a:t>
            </a:r>
            <a:endParaRPr/>
          </a:p>
          <a:p>
            <a:pPr indent="-228600" lvl="0" marL="457200" rtl="0" algn="l">
              <a:lnSpc>
                <a:spcPct val="100000"/>
              </a:lnSpc>
              <a:spcBef>
                <a:spcPts val="0"/>
              </a:spcBef>
              <a:spcAft>
                <a:spcPts val="0"/>
              </a:spcAft>
              <a:buClr>
                <a:schemeClr val="dk1"/>
              </a:buClr>
              <a:buSzPts val="1100"/>
              <a:buFont typeface="Calibri"/>
              <a:buNone/>
            </a:pPr>
            <a:r>
              <a:t/>
            </a:r>
            <a:endParaRPr/>
          </a:p>
        </p:txBody>
      </p:sp>
      <p:sp>
        <p:nvSpPr>
          <p:cNvPr id="733" name="Google Shape;733;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41" name="Google Shape;74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Download the Owl Ready app.</a:t>
            </a:r>
            <a:endParaRPr/>
          </a:p>
          <a:p>
            <a:pPr indent="-298450" lvl="0" marL="457200" rtl="0" algn="l">
              <a:lnSpc>
                <a:spcPct val="100000"/>
              </a:lnSpc>
              <a:spcBef>
                <a:spcPts val="0"/>
              </a:spcBef>
              <a:spcAft>
                <a:spcPts val="0"/>
              </a:spcAft>
              <a:buClr>
                <a:schemeClr val="dk1"/>
              </a:buClr>
              <a:buSzPts val="1100"/>
              <a:buFont typeface="Calibri"/>
              <a:buChar char="●"/>
            </a:pPr>
            <a:r>
              <a:rPr lang="en-US"/>
              <a:t>See something, say something.</a:t>
            </a:r>
            <a:endParaRPr/>
          </a:p>
          <a:p>
            <a:pPr indent="-298450" lvl="0" marL="457200" rtl="0" algn="l">
              <a:lnSpc>
                <a:spcPct val="100000"/>
              </a:lnSpc>
              <a:spcBef>
                <a:spcPts val="0"/>
              </a:spcBef>
              <a:spcAft>
                <a:spcPts val="0"/>
              </a:spcAft>
              <a:buClr>
                <a:schemeClr val="dk1"/>
              </a:buClr>
              <a:buSzPts val="1100"/>
              <a:buFont typeface="Calibri"/>
              <a:buChar char="●"/>
            </a:pPr>
            <a:r>
              <a:rPr lang="en-US"/>
              <a:t>Have fun today, and be safe.  </a:t>
            </a:r>
            <a:endParaRPr/>
          </a:p>
          <a:p>
            <a:pPr indent="-228600" lvl="0" marL="457200" rtl="0" algn="l">
              <a:lnSpc>
                <a:spcPct val="100000"/>
              </a:lnSpc>
              <a:spcBef>
                <a:spcPts val="0"/>
              </a:spcBef>
              <a:spcAft>
                <a:spcPts val="0"/>
              </a:spcAft>
              <a:buClr>
                <a:schemeClr val="dk1"/>
              </a:buClr>
              <a:buSzPts val="1100"/>
              <a:buFont typeface="Calibri"/>
              <a:buNone/>
            </a:pPr>
            <a:r>
              <a:t/>
            </a:r>
            <a:endParaRPr/>
          </a:p>
        </p:txBody>
      </p:sp>
      <p:sp>
        <p:nvSpPr>
          <p:cNvPr id="750" name="Google Shape;750;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Show Career Center was one of the first offices at FAU.. Career has always been a value to FAU. What we looked like “before”</a:t>
            </a:r>
            <a:endParaRPr/>
          </a:p>
        </p:txBody>
      </p:sp>
      <p:sp>
        <p:nvSpPr>
          <p:cNvPr id="617" name="Google Shape;61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59" name="Google Shape;75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Download the Owl Ready app.</a:t>
            </a:r>
            <a:endParaRPr/>
          </a:p>
          <a:p>
            <a:pPr indent="-298450" lvl="0" marL="457200" rtl="0" algn="l">
              <a:lnSpc>
                <a:spcPct val="100000"/>
              </a:lnSpc>
              <a:spcBef>
                <a:spcPts val="0"/>
              </a:spcBef>
              <a:spcAft>
                <a:spcPts val="0"/>
              </a:spcAft>
              <a:buClr>
                <a:schemeClr val="dk1"/>
              </a:buClr>
              <a:buSzPts val="1100"/>
              <a:buFont typeface="Calibri"/>
              <a:buChar char="●"/>
            </a:pPr>
            <a:r>
              <a:rPr lang="en-US"/>
              <a:t>See something, say something.</a:t>
            </a:r>
            <a:endParaRPr/>
          </a:p>
          <a:p>
            <a:pPr indent="-298450" lvl="0" marL="457200" rtl="0" algn="l">
              <a:lnSpc>
                <a:spcPct val="100000"/>
              </a:lnSpc>
              <a:spcBef>
                <a:spcPts val="0"/>
              </a:spcBef>
              <a:spcAft>
                <a:spcPts val="0"/>
              </a:spcAft>
              <a:buClr>
                <a:schemeClr val="dk1"/>
              </a:buClr>
              <a:buSzPts val="1100"/>
              <a:buFont typeface="Calibri"/>
              <a:buChar char="●"/>
            </a:pPr>
            <a:r>
              <a:rPr lang="en-US"/>
              <a:t>Have fun today, and be safe.  </a:t>
            </a:r>
            <a:endParaRPr/>
          </a:p>
          <a:p>
            <a:pPr indent="-228600" lvl="0" marL="457200" rtl="0" algn="l">
              <a:lnSpc>
                <a:spcPct val="100000"/>
              </a:lnSpc>
              <a:spcBef>
                <a:spcPts val="0"/>
              </a:spcBef>
              <a:spcAft>
                <a:spcPts val="0"/>
              </a:spcAft>
              <a:buClr>
                <a:schemeClr val="dk1"/>
              </a:buClr>
              <a:buSzPts val="1100"/>
              <a:buFont typeface="Calibri"/>
              <a:buNone/>
            </a:pPr>
            <a:r>
              <a:t/>
            </a:r>
            <a:endParaRPr/>
          </a:p>
        </p:txBody>
      </p:sp>
      <p:sp>
        <p:nvSpPr>
          <p:cNvPr id="768" name="Google Shape;768;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76" name="Google Shape;77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4" name="Google Shape;79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29:notes"/>
          <p:cNvSpPr txBox="1"/>
          <p:nvPr>
            <p:ph idx="1" type="body"/>
          </p:nvPr>
        </p:nvSpPr>
        <p:spPr>
          <a:xfrm>
            <a:off x="707708" y="4505980"/>
            <a:ext cx="5661660" cy="3686711"/>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SzPts val="1400"/>
              <a:buNone/>
            </a:pPr>
            <a:r>
              <a:rPr lang="en-US"/>
              <a:t>These are the three pathways that have specific criteria that students admitted in the Summer must meet in order to continue enrollment into Fall. It is your responsibility to read your Admissions letter and the informational pamphlet included in your Admissions materials to know the specific pathway you have been admitted under and also the specific criteria you must meet to continue enrollment into the Fall at FAU. You may also view this information on our website here. If you are not admitted into a  specific pathway for Summer or admitted for Fall, this information does not apply to you.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Just one common requirement for each of these pathways is that students must complete 6 credit hours-2 academic IFP courses-in Summer term 3. If you are admitted to FAU for Summer 2021 under one of these three pathways and you do not complete 6 credit hours in Summer term 3, then you will not be able to continue at FAU in Fall 2021. Summer classes are filling quickly, and you should be fully registered for 6 credit hours in Summer term 3 by now. Being on the waitlist for a course is NOT fully registered. If you are not fully registered for 6 hours in Summer Term 3, you should complete your registration ASAP. Time is running out to complete registration and seats are filling quickly-Summer begins on June 26. If you have questions, need an additional course option, or are having trouble with registration, please reach out to the specific advisor that approved your EZ Advising form (email is in your FAU Email account) or our general office email at advisingservices@fau.edu. </a:t>
            </a:r>
            <a:endParaRPr/>
          </a:p>
          <a:p>
            <a:pPr indent="0" lvl="0" marL="0" rtl="0" algn="l">
              <a:lnSpc>
                <a:spcPct val="100000"/>
              </a:lnSpc>
              <a:spcBef>
                <a:spcPts val="0"/>
              </a:spcBef>
              <a:spcAft>
                <a:spcPts val="0"/>
              </a:spcAft>
              <a:buSzPts val="1400"/>
              <a:buNone/>
            </a:pPr>
            <a:r>
              <a:t/>
            </a:r>
            <a:endParaRPr/>
          </a:p>
        </p:txBody>
      </p:sp>
      <p:sp>
        <p:nvSpPr>
          <p:cNvPr id="824" name="Google Shape;824;p2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Career Center now– more modern, all over campus, help students where they are at.. Online and in-person.. Career ecosystem idea.</a:t>
            </a:r>
            <a:endParaRPr/>
          </a:p>
        </p:txBody>
      </p:sp>
      <p:sp>
        <p:nvSpPr>
          <p:cNvPr id="625" name="Google Shape;62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6" name="Google Shape;83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6" name="Google Shape;88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06ca5d2194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106ca5d2194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Career Center now– more modern, all over campus, help students where they are at.. Online and in-person.. Career ecosystem idea.</a:t>
            </a:r>
            <a:endParaRPr/>
          </a:p>
        </p:txBody>
      </p:sp>
      <p:sp>
        <p:nvSpPr>
          <p:cNvPr id="634" name="Google Shape;634;g106ca5d2194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2" name="Google Shape;8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8" name="Google Shape;898;p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Learning a lot at SOAR.. Here is what you can do now to be career ready before classes start</a:t>
            </a:r>
            <a:endParaRPr/>
          </a:p>
        </p:txBody>
      </p:sp>
      <p:sp>
        <p:nvSpPr>
          <p:cNvPr id="644" name="Google Shape;64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Take MK</a:t>
            </a:r>
            <a:endParaRPr/>
          </a:p>
          <a:p>
            <a:pPr indent="0" lvl="0" marL="0" rtl="0" algn="l">
              <a:lnSpc>
                <a:spcPct val="100000"/>
              </a:lnSpc>
              <a:spcBef>
                <a:spcPts val="0"/>
              </a:spcBef>
              <a:spcAft>
                <a:spcPts val="0"/>
              </a:spcAft>
              <a:buSzPts val="1400"/>
              <a:buNone/>
            </a:pPr>
            <a:r>
              <a:rPr lang="en-US"/>
              <a:t>Explain both parts</a:t>
            </a:r>
            <a:endParaRPr/>
          </a:p>
        </p:txBody>
      </p:sp>
      <p:sp>
        <p:nvSpPr>
          <p:cNvPr id="652" name="Google Shape;6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Take interest inventory and get top 3 types… career coach will review in more detail during session. </a:t>
            </a:r>
            <a:endParaRPr/>
          </a:p>
        </p:txBody>
      </p:sp>
      <p:sp>
        <p:nvSpPr>
          <p:cNvPr id="659" name="Google Shape;6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types converts into list of occupations and you can learn salaries, skills, and majors and more when clicked.</a:t>
            </a:r>
            <a:endParaRPr/>
          </a:p>
        </p:txBody>
      </p:sp>
      <p:sp>
        <p:nvSpPr>
          <p:cNvPr id="665" name="Google Shape;66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Already know what you want to do? Explore what you can do with a major in.. Explore occupations, compare occupations, etc.</a:t>
            </a:r>
            <a:endParaRPr/>
          </a:p>
        </p:txBody>
      </p:sp>
      <p:sp>
        <p:nvSpPr>
          <p:cNvPr id="671" name="Google Shape;67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6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6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6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7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7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7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7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7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7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7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74"/>
          <p:cNvSpPr/>
          <p:nvPr>
            <p:ph idx="2" type="pic"/>
          </p:nvPr>
        </p:nvSpPr>
        <p:spPr>
          <a:xfrm>
            <a:off x="5183188" y="987425"/>
            <a:ext cx="6172200" cy="4873625"/>
          </a:xfrm>
          <a:prstGeom prst="rect">
            <a:avLst/>
          </a:prstGeom>
          <a:noFill/>
          <a:ln>
            <a:noFill/>
          </a:ln>
        </p:spPr>
      </p:sp>
      <p:sp>
        <p:nvSpPr>
          <p:cNvPr id="143" name="Google Shape;143;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7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7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7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8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8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8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8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8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84"/>
          <p:cNvSpPr/>
          <p:nvPr>
            <p:ph idx="2" type="pic"/>
          </p:nvPr>
        </p:nvSpPr>
        <p:spPr>
          <a:xfrm>
            <a:off x="5183188" y="987425"/>
            <a:ext cx="6172200" cy="4873625"/>
          </a:xfrm>
          <a:prstGeom prst="rect">
            <a:avLst/>
          </a:prstGeom>
          <a:noFill/>
          <a:ln>
            <a:noFill/>
          </a:ln>
        </p:spPr>
      </p:sp>
      <p:sp>
        <p:nvSpPr>
          <p:cNvPr id="218" name="Google Shape;218;p8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8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0" name="Shape 240"/>
        <p:cNvGrpSpPr/>
        <p:nvPr/>
      </p:nvGrpSpPr>
      <p:grpSpPr>
        <a:xfrm>
          <a:off x="0" y="0"/>
          <a:ext cx="0" cy="0"/>
          <a:chOff x="0" y="0"/>
          <a:chExt cx="0" cy="0"/>
        </a:xfrm>
      </p:grpSpPr>
      <p:sp>
        <p:nvSpPr>
          <p:cNvPr id="241" name="Google Shape;241;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3" name="Google Shape;243;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6" name="Shape 246"/>
        <p:cNvGrpSpPr/>
        <p:nvPr/>
      </p:nvGrpSpPr>
      <p:grpSpPr>
        <a:xfrm>
          <a:off x="0" y="0"/>
          <a:ext cx="0" cy="0"/>
          <a:chOff x="0" y="0"/>
          <a:chExt cx="0" cy="0"/>
        </a:xfrm>
      </p:grpSpPr>
      <p:sp>
        <p:nvSpPr>
          <p:cNvPr id="247" name="Google Shape;247;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2" name="Shape 252"/>
        <p:cNvGrpSpPr/>
        <p:nvPr/>
      </p:nvGrpSpPr>
      <p:grpSpPr>
        <a:xfrm>
          <a:off x="0" y="0"/>
          <a:ext cx="0" cy="0"/>
          <a:chOff x="0" y="0"/>
          <a:chExt cx="0" cy="0"/>
        </a:xfrm>
      </p:grpSpPr>
      <p:sp>
        <p:nvSpPr>
          <p:cNvPr id="253" name="Google Shape;253;p8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8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5" name="Google Shape;255;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8" name="Shape 258"/>
        <p:cNvGrpSpPr/>
        <p:nvPr/>
      </p:nvGrpSpPr>
      <p:grpSpPr>
        <a:xfrm>
          <a:off x="0" y="0"/>
          <a:ext cx="0" cy="0"/>
          <a:chOff x="0" y="0"/>
          <a:chExt cx="0" cy="0"/>
        </a:xfrm>
      </p:grpSpPr>
      <p:sp>
        <p:nvSpPr>
          <p:cNvPr id="259" name="Google Shape;259;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8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8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5" name="Shape 265"/>
        <p:cNvGrpSpPr/>
        <p:nvPr/>
      </p:nvGrpSpPr>
      <p:grpSpPr>
        <a:xfrm>
          <a:off x="0" y="0"/>
          <a:ext cx="0" cy="0"/>
          <a:chOff x="0" y="0"/>
          <a:chExt cx="0" cy="0"/>
        </a:xfrm>
      </p:grpSpPr>
      <p:sp>
        <p:nvSpPr>
          <p:cNvPr id="266" name="Google Shape;266;p8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8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8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8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0" name="Google Shape;270;p8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4" name="Shape 274"/>
        <p:cNvGrpSpPr/>
        <p:nvPr/>
      </p:nvGrpSpPr>
      <p:grpSpPr>
        <a:xfrm>
          <a:off x="0" y="0"/>
          <a:ext cx="0" cy="0"/>
          <a:chOff x="0" y="0"/>
          <a:chExt cx="0" cy="0"/>
        </a:xfrm>
      </p:grpSpPr>
      <p:sp>
        <p:nvSpPr>
          <p:cNvPr id="275" name="Google Shape;275;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9" name="Shape 279"/>
        <p:cNvGrpSpPr/>
        <p:nvPr/>
      </p:nvGrpSpPr>
      <p:grpSpPr>
        <a:xfrm>
          <a:off x="0" y="0"/>
          <a:ext cx="0" cy="0"/>
          <a:chOff x="0" y="0"/>
          <a:chExt cx="0" cy="0"/>
        </a:xfrm>
      </p:grpSpPr>
      <p:sp>
        <p:nvSpPr>
          <p:cNvPr id="280" name="Google Shape;280;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3" name="Shape 283"/>
        <p:cNvGrpSpPr/>
        <p:nvPr/>
      </p:nvGrpSpPr>
      <p:grpSpPr>
        <a:xfrm>
          <a:off x="0" y="0"/>
          <a:ext cx="0" cy="0"/>
          <a:chOff x="0" y="0"/>
          <a:chExt cx="0" cy="0"/>
        </a:xfrm>
      </p:grpSpPr>
      <p:sp>
        <p:nvSpPr>
          <p:cNvPr id="284" name="Google Shape;284;p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6" name="Google Shape;286;p9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 name="Google Shape;287;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0" name="Shape 290"/>
        <p:cNvGrpSpPr/>
        <p:nvPr/>
      </p:nvGrpSpPr>
      <p:grpSpPr>
        <a:xfrm>
          <a:off x="0" y="0"/>
          <a:ext cx="0" cy="0"/>
          <a:chOff x="0" y="0"/>
          <a:chExt cx="0" cy="0"/>
        </a:xfrm>
      </p:grpSpPr>
      <p:sp>
        <p:nvSpPr>
          <p:cNvPr id="291" name="Google Shape;291;p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93"/>
          <p:cNvSpPr/>
          <p:nvPr>
            <p:ph idx="2" type="pic"/>
          </p:nvPr>
        </p:nvSpPr>
        <p:spPr>
          <a:xfrm>
            <a:off x="5183188" y="987425"/>
            <a:ext cx="6172200" cy="4873625"/>
          </a:xfrm>
          <a:prstGeom prst="rect">
            <a:avLst/>
          </a:prstGeom>
          <a:noFill/>
          <a:ln>
            <a:noFill/>
          </a:ln>
        </p:spPr>
      </p:sp>
      <p:sp>
        <p:nvSpPr>
          <p:cNvPr id="293" name="Google Shape;293;p9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4" name="Google Shape;294;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7" name="Shape 297"/>
        <p:cNvGrpSpPr/>
        <p:nvPr/>
      </p:nvGrpSpPr>
      <p:grpSpPr>
        <a:xfrm>
          <a:off x="0" y="0"/>
          <a:ext cx="0" cy="0"/>
          <a:chOff x="0" y="0"/>
          <a:chExt cx="0" cy="0"/>
        </a:xfrm>
      </p:grpSpPr>
      <p:sp>
        <p:nvSpPr>
          <p:cNvPr id="298" name="Google Shape;298;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9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3" name="Shape 303"/>
        <p:cNvGrpSpPr/>
        <p:nvPr/>
      </p:nvGrpSpPr>
      <p:grpSpPr>
        <a:xfrm>
          <a:off x="0" y="0"/>
          <a:ext cx="0" cy="0"/>
          <a:chOff x="0" y="0"/>
          <a:chExt cx="0" cy="0"/>
        </a:xfrm>
      </p:grpSpPr>
      <p:sp>
        <p:nvSpPr>
          <p:cNvPr id="304" name="Google Shape;304;p9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9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5" name="Shape 315"/>
        <p:cNvGrpSpPr/>
        <p:nvPr/>
      </p:nvGrpSpPr>
      <p:grpSpPr>
        <a:xfrm>
          <a:off x="0" y="0"/>
          <a:ext cx="0" cy="0"/>
          <a:chOff x="0" y="0"/>
          <a:chExt cx="0" cy="0"/>
        </a:xfrm>
      </p:grpSpPr>
      <p:sp>
        <p:nvSpPr>
          <p:cNvPr id="316" name="Google Shape;316;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19" name="Google Shape;319;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20" name="Google Shape;320;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1" name="Shape 321"/>
        <p:cNvGrpSpPr/>
        <p:nvPr/>
      </p:nvGrpSpPr>
      <p:grpSpPr>
        <a:xfrm>
          <a:off x="0" y="0"/>
          <a:ext cx="0" cy="0"/>
          <a:chOff x="0" y="0"/>
          <a:chExt cx="0" cy="0"/>
        </a:xfrm>
      </p:grpSpPr>
      <p:sp>
        <p:nvSpPr>
          <p:cNvPr id="322" name="Google Shape;322;p9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9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4" name="Google Shape;324;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25" name="Google Shape;325;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26" name="Google Shape;326;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 name="Shape 327"/>
        <p:cNvGrpSpPr/>
        <p:nvPr/>
      </p:nvGrpSpPr>
      <p:grpSpPr>
        <a:xfrm>
          <a:off x="0" y="0"/>
          <a:ext cx="0" cy="0"/>
          <a:chOff x="0" y="0"/>
          <a:chExt cx="0" cy="0"/>
        </a:xfrm>
      </p:grpSpPr>
      <p:sp>
        <p:nvSpPr>
          <p:cNvPr id="328" name="Google Shape;328;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29" name="Google Shape;329;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30" name="Google Shape;330;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1" name="Shape 331"/>
        <p:cNvGrpSpPr/>
        <p:nvPr/>
      </p:nvGrpSpPr>
      <p:grpSpPr>
        <a:xfrm>
          <a:off x="0" y="0"/>
          <a:ext cx="0" cy="0"/>
          <a:chOff x="0" y="0"/>
          <a:chExt cx="0" cy="0"/>
        </a:xfrm>
      </p:grpSpPr>
      <p:sp>
        <p:nvSpPr>
          <p:cNvPr id="332" name="Google Shape;332;p9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9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4" name="Google Shape;334;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35" name="Google Shape;335;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36" name="Google Shape;336;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7" name="Shape 337"/>
        <p:cNvGrpSpPr/>
        <p:nvPr/>
      </p:nvGrpSpPr>
      <p:grpSpPr>
        <a:xfrm>
          <a:off x="0" y="0"/>
          <a:ext cx="0" cy="0"/>
          <a:chOff x="0" y="0"/>
          <a:chExt cx="0" cy="0"/>
        </a:xfrm>
      </p:grpSpPr>
      <p:sp>
        <p:nvSpPr>
          <p:cNvPr id="338" name="Google Shape;338;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9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9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42" name="Google Shape;342;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43" name="Google Shape;343;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4" name="Shape 344"/>
        <p:cNvGrpSpPr/>
        <p:nvPr/>
      </p:nvGrpSpPr>
      <p:grpSpPr>
        <a:xfrm>
          <a:off x="0" y="0"/>
          <a:ext cx="0" cy="0"/>
          <a:chOff x="0" y="0"/>
          <a:chExt cx="0" cy="0"/>
        </a:xfrm>
      </p:grpSpPr>
      <p:sp>
        <p:nvSpPr>
          <p:cNvPr id="345" name="Google Shape;345;p10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10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7" name="Google Shape;347;p10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0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9" name="Google Shape;349;p10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51" name="Google Shape;351;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52" name="Google Shape;352;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56" name="Google Shape;356;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57" name="Google Shape;357;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8" name="Shape 358"/>
        <p:cNvGrpSpPr/>
        <p:nvPr/>
      </p:nvGrpSpPr>
      <p:grpSpPr>
        <a:xfrm>
          <a:off x="0" y="0"/>
          <a:ext cx="0" cy="0"/>
          <a:chOff x="0" y="0"/>
          <a:chExt cx="0" cy="0"/>
        </a:xfrm>
      </p:grpSpPr>
      <p:sp>
        <p:nvSpPr>
          <p:cNvPr id="359" name="Google Shape;359;p1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10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1" name="Google Shape;361;p10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 name="Google Shape;362;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63" name="Google Shape;363;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64" name="Google Shape;364;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5" name="Shape 365"/>
        <p:cNvGrpSpPr/>
        <p:nvPr/>
      </p:nvGrpSpPr>
      <p:grpSpPr>
        <a:xfrm>
          <a:off x="0" y="0"/>
          <a:ext cx="0" cy="0"/>
          <a:chOff x="0" y="0"/>
          <a:chExt cx="0" cy="0"/>
        </a:xfrm>
      </p:grpSpPr>
      <p:sp>
        <p:nvSpPr>
          <p:cNvPr id="366" name="Google Shape;366;p10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103"/>
          <p:cNvSpPr/>
          <p:nvPr>
            <p:ph idx="2" type="pic"/>
          </p:nvPr>
        </p:nvSpPr>
        <p:spPr>
          <a:xfrm>
            <a:off x="5183188" y="987425"/>
            <a:ext cx="6172200" cy="4873625"/>
          </a:xfrm>
          <a:prstGeom prst="rect">
            <a:avLst/>
          </a:prstGeom>
          <a:noFill/>
          <a:ln>
            <a:noFill/>
          </a:ln>
        </p:spPr>
      </p:sp>
      <p:sp>
        <p:nvSpPr>
          <p:cNvPr id="368" name="Google Shape;368;p10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9" name="Google Shape;369;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70" name="Google Shape;370;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71" name="Google Shape;371;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2" name="Shape 372"/>
        <p:cNvGrpSpPr/>
        <p:nvPr/>
      </p:nvGrpSpPr>
      <p:grpSpPr>
        <a:xfrm>
          <a:off x="0" y="0"/>
          <a:ext cx="0" cy="0"/>
          <a:chOff x="0" y="0"/>
          <a:chExt cx="0" cy="0"/>
        </a:xfrm>
      </p:grpSpPr>
      <p:sp>
        <p:nvSpPr>
          <p:cNvPr id="373" name="Google Shape;373;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10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76" name="Google Shape;376;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77" name="Google Shape;377;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8" name="Shape 378"/>
        <p:cNvGrpSpPr/>
        <p:nvPr/>
      </p:nvGrpSpPr>
      <p:grpSpPr>
        <a:xfrm>
          <a:off x="0" y="0"/>
          <a:ext cx="0" cy="0"/>
          <a:chOff x="0" y="0"/>
          <a:chExt cx="0" cy="0"/>
        </a:xfrm>
      </p:grpSpPr>
      <p:sp>
        <p:nvSpPr>
          <p:cNvPr id="379" name="Google Shape;379;p10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10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82" name="Google Shape;382;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83" name="Google Shape;383;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0" name="Shape 390"/>
        <p:cNvGrpSpPr/>
        <p:nvPr/>
      </p:nvGrpSpPr>
      <p:grpSpPr>
        <a:xfrm>
          <a:off x="0" y="0"/>
          <a:ext cx="0" cy="0"/>
          <a:chOff x="0" y="0"/>
          <a:chExt cx="0" cy="0"/>
        </a:xfrm>
      </p:grpSpPr>
      <p:sp>
        <p:nvSpPr>
          <p:cNvPr id="391" name="Google Shape;391;p5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2" name="Google Shape;392;p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3" name="Google Shape;393;p56"/>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4" name="Google Shape;394;p56"/>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5" name="Google Shape;395;p56"/>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6" name="Shape 396"/>
        <p:cNvGrpSpPr/>
        <p:nvPr/>
      </p:nvGrpSpPr>
      <p:grpSpPr>
        <a:xfrm>
          <a:off x="0" y="0"/>
          <a:ext cx="0" cy="0"/>
          <a:chOff x="0" y="0"/>
          <a:chExt cx="0" cy="0"/>
        </a:xfrm>
      </p:grpSpPr>
      <p:sp>
        <p:nvSpPr>
          <p:cNvPr id="397" name="Google Shape;397;p1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8" name="Google Shape;398;p116"/>
          <p:cNvSpPr txBox="1"/>
          <p:nvPr>
            <p:ph idx="1" type="subTitle"/>
          </p:nvPr>
        </p:nvSpPr>
        <p:spPr>
          <a:xfrm>
            <a:off x="1524000" y="3602038"/>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9" name="Google Shape;399;p116"/>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0" name="Google Shape;400;p116"/>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1" name="Google Shape;401;p116"/>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2" name="Shape 402"/>
        <p:cNvGrpSpPr/>
        <p:nvPr/>
      </p:nvGrpSpPr>
      <p:grpSpPr>
        <a:xfrm>
          <a:off x="0" y="0"/>
          <a:ext cx="0" cy="0"/>
          <a:chOff x="0" y="0"/>
          <a:chExt cx="0" cy="0"/>
        </a:xfrm>
      </p:grpSpPr>
      <p:sp>
        <p:nvSpPr>
          <p:cNvPr id="403" name="Google Shape;403;p117"/>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4" name="Google Shape;404;p117"/>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5" name="Google Shape;405;p117"/>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6" name="Shape 406"/>
        <p:cNvGrpSpPr/>
        <p:nvPr/>
      </p:nvGrpSpPr>
      <p:grpSpPr>
        <a:xfrm>
          <a:off x="0" y="0"/>
          <a:ext cx="0" cy="0"/>
          <a:chOff x="0" y="0"/>
          <a:chExt cx="0" cy="0"/>
        </a:xfrm>
      </p:grpSpPr>
      <p:sp>
        <p:nvSpPr>
          <p:cNvPr id="407" name="Google Shape;407;p118"/>
          <p:cNvSpPr txBox="1"/>
          <p:nvPr>
            <p:ph type="title"/>
          </p:nvPr>
        </p:nvSpPr>
        <p:spPr>
          <a:xfrm>
            <a:off x="831850" y="1709738"/>
            <a:ext cx="10515600" cy="2852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8" name="Google Shape;408;p118"/>
          <p:cNvSpPr txBox="1"/>
          <p:nvPr>
            <p:ph idx="1" type="body"/>
          </p:nvPr>
        </p:nvSpPr>
        <p:spPr>
          <a:xfrm>
            <a:off x="831850" y="4589463"/>
            <a:ext cx="10515600" cy="1500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9" name="Google Shape;409;p118"/>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0" name="Google Shape;410;p118"/>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1" name="Google Shape;411;p118"/>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2" name="Shape 412"/>
        <p:cNvGrpSpPr/>
        <p:nvPr/>
      </p:nvGrpSpPr>
      <p:grpSpPr>
        <a:xfrm>
          <a:off x="0" y="0"/>
          <a:ext cx="0" cy="0"/>
          <a:chOff x="0" y="0"/>
          <a:chExt cx="0" cy="0"/>
        </a:xfrm>
      </p:grpSpPr>
      <p:sp>
        <p:nvSpPr>
          <p:cNvPr id="413" name="Google Shape;413;p11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4" name="Google Shape;414;p11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5" name="Google Shape;415;p11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6" name="Google Shape;416;p119"/>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7" name="Google Shape;417;p119"/>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8" name="Google Shape;418;p119"/>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9" name="Shape 419"/>
        <p:cNvGrpSpPr/>
        <p:nvPr/>
      </p:nvGrpSpPr>
      <p:grpSpPr>
        <a:xfrm>
          <a:off x="0" y="0"/>
          <a:ext cx="0" cy="0"/>
          <a:chOff x="0" y="0"/>
          <a:chExt cx="0" cy="0"/>
        </a:xfrm>
      </p:grpSpPr>
      <p:sp>
        <p:nvSpPr>
          <p:cNvPr id="420" name="Google Shape;420;p120"/>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1" name="Google Shape;421;p120"/>
          <p:cNvSpPr txBox="1"/>
          <p:nvPr>
            <p:ph idx="1" type="body"/>
          </p:nvPr>
        </p:nvSpPr>
        <p:spPr>
          <a:xfrm>
            <a:off x="839788" y="1681163"/>
            <a:ext cx="51580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2" name="Google Shape;422;p120"/>
          <p:cNvSpPr txBox="1"/>
          <p:nvPr>
            <p:ph idx="2" type="body"/>
          </p:nvPr>
        </p:nvSpPr>
        <p:spPr>
          <a:xfrm>
            <a:off x="839788" y="2505075"/>
            <a:ext cx="51580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3" name="Google Shape;423;p120"/>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4" name="Google Shape;424;p120"/>
          <p:cNvSpPr txBox="1"/>
          <p:nvPr>
            <p:ph idx="4" type="body"/>
          </p:nvPr>
        </p:nvSpPr>
        <p:spPr>
          <a:xfrm>
            <a:off x="6172200" y="2505075"/>
            <a:ext cx="51832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5" name="Google Shape;425;p120"/>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6" name="Google Shape;426;p120"/>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7" name="Google Shape;427;p120"/>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8" name="Shape 428"/>
        <p:cNvGrpSpPr/>
        <p:nvPr/>
      </p:nvGrpSpPr>
      <p:grpSpPr>
        <a:xfrm>
          <a:off x="0" y="0"/>
          <a:ext cx="0" cy="0"/>
          <a:chOff x="0" y="0"/>
          <a:chExt cx="0" cy="0"/>
        </a:xfrm>
      </p:grpSpPr>
      <p:sp>
        <p:nvSpPr>
          <p:cNvPr id="429" name="Google Shape;429;p121"/>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0" name="Google Shape;430;p121"/>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1" name="Google Shape;431;p121"/>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2" name="Google Shape;432;p121"/>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3" name="Shape 433"/>
        <p:cNvGrpSpPr/>
        <p:nvPr/>
      </p:nvGrpSpPr>
      <p:grpSpPr>
        <a:xfrm>
          <a:off x="0" y="0"/>
          <a:ext cx="0" cy="0"/>
          <a:chOff x="0" y="0"/>
          <a:chExt cx="0" cy="0"/>
        </a:xfrm>
      </p:grpSpPr>
      <p:sp>
        <p:nvSpPr>
          <p:cNvPr id="434" name="Google Shape;434;p122"/>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5" name="Google Shape;435;p122"/>
          <p:cNvSpPr txBox="1"/>
          <p:nvPr>
            <p:ph idx="1" type="body"/>
          </p:nvPr>
        </p:nvSpPr>
        <p:spPr>
          <a:xfrm>
            <a:off x="5183188" y="987425"/>
            <a:ext cx="6172400" cy="4873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6" name="Google Shape;436;p122"/>
          <p:cNvSpPr txBox="1"/>
          <p:nvPr>
            <p:ph idx="2"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437" name="Google Shape;437;p122"/>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8" name="Google Shape;438;p122"/>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9" name="Google Shape;439;p122"/>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0" name="Shape 440"/>
        <p:cNvGrpSpPr/>
        <p:nvPr/>
      </p:nvGrpSpPr>
      <p:grpSpPr>
        <a:xfrm>
          <a:off x="0" y="0"/>
          <a:ext cx="0" cy="0"/>
          <a:chOff x="0" y="0"/>
          <a:chExt cx="0" cy="0"/>
        </a:xfrm>
      </p:grpSpPr>
      <p:sp>
        <p:nvSpPr>
          <p:cNvPr id="441" name="Google Shape;441;p123"/>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2" name="Google Shape;442;p123"/>
          <p:cNvSpPr/>
          <p:nvPr>
            <p:ph idx="2" type="pic"/>
          </p:nvPr>
        </p:nvSpPr>
        <p:spPr>
          <a:xfrm>
            <a:off x="5183188" y="987425"/>
            <a:ext cx="6172400" cy="4873600"/>
          </a:xfrm>
          <a:prstGeom prst="rect">
            <a:avLst/>
          </a:prstGeom>
          <a:noFill/>
          <a:ln>
            <a:noFill/>
          </a:ln>
        </p:spPr>
      </p:sp>
      <p:sp>
        <p:nvSpPr>
          <p:cNvPr id="443" name="Google Shape;443;p123"/>
          <p:cNvSpPr txBox="1"/>
          <p:nvPr>
            <p:ph idx="1"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444" name="Google Shape;444;p123"/>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5" name="Google Shape;445;p123"/>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6" name="Google Shape;446;p123"/>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7" name="Shape 447"/>
        <p:cNvGrpSpPr/>
        <p:nvPr/>
      </p:nvGrpSpPr>
      <p:grpSpPr>
        <a:xfrm>
          <a:off x="0" y="0"/>
          <a:ext cx="0" cy="0"/>
          <a:chOff x="0" y="0"/>
          <a:chExt cx="0" cy="0"/>
        </a:xfrm>
      </p:grpSpPr>
      <p:sp>
        <p:nvSpPr>
          <p:cNvPr id="448" name="Google Shape;448;p124"/>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9" name="Google Shape;449;p12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50" name="Google Shape;450;p124"/>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1" name="Google Shape;451;p124"/>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2" name="Google Shape;452;p124"/>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3" name="Shape 453"/>
        <p:cNvGrpSpPr/>
        <p:nvPr/>
      </p:nvGrpSpPr>
      <p:grpSpPr>
        <a:xfrm>
          <a:off x="0" y="0"/>
          <a:ext cx="0" cy="0"/>
          <a:chOff x="0" y="0"/>
          <a:chExt cx="0" cy="0"/>
        </a:xfrm>
      </p:grpSpPr>
      <p:sp>
        <p:nvSpPr>
          <p:cNvPr id="454" name="Google Shape;454;p125"/>
          <p:cNvSpPr txBox="1"/>
          <p:nvPr>
            <p:ph type="title"/>
          </p:nvPr>
        </p:nvSpPr>
        <p:spPr>
          <a:xfrm rot="5400000">
            <a:off x="7133400" y="1956725"/>
            <a:ext cx="5812000" cy="2628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5" name="Google Shape;455;p125"/>
          <p:cNvSpPr txBox="1"/>
          <p:nvPr>
            <p:ph idx="1" type="body"/>
          </p:nvPr>
        </p:nvSpPr>
        <p:spPr>
          <a:xfrm rot="5400000">
            <a:off x="1799300" y="-596075"/>
            <a:ext cx="5812000" cy="773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56" name="Google Shape;456;p125"/>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7" name="Google Shape;457;p125"/>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8" name="Google Shape;458;p125"/>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5" name="Shape 465"/>
        <p:cNvGrpSpPr/>
        <p:nvPr/>
      </p:nvGrpSpPr>
      <p:grpSpPr>
        <a:xfrm>
          <a:off x="0" y="0"/>
          <a:ext cx="0" cy="0"/>
          <a:chOff x="0" y="0"/>
          <a:chExt cx="0" cy="0"/>
        </a:xfrm>
      </p:grpSpPr>
      <p:sp>
        <p:nvSpPr>
          <p:cNvPr id="466" name="Google Shape;466;p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p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1" name="Shape 471"/>
        <p:cNvGrpSpPr/>
        <p:nvPr/>
      </p:nvGrpSpPr>
      <p:grpSpPr>
        <a:xfrm>
          <a:off x="0" y="0"/>
          <a:ext cx="0" cy="0"/>
          <a:chOff x="0" y="0"/>
          <a:chExt cx="0" cy="0"/>
        </a:xfrm>
      </p:grpSpPr>
      <p:sp>
        <p:nvSpPr>
          <p:cNvPr id="472" name="Google Shape;472;p10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p10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4" name="Google Shape;474;p1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1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1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7" name="Shape 477"/>
        <p:cNvGrpSpPr/>
        <p:nvPr/>
      </p:nvGrpSpPr>
      <p:grpSpPr>
        <a:xfrm>
          <a:off x="0" y="0"/>
          <a:ext cx="0" cy="0"/>
          <a:chOff x="0" y="0"/>
          <a:chExt cx="0" cy="0"/>
        </a:xfrm>
      </p:grpSpPr>
      <p:sp>
        <p:nvSpPr>
          <p:cNvPr id="478" name="Google Shape;478;p10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10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0" name="Google Shape;480;p1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1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p1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3" name="Shape 483"/>
        <p:cNvGrpSpPr/>
        <p:nvPr/>
      </p:nvGrpSpPr>
      <p:grpSpPr>
        <a:xfrm>
          <a:off x="0" y="0"/>
          <a:ext cx="0" cy="0"/>
          <a:chOff x="0" y="0"/>
          <a:chExt cx="0" cy="0"/>
        </a:xfrm>
      </p:grpSpPr>
      <p:sp>
        <p:nvSpPr>
          <p:cNvPr id="484" name="Google Shape;484;p1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p10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10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1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1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p1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0" name="Shape 490"/>
        <p:cNvGrpSpPr/>
        <p:nvPr/>
      </p:nvGrpSpPr>
      <p:grpSpPr>
        <a:xfrm>
          <a:off x="0" y="0"/>
          <a:ext cx="0" cy="0"/>
          <a:chOff x="0" y="0"/>
          <a:chExt cx="0" cy="0"/>
        </a:xfrm>
      </p:grpSpPr>
      <p:sp>
        <p:nvSpPr>
          <p:cNvPr id="491" name="Google Shape;491;p10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10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3" name="Google Shape;493;p10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0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5" name="Google Shape;495;p10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8" name="Google Shape;498;p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9" name="Shape 499"/>
        <p:cNvGrpSpPr/>
        <p:nvPr/>
      </p:nvGrpSpPr>
      <p:grpSpPr>
        <a:xfrm>
          <a:off x="0" y="0"/>
          <a:ext cx="0" cy="0"/>
          <a:chOff x="0" y="0"/>
          <a:chExt cx="0" cy="0"/>
        </a:xfrm>
      </p:grpSpPr>
      <p:sp>
        <p:nvSpPr>
          <p:cNvPr id="500" name="Google Shape;500;p1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1" name="Google Shape;501;p1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p1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p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4" name="Shape 504"/>
        <p:cNvGrpSpPr/>
        <p:nvPr/>
      </p:nvGrpSpPr>
      <p:grpSpPr>
        <a:xfrm>
          <a:off x="0" y="0"/>
          <a:ext cx="0" cy="0"/>
          <a:chOff x="0" y="0"/>
          <a:chExt cx="0" cy="0"/>
        </a:xfrm>
      </p:grpSpPr>
      <p:sp>
        <p:nvSpPr>
          <p:cNvPr id="505" name="Google Shape;505;p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8" name="Shape 508"/>
        <p:cNvGrpSpPr/>
        <p:nvPr/>
      </p:nvGrpSpPr>
      <p:grpSpPr>
        <a:xfrm>
          <a:off x="0" y="0"/>
          <a:ext cx="0" cy="0"/>
          <a:chOff x="0" y="0"/>
          <a:chExt cx="0" cy="0"/>
        </a:xfrm>
      </p:grpSpPr>
      <p:sp>
        <p:nvSpPr>
          <p:cNvPr id="509" name="Google Shape;509;p11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11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1" name="Google Shape;511;p11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2" name="Google Shape;512;p1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1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4" name="Google Shape;514;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5" name="Shape 515"/>
        <p:cNvGrpSpPr/>
        <p:nvPr/>
      </p:nvGrpSpPr>
      <p:grpSpPr>
        <a:xfrm>
          <a:off x="0" y="0"/>
          <a:ext cx="0" cy="0"/>
          <a:chOff x="0" y="0"/>
          <a:chExt cx="0" cy="0"/>
        </a:xfrm>
      </p:grpSpPr>
      <p:sp>
        <p:nvSpPr>
          <p:cNvPr id="516" name="Google Shape;516;p11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113"/>
          <p:cNvSpPr/>
          <p:nvPr>
            <p:ph idx="2" type="pic"/>
          </p:nvPr>
        </p:nvSpPr>
        <p:spPr>
          <a:xfrm>
            <a:off x="5183188" y="987425"/>
            <a:ext cx="6172200" cy="4873500"/>
          </a:xfrm>
          <a:prstGeom prst="rect">
            <a:avLst/>
          </a:prstGeom>
          <a:noFill/>
          <a:ln>
            <a:noFill/>
          </a:ln>
        </p:spPr>
      </p:sp>
      <p:sp>
        <p:nvSpPr>
          <p:cNvPr id="518" name="Google Shape;518;p11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9" name="Google Shape;519;p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2" name="Shape 522"/>
        <p:cNvGrpSpPr/>
        <p:nvPr/>
      </p:nvGrpSpPr>
      <p:grpSpPr>
        <a:xfrm>
          <a:off x="0" y="0"/>
          <a:ext cx="0" cy="0"/>
          <a:chOff x="0" y="0"/>
          <a:chExt cx="0" cy="0"/>
        </a:xfrm>
      </p:grpSpPr>
      <p:sp>
        <p:nvSpPr>
          <p:cNvPr id="523" name="Google Shape;523;p1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4" name="Google Shape;524;p11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1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1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8" name="Shape 528"/>
        <p:cNvGrpSpPr/>
        <p:nvPr/>
      </p:nvGrpSpPr>
      <p:grpSpPr>
        <a:xfrm>
          <a:off x="0" y="0"/>
          <a:ext cx="0" cy="0"/>
          <a:chOff x="0" y="0"/>
          <a:chExt cx="0" cy="0"/>
        </a:xfrm>
      </p:grpSpPr>
      <p:sp>
        <p:nvSpPr>
          <p:cNvPr id="529" name="Google Shape;529;p115"/>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115"/>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p1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1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0" name="Shape 540"/>
        <p:cNvGrpSpPr/>
        <p:nvPr/>
      </p:nvGrpSpPr>
      <p:grpSpPr>
        <a:xfrm>
          <a:off x="0" y="0"/>
          <a:ext cx="0" cy="0"/>
          <a:chOff x="0" y="0"/>
          <a:chExt cx="0" cy="0"/>
        </a:xfrm>
      </p:grpSpPr>
      <p:sp>
        <p:nvSpPr>
          <p:cNvPr id="541" name="Google Shape;541;g106ca5d2194_2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2" name="Google Shape;542;g106ca5d2194_2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3" name="Google Shape;543;g106ca5d2194_2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4" name="Google Shape;544;g106ca5d2194_2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g106ca5d2194_2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6" name="Shape 546"/>
        <p:cNvGrpSpPr/>
        <p:nvPr/>
      </p:nvGrpSpPr>
      <p:grpSpPr>
        <a:xfrm>
          <a:off x="0" y="0"/>
          <a:ext cx="0" cy="0"/>
          <a:chOff x="0" y="0"/>
          <a:chExt cx="0" cy="0"/>
        </a:xfrm>
      </p:grpSpPr>
      <p:sp>
        <p:nvSpPr>
          <p:cNvPr id="547" name="Google Shape;547;g106ca5d2194_2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g106ca5d2194_2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g106ca5d2194_2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0" name="Google Shape;550;g106ca5d2194_2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1" name="Google Shape;551;g106ca5d2194_2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2" name="Shape 552"/>
        <p:cNvGrpSpPr/>
        <p:nvPr/>
      </p:nvGrpSpPr>
      <p:grpSpPr>
        <a:xfrm>
          <a:off x="0" y="0"/>
          <a:ext cx="0" cy="0"/>
          <a:chOff x="0" y="0"/>
          <a:chExt cx="0" cy="0"/>
        </a:xfrm>
      </p:grpSpPr>
      <p:sp>
        <p:nvSpPr>
          <p:cNvPr id="553" name="Google Shape;553;g106ca5d2194_2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g106ca5d2194_2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5" name="Google Shape;555;g106ca5d2194_2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6" name="Shape 556"/>
        <p:cNvGrpSpPr/>
        <p:nvPr/>
      </p:nvGrpSpPr>
      <p:grpSpPr>
        <a:xfrm>
          <a:off x="0" y="0"/>
          <a:ext cx="0" cy="0"/>
          <a:chOff x="0" y="0"/>
          <a:chExt cx="0" cy="0"/>
        </a:xfrm>
      </p:grpSpPr>
      <p:sp>
        <p:nvSpPr>
          <p:cNvPr id="557" name="Google Shape;557;g106ca5d2194_2_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g106ca5d2194_2_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9" name="Google Shape;559;g106ca5d2194_2_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g106ca5d2194_2_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1" name="Google Shape;561;g106ca5d2194_2_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2" name="Shape 562"/>
        <p:cNvGrpSpPr/>
        <p:nvPr/>
      </p:nvGrpSpPr>
      <p:grpSpPr>
        <a:xfrm>
          <a:off x="0" y="0"/>
          <a:ext cx="0" cy="0"/>
          <a:chOff x="0" y="0"/>
          <a:chExt cx="0" cy="0"/>
        </a:xfrm>
      </p:grpSpPr>
      <p:sp>
        <p:nvSpPr>
          <p:cNvPr id="563" name="Google Shape;563;g106ca5d2194_2_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4" name="Google Shape;564;g106ca5d2194_2_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g106ca5d2194_2_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g106ca5d2194_2_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7" name="Google Shape;567;g106ca5d2194_2_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8" name="Google Shape;568;g106ca5d2194_2_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9" name="Shape 569"/>
        <p:cNvGrpSpPr/>
        <p:nvPr/>
      </p:nvGrpSpPr>
      <p:grpSpPr>
        <a:xfrm>
          <a:off x="0" y="0"/>
          <a:ext cx="0" cy="0"/>
          <a:chOff x="0" y="0"/>
          <a:chExt cx="0" cy="0"/>
        </a:xfrm>
      </p:grpSpPr>
      <p:sp>
        <p:nvSpPr>
          <p:cNvPr id="570" name="Google Shape;570;g106ca5d2194_2_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1" name="Google Shape;571;g106ca5d2194_2_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2" name="Google Shape;572;g106ca5d2194_2_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g106ca5d2194_2_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4" name="Google Shape;574;g106ca5d2194_2_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g106ca5d2194_2_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6" name="Google Shape;576;g106ca5d2194_2_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g106ca5d2194_2_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8" name="Shape 578"/>
        <p:cNvGrpSpPr/>
        <p:nvPr/>
      </p:nvGrpSpPr>
      <p:grpSpPr>
        <a:xfrm>
          <a:off x="0" y="0"/>
          <a:ext cx="0" cy="0"/>
          <a:chOff x="0" y="0"/>
          <a:chExt cx="0" cy="0"/>
        </a:xfrm>
      </p:grpSpPr>
      <p:sp>
        <p:nvSpPr>
          <p:cNvPr id="579" name="Google Shape;579;g106ca5d2194_2_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0" name="Google Shape;580;g106ca5d2194_2_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g106ca5d2194_2_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g106ca5d2194_2_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3" name="Shape 583"/>
        <p:cNvGrpSpPr/>
        <p:nvPr/>
      </p:nvGrpSpPr>
      <p:grpSpPr>
        <a:xfrm>
          <a:off x="0" y="0"/>
          <a:ext cx="0" cy="0"/>
          <a:chOff x="0" y="0"/>
          <a:chExt cx="0" cy="0"/>
        </a:xfrm>
      </p:grpSpPr>
      <p:sp>
        <p:nvSpPr>
          <p:cNvPr id="584" name="Google Shape;584;g106ca5d2194_2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5" name="Google Shape;585;g106ca5d2194_2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6" name="Google Shape;586;g106ca5d2194_2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7" name="Google Shape;587;g106ca5d2194_2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g106ca5d2194_2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g106ca5d2194_2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0" name="Shape 590"/>
        <p:cNvGrpSpPr/>
        <p:nvPr/>
      </p:nvGrpSpPr>
      <p:grpSpPr>
        <a:xfrm>
          <a:off x="0" y="0"/>
          <a:ext cx="0" cy="0"/>
          <a:chOff x="0" y="0"/>
          <a:chExt cx="0" cy="0"/>
        </a:xfrm>
      </p:grpSpPr>
      <p:sp>
        <p:nvSpPr>
          <p:cNvPr id="591" name="Google Shape;591;g106ca5d2194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2" name="Google Shape;592;g106ca5d2194_2_56"/>
          <p:cNvSpPr/>
          <p:nvPr>
            <p:ph idx="2" type="pic"/>
          </p:nvPr>
        </p:nvSpPr>
        <p:spPr>
          <a:xfrm>
            <a:off x="5183188" y="987425"/>
            <a:ext cx="6172200" cy="4873625"/>
          </a:xfrm>
          <a:prstGeom prst="rect">
            <a:avLst/>
          </a:prstGeom>
          <a:noFill/>
          <a:ln>
            <a:noFill/>
          </a:ln>
        </p:spPr>
      </p:sp>
      <p:sp>
        <p:nvSpPr>
          <p:cNvPr id="593" name="Google Shape;593;g106ca5d2194_2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4" name="Google Shape;594;g106ca5d2194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g106ca5d2194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g106ca5d2194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7" name="Shape 597"/>
        <p:cNvGrpSpPr/>
        <p:nvPr/>
      </p:nvGrpSpPr>
      <p:grpSpPr>
        <a:xfrm>
          <a:off x="0" y="0"/>
          <a:ext cx="0" cy="0"/>
          <a:chOff x="0" y="0"/>
          <a:chExt cx="0" cy="0"/>
        </a:xfrm>
      </p:grpSpPr>
      <p:sp>
        <p:nvSpPr>
          <p:cNvPr id="598" name="Google Shape;598;g106ca5d2194_2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9" name="Google Shape;599;g106ca5d2194_2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g106ca5d2194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g106ca5d2194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g106ca5d2194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3" name="Shape 603"/>
        <p:cNvGrpSpPr/>
        <p:nvPr/>
      </p:nvGrpSpPr>
      <p:grpSpPr>
        <a:xfrm>
          <a:off x="0" y="0"/>
          <a:ext cx="0" cy="0"/>
          <a:chOff x="0" y="0"/>
          <a:chExt cx="0" cy="0"/>
        </a:xfrm>
      </p:grpSpPr>
      <p:sp>
        <p:nvSpPr>
          <p:cNvPr id="604" name="Google Shape;604;g106ca5d2194_2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5" name="Google Shape;605;g106ca5d2194_2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g106ca5d2194_2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g106ca5d2194_2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g106ca5d2194_2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4"/>
          <p:cNvSpPr/>
          <p:nvPr>
            <p:ph idx="2" type="pic"/>
          </p:nvPr>
        </p:nvSpPr>
        <p:spPr>
          <a:xfrm>
            <a:off x="5183188" y="987425"/>
            <a:ext cx="6172200" cy="4873625"/>
          </a:xfrm>
          <a:prstGeom prst="rect">
            <a:avLst/>
          </a:prstGeom>
          <a:noFill/>
          <a:ln>
            <a:noFill/>
          </a:ln>
        </p:spPr>
      </p:sp>
      <p:sp>
        <p:nvSpPr>
          <p:cNvPr id="68" name="Google Shape;68;p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9.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1.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8.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2" Type="http://schemas.openxmlformats.org/officeDocument/2006/relationships/theme" Target="../theme/theme5.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2" Type="http://schemas.openxmlformats.org/officeDocument/2006/relationships/theme" Target="../theme/theme6.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1" name="Google Shape;16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3" name="Google Shape;16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4" name="Google Shape;16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6" name="Google Shape;236;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8" name="Google Shape;23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9" name="Google Shape;23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1" name="Google Shape;311;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2" name="Google Shape;312;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3" name="Google Shape;313;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4" name="Google Shape;314;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55"/>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86" name="Google Shape;386;p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87" name="Google Shape;387;p55"/>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88" name="Google Shape;388;p55"/>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89" name="Google Shape;389;p55"/>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1" name="Google Shape;461;p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2" name="Google Shape;462;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3" name="Google Shape;463;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4" name="Google Shape;464;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g106ca5d2194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6" name="Google Shape;536;g106ca5d2194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g106ca5d2194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8" name="Google Shape;538;g106ca5d2194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9" name="Google Shape;539;g106ca5d2194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44.pn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6.png"/><Relationship Id="rId8"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hyperlink" Target="https://www.fau.edu/uas/summerpathways.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jpg"/><Relationship Id="rId5" Type="http://schemas.openxmlformats.org/officeDocument/2006/relationships/image" Target="../media/image15.png"/><Relationship Id="rId6"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hyperlink" Target="http://www.fau.edu/uas/videos/video_library/Success_Network_Video.ocap.mp4" TargetMode="External"/><Relationship Id="rId5" Type="http://schemas.openxmlformats.org/officeDocument/2006/relationships/hyperlink" Target="http://www.fau.edu/uas/videos/video_library/Success_Network_Video.ocap.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hyperlink" Target="https://www.fau.edu/registrar/degree-audit.ph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hyperlink" Target="https://www.fau.edu/class/si/general_info.php" TargetMode="External"/><Relationship Id="rId5" Type="http://schemas.openxmlformats.org/officeDocument/2006/relationships/hyperlink" Target="https://www.fau.edu/class/tutoring/tutor_listings.ph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hyperlink" Target="https://www.fau.edu/ugstudies/civic-literacy-requiremen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9.jp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2" name="Shape 612"/>
        <p:cNvGrpSpPr/>
        <p:nvPr/>
      </p:nvGrpSpPr>
      <p:grpSpPr>
        <a:xfrm>
          <a:off x="0" y="0"/>
          <a:ext cx="0" cy="0"/>
          <a:chOff x="0" y="0"/>
          <a:chExt cx="0" cy="0"/>
        </a:xfrm>
      </p:grpSpPr>
      <p:sp>
        <p:nvSpPr>
          <p:cNvPr id="613" name="Google Shape;613;p1"/>
          <p:cNvSpPr/>
          <p:nvPr/>
        </p:nvSpPr>
        <p:spPr>
          <a:xfrm>
            <a:off x="1083824" y="3824298"/>
            <a:ext cx="8904237" cy="249299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Calibri"/>
              <a:buNone/>
            </a:pPr>
            <a:r>
              <a:t/>
            </a:r>
            <a:endParaRPr b="1" i="0" sz="4800" u="none" cap="none" strike="noStrike">
              <a:solidFill>
                <a:srgbClr val="0021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2142"/>
                </a:solidFill>
                <a:latin typeface="Arial"/>
                <a:ea typeface="Arial"/>
                <a:cs typeface="Arial"/>
                <a:sym typeface="Arial"/>
              </a:rPr>
              <a:t>College of Social Work and Criminal Justice</a:t>
            </a:r>
            <a:endParaRPr b="1" i="0" sz="3600" u="none" cap="none" strike="noStrike">
              <a:solidFill>
                <a:srgbClr val="0021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2142"/>
                </a:solidFill>
                <a:latin typeface="Arial"/>
                <a:ea typeface="Arial"/>
                <a:cs typeface="Arial"/>
                <a:sym typeface="Arial"/>
              </a:rPr>
              <a:t>#OwlInToGraduation</a:t>
            </a:r>
            <a:endParaRPr b="0" i="0" sz="3600" u="none" cap="none" strike="noStrike">
              <a:solidFill>
                <a:srgbClr val="00214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8" name="Shape 678"/>
        <p:cNvGrpSpPr/>
        <p:nvPr/>
      </p:nvGrpSpPr>
      <p:grpSpPr>
        <a:xfrm>
          <a:off x="0" y="0"/>
          <a:ext cx="0" cy="0"/>
          <a:chOff x="0" y="0"/>
          <a:chExt cx="0" cy="0"/>
        </a:xfrm>
      </p:grpSpPr>
      <p:sp>
        <p:nvSpPr>
          <p:cNvPr id="679" name="Google Shape;679;p10"/>
          <p:cNvSpPr txBox="1"/>
          <p:nvPr>
            <p:ph type="title"/>
          </p:nvPr>
        </p:nvSpPr>
        <p:spPr>
          <a:xfrm>
            <a:off x="199103" y="-927872"/>
            <a:ext cx="12536130" cy="358995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Still Deciding? </a:t>
            </a:r>
            <a:br>
              <a:rPr b="1" lang="en-US">
                <a:latin typeface="Calibri"/>
                <a:ea typeface="Calibri"/>
                <a:cs typeface="Calibri"/>
                <a:sym typeface="Calibri"/>
              </a:rPr>
            </a:br>
            <a:r>
              <a:rPr b="1" lang="en-US">
                <a:solidFill>
                  <a:srgbClr val="063B69"/>
                </a:solidFill>
                <a:latin typeface="Calibri"/>
                <a:ea typeface="Calibri"/>
                <a:cs typeface="Calibri"/>
                <a:sym typeface="Calibri"/>
              </a:rPr>
              <a:t>Sign up for SLS 1301</a:t>
            </a:r>
            <a:endParaRPr/>
          </a:p>
        </p:txBody>
      </p:sp>
      <p:pic>
        <p:nvPicPr>
          <p:cNvPr id="680" name="Google Shape;680;p10"/>
          <p:cNvPicPr preferRelativeResize="0"/>
          <p:nvPr/>
        </p:nvPicPr>
        <p:blipFill rotWithShape="1">
          <a:blip r:embed="rId4">
            <a:alphaModFix amt="85000"/>
          </a:blip>
          <a:srcRect b="0" l="0" r="0" t="0"/>
          <a:stretch/>
        </p:blipFill>
        <p:spPr>
          <a:xfrm>
            <a:off x="339213" y="1924665"/>
            <a:ext cx="6263567" cy="3495368"/>
          </a:xfrm>
          <a:prstGeom prst="rect">
            <a:avLst/>
          </a:prstGeom>
          <a:noFill/>
          <a:ln>
            <a:noFill/>
          </a:ln>
          <a:effectLst>
            <a:outerShdw blurRad="292100" rotWithShape="0" algn="tl" dir="2700000" dist="139700">
              <a:srgbClr val="333333">
                <a:alpha val="64313"/>
              </a:srgbClr>
            </a:outerShdw>
          </a:effectLst>
        </p:spPr>
      </p:pic>
      <p:sp>
        <p:nvSpPr>
          <p:cNvPr id="681" name="Google Shape;681;p10"/>
          <p:cNvSpPr/>
          <p:nvPr>
            <p:ph idx="1" type="body"/>
          </p:nvPr>
        </p:nvSpPr>
        <p:spPr>
          <a:xfrm>
            <a:off x="4862051" y="688597"/>
            <a:ext cx="6990736" cy="4819926"/>
          </a:xfrm>
          <a:prstGeom prst="leftArrowCallout">
            <a:avLst>
              <a:gd fmla="val 24082" name="adj1"/>
              <a:gd fmla="val 15667" name="adj2"/>
              <a:gd fmla="val 25000" name="adj3"/>
              <a:gd fmla="val 64977" name="adj4"/>
            </a:avLst>
          </a:prstGeom>
          <a:solidFill>
            <a:srgbClr val="063B69"/>
          </a:solidFill>
          <a:ln cap="flat" cmpd="sng" w="76200">
            <a:solidFill>
              <a:schemeClr val="lt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1700"/>
              <a:buNone/>
            </a:pPr>
            <a:r>
              <a:t/>
            </a:r>
            <a:endParaRPr b="1" sz="1700">
              <a:solidFill>
                <a:schemeClr val="lt1"/>
              </a:solidFill>
            </a:endParaRPr>
          </a:p>
          <a:p>
            <a:pPr indent="0" lvl="1" marL="457200" rtl="0" algn="r">
              <a:lnSpc>
                <a:spcPct val="70000"/>
              </a:lnSpc>
              <a:spcBef>
                <a:spcPts val="500"/>
              </a:spcBef>
              <a:spcAft>
                <a:spcPts val="0"/>
              </a:spcAft>
              <a:buClr>
                <a:schemeClr val="lt1"/>
              </a:buClr>
              <a:buSzPts val="2380"/>
              <a:buNone/>
            </a:pPr>
            <a:r>
              <a:rPr b="1" lang="en-US" sz="2380">
                <a:solidFill>
                  <a:schemeClr val="lt1"/>
                </a:solidFill>
              </a:rPr>
              <a:t>1-credit elective course </a:t>
            </a:r>
            <a:endParaRPr/>
          </a:p>
          <a:p>
            <a:pPr indent="0" lvl="1" marL="457200" rtl="0" algn="l">
              <a:lnSpc>
                <a:spcPct val="70000"/>
              </a:lnSpc>
              <a:spcBef>
                <a:spcPts val="500"/>
              </a:spcBef>
              <a:spcAft>
                <a:spcPts val="0"/>
              </a:spcAft>
              <a:buClr>
                <a:schemeClr val="lt1"/>
              </a:buClr>
              <a:buSzPts val="2380"/>
              <a:buNone/>
            </a:pPr>
            <a:r>
              <a:rPr i="1" lang="en-US" sz="2380">
                <a:solidFill>
                  <a:schemeClr val="lt1"/>
                </a:solidFill>
              </a:rPr>
              <a:t>This class provides an overview of career development theories and decision-making skills for career/life planning.</a:t>
            </a:r>
            <a:endParaRPr b="1" i="1" sz="2380">
              <a:solidFill>
                <a:schemeClr val="lt1"/>
              </a:solidFill>
            </a:endParaRPr>
          </a:p>
          <a:p>
            <a:pPr indent="0" lvl="1" marL="457200" rtl="0" algn="l">
              <a:lnSpc>
                <a:spcPct val="70000"/>
              </a:lnSpc>
              <a:spcBef>
                <a:spcPts val="500"/>
              </a:spcBef>
              <a:spcAft>
                <a:spcPts val="0"/>
              </a:spcAft>
              <a:buClr>
                <a:schemeClr val="dk1"/>
              </a:buClr>
              <a:buSzPts val="2380"/>
              <a:buNone/>
            </a:pPr>
            <a:r>
              <a:t/>
            </a:r>
            <a:endParaRPr sz="2380" u="sng">
              <a:solidFill>
                <a:schemeClr val="lt1"/>
              </a:solidFill>
            </a:endParaRPr>
          </a:p>
          <a:p>
            <a:pPr indent="0" lvl="1" marL="457200" rtl="0" algn="l">
              <a:lnSpc>
                <a:spcPct val="70000"/>
              </a:lnSpc>
              <a:spcBef>
                <a:spcPts val="500"/>
              </a:spcBef>
              <a:spcAft>
                <a:spcPts val="0"/>
              </a:spcAft>
              <a:buClr>
                <a:schemeClr val="lt1"/>
              </a:buClr>
              <a:buSzPts val="2380"/>
              <a:buNone/>
            </a:pPr>
            <a:r>
              <a:rPr lang="en-US" sz="2380" u="sng">
                <a:solidFill>
                  <a:schemeClr val="lt1"/>
                </a:solidFill>
              </a:rPr>
              <a:t>Focuses on: </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self-assessment</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deciding a major</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exploring career options </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developing an action plan </a:t>
            </a:r>
            <a:endParaRPr/>
          </a:p>
          <a:p>
            <a:pPr indent="0" lvl="1" marL="457200" rtl="0" algn="l">
              <a:lnSpc>
                <a:spcPct val="70000"/>
              </a:lnSpc>
              <a:spcBef>
                <a:spcPts val="500"/>
              </a:spcBef>
              <a:spcAft>
                <a:spcPts val="0"/>
              </a:spcAft>
              <a:buClr>
                <a:schemeClr val="dk1"/>
              </a:buClr>
              <a:buSzPts val="2380"/>
              <a:buNone/>
            </a:pPr>
            <a:r>
              <a:t/>
            </a:r>
            <a:endParaRPr sz="2380">
              <a:solidFill>
                <a:schemeClr val="lt1"/>
              </a:solidFill>
            </a:endParaRPr>
          </a:p>
          <a:p>
            <a:pPr indent="0" lvl="1" marL="457200" rtl="0" algn="l">
              <a:lnSpc>
                <a:spcPct val="70000"/>
              </a:lnSpc>
              <a:spcBef>
                <a:spcPts val="500"/>
              </a:spcBef>
              <a:spcAft>
                <a:spcPts val="0"/>
              </a:spcAft>
              <a:buClr>
                <a:schemeClr val="lt1"/>
              </a:buClr>
              <a:buSzPts val="2380"/>
              <a:buNone/>
            </a:pPr>
            <a:r>
              <a:rPr lang="en-US" sz="2380">
                <a:solidFill>
                  <a:schemeClr val="lt1"/>
                </a:solidFill>
              </a:rPr>
              <a:t>All to help you achieve your </a:t>
            </a:r>
            <a:r>
              <a:rPr b="1" lang="en-US" sz="2380">
                <a:solidFill>
                  <a:schemeClr val="lt1"/>
                </a:solidFill>
              </a:rPr>
              <a:t>career goals! </a:t>
            </a:r>
            <a:endParaRPr b="1" sz="187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11"/>
          <p:cNvPicPr preferRelativeResize="0"/>
          <p:nvPr/>
        </p:nvPicPr>
        <p:blipFill rotWithShape="1">
          <a:blip r:embed="rId3">
            <a:alphaModFix/>
          </a:blip>
          <a:srcRect b="0" l="0" r="0" t="0"/>
          <a:stretch/>
        </p:blipFill>
        <p:spPr>
          <a:xfrm>
            <a:off x="0" y="-1773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92" name="Shape 692"/>
        <p:cNvGrpSpPr/>
        <p:nvPr/>
      </p:nvGrpSpPr>
      <p:grpSpPr>
        <a:xfrm>
          <a:off x="0" y="0"/>
          <a:ext cx="0" cy="0"/>
          <a:chOff x="0" y="0"/>
          <a:chExt cx="0" cy="0"/>
        </a:xfrm>
      </p:grpSpPr>
      <p:grpSp>
        <p:nvGrpSpPr>
          <p:cNvPr id="693" name="Google Shape;693;p12"/>
          <p:cNvGrpSpPr/>
          <p:nvPr/>
        </p:nvGrpSpPr>
        <p:grpSpPr>
          <a:xfrm>
            <a:off x="-104370" y="4899566"/>
            <a:ext cx="5699145" cy="11123942"/>
            <a:chOff x="623520" y="3391627"/>
            <a:chExt cx="3829050" cy="7856204"/>
          </a:xfrm>
        </p:grpSpPr>
        <p:pic>
          <p:nvPicPr>
            <p:cNvPr id="694" name="Google Shape;694;p12"/>
            <p:cNvPicPr preferRelativeResize="0"/>
            <p:nvPr/>
          </p:nvPicPr>
          <p:blipFill rotWithShape="1">
            <a:blip r:embed="rId4">
              <a:alphaModFix/>
            </a:blip>
            <a:srcRect b="0" l="0" r="0" t="0"/>
            <a:stretch/>
          </p:blipFill>
          <p:spPr>
            <a:xfrm>
              <a:off x="623520" y="3391627"/>
              <a:ext cx="3829050" cy="7856204"/>
            </a:xfrm>
            <a:prstGeom prst="rect">
              <a:avLst/>
            </a:prstGeom>
            <a:noFill/>
            <a:ln>
              <a:noFill/>
            </a:ln>
            <a:effectLst>
              <a:outerShdw blurRad="57150" rotWithShape="0" algn="bl" dir="6960000" dist="19050">
                <a:srgbClr val="000000">
                  <a:alpha val="49411"/>
                </a:srgbClr>
              </a:outerShdw>
            </a:effectLst>
          </p:spPr>
        </p:pic>
        <p:sp>
          <p:nvSpPr>
            <p:cNvPr id="695" name="Google Shape;695;p12"/>
            <p:cNvSpPr/>
            <p:nvPr/>
          </p:nvSpPr>
          <p:spPr>
            <a:xfrm>
              <a:off x="895475" y="4389125"/>
              <a:ext cx="3282600" cy="29136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696" name="Google Shape;696;p12"/>
            <p:cNvSpPr/>
            <p:nvPr/>
          </p:nvSpPr>
          <p:spPr>
            <a:xfrm>
              <a:off x="867788" y="3621825"/>
              <a:ext cx="3355500" cy="5667300"/>
            </a:xfrm>
            <a:prstGeom prst="roundRect">
              <a:avLst>
                <a:gd fmla="val 9651" name="adj"/>
              </a:avLst>
            </a:prstGeom>
            <a:solidFill>
              <a:srgbClr val="000000">
                <a:alpha val="6392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697" name="Google Shape;697;p12"/>
            <p:cNvPicPr preferRelativeResize="0"/>
            <p:nvPr/>
          </p:nvPicPr>
          <p:blipFill rotWithShape="1">
            <a:blip r:embed="rId5">
              <a:alphaModFix/>
            </a:blip>
            <a:srcRect b="0" l="0" r="0" t="0"/>
            <a:stretch/>
          </p:blipFill>
          <p:spPr>
            <a:xfrm>
              <a:off x="896700" y="4015764"/>
              <a:ext cx="3282695" cy="694056"/>
            </a:xfrm>
            <a:prstGeom prst="rect">
              <a:avLst/>
            </a:prstGeom>
            <a:noFill/>
            <a:ln>
              <a:noFill/>
            </a:ln>
          </p:spPr>
        </p:pic>
      </p:grpSp>
      <p:sp>
        <p:nvSpPr>
          <p:cNvPr id="698" name="Google Shape;698;p12"/>
          <p:cNvSpPr txBox="1"/>
          <p:nvPr/>
        </p:nvSpPr>
        <p:spPr>
          <a:xfrm>
            <a:off x="315165" y="276936"/>
            <a:ext cx="6099609" cy="3620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chivo"/>
                <a:ea typeface="Archivo"/>
                <a:cs typeface="Archivo"/>
                <a:sym typeface="Archivo"/>
              </a:rPr>
              <a:t>Open your camera app</a:t>
            </a:r>
            <a:endParaRPr b="1" i="0" sz="2400" u="none" cap="none" strike="noStrike">
              <a:solidFill>
                <a:schemeClr val="lt1"/>
              </a:solidFill>
              <a:latin typeface="Archivo"/>
              <a:ea typeface="Archivo"/>
              <a:cs typeface="Archivo"/>
              <a:sym typeface="Archivo"/>
            </a:endParaRPr>
          </a:p>
          <a:p>
            <a:pPr indent="0" lvl="0" marL="0" marR="0" rtl="0" algn="l">
              <a:lnSpc>
                <a:spcPct val="100000"/>
              </a:lnSpc>
              <a:spcBef>
                <a:spcPts val="1333"/>
              </a:spcBef>
              <a:spcAft>
                <a:spcPts val="0"/>
              </a:spcAft>
              <a:buClr>
                <a:srgbClr val="000000"/>
              </a:buClr>
              <a:buSzPts val="2133"/>
              <a:buFont typeface="Arial"/>
              <a:buNone/>
            </a:pPr>
            <a:r>
              <a:rPr b="0" i="1" lang="en-US" sz="2133" u="none" cap="none" strike="noStrike">
                <a:solidFill>
                  <a:schemeClr val="lt1"/>
                </a:solidFill>
                <a:latin typeface="Archivo"/>
                <a:ea typeface="Archivo"/>
                <a:cs typeface="Archivo"/>
                <a:sym typeface="Archivo"/>
              </a:rPr>
              <a:t>Tap the notification that pops up! </a:t>
            </a:r>
            <a:endParaRPr b="0" i="0" sz="800" u="none" cap="none" strike="noStrike">
              <a:solidFill>
                <a:schemeClr val="lt1"/>
              </a:solidFill>
              <a:latin typeface="Archivo"/>
              <a:ea typeface="Archivo"/>
              <a:cs typeface="Archivo"/>
              <a:sym typeface="Archivo"/>
            </a:endParaRPr>
          </a:p>
          <a:p>
            <a:pPr indent="0" lvl="0" marL="0" marR="0" rtl="0" algn="l">
              <a:lnSpc>
                <a:spcPct val="100000"/>
              </a:lnSpc>
              <a:spcBef>
                <a:spcPts val="1333"/>
              </a:spcBef>
              <a:spcAft>
                <a:spcPts val="0"/>
              </a:spcAft>
              <a:buClr>
                <a:srgbClr val="000000"/>
              </a:buClr>
              <a:buSzPts val="2489"/>
              <a:buFont typeface="Arial"/>
              <a:buNone/>
            </a:pPr>
            <a:r>
              <a:rPr b="0" i="0" lang="en-US" sz="2489" u="none" cap="none" strike="noStrike">
                <a:solidFill>
                  <a:schemeClr val="lt1"/>
                </a:solidFill>
                <a:latin typeface="Archivo"/>
                <a:ea typeface="Archivo"/>
                <a:cs typeface="Archivo"/>
                <a:sym typeface="Archivo"/>
              </a:rPr>
              <a:t>OR</a:t>
            </a:r>
            <a:endParaRPr b="0" i="0" sz="800" u="none" cap="none" strike="noStrike">
              <a:solidFill>
                <a:schemeClr val="lt1"/>
              </a:solidFill>
              <a:latin typeface="Archivo"/>
              <a:ea typeface="Archivo"/>
              <a:cs typeface="Archivo"/>
              <a:sym typeface="Archivo"/>
            </a:endParaRPr>
          </a:p>
          <a:p>
            <a:pPr indent="0" lvl="0" marL="0" marR="0" rtl="0" algn="l">
              <a:lnSpc>
                <a:spcPct val="100000"/>
              </a:lnSpc>
              <a:spcBef>
                <a:spcPts val="1333"/>
              </a:spcBef>
              <a:spcAft>
                <a:spcPts val="0"/>
              </a:spcAft>
              <a:buClr>
                <a:srgbClr val="000000"/>
              </a:buClr>
              <a:buSzPts val="2400"/>
              <a:buFont typeface="Arial"/>
              <a:buNone/>
            </a:pPr>
            <a:r>
              <a:rPr b="0" i="0" lang="en-US" sz="2400" u="none" cap="none" strike="noStrike">
                <a:solidFill>
                  <a:schemeClr val="lt1"/>
                </a:solidFill>
                <a:latin typeface="Archivo"/>
                <a:ea typeface="Archivo"/>
                <a:cs typeface="Archivo"/>
                <a:sym typeface="Archivo"/>
              </a:rPr>
              <a:t>Go to</a:t>
            </a:r>
            <a:endParaRPr b="0" i="0" sz="2400" u="none" cap="none" strike="noStrike">
              <a:solidFill>
                <a:schemeClr val="lt1"/>
              </a:solidFill>
              <a:latin typeface="Archivo"/>
              <a:ea typeface="Archivo"/>
              <a:cs typeface="Archivo"/>
              <a:sym typeface="Archivo"/>
            </a:endParaRPr>
          </a:p>
          <a:p>
            <a:pPr indent="0" lvl="0" marL="0" marR="0" rtl="0" algn="l">
              <a:lnSpc>
                <a:spcPct val="100000"/>
              </a:lnSpc>
              <a:spcBef>
                <a:spcPts val="1333"/>
              </a:spcBef>
              <a:spcAft>
                <a:spcPts val="1333"/>
              </a:spcAft>
              <a:buClr>
                <a:srgbClr val="000000"/>
              </a:buClr>
              <a:buSzPts val="2400"/>
              <a:buFont typeface="Arial"/>
              <a:buNone/>
            </a:pPr>
            <a:r>
              <a:rPr b="1" i="0" lang="en-US" sz="2400" u="none" cap="none" strike="noStrike">
                <a:solidFill>
                  <a:schemeClr val="lt1"/>
                </a:solidFill>
                <a:latin typeface="Archivo"/>
                <a:ea typeface="Archivo"/>
                <a:cs typeface="Archivo"/>
                <a:sym typeface="Archivo"/>
              </a:rPr>
              <a:t>fau.joinhandshake.com</a:t>
            </a:r>
            <a:endParaRPr b="1" i="0" sz="2400" u="none" cap="none" strike="noStrike">
              <a:solidFill>
                <a:schemeClr val="lt1"/>
              </a:solidFill>
              <a:latin typeface="Archivo"/>
              <a:ea typeface="Archivo"/>
              <a:cs typeface="Archivo"/>
              <a:sym typeface="Archivo"/>
            </a:endParaRPr>
          </a:p>
        </p:txBody>
      </p:sp>
      <p:pic>
        <p:nvPicPr>
          <p:cNvPr id="699" name="Google Shape;699;p12"/>
          <p:cNvPicPr preferRelativeResize="0"/>
          <p:nvPr/>
        </p:nvPicPr>
        <p:blipFill rotWithShape="1">
          <a:blip r:embed="rId6">
            <a:alphaModFix/>
          </a:blip>
          <a:srcRect b="0" l="0" r="0" t="0"/>
          <a:stretch/>
        </p:blipFill>
        <p:spPr>
          <a:xfrm>
            <a:off x="7023598" y="570142"/>
            <a:ext cx="3184167" cy="3184167"/>
          </a:xfrm>
          <a:prstGeom prst="rect">
            <a:avLst/>
          </a:prstGeom>
          <a:noFill/>
          <a:ln>
            <a:noFill/>
          </a:ln>
        </p:spPr>
      </p:pic>
      <p:sp>
        <p:nvSpPr>
          <p:cNvPr id="700" name="Google Shape;700;p12"/>
          <p:cNvSpPr txBox="1"/>
          <p:nvPr/>
        </p:nvSpPr>
        <p:spPr>
          <a:xfrm>
            <a:off x="6400801" y="3089566"/>
            <a:ext cx="5617028" cy="3620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chemeClr val="lt1"/>
                </a:solidFill>
                <a:latin typeface="Archivo"/>
                <a:ea typeface="Archivo"/>
                <a:cs typeface="Archivo"/>
                <a:sym typeface="Archivo"/>
              </a:rPr>
              <a:t>Note: </a:t>
            </a:r>
            <a:r>
              <a:rPr b="0" i="1" lang="en-US" sz="2000" u="none" cap="none" strike="noStrike">
                <a:solidFill>
                  <a:schemeClr val="lt1"/>
                </a:solidFill>
                <a:latin typeface="Archivo"/>
                <a:ea typeface="Archivo"/>
                <a:cs typeface="Archivo"/>
                <a:sym typeface="Archivo"/>
              </a:rPr>
              <a:t>If you have not registered (or just registered) for classes yet, you will not be able to login yet and will receive an email from our team when your account is ready!</a:t>
            </a:r>
            <a:endParaRPr b="0" i="1" sz="2000" u="none" cap="none" strike="noStrike">
              <a:solidFill>
                <a:schemeClr val="lt1"/>
              </a:solidFill>
              <a:latin typeface="Archivo"/>
              <a:ea typeface="Archivo"/>
              <a:cs typeface="Archivo"/>
              <a:sym typeface="Archiv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4" name="Shape 704"/>
        <p:cNvGrpSpPr/>
        <p:nvPr/>
      </p:nvGrpSpPr>
      <p:grpSpPr>
        <a:xfrm>
          <a:off x="0" y="0"/>
          <a:ext cx="0" cy="0"/>
          <a:chOff x="0" y="0"/>
          <a:chExt cx="0" cy="0"/>
        </a:xfrm>
      </p:grpSpPr>
      <p:pic>
        <p:nvPicPr>
          <p:cNvPr descr="Graphical user interface, application&#10;&#10;Description automatically generated" id="705" name="Google Shape;705;p13"/>
          <p:cNvPicPr preferRelativeResize="0"/>
          <p:nvPr/>
        </p:nvPicPr>
        <p:blipFill rotWithShape="1">
          <a:blip r:embed="rId4">
            <a:alphaModFix/>
          </a:blip>
          <a:srcRect b="8928" l="0" r="0" t="1281"/>
          <a:stretch/>
        </p:blipFill>
        <p:spPr>
          <a:xfrm>
            <a:off x="0" y="1"/>
            <a:ext cx="12192000" cy="61579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
        <p:nvSpPr>
          <p:cNvPr id="711" name="Google Shape;711;p14"/>
          <p:cNvSpPr txBox="1"/>
          <p:nvPr/>
        </p:nvSpPr>
        <p:spPr>
          <a:xfrm>
            <a:off x="299884" y="-345102"/>
            <a:ext cx="9144000" cy="2387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5400"/>
              <a:buFont typeface="Calibri"/>
              <a:buNone/>
            </a:pPr>
            <a:r>
              <a:rPr b="1" i="0" lang="en-US" sz="5400" u="none" cap="none" strike="noStrike">
                <a:solidFill>
                  <a:schemeClr val="lt1"/>
                </a:solidFill>
                <a:latin typeface="Calibri"/>
                <a:ea typeface="Calibri"/>
                <a:cs typeface="Calibri"/>
                <a:sym typeface="Calibri"/>
              </a:rPr>
              <a:t>Contact Information </a:t>
            </a:r>
            <a:endParaRPr b="0" i="0" sz="1400" u="none" cap="none" strike="noStrike">
              <a:solidFill>
                <a:srgbClr val="000000"/>
              </a:solidFill>
              <a:latin typeface="Arial"/>
              <a:ea typeface="Arial"/>
              <a:cs typeface="Arial"/>
              <a:sym typeface="Arial"/>
            </a:endParaRPr>
          </a:p>
        </p:txBody>
      </p:sp>
      <p:sp>
        <p:nvSpPr>
          <p:cNvPr id="712" name="Google Shape;712;p14"/>
          <p:cNvSpPr txBox="1"/>
          <p:nvPr/>
        </p:nvSpPr>
        <p:spPr>
          <a:xfrm>
            <a:off x="3882591" y="1696429"/>
            <a:ext cx="6099609" cy="3620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chivo"/>
                <a:ea typeface="Archivo"/>
                <a:cs typeface="Archivo"/>
                <a:sym typeface="Archivo"/>
              </a:rPr>
              <a:t>Dawn Kesselman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chivo"/>
                <a:ea typeface="Archivo"/>
                <a:cs typeface="Archivo"/>
                <a:sym typeface="Archivo"/>
              </a:rPr>
              <a:t>Career Counselor for Social Work and Criminal Justice Majors </a:t>
            </a:r>
            <a:endParaRPr b="1" i="0" sz="3200" u="none" cap="none" strike="noStrike">
              <a:solidFill>
                <a:schemeClr val="lt1"/>
              </a:solidFill>
              <a:latin typeface="Archivo"/>
              <a:ea typeface="Archivo"/>
              <a:cs typeface="Archivo"/>
              <a:sym typeface="Archivo"/>
            </a:endParaRPr>
          </a:p>
          <a:p>
            <a:pPr indent="0" lvl="0" marL="0" marR="0" rtl="0" algn="l">
              <a:lnSpc>
                <a:spcPct val="100000"/>
              </a:lnSpc>
              <a:spcBef>
                <a:spcPts val="1333"/>
              </a:spcBef>
              <a:spcAft>
                <a:spcPts val="0"/>
              </a:spcAft>
              <a:buClr>
                <a:srgbClr val="000000"/>
              </a:buClr>
              <a:buSzPts val="2800"/>
              <a:buFont typeface="Arial"/>
              <a:buNone/>
            </a:pPr>
            <a:r>
              <a:rPr b="0" i="1" lang="en-US" sz="2800" u="none" cap="none" strike="noStrike">
                <a:solidFill>
                  <a:schemeClr val="lt1"/>
                </a:solidFill>
                <a:latin typeface="Archivo"/>
                <a:ea typeface="Archivo"/>
                <a:cs typeface="Archivo"/>
                <a:sym typeface="Archivo"/>
              </a:rPr>
              <a:t>dfriedman2012@fau.edu</a:t>
            </a:r>
            <a:endParaRPr b="0" i="0" sz="1000" u="none" cap="none" strike="noStrike">
              <a:solidFill>
                <a:schemeClr val="lt1"/>
              </a:solidFill>
              <a:latin typeface="Archivo"/>
              <a:ea typeface="Archivo"/>
              <a:cs typeface="Archivo"/>
              <a:sym typeface="Archivo"/>
            </a:endParaRPr>
          </a:p>
        </p:txBody>
      </p:sp>
      <p:pic>
        <p:nvPicPr>
          <p:cNvPr descr="A person smiling for the camera&#10;&#10;Description automatically generated with medium confidence" id="713" name="Google Shape;713;p14"/>
          <p:cNvPicPr preferRelativeResize="0"/>
          <p:nvPr/>
        </p:nvPicPr>
        <p:blipFill rotWithShape="1">
          <a:blip r:embed="rId4">
            <a:alphaModFix/>
          </a:blip>
          <a:srcRect b="0" l="0" r="0" t="0"/>
          <a:stretch/>
        </p:blipFill>
        <p:spPr>
          <a:xfrm>
            <a:off x="1219200" y="2042498"/>
            <a:ext cx="1981200" cy="2971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719" name="Google Shape;719;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720" name="Google Shape;720;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16"/>
          <p:cNvPicPr preferRelativeResize="0"/>
          <p:nvPr/>
        </p:nvPicPr>
        <p:blipFill rotWithShape="1">
          <a:blip r:embed="rId3">
            <a:alphaModFix/>
          </a:blip>
          <a:srcRect b="0" l="0" r="0" t="0"/>
          <a:stretch/>
        </p:blipFill>
        <p:spPr>
          <a:xfrm>
            <a:off x="5417" y="0"/>
            <a:ext cx="12186583" cy="6858000"/>
          </a:xfrm>
          <a:prstGeom prst="rect">
            <a:avLst/>
          </a:prstGeom>
          <a:noFill/>
          <a:ln>
            <a:noFill/>
          </a:ln>
        </p:spPr>
      </p:pic>
      <p:sp>
        <p:nvSpPr>
          <p:cNvPr id="726" name="Google Shape;726;p16"/>
          <p:cNvSpPr/>
          <p:nvPr/>
        </p:nvSpPr>
        <p:spPr>
          <a:xfrm>
            <a:off x="1011797" y="3067924"/>
            <a:ext cx="9005404" cy="2939212"/>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00000"/>
              </a:lnSpc>
              <a:spcBef>
                <a:spcPts val="0"/>
              </a:spcBef>
              <a:spcAft>
                <a:spcPts val="0"/>
              </a:spcAft>
              <a:buClr>
                <a:srgbClr val="000000"/>
              </a:buClr>
              <a:buSzPts val="1650"/>
              <a:buFont typeface="Arial"/>
              <a:buChar char="•"/>
            </a:pPr>
            <a:r>
              <a:rPr b="0" i="0" lang="en-US" sz="2200" u="none" cap="none" strike="noStrike">
                <a:solidFill>
                  <a:srgbClr val="000000"/>
                </a:solidFill>
                <a:latin typeface="Calibri"/>
                <a:ea typeface="Calibri"/>
                <a:cs typeface="Calibri"/>
                <a:sym typeface="Calibri"/>
              </a:rPr>
              <a:t>120 credits total, minimum 2.5 gpa core courses</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650"/>
              <a:buFont typeface="Arial"/>
              <a:buChar char="•"/>
            </a:pPr>
            <a:r>
              <a:rPr b="0" i="0" lang="en-US" sz="2400" u="none" cap="none" strike="noStrike">
                <a:solidFill>
                  <a:srgbClr val="000000"/>
                </a:solidFill>
                <a:latin typeface="Calibri"/>
                <a:ea typeface="Calibri"/>
                <a:cs typeface="Calibri"/>
                <a:sym typeface="Calibri"/>
              </a:rPr>
              <a:t>Graduate pathway program</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800"/>
              <a:buFont typeface="Arial"/>
              <a:buChar char="–"/>
            </a:pPr>
            <a:r>
              <a:rPr b="0" i="0" lang="en-US" sz="2200" u="none" cap="none" strike="noStrike">
                <a:solidFill>
                  <a:srgbClr val="000000"/>
                </a:solidFill>
                <a:latin typeface="Calibri"/>
                <a:ea typeface="Calibri"/>
                <a:cs typeface="Calibri"/>
                <a:sym typeface="Calibri"/>
              </a:rPr>
              <a:t>MSW, Advance Standing &amp; DSW </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650"/>
              <a:buFont typeface="Arial"/>
              <a:buChar char="•"/>
            </a:pPr>
            <a:r>
              <a:rPr b="0" i="0" lang="en-US" sz="2200" u="none" cap="none" strike="noStrike">
                <a:solidFill>
                  <a:srgbClr val="000000"/>
                </a:solidFill>
                <a:latin typeface="Calibri"/>
                <a:ea typeface="Calibri"/>
                <a:cs typeface="Calibri"/>
                <a:sym typeface="Calibri"/>
              </a:rPr>
              <a:t>Earn a grade of C or higher in all SOW classes</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650"/>
              <a:buFont typeface="Arial"/>
              <a:buChar char="•"/>
            </a:pPr>
            <a:r>
              <a:rPr b="0" i="0" lang="en-US" sz="2200" u="none" cap="none" strike="noStrike">
                <a:solidFill>
                  <a:srgbClr val="000000"/>
                </a:solidFill>
                <a:latin typeface="Calibri"/>
                <a:ea typeface="Calibri"/>
                <a:cs typeface="Calibri"/>
                <a:sym typeface="Calibri"/>
              </a:rPr>
              <a:t>15 credit Minor ***</a:t>
            </a:r>
            <a:r>
              <a:rPr b="1" i="1" lang="en-US" sz="2200" u="none" cap="none" strike="noStrike">
                <a:solidFill>
                  <a:srgbClr val="FF0000"/>
                </a:solidFill>
                <a:latin typeface="Calibri"/>
                <a:ea typeface="Calibri"/>
                <a:cs typeface="Calibri"/>
                <a:sym typeface="Calibri"/>
              </a:rPr>
              <a:t>NEW</a:t>
            </a:r>
            <a:r>
              <a:rPr b="0" i="0" lang="en-US" sz="2200" u="none" cap="none" strike="noStrike">
                <a:solidFill>
                  <a:srgbClr val="000000"/>
                </a:solidFill>
                <a:latin typeface="Calibri"/>
                <a:ea typeface="Calibri"/>
                <a:cs typeface="Calibri"/>
                <a:sym typeface="Calibri"/>
              </a:rPr>
              <a:t>***</a:t>
            </a:r>
            <a:endParaRPr b="0" i="0" sz="2400" u="none" cap="none" strike="noStrike">
              <a:solidFill>
                <a:srgbClr val="000000"/>
              </a:solidFill>
              <a:latin typeface="Calibri"/>
              <a:ea typeface="Calibri"/>
              <a:cs typeface="Calibri"/>
              <a:sym typeface="Calibri"/>
            </a:endParaRPr>
          </a:p>
          <a:p>
            <a:pPr indent="-342891" lvl="0" marL="342891" marR="0" rtl="0" algn="l">
              <a:lnSpc>
                <a:spcPct val="100000"/>
              </a:lnSpc>
              <a:spcBef>
                <a:spcPts val="480"/>
              </a:spcBef>
              <a:spcAft>
                <a:spcPts val="0"/>
              </a:spcAft>
              <a:buClr>
                <a:srgbClr val="000000"/>
              </a:buClr>
              <a:buSzPts val="1650"/>
              <a:buFont typeface="Arial"/>
              <a:buChar char="•"/>
            </a:pPr>
            <a:r>
              <a:rPr b="0" i="0" lang="en-US" sz="2200" u="none" cap="none" strike="noStrike">
                <a:solidFill>
                  <a:srgbClr val="000000"/>
                </a:solidFill>
                <a:latin typeface="Calibri"/>
                <a:ea typeface="Calibri"/>
                <a:cs typeface="Calibri"/>
                <a:sym typeface="Calibri"/>
              </a:rPr>
              <a:t>Book Lending Program </a:t>
            </a:r>
            <a:endParaRPr b="0" i="0" sz="2400" u="none" cap="none" strike="noStrike">
              <a:solidFill>
                <a:srgbClr val="000000"/>
              </a:solidFill>
              <a:latin typeface="Calibri"/>
              <a:ea typeface="Calibri"/>
              <a:cs typeface="Calibri"/>
              <a:sym typeface="Calibri"/>
            </a:endParaRPr>
          </a:p>
          <a:p>
            <a:pPr indent="-342891" lvl="0" marL="342891" marR="0" rtl="0" algn="l">
              <a:lnSpc>
                <a:spcPct val="100000"/>
              </a:lnSpc>
              <a:spcBef>
                <a:spcPts val="480"/>
              </a:spcBef>
              <a:spcAft>
                <a:spcPts val="0"/>
              </a:spcAft>
              <a:buClr>
                <a:srgbClr val="000000"/>
              </a:buClr>
              <a:buSzPts val="1650"/>
              <a:buFont typeface="Arial"/>
              <a:buChar char="•"/>
            </a:pPr>
            <a:r>
              <a:rPr b="0" i="0" lang="en-US" sz="2200" u="none" cap="none" strike="noStrike">
                <a:solidFill>
                  <a:srgbClr val="000000"/>
                </a:solidFill>
                <a:latin typeface="Calibri"/>
                <a:ea typeface="Calibri"/>
                <a:cs typeface="Calibri"/>
                <a:sym typeface="Calibri"/>
              </a:rPr>
              <a:t>Students of Social Work (SOS) &amp; Phi Alpha Honor Society</a:t>
            </a:r>
            <a:endParaRPr b="0" i="0" sz="2400" u="none" cap="none" strike="noStrike">
              <a:solidFill>
                <a:srgbClr val="000000"/>
              </a:solidFill>
              <a:latin typeface="Calibri"/>
              <a:ea typeface="Calibri"/>
              <a:cs typeface="Calibri"/>
              <a:sym typeface="Calibri"/>
            </a:endParaRPr>
          </a:p>
        </p:txBody>
      </p:sp>
      <p:sp>
        <p:nvSpPr>
          <p:cNvPr id="727" name="Google Shape;727;p16"/>
          <p:cNvSpPr/>
          <p:nvPr/>
        </p:nvSpPr>
        <p:spPr>
          <a:xfrm>
            <a:off x="223800" y="428000"/>
            <a:ext cx="4196363"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B51414"/>
              </a:buClr>
              <a:buSzPts val="5400"/>
              <a:buFont typeface="Arial"/>
              <a:buNone/>
            </a:pPr>
            <a:r>
              <a:rPr b="1" i="0" lang="en-US" sz="5400" u="none" cap="none" strike="noStrike">
                <a:solidFill>
                  <a:srgbClr val="B51414"/>
                </a:solidFill>
                <a:latin typeface="Arial"/>
                <a:ea typeface="Arial"/>
                <a:cs typeface="Arial"/>
                <a:sym typeface="Arial"/>
              </a:rPr>
              <a:t>Social Work</a:t>
            </a:r>
            <a:endParaRPr b="0" i="0" sz="2400" u="none" cap="none" strike="noStrike">
              <a:solidFill>
                <a:srgbClr val="000000"/>
              </a:solidFill>
              <a:latin typeface="Calibri"/>
              <a:ea typeface="Calibri"/>
              <a:cs typeface="Calibri"/>
              <a:sym typeface="Calibri"/>
            </a:endParaRPr>
          </a:p>
        </p:txBody>
      </p:sp>
      <p:sp>
        <p:nvSpPr>
          <p:cNvPr id="728" name="Google Shape;728;p16"/>
          <p:cNvSpPr/>
          <p:nvPr/>
        </p:nvSpPr>
        <p:spPr>
          <a:xfrm>
            <a:off x="1454879" y="2012325"/>
            <a:ext cx="7250243" cy="954053"/>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800"/>
              <a:buFont typeface="Calibri"/>
              <a:buNone/>
            </a:pPr>
            <a:r>
              <a:rPr b="0" i="1" lang="en-US" sz="1800" u="none" cap="none" strike="noStrike">
                <a:solidFill>
                  <a:srgbClr val="000000"/>
                </a:solidFill>
                <a:latin typeface="Calibri"/>
                <a:ea typeface="Calibri"/>
                <a:cs typeface="Calibri"/>
                <a:sym typeface="Calibri"/>
              </a:rPr>
              <a:t>Provides for an undergraduate education that contributes to the well-being of the communities of Florida and educates competent and compassionate social workers for entry-level practice.</a:t>
            </a:r>
            <a:endParaRPr b="0" i="0" sz="1800" u="none" cap="none" strike="noStrike">
              <a:solidFill>
                <a:srgbClr val="000000"/>
              </a:solidFill>
              <a:latin typeface="Calibri"/>
              <a:ea typeface="Calibri"/>
              <a:cs typeface="Calibri"/>
              <a:sym typeface="Calibri"/>
            </a:endParaRPr>
          </a:p>
        </p:txBody>
      </p:sp>
      <p:sp>
        <p:nvSpPr>
          <p:cNvPr id="729" name="Google Shape;729;p16"/>
          <p:cNvSpPr/>
          <p:nvPr/>
        </p:nvSpPr>
        <p:spPr>
          <a:xfrm>
            <a:off x="1454879" y="1430444"/>
            <a:ext cx="7628600" cy="533489"/>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2F5496"/>
              </a:buClr>
              <a:buSzPts val="2667"/>
              <a:buFont typeface="Calibri"/>
              <a:buNone/>
            </a:pPr>
            <a:r>
              <a:rPr b="1" i="0" lang="en-US" sz="2667" u="none" cap="none" strike="noStrike">
                <a:solidFill>
                  <a:srgbClr val="2F5496"/>
                </a:solidFill>
                <a:latin typeface="Calibri"/>
                <a:ea typeface="Calibri"/>
                <a:cs typeface="Calibri"/>
                <a:sym typeface="Calibri"/>
              </a:rPr>
              <a:t>Phyllis and Harvey Sandler School of Social Work </a:t>
            </a:r>
            <a:endParaRPr b="0" i="0" sz="2667" u="none" cap="none" strike="noStrike">
              <a:solidFill>
                <a:srgbClr val="2F549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descr="Background pattern&#10;&#10;Description automatically generated" id="735" name="Google Shape;735;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36" name="Google Shape;736;p17"/>
          <p:cNvSpPr/>
          <p:nvPr/>
        </p:nvSpPr>
        <p:spPr>
          <a:xfrm>
            <a:off x="245469" y="870757"/>
            <a:ext cx="9184552"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chemeClr val="dk1"/>
                </a:solidFill>
                <a:latin typeface="Calibri"/>
                <a:ea typeface="Calibri"/>
                <a:cs typeface="Calibri"/>
                <a:sym typeface="Calibri"/>
              </a:rPr>
              <a:t>Field Education Internship</a:t>
            </a:r>
            <a:endParaRPr b="0" i="0" sz="2400" u="none" cap="none" strike="noStrike">
              <a:solidFill>
                <a:schemeClr val="dk1"/>
              </a:solidFill>
              <a:latin typeface="Calibri"/>
              <a:ea typeface="Calibri"/>
              <a:cs typeface="Calibri"/>
              <a:sym typeface="Calibri"/>
            </a:endParaRPr>
          </a:p>
        </p:txBody>
      </p:sp>
      <p:sp>
        <p:nvSpPr>
          <p:cNvPr id="737" name="Google Shape;737;p17"/>
          <p:cNvSpPr/>
          <p:nvPr/>
        </p:nvSpPr>
        <p:spPr>
          <a:xfrm>
            <a:off x="755487" y="2526216"/>
            <a:ext cx="10103208" cy="2162076"/>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00000"/>
              </a:lnSpc>
              <a:spcBef>
                <a:spcPts val="0"/>
              </a:spcBef>
              <a:spcAft>
                <a:spcPts val="0"/>
              </a:spcAft>
              <a:buClr>
                <a:srgbClr val="000000"/>
              </a:buClr>
              <a:buSzPts val="1800"/>
              <a:buFont typeface="Arial"/>
              <a:buChar char="•"/>
            </a:pPr>
            <a:r>
              <a:rPr b="0" i="0" lang="en-US" sz="2400" u="none" cap="none" strike="noStrike">
                <a:solidFill>
                  <a:schemeClr val="dk1"/>
                </a:solidFill>
                <a:latin typeface="Calibri"/>
                <a:ea typeface="Calibri"/>
                <a:cs typeface="Calibri"/>
                <a:sym typeface="Calibri"/>
              </a:rPr>
              <a:t>Required for graduation</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12 Credit hours total </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Last class before </a:t>
            </a:r>
            <a:r>
              <a:rPr b="0" i="0" lang="en-US" sz="2400" u="none" cap="none" strike="noStrike">
                <a:solidFill>
                  <a:schemeClr val="dk1"/>
                </a:solidFill>
                <a:latin typeface="Calibri"/>
                <a:ea typeface="Calibri"/>
                <a:cs typeface="Calibri"/>
                <a:sym typeface="Calibri"/>
              </a:rPr>
              <a:t>graduation</a:t>
            </a:r>
            <a:endParaRPr b="0" i="0" sz="2400" u="none" cap="none" strike="noStrike">
              <a:solidFill>
                <a:schemeClr val="dk1"/>
              </a:solidFill>
              <a:latin typeface="Calibri"/>
              <a:ea typeface="Calibri"/>
              <a:cs typeface="Calibri"/>
              <a:sym typeface="Calibri"/>
            </a:endParaRPr>
          </a:p>
          <a:p>
            <a:pPr indent="-285741" lvl="1" marL="742932" marR="0" rtl="0" algn="l">
              <a:lnSpc>
                <a:spcPct val="100000"/>
              </a:lnSpc>
              <a:spcBef>
                <a:spcPts val="480"/>
              </a:spcBef>
              <a:spcAft>
                <a:spcPts val="0"/>
              </a:spcAft>
              <a:buClr>
                <a:srgbClr val="000000"/>
              </a:buClr>
              <a:buSzPts val="1800"/>
              <a:buFont typeface="Arial"/>
              <a:buChar char="–"/>
            </a:pPr>
            <a:r>
              <a:rPr b="0" i="0" lang="en-US" sz="2400" u="none" cap="none" strike="noStrike">
                <a:solidFill>
                  <a:schemeClr val="dk1"/>
                </a:solidFill>
                <a:latin typeface="Calibri"/>
                <a:ea typeface="Calibri"/>
                <a:cs typeface="Calibri"/>
                <a:sym typeface="Calibri"/>
              </a:rPr>
              <a:t>400 hours </a:t>
            </a:r>
            <a:endParaRPr b="0" i="0" sz="2400" u="none" cap="none" strike="noStrike">
              <a:solidFill>
                <a:schemeClr val="dk1"/>
              </a:solidFill>
              <a:latin typeface="Calibri"/>
              <a:ea typeface="Calibri"/>
              <a:cs typeface="Calibri"/>
              <a:sym typeface="Calibri"/>
            </a:endParaRPr>
          </a:p>
          <a:p>
            <a:pPr indent="-285741" lvl="1" marL="742932" marR="0" rtl="0" algn="l">
              <a:lnSpc>
                <a:spcPct val="100000"/>
              </a:lnSpc>
              <a:spcBef>
                <a:spcPts val="480"/>
              </a:spcBef>
              <a:spcAft>
                <a:spcPts val="0"/>
              </a:spcAft>
              <a:buClr>
                <a:srgbClr val="000000"/>
              </a:buClr>
              <a:buSzPts val="1800"/>
              <a:buFont typeface="Arial"/>
              <a:buChar char="–"/>
            </a:pPr>
            <a:r>
              <a:rPr b="0" i="0" lang="en-US" sz="2400" u="none" cap="none" strike="noStrike">
                <a:solidFill>
                  <a:schemeClr val="dk1"/>
                </a:solidFill>
                <a:latin typeface="Calibri"/>
                <a:ea typeface="Calibri"/>
                <a:cs typeface="Calibri"/>
                <a:sym typeface="Calibri"/>
              </a:rPr>
              <a:t>Real life experience in agencies</a:t>
            </a:r>
            <a:endParaRPr b="0" i="0" sz="1400" u="none" cap="none" strike="noStrike">
              <a:solidFill>
                <a:srgbClr val="000000"/>
              </a:solidFill>
              <a:latin typeface="Arial"/>
              <a:ea typeface="Arial"/>
              <a:cs typeface="Arial"/>
              <a:sym typeface="Arial"/>
            </a:endParaRPr>
          </a:p>
        </p:txBody>
      </p:sp>
      <p:pic>
        <p:nvPicPr>
          <p:cNvPr id="738" name="Google Shape;738;p17"/>
          <p:cNvPicPr preferRelativeResize="0"/>
          <p:nvPr/>
        </p:nvPicPr>
        <p:blipFill rotWithShape="1">
          <a:blip r:embed="rId4">
            <a:alphaModFix/>
          </a:blip>
          <a:srcRect b="0" l="0" r="0" t="0"/>
          <a:stretch/>
        </p:blipFill>
        <p:spPr>
          <a:xfrm>
            <a:off x="6168787" y="1981381"/>
            <a:ext cx="5797864" cy="2633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logo&#10;&#10;Description automatically generated" id="743" name="Google Shape;743;p18"/>
          <p:cNvPicPr preferRelativeResize="0"/>
          <p:nvPr/>
        </p:nvPicPr>
        <p:blipFill rotWithShape="1">
          <a:blip r:embed="rId3">
            <a:alphaModFix/>
          </a:blip>
          <a:srcRect b="0" l="0" r="0" t="0"/>
          <a:stretch/>
        </p:blipFill>
        <p:spPr>
          <a:xfrm>
            <a:off x="0" y="0"/>
            <a:ext cx="12189631" cy="6858000"/>
          </a:xfrm>
          <a:prstGeom prst="rect">
            <a:avLst/>
          </a:prstGeom>
          <a:noFill/>
          <a:ln>
            <a:noFill/>
          </a:ln>
        </p:spPr>
      </p:pic>
      <p:sp>
        <p:nvSpPr>
          <p:cNvPr id="744" name="Google Shape;744;p18"/>
          <p:cNvSpPr/>
          <p:nvPr/>
        </p:nvSpPr>
        <p:spPr>
          <a:xfrm>
            <a:off x="528599" y="614383"/>
            <a:ext cx="8795916"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B51414"/>
              </a:buClr>
              <a:buSzPts val="5400"/>
              <a:buFont typeface="Calibri"/>
              <a:buNone/>
            </a:pPr>
            <a:r>
              <a:rPr b="1" i="0" lang="en-US" sz="5400" u="none" cap="none" strike="noStrike">
                <a:solidFill>
                  <a:srgbClr val="B51414"/>
                </a:solidFill>
                <a:latin typeface="Calibri"/>
                <a:ea typeface="Calibri"/>
                <a:cs typeface="Calibri"/>
                <a:sym typeface="Calibri"/>
              </a:rPr>
              <a:t>Social Work Certificates</a:t>
            </a:r>
            <a:endParaRPr b="0" i="0" sz="5867" u="none" cap="none" strike="noStrike">
              <a:solidFill>
                <a:srgbClr val="000000"/>
              </a:solidFill>
              <a:latin typeface="Calibri"/>
              <a:ea typeface="Calibri"/>
              <a:cs typeface="Calibri"/>
              <a:sym typeface="Calibri"/>
            </a:endParaRPr>
          </a:p>
        </p:txBody>
      </p:sp>
      <p:pic>
        <p:nvPicPr>
          <p:cNvPr id="745" name="Google Shape;745;p18"/>
          <p:cNvPicPr preferRelativeResize="0"/>
          <p:nvPr/>
        </p:nvPicPr>
        <p:blipFill rotWithShape="1">
          <a:blip r:embed="rId4">
            <a:alphaModFix/>
          </a:blip>
          <a:srcRect b="0" l="0" r="0" t="0"/>
          <a:stretch/>
        </p:blipFill>
        <p:spPr>
          <a:xfrm>
            <a:off x="528599" y="1463071"/>
            <a:ext cx="5350612" cy="3621743"/>
          </a:xfrm>
          <a:prstGeom prst="rect">
            <a:avLst/>
          </a:prstGeom>
          <a:noFill/>
          <a:ln>
            <a:noFill/>
          </a:ln>
        </p:spPr>
      </p:pic>
      <p:pic>
        <p:nvPicPr>
          <p:cNvPr id="746" name="Google Shape;746;p18"/>
          <p:cNvPicPr preferRelativeResize="0"/>
          <p:nvPr/>
        </p:nvPicPr>
        <p:blipFill rotWithShape="1">
          <a:blip r:embed="rId5">
            <a:alphaModFix/>
          </a:blip>
          <a:srcRect b="0" l="0" r="0" t="0"/>
          <a:stretch/>
        </p:blipFill>
        <p:spPr>
          <a:xfrm>
            <a:off x="6178804" y="1484222"/>
            <a:ext cx="5563029" cy="36217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descr="A picture containing text, tree, plant, palm&#10;&#10;Description automatically generated" id="752" name="Google Shape;752;p19"/>
          <p:cNvPicPr preferRelativeResize="0"/>
          <p:nvPr/>
        </p:nvPicPr>
        <p:blipFill rotWithShape="1">
          <a:blip r:embed="rId3">
            <a:alphaModFix/>
          </a:blip>
          <a:srcRect b="0" l="0" r="0" t="0"/>
          <a:stretch/>
        </p:blipFill>
        <p:spPr>
          <a:xfrm>
            <a:off x="0" y="-191633"/>
            <a:ext cx="12192000" cy="6856286"/>
          </a:xfrm>
          <a:prstGeom prst="rect">
            <a:avLst/>
          </a:prstGeom>
          <a:noFill/>
          <a:ln>
            <a:noFill/>
          </a:ln>
        </p:spPr>
      </p:pic>
      <p:sp>
        <p:nvSpPr>
          <p:cNvPr id="753" name="Google Shape;753;p19"/>
          <p:cNvSpPr/>
          <p:nvPr/>
        </p:nvSpPr>
        <p:spPr>
          <a:xfrm>
            <a:off x="528602" y="556601"/>
            <a:ext cx="5593839"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B51414"/>
              </a:buClr>
              <a:buSzPts val="5400"/>
              <a:buFont typeface="Arial"/>
              <a:buNone/>
            </a:pPr>
            <a:r>
              <a:rPr b="1" i="0" lang="en-US" sz="5400" u="none" cap="none" strike="noStrike">
                <a:solidFill>
                  <a:srgbClr val="B51414"/>
                </a:solidFill>
                <a:latin typeface="Arial"/>
                <a:ea typeface="Arial"/>
                <a:cs typeface="Arial"/>
                <a:sym typeface="Arial"/>
              </a:rPr>
              <a:t>Criminal Justice</a:t>
            </a:r>
            <a:endParaRPr b="0" i="0" sz="2400" u="none" cap="none" strike="noStrike">
              <a:solidFill>
                <a:srgbClr val="000000"/>
              </a:solidFill>
              <a:latin typeface="Calibri"/>
              <a:ea typeface="Calibri"/>
              <a:cs typeface="Calibri"/>
              <a:sym typeface="Calibri"/>
            </a:endParaRPr>
          </a:p>
        </p:txBody>
      </p:sp>
      <p:sp>
        <p:nvSpPr>
          <p:cNvPr id="754" name="Google Shape;754;p19"/>
          <p:cNvSpPr/>
          <p:nvPr/>
        </p:nvSpPr>
        <p:spPr>
          <a:xfrm>
            <a:off x="528602" y="3051342"/>
            <a:ext cx="10103208" cy="2723768"/>
          </a:xfrm>
          <a:prstGeom prst="rect">
            <a:avLst/>
          </a:prstGeom>
          <a:noFill/>
          <a:ln>
            <a:noFill/>
          </a:ln>
        </p:spPr>
        <p:txBody>
          <a:bodyPr anchorCtr="0" anchor="t" bIns="60925" lIns="121900" spcFirstLastPara="1" rIns="121900" wrap="square" tIns="60925">
            <a:noAutofit/>
          </a:bodyPr>
          <a:lstStyle/>
          <a:p>
            <a:pPr indent="-342900" lvl="0" marL="34290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120 Credit hours total including IFP</a:t>
            </a:r>
            <a:endParaRPr b="0" i="0" sz="2400" u="none" cap="none" strike="noStrike">
              <a:solidFill>
                <a:srgbClr val="D0CECE"/>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Fully in-person or Fully online program available</a:t>
            </a:r>
            <a:endParaRPr b="0" i="0" sz="2400" u="none" cap="none" strike="noStrike">
              <a:solidFill>
                <a:srgbClr val="D0CECE"/>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Freshmen are required to take </a:t>
            </a:r>
            <a:r>
              <a:rPr b="1" i="0" lang="en-US" sz="2400" u="none" cap="none" strike="noStrike">
                <a:solidFill>
                  <a:srgbClr val="D0CECE"/>
                </a:solidFill>
                <a:latin typeface="Calibri"/>
                <a:ea typeface="Calibri"/>
                <a:cs typeface="Calibri"/>
                <a:sym typeface="Calibri"/>
              </a:rPr>
              <a:t>CCJ2002</a:t>
            </a:r>
            <a:endParaRPr b="1" i="0" sz="2400" u="none" cap="none" strike="noStrike">
              <a:solidFill>
                <a:srgbClr val="D0CECE"/>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Earn a grade of C or higher in all CJ classes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15 credit minor</a:t>
            </a:r>
            <a:endParaRPr b="0" i="0" sz="2400" u="none" cap="none" strike="noStrike">
              <a:solidFill>
                <a:srgbClr val="D0CECE"/>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D0CECE"/>
                </a:solidFill>
                <a:latin typeface="Calibri"/>
                <a:ea typeface="Calibri"/>
                <a:cs typeface="Calibri"/>
                <a:sym typeface="Calibri"/>
              </a:rPr>
              <a:t>FAU Criminal Justice Club &amp; Alpha Phi Sigma – national honor society for CJ</a:t>
            </a:r>
            <a:endParaRPr b="0" i="0" sz="2400" u="none" cap="none" strike="noStrike">
              <a:solidFill>
                <a:srgbClr val="D0CECE"/>
              </a:solidFill>
              <a:latin typeface="Calibri"/>
              <a:ea typeface="Calibri"/>
              <a:cs typeface="Calibri"/>
              <a:sym typeface="Calibri"/>
            </a:endParaRPr>
          </a:p>
        </p:txBody>
      </p:sp>
      <p:sp>
        <p:nvSpPr>
          <p:cNvPr id="755" name="Google Shape;755;p19"/>
          <p:cNvSpPr/>
          <p:nvPr/>
        </p:nvSpPr>
        <p:spPr>
          <a:xfrm>
            <a:off x="1246779" y="1478476"/>
            <a:ext cx="7628600" cy="533489"/>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70C0"/>
              </a:buClr>
              <a:buSzPts val="2667"/>
              <a:buFont typeface="Calibri"/>
              <a:buNone/>
            </a:pPr>
            <a:r>
              <a:rPr b="1" i="0" lang="en-US" sz="2667" u="none" cap="none" strike="noStrike">
                <a:solidFill>
                  <a:srgbClr val="0070C0"/>
                </a:solidFill>
                <a:latin typeface="Calibri"/>
                <a:ea typeface="Calibri"/>
                <a:cs typeface="Calibri"/>
                <a:sym typeface="Calibri"/>
              </a:rPr>
              <a:t>School of Criminology and Criminal Justice</a:t>
            </a:r>
            <a:endParaRPr b="0" i="0" sz="2667" u="none" cap="none" strike="noStrike">
              <a:solidFill>
                <a:srgbClr val="000000"/>
              </a:solidFill>
              <a:latin typeface="Calibri"/>
              <a:ea typeface="Calibri"/>
              <a:cs typeface="Calibri"/>
              <a:sym typeface="Calibri"/>
            </a:endParaRPr>
          </a:p>
        </p:txBody>
      </p:sp>
      <p:sp>
        <p:nvSpPr>
          <p:cNvPr id="756" name="Google Shape;756;p19"/>
          <p:cNvSpPr/>
          <p:nvPr/>
        </p:nvSpPr>
        <p:spPr>
          <a:xfrm>
            <a:off x="1013919" y="2068650"/>
            <a:ext cx="8221337" cy="954053"/>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D0CECE"/>
              </a:buClr>
              <a:buSzPts val="1800"/>
              <a:buFont typeface="Calibri"/>
              <a:buNone/>
            </a:pPr>
            <a:r>
              <a:rPr b="0" i="1" lang="en-US" sz="1800" u="none" cap="none" strike="noStrike">
                <a:solidFill>
                  <a:srgbClr val="D0CECE"/>
                </a:solidFill>
                <a:latin typeface="Calibri"/>
                <a:ea typeface="Calibri"/>
                <a:cs typeface="Calibri"/>
                <a:sym typeface="Calibri"/>
              </a:rPr>
              <a:t>Provides students with knowledge about the nature and causes of crime and delinquency, law and the legal system for juveniles and adults in American society, and the decision processes of criminal justice agencies.</a:t>
            </a:r>
            <a:endParaRPr b="0" i="0" sz="2400" u="none" cap="none" strike="noStrike">
              <a:solidFill>
                <a:srgbClr val="D0CECE"/>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8" name="Shape 618"/>
        <p:cNvGrpSpPr/>
        <p:nvPr/>
      </p:nvGrpSpPr>
      <p:grpSpPr>
        <a:xfrm>
          <a:off x="0" y="0"/>
          <a:ext cx="0" cy="0"/>
          <a:chOff x="0" y="0"/>
          <a:chExt cx="0" cy="0"/>
        </a:xfrm>
      </p:grpSpPr>
      <p:sp>
        <p:nvSpPr>
          <p:cNvPr id="619" name="Google Shape;619;p2"/>
          <p:cNvSpPr txBox="1"/>
          <p:nvPr>
            <p:ph type="title"/>
          </p:nvPr>
        </p:nvSpPr>
        <p:spPr>
          <a:xfrm>
            <a:off x="379556" y="38235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How It Started</a:t>
            </a:r>
            <a:br>
              <a:rPr b="1" lang="en-US" sz="4000">
                <a:latin typeface="Calibri"/>
                <a:ea typeface="Calibri"/>
                <a:cs typeface="Calibri"/>
                <a:sym typeface="Calibri"/>
              </a:rPr>
            </a:br>
            <a:r>
              <a:rPr b="1" i="1" lang="en-US" sz="4000">
                <a:solidFill>
                  <a:srgbClr val="002060"/>
                </a:solidFill>
                <a:latin typeface="Calibri"/>
                <a:ea typeface="Calibri"/>
                <a:cs typeface="Calibri"/>
                <a:sym typeface="Calibri"/>
              </a:rPr>
              <a:t>Career Center, 1965</a:t>
            </a:r>
            <a:endParaRPr/>
          </a:p>
        </p:txBody>
      </p:sp>
      <p:pic>
        <p:nvPicPr>
          <p:cNvPr id="620" name="Google Shape;620;p2"/>
          <p:cNvPicPr preferRelativeResize="0"/>
          <p:nvPr/>
        </p:nvPicPr>
        <p:blipFill rotWithShape="1">
          <a:blip r:embed="rId4">
            <a:alphaModFix/>
          </a:blip>
          <a:srcRect b="0" l="0" r="0" t="0"/>
          <a:stretch/>
        </p:blipFill>
        <p:spPr>
          <a:xfrm>
            <a:off x="5697414" y="1969477"/>
            <a:ext cx="5606981" cy="3607358"/>
          </a:xfrm>
          <a:prstGeom prst="rect">
            <a:avLst/>
          </a:prstGeom>
          <a:noFill/>
          <a:ln>
            <a:noFill/>
          </a:ln>
          <a:effectLst>
            <a:outerShdw blurRad="292100" rotWithShape="0" algn="tl" dir="2700000" dist="139700">
              <a:srgbClr val="333333">
                <a:alpha val="64313"/>
              </a:srgbClr>
            </a:outerShdw>
          </a:effectLst>
        </p:spPr>
      </p:pic>
      <p:pic>
        <p:nvPicPr>
          <p:cNvPr id="621" name="Google Shape;621;p2"/>
          <p:cNvPicPr preferRelativeResize="0"/>
          <p:nvPr/>
        </p:nvPicPr>
        <p:blipFill rotWithShape="1">
          <a:blip r:embed="rId5">
            <a:alphaModFix/>
          </a:blip>
          <a:srcRect b="0" l="0" r="0" t="0"/>
          <a:stretch/>
        </p:blipFill>
        <p:spPr>
          <a:xfrm>
            <a:off x="508292" y="1969477"/>
            <a:ext cx="4908000" cy="3681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20"/>
          <p:cNvPicPr preferRelativeResize="0"/>
          <p:nvPr/>
        </p:nvPicPr>
        <p:blipFill rotWithShape="1">
          <a:blip r:embed="rId3">
            <a:alphaModFix/>
          </a:blip>
          <a:srcRect b="0" l="0" r="0" t="0"/>
          <a:stretch/>
        </p:blipFill>
        <p:spPr>
          <a:xfrm>
            <a:off x="2708" y="0"/>
            <a:ext cx="12186584" cy="6858000"/>
          </a:xfrm>
          <a:prstGeom prst="rect">
            <a:avLst/>
          </a:prstGeom>
          <a:noFill/>
          <a:ln>
            <a:noFill/>
          </a:ln>
        </p:spPr>
      </p:pic>
      <p:sp>
        <p:nvSpPr>
          <p:cNvPr id="762" name="Google Shape;762;p20"/>
          <p:cNvSpPr/>
          <p:nvPr/>
        </p:nvSpPr>
        <p:spPr>
          <a:xfrm>
            <a:off x="457158" y="2247524"/>
            <a:ext cx="7340629" cy="3526552"/>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Jumpstart your master's degree during your senior year:</a:t>
            </a:r>
            <a:endParaRPr b="0" i="0" sz="2400" u="none" cap="none" strike="noStrike">
              <a:solidFill>
                <a:srgbClr val="000000"/>
              </a:solidFill>
              <a:latin typeface="Calibri"/>
              <a:ea typeface="Calibri"/>
              <a:cs typeface="Calibri"/>
              <a:sym typeface="Calibri"/>
            </a:endParaRPr>
          </a:p>
          <a:p>
            <a:pPr indent="-285741" lvl="1" marL="742932"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Complete up to 12 graduate level credits</a:t>
            </a:r>
            <a:endParaRPr b="0" i="0" sz="2400" u="none" cap="none" strike="noStrike">
              <a:solidFill>
                <a:srgbClr val="000000"/>
              </a:solidFill>
              <a:latin typeface="Calibri"/>
              <a:ea typeface="Calibri"/>
              <a:cs typeface="Calibri"/>
              <a:sym typeface="Calibri"/>
            </a:endParaRPr>
          </a:p>
          <a:p>
            <a:pPr indent="-285741" lvl="1" marL="742932"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Must have at least a 3.5 GPA </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Scholarships available</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Research opportunities</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Study Abroad in Scotland</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48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Use of Force Simulator</a:t>
            </a:r>
            <a:endParaRPr b="0" i="0" sz="2400" u="none" cap="none" strike="noStrike">
              <a:solidFill>
                <a:srgbClr val="000000"/>
              </a:solidFill>
              <a:latin typeface="Calibri"/>
              <a:ea typeface="Calibri"/>
              <a:cs typeface="Calibri"/>
              <a:sym typeface="Calibri"/>
            </a:endParaRPr>
          </a:p>
        </p:txBody>
      </p:sp>
      <p:sp>
        <p:nvSpPr>
          <p:cNvPr id="763" name="Google Shape;763;p20"/>
          <p:cNvSpPr/>
          <p:nvPr/>
        </p:nvSpPr>
        <p:spPr>
          <a:xfrm>
            <a:off x="-72256" y="878444"/>
            <a:ext cx="8824370"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B51414"/>
              </a:buClr>
              <a:buSzPts val="5400"/>
              <a:buFont typeface="Arial"/>
              <a:buNone/>
            </a:pPr>
            <a:r>
              <a:rPr b="1" i="0" lang="en-US" sz="5400" u="none" cap="none" strike="noStrike">
                <a:solidFill>
                  <a:srgbClr val="B51414"/>
                </a:solidFill>
                <a:latin typeface="Arial"/>
                <a:ea typeface="Arial"/>
                <a:cs typeface="Arial"/>
                <a:sym typeface="Arial"/>
              </a:rPr>
              <a:t>Combined Masters &amp; etc.</a:t>
            </a:r>
            <a:endParaRPr b="0" i="0" sz="2400" u="none" cap="none" strike="noStrike">
              <a:solidFill>
                <a:srgbClr val="000000"/>
              </a:solidFill>
              <a:latin typeface="Calibri"/>
              <a:ea typeface="Calibri"/>
              <a:cs typeface="Calibri"/>
              <a:sym typeface="Calibri"/>
            </a:endParaRPr>
          </a:p>
        </p:txBody>
      </p:sp>
      <p:pic>
        <p:nvPicPr>
          <p:cNvPr id="764" name="Google Shape;764;p20"/>
          <p:cNvPicPr preferRelativeResize="0"/>
          <p:nvPr/>
        </p:nvPicPr>
        <p:blipFill rotWithShape="1">
          <a:blip r:embed="rId4">
            <a:alphaModFix/>
          </a:blip>
          <a:srcRect b="0" l="0" r="0" t="0"/>
          <a:stretch/>
        </p:blipFill>
        <p:spPr>
          <a:xfrm>
            <a:off x="7408085" y="2371523"/>
            <a:ext cx="4326757" cy="27390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71" name="Google Shape;771;p21"/>
          <p:cNvSpPr/>
          <p:nvPr/>
        </p:nvSpPr>
        <p:spPr>
          <a:xfrm>
            <a:off x="322230" y="924828"/>
            <a:ext cx="9171741" cy="95405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Arial"/>
                <a:ea typeface="Arial"/>
                <a:cs typeface="Arial"/>
                <a:sym typeface="Arial"/>
              </a:rPr>
              <a:t>Criminal Justice Internship</a:t>
            </a:r>
            <a:endParaRPr b="0" i="0" sz="2400" u="none" cap="none" strike="noStrike">
              <a:solidFill>
                <a:srgbClr val="000000"/>
              </a:solidFill>
              <a:latin typeface="Calibri"/>
              <a:ea typeface="Calibri"/>
              <a:cs typeface="Calibri"/>
              <a:sym typeface="Calibri"/>
            </a:endParaRPr>
          </a:p>
        </p:txBody>
      </p:sp>
      <p:sp>
        <p:nvSpPr>
          <p:cNvPr id="772" name="Google Shape;772;p21"/>
          <p:cNvSpPr/>
          <p:nvPr/>
        </p:nvSpPr>
        <p:spPr>
          <a:xfrm>
            <a:off x="645968" y="2013260"/>
            <a:ext cx="5703917" cy="4367808"/>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Not required but encouraged</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3 credits (CCJ4940)</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56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2.5 GPA minimum </a:t>
            </a:r>
            <a:endParaRPr b="0" i="0" sz="2400" u="none" cap="none" strike="noStrike">
              <a:solidFill>
                <a:srgbClr val="000000"/>
              </a:solidFill>
              <a:latin typeface="Calibri"/>
              <a:ea typeface="Calibri"/>
              <a:cs typeface="Calibri"/>
              <a:sym typeface="Calibri"/>
            </a:endParaRPr>
          </a:p>
          <a:p>
            <a:pPr indent="-342891" lvl="0" marL="342891"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Must be a 2</a:t>
            </a:r>
            <a:r>
              <a:rPr b="0" baseline="30000" i="0" lang="en-US" sz="2400" u="none" cap="none" strike="noStrike">
                <a:solidFill>
                  <a:srgbClr val="000000"/>
                </a:solidFill>
                <a:latin typeface="Calibri"/>
                <a:ea typeface="Calibri"/>
                <a:cs typeface="Calibri"/>
                <a:sym typeface="Calibri"/>
              </a:rPr>
              <a:t>nd</a:t>
            </a:r>
            <a:r>
              <a:rPr b="0" i="0" lang="en-US" sz="2400" u="none" cap="none" strike="noStrike">
                <a:solidFill>
                  <a:srgbClr val="000000"/>
                </a:solidFill>
                <a:latin typeface="Calibri"/>
                <a:ea typeface="Calibri"/>
                <a:cs typeface="Calibri"/>
                <a:sym typeface="Calibri"/>
              </a:rPr>
              <a:t> semester Junior/ Senior</a:t>
            </a:r>
            <a:endParaRPr b="0" i="0" sz="1400" u="none" cap="none" strike="noStrike">
              <a:solidFill>
                <a:srgbClr val="000000"/>
              </a:solidFill>
              <a:latin typeface="Arial"/>
              <a:ea typeface="Arial"/>
              <a:cs typeface="Arial"/>
              <a:sym typeface="Arial"/>
            </a:endParaRPr>
          </a:p>
          <a:p>
            <a:pPr indent="-342891" lvl="0" marL="342891"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Potential Agencies Includes: </a:t>
            </a:r>
            <a:endParaRPr b="0" i="0" sz="2400" u="none" cap="none" strike="noStrike">
              <a:solidFill>
                <a:srgbClr val="000000"/>
              </a:solidFill>
              <a:latin typeface="Calibri"/>
              <a:ea typeface="Calibri"/>
              <a:cs typeface="Calibri"/>
              <a:sym typeface="Calibri"/>
            </a:endParaRPr>
          </a:p>
          <a:p>
            <a:pPr indent="-285741" lvl="1" marL="742932" marR="0" rtl="0" algn="l">
              <a:lnSpc>
                <a:spcPct val="100000"/>
              </a:lnSpc>
              <a:spcBef>
                <a:spcPts val="480"/>
              </a:spcBef>
              <a:spcAft>
                <a:spcPts val="0"/>
              </a:spcAft>
              <a:buClr>
                <a:srgbClr val="000000"/>
              </a:buClr>
              <a:buSzPts val="1500"/>
              <a:buFont typeface="Arial"/>
              <a:buChar char="–"/>
            </a:pPr>
            <a:r>
              <a:rPr b="0" i="0" lang="en-US" sz="2000" u="none" cap="none" strike="noStrike">
                <a:solidFill>
                  <a:srgbClr val="000000"/>
                </a:solidFill>
                <a:latin typeface="Calibri"/>
                <a:ea typeface="Calibri"/>
                <a:cs typeface="Calibri"/>
                <a:sym typeface="Calibri"/>
              </a:rPr>
              <a:t>Broward County Public Defender’s Office</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500"/>
              <a:buFont typeface="Arial"/>
              <a:buChar char="–"/>
            </a:pPr>
            <a:r>
              <a:rPr b="0" i="0" lang="en-US" sz="2000" u="none" cap="none" strike="noStrike">
                <a:solidFill>
                  <a:srgbClr val="000000"/>
                </a:solidFill>
                <a:latin typeface="Calibri"/>
                <a:ea typeface="Calibri"/>
                <a:cs typeface="Calibri"/>
                <a:sym typeface="Calibri"/>
              </a:rPr>
              <a:t>Palm Beach County Sheriff’s Office</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500"/>
              <a:buFont typeface="Arial"/>
              <a:buChar char="–"/>
            </a:pPr>
            <a:r>
              <a:rPr b="0" i="0" lang="en-US" sz="2000" u="none" cap="none" strike="noStrike">
                <a:solidFill>
                  <a:srgbClr val="000000"/>
                </a:solidFill>
                <a:latin typeface="Calibri"/>
                <a:ea typeface="Calibri"/>
                <a:cs typeface="Calibri"/>
                <a:sym typeface="Calibri"/>
              </a:rPr>
              <a:t>Florida Highway Patrol</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500"/>
              <a:buFont typeface="Arial"/>
              <a:buChar char="–"/>
            </a:pPr>
            <a:r>
              <a:rPr b="0" i="0" lang="en-US" sz="2000" u="none" cap="none" strike="noStrike">
                <a:solidFill>
                  <a:srgbClr val="000000"/>
                </a:solidFill>
                <a:latin typeface="Calibri"/>
                <a:ea typeface="Calibri"/>
                <a:cs typeface="Calibri"/>
                <a:sym typeface="Calibri"/>
              </a:rPr>
              <a:t>Florida Fish &amp; Wildlife Conservation Commission</a:t>
            </a:r>
            <a:endParaRPr b="0" i="0" sz="1400" u="none" cap="none" strike="noStrike">
              <a:solidFill>
                <a:srgbClr val="000000"/>
              </a:solidFill>
              <a:latin typeface="Arial"/>
              <a:ea typeface="Arial"/>
              <a:cs typeface="Arial"/>
              <a:sym typeface="Arial"/>
            </a:endParaRPr>
          </a:p>
          <a:p>
            <a:pPr indent="-285741" lvl="1" marL="742932" marR="0" rtl="0" algn="l">
              <a:lnSpc>
                <a:spcPct val="100000"/>
              </a:lnSpc>
              <a:spcBef>
                <a:spcPts val="480"/>
              </a:spcBef>
              <a:spcAft>
                <a:spcPts val="0"/>
              </a:spcAft>
              <a:buClr>
                <a:srgbClr val="000000"/>
              </a:buClr>
              <a:buSzPts val="1500"/>
              <a:buFont typeface="Arial"/>
              <a:buChar char="–"/>
            </a:pPr>
            <a:r>
              <a:rPr b="0" i="0" lang="en-US" sz="2000" u="none" cap="none" strike="noStrike">
                <a:solidFill>
                  <a:srgbClr val="000000"/>
                </a:solidFill>
                <a:latin typeface="Calibri"/>
                <a:ea typeface="Calibri"/>
                <a:cs typeface="Calibri"/>
                <a:sym typeface="Calibri"/>
              </a:rPr>
              <a:t>Secret Service/Homeland Security</a:t>
            </a:r>
            <a:endParaRPr b="0" i="0" sz="1400" u="none" cap="none" strike="noStrike">
              <a:solidFill>
                <a:srgbClr val="000000"/>
              </a:solidFill>
              <a:latin typeface="Arial"/>
              <a:ea typeface="Arial"/>
              <a:cs typeface="Arial"/>
              <a:sym typeface="Arial"/>
            </a:endParaRPr>
          </a:p>
        </p:txBody>
      </p:sp>
      <p:pic>
        <p:nvPicPr>
          <p:cNvPr id="773" name="Google Shape;773;p21"/>
          <p:cNvPicPr preferRelativeResize="0"/>
          <p:nvPr/>
        </p:nvPicPr>
        <p:blipFill rotWithShape="1">
          <a:blip r:embed="rId4">
            <a:alphaModFix/>
          </a:blip>
          <a:srcRect b="0" l="0" r="0" t="0"/>
          <a:stretch/>
        </p:blipFill>
        <p:spPr>
          <a:xfrm>
            <a:off x="6546701" y="1878882"/>
            <a:ext cx="5240827" cy="26175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descr="A picture containing logo&#10;&#10;Description automatically generated" id="778" name="Google Shape;778;p22"/>
          <p:cNvPicPr preferRelativeResize="0"/>
          <p:nvPr/>
        </p:nvPicPr>
        <p:blipFill rotWithShape="1">
          <a:blip r:embed="rId3">
            <a:alphaModFix/>
          </a:blip>
          <a:srcRect b="0" l="0" r="0" t="0"/>
          <a:stretch/>
        </p:blipFill>
        <p:spPr>
          <a:xfrm>
            <a:off x="1184" y="0"/>
            <a:ext cx="12189631" cy="6858000"/>
          </a:xfrm>
          <a:prstGeom prst="rect">
            <a:avLst/>
          </a:prstGeom>
          <a:noFill/>
          <a:ln>
            <a:noFill/>
          </a:ln>
        </p:spPr>
      </p:pic>
      <p:sp>
        <p:nvSpPr>
          <p:cNvPr id="779" name="Google Shape;779;p22"/>
          <p:cNvSpPr/>
          <p:nvPr/>
        </p:nvSpPr>
        <p:spPr>
          <a:xfrm>
            <a:off x="293359" y="691601"/>
            <a:ext cx="7924907" cy="86172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B51414"/>
              </a:buClr>
              <a:buSzPts val="4800"/>
              <a:buFont typeface="Calibri"/>
              <a:buNone/>
            </a:pPr>
            <a:r>
              <a:rPr b="1" i="0" lang="en-US" sz="4800" u="none" cap="none" strike="noStrike">
                <a:solidFill>
                  <a:srgbClr val="B51414"/>
                </a:solidFill>
                <a:latin typeface="Calibri"/>
                <a:ea typeface="Calibri"/>
                <a:cs typeface="Calibri"/>
                <a:sym typeface="Calibri"/>
              </a:rPr>
              <a:t>M</a:t>
            </a:r>
            <a:r>
              <a:rPr b="1" i="0" lang="en-US" sz="4800" u="none" cap="none" strike="noStrike">
                <a:solidFill>
                  <a:srgbClr val="B51414"/>
                </a:solidFill>
                <a:latin typeface="Arial"/>
                <a:ea typeface="Arial"/>
                <a:cs typeface="Arial"/>
                <a:sym typeface="Arial"/>
              </a:rPr>
              <a:t>eet your SWCJ Advisors</a:t>
            </a:r>
            <a:endParaRPr b="0" i="0" sz="4800" u="none" cap="none" strike="noStrike">
              <a:solidFill>
                <a:srgbClr val="000000"/>
              </a:solidFill>
              <a:latin typeface="Calibri"/>
              <a:ea typeface="Calibri"/>
              <a:cs typeface="Calibri"/>
              <a:sym typeface="Calibri"/>
            </a:endParaRPr>
          </a:p>
        </p:txBody>
      </p:sp>
      <p:pic>
        <p:nvPicPr>
          <p:cNvPr id="780" name="Google Shape;780;p22"/>
          <p:cNvPicPr preferRelativeResize="0"/>
          <p:nvPr/>
        </p:nvPicPr>
        <p:blipFill rotWithShape="1">
          <a:blip r:embed="rId4">
            <a:alphaModFix/>
          </a:blip>
          <a:srcRect b="0" l="0" r="0" t="0"/>
          <a:stretch/>
        </p:blipFill>
        <p:spPr>
          <a:xfrm>
            <a:off x="293359" y="1714661"/>
            <a:ext cx="2645784" cy="1807696"/>
          </a:xfrm>
          <a:prstGeom prst="rect">
            <a:avLst/>
          </a:prstGeom>
          <a:noFill/>
          <a:ln>
            <a:noFill/>
          </a:ln>
        </p:spPr>
      </p:pic>
      <p:pic>
        <p:nvPicPr>
          <p:cNvPr id="781" name="Google Shape;781;p22"/>
          <p:cNvPicPr preferRelativeResize="0"/>
          <p:nvPr/>
        </p:nvPicPr>
        <p:blipFill rotWithShape="1">
          <a:blip r:embed="rId5">
            <a:alphaModFix/>
          </a:blip>
          <a:srcRect b="0" l="0" r="0" t="0"/>
          <a:stretch/>
        </p:blipFill>
        <p:spPr>
          <a:xfrm>
            <a:off x="293360" y="3900562"/>
            <a:ext cx="2645783" cy="1738238"/>
          </a:xfrm>
          <a:prstGeom prst="rect">
            <a:avLst/>
          </a:prstGeom>
          <a:noFill/>
          <a:ln>
            <a:noFill/>
          </a:ln>
        </p:spPr>
      </p:pic>
      <p:pic>
        <p:nvPicPr>
          <p:cNvPr id="782" name="Google Shape;782;p22"/>
          <p:cNvPicPr preferRelativeResize="0"/>
          <p:nvPr/>
        </p:nvPicPr>
        <p:blipFill rotWithShape="1">
          <a:blip r:embed="rId6">
            <a:alphaModFix/>
          </a:blip>
          <a:srcRect b="0" l="0" r="0" t="0"/>
          <a:stretch/>
        </p:blipFill>
        <p:spPr>
          <a:xfrm>
            <a:off x="6231202" y="1714661"/>
            <a:ext cx="2316647" cy="1807696"/>
          </a:xfrm>
          <a:prstGeom prst="rect">
            <a:avLst/>
          </a:prstGeom>
          <a:noFill/>
          <a:ln>
            <a:noFill/>
          </a:ln>
        </p:spPr>
      </p:pic>
      <p:pic>
        <p:nvPicPr>
          <p:cNvPr id="783" name="Google Shape;783;p22"/>
          <p:cNvPicPr preferRelativeResize="0"/>
          <p:nvPr/>
        </p:nvPicPr>
        <p:blipFill rotWithShape="1">
          <a:blip r:embed="rId7">
            <a:alphaModFix/>
          </a:blip>
          <a:srcRect b="0" l="0" r="0" t="0"/>
          <a:stretch/>
        </p:blipFill>
        <p:spPr>
          <a:xfrm>
            <a:off x="3579652" y="4637865"/>
            <a:ext cx="2449121" cy="1820665"/>
          </a:xfrm>
          <a:prstGeom prst="rect">
            <a:avLst/>
          </a:prstGeom>
          <a:noFill/>
          <a:ln>
            <a:noFill/>
          </a:ln>
        </p:spPr>
      </p:pic>
      <p:pic>
        <p:nvPicPr>
          <p:cNvPr id="784" name="Google Shape;784;p22"/>
          <p:cNvPicPr preferRelativeResize="0"/>
          <p:nvPr/>
        </p:nvPicPr>
        <p:blipFill rotWithShape="1">
          <a:blip r:embed="rId8">
            <a:alphaModFix/>
          </a:blip>
          <a:srcRect b="0" l="0" r="0" t="0"/>
          <a:stretch/>
        </p:blipFill>
        <p:spPr>
          <a:xfrm>
            <a:off x="3579652" y="1714661"/>
            <a:ext cx="2223409" cy="1807696"/>
          </a:xfrm>
          <a:prstGeom prst="rect">
            <a:avLst/>
          </a:prstGeom>
          <a:noFill/>
          <a:ln>
            <a:noFill/>
          </a:ln>
        </p:spPr>
      </p:pic>
      <p:pic>
        <p:nvPicPr>
          <p:cNvPr id="785" name="Google Shape;785;p22"/>
          <p:cNvPicPr preferRelativeResize="0"/>
          <p:nvPr/>
        </p:nvPicPr>
        <p:blipFill rotWithShape="1">
          <a:blip r:embed="rId9">
            <a:alphaModFix/>
          </a:blip>
          <a:srcRect b="0" l="0" r="0" t="0"/>
          <a:stretch/>
        </p:blipFill>
        <p:spPr>
          <a:xfrm>
            <a:off x="6578113" y="3968361"/>
            <a:ext cx="2281988" cy="15798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9" name="Shape 789"/>
        <p:cNvGrpSpPr/>
        <p:nvPr/>
      </p:nvGrpSpPr>
      <p:grpSpPr>
        <a:xfrm>
          <a:off x="0" y="0"/>
          <a:ext cx="0" cy="0"/>
          <a:chOff x="0" y="0"/>
          <a:chExt cx="0" cy="0"/>
        </a:xfrm>
      </p:grpSpPr>
      <p:sp>
        <p:nvSpPr>
          <p:cNvPr id="790" name="Google Shape;79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r>
              <a:rPr b="1" lang="en-US">
                <a:solidFill>
                  <a:schemeClr val="lt1"/>
                </a:solidFill>
                <a:latin typeface="Arial"/>
                <a:ea typeface="Arial"/>
                <a:cs typeface="Arial"/>
                <a:sym typeface="Arial"/>
              </a:rPr>
              <a:t>University Advising Services</a:t>
            </a:r>
            <a:br>
              <a:rPr lang="en-US">
                <a:solidFill>
                  <a:schemeClr val="lt1"/>
                </a:solidFill>
              </a:rPr>
            </a:br>
            <a:endParaRPr>
              <a:solidFill>
                <a:schemeClr val="lt1"/>
              </a:solidFill>
            </a:endParaRPr>
          </a:p>
        </p:txBody>
      </p:sp>
      <p:sp>
        <p:nvSpPr>
          <p:cNvPr id="791" name="Google Shape;79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solidFill>
                  <a:schemeClr val="lt1"/>
                </a:solidFill>
                <a:latin typeface="Arial"/>
                <a:ea typeface="Arial"/>
                <a:cs typeface="Arial"/>
                <a:sym typeface="Arial"/>
              </a:rPr>
              <a:t>University Advising Services will be your primary resource for the following:</a:t>
            </a:r>
            <a:endParaRPr>
              <a:solidFill>
                <a:schemeClr val="lt1"/>
              </a:solidFill>
            </a:endParaRPr>
          </a:p>
          <a:p>
            <a:pPr indent="0" lvl="0" marL="0" rtl="0" algn="l">
              <a:lnSpc>
                <a:spcPct val="100000"/>
              </a:lnSpc>
              <a:spcBef>
                <a:spcPts val="0"/>
              </a:spcBef>
              <a:spcAft>
                <a:spcPts val="0"/>
              </a:spcAft>
              <a:buClr>
                <a:schemeClr val="dk1"/>
              </a:buClr>
              <a:buSzPts val="2800"/>
              <a:buNone/>
            </a:pPr>
            <a:r>
              <a:t/>
            </a:r>
            <a:endParaRPr>
              <a:solidFill>
                <a:schemeClr val="lt1"/>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2100"/>
              <a:buFont typeface="Arial"/>
              <a:buChar char="•"/>
            </a:pPr>
            <a:r>
              <a:rPr lang="en-US">
                <a:solidFill>
                  <a:schemeClr val="lt1"/>
                </a:solidFill>
                <a:latin typeface="Arial"/>
                <a:ea typeface="Arial"/>
                <a:cs typeface="Arial"/>
                <a:sym typeface="Arial"/>
              </a:rPr>
              <a:t>Course advising</a:t>
            </a:r>
            <a:endParaRPr>
              <a:solidFill>
                <a:schemeClr val="lt1"/>
              </a:solidFill>
            </a:endParaRPr>
          </a:p>
          <a:p>
            <a:pPr indent="-342900" lvl="0" marL="342900" rtl="0" algn="l">
              <a:lnSpc>
                <a:spcPct val="100000"/>
              </a:lnSpc>
              <a:spcBef>
                <a:spcPts val="0"/>
              </a:spcBef>
              <a:spcAft>
                <a:spcPts val="0"/>
              </a:spcAft>
              <a:buClr>
                <a:srgbClr val="000000"/>
              </a:buClr>
              <a:buSzPts val="2100"/>
              <a:buFont typeface="Arial"/>
              <a:buChar char="•"/>
            </a:pPr>
            <a:r>
              <a:rPr lang="en-US">
                <a:solidFill>
                  <a:schemeClr val="lt1"/>
                </a:solidFill>
                <a:latin typeface="Arial"/>
                <a:ea typeface="Arial"/>
                <a:cs typeface="Arial"/>
                <a:sym typeface="Arial"/>
              </a:rPr>
              <a:t>Academic policies and information</a:t>
            </a:r>
            <a:endParaRPr>
              <a:solidFill>
                <a:schemeClr val="lt1"/>
              </a:solidFill>
            </a:endParaRPr>
          </a:p>
          <a:p>
            <a:pPr indent="-342900" lvl="0" marL="342900" rtl="0" algn="l">
              <a:lnSpc>
                <a:spcPct val="100000"/>
              </a:lnSpc>
              <a:spcBef>
                <a:spcPts val="0"/>
              </a:spcBef>
              <a:spcAft>
                <a:spcPts val="0"/>
              </a:spcAft>
              <a:buClr>
                <a:srgbClr val="000000"/>
              </a:buClr>
              <a:buSzPts val="2100"/>
              <a:buFont typeface="Arial"/>
              <a:buChar char="•"/>
            </a:pPr>
            <a:r>
              <a:rPr lang="en-US">
                <a:solidFill>
                  <a:schemeClr val="lt1"/>
                </a:solidFill>
                <a:latin typeface="Arial"/>
                <a:ea typeface="Arial"/>
                <a:cs typeface="Arial"/>
                <a:sym typeface="Arial"/>
              </a:rPr>
              <a:t>Changing or declaring majors</a:t>
            </a:r>
            <a:endParaRPr>
              <a:solidFill>
                <a:schemeClr val="lt1"/>
              </a:solidFill>
            </a:endParaRPr>
          </a:p>
          <a:p>
            <a:pPr indent="-342900" lvl="0" marL="342900" rtl="0" algn="l">
              <a:lnSpc>
                <a:spcPct val="100000"/>
              </a:lnSpc>
              <a:spcBef>
                <a:spcPts val="0"/>
              </a:spcBef>
              <a:spcAft>
                <a:spcPts val="0"/>
              </a:spcAft>
              <a:buClr>
                <a:srgbClr val="000000"/>
              </a:buClr>
              <a:buSzPts val="2100"/>
              <a:buFont typeface="Arial"/>
              <a:buChar char="•"/>
            </a:pPr>
            <a:r>
              <a:rPr lang="en-US">
                <a:solidFill>
                  <a:schemeClr val="lt1"/>
                </a:solidFill>
                <a:latin typeface="Arial"/>
                <a:ea typeface="Arial"/>
                <a:cs typeface="Arial"/>
                <a:sym typeface="Arial"/>
              </a:rPr>
              <a:t>Making appropriate referrals to important resources on campus</a:t>
            </a:r>
            <a:endParaRPr>
              <a:solidFill>
                <a:schemeClr val="lt1"/>
              </a:solidFill>
            </a:endParaRPr>
          </a:p>
          <a:p>
            <a:pPr indent="-342900" lvl="0" marL="342900" rtl="0" algn="l">
              <a:lnSpc>
                <a:spcPct val="100000"/>
              </a:lnSpc>
              <a:spcBef>
                <a:spcPts val="0"/>
              </a:spcBef>
              <a:spcAft>
                <a:spcPts val="0"/>
              </a:spcAft>
              <a:buClr>
                <a:srgbClr val="000000"/>
              </a:buClr>
              <a:buSzPts val="2100"/>
              <a:buFont typeface="Arial"/>
              <a:buChar char="•"/>
            </a:pPr>
            <a:r>
              <a:rPr lang="en-US">
                <a:solidFill>
                  <a:schemeClr val="lt1"/>
                </a:solidFill>
                <a:latin typeface="Arial"/>
                <a:ea typeface="Arial"/>
                <a:cs typeface="Arial"/>
                <a:sym typeface="Arial"/>
              </a:rPr>
              <a:t>Academic questions</a:t>
            </a:r>
            <a:endParaRPr>
              <a:solidFill>
                <a:schemeClr val="lt1"/>
              </a:solidFil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5" name="Shape 795"/>
        <p:cNvGrpSpPr/>
        <p:nvPr/>
      </p:nvGrpSpPr>
      <p:grpSpPr>
        <a:xfrm>
          <a:off x="0" y="0"/>
          <a:ext cx="0" cy="0"/>
          <a:chOff x="0" y="0"/>
          <a:chExt cx="0" cy="0"/>
        </a:xfrm>
      </p:grpSpPr>
      <p:sp>
        <p:nvSpPr>
          <p:cNvPr id="796" name="Google Shape;79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READ</a:t>
            </a:r>
            <a:br>
              <a:rPr lang="en-US"/>
            </a:br>
            <a:endParaRPr/>
          </a:p>
        </p:txBody>
      </p:sp>
      <p:sp>
        <p:nvSpPr>
          <p:cNvPr id="797" name="Google Shape;797;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2400"/>
              <a:buNone/>
            </a:pPr>
            <a:r>
              <a:rPr b="1" i="1" lang="en-US" sz="2400">
                <a:solidFill>
                  <a:srgbClr val="000000"/>
                </a:solidFill>
                <a:latin typeface="Arial"/>
                <a:ea typeface="Arial"/>
                <a:cs typeface="Arial"/>
                <a:sym typeface="Arial"/>
              </a:rPr>
              <a:t>Email</a:t>
            </a:r>
            <a:r>
              <a:rPr lang="en-US" sz="2400">
                <a:solidFill>
                  <a:srgbClr val="000000"/>
                </a:solidFill>
                <a:latin typeface="Arial"/>
                <a:ea typeface="Arial"/>
                <a:cs typeface="Arial"/>
                <a:sym typeface="Arial"/>
              </a:rPr>
              <a:t> is FAU’s main form of communication. All emails will be sent to your FAU email. Please check your email daily!</a:t>
            </a:r>
            <a:endParaRPr/>
          </a:p>
          <a:p>
            <a:pPr indent="0" lvl="0" marL="0" rtl="0" algn="l">
              <a:lnSpc>
                <a:spcPct val="100000"/>
              </a:lnSpc>
              <a:spcBef>
                <a:spcPts val="0"/>
              </a:spcBef>
              <a:spcAft>
                <a:spcPts val="0"/>
              </a:spcAft>
              <a:buClr>
                <a:schemeClr val="dk1"/>
              </a:buClr>
              <a:buSzPts val="2400"/>
              <a:buNone/>
            </a:pPr>
            <a:r>
              <a:t/>
            </a:r>
            <a:endParaRPr sz="2400">
              <a:solidFill>
                <a:srgbClr val="000000"/>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Expect emails from your academic advisor for:</a:t>
            </a:r>
            <a:endParaRPr/>
          </a:p>
          <a:p>
            <a:pPr indent="0" lvl="0" marL="0" rtl="0" algn="l">
              <a:lnSpc>
                <a:spcPct val="100000"/>
              </a:lnSpc>
              <a:spcBef>
                <a:spcPts val="0"/>
              </a:spcBef>
              <a:spcAft>
                <a:spcPts val="0"/>
              </a:spcAft>
              <a:buClr>
                <a:schemeClr val="dk1"/>
              </a:buClr>
              <a:buSzPts val="2400"/>
              <a:buNone/>
            </a:pPr>
            <a:r>
              <a:t/>
            </a:r>
            <a:endParaRPr sz="2400">
              <a:solidFill>
                <a:srgbClr val="000000"/>
              </a:solidFill>
              <a:latin typeface="Arial"/>
              <a:ea typeface="Arial"/>
              <a:cs typeface="Arial"/>
              <a:sym typeface="Arial"/>
            </a:endParaRPr>
          </a:p>
          <a:p>
            <a:pPr indent="-342900" lvl="1" marL="685800" rtl="0" algn="l">
              <a:lnSpc>
                <a:spcPct val="100000"/>
              </a:lnSpc>
              <a:spcBef>
                <a:spcPts val="0"/>
              </a:spcBef>
              <a:spcAft>
                <a:spcPts val="0"/>
              </a:spcAft>
              <a:buClr>
                <a:srgbClr val="000000"/>
              </a:buClr>
              <a:buSzPts val="2100"/>
              <a:buFont typeface="Arial"/>
              <a:buChar char="•"/>
            </a:pPr>
            <a:r>
              <a:rPr lang="en-US" sz="2100">
                <a:solidFill>
                  <a:srgbClr val="000000"/>
                </a:solidFill>
                <a:latin typeface="Arial"/>
                <a:ea typeface="Arial"/>
                <a:cs typeface="Arial"/>
                <a:sym typeface="Arial"/>
              </a:rPr>
              <a:t>Summer and Fall advising</a:t>
            </a:r>
            <a:endParaRPr/>
          </a:p>
          <a:p>
            <a:pPr indent="-342900" lvl="1" marL="685800" rtl="0" algn="l">
              <a:lnSpc>
                <a:spcPct val="100000"/>
              </a:lnSpc>
              <a:spcBef>
                <a:spcPts val="0"/>
              </a:spcBef>
              <a:spcAft>
                <a:spcPts val="0"/>
              </a:spcAft>
              <a:buClr>
                <a:srgbClr val="000000"/>
              </a:buClr>
              <a:buSzPts val="2100"/>
              <a:buFont typeface="Arial"/>
              <a:buChar char="•"/>
            </a:pPr>
            <a:r>
              <a:rPr lang="en-US" sz="2100">
                <a:solidFill>
                  <a:srgbClr val="000000"/>
                </a:solidFill>
                <a:latin typeface="Arial"/>
                <a:ea typeface="Arial"/>
                <a:cs typeface="Arial"/>
                <a:sym typeface="Arial"/>
              </a:rPr>
              <a:t>Midterm grades</a:t>
            </a:r>
            <a:endParaRPr/>
          </a:p>
          <a:p>
            <a:pPr indent="-342900" lvl="1" marL="685800" rtl="0" algn="l">
              <a:lnSpc>
                <a:spcPct val="100000"/>
              </a:lnSpc>
              <a:spcBef>
                <a:spcPts val="0"/>
              </a:spcBef>
              <a:spcAft>
                <a:spcPts val="0"/>
              </a:spcAft>
              <a:buClr>
                <a:srgbClr val="000000"/>
              </a:buClr>
              <a:buSzPts val="2100"/>
              <a:buFont typeface="Arial"/>
              <a:buChar char="•"/>
            </a:pPr>
            <a:r>
              <a:rPr lang="en-US" sz="2100">
                <a:solidFill>
                  <a:srgbClr val="000000"/>
                </a:solidFill>
                <a:latin typeface="Arial"/>
                <a:ea typeface="Arial"/>
                <a:cs typeface="Arial"/>
                <a:sym typeface="Arial"/>
              </a:rPr>
              <a:t>Important updates or information</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1" name="Shape 801"/>
        <p:cNvGrpSpPr/>
        <p:nvPr/>
      </p:nvGrpSpPr>
      <p:grpSpPr>
        <a:xfrm>
          <a:off x="0" y="0"/>
          <a:ext cx="0" cy="0"/>
          <a:chOff x="0" y="0"/>
          <a:chExt cx="0" cy="0"/>
        </a:xfrm>
      </p:grpSpPr>
      <p:sp>
        <p:nvSpPr>
          <p:cNvPr id="802" name="Google Shape;80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READ</a:t>
            </a:r>
            <a:br>
              <a:rPr lang="en-US"/>
            </a:br>
            <a:endParaRPr/>
          </a:p>
        </p:txBody>
      </p:sp>
      <p:sp>
        <p:nvSpPr>
          <p:cNvPr id="803" name="Google Shape;803;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Your</a:t>
            </a:r>
            <a:r>
              <a:rPr b="1" i="1" lang="en-US">
                <a:solidFill>
                  <a:srgbClr val="000000"/>
                </a:solidFill>
                <a:latin typeface="Arial"/>
                <a:ea typeface="Arial"/>
                <a:cs typeface="Arial"/>
                <a:sym typeface="Arial"/>
              </a:rPr>
              <a:t> </a:t>
            </a:r>
            <a:r>
              <a:rPr b="1" lang="en-US">
                <a:solidFill>
                  <a:srgbClr val="000000"/>
                </a:solidFill>
                <a:latin typeface="Arial"/>
                <a:ea typeface="Arial"/>
                <a:cs typeface="Arial"/>
                <a:sym typeface="Arial"/>
              </a:rPr>
              <a:t>syllabi </a:t>
            </a:r>
            <a:r>
              <a:rPr lang="en-US">
                <a:solidFill>
                  <a:srgbClr val="000000"/>
                </a:solidFill>
                <a:latin typeface="Arial"/>
                <a:ea typeface="Arial"/>
                <a:cs typeface="Arial"/>
                <a:sym typeface="Arial"/>
              </a:rPr>
              <a:t>will</a:t>
            </a:r>
            <a:r>
              <a:rPr b="1" i="1" lang="en-US">
                <a:solidFill>
                  <a:srgbClr val="000000"/>
                </a:solidFill>
                <a:latin typeface="Arial"/>
                <a:ea typeface="Arial"/>
                <a:cs typeface="Arial"/>
                <a:sym typeface="Arial"/>
              </a:rPr>
              <a:t> </a:t>
            </a:r>
            <a:r>
              <a:rPr lang="en-US">
                <a:solidFill>
                  <a:srgbClr val="000000"/>
                </a:solidFill>
                <a:latin typeface="Arial"/>
                <a:ea typeface="Arial"/>
                <a:cs typeface="Arial"/>
                <a:sym typeface="Arial"/>
              </a:rPr>
              <a:t>provide an outline for assignments, grading, exams, instructions, and instructor contact information.</a:t>
            </a:r>
            <a:endParaRPr/>
          </a:p>
          <a:p>
            <a:pPr indent="0" lvl="0" marL="0" rtl="0" algn="l">
              <a:lnSpc>
                <a:spcPct val="100000"/>
              </a:lnSpc>
              <a:spcBef>
                <a:spcPts val="0"/>
              </a:spcBef>
              <a:spcAft>
                <a:spcPts val="0"/>
              </a:spcAft>
              <a:buClr>
                <a:schemeClr val="dk1"/>
              </a:buClr>
              <a:buSzPts val="2800"/>
              <a:buNone/>
            </a:pPr>
            <a:r>
              <a:t/>
            </a:r>
            <a:endParaRPr>
              <a:solidFill>
                <a:srgbClr val="000000"/>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It is expected that you read your syllabi at the beginning and throughout the semester</a:t>
            </a:r>
            <a:endParaRPr/>
          </a:p>
          <a:p>
            <a:pPr indent="0" lvl="0" marL="0" rtl="0" algn="l">
              <a:lnSpc>
                <a:spcPct val="100000"/>
              </a:lnSpc>
              <a:spcBef>
                <a:spcPts val="0"/>
              </a:spcBef>
              <a:spcAft>
                <a:spcPts val="0"/>
              </a:spcAft>
              <a:buClr>
                <a:schemeClr val="dk1"/>
              </a:buClr>
              <a:buSzPts val="2800"/>
              <a:buNone/>
            </a:pPr>
            <a:r>
              <a:t/>
            </a:r>
            <a:endParaRPr>
              <a:solidFill>
                <a:srgbClr val="000000"/>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Your syllabi can be found on Canvas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7" name="Shape 807"/>
        <p:cNvGrpSpPr/>
        <p:nvPr/>
      </p:nvGrpSpPr>
      <p:grpSpPr>
        <a:xfrm>
          <a:off x="0" y="0"/>
          <a:ext cx="0" cy="0"/>
          <a:chOff x="0" y="0"/>
          <a:chExt cx="0" cy="0"/>
        </a:xfrm>
      </p:grpSpPr>
      <p:sp>
        <p:nvSpPr>
          <p:cNvPr id="808" name="Google Shape;80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latin typeface="Arial"/>
                <a:ea typeface="Arial"/>
                <a:cs typeface="Arial"/>
                <a:sym typeface="Arial"/>
              </a:rPr>
              <a:t>READ</a:t>
            </a:r>
            <a:br>
              <a:rPr lang="en-US"/>
            </a:br>
            <a:endParaRPr/>
          </a:p>
        </p:txBody>
      </p:sp>
      <p:sp>
        <p:nvSpPr>
          <p:cNvPr id="809" name="Google Shape;809;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sz="2400">
                <a:latin typeface="Arial"/>
                <a:ea typeface="Arial"/>
                <a:cs typeface="Arial"/>
                <a:sym typeface="Arial"/>
              </a:rPr>
              <a:t>Please read your advisor’s comments on EZ Advising and all emails in your FAU email in box</a:t>
            </a:r>
            <a:endParaRPr/>
          </a:p>
          <a:p>
            <a:pPr indent="0" lvl="0" marL="0" rtl="0" algn="l">
              <a:lnSpc>
                <a:spcPct val="100000"/>
              </a:lnSpc>
              <a:spcBef>
                <a:spcPts val="0"/>
              </a:spcBef>
              <a:spcAft>
                <a:spcPts val="0"/>
              </a:spcAft>
              <a:buClr>
                <a:schemeClr val="dk1"/>
              </a:buClr>
              <a:buSzPts val="2400"/>
              <a:buNone/>
            </a:pPr>
            <a:r>
              <a:t/>
            </a:r>
            <a:endParaRPr sz="2400">
              <a:latin typeface="Arial"/>
              <a:ea typeface="Arial"/>
              <a:cs typeface="Arial"/>
              <a:sym typeface="Arial"/>
            </a:endParaRPr>
          </a:p>
          <a:p>
            <a:pPr indent="-342900" lvl="0" marL="342900" rtl="0" algn="l">
              <a:lnSpc>
                <a:spcPct val="100000"/>
              </a:lnSpc>
              <a:spcBef>
                <a:spcPts val="0"/>
              </a:spcBef>
              <a:spcAft>
                <a:spcPts val="0"/>
              </a:spcAft>
              <a:buClr>
                <a:srgbClr val="FFFFFF"/>
              </a:buClr>
              <a:buSzPts val="2400"/>
              <a:buFont typeface="Arial"/>
              <a:buChar char="•"/>
            </a:pPr>
            <a:r>
              <a:rPr lang="en-US" sz="2400">
                <a:latin typeface="Arial"/>
                <a:ea typeface="Arial"/>
                <a:cs typeface="Arial"/>
                <a:sym typeface="Arial"/>
              </a:rPr>
              <a:t>Do you still need to send important documents to FAU?</a:t>
            </a:r>
            <a:endParaRPr/>
          </a:p>
          <a:p>
            <a:pPr indent="-342900" lvl="1" marL="685800" rtl="0" algn="l">
              <a:lnSpc>
                <a:spcPct val="100000"/>
              </a:lnSpc>
              <a:spcBef>
                <a:spcPts val="0"/>
              </a:spcBef>
              <a:spcAft>
                <a:spcPts val="0"/>
              </a:spcAft>
              <a:buClr>
                <a:srgbClr val="FFFFFF"/>
              </a:buClr>
              <a:buSzPts val="2400"/>
              <a:buFont typeface="Arial"/>
              <a:buChar char="•"/>
            </a:pPr>
            <a:r>
              <a:rPr lang="en-US">
                <a:latin typeface="Arial"/>
                <a:ea typeface="Arial"/>
                <a:cs typeface="Arial"/>
                <a:sym typeface="Arial"/>
              </a:rPr>
              <a:t>AP / IB / AICE / Dual Enrollment / Transfer credits?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3" name="Shape 813"/>
        <p:cNvGrpSpPr/>
        <p:nvPr/>
      </p:nvGrpSpPr>
      <p:grpSpPr>
        <a:xfrm>
          <a:off x="0" y="0"/>
          <a:ext cx="0" cy="0"/>
          <a:chOff x="0" y="0"/>
          <a:chExt cx="0" cy="0"/>
        </a:xfrm>
      </p:grpSpPr>
      <p:sp>
        <p:nvSpPr>
          <p:cNvPr id="814" name="Google Shape;81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lang="en-US"/>
            </a:br>
            <a:endParaRPr/>
          </a:p>
        </p:txBody>
      </p:sp>
      <p:sp>
        <p:nvSpPr>
          <p:cNvPr id="815" name="Google Shape;815;p27"/>
          <p:cNvSpPr/>
          <p:nvPr/>
        </p:nvSpPr>
        <p:spPr>
          <a:xfrm>
            <a:off x="167055" y="1406768"/>
            <a:ext cx="10594730"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800"/>
              <a:buFont typeface="Calibri"/>
              <a:buNone/>
            </a:pPr>
            <a:r>
              <a:t/>
            </a:r>
            <a:endParaRPr b="1"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1"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KNOW What Is Happening</a:t>
            </a:r>
            <a:r>
              <a:rPr b="0" i="0" lang="en-US" sz="4800" u="none" cap="none" strike="noStrike">
                <a:solidFill>
                  <a:srgbClr val="FFFFFF"/>
                </a:solidFill>
                <a:latin typeface="Arial"/>
                <a:ea typeface="Arial"/>
                <a:cs typeface="Arial"/>
                <a:sym typeface="Arial"/>
              </a:rPr>
              <a:t> </a:t>
            </a:r>
            <a:r>
              <a:rPr b="1" i="0" lang="en-US" sz="4800" u="none" cap="none" strike="noStrike">
                <a:solidFill>
                  <a:srgbClr val="FFFFFF"/>
                </a:solidFill>
                <a:latin typeface="Arial"/>
                <a:ea typeface="Arial"/>
                <a:cs typeface="Arial"/>
                <a:sym typeface="Arial"/>
              </a:rPr>
              <a:t>&amp; When</a:t>
            </a:r>
            <a:endParaRPr b="0" i="0" sz="4800" u="none" cap="none" strike="noStrike">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9" name="Shape 819"/>
        <p:cNvGrpSpPr/>
        <p:nvPr/>
      </p:nvGrpSpPr>
      <p:grpSpPr>
        <a:xfrm>
          <a:off x="0" y="0"/>
          <a:ext cx="0" cy="0"/>
          <a:chOff x="0" y="0"/>
          <a:chExt cx="0" cy="0"/>
        </a:xfrm>
      </p:grpSpPr>
      <p:sp>
        <p:nvSpPr>
          <p:cNvPr id="820" name="Google Shape;82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r>
              <a:rPr b="1" lang="en-US">
                <a:solidFill>
                  <a:srgbClr val="000000"/>
                </a:solidFill>
                <a:latin typeface="Arial"/>
                <a:ea typeface="Arial"/>
                <a:cs typeface="Arial"/>
                <a:sym typeface="Arial"/>
              </a:rPr>
              <a:t>IMPORTANT DATES</a:t>
            </a:r>
            <a:br>
              <a:rPr lang="en-US"/>
            </a:br>
            <a:br>
              <a:rPr lang="en-US"/>
            </a:br>
            <a:endParaRPr/>
          </a:p>
        </p:txBody>
      </p:sp>
      <p:sp>
        <p:nvSpPr>
          <p:cNvPr id="821" name="Google Shape;82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rgbClr val="000000"/>
              </a:buClr>
              <a:buSzPts val="3600"/>
              <a:buNone/>
            </a:pPr>
            <a:r>
              <a:rPr b="1" lang="en-US" sz="3600">
                <a:solidFill>
                  <a:srgbClr val="000000"/>
                </a:solidFill>
                <a:latin typeface="Arial"/>
                <a:ea typeface="Arial"/>
                <a:cs typeface="Arial"/>
                <a:sym typeface="Arial"/>
              </a:rPr>
              <a:t>Spring Semester</a:t>
            </a:r>
            <a:endParaRPr>
              <a:latin typeface="Arial"/>
              <a:ea typeface="Arial"/>
              <a:cs typeface="Arial"/>
              <a:sym typeface="Arial"/>
            </a:endParaRPr>
          </a:p>
          <a:p>
            <a:pPr indent="-342900" lvl="0" marL="342900" rtl="0" algn="l">
              <a:lnSpc>
                <a:spcPct val="100000"/>
              </a:lnSpc>
              <a:spcBef>
                <a:spcPts val="0"/>
              </a:spcBef>
              <a:spcAft>
                <a:spcPts val="0"/>
              </a:spcAft>
              <a:buClr>
                <a:srgbClr val="000000"/>
              </a:buClr>
              <a:buSzPts val="2118"/>
              <a:buFont typeface="Arial"/>
              <a:buChar char="•"/>
            </a:pPr>
            <a:r>
              <a:rPr lang="en-US">
                <a:solidFill>
                  <a:srgbClr val="000000"/>
                </a:solidFill>
                <a:latin typeface="Arial"/>
                <a:ea typeface="Arial"/>
                <a:cs typeface="Arial"/>
                <a:sym typeface="Arial"/>
              </a:rPr>
              <a:t>Classes begin: </a:t>
            </a:r>
            <a:r>
              <a:rPr lang="en-US">
                <a:latin typeface="Arial"/>
                <a:ea typeface="Arial"/>
                <a:cs typeface="Arial"/>
                <a:sym typeface="Arial"/>
              </a:rPr>
              <a:t>Saturday, January 8th</a:t>
            </a:r>
            <a:endParaRPr>
              <a:latin typeface="Arial"/>
              <a:ea typeface="Arial"/>
              <a:cs typeface="Arial"/>
              <a:sym typeface="Arial"/>
            </a:endParaRPr>
          </a:p>
          <a:p>
            <a:pPr indent="-342900" lvl="0" marL="342900" rtl="0" algn="l">
              <a:lnSpc>
                <a:spcPct val="100000"/>
              </a:lnSpc>
              <a:spcBef>
                <a:spcPts val="0"/>
              </a:spcBef>
              <a:spcAft>
                <a:spcPts val="0"/>
              </a:spcAft>
              <a:buClr>
                <a:srgbClr val="000000"/>
              </a:buClr>
              <a:buSzPts val="2118"/>
              <a:buFont typeface="Arial"/>
              <a:buChar char="•"/>
            </a:pPr>
            <a:r>
              <a:rPr lang="en-US">
                <a:solidFill>
                  <a:srgbClr val="000000"/>
                </a:solidFill>
                <a:latin typeface="Arial"/>
                <a:ea typeface="Arial"/>
                <a:cs typeface="Arial"/>
                <a:sym typeface="Arial"/>
              </a:rPr>
              <a:t>Last Day to add/drop: </a:t>
            </a:r>
            <a:r>
              <a:rPr lang="en-US">
                <a:latin typeface="Arial"/>
                <a:ea typeface="Arial"/>
                <a:cs typeface="Arial"/>
                <a:sym typeface="Arial"/>
              </a:rPr>
              <a:t>Friday, January 14th</a:t>
            </a:r>
            <a:endParaRPr>
              <a:latin typeface="Arial"/>
              <a:ea typeface="Arial"/>
              <a:cs typeface="Arial"/>
              <a:sym typeface="Arial"/>
            </a:endParaRPr>
          </a:p>
          <a:p>
            <a:pPr indent="-342900" lvl="0" marL="342900" rtl="0" algn="l">
              <a:lnSpc>
                <a:spcPct val="100000"/>
              </a:lnSpc>
              <a:spcBef>
                <a:spcPts val="0"/>
              </a:spcBef>
              <a:spcAft>
                <a:spcPts val="0"/>
              </a:spcAft>
              <a:buClr>
                <a:srgbClr val="000000"/>
              </a:buClr>
              <a:buSzPts val="2118"/>
              <a:buChar char="•"/>
            </a:pPr>
            <a:r>
              <a:rPr lang="en-US">
                <a:solidFill>
                  <a:srgbClr val="000000"/>
                </a:solidFill>
                <a:latin typeface="Arial"/>
                <a:ea typeface="Arial"/>
                <a:cs typeface="Arial"/>
                <a:sym typeface="Arial"/>
              </a:rPr>
              <a:t>Last Day to withdraw from Full Term classes: Friday, March 25th</a:t>
            </a:r>
            <a:endParaRPr>
              <a:solidFill>
                <a:srgbClr val="000000"/>
              </a:solidFill>
              <a:latin typeface="Arial"/>
              <a:ea typeface="Arial"/>
              <a:cs typeface="Arial"/>
              <a:sym typeface="Arial"/>
            </a:endParaRPr>
          </a:p>
          <a:p>
            <a:pPr indent="-209550" lvl="0" marL="342900" rtl="0" algn="l">
              <a:lnSpc>
                <a:spcPct val="100000"/>
              </a:lnSpc>
              <a:spcBef>
                <a:spcPts val="0"/>
              </a:spcBef>
              <a:spcAft>
                <a:spcPts val="0"/>
              </a:spcAft>
              <a:buClr>
                <a:srgbClr val="000000"/>
              </a:buClr>
              <a:buSzPts val="2471"/>
              <a:buNone/>
            </a:pPr>
            <a:r>
              <a:t/>
            </a:r>
            <a:endParaRPr sz="36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3600"/>
              <a:buNone/>
            </a:pPr>
            <a:r>
              <a:rPr b="1" lang="en-US" sz="3600">
                <a:solidFill>
                  <a:srgbClr val="000000"/>
                </a:solidFill>
                <a:latin typeface="Arial"/>
                <a:ea typeface="Arial"/>
                <a:cs typeface="Arial"/>
                <a:sym typeface="Arial"/>
              </a:rPr>
              <a:t>SCHEDULE ADVISING APPOINTMENT:</a:t>
            </a:r>
            <a:endParaRPr>
              <a:latin typeface="Arial"/>
              <a:ea typeface="Arial"/>
              <a:cs typeface="Arial"/>
              <a:sym typeface="Arial"/>
            </a:endParaRPr>
          </a:p>
          <a:p>
            <a:pPr indent="-342900" lvl="0" marL="342900" rtl="0" algn="l">
              <a:lnSpc>
                <a:spcPct val="100000"/>
              </a:lnSpc>
              <a:spcBef>
                <a:spcPts val="0"/>
              </a:spcBef>
              <a:spcAft>
                <a:spcPts val="0"/>
              </a:spcAft>
              <a:buClr>
                <a:srgbClr val="000000"/>
              </a:buClr>
              <a:buSzPts val="2118"/>
              <a:buFont typeface="Arial"/>
              <a:buChar char="•"/>
            </a:pPr>
            <a:r>
              <a:rPr lang="en-US">
                <a:solidFill>
                  <a:srgbClr val="000000"/>
                </a:solidFill>
                <a:latin typeface="Arial"/>
                <a:ea typeface="Arial"/>
                <a:cs typeface="Arial"/>
                <a:sym typeface="Arial"/>
              </a:rPr>
              <a:t>After </a:t>
            </a:r>
            <a:r>
              <a:rPr lang="en-US">
                <a:latin typeface="Arial"/>
                <a:ea typeface="Arial"/>
                <a:cs typeface="Arial"/>
                <a:sym typeface="Arial"/>
              </a:rPr>
              <a:t>MLK Day</a:t>
            </a:r>
            <a:r>
              <a:rPr lang="en-US">
                <a:solidFill>
                  <a:srgbClr val="000000"/>
                </a:solidFill>
                <a:latin typeface="Arial"/>
                <a:ea typeface="Arial"/>
                <a:cs typeface="Arial"/>
                <a:sym typeface="Arial"/>
              </a:rPr>
              <a:t>: Monday, January 17th</a:t>
            </a:r>
            <a:endParaRPr>
              <a:latin typeface="Arial"/>
              <a:ea typeface="Arial"/>
              <a:cs typeface="Arial"/>
              <a:sym typeface="Arial"/>
            </a:endParaRPr>
          </a:p>
          <a:p>
            <a:pPr indent="-7747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825" name="Shape 825"/>
        <p:cNvGrpSpPr/>
        <p:nvPr/>
      </p:nvGrpSpPr>
      <p:grpSpPr>
        <a:xfrm>
          <a:off x="0" y="0"/>
          <a:ext cx="0" cy="0"/>
          <a:chOff x="0" y="0"/>
          <a:chExt cx="0" cy="0"/>
        </a:xfrm>
      </p:grpSpPr>
      <p:sp>
        <p:nvSpPr>
          <p:cNvPr id="826" name="Google Shape;826;p29"/>
          <p:cNvSpPr txBox="1"/>
          <p:nvPr>
            <p:ph type="title"/>
          </p:nvPr>
        </p:nvSpPr>
        <p:spPr>
          <a:xfrm>
            <a:off x="306275" y="441125"/>
            <a:ext cx="7274739"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Calibri"/>
              <a:buNone/>
            </a:pPr>
            <a:br>
              <a:rPr lang="en-US"/>
            </a:br>
            <a:r>
              <a:rPr lang="en-US"/>
              <a:t>Summer 2021 Admission Pathways </a:t>
            </a:r>
            <a:br>
              <a:rPr lang="en-US"/>
            </a:br>
            <a:endParaRPr/>
          </a:p>
        </p:txBody>
      </p:sp>
      <p:sp>
        <p:nvSpPr>
          <p:cNvPr id="827" name="Google Shape;827;p29"/>
          <p:cNvSpPr txBox="1"/>
          <p:nvPr>
            <p:ph idx="1" type="body"/>
          </p:nvPr>
        </p:nvSpPr>
        <p:spPr>
          <a:xfrm>
            <a:off x="24809" y="1936945"/>
            <a:ext cx="10294384" cy="4351200"/>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lang="en-US"/>
              <a:t>Several different pathways for </a:t>
            </a:r>
            <a:r>
              <a:rPr b="1" lang="en-US" u="sng"/>
              <a:t>Summer</a:t>
            </a:r>
            <a:r>
              <a:rPr lang="en-US"/>
              <a:t> admission to FAU</a:t>
            </a:r>
            <a:endParaRPr/>
          </a:p>
          <a:p>
            <a:pPr indent="-342900" lvl="1" marL="914400" rtl="0" algn="l">
              <a:lnSpc>
                <a:spcPct val="90000"/>
              </a:lnSpc>
              <a:spcBef>
                <a:spcPts val="500"/>
              </a:spcBef>
              <a:spcAft>
                <a:spcPts val="0"/>
              </a:spcAft>
              <a:buSzPct val="96774"/>
              <a:buChar char="•"/>
            </a:pPr>
            <a:r>
              <a:rPr lang="en-US"/>
              <a:t>Jump Start</a:t>
            </a:r>
            <a:endParaRPr/>
          </a:p>
          <a:p>
            <a:pPr indent="-342900" lvl="1" marL="914400" rtl="0" algn="l">
              <a:lnSpc>
                <a:spcPct val="90000"/>
              </a:lnSpc>
              <a:spcBef>
                <a:spcPts val="500"/>
              </a:spcBef>
              <a:spcAft>
                <a:spcPts val="0"/>
              </a:spcAft>
              <a:buSzPct val="96774"/>
              <a:buChar char="•"/>
            </a:pPr>
            <a:r>
              <a:rPr lang="en-US"/>
              <a:t>Academic Success Pathway </a:t>
            </a:r>
            <a:endParaRPr/>
          </a:p>
          <a:p>
            <a:pPr indent="-342900" lvl="1" marL="914400" rtl="0" algn="l">
              <a:lnSpc>
                <a:spcPct val="90000"/>
              </a:lnSpc>
              <a:spcBef>
                <a:spcPts val="500"/>
              </a:spcBef>
              <a:spcAft>
                <a:spcPts val="0"/>
              </a:spcAft>
              <a:buSzPct val="96774"/>
              <a:buChar char="•"/>
            </a:pPr>
            <a:r>
              <a:rPr lang="en-US"/>
              <a:t>Engineering Bridge Program</a:t>
            </a:r>
            <a:endParaRPr/>
          </a:p>
          <a:p>
            <a:pPr indent="0" lvl="0" marL="0" rtl="0" algn="l">
              <a:lnSpc>
                <a:spcPct val="90000"/>
              </a:lnSpc>
              <a:spcBef>
                <a:spcPts val="1000"/>
              </a:spcBef>
              <a:spcAft>
                <a:spcPts val="0"/>
              </a:spcAft>
              <a:buSzPct val="82949"/>
              <a:buNone/>
            </a:pPr>
            <a:r>
              <a:t/>
            </a:r>
            <a:endParaRPr/>
          </a:p>
          <a:p>
            <a:pPr indent="-342900" lvl="0" marL="457200" rtl="0" algn="l">
              <a:lnSpc>
                <a:spcPct val="90000"/>
              </a:lnSpc>
              <a:spcBef>
                <a:spcPts val="1000"/>
              </a:spcBef>
              <a:spcAft>
                <a:spcPts val="0"/>
              </a:spcAft>
              <a:buClr>
                <a:schemeClr val="dk1"/>
              </a:buClr>
              <a:buSzPct val="82949"/>
              <a:buChar char="•"/>
            </a:pPr>
            <a:r>
              <a:rPr lang="en-US"/>
              <a:t>FAU Summer Pathways Website: </a:t>
            </a:r>
            <a:r>
              <a:rPr lang="en-US" u="sng">
                <a:solidFill>
                  <a:schemeClr val="hlink"/>
                </a:solidFill>
                <a:hlinkClick r:id="rId4"/>
              </a:rPr>
              <a:t>https://www.fau.edu/uas/summerpathways.php</a:t>
            </a:r>
            <a:r>
              <a:rPr lang="en-US"/>
              <a:t> </a:t>
            </a:r>
            <a:endParaRPr/>
          </a:p>
          <a:p>
            <a:pPr indent="0" lvl="0" marL="0" rtl="0" algn="l">
              <a:lnSpc>
                <a:spcPct val="90000"/>
              </a:lnSpc>
              <a:spcBef>
                <a:spcPts val="1000"/>
              </a:spcBef>
              <a:spcAft>
                <a:spcPts val="0"/>
              </a:spcAft>
              <a:buSzPct val="82949"/>
              <a:buNone/>
            </a:pPr>
            <a:r>
              <a:t/>
            </a:r>
            <a:endParaRPr/>
          </a:p>
          <a:p>
            <a:pPr indent="-342900" lvl="0" marL="457200" rtl="0" algn="l">
              <a:lnSpc>
                <a:spcPct val="90000"/>
              </a:lnSpc>
              <a:spcBef>
                <a:spcPts val="1000"/>
              </a:spcBef>
              <a:spcAft>
                <a:spcPts val="0"/>
              </a:spcAft>
              <a:buClr>
                <a:schemeClr val="dk1"/>
              </a:buClr>
              <a:buSzPct val="82949"/>
              <a:buChar char="•"/>
            </a:pPr>
            <a:r>
              <a:rPr lang="en-US"/>
              <a:t>Students in each of these three pathways must </a:t>
            </a:r>
            <a:r>
              <a:rPr b="1" lang="en-US" u="sng"/>
              <a:t>complete</a:t>
            </a:r>
            <a:r>
              <a:rPr lang="en-US"/>
              <a:t> 6 credit hours in the Summer Term 3. </a:t>
            </a:r>
            <a:endParaRPr/>
          </a:p>
          <a:p>
            <a:pPr indent="-228600" lvl="0" marL="457200" rtl="0" algn="l">
              <a:lnSpc>
                <a:spcPct val="90000"/>
              </a:lnSpc>
              <a:spcBef>
                <a:spcPts val="1000"/>
              </a:spcBef>
              <a:spcAft>
                <a:spcPts val="0"/>
              </a:spcAft>
              <a:buClr>
                <a:schemeClr val="dk1"/>
              </a:buClr>
              <a:buSzPct val="82949"/>
              <a:buNone/>
            </a:pPr>
            <a:r>
              <a:t/>
            </a:r>
            <a:endParaRPr/>
          </a:p>
          <a:p>
            <a:pPr indent="-342900" lvl="0" marL="457200" rtl="0" algn="l">
              <a:lnSpc>
                <a:spcPct val="90000"/>
              </a:lnSpc>
              <a:spcBef>
                <a:spcPts val="1000"/>
              </a:spcBef>
              <a:spcAft>
                <a:spcPts val="0"/>
              </a:spcAft>
              <a:buClr>
                <a:schemeClr val="dk1"/>
              </a:buClr>
              <a:buSzPct val="82949"/>
              <a:buChar char="•"/>
            </a:pPr>
            <a:r>
              <a:rPr lang="en-US"/>
              <a:t>Summer Term 3 begins June 26. If you have not completed EZ Advising or have not fully registered for 6 credits in Summer Term 3, you must complete this ASAP. </a:t>
            </a:r>
            <a:endParaRPr/>
          </a:p>
          <a:p>
            <a:pPr indent="0" lvl="0" marL="0" rtl="0" algn="l">
              <a:lnSpc>
                <a:spcPct val="90000"/>
              </a:lnSpc>
              <a:spcBef>
                <a:spcPts val="1000"/>
              </a:spcBef>
              <a:spcAft>
                <a:spcPts val="0"/>
              </a:spcAft>
              <a:buClr>
                <a:schemeClr val="dk1"/>
              </a:buClr>
              <a:buSzPct val="129032"/>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6" name="Shape 626"/>
        <p:cNvGrpSpPr/>
        <p:nvPr/>
      </p:nvGrpSpPr>
      <p:grpSpPr>
        <a:xfrm>
          <a:off x="0" y="0"/>
          <a:ext cx="0" cy="0"/>
          <a:chOff x="0" y="0"/>
          <a:chExt cx="0" cy="0"/>
        </a:xfrm>
      </p:grpSpPr>
      <p:sp>
        <p:nvSpPr>
          <p:cNvPr id="627" name="Google Shape;627;p3"/>
          <p:cNvSpPr txBox="1"/>
          <p:nvPr>
            <p:ph type="title"/>
          </p:nvPr>
        </p:nvSpPr>
        <p:spPr>
          <a:xfrm>
            <a:off x="30485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How It’s Going </a:t>
            </a:r>
            <a:br>
              <a:rPr b="1" lang="en-US" sz="4000">
                <a:latin typeface="Calibri"/>
                <a:ea typeface="Calibri"/>
                <a:cs typeface="Calibri"/>
                <a:sym typeface="Calibri"/>
              </a:rPr>
            </a:br>
            <a:r>
              <a:rPr b="1" i="1" lang="en-US" sz="4000">
                <a:solidFill>
                  <a:srgbClr val="063B69"/>
                </a:solidFill>
                <a:latin typeface="Calibri"/>
                <a:ea typeface="Calibri"/>
                <a:cs typeface="Calibri"/>
                <a:sym typeface="Calibri"/>
              </a:rPr>
              <a:t>Career Center, 2021</a:t>
            </a:r>
            <a:endParaRPr/>
          </a:p>
        </p:txBody>
      </p:sp>
      <p:pic>
        <p:nvPicPr>
          <p:cNvPr id="628" name="Google Shape;628;p3"/>
          <p:cNvPicPr preferRelativeResize="0"/>
          <p:nvPr/>
        </p:nvPicPr>
        <p:blipFill rotWithShape="1">
          <a:blip r:embed="rId4">
            <a:alphaModFix/>
          </a:blip>
          <a:srcRect b="0" l="0" r="0" t="0"/>
          <a:stretch/>
        </p:blipFill>
        <p:spPr>
          <a:xfrm>
            <a:off x="129679" y="4073231"/>
            <a:ext cx="3822951" cy="2548634"/>
          </a:xfrm>
          <a:prstGeom prst="rect">
            <a:avLst/>
          </a:prstGeom>
          <a:noFill/>
          <a:ln>
            <a:noFill/>
          </a:ln>
          <a:effectLst>
            <a:outerShdw blurRad="190500" rotWithShape="0" algn="tl">
              <a:srgbClr val="000000">
                <a:alpha val="69411"/>
              </a:srgbClr>
            </a:outerShdw>
          </a:effectLst>
        </p:spPr>
      </p:pic>
      <p:pic>
        <p:nvPicPr>
          <p:cNvPr id="629" name="Google Shape;629;p3"/>
          <p:cNvPicPr preferRelativeResize="0"/>
          <p:nvPr/>
        </p:nvPicPr>
        <p:blipFill rotWithShape="1">
          <a:blip r:embed="rId5">
            <a:alphaModFix/>
          </a:blip>
          <a:srcRect b="0" l="0" r="992" t="0"/>
          <a:stretch/>
        </p:blipFill>
        <p:spPr>
          <a:xfrm>
            <a:off x="8008536" y="387924"/>
            <a:ext cx="3949002" cy="3583083"/>
          </a:xfrm>
          <a:prstGeom prst="rect">
            <a:avLst/>
          </a:prstGeom>
          <a:noFill/>
          <a:ln>
            <a:noFill/>
          </a:ln>
          <a:effectLst>
            <a:outerShdw blurRad="190500" rotWithShape="0" algn="tl">
              <a:srgbClr val="000000">
                <a:alpha val="69411"/>
              </a:srgbClr>
            </a:outerShdw>
          </a:effectLst>
        </p:spPr>
      </p:pic>
      <p:pic>
        <p:nvPicPr>
          <p:cNvPr id="630" name="Google Shape;630;p3"/>
          <p:cNvPicPr preferRelativeResize="0"/>
          <p:nvPr/>
        </p:nvPicPr>
        <p:blipFill rotWithShape="1">
          <a:blip r:embed="rId6">
            <a:alphaModFix/>
          </a:blip>
          <a:srcRect b="0" l="0" r="0" t="0"/>
          <a:stretch/>
        </p:blipFill>
        <p:spPr>
          <a:xfrm>
            <a:off x="4542260" y="1923430"/>
            <a:ext cx="2566519" cy="3849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1" name="Shape 831"/>
        <p:cNvGrpSpPr/>
        <p:nvPr/>
      </p:nvGrpSpPr>
      <p:grpSpPr>
        <a:xfrm>
          <a:off x="0" y="0"/>
          <a:ext cx="0" cy="0"/>
          <a:chOff x="0" y="0"/>
          <a:chExt cx="0" cy="0"/>
        </a:xfrm>
      </p:grpSpPr>
      <p:sp>
        <p:nvSpPr>
          <p:cNvPr id="832" name="Google Shape;83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br>
              <a:rPr lang="en-US"/>
            </a:br>
            <a:endParaRPr/>
          </a:p>
        </p:txBody>
      </p:sp>
      <p:sp>
        <p:nvSpPr>
          <p:cNvPr id="833" name="Google Shape;833;p30"/>
          <p:cNvSpPr txBox="1"/>
          <p:nvPr>
            <p:ph idx="1" type="body"/>
          </p:nvPr>
        </p:nvSpPr>
        <p:spPr>
          <a:xfrm>
            <a:off x="838200" y="1825625"/>
            <a:ext cx="10515600" cy="386299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7200"/>
              <a:buNone/>
            </a:pPr>
            <a:r>
              <a:rPr b="1" lang="en-US" sz="7200">
                <a:solidFill>
                  <a:srgbClr val="FFFFFF"/>
                </a:solidFill>
                <a:latin typeface="Arial"/>
                <a:ea typeface="Arial"/>
                <a:cs typeface="Arial"/>
                <a:sym typeface="Arial"/>
              </a:rPr>
              <a:t>Use Your Tools </a:t>
            </a:r>
            <a:br>
              <a:rPr b="1" lang="en-US" sz="7200">
                <a:solidFill>
                  <a:srgbClr val="FFFFFF"/>
                </a:solidFill>
                <a:latin typeface="Arial"/>
                <a:ea typeface="Arial"/>
                <a:cs typeface="Arial"/>
                <a:sym typeface="Arial"/>
              </a:rPr>
            </a:br>
            <a:r>
              <a:rPr b="1" lang="en-US" sz="7200">
                <a:solidFill>
                  <a:srgbClr val="FFFFFF"/>
                </a:solidFill>
                <a:latin typeface="Arial"/>
                <a:ea typeface="Arial"/>
                <a:cs typeface="Arial"/>
                <a:sym typeface="Arial"/>
              </a:rPr>
              <a:t>&amp; Resources</a:t>
            </a:r>
            <a:endParaRPr sz="7200">
              <a:solidFill>
                <a:srgbClr val="0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7" name="Shape 837"/>
        <p:cNvGrpSpPr/>
        <p:nvPr/>
      </p:nvGrpSpPr>
      <p:grpSpPr>
        <a:xfrm>
          <a:off x="0" y="0"/>
          <a:ext cx="0" cy="0"/>
          <a:chOff x="0" y="0"/>
          <a:chExt cx="0" cy="0"/>
        </a:xfrm>
      </p:grpSpPr>
      <p:sp>
        <p:nvSpPr>
          <p:cNvPr id="838" name="Google Shape;83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a:br>
            <a:r>
              <a:rPr b="1" lang="en-US">
                <a:solidFill>
                  <a:srgbClr val="000000"/>
                </a:solidFill>
                <a:latin typeface="Arial"/>
                <a:ea typeface="Arial"/>
                <a:cs typeface="Arial"/>
                <a:sym typeface="Arial"/>
              </a:rPr>
              <a:t>Success Network</a:t>
            </a:r>
            <a:br>
              <a:rPr lang="en-US"/>
            </a:br>
            <a:endParaRPr/>
          </a:p>
        </p:txBody>
      </p:sp>
      <p:sp>
        <p:nvSpPr>
          <p:cNvPr id="839" name="Google Shape;839;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Your Success Network connects you to your support system</a:t>
            </a:r>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Your academic advisor</a:t>
            </a:r>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Professors</a:t>
            </a:r>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Tutors</a:t>
            </a:r>
            <a:endParaRPr/>
          </a:p>
          <a:p>
            <a:pPr indent="-342900" lvl="0" marL="342900" rtl="0" algn="l">
              <a:lnSpc>
                <a:spcPct val="100000"/>
              </a:lnSpc>
              <a:spcBef>
                <a:spcPts val="0"/>
              </a:spcBef>
              <a:spcAft>
                <a:spcPts val="0"/>
              </a:spcAft>
              <a:buClr>
                <a:srgbClr val="000000"/>
              </a:buClr>
              <a:buSzPts val="2100"/>
              <a:buFont typeface="Arial"/>
              <a:buChar char="•"/>
            </a:pPr>
            <a:r>
              <a:rPr lang="en-US">
                <a:solidFill>
                  <a:srgbClr val="000000"/>
                </a:solidFill>
                <a:latin typeface="Arial"/>
                <a:ea typeface="Arial"/>
                <a:cs typeface="Arial"/>
                <a:sym typeface="Arial"/>
              </a:rPr>
              <a:t>Financial aid counselor</a:t>
            </a:r>
            <a:endParaRPr/>
          </a:p>
          <a:p>
            <a:pPr indent="0" lvl="0" marL="0" rtl="0" algn="l">
              <a:lnSpc>
                <a:spcPct val="100000"/>
              </a:lnSpc>
              <a:spcBef>
                <a:spcPts val="0"/>
              </a:spcBef>
              <a:spcAft>
                <a:spcPts val="0"/>
              </a:spcAft>
              <a:buClr>
                <a:schemeClr val="dk1"/>
              </a:buClr>
              <a:buSzPts val="2800"/>
              <a:buNone/>
            </a:pPr>
            <a:r>
              <a:t/>
            </a:r>
            <a:endParaRPr u="sng">
              <a:solidFill>
                <a:srgbClr val="000000"/>
              </a:solidFill>
              <a:latin typeface="Arial"/>
              <a:ea typeface="Arial"/>
              <a:cs typeface="Arial"/>
              <a:sym typeface="Arial"/>
              <a:hlinkClick r:id="rId4">
                <a:extLst>
                  <a:ext uri="{A12FA001-AC4F-418D-AE19-62706E023703}">
                    <ahyp:hlinkClr val="tx"/>
                  </a:ext>
                </a:extLst>
              </a:hlinkClick>
            </a:endParaRPr>
          </a:p>
          <a:p>
            <a:pPr indent="0" lvl="0" marL="0" rtl="0" algn="l">
              <a:lnSpc>
                <a:spcPct val="100000"/>
              </a:lnSpc>
              <a:spcBef>
                <a:spcPts val="0"/>
              </a:spcBef>
              <a:spcAft>
                <a:spcPts val="0"/>
              </a:spcAft>
              <a:buClr>
                <a:srgbClr val="000000"/>
              </a:buClr>
              <a:buSzPts val="2800"/>
              <a:buNone/>
            </a:pPr>
            <a:r>
              <a:rPr lang="en-US" u="sng">
                <a:solidFill>
                  <a:srgbClr val="000000"/>
                </a:solidFill>
                <a:hlinkClick r:id="rId5">
                  <a:extLst>
                    <a:ext uri="{A12FA001-AC4F-418D-AE19-62706E023703}">
                      <ahyp:hlinkClr val="tx"/>
                    </a:ext>
                  </a:extLst>
                </a:hlinkClick>
              </a:rPr>
              <a:t>Click Here for a Success Network Tutorial</a:t>
            </a:r>
            <a:endParaRPr>
              <a:solidFill>
                <a:srgbClr val="000000"/>
              </a:solidFill>
            </a:endParaRPr>
          </a:p>
          <a:p>
            <a:pPr indent="-209550" lvl="0" marL="342900" rtl="0" algn="l">
              <a:lnSpc>
                <a:spcPct val="100000"/>
              </a:lnSpc>
              <a:spcBef>
                <a:spcPts val="0"/>
              </a:spcBef>
              <a:spcAft>
                <a:spcPts val="0"/>
              </a:spcAft>
              <a:buClr>
                <a:srgbClr val="000000"/>
              </a:buClr>
              <a:buSzPts val="2100"/>
              <a:buNone/>
            </a:pPr>
            <a: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You will log into Success Network to schedule appointments with your academic advisor at University Advising Services</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3" name="Shape 843"/>
        <p:cNvGrpSpPr/>
        <p:nvPr/>
      </p:nvGrpSpPr>
      <p:grpSpPr>
        <a:xfrm>
          <a:off x="0" y="0"/>
          <a:ext cx="0" cy="0"/>
          <a:chOff x="0" y="0"/>
          <a:chExt cx="0" cy="0"/>
        </a:xfrm>
      </p:grpSpPr>
      <p:sp>
        <p:nvSpPr>
          <p:cNvPr id="844" name="Google Shape;84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lang="en-US">
                <a:solidFill>
                  <a:schemeClr val="lt1"/>
                </a:solidFill>
              </a:rPr>
            </a:br>
            <a:endParaRPr>
              <a:solidFill>
                <a:schemeClr val="lt1"/>
              </a:solidFill>
            </a:endParaRPr>
          </a:p>
        </p:txBody>
      </p:sp>
      <p:sp>
        <p:nvSpPr>
          <p:cNvPr id="845" name="Google Shape;845;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None/>
            </a:pPr>
            <a:r>
              <a:rPr b="1" lang="en-US" sz="5400">
                <a:solidFill>
                  <a:srgbClr val="FFFFFF"/>
                </a:solidFill>
                <a:latin typeface="Arial"/>
                <a:ea typeface="Arial"/>
                <a:cs typeface="Arial"/>
                <a:sym typeface="Arial"/>
              </a:rPr>
              <a:t>Intellectual Foundations Program (IFP)</a:t>
            </a:r>
            <a:endParaRPr sz="5400">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9" name="Shape 849"/>
        <p:cNvGrpSpPr/>
        <p:nvPr/>
      </p:nvGrpSpPr>
      <p:grpSpPr>
        <a:xfrm>
          <a:off x="0" y="0"/>
          <a:ext cx="0" cy="0"/>
          <a:chOff x="0" y="0"/>
          <a:chExt cx="0" cy="0"/>
        </a:xfrm>
      </p:grpSpPr>
      <p:sp>
        <p:nvSpPr>
          <p:cNvPr id="850" name="Google Shape;85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b="1" lang="en-US">
                <a:solidFill>
                  <a:srgbClr val="000000"/>
                </a:solidFill>
                <a:latin typeface="Arial"/>
                <a:ea typeface="Arial"/>
                <a:cs typeface="Arial"/>
                <a:sym typeface="Arial"/>
              </a:rPr>
            </a:br>
            <a:r>
              <a:rPr b="1" lang="en-US">
                <a:solidFill>
                  <a:srgbClr val="000000"/>
                </a:solidFill>
                <a:latin typeface="Arial"/>
                <a:ea typeface="Arial"/>
                <a:cs typeface="Arial"/>
                <a:sym typeface="Arial"/>
              </a:rPr>
              <a:t>DARS (Degree Audit)</a:t>
            </a:r>
            <a:br>
              <a:rPr lang="en-US"/>
            </a:br>
            <a:br>
              <a:rPr lang="en-US"/>
            </a:br>
            <a:endParaRPr/>
          </a:p>
        </p:txBody>
      </p:sp>
      <p:sp>
        <p:nvSpPr>
          <p:cNvPr id="851" name="Google Shape;851;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The Degree Audit Reporting System (DARS) displays what courses you need and how they apply toward your degree program. </a:t>
            </a:r>
            <a:endParaRPr/>
          </a:p>
          <a:p>
            <a:pPr indent="0" lvl="0" marL="0" rtl="0" algn="l">
              <a:lnSpc>
                <a:spcPct val="100000"/>
              </a:lnSpc>
              <a:spcBef>
                <a:spcPts val="0"/>
              </a:spcBef>
              <a:spcAft>
                <a:spcPts val="0"/>
              </a:spcAft>
              <a:buClr>
                <a:schemeClr val="dk1"/>
              </a:buClr>
              <a:buSzPts val="2000"/>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3200"/>
              <a:buNone/>
            </a:pPr>
            <a:r>
              <a:rPr lang="en-US" sz="3200" u="sng">
                <a:solidFill>
                  <a:srgbClr val="000000"/>
                </a:solidFill>
                <a:hlinkClick r:id="rId4">
                  <a:extLst>
                    <a:ext uri="{A12FA001-AC4F-418D-AE19-62706E023703}">
                      <ahyp:hlinkClr val="tx"/>
                    </a:ext>
                  </a:extLst>
                </a:hlinkClick>
              </a:rPr>
              <a:t>How to run your DARS</a:t>
            </a:r>
            <a:endParaRPr sz="3200">
              <a:solidFill>
                <a:srgbClr val="000000"/>
              </a:solidFil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5" name="Shape 855"/>
        <p:cNvGrpSpPr/>
        <p:nvPr/>
      </p:nvGrpSpPr>
      <p:grpSpPr>
        <a:xfrm>
          <a:off x="0" y="0"/>
          <a:ext cx="0" cy="0"/>
          <a:chOff x="0" y="0"/>
          <a:chExt cx="0" cy="0"/>
        </a:xfrm>
      </p:grpSpPr>
      <p:sp>
        <p:nvSpPr>
          <p:cNvPr id="856" name="Google Shape;85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b="1" lang="en-US">
                <a:solidFill>
                  <a:srgbClr val="000000"/>
                </a:solidFill>
                <a:latin typeface="Arial"/>
                <a:ea typeface="Arial"/>
                <a:cs typeface="Arial"/>
                <a:sym typeface="Arial"/>
              </a:rPr>
            </a:br>
            <a:r>
              <a:rPr b="1" lang="en-US">
                <a:solidFill>
                  <a:schemeClr val="lt1"/>
                </a:solidFill>
                <a:latin typeface="Arial"/>
                <a:ea typeface="Arial"/>
                <a:cs typeface="Arial"/>
                <a:sym typeface="Arial"/>
              </a:rPr>
              <a:t>Academic Success Resources</a:t>
            </a:r>
            <a:br>
              <a:rPr lang="en-US"/>
            </a:br>
            <a:br>
              <a:rPr lang="en-US"/>
            </a:br>
            <a:endParaRPr/>
          </a:p>
        </p:txBody>
      </p:sp>
      <p:sp>
        <p:nvSpPr>
          <p:cNvPr id="857" name="Google Shape;85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b="1" lang="en-US">
                <a:solidFill>
                  <a:schemeClr val="lt1"/>
                </a:solidFill>
                <a:latin typeface="Arial"/>
                <a:ea typeface="Arial"/>
                <a:cs typeface="Arial"/>
                <a:sym typeface="Arial"/>
              </a:rPr>
              <a:t>Supplemental Instruction (SI) </a:t>
            </a:r>
            <a:r>
              <a:rPr lang="en-US">
                <a:solidFill>
                  <a:schemeClr val="lt1"/>
                </a:solidFill>
                <a:latin typeface="Arial"/>
                <a:ea typeface="Arial"/>
                <a:cs typeface="Arial"/>
                <a:sym typeface="Arial"/>
              </a:rPr>
              <a:t>provides students with academic support for courses. </a:t>
            </a:r>
            <a:r>
              <a:rPr lang="en-US" u="sng">
                <a:solidFill>
                  <a:schemeClr val="lt1"/>
                </a:solidFill>
                <a:hlinkClick r:id="rId4">
                  <a:extLst>
                    <a:ext uri="{A12FA001-AC4F-418D-AE19-62706E023703}">
                      <ahyp:hlinkClr val="tx"/>
                    </a:ext>
                  </a:extLst>
                </a:hlinkClick>
              </a:rPr>
              <a:t>Click Here for SI Information</a:t>
            </a:r>
            <a:endParaRPr>
              <a:solidFill>
                <a:schemeClr val="lt1"/>
              </a:solidFill>
            </a:endParaRPr>
          </a:p>
          <a:p>
            <a:pPr indent="0" lvl="0" marL="0" rtl="0" algn="l">
              <a:lnSpc>
                <a:spcPct val="100000"/>
              </a:lnSpc>
              <a:spcBef>
                <a:spcPts val="0"/>
              </a:spcBef>
              <a:spcAft>
                <a:spcPts val="0"/>
              </a:spcAft>
              <a:buClr>
                <a:schemeClr val="dk1"/>
              </a:buClr>
              <a:buSzPts val="2800"/>
              <a:buNone/>
            </a:pPr>
            <a:r>
              <a:t/>
            </a:r>
            <a:endParaRPr>
              <a:solidFill>
                <a:schemeClr val="lt1"/>
              </a:solidFill>
              <a:latin typeface="Arial"/>
              <a:ea typeface="Arial"/>
              <a:cs typeface="Arial"/>
              <a:sym typeface="Arial"/>
            </a:endParaRPr>
          </a:p>
          <a:p>
            <a:pPr indent="0" lvl="0" marL="0" rtl="0" algn="l">
              <a:lnSpc>
                <a:spcPct val="100000"/>
              </a:lnSpc>
              <a:spcBef>
                <a:spcPts val="0"/>
              </a:spcBef>
              <a:spcAft>
                <a:spcPts val="0"/>
              </a:spcAft>
              <a:buClr>
                <a:schemeClr val="lt1"/>
              </a:buClr>
              <a:buSzPts val="2800"/>
              <a:buNone/>
            </a:pPr>
            <a:r>
              <a:rPr b="1" lang="en-US">
                <a:solidFill>
                  <a:schemeClr val="lt1"/>
                </a:solidFill>
                <a:latin typeface="Arial"/>
                <a:ea typeface="Arial"/>
                <a:cs typeface="Arial"/>
                <a:sym typeface="Arial"/>
              </a:rPr>
              <a:t>The Center for Teaching &amp; Learning (CTL) </a:t>
            </a:r>
            <a:r>
              <a:rPr lang="en-US">
                <a:solidFill>
                  <a:schemeClr val="lt1"/>
                </a:solidFill>
                <a:latin typeface="Arial"/>
                <a:ea typeface="Arial"/>
                <a:cs typeface="Arial"/>
                <a:sym typeface="Arial"/>
              </a:rPr>
              <a:t>provides many more academic support resources and tutoring for math, writing, science, and other subjects. </a:t>
            </a:r>
            <a:r>
              <a:rPr lang="en-US" u="sng">
                <a:solidFill>
                  <a:schemeClr val="lt1"/>
                </a:solidFill>
                <a:hlinkClick r:id="rId5">
                  <a:extLst>
                    <a:ext uri="{A12FA001-AC4F-418D-AE19-62706E023703}">
                      <ahyp:hlinkClr val="tx"/>
                    </a:ext>
                  </a:extLst>
                </a:hlinkClick>
              </a:rPr>
              <a:t>Click Here for Tutoring Information</a:t>
            </a:r>
            <a:endParaRPr>
              <a:solidFill>
                <a:schemeClr val="lt1"/>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1" name="Shape 861"/>
        <p:cNvGrpSpPr/>
        <p:nvPr/>
      </p:nvGrpSpPr>
      <p:grpSpPr>
        <a:xfrm>
          <a:off x="0" y="0"/>
          <a:ext cx="0" cy="0"/>
          <a:chOff x="0" y="0"/>
          <a:chExt cx="0" cy="0"/>
        </a:xfrm>
      </p:grpSpPr>
      <p:sp>
        <p:nvSpPr>
          <p:cNvPr id="862" name="Google Shape;86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br>
              <a:rPr lang="en-US"/>
            </a:br>
            <a:endParaRPr/>
          </a:p>
        </p:txBody>
      </p:sp>
      <p:sp>
        <p:nvSpPr>
          <p:cNvPr id="863" name="Google Shape;86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None/>
            </a:pPr>
            <a:r>
              <a:rPr b="1" lang="en-US" sz="7200">
                <a:latin typeface="Arial"/>
                <a:ea typeface="Arial"/>
                <a:cs typeface="Arial"/>
                <a:sym typeface="Arial"/>
              </a:rPr>
              <a:t>Policies You Should Know Now</a:t>
            </a:r>
            <a:endParaRPr sz="7200">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7" name="Shape 867"/>
        <p:cNvGrpSpPr/>
        <p:nvPr/>
      </p:nvGrpSpPr>
      <p:grpSpPr>
        <a:xfrm>
          <a:off x="0" y="0"/>
          <a:ext cx="0" cy="0"/>
          <a:chOff x="0" y="0"/>
          <a:chExt cx="0" cy="0"/>
        </a:xfrm>
      </p:grpSpPr>
      <p:sp>
        <p:nvSpPr>
          <p:cNvPr id="868" name="Google Shape;868;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lang="en-US"/>
            </a:br>
            <a:endParaRPr/>
          </a:p>
        </p:txBody>
      </p:sp>
      <p:sp>
        <p:nvSpPr>
          <p:cNvPr id="869" name="Google Shape;869;p36"/>
          <p:cNvSpPr/>
          <p:nvPr/>
        </p:nvSpPr>
        <p:spPr>
          <a:xfrm>
            <a:off x="378069" y="-307731"/>
            <a:ext cx="10383716" cy="61863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t/>
            </a:r>
            <a:endParaRPr b="0" i="0" sz="4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Arial"/>
                <a:ea typeface="Arial"/>
                <a:cs typeface="Arial"/>
                <a:sym typeface="Arial"/>
              </a:rPr>
              <a:t>Foreign Language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Calibri"/>
              <a:buNone/>
            </a:pPr>
            <a:r>
              <a:t/>
            </a:r>
            <a:endParaRPr b="0" i="0" sz="1800" u="none" cap="none" strike="noStrike">
              <a:solidFill>
                <a:srgbClr val="FFFFFF"/>
              </a:solidFill>
              <a:latin typeface="Arial"/>
              <a:ea typeface="Arial"/>
              <a:cs typeface="Arial"/>
              <a:sym typeface="Arial"/>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ARA 1120/1121 – Beginning Arabic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FOL 1120/1121 – Beginning Chinese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FRE 1120/1121 – Beginning French I/II (must take Placement Exam)</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GER  1120/1121 – Beginning German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HBR 1120/1121 – Beginning Hebrew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ITA 1120/1121 – Beginning Italian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JPN 1120/1121 – Beginning Japanese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LAT 1120/1121 – Beginning Latin I/II</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SPN 1120/1121 – Beginning Spanish I/II (must take Placement Exam)</a:t>
            </a:r>
            <a:endParaRPr b="0" i="0" sz="18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FFFFFF"/>
              </a:buClr>
              <a:buSzPts val="1800"/>
              <a:buFont typeface="Calibri"/>
              <a:buNone/>
            </a:pPr>
            <a:br>
              <a:rPr b="0" i="0" lang="en-US" sz="1800" u="none" cap="none" strike="noStrike">
                <a:solidFill>
                  <a:srgbClr val="FFFFFF"/>
                </a:solidFill>
                <a:latin typeface="Calibri"/>
                <a:ea typeface="Calibri"/>
                <a:cs typeface="Calibri"/>
                <a:sym typeface="Calibri"/>
              </a:rPr>
            </a:br>
            <a:endParaRPr b="0"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IMPORTANT TO NOTE:</a:t>
            </a:r>
            <a:endParaRPr b="0" i="0" sz="1800" u="none" cap="none" strike="noStrike">
              <a:solidFill>
                <a:srgbClr val="FFFFFF"/>
              </a:solidFill>
              <a:latin typeface="Calibri"/>
              <a:ea typeface="Calibri"/>
              <a:cs typeface="Calibri"/>
              <a:sym typeface="Calibri"/>
            </a:endParaRPr>
          </a:p>
          <a:p>
            <a:pPr indent="-85725" lvl="0" marL="0" marR="0" rtl="0" algn="l">
              <a:lnSpc>
                <a:spcPct val="100000"/>
              </a:lnSpc>
              <a:spcBef>
                <a:spcPts val="0"/>
              </a:spcBef>
              <a:spcAft>
                <a:spcPts val="0"/>
              </a:spcAft>
              <a:buClr>
                <a:srgbClr val="B51414"/>
              </a:buClr>
              <a:buSzPts val="1350"/>
              <a:buFont typeface="Arial"/>
              <a:buChar char="•"/>
            </a:pPr>
            <a:r>
              <a:rPr b="0" i="0" lang="en-US" sz="1800" u="none" cap="none" strike="noStrike">
                <a:solidFill>
                  <a:srgbClr val="FFFFFF"/>
                </a:solidFill>
                <a:latin typeface="Arial"/>
                <a:ea typeface="Arial"/>
                <a:cs typeface="Arial"/>
                <a:sym typeface="Arial"/>
              </a:rPr>
              <a:t>For SWCJ, Foreign Language is a graduation requirement for Criminal Justice Only.</a:t>
            </a:r>
            <a:endParaRPr b="0" i="0" sz="1400" u="none" cap="none" strike="noStrike">
              <a:solidFill>
                <a:srgbClr val="000000"/>
              </a:solidFill>
              <a:latin typeface="Arial"/>
              <a:ea typeface="Arial"/>
              <a:cs typeface="Arial"/>
              <a:sym typeface="Arial"/>
            </a:endParaRPr>
          </a:p>
          <a:p>
            <a:pPr indent="-85725" lvl="0" marL="0" marR="0" rtl="0" algn="l">
              <a:lnSpc>
                <a:spcPct val="100000"/>
              </a:lnSpc>
              <a:spcBef>
                <a:spcPts val="0"/>
              </a:spcBef>
              <a:spcAft>
                <a:spcPts val="0"/>
              </a:spcAft>
              <a:buClr>
                <a:srgbClr val="254061"/>
              </a:buClr>
              <a:buSzPts val="1350"/>
              <a:buFont typeface="Arial"/>
              <a:buChar char="•"/>
            </a:pPr>
            <a:r>
              <a:rPr b="0" i="0" lang="en-US" sz="1800" u="none" cap="none" strike="noStrike">
                <a:solidFill>
                  <a:srgbClr val="FFFFFF"/>
                </a:solidFill>
                <a:latin typeface="Arial"/>
                <a:ea typeface="Arial"/>
                <a:cs typeface="Arial"/>
                <a:sym typeface="Arial"/>
              </a:rPr>
              <a:t>If you have taken 2 years of a language in high school, the Languages &amp; Linguistics Department requires you to start with the 1121 level.</a:t>
            </a:r>
            <a:endParaRPr b="0" i="0" sz="1400" u="none" cap="none" strike="noStrike">
              <a:solidFill>
                <a:srgbClr val="000000"/>
              </a:solidFill>
              <a:latin typeface="Arial"/>
              <a:ea typeface="Arial"/>
              <a:cs typeface="Arial"/>
              <a:sym typeface="Arial"/>
            </a:endParaRPr>
          </a:p>
          <a:p>
            <a:pPr indent="-85725" lvl="0" marL="0" marR="0" rtl="0" algn="l">
              <a:lnSpc>
                <a:spcPct val="100000"/>
              </a:lnSpc>
              <a:spcBef>
                <a:spcPts val="0"/>
              </a:spcBef>
              <a:spcAft>
                <a:spcPts val="0"/>
              </a:spcAft>
              <a:buClr>
                <a:srgbClr val="254061"/>
              </a:buClr>
              <a:buSzPts val="1350"/>
              <a:buFont typeface="Arial"/>
              <a:buChar char="•"/>
            </a:pPr>
            <a:r>
              <a:rPr b="0" i="0" lang="en-US" sz="1400" u="none" cap="none" strike="noStrike">
                <a:solidFill>
                  <a:srgbClr val="FFFFFF"/>
                </a:solidFill>
                <a:latin typeface="Arial"/>
                <a:ea typeface="Arial"/>
                <a:cs typeface="Arial"/>
                <a:sym typeface="Arial"/>
              </a:rPr>
              <a:t>All courses are 4 credits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3" name="Shape 873"/>
        <p:cNvGrpSpPr/>
        <p:nvPr/>
      </p:nvGrpSpPr>
      <p:grpSpPr>
        <a:xfrm>
          <a:off x="0" y="0"/>
          <a:ext cx="0" cy="0"/>
          <a:chOff x="0" y="0"/>
          <a:chExt cx="0" cy="0"/>
        </a:xfrm>
      </p:grpSpPr>
      <p:sp>
        <p:nvSpPr>
          <p:cNvPr id="874" name="Google Shape;874;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b="1" lang="en-US">
                <a:solidFill>
                  <a:srgbClr val="000000"/>
                </a:solidFill>
                <a:latin typeface="Arial"/>
                <a:ea typeface="Arial"/>
                <a:cs typeface="Arial"/>
                <a:sym typeface="Arial"/>
              </a:rPr>
            </a:br>
            <a:r>
              <a:rPr b="1" lang="en-US">
                <a:solidFill>
                  <a:srgbClr val="000000"/>
                </a:solidFill>
                <a:latin typeface="Arial"/>
                <a:ea typeface="Arial"/>
                <a:cs typeface="Arial"/>
                <a:sym typeface="Arial"/>
              </a:rPr>
              <a:t>Withdrawal Policy (W Policy)</a:t>
            </a:r>
            <a:br>
              <a:rPr lang="en-US"/>
            </a:br>
            <a:br>
              <a:rPr lang="en-US"/>
            </a:br>
            <a:endParaRPr/>
          </a:p>
        </p:txBody>
      </p:sp>
      <p:sp>
        <p:nvSpPr>
          <p:cNvPr id="875" name="Google Shape;875;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Undergraduate students may not withdraw (with a grade of “W” or “ZR”) from more than 2 courses at the lower-division level (1000- and 2000-level courses) and from more than 3 courses at the upper-division or higher level (3000- and 4000-level courses.)</a:t>
            </a:r>
            <a:endParaRPr b="1">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2800"/>
              <a:buNone/>
            </a:pPr>
            <a: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800"/>
              <a:buNone/>
            </a:pPr>
            <a:r>
              <a:rPr b="1" lang="en-US">
                <a:solidFill>
                  <a:srgbClr val="000000"/>
                </a:solidFill>
                <a:latin typeface="Arial"/>
                <a:ea typeface="Arial"/>
                <a:cs typeface="Arial"/>
                <a:sym typeface="Arial"/>
              </a:rPr>
              <a:t>Always speak with your academic advisor before making any decision to withdraw from a course.</a:t>
            </a:r>
            <a:endParaRPr b="1">
              <a:solidFill>
                <a:srgbClr val="000000"/>
              </a:solidFil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9" name="Shape 879"/>
        <p:cNvGrpSpPr/>
        <p:nvPr/>
      </p:nvGrpSpPr>
      <p:grpSpPr>
        <a:xfrm>
          <a:off x="0" y="0"/>
          <a:ext cx="0" cy="0"/>
          <a:chOff x="0" y="0"/>
          <a:chExt cx="0" cy="0"/>
        </a:xfrm>
      </p:grpSpPr>
      <p:sp>
        <p:nvSpPr>
          <p:cNvPr id="880" name="Google Shape;880;p38"/>
          <p:cNvSpPr txBox="1"/>
          <p:nvPr>
            <p:ph type="title"/>
          </p:nvPr>
        </p:nvSpPr>
        <p:spPr>
          <a:xfrm>
            <a:off x="68500" y="78925"/>
            <a:ext cx="10515600" cy="132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900"/>
              <a:buNone/>
            </a:pPr>
            <a:r>
              <a:rPr lang="en-US" sz="3600">
                <a:solidFill>
                  <a:srgbClr val="C00000"/>
                </a:solidFill>
              </a:rPr>
              <a:t>FAU Civic Literacy Requirement</a:t>
            </a:r>
            <a:endParaRPr/>
          </a:p>
        </p:txBody>
      </p:sp>
      <p:graphicFrame>
        <p:nvGraphicFramePr>
          <p:cNvPr id="881" name="Google Shape;881;p38"/>
          <p:cNvGraphicFramePr/>
          <p:nvPr/>
        </p:nvGraphicFramePr>
        <p:xfrm>
          <a:off x="562467" y="1757550"/>
          <a:ext cx="3000000" cy="3000000"/>
        </p:xfrm>
        <a:graphic>
          <a:graphicData uri="http://schemas.openxmlformats.org/drawingml/2006/table">
            <a:tbl>
              <a:tblPr>
                <a:noFill/>
                <a:tableStyleId>{1A57E1FC-7812-4C41-92DC-AC4F8A45CA74}</a:tableStyleId>
              </a:tblPr>
              <a:tblGrid>
                <a:gridCol w="4373950"/>
                <a:gridCol w="4784650"/>
              </a:tblGrid>
              <a:tr h="918525">
                <a:tc>
                  <a:txBody>
                    <a:bodyPr/>
                    <a:lstStyle/>
                    <a:p>
                      <a:pPr indent="0" lvl="0" marL="0" marR="0" rtl="0" algn="ctr">
                        <a:lnSpc>
                          <a:spcPct val="115000"/>
                        </a:lnSpc>
                        <a:spcBef>
                          <a:spcPts val="0"/>
                        </a:spcBef>
                        <a:spcAft>
                          <a:spcPts val="0"/>
                        </a:spcAft>
                        <a:buClr>
                          <a:srgbClr val="000000"/>
                        </a:buClr>
                        <a:buSzPts val="2700"/>
                        <a:buFont typeface="Arial"/>
                        <a:buNone/>
                      </a:pPr>
                      <a:r>
                        <a:rPr b="1" lang="en-US" sz="2700" u="none" cap="none" strike="noStrike">
                          <a:solidFill>
                            <a:schemeClr val="dk1"/>
                          </a:solidFill>
                          <a:latin typeface="Calibri"/>
                          <a:ea typeface="Calibri"/>
                          <a:cs typeface="Calibri"/>
                          <a:sym typeface="Calibri"/>
                        </a:rPr>
                        <a:t>Courses</a:t>
                      </a:r>
                      <a:endParaRPr b="1" sz="2700" u="none" cap="none" strike="noStrike">
                        <a:solidFill>
                          <a:schemeClr val="dk1"/>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b="1" lang="en-US" sz="2000" u="none" cap="none" strike="noStrike">
                          <a:solidFill>
                            <a:schemeClr val="dk1"/>
                          </a:solidFill>
                          <a:latin typeface="Calibri"/>
                          <a:ea typeface="Calibri"/>
                          <a:cs typeface="Calibri"/>
                          <a:sym typeface="Calibri"/>
                        </a:rPr>
                        <a:t>Civic Literacy </a:t>
                      </a:r>
                      <a:endParaRPr b="1" sz="20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2000"/>
                        <a:buFont typeface="Arial"/>
                        <a:buNone/>
                      </a:pPr>
                      <a:r>
                        <a:rPr b="1" lang="en-US" sz="2000" u="none" cap="none" strike="noStrike">
                          <a:solidFill>
                            <a:schemeClr val="dk1"/>
                          </a:solidFill>
                          <a:latin typeface="Calibri"/>
                          <a:ea typeface="Calibri"/>
                          <a:cs typeface="Calibri"/>
                          <a:sym typeface="Calibri"/>
                        </a:rPr>
                        <a:t>Exam Requirement</a:t>
                      </a:r>
                      <a:endParaRPr b="1" sz="2000" u="none" cap="none" strike="noStrike">
                        <a:solidFill>
                          <a:schemeClr val="dk1"/>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86425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AP, AICE, or IB </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U.S. Government or History credit</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Requirements change based on credit type;</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consult with your Academic Advisor</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69695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50 or higher on American Gov. CLEP exam</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Civic Literacy Requirement is met</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69695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Passing grade in </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POS 2041 (Government of the U.S.)</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or AMH 2020 (U.S. History since 1877)</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Must take Exam and score 60 or higher:</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U.S. Citizenship and Immigration Services       Naturalization Test or</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Florida Civic Literacy Examination (FCLE)</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bl>
          </a:graphicData>
        </a:graphic>
      </p:graphicFrame>
      <p:sp>
        <p:nvSpPr>
          <p:cNvPr id="882" name="Google Shape;882;p38"/>
          <p:cNvSpPr txBox="1"/>
          <p:nvPr/>
        </p:nvSpPr>
        <p:spPr>
          <a:xfrm>
            <a:off x="68500" y="957167"/>
            <a:ext cx="8190000" cy="800400"/>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1100"/>
              </a:spcBef>
              <a:spcAft>
                <a:spcPts val="0"/>
              </a:spcAft>
              <a:buClr>
                <a:schemeClr val="dk1"/>
              </a:buClr>
              <a:buSzPts val="1500"/>
              <a:buFont typeface="Arial"/>
              <a:buNone/>
            </a:pPr>
            <a:r>
              <a:rPr b="0" i="0" lang="en-US" sz="2000" u="none" cap="none" strike="noStrike">
                <a:solidFill>
                  <a:srgbClr val="063B69"/>
                </a:solidFill>
                <a:latin typeface="Calibri"/>
                <a:ea typeface="Calibri"/>
                <a:cs typeface="Calibri"/>
                <a:sym typeface="Calibri"/>
              </a:rPr>
              <a:t>To graduate from FAU with any degree, students entering this Spring must meet the Florida Civic Literacy statue by completing both a course and exam. </a:t>
            </a:r>
            <a:endParaRPr b="0" i="0" sz="2000" u="none" cap="none" strike="noStrike">
              <a:solidFill>
                <a:srgbClr val="063B69"/>
              </a:solidFill>
              <a:latin typeface="Calibri"/>
              <a:ea typeface="Calibri"/>
              <a:cs typeface="Calibri"/>
              <a:sym typeface="Calibri"/>
            </a:endParaRPr>
          </a:p>
        </p:txBody>
      </p:sp>
      <p:sp>
        <p:nvSpPr>
          <p:cNvPr id="883" name="Google Shape;883;p38"/>
          <p:cNvSpPr txBox="1"/>
          <p:nvPr/>
        </p:nvSpPr>
        <p:spPr>
          <a:xfrm>
            <a:off x="68500" y="5736433"/>
            <a:ext cx="8190000" cy="8640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1900"/>
              <a:buFont typeface="Arial"/>
              <a:buNone/>
            </a:pPr>
            <a:r>
              <a:rPr b="1" i="0" lang="en-US" sz="1900" u="none" cap="none" strike="noStrike">
                <a:solidFill>
                  <a:srgbClr val="063B69"/>
                </a:solidFill>
                <a:latin typeface="Calibri"/>
                <a:ea typeface="Calibri"/>
                <a:cs typeface="Calibri"/>
                <a:sym typeface="Calibri"/>
              </a:rPr>
              <a:t>For more information Requirements and Exams, visit </a:t>
            </a:r>
            <a:r>
              <a:rPr b="1" i="0" lang="en-US" sz="1900" u="sng" cap="none" strike="noStrike">
                <a:solidFill>
                  <a:schemeClr val="hlink"/>
                </a:solidFill>
                <a:latin typeface="Calibri"/>
                <a:ea typeface="Calibri"/>
                <a:cs typeface="Calibri"/>
                <a:sym typeface="Calibri"/>
                <a:hlinkClick r:id="rId4"/>
              </a:rPr>
              <a:t>https://www.fau.edu/ugstudies/civic-literacy-requirement/</a:t>
            </a:r>
            <a:r>
              <a:rPr b="1" i="0" lang="en-US" sz="1900" u="none" cap="none" strike="noStrike">
                <a:solidFill>
                  <a:srgbClr val="063B69"/>
                </a:solidFill>
                <a:latin typeface="Calibri"/>
                <a:ea typeface="Calibri"/>
                <a:cs typeface="Calibri"/>
                <a:sym typeface="Calibri"/>
              </a:rPr>
              <a:t> </a:t>
            </a:r>
            <a:endParaRPr b="1" i="0" sz="15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7" name="Shape 887"/>
        <p:cNvGrpSpPr/>
        <p:nvPr/>
      </p:nvGrpSpPr>
      <p:grpSpPr>
        <a:xfrm>
          <a:off x="0" y="0"/>
          <a:ext cx="0" cy="0"/>
          <a:chOff x="0" y="0"/>
          <a:chExt cx="0" cy="0"/>
        </a:xfrm>
      </p:grpSpPr>
      <p:sp>
        <p:nvSpPr>
          <p:cNvPr id="888" name="Google Shape;88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lang="en-US">
                <a:solidFill>
                  <a:srgbClr val="000000"/>
                </a:solidFill>
                <a:latin typeface="Arial"/>
                <a:ea typeface="Arial"/>
                <a:cs typeface="Arial"/>
                <a:sym typeface="Arial"/>
              </a:rPr>
            </a:br>
            <a:br>
              <a:rPr b="1" lang="en-US">
                <a:solidFill>
                  <a:srgbClr val="000000"/>
                </a:solidFill>
                <a:latin typeface="Arial"/>
                <a:ea typeface="Arial"/>
                <a:cs typeface="Arial"/>
                <a:sym typeface="Arial"/>
              </a:rPr>
            </a:br>
            <a:r>
              <a:rPr b="1" lang="en-US">
                <a:solidFill>
                  <a:srgbClr val="000000"/>
                </a:solidFill>
                <a:latin typeface="Arial"/>
                <a:ea typeface="Arial"/>
                <a:cs typeface="Arial"/>
                <a:sym typeface="Arial"/>
              </a:rPr>
              <a:t>Withdrawal Policy (W Policy)</a:t>
            </a:r>
            <a:br>
              <a:rPr lang="en-US"/>
            </a:br>
            <a:br>
              <a:rPr lang="en-US"/>
            </a:br>
            <a:endParaRPr/>
          </a:p>
        </p:txBody>
      </p:sp>
      <p:pic>
        <p:nvPicPr>
          <p:cNvPr descr="image001" id="889" name="Google Shape;889;p39"/>
          <p:cNvPicPr preferRelativeResize="0"/>
          <p:nvPr>
            <p:ph idx="1" type="body"/>
          </p:nvPr>
        </p:nvPicPr>
        <p:blipFill rotWithShape="1">
          <a:blip r:embed="rId4">
            <a:alphaModFix/>
          </a:blip>
          <a:srcRect b="0" l="0" r="0" t="0"/>
          <a:stretch/>
        </p:blipFill>
        <p:spPr>
          <a:xfrm>
            <a:off x="553915" y="1690687"/>
            <a:ext cx="9917723" cy="39979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5" name="Shape 635"/>
        <p:cNvGrpSpPr/>
        <p:nvPr/>
      </p:nvGrpSpPr>
      <p:grpSpPr>
        <a:xfrm>
          <a:off x="0" y="0"/>
          <a:ext cx="0" cy="0"/>
          <a:chOff x="0" y="0"/>
          <a:chExt cx="0" cy="0"/>
        </a:xfrm>
      </p:grpSpPr>
      <p:sp>
        <p:nvSpPr>
          <p:cNvPr id="636" name="Google Shape;636;g106ca5d2194_2_75"/>
          <p:cNvSpPr txBox="1"/>
          <p:nvPr>
            <p:ph type="title"/>
          </p:nvPr>
        </p:nvSpPr>
        <p:spPr>
          <a:xfrm>
            <a:off x="30485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How It’s Going </a:t>
            </a:r>
            <a:br>
              <a:rPr b="1" lang="en-US" sz="4000">
                <a:latin typeface="Calibri"/>
                <a:ea typeface="Calibri"/>
                <a:cs typeface="Calibri"/>
                <a:sym typeface="Calibri"/>
              </a:rPr>
            </a:br>
            <a:r>
              <a:rPr b="1" i="1" lang="en-US" sz="4000">
                <a:solidFill>
                  <a:srgbClr val="063B69"/>
                </a:solidFill>
                <a:latin typeface="Calibri"/>
                <a:ea typeface="Calibri"/>
                <a:cs typeface="Calibri"/>
                <a:sym typeface="Calibri"/>
              </a:rPr>
              <a:t>Career Center, 2021</a:t>
            </a:r>
            <a:endParaRPr/>
          </a:p>
        </p:txBody>
      </p:sp>
      <p:pic>
        <p:nvPicPr>
          <p:cNvPr id="637" name="Google Shape;637;g106ca5d2194_2_75"/>
          <p:cNvPicPr preferRelativeResize="0"/>
          <p:nvPr/>
        </p:nvPicPr>
        <p:blipFill rotWithShape="1">
          <a:blip r:embed="rId4">
            <a:alphaModFix/>
          </a:blip>
          <a:srcRect b="0" l="0" r="0" t="0"/>
          <a:stretch/>
        </p:blipFill>
        <p:spPr>
          <a:xfrm>
            <a:off x="129679" y="4073231"/>
            <a:ext cx="3822951" cy="2548634"/>
          </a:xfrm>
          <a:prstGeom prst="rect">
            <a:avLst/>
          </a:prstGeom>
          <a:noFill/>
          <a:ln>
            <a:noFill/>
          </a:ln>
          <a:effectLst>
            <a:outerShdw blurRad="190500" rotWithShape="0" algn="tl">
              <a:srgbClr val="000000">
                <a:alpha val="69803"/>
              </a:srgbClr>
            </a:outerShdw>
          </a:effectLst>
        </p:spPr>
      </p:pic>
      <p:pic>
        <p:nvPicPr>
          <p:cNvPr id="638" name="Google Shape;638;g106ca5d2194_2_75"/>
          <p:cNvPicPr preferRelativeResize="0"/>
          <p:nvPr/>
        </p:nvPicPr>
        <p:blipFill rotWithShape="1">
          <a:blip r:embed="rId5">
            <a:alphaModFix/>
          </a:blip>
          <a:srcRect b="0" l="0" r="992" t="0"/>
          <a:stretch/>
        </p:blipFill>
        <p:spPr>
          <a:xfrm>
            <a:off x="8008536" y="387924"/>
            <a:ext cx="3949002" cy="3583083"/>
          </a:xfrm>
          <a:prstGeom prst="rect">
            <a:avLst/>
          </a:prstGeom>
          <a:noFill/>
          <a:ln>
            <a:noFill/>
          </a:ln>
          <a:effectLst>
            <a:outerShdw blurRad="190500" rotWithShape="0" algn="tl">
              <a:srgbClr val="000000">
                <a:alpha val="69803"/>
              </a:srgbClr>
            </a:outerShdw>
          </a:effectLst>
        </p:spPr>
      </p:pic>
      <p:pic>
        <p:nvPicPr>
          <p:cNvPr id="639" name="Google Shape;639;g106ca5d2194_2_75"/>
          <p:cNvPicPr preferRelativeResize="0"/>
          <p:nvPr/>
        </p:nvPicPr>
        <p:blipFill rotWithShape="1">
          <a:blip r:embed="rId6">
            <a:alphaModFix/>
          </a:blip>
          <a:srcRect b="0" l="0" r="0" t="0"/>
          <a:stretch/>
        </p:blipFill>
        <p:spPr>
          <a:xfrm>
            <a:off x="4542260" y="1923430"/>
            <a:ext cx="2566519" cy="3849776"/>
          </a:xfrm>
          <a:prstGeom prst="rect">
            <a:avLst/>
          </a:prstGeom>
          <a:noFill/>
          <a:ln>
            <a:noFill/>
          </a:ln>
        </p:spPr>
      </p:pic>
      <p:pic>
        <p:nvPicPr>
          <p:cNvPr id="640" name="Google Shape;640;g106ca5d2194_2_75"/>
          <p:cNvPicPr preferRelativeResize="0"/>
          <p:nvPr/>
        </p:nvPicPr>
        <p:blipFill rotWithShape="1">
          <a:blip r:embed="rId7">
            <a:alphaModFix/>
          </a:blip>
          <a:srcRect b="0" l="0" r="0" t="0"/>
          <a:stretch/>
        </p:blipFill>
        <p:spPr>
          <a:xfrm>
            <a:off x="0" y="0"/>
            <a:ext cx="12191999"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3" name="Shape 893"/>
        <p:cNvGrpSpPr/>
        <p:nvPr/>
      </p:nvGrpSpPr>
      <p:grpSpPr>
        <a:xfrm>
          <a:off x="0" y="0"/>
          <a:ext cx="0" cy="0"/>
          <a:chOff x="0" y="0"/>
          <a:chExt cx="0" cy="0"/>
        </a:xfrm>
      </p:grpSpPr>
      <p:sp>
        <p:nvSpPr>
          <p:cNvPr id="894" name="Google Shape;894;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br>
              <a:rPr lang="en-US"/>
            </a:br>
            <a:endParaRPr/>
          </a:p>
        </p:txBody>
      </p:sp>
      <p:sp>
        <p:nvSpPr>
          <p:cNvPr id="895" name="Google Shape;895;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8000"/>
              <a:buNone/>
            </a:pPr>
            <a:r>
              <a:t/>
            </a:r>
            <a:endParaRPr sz="8000">
              <a:latin typeface="Arial"/>
              <a:ea typeface="Arial"/>
              <a:cs typeface="Arial"/>
              <a:sym typeface="Arial"/>
            </a:endParaRPr>
          </a:p>
          <a:p>
            <a:pPr indent="0" lvl="0" marL="0" rtl="0" algn="ctr">
              <a:lnSpc>
                <a:spcPct val="90000"/>
              </a:lnSpc>
              <a:spcBef>
                <a:spcPts val="1000"/>
              </a:spcBef>
              <a:spcAft>
                <a:spcPts val="0"/>
              </a:spcAft>
              <a:buClr>
                <a:schemeClr val="dk1"/>
              </a:buClr>
              <a:buSzPts val="8000"/>
              <a:buNone/>
            </a:pPr>
            <a:r>
              <a:rPr lang="en-US" sz="8000">
                <a:latin typeface="Arial"/>
                <a:ea typeface="Arial"/>
                <a:cs typeface="Arial"/>
                <a:sym typeface="Arial"/>
              </a:rPr>
              <a:t>Questions?</a:t>
            </a:r>
            <a:endParaRPr sz="80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9" name="Shape 899"/>
        <p:cNvGrpSpPr/>
        <p:nvPr/>
      </p:nvGrpSpPr>
      <p:grpSpPr>
        <a:xfrm>
          <a:off x="0" y="0"/>
          <a:ext cx="0" cy="0"/>
          <a:chOff x="0" y="0"/>
          <a:chExt cx="0" cy="0"/>
        </a:xfrm>
      </p:grpSpPr>
      <p:sp>
        <p:nvSpPr>
          <p:cNvPr id="900" name="Google Shape;900;p41"/>
          <p:cNvSpPr txBox="1"/>
          <p:nvPr>
            <p:ph type="title"/>
          </p:nvPr>
        </p:nvSpPr>
        <p:spPr>
          <a:xfrm>
            <a:off x="838200" y="63017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5100">
                <a:solidFill>
                  <a:schemeClr val="lt1"/>
                </a:solidFill>
              </a:rPr>
              <a:t>Your College Breakout Session is complete!</a:t>
            </a:r>
            <a:endParaRPr sz="5100"/>
          </a:p>
        </p:txBody>
      </p:sp>
      <p:sp>
        <p:nvSpPr>
          <p:cNvPr id="901" name="Google Shape;901;p41"/>
          <p:cNvSpPr txBox="1"/>
          <p:nvPr>
            <p:ph idx="1" type="body"/>
          </p:nvPr>
        </p:nvSpPr>
        <p:spPr>
          <a:xfrm>
            <a:off x="838200" y="2299925"/>
            <a:ext cx="10515600" cy="43512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lt1"/>
              </a:buClr>
              <a:buSzPts val="3600"/>
              <a:buChar char="•"/>
            </a:pPr>
            <a:r>
              <a:rPr lang="en-US" sz="3600">
                <a:solidFill>
                  <a:schemeClr val="lt1"/>
                </a:solidFill>
              </a:rPr>
              <a:t>Please head back to your small group Parliament breakout rooms. To get there, use the same link that you used to access your Parliament group earlier.</a:t>
            </a:r>
            <a:endParaRPr sz="3600">
              <a:solidFill>
                <a:schemeClr val="lt1"/>
              </a:solidFill>
            </a:endParaRPr>
          </a:p>
          <a:p>
            <a:pPr indent="0" lvl="0" marL="457200" rtl="0" algn="l">
              <a:lnSpc>
                <a:spcPct val="100000"/>
              </a:lnSpc>
              <a:spcBef>
                <a:spcPts val="0"/>
              </a:spcBef>
              <a:spcAft>
                <a:spcPts val="0"/>
              </a:spcAft>
              <a:buClr>
                <a:schemeClr val="dk1"/>
              </a:buClr>
              <a:buSzPts val="1100"/>
              <a:buFont typeface="Arial"/>
              <a:buNone/>
            </a:pPr>
            <a:r>
              <a:t/>
            </a:r>
            <a:endParaRPr sz="3600">
              <a:solidFill>
                <a:schemeClr val="lt1"/>
              </a:solidFill>
            </a:endParaRPr>
          </a:p>
          <a:p>
            <a:pPr indent="-457200" lvl="0" marL="457200" rtl="0" algn="l">
              <a:lnSpc>
                <a:spcPct val="100000"/>
              </a:lnSpc>
              <a:spcBef>
                <a:spcPts val="0"/>
              </a:spcBef>
              <a:spcAft>
                <a:spcPts val="0"/>
              </a:spcAft>
              <a:buClr>
                <a:schemeClr val="lt1"/>
              </a:buClr>
              <a:buSzPts val="3600"/>
              <a:buFont typeface="Calibri"/>
              <a:buChar char="•"/>
            </a:pPr>
            <a:r>
              <a:rPr lang="en-US" sz="3600">
                <a:solidFill>
                  <a:schemeClr val="lt1"/>
                </a:solidFill>
              </a:rPr>
              <a:t>Enjoy the rest of your day SOARing with us!</a:t>
            </a:r>
            <a:endParaRPr sz="3600">
              <a:solidFill>
                <a:schemeClr val="lt1"/>
              </a:solidFill>
            </a:endParaRPr>
          </a:p>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5"/>
          <p:cNvSpPr txBox="1"/>
          <p:nvPr>
            <p:ph type="title"/>
          </p:nvPr>
        </p:nvSpPr>
        <p:spPr>
          <a:xfrm>
            <a:off x="258356" y="2617158"/>
            <a:ext cx="1931779" cy="2852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br>
              <a:rPr b="1" lang="en-US">
                <a:solidFill>
                  <a:schemeClr val="lt1"/>
                </a:solidFill>
                <a:latin typeface="Calibri"/>
                <a:ea typeface="Calibri"/>
                <a:cs typeface="Calibri"/>
                <a:sym typeface="Calibri"/>
              </a:rPr>
            </a:br>
            <a:br>
              <a:rPr b="1" lang="en-US">
                <a:solidFill>
                  <a:schemeClr val="lt1"/>
                </a:solidFill>
                <a:latin typeface="Calibri"/>
                <a:ea typeface="Calibri"/>
                <a:cs typeface="Calibri"/>
                <a:sym typeface="Calibri"/>
              </a:rPr>
            </a:br>
            <a:endParaRPr b="1" i="1">
              <a:solidFill>
                <a:schemeClr val="lt1"/>
              </a:solidFill>
              <a:latin typeface="Calibri"/>
              <a:ea typeface="Calibri"/>
              <a:cs typeface="Calibri"/>
              <a:sym typeface="Calibri"/>
            </a:endParaRPr>
          </a:p>
        </p:txBody>
      </p:sp>
      <p:sp>
        <p:nvSpPr>
          <p:cNvPr id="647" name="Google Shape;647;p5"/>
          <p:cNvSpPr txBox="1"/>
          <p:nvPr/>
        </p:nvSpPr>
        <p:spPr>
          <a:xfrm>
            <a:off x="589935" y="560440"/>
            <a:ext cx="2123768" cy="45089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700"/>
              <a:buFont typeface="Arial"/>
              <a:buNone/>
            </a:pPr>
            <a:r>
              <a:rPr b="0" i="0" lang="en-US" sz="28700" u="none" cap="none" strike="noStrike">
                <a:solidFill>
                  <a:schemeClr val="lt1"/>
                </a:solidFill>
                <a:latin typeface="Algerian"/>
                <a:ea typeface="Algerian"/>
                <a:cs typeface="Algerian"/>
                <a:sym typeface="Algerian"/>
              </a:rPr>
              <a:t>3</a:t>
            </a:r>
            <a:endParaRPr b="0" i="0" sz="1400" u="none" cap="none" strike="noStrike">
              <a:solidFill>
                <a:srgbClr val="000000"/>
              </a:solidFill>
              <a:latin typeface="Arial"/>
              <a:ea typeface="Arial"/>
              <a:cs typeface="Arial"/>
              <a:sym typeface="Arial"/>
            </a:endParaRPr>
          </a:p>
        </p:txBody>
      </p:sp>
      <p:sp>
        <p:nvSpPr>
          <p:cNvPr id="648" name="Google Shape;648;p5"/>
          <p:cNvSpPr txBox="1"/>
          <p:nvPr/>
        </p:nvSpPr>
        <p:spPr>
          <a:xfrm>
            <a:off x="929148" y="4502111"/>
            <a:ext cx="838293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Things To Do Before Classes Start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To Be </a:t>
            </a:r>
            <a:r>
              <a:rPr b="1" i="0" lang="en-US" sz="4400" u="none" cap="none" strike="noStrike">
                <a:solidFill>
                  <a:schemeClr val="lt1"/>
                </a:solidFill>
                <a:latin typeface="Calibri"/>
                <a:ea typeface="Calibri"/>
                <a:cs typeface="Calibri"/>
                <a:sym typeface="Calibri"/>
              </a:rPr>
              <a:t>Career Ready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55" name="Google Shape;655;p6"/>
          <p:cNvSpPr/>
          <p:nvPr/>
        </p:nvSpPr>
        <p:spPr>
          <a:xfrm>
            <a:off x="6451042" y="2813538"/>
            <a:ext cx="2441749" cy="713433"/>
          </a:xfrm>
          <a:prstGeom prst="rect">
            <a:avLst/>
          </a:prstGeom>
          <a:solidFill>
            <a:srgbClr val="FFFF00">
              <a:alpha val="7058"/>
            </a:srgbClr>
          </a:solid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0" name="Shape 660"/>
        <p:cNvGrpSpPr/>
        <p:nvPr/>
      </p:nvGrpSpPr>
      <p:grpSpPr>
        <a:xfrm>
          <a:off x="0" y="0"/>
          <a:ext cx="0" cy="0"/>
          <a:chOff x="0" y="0"/>
          <a:chExt cx="0" cy="0"/>
        </a:xfrm>
      </p:grpSpPr>
      <p:pic>
        <p:nvPicPr>
          <p:cNvPr id="661" name="Google Shape;661;p7"/>
          <p:cNvPicPr preferRelativeResize="0"/>
          <p:nvPr/>
        </p:nvPicPr>
        <p:blipFill rotWithShape="1">
          <a:blip r:embed="rId4">
            <a:alphaModFix/>
          </a:blip>
          <a:srcRect b="0" l="0" r="0" t="0"/>
          <a:stretch/>
        </p:blipFill>
        <p:spPr>
          <a:xfrm>
            <a:off x="629026" y="302681"/>
            <a:ext cx="10511914" cy="5139872"/>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6" name="Shape 666"/>
        <p:cNvGrpSpPr/>
        <p:nvPr/>
      </p:nvGrpSpPr>
      <p:grpSpPr>
        <a:xfrm>
          <a:off x="0" y="0"/>
          <a:ext cx="0" cy="0"/>
          <a:chOff x="0" y="0"/>
          <a:chExt cx="0" cy="0"/>
        </a:xfrm>
      </p:grpSpPr>
      <p:pic>
        <p:nvPicPr>
          <p:cNvPr id="667" name="Google Shape;667;p8"/>
          <p:cNvPicPr preferRelativeResize="0"/>
          <p:nvPr/>
        </p:nvPicPr>
        <p:blipFill rotWithShape="1">
          <a:blip r:embed="rId4">
            <a:alphaModFix/>
          </a:blip>
          <a:srcRect b="1147" l="0" r="0" t="0"/>
          <a:stretch/>
        </p:blipFill>
        <p:spPr>
          <a:xfrm>
            <a:off x="1587235" y="323850"/>
            <a:ext cx="9017531" cy="5334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2" name="Shape 672"/>
        <p:cNvGrpSpPr/>
        <p:nvPr/>
      </p:nvGrpSpPr>
      <p:grpSpPr>
        <a:xfrm>
          <a:off x="0" y="0"/>
          <a:ext cx="0" cy="0"/>
          <a:chOff x="0" y="0"/>
          <a:chExt cx="0" cy="0"/>
        </a:xfrm>
      </p:grpSpPr>
      <p:pic>
        <p:nvPicPr>
          <p:cNvPr id="673" name="Google Shape;673;p9"/>
          <p:cNvPicPr preferRelativeResize="0"/>
          <p:nvPr/>
        </p:nvPicPr>
        <p:blipFill rotWithShape="1">
          <a:blip r:embed="rId4">
            <a:alphaModFix/>
          </a:blip>
          <a:srcRect b="0" l="0" r="0" t="0"/>
          <a:stretch/>
        </p:blipFill>
        <p:spPr>
          <a:xfrm>
            <a:off x="1721362" y="269336"/>
            <a:ext cx="8990436" cy="542307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irst-Year SOA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