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6858000" cx="12192000"/>
  <p:notesSz cx="6858000" cy="9144000"/>
  <p:embeddedFontLst>
    <p:embeddedFont>
      <p:font typeface="Lobster"/>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gD1JKgfnR1LhphvorASos2ZpEz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obster-regular.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0561c34e3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10561c34e3d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810"/>
              </a:spcBef>
              <a:spcAft>
                <a:spcPts val="0"/>
              </a:spcAft>
              <a:buNone/>
            </a:pPr>
            <a:r>
              <a:rPr lang="en-US"/>
              <a:t>Wellbeing and academic success are tightly linked, so we have so many different departments and services to support students’ wellbeing at FAU. In addition to helping students feel better when they’re feeling overwhelmed, sick, or struggling with a health condition, we also support students with resources to prevent illness as well as equip them with skills to help them manage stress when it comes.  We’re here to help students thrive during their time at FAU.</a:t>
            </a:r>
            <a:endParaRPr/>
          </a:p>
          <a:p>
            <a:pPr indent="0" lvl="0" marL="0" rtl="0" algn="l">
              <a:spcBef>
                <a:spcPts val="810"/>
              </a:spcBef>
              <a:spcAft>
                <a:spcPts val="0"/>
              </a:spcAft>
              <a:buNone/>
            </a:pPr>
            <a:r>
              <a:t/>
            </a:r>
            <a:endParaRPr/>
          </a:p>
        </p:txBody>
      </p:sp>
      <p:sp>
        <p:nvSpPr>
          <p:cNvPr id="87" name="Google Shape;87;g10561c34e3d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f96a2e5495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f96a2e5495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Kristina: To determine what barriers our students are experiencing to </a:t>
            </a:r>
            <a:r>
              <a:rPr lang="en-US"/>
              <a:t>being healthy, responsible, and successful, we partner with the health-focused departments on campus to ask FAU students what they’re experiencing and what they need.  So according to the National College Health Assessment, we are able to see that some of the top impediments to academic success are mental and emotional problems, financial challenges, lack of motivation, and academic challenges.  So, Maya and Imtisal, what are some of the things we do in Owls Care to support students in these areas?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Student: OCLs, like myself or Sheivon and Sarah in the picture on this slide, present stress management hoots on the Breezeway. Also, stop by our office to pick up free wellness resources like stress balls, aromatherapy, scratch-off coloring kits, and biodot cards. And, follow us on Instagram @fauowlscare to learn more tips on how to to stay organized and destress.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latin typeface="Arial"/>
              <a:ea typeface="Arial"/>
              <a:cs typeface="Arial"/>
              <a:sym typeface="Arial"/>
            </a:endParaRPr>
          </a:p>
        </p:txBody>
      </p:sp>
      <p:sp>
        <p:nvSpPr>
          <p:cNvPr id="152" name="Google Shape;152;gf96a2e5495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f8ed9d9eb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f8ed9d9eb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Student</a:t>
            </a:r>
            <a:r>
              <a:rPr lang="en-US"/>
              <a:t>: When you’re not in class, catch us on the Breezeway to listen to our short presentations or as we like to call them “Hoots” on topics including stress and time management, Flu, colds, and COVID-19, healthy relationships and self-compassion. While you’re there, you can collect Hoot Loot, which is our office’s fake money that you can redeem for prizes like t-shirts and a Brita water-filter pitcher. Finally, we offer resources including sanitizers, sleep masks, condoms, menstrual products, aromatherapy, and so much more FREE to you as FAU students!</a:t>
            </a:r>
            <a:endParaRPr/>
          </a:p>
          <a:p>
            <a:pPr indent="0" lvl="0" marL="0" rtl="0" algn="l">
              <a:spcBef>
                <a:spcPts val="0"/>
              </a:spcBef>
              <a:spcAft>
                <a:spcPts val="0"/>
              </a:spcAft>
              <a:buNone/>
            </a:pPr>
            <a:r>
              <a:t/>
            </a:r>
            <a:endParaRPr>
              <a:solidFill>
                <a:srgbClr val="1F4E79"/>
              </a:solidFill>
            </a:endParaRPr>
          </a:p>
          <a:p>
            <a:pPr indent="0" lvl="0" marL="0" rtl="0" algn="l">
              <a:spcBef>
                <a:spcPts val="0"/>
              </a:spcBef>
              <a:spcAft>
                <a:spcPts val="0"/>
              </a:spcAft>
              <a:buNone/>
            </a:pPr>
            <a:r>
              <a:rPr lang="en-US">
                <a:solidFill>
                  <a:srgbClr val="1F4E79"/>
                </a:solidFill>
              </a:rPr>
              <a:t>Interactive Workshops</a:t>
            </a:r>
            <a:endParaRPr/>
          </a:p>
          <a:p>
            <a:pPr indent="0" lvl="0" marL="0" rtl="0" algn="l">
              <a:spcBef>
                <a:spcPts val="0"/>
              </a:spcBef>
              <a:spcAft>
                <a:spcPts val="0"/>
              </a:spcAft>
              <a:buNone/>
            </a:pPr>
            <a:r>
              <a:rPr lang="en-US">
                <a:solidFill>
                  <a:srgbClr val="1F4E79"/>
                </a:solidFill>
              </a:rPr>
              <a:t>Campus Outreach Activities</a:t>
            </a:r>
            <a:endParaRPr/>
          </a:p>
          <a:p>
            <a:pPr indent="0" lvl="0" marL="0" rtl="0" algn="l">
              <a:spcBef>
                <a:spcPts val="0"/>
              </a:spcBef>
              <a:spcAft>
                <a:spcPts val="0"/>
              </a:spcAft>
              <a:buNone/>
            </a:pPr>
            <a:r>
              <a:rPr lang="en-US">
                <a:solidFill>
                  <a:srgbClr val="1F4E79"/>
                </a:solidFill>
              </a:rPr>
              <a:t>Individual Consultations</a:t>
            </a:r>
            <a:endParaRPr/>
          </a:p>
          <a:p>
            <a:pPr indent="0" lvl="0" marL="0" rtl="0" algn="l">
              <a:spcBef>
                <a:spcPts val="0"/>
              </a:spcBef>
              <a:spcAft>
                <a:spcPts val="0"/>
              </a:spcAft>
              <a:buNone/>
            </a:pPr>
            <a:r>
              <a:rPr lang="en-US">
                <a:solidFill>
                  <a:srgbClr val="1F4E79"/>
                </a:solidFill>
              </a:rPr>
              <a:t>HIV Testing</a:t>
            </a:r>
            <a:endParaRPr/>
          </a:p>
          <a:p>
            <a:pPr indent="0" lvl="0" marL="0" rtl="0" algn="l">
              <a:spcBef>
                <a:spcPts val="0"/>
              </a:spcBef>
              <a:spcAft>
                <a:spcPts val="0"/>
              </a:spcAft>
              <a:buNone/>
            </a:pPr>
            <a:r>
              <a:rPr lang="en-US">
                <a:solidFill>
                  <a:srgbClr val="1F4E79"/>
                </a:solidFill>
              </a:rPr>
              <a:t> Free Health Promotion/Self-Care Items</a:t>
            </a:r>
            <a:endParaRPr/>
          </a:p>
          <a:p>
            <a:pPr indent="0" lvl="0" marL="0" rtl="0" algn="l">
              <a:spcBef>
                <a:spcPts val="0"/>
              </a:spcBef>
              <a:spcAft>
                <a:spcPts val="0"/>
              </a:spcAft>
              <a:buNone/>
            </a:pPr>
            <a:r>
              <a:rPr lang="en-US">
                <a:solidFill>
                  <a:srgbClr val="1F4E79"/>
                </a:solidFill>
              </a:rPr>
              <a:t>Women and Gender Equity Resource Center</a:t>
            </a:r>
            <a:endParaRPr/>
          </a:p>
          <a:p>
            <a:pPr indent="0" lvl="0" marL="0" rtl="0" algn="l">
              <a:spcBef>
                <a:spcPts val="0"/>
              </a:spcBef>
              <a:spcAft>
                <a:spcPts val="0"/>
              </a:spcAft>
              <a:buNone/>
            </a:pPr>
            <a:r>
              <a:t/>
            </a:r>
            <a:endParaRPr/>
          </a:p>
        </p:txBody>
      </p:sp>
      <p:sp>
        <p:nvSpPr>
          <p:cNvPr id="165" name="Google Shape;165;gf8ed9d9eb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fa0015de78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fa0015de78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Student:</a:t>
            </a:r>
            <a:endParaRPr/>
          </a:p>
          <a:p>
            <a:pPr indent="0" lvl="0" marL="0" marR="0" rtl="0" algn="l">
              <a:lnSpc>
                <a:spcPct val="100000"/>
              </a:lnSpc>
              <a:spcBef>
                <a:spcPts val="0"/>
              </a:spcBef>
              <a:spcAft>
                <a:spcPts val="0"/>
              </a:spcAft>
              <a:buClr>
                <a:schemeClr val="dk1"/>
              </a:buClr>
              <a:buSzPts val="1200"/>
              <a:buFont typeface="Calibri"/>
              <a:buNone/>
            </a:pPr>
            <a:r>
              <a:rPr lang="en-US"/>
              <a:t>We also invite all first-year students to complete the following online courses [above] </a:t>
            </a:r>
            <a:r>
              <a:rPr lang="en-US"/>
              <a:t>to make sure that all students are prepared to take care of themselves and others at FAU.  </a:t>
            </a:r>
            <a:endParaRPr/>
          </a:p>
          <a:p>
            <a:pPr indent="0" lvl="0" marL="0" rtl="0" algn="l">
              <a:spcBef>
                <a:spcPts val="0"/>
              </a:spcBef>
              <a:spcAft>
                <a:spcPts val="0"/>
              </a:spcAft>
              <a:buNone/>
            </a:pPr>
            <a:r>
              <a:t/>
            </a:r>
            <a:endParaRPr/>
          </a:p>
        </p:txBody>
      </p:sp>
      <p:sp>
        <p:nvSpPr>
          <p:cNvPr id="179" name="Google Shape;179;gfa0015de78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f8ed9d9ebc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f8ed9d9ebc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Student: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If you want to learn more about the different wellness and gender-specific resources we offer, please feel free to visit us at either of our Boca Raton Campus locations.</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Now, Owls Care Leaders are Certified Peer Educators trained to give students tips on a wide variety of wellness and gender equity topics, but we always recommend students visit the experts in other health and wellness departments on campus that Kristina will go over now.</a:t>
            </a:r>
            <a:endParaRPr/>
          </a:p>
        </p:txBody>
      </p:sp>
      <p:sp>
        <p:nvSpPr>
          <p:cNvPr id="188" name="Google Shape;188;gf8ed9d9ebc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fa0015de78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fa0015de78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810"/>
              </a:spcBef>
              <a:spcAft>
                <a:spcPts val="0"/>
              </a:spcAft>
              <a:buNone/>
            </a:pPr>
            <a:r>
              <a:rPr lang="en-US"/>
              <a:t>Kristina: Schedule your first appointment online!</a:t>
            </a:r>
            <a:endParaRPr/>
          </a:p>
        </p:txBody>
      </p:sp>
      <p:sp>
        <p:nvSpPr>
          <p:cNvPr id="204" name="Google Shape;204;gfa0015de78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fa0015de7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fa0015de7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Kristina: CAPS also offers online self-help resources through a platform called TAO</a:t>
            </a:r>
            <a:endParaRPr/>
          </a:p>
          <a:p>
            <a:pPr indent="0" lvl="0" marL="0" rtl="0" algn="l">
              <a:spcBef>
                <a:spcPts val="0"/>
              </a:spcBef>
              <a:spcAft>
                <a:spcPts val="0"/>
              </a:spcAft>
              <a:buNone/>
            </a:pPr>
            <a:r>
              <a:t/>
            </a:r>
            <a:endParaRPr>
              <a:latin typeface="Arial"/>
              <a:ea typeface="Arial"/>
              <a:cs typeface="Arial"/>
              <a:sym typeface="Arial"/>
            </a:endParaRPr>
          </a:p>
        </p:txBody>
      </p:sp>
      <p:sp>
        <p:nvSpPr>
          <p:cNvPr id="214" name="Google Shape;214;gfa0015de7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f9ff5463cd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f9ff5463cd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810"/>
              </a:spcBef>
              <a:spcAft>
                <a:spcPts val="0"/>
              </a:spcAft>
              <a:buNone/>
            </a:pPr>
            <a:r>
              <a:rPr lang="en-US"/>
              <a:t>Kristina: If you have a disability, if you have a medical condition, we have assistance and </a:t>
            </a:r>
            <a:r>
              <a:rPr lang="en-US"/>
              <a:t>accommodations</a:t>
            </a:r>
            <a:r>
              <a:rPr lang="en-US"/>
              <a:t> for you through Student Accessibility Services.  They have a wide range of assistive technologies to support your academic success and they help other departments make sure that their materials and resources are </a:t>
            </a:r>
            <a:r>
              <a:rPr lang="en-US"/>
              <a:t>accessible</a:t>
            </a:r>
            <a:r>
              <a:rPr lang="en-US"/>
              <a:t>.</a:t>
            </a:r>
            <a:endParaRPr/>
          </a:p>
          <a:p>
            <a:pPr indent="0" lvl="0" marL="0" rtl="0" algn="l">
              <a:spcBef>
                <a:spcPts val="810"/>
              </a:spcBef>
              <a:spcAft>
                <a:spcPts val="0"/>
              </a:spcAft>
              <a:buNone/>
            </a:pPr>
            <a:r>
              <a:t/>
            </a:r>
            <a:endParaRPr/>
          </a:p>
        </p:txBody>
      </p:sp>
      <p:sp>
        <p:nvSpPr>
          <p:cNvPr id="222" name="Google Shape;222;gf9ff5463cd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f9ff5463cd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f9ff5463cd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Kristina:</a:t>
            </a:r>
            <a:endParaRPr/>
          </a:p>
          <a:p>
            <a:pPr indent="0" lvl="0" marL="0" marR="0" rtl="0" algn="l">
              <a:lnSpc>
                <a:spcPct val="100000"/>
              </a:lnSpc>
              <a:spcBef>
                <a:spcPts val="0"/>
              </a:spcBef>
              <a:spcAft>
                <a:spcPts val="0"/>
              </a:spcAft>
              <a:buClr>
                <a:schemeClr val="dk1"/>
              </a:buClr>
              <a:buSzPts val="1200"/>
              <a:buFont typeface="Calibri"/>
              <a:buNone/>
            </a:pPr>
            <a:r>
              <a:rPr lang="en-US"/>
              <a:t>You may be wondering how Student Accessibility Services is able to provide accommodations like note-taking support.  They do this by offering volunteer opportunities to students to be notetakers, and hours are recorded on your transcript.  We love opportunities to give back to our community so definitely contact Student Accessibility Services to get involved or register for accommodations.</a:t>
            </a:r>
            <a:endParaRPr/>
          </a:p>
          <a:p>
            <a:pPr indent="0" lvl="0" marL="0" rtl="0" algn="l">
              <a:spcBef>
                <a:spcPts val="0"/>
              </a:spcBef>
              <a:spcAft>
                <a:spcPts val="0"/>
              </a:spcAft>
              <a:buNone/>
            </a:pPr>
            <a:r>
              <a:t/>
            </a:r>
            <a:endParaRPr/>
          </a:p>
        </p:txBody>
      </p:sp>
      <p:sp>
        <p:nvSpPr>
          <p:cNvPr id="231" name="Google Shape;231;gf9ff5463cd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fa0015de78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fa0015de78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Kristina: Student Health Services has a range of preventative and treatment services for students.  These are certified doctors and other healthcare providers.</a:t>
            </a:r>
            <a:endParaRPr>
              <a:latin typeface="Arial"/>
              <a:ea typeface="Arial"/>
              <a:cs typeface="Arial"/>
              <a:sym typeface="Arial"/>
            </a:endParaRPr>
          </a:p>
        </p:txBody>
      </p:sp>
      <p:sp>
        <p:nvSpPr>
          <p:cNvPr id="240" name="Google Shape;240;gfa0015de78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fcce530408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fcce530408_1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810"/>
              </a:spcBef>
              <a:spcAft>
                <a:spcPts val="0"/>
              </a:spcAft>
              <a:buNone/>
            </a:pPr>
            <a:r>
              <a:rPr lang="en-US"/>
              <a:t>Kristina: The last department we’re going to be reviewing today is last, but certainly not least--the Campus Recreation and Fitness Center!  They have in-person and online group fitness classes, club and intramural sports, as well as adventure trips, a challenge course, and personal training.  So many opportunities to move in whatever ways make you feel good.</a:t>
            </a:r>
            <a:endParaRPr/>
          </a:p>
        </p:txBody>
      </p:sp>
      <p:sp>
        <p:nvSpPr>
          <p:cNvPr id="249" name="Google Shape;249;gfcce530408_1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810"/>
              </a:spcBef>
              <a:spcAft>
                <a:spcPts val="0"/>
              </a:spcAft>
              <a:buNone/>
            </a:pPr>
            <a:r>
              <a:rPr lang="en-US"/>
              <a:t>Wellbeing and academic success are tightly linked, so we have so many </a:t>
            </a:r>
            <a:r>
              <a:rPr lang="en-US"/>
              <a:t>different</a:t>
            </a:r>
            <a:r>
              <a:rPr lang="en-US"/>
              <a:t> </a:t>
            </a:r>
            <a:r>
              <a:rPr lang="en-US"/>
              <a:t>departments and services to support students’ wellbeing at FAU. In addition to helping students feel better when they’re feeling overwhelmed, sick, or struggling with a health condition, we also support students with resources to prevent illness as well as equip them with skills to help them manage stress when it comes.  We’re here to help students thrive during their time at FAU.</a:t>
            </a:r>
            <a:endParaRPr/>
          </a:p>
          <a:p>
            <a:pPr indent="0" lvl="0" marL="0" rtl="0" algn="l">
              <a:spcBef>
                <a:spcPts val="810"/>
              </a:spcBef>
              <a:spcAft>
                <a:spcPts val="0"/>
              </a:spcAft>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Student: There are so many wonderful resources and centers on campus that work to ensure you’re successful and healthy here at FAU! If you want to be in the loop, please feel free to stay connected via these websites, Instagram, and Facebook accounts….. </a:t>
            </a:r>
            <a:endParaRPr/>
          </a:p>
        </p:txBody>
      </p:sp>
      <p:sp>
        <p:nvSpPr>
          <p:cNvPr id="258" name="Google Shape;25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or to reach these offices by phone. I know, it’s a lot to remember, but you’re in luck because we actually have an app that organizes it all for you!</a:t>
            </a:r>
            <a:endParaRPr/>
          </a:p>
        </p:txBody>
      </p:sp>
      <p:sp>
        <p:nvSpPr>
          <p:cNvPr id="269" name="Google Shape;26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f73e1c49a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f73e1c49a5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Student: Don’t worry about memorizing that contact information, because it’s all at your fingertips in the Health &amp; Wellness section of the MYFAU app!</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Kristina: We hope you’ve enjoyed this review of health and wellness services and hope you feel supported in your time at FAU. Thank you!</a:t>
            </a:r>
            <a:endParaRPr/>
          </a:p>
        </p:txBody>
      </p:sp>
      <p:sp>
        <p:nvSpPr>
          <p:cNvPr id="276" name="Google Shape;276;gf73e1c49a5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f9ff5463cd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f9ff5463cd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connect with us via Instagram, Facebook, or our website fau.edu/counseling. Our website has additional resources that might assist you with self-help. </a:t>
            </a:r>
            <a:endParaRPr/>
          </a:p>
          <a:p>
            <a:pPr indent="0" lvl="0" marL="0" rtl="0" algn="l">
              <a:spcBef>
                <a:spcPts val="0"/>
              </a:spcBef>
              <a:spcAft>
                <a:spcPts val="0"/>
              </a:spcAft>
              <a:buNone/>
            </a:pPr>
            <a:r>
              <a:t/>
            </a:r>
            <a:endParaRPr/>
          </a:p>
        </p:txBody>
      </p:sp>
      <p:sp>
        <p:nvSpPr>
          <p:cNvPr id="283" name="Google Shape;283;gf9ff5463cd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Kate - So, if you are thinking that you have no friends, that you are lonely, that you are disappointed, or that you struggle to function, please schedule a first appointment to talk to one of our counselors. You can call the main CAPS number to make an appointment – M-F 8-5pm.  During that session can talk about your concerns and learn about the available and relevant follow up options for you – at CAPS, OwlsCare, Student Health, Student Accessibility and other university departments as well.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Psychiatrist and Nutrition Consultation with Reg. Diet.</a:t>
            </a:r>
            <a:endParaRPr/>
          </a:p>
          <a:p>
            <a:pPr indent="0" lvl="0" marL="0" rtl="0" algn="l">
              <a:spcBef>
                <a:spcPts val="0"/>
              </a:spcBef>
              <a:spcAft>
                <a:spcPts val="0"/>
              </a:spcAft>
              <a:buNone/>
            </a:pPr>
            <a:r>
              <a:t/>
            </a:r>
            <a:endParaRPr/>
          </a:p>
        </p:txBody>
      </p:sp>
      <p:sp>
        <p:nvSpPr>
          <p:cNvPr id="296" name="Google Shape;29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Kate - The sweet spot – or the goldilocks principle - not too much</a:t>
            </a:r>
            <a:endParaRPr/>
          </a:p>
          <a:p>
            <a:pPr indent="0" lvl="0" marL="0" rtl="0" algn="l">
              <a:spcBef>
                <a:spcPts val="0"/>
              </a:spcBef>
              <a:spcAft>
                <a:spcPts val="0"/>
              </a:spcAft>
              <a:buNone/>
            </a:pPr>
            <a:r>
              <a:t/>
            </a:r>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Calibri"/>
                <a:ea typeface="Calibri"/>
                <a:cs typeface="Calibri"/>
                <a:sym typeface="Calibri"/>
              </a:rPr>
              <a:t>Karen - But- the survey changed from 2018 to 2020-</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Work was recoded to career from 2018 to 2020 which has different connotations and can’t be directly compared. </a:t>
            </a:r>
            <a:endParaRPr/>
          </a:p>
          <a:p>
            <a:pPr indent="0" lvl="0" marL="0" rtl="0" algn="l">
              <a:spcBef>
                <a:spcPts val="0"/>
              </a:spcBef>
              <a:spcAft>
                <a:spcPts val="0"/>
              </a:spcAft>
              <a:buNone/>
            </a:pPr>
            <a:r>
              <a:t/>
            </a:r>
            <a:endParaRPr/>
          </a:p>
        </p:txBody>
      </p:sp>
      <p:sp>
        <p:nvSpPr>
          <p:cNvPr id="108" name="Google Shape;10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003366"/>
                </a:solidFill>
                <a:latin typeface="Calibri"/>
                <a:ea typeface="Calibri"/>
                <a:cs typeface="Calibri"/>
                <a:sym typeface="Calibri"/>
              </a:rPr>
              <a:t>Karen - (Past 4 weeks)</a:t>
            </a:r>
            <a:endParaRPr/>
          </a:p>
          <a:p>
            <a:pPr indent="0" lvl="0" marL="0" rtl="0" algn="l">
              <a:spcBef>
                <a:spcPts val="0"/>
              </a:spcBef>
              <a:spcAft>
                <a:spcPts val="0"/>
              </a:spcAft>
              <a:buNone/>
            </a:pPr>
            <a:r>
              <a:rPr lang="en-US"/>
              <a:t>In the past 4 weeks, how many days have</a:t>
            </a:r>
            <a:endParaRPr/>
          </a:p>
          <a:p>
            <a:pPr indent="0" lvl="0" marL="0" rtl="0" algn="l">
              <a:spcBef>
                <a:spcPts val="0"/>
              </a:spcBef>
              <a:spcAft>
                <a:spcPts val="0"/>
              </a:spcAft>
              <a:buNone/>
            </a:pPr>
            <a:r>
              <a:rPr lang="en-US"/>
              <a:t>you felt that emotional or mental difficulties</a:t>
            </a:r>
            <a:endParaRPr/>
          </a:p>
          <a:p>
            <a:pPr indent="0" lvl="0" marL="0" rtl="0" algn="l">
              <a:spcBef>
                <a:spcPts val="0"/>
              </a:spcBef>
              <a:spcAft>
                <a:spcPts val="0"/>
              </a:spcAft>
              <a:buNone/>
            </a:pPr>
            <a:r>
              <a:rPr lang="en-US"/>
              <a:t>have hurt your academic performance?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find this worrisome- consider calling Karen and her team at Owls Care Health Promotion- they will work with you to create a short module that they or you can present in your class</a:t>
            </a:r>
            <a:endParaRPr/>
          </a:p>
          <a:p>
            <a:pPr indent="0" lvl="0" marL="0" rtl="0" algn="l">
              <a:spcBef>
                <a:spcPts val="0"/>
              </a:spcBef>
              <a:spcAft>
                <a:spcPts val="0"/>
              </a:spcAft>
              <a:buNone/>
            </a:pPr>
            <a:r>
              <a:t/>
            </a:r>
            <a:endParaRPr/>
          </a:p>
        </p:txBody>
      </p:sp>
      <p:sp>
        <p:nvSpPr>
          <p:cNvPr id="115" name="Google Shape;11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Kate </a:t>
            </a:r>
            <a:endParaRPr/>
          </a:p>
        </p:txBody>
      </p:sp>
      <p:sp>
        <p:nvSpPr>
          <p:cNvPr id="122" name="Google Shape;12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Kate</a:t>
            </a:r>
            <a:endParaRPr/>
          </a:p>
        </p:txBody>
      </p:sp>
      <p:sp>
        <p:nvSpPr>
          <p:cNvPr id="129" name="Google Shape;12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Kate - Lots of people are new to FAU although it may seem like everyone knows everyone else, they don’t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roommates/suitemates are necessarily best friends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 understanding of yourself and others, give yourself permission to take the advice you would give to a close friend</a:t>
            </a:r>
            <a:endParaRPr/>
          </a:p>
          <a:p>
            <a:pPr indent="0" lvl="0" marL="0" rtl="0" algn="l">
              <a:spcBef>
                <a:spcPts val="360"/>
              </a:spcBef>
              <a:spcAft>
                <a:spcPts val="0"/>
              </a:spcAft>
              <a:buNone/>
            </a:pPr>
            <a:r>
              <a:rPr lang="en-US"/>
              <a:t>Don’t compare your insides to other people’s outsides, people may seem confident, but seems may be deceptive</a:t>
            </a:r>
            <a:endParaRPr/>
          </a:p>
          <a:p>
            <a:pPr indent="0" lvl="0" marL="0" rtl="0" algn="l">
              <a:spcBef>
                <a:spcPts val="360"/>
              </a:spcBef>
              <a:spcAft>
                <a:spcPts val="0"/>
              </a:spcAft>
              <a:buNone/>
            </a:pPr>
            <a:r>
              <a:rPr lang="en-US"/>
              <a:t>Practice self=compassion and self-care – healthy habits go out the window when we need them</a:t>
            </a:r>
            <a:endParaRPr/>
          </a:p>
          <a:p>
            <a:pPr indent="0" lvl="0" marL="0" rtl="0" algn="l">
              <a:spcBef>
                <a:spcPts val="0"/>
              </a:spcBef>
              <a:spcAft>
                <a:spcPts val="0"/>
              </a:spcAft>
              <a:buNone/>
            </a:pPr>
            <a:r>
              <a:rPr lang="en-US"/>
              <a:t>Educate students about the low stigma rates</a:t>
            </a:r>
            <a:endParaRPr/>
          </a:p>
          <a:p>
            <a:pPr indent="0" lvl="0" marL="0" rtl="0" algn="l">
              <a:spcBef>
                <a:spcPts val="0"/>
              </a:spcBef>
              <a:spcAft>
                <a:spcPts val="0"/>
              </a:spcAft>
              <a:buNone/>
            </a:pPr>
            <a:r>
              <a:rPr lang="en-US"/>
              <a:t>Common cultural construct of perfectionism feeds procrastination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Academic support not used</a:t>
            </a:r>
            <a:endParaRPr/>
          </a:p>
          <a:p>
            <a:pPr indent="0" lvl="0" marL="0" rtl="0" algn="l">
              <a:spcBef>
                <a:spcPts val="0"/>
              </a:spcBef>
              <a:spcAft>
                <a:spcPts val="0"/>
              </a:spcAft>
              <a:buNone/>
            </a:pPr>
            <a:r>
              <a:rPr lang="en-US"/>
              <a:t>61%  Academic support (writing center, tutor) </a:t>
            </a:r>
            <a:endParaRPr/>
          </a:p>
          <a:p>
            <a:pPr indent="0" lvl="0" marL="0" rtl="0" algn="l">
              <a:spcBef>
                <a:spcPts val="0"/>
              </a:spcBef>
              <a:spcAft>
                <a:spcPts val="0"/>
              </a:spcAft>
              <a:buNone/>
            </a:pPr>
            <a:r>
              <a:rPr lang="en-US"/>
              <a:t>44%  Faculty office hours </a:t>
            </a:r>
            <a:endParaRPr/>
          </a:p>
          <a:p>
            <a:pPr indent="0" lvl="0" marL="0" rtl="0" algn="l">
              <a:spcBef>
                <a:spcPts val="0"/>
              </a:spcBef>
              <a:spcAft>
                <a:spcPts val="0"/>
              </a:spcAft>
              <a:buNone/>
            </a:pPr>
            <a:r>
              <a:rPr lang="en-US"/>
              <a:t>54%  Teaching assistants</a:t>
            </a:r>
            <a:endParaRPr/>
          </a:p>
          <a:p>
            <a:pPr indent="0" lvl="0" marL="0" rtl="0" algn="l">
              <a:spcBef>
                <a:spcPts val="0"/>
              </a:spcBef>
              <a:spcAft>
                <a:spcPts val="0"/>
              </a:spcAft>
              <a:buNone/>
            </a:pPr>
            <a:r>
              <a:t/>
            </a:r>
            <a:endParaRPr>
              <a:latin typeface="Arial"/>
              <a:ea typeface="Arial"/>
              <a:cs typeface="Arial"/>
              <a:sym typeface="Arial"/>
            </a:endParaRPr>
          </a:p>
        </p:txBody>
      </p:sp>
      <p:sp>
        <p:nvSpPr>
          <p:cNvPr id="136" name="Google Shape;13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f8ed9d9ebc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f8ed9d9ebc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810"/>
              </a:spcBef>
              <a:spcAft>
                <a:spcPts val="0"/>
              </a:spcAft>
              <a:buNone/>
            </a:pPr>
            <a:r>
              <a:rPr lang="en-US"/>
              <a:t>We’re going to start with one of FAU’s hubs for wellbeing resources, our department, Owls Care Health Promotion, where our mission is to empower students to be healthy, responsible, and successful.  We are also proud to host the Women &amp; Gender Equity Resource Center so that we can offer gender-specific resources to all FAU students, such as menstrual products and pronoun pins.  You might have noticed that Imtisal, Maya, and I each listed our pronouns after our names when we introduced ourselves. This is a strategy that we use to create a more safe, inclusive, and welcoming environment for students by showing we know we can’t assume someone’s pronouns by simply looking at them or hearing their name.</a:t>
            </a:r>
            <a:endParaRPr/>
          </a:p>
          <a:p>
            <a:pPr indent="0" lvl="0" marL="0" rtl="0" algn="l">
              <a:spcBef>
                <a:spcPts val="810"/>
              </a:spcBef>
              <a:spcAft>
                <a:spcPts val="0"/>
              </a:spcAft>
              <a:buNone/>
            </a:pPr>
            <a:r>
              <a:t/>
            </a:r>
            <a:endParaRPr/>
          </a:p>
        </p:txBody>
      </p:sp>
      <p:sp>
        <p:nvSpPr>
          <p:cNvPr id="144" name="Google Shape;144;gf8ed9d9ebc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 name="Shape 32"/>
        <p:cNvGrpSpPr/>
        <p:nvPr/>
      </p:nvGrpSpPr>
      <p:grpSpPr>
        <a:xfrm>
          <a:off x="0" y="0"/>
          <a:ext cx="0" cy="0"/>
          <a:chOff x="0" y="0"/>
          <a:chExt cx="0" cy="0"/>
        </a:xfrm>
      </p:grpSpPr>
      <p:sp>
        <p:nvSpPr>
          <p:cNvPr id="33" name="Google Shape;33;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 name="Google Shape;3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2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34.png"/><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28.jpg"/><Relationship Id="rId6" Type="http://schemas.openxmlformats.org/officeDocument/2006/relationships/image" Target="../media/image31.jpg"/><Relationship Id="rId7"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3.jpg"/><Relationship Id="rId6"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3.jpg"/><Relationship Id="rId6" Type="http://schemas.openxmlformats.org/officeDocument/2006/relationships/hyperlink" Target="http://www.fau.edu/counsel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hyperlink" Target="https://www.fau.edu/counseling/" TargetMode="External"/><Relationship Id="rId5" Type="http://schemas.openxmlformats.org/officeDocument/2006/relationships/image" Target="../media/image16.png"/><Relationship Id="rId6"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27.png"/><Relationship Id="rId8"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g10561c34e3d_1_0"/>
          <p:cNvSpPr txBox="1"/>
          <p:nvPr>
            <p:ph type="title"/>
          </p:nvPr>
        </p:nvSpPr>
        <p:spPr>
          <a:xfrm>
            <a:off x="1524000" y="10509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Arial"/>
              <a:buNone/>
            </a:pPr>
            <a:r>
              <a:rPr b="1" lang="en-US" sz="4800">
                <a:solidFill>
                  <a:schemeClr val="lt1"/>
                </a:solidFill>
                <a:latin typeface="Arial"/>
                <a:ea typeface="Arial"/>
                <a:cs typeface="Arial"/>
                <a:sym typeface="Arial"/>
              </a:rPr>
              <a:t>Live Captioning</a:t>
            </a:r>
            <a:br>
              <a:rPr b="1" lang="en-US" sz="4800">
                <a:solidFill>
                  <a:schemeClr val="lt1"/>
                </a:solidFill>
                <a:latin typeface="Arial"/>
                <a:ea typeface="Arial"/>
                <a:cs typeface="Arial"/>
                <a:sym typeface="Arial"/>
              </a:rPr>
            </a:br>
            <a:endParaRPr sz="4800">
              <a:latin typeface="Arial"/>
              <a:ea typeface="Arial"/>
              <a:cs typeface="Arial"/>
              <a:sym typeface="Arial"/>
            </a:endParaRPr>
          </a:p>
        </p:txBody>
      </p:sp>
      <p:pic>
        <p:nvPicPr>
          <p:cNvPr id="90" name="Google Shape;90;g10561c34e3d_1_0"/>
          <p:cNvPicPr preferRelativeResize="0"/>
          <p:nvPr/>
        </p:nvPicPr>
        <p:blipFill>
          <a:blip r:embed="rId4">
            <a:alphaModFix/>
          </a:blip>
          <a:stretch>
            <a:fillRect/>
          </a:stretch>
        </p:blipFill>
        <p:spPr>
          <a:xfrm>
            <a:off x="3139925" y="2376625"/>
            <a:ext cx="2305050" cy="2628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Google Shape;154;gf96a2e5495_0_6"/>
          <p:cNvSpPr txBox="1"/>
          <p:nvPr>
            <p:ph type="title"/>
          </p:nvPr>
        </p:nvSpPr>
        <p:spPr>
          <a:xfrm>
            <a:off x="256309" y="180397"/>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en-US" sz="4800">
                <a:solidFill>
                  <a:schemeClr val="lt1"/>
                </a:solidFill>
                <a:latin typeface="Arial"/>
                <a:ea typeface="Arial"/>
                <a:cs typeface="Arial"/>
                <a:sym typeface="Arial"/>
              </a:rPr>
              <a:t>Top Academic Impediments (NCHA)</a:t>
            </a:r>
            <a:endParaRPr b="1" sz="3200">
              <a:solidFill>
                <a:schemeClr val="lt2"/>
              </a:solidFill>
            </a:endParaRPr>
          </a:p>
        </p:txBody>
      </p:sp>
      <p:sp>
        <p:nvSpPr>
          <p:cNvPr id="155" name="Google Shape;155;gf96a2e5495_0_6"/>
          <p:cNvSpPr txBox="1"/>
          <p:nvPr>
            <p:ph idx="1" type="body"/>
          </p:nvPr>
        </p:nvSpPr>
        <p:spPr>
          <a:xfrm>
            <a:off x="136475" y="1241350"/>
            <a:ext cx="7218600" cy="32223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chemeClr val="lt1"/>
              </a:buClr>
              <a:buSzPts val="2000"/>
              <a:buFont typeface="Arial"/>
              <a:buChar char="•"/>
            </a:pPr>
            <a:r>
              <a:rPr lang="en-US" sz="3000">
                <a:solidFill>
                  <a:schemeClr val="lt1"/>
                </a:solidFill>
                <a:latin typeface="Arial"/>
                <a:ea typeface="Arial"/>
                <a:cs typeface="Arial"/>
                <a:sym typeface="Arial"/>
              </a:rPr>
              <a:t>Mental and emotional problems (20%)</a:t>
            </a:r>
            <a:endParaRPr sz="3000">
              <a:solidFill>
                <a:schemeClr val="lt1"/>
              </a:solidFill>
              <a:latin typeface="Arial"/>
              <a:ea typeface="Arial"/>
              <a:cs typeface="Arial"/>
              <a:sym typeface="Arial"/>
            </a:endParaRPr>
          </a:p>
          <a:p>
            <a:pPr indent="-406400" lvl="0" marL="457200" rtl="0" algn="l">
              <a:lnSpc>
                <a:spcPct val="90000"/>
              </a:lnSpc>
              <a:spcBef>
                <a:spcPts val="1000"/>
              </a:spcBef>
              <a:spcAft>
                <a:spcPts val="0"/>
              </a:spcAft>
              <a:buClr>
                <a:schemeClr val="lt1"/>
              </a:buClr>
              <a:buSzPts val="2000"/>
              <a:buFont typeface="Arial"/>
              <a:buChar char="•"/>
            </a:pPr>
            <a:r>
              <a:rPr lang="en-US" sz="3000">
                <a:solidFill>
                  <a:schemeClr val="lt1"/>
                </a:solidFill>
                <a:latin typeface="Arial"/>
                <a:ea typeface="Arial"/>
                <a:cs typeface="Arial"/>
                <a:sym typeface="Arial"/>
              </a:rPr>
              <a:t>Financial challenges (20%)</a:t>
            </a:r>
            <a:endParaRPr sz="3000">
              <a:solidFill>
                <a:schemeClr val="lt1"/>
              </a:solidFill>
              <a:latin typeface="Arial"/>
              <a:ea typeface="Arial"/>
              <a:cs typeface="Arial"/>
              <a:sym typeface="Arial"/>
            </a:endParaRPr>
          </a:p>
          <a:p>
            <a:pPr indent="-406400" lvl="0" marL="457200" rtl="0" algn="l">
              <a:lnSpc>
                <a:spcPct val="90000"/>
              </a:lnSpc>
              <a:spcBef>
                <a:spcPts val="1000"/>
              </a:spcBef>
              <a:spcAft>
                <a:spcPts val="0"/>
              </a:spcAft>
              <a:buClr>
                <a:schemeClr val="lt1"/>
              </a:buClr>
              <a:buSzPts val="2000"/>
              <a:buFont typeface="Arial"/>
              <a:buChar char="•"/>
            </a:pPr>
            <a:r>
              <a:rPr lang="en-US" sz="3000">
                <a:solidFill>
                  <a:schemeClr val="lt1"/>
                </a:solidFill>
                <a:latin typeface="Arial"/>
                <a:ea typeface="Arial"/>
                <a:cs typeface="Arial"/>
                <a:sym typeface="Arial"/>
              </a:rPr>
              <a:t>Lack of motivation (17%)</a:t>
            </a:r>
            <a:endParaRPr sz="3000">
              <a:solidFill>
                <a:schemeClr val="lt1"/>
              </a:solidFill>
              <a:latin typeface="Arial"/>
              <a:ea typeface="Arial"/>
              <a:cs typeface="Arial"/>
              <a:sym typeface="Arial"/>
            </a:endParaRPr>
          </a:p>
          <a:p>
            <a:pPr indent="-406400" lvl="0" marL="457200" rtl="0" algn="l">
              <a:lnSpc>
                <a:spcPct val="90000"/>
              </a:lnSpc>
              <a:spcBef>
                <a:spcPts val="1000"/>
              </a:spcBef>
              <a:spcAft>
                <a:spcPts val="0"/>
              </a:spcAft>
              <a:buClr>
                <a:schemeClr val="lt1"/>
              </a:buClr>
              <a:buSzPts val="2000"/>
              <a:buFont typeface="Arial"/>
              <a:buChar char="•"/>
            </a:pPr>
            <a:r>
              <a:rPr lang="en-US" sz="3000">
                <a:solidFill>
                  <a:schemeClr val="lt1"/>
                </a:solidFill>
                <a:latin typeface="Arial"/>
                <a:ea typeface="Arial"/>
                <a:cs typeface="Arial"/>
                <a:sym typeface="Arial"/>
              </a:rPr>
              <a:t>Academic challenges (16%)</a:t>
            </a:r>
            <a:endParaRPr sz="3000">
              <a:solidFill>
                <a:schemeClr val="lt1"/>
              </a:solidFill>
              <a:latin typeface="Arial"/>
              <a:ea typeface="Arial"/>
              <a:cs typeface="Arial"/>
              <a:sym typeface="Arial"/>
            </a:endParaRPr>
          </a:p>
        </p:txBody>
      </p:sp>
      <p:sp>
        <p:nvSpPr>
          <p:cNvPr id="156" name="Google Shape;156;gf96a2e5495_0_6"/>
          <p:cNvSpPr/>
          <p:nvPr/>
        </p:nvSpPr>
        <p:spPr>
          <a:xfrm>
            <a:off x="7666575" y="1241350"/>
            <a:ext cx="3877800" cy="1626600"/>
          </a:xfrm>
          <a:prstGeom prst="rect">
            <a:avLst/>
          </a:prstGeom>
          <a:solidFill>
            <a:schemeClr val="lt1"/>
          </a:solidFill>
          <a:ln cap="flat" cmpd="sng" w="7620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700">
                <a:solidFill>
                  <a:srgbClr val="002060"/>
                </a:solidFill>
                <a:latin typeface="Lobster"/>
                <a:ea typeface="Lobster"/>
                <a:cs typeface="Lobster"/>
                <a:sym typeface="Lobster"/>
              </a:rPr>
              <a:t>Stress Management “Wellness Hoots!”</a:t>
            </a:r>
            <a:endParaRPr sz="3700">
              <a:solidFill>
                <a:srgbClr val="002060"/>
              </a:solidFill>
              <a:latin typeface="Lobster"/>
              <a:ea typeface="Lobster"/>
              <a:cs typeface="Lobster"/>
              <a:sym typeface="Lobster"/>
            </a:endParaRPr>
          </a:p>
        </p:txBody>
      </p:sp>
      <p:sp>
        <p:nvSpPr>
          <p:cNvPr id="157" name="Google Shape;157;gf96a2e5495_0_6"/>
          <p:cNvSpPr/>
          <p:nvPr/>
        </p:nvSpPr>
        <p:spPr>
          <a:xfrm>
            <a:off x="7666575" y="2978925"/>
            <a:ext cx="3877800" cy="1515600"/>
          </a:xfrm>
          <a:prstGeom prst="rect">
            <a:avLst/>
          </a:prstGeom>
          <a:solidFill>
            <a:schemeClr val="lt1"/>
          </a:solidFill>
          <a:ln cap="flat" cmpd="sng" w="7620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4000">
                <a:solidFill>
                  <a:srgbClr val="002060"/>
                </a:solidFill>
                <a:latin typeface="Lobster"/>
                <a:ea typeface="Lobster"/>
                <a:cs typeface="Lobster"/>
                <a:sym typeface="Lobster"/>
              </a:rPr>
              <a:t>Wellness Resources!</a:t>
            </a:r>
            <a:endParaRPr sz="4000">
              <a:solidFill>
                <a:srgbClr val="002060"/>
              </a:solidFill>
              <a:latin typeface="Lobster"/>
              <a:ea typeface="Lobster"/>
              <a:cs typeface="Lobster"/>
              <a:sym typeface="Lobster"/>
            </a:endParaRPr>
          </a:p>
        </p:txBody>
      </p:sp>
      <p:sp>
        <p:nvSpPr>
          <p:cNvPr id="158" name="Google Shape;158;gf96a2e5495_0_6"/>
          <p:cNvSpPr/>
          <p:nvPr/>
        </p:nvSpPr>
        <p:spPr>
          <a:xfrm>
            <a:off x="7666575" y="4607275"/>
            <a:ext cx="3877800" cy="1209900"/>
          </a:xfrm>
          <a:prstGeom prst="rect">
            <a:avLst/>
          </a:prstGeom>
          <a:solidFill>
            <a:schemeClr val="lt1"/>
          </a:solidFill>
          <a:ln cap="flat" cmpd="sng" w="76200">
            <a:solidFill>
              <a:srgbClr val="0563C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002060"/>
                </a:solidFill>
                <a:latin typeface="Lobster"/>
                <a:ea typeface="Lobster"/>
                <a:cs typeface="Lobster"/>
                <a:sym typeface="Lobster"/>
              </a:rPr>
              <a:t>Tips via Instagram </a:t>
            </a:r>
            <a:endParaRPr sz="3000">
              <a:solidFill>
                <a:srgbClr val="002060"/>
              </a:solidFill>
              <a:latin typeface="Lobster"/>
              <a:ea typeface="Lobster"/>
              <a:cs typeface="Lobster"/>
              <a:sym typeface="Lobster"/>
            </a:endParaRPr>
          </a:p>
          <a:p>
            <a:pPr indent="0" lvl="0" marL="0" rtl="0" algn="ctr">
              <a:spcBef>
                <a:spcPts val="0"/>
              </a:spcBef>
              <a:spcAft>
                <a:spcPts val="0"/>
              </a:spcAft>
              <a:buNone/>
            </a:pPr>
            <a:r>
              <a:rPr lang="en-US" sz="3000">
                <a:solidFill>
                  <a:srgbClr val="002060"/>
                </a:solidFill>
              </a:rPr>
              <a:t>@fauowlscare</a:t>
            </a:r>
            <a:endParaRPr sz="3000">
              <a:solidFill>
                <a:srgbClr val="002060"/>
              </a:solidFill>
            </a:endParaRPr>
          </a:p>
        </p:txBody>
      </p:sp>
      <p:pic>
        <p:nvPicPr>
          <p:cNvPr id="159" name="Google Shape;159;gf96a2e5495_0_6"/>
          <p:cNvPicPr preferRelativeResize="0"/>
          <p:nvPr/>
        </p:nvPicPr>
        <p:blipFill>
          <a:blip r:embed="rId4">
            <a:alphaModFix/>
          </a:blip>
          <a:stretch>
            <a:fillRect/>
          </a:stretch>
        </p:blipFill>
        <p:spPr>
          <a:xfrm>
            <a:off x="5131100" y="3403376"/>
            <a:ext cx="2413801" cy="2413801"/>
          </a:xfrm>
          <a:prstGeom prst="rect">
            <a:avLst/>
          </a:prstGeom>
          <a:noFill/>
          <a:ln>
            <a:noFill/>
          </a:ln>
        </p:spPr>
      </p:pic>
      <p:pic>
        <p:nvPicPr>
          <p:cNvPr id="160" name="Google Shape;160;gf96a2e5495_0_6"/>
          <p:cNvPicPr preferRelativeResize="0"/>
          <p:nvPr/>
        </p:nvPicPr>
        <p:blipFill>
          <a:blip r:embed="rId5">
            <a:alphaModFix/>
          </a:blip>
          <a:stretch>
            <a:fillRect/>
          </a:stretch>
        </p:blipFill>
        <p:spPr>
          <a:xfrm>
            <a:off x="313100" y="3403375"/>
            <a:ext cx="3218432" cy="2413800"/>
          </a:xfrm>
          <a:prstGeom prst="rect">
            <a:avLst/>
          </a:prstGeom>
          <a:noFill/>
          <a:ln>
            <a:noFill/>
          </a:ln>
        </p:spPr>
      </p:pic>
      <p:pic>
        <p:nvPicPr>
          <p:cNvPr id="161" name="Google Shape;161;gf96a2e5495_0_6"/>
          <p:cNvPicPr preferRelativeResize="0"/>
          <p:nvPr/>
        </p:nvPicPr>
        <p:blipFill rotWithShape="1">
          <a:blip r:embed="rId6">
            <a:alphaModFix/>
          </a:blip>
          <a:srcRect b="23948" l="0" r="0" t="0"/>
          <a:stretch/>
        </p:blipFill>
        <p:spPr>
          <a:xfrm>
            <a:off x="3598300" y="3403375"/>
            <a:ext cx="1466026" cy="24137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Google Shape;167;gf8ed9d9ebc_0_0"/>
          <p:cNvSpPr/>
          <p:nvPr/>
        </p:nvSpPr>
        <p:spPr>
          <a:xfrm>
            <a:off x="-1082150" y="5819850"/>
            <a:ext cx="14719800" cy="103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FAU Safe Zone Logo" id="168" name="Google Shape;168;gf8ed9d9ebc_0_0"/>
          <p:cNvPicPr preferRelativeResize="0"/>
          <p:nvPr/>
        </p:nvPicPr>
        <p:blipFill rotWithShape="1">
          <a:blip r:embed="rId4">
            <a:alphaModFix/>
          </a:blip>
          <a:srcRect b="0" l="0" r="0" t="0"/>
          <a:stretch/>
        </p:blipFill>
        <p:spPr>
          <a:xfrm>
            <a:off x="10905067" y="183708"/>
            <a:ext cx="1073066" cy="1038129"/>
          </a:xfrm>
          <a:prstGeom prst="rect">
            <a:avLst/>
          </a:prstGeom>
          <a:noFill/>
          <a:ln>
            <a:noFill/>
          </a:ln>
        </p:spPr>
      </p:pic>
      <p:sp>
        <p:nvSpPr>
          <p:cNvPr id="169" name="Google Shape;169;gf8ed9d9ebc_0_0"/>
          <p:cNvSpPr txBox="1"/>
          <p:nvPr>
            <p:ph type="title"/>
          </p:nvPr>
        </p:nvSpPr>
        <p:spPr>
          <a:xfrm>
            <a:off x="359250" y="307175"/>
            <a:ext cx="106713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300"/>
              <a:buFont typeface="Arial"/>
              <a:buNone/>
            </a:pPr>
            <a:r>
              <a:rPr b="1" lang="en-US">
                <a:highlight>
                  <a:srgbClr val="ECECEC"/>
                </a:highlight>
                <a:latin typeface="Arial"/>
                <a:ea typeface="Arial"/>
                <a:cs typeface="Arial"/>
                <a:sym typeface="Arial"/>
              </a:rPr>
              <a:t>   </a:t>
            </a:r>
            <a:r>
              <a:rPr b="1" lang="en-US">
                <a:solidFill>
                  <a:srgbClr val="003366"/>
                </a:solidFill>
                <a:highlight>
                  <a:srgbClr val="ECECEC"/>
                </a:highlight>
                <a:latin typeface="Arial"/>
                <a:ea typeface="Arial"/>
                <a:cs typeface="Arial"/>
                <a:sym typeface="Arial"/>
              </a:rPr>
              <a:t>Wellness Hoots, Gender Hoots, </a:t>
            </a:r>
            <a:endParaRPr b="1">
              <a:solidFill>
                <a:srgbClr val="003366"/>
              </a:solidFill>
              <a:highlight>
                <a:srgbClr val="ECECEC"/>
              </a:highlight>
              <a:latin typeface="Arial"/>
              <a:ea typeface="Arial"/>
              <a:cs typeface="Arial"/>
              <a:sym typeface="Arial"/>
            </a:endParaRPr>
          </a:p>
          <a:p>
            <a:pPr indent="0" lvl="0" marL="0" rtl="0" algn="ctr">
              <a:lnSpc>
                <a:spcPct val="90000"/>
              </a:lnSpc>
              <a:spcBef>
                <a:spcPts val="0"/>
              </a:spcBef>
              <a:spcAft>
                <a:spcPts val="0"/>
              </a:spcAft>
              <a:buClr>
                <a:schemeClr val="dk1"/>
              </a:buClr>
              <a:buSzPts val="5300"/>
              <a:buFont typeface="Arial"/>
              <a:buNone/>
            </a:pPr>
            <a:r>
              <a:rPr b="1" lang="en-US">
                <a:solidFill>
                  <a:srgbClr val="003366"/>
                </a:solidFill>
                <a:highlight>
                  <a:srgbClr val="ECECEC"/>
                </a:highlight>
                <a:latin typeface="Arial"/>
                <a:ea typeface="Arial"/>
                <a:cs typeface="Arial"/>
                <a:sym typeface="Arial"/>
              </a:rPr>
              <a:t>&amp; Free Resources!</a:t>
            </a:r>
            <a:r>
              <a:rPr b="1" lang="en-US">
                <a:solidFill>
                  <a:srgbClr val="ECECEC"/>
                </a:solidFill>
                <a:highlight>
                  <a:srgbClr val="ECECEC"/>
                </a:highlight>
                <a:latin typeface="Arial"/>
                <a:ea typeface="Arial"/>
                <a:cs typeface="Arial"/>
                <a:sym typeface="Arial"/>
              </a:rPr>
              <a:t>..</a:t>
            </a:r>
            <a:r>
              <a:rPr b="1" lang="en-US" sz="4000">
                <a:solidFill>
                  <a:srgbClr val="ECECEC"/>
                </a:solidFill>
                <a:highlight>
                  <a:srgbClr val="ECECEC"/>
                </a:highlight>
                <a:latin typeface="Arial"/>
                <a:ea typeface="Arial"/>
                <a:cs typeface="Arial"/>
                <a:sym typeface="Arial"/>
              </a:rPr>
              <a:t>.</a:t>
            </a:r>
            <a:r>
              <a:rPr b="1" lang="en-US" sz="4000">
                <a:highlight>
                  <a:srgbClr val="ECECEC"/>
                </a:highlight>
                <a:latin typeface="Arial"/>
                <a:ea typeface="Arial"/>
                <a:cs typeface="Arial"/>
                <a:sym typeface="Arial"/>
              </a:rPr>
              <a:t>  </a:t>
            </a:r>
            <a:endParaRPr b="1" sz="4000">
              <a:highlight>
                <a:srgbClr val="ECECEC"/>
              </a:highlight>
              <a:latin typeface="Arial"/>
              <a:ea typeface="Arial"/>
              <a:cs typeface="Arial"/>
              <a:sym typeface="Arial"/>
            </a:endParaRPr>
          </a:p>
        </p:txBody>
      </p:sp>
      <p:sp>
        <p:nvSpPr>
          <p:cNvPr id="170" name="Google Shape;170;gf8ed9d9ebc_0_0"/>
          <p:cNvSpPr/>
          <p:nvPr/>
        </p:nvSpPr>
        <p:spPr>
          <a:xfrm>
            <a:off x="359250" y="1632875"/>
            <a:ext cx="3864300" cy="4731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f8ed9d9ebc_0_0"/>
          <p:cNvSpPr/>
          <p:nvPr/>
        </p:nvSpPr>
        <p:spPr>
          <a:xfrm>
            <a:off x="8240450" y="1632875"/>
            <a:ext cx="3864300" cy="4731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f8ed9d9ebc_0_0"/>
          <p:cNvSpPr/>
          <p:nvPr/>
        </p:nvSpPr>
        <p:spPr>
          <a:xfrm>
            <a:off x="4299850" y="1632875"/>
            <a:ext cx="3864300" cy="4731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gf8ed9d9ebc_0_0"/>
          <p:cNvPicPr preferRelativeResize="0"/>
          <p:nvPr/>
        </p:nvPicPr>
        <p:blipFill rotWithShape="1">
          <a:blip r:embed="rId5">
            <a:alphaModFix/>
          </a:blip>
          <a:srcRect b="0" l="9585" r="9593" t="0"/>
          <a:stretch/>
        </p:blipFill>
        <p:spPr>
          <a:xfrm>
            <a:off x="536237" y="1849575"/>
            <a:ext cx="3510324" cy="4297724"/>
          </a:xfrm>
          <a:prstGeom prst="rect">
            <a:avLst/>
          </a:prstGeom>
          <a:noFill/>
          <a:ln>
            <a:noFill/>
          </a:ln>
        </p:spPr>
      </p:pic>
      <p:pic>
        <p:nvPicPr>
          <p:cNvPr id="174" name="Google Shape;174;gf8ed9d9ebc_0_0"/>
          <p:cNvPicPr preferRelativeResize="0"/>
          <p:nvPr/>
        </p:nvPicPr>
        <p:blipFill rotWithShape="1">
          <a:blip r:embed="rId6">
            <a:alphaModFix/>
          </a:blip>
          <a:srcRect b="0" l="0" r="0" t="9189"/>
          <a:stretch/>
        </p:blipFill>
        <p:spPr>
          <a:xfrm>
            <a:off x="4476850" y="1849575"/>
            <a:ext cx="3510325" cy="4297754"/>
          </a:xfrm>
          <a:prstGeom prst="rect">
            <a:avLst/>
          </a:prstGeom>
          <a:noFill/>
          <a:ln>
            <a:noFill/>
          </a:ln>
        </p:spPr>
      </p:pic>
      <p:pic>
        <p:nvPicPr>
          <p:cNvPr id="175" name="Google Shape;175;gf8ed9d9ebc_0_0"/>
          <p:cNvPicPr preferRelativeResize="0"/>
          <p:nvPr/>
        </p:nvPicPr>
        <p:blipFill rotWithShape="1">
          <a:blip r:embed="rId7">
            <a:alphaModFix/>
          </a:blip>
          <a:srcRect b="7749" l="4385" r="5190" t="5467"/>
          <a:stretch/>
        </p:blipFill>
        <p:spPr>
          <a:xfrm>
            <a:off x="8417450" y="1849575"/>
            <a:ext cx="3510324" cy="42977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 name="Shape 180"/>
        <p:cNvGrpSpPr/>
        <p:nvPr/>
      </p:nvGrpSpPr>
      <p:grpSpPr>
        <a:xfrm>
          <a:off x="0" y="0"/>
          <a:ext cx="0" cy="0"/>
          <a:chOff x="0" y="0"/>
          <a:chExt cx="0" cy="0"/>
        </a:xfrm>
      </p:grpSpPr>
      <p:pic>
        <p:nvPicPr>
          <p:cNvPr descr="FAU Safe Zone Logo" id="181" name="Google Shape;181;gfa0015de78_0_7"/>
          <p:cNvPicPr preferRelativeResize="0"/>
          <p:nvPr/>
        </p:nvPicPr>
        <p:blipFill rotWithShape="1">
          <a:blip r:embed="rId4">
            <a:alphaModFix/>
          </a:blip>
          <a:srcRect b="0" l="0" r="0" t="0"/>
          <a:stretch/>
        </p:blipFill>
        <p:spPr>
          <a:xfrm>
            <a:off x="10905067" y="183708"/>
            <a:ext cx="1073066" cy="1038129"/>
          </a:xfrm>
          <a:prstGeom prst="rect">
            <a:avLst/>
          </a:prstGeom>
          <a:noFill/>
          <a:ln>
            <a:noFill/>
          </a:ln>
        </p:spPr>
      </p:pic>
      <p:pic>
        <p:nvPicPr>
          <p:cNvPr descr="Florida Atlantic University Fit First-Year for Student Success" id="182" name="Google Shape;182;gfa0015de78_0_7"/>
          <p:cNvPicPr preferRelativeResize="0"/>
          <p:nvPr>
            <p:ph idx="2" type="body"/>
          </p:nvPr>
        </p:nvPicPr>
        <p:blipFill rotWithShape="1">
          <a:blip r:embed="rId5">
            <a:alphaModFix/>
          </a:blip>
          <a:srcRect b="0" l="0" r="0" t="0"/>
          <a:stretch/>
        </p:blipFill>
        <p:spPr>
          <a:xfrm>
            <a:off x="6958528" y="2364064"/>
            <a:ext cx="4887300" cy="2765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83" name="Google Shape;183;gfa0015de78_0_7"/>
          <p:cNvSpPr txBox="1"/>
          <p:nvPr>
            <p:ph idx="1" type="body"/>
          </p:nvPr>
        </p:nvSpPr>
        <p:spPr>
          <a:xfrm>
            <a:off x="838199" y="2364063"/>
            <a:ext cx="5997600" cy="38130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002060"/>
              </a:buClr>
              <a:buSzPts val="3200"/>
              <a:buChar char="•"/>
            </a:pPr>
            <a:r>
              <a:rPr lang="en-US" sz="3200">
                <a:solidFill>
                  <a:srgbClr val="002060"/>
                </a:solidFill>
                <a:latin typeface="Arial"/>
                <a:ea typeface="Arial"/>
                <a:cs typeface="Arial"/>
                <a:sym typeface="Arial"/>
              </a:rPr>
              <a:t>Sexual Assault Prevention</a:t>
            </a:r>
            <a:endParaRPr/>
          </a:p>
          <a:p>
            <a:pPr indent="-228600" lvl="0" marL="228600" rtl="0" algn="l">
              <a:lnSpc>
                <a:spcPct val="90000"/>
              </a:lnSpc>
              <a:spcBef>
                <a:spcPts val="1000"/>
              </a:spcBef>
              <a:spcAft>
                <a:spcPts val="0"/>
              </a:spcAft>
              <a:buClr>
                <a:srgbClr val="002060"/>
              </a:buClr>
              <a:buSzPts val="3200"/>
              <a:buChar char="•"/>
            </a:pPr>
            <a:r>
              <a:rPr lang="en-US" sz="3200">
                <a:solidFill>
                  <a:srgbClr val="002060"/>
                </a:solidFill>
                <a:latin typeface="Arial"/>
                <a:ea typeface="Arial"/>
                <a:cs typeface="Arial"/>
                <a:sym typeface="Arial"/>
              </a:rPr>
              <a:t>AlcoholEdu</a:t>
            </a:r>
            <a:endParaRPr sz="3200">
              <a:solidFill>
                <a:srgbClr val="002060"/>
              </a:solidFill>
              <a:latin typeface="Arial"/>
              <a:ea typeface="Arial"/>
              <a:cs typeface="Arial"/>
              <a:sym typeface="Arial"/>
            </a:endParaRPr>
          </a:p>
          <a:p>
            <a:pPr indent="-228600" lvl="0" marL="228600" rtl="0" algn="l">
              <a:lnSpc>
                <a:spcPct val="90000"/>
              </a:lnSpc>
              <a:spcBef>
                <a:spcPts val="1000"/>
              </a:spcBef>
              <a:spcAft>
                <a:spcPts val="0"/>
              </a:spcAft>
              <a:buClr>
                <a:srgbClr val="002060"/>
              </a:buClr>
              <a:buSzPts val="3200"/>
              <a:buChar char="•"/>
            </a:pPr>
            <a:r>
              <a:rPr lang="en-US" sz="3200">
                <a:solidFill>
                  <a:srgbClr val="002060"/>
                </a:solidFill>
                <a:latin typeface="Arial"/>
                <a:ea typeface="Arial"/>
                <a:cs typeface="Arial"/>
                <a:sym typeface="Arial"/>
              </a:rPr>
              <a:t>Kognito Mental Health Training</a:t>
            </a:r>
            <a:endParaRPr/>
          </a:p>
          <a:p>
            <a:pPr indent="-228600" lvl="0" marL="228600" rtl="0" algn="l">
              <a:lnSpc>
                <a:spcPct val="90000"/>
              </a:lnSpc>
              <a:spcBef>
                <a:spcPts val="1000"/>
              </a:spcBef>
              <a:spcAft>
                <a:spcPts val="0"/>
              </a:spcAft>
              <a:buClr>
                <a:srgbClr val="002060"/>
              </a:buClr>
              <a:buSzPts val="3200"/>
              <a:buChar char="•"/>
            </a:pPr>
            <a:r>
              <a:rPr lang="en-US" sz="3200">
                <a:solidFill>
                  <a:srgbClr val="002060"/>
                </a:solidFill>
                <a:latin typeface="Arial"/>
                <a:ea typeface="Arial"/>
                <a:cs typeface="Arial"/>
                <a:sym typeface="Arial"/>
              </a:rPr>
              <a:t>Diversity Equity and Inclusion</a:t>
            </a:r>
            <a:endParaRPr/>
          </a:p>
          <a:p>
            <a:pPr indent="-228600" lvl="0" marL="228600" rtl="0" algn="l">
              <a:lnSpc>
                <a:spcPct val="90000"/>
              </a:lnSpc>
              <a:spcBef>
                <a:spcPts val="1000"/>
              </a:spcBef>
              <a:spcAft>
                <a:spcPts val="0"/>
              </a:spcAft>
              <a:buClr>
                <a:srgbClr val="002060"/>
              </a:buClr>
              <a:buSzPts val="3200"/>
              <a:buChar char="•"/>
            </a:pPr>
            <a:r>
              <a:rPr lang="en-US" sz="3200">
                <a:solidFill>
                  <a:srgbClr val="002060"/>
                </a:solidFill>
                <a:latin typeface="Arial"/>
                <a:ea typeface="Arial"/>
                <a:cs typeface="Arial"/>
                <a:sym typeface="Arial"/>
              </a:rPr>
              <a:t>Hazing Prevention</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84" name="Google Shape;184;gfa0015de78_0_7"/>
          <p:cNvSpPr txBox="1"/>
          <p:nvPr>
            <p:ph type="title"/>
          </p:nvPr>
        </p:nvSpPr>
        <p:spPr>
          <a:xfrm>
            <a:off x="514928" y="48202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300"/>
              <a:buFont typeface="Arial"/>
              <a:buNone/>
            </a:pPr>
            <a:r>
              <a:rPr b="1" lang="en-US" sz="5300">
                <a:solidFill>
                  <a:srgbClr val="002060"/>
                </a:solidFill>
                <a:latin typeface="Arial"/>
                <a:ea typeface="Arial"/>
                <a:cs typeface="Arial"/>
                <a:sym typeface="Arial"/>
              </a:rPr>
              <a:t>FIT First-Year</a:t>
            </a:r>
            <a:endParaRPr b="1">
              <a:solidFill>
                <a:srgbClr val="00206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gf8ed9d9ebc_0_19"/>
          <p:cNvSpPr/>
          <p:nvPr/>
        </p:nvSpPr>
        <p:spPr>
          <a:xfrm>
            <a:off x="5831350" y="4500798"/>
            <a:ext cx="4388700" cy="699600"/>
          </a:xfrm>
          <a:prstGeom prst="rect">
            <a:avLst/>
          </a:prstGeom>
          <a:solidFill>
            <a:srgbClr val="B427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f8ed9d9ebc_0_19"/>
          <p:cNvSpPr/>
          <p:nvPr/>
        </p:nvSpPr>
        <p:spPr>
          <a:xfrm>
            <a:off x="618625" y="4480806"/>
            <a:ext cx="4388700" cy="719700"/>
          </a:xfrm>
          <a:prstGeom prst="rect">
            <a:avLst/>
          </a:prstGeom>
          <a:solidFill>
            <a:srgbClr val="B427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FAU Safe Zone Logo" id="192" name="Google Shape;192;gf8ed9d9ebc_0_19"/>
          <p:cNvPicPr preferRelativeResize="0"/>
          <p:nvPr/>
        </p:nvPicPr>
        <p:blipFill rotWithShape="1">
          <a:blip r:embed="rId4">
            <a:alphaModFix/>
          </a:blip>
          <a:srcRect b="0" l="0" r="0" t="0"/>
          <a:stretch/>
        </p:blipFill>
        <p:spPr>
          <a:xfrm>
            <a:off x="10584178" y="183701"/>
            <a:ext cx="992248" cy="959330"/>
          </a:xfrm>
          <a:prstGeom prst="rect">
            <a:avLst/>
          </a:prstGeom>
          <a:noFill/>
          <a:ln>
            <a:noFill/>
          </a:ln>
        </p:spPr>
      </p:pic>
      <p:sp>
        <p:nvSpPr>
          <p:cNvPr id="193" name="Google Shape;193;gf8ed9d9ebc_0_19"/>
          <p:cNvSpPr/>
          <p:nvPr/>
        </p:nvSpPr>
        <p:spPr>
          <a:xfrm>
            <a:off x="618625" y="761166"/>
            <a:ext cx="4388700" cy="373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f8ed9d9ebc_0_19"/>
          <p:cNvSpPr/>
          <p:nvPr/>
        </p:nvSpPr>
        <p:spPr>
          <a:xfrm>
            <a:off x="5831350" y="761177"/>
            <a:ext cx="4388700" cy="3739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f8ed9d9ebc_0_19"/>
          <p:cNvSpPr txBox="1"/>
          <p:nvPr>
            <p:ph type="title"/>
          </p:nvPr>
        </p:nvSpPr>
        <p:spPr>
          <a:xfrm>
            <a:off x="618625" y="4580088"/>
            <a:ext cx="4388700" cy="521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b="1" lang="en-US" sz="1700">
                <a:solidFill>
                  <a:schemeClr val="lt1"/>
                </a:solidFill>
                <a:latin typeface="Arial"/>
                <a:ea typeface="Arial"/>
                <a:cs typeface="Arial"/>
                <a:sym typeface="Arial"/>
              </a:rPr>
              <a:t>Schmidt Family Complex for Academic &amp; </a:t>
            </a:r>
            <a:r>
              <a:rPr b="1" lang="en-US" sz="1700">
                <a:solidFill>
                  <a:schemeClr val="lt1"/>
                </a:solidFill>
                <a:latin typeface="Arial"/>
                <a:ea typeface="Arial"/>
                <a:cs typeface="Arial"/>
                <a:sym typeface="Arial"/>
              </a:rPr>
              <a:t>Athletic</a:t>
            </a:r>
            <a:r>
              <a:rPr b="1" lang="en-US" sz="1700">
                <a:solidFill>
                  <a:schemeClr val="lt1"/>
                </a:solidFill>
                <a:latin typeface="Arial"/>
                <a:ea typeface="Arial"/>
                <a:cs typeface="Arial"/>
                <a:sym typeface="Arial"/>
              </a:rPr>
              <a:t> Excellence- Suite 158A</a:t>
            </a:r>
            <a:endParaRPr b="1" sz="1700">
              <a:solidFill>
                <a:schemeClr val="lt1"/>
              </a:solidFill>
              <a:latin typeface="Arial"/>
              <a:ea typeface="Arial"/>
              <a:cs typeface="Arial"/>
              <a:sym typeface="Arial"/>
            </a:endParaRPr>
          </a:p>
        </p:txBody>
      </p:sp>
      <p:sp>
        <p:nvSpPr>
          <p:cNvPr id="196" name="Google Shape;196;gf8ed9d9ebc_0_19"/>
          <p:cNvSpPr txBox="1"/>
          <p:nvPr>
            <p:ph type="title"/>
          </p:nvPr>
        </p:nvSpPr>
        <p:spPr>
          <a:xfrm>
            <a:off x="5831350" y="4554823"/>
            <a:ext cx="4388700" cy="591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b="1" lang="en-US" sz="1600">
                <a:solidFill>
                  <a:schemeClr val="lt1"/>
                </a:solidFill>
                <a:latin typeface="Arial"/>
                <a:ea typeface="Arial"/>
                <a:cs typeface="Arial"/>
                <a:sym typeface="Arial"/>
              </a:rPr>
              <a:t>Building SS-8, Room 224A </a:t>
            </a:r>
            <a:endParaRPr b="1" sz="16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800"/>
              <a:buFont typeface="Arial"/>
              <a:buNone/>
            </a:pPr>
            <a:r>
              <a:rPr b="1" lang="en-US" sz="1400">
                <a:solidFill>
                  <a:schemeClr val="lt1"/>
                </a:solidFill>
                <a:latin typeface="Arial"/>
                <a:ea typeface="Arial"/>
                <a:cs typeface="Arial"/>
                <a:sym typeface="Arial"/>
              </a:rPr>
              <a:t>2nd floor of the Breezeway above the food court</a:t>
            </a:r>
            <a:endParaRPr b="1" sz="1400">
              <a:solidFill>
                <a:schemeClr val="lt1"/>
              </a:solidFill>
              <a:latin typeface="Arial"/>
              <a:ea typeface="Arial"/>
              <a:cs typeface="Arial"/>
              <a:sym typeface="Arial"/>
            </a:endParaRPr>
          </a:p>
        </p:txBody>
      </p:sp>
      <p:pic>
        <p:nvPicPr>
          <p:cNvPr id="197" name="Google Shape;197;gf8ed9d9ebc_0_19"/>
          <p:cNvPicPr preferRelativeResize="0"/>
          <p:nvPr/>
        </p:nvPicPr>
        <p:blipFill rotWithShape="1">
          <a:blip r:embed="rId5">
            <a:alphaModFix/>
          </a:blip>
          <a:srcRect b="0" l="10203" r="10203" t="0"/>
          <a:stretch/>
        </p:blipFill>
        <p:spPr>
          <a:xfrm>
            <a:off x="715457" y="829546"/>
            <a:ext cx="4195031" cy="3602711"/>
          </a:xfrm>
          <a:prstGeom prst="rect">
            <a:avLst/>
          </a:prstGeom>
          <a:noFill/>
          <a:ln>
            <a:noFill/>
          </a:ln>
        </p:spPr>
      </p:pic>
      <p:sp>
        <p:nvSpPr>
          <p:cNvPr id="198" name="Google Shape;198;gf8ed9d9ebc_0_19"/>
          <p:cNvSpPr/>
          <p:nvPr/>
        </p:nvSpPr>
        <p:spPr>
          <a:xfrm>
            <a:off x="5831350" y="489675"/>
            <a:ext cx="4388700" cy="591600"/>
          </a:xfrm>
          <a:prstGeom prst="rect">
            <a:avLst/>
          </a:prstGeom>
          <a:solidFill>
            <a:srgbClr val="B427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600">
                <a:solidFill>
                  <a:schemeClr val="lt1"/>
                </a:solidFill>
              </a:rPr>
              <a:t>WGERC</a:t>
            </a:r>
            <a:endParaRPr b="1" sz="3600">
              <a:solidFill>
                <a:schemeClr val="lt1"/>
              </a:solidFill>
            </a:endParaRPr>
          </a:p>
        </p:txBody>
      </p:sp>
      <p:sp>
        <p:nvSpPr>
          <p:cNvPr id="199" name="Google Shape;199;gf8ed9d9ebc_0_19"/>
          <p:cNvSpPr/>
          <p:nvPr/>
        </p:nvSpPr>
        <p:spPr>
          <a:xfrm>
            <a:off x="618625" y="489675"/>
            <a:ext cx="4388700" cy="591600"/>
          </a:xfrm>
          <a:prstGeom prst="rect">
            <a:avLst/>
          </a:prstGeom>
          <a:solidFill>
            <a:srgbClr val="B427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600">
                <a:solidFill>
                  <a:schemeClr val="lt1"/>
                </a:solidFill>
              </a:rPr>
              <a:t>OCHP</a:t>
            </a:r>
            <a:endParaRPr b="1" sz="3600">
              <a:solidFill>
                <a:schemeClr val="lt1"/>
              </a:solidFill>
            </a:endParaRPr>
          </a:p>
        </p:txBody>
      </p:sp>
      <p:pic>
        <p:nvPicPr>
          <p:cNvPr id="200" name="Google Shape;200;gf8ed9d9ebc_0_19"/>
          <p:cNvPicPr preferRelativeResize="0"/>
          <p:nvPr/>
        </p:nvPicPr>
        <p:blipFill rotWithShape="1">
          <a:blip r:embed="rId6">
            <a:alphaModFix/>
          </a:blip>
          <a:srcRect b="19625" l="0" r="0" t="13300"/>
          <a:stretch/>
        </p:blipFill>
        <p:spPr>
          <a:xfrm>
            <a:off x="5831350" y="1081269"/>
            <a:ext cx="4388701" cy="34195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 name="Shape 205"/>
        <p:cNvGrpSpPr/>
        <p:nvPr/>
      </p:nvGrpSpPr>
      <p:grpSpPr>
        <a:xfrm>
          <a:off x="0" y="0"/>
          <a:ext cx="0" cy="0"/>
          <a:chOff x="0" y="0"/>
          <a:chExt cx="0" cy="0"/>
        </a:xfrm>
      </p:grpSpPr>
      <p:pic>
        <p:nvPicPr>
          <p:cNvPr descr="FAU Safe Zone Logo" id="206" name="Google Shape;206;gfa0015de78_0_21"/>
          <p:cNvPicPr preferRelativeResize="0"/>
          <p:nvPr/>
        </p:nvPicPr>
        <p:blipFill rotWithShape="1">
          <a:blip r:embed="rId4">
            <a:alphaModFix/>
          </a:blip>
          <a:srcRect b="0" l="0" r="0" t="0"/>
          <a:stretch/>
        </p:blipFill>
        <p:spPr>
          <a:xfrm>
            <a:off x="10905067" y="183708"/>
            <a:ext cx="1073066" cy="1038129"/>
          </a:xfrm>
          <a:prstGeom prst="rect">
            <a:avLst/>
          </a:prstGeom>
          <a:noFill/>
          <a:ln>
            <a:noFill/>
          </a:ln>
        </p:spPr>
      </p:pic>
      <p:pic>
        <p:nvPicPr>
          <p:cNvPr descr="Image of student individuals in a counseling session" id="207" name="Google Shape;207;gfa0015de78_0_21"/>
          <p:cNvPicPr preferRelativeResize="0"/>
          <p:nvPr/>
        </p:nvPicPr>
        <p:blipFill rotWithShape="1">
          <a:blip r:embed="rId5">
            <a:alphaModFix/>
          </a:blip>
          <a:srcRect b="0" l="0" r="0" t="0"/>
          <a:stretch/>
        </p:blipFill>
        <p:spPr>
          <a:xfrm>
            <a:off x="6974152" y="1617387"/>
            <a:ext cx="4187875" cy="2791917"/>
          </a:xfrm>
          <a:prstGeom prst="rect">
            <a:avLst/>
          </a:prstGeom>
          <a:solidFill>
            <a:srgbClr val="ECECEC"/>
          </a:solidFill>
          <a:ln>
            <a:noFill/>
          </a:ln>
          <a:effectLst>
            <a:outerShdw blurRad="55000" rotWithShape="0" algn="tl" dir="5400000" dist="18000">
              <a:srgbClr val="000000">
                <a:alpha val="40000"/>
              </a:srgbClr>
            </a:outerShdw>
          </a:effectLst>
        </p:spPr>
      </p:pic>
      <p:sp>
        <p:nvSpPr>
          <p:cNvPr id="208" name="Google Shape;208;gfa0015de78_0_21"/>
          <p:cNvSpPr txBox="1"/>
          <p:nvPr>
            <p:ph idx="1" type="body"/>
          </p:nvPr>
        </p:nvSpPr>
        <p:spPr>
          <a:xfrm>
            <a:off x="150680" y="1393064"/>
            <a:ext cx="6382200" cy="4351200"/>
          </a:xfrm>
          <a:prstGeom prst="rect">
            <a:avLst/>
          </a:prstGeom>
          <a:noFill/>
          <a:ln>
            <a:noFill/>
          </a:ln>
        </p:spPr>
        <p:txBody>
          <a:bodyPr anchorCtr="0" anchor="t" bIns="45700" lIns="91425" spcFirstLastPara="1" rIns="91425" wrap="square" tIns="45700">
            <a:normAutofit fontScale="25000" lnSpcReduction="20000"/>
          </a:bodyPr>
          <a:lstStyle/>
          <a:p>
            <a:pPr indent="-228600" lvl="0" marL="228600" rtl="0" algn="l">
              <a:lnSpc>
                <a:spcPct val="150000"/>
              </a:lnSpc>
              <a:spcBef>
                <a:spcPts val="0"/>
              </a:spcBef>
              <a:spcAft>
                <a:spcPts val="0"/>
              </a:spcAft>
              <a:buClr>
                <a:schemeClr val="lt1"/>
              </a:buClr>
              <a:buSzPct val="100000"/>
              <a:buChar char="•"/>
            </a:pPr>
            <a:r>
              <a:rPr lang="en-US" sz="9600">
                <a:solidFill>
                  <a:schemeClr val="lt1"/>
                </a:solidFill>
                <a:latin typeface="Arial"/>
                <a:ea typeface="Arial"/>
                <a:cs typeface="Arial"/>
                <a:sym typeface="Arial"/>
              </a:rPr>
              <a:t>Individual counseling</a:t>
            </a:r>
            <a:endParaRPr sz="9600">
              <a:solidFill>
                <a:schemeClr val="lt1"/>
              </a:solidFill>
              <a:latin typeface="Arial"/>
              <a:ea typeface="Arial"/>
              <a:cs typeface="Arial"/>
              <a:sym typeface="Arial"/>
            </a:endParaRPr>
          </a:p>
          <a:p>
            <a:pPr indent="-228600" lvl="0" marL="228600" rtl="0" algn="l">
              <a:lnSpc>
                <a:spcPct val="150000"/>
              </a:lnSpc>
              <a:spcBef>
                <a:spcPts val="0"/>
              </a:spcBef>
              <a:spcAft>
                <a:spcPts val="0"/>
              </a:spcAft>
              <a:buClr>
                <a:schemeClr val="lt1"/>
              </a:buClr>
              <a:buSzPct val="100000"/>
              <a:buChar char="•"/>
            </a:pPr>
            <a:r>
              <a:rPr lang="en-US" sz="9600">
                <a:solidFill>
                  <a:schemeClr val="lt1"/>
                </a:solidFill>
                <a:latin typeface="Arial"/>
                <a:ea typeface="Arial"/>
                <a:cs typeface="Arial"/>
                <a:sym typeface="Arial"/>
              </a:rPr>
              <a:t>Group counseling</a:t>
            </a:r>
            <a:endParaRPr sz="9600">
              <a:solidFill>
                <a:schemeClr val="lt1"/>
              </a:solidFill>
              <a:latin typeface="Arial"/>
              <a:ea typeface="Arial"/>
              <a:cs typeface="Arial"/>
              <a:sym typeface="Arial"/>
            </a:endParaRPr>
          </a:p>
          <a:p>
            <a:pPr indent="-228600" lvl="0" marL="228600" rtl="0" algn="l">
              <a:lnSpc>
                <a:spcPct val="150000"/>
              </a:lnSpc>
              <a:spcBef>
                <a:spcPts val="0"/>
              </a:spcBef>
              <a:spcAft>
                <a:spcPts val="0"/>
              </a:spcAft>
              <a:buClr>
                <a:schemeClr val="lt1"/>
              </a:buClr>
              <a:buSzPct val="100000"/>
              <a:buChar char="•"/>
            </a:pPr>
            <a:r>
              <a:rPr lang="en-US" sz="9600">
                <a:solidFill>
                  <a:schemeClr val="lt1"/>
                </a:solidFill>
                <a:latin typeface="Arial"/>
                <a:ea typeface="Arial"/>
                <a:cs typeface="Arial"/>
                <a:sym typeface="Arial"/>
              </a:rPr>
              <a:t>Relationship counseling</a:t>
            </a:r>
            <a:endParaRPr sz="9600">
              <a:solidFill>
                <a:schemeClr val="lt1"/>
              </a:solidFill>
              <a:latin typeface="Arial"/>
              <a:ea typeface="Arial"/>
              <a:cs typeface="Arial"/>
              <a:sym typeface="Arial"/>
            </a:endParaRPr>
          </a:p>
          <a:p>
            <a:pPr indent="-228600" lvl="0" marL="228600" rtl="0" algn="l">
              <a:lnSpc>
                <a:spcPct val="150000"/>
              </a:lnSpc>
              <a:spcBef>
                <a:spcPts val="0"/>
              </a:spcBef>
              <a:spcAft>
                <a:spcPts val="0"/>
              </a:spcAft>
              <a:buClr>
                <a:schemeClr val="lt1"/>
              </a:buClr>
              <a:buSzPct val="100000"/>
              <a:buChar char="•"/>
            </a:pPr>
            <a:r>
              <a:rPr lang="en-US" sz="9600">
                <a:solidFill>
                  <a:schemeClr val="lt1"/>
                </a:solidFill>
                <a:latin typeface="Arial"/>
                <a:ea typeface="Arial"/>
                <a:cs typeface="Arial"/>
                <a:sym typeface="Arial"/>
              </a:rPr>
              <a:t>Crisis management</a:t>
            </a:r>
            <a:endParaRPr sz="9600">
              <a:solidFill>
                <a:schemeClr val="lt1"/>
              </a:solidFill>
              <a:latin typeface="Arial"/>
              <a:ea typeface="Arial"/>
              <a:cs typeface="Arial"/>
              <a:sym typeface="Arial"/>
            </a:endParaRPr>
          </a:p>
          <a:p>
            <a:pPr indent="-228600" lvl="0" marL="228600" rtl="0" algn="l">
              <a:lnSpc>
                <a:spcPct val="150000"/>
              </a:lnSpc>
              <a:spcBef>
                <a:spcPts val="0"/>
              </a:spcBef>
              <a:spcAft>
                <a:spcPts val="0"/>
              </a:spcAft>
              <a:buClr>
                <a:schemeClr val="lt1"/>
              </a:buClr>
              <a:buSzPct val="100000"/>
              <a:buChar char="•"/>
            </a:pPr>
            <a:r>
              <a:rPr lang="en-US" sz="9600">
                <a:solidFill>
                  <a:schemeClr val="lt1"/>
                </a:solidFill>
                <a:latin typeface="Arial"/>
                <a:ea typeface="Arial"/>
                <a:cs typeface="Arial"/>
                <a:sym typeface="Arial"/>
              </a:rPr>
              <a:t>Consultations and workshops</a:t>
            </a:r>
            <a:endParaRPr sz="9600">
              <a:solidFill>
                <a:schemeClr val="lt1"/>
              </a:solidFill>
              <a:latin typeface="Arial"/>
              <a:ea typeface="Arial"/>
              <a:cs typeface="Arial"/>
              <a:sym typeface="Arial"/>
            </a:endParaRPr>
          </a:p>
          <a:p>
            <a:pPr indent="-228600" lvl="0" marL="228600" rtl="0" algn="l">
              <a:lnSpc>
                <a:spcPct val="150000"/>
              </a:lnSpc>
              <a:spcBef>
                <a:spcPts val="0"/>
              </a:spcBef>
              <a:spcAft>
                <a:spcPts val="0"/>
              </a:spcAft>
              <a:buClr>
                <a:schemeClr val="lt1"/>
              </a:buClr>
              <a:buSzPct val="100000"/>
              <a:buChar char="•"/>
            </a:pPr>
            <a:r>
              <a:rPr lang="en-US" sz="9600">
                <a:solidFill>
                  <a:schemeClr val="lt1"/>
                </a:solidFill>
                <a:latin typeface="Arial"/>
                <a:ea typeface="Arial"/>
                <a:cs typeface="Arial"/>
                <a:sym typeface="Arial"/>
              </a:rPr>
              <a:t>Online and live suicide awareness trainings</a:t>
            </a:r>
            <a:endParaRPr sz="9600">
              <a:solidFill>
                <a:schemeClr val="lt1"/>
              </a:solidFill>
              <a:latin typeface="Arial"/>
              <a:ea typeface="Arial"/>
              <a:cs typeface="Arial"/>
              <a:sym typeface="Arial"/>
            </a:endParaRPr>
          </a:p>
          <a:p>
            <a:pPr indent="-228600" lvl="0" marL="228600" rtl="0" algn="l">
              <a:lnSpc>
                <a:spcPct val="150000"/>
              </a:lnSpc>
              <a:spcBef>
                <a:spcPts val="0"/>
              </a:spcBef>
              <a:spcAft>
                <a:spcPts val="0"/>
              </a:spcAft>
              <a:buClr>
                <a:schemeClr val="lt1"/>
              </a:buClr>
              <a:buSzPct val="100000"/>
              <a:buChar char="•"/>
            </a:pPr>
            <a:r>
              <a:rPr lang="en-US" sz="9600">
                <a:solidFill>
                  <a:schemeClr val="lt1"/>
                </a:solidFill>
                <a:latin typeface="Arial"/>
                <a:ea typeface="Arial"/>
                <a:cs typeface="Arial"/>
                <a:sym typeface="Arial"/>
              </a:rPr>
              <a:t>After-hours assistance</a:t>
            </a:r>
            <a:endParaRPr sz="9600">
              <a:solidFill>
                <a:schemeClr val="lt1"/>
              </a:solidFill>
              <a:latin typeface="Arial"/>
              <a:ea typeface="Arial"/>
              <a:cs typeface="Arial"/>
              <a:sym typeface="Arial"/>
            </a:endParaRPr>
          </a:p>
          <a:p>
            <a:pPr indent="-228600" lvl="0" marL="228600" rtl="0" algn="l">
              <a:lnSpc>
                <a:spcPct val="150000"/>
              </a:lnSpc>
              <a:spcBef>
                <a:spcPts val="0"/>
              </a:spcBef>
              <a:spcAft>
                <a:spcPts val="0"/>
              </a:spcAft>
              <a:buClr>
                <a:schemeClr val="lt1"/>
              </a:buClr>
              <a:buSzPct val="100000"/>
              <a:buChar char="•"/>
            </a:pPr>
            <a:r>
              <a:rPr lang="en-US" sz="9600">
                <a:solidFill>
                  <a:schemeClr val="lt1"/>
                </a:solidFill>
                <a:latin typeface="Arial"/>
                <a:ea typeface="Arial"/>
                <a:cs typeface="Arial"/>
                <a:sym typeface="Arial"/>
              </a:rPr>
              <a:t>Mental health screenings</a:t>
            </a:r>
            <a:endParaRPr sz="9600">
              <a:solidFill>
                <a:schemeClr val="lt1"/>
              </a:solidFill>
              <a:latin typeface="Arial"/>
              <a:ea typeface="Arial"/>
              <a:cs typeface="Arial"/>
              <a:sym typeface="Arial"/>
            </a:endParaRPr>
          </a:p>
          <a:p>
            <a:pPr indent="-76200" lvl="0" marL="228600" rtl="0" algn="l">
              <a:lnSpc>
                <a:spcPct val="100000"/>
              </a:lnSpc>
              <a:spcBef>
                <a:spcPts val="0"/>
              </a:spcBef>
              <a:spcAft>
                <a:spcPts val="0"/>
              </a:spcAft>
              <a:buClr>
                <a:schemeClr val="dk1"/>
              </a:buClr>
              <a:buSzPct val="100000"/>
              <a:buNone/>
            </a:pPr>
            <a:r>
              <a:t/>
            </a:r>
            <a:endParaRPr sz="2400">
              <a:solidFill>
                <a:schemeClr val="lt1"/>
              </a:solidFill>
              <a:latin typeface="Arial"/>
              <a:ea typeface="Arial"/>
              <a:cs typeface="Arial"/>
              <a:sym typeface="Arial"/>
            </a:endParaRPr>
          </a:p>
          <a:p>
            <a:pPr indent="-76200" lvl="0" marL="228600" rtl="0" algn="l">
              <a:lnSpc>
                <a:spcPct val="100000"/>
              </a:lnSpc>
              <a:spcBef>
                <a:spcPts val="0"/>
              </a:spcBef>
              <a:spcAft>
                <a:spcPts val="0"/>
              </a:spcAft>
              <a:buClr>
                <a:schemeClr val="dk1"/>
              </a:buClr>
              <a:buSzPct val="100000"/>
              <a:buNone/>
            </a:pPr>
            <a:r>
              <a:t/>
            </a:r>
            <a:endParaRPr sz="2400">
              <a:solidFill>
                <a:schemeClr val="lt1"/>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ct val="100000"/>
              <a:buNone/>
            </a:pPr>
            <a:r>
              <a:t/>
            </a:r>
            <a:endParaRPr>
              <a:solidFill>
                <a:schemeClr val="lt1"/>
              </a:solidFill>
            </a:endParaRPr>
          </a:p>
          <a:p>
            <a:pPr indent="-50800" lvl="0" marL="228600" rtl="0" algn="l">
              <a:lnSpc>
                <a:spcPct val="90000"/>
              </a:lnSpc>
              <a:spcBef>
                <a:spcPts val="1000"/>
              </a:spcBef>
              <a:spcAft>
                <a:spcPts val="0"/>
              </a:spcAft>
              <a:buClr>
                <a:schemeClr val="dk1"/>
              </a:buClr>
              <a:buSzPct val="100000"/>
              <a:buNone/>
            </a:pPr>
            <a:r>
              <a:t/>
            </a:r>
            <a:endParaRPr>
              <a:solidFill>
                <a:schemeClr val="lt1"/>
              </a:solidFill>
            </a:endParaRPr>
          </a:p>
        </p:txBody>
      </p:sp>
      <p:sp>
        <p:nvSpPr>
          <p:cNvPr id="209" name="Google Shape;209;gfa0015de78_0_21"/>
          <p:cNvSpPr txBox="1"/>
          <p:nvPr>
            <p:ph idx="4294967295" type="body"/>
          </p:nvPr>
        </p:nvSpPr>
        <p:spPr>
          <a:xfrm>
            <a:off x="6477296" y="4482746"/>
            <a:ext cx="5181600" cy="13257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1F4E79"/>
              </a:buClr>
              <a:buSzPts val="2400"/>
              <a:buNone/>
            </a:pPr>
            <a:r>
              <a:rPr b="1" lang="en-US" sz="2400" u="sng">
                <a:solidFill>
                  <a:schemeClr val="lt1"/>
                </a:solidFill>
                <a:latin typeface="Arial"/>
                <a:ea typeface="Arial"/>
                <a:cs typeface="Arial"/>
                <a:sym typeface="Arial"/>
                <a:hlinkClick r:id="rId6">
                  <a:extLst>
                    <a:ext uri="{A12FA001-AC4F-418D-AE19-62706E023703}">
                      <ahyp:hlinkClr val="tx"/>
                    </a:ext>
                  </a:extLst>
                </a:hlinkClick>
              </a:rPr>
              <a:t>www.fau.edu/counseling</a:t>
            </a:r>
            <a:r>
              <a:rPr b="1" lang="en-US" sz="2400">
                <a:solidFill>
                  <a:srgbClr val="B42730"/>
                </a:solidFill>
                <a:highlight>
                  <a:schemeClr val="lt1"/>
                </a:highlight>
                <a:latin typeface="Arial"/>
                <a:ea typeface="Arial"/>
                <a:cs typeface="Arial"/>
                <a:sym typeface="Arial"/>
              </a:rPr>
              <a:t> </a:t>
            </a:r>
            <a:endParaRPr>
              <a:solidFill>
                <a:srgbClr val="B42730"/>
              </a:solidFill>
              <a:highlight>
                <a:schemeClr val="lt1"/>
              </a:highlight>
            </a:endParaRPr>
          </a:p>
        </p:txBody>
      </p:sp>
      <p:sp>
        <p:nvSpPr>
          <p:cNvPr id="210" name="Google Shape;210;gfa0015de78_0_21"/>
          <p:cNvSpPr txBox="1"/>
          <p:nvPr>
            <p:ph type="title"/>
          </p:nvPr>
        </p:nvSpPr>
        <p:spPr>
          <a:xfrm>
            <a:off x="0" y="0"/>
            <a:ext cx="11437500" cy="1623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br>
              <a:rPr b="1" lang="en-US">
                <a:solidFill>
                  <a:schemeClr val="lt1"/>
                </a:solidFill>
                <a:latin typeface="Arial"/>
                <a:ea typeface="Arial"/>
                <a:cs typeface="Arial"/>
                <a:sym typeface="Arial"/>
              </a:rPr>
            </a:br>
            <a:r>
              <a:rPr b="1" lang="en-US" sz="3900">
                <a:solidFill>
                  <a:schemeClr val="lt1"/>
                </a:solidFill>
                <a:latin typeface="Arial"/>
                <a:ea typeface="Arial"/>
                <a:cs typeface="Arial"/>
                <a:sym typeface="Arial"/>
              </a:rPr>
              <a:t>Counseling &amp; Psychological Services (CAPS) </a:t>
            </a:r>
            <a:br>
              <a:rPr b="1" lang="en-US" sz="4000">
                <a:solidFill>
                  <a:schemeClr val="lt1"/>
                </a:solidFill>
                <a:latin typeface="Arial"/>
                <a:ea typeface="Arial"/>
                <a:cs typeface="Arial"/>
                <a:sym typeface="Arial"/>
              </a:rPr>
            </a:br>
            <a:r>
              <a:rPr lang="en-US" sz="4000">
                <a:solidFill>
                  <a:schemeClr val="lt1"/>
                </a:solidFill>
                <a:latin typeface="Arial"/>
                <a:ea typeface="Arial"/>
                <a:cs typeface="Arial"/>
                <a:sym typeface="Arial"/>
              </a:rPr>
              <a:t>Confidential Services</a:t>
            </a:r>
            <a:br>
              <a:rPr b="1" lang="en-US" sz="3600">
                <a:solidFill>
                  <a:schemeClr val="lt1"/>
                </a:solidFill>
              </a:rPr>
            </a:br>
            <a:endParaRPr b="1" sz="360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gfa0015de78_0_0"/>
          <p:cNvSpPr txBox="1"/>
          <p:nvPr>
            <p:ph type="title"/>
          </p:nvPr>
        </p:nvSpPr>
        <p:spPr>
          <a:xfrm>
            <a:off x="256309" y="18039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b="1" lang="en-US" sz="4800">
                <a:solidFill>
                  <a:schemeClr val="lt1"/>
                </a:solidFill>
                <a:latin typeface="Arial"/>
                <a:ea typeface="Arial"/>
                <a:cs typeface="Arial"/>
                <a:sym typeface="Arial"/>
              </a:rPr>
              <a:t>TAO</a:t>
            </a:r>
            <a:endParaRPr b="1" sz="3200">
              <a:solidFill>
                <a:schemeClr val="lt2"/>
              </a:solidFill>
            </a:endParaRPr>
          </a:p>
        </p:txBody>
      </p:sp>
      <p:pic>
        <p:nvPicPr>
          <p:cNvPr id="217" name="Google Shape;217;gfa0015de78_0_0"/>
          <p:cNvPicPr preferRelativeResize="0"/>
          <p:nvPr/>
        </p:nvPicPr>
        <p:blipFill rotWithShape="1">
          <a:blip r:embed="rId4">
            <a:alphaModFix/>
          </a:blip>
          <a:srcRect b="0" l="0" r="0" t="13822"/>
          <a:stretch/>
        </p:blipFill>
        <p:spPr>
          <a:xfrm>
            <a:off x="6847525" y="-83625"/>
            <a:ext cx="5344475" cy="5960299"/>
          </a:xfrm>
          <a:prstGeom prst="rect">
            <a:avLst/>
          </a:prstGeom>
          <a:noFill/>
          <a:ln>
            <a:noFill/>
          </a:ln>
        </p:spPr>
      </p:pic>
      <p:sp>
        <p:nvSpPr>
          <p:cNvPr id="218" name="Google Shape;218;gfa0015de78_0_0"/>
          <p:cNvSpPr txBox="1"/>
          <p:nvPr/>
        </p:nvSpPr>
        <p:spPr>
          <a:xfrm>
            <a:off x="0" y="1313525"/>
            <a:ext cx="5863200" cy="4413600"/>
          </a:xfrm>
          <a:prstGeom prst="rect">
            <a:avLst/>
          </a:prstGeom>
          <a:noFill/>
          <a:ln>
            <a:noFill/>
          </a:ln>
        </p:spPr>
        <p:txBody>
          <a:bodyPr anchorCtr="0" anchor="t" bIns="91425" lIns="91425" spcFirstLastPara="1" rIns="91425" wrap="square" tIns="91425">
            <a:spAutoFit/>
          </a:bodyPr>
          <a:lstStyle/>
          <a:p>
            <a:pPr indent="-444500" lvl="0" marL="457200" rtl="0" algn="l">
              <a:lnSpc>
                <a:spcPct val="90000"/>
              </a:lnSpc>
              <a:spcBef>
                <a:spcPts val="0"/>
              </a:spcBef>
              <a:spcAft>
                <a:spcPts val="0"/>
              </a:spcAft>
              <a:buClr>
                <a:schemeClr val="lt1"/>
              </a:buClr>
              <a:buSzPts val="2600"/>
              <a:buChar char="•"/>
            </a:pPr>
            <a:r>
              <a:rPr lang="en-US" sz="2600">
                <a:solidFill>
                  <a:schemeClr val="lt1"/>
                </a:solidFill>
              </a:rPr>
              <a:t>Virtual therapy assistance.</a:t>
            </a:r>
            <a:endParaRPr sz="2600">
              <a:solidFill>
                <a:schemeClr val="lt1"/>
              </a:solidFill>
            </a:endParaRPr>
          </a:p>
          <a:p>
            <a:pPr indent="0" lvl="0" marL="228600" rtl="0" algn="l">
              <a:lnSpc>
                <a:spcPct val="90000"/>
              </a:lnSpc>
              <a:spcBef>
                <a:spcPts val="0"/>
              </a:spcBef>
              <a:spcAft>
                <a:spcPts val="0"/>
              </a:spcAft>
              <a:buNone/>
            </a:pPr>
            <a:r>
              <a:t/>
            </a:r>
            <a:endParaRPr sz="2600">
              <a:solidFill>
                <a:schemeClr val="lt1"/>
              </a:solidFill>
            </a:endParaRPr>
          </a:p>
          <a:p>
            <a:pPr indent="-444500" lvl="0" marL="457200" rtl="0" algn="l">
              <a:lnSpc>
                <a:spcPct val="90000"/>
              </a:lnSpc>
              <a:spcBef>
                <a:spcPts val="0"/>
              </a:spcBef>
              <a:spcAft>
                <a:spcPts val="0"/>
              </a:spcAft>
              <a:buClr>
                <a:schemeClr val="lt1"/>
              </a:buClr>
              <a:buSzPts val="2600"/>
              <a:buChar char="•"/>
            </a:pPr>
            <a:r>
              <a:rPr lang="en-US" sz="2600">
                <a:solidFill>
                  <a:schemeClr val="lt1"/>
                </a:solidFill>
              </a:rPr>
              <a:t>Online tools to help you conquer:</a:t>
            </a:r>
            <a:endParaRPr sz="2600">
              <a:solidFill>
                <a:schemeClr val="lt1"/>
              </a:solidFill>
            </a:endParaRPr>
          </a:p>
          <a:p>
            <a:pPr indent="-279400" lvl="1" marL="685800" rtl="0" algn="l">
              <a:lnSpc>
                <a:spcPct val="90000"/>
              </a:lnSpc>
              <a:spcBef>
                <a:spcPts val="0"/>
              </a:spcBef>
              <a:spcAft>
                <a:spcPts val="0"/>
              </a:spcAft>
              <a:buClr>
                <a:schemeClr val="lt1"/>
              </a:buClr>
              <a:buSzPts val="2600"/>
              <a:buChar char="•"/>
            </a:pPr>
            <a:r>
              <a:rPr lang="en-US" sz="2600">
                <a:solidFill>
                  <a:schemeClr val="lt1"/>
                </a:solidFill>
              </a:rPr>
              <a:t>Day-to-day struggles </a:t>
            </a:r>
            <a:endParaRPr sz="2600">
              <a:solidFill>
                <a:schemeClr val="lt1"/>
              </a:solidFill>
            </a:endParaRPr>
          </a:p>
          <a:p>
            <a:pPr indent="-279400" lvl="1" marL="685800" rtl="0" algn="l">
              <a:lnSpc>
                <a:spcPct val="90000"/>
              </a:lnSpc>
              <a:spcBef>
                <a:spcPts val="0"/>
              </a:spcBef>
              <a:spcAft>
                <a:spcPts val="0"/>
              </a:spcAft>
              <a:buClr>
                <a:schemeClr val="lt1"/>
              </a:buClr>
              <a:buSzPts val="2600"/>
              <a:buChar char="•"/>
            </a:pPr>
            <a:r>
              <a:rPr lang="en-US" sz="2600">
                <a:solidFill>
                  <a:schemeClr val="lt1"/>
                </a:solidFill>
              </a:rPr>
              <a:t>General stressors like anxiety and depression</a:t>
            </a:r>
            <a:endParaRPr sz="2600">
              <a:solidFill>
                <a:schemeClr val="lt1"/>
              </a:solidFill>
            </a:endParaRPr>
          </a:p>
          <a:p>
            <a:pPr indent="-279400" lvl="1" marL="685800" rtl="0" algn="l">
              <a:lnSpc>
                <a:spcPct val="90000"/>
              </a:lnSpc>
              <a:spcBef>
                <a:spcPts val="0"/>
              </a:spcBef>
              <a:spcAft>
                <a:spcPts val="0"/>
              </a:spcAft>
              <a:buClr>
                <a:schemeClr val="lt1"/>
              </a:buClr>
              <a:buSzPts val="2600"/>
              <a:buChar char="•"/>
            </a:pPr>
            <a:r>
              <a:rPr lang="en-US" sz="2600">
                <a:solidFill>
                  <a:schemeClr val="lt1"/>
                </a:solidFill>
              </a:rPr>
              <a:t>Specific troubles like relationships and addiction. </a:t>
            </a:r>
            <a:endParaRPr sz="2600">
              <a:solidFill>
                <a:schemeClr val="lt1"/>
              </a:solidFill>
            </a:endParaRPr>
          </a:p>
          <a:p>
            <a:pPr indent="0" lvl="0" marL="685800" rtl="0" algn="l">
              <a:lnSpc>
                <a:spcPct val="90000"/>
              </a:lnSpc>
              <a:spcBef>
                <a:spcPts val="0"/>
              </a:spcBef>
              <a:spcAft>
                <a:spcPts val="0"/>
              </a:spcAft>
              <a:buNone/>
            </a:pPr>
            <a:r>
              <a:t/>
            </a:r>
            <a:endParaRPr sz="2600">
              <a:solidFill>
                <a:schemeClr val="lt1"/>
              </a:solidFill>
            </a:endParaRPr>
          </a:p>
          <a:p>
            <a:pPr indent="-266700" lvl="0" marL="228600" rtl="0" algn="l">
              <a:lnSpc>
                <a:spcPct val="90000"/>
              </a:lnSpc>
              <a:spcBef>
                <a:spcPts val="0"/>
              </a:spcBef>
              <a:spcAft>
                <a:spcPts val="0"/>
              </a:spcAft>
              <a:buClr>
                <a:schemeClr val="lt1"/>
              </a:buClr>
              <a:buSzPts val="2400"/>
              <a:buChar char="•"/>
            </a:pPr>
            <a:r>
              <a:rPr lang="en-US" sz="2400">
                <a:solidFill>
                  <a:schemeClr val="lt1"/>
                </a:solidFill>
              </a:rPr>
              <a:t>Therapist-assisted and self-help options available!</a:t>
            </a:r>
            <a:endParaRPr sz="2400">
              <a:solidFill>
                <a:schemeClr val="lt1"/>
              </a:solidFill>
            </a:endParaRPr>
          </a:p>
          <a:p>
            <a:pPr indent="0" lvl="0" marL="228600" rtl="0" algn="l">
              <a:lnSpc>
                <a:spcPct val="90000"/>
              </a:lnSpc>
              <a:spcBef>
                <a:spcPts val="10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3" name="Shape 223"/>
        <p:cNvGrpSpPr/>
        <p:nvPr/>
      </p:nvGrpSpPr>
      <p:grpSpPr>
        <a:xfrm>
          <a:off x="0" y="0"/>
          <a:ext cx="0" cy="0"/>
          <a:chOff x="0" y="0"/>
          <a:chExt cx="0" cy="0"/>
        </a:xfrm>
      </p:grpSpPr>
      <p:pic>
        <p:nvPicPr>
          <p:cNvPr descr="FAU Safe Zone Logo" id="224" name="Google Shape;224;gf9ff5463cd_0_3"/>
          <p:cNvPicPr preferRelativeResize="0"/>
          <p:nvPr/>
        </p:nvPicPr>
        <p:blipFill rotWithShape="1">
          <a:blip r:embed="rId4">
            <a:alphaModFix/>
          </a:blip>
          <a:srcRect b="0" l="0" r="0" t="0"/>
          <a:stretch/>
        </p:blipFill>
        <p:spPr>
          <a:xfrm>
            <a:off x="10905067" y="183708"/>
            <a:ext cx="1073066" cy="1038129"/>
          </a:xfrm>
          <a:prstGeom prst="rect">
            <a:avLst/>
          </a:prstGeom>
          <a:noFill/>
          <a:ln>
            <a:noFill/>
          </a:ln>
        </p:spPr>
      </p:pic>
      <p:pic>
        <p:nvPicPr>
          <p:cNvPr descr="Adaptability, Access and Excellence" id="225" name="Google Shape;225;gf9ff5463cd_0_3"/>
          <p:cNvPicPr preferRelativeResize="0"/>
          <p:nvPr>
            <p:ph idx="4294967295" type="body"/>
          </p:nvPr>
        </p:nvPicPr>
        <p:blipFill rotWithShape="1">
          <a:blip r:embed="rId5">
            <a:alphaModFix/>
          </a:blip>
          <a:srcRect b="289" l="20005" r="31270" t="-249"/>
          <a:stretch/>
        </p:blipFill>
        <p:spPr>
          <a:xfrm>
            <a:off x="6345936" y="1909821"/>
            <a:ext cx="5181600" cy="3634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6" name="Google Shape;226;gf9ff5463cd_0_3"/>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p>
            <a:pPr indent="-215900" lvl="0" marL="228600" rtl="0" algn="l">
              <a:lnSpc>
                <a:spcPct val="70000"/>
              </a:lnSpc>
              <a:spcBef>
                <a:spcPts val="0"/>
              </a:spcBef>
              <a:spcAft>
                <a:spcPts val="0"/>
              </a:spcAft>
              <a:buClr>
                <a:schemeClr val="lt1"/>
              </a:buClr>
              <a:buSzPts val="2760"/>
              <a:buChar char="•"/>
            </a:pPr>
            <a:r>
              <a:rPr i="0" lang="en-US" sz="2760">
                <a:solidFill>
                  <a:schemeClr val="lt1"/>
                </a:solidFill>
                <a:latin typeface="Arial"/>
                <a:ea typeface="Arial"/>
                <a:cs typeface="Arial"/>
                <a:sym typeface="Arial"/>
              </a:rPr>
              <a:t>Academic Accommodations</a:t>
            </a:r>
            <a:endParaRPr sz="2760">
              <a:solidFill>
                <a:schemeClr val="lt1"/>
              </a:solidFill>
              <a:latin typeface="Arial"/>
              <a:ea typeface="Arial"/>
              <a:cs typeface="Arial"/>
              <a:sym typeface="Arial"/>
            </a:endParaRPr>
          </a:p>
          <a:p>
            <a:pPr indent="-215900" lvl="0" marL="228600" rtl="0" algn="l">
              <a:lnSpc>
                <a:spcPct val="70000"/>
              </a:lnSpc>
              <a:spcBef>
                <a:spcPts val="1000"/>
              </a:spcBef>
              <a:spcAft>
                <a:spcPts val="0"/>
              </a:spcAft>
              <a:buClr>
                <a:schemeClr val="lt1"/>
              </a:buClr>
              <a:buSzPts val="2760"/>
              <a:buChar char="•"/>
            </a:pPr>
            <a:r>
              <a:rPr i="0" lang="en-US" sz="2760">
                <a:solidFill>
                  <a:schemeClr val="lt1"/>
                </a:solidFill>
                <a:latin typeface="Arial"/>
                <a:ea typeface="Arial"/>
                <a:cs typeface="Arial"/>
                <a:sym typeface="Arial"/>
              </a:rPr>
              <a:t>Accessible Material</a:t>
            </a:r>
            <a:endParaRPr sz="2760">
              <a:solidFill>
                <a:schemeClr val="lt1"/>
              </a:solidFill>
              <a:latin typeface="Arial"/>
              <a:ea typeface="Arial"/>
              <a:cs typeface="Arial"/>
              <a:sym typeface="Arial"/>
            </a:endParaRPr>
          </a:p>
          <a:p>
            <a:pPr indent="-215900" lvl="0" marL="228600" rtl="0" algn="l">
              <a:lnSpc>
                <a:spcPct val="70000"/>
              </a:lnSpc>
              <a:spcBef>
                <a:spcPts val="1000"/>
              </a:spcBef>
              <a:spcAft>
                <a:spcPts val="0"/>
              </a:spcAft>
              <a:buClr>
                <a:schemeClr val="lt1"/>
              </a:buClr>
              <a:buSzPts val="2760"/>
              <a:buChar char="•"/>
            </a:pPr>
            <a:r>
              <a:rPr i="0" lang="en-US" sz="2760">
                <a:solidFill>
                  <a:schemeClr val="lt1"/>
                </a:solidFill>
                <a:latin typeface="Arial"/>
                <a:ea typeface="Arial"/>
                <a:cs typeface="Arial"/>
                <a:sym typeface="Arial"/>
              </a:rPr>
              <a:t>Advocacy</a:t>
            </a:r>
            <a:endParaRPr sz="2760">
              <a:solidFill>
                <a:schemeClr val="lt1"/>
              </a:solidFill>
              <a:latin typeface="Arial"/>
              <a:ea typeface="Arial"/>
              <a:cs typeface="Arial"/>
              <a:sym typeface="Arial"/>
            </a:endParaRPr>
          </a:p>
          <a:p>
            <a:pPr indent="-215900" lvl="0" marL="228600" rtl="0" algn="l">
              <a:lnSpc>
                <a:spcPct val="70000"/>
              </a:lnSpc>
              <a:spcBef>
                <a:spcPts val="1000"/>
              </a:spcBef>
              <a:spcAft>
                <a:spcPts val="0"/>
              </a:spcAft>
              <a:buClr>
                <a:schemeClr val="lt1"/>
              </a:buClr>
              <a:buSzPts val="2760"/>
              <a:buChar char="•"/>
            </a:pPr>
            <a:r>
              <a:rPr i="0" lang="en-US" sz="2760">
                <a:solidFill>
                  <a:schemeClr val="lt1"/>
                </a:solidFill>
                <a:latin typeface="Arial"/>
                <a:ea typeface="Arial"/>
                <a:cs typeface="Arial"/>
                <a:sym typeface="Arial"/>
              </a:rPr>
              <a:t>Assistive Technology</a:t>
            </a:r>
            <a:endParaRPr sz="2760">
              <a:solidFill>
                <a:schemeClr val="lt1"/>
              </a:solidFill>
              <a:latin typeface="Arial"/>
              <a:ea typeface="Arial"/>
              <a:cs typeface="Arial"/>
              <a:sym typeface="Arial"/>
            </a:endParaRPr>
          </a:p>
          <a:p>
            <a:pPr indent="-215900" lvl="0" marL="228600" rtl="0" algn="l">
              <a:lnSpc>
                <a:spcPct val="70000"/>
              </a:lnSpc>
              <a:spcBef>
                <a:spcPts val="1000"/>
              </a:spcBef>
              <a:spcAft>
                <a:spcPts val="0"/>
              </a:spcAft>
              <a:buClr>
                <a:schemeClr val="lt1"/>
              </a:buClr>
              <a:buSzPts val="2760"/>
              <a:buChar char="•"/>
            </a:pPr>
            <a:r>
              <a:rPr i="0" lang="en-US" sz="2760">
                <a:solidFill>
                  <a:schemeClr val="lt1"/>
                </a:solidFill>
                <a:latin typeface="Arial"/>
                <a:ea typeface="Arial"/>
                <a:cs typeface="Arial"/>
                <a:sym typeface="Arial"/>
              </a:rPr>
              <a:t>Faculty Notification</a:t>
            </a:r>
            <a:endParaRPr sz="2760">
              <a:solidFill>
                <a:schemeClr val="lt1"/>
              </a:solidFill>
              <a:latin typeface="Arial"/>
              <a:ea typeface="Arial"/>
              <a:cs typeface="Arial"/>
              <a:sym typeface="Arial"/>
            </a:endParaRPr>
          </a:p>
          <a:p>
            <a:pPr indent="-215900" lvl="0" marL="228600" rtl="0" algn="l">
              <a:lnSpc>
                <a:spcPct val="70000"/>
              </a:lnSpc>
              <a:spcBef>
                <a:spcPts val="1000"/>
              </a:spcBef>
              <a:spcAft>
                <a:spcPts val="0"/>
              </a:spcAft>
              <a:buClr>
                <a:schemeClr val="lt1"/>
              </a:buClr>
              <a:buSzPts val="2760"/>
              <a:buChar char="•"/>
            </a:pPr>
            <a:r>
              <a:rPr i="0" lang="en-US" sz="2760">
                <a:solidFill>
                  <a:schemeClr val="lt1"/>
                </a:solidFill>
                <a:latin typeface="Arial"/>
                <a:ea typeface="Arial"/>
                <a:cs typeface="Arial"/>
                <a:sym typeface="Arial"/>
              </a:rPr>
              <a:t>Online Services</a:t>
            </a:r>
            <a:endParaRPr sz="2760">
              <a:solidFill>
                <a:schemeClr val="lt1"/>
              </a:solidFill>
              <a:latin typeface="Arial"/>
              <a:ea typeface="Arial"/>
              <a:cs typeface="Arial"/>
              <a:sym typeface="Arial"/>
            </a:endParaRPr>
          </a:p>
          <a:p>
            <a:pPr indent="-215900" lvl="0" marL="228600" rtl="0" algn="l">
              <a:lnSpc>
                <a:spcPct val="70000"/>
              </a:lnSpc>
              <a:spcBef>
                <a:spcPts val="1000"/>
              </a:spcBef>
              <a:spcAft>
                <a:spcPts val="0"/>
              </a:spcAft>
              <a:buClr>
                <a:schemeClr val="lt1"/>
              </a:buClr>
              <a:buSzPts val="2760"/>
              <a:buChar char="•"/>
            </a:pPr>
            <a:r>
              <a:rPr i="0" lang="en-US" sz="2760">
                <a:solidFill>
                  <a:schemeClr val="lt1"/>
                </a:solidFill>
                <a:latin typeface="Arial"/>
                <a:ea typeface="Arial"/>
                <a:cs typeface="Arial"/>
                <a:sym typeface="Arial"/>
              </a:rPr>
              <a:t>Scholarships</a:t>
            </a:r>
            <a:endParaRPr sz="2760">
              <a:solidFill>
                <a:schemeClr val="lt1"/>
              </a:solidFill>
              <a:latin typeface="Arial"/>
              <a:ea typeface="Arial"/>
              <a:cs typeface="Arial"/>
              <a:sym typeface="Arial"/>
            </a:endParaRPr>
          </a:p>
          <a:p>
            <a:pPr indent="-215900" lvl="0" marL="228600" rtl="0" algn="l">
              <a:lnSpc>
                <a:spcPct val="70000"/>
              </a:lnSpc>
              <a:spcBef>
                <a:spcPts val="1000"/>
              </a:spcBef>
              <a:spcAft>
                <a:spcPts val="0"/>
              </a:spcAft>
              <a:buClr>
                <a:schemeClr val="lt1"/>
              </a:buClr>
              <a:buSzPts val="2760"/>
              <a:buChar char="•"/>
            </a:pPr>
            <a:r>
              <a:rPr i="0" lang="en-US" sz="2760">
                <a:solidFill>
                  <a:schemeClr val="lt1"/>
                </a:solidFill>
                <a:latin typeface="Arial"/>
                <a:ea typeface="Arial"/>
                <a:cs typeface="Arial"/>
                <a:sym typeface="Arial"/>
              </a:rPr>
              <a:t>Study Strategy Instruction </a:t>
            </a:r>
            <a:endParaRPr sz="2760">
              <a:solidFill>
                <a:schemeClr val="lt1"/>
              </a:solidFill>
              <a:latin typeface="Arial"/>
              <a:ea typeface="Arial"/>
              <a:cs typeface="Arial"/>
              <a:sym typeface="Arial"/>
            </a:endParaRPr>
          </a:p>
          <a:p>
            <a:pPr indent="-64135" lvl="0" marL="228600" rtl="0" algn="l">
              <a:lnSpc>
                <a:spcPct val="70000"/>
              </a:lnSpc>
              <a:spcBef>
                <a:spcPts val="1000"/>
              </a:spcBef>
              <a:spcAft>
                <a:spcPts val="0"/>
              </a:spcAft>
              <a:buClr>
                <a:schemeClr val="dk1"/>
              </a:buClr>
              <a:buSzPts val="2590"/>
              <a:buNone/>
            </a:pPr>
            <a:r>
              <a:t/>
            </a:r>
            <a:endParaRPr sz="2390">
              <a:solidFill>
                <a:schemeClr val="lt1"/>
              </a:solidFill>
            </a:endParaRPr>
          </a:p>
          <a:p>
            <a:pPr indent="-64135" lvl="0" marL="228600" rtl="0" algn="l">
              <a:lnSpc>
                <a:spcPct val="70000"/>
              </a:lnSpc>
              <a:spcBef>
                <a:spcPts val="1000"/>
              </a:spcBef>
              <a:spcAft>
                <a:spcPts val="0"/>
              </a:spcAft>
              <a:buClr>
                <a:schemeClr val="dk1"/>
              </a:buClr>
              <a:buSzPts val="2590"/>
              <a:buNone/>
            </a:pPr>
            <a:r>
              <a:t/>
            </a:r>
            <a:endParaRPr sz="2390">
              <a:solidFill>
                <a:schemeClr val="lt1"/>
              </a:solidFill>
            </a:endParaRPr>
          </a:p>
        </p:txBody>
      </p:sp>
      <p:sp>
        <p:nvSpPr>
          <p:cNvPr id="227" name="Google Shape;227;gf9ff5463cd_0_3"/>
          <p:cNvSpPr txBox="1"/>
          <p:nvPr>
            <p:ph type="title"/>
          </p:nvPr>
        </p:nvSpPr>
        <p:spPr>
          <a:xfrm>
            <a:off x="101227" y="245720"/>
            <a:ext cx="103110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770"/>
              <a:buFont typeface="Arial"/>
              <a:buNone/>
            </a:pPr>
            <a:br>
              <a:rPr b="1" lang="en-US" sz="4170">
                <a:solidFill>
                  <a:schemeClr val="lt1"/>
                </a:solidFill>
                <a:latin typeface="Times New Roman"/>
                <a:ea typeface="Times New Roman"/>
                <a:cs typeface="Times New Roman"/>
                <a:sym typeface="Times New Roman"/>
              </a:rPr>
            </a:br>
            <a:r>
              <a:rPr b="1" lang="en-US" sz="4170">
                <a:solidFill>
                  <a:schemeClr val="lt1"/>
                </a:solidFill>
                <a:latin typeface="Arial"/>
                <a:ea typeface="Arial"/>
                <a:cs typeface="Arial"/>
                <a:sym typeface="Arial"/>
              </a:rPr>
              <a:t>Student Accessibility Services (SAS)</a:t>
            </a:r>
            <a:br>
              <a:rPr b="1" lang="en-US" sz="3809">
                <a:solidFill>
                  <a:schemeClr val="lt1"/>
                </a:solidFill>
              </a:rPr>
            </a:br>
            <a:endParaRPr b="1" sz="3359">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 name="Shape 232"/>
        <p:cNvGrpSpPr/>
        <p:nvPr/>
      </p:nvGrpSpPr>
      <p:grpSpPr>
        <a:xfrm>
          <a:off x="0" y="0"/>
          <a:ext cx="0" cy="0"/>
          <a:chOff x="0" y="0"/>
          <a:chExt cx="0" cy="0"/>
        </a:xfrm>
      </p:grpSpPr>
      <p:sp>
        <p:nvSpPr>
          <p:cNvPr id="233" name="Google Shape;233;gf9ff5463cd_0_35"/>
          <p:cNvSpPr txBox="1"/>
          <p:nvPr>
            <p:ph idx="1" type="body"/>
          </p:nvPr>
        </p:nvSpPr>
        <p:spPr>
          <a:xfrm>
            <a:off x="94050" y="1457200"/>
            <a:ext cx="8223900" cy="4787400"/>
          </a:xfrm>
          <a:prstGeom prst="rect">
            <a:avLst/>
          </a:prstGeom>
          <a:noFill/>
          <a:ln>
            <a:noFill/>
          </a:ln>
        </p:spPr>
        <p:txBody>
          <a:bodyPr anchorCtr="0" anchor="t" bIns="45700" lIns="91425" spcFirstLastPara="1" rIns="91425" wrap="square" tIns="45700">
            <a:normAutofit/>
          </a:bodyPr>
          <a:lstStyle/>
          <a:p>
            <a:pPr indent="-387838" lvl="0" marL="457200" rtl="0" algn="l">
              <a:lnSpc>
                <a:spcPct val="90000"/>
              </a:lnSpc>
              <a:spcBef>
                <a:spcPts val="0"/>
              </a:spcBef>
              <a:spcAft>
                <a:spcPts val="0"/>
              </a:spcAft>
              <a:buClr>
                <a:srgbClr val="002060"/>
              </a:buClr>
              <a:buSzPts val="2508"/>
              <a:buFont typeface="Arial"/>
              <a:buChar char="•"/>
            </a:pPr>
            <a:r>
              <a:rPr lang="en-US" sz="2507">
                <a:solidFill>
                  <a:srgbClr val="002060"/>
                </a:solidFill>
                <a:latin typeface="Arial"/>
                <a:ea typeface="Arial"/>
                <a:cs typeface="Arial"/>
                <a:sym typeface="Arial"/>
              </a:rPr>
              <a:t>Notetaker: Take lecture notes for hearing impaired, physical impaired, or learning disabled students.</a:t>
            </a:r>
            <a:endParaRPr sz="2507">
              <a:solidFill>
                <a:srgbClr val="002060"/>
              </a:solidFill>
              <a:latin typeface="Arial"/>
              <a:ea typeface="Arial"/>
              <a:cs typeface="Arial"/>
              <a:sym typeface="Arial"/>
            </a:endParaRPr>
          </a:p>
          <a:p>
            <a:pPr indent="0" lvl="0" marL="457200" rtl="0" algn="l">
              <a:lnSpc>
                <a:spcPct val="90000"/>
              </a:lnSpc>
              <a:spcBef>
                <a:spcPts val="0"/>
              </a:spcBef>
              <a:spcAft>
                <a:spcPts val="0"/>
              </a:spcAft>
              <a:buNone/>
            </a:pPr>
            <a:r>
              <a:t/>
            </a:r>
            <a:endParaRPr sz="2507">
              <a:solidFill>
                <a:srgbClr val="002060"/>
              </a:solidFill>
              <a:latin typeface="Arial"/>
              <a:ea typeface="Arial"/>
              <a:cs typeface="Arial"/>
              <a:sym typeface="Arial"/>
            </a:endParaRPr>
          </a:p>
          <a:p>
            <a:pPr indent="-387838" lvl="0" marL="457200" rtl="0" algn="l">
              <a:lnSpc>
                <a:spcPct val="90000"/>
              </a:lnSpc>
              <a:spcBef>
                <a:spcPts val="0"/>
              </a:spcBef>
              <a:spcAft>
                <a:spcPts val="0"/>
              </a:spcAft>
              <a:buClr>
                <a:srgbClr val="002060"/>
              </a:buClr>
              <a:buSzPts val="2508"/>
              <a:buFont typeface="Arial"/>
              <a:buChar char="•"/>
            </a:pPr>
            <a:r>
              <a:rPr lang="en-US" sz="2507">
                <a:solidFill>
                  <a:srgbClr val="002060"/>
                </a:solidFill>
                <a:latin typeface="Arial"/>
                <a:ea typeface="Arial"/>
                <a:cs typeface="Arial"/>
                <a:sym typeface="Arial"/>
              </a:rPr>
              <a:t>Reach out for other volunteer opportunities.</a:t>
            </a:r>
            <a:endParaRPr sz="2507">
              <a:solidFill>
                <a:srgbClr val="002060"/>
              </a:solidFill>
              <a:latin typeface="Arial"/>
              <a:ea typeface="Arial"/>
              <a:cs typeface="Arial"/>
              <a:sym typeface="Arial"/>
            </a:endParaRPr>
          </a:p>
          <a:p>
            <a:pPr indent="0" lvl="0" marL="457200" rtl="0" algn="l">
              <a:lnSpc>
                <a:spcPct val="90000"/>
              </a:lnSpc>
              <a:spcBef>
                <a:spcPts val="0"/>
              </a:spcBef>
              <a:spcAft>
                <a:spcPts val="0"/>
              </a:spcAft>
              <a:buNone/>
            </a:pPr>
            <a:r>
              <a:t/>
            </a:r>
            <a:endParaRPr sz="2507">
              <a:solidFill>
                <a:srgbClr val="002060"/>
              </a:solidFill>
              <a:latin typeface="Arial"/>
              <a:ea typeface="Arial"/>
              <a:cs typeface="Arial"/>
              <a:sym typeface="Arial"/>
            </a:endParaRPr>
          </a:p>
          <a:p>
            <a:pPr indent="-387838" lvl="0" marL="457200" rtl="0" algn="l">
              <a:lnSpc>
                <a:spcPct val="90000"/>
              </a:lnSpc>
              <a:spcBef>
                <a:spcPts val="0"/>
              </a:spcBef>
              <a:spcAft>
                <a:spcPts val="0"/>
              </a:spcAft>
              <a:buClr>
                <a:srgbClr val="002060"/>
              </a:buClr>
              <a:buSzPts val="2508"/>
              <a:buFont typeface="Arial"/>
              <a:buChar char="•"/>
            </a:pPr>
            <a:r>
              <a:rPr lang="en-US" sz="2507">
                <a:solidFill>
                  <a:srgbClr val="002060"/>
                </a:solidFill>
                <a:latin typeface="Arial"/>
                <a:ea typeface="Arial"/>
                <a:cs typeface="Arial"/>
                <a:sym typeface="Arial"/>
              </a:rPr>
              <a:t>Hours are recorded on your college transcript!</a:t>
            </a:r>
            <a:endParaRPr sz="2507">
              <a:solidFill>
                <a:srgbClr val="002060"/>
              </a:solidFill>
              <a:latin typeface="Arial"/>
              <a:ea typeface="Arial"/>
              <a:cs typeface="Arial"/>
              <a:sym typeface="Arial"/>
            </a:endParaRPr>
          </a:p>
          <a:p>
            <a:pPr indent="0" lvl="0" marL="71120" rtl="0" algn="l">
              <a:lnSpc>
                <a:spcPct val="90000"/>
              </a:lnSpc>
              <a:spcBef>
                <a:spcPts val="1000"/>
              </a:spcBef>
              <a:spcAft>
                <a:spcPts val="0"/>
              </a:spcAft>
              <a:buClr>
                <a:schemeClr val="dk1"/>
              </a:buClr>
              <a:buSzPts val="2800"/>
              <a:buNone/>
            </a:pPr>
            <a:r>
              <a:t/>
            </a:r>
            <a:endParaRPr sz="100"/>
          </a:p>
          <a:p>
            <a:pPr indent="-157480" lvl="0" marL="228600" rtl="0" algn="l">
              <a:lnSpc>
                <a:spcPct val="90000"/>
              </a:lnSpc>
              <a:spcBef>
                <a:spcPts val="1000"/>
              </a:spcBef>
              <a:spcAft>
                <a:spcPts val="0"/>
              </a:spcAft>
              <a:buClr>
                <a:schemeClr val="dk1"/>
              </a:buClr>
              <a:buSzPts val="2800"/>
              <a:buNone/>
            </a:pPr>
            <a:r>
              <a:t/>
            </a:r>
            <a:endParaRPr sz="100"/>
          </a:p>
          <a:p>
            <a:pPr indent="-157480" lvl="0" marL="228600" rtl="0" algn="l">
              <a:lnSpc>
                <a:spcPct val="90000"/>
              </a:lnSpc>
              <a:spcBef>
                <a:spcPts val="1000"/>
              </a:spcBef>
              <a:spcAft>
                <a:spcPts val="0"/>
              </a:spcAft>
              <a:buClr>
                <a:schemeClr val="dk1"/>
              </a:buClr>
              <a:buSzPts val="2800"/>
              <a:buNone/>
            </a:pPr>
            <a:r>
              <a:t/>
            </a:r>
            <a:endParaRPr sz="100"/>
          </a:p>
          <a:p>
            <a:pPr indent="-157480" lvl="0" marL="228600" rtl="0" algn="l">
              <a:lnSpc>
                <a:spcPct val="90000"/>
              </a:lnSpc>
              <a:spcBef>
                <a:spcPts val="1000"/>
              </a:spcBef>
              <a:spcAft>
                <a:spcPts val="0"/>
              </a:spcAft>
              <a:buClr>
                <a:schemeClr val="dk1"/>
              </a:buClr>
              <a:buSzPts val="2800"/>
              <a:buNone/>
            </a:pPr>
            <a:r>
              <a:t/>
            </a:r>
            <a:endParaRPr sz="100"/>
          </a:p>
          <a:p>
            <a:pPr indent="0" lvl="0" marL="0" rtl="0" algn="l">
              <a:lnSpc>
                <a:spcPct val="90000"/>
              </a:lnSpc>
              <a:spcBef>
                <a:spcPts val="1000"/>
              </a:spcBef>
              <a:spcAft>
                <a:spcPts val="0"/>
              </a:spcAft>
              <a:buClr>
                <a:schemeClr val="dk1"/>
              </a:buClr>
              <a:buSzPts val="2800"/>
              <a:buNone/>
            </a:pPr>
            <a:r>
              <a:rPr b="1" lang="en-US" sz="2600">
                <a:solidFill>
                  <a:srgbClr val="002060"/>
                </a:solidFill>
              </a:rPr>
              <a:t>Website</a:t>
            </a:r>
            <a:r>
              <a:rPr lang="en-US" sz="2600">
                <a:solidFill>
                  <a:srgbClr val="002060"/>
                </a:solidFill>
              </a:rPr>
              <a:t>: www.fau.edu/sas/</a:t>
            </a:r>
            <a:endParaRPr sz="2600">
              <a:solidFill>
                <a:srgbClr val="002060"/>
              </a:solidFill>
            </a:endParaRPr>
          </a:p>
        </p:txBody>
      </p:sp>
      <p:sp>
        <p:nvSpPr>
          <p:cNvPr id="234" name="Google Shape;234;gf9ff5463cd_0_35"/>
          <p:cNvSpPr txBox="1"/>
          <p:nvPr>
            <p:ph type="title"/>
          </p:nvPr>
        </p:nvSpPr>
        <p:spPr>
          <a:xfrm>
            <a:off x="94060" y="0"/>
            <a:ext cx="10515600" cy="1012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3366"/>
              </a:buClr>
              <a:buSzPts val="4800"/>
              <a:buFont typeface="Arial"/>
              <a:buNone/>
            </a:pPr>
            <a:br>
              <a:rPr lang="en-US" sz="3900">
                <a:solidFill>
                  <a:srgbClr val="003366"/>
                </a:solidFill>
                <a:latin typeface="Arial"/>
                <a:ea typeface="Arial"/>
                <a:cs typeface="Arial"/>
                <a:sym typeface="Arial"/>
              </a:rPr>
            </a:br>
            <a:r>
              <a:rPr b="1" lang="en-US" sz="3900">
                <a:solidFill>
                  <a:srgbClr val="002060"/>
                </a:solidFill>
                <a:latin typeface="Arial"/>
                <a:ea typeface="Arial"/>
                <a:cs typeface="Arial"/>
                <a:sym typeface="Arial"/>
              </a:rPr>
              <a:t>SAS Volunteering Opportunities</a:t>
            </a:r>
            <a:r>
              <a:rPr b="1" lang="en-US" sz="3900">
                <a:solidFill>
                  <a:srgbClr val="002060"/>
                </a:solidFill>
                <a:latin typeface="Arial"/>
                <a:ea typeface="Arial"/>
                <a:cs typeface="Arial"/>
                <a:sym typeface="Arial"/>
              </a:rPr>
              <a:t> </a:t>
            </a:r>
            <a:endParaRPr sz="3500"/>
          </a:p>
        </p:txBody>
      </p:sp>
      <p:pic>
        <p:nvPicPr>
          <p:cNvPr descr="FAU Safe Zone Logo" id="235" name="Google Shape;235;gf9ff5463cd_0_35"/>
          <p:cNvPicPr preferRelativeResize="0"/>
          <p:nvPr/>
        </p:nvPicPr>
        <p:blipFill rotWithShape="1">
          <a:blip r:embed="rId4">
            <a:alphaModFix/>
          </a:blip>
          <a:srcRect b="0" l="0" r="0" t="0"/>
          <a:stretch/>
        </p:blipFill>
        <p:spPr>
          <a:xfrm>
            <a:off x="10905067" y="183708"/>
            <a:ext cx="1073066" cy="1038129"/>
          </a:xfrm>
          <a:prstGeom prst="rect">
            <a:avLst/>
          </a:prstGeom>
          <a:noFill/>
          <a:ln>
            <a:noFill/>
          </a:ln>
        </p:spPr>
      </p:pic>
      <p:pic>
        <p:nvPicPr>
          <p:cNvPr id="236" name="Google Shape;236;gf9ff5463cd_0_35"/>
          <p:cNvPicPr preferRelativeResize="0"/>
          <p:nvPr/>
        </p:nvPicPr>
        <p:blipFill>
          <a:blip r:embed="rId5">
            <a:alphaModFix/>
          </a:blip>
          <a:stretch>
            <a:fillRect/>
          </a:stretch>
        </p:blipFill>
        <p:spPr>
          <a:xfrm>
            <a:off x="7755575" y="2943275"/>
            <a:ext cx="4222550" cy="282067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gfa0015de78_0_34"/>
          <p:cNvSpPr txBox="1"/>
          <p:nvPr>
            <p:ph type="title"/>
          </p:nvPr>
        </p:nvSpPr>
        <p:spPr>
          <a:xfrm>
            <a:off x="256309" y="18039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b="1" lang="en-US" sz="4800">
                <a:solidFill>
                  <a:schemeClr val="lt1"/>
                </a:solidFill>
                <a:latin typeface="Arial"/>
                <a:ea typeface="Arial"/>
                <a:cs typeface="Arial"/>
                <a:sym typeface="Arial"/>
              </a:rPr>
              <a:t>Student Health Services (SHS)</a:t>
            </a:r>
            <a:endParaRPr b="1" sz="3200">
              <a:solidFill>
                <a:schemeClr val="lt2"/>
              </a:solidFill>
            </a:endParaRPr>
          </a:p>
        </p:txBody>
      </p:sp>
      <p:sp>
        <p:nvSpPr>
          <p:cNvPr id="243" name="Google Shape;243;gfa0015de78_0_34"/>
          <p:cNvSpPr txBox="1"/>
          <p:nvPr>
            <p:ph idx="1" type="body"/>
          </p:nvPr>
        </p:nvSpPr>
        <p:spPr>
          <a:xfrm>
            <a:off x="256309" y="1253388"/>
            <a:ext cx="6882600" cy="4351200"/>
          </a:xfrm>
          <a:prstGeom prst="rect">
            <a:avLst/>
          </a:prstGeom>
          <a:noFill/>
          <a:ln>
            <a:noFill/>
          </a:ln>
        </p:spPr>
        <p:txBody>
          <a:bodyPr anchorCtr="0" anchor="t" bIns="45700" lIns="91425" spcFirstLastPara="1" rIns="91425" wrap="square" tIns="45700">
            <a:noAutofit/>
          </a:bodyPr>
          <a:lstStyle/>
          <a:p>
            <a:pPr indent="-425450" lvl="0" marL="457200" rtl="0" algn="l">
              <a:lnSpc>
                <a:spcPct val="90000"/>
              </a:lnSpc>
              <a:spcBef>
                <a:spcPts val="1000"/>
              </a:spcBef>
              <a:spcAft>
                <a:spcPts val="0"/>
              </a:spcAft>
              <a:buClr>
                <a:schemeClr val="lt1"/>
              </a:buClr>
              <a:buSzPts val="2300"/>
              <a:buChar char="•"/>
            </a:pPr>
            <a:r>
              <a:rPr lang="en-US" sz="2300">
                <a:solidFill>
                  <a:schemeClr val="lt1"/>
                </a:solidFill>
                <a:latin typeface="Arial"/>
                <a:ea typeface="Arial"/>
                <a:cs typeface="Arial"/>
                <a:sym typeface="Arial"/>
              </a:rPr>
              <a:t>Services: </a:t>
            </a:r>
            <a:endParaRPr sz="2300">
              <a:solidFill>
                <a:schemeClr val="lt1"/>
              </a:solidFill>
              <a:latin typeface="Arial"/>
              <a:ea typeface="Arial"/>
              <a:cs typeface="Arial"/>
              <a:sym typeface="Arial"/>
            </a:endParaRPr>
          </a:p>
          <a:p>
            <a:pPr indent="-260350" lvl="1" marL="685800" rtl="0" algn="l">
              <a:lnSpc>
                <a:spcPct val="90000"/>
              </a:lnSpc>
              <a:spcBef>
                <a:spcPts val="1000"/>
              </a:spcBef>
              <a:spcAft>
                <a:spcPts val="0"/>
              </a:spcAft>
              <a:buClr>
                <a:schemeClr val="lt1"/>
              </a:buClr>
              <a:buSzPts val="2300"/>
              <a:buFont typeface="Arial"/>
              <a:buChar char="•"/>
            </a:pPr>
            <a:r>
              <a:rPr lang="en-US" sz="2300">
                <a:solidFill>
                  <a:schemeClr val="lt1"/>
                </a:solidFill>
                <a:latin typeface="Arial"/>
                <a:ea typeface="Arial"/>
                <a:cs typeface="Arial"/>
                <a:sym typeface="Arial"/>
              </a:rPr>
              <a:t>Primary and acute care</a:t>
            </a:r>
            <a:endParaRPr sz="2300">
              <a:solidFill>
                <a:schemeClr val="lt1"/>
              </a:solidFill>
              <a:latin typeface="Arial"/>
              <a:ea typeface="Arial"/>
              <a:cs typeface="Arial"/>
              <a:sym typeface="Arial"/>
            </a:endParaRPr>
          </a:p>
          <a:p>
            <a:pPr indent="-260350" lvl="1" marL="685800" rtl="0" algn="l">
              <a:lnSpc>
                <a:spcPct val="90000"/>
              </a:lnSpc>
              <a:spcBef>
                <a:spcPts val="1000"/>
              </a:spcBef>
              <a:spcAft>
                <a:spcPts val="0"/>
              </a:spcAft>
              <a:buClr>
                <a:schemeClr val="lt1"/>
              </a:buClr>
              <a:buSzPts val="2300"/>
              <a:buFont typeface="Arial"/>
              <a:buChar char="•"/>
            </a:pPr>
            <a:r>
              <a:rPr lang="en-US" sz="2300">
                <a:solidFill>
                  <a:schemeClr val="lt1"/>
                </a:solidFill>
                <a:latin typeface="Arial"/>
                <a:ea typeface="Arial"/>
                <a:cs typeface="Arial"/>
                <a:sym typeface="Arial"/>
              </a:rPr>
              <a:t>Women’s Health </a:t>
            </a:r>
            <a:endParaRPr sz="2300">
              <a:solidFill>
                <a:schemeClr val="lt1"/>
              </a:solidFill>
              <a:latin typeface="Arial"/>
              <a:ea typeface="Arial"/>
              <a:cs typeface="Arial"/>
              <a:sym typeface="Arial"/>
            </a:endParaRPr>
          </a:p>
          <a:p>
            <a:pPr indent="-260350" lvl="1" marL="685800" rtl="0" algn="l">
              <a:lnSpc>
                <a:spcPct val="90000"/>
              </a:lnSpc>
              <a:spcBef>
                <a:spcPts val="1000"/>
              </a:spcBef>
              <a:spcAft>
                <a:spcPts val="0"/>
              </a:spcAft>
              <a:buClr>
                <a:schemeClr val="lt1"/>
              </a:buClr>
              <a:buSzPts val="2300"/>
              <a:buFont typeface="Arial"/>
              <a:buChar char="•"/>
            </a:pPr>
            <a:r>
              <a:rPr lang="en-US" sz="2300">
                <a:solidFill>
                  <a:schemeClr val="lt1"/>
                </a:solidFill>
                <a:latin typeface="Arial"/>
                <a:ea typeface="Arial"/>
                <a:cs typeface="Arial"/>
                <a:sym typeface="Arial"/>
              </a:rPr>
              <a:t>Nutrition</a:t>
            </a:r>
            <a:endParaRPr sz="2300">
              <a:solidFill>
                <a:schemeClr val="lt1"/>
              </a:solidFill>
              <a:latin typeface="Arial"/>
              <a:ea typeface="Arial"/>
              <a:cs typeface="Arial"/>
              <a:sym typeface="Arial"/>
            </a:endParaRPr>
          </a:p>
          <a:p>
            <a:pPr indent="-260350" lvl="1" marL="685800" rtl="0" algn="l">
              <a:lnSpc>
                <a:spcPct val="90000"/>
              </a:lnSpc>
              <a:spcBef>
                <a:spcPts val="1000"/>
              </a:spcBef>
              <a:spcAft>
                <a:spcPts val="0"/>
              </a:spcAft>
              <a:buClr>
                <a:schemeClr val="lt1"/>
              </a:buClr>
              <a:buSzPts val="2300"/>
              <a:buFont typeface="Arial"/>
              <a:buChar char="•"/>
            </a:pPr>
            <a:r>
              <a:rPr lang="en-US" sz="2300">
                <a:solidFill>
                  <a:schemeClr val="lt1"/>
                </a:solidFill>
                <a:latin typeface="Arial"/>
                <a:ea typeface="Arial"/>
                <a:cs typeface="Arial"/>
                <a:sym typeface="Arial"/>
              </a:rPr>
              <a:t>Dental</a:t>
            </a:r>
            <a:endParaRPr sz="2300">
              <a:solidFill>
                <a:schemeClr val="lt1"/>
              </a:solidFill>
              <a:latin typeface="Arial"/>
              <a:ea typeface="Arial"/>
              <a:cs typeface="Arial"/>
              <a:sym typeface="Arial"/>
            </a:endParaRPr>
          </a:p>
          <a:p>
            <a:pPr indent="-260350" lvl="1" marL="685800" rtl="0" algn="l">
              <a:lnSpc>
                <a:spcPct val="90000"/>
              </a:lnSpc>
              <a:spcBef>
                <a:spcPts val="1000"/>
              </a:spcBef>
              <a:spcAft>
                <a:spcPts val="0"/>
              </a:spcAft>
              <a:buClr>
                <a:schemeClr val="lt1"/>
              </a:buClr>
              <a:buSzPts val="2300"/>
              <a:buFont typeface="Arial"/>
              <a:buChar char="•"/>
            </a:pPr>
            <a:r>
              <a:rPr lang="en-US" sz="2300">
                <a:solidFill>
                  <a:schemeClr val="lt1"/>
                </a:solidFill>
                <a:latin typeface="Arial"/>
                <a:ea typeface="Arial"/>
                <a:cs typeface="Arial"/>
                <a:sym typeface="Arial"/>
              </a:rPr>
              <a:t>Psychiatry </a:t>
            </a:r>
            <a:endParaRPr sz="2300">
              <a:solidFill>
                <a:schemeClr val="lt1"/>
              </a:solidFill>
              <a:latin typeface="Arial"/>
              <a:ea typeface="Arial"/>
              <a:cs typeface="Arial"/>
              <a:sym typeface="Arial"/>
            </a:endParaRPr>
          </a:p>
          <a:p>
            <a:pPr indent="-425450" lvl="0" marL="457200" rtl="0" algn="l">
              <a:lnSpc>
                <a:spcPct val="90000"/>
              </a:lnSpc>
              <a:spcBef>
                <a:spcPts val="1000"/>
              </a:spcBef>
              <a:spcAft>
                <a:spcPts val="0"/>
              </a:spcAft>
              <a:buClr>
                <a:schemeClr val="lt1"/>
              </a:buClr>
              <a:buSzPts val="2300"/>
              <a:buChar char="•"/>
            </a:pPr>
            <a:r>
              <a:rPr lang="en-US" sz="2300">
                <a:solidFill>
                  <a:schemeClr val="lt1"/>
                </a:solidFill>
                <a:latin typeface="Arial"/>
                <a:ea typeface="Arial"/>
                <a:cs typeface="Arial"/>
                <a:sym typeface="Arial"/>
              </a:rPr>
              <a:t>Free COVID-19 visits, tests, and flu shots</a:t>
            </a:r>
            <a:endParaRPr sz="2300">
              <a:solidFill>
                <a:schemeClr val="lt1"/>
              </a:solidFill>
              <a:latin typeface="Arial"/>
              <a:ea typeface="Arial"/>
              <a:cs typeface="Arial"/>
              <a:sym typeface="Arial"/>
            </a:endParaRPr>
          </a:p>
          <a:p>
            <a:pPr indent="-425450" lvl="0" marL="457200" rtl="0" algn="l">
              <a:lnSpc>
                <a:spcPct val="90000"/>
              </a:lnSpc>
              <a:spcBef>
                <a:spcPts val="1000"/>
              </a:spcBef>
              <a:spcAft>
                <a:spcPts val="0"/>
              </a:spcAft>
              <a:buClr>
                <a:schemeClr val="lt1"/>
              </a:buClr>
              <a:buSzPts val="2300"/>
              <a:buChar char="•"/>
            </a:pPr>
            <a:r>
              <a:rPr lang="en-US" sz="2300">
                <a:solidFill>
                  <a:schemeClr val="lt1"/>
                </a:solidFill>
                <a:latin typeface="Arial"/>
                <a:ea typeface="Arial"/>
                <a:cs typeface="Arial"/>
                <a:sym typeface="Arial"/>
              </a:rPr>
              <a:t>Confidential Care: HIPAA Compliant FERPA Releases Not Applicable</a:t>
            </a:r>
            <a:endParaRPr sz="2300">
              <a:solidFill>
                <a:schemeClr val="lt1"/>
              </a:solidFill>
              <a:latin typeface="Arial"/>
              <a:ea typeface="Arial"/>
              <a:cs typeface="Arial"/>
              <a:sym typeface="Arial"/>
            </a:endParaRPr>
          </a:p>
          <a:p>
            <a:pPr indent="-425450" lvl="0" marL="457200" rtl="0" algn="l">
              <a:lnSpc>
                <a:spcPct val="90000"/>
              </a:lnSpc>
              <a:spcBef>
                <a:spcPts val="1000"/>
              </a:spcBef>
              <a:spcAft>
                <a:spcPts val="0"/>
              </a:spcAft>
              <a:buClr>
                <a:schemeClr val="lt1"/>
              </a:buClr>
              <a:buSzPts val="2300"/>
              <a:buChar char="•"/>
            </a:pPr>
            <a:r>
              <a:rPr b="1" lang="en-US" sz="2300">
                <a:solidFill>
                  <a:schemeClr val="lt1"/>
                </a:solidFill>
                <a:latin typeface="Arial"/>
                <a:ea typeface="Arial"/>
                <a:cs typeface="Arial"/>
                <a:sym typeface="Arial"/>
              </a:rPr>
              <a:t>Cost:</a:t>
            </a:r>
            <a:r>
              <a:rPr lang="en-US" sz="2300">
                <a:solidFill>
                  <a:schemeClr val="lt1"/>
                </a:solidFill>
                <a:latin typeface="Arial"/>
                <a:ea typeface="Arial"/>
                <a:cs typeface="Arial"/>
                <a:sym typeface="Arial"/>
              </a:rPr>
              <a:t> Charges apply </a:t>
            </a:r>
            <a:r>
              <a:rPr i="1" lang="en-US" sz="2300">
                <a:solidFill>
                  <a:schemeClr val="lt1"/>
                </a:solidFill>
                <a:latin typeface="Arial"/>
                <a:ea typeface="Arial"/>
                <a:cs typeface="Arial"/>
                <a:sym typeface="Arial"/>
              </a:rPr>
              <a:t>(listed on the website)</a:t>
            </a:r>
            <a:endParaRPr i="1" sz="2300"/>
          </a:p>
          <a:p>
            <a:pPr indent="0" lvl="0" marL="0" rtl="0" algn="l">
              <a:lnSpc>
                <a:spcPct val="90000"/>
              </a:lnSpc>
              <a:spcBef>
                <a:spcPts val="1000"/>
              </a:spcBef>
              <a:spcAft>
                <a:spcPts val="0"/>
              </a:spcAft>
              <a:buClr>
                <a:schemeClr val="dk1"/>
              </a:buClr>
              <a:buSzPts val="2800"/>
              <a:buNone/>
            </a:pPr>
            <a:r>
              <a:t/>
            </a:r>
            <a:endParaRPr/>
          </a:p>
        </p:txBody>
      </p:sp>
      <p:pic>
        <p:nvPicPr>
          <p:cNvPr id="244" name="Google Shape;244;gfa0015de78_0_34"/>
          <p:cNvPicPr preferRelativeResize="0"/>
          <p:nvPr/>
        </p:nvPicPr>
        <p:blipFill rotWithShape="1">
          <a:blip r:embed="rId4">
            <a:alphaModFix/>
          </a:blip>
          <a:srcRect b="0" l="0" r="0" t="7450"/>
          <a:stretch/>
        </p:blipFill>
        <p:spPr>
          <a:xfrm>
            <a:off x="7434013" y="1310850"/>
            <a:ext cx="4477376" cy="4026950"/>
          </a:xfrm>
          <a:prstGeom prst="rect">
            <a:avLst/>
          </a:prstGeom>
          <a:noFill/>
          <a:ln cap="flat" cmpd="sng" w="28575">
            <a:solidFill>
              <a:schemeClr val="dk2"/>
            </a:solidFill>
            <a:prstDash val="solid"/>
            <a:round/>
            <a:headEnd len="sm" w="sm" type="none"/>
            <a:tailEnd len="sm" w="sm" type="none"/>
          </a:ln>
        </p:spPr>
      </p:pic>
      <p:sp>
        <p:nvSpPr>
          <p:cNvPr id="245" name="Google Shape;245;gfa0015de78_0_34"/>
          <p:cNvSpPr txBox="1"/>
          <p:nvPr/>
        </p:nvSpPr>
        <p:spPr>
          <a:xfrm>
            <a:off x="7433962" y="4856975"/>
            <a:ext cx="4477500" cy="8928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rgbClr val="154D7C"/>
                </a:solidFill>
              </a:rPr>
              <a:t>Website: </a:t>
            </a:r>
            <a:r>
              <a:rPr lang="en-US" sz="2300">
                <a:solidFill>
                  <a:srgbClr val="154D7C"/>
                </a:solidFill>
              </a:rPr>
              <a:t>https://www.fau.edu/shs/</a:t>
            </a:r>
            <a:endParaRPr sz="2300">
              <a:solidFill>
                <a:srgbClr val="154D7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 name="Shape 250"/>
        <p:cNvGrpSpPr/>
        <p:nvPr/>
      </p:nvGrpSpPr>
      <p:grpSpPr>
        <a:xfrm>
          <a:off x="0" y="0"/>
          <a:ext cx="0" cy="0"/>
          <a:chOff x="0" y="0"/>
          <a:chExt cx="0" cy="0"/>
        </a:xfrm>
      </p:grpSpPr>
      <p:pic>
        <p:nvPicPr>
          <p:cNvPr descr="FAU Safe Zone Logo" id="251" name="Google Shape;251;gfcce530408_1_9"/>
          <p:cNvPicPr preferRelativeResize="0"/>
          <p:nvPr/>
        </p:nvPicPr>
        <p:blipFill rotWithShape="1">
          <a:blip r:embed="rId4">
            <a:alphaModFix/>
          </a:blip>
          <a:srcRect b="0" l="0" r="0" t="0"/>
          <a:stretch/>
        </p:blipFill>
        <p:spPr>
          <a:xfrm>
            <a:off x="10905067" y="183708"/>
            <a:ext cx="1073066" cy="1038129"/>
          </a:xfrm>
          <a:prstGeom prst="rect">
            <a:avLst/>
          </a:prstGeom>
          <a:noFill/>
          <a:ln>
            <a:noFill/>
          </a:ln>
        </p:spPr>
      </p:pic>
      <p:sp>
        <p:nvSpPr>
          <p:cNvPr id="252" name="Google Shape;252;gfcce530408_1_9"/>
          <p:cNvSpPr txBox="1"/>
          <p:nvPr>
            <p:ph idx="1" type="body"/>
          </p:nvPr>
        </p:nvSpPr>
        <p:spPr>
          <a:xfrm>
            <a:off x="201275" y="1638450"/>
            <a:ext cx="5942100" cy="4795800"/>
          </a:xfrm>
          <a:prstGeom prst="rect">
            <a:avLst/>
          </a:prstGeom>
          <a:noFill/>
          <a:ln>
            <a:noFill/>
          </a:ln>
        </p:spPr>
        <p:txBody>
          <a:bodyPr anchorCtr="0" anchor="t" bIns="45700" lIns="91425" spcFirstLastPara="1" rIns="91425" wrap="square" tIns="45700">
            <a:normAutofit fontScale="47500" lnSpcReduction="10000"/>
          </a:bodyPr>
          <a:lstStyle/>
          <a:p>
            <a:pPr indent="-184337" lvl="0" marL="228600" rtl="0" algn="l">
              <a:lnSpc>
                <a:spcPct val="70000"/>
              </a:lnSpc>
              <a:spcBef>
                <a:spcPts val="1000"/>
              </a:spcBef>
              <a:spcAft>
                <a:spcPts val="0"/>
              </a:spcAft>
              <a:buClr>
                <a:schemeClr val="lt1"/>
              </a:buClr>
              <a:buSzPct val="100000"/>
              <a:buChar char="•"/>
            </a:pPr>
            <a:r>
              <a:rPr lang="en-US" sz="4764">
                <a:solidFill>
                  <a:schemeClr val="lt1"/>
                </a:solidFill>
                <a:latin typeface="Arial"/>
                <a:ea typeface="Arial"/>
                <a:cs typeface="Arial"/>
                <a:sym typeface="Arial"/>
              </a:rPr>
              <a:t>Group fitness classes</a:t>
            </a:r>
            <a:endParaRPr sz="4764">
              <a:solidFill>
                <a:schemeClr val="lt1"/>
              </a:solidFill>
              <a:latin typeface="Arial"/>
              <a:ea typeface="Arial"/>
              <a:cs typeface="Arial"/>
              <a:sym typeface="Arial"/>
            </a:endParaRPr>
          </a:p>
          <a:p>
            <a:pPr indent="0" lvl="0" marL="228600" rtl="0" algn="l">
              <a:lnSpc>
                <a:spcPct val="70000"/>
              </a:lnSpc>
              <a:spcBef>
                <a:spcPts val="1000"/>
              </a:spcBef>
              <a:spcAft>
                <a:spcPts val="0"/>
              </a:spcAft>
              <a:buNone/>
            </a:pPr>
            <a:r>
              <a:t/>
            </a:r>
            <a:endParaRPr sz="4764">
              <a:solidFill>
                <a:schemeClr val="lt1"/>
              </a:solidFill>
              <a:latin typeface="Arial"/>
              <a:ea typeface="Arial"/>
              <a:cs typeface="Arial"/>
              <a:sym typeface="Arial"/>
            </a:endParaRPr>
          </a:p>
          <a:p>
            <a:pPr indent="-184337" lvl="0" marL="228600" rtl="0" algn="l">
              <a:lnSpc>
                <a:spcPct val="70000"/>
              </a:lnSpc>
              <a:spcBef>
                <a:spcPts val="1000"/>
              </a:spcBef>
              <a:spcAft>
                <a:spcPts val="0"/>
              </a:spcAft>
              <a:buClr>
                <a:schemeClr val="lt1"/>
              </a:buClr>
              <a:buSzPct val="100000"/>
              <a:buFont typeface="Arial"/>
              <a:buChar char="•"/>
            </a:pPr>
            <a:r>
              <a:rPr lang="en-US" sz="4764">
                <a:solidFill>
                  <a:schemeClr val="lt1"/>
                </a:solidFill>
                <a:latin typeface="Arial"/>
                <a:ea typeface="Arial"/>
                <a:cs typeface="Arial"/>
                <a:sym typeface="Arial"/>
              </a:rPr>
              <a:t>Fitness on Demand</a:t>
            </a:r>
            <a:endParaRPr sz="4764">
              <a:solidFill>
                <a:schemeClr val="lt1"/>
              </a:solidFill>
              <a:latin typeface="Arial"/>
              <a:ea typeface="Arial"/>
              <a:cs typeface="Arial"/>
              <a:sym typeface="Arial"/>
            </a:endParaRPr>
          </a:p>
          <a:p>
            <a:pPr indent="0" lvl="0" marL="228600" rtl="0" algn="l">
              <a:lnSpc>
                <a:spcPct val="70000"/>
              </a:lnSpc>
              <a:spcBef>
                <a:spcPts val="1000"/>
              </a:spcBef>
              <a:spcAft>
                <a:spcPts val="0"/>
              </a:spcAft>
              <a:buNone/>
            </a:pPr>
            <a:r>
              <a:t/>
            </a:r>
            <a:endParaRPr sz="4764">
              <a:solidFill>
                <a:schemeClr val="lt1"/>
              </a:solidFill>
              <a:latin typeface="Arial"/>
              <a:ea typeface="Arial"/>
              <a:cs typeface="Arial"/>
              <a:sym typeface="Arial"/>
            </a:endParaRPr>
          </a:p>
          <a:p>
            <a:pPr indent="-184337" lvl="0" marL="228600" rtl="0" algn="l">
              <a:lnSpc>
                <a:spcPct val="70000"/>
              </a:lnSpc>
              <a:spcBef>
                <a:spcPts val="1000"/>
              </a:spcBef>
              <a:spcAft>
                <a:spcPts val="0"/>
              </a:spcAft>
              <a:buClr>
                <a:schemeClr val="lt1"/>
              </a:buClr>
              <a:buSzPct val="100000"/>
              <a:buFont typeface="Arial"/>
              <a:buChar char="•"/>
            </a:pPr>
            <a:r>
              <a:rPr lang="en-US" sz="4764">
                <a:solidFill>
                  <a:schemeClr val="lt1"/>
                </a:solidFill>
                <a:latin typeface="Arial"/>
                <a:ea typeface="Arial"/>
                <a:cs typeface="Arial"/>
                <a:sym typeface="Arial"/>
              </a:rPr>
              <a:t>Personal training</a:t>
            </a:r>
            <a:endParaRPr sz="4764">
              <a:solidFill>
                <a:schemeClr val="lt1"/>
              </a:solidFill>
              <a:latin typeface="Arial"/>
              <a:ea typeface="Arial"/>
              <a:cs typeface="Arial"/>
              <a:sym typeface="Arial"/>
            </a:endParaRPr>
          </a:p>
          <a:p>
            <a:pPr indent="0" lvl="0" marL="228600" rtl="0" algn="l">
              <a:lnSpc>
                <a:spcPct val="70000"/>
              </a:lnSpc>
              <a:spcBef>
                <a:spcPts val="1000"/>
              </a:spcBef>
              <a:spcAft>
                <a:spcPts val="0"/>
              </a:spcAft>
              <a:buNone/>
            </a:pPr>
            <a:r>
              <a:t/>
            </a:r>
            <a:endParaRPr sz="4764">
              <a:solidFill>
                <a:schemeClr val="lt1"/>
              </a:solidFill>
              <a:latin typeface="Arial"/>
              <a:ea typeface="Arial"/>
              <a:cs typeface="Arial"/>
              <a:sym typeface="Arial"/>
            </a:endParaRPr>
          </a:p>
          <a:p>
            <a:pPr indent="-184337" lvl="0" marL="228600" rtl="0" algn="l">
              <a:lnSpc>
                <a:spcPct val="70000"/>
              </a:lnSpc>
              <a:spcBef>
                <a:spcPts val="1000"/>
              </a:spcBef>
              <a:spcAft>
                <a:spcPts val="0"/>
              </a:spcAft>
              <a:buClr>
                <a:schemeClr val="lt1"/>
              </a:buClr>
              <a:buSzPct val="100000"/>
              <a:buFont typeface="Arial"/>
              <a:buChar char="•"/>
            </a:pPr>
            <a:r>
              <a:rPr lang="en-US" sz="4764">
                <a:solidFill>
                  <a:schemeClr val="lt1"/>
                </a:solidFill>
                <a:latin typeface="Arial"/>
                <a:ea typeface="Arial"/>
                <a:cs typeface="Arial"/>
                <a:sym typeface="Arial"/>
              </a:rPr>
              <a:t>Club sports</a:t>
            </a:r>
            <a:endParaRPr sz="4764">
              <a:solidFill>
                <a:schemeClr val="lt1"/>
              </a:solidFill>
              <a:latin typeface="Arial"/>
              <a:ea typeface="Arial"/>
              <a:cs typeface="Arial"/>
              <a:sym typeface="Arial"/>
            </a:endParaRPr>
          </a:p>
          <a:p>
            <a:pPr indent="0" lvl="0" marL="228600" rtl="0" algn="l">
              <a:lnSpc>
                <a:spcPct val="70000"/>
              </a:lnSpc>
              <a:spcBef>
                <a:spcPts val="1000"/>
              </a:spcBef>
              <a:spcAft>
                <a:spcPts val="0"/>
              </a:spcAft>
              <a:buNone/>
            </a:pPr>
            <a:r>
              <a:t/>
            </a:r>
            <a:endParaRPr sz="4764">
              <a:solidFill>
                <a:schemeClr val="lt1"/>
              </a:solidFill>
              <a:latin typeface="Arial"/>
              <a:ea typeface="Arial"/>
              <a:cs typeface="Arial"/>
              <a:sym typeface="Arial"/>
            </a:endParaRPr>
          </a:p>
          <a:p>
            <a:pPr indent="-184337" lvl="0" marL="228600" rtl="0" algn="l">
              <a:lnSpc>
                <a:spcPct val="70000"/>
              </a:lnSpc>
              <a:spcBef>
                <a:spcPts val="1000"/>
              </a:spcBef>
              <a:spcAft>
                <a:spcPts val="0"/>
              </a:spcAft>
              <a:buClr>
                <a:schemeClr val="lt1"/>
              </a:buClr>
              <a:buSzPct val="100000"/>
              <a:buFont typeface="Arial"/>
              <a:buChar char="•"/>
            </a:pPr>
            <a:r>
              <a:rPr lang="en-US" sz="4764">
                <a:solidFill>
                  <a:schemeClr val="lt1"/>
                </a:solidFill>
                <a:latin typeface="Arial"/>
                <a:ea typeface="Arial"/>
                <a:cs typeface="Arial"/>
                <a:sym typeface="Arial"/>
              </a:rPr>
              <a:t>Intramural sports</a:t>
            </a:r>
            <a:endParaRPr sz="4764">
              <a:solidFill>
                <a:schemeClr val="lt1"/>
              </a:solidFill>
              <a:latin typeface="Arial"/>
              <a:ea typeface="Arial"/>
              <a:cs typeface="Arial"/>
              <a:sym typeface="Arial"/>
            </a:endParaRPr>
          </a:p>
          <a:p>
            <a:pPr indent="0" lvl="0" marL="228600" rtl="0" algn="l">
              <a:lnSpc>
                <a:spcPct val="70000"/>
              </a:lnSpc>
              <a:spcBef>
                <a:spcPts val="1000"/>
              </a:spcBef>
              <a:spcAft>
                <a:spcPts val="0"/>
              </a:spcAft>
              <a:buNone/>
            </a:pPr>
            <a:r>
              <a:t/>
            </a:r>
            <a:endParaRPr sz="4764">
              <a:solidFill>
                <a:schemeClr val="lt1"/>
              </a:solidFill>
              <a:latin typeface="Arial"/>
              <a:ea typeface="Arial"/>
              <a:cs typeface="Arial"/>
              <a:sym typeface="Arial"/>
            </a:endParaRPr>
          </a:p>
          <a:p>
            <a:pPr indent="-184337" lvl="0" marL="228600" rtl="0" algn="l">
              <a:lnSpc>
                <a:spcPct val="70000"/>
              </a:lnSpc>
              <a:spcBef>
                <a:spcPts val="1000"/>
              </a:spcBef>
              <a:spcAft>
                <a:spcPts val="0"/>
              </a:spcAft>
              <a:buClr>
                <a:schemeClr val="lt1"/>
              </a:buClr>
              <a:buSzPct val="100000"/>
              <a:buFont typeface="Arial"/>
              <a:buChar char="•"/>
            </a:pPr>
            <a:r>
              <a:rPr lang="en-US" sz="4764">
                <a:solidFill>
                  <a:schemeClr val="lt1"/>
                </a:solidFill>
                <a:latin typeface="Arial"/>
                <a:ea typeface="Arial"/>
                <a:cs typeface="Arial"/>
                <a:sym typeface="Arial"/>
              </a:rPr>
              <a:t>Adventure trips and Challenge Course</a:t>
            </a:r>
            <a:endParaRPr sz="4764">
              <a:solidFill>
                <a:schemeClr val="lt1"/>
              </a:solidFill>
              <a:latin typeface="Arial"/>
              <a:ea typeface="Arial"/>
              <a:cs typeface="Arial"/>
              <a:sym typeface="Arial"/>
            </a:endParaRPr>
          </a:p>
          <a:p>
            <a:pPr indent="0" lvl="0" marL="228600" rtl="0" algn="l">
              <a:lnSpc>
                <a:spcPct val="70000"/>
              </a:lnSpc>
              <a:spcBef>
                <a:spcPts val="1000"/>
              </a:spcBef>
              <a:spcAft>
                <a:spcPts val="0"/>
              </a:spcAft>
              <a:buNone/>
            </a:pPr>
            <a:r>
              <a:t/>
            </a:r>
            <a:endParaRPr sz="4764">
              <a:solidFill>
                <a:schemeClr val="lt1"/>
              </a:solidFill>
              <a:latin typeface="Arial"/>
              <a:ea typeface="Arial"/>
              <a:cs typeface="Arial"/>
              <a:sym typeface="Arial"/>
            </a:endParaRPr>
          </a:p>
          <a:p>
            <a:pPr indent="0" lvl="0" marL="0" rtl="0" algn="l">
              <a:lnSpc>
                <a:spcPct val="70000"/>
              </a:lnSpc>
              <a:spcBef>
                <a:spcPts val="1000"/>
              </a:spcBef>
              <a:spcAft>
                <a:spcPts val="0"/>
              </a:spcAft>
              <a:buNone/>
            </a:pPr>
            <a:r>
              <a:t/>
            </a:r>
            <a:endParaRPr sz="4764">
              <a:solidFill>
                <a:schemeClr val="lt1"/>
              </a:solidFill>
              <a:latin typeface="Arial"/>
              <a:ea typeface="Arial"/>
              <a:cs typeface="Arial"/>
              <a:sym typeface="Arial"/>
            </a:endParaRPr>
          </a:p>
          <a:p>
            <a:pPr indent="-64135" lvl="0" marL="228600" rtl="0" algn="l">
              <a:lnSpc>
                <a:spcPct val="70000"/>
              </a:lnSpc>
              <a:spcBef>
                <a:spcPts val="1000"/>
              </a:spcBef>
              <a:spcAft>
                <a:spcPts val="0"/>
              </a:spcAft>
              <a:buClr>
                <a:schemeClr val="dk1"/>
              </a:buClr>
              <a:buSzPct val="108368"/>
              <a:buNone/>
            </a:pPr>
            <a:r>
              <a:t/>
            </a:r>
            <a:endParaRPr sz="2390">
              <a:solidFill>
                <a:schemeClr val="lt1"/>
              </a:solidFill>
            </a:endParaRPr>
          </a:p>
          <a:p>
            <a:pPr indent="-64135" lvl="0" marL="228600" rtl="0" algn="l">
              <a:lnSpc>
                <a:spcPct val="70000"/>
              </a:lnSpc>
              <a:spcBef>
                <a:spcPts val="1000"/>
              </a:spcBef>
              <a:spcAft>
                <a:spcPts val="0"/>
              </a:spcAft>
              <a:buClr>
                <a:schemeClr val="dk1"/>
              </a:buClr>
              <a:buSzPct val="108368"/>
              <a:buNone/>
            </a:pPr>
            <a:r>
              <a:t/>
            </a:r>
            <a:endParaRPr sz="2390">
              <a:solidFill>
                <a:schemeClr val="lt1"/>
              </a:solidFill>
            </a:endParaRPr>
          </a:p>
        </p:txBody>
      </p:sp>
      <p:sp>
        <p:nvSpPr>
          <p:cNvPr id="253" name="Google Shape;253;gfcce530408_1_9"/>
          <p:cNvSpPr txBox="1"/>
          <p:nvPr>
            <p:ph type="title"/>
          </p:nvPr>
        </p:nvSpPr>
        <p:spPr>
          <a:xfrm>
            <a:off x="101227" y="245720"/>
            <a:ext cx="103110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770"/>
              <a:buFont typeface="Arial"/>
              <a:buNone/>
            </a:pPr>
            <a:br>
              <a:rPr b="1" lang="en-US" sz="4170">
                <a:solidFill>
                  <a:schemeClr val="lt1"/>
                </a:solidFill>
                <a:latin typeface="Times New Roman"/>
                <a:ea typeface="Times New Roman"/>
                <a:cs typeface="Times New Roman"/>
                <a:sym typeface="Times New Roman"/>
              </a:rPr>
            </a:br>
            <a:r>
              <a:rPr b="1" lang="en-US" sz="4170">
                <a:solidFill>
                  <a:schemeClr val="lt1"/>
                </a:solidFill>
                <a:latin typeface="Arial"/>
                <a:ea typeface="Arial"/>
                <a:cs typeface="Arial"/>
                <a:sym typeface="Arial"/>
              </a:rPr>
              <a:t>Campus Recreation &amp; Fitness Center</a:t>
            </a:r>
            <a:br>
              <a:rPr b="1" lang="en-US" sz="3809">
                <a:solidFill>
                  <a:schemeClr val="lt1"/>
                </a:solidFill>
              </a:rPr>
            </a:br>
            <a:endParaRPr b="1" sz="3359">
              <a:solidFill>
                <a:schemeClr val="lt1"/>
              </a:solidFill>
              <a:latin typeface="Arial"/>
              <a:ea typeface="Arial"/>
              <a:cs typeface="Arial"/>
              <a:sym typeface="Arial"/>
            </a:endParaRPr>
          </a:p>
        </p:txBody>
      </p:sp>
      <p:pic>
        <p:nvPicPr>
          <p:cNvPr id="254" name="Google Shape;254;gfcce530408_1_9"/>
          <p:cNvPicPr preferRelativeResize="0"/>
          <p:nvPr/>
        </p:nvPicPr>
        <p:blipFill>
          <a:blip r:embed="rId5">
            <a:alphaModFix/>
          </a:blip>
          <a:stretch>
            <a:fillRect/>
          </a:stretch>
        </p:blipFill>
        <p:spPr>
          <a:xfrm>
            <a:off x="5860900" y="1571420"/>
            <a:ext cx="5867397" cy="3910643"/>
          </a:xfrm>
          <a:prstGeom prst="rect">
            <a:avLst/>
          </a:prstGeom>
          <a:noFill/>
          <a:ln cap="flat" cmpd="sng" w="38100">
            <a:solidFill>
              <a:srgbClr val="B4273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Arial"/>
              <a:buNone/>
            </a:pPr>
            <a:r>
              <a:rPr b="1" lang="en-US" sz="4800">
                <a:solidFill>
                  <a:schemeClr val="lt1"/>
                </a:solidFill>
                <a:latin typeface="Arial"/>
                <a:ea typeface="Arial"/>
                <a:cs typeface="Arial"/>
                <a:sym typeface="Arial"/>
              </a:rPr>
              <a:t>Health and Wellness </a:t>
            </a:r>
            <a:br>
              <a:rPr b="1" lang="en-US" sz="4800">
                <a:solidFill>
                  <a:schemeClr val="lt1"/>
                </a:solidFill>
                <a:latin typeface="Arial"/>
                <a:ea typeface="Arial"/>
                <a:cs typeface="Arial"/>
                <a:sym typeface="Arial"/>
              </a:rPr>
            </a:br>
            <a:endParaRPr sz="4800">
              <a:latin typeface="Arial"/>
              <a:ea typeface="Arial"/>
              <a:cs typeface="Arial"/>
              <a:sym typeface="Arial"/>
            </a:endParaRPr>
          </a:p>
        </p:txBody>
      </p:sp>
      <p:sp>
        <p:nvSpPr>
          <p:cNvPr id="97" name="Google Shape;97;p2"/>
          <p:cNvSpPr txBox="1"/>
          <p:nvPr>
            <p:ph idx="1" type="body"/>
          </p:nvPr>
        </p:nvSpPr>
        <p:spPr>
          <a:xfrm>
            <a:off x="0" y="1191900"/>
            <a:ext cx="10515600" cy="4351200"/>
          </a:xfrm>
          <a:prstGeom prst="rect">
            <a:avLst/>
          </a:prstGeom>
          <a:noFill/>
          <a:ln>
            <a:noFill/>
          </a:ln>
        </p:spPr>
        <p:txBody>
          <a:bodyPr anchorCtr="0" anchor="t" bIns="45700" lIns="91425" spcFirstLastPara="1" rIns="91425" wrap="square" tIns="45700">
            <a:normAutofit fontScale="85000" lnSpcReduction="20000"/>
          </a:bodyPr>
          <a:lstStyle/>
          <a:p>
            <a:pPr indent="-401320" lvl="0" marL="457200" rtl="0" algn="l">
              <a:lnSpc>
                <a:spcPct val="90000"/>
              </a:lnSpc>
              <a:spcBef>
                <a:spcPts val="0"/>
              </a:spcBef>
              <a:spcAft>
                <a:spcPts val="0"/>
              </a:spcAft>
              <a:buClr>
                <a:schemeClr val="lt1"/>
              </a:buClr>
              <a:buSzPct val="100000"/>
              <a:buFont typeface="Arial"/>
              <a:buChar char="•"/>
            </a:pPr>
            <a:r>
              <a:rPr lang="en-US" sz="3200">
                <a:solidFill>
                  <a:schemeClr val="lt1"/>
                </a:solidFill>
                <a:latin typeface="Arial"/>
                <a:ea typeface="Arial"/>
                <a:cs typeface="Arial"/>
                <a:sym typeface="Arial"/>
              </a:rPr>
              <a:t>Campus Recreation &amp; Fitness Center</a:t>
            </a:r>
            <a:endParaRPr sz="3200">
              <a:solidFill>
                <a:schemeClr val="lt1"/>
              </a:solidFill>
              <a:latin typeface="Arial"/>
              <a:ea typeface="Arial"/>
              <a:cs typeface="Arial"/>
              <a:sym typeface="Arial"/>
            </a:endParaRPr>
          </a:p>
          <a:p>
            <a:pPr indent="0" lvl="0" marL="457200" rtl="0" algn="l">
              <a:lnSpc>
                <a:spcPct val="90000"/>
              </a:lnSpc>
              <a:spcBef>
                <a:spcPts val="0"/>
              </a:spcBef>
              <a:spcAft>
                <a:spcPts val="0"/>
              </a:spcAft>
              <a:buNone/>
            </a:pPr>
            <a:r>
              <a:t/>
            </a:r>
            <a:endParaRPr sz="3200">
              <a:solidFill>
                <a:schemeClr val="lt1"/>
              </a:solidFill>
              <a:latin typeface="Arial"/>
              <a:ea typeface="Arial"/>
              <a:cs typeface="Arial"/>
              <a:sym typeface="Arial"/>
            </a:endParaRPr>
          </a:p>
          <a:p>
            <a:pPr indent="-401320" lvl="0" marL="457200" rtl="0" algn="l">
              <a:lnSpc>
                <a:spcPct val="90000"/>
              </a:lnSpc>
              <a:spcBef>
                <a:spcPts val="1000"/>
              </a:spcBef>
              <a:spcAft>
                <a:spcPts val="0"/>
              </a:spcAft>
              <a:buClr>
                <a:schemeClr val="lt1"/>
              </a:buClr>
              <a:buSzPct val="100000"/>
              <a:buFont typeface="Arial"/>
              <a:buChar char="•"/>
            </a:pPr>
            <a:r>
              <a:rPr lang="en-US" sz="3200">
                <a:solidFill>
                  <a:schemeClr val="lt1"/>
                </a:solidFill>
                <a:latin typeface="Arial"/>
                <a:ea typeface="Arial"/>
                <a:cs typeface="Arial"/>
                <a:sym typeface="Arial"/>
              </a:rPr>
              <a:t>Counseling &amp; Psychological Service</a:t>
            </a:r>
            <a:r>
              <a:rPr lang="en-US" sz="3200">
                <a:solidFill>
                  <a:schemeClr val="lt1"/>
                </a:solidFill>
                <a:latin typeface="Arial"/>
                <a:ea typeface="Arial"/>
                <a:cs typeface="Arial"/>
                <a:sym typeface="Arial"/>
              </a:rPr>
              <a:t>s (CAPS)</a:t>
            </a:r>
            <a:endParaRPr sz="3200">
              <a:solidFill>
                <a:schemeClr val="lt1"/>
              </a:solidFill>
              <a:latin typeface="Arial"/>
              <a:ea typeface="Arial"/>
              <a:cs typeface="Arial"/>
              <a:sym typeface="Arial"/>
            </a:endParaRPr>
          </a:p>
          <a:p>
            <a:pPr indent="0" lvl="0" marL="457200" rtl="0" algn="l">
              <a:lnSpc>
                <a:spcPct val="90000"/>
              </a:lnSpc>
              <a:spcBef>
                <a:spcPts val="1000"/>
              </a:spcBef>
              <a:spcAft>
                <a:spcPts val="0"/>
              </a:spcAft>
              <a:buNone/>
            </a:pPr>
            <a:r>
              <a:t/>
            </a:r>
            <a:endParaRPr sz="3200">
              <a:solidFill>
                <a:schemeClr val="lt1"/>
              </a:solidFill>
              <a:latin typeface="Arial"/>
              <a:ea typeface="Arial"/>
              <a:cs typeface="Arial"/>
              <a:sym typeface="Arial"/>
            </a:endParaRPr>
          </a:p>
          <a:p>
            <a:pPr indent="-401320" lvl="0" marL="457200" rtl="0" algn="l">
              <a:lnSpc>
                <a:spcPct val="90000"/>
              </a:lnSpc>
              <a:spcBef>
                <a:spcPts val="1000"/>
              </a:spcBef>
              <a:spcAft>
                <a:spcPts val="0"/>
              </a:spcAft>
              <a:buClr>
                <a:schemeClr val="lt1"/>
              </a:buClr>
              <a:buSzPct val="100000"/>
              <a:buFont typeface="Arial"/>
              <a:buChar char="•"/>
            </a:pPr>
            <a:r>
              <a:rPr lang="en-US" sz="3200">
                <a:solidFill>
                  <a:schemeClr val="lt1"/>
                </a:solidFill>
                <a:latin typeface="Arial"/>
                <a:ea typeface="Arial"/>
                <a:cs typeface="Arial"/>
                <a:sym typeface="Arial"/>
              </a:rPr>
              <a:t>Owls Care Health Promotion (OCHP) &amp;</a:t>
            </a:r>
            <a:br>
              <a:rPr lang="en-US" sz="3200">
                <a:solidFill>
                  <a:schemeClr val="lt1"/>
                </a:solidFill>
                <a:latin typeface="Arial"/>
                <a:ea typeface="Arial"/>
                <a:cs typeface="Arial"/>
                <a:sym typeface="Arial"/>
              </a:rPr>
            </a:br>
            <a:r>
              <a:rPr lang="en-US" sz="3200">
                <a:solidFill>
                  <a:schemeClr val="lt1"/>
                </a:solidFill>
                <a:latin typeface="Arial"/>
                <a:ea typeface="Arial"/>
                <a:cs typeface="Arial"/>
                <a:sym typeface="Arial"/>
              </a:rPr>
              <a:t>Women &amp; Gender Equity Resource Center (WGERC)</a:t>
            </a:r>
            <a:endParaRPr sz="3200">
              <a:solidFill>
                <a:schemeClr val="lt1"/>
              </a:solidFill>
              <a:latin typeface="Arial"/>
              <a:ea typeface="Arial"/>
              <a:cs typeface="Arial"/>
              <a:sym typeface="Arial"/>
            </a:endParaRPr>
          </a:p>
          <a:p>
            <a:pPr indent="0" lvl="0" marL="457200" rtl="0" algn="l">
              <a:lnSpc>
                <a:spcPct val="90000"/>
              </a:lnSpc>
              <a:spcBef>
                <a:spcPts val="1000"/>
              </a:spcBef>
              <a:spcAft>
                <a:spcPts val="0"/>
              </a:spcAft>
              <a:buNone/>
            </a:pPr>
            <a:r>
              <a:t/>
            </a:r>
            <a:endParaRPr sz="3200">
              <a:solidFill>
                <a:schemeClr val="lt1"/>
              </a:solidFill>
              <a:latin typeface="Arial"/>
              <a:ea typeface="Arial"/>
              <a:cs typeface="Arial"/>
              <a:sym typeface="Arial"/>
            </a:endParaRPr>
          </a:p>
          <a:p>
            <a:pPr indent="-401320" lvl="0" marL="457200" rtl="0" algn="l">
              <a:lnSpc>
                <a:spcPct val="90000"/>
              </a:lnSpc>
              <a:spcBef>
                <a:spcPts val="1000"/>
              </a:spcBef>
              <a:spcAft>
                <a:spcPts val="0"/>
              </a:spcAft>
              <a:buClr>
                <a:schemeClr val="lt1"/>
              </a:buClr>
              <a:buSzPct val="100000"/>
              <a:buFont typeface="Arial"/>
              <a:buChar char="•"/>
            </a:pPr>
            <a:r>
              <a:rPr lang="en-US" sz="3200">
                <a:solidFill>
                  <a:schemeClr val="lt1"/>
                </a:solidFill>
                <a:latin typeface="Arial"/>
                <a:ea typeface="Arial"/>
                <a:cs typeface="Arial"/>
                <a:sym typeface="Arial"/>
              </a:rPr>
              <a:t>Student Accessibility Services (SAS)</a:t>
            </a:r>
            <a:endParaRPr sz="3200">
              <a:solidFill>
                <a:schemeClr val="lt1"/>
              </a:solidFill>
              <a:latin typeface="Arial"/>
              <a:ea typeface="Arial"/>
              <a:cs typeface="Arial"/>
              <a:sym typeface="Arial"/>
            </a:endParaRPr>
          </a:p>
          <a:p>
            <a:pPr indent="0" lvl="0" marL="457200" rtl="0" algn="l">
              <a:lnSpc>
                <a:spcPct val="90000"/>
              </a:lnSpc>
              <a:spcBef>
                <a:spcPts val="1000"/>
              </a:spcBef>
              <a:spcAft>
                <a:spcPts val="0"/>
              </a:spcAft>
              <a:buNone/>
            </a:pPr>
            <a:r>
              <a:rPr lang="en-US" sz="3200">
                <a:solidFill>
                  <a:schemeClr val="lt1"/>
                </a:solidFill>
                <a:latin typeface="Arial"/>
                <a:ea typeface="Arial"/>
                <a:cs typeface="Arial"/>
                <a:sym typeface="Arial"/>
              </a:rPr>
              <a:t> </a:t>
            </a:r>
            <a:endParaRPr sz="3200">
              <a:solidFill>
                <a:schemeClr val="lt1"/>
              </a:solidFill>
              <a:latin typeface="Arial"/>
              <a:ea typeface="Arial"/>
              <a:cs typeface="Arial"/>
              <a:sym typeface="Arial"/>
            </a:endParaRPr>
          </a:p>
          <a:p>
            <a:pPr indent="-401320" lvl="0" marL="457200" rtl="0" algn="l">
              <a:lnSpc>
                <a:spcPct val="90000"/>
              </a:lnSpc>
              <a:spcBef>
                <a:spcPts val="1000"/>
              </a:spcBef>
              <a:spcAft>
                <a:spcPts val="0"/>
              </a:spcAft>
              <a:buClr>
                <a:schemeClr val="lt1"/>
              </a:buClr>
              <a:buSzPct val="100000"/>
              <a:buFont typeface="Arial"/>
              <a:buChar char="•"/>
            </a:pPr>
            <a:r>
              <a:rPr lang="en-US" sz="3200">
                <a:solidFill>
                  <a:schemeClr val="lt1"/>
                </a:solidFill>
                <a:latin typeface="Arial"/>
                <a:ea typeface="Arial"/>
                <a:cs typeface="Arial"/>
                <a:sym typeface="Arial"/>
              </a:rPr>
              <a:t>Student Health Services (SHS)</a:t>
            </a:r>
            <a:endParaRPr/>
          </a:p>
          <a:p>
            <a:pPr indent="-5080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14"/>
          <p:cNvSpPr txBox="1"/>
          <p:nvPr>
            <p:ph idx="1" type="body"/>
          </p:nvPr>
        </p:nvSpPr>
        <p:spPr>
          <a:xfrm>
            <a:off x="838200" y="911750"/>
            <a:ext cx="10515600" cy="2276700"/>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00000"/>
              </a:lnSpc>
              <a:spcBef>
                <a:spcPts val="0"/>
              </a:spcBef>
              <a:spcAft>
                <a:spcPts val="0"/>
              </a:spcAft>
              <a:buClr>
                <a:srgbClr val="002060"/>
              </a:buClr>
              <a:buSzPct val="100000"/>
              <a:buNone/>
            </a:pPr>
            <a:r>
              <a:rPr b="1" lang="en-US" u="sng">
                <a:solidFill>
                  <a:srgbClr val="002060"/>
                </a:solidFill>
                <a:hlinkClick r:id="rId4">
                  <a:extLst>
                    <a:ext uri="{A12FA001-AC4F-418D-AE19-62706E023703}">
                      <ahyp:hlinkClr val="tx"/>
                    </a:ext>
                  </a:extLst>
                </a:hlinkClick>
              </a:rPr>
              <a:t>Websites</a:t>
            </a:r>
            <a:endParaRPr/>
          </a:p>
          <a:p>
            <a:pPr indent="-228600" lvl="0" marL="228600" rtl="0" algn="l">
              <a:lnSpc>
                <a:spcPct val="100000"/>
              </a:lnSpc>
              <a:spcBef>
                <a:spcPts val="0"/>
              </a:spcBef>
              <a:spcAft>
                <a:spcPts val="0"/>
              </a:spcAft>
              <a:buClr>
                <a:srgbClr val="002060"/>
              </a:buClr>
              <a:buSzPct val="100000"/>
              <a:buNone/>
            </a:pPr>
            <a:r>
              <a:t/>
            </a:r>
            <a:endParaRPr/>
          </a:p>
          <a:p>
            <a:pPr indent="-325755" lvl="0" marL="457200" rtl="0" algn="l">
              <a:lnSpc>
                <a:spcPct val="100000"/>
              </a:lnSpc>
              <a:spcBef>
                <a:spcPts val="0"/>
              </a:spcBef>
              <a:spcAft>
                <a:spcPts val="0"/>
              </a:spcAft>
              <a:buClr>
                <a:srgbClr val="002060"/>
              </a:buClr>
              <a:buSzPct val="64285"/>
              <a:buChar char="•"/>
            </a:pPr>
            <a:r>
              <a:rPr b="1" lang="en-US">
                <a:solidFill>
                  <a:srgbClr val="002060"/>
                </a:solidFill>
              </a:rPr>
              <a:t>Campus Recreation</a:t>
            </a:r>
            <a:r>
              <a:rPr lang="en-US">
                <a:solidFill>
                  <a:srgbClr val="002060"/>
                </a:solidFill>
              </a:rPr>
              <a:t> - fau.edu/campusrec/</a:t>
            </a:r>
            <a:endParaRPr>
              <a:solidFill>
                <a:srgbClr val="002060"/>
              </a:solidFill>
            </a:endParaRPr>
          </a:p>
          <a:p>
            <a:pPr indent="-325755" lvl="0" marL="457200" rtl="0" algn="l">
              <a:lnSpc>
                <a:spcPct val="100000"/>
              </a:lnSpc>
              <a:spcBef>
                <a:spcPts val="0"/>
              </a:spcBef>
              <a:spcAft>
                <a:spcPts val="0"/>
              </a:spcAft>
              <a:buClr>
                <a:srgbClr val="002060"/>
              </a:buClr>
              <a:buSzPct val="64285"/>
              <a:buChar char="•"/>
            </a:pPr>
            <a:r>
              <a:rPr b="1" lang="en-US">
                <a:solidFill>
                  <a:srgbClr val="002060"/>
                </a:solidFill>
              </a:rPr>
              <a:t>CAPS </a:t>
            </a:r>
            <a:r>
              <a:rPr lang="en-US">
                <a:solidFill>
                  <a:srgbClr val="002060"/>
                </a:solidFill>
              </a:rPr>
              <a:t>– fau.edu/counseling/</a:t>
            </a:r>
            <a:endParaRPr/>
          </a:p>
          <a:p>
            <a:pPr indent="-325755" lvl="0" marL="457200" rtl="0" algn="l">
              <a:lnSpc>
                <a:spcPct val="100000"/>
              </a:lnSpc>
              <a:spcBef>
                <a:spcPts val="0"/>
              </a:spcBef>
              <a:spcAft>
                <a:spcPts val="0"/>
              </a:spcAft>
              <a:buClr>
                <a:srgbClr val="002060"/>
              </a:buClr>
              <a:buSzPct val="64285"/>
              <a:buChar char="•"/>
            </a:pPr>
            <a:r>
              <a:rPr b="1" lang="en-US">
                <a:solidFill>
                  <a:srgbClr val="002060"/>
                </a:solidFill>
              </a:rPr>
              <a:t>Owls Care</a:t>
            </a:r>
            <a:r>
              <a:rPr lang="en-US">
                <a:solidFill>
                  <a:srgbClr val="002060"/>
                </a:solidFill>
              </a:rPr>
              <a:t> – fau.edu/owlscare/</a:t>
            </a:r>
            <a:endParaRPr/>
          </a:p>
          <a:p>
            <a:pPr indent="-325755" lvl="0" marL="457200" rtl="0" algn="l">
              <a:lnSpc>
                <a:spcPct val="100000"/>
              </a:lnSpc>
              <a:spcBef>
                <a:spcPts val="0"/>
              </a:spcBef>
              <a:spcAft>
                <a:spcPts val="0"/>
              </a:spcAft>
              <a:buClr>
                <a:srgbClr val="002060"/>
              </a:buClr>
              <a:buSzPct val="64285"/>
              <a:buChar char="•"/>
            </a:pPr>
            <a:r>
              <a:rPr b="1" lang="en-US">
                <a:solidFill>
                  <a:srgbClr val="002060"/>
                </a:solidFill>
              </a:rPr>
              <a:t>Student Accessibility Services</a:t>
            </a:r>
            <a:r>
              <a:rPr lang="en-US">
                <a:solidFill>
                  <a:srgbClr val="002060"/>
                </a:solidFill>
              </a:rPr>
              <a:t> – fau.edu/sas/</a:t>
            </a:r>
            <a:endParaRPr/>
          </a:p>
          <a:p>
            <a:pPr indent="-325755" lvl="0" marL="457200" rtl="0" algn="l">
              <a:lnSpc>
                <a:spcPct val="100000"/>
              </a:lnSpc>
              <a:spcBef>
                <a:spcPts val="0"/>
              </a:spcBef>
              <a:spcAft>
                <a:spcPts val="0"/>
              </a:spcAft>
              <a:buClr>
                <a:srgbClr val="002060"/>
              </a:buClr>
              <a:buSzPct val="64285"/>
              <a:buChar char="•"/>
            </a:pPr>
            <a:r>
              <a:rPr b="1" lang="en-US">
                <a:solidFill>
                  <a:srgbClr val="002060"/>
                </a:solidFill>
              </a:rPr>
              <a:t>Student Health Services </a:t>
            </a:r>
            <a:r>
              <a:rPr lang="en-US">
                <a:solidFill>
                  <a:srgbClr val="002060"/>
                </a:solidFill>
              </a:rPr>
              <a:t>– fau.edu/shs/</a:t>
            </a:r>
            <a:endParaRPr/>
          </a:p>
        </p:txBody>
      </p:sp>
      <p:sp>
        <p:nvSpPr>
          <p:cNvPr id="261" name="Google Shape;261;p14"/>
          <p:cNvSpPr txBox="1"/>
          <p:nvPr>
            <p:ph idx="2" type="body"/>
          </p:nvPr>
        </p:nvSpPr>
        <p:spPr>
          <a:xfrm>
            <a:off x="5467079" y="3295452"/>
            <a:ext cx="6056100" cy="2756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002060"/>
              </a:buClr>
              <a:buSzPct val="100000"/>
              <a:buNone/>
            </a:pPr>
            <a:r>
              <a:rPr lang="en-US">
                <a:solidFill>
                  <a:srgbClr val="002060"/>
                </a:solidFill>
              </a:rPr>
              <a:t>FAU Campus Recreation</a:t>
            </a:r>
            <a:endParaRPr/>
          </a:p>
          <a:p>
            <a:pPr indent="0" lvl="0" marL="0" rtl="0" algn="l">
              <a:lnSpc>
                <a:spcPct val="90000"/>
              </a:lnSpc>
              <a:spcBef>
                <a:spcPts val="1000"/>
              </a:spcBef>
              <a:spcAft>
                <a:spcPts val="0"/>
              </a:spcAft>
              <a:buClr>
                <a:srgbClr val="002060"/>
              </a:buClr>
              <a:buSzPct val="100000"/>
              <a:buNone/>
            </a:pPr>
            <a:r>
              <a:rPr lang="en-US">
                <a:solidFill>
                  <a:srgbClr val="002060"/>
                </a:solidFill>
              </a:rPr>
              <a:t>FAU Counseling and Psychological Services</a:t>
            </a:r>
            <a:endParaRPr/>
          </a:p>
          <a:p>
            <a:pPr indent="0" lvl="0" marL="0" rtl="0" algn="l">
              <a:lnSpc>
                <a:spcPct val="90000"/>
              </a:lnSpc>
              <a:spcBef>
                <a:spcPts val="1000"/>
              </a:spcBef>
              <a:spcAft>
                <a:spcPts val="0"/>
              </a:spcAft>
              <a:buClr>
                <a:srgbClr val="002060"/>
              </a:buClr>
              <a:buSzPct val="100000"/>
              <a:buNone/>
            </a:pPr>
            <a:r>
              <a:rPr lang="en-US">
                <a:solidFill>
                  <a:srgbClr val="002060"/>
                </a:solidFill>
              </a:rPr>
              <a:t>FAU Owls Care Health Promotion</a:t>
            </a:r>
            <a:endParaRPr/>
          </a:p>
          <a:p>
            <a:pPr indent="0" lvl="0" marL="0" rtl="0" algn="l">
              <a:lnSpc>
                <a:spcPct val="90000"/>
              </a:lnSpc>
              <a:spcBef>
                <a:spcPts val="1000"/>
              </a:spcBef>
              <a:spcAft>
                <a:spcPts val="0"/>
              </a:spcAft>
              <a:buClr>
                <a:srgbClr val="002060"/>
              </a:buClr>
              <a:buSzPct val="100000"/>
              <a:buNone/>
            </a:pPr>
            <a:r>
              <a:rPr lang="en-US">
                <a:solidFill>
                  <a:srgbClr val="002060"/>
                </a:solidFill>
              </a:rPr>
              <a:t>FAU Student Accessibility Services</a:t>
            </a:r>
            <a:endParaRPr/>
          </a:p>
          <a:p>
            <a:pPr indent="0" lvl="0" marL="0" rtl="0" algn="l">
              <a:lnSpc>
                <a:spcPct val="90000"/>
              </a:lnSpc>
              <a:spcBef>
                <a:spcPts val="1000"/>
              </a:spcBef>
              <a:spcAft>
                <a:spcPts val="0"/>
              </a:spcAft>
              <a:buClr>
                <a:srgbClr val="002060"/>
              </a:buClr>
              <a:buSzPct val="100000"/>
              <a:buNone/>
            </a:pPr>
            <a:r>
              <a:rPr lang="en-US">
                <a:solidFill>
                  <a:srgbClr val="002060"/>
                </a:solidFill>
              </a:rPr>
              <a:t>FAU Student Health Services</a:t>
            </a:r>
            <a:endParaRPr/>
          </a:p>
          <a:p>
            <a:pPr indent="0" lvl="0" marL="0" rtl="0" algn="l">
              <a:lnSpc>
                <a:spcPct val="90000"/>
              </a:lnSpc>
              <a:spcBef>
                <a:spcPts val="1000"/>
              </a:spcBef>
              <a:spcAft>
                <a:spcPts val="0"/>
              </a:spcAft>
              <a:buClr>
                <a:schemeClr val="dk1"/>
              </a:buClr>
              <a:buSzPct val="100000"/>
              <a:buNone/>
            </a:pPr>
            <a:r>
              <a:t/>
            </a:r>
            <a:endParaRPr/>
          </a:p>
        </p:txBody>
      </p:sp>
      <p:pic>
        <p:nvPicPr>
          <p:cNvPr descr="Facebook Logo" id="262" name="Google Shape;262;p14"/>
          <p:cNvPicPr preferRelativeResize="0"/>
          <p:nvPr/>
        </p:nvPicPr>
        <p:blipFill rotWithShape="1">
          <a:blip r:embed="rId5">
            <a:alphaModFix/>
          </a:blip>
          <a:srcRect b="0" l="0" r="0" t="0"/>
          <a:stretch/>
        </p:blipFill>
        <p:spPr>
          <a:xfrm>
            <a:off x="4824528" y="3372527"/>
            <a:ext cx="628651" cy="628651"/>
          </a:xfrm>
          <a:prstGeom prst="rect">
            <a:avLst/>
          </a:prstGeom>
          <a:noFill/>
          <a:ln>
            <a:noFill/>
          </a:ln>
        </p:spPr>
      </p:pic>
      <p:sp>
        <p:nvSpPr>
          <p:cNvPr id="263" name="Google Shape;263;p14"/>
          <p:cNvSpPr txBox="1"/>
          <p:nvPr>
            <p:ph type="title"/>
          </p:nvPr>
        </p:nvSpPr>
        <p:spPr>
          <a:xfrm>
            <a:off x="838200" y="-3048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5300"/>
              <a:buFont typeface="Arial"/>
              <a:buNone/>
            </a:pPr>
            <a:r>
              <a:rPr b="1" lang="en-US" sz="5100">
                <a:solidFill>
                  <a:srgbClr val="002060"/>
                </a:solidFill>
                <a:latin typeface="Arial"/>
                <a:ea typeface="Arial"/>
                <a:cs typeface="Arial"/>
                <a:sym typeface="Arial"/>
              </a:rPr>
              <a:t>Connect with us</a:t>
            </a:r>
            <a:endParaRPr sz="4200"/>
          </a:p>
        </p:txBody>
      </p:sp>
      <p:pic>
        <p:nvPicPr>
          <p:cNvPr id="264" name="Google Shape;264;p14"/>
          <p:cNvPicPr preferRelativeResize="0"/>
          <p:nvPr/>
        </p:nvPicPr>
        <p:blipFill rotWithShape="1">
          <a:blip r:embed="rId6">
            <a:alphaModFix/>
          </a:blip>
          <a:srcRect b="0" l="0" r="0" t="0"/>
          <a:stretch/>
        </p:blipFill>
        <p:spPr>
          <a:xfrm>
            <a:off x="564430" y="3372526"/>
            <a:ext cx="633174" cy="628651"/>
          </a:xfrm>
          <a:prstGeom prst="rect">
            <a:avLst/>
          </a:prstGeom>
          <a:noFill/>
          <a:ln>
            <a:noFill/>
          </a:ln>
        </p:spPr>
      </p:pic>
      <p:sp>
        <p:nvSpPr>
          <p:cNvPr id="265" name="Google Shape;265;p14"/>
          <p:cNvSpPr/>
          <p:nvPr/>
        </p:nvSpPr>
        <p:spPr>
          <a:xfrm>
            <a:off x="1197612" y="3372534"/>
            <a:ext cx="3450600" cy="1815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u="none" cap="none" strike="noStrike">
                <a:solidFill>
                  <a:srgbClr val="002060"/>
                </a:solidFill>
                <a:latin typeface="Calibri"/>
                <a:ea typeface="Calibri"/>
                <a:cs typeface="Calibri"/>
                <a:sym typeface="Calibri"/>
              </a:rPr>
              <a:t>@faucampusrec</a:t>
            </a:r>
            <a:endParaRPr/>
          </a:p>
          <a:p>
            <a:pPr indent="0" lvl="0" marL="0" marR="0" rtl="0" algn="l">
              <a:spcBef>
                <a:spcPts val="0"/>
              </a:spcBef>
              <a:spcAft>
                <a:spcPts val="0"/>
              </a:spcAft>
              <a:buNone/>
            </a:pPr>
            <a:r>
              <a:rPr lang="en-US" sz="2800">
                <a:solidFill>
                  <a:srgbClr val="002060"/>
                </a:solidFill>
                <a:latin typeface="Calibri"/>
                <a:ea typeface="Calibri"/>
                <a:cs typeface="Calibri"/>
                <a:sym typeface="Calibri"/>
              </a:rPr>
              <a:t>@fau_caps</a:t>
            </a:r>
            <a:endParaRPr/>
          </a:p>
          <a:p>
            <a:pPr indent="0" lvl="0" marL="0" marR="0" rtl="0" algn="l">
              <a:spcBef>
                <a:spcPts val="0"/>
              </a:spcBef>
              <a:spcAft>
                <a:spcPts val="0"/>
              </a:spcAft>
              <a:buNone/>
            </a:pPr>
            <a:r>
              <a:rPr lang="en-US" sz="2800">
                <a:solidFill>
                  <a:srgbClr val="002060"/>
                </a:solidFill>
                <a:latin typeface="Calibri"/>
                <a:ea typeface="Calibri"/>
                <a:cs typeface="Calibri"/>
                <a:sym typeface="Calibri"/>
              </a:rPr>
              <a:t>@fauowlscare</a:t>
            </a:r>
            <a:endParaRPr/>
          </a:p>
          <a:p>
            <a:pPr indent="0" lvl="0" marL="0" marR="0" rtl="0" algn="l">
              <a:spcBef>
                <a:spcPts val="0"/>
              </a:spcBef>
              <a:spcAft>
                <a:spcPts val="0"/>
              </a:spcAft>
              <a:buNone/>
            </a:pPr>
            <a:r>
              <a:rPr lang="en-US" sz="2800">
                <a:solidFill>
                  <a:srgbClr val="002060"/>
                </a:solidFill>
                <a:latin typeface="Calibri"/>
                <a:ea typeface="Calibri"/>
                <a:cs typeface="Calibri"/>
                <a:sym typeface="Calibri"/>
              </a:rPr>
              <a:t>@faustudenthealth</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0" name="Shape 270"/>
        <p:cNvGrpSpPr/>
        <p:nvPr/>
      </p:nvGrpSpPr>
      <p:grpSpPr>
        <a:xfrm>
          <a:off x="0" y="0"/>
          <a:ext cx="0" cy="0"/>
          <a:chOff x="0" y="0"/>
          <a:chExt cx="0" cy="0"/>
        </a:xfrm>
      </p:grpSpPr>
      <p:sp>
        <p:nvSpPr>
          <p:cNvPr id="271" name="Google Shape;271;p15"/>
          <p:cNvSpPr txBox="1"/>
          <p:nvPr>
            <p:ph type="title"/>
          </p:nvPr>
        </p:nvSpPr>
        <p:spPr>
          <a:xfrm>
            <a:off x="228375" y="136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Arial"/>
              <a:buNone/>
            </a:pPr>
            <a:r>
              <a:rPr b="1" lang="en-US" sz="4800">
                <a:solidFill>
                  <a:schemeClr val="lt1"/>
                </a:solidFill>
                <a:latin typeface="Arial"/>
                <a:ea typeface="Arial"/>
                <a:cs typeface="Arial"/>
                <a:sym typeface="Arial"/>
              </a:rPr>
              <a:t>Health and Wellness </a:t>
            </a:r>
            <a:br>
              <a:rPr b="1" lang="en-US" sz="4800">
                <a:solidFill>
                  <a:schemeClr val="lt1"/>
                </a:solidFill>
                <a:latin typeface="Arial"/>
                <a:ea typeface="Arial"/>
                <a:cs typeface="Arial"/>
                <a:sym typeface="Arial"/>
              </a:rPr>
            </a:br>
            <a:r>
              <a:rPr lang="en-US" sz="3200">
                <a:solidFill>
                  <a:srgbClr val="888888"/>
                </a:solidFill>
                <a:latin typeface="Arial"/>
                <a:ea typeface="Arial"/>
                <a:cs typeface="Arial"/>
                <a:sym typeface="Arial"/>
              </a:rPr>
              <a:t>Contact Us</a:t>
            </a:r>
            <a:endParaRPr sz="4800">
              <a:solidFill>
                <a:srgbClr val="888888"/>
              </a:solidFill>
              <a:latin typeface="Arial"/>
              <a:ea typeface="Arial"/>
              <a:cs typeface="Arial"/>
              <a:sym typeface="Arial"/>
            </a:endParaRPr>
          </a:p>
        </p:txBody>
      </p:sp>
      <p:sp>
        <p:nvSpPr>
          <p:cNvPr id="272" name="Google Shape;272;p15"/>
          <p:cNvSpPr txBox="1"/>
          <p:nvPr>
            <p:ph idx="1" type="body"/>
          </p:nvPr>
        </p:nvSpPr>
        <p:spPr>
          <a:xfrm>
            <a:off x="228375" y="1253397"/>
            <a:ext cx="8271000" cy="4351200"/>
          </a:xfrm>
          <a:prstGeom prst="rect">
            <a:avLst/>
          </a:prstGeom>
          <a:noFill/>
          <a:ln>
            <a:noFill/>
          </a:ln>
        </p:spPr>
        <p:txBody>
          <a:bodyPr anchorCtr="0" anchor="t" bIns="45700" lIns="91425" spcFirstLastPara="1" rIns="91425" wrap="square" tIns="45700">
            <a:normAutofit/>
          </a:bodyPr>
          <a:lstStyle/>
          <a:p>
            <a:pPr indent="-222250" lvl="0" marL="228600" rtl="0" algn="l">
              <a:lnSpc>
                <a:spcPct val="80000"/>
              </a:lnSpc>
              <a:spcBef>
                <a:spcPts val="0"/>
              </a:spcBef>
              <a:spcAft>
                <a:spcPts val="0"/>
              </a:spcAft>
              <a:buClr>
                <a:schemeClr val="lt1"/>
              </a:buClr>
              <a:buSzPts val="2700"/>
              <a:buChar char="•"/>
            </a:pPr>
            <a:r>
              <a:rPr lang="en-US" sz="2700">
                <a:solidFill>
                  <a:schemeClr val="lt1"/>
                </a:solidFill>
              </a:rPr>
              <a:t>Campus Recreation &amp; Fitness Center</a:t>
            </a:r>
            <a:endParaRPr sz="2700"/>
          </a:p>
          <a:p>
            <a:pPr indent="-222250" lvl="1" marL="685800" rtl="0" algn="l">
              <a:lnSpc>
                <a:spcPct val="80000"/>
              </a:lnSpc>
              <a:spcBef>
                <a:spcPts val="500"/>
              </a:spcBef>
              <a:spcAft>
                <a:spcPts val="0"/>
              </a:spcAft>
              <a:buClr>
                <a:schemeClr val="lt1"/>
              </a:buClr>
              <a:buSzPts val="2300"/>
              <a:buChar char="•"/>
            </a:pPr>
            <a:r>
              <a:rPr lang="en-US" sz="2300">
                <a:solidFill>
                  <a:schemeClr val="lt1"/>
                </a:solidFill>
              </a:rPr>
              <a:t>561-297-2421</a:t>
            </a:r>
            <a:endParaRPr sz="2300"/>
          </a:p>
          <a:p>
            <a:pPr indent="-222250" lvl="0" marL="228600" rtl="0" algn="l">
              <a:lnSpc>
                <a:spcPct val="80000"/>
              </a:lnSpc>
              <a:spcBef>
                <a:spcPts val="1000"/>
              </a:spcBef>
              <a:spcAft>
                <a:spcPts val="0"/>
              </a:spcAft>
              <a:buClr>
                <a:schemeClr val="lt1"/>
              </a:buClr>
              <a:buSzPts val="2700"/>
              <a:buChar char="•"/>
            </a:pPr>
            <a:r>
              <a:rPr lang="en-US" sz="2700">
                <a:solidFill>
                  <a:schemeClr val="lt1"/>
                </a:solidFill>
              </a:rPr>
              <a:t>Counseling &amp; Psychological Services (CAPS)</a:t>
            </a:r>
            <a:endParaRPr sz="2700"/>
          </a:p>
          <a:p>
            <a:pPr indent="-222250" lvl="1" marL="685800" rtl="0" algn="l">
              <a:lnSpc>
                <a:spcPct val="80000"/>
              </a:lnSpc>
              <a:spcBef>
                <a:spcPts val="500"/>
              </a:spcBef>
              <a:spcAft>
                <a:spcPts val="0"/>
              </a:spcAft>
              <a:buClr>
                <a:schemeClr val="lt1"/>
              </a:buClr>
              <a:buSzPts val="2300"/>
              <a:buChar char="•"/>
            </a:pPr>
            <a:r>
              <a:rPr lang="en-US" sz="2300">
                <a:solidFill>
                  <a:schemeClr val="lt1"/>
                </a:solidFill>
              </a:rPr>
              <a:t>561-297- CAPS (2277)</a:t>
            </a:r>
            <a:endParaRPr sz="2300"/>
          </a:p>
          <a:p>
            <a:pPr indent="-222250" lvl="0" marL="228600" rtl="0" algn="l">
              <a:lnSpc>
                <a:spcPct val="80000"/>
              </a:lnSpc>
              <a:spcBef>
                <a:spcPts val="1000"/>
              </a:spcBef>
              <a:spcAft>
                <a:spcPts val="0"/>
              </a:spcAft>
              <a:buClr>
                <a:schemeClr val="lt1"/>
              </a:buClr>
              <a:buSzPts val="2700"/>
              <a:buChar char="•"/>
            </a:pPr>
            <a:r>
              <a:rPr lang="en-US" sz="2700">
                <a:solidFill>
                  <a:schemeClr val="lt1"/>
                </a:solidFill>
              </a:rPr>
              <a:t>Owls Care Health Promotion(OCHP)</a:t>
            </a:r>
            <a:endParaRPr sz="2700"/>
          </a:p>
          <a:p>
            <a:pPr indent="-222250" lvl="1" marL="685800" rtl="0" algn="l">
              <a:lnSpc>
                <a:spcPct val="80000"/>
              </a:lnSpc>
              <a:spcBef>
                <a:spcPts val="500"/>
              </a:spcBef>
              <a:spcAft>
                <a:spcPts val="0"/>
              </a:spcAft>
              <a:buClr>
                <a:schemeClr val="lt1"/>
              </a:buClr>
              <a:buSzPts val="2300"/>
              <a:buChar char="•"/>
            </a:pPr>
            <a:r>
              <a:rPr lang="en-US" sz="2300">
                <a:solidFill>
                  <a:schemeClr val="lt1"/>
                </a:solidFill>
              </a:rPr>
              <a:t>561-297-1048</a:t>
            </a:r>
            <a:endParaRPr sz="2300"/>
          </a:p>
          <a:p>
            <a:pPr indent="-222250" lvl="0" marL="228600" rtl="0" algn="l">
              <a:lnSpc>
                <a:spcPct val="80000"/>
              </a:lnSpc>
              <a:spcBef>
                <a:spcPts val="1000"/>
              </a:spcBef>
              <a:spcAft>
                <a:spcPts val="0"/>
              </a:spcAft>
              <a:buClr>
                <a:schemeClr val="lt1"/>
              </a:buClr>
              <a:buSzPts val="2700"/>
              <a:buChar char="•"/>
            </a:pPr>
            <a:r>
              <a:rPr lang="en-US" sz="2700">
                <a:solidFill>
                  <a:schemeClr val="lt1"/>
                </a:solidFill>
              </a:rPr>
              <a:t>Student Accessibility Services (SAS)</a:t>
            </a:r>
            <a:endParaRPr sz="2700"/>
          </a:p>
          <a:p>
            <a:pPr indent="-222250" lvl="1" marL="685800" rtl="0" algn="l">
              <a:lnSpc>
                <a:spcPct val="80000"/>
              </a:lnSpc>
              <a:spcBef>
                <a:spcPts val="500"/>
              </a:spcBef>
              <a:spcAft>
                <a:spcPts val="0"/>
              </a:spcAft>
              <a:buClr>
                <a:schemeClr val="lt1"/>
              </a:buClr>
              <a:buSzPts val="2300"/>
              <a:buChar char="•"/>
            </a:pPr>
            <a:r>
              <a:rPr lang="en-US" sz="2300">
                <a:solidFill>
                  <a:schemeClr val="lt1"/>
                </a:solidFill>
              </a:rPr>
              <a:t>561-297-3880</a:t>
            </a:r>
            <a:endParaRPr sz="2300"/>
          </a:p>
          <a:p>
            <a:pPr indent="-222250" lvl="0" marL="228600" rtl="0" algn="l">
              <a:lnSpc>
                <a:spcPct val="80000"/>
              </a:lnSpc>
              <a:spcBef>
                <a:spcPts val="1000"/>
              </a:spcBef>
              <a:spcAft>
                <a:spcPts val="0"/>
              </a:spcAft>
              <a:buClr>
                <a:schemeClr val="lt1"/>
              </a:buClr>
              <a:buSzPts val="2700"/>
              <a:buChar char="•"/>
            </a:pPr>
            <a:r>
              <a:rPr lang="en-US" sz="2700">
                <a:solidFill>
                  <a:schemeClr val="lt1"/>
                </a:solidFill>
              </a:rPr>
              <a:t>Student Health Services (SHS)</a:t>
            </a:r>
            <a:endParaRPr sz="2700"/>
          </a:p>
          <a:p>
            <a:pPr indent="-222250" lvl="1" marL="685800" rtl="0" algn="l">
              <a:lnSpc>
                <a:spcPct val="80000"/>
              </a:lnSpc>
              <a:spcBef>
                <a:spcPts val="500"/>
              </a:spcBef>
              <a:spcAft>
                <a:spcPts val="0"/>
              </a:spcAft>
              <a:buClr>
                <a:schemeClr val="lt1"/>
              </a:buClr>
              <a:buSzPts val="2300"/>
              <a:buChar char="•"/>
            </a:pPr>
            <a:r>
              <a:rPr lang="en-US" sz="2300">
                <a:solidFill>
                  <a:schemeClr val="lt1"/>
                </a:solidFill>
              </a:rPr>
              <a:t>561-297-3512</a:t>
            </a:r>
            <a:endParaRPr sz="23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7" name="Shape 277"/>
        <p:cNvGrpSpPr/>
        <p:nvPr/>
      </p:nvGrpSpPr>
      <p:grpSpPr>
        <a:xfrm>
          <a:off x="0" y="0"/>
          <a:ext cx="0" cy="0"/>
          <a:chOff x="0" y="0"/>
          <a:chExt cx="0" cy="0"/>
        </a:xfrm>
      </p:grpSpPr>
      <p:sp>
        <p:nvSpPr>
          <p:cNvPr id="278" name="Google Shape;278;gf73e1c49a5_0_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Arial"/>
              <a:buNone/>
            </a:pPr>
            <a:r>
              <a:rPr b="1" lang="en-US" sz="4800">
                <a:solidFill>
                  <a:schemeClr val="lt1"/>
                </a:solidFill>
                <a:latin typeface="Arial"/>
                <a:ea typeface="Arial"/>
                <a:cs typeface="Arial"/>
                <a:sym typeface="Arial"/>
              </a:rPr>
              <a:t>Health and Wellness </a:t>
            </a:r>
            <a:endParaRPr sz="4800">
              <a:latin typeface="Arial"/>
              <a:ea typeface="Arial"/>
              <a:cs typeface="Arial"/>
              <a:sym typeface="Arial"/>
            </a:endParaRPr>
          </a:p>
        </p:txBody>
      </p:sp>
      <p:pic>
        <p:nvPicPr>
          <p:cNvPr id="279" name="Google Shape;279;gf73e1c49a5_0_12"/>
          <p:cNvPicPr preferRelativeResize="0"/>
          <p:nvPr/>
        </p:nvPicPr>
        <p:blipFill>
          <a:blip r:embed="rId4">
            <a:alphaModFix/>
          </a:blip>
          <a:stretch>
            <a:fillRect/>
          </a:stretch>
        </p:blipFill>
        <p:spPr>
          <a:xfrm>
            <a:off x="0" y="-16625"/>
            <a:ext cx="12192000" cy="56494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284" name="Shape 284"/>
        <p:cNvGrpSpPr/>
        <p:nvPr/>
      </p:nvGrpSpPr>
      <p:grpSpPr>
        <a:xfrm>
          <a:off x="0" y="0"/>
          <a:ext cx="0" cy="0"/>
          <a:chOff x="0" y="0"/>
          <a:chExt cx="0" cy="0"/>
        </a:xfrm>
      </p:grpSpPr>
      <p:pic>
        <p:nvPicPr>
          <p:cNvPr descr="FAU Safe Zone Logo" id="285" name="Google Shape;285;gf9ff5463cd_0_12"/>
          <p:cNvPicPr preferRelativeResize="0"/>
          <p:nvPr/>
        </p:nvPicPr>
        <p:blipFill rotWithShape="1">
          <a:blip r:embed="rId4">
            <a:alphaModFix/>
          </a:blip>
          <a:srcRect b="0" l="0" r="0" t="0"/>
          <a:stretch/>
        </p:blipFill>
        <p:spPr>
          <a:xfrm>
            <a:off x="10700138" y="3047104"/>
            <a:ext cx="928443" cy="890077"/>
          </a:xfrm>
          <a:prstGeom prst="rect">
            <a:avLst/>
          </a:prstGeom>
          <a:noFill/>
          <a:ln>
            <a:noFill/>
          </a:ln>
        </p:spPr>
      </p:pic>
      <p:pic>
        <p:nvPicPr>
          <p:cNvPr descr="American College Health Association Institutional Member logo" id="286" name="Google Shape;286;gf9ff5463cd_0_12"/>
          <p:cNvPicPr preferRelativeResize="0"/>
          <p:nvPr/>
        </p:nvPicPr>
        <p:blipFill rotWithShape="1">
          <a:blip r:embed="rId5">
            <a:alphaModFix/>
          </a:blip>
          <a:srcRect b="0" l="0" r="0" t="0"/>
          <a:stretch/>
        </p:blipFill>
        <p:spPr>
          <a:xfrm>
            <a:off x="9601717" y="1791980"/>
            <a:ext cx="1007943" cy="1007943"/>
          </a:xfrm>
          <a:prstGeom prst="rect">
            <a:avLst/>
          </a:prstGeom>
          <a:noFill/>
          <a:ln>
            <a:noFill/>
          </a:ln>
        </p:spPr>
      </p:pic>
      <p:pic>
        <p:nvPicPr>
          <p:cNvPr descr="Accreditation Association for Ambulatory Health Care, INC. Logo" id="287" name="Google Shape;287;gf9ff5463cd_0_12"/>
          <p:cNvPicPr preferRelativeResize="0"/>
          <p:nvPr/>
        </p:nvPicPr>
        <p:blipFill rotWithShape="1">
          <a:blip r:embed="rId6">
            <a:alphaModFix/>
          </a:blip>
          <a:srcRect b="0" l="0" r="0" t="0"/>
          <a:stretch/>
        </p:blipFill>
        <p:spPr>
          <a:xfrm>
            <a:off x="8611858" y="478923"/>
            <a:ext cx="3176290" cy="786452"/>
          </a:xfrm>
          <a:prstGeom prst="rect">
            <a:avLst/>
          </a:prstGeom>
          <a:noFill/>
          <a:ln>
            <a:noFill/>
          </a:ln>
        </p:spPr>
      </p:pic>
      <p:pic>
        <p:nvPicPr>
          <p:cNvPr descr="Lock" id="288" name="Google Shape;288;gf9ff5463cd_0_12"/>
          <p:cNvPicPr preferRelativeResize="0"/>
          <p:nvPr/>
        </p:nvPicPr>
        <p:blipFill rotWithShape="1">
          <a:blip r:embed="rId7">
            <a:alphaModFix/>
          </a:blip>
          <a:srcRect b="0" l="0" r="0" t="0"/>
          <a:stretch/>
        </p:blipFill>
        <p:spPr>
          <a:xfrm>
            <a:off x="265750" y="4586972"/>
            <a:ext cx="679704" cy="679704"/>
          </a:xfrm>
          <a:prstGeom prst="rect">
            <a:avLst/>
          </a:prstGeom>
          <a:noFill/>
          <a:ln>
            <a:noFill/>
          </a:ln>
        </p:spPr>
      </p:pic>
      <p:pic>
        <p:nvPicPr>
          <p:cNvPr descr="Stethoscope" id="289" name="Google Shape;289;gf9ff5463cd_0_12"/>
          <p:cNvPicPr preferRelativeResize="0"/>
          <p:nvPr/>
        </p:nvPicPr>
        <p:blipFill rotWithShape="1">
          <a:blip r:embed="rId8">
            <a:alphaModFix/>
          </a:blip>
          <a:srcRect b="0" l="0" r="0" t="0"/>
          <a:stretch/>
        </p:blipFill>
        <p:spPr>
          <a:xfrm>
            <a:off x="246255" y="2120219"/>
            <a:ext cx="679704" cy="679704"/>
          </a:xfrm>
          <a:prstGeom prst="rect">
            <a:avLst/>
          </a:prstGeom>
          <a:noFill/>
          <a:ln>
            <a:noFill/>
          </a:ln>
        </p:spPr>
      </p:pic>
      <p:pic>
        <p:nvPicPr>
          <p:cNvPr descr="Link" id="290" name="Google Shape;290;gf9ff5463cd_0_12"/>
          <p:cNvPicPr preferRelativeResize="0"/>
          <p:nvPr/>
        </p:nvPicPr>
        <p:blipFill rotWithShape="1">
          <a:blip r:embed="rId9">
            <a:alphaModFix/>
          </a:blip>
          <a:srcRect b="0" l="0" r="0" t="0"/>
          <a:stretch/>
        </p:blipFill>
        <p:spPr>
          <a:xfrm>
            <a:off x="207264" y="1201580"/>
            <a:ext cx="679704" cy="679704"/>
          </a:xfrm>
          <a:prstGeom prst="rect">
            <a:avLst/>
          </a:prstGeom>
          <a:noFill/>
          <a:ln>
            <a:noFill/>
          </a:ln>
        </p:spPr>
      </p:pic>
      <p:sp>
        <p:nvSpPr>
          <p:cNvPr id="291" name="Google Shape;291;gf9ff5463cd_0_12"/>
          <p:cNvSpPr txBox="1"/>
          <p:nvPr>
            <p:ph idx="1" type="body"/>
          </p:nvPr>
        </p:nvSpPr>
        <p:spPr>
          <a:xfrm>
            <a:off x="964950" y="1265375"/>
            <a:ext cx="8223900" cy="5592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002060"/>
              </a:buClr>
              <a:buSzPct val="63414"/>
              <a:buNone/>
            </a:pPr>
            <a:r>
              <a:rPr lang="en-US" sz="6307" cap="none">
                <a:solidFill>
                  <a:srgbClr val="002060"/>
                </a:solidFill>
                <a:latin typeface="Arial"/>
                <a:ea typeface="Arial"/>
                <a:cs typeface="Arial"/>
                <a:sym typeface="Arial"/>
              </a:rPr>
              <a:t>INEXTRICABLE LINK BETWEEN HEALTH AND ACADEMIC PERFORMANCE</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Families serve as primary resource for health information </a:t>
            </a:r>
            <a:endParaRPr sz="5107"/>
          </a:p>
          <a:p>
            <a:pPr indent="0" lvl="0" marL="0" rtl="0" algn="l">
              <a:lnSpc>
                <a:spcPct val="90000"/>
              </a:lnSpc>
              <a:spcBef>
                <a:spcPts val="1000"/>
              </a:spcBef>
              <a:spcAft>
                <a:spcPts val="0"/>
              </a:spcAft>
              <a:buClr>
                <a:schemeClr val="dk1"/>
              </a:buClr>
              <a:buSzPct val="63414"/>
              <a:buNone/>
            </a:pPr>
            <a:r>
              <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Primary Care, Acute Care, Women’s Health</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No-Cost COVID Visits and Testing</a:t>
            </a:r>
            <a:endParaRPr sz="5107"/>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Chronic Care Management</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Nutrition, Psychiatry, Dental</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No-Cost Flu Vaccines </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b="1" lang="en-US" sz="6307">
                <a:solidFill>
                  <a:srgbClr val="002060"/>
                </a:solidFill>
                <a:latin typeface="Arial"/>
                <a:ea typeface="Arial"/>
                <a:cs typeface="Arial"/>
                <a:sym typeface="Arial"/>
              </a:rPr>
              <a:t>24/7 Nurse Line</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b="1" lang="en-US" sz="6307">
                <a:solidFill>
                  <a:srgbClr val="002060"/>
                </a:solidFill>
                <a:latin typeface="Arial"/>
                <a:ea typeface="Arial"/>
                <a:cs typeface="Arial"/>
                <a:sym typeface="Arial"/>
              </a:rPr>
              <a:t>Clinics at Boca Raton, Davie, and Jupiter Campuses</a:t>
            </a:r>
            <a:endParaRPr sz="6307">
              <a:solidFill>
                <a:srgbClr val="002060"/>
              </a:solidFill>
              <a:latin typeface="Arial"/>
              <a:ea typeface="Arial"/>
              <a:cs typeface="Arial"/>
              <a:sym typeface="Arial"/>
            </a:endParaRPr>
          </a:p>
          <a:p>
            <a:pPr indent="-127000" lvl="0" marL="228600" rtl="0" algn="l">
              <a:lnSpc>
                <a:spcPct val="90000"/>
              </a:lnSpc>
              <a:spcBef>
                <a:spcPts val="1000"/>
              </a:spcBef>
              <a:spcAft>
                <a:spcPts val="0"/>
              </a:spcAft>
              <a:buClr>
                <a:schemeClr val="dk1"/>
              </a:buClr>
              <a:buSzPct val="63414"/>
              <a:buNone/>
            </a:pPr>
            <a:r>
              <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Confidential Care: HIPAA Compliant FERPA Releases Not Applicable</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Cost: Charges apply (listed on the website)</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Should never be a barrier to care</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No money collected up front</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Self-pay discount available</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Charges are sent to student account</a:t>
            </a:r>
            <a:endParaRPr sz="6307">
              <a:solidFill>
                <a:srgbClr val="002060"/>
              </a:solidFill>
              <a:latin typeface="Arial"/>
              <a:ea typeface="Arial"/>
              <a:cs typeface="Arial"/>
              <a:sym typeface="Arial"/>
            </a:endParaRPr>
          </a:p>
          <a:p>
            <a:pPr indent="0" lvl="0" marL="0" rtl="0" algn="l">
              <a:lnSpc>
                <a:spcPct val="90000"/>
              </a:lnSpc>
              <a:spcBef>
                <a:spcPts val="1000"/>
              </a:spcBef>
              <a:spcAft>
                <a:spcPts val="0"/>
              </a:spcAft>
              <a:buClr>
                <a:srgbClr val="002060"/>
              </a:buClr>
              <a:buSzPct val="63414"/>
              <a:buNone/>
            </a:pPr>
            <a:r>
              <a:rPr lang="en-US" sz="6307">
                <a:solidFill>
                  <a:srgbClr val="002060"/>
                </a:solidFill>
                <a:latin typeface="Arial"/>
                <a:ea typeface="Arial"/>
                <a:cs typeface="Arial"/>
                <a:sym typeface="Arial"/>
              </a:rPr>
              <a:t>Accepts most insurance</a:t>
            </a:r>
            <a:endParaRPr sz="6307">
              <a:solidFill>
                <a:srgbClr val="002060"/>
              </a:solidFill>
              <a:latin typeface="Arial"/>
              <a:ea typeface="Arial"/>
              <a:cs typeface="Arial"/>
              <a:sym typeface="Arial"/>
            </a:endParaRPr>
          </a:p>
          <a:p>
            <a:pPr indent="-157480" lvl="0" marL="228600" rtl="0" algn="l">
              <a:lnSpc>
                <a:spcPct val="90000"/>
              </a:lnSpc>
              <a:spcBef>
                <a:spcPts val="1000"/>
              </a:spcBef>
              <a:spcAft>
                <a:spcPts val="0"/>
              </a:spcAft>
              <a:buClr>
                <a:schemeClr val="dk1"/>
              </a:buClr>
              <a:buSzPct val="100000"/>
              <a:buNone/>
            </a:pPr>
            <a:r>
              <a:t/>
            </a:r>
            <a:endParaRPr/>
          </a:p>
          <a:p>
            <a:pPr indent="-157480" lvl="0" marL="228600" rtl="0" algn="l">
              <a:lnSpc>
                <a:spcPct val="90000"/>
              </a:lnSpc>
              <a:spcBef>
                <a:spcPts val="1000"/>
              </a:spcBef>
              <a:spcAft>
                <a:spcPts val="0"/>
              </a:spcAft>
              <a:buClr>
                <a:schemeClr val="dk1"/>
              </a:buClr>
              <a:buSzPct val="100000"/>
              <a:buNone/>
            </a:pPr>
            <a:r>
              <a:t/>
            </a:r>
            <a:endParaRPr/>
          </a:p>
          <a:p>
            <a:pPr indent="-157480" lvl="0" marL="228600" rtl="0" algn="l">
              <a:lnSpc>
                <a:spcPct val="90000"/>
              </a:lnSpc>
              <a:spcBef>
                <a:spcPts val="1000"/>
              </a:spcBef>
              <a:spcAft>
                <a:spcPts val="0"/>
              </a:spcAft>
              <a:buClr>
                <a:schemeClr val="dk1"/>
              </a:buClr>
              <a:buSzPct val="100000"/>
              <a:buNone/>
            </a:pPr>
            <a:r>
              <a:t/>
            </a:r>
            <a:endParaRPr/>
          </a:p>
        </p:txBody>
      </p:sp>
      <p:sp>
        <p:nvSpPr>
          <p:cNvPr id="292" name="Google Shape;292;gf9ff5463cd_0_12"/>
          <p:cNvSpPr txBox="1"/>
          <p:nvPr>
            <p:ph type="title"/>
          </p:nvPr>
        </p:nvSpPr>
        <p:spPr>
          <a:xfrm>
            <a:off x="94060" y="0"/>
            <a:ext cx="10515600" cy="1012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3366"/>
              </a:buClr>
              <a:buSzPts val="4800"/>
              <a:buFont typeface="Arial"/>
              <a:buNone/>
            </a:pPr>
            <a:br>
              <a:rPr lang="en-US" sz="4800">
                <a:solidFill>
                  <a:srgbClr val="003366"/>
                </a:solidFill>
                <a:latin typeface="Arial"/>
                <a:ea typeface="Arial"/>
                <a:cs typeface="Arial"/>
                <a:sym typeface="Arial"/>
              </a:rPr>
            </a:br>
            <a:r>
              <a:rPr b="1" lang="en-US" sz="4800">
                <a:solidFill>
                  <a:srgbClr val="002060"/>
                </a:solidFill>
                <a:latin typeface="Arial"/>
                <a:ea typeface="Arial"/>
                <a:cs typeface="Arial"/>
                <a:sym typeface="Arial"/>
              </a:rPr>
              <a:t>Student Health Services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297" name="Shape 297"/>
        <p:cNvGrpSpPr/>
        <p:nvPr/>
      </p:nvGrpSpPr>
      <p:grpSpPr>
        <a:xfrm>
          <a:off x="0" y="0"/>
          <a:ext cx="0" cy="0"/>
          <a:chOff x="0" y="0"/>
          <a:chExt cx="0" cy="0"/>
        </a:xfrm>
      </p:grpSpPr>
      <p:pic>
        <p:nvPicPr>
          <p:cNvPr descr="Image of a male resting his head in his hands" id="298" name="Google Shape;298;p13"/>
          <p:cNvPicPr preferRelativeResize="0"/>
          <p:nvPr/>
        </p:nvPicPr>
        <p:blipFill rotWithShape="1">
          <a:blip r:embed="rId4">
            <a:alphaModFix/>
          </a:blip>
          <a:srcRect b="0" l="0" r="0" t="0"/>
          <a:stretch/>
        </p:blipFill>
        <p:spPr>
          <a:xfrm>
            <a:off x="1891351" y="5064376"/>
            <a:ext cx="2484967" cy="17936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age of a male holding his head with one hand" id="299" name="Google Shape;299;p13"/>
          <p:cNvPicPr preferRelativeResize="0"/>
          <p:nvPr/>
        </p:nvPicPr>
        <p:blipFill rotWithShape="1">
          <a:blip r:embed="rId5">
            <a:alphaModFix/>
          </a:blip>
          <a:srcRect b="0" l="0" r="0" t="0"/>
          <a:stretch/>
        </p:blipFill>
        <p:spPr>
          <a:xfrm>
            <a:off x="4312760" y="1199636"/>
            <a:ext cx="1796284" cy="20848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age of a female holding her face" id="300" name="Google Shape;300;p13"/>
          <p:cNvPicPr preferRelativeResize="0"/>
          <p:nvPr/>
        </p:nvPicPr>
        <p:blipFill rotWithShape="1">
          <a:blip r:embed="rId6">
            <a:alphaModFix/>
          </a:blip>
          <a:srcRect b="0" l="0" r="0" t="0"/>
          <a:stretch/>
        </p:blipFill>
        <p:spPr>
          <a:xfrm>
            <a:off x="10051322" y="496570"/>
            <a:ext cx="1796284" cy="23933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01" name="Google Shape;301;p13"/>
          <p:cNvSpPr txBox="1"/>
          <p:nvPr>
            <p:ph idx="2" type="body"/>
          </p:nvPr>
        </p:nvSpPr>
        <p:spPr>
          <a:xfrm>
            <a:off x="6339114" y="1822133"/>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I’m lonely.</a:t>
            </a:r>
            <a:endParaRPr/>
          </a:p>
          <a:p>
            <a:pPr indent="-228600" lvl="0" marL="228600" rtl="0" algn="l">
              <a:lnSpc>
                <a:spcPct val="90000"/>
              </a:lnSpc>
              <a:spcBef>
                <a:spcPts val="1000"/>
              </a:spcBef>
              <a:spcAft>
                <a:spcPts val="0"/>
              </a:spcAft>
              <a:buClr>
                <a:schemeClr val="dk1"/>
              </a:buClr>
              <a:buSzPts val="2800"/>
              <a:buChar char="•"/>
            </a:pPr>
            <a:r>
              <a:rPr lang="en-US"/>
              <a:t>I give up.</a:t>
            </a:r>
            <a:endParaRPr/>
          </a:p>
          <a:p>
            <a:pPr indent="-228600" lvl="0" marL="228600" rtl="0" algn="l">
              <a:lnSpc>
                <a:spcPct val="90000"/>
              </a:lnSpc>
              <a:spcBef>
                <a:spcPts val="1000"/>
              </a:spcBef>
              <a:spcAft>
                <a:spcPts val="0"/>
              </a:spcAft>
              <a:buClr>
                <a:schemeClr val="dk1"/>
              </a:buClr>
              <a:buSzPts val="2800"/>
              <a:buChar char="•"/>
            </a:pPr>
            <a:r>
              <a:rPr lang="en-US"/>
              <a:t>I wish I could escape.</a:t>
            </a:r>
            <a:endParaRPr/>
          </a:p>
          <a:p>
            <a:pPr indent="-228600" lvl="0" marL="228600" rtl="0" algn="l">
              <a:lnSpc>
                <a:spcPct val="90000"/>
              </a:lnSpc>
              <a:spcBef>
                <a:spcPts val="1000"/>
              </a:spcBef>
              <a:spcAft>
                <a:spcPts val="0"/>
              </a:spcAft>
              <a:buClr>
                <a:schemeClr val="dk1"/>
              </a:buClr>
              <a:buSzPts val="2800"/>
              <a:buChar char="•"/>
            </a:pPr>
            <a:r>
              <a:rPr lang="en-US"/>
              <a:t>I can’t make it.</a:t>
            </a:r>
            <a:endParaRPr/>
          </a:p>
          <a:p>
            <a:pPr indent="-228600" lvl="0" marL="228600" rtl="0" algn="l">
              <a:lnSpc>
                <a:spcPct val="90000"/>
              </a:lnSpc>
              <a:spcBef>
                <a:spcPts val="1000"/>
              </a:spcBef>
              <a:spcAft>
                <a:spcPts val="0"/>
              </a:spcAft>
              <a:buClr>
                <a:schemeClr val="dk1"/>
              </a:buClr>
              <a:buSzPts val="2800"/>
              <a:buChar char="•"/>
            </a:pPr>
            <a:r>
              <a:rPr lang="en-US"/>
              <a:t>I have no friends.</a:t>
            </a:r>
            <a:endParaRPr/>
          </a:p>
          <a:p>
            <a:pPr indent="-228600" lvl="0" marL="228600" rtl="0" algn="l">
              <a:lnSpc>
                <a:spcPct val="90000"/>
              </a:lnSpc>
              <a:spcBef>
                <a:spcPts val="1000"/>
              </a:spcBef>
              <a:spcAft>
                <a:spcPts val="0"/>
              </a:spcAft>
              <a:buClr>
                <a:schemeClr val="dk1"/>
              </a:buClr>
              <a:buSzPts val="2800"/>
              <a:buChar char="•"/>
            </a:pPr>
            <a:r>
              <a:rPr lang="en-US"/>
              <a:t>I’m drowning.</a:t>
            </a:r>
            <a:endParaRPr/>
          </a:p>
          <a:p>
            <a:pPr indent="-228600" lvl="0" marL="228600" rtl="0" algn="l">
              <a:lnSpc>
                <a:spcPct val="90000"/>
              </a:lnSpc>
              <a:spcBef>
                <a:spcPts val="1000"/>
              </a:spcBef>
              <a:spcAft>
                <a:spcPts val="0"/>
              </a:spcAft>
              <a:buClr>
                <a:schemeClr val="dk1"/>
              </a:buClr>
              <a:buSzPts val="2800"/>
              <a:buChar char="•"/>
            </a:pPr>
            <a:r>
              <a:rPr lang="en-US"/>
              <a:t>I feel overwhelmed.</a:t>
            </a:r>
            <a:endParaRPr/>
          </a:p>
          <a:p>
            <a:pPr indent="-228600" lvl="0" marL="228600" rtl="0" algn="l">
              <a:lnSpc>
                <a:spcPct val="90000"/>
              </a:lnSpc>
              <a:spcBef>
                <a:spcPts val="1000"/>
              </a:spcBef>
              <a:spcAft>
                <a:spcPts val="0"/>
              </a:spcAft>
              <a:buClr>
                <a:schemeClr val="dk1"/>
              </a:buClr>
              <a:buSzPts val="2800"/>
              <a:buChar char="•"/>
            </a:pPr>
            <a:r>
              <a:rPr lang="en-US"/>
              <a:t>Nobody understands me.</a:t>
            </a:r>
            <a:endParaRPr/>
          </a:p>
          <a:p>
            <a:pPr indent="-50800" lvl="0" marL="228600" rtl="0" algn="l">
              <a:lnSpc>
                <a:spcPct val="90000"/>
              </a:lnSpc>
              <a:spcBef>
                <a:spcPts val="1000"/>
              </a:spcBef>
              <a:spcAft>
                <a:spcPts val="0"/>
              </a:spcAft>
              <a:buClr>
                <a:schemeClr val="dk1"/>
              </a:buClr>
              <a:buSzPts val="2800"/>
              <a:buNone/>
            </a:pPr>
            <a:r>
              <a:t/>
            </a:r>
            <a:endParaRPr/>
          </a:p>
        </p:txBody>
      </p:sp>
      <p:sp>
        <p:nvSpPr>
          <p:cNvPr id="302" name="Google Shape;302;p13"/>
          <p:cNvSpPr txBox="1"/>
          <p:nvPr>
            <p:ph idx="1" type="body"/>
          </p:nvPr>
        </p:nvSpPr>
        <p:spPr>
          <a:xfrm>
            <a:off x="273755" y="1433952"/>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What is wrong with me?</a:t>
            </a:r>
            <a:endParaRPr/>
          </a:p>
          <a:p>
            <a:pPr indent="-228600" lvl="0" marL="228600" rtl="0" algn="l">
              <a:lnSpc>
                <a:spcPct val="90000"/>
              </a:lnSpc>
              <a:spcBef>
                <a:spcPts val="1000"/>
              </a:spcBef>
              <a:spcAft>
                <a:spcPts val="0"/>
              </a:spcAft>
              <a:buClr>
                <a:schemeClr val="dk1"/>
              </a:buClr>
              <a:buSzPts val="2800"/>
              <a:buChar char="•"/>
            </a:pPr>
            <a:r>
              <a:rPr lang="en-US"/>
              <a:t>I’ll never succeed.</a:t>
            </a:r>
            <a:endParaRPr/>
          </a:p>
          <a:p>
            <a:pPr indent="-228600" lvl="0" marL="228600" rtl="0" algn="l">
              <a:lnSpc>
                <a:spcPct val="90000"/>
              </a:lnSpc>
              <a:spcBef>
                <a:spcPts val="1000"/>
              </a:spcBef>
              <a:spcAft>
                <a:spcPts val="0"/>
              </a:spcAft>
              <a:buClr>
                <a:schemeClr val="dk1"/>
              </a:buClr>
              <a:buSzPts val="2800"/>
              <a:buChar char="•"/>
            </a:pPr>
            <a:r>
              <a:rPr lang="en-US"/>
              <a:t>No one likes me.</a:t>
            </a:r>
            <a:endParaRPr/>
          </a:p>
          <a:p>
            <a:pPr indent="-228600" lvl="0" marL="228600" rtl="0" algn="l">
              <a:lnSpc>
                <a:spcPct val="90000"/>
              </a:lnSpc>
              <a:spcBef>
                <a:spcPts val="1000"/>
              </a:spcBef>
              <a:spcAft>
                <a:spcPts val="0"/>
              </a:spcAft>
              <a:buClr>
                <a:schemeClr val="dk1"/>
              </a:buClr>
              <a:buSzPts val="2800"/>
              <a:buChar char="•"/>
            </a:pPr>
            <a:r>
              <a:rPr lang="en-US"/>
              <a:t>I can’t tell anyone how I feel.</a:t>
            </a:r>
            <a:endParaRPr/>
          </a:p>
          <a:p>
            <a:pPr indent="-228600" lvl="0" marL="228600" rtl="0" algn="l">
              <a:lnSpc>
                <a:spcPct val="90000"/>
              </a:lnSpc>
              <a:spcBef>
                <a:spcPts val="1000"/>
              </a:spcBef>
              <a:spcAft>
                <a:spcPts val="0"/>
              </a:spcAft>
              <a:buClr>
                <a:schemeClr val="dk1"/>
              </a:buClr>
              <a:buSzPts val="2800"/>
              <a:buChar char="•"/>
            </a:pPr>
            <a:r>
              <a:rPr lang="en-US"/>
              <a:t>I’m disappointing everyone.</a:t>
            </a:r>
            <a:endParaRPr/>
          </a:p>
          <a:p>
            <a:pPr indent="-228600" lvl="0" marL="228600" rtl="0" algn="l">
              <a:lnSpc>
                <a:spcPct val="90000"/>
              </a:lnSpc>
              <a:spcBef>
                <a:spcPts val="1000"/>
              </a:spcBef>
              <a:spcAft>
                <a:spcPts val="0"/>
              </a:spcAft>
              <a:buClr>
                <a:schemeClr val="dk1"/>
              </a:buClr>
              <a:buSzPts val="2800"/>
              <a:buChar char="•"/>
            </a:pPr>
            <a:r>
              <a:rPr lang="en-US"/>
              <a:t>I don’t know who I am anymore.</a:t>
            </a:r>
            <a:endParaRPr/>
          </a:p>
        </p:txBody>
      </p:sp>
      <p:sp>
        <p:nvSpPr>
          <p:cNvPr id="303" name="Google Shape;303;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Arial"/>
              <a:buNone/>
            </a:pPr>
            <a:r>
              <a:rPr b="1" lang="en-US" sz="5300">
                <a:solidFill>
                  <a:srgbClr val="002060"/>
                </a:solidFill>
                <a:latin typeface="Arial"/>
                <a:ea typeface="Arial"/>
                <a:cs typeface="Arial"/>
                <a:sym typeface="Arial"/>
              </a:rPr>
              <a:t>If You Are Thinking… </a:t>
            </a:r>
            <a:br>
              <a:rPr b="1" lang="en-US">
                <a:solidFill>
                  <a:srgbClr val="B42749"/>
                </a:solidFill>
              </a:rPr>
            </a:b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02" name="Shape 102"/>
        <p:cNvGrpSpPr/>
        <p:nvPr/>
      </p:nvGrpSpPr>
      <p:grpSpPr>
        <a:xfrm>
          <a:off x="0" y="0"/>
          <a:ext cx="0" cy="0"/>
          <a:chOff x="0" y="0"/>
          <a:chExt cx="0" cy="0"/>
        </a:xfrm>
      </p:grpSpPr>
      <p:pic>
        <p:nvPicPr>
          <p:cNvPr descr="Image result for yerkes dodson curve" id="103" name="Google Shape;103;p3"/>
          <p:cNvPicPr preferRelativeResize="0"/>
          <p:nvPr/>
        </p:nvPicPr>
        <p:blipFill rotWithShape="1">
          <a:blip r:embed="rId4">
            <a:alphaModFix/>
          </a:blip>
          <a:srcRect b="0" l="0" r="0" t="0"/>
          <a:stretch/>
        </p:blipFill>
        <p:spPr>
          <a:xfrm>
            <a:off x="297713" y="1505254"/>
            <a:ext cx="7155201" cy="4639374"/>
          </a:xfrm>
          <a:prstGeom prst="rect">
            <a:avLst/>
          </a:prstGeom>
          <a:noFill/>
          <a:ln>
            <a:noFill/>
          </a:ln>
        </p:spPr>
      </p:pic>
      <p:sp>
        <p:nvSpPr>
          <p:cNvPr id="104" name="Google Shape;104;p3"/>
          <p:cNvSpPr txBox="1"/>
          <p:nvPr>
            <p:ph idx="4294967295" type="title"/>
          </p:nvPr>
        </p:nvSpPr>
        <p:spPr>
          <a:xfrm>
            <a:off x="0" y="5059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2"/>
              </a:buClr>
              <a:buSzPts val="3200"/>
              <a:buFont typeface="Calibri"/>
              <a:buNone/>
            </a:pPr>
            <a:r>
              <a:rPr b="1" lang="en-US" sz="3200">
                <a:solidFill>
                  <a:schemeClr val="lt2"/>
                </a:solidFill>
              </a:rPr>
              <a:t>The Yerkes Dobson Human Performance and Stress Curve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09" name="Shape 109"/>
        <p:cNvGrpSpPr/>
        <p:nvPr/>
      </p:nvGrpSpPr>
      <p:grpSpPr>
        <a:xfrm>
          <a:off x="0" y="0"/>
          <a:ext cx="0" cy="0"/>
          <a:chOff x="0" y="0"/>
          <a:chExt cx="0" cy="0"/>
        </a:xfrm>
      </p:grpSpPr>
      <p:sp>
        <p:nvSpPr>
          <p:cNvPr id="110" name="Google Shape;110;p4"/>
          <p:cNvSpPr txBox="1"/>
          <p:nvPr>
            <p:ph type="title"/>
          </p:nvPr>
        </p:nvSpPr>
        <p:spPr>
          <a:xfrm>
            <a:off x="412687" y="18405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Top Academic Impediments (NCHA)</a:t>
            </a:r>
            <a:endParaRPr/>
          </a:p>
        </p:txBody>
      </p:sp>
      <p:sp>
        <p:nvSpPr>
          <p:cNvPr id="111" name="Google Shape;111;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600"/>
              <a:buChar char="•"/>
            </a:pPr>
            <a:r>
              <a:rPr lang="en-US" sz="3600">
                <a:solidFill>
                  <a:schemeClr val="lt1"/>
                </a:solidFill>
                <a:latin typeface="Arial"/>
                <a:ea typeface="Arial"/>
                <a:cs typeface="Arial"/>
                <a:sym typeface="Arial"/>
              </a:rPr>
              <a:t>Procrastination (45.1%)</a:t>
            </a:r>
            <a:endParaRPr/>
          </a:p>
          <a:p>
            <a:pPr indent="-228600" lvl="0" marL="228600" rtl="0" algn="l">
              <a:lnSpc>
                <a:spcPct val="90000"/>
              </a:lnSpc>
              <a:spcBef>
                <a:spcPts val="1000"/>
              </a:spcBef>
              <a:spcAft>
                <a:spcPts val="0"/>
              </a:spcAft>
              <a:buClr>
                <a:schemeClr val="lt1"/>
              </a:buClr>
              <a:buSzPts val="3600"/>
              <a:buChar char="•"/>
            </a:pPr>
            <a:r>
              <a:rPr lang="en-US" sz="3600">
                <a:solidFill>
                  <a:schemeClr val="lt1"/>
                </a:solidFill>
                <a:latin typeface="Arial"/>
                <a:ea typeface="Arial"/>
                <a:cs typeface="Arial"/>
                <a:sym typeface="Arial"/>
              </a:rPr>
              <a:t>Stress (40.9%)</a:t>
            </a:r>
            <a:endParaRPr/>
          </a:p>
          <a:p>
            <a:pPr indent="-228600" lvl="0" marL="228600" rtl="0" algn="l">
              <a:lnSpc>
                <a:spcPct val="90000"/>
              </a:lnSpc>
              <a:spcBef>
                <a:spcPts val="1000"/>
              </a:spcBef>
              <a:spcAft>
                <a:spcPts val="0"/>
              </a:spcAft>
              <a:buClr>
                <a:schemeClr val="lt1"/>
              </a:buClr>
              <a:buSzPts val="3600"/>
              <a:buChar char="•"/>
            </a:pPr>
            <a:r>
              <a:rPr lang="en-US" sz="3600">
                <a:solidFill>
                  <a:schemeClr val="lt1"/>
                </a:solidFill>
                <a:latin typeface="Arial"/>
                <a:ea typeface="Arial"/>
                <a:cs typeface="Arial"/>
                <a:sym typeface="Arial"/>
              </a:rPr>
              <a:t>Anxiety (32.1%)</a:t>
            </a:r>
            <a:endParaRPr/>
          </a:p>
          <a:p>
            <a:pPr indent="-228600" lvl="0" marL="228600" rtl="0" algn="l">
              <a:lnSpc>
                <a:spcPct val="90000"/>
              </a:lnSpc>
              <a:spcBef>
                <a:spcPts val="1000"/>
              </a:spcBef>
              <a:spcAft>
                <a:spcPts val="0"/>
              </a:spcAft>
              <a:buClr>
                <a:schemeClr val="lt1"/>
              </a:buClr>
              <a:buSzPts val="3600"/>
              <a:buChar char="•"/>
            </a:pPr>
            <a:r>
              <a:rPr lang="en-US" sz="3600">
                <a:solidFill>
                  <a:schemeClr val="lt1"/>
                </a:solidFill>
                <a:latin typeface="Arial"/>
                <a:ea typeface="Arial"/>
                <a:cs typeface="Arial"/>
                <a:sym typeface="Arial"/>
              </a:rPr>
              <a:t>Chronic medical conditions (25.8%)</a:t>
            </a:r>
            <a:endParaRPr/>
          </a:p>
          <a:p>
            <a:pPr indent="-228600" lvl="0" marL="228600" rtl="0" algn="l">
              <a:lnSpc>
                <a:spcPct val="90000"/>
              </a:lnSpc>
              <a:spcBef>
                <a:spcPts val="1000"/>
              </a:spcBef>
              <a:spcAft>
                <a:spcPts val="0"/>
              </a:spcAft>
              <a:buClr>
                <a:schemeClr val="lt1"/>
              </a:buClr>
              <a:buSzPts val="3600"/>
              <a:buChar char="•"/>
            </a:pPr>
            <a:r>
              <a:rPr lang="en-US" sz="3600">
                <a:solidFill>
                  <a:schemeClr val="lt1"/>
                </a:solidFill>
                <a:latin typeface="Arial"/>
                <a:ea typeface="Arial"/>
                <a:cs typeface="Arial"/>
                <a:sym typeface="Arial"/>
              </a:rPr>
              <a:t>Depression (25.1%)</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16" name="Shape 116"/>
        <p:cNvGrpSpPr/>
        <p:nvPr/>
      </p:nvGrpSpPr>
      <p:grpSpPr>
        <a:xfrm>
          <a:off x="0" y="0"/>
          <a:ext cx="0" cy="0"/>
          <a:chOff x="0" y="0"/>
          <a:chExt cx="0" cy="0"/>
        </a:xfrm>
      </p:grpSpPr>
      <p:sp>
        <p:nvSpPr>
          <p:cNvPr id="117" name="Google Shape;117;p5"/>
          <p:cNvSpPr txBox="1"/>
          <p:nvPr>
            <p:ph type="title"/>
          </p:nvPr>
        </p:nvSpPr>
        <p:spPr>
          <a:xfrm>
            <a:off x="267832" y="175002"/>
            <a:ext cx="927452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Academic Impairment due to Emotional/Mental Difficulties (HMS)</a:t>
            </a:r>
            <a:endParaRPr b="1" sz="2800">
              <a:solidFill>
                <a:schemeClr val="lt1"/>
              </a:solidFill>
              <a:latin typeface="Arial"/>
              <a:ea typeface="Arial"/>
              <a:cs typeface="Arial"/>
              <a:sym typeface="Arial"/>
            </a:endParaRPr>
          </a:p>
        </p:txBody>
      </p:sp>
      <p:sp>
        <p:nvSpPr>
          <p:cNvPr id="118" name="Google Shape;118;p5"/>
          <p:cNvSpPr txBox="1"/>
          <p:nvPr>
            <p:ph idx="1" type="body"/>
          </p:nvPr>
        </p:nvSpPr>
        <p:spPr>
          <a:xfrm>
            <a:off x="974003" y="2055137"/>
            <a:ext cx="7708271" cy="394075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600"/>
              <a:buChar char="•"/>
            </a:pPr>
            <a:r>
              <a:rPr lang="en-US" sz="3600">
                <a:solidFill>
                  <a:schemeClr val="lt1"/>
                </a:solidFill>
                <a:latin typeface="Arial"/>
                <a:ea typeface="Arial"/>
                <a:cs typeface="Arial"/>
                <a:sym typeface="Arial"/>
              </a:rPr>
              <a:t>21%  None</a:t>
            </a:r>
            <a:endParaRPr/>
          </a:p>
          <a:p>
            <a:pPr indent="-228600" lvl="0" marL="228600" rtl="0" algn="l">
              <a:lnSpc>
                <a:spcPct val="90000"/>
              </a:lnSpc>
              <a:spcBef>
                <a:spcPts val="1000"/>
              </a:spcBef>
              <a:spcAft>
                <a:spcPts val="0"/>
              </a:spcAft>
              <a:buClr>
                <a:schemeClr val="lt1"/>
              </a:buClr>
              <a:buSzPts val="3600"/>
              <a:buChar char="•"/>
            </a:pPr>
            <a:r>
              <a:rPr lang="en-US" sz="3600">
                <a:solidFill>
                  <a:schemeClr val="lt1"/>
                </a:solidFill>
                <a:latin typeface="Arial"/>
                <a:ea typeface="Arial"/>
                <a:cs typeface="Arial"/>
                <a:sym typeface="Arial"/>
              </a:rPr>
              <a:t>26%  1-2 days</a:t>
            </a:r>
            <a:endParaRPr/>
          </a:p>
          <a:p>
            <a:pPr indent="-228600" lvl="0" marL="228600" rtl="0" algn="l">
              <a:lnSpc>
                <a:spcPct val="90000"/>
              </a:lnSpc>
              <a:spcBef>
                <a:spcPts val="1000"/>
              </a:spcBef>
              <a:spcAft>
                <a:spcPts val="0"/>
              </a:spcAft>
              <a:buClr>
                <a:schemeClr val="lt1"/>
              </a:buClr>
              <a:buSzPts val="3600"/>
              <a:buChar char="•"/>
            </a:pPr>
            <a:r>
              <a:rPr lang="en-US" sz="3600">
                <a:solidFill>
                  <a:schemeClr val="lt1"/>
                </a:solidFill>
                <a:latin typeface="Arial"/>
                <a:ea typeface="Arial"/>
                <a:cs typeface="Arial"/>
                <a:sym typeface="Arial"/>
              </a:rPr>
              <a:t>25%  3-5 days</a:t>
            </a:r>
            <a:endParaRPr/>
          </a:p>
          <a:p>
            <a:pPr indent="-228600" lvl="0" marL="228600" rtl="0" algn="l">
              <a:lnSpc>
                <a:spcPct val="90000"/>
              </a:lnSpc>
              <a:spcBef>
                <a:spcPts val="1000"/>
              </a:spcBef>
              <a:spcAft>
                <a:spcPts val="0"/>
              </a:spcAft>
              <a:buClr>
                <a:schemeClr val="lt1"/>
              </a:buClr>
              <a:buSzPts val="3600"/>
              <a:buChar char="•"/>
            </a:pPr>
            <a:r>
              <a:rPr lang="en-US" sz="3600">
                <a:solidFill>
                  <a:schemeClr val="lt1"/>
                </a:solidFill>
                <a:latin typeface="Arial"/>
                <a:ea typeface="Arial"/>
                <a:cs typeface="Arial"/>
                <a:sym typeface="Arial"/>
              </a:rPr>
              <a:t>28%  6 or more days</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23" name="Shape 123"/>
        <p:cNvGrpSpPr/>
        <p:nvPr/>
      </p:nvGrpSpPr>
      <p:grpSpPr>
        <a:xfrm>
          <a:off x="0" y="0"/>
          <a:ext cx="0" cy="0"/>
          <a:chOff x="0" y="0"/>
          <a:chExt cx="0" cy="0"/>
        </a:xfrm>
      </p:grpSpPr>
      <p:sp>
        <p:nvSpPr>
          <p:cNvPr id="124" name="Google Shape;124;p6"/>
          <p:cNvSpPr txBox="1"/>
          <p:nvPr>
            <p:ph type="title"/>
          </p:nvPr>
        </p:nvSpPr>
        <p:spPr>
          <a:xfrm>
            <a:off x="367420" y="35905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b="1" lang="en-US">
                <a:solidFill>
                  <a:schemeClr val="lt1"/>
                </a:solidFill>
                <a:latin typeface="Arial"/>
                <a:ea typeface="Arial"/>
                <a:cs typeface="Arial"/>
                <a:sym typeface="Arial"/>
              </a:rPr>
              <a:t>Mental health services needed…</a:t>
            </a:r>
            <a:endParaRPr/>
          </a:p>
        </p:txBody>
      </p:sp>
      <p:sp>
        <p:nvSpPr>
          <p:cNvPr id="125" name="Google Shape;125;p6"/>
          <p:cNvSpPr txBox="1"/>
          <p:nvPr>
            <p:ph idx="1" type="body"/>
          </p:nvPr>
        </p:nvSpPr>
        <p:spPr>
          <a:xfrm>
            <a:off x="204457" y="1684621"/>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3600">
                <a:solidFill>
                  <a:schemeClr val="lt1"/>
                </a:solidFill>
                <a:latin typeface="Arial"/>
                <a:ea typeface="Arial"/>
                <a:cs typeface="Arial"/>
                <a:sym typeface="Arial"/>
              </a:rPr>
              <a:t>76%  Need help for mental health problem </a:t>
            </a:r>
            <a:endParaRPr/>
          </a:p>
          <a:p>
            <a:pPr indent="0" lvl="0" marL="0" rtl="0" algn="l">
              <a:lnSpc>
                <a:spcPct val="90000"/>
              </a:lnSpc>
              <a:spcBef>
                <a:spcPts val="1000"/>
              </a:spcBef>
              <a:spcAft>
                <a:spcPts val="0"/>
              </a:spcAft>
              <a:buClr>
                <a:schemeClr val="lt1"/>
              </a:buClr>
              <a:buSzPts val="3600"/>
              <a:buNone/>
            </a:pPr>
            <a:r>
              <a:rPr lang="en-US" sz="3600">
                <a:solidFill>
                  <a:schemeClr val="lt1"/>
                </a:solidFill>
                <a:latin typeface="Arial"/>
                <a:ea typeface="Arial"/>
                <a:cs typeface="Arial"/>
                <a:sym typeface="Arial"/>
              </a:rPr>
              <a:t>41%  Currently in counseling </a:t>
            </a:r>
            <a:endParaRPr/>
          </a:p>
          <a:p>
            <a:pPr indent="0" lvl="0" marL="0" rtl="0" algn="l">
              <a:lnSpc>
                <a:spcPct val="90000"/>
              </a:lnSpc>
              <a:spcBef>
                <a:spcPts val="1000"/>
              </a:spcBef>
              <a:spcAft>
                <a:spcPts val="0"/>
              </a:spcAft>
              <a:buClr>
                <a:schemeClr val="dk1"/>
              </a:buClr>
              <a:buSzPts val="1200"/>
              <a:buNone/>
            </a:pPr>
            <a:r>
              <a:t/>
            </a:r>
            <a:endParaRPr sz="1200">
              <a:solidFill>
                <a:schemeClr val="lt1"/>
              </a:solidFill>
              <a:latin typeface="Arial"/>
              <a:ea typeface="Arial"/>
              <a:cs typeface="Arial"/>
              <a:sym typeface="Arial"/>
            </a:endParaRPr>
          </a:p>
          <a:p>
            <a:pPr indent="0" lvl="0" marL="0" rtl="0" algn="l">
              <a:lnSpc>
                <a:spcPct val="90000"/>
              </a:lnSpc>
              <a:spcBef>
                <a:spcPts val="1000"/>
              </a:spcBef>
              <a:spcAft>
                <a:spcPts val="0"/>
              </a:spcAft>
              <a:buClr>
                <a:schemeClr val="lt1"/>
              </a:buClr>
              <a:buSzPts val="4000"/>
              <a:buNone/>
            </a:pPr>
            <a:r>
              <a:rPr b="1" lang="en-US" sz="4000">
                <a:solidFill>
                  <a:schemeClr val="lt1"/>
                </a:solidFill>
                <a:latin typeface="Arial"/>
                <a:ea typeface="Arial"/>
                <a:cs typeface="Arial"/>
                <a:sym typeface="Arial"/>
              </a:rPr>
              <a:t>Barriers:</a:t>
            </a:r>
            <a:endParaRPr/>
          </a:p>
          <a:p>
            <a:pPr indent="0" lvl="0" marL="0" rtl="0" algn="l">
              <a:lnSpc>
                <a:spcPct val="90000"/>
              </a:lnSpc>
              <a:spcBef>
                <a:spcPts val="1000"/>
              </a:spcBef>
              <a:spcAft>
                <a:spcPts val="0"/>
              </a:spcAft>
              <a:buClr>
                <a:schemeClr val="lt1"/>
              </a:buClr>
              <a:buSzPts val="3600"/>
              <a:buNone/>
            </a:pPr>
            <a:r>
              <a:rPr lang="en-US" sz="3600">
                <a:solidFill>
                  <a:schemeClr val="lt1"/>
                </a:solidFill>
                <a:latin typeface="Arial"/>
                <a:ea typeface="Arial"/>
                <a:cs typeface="Arial"/>
                <a:sym typeface="Arial"/>
              </a:rPr>
              <a:t>49%  Not sure where to go for services</a:t>
            </a:r>
            <a:endParaRPr/>
          </a:p>
          <a:p>
            <a:pPr indent="0" lvl="0" marL="0" rtl="0" algn="l">
              <a:lnSpc>
                <a:spcPct val="90000"/>
              </a:lnSpc>
              <a:spcBef>
                <a:spcPts val="1000"/>
              </a:spcBef>
              <a:spcAft>
                <a:spcPts val="0"/>
              </a:spcAft>
              <a:buClr>
                <a:schemeClr val="lt1"/>
              </a:buClr>
              <a:buSzPts val="3600"/>
              <a:buNone/>
            </a:pPr>
            <a:r>
              <a:rPr lang="en-US" sz="3600">
                <a:solidFill>
                  <a:schemeClr val="lt1"/>
                </a:solidFill>
                <a:latin typeface="Arial"/>
                <a:ea typeface="Arial"/>
                <a:cs typeface="Arial"/>
                <a:sym typeface="Arial"/>
              </a:rPr>
              <a:t>19%  Cost or no insurance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30" name="Shape 130"/>
        <p:cNvGrpSpPr/>
        <p:nvPr/>
      </p:nvGrpSpPr>
      <p:grpSpPr>
        <a:xfrm>
          <a:off x="0" y="0"/>
          <a:ext cx="0" cy="0"/>
          <a:chOff x="0" y="0"/>
          <a:chExt cx="0" cy="0"/>
        </a:xfrm>
      </p:grpSpPr>
      <p:sp>
        <p:nvSpPr>
          <p:cNvPr id="131" name="Google Shape;131;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b="1" lang="en-US" sz="4800">
                <a:solidFill>
                  <a:schemeClr val="lt1"/>
                </a:solidFill>
                <a:latin typeface="Calibri"/>
                <a:ea typeface="Calibri"/>
                <a:cs typeface="Calibri"/>
                <a:sym typeface="Calibri"/>
              </a:rPr>
              <a:t>Decreasing Stigma</a:t>
            </a:r>
            <a:endParaRPr/>
          </a:p>
        </p:txBody>
      </p:sp>
      <p:sp>
        <p:nvSpPr>
          <p:cNvPr id="132" name="Google Shape;132;p7"/>
          <p:cNvSpPr txBox="1"/>
          <p:nvPr>
            <p:ph idx="1" type="body"/>
          </p:nvPr>
        </p:nvSpPr>
        <p:spPr>
          <a:xfrm>
            <a:off x="1070949" y="1952374"/>
            <a:ext cx="10050101" cy="3760363"/>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150000"/>
              </a:lnSpc>
              <a:spcBef>
                <a:spcPts val="0"/>
              </a:spcBef>
              <a:spcAft>
                <a:spcPts val="0"/>
              </a:spcAft>
              <a:buClr>
                <a:schemeClr val="lt1"/>
              </a:buClr>
              <a:buSzPct val="100000"/>
              <a:buChar char="•"/>
            </a:pPr>
            <a:r>
              <a:rPr lang="en-US">
                <a:solidFill>
                  <a:schemeClr val="lt1"/>
                </a:solidFill>
                <a:latin typeface="Arial"/>
                <a:ea typeface="Arial"/>
                <a:cs typeface="Arial"/>
                <a:sym typeface="Arial"/>
              </a:rPr>
              <a:t>80% kept their mental health problems a secret</a:t>
            </a:r>
            <a:endParaRPr/>
          </a:p>
          <a:p>
            <a:pPr indent="-228600" lvl="0" marL="228600" rtl="0" algn="l">
              <a:lnSpc>
                <a:spcPct val="150000"/>
              </a:lnSpc>
              <a:spcBef>
                <a:spcPts val="1000"/>
              </a:spcBef>
              <a:spcAft>
                <a:spcPts val="0"/>
              </a:spcAft>
              <a:buClr>
                <a:schemeClr val="lt1"/>
              </a:buClr>
              <a:buSzPct val="100000"/>
              <a:buChar char="•"/>
            </a:pPr>
            <a:r>
              <a:rPr lang="en-US">
                <a:solidFill>
                  <a:schemeClr val="lt1"/>
                </a:solidFill>
                <a:latin typeface="Arial"/>
                <a:ea typeface="Arial"/>
                <a:cs typeface="Arial"/>
                <a:sym typeface="Arial"/>
              </a:rPr>
              <a:t>54% wish to disclose their mental problems to others</a:t>
            </a:r>
            <a:endParaRPr/>
          </a:p>
          <a:p>
            <a:pPr indent="-228600" lvl="0" marL="228600" rtl="0" algn="l">
              <a:lnSpc>
                <a:spcPct val="150000"/>
              </a:lnSpc>
              <a:spcBef>
                <a:spcPts val="1000"/>
              </a:spcBef>
              <a:spcAft>
                <a:spcPts val="0"/>
              </a:spcAft>
              <a:buClr>
                <a:schemeClr val="lt1"/>
              </a:buClr>
              <a:buSzPct val="100000"/>
              <a:buChar char="•"/>
            </a:pPr>
            <a:r>
              <a:rPr lang="en-US">
                <a:solidFill>
                  <a:schemeClr val="lt1"/>
                </a:solidFill>
                <a:latin typeface="Arial"/>
                <a:ea typeface="Arial"/>
                <a:cs typeface="Arial"/>
                <a:sym typeface="Arial"/>
              </a:rPr>
              <a:t>53% thought others stigmatized use of mental health services (perceived public stigma)</a:t>
            </a:r>
            <a:endParaRPr/>
          </a:p>
          <a:p>
            <a:pPr indent="-228600" lvl="0" marL="228600" rtl="0" algn="l">
              <a:lnSpc>
                <a:spcPct val="150000"/>
              </a:lnSpc>
              <a:spcBef>
                <a:spcPts val="1000"/>
              </a:spcBef>
              <a:spcAft>
                <a:spcPts val="0"/>
              </a:spcAft>
              <a:buClr>
                <a:schemeClr val="lt1"/>
              </a:buClr>
              <a:buSzPct val="100000"/>
              <a:buChar char="•"/>
            </a:pPr>
            <a:r>
              <a:rPr lang="en-US">
                <a:solidFill>
                  <a:schemeClr val="lt1"/>
                </a:solidFill>
                <a:latin typeface="Arial"/>
                <a:ea typeface="Arial"/>
                <a:cs typeface="Arial"/>
                <a:sym typeface="Arial"/>
              </a:rPr>
              <a:t>93% don’t stigmatize mental health service use (personal stigma)</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37" name="Shape 137"/>
        <p:cNvGrpSpPr/>
        <p:nvPr/>
      </p:nvGrpSpPr>
      <p:grpSpPr>
        <a:xfrm>
          <a:off x="0" y="0"/>
          <a:ext cx="0" cy="0"/>
          <a:chOff x="0" y="0"/>
          <a:chExt cx="0" cy="0"/>
        </a:xfrm>
      </p:grpSpPr>
      <p:sp>
        <p:nvSpPr>
          <p:cNvPr id="138" name="Google Shape;138;p8"/>
          <p:cNvSpPr txBox="1"/>
          <p:nvPr>
            <p:ph type="title"/>
          </p:nvPr>
        </p:nvSpPr>
        <p:spPr>
          <a:xfrm>
            <a:off x="256309" y="180397"/>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t/>
            </a:r>
            <a:endParaRPr b="1" sz="4800">
              <a:solidFill>
                <a:schemeClr val="lt1"/>
              </a:solidFill>
              <a:latin typeface="Arial"/>
              <a:ea typeface="Arial"/>
              <a:cs typeface="Arial"/>
              <a:sym typeface="Arial"/>
            </a:endParaRPr>
          </a:p>
          <a:p>
            <a:pPr indent="0" lvl="0" marL="0" rtl="0" algn="l">
              <a:lnSpc>
                <a:spcPct val="90000"/>
              </a:lnSpc>
              <a:spcBef>
                <a:spcPts val="0"/>
              </a:spcBef>
              <a:spcAft>
                <a:spcPts val="0"/>
              </a:spcAft>
              <a:buClr>
                <a:schemeClr val="lt1"/>
              </a:buClr>
              <a:buSzPct val="100000"/>
              <a:buFont typeface="Arial"/>
              <a:buNone/>
            </a:pPr>
            <a:r>
              <a:rPr b="1" lang="en-US" sz="4800">
                <a:solidFill>
                  <a:schemeClr val="lt1"/>
                </a:solidFill>
                <a:latin typeface="Arial"/>
                <a:ea typeface="Arial"/>
                <a:cs typeface="Arial"/>
                <a:sym typeface="Arial"/>
              </a:rPr>
              <a:t>Food For Thought</a:t>
            </a:r>
            <a:br>
              <a:rPr b="1" lang="en-US" sz="3200">
                <a:solidFill>
                  <a:srgbClr val="1F4E79"/>
                </a:solidFill>
              </a:rPr>
            </a:br>
            <a:endParaRPr b="1" sz="3200">
              <a:solidFill>
                <a:schemeClr val="lt2"/>
              </a:solidFill>
            </a:endParaRPr>
          </a:p>
        </p:txBody>
      </p:sp>
      <p:sp>
        <p:nvSpPr>
          <p:cNvPr id="139" name="Google Shape;139;p8"/>
          <p:cNvSpPr txBox="1"/>
          <p:nvPr>
            <p:ph idx="1" type="body"/>
          </p:nvPr>
        </p:nvSpPr>
        <p:spPr>
          <a:xfrm>
            <a:off x="256309" y="1690688"/>
            <a:ext cx="6882660" cy="4351338"/>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lt1"/>
              </a:buClr>
              <a:buSzPts val="2800"/>
              <a:buChar char="•"/>
            </a:pPr>
            <a:r>
              <a:rPr lang="en-US">
                <a:solidFill>
                  <a:schemeClr val="lt1"/>
                </a:solidFill>
                <a:latin typeface="Arial"/>
                <a:ea typeface="Arial"/>
                <a:cs typeface="Arial"/>
                <a:sym typeface="Arial"/>
              </a:rPr>
              <a:t>Changes are challenging for everyone</a:t>
            </a:r>
            <a:endParaRPr/>
          </a:p>
          <a:p>
            <a:pPr indent="-457200" lvl="0" marL="457200" rtl="0" algn="l">
              <a:lnSpc>
                <a:spcPct val="90000"/>
              </a:lnSpc>
              <a:spcBef>
                <a:spcPts val="1000"/>
              </a:spcBef>
              <a:spcAft>
                <a:spcPts val="0"/>
              </a:spcAft>
              <a:buClr>
                <a:schemeClr val="lt1"/>
              </a:buClr>
              <a:buSzPts val="2800"/>
              <a:buChar char="•"/>
            </a:pPr>
            <a:r>
              <a:rPr lang="en-US">
                <a:solidFill>
                  <a:schemeClr val="lt1"/>
                </a:solidFill>
                <a:latin typeface="Arial"/>
                <a:ea typeface="Arial"/>
                <a:cs typeface="Arial"/>
                <a:sym typeface="Arial"/>
              </a:rPr>
              <a:t>Meaningful connections take time</a:t>
            </a:r>
            <a:endParaRPr/>
          </a:p>
          <a:p>
            <a:pPr indent="-457200" lvl="0" marL="457200" rtl="0" algn="l">
              <a:lnSpc>
                <a:spcPct val="90000"/>
              </a:lnSpc>
              <a:spcBef>
                <a:spcPts val="1000"/>
              </a:spcBef>
              <a:spcAft>
                <a:spcPts val="0"/>
              </a:spcAft>
              <a:buClr>
                <a:schemeClr val="lt1"/>
              </a:buClr>
              <a:buSzPts val="2800"/>
              <a:buChar char="•"/>
            </a:pPr>
            <a:r>
              <a:rPr lang="en-US">
                <a:solidFill>
                  <a:schemeClr val="lt1"/>
                </a:solidFill>
                <a:latin typeface="Arial"/>
                <a:ea typeface="Arial"/>
                <a:cs typeface="Arial"/>
                <a:sym typeface="Arial"/>
              </a:rPr>
              <a:t>Don’t delay getting help for physical, emotional or academic challenges.</a:t>
            </a:r>
            <a:endParaRPr/>
          </a:p>
          <a:p>
            <a:pPr indent="-457200" lvl="0" marL="457200" rtl="0" algn="l">
              <a:lnSpc>
                <a:spcPct val="90000"/>
              </a:lnSpc>
              <a:spcBef>
                <a:spcPts val="1000"/>
              </a:spcBef>
              <a:spcAft>
                <a:spcPts val="0"/>
              </a:spcAft>
              <a:buClr>
                <a:schemeClr val="lt1"/>
              </a:buClr>
              <a:buSzPts val="2800"/>
              <a:buChar char="•"/>
            </a:pPr>
            <a:r>
              <a:rPr lang="en-US">
                <a:solidFill>
                  <a:schemeClr val="lt1"/>
                </a:solidFill>
                <a:latin typeface="Arial"/>
                <a:ea typeface="Arial"/>
                <a:cs typeface="Arial"/>
                <a:sym typeface="Arial"/>
              </a:rPr>
              <a:t>Avoidance undermines success.</a:t>
            </a:r>
            <a:endParaRPr/>
          </a:p>
          <a:p>
            <a:pPr indent="0" lvl="0" marL="0" rtl="0" algn="l">
              <a:lnSpc>
                <a:spcPct val="90000"/>
              </a:lnSpc>
              <a:spcBef>
                <a:spcPts val="1000"/>
              </a:spcBef>
              <a:spcAft>
                <a:spcPts val="0"/>
              </a:spcAft>
              <a:buClr>
                <a:schemeClr val="dk1"/>
              </a:buClr>
              <a:buSzPts val="2800"/>
              <a:buNone/>
            </a:pPr>
            <a:r>
              <a:t/>
            </a:r>
            <a:endParaRPr/>
          </a:p>
        </p:txBody>
      </p:sp>
      <p:pic>
        <p:nvPicPr>
          <p:cNvPr descr="Image of students wearing FAU Logo clothing" id="140" name="Google Shape;140;p8"/>
          <p:cNvPicPr preferRelativeResize="0"/>
          <p:nvPr>
            <p:ph idx="2" type="body"/>
          </p:nvPr>
        </p:nvPicPr>
        <p:blipFill rotWithShape="1">
          <a:blip r:embed="rId4">
            <a:alphaModFix/>
          </a:blip>
          <a:srcRect b="0" l="0" r="0" t="0"/>
          <a:stretch/>
        </p:blipFill>
        <p:spPr>
          <a:xfrm>
            <a:off x="7138969" y="1690688"/>
            <a:ext cx="4590595" cy="30485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gf8ed9d9ebc_0_8"/>
          <p:cNvSpPr txBox="1"/>
          <p:nvPr>
            <p:ph type="title"/>
          </p:nvPr>
        </p:nvSpPr>
        <p:spPr>
          <a:xfrm>
            <a:off x="65450" y="183700"/>
            <a:ext cx="8055300" cy="1785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Arial"/>
              <a:buNone/>
            </a:pPr>
            <a:r>
              <a:rPr b="1" lang="en-US">
                <a:solidFill>
                  <a:schemeClr val="lt1"/>
                </a:solidFill>
                <a:latin typeface="Arial"/>
                <a:ea typeface="Arial"/>
                <a:cs typeface="Arial"/>
                <a:sym typeface="Arial"/>
              </a:rPr>
              <a:t>Owls Care Health Promotion</a:t>
            </a:r>
            <a:endParaRPr b="1">
              <a:solidFill>
                <a:schemeClr val="lt1"/>
              </a:solidFill>
              <a:latin typeface="Arial"/>
              <a:ea typeface="Arial"/>
              <a:cs typeface="Arial"/>
              <a:sym typeface="Arial"/>
            </a:endParaRPr>
          </a:p>
          <a:p>
            <a:pPr indent="0" lvl="0" marL="0" rtl="0" algn="l">
              <a:lnSpc>
                <a:spcPct val="90000"/>
              </a:lnSpc>
              <a:spcBef>
                <a:spcPts val="0"/>
              </a:spcBef>
              <a:spcAft>
                <a:spcPts val="0"/>
              </a:spcAft>
              <a:buClr>
                <a:schemeClr val="lt1"/>
              </a:buClr>
              <a:buSzPts val="4800"/>
              <a:buFont typeface="Arial"/>
              <a:buNone/>
            </a:pPr>
            <a:r>
              <a:rPr b="1" lang="en-US" sz="3000">
                <a:solidFill>
                  <a:srgbClr val="CCCCCC"/>
                </a:solidFill>
                <a:latin typeface="Arial"/>
                <a:ea typeface="Arial"/>
                <a:cs typeface="Arial"/>
                <a:sym typeface="Arial"/>
              </a:rPr>
              <a:t>Women &amp; Gender Equity Resource Center</a:t>
            </a:r>
            <a:endParaRPr b="1" sz="3000">
              <a:solidFill>
                <a:srgbClr val="CCCCCC"/>
              </a:solidFill>
              <a:latin typeface="Arial"/>
              <a:ea typeface="Arial"/>
              <a:cs typeface="Arial"/>
              <a:sym typeface="Arial"/>
            </a:endParaRPr>
          </a:p>
        </p:txBody>
      </p:sp>
      <p:sp>
        <p:nvSpPr>
          <p:cNvPr id="147" name="Google Shape;147;gf8ed9d9ebc_0_8"/>
          <p:cNvSpPr txBox="1"/>
          <p:nvPr>
            <p:ph idx="1" type="body"/>
          </p:nvPr>
        </p:nvSpPr>
        <p:spPr>
          <a:xfrm>
            <a:off x="65450" y="2263100"/>
            <a:ext cx="8859000" cy="3357300"/>
          </a:xfrm>
          <a:prstGeom prst="rect">
            <a:avLst/>
          </a:prstGeom>
          <a:noFill/>
          <a:ln>
            <a:noFill/>
          </a:ln>
        </p:spPr>
        <p:txBody>
          <a:bodyPr anchorCtr="0" anchor="t" bIns="45700" lIns="91425" spcFirstLastPara="1" rIns="91425" wrap="square" tIns="45700">
            <a:normAutofit lnSpcReduction="20000"/>
          </a:bodyPr>
          <a:lstStyle/>
          <a:p>
            <a:pPr indent="-431800" lvl="0" marL="457200" rtl="0" algn="l">
              <a:lnSpc>
                <a:spcPct val="90000"/>
              </a:lnSpc>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Empowering students to be healthy, responsible, &amp; successful. </a:t>
            </a:r>
            <a:endParaRPr sz="3200">
              <a:solidFill>
                <a:schemeClr val="lt1"/>
              </a:solidFill>
              <a:latin typeface="Arial"/>
              <a:ea typeface="Arial"/>
              <a:cs typeface="Arial"/>
              <a:sym typeface="Arial"/>
            </a:endParaRPr>
          </a:p>
          <a:p>
            <a:pPr indent="0" lvl="0" marL="457200" rtl="0" algn="l">
              <a:lnSpc>
                <a:spcPct val="90000"/>
              </a:lnSpc>
              <a:spcBef>
                <a:spcPts val="0"/>
              </a:spcBef>
              <a:spcAft>
                <a:spcPts val="0"/>
              </a:spcAft>
              <a:buNone/>
            </a:pPr>
            <a:r>
              <a:t/>
            </a:r>
            <a:endParaRPr sz="1000">
              <a:solidFill>
                <a:schemeClr val="lt1"/>
              </a:solidFill>
              <a:latin typeface="Arial"/>
              <a:ea typeface="Arial"/>
              <a:cs typeface="Arial"/>
              <a:sym typeface="Arial"/>
            </a:endParaRPr>
          </a:p>
          <a:p>
            <a:pPr indent="-431800" lvl="0" marL="457200" rtl="0" algn="l">
              <a:lnSpc>
                <a:spcPct val="90000"/>
              </a:lnSpc>
              <a:spcBef>
                <a:spcPts val="1000"/>
              </a:spcBef>
              <a:spcAft>
                <a:spcPts val="0"/>
              </a:spcAft>
              <a:buClr>
                <a:schemeClr val="lt1"/>
              </a:buClr>
              <a:buSzPts val="3200"/>
              <a:buFont typeface="Arial"/>
              <a:buChar char="•"/>
            </a:pPr>
            <a:r>
              <a:rPr lang="en-US" sz="3200">
                <a:solidFill>
                  <a:schemeClr val="lt1"/>
                </a:solidFill>
                <a:latin typeface="Arial"/>
                <a:ea typeface="Arial"/>
                <a:cs typeface="Arial"/>
                <a:sym typeface="Arial"/>
              </a:rPr>
              <a:t>Advancing gender equity.</a:t>
            </a:r>
            <a:endParaRPr sz="3200">
              <a:solidFill>
                <a:schemeClr val="lt1"/>
              </a:solidFill>
              <a:latin typeface="Arial"/>
              <a:ea typeface="Arial"/>
              <a:cs typeface="Arial"/>
              <a:sym typeface="Arial"/>
            </a:endParaRPr>
          </a:p>
          <a:p>
            <a:pPr indent="0" lvl="0" marL="457200" rtl="0" algn="l">
              <a:lnSpc>
                <a:spcPct val="90000"/>
              </a:lnSpc>
              <a:spcBef>
                <a:spcPts val="1000"/>
              </a:spcBef>
              <a:spcAft>
                <a:spcPts val="0"/>
              </a:spcAft>
              <a:buNone/>
            </a:pPr>
            <a:r>
              <a:t/>
            </a:r>
            <a:endParaRPr sz="1000">
              <a:solidFill>
                <a:schemeClr val="lt1"/>
              </a:solidFill>
              <a:latin typeface="Arial"/>
              <a:ea typeface="Arial"/>
              <a:cs typeface="Arial"/>
              <a:sym typeface="Arial"/>
            </a:endParaRPr>
          </a:p>
          <a:p>
            <a:pPr indent="-431800" lvl="0" marL="457200" rtl="0" algn="l">
              <a:lnSpc>
                <a:spcPct val="90000"/>
              </a:lnSpc>
              <a:spcBef>
                <a:spcPts val="1000"/>
              </a:spcBef>
              <a:spcAft>
                <a:spcPts val="0"/>
              </a:spcAft>
              <a:buClr>
                <a:schemeClr val="lt1"/>
              </a:buClr>
              <a:buSzPts val="3200"/>
              <a:buFont typeface="Arial"/>
              <a:buChar char="•"/>
            </a:pPr>
            <a:r>
              <a:rPr lang="en-US" sz="3200">
                <a:solidFill>
                  <a:schemeClr val="lt1"/>
                </a:solidFill>
                <a:latin typeface="Arial"/>
                <a:ea typeface="Arial"/>
                <a:cs typeface="Arial"/>
                <a:sym typeface="Arial"/>
              </a:rPr>
              <a:t>Promoting a safe and inclusive environment.</a:t>
            </a:r>
            <a:endParaRPr sz="3200">
              <a:solidFill>
                <a:schemeClr val="lt1"/>
              </a:solidFill>
              <a:latin typeface="Arial"/>
              <a:ea typeface="Arial"/>
              <a:cs typeface="Arial"/>
              <a:sym typeface="Arial"/>
            </a:endParaRPr>
          </a:p>
          <a:p>
            <a:pPr indent="0" lvl="0" marL="457200" rtl="0" algn="l">
              <a:lnSpc>
                <a:spcPct val="90000"/>
              </a:lnSpc>
              <a:spcBef>
                <a:spcPts val="1000"/>
              </a:spcBef>
              <a:spcAft>
                <a:spcPts val="0"/>
              </a:spcAft>
              <a:buNone/>
            </a:pPr>
            <a:r>
              <a:t/>
            </a:r>
            <a:endParaRPr sz="1000">
              <a:solidFill>
                <a:schemeClr val="lt1"/>
              </a:solidFill>
              <a:latin typeface="Arial"/>
              <a:ea typeface="Arial"/>
              <a:cs typeface="Arial"/>
              <a:sym typeface="Arial"/>
            </a:endParaRPr>
          </a:p>
          <a:p>
            <a:pPr indent="-431800" lvl="0" marL="457200" rtl="0" algn="l">
              <a:lnSpc>
                <a:spcPct val="90000"/>
              </a:lnSpc>
              <a:spcBef>
                <a:spcPts val="1000"/>
              </a:spcBef>
              <a:spcAft>
                <a:spcPts val="0"/>
              </a:spcAft>
              <a:buClr>
                <a:schemeClr val="lt1"/>
              </a:buClr>
              <a:buSzPts val="3200"/>
              <a:buFont typeface="Arial"/>
              <a:buChar char="•"/>
            </a:pPr>
            <a:r>
              <a:rPr lang="en-US" sz="3200">
                <a:solidFill>
                  <a:schemeClr val="lt1"/>
                </a:solidFill>
                <a:latin typeface="Arial"/>
                <a:ea typeface="Arial"/>
                <a:cs typeface="Arial"/>
                <a:sym typeface="Arial"/>
              </a:rPr>
              <a:t>Educating the campus community.</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FAU Safe Zone Logo" id="148" name="Google Shape;148;gf8ed9d9ebc_0_8"/>
          <p:cNvPicPr preferRelativeResize="0"/>
          <p:nvPr/>
        </p:nvPicPr>
        <p:blipFill rotWithShape="1">
          <a:blip r:embed="rId4">
            <a:alphaModFix/>
          </a:blip>
          <a:srcRect b="0" l="0" r="0" t="0"/>
          <a:stretch/>
        </p:blipFill>
        <p:spPr>
          <a:xfrm>
            <a:off x="10905067" y="183708"/>
            <a:ext cx="1073066" cy="103812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2021-03-17T14:13:15Z</dcterms:created>
  <dc:creator>Tiffany Burnett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0x0101002F7A2FDD2A2EB94DA6E34F621EA0CC1A</vt:lpwstr>
  </property>
</Properties>
</file>