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6858000" cx="12161825"/>
  <p:notesSz cx="6858000" cy="9144000"/>
  <p:embeddedFontLst>
    <p:embeddedFont>
      <p:font typeface="Architects Daughter"/>
      <p:regular r:id="rId41"/>
    </p:embeddedFont>
    <p:embeddedFont>
      <p:font typeface="Roboto"/>
      <p:regular r:id="rId42"/>
      <p:bold r:id="rId43"/>
      <p:italic r:id="rId44"/>
      <p:boldItalic r:id="rId45"/>
    </p:embeddedFont>
    <p:embeddedFont>
      <p:font typeface="Gill Sans"/>
      <p:regular r:id="rId46"/>
      <p:bold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31">
          <p15:clr>
            <a:srgbClr val="A4A3A4"/>
          </p15:clr>
        </p15:guide>
      </p15:sldGuideLst>
    </p:ext>
    <p:ext uri="http://customooxmlschemas.google.com/">
      <go:slidesCustomData xmlns:go="http://customooxmlschemas.google.com/" r:id="rId48" roundtripDataSignature="AMtx7mjivpnHvcjVXx/CLDes2m20l+CF8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31"/>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font" Target="fonts/Roboto-regular.fntdata"/><Relationship Id="rId41" Type="http://schemas.openxmlformats.org/officeDocument/2006/relationships/font" Target="fonts/ArchitectsDaughter-regular.fntdata"/><Relationship Id="rId22" Type="http://schemas.openxmlformats.org/officeDocument/2006/relationships/slide" Target="slides/slide17.xml"/><Relationship Id="rId44" Type="http://schemas.openxmlformats.org/officeDocument/2006/relationships/font" Target="fonts/Roboto-italic.fntdata"/><Relationship Id="rId21" Type="http://schemas.openxmlformats.org/officeDocument/2006/relationships/slide" Target="slides/slide16.xml"/><Relationship Id="rId43" Type="http://schemas.openxmlformats.org/officeDocument/2006/relationships/font" Target="fonts/Roboto-bold.fntdata"/><Relationship Id="rId24" Type="http://schemas.openxmlformats.org/officeDocument/2006/relationships/slide" Target="slides/slide19.xml"/><Relationship Id="rId46" Type="http://schemas.openxmlformats.org/officeDocument/2006/relationships/font" Target="fonts/GillSans-regular.fntdata"/><Relationship Id="rId23" Type="http://schemas.openxmlformats.org/officeDocument/2006/relationships/slide" Target="slides/slide18.xml"/><Relationship Id="rId45" Type="http://schemas.openxmlformats.org/officeDocument/2006/relationships/font" Target="fonts/Roboto-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8" Type="http://customschemas.google.com/relationships/presentationmetadata" Target="metadata"/><Relationship Id="rId25" Type="http://schemas.openxmlformats.org/officeDocument/2006/relationships/slide" Target="slides/slide20.xml"/><Relationship Id="rId47" Type="http://schemas.openxmlformats.org/officeDocument/2006/relationships/font" Target="fonts/GillSans-bold.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92150" y="1143000"/>
            <a:ext cx="5473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tudentdevelopmenttheory.weebly.com/chickering.html"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gcy-pkwLjXE"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e4b24b4813_0_0:notes"/>
          <p:cNvSpPr/>
          <p:nvPr>
            <p:ph idx="2" type="sldImg"/>
          </p:nvPr>
        </p:nvSpPr>
        <p:spPr>
          <a:xfrm>
            <a:off x="708163" y="1143000"/>
            <a:ext cx="54417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ge4b24b4813_0_0: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lnSpc>
                <a:spcPct val="100000"/>
              </a:lnSpc>
              <a:spcBef>
                <a:spcPts val="0"/>
              </a:spcBef>
              <a:spcAft>
                <a:spcPts val="0"/>
              </a:spcAft>
              <a:buSzPts val="1400"/>
              <a:buNone/>
            </a:pPr>
            <a:r>
              <a:t/>
            </a:r>
            <a:endParaRPr/>
          </a:p>
        </p:txBody>
      </p:sp>
      <p:sp>
        <p:nvSpPr>
          <p:cNvPr id="87" name="Google Shape;87;ge4b24b4813_0_0: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2:notes"/>
          <p:cNvSpPr/>
          <p:nvPr>
            <p:ph idx="2" type="sldImg"/>
          </p:nvPr>
        </p:nvSpPr>
        <p:spPr>
          <a:xfrm>
            <a:off x="692150" y="1143000"/>
            <a:ext cx="5473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t>( 5- 6 minutes ) </a:t>
            </a:r>
            <a:r>
              <a:rPr b="0" i="0" lang="en-US" sz="1200">
                <a:solidFill>
                  <a:schemeClr val="dk1"/>
                </a:solidFill>
                <a:latin typeface="Calibri"/>
                <a:ea typeface="Calibri"/>
                <a:cs typeface="Calibri"/>
                <a:sym typeface="Calibri"/>
              </a:rPr>
              <a:t>- </a:t>
            </a:r>
            <a:r>
              <a:rPr b="1" lang="en-US" sz="1200"/>
              <a:t>Running time at 5 min ( at end of slide).</a:t>
            </a:r>
            <a:endParaRPr/>
          </a:p>
          <a:p>
            <a:pPr indent="0" lvl="0" marL="0" marR="0" rtl="0" algn="l">
              <a:lnSpc>
                <a:spcPct val="100000"/>
              </a:lnSpc>
              <a:spcBef>
                <a:spcPts val="0"/>
              </a:spcBef>
              <a:spcAft>
                <a:spcPts val="0"/>
              </a:spcAft>
              <a:buClr>
                <a:schemeClr val="dk1"/>
              </a:buClr>
              <a:buSzPts val="1200"/>
              <a:buFont typeface="Calibri"/>
              <a:buNone/>
            </a:pPr>
            <a:r>
              <a:t/>
            </a:r>
            <a:endParaRPr b="1" sz="1200"/>
          </a:p>
          <a:p>
            <a:pPr indent="0" lvl="0" marL="0" rtl="0" algn="l">
              <a:lnSpc>
                <a:spcPct val="100000"/>
              </a:lnSpc>
              <a:spcBef>
                <a:spcPts val="0"/>
              </a:spcBef>
              <a:spcAft>
                <a:spcPts val="0"/>
              </a:spcAft>
              <a:buSzPts val="1400"/>
              <a:buNone/>
            </a:pPr>
            <a:r>
              <a:rPr lang="en-US" sz="1200"/>
              <a:t>I’d like to start our session with a group activity. The purpose of this activity is for you to engage with other families at your table. Here are your instructions. </a:t>
            </a:r>
            <a:endParaRPr/>
          </a:p>
          <a:p>
            <a:pPr indent="0" lvl="0" marL="0" rtl="0" algn="l">
              <a:lnSpc>
                <a:spcPct val="100000"/>
              </a:lnSpc>
              <a:spcBef>
                <a:spcPts val="0"/>
              </a:spcBef>
              <a:spcAft>
                <a:spcPts val="0"/>
              </a:spcAft>
              <a:buSzPts val="1400"/>
              <a:buNone/>
            </a:pPr>
            <a:r>
              <a:rPr lang="en-US" sz="1200"/>
              <a:t>Please talk with at least one other family member at your table and learn more about their student. For example, get their student’s name , where they are from, major, and or something unique about their student. When we are done, I will ask for volunteers to share what they have learned. </a:t>
            </a:r>
            <a:endParaRPr/>
          </a:p>
          <a:p>
            <a:pPr indent="0" lvl="0" marL="0" rtl="0" algn="l">
              <a:lnSpc>
                <a:spcPct val="100000"/>
              </a:lnSpc>
              <a:spcBef>
                <a:spcPts val="0"/>
              </a:spcBef>
              <a:spcAft>
                <a:spcPts val="0"/>
              </a:spcAft>
              <a:buSzPts val="1400"/>
              <a:buNone/>
            </a:pPr>
            <a:r>
              <a:rPr lang="en-US" sz="1200"/>
              <a:t>Ill give you a few minutes to chat.</a:t>
            </a:r>
            <a:endParaRPr/>
          </a:p>
          <a:p>
            <a:pPr indent="0" lvl="0" marL="0" rtl="0" algn="l">
              <a:lnSpc>
                <a:spcPct val="100000"/>
              </a:lnSpc>
              <a:spcBef>
                <a:spcPts val="0"/>
              </a:spcBef>
              <a:spcAft>
                <a:spcPts val="0"/>
              </a:spcAft>
              <a:buSzPts val="1400"/>
              <a:buNone/>
            </a:pPr>
            <a:r>
              <a:t/>
            </a:r>
            <a:endParaRPr sz="1200"/>
          </a:p>
        </p:txBody>
      </p:sp>
      <p:sp>
        <p:nvSpPr>
          <p:cNvPr id="166" name="Google Shape;166;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3:notes"/>
          <p:cNvSpPr/>
          <p:nvPr>
            <p:ph idx="2" type="sldImg"/>
          </p:nvPr>
        </p:nvSpPr>
        <p:spPr>
          <a:xfrm>
            <a:off x="692150" y="1143000"/>
            <a:ext cx="5473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050"/>
              <a:buFont typeface="Calibri"/>
              <a:buNone/>
            </a:pPr>
            <a:r>
              <a:rPr b="0" i="0" lang="en-US" sz="1050">
                <a:solidFill>
                  <a:schemeClr val="dk1"/>
                </a:solidFill>
                <a:latin typeface="Calibri"/>
                <a:ea typeface="Calibri"/>
                <a:cs typeface="Calibri"/>
                <a:sym typeface="Calibri"/>
              </a:rPr>
              <a:t>(3-4 Minutes ) - </a:t>
            </a:r>
            <a:r>
              <a:rPr b="1" lang="en-US" sz="1050"/>
              <a:t>Running time at 8 mins ( at end of slide).</a:t>
            </a:r>
            <a:endParaRPr/>
          </a:p>
          <a:p>
            <a:pPr indent="0" lvl="0" marL="0" marR="0" rtl="0" algn="l">
              <a:lnSpc>
                <a:spcPct val="100000"/>
              </a:lnSpc>
              <a:spcBef>
                <a:spcPts val="0"/>
              </a:spcBef>
              <a:spcAft>
                <a:spcPts val="0"/>
              </a:spcAft>
              <a:buClr>
                <a:schemeClr val="dk1"/>
              </a:buClr>
              <a:buSzPts val="1050"/>
              <a:buFont typeface="Calibri"/>
              <a:buNone/>
            </a:pPr>
            <a:r>
              <a:t/>
            </a:r>
            <a:endParaRPr sz="1050"/>
          </a:p>
          <a:p>
            <a:pPr indent="0" lvl="0" marL="0" rtl="0" algn="l">
              <a:lnSpc>
                <a:spcPct val="100000"/>
              </a:lnSpc>
              <a:spcBef>
                <a:spcPts val="0"/>
              </a:spcBef>
              <a:spcAft>
                <a:spcPts val="0"/>
              </a:spcAft>
              <a:buSzPts val="1400"/>
              <a:buNone/>
            </a:pPr>
            <a:r>
              <a:rPr lang="en-US" sz="1050"/>
              <a:t>In 1922, University Illinois at Urbana-Champaign created the Dads Association. Followed by the Mom’s Association in 1923. In 1981, they had over 8,000 due paying members. </a:t>
            </a:r>
            <a:r>
              <a:rPr lang="en-US" sz="1050">
                <a:solidFill>
                  <a:schemeClr val="lt1"/>
                </a:solidFill>
              </a:rPr>
              <a:t>(Shifting the Paradigm of Parent and Family Involvement, 2015). </a:t>
            </a:r>
            <a:endParaRPr sz="1050"/>
          </a:p>
          <a:p>
            <a:pPr indent="0" lvl="0" marL="0" rtl="0" algn="l">
              <a:lnSpc>
                <a:spcPct val="100000"/>
              </a:lnSpc>
              <a:spcBef>
                <a:spcPts val="0"/>
              </a:spcBef>
              <a:spcAft>
                <a:spcPts val="0"/>
              </a:spcAft>
              <a:buSzPts val="1400"/>
              <a:buNone/>
            </a:pPr>
            <a:r>
              <a:t/>
            </a:r>
            <a:endParaRPr sz="1050"/>
          </a:p>
          <a:p>
            <a:pPr indent="0" lvl="0" marL="0" rtl="0" algn="l">
              <a:lnSpc>
                <a:spcPct val="100000"/>
              </a:lnSpc>
              <a:spcBef>
                <a:spcPts val="0"/>
              </a:spcBef>
              <a:spcAft>
                <a:spcPts val="0"/>
              </a:spcAft>
              <a:buSzPts val="1400"/>
              <a:buNone/>
            </a:pPr>
            <a:r>
              <a:rPr lang="en-US" sz="1050"/>
              <a:t>Based on the success of these two programs, many universities and colleges followed suite.  Many higher ed institutions began to focus on programs that allowed for more family support and services. This ensured a smooth transition into college and allowed families to be part of the college experience as well.</a:t>
            </a:r>
            <a:endParaRPr/>
          </a:p>
          <a:p>
            <a:pPr indent="0" lvl="0" marL="0" rtl="0" algn="l">
              <a:lnSpc>
                <a:spcPct val="100000"/>
              </a:lnSpc>
              <a:spcBef>
                <a:spcPts val="0"/>
              </a:spcBef>
              <a:spcAft>
                <a:spcPts val="0"/>
              </a:spcAft>
              <a:buSzPts val="1400"/>
              <a:buNone/>
            </a:pPr>
            <a:r>
              <a:t/>
            </a:r>
            <a:endParaRPr sz="1050"/>
          </a:p>
          <a:p>
            <a:pPr indent="0" lvl="0" marL="0" rtl="0" algn="l">
              <a:lnSpc>
                <a:spcPct val="100000"/>
              </a:lnSpc>
              <a:spcBef>
                <a:spcPts val="0"/>
              </a:spcBef>
              <a:spcAft>
                <a:spcPts val="0"/>
              </a:spcAft>
              <a:buSzPts val="1400"/>
              <a:buNone/>
            </a:pPr>
            <a:r>
              <a:rPr lang="en-US" sz="1050"/>
              <a:t>A </a:t>
            </a:r>
            <a:r>
              <a:rPr lang="en-US" sz="1050">
                <a:highlight>
                  <a:srgbClr val="FFFF00"/>
                </a:highlight>
              </a:rPr>
              <a:t>huge shift </a:t>
            </a:r>
            <a:r>
              <a:rPr lang="en-US" sz="1050"/>
              <a:t>occurred in the late 90’s and early 2000’s as the millennial generation  began college. </a:t>
            </a:r>
            <a:r>
              <a:rPr lang="en-US"/>
              <a:t>Campuses realized that in addition to students they must be prepared to welcome families as a Parents as Partners concept began to emerge. It was no longer a parent or family supporting their students in college, but more of a joint collaboration. Parents began accompanying their students and had strong voices in terms of  choice of major preferred residence hall, fraternity or sorority, and parking lot. </a:t>
            </a:r>
            <a:r>
              <a:rPr lang="en-US">
                <a:solidFill>
                  <a:schemeClr val="lt1"/>
                </a:solidFill>
              </a:rPr>
              <a:t>(Shifting the Paradigm of Parent and Family Involvement, 2015).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Today, most family engagement programs operate with the goal of families being as involved with the their students school as much as the students. This allows for campus offices to create mediums that keep families engaged in in all aspects of the university.</a:t>
            </a:r>
            <a:endParaRPr/>
          </a:p>
        </p:txBody>
      </p:sp>
      <p:sp>
        <p:nvSpPr>
          <p:cNvPr id="175" name="Google Shape;175;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e4b24b4813_0_44:notes"/>
          <p:cNvSpPr/>
          <p:nvPr>
            <p:ph idx="2" type="sldImg"/>
          </p:nvPr>
        </p:nvSpPr>
        <p:spPr>
          <a:xfrm>
            <a:off x="708163" y="1143000"/>
            <a:ext cx="54417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ge4b24b4813_0_44: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lnSpc>
                <a:spcPct val="100000"/>
              </a:lnSpc>
              <a:spcBef>
                <a:spcPts val="0"/>
              </a:spcBef>
              <a:spcAft>
                <a:spcPts val="0"/>
              </a:spcAft>
              <a:buSzPts val="1400"/>
              <a:buNone/>
            </a:pPr>
            <a:r>
              <a:t/>
            </a:r>
            <a:endParaRPr/>
          </a:p>
        </p:txBody>
      </p:sp>
      <p:sp>
        <p:nvSpPr>
          <p:cNvPr id="194" name="Google Shape;194;ge4b24b4813_0_44: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4:notes"/>
          <p:cNvSpPr/>
          <p:nvPr>
            <p:ph idx="2" type="sldImg"/>
          </p:nvPr>
        </p:nvSpPr>
        <p:spPr>
          <a:xfrm>
            <a:off x="692150" y="1143000"/>
            <a:ext cx="5473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(1 minute) </a:t>
            </a:r>
            <a:r>
              <a:rPr b="0" i="0" lang="en-US" sz="1200">
                <a:solidFill>
                  <a:schemeClr val="dk1"/>
                </a:solidFill>
                <a:latin typeface="Calibri"/>
                <a:ea typeface="Calibri"/>
                <a:cs typeface="Calibri"/>
                <a:sym typeface="Calibri"/>
              </a:rPr>
              <a:t>- </a:t>
            </a:r>
            <a:r>
              <a:rPr b="1" lang="en-US" sz="1200"/>
              <a:t>Running time at 9 mins ( at end of slide).</a:t>
            </a:r>
            <a:endParaRPr/>
          </a:p>
          <a:p>
            <a:pPr indent="0" lvl="0" marL="0" marR="0" rtl="0" algn="l">
              <a:lnSpc>
                <a:spcPct val="100000"/>
              </a:lnSpc>
              <a:spcBef>
                <a:spcPts val="0"/>
              </a:spcBef>
              <a:spcAft>
                <a:spcPts val="0"/>
              </a:spcAft>
              <a:buClr>
                <a:schemeClr val="dk1"/>
              </a:buClr>
              <a:buSzPts val="1200"/>
              <a:buFont typeface="Calibri"/>
              <a:buNone/>
            </a:pPr>
            <a:r>
              <a:t/>
            </a:r>
            <a:endParaRPr b="1" sz="1200"/>
          </a:p>
          <a:p>
            <a:pPr indent="0" lvl="0" marL="0" rtl="0" algn="l">
              <a:lnSpc>
                <a:spcPct val="100000"/>
              </a:lnSpc>
              <a:spcBef>
                <a:spcPts val="0"/>
              </a:spcBef>
              <a:spcAft>
                <a:spcPts val="0"/>
              </a:spcAft>
              <a:buSzPts val="1400"/>
              <a:buNone/>
            </a:pPr>
            <a:r>
              <a:rPr lang="en-US"/>
              <a:t>The three pillars for family programs include overall engagement, understanding students, and identifying the family opportunities for that engagement.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Student success is not achieved solely on the student. Anne Henderson and Nancy Berla book on family student achievement (1994) conducted research and stated that the most particular predictor of student’s achievement is not economic or social status but the extent to which that student’s family is able to get involved. The importance of any successful parent family program requires a foundation focused on its purpose of student’s success. The three listed above are Engagement, Understanding students, and Family opportunities.  Pillars of sustainability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Parent &amp; family engagement</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Engagement</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Understanding students</a:t>
            </a:r>
            <a:endParaRPr/>
          </a:p>
          <a:p>
            <a:pPr indent="-228600" lvl="0" marL="228600" rtl="0" algn="l">
              <a:lnSpc>
                <a:spcPct val="100000"/>
              </a:lnSpc>
              <a:spcBef>
                <a:spcPts val="0"/>
              </a:spcBef>
              <a:spcAft>
                <a:spcPts val="0"/>
              </a:spcAft>
              <a:buClr>
                <a:schemeClr val="dk1"/>
              </a:buClr>
              <a:buSzPts val="1200"/>
              <a:buFont typeface="Calibri"/>
              <a:buAutoNum type="arabicPeriod"/>
            </a:pPr>
            <a:r>
              <a:rPr lang="en-US"/>
              <a:t>Family opportunities</a:t>
            </a:r>
            <a:endParaRPr/>
          </a:p>
        </p:txBody>
      </p:sp>
      <p:sp>
        <p:nvSpPr>
          <p:cNvPr id="202" name="Google Shape;202;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5:notes"/>
          <p:cNvSpPr/>
          <p:nvPr>
            <p:ph idx="2" type="sldImg"/>
          </p:nvPr>
        </p:nvSpPr>
        <p:spPr>
          <a:xfrm>
            <a:off x="692150" y="1143000"/>
            <a:ext cx="5473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(3 minutes) </a:t>
            </a:r>
            <a:r>
              <a:rPr b="0" i="0" lang="en-US" sz="1200">
                <a:solidFill>
                  <a:schemeClr val="dk1"/>
                </a:solidFill>
                <a:latin typeface="Calibri"/>
                <a:ea typeface="Calibri"/>
                <a:cs typeface="Calibri"/>
                <a:sym typeface="Calibri"/>
              </a:rPr>
              <a:t>- </a:t>
            </a:r>
            <a:r>
              <a:rPr b="1" lang="en-US" sz="1200"/>
              <a:t>Running time at 12 mins ( at end of slide).</a:t>
            </a:r>
            <a:endParaRPr/>
          </a:p>
          <a:p>
            <a:pPr indent="0" lvl="0" marL="0" rtl="0" algn="l">
              <a:lnSpc>
                <a:spcPct val="100000"/>
              </a:lnSpc>
              <a:spcBef>
                <a:spcPts val="0"/>
              </a:spcBef>
              <a:spcAft>
                <a:spcPts val="0"/>
              </a:spcAft>
              <a:buSzPts val="1400"/>
              <a:buNone/>
            </a:pPr>
            <a:r>
              <a:rPr lang="en-US"/>
              <a:t>So taking the community engagement model and applying it to a university setting, the four elements include comfort, connection, trust, and partnership. In terms of applying comfort, comfort is creating an environment where there is a sense of safety for parents and families  to ask questions where they don’t feel as if it’s a adverse environment that they don’t know information , so increasing their comfort  and really being ok with them not having all the information to help their students become successful. Each campus is different, resource navigation is different, so even for students who may have attended  the university as an undergraduate or graduate student , they may notice that things may now look different. And its completely ok. So increasing their comfort level with being in that stage of wanting to gain information.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Then theirs that connection. How are we connecting families and parents to the shared values for student success, our goals for getting students through their academic pursuits.  And how were ensuring information is available and inclusive to them.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And Trust. Establishing rapport and trust with parents and families . It is important  for parents and families to recognize that when they leave there students in the care of a university that we have their best interest at heart and in mind. Please afford the university the benefit the doubt in times when an experience or incident seems out of character.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And then again recognizing the underlining philosophy with an emphasis on the partnership that is over an over stating to them the value that they bring for student success and the participation and engagement for the student experience. </a:t>
            </a:r>
            <a:endParaRPr/>
          </a:p>
        </p:txBody>
      </p:sp>
      <p:sp>
        <p:nvSpPr>
          <p:cNvPr id="216" name="Google Shape;216;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6:notes"/>
          <p:cNvSpPr/>
          <p:nvPr>
            <p:ph idx="2" type="sldImg"/>
          </p:nvPr>
        </p:nvSpPr>
        <p:spPr>
          <a:xfrm>
            <a:off x="692150" y="1143000"/>
            <a:ext cx="5473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(3-4 minutes) </a:t>
            </a:r>
            <a:r>
              <a:rPr b="0" i="0" lang="en-US" sz="1200">
                <a:solidFill>
                  <a:schemeClr val="dk1"/>
                </a:solidFill>
                <a:latin typeface="Calibri"/>
                <a:ea typeface="Calibri"/>
                <a:cs typeface="Calibri"/>
                <a:sym typeface="Calibri"/>
              </a:rPr>
              <a:t>- </a:t>
            </a:r>
            <a:r>
              <a:rPr b="1" lang="en-US" sz="1200"/>
              <a:t>Running time at 15 mins ( at end of slide).</a:t>
            </a:r>
            <a:endParaRPr/>
          </a:p>
          <a:p>
            <a:pPr indent="0" lvl="0" marL="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Clr>
                <a:schemeClr val="dk1"/>
              </a:buClr>
              <a:buSzPts val="1200"/>
              <a:buFont typeface="Calibri"/>
              <a:buNone/>
            </a:pPr>
            <a:r>
              <a:rPr lang="en-US"/>
              <a:t>Progression areas…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Student to provide an example of vectors 1-5.</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u="sng">
                <a:solidFill>
                  <a:schemeClr val="hlink"/>
                </a:solidFill>
                <a:hlinkClick r:id="rId2"/>
              </a:rPr>
              <a:t>https://studentdevelopmenttheory.weebly.com/chickering.html</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Developing competence</a:t>
            </a:r>
            <a:endParaRPr/>
          </a:p>
          <a:p>
            <a:pPr indent="0" lvl="0" marL="0" rtl="0" algn="l">
              <a:lnSpc>
                <a:spcPct val="100000"/>
              </a:lnSpc>
              <a:spcBef>
                <a:spcPts val="0"/>
              </a:spcBef>
              <a:spcAft>
                <a:spcPts val="0"/>
              </a:spcAft>
              <a:buSzPts val="1400"/>
              <a:buNone/>
            </a:pPr>
            <a:r>
              <a:rPr lang="en-US"/>
              <a:t>In Education and Identity, Chickering and Reisser use the analogy of the three-tined pitchfork to describe competence. The tines are intellectual competence, physical competence, and interpersonal competence. The handle of the pitchfork represents the sense of competence that comes from the knowledge that the individual is able to achieve goals and cope with adverse circumstances.[1][3]</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Managing emotions</a:t>
            </a:r>
            <a:endParaRPr/>
          </a:p>
          <a:p>
            <a:pPr indent="0" lvl="0" marL="0" rtl="0" algn="l">
              <a:lnSpc>
                <a:spcPct val="100000"/>
              </a:lnSpc>
              <a:spcBef>
                <a:spcPts val="0"/>
              </a:spcBef>
              <a:spcAft>
                <a:spcPts val="0"/>
              </a:spcAft>
              <a:buSzPts val="1400"/>
              <a:buNone/>
            </a:pPr>
            <a:r>
              <a:rPr lang="en-US"/>
              <a:t>This vector consists of learning to understand, accept, and express emotions. Individuals learn how to appropriately act on feelings that they are experiencing. In his more recent work, Chickering's theory was broad and covered emotions including anxiety, depression, guilt, anger, shame along with positive emotions such as inspiration and optimism. In his original work, he focused primarily on aggression and sexual desires.[1][3]</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Moving through autonomy toward interdependence</a:t>
            </a:r>
            <a:endParaRPr/>
          </a:p>
          <a:p>
            <a:pPr indent="0" lvl="0" marL="0" rtl="0" algn="l">
              <a:lnSpc>
                <a:spcPct val="100000"/>
              </a:lnSpc>
              <a:spcBef>
                <a:spcPts val="0"/>
              </a:spcBef>
              <a:spcAft>
                <a:spcPts val="0"/>
              </a:spcAft>
              <a:buSzPts val="1400"/>
              <a:buNone/>
            </a:pPr>
            <a:r>
              <a:rPr lang="en-US"/>
              <a:t>The successful achievement of this vector involves learning how to be emotionally independent. This includes becoming free from the consistent need for comfort, affirmation, and approval from others. Individuals also see growth in problem solving abilities, initiative, and self-direction. They begin to understand that they are part of a whole. They are autonomous, but interdependent on others in society.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In Chickering's updated theory, much more emphasis is placed on interdependence.[1][3]</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Developing mature interpersonal relationships</a:t>
            </a:r>
            <a:endParaRPr/>
          </a:p>
          <a:p>
            <a:pPr indent="0" lvl="0" marL="0" rtl="0" algn="l">
              <a:lnSpc>
                <a:spcPct val="100000"/>
              </a:lnSpc>
              <a:spcBef>
                <a:spcPts val="0"/>
              </a:spcBef>
              <a:spcAft>
                <a:spcPts val="0"/>
              </a:spcAft>
              <a:buSzPts val="1400"/>
              <a:buNone/>
            </a:pPr>
            <a:r>
              <a:rPr lang="en-US"/>
              <a:t>In this vector, individuals learn to appreciate and understand others. Some of the related tasks include cross-cultural tolerance and appreciation for the differences of others. An individual also becomes competent in developing and maintaining long-term intimate relationships. Chickering moved this up to list of vectors in his revised edition in order show the importance of developing relationships.[1][3]</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Establishing identity</a:t>
            </a:r>
            <a:endParaRPr/>
          </a:p>
          <a:p>
            <a:pPr indent="0" lvl="0" marL="0" rtl="0" algn="l">
              <a:lnSpc>
                <a:spcPct val="100000"/>
              </a:lnSpc>
              <a:spcBef>
                <a:spcPts val="0"/>
              </a:spcBef>
              <a:spcAft>
                <a:spcPts val="0"/>
              </a:spcAft>
              <a:buSzPts val="1400"/>
              <a:buNone/>
            </a:pPr>
            <a:r>
              <a:rPr lang="en-US"/>
              <a:t>This vector builds on each of the ones which comes before it. It involves becoming comfortable with oneself. This includes physical appearance, gender and sexual identity, ethnicity, and social roles. It also includes becoming stable and gaining self-esteem. A person who has a well-developed identity can handle feedback and criticism from others.[1][3]</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Developing purpose</a:t>
            </a:r>
            <a:endParaRPr/>
          </a:p>
          <a:p>
            <a:pPr indent="0" lvl="0" marL="0" rtl="0" algn="l">
              <a:lnSpc>
                <a:spcPct val="100000"/>
              </a:lnSpc>
              <a:spcBef>
                <a:spcPts val="0"/>
              </a:spcBef>
              <a:spcAft>
                <a:spcPts val="0"/>
              </a:spcAft>
              <a:buSzPts val="1400"/>
              <a:buNone/>
            </a:pPr>
            <a:r>
              <a:rPr lang="en-US"/>
              <a:t>In this vector, an individual develops commitment to the future and becomes more competent at making and following through on decisions, even when they may be contested. It involves developing a sense of life vocation. It may involve the creation of goals, and is influenced by the family and lifestyle of the individual.[1][3]</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Developing integrity</a:t>
            </a:r>
            <a:endParaRPr/>
          </a:p>
          <a:p>
            <a:pPr indent="0" lvl="0" marL="0" rtl="0" algn="l">
              <a:lnSpc>
                <a:spcPct val="100000"/>
              </a:lnSpc>
              <a:spcBef>
                <a:spcPts val="0"/>
              </a:spcBef>
              <a:spcAft>
                <a:spcPts val="0"/>
              </a:spcAft>
              <a:buSzPts val="1400"/>
              <a:buNone/>
            </a:pPr>
            <a:r>
              <a:rPr lang="en-US"/>
              <a:t>This vector consists of three stages which flow in chronological order, but are able to overlap. These stages are humanizing values, personalizing value, and developing congruence. The process of humanizing values encompasses the shift from a cold, stiff value system to one which is more balanced with the interests of others matched with the interests of the self. After this is established, the individual begins to assemble a core group of personal values which are firmly held, but the beliefs of others are considered and respected. Developing congruence involves bringing actions in line with belief</a:t>
            </a:r>
            <a:endParaRPr/>
          </a:p>
        </p:txBody>
      </p:sp>
      <p:sp>
        <p:nvSpPr>
          <p:cNvPr id="237" name="Google Shape;237;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7:notes"/>
          <p:cNvSpPr/>
          <p:nvPr>
            <p:ph idx="2" type="sldImg"/>
          </p:nvPr>
        </p:nvSpPr>
        <p:spPr>
          <a:xfrm>
            <a:off x="692150" y="1143000"/>
            <a:ext cx="5473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(3-4 mins) </a:t>
            </a:r>
            <a:r>
              <a:rPr b="0" i="0" lang="en-US" sz="1200">
                <a:solidFill>
                  <a:schemeClr val="dk1"/>
                </a:solidFill>
                <a:latin typeface="Calibri"/>
                <a:ea typeface="Calibri"/>
                <a:cs typeface="Calibri"/>
                <a:sym typeface="Calibri"/>
              </a:rPr>
              <a:t>- </a:t>
            </a:r>
            <a:r>
              <a:rPr b="1" lang="en-US" sz="1200"/>
              <a:t>Running time at 18 mins ( at end of slide).</a:t>
            </a:r>
            <a:endParaRPr/>
          </a:p>
          <a:p>
            <a:pPr indent="0" lvl="0" marL="0" rtl="0" algn="l">
              <a:lnSpc>
                <a:spcPct val="100000"/>
              </a:lnSpc>
              <a:spcBef>
                <a:spcPts val="0"/>
              </a:spcBef>
              <a:spcAft>
                <a:spcPts val="0"/>
              </a:spcAft>
              <a:buSzPts val="1400"/>
              <a:buNone/>
            </a:pPr>
            <a:r>
              <a:rPr lang="en-US"/>
              <a:t>Next is to understand the student experience. For example for students coming in to the university, there is a live on campus requirement for freshmen and the exception is students who live under 30 miles.  And some students still live locally want to be immersed in the university environment and choose to live on campus. The student experience is about all the transitions that students experience when they are coming to a university. That is the change in their relationships with friends, families, and parents. They are leaving their belongings behind, they are packing up as much as they can fit into two creates, they are being assigned into a new living condition  and some of that can be really exciting for students, but can also increase their levels of vulnerability about their sense of belonging and wondering how they are going to fit in and how all those factors are going to impact their academic performance.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Lastly  to understand our students is to understand or to recognize what are the top academic impediments. According to the American College Health Association the top three are on the screen followed by depression, sleep difficulties…. Understanding that those are the chief complaints that students will report about what gets in the way of their studies and for them to be at their best.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a:t>Top 10 Impediments to Academic Achievement 2017 data</a:t>
            </a:r>
            <a:endParaRPr b="1"/>
          </a:p>
          <a:p>
            <a:pPr indent="0" lvl="0" marL="0" rtl="0" algn="l">
              <a:lnSpc>
                <a:spcPct val="100000"/>
              </a:lnSpc>
              <a:spcBef>
                <a:spcPts val="0"/>
              </a:spcBef>
              <a:spcAft>
                <a:spcPts val="0"/>
              </a:spcAft>
              <a:buSzPts val="1400"/>
              <a:buNone/>
            </a:pPr>
            <a:r>
              <a:rPr b="1" lang="en-US"/>
              <a:t>According to the American College Health Association (ACHA), national college health assessment  </a:t>
            </a:r>
            <a:r>
              <a:rPr lang="en-US"/>
              <a:t>students reported the following factors affected their individual academic performance.  </a:t>
            </a:r>
            <a:br>
              <a:rPr lang="en-US"/>
            </a:br>
            <a:r>
              <a:rPr lang="en-US"/>
              <a:t>Please note:  9 of the 10 factors are mental health and/or coping skills related, and areas where Student Counseling Services can help.</a:t>
            </a:r>
            <a:endParaRPr/>
          </a:p>
          <a:p>
            <a:pPr indent="0" lvl="0" marL="0" rtl="0" algn="l">
              <a:lnSpc>
                <a:spcPct val="100000"/>
              </a:lnSpc>
              <a:spcBef>
                <a:spcPts val="0"/>
              </a:spcBef>
              <a:spcAft>
                <a:spcPts val="0"/>
              </a:spcAft>
              <a:buSzPts val="1400"/>
              <a:buNone/>
            </a:pPr>
            <a:r>
              <a:rPr b="1" lang="en-US" u="sng"/>
              <a:t>Factors</a:t>
            </a:r>
            <a:endParaRPr b="1"/>
          </a:p>
          <a:p>
            <a:pPr indent="0" lvl="0" marL="0" rtl="0" algn="l">
              <a:lnSpc>
                <a:spcPct val="100000"/>
              </a:lnSpc>
              <a:spcBef>
                <a:spcPts val="0"/>
              </a:spcBef>
              <a:spcAft>
                <a:spcPts val="0"/>
              </a:spcAft>
              <a:buSzPts val="1400"/>
              <a:buNone/>
            </a:pPr>
            <a:r>
              <a:rPr b="1" lang="en-US" u="sng"/>
              <a:t>Percentage of Students Affected</a:t>
            </a:r>
            <a:endParaRPr b="1"/>
          </a:p>
          <a:p>
            <a:pPr indent="0" lvl="0" marL="0" rtl="0" algn="l">
              <a:lnSpc>
                <a:spcPct val="100000"/>
              </a:lnSpc>
              <a:spcBef>
                <a:spcPts val="0"/>
              </a:spcBef>
              <a:spcAft>
                <a:spcPts val="0"/>
              </a:spcAft>
              <a:buSzPts val="1400"/>
              <a:buNone/>
            </a:pPr>
            <a:r>
              <a:rPr lang="en-US"/>
              <a:t>Stress 30.6% Anxiety 24.2% Sleep Trouble  19.7% Depression 15.9% Cold / Flu /Sore Throat 14.6% Work 13.0% Concern for Troubled Friend of Family Member 10.3% Extracurricular Activities   9.7% Internet/Computer Games 9.6% Relationship Difficulties   9.1% (from ACHA-NCHAII, Spring 2017 Survey)</a:t>
            </a:r>
            <a:endParaRPr/>
          </a:p>
        </p:txBody>
      </p:sp>
      <p:sp>
        <p:nvSpPr>
          <p:cNvPr id="254" name="Google Shape;25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9:notes"/>
          <p:cNvSpPr/>
          <p:nvPr>
            <p:ph idx="2" type="sldImg"/>
          </p:nvPr>
        </p:nvSpPr>
        <p:spPr>
          <a:xfrm>
            <a:off x="692150" y="1143000"/>
            <a:ext cx="5473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(3 mins)</a:t>
            </a:r>
            <a:r>
              <a:rPr b="0" lang="en-US" sz="1200">
                <a:solidFill>
                  <a:srgbClr val="262626"/>
                </a:solidFill>
              </a:rPr>
              <a:t> </a:t>
            </a:r>
            <a:r>
              <a:rPr b="0" i="0" lang="en-US" sz="1200">
                <a:solidFill>
                  <a:schemeClr val="dk1"/>
                </a:solidFill>
                <a:latin typeface="Calibri"/>
                <a:ea typeface="Calibri"/>
                <a:cs typeface="Calibri"/>
                <a:sym typeface="Calibri"/>
              </a:rPr>
              <a:t>- </a:t>
            </a:r>
            <a:r>
              <a:rPr b="1" lang="en-US" sz="1200"/>
              <a:t>Running time at 29 mins ( at end of slide).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last critical element to a family engagement program is identifying the family opportunities.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Research has demonstrated that there is a role parents play in the emotional well-being of their students (Sax &amp; Weintraub, 2014). Also, the level of closeness between student and parent relationships is important (Wartman &amp; Savage, 2008). And last and one of the biggest impacting factors is communication. Research was found that 80% of the 18–25- year-olds sampled reported talking to their parents  daily, and half reported regularly seeing their parents on a daily basis. A later study of first-year college students found that nearly all participants (95%) communicated with their parents at least one day a week, and that female students communicated with parents more often than male students. (Small,Morgan, Abar, &amp;Maggs, 2011).</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 If you think about the context of the frequencies and all the opportunities to recognizing what the student is experiencing, where there at in their developmental stages, what are the most likely to encounter, those  should really inform parents with what information sources are important to support their students through those challenges and experiences.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Running time at 33 mins.</a:t>
            </a:r>
            <a:endParaRPr/>
          </a:p>
          <a:p>
            <a:pPr indent="0" lvl="0" marL="0" rtl="0" algn="l">
              <a:lnSpc>
                <a:spcPct val="100000"/>
              </a:lnSpc>
              <a:spcBef>
                <a:spcPts val="0"/>
              </a:spcBef>
              <a:spcAft>
                <a:spcPts val="0"/>
              </a:spcAft>
              <a:buClr>
                <a:schemeClr val="dk1"/>
              </a:buClr>
              <a:buSzPts val="1200"/>
              <a:buFont typeface="Calibri"/>
              <a:buNone/>
            </a:pPr>
            <a:r>
              <a:t/>
            </a:r>
            <a:endParaRPr/>
          </a:p>
        </p:txBody>
      </p:sp>
      <p:sp>
        <p:nvSpPr>
          <p:cNvPr id="292" name="Google Shape;29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2:notes"/>
          <p:cNvSpPr/>
          <p:nvPr>
            <p:ph idx="2" type="sldImg"/>
          </p:nvPr>
        </p:nvSpPr>
        <p:spPr>
          <a:xfrm>
            <a:off x="692150" y="1143000"/>
            <a:ext cx="5473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(8 minutes) </a:t>
            </a:r>
            <a:r>
              <a:rPr b="0" i="0" lang="en-US" sz="1200">
                <a:solidFill>
                  <a:schemeClr val="dk1"/>
                </a:solidFill>
                <a:latin typeface="Calibri"/>
                <a:ea typeface="Calibri"/>
                <a:cs typeface="Calibri"/>
                <a:sym typeface="Calibri"/>
              </a:rPr>
              <a:t>- </a:t>
            </a:r>
            <a:r>
              <a:rPr b="1" lang="en-US" sz="1200"/>
              <a:t>Running time at 40 mins ( at end of slide).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purpose of this group exercise is to practice connecting to the student experience and trust.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Scenario: Pair share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You find out that your student is speeding more time outside of the classroom and more time  in social situations. How do you address the issue?</a:t>
            </a:r>
            <a:endParaRPr/>
          </a:p>
          <a:p>
            <a:pPr indent="0" lvl="0" marL="0" rtl="0" algn="l">
              <a:lnSpc>
                <a:spcPct val="100000"/>
              </a:lnSpc>
              <a:spcBef>
                <a:spcPts val="0"/>
              </a:spcBef>
              <a:spcAft>
                <a:spcPts val="0"/>
              </a:spcAft>
              <a:buSzPts val="1400"/>
              <a:buNone/>
            </a:pPr>
            <a:r>
              <a:rPr lang="en-US"/>
              <a:t>Your student calls you in the middle of the night and tells you that they want to go home. How do you facilitate that conversation?</a:t>
            </a:r>
            <a:endParaRPr/>
          </a:p>
          <a:p>
            <a:pPr indent="0" lvl="0" marL="0" rtl="0" algn="l">
              <a:lnSpc>
                <a:spcPct val="100000"/>
              </a:lnSpc>
              <a:spcBef>
                <a:spcPts val="0"/>
              </a:spcBef>
              <a:spcAft>
                <a:spcPts val="0"/>
              </a:spcAft>
              <a:buSzPts val="1400"/>
              <a:buNone/>
            </a:pPr>
            <a:r>
              <a:rPr lang="en-US"/>
              <a:t>Your student has been spending astronomical amounts of money on food and entertainment?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Connect the fear: volunteering , not know for what, </a:t>
            </a:r>
            <a:endParaRPr/>
          </a:p>
          <a:p>
            <a:pPr indent="0" lvl="0" marL="0" rtl="0" algn="l">
              <a:lnSpc>
                <a:spcPct val="100000"/>
              </a:lnSpc>
              <a:spcBef>
                <a:spcPts val="0"/>
              </a:spcBef>
              <a:spcAft>
                <a:spcPts val="0"/>
              </a:spcAft>
              <a:buSzPts val="1400"/>
              <a:buNone/>
            </a:pPr>
            <a:r>
              <a:rPr lang="en-US"/>
              <a:t>Vulnerabilities: Letting someone else control everything, having no control, not knowing what is going to happen next.</a:t>
            </a:r>
            <a:endParaRPr/>
          </a:p>
          <a:p>
            <a:pPr indent="0" lvl="0" marL="0" rtl="0" algn="l">
              <a:lnSpc>
                <a:spcPct val="100000"/>
              </a:lnSpc>
              <a:spcBef>
                <a:spcPts val="0"/>
              </a:spcBef>
              <a:spcAft>
                <a:spcPts val="0"/>
              </a:spcAft>
              <a:buSzPts val="1400"/>
              <a:buNone/>
            </a:pPr>
            <a:r>
              <a:rPr lang="en-US"/>
              <a:t>Excitement: trying something new , being selected, waiting for the results  </a:t>
            </a:r>
            <a:endParaRPr/>
          </a:p>
          <a:p>
            <a:pPr indent="0" lvl="0" marL="0" rtl="0" algn="l">
              <a:lnSpc>
                <a:spcPct val="100000"/>
              </a:lnSpc>
              <a:spcBef>
                <a:spcPts val="0"/>
              </a:spcBef>
              <a:spcAft>
                <a:spcPts val="0"/>
              </a:spcAft>
              <a:buSzPts val="1400"/>
              <a:buNone/>
            </a:pPr>
            <a:br>
              <a:rPr lang="en-US"/>
            </a:br>
            <a:r>
              <a:rPr b="1" i="0" lang="en-US" sz="1200" u="none" strike="noStrike">
                <a:solidFill>
                  <a:schemeClr val="dk1"/>
                </a:solidFill>
                <a:latin typeface="Calibri"/>
                <a:ea typeface="Calibri"/>
                <a:cs typeface="Calibri"/>
                <a:sym typeface="Calibri"/>
              </a:rPr>
              <a:t>Blindfold Activity- Experiential Learning</a:t>
            </a:r>
            <a:endParaRPr b="0"/>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“Form a rectangle with string” </a:t>
            </a:r>
            <a:endParaRPr b="0"/>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This activity will require 4 volunteers. Each participants will be blindfold and their goal is to form a rectangle. When participants feel they form the rectangle they can take out their blindfold with one of their hand to see if they form a rectangle.  </a:t>
            </a:r>
            <a:endParaRPr b="0"/>
          </a:p>
          <a:p>
            <a:pPr indent="0" lvl="0" marL="0" rtl="0" algn="l">
              <a:lnSpc>
                <a:spcPct val="100000"/>
              </a:lnSpc>
              <a:spcBef>
                <a:spcPts val="0"/>
              </a:spcBef>
              <a:spcAft>
                <a:spcPts val="0"/>
              </a:spcAft>
              <a:buSzPts val="1400"/>
              <a:buNone/>
            </a:pPr>
            <a:r>
              <a:rPr b="0" i="0" lang="en-US" sz="1200" u="none" strike="noStrike">
                <a:solidFill>
                  <a:schemeClr val="dk1"/>
                </a:solidFill>
                <a:latin typeface="Calibri"/>
                <a:ea typeface="Calibri"/>
                <a:cs typeface="Calibri"/>
                <a:sym typeface="Calibri"/>
              </a:rPr>
              <a:t>*</a:t>
            </a:r>
            <a:r>
              <a:rPr b="1" i="1" lang="en-US" sz="1200" u="none" strike="noStrike">
                <a:solidFill>
                  <a:schemeClr val="dk1"/>
                </a:solidFill>
                <a:latin typeface="Calibri"/>
                <a:ea typeface="Calibri"/>
                <a:cs typeface="Calibri"/>
                <a:sym typeface="Calibri"/>
              </a:rPr>
              <a:t>Question to ask participants: </a:t>
            </a:r>
            <a:endParaRPr b="0"/>
          </a:p>
          <a:p>
            <a:pPr indent="0" lvl="0" marL="0" rtl="0" algn="l">
              <a:lnSpc>
                <a:spcPct val="100000"/>
              </a:lnSpc>
              <a:spcBef>
                <a:spcPts val="0"/>
              </a:spcBef>
              <a:spcAft>
                <a:spcPts val="0"/>
              </a:spcAft>
              <a:buSzPts val="1400"/>
              <a:buNone/>
            </a:pPr>
            <a:r>
              <a:rPr b="1" i="1" lang="en-US" sz="1200" u="none" strike="noStrike">
                <a:solidFill>
                  <a:schemeClr val="dk1"/>
                </a:solidFill>
                <a:latin typeface="Calibri"/>
                <a:ea typeface="Calibri"/>
                <a:cs typeface="Calibri"/>
                <a:sym typeface="Calibri"/>
              </a:rPr>
              <a:t>What were you thinking during this process? / what was going on? </a:t>
            </a:r>
            <a:endParaRPr/>
          </a:p>
          <a:p>
            <a:pPr indent="0" lvl="0" marL="0" rtl="0" algn="l">
              <a:lnSpc>
                <a:spcPct val="100000"/>
              </a:lnSpc>
              <a:spcBef>
                <a:spcPts val="0"/>
              </a:spcBef>
              <a:spcAft>
                <a:spcPts val="0"/>
              </a:spcAft>
              <a:buSzPts val="1400"/>
              <a:buNone/>
            </a:pPr>
            <a:r>
              <a:rPr b="1" i="1" lang="en-US" sz="1200" u="none" strike="noStrike">
                <a:solidFill>
                  <a:schemeClr val="dk1"/>
                </a:solidFill>
                <a:latin typeface="Calibri"/>
                <a:ea typeface="Calibri"/>
                <a:cs typeface="Calibri"/>
                <a:sym typeface="Calibri"/>
              </a:rPr>
              <a:t>How did you feel? </a:t>
            </a:r>
            <a:endParaRPr/>
          </a:p>
          <a:p>
            <a:pPr indent="0" lvl="0" marL="0" rtl="0" algn="l">
              <a:lnSpc>
                <a:spcPct val="100000"/>
              </a:lnSpc>
              <a:spcBef>
                <a:spcPts val="0"/>
              </a:spcBef>
              <a:spcAft>
                <a:spcPts val="0"/>
              </a:spcAft>
              <a:buSzPts val="1400"/>
              <a:buNone/>
            </a:pPr>
            <a:r>
              <a:rPr b="1" i="1" lang="en-US" sz="1200" u="none" strike="noStrike">
                <a:solidFill>
                  <a:schemeClr val="dk1"/>
                </a:solidFill>
                <a:latin typeface="Calibri"/>
                <a:ea typeface="Calibri"/>
                <a:cs typeface="Calibri"/>
                <a:sym typeface="Calibri"/>
              </a:rPr>
              <a:t>Did you think all of you were thinking the same thing? </a:t>
            </a:r>
            <a:endParaRPr/>
          </a:p>
          <a:p>
            <a:pPr indent="0" lvl="0" marL="0" rtl="0" algn="l">
              <a:lnSpc>
                <a:spcPct val="100000"/>
              </a:lnSpc>
              <a:spcBef>
                <a:spcPts val="0"/>
              </a:spcBef>
              <a:spcAft>
                <a:spcPts val="0"/>
              </a:spcAft>
              <a:buSzPts val="1400"/>
              <a:buNone/>
            </a:pPr>
            <a:r>
              <a:rPr b="1" i="1" lang="en-US" sz="1200" u="none" strike="noStrike">
                <a:solidFill>
                  <a:schemeClr val="dk1"/>
                </a:solidFill>
                <a:latin typeface="Calibri"/>
                <a:ea typeface="Calibri"/>
                <a:cs typeface="Calibri"/>
                <a:sym typeface="Calibri"/>
              </a:rPr>
              <a:t>Did at any point during the process did you feel like you wanted to give up/shut down? </a:t>
            </a:r>
            <a:endParaRPr/>
          </a:p>
          <a:p>
            <a:pPr indent="0" lvl="0" marL="0" rtl="0" algn="l">
              <a:lnSpc>
                <a:spcPct val="100000"/>
              </a:lnSpc>
              <a:spcBef>
                <a:spcPts val="0"/>
              </a:spcBef>
              <a:spcAft>
                <a:spcPts val="0"/>
              </a:spcAft>
              <a:buSzPts val="1400"/>
              <a:buNone/>
            </a:pPr>
            <a:r>
              <a:rPr b="1" i="1" lang="en-US" sz="1200" u="none" strike="noStrike">
                <a:solidFill>
                  <a:schemeClr val="dk1"/>
                </a:solidFill>
                <a:latin typeface="Calibri"/>
                <a:ea typeface="Calibri"/>
                <a:cs typeface="Calibri"/>
                <a:sym typeface="Calibri"/>
              </a:rPr>
              <a:t>Question to ask audience: </a:t>
            </a:r>
            <a:endParaRPr b="0"/>
          </a:p>
          <a:p>
            <a:pPr indent="0" lvl="0" marL="0" rtl="0" algn="l">
              <a:lnSpc>
                <a:spcPct val="100000"/>
              </a:lnSpc>
              <a:spcBef>
                <a:spcPts val="0"/>
              </a:spcBef>
              <a:spcAft>
                <a:spcPts val="0"/>
              </a:spcAft>
              <a:buSzPts val="1400"/>
              <a:buNone/>
            </a:pPr>
            <a:r>
              <a:rPr b="1" i="1" lang="en-US" sz="1200" u="none" strike="noStrike">
                <a:solidFill>
                  <a:schemeClr val="dk1"/>
                </a:solidFill>
                <a:latin typeface="Calibri"/>
                <a:ea typeface="Calibri"/>
                <a:cs typeface="Calibri"/>
                <a:sym typeface="Calibri"/>
              </a:rPr>
              <a:t>What did you observe? </a:t>
            </a:r>
            <a:endParaRPr/>
          </a:p>
          <a:p>
            <a:pPr indent="0" lvl="0" marL="0" rtl="0" algn="l">
              <a:lnSpc>
                <a:spcPct val="100000"/>
              </a:lnSpc>
              <a:spcBef>
                <a:spcPts val="0"/>
              </a:spcBef>
              <a:spcAft>
                <a:spcPts val="0"/>
              </a:spcAft>
              <a:buSzPts val="1400"/>
              <a:buNone/>
            </a:pPr>
            <a:r>
              <a:rPr b="1" i="1" lang="en-US" sz="1200" u="none" strike="noStrike">
                <a:solidFill>
                  <a:schemeClr val="dk1"/>
                </a:solidFill>
                <a:latin typeface="Calibri"/>
                <a:ea typeface="Calibri"/>
                <a:cs typeface="Calibri"/>
                <a:sym typeface="Calibri"/>
              </a:rPr>
              <a:t>What could they have done differently? </a:t>
            </a:r>
            <a:endParaRPr/>
          </a:p>
          <a:p>
            <a:pPr indent="0" lvl="0" marL="0" rtl="0" algn="l">
              <a:lnSpc>
                <a:spcPct val="100000"/>
              </a:lnSpc>
              <a:spcBef>
                <a:spcPts val="0"/>
              </a:spcBef>
              <a:spcAft>
                <a:spcPts val="0"/>
              </a:spcAft>
              <a:buSzPts val="1400"/>
              <a:buNone/>
            </a:pPr>
            <a:r>
              <a:rPr b="1" i="1" lang="en-US" sz="1200" u="none" strike="noStrike">
                <a:solidFill>
                  <a:schemeClr val="dk1"/>
                </a:solidFill>
                <a:latin typeface="Calibri"/>
                <a:ea typeface="Calibri"/>
                <a:cs typeface="Calibri"/>
                <a:sym typeface="Calibri"/>
              </a:rPr>
              <a:t>What was going through your mind? </a:t>
            </a:r>
            <a:endParaRPr/>
          </a:p>
          <a:p>
            <a:pPr indent="0" lvl="0" marL="0" rtl="0" algn="l">
              <a:lnSpc>
                <a:spcPct val="100000"/>
              </a:lnSpc>
              <a:spcBef>
                <a:spcPts val="0"/>
              </a:spcBef>
              <a:spcAft>
                <a:spcPts val="0"/>
              </a:spcAft>
              <a:buSzPts val="1400"/>
              <a:buNone/>
            </a:pPr>
            <a:r>
              <a:rPr b="1" i="1" lang="en-US" sz="1200" u="none" strike="noStrike">
                <a:solidFill>
                  <a:schemeClr val="dk1"/>
                </a:solidFill>
                <a:latin typeface="Calibri"/>
                <a:ea typeface="Calibri"/>
                <a:cs typeface="Calibri"/>
                <a:sym typeface="Calibri"/>
              </a:rPr>
              <a:t>Talk about Experiential Learning and how students learn different. Families must be aware and learn how to approach their students.  </a:t>
            </a:r>
            <a:endParaRPr b="0"/>
          </a:p>
          <a:p>
            <a:pPr indent="0" lvl="0" marL="0" rtl="0" algn="l">
              <a:lnSpc>
                <a:spcPct val="100000"/>
              </a:lnSpc>
              <a:spcBef>
                <a:spcPts val="0"/>
              </a:spcBef>
              <a:spcAft>
                <a:spcPts val="0"/>
              </a:spcAft>
              <a:buSzPts val="1400"/>
              <a:buNone/>
            </a:pPr>
            <a:br>
              <a:rPr b="0" lang="en-US"/>
            </a:br>
            <a:r>
              <a:rPr b="1" i="1" lang="en-US" sz="1200" u="none" strike="noStrike">
                <a:solidFill>
                  <a:schemeClr val="dk1"/>
                </a:solidFill>
                <a:latin typeface="Calibri"/>
                <a:ea typeface="Calibri"/>
                <a:cs typeface="Calibri"/>
                <a:sym typeface="Calibri"/>
              </a:rPr>
              <a:t>Video Reference: </a:t>
            </a:r>
            <a:r>
              <a:rPr b="0" i="0" lang="en-US" sz="1200" u="sng" strike="noStrike">
                <a:solidFill>
                  <a:schemeClr val="dk1"/>
                </a:solidFill>
                <a:latin typeface="Calibri"/>
                <a:ea typeface="Calibri"/>
                <a:cs typeface="Calibri"/>
                <a:sym typeface="Calibri"/>
                <a:hlinkClick r:id="rId2">
                  <a:extLst>
                    <a:ext uri="{A12FA001-AC4F-418D-AE19-62706E023703}">
                      <ahyp:hlinkClr val="tx"/>
                    </a:ext>
                  </a:extLst>
                </a:hlinkClick>
              </a:rPr>
              <a:t>https://www.youtube.com/watch?v=gcy-pkwLjXE</a:t>
            </a:r>
            <a:endParaRPr b="0"/>
          </a:p>
          <a:p>
            <a:pPr indent="0" lvl="0" marL="0" marR="0" rtl="0" algn="l">
              <a:lnSpc>
                <a:spcPct val="100000"/>
              </a:lnSpc>
              <a:spcBef>
                <a:spcPts val="0"/>
              </a:spcBef>
              <a:spcAft>
                <a:spcPts val="0"/>
              </a:spcAft>
              <a:buClr>
                <a:schemeClr val="dk1"/>
              </a:buClr>
              <a:buSzPts val="1200"/>
              <a:buFont typeface="Calibri"/>
              <a:buNone/>
            </a:pPr>
            <a:br>
              <a:rPr lang="en-US"/>
            </a:br>
            <a:r>
              <a:rPr lang="en-US"/>
              <a:t>Running time at 44 mins.</a:t>
            </a:r>
            <a:endParaRPr/>
          </a:p>
          <a:p>
            <a:pPr indent="0" lvl="0" marL="0" rtl="0" algn="l">
              <a:lnSpc>
                <a:spcPct val="100000"/>
              </a:lnSpc>
              <a:spcBef>
                <a:spcPts val="0"/>
              </a:spcBef>
              <a:spcAft>
                <a:spcPts val="0"/>
              </a:spcAft>
              <a:buSzPts val="1400"/>
              <a:buNone/>
            </a:pPr>
            <a:r>
              <a:t/>
            </a:r>
            <a:endParaRPr/>
          </a:p>
        </p:txBody>
      </p:sp>
      <p:sp>
        <p:nvSpPr>
          <p:cNvPr id="303" name="Google Shape;303;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e4b24b4813_0_15:notes"/>
          <p:cNvSpPr/>
          <p:nvPr>
            <p:ph idx="2" type="sldImg"/>
          </p:nvPr>
        </p:nvSpPr>
        <p:spPr>
          <a:xfrm>
            <a:off x="708163" y="1143000"/>
            <a:ext cx="54417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ge4b24b4813_0_15: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lnSpc>
                <a:spcPct val="100000"/>
              </a:lnSpc>
              <a:spcBef>
                <a:spcPts val="0"/>
              </a:spcBef>
              <a:spcAft>
                <a:spcPts val="0"/>
              </a:spcAft>
              <a:buSzPts val="1400"/>
              <a:buNone/>
            </a:pPr>
            <a:r>
              <a:t/>
            </a:r>
            <a:endParaRPr/>
          </a:p>
        </p:txBody>
      </p:sp>
      <p:sp>
        <p:nvSpPr>
          <p:cNvPr id="314" name="Google Shape;314;ge4b24b4813_0_15: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e4b24b4813_0_22:notes"/>
          <p:cNvSpPr/>
          <p:nvPr>
            <p:ph idx="2" type="sldImg"/>
          </p:nvPr>
        </p:nvSpPr>
        <p:spPr>
          <a:xfrm>
            <a:off x="708163" y="1143000"/>
            <a:ext cx="54417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ge4b24b4813_0_22: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lnSpc>
                <a:spcPct val="100000"/>
              </a:lnSpc>
              <a:spcBef>
                <a:spcPts val="0"/>
              </a:spcBef>
              <a:spcAft>
                <a:spcPts val="0"/>
              </a:spcAft>
              <a:buSzPts val="1400"/>
              <a:buNone/>
            </a:pPr>
            <a:r>
              <a:t/>
            </a:r>
            <a:endParaRPr/>
          </a:p>
        </p:txBody>
      </p:sp>
      <p:sp>
        <p:nvSpPr>
          <p:cNvPr id="94" name="Google Shape;94;ge4b24b4813_0_22: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10666a54c79_1_7:notes"/>
          <p:cNvSpPr/>
          <p:nvPr>
            <p:ph idx="2" type="sldImg"/>
          </p:nvPr>
        </p:nvSpPr>
        <p:spPr>
          <a:xfrm>
            <a:off x="708163" y="1143000"/>
            <a:ext cx="54417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g10666a54c79_1_7: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lnSpc>
                <a:spcPct val="100000"/>
              </a:lnSpc>
              <a:spcBef>
                <a:spcPts val="0"/>
              </a:spcBef>
              <a:spcAft>
                <a:spcPts val="0"/>
              </a:spcAft>
              <a:buSzPts val="1400"/>
              <a:buNone/>
            </a:pPr>
            <a:r>
              <a:t/>
            </a:r>
            <a:endParaRPr/>
          </a:p>
        </p:txBody>
      </p:sp>
      <p:sp>
        <p:nvSpPr>
          <p:cNvPr id="322" name="Google Shape;322;g10666a54c79_1_7: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17:notes"/>
          <p:cNvSpPr/>
          <p:nvPr>
            <p:ph idx="2" type="sldImg"/>
          </p:nvPr>
        </p:nvSpPr>
        <p:spPr>
          <a:xfrm>
            <a:off x="692150" y="1143000"/>
            <a:ext cx="5473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 name="Google Shape;328;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Below this slide are extra slides</a:t>
            </a:r>
            <a:endParaRPr/>
          </a:p>
          <a:p>
            <a:pPr indent="-228600" lvl="0" marL="228600" rtl="0" algn="l">
              <a:lnSpc>
                <a:spcPct val="100000"/>
              </a:lnSpc>
              <a:spcBef>
                <a:spcPts val="0"/>
              </a:spcBef>
              <a:spcAft>
                <a:spcPts val="0"/>
              </a:spcAft>
              <a:buSzPts val="1400"/>
              <a:buAutoNum type="arabicPeriod"/>
            </a:pPr>
            <a:r>
              <a:rPr lang="en-US"/>
              <a:t>Qs for Panel: you’ve already share dyour 30 second intro, introduce now with why you are an expert/pro on this panel today</a:t>
            </a:r>
            <a:endParaRPr/>
          </a:p>
          <a:p>
            <a:pPr indent="-228600" lvl="0" marL="228600" rtl="0" algn="l">
              <a:lnSpc>
                <a:spcPct val="100000"/>
              </a:lnSpc>
              <a:spcBef>
                <a:spcPts val="0"/>
              </a:spcBef>
              <a:spcAft>
                <a:spcPts val="0"/>
              </a:spcAft>
              <a:buSzPts val="1400"/>
              <a:buAutoNum type="arabicPeriod"/>
            </a:pPr>
            <a:r>
              <a:rPr lang="en-US"/>
              <a:t>Why FAU</a:t>
            </a:r>
            <a:endParaRPr/>
          </a:p>
          <a:p>
            <a:pPr indent="-228600" lvl="0" marL="228600" rtl="0" algn="l">
              <a:lnSpc>
                <a:spcPct val="100000"/>
              </a:lnSpc>
              <a:spcBef>
                <a:spcPts val="0"/>
              </a:spcBef>
              <a:spcAft>
                <a:spcPts val="0"/>
              </a:spcAft>
              <a:buSzPts val="1400"/>
              <a:buAutoNum type="arabicPeriod"/>
            </a:pPr>
            <a:r>
              <a:rPr lang="en-US"/>
              <a:t>What did you look for in your family support role? </a:t>
            </a:r>
            <a:endParaRPr/>
          </a:p>
          <a:p>
            <a:pPr indent="-228600" lvl="0" marL="228600" rtl="0" algn="l">
              <a:lnSpc>
                <a:spcPct val="100000"/>
              </a:lnSpc>
              <a:spcBef>
                <a:spcPts val="0"/>
              </a:spcBef>
              <a:spcAft>
                <a:spcPts val="0"/>
              </a:spcAft>
              <a:buSzPts val="1400"/>
              <a:buAutoNum type="arabicPeriod"/>
            </a:pPr>
            <a:r>
              <a:rPr lang="en-US"/>
              <a:t>What is it like to be away from your family for the first time?</a:t>
            </a:r>
            <a:endParaRPr/>
          </a:p>
          <a:p>
            <a:pPr indent="-228600" lvl="0" marL="228600" rtl="0" algn="l">
              <a:lnSpc>
                <a:spcPct val="100000"/>
              </a:lnSpc>
              <a:spcBef>
                <a:spcPts val="0"/>
              </a:spcBef>
              <a:spcAft>
                <a:spcPts val="0"/>
              </a:spcAft>
              <a:buSzPts val="1400"/>
              <a:buAutoNum type="arabicPeriod"/>
            </a:pPr>
            <a:r>
              <a:rPr lang="en-US"/>
              <a:t>Describe how your relationships changed when you came to college?  How did this transition from your relationship with family while in high school</a:t>
            </a:r>
            <a:endParaRPr/>
          </a:p>
        </p:txBody>
      </p:sp>
      <p:sp>
        <p:nvSpPr>
          <p:cNvPr id="329" name="Google Shape;329;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e48a977261_0_0:notes"/>
          <p:cNvSpPr/>
          <p:nvPr>
            <p:ph idx="2" type="sldImg"/>
          </p:nvPr>
        </p:nvSpPr>
        <p:spPr>
          <a:xfrm>
            <a:off x="692150" y="1143000"/>
            <a:ext cx="5473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ge48a97726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6" name="Google Shape;336;ge48a977261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e8d1a18c16_0_0:notes"/>
          <p:cNvSpPr/>
          <p:nvPr>
            <p:ph idx="2" type="sldImg"/>
          </p:nvPr>
        </p:nvSpPr>
        <p:spPr>
          <a:xfrm>
            <a:off x="692150" y="1143000"/>
            <a:ext cx="5473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ge8d1a18c16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4" name="Google Shape;344;ge8d1a18c16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e4b24b4813_0_179:notes"/>
          <p:cNvSpPr/>
          <p:nvPr>
            <p:ph idx="2" type="sldImg"/>
          </p:nvPr>
        </p:nvSpPr>
        <p:spPr>
          <a:xfrm>
            <a:off x="708700" y="1143000"/>
            <a:ext cx="5440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ge4b24b4813_0_179: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lnSpc>
                <a:spcPct val="100000"/>
              </a:lnSpc>
              <a:spcBef>
                <a:spcPts val="0"/>
              </a:spcBef>
              <a:spcAft>
                <a:spcPts val="0"/>
              </a:spcAft>
              <a:buSzPts val="1400"/>
              <a:buNone/>
            </a:pPr>
            <a:r>
              <a:t/>
            </a:r>
            <a:endParaRPr/>
          </a:p>
        </p:txBody>
      </p:sp>
      <p:sp>
        <p:nvSpPr>
          <p:cNvPr id="350" name="Google Shape;350;ge4b24b4813_0_179: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3:notes"/>
          <p:cNvSpPr/>
          <p:nvPr>
            <p:ph idx="2" type="sldImg"/>
          </p:nvPr>
        </p:nvSpPr>
        <p:spPr>
          <a:xfrm>
            <a:off x="692150" y="1143000"/>
            <a:ext cx="5473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 minute) - </a:t>
            </a:r>
            <a:r>
              <a:rPr b="1" lang="en-US"/>
              <a:t>Running time at 46 mins ( at end of slide).</a:t>
            </a:r>
            <a:endParaRPr/>
          </a:p>
          <a:p>
            <a:pPr indent="0" lvl="0" marL="0" rtl="0" algn="l">
              <a:lnSpc>
                <a:spcPct val="100000"/>
              </a:lnSpc>
              <a:spcBef>
                <a:spcPts val="0"/>
              </a:spcBef>
              <a:spcAft>
                <a:spcPts val="0"/>
              </a:spcAft>
              <a:buSzPts val="1400"/>
              <a:buNone/>
            </a:pPr>
            <a:br>
              <a:rPr lang="en-US"/>
            </a:br>
            <a:r>
              <a:rPr lang="en-US"/>
              <a:t>Give opportunity for families to sign up for Owl Family Newsletter (Have laptop and iPad) </a:t>
            </a:r>
            <a:endParaRPr/>
          </a:p>
          <a:p>
            <a:pPr indent="0" lvl="0" marL="0" rtl="0" algn="l">
              <a:lnSpc>
                <a:spcPct val="100000"/>
              </a:lnSpc>
              <a:spcBef>
                <a:spcPts val="0"/>
              </a:spcBef>
              <a:spcAft>
                <a:spcPts val="0"/>
              </a:spcAft>
              <a:buSzPts val="1400"/>
              <a:buNone/>
            </a:pPr>
            <a:r>
              <a:rPr lang="en-US"/>
              <a:t>Promote Owl Family Weekend ( Fall Semester)</a:t>
            </a:r>
            <a:endParaRPr/>
          </a:p>
          <a:p>
            <a:pPr indent="0" lvl="0" marL="0" rtl="0" algn="l">
              <a:lnSpc>
                <a:spcPct val="100000"/>
              </a:lnSpc>
              <a:spcBef>
                <a:spcPts val="0"/>
              </a:spcBef>
              <a:spcAft>
                <a:spcPts val="0"/>
              </a:spcAft>
              <a:buSzPts val="1400"/>
              <a:buNone/>
            </a:pPr>
            <a:r>
              <a:rPr lang="en-US"/>
              <a:t>Promote social media pages </a:t>
            </a:r>
            <a:endParaRPr/>
          </a:p>
          <a:p>
            <a:pPr indent="0" lvl="0" marL="0" rtl="0" algn="l">
              <a:lnSpc>
                <a:spcPct val="100000"/>
              </a:lnSpc>
              <a:spcBef>
                <a:spcPts val="0"/>
              </a:spcBef>
              <a:spcAft>
                <a:spcPts val="0"/>
              </a:spcAft>
              <a:buSzPts val="1400"/>
              <a:buNone/>
            </a:pPr>
            <a:r>
              <a:rPr lang="en-US"/>
              <a:t>Implement #AskFAU </a:t>
            </a:r>
            <a:endParaRPr/>
          </a:p>
          <a:p>
            <a:pPr indent="0" lvl="0" marL="0" rtl="0" algn="l">
              <a:lnSpc>
                <a:spcPct val="100000"/>
              </a:lnSpc>
              <a:spcBef>
                <a:spcPts val="0"/>
              </a:spcBef>
              <a:spcAft>
                <a:spcPts val="0"/>
              </a:spcAft>
              <a:buSzPts val="1400"/>
              <a:buNone/>
            </a:pPr>
            <a:r>
              <a:rPr lang="en-US"/>
              <a:t>Show how to sign up for Newsletter</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Running time at 50 mins.</a:t>
            </a:r>
            <a:endParaRPr/>
          </a:p>
          <a:p>
            <a:pPr indent="0" lvl="0" marL="0" rtl="0" algn="l">
              <a:lnSpc>
                <a:spcPct val="100000"/>
              </a:lnSpc>
              <a:spcBef>
                <a:spcPts val="0"/>
              </a:spcBef>
              <a:spcAft>
                <a:spcPts val="0"/>
              </a:spcAft>
              <a:buSzPts val="1400"/>
              <a:buNone/>
            </a:pPr>
            <a:r>
              <a:t/>
            </a:r>
            <a:endParaRPr/>
          </a:p>
        </p:txBody>
      </p:sp>
      <p:sp>
        <p:nvSpPr>
          <p:cNvPr id="360" name="Google Shape;360;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e4b24b4813_0_212:notes"/>
          <p:cNvSpPr/>
          <p:nvPr>
            <p:ph idx="2" type="sldImg"/>
          </p:nvPr>
        </p:nvSpPr>
        <p:spPr>
          <a:xfrm>
            <a:off x="708700" y="1143000"/>
            <a:ext cx="5440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ge4b24b4813_0_212: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lnSpc>
                <a:spcPct val="100000"/>
              </a:lnSpc>
              <a:spcBef>
                <a:spcPts val="0"/>
              </a:spcBef>
              <a:spcAft>
                <a:spcPts val="0"/>
              </a:spcAft>
              <a:buSzPts val="1400"/>
              <a:buNone/>
            </a:pPr>
            <a:r>
              <a:t/>
            </a:r>
            <a:endParaRPr/>
          </a:p>
        </p:txBody>
      </p:sp>
      <p:sp>
        <p:nvSpPr>
          <p:cNvPr id="375" name="Google Shape;375;ge4b24b4813_0_212: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e4b24b4813_0_219:notes"/>
          <p:cNvSpPr/>
          <p:nvPr>
            <p:ph idx="2" type="sldImg"/>
          </p:nvPr>
        </p:nvSpPr>
        <p:spPr>
          <a:xfrm>
            <a:off x="708700" y="1143000"/>
            <a:ext cx="5440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3" name="Google Shape;383;ge4b24b4813_0_219: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lnSpc>
                <a:spcPct val="100000"/>
              </a:lnSpc>
              <a:spcBef>
                <a:spcPts val="0"/>
              </a:spcBef>
              <a:spcAft>
                <a:spcPts val="0"/>
              </a:spcAft>
              <a:buSzPts val="1400"/>
              <a:buNone/>
            </a:pPr>
            <a:r>
              <a:t/>
            </a:r>
            <a:endParaRPr/>
          </a:p>
        </p:txBody>
      </p:sp>
      <p:sp>
        <p:nvSpPr>
          <p:cNvPr id="384" name="Google Shape;384;ge4b24b4813_0_219: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e4b24b4813_0_345:notes"/>
          <p:cNvSpPr/>
          <p:nvPr>
            <p:ph idx="2" type="sldImg"/>
          </p:nvPr>
        </p:nvSpPr>
        <p:spPr>
          <a:xfrm>
            <a:off x="692150" y="1143000"/>
            <a:ext cx="5473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ge4b24b4813_0_3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Below this slide are extra slides</a:t>
            </a:r>
            <a:endParaRPr/>
          </a:p>
          <a:p>
            <a:pPr indent="-228600" lvl="0" marL="228600" rtl="0" algn="l">
              <a:lnSpc>
                <a:spcPct val="100000"/>
              </a:lnSpc>
              <a:spcBef>
                <a:spcPts val="0"/>
              </a:spcBef>
              <a:spcAft>
                <a:spcPts val="0"/>
              </a:spcAft>
              <a:buSzPts val="1400"/>
              <a:buAutoNum type="arabicPeriod"/>
            </a:pPr>
            <a:r>
              <a:rPr lang="en-US"/>
              <a:t>Qs for Panel: you’ve already share dyour 30 second intro, introduce now with why you are an expert/pro on this panel today</a:t>
            </a:r>
            <a:endParaRPr/>
          </a:p>
          <a:p>
            <a:pPr indent="-228600" lvl="0" marL="228600" rtl="0" algn="l">
              <a:lnSpc>
                <a:spcPct val="100000"/>
              </a:lnSpc>
              <a:spcBef>
                <a:spcPts val="0"/>
              </a:spcBef>
              <a:spcAft>
                <a:spcPts val="0"/>
              </a:spcAft>
              <a:buSzPts val="1400"/>
              <a:buAutoNum type="arabicPeriod"/>
            </a:pPr>
            <a:r>
              <a:rPr lang="en-US"/>
              <a:t>Why FAU</a:t>
            </a:r>
            <a:endParaRPr/>
          </a:p>
          <a:p>
            <a:pPr indent="-228600" lvl="0" marL="228600" rtl="0" algn="l">
              <a:lnSpc>
                <a:spcPct val="100000"/>
              </a:lnSpc>
              <a:spcBef>
                <a:spcPts val="0"/>
              </a:spcBef>
              <a:spcAft>
                <a:spcPts val="0"/>
              </a:spcAft>
              <a:buSzPts val="1400"/>
              <a:buAutoNum type="arabicPeriod"/>
            </a:pPr>
            <a:r>
              <a:rPr lang="en-US"/>
              <a:t>What did you look for in your family support role? </a:t>
            </a:r>
            <a:endParaRPr/>
          </a:p>
          <a:p>
            <a:pPr indent="-228600" lvl="0" marL="228600" rtl="0" algn="l">
              <a:lnSpc>
                <a:spcPct val="100000"/>
              </a:lnSpc>
              <a:spcBef>
                <a:spcPts val="0"/>
              </a:spcBef>
              <a:spcAft>
                <a:spcPts val="0"/>
              </a:spcAft>
              <a:buSzPts val="1400"/>
              <a:buAutoNum type="arabicPeriod"/>
            </a:pPr>
            <a:r>
              <a:rPr lang="en-US"/>
              <a:t>What is it like to be away from your family for the first time?</a:t>
            </a:r>
            <a:endParaRPr/>
          </a:p>
          <a:p>
            <a:pPr indent="-228600" lvl="0" marL="228600" rtl="0" algn="l">
              <a:lnSpc>
                <a:spcPct val="100000"/>
              </a:lnSpc>
              <a:spcBef>
                <a:spcPts val="0"/>
              </a:spcBef>
              <a:spcAft>
                <a:spcPts val="0"/>
              </a:spcAft>
              <a:buSzPts val="1400"/>
              <a:buAutoNum type="arabicPeriod"/>
            </a:pPr>
            <a:r>
              <a:rPr lang="en-US"/>
              <a:t>Describe how your relationships changed when you came to college?  How did this transition from your relationship with family while in high school</a:t>
            </a:r>
            <a:endParaRPr/>
          </a:p>
        </p:txBody>
      </p:sp>
      <p:sp>
        <p:nvSpPr>
          <p:cNvPr id="396" name="Google Shape;396;ge4b24b4813_0_3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e4b24b4813_0_354:notes"/>
          <p:cNvSpPr/>
          <p:nvPr>
            <p:ph idx="2" type="sldImg"/>
          </p:nvPr>
        </p:nvSpPr>
        <p:spPr>
          <a:xfrm>
            <a:off x="692150" y="1143000"/>
            <a:ext cx="5473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3" name="Google Shape;403;ge4b24b4813_0_3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Below this slide are extra slides</a:t>
            </a:r>
            <a:endParaRPr/>
          </a:p>
          <a:p>
            <a:pPr indent="-228600" lvl="0" marL="228600" rtl="0" algn="l">
              <a:lnSpc>
                <a:spcPct val="100000"/>
              </a:lnSpc>
              <a:spcBef>
                <a:spcPts val="0"/>
              </a:spcBef>
              <a:spcAft>
                <a:spcPts val="0"/>
              </a:spcAft>
              <a:buSzPts val="1400"/>
              <a:buAutoNum type="arabicPeriod"/>
            </a:pPr>
            <a:r>
              <a:rPr lang="en-US"/>
              <a:t>Qs for Panel: you’ve already share dyour 30 second intro, introduce now with why you are an expert/pro on this panel today</a:t>
            </a:r>
            <a:endParaRPr/>
          </a:p>
          <a:p>
            <a:pPr indent="-228600" lvl="0" marL="228600" rtl="0" algn="l">
              <a:lnSpc>
                <a:spcPct val="100000"/>
              </a:lnSpc>
              <a:spcBef>
                <a:spcPts val="0"/>
              </a:spcBef>
              <a:spcAft>
                <a:spcPts val="0"/>
              </a:spcAft>
              <a:buSzPts val="1400"/>
              <a:buAutoNum type="arabicPeriod"/>
            </a:pPr>
            <a:r>
              <a:rPr lang="en-US"/>
              <a:t>Why FAU</a:t>
            </a:r>
            <a:endParaRPr/>
          </a:p>
          <a:p>
            <a:pPr indent="-228600" lvl="0" marL="228600" rtl="0" algn="l">
              <a:lnSpc>
                <a:spcPct val="100000"/>
              </a:lnSpc>
              <a:spcBef>
                <a:spcPts val="0"/>
              </a:spcBef>
              <a:spcAft>
                <a:spcPts val="0"/>
              </a:spcAft>
              <a:buSzPts val="1400"/>
              <a:buAutoNum type="arabicPeriod"/>
            </a:pPr>
            <a:r>
              <a:rPr lang="en-US"/>
              <a:t>What did you look for in your family support role? </a:t>
            </a:r>
            <a:endParaRPr/>
          </a:p>
          <a:p>
            <a:pPr indent="-228600" lvl="0" marL="228600" rtl="0" algn="l">
              <a:lnSpc>
                <a:spcPct val="100000"/>
              </a:lnSpc>
              <a:spcBef>
                <a:spcPts val="0"/>
              </a:spcBef>
              <a:spcAft>
                <a:spcPts val="0"/>
              </a:spcAft>
              <a:buSzPts val="1400"/>
              <a:buAutoNum type="arabicPeriod"/>
            </a:pPr>
            <a:r>
              <a:rPr lang="en-US"/>
              <a:t>What is it like to be away from your family for the first time?</a:t>
            </a:r>
            <a:endParaRPr/>
          </a:p>
          <a:p>
            <a:pPr indent="-228600" lvl="0" marL="228600" rtl="0" algn="l">
              <a:lnSpc>
                <a:spcPct val="100000"/>
              </a:lnSpc>
              <a:spcBef>
                <a:spcPts val="0"/>
              </a:spcBef>
              <a:spcAft>
                <a:spcPts val="0"/>
              </a:spcAft>
              <a:buSzPts val="1400"/>
              <a:buAutoNum type="arabicPeriod"/>
            </a:pPr>
            <a:r>
              <a:rPr lang="en-US"/>
              <a:t>Describe how your relationships changed when you came to college?  How did this transition from your relationship with family while in high school</a:t>
            </a:r>
            <a:endParaRPr/>
          </a:p>
        </p:txBody>
      </p:sp>
      <p:sp>
        <p:nvSpPr>
          <p:cNvPr id="404" name="Google Shape;404;ge4b24b4813_0_3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e4b24b4813_0_325:notes"/>
          <p:cNvSpPr/>
          <p:nvPr>
            <p:ph idx="2" type="sldImg"/>
          </p:nvPr>
        </p:nvSpPr>
        <p:spPr>
          <a:xfrm>
            <a:off x="708163" y="1143000"/>
            <a:ext cx="54417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ge4b24b4813_0_325: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lnSpc>
                <a:spcPct val="100000"/>
              </a:lnSpc>
              <a:spcBef>
                <a:spcPts val="0"/>
              </a:spcBef>
              <a:spcAft>
                <a:spcPts val="0"/>
              </a:spcAft>
              <a:buSzPts val="1400"/>
              <a:buNone/>
            </a:pPr>
            <a:r>
              <a:t/>
            </a:r>
            <a:endParaRPr/>
          </a:p>
        </p:txBody>
      </p:sp>
      <p:sp>
        <p:nvSpPr>
          <p:cNvPr id="103" name="Google Shape;103;ge4b24b4813_0_325: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e4b24b4813_0_153:notes"/>
          <p:cNvSpPr/>
          <p:nvPr>
            <p:ph idx="2" type="sldImg"/>
          </p:nvPr>
        </p:nvSpPr>
        <p:spPr>
          <a:xfrm>
            <a:off x="708700" y="1143000"/>
            <a:ext cx="5440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1" name="Google Shape;411;ge4b24b4813_0_153: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lnSpc>
                <a:spcPct val="100000"/>
              </a:lnSpc>
              <a:spcBef>
                <a:spcPts val="0"/>
              </a:spcBef>
              <a:spcAft>
                <a:spcPts val="0"/>
              </a:spcAft>
              <a:buSzPts val="1400"/>
              <a:buNone/>
            </a:pPr>
            <a:r>
              <a:t/>
            </a:r>
            <a:endParaRPr/>
          </a:p>
        </p:txBody>
      </p:sp>
      <p:sp>
        <p:nvSpPr>
          <p:cNvPr id="412" name="Google Shape;412;ge4b24b4813_0_153: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e4b24b4813_0_160:notes"/>
          <p:cNvSpPr/>
          <p:nvPr>
            <p:ph idx="2" type="sldImg"/>
          </p:nvPr>
        </p:nvSpPr>
        <p:spPr>
          <a:xfrm>
            <a:off x="708700" y="1143000"/>
            <a:ext cx="5440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9" name="Google Shape;419;ge4b24b4813_0_160: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lnSpc>
                <a:spcPct val="100000"/>
              </a:lnSpc>
              <a:spcBef>
                <a:spcPts val="0"/>
              </a:spcBef>
              <a:spcAft>
                <a:spcPts val="0"/>
              </a:spcAft>
              <a:buSzPts val="1400"/>
              <a:buNone/>
            </a:pPr>
            <a:r>
              <a:t/>
            </a:r>
            <a:endParaRPr/>
          </a:p>
        </p:txBody>
      </p:sp>
      <p:sp>
        <p:nvSpPr>
          <p:cNvPr id="420" name="Google Shape;420;ge4b24b4813_0_160: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e4b24b4813_0_168:notes"/>
          <p:cNvSpPr/>
          <p:nvPr>
            <p:ph idx="2" type="sldImg"/>
          </p:nvPr>
        </p:nvSpPr>
        <p:spPr>
          <a:xfrm>
            <a:off x="708700" y="1143000"/>
            <a:ext cx="5440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ge4b24b4813_0_168: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lnSpc>
                <a:spcPct val="100000"/>
              </a:lnSpc>
              <a:spcBef>
                <a:spcPts val="0"/>
              </a:spcBef>
              <a:spcAft>
                <a:spcPts val="0"/>
              </a:spcAft>
              <a:buSzPts val="1400"/>
              <a:buNone/>
            </a:pPr>
            <a:r>
              <a:t/>
            </a:r>
            <a:endParaRPr/>
          </a:p>
        </p:txBody>
      </p:sp>
      <p:sp>
        <p:nvSpPr>
          <p:cNvPr id="429" name="Google Shape;429;ge4b24b4813_0_168: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e4b24b4813_0_188:notes"/>
          <p:cNvSpPr/>
          <p:nvPr>
            <p:ph idx="2" type="sldImg"/>
          </p:nvPr>
        </p:nvSpPr>
        <p:spPr>
          <a:xfrm>
            <a:off x="708700" y="1143000"/>
            <a:ext cx="5440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Google Shape;440;ge4b24b4813_0_188: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lnSpc>
                <a:spcPct val="100000"/>
              </a:lnSpc>
              <a:spcBef>
                <a:spcPts val="0"/>
              </a:spcBef>
              <a:spcAft>
                <a:spcPts val="0"/>
              </a:spcAft>
              <a:buSzPts val="1400"/>
              <a:buNone/>
            </a:pPr>
            <a:r>
              <a:t/>
            </a:r>
            <a:endParaRPr/>
          </a:p>
        </p:txBody>
      </p:sp>
      <p:sp>
        <p:nvSpPr>
          <p:cNvPr id="441" name="Google Shape;441;ge4b24b4813_0_188: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e4b24b4813_0_195:notes"/>
          <p:cNvSpPr/>
          <p:nvPr>
            <p:ph idx="2" type="sldImg"/>
          </p:nvPr>
        </p:nvSpPr>
        <p:spPr>
          <a:xfrm>
            <a:off x="708700" y="1143000"/>
            <a:ext cx="5440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ge4b24b4813_0_195: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lnSpc>
                <a:spcPct val="100000"/>
              </a:lnSpc>
              <a:spcBef>
                <a:spcPts val="0"/>
              </a:spcBef>
              <a:spcAft>
                <a:spcPts val="0"/>
              </a:spcAft>
              <a:buSzPts val="1400"/>
              <a:buNone/>
            </a:pPr>
            <a:r>
              <a:t/>
            </a:r>
            <a:endParaRPr/>
          </a:p>
        </p:txBody>
      </p:sp>
      <p:sp>
        <p:nvSpPr>
          <p:cNvPr id="448" name="Google Shape;448;ge4b24b4813_0_195: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e4b24b4813_0_205:notes"/>
          <p:cNvSpPr/>
          <p:nvPr>
            <p:ph idx="2" type="sldImg"/>
          </p:nvPr>
        </p:nvSpPr>
        <p:spPr>
          <a:xfrm>
            <a:off x="708700" y="1143000"/>
            <a:ext cx="5440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ge4b24b4813_0_205: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lnSpc>
                <a:spcPct val="100000"/>
              </a:lnSpc>
              <a:spcBef>
                <a:spcPts val="0"/>
              </a:spcBef>
              <a:spcAft>
                <a:spcPts val="0"/>
              </a:spcAft>
              <a:buSzPts val="1400"/>
              <a:buNone/>
            </a:pPr>
            <a:r>
              <a:t/>
            </a:r>
            <a:endParaRPr/>
          </a:p>
        </p:txBody>
      </p:sp>
      <p:sp>
        <p:nvSpPr>
          <p:cNvPr id="459" name="Google Shape;459;ge4b24b4813_0_205: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e4b24b4813_0_30:notes"/>
          <p:cNvSpPr/>
          <p:nvPr>
            <p:ph idx="2" type="sldImg"/>
          </p:nvPr>
        </p:nvSpPr>
        <p:spPr>
          <a:xfrm>
            <a:off x="708163" y="1143000"/>
            <a:ext cx="54417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ge4b24b4813_0_30: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Clr>
                <a:srgbClr val="000000"/>
              </a:buClr>
              <a:buSzPts val="1200"/>
              <a:buFont typeface="Roboto"/>
              <a:buNone/>
            </a:pPr>
            <a:r>
              <a:rPr lang="en-US" sz="1200">
                <a:solidFill>
                  <a:srgbClr val="000000"/>
                </a:solidFill>
                <a:latin typeface="Roboto"/>
                <a:ea typeface="Roboto"/>
                <a:cs typeface="Roboto"/>
                <a:sym typeface="Roboto"/>
              </a:rPr>
              <a:t>FAU High Families				   12:45- 1:30 p.m.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 can verbally elaborate if you’d like:  </a:t>
            </a:r>
            <a:endParaRPr/>
          </a:p>
          <a:p>
            <a:pPr indent="0" lvl="0" marL="0" rtl="0" algn="l">
              <a:lnSpc>
                <a:spcPct val="100000"/>
              </a:lnSpc>
              <a:spcBef>
                <a:spcPts val="0"/>
              </a:spcBef>
              <a:spcAft>
                <a:spcPts val="0"/>
              </a:spcAft>
              <a:buSzPts val="1400"/>
              <a:buNone/>
            </a:pPr>
            <a:r>
              <a:rPr lang="en-US"/>
              <a:t>FRAME THIS, their first time together/in orientation, FOR THE FAMILIES FOR THE WELCOME—you made it! Orientation. Wahoo!</a:t>
            </a:r>
            <a:endParaRPr/>
          </a:p>
          <a:p>
            <a:pPr indent="0" lvl="0" marL="0" rtl="0" algn="l">
              <a:lnSpc>
                <a:spcPct val="100000"/>
              </a:lnSpc>
              <a:spcBef>
                <a:spcPts val="0"/>
              </a:spcBef>
              <a:spcAft>
                <a:spcPts val="0"/>
              </a:spcAft>
              <a:buSzPts val="1400"/>
              <a:buNone/>
            </a:pPr>
            <a:r>
              <a:rPr lang="en-US"/>
              <a:t>What are your students doing right now? Explain the parliament model.</a:t>
            </a:r>
            <a:endParaRPr/>
          </a:p>
          <a:p>
            <a:pPr indent="0" lvl="0" marL="0" rtl="0" algn="l">
              <a:lnSpc>
                <a:spcPct val="100000"/>
              </a:lnSpc>
              <a:spcBef>
                <a:spcPts val="0"/>
              </a:spcBef>
              <a:spcAft>
                <a:spcPts val="0"/>
              </a:spcAft>
              <a:buSzPts val="1400"/>
              <a:buNone/>
            </a:pPr>
            <a:r>
              <a:rPr lang="en-US"/>
              <a:t>Intro of OLs who will be with us for the session. Spell it out  Orientation Leaders </a:t>
            </a:r>
            <a:endParaRPr/>
          </a:p>
          <a:p>
            <a:pPr indent="0" lvl="0" marL="0" rtl="0" algn="l">
              <a:lnSpc>
                <a:spcPct val="100000"/>
              </a:lnSpc>
              <a:spcBef>
                <a:spcPts val="0"/>
              </a:spcBef>
              <a:spcAft>
                <a:spcPts val="0"/>
              </a:spcAft>
              <a:buSzPts val="1400"/>
              <a:buNone/>
            </a:pPr>
            <a:r>
              <a:rPr lang="en-US"/>
              <a:t>Who is introducing first – suggest Daniel, then X, X, X OL</a:t>
            </a:r>
            <a:endParaRPr/>
          </a:p>
          <a:p>
            <a:pPr indent="0" lvl="0" marL="0" rtl="0" algn="l">
              <a:lnSpc>
                <a:spcPct val="100000"/>
              </a:lnSpc>
              <a:spcBef>
                <a:spcPts val="0"/>
              </a:spcBef>
              <a:spcAft>
                <a:spcPts val="0"/>
              </a:spcAft>
              <a:buSzPts val="1400"/>
              <a:buNone/>
            </a:pPr>
            <a:r>
              <a:rPr lang="en-US"/>
              <a:t>Intro of your role---you are the first face – share with them why you are an important resource/your positionality in the University </a:t>
            </a:r>
            <a:endParaRPr/>
          </a:p>
          <a:p>
            <a:pPr indent="0" lvl="0" marL="0" rtl="0" algn="l">
              <a:lnSpc>
                <a:spcPct val="100000"/>
              </a:lnSpc>
              <a:spcBef>
                <a:spcPts val="0"/>
              </a:spcBef>
              <a:spcAft>
                <a:spcPts val="0"/>
              </a:spcAft>
              <a:buSzPts val="1400"/>
              <a:buNone/>
            </a:pPr>
            <a:r>
              <a:rPr lang="en-US"/>
              <a:t>Presentation? Please send me your slides—are there more than the three? Lots of text and worried about timeliness</a:t>
            </a:r>
            <a:endParaRPr/>
          </a:p>
          <a:p>
            <a:pPr indent="0" lvl="0" marL="0" rtl="0" algn="l">
              <a:lnSpc>
                <a:spcPct val="100000"/>
              </a:lnSpc>
              <a:spcBef>
                <a:spcPts val="0"/>
              </a:spcBef>
              <a:spcAft>
                <a:spcPts val="0"/>
              </a:spcAft>
              <a:buSzPts val="1400"/>
              <a:buNone/>
            </a:pPr>
            <a:r>
              <a:rPr lang="en-US"/>
              <a:t>If the guests are supposed to intro themselves with the chat, put on slide what you want them to include </a:t>
            </a:r>
            <a:endParaRPr/>
          </a:p>
          <a:p>
            <a:pPr indent="0" lvl="0" marL="0" rtl="0" algn="l">
              <a:lnSpc>
                <a:spcPct val="100000"/>
              </a:lnSpc>
              <a:spcBef>
                <a:spcPts val="0"/>
              </a:spcBef>
              <a:spcAft>
                <a:spcPts val="0"/>
              </a:spcAft>
              <a:buSzPts val="1400"/>
              <a:buNone/>
            </a:pPr>
            <a:r>
              <a:rPr lang="en-US"/>
              <a:t> </a:t>
            </a:r>
            <a:endParaRPr/>
          </a:p>
          <a:p>
            <a:pPr indent="0" lvl="0" marL="0" rtl="0" algn="l">
              <a:lnSpc>
                <a:spcPct val="100000"/>
              </a:lnSpc>
              <a:spcBef>
                <a:spcPts val="0"/>
              </a:spcBef>
              <a:spcAft>
                <a:spcPts val="0"/>
              </a:spcAft>
              <a:buSzPts val="1400"/>
              <a:buNone/>
            </a:pPr>
            <a:r>
              <a:rPr lang="en-US"/>
              <a:t>Words that were used frequently: “kind of”… for example, “kind of” go over the welcome, kind of speak to that </a:t>
            </a:r>
            <a:endParaRPr/>
          </a:p>
          <a:p>
            <a:pPr indent="0" lvl="0" marL="0" rtl="0" algn="l">
              <a:lnSpc>
                <a:spcPct val="100000"/>
              </a:lnSpc>
              <a:spcBef>
                <a:spcPts val="0"/>
              </a:spcBef>
              <a:spcAft>
                <a:spcPts val="0"/>
              </a:spcAft>
              <a:buSzPts val="1400"/>
              <a:buNone/>
            </a:pPr>
            <a:r>
              <a:rPr lang="en-US"/>
              <a:t>Language – when referring to the family virtual experience, pick one way of referring to it and be consistent. For example… Canvas virtual orientation? Go over the virtual orientation? – you mentioned a video, What video? (mentioned you already saw this in the video, fears, vulnerabilities, family excitement) – be sure to refer back to the Family Virtual Orientation they did on Canvas frequently so they know what you are talking about. </a:t>
            </a:r>
            <a:endParaRPr/>
          </a:p>
          <a:p>
            <a:pPr indent="0" lvl="0" marL="0" rtl="0" algn="l">
              <a:lnSpc>
                <a:spcPct val="100000"/>
              </a:lnSpc>
              <a:spcBef>
                <a:spcPts val="0"/>
              </a:spcBef>
              <a:spcAft>
                <a:spcPts val="0"/>
              </a:spcAft>
              <a:buSzPts val="1400"/>
              <a:buNone/>
            </a:pPr>
            <a:r>
              <a:rPr lang="en-US"/>
              <a:t> </a:t>
            </a:r>
            <a:endParaRPr/>
          </a:p>
          <a:p>
            <a:pPr indent="0" lvl="0" marL="0" rtl="0" algn="l">
              <a:lnSpc>
                <a:spcPct val="100000"/>
              </a:lnSpc>
              <a:spcBef>
                <a:spcPts val="0"/>
              </a:spcBef>
              <a:spcAft>
                <a:spcPts val="0"/>
              </a:spcAft>
              <a:buSzPts val="1400"/>
              <a:buNone/>
            </a:pPr>
            <a:r>
              <a:rPr lang="en-US"/>
              <a:t>Not actually giving them time to get questions answered? I feel like this was a missing piece. </a:t>
            </a:r>
            <a:endParaRPr/>
          </a:p>
          <a:p>
            <a:pPr indent="0" lvl="0" marL="0" rtl="0" algn="l">
              <a:lnSpc>
                <a:spcPct val="100000"/>
              </a:lnSpc>
              <a:spcBef>
                <a:spcPts val="0"/>
              </a:spcBef>
              <a:spcAft>
                <a:spcPts val="0"/>
              </a:spcAft>
              <a:buSzPts val="1400"/>
              <a:buNone/>
            </a:pPr>
            <a:r>
              <a:rPr lang="en-US"/>
              <a:t> </a:t>
            </a:r>
            <a:endParaRPr/>
          </a:p>
          <a:p>
            <a:pPr indent="0" lvl="0" marL="0" rtl="0" algn="l">
              <a:lnSpc>
                <a:spcPct val="100000"/>
              </a:lnSpc>
              <a:spcBef>
                <a:spcPts val="0"/>
              </a:spcBef>
              <a:spcAft>
                <a:spcPts val="0"/>
              </a:spcAft>
              <a:buSzPts val="1400"/>
              <a:buNone/>
            </a:pPr>
            <a:r>
              <a:rPr lang="en-US"/>
              <a:t>NOOOOOO we aren’t sharing the date for OFW.</a:t>
            </a:r>
            <a:endParaRPr/>
          </a:p>
          <a:p>
            <a:pPr indent="0" lvl="0" marL="0" rtl="0" algn="l">
              <a:lnSpc>
                <a:spcPct val="100000"/>
              </a:lnSpc>
              <a:spcBef>
                <a:spcPts val="0"/>
              </a:spcBef>
              <a:spcAft>
                <a:spcPts val="0"/>
              </a:spcAft>
              <a:buSzPts val="1400"/>
              <a:buNone/>
            </a:pPr>
            <a:r>
              <a:rPr lang="en-US"/>
              <a:t> </a:t>
            </a:r>
            <a:endParaRPr/>
          </a:p>
          <a:p>
            <a:pPr indent="0" lvl="0" marL="0" rtl="0" algn="l">
              <a:lnSpc>
                <a:spcPct val="100000"/>
              </a:lnSpc>
              <a:spcBef>
                <a:spcPts val="0"/>
              </a:spcBef>
              <a:spcAft>
                <a:spcPts val="0"/>
              </a:spcAft>
              <a:buSzPts val="1400"/>
              <a:buNone/>
            </a:pPr>
            <a:r>
              <a:rPr lang="en-US"/>
              <a:t>Use of word “expert” - need to give expert explanation a little more in depth. Some will cringe at that. </a:t>
            </a:r>
            <a:endParaRPr/>
          </a:p>
          <a:p>
            <a:pPr indent="0" lvl="0" marL="0" rtl="0" algn="l">
              <a:lnSpc>
                <a:spcPct val="100000"/>
              </a:lnSpc>
              <a:spcBef>
                <a:spcPts val="0"/>
              </a:spcBef>
              <a:spcAft>
                <a:spcPts val="0"/>
              </a:spcAft>
              <a:buSzPts val="1400"/>
              <a:buNone/>
            </a:pPr>
            <a:r>
              <a:t/>
            </a:r>
            <a:endParaRPr/>
          </a:p>
        </p:txBody>
      </p:sp>
      <p:sp>
        <p:nvSpPr>
          <p:cNvPr id="111" name="Google Shape;111;ge4b24b4813_0_30: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e4b24b4813_0_331:notes"/>
          <p:cNvSpPr/>
          <p:nvPr>
            <p:ph idx="2" type="sldImg"/>
          </p:nvPr>
        </p:nvSpPr>
        <p:spPr>
          <a:xfrm>
            <a:off x="708163" y="1143000"/>
            <a:ext cx="54417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ge4b24b4813_0_331: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lnSpc>
                <a:spcPct val="100000"/>
              </a:lnSpc>
              <a:spcBef>
                <a:spcPts val="0"/>
              </a:spcBef>
              <a:spcAft>
                <a:spcPts val="0"/>
              </a:spcAft>
              <a:buSzPts val="1400"/>
              <a:buNone/>
            </a:pPr>
            <a:r>
              <a:t/>
            </a:r>
            <a:endParaRPr/>
          </a:p>
        </p:txBody>
      </p:sp>
      <p:sp>
        <p:nvSpPr>
          <p:cNvPr id="118" name="Google Shape;118;ge4b24b4813_0_331: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e4b24b4813_0_338:notes"/>
          <p:cNvSpPr/>
          <p:nvPr>
            <p:ph idx="2" type="sldImg"/>
          </p:nvPr>
        </p:nvSpPr>
        <p:spPr>
          <a:xfrm>
            <a:off x="692150" y="1143000"/>
            <a:ext cx="5473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ge4b24b4813_0_3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lang="en-US"/>
              <a:t>Below this slide are extra slides</a:t>
            </a:r>
            <a:endParaRPr/>
          </a:p>
          <a:p>
            <a:pPr indent="-228600" lvl="0" marL="228600" rtl="0" algn="l">
              <a:lnSpc>
                <a:spcPct val="100000"/>
              </a:lnSpc>
              <a:spcBef>
                <a:spcPts val="0"/>
              </a:spcBef>
              <a:spcAft>
                <a:spcPts val="0"/>
              </a:spcAft>
              <a:buSzPts val="1400"/>
              <a:buAutoNum type="arabicPeriod"/>
            </a:pPr>
            <a:r>
              <a:rPr lang="en-US"/>
              <a:t>Qs for Panel: you’ve already share dyour 30 second intro, introduce now with why you are an expert/pro on this panel today</a:t>
            </a:r>
            <a:endParaRPr/>
          </a:p>
          <a:p>
            <a:pPr indent="-228600" lvl="0" marL="228600" rtl="0" algn="l">
              <a:lnSpc>
                <a:spcPct val="100000"/>
              </a:lnSpc>
              <a:spcBef>
                <a:spcPts val="0"/>
              </a:spcBef>
              <a:spcAft>
                <a:spcPts val="0"/>
              </a:spcAft>
              <a:buSzPts val="1400"/>
              <a:buAutoNum type="arabicPeriod"/>
            </a:pPr>
            <a:r>
              <a:rPr lang="en-US"/>
              <a:t>Why FAU</a:t>
            </a:r>
            <a:endParaRPr/>
          </a:p>
          <a:p>
            <a:pPr indent="-228600" lvl="0" marL="228600" rtl="0" algn="l">
              <a:lnSpc>
                <a:spcPct val="100000"/>
              </a:lnSpc>
              <a:spcBef>
                <a:spcPts val="0"/>
              </a:spcBef>
              <a:spcAft>
                <a:spcPts val="0"/>
              </a:spcAft>
              <a:buSzPts val="1400"/>
              <a:buAutoNum type="arabicPeriod"/>
            </a:pPr>
            <a:r>
              <a:rPr lang="en-US"/>
              <a:t>What did you look for in your family support role? </a:t>
            </a:r>
            <a:endParaRPr/>
          </a:p>
          <a:p>
            <a:pPr indent="-228600" lvl="0" marL="228600" rtl="0" algn="l">
              <a:lnSpc>
                <a:spcPct val="100000"/>
              </a:lnSpc>
              <a:spcBef>
                <a:spcPts val="0"/>
              </a:spcBef>
              <a:spcAft>
                <a:spcPts val="0"/>
              </a:spcAft>
              <a:buSzPts val="1400"/>
              <a:buAutoNum type="arabicPeriod"/>
            </a:pPr>
            <a:r>
              <a:rPr lang="en-US"/>
              <a:t>What is it like to be away from your family for the first time?</a:t>
            </a:r>
            <a:endParaRPr/>
          </a:p>
          <a:p>
            <a:pPr indent="-228600" lvl="0" marL="228600" rtl="0" algn="l">
              <a:lnSpc>
                <a:spcPct val="100000"/>
              </a:lnSpc>
              <a:spcBef>
                <a:spcPts val="0"/>
              </a:spcBef>
              <a:spcAft>
                <a:spcPts val="0"/>
              </a:spcAft>
              <a:buSzPts val="1400"/>
              <a:buAutoNum type="arabicPeriod"/>
            </a:pPr>
            <a:r>
              <a:rPr lang="en-US"/>
              <a:t>Describe how your relationships changed when you came to college?  How did this transition from your relationship with family while in high school</a:t>
            </a:r>
            <a:endParaRPr/>
          </a:p>
        </p:txBody>
      </p:sp>
      <p:sp>
        <p:nvSpPr>
          <p:cNvPr id="125" name="Google Shape;125;ge4b24b4813_0_3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0666a54c79_1_1:notes"/>
          <p:cNvSpPr/>
          <p:nvPr>
            <p:ph idx="2" type="sldImg"/>
          </p:nvPr>
        </p:nvSpPr>
        <p:spPr>
          <a:xfrm>
            <a:off x="708163" y="1143000"/>
            <a:ext cx="54417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g10666a54c79_1_1: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lnSpc>
                <a:spcPct val="100000"/>
              </a:lnSpc>
              <a:spcBef>
                <a:spcPts val="0"/>
              </a:spcBef>
              <a:spcAft>
                <a:spcPts val="0"/>
              </a:spcAft>
              <a:buSzPts val="1400"/>
              <a:buNone/>
            </a:pPr>
            <a:r>
              <a:t/>
            </a:r>
            <a:endParaRPr/>
          </a:p>
        </p:txBody>
      </p:sp>
      <p:sp>
        <p:nvSpPr>
          <p:cNvPr id="142" name="Google Shape;142;g10666a54c79_1_1: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0666a54c79_1_20:notes"/>
          <p:cNvSpPr/>
          <p:nvPr>
            <p:ph idx="2" type="sldImg"/>
          </p:nvPr>
        </p:nvSpPr>
        <p:spPr>
          <a:xfrm>
            <a:off x="708163" y="1143000"/>
            <a:ext cx="54417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g10666a54c79_1_20: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lnSpc>
                <a:spcPct val="100000"/>
              </a:lnSpc>
              <a:spcBef>
                <a:spcPts val="0"/>
              </a:spcBef>
              <a:spcAft>
                <a:spcPts val="0"/>
              </a:spcAft>
              <a:buSzPts val="1400"/>
              <a:buNone/>
            </a:pPr>
            <a:r>
              <a:t/>
            </a:r>
            <a:endParaRPr/>
          </a:p>
        </p:txBody>
      </p:sp>
      <p:sp>
        <p:nvSpPr>
          <p:cNvPr id="149" name="Google Shape;149;g10666a54c79_1_20: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notes"/>
          <p:cNvSpPr/>
          <p:nvPr>
            <p:ph idx="2" type="sldImg"/>
          </p:nvPr>
        </p:nvSpPr>
        <p:spPr>
          <a:xfrm>
            <a:off x="692150" y="1143000"/>
            <a:ext cx="5473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t>My goal for you today is for you to gain a stronger sense on how you can help your students be successful at FAU. </a:t>
            </a:r>
            <a:endParaRPr/>
          </a:p>
        </p:txBody>
      </p:sp>
      <p:sp>
        <p:nvSpPr>
          <p:cNvPr id="157" name="Google Shape;15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9"/>
          <p:cNvSpPr txBox="1"/>
          <p:nvPr>
            <p:ph type="ctrTitle"/>
          </p:nvPr>
        </p:nvSpPr>
        <p:spPr>
          <a:xfrm>
            <a:off x="912138" y="2130426"/>
            <a:ext cx="10337562"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9"/>
          <p:cNvSpPr txBox="1"/>
          <p:nvPr>
            <p:ph idx="1" type="subTitle"/>
          </p:nvPr>
        </p:nvSpPr>
        <p:spPr>
          <a:xfrm>
            <a:off x="1824276" y="3886200"/>
            <a:ext cx="8513287"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19"/>
          <p:cNvSpPr txBox="1"/>
          <p:nvPr>
            <p:ph idx="10" type="dt"/>
          </p:nvPr>
        </p:nvSpPr>
        <p:spPr>
          <a:xfrm>
            <a:off x="608092" y="6356351"/>
            <a:ext cx="283776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9"/>
          <p:cNvSpPr txBox="1"/>
          <p:nvPr>
            <p:ph idx="11" type="ftr"/>
          </p:nvPr>
        </p:nvSpPr>
        <p:spPr>
          <a:xfrm>
            <a:off x="4155295" y="6356351"/>
            <a:ext cx="3851249"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9"/>
          <p:cNvSpPr txBox="1"/>
          <p:nvPr>
            <p:ph idx="12" type="sldNum"/>
          </p:nvPr>
        </p:nvSpPr>
        <p:spPr>
          <a:xfrm>
            <a:off x="8715984" y="6356351"/>
            <a:ext cx="283776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8"/>
          <p:cNvSpPr txBox="1"/>
          <p:nvPr>
            <p:ph type="title"/>
          </p:nvPr>
        </p:nvSpPr>
        <p:spPr>
          <a:xfrm>
            <a:off x="608092" y="274638"/>
            <a:ext cx="10945654"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8"/>
          <p:cNvSpPr txBox="1"/>
          <p:nvPr>
            <p:ph idx="1" type="body"/>
          </p:nvPr>
        </p:nvSpPr>
        <p:spPr>
          <a:xfrm rot="5400000">
            <a:off x="3817939" y="-1609644"/>
            <a:ext cx="4525963" cy="10945654"/>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28"/>
          <p:cNvSpPr txBox="1"/>
          <p:nvPr>
            <p:ph idx="10" type="dt"/>
          </p:nvPr>
        </p:nvSpPr>
        <p:spPr>
          <a:xfrm>
            <a:off x="608092" y="6356351"/>
            <a:ext cx="283776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8"/>
          <p:cNvSpPr txBox="1"/>
          <p:nvPr>
            <p:ph idx="11" type="ftr"/>
          </p:nvPr>
        </p:nvSpPr>
        <p:spPr>
          <a:xfrm>
            <a:off x="4155295" y="6356351"/>
            <a:ext cx="3851249"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8"/>
          <p:cNvSpPr txBox="1"/>
          <p:nvPr>
            <p:ph idx="12" type="sldNum"/>
          </p:nvPr>
        </p:nvSpPr>
        <p:spPr>
          <a:xfrm>
            <a:off x="8715984" y="6356351"/>
            <a:ext cx="283776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9"/>
          <p:cNvSpPr txBox="1"/>
          <p:nvPr>
            <p:ph type="title"/>
          </p:nvPr>
        </p:nvSpPr>
        <p:spPr>
          <a:xfrm rot="5400000">
            <a:off x="7259777" y="1832195"/>
            <a:ext cx="5851525" cy="2736414"/>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9"/>
          <p:cNvSpPr txBox="1"/>
          <p:nvPr>
            <p:ph idx="1" type="body"/>
          </p:nvPr>
        </p:nvSpPr>
        <p:spPr>
          <a:xfrm rot="5400000">
            <a:off x="1685601" y="-802870"/>
            <a:ext cx="5851525" cy="800654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29"/>
          <p:cNvSpPr txBox="1"/>
          <p:nvPr>
            <p:ph idx="10" type="dt"/>
          </p:nvPr>
        </p:nvSpPr>
        <p:spPr>
          <a:xfrm>
            <a:off x="608092" y="6356351"/>
            <a:ext cx="283776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9"/>
          <p:cNvSpPr txBox="1"/>
          <p:nvPr>
            <p:ph idx="11" type="ftr"/>
          </p:nvPr>
        </p:nvSpPr>
        <p:spPr>
          <a:xfrm>
            <a:off x="4155295" y="6356351"/>
            <a:ext cx="3851249"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9"/>
          <p:cNvSpPr txBox="1"/>
          <p:nvPr>
            <p:ph idx="12" type="sldNum"/>
          </p:nvPr>
        </p:nvSpPr>
        <p:spPr>
          <a:xfrm>
            <a:off x="8715984" y="6356351"/>
            <a:ext cx="283776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0"/>
          <p:cNvSpPr txBox="1"/>
          <p:nvPr>
            <p:ph type="title"/>
          </p:nvPr>
        </p:nvSpPr>
        <p:spPr>
          <a:xfrm>
            <a:off x="608092" y="274638"/>
            <a:ext cx="10945654"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0"/>
          <p:cNvSpPr txBox="1"/>
          <p:nvPr>
            <p:ph idx="1" type="body"/>
          </p:nvPr>
        </p:nvSpPr>
        <p:spPr>
          <a:xfrm>
            <a:off x="608092" y="1600201"/>
            <a:ext cx="10945654"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20"/>
          <p:cNvSpPr txBox="1"/>
          <p:nvPr>
            <p:ph idx="10" type="dt"/>
          </p:nvPr>
        </p:nvSpPr>
        <p:spPr>
          <a:xfrm>
            <a:off x="608092" y="6356351"/>
            <a:ext cx="283776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0"/>
          <p:cNvSpPr txBox="1"/>
          <p:nvPr>
            <p:ph idx="11" type="ftr"/>
          </p:nvPr>
        </p:nvSpPr>
        <p:spPr>
          <a:xfrm>
            <a:off x="4155295" y="6356351"/>
            <a:ext cx="3851249"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0"/>
          <p:cNvSpPr txBox="1"/>
          <p:nvPr>
            <p:ph idx="12" type="sldNum"/>
          </p:nvPr>
        </p:nvSpPr>
        <p:spPr>
          <a:xfrm>
            <a:off x="8715984" y="6356351"/>
            <a:ext cx="283776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1"/>
          <p:cNvSpPr txBox="1"/>
          <p:nvPr>
            <p:ph type="title"/>
          </p:nvPr>
        </p:nvSpPr>
        <p:spPr>
          <a:xfrm>
            <a:off x="960702" y="4406901"/>
            <a:ext cx="10337562"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1"/>
          <p:cNvSpPr txBox="1"/>
          <p:nvPr>
            <p:ph idx="1" type="body"/>
          </p:nvPr>
        </p:nvSpPr>
        <p:spPr>
          <a:xfrm>
            <a:off x="960702" y="2906713"/>
            <a:ext cx="10337562"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0" name="Google Shape;30;p21"/>
          <p:cNvSpPr txBox="1"/>
          <p:nvPr>
            <p:ph idx="10" type="dt"/>
          </p:nvPr>
        </p:nvSpPr>
        <p:spPr>
          <a:xfrm>
            <a:off x="608092" y="6356351"/>
            <a:ext cx="283776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1"/>
          <p:cNvSpPr txBox="1"/>
          <p:nvPr>
            <p:ph idx="11" type="ftr"/>
          </p:nvPr>
        </p:nvSpPr>
        <p:spPr>
          <a:xfrm>
            <a:off x="4155295" y="6356351"/>
            <a:ext cx="3851249"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1"/>
          <p:cNvSpPr txBox="1"/>
          <p:nvPr>
            <p:ph idx="12" type="sldNum"/>
          </p:nvPr>
        </p:nvSpPr>
        <p:spPr>
          <a:xfrm>
            <a:off x="8715984" y="6356351"/>
            <a:ext cx="283776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2"/>
          <p:cNvSpPr txBox="1"/>
          <p:nvPr>
            <p:ph type="title"/>
          </p:nvPr>
        </p:nvSpPr>
        <p:spPr>
          <a:xfrm>
            <a:off x="608092" y="274638"/>
            <a:ext cx="10945654"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2"/>
          <p:cNvSpPr txBox="1"/>
          <p:nvPr>
            <p:ph idx="1" type="body"/>
          </p:nvPr>
        </p:nvSpPr>
        <p:spPr>
          <a:xfrm>
            <a:off x="608092" y="1600201"/>
            <a:ext cx="5371478"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6" name="Google Shape;36;p22"/>
          <p:cNvSpPr txBox="1"/>
          <p:nvPr>
            <p:ph idx="2" type="body"/>
          </p:nvPr>
        </p:nvSpPr>
        <p:spPr>
          <a:xfrm>
            <a:off x="6182268" y="1600201"/>
            <a:ext cx="5371478"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7" name="Google Shape;37;p22"/>
          <p:cNvSpPr txBox="1"/>
          <p:nvPr>
            <p:ph idx="10" type="dt"/>
          </p:nvPr>
        </p:nvSpPr>
        <p:spPr>
          <a:xfrm>
            <a:off x="608092" y="6356351"/>
            <a:ext cx="283776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2"/>
          <p:cNvSpPr txBox="1"/>
          <p:nvPr>
            <p:ph idx="11" type="ftr"/>
          </p:nvPr>
        </p:nvSpPr>
        <p:spPr>
          <a:xfrm>
            <a:off x="4155295" y="6356351"/>
            <a:ext cx="3851249"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2"/>
          <p:cNvSpPr txBox="1"/>
          <p:nvPr>
            <p:ph idx="12" type="sldNum"/>
          </p:nvPr>
        </p:nvSpPr>
        <p:spPr>
          <a:xfrm>
            <a:off x="8715984" y="6356351"/>
            <a:ext cx="283776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3"/>
          <p:cNvSpPr txBox="1"/>
          <p:nvPr>
            <p:ph type="title"/>
          </p:nvPr>
        </p:nvSpPr>
        <p:spPr>
          <a:xfrm>
            <a:off x="608092" y="274638"/>
            <a:ext cx="10945654"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3"/>
          <p:cNvSpPr txBox="1"/>
          <p:nvPr>
            <p:ph idx="1" type="body"/>
          </p:nvPr>
        </p:nvSpPr>
        <p:spPr>
          <a:xfrm>
            <a:off x="608092" y="1535113"/>
            <a:ext cx="5373591"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3" name="Google Shape;43;p23"/>
          <p:cNvSpPr txBox="1"/>
          <p:nvPr>
            <p:ph idx="2" type="body"/>
          </p:nvPr>
        </p:nvSpPr>
        <p:spPr>
          <a:xfrm>
            <a:off x="608092" y="2174875"/>
            <a:ext cx="5373591"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4" name="Google Shape;44;p23"/>
          <p:cNvSpPr txBox="1"/>
          <p:nvPr>
            <p:ph idx="3" type="body"/>
          </p:nvPr>
        </p:nvSpPr>
        <p:spPr>
          <a:xfrm>
            <a:off x="6178046" y="1535113"/>
            <a:ext cx="5375701"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23"/>
          <p:cNvSpPr txBox="1"/>
          <p:nvPr>
            <p:ph idx="4" type="body"/>
          </p:nvPr>
        </p:nvSpPr>
        <p:spPr>
          <a:xfrm>
            <a:off x="6178046" y="2174875"/>
            <a:ext cx="5375701"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23"/>
          <p:cNvSpPr txBox="1"/>
          <p:nvPr>
            <p:ph idx="10" type="dt"/>
          </p:nvPr>
        </p:nvSpPr>
        <p:spPr>
          <a:xfrm>
            <a:off x="608092" y="6356351"/>
            <a:ext cx="283776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3"/>
          <p:cNvSpPr txBox="1"/>
          <p:nvPr>
            <p:ph idx="11" type="ftr"/>
          </p:nvPr>
        </p:nvSpPr>
        <p:spPr>
          <a:xfrm>
            <a:off x="4155295" y="6356351"/>
            <a:ext cx="3851249"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3"/>
          <p:cNvSpPr txBox="1"/>
          <p:nvPr>
            <p:ph idx="12" type="sldNum"/>
          </p:nvPr>
        </p:nvSpPr>
        <p:spPr>
          <a:xfrm>
            <a:off x="8715984" y="6356351"/>
            <a:ext cx="283776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4"/>
          <p:cNvSpPr txBox="1"/>
          <p:nvPr>
            <p:ph type="title"/>
          </p:nvPr>
        </p:nvSpPr>
        <p:spPr>
          <a:xfrm>
            <a:off x="608092" y="274638"/>
            <a:ext cx="10945654"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4"/>
          <p:cNvSpPr txBox="1"/>
          <p:nvPr>
            <p:ph idx="10" type="dt"/>
          </p:nvPr>
        </p:nvSpPr>
        <p:spPr>
          <a:xfrm>
            <a:off x="608092" y="6356351"/>
            <a:ext cx="283776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4"/>
          <p:cNvSpPr txBox="1"/>
          <p:nvPr>
            <p:ph idx="11" type="ftr"/>
          </p:nvPr>
        </p:nvSpPr>
        <p:spPr>
          <a:xfrm>
            <a:off x="4155295" y="6356351"/>
            <a:ext cx="3851249"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4"/>
          <p:cNvSpPr txBox="1"/>
          <p:nvPr>
            <p:ph idx="12" type="sldNum"/>
          </p:nvPr>
        </p:nvSpPr>
        <p:spPr>
          <a:xfrm>
            <a:off x="8715984" y="6356351"/>
            <a:ext cx="283776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25"/>
          <p:cNvSpPr txBox="1"/>
          <p:nvPr>
            <p:ph idx="10" type="dt"/>
          </p:nvPr>
        </p:nvSpPr>
        <p:spPr>
          <a:xfrm>
            <a:off x="608092" y="6356351"/>
            <a:ext cx="283776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5"/>
          <p:cNvSpPr txBox="1"/>
          <p:nvPr>
            <p:ph idx="11" type="ftr"/>
          </p:nvPr>
        </p:nvSpPr>
        <p:spPr>
          <a:xfrm>
            <a:off x="4155295" y="6356351"/>
            <a:ext cx="3851249"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5"/>
          <p:cNvSpPr txBox="1"/>
          <p:nvPr>
            <p:ph idx="12" type="sldNum"/>
          </p:nvPr>
        </p:nvSpPr>
        <p:spPr>
          <a:xfrm>
            <a:off x="8715984" y="6356351"/>
            <a:ext cx="283776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6"/>
          <p:cNvSpPr txBox="1"/>
          <p:nvPr>
            <p:ph type="title"/>
          </p:nvPr>
        </p:nvSpPr>
        <p:spPr>
          <a:xfrm>
            <a:off x="608093" y="273050"/>
            <a:ext cx="4001161"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6"/>
          <p:cNvSpPr txBox="1"/>
          <p:nvPr>
            <p:ph idx="1" type="body"/>
          </p:nvPr>
        </p:nvSpPr>
        <p:spPr>
          <a:xfrm>
            <a:off x="4754941" y="273051"/>
            <a:ext cx="6798805"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26"/>
          <p:cNvSpPr txBox="1"/>
          <p:nvPr>
            <p:ph idx="2" type="body"/>
          </p:nvPr>
        </p:nvSpPr>
        <p:spPr>
          <a:xfrm>
            <a:off x="608093" y="1435101"/>
            <a:ext cx="4001161"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26"/>
          <p:cNvSpPr txBox="1"/>
          <p:nvPr>
            <p:ph idx="10" type="dt"/>
          </p:nvPr>
        </p:nvSpPr>
        <p:spPr>
          <a:xfrm>
            <a:off x="608092" y="6356351"/>
            <a:ext cx="283776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6"/>
          <p:cNvSpPr txBox="1"/>
          <p:nvPr>
            <p:ph idx="11" type="ftr"/>
          </p:nvPr>
        </p:nvSpPr>
        <p:spPr>
          <a:xfrm>
            <a:off x="4155295" y="6356351"/>
            <a:ext cx="3851249"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6"/>
          <p:cNvSpPr txBox="1"/>
          <p:nvPr>
            <p:ph idx="12" type="sldNum"/>
          </p:nvPr>
        </p:nvSpPr>
        <p:spPr>
          <a:xfrm>
            <a:off x="8715984" y="6356351"/>
            <a:ext cx="283776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7"/>
          <p:cNvSpPr txBox="1"/>
          <p:nvPr>
            <p:ph type="title"/>
          </p:nvPr>
        </p:nvSpPr>
        <p:spPr>
          <a:xfrm>
            <a:off x="2383805" y="4800600"/>
            <a:ext cx="7297103"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7"/>
          <p:cNvSpPr/>
          <p:nvPr>
            <p:ph idx="2" type="pic"/>
          </p:nvPr>
        </p:nvSpPr>
        <p:spPr>
          <a:xfrm>
            <a:off x="2383805" y="612775"/>
            <a:ext cx="7297103" cy="4114800"/>
          </a:xfrm>
          <a:prstGeom prst="rect">
            <a:avLst/>
          </a:prstGeom>
          <a:noFill/>
          <a:ln>
            <a:noFill/>
          </a:ln>
        </p:spPr>
      </p:sp>
      <p:sp>
        <p:nvSpPr>
          <p:cNvPr id="68" name="Google Shape;68;p27"/>
          <p:cNvSpPr txBox="1"/>
          <p:nvPr>
            <p:ph idx="1" type="body"/>
          </p:nvPr>
        </p:nvSpPr>
        <p:spPr>
          <a:xfrm>
            <a:off x="2383805" y="5367338"/>
            <a:ext cx="7297103"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27"/>
          <p:cNvSpPr txBox="1"/>
          <p:nvPr>
            <p:ph idx="10" type="dt"/>
          </p:nvPr>
        </p:nvSpPr>
        <p:spPr>
          <a:xfrm>
            <a:off x="608092" y="6356351"/>
            <a:ext cx="2837762"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7"/>
          <p:cNvSpPr txBox="1"/>
          <p:nvPr>
            <p:ph idx="11" type="ftr"/>
          </p:nvPr>
        </p:nvSpPr>
        <p:spPr>
          <a:xfrm>
            <a:off x="4155295" y="6356351"/>
            <a:ext cx="3851249"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7"/>
          <p:cNvSpPr txBox="1"/>
          <p:nvPr>
            <p:ph idx="12" type="sldNum"/>
          </p:nvPr>
        </p:nvSpPr>
        <p:spPr>
          <a:xfrm>
            <a:off x="8715984" y="6356351"/>
            <a:ext cx="283776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8"/>
          <p:cNvSpPr txBox="1"/>
          <p:nvPr>
            <p:ph type="title"/>
          </p:nvPr>
        </p:nvSpPr>
        <p:spPr>
          <a:xfrm>
            <a:off x="608092" y="274638"/>
            <a:ext cx="10945654"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8"/>
          <p:cNvSpPr txBox="1"/>
          <p:nvPr>
            <p:ph idx="1" type="body"/>
          </p:nvPr>
        </p:nvSpPr>
        <p:spPr>
          <a:xfrm>
            <a:off x="608092" y="1600201"/>
            <a:ext cx="10945654"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8"/>
          <p:cNvSpPr txBox="1"/>
          <p:nvPr>
            <p:ph idx="10" type="dt"/>
          </p:nvPr>
        </p:nvSpPr>
        <p:spPr>
          <a:xfrm>
            <a:off x="608092" y="6356351"/>
            <a:ext cx="2837762"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8"/>
          <p:cNvSpPr txBox="1"/>
          <p:nvPr>
            <p:ph idx="11" type="ftr"/>
          </p:nvPr>
        </p:nvSpPr>
        <p:spPr>
          <a:xfrm>
            <a:off x="4155295" y="6356351"/>
            <a:ext cx="3851249"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8"/>
          <p:cNvSpPr txBox="1"/>
          <p:nvPr>
            <p:ph idx="12" type="sldNum"/>
          </p:nvPr>
        </p:nvSpPr>
        <p:spPr>
          <a:xfrm>
            <a:off x="8715984" y="6356351"/>
            <a:ext cx="2837762"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9.png"/><Relationship Id="rId4" Type="http://schemas.openxmlformats.org/officeDocument/2006/relationships/image" Target="../media/image22.png"/><Relationship Id="rId5" Type="http://schemas.openxmlformats.org/officeDocument/2006/relationships/image" Target="../media/image15.png"/></Relationships>
</file>

<file path=ppt/slides/_rels/slide25.xml.rels><?xml version="1.0" encoding="UTF-8" standalone="yes"?><Relationships xmlns="http://schemas.openxmlformats.org/package/2006/relationships"><Relationship Id="rId11" Type="http://schemas.openxmlformats.org/officeDocument/2006/relationships/image" Target="../media/image33.png"/><Relationship Id="rId10" Type="http://schemas.openxmlformats.org/officeDocument/2006/relationships/hyperlink" Target="https://www.fau.edu/family/services/Newsletters-Archive.php" TargetMode="External"/><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18.png"/><Relationship Id="rId5" Type="http://schemas.openxmlformats.org/officeDocument/2006/relationships/image" Target="../media/image6.png"/><Relationship Id="rId6" Type="http://schemas.openxmlformats.org/officeDocument/2006/relationships/hyperlink" Target="https://www.facebook.com/faufamily/" TargetMode="External"/><Relationship Id="rId7" Type="http://schemas.openxmlformats.org/officeDocument/2006/relationships/image" Target="../media/image20.png"/><Relationship Id="rId8" Type="http://schemas.openxmlformats.org/officeDocument/2006/relationships/hyperlink" Target="https://www.instagram.com/fauowlfamily/?hl=en&amp;fbclid=IwAR3AkviltWswfFjmJ7hsZCRaN--iCUS3MUk-CWG2XwmY1g7P9qtNaXzB78c"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0.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mailto:lfaerman@fau.edu"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8.jpg"/><Relationship Id="rId4" Type="http://schemas.openxmlformats.org/officeDocument/2006/relationships/image" Target="../media/image2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2.jp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8.png"/><Relationship Id="rId7"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ge4b24b4813_0_0"/>
          <p:cNvSpPr txBox="1"/>
          <p:nvPr/>
        </p:nvSpPr>
        <p:spPr>
          <a:xfrm>
            <a:off x="5174116" y="-788737"/>
            <a:ext cx="184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0" name="Google Shape;90;ge4b24b4813_0_0"/>
          <p:cNvSpPr txBox="1"/>
          <p:nvPr/>
        </p:nvSpPr>
        <p:spPr>
          <a:xfrm>
            <a:off x="629725" y="1720500"/>
            <a:ext cx="9273600" cy="3417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800"/>
              <a:buFont typeface="Arial"/>
              <a:buNone/>
            </a:pPr>
            <a:r>
              <a:rPr b="1" lang="en-US" sz="10800">
                <a:solidFill>
                  <a:srgbClr val="263357"/>
                </a:solidFill>
                <a:latin typeface="Calibri"/>
                <a:ea typeface="Calibri"/>
                <a:cs typeface="Calibri"/>
                <a:sym typeface="Calibri"/>
              </a:rPr>
              <a:t>WELCOME</a:t>
            </a:r>
            <a:endParaRPr b="1" sz="10800">
              <a:solidFill>
                <a:srgbClr val="263357"/>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3800"/>
              <a:buFont typeface="Arial"/>
              <a:buNone/>
            </a:pPr>
            <a:r>
              <a:rPr b="1" lang="en-US" sz="10800">
                <a:solidFill>
                  <a:srgbClr val="263357"/>
                </a:solidFill>
                <a:latin typeface="Calibri"/>
                <a:ea typeface="Calibri"/>
                <a:cs typeface="Calibri"/>
                <a:sym typeface="Calibri"/>
              </a:rPr>
              <a:t>FAMILIES</a:t>
            </a:r>
            <a:endParaRPr b="1" sz="10800">
              <a:solidFill>
                <a:srgbClr val="263357"/>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
          <p:cNvSpPr txBox="1"/>
          <p:nvPr/>
        </p:nvSpPr>
        <p:spPr>
          <a:xfrm>
            <a:off x="243521" y="465825"/>
            <a:ext cx="10045855"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solidFill>
                  <a:srgbClr val="263357"/>
                </a:solidFill>
                <a:latin typeface="Calibri"/>
                <a:ea typeface="Calibri"/>
                <a:cs typeface="Calibri"/>
                <a:sym typeface="Calibri"/>
              </a:rPr>
              <a:t>Defining “Family” at FAU </a:t>
            </a:r>
            <a:endParaRPr b="0" i="0" sz="1400" u="none" cap="none" strike="noStrike">
              <a:solidFill>
                <a:srgbClr val="000000"/>
              </a:solidFill>
              <a:latin typeface="Arial"/>
              <a:ea typeface="Arial"/>
              <a:cs typeface="Arial"/>
              <a:sym typeface="Arial"/>
            </a:endParaRPr>
          </a:p>
        </p:txBody>
      </p:sp>
      <p:sp>
        <p:nvSpPr>
          <p:cNvPr id="169" name="Google Shape;169;p2"/>
          <p:cNvSpPr txBox="1"/>
          <p:nvPr/>
        </p:nvSpPr>
        <p:spPr>
          <a:xfrm>
            <a:off x="5174116" y="-788737"/>
            <a:ext cx="1846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11730633" id="170" name="Google Shape;170;p2"/>
          <p:cNvPicPr preferRelativeResize="0"/>
          <p:nvPr/>
        </p:nvPicPr>
        <p:blipFill rotWithShape="1">
          <a:blip r:embed="rId3">
            <a:alphaModFix/>
          </a:blip>
          <a:srcRect b="0" l="0" r="0" t="0"/>
          <a:stretch/>
        </p:blipFill>
        <p:spPr>
          <a:xfrm>
            <a:off x="568894" y="1422376"/>
            <a:ext cx="5903232" cy="3397327"/>
          </a:xfrm>
          <a:prstGeom prst="rect">
            <a:avLst/>
          </a:prstGeom>
          <a:noFill/>
          <a:ln cap="sq" cmpd="thickThin" w="88900">
            <a:solidFill>
              <a:srgbClr val="000000"/>
            </a:solidFill>
            <a:prstDash val="solid"/>
            <a:miter lim="800000"/>
            <a:headEnd len="sm" w="sm" type="none"/>
            <a:tailEnd len="sm" w="sm" type="none"/>
          </a:ln>
        </p:spPr>
      </p:pic>
      <p:sp>
        <p:nvSpPr>
          <p:cNvPr id="171" name="Google Shape;171;p2"/>
          <p:cNvSpPr/>
          <p:nvPr/>
        </p:nvSpPr>
        <p:spPr>
          <a:xfrm>
            <a:off x="392000" y="5006825"/>
            <a:ext cx="6303300" cy="11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800" u="none" cap="none" strike="noStrike">
                <a:solidFill>
                  <a:srgbClr val="002060"/>
                </a:solidFill>
                <a:latin typeface="Calibri"/>
                <a:ea typeface="Calibri"/>
                <a:cs typeface="Calibri"/>
                <a:sym typeface="Calibri"/>
              </a:rPr>
              <a:t>The word “family” is not defined by bloodlines - it is anyone our students develop a relationship with that includes a level of trust, love, and support.</a:t>
            </a:r>
            <a:endParaRPr b="0" i="0" sz="1800" u="none" cap="none" strike="noStrike">
              <a:solidFill>
                <a:srgbClr val="00206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
          <p:cNvSpPr txBox="1"/>
          <p:nvPr/>
        </p:nvSpPr>
        <p:spPr>
          <a:xfrm>
            <a:off x="335854" y="408959"/>
            <a:ext cx="10045855"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263357"/>
                </a:solidFill>
                <a:latin typeface="Calibri"/>
                <a:ea typeface="Calibri"/>
                <a:cs typeface="Calibri"/>
                <a:sym typeface="Calibri"/>
              </a:rPr>
              <a:t>History of Family Programs </a:t>
            </a:r>
            <a:endParaRPr b="0" i="0" sz="1400" u="none" cap="none" strike="noStrike">
              <a:solidFill>
                <a:srgbClr val="000000"/>
              </a:solidFill>
              <a:latin typeface="Arial"/>
              <a:ea typeface="Arial"/>
              <a:cs typeface="Arial"/>
              <a:sym typeface="Arial"/>
            </a:endParaRPr>
          </a:p>
        </p:txBody>
      </p:sp>
      <p:sp>
        <p:nvSpPr>
          <p:cNvPr id="178" name="Google Shape;178;p3"/>
          <p:cNvSpPr txBox="1"/>
          <p:nvPr/>
        </p:nvSpPr>
        <p:spPr>
          <a:xfrm>
            <a:off x="5174116" y="-788737"/>
            <a:ext cx="1846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79" name="Google Shape;179;p3"/>
          <p:cNvGrpSpPr/>
          <p:nvPr/>
        </p:nvGrpSpPr>
        <p:grpSpPr>
          <a:xfrm>
            <a:off x="1074405" y="1851646"/>
            <a:ext cx="7511905" cy="3901070"/>
            <a:chOff x="0" y="0"/>
            <a:chExt cx="7511905" cy="3901070"/>
          </a:xfrm>
        </p:grpSpPr>
        <p:sp>
          <p:nvSpPr>
            <p:cNvPr id="180" name="Google Shape;180;p3"/>
            <p:cNvSpPr/>
            <p:nvPr/>
          </p:nvSpPr>
          <p:spPr>
            <a:xfrm>
              <a:off x="0" y="1229586"/>
              <a:ext cx="7511905" cy="1560428"/>
            </a:xfrm>
            <a:prstGeom prst="notchedRightArrow">
              <a:avLst>
                <a:gd fmla="val 50000" name="adj1"/>
                <a:gd fmla="val 50000" name="adj2"/>
              </a:avLst>
            </a:prstGeom>
            <a:solidFill>
              <a:srgbClr val="CFD7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3"/>
            <p:cNvSpPr/>
            <p:nvPr/>
          </p:nvSpPr>
          <p:spPr>
            <a:xfrm>
              <a:off x="3301" y="0"/>
              <a:ext cx="2178745" cy="156042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3"/>
            <p:cNvSpPr txBox="1"/>
            <p:nvPr/>
          </p:nvSpPr>
          <p:spPr>
            <a:xfrm>
              <a:off x="3301" y="0"/>
              <a:ext cx="2178745" cy="1560428"/>
            </a:xfrm>
            <a:prstGeom prst="rect">
              <a:avLst/>
            </a:prstGeom>
            <a:noFill/>
            <a:ln>
              <a:noFill/>
            </a:ln>
          </p:spPr>
          <p:txBody>
            <a:bodyPr anchorCtr="0" anchor="b" bIns="384025" lIns="384025" spcFirstLastPara="1" rIns="384025" wrap="square" tIns="384025">
              <a:noAutofit/>
            </a:bodyPr>
            <a:lstStyle/>
            <a:p>
              <a:pPr indent="0" lvl="0" marL="0" marR="0" rtl="0" algn="ctr">
                <a:lnSpc>
                  <a:spcPct val="90000"/>
                </a:lnSpc>
                <a:spcBef>
                  <a:spcPts val="0"/>
                </a:spcBef>
                <a:spcAft>
                  <a:spcPts val="0"/>
                </a:spcAft>
                <a:buClr>
                  <a:srgbClr val="000000"/>
                </a:buClr>
                <a:buSzPts val="5400"/>
                <a:buFont typeface="Arial"/>
                <a:buNone/>
              </a:pPr>
              <a:r>
                <a:rPr b="0" i="0" lang="en-US" sz="5400" u="none" cap="none" strike="noStrike">
                  <a:solidFill>
                    <a:schemeClr val="dk1"/>
                  </a:solidFill>
                  <a:latin typeface="Calibri"/>
                  <a:ea typeface="Calibri"/>
                  <a:cs typeface="Calibri"/>
                  <a:sym typeface="Calibri"/>
                </a:rPr>
                <a:t>1922</a:t>
              </a:r>
              <a:endParaRPr b="0" i="0" sz="1400" u="none" cap="none" strike="noStrike">
                <a:solidFill>
                  <a:srgbClr val="000000"/>
                </a:solidFill>
                <a:latin typeface="Arial"/>
                <a:ea typeface="Arial"/>
                <a:cs typeface="Arial"/>
                <a:sym typeface="Arial"/>
              </a:endParaRPr>
            </a:p>
          </p:txBody>
        </p:sp>
        <p:sp>
          <p:nvSpPr>
            <p:cNvPr id="183" name="Google Shape;183;p3"/>
            <p:cNvSpPr/>
            <p:nvPr/>
          </p:nvSpPr>
          <p:spPr>
            <a:xfrm>
              <a:off x="897620" y="1755481"/>
              <a:ext cx="390107" cy="390107"/>
            </a:xfrm>
            <a:prstGeom prst="ellipse">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3"/>
            <p:cNvSpPr/>
            <p:nvPr/>
          </p:nvSpPr>
          <p:spPr>
            <a:xfrm>
              <a:off x="2290984" y="2340642"/>
              <a:ext cx="2178745" cy="156042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3"/>
            <p:cNvSpPr txBox="1"/>
            <p:nvPr/>
          </p:nvSpPr>
          <p:spPr>
            <a:xfrm>
              <a:off x="2290984" y="2340642"/>
              <a:ext cx="2178745" cy="1560428"/>
            </a:xfrm>
            <a:prstGeom prst="rect">
              <a:avLst/>
            </a:prstGeom>
            <a:noFill/>
            <a:ln>
              <a:noFill/>
            </a:ln>
          </p:spPr>
          <p:txBody>
            <a:bodyPr anchorCtr="0" anchor="t" bIns="384025" lIns="384025" spcFirstLastPara="1" rIns="384025" wrap="square" tIns="384025">
              <a:noAutofit/>
            </a:bodyPr>
            <a:lstStyle/>
            <a:p>
              <a:pPr indent="0" lvl="0" marL="0" marR="0" rtl="0" algn="ctr">
                <a:lnSpc>
                  <a:spcPct val="90000"/>
                </a:lnSpc>
                <a:spcBef>
                  <a:spcPts val="0"/>
                </a:spcBef>
                <a:spcAft>
                  <a:spcPts val="0"/>
                </a:spcAft>
                <a:buClr>
                  <a:srgbClr val="000000"/>
                </a:buClr>
                <a:buSzPts val="5400"/>
                <a:buFont typeface="Arial"/>
                <a:buNone/>
              </a:pPr>
              <a:r>
                <a:rPr b="0" i="0" lang="en-US" sz="5400" u="none" cap="none" strike="noStrike">
                  <a:solidFill>
                    <a:schemeClr val="dk1"/>
                  </a:solidFill>
                  <a:latin typeface="Calibri"/>
                  <a:ea typeface="Calibri"/>
                  <a:cs typeface="Calibri"/>
                  <a:sym typeface="Calibri"/>
                </a:rPr>
                <a:t>1923</a:t>
              </a:r>
              <a:endParaRPr b="0" i="0" sz="1400" u="none" cap="none" strike="noStrike">
                <a:solidFill>
                  <a:srgbClr val="000000"/>
                </a:solidFill>
                <a:latin typeface="Arial"/>
                <a:ea typeface="Arial"/>
                <a:cs typeface="Arial"/>
                <a:sym typeface="Arial"/>
              </a:endParaRPr>
            </a:p>
          </p:txBody>
        </p:sp>
        <p:sp>
          <p:nvSpPr>
            <p:cNvPr id="186" name="Google Shape;186;p3"/>
            <p:cNvSpPr/>
            <p:nvPr/>
          </p:nvSpPr>
          <p:spPr>
            <a:xfrm>
              <a:off x="3185303" y="1755481"/>
              <a:ext cx="390107" cy="390107"/>
            </a:xfrm>
            <a:prstGeom prst="ellipse">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3"/>
            <p:cNvSpPr/>
            <p:nvPr/>
          </p:nvSpPr>
          <p:spPr>
            <a:xfrm>
              <a:off x="4578667" y="0"/>
              <a:ext cx="2178745" cy="156042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3"/>
            <p:cNvSpPr txBox="1"/>
            <p:nvPr/>
          </p:nvSpPr>
          <p:spPr>
            <a:xfrm>
              <a:off x="4578667" y="0"/>
              <a:ext cx="2178745" cy="1560428"/>
            </a:xfrm>
            <a:prstGeom prst="rect">
              <a:avLst/>
            </a:prstGeom>
            <a:noFill/>
            <a:ln>
              <a:noFill/>
            </a:ln>
          </p:spPr>
          <p:txBody>
            <a:bodyPr anchorCtr="0" anchor="b" bIns="355600" lIns="355600" spcFirstLastPara="1" rIns="355600" wrap="square" tIns="355600">
              <a:noAutofit/>
            </a:bodyPr>
            <a:lstStyle/>
            <a:p>
              <a:pPr indent="0" lvl="0" marL="0" marR="0" rtl="0" algn="ctr">
                <a:lnSpc>
                  <a:spcPct val="90000"/>
                </a:lnSpc>
                <a:spcBef>
                  <a:spcPts val="0"/>
                </a:spcBef>
                <a:spcAft>
                  <a:spcPts val="0"/>
                </a:spcAft>
                <a:buClr>
                  <a:srgbClr val="000000"/>
                </a:buClr>
                <a:buSzPts val="5000"/>
                <a:buFont typeface="Arial"/>
                <a:buNone/>
              </a:pPr>
              <a:r>
                <a:rPr b="0" i="0" lang="en-US" sz="5000" u="none" cap="none" strike="noStrike">
                  <a:solidFill>
                    <a:schemeClr val="dk1"/>
                  </a:solidFill>
                  <a:latin typeface="Calibri"/>
                  <a:ea typeface="Calibri"/>
                  <a:cs typeface="Calibri"/>
                  <a:sym typeface="Calibri"/>
                </a:rPr>
                <a:t>1999</a:t>
              </a:r>
              <a:endParaRPr b="0" i="0" sz="1400" u="none" cap="none" strike="noStrike">
                <a:solidFill>
                  <a:srgbClr val="000000"/>
                </a:solidFill>
                <a:latin typeface="Arial"/>
                <a:ea typeface="Arial"/>
                <a:cs typeface="Arial"/>
                <a:sym typeface="Arial"/>
              </a:endParaRPr>
            </a:p>
          </p:txBody>
        </p:sp>
        <p:sp>
          <p:nvSpPr>
            <p:cNvPr id="189" name="Google Shape;189;p3"/>
            <p:cNvSpPr/>
            <p:nvPr/>
          </p:nvSpPr>
          <p:spPr>
            <a:xfrm>
              <a:off x="5472986" y="1755481"/>
              <a:ext cx="390107" cy="390107"/>
            </a:xfrm>
            <a:prstGeom prst="ellipse">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0" name="Google Shape;190;p3"/>
          <p:cNvSpPr/>
          <p:nvPr/>
        </p:nvSpPr>
        <p:spPr>
          <a:xfrm>
            <a:off x="-549164" y="1851646"/>
            <a:ext cx="2178745" cy="1560428"/>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ge4b24b4813_0_44"/>
          <p:cNvSpPr txBox="1"/>
          <p:nvPr/>
        </p:nvSpPr>
        <p:spPr>
          <a:xfrm>
            <a:off x="5174116" y="-788737"/>
            <a:ext cx="184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7" name="Google Shape;197;ge4b24b4813_0_44"/>
          <p:cNvSpPr txBox="1"/>
          <p:nvPr/>
        </p:nvSpPr>
        <p:spPr>
          <a:xfrm>
            <a:off x="265675" y="463900"/>
            <a:ext cx="7574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263357"/>
                </a:solidFill>
                <a:latin typeface="Calibri"/>
                <a:ea typeface="Calibri"/>
                <a:cs typeface="Calibri"/>
                <a:sym typeface="Calibri"/>
              </a:rPr>
              <a:t>Consider as your student begins their journey at FAU…</a:t>
            </a:r>
            <a:endParaRPr b="1" i="0" sz="4800" u="none" cap="none" strike="noStrike">
              <a:solidFill>
                <a:srgbClr val="263357"/>
              </a:solidFill>
              <a:latin typeface="Calibri"/>
              <a:ea typeface="Calibri"/>
              <a:cs typeface="Calibri"/>
              <a:sym typeface="Calibri"/>
            </a:endParaRPr>
          </a:p>
        </p:txBody>
      </p:sp>
      <p:sp>
        <p:nvSpPr>
          <p:cNvPr id="198" name="Google Shape;198;ge4b24b4813_0_44"/>
          <p:cNvSpPr/>
          <p:nvPr/>
        </p:nvSpPr>
        <p:spPr>
          <a:xfrm>
            <a:off x="134525" y="2033800"/>
            <a:ext cx="6740400" cy="4093500"/>
          </a:xfrm>
          <a:prstGeom prst="rect">
            <a:avLst/>
          </a:prstGeom>
          <a:noFill/>
          <a:ln>
            <a:noFill/>
          </a:ln>
        </p:spPr>
        <p:txBody>
          <a:bodyPr anchorCtr="0" anchor="t" bIns="45700" lIns="91425" spcFirstLastPara="1" rIns="91425" wrap="square" tIns="45700">
            <a:noAutofit/>
          </a:bodyPr>
          <a:lstStyle/>
          <a:p>
            <a:pPr indent="0" lvl="1" marL="68580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Calibri"/>
              <a:ea typeface="Calibri"/>
              <a:cs typeface="Calibri"/>
              <a:sym typeface="Calibri"/>
            </a:endParaRPr>
          </a:p>
          <a:p>
            <a:pPr indent="-285750" lvl="0" marL="514350" marR="0" rtl="0" algn="l">
              <a:lnSpc>
                <a:spcPct val="100000"/>
              </a:lnSpc>
              <a:spcBef>
                <a:spcPts val="0"/>
              </a:spcBef>
              <a:spcAft>
                <a:spcPts val="0"/>
              </a:spcAft>
              <a:buClr>
                <a:srgbClr val="263357"/>
              </a:buClr>
              <a:buSzPts val="4400"/>
              <a:buFont typeface="Arial"/>
              <a:buChar char="•"/>
            </a:pPr>
            <a:r>
              <a:rPr b="0" i="0" lang="en-US" sz="4400" u="none" cap="none" strike="noStrike">
                <a:solidFill>
                  <a:srgbClr val="263357"/>
                </a:solidFill>
                <a:latin typeface="Calibri"/>
                <a:ea typeface="Calibri"/>
                <a:cs typeface="Calibri"/>
                <a:sym typeface="Calibri"/>
              </a:rPr>
              <a:t>What is your biggest fear?</a:t>
            </a:r>
            <a:endParaRPr b="0" i="0" sz="1400" u="none" cap="none" strike="noStrike">
              <a:solidFill>
                <a:srgbClr val="263357"/>
              </a:solidFill>
              <a:latin typeface="Arial"/>
              <a:ea typeface="Arial"/>
              <a:cs typeface="Arial"/>
              <a:sym typeface="Arial"/>
            </a:endParaRPr>
          </a:p>
          <a:p>
            <a:pPr indent="-285750" lvl="0" marL="514350" marR="0" rtl="0" algn="l">
              <a:lnSpc>
                <a:spcPct val="100000"/>
              </a:lnSpc>
              <a:spcBef>
                <a:spcPts val="0"/>
              </a:spcBef>
              <a:spcAft>
                <a:spcPts val="0"/>
              </a:spcAft>
              <a:buClr>
                <a:srgbClr val="263357"/>
              </a:buClr>
              <a:buSzPts val="4400"/>
              <a:buFont typeface="Arial"/>
              <a:buChar char="•"/>
            </a:pPr>
            <a:r>
              <a:rPr b="0" i="0" lang="en-US" sz="4400" u="none" cap="none" strike="noStrike">
                <a:solidFill>
                  <a:srgbClr val="263357"/>
                </a:solidFill>
                <a:latin typeface="Calibri"/>
                <a:ea typeface="Calibri"/>
                <a:cs typeface="Calibri"/>
                <a:sym typeface="Calibri"/>
              </a:rPr>
              <a:t>What are you most excited about?</a:t>
            </a:r>
            <a:endParaRPr b="0" i="0" sz="4400" u="none" cap="none" strike="noStrike">
              <a:solidFill>
                <a:srgbClr val="263357"/>
              </a:solidFill>
              <a:latin typeface="Calibri"/>
              <a:ea typeface="Calibri"/>
              <a:cs typeface="Calibri"/>
              <a:sym typeface="Calibri"/>
            </a:endParaRPr>
          </a:p>
          <a:p>
            <a:pPr indent="-285750" lvl="0" marL="514350" marR="0" rtl="0" algn="l">
              <a:lnSpc>
                <a:spcPct val="100000"/>
              </a:lnSpc>
              <a:spcBef>
                <a:spcPts val="0"/>
              </a:spcBef>
              <a:spcAft>
                <a:spcPts val="0"/>
              </a:spcAft>
              <a:buClr>
                <a:srgbClr val="263357"/>
              </a:buClr>
              <a:buSzPts val="4400"/>
              <a:buFont typeface="Arial"/>
              <a:buChar char="•"/>
            </a:pPr>
            <a:r>
              <a:rPr b="0" i="0" lang="en-US" sz="4400" u="none" cap="none" strike="noStrike">
                <a:solidFill>
                  <a:srgbClr val="263357"/>
                </a:solidFill>
                <a:latin typeface="Calibri"/>
                <a:ea typeface="Calibri"/>
                <a:cs typeface="Calibri"/>
                <a:sym typeface="Calibri"/>
              </a:rPr>
              <a:t>How can we assist?</a:t>
            </a:r>
            <a:endParaRPr b="0" i="0" sz="1400" u="none" cap="none" strike="noStrike">
              <a:solidFill>
                <a:srgbClr val="263357"/>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4"/>
          <p:cNvSpPr txBox="1"/>
          <p:nvPr/>
        </p:nvSpPr>
        <p:spPr>
          <a:xfrm>
            <a:off x="5174116" y="-788737"/>
            <a:ext cx="1846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 name="Google Shape;205;p4"/>
          <p:cNvSpPr txBox="1"/>
          <p:nvPr/>
        </p:nvSpPr>
        <p:spPr>
          <a:xfrm>
            <a:off x="151188" y="323542"/>
            <a:ext cx="10045855" cy="14465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solidFill>
                  <a:srgbClr val="263357"/>
                </a:solidFill>
                <a:latin typeface="Calibri"/>
                <a:ea typeface="Calibri"/>
                <a:cs typeface="Calibri"/>
                <a:sym typeface="Calibri"/>
              </a:rPr>
              <a:t>Family &amp; College Student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400"/>
              <a:buFont typeface="Arial"/>
              <a:buNone/>
            </a:pPr>
            <a:r>
              <a:rPr b="1" i="0" lang="en-US" sz="4400" u="none" cap="none" strike="noStrike">
                <a:solidFill>
                  <a:srgbClr val="263357"/>
                </a:solidFill>
                <a:latin typeface="Calibri"/>
                <a:ea typeface="Calibri"/>
                <a:cs typeface="Calibri"/>
                <a:sym typeface="Calibri"/>
              </a:rPr>
              <a:t>Relationship Strengthening Pillars</a:t>
            </a:r>
            <a:endParaRPr b="0" i="0" sz="1400" u="none" cap="none" strike="noStrike">
              <a:solidFill>
                <a:srgbClr val="000000"/>
              </a:solidFill>
              <a:latin typeface="Arial"/>
              <a:ea typeface="Arial"/>
              <a:cs typeface="Arial"/>
              <a:sym typeface="Arial"/>
            </a:endParaRPr>
          </a:p>
        </p:txBody>
      </p:sp>
      <p:grpSp>
        <p:nvGrpSpPr>
          <p:cNvPr id="206" name="Google Shape;206;p4"/>
          <p:cNvGrpSpPr/>
          <p:nvPr/>
        </p:nvGrpSpPr>
        <p:grpSpPr>
          <a:xfrm>
            <a:off x="152203" y="2143707"/>
            <a:ext cx="8303475" cy="3533961"/>
            <a:chOff x="1015" y="0"/>
            <a:chExt cx="8303475" cy="3533961"/>
          </a:xfrm>
        </p:grpSpPr>
        <p:sp>
          <p:nvSpPr>
            <p:cNvPr id="207" name="Google Shape;207;p4"/>
            <p:cNvSpPr/>
            <p:nvPr/>
          </p:nvSpPr>
          <p:spPr>
            <a:xfrm rot="-5400000">
              <a:off x="-448115" y="449129"/>
              <a:ext cx="3533961" cy="2635702"/>
            </a:xfrm>
            <a:prstGeom prst="flowChartManualOperation">
              <a:avLst/>
            </a:prstGeom>
            <a:solidFill>
              <a:srgbClr val="C00000"/>
            </a:solidFill>
            <a:ln cap="flat" cmpd="sng" w="38100">
              <a:solidFill>
                <a:srgbClr val="EEECE0"/>
              </a:solidFill>
              <a:prstDash val="solid"/>
              <a:round/>
              <a:headEnd len="sm" w="sm" type="none"/>
              <a:tailEnd len="sm" w="sm" type="none"/>
            </a:ln>
            <a:effectLst>
              <a:outerShdw blurRad="40000" rotWithShape="0" dir="5400000" dist="2000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4"/>
            <p:cNvSpPr txBox="1"/>
            <p:nvPr/>
          </p:nvSpPr>
          <p:spPr>
            <a:xfrm>
              <a:off x="1015" y="706791"/>
              <a:ext cx="2635702" cy="2120377"/>
            </a:xfrm>
            <a:prstGeom prst="rect">
              <a:avLst/>
            </a:prstGeom>
            <a:noFill/>
            <a:ln>
              <a:noFill/>
            </a:ln>
          </p:spPr>
          <p:txBody>
            <a:bodyPr anchorCtr="0" anchor="ctr" bIns="0" lIns="152400" spcFirstLastPara="1" rIns="152400" wrap="square" tIns="0">
              <a:noAutofit/>
            </a:bodyPr>
            <a:lstStyle/>
            <a:p>
              <a:pPr indent="0" lvl="0" marL="0" marR="0" rtl="0" algn="ctr">
                <a:lnSpc>
                  <a:spcPct val="9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1. </a:t>
              </a:r>
              <a:r>
                <a:rPr b="0" i="0" lang="en-US" sz="2400" u="none" cap="none" strike="noStrike">
                  <a:solidFill>
                    <a:schemeClr val="lt1"/>
                  </a:solidFill>
                  <a:latin typeface="Calibri"/>
                  <a:ea typeface="Calibri"/>
                  <a:cs typeface="Calibri"/>
                  <a:sym typeface="Calibri"/>
                </a:rPr>
                <a:t>Engagement</a:t>
              </a:r>
              <a:endParaRPr b="1" i="0" sz="2400" u="none" cap="none" strike="noStrike">
                <a:solidFill>
                  <a:schemeClr val="lt1"/>
                </a:solidFill>
                <a:latin typeface="Calibri"/>
                <a:ea typeface="Calibri"/>
                <a:cs typeface="Calibri"/>
                <a:sym typeface="Calibri"/>
              </a:endParaRPr>
            </a:p>
          </p:txBody>
        </p:sp>
        <p:sp>
          <p:nvSpPr>
            <p:cNvPr id="209" name="Google Shape;209;p4"/>
            <p:cNvSpPr/>
            <p:nvPr/>
          </p:nvSpPr>
          <p:spPr>
            <a:xfrm rot="-5400000">
              <a:off x="2385264" y="449129"/>
              <a:ext cx="3533961" cy="2635702"/>
            </a:xfrm>
            <a:prstGeom prst="flowChartManualOperation">
              <a:avLst/>
            </a:prstGeom>
            <a:solidFill>
              <a:srgbClr val="3E7FCD"/>
            </a:solidFill>
            <a:ln cap="flat" cmpd="sng" w="38100">
              <a:solidFill>
                <a:srgbClr val="EEECE0"/>
              </a:solidFill>
              <a:prstDash val="solid"/>
              <a:round/>
              <a:headEnd len="sm" w="sm" type="none"/>
              <a:tailEnd len="sm" w="sm" type="none"/>
            </a:ln>
            <a:effectLst>
              <a:outerShdw blurRad="40000" rotWithShape="0" dir="5400000" dist="2000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4"/>
            <p:cNvSpPr txBox="1"/>
            <p:nvPr/>
          </p:nvSpPr>
          <p:spPr>
            <a:xfrm>
              <a:off x="2834394" y="706791"/>
              <a:ext cx="2635702" cy="2120377"/>
            </a:xfrm>
            <a:prstGeom prst="rect">
              <a:avLst/>
            </a:prstGeom>
            <a:noFill/>
            <a:ln>
              <a:noFill/>
            </a:ln>
          </p:spPr>
          <p:txBody>
            <a:bodyPr anchorCtr="0" anchor="ctr" bIns="0" lIns="152400" spcFirstLastPara="1" rIns="152400" wrap="square" tIns="0">
              <a:noAutofit/>
            </a:bodyPr>
            <a:lstStyle/>
            <a:p>
              <a:pPr indent="0" lvl="0" marL="0" marR="0" rtl="0" algn="ctr">
                <a:lnSpc>
                  <a:spcPct val="90000"/>
                </a:lnSpc>
                <a:spcBef>
                  <a:spcPts val="0"/>
                </a:spcBef>
                <a:spcAft>
                  <a:spcPts val="0"/>
                </a:spcAft>
                <a:buClr>
                  <a:srgbClr val="000000"/>
                </a:buClr>
                <a:buSzPts val="2400"/>
                <a:buFont typeface="Arial"/>
                <a:buNone/>
              </a:pPr>
              <a:r>
                <a:rPr b="0" i="0" lang="en-US" sz="2400" u="none" cap="none" strike="noStrike">
                  <a:solidFill>
                    <a:schemeClr val="lt1"/>
                  </a:solidFill>
                  <a:latin typeface="Calibri"/>
                  <a:ea typeface="Calibri"/>
                  <a:cs typeface="Calibri"/>
                  <a:sym typeface="Calibri"/>
                </a:rPr>
                <a:t>2. Understanding students</a:t>
              </a:r>
              <a:endParaRPr b="0" i="0" sz="2400" u="none" cap="none" strike="noStrike">
                <a:solidFill>
                  <a:schemeClr val="lt1"/>
                </a:solidFill>
                <a:latin typeface="Calibri"/>
                <a:ea typeface="Calibri"/>
                <a:cs typeface="Calibri"/>
                <a:sym typeface="Calibri"/>
              </a:endParaRPr>
            </a:p>
          </p:txBody>
        </p:sp>
        <p:sp>
          <p:nvSpPr>
            <p:cNvPr id="211" name="Google Shape;211;p4"/>
            <p:cNvSpPr/>
            <p:nvPr/>
          </p:nvSpPr>
          <p:spPr>
            <a:xfrm rot="-5400000">
              <a:off x="5219658" y="449129"/>
              <a:ext cx="3533961" cy="2635702"/>
            </a:xfrm>
            <a:prstGeom prst="flowChartManualOperation">
              <a:avLst/>
            </a:prstGeom>
            <a:solidFill>
              <a:srgbClr val="FF0000"/>
            </a:solidFill>
            <a:ln cap="flat" cmpd="sng" w="38100">
              <a:solidFill>
                <a:srgbClr val="EEECE0"/>
              </a:solidFill>
              <a:prstDash val="solid"/>
              <a:round/>
              <a:headEnd len="sm" w="sm" type="none"/>
              <a:tailEnd len="sm" w="sm" type="none"/>
            </a:ln>
            <a:effectLst>
              <a:outerShdw blurRad="40000" rotWithShape="0" dir="5400000" dist="2000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4"/>
            <p:cNvSpPr txBox="1"/>
            <p:nvPr/>
          </p:nvSpPr>
          <p:spPr>
            <a:xfrm>
              <a:off x="5668788" y="706791"/>
              <a:ext cx="2635702" cy="2120377"/>
            </a:xfrm>
            <a:prstGeom prst="rect">
              <a:avLst/>
            </a:prstGeom>
            <a:noFill/>
            <a:ln>
              <a:noFill/>
            </a:ln>
          </p:spPr>
          <p:txBody>
            <a:bodyPr anchorCtr="0" anchor="ctr" bIns="0" lIns="152400" spcFirstLastPara="1" rIns="152400" wrap="square" tIns="0">
              <a:noAutofit/>
            </a:bodyPr>
            <a:lstStyle/>
            <a:p>
              <a:pPr indent="0" lvl="0" marL="0" marR="0" rtl="0" algn="ctr">
                <a:lnSpc>
                  <a:spcPct val="90000"/>
                </a:lnSpc>
                <a:spcBef>
                  <a:spcPts val="0"/>
                </a:spcBef>
                <a:spcAft>
                  <a:spcPts val="0"/>
                </a:spcAft>
                <a:buClr>
                  <a:srgbClr val="000000"/>
                </a:buClr>
                <a:buSzPts val="2400"/>
                <a:buFont typeface="Arial"/>
                <a:buNone/>
              </a:pPr>
              <a:r>
                <a:rPr b="0" i="0" lang="en-US" sz="2400" u="none" cap="none" strike="noStrike">
                  <a:solidFill>
                    <a:schemeClr val="lt1"/>
                  </a:solidFill>
                  <a:latin typeface="Calibri"/>
                  <a:ea typeface="Calibri"/>
                  <a:cs typeface="Calibri"/>
                  <a:sym typeface="Calibri"/>
                </a:rPr>
                <a:t>3. Identify family opportunities</a:t>
              </a:r>
              <a:endParaRPr b="0" i="0" sz="2400" u="none" cap="none" strike="noStrike">
                <a:solidFill>
                  <a:schemeClr val="lt1"/>
                </a:solidFill>
                <a:latin typeface="Calibri"/>
                <a:ea typeface="Calibri"/>
                <a:cs typeface="Calibri"/>
                <a:sym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5"/>
          <p:cNvSpPr txBox="1"/>
          <p:nvPr/>
        </p:nvSpPr>
        <p:spPr>
          <a:xfrm>
            <a:off x="5174116" y="-788737"/>
            <a:ext cx="1846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9" name="Google Shape;219;p5"/>
          <p:cNvSpPr txBox="1"/>
          <p:nvPr/>
        </p:nvSpPr>
        <p:spPr>
          <a:xfrm>
            <a:off x="-897015" y="838865"/>
            <a:ext cx="10077110"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rgbClr val="263357"/>
                </a:solidFill>
                <a:latin typeface="Calibri"/>
                <a:ea typeface="Calibri"/>
                <a:cs typeface="Calibri"/>
                <a:sym typeface="Calibri"/>
              </a:rPr>
              <a:t>Relationship Strengthening Pillars: </a:t>
            </a:r>
            <a:endParaRPr b="1" i="0" sz="4400" u="none" cap="none" strike="noStrike">
              <a:solidFill>
                <a:srgbClr val="263357"/>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rPr b="1" i="1" lang="en-US" sz="2800" u="none" cap="none" strike="noStrike">
                <a:solidFill>
                  <a:srgbClr val="FF0000"/>
                </a:solidFill>
                <a:latin typeface="Calibri"/>
                <a:ea typeface="Calibri"/>
                <a:cs typeface="Calibri"/>
                <a:sym typeface="Calibri"/>
              </a:rPr>
              <a:t>Engagement </a:t>
            </a:r>
            <a:endParaRPr b="1" i="1" sz="2800" u="none" cap="none" strike="noStrike">
              <a:solidFill>
                <a:srgbClr val="FF0000"/>
              </a:solidFill>
              <a:latin typeface="Calibri"/>
              <a:ea typeface="Calibri"/>
              <a:cs typeface="Calibri"/>
              <a:sym typeface="Calibri"/>
            </a:endParaRPr>
          </a:p>
        </p:txBody>
      </p:sp>
      <p:sp>
        <p:nvSpPr>
          <p:cNvPr id="220" name="Google Shape;220;p5"/>
          <p:cNvSpPr txBox="1"/>
          <p:nvPr/>
        </p:nvSpPr>
        <p:spPr>
          <a:xfrm>
            <a:off x="1282700" y="2760619"/>
            <a:ext cx="2349500" cy="2188848"/>
          </a:xfrm>
          <a:prstGeom prst="rect">
            <a:avLst/>
          </a:prstGeom>
          <a:solidFill>
            <a:srgbClr val="C00000"/>
          </a:solidFill>
          <a:ln>
            <a:noFill/>
          </a:ln>
        </p:spPr>
        <p:txBody>
          <a:bodyPr anchorCtr="0" anchor="ctr" bIns="0" lIns="139700" spcFirstLastPara="1" rIns="138900" wrap="square" tIns="0">
            <a:noAutofit/>
          </a:bodyPr>
          <a:lstStyle/>
          <a:p>
            <a:pPr indent="0" lvl="0" marL="0" marR="0" rtl="0" algn="ctr">
              <a:lnSpc>
                <a:spcPct val="90000"/>
              </a:lnSpc>
              <a:spcBef>
                <a:spcPts val="0"/>
              </a:spcBef>
              <a:spcAft>
                <a:spcPts val="0"/>
              </a:spcAft>
              <a:buClr>
                <a:srgbClr val="000000"/>
              </a:buClr>
              <a:buSzPts val="2000"/>
              <a:buFont typeface="Arial"/>
              <a:buNone/>
            </a:pPr>
            <a:r>
              <a:rPr b="1" i="0" lang="en-US" sz="2000" u="none" cap="none" strike="noStrike">
                <a:solidFill>
                  <a:schemeClr val="lt1"/>
                </a:solidFill>
                <a:latin typeface="Calibri"/>
                <a:ea typeface="Calibri"/>
                <a:cs typeface="Calibri"/>
                <a:sym typeface="Calibri"/>
              </a:rPr>
              <a:t>1. Engagement</a:t>
            </a:r>
            <a:endParaRPr b="1" i="0" sz="2000" u="none" cap="none" strike="noStrike">
              <a:solidFill>
                <a:schemeClr val="lt1"/>
              </a:solidFill>
              <a:latin typeface="Calibri"/>
              <a:ea typeface="Calibri"/>
              <a:cs typeface="Calibri"/>
              <a:sym typeface="Calibri"/>
            </a:endParaRPr>
          </a:p>
        </p:txBody>
      </p:sp>
      <p:grpSp>
        <p:nvGrpSpPr>
          <p:cNvPr id="221" name="Google Shape;221;p5"/>
          <p:cNvGrpSpPr/>
          <p:nvPr/>
        </p:nvGrpSpPr>
        <p:grpSpPr>
          <a:xfrm>
            <a:off x="3964073" y="3249500"/>
            <a:ext cx="6134412" cy="1211100"/>
            <a:chOff x="1473133" y="2663504"/>
            <a:chExt cx="5987128" cy="1211100"/>
          </a:xfrm>
        </p:grpSpPr>
        <p:sp>
          <p:nvSpPr>
            <p:cNvPr id="222" name="Google Shape;222;p5"/>
            <p:cNvSpPr/>
            <p:nvPr/>
          </p:nvSpPr>
          <p:spPr>
            <a:xfrm>
              <a:off x="1547989" y="3186077"/>
              <a:ext cx="141600" cy="165900"/>
            </a:xfrm>
            <a:prstGeom prst="rightArrow">
              <a:avLst>
                <a:gd fmla="val 60000" name="adj1"/>
                <a:gd fmla="val 50000" name="adj2"/>
              </a:avLst>
            </a:prstGeom>
            <a:solidFill>
              <a:srgbClr val="B1C0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5"/>
            <p:cNvSpPr txBox="1"/>
            <p:nvPr/>
          </p:nvSpPr>
          <p:spPr>
            <a:xfrm>
              <a:off x="1547989" y="3219238"/>
              <a:ext cx="99300" cy="996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700"/>
                <a:buFont typeface="Arial"/>
                <a:buNone/>
              </a:pPr>
              <a:r>
                <a:t/>
              </a:r>
              <a:endParaRPr b="0" i="0" sz="700" u="none" cap="none" strike="noStrike">
                <a:solidFill>
                  <a:schemeClr val="lt1"/>
                </a:solidFill>
                <a:latin typeface="Calibri"/>
                <a:ea typeface="Calibri"/>
                <a:cs typeface="Calibri"/>
                <a:sym typeface="Calibri"/>
              </a:endParaRPr>
            </a:p>
          </p:txBody>
        </p:sp>
        <p:sp>
          <p:nvSpPr>
            <p:cNvPr id="224" name="Google Shape;224;p5"/>
            <p:cNvSpPr/>
            <p:nvPr/>
          </p:nvSpPr>
          <p:spPr>
            <a:xfrm>
              <a:off x="1748560" y="2685508"/>
              <a:ext cx="1532400" cy="1167000"/>
            </a:xfrm>
            <a:prstGeom prst="roundRect">
              <a:avLst>
                <a:gd fmla="val 1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5"/>
            <p:cNvSpPr txBox="1"/>
            <p:nvPr/>
          </p:nvSpPr>
          <p:spPr>
            <a:xfrm>
              <a:off x="1473133" y="2719679"/>
              <a:ext cx="1773600" cy="1098600"/>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     Connection</a:t>
              </a:r>
              <a:endParaRPr b="0" i="0" sz="1400" u="none" cap="none" strike="noStrike">
                <a:solidFill>
                  <a:srgbClr val="000000"/>
                </a:solidFill>
                <a:latin typeface="Arial"/>
                <a:ea typeface="Arial"/>
                <a:cs typeface="Arial"/>
                <a:sym typeface="Arial"/>
              </a:endParaRPr>
            </a:p>
          </p:txBody>
        </p:sp>
        <p:sp>
          <p:nvSpPr>
            <p:cNvPr id="226" name="Google Shape;226;p5"/>
            <p:cNvSpPr/>
            <p:nvPr/>
          </p:nvSpPr>
          <p:spPr>
            <a:xfrm>
              <a:off x="3347687" y="3186077"/>
              <a:ext cx="141600" cy="165900"/>
            </a:xfrm>
            <a:prstGeom prst="rightArrow">
              <a:avLst>
                <a:gd fmla="val 60000" name="adj1"/>
                <a:gd fmla="val 50000" name="adj2"/>
              </a:avLst>
            </a:prstGeom>
            <a:solidFill>
              <a:srgbClr val="B1C0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5"/>
            <p:cNvSpPr txBox="1"/>
            <p:nvPr/>
          </p:nvSpPr>
          <p:spPr>
            <a:xfrm>
              <a:off x="3347687" y="3219238"/>
              <a:ext cx="99300" cy="996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700"/>
                <a:buFont typeface="Arial"/>
                <a:buNone/>
              </a:pPr>
              <a:r>
                <a:t/>
              </a:r>
              <a:endParaRPr b="0" i="0" sz="700" u="none" cap="none" strike="noStrike">
                <a:solidFill>
                  <a:schemeClr val="lt1"/>
                </a:solidFill>
                <a:latin typeface="Calibri"/>
                <a:ea typeface="Calibri"/>
                <a:cs typeface="Calibri"/>
                <a:sym typeface="Calibri"/>
              </a:endParaRPr>
            </a:p>
          </p:txBody>
        </p:sp>
        <p:sp>
          <p:nvSpPr>
            <p:cNvPr id="228" name="Google Shape;228;p5"/>
            <p:cNvSpPr/>
            <p:nvPr/>
          </p:nvSpPr>
          <p:spPr>
            <a:xfrm>
              <a:off x="3548258" y="2663504"/>
              <a:ext cx="1773600" cy="1211100"/>
            </a:xfrm>
            <a:prstGeom prst="roundRect">
              <a:avLst>
                <a:gd fmla="val 1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5"/>
            <p:cNvSpPr txBox="1"/>
            <p:nvPr/>
          </p:nvSpPr>
          <p:spPr>
            <a:xfrm>
              <a:off x="3583726" y="2698972"/>
              <a:ext cx="1702500" cy="1140000"/>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Trust</a:t>
              </a:r>
              <a:endParaRPr b="0" i="0" sz="1400" u="none" cap="none" strike="noStrike">
                <a:solidFill>
                  <a:srgbClr val="000000"/>
                </a:solidFill>
                <a:latin typeface="Arial"/>
                <a:ea typeface="Arial"/>
                <a:cs typeface="Arial"/>
                <a:sym typeface="Arial"/>
              </a:endParaRPr>
            </a:p>
          </p:txBody>
        </p:sp>
        <p:sp>
          <p:nvSpPr>
            <p:cNvPr id="230" name="Google Shape;230;p5"/>
            <p:cNvSpPr/>
            <p:nvPr/>
          </p:nvSpPr>
          <p:spPr>
            <a:xfrm>
              <a:off x="5388591" y="3186077"/>
              <a:ext cx="141600" cy="165900"/>
            </a:xfrm>
            <a:prstGeom prst="rightArrow">
              <a:avLst>
                <a:gd fmla="val 60000" name="adj1"/>
                <a:gd fmla="val 50000" name="adj2"/>
              </a:avLst>
            </a:prstGeom>
            <a:solidFill>
              <a:srgbClr val="B1C0D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5"/>
            <p:cNvSpPr txBox="1"/>
            <p:nvPr/>
          </p:nvSpPr>
          <p:spPr>
            <a:xfrm>
              <a:off x="5388591" y="3219238"/>
              <a:ext cx="99300" cy="996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700"/>
                <a:buFont typeface="Arial"/>
                <a:buNone/>
              </a:pPr>
              <a:r>
                <a:t/>
              </a:r>
              <a:endParaRPr b="0" i="0" sz="700" u="none" cap="none" strike="noStrike">
                <a:solidFill>
                  <a:schemeClr val="lt1"/>
                </a:solidFill>
                <a:latin typeface="Calibri"/>
                <a:ea typeface="Calibri"/>
                <a:cs typeface="Calibri"/>
                <a:sym typeface="Calibri"/>
              </a:endParaRPr>
            </a:p>
          </p:txBody>
        </p:sp>
        <p:sp>
          <p:nvSpPr>
            <p:cNvPr id="232" name="Google Shape;232;p5"/>
            <p:cNvSpPr/>
            <p:nvPr/>
          </p:nvSpPr>
          <p:spPr>
            <a:xfrm>
              <a:off x="5589161" y="2703481"/>
              <a:ext cx="1871100" cy="1131000"/>
            </a:xfrm>
            <a:prstGeom prst="roundRect">
              <a:avLst>
                <a:gd fmla="val 1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5"/>
            <p:cNvSpPr txBox="1"/>
            <p:nvPr/>
          </p:nvSpPr>
          <p:spPr>
            <a:xfrm>
              <a:off x="5622287" y="2736607"/>
              <a:ext cx="1804800" cy="1064700"/>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Partnership</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showMasterSp="0">
  <p:cSld>
    <p:spTree>
      <p:nvGrpSpPr>
        <p:cNvPr id="238" name="Shape 238"/>
        <p:cNvGrpSpPr/>
        <p:nvPr/>
      </p:nvGrpSpPr>
      <p:grpSpPr>
        <a:xfrm>
          <a:off x="0" y="0"/>
          <a:ext cx="0" cy="0"/>
          <a:chOff x="0" y="0"/>
          <a:chExt cx="0" cy="0"/>
        </a:xfrm>
      </p:grpSpPr>
      <p:sp>
        <p:nvSpPr>
          <p:cNvPr id="239" name="Google Shape;239;p6"/>
          <p:cNvSpPr txBox="1"/>
          <p:nvPr/>
        </p:nvSpPr>
        <p:spPr>
          <a:xfrm>
            <a:off x="5174116" y="-788737"/>
            <a:ext cx="1846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0" name="Google Shape;240;p6"/>
          <p:cNvSpPr/>
          <p:nvPr/>
        </p:nvSpPr>
        <p:spPr>
          <a:xfrm rot="-5400000">
            <a:off x="853543" y="2939638"/>
            <a:ext cx="3367311" cy="2215397"/>
          </a:xfrm>
          <a:prstGeom prst="flowChartManualOperation">
            <a:avLst/>
          </a:prstGeom>
          <a:solidFill>
            <a:schemeClr val="accent1"/>
          </a:solidFill>
          <a:ln>
            <a:noFill/>
          </a:ln>
          <a:effectLst>
            <a:outerShdw blurRad="40000" rotWithShape="0" dir="5400000" dist="23000">
              <a:srgbClr val="000000">
                <a:alpha val="34117"/>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1" name="Google Shape;241;p6"/>
          <p:cNvSpPr txBox="1"/>
          <p:nvPr/>
        </p:nvSpPr>
        <p:spPr>
          <a:xfrm>
            <a:off x="1391399" y="3670005"/>
            <a:ext cx="2407148"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2.  Understanding Students</a:t>
            </a:r>
            <a:endParaRPr b="1" i="0" sz="18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2" name="Google Shape;242;p6"/>
          <p:cNvSpPr txBox="1"/>
          <p:nvPr/>
        </p:nvSpPr>
        <p:spPr>
          <a:xfrm>
            <a:off x="76059" y="255515"/>
            <a:ext cx="6812421"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263357"/>
                </a:solidFill>
                <a:latin typeface="Calibri"/>
                <a:ea typeface="Calibri"/>
                <a:cs typeface="Calibri"/>
                <a:sym typeface="Calibri"/>
              </a:rPr>
              <a:t>Relationship Strengthening Pillars: </a:t>
            </a:r>
            <a:r>
              <a:rPr b="1" i="1" lang="en-US" sz="3200" u="none" cap="none" strike="noStrike">
                <a:solidFill>
                  <a:srgbClr val="FF0000"/>
                </a:solidFill>
                <a:latin typeface="Calibri"/>
                <a:ea typeface="Calibri"/>
                <a:cs typeface="Calibri"/>
                <a:sym typeface="Calibri"/>
              </a:rPr>
              <a:t>Understanding Students</a:t>
            </a:r>
            <a:endParaRPr b="0" i="0" sz="1400" u="none" cap="none" strike="noStrike">
              <a:solidFill>
                <a:srgbClr val="000000"/>
              </a:solidFill>
              <a:latin typeface="Arial"/>
              <a:ea typeface="Arial"/>
              <a:cs typeface="Arial"/>
              <a:sym typeface="Arial"/>
            </a:endParaRPr>
          </a:p>
        </p:txBody>
      </p:sp>
      <p:sp>
        <p:nvSpPr>
          <p:cNvPr id="243" name="Google Shape;243;p6"/>
          <p:cNvSpPr/>
          <p:nvPr/>
        </p:nvSpPr>
        <p:spPr>
          <a:xfrm>
            <a:off x="4830061" y="1561119"/>
            <a:ext cx="1854200" cy="765034"/>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Calibri"/>
                <a:ea typeface="Calibri"/>
                <a:cs typeface="Calibri"/>
                <a:sym typeface="Calibri"/>
              </a:rPr>
              <a:t>Vector 1</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Calibri"/>
                <a:ea typeface="Calibri"/>
                <a:cs typeface="Calibri"/>
                <a:sym typeface="Calibri"/>
              </a:rPr>
              <a:t>Developing competence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Calibri"/>
              <a:ea typeface="Calibri"/>
              <a:cs typeface="Calibri"/>
              <a:sym typeface="Calibri"/>
            </a:endParaRPr>
          </a:p>
        </p:txBody>
      </p:sp>
      <p:sp>
        <p:nvSpPr>
          <p:cNvPr id="244" name="Google Shape;244;p6"/>
          <p:cNvSpPr/>
          <p:nvPr/>
        </p:nvSpPr>
        <p:spPr>
          <a:xfrm>
            <a:off x="4830061" y="2615700"/>
            <a:ext cx="1854200" cy="765034"/>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Calibri"/>
                <a:ea typeface="Calibri"/>
                <a:cs typeface="Calibri"/>
                <a:sym typeface="Calibri"/>
              </a:rPr>
              <a:t>Vector 2</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Calibri"/>
                <a:ea typeface="Calibri"/>
                <a:cs typeface="Calibri"/>
                <a:sym typeface="Calibri"/>
              </a:rPr>
              <a:t>Managing emotions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Calibri"/>
              <a:ea typeface="Calibri"/>
              <a:cs typeface="Calibri"/>
              <a:sym typeface="Calibri"/>
            </a:endParaRPr>
          </a:p>
        </p:txBody>
      </p:sp>
      <p:sp>
        <p:nvSpPr>
          <p:cNvPr id="245" name="Google Shape;245;p6"/>
          <p:cNvSpPr/>
          <p:nvPr/>
        </p:nvSpPr>
        <p:spPr>
          <a:xfrm>
            <a:off x="4856262" y="3704500"/>
            <a:ext cx="1854200" cy="765034"/>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Calibri"/>
                <a:ea typeface="Calibri"/>
                <a:cs typeface="Calibri"/>
                <a:sym typeface="Calibri"/>
              </a:rPr>
              <a:t>Vector 3</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Calibri"/>
                <a:ea typeface="Calibri"/>
                <a:cs typeface="Calibri"/>
                <a:sym typeface="Calibri"/>
              </a:rPr>
              <a:t>Moving through autonomy toward interdependence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Calibri"/>
              <a:ea typeface="Calibri"/>
              <a:cs typeface="Calibri"/>
              <a:sym typeface="Calibri"/>
            </a:endParaRPr>
          </a:p>
        </p:txBody>
      </p:sp>
      <p:sp>
        <p:nvSpPr>
          <p:cNvPr id="246" name="Google Shape;246;p6"/>
          <p:cNvSpPr/>
          <p:nvPr/>
        </p:nvSpPr>
        <p:spPr>
          <a:xfrm>
            <a:off x="4830061" y="4780740"/>
            <a:ext cx="1854200" cy="765034"/>
          </a:xfrm>
          <a:prstGeom prst="rect">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Calibri"/>
                <a:ea typeface="Calibri"/>
                <a:cs typeface="Calibri"/>
                <a:sym typeface="Calibri"/>
              </a:rPr>
              <a:t>Vector 4</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Calibri"/>
                <a:ea typeface="Calibri"/>
                <a:cs typeface="Calibri"/>
                <a:sym typeface="Calibri"/>
              </a:rPr>
              <a:t>Developing mature interpersonal relationships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Calibri"/>
              <a:ea typeface="Calibri"/>
              <a:cs typeface="Calibri"/>
              <a:sym typeface="Calibri"/>
            </a:endParaRPr>
          </a:p>
        </p:txBody>
      </p:sp>
      <p:sp>
        <p:nvSpPr>
          <p:cNvPr id="247" name="Google Shape;247;p6"/>
          <p:cNvSpPr/>
          <p:nvPr/>
        </p:nvSpPr>
        <p:spPr>
          <a:xfrm>
            <a:off x="7188741" y="1674207"/>
            <a:ext cx="1931863" cy="923614"/>
          </a:xfrm>
          <a:prstGeom prst="rect">
            <a:avLst/>
          </a:prstGeom>
          <a:gradFill>
            <a:gsLst>
              <a:gs pos="0">
                <a:srgbClr val="D13F3B"/>
              </a:gs>
              <a:gs pos="100000">
                <a:srgbClr val="FF9995"/>
              </a:gs>
            </a:gsLst>
            <a:lin ang="16200000" scaled="0"/>
          </a:gradFill>
          <a:ln cap="flat" cmpd="sng" w="9525">
            <a:solidFill>
              <a:srgbClr val="BD4B48"/>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Calibri"/>
                <a:ea typeface="Calibri"/>
                <a:cs typeface="Calibri"/>
                <a:sym typeface="Calibri"/>
              </a:rPr>
              <a:t>Vector 5</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Calibri"/>
                <a:ea typeface="Calibri"/>
                <a:cs typeface="Calibri"/>
                <a:sym typeface="Calibri"/>
              </a:rPr>
              <a:t>Establishing identity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8" name="Google Shape;248;p6"/>
          <p:cNvSpPr/>
          <p:nvPr/>
        </p:nvSpPr>
        <p:spPr>
          <a:xfrm>
            <a:off x="7188740" y="4222680"/>
            <a:ext cx="1931863" cy="985714"/>
          </a:xfrm>
          <a:prstGeom prst="rect">
            <a:avLst/>
          </a:prstGeom>
          <a:gradFill>
            <a:gsLst>
              <a:gs pos="0">
                <a:srgbClr val="D13F3B"/>
              </a:gs>
              <a:gs pos="100000">
                <a:srgbClr val="FF9995"/>
              </a:gs>
            </a:gsLst>
            <a:lin ang="16200000" scaled="0"/>
          </a:gradFill>
          <a:ln cap="flat" cmpd="sng" w="9525">
            <a:solidFill>
              <a:srgbClr val="BD4B48"/>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Calibri"/>
                <a:ea typeface="Calibri"/>
                <a:cs typeface="Calibri"/>
                <a:sym typeface="Calibri"/>
              </a:rPr>
              <a:t>Vector 7</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Calibri"/>
                <a:ea typeface="Calibri"/>
                <a:cs typeface="Calibri"/>
                <a:sym typeface="Calibri"/>
              </a:rPr>
              <a:t>Developing integrity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9" name="Google Shape;249;p6"/>
          <p:cNvSpPr/>
          <p:nvPr/>
        </p:nvSpPr>
        <p:spPr>
          <a:xfrm>
            <a:off x="7188741" y="2928698"/>
            <a:ext cx="1931863" cy="873281"/>
          </a:xfrm>
          <a:prstGeom prst="rect">
            <a:avLst/>
          </a:prstGeom>
          <a:gradFill>
            <a:gsLst>
              <a:gs pos="0">
                <a:srgbClr val="D13F3B"/>
              </a:gs>
              <a:gs pos="100000">
                <a:srgbClr val="FF9995"/>
              </a:gs>
            </a:gsLst>
            <a:lin ang="16200000" scaled="0"/>
          </a:gradFill>
          <a:ln cap="flat" cmpd="sng" w="9525">
            <a:solidFill>
              <a:srgbClr val="BD4B48"/>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Calibri"/>
                <a:ea typeface="Calibri"/>
                <a:cs typeface="Calibri"/>
                <a:sym typeface="Calibri"/>
              </a:rPr>
              <a:t>Vector 6</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Calibri"/>
                <a:ea typeface="Calibri"/>
                <a:cs typeface="Calibri"/>
                <a:sym typeface="Calibri"/>
              </a:rPr>
              <a:t>Developing purpose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0" name="Google Shape;250;p6"/>
          <p:cNvSpPr txBox="1"/>
          <p:nvPr/>
        </p:nvSpPr>
        <p:spPr>
          <a:xfrm>
            <a:off x="76059" y="1349860"/>
            <a:ext cx="4500607"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538CD5"/>
                </a:solidFill>
                <a:latin typeface="Calibri"/>
                <a:ea typeface="Calibri"/>
                <a:cs typeface="Calibri"/>
                <a:sym typeface="Calibri"/>
              </a:rPr>
              <a:t>Chickering’s Theory of Identity Development</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3"/>
                                        </p:tgtEl>
                                        <p:attrNameLst>
                                          <p:attrName>style.visibility</p:attrName>
                                        </p:attrNameLst>
                                      </p:cBhvr>
                                      <p:to>
                                        <p:strVal val="visible"/>
                                      </p:to>
                                    </p:set>
                                    <p:anim calcmode="lin" valueType="num">
                                      <p:cBhvr additive="base">
                                        <p:cTn dur="500"/>
                                        <p:tgtEl>
                                          <p:spTgt spid="24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4"/>
                                        </p:tgtEl>
                                        <p:attrNameLst>
                                          <p:attrName>style.visibility</p:attrName>
                                        </p:attrNameLst>
                                      </p:cBhvr>
                                      <p:to>
                                        <p:strVal val="visible"/>
                                      </p:to>
                                    </p:set>
                                    <p:anim calcmode="lin" valueType="num">
                                      <p:cBhvr additive="base">
                                        <p:cTn dur="500"/>
                                        <p:tgtEl>
                                          <p:spTgt spid="24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5"/>
                                        </p:tgtEl>
                                        <p:attrNameLst>
                                          <p:attrName>style.visibility</p:attrName>
                                        </p:attrNameLst>
                                      </p:cBhvr>
                                      <p:to>
                                        <p:strVal val="visible"/>
                                      </p:to>
                                    </p:set>
                                    <p:anim calcmode="lin" valueType="num">
                                      <p:cBhvr additive="base">
                                        <p:cTn dur="500"/>
                                        <p:tgtEl>
                                          <p:spTgt spid="24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6"/>
                                        </p:tgtEl>
                                        <p:attrNameLst>
                                          <p:attrName>style.visibility</p:attrName>
                                        </p:attrNameLst>
                                      </p:cBhvr>
                                      <p:to>
                                        <p:strVal val="visible"/>
                                      </p:to>
                                    </p:set>
                                    <p:anim calcmode="lin" valueType="num">
                                      <p:cBhvr additive="base">
                                        <p:cTn dur="500"/>
                                        <p:tgtEl>
                                          <p:spTgt spid="24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7"/>
                                        </p:tgtEl>
                                        <p:attrNameLst>
                                          <p:attrName>style.visibility</p:attrName>
                                        </p:attrNameLst>
                                      </p:cBhvr>
                                      <p:to>
                                        <p:strVal val="visible"/>
                                      </p:to>
                                    </p:set>
                                    <p:anim calcmode="lin" valueType="num">
                                      <p:cBhvr additive="base">
                                        <p:cTn dur="500"/>
                                        <p:tgtEl>
                                          <p:spTgt spid="24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9"/>
                                        </p:tgtEl>
                                        <p:attrNameLst>
                                          <p:attrName>style.visibility</p:attrName>
                                        </p:attrNameLst>
                                      </p:cBhvr>
                                      <p:to>
                                        <p:strVal val="visible"/>
                                      </p:to>
                                    </p:set>
                                    <p:anim calcmode="lin" valueType="num">
                                      <p:cBhvr additive="base">
                                        <p:cTn dur="500"/>
                                        <p:tgtEl>
                                          <p:spTgt spid="24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1000"/>
                                        <p:tgtEl>
                                          <p:spTgt spid="2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grpSp>
        <p:nvGrpSpPr>
          <p:cNvPr id="256" name="Google Shape;256;p7"/>
          <p:cNvGrpSpPr/>
          <p:nvPr/>
        </p:nvGrpSpPr>
        <p:grpSpPr>
          <a:xfrm>
            <a:off x="7085129" y="3309898"/>
            <a:ext cx="4830956" cy="1001653"/>
            <a:chOff x="3913456" y="3056545"/>
            <a:chExt cx="4334926" cy="744909"/>
          </a:xfrm>
        </p:grpSpPr>
        <p:sp>
          <p:nvSpPr>
            <p:cNvPr id="257" name="Google Shape;257;p7"/>
            <p:cNvSpPr/>
            <p:nvPr/>
          </p:nvSpPr>
          <p:spPr>
            <a:xfrm>
              <a:off x="3913456" y="3056545"/>
              <a:ext cx="941267" cy="744909"/>
            </a:xfrm>
            <a:prstGeom prst="chevron">
              <a:avLst>
                <a:gd fmla="val 70610" name="adj"/>
              </a:avLst>
            </a:prstGeom>
            <a:solidFill>
              <a:schemeClr val="accen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7"/>
            <p:cNvSpPr/>
            <p:nvPr/>
          </p:nvSpPr>
          <p:spPr>
            <a:xfrm>
              <a:off x="4478842" y="3056545"/>
              <a:ext cx="941267" cy="744909"/>
            </a:xfrm>
            <a:prstGeom prst="chevron">
              <a:avLst>
                <a:gd fmla="val 70610" name="adj"/>
              </a:avLst>
            </a:prstGeom>
            <a:solidFill>
              <a:schemeClr val="accen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7"/>
            <p:cNvSpPr/>
            <p:nvPr/>
          </p:nvSpPr>
          <p:spPr>
            <a:xfrm>
              <a:off x="5044675" y="3056545"/>
              <a:ext cx="941267" cy="744909"/>
            </a:xfrm>
            <a:prstGeom prst="chevron">
              <a:avLst>
                <a:gd fmla="val 70610" name="adj"/>
              </a:avLst>
            </a:prstGeom>
            <a:solidFill>
              <a:schemeClr val="accen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7"/>
            <p:cNvSpPr/>
            <p:nvPr/>
          </p:nvSpPr>
          <p:spPr>
            <a:xfrm>
              <a:off x="5610062" y="3056545"/>
              <a:ext cx="941267" cy="744909"/>
            </a:xfrm>
            <a:prstGeom prst="chevron">
              <a:avLst>
                <a:gd fmla="val 70610" name="adj"/>
              </a:avLst>
            </a:prstGeom>
            <a:solidFill>
              <a:schemeClr val="accen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7"/>
            <p:cNvSpPr/>
            <p:nvPr/>
          </p:nvSpPr>
          <p:spPr>
            <a:xfrm>
              <a:off x="6175895" y="3056545"/>
              <a:ext cx="941267" cy="744909"/>
            </a:xfrm>
            <a:prstGeom prst="chevron">
              <a:avLst>
                <a:gd fmla="val 70610" name="adj"/>
              </a:avLst>
            </a:prstGeom>
            <a:solidFill>
              <a:schemeClr val="accen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7"/>
            <p:cNvSpPr/>
            <p:nvPr/>
          </p:nvSpPr>
          <p:spPr>
            <a:xfrm>
              <a:off x="6741281" y="3056545"/>
              <a:ext cx="941267" cy="744909"/>
            </a:xfrm>
            <a:prstGeom prst="chevron">
              <a:avLst>
                <a:gd fmla="val 70610" name="adj"/>
              </a:avLst>
            </a:prstGeom>
            <a:solidFill>
              <a:schemeClr val="accen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7"/>
            <p:cNvSpPr/>
            <p:nvPr/>
          </p:nvSpPr>
          <p:spPr>
            <a:xfrm>
              <a:off x="7307115" y="3056545"/>
              <a:ext cx="941267" cy="744909"/>
            </a:xfrm>
            <a:prstGeom prst="chevron">
              <a:avLst>
                <a:gd fmla="val 70610" name="adj"/>
              </a:avLst>
            </a:prstGeom>
            <a:solidFill>
              <a:schemeClr val="accen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64" name="Google Shape;264;p7"/>
          <p:cNvGrpSpPr/>
          <p:nvPr/>
        </p:nvGrpSpPr>
        <p:grpSpPr>
          <a:xfrm>
            <a:off x="7185478" y="1943287"/>
            <a:ext cx="4525532" cy="1004191"/>
            <a:chOff x="3913456" y="3056545"/>
            <a:chExt cx="4334926" cy="744909"/>
          </a:xfrm>
        </p:grpSpPr>
        <p:sp>
          <p:nvSpPr>
            <p:cNvPr id="265" name="Google Shape;265;p7"/>
            <p:cNvSpPr/>
            <p:nvPr/>
          </p:nvSpPr>
          <p:spPr>
            <a:xfrm>
              <a:off x="3913456" y="3056545"/>
              <a:ext cx="941267" cy="744909"/>
            </a:xfrm>
            <a:prstGeom prst="chevron">
              <a:avLst>
                <a:gd fmla="val 70610" name="adj"/>
              </a:avLst>
            </a:prstGeom>
            <a:solidFill>
              <a:schemeClr val="accen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7"/>
            <p:cNvSpPr/>
            <p:nvPr/>
          </p:nvSpPr>
          <p:spPr>
            <a:xfrm>
              <a:off x="4478842" y="3056545"/>
              <a:ext cx="941267" cy="744909"/>
            </a:xfrm>
            <a:prstGeom prst="chevron">
              <a:avLst>
                <a:gd fmla="val 70610" name="adj"/>
              </a:avLst>
            </a:prstGeom>
            <a:solidFill>
              <a:schemeClr val="accen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7"/>
            <p:cNvSpPr/>
            <p:nvPr/>
          </p:nvSpPr>
          <p:spPr>
            <a:xfrm>
              <a:off x="5044675" y="3056545"/>
              <a:ext cx="941267" cy="744909"/>
            </a:xfrm>
            <a:prstGeom prst="chevron">
              <a:avLst>
                <a:gd fmla="val 70610" name="adj"/>
              </a:avLst>
            </a:prstGeom>
            <a:solidFill>
              <a:schemeClr val="accen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7"/>
            <p:cNvSpPr/>
            <p:nvPr/>
          </p:nvSpPr>
          <p:spPr>
            <a:xfrm>
              <a:off x="5610062" y="3056545"/>
              <a:ext cx="941267" cy="744909"/>
            </a:xfrm>
            <a:prstGeom prst="chevron">
              <a:avLst>
                <a:gd fmla="val 70610" name="adj"/>
              </a:avLst>
            </a:prstGeom>
            <a:solidFill>
              <a:schemeClr val="accen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7"/>
            <p:cNvSpPr/>
            <p:nvPr/>
          </p:nvSpPr>
          <p:spPr>
            <a:xfrm>
              <a:off x="6175895" y="3056545"/>
              <a:ext cx="941267" cy="744909"/>
            </a:xfrm>
            <a:prstGeom prst="chevron">
              <a:avLst>
                <a:gd fmla="val 70610" name="adj"/>
              </a:avLst>
            </a:prstGeom>
            <a:solidFill>
              <a:schemeClr val="accen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7"/>
            <p:cNvSpPr/>
            <p:nvPr/>
          </p:nvSpPr>
          <p:spPr>
            <a:xfrm>
              <a:off x="6741281" y="3056545"/>
              <a:ext cx="941267" cy="744909"/>
            </a:xfrm>
            <a:prstGeom prst="chevron">
              <a:avLst>
                <a:gd fmla="val 70610" name="adj"/>
              </a:avLst>
            </a:prstGeom>
            <a:solidFill>
              <a:schemeClr val="accen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7"/>
            <p:cNvSpPr/>
            <p:nvPr/>
          </p:nvSpPr>
          <p:spPr>
            <a:xfrm>
              <a:off x="7307115" y="3056545"/>
              <a:ext cx="941267" cy="744909"/>
            </a:xfrm>
            <a:prstGeom prst="chevron">
              <a:avLst>
                <a:gd fmla="val 70610" name="adj"/>
              </a:avLst>
            </a:prstGeom>
            <a:solidFill>
              <a:schemeClr val="accen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2" name="Google Shape;272;p7"/>
          <p:cNvSpPr txBox="1"/>
          <p:nvPr/>
        </p:nvSpPr>
        <p:spPr>
          <a:xfrm>
            <a:off x="5174116" y="-788737"/>
            <a:ext cx="1846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3" name="Google Shape;273;p7"/>
          <p:cNvSpPr/>
          <p:nvPr/>
        </p:nvSpPr>
        <p:spPr>
          <a:xfrm>
            <a:off x="2838309" y="3966003"/>
            <a:ext cx="3917151" cy="1782458"/>
          </a:xfrm>
          <a:prstGeom prst="rightArrow">
            <a:avLst>
              <a:gd fmla="val 50000" name="adj1"/>
              <a:gd fmla="val 50000" name="adj2"/>
            </a:avLst>
          </a:prstGeom>
          <a:solidFill>
            <a:srgbClr val="C00000"/>
          </a:solidFill>
          <a:ln cap="flat" cmpd="sng" w="9525">
            <a:solidFill>
              <a:srgbClr val="4A7DBA"/>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Top Impediments to Academic Achievement</a:t>
            </a:r>
            <a:endParaRPr b="1" i="0" sz="1800" u="none" cap="none" strike="noStrike">
              <a:solidFill>
                <a:schemeClr val="lt1"/>
              </a:solidFill>
              <a:latin typeface="Calibri"/>
              <a:ea typeface="Calibri"/>
              <a:cs typeface="Calibri"/>
              <a:sym typeface="Calibri"/>
            </a:endParaRPr>
          </a:p>
        </p:txBody>
      </p:sp>
      <p:sp>
        <p:nvSpPr>
          <p:cNvPr id="274" name="Google Shape;274;p7"/>
          <p:cNvSpPr/>
          <p:nvPr/>
        </p:nvSpPr>
        <p:spPr>
          <a:xfrm>
            <a:off x="3286985" y="2059952"/>
            <a:ext cx="2983094" cy="1805171"/>
          </a:xfrm>
          <a:prstGeom prst="roundRect">
            <a:avLst>
              <a:gd fmla="val 16667" name="adj"/>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Calibri"/>
                <a:ea typeface="Calibri"/>
                <a:cs typeface="Calibri"/>
                <a:sym typeface="Calibri"/>
              </a:rPr>
              <a:t>Student Experience  </a:t>
            </a:r>
            <a:endParaRPr b="0" i="0" sz="2000" u="none" cap="none" strike="noStrike">
              <a:solidFill>
                <a:schemeClr val="lt1"/>
              </a:solidFill>
              <a:latin typeface="Calibri"/>
              <a:ea typeface="Calibri"/>
              <a:cs typeface="Calibri"/>
              <a:sym typeface="Calibri"/>
            </a:endParaRPr>
          </a:p>
        </p:txBody>
      </p:sp>
      <p:sp>
        <p:nvSpPr>
          <p:cNvPr id="275" name="Google Shape;275;p7"/>
          <p:cNvSpPr/>
          <p:nvPr/>
        </p:nvSpPr>
        <p:spPr>
          <a:xfrm rot="-5400000">
            <a:off x="-776" y="2183623"/>
            <a:ext cx="3107627" cy="2227925"/>
          </a:xfrm>
          <a:prstGeom prst="flowChartManualOperation">
            <a:avLst/>
          </a:prstGeom>
          <a:solidFill>
            <a:schemeClr val="accent1"/>
          </a:solidFill>
          <a:ln>
            <a:noFill/>
          </a:ln>
          <a:effectLst>
            <a:outerShdw blurRad="40000" rotWithShape="0" dir="5400000" dist="23000">
              <a:srgbClr val="000000">
                <a:alpha val="34117"/>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6" name="Google Shape;276;p7"/>
          <p:cNvSpPr txBox="1"/>
          <p:nvPr/>
        </p:nvSpPr>
        <p:spPr>
          <a:xfrm>
            <a:off x="338341" y="2900249"/>
            <a:ext cx="2407148"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2.  Understanding Students</a:t>
            </a:r>
            <a:endParaRPr b="1" i="0" sz="18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7" name="Google Shape;277;p7"/>
          <p:cNvSpPr txBox="1"/>
          <p:nvPr/>
        </p:nvSpPr>
        <p:spPr>
          <a:xfrm>
            <a:off x="7394040" y="2183772"/>
            <a:ext cx="4013489" cy="523220"/>
          </a:xfrm>
          <a:prstGeom prst="rect">
            <a:avLst/>
          </a:prstGeom>
          <a:gradFill>
            <a:gsLst>
              <a:gs pos="0">
                <a:srgbClr val="9FC3FF"/>
              </a:gs>
              <a:gs pos="35000">
                <a:srgbClr val="BDD5FF"/>
              </a:gs>
              <a:gs pos="100000">
                <a:srgbClr val="E4EEFF"/>
              </a:gs>
            </a:gsLst>
            <a:lin ang="16200000" scaled="0"/>
          </a:gradFill>
          <a:ln cap="flat" cmpd="sng" w="9525">
            <a:solidFill>
              <a:srgbClr val="4A7DBA"/>
            </a:solidFill>
            <a:prstDash val="solid"/>
            <a:round/>
            <a:headEnd len="sm" w="sm" type="none"/>
            <a:tailEnd len="sm" w="sm" type="none"/>
          </a:ln>
          <a:effectLst>
            <a:outerShdw blurRad="40000" rotWithShape="0" dir="5400000" dist="20000">
              <a:srgbClr val="000000">
                <a:alpha val="36862"/>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alibri"/>
                <a:ea typeface="Calibri"/>
                <a:cs typeface="Calibri"/>
                <a:sym typeface="Calibri"/>
              </a:rPr>
              <a:t>#1. Procrastination</a:t>
            </a:r>
            <a:endParaRPr b="0" i="0" sz="2800" u="none" cap="none" strike="noStrike">
              <a:solidFill>
                <a:schemeClr val="dk1"/>
              </a:solidFill>
              <a:latin typeface="Calibri"/>
              <a:ea typeface="Calibri"/>
              <a:cs typeface="Calibri"/>
              <a:sym typeface="Calibri"/>
            </a:endParaRPr>
          </a:p>
        </p:txBody>
      </p:sp>
      <p:sp>
        <p:nvSpPr>
          <p:cNvPr id="278" name="Google Shape;278;p7"/>
          <p:cNvSpPr txBox="1"/>
          <p:nvPr/>
        </p:nvSpPr>
        <p:spPr>
          <a:xfrm>
            <a:off x="7386040" y="3549114"/>
            <a:ext cx="4101805" cy="523220"/>
          </a:xfrm>
          <a:prstGeom prst="rect">
            <a:avLst/>
          </a:prstGeom>
          <a:gradFill>
            <a:gsLst>
              <a:gs pos="0">
                <a:srgbClr val="9FC3FF"/>
              </a:gs>
              <a:gs pos="35000">
                <a:srgbClr val="BDD5FF"/>
              </a:gs>
              <a:gs pos="100000">
                <a:srgbClr val="E4EEFF"/>
              </a:gs>
            </a:gsLst>
            <a:lin ang="16200000" scaled="0"/>
          </a:gradFill>
          <a:ln cap="flat" cmpd="sng" w="9525">
            <a:solidFill>
              <a:srgbClr val="4A7DBA"/>
            </a:solidFill>
            <a:prstDash val="solid"/>
            <a:round/>
            <a:headEnd len="sm" w="sm" type="none"/>
            <a:tailEnd len="sm" w="sm" type="none"/>
          </a:ln>
          <a:effectLst>
            <a:outerShdw blurRad="40000" rotWithShape="0" dir="5400000" dist="20000">
              <a:srgbClr val="000000">
                <a:alpha val="36862"/>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alibri"/>
                <a:ea typeface="Calibri"/>
                <a:cs typeface="Calibri"/>
                <a:sym typeface="Calibri"/>
              </a:rPr>
              <a:t>#2. Stress</a:t>
            </a:r>
            <a:endParaRPr b="0" i="0" sz="2800" u="none" cap="none" strike="noStrike">
              <a:solidFill>
                <a:schemeClr val="dk1"/>
              </a:solidFill>
              <a:latin typeface="Calibri"/>
              <a:ea typeface="Calibri"/>
              <a:cs typeface="Calibri"/>
              <a:sym typeface="Calibri"/>
            </a:endParaRPr>
          </a:p>
        </p:txBody>
      </p:sp>
      <p:grpSp>
        <p:nvGrpSpPr>
          <p:cNvPr id="279" name="Google Shape;279;p7"/>
          <p:cNvGrpSpPr/>
          <p:nvPr/>
        </p:nvGrpSpPr>
        <p:grpSpPr>
          <a:xfrm>
            <a:off x="6944442" y="4685658"/>
            <a:ext cx="5112330" cy="962869"/>
            <a:chOff x="3913456" y="3056545"/>
            <a:chExt cx="4334926" cy="744909"/>
          </a:xfrm>
        </p:grpSpPr>
        <p:sp>
          <p:nvSpPr>
            <p:cNvPr id="280" name="Google Shape;280;p7"/>
            <p:cNvSpPr/>
            <p:nvPr/>
          </p:nvSpPr>
          <p:spPr>
            <a:xfrm>
              <a:off x="3913456" y="3056545"/>
              <a:ext cx="941267" cy="744909"/>
            </a:xfrm>
            <a:prstGeom prst="chevron">
              <a:avLst>
                <a:gd fmla="val 70610" name="adj"/>
              </a:avLst>
            </a:prstGeom>
            <a:solidFill>
              <a:schemeClr val="accen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7"/>
            <p:cNvSpPr/>
            <p:nvPr/>
          </p:nvSpPr>
          <p:spPr>
            <a:xfrm>
              <a:off x="4478842" y="3056545"/>
              <a:ext cx="941267" cy="744909"/>
            </a:xfrm>
            <a:prstGeom prst="chevron">
              <a:avLst>
                <a:gd fmla="val 70610" name="adj"/>
              </a:avLst>
            </a:prstGeom>
            <a:solidFill>
              <a:schemeClr val="accen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7"/>
            <p:cNvSpPr/>
            <p:nvPr/>
          </p:nvSpPr>
          <p:spPr>
            <a:xfrm>
              <a:off x="5044675" y="3056545"/>
              <a:ext cx="941267" cy="744909"/>
            </a:xfrm>
            <a:prstGeom prst="chevron">
              <a:avLst>
                <a:gd fmla="val 70610" name="adj"/>
              </a:avLst>
            </a:prstGeom>
            <a:solidFill>
              <a:schemeClr val="accen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7"/>
            <p:cNvSpPr/>
            <p:nvPr/>
          </p:nvSpPr>
          <p:spPr>
            <a:xfrm>
              <a:off x="5610062" y="3056545"/>
              <a:ext cx="941267" cy="744909"/>
            </a:xfrm>
            <a:prstGeom prst="chevron">
              <a:avLst>
                <a:gd fmla="val 70610" name="adj"/>
              </a:avLst>
            </a:prstGeom>
            <a:solidFill>
              <a:schemeClr val="accen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7"/>
            <p:cNvSpPr/>
            <p:nvPr/>
          </p:nvSpPr>
          <p:spPr>
            <a:xfrm>
              <a:off x="6175895" y="3056545"/>
              <a:ext cx="941267" cy="744909"/>
            </a:xfrm>
            <a:prstGeom prst="chevron">
              <a:avLst>
                <a:gd fmla="val 70610" name="adj"/>
              </a:avLst>
            </a:prstGeom>
            <a:solidFill>
              <a:schemeClr val="accen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7"/>
            <p:cNvSpPr/>
            <p:nvPr/>
          </p:nvSpPr>
          <p:spPr>
            <a:xfrm>
              <a:off x="6741281" y="3056545"/>
              <a:ext cx="941267" cy="744909"/>
            </a:xfrm>
            <a:prstGeom prst="chevron">
              <a:avLst>
                <a:gd fmla="val 70610" name="adj"/>
              </a:avLst>
            </a:prstGeom>
            <a:solidFill>
              <a:schemeClr val="accen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7"/>
            <p:cNvSpPr/>
            <p:nvPr/>
          </p:nvSpPr>
          <p:spPr>
            <a:xfrm>
              <a:off x="7307115" y="3056545"/>
              <a:ext cx="941267" cy="744909"/>
            </a:xfrm>
            <a:prstGeom prst="chevron">
              <a:avLst>
                <a:gd fmla="val 70610" name="adj"/>
              </a:avLst>
            </a:prstGeom>
            <a:solidFill>
              <a:schemeClr val="accent1"/>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7" name="Google Shape;287;p7"/>
          <p:cNvSpPr txBox="1"/>
          <p:nvPr/>
        </p:nvSpPr>
        <p:spPr>
          <a:xfrm>
            <a:off x="7366246" y="4905482"/>
            <a:ext cx="3864292" cy="523220"/>
          </a:xfrm>
          <a:prstGeom prst="rect">
            <a:avLst/>
          </a:prstGeom>
          <a:gradFill>
            <a:gsLst>
              <a:gs pos="0">
                <a:srgbClr val="9FC3FF"/>
              </a:gs>
              <a:gs pos="35000">
                <a:srgbClr val="BDD5FF"/>
              </a:gs>
              <a:gs pos="100000">
                <a:srgbClr val="E4EEFF"/>
              </a:gs>
            </a:gsLst>
            <a:lin ang="16200000" scaled="0"/>
          </a:gradFill>
          <a:ln cap="flat" cmpd="sng" w="9525">
            <a:solidFill>
              <a:srgbClr val="4A7DBA"/>
            </a:solidFill>
            <a:prstDash val="solid"/>
            <a:round/>
            <a:headEnd len="sm" w="sm" type="none"/>
            <a:tailEnd len="sm" w="sm" type="none"/>
          </a:ln>
          <a:effectLst>
            <a:outerShdw blurRad="40000" rotWithShape="0" dir="5400000" dist="20000">
              <a:srgbClr val="000000">
                <a:alpha val="36862"/>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alibri"/>
                <a:ea typeface="Calibri"/>
                <a:cs typeface="Calibri"/>
                <a:sym typeface="Calibri"/>
              </a:rPr>
              <a:t>#3. Anxiety</a:t>
            </a:r>
            <a:endParaRPr b="0" i="0" sz="2800" u="none" cap="none" strike="noStrike">
              <a:solidFill>
                <a:schemeClr val="dk1"/>
              </a:solidFill>
              <a:latin typeface="Calibri"/>
              <a:ea typeface="Calibri"/>
              <a:cs typeface="Calibri"/>
              <a:sym typeface="Calibri"/>
            </a:endParaRPr>
          </a:p>
        </p:txBody>
      </p:sp>
      <p:sp>
        <p:nvSpPr>
          <p:cNvPr id="288" name="Google Shape;288;p7"/>
          <p:cNvSpPr txBox="1"/>
          <p:nvPr/>
        </p:nvSpPr>
        <p:spPr>
          <a:xfrm>
            <a:off x="272708" y="273277"/>
            <a:ext cx="6812421"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263357"/>
                </a:solidFill>
                <a:latin typeface="Calibri"/>
                <a:ea typeface="Calibri"/>
                <a:cs typeface="Calibri"/>
                <a:sym typeface="Calibri"/>
              </a:rPr>
              <a:t>Relationship Strengthening Pillars: </a:t>
            </a:r>
            <a:r>
              <a:rPr b="1" i="1" lang="en-US" sz="3200" u="none" cap="none" strike="noStrike">
                <a:solidFill>
                  <a:srgbClr val="FF0000"/>
                </a:solidFill>
                <a:latin typeface="Calibri"/>
                <a:ea typeface="Calibri"/>
                <a:cs typeface="Calibri"/>
                <a:sym typeface="Calibri"/>
              </a:rPr>
              <a:t>Understanding Students</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1000"/>
                                        <p:tgtEl>
                                          <p:spTgt spid="2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1000"/>
                                        <p:tgtEl>
                                          <p:spTgt spid="2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1000"/>
                                        <p:tgtEl>
                                          <p:spTgt spid="2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1000"/>
                                        <p:tgtEl>
                                          <p:spTgt spid="2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9"/>
          <p:cNvSpPr txBox="1"/>
          <p:nvPr/>
        </p:nvSpPr>
        <p:spPr>
          <a:xfrm>
            <a:off x="5174116" y="-788737"/>
            <a:ext cx="1846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5" name="Google Shape;295;p9"/>
          <p:cNvSpPr/>
          <p:nvPr/>
        </p:nvSpPr>
        <p:spPr>
          <a:xfrm rot="-5400000">
            <a:off x="251263" y="2768450"/>
            <a:ext cx="4047703" cy="1908628"/>
          </a:xfrm>
          <a:prstGeom prst="flowChartManualOperation">
            <a:avLst/>
          </a:prstGeom>
          <a:solidFill>
            <a:srgbClr val="FF0000"/>
          </a:solidFill>
          <a:ln>
            <a:noFill/>
          </a:ln>
          <a:effectLst>
            <a:outerShdw blurRad="40000" rotWithShape="0" dir="5400000" dist="23000">
              <a:srgbClr val="000000">
                <a:alpha val="3411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9"/>
          <p:cNvSpPr txBox="1"/>
          <p:nvPr/>
        </p:nvSpPr>
        <p:spPr>
          <a:xfrm>
            <a:off x="1429209" y="3122599"/>
            <a:ext cx="1800220"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3. Identify Family Opportunities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7" name="Google Shape;297;p9"/>
          <p:cNvSpPr txBox="1"/>
          <p:nvPr/>
        </p:nvSpPr>
        <p:spPr>
          <a:xfrm>
            <a:off x="3478650" y="1896625"/>
            <a:ext cx="3867900" cy="34170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2060"/>
              </a:buClr>
              <a:buSzPts val="2400"/>
              <a:buFont typeface="Arial"/>
              <a:buChar char="•"/>
            </a:pPr>
            <a:r>
              <a:rPr b="0" i="0" lang="en-US" sz="2400" u="none" cap="none" strike="noStrike">
                <a:solidFill>
                  <a:srgbClr val="002060"/>
                </a:solidFill>
                <a:latin typeface="Calibri"/>
                <a:ea typeface="Calibri"/>
                <a:cs typeface="Calibri"/>
                <a:sym typeface="Calibri"/>
              </a:rPr>
              <a:t>Emotional Well-being Check-In’s.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2060"/>
              </a:buClr>
              <a:buSzPts val="2400"/>
              <a:buFont typeface="Arial"/>
              <a:buChar char="•"/>
            </a:pPr>
            <a:r>
              <a:rPr b="0" i="0" lang="en-US" sz="2400" u="none" cap="none" strike="noStrike">
                <a:solidFill>
                  <a:srgbClr val="002060"/>
                </a:solidFill>
                <a:latin typeface="Calibri"/>
                <a:ea typeface="Calibri"/>
                <a:cs typeface="Calibri"/>
                <a:sym typeface="Calibri"/>
              </a:rPr>
              <a:t>Communication Norms.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2060"/>
              </a:buClr>
              <a:buSzPts val="2400"/>
              <a:buFont typeface="Arial"/>
              <a:buChar char="•"/>
            </a:pPr>
            <a:r>
              <a:rPr b="0" i="0" lang="en-US" sz="2400" u="none" cap="none" strike="noStrike">
                <a:solidFill>
                  <a:srgbClr val="002060"/>
                </a:solidFill>
                <a:latin typeface="Calibri"/>
                <a:ea typeface="Calibri"/>
                <a:cs typeface="Calibri"/>
                <a:sym typeface="Calibri"/>
              </a:rPr>
              <a:t>Ask questions before giving advice.</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2060"/>
              </a:buClr>
              <a:buSzPts val="2400"/>
              <a:buFont typeface="Arial"/>
              <a:buChar char="•"/>
            </a:pPr>
            <a:r>
              <a:rPr b="0" i="0" lang="en-US" sz="2400" u="none" cap="none" strike="noStrike">
                <a:solidFill>
                  <a:srgbClr val="002060"/>
                </a:solidFill>
                <a:latin typeface="Calibri"/>
                <a:ea typeface="Calibri"/>
                <a:cs typeface="Calibri"/>
                <a:sym typeface="Calibri"/>
              </a:rPr>
              <a:t>Allow student to process any feedback or advice.</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2060"/>
              </a:buClr>
              <a:buSzPts val="2400"/>
              <a:buFont typeface="Arial"/>
              <a:buChar char="•"/>
            </a:pPr>
            <a:r>
              <a:rPr b="0" i="0" lang="en-US" sz="2400" u="none" cap="none" strike="noStrike">
                <a:solidFill>
                  <a:srgbClr val="002060"/>
                </a:solidFill>
                <a:latin typeface="Calibri"/>
                <a:ea typeface="Calibri"/>
                <a:cs typeface="Calibri"/>
                <a:sym typeface="Calibri"/>
              </a:rPr>
              <a:t>Offer directives and don’t over insert</a:t>
            </a:r>
            <a:r>
              <a:rPr b="0" i="0" lang="en-US" sz="24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pic>
        <p:nvPicPr>
          <p:cNvPr id="298" name="Google Shape;298;p9"/>
          <p:cNvPicPr preferRelativeResize="0"/>
          <p:nvPr/>
        </p:nvPicPr>
        <p:blipFill rotWithShape="1">
          <a:blip r:embed="rId3">
            <a:alphaModFix/>
          </a:blip>
          <a:srcRect b="0" l="0" r="0" t="0"/>
          <a:stretch/>
        </p:blipFill>
        <p:spPr>
          <a:xfrm>
            <a:off x="7802876" y="2288546"/>
            <a:ext cx="3978614" cy="2651762"/>
          </a:xfrm>
          <a:prstGeom prst="rect">
            <a:avLst/>
          </a:prstGeom>
          <a:solidFill>
            <a:srgbClr val="ECECEC"/>
          </a:solidFill>
          <a:ln cap="rnd" cmpd="sng" w="190500">
            <a:solidFill>
              <a:srgbClr val="FFFFFF"/>
            </a:solidFill>
            <a:prstDash val="solid"/>
            <a:round/>
            <a:headEnd len="sm" w="sm" type="none"/>
            <a:tailEnd len="sm" w="sm" type="none"/>
          </a:ln>
          <a:effectLst>
            <a:outerShdw blurRad="36195" rotWithShape="0" algn="tl" dir="11400000" dist="12700">
              <a:srgbClr val="000000">
                <a:alpha val="32156"/>
              </a:srgbClr>
            </a:outerShdw>
          </a:effectLst>
        </p:spPr>
      </p:pic>
      <p:sp>
        <p:nvSpPr>
          <p:cNvPr id="299" name="Google Shape;299;p9"/>
          <p:cNvSpPr txBox="1"/>
          <p:nvPr/>
        </p:nvSpPr>
        <p:spPr>
          <a:xfrm>
            <a:off x="272708" y="273277"/>
            <a:ext cx="7530172"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263357"/>
                </a:solidFill>
                <a:latin typeface="Calibri"/>
                <a:ea typeface="Calibri"/>
                <a:cs typeface="Calibri"/>
                <a:sym typeface="Calibri"/>
              </a:rPr>
              <a:t>Relationship Strengthening Pillars: </a:t>
            </a:r>
            <a:endParaRPr b="1" i="0" sz="3200" u="none" cap="none" strike="noStrike">
              <a:solidFill>
                <a:srgbClr val="263357"/>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rPr b="1" i="1" lang="en-US" sz="3200" u="none" cap="none" strike="noStrike">
                <a:solidFill>
                  <a:srgbClr val="FF0000"/>
                </a:solidFill>
                <a:latin typeface="Calibri"/>
                <a:ea typeface="Calibri"/>
                <a:cs typeface="Calibri"/>
                <a:sym typeface="Calibri"/>
              </a:rPr>
              <a:t>Identify Family Opportunities</a:t>
            </a:r>
            <a:endParaRPr b="1" i="1" sz="3200" u="none" cap="none" strike="noStrike">
              <a:solidFill>
                <a:srgbClr val="FF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7">
                                            <p:txEl>
                                              <p:pRg end="0" st="0"/>
                                            </p:txEl>
                                          </p:spTgt>
                                        </p:tgtEl>
                                        <p:attrNameLst>
                                          <p:attrName>style.visibility</p:attrName>
                                        </p:attrNameLst>
                                      </p:cBhvr>
                                      <p:to>
                                        <p:strVal val="visible"/>
                                      </p:to>
                                    </p:set>
                                    <p:anim calcmode="lin" valueType="num">
                                      <p:cBhvr additive="base">
                                        <p:cTn dur="500"/>
                                        <p:tgtEl>
                                          <p:spTgt spid="297">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7">
                                            <p:txEl>
                                              <p:pRg end="1" st="1"/>
                                            </p:txEl>
                                          </p:spTgt>
                                        </p:tgtEl>
                                        <p:attrNameLst>
                                          <p:attrName>style.visibility</p:attrName>
                                        </p:attrNameLst>
                                      </p:cBhvr>
                                      <p:to>
                                        <p:strVal val="visible"/>
                                      </p:to>
                                    </p:set>
                                    <p:anim calcmode="lin" valueType="num">
                                      <p:cBhvr additive="base">
                                        <p:cTn dur="500"/>
                                        <p:tgtEl>
                                          <p:spTgt spid="297">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7">
                                            <p:txEl>
                                              <p:pRg end="2" st="2"/>
                                            </p:txEl>
                                          </p:spTgt>
                                        </p:tgtEl>
                                        <p:attrNameLst>
                                          <p:attrName>style.visibility</p:attrName>
                                        </p:attrNameLst>
                                      </p:cBhvr>
                                      <p:to>
                                        <p:strVal val="visible"/>
                                      </p:to>
                                    </p:set>
                                    <p:anim calcmode="lin" valueType="num">
                                      <p:cBhvr additive="base">
                                        <p:cTn dur="500"/>
                                        <p:tgtEl>
                                          <p:spTgt spid="297">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7">
                                            <p:txEl>
                                              <p:pRg end="3" st="3"/>
                                            </p:txEl>
                                          </p:spTgt>
                                        </p:tgtEl>
                                        <p:attrNameLst>
                                          <p:attrName>style.visibility</p:attrName>
                                        </p:attrNameLst>
                                      </p:cBhvr>
                                      <p:to>
                                        <p:strVal val="visible"/>
                                      </p:to>
                                    </p:set>
                                    <p:anim calcmode="lin" valueType="num">
                                      <p:cBhvr additive="base">
                                        <p:cTn dur="500"/>
                                        <p:tgtEl>
                                          <p:spTgt spid="297">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7">
                                            <p:txEl>
                                              <p:pRg end="4" st="4"/>
                                            </p:txEl>
                                          </p:spTgt>
                                        </p:tgtEl>
                                        <p:attrNameLst>
                                          <p:attrName>style.visibility</p:attrName>
                                        </p:attrNameLst>
                                      </p:cBhvr>
                                      <p:to>
                                        <p:strVal val="visible"/>
                                      </p:to>
                                    </p:set>
                                    <p:anim calcmode="lin" valueType="num">
                                      <p:cBhvr additive="base">
                                        <p:cTn dur="500"/>
                                        <p:tgtEl>
                                          <p:spTgt spid="297">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04" name="Shape 304"/>
        <p:cNvGrpSpPr/>
        <p:nvPr/>
      </p:nvGrpSpPr>
      <p:grpSpPr>
        <a:xfrm>
          <a:off x="0" y="0"/>
          <a:ext cx="0" cy="0"/>
          <a:chOff x="0" y="0"/>
          <a:chExt cx="0" cy="0"/>
        </a:xfrm>
      </p:grpSpPr>
      <p:sp>
        <p:nvSpPr>
          <p:cNvPr id="305" name="Google Shape;305;p12"/>
          <p:cNvSpPr txBox="1"/>
          <p:nvPr/>
        </p:nvSpPr>
        <p:spPr>
          <a:xfrm>
            <a:off x="5174116" y="-788737"/>
            <a:ext cx="1846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6" name="Google Shape;306;p12"/>
          <p:cNvSpPr txBox="1"/>
          <p:nvPr/>
        </p:nvSpPr>
        <p:spPr>
          <a:xfrm>
            <a:off x="395196" y="361140"/>
            <a:ext cx="10045800" cy="723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100"/>
              <a:buFont typeface="Arial"/>
              <a:buNone/>
            </a:pPr>
            <a:r>
              <a:rPr b="1" i="0" lang="en-US" sz="4100" u="none" cap="none" strike="noStrike">
                <a:solidFill>
                  <a:schemeClr val="dk2"/>
                </a:solidFill>
                <a:latin typeface="Calibri"/>
                <a:ea typeface="Calibri"/>
                <a:cs typeface="Calibri"/>
                <a:sym typeface="Calibri"/>
              </a:rPr>
              <a:t>Change:</a:t>
            </a:r>
            <a:r>
              <a:rPr b="1" i="0" lang="en-US" sz="4100" u="none" cap="none" strike="noStrike">
                <a:solidFill>
                  <a:schemeClr val="dk1"/>
                </a:solidFill>
                <a:latin typeface="Calibri"/>
                <a:ea typeface="Calibri"/>
                <a:cs typeface="Calibri"/>
                <a:sym typeface="Calibri"/>
              </a:rPr>
              <a:t> </a:t>
            </a:r>
            <a:r>
              <a:rPr b="1" i="1" lang="en-US" sz="4100" u="none" cap="none" strike="noStrike">
                <a:solidFill>
                  <a:srgbClr val="FF0000"/>
                </a:solidFill>
                <a:latin typeface="Calibri"/>
                <a:ea typeface="Calibri"/>
                <a:cs typeface="Calibri"/>
                <a:sym typeface="Calibri"/>
              </a:rPr>
              <a:t>Fears &amp; Excitement</a:t>
            </a:r>
            <a:endParaRPr b="1" i="1" sz="4100" u="none" cap="none" strike="noStrike">
              <a:solidFill>
                <a:srgbClr val="FF0000"/>
              </a:solidFill>
              <a:latin typeface="Calibri"/>
              <a:ea typeface="Calibri"/>
              <a:cs typeface="Calibri"/>
              <a:sym typeface="Calibri"/>
            </a:endParaRPr>
          </a:p>
        </p:txBody>
      </p:sp>
      <p:sp>
        <p:nvSpPr>
          <p:cNvPr id="307" name="Google Shape;307;p12"/>
          <p:cNvSpPr txBox="1"/>
          <p:nvPr/>
        </p:nvSpPr>
        <p:spPr>
          <a:xfrm>
            <a:off x="303435" y="2533987"/>
            <a:ext cx="52617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Calibri"/>
                <a:ea typeface="Calibri"/>
                <a:cs typeface="Calibri"/>
                <a:sym typeface="Calibri"/>
              </a:rPr>
              <a:t>You find out your student is spending less time on classroom &amp; more time in extracurricular activities. How do you address the issue?</a:t>
            </a:r>
            <a:endParaRPr b="0" i="0" sz="1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p:txBody>
      </p:sp>
      <p:sp>
        <p:nvSpPr>
          <p:cNvPr id="308" name="Google Shape;308;p12"/>
          <p:cNvSpPr txBox="1"/>
          <p:nvPr/>
        </p:nvSpPr>
        <p:spPr>
          <a:xfrm>
            <a:off x="2873110" y="3734580"/>
            <a:ext cx="42741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Calibri"/>
                <a:ea typeface="Calibri"/>
                <a:cs typeface="Calibri"/>
                <a:sym typeface="Calibri"/>
              </a:rPr>
              <a:t>Your student calls you in the middle of the night to tell you they are home sick and they want to go home. What do you do?</a:t>
            </a:r>
            <a:endParaRPr b="0" i="0" sz="1400" u="none" cap="none" strike="noStrike">
              <a:solidFill>
                <a:schemeClr val="dk2"/>
              </a:solidFill>
              <a:latin typeface="Arial"/>
              <a:ea typeface="Arial"/>
              <a:cs typeface="Arial"/>
              <a:sym typeface="Arial"/>
            </a:endParaRPr>
          </a:p>
        </p:txBody>
      </p:sp>
      <p:sp>
        <p:nvSpPr>
          <p:cNvPr id="309" name="Google Shape;309;p12"/>
          <p:cNvSpPr txBox="1"/>
          <p:nvPr/>
        </p:nvSpPr>
        <p:spPr>
          <a:xfrm>
            <a:off x="6259608" y="4858557"/>
            <a:ext cx="4676305"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Calibri"/>
                <a:ea typeface="Calibri"/>
                <a:cs typeface="Calibri"/>
                <a:sym typeface="Calibri"/>
              </a:rPr>
              <a:t>Your student has been spending an astronomical amount of money on food and entertainment. How would you handle this?</a:t>
            </a:r>
            <a:endParaRPr b="0" i="0" sz="1400" u="none" cap="none" strike="noStrike">
              <a:solidFill>
                <a:schemeClr val="dk2"/>
              </a:solidFill>
              <a:latin typeface="Arial"/>
              <a:ea typeface="Arial"/>
              <a:cs typeface="Arial"/>
              <a:sym typeface="Arial"/>
            </a:endParaRPr>
          </a:p>
        </p:txBody>
      </p:sp>
      <p:sp>
        <p:nvSpPr>
          <p:cNvPr id="310" name="Google Shape;310;p12"/>
          <p:cNvSpPr txBox="1"/>
          <p:nvPr/>
        </p:nvSpPr>
        <p:spPr>
          <a:xfrm>
            <a:off x="460226" y="1212913"/>
            <a:ext cx="83229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2"/>
                </a:solidFill>
                <a:latin typeface="Calibri"/>
                <a:ea typeface="Calibri"/>
                <a:cs typeface="Calibri"/>
                <a:sym typeface="Calibri"/>
              </a:rPr>
              <a:t>Families, what would you do in these situations?</a:t>
            </a:r>
            <a:endParaRPr b="0" i="0" sz="1400" u="none" cap="none" strike="noStrike">
              <a:solidFill>
                <a:schemeClr val="dk2"/>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7"/>
                                        </p:tgtEl>
                                        <p:attrNameLst>
                                          <p:attrName>style.visibility</p:attrName>
                                        </p:attrNameLst>
                                      </p:cBhvr>
                                      <p:to>
                                        <p:strVal val="visible"/>
                                      </p:to>
                                    </p:set>
                                    <p:anim calcmode="lin" valueType="num">
                                      <p:cBhvr additive="base">
                                        <p:cTn dur="500"/>
                                        <p:tgtEl>
                                          <p:spTgt spid="30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8"/>
                                        </p:tgtEl>
                                        <p:attrNameLst>
                                          <p:attrName>style.visibility</p:attrName>
                                        </p:attrNameLst>
                                      </p:cBhvr>
                                      <p:to>
                                        <p:strVal val="visible"/>
                                      </p:to>
                                    </p:set>
                                    <p:anim calcmode="lin" valueType="num">
                                      <p:cBhvr additive="base">
                                        <p:cTn dur="500"/>
                                        <p:tgtEl>
                                          <p:spTgt spid="30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9"/>
                                        </p:tgtEl>
                                        <p:attrNameLst>
                                          <p:attrName>style.visibility</p:attrName>
                                        </p:attrNameLst>
                                      </p:cBhvr>
                                      <p:to>
                                        <p:strVal val="visible"/>
                                      </p:to>
                                    </p:set>
                                    <p:anim calcmode="lin" valueType="num">
                                      <p:cBhvr additive="base">
                                        <p:cTn dur="500"/>
                                        <p:tgtEl>
                                          <p:spTgt spid="30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5" name="Shape 315"/>
        <p:cNvGrpSpPr/>
        <p:nvPr/>
      </p:nvGrpSpPr>
      <p:grpSpPr>
        <a:xfrm>
          <a:off x="0" y="0"/>
          <a:ext cx="0" cy="0"/>
          <a:chOff x="0" y="0"/>
          <a:chExt cx="0" cy="0"/>
        </a:xfrm>
      </p:grpSpPr>
      <p:sp>
        <p:nvSpPr>
          <p:cNvPr id="316" name="Google Shape;316;ge4b24b4813_0_15"/>
          <p:cNvSpPr txBox="1"/>
          <p:nvPr/>
        </p:nvSpPr>
        <p:spPr>
          <a:xfrm>
            <a:off x="5174116" y="-788737"/>
            <a:ext cx="184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7" name="Google Shape;317;ge4b24b4813_0_15"/>
          <p:cNvSpPr txBox="1"/>
          <p:nvPr/>
        </p:nvSpPr>
        <p:spPr>
          <a:xfrm>
            <a:off x="332184" y="298223"/>
            <a:ext cx="86112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1" i="0" lang="en-US" sz="6600" u="none" cap="none" strike="noStrike">
                <a:solidFill>
                  <a:srgbClr val="263357"/>
                </a:solidFill>
                <a:latin typeface="Calibri"/>
                <a:ea typeface="Calibri"/>
                <a:cs typeface="Calibri"/>
                <a:sym typeface="Calibri"/>
              </a:rPr>
              <a:t>Orientation Leaders</a:t>
            </a:r>
            <a:endParaRPr b="1" i="0" sz="6600" u="none" cap="none" strike="noStrike">
              <a:solidFill>
                <a:srgbClr val="263357"/>
              </a:solidFill>
              <a:latin typeface="Calibri"/>
              <a:ea typeface="Calibri"/>
              <a:cs typeface="Calibri"/>
              <a:sym typeface="Calibri"/>
            </a:endParaRPr>
          </a:p>
        </p:txBody>
      </p:sp>
      <p:pic>
        <p:nvPicPr>
          <p:cNvPr id="318" name="Google Shape;318;ge4b24b4813_0_15"/>
          <p:cNvPicPr preferRelativeResize="0"/>
          <p:nvPr/>
        </p:nvPicPr>
        <p:blipFill rotWithShape="1">
          <a:blip r:embed="rId3">
            <a:alphaModFix/>
          </a:blip>
          <a:srcRect b="0" l="0" r="0" t="0"/>
          <a:stretch/>
        </p:blipFill>
        <p:spPr>
          <a:xfrm>
            <a:off x="1059275" y="1681700"/>
            <a:ext cx="5439052" cy="3494591"/>
          </a:xfrm>
          <a:prstGeom prst="rect">
            <a:avLst/>
          </a:prstGeom>
          <a:noFill/>
          <a:ln>
            <a:noFill/>
          </a:ln>
          <a:effectLst>
            <a:outerShdw blurRad="57150" rotWithShape="0" algn="bl" dir="6000000" dist="19050">
              <a:srgbClr val="000000">
                <a:alpha val="94901"/>
              </a:srgbClr>
            </a:outerShdw>
            <a:reflection blurRad="0" dir="5400000" dist="38100" endA="0" endPos="30000" fadeDir="5400012" kx="0" rotWithShape="0" algn="bl" stPos="0" sy="-100000" ky="0"/>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5" name="Shape 95"/>
        <p:cNvGrpSpPr/>
        <p:nvPr/>
      </p:nvGrpSpPr>
      <p:grpSpPr>
        <a:xfrm>
          <a:off x="0" y="0"/>
          <a:ext cx="0" cy="0"/>
          <a:chOff x="0" y="0"/>
          <a:chExt cx="0" cy="0"/>
        </a:xfrm>
      </p:grpSpPr>
      <p:sp>
        <p:nvSpPr>
          <p:cNvPr id="96" name="Google Shape;96;ge4b24b4813_0_22"/>
          <p:cNvSpPr txBox="1"/>
          <p:nvPr/>
        </p:nvSpPr>
        <p:spPr>
          <a:xfrm>
            <a:off x="5174116" y="-788737"/>
            <a:ext cx="184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7" name="Google Shape;97;ge4b24b4813_0_22"/>
          <p:cNvSpPr txBox="1"/>
          <p:nvPr/>
        </p:nvSpPr>
        <p:spPr>
          <a:xfrm>
            <a:off x="96500" y="313775"/>
            <a:ext cx="74127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100"/>
              <a:buFont typeface="Arial"/>
              <a:buNone/>
            </a:pPr>
            <a:r>
              <a:rPr b="1" lang="en-US" sz="4400">
                <a:solidFill>
                  <a:srgbClr val="263357"/>
                </a:solidFill>
                <a:latin typeface="Calibri"/>
                <a:ea typeface="Calibri"/>
                <a:cs typeface="Calibri"/>
                <a:sym typeface="Calibri"/>
              </a:rPr>
              <a:t>FAMILIES NEEDING SUPPORT</a:t>
            </a:r>
            <a:r>
              <a:rPr b="1" lang="en-US" sz="4400">
                <a:solidFill>
                  <a:srgbClr val="263357"/>
                </a:solidFill>
                <a:latin typeface="Calibri"/>
                <a:ea typeface="Calibri"/>
                <a:cs typeface="Calibri"/>
                <a:sym typeface="Calibri"/>
              </a:rPr>
              <a:t>...</a:t>
            </a:r>
            <a:endParaRPr b="0" i="0" sz="400" u="none" cap="none" strike="noStrike">
              <a:solidFill>
                <a:srgbClr val="263357"/>
              </a:solidFill>
              <a:latin typeface="Arial"/>
              <a:ea typeface="Arial"/>
              <a:cs typeface="Arial"/>
              <a:sym typeface="Arial"/>
            </a:endParaRPr>
          </a:p>
        </p:txBody>
      </p:sp>
      <p:pic>
        <p:nvPicPr>
          <p:cNvPr id="98" name="Google Shape;98;ge4b24b4813_0_22"/>
          <p:cNvPicPr preferRelativeResize="0"/>
          <p:nvPr/>
        </p:nvPicPr>
        <p:blipFill rotWithShape="1">
          <a:blip r:embed="rId3">
            <a:alphaModFix/>
          </a:blip>
          <a:srcRect b="0" l="0" r="0" t="0"/>
          <a:stretch/>
        </p:blipFill>
        <p:spPr>
          <a:xfrm>
            <a:off x="608797" y="3429000"/>
            <a:ext cx="4286250" cy="3429000"/>
          </a:xfrm>
          <a:prstGeom prst="rect">
            <a:avLst/>
          </a:prstGeom>
          <a:noFill/>
          <a:ln>
            <a:noFill/>
          </a:ln>
        </p:spPr>
      </p:pic>
      <p:sp>
        <p:nvSpPr>
          <p:cNvPr id="99" name="Google Shape;99;ge4b24b4813_0_22"/>
          <p:cNvSpPr txBox="1"/>
          <p:nvPr/>
        </p:nvSpPr>
        <p:spPr>
          <a:xfrm>
            <a:off x="541023" y="1386850"/>
            <a:ext cx="7539300" cy="19395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263357"/>
              </a:buClr>
              <a:buSzPts val="2400"/>
              <a:buFont typeface="Calibri"/>
              <a:buAutoNum type="arabicPeriod"/>
            </a:pPr>
            <a:r>
              <a:rPr i="0" lang="en-US" sz="2400" u="none" cap="none" strike="noStrike">
                <a:solidFill>
                  <a:srgbClr val="263357"/>
                </a:solidFill>
                <a:latin typeface="Calibri"/>
                <a:ea typeface="Calibri"/>
                <a:cs typeface="Calibri"/>
                <a:sym typeface="Calibri"/>
              </a:rPr>
              <a:t>We are here for you!</a:t>
            </a:r>
            <a:endParaRPr i="0" sz="1400" u="none" cap="none" strike="noStrike">
              <a:solidFill>
                <a:srgbClr val="263357"/>
              </a:solidFill>
              <a:latin typeface="Calibri"/>
              <a:ea typeface="Calibri"/>
              <a:cs typeface="Calibri"/>
              <a:sym typeface="Calibri"/>
            </a:endParaRPr>
          </a:p>
          <a:p>
            <a:pPr indent="-457200" lvl="0" marL="457200" marR="0" rtl="0" algn="l">
              <a:lnSpc>
                <a:spcPct val="100000"/>
              </a:lnSpc>
              <a:spcBef>
                <a:spcPts val="0"/>
              </a:spcBef>
              <a:spcAft>
                <a:spcPts val="0"/>
              </a:spcAft>
              <a:buClr>
                <a:srgbClr val="263357"/>
              </a:buClr>
              <a:buSzPts val="2400"/>
              <a:buFont typeface="Calibri"/>
              <a:buAutoNum type="arabicPeriod"/>
            </a:pPr>
            <a:r>
              <a:rPr i="0" lang="en-US" sz="2400" u="none" cap="none" strike="noStrike">
                <a:solidFill>
                  <a:srgbClr val="263357"/>
                </a:solidFill>
                <a:latin typeface="Calibri"/>
                <a:ea typeface="Calibri"/>
                <a:cs typeface="Calibri"/>
                <a:sym typeface="Calibri"/>
              </a:rPr>
              <a:t>Solution Station for assistance throughout the day or call 561-297-2733 at any point! </a:t>
            </a:r>
            <a:endParaRPr i="0" sz="1400" u="none" cap="none" strike="noStrike">
              <a:solidFill>
                <a:srgbClr val="263357"/>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g10666a54c79_1_7"/>
          <p:cNvSpPr txBox="1"/>
          <p:nvPr/>
        </p:nvSpPr>
        <p:spPr>
          <a:xfrm>
            <a:off x="5174116" y="-788737"/>
            <a:ext cx="184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5" name="Google Shape;325;g10666a54c79_1_7"/>
          <p:cNvSpPr txBox="1"/>
          <p:nvPr/>
        </p:nvSpPr>
        <p:spPr>
          <a:xfrm>
            <a:off x="629725" y="2828700"/>
            <a:ext cx="92736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800"/>
              <a:buFont typeface="Arial"/>
              <a:buNone/>
            </a:pPr>
            <a:r>
              <a:rPr b="1" i="0" lang="en-US" sz="7200" u="none" cap="none" strike="noStrike">
                <a:solidFill>
                  <a:srgbClr val="263357"/>
                </a:solidFill>
                <a:latin typeface="Calibri"/>
                <a:ea typeface="Calibri"/>
                <a:cs typeface="Calibri"/>
                <a:sym typeface="Calibri"/>
              </a:rPr>
              <a:t>PANEL WITH THE PROS</a:t>
            </a:r>
            <a:endParaRPr b="1" i="0" sz="7200" u="none" cap="none" strike="noStrike">
              <a:solidFill>
                <a:srgbClr val="263357"/>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17"/>
          <p:cNvSpPr txBox="1"/>
          <p:nvPr/>
        </p:nvSpPr>
        <p:spPr>
          <a:xfrm>
            <a:off x="5174116" y="-788737"/>
            <a:ext cx="1846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32" name="Google Shape;332;p17"/>
          <p:cNvSpPr/>
          <p:nvPr/>
        </p:nvSpPr>
        <p:spPr>
          <a:xfrm>
            <a:off x="531025" y="1995300"/>
            <a:ext cx="9270600" cy="1932000"/>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0000"/>
              </a:buClr>
              <a:buSzPts val="11500"/>
              <a:buFont typeface="Arial"/>
              <a:buNone/>
            </a:pPr>
            <a:r>
              <a:rPr b="1" i="0" lang="en-US" sz="7200" u="none" cap="none" strike="noStrike">
                <a:solidFill>
                  <a:schemeClr val="dk2"/>
                </a:solidFill>
                <a:latin typeface="Calibri"/>
                <a:ea typeface="Calibri"/>
                <a:cs typeface="Calibri"/>
                <a:sym typeface="Calibri"/>
              </a:rPr>
              <a:t>E</a:t>
            </a:r>
            <a:r>
              <a:rPr b="1" lang="en-US" sz="7200">
                <a:solidFill>
                  <a:schemeClr val="dk2"/>
                </a:solidFill>
                <a:latin typeface="Calibri"/>
                <a:ea typeface="Calibri"/>
                <a:cs typeface="Calibri"/>
                <a:sym typeface="Calibri"/>
              </a:rPr>
              <a:t>NGAGING BEYOND</a:t>
            </a:r>
            <a:endParaRPr b="1" i="0" sz="7200" u="none" cap="none" strike="noStrike">
              <a:solidFill>
                <a:schemeClr val="dk2"/>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11500"/>
              <a:buFont typeface="Arial"/>
              <a:buNone/>
            </a:pPr>
            <a:r>
              <a:rPr b="1" i="0" lang="en-US" sz="7200" u="none" cap="none" strike="noStrike">
                <a:solidFill>
                  <a:schemeClr val="dk2"/>
                </a:solidFill>
                <a:latin typeface="Calibri"/>
                <a:ea typeface="Calibri"/>
                <a:cs typeface="Calibri"/>
                <a:sym typeface="Calibri"/>
              </a:rPr>
              <a:t>S.O.A.R.</a:t>
            </a:r>
            <a:endParaRPr b="0" i="0" sz="7200" u="none" cap="none" strike="noStrike">
              <a:solidFill>
                <a:schemeClr val="dk2"/>
              </a:solidFill>
              <a:latin typeface="Arial"/>
              <a:ea typeface="Arial"/>
              <a:cs typeface="Arial"/>
              <a:sym typeface="Arial"/>
            </a:endParaRPr>
          </a:p>
          <a:p>
            <a:pPr indent="0" lvl="0" marL="0" marR="0" rtl="0" algn="l">
              <a:lnSpc>
                <a:spcPct val="90000"/>
              </a:lnSpc>
              <a:spcBef>
                <a:spcPts val="798"/>
              </a:spcBef>
              <a:spcAft>
                <a:spcPts val="0"/>
              </a:spcAft>
              <a:buClr>
                <a:srgbClr val="000000"/>
              </a:buClr>
              <a:buSzPts val="7200"/>
              <a:buFont typeface="Arial"/>
              <a:buNone/>
            </a:pPr>
            <a:r>
              <a:t/>
            </a:r>
            <a:endParaRPr b="1" i="0" sz="7200" u="none" cap="none" strike="noStrike">
              <a:solidFill>
                <a:srgbClr val="FF000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37" name="Shape 337"/>
        <p:cNvGrpSpPr/>
        <p:nvPr/>
      </p:nvGrpSpPr>
      <p:grpSpPr>
        <a:xfrm>
          <a:off x="0" y="0"/>
          <a:ext cx="0" cy="0"/>
          <a:chOff x="0" y="0"/>
          <a:chExt cx="0" cy="0"/>
        </a:xfrm>
      </p:grpSpPr>
      <p:sp>
        <p:nvSpPr>
          <p:cNvPr id="338" name="Google Shape;338;ge48a977261_0_0"/>
          <p:cNvSpPr txBox="1"/>
          <p:nvPr>
            <p:ph type="ctrTitle"/>
          </p:nvPr>
        </p:nvSpPr>
        <p:spPr>
          <a:xfrm>
            <a:off x="912138" y="2130426"/>
            <a:ext cx="103377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t/>
            </a:r>
            <a:endParaRPr/>
          </a:p>
        </p:txBody>
      </p:sp>
      <p:sp>
        <p:nvSpPr>
          <p:cNvPr id="339" name="Google Shape;339;ge48a977261_0_0"/>
          <p:cNvSpPr txBox="1"/>
          <p:nvPr>
            <p:ph idx="1" type="subTitle"/>
          </p:nvPr>
        </p:nvSpPr>
        <p:spPr>
          <a:xfrm>
            <a:off x="1824276" y="3886200"/>
            <a:ext cx="8513400" cy="1752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640"/>
              </a:spcBef>
              <a:spcAft>
                <a:spcPts val="0"/>
              </a:spcAft>
              <a:buSzPts val="3200"/>
              <a:buNone/>
            </a:pPr>
            <a:r>
              <a:t/>
            </a:r>
            <a:endParaRPr/>
          </a:p>
        </p:txBody>
      </p:sp>
      <p:pic>
        <p:nvPicPr>
          <p:cNvPr id="340" name="Google Shape;340;ge48a977261_0_0"/>
          <p:cNvPicPr preferRelativeResize="0"/>
          <p:nvPr/>
        </p:nvPicPr>
        <p:blipFill rotWithShape="1">
          <a:blip r:embed="rId3">
            <a:alphaModFix/>
          </a:blip>
          <a:srcRect b="0" l="0" r="0" t="0"/>
          <a:stretch/>
        </p:blipFill>
        <p:spPr>
          <a:xfrm>
            <a:off x="197563" y="0"/>
            <a:ext cx="11951206" cy="737160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5" name="Shape 345"/>
        <p:cNvGrpSpPr/>
        <p:nvPr/>
      </p:nvGrpSpPr>
      <p:grpSpPr>
        <a:xfrm>
          <a:off x="0" y="0"/>
          <a:ext cx="0" cy="0"/>
          <a:chOff x="0" y="0"/>
          <a:chExt cx="0" cy="0"/>
        </a:xfrm>
      </p:grpSpPr>
      <p:sp>
        <p:nvSpPr>
          <p:cNvPr id="346" name="Google Shape;346;ge8d1a18c16_0_0"/>
          <p:cNvSpPr txBox="1"/>
          <p:nvPr>
            <p:ph type="ctrTitle"/>
          </p:nvPr>
        </p:nvSpPr>
        <p:spPr>
          <a:xfrm>
            <a:off x="930850" y="1980775"/>
            <a:ext cx="7926600" cy="34383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rgbClr val="000000"/>
              </a:buClr>
              <a:buSzPct val="51922"/>
              <a:buFont typeface="Arial"/>
              <a:buNone/>
            </a:pPr>
            <a:r>
              <a:rPr b="1" lang="en-US" sz="4622">
                <a:solidFill>
                  <a:schemeClr val="accent1"/>
                </a:solidFill>
              </a:rPr>
              <a:t>Families: </a:t>
            </a:r>
            <a:r>
              <a:rPr b="1" lang="en-US" sz="4622">
                <a:solidFill>
                  <a:srgbClr val="002060"/>
                </a:solidFill>
              </a:rPr>
              <a:t>Don’t forget about your Canvas course for more resources following the Orientation Day program</a:t>
            </a:r>
            <a:r>
              <a:rPr b="1" lang="en-US" sz="4622">
                <a:solidFill>
                  <a:srgbClr val="002060"/>
                </a:solidFill>
                <a:latin typeface="Architects Daughter"/>
                <a:ea typeface="Architects Daughter"/>
                <a:cs typeface="Architects Daughter"/>
                <a:sym typeface="Architects Daughter"/>
              </a:rPr>
              <a:t> </a:t>
            </a:r>
            <a:endParaRPr b="1" sz="4622">
              <a:solidFill>
                <a:srgbClr val="002060"/>
              </a:solidFill>
              <a:latin typeface="Architects Daughter"/>
              <a:ea typeface="Architects Daughter"/>
              <a:cs typeface="Architects Daughter"/>
              <a:sym typeface="Architects Daughter"/>
            </a:endParaRPr>
          </a:p>
          <a:p>
            <a:pPr indent="0" lvl="0" marL="0" rtl="0" algn="ctr">
              <a:lnSpc>
                <a:spcPct val="100000"/>
              </a:lnSpc>
              <a:spcBef>
                <a:spcPts val="0"/>
              </a:spcBef>
              <a:spcAft>
                <a:spcPts val="0"/>
              </a:spcAft>
              <a:buSzPct val="45454"/>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51" name="Shape 351"/>
        <p:cNvGrpSpPr/>
        <p:nvPr/>
      </p:nvGrpSpPr>
      <p:grpSpPr>
        <a:xfrm>
          <a:off x="0" y="0"/>
          <a:ext cx="0" cy="0"/>
          <a:chOff x="0" y="0"/>
          <a:chExt cx="0" cy="0"/>
        </a:xfrm>
      </p:grpSpPr>
      <p:pic>
        <p:nvPicPr>
          <p:cNvPr id="352" name="Google Shape;352;ge4b24b4813_0_179"/>
          <p:cNvPicPr preferRelativeResize="0"/>
          <p:nvPr/>
        </p:nvPicPr>
        <p:blipFill rotWithShape="1">
          <a:blip r:embed="rId3">
            <a:alphaModFix/>
          </a:blip>
          <a:srcRect b="0" l="0" r="0" t="0"/>
          <a:stretch/>
        </p:blipFill>
        <p:spPr>
          <a:xfrm>
            <a:off x="386082" y="2803961"/>
            <a:ext cx="4647891" cy="2178246"/>
          </a:xfrm>
          <a:prstGeom prst="rect">
            <a:avLst/>
          </a:prstGeom>
          <a:noFill/>
          <a:ln>
            <a:noFill/>
          </a:ln>
          <a:effectLst>
            <a:outerShdw blurRad="190500" rotWithShape="0" algn="tl">
              <a:srgbClr val="000000">
                <a:alpha val="69019"/>
              </a:srgbClr>
            </a:outerShdw>
          </a:effectLst>
        </p:spPr>
      </p:pic>
      <p:sp>
        <p:nvSpPr>
          <p:cNvPr id="353" name="Google Shape;353;ge4b24b4813_0_179"/>
          <p:cNvSpPr txBox="1"/>
          <p:nvPr>
            <p:ph idx="1" type="subTitle"/>
          </p:nvPr>
        </p:nvSpPr>
        <p:spPr>
          <a:xfrm>
            <a:off x="123275" y="96531"/>
            <a:ext cx="6842100" cy="8445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SzPts val="4400"/>
              <a:buNone/>
            </a:pPr>
            <a:r>
              <a:rPr b="1" lang="en-US" sz="4400">
                <a:solidFill>
                  <a:srgbClr val="002060"/>
                </a:solidFill>
                <a:latin typeface="Calibri"/>
                <a:ea typeface="Calibri"/>
                <a:cs typeface="Calibri"/>
                <a:sym typeface="Calibri"/>
              </a:rPr>
              <a:t>FAU FAMILY CHECKLIST </a:t>
            </a:r>
            <a:endParaRPr/>
          </a:p>
        </p:txBody>
      </p:sp>
      <p:sp>
        <p:nvSpPr>
          <p:cNvPr id="354" name="Google Shape;354;ge4b24b4813_0_179"/>
          <p:cNvSpPr/>
          <p:nvPr/>
        </p:nvSpPr>
        <p:spPr>
          <a:xfrm>
            <a:off x="5108875" y="1638098"/>
            <a:ext cx="3966300" cy="36021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7000"/>
              </a:lnSpc>
              <a:spcBef>
                <a:spcPts val="0"/>
              </a:spcBef>
              <a:spcAft>
                <a:spcPts val="0"/>
              </a:spcAft>
              <a:buClr>
                <a:srgbClr val="002060"/>
              </a:buClr>
              <a:buSzPts val="1800"/>
              <a:buFont typeface="Arial"/>
              <a:buChar char="•"/>
            </a:pPr>
            <a:r>
              <a:rPr b="0" i="0" lang="en-US" sz="1800" u="none" cap="none" strike="noStrike">
                <a:solidFill>
                  <a:srgbClr val="002060"/>
                </a:solidFill>
                <a:latin typeface="Calibri"/>
                <a:ea typeface="Calibri"/>
                <a:cs typeface="Calibri"/>
                <a:sym typeface="Calibri"/>
              </a:rPr>
              <a:t>All families will receive an invite to join Family Checklist via CANVAS.</a:t>
            </a:r>
            <a:endParaRPr b="0" i="0" sz="1400" u="none" cap="none" strike="noStrike">
              <a:solidFill>
                <a:srgbClr val="000000"/>
              </a:solidFill>
              <a:latin typeface="Arial"/>
              <a:ea typeface="Arial"/>
              <a:cs typeface="Arial"/>
              <a:sym typeface="Arial"/>
            </a:endParaRPr>
          </a:p>
          <a:p>
            <a:pPr indent="0" lvl="0" marL="0" marR="0" rtl="0" algn="l">
              <a:lnSpc>
                <a:spcPct val="107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a:p>
            <a:pPr indent="-285750" lvl="0" marL="285750" marR="0" rtl="0" algn="l">
              <a:lnSpc>
                <a:spcPct val="107000"/>
              </a:lnSpc>
              <a:spcBef>
                <a:spcPts val="0"/>
              </a:spcBef>
              <a:spcAft>
                <a:spcPts val="0"/>
              </a:spcAft>
              <a:buClr>
                <a:srgbClr val="002060"/>
              </a:buClr>
              <a:buSzPts val="1800"/>
              <a:buFont typeface="Arial"/>
              <a:buChar char="•"/>
            </a:pPr>
            <a:r>
              <a:rPr b="0" i="0" lang="en-US" sz="1800" u="none" cap="none" strike="noStrike">
                <a:solidFill>
                  <a:srgbClr val="002060"/>
                </a:solidFill>
                <a:latin typeface="Calibri"/>
                <a:ea typeface="Calibri"/>
                <a:cs typeface="Calibri"/>
                <a:sym typeface="Calibri"/>
              </a:rPr>
              <a:t>The checklist will provide dates, contact numbers, and follow up questions to help you support your student.</a:t>
            </a:r>
            <a:endParaRPr b="0" i="0" sz="1400" u="none" cap="none" strike="noStrike">
              <a:solidFill>
                <a:srgbClr val="000000"/>
              </a:solidFill>
              <a:latin typeface="Arial"/>
              <a:ea typeface="Arial"/>
              <a:cs typeface="Arial"/>
              <a:sym typeface="Arial"/>
            </a:endParaRPr>
          </a:p>
          <a:p>
            <a:pPr indent="0" lvl="0" marL="0" marR="0" rtl="0" algn="l">
              <a:lnSpc>
                <a:spcPct val="107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a:p>
            <a:pPr indent="-285750" lvl="0" marL="285750" marR="0" rtl="0" algn="l">
              <a:lnSpc>
                <a:spcPct val="107000"/>
              </a:lnSpc>
              <a:spcBef>
                <a:spcPts val="0"/>
              </a:spcBef>
              <a:spcAft>
                <a:spcPts val="0"/>
              </a:spcAft>
              <a:buClr>
                <a:srgbClr val="002060"/>
              </a:buClr>
              <a:buSzPts val="1800"/>
              <a:buFont typeface="Arial"/>
              <a:buChar char="•"/>
            </a:pPr>
            <a:r>
              <a:rPr b="0" i="0" lang="en-US" sz="1800" u="none" cap="none" strike="noStrike">
                <a:solidFill>
                  <a:srgbClr val="002060"/>
                </a:solidFill>
                <a:latin typeface="Calibri"/>
                <a:ea typeface="Calibri"/>
                <a:cs typeface="Calibri"/>
                <a:sym typeface="Calibri"/>
              </a:rPr>
              <a:t>Similar to your student’s 1</a:t>
            </a:r>
            <a:r>
              <a:rPr b="0" baseline="30000" i="0" lang="en-US" sz="1800" u="none" cap="none" strike="noStrike">
                <a:solidFill>
                  <a:srgbClr val="002060"/>
                </a:solidFill>
                <a:latin typeface="Calibri"/>
                <a:ea typeface="Calibri"/>
                <a:cs typeface="Calibri"/>
                <a:sym typeface="Calibri"/>
              </a:rPr>
              <a:t>st</a:t>
            </a:r>
            <a:r>
              <a:rPr b="0" i="0" lang="en-US" sz="1800" u="none" cap="none" strike="noStrike">
                <a:solidFill>
                  <a:srgbClr val="002060"/>
                </a:solidFill>
                <a:latin typeface="Calibri"/>
                <a:ea typeface="Calibri"/>
                <a:cs typeface="Calibri"/>
                <a:sym typeface="Calibri"/>
              </a:rPr>
              <a:t> Year-Student Success Checklist, but for families!</a:t>
            </a:r>
            <a:endParaRPr b="0" i="0" sz="1600" u="none" cap="none" strike="noStrike">
              <a:solidFill>
                <a:schemeClr val="lt1"/>
              </a:solidFill>
              <a:latin typeface="Arial"/>
              <a:ea typeface="Arial"/>
              <a:cs typeface="Arial"/>
              <a:sym typeface="Arial"/>
            </a:endParaRPr>
          </a:p>
          <a:p>
            <a:pPr indent="101600" lvl="0" marL="0" marR="0" rtl="0" algn="l">
              <a:lnSpc>
                <a:spcPct val="107000"/>
              </a:lnSpc>
              <a:spcBef>
                <a:spcPts val="0"/>
              </a:spcBef>
              <a:spcAft>
                <a:spcPts val="0"/>
              </a:spcAft>
              <a:buClr>
                <a:schemeClr val="dk1"/>
              </a:buClr>
              <a:buSzPts val="1600"/>
              <a:buFont typeface="Noto Sans Symbols"/>
              <a:buNone/>
            </a:pPr>
            <a:r>
              <a:t/>
            </a:r>
            <a:endParaRPr b="0" i="0" sz="1600" u="none" cap="none" strike="noStrike">
              <a:solidFill>
                <a:schemeClr val="lt1"/>
              </a:solidFill>
              <a:latin typeface="Arial"/>
              <a:ea typeface="Arial"/>
              <a:cs typeface="Arial"/>
              <a:sym typeface="Arial"/>
            </a:endParaRPr>
          </a:p>
        </p:txBody>
      </p:sp>
      <p:pic>
        <p:nvPicPr>
          <p:cNvPr id="355" name="Google Shape;355;ge4b24b4813_0_179"/>
          <p:cNvPicPr preferRelativeResize="0"/>
          <p:nvPr/>
        </p:nvPicPr>
        <p:blipFill rotWithShape="1">
          <a:blip r:embed="rId4">
            <a:alphaModFix/>
          </a:blip>
          <a:srcRect b="0" l="0" r="0" t="0"/>
          <a:stretch/>
        </p:blipFill>
        <p:spPr>
          <a:xfrm>
            <a:off x="286673" y="5069504"/>
            <a:ext cx="4747298" cy="1588187"/>
          </a:xfrm>
          <a:prstGeom prst="rect">
            <a:avLst/>
          </a:prstGeom>
          <a:noFill/>
          <a:ln>
            <a:noFill/>
          </a:ln>
        </p:spPr>
      </p:pic>
      <p:pic>
        <p:nvPicPr>
          <p:cNvPr id="356" name="Google Shape;356;ge4b24b4813_0_179"/>
          <p:cNvPicPr preferRelativeResize="0"/>
          <p:nvPr/>
        </p:nvPicPr>
        <p:blipFill rotWithShape="1">
          <a:blip r:embed="rId5">
            <a:alphaModFix/>
          </a:blip>
          <a:srcRect b="0" l="0" r="0" t="0"/>
          <a:stretch/>
        </p:blipFill>
        <p:spPr>
          <a:xfrm>
            <a:off x="369970" y="965297"/>
            <a:ext cx="4664003" cy="181436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1" name="Shape 361"/>
        <p:cNvGrpSpPr/>
        <p:nvPr/>
      </p:nvGrpSpPr>
      <p:grpSpPr>
        <a:xfrm>
          <a:off x="0" y="0"/>
          <a:ext cx="0" cy="0"/>
          <a:chOff x="0" y="0"/>
          <a:chExt cx="0" cy="0"/>
        </a:xfrm>
      </p:grpSpPr>
      <p:pic>
        <p:nvPicPr>
          <p:cNvPr id="362" name="Google Shape;362;p13"/>
          <p:cNvPicPr preferRelativeResize="0"/>
          <p:nvPr/>
        </p:nvPicPr>
        <p:blipFill rotWithShape="1">
          <a:blip r:embed="rId3">
            <a:alphaModFix/>
          </a:blip>
          <a:srcRect b="0" l="0" r="0" t="0"/>
          <a:stretch/>
        </p:blipFill>
        <p:spPr>
          <a:xfrm>
            <a:off x="8839114" y="2562950"/>
            <a:ext cx="2850431" cy="2850431"/>
          </a:xfrm>
          <a:prstGeom prst="rect">
            <a:avLst/>
          </a:prstGeom>
          <a:noFill/>
          <a:ln>
            <a:noFill/>
          </a:ln>
        </p:spPr>
      </p:pic>
      <p:pic>
        <p:nvPicPr>
          <p:cNvPr id="363" name="Google Shape;363;p13"/>
          <p:cNvPicPr preferRelativeResize="0"/>
          <p:nvPr/>
        </p:nvPicPr>
        <p:blipFill rotWithShape="1">
          <a:blip r:embed="rId4">
            <a:alphaModFix/>
          </a:blip>
          <a:srcRect b="0" l="0" r="0" t="0"/>
          <a:stretch/>
        </p:blipFill>
        <p:spPr>
          <a:xfrm>
            <a:off x="5554375" y="2562950"/>
            <a:ext cx="2973399" cy="2973399"/>
          </a:xfrm>
          <a:prstGeom prst="rect">
            <a:avLst/>
          </a:prstGeom>
          <a:noFill/>
          <a:ln>
            <a:noFill/>
          </a:ln>
        </p:spPr>
      </p:pic>
      <p:pic>
        <p:nvPicPr>
          <p:cNvPr id="364" name="Google Shape;364;p13"/>
          <p:cNvPicPr preferRelativeResize="0"/>
          <p:nvPr/>
        </p:nvPicPr>
        <p:blipFill rotWithShape="1">
          <a:blip r:embed="rId5">
            <a:alphaModFix/>
          </a:blip>
          <a:srcRect b="0" l="0" r="0" t="0"/>
          <a:stretch/>
        </p:blipFill>
        <p:spPr>
          <a:xfrm>
            <a:off x="1146884" y="1111306"/>
            <a:ext cx="2850431" cy="2850431"/>
          </a:xfrm>
          <a:prstGeom prst="rect">
            <a:avLst/>
          </a:prstGeom>
          <a:noFill/>
          <a:ln>
            <a:noFill/>
          </a:ln>
        </p:spPr>
      </p:pic>
      <p:sp>
        <p:nvSpPr>
          <p:cNvPr id="365" name="Google Shape;365;p13"/>
          <p:cNvSpPr/>
          <p:nvPr/>
        </p:nvSpPr>
        <p:spPr>
          <a:xfrm>
            <a:off x="823638" y="4830048"/>
            <a:ext cx="3087900" cy="58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97"/>
              <a:buFont typeface="Arial"/>
              <a:buNone/>
            </a:pPr>
            <a:r>
              <a:rPr b="1" i="0" lang="en-US" sz="1397" u="none" cap="none" strike="noStrike">
                <a:solidFill>
                  <a:srgbClr val="002060"/>
                </a:solidFill>
                <a:latin typeface="Calibri"/>
                <a:ea typeface="Calibri"/>
                <a:cs typeface="Calibri"/>
                <a:sym typeface="Calibri"/>
              </a:rPr>
              <a:t>Family Engagement Facebook:</a:t>
            </a:r>
            <a:endParaRPr b="0"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397"/>
              <a:buFont typeface="Arial"/>
              <a:buNone/>
            </a:pPr>
            <a:r>
              <a:rPr b="0" i="0" lang="en-US" sz="1397" u="none" cap="none" strike="noStrike">
                <a:solidFill>
                  <a:srgbClr val="002060"/>
                </a:solidFill>
                <a:latin typeface="Calibri"/>
                <a:ea typeface="Calibri"/>
                <a:cs typeface="Calibri"/>
                <a:sym typeface="Calibri"/>
              </a:rPr>
              <a:t>https://www.facebook.com/faufamily</a:t>
            </a:r>
            <a:r>
              <a:rPr b="0" i="0" lang="en-US" sz="1795" u="none" cap="none" strike="noStrike">
                <a:solidFill>
                  <a:schemeClr val="dk2"/>
                </a:solidFill>
                <a:latin typeface="Calibri"/>
                <a:ea typeface="Calibri"/>
                <a:cs typeface="Calibri"/>
                <a:sym typeface="Calibri"/>
              </a:rPr>
              <a:t>/</a:t>
            </a:r>
            <a:endParaRPr b="0" i="0" sz="1400" u="none" cap="none" strike="noStrike">
              <a:solidFill>
                <a:schemeClr val="dk2"/>
              </a:solidFill>
              <a:latin typeface="Calibri"/>
              <a:ea typeface="Calibri"/>
              <a:cs typeface="Calibri"/>
              <a:sym typeface="Calibri"/>
            </a:endParaRPr>
          </a:p>
        </p:txBody>
      </p:sp>
      <p:sp>
        <p:nvSpPr>
          <p:cNvPr id="366" name="Google Shape;366;p13"/>
          <p:cNvSpPr/>
          <p:nvPr/>
        </p:nvSpPr>
        <p:spPr>
          <a:xfrm>
            <a:off x="511833" y="5935502"/>
            <a:ext cx="3991200" cy="522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97"/>
              <a:buFont typeface="Arial"/>
              <a:buNone/>
            </a:pPr>
            <a:r>
              <a:rPr b="1" i="0" lang="en-US" sz="1397" u="none" cap="none" strike="noStrike">
                <a:solidFill>
                  <a:schemeClr val="dk2"/>
                </a:solidFill>
                <a:latin typeface="Calibri"/>
                <a:ea typeface="Calibri"/>
                <a:cs typeface="Calibri"/>
                <a:sym typeface="Calibri"/>
              </a:rPr>
              <a:t>fauowlfamily: </a:t>
            </a:r>
            <a:r>
              <a:rPr b="0" i="0" lang="en-US" sz="1397" u="none" cap="none" strike="noStrike">
                <a:solidFill>
                  <a:schemeClr val="dk2"/>
                </a:solidFill>
                <a:latin typeface="Calibri"/>
                <a:ea typeface="Calibri"/>
                <a:cs typeface="Calibri"/>
                <a:sym typeface="Calibri"/>
              </a:rPr>
              <a:t>https://www.instagram.com/fauowlfamily/?hl=en</a:t>
            </a:r>
            <a:endParaRPr b="0" i="0" sz="1400" u="none" cap="none" strike="noStrike">
              <a:solidFill>
                <a:schemeClr val="dk2"/>
              </a:solidFill>
              <a:latin typeface="Calibri"/>
              <a:ea typeface="Calibri"/>
              <a:cs typeface="Calibri"/>
              <a:sym typeface="Calibri"/>
            </a:endParaRPr>
          </a:p>
        </p:txBody>
      </p:sp>
      <p:sp>
        <p:nvSpPr>
          <p:cNvPr id="367" name="Google Shape;367;p13"/>
          <p:cNvSpPr/>
          <p:nvPr/>
        </p:nvSpPr>
        <p:spPr>
          <a:xfrm>
            <a:off x="32125" y="5413380"/>
            <a:ext cx="4950600" cy="522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97"/>
              <a:buFont typeface="Arial"/>
              <a:buNone/>
            </a:pPr>
            <a:r>
              <a:rPr b="1" i="0" lang="en-US" sz="1397" u="none" cap="none" strike="noStrike">
                <a:solidFill>
                  <a:srgbClr val="002060"/>
                </a:solidFill>
                <a:latin typeface="Calibri"/>
                <a:ea typeface="Calibri"/>
                <a:cs typeface="Calibri"/>
                <a:sym typeface="Calibri"/>
              </a:rPr>
              <a:t>Family Engagement Newsletter:</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397"/>
              <a:buFont typeface="Arial"/>
              <a:buNone/>
            </a:pPr>
            <a:r>
              <a:rPr b="0" i="0" lang="en-US" sz="1397" u="none" cap="none" strike="noStrike">
                <a:solidFill>
                  <a:srgbClr val="002060"/>
                </a:solidFill>
                <a:latin typeface="Calibri"/>
                <a:ea typeface="Calibri"/>
                <a:cs typeface="Calibri"/>
                <a:sym typeface="Calibri"/>
              </a:rPr>
              <a:t>https://www.fau.edu/family/services/Newsletters-Archive.php</a:t>
            </a:r>
            <a:endParaRPr b="0" i="0" sz="1400" u="none" cap="none" strike="noStrike">
              <a:solidFill>
                <a:srgbClr val="000000"/>
              </a:solidFill>
              <a:latin typeface="Calibri"/>
              <a:ea typeface="Calibri"/>
              <a:cs typeface="Calibri"/>
              <a:sym typeface="Calibri"/>
            </a:endParaRPr>
          </a:p>
        </p:txBody>
      </p:sp>
      <p:pic>
        <p:nvPicPr>
          <p:cNvPr descr="Screen Clipping" id="368" name="Google Shape;368;p13">
            <a:hlinkClick r:id="rId6"/>
          </p:cNvPr>
          <p:cNvPicPr preferRelativeResize="0"/>
          <p:nvPr/>
        </p:nvPicPr>
        <p:blipFill rotWithShape="1">
          <a:blip r:embed="rId7">
            <a:alphaModFix/>
          </a:blip>
          <a:srcRect b="0" l="0" r="0" t="0"/>
          <a:stretch/>
        </p:blipFill>
        <p:spPr>
          <a:xfrm>
            <a:off x="4950684" y="455045"/>
            <a:ext cx="1939434" cy="1294048"/>
          </a:xfrm>
          <a:prstGeom prst="rect">
            <a:avLst/>
          </a:prstGeom>
          <a:noFill/>
          <a:ln>
            <a:noFill/>
          </a:ln>
          <a:effectLst>
            <a:outerShdw blurRad="190500" rotWithShape="0" algn="tl">
              <a:srgbClr val="000000">
                <a:alpha val="69019"/>
              </a:srgbClr>
            </a:outerShdw>
          </a:effectLst>
        </p:spPr>
      </p:pic>
      <p:pic>
        <p:nvPicPr>
          <p:cNvPr descr="Screen Clipping" id="369" name="Google Shape;369;p13">
            <a:hlinkClick r:id="rId8"/>
          </p:cNvPr>
          <p:cNvPicPr preferRelativeResize="0"/>
          <p:nvPr/>
        </p:nvPicPr>
        <p:blipFill rotWithShape="1">
          <a:blip r:embed="rId9">
            <a:alphaModFix/>
          </a:blip>
          <a:srcRect b="0" l="0" r="0" t="0"/>
          <a:stretch/>
        </p:blipFill>
        <p:spPr>
          <a:xfrm>
            <a:off x="9061151" y="540182"/>
            <a:ext cx="1702103" cy="1372464"/>
          </a:xfrm>
          <a:prstGeom prst="rect">
            <a:avLst/>
          </a:prstGeom>
          <a:noFill/>
          <a:ln>
            <a:noFill/>
          </a:ln>
          <a:effectLst>
            <a:outerShdw blurRad="190500" rotWithShape="0" algn="tl">
              <a:srgbClr val="000000">
                <a:alpha val="69019"/>
              </a:srgbClr>
            </a:outerShdw>
          </a:effectLst>
        </p:spPr>
      </p:pic>
      <p:pic>
        <p:nvPicPr>
          <p:cNvPr descr="Screen Clipping" id="370" name="Google Shape;370;p13">
            <a:hlinkClick r:id="rId10"/>
          </p:cNvPr>
          <p:cNvPicPr preferRelativeResize="0"/>
          <p:nvPr/>
        </p:nvPicPr>
        <p:blipFill rotWithShape="1">
          <a:blip r:embed="rId11">
            <a:alphaModFix/>
          </a:blip>
          <a:srcRect b="0" l="0" r="0" t="0"/>
          <a:stretch/>
        </p:blipFill>
        <p:spPr>
          <a:xfrm>
            <a:off x="7305647" y="466498"/>
            <a:ext cx="1339976" cy="1769288"/>
          </a:xfrm>
          <a:prstGeom prst="rect">
            <a:avLst/>
          </a:prstGeom>
          <a:noFill/>
          <a:ln>
            <a:noFill/>
          </a:ln>
        </p:spPr>
      </p:pic>
      <p:sp>
        <p:nvSpPr>
          <p:cNvPr id="371" name="Google Shape;371;p13"/>
          <p:cNvSpPr txBox="1"/>
          <p:nvPr/>
        </p:nvSpPr>
        <p:spPr>
          <a:xfrm>
            <a:off x="183995" y="223701"/>
            <a:ext cx="5969558" cy="583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192"/>
              <a:buFont typeface="Arial"/>
              <a:buNone/>
            </a:pPr>
            <a:r>
              <a:rPr b="1" i="0" lang="en-US" sz="3192" u="none" cap="none" strike="noStrike">
                <a:solidFill>
                  <a:srgbClr val="002060"/>
                </a:solidFill>
                <a:latin typeface="Calibri"/>
                <a:ea typeface="Calibri"/>
                <a:cs typeface="Calibri"/>
                <a:sym typeface="Calibri"/>
              </a:rPr>
              <a:t>Let’s Connect!  #AskFAU</a:t>
            </a:r>
            <a:endParaRPr b="1" i="0" sz="3192" u="none" cap="none" strike="noStrike">
              <a:solidFill>
                <a:srgbClr val="00206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76" name="Shape 376"/>
        <p:cNvGrpSpPr/>
        <p:nvPr/>
      </p:nvGrpSpPr>
      <p:grpSpPr>
        <a:xfrm>
          <a:off x="0" y="0"/>
          <a:ext cx="0" cy="0"/>
          <a:chOff x="0" y="0"/>
          <a:chExt cx="0" cy="0"/>
        </a:xfrm>
      </p:grpSpPr>
      <p:sp>
        <p:nvSpPr>
          <p:cNvPr id="377" name="Google Shape;377;ge4b24b4813_0_212"/>
          <p:cNvSpPr txBox="1"/>
          <p:nvPr/>
        </p:nvSpPr>
        <p:spPr>
          <a:xfrm>
            <a:off x="2166441" y="2197449"/>
            <a:ext cx="3985200" cy="433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t/>
            </a:r>
            <a:endParaRPr b="1" i="0" sz="3600" u="none" cap="none" strike="noStrike">
              <a:solidFill>
                <a:srgbClr val="002060"/>
              </a:solidFill>
              <a:latin typeface="Calibri"/>
              <a:ea typeface="Calibri"/>
              <a:cs typeface="Calibri"/>
              <a:sym typeface="Calibri"/>
            </a:endParaRPr>
          </a:p>
        </p:txBody>
      </p:sp>
      <p:sp>
        <p:nvSpPr>
          <p:cNvPr id="378" name="Google Shape;378;ge4b24b4813_0_212"/>
          <p:cNvSpPr/>
          <p:nvPr/>
        </p:nvSpPr>
        <p:spPr>
          <a:xfrm>
            <a:off x="877055" y="3303943"/>
            <a:ext cx="86565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2060"/>
                </a:solidFill>
                <a:latin typeface="Calibri"/>
                <a:ea typeface="Calibri"/>
                <a:cs typeface="Calibri"/>
                <a:sym typeface="Calibri"/>
              </a:rPr>
              <a:t>Check your email or use the QR code!</a:t>
            </a:r>
            <a:endParaRPr b="0" i="0" sz="1400" u="none" cap="none" strike="noStrike">
              <a:solidFill>
                <a:srgbClr val="000000"/>
              </a:solidFill>
              <a:latin typeface="Arial"/>
              <a:ea typeface="Arial"/>
              <a:cs typeface="Arial"/>
              <a:sym typeface="Arial"/>
            </a:endParaRPr>
          </a:p>
        </p:txBody>
      </p:sp>
      <p:sp>
        <p:nvSpPr>
          <p:cNvPr id="379" name="Google Shape;379;ge4b24b4813_0_212"/>
          <p:cNvSpPr txBox="1"/>
          <p:nvPr/>
        </p:nvSpPr>
        <p:spPr>
          <a:xfrm>
            <a:off x="532850" y="1767850"/>
            <a:ext cx="82593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7200">
                <a:solidFill>
                  <a:srgbClr val="003968"/>
                </a:solidFill>
                <a:latin typeface="Calibri"/>
                <a:ea typeface="Calibri"/>
                <a:cs typeface="Calibri"/>
                <a:sym typeface="Calibri"/>
              </a:rPr>
              <a:t>FAMILY ASSESSMENT</a:t>
            </a:r>
            <a:endParaRPr b="1" sz="7200">
              <a:solidFill>
                <a:srgbClr val="003968"/>
              </a:solidFill>
              <a:latin typeface="Calibri"/>
              <a:ea typeface="Calibri"/>
              <a:cs typeface="Calibri"/>
              <a:sym typeface="Calibri"/>
            </a:endParaRPr>
          </a:p>
        </p:txBody>
      </p:sp>
      <p:pic>
        <p:nvPicPr>
          <p:cNvPr id="380" name="Google Shape;380;ge4b24b4813_0_212"/>
          <p:cNvPicPr preferRelativeResize="0"/>
          <p:nvPr/>
        </p:nvPicPr>
        <p:blipFill>
          <a:blip r:embed="rId3">
            <a:alphaModFix/>
          </a:blip>
          <a:stretch>
            <a:fillRect/>
          </a:stretch>
        </p:blipFill>
        <p:spPr>
          <a:xfrm>
            <a:off x="3360975" y="4193243"/>
            <a:ext cx="2603057" cy="260305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85" name="Shape 385"/>
        <p:cNvGrpSpPr/>
        <p:nvPr/>
      </p:nvGrpSpPr>
      <p:grpSpPr>
        <a:xfrm>
          <a:off x="0" y="0"/>
          <a:ext cx="0" cy="0"/>
          <a:chOff x="0" y="0"/>
          <a:chExt cx="0" cy="0"/>
        </a:xfrm>
      </p:grpSpPr>
      <p:pic>
        <p:nvPicPr>
          <p:cNvPr id="386" name="Google Shape;386;ge4b24b4813_0_219"/>
          <p:cNvPicPr preferRelativeResize="0"/>
          <p:nvPr/>
        </p:nvPicPr>
        <p:blipFill rotWithShape="1">
          <a:blip r:embed="rId3">
            <a:alphaModFix/>
          </a:blip>
          <a:srcRect b="0" l="0" r="0" t="0"/>
          <a:stretch/>
        </p:blipFill>
        <p:spPr>
          <a:xfrm>
            <a:off x="4823413" y="2563851"/>
            <a:ext cx="2515000" cy="2515000"/>
          </a:xfrm>
          <a:prstGeom prst="rect">
            <a:avLst/>
          </a:prstGeom>
          <a:noFill/>
          <a:ln>
            <a:noFill/>
          </a:ln>
        </p:spPr>
      </p:pic>
      <p:pic>
        <p:nvPicPr>
          <p:cNvPr id="387" name="Google Shape;387;ge4b24b4813_0_219"/>
          <p:cNvPicPr preferRelativeResize="0"/>
          <p:nvPr/>
        </p:nvPicPr>
        <p:blipFill rotWithShape="1">
          <a:blip r:embed="rId4">
            <a:alphaModFix/>
          </a:blip>
          <a:srcRect b="0" l="0" r="0" t="0"/>
          <a:stretch/>
        </p:blipFill>
        <p:spPr>
          <a:xfrm>
            <a:off x="8654700" y="2533175"/>
            <a:ext cx="2515000" cy="2576325"/>
          </a:xfrm>
          <a:prstGeom prst="rect">
            <a:avLst/>
          </a:prstGeom>
          <a:noFill/>
          <a:ln>
            <a:noFill/>
          </a:ln>
        </p:spPr>
      </p:pic>
      <p:pic>
        <p:nvPicPr>
          <p:cNvPr id="388" name="Google Shape;388;ge4b24b4813_0_219"/>
          <p:cNvPicPr preferRelativeResize="0"/>
          <p:nvPr/>
        </p:nvPicPr>
        <p:blipFill rotWithShape="1">
          <a:blip r:embed="rId5">
            <a:alphaModFix/>
          </a:blip>
          <a:srcRect b="0" l="0" r="0" t="0"/>
          <a:stretch/>
        </p:blipFill>
        <p:spPr>
          <a:xfrm>
            <a:off x="619476" y="2563851"/>
            <a:ext cx="2515000" cy="2515000"/>
          </a:xfrm>
          <a:prstGeom prst="rect">
            <a:avLst/>
          </a:prstGeom>
          <a:noFill/>
          <a:ln>
            <a:noFill/>
          </a:ln>
        </p:spPr>
      </p:pic>
      <p:sp>
        <p:nvSpPr>
          <p:cNvPr id="389" name="Google Shape;389;ge4b24b4813_0_219"/>
          <p:cNvSpPr/>
          <p:nvPr/>
        </p:nvSpPr>
        <p:spPr>
          <a:xfrm>
            <a:off x="368762" y="1836868"/>
            <a:ext cx="3087600" cy="584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u="none" cap="none" strike="noStrike">
                <a:solidFill>
                  <a:srgbClr val="002060"/>
                </a:solidFill>
                <a:latin typeface="Calibri"/>
                <a:ea typeface="Calibri"/>
                <a:cs typeface="Calibri"/>
                <a:sym typeface="Calibri"/>
              </a:rPr>
              <a:t>Family Engagement Facebook</a:t>
            </a:r>
            <a:endParaRPr b="0" i="0" u="none" cap="none" strike="noStrike">
              <a:solidFill>
                <a:srgbClr val="00206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US" u="none" cap="none" strike="noStrike">
                <a:solidFill>
                  <a:srgbClr val="002060"/>
                </a:solidFill>
                <a:latin typeface="Calibri"/>
                <a:ea typeface="Calibri"/>
                <a:cs typeface="Calibri"/>
                <a:sym typeface="Calibri"/>
              </a:rPr>
              <a:t>https://www.facebook.com/faufamily/</a:t>
            </a:r>
            <a:endParaRPr b="0" i="0" u="none" cap="none" strike="noStrike">
              <a:solidFill>
                <a:srgbClr val="002060"/>
              </a:solidFill>
              <a:latin typeface="Calibri"/>
              <a:ea typeface="Calibri"/>
              <a:cs typeface="Calibri"/>
              <a:sym typeface="Calibri"/>
            </a:endParaRPr>
          </a:p>
        </p:txBody>
      </p:sp>
      <p:sp>
        <p:nvSpPr>
          <p:cNvPr id="390" name="Google Shape;390;ge4b24b4813_0_219"/>
          <p:cNvSpPr/>
          <p:nvPr/>
        </p:nvSpPr>
        <p:spPr>
          <a:xfrm>
            <a:off x="8165400" y="1898375"/>
            <a:ext cx="38136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lang="en-US" sz="1300">
                <a:solidFill>
                  <a:srgbClr val="003968"/>
                </a:solidFill>
                <a:latin typeface="Calibri"/>
                <a:ea typeface="Calibri"/>
                <a:cs typeface="Calibri"/>
                <a:sym typeface="Calibri"/>
              </a:rPr>
              <a:t>@</a:t>
            </a:r>
            <a:r>
              <a:rPr b="1" i="0" lang="en-US" sz="1300" u="none" cap="none" strike="noStrike">
                <a:solidFill>
                  <a:srgbClr val="003968"/>
                </a:solidFill>
                <a:latin typeface="Calibri"/>
                <a:ea typeface="Calibri"/>
                <a:cs typeface="Calibri"/>
                <a:sym typeface="Calibri"/>
              </a:rPr>
              <a:t>fauowlfamily</a:t>
            </a:r>
            <a:endParaRPr b="1" i="0" sz="1300" u="none" cap="none" strike="noStrike">
              <a:solidFill>
                <a:srgbClr val="003968"/>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en-US" sz="1300" u="none" cap="none" strike="noStrike">
                <a:solidFill>
                  <a:srgbClr val="003968"/>
                </a:solidFill>
                <a:latin typeface="Calibri"/>
                <a:ea typeface="Calibri"/>
                <a:cs typeface="Calibri"/>
                <a:sym typeface="Calibri"/>
              </a:rPr>
              <a:t> </a:t>
            </a:r>
            <a:r>
              <a:rPr b="0" i="0" lang="en-US" sz="1300" u="none" cap="none" strike="noStrike">
                <a:solidFill>
                  <a:srgbClr val="003968"/>
                </a:solidFill>
                <a:latin typeface="Calibri"/>
                <a:ea typeface="Calibri"/>
                <a:cs typeface="Calibri"/>
                <a:sym typeface="Calibri"/>
              </a:rPr>
              <a:t>https://www.instagram.com/fauowlfamily/?hl=en</a:t>
            </a:r>
            <a:endParaRPr b="0" i="0" sz="1300" u="none" cap="none" strike="noStrike">
              <a:solidFill>
                <a:srgbClr val="003968"/>
              </a:solidFill>
              <a:latin typeface="Calibri"/>
              <a:ea typeface="Calibri"/>
              <a:cs typeface="Calibri"/>
              <a:sym typeface="Calibri"/>
            </a:endParaRPr>
          </a:p>
        </p:txBody>
      </p:sp>
      <p:sp>
        <p:nvSpPr>
          <p:cNvPr id="391" name="Google Shape;391;ge4b24b4813_0_219"/>
          <p:cNvSpPr/>
          <p:nvPr/>
        </p:nvSpPr>
        <p:spPr>
          <a:xfrm>
            <a:off x="3514375" y="1867625"/>
            <a:ext cx="45930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u="none" cap="none" strike="noStrike">
                <a:solidFill>
                  <a:srgbClr val="002060"/>
                </a:solidFill>
                <a:latin typeface="Calibri"/>
                <a:ea typeface="Calibri"/>
                <a:cs typeface="Calibri"/>
                <a:sym typeface="Calibri"/>
              </a:rPr>
              <a:t>Family Engagement Newsletter</a:t>
            </a:r>
            <a:endParaRPr b="0" i="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US" u="none" cap="none" strike="noStrike">
                <a:solidFill>
                  <a:srgbClr val="002060"/>
                </a:solidFill>
                <a:latin typeface="Calibri"/>
                <a:ea typeface="Calibri"/>
                <a:cs typeface="Calibri"/>
                <a:sym typeface="Calibri"/>
              </a:rPr>
              <a:t>https://www.fau.edu/family/services/Newsletters-Archive.php</a:t>
            </a:r>
            <a:endParaRPr b="0" i="0" u="none" cap="none" strike="noStrike">
              <a:solidFill>
                <a:srgbClr val="000000"/>
              </a:solidFill>
              <a:latin typeface="Calibri"/>
              <a:ea typeface="Calibri"/>
              <a:cs typeface="Calibri"/>
              <a:sym typeface="Calibri"/>
            </a:endParaRPr>
          </a:p>
        </p:txBody>
      </p:sp>
      <p:sp>
        <p:nvSpPr>
          <p:cNvPr id="392" name="Google Shape;392;ge4b24b4813_0_219"/>
          <p:cNvSpPr txBox="1"/>
          <p:nvPr/>
        </p:nvSpPr>
        <p:spPr>
          <a:xfrm>
            <a:off x="183994" y="215751"/>
            <a:ext cx="59697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2060"/>
                </a:solidFill>
                <a:latin typeface="Calibri"/>
                <a:ea typeface="Calibri"/>
                <a:cs typeface="Calibri"/>
                <a:sym typeface="Calibri"/>
              </a:rPr>
              <a:t>Let’s Connect!  #AskFAU</a:t>
            </a:r>
            <a:endParaRPr b="1" i="0" sz="3200" u="none" cap="none" strike="noStrike">
              <a:solidFill>
                <a:srgbClr val="002060"/>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97" name="Shape 397"/>
        <p:cNvGrpSpPr/>
        <p:nvPr/>
      </p:nvGrpSpPr>
      <p:grpSpPr>
        <a:xfrm>
          <a:off x="0" y="0"/>
          <a:ext cx="0" cy="0"/>
          <a:chOff x="0" y="0"/>
          <a:chExt cx="0" cy="0"/>
        </a:xfrm>
      </p:grpSpPr>
      <p:sp>
        <p:nvSpPr>
          <p:cNvPr id="398" name="Google Shape;398;ge4b24b4813_0_345"/>
          <p:cNvSpPr txBox="1"/>
          <p:nvPr/>
        </p:nvSpPr>
        <p:spPr>
          <a:xfrm>
            <a:off x="5174116" y="-788737"/>
            <a:ext cx="184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9" name="Google Shape;399;ge4b24b4813_0_345"/>
          <p:cNvSpPr/>
          <p:nvPr/>
        </p:nvSpPr>
        <p:spPr>
          <a:xfrm>
            <a:off x="359875" y="2109575"/>
            <a:ext cx="7942800" cy="31866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1500"/>
              <a:buFont typeface="Arial"/>
              <a:buNone/>
            </a:pPr>
            <a:r>
              <a:rPr b="1" i="0" lang="en-US" sz="11500" u="none" cap="none" strike="noStrike">
                <a:solidFill>
                  <a:schemeClr val="dk2"/>
                </a:solidFill>
                <a:latin typeface="Calibri"/>
                <a:ea typeface="Calibri"/>
                <a:cs typeface="Calibri"/>
                <a:sym typeface="Calibri"/>
              </a:rPr>
              <a:t>LUNCH</a:t>
            </a:r>
            <a:endParaRPr b="0" i="0" sz="5700" u="none" cap="none" strike="noStrike">
              <a:solidFill>
                <a:schemeClr val="dk2"/>
              </a:solidFill>
              <a:latin typeface="Arial"/>
              <a:ea typeface="Arial"/>
              <a:cs typeface="Arial"/>
              <a:sym typeface="Arial"/>
            </a:endParaRPr>
          </a:p>
          <a:p>
            <a:pPr indent="0" lvl="0" marL="0" marR="0" rtl="0" algn="l">
              <a:lnSpc>
                <a:spcPct val="90000"/>
              </a:lnSpc>
              <a:spcBef>
                <a:spcPts val="798"/>
              </a:spcBef>
              <a:spcAft>
                <a:spcPts val="0"/>
              </a:spcAft>
              <a:buClr>
                <a:srgbClr val="000000"/>
              </a:buClr>
              <a:buSzPts val="7200"/>
              <a:buFont typeface="Arial"/>
              <a:buNone/>
            </a:pPr>
            <a:r>
              <a:t/>
            </a:r>
            <a:endParaRPr b="1" i="0" sz="7200" u="none" cap="none" strike="noStrike">
              <a:solidFill>
                <a:srgbClr val="FF0000"/>
              </a:solidFill>
              <a:latin typeface="Calibri"/>
              <a:ea typeface="Calibri"/>
              <a:cs typeface="Calibri"/>
              <a:sym typeface="Calibri"/>
            </a:endParaRPr>
          </a:p>
        </p:txBody>
      </p:sp>
      <p:pic>
        <p:nvPicPr>
          <p:cNvPr id="400" name="Google Shape;400;ge4b24b4813_0_345"/>
          <p:cNvPicPr preferRelativeResize="0"/>
          <p:nvPr/>
        </p:nvPicPr>
        <p:blipFill rotWithShape="1">
          <a:blip r:embed="rId3">
            <a:alphaModFix/>
          </a:blip>
          <a:srcRect b="0" l="0" r="0" t="0"/>
          <a:stretch/>
        </p:blipFill>
        <p:spPr>
          <a:xfrm>
            <a:off x="156093" y="4183522"/>
            <a:ext cx="3145005" cy="251600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05" name="Shape 405"/>
        <p:cNvGrpSpPr/>
        <p:nvPr/>
      </p:nvGrpSpPr>
      <p:grpSpPr>
        <a:xfrm>
          <a:off x="0" y="0"/>
          <a:ext cx="0" cy="0"/>
          <a:chOff x="0" y="0"/>
          <a:chExt cx="0" cy="0"/>
        </a:xfrm>
      </p:grpSpPr>
      <p:sp>
        <p:nvSpPr>
          <p:cNvPr id="406" name="Google Shape;406;ge4b24b4813_0_354"/>
          <p:cNvSpPr txBox="1"/>
          <p:nvPr/>
        </p:nvSpPr>
        <p:spPr>
          <a:xfrm>
            <a:off x="5174116" y="-788737"/>
            <a:ext cx="184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7" name="Google Shape;407;ge4b24b4813_0_354"/>
          <p:cNvSpPr/>
          <p:nvPr/>
        </p:nvSpPr>
        <p:spPr>
          <a:xfrm>
            <a:off x="540950" y="1537725"/>
            <a:ext cx="7942800" cy="31866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1500"/>
              <a:buFont typeface="Arial"/>
              <a:buNone/>
            </a:pPr>
            <a:r>
              <a:rPr b="1" i="0" lang="en-US" sz="11500" u="none" cap="none" strike="noStrike">
                <a:solidFill>
                  <a:schemeClr val="dk2"/>
                </a:solidFill>
                <a:latin typeface="Calibri"/>
                <a:ea typeface="Calibri"/>
                <a:cs typeface="Calibri"/>
                <a:sym typeface="Calibri"/>
              </a:rPr>
              <a:t>WELCOME TO DAY 2!</a:t>
            </a:r>
            <a:endParaRPr b="0" i="0" sz="5700" u="none" cap="none" strike="noStrike">
              <a:solidFill>
                <a:schemeClr val="dk2"/>
              </a:solidFill>
              <a:latin typeface="Arial"/>
              <a:ea typeface="Arial"/>
              <a:cs typeface="Arial"/>
              <a:sym typeface="Arial"/>
            </a:endParaRPr>
          </a:p>
          <a:p>
            <a:pPr indent="0" lvl="0" marL="0" marR="0" rtl="0" algn="l">
              <a:lnSpc>
                <a:spcPct val="90000"/>
              </a:lnSpc>
              <a:spcBef>
                <a:spcPts val="798"/>
              </a:spcBef>
              <a:spcAft>
                <a:spcPts val="0"/>
              </a:spcAft>
              <a:buClr>
                <a:srgbClr val="000000"/>
              </a:buClr>
              <a:buSzPts val="7200"/>
              <a:buFont typeface="Arial"/>
              <a:buNone/>
            </a:pPr>
            <a:r>
              <a:t/>
            </a:r>
            <a:endParaRPr b="1" i="0" sz="7200" u="none" cap="none" strike="noStrike">
              <a:solidFill>
                <a:srgbClr val="FF0000"/>
              </a:solidFill>
              <a:latin typeface="Calibri"/>
              <a:ea typeface="Calibri"/>
              <a:cs typeface="Calibri"/>
              <a:sym typeface="Calibri"/>
            </a:endParaRPr>
          </a:p>
        </p:txBody>
      </p:sp>
      <p:pic>
        <p:nvPicPr>
          <p:cNvPr id="408" name="Google Shape;408;ge4b24b4813_0_354"/>
          <p:cNvPicPr preferRelativeResize="0"/>
          <p:nvPr/>
        </p:nvPicPr>
        <p:blipFill rotWithShape="1">
          <a:blip r:embed="rId3">
            <a:alphaModFix/>
          </a:blip>
          <a:srcRect b="0" l="0" r="0" t="0"/>
          <a:stretch/>
        </p:blipFill>
        <p:spPr>
          <a:xfrm>
            <a:off x="8788550" y="0"/>
            <a:ext cx="3373274" cy="267254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4" name="Shape 104"/>
        <p:cNvGrpSpPr/>
        <p:nvPr/>
      </p:nvGrpSpPr>
      <p:grpSpPr>
        <a:xfrm>
          <a:off x="0" y="0"/>
          <a:ext cx="0" cy="0"/>
          <a:chOff x="0" y="0"/>
          <a:chExt cx="0" cy="0"/>
        </a:xfrm>
      </p:grpSpPr>
      <p:sp>
        <p:nvSpPr>
          <p:cNvPr id="105" name="Google Shape;105;ge4b24b4813_0_325"/>
          <p:cNvSpPr txBox="1"/>
          <p:nvPr/>
        </p:nvSpPr>
        <p:spPr>
          <a:xfrm>
            <a:off x="5174116" y="-788737"/>
            <a:ext cx="184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6" name="Google Shape;106;ge4b24b4813_0_325"/>
          <p:cNvSpPr txBox="1"/>
          <p:nvPr/>
        </p:nvSpPr>
        <p:spPr>
          <a:xfrm>
            <a:off x="1103125" y="1741200"/>
            <a:ext cx="8228100" cy="230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800"/>
              <a:buFont typeface="Arial"/>
              <a:buNone/>
            </a:pPr>
            <a:r>
              <a:rPr b="1" lang="en-US" sz="7200">
                <a:solidFill>
                  <a:srgbClr val="263357"/>
                </a:solidFill>
                <a:latin typeface="Calibri"/>
                <a:ea typeface="Calibri"/>
                <a:cs typeface="Calibri"/>
                <a:sym typeface="Calibri"/>
              </a:rPr>
              <a:t>WE’RE HERE,</a:t>
            </a:r>
            <a:endParaRPr b="1" sz="7200">
              <a:solidFill>
                <a:srgbClr val="263357"/>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3800"/>
              <a:buFont typeface="Arial"/>
              <a:buNone/>
            </a:pPr>
            <a:r>
              <a:rPr b="1" lang="en-US" sz="7200">
                <a:solidFill>
                  <a:srgbClr val="263357"/>
                </a:solidFill>
                <a:latin typeface="Calibri"/>
                <a:ea typeface="Calibri"/>
                <a:cs typeface="Calibri"/>
                <a:sym typeface="Calibri"/>
              </a:rPr>
              <a:t>NOW WHAT?</a:t>
            </a:r>
            <a:endParaRPr b="1" sz="7200">
              <a:solidFill>
                <a:srgbClr val="263357"/>
              </a:solidFill>
              <a:latin typeface="Calibri"/>
              <a:ea typeface="Calibri"/>
              <a:cs typeface="Calibri"/>
              <a:sym typeface="Calibri"/>
            </a:endParaRPr>
          </a:p>
        </p:txBody>
      </p:sp>
      <p:sp>
        <p:nvSpPr>
          <p:cNvPr id="107" name="Google Shape;107;ge4b24b4813_0_325"/>
          <p:cNvSpPr txBox="1"/>
          <p:nvPr>
            <p:ph type="ctrTitle"/>
          </p:nvPr>
        </p:nvSpPr>
        <p:spPr>
          <a:xfrm>
            <a:off x="1847425" y="4530800"/>
            <a:ext cx="6838200" cy="12726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b="1" lang="en-US" sz="2250">
                <a:solidFill>
                  <a:srgbClr val="003968"/>
                </a:solidFill>
              </a:rPr>
              <a:t>Interim Vice President,</a:t>
            </a:r>
            <a:endParaRPr b="1" sz="2250">
              <a:solidFill>
                <a:srgbClr val="003968"/>
              </a:solidFill>
            </a:endParaRPr>
          </a:p>
          <a:p>
            <a:pPr indent="0" lvl="0" marL="0" rtl="0" algn="ctr">
              <a:spcBef>
                <a:spcPts val="0"/>
              </a:spcBef>
              <a:spcAft>
                <a:spcPts val="0"/>
              </a:spcAft>
              <a:buNone/>
            </a:pPr>
            <a:r>
              <a:rPr b="1" lang="en-US" sz="2250">
                <a:solidFill>
                  <a:srgbClr val="003968"/>
                </a:solidFill>
              </a:rPr>
              <a:t>Dr. Larry Faerman</a:t>
            </a:r>
            <a:r>
              <a:rPr lang="en-US" sz="2250">
                <a:solidFill>
                  <a:srgbClr val="003968"/>
                </a:solidFill>
              </a:rPr>
              <a:t>, PhD</a:t>
            </a:r>
            <a:endParaRPr sz="2250">
              <a:solidFill>
                <a:srgbClr val="003968"/>
              </a:solidFill>
            </a:endParaRPr>
          </a:p>
          <a:p>
            <a:pPr indent="0" lvl="0" marL="0" rtl="0" algn="ctr">
              <a:spcBef>
                <a:spcPts val="0"/>
              </a:spcBef>
              <a:spcAft>
                <a:spcPts val="0"/>
              </a:spcAft>
              <a:buNone/>
            </a:pPr>
            <a:r>
              <a:rPr lang="en-US" sz="2250">
                <a:solidFill>
                  <a:srgbClr val="003968"/>
                </a:solidFill>
              </a:rPr>
              <a:t>Student Affairs &amp; Enrollment Management</a:t>
            </a:r>
            <a:endParaRPr sz="2250">
              <a:solidFill>
                <a:srgbClr val="003968"/>
              </a:solidFill>
            </a:endParaRPr>
          </a:p>
          <a:p>
            <a:pPr indent="0" lvl="0" marL="0" rtl="0" algn="ctr">
              <a:spcBef>
                <a:spcPts val="0"/>
              </a:spcBef>
              <a:spcAft>
                <a:spcPts val="0"/>
              </a:spcAft>
              <a:buClr>
                <a:schemeClr val="dk1"/>
              </a:buClr>
              <a:buSzPct val="48888"/>
              <a:buFont typeface="Arial"/>
              <a:buNone/>
            </a:pPr>
            <a:r>
              <a:rPr lang="en-US" sz="2250" u="sng">
                <a:solidFill>
                  <a:schemeClr val="hlink"/>
                </a:solidFill>
                <a:hlinkClick r:id="rId3"/>
              </a:rPr>
              <a:t>lfaerman@fau.edu</a:t>
            </a:r>
            <a:r>
              <a:rPr lang="en-US" sz="2250">
                <a:solidFill>
                  <a:srgbClr val="263357"/>
                </a:solidFill>
              </a:rPr>
              <a:t> |deanofstudents@fau.edu</a:t>
            </a:r>
            <a:endParaRPr sz="2250">
              <a:solidFill>
                <a:srgbClr val="003968"/>
              </a:solidFill>
            </a:endParaRPr>
          </a:p>
          <a:p>
            <a:pPr indent="0" lvl="0" marL="0" rtl="0" algn="ctr">
              <a:spcBef>
                <a:spcPts val="0"/>
              </a:spcBef>
              <a:spcAft>
                <a:spcPts val="0"/>
              </a:spcAft>
              <a:buNone/>
            </a:pPr>
            <a:r>
              <a:t/>
            </a:r>
            <a:endParaRPr sz="2050">
              <a:solidFill>
                <a:srgbClr val="003968"/>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showMasterSp="0">
  <p:cSld>
    <p:spTree>
      <p:nvGrpSpPr>
        <p:cNvPr id="413" name="Shape 413"/>
        <p:cNvGrpSpPr/>
        <p:nvPr/>
      </p:nvGrpSpPr>
      <p:grpSpPr>
        <a:xfrm>
          <a:off x="0" y="0"/>
          <a:ext cx="0" cy="0"/>
          <a:chOff x="0" y="0"/>
          <a:chExt cx="0" cy="0"/>
        </a:xfrm>
      </p:grpSpPr>
      <p:sp>
        <p:nvSpPr>
          <p:cNvPr id="414" name="Google Shape;414;ge4b24b4813_0_153"/>
          <p:cNvSpPr txBox="1"/>
          <p:nvPr>
            <p:ph idx="1" type="subTitle"/>
          </p:nvPr>
        </p:nvSpPr>
        <p:spPr>
          <a:xfrm>
            <a:off x="5076640" y="4697859"/>
            <a:ext cx="7085100" cy="1168200"/>
          </a:xfrm>
          <a:prstGeom prst="rect">
            <a:avLst/>
          </a:prstGeom>
          <a:noFill/>
          <a:ln>
            <a:noFill/>
          </a:ln>
        </p:spPr>
        <p:txBody>
          <a:bodyPr anchorCtr="0" anchor="t" bIns="91425" lIns="91425" spcFirstLastPara="1" rIns="91425" wrap="square" tIns="91425">
            <a:noAutofit/>
          </a:bodyPr>
          <a:lstStyle/>
          <a:p>
            <a:pPr indent="0" lvl="0" marL="0" rtl="0" algn="ctr">
              <a:lnSpc>
                <a:spcPct val="120000"/>
              </a:lnSpc>
              <a:spcBef>
                <a:spcPts val="0"/>
              </a:spcBef>
              <a:spcAft>
                <a:spcPts val="0"/>
              </a:spcAft>
              <a:buSzPts val="6000"/>
              <a:buNone/>
            </a:pPr>
            <a:r>
              <a:rPr b="1" lang="en-US" sz="6000">
                <a:solidFill>
                  <a:srgbClr val="002060"/>
                </a:solidFill>
                <a:latin typeface="Calibri"/>
                <a:ea typeface="Calibri"/>
                <a:cs typeface="Calibri"/>
                <a:sym typeface="Calibri"/>
              </a:rPr>
              <a:t>FAMILY WRAP UP</a:t>
            </a:r>
            <a:endParaRPr/>
          </a:p>
          <a:p>
            <a:pPr indent="0" lvl="0" marL="0" rtl="0" algn="ctr">
              <a:lnSpc>
                <a:spcPct val="120000"/>
              </a:lnSpc>
              <a:spcBef>
                <a:spcPts val="1000"/>
              </a:spcBef>
              <a:spcAft>
                <a:spcPts val="0"/>
              </a:spcAft>
              <a:buSzPts val="3200"/>
              <a:buNone/>
            </a:pPr>
            <a:r>
              <a:t/>
            </a:r>
            <a:endParaRPr b="1" sz="3200">
              <a:solidFill>
                <a:schemeClr val="lt1"/>
              </a:solidFill>
              <a:latin typeface="Arial"/>
              <a:ea typeface="Arial"/>
              <a:cs typeface="Arial"/>
              <a:sym typeface="Arial"/>
            </a:endParaRPr>
          </a:p>
        </p:txBody>
      </p:sp>
      <p:sp>
        <p:nvSpPr>
          <p:cNvPr id="415" name="Google Shape;415;ge4b24b4813_0_153"/>
          <p:cNvSpPr txBox="1"/>
          <p:nvPr/>
        </p:nvSpPr>
        <p:spPr>
          <a:xfrm>
            <a:off x="1075854" y="3353837"/>
            <a:ext cx="9121500" cy="7905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8000"/>
              <a:buFont typeface="Arial"/>
              <a:buNone/>
            </a:pPr>
            <a:r>
              <a:t/>
            </a:r>
            <a:endParaRPr b="1" i="0" sz="8000" u="none" cap="none" strike="noStrike">
              <a:solidFill>
                <a:schemeClr val="lt1"/>
              </a:solidFill>
              <a:latin typeface="Gill Sans"/>
              <a:ea typeface="Gill Sans"/>
              <a:cs typeface="Gill Sans"/>
              <a:sym typeface="Gill Sans"/>
            </a:endParaRPr>
          </a:p>
        </p:txBody>
      </p:sp>
      <p:pic>
        <p:nvPicPr>
          <p:cNvPr id="416" name="Google Shape;416;ge4b24b4813_0_153"/>
          <p:cNvPicPr preferRelativeResize="0"/>
          <p:nvPr/>
        </p:nvPicPr>
        <p:blipFill rotWithShape="1">
          <a:blip r:embed="rId3">
            <a:alphaModFix/>
          </a:blip>
          <a:srcRect b="0" l="0" r="0" t="0"/>
          <a:stretch/>
        </p:blipFill>
        <p:spPr>
          <a:xfrm>
            <a:off x="596157" y="442148"/>
            <a:ext cx="4469400" cy="4469400"/>
          </a:xfrm>
          <a:prstGeom prst="roundRect">
            <a:avLst>
              <a:gd fmla="val 8594" name="adj"/>
            </a:avLst>
          </a:prstGeom>
          <a:solidFill>
            <a:srgbClr val="ECECEC"/>
          </a:solidFill>
          <a:ln>
            <a:noFill/>
          </a:ln>
          <a:effectLst>
            <a:reflection blurRad="0" dir="5400000" dist="5000" endA="0" endPos="28000" fadeDir="5400012" kx="0" rotWithShape="0" algn="bl" stA="38000" stPos="0" sy="-100000" ky="0"/>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showMasterSp="0">
  <p:cSld>
    <p:spTree>
      <p:nvGrpSpPr>
        <p:cNvPr id="421" name="Shape 421"/>
        <p:cNvGrpSpPr/>
        <p:nvPr/>
      </p:nvGrpSpPr>
      <p:grpSpPr>
        <a:xfrm>
          <a:off x="0" y="0"/>
          <a:ext cx="0" cy="0"/>
          <a:chOff x="0" y="0"/>
          <a:chExt cx="0" cy="0"/>
        </a:xfrm>
      </p:grpSpPr>
      <p:sp>
        <p:nvSpPr>
          <p:cNvPr id="422" name="Google Shape;422;ge4b24b4813_0_160"/>
          <p:cNvSpPr txBox="1"/>
          <p:nvPr>
            <p:ph idx="1" type="subTitle"/>
          </p:nvPr>
        </p:nvSpPr>
        <p:spPr>
          <a:xfrm>
            <a:off x="154869" y="727893"/>
            <a:ext cx="8421300" cy="513300"/>
          </a:xfrm>
          <a:prstGeom prst="rect">
            <a:avLst/>
          </a:prstGeom>
          <a:noFill/>
          <a:ln>
            <a:noFill/>
          </a:ln>
        </p:spPr>
        <p:txBody>
          <a:bodyPr anchorCtr="0" anchor="t" bIns="91425" lIns="91425" spcFirstLastPara="1" rIns="91425" wrap="square" tIns="91425">
            <a:noAutofit/>
          </a:bodyPr>
          <a:lstStyle/>
          <a:p>
            <a:pPr indent="0" lvl="0" marL="0" rtl="0" algn="l">
              <a:lnSpc>
                <a:spcPct val="120000"/>
              </a:lnSpc>
              <a:spcBef>
                <a:spcPts val="0"/>
              </a:spcBef>
              <a:spcAft>
                <a:spcPts val="0"/>
              </a:spcAft>
              <a:buSzPts val="3600"/>
              <a:buNone/>
            </a:pPr>
            <a:r>
              <a:rPr b="1" lang="en-US" sz="3600" cap="none">
                <a:solidFill>
                  <a:srgbClr val="002060"/>
                </a:solidFill>
                <a:latin typeface="Calibri"/>
                <a:ea typeface="Calibri"/>
                <a:cs typeface="Calibri"/>
                <a:sym typeface="Calibri"/>
              </a:rPr>
              <a:t>Student Outcomes (Parliament Sessions)</a:t>
            </a:r>
            <a:endParaRPr/>
          </a:p>
        </p:txBody>
      </p:sp>
      <p:sp>
        <p:nvSpPr>
          <p:cNvPr id="423" name="Google Shape;423;ge4b24b4813_0_160"/>
          <p:cNvSpPr/>
          <p:nvPr/>
        </p:nvSpPr>
        <p:spPr>
          <a:xfrm>
            <a:off x="6348250" y="3059239"/>
            <a:ext cx="46155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2060"/>
                </a:solidFill>
                <a:latin typeface="Calibri"/>
                <a:ea typeface="Calibri"/>
                <a:cs typeface="Calibri"/>
                <a:sym typeface="Calibri"/>
              </a:rPr>
              <a:t>Major Outcomes </a:t>
            </a:r>
            <a:endParaRPr b="0" i="0" sz="1400" u="none" cap="none" strike="noStrike">
              <a:solidFill>
                <a:srgbClr val="000000"/>
              </a:solidFill>
              <a:latin typeface="Arial"/>
              <a:ea typeface="Arial"/>
              <a:cs typeface="Arial"/>
              <a:sym typeface="Arial"/>
            </a:endParaRPr>
          </a:p>
        </p:txBody>
      </p:sp>
      <p:sp>
        <p:nvSpPr>
          <p:cNvPr id="424" name="Google Shape;424;ge4b24b4813_0_160"/>
          <p:cNvSpPr txBox="1"/>
          <p:nvPr/>
        </p:nvSpPr>
        <p:spPr>
          <a:xfrm>
            <a:off x="6348250" y="3520904"/>
            <a:ext cx="5177700" cy="15699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002060"/>
              </a:buClr>
              <a:buSzPts val="2400"/>
              <a:buFont typeface="Gill Sans"/>
              <a:buAutoNum type="arabicPeriod"/>
            </a:pPr>
            <a:r>
              <a:rPr b="0" i="0" lang="en-US" sz="2400" u="none" cap="none" strike="noStrike">
                <a:solidFill>
                  <a:srgbClr val="002060"/>
                </a:solidFill>
                <a:latin typeface="Calibri"/>
                <a:ea typeface="Calibri"/>
                <a:cs typeface="Calibri"/>
                <a:sym typeface="Calibri"/>
              </a:rPr>
              <a:t>Building connections</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2060"/>
              </a:buClr>
              <a:buSzPts val="2400"/>
              <a:buFont typeface="Gill Sans"/>
              <a:buAutoNum type="arabicPeriod"/>
            </a:pPr>
            <a:r>
              <a:rPr b="0" i="0" lang="en-US" sz="2400" u="none" cap="none" strike="noStrike">
                <a:solidFill>
                  <a:srgbClr val="002060"/>
                </a:solidFill>
                <a:latin typeface="Calibri"/>
                <a:ea typeface="Calibri"/>
                <a:cs typeface="Calibri"/>
                <a:sym typeface="Calibri"/>
              </a:rPr>
              <a:t>Values Identification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2060"/>
              </a:buClr>
              <a:buSzPts val="2400"/>
              <a:buFont typeface="Gill Sans"/>
              <a:buAutoNum type="arabicPeriod"/>
            </a:pPr>
            <a:r>
              <a:rPr b="0" i="0" lang="en-US" sz="2400" u="none" cap="none" strike="noStrike">
                <a:solidFill>
                  <a:srgbClr val="002060"/>
                </a:solidFill>
                <a:latin typeface="Calibri"/>
                <a:ea typeface="Calibri"/>
                <a:cs typeface="Calibri"/>
                <a:sym typeface="Calibri"/>
              </a:rPr>
              <a:t>Personal fears &amp; hopes  </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2060"/>
              </a:buClr>
              <a:buSzPts val="2400"/>
              <a:buFont typeface="Gill Sans"/>
              <a:buAutoNum type="arabicPeriod"/>
            </a:pPr>
            <a:r>
              <a:rPr b="0" i="0" lang="en-US" sz="2400" u="none" cap="none" strike="noStrike">
                <a:solidFill>
                  <a:srgbClr val="002060"/>
                </a:solidFill>
                <a:latin typeface="Calibri"/>
                <a:ea typeface="Calibri"/>
                <a:cs typeface="Calibri"/>
                <a:sym typeface="Calibri"/>
              </a:rPr>
              <a:t>Resource awareness </a:t>
            </a:r>
            <a:endParaRPr b="0" i="0" sz="2400" u="none" cap="none" strike="noStrike">
              <a:solidFill>
                <a:srgbClr val="002060"/>
              </a:solidFill>
              <a:latin typeface="Calibri"/>
              <a:ea typeface="Calibri"/>
              <a:cs typeface="Calibri"/>
              <a:sym typeface="Calibri"/>
            </a:endParaRPr>
          </a:p>
        </p:txBody>
      </p:sp>
      <p:pic>
        <p:nvPicPr>
          <p:cNvPr id="425" name="Google Shape;425;ge4b24b4813_0_160"/>
          <p:cNvPicPr preferRelativeResize="0"/>
          <p:nvPr/>
        </p:nvPicPr>
        <p:blipFill rotWithShape="1">
          <a:blip r:embed="rId3">
            <a:alphaModFix/>
          </a:blip>
          <a:srcRect b="0" l="0" r="0" t="0"/>
          <a:stretch/>
        </p:blipFill>
        <p:spPr>
          <a:xfrm>
            <a:off x="503818" y="1834166"/>
            <a:ext cx="5129264" cy="3410961"/>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54" rotWithShape="0" algn="tl" dir="12900000" dist="50800" ky="144987">
              <a:srgbClr val="000000">
                <a:alpha val="29019"/>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23"/>
                                        </p:tgtEl>
                                        <p:attrNameLst>
                                          <p:attrName>style.visibility</p:attrName>
                                        </p:attrNameLst>
                                      </p:cBhvr>
                                      <p:to>
                                        <p:strVal val="visible"/>
                                      </p:to>
                                    </p:set>
                                    <p:anim calcmode="lin" valueType="num">
                                      <p:cBhvr additive="base">
                                        <p:cTn dur="500"/>
                                        <p:tgtEl>
                                          <p:spTgt spid="42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24"/>
                                        </p:tgtEl>
                                        <p:attrNameLst>
                                          <p:attrName>style.visibility</p:attrName>
                                        </p:attrNameLst>
                                      </p:cBhvr>
                                      <p:to>
                                        <p:strVal val="visible"/>
                                      </p:to>
                                    </p:set>
                                    <p:anim calcmode="lin" valueType="num">
                                      <p:cBhvr additive="base">
                                        <p:cTn dur="500"/>
                                        <p:tgtEl>
                                          <p:spTgt spid="42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showMasterSp="0">
  <p:cSld>
    <p:spTree>
      <p:nvGrpSpPr>
        <p:cNvPr id="430" name="Shape 430"/>
        <p:cNvGrpSpPr/>
        <p:nvPr/>
      </p:nvGrpSpPr>
      <p:grpSpPr>
        <a:xfrm>
          <a:off x="0" y="0"/>
          <a:ext cx="0" cy="0"/>
          <a:chOff x="0" y="0"/>
          <a:chExt cx="0" cy="0"/>
        </a:xfrm>
      </p:grpSpPr>
      <p:sp>
        <p:nvSpPr>
          <p:cNvPr id="431" name="Google Shape;431;ge4b24b4813_0_168"/>
          <p:cNvSpPr txBox="1"/>
          <p:nvPr/>
        </p:nvSpPr>
        <p:spPr>
          <a:xfrm>
            <a:off x="1075854" y="3353837"/>
            <a:ext cx="9121500" cy="7905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8000"/>
              <a:buFont typeface="Arial"/>
              <a:buNone/>
            </a:pPr>
            <a:r>
              <a:t/>
            </a:r>
            <a:endParaRPr b="1" i="0" sz="8000" u="none" cap="none" strike="noStrike">
              <a:solidFill>
                <a:schemeClr val="lt1"/>
              </a:solidFill>
              <a:latin typeface="Gill Sans"/>
              <a:ea typeface="Gill Sans"/>
              <a:cs typeface="Gill Sans"/>
              <a:sym typeface="Gill Sans"/>
            </a:endParaRPr>
          </a:p>
        </p:txBody>
      </p:sp>
      <p:pic>
        <p:nvPicPr>
          <p:cNvPr id="432" name="Google Shape;432;ge4b24b4813_0_168"/>
          <p:cNvPicPr preferRelativeResize="0"/>
          <p:nvPr/>
        </p:nvPicPr>
        <p:blipFill rotWithShape="1">
          <a:blip r:embed="rId3">
            <a:alphaModFix/>
          </a:blip>
          <a:srcRect b="0" l="0" r="0" t="0"/>
          <a:stretch/>
        </p:blipFill>
        <p:spPr>
          <a:xfrm>
            <a:off x="322842" y="1298970"/>
            <a:ext cx="4890600" cy="3749700"/>
          </a:xfrm>
          <a:prstGeom prst="ellipse">
            <a:avLst/>
          </a:prstGeom>
          <a:noFill/>
          <a:ln cap="rnd" cmpd="sng" w="190500">
            <a:solidFill>
              <a:srgbClr val="C8C6BD"/>
            </a:solidFill>
            <a:prstDash val="solid"/>
            <a:round/>
            <a:headEnd len="sm" w="sm" type="none"/>
            <a:tailEnd len="sm" w="sm" type="none"/>
          </a:ln>
          <a:effectLst>
            <a:outerShdw blurRad="127000" rotWithShape="0" algn="bl">
              <a:srgbClr val="000000"/>
            </a:outerShdw>
          </a:effectLst>
        </p:spPr>
      </p:pic>
      <p:sp>
        <p:nvSpPr>
          <p:cNvPr id="433" name="Google Shape;433;ge4b24b4813_0_168"/>
          <p:cNvSpPr/>
          <p:nvPr/>
        </p:nvSpPr>
        <p:spPr>
          <a:xfrm>
            <a:off x="5636537" y="3167031"/>
            <a:ext cx="6081000" cy="1938900"/>
          </a:xfrm>
          <a:prstGeom prst="rect">
            <a:avLst/>
          </a:prstGeom>
          <a:noFill/>
          <a:ln>
            <a:noFill/>
          </a:ln>
        </p:spPr>
        <p:txBody>
          <a:bodyPr anchorCtr="0" anchor="t" bIns="45700" lIns="91425" spcFirstLastPara="1" rIns="91425" wrap="square" tIns="45700">
            <a:noAutofit/>
          </a:bodyPr>
          <a:lstStyle/>
          <a:p>
            <a:pPr indent="-742950" lvl="0" marL="742950" marR="0" rtl="0" algn="l">
              <a:lnSpc>
                <a:spcPct val="100000"/>
              </a:lnSpc>
              <a:spcBef>
                <a:spcPts val="0"/>
              </a:spcBef>
              <a:spcAft>
                <a:spcPts val="0"/>
              </a:spcAft>
              <a:buClr>
                <a:srgbClr val="002060"/>
              </a:buClr>
              <a:buSzPts val="2400"/>
              <a:buFont typeface="Gill Sans"/>
              <a:buAutoNum type="arabicPeriod"/>
            </a:pPr>
            <a:r>
              <a:rPr b="0" i="0" lang="en-US" sz="2400" u="none" cap="none" strike="noStrike">
                <a:solidFill>
                  <a:srgbClr val="002060"/>
                </a:solidFill>
                <a:latin typeface="Calibri"/>
                <a:ea typeface="Calibri"/>
                <a:cs typeface="Calibri"/>
                <a:sym typeface="Calibri"/>
              </a:rPr>
              <a:t>Guidelines and Expectations</a:t>
            </a:r>
            <a:endParaRPr b="0" i="0" sz="1400" u="none" cap="none" strike="noStrike">
              <a:solidFill>
                <a:srgbClr val="000000"/>
              </a:solidFill>
              <a:latin typeface="Arial"/>
              <a:ea typeface="Arial"/>
              <a:cs typeface="Arial"/>
              <a:sym typeface="Arial"/>
            </a:endParaRPr>
          </a:p>
          <a:p>
            <a:pPr indent="-742950" lvl="0" marL="742950" marR="0" rtl="0" algn="l">
              <a:lnSpc>
                <a:spcPct val="100000"/>
              </a:lnSpc>
              <a:spcBef>
                <a:spcPts val="0"/>
              </a:spcBef>
              <a:spcAft>
                <a:spcPts val="0"/>
              </a:spcAft>
              <a:buClr>
                <a:srgbClr val="002060"/>
              </a:buClr>
              <a:buSzPts val="2400"/>
              <a:buFont typeface="Gill Sans"/>
              <a:buAutoNum type="arabicPeriod"/>
            </a:pPr>
            <a:r>
              <a:rPr b="0" i="0" lang="en-US" sz="2400" u="none" cap="none" strike="noStrike">
                <a:solidFill>
                  <a:srgbClr val="002060"/>
                </a:solidFill>
                <a:latin typeface="Calibri"/>
                <a:ea typeface="Calibri"/>
                <a:cs typeface="Calibri"/>
                <a:sym typeface="Calibri"/>
              </a:rPr>
              <a:t>Preparation </a:t>
            </a:r>
            <a:endParaRPr b="0" i="0" sz="2400" u="none" cap="none" strike="noStrike">
              <a:solidFill>
                <a:srgbClr val="002060"/>
              </a:solidFill>
              <a:latin typeface="Calibri"/>
              <a:ea typeface="Calibri"/>
              <a:cs typeface="Calibri"/>
              <a:sym typeface="Calibri"/>
            </a:endParaRPr>
          </a:p>
          <a:p>
            <a:pPr indent="-742950" lvl="0" marL="742950" marR="0" rtl="0" algn="l">
              <a:lnSpc>
                <a:spcPct val="100000"/>
              </a:lnSpc>
              <a:spcBef>
                <a:spcPts val="0"/>
              </a:spcBef>
              <a:spcAft>
                <a:spcPts val="0"/>
              </a:spcAft>
              <a:buClr>
                <a:srgbClr val="002060"/>
              </a:buClr>
              <a:buSzPts val="2400"/>
              <a:buFont typeface="Gill Sans"/>
              <a:buAutoNum type="arabicPeriod"/>
            </a:pPr>
            <a:r>
              <a:rPr b="0" i="0" lang="en-US" sz="2400" u="none" cap="none" strike="noStrike">
                <a:solidFill>
                  <a:srgbClr val="002060"/>
                </a:solidFill>
                <a:latin typeface="Calibri"/>
                <a:ea typeface="Calibri"/>
                <a:cs typeface="Calibri"/>
                <a:sym typeface="Calibri"/>
              </a:rPr>
              <a:t>How/when/why to be a Guide</a:t>
            </a:r>
            <a:endParaRPr b="0" i="0" sz="1400" u="none" cap="none" strike="noStrike">
              <a:solidFill>
                <a:srgbClr val="000000"/>
              </a:solidFill>
              <a:latin typeface="Arial"/>
              <a:ea typeface="Arial"/>
              <a:cs typeface="Arial"/>
              <a:sym typeface="Arial"/>
            </a:endParaRPr>
          </a:p>
          <a:p>
            <a:pPr indent="-742950" lvl="0" marL="742950" marR="0" rtl="0" algn="l">
              <a:lnSpc>
                <a:spcPct val="100000"/>
              </a:lnSpc>
              <a:spcBef>
                <a:spcPts val="0"/>
              </a:spcBef>
              <a:spcAft>
                <a:spcPts val="0"/>
              </a:spcAft>
              <a:buClr>
                <a:srgbClr val="002060"/>
              </a:buClr>
              <a:buSzPts val="2400"/>
              <a:buFont typeface="Gill Sans"/>
              <a:buAutoNum type="arabicPeriod"/>
            </a:pPr>
            <a:r>
              <a:rPr b="0" i="0" lang="en-US" sz="2400" u="none" cap="none" strike="noStrike">
                <a:solidFill>
                  <a:srgbClr val="002060"/>
                </a:solidFill>
                <a:latin typeface="Calibri"/>
                <a:ea typeface="Calibri"/>
                <a:cs typeface="Calibri"/>
                <a:sym typeface="Calibri"/>
              </a:rPr>
              <a:t>Connections </a:t>
            </a:r>
            <a:endParaRPr b="0" i="0" sz="2400" u="none" cap="none" strike="noStrike">
              <a:solidFill>
                <a:srgbClr val="002060"/>
              </a:solidFill>
              <a:latin typeface="Calibri"/>
              <a:ea typeface="Calibri"/>
              <a:cs typeface="Calibri"/>
              <a:sym typeface="Calibri"/>
            </a:endParaRPr>
          </a:p>
          <a:p>
            <a:pPr indent="-742950" lvl="0" marL="742950" marR="0" rtl="0" algn="l">
              <a:lnSpc>
                <a:spcPct val="100000"/>
              </a:lnSpc>
              <a:spcBef>
                <a:spcPts val="0"/>
              </a:spcBef>
              <a:spcAft>
                <a:spcPts val="0"/>
              </a:spcAft>
              <a:buClr>
                <a:srgbClr val="002060"/>
              </a:buClr>
              <a:buSzPts val="2400"/>
              <a:buFont typeface="Gill Sans"/>
              <a:buAutoNum type="arabicPeriod"/>
            </a:pPr>
            <a:r>
              <a:rPr b="0" i="0" lang="en-US" sz="2400" u="none" cap="none" strike="noStrike">
                <a:solidFill>
                  <a:srgbClr val="002060"/>
                </a:solidFill>
                <a:latin typeface="Calibri"/>
                <a:ea typeface="Calibri"/>
                <a:cs typeface="Calibri"/>
                <a:sym typeface="Calibri"/>
              </a:rPr>
              <a:t>Encouragement to enjoy the moment</a:t>
            </a:r>
            <a:endParaRPr b="0" i="0" sz="2400" u="none" cap="none" strike="noStrike">
              <a:solidFill>
                <a:srgbClr val="002060"/>
              </a:solidFill>
              <a:latin typeface="Calibri"/>
              <a:ea typeface="Calibri"/>
              <a:cs typeface="Calibri"/>
              <a:sym typeface="Calibri"/>
            </a:endParaRPr>
          </a:p>
        </p:txBody>
      </p:sp>
      <p:sp>
        <p:nvSpPr>
          <p:cNvPr id="434" name="Google Shape;434;ge4b24b4813_0_168"/>
          <p:cNvSpPr/>
          <p:nvPr/>
        </p:nvSpPr>
        <p:spPr>
          <a:xfrm>
            <a:off x="235639" y="273190"/>
            <a:ext cx="68253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2060"/>
                </a:solidFill>
                <a:latin typeface="Calibri"/>
                <a:ea typeface="Calibri"/>
                <a:cs typeface="Calibri"/>
                <a:sym typeface="Calibri"/>
              </a:rPr>
              <a:t>Family Outcomes (Family Sessions)</a:t>
            </a:r>
            <a:endParaRPr b="0" i="0" sz="1400" u="none" cap="none" strike="noStrike">
              <a:solidFill>
                <a:srgbClr val="000000"/>
              </a:solidFill>
              <a:latin typeface="Arial"/>
              <a:ea typeface="Arial"/>
              <a:cs typeface="Arial"/>
              <a:sym typeface="Arial"/>
            </a:endParaRPr>
          </a:p>
        </p:txBody>
      </p:sp>
      <p:pic>
        <p:nvPicPr>
          <p:cNvPr id="435" name="Google Shape;435;ge4b24b4813_0_168"/>
          <p:cNvPicPr preferRelativeResize="0"/>
          <p:nvPr/>
        </p:nvPicPr>
        <p:blipFill rotWithShape="1">
          <a:blip r:embed="rId4">
            <a:alphaModFix/>
          </a:blip>
          <a:srcRect b="0" l="0" r="0" t="0"/>
          <a:stretch/>
        </p:blipFill>
        <p:spPr>
          <a:xfrm>
            <a:off x="9100723" y="473245"/>
            <a:ext cx="2874000" cy="1920300"/>
          </a:xfrm>
          <a:prstGeom prst="roundRect">
            <a:avLst>
              <a:gd fmla="val 11111" name="adj"/>
            </a:avLst>
          </a:prstGeom>
          <a:noFill/>
          <a:ln cap="rnd" cmpd="sng" w="190500">
            <a:solidFill>
              <a:srgbClr val="C8C6BD"/>
            </a:solidFill>
            <a:prstDash val="solid"/>
            <a:round/>
            <a:headEnd len="sm" w="sm" type="none"/>
            <a:tailEnd len="sm" w="sm" type="none"/>
          </a:ln>
          <a:effectLst>
            <a:outerShdw blurRad="101600" rotWithShape="0" algn="tl" dir="7200000" dist="50800">
              <a:srgbClr val="000000">
                <a:alpha val="43921"/>
              </a:srgbClr>
            </a:outerShdw>
          </a:effectLst>
        </p:spPr>
      </p:pic>
      <p:sp>
        <p:nvSpPr>
          <p:cNvPr id="436" name="Google Shape;436;ge4b24b4813_0_168"/>
          <p:cNvSpPr/>
          <p:nvPr/>
        </p:nvSpPr>
        <p:spPr>
          <a:xfrm>
            <a:off x="5760604" y="2705332"/>
            <a:ext cx="46155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02060"/>
                </a:solidFill>
                <a:latin typeface="Calibri"/>
                <a:ea typeface="Calibri"/>
                <a:cs typeface="Calibri"/>
                <a:sym typeface="Calibri"/>
              </a:rPr>
              <a:t>Major Outcomes </a:t>
            </a:r>
            <a:endParaRPr b="0" i="0" sz="1400" u="none" cap="none" strike="noStrike">
              <a:solidFill>
                <a:srgbClr val="000000"/>
              </a:solidFill>
              <a:latin typeface="Arial"/>
              <a:ea typeface="Arial"/>
              <a:cs typeface="Arial"/>
              <a:sym typeface="Arial"/>
            </a:endParaRPr>
          </a:p>
        </p:txBody>
      </p:sp>
      <p:sp>
        <p:nvSpPr>
          <p:cNvPr id="437" name="Google Shape;437;ge4b24b4813_0_168"/>
          <p:cNvSpPr txBox="1"/>
          <p:nvPr/>
        </p:nvSpPr>
        <p:spPr>
          <a:xfrm>
            <a:off x="53141" y="5329800"/>
            <a:ext cx="65403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accent1"/>
                </a:solidFill>
                <a:latin typeface="Architects Daughter"/>
                <a:ea typeface="Architects Daughter"/>
                <a:cs typeface="Architects Daughter"/>
                <a:sym typeface="Architects Daughter"/>
              </a:rPr>
              <a:t>Families: </a:t>
            </a:r>
            <a:r>
              <a:rPr b="1" i="0" lang="en-US" sz="2400" u="none" cap="none" strike="noStrike">
                <a:solidFill>
                  <a:srgbClr val="002060"/>
                </a:solidFill>
                <a:latin typeface="Architects Daughter"/>
                <a:ea typeface="Architects Daughter"/>
                <a:cs typeface="Architects Daughter"/>
                <a:sym typeface="Architects Daughter"/>
              </a:rPr>
              <a:t>Don’t forget about your Canvas course for more resources following the Orientation Day program </a:t>
            </a:r>
            <a:endParaRPr b="1" i="0" sz="2400" u="none" cap="none" strike="noStrike">
              <a:solidFill>
                <a:srgbClr val="002060"/>
              </a:solidFill>
              <a:latin typeface="Architects Daughter"/>
              <a:ea typeface="Architects Daughter"/>
              <a:cs typeface="Architects Daughter"/>
              <a:sym typeface="Architects Daught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36"/>
                                        </p:tgtEl>
                                        <p:attrNameLst>
                                          <p:attrName>style.visibility</p:attrName>
                                        </p:attrNameLst>
                                      </p:cBhvr>
                                      <p:to>
                                        <p:strVal val="visible"/>
                                      </p:to>
                                    </p:set>
                                    <p:anim calcmode="lin" valueType="num">
                                      <p:cBhvr additive="base">
                                        <p:cTn dur="500"/>
                                        <p:tgtEl>
                                          <p:spTgt spid="43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42" name="Shape 442"/>
        <p:cNvGrpSpPr/>
        <p:nvPr/>
      </p:nvGrpSpPr>
      <p:grpSpPr>
        <a:xfrm>
          <a:off x="0" y="0"/>
          <a:ext cx="0" cy="0"/>
          <a:chOff x="0" y="0"/>
          <a:chExt cx="0" cy="0"/>
        </a:xfrm>
      </p:grpSpPr>
      <p:sp>
        <p:nvSpPr>
          <p:cNvPr id="443" name="Google Shape;443;ge4b24b4813_0_188"/>
          <p:cNvSpPr txBox="1"/>
          <p:nvPr>
            <p:ph idx="1" type="subTitle"/>
          </p:nvPr>
        </p:nvSpPr>
        <p:spPr>
          <a:xfrm>
            <a:off x="0" y="993632"/>
            <a:ext cx="8724300" cy="1636200"/>
          </a:xfrm>
          <a:prstGeom prst="rect">
            <a:avLst/>
          </a:prstGeom>
          <a:noFill/>
          <a:ln>
            <a:noFill/>
          </a:ln>
        </p:spPr>
        <p:txBody>
          <a:bodyPr anchorCtr="0" anchor="t" bIns="91425" lIns="91425" spcFirstLastPara="1" rIns="91425" wrap="square" tIns="91425">
            <a:noAutofit/>
          </a:bodyPr>
          <a:lstStyle/>
          <a:p>
            <a:pPr indent="0" lvl="0" marL="0" rtl="0" algn="ctr">
              <a:lnSpc>
                <a:spcPct val="120000"/>
              </a:lnSpc>
              <a:spcBef>
                <a:spcPts val="0"/>
              </a:spcBef>
              <a:spcAft>
                <a:spcPts val="0"/>
              </a:spcAft>
              <a:buSzPts val="7200"/>
              <a:buNone/>
            </a:pPr>
            <a:r>
              <a:rPr b="1" lang="en-US" sz="7200">
                <a:solidFill>
                  <a:srgbClr val="002060"/>
                </a:solidFill>
                <a:latin typeface="Calibri"/>
                <a:ea typeface="Calibri"/>
                <a:cs typeface="Calibri"/>
                <a:sym typeface="Calibri"/>
              </a:rPr>
              <a:t>Important Dates</a:t>
            </a:r>
            <a:endParaRPr/>
          </a:p>
          <a:p>
            <a:pPr indent="0" lvl="0" marL="0" rtl="0" algn="ctr">
              <a:lnSpc>
                <a:spcPct val="120000"/>
              </a:lnSpc>
              <a:spcBef>
                <a:spcPts val="0"/>
              </a:spcBef>
              <a:spcAft>
                <a:spcPts val="0"/>
              </a:spcAft>
              <a:buSzPts val="7200"/>
              <a:buNone/>
            </a:pPr>
            <a:r>
              <a:rPr b="1" i="1" lang="en-US" sz="1200">
                <a:solidFill>
                  <a:schemeClr val="dk1"/>
                </a:solidFill>
                <a:latin typeface="Calibri"/>
                <a:ea typeface="Calibri"/>
                <a:cs typeface="Calibri"/>
                <a:sym typeface="Calibri"/>
              </a:rPr>
              <a:t>Please note, some of these dates/deadlines have specific timeframes associated with them – review area websites for more details </a:t>
            </a:r>
            <a:endParaRPr b="1" i="1" sz="1200">
              <a:solidFill>
                <a:schemeClr val="dk1"/>
              </a:solidFill>
              <a:latin typeface="Calibri"/>
              <a:ea typeface="Calibri"/>
              <a:cs typeface="Calibri"/>
              <a:sym typeface="Calibri"/>
            </a:endParaRPr>
          </a:p>
        </p:txBody>
      </p:sp>
      <p:sp>
        <p:nvSpPr>
          <p:cNvPr id="444" name="Google Shape;444;ge4b24b4813_0_188"/>
          <p:cNvSpPr txBox="1"/>
          <p:nvPr/>
        </p:nvSpPr>
        <p:spPr>
          <a:xfrm>
            <a:off x="1099450" y="2921675"/>
            <a:ext cx="7758300" cy="30783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August 17 - 22: 9 a.m. to 6 p.m.: Move-In. (schedule in July) </a:t>
            </a:r>
            <a:endParaRPr b="0" i="0" sz="20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August 20: Deadline - Orientation Canvas course for fall students </a:t>
            </a:r>
            <a:endParaRPr b="0" i="0" sz="20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August 21: Fall Classes Begin </a:t>
            </a:r>
            <a:endParaRPr b="0" i="0" sz="20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August 21: Fall How to FAU (+ Family Success Conference)</a:t>
            </a:r>
            <a:endParaRPr b="0" i="0" sz="20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August 22: Freshman Convocation and Owl Involved </a:t>
            </a:r>
            <a:endParaRPr b="0" i="0" sz="20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August 27: Last day to drop/add fall courses without consequences </a:t>
            </a:r>
            <a:endParaRPr b="0" i="0" sz="20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August 30: Last day to pay fees for fall </a:t>
            </a:r>
            <a:endParaRPr b="0" i="0" sz="20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October 2: Owl Family Weekend</a:t>
            </a:r>
            <a:endParaRPr b="0" i="0" sz="20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December 17: Fall semester ends </a:t>
            </a:r>
            <a:endParaRPr b="0" i="0" sz="2000" u="none" cap="none" strike="noStrike">
              <a:solidFill>
                <a:srgbClr val="000000"/>
              </a:solidFill>
              <a:latin typeface="Arial"/>
              <a:ea typeface="Arial"/>
              <a:cs typeface="Arial"/>
              <a:sym typeface="Arial"/>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49" name="Shape 449"/>
        <p:cNvGrpSpPr/>
        <p:nvPr/>
      </p:nvGrpSpPr>
      <p:grpSpPr>
        <a:xfrm>
          <a:off x="0" y="0"/>
          <a:ext cx="0" cy="0"/>
          <a:chOff x="0" y="0"/>
          <a:chExt cx="0" cy="0"/>
        </a:xfrm>
      </p:grpSpPr>
      <p:sp>
        <p:nvSpPr>
          <p:cNvPr id="450" name="Google Shape;450;ge4b24b4813_0_195"/>
          <p:cNvSpPr txBox="1"/>
          <p:nvPr/>
        </p:nvSpPr>
        <p:spPr>
          <a:xfrm>
            <a:off x="1075854" y="3353837"/>
            <a:ext cx="9121500" cy="7905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8000"/>
              <a:buFont typeface="Arial"/>
              <a:buNone/>
            </a:pPr>
            <a:r>
              <a:t/>
            </a:r>
            <a:endParaRPr b="1" i="0" sz="8000" u="none" cap="none" strike="noStrike">
              <a:solidFill>
                <a:schemeClr val="lt1"/>
              </a:solidFill>
              <a:latin typeface="Gill Sans"/>
              <a:ea typeface="Gill Sans"/>
              <a:cs typeface="Gill Sans"/>
              <a:sym typeface="Gill Sans"/>
            </a:endParaRPr>
          </a:p>
        </p:txBody>
      </p:sp>
      <p:pic>
        <p:nvPicPr>
          <p:cNvPr id="451" name="Google Shape;451;ge4b24b4813_0_195"/>
          <p:cNvPicPr preferRelativeResize="0"/>
          <p:nvPr/>
        </p:nvPicPr>
        <p:blipFill rotWithShape="1">
          <a:blip r:embed="rId3">
            <a:alphaModFix/>
          </a:blip>
          <a:srcRect b="26766" l="0" r="0" t="0"/>
          <a:stretch/>
        </p:blipFill>
        <p:spPr>
          <a:xfrm>
            <a:off x="393098" y="1915614"/>
            <a:ext cx="3121615" cy="2285999"/>
          </a:xfrm>
          <a:prstGeom prst="rect">
            <a:avLst/>
          </a:prstGeom>
          <a:solidFill>
            <a:srgbClr val="ECECEC"/>
          </a:solidFill>
          <a:ln cap="rnd" cmpd="sng" w="190500">
            <a:solidFill>
              <a:srgbClr val="FFFFFF"/>
            </a:solidFill>
            <a:prstDash val="solid"/>
            <a:round/>
            <a:headEnd len="sm" w="sm" type="none"/>
            <a:tailEnd len="sm" w="sm" type="none"/>
          </a:ln>
          <a:effectLst>
            <a:outerShdw blurRad="36195" rotWithShape="0" algn="tl" dir="11400000" dist="12700">
              <a:srgbClr val="000000">
                <a:alpha val="32549"/>
              </a:srgbClr>
            </a:outerShdw>
          </a:effectLst>
        </p:spPr>
      </p:pic>
      <p:sp>
        <p:nvSpPr>
          <p:cNvPr id="452" name="Google Shape;452;ge4b24b4813_0_195"/>
          <p:cNvSpPr txBox="1"/>
          <p:nvPr/>
        </p:nvSpPr>
        <p:spPr>
          <a:xfrm>
            <a:off x="1" y="5670475"/>
            <a:ext cx="7678500" cy="600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300"/>
              <a:buFont typeface="Arial"/>
              <a:buNone/>
            </a:pPr>
            <a:r>
              <a:rPr b="1" i="1" lang="en-US" sz="3300">
                <a:solidFill>
                  <a:srgbClr val="002060"/>
                </a:solidFill>
                <a:latin typeface="Calibri"/>
                <a:ea typeface="Calibri"/>
                <a:cs typeface="Calibri"/>
                <a:sym typeface="Calibri"/>
              </a:rPr>
              <a:t>January 8</a:t>
            </a:r>
            <a:r>
              <a:rPr b="1" i="1" lang="en-US" sz="3300" u="none" cap="none" strike="noStrike">
                <a:solidFill>
                  <a:srgbClr val="002060"/>
                </a:solidFill>
                <a:latin typeface="Calibri"/>
                <a:ea typeface="Calibri"/>
                <a:cs typeface="Calibri"/>
                <a:sym typeface="Calibri"/>
              </a:rPr>
              <a:t>, 202</a:t>
            </a:r>
            <a:r>
              <a:rPr b="1" i="1" lang="en-US" sz="3300">
                <a:solidFill>
                  <a:srgbClr val="002060"/>
                </a:solidFill>
                <a:latin typeface="Calibri"/>
                <a:ea typeface="Calibri"/>
                <a:cs typeface="Calibri"/>
                <a:sym typeface="Calibri"/>
              </a:rPr>
              <a:t>2</a:t>
            </a:r>
            <a:r>
              <a:rPr b="1" i="1" lang="en-US" sz="3300" u="none" cap="none" strike="noStrike">
                <a:solidFill>
                  <a:srgbClr val="002060"/>
                </a:solidFill>
                <a:latin typeface="Calibri"/>
                <a:ea typeface="Calibri"/>
                <a:cs typeface="Calibri"/>
                <a:sym typeface="Calibri"/>
              </a:rPr>
              <a:t> from 1-</a:t>
            </a:r>
            <a:r>
              <a:rPr b="1" i="1" lang="en-US" sz="3300">
                <a:solidFill>
                  <a:srgbClr val="002060"/>
                </a:solidFill>
                <a:latin typeface="Calibri"/>
                <a:ea typeface="Calibri"/>
                <a:cs typeface="Calibri"/>
                <a:sym typeface="Calibri"/>
              </a:rPr>
              <a:t>2</a:t>
            </a:r>
            <a:r>
              <a:rPr b="1" i="1" lang="en-US" sz="3300" u="none" cap="none" strike="noStrike">
                <a:solidFill>
                  <a:srgbClr val="002060"/>
                </a:solidFill>
                <a:latin typeface="Calibri"/>
                <a:ea typeface="Calibri"/>
                <a:cs typeface="Calibri"/>
                <a:sym typeface="Calibri"/>
              </a:rPr>
              <a:t>:30 p.m. </a:t>
            </a:r>
            <a:endParaRPr b="0" i="0" sz="3300" u="none" cap="none" strike="noStrike">
              <a:solidFill>
                <a:srgbClr val="002060"/>
              </a:solidFill>
              <a:latin typeface="Calibri"/>
              <a:ea typeface="Calibri"/>
              <a:cs typeface="Calibri"/>
              <a:sym typeface="Calibri"/>
            </a:endParaRPr>
          </a:p>
        </p:txBody>
      </p:sp>
      <p:sp>
        <p:nvSpPr>
          <p:cNvPr id="453" name="Google Shape;453;ge4b24b4813_0_195"/>
          <p:cNvSpPr txBox="1"/>
          <p:nvPr/>
        </p:nvSpPr>
        <p:spPr>
          <a:xfrm>
            <a:off x="517642" y="128408"/>
            <a:ext cx="60885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0"/>
              <a:buFont typeface="Arial"/>
              <a:buNone/>
            </a:pPr>
            <a:r>
              <a:rPr b="1" i="0" lang="en-US" sz="6000" u="none" cap="none" strike="noStrike">
                <a:solidFill>
                  <a:srgbClr val="002060"/>
                </a:solidFill>
                <a:latin typeface="Calibri"/>
                <a:ea typeface="Calibri"/>
                <a:cs typeface="Calibri"/>
                <a:sym typeface="Calibri"/>
              </a:rPr>
              <a:t>SAVE THE DATES</a:t>
            </a:r>
            <a:endParaRPr b="1" i="0" sz="6000" u="none" cap="none" strike="noStrike">
              <a:solidFill>
                <a:srgbClr val="002060"/>
              </a:solidFill>
              <a:latin typeface="Calibri"/>
              <a:ea typeface="Calibri"/>
              <a:cs typeface="Calibri"/>
              <a:sym typeface="Calibri"/>
            </a:endParaRPr>
          </a:p>
        </p:txBody>
      </p:sp>
      <p:sp>
        <p:nvSpPr>
          <p:cNvPr id="454" name="Google Shape;454;ge4b24b4813_0_195"/>
          <p:cNvSpPr/>
          <p:nvPr/>
        </p:nvSpPr>
        <p:spPr>
          <a:xfrm>
            <a:off x="3723957" y="1658249"/>
            <a:ext cx="5527200" cy="31701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002060"/>
              </a:buClr>
              <a:buSzPts val="2000"/>
              <a:buFont typeface="Arial"/>
              <a:buChar char="•"/>
            </a:pPr>
            <a:r>
              <a:rPr b="0" i="0" lang="en-US" sz="2000" u="none" cap="none" strike="noStrike">
                <a:solidFill>
                  <a:srgbClr val="002060"/>
                </a:solidFill>
                <a:latin typeface="Calibri"/>
                <a:ea typeface="Calibri"/>
                <a:cs typeface="Calibri"/>
                <a:sym typeface="Calibri"/>
              </a:rPr>
              <a:t>Family Success Conference is for incoming families interested in learning how to be of support to their college student.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2060"/>
              </a:solidFill>
              <a:latin typeface="Calibri"/>
              <a:ea typeface="Calibri"/>
              <a:cs typeface="Calibri"/>
              <a:sym typeface="Calibri"/>
            </a:endParaRPr>
          </a:p>
          <a:p>
            <a:pPr indent="-285750" lvl="0" marL="285750" marR="0" rtl="0" algn="l">
              <a:lnSpc>
                <a:spcPct val="100000"/>
              </a:lnSpc>
              <a:spcBef>
                <a:spcPts val="0"/>
              </a:spcBef>
              <a:spcAft>
                <a:spcPts val="0"/>
              </a:spcAft>
              <a:buClr>
                <a:srgbClr val="002060"/>
              </a:buClr>
              <a:buSzPts val="2000"/>
              <a:buFont typeface="Arial"/>
              <a:buChar char="•"/>
            </a:pPr>
            <a:r>
              <a:rPr b="0" i="0" lang="en-US" sz="2000" u="none" cap="none" strike="noStrike">
                <a:solidFill>
                  <a:srgbClr val="002060"/>
                </a:solidFill>
                <a:latin typeface="Calibri"/>
                <a:ea typeface="Calibri"/>
                <a:cs typeface="Calibri"/>
                <a:sym typeface="Calibri"/>
              </a:rPr>
              <a:t>This program aims to provide additional support to families who are interested in learning how to best assist their college student. </a:t>
            </a:r>
            <a:endParaRPr b="0" i="0" sz="1400" u="none" cap="none" strike="noStrike">
              <a:solidFill>
                <a:srgbClr val="000000"/>
              </a:solidFill>
              <a:latin typeface="Arial"/>
              <a:ea typeface="Arial"/>
              <a:cs typeface="Arial"/>
              <a:sym typeface="Arial"/>
            </a:endParaRPr>
          </a:p>
          <a:p>
            <a:pPr indent="-158750" lvl="0" marL="285750" marR="0" rtl="0" algn="l">
              <a:lnSpc>
                <a:spcPct val="100000"/>
              </a:lnSpc>
              <a:spcBef>
                <a:spcPts val="0"/>
              </a:spcBef>
              <a:spcAft>
                <a:spcPts val="0"/>
              </a:spcAft>
              <a:buClr>
                <a:schemeClr val="dk1"/>
              </a:buClr>
              <a:buSzPts val="2000"/>
              <a:buFont typeface="Arial"/>
              <a:buNone/>
            </a:pPr>
            <a:r>
              <a:t/>
            </a:r>
            <a:endParaRPr b="0" i="0" sz="2000" u="none" cap="none" strike="noStrike">
              <a:solidFill>
                <a:srgbClr val="002060"/>
              </a:solidFill>
              <a:latin typeface="Calibri"/>
              <a:ea typeface="Calibri"/>
              <a:cs typeface="Calibri"/>
              <a:sym typeface="Calibri"/>
            </a:endParaRPr>
          </a:p>
          <a:p>
            <a:pPr indent="-285750" lvl="0" marL="285750" marR="0" rtl="0" algn="l">
              <a:lnSpc>
                <a:spcPct val="100000"/>
              </a:lnSpc>
              <a:spcBef>
                <a:spcPts val="0"/>
              </a:spcBef>
              <a:spcAft>
                <a:spcPts val="0"/>
              </a:spcAft>
              <a:buClr>
                <a:srgbClr val="002060"/>
              </a:buClr>
              <a:buSzPts val="2000"/>
              <a:buFont typeface="Arial"/>
              <a:buChar char="•"/>
            </a:pPr>
            <a:r>
              <a:rPr b="0" i="0" lang="en-US" sz="2000" u="none" cap="none" strike="noStrike">
                <a:solidFill>
                  <a:srgbClr val="002060"/>
                </a:solidFill>
                <a:latin typeface="Calibri"/>
                <a:ea typeface="Calibri"/>
                <a:cs typeface="Calibri"/>
                <a:sym typeface="Calibri"/>
              </a:rPr>
              <a:t>How to FAU Conference runs at the same time as Family Success Conference  </a:t>
            </a:r>
            <a:endParaRPr b="0" i="0" sz="1400" u="none" cap="none" strike="noStrike">
              <a:solidFill>
                <a:srgbClr val="000000"/>
              </a:solidFill>
              <a:latin typeface="Arial"/>
              <a:ea typeface="Arial"/>
              <a:cs typeface="Arial"/>
              <a:sym typeface="Arial"/>
            </a:endParaRPr>
          </a:p>
        </p:txBody>
      </p:sp>
      <p:pic>
        <p:nvPicPr>
          <p:cNvPr id="455" name="Google Shape;455;ge4b24b4813_0_195"/>
          <p:cNvPicPr preferRelativeResize="0"/>
          <p:nvPr/>
        </p:nvPicPr>
        <p:blipFill>
          <a:blip r:embed="rId4">
            <a:alphaModFix/>
          </a:blip>
          <a:stretch>
            <a:fillRect/>
          </a:stretch>
        </p:blipFill>
        <p:spPr>
          <a:xfrm>
            <a:off x="9460382" y="128412"/>
            <a:ext cx="2408863" cy="240886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60" name="Shape 460"/>
        <p:cNvGrpSpPr/>
        <p:nvPr/>
      </p:nvGrpSpPr>
      <p:grpSpPr>
        <a:xfrm>
          <a:off x="0" y="0"/>
          <a:ext cx="0" cy="0"/>
          <a:chOff x="0" y="0"/>
          <a:chExt cx="0" cy="0"/>
        </a:xfrm>
      </p:grpSpPr>
      <p:sp>
        <p:nvSpPr>
          <p:cNvPr id="461" name="Google Shape;461;ge4b24b4813_0_205"/>
          <p:cNvSpPr txBox="1"/>
          <p:nvPr/>
        </p:nvSpPr>
        <p:spPr>
          <a:xfrm>
            <a:off x="1075854" y="3353837"/>
            <a:ext cx="9121500" cy="7905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8000"/>
              <a:buFont typeface="Arial"/>
              <a:buNone/>
            </a:pPr>
            <a:r>
              <a:t/>
            </a:r>
            <a:endParaRPr b="1" i="0" sz="8000" u="none" cap="none" strike="noStrike">
              <a:solidFill>
                <a:schemeClr val="lt1"/>
              </a:solidFill>
              <a:latin typeface="Gill Sans"/>
              <a:ea typeface="Gill Sans"/>
              <a:cs typeface="Gill Sans"/>
              <a:sym typeface="Gill Sans"/>
            </a:endParaRPr>
          </a:p>
        </p:txBody>
      </p:sp>
      <p:sp>
        <p:nvSpPr>
          <p:cNvPr id="462" name="Google Shape;462;ge4b24b4813_0_205"/>
          <p:cNvSpPr txBox="1"/>
          <p:nvPr/>
        </p:nvSpPr>
        <p:spPr>
          <a:xfrm>
            <a:off x="517642" y="128408"/>
            <a:ext cx="60885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0"/>
              <a:buFont typeface="Arial"/>
              <a:buNone/>
            </a:pPr>
            <a:r>
              <a:rPr b="0" i="0" lang="en-US" sz="6000" u="none" cap="none" strike="noStrike">
                <a:solidFill>
                  <a:srgbClr val="002060"/>
                </a:solidFill>
                <a:latin typeface="Calibri"/>
                <a:ea typeface="Calibri"/>
                <a:cs typeface="Calibri"/>
                <a:sym typeface="Calibri"/>
              </a:rPr>
              <a:t>Save the Dates!</a:t>
            </a:r>
            <a:endParaRPr b="0" i="0" sz="6000" u="none" cap="none" strike="noStrike">
              <a:solidFill>
                <a:srgbClr val="002060"/>
              </a:solidFill>
              <a:latin typeface="Calibri"/>
              <a:ea typeface="Calibri"/>
              <a:cs typeface="Calibri"/>
              <a:sym typeface="Calibri"/>
            </a:endParaRPr>
          </a:p>
        </p:txBody>
      </p:sp>
      <p:pic>
        <p:nvPicPr>
          <p:cNvPr id="463" name="Google Shape;463;ge4b24b4813_0_205"/>
          <p:cNvPicPr preferRelativeResize="0"/>
          <p:nvPr/>
        </p:nvPicPr>
        <p:blipFill rotWithShape="1">
          <a:blip r:embed="rId3">
            <a:alphaModFix/>
          </a:blip>
          <a:srcRect b="0" l="0" r="0" t="0"/>
          <a:stretch/>
        </p:blipFill>
        <p:spPr>
          <a:xfrm>
            <a:off x="2461" y="0"/>
            <a:ext cx="12156900" cy="68410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2" name="Shape 112"/>
        <p:cNvGrpSpPr/>
        <p:nvPr/>
      </p:nvGrpSpPr>
      <p:grpSpPr>
        <a:xfrm>
          <a:off x="0" y="0"/>
          <a:ext cx="0" cy="0"/>
          <a:chOff x="0" y="0"/>
          <a:chExt cx="0" cy="0"/>
        </a:xfrm>
      </p:grpSpPr>
      <p:sp>
        <p:nvSpPr>
          <p:cNvPr id="113" name="Google Shape;113;ge4b24b4813_0_30"/>
          <p:cNvSpPr txBox="1"/>
          <p:nvPr/>
        </p:nvSpPr>
        <p:spPr>
          <a:xfrm>
            <a:off x="5174116" y="-788737"/>
            <a:ext cx="184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4" name="Google Shape;114;ge4b24b4813_0_30"/>
          <p:cNvSpPr txBox="1"/>
          <p:nvPr/>
        </p:nvSpPr>
        <p:spPr>
          <a:xfrm>
            <a:off x="880225" y="2274600"/>
            <a:ext cx="8772600" cy="230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7500"/>
              <a:buFont typeface="Arial"/>
              <a:buNone/>
            </a:pPr>
            <a:r>
              <a:rPr b="1" lang="en-US" sz="7200">
                <a:solidFill>
                  <a:srgbClr val="263357"/>
                </a:solidFill>
                <a:latin typeface="Calibri"/>
                <a:ea typeface="Calibri"/>
                <a:cs typeface="Calibri"/>
                <a:sym typeface="Calibri"/>
              </a:rPr>
              <a:t>WHAT WILL THE DAY LOOK LIKE?</a:t>
            </a:r>
            <a:endParaRPr b="1" i="0" sz="7200" u="none" cap="none" strike="noStrike">
              <a:solidFill>
                <a:srgbClr val="263357"/>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9" name="Shape 119"/>
        <p:cNvGrpSpPr/>
        <p:nvPr/>
      </p:nvGrpSpPr>
      <p:grpSpPr>
        <a:xfrm>
          <a:off x="0" y="0"/>
          <a:ext cx="0" cy="0"/>
          <a:chOff x="0" y="0"/>
          <a:chExt cx="0" cy="0"/>
        </a:xfrm>
      </p:grpSpPr>
      <p:sp>
        <p:nvSpPr>
          <p:cNvPr id="120" name="Google Shape;120;ge4b24b4813_0_331"/>
          <p:cNvSpPr txBox="1"/>
          <p:nvPr/>
        </p:nvSpPr>
        <p:spPr>
          <a:xfrm>
            <a:off x="5174116" y="-788737"/>
            <a:ext cx="184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1" name="Google Shape;121;ge4b24b4813_0_331"/>
          <p:cNvSpPr txBox="1"/>
          <p:nvPr/>
        </p:nvSpPr>
        <p:spPr>
          <a:xfrm>
            <a:off x="629725" y="2751750"/>
            <a:ext cx="9273600" cy="1354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800"/>
              <a:buFont typeface="Arial"/>
              <a:buNone/>
            </a:pPr>
            <a:r>
              <a:rPr b="1" lang="en-US" sz="8200">
                <a:solidFill>
                  <a:srgbClr val="263357"/>
                </a:solidFill>
                <a:latin typeface="Calibri"/>
                <a:ea typeface="Calibri"/>
                <a:cs typeface="Calibri"/>
                <a:sym typeface="Calibri"/>
              </a:rPr>
              <a:t>BREAK</a:t>
            </a:r>
            <a:endParaRPr b="1" i="0" sz="8200" u="none" cap="none" strike="noStrike">
              <a:solidFill>
                <a:srgbClr val="263357"/>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6" name="Shape 126"/>
        <p:cNvGrpSpPr/>
        <p:nvPr/>
      </p:nvGrpSpPr>
      <p:grpSpPr>
        <a:xfrm>
          <a:off x="0" y="0"/>
          <a:ext cx="0" cy="0"/>
          <a:chOff x="0" y="0"/>
          <a:chExt cx="0" cy="0"/>
        </a:xfrm>
      </p:grpSpPr>
      <p:sp>
        <p:nvSpPr>
          <p:cNvPr id="127" name="Google Shape;127;ge4b24b4813_0_338"/>
          <p:cNvSpPr txBox="1"/>
          <p:nvPr/>
        </p:nvSpPr>
        <p:spPr>
          <a:xfrm>
            <a:off x="5174116" y="-788737"/>
            <a:ext cx="184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8" name="Google Shape;128;ge4b24b4813_0_338"/>
          <p:cNvSpPr/>
          <p:nvPr/>
        </p:nvSpPr>
        <p:spPr>
          <a:xfrm>
            <a:off x="66200" y="111500"/>
            <a:ext cx="6836700" cy="7521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11500"/>
              <a:buFont typeface="Arial"/>
              <a:buNone/>
            </a:pPr>
            <a:r>
              <a:rPr b="1" i="0" lang="en-US" sz="4800" u="none" cap="none" strike="noStrike">
                <a:solidFill>
                  <a:schemeClr val="dk2"/>
                </a:solidFill>
                <a:latin typeface="Calibri"/>
                <a:ea typeface="Calibri"/>
                <a:cs typeface="Calibri"/>
                <a:sym typeface="Calibri"/>
              </a:rPr>
              <a:t>PANEL WITH THE PROS</a:t>
            </a:r>
            <a:endParaRPr b="0" i="0" sz="4800" u="none" cap="none" strike="noStrike">
              <a:solidFill>
                <a:schemeClr val="dk2"/>
              </a:solidFill>
              <a:latin typeface="Arial"/>
              <a:ea typeface="Arial"/>
              <a:cs typeface="Arial"/>
              <a:sym typeface="Arial"/>
            </a:endParaRPr>
          </a:p>
          <a:p>
            <a:pPr indent="0" lvl="0" marL="0" marR="0" rtl="0" algn="l">
              <a:lnSpc>
                <a:spcPct val="90000"/>
              </a:lnSpc>
              <a:spcBef>
                <a:spcPts val="798"/>
              </a:spcBef>
              <a:spcAft>
                <a:spcPts val="0"/>
              </a:spcAft>
              <a:buClr>
                <a:srgbClr val="000000"/>
              </a:buClr>
              <a:buSzPts val="7200"/>
              <a:buFont typeface="Arial"/>
              <a:buNone/>
            </a:pPr>
            <a:r>
              <a:t/>
            </a:r>
            <a:endParaRPr b="1" i="0" sz="7200" u="none" cap="none" strike="noStrike">
              <a:solidFill>
                <a:schemeClr val="dk1"/>
              </a:solidFill>
              <a:latin typeface="Calibri"/>
              <a:ea typeface="Calibri"/>
              <a:cs typeface="Calibri"/>
              <a:sym typeface="Calibri"/>
            </a:endParaRPr>
          </a:p>
        </p:txBody>
      </p:sp>
      <p:pic>
        <p:nvPicPr>
          <p:cNvPr id="129" name="Google Shape;129;ge4b24b4813_0_338"/>
          <p:cNvPicPr preferRelativeResize="0"/>
          <p:nvPr/>
        </p:nvPicPr>
        <p:blipFill rotWithShape="1">
          <a:blip r:embed="rId3">
            <a:alphaModFix/>
          </a:blip>
          <a:srcRect b="0" l="0" r="0" t="0"/>
          <a:stretch/>
        </p:blipFill>
        <p:spPr>
          <a:xfrm>
            <a:off x="5047572" y="1320438"/>
            <a:ext cx="1499900" cy="2249850"/>
          </a:xfrm>
          <a:prstGeom prst="rect">
            <a:avLst/>
          </a:prstGeom>
          <a:noFill/>
          <a:ln>
            <a:noFill/>
          </a:ln>
        </p:spPr>
      </p:pic>
      <p:sp>
        <p:nvSpPr>
          <p:cNvPr id="130" name="Google Shape;130;ge4b24b4813_0_338"/>
          <p:cNvSpPr txBox="1"/>
          <p:nvPr/>
        </p:nvSpPr>
        <p:spPr>
          <a:xfrm>
            <a:off x="4861675" y="3974625"/>
            <a:ext cx="1871700" cy="1231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50"/>
              <a:buFont typeface="Arial"/>
              <a:buNone/>
            </a:pPr>
            <a:r>
              <a:rPr b="1" i="0" lang="en-US" sz="1700" u="none" cap="none" strike="noStrike">
                <a:solidFill>
                  <a:schemeClr val="dk2"/>
                </a:solidFill>
                <a:latin typeface="Calibri"/>
                <a:ea typeface="Calibri"/>
                <a:cs typeface="Calibri"/>
                <a:sym typeface="Calibri"/>
              </a:rPr>
              <a:t>Director, </a:t>
            </a:r>
            <a:endParaRPr b="1" i="0" sz="1700" u="none" cap="none" strike="noStrike">
              <a:solidFill>
                <a:schemeClr val="dk2"/>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50"/>
              <a:buFont typeface="Arial"/>
              <a:buNone/>
            </a:pPr>
            <a:r>
              <a:rPr b="1" i="0" lang="en-US" sz="1700" u="none" cap="none" strike="noStrike">
                <a:solidFill>
                  <a:schemeClr val="dk2"/>
                </a:solidFill>
                <a:latin typeface="Calibri"/>
                <a:ea typeface="Calibri"/>
                <a:cs typeface="Calibri"/>
                <a:sym typeface="Calibri"/>
              </a:rPr>
              <a:t>Donald Van Pelt</a:t>
            </a:r>
            <a:endParaRPr b="1" i="0" sz="1700" u="none" cap="none" strike="noStrike">
              <a:solidFill>
                <a:schemeClr val="dk2"/>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50"/>
              <a:buFont typeface="Arial"/>
              <a:buNone/>
            </a:pPr>
            <a:r>
              <a:rPr i="0" lang="en-US" sz="1700" u="none" cap="none" strike="noStrike">
                <a:solidFill>
                  <a:schemeClr val="dk2"/>
                </a:solidFill>
                <a:latin typeface="Calibri"/>
                <a:ea typeface="Calibri"/>
                <a:cs typeface="Calibri"/>
                <a:sym typeface="Calibri"/>
              </a:rPr>
              <a:t>Student Activities </a:t>
            </a:r>
            <a:endParaRPr i="0" sz="1700" u="none" cap="none" strike="noStrike">
              <a:solidFill>
                <a:schemeClr val="dk2"/>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50"/>
              <a:buFont typeface="Arial"/>
              <a:buNone/>
            </a:pPr>
            <a:r>
              <a:rPr i="0" lang="en-US" sz="1700" u="none" cap="none" strike="noStrike">
                <a:solidFill>
                  <a:schemeClr val="dk2"/>
                </a:solidFill>
                <a:latin typeface="Calibri"/>
                <a:ea typeface="Calibri"/>
                <a:cs typeface="Calibri"/>
                <a:sym typeface="Calibri"/>
              </a:rPr>
              <a:t>&amp; Involvement</a:t>
            </a:r>
            <a:endParaRPr i="0" sz="1700" u="none" cap="none" strike="noStrike">
              <a:solidFill>
                <a:schemeClr val="dk2"/>
              </a:solidFill>
              <a:latin typeface="Calibri"/>
              <a:ea typeface="Calibri"/>
              <a:cs typeface="Calibri"/>
              <a:sym typeface="Calibri"/>
            </a:endParaRPr>
          </a:p>
        </p:txBody>
      </p:sp>
      <p:pic>
        <p:nvPicPr>
          <p:cNvPr id="131" name="Google Shape;131;ge4b24b4813_0_338"/>
          <p:cNvPicPr preferRelativeResize="0"/>
          <p:nvPr/>
        </p:nvPicPr>
        <p:blipFill rotWithShape="1">
          <a:blip r:embed="rId4">
            <a:alphaModFix/>
          </a:blip>
          <a:srcRect b="0" l="0" r="0" t="0"/>
          <a:stretch/>
        </p:blipFill>
        <p:spPr>
          <a:xfrm>
            <a:off x="10013375" y="1320450"/>
            <a:ext cx="1499900" cy="2249850"/>
          </a:xfrm>
          <a:prstGeom prst="rect">
            <a:avLst/>
          </a:prstGeom>
          <a:noFill/>
          <a:ln>
            <a:noFill/>
          </a:ln>
        </p:spPr>
      </p:pic>
      <p:sp>
        <p:nvSpPr>
          <p:cNvPr id="132" name="Google Shape;132;ge4b24b4813_0_338"/>
          <p:cNvSpPr txBox="1"/>
          <p:nvPr/>
        </p:nvSpPr>
        <p:spPr>
          <a:xfrm>
            <a:off x="9500325" y="3974625"/>
            <a:ext cx="25260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50"/>
              <a:buFont typeface="Arial"/>
              <a:buNone/>
            </a:pPr>
            <a:r>
              <a:rPr b="1" i="0" lang="en-US" sz="1600" u="none" cap="none" strike="noStrike">
                <a:solidFill>
                  <a:schemeClr val="dk2"/>
                </a:solidFill>
                <a:latin typeface="Calibri"/>
                <a:ea typeface="Calibri"/>
                <a:cs typeface="Calibri"/>
                <a:sym typeface="Calibri"/>
              </a:rPr>
              <a:t>Senior Director, </a:t>
            </a:r>
            <a:endParaRPr b="1" i="0" sz="1600" u="none" cap="none" strike="noStrike">
              <a:solidFill>
                <a:schemeClr val="dk2"/>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50"/>
              <a:buFont typeface="Arial"/>
              <a:buNone/>
            </a:pPr>
            <a:r>
              <a:rPr b="1" i="0" lang="en-US" sz="1600" u="none" cap="none" strike="noStrike">
                <a:solidFill>
                  <a:schemeClr val="dk2"/>
                </a:solidFill>
                <a:latin typeface="Calibri"/>
                <a:ea typeface="Calibri"/>
                <a:cs typeface="Calibri"/>
                <a:sym typeface="Calibri"/>
              </a:rPr>
              <a:t>Brian Montalvo</a:t>
            </a:r>
            <a:endParaRPr b="1" i="0" sz="1600" u="none" cap="none" strike="noStrike">
              <a:solidFill>
                <a:schemeClr val="dk2"/>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950"/>
              <a:buFont typeface="Arial"/>
              <a:buNone/>
            </a:pPr>
            <a:r>
              <a:rPr i="0" lang="en-US" sz="1600" u="none" cap="none" strike="noStrike">
                <a:solidFill>
                  <a:schemeClr val="dk2"/>
                </a:solidFill>
                <a:latin typeface="Calibri"/>
                <a:ea typeface="Calibri"/>
                <a:cs typeface="Calibri"/>
                <a:sym typeface="Calibri"/>
              </a:rPr>
              <a:t>Career Center</a:t>
            </a:r>
            <a:endParaRPr i="0" sz="1600" u="none" cap="none" strike="noStrike">
              <a:solidFill>
                <a:schemeClr val="dk2"/>
              </a:solidFill>
              <a:latin typeface="Calibri"/>
              <a:ea typeface="Calibri"/>
              <a:cs typeface="Calibri"/>
              <a:sym typeface="Calibri"/>
            </a:endParaRPr>
          </a:p>
        </p:txBody>
      </p:sp>
      <p:pic>
        <p:nvPicPr>
          <p:cNvPr id="133" name="Google Shape;133;ge4b24b4813_0_338"/>
          <p:cNvPicPr preferRelativeResize="0"/>
          <p:nvPr/>
        </p:nvPicPr>
        <p:blipFill rotWithShape="1">
          <a:blip r:embed="rId5">
            <a:alphaModFix/>
          </a:blip>
          <a:srcRect b="0" l="0" r="0" t="0"/>
          <a:stretch/>
        </p:blipFill>
        <p:spPr>
          <a:xfrm>
            <a:off x="2548700" y="1320447"/>
            <a:ext cx="1499900" cy="2249850"/>
          </a:xfrm>
          <a:prstGeom prst="rect">
            <a:avLst/>
          </a:prstGeom>
          <a:noFill/>
          <a:ln>
            <a:noFill/>
          </a:ln>
        </p:spPr>
      </p:pic>
      <p:sp>
        <p:nvSpPr>
          <p:cNvPr id="134" name="Google Shape;134;ge4b24b4813_0_338"/>
          <p:cNvSpPr txBox="1"/>
          <p:nvPr/>
        </p:nvSpPr>
        <p:spPr>
          <a:xfrm>
            <a:off x="2160650" y="3913275"/>
            <a:ext cx="2647800" cy="1392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50"/>
              <a:buFont typeface="Arial"/>
              <a:buNone/>
            </a:pPr>
            <a:r>
              <a:rPr b="1" i="0" lang="en-US" sz="1600" u="none" cap="none" strike="noStrike">
                <a:solidFill>
                  <a:schemeClr val="dk2"/>
                </a:solidFill>
                <a:latin typeface="Calibri"/>
                <a:ea typeface="Calibri"/>
                <a:cs typeface="Calibri"/>
                <a:sym typeface="Calibri"/>
              </a:rPr>
              <a:t>Associate Director,</a:t>
            </a:r>
            <a:endParaRPr b="1" sz="1600">
              <a:solidFill>
                <a:schemeClr val="dk2"/>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50"/>
              <a:buFont typeface="Arial"/>
              <a:buNone/>
            </a:pPr>
            <a:r>
              <a:rPr b="1" i="0" lang="en-US" sz="1600" u="none" cap="none" strike="noStrike">
                <a:solidFill>
                  <a:schemeClr val="dk2"/>
                </a:solidFill>
                <a:latin typeface="Calibri"/>
                <a:ea typeface="Calibri"/>
                <a:cs typeface="Calibri"/>
                <a:sym typeface="Calibri"/>
              </a:rPr>
              <a:t>Marlynn Lopez</a:t>
            </a:r>
            <a:endParaRPr b="1" i="0" sz="1600" u="none" cap="none" strike="noStrike">
              <a:solidFill>
                <a:schemeClr val="dk2"/>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50"/>
              <a:buFont typeface="Arial"/>
              <a:buNone/>
            </a:pPr>
            <a:r>
              <a:rPr i="0" lang="en-US" sz="1550" u="none" cap="none" strike="noStrike">
                <a:solidFill>
                  <a:schemeClr val="dk2"/>
                </a:solidFill>
                <a:latin typeface="Calibri"/>
                <a:ea typeface="Calibri"/>
                <a:cs typeface="Calibri"/>
                <a:sym typeface="Calibri"/>
              </a:rPr>
              <a:t>Center for IDEAS (Inclusion, Diversity Education </a:t>
            </a:r>
            <a:endParaRPr i="0" sz="1550" u="none" cap="none" strike="noStrike">
              <a:solidFill>
                <a:schemeClr val="dk2"/>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50"/>
              <a:buFont typeface="Arial"/>
              <a:buNone/>
            </a:pPr>
            <a:r>
              <a:rPr i="0" lang="en-US" sz="1550" u="none" cap="none" strike="noStrike">
                <a:solidFill>
                  <a:schemeClr val="dk2"/>
                </a:solidFill>
                <a:latin typeface="Calibri"/>
                <a:ea typeface="Calibri"/>
                <a:cs typeface="Calibri"/>
                <a:sym typeface="Calibri"/>
              </a:rPr>
              <a:t>&amp; Advocacy)</a:t>
            </a:r>
            <a:endParaRPr i="0" sz="1550" u="none" cap="none" strike="noStrike">
              <a:solidFill>
                <a:schemeClr val="dk2"/>
              </a:solidFill>
              <a:latin typeface="Calibri"/>
              <a:ea typeface="Calibri"/>
              <a:cs typeface="Calibri"/>
              <a:sym typeface="Calibri"/>
            </a:endParaRPr>
          </a:p>
        </p:txBody>
      </p:sp>
      <p:pic>
        <p:nvPicPr>
          <p:cNvPr id="135" name="Google Shape;135;ge4b24b4813_0_338"/>
          <p:cNvPicPr preferRelativeResize="0"/>
          <p:nvPr/>
        </p:nvPicPr>
        <p:blipFill rotWithShape="1">
          <a:blip r:embed="rId6">
            <a:alphaModFix/>
          </a:blip>
          <a:srcRect b="0" l="0" r="0" t="0"/>
          <a:stretch/>
        </p:blipFill>
        <p:spPr>
          <a:xfrm>
            <a:off x="7546460" y="1320437"/>
            <a:ext cx="1499900" cy="2249875"/>
          </a:xfrm>
          <a:prstGeom prst="rect">
            <a:avLst/>
          </a:prstGeom>
          <a:noFill/>
          <a:ln>
            <a:noFill/>
          </a:ln>
        </p:spPr>
      </p:pic>
      <p:sp>
        <p:nvSpPr>
          <p:cNvPr id="136" name="Google Shape;136;ge4b24b4813_0_338"/>
          <p:cNvSpPr txBox="1"/>
          <p:nvPr/>
        </p:nvSpPr>
        <p:spPr>
          <a:xfrm>
            <a:off x="7157025" y="3913275"/>
            <a:ext cx="22788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600" u="none" cap="none" strike="noStrike">
                <a:solidFill>
                  <a:schemeClr val="dk2"/>
                </a:solidFill>
                <a:latin typeface="Calibri"/>
                <a:ea typeface="Calibri"/>
                <a:cs typeface="Calibri"/>
                <a:sym typeface="Calibri"/>
              </a:rPr>
              <a:t>Executive Director, </a:t>
            </a:r>
            <a:endParaRPr b="1" i="0" sz="1600" u="none" cap="none" strike="noStrike">
              <a:solidFill>
                <a:schemeClr val="dk2"/>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1" i="0" lang="en-US" sz="1600" u="none" cap="none" strike="noStrike">
                <a:solidFill>
                  <a:schemeClr val="dk2"/>
                </a:solidFill>
                <a:latin typeface="Calibri"/>
                <a:ea typeface="Calibri"/>
                <a:cs typeface="Calibri"/>
                <a:sym typeface="Calibri"/>
              </a:rPr>
              <a:t>Katie Burke</a:t>
            </a:r>
            <a:endParaRPr b="1" i="0" sz="1600" u="none" cap="none" strike="noStrike">
              <a:solidFill>
                <a:schemeClr val="dk2"/>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600" u="none" cap="none" strike="noStrike">
                <a:solidFill>
                  <a:schemeClr val="dk2"/>
                </a:solidFill>
                <a:latin typeface="Calibri"/>
                <a:ea typeface="Calibri"/>
                <a:cs typeface="Calibri"/>
                <a:sym typeface="Calibri"/>
              </a:rPr>
              <a:t>New Student Transitions </a:t>
            </a:r>
            <a:endParaRPr b="0" i="0" sz="1600" u="none" cap="none" strike="noStrike">
              <a:solidFill>
                <a:schemeClr val="dk2"/>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600" u="none" cap="none" strike="noStrike">
                <a:solidFill>
                  <a:schemeClr val="dk2"/>
                </a:solidFill>
                <a:latin typeface="Calibri"/>
                <a:ea typeface="Calibri"/>
                <a:cs typeface="Calibri"/>
                <a:sym typeface="Calibri"/>
              </a:rPr>
              <a:t>&amp; Family Engagement</a:t>
            </a:r>
            <a:endParaRPr b="0" i="0" sz="1600" u="none" cap="none" strike="noStrike">
              <a:solidFill>
                <a:schemeClr val="dk2"/>
              </a:solidFill>
              <a:latin typeface="Arial"/>
              <a:ea typeface="Arial"/>
              <a:cs typeface="Arial"/>
              <a:sym typeface="Arial"/>
            </a:endParaRPr>
          </a:p>
        </p:txBody>
      </p:sp>
      <p:pic>
        <p:nvPicPr>
          <p:cNvPr id="137" name="Google Shape;137;ge4b24b4813_0_338"/>
          <p:cNvPicPr preferRelativeResize="0"/>
          <p:nvPr/>
        </p:nvPicPr>
        <p:blipFill>
          <a:blip r:embed="rId7">
            <a:alphaModFix/>
          </a:blip>
          <a:stretch>
            <a:fillRect/>
          </a:stretch>
        </p:blipFill>
        <p:spPr>
          <a:xfrm>
            <a:off x="389638" y="1320450"/>
            <a:ext cx="1499900" cy="2249825"/>
          </a:xfrm>
          <a:prstGeom prst="rect">
            <a:avLst/>
          </a:prstGeom>
          <a:noFill/>
          <a:ln>
            <a:noFill/>
          </a:ln>
        </p:spPr>
      </p:pic>
      <p:sp>
        <p:nvSpPr>
          <p:cNvPr id="138" name="Google Shape;138;ge4b24b4813_0_338"/>
          <p:cNvSpPr txBox="1"/>
          <p:nvPr/>
        </p:nvSpPr>
        <p:spPr>
          <a:xfrm>
            <a:off x="-123400" y="3913275"/>
            <a:ext cx="2526000" cy="1392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600">
                <a:solidFill>
                  <a:schemeClr val="dk2"/>
                </a:solidFill>
                <a:latin typeface="Calibri"/>
                <a:ea typeface="Calibri"/>
                <a:cs typeface="Calibri"/>
                <a:sym typeface="Calibri"/>
              </a:rPr>
              <a:t>Assistant Professor</a:t>
            </a:r>
            <a:r>
              <a:rPr b="1" lang="en-US" sz="1600">
                <a:solidFill>
                  <a:schemeClr val="dk2"/>
                </a:solidFill>
                <a:latin typeface="Calibri"/>
                <a:ea typeface="Calibri"/>
                <a:cs typeface="Calibri"/>
                <a:sym typeface="Calibri"/>
              </a:rPr>
              <a:t>,</a:t>
            </a:r>
            <a:endParaRPr b="1" sz="1600">
              <a:solidFill>
                <a:schemeClr val="dk2"/>
              </a:solidFill>
              <a:latin typeface="Calibri"/>
              <a:ea typeface="Calibri"/>
              <a:cs typeface="Calibri"/>
              <a:sym typeface="Calibri"/>
            </a:endParaRPr>
          </a:p>
          <a:p>
            <a:pPr indent="0" lvl="0" marL="0" rtl="0" algn="ctr">
              <a:spcBef>
                <a:spcPts val="0"/>
              </a:spcBef>
              <a:spcAft>
                <a:spcPts val="0"/>
              </a:spcAft>
              <a:buNone/>
            </a:pPr>
            <a:r>
              <a:rPr b="1" lang="en-US" sz="1600">
                <a:solidFill>
                  <a:schemeClr val="dk2"/>
                </a:solidFill>
                <a:latin typeface="Calibri"/>
                <a:ea typeface="Calibri"/>
                <a:cs typeface="Calibri"/>
                <a:sym typeface="Calibri"/>
              </a:rPr>
              <a:t>Michael Dedonno</a:t>
            </a:r>
            <a:endParaRPr b="1" sz="1600">
              <a:solidFill>
                <a:schemeClr val="dk2"/>
              </a:solidFill>
              <a:latin typeface="Calibri"/>
              <a:ea typeface="Calibri"/>
              <a:cs typeface="Calibri"/>
              <a:sym typeface="Calibri"/>
            </a:endParaRPr>
          </a:p>
          <a:p>
            <a:pPr indent="0" lvl="0" marL="0" rtl="0" algn="ctr">
              <a:spcBef>
                <a:spcPts val="0"/>
              </a:spcBef>
              <a:spcAft>
                <a:spcPts val="0"/>
              </a:spcAft>
              <a:buNone/>
            </a:pPr>
            <a:r>
              <a:rPr lang="en-US" sz="1550">
                <a:solidFill>
                  <a:schemeClr val="dk2"/>
                </a:solidFill>
                <a:latin typeface="Calibri"/>
                <a:ea typeface="Calibri"/>
                <a:cs typeface="Calibri"/>
                <a:sym typeface="Calibri"/>
              </a:rPr>
              <a:t>Department of Educational Leadership and Research Methodology</a:t>
            </a:r>
            <a:endParaRPr sz="155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3" name="Shape 143"/>
        <p:cNvGrpSpPr/>
        <p:nvPr/>
      </p:nvGrpSpPr>
      <p:grpSpPr>
        <a:xfrm>
          <a:off x="0" y="0"/>
          <a:ext cx="0" cy="0"/>
          <a:chOff x="0" y="0"/>
          <a:chExt cx="0" cy="0"/>
        </a:xfrm>
      </p:grpSpPr>
      <p:sp>
        <p:nvSpPr>
          <p:cNvPr id="144" name="Google Shape;144;g10666a54c79_1_1"/>
          <p:cNvSpPr txBox="1"/>
          <p:nvPr/>
        </p:nvSpPr>
        <p:spPr>
          <a:xfrm>
            <a:off x="5174116" y="-788737"/>
            <a:ext cx="184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 name="Google Shape;145;g10666a54c79_1_1"/>
          <p:cNvSpPr txBox="1"/>
          <p:nvPr/>
        </p:nvSpPr>
        <p:spPr>
          <a:xfrm>
            <a:off x="629725" y="2828700"/>
            <a:ext cx="92736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800"/>
              <a:buFont typeface="Arial"/>
              <a:buNone/>
            </a:pPr>
            <a:r>
              <a:rPr b="1" lang="en-US" sz="7200">
                <a:solidFill>
                  <a:srgbClr val="263357"/>
                </a:solidFill>
                <a:latin typeface="Calibri"/>
                <a:ea typeface="Calibri"/>
                <a:cs typeface="Calibri"/>
                <a:sym typeface="Calibri"/>
              </a:rPr>
              <a:t>LIBRARY EXPERIENCE</a:t>
            </a:r>
            <a:endParaRPr b="1" i="0" sz="7200" u="none" cap="none" strike="noStrike">
              <a:solidFill>
                <a:srgbClr val="263357"/>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g10666a54c79_1_20"/>
          <p:cNvSpPr txBox="1"/>
          <p:nvPr/>
        </p:nvSpPr>
        <p:spPr>
          <a:xfrm>
            <a:off x="5174116" y="-788737"/>
            <a:ext cx="184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 name="Google Shape;152;g10666a54c79_1_20"/>
          <p:cNvSpPr txBox="1"/>
          <p:nvPr/>
        </p:nvSpPr>
        <p:spPr>
          <a:xfrm>
            <a:off x="629725" y="2274600"/>
            <a:ext cx="9273600" cy="230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800"/>
              <a:buFont typeface="Arial"/>
              <a:buNone/>
            </a:pPr>
            <a:r>
              <a:rPr b="1" lang="en-US" sz="7200">
                <a:solidFill>
                  <a:srgbClr val="263357"/>
                </a:solidFill>
                <a:latin typeface="Calibri"/>
                <a:ea typeface="Calibri"/>
                <a:cs typeface="Calibri"/>
                <a:sym typeface="Calibri"/>
              </a:rPr>
              <a:t>ENGAGING FAMILIES WITH STUDENTS</a:t>
            </a:r>
            <a:endParaRPr b="1" i="0" sz="7200" u="none" cap="none" strike="noStrike">
              <a:solidFill>
                <a:srgbClr val="263357"/>
              </a:solidFill>
              <a:latin typeface="Calibri"/>
              <a:ea typeface="Calibri"/>
              <a:cs typeface="Calibri"/>
              <a:sym typeface="Calibri"/>
            </a:endParaRPr>
          </a:p>
        </p:txBody>
      </p:sp>
      <p:sp>
        <p:nvSpPr>
          <p:cNvPr id="153" name="Google Shape;153;g10666a54c79_1_20"/>
          <p:cNvSpPr/>
          <p:nvPr/>
        </p:nvSpPr>
        <p:spPr>
          <a:xfrm>
            <a:off x="629725" y="5443800"/>
            <a:ext cx="7043700" cy="1414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i="0" lang="en-US" sz="2200" u="none" cap="none" strike="noStrike">
                <a:solidFill>
                  <a:srgbClr val="263357"/>
                </a:solidFill>
                <a:latin typeface="Calibri"/>
                <a:ea typeface="Calibri"/>
                <a:cs typeface="Calibri"/>
                <a:sym typeface="Calibri"/>
              </a:rPr>
              <a:t>New Student Transitions &amp; Family Engagement</a:t>
            </a:r>
            <a:endParaRPr i="0" sz="1200" u="none" cap="none" strike="noStrike">
              <a:solidFill>
                <a:srgbClr val="263357"/>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rPr i="0" lang="en-US" sz="2200" u="none" cap="none" strike="noStrike">
                <a:solidFill>
                  <a:srgbClr val="263357"/>
                </a:solidFill>
                <a:latin typeface="Calibri"/>
                <a:ea typeface="Calibri"/>
                <a:cs typeface="Calibri"/>
                <a:sym typeface="Calibri"/>
              </a:rPr>
              <a:t>Division of Student Affairs &amp; Enrollment Management </a:t>
            </a:r>
            <a:br>
              <a:rPr i="0" lang="en-US" sz="2200" u="none" cap="none" strike="noStrike">
                <a:solidFill>
                  <a:srgbClr val="263357"/>
                </a:solidFill>
                <a:latin typeface="Calibri"/>
                <a:ea typeface="Calibri"/>
                <a:cs typeface="Calibri"/>
                <a:sym typeface="Calibri"/>
              </a:rPr>
            </a:br>
            <a:r>
              <a:rPr i="0" lang="en-US" sz="2200" u="none" cap="none" strike="noStrike">
                <a:solidFill>
                  <a:srgbClr val="263357"/>
                </a:solidFill>
                <a:latin typeface="Calibri"/>
                <a:ea typeface="Calibri"/>
                <a:cs typeface="Calibri"/>
                <a:sym typeface="Calibri"/>
              </a:rPr>
              <a:t>561.297.2733 | </a:t>
            </a:r>
            <a:r>
              <a:rPr i="0" lang="en-US" sz="2200" u="sng" cap="none" strike="noStrike">
                <a:solidFill>
                  <a:srgbClr val="263357"/>
                </a:solidFill>
                <a:latin typeface="Calibri"/>
                <a:ea typeface="Calibri"/>
                <a:cs typeface="Calibri"/>
                <a:sym typeface="Calibri"/>
              </a:rPr>
              <a:t>owlfamily@fau.edu</a:t>
            </a:r>
            <a:endParaRPr i="0" sz="1200" u="none" cap="none" strike="noStrike">
              <a:solidFill>
                <a:srgbClr val="263357"/>
              </a:solidFill>
              <a:latin typeface="Calibri"/>
              <a:ea typeface="Calibri"/>
              <a:cs typeface="Calibri"/>
              <a:sym typeface="Calibri"/>
            </a:endParaRPr>
          </a:p>
          <a:p>
            <a:pPr indent="-107950" lvl="0" marL="514350" marR="0" rtl="0" algn="l">
              <a:lnSpc>
                <a:spcPct val="100000"/>
              </a:lnSpc>
              <a:spcBef>
                <a:spcPts val="0"/>
              </a:spcBef>
              <a:spcAft>
                <a:spcPts val="0"/>
              </a:spcAft>
              <a:buClr>
                <a:schemeClr val="dk1"/>
              </a:buClr>
              <a:buSzPts val="2800"/>
              <a:buFont typeface="Arial"/>
              <a:buNone/>
            </a:pPr>
            <a:r>
              <a:t/>
            </a:r>
            <a:endParaRPr b="0" i="0" sz="2800" u="none" cap="none" strike="noStrike">
              <a:solidFill>
                <a:srgbClr val="263357"/>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8" name="Shape 158"/>
        <p:cNvGrpSpPr/>
        <p:nvPr/>
      </p:nvGrpSpPr>
      <p:grpSpPr>
        <a:xfrm>
          <a:off x="0" y="0"/>
          <a:ext cx="0" cy="0"/>
          <a:chOff x="0" y="0"/>
          <a:chExt cx="0" cy="0"/>
        </a:xfrm>
      </p:grpSpPr>
      <p:sp>
        <p:nvSpPr>
          <p:cNvPr id="159" name="Google Shape;159;p1"/>
          <p:cNvSpPr txBox="1"/>
          <p:nvPr/>
        </p:nvSpPr>
        <p:spPr>
          <a:xfrm>
            <a:off x="335854" y="382938"/>
            <a:ext cx="10045855"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rgbClr val="263357"/>
                </a:solidFill>
                <a:latin typeface="Calibri"/>
                <a:ea typeface="Calibri"/>
                <a:cs typeface="Calibri"/>
                <a:sym typeface="Calibri"/>
              </a:rPr>
              <a:t>Engaging Families &amp; Students </a:t>
            </a:r>
            <a:endParaRPr b="0" i="0" sz="1400" u="none" cap="none" strike="noStrike">
              <a:solidFill>
                <a:srgbClr val="000000"/>
              </a:solidFill>
              <a:latin typeface="Arial"/>
              <a:ea typeface="Arial"/>
              <a:cs typeface="Arial"/>
              <a:sym typeface="Arial"/>
            </a:endParaRPr>
          </a:p>
        </p:txBody>
      </p:sp>
      <p:sp>
        <p:nvSpPr>
          <p:cNvPr id="160" name="Google Shape;160;p1"/>
          <p:cNvSpPr txBox="1"/>
          <p:nvPr/>
        </p:nvSpPr>
        <p:spPr>
          <a:xfrm>
            <a:off x="5174116" y="-788737"/>
            <a:ext cx="18466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 name="Google Shape;161;p1"/>
          <p:cNvSpPr txBox="1"/>
          <p:nvPr/>
        </p:nvSpPr>
        <p:spPr>
          <a:xfrm>
            <a:off x="392624" y="1152379"/>
            <a:ext cx="3334946"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3968"/>
                </a:solidFill>
                <a:latin typeface="Calibri"/>
                <a:ea typeface="Calibri"/>
                <a:cs typeface="Calibri"/>
                <a:sym typeface="Calibri"/>
              </a:rPr>
              <a:t>Florida Atlantic University</a:t>
            </a:r>
            <a:br>
              <a:rPr b="1" i="0" lang="en-US" sz="1600" u="none" cap="none" strike="noStrike">
                <a:solidFill>
                  <a:srgbClr val="003968"/>
                </a:solidFill>
                <a:latin typeface="Calibri"/>
                <a:ea typeface="Calibri"/>
                <a:cs typeface="Calibri"/>
                <a:sym typeface="Calibri"/>
              </a:rPr>
            </a:br>
            <a:r>
              <a:rPr b="1" i="0" lang="en-US" sz="1600" u="none" cap="none" strike="noStrike">
                <a:solidFill>
                  <a:srgbClr val="003968"/>
                </a:solidFill>
                <a:latin typeface="Calibri"/>
                <a:ea typeface="Calibri"/>
                <a:cs typeface="Calibri"/>
                <a:sym typeface="Calibri"/>
              </a:rPr>
              <a:t>Office of Family Engagement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800"/>
              </a:spcBef>
              <a:spcAft>
                <a:spcPts val="0"/>
              </a:spcAft>
              <a:buClr>
                <a:srgbClr val="000000"/>
              </a:buClr>
              <a:buSzPts val="1600"/>
              <a:buFont typeface="Arial"/>
              <a:buNone/>
            </a:pPr>
            <a:r>
              <a:t/>
            </a:r>
            <a:endParaRPr b="1" i="0" sz="1600" u="none" cap="none" strike="noStrike">
              <a:solidFill>
                <a:srgbClr val="003968"/>
              </a:solidFill>
              <a:latin typeface="Arial"/>
              <a:ea typeface="Arial"/>
              <a:cs typeface="Arial"/>
              <a:sym typeface="Arial"/>
            </a:endParaRPr>
          </a:p>
        </p:txBody>
      </p:sp>
      <p:pic>
        <p:nvPicPr>
          <p:cNvPr id="162" name="Google Shape;162;p1"/>
          <p:cNvPicPr preferRelativeResize="0"/>
          <p:nvPr/>
        </p:nvPicPr>
        <p:blipFill rotWithShape="1">
          <a:blip r:embed="rId3">
            <a:alphaModFix/>
          </a:blip>
          <a:srcRect b="0" l="0" r="0" t="0"/>
          <a:stretch/>
        </p:blipFill>
        <p:spPr>
          <a:xfrm>
            <a:off x="575296" y="2205281"/>
            <a:ext cx="5284240" cy="3514020"/>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019"/>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2016-12-13T16:05:09Z</dcterms:created>
  <dc:creator>Patricia</dc:creator>
</cp:coreProperties>
</file>