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i2Tdq/e+feXdoC3eLiQ0NvsSP3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and welcome to FAU!  My name is Winnie Jean-Pierre, and I’m with the Office of Equity and Inclusion.  I’m so honored to have your attention for the next few minutes to discuss the very important topic of prohibited discrimination, harassment, and sexual misconduct at FAU.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828800" lvl="0" marL="1828800" marR="0" rtl="0" algn="l">
              <a:lnSpc>
                <a:spcPct val="107000"/>
              </a:lnSpc>
              <a:spcBef>
                <a:spcPts val="0"/>
              </a:spcBef>
              <a:spcAft>
                <a:spcPts val="0"/>
              </a:spcAft>
              <a:buNone/>
            </a:pPr>
            <a:r>
              <a:rPr lang="en-US"/>
              <a:t>A little bit about who we are at the Office of Equity and Inclusion.  </a:t>
            </a:r>
            <a:endParaRPr/>
          </a:p>
          <a:p>
            <a:pPr indent="-1828800" lvl="0" marL="1828800" marR="0" rtl="0" algn="l">
              <a:lnSpc>
                <a:spcPct val="107000"/>
              </a:lnSpc>
              <a:spcBef>
                <a:spcPts val="800"/>
              </a:spcBef>
              <a:spcAft>
                <a:spcPts val="0"/>
              </a:spcAft>
              <a:buNone/>
            </a:pPr>
            <a:r>
              <a:t/>
            </a:r>
            <a:endParaRPr/>
          </a:p>
          <a:p>
            <a:pPr indent="-1828800" lvl="0" marL="1828800" marR="0" rtl="0" algn="l">
              <a:lnSpc>
                <a:spcPct val="107000"/>
              </a:lnSpc>
              <a:spcBef>
                <a:spcPts val="800"/>
              </a:spcBef>
              <a:spcAft>
                <a:spcPts val="0"/>
              </a:spcAft>
              <a:buNone/>
            </a:pPr>
            <a:r>
              <a:rPr lang="en-US"/>
              <a:t>Our office </a:t>
            </a:r>
            <a:r>
              <a:rPr lang="en-US" sz="1800">
                <a:latin typeface="Times New Roman"/>
                <a:ea typeface="Times New Roman"/>
                <a:cs typeface="Times New Roman"/>
                <a:sym typeface="Times New Roman"/>
              </a:rPr>
              <a:t>investigates complaints of discrimination, harassment, sexual assault, and other types of sexual misconduct.</a:t>
            </a:r>
            <a:endParaRPr sz="1800">
              <a:latin typeface="Calibri"/>
              <a:ea typeface="Calibri"/>
              <a:cs typeface="Calibri"/>
              <a:sym typeface="Calibri"/>
            </a:endParaRPr>
          </a:p>
          <a:p>
            <a:pPr indent="0" lvl="0" marL="1828800" marR="0" rtl="0" algn="l">
              <a:lnSpc>
                <a:spcPct val="107000"/>
              </a:lnSpc>
              <a:spcBef>
                <a:spcPts val="800"/>
              </a:spcBef>
              <a:spcAft>
                <a:spcPts val="0"/>
              </a:spcAft>
              <a:buNone/>
            </a:pPr>
            <a:r>
              <a:t/>
            </a:r>
            <a:endParaRPr sz="1800">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FAU is deeply committed to providing a safe environment that embraces differing backgrounds and experiences while recognizing the unique perspectives each individual brings to our community.  Today, I want:</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171450" lvl="0" marL="171450" rtl="0" algn="l">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To provide you with information on the University’s policies and regulations relating to discrimination, harassment, and Title IX Matters</a:t>
            </a:r>
            <a:endParaRPr/>
          </a:p>
          <a:p>
            <a:pPr indent="-95250" lvl="0" marL="171450" rtl="0" algn="l">
              <a:spcBef>
                <a:spcPts val="0"/>
              </a:spcBef>
              <a:spcAft>
                <a:spcPts val="0"/>
              </a:spcAft>
              <a:buClr>
                <a:schemeClr val="dk1"/>
              </a:buClr>
              <a:buSzPts val="1200"/>
              <a:buFont typeface="Arial"/>
              <a:buNone/>
            </a:pPr>
            <a:r>
              <a:t/>
            </a:r>
            <a:endParaRPr sz="1200">
              <a:solidFill>
                <a:schemeClr val="lt1"/>
              </a:solidFill>
              <a:latin typeface="Calibri"/>
              <a:ea typeface="Calibri"/>
              <a:cs typeface="Calibri"/>
              <a:sym typeface="Calibri"/>
            </a:endParaRPr>
          </a:p>
          <a:p>
            <a:pPr indent="-171450" lvl="0" marL="171450" rtl="0" algn="l">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To discuss reporting and investigative processes</a:t>
            </a:r>
            <a:endParaRPr/>
          </a:p>
          <a:p>
            <a:pPr indent="-95250" lvl="0" marL="171450" rtl="0" algn="l">
              <a:spcBef>
                <a:spcPts val="0"/>
              </a:spcBef>
              <a:spcAft>
                <a:spcPts val="0"/>
              </a:spcAft>
              <a:buClr>
                <a:schemeClr val="dk1"/>
              </a:buClr>
              <a:buSzPts val="1200"/>
              <a:buFont typeface="Arial"/>
              <a:buNone/>
            </a:pPr>
            <a:r>
              <a:t/>
            </a:r>
            <a:endParaRPr sz="1200">
              <a:solidFill>
                <a:schemeClr val="lt1"/>
              </a:solidFill>
              <a:latin typeface="Calibri"/>
              <a:ea typeface="Calibri"/>
              <a:cs typeface="Calibri"/>
              <a:sym typeface="Calibri"/>
            </a:endParaRPr>
          </a:p>
          <a:p>
            <a:pPr indent="-171450" lvl="0" marL="171450" rtl="0" algn="l">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To provide information on the resources available to all students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828800" lvl="0" marL="1828800" marR="0" rtl="0" algn="l">
              <a:lnSpc>
                <a:spcPct val="100000"/>
              </a:lnSpc>
              <a:spcBef>
                <a:spcPts val="0"/>
              </a:spcBef>
              <a:spcAft>
                <a:spcPts val="0"/>
              </a:spcAft>
              <a:buNone/>
            </a:pPr>
            <a:r>
              <a:rPr lang="en-US" sz="1800">
                <a:latin typeface="Times New Roman"/>
                <a:ea typeface="Times New Roman"/>
                <a:cs typeface="Times New Roman"/>
                <a:sym typeface="Times New Roman"/>
              </a:rPr>
              <a:t>How do I make a report?  To make a report go to the FAU reporting web page at </a:t>
            </a:r>
            <a:r>
              <a:rPr lang="en-US" sz="1800" u="sng">
                <a:latin typeface="Times New Roman"/>
                <a:ea typeface="Times New Roman"/>
                <a:cs typeface="Times New Roman"/>
                <a:sym typeface="Times New Roman"/>
              </a:rPr>
              <a:t>www.fau.edu/report</a:t>
            </a:r>
            <a:r>
              <a:rPr lang="en-US" sz="1800">
                <a:latin typeface="Times New Roman"/>
                <a:ea typeface="Times New Roman"/>
                <a:cs typeface="Times New Roman"/>
                <a:sym typeface="Times New Roman"/>
              </a:rPr>
              <a:t> or if you go to the main FAU homepage, and scroll all the</a:t>
            </a:r>
            <a:endParaRPr/>
          </a:p>
          <a:p>
            <a:pPr indent="-1828800" lvl="0" marL="1828800" marR="0" rtl="0" algn="l">
              <a:lnSpc>
                <a:spcPct val="100000"/>
              </a:lnSpc>
              <a:spcBef>
                <a:spcPts val="0"/>
              </a:spcBef>
              <a:spcAft>
                <a:spcPts val="0"/>
              </a:spcAft>
              <a:buNone/>
            </a:pPr>
            <a:r>
              <a:rPr lang="en-US" sz="1800">
                <a:latin typeface="Times New Roman"/>
                <a:ea typeface="Times New Roman"/>
                <a:cs typeface="Times New Roman"/>
                <a:sym typeface="Times New Roman"/>
              </a:rPr>
              <a:t>way to the bottom, you will see a column titled “Resources”, you can also click on “Report a Concern” and that will get you to the reporting page.  </a:t>
            </a:r>
            <a:br>
              <a:rPr lang="en-US"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indent="-1828800" lvl="0" marL="1828800" marR="0" rtl="0" algn="l">
              <a:lnSpc>
                <a:spcPct val="100000"/>
              </a:lnSpc>
              <a:spcBef>
                <a:spcPts val="0"/>
              </a:spcBef>
              <a:spcAft>
                <a:spcPts val="0"/>
              </a:spcAft>
              <a:buNone/>
            </a:pPr>
            <a:r>
              <a:rPr lang="en-US" sz="1800">
                <a:latin typeface="Times New Roman"/>
                <a:ea typeface="Times New Roman"/>
                <a:cs typeface="Times New Roman"/>
                <a:sym typeface="Times New Roman"/>
              </a:rPr>
              <a:t>From there choose the appropriate category for the type of behavior that you would like to report.  When filling out the report, it’s important to be as thorough </a:t>
            </a:r>
            <a:endParaRPr/>
          </a:p>
          <a:p>
            <a:pPr indent="-1828800" lvl="0" marL="1828800" marR="0" rtl="0" algn="l">
              <a:lnSpc>
                <a:spcPct val="100000"/>
              </a:lnSpc>
              <a:spcBef>
                <a:spcPts val="0"/>
              </a:spcBef>
              <a:spcAft>
                <a:spcPts val="0"/>
              </a:spcAft>
              <a:buNone/>
            </a:pPr>
            <a:r>
              <a:rPr lang="en-US" sz="1800">
                <a:latin typeface="Times New Roman"/>
                <a:ea typeface="Times New Roman"/>
                <a:cs typeface="Times New Roman"/>
                <a:sym typeface="Times New Roman"/>
              </a:rPr>
              <a:t>as possible. The more information that we have, the easier it is to understand what occurred and how to address the issue.</a:t>
            </a:r>
            <a:endParaRPr sz="1800">
              <a:latin typeface="Calibri"/>
              <a:ea typeface="Calibri"/>
              <a:cs typeface="Calibri"/>
              <a:sym typeface="Calibri"/>
            </a:endParaRPr>
          </a:p>
          <a:p>
            <a:pPr indent="-1828800" lvl="0" marL="182880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7" name="Google Shape;10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University Regulation is very clear that all forms of discrimination and harassment based on a person’s protected class is prohibited.  </a:t>
            </a:r>
            <a:endParaRPr/>
          </a:p>
          <a:p>
            <a:pPr indent="-171450" lvl="0" marL="171450" rtl="0" algn="l">
              <a:spcBef>
                <a:spcPts val="0"/>
              </a:spcBef>
              <a:spcAft>
                <a:spcPts val="0"/>
              </a:spcAft>
              <a:buClr>
                <a:schemeClr val="dk1"/>
              </a:buClr>
              <a:buSzPts val="1200"/>
              <a:buFont typeface="Arial"/>
              <a:buChar char="•"/>
            </a:pPr>
            <a:r>
              <a:rPr lang="en-US"/>
              <a:t>The protected classes are outlined on this slide and include: race, religion, national origin, etc.  </a:t>
            </a:r>
            <a:endParaRPr/>
          </a:p>
          <a:p>
            <a:pPr indent="-171450" lvl="0" marL="171450" marR="0" rtl="0" algn="l">
              <a:lnSpc>
                <a:spcPct val="100000"/>
              </a:lnSpc>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Title IX Matters refers to discriminatory conduct that includes sexual harassment, sexual assault, dating violence, domestic violence, and stalking.  Such conduct is expressly prohibited.  </a:t>
            </a:r>
            <a:endParaRPr sz="1000"/>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image on this slide is a screenshot of the first thing you’ll see when you click on the link for resources.  This page also provides off-campus resources and highlights the confidential resources available on and off campus.  We update this webpage regularly with up to day resources available to all our students.  We encourage you to let us know if you feel your needs are not met.  Please note that supportive measures also include academic accommodations for those impacted by discrimination or harassment.    </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So, what happens after I make a report?  OEI is neutral.  OEI does not take sides or advocate for either the complainant or respondent involved in an investigation. We are committed to providing a fair and unbiased review, and our investigations are focused on the information available.  We also help both complainants and respondents by providing information about supportive measures, advocacy, and resources.  </a:t>
            </a:r>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a:p>
            <a:pPr indent="0" lvl="0" marL="0" rtl="0" algn="l">
              <a:spcBef>
                <a:spcPts val="0"/>
              </a:spcBef>
              <a:spcAft>
                <a:spcPts val="0"/>
              </a:spcAft>
              <a:buNone/>
            </a:pPr>
            <a:r>
              <a:rPr lang="en-US"/>
              <a:t>Once an investigation begins, we meet with both the Complainant and Respondent, any relevant witnesses, and review relevant evidence.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conclusion of an OEI investigation, a final investigation report is prepared to summarize the findings of the investigation, and the report is shared with the appropriate administrator for adjudication.  </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Today’s presentation is a basic overview of discrimination and harassment in our limited time.  If you have any additional questions, please come visit us, or contact us at 561-297-3004.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Welcome to FAU and Go OWLS!</a:t>
            </a:r>
            <a:endParaRPr/>
          </a:p>
        </p:txBody>
      </p:sp>
      <p:sp>
        <p:nvSpPr>
          <p:cNvPr id="150" name="Google Shape;1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8"/>
          <p:cNvSpPr/>
          <p:nvPr>
            <p:ph idx="2" type="pic"/>
          </p:nvPr>
        </p:nvSpPr>
        <p:spPr>
          <a:xfrm>
            <a:off x="5183188" y="987425"/>
            <a:ext cx="6172200" cy="4873625"/>
          </a:xfrm>
          <a:prstGeom prst="rect">
            <a:avLst/>
          </a:prstGeom>
          <a:noFill/>
          <a:ln>
            <a:noFill/>
          </a:ln>
        </p:spPr>
      </p:sp>
      <p:sp>
        <p:nvSpPr>
          <p:cNvPr id="68" name="Google Shape;6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www.fau.edu/report" TargetMode="External"/><Relationship Id="rId5" Type="http://schemas.openxmlformats.org/officeDocument/2006/relationships/image" Target="../media/image4.jp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hyperlink" Target="http://www.fau.edu/eic/resources" TargetMode="External"/><Relationship Id="rId6" Type="http://schemas.openxmlformats.org/officeDocument/2006/relationships/hyperlink" Target="http://www.fau.edu/dean/victimservi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ph idx="1" type="subTitle"/>
          </p:nvPr>
        </p:nvSpPr>
        <p:spPr>
          <a:xfrm>
            <a:off x="269823" y="3279322"/>
            <a:ext cx="11922177" cy="25033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None/>
            </a:pPr>
            <a:r>
              <a:rPr b="1" lang="en-US" sz="6000">
                <a:solidFill>
                  <a:schemeClr val="lt1"/>
                </a:solidFill>
              </a:rPr>
              <a:t>Prohibited Discrimination </a:t>
            </a:r>
            <a:endParaRPr/>
          </a:p>
          <a:p>
            <a:pPr indent="0" lvl="0" marL="0" rtl="0" algn="ctr">
              <a:lnSpc>
                <a:spcPct val="90000"/>
              </a:lnSpc>
              <a:spcBef>
                <a:spcPts val="1000"/>
              </a:spcBef>
              <a:spcAft>
                <a:spcPts val="0"/>
              </a:spcAft>
              <a:buClr>
                <a:schemeClr val="lt1"/>
              </a:buClr>
              <a:buSzPts val="6000"/>
              <a:buNone/>
            </a:pPr>
            <a:r>
              <a:rPr b="1" lang="en-US" sz="6000">
                <a:solidFill>
                  <a:schemeClr val="lt1"/>
                </a:solidFill>
              </a:rPr>
              <a:t>and Harassment at FAU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p:nvPr/>
        </p:nvSpPr>
        <p:spPr>
          <a:xfrm>
            <a:off x="1152831" y="723019"/>
            <a:ext cx="9886338" cy="5934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Who</a:t>
            </a:r>
            <a:r>
              <a:rPr b="1" i="0" lang="en-US" sz="4800" u="none" cap="none" strike="noStrike">
                <a:solidFill>
                  <a:schemeClr val="lt1"/>
                </a:solidFill>
                <a:latin typeface="Arial"/>
                <a:ea typeface="Arial"/>
                <a:cs typeface="Arial"/>
                <a:sym typeface="Arial"/>
              </a:rPr>
              <a:t> we are…</a:t>
            </a:r>
            <a:endParaRPr/>
          </a:p>
        </p:txBody>
      </p:sp>
      <p:sp>
        <p:nvSpPr>
          <p:cNvPr id="96" name="Google Shape;96;p2"/>
          <p:cNvSpPr/>
          <p:nvPr/>
        </p:nvSpPr>
        <p:spPr>
          <a:xfrm>
            <a:off x="927979" y="1438868"/>
            <a:ext cx="10734369" cy="435133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Calibri"/>
                <a:ea typeface="Calibri"/>
                <a:cs typeface="Calibri"/>
                <a:sym typeface="Calibri"/>
              </a:rPr>
              <a:t>Office of Equity and Inclusion </a:t>
            </a:r>
            <a:endParaRPr/>
          </a:p>
          <a:p>
            <a:pPr indent="0" lvl="0" marL="0" marR="0" rtl="0" algn="ctr">
              <a:lnSpc>
                <a:spcPct val="90000"/>
              </a:lnSpc>
              <a:spcBef>
                <a:spcPts val="1000"/>
              </a:spcBef>
              <a:spcAft>
                <a:spcPts val="0"/>
              </a:spcAft>
              <a:buClr>
                <a:schemeClr val="lt1"/>
              </a:buClr>
              <a:buSzPts val="2800"/>
              <a:buFont typeface="Arial"/>
              <a:buNone/>
            </a:pPr>
            <a:r>
              <a:rPr b="0" i="1" lang="en-US" sz="2800" u="none" cap="none" strike="noStrike">
                <a:solidFill>
                  <a:schemeClr val="lt1"/>
                </a:solidFill>
                <a:latin typeface="Calibri"/>
                <a:ea typeface="Calibri"/>
                <a:cs typeface="Calibri"/>
                <a:sym typeface="Calibri"/>
              </a:rPr>
              <a:t>Administration Building, Room 265</a:t>
            </a:r>
            <a:br>
              <a:rPr b="0" i="0" lang="en-US" sz="2400" u="none" cap="none" strike="noStrike">
                <a:solidFill>
                  <a:schemeClr val="lt1"/>
                </a:solidFill>
                <a:latin typeface="Calibri"/>
                <a:ea typeface="Calibri"/>
                <a:cs typeface="Calibri"/>
                <a:sym typeface="Calibri"/>
              </a:rPr>
            </a:br>
            <a:endParaRPr b="0" i="0" sz="240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Our office investigates complaints of discrimination, harassment,</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sexual assault and other types of sexual misconduct.</a:t>
            </a:r>
            <a:endParaRPr/>
          </a:p>
          <a:p>
            <a:pPr indent="0" lvl="0" marL="0" marR="0" rtl="0" algn="ctr">
              <a:lnSpc>
                <a:spcPct val="90000"/>
              </a:lnSpc>
              <a:spcBef>
                <a:spcPts val="1000"/>
              </a:spcBef>
              <a:spcAft>
                <a:spcPts val="0"/>
              </a:spcAft>
              <a:buClr>
                <a:srgbClr val="3F3F3F"/>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3"/>
          <p:cNvSpPr/>
          <p:nvPr/>
        </p:nvSpPr>
        <p:spPr>
          <a:xfrm>
            <a:off x="891896" y="927165"/>
            <a:ext cx="9886338" cy="5934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Why are we here?</a:t>
            </a:r>
            <a:endParaRPr/>
          </a:p>
        </p:txBody>
      </p:sp>
      <p:sp>
        <p:nvSpPr>
          <p:cNvPr id="103" name="Google Shape;103;p3"/>
          <p:cNvSpPr/>
          <p:nvPr/>
        </p:nvSpPr>
        <p:spPr>
          <a:xfrm>
            <a:off x="1413766" y="2216480"/>
            <a:ext cx="9886338" cy="302278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To provide you with information on the University’s policies and regulations relating to discrimination, harassment, and Title IX Matters</a:t>
            </a:r>
            <a:endParaRPr/>
          </a:p>
          <a:p>
            <a:pPr indent="0" lvl="0" marL="0" marR="0" rtl="0" algn="l">
              <a:lnSpc>
                <a:spcPct val="90000"/>
              </a:lnSpc>
              <a:spcBef>
                <a:spcPts val="1000"/>
              </a:spcBef>
              <a:spcAft>
                <a:spcPts val="0"/>
              </a:spcAft>
              <a:buClr>
                <a:srgbClr val="3F3F3F"/>
              </a:buClr>
              <a:buSzPts val="2400"/>
              <a:buFont typeface="Arial"/>
              <a:buNone/>
            </a:pPr>
            <a:r>
              <a:t/>
            </a:r>
            <a:endParaRPr b="0" i="0" sz="2400" u="none" cap="none" strike="noStrike">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To discuss reporting and investigative processes</a:t>
            </a:r>
            <a:endParaRPr/>
          </a:p>
          <a:p>
            <a:pPr indent="-76200" lvl="0" marL="228600" marR="0" rtl="0" algn="l">
              <a:lnSpc>
                <a:spcPct val="90000"/>
              </a:lnSpc>
              <a:spcBef>
                <a:spcPts val="1000"/>
              </a:spcBef>
              <a:spcAft>
                <a:spcPts val="0"/>
              </a:spcAft>
              <a:buClr>
                <a:srgbClr val="3F3F3F"/>
              </a:buClr>
              <a:buSzPts val="2400"/>
              <a:buFont typeface="Arial"/>
              <a:buNone/>
            </a:pPr>
            <a:r>
              <a:t/>
            </a:r>
            <a:endParaRPr b="0" i="0" sz="2400" u="none" cap="none" strike="noStrike">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To provide information on the resources available to all students </a:t>
            </a:r>
            <a:endParaRPr/>
          </a:p>
          <a:p>
            <a:pPr indent="0" lvl="0" marL="0" marR="0" rtl="0" algn="l">
              <a:lnSpc>
                <a:spcPct val="90000"/>
              </a:lnSpc>
              <a:spcBef>
                <a:spcPts val="1000"/>
              </a:spcBef>
              <a:spcAft>
                <a:spcPts val="0"/>
              </a:spcAft>
              <a:buClr>
                <a:srgbClr val="3F3F3F"/>
              </a:buClr>
              <a:buSzPts val="1800"/>
              <a:buFont typeface="Arial"/>
              <a:buNone/>
            </a:pPr>
            <a:r>
              <a:t/>
            </a:r>
            <a:endParaRPr b="0" i="0" sz="1800" u="none" cap="none" strike="noStrike">
              <a:solidFill>
                <a:schemeClr val="lt1"/>
              </a:solidFill>
              <a:latin typeface="Calibri"/>
              <a:ea typeface="Calibri"/>
              <a:cs typeface="Calibri"/>
              <a:sym typeface="Calibri"/>
            </a:endParaRPr>
          </a:p>
          <a:p>
            <a:pPr indent="-114300" lvl="0" marL="228600" marR="0" rtl="0" algn="l">
              <a:lnSpc>
                <a:spcPct val="90000"/>
              </a:lnSpc>
              <a:spcBef>
                <a:spcPts val="1000"/>
              </a:spcBef>
              <a:spcAft>
                <a:spcPts val="0"/>
              </a:spcAft>
              <a:buClr>
                <a:srgbClr val="3F3F3F"/>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5"/>
          <p:cNvSpPr/>
          <p:nvPr/>
        </p:nvSpPr>
        <p:spPr>
          <a:xfrm>
            <a:off x="943212" y="805183"/>
            <a:ext cx="9886338" cy="5934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4400"/>
              <a:buFont typeface="Calibri"/>
              <a:buNone/>
            </a:pPr>
            <a:r>
              <a:rPr b="1" i="0" lang="en-US" sz="4400" u="none" cap="none" strike="noStrike">
                <a:solidFill>
                  <a:srgbClr val="3F3F3F"/>
                </a:solidFill>
                <a:latin typeface="Calibri"/>
                <a:ea typeface="Calibri"/>
                <a:cs typeface="Calibri"/>
                <a:sym typeface="Calibri"/>
              </a:rPr>
              <a:t>How do I make a report?</a:t>
            </a:r>
            <a:endParaRPr/>
          </a:p>
        </p:txBody>
      </p:sp>
      <p:sp>
        <p:nvSpPr>
          <p:cNvPr id="110" name="Google Shape;110;p5"/>
          <p:cNvSpPr/>
          <p:nvPr/>
        </p:nvSpPr>
        <p:spPr>
          <a:xfrm>
            <a:off x="1261261" y="1562930"/>
            <a:ext cx="9886338"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Visit </a:t>
            </a:r>
            <a:r>
              <a:rPr b="0" i="0" lang="en-US" sz="1800" u="sng" cap="none" strike="noStrike">
                <a:solidFill>
                  <a:srgbClr val="2F5496"/>
                </a:solidFill>
                <a:latin typeface="Calibri"/>
                <a:ea typeface="Calibri"/>
                <a:cs typeface="Calibri"/>
                <a:sym typeface="Calibri"/>
                <a:hlinkClick r:id="rId4">
                  <a:extLst>
                    <a:ext uri="{A12FA001-AC4F-418D-AE19-62706E023703}">
                      <ahyp:hlinkClr val="tx"/>
                    </a:ext>
                  </a:extLst>
                </a:hlinkClick>
              </a:rPr>
              <a:t>www.fau.edu/report</a:t>
            </a:r>
            <a:r>
              <a:rPr b="0" i="0" lang="en-US" sz="1800" u="none" cap="none" strike="noStrike">
                <a:solidFill>
                  <a:srgbClr val="2F5496"/>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or select “Report a Concern” from main FAU homepage.</a:t>
            </a:r>
            <a:endParaRPr/>
          </a:p>
          <a:p>
            <a:pPr indent="0" lvl="0" marL="0" marR="0" rtl="0" algn="l">
              <a:lnSpc>
                <a:spcPct val="90000"/>
              </a:lnSpc>
              <a:spcBef>
                <a:spcPts val="1000"/>
              </a:spcBef>
              <a:spcAft>
                <a:spcPts val="0"/>
              </a:spcAft>
              <a:buClr>
                <a:schemeClr val="dk2"/>
              </a:buClr>
              <a:buSzPts val="1800"/>
              <a:buFont typeface="Arial"/>
              <a:buNone/>
            </a:pPr>
            <a:br>
              <a:rPr b="0" i="0" lang="en-US" sz="1800" u="none" cap="none" strike="noStrike">
                <a:solidFill>
                  <a:schemeClr val="dk2"/>
                </a:solidFill>
                <a:latin typeface="Arial"/>
                <a:ea typeface="Arial"/>
                <a:cs typeface="Arial"/>
                <a:sym typeface="Arial"/>
              </a:rPr>
            </a:br>
            <a:r>
              <a:rPr b="0" i="0" lang="en-US" sz="1800" u="none" cap="none" strike="noStrike">
                <a:solidFill>
                  <a:schemeClr val="dk2"/>
                </a:solidFill>
                <a:latin typeface="Arial"/>
                <a:ea typeface="Arial"/>
                <a:cs typeface="Arial"/>
                <a:sym typeface="Arial"/>
              </a:rPr>
              <a:t> </a:t>
            </a:r>
            <a:endParaRPr/>
          </a:p>
          <a:p>
            <a:pPr indent="-114300" lvl="0" marL="228600" marR="0" rtl="0" algn="l">
              <a:lnSpc>
                <a:spcPct val="90000"/>
              </a:lnSpc>
              <a:spcBef>
                <a:spcPts val="1000"/>
              </a:spcBef>
              <a:spcAft>
                <a:spcPts val="0"/>
              </a:spcAft>
              <a:buClr>
                <a:srgbClr val="3F3F3F"/>
              </a:buClr>
              <a:buSzPts val="1800"/>
              <a:buFont typeface="Arial"/>
              <a:buNone/>
            </a:pPr>
            <a:r>
              <a:t/>
            </a:r>
            <a:endParaRPr b="0" i="0" sz="1800" u="none" cap="none" strike="noStrike">
              <a:solidFill>
                <a:srgbClr val="3F3F3F"/>
              </a:solidFill>
              <a:latin typeface="Arial"/>
              <a:ea typeface="Arial"/>
              <a:cs typeface="Arial"/>
              <a:sym typeface="Arial"/>
            </a:endParaRPr>
          </a:p>
        </p:txBody>
      </p:sp>
      <p:pic>
        <p:nvPicPr>
          <p:cNvPr descr="A screenshot of a cell phone&#10;&#10;Description automatically generated" id="111" name="Google Shape;111;p5"/>
          <p:cNvPicPr preferRelativeResize="0"/>
          <p:nvPr/>
        </p:nvPicPr>
        <p:blipFill rotWithShape="1">
          <a:blip r:embed="rId5">
            <a:alphaModFix/>
          </a:blip>
          <a:srcRect b="0" l="0" r="0" t="0"/>
          <a:stretch/>
        </p:blipFill>
        <p:spPr>
          <a:xfrm>
            <a:off x="1044401" y="2812182"/>
            <a:ext cx="2164110" cy="1852834"/>
          </a:xfrm>
          <a:prstGeom prst="rect">
            <a:avLst/>
          </a:prstGeom>
          <a:noFill/>
          <a:ln>
            <a:noFill/>
          </a:ln>
        </p:spPr>
      </p:pic>
      <p:pic>
        <p:nvPicPr>
          <p:cNvPr descr="A screenshot of a social media post&#10;&#10;Description automatically generated" id="112" name="Google Shape;112;p5"/>
          <p:cNvPicPr preferRelativeResize="0"/>
          <p:nvPr/>
        </p:nvPicPr>
        <p:blipFill rotWithShape="1">
          <a:blip r:embed="rId6">
            <a:alphaModFix/>
          </a:blip>
          <a:srcRect b="0" l="0" r="0" t="0"/>
          <a:stretch/>
        </p:blipFill>
        <p:spPr>
          <a:xfrm>
            <a:off x="3830507" y="1870047"/>
            <a:ext cx="7317092" cy="37371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4"/>
          <p:cNvSpPr/>
          <p:nvPr/>
        </p:nvSpPr>
        <p:spPr>
          <a:xfrm>
            <a:off x="149903" y="1190585"/>
            <a:ext cx="11842228" cy="5934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FAU Prohibits Discrimination + Harassment</a:t>
            </a:r>
            <a:endParaRPr/>
          </a:p>
        </p:txBody>
      </p:sp>
      <p:sp>
        <p:nvSpPr>
          <p:cNvPr id="119" name="Google Shape;119;p4"/>
          <p:cNvSpPr/>
          <p:nvPr/>
        </p:nvSpPr>
        <p:spPr>
          <a:xfrm>
            <a:off x="1413766" y="1979407"/>
            <a:ext cx="9886338" cy="2787464"/>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All forms of discrimination or harassment based upon an individual’s race, color, religion, sex, national origin, age, disability, veteran status, marital status, pregnancy and parenting status, sexual orientation, gender identity or expression, or other protected status is a violation of University Regulation.</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Title IX Matters refers to discriminatory conduct that includes sexual harassment, sexual assault, dating violence, domestic violence, and stalking.  Such conduct is expressly prohibited.  </a:t>
            </a:r>
            <a:endParaRPr b="0" i="0" sz="1800" u="none" cap="none" strike="noStrike">
              <a:solidFill>
                <a:srgbClr val="3F3F3F"/>
              </a:solidFill>
              <a:latin typeface="Calibri"/>
              <a:ea typeface="Calibri"/>
              <a:cs typeface="Calibri"/>
              <a:sym typeface="Calibri"/>
            </a:endParaRPr>
          </a:p>
          <a:p>
            <a:pPr indent="-50800" lvl="0" marL="228600" marR="0" rtl="0" algn="l">
              <a:lnSpc>
                <a:spcPct val="90000"/>
              </a:lnSpc>
              <a:spcBef>
                <a:spcPts val="1000"/>
              </a:spcBef>
              <a:spcAft>
                <a:spcPts val="0"/>
              </a:spcAft>
              <a:buClr>
                <a:srgbClr val="3F3F3F"/>
              </a:buClr>
              <a:buSzPts val="2800"/>
              <a:buFont typeface="Arial"/>
              <a:buNone/>
            </a:pPr>
            <a:r>
              <a:t/>
            </a:r>
            <a:endParaRPr b="0" i="0" sz="2800" u="none" cap="none" strike="noStrike">
              <a:solidFill>
                <a:schemeClr val="lt1"/>
              </a:solidFill>
              <a:latin typeface="Calibri"/>
              <a:ea typeface="Calibri"/>
              <a:cs typeface="Calibri"/>
              <a:sym typeface="Calibri"/>
            </a:endParaRPr>
          </a:p>
          <a:p>
            <a:pPr indent="-50800" lvl="0" marL="228600" marR="0" rtl="0" algn="l">
              <a:lnSpc>
                <a:spcPct val="90000"/>
              </a:lnSpc>
              <a:spcBef>
                <a:spcPts val="1000"/>
              </a:spcBef>
              <a:spcAft>
                <a:spcPts val="0"/>
              </a:spcAft>
              <a:buClr>
                <a:srgbClr val="3F3F3F"/>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6"/>
          <p:cNvSpPr/>
          <p:nvPr/>
        </p:nvSpPr>
        <p:spPr>
          <a:xfrm>
            <a:off x="776755" y="725849"/>
            <a:ext cx="9886338" cy="5934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4400"/>
              <a:buFont typeface="Calibri"/>
              <a:buNone/>
            </a:pPr>
            <a:r>
              <a:rPr b="1" i="0" lang="en-US" sz="4400" u="none" cap="none" strike="noStrike">
                <a:solidFill>
                  <a:srgbClr val="3F3F3F"/>
                </a:solidFill>
                <a:latin typeface="Calibri"/>
                <a:ea typeface="Calibri"/>
                <a:cs typeface="Calibri"/>
                <a:sym typeface="Calibri"/>
              </a:rPr>
              <a:t>What are the available resources?</a:t>
            </a:r>
            <a:endParaRPr/>
          </a:p>
        </p:txBody>
      </p:sp>
      <p:pic>
        <p:nvPicPr>
          <p:cNvPr descr="A screenshot of a cell phone&#10;&#10;Description automatically generated" id="126" name="Google Shape;126;p6"/>
          <p:cNvPicPr preferRelativeResize="0"/>
          <p:nvPr/>
        </p:nvPicPr>
        <p:blipFill rotWithShape="1">
          <a:blip r:embed="rId4">
            <a:alphaModFix/>
          </a:blip>
          <a:srcRect b="0" l="0" r="0" t="0"/>
          <a:stretch/>
        </p:blipFill>
        <p:spPr>
          <a:xfrm>
            <a:off x="386758" y="1420857"/>
            <a:ext cx="7035281" cy="4432780"/>
          </a:xfrm>
          <a:prstGeom prst="rect">
            <a:avLst/>
          </a:prstGeom>
          <a:noFill/>
          <a:ln>
            <a:noFill/>
          </a:ln>
        </p:spPr>
      </p:pic>
      <p:sp>
        <p:nvSpPr>
          <p:cNvPr id="127" name="Google Shape;127;p6"/>
          <p:cNvSpPr/>
          <p:nvPr/>
        </p:nvSpPr>
        <p:spPr>
          <a:xfrm>
            <a:off x="7909401" y="2557553"/>
            <a:ext cx="3968317" cy="195618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Visit </a:t>
            </a:r>
            <a:r>
              <a:rPr b="0" i="0" lang="en-US" sz="1800" u="sng" cap="none" strike="noStrike">
                <a:solidFill>
                  <a:schemeClr val="dk1"/>
                </a:solidFill>
                <a:latin typeface="Arial"/>
                <a:ea typeface="Arial"/>
                <a:cs typeface="Arial"/>
                <a:sym typeface="Arial"/>
                <a:hlinkClick r:id="rId5">
                  <a:extLst>
                    <a:ext uri="{A12FA001-AC4F-418D-AE19-62706E023703}">
                      <ahyp:hlinkClr val="tx"/>
                    </a:ext>
                  </a:extLst>
                </a:hlinkClick>
              </a:rPr>
              <a:t>www.fau.edu/eic/resources</a:t>
            </a:r>
            <a:r>
              <a:rPr b="0" i="0" lang="en-US" sz="1800" u="none" cap="none" strike="noStrike">
                <a:solidFill>
                  <a:schemeClr val="dk1"/>
                </a:solidFill>
                <a:latin typeface="Arial"/>
                <a:ea typeface="Arial"/>
                <a:cs typeface="Arial"/>
                <a:sym typeface="Arial"/>
              </a:rPr>
              <a:t>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OR </a:t>
            </a:r>
            <a:endParaRPr/>
          </a:p>
          <a:p>
            <a:pPr indent="0" lvl="0" marL="0" marR="0" rtl="0" algn="ctr">
              <a:lnSpc>
                <a:spcPct val="90000"/>
              </a:lnSpc>
              <a:spcBef>
                <a:spcPts val="1000"/>
              </a:spcBef>
              <a:spcAft>
                <a:spcPts val="0"/>
              </a:spcAft>
              <a:buClr>
                <a:srgbClr val="3F3F3F"/>
              </a:buClr>
              <a:buSzPts val="1800"/>
              <a:buFont typeface="Arial"/>
              <a:buNone/>
            </a:pPr>
            <a:r>
              <a:rPr b="1" i="0" lang="en-US" sz="1800" u="sng" cap="none" strike="noStrike">
                <a:solidFill>
                  <a:srgbClr val="3F3F3F"/>
                </a:solidFill>
                <a:latin typeface="Calibri"/>
                <a:ea typeface="Calibri"/>
                <a:cs typeface="Calibri"/>
                <a:sym typeface="Calibri"/>
                <a:hlinkClick r:id="rId6">
                  <a:extLst>
                    <a:ext uri="{A12FA001-AC4F-418D-AE19-62706E023703}">
                      <ahyp:hlinkClr val="tx"/>
                    </a:ext>
                  </a:extLst>
                </a:hlinkClick>
              </a:rPr>
              <a:t>http://www.fau.edu/dean/victimservices/</a:t>
            </a:r>
            <a:endParaRPr b="1" i="0" sz="1800" u="none" cap="none" strike="noStrike">
              <a:solidFill>
                <a:srgbClr val="3F3F3F"/>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for more information about resources available on and off campus. </a:t>
            </a:r>
            <a:br>
              <a:rPr b="0" i="0" lang="en-US" sz="1800" u="none" cap="none" strike="noStrike">
                <a:solidFill>
                  <a:schemeClr val="dk2"/>
                </a:solidFill>
                <a:latin typeface="Arial"/>
                <a:ea typeface="Arial"/>
                <a:cs typeface="Arial"/>
                <a:sym typeface="Arial"/>
              </a:rPr>
            </a:br>
            <a:r>
              <a:rPr b="0" i="0" lang="en-US" sz="1800" u="none" cap="none" strike="noStrike">
                <a:solidFill>
                  <a:schemeClr val="dk2"/>
                </a:solidFill>
                <a:latin typeface="Arial"/>
                <a:ea typeface="Arial"/>
                <a:cs typeface="Arial"/>
                <a:sym typeface="Arial"/>
              </a:rPr>
              <a:t> </a:t>
            </a:r>
            <a:endParaRPr/>
          </a:p>
          <a:p>
            <a:pPr indent="-114300" lvl="0" marL="228600" marR="0" rtl="0" algn="l">
              <a:lnSpc>
                <a:spcPct val="90000"/>
              </a:lnSpc>
              <a:spcBef>
                <a:spcPts val="1000"/>
              </a:spcBef>
              <a:spcAft>
                <a:spcPts val="0"/>
              </a:spcAft>
              <a:buClr>
                <a:srgbClr val="3F3F3F"/>
              </a:buClr>
              <a:buSzPts val="1800"/>
              <a:buFont typeface="Arial"/>
              <a:buNone/>
            </a:pPr>
            <a:r>
              <a:t/>
            </a:r>
            <a:endParaRPr b="0" i="0" sz="1800" u="none" cap="none" strike="noStrike">
              <a:solidFill>
                <a:srgbClr val="3F3F3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7"/>
          <p:cNvSpPr/>
          <p:nvPr/>
        </p:nvSpPr>
        <p:spPr>
          <a:xfrm>
            <a:off x="1368015" y="1584579"/>
            <a:ext cx="8808717" cy="3817938"/>
          </a:xfrm>
          <a:prstGeom prst="rightArrow">
            <a:avLst>
              <a:gd fmla="val 50000" name="adj1"/>
              <a:gd fmla="val 50000" name="adj2"/>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553391" y="777477"/>
            <a:ext cx="9886338" cy="5934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4400"/>
              <a:buFont typeface="Calibri"/>
              <a:buNone/>
            </a:pPr>
            <a:r>
              <a:rPr b="1" i="0" lang="en-US" sz="4400" u="none" cap="none" strike="noStrike">
                <a:solidFill>
                  <a:srgbClr val="3F3F3F"/>
                </a:solidFill>
                <a:latin typeface="Calibri"/>
                <a:ea typeface="Calibri"/>
                <a:cs typeface="Calibri"/>
                <a:sym typeface="Calibri"/>
              </a:rPr>
              <a:t>What happens after I make a report?</a:t>
            </a:r>
            <a:endParaRPr/>
          </a:p>
        </p:txBody>
      </p:sp>
      <p:grpSp>
        <p:nvGrpSpPr>
          <p:cNvPr id="135" name="Google Shape;135;p7"/>
          <p:cNvGrpSpPr/>
          <p:nvPr/>
        </p:nvGrpSpPr>
        <p:grpSpPr>
          <a:xfrm>
            <a:off x="1354967" y="2729960"/>
            <a:ext cx="1981051" cy="1527175"/>
            <a:chOff x="4118" y="1145381"/>
            <a:chExt cx="1981051" cy="1527175"/>
          </a:xfrm>
        </p:grpSpPr>
        <p:sp>
          <p:nvSpPr>
            <p:cNvPr id="136" name="Google Shape;136;p7"/>
            <p:cNvSpPr/>
            <p:nvPr/>
          </p:nvSpPr>
          <p:spPr>
            <a:xfrm>
              <a:off x="4118" y="1145381"/>
              <a:ext cx="1981051" cy="1527175"/>
            </a:xfrm>
            <a:prstGeom prst="roundRect">
              <a:avLst>
                <a:gd fmla="val 16667" name="adj"/>
              </a:avLst>
            </a:prstGeom>
            <a:solidFill>
              <a:srgbClr val="1F3864"/>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txBox="1"/>
            <p:nvPr/>
          </p:nvSpPr>
          <p:spPr>
            <a:xfrm>
              <a:off x="78669" y="1219932"/>
              <a:ext cx="1831949" cy="137807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1100"/>
                <a:buFont typeface="Rockwell"/>
                <a:buNone/>
              </a:pPr>
              <a:r>
                <a:rPr b="0" i="0" lang="en-US" sz="1100" u="none" cap="none" strike="noStrike">
                  <a:solidFill>
                    <a:srgbClr val="FFFFFF"/>
                  </a:solidFill>
                  <a:latin typeface="Rockwell"/>
                  <a:ea typeface="Rockwell"/>
                  <a:cs typeface="Rockwell"/>
                  <a:sym typeface="Rockwell"/>
                </a:rPr>
                <a:t>Upon receiving report of discrimination or harassment, OEI ensures parties are provided with supportive measures.</a:t>
              </a:r>
              <a:endParaRPr b="0" i="0" sz="1100" u="none" cap="none" strike="noStrike">
                <a:solidFill>
                  <a:srgbClr val="FFFFFF"/>
                </a:solidFill>
                <a:latin typeface="Calibri"/>
                <a:ea typeface="Calibri"/>
                <a:cs typeface="Calibri"/>
                <a:sym typeface="Calibri"/>
              </a:endParaRPr>
            </a:p>
          </p:txBody>
        </p:sp>
      </p:grpSp>
      <p:grpSp>
        <p:nvGrpSpPr>
          <p:cNvPr id="138" name="Google Shape;138;p7"/>
          <p:cNvGrpSpPr/>
          <p:nvPr/>
        </p:nvGrpSpPr>
        <p:grpSpPr>
          <a:xfrm>
            <a:off x="3435071" y="2729960"/>
            <a:ext cx="1981051" cy="1527175"/>
            <a:chOff x="2084222" y="1145381"/>
            <a:chExt cx="1981051" cy="1527175"/>
          </a:xfrm>
        </p:grpSpPr>
        <p:sp>
          <p:nvSpPr>
            <p:cNvPr id="139" name="Google Shape;139;p7"/>
            <p:cNvSpPr/>
            <p:nvPr/>
          </p:nvSpPr>
          <p:spPr>
            <a:xfrm>
              <a:off x="2084222" y="1145381"/>
              <a:ext cx="1981051" cy="1527175"/>
            </a:xfrm>
            <a:prstGeom prst="roundRect">
              <a:avLst>
                <a:gd fmla="val 16667" name="adj"/>
              </a:avLst>
            </a:prstGeom>
            <a:solidFill>
              <a:srgbClr val="1F3864"/>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txBox="1"/>
            <p:nvPr/>
          </p:nvSpPr>
          <p:spPr>
            <a:xfrm>
              <a:off x="2158773" y="1219932"/>
              <a:ext cx="1831949" cy="137807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1100"/>
                <a:buFont typeface="Rockwell"/>
                <a:buNone/>
              </a:pPr>
              <a:r>
                <a:rPr b="0" i="0" lang="en-US" sz="1100" u="none" cap="none" strike="noStrike">
                  <a:solidFill>
                    <a:srgbClr val="FFFFFF"/>
                  </a:solidFill>
                  <a:latin typeface="Rockwell"/>
                  <a:ea typeface="Rockwell"/>
                  <a:cs typeface="Rockwell"/>
                  <a:sym typeface="Rockwell"/>
                </a:rPr>
                <a:t>OEI determines whether it has enough information to begin an investigation. If yes, OEI  will follow procedure outlined in Policy 1.15.  </a:t>
              </a:r>
              <a:endParaRPr b="0" i="0" sz="1100" u="none" cap="none" strike="noStrike">
                <a:solidFill>
                  <a:srgbClr val="FFFFFF"/>
                </a:solidFill>
                <a:latin typeface="Calibri"/>
                <a:ea typeface="Calibri"/>
                <a:cs typeface="Calibri"/>
                <a:sym typeface="Calibri"/>
              </a:endParaRPr>
            </a:p>
          </p:txBody>
        </p:sp>
      </p:grpSp>
      <p:grpSp>
        <p:nvGrpSpPr>
          <p:cNvPr id="141" name="Google Shape;141;p7"/>
          <p:cNvGrpSpPr/>
          <p:nvPr/>
        </p:nvGrpSpPr>
        <p:grpSpPr>
          <a:xfrm>
            <a:off x="5515175" y="2729960"/>
            <a:ext cx="1981051" cy="1527175"/>
            <a:chOff x="4164326" y="1145381"/>
            <a:chExt cx="1981051" cy="1527175"/>
          </a:xfrm>
        </p:grpSpPr>
        <p:sp>
          <p:nvSpPr>
            <p:cNvPr id="142" name="Google Shape;142;p7"/>
            <p:cNvSpPr/>
            <p:nvPr/>
          </p:nvSpPr>
          <p:spPr>
            <a:xfrm>
              <a:off x="4164326" y="1145381"/>
              <a:ext cx="1981051" cy="1527175"/>
            </a:xfrm>
            <a:prstGeom prst="roundRect">
              <a:avLst>
                <a:gd fmla="val 16667" name="adj"/>
              </a:avLst>
            </a:prstGeom>
            <a:solidFill>
              <a:srgbClr val="1F3864"/>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txBox="1"/>
            <p:nvPr/>
          </p:nvSpPr>
          <p:spPr>
            <a:xfrm>
              <a:off x="4238877" y="1219932"/>
              <a:ext cx="1831949" cy="137807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1100"/>
                <a:buFont typeface="Rockwell"/>
                <a:buNone/>
              </a:pPr>
              <a:r>
                <a:rPr b="0" i="0" lang="en-US" sz="1100" u="none" cap="none" strike="noStrike">
                  <a:solidFill>
                    <a:srgbClr val="FFFFFF"/>
                  </a:solidFill>
                  <a:latin typeface="Rockwell"/>
                  <a:ea typeface="Rockwell"/>
                  <a:cs typeface="Rockwell"/>
                  <a:sym typeface="Rockwell"/>
                </a:rPr>
                <a:t>Final investigation report submitted to appropriate administrator. </a:t>
              </a:r>
              <a:endParaRPr b="0" i="0" sz="1100" u="none" cap="none" strike="noStrike">
                <a:solidFill>
                  <a:srgbClr val="FFFFFF"/>
                </a:solidFill>
                <a:latin typeface="Calibri"/>
                <a:ea typeface="Calibri"/>
                <a:cs typeface="Calibri"/>
                <a:sym typeface="Calibri"/>
              </a:endParaRPr>
            </a:p>
          </p:txBody>
        </p:sp>
      </p:grpSp>
      <p:grpSp>
        <p:nvGrpSpPr>
          <p:cNvPr id="144" name="Google Shape;144;p7"/>
          <p:cNvGrpSpPr/>
          <p:nvPr/>
        </p:nvGrpSpPr>
        <p:grpSpPr>
          <a:xfrm>
            <a:off x="7543543" y="2729960"/>
            <a:ext cx="1981051" cy="1527175"/>
            <a:chOff x="6192694" y="1145381"/>
            <a:chExt cx="1981051" cy="1527175"/>
          </a:xfrm>
        </p:grpSpPr>
        <p:sp>
          <p:nvSpPr>
            <p:cNvPr id="145" name="Google Shape;145;p7"/>
            <p:cNvSpPr/>
            <p:nvPr/>
          </p:nvSpPr>
          <p:spPr>
            <a:xfrm>
              <a:off x="6192694" y="1145381"/>
              <a:ext cx="1981051" cy="1527175"/>
            </a:xfrm>
            <a:prstGeom prst="roundRect">
              <a:avLst>
                <a:gd fmla="val 16667" name="adj"/>
              </a:avLst>
            </a:prstGeom>
            <a:solidFill>
              <a:srgbClr val="1F3864"/>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txBox="1"/>
            <p:nvPr/>
          </p:nvSpPr>
          <p:spPr>
            <a:xfrm>
              <a:off x="6267245" y="1219932"/>
              <a:ext cx="1831949" cy="137807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1100"/>
                <a:buFont typeface="Rockwell"/>
                <a:buNone/>
              </a:pPr>
              <a:r>
                <a:rPr b="0" i="0" lang="en-US" sz="1100" u="none" cap="none" strike="noStrike">
                  <a:solidFill>
                    <a:srgbClr val="FFFFFF"/>
                  </a:solidFill>
                  <a:latin typeface="Rockwell"/>
                  <a:ea typeface="Rockwell"/>
                  <a:cs typeface="Rockwell"/>
                  <a:sym typeface="Rockwell"/>
                </a:rPr>
                <a:t>If a violation is determined in non-Title IX matters, the Administrator will issue corrective action.  All Title IX Matters are referred to a hearing to determine the outcome.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pic>
        <p:nvPicPr>
          <p:cNvPr descr="Inline image 3" id="152" name="Google Shape;152;p8"/>
          <p:cNvPicPr preferRelativeResize="0"/>
          <p:nvPr/>
        </p:nvPicPr>
        <p:blipFill rotWithShape="1">
          <a:blip r:embed="rId4">
            <a:alphaModFix/>
          </a:blip>
          <a:srcRect b="0" l="0" r="0" t="0"/>
          <a:stretch/>
        </p:blipFill>
        <p:spPr>
          <a:xfrm>
            <a:off x="606585" y="574314"/>
            <a:ext cx="4267200" cy="4267200"/>
          </a:xfrm>
          <a:prstGeom prst="rect">
            <a:avLst/>
          </a:prstGeom>
          <a:noFill/>
          <a:ln>
            <a:noFill/>
          </a:ln>
          <a:effectLst>
            <a:outerShdw blurRad="50800" rotWithShape="0" algn="br" dir="13500000" dist="63500">
              <a:srgbClr val="E68422">
                <a:alpha val="40000"/>
              </a:srgbClr>
            </a:outerShdw>
          </a:effectLst>
        </p:spPr>
      </p:pic>
      <p:sp>
        <p:nvSpPr>
          <p:cNvPr id="153" name="Google Shape;153;p8"/>
          <p:cNvSpPr/>
          <p:nvPr/>
        </p:nvSpPr>
        <p:spPr>
          <a:xfrm>
            <a:off x="330342" y="4960247"/>
            <a:ext cx="505557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4000" u="none" cap="none" strike="noStrike">
                <a:solidFill>
                  <a:schemeClr val="lt1"/>
                </a:solidFill>
                <a:latin typeface="Calibri"/>
                <a:ea typeface="Calibri"/>
                <a:cs typeface="Calibri"/>
                <a:sym typeface="Calibri"/>
              </a:rPr>
              <a:t>Protect Your</a:t>
            </a:r>
            <a:endParaRPr/>
          </a:p>
          <a:p>
            <a:pPr indent="0" lvl="0" marL="0" marR="0" rtl="0" algn="ctr">
              <a:spcBef>
                <a:spcPts val="0"/>
              </a:spcBef>
              <a:spcAft>
                <a:spcPts val="0"/>
              </a:spcAft>
              <a:buNone/>
            </a:pPr>
            <a:r>
              <a:rPr b="0" i="1" lang="en-US" sz="4000" u="none" cap="none" strike="noStrike">
                <a:solidFill>
                  <a:schemeClr val="lt1"/>
                </a:solidFill>
                <a:latin typeface="Calibri"/>
                <a:ea typeface="Calibri"/>
                <a:cs typeface="Calibri"/>
                <a:sym typeface="Calibri"/>
              </a:rPr>
              <a:t>Owl Family</a:t>
            </a:r>
            <a:endParaRPr b="0" i="0" sz="4000" u="none" cap="none" strike="noStrike">
              <a:solidFill>
                <a:schemeClr val="lt1"/>
              </a:solidFill>
              <a:latin typeface="Calibri"/>
              <a:ea typeface="Calibri"/>
              <a:cs typeface="Calibri"/>
              <a:sym typeface="Calibri"/>
            </a:endParaRPr>
          </a:p>
        </p:txBody>
      </p:sp>
      <p:sp>
        <p:nvSpPr>
          <p:cNvPr id="154" name="Google Shape;154;p8"/>
          <p:cNvSpPr/>
          <p:nvPr/>
        </p:nvSpPr>
        <p:spPr>
          <a:xfrm>
            <a:off x="5006716" y="922276"/>
            <a:ext cx="6854942" cy="3200876"/>
          </a:xfrm>
          <a:prstGeom prst="rect">
            <a:avLst/>
          </a:prstGeom>
          <a:noFill/>
          <a:ln>
            <a:noFill/>
          </a:ln>
        </p:spPr>
        <p:txBody>
          <a:bodyPr anchorCtr="0" anchor="t" bIns="45700" lIns="91425" spcFirstLastPara="1" rIns="91425" wrap="square" tIns="45700">
            <a:spAutoFit/>
          </a:bodyPr>
          <a:lstStyle/>
          <a:p>
            <a:pPr indent="-285750" lvl="1" marL="742950" marR="0" rtl="0" algn="ctr">
              <a:spcBef>
                <a:spcPts val="0"/>
              </a:spcBef>
              <a:spcAft>
                <a:spcPts val="0"/>
              </a:spcAft>
              <a:buClr>
                <a:srgbClr val="6076B4"/>
              </a:buClr>
              <a:buSzPts val="2100"/>
              <a:buFont typeface="Noto Sans Symbols"/>
              <a:buChar char="⮚"/>
            </a:pPr>
            <a:r>
              <a:rPr b="0" i="0" lang="en-US" sz="3200" u="none" cap="none" strike="noStrike">
                <a:solidFill>
                  <a:srgbClr val="FFFFFF"/>
                </a:solidFill>
                <a:latin typeface="Calibri"/>
                <a:ea typeface="Calibri"/>
                <a:cs typeface="Calibri"/>
                <a:sym typeface="Calibri"/>
              </a:rPr>
              <a:t>How/What to report</a:t>
            </a:r>
            <a:endParaRPr/>
          </a:p>
          <a:p>
            <a:pPr indent="-285750" lvl="1" marL="742950" marR="0" rtl="0" algn="ctr">
              <a:spcBef>
                <a:spcPts val="560"/>
              </a:spcBef>
              <a:spcAft>
                <a:spcPts val="0"/>
              </a:spcAft>
              <a:buClr>
                <a:srgbClr val="6076B4"/>
              </a:buClr>
              <a:buSzPts val="2100"/>
              <a:buFont typeface="Noto Sans Symbols"/>
              <a:buChar char="⮚"/>
            </a:pPr>
            <a:r>
              <a:rPr b="0" i="0" lang="en-US" sz="3200" u="none" cap="none" strike="noStrike">
                <a:solidFill>
                  <a:srgbClr val="FFFFFF"/>
                </a:solidFill>
                <a:latin typeface="Calibri"/>
                <a:ea typeface="Calibri"/>
                <a:cs typeface="Calibri"/>
                <a:sym typeface="Calibri"/>
              </a:rPr>
              <a:t>Where to get help</a:t>
            </a:r>
            <a:endParaRPr/>
          </a:p>
          <a:p>
            <a:pPr indent="-285750" lvl="1" marL="742950" marR="0" rtl="0" algn="ctr">
              <a:spcBef>
                <a:spcPts val="640"/>
              </a:spcBef>
              <a:spcAft>
                <a:spcPts val="0"/>
              </a:spcAft>
              <a:buClr>
                <a:srgbClr val="6076B4"/>
              </a:buClr>
              <a:buSzPts val="2400"/>
              <a:buFont typeface="Noto Sans Symbols"/>
              <a:buChar char="⮚"/>
            </a:pPr>
            <a:r>
              <a:rPr b="0" i="0" lang="en-US" sz="3200" u="none" cap="none" strike="noStrike">
                <a:solidFill>
                  <a:srgbClr val="FFFFFF"/>
                </a:solidFill>
                <a:latin typeface="Calibri"/>
                <a:ea typeface="Calibri"/>
                <a:cs typeface="Calibri"/>
                <a:sym typeface="Calibri"/>
              </a:rPr>
              <a:t> Be Aware</a:t>
            </a:r>
            <a:br>
              <a:rPr b="0" i="0" lang="en-US" sz="3200" u="none" cap="none" strike="noStrike">
                <a:solidFill>
                  <a:srgbClr val="FFFFFF"/>
                </a:solidFill>
                <a:latin typeface="Calibri"/>
                <a:ea typeface="Calibri"/>
                <a:cs typeface="Calibri"/>
                <a:sym typeface="Calibri"/>
              </a:rPr>
            </a:br>
            <a:endParaRPr b="0" i="0" sz="3200" u="none" cap="none" strike="noStrike">
              <a:solidFill>
                <a:srgbClr val="FFFFFF"/>
              </a:solidFill>
              <a:latin typeface="Calibri"/>
              <a:ea typeface="Calibri"/>
              <a:cs typeface="Calibri"/>
              <a:sym typeface="Calibri"/>
            </a:endParaRPr>
          </a:p>
          <a:p>
            <a:pPr indent="0" lvl="0" marL="0" marR="0" rtl="0" algn="ctr">
              <a:spcBef>
                <a:spcPts val="0"/>
              </a:spcBef>
              <a:spcAft>
                <a:spcPts val="0"/>
              </a:spcAft>
              <a:buNone/>
            </a:pPr>
            <a:r>
              <a:rPr b="0" i="0" lang="en-US" sz="3200" u="none" cap="none" strike="noStrike">
                <a:solidFill>
                  <a:srgbClr val="FFFFFF"/>
                </a:solidFill>
                <a:latin typeface="Calibri"/>
                <a:ea typeface="Calibri"/>
                <a:cs typeface="Calibri"/>
                <a:sym typeface="Calibri"/>
              </a:rPr>
              <a:t>Office of Equity and Inclusion </a:t>
            </a:r>
            <a:endParaRPr/>
          </a:p>
          <a:p>
            <a:pPr indent="0" lvl="0" marL="0" marR="0" rtl="0" algn="ctr">
              <a:spcBef>
                <a:spcPts val="0"/>
              </a:spcBef>
              <a:spcAft>
                <a:spcPts val="0"/>
              </a:spcAft>
              <a:buNone/>
            </a:pPr>
            <a:r>
              <a:rPr b="0" i="0" lang="en-US" sz="3200" u="none" cap="none" strike="noStrike">
                <a:solidFill>
                  <a:srgbClr val="FFFFFF"/>
                </a:solidFill>
                <a:latin typeface="Calibri"/>
                <a:ea typeface="Calibri"/>
                <a:cs typeface="Calibri"/>
                <a:sym typeface="Calibri"/>
              </a:rPr>
              <a:t>561-297-3004</a:t>
            </a:r>
            <a:endParaRPr b="0" i="0" sz="32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2018-11-27T20:30:16Z</dcterms:created>
  <dc:creator>Patricia Torras</dc:creator>
</cp:coreProperties>
</file>