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 id="2147483671" r:id="rId6"/>
    <p:sldMasterId id="2147483683" r:id="rId7"/>
    <p:sldMasterId id="2147483695" r:id="rId8"/>
    <p:sldMasterId id="2147483707" r:id="rId9"/>
    <p:sldMasterId id="214748371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Lst>
  <p:sldSz cy="6858000" cx="12192000"/>
  <p:notesSz cx="6858000" cy="9144000"/>
  <p:embeddedFontLst>
    <p:embeddedFont>
      <p:font typeface="Archivo"/>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9" roundtripDataSignature="AMtx7miCS/YT+TIYK1a+ryLtygzPmvUT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29026D-4003-4EB8-BBDD-DAEDB5062B6F}">
  <a:tblStyle styleId="{ED29026D-4003-4EB8-BBDD-DAEDB5062B6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1C3F964-527E-48C7-9F24-447844CF917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font" Target="fonts/Archivo-bold.fntdata"/><Relationship Id="rId21" Type="http://schemas.openxmlformats.org/officeDocument/2006/relationships/slide" Target="slides/slide10.xml"/><Relationship Id="rId65" Type="http://schemas.openxmlformats.org/officeDocument/2006/relationships/font" Target="fonts/Archivo-regular.fntdata"/><Relationship Id="rId24" Type="http://schemas.openxmlformats.org/officeDocument/2006/relationships/slide" Target="slides/slide13.xml"/><Relationship Id="rId68" Type="http://schemas.openxmlformats.org/officeDocument/2006/relationships/font" Target="fonts/Archivo-boldItalic.fntdata"/><Relationship Id="rId23" Type="http://schemas.openxmlformats.org/officeDocument/2006/relationships/slide" Target="slides/slide12.xml"/><Relationship Id="rId67" Type="http://schemas.openxmlformats.org/officeDocument/2006/relationships/font" Target="fonts/Archivo-italic.fntdata"/><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customschemas.google.com/relationships/presentationmetadata" Target="meta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7.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30" name="Google Shape;53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88" name="Google Shape;5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96" name="Google Shape;5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06" name="Google Shape;6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15" name="Google Shape;6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6" name="Google Shape;6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34" name="Google Shape;6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Affinity Groups at FAU provide first-year students with the opportunity to engage with peers who share their major and/or interests</a:t>
            </a:r>
            <a:endParaRPr/>
          </a:p>
          <a:p>
            <a:pPr indent="-171450" lvl="0" marL="171450" rtl="0" algn="l">
              <a:lnSpc>
                <a:spcPct val="100000"/>
              </a:lnSpc>
              <a:spcBef>
                <a:spcPts val="0"/>
              </a:spcBef>
              <a:spcAft>
                <a:spcPts val="0"/>
              </a:spcAft>
              <a:buClr>
                <a:schemeClr val="dk1"/>
              </a:buClr>
              <a:buSzPts val="1200"/>
              <a:buFont typeface="Arial"/>
              <a:buChar char="•"/>
            </a:pPr>
            <a:r>
              <a:rPr lang="en-US"/>
              <a:t>Affinity Groups are open to both first-year residential and commuter students! </a:t>
            </a:r>
            <a:endParaRPr/>
          </a:p>
          <a:p>
            <a:pPr indent="-171450" lvl="0" marL="171450" rtl="0" algn="l">
              <a:lnSpc>
                <a:spcPct val="100000"/>
              </a:lnSpc>
              <a:spcBef>
                <a:spcPts val="0"/>
              </a:spcBef>
              <a:spcAft>
                <a:spcPts val="0"/>
              </a:spcAft>
              <a:buClr>
                <a:schemeClr val="dk1"/>
              </a:buClr>
              <a:buSzPts val="1200"/>
              <a:buFont typeface="Arial"/>
              <a:buChar char="•"/>
            </a:pPr>
            <a:r>
              <a:rPr lang="en-US"/>
              <a:t>Affinity Groups will share experiences through their Affinity Group SLS Course and programming outside of the classroom</a:t>
            </a:r>
            <a:endParaRPr/>
          </a:p>
          <a:p>
            <a:pPr indent="-171450" lvl="0" marL="171450" rtl="0" algn="l">
              <a:lnSpc>
                <a:spcPct val="100000"/>
              </a:lnSpc>
              <a:spcBef>
                <a:spcPts val="0"/>
              </a:spcBef>
              <a:spcAft>
                <a:spcPts val="0"/>
              </a:spcAft>
              <a:buClr>
                <a:schemeClr val="dk1"/>
              </a:buClr>
              <a:buSzPts val="1200"/>
              <a:buFont typeface="Arial"/>
              <a:buChar char="•"/>
            </a:pPr>
            <a:r>
              <a:rPr lang="en-US"/>
              <a:t>Students a part of Affinity Groups attain higher GPAs and higher first-to-second year retention </a:t>
            </a:r>
            <a:endParaRPr/>
          </a:p>
          <a:p>
            <a:pPr indent="-171450" lvl="0" marL="171450" marR="0" rtl="0" algn="l">
              <a:lnSpc>
                <a:spcPct val="100000"/>
              </a:lnSpc>
              <a:spcBef>
                <a:spcPts val="0"/>
              </a:spcBef>
              <a:spcAft>
                <a:spcPts val="0"/>
              </a:spcAft>
              <a:buClr>
                <a:schemeClr val="dk1"/>
              </a:buClr>
              <a:buSzPts val="1200"/>
              <a:buFont typeface="Arial"/>
              <a:buChar char="•"/>
            </a:pPr>
            <a:r>
              <a:rPr lang="en-US"/>
              <a:t>Inform students that they can also join an AG that is not major based. For example, LEAD and Serve, First Generation, Pre-Law, La Casa FAU and Media and Communications </a:t>
            </a:r>
            <a:endParaRPr/>
          </a:p>
        </p:txBody>
      </p:sp>
      <p:sp>
        <p:nvSpPr>
          <p:cNvPr id="644" name="Google Shape;64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53" name="Google Shape;6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212ff3f68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59" name="Google Shape;659;ge212ff3f6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36" name="Google Shape;5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Show Career Center was one of the first offices at FAU.. Career has always been a value to FAU. What we looked like “before”</a:t>
            </a:r>
            <a:endParaRPr/>
          </a:p>
        </p:txBody>
      </p:sp>
      <p:sp>
        <p:nvSpPr>
          <p:cNvPr id="671" name="Google Shape;67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Career Center now– more modern, all over campus, help students where they are at.. Online and in-person.. Career ecosystem idea.</a:t>
            </a:r>
            <a:endParaRPr/>
          </a:p>
        </p:txBody>
      </p:sp>
      <p:sp>
        <p:nvSpPr>
          <p:cNvPr id="679" name="Google Shape;67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Please promote SLS 1301, even if students feel confident in the college but not the major this could be helpful or to help them decide on occupations other options!</a:t>
            </a:r>
            <a:endParaRPr/>
          </a:p>
        </p:txBody>
      </p:sp>
      <p:sp>
        <p:nvSpPr>
          <p:cNvPr id="693" name="Google Shape;69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Learning a lot at SOAR.. Here is what you can do now to be career ready before classes start</a:t>
            </a:r>
            <a:endParaRPr/>
          </a:p>
        </p:txBody>
      </p:sp>
      <p:sp>
        <p:nvSpPr>
          <p:cNvPr id="701" name="Google Shape;70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Take MK</a:t>
            </a:r>
            <a:endParaRPr/>
          </a:p>
          <a:p>
            <a:pPr indent="0" lvl="0" marL="0" rtl="0" algn="l">
              <a:lnSpc>
                <a:spcPct val="100000"/>
              </a:lnSpc>
              <a:spcBef>
                <a:spcPts val="0"/>
              </a:spcBef>
              <a:spcAft>
                <a:spcPts val="0"/>
              </a:spcAft>
              <a:buSzPts val="1400"/>
              <a:buNone/>
            </a:pPr>
            <a:r>
              <a:rPr lang="en-US"/>
              <a:t>Explain both parts</a:t>
            </a:r>
            <a:endParaRPr/>
          </a:p>
        </p:txBody>
      </p:sp>
      <p:sp>
        <p:nvSpPr>
          <p:cNvPr id="708" name="Google Shape;70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Second thing to do.. Claim Handshake account. Quick review of what is Handshake. </a:t>
            </a:r>
            <a:endParaRPr/>
          </a:p>
        </p:txBody>
      </p:sp>
      <p:sp>
        <p:nvSpPr>
          <p:cNvPr id="715" name="Google Shape;71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e212ff3f68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42" name="Google Shape;542;ge212ff3f68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1" name="Google Shape;7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e2e18b053a_2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ge2e18b053a_2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e2e18b053a_7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1" name="Google Shape;801;ge2e18b053a_7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47" name="Google Shape;5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5" name="Google Shape;8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8" name="Google Shape;86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5" name="Google Shape;8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3" name="Google Shape;88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54" name="Google Shape;5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8" name="Google Shape;90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14" name="Google Shape;91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0" name="Google Shape;92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e0d9549623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8" name="Google Shape;928;ge0d9549623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60" name="Google Shape;5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68" name="Google Shape;5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76" name="Google Shape;5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82" name="Google Shape;5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9" name="Google Shape;1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0" name="Google Shape;2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9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5" name="Google Shape;75;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6" name="Google Shape;76;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3" name="Shape 83"/>
        <p:cNvGrpSpPr/>
        <p:nvPr/>
      </p:nvGrpSpPr>
      <p:grpSpPr>
        <a:xfrm>
          <a:off x="0" y="0"/>
          <a:ext cx="0" cy="0"/>
          <a:chOff x="0" y="0"/>
          <a:chExt cx="0" cy="0"/>
        </a:xfrm>
      </p:grpSpPr>
      <p:sp>
        <p:nvSpPr>
          <p:cNvPr id="84" name="Google Shape;8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
        <p:nvSpPr>
          <p:cNvPr id="90" name="Google Shape;90;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6" name="Google Shape;96;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 name="Shape 99"/>
        <p:cNvGrpSpPr/>
        <p:nvPr/>
      </p:nvGrpSpPr>
      <p:grpSpPr>
        <a:xfrm>
          <a:off x="0" y="0"/>
          <a:ext cx="0" cy="0"/>
          <a:chOff x="0" y="0"/>
          <a:chExt cx="0" cy="0"/>
        </a:xfrm>
      </p:grpSpPr>
      <p:sp>
        <p:nvSpPr>
          <p:cNvPr id="100" name="Google Shape;100;p6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2" name="Google Shape;10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2" name="Shape 112"/>
        <p:cNvGrpSpPr/>
        <p:nvPr/>
      </p:nvGrpSpPr>
      <p:grpSpPr>
        <a:xfrm>
          <a:off x="0" y="0"/>
          <a:ext cx="0" cy="0"/>
          <a:chOff x="0" y="0"/>
          <a:chExt cx="0" cy="0"/>
        </a:xfrm>
      </p:grpSpPr>
      <p:sp>
        <p:nvSpPr>
          <p:cNvPr id="113" name="Google Shape;113;p6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6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7" name="Google Shape;117;p6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6" name="Shape 126"/>
        <p:cNvGrpSpPr/>
        <p:nvPr/>
      </p:nvGrpSpPr>
      <p:grpSpPr>
        <a:xfrm>
          <a:off x="0" y="0"/>
          <a:ext cx="0" cy="0"/>
          <a:chOff x="0" y="0"/>
          <a:chExt cx="0" cy="0"/>
        </a:xfrm>
      </p:grpSpPr>
      <p:sp>
        <p:nvSpPr>
          <p:cNvPr id="127" name="Google Shape;127;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7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9" name="Google Shape;129;p7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 name="Google Shape;130;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3" name="Shape 133"/>
        <p:cNvGrpSpPr/>
        <p:nvPr/>
      </p:nvGrpSpPr>
      <p:grpSpPr>
        <a:xfrm>
          <a:off x="0" y="0"/>
          <a:ext cx="0" cy="0"/>
          <a:chOff x="0" y="0"/>
          <a:chExt cx="0" cy="0"/>
        </a:xfrm>
      </p:grpSpPr>
      <p:sp>
        <p:nvSpPr>
          <p:cNvPr id="134" name="Google Shape;134;p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2"/>
          <p:cNvSpPr/>
          <p:nvPr>
            <p:ph idx="2" type="pic"/>
          </p:nvPr>
        </p:nvSpPr>
        <p:spPr>
          <a:xfrm>
            <a:off x="5183188" y="987425"/>
            <a:ext cx="6172200" cy="4873625"/>
          </a:xfrm>
          <a:prstGeom prst="rect">
            <a:avLst/>
          </a:prstGeom>
          <a:noFill/>
          <a:ln>
            <a:noFill/>
          </a:ln>
        </p:spPr>
      </p:sp>
      <p:sp>
        <p:nvSpPr>
          <p:cNvPr id="136" name="Google Shape;136;p7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3" name="Google Shape;2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4" name="Google Shape;2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0" name="Shape 140"/>
        <p:cNvGrpSpPr/>
        <p:nvPr/>
      </p:nvGrpSpPr>
      <p:grpSpPr>
        <a:xfrm>
          <a:off x="0" y="0"/>
          <a:ext cx="0" cy="0"/>
          <a:chOff x="0" y="0"/>
          <a:chExt cx="0" cy="0"/>
        </a:xfrm>
      </p:grpSpPr>
      <p:sp>
        <p:nvSpPr>
          <p:cNvPr id="141" name="Google Shape;141;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7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7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8" name="Shape 158"/>
        <p:cNvGrpSpPr/>
        <p:nvPr/>
      </p:nvGrpSpPr>
      <p:grpSpPr>
        <a:xfrm>
          <a:off x="0" y="0"/>
          <a:ext cx="0" cy="0"/>
          <a:chOff x="0" y="0"/>
          <a:chExt cx="0" cy="0"/>
        </a:xfrm>
      </p:grpSpPr>
      <p:sp>
        <p:nvSpPr>
          <p:cNvPr id="159" name="Google Shape;15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sp>
        <p:nvSpPr>
          <p:cNvPr id="163" name="Google Shape;163;p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5" name="Google Shape;165;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4" name="Shape 174"/>
        <p:cNvGrpSpPr/>
        <p:nvPr/>
      </p:nvGrpSpPr>
      <p:grpSpPr>
        <a:xfrm>
          <a:off x="0" y="0"/>
          <a:ext cx="0" cy="0"/>
          <a:chOff x="0" y="0"/>
          <a:chExt cx="0" cy="0"/>
        </a:xfrm>
      </p:grpSpPr>
      <p:sp>
        <p:nvSpPr>
          <p:cNvPr id="175" name="Google Shape;175;p7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7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7" name="Google Shape;17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0" name="Shape 180"/>
        <p:cNvGrpSpPr/>
        <p:nvPr/>
      </p:nvGrpSpPr>
      <p:grpSpPr>
        <a:xfrm>
          <a:off x="0" y="0"/>
          <a:ext cx="0" cy="0"/>
          <a:chOff x="0" y="0"/>
          <a:chExt cx="0" cy="0"/>
        </a:xfrm>
      </p:grpSpPr>
      <p:sp>
        <p:nvSpPr>
          <p:cNvPr id="181" name="Google Shape;18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7" name="Shape 187"/>
        <p:cNvGrpSpPr/>
        <p:nvPr/>
      </p:nvGrpSpPr>
      <p:grpSpPr>
        <a:xfrm>
          <a:off x="0" y="0"/>
          <a:ext cx="0" cy="0"/>
          <a:chOff x="0" y="0"/>
          <a:chExt cx="0" cy="0"/>
        </a:xfrm>
      </p:grpSpPr>
      <p:sp>
        <p:nvSpPr>
          <p:cNvPr id="188" name="Google Shape;188;p7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7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0" name="Google Shape;190;p7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7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2" name="Google Shape;192;p7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6" name="Shape 196"/>
        <p:cNvGrpSpPr/>
        <p:nvPr/>
      </p:nvGrpSpPr>
      <p:grpSpPr>
        <a:xfrm>
          <a:off x="0" y="0"/>
          <a:ext cx="0" cy="0"/>
          <a:chOff x="0" y="0"/>
          <a:chExt cx="0" cy="0"/>
        </a:xfrm>
      </p:grpSpPr>
      <p:sp>
        <p:nvSpPr>
          <p:cNvPr id="197" name="Google Shape;197;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1" name="Shape 201"/>
        <p:cNvGrpSpPr/>
        <p:nvPr/>
      </p:nvGrpSpPr>
      <p:grpSpPr>
        <a:xfrm>
          <a:off x="0" y="0"/>
          <a:ext cx="0" cy="0"/>
          <a:chOff x="0" y="0"/>
          <a:chExt cx="0" cy="0"/>
        </a:xfrm>
      </p:grpSpPr>
      <p:sp>
        <p:nvSpPr>
          <p:cNvPr id="202" name="Google Shape;202;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8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4" name="Google Shape;204;p8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5" name="Google Shape;20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9" name="Google Shape;2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0" name="Google Shape;3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8" name="Shape 208"/>
        <p:cNvGrpSpPr/>
        <p:nvPr/>
      </p:nvGrpSpPr>
      <p:grpSpPr>
        <a:xfrm>
          <a:off x="0" y="0"/>
          <a:ext cx="0" cy="0"/>
          <a:chOff x="0" y="0"/>
          <a:chExt cx="0" cy="0"/>
        </a:xfrm>
      </p:grpSpPr>
      <p:sp>
        <p:nvSpPr>
          <p:cNvPr id="209" name="Google Shape;20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82"/>
          <p:cNvSpPr/>
          <p:nvPr>
            <p:ph idx="2" type="pic"/>
          </p:nvPr>
        </p:nvSpPr>
        <p:spPr>
          <a:xfrm>
            <a:off x="5183188" y="987425"/>
            <a:ext cx="6172200" cy="4873625"/>
          </a:xfrm>
          <a:prstGeom prst="rect">
            <a:avLst/>
          </a:prstGeom>
          <a:noFill/>
          <a:ln>
            <a:noFill/>
          </a:ln>
        </p:spPr>
      </p:sp>
      <p:sp>
        <p:nvSpPr>
          <p:cNvPr id="211" name="Google Shape;211;p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5" name="Shape 215"/>
        <p:cNvGrpSpPr/>
        <p:nvPr/>
      </p:nvGrpSpPr>
      <p:grpSpPr>
        <a:xfrm>
          <a:off x="0" y="0"/>
          <a:ext cx="0" cy="0"/>
          <a:chOff x="0" y="0"/>
          <a:chExt cx="0" cy="0"/>
        </a:xfrm>
      </p:grpSpPr>
      <p:sp>
        <p:nvSpPr>
          <p:cNvPr id="216" name="Google Shape;21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8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1" name="Shape 221"/>
        <p:cNvGrpSpPr/>
        <p:nvPr/>
      </p:nvGrpSpPr>
      <p:grpSpPr>
        <a:xfrm>
          <a:off x="0" y="0"/>
          <a:ext cx="0" cy="0"/>
          <a:chOff x="0" y="0"/>
          <a:chExt cx="0" cy="0"/>
        </a:xfrm>
      </p:grpSpPr>
      <p:sp>
        <p:nvSpPr>
          <p:cNvPr id="222" name="Google Shape;222;p8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8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3" name="Shape 233"/>
        <p:cNvGrpSpPr/>
        <p:nvPr/>
      </p:nvGrpSpPr>
      <p:grpSpPr>
        <a:xfrm>
          <a:off x="0" y="0"/>
          <a:ext cx="0" cy="0"/>
          <a:chOff x="0" y="0"/>
          <a:chExt cx="0" cy="0"/>
        </a:xfrm>
      </p:grpSpPr>
      <p:sp>
        <p:nvSpPr>
          <p:cNvPr id="234" name="Google Shape;234;p6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6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6" name="Google Shape;236;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9" name="Shape 239"/>
        <p:cNvGrpSpPr/>
        <p:nvPr/>
      </p:nvGrpSpPr>
      <p:grpSpPr>
        <a:xfrm>
          <a:off x="0" y="0"/>
          <a:ext cx="0" cy="0"/>
          <a:chOff x="0" y="0"/>
          <a:chExt cx="0" cy="0"/>
        </a:xfrm>
      </p:grpSpPr>
      <p:sp>
        <p:nvSpPr>
          <p:cNvPr id="240" name="Google Shape;240;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8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8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8" name="Google Shape;248;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1" name="Shape 251"/>
        <p:cNvGrpSpPr/>
        <p:nvPr/>
      </p:nvGrpSpPr>
      <p:grpSpPr>
        <a:xfrm>
          <a:off x="0" y="0"/>
          <a:ext cx="0" cy="0"/>
          <a:chOff x="0" y="0"/>
          <a:chExt cx="0" cy="0"/>
        </a:xfrm>
      </p:grpSpPr>
      <p:sp>
        <p:nvSpPr>
          <p:cNvPr id="252" name="Google Shape;252;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8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8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8" name="Shape 258"/>
        <p:cNvGrpSpPr/>
        <p:nvPr/>
      </p:nvGrpSpPr>
      <p:grpSpPr>
        <a:xfrm>
          <a:off x="0" y="0"/>
          <a:ext cx="0" cy="0"/>
          <a:chOff x="0" y="0"/>
          <a:chExt cx="0" cy="0"/>
        </a:xfrm>
      </p:grpSpPr>
      <p:sp>
        <p:nvSpPr>
          <p:cNvPr id="259" name="Google Shape;259;p8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8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1" name="Google Shape;261;p8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8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3" name="Google Shape;263;p8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7" name="Shape 267"/>
        <p:cNvGrpSpPr/>
        <p:nvPr/>
      </p:nvGrpSpPr>
      <p:grpSpPr>
        <a:xfrm>
          <a:off x="0" y="0"/>
          <a:ext cx="0" cy="0"/>
          <a:chOff x="0" y="0"/>
          <a:chExt cx="0" cy="0"/>
        </a:xfrm>
      </p:grpSpPr>
      <p:sp>
        <p:nvSpPr>
          <p:cNvPr id="268" name="Google Shape;268;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2" name="Shape 272"/>
        <p:cNvGrpSpPr/>
        <p:nvPr/>
      </p:nvGrpSpPr>
      <p:grpSpPr>
        <a:xfrm>
          <a:off x="0" y="0"/>
          <a:ext cx="0" cy="0"/>
          <a:chOff x="0" y="0"/>
          <a:chExt cx="0" cy="0"/>
        </a:xfrm>
      </p:grpSpPr>
      <p:sp>
        <p:nvSpPr>
          <p:cNvPr id="273" name="Google Shape;273;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6" name="Google Shape;36;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7" name="Google Shape;37;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6" name="Shape 276"/>
        <p:cNvGrpSpPr/>
        <p:nvPr/>
      </p:nvGrpSpPr>
      <p:grpSpPr>
        <a:xfrm>
          <a:off x="0" y="0"/>
          <a:ext cx="0" cy="0"/>
          <a:chOff x="0" y="0"/>
          <a:chExt cx="0" cy="0"/>
        </a:xfrm>
      </p:grpSpPr>
      <p:sp>
        <p:nvSpPr>
          <p:cNvPr id="277" name="Google Shape;277;p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9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9" name="Google Shape;279;p9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0" name="Google Shape;280;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3" name="Shape 283"/>
        <p:cNvGrpSpPr/>
        <p:nvPr/>
      </p:nvGrpSpPr>
      <p:grpSpPr>
        <a:xfrm>
          <a:off x="0" y="0"/>
          <a:ext cx="0" cy="0"/>
          <a:chOff x="0" y="0"/>
          <a:chExt cx="0" cy="0"/>
        </a:xfrm>
      </p:grpSpPr>
      <p:sp>
        <p:nvSpPr>
          <p:cNvPr id="284" name="Google Shape;284;p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2"/>
          <p:cNvSpPr/>
          <p:nvPr>
            <p:ph idx="2" type="pic"/>
          </p:nvPr>
        </p:nvSpPr>
        <p:spPr>
          <a:xfrm>
            <a:off x="5183188" y="987425"/>
            <a:ext cx="6172200" cy="4873625"/>
          </a:xfrm>
          <a:prstGeom prst="rect">
            <a:avLst/>
          </a:prstGeom>
          <a:noFill/>
          <a:ln>
            <a:noFill/>
          </a:ln>
        </p:spPr>
      </p:sp>
      <p:sp>
        <p:nvSpPr>
          <p:cNvPr id="286" name="Google Shape;286;p9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 name="Google Shape;287;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0" name="Shape 290"/>
        <p:cNvGrpSpPr/>
        <p:nvPr/>
      </p:nvGrpSpPr>
      <p:grpSpPr>
        <a:xfrm>
          <a:off x="0" y="0"/>
          <a:ext cx="0" cy="0"/>
          <a:chOff x="0" y="0"/>
          <a:chExt cx="0" cy="0"/>
        </a:xfrm>
      </p:grpSpPr>
      <p:sp>
        <p:nvSpPr>
          <p:cNvPr id="291" name="Google Shape;291;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9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6" name="Shape 296"/>
        <p:cNvGrpSpPr/>
        <p:nvPr/>
      </p:nvGrpSpPr>
      <p:grpSpPr>
        <a:xfrm>
          <a:off x="0" y="0"/>
          <a:ext cx="0" cy="0"/>
          <a:chOff x="0" y="0"/>
          <a:chExt cx="0" cy="0"/>
        </a:xfrm>
      </p:grpSpPr>
      <p:sp>
        <p:nvSpPr>
          <p:cNvPr id="297" name="Google Shape;297;p9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9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8" name="Shape 308"/>
        <p:cNvGrpSpPr/>
        <p:nvPr/>
      </p:nvGrpSpPr>
      <p:grpSpPr>
        <a:xfrm>
          <a:off x="0" y="0"/>
          <a:ext cx="0" cy="0"/>
          <a:chOff x="0" y="0"/>
          <a:chExt cx="0" cy="0"/>
        </a:xfrm>
      </p:grpSpPr>
      <p:sp>
        <p:nvSpPr>
          <p:cNvPr id="309" name="Google Shape;309;ge2e18b053a_2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ge2e18b053a_2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ge2e18b053a_2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ge2e18b053a_2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ge2e18b053a_2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4" name="Shape 314"/>
        <p:cNvGrpSpPr/>
        <p:nvPr/>
      </p:nvGrpSpPr>
      <p:grpSpPr>
        <a:xfrm>
          <a:off x="0" y="0"/>
          <a:ext cx="0" cy="0"/>
          <a:chOff x="0" y="0"/>
          <a:chExt cx="0" cy="0"/>
        </a:xfrm>
      </p:grpSpPr>
      <p:sp>
        <p:nvSpPr>
          <p:cNvPr id="315" name="Google Shape;315;ge2e18b053a_2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ge2e18b053a_2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7" name="Google Shape;317;ge2e18b053a_2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ge2e18b053a_2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ge2e18b053a_2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0" name="Shape 320"/>
        <p:cNvGrpSpPr/>
        <p:nvPr/>
      </p:nvGrpSpPr>
      <p:grpSpPr>
        <a:xfrm>
          <a:off x="0" y="0"/>
          <a:ext cx="0" cy="0"/>
          <a:chOff x="0" y="0"/>
          <a:chExt cx="0" cy="0"/>
        </a:xfrm>
      </p:grpSpPr>
      <p:sp>
        <p:nvSpPr>
          <p:cNvPr id="321" name="Google Shape;321;ge2e18b053a_2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ge2e18b053a_2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3" name="Google Shape;323;ge2e18b053a_2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ge2e18b053a_2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ge2e18b053a_2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6" name="Shape 326"/>
        <p:cNvGrpSpPr/>
        <p:nvPr/>
      </p:nvGrpSpPr>
      <p:grpSpPr>
        <a:xfrm>
          <a:off x="0" y="0"/>
          <a:ext cx="0" cy="0"/>
          <a:chOff x="0" y="0"/>
          <a:chExt cx="0" cy="0"/>
        </a:xfrm>
      </p:grpSpPr>
      <p:sp>
        <p:nvSpPr>
          <p:cNvPr id="327" name="Google Shape;327;ge2e18b053a_2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ge2e18b053a_2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ge2e18b053a_2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ge2e18b053a_2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ge2e18b053a_2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ge2e18b053a_2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3" name="Shape 333"/>
        <p:cNvGrpSpPr/>
        <p:nvPr/>
      </p:nvGrpSpPr>
      <p:grpSpPr>
        <a:xfrm>
          <a:off x="0" y="0"/>
          <a:ext cx="0" cy="0"/>
          <a:chOff x="0" y="0"/>
          <a:chExt cx="0" cy="0"/>
        </a:xfrm>
      </p:grpSpPr>
      <p:sp>
        <p:nvSpPr>
          <p:cNvPr id="334" name="Google Shape;334;ge2e18b053a_2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ge2e18b053a_2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6" name="Google Shape;336;ge2e18b053a_2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ge2e18b053a_2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8" name="Google Shape;338;ge2e18b053a_2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ge2e18b053a_2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ge2e18b053a_2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ge2e18b053a_2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2" name="Shape 342"/>
        <p:cNvGrpSpPr/>
        <p:nvPr/>
      </p:nvGrpSpPr>
      <p:grpSpPr>
        <a:xfrm>
          <a:off x="0" y="0"/>
          <a:ext cx="0" cy="0"/>
          <a:chOff x="0" y="0"/>
          <a:chExt cx="0" cy="0"/>
        </a:xfrm>
      </p:grpSpPr>
      <p:sp>
        <p:nvSpPr>
          <p:cNvPr id="343" name="Google Shape;343;ge2e18b053a_2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ge2e18b053a_2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ge2e18b053a_2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ge2e18b053a_2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5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5" name="Google Shape;4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6" name="Google Shape;46;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7" name="Shape 347"/>
        <p:cNvGrpSpPr/>
        <p:nvPr/>
      </p:nvGrpSpPr>
      <p:grpSpPr>
        <a:xfrm>
          <a:off x="0" y="0"/>
          <a:ext cx="0" cy="0"/>
          <a:chOff x="0" y="0"/>
          <a:chExt cx="0" cy="0"/>
        </a:xfrm>
      </p:grpSpPr>
      <p:sp>
        <p:nvSpPr>
          <p:cNvPr id="348" name="Google Shape;348;ge2e18b053a_2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ge2e18b053a_2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ge2e18b053a_2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1" name="Shape 351"/>
        <p:cNvGrpSpPr/>
        <p:nvPr/>
      </p:nvGrpSpPr>
      <p:grpSpPr>
        <a:xfrm>
          <a:off x="0" y="0"/>
          <a:ext cx="0" cy="0"/>
          <a:chOff x="0" y="0"/>
          <a:chExt cx="0" cy="0"/>
        </a:xfrm>
      </p:grpSpPr>
      <p:sp>
        <p:nvSpPr>
          <p:cNvPr id="352" name="Google Shape;352;ge2e18b053a_2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ge2e18b053a_2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54" name="Google Shape;354;ge2e18b053a_2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5" name="Google Shape;355;ge2e18b053a_2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ge2e18b053a_2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ge2e18b053a_2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8" name="Shape 358"/>
        <p:cNvGrpSpPr/>
        <p:nvPr/>
      </p:nvGrpSpPr>
      <p:grpSpPr>
        <a:xfrm>
          <a:off x="0" y="0"/>
          <a:ext cx="0" cy="0"/>
          <a:chOff x="0" y="0"/>
          <a:chExt cx="0" cy="0"/>
        </a:xfrm>
      </p:grpSpPr>
      <p:sp>
        <p:nvSpPr>
          <p:cNvPr id="359" name="Google Shape;359;ge2e18b053a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ge2e18b053a_2_56"/>
          <p:cNvSpPr/>
          <p:nvPr>
            <p:ph idx="2" type="pic"/>
          </p:nvPr>
        </p:nvSpPr>
        <p:spPr>
          <a:xfrm>
            <a:off x="5183188" y="987425"/>
            <a:ext cx="6172200" cy="4873625"/>
          </a:xfrm>
          <a:prstGeom prst="rect">
            <a:avLst/>
          </a:prstGeom>
          <a:noFill/>
          <a:ln>
            <a:noFill/>
          </a:ln>
        </p:spPr>
      </p:sp>
      <p:sp>
        <p:nvSpPr>
          <p:cNvPr id="361" name="Google Shape;361;ge2e18b053a_2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2" name="Google Shape;362;ge2e18b053a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ge2e18b053a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ge2e18b053a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5" name="Shape 365"/>
        <p:cNvGrpSpPr/>
        <p:nvPr/>
      </p:nvGrpSpPr>
      <p:grpSpPr>
        <a:xfrm>
          <a:off x="0" y="0"/>
          <a:ext cx="0" cy="0"/>
          <a:chOff x="0" y="0"/>
          <a:chExt cx="0" cy="0"/>
        </a:xfrm>
      </p:grpSpPr>
      <p:sp>
        <p:nvSpPr>
          <p:cNvPr id="366" name="Google Shape;366;ge2e18b053a_2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ge2e18b053a_2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ge2e18b053a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ge2e18b053a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ge2e18b053a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1" name="Shape 371"/>
        <p:cNvGrpSpPr/>
        <p:nvPr/>
      </p:nvGrpSpPr>
      <p:grpSpPr>
        <a:xfrm>
          <a:off x="0" y="0"/>
          <a:ext cx="0" cy="0"/>
          <a:chOff x="0" y="0"/>
          <a:chExt cx="0" cy="0"/>
        </a:xfrm>
      </p:grpSpPr>
      <p:sp>
        <p:nvSpPr>
          <p:cNvPr id="372" name="Google Shape;372;ge2e18b053a_2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ge2e18b053a_2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ge2e18b053a_2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ge2e18b053a_2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ge2e18b053a_2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3" name="Shape 383"/>
        <p:cNvGrpSpPr/>
        <p:nvPr/>
      </p:nvGrpSpPr>
      <p:grpSpPr>
        <a:xfrm>
          <a:off x="0" y="0"/>
          <a:ext cx="0" cy="0"/>
          <a:chOff x="0" y="0"/>
          <a:chExt cx="0" cy="0"/>
        </a:xfrm>
      </p:grpSpPr>
      <p:sp>
        <p:nvSpPr>
          <p:cNvPr id="384" name="Google Shape;384;p26"/>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5" name="Google Shape;385;p26"/>
          <p:cNvSpPr txBox="1"/>
          <p:nvPr>
            <p:ph idx="1" type="body"/>
          </p:nvPr>
        </p:nvSpPr>
        <p:spPr>
          <a:xfrm>
            <a:off x="838200" y="1825625"/>
            <a:ext cx="10515600" cy="435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386" name="Google Shape;386;p26"/>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7" name="Google Shape;387;p26"/>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8" name="Google Shape;388;p26"/>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9" name="Shape 389"/>
        <p:cNvGrpSpPr/>
        <p:nvPr/>
      </p:nvGrpSpPr>
      <p:grpSpPr>
        <a:xfrm>
          <a:off x="0" y="0"/>
          <a:ext cx="0" cy="0"/>
          <a:chOff x="0" y="0"/>
          <a:chExt cx="0" cy="0"/>
        </a:xfrm>
      </p:grpSpPr>
      <p:sp>
        <p:nvSpPr>
          <p:cNvPr id="390" name="Google Shape;390;p99"/>
          <p:cNvSpPr txBox="1"/>
          <p:nvPr>
            <p:ph type="ctrTitle"/>
          </p:nvPr>
        </p:nvSpPr>
        <p:spPr>
          <a:xfrm>
            <a:off x="1524000" y="1122363"/>
            <a:ext cx="9144000" cy="2387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1" name="Google Shape;391;p99"/>
          <p:cNvSpPr txBox="1"/>
          <p:nvPr>
            <p:ph idx="1" type="subTitle"/>
          </p:nvPr>
        </p:nvSpPr>
        <p:spPr>
          <a:xfrm>
            <a:off x="1524000" y="3602037"/>
            <a:ext cx="9144000" cy="16556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p:txBody>
      </p:sp>
      <p:sp>
        <p:nvSpPr>
          <p:cNvPr id="392" name="Google Shape;392;p99"/>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3" name="Google Shape;393;p99"/>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4" name="Google Shape;394;p99"/>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5" name="Shape 395"/>
        <p:cNvGrpSpPr/>
        <p:nvPr/>
      </p:nvGrpSpPr>
      <p:grpSpPr>
        <a:xfrm>
          <a:off x="0" y="0"/>
          <a:ext cx="0" cy="0"/>
          <a:chOff x="0" y="0"/>
          <a:chExt cx="0" cy="0"/>
        </a:xfrm>
      </p:grpSpPr>
      <p:sp>
        <p:nvSpPr>
          <p:cNvPr id="396" name="Google Shape;396;p100"/>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7" name="Google Shape;397;p100"/>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8" name="Google Shape;398;p100"/>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9" name="Shape 399"/>
        <p:cNvGrpSpPr/>
        <p:nvPr/>
      </p:nvGrpSpPr>
      <p:grpSpPr>
        <a:xfrm>
          <a:off x="0" y="0"/>
          <a:ext cx="0" cy="0"/>
          <a:chOff x="0" y="0"/>
          <a:chExt cx="0" cy="0"/>
        </a:xfrm>
      </p:grpSpPr>
      <p:sp>
        <p:nvSpPr>
          <p:cNvPr id="400" name="Google Shape;400;p101"/>
          <p:cNvSpPr txBox="1"/>
          <p:nvPr>
            <p:ph type="title"/>
          </p:nvPr>
        </p:nvSpPr>
        <p:spPr>
          <a:xfrm>
            <a:off x="831851" y="1709739"/>
            <a:ext cx="10515600" cy="28528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1" name="Google Shape;401;p101"/>
          <p:cNvSpPr txBox="1"/>
          <p:nvPr>
            <p:ph idx="1" type="body"/>
          </p:nvPr>
        </p:nvSpPr>
        <p:spPr>
          <a:xfrm>
            <a:off x="831851" y="4589463"/>
            <a:ext cx="10515600" cy="15004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67"/>
              </a:spcBef>
              <a:spcAft>
                <a:spcPts val="0"/>
              </a:spcAft>
              <a:buClr>
                <a:srgbClr val="888888"/>
              </a:buClr>
              <a:buSzPts val="1800"/>
              <a:buNone/>
              <a:defRPr sz="2400">
                <a:solidFill>
                  <a:srgbClr val="888888"/>
                </a:solidFill>
              </a:defRPr>
            </a:lvl1pPr>
            <a:lvl2pPr indent="-228600" lvl="1" marL="914400" algn="l">
              <a:lnSpc>
                <a:spcPct val="90000"/>
              </a:lnSpc>
              <a:spcBef>
                <a:spcPts val="533"/>
              </a:spcBef>
              <a:spcAft>
                <a:spcPts val="0"/>
              </a:spcAft>
              <a:buClr>
                <a:srgbClr val="888888"/>
              </a:buClr>
              <a:buSzPts val="1500"/>
              <a:buNone/>
              <a:defRPr sz="2000">
                <a:solidFill>
                  <a:srgbClr val="888888"/>
                </a:solidFill>
              </a:defRPr>
            </a:lvl2pPr>
            <a:lvl3pPr indent="-228600" lvl="2" marL="1371600" algn="l">
              <a:lnSpc>
                <a:spcPct val="90000"/>
              </a:lnSpc>
              <a:spcBef>
                <a:spcPts val="533"/>
              </a:spcBef>
              <a:spcAft>
                <a:spcPts val="0"/>
              </a:spcAft>
              <a:buClr>
                <a:srgbClr val="888888"/>
              </a:buClr>
              <a:buSzPts val="1400"/>
              <a:buNone/>
              <a:defRPr sz="1867">
                <a:solidFill>
                  <a:srgbClr val="888888"/>
                </a:solidFill>
              </a:defRPr>
            </a:lvl3pPr>
            <a:lvl4pPr indent="-228600" lvl="3" marL="1828800" algn="l">
              <a:lnSpc>
                <a:spcPct val="90000"/>
              </a:lnSpc>
              <a:spcBef>
                <a:spcPts val="533"/>
              </a:spcBef>
              <a:spcAft>
                <a:spcPts val="0"/>
              </a:spcAft>
              <a:buClr>
                <a:srgbClr val="888888"/>
              </a:buClr>
              <a:buSzPts val="1200"/>
              <a:buNone/>
              <a:defRPr sz="1600">
                <a:solidFill>
                  <a:srgbClr val="888888"/>
                </a:solidFill>
              </a:defRPr>
            </a:lvl4pPr>
            <a:lvl5pPr indent="-228600" lvl="4" marL="2286000" algn="l">
              <a:lnSpc>
                <a:spcPct val="90000"/>
              </a:lnSpc>
              <a:spcBef>
                <a:spcPts val="533"/>
              </a:spcBef>
              <a:spcAft>
                <a:spcPts val="0"/>
              </a:spcAft>
              <a:buClr>
                <a:srgbClr val="888888"/>
              </a:buClr>
              <a:buSzPts val="1200"/>
              <a:buNone/>
              <a:defRPr sz="1600">
                <a:solidFill>
                  <a:srgbClr val="888888"/>
                </a:solidFill>
              </a:defRPr>
            </a:lvl5pPr>
            <a:lvl6pPr indent="-228600" lvl="5" marL="2743200" algn="l">
              <a:lnSpc>
                <a:spcPct val="90000"/>
              </a:lnSpc>
              <a:spcBef>
                <a:spcPts val="533"/>
              </a:spcBef>
              <a:spcAft>
                <a:spcPts val="0"/>
              </a:spcAft>
              <a:buClr>
                <a:srgbClr val="888888"/>
              </a:buClr>
              <a:buSzPts val="1200"/>
              <a:buNone/>
              <a:defRPr sz="1600">
                <a:solidFill>
                  <a:srgbClr val="888888"/>
                </a:solidFill>
              </a:defRPr>
            </a:lvl6pPr>
            <a:lvl7pPr indent="-228600" lvl="6" marL="3200400" algn="l">
              <a:lnSpc>
                <a:spcPct val="90000"/>
              </a:lnSpc>
              <a:spcBef>
                <a:spcPts val="533"/>
              </a:spcBef>
              <a:spcAft>
                <a:spcPts val="0"/>
              </a:spcAft>
              <a:buClr>
                <a:srgbClr val="888888"/>
              </a:buClr>
              <a:buSzPts val="1200"/>
              <a:buNone/>
              <a:defRPr sz="1600">
                <a:solidFill>
                  <a:srgbClr val="888888"/>
                </a:solidFill>
              </a:defRPr>
            </a:lvl7pPr>
            <a:lvl8pPr indent="-228600" lvl="7" marL="3657600" algn="l">
              <a:lnSpc>
                <a:spcPct val="90000"/>
              </a:lnSpc>
              <a:spcBef>
                <a:spcPts val="533"/>
              </a:spcBef>
              <a:spcAft>
                <a:spcPts val="0"/>
              </a:spcAft>
              <a:buClr>
                <a:srgbClr val="888888"/>
              </a:buClr>
              <a:buSzPts val="1200"/>
              <a:buNone/>
              <a:defRPr sz="1600">
                <a:solidFill>
                  <a:srgbClr val="888888"/>
                </a:solidFill>
              </a:defRPr>
            </a:lvl8pPr>
            <a:lvl9pPr indent="-228600" lvl="8" marL="4114800" algn="l">
              <a:lnSpc>
                <a:spcPct val="90000"/>
              </a:lnSpc>
              <a:spcBef>
                <a:spcPts val="533"/>
              </a:spcBef>
              <a:spcAft>
                <a:spcPts val="0"/>
              </a:spcAft>
              <a:buClr>
                <a:srgbClr val="888888"/>
              </a:buClr>
              <a:buSzPts val="1200"/>
              <a:buNone/>
              <a:defRPr sz="1600">
                <a:solidFill>
                  <a:srgbClr val="888888"/>
                </a:solidFill>
              </a:defRPr>
            </a:lvl9pPr>
          </a:lstStyle>
          <a:p/>
        </p:txBody>
      </p:sp>
      <p:sp>
        <p:nvSpPr>
          <p:cNvPr id="402" name="Google Shape;402;p101"/>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101"/>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4" name="Google Shape;404;p101"/>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5" name="Shape 405"/>
        <p:cNvGrpSpPr/>
        <p:nvPr/>
      </p:nvGrpSpPr>
      <p:grpSpPr>
        <a:xfrm>
          <a:off x="0" y="0"/>
          <a:ext cx="0" cy="0"/>
          <a:chOff x="0" y="0"/>
          <a:chExt cx="0" cy="0"/>
        </a:xfrm>
      </p:grpSpPr>
      <p:sp>
        <p:nvSpPr>
          <p:cNvPr id="406" name="Google Shape;406;p102"/>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7" name="Google Shape;407;p102"/>
          <p:cNvSpPr txBox="1"/>
          <p:nvPr>
            <p:ph idx="1" type="body"/>
          </p:nvPr>
        </p:nvSpPr>
        <p:spPr>
          <a:xfrm>
            <a:off x="838200" y="1825625"/>
            <a:ext cx="5181600" cy="435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08" name="Google Shape;408;p102"/>
          <p:cNvSpPr txBox="1"/>
          <p:nvPr>
            <p:ph idx="2" type="body"/>
          </p:nvPr>
        </p:nvSpPr>
        <p:spPr>
          <a:xfrm>
            <a:off x="6172200" y="1825625"/>
            <a:ext cx="5181600" cy="435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09" name="Google Shape;409;p102"/>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0" name="Google Shape;410;p102"/>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1" name="Google Shape;411;p102"/>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0" name="Google Shape;5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1" name="Google Shape;5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2" name="Google Shape;5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2" name="Shape 412"/>
        <p:cNvGrpSpPr/>
        <p:nvPr/>
      </p:nvGrpSpPr>
      <p:grpSpPr>
        <a:xfrm>
          <a:off x="0" y="0"/>
          <a:ext cx="0" cy="0"/>
          <a:chOff x="0" y="0"/>
          <a:chExt cx="0" cy="0"/>
        </a:xfrm>
      </p:grpSpPr>
      <p:sp>
        <p:nvSpPr>
          <p:cNvPr id="413" name="Google Shape;413;p103"/>
          <p:cNvSpPr txBox="1"/>
          <p:nvPr>
            <p:ph type="title"/>
          </p:nvPr>
        </p:nvSpPr>
        <p:spPr>
          <a:xfrm>
            <a:off x="839788" y="365125"/>
            <a:ext cx="10515600" cy="1325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4" name="Google Shape;414;p103"/>
          <p:cNvSpPr txBox="1"/>
          <p:nvPr>
            <p:ph idx="1" type="body"/>
          </p:nvPr>
        </p:nvSpPr>
        <p:spPr>
          <a:xfrm>
            <a:off x="839788" y="1681163"/>
            <a:ext cx="5158000" cy="824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67"/>
              </a:spcBef>
              <a:spcAft>
                <a:spcPts val="0"/>
              </a:spcAft>
              <a:buClr>
                <a:schemeClr val="dk1"/>
              </a:buClr>
              <a:buSzPts val="1800"/>
              <a:buNone/>
              <a:defRPr b="1" sz="2400"/>
            </a:lvl1pPr>
            <a:lvl2pPr indent="-228600" lvl="1" marL="914400" algn="l">
              <a:lnSpc>
                <a:spcPct val="90000"/>
              </a:lnSpc>
              <a:spcBef>
                <a:spcPts val="533"/>
              </a:spcBef>
              <a:spcAft>
                <a:spcPts val="0"/>
              </a:spcAft>
              <a:buClr>
                <a:schemeClr val="dk1"/>
              </a:buClr>
              <a:buSzPts val="1500"/>
              <a:buNone/>
              <a:defRPr b="1" sz="2000"/>
            </a:lvl2pPr>
            <a:lvl3pPr indent="-228600" lvl="2" marL="1371600" algn="l">
              <a:lnSpc>
                <a:spcPct val="90000"/>
              </a:lnSpc>
              <a:spcBef>
                <a:spcPts val="533"/>
              </a:spcBef>
              <a:spcAft>
                <a:spcPts val="0"/>
              </a:spcAft>
              <a:buClr>
                <a:schemeClr val="dk1"/>
              </a:buClr>
              <a:buSzPts val="1400"/>
              <a:buNone/>
              <a:defRPr b="1" sz="1867"/>
            </a:lvl3pPr>
            <a:lvl4pPr indent="-228600" lvl="3" marL="1828800" algn="l">
              <a:lnSpc>
                <a:spcPct val="90000"/>
              </a:lnSpc>
              <a:spcBef>
                <a:spcPts val="533"/>
              </a:spcBef>
              <a:spcAft>
                <a:spcPts val="0"/>
              </a:spcAft>
              <a:buClr>
                <a:schemeClr val="dk1"/>
              </a:buClr>
              <a:buSzPts val="1200"/>
              <a:buNone/>
              <a:defRPr b="1" sz="1600"/>
            </a:lvl4pPr>
            <a:lvl5pPr indent="-228600" lvl="4" marL="2286000" algn="l">
              <a:lnSpc>
                <a:spcPct val="90000"/>
              </a:lnSpc>
              <a:spcBef>
                <a:spcPts val="533"/>
              </a:spcBef>
              <a:spcAft>
                <a:spcPts val="0"/>
              </a:spcAft>
              <a:buClr>
                <a:schemeClr val="dk1"/>
              </a:buClr>
              <a:buSzPts val="1200"/>
              <a:buNone/>
              <a:defRPr b="1" sz="1600"/>
            </a:lvl5pPr>
            <a:lvl6pPr indent="-228600" lvl="5" marL="2743200" algn="l">
              <a:lnSpc>
                <a:spcPct val="90000"/>
              </a:lnSpc>
              <a:spcBef>
                <a:spcPts val="533"/>
              </a:spcBef>
              <a:spcAft>
                <a:spcPts val="0"/>
              </a:spcAft>
              <a:buClr>
                <a:schemeClr val="dk1"/>
              </a:buClr>
              <a:buSzPts val="1200"/>
              <a:buNone/>
              <a:defRPr b="1" sz="1600"/>
            </a:lvl6pPr>
            <a:lvl7pPr indent="-228600" lvl="6" marL="3200400" algn="l">
              <a:lnSpc>
                <a:spcPct val="90000"/>
              </a:lnSpc>
              <a:spcBef>
                <a:spcPts val="533"/>
              </a:spcBef>
              <a:spcAft>
                <a:spcPts val="0"/>
              </a:spcAft>
              <a:buClr>
                <a:schemeClr val="dk1"/>
              </a:buClr>
              <a:buSzPts val="1200"/>
              <a:buNone/>
              <a:defRPr b="1" sz="1600"/>
            </a:lvl7pPr>
            <a:lvl8pPr indent="-228600" lvl="7" marL="3657600" algn="l">
              <a:lnSpc>
                <a:spcPct val="90000"/>
              </a:lnSpc>
              <a:spcBef>
                <a:spcPts val="533"/>
              </a:spcBef>
              <a:spcAft>
                <a:spcPts val="0"/>
              </a:spcAft>
              <a:buClr>
                <a:schemeClr val="dk1"/>
              </a:buClr>
              <a:buSzPts val="1200"/>
              <a:buNone/>
              <a:defRPr b="1" sz="1600"/>
            </a:lvl8pPr>
            <a:lvl9pPr indent="-228600" lvl="8" marL="4114800" algn="l">
              <a:lnSpc>
                <a:spcPct val="90000"/>
              </a:lnSpc>
              <a:spcBef>
                <a:spcPts val="533"/>
              </a:spcBef>
              <a:spcAft>
                <a:spcPts val="0"/>
              </a:spcAft>
              <a:buClr>
                <a:schemeClr val="dk1"/>
              </a:buClr>
              <a:buSzPts val="1200"/>
              <a:buNone/>
              <a:defRPr b="1" sz="1600"/>
            </a:lvl9pPr>
          </a:lstStyle>
          <a:p/>
        </p:txBody>
      </p:sp>
      <p:sp>
        <p:nvSpPr>
          <p:cNvPr id="415" name="Google Shape;415;p103"/>
          <p:cNvSpPr txBox="1"/>
          <p:nvPr>
            <p:ph idx="2" type="body"/>
          </p:nvPr>
        </p:nvSpPr>
        <p:spPr>
          <a:xfrm>
            <a:off x="839788" y="2505075"/>
            <a:ext cx="5158000" cy="368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16" name="Google Shape;416;p103"/>
          <p:cNvSpPr txBox="1"/>
          <p:nvPr>
            <p:ph idx="3" type="body"/>
          </p:nvPr>
        </p:nvSpPr>
        <p:spPr>
          <a:xfrm>
            <a:off x="6172200" y="1681163"/>
            <a:ext cx="5183200" cy="824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1067"/>
              </a:spcBef>
              <a:spcAft>
                <a:spcPts val="0"/>
              </a:spcAft>
              <a:buClr>
                <a:schemeClr val="dk1"/>
              </a:buClr>
              <a:buSzPts val="1800"/>
              <a:buNone/>
              <a:defRPr b="1" sz="2400"/>
            </a:lvl1pPr>
            <a:lvl2pPr indent="-228600" lvl="1" marL="914400" algn="l">
              <a:lnSpc>
                <a:spcPct val="90000"/>
              </a:lnSpc>
              <a:spcBef>
                <a:spcPts val="533"/>
              </a:spcBef>
              <a:spcAft>
                <a:spcPts val="0"/>
              </a:spcAft>
              <a:buClr>
                <a:schemeClr val="dk1"/>
              </a:buClr>
              <a:buSzPts val="1500"/>
              <a:buNone/>
              <a:defRPr b="1" sz="2000"/>
            </a:lvl2pPr>
            <a:lvl3pPr indent="-228600" lvl="2" marL="1371600" algn="l">
              <a:lnSpc>
                <a:spcPct val="90000"/>
              </a:lnSpc>
              <a:spcBef>
                <a:spcPts val="533"/>
              </a:spcBef>
              <a:spcAft>
                <a:spcPts val="0"/>
              </a:spcAft>
              <a:buClr>
                <a:schemeClr val="dk1"/>
              </a:buClr>
              <a:buSzPts val="1400"/>
              <a:buNone/>
              <a:defRPr b="1" sz="1867"/>
            </a:lvl3pPr>
            <a:lvl4pPr indent="-228600" lvl="3" marL="1828800" algn="l">
              <a:lnSpc>
                <a:spcPct val="90000"/>
              </a:lnSpc>
              <a:spcBef>
                <a:spcPts val="533"/>
              </a:spcBef>
              <a:spcAft>
                <a:spcPts val="0"/>
              </a:spcAft>
              <a:buClr>
                <a:schemeClr val="dk1"/>
              </a:buClr>
              <a:buSzPts val="1200"/>
              <a:buNone/>
              <a:defRPr b="1" sz="1600"/>
            </a:lvl4pPr>
            <a:lvl5pPr indent="-228600" lvl="4" marL="2286000" algn="l">
              <a:lnSpc>
                <a:spcPct val="90000"/>
              </a:lnSpc>
              <a:spcBef>
                <a:spcPts val="533"/>
              </a:spcBef>
              <a:spcAft>
                <a:spcPts val="0"/>
              </a:spcAft>
              <a:buClr>
                <a:schemeClr val="dk1"/>
              </a:buClr>
              <a:buSzPts val="1200"/>
              <a:buNone/>
              <a:defRPr b="1" sz="1600"/>
            </a:lvl5pPr>
            <a:lvl6pPr indent="-228600" lvl="5" marL="2743200" algn="l">
              <a:lnSpc>
                <a:spcPct val="90000"/>
              </a:lnSpc>
              <a:spcBef>
                <a:spcPts val="533"/>
              </a:spcBef>
              <a:spcAft>
                <a:spcPts val="0"/>
              </a:spcAft>
              <a:buClr>
                <a:schemeClr val="dk1"/>
              </a:buClr>
              <a:buSzPts val="1200"/>
              <a:buNone/>
              <a:defRPr b="1" sz="1600"/>
            </a:lvl6pPr>
            <a:lvl7pPr indent="-228600" lvl="6" marL="3200400" algn="l">
              <a:lnSpc>
                <a:spcPct val="90000"/>
              </a:lnSpc>
              <a:spcBef>
                <a:spcPts val="533"/>
              </a:spcBef>
              <a:spcAft>
                <a:spcPts val="0"/>
              </a:spcAft>
              <a:buClr>
                <a:schemeClr val="dk1"/>
              </a:buClr>
              <a:buSzPts val="1200"/>
              <a:buNone/>
              <a:defRPr b="1" sz="1600"/>
            </a:lvl7pPr>
            <a:lvl8pPr indent="-228600" lvl="7" marL="3657600" algn="l">
              <a:lnSpc>
                <a:spcPct val="90000"/>
              </a:lnSpc>
              <a:spcBef>
                <a:spcPts val="533"/>
              </a:spcBef>
              <a:spcAft>
                <a:spcPts val="0"/>
              </a:spcAft>
              <a:buClr>
                <a:schemeClr val="dk1"/>
              </a:buClr>
              <a:buSzPts val="1200"/>
              <a:buNone/>
              <a:defRPr b="1" sz="1600"/>
            </a:lvl8pPr>
            <a:lvl9pPr indent="-228600" lvl="8" marL="4114800" algn="l">
              <a:lnSpc>
                <a:spcPct val="90000"/>
              </a:lnSpc>
              <a:spcBef>
                <a:spcPts val="533"/>
              </a:spcBef>
              <a:spcAft>
                <a:spcPts val="0"/>
              </a:spcAft>
              <a:buClr>
                <a:schemeClr val="dk1"/>
              </a:buClr>
              <a:buSzPts val="1200"/>
              <a:buNone/>
              <a:defRPr b="1" sz="1600"/>
            </a:lvl9pPr>
          </a:lstStyle>
          <a:p/>
        </p:txBody>
      </p:sp>
      <p:sp>
        <p:nvSpPr>
          <p:cNvPr id="417" name="Google Shape;417;p103"/>
          <p:cNvSpPr txBox="1"/>
          <p:nvPr>
            <p:ph idx="4" type="body"/>
          </p:nvPr>
        </p:nvSpPr>
        <p:spPr>
          <a:xfrm>
            <a:off x="6172200" y="2505075"/>
            <a:ext cx="5183200" cy="368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18" name="Google Shape;418;p103"/>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9" name="Google Shape;419;p103"/>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0" name="Google Shape;420;p103"/>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1" name="Shape 421"/>
        <p:cNvGrpSpPr/>
        <p:nvPr/>
      </p:nvGrpSpPr>
      <p:grpSpPr>
        <a:xfrm>
          <a:off x="0" y="0"/>
          <a:ext cx="0" cy="0"/>
          <a:chOff x="0" y="0"/>
          <a:chExt cx="0" cy="0"/>
        </a:xfrm>
      </p:grpSpPr>
      <p:sp>
        <p:nvSpPr>
          <p:cNvPr id="422" name="Google Shape;422;p104"/>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3" name="Google Shape;423;p104"/>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4" name="Google Shape;424;p104"/>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5" name="Google Shape;425;p104"/>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6" name="Shape 426"/>
        <p:cNvGrpSpPr/>
        <p:nvPr/>
      </p:nvGrpSpPr>
      <p:grpSpPr>
        <a:xfrm>
          <a:off x="0" y="0"/>
          <a:ext cx="0" cy="0"/>
          <a:chOff x="0" y="0"/>
          <a:chExt cx="0" cy="0"/>
        </a:xfrm>
      </p:grpSpPr>
      <p:sp>
        <p:nvSpPr>
          <p:cNvPr id="427" name="Google Shape;427;p105"/>
          <p:cNvSpPr txBox="1"/>
          <p:nvPr>
            <p:ph type="title"/>
          </p:nvPr>
        </p:nvSpPr>
        <p:spPr>
          <a:xfrm>
            <a:off x="839788" y="457200"/>
            <a:ext cx="3932000" cy="16004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8" name="Google Shape;428;p105"/>
          <p:cNvSpPr txBox="1"/>
          <p:nvPr>
            <p:ph idx="1" type="body"/>
          </p:nvPr>
        </p:nvSpPr>
        <p:spPr>
          <a:xfrm>
            <a:off x="5183188" y="987425"/>
            <a:ext cx="6172400" cy="48736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1067"/>
              </a:spcBef>
              <a:spcAft>
                <a:spcPts val="0"/>
              </a:spcAft>
              <a:buClr>
                <a:schemeClr val="dk1"/>
              </a:buClr>
              <a:buSzPts val="2400"/>
              <a:buChar char="•"/>
              <a:defRPr sz="3200"/>
            </a:lvl1pPr>
            <a:lvl2pPr indent="-361950" lvl="1" marL="914400" algn="l">
              <a:lnSpc>
                <a:spcPct val="90000"/>
              </a:lnSpc>
              <a:spcBef>
                <a:spcPts val="533"/>
              </a:spcBef>
              <a:spcAft>
                <a:spcPts val="0"/>
              </a:spcAft>
              <a:buClr>
                <a:schemeClr val="dk1"/>
              </a:buClr>
              <a:buSzPts val="2100"/>
              <a:buChar char="•"/>
              <a:defRPr sz="2800"/>
            </a:lvl2pPr>
            <a:lvl3pPr indent="-342900" lvl="2" marL="1371600" algn="l">
              <a:lnSpc>
                <a:spcPct val="90000"/>
              </a:lnSpc>
              <a:spcBef>
                <a:spcPts val="533"/>
              </a:spcBef>
              <a:spcAft>
                <a:spcPts val="0"/>
              </a:spcAft>
              <a:buClr>
                <a:schemeClr val="dk1"/>
              </a:buClr>
              <a:buSzPts val="1800"/>
              <a:buChar char="•"/>
              <a:defRPr sz="2400"/>
            </a:lvl3pPr>
            <a:lvl4pPr indent="-323850" lvl="3" marL="1828800" algn="l">
              <a:lnSpc>
                <a:spcPct val="90000"/>
              </a:lnSpc>
              <a:spcBef>
                <a:spcPts val="533"/>
              </a:spcBef>
              <a:spcAft>
                <a:spcPts val="0"/>
              </a:spcAft>
              <a:buClr>
                <a:schemeClr val="dk1"/>
              </a:buClr>
              <a:buSzPts val="1500"/>
              <a:buChar char="•"/>
              <a:defRPr sz="2000"/>
            </a:lvl4pPr>
            <a:lvl5pPr indent="-323850" lvl="4" marL="2286000" algn="l">
              <a:lnSpc>
                <a:spcPct val="90000"/>
              </a:lnSpc>
              <a:spcBef>
                <a:spcPts val="533"/>
              </a:spcBef>
              <a:spcAft>
                <a:spcPts val="0"/>
              </a:spcAft>
              <a:buClr>
                <a:schemeClr val="dk1"/>
              </a:buClr>
              <a:buSzPts val="1500"/>
              <a:buChar char="•"/>
              <a:defRPr sz="2000"/>
            </a:lvl5pPr>
            <a:lvl6pPr indent="-323850" lvl="5" marL="2743200" algn="l">
              <a:lnSpc>
                <a:spcPct val="90000"/>
              </a:lnSpc>
              <a:spcBef>
                <a:spcPts val="533"/>
              </a:spcBef>
              <a:spcAft>
                <a:spcPts val="0"/>
              </a:spcAft>
              <a:buClr>
                <a:schemeClr val="dk1"/>
              </a:buClr>
              <a:buSzPts val="1500"/>
              <a:buChar char="•"/>
              <a:defRPr sz="2000"/>
            </a:lvl6pPr>
            <a:lvl7pPr indent="-323850" lvl="6" marL="3200400" algn="l">
              <a:lnSpc>
                <a:spcPct val="90000"/>
              </a:lnSpc>
              <a:spcBef>
                <a:spcPts val="533"/>
              </a:spcBef>
              <a:spcAft>
                <a:spcPts val="0"/>
              </a:spcAft>
              <a:buClr>
                <a:schemeClr val="dk1"/>
              </a:buClr>
              <a:buSzPts val="1500"/>
              <a:buChar char="•"/>
              <a:defRPr sz="2000"/>
            </a:lvl7pPr>
            <a:lvl8pPr indent="-323850" lvl="7" marL="3657600" algn="l">
              <a:lnSpc>
                <a:spcPct val="90000"/>
              </a:lnSpc>
              <a:spcBef>
                <a:spcPts val="533"/>
              </a:spcBef>
              <a:spcAft>
                <a:spcPts val="0"/>
              </a:spcAft>
              <a:buClr>
                <a:schemeClr val="dk1"/>
              </a:buClr>
              <a:buSzPts val="1500"/>
              <a:buChar char="•"/>
              <a:defRPr sz="2000"/>
            </a:lvl8pPr>
            <a:lvl9pPr indent="-323850" lvl="8" marL="4114800" algn="l">
              <a:lnSpc>
                <a:spcPct val="90000"/>
              </a:lnSpc>
              <a:spcBef>
                <a:spcPts val="533"/>
              </a:spcBef>
              <a:spcAft>
                <a:spcPts val="0"/>
              </a:spcAft>
              <a:buClr>
                <a:schemeClr val="dk1"/>
              </a:buClr>
              <a:buSzPts val="1500"/>
              <a:buChar char="•"/>
              <a:defRPr sz="2000"/>
            </a:lvl9pPr>
          </a:lstStyle>
          <a:p/>
        </p:txBody>
      </p:sp>
      <p:sp>
        <p:nvSpPr>
          <p:cNvPr id="429" name="Google Shape;429;p105"/>
          <p:cNvSpPr txBox="1"/>
          <p:nvPr>
            <p:ph idx="2" type="body"/>
          </p:nvPr>
        </p:nvSpPr>
        <p:spPr>
          <a:xfrm>
            <a:off x="839788" y="2057400"/>
            <a:ext cx="3932000" cy="3811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67"/>
              </a:spcBef>
              <a:spcAft>
                <a:spcPts val="0"/>
              </a:spcAft>
              <a:buClr>
                <a:schemeClr val="dk1"/>
              </a:buClr>
              <a:buSzPts val="1200"/>
              <a:buNone/>
              <a:defRPr sz="1600"/>
            </a:lvl1pPr>
            <a:lvl2pPr indent="-228600" lvl="1" marL="914400" algn="l">
              <a:lnSpc>
                <a:spcPct val="90000"/>
              </a:lnSpc>
              <a:spcBef>
                <a:spcPts val="533"/>
              </a:spcBef>
              <a:spcAft>
                <a:spcPts val="0"/>
              </a:spcAft>
              <a:buClr>
                <a:schemeClr val="dk1"/>
              </a:buClr>
              <a:buSzPts val="1100"/>
              <a:buNone/>
              <a:defRPr sz="1467"/>
            </a:lvl2pPr>
            <a:lvl3pPr indent="-228600" lvl="2" marL="1371600" algn="l">
              <a:lnSpc>
                <a:spcPct val="90000"/>
              </a:lnSpc>
              <a:spcBef>
                <a:spcPts val="533"/>
              </a:spcBef>
              <a:spcAft>
                <a:spcPts val="0"/>
              </a:spcAft>
              <a:buClr>
                <a:schemeClr val="dk1"/>
              </a:buClr>
              <a:buSzPts val="900"/>
              <a:buNone/>
              <a:defRPr sz="1200"/>
            </a:lvl3pPr>
            <a:lvl4pPr indent="-228600" lvl="3" marL="1828800" algn="l">
              <a:lnSpc>
                <a:spcPct val="90000"/>
              </a:lnSpc>
              <a:spcBef>
                <a:spcPts val="533"/>
              </a:spcBef>
              <a:spcAft>
                <a:spcPts val="0"/>
              </a:spcAft>
              <a:buClr>
                <a:schemeClr val="dk1"/>
              </a:buClr>
              <a:buSzPts val="800"/>
              <a:buNone/>
              <a:defRPr sz="1067"/>
            </a:lvl4pPr>
            <a:lvl5pPr indent="-228600" lvl="4" marL="2286000" algn="l">
              <a:lnSpc>
                <a:spcPct val="90000"/>
              </a:lnSpc>
              <a:spcBef>
                <a:spcPts val="533"/>
              </a:spcBef>
              <a:spcAft>
                <a:spcPts val="0"/>
              </a:spcAft>
              <a:buClr>
                <a:schemeClr val="dk1"/>
              </a:buClr>
              <a:buSzPts val="800"/>
              <a:buNone/>
              <a:defRPr sz="1067"/>
            </a:lvl5pPr>
            <a:lvl6pPr indent="-228600" lvl="5" marL="2743200" algn="l">
              <a:lnSpc>
                <a:spcPct val="90000"/>
              </a:lnSpc>
              <a:spcBef>
                <a:spcPts val="533"/>
              </a:spcBef>
              <a:spcAft>
                <a:spcPts val="0"/>
              </a:spcAft>
              <a:buClr>
                <a:schemeClr val="dk1"/>
              </a:buClr>
              <a:buSzPts val="800"/>
              <a:buNone/>
              <a:defRPr sz="1067"/>
            </a:lvl6pPr>
            <a:lvl7pPr indent="-228600" lvl="6" marL="3200400" algn="l">
              <a:lnSpc>
                <a:spcPct val="90000"/>
              </a:lnSpc>
              <a:spcBef>
                <a:spcPts val="533"/>
              </a:spcBef>
              <a:spcAft>
                <a:spcPts val="0"/>
              </a:spcAft>
              <a:buClr>
                <a:schemeClr val="dk1"/>
              </a:buClr>
              <a:buSzPts val="800"/>
              <a:buNone/>
              <a:defRPr sz="1067"/>
            </a:lvl7pPr>
            <a:lvl8pPr indent="-228600" lvl="7" marL="3657600" algn="l">
              <a:lnSpc>
                <a:spcPct val="90000"/>
              </a:lnSpc>
              <a:spcBef>
                <a:spcPts val="533"/>
              </a:spcBef>
              <a:spcAft>
                <a:spcPts val="0"/>
              </a:spcAft>
              <a:buClr>
                <a:schemeClr val="dk1"/>
              </a:buClr>
              <a:buSzPts val="800"/>
              <a:buNone/>
              <a:defRPr sz="1067"/>
            </a:lvl8pPr>
            <a:lvl9pPr indent="-228600" lvl="8" marL="4114800" algn="l">
              <a:lnSpc>
                <a:spcPct val="90000"/>
              </a:lnSpc>
              <a:spcBef>
                <a:spcPts val="533"/>
              </a:spcBef>
              <a:spcAft>
                <a:spcPts val="0"/>
              </a:spcAft>
              <a:buClr>
                <a:schemeClr val="dk1"/>
              </a:buClr>
              <a:buSzPts val="800"/>
              <a:buNone/>
              <a:defRPr sz="1067"/>
            </a:lvl9pPr>
          </a:lstStyle>
          <a:p/>
        </p:txBody>
      </p:sp>
      <p:sp>
        <p:nvSpPr>
          <p:cNvPr id="430" name="Google Shape;430;p105"/>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105"/>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2" name="Google Shape;432;p105"/>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3" name="Shape 433"/>
        <p:cNvGrpSpPr/>
        <p:nvPr/>
      </p:nvGrpSpPr>
      <p:grpSpPr>
        <a:xfrm>
          <a:off x="0" y="0"/>
          <a:ext cx="0" cy="0"/>
          <a:chOff x="0" y="0"/>
          <a:chExt cx="0" cy="0"/>
        </a:xfrm>
      </p:grpSpPr>
      <p:sp>
        <p:nvSpPr>
          <p:cNvPr id="434" name="Google Shape;434;p106"/>
          <p:cNvSpPr txBox="1"/>
          <p:nvPr>
            <p:ph type="title"/>
          </p:nvPr>
        </p:nvSpPr>
        <p:spPr>
          <a:xfrm>
            <a:off x="839788" y="457200"/>
            <a:ext cx="3932000" cy="16004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5" name="Google Shape;435;p106"/>
          <p:cNvSpPr/>
          <p:nvPr>
            <p:ph idx="2" type="pic"/>
          </p:nvPr>
        </p:nvSpPr>
        <p:spPr>
          <a:xfrm>
            <a:off x="5183188" y="987425"/>
            <a:ext cx="6172400" cy="4873600"/>
          </a:xfrm>
          <a:prstGeom prst="rect">
            <a:avLst/>
          </a:prstGeom>
          <a:noFill/>
          <a:ln>
            <a:noFill/>
          </a:ln>
        </p:spPr>
      </p:sp>
      <p:sp>
        <p:nvSpPr>
          <p:cNvPr id="436" name="Google Shape;436;p106"/>
          <p:cNvSpPr txBox="1"/>
          <p:nvPr>
            <p:ph idx="1" type="body"/>
          </p:nvPr>
        </p:nvSpPr>
        <p:spPr>
          <a:xfrm>
            <a:off x="839788" y="2057400"/>
            <a:ext cx="3932000" cy="3811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067"/>
              </a:spcBef>
              <a:spcAft>
                <a:spcPts val="0"/>
              </a:spcAft>
              <a:buClr>
                <a:schemeClr val="dk1"/>
              </a:buClr>
              <a:buSzPts val="1200"/>
              <a:buNone/>
              <a:defRPr sz="1600"/>
            </a:lvl1pPr>
            <a:lvl2pPr indent="-228600" lvl="1" marL="914400" algn="l">
              <a:lnSpc>
                <a:spcPct val="90000"/>
              </a:lnSpc>
              <a:spcBef>
                <a:spcPts val="533"/>
              </a:spcBef>
              <a:spcAft>
                <a:spcPts val="0"/>
              </a:spcAft>
              <a:buClr>
                <a:schemeClr val="dk1"/>
              </a:buClr>
              <a:buSzPts val="1100"/>
              <a:buNone/>
              <a:defRPr sz="1467"/>
            </a:lvl2pPr>
            <a:lvl3pPr indent="-228600" lvl="2" marL="1371600" algn="l">
              <a:lnSpc>
                <a:spcPct val="90000"/>
              </a:lnSpc>
              <a:spcBef>
                <a:spcPts val="533"/>
              </a:spcBef>
              <a:spcAft>
                <a:spcPts val="0"/>
              </a:spcAft>
              <a:buClr>
                <a:schemeClr val="dk1"/>
              </a:buClr>
              <a:buSzPts val="900"/>
              <a:buNone/>
              <a:defRPr sz="1200"/>
            </a:lvl3pPr>
            <a:lvl4pPr indent="-228600" lvl="3" marL="1828800" algn="l">
              <a:lnSpc>
                <a:spcPct val="90000"/>
              </a:lnSpc>
              <a:spcBef>
                <a:spcPts val="533"/>
              </a:spcBef>
              <a:spcAft>
                <a:spcPts val="0"/>
              </a:spcAft>
              <a:buClr>
                <a:schemeClr val="dk1"/>
              </a:buClr>
              <a:buSzPts val="800"/>
              <a:buNone/>
              <a:defRPr sz="1067"/>
            </a:lvl4pPr>
            <a:lvl5pPr indent="-228600" lvl="4" marL="2286000" algn="l">
              <a:lnSpc>
                <a:spcPct val="90000"/>
              </a:lnSpc>
              <a:spcBef>
                <a:spcPts val="533"/>
              </a:spcBef>
              <a:spcAft>
                <a:spcPts val="0"/>
              </a:spcAft>
              <a:buClr>
                <a:schemeClr val="dk1"/>
              </a:buClr>
              <a:buSzPts val="800"/>
              <a:buNone/>
              <a:defRPr sz="1067"/>
            </a:lvl5pPr>
            <a:lvl6pPr indent="-228600" lvl="5" marL="2743200" algn="l">
              <a:lnSpc>
                <a:spcPct val="90000"/>
              </a:lnSpc>
              <a:spcBef>
                <a:spcPts val="533"/>
              </a:spcBef>
              <a:spcAft>
                <a:spcPts val="0"/>
              </a:spcAft>
              <a:buClr>
                <a:schemeClr val="dk1"/>
              </a:buClr>
              <a:buSzPts val="800"/>
              <a:buNone/>
              <a:defRPr sz="1067"/>
            </a:lvl6pPr>
            <a:lvl7pPr indent="-228600" lvl="6" marL="3200400" algn="l">
              <a:lnSpc>
                <a:spcPct val="90000"/>
              </a:lnSpc>
              <a:spcBef>
                <a:spcPts val="533"/>
              </a:spcBef>
              <a:spcAft>
                <a:spcPts val="0"/>
              </a:spcAft>
              <a:buClr>
                <a:schemeClr val="dk1"/>
              </a:buClr>
              <a:buSzPts val="800"/>
              <a:buNone/>
              <a:defRPr sz="1067"/>
            </a:lvl7pPr>
            <a:lvl8pPr indent="-228600" lvl="7" marL="3657600" algn="l">
              <a:lnSpc>
                <a:spcPct val="90000"/>
              </a:lnSpc>
              <a:spcBef>
                <a:spcPts val="533"/>
              </a:spcBef>
              <a:spcAft>
                <a:spcPts val="0"/>
              </a:spcAft>
              <a:buClr>
                <a:schemeClr val="dk1"/>
              </a:buClr>
              <a:buSzPts val="800"/>
              <a:buNone/>
              <a:defRPr sz="1067"/>
            </a:lvl8pPr>
            <a:lvl9pPr indent="-228600" lvl="8" marL="4114800" algn="l">
              <a:lnSpc>
                <a:spcPct val="90000"/>
              </a:lnSpc>
              <a:spcBef>
                <a:spcPts val="533"/>
              </a:spcBef>
              <a:spcAft>
                <a:spcPts val="0"/>
              </a:spcAft>
              <a:buClr>
                <a:schemeClr val="dk1"/>
              </a:buClr>
              <a:buSzPts val="800"/>
              <a:buNone/>
              <a:defRPr sz="1067"/>
            </a:lvl9pPr>
          </a:lstStyle>
          <a:p/>
        </p:txBody>
      </p:sp>
      <p:sp>
        <p:nvSpPr>
          <p:cNvPr id="437" name="Google Shape;437;p106"/>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8" name="Google Shape;438;p106"/>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9" name="Google Shape;439;p106"/>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0" name="Shape 440"/>
        <p:cNvGrpSpPr/>
        <p:nvPr/>
      </p:nvGrpSpPr>
      <p:grpSpPr>
        <a:xfrm>
          <a:off x="0" y="0"/>
          <a:ext cx="0" cy="0"/>
          <a:chOff x="0" y="0"/>
          <a:chExt cx="0" cy="0"/>
        </a:xfrm>
      </p:grpSpPr>
      <p:sp>
        <p:nvSpPr>
          <p:cNvPr id="441" name="Google Shape;441;p107"/>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2" name="Google Shape;442;p107"/>
          <p:cNvSpPr txBox="1"/>
          <p:nvPr>
            <p:ph idx="1" type="body"/>
          </p:nvPr>
        </p:nvSpPr>
        <p:spPr>
          <a:xfrm rot="5400000">
            <a:off x="3920400" y="-1256575"/>
            <a:ext cx="4351200" cy="10515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43" name="Google Shape;443;p107"/>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4" name="Google Shape;444;p107"/>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5" name="Google Shape;445;p107"/>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6" name="Shape 446"/>
        <p:cNvGrpSpPr/>
        <p:nvPr/>
      </p:nvGrpSpPr>
      <p:grpSpPr>
        <a:xfrm>
          <a:off x="0" y="0"/>
          <a:ext cx="0" cy="0"/>
          <a:chOff x="0" y="0"/>
          <a:chExt cx="0" cy="0"/>
        </a:xfrm>
      </p:grpSpPr>
      <p:sp>
        <p:nvSpPr>
          <p:cNvPr id="447" name="Google Shape;447;p108"/>
          <p:cNvSpPr txBox="1"/>
          <p:nvPr>
            <p:ph type="title"/>
          </p:nvPr>
        </p:nvSpPr>
        <p:spPr>
          <a:xfrm rot="5400000">
            <a:off x="7133400" y="1956725"/>
            <a:ext cx="5812000" cy="2628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8" name="Google Shape;448;p108"/>
          <p:cNvSpPr txBox="1"/>
          <p:nvPr>
            <p:ph idx="1" type="body"/>
          </p:nvPr>
        </p:nvSpPr>
        <p:spPr>
          <a:xfrm rot="5400000">
            <a:off x="1799300" y="-596075"/>
            <a:ext cx="5812000" cy="7734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1067"/>
              </a:spcBef>
              <a:spcAft>
                <a:spcPts val="0"/>
              </a:spcAft>
              <a:buClr>
                <a:schemeClr val="dk1"/>
              </a:buClr>
              <a:buSzPts val="1400"/>
              <a:buChar char="•"/>
              <a:defRPr/>
            </a:lvl1pPr>
            <a:lvl2pPr indent="-317500" lvl="1" marL="914400" algn="l">
              <a:lnSpc>
                <a:spcPct val="90000"/>
              </a:lnSpc>
              <a:spcBef>
                <a:spcPts val="533"/>
              </a:spcBef>
              <a:spcAft>
                <a:spcPts val="0"/>
              </a:spcAft>
              <a:buClr>
                <a:schemeClr val="dk1"/>
              </a:buClr>
              <a:buSzPts val="1400"/>
              <a:buChar char="•"/>
              <a:defRPr/>
            </a:lvl2pPr>
            <a:lvl3pPr indent="-317500" lvl="2" marL="1371600" algn="l">
              <a:lnSpc>
                <a:spcPct val="90000"/>
              </a:lnSpc>
              <a:spcBef>
                <a:spcPts val="533"/>
              </a:spcBef>
              <a:spcAft>
                <a:spcPts val="0"/>
              </a:spcAft>
              <a:buClr>
                <a:schemeClr val="dk1"/>
              </a:buClr>
              <a:buSzPts val="14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49" name="Google Shape;449;p108"/>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0" name="Google Shape;450;p108"/>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1" name="Google Shape;451;p108"/>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8" name="Shape 458"/>
        <p:cNvGrpSpPr/>
        <p:nvPr/>
      </p:nvGrpSpPr>
      <p:grpSpPr>
        <a:xfrm>
          <a:off x="0" y="0"/>
          <a:ext cx="0" cy="0"/>
          <a:chOff x="0" y="0"/>
          <a:chExt cx="0" cy="0"/>
        </a:xfrm>
      </p:grpSpPr>
      <p:sp>
        <p:nvSpPr>
          <p:cNvPr id="459" name="Google Shape;459;ge0d9549623_0_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ge0d9549623_0_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ge0d9549623_0_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ge0d9549623_0_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ge0d9549623_0_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4" name="Shape 464"/>
        <p:cNvGrpSpPr/>
        <p:nvPr/>
      </p:nvGrpSpPr>
      <p:grpSpPr>
        <a:xfrm>
          <a:off x="0" y="0"/>
          <a:ext cx="0" cy="0"/>
          <a:chOff x="0" y="0"/>
          <a:chExt cx="0" cy="0"/>
        </a:xfrm>
      </p:grpSpPr>
      <p:sp>
        <p:nvSpPr>
          <p:cNvPr id="465" name="Google Shape;465;ge0d9549623_0_9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ge0d9549623_0_9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7" name="Google Shape;467;ge0d9549623_0_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ge0d9549623_0_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ge0d9549623_0_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0" name="Shape 470"/>
        <p:cNvGrpSpPr/>
        <p:nvPr/>
      </p:nvGrpSpPr>
      <p:grpSpPr>
        <a:xfrm>
          <a:off x="0" y="0"/>
          <a:ext cx="0" cy="0"/>
          <a:chOff x="0" y="0"/>
          <a:chExt cx="0" cy="0"/>
        </a:xfrm>
      </p:grpSpPr>
      <p:sp>
        <p:nvSpPr>
          <p:cNvPr id="471" name="Google Shape;471;ge0d9549623_0_10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ge0d9549623_0_10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73" name="Google Shape;473;ge0d9549623_0_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ge0d9549623_0_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ge0d9549623_0_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6" name="Shape 476"/>
        <p:cNvGrpSpPr/>
        <p:nvPr/>
      </p:nvGrpSpPr>
      <p:grpSpPr>
        <a:xfrm>
          <a:off x="0" y="0"/>
          <a:ext cx="0" cy="0"/>
          <a:chOff x="0" y="0"/>
          <a:chExt cx="0" cy="0"/>
        </a:xfrm>
      </p:grpSpPr>
      <p:sp>
        <p:nvSpPr>
          <p:cNvPr id="477" name="Google Shape;477;ge0d9549623_0_10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ge0d9549623_0_10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ge0d9549623_0_10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ge0d9549623_0_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ge0d9549623_0_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ge0d9549623_0_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6" name="Google Shape;56;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7" name="Google Shape;57;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3" name="Shape 483"/>
        <p:cNvGrpSpPr/>
        <p:nvPr/>
      </p:nvGrpSpPr>
      <p:grpSpPr>
        <a:xfrm>
          <a:off x="0" y="0"/>
          <a:ext cx="0" cy="0"/>
          <a:chOff x="0" y="0"/>
          <a:chExt cx="0" cy="0"/>
        </a:xfrm>
      </p:grpSpPr>
      <p:sp>
        <p:nvSpPr>
          <p:cNvPr id="484" name="Google Shape;484;ge0d9549623_0_11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ge0d9549623_0_11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6" name="Google Shape;486;ge0d9549623_0_11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ge0d9549623_0_11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8" name="Google Shape;488;ge0d9549623_0_11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ge0d9549623_0_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ge0d9549623_0_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1" name="Google Shape;491;ge0d9549623_0_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2" name="Shape 492"/>
        <p:cNvGrpSpPr/>
        <p:nvPr/>
      </p:nvGrpSpPr>
      <p:grpSpPr>
        <a:xfrm>
          <a:off x="0" y="0"/>
          <a:ext cx="0" cy="0"/>
          <a:chOff x="0" y="0"/>
          <a:chExt cx="0" cy="0"/>
        </a:xfrm>
      </p:grpSpPr>
      <p:sp>
        <p:nvSpPr>
          <p:cNvPr id="493" name="Google Shape;493;ge0d9549623_0_1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ge0d9549623_0_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ge0d9549623_0_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ge0d9549623_0_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7" name="Shape 497"/>
        <p:cNvGrpSpPr/>
        <p:nvPr/>
      </p:nvGrpSpPr>
      <p:grpSpPr>
        <a:xfrm>
          <a:off x="0" y="0"/>
          <a:ext cx="0" cy="0"/>
          <a:chOff x="0" y="0"/>
          <a:chExt cx="0" cy="0"/>
        </a:xfrm>
      </p:grpSpPr>
      <p:sp>
        <p:nvSpPr>
          <p:cNvPr id="498" name="Google Shape;498;ge0d9549623_0_1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ge0d9549623_0_1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ge0d9549623_0_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1" name="Shape 501"/>
        <p:cNvGrpSpPr/>
        <p:nvPr/>
      </p:nvGrpSpPr>
      <p:grpSpPr>
        <a:xfrm>
          <a:off x="0" y="0"/>
          <a:ext cx="0" cy="0"/>
          <a:chOff x="0" y="0"/>
          <a:chExt cx="0" cy="0"/>
        </a:xfrm>
      </p:grpSpPr>
      <p:sp>
        <p:nvSpPr>
          <p:cNvPr id="502" name="Google Shape;502;ge0d9549623_0_13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ge0d9549623_0_13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04" name="Google Shape;504;ge0d9549623_0_13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5" name="Google Shape;505;ge0d9549623_0_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ge0d9549623_0_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ge0d9549623_0_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8" name="Shape 508"/>
        <p:cNvGrpSpPr/>
        <p:nvPr/>
      </p:nvGrpSpPr>
      <p:grpSpPr>
        <a:xfrm>
          <a:off x="0" y="0"/>
          <a:ext cx="0" cy="0"/>
          <a:chOff x="0" y="0"/>
          <a:chExt cx="0" cy="0"/>
        </a:xfrm>
      </p:grpSpPr>
      <p:sp>
        <p:nvSpPr>
          <p:cNvPr id="509" name="Google Shape;509;ge0d9549623_0_14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ge0d9549623_0_141"/>
          <p:cNvSpPr/>
          <p:nvPr>
            <p:ph idx="2" type="pic"/>
          </p:nvPr>
        </p:nvSpPr>
        <p:spPr>
          <a:xfrm>
            <a:off x="5183188" y="987425"/>
            <a:ext cx="6172200" cy="4873500"/>
          </a:xfrm>
          <a:prstGeom prst="rect">
            <a:avLst/>
          </a:prstGeom>
          <a:noFill/>
          <a:ln>
            <a:noFill/>
          </a:ln>
        </p:spPr>
      </p:sp>
      <p:sp>
        <p:nvSpPr>
          <p:cNvPr id="511" name="Google Shape;511;ge0d9549623_0_14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2" name="Google Shape;512;ge0d9549623_0_1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ge0d9549623_0_1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4" name="Google Shape;514;ge0d9549623_0_1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5" name="Shape 515"/>
        <p:cNvGrpSpPr/>
        <p:nvPr/>
      </p:nvGrpSpPr>
      <p:grpSpPr>
        <a:xfrm>
          <a:off x="0" y="0"/>
          <a:ext cx="0" cy="0"/>
          <a:chOff x="0" y="0"/>
          <a:chExt cx="0" cy="0"/>
        </a:xfrm>
      </p:grpSpPr>
      <p:sp>
        <p:nvSpPr>
          <p:cNvPr id="516" name="Google Shape;516;ge0d9549623_0_1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ge0d9549623_0_14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ge0d9549623_0_1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ge0d9549623_0_1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ge0d9549623_0_1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1" name="Shape 521"/>
        <p:cNvGrpSpPr/>
        <p:nvPr/>
      </p:nvGrpSpPr>
      <p:grpSpPr>
        <a:xfrm>
          <a:off x="0" y="0"/>
          <a:ext cx="0" cy="0"/>
          <a:chOff x="0" y="0"/>
          <a:chExt cx="0" cy="0"/>
        </a:xfrm>
      </p:grpSpPr>
      <p:sp>
        <p:nvSpPr>
          <p:cNvPr id="522" name="Google Shape;522;ge0d9549623_0_15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ge0d9549623_0_15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ge0d9549623_0_1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5" name="Google Shape;525;ge0d9549623_0_1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ge0d9549623_0_1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6"/>
          <p:cNvSpPr/>
          <p:nvPr>
            <p:ph idx="2" type="pic"/>
          </p:nvPr>
        </p:nvSpPr>
        <p:spPr>
          <a:xfrm>
            <a:off x="5183188" y="987425"/>
            <a:ext cx="6172200" cy="4873625"/>
          </a:xfrm>
          <a:prstGeom prst="rect">
            <a:avLst/>
          </a:prstGeom>
          <a:noFill/>
          <a:ln>
            <a:noFill/>
          </a:ln>
        </p:spPr>
      </p:sp>
      <p:sp>
        <p:nvSpPr>
          <p:cNvPr id="61" name="Google Shape;61;p9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3" name="Google Shape;63;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4" name="Google Shape;64;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 name="Shape 65"/>
        <p:cNvGrpSpPr/>
        <p:nvPr/>
      </p:nvGrpSpPr>
      <p:grpSpPr>
        <a:xfrm>
          <a:off x="0" y="0"/>
          <a:ext cx="0" cy="0"/>
          <a:chOff x="0" y="0"/>
          <a:chExt cx="0" cy="0"/>
        </a:xfrm>
      </p:grpSpPr>
      <p:sp>
        <p:nvSpPr>
          <p:cNvPr id="66" name="Google Shape;66;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9" name="Google Shape;69;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0" name="Google Shape;70;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7.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5.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1.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3.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2" Type="http://schemas.openxmlformats.org/officeDocument/2006/relationships/theme" Target="../theme/theme8.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2" Type="http://schemas.openxmlformats.org/officeDocument/2006/relationships/theme" Target="../theme/theme2.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2" Type="http://schemas.openxmlformats.org/officeDocument/2006/relationships/theme" Target="../theme/theme4.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1" name="Google Shape;8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 name="Google Shape;82;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4" name="Google Shape;154;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6" name="Google Shape;15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7" name="Google Shape;15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9" name="Google Shape;229;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1" name="Google Shape;231;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2" name="Google Shape;232;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ge2e18b053a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4" name="Google Shape;304;ge2e18b053a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5" name="Google Shape;305;ge2e18b053a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6" name="Google Shape;306;ge2e18b053a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7" name="Google Shape;307;ge2e18b053a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p24"/>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79" name="Google Shape;379;p24"/>
          <p:cNvSpPr txBox="1"/>
          <p:nvPr>
            <p:ph idx="1" type="body"/>
          </p:nvPr>
        </p:nvSpPr>
        <p:spPr>
          <a:xfrm>
            <a:off x="838200" y="1825625"/>
            <a:ext cx="10515600" cy="43512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80" name="Google Shape;380;p24"/>
          <p:cNvSpPr txBox="1"/>
          <p:nvPr>
            <p:ph idx="10" type="dt"/>
          </p:nvPr>
        </p:nvSpPr>
        <p:spPr>
          <a:xfrm>
            <a:off x="838200" y="6356351"/>
            <a:ext cx="2743200" cy="3652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9pPr>
          </a:lstStyle>
          <a:p/>
        </p:txBody>
      </p:sp>
      <p:sp>
        <p:nvSpPr>
          <p:cNvPr id="381" name="Google Shape;381;p24"/>
          <p:cNvSpPr txBox="1"/>
          <p:nvPr>
            <p:ph idx="11" type="ftr"/>
          </p:nvPr>
        </p:nvSpPr>
        <p:spPr>
          <a:xfrm>
            <a:off x="4038600" y="6356351"/>
            <a:ext cx="4114800" cy="365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chemeClr val="dk1"/>
                </a:solidFill>
                <a:latin typeface="Calibri"/>
                <a:ea typeface="Calibri"/>
                <a:cs typeface="Calibri"/>
                <a:sym typeface="Calibri"/>
              </a:defRPr>
            </a:lvl9pPr>
          </a:lstStyle>
          <a:p/>
        </p:txBody>
      </p:sp>
      <p:sp>
        <p:nvSpPr>
          <p:cNvPr id="382" name="Google Shape;382;p24"/>
          <p:cNvSpPr txBox="1"/>
          <p:nvPr>
            <p:ph idx="12" type="sldNum"/>
          </p:nvPr>
        </p:nvSpPr>
        <p:spPr>
          <a:xfrm>
            <a:off x="8610600" y="6356351"/>
            <a:ext cx="2743200" cy="365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
        <p:nvSpPr>
          <p:cNvPr id="453" name="Google Shape;453;ge0d9549623_0_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4" name="Google Shape;454;ge0d9549623_0_8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5" name="Google Shape;455;ge0d9549623_0_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6" name="Google Shape;456;ge0d9549623_0_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7" name="Google Shape;457;ge0d9549623_0_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jpg"/><Relationship Id="rId6"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1.jp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drive.google.com/file/d/1EFpQnKawyAGZD3wLBEP_edDCBSuW8nPT/view" TargetMode="External"/><Relationship Id="rId5"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4.jpg"/><Relationship Id="rId5"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3.jpg"/><Relationship Id="rId5" Type="http://schemas.openxmlformats.org/officeDocument/2006/relationships/image" Target="../media/image28.png"/><Relationship Id="rId6"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drive.google.com/file/d/1XvH3orkyt4iJWd3J88uLBcOJT_ThrFD9/view" TargetMode="External"/><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1.png"/><Relationship Id="rId4" Type="http://schemas.openxmlformats.org/officeDocument/2006/relationships/hyperlink" Target="http://www.fau.edu/uas/videos/video_library/Success_Network_Video.ocap.mp4" TargetMode="External"/><Relationship Id="rId5" Type="http://schemas.openxmlformats.org/officeDocument/2006/relationships/image" Target="../media/image4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hyperlink" Target="https://twitter.com/UAdvising" TargetMode="External"/><Relationship Id="rId9"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hyperlink" Target="https://www.facebook.com/pages/University-Advising-Services-FAU/140600279428423" TargetMode="External"/><Relationship Id="rId7" Type="http://schemas.openxmlformats.org/officeDocument/2006/relationships/image" Target="../media/image44.png"/><Relationship Id="rId8" Type="http://schemas.openxmlformats.org/officeDocument/2006/relationships/hyperlink" Target="http://instagram.com/uadvis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hyperlink" Target="http://www.fau.edu/uas/curriculum.php"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hyperlink" Target="https://www.fau.edu/ugstudies/civic-literacy-requiremen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4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8.png"/><Relationship Id="rId4" Type="http://schemas.openxmlformats.org/officeDocument/2006/relationships/image" Target="../media/image48.gif"/><Relationship Id="rId5" Type="http://schemas.openxmlformats.org/officeDocument/2006/relationships/image" Target="../media/image50.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3.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1" name="Shape 531"/>
        <p:cNvGrpSpPr/>
        <p:nvPr/>
      </p:nvGrpSpPr>
      <p:grpSpPr>
        <a:xfrm>
          <a:off x="0" y="0"/>
          <a:ext cx="0" cy="0"/>
          <a:chOff x="0" y="0"/>
          <a:chExt cx="0" cy="0"/>
        </a:xfrm>
      </p:grpSpPr>
      <p:sp>
        <p:nvSpPr>
          <p:cNvPr id="532" name="Google Shape;532;p1"/>
          <p:cNvSpPr txBox="1"/>
          <p:nvPr>
            <p:ph idx="1" type="subTitle"/>
          </p:nvPr>
        </p:nvSpPr>
        <p:spPr>
          <a:xfrm>
            <a:off x="-1146110" y="6069186"/>
            <a:ext cx="9144000" cy="79050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None/>
            </a:pPr>
            <a:r>
              <a:rPr b="1" lang="en-US" sz="4400">
                <a:solidFill>
                  <a:srgbClr val="1F3864"/>
                </a:solidFill>
              </a:rPr>
              <a:t>#OwlIn to Graduation</a:t>
            </a:r>
            <a:endParaRPr>
              <a:solidFill>
                <a:srgbClr val="1F3864"/>
              </a:solidFill>
            </a:endParaRPr>
          </a:p>
        </p:txBody>
      </p:sp>
      <p:sp>
        <p:nvSpPr>
          <p:cNvPr id="533" name="Google Shape;533;p1"/>
          <p:cNvSpPr txBox="1"/>
          <p:nvPr/>
        </p:nvSpPr>
        <p:spPr>
          <a:xfrm>
            <a:off x="-1146110" y="5599974"/>
            <a:ext cx="9444355" cy="79050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3600"/>
              <a:buFont typeface="Arial"/>
              <a:buNone/>
            </a:pPr>
            <a:r>
              <a:rPr b="1" i="1" lang="en-US" sz="3600" u="none" cap="none" strike="noStrike">
                <a:solidFill>
                  <a:srgbClr val="C00000"/>
                </a:solidFill>
                <a:latin typeface="Calibri"/>
                <a:ea typeface="Calibri"/>
                <a:cs typeface="Calibri"/>
                <a:sym typeface="Calibri"/>
              </a:rPr>
              <a:t>Charles E. Schmidt College of Science</a:t>
            </a:r>
            <a:endParaRPr b="0" i="0" sz="1400" u="none" cap="none" strike="noStrike">
              <a:solidFill>
                <a:srgbClr val="C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9" name="Shape 589"/>
        <p:cNvGrpSpPr/>
        <p:nvPr/>
      </p:nvGrpSpPr>
      <p:grpSpPr>
        <a:xfrm>
          <a:off x="0" y="0"/>
          <a:ext cx="0" cy="0"/>
          <a:chOff x="0" y="0"/>
          <a:chExt cx="0" cy="0"/>
        </a:xfrm>
      </p:grpSpPr>
      <p:sp>
        <p:nvSpPr>
          <p:cNvPr id="590" name="Google Shape;590;p9"/>
          <p:cNvSpPr txBox="1"/>
          <p:nvPr>
            <p:ph type="title"/>
          </p:nvPr>
        </p:nvSpPr>
        <p:spPr>
          <a:xfrm>
            <a:off x="-1382486" y="468351"/>
            <a:ext cx="10515600" cy="76513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solidFill>
                  <a:schemeClr val="lt1"/>
                </a:solidFill>
              </a:rPr>
              <a:t> </a:t>
            </a:r>
            <a:r>
              <a:rPr b="1" lang="en-US" sz="5400">
                <a:solidFill>
                  <a:schemeClr val="lt1"/>
                </a:solidFill>
                <a:latin typeface="Calibri"/>
                <a:ea typeface="Calibri"/>
                <a:cs typeface="Calibri"/>
                <a:sym typeface="Calibri"/>
              </a:rPr>
              <a:t>Science@FAU Highlights</a:t>
            </a:r>
            <a:endParaRPr>
              <a:solidFill>
                <a:schemeClr val="lt1"/>
              </a:solidFill>
              <a:latin typeface="Calibri"/>
              <a:ea typeface="Calibri"/>
              <a:cs typeface="Calibri"/>
              <a:sym typeface="Calibri"/>
            </a:endParaRPr>
          </a:p>
        </p:txBody>
      </p:sp>
      <p:sp>
        <p:nvSpPr>
          <p:cNvPr id="591" name="Google Shape;591;p9"/>
          <p:cNvSpPr txBox="1"/>
          <p:nvPr>
            <p:ph idx="1" type="body"/>
          </p:nvPr>
        </p:nvSpPr>
        <p:spPr>
          <a:xfrm>
            <a:off x="152400" y="1510650"/>
            <a:ext cx="4883100" cy="4508700"/>
          </a:xfrm>
          <a:prstGeom prst="rect">
            <a:avLst/>
          </a:prstGeom>
          <a:noFill/>
          <a:ln>
            <a:noFill/>
          </a:ln>
        </p:spPr>
        <p:txBody>
          <a:bodyPr anchorCtr="0" anchor="t" bIns="45700" lIns="91425" spcFirstLastPara="1" rIns="91425" wrap="square" tIns="45700">
            <a:noAutofit/>
          </a:bodyPr>
          <a:lstStyle/>
          <a:p>
            <a:pPr indent="-342900" lvl="0" marL="342900" rtl="0" algn="l">
              <a:lnSpc>
                <a:spcPct val="70000"/>
              </a:lnSpc>
              <a:spcBef>
                <a:spcPts val="0"/>
              </a:spcBef>
              <a:spcAft>
                <a:spcPts val="0"/>
              </a:spcAft>
              <a:buClr>
                <a:schemeClr val="lt1"/>
              </a:buClr>
              <a:buSzPts val="2380"/>
              <a:buFont typeface="Calibri"/>
              <a:buChar char="֍"/>
            </a:pPr>
            <a:r>
              <a:rPr lang="en-US" sz="2380">
                <a:solidFill>
                  <a:schemeClr val="lt1"/>
                </a:solidFill>
              </a:rPr>
              <a:t>Eminent Scholars in Science, Brain Sciences and Marine Biology</a:t>
            </a:r>
            <a:endParaRPr>
              <a:solidFill>
                <a:schemeClr val="lt1"/>
              </a:solidFill>
            </a:endParaRPr>
          </a:p>
          <a:p>
            <a:pPr indent="-191770" lvl="0" marL="494030" rtl="0" algn="l">
              <a:lnSpc>
                <a:spcPct val="70000"/>
              </a:lnSpc>
              <a:spcBef>
                <a:spcPts val="1000"/>
              </a:spcBef>
              <a:spcAft>
                <a:spcPts val="0"/>
              </a:spcAft>
              <a:buClr>
                <a:schemeClr val="lt1"/>
              </a:buClr>
              <a:buSzPts val="2380"/>
              <a:buFont typeface="Calibri"/>
              <a:buNone/>
            </a:pPr>
            <a:r>
              <a:t/>
            </a:r>
            <a:endParaRPr sz="2380">
              <a:solidFill>
                <a:schemeClr val="lt1"/>
              </a:solidFill>
            </a:endParaRPr>
          </a:p>
          <a:p>
            <a:pPr indent="-342900" lvl="0" marL="342900" rtl="0" algn="l">
              <a:lnSpc>
                <a:spcPct val="70000"/>
              </a:lnSpc>
              <a:spcBef>
                <a:spcPts val="1000"/>
              </a:spcBef>
              <a:spcAft>
                <a:spcPts val="0"/>
              </a:spcAft>
              <a:buClr>
                <a:schemeClr val="lt1"/>
              </a:buClr>
              <a:buSzPts val="2380"/>
              <a:buFont typeface="Calibri"/>
              <a:buChar char="֍"/>
            </a:pPr>
            <a:r>
              <a:rPr lang="en-US" sz="2380">
                <a:solidFill>
                  <a:schemeClr val="lt1"/>
                </a:solidFill>
              </a:rPr>
              <a:t>Education and research partnerships with Scripps Florida, the Max Planck Florida Institute and the Torrey Pines Institute for Molecular Studies</a:t>
            </a:r>
            <a:endParaRPr>
              <a:solidFill>
                <a:schemeClr val="lt1"/>
              </a:solidFill>
            </a:endParaRPr>
          </a:p>
          <a:p>
            <a:pPr indent="-191770" lvl="0" marL="494030" rtl="0" algn="l">
              <a:lnSpc>
                <a:spcPct val="70000"/>
              </a:lnSpc>
              <a:spcBef>
                <a:spcPts val="1000"/>
              </a:spcBef>
              <a:spcAft>
                <a:spcPts val="0"/>
              </a:spcAft>
              <a:buClr>
                <a:schemeClr val="lt1"/>
              </a:buClr>
              <a:buSzPts val="2380"/>
              <a:buFont typeface="Calibri"/>
              <a:buNone/>
            </a:pPr>
            <a:r>
              <a:t/>
            </a:r>
            <a:endParaRPr sz="2380">
              <a:solidFill>
                <a:schemeClr val="lt1"/>
              </a:solidFill>
            </a:endParaRPr>
          </a:p>
          <a:p>
            <a:pPr indent="-342900" lvl="0" marL="342900" rtl="0" algn="l">
              <a:lnSpc>
                <a:spcPct val="70000"/>
              </a:lnSpc>
              <a:spcBef>
                <a:spcPts val="1000"/>
              </a:spcBef>
              <a:spcAft>
                <a:spcPts val="0"/>
              </a:spcAft>
              <a:buClr>
                <a:schemeClr val="lt1"/>
              </a:buClr>
              <a:buSzPts val="2380"/>
              <a:buFont typeface="Calibri"/>
              <a:buChar char="֍"/>
            </a:pPr>
            <a:r>
              <a:rPr lang="en-US" sz="2380">
                <a:solidFill>
                  <a:schemeClr val="lt1"/>
                </a:solidFill>
              </a:rPr>
              <a:t>Professional Science Master’s Degrees in Medical Physics, Masters in Marine Science and Oceanography and Business Biotechnology, Masters Data Science</a:t>
            </a:r>
            <a:endParaRPr sz="2380"/>
          </a:p>
        </p:txBody>
      </p:sp>
      <p:sp>
        <p:nvSpPr>
          <p:cNvPr id="592" name="Google Shape;592;p9"/>
          <p:cNvSpPr txBox="1"/>
          <p:nvPr>
            <p:ph idx="2" type="body"/>
          </p:nvPr>
        </p:nvSpPr>
        <p:spPr>
          <a:xfrm>
            <a:off x="5103000" y="1510650"/>
            <a:ext cx="6615000" cy="4073400"/>
          </a:xfrm>
          <a:prstGeom prst="rect">
            <a:avLst/>
          </a:prstGeom>
          <a:noFill/>
          <a:ln>
            <a:noFill/>
          </a:ln>
        </p:spPr>
        <p:txBody>
          <a:bodyPr anchorCtr="0" anchor="t" bIns="45700" lIns="91425" spcFirstLastPara="1" rIns="91425" wrap="square" tIns="45700">
            <a:noAutofit/>
          </a:bodyPr>
          <a:lstStyle/>
          <a:p>
            <a:pPr indent="-342900" lvl="0" marL="342900" rtl="0" algn="l">
              <a:lnSpc>
                <a:spcPct val="70000"/>
              </a:lnSpc>
              <a:spcBef>
                <a:spcPts val="0"/>
              </a:spcBef>
              <a:spcAft>
                <a:spcPts val="0"/>
              </a:spcAft>
              <a:buClr>
                <a:schemeClr val="lt1"/>
              </a:buClr>
              <a:buSzPts val="2380"/>
              <a:buFont typeface="Calibri"/>
              <a:buChar char="֍"/>
            </a:pPr>
            <a:r>
              <a:rPr lang="en-US" sz="2380">
                <a:solidFill>
                  <a:schemeClr val="lt1"/>
                </a:solidFill>
              </a:rPr>
              <a:t>Six Research Centers of Excellence: Complex Systems and Brain Sciences, Biological and Materials Physics, Environmental Studies, Molecular Biology and Biotechnology, and Geo-Information Science, Cryptology and Information Security</a:t>
            </a:r>
            <a:r>
              <a:rPr lang="en-US" sz="1190">
                <a:solidFill>
                  <a:schemeClr val="lt1"/>
                </a:solidFill>
              </a:rPr>
              <a:t>.</a:t>
            </a:r>
            <a:endParaRPr sz="680">
              <a:solidFill>
                <a:schemeClr val="lt1"/>
              </a:solidFill>
            </a:endParaRPr>
          </a:p>
          <a:p>
            <a:pPr indent="-284480" lvl="0" marL="629921" rtl="0" algn="l">
              <a:lnSpc>
                <a:spcPct val="70000"/>
              </a:lnSpc>
              <a:spcBef>
                <a:spcPts val="1000"/>
              </a:spcBef>
              <a:spcAft>
                <a:spcPts val="0"/>
              </a:spcAft>
              <a:buClr>
                <a:schemeClr val="lt1"/>
              </a:buClr>
              <a:buSzPts val="2720"/>
              <a:buFont typeface="Calibri"/>
              <a:buNone/>
            </a:pPr>
            <a:r>
              <a:t/>
            </a:r>
            <a:endParaRPr sz="2720">
              <a:solidFill>
                <a:schemeClr val="lt1"/>
              </a:solidFill>
            </a:endParaRPr>
          </a:p>
          <a:p>
            <a:pPr indent="-457200" lvl="0" marL="457200" rtl="0" algn="l">
              <a:lnSpc>
                <a:spcPct val="70000"/>
              </a:lnSpc>
              <a:spcBef>
                <a:spcPts val="1000"/>
              </a:spcBef>
              <a:spcAft>
                <a:spcPts val="0"/>
              </a:spcAft>
              <a:buClr>
                <a:schemeClr val="lt1"/>
              </a:buClr>
              <a:buSzPts val="2635"/>
              <a:buFont typeface="Calibri"/>
              <a:buChar char="֍"/>
            </a:pPr>
            <a:r>
              <a:rPr lang="en-US" sz="2635">
                <a:solidFill>
                  <a:schemeClr val="lt1"/>
                </a:solidFill>
              </a:rPr>
              <a:t>Home of the FAU Astronomical Observatory</a:t>
            </a:r>
            <a:endParaRPr>
              <a:solidFill>
                <a:schemeClr val="lt1"/>
              </a:solidFill>
            </a:endParaRPr>
          </a:p>
          <a:p>
            <a:pPr indent="-289877" lvl="0" marL="624523" rtl="0" algn="l">
              <a:lnSpc>
                <a:spcPct val="70000"/>
              </a:lnSpc>
              <a:spcBef>
                <a:spcPts val="1000"/>
              </a:spcBef>
              <a:spcAft>
                <a:spcPts val="0"/>
              </a:spcAft>
              <a:buClr>
                <a:schemeClr val="lt1"/>
              </a:buClr>
              <a:buSzPts val="2635"/>
              <a:buFont typeface="Calibri"/>
              <a:buNone/>
            </a:pPr>
            <a:r>
              <a:t/>
            </a:r>
            <a:endParaRPr sz="2635">
              <a:solidFill>
                <a:schemeClr val="lt1"/>
              </a:solidFill>
            </a:endParaRPr>
          </a:p>
          <a:p>
            <a:pPr indent="-457200" lvl="0" marL="457200" rtl="0" algn="l">
              <a:lnSpc>
                <a:spcPct val="70000"/>
              </a:lnSpc>
              <a:spcBef>
                <a:spcPts val="1000"/>
              </a:spcBef>
              <a:spcAft>
                <a:spcPts val="0"/>
              </a:spcAft>
              <a:buClr>
                <a:schemeClr val="lt1"/>
              </a:buClr>
              <a:buSzPts val="2635"/>
              <a:buFont typeface="Calibri"/>
              <a:buChar char="֍"/>
            </a:pPr>
            <a:r>
              <a:rPr lang="en-US" sz="2635">
                <a:solidFill>
                  <a:schemeClr val="lt1"/>
                </a:solidFill>
              </a:rPr>
              <a:t>Harbor Branch Oceanographic Institute and Gumbo Limbo</a:t>
            </a:r>
            <a:endParaRPr>
              <a:solidFill>
                <a:schemeClr val="lt1"/>
              </a:solidFill>
            </a:endParaRPr>
          </a:p>
          <a:p>
            <a:pPr indent="-77470" lvl="0" marL="228600" rtl="0" algn="l">
              <a:lnSpc>
                <a:spcPct val="70000"/>
              </a:lnSpc>
              <a:spcBef>
                <a:spcPts val="1000"/>
              </a:spcBef>
              <a:spcAft>
                <a:spcPts val="0"/>
              </a:spcAft>
              <a:buClr>
                <a:schemeClr val="dk1"/>
              </a:buClr>
              <a:buSzPts val="2380"/>
              <a:buNone/>
            </a:pPr>
            <a:r>
              <a:t/>
            </a:r>
            <a:endParaRPr sz="2380"/>
          </a:p>
        </p:txBody>
      </p:sp>
      <p:pic>
        <p:nvPicPr>
          <p:cNvPr id="593" name="Google Shape;593;p9"/>
          <p:cNvPicPr preferRelativeResize="0"/>
          <p:nvPr/>
        </p:nvPicPr>
        <p:blipFill rotWithShape="1">
          <a:blip r:embed="rId4">
            <a:alphaModFix/>
          </a:blip>
          <a:srcRect b="0" l="0" r="0" t="0"/>
          <a:stretch/>
        </p:blipFill>
        <p:spPr>
          <a:xfrm>
            <a:off x="10432077" y="174228"/>
            <a:ext cx="1353380" cy="13533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7" name="Shape 597"/>
        <p:cNvGrpSpPr/>
        <p:nvPr/>
      </p:nvGrpSpPr>
      <p:grpSpPr>
        <a:xfrm>
          <a:off x="0" y="0"/>
          <a:ext cx="0" cy="0"/>
          <a:chOff x="0" y="0"/>
          <a:chExt cx="0" cy="0"/>
        </a:xfrm>
      </p:grpSpPr>
      <p:sp>
        <p:nvSpPr>
          <p:cNvPr id="598" name="Google Shape;598;p10"/>
          <p:cNvSpPr txBox="1"/>
          <p:nvPr>
            <p:ph type="title"/>
          </p:nvPr>
        </p:nvSpPr>
        <p:spPr>
          <a:xfrm>
            <a:off x="-3205163" y="359772"/>
            <a:ext cx="10515600" cy="88079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C00000"/>
              </a:buClr>
              <a:buSzPts val="4400"/>
              <a:buFont typeface="Calibri"/>
              <a:buNone/>
            </a:pPr>
            <a:r>
              <a:rPr b="1" lang="en-US" sz="6000">
                <a:solidFill>
                  <a:schemeClr val="lt1"/>
                </a:solidFill>
                <a:latin typeface="Calibri"/>
                <a:ea typeface="Calibri"/>
                <a:cs typeface="Calibri"/>
                <a:sym typeface="Calibri"/>
              </a:rPr>
              <a:t>Research </a:t>
            </a:r>
            <a:endParaRPr sz="6000">
              <a:solidFill>
                <a:schemeClr val="lt1"/>
              </a:solidFill>
              <a:latin typeface="Calibri"/>
              <a:ea typeface="Calibri"/>
              <a:cs typeface="Calibri"/>
              <a:sym typeface="Calibri"/>
            </a:endParaRPr>
          </a:p>
        </p:txBody>
      </p:sp>
      <p:sp>
        <p:nvSpPr>
          <p:cNvPr id="599" name="Google Shape;599;p10"/>
          <p:cNvSpPr txBox="1"/>
          <p:nvPr>
            <p:ph idx="1" type="body"/>
          </p:nvPr>
        </p:nvSpPr>
        <p:spPr>
          <a:xfrm>
            <a:off x="458787" y="1590472"/>
            <a:ext cx="5157787" cy="976721"/>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2960"/>
              <a:buNone/>
            </a:pPr>
            <a:r>
              <a:t/>
            </a:r>
            <a:endParaRPr sz="2960">
              <a:solidFill>
                <a:schemeClr val="lt1"/>
              </a:solidFill>
            </a:endParaRPr>
          </a:p>
          <a:p>
            <a:pPr indent="0" lvl="0" marL="0" rtl="0" algn="l">
              <a:lnSpc>
                <a:spcPct val="80000"/>
              </a:lnSpc>
              <a:spcBef>
                <a:spcPts val="1000"/>
              </a:spcBef>
              <a:spcAft>
                <a:spcPts val="0"/>
              </a:spcAft>
              <a:buClr>
                <a:srgbClr val="C00000"/>
              </a:buClr>
              <a:buSzPts val="3237"/>
              <a:buNone/>
            </a:pPr>
            <a:r>
              <a:rPr lang="en-US" sz="3237">
                <a:solidFill>
                  <a:schemeClr val="lt1"/>
                </a:solidFill>
              </a:rPr>
              <a:t>Importance of Research </a:t>
            </a:r>
            <a:endParaRPr>
              <a:solidFill>
                <a:schemeClr val="lt1"/>
              </a:solidFill>
            </a:endParaRPr>
          </a:p>
          <a:p>
            <a:pPr indent="0" lvl="0" marL="0" rtl="0" algn="l">
              <a:lnSpc>
                <a:spcPct val="80000"/>
              </a:lnSpc>
              <a:spcBef>
                <a:spcPts val="1000"/>
              </a:spcBef>
              <a:spcAft>
                <a:spcPts val="0"/>
              </a:spcAft>
              <a:buClr>
                <a:schemeClr val="dk1"/>
              </a:buClr>
              <a:buSzPts val="2220"/>
              <a:buNone/>
            </a:pPr>
            <a:r>
              <a:t/>
            </a:r>
            <a:endParaRPr sz="2220"/>
          </a:p>
        </p:txBody>
      </p:sp>
      <p:sp>
        <p:nvSpPr>
          <p:cNvPr id="600" name="Google Shape;600;p10"/>
          <p:cNvSpPr txBox="1"/>
          <p:nvPr>
            <p:ph idx="2" type="body"/>
          </p:nvPr>
        </p:nvSpPr>
        <p:spPr>
          <a:xfrm>
            <a:off x="204788" y="2232935"/>
            <a:ext cx="5157787" cy="4323806"/>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002060"/>
              </a:buClr>
              <a:buSzPts val="2380"/>
              <a:buChar char="•"/>
            </a:pPr>
            <a:r>
              <a:rPr lang="en-US" sz="2380">
                <a:solidFill>
                  <a:schemeClr val="lt1"/>
                </a:solidFill>
              </a:rPr>
              <a:t>Having a research experience can teach you skills of academic inquiry beyond what you can learn in the classroom.</a:t>
            </a:r>
            <a:endParaRPr>
              <a:solidFill>
                <a:schemeClr val="lt1"/>
              </a:solidFill>
            </a:endParaRPr>
          </a:p>
          <a:p>
            <a:pPr indent="-228600" lvl="0" marL="228600" rtl="0" algn="l">
              <a:lnSpc>
                <a:spcPct val="70000"/>
              </a:lnSpc>
              <a:spcBef>
                <a:spcPts val="1000"/>
              </a:spcBef>
              <a:spcAft>
                <a:spcPts val="0"/>
              </a:spcAft>
              <a:buClr>
                <a:srgbClr val="002060"/>
              </a:buClr>
              <a:buSzPts val="2380"/>
              <a:buChar char="•"/>
            </a:pPr>
            <a:r>
              <a:rPr lang="en-US" sz="2380">
                <a:solidFill>
                  <a:schemeClr val="lt1"/>
                </a:solidFill>
              </a:rPr>
              <a:t>It is an opportunity to be curious, inventive, and creative.</a:t>
            </a:r>
            <a:endParaRPr>
              <a:solidFill>
                <a:schemeClr val="lt1"/>
              </a:solidFill>
            </a:endParaRPr>
          </a:p>
          <a:p>
            <a:pPr indent="-228600" lvl="0" marL="228600" rtl="0" algn="l">
              <a:lnSpc>
                <a:spcPct val="70000"/>
              </a:lnSpc>
              <a:spcBef>
                <a:spcPts val="1000"/>
              </a:spcBef>
              <a:spcAft>
                <a:spcPts val="0"/>
              </a:spcAft>
              <a:buClr>
                <a:srgbClr val="002060"/>
              </a:buClr>
              <a:buSzPts val="2380"/>
              <a:buChar char="•"/>
            </a:pPr>
            <a:r>
              <a:rPr lang="en-US" sz="2380">
                <a:solidFill>
                  <a:schemeClr val="lt1"/>
                </a:solidFill>
              </a:rPr>
              <a:t>It will allow you to engage in a particular subject in great detail.</a:t>
            </a:r>
            <a:endParaRPr>
              <a:solidFill>
                <a:schemeClr val="lt1"/>
              </a:solidFill>
            </a:endParaRPr>
          </a:p>
          <a:p>
            <a:pPr indent="-228600" lvl="0" marL="228600" rtl="0" algn="l">
              <a:lnSpc>
                <a:spcPct val="70000"/>
              </a:lnSpc>
              <a:spcBef>
                <a:spcPts val="1000"/>
              </a:spcBef>
              <a:spcAft>
                <a:spcPts val="0"/>
              </a:spcAft>
              <a:buClr>
                <a:srgbClr val="002060"/>
              </a:buClr>
              <a:buSzPts val="2380"/>
              <a:buChar char="•"/>
            </a:pPr>
            <a:r>
              <a:rPr lang="en-US" sz="2380">
                <a:solidFill>
                  <a:schemeClr val="lt1"/>
                </a:solidFill>
              </a:rPr>
              <a:t>Research helps to develop competencies such as critical thinking, teamwork, communication, reliability, dependability, resilience, adaptability, and capacity for improvement.</a:t>
            </a:r>
            <a:endParaRPr>
              <a:solidFill>
                <a:schemeClr val="lt1"/>
              </a:solidFill>
            </a:endParaRPr>
          </a:p>
          <a:p>
            <a:pPr indent="-77470" lvl="0" marL="228600" rtl="0" algn="l">
              <a:lnSpc>
                <a:spcPct val="70000"/>
              </a:lnSpc>
              <a:spcBef>
                <a:spcPts val="1000"/>
              </a:spcBef>
              <a:spcAft>
                <a:spcPts val="0"/>
              </a:spcAft>
              <a:buClr>
                <a:schemeClr val="dk1"/>
              </a:buClr>
              <a:buSzPts val="2380"/>
              <a:buNone/>
            </a:pPr>
            <a:r>
              <a:t/>
            </a:r>
            <a:endParaRPr sz="2380"/>
          </a:p>
        </p:txBody>
      </p:sp>
      <p:sp>
        <p:nvSpPr>
          <p:cNvPr id="601" name="Google Shape;601;p10"/>
          <p:cNvSpPr txBox="1"/>
          <p:nvPr>
            <p:ph idx="3" type="body"/>
          </p:nvPr>
        </p:nvSpPr>
        <p:spPr>
          <a:xfrm>
            <a:off x="4930200" y="1763375"/>
            <a:ext cx="5616300" cy="630900"/>
          </a:xfrm>
          <a:prstGeom prst="rect">
            <a:avLst/>
          </a:prstGeom>
          <a:noFill/>
          <a:ln>
            <a:noFill/>
          </a:ln>
        </p:spPr>
        <p:txBody>
          <a:bodyPr anchorCtr="0" anchor="b" bIns="45700" lIns="91425" spcFirstLastPara="1" rIns="91425" wrap="square" tIns="45700">
            <a:noAutofit/>
          </a:bodyPr>
          <a:lstStyle/>
          <a:p>
            <a:pPr indent="0" lvl="0" marL="0" rtl="0" algn="ctr">
              <a:lnSpc>
                <a:spcPct val="70000"/>
              </a:lnSpc>
              <a:spcBef>
                <a:spcPts val="0"/>
              </a:spcBef>
              <a:spcAft>
                <a:spcPts val="0"/>
              </a:spcAft>
              <a:buClr>
                <a:schemeClr val="dk1"/>
              </a:buClr>
              <a:buSzPts val="600"/>
              <a:buNone/>
            </a:pPr>
            <a:r>
              <a:t/>
            </a:r>
            <a:endParaRPr sz="600">
              <a:solidFill>
                <a:srgbClr val="002060"/>
              </a:solidFill>
            </a:endParaRPr>
          </a:p>
          <a:p>
            <a:pPr indent="0" lvl="0" marL="0" rtl="0" algn="ctr">
              <a:lnSpc>
                <a:spcPct val="70000"/>
              </a:lnSpc>
              <a:spcBef>
                <a:spcPts val="1000"/>
              </a:spcBef>
              <a:spcAft>
                <a:spcPts val="0"/>
              </a:spcAft>
              <a:buClr>
                <a:schemeClr val="dk1"/>
              </a:buClr>
              <a:buSzPts val="700"/>
              <a:buNone/>
            </a:pPr>
            <a:r>
              <a:t/>
            </a:r>
            <a:endParaRPr sz="700">
              <a:solidFill>
                <a:srgbClr val="C00000"/>
              </a:solidFill>
            </a:endParaRPr>
          </a:p>
          <a:p>
            <a:pPr indent="0" lvl="0" marL="0" rtl="0" algn="ctr">
              <a:lnSpc>
                <a:spcPct val="70000"/>
              </a:lnSpc>
              <a:spcBef>
                <a:spcPts val="1000"/>
              </a:spcBef>
              <a:spcAft>
                <a:spcPts val="0"/>
              </a:spcAft>
              <a:buClr>
                <a:srgbClr val="C00000"/>
              </a:buClr>
              <a:buSzPts val="3200"/>
              <a:buNone/>
            </a:pPr>
            <a:r>
              <a:rPr lang="en-US" sz="3200">
                <a:solidFill>
                  <a:schemeClr val="lt1"/>
                </a:solidFill>
              </a:rPr>
              <a:t>Ways to Engage</a:t>
            </a:r>
            <a:r>
              <a:rPr lang="en-US"/>
              <a:t> </a:t>
            </a:r>
            <a:r>
              <a:rPr lang="en-US" sz="3200">
                <a:solidFill>
                  <a:schemeClr val="lt1"/>
                </a:solidFill>
              </a:rPr>
              <a:t>in Research</a:t>
            </a:r>
            <a:endParaRPr>
              <a:solidFill>
                <a:schemeClr val="lt1"/>
              </a:solidFill>
            </a:endParaRPr>
          </a:p>
          <a:p>
            <a:pPr indent="0" lvl="0" marL="0" rtl="0" algn="ctr">
              <a:lnSpc>
                <a:spcPct val="70000"/>
              </a:lnSpc>
              <a:spcBef>
                <a:spcPts val="1000"/>
              </a:spcBef>
              <a:spcAft>
                <a:spcPts val="0"/>
              </a:spcAft>
              <a:buClr>
                <a:schemeClr val="dk1"/>
              </a:buClr>
              <a:buSzPts val="600"/>
              <a:buNone/>
            </a:pPr>
            <a:r>
              <a:t/>
            </a:r>
            <a:endParaRPr sz="600"/>
          </a:p>
        </p:txBody>
      </p:sp>
      <p:sp>
        <p:nvSpPr>
          <p:cNvPr id="602" name="Google Shape;602;p10"/>
          <p:cNvSpPr txBox="1"/>
          <p:nvPr>
            <p:ph idx="4" type="body"/>
          </p:nvPr>
        </p:nvSpPr>
        <p:spPr>
          <a:xfrm>
            <a:off x="5484075" y="2303238"/>
            <a:ext cx="4643700" cy="4021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2060"/>
              </a:buClr>
              <a:buSzPts val="2800"/>
              <a:buChar char="•"/>
            </a:pPr>
            <a:r>
              <a:rPr lang="en-US">
                <a:solidFill>
                  <a:schemeClr val="lt1"/>
                </a:solidFill>
              </a:rPr>
              <a:t>Laboratory and clinical trials</a:t>
            </a:r>
            <a:endParaRPr>
              <a:solidFill>
                <a:schemeClr val="lt1"/>
              </a:solidFill>
            </a:endParaRPr>
          </a:p>
          <a:p>
            <a:pPr indent="-228600" lvl="1" marL="685800" rtl="0" algn="l">
              <a:lnSpc>
                <a:spcPct val="90000"/>
              </a:lnSpc>
              <a:spcBef>
                <a:spcPts val="500"/>
              </a:spcBef>
              <a:spcAft>
                <a:spcPts val="0"/>
              </a:spcAft>
              <a:buClr>
                <a:srgbClr val="002060"/>
              </a:buClr>
              <a:buSzPts val="2400"/>
              <a:buChar char="•"/>
            </a:pPr>
            <a:r>
              <a:rPr lang="en-US">
                <a:solidFill>
                  <a:schemeClr val="lt1"/>
                </a:solidFill>
              </a:rPr>
              <a:t>Volunteer</a:t>
            </a:r>
            <a:endParaRPr>
              <a:solidFill>
                <a:schemeClr val="lt1"/>
              </a:solidFill>
            </a:endParaRPr>
          </a:p>
          <a:p>
            <a:pPr indent="-228600" lvl="1" marL="685800" rtl="0" algn="l">
              <a:lnSpc>
                <a:spcPct val="90000"/>
              </a:lnSpc>
              <a:spcBef>
                <a:spcPts val="500"/>
              </a:spcBef>
              <a:spcAft>
                <a:spcPts val="0"/>
              </a:spcAft>
              <a:buClr>
                <a:srgbClr val="002060"/>
              </a:buClr>
              <a:buSzPts val="2400"/>
              <a:buChar char="•"/>
            </a:pPr>
            <a:r>
              <a:rPr lang="en-US">
                <a:solidFill>
                  <a:schemeClr val="lt1"/>
                </a:solidFill>
              </a:rPr>
              <a:t>Receive course credit</a:t>
            </a:r>
            <a:endParaRPr>
              <a:solidFill>
                <a:schemeClr val="lt1"/>
              </a:solidFill>
            </a:endParaRPr>
          </a:p>
          <a:p>
            <a:pPr indent="-228600" lvl="0" marL="228600" rtl="0" algn="l">
              <a:lnSpc>
                <a:spcPct val="90000"/>
              </a:lnSpc>
              <a:spcBef>
                <a:spcPts val="1000"/>
              </a:spcBef>
              <a:spcAft>
                <a:spcPts val="0"/>
              </a:spcAft>
              <a:buClr>
                <a:srgbClr val="1F3864"/>
              </a:buClr>
              <a:buSzPts val="2400"/>
              <a:buChar char="•"/>
            </a:pPr>
            <a:r>
              <a:rPr lang="en-US" sz="2400">
                <a:solidFill>
                  <a:schemeClr val="lt1"/>
                </a:solidFill>
              </a:rPr>
              <a:t>Student can participate in DIR(Directed Independent Research) which is an option for all majors in the college.</a:t>
            </a:r>
            <a:endParaRPr>
              <a:solidFill>
                <a:schemeClr val="lt1"/>
              </a:solidFill>
            </a:endParaRPr>
          </a:p>
        </p:txBody>
      </p:sp>
      <p:pic>
        <p:nvPicPr>
          <p:cNvPr id="603" name="Google Shape;603;p10"/>
          <p:cNvPicPr preferRelativeResize="0"/>
          <p:nvPr/>
        </p:nvPicPr>
        <p:blipFill rotWithShape="1">
          <a:blip r:embed="rId4">
            <a:alphaModFix/>
          </a:blip>
          <a:srcRect b="0" l="0" r="0" t="0"/>
          <a:stretch/>
        </p:blipFill>
        <p:spPr>
          <a:xfrm>
            <a:off x="3970654" y="314349"/>
            <a:ext cx="1645920" cy="9548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7" name="Shape 607"/>
        <p:cNvGrpSpPr/>
        <p:nvPr/>
      </p:nvGrpSpPr>
      <p:grpSpPr>
        <a:xfrm>
          <a:off x="0" y="0"/>
          <a:ext cx="0" cy="0"/>
          <a:chOff x="0" y="0"/>
          <a:chExt cx="0" cy="0"/>
        </a:xfrm>
      </p:grpSpPr>
      <p:sp>
        <p:nvSpPr>
          <p:cNvPr id="608" name="Google Shape;608;p11"/>
          <p:cNvSpPr txBox="1"/>
          <p:nvPr>
            <p:ph type="title"/>
          </p:nvPr>
        </p:nvSpPr>
        <p:spPr>
          <a:xfrm>
            <a:off x="-1454152" y="1404419"/>
            <a:ext cx="10515600" cy="88977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2"/>
              </a:buClr>
              <a:buSzPts val="5400"/>
              <a:buFont typeface="Calibri"/>
              <a:buNone/>
            </a:pPr>
            <a:r>
              <a:rPr b="1" lang="en-US" sz="5400">
                <a:solidFill>
                  <a:srgbClr val="002060"/>
                </a:solidFill>
              </a:rPr>
              <a:t>NSF-LEARN Program </a:t>
            </a:r>
            <a:r>
              <a:rPr lang="en-US" sz="5400">
                <a:solidFill>
                  <a:srgbClr val="002060"/>
                </a:solidFill>
              </a:rPr>
              <a:t> </a:t>
            </a:r>
            <a:endParaRPr>
              <a:solidFill>
                <a:srgbClr val="002060"/>
              </a:solidFill>
            </a:endParaRPr>
          </a:p>
        </p:txBody>
      </p:sp>
      <p:sp>
        <p:nvSpPr>
          <p:cNvPr id="609" name="Google Shape;609;p11"/>
          <p:cNvSpPr txBox="1"/>
          <p:nvPr>
            <p:ph idx="1" type="body"/>
          </p:nvPr>
        </p:nvSpPr>
        <p:spPr>
          <a:xfrm>
            <a:off x="-231840" y="4762587"/>
            <a:ext cx="10515600" cy="138198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C00000"/>
              </a:buClr>
              <a:buSzPts val="3200"/>
              <a:buNone/>
            </a:pPr>
            <a:r>
              <a:rPr b="1" lang="en-US" sz="3200">
                <a:solidFill>
                  <a:srgbClr val="C00000"/>
                </a:solidFill>
              </a:rPr>
              <a:t>Research Scholarship Program for Science, Technology, Engineering, and Math (STEM) Students </a:t>
            </a:r>
            <a:endParaRPr/>
          </a:p>
          <a:p>
            <a:pPr indent="0" lvl="0" marL="0" rtl="0" algn="l">
              <a:lnSpc>
                <a:spcPct val="90000"/>
              </a:lnSpc>
              <a:spcBef>
                <a:spcPts val="1000"/>
              </a:spcBef>
              <a:spcAft>
                <a:spcPts val="0"/>
              </a:spcAft>
              <a:buClr>
                <a:srgbClr val="888888"/>
              </a:buClr>
              <a:buSzPts val="2400"/>
              <a:buNone/>
            </a:pPr>
            <a:r>
              <a:t/>
            </a:r>
            <a:endParaRPr/>
          </a:p>
        </p:txBody>
      </p:sp>
      <p:pic>
        <p:nvPicPr>
          <p:cNvPr id="610" name="Google Shape;610;p11"/>
          <p:cNvPicPr preferRelativeResize="0"/>
          <p:nvPr/>
        </p:nvPicPr>
        <p:blipFill rotWithShape="1">
          <a:blip r:embed="rId4">
            <a:alphaModFix/>
          </a:blip>
          <a:srcRect b="0" l="0" r="0" t="0"/>
          <a:stretch/>
        </p:blipFill>
        <p:spPr>
          <a:xfrm>
            <a:off x="2254585" y="463367"/>
            <a:ext cx="3098126" cy="694061"/>
          </a:xfrm>
          <a:prstGeom prst="rect">
            <a:avLst/>
          </a:prstGeom>
          <a:noFill/>
          <a:ln>
            <a:noFill/>
          </a:ln>
        </p:spPr>
      </p:pic>
      <p:pic>
        <p:nvPicPr>
          <p:cNvPr id="611" name="Google Shape;611;p11"/>
          <p:cNvPicPr preferRelativeResize="0"/>
          <p:nvPr/>
        </p:nvPicPr>
        <p:blipFill rotWithShape="1">
          <a:blip r:embed="rId5">
            <a:alphaModFix/>
          </a:blip>
          <a:srcRect b="0" l="0" r="0" t="0"/>
          <a:stretch/>
        </p:blipFill>
        <p:spPr>
          <a:xfrm>
            <a:off x="7641772" y="2888211"/>
            <a:ext cx="1218092" cy="1225431"/>
          </a:xfrm>
          <a:prstGeom prst="rect">
            <a:avLst/>
          </a:prstGeom>
          <a:noFill/>
          <a:ln>
            <a:noFill/>
          </a:ln>
        </p:spPr>
      </p:pic>
      <p:pic>
        <p:nvPicPr>
          <p:cNvPr id="612" name="Google Shape;612;p11"/>
          <p:cNvPicPr preferRelativeResize="0"/>
          <p:nvPr/>
        </p:nvPicPr>
        <p:blipFill rotWithShape="1">
          <a:blip r:embed="rId6">
            <a:alphaModFix/>
          </a:blip>
          <a:srcRect b="0" l="0" r="0" t="0"/>
          <a:stretch/>
        </p:blipFill>
        <p:spPr>
          <a:xfrm>
            <a:off x="948663" y="2294190"/>
            <a:ext cx="6456423" cy="23650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6" name="Shape 616"/>
        <p:cNvGrpSpPr/>
        <p:nvPr/>
      </p:nvGrpSpPr>
      <p:grpSpPr>
        <a:xfrm>
          <a:off x="0" y="0"/>
          <a:ext cx="0" cy="0"/>
          <a:chOff x="0" y="0"/>
          <a:chExt cx="0" cy="0"/>
        </a:xfrm>
      </p:grpSpPr>
      <p:sp>
        <p:nvSpPr>
          <p:cNvPr id="617" name="Google Shape;617;p12"/>
          <p:cNvSpPr txBox="1"/>
          <p:nvPr>
            <p:ph idx="1" type="body"/>
          </p:nvPr>
        </p:nvSpPr>
        <p:spPr>
          <a:xfrm>
            <a:off x="418980" y="1254839"/>
            <a:ext cx="5157787" cy="82391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C00000"/>
              </a:buClr>
              <a:buSzPts val="3200"/>
              <a:buNone/>
            </a:pPr>
            <a:r>
              <a:rPr lang="en-US" sz="3200">
                <a:solidFill>
                  <a:schemeClr val="lt1"/>
                </a:solidFill>
              </a:rPr>
              <a:t>What’s in it for you?</a:t>
            </a:r>
            <a:endParaRPr>
              <a:solidFill>
                <a:schemeClr val="lt1"/>
              </a:solidFill>
            </a:endParaRPr>
          </a:p>
        </p:txBody>
      </p:sp>
      <p:sp>
        <p:nvSpPr>
          <p:cNvPr id="618" name="Google Shape;618;p12"/>
          <p:cNvSpPr txBox="1"/>
          <p:nvPr>
            <p:ph idx="2" type="body"/>
          </p:nvPr>
        </p:nvSpPr>
        <p:spPr>
          <a:xfrm>
            <a:off x="293053" y="2093569"/>
            <a:ext cx="4439835" cy="3684588"/>
          </a:xfrm>
          <a:prstGeom prst="rect">
            <a:avLst/>
          </a:prstGeom>
          <a:noFill/>
          <a:ln>
            <a:noFill/>
          </a:ln>
        </p:spPr>
        <p:txBody>
          <a:bodyPr anchorCtr="0" anchor="t" bIns="45700" lIns="91425" spcFirstLastPara="1" rIns="91425" wrap="square" tIns="45700">
            <a:noAutofit/>
          </a:bodyPr>
          <a:lstStyle/>
          <a:p>
            <a:pPr indent="-342900" lvl="0" marL="342900" rtl="0" algn="l">
              <a:lnSpc>
                <a:spcPct val="70000"/>
              </a:lnSpc>
              <a:spcBef>
                <a:spcPts val="0"/>
              </a:spcBef>
              <a:spcAft>
                <a:spcPts val="0"/>
              </a:spcAft>
              <a:buClr>
                <a:schemeClr val="lt1"/>
              </a:buClr>
              <a:buSzPts val="2170"/>
              <a:buFont typeface="Noto Sans Symbols"/>
              <a:buChar char="▪"/>
            </a:pPr>
            <a:r>
              <a:rPr lang="en-US" sz="2400">
                <a:solidFill>
                  <a:schemeClr val="lt1"/>
                </a:solidFill>
              </a:rPr>
              <a:t>Structured help adjusting to FAU</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$500 scholarship</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Priority registration</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2 free research focused courses</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Mentorship by faculty and peers</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Academic, social, and community events</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Leadership and networking opportunities</a:t>
            </a:r>
            <a:endParaRPr sz="3200">
              <a:solidFill>
                <a:schemeClr val="lt1"/>
              </a:solidFill>
            </a:endParaRPr>
          </a:p>
          <a:p>
            <a:pPr indent="-342900" lvl="0" marL="342900" rtl="0" algn="l">
              <a:lnSpc>
                <a:spcPct val="70000"/>
              </a:lnSpc>
              <a:spcBef>
                <a:spcPts val="1000"/>
              </a:spcBef>
              <a:spcAft>
                <a:spcPts val="0"/>
              </a:spcAft>
              <a:buClr>
                <a:schemeClr val="lt1"/>
              </a:buClr>
              <a:buSzPts val="2170"/>
              <a:buFont typeface="Noto Sans Symbols"/>
              <a:buChar char="▪"/>
            </a:pPr>
            <a:r>
              <a:rPr lang="en-US" sz="2400">
                <a:solidFill>
                  <a:schemeClr val="lt1"/>
                </a:solidFill>
              </a:rPr>
              <a:t>Hands-on research experience in </a:t>
            </a:r>
            <a:r>
              <a:rPr lang="en-US" sz="2400" u="sng">
                <a:solidFill>
                  <a:schemeClr val="lt1"/>
                </a:solidFill>
              </a:rPr>
              <a:t>your</a:t>
            </a:r>
            <a:r>
              <a:rPr lang="en-US" sz="2400">
                <a:solidFill>
                  <a:schemeClr val="lt1"/>
                </a:solidFill>
              </a:rPr>
              <a:t> field of interest</a:t>
            </a:r>
            <a:endParaRPr sz="3200">
              <a:solidFill>
                <a:schemeClr val="lt1"/>
              </a:solidFill>
            </a:endParaRPr>
          </a:p>
          <a:p>
            <a:pPr indent="-90804" lvl="0" marL="228600" rtl="0" algn="l">
              <a:lnSpc>
                <a:spcPct val="70000"/>
              </a:lnSpc>
              <a:spcBef>
                <a:spcPts val="1000"/>
              </a:spcBef>
              <a:spcAft>
                <a:spcPts val="0"/>
              </a:spcAft>
              <a:buClr>
                <a:schemeClr val="dk1"/>
              </a:buClr>
              <a:buSzPts val="2170"/>
              <a:buNone/>
            </a:pPr>
            <a:r>
              <a:t/>
            </a:r>
            <a:endParaRPr sz="2400"/>
          </a:p>
        </p:txBody>
      </p:sp>
      <p:sp>
        <p:nvSpPr>
          <p:cNvPr id="619" name="Google Shape;619;p12"/>
          <p:cNvSpPr txBox="1"/>
          <p:nvPr>
            <p:ph idx="3" type="body"/>
          </p:nvPr>
        </p:nvSpPr>
        <p:spPr>
          <a:xfrm>
            <a:off x="4134000" y="1435980"/>
            <a:ext cx="5183188" cy="82391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16000"/>
              <a:buNone/>
            </a:pPr>
            <a:r>
              <a:t/>
            </a:r>
            <a:endParaRPr sz="16000">
              <a:solidFill>
                <a:srgbClr val="FF0000"/>
              </a:solidFill>
            </a:endParaRPr>
          </a:p>
          <a:p>
            <a:pPr indent="0" lvl="0" marL="0" rtl="0" algn="l">
              <a:lnSpc>
                <a:spcPct val="90000"/>
              </a:lnSpc>
              <a:spcBef>
                <a:spcPts val="1000"/>
              </a:spcBef>
              <a:spcAft>
                <a:spcPts val="0"/>
              </a:spcAft>
              <a:buClr>
                <a:schemeClr val="dk1"/>
              </a:buClr>
              <a:buSzPts val="16000"/>
              <a:buNone/>
            </a:pPr>
            <a:r>
              <a:t/>
            </a:r>
            <a:endParaRPr sz="16000">
              <a:solidFill>
                <a:srgbClr val="FF0000"/>
              </a:solidFill>
            </a:endParaRPr>
          </a:p>
          <a:p>
            <a:pPr indent="0" lvl="0" marL="0" rtl="0" algn="l">
              <a:lnSpc>
                <a:spcPct val="90000"/>
              </a:lnSpc>
              <a:spcBef>
                <a:spcPts val="1000"/>
              </a:spcBef>
              <a:spcAft>
                <a:spcPts val="0"/>
              </a:spcAft>
              <a:buClr>
                <a:schemeClr val="dk1"/>
              </a:buClr>
              <a:buSzPts val="16000"/>
              <a:buNone/>
            </a:pPr>
            <a:r>
              <a:t/>
            </a:r>
            <a:endParaRPr sz="16000">
              <a:solidFill>
                <a:srgbClr val="FF0000"/>
              </a:solidFill>
            </a:endParaRPr>
          </a:p>
          <a:p>
            <a:pPr indent="0" lvl="0" marL="0" rtl="0" algn="l">
              <a:lnSpc>
                <a:spcPct val="90000"/>
              </a:lnSpc>
              <a:spcBef>
                <a:spcPts val="1000"/>
              </a:spcBef>
              <a:spcAft>
                <a:spcPts val="0"/>
              </a:spcAft>
              <a:buClr>
                <a:schemeClr val="dk1"/>
              </a:buClr>
              <a:buSzPts val="16000"/>
              <a:buNone/>
            </a:pPr>
            <a:r>
              <a:t/>
            </a:r>
            <a:endParaRPr sz="16000">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ctr">
              <a:lnSpc>
                <a:spcPct val="90000"/>
              </a:lnSpc>
              <a:spcBef>
                <a:spcPts val="1000"/>
              </a:spcBef>
              <a:spcAft>
                <a:spcPts val="0"/>
              </a:spcAft>
              <a:buClr>
                <a:srgbClr val="C00000"/>
              </a:buClr>
              <a:buSzPts val="3200"/>
              <a:buNone/>
            </a:pPr>
            <a:r>
              <a:rPr lang="en-US" sz="3200">
                <a:solidFill>
                  <a:schemeClr val="lt1"/>
                </a:solidFill>
              </a:rPr>
              <a:t>Eligibility</a:t>
            </a:r>
            <a:endParaRPr>
              <a:solidFill>
                <a:schemeClr val="lt1"/>
              </a:solidFill>
            </a:endParaRPr>
          </a:p>
        </p:txBody>
      </p:sp>
      <p:sp>
        <p:nvSpPr>
          <p:cNvPr id="620" name="Google Shape;620;p12"/>
          <p:cNvSpPr txBox="1"/>
          <p:nvPr>
            <p:ph idx="4" type="body"/>
          </p:nvPr>
        </p:nvSpPr>
        <p:spPr>
          <a:xfrm>
            <a:off x="4667164" y="2255922"/>
            <a:ext cx="4551481" cy="3684588"/>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lt1"/>
              </a:buClr>
              <a:buSzPts val="2590"/>
              <a:buFont typeface="Noto Sans Symbols"/>
              <a:buChar char="✔"/>
            </a:pPr>
            <a:r>
              <a:rPr lang="en-US" sz="2400">
                <a:solidFill>
                  <a:schemeClr val="lt1"/>
                </a:solidFill>
              </a:rPr>
              <a:t>Incoming from high school </a:t>
            </a:r>
            <a:endParaRPr sz="2400">
              <a:solidFill>
                <a:schemeClr val="lt1"/>
              </a:solidFill>
            </a:endParaRPr>
          </a:p>
          <a:p>
            <a:pPr indent="-342900" lvl="0" marL="342900" rtl="0" algn="l">
              <a:lnSpc>
                <a:spcPct val="80000"/>
              </a:lnSpc>
              <a:spcBef>
                <a:spcPts val="1000"/>
              </a:spcBef>
              <a:spcAft>
                <a:spcPts val="0"/>
              </a:spcAft>
              <a:buClr>
                <a:schemeClr val="lt1"/>
              </a:buClr>
              <a:buSzPts val="2590"/>
              <a:buFont typeface="Noto Sans Symbols"/>
              <a:buChar char="✔"/>
            </a:pPr>
            <a:r>
              <a:rPr lang="en-US" sz="2400">
                <a:solidFill>
                  <a:schemeClr val="lt1"/>
                </a:solidFill>
              </a:rPr>
              <a:t>Have a declared major in the College of Science or College of Engineering and Computer Science </a:t>
            </a:r>
            <a:endParaRPr sz="2400">
              <a:solidFill>
                <a:schemeClr val="lt1"/>
              </a:solidFill>
            </a:endParaRPr>
          </a:p>
          <a:p>
            <a:pPr indent="-342900" lvl="0" marL="342900" rtl="0" algn="l">
              <a:lnSpc>
                <a:spcPct val="80000"/>
              </a:lnSpc>
              <a:spcBef>
                <a:spcPts val="1000"/>
              </a:spcBef>
              <a:spcAft>
                <a:spcPts val="0"/>
              </a:spcAft>
              <a:buClr>
                <a:schemeClr val="lt1"/>
              </a:buClr>
              <a:buSzPts val="2590"/>
              <a:buFont typeface="Noto Sans Symbols"/>
              <a:buChar char="✔"/>
            </a:pPr>
            <a:r>
              <a:rPr lang="en-US" sz="2400">
                <a:solidFill>
                  <a:schemeClr val="lt1"/>
                </a:solidFill>
              </a:rPr>
              <a:t>Pursue a Bachelor of Science (B.S.) degree</a:t>
            </a:r>
            <a:endParaRPr sz="2400">
              <a:solidFill>
                <a:schemeClr val="lt1"/>
              </a:solidFill>
            </a:endParaRPr>
          </a:p>
          <a:p>
            <a:pPr indent="-342900" lvl="0" marL="342900" rtl="0" algn="l">
              <a:lnSpc>
                <a:spcPct val="80000"/>
              </a:lnSpc>
              <a:spcBef>
                <a:spcPts val="1000"/>
              </a:spcBef>
              <a:spcAft>
                <a:spcPts val="0"/>
              </a:spcAft>
              <a:buClr>
                <a:schemeClr val="lt1"/>
              </a:buClr>
              <a:buSzPts val="2590"/>
              <a:buFont typeface="Noto Sans Symbols"/>
              <a:buChar char="✔"/>
            </a:pPr>
            <a:r>
              <a:rPr lang="en-US" sz="2400">
                <a:solidFill>
                  <a:schemeClr val="lt1"/>
                </a:solidFill>
              </a:rPr>
              <a:t>High school GPA of 3.6 or higher</a:t>
            </a:r>
            <a:endParaRPr sz="2400">
              <a:solidFill>
                <a:schemeClr val="lt1"/>
              </a:solidFill>
            </a:endParaRPr>
          </a:p>
          <a:p>
            <a:pPr indent="-342900" lvl="0" marL="342900" rtl="0" algn="l">
              <a:lnSpc>
                <a:spcPct val="80000"/>
              </a:lnSpc>
              <a:spcBef>
                <a:spcPts val="1000"/>
              </a:spcBef>
              <a:spcAft>
                <a:spcPts val="0"/>
              </a:spcAft>
              <a:buClr>
                <a:schemeClr val="lt1"/>
              </a:buClr>
              <a:buSzPts val="2590"/>
              <a:buFont typeface="Noto Sans Symbols"/>
              <a:buChar char="✔"/>
            </a:pPr>
            <a:r>
              <a:rPr lang="en-US" sz="2400">
                <a:solidFill>
                  <a:schemeClr val="lt1"/>
                </a:solidFill>
              </a:rPr>
              <a:t>SAT score of 1100 or higher or ACT score of 22 or higher </a:t>
            </a:r>
            <a:endParaRPr sz="2400">
              <a:solidFill>
                <a:schemeClr val="lt1"/>
              </a:solidFill>
            </a:endParaRPr>
          </a:p>
          <a:p>
            <a:pPr indent="-64135" lvl="0" marL="228600" rtl="0" algn="l">
              <a:lnSpc>
                <a:spcPct val="80000"/>
              </a:lnSpc>
              <a:spcBef>
                <a:spcPts val="1000"/>
              </a:spcBef>
              <a:spcAft>
                <a:spcPts val="0"/>
              </a:spcAft>
              <a:buClr>
                <a:schemeClr val="dk1"/>
              </a:buClr>
              <a:buSzPts val="2590"/>
              <a:buNone/>
            </a:pPr>
            <a:r>
              <a:t/>
            </a:r>
            <a:endParaRPr sz="2590"/>
          </a:p>
        </p:txBody>
      </p:sp>
      <p:pic>
        <p:nvPicPr>
          <p:cNvPr id="621" name="Google Shape;621;p12"/>
          <p:cNvPicPr preferRelativeResize="0"/>
          <p:nvPr/>
        </p:nvPicPr>
        <p:blipFill rotWithShape="1">
          <a:blip r:embed="rId4">
            <a:alphaModFix/>
          </a:blip>
          <a:srcRect b="0" l="0" r="0" t="0"/>
          <a:stretch/>
        </p:blipFill>
        <p:spPr>
          <a:xfrm>
            <a:off x="2584937" y="499069"/>
            <a:ext cx="3098126" cy="694061"/>
          </a:xfrm>
          <a:prstGeom prst="rect">
            <a:avLst/>
          </a:prstGeom>
          <a:noFill/>
          <a:ln>
            <a:noFill/>
          </a:ln>
          <a:effectLst>
            <a:outerShdw blurRad="292100" rotWithShape="0" algn="tl" dir="2700000" dist="139700">
              <a:srgbClr val="333333">
                <a:alpha val="64313"/>
              </a:srgbClr>
            </a:outerShdw>
          </a:effectLst>
        </p:spPr>
      </p:pic>
      <p:pic>
        <p:nvPicPr>
          <p:cNvPr id="622" name="Google Shape;622;p12"/>
          <p:cNvPicPr preferRelativeResize="0"/>
          <p:nvPr/>
        </p:nvPicPr>
        <p:blipFill rotWithShape="1">
          <a:blip r:embed="rId5">
            <a:alphaModFix/>
          </a:blip>
          <a:srcRect b="0" l="0" r="0" t="0"/>
          <a:stretch/>
        </p:blipFill>
        <p:spPr>
          <a:xfrm>
            <a:off x="5899893" y="242274"/>
            <a:ext cx="1218092" cy="1225431"/>
          </a:xfrm>
          <a:prstGeom prst="rect">
            <a:avLst/>
          </a:prstGeom>
          <a:noFill/>
          <a:ln>
            <a:noFill/>
          </a:ln>
          <a:effectLst>
            <a:outerShdw blurRad="292100" rotWithShape="0" algn="tl" dir="2700000" dist="139700">
              <a:srgbClr val="333333">
                <a:alpha val="64313"/>
              </a:srgbClr>
            </a:outerShdw>
          </a:effectLst>
        </p:spPr>
      </p:pic>
      <p:pic>
        <p:nvPicPr>
          <p:cNvPr id="623" name="Google Shape;623;p12"/>
          <p:cNvPicPr preferRelativeResize="0"/>
          <p:nvPr/>
        </p:nvPicPr>
        <p:blipFill rotWithShape="1">
          <a:blip r:embed="rId6">
            <a:alphaModFix/>
          </a:blip>
          <a:srcRect b="0" l="0" r="0" t="0"/>
          <a:stretch/>
        </p:blipFill>
        <p:spPr>
          <a:xfrm>
            <a:off x="293053" y="230774"/>
            <a:ext cx="2084820" cy="1184979"/>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7" name="Shape 627"/>
        <p:cNvGrpSpPr/>
        <p:nvPr/>
      </p:nvGrpSpPr>
      <p:grpSpPr>
        <a:xfrm>
          <a:off x="0" y="0"/>
          <a:ext cx="0" cy="0"/>
          <a:chOff x="0" y="0"/>
          <a:chExt cx="0" cy="0"/>
        </a:xfrm>
      </p:grpSpPr>
      <p:sp>
        <p:nvSpPr>
          <p:cNvPr id="628" name="Google Shape;628;p13"/>
          <p:cNvSpPr txBox="1"/>
          <p:nvPr>
            <p:ph idx="1" type="body"/>
          </p:nvPr>
        </p:nvSpPr>
        <p:spPr>
          <a:xfrm>
            <a:off x="588574" y="617170"/>
            <a:ext cx="5157787" cy="82391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 </a:t>
            </a:r>
            <a:r>
              <a:rPr lang="en-US" sz="4400">
                <a:solidFill>
                  <a:srgbClr val="C00000"/>
                </a:solidFill>
              </a:rPr>
              <a:t>Honors Options</a:t>
            </a:r>
            <a:endParaRPr sz="3200"/>
          </a:p>
        </p:txBody>
      </p:sp>
      <p:sp>
        <p:nvSpPr>
          <p:cNvPr id="629" name="Google Shape;629;p13"/>
          <p:cNvSpPr txBox="1"/>
          <p:nvPr>
            <p:ph idx="2" type="body"/>
          </p:nvPr>
        </p:nvSpPr>
        <p:spPr>
          <a:xfrm>
            <a:off x="457231" y="1441082"/>
            <a:ext cx="5157787"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solidFill>
                  <a:srgbClr val="002060"/>
                </a:solidFill>
              </a:rPr>
              <a:t>Biology-Introduction to Honors and Honors Thesis in Biology</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Honors in Mathematics</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Upper-Division Honors in Psychology </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MAX Planck Honor Program(high school GPA, National Merit)</a:t>
            </a:r>
            <a:endParaRPr>
              <a:solidFill>
                <a:srgbClr val="002060"/>
              </a:solidFill>
            </a:endParaRPr>
          </a:p>
        </p:txBody>
      </p:sp>
      <p:sp>
        <p:nvSpPr>
          <p:cNvPr id="630" name="Google Shape;630;p13"/>
          <p:cNvSpPr txBox="1"/>
          <p:nvPr>
            <p:ph idx="3" type="body"/>
          </p:nvPr>
        </p:nvSpPr>
        <p:spPr>
          <a:xfrm>
            <a:off x="5877704" y="2146300"/>
            <a:ext cx="5183188" cy="82391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C00000"/>
              </a:buClr>
              <a:buSzPts val="3200"/>
              <a:buNone/>
            </a:pPr>
            <a:r>
              <a:rPr lang="en-US" sz="5400">
                <a:solidFill>
                  <a:srgbClr val="C00000"/>
                </a:solidFill>
              </a:rPr>
              <a:t>Clubs</a:t>
            </a:r>
            <a:r>
              <a:rPr lang="en-US" sz="3200">
                <a:solidFill>
                  <a:srgbClr val="C00000"/>
                </a:solidFill>
              </a:rPr>
              <a:t> </a:t>
            </a:r>
            <a:endParaRPr sz="3200"/>
          </a:p>
        </p:txBody>
      </p:sp>
      <p:sp>
        <p:nvSpPr>
          <p:cNvPr id="631" name="Google Shape;631;p13"/>
          <p:cNvSpPr txBox="1"/>
          <p:nvPr>
            <p:ph idx="4" type="body"/>
          </p:nvPr>
        </p:nvSpPr>
        <p:spPr>
          <a:xfrm>
            <a:off x="5746361" y="2922858"/>
            <a:ext cx="5183188"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solidFill>
                  <a:srgbClr val="002060"/>
                </a:solidFill>
              </a:rPr>
              <a:t>The Math Club</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Chemistry Club</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Psychology Club </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Geo Club</a:t>
            </a:r>
            <a:endParaRPr>
              <a:solidFill>
                <a:srgbClr val="002060"/>
              </a:solidFill>
            </a:endParaRPr>
          </a:p>
          <a:p>
            <a:pPr indent="-228600" lvl="0" marL="228600" rtl="0" algn="l">
              <a:lnSpc>
                <a:spcPct val="90000"/>
              </a:lnSpc>
              <a:spcBef>
                <a:spcPts val="1000"/>
              </a:spcBef>
              <a:spcAft>
                <a:spcPts val="0"/>
              </a:spcAft>
              <a:buClr>
                <a:schemeClr val="dk1"/>
              </a:buClr>
              <a:buSzPts val="2800"/>
              <a:buChar char="•"/>
            </a:pPr>
            <a:r>
              <a:rPr lang="en-US">
                <a:solidFill>
                  <a:srgbClr val="002060"/>
                </a:solidFill>
              </a:rPr>
              <a:t>Society of Physics students</a:t>
            </a:r>
            <a:endParaRPr>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5" name="Shape 635"/>
        <p:cNvGrpSpPr/>
        <p:nvPr/>
      </p:nvGrpSpPr>
      <p:grpSpPr>
        <a:xfrm>
          <a:off x="0" y="0"/>
          <a:ext cx="0" cy="0"/>
          <a:chOff x="0" y="0"/>
          <a:chExt cx="0" cy="0"/>
        </a:xfrm>
      </p:grpSpPr>
      <p:sp>
        <p:nvSpPr>
          <p:cNvPr id="636" name="Google Shape;636;p14"/>
          <p:cNvSpPr txBox="1"/>
          <p:nvPr>
            <p:ph type="title"/>
          </p:nvPr>
        </p:nvSpPr>
        <p:spPr>
          <a:xfrm>
            <a:off x="808232" y="1057305"/>
            <a:ext cx="10515600" cy="789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 </a:t>
            </a:r>
            <a:endParaRPr/>
          </a:p>
        </p:txBody>
      </p:sp>
      <p:sp>
        <p:nvSpPr>
          <p:cNvPr id="637" name="Google Shape;637;p14"/>
          <p:cNvSpPr txBox="1"/>
          <p:nvPr>
            <p:ph idx="1" type="body"/>
          </p:nvPr>
        </p:nvSpPr>
        <p:spPr>
          <a:xfrm>
            <a:off x="-246850" y="249638"/>
            <a:ext cx="5157787" cy="82391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C00000"/>
              </a:buClr>
              <a:buSzPts val="3200"/>
              <a:buNone/>
            </a:pPr>
            <a:r>
              <a:rPr lang="en-US" sz="3200" u="sng">
                <a:solidFill>
                  <a:schemeClr val="lt1"/>
                </a:solidFill>
              </a:rPr>
              <a:t>Workshop/Seminars</a:t>
            </a:r>
            <a:endParaRPr sz="3200" u="sng">
              <a:solidFill>
                <a:schemeClr val="lt1"/>
              </a:solidFill>
            </a:endParaRPr>
          </a:p>
        </p:txBody>
      </p:sp>
      <p:sp>
        <p:nvSpPr>
          <p:cNvPr id="638" name="Google Shape;638;p14"/>
          <p:cNvSpPr txBox="1"/>
          <p:nvPr>
            <p:ph idx="2" type="body"/>
          </p:nvPr>
        </p:nvSpPr>
        <p:spPr>
          <a:xfrm>
            <a:off x="264737" y="1125509"/>
            <a:ext cx="4134615" cy="368458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lt1"/>
              </a:buClr>
              <a:buSzPts val="2800"/>
              <a:buFont typeface="Noto Sans Symbols"/>
              <a:buChar char="❖"/>
            </a:pPr>
            <a:r>
              <a:rPr lang="en-US">
                <a:solidFill>
                  <a:schemeClr val="lt1"/>
                </a:solidFill>
              </a:rPr>
              <a:t>The college of science offers a variety of workshops designed to help you navigate your academics and career goals.</a:t>
            </a:r>
            <a:endParaRPr>
              <a:solidFill>
                <a:schemeClr val="lt1"/>
              </a:solidFill>
            </a:endParaRPr>
          </a:p>
          <a:p>
            <a:pPr indent="-457200" lvl="0" marL="457200" rtl="0" algn="l">
              <a:lnSpc>
                <a:spcPct val="90000"/>
              </a:lnSpc>
              <a:spcBef>
                <a:spcPts val="1000"/>
              </a:spcBef>
              <a:spcAft>
                <a:spcPts val="0"/>
              </a:spcAft>
              <a:buClr>
                <a:schemeClr val="lt1"/>
              </a:buClr>
              <a:buSzPts val="2800"/>
              <a:buFont typeface="Noto Sans Symbols"/>
              <a:buChar char="❖"/>
            </a:pPr>
            <a:r>
              <a:rPr lang="en-US">
                <a:solidFill>
                  <a:schemeClr val="lt1"/>
                </a:solidFill>
              </a:rPr>
              <a:t>The university offers series of lectures called “ The Frontiers in Science”. These public lectures are geared towards providing a deeper understand of science.</a:t>
            </a:r>
            <a:endParaRPr>
              <a:solidFill>
                <a:schemeClr val="lt1"/>
              </a:solidFill>
            </a:endParaRPr>
          </a:p>
        </p:txBody>
      </p:sp>
      <p:sp>
        <p:nvSpPr>
          <p:cNvPr id="639" name="Google Shape;639;p14"/>
          <p:cNvSpPr txBox="1"/>
          <p:nvPr>
            <p:ph idx="3" type="body"/>
          </p:nvPr>
        </p:nvSpPr>
        <p:spPr>
          <a:xfrm>
            <a:off x="3504406" y="308567"/>
            <a:ext cx="5183188" cy="82391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C00000"/>
              </a:buClr>
              <a:buSzPts val="3200"/>
              <a:buNone/>
            </a:pPr>
            <a:r>
              <a:rPr lang="en-US" sz="3200" u="sng">
                <a:solidFill>
                  <a:schemeClr val="lt1"/>
                </a:solidFill>
              </a:rPr>
              <a:t>Internships</a:t>
            </a:r>
            <a:endParaRPr sz="3200" u="sng">
              <a:solidFill>
                <a:schemeClr val="lt1"/>
              </a:solidFill>
            </a:endParaRPr>
          </a:p>
        </p:txBody>
      </p:sp>
      <p:sp>
        <p:nvSpPr>
          <p:cNvPr id="640" name="Google Shape;640;p14"/>
          <p:cNvSpPr txBox="1"/>
          <p:nvPr>
            <p:ph idx="4" type="body"/>
          </p:nvPr>
        </p:nvSpPr>
        <p:spPr>
          <a:xfrm>
            <a:off x="4343368" y="1098294"/>
            <a:ext cx="3876901" cy="362488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lt1"/>
              </a:buClr>
              <a:buSzPts val="2800"/>
              <a:buFont typeface="Noto Sans Symbols"/>
              <a:buChar char="❖"/>
            </a:pPr>
            <a:r>
              <a:rPr lang="en-US">
                <a:solidFill>
                  <a:schemeClr val="lt1"/>
                </a:solidFill>
              </a:rPr>
              <a:t>The college offers a paid and unpaid internship course opportunity with your major in mind.</a:t>
            </a:r>
            <a:endParaRPr>
              <a:solidFill>
                <a:schemeClr val="lt1"/>
              </a:solidFill>
            </a:endParaRPr>
          </a:p>
          <a:p>
            <a:pPr indent="-457200" lvl="0" marL="457200" rtl="0" algn="l">
              <a:lnSpc>
                <a:spcPct val="90000"/>
              </a:lnSpc>
              <a:spcBef>
                <a:spcPts val="1000"/>
              </a:spcBef>
              <a:spcAft>
                <a:spcPts val="0"/>
              </a:spcAft>
              <a:buClr>
                <a:schemeClr val="lt1"/>
              </a:buClr>
              <a:buSzPts val="2800"/>
              <a:buFont typeface="Noto Sans Symbols"/>
              <a:buChar char="❖"/>
            </a:pPr>
            <a:r>
              <a:rPr lang="en-US">
                <a:solidFill>
                  <a:schemeClr val="lt1"/>
                </a:solidFill>
              </a:rPr>
              <a:t>The college also offers a medical shadowing internship (unpaid shadowing opportunity)</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15"/>
          <p:cNvSpPr txBox="1"/>
          <p:nvPr/>
        </p:nvSpPr>
        <p:spPr>
          <a:xfrm>
            <a:off x="275463" y="1003443"/>
            <a:ext cx="6041305" cy="258532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rial"/>
                <a:ea typeface="Arial"/>
                <a:cs typeface="Arial"/>
                <a:sym typeface="Arial"/>
              </a:rPr>
              <a:t>In a FIG, you:</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Arial"/>
                <a:ea typeface="Arial"/>
                <a:cs typeface="Arial"/>
                <a:sym typeface="Arial"/>
              </a:rPr>
              <a:t>take a 1-credit course with 24 other students who share similar majors.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Arial"/>
                <a:ea typeface="Arial"/>
                <a:cs typeface="Arial"/>
                <a:sym typeface="Arial"/>
              </a:rPr>
              <a:t>have a seminar class that led by faculty and advisors from your specific college.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Arial"/>
                <a:ea typeface="Arial"/>
                <a:cs typeface="Arial"/>
                <a:sym typeface="Arial"/>
              </a:rPr>
              <a:t>have an opportunity to build relationships within your college as soon as classes begin.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Arial"/>
                <a:ea typeface="Arial"/>
                <a:cs typeface="Arial"/>
                <a:sym typeface="Arial"/>
              </a:rPr>
              <a:t>get the inside scoop on what it takes to excel in your major.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rgbClr val="FFFFFF"/>
                </a:solidFill>
                <a:latin typeface="Arial"/>
                <a:ea typeface="Arial"/>
                <a:cs typeface="Arial"/>
                <a:sym typeface="Arial"/>
              </a:rPr>
              <a:t>have an opportunity to build a community that makes this large research university feel like home</a:t>
            </a:r>
            <a:endParaRPr b="0" i="0" sz="2000" u="none" cap="none" strike="noStrike">
              <a:solidFill>
                <a:srgbClr val="FFFFFF"/>
              </a:solidFill>
              <a:latin typeface="Calibri"/>
              <a:ea typeface="Calibri"/>
              <a:cs typeface="Calibri"/>
              <a:sym typeface="Calibri"/>
            </a:endParaRPr>
          </a:p>
        </p:txBody>
      </p:sp>
      <p:pic>
        <p:nvPicPr>
          <p:cNvPr id="647" name="Google Shape;647;p15"/>
          <p:cNvPicPr preferRelativeResize="0"/>
          <p:nvPr/>
        </p:nvPicPr>
        <p:blipFill rotWithShape="1">
          <a:blip r:embed="rId4">
            <a:alphaModFix/>
          </a:blip>
          <a:srcRect b="0" l="0" r="0" t="0"/>
          <a:stretch/>
        </p:blipFill>
        <p:spPr>
          <a:xfrm>
            <a:off x="275463" y="4867873"/>
            <a:ext cx="2651760" cy="173736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648" name="Google Shape;648;p15"/>
          <p:cNvSpPr txBox="1"/>
          <p:nvPr/>
        </p:nvSpPr>
        <p:spPr>
          <a:xfrm>
            <a:off x="6497160" y="2856348"/>
            <a:ext cx="5134870" cy="34862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2000" u="none" cap="none" strike="noStrike">
                <a:solidFill>
                  <a:srgbClr val="FFFFFF"/>
                </a:solidFill>
                <a:latin typeface="Arial"/>
                <a:ea typeface="Arial"/>
                <a:cs typeface="Arial"/>
                <a:sym typeface="Arial"/>
              </a:rPr>
              <a:t>College of Science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2000" u="none" cap="none" strike="noStrike">
                <a:solidFill>
                  <a:srgbClr val="FFFFFF"/>
                </a:solidFill>
                <a:latin typeface="Arial"/>
                <a:ea typeface="Arial"/>
                <a:cs typeface="Arial"/>
                <a:sym typeface="Arial"/>
              </a:rPr>
              <a:t>and Pre-Health FIGS: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2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600"/>
              <a:buFont typeface="Noto Sans Symbols"/>
              <a:buChar char="❖"/>
            </a:pPr>
            <a:r>
              <a:rPr b="1" i="0" lang="en-US" sz="2000" u="none" cap="none" strike="noStrike">
                <a:solidFill>
                  <a:srgbClr val="FFFFFF"/>
                </a:solidFill>
                <a:latin typeface="Arial"/>
                <a:ea typeface="Arial"/>
                <a:cs typeface="Arial"/>
                <a:sym typeface="Arial"/>
              </a:rPr>
              <a:t>Exploring Behavioral Science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600"/>
              <a:buFont typeface="Noto Sans Symbols"/>
              <a:buChar char="❖"/>
            </a:pPr>
            <a:r>
              <a:rPr b="1" i="0" lang="en-US" sz="2000" u="none" cap="none" strike="noStrike">
                <a:solidFill>
                  <a:srgbClr val="FFFFFF"/>
                </a:solidFill>
                <a:latin typeface="Arial"/>
                <a:ea typeface="Arial"/>
                <a:cs typeface="Arial"/>
                <a:sym typeface="Arial"/>
              </a:rPr>
              <a:t>Healthcare and Society FIG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600"/>
              <a:buFont typeface="Noto Sans Symbols"/>
              <a:buChar char="❖"/>
            </a:pPr>
            <a:r>
              <a:rPr b="1" i="0" lang="en-US" sz="2000" u="none" cap="none" strike="noStrike">
                <a:solidFill>
                  <a:srgbClr val="FFFFFF"/>
                </a:solidFill>
                <a:latin typeface="Arial"/>
                <a:ea typeface="Arial"/>
                <a:cs typeface="Arial"/>
                <a:sym typeface="Arial"/>
              </a:rPr>
              <a:t>Success in Science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600"/>
              <a:buFont typeface="Noto Sans Symbols"/>
              <a:buChar char="❖"/>
            </a:pPr>
            <a:r>
              <a:rPr b="1" i="0" lang="en-US" sz="2000" u="none" cap="none" strike="noStrike">
                <a:solidFill>
                  <a:srgbClr val="FFFFFF"/>
                </a:solidFill>
                <a:latin typeface="Arial"/>
                <a:ea typeface="Arial"/>
                <a:cs typeface="Arial"/>
                <a:sym typeface="Arial"/>
              </a:rPr>
              <a:t>Pre-Health Professions</a:t>
            </a:r>
            <a:endParaRPr b="1" i="0" sz="2000" u="none" cap="none" strike="noStrike">
              <a:solidFill>
                <a:srgbClr val="FFFFFF"/>
              </a:solidFill>
              <a:latin typeface="Arial"/>
              <a:ea typeface="Arial"/>
              <a:cs typeface="Arial"/>
              <a:sym typeface="Arial"/>
            </a:endParaRPr>
          </a:p>
        </p:txBody>
      </p:sp>
      <p:sp>
        <p:nvSpPr>
          <p:cNvPr id="649" name="Google Shape;649;p15"/>
          <p:cNvSpPr txBox="1"/>
          <p:nvPr/>
        </p:nvSpPr>
        <p:spPr>
          <a:xfrm>
            <a:off x="-93306" y="270248"/>
            <a:ext cx="7184043"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US" sz="3200" u="none" cap="none" strike="noStrike">
                <a:solidFill>
                  <a:schemeClr val="lt1"/>
                </a:solidFill>
                <a:latin typeface="Arial"/>
                <a:ea typeface="Arial"/>
                <a:cs typeface="Arial"/>
                <a:sym typeface="Arial"/>
              </a:rPr>
              <a:t>First-Year Interest Groups (FIGS)</a:t>
            </a:r>
            <a:endParaRPr b="1" i="0" sz="1000" u="none" cap="none" strike="noStrike">
              <a:solidFill>
                <a:schemeClr val="lt1"/>
              </a:solidFill>
              <a:latin typeface="Arial"/>
              <a:ea typeface="Arial"/>
              <a:cs typeface="Arial"/>
              <a:sym typeface="Arial"/>
            </a:endParaRPr>
          </a:p>
        </p:txBody>
      </p:sp>
      <p:sp>
        <p:nvSpPr>
          <p:cNvPr id="650" name="Google Shape;650;p15"/>
          <p:cNvSpPr/>
          <p:nvPr/>
        </p:nvSpPr>
        <p:spPr>
          <a:xfrm>
            <a:off x="2242420" y="5736553"/>
            <a:ext cx="574191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Learn more and enroll at: </a:t>
            </a:r>
            <a:r>
              <a:rPr b="0" i="0" lang="en-US" sz="2400" u="none" cap="none" strike="noStrike">
                <a:solidFill>
                  <a:srgbClr val="FFFFFF"/>
                </a:solidFill>
                <a:latin typeface="Arial"/>
                <a:ea typeface="Arial"/>
                <a:cs typeface="Arial"/>
                <a:sym typeface="Arial"/>
              </a:rPr>
              <a:t>fau.edu/academicsuccess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4" name="Shape 654"/>
        <p:cNvGrpSpPr/>
        <p:nvPr/>
      </p:nvGrpSpPr>
      <p:grpSpPr>
        <a:xfrm>
          <a:off x="0" y="0"/>
          <a:ext cx="0" cy="0"/>
          <a:chOff x="0" y="0"/>
          <a:chExt cx="0" cy="0"/>
        </a:xfrm>
      </p:grpSpPr>
      <p:sp>
        <p:nvSpPr>
          <p:cNvPr id="655" name="Google Shape;655;p16"/>
          <p:cNvSpPr txBox="1"/>
          <p:nvPr/>
        </p:nvSpPr>
        <p:spPr>
          <a:xfrm>
            <a:off x="-74645" y="981283"/>
            <a:ext cx="6931152" cy="75837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C00000"/>
              </a:buClr>
              <a:buSzPts val="3600"/>
              <a:buFont typeface="Calibri"/>
              <a:buNone/>
            </a:pPr>
            <a:r>
              <a:rPr b="1" i="0" lang="en-US" sz="3600" u="none" cap="none" strike="noStrike">
                <a:solidFill>
                  <a:srgbClr val="C00000"/>
                </a:solidFill>
                <a:latin typeface="Calibri"/>
                <a:ea typeface="Calibri"/>
                <a:cs typeface="Calibri"/>
                <a:sym typeface="Calibri"/>
              </a:rPr>
              <a:t>To learn more about getting engaged with science…</a:t>
            </a:r>
            <a:endParaRPr b="1" i="0" sz="3600" u="none" cap="none" strike="noStrike">
              <a:solidFill>
                <a:srgbClr val="C00000"/>
              </a:solidFill>
              <a:latin typeface="Calibri"/>
              <a:ea typeface="Calibri"/>
              <a:cs typeface="Calibri"/>
              <a:sym typeface="Calibri"/>
            </a:endParaRPr>
          </a:p>
        </p:txBody>
      </p:sp>
      <p:sp>
        <p:nvSpPr>
          <p:cNvPr id="656" name="Google Shape;656;p16"/>
          <p:cNvSpPr/>
          <p:nvPr/>
        </p:nvSpPr>
        <p:spPr>
          <a:xfrm>
            <a:off x="760507" y="2178800"/>
            <a:ext cx="8418576" cy="3847207"/>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C00000"/>
              </a:buClr>
              <a:buSzPts val="2800"/>
              <a:buFont typeface="Noto Sans Symbols"/>
              <a:buChar char="❑"/>
            </a:pPr>
            <a:r>
              <a:rPr b="1" i="0" lang="en-US" sz="2800" u="none" cap="none" strike="noStrike">
                <a:solidFill>
                  <a:srgbClr val="C00000"/>
                </a:solidFill>
                <a:latin typeface="Calibri"/>
                <a:ea typeface="Calibri"/>
                <a:cs typeface="Calibri"/>
                <a:sym typeface="Calibri"/>
              </a:rPr>
              <a:t>Visit </a:t>
            </a:r>
            <a:r>
              <a:rPr b="1" i="0" lang="en-US" sz="2800" u="sng" cap="none" strike="noStrike">
                <a:solidFill>
                  <a:srgbClr val="002060"/>
                </a:solidFill>
                <a:latin typeface="Calibri"/>
                <a:ea typeface="Calibri"/>
                <a:cs typeface="Calibri"/>
                <a:sym typeface="Calibri"/>
              </a:rPr>
              <a:t>www.science.fau.edu</a:t>
            </a:r>
            <a:r>
              <a:rPr b="1" i="0" lang="en-US" sz="2800" u="sng" cap="none" strike="noStrike">
                <a:solidFill>
                  <a:srgbClr val="C00000"/>
                </a:solidFill>
                <a:latin typeface="Calibri"/>
                <a:ea typeface="Calibri"/>
                <a:cs typeface="Calibri"/>
                <a:sym typeface="Calibri"/>
              </a:rPr>
              <a:t> </a:t>
            </a:r>
            <a:r>
              <a:rPr b="1" i="0" lang="en-US" sz="2800" u="none" cap="none" strike="noStrike">
                <a:solidFill>
                  <a:srgbClr val="C00000"/>
                </a:solidFill>
                <a:latin typeface="Calibri"/>
                <a:ea typeface="Calibri"/>
                <a:cs typeface="Calibri"/>
                <a:sym typeface="Calibri"/>
              </a:rPr>
              <a:t>(or contact a College of Science Advisor)</a:t>
            </a:r>
            <a:endParaRPr b="1" i="0" sz="2800" u="none" cap="none" strike="noStrike">
              <a:solidFill>
                <a:srgbClr val="C00000"/>
              </a:solidFill>
              <a:latin typeface="Calibri"/>
              <a:ea typeface="Calibri"/>
              <a:cs typeface="Calibri"/>
              <a:sym typeface="Calibri"/>
            </a:endParaRPr>
          </a:p>
          <a:p>
            <a:pPr indent="-457200" lvl="0" marL="457200" marR="0" rtl="0" algn="l">
              <a:lnSpc>
                <a:spcPct val="100000"/>
              </a:lnSpc>
              <a:spcBef>
                <a:spcPts val="600"/>
              </a:spcBef>
              <a:spcAft>
                <a:spcPts val="0"/>
              </a:spcAft>
              <a:buClr>
                <a:srgbClr val="C00000"/>
              </a:buClr>
              <a:buSzPts val="2800"/>
              <a:buFont typeface="Noto Sans Symbols"/>
              <a:buChar char="❑"/>
            </a:pPr>
            <a:r>
              <a:rPr b="1" i="0" lang="en-US" sz="2800" u="none" cap="none" strike="noStrike">
                <a:solidFill>
                  <a:srgbClr val="C00000"/>
                </a:solidFill>
                <a:latin typeface="Calibri"/>
                <a:ea typeface="Calibri"/>
                <a:cs typeface="Calibri"/>
                <a:sym typeface="Calibri"/>
              </a:rPr>
              <a:t>To learn more about research opportunities in general visit The Office of Undergraduate Research and Inquiry. </a:t>
            </a:r>
            <a:r>
              <a:rPr b="1" i="0" lang="en-US" sz="2800" u="sng" cap="none" strike="noStrike">
                <a:solidFill>
                  <a:srgbClr val="002060"/>
                </a:solidFill>
                <a:latin typeface="Calibri"/>
                <a:ea typeface="Calibri"/>
                <a:cs typeface="Calibri"/>
                <a:sym typeface="Calibri"/>
              </a:rPr>
              <a:t>http://www.fau.edu/ouri/ </a:t>
            </a:r>
            <a:endParaRPr b="1" i="0" sz="2800" u="none" cap="none" strike="noStrike">
              <a:solidFill>
                <a:srgbClr val="C00000"/>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0" name="Shape 660"/>
        <p:cNvGrpSpPr/>
        <p:nvPr/>
      </p:nvGrpSpPr>
      <p:grpSpPr>
        <a:xfrm>
          <a:off x="0" y="0"/>
          <a:ext cx="0" cy="0"/>
          <a:chOff x="0" y="0"/>
          <a:chExt cx="0" cy="0"/>
        </a:xfrm>
      </p:grpSpPr>
      <p:pic>
        <p:nvPicPr>
          <p:cNvPr id="661" name="Google Shape;661;ge212ff3f68_0_8" title="Science Video 2.mp4">
            <a:hlinkClick r:id="rId4"/>
          </p:cNvPr>
          <p:cNvPicPr preferRelativeResize="0"/>
          <p:nvPr/>
        </p:nvPicPr>
        <p:blipFill rotWithShape="1">
          <a:blip r:embed="rId5">
            <a:alphaModFix/>
          </a:blip>
          <a:srcRect b="0" l="0" r="0" t="0"/>
          <a:stretch/>
        </p:blipFill>
        <p:spPr>
          <a:xfrm>
            <a:off x="152400" y="152400"/>
            <a:ext cx="8620550" cy="646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0"/>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5" name="Shape 665"/>
        <p:cNvGrpSpPr/>
        <p:nvPr/>
      </p:nvGrpSpPr>
      <p:grpSpPr>
        <a:xfrm>
          <a:off x="0" y="0"/>
          <a:ext cx="0" cy="0"/>
          <a:chOff x="0" y="0"/>
          <a:chExt cx="0" cy="0"/>
        </a:xfrm>
      </p:grpSpPr>
      <p:sp>
        <p:nvSpPr>
          <p:cNvPr id="666" name="Google Shape;666;p17"/>
          <p:cNvSpPr/>
          <p:nvPr/>
        </p:nvSpPr>
        <p:spPr>
          <a:xfrm>
            <a:off x="3176319" y="1297456"/>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667" name="Google Shape;667;p17"/>
          <p:cNvSpPr/>
          <p:nvPr/>
        </p:nvSpPr>
        <p:spPr>
          <a:xfrm>
            <a:off x="111968" y="2490281"/>
            <a:ext cx="9645033" cy="1877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#OwlInToGraduation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002060"/>
                </a:solidFill>
                <a:latin typeface="Arial"/>
                <a:ea typeface="Arial"/>
                <a:cs typeface="Arial"/>
                <a:sym typeface="Arial"/>
              </a:rPr>
              <a:t> </a:t>
            </a:r>
            <a:r>
              <a:rPr b="1" i="0" lang="en-US" sz="4400" u="none" cap="none" strike="noStrike">
                <a:solidFill>
                  <a:schemeClr val="lt1"/>
                </a:solidFill>
                <a:latin typeface="Arial"/>
                <a:ea typeface="Arial"/>
                <a:cs typeface="Arial"/>
                <a:sym typeface="Arial"/>
              </a:rPr>
              <a:t>FAU Career Center</a:t>
            </a:r>
            <a:endParaRPr b="0" i="0" sz="1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7" name="Shape 537"/>
        <p:cNvGrpSpPr/>
        <p:nvPr/>
      </p:nvGrpSpPr>
      <p:grpSpPr>
        <a:xfrm>
          <a:off x="0" y="0"/>
          <a:ext cx="0" cy="0"/>
          <a:chOff x="0" y="0"/>
          <a:chExt cx="0" cy="0"/>
        </a:xfrm>
      </p:grpSpPr>
      <p:sp>
        <p:nvSpPr>
          <p:cNvPr id="538" name="Google Shape;538;p2"/>
          <p:cNvSpPr txBox="1"/>
          <p:nvPr/>
        </p:nvSpPr>
        <p:spPr>
          <a:xfrm>
            <a:off x="-603504" y="93579"/>
            <a:ext cx="8229600" cy="1143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C00000"/>
              </a:buClr>
              <a:buSzPts val="6000"/>
              <a:buFont typeface="Calibri"/>
              <a:buNone/>
            </a:pPr>
            <a:r>
              <a:rPr b="1" i="0" lang="en-US" sz="5400" u="none" cap="none" strike="noStrike">
                <a:solidFill>
                  <a:srgbClr val="FFFFFF"/>
                </a:solidFill>
                <a:latin typeface="Calibri"/>
                <a:ea typeface="Calibri"/>
                <a:cs typeface="Calibri"/>
                <a:sym typeface="Calibri"/>
              </a:rPr>
              <a:t>Learning Outcomes</a:t>
            </a:r>
            <a:endParaRPr b="0" i="0" sz="1200" u="none" cap="none" strike="noStrike">
              <a:solidFill>
                <a:srgbClr val="FFFFFF"/>
              </a:solidFill>
              <a:latin typeface="Arial"/>
              <a:ea typeface="Arial"/>
              <a:cs typeface="Arial"/>
              <a:sym typeface="Arial"/>
            </a:endParaRPr>
          </a:p>
        </p:txBody>
      </p:sp>
      <p:sp>
        <p:nvSpPr>
          <p:cNvPr id="539" name="Google Shape;539;p2"/>
          <p:cNvSpPr txBox="1"/>
          <p:nvPr/>
        </p:nvSpPr>
        <p:spPr>
          <a:xfrm>
            <a:off x="718830" y="1377572"/>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SzPts val="2800"/>
              <a:buFont typeface="Arial"/>
              <a:buNone/>
            </a:pPr>
            <a:r>
              <a:rPr b="1" i="0" lang="en-US" sz="2800" u="none" cap="none" strike="noStrike">
                <a:solidFill>
                  <a:srgbClr val="FFFFFF"/>
                </a:solidFill>
                <a:latin typeface="Calibri"/>
                <a:ea typeface="Calibri"/>
                <a:cs typeface="Calibri"/>
                <a:sym typeface="Calibri"/>
              </a:rPr>
              <a:t>You will…</a:t>
            </a:r>
            <a:endParaRPr b="0" i="0" sz="1400" u="none" cap="none" strike="noStrike">
              <a:solidFill>
                <a:srgbClr val="FFFFFF"/>
              </a:solidFill>
              <a:latin typeface="Arial"/>
              <a:ea typeface="Arial"/>
              <a:cs typeface="Arial"/>
              <a:sym typeface="Arial"/>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Learn about the majors, minors, certificate available in the college.</a:t>
            </a:r>
            <a:endParaRPr b="0" i="0" sz="1400" u="none" cap="none" strike="noStrike">
              <a:solidFill>
                <a:schemeClr val="lt1"/>
              </a:solidFill>
              <a:latin typeface="Arial"/>
              <a:ea typeface="Arial"/>
              <a:cs typeface="Arial"/>
              <a:sym typeface="Arial"/>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Learn more about what the college of science offers. </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Learn about the career center and its services.</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Understand the purpose of academic advising.</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Identify the FAU personnel in your Success Network</a:t>
            </a:r>
            <a:endParaRPr b="0" i="0" sz="2400" u="none" cap="none" strike="noStrike">
              <a:solidFill>
                <a:schemeClr val="lt1"/>
              </a:solidFill>
              <a:latin typeface="Calibri"/>
              <a:ea typeface="Calibri"/>
              <a:cs typeface="Calibri"/>
              <a:sym typeface="Calibri"/>
            </a:endParaRPr>
          </a:p>
          <a:p>
            <a:pPr indent="-342900" lvl="0" marL="342900" marR="0" rtl="0" algn="l">
              <a:lnSpc>
                <a:spcPct val="80000"/>
              </a:lnSpc>
              <a:spcBef>
                <a:spcPts val="100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List and explain the IFP registration options for the College of Science</a:t>
            </a:r>
            <a:endParaRPr b="0" i="0" sz="2400" u="none" cap="none" strike="noStrike">
              <a:solidFill>
                <a:schemeClr val="lt1"/>
              </a:solidFill>
              <a:latin typeface="Calibri"/>
              <a:ea typeface="Calibri"/>
              <a:cs typeface="Calibri"/>
              <a:sym typeface="Calibri"/>
            </a:endParaRPr>
          </a:p>
          <a:p>
            <a:pPr indent="0" lvl="0" marL="0" marR="0" rtl="0" algn="l">
              <a:lnSpc>
                <a:spcPct val="80000"/>
              </a:lnSpc>
              <a:spcBef>
                <a:spcPts val="100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80000"/>
              </a:lnSpc>
              <a:spcBef>
                <a:spcPts val="1000"/>
              </a:spcBef>
              <a:spcAft>
                <a:spcPts val="0"/>
              </a:spcAft>
              <a:buClr>
                <a:srgbClr val="C00000"/>
              </a:buClr>
              <a:buSzPts val="2400"/>
              <a:buFont typeface="Arial"/>
              <a:buNone/>
            </a:pPr>
            <a:r>
              <a:t/>
            </a:r>
            <a:endParaRPr b="0" i="0" sz="1400" u="none" cap="none" strike="noStrike">
              <a:solidFill>
                <a:srgbClr val="FFFFFF"/>
              </a:solidFill>
              <a:latin typeface="Arial"/>
              <a:ea typeface="Arial"/>
              <a:cs typeface="Arial"/>
              <a:sym typeface="Arial"/>
            </a:endParaRPr>
          </a:p>
          <a:p>
            <a:pPr indent="-304800" lvl="0" marL="457200" marR="0" rtl="0" algn="ctr">
              <a:lnSpc>
                <a:spcPct val="80000"/>
              </a:lnSpc>
              <a:spcBef>
                <a:spcPts val="1000"/>
              </a:spcBef>
              <a:spcAft>
                <a:spcPts val="0"/>
              </a:spcAft>
              <a:buClr>
                <a:srgbClr val="000000"/>
              </a:buClr>
              <a:buSzPts val="2400"/>
              <a:buFont typeface="Calibri"/>
              <a:buNone/>
            </a:pPr>
            <a:r>
              <a:t/>
            </a:r>
            <a:endParaRPr b="0" i="0" sz="2400" u="none" cap="none" strike="noStrike">
              <a:solidFill>
                <a:srgbClr val="C00000"/>
              </a:solidFill>
              <a:latin typeface="Calibri"/>
              <a:ea typeface="Calibri"/>
              <a:cs typeface="Calibri"/>
              <a:sym typeface="Calibri"/>
            </a:endParaRPr>
          </a:p>
          <a:p>
            <a:pPr indent="-304800" lvl="0" marL="457200" marR="0" rtl="0" algn="ctr">
              <a:lnSpc>
                <a:spcPct val="80000"/>
              </a:lnSpc>
              <a:spcBef>
                <a:spcPts val="1000"/>
              </a:spcBef>
              <a:spcAft>
                <a:spcPts val="0"/>
              </a:spcAft>
              <a:buClr>
                <a:srgbClr val="000000"/>
              </a:buClr>
              <a:buSzPts val="2400"/>
              <a:buFont typeface="Calibri"/>
              <a:buNone/>
            </a:pPr>
            <a:r>
              <a:t/>
            </a:r>
            <a:endParaRPr b="0" i="0" sz="24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500"/>
                                        <p:tgtEl>
                                          <p:spTgt spid="53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9">
                                            <p:txEl>
                                              <p:pRg end="0" st="0"/>
                                            </p:txEl>
                                          </p:spTgt>
                                        </p:tgtEl>
                                        <p:attrNameLst>
                                          <p:attrName>style.visibility</p:attrName>
                                        </p:attrNameLst>
                                      </p:cBhvr>
                                      <p:to>
                                        <p:strVal val="visible"/>
                                      </p:to>
                                    </p:set>
                                    <p:animEffect filter="fade" transition="in">
                                      <p:cBhvr>
                                        <p:cTn dur="500"/>
                                        <p:tgtEl>
                                          <p:spTgt spid="53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9">
                                            <p:txEl>
                                              <p:pRg end="1" st="1"/>
                                            </p:txEl>
                                          </p:spTgt>
                                        </p:tgtEl>
                                        <p:attrNameLst>
                                          <p:attrName>style.visibility</p:attrName>
                                        </p:attrNameLst>
                                      </p:cBhvr>
                                      <p:to>
                                        <p:strVal val="visible"/>
                                      </p:to>
                                    </p:set>
                                    <p:animEffect filter="fade" transition="in">
                                      <p:cBhvr>
                                        <p:cTn dur="500"/>
                                        <p:tgtEl>
                                          <p:spTgt spid="53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9">
                                            <p:txEl>
                                              <p:pRg end="2" st="2"/>
                                            </p:txEl>
                                          </p:spTgt>
                                        </p:tgtEl>
                                        <p:attrNameLst>
                                          <p:attrName>style.visibility</p:attrName>
                                        </p:attrNameLst>
                                      </p:cBhvr>
                                      <p:to>
                                        <p:strVal val="visible"/>
                                      </p:to>
                                    </p:set>
                                    <p:animEffect filter="fade" transition="in">
                                      <p:cBhvr>
                                        <p:cTn dur="500"/>
                                        <p:tgtEl>
                                          <p:spTgt spid="53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39">
                                            <p:txEl>
                                              <p:pRg end="3" st="3"/>
                                            </p:txEl>
                                          </p:spTgt>
                                        </p:tgtEl>
                                        <p:attrNameLst>
                                          <p:attrName>style.visibility</p:attrName>
                                        </p:attrNameLst>
                                      </p:cBhvr>
                                      <p:to>
                                        <p:strVal val="visible"/>
                                      </p:to>
                                    </p:set>
                                    <p:animEffect filter="fade" transition="in">
                                      <p:cBhvr>
                                        <p:cTn dur="500"/>
                                        <p:tgtEl>
                                          <p:spTgt spid="53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39">
                                            <p:txEl>
                                              <p:pRg end="4" st="4"/>
                                            </p:txEl>
                                          </p:spTgt>
                                        </p:tgtEl>
                                        <p:attrNameLst>
                                          <p:attrName>style.visibility</p:attrName>
                                        </p:attrNameLst>
                                      </p:cBhvr>
                                      <p:to>
                                        <p:strVal val="visible"/>
                                      </p:to>
                                    </p:set>
                                    <p:animEffect filter="fade" transition="in">
                                      <p:cBhvr>
                                        <p:cTn dur="500"/>
                                        <p:tgtEl>
                                          <p:spTgt spid="539">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39">
                                            <p:txEl>
                                              <p:pRg end="5" st="5"/>
                                            </p:txEl>
                                          </p:spTgt>
                                        </p:tgtEl>
                                        <p:attrNameLst>
                                          <p:attrName>style.visibility</p:attrName>
                                        </p:attrNameLst>
                                      </p:cBhvr>
                                      <p:to>
                                        <p:strVal val="visible"/>
                                      </p:to>
                                    </p:set>
                                    <p:animEffect filter="fade" transition="in">
                                      <p:cBhvr>
                                        <p:cTn dur="500"/>
                                        <p:tgtEl>
                                          <p:spTgt spid="539">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39">
                                            <p:txEl>
                                              <p:pRg end="6" st="6"/>
                                            </p:txEl>
                                          </p:spTgt>
                                        </p:tgtEl>
                                        <p:attrNameLst>
                                          <p:attrName>style.visibility</p:attrName>
                                        </p:attrNameLst>
                                      </p:cBhvr>
                                      <p:to>
                                        <p:strVal val="visible"/>
                                      </p:to>
                                    </p:set>
                                    <p:animEffect filter="fade" transition="in">
                                      <p:cBhvr>
                                        <p:cTn dur="500"/>
                                        <p:tgtEl>
                                          <p:spTgt spid="539">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39">
                                            <p:txEl>
                                              <p:pRg end="7" st="7"/>
                                            </p:txEl>
                                          </p:spTgt>
                                        </p:tgtEl>
                                        <p:attrNameLst>
                                          <p:attrName>style.visibility</p:attrName>
                                        </p:attrNameLst>
                                      </p:cBhvr>
                                      <p:to>
                                        <p:strVal val="visible"/>
                                      </p:to>
                                    </p:set>
                                    <p:animEffect filter="fade" transition="in">
                                      <p:cBhvr>
                                        <p:cTn dur="500"/>
                                        <p:tgtEl>
                                          <p:spTgt spid="539">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39">
                                            <p:txEl>
                                              <p:pRg end="8" st="8"/>
                                            </p:txEl>
                                          </p:spTgt>
                                        </p:tgtEl>
                                        <p:attrNameLst>
                                          <p:attrName>style.visibility</p:attrName>
                                        </p:attrNameLst>
                                      </p:cBhvr>
                                      <p:to>
                                        <p:strVal val="visible"/>
                                      </p:to>
                                    </p:set>
                                    <p:animEffect filter="fade" transition="in">
                                      <p:cBhvr>
                                        <p:cTn dur="500"/>
                                        <p:tgtEl>
                                          <p:spTgt spid="539">
                                            <p:txEl>
                                              <p:pRg end="8" st="8"/>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39">
                                            <p:txEl>
                                              <p:pRg end="9" st="9"/>
                                            </p:txEl>
                                          </p:spTgt>
                                        </p:tgtEl>
                                        <p:attrNameLst>
                                          <p:attrName>style.visibility</p:attrName>
                                        </p:attrNameLst>
                                      </p:cBhvr>
                                      <p:to>
                                        <p:strVal val="visible"/>
                                      </p:to>
                                    </p:set>
                                    <p:animEffect filter="fade" transition="in">
                                      <p:cBhvr>
                                        <p:cTn dur="500"/>
                                        <p:tgtEl>
                                          <p:spTgt spid="539">
                                            <p:txEl>
                                              <p:pRg end="9" st="9"/>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539">
                                            <p:txEl>
                                              <p:pRg end="10" st="10"/>
                                            </p:txEl>
                                          </p:spTgt>
                                        </p:tgtEl>
                                        <p:attrNameLst>
                                          <p:attrName>style.visibility</p:attrName>
                                        </p:attrNameLst>
                                      </p:cBhvr>
                                      <p:to>
                                        <p:strVal val="visible"/>
                                      </p:to>
                                    </p:set>
                                    <p:animEffect filter="fade" transition="in">
                                      <p:cBhvr>
                                        <p:cTn dur="500"/>
                                        <p:tgtEl>
                                          <p:spTgt spid="539">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2" name="Shape 672"/>
        <p:cNvGrpSpPr/>
        <p:nvPr/>
      </p:nvGrpSpPr>
      <p:grpSpPr>
        <a:xfrm>
          <a:off x="0" y="0"/>
          <a:ext cx="0" cy="0"/>
          <a:chOff x="0" y="0"/>
          <a:chExt cx="0" cy="0"/>
        </a:xfrm>
      </p:grpSpPr>
      <p:sp>
        <p:nvSpPr>
          <p:cNvPr id="673" name="Google Shape;673;p18"/>
          <p:cNvSpPr txBox="1"/>
          <p:nvPr>
            <p:ph type="title"/>
          </p:nvPr>
        </p:nvSpPr>
        <p:spPr>
          <a:xfrm>
            <a:off x="379556" y="38235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How It Started</a:t>
            </a:r>
            <a:br>
              <a:rPr b="1" lang="en-US" sz="4000">
                <a:latin typeface="Calibri"/>
                <a:ea typeface="Calibri"/>
                <a:cs typeface="Calibri"/>
                <a:sym typeface="Calibri"/>
              </a:rPr>
            </a:br>
            <a:r>
              <a:rPr b="1" i="1" lang="en-US" sz="4000">
                <a:solidFill>
                  <a:srgbClr val="002060"/>
                </a:solidFill>
                <a:latin typeface="Calibri"/>
                <a:ea typeface="Calibri"/>
                <a:cs typeface="Calibri"/>
                <a:sym typeface="Calibri"/>
              </a:rPr>
              <a:t>Career Center, 1965</a:t>
            </a:r>
            <a:endParaRPr/>
          </a:p>
        </p:txBody>
      </p:sp>
      <p:pic>
        <p:nvPicPr>
          <p:cNvPr id="674" name="Google Shape;674;p18"/>
          <p:cNvPicPr preferRelativeResize="0"/>
          <p:nvPr/>
        </p:nvPicPr>
        <p:blipFill rotWithShape="1">
          <a:blip r:embed="rId4">
            <a:alphaModFix/>
          </a:blip>
          <a:srcRect b="0" l="0" r="0" t="0"/>
          <a:stretch/>
        </p:blipFill>
        <p:spPr>
          <a:xfrm>
            <a:off x="5697414" y="1969477"/>
            <a:ext cx="5606981" cy="3607358"/>
          </a:xfrm>
          <a:prstGeom prst="rect">
            <a:avLst/>
          </a:prstGeom>
          <a:noFill/>
          <a:ln>
            <a:noFill/>
          </a:ln>
          <a:effectLst>
            <a:outerShdw blurRad="292100" rotWithShape="0" algn="tl" dir="2700000" dist="139700">
              <a:srgbClr val="333333">
                <a:alpha val="64313"/>
              </a:srgbClr>
            </a:outerShdw>
          </a:effectLst>
        </p:spPr>
      </p:pic>
      <p:pic>
        <p:nvPicPr>
          <p:cNvPr id="675" name="Google Shape;675;p18"/>
          <p:cNvPicPr preferRelativeResize="0"/>
          <p:nvPr/>
        </p:nvPicPr>
        <p:blipFill rotWithShape="1">
          <a:blip r:embed="rId5">
            <a:alphaModFix/>
          </a:blip>
          <a:srcRect b="0" l="0" r="0" t="0"/>
          <a:stretch/>
        </p:blipFill>
        <p:spPr>
          <a:xfrm>
            <a:off x="508292" y="1969477"/>
            <a:ext cx="4908000" cy="368100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0" name="Shape 680"/>
        <p:cNvGrpSpPr/>
        <p:nvPr/>
      </p:nvGrpSpPr>
      <p:grpSpPr>
        <a:xfrm>
          <a:off x="0" y="0"/>
          <a:ext cx="0" cy="0"/>
          <a:chOff x="0" y="0"/>
          <a:chExt cx="0" cy="0"/>
        </a:xfrm>
      </p:grpSpPr>
      <p:sp>
        <p:nvSpPr>
          <p:cNvPr id="681" name="Google Shape;681;p19"/>
          <p:cNvSpPr txBox="1"/>
          <p:nvPr>
            <p:ph type="title"/>
          </p:nvPr>
        </p:nvSpPr>
        <p:spPr>
          <a:xfrm>
            <a:off x="304857" y="36704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How It’s Going </a:t>
            </a:r>
            <a:br>
              <a:rPr b="1" lang="en-US" sz="4000">
                <a:latin typeface="Calibri"/>
                <a:ea typeface="Calibri"/>
                <a:cs typeface="Calibri"/>
                <a:sym typeface="Calibri"/>
              </a:rPr>
            </a:br>
            <a:r>
              <a:rPr b="1" i="1" lang="en-US" sz="4000">
                <a:solidFill>
                  <a:srgbClr val="063B69"/>
                </a:solidFill>
                <a:latin typeface="Calibri"/>
                <a:ea typeface="Calibri"/>
                <a:cs typeface="Calibri"/>
                <a:sym typeface="Calibri"/>
              </a:rPr>
              <a:t>Career Center, 2021</a:t>
            </a:r>
            <a:endParaRPr/>
          </a:p>
        </p:txBody>
      </p:sp>
      <p:pic>
        <p:nvPicPr>
          <p:cNvPr id="682" name="Google Shape;682;p19"/>
          <p:cNvPicPr preferRelativeResize="0"/>
          <p:nvPr/>
        </p:nvPicPr>
        <p:blipFill rotWithShape="1">
          <a:blip r:embed="rId4">
            <a:alphaModFix/>
          </a:blip>
          <a:srcRect b="0" l="0" r="0" t="0"/>
          <a:stretch/>
        </p:blipFill>
        <p:spPr>
          <a:xfrm>
            <a:off x="885459" y="3429000"/>
            <a:ext cx="3822951" cy="2548634"/>
          </a:xfrm>
          <a:prstGeom prst="rect">
            <a:avLst/>
          </a:prstGeom>
          <a:noFill/>
          <a:ln>
            <a:noFill/>
          </a:ln>
          <a:effectLst>
            <a:outerShdw blurRad="190500" rotWithShape="0" algn="tl">
              <a:srgbClr val="000000">
                <a:alpha val="69411"/>
              </a:srgbClr>
            </a:outerShdw>
          </a:effectLst>
        </p:spPr>
      </p:pic>
      <p:pic>
        <p:nvPicPr>
          <p:cNvPr id="683" name="Google Shape;683;p19"/>
          <p:cNvPicPr preferRelativeResize="0"/>
          <p:nvPr/>
        </p:nvPicPr>
        <p:blipFill rotWithShape="1">
          <a:blip r:embed="rId5">
            <a:alphaModFix/>
          </a:blip>
          <a:srcRect b="0" l="0" r="992" t="0"/>
          <a:stretch/>
        </p:blipFill>
        <p:spPr>
          <a:xfrm>
            <a:off x="6871455" y="733157"/>
            <a:ext cx="3949002" cy="3583083"/>
          </a:xfrm>
          <a:prstGeom prst="rect">
            <a:avLst/>
          </a:prstGeom>
          <a:noFill/>
          <a:ln>
            <a:noFill/>
          </a:ln>
          <a:effectLst>
            <a:outerShdw blurRad="190500" rotWithShape="0" algn="tl">
              <a:srgbClr val="000000">
                <a:alpha val="69411"/>
              </a:srgbClr>
            </a:outerShdw>
          </a:effectLst>
        </p:spPr>
      </p:pic>
      <p:pic>
        <p:nvPicPr>
          <p:cNvPr id="684" name="Google Shape;684;p19"/>
          <p:cNvPicPr preferRelativeResize="0"/>
          <p:nvPr/>
        </p:nvPicPr>
        <p:blipFill rotWithShape="1">
          <a:blip r:embed="rId6">
            <a:alphaModFix/>
          </a:blip>
          <a:srcRect b="0" l="0" r="0" t="0"/>
          <a:stretch/>
        </p:blipFill>
        <p:spPr>
          <a:xfrm>
            <a:off x="4525760" y="1699496"/>
            <a:ext cx="2566519" cy="38497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4" name="Shape 694"/>
        <p:cNvGrpSpPr/>
        <p:nvPr/>
      </p:nvGrpSpPr>
      <p:grpSpPr>
        <a:xfrm>
          <a:off x="0" y="0"/>
          <a:ext cx="0" cy="0"/>
          <a:chOff x="0" y="0"/>
          <a:chExt cx="0" cy="0"/>
        </a:xfrm>
      </p:grpSpPr>
      <p:sp>
        <p:nvSpPr>
          <p:cNvPr id="695" name="Google Shape;695;p28"/>
          <p:cNvSpPr txBox="1"/>
          <p:nvPr>
            <p:ph type="title"/>
          </p:nvPr>
        </p:nvSpPr>
        <p:spPr>
          <a:xfrm>
            <a:off x="199103" y="-927872"/>
            <a:ext cx="12536130" cy="358995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Still Deciding? </a:t>
            </a:r>
            <a:br>
              <a:rPr b="1" lang="en-US">
                <a:latin typeface="Calibri"/>
                <a:ea typeface="Calibri"/>
                <a:cs typeface="Calibri"/>
                <a:sym typeface="Calibri"/>
              </a:rPr>
            </a:br>
            <a:r>
              <a:rPr b="1" lang="en-US">
                <a:solidFill>
                  <a:srgbClr val="063B69"/>
                </a:solidFill>
                <a:latin typeface="Calibri"/>
                <a:ea typeface="Calibri"/>
                <a:cs typeface="Calibri"/>
                <a:sym typeface="Calibri"/>
              </a:rPr>
              <a:t>Sign up for SLS 1301</a:t>
            </a:r>
            <a:endParaRPr/>
          </a:p>
        </p:txBody>
      </p:sp>
      <p:pic>
        <p:nvPicPr>
          <p:cNvPr id="696" name="Google Shape;696;p28"/>
          <p:cNvPicPr preferRelativeResize="0"/>
          <p:nvPr/>
        </p:nvPicPr>
        <p:blipFill rotWithShape="1">
          <a:blip r:embed="rId4">
            <a:alphaModFix amt="85000"/>
          </a:blip>
          <a:srcRect b="0" l="0" r="0" t="0"/>
          <a:stretch/>
        </p:blipFill>
        <p:spPr>
          <a:xfrm>
            <a:off x="339213" y="1924665"/>
            <a:ext cx="6263567" cy="3495368"/>
          </a:xfrm>
          <a:prstGeom prst="rect">
            <a:avLst/>
          </a:prstGeom>
          <a:noFill/>
          <a:ln>
            <a:noFill/>
          </a:ln>
          <a:effectLst>
            <a:outerShdw blurRad="292100" rotWithShape="0" algn="tl" dir="2700000" dist="139700">
              <a:srgbClr val="333333">
                <a:alpha val="64313"/>
              </a:srgbClr>
            </a:outerShdw>
          </a:effectLst>
        </p:spPr>
      </p:pic>
      <p:sp>
        <p:nvSpPr>
          <p:cNvPr id="697" name="Google Shape;697;p28"/>
          <p:cNvSpPr/>
          <p:nvPr>
            <p:ph idx="1" type="body"/>
          </p:nvPr>
        </p:nvSpPr>
        <p:spPr>
          <a:xfrm>
            <a:off x="4862051" y="688597"/>
            <a:ext cx="6990736" cy="4819926"/>
          </a:xfrm>
          <a:prstGeom prst="leftArrowCallout">
            <a:avLst>
              <a:gd fmla="val 24082" name="adj1"/>
              <a:gd fmla="val 15667" name="adj2"/>
              <a:gd fmla="val 25000" name="adj3"/>
              <a:gd fmla="val 64977" name="adj4"/>
            </a:avLst>
          </a:prstGeom>
          <a:solidFill>
            <a:srgbClr val="063B69"/>
          </a:solidFill>
          <a:ln cap="flat" cmpd="sng" w="76200">
            <a:solidFill>
              <a:schemeClr val="lt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1700"/>
              <a:buNone/>
            </a:pPr>
            <a:r>
              <a:t/>
            </a:r>
            <a:endParaRPr b="1" sz="1700">
              <a:solidFill>
                <a:schemeClr val="lt1"/>
              </a:solidFill>
            </a:endParaRPr>
          </a:p>
          <a:p>
            <a:pPr indent="0" lvl="1" marL="457200" rtl="0" algn="l">
              <a:lnSpc>
                <a:spcPct val="70000"/>
              </a:lnSpc>
              <a:spcBef>
                <a:spcPts val="500"/>
              </a:spcBef>
              <a:spcAft>
                <a:spcPts val="0"/>
              </a:spcAft>
              <a:buClr>
                <a:schemeClr val="lt1"/>
              </a:buClr>
              <a:buSzPts val="2380"/>
              <a:buNone/>
            </a:pPr>
            <a:r>
              <a:rPr b="1" lang="en-US" sz="2380">
                <a:solidFill>
                  <a:schemeClr val="lt1"/>
                </a:solidFill>
              </a:rPr>
              <a:t>1-credit elective course </a:t>
            </a:r>
            <a:endParaRPr/>
          </a:p>
          <a:p>
            <a:pPr indent="0" lvl="1" marL="457200" rtl="0" algn="l">
              <a:lnSpc>
                <a:spcPct val="70000"/>
              </a:lnSpc>
              <a:spcBef>
                <a:spcPts val="500"/>
              </a:spcBef>
              <a:spcAft>
                <a:spcPts val="0"/>
              </a:spcAft>
              <a:buClr>
                <a:schemeClr val="lt1"/>
              </a:buClr>
              <a:buSzPts val="2380"/>
              <a:buNone/>
            </a:pPr>
            <a:r>
              <a:rPr i="1" lang="en-US" sz="2380">
                <a:solidFill>
                  <a:schemeClr val="lt1"/>
                </a:solidFill>
              </a:rPr>
              <a:t>This class provides an overview of career development theories and decision-making skills for career/life planning.</a:t>
            </a:r>
            <a:endParaRPr b="1" i="1" sz="2380">
              <a:solidFill>
                <a:schemeClr val="lt1"/>
              </a:solidFill>
            </a:endParaRPr>
          </a:p>
          <a:p>
            <a:pPr indent="0" lvl="1" marL="457200" rtl="0" algn="l">
              <a:lnSpc>
                <a:spcPct val="70000"/>
              </a:lnSpc>
              <a:spcBef>
                <a:spcPts val="500"/>
              </a:spcBef>
              <a:spcAft>
                <a:spcPts val="0"/>
              </a:spcAft>
              <a:buClr>
                <a:schemeClr val="dk1"/>
              </a:buClr>
              <a:buSzPts val="2380"/>
              <a:buNone/>
            </a:pPr>
            <a:r>
              <a:t/>
            </a:r>
            <a:endParaRPr sz="2380" u="sng">
              <a:solidFill>
                <a:schemeClr val="lt1"/>
              </a:solidFill>
            </a:endParaRPr>
          </a:p>
          <a:p>
            <a:pPr indent="0" lvl="1" marL="457200" rtl="0" algn="l">
              <a:lnSpc>
                <a:spcPct val="70000"/>
              </a:lnSpc>
              <a:spcBef>
                <a:spcPts val="500"/>
              </a:spcBef>
              <a:spcAft>
                <a:spcPts val="0"/>
              </a:spcAft>
              <a:buClr>
                <a:schemeClr val="lt1"/>
              </a:buClr>
              <a:buSzPts val="2380"/>
              <a:buNone/>
            </a:pPr>
            <a:r>
              <a:rPr lang="en-US" sz="2380" u="sng">
                <a:solidFill>
                  <a:schemeClr val="lt1"/>
                </a:solidFill>
              </a:rPr>
              <a:t>Focuses on: </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self-assessment</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deciding a major</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exploring career options </a:t>
            </a:r>
            <a:endParaRPr/>
          </a:p>
          <a:p>
            <a:pPr indent="-228600" lvl="1" marL="685800" rtl="0" algn="l">
              <a:lnSpc>
                <a:spcPct val="70000"/>
              </a:lnSpc>
              <a:spcBef>
                <a:spcPts val="500"/>
              </a:spcBef>
              <a:spcAft>
                <a:spcPts val="0"/>
              </a:spcAft>
              <a:buClr>
                <a:schemeClr val="lt1"/>
              </a:buClr>
              <a:buSzPts val="2380"/>
              <a:buFont typeface="Noto Sans Symbols"/>
              <a:buChar char="✔"/>
            </a:pPr>
            <a:r>
              <a:rPr b="1" lang="en-US" sz="2380">
                <a:solidFill>
                  <a:schemeClr val="lt1"/>
                </a:solidFill>
              </a:rPr>
              <a:t>developing an action plan </a:t>
            </a:r>
            <a:endParaRPr/>
          </a:p>
          <a:p>
            <a:pPr indent="0" lvl="1" marL="457200" rtl="0" algn="l">
              <a:lnSpc>
                <a:spcPct val="70000"/>
              </a:lnSpc>
              <a:spcBef>
                <a:spcPts val="500"/>
              </a:spcBef>
              <a:spcAft>
                <a:spcPts val="0"/>
              </a:spcAft>
              <a:buClr>
                <a:schemeClr val="dk1"/>
              </a:buClr>
              <a:buSzPts val="2380"/>
              <a:buNone/>
            </a:pPr>
            <a:r>
              <a:t/>
            </a:r>
            <a:endParaRPr sz="2380">
              <a:solidFill>
                <a:schemeClr val="lt1"/>
              </a:solidFill>
            </a:endParaRPr>
          </a:p>
          <a:p>
            <a:pPr indent="0" lvl="1" marL="457200" rtl="0" algn="l">
              <a:lnSpc>
                <a:spcPct val="70000"/>
              </a:lnSpc>
              <a:spcBef>
                <a:spcPts val="500"/>
              </a:spcBef>
              <a:spcAft>
                <a:spcPts val="0"/>
              </a:spcAft>
              <a:buClr>
                <a:schemeClr val="lt1"/>
              </a:buClr>
              <a:buSzPts val="2380"/>
              <a:buNone/>
            </a:pPr>
            <a:r>
              <a:rPr lang="en-US" sz="2380">
                <a:solidFill>
                  <a:schemeClr val="lt1"/>
                </a:solidFill>
              </a:rPr>
              <a:t>All to help you achieve your </a:t>
            </a:r>
            <a:r>
              <a:rPr b="1" lang="en-US" sz="2380">
                <a:solidFill>
                  <a:schemeClr val="lt1"/>
                </a:solidFill>
              </a:rPr>
              <a:t>career goals! </a:t>
            </a:r>
            <a:endParaRPr b="1" sz="187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2" name="Shape 702"/>
        <p:cNvGrpSpPr/>
        <p:nvPr/>
      </p:nvGrpSpPr>
      <p:grpSpPr>
        <a:xfrm>
          <a:off x="0" y="0"/>
          <a:ext cx="0" cy="0"/>
          <a:chOff x="0" y="0"/>
          <a:chExt cx="0" cy="0"/>
        </a:xfrm>
      </p:grpSpPr>
      <p:sp>
        <p:nvSpPr>
          <p:cNvPr id="703" name="Google Shape;703;p21"/>
          <p:cNvSpPr txBox="1"/>
          <p:nvPr>
            <p:ph type="title"/>
          </p:nvPr>
        </p:nvSpPr>
        <p:spPr>
          <a:xfrm>
            <a:off x="258356" y="2617158"/>
            <a:ext cx="1931779" cy="2852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br>
              <a:rPr b="1" lang="en-US">
                <a:solidFill>
                  <a:schemeClr val="lt1"/>
                </a:solidFill>
                <a:latin typeface="Calibri"/>
                <a:ea typeface="Calibri"/>
                <a:cs typeface="Calibri"/>
                <a:sym typeface="Calibri"/>
              </a:rPr>
            </a:br>
            <a:br>
              <a:rPr b="1" lang="en-US">
                <a:solidFill>
                  <a:schemeClr val="lt1"/>
                </a:solidFill>
                <a:latin typeface="Calibri"/>
                <a:ea typeface="Calibri"/>
                <a:cs typeface="Calibri"/>
                <a:sym typeface="Calibri"/>
              </a:rPr>
            </a:br>
            <a:endParaRPr b="1" i="1">
              <a:solidFill>
                <a:schemeClr val="lt1"/>
              </a:solidFill>
              <a:latin typeface="Calibri"/>
              <a:ea typeface="Calibri"/>
              <a:cs typeface="Calibri"/>
              <a:sym typeface="Calibri"/>
            </a:endParaRPr>
          </a:p>
        </p:txBody>
      </p:sp>
      <p:sp>
        <p:nvSpPr>
          <p:cNvPr id="704" name="Google Shape;704;p21"/>
          <p:cNvSpPr txBox="1"/>
          <p:nvPr/>
        </p:nvSpPr>
        <p:spPr>
          <a:xfrm>
            <a:off x="611907" y="2981221"/>
            <a:ext cx="853836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Things To Do Before Classes Start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To Be Career Ready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11" name="Google Shape;711;p22"/>
          <p:cNvSpPr/>
          <p:nvPr/>
        </p:nvSpPr>
        <p:spPr>
          <a:xfrm>
            <a:off x="6451042" y="2813538"/>
            <a:ext cx="2441749" cy="713433"/>
          </a:xfrm>
          <a:prstGeom prst="rect">
            <a:avLst/>
          </a:prstGeom>
          <a:solidFill>
            <a:srgbClr val="FFFF00">
              <a:alpha val="7058"/>
            </a:srgbClr>
          </a:solid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25"/>
          <p:cNvPicPr preferRelativeResize="0"/>
          <p:nvPr/>
        </p:nvPicPr>
        <p:blipFill rotWithShape="1">
          <a:blip r:embed="rId3">
            <a:alphaModFix/>
          </a:blip>
          <a:srcRect b="0" l="0" r="0" t="0"/>
          <a:stretch/>
        </p:blipFill>
        <p:spPr>
          <a:xfrm>
            <a:off x="0" y="-1773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1" name="Shape 721"/>
        <p:cNvGrpSpPr/>
        <p:nvPr/>
      </p:nvGrpSpPr>
      <p:grpSpPr>
        <a:xfrm>
          <a:off x="0" y="0"/>
          <a:ext cx="0" cy="0"/>
          <a:chOff x="0" y="0"/>
          <a:chExt cx="0" cy="0"/>
        </a:xfrm>
      </p:grpSpPr>
      <p:pic>
        <p:nvPicPr>
          <p:cNvPr descr="Graphical user interface, application&#10;&#10;Description automatically generated" id="722" name="Google Shape;722;p27"/>
          <p:cNvPicPr preferRelativeResize="0"/>
          <p:nvPr/>
        </p:nvPicPr>
        <p:blipFill rotWithShape="1">
          <a:blip r:embed="rId4">
            <a:alphaModFix/>
          </a:blip>
          <a:srcRect b="8928" l="0" r="0" t="1281"/>
          <a:stretch/>
        </p:blipFill>
        <p:spPr>
          <a:xfrm>
            <a:off x="0" y="1"/>
            <a:ext cx="12192000" cy="61579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sp>
        <p:nvSpPr>
          <p:cNvPr id="728" name="Google Shape;728;p29"/>
          <p:cNvSpPr txBox="1"/>
          <p:nvPr/>
        </p:nvSpPr>
        <p:spPr>
          <a:xfrm>
            <a:off x="299884" y="-345102"/>
            <a:ext cx="9144000" cy="2387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5400"/>
              <a:buFont typeface="Calibri"/>
              <a:buNone/>
            </a:pPr>
            <a:r>
              <a:rPr b="1" i="0" lang="en-US" sz="5400" u="none" cap="none" strike="noStrike">
                <a:solidFill>
                  <a:srgbClr val="FFFFFF"/>
                </a:solidFill>
                <a:latin typeface="Calibri"/>
                <a:ea typeface="Calibri"/>
                <a:cs typeface="Calibri"/>
                <a:sym typeface="Calibri"/>
              </a:rPr>
              <a:t>Contact Information </a:t>
            </a:r>
            <a:endParaRPr b="0" i="0" sz="1400" u="none" cap="none" strike="noStrike">
              <a:solidFill>
                <a:srgbClr val="000000"/>
              </a:solidFill>
              <a:latin typeface="Arial"/>
              <a:ea typeface="Arial"/>
              <a:cs typeface="Arial"/>
              <a:sym typeface="Arial"/>
            </a:endParaRPr>
          </a:p>
        </p:txBody>
      </p:sp>
      <p:pic>
        <p:nvPicPr>
          <p:cNvPr descr="A picture containing person, holding, child, hand&#10;&#10;Description automatically generated" id="729" name="Google Shape;729;p29"/>
          <p:cNvPicPr preferRelativeResize="0"/>
          <p:nvPr/>
        </p:nvPicPr>
        <p:blipFill rotWithShape="1">
          <a:blip r:embed="rId4">
            <a:alphaModFix/>
          </a:blip>
          <a:srcRect b="0" l="0" r="0" t="0"/>
          <a:stretch/>
        </p:blipFill>
        <p:spPr>
          <a:xfrm>
            <a:off x="838200" y="1821426"/>
            <a:ext cx="2696005" cy="337000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730" name="Google Shape;730;p29"/>
          <p:cNvSpPr txBox="1"/>
          <p:nvPr/>
        </p:nvSpPr>
        <p:spPr>
          <a:xfrm>
            <a:off x="3882591" y="1696429"/>
            <a:ext cx="6099609" cy="36200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chivo"/>
                <a:ea typeface="Archivo"/>
                <a:cs typeface="Archivo"/>
                <a:sym typeface="Archivo"/>
              </a:rPr>
              <a:t>Ella Feliciano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chivo"/>
                <a:ea typeface="Archivo"/>
                <a:cs typeface="Archivo"/>
                <a:sym typeface="Archivo"/>
              </a:rPr>
              <a:t>Career Coach for Science Majors </a:t>
            </a:r>
            <a:endParaRPr b="1" i="0" sz="3200" u="none" cap="none" strike="noStrike">
              <a:solidFill>
                <a:srgbClr val="FFFFFF"/>
              </a:solidFill>
              <a:latin typeface="Archivo"/>
              <a:ea typeface="Archivo"/>
              <a:cs typeface="Archivo"/>
              <a:sym typeface="Archivo"/>
            </a:endParaRPr>
          </a:p>
          <a:p>
            <a:pPr indent="0" lvl="0" marL="0" marR="0" rtl="0" algn="l">
              <a:lnSpc>
                <a:spcPct val="100000"/>
              </a:lnSpc>
              <a:spcBef>
                <a:spcPts val="1333"/>
              </a:spcBef>
              <a:spcAft>
                <a:spcPts val="0"/>
              </a:spcAft>
              <a:buClr>
                <a:srgbClr val="000000"/>
              </a:buClr>
              <a:buSzPts val="2800"/>
              <a:buFont typeface="Arial"/>
              <a:buNone/>
            </a:pPr>
            <a:r>
              <a:rPr b="0" i="1" lang="en-US" sz="2800" u="none" cap="none" strike="noStrike">
                <a:solidFill>
                  <a:srgbClr val="FFFFFF"/>
                </a:solidFill>
                <a:latin typeface="Archivo"/>
                <a:ea typeface="Archivo"/>
                <a:cs typeface="Archivo"/>
                <a:sym typeface="Archivo"/>
              </a:rPr>
              <a:t>etepper1@fau.edu </a:t>
            </a:r>
            <a:endParaRPr b="0" i="0" sz="1000" u="none" cap="none" strike="noStrike">
              <a:solidFill>
                <a:srgbClr val="FFFFFF"/>
              </a:solidFill>
              <a:latin typeface="Archivo"/>
              <a:ea typeface="Archivo"/>
              <a:cs typeface="Archivo"/>
              <a:sym typeface="Archiv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4" name="Shape 734"/>
        <p:cNvGrpSpPr/>
        <p:nvPr/>
      </p:nvGrpSpPr>
      <p:grpSpPr>
        <a:xfrm>
          <a:off x="0" y="0"/>
          <a:ext cx="0" cy="0"/>
          <a:chOff x="0" y="0"/>
          <a:chExt cx="0" cy="0"/>
        </a:xfrm>
      </p:grpSpPr>
      <p:sp>
        <p:nvSpPr>
          <p:cNvPr id="735" name="Google Shape;735;p30"/>
          <p:cNvSpPr/>
          <p:nvPr/>
        </p:nvSpPr>
        <p:spPr>
          <a:xfrm>
            <a:off x="3176319" y="1297456"/>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736" name="Google Shape;736;p30"/>
          <p:cNvSpPr/>
          <p:nvPr/>
        </p:nvSpPr>
        <p:spPr>
          <a:xfrm>
            <a:off x="111968" y="2490281"/>
            <a:ext cx="9645033" cy="1877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#OwlInToGraduation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rial"/>
                <a:ea typeface="Arial"/>
                <a:cs typeface="Arial"/>
                <a:sym typeface="Arial"/>
              </a:rPr>
              <a:t>University Advising Services (UAS)</a:t>
            </a:r>
            <a:endParaRPr b="0" i="0" sz="1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3" name="Shape 543"/>
        <p:cNvGrpSpPr/>
        <p:nvPr/>
      </p:nvGrpSpPr>
      <p:grpSpPr>
        <a:xfrm>
          <a:off x="0" y="0"/>
          <a:ext cx="0" cy="0"/>
          <a:chOff x="0" y="0"/>
          <a:chExt cx="0" cy="0"/>
        </a:xfrm>
      </p:grpSpPr>
      <p:pic>
        <p:nvPicPr>
          <p:cNvPr id="544" name="Google Shape;544;ge212ff3f68_0_1" title="Science Video 1.mp4">
            <a:hlinkClick r:id="rId4"/>
          </p:cNvPr>
          <p:cNvPicPr preferRelativeResize="0"/>
          <p:nvPr/>
        </p:nvPicPr>
        <p:blipFill rotWithShape="1">
          <a:blip r:embed="rId5">
            <a:alphaModFix/>
          </a:blip>
          <a:srcRect b="0" l="0" r="0" t="0"/>
          <a:stretch/>
        </p:blipFill>
        <p:spPr>
          <a:xfrm>
            <a:off x="679175" y="312450"/>
            <a:ext cx="8173975" cy="6130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0" name="Shape 740"/>
        <p:cNvGrpSpPr/>
        <p:nvPr/>
      </p:nvGrpSpPr>
      <p:grpSpPr>
        <a:xfrm>
          <a:off x="0" y="0"/>
          <a:ext cx="0" cy="0"/>
          <a:chOff x="0" y="0"/>
          <a:chExt cx="0" cy="0"/>
        </a:xfrm>
      </p:grpSpPr>
      <p:sp>
        <p:nvSpPr>
          <p:cNvPr id="741" name="Google Shape;741;p31"/>
          <p:cNvSpPr/>
          <p:nvPr/>
        </p:nvSpPr>
        <p:spPr>
          <a:xfrm>
            <a:off x="340645" y="296795"/>
            <a:ext cx="214674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5400"/>
              <a:buFont typeface="Arial"/>
              <a:buNone/>
            </a:pPr>
            <a:r>
              <a:rPr b="1" i="0" lang="en-US" sz="5400" u="none" cap="none" strike="noStrike">
                <a:solidFill>
                  <a:srgbClr val="C00000"/>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sp>
        <p:nvSpPr>
          <p:cNvPr id="742" name="Google Shape;742;p31"/>
          <p:cNvSpPr/>
          <p:nvPr/>
        </p:nvSpPr>
        <p:spPr>
          <a:xfrm>
            <a:off x="333828" y="1528035"/>
            <a:ext cx="8556295"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1" lang="en-US" sz="3200" u="none" cap="none" strike="noStrike">
                <a:solidFill>
                  <a:schemeClr val="dk1"/>
                </a:solidFill>
                <a:latin typeface="Arial"/>
                <a:ea typeface="Arial"/>
                <a:cs typeface="Arial"/>
                <a:sym typeface="Arial"/>
              </a:rPr>
              <a:t>Email</a:t>
            </a:r>
            <a:r>
              <a:rPr b="0" i="0" lang="en-US" sz="3200" u="none" cap="none" strike="noStrike">
                <a:solidFill>
                  <a:schemeClr val="dk1"/>
                </a:solidFill>
                <a:latin typeface="Arial"/>
                <a:ea typeface="Arial"/>
                <a:cs typeface="Arial"/>
                <a:sym typeface="Arial"/>
              </a:rPr>
              <a:t> is FAU’s main form of communication. All emails will be sent to your FAU email. Please check your email </a:t>
            </a:r>
            <a:r>
              <a:rPr b="1" i="0" lang="en-US" sz="3200" u="sng" cap="none" strike="noStrike">
                <a:solidFill>
                  <a:schemeClr val="dk1"/>
                </a:solidFill>
                <a:latin typeface="Arial"/>
                <a:ea typeface="Arial"/>
                <a:cs typeface="Arial"/>
                <a:sym typeface="Arial"/>
              </a:rPr>
              <a:t>daily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sng" cap="none" strike="noStrike">
                <a:solidFill>
                  <a:schemeClr val="dk1"/>
                </a:solidFill>
                <a:latin typeface="Arial"/>
                <a:ea typeface="Arial"/>
                <a:cs typeface="Arial"/>
                <a:sym typeface="Arial"/>
              </a:rPr>
              <a:t>Expect emails from your academic advisor for:</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Arial"/>
                <a:ea typeface="Arial"/>
                <a:cs typeface="Arial"/>
                <a:sym typeface="Arial"/>
              </a:rPr>
              <a:t>Spring advising</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Arial"/>
                <a:ea typeface="Arial"/>
                <a:cs typeface="Arial"/>
                <a:sym typeface="Arial"/>
              </a:rPr>
              <a:t>Midterm grades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Arial"/>
                <a:ea typeface="Arial"/>
                <a:cs typeface="Arial"/>
                <a:sym typeface="Arial"/>
              </a:rPr>
              <a:t>Important updates or information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6" name="Shape 746"/>
        <p:cNvGrpSpPr/>
        <p:nvPr/>
      </p:nvGrpSpPr>
      <p:grpSpPr>
        <a:xfrm>
          <a:off x="0" y="0"/>
          <a:ext cx="0" cy="0"/>
          <a:chOff x="0" y="0"/>
          <a:chExt cx="0" cy="0"/>
        </a:xfrm>
      </p:grpSpPr>
      <p:sp>
        <p:nvSpPr>
          <p:cNvPr id="747" name="Google Shape;747;p32"/>
          <p:cNvSpPr/>
          <p:nvPr/>
        </p:nvSpPr>
        <p:spPr>
          <a:xfrm>
            <a:off x="297542" y="543538"/>
            <a:ext cx="214674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sp>
        <p:nvSpPr>
          <p:cNvPr id="748" name="Google Shape;748;p32"/>
          <p:cNvSpPr/>
          <p:nvPr/>
        </p:nvSpPr>
        <p:spPr>
          <a:xfrm>
            <a:off x="297542" y="1661884"/>
            <a:ext cx="9633981"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1" i="1" lang="en-US" sz="2800" u="none" cap="none" strike="noStrike">
                <a:solidFill>
                  <a:schemeClr val="lt1"/>
                </a:solidFill>
                <a:latin typeface="Arial"/>
                <a:ea typeface="Arial"/>
                <a:cs typeface="Arial"/>
                <a:sym typeface="Arial"/>
              </a:rPr>
              <a:t>Your syllabi </a:t>
            </a:r>
            <a:r>
              <a:rPr b="0" i="0" lang="en-US" sz="2800" u="none" cap="none" strike="noStrike">
                <a:solidFill>
                  <a:schemeClr val="lt1"/>
                </a:solidFill>
                <a:latin typeface="Arial"/>
                <a:ea typeface="Arial"/>
                <a:cs typeface="Arial"/>
                <a:sym typeface="Arial"/>
              </a:rPr>
              <a:t>will</a:t>
            </a:r>
            <a:r>
              <a:rPr b="1" i="1" lang="en-US" sz="2800" u="none" cap="none" strike="noStrike">
                <a:solidFill>
                  <a:schemeClr val="lt1"/>
                </a:solidFill>
                <a:latin typeface="Arial"/>
                <a:ea typeface="Arial"/>
                <a:cs typeface="Arial"/>
                <a:sym typeface="Arial"/>
              </a:rPr>
              <a:t> </a:t>
            </a:r>
            <a:r>
              <a:rPr b="0" i="0" lang="en-US" sz="2800" u="none" cap="none" strike="noStrike">
                <a:solidFill>
                  <a:schemeClr val="lt1"/>
                </a:solidFill>
                <a:latin typeface="Arial"/>
                <a:ea typeface="Arial"/>
                <a:cs typeface="Arial"/>
                <a:sym typeface="Arial"/>
              </a:rPr>
              <a:t>provide an outline for assignments, grading, exams, instructions, and instructor contact information.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lt1"/>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Arial"/>
                <a:ea typeface="Arial"/>
                <a:cs typeface="Arial"/>
                <a:sym typeface="Arial"/>
              </a:rPr>
              <a:t>It is expected that you review your syllabi at the beginning and during the semester.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lt1"/>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Arial"/>
                <a:ea typeface="Arial"/>
                <a:cs typeface="Arial"/>
                <a:sym typeface="Arial"/>
              </a:rPr>
              <a:t>Your syllabi can be found on Canvas.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2" name="Shape 752"/>
        <p:cNvGrpSpPr/>
        <p:nvPr/>
      </p:nvGrpSpPr>
      <p:grpSpPr>
        <a:xfrm>
          <a:off x="0" y="0"/>
          <a:ext cx="0" cy="0"/>
          <a:chOff x="0" y="0"/>
          <a:chExt cx="0" cy="0"/>
        </a:xfrm>
      </p:grpSpPr>
      <p:sp>
        <p:nvSpPr>
          <p:cNvPr id="753" name="Google Shape;753;p33"/>
          <p:cNvSpPr/>
          <p:nvPr/>
        </p:nvSpPr>
        <p:spPr>
          <a:xfrm>
            <a:off x="166913" y="684825"/>
            <a:ext cx="214674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5400"/>
              <a:buFont typeface="Arial"/>
              <a:buNone/>
            </a:pPr>
            <a:r>
              <a:rPr b="1" i="0" lang="en-US" sz="5400" u="none" cap="none" strike="noStrike">
                <a:solidFill>
                  <a:srgbClr val="1F3864"/>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sp>
        <p:nvSpPr>
          <p:cNvPr id="754" name="Google Shape;754;p33"/>
          <p:cNvSpPr/>
          <p:nvPr/>
        </p:nvSpPr>
        <p:spPr>
          <a:xfrm>
            <a:off x="166925" y="1843950"/>
            <a:ext cx="8573100" cy="317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3200"/>
              <a:buFont typeface="Arial"/>
              <a:buNone/>
            </a:pPr>
            <a:r>
              <a:rPr b="0" i="0" lang="en-US" sz="3200" u="none" cap="none" strike="noStrike">
                <a:solidFill>
                  <a:srgbClr val="1F3864"/>
                </a:solidFill>
                <a:latin typeface="Arial"/>
                <a:ea typeface="Arial"/>
                <a:cs typeface="Arial"/>
                <a:sym typeface="Arial"/>
              </a:rPr>
              <a:t>Please review your advisor’s comments on </a:t>
            </a:r>
            <a:r>
              <a:rPr b="1" i="0" lang="en-US" sz="3200" u="none" cap="none" strike="noStrike">
                <a:solidFill>
                  <a:srgbClr val="1F3864"/>
                </a:solidFill>
                <a:latin typeface="Arial"/>
                <a:ea typeface="Arial"/>
                <a:cs typeface="Arial"/>
                <a:sym typeface="Arial"/>
              </a:rPr>
              <a:t>EZ Advising </a:t>
            </a:r>
            <a:r>
              <a:rPr b="0" i="0" lang="en-US" sz="3200" u="none" cap="none" strike="noStrike">
                <a:solidFill>
                  <a:srgbClr val="1F3864"/>
                </a:solidFill>
                <a:latin typeface="Arial"/>
                <a:ea typeface="Arial"/>
                <a:cs typeface="Arial"/>
                <a:sym typeface="Arial"/>
              </a:rPr>
              <a:t>form and all emails in your FAU email in box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rgbClr val="1F3864"/>
              </a:solidFill>
              <a:latin typeface="Arial"/>
              <a:ea typeface="Arial"/>
              <a:cs typeface="Arial"/>
              <a:sym typeface="Arial"/>
            </a:endParaRPr>
          </a:p>
          <a:p>
            <a:pPr indent="-457200" lvl="0" marL="457200" marR="0" rtl="0" algn="l">
              <a:lnSpc>
                <a:spcPct val="100000"/>
              </a:lnSpc>
              <a:spcBef>
                <a:spcPts val="0"/>
              </a:spcBef>
              <a:spcAft>
                <a:spcPts val="0"/>
              </a:spcAft>
              <a:buClr>
                <a:srgbClr val="1F3864"/>
              </a:buClr>
              <a:buSzPts val="2400"/>
              <a:buFont typeface="Arial"/>
              <a:buChar char="•"/>
            </a:pPr>
            <a:r>
              <a:rPr b="0" i="0" lang="en-US" sz="2400" u="none" cap="none" strike="noStrike">
                <a:solidFill>
                  <a:srgbClr val="1F3864"/>
                </a:solidFill>
                <a:latin typeface="Arial"/>
                <a:ea typeface="Arial"/>
                <a:cs typeface="Arial"/>
                <a:sym typeface="Arial"/>
              </a:rPr>
              <a:t>Do you still need to send important documents to FAU?</a:t>
            </a:r>
            <a:endParaRPr b="0" i="0" sz="1400" u="none" cap="none" strike="noStrike">
              <a:solidFill>
                <a:srgbClr val="000000"/>
              </a:solidFill>
              <a:latin typeface="Arial"/>
              <a:ea typeface="Arial"/>
              <a:cs typeface="Arial"/>
              <a:sym typeface="Arial"/>
            </a:endParaRPr>
          </a:p>
          <a:p>
            <a:pPr indent="-457200" lvl="3" marL="1828800" marR="0" rtl="0" algn="l">
              <a:lnSpc>
                <a:spcPct val="100000"/>
              </a:lnSpc>
              <a:spcBef>
                <a:spcPts val="0"/>
              </a:spcBef>
              <a:spcAft>
                <a:spcPts val="0"/>
              </a:spcAft>
              <a:buClr>
                <a:srgbClr val="1F3864"/>
              </a:buClr>
              <a:buSzPts val="2400"/>
              <a:buFont typeface="Noto Sans Symbols"/>
              <a:buChar char="❑"/>
            </a:pPr>
            <a:r>
              <a:rPr b="1" i="0" lang="en-US" sz="2400" u="none" cap="none" strike="noStrike">
                <a:solidFill>
                  <a:srgbClr val="1F3864"/>
                </a:solidFill>
                <a:latin typeface="Arial"/>
                <a:ea typeface="Arial"/>
                <a:cs typeface="Arial"/>
                <a:sym typeface="Arial"/>
              </a:rPr>
              <a:t>AP / IB / AICE / Dual Enrollment / Transfer credits?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8" name="Shape 758"/>
        <p:cNvGrpSpPr/>
        <p:nvPr/>
      </p:nvGrpSpPr>
      <p:grpSpPr>
        <a:xfrm>
          <a:off x="0" y="0"/>
          <a:ext cx="0" cy="0"/>
          <a:chOff x="0" y="0"/>
          <a:chExt cx="0" cy="0"/>
        </a:xfrm>
      </p:grpSpPr>
      <p:sp>
        <p:nvSpPr>
          <p:cNvPr id="759" name="Google Shape;759;p34"/>
          <p:cNvSpPr/>
          <p:nvPr/>
        </p:nvSpPr>
        <p:spPr>
          <a:xfrm>
            <a:off x="3161804" y="1297456"/>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760" name="Google Shape;760;p34"/>
          <p:cNvSpPr/>
          <p:nvPr/>
        </p:nvSpPr>
        <p:spPr>
          <a:xfrm>
            <a:off x="-839730" y="2384021"/>
            <a:ext cx="1136404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KNOW What Is Happening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&amp; When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4" name="Shape 764"/>
        <p:cNvGrpSpPr/>
        <p:nvPr/>
      </p:nvGrpSpPr>
      <p:grpSpPr>
        <a:xfrm>
          <a:off x="0" y="0"/>
          <a:ext cx="0" cy="0"/>
          <a:chOff x="0" y="0"/>
          <a:chExt cx="0" cy="0"/>
        </a:xfrm>
      </p:grpSpPr>
      <p:sp>
        <p:nvSpPr>
          <p:cNvPr id="765" name="Google Shape;765;ge2e18b053a_2_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Find your schedule</a:t>
            </a:r>
            <a:endParaRPr/>
          </a:p>
        </p:txBody>
      </p:sp>
      <p:grpSp>
        <p:nvGrpSpPr>
          <p:cNvPr id="766" name="Google Shape;766;ge2e18b053a_2_75"/>
          <p:cNvGrpSpPr/>
          <p:nvPr/>
        </p:nvGrpSpPr>
        <p:grpSpPr>
          <a:xfrm>
            <a:off x="846261" y="1831604"/>
            <a:ext cx="10499477" cy="4339379"/>
            <a:chOff x="8061" y="5979"/>
            <a:chExt cx="10499477" cy="4339379"/>
          </a:xfrm>
        </p:grpSpPr>
        <p:sp>
          <p:nvSpPr>
            <p:cNvPr id="767" name="Google Shape;767;ge2e18b053a_2_75"/>
            <p:cNvSpPr/>
            <p:nvPr/>
          </p:nvSpPr>
          <p:spPr>
            <a:xfrm>
              <a:off x="3040792" y="870618"/>
              <a:ext cx="667342" cy="91440"/>
            </a:xfrm>
            <a:custGeom>
              <a:rect b="b" l="l" r="r" t="t"/>
              <a:pathLst>
                <a:path extrusionOk="0" h="120000" w="120000">
                  <a:moveTo>
                    <a:pt x="0" y="60000"/>
                  </a:moveTo>
                  <a:lnTo>
                    <a:pt x="120000" y="60000"/>
                  </a:lnTo>
                </a:path>
              </a:pathLst>
            </a:custGeom>
            <a:noFill/>
            <a:ln cap="flat" cmpd="sng" w="38100">
              <a:solidFill>
                <a:schemeClr val="accent1"/>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e2e18b053a_2_75"/>
            <p:cNvSpPr txBox="1"/>
            <p:nvPr/>
          </p:nvSpPr>
          <p:spPr>
            <a:xfrm>
              <a:off x="3357014" y="912848"/>
              <a:ext cx="34897" cy="697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69" name="Google Shape;769;ge2e18b053a_2_75"/>
            <p:cNvSpPr/>
            <p:nvPr/>
          </p:nvSpPr>
          <p:spPr>
            <a:xfrm>
              <a:off x="8061" y="5979"/>
              <a:ext cx="3034531" cy="1820718"/>
            </a:xfrm>
            <a:prstGeom prst="rect">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e2e18b053a_2_75"/>
            <p:cNvSpPr txBox="1"/>
            <p:nvPr/>
          </p:nvSpPr>
          <p:spPr>
            <a:xfrm>
              <a:off x="8061" y="5979"/>
              <a:ext cx="3034531" cy="1820718"/>
            </a:xfrm>
            <a:prstGeom prst="rect">
              <a:avLst/>
            </a:prstGeom>
            <a:noFill/>
            <a:ln>
              <a:noFill/>
            </a:ln>
          </p:spPr>
          <p:txBody>
            <a:bodyPr anchorCtr="0" anchor="ctr" bIns="284475" lIns="284475" spcFirstLastPara="1" rIns="284475" wrap="square" tIns="284475">
              <a:noAutofit/>
            </a:bodyPr>
            <a:lstStyle/>
            <a:p>
              <a:pPr indent="0" lvl="0" marL="0" marR="0" rtl="0" algn="ctr">
                <a:lnSpc>
                  <a:spcPct val="9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Self-Service</a:t>
              </a:r>
              <a:endParaRPr b="0" i="0" sz="1400" u="none" cap="none" strike="noStrike">
                <a:solidFill>
                  <a:srgbClr val="000000"/>
                </a:solidFill>
                <a:latin typeface="Arial"/>
                <a:ea typeface="Arial"/>
                <a:cs typeface="Arial"/>
                <a:sym typeface="Arial"/>
              </a:endParaRPr>
            </a:p>
          </p:txBody>
        </p:sp>
        <p:sp>
          <p:nvSpPr>
            <p:cNvPr id="771" name="Google Shape;771;ge2e18b053a_2_75"/>
            <p:cNvSpPr/>
            <p:nvPr/>
          </p:nvSpPr>
          <p:spPr>
            <a:xfrm>
              <a:off x="6773265" y="870618"/>
              <a:ext cx="667342" cy="91440"/>
            </a:xfrm>
            <a:custGeom>
              <a:rect b="b" l="l" r="r" t="t"/>
              <a:pathLst>
                <a:path extrusionOk="0" h="120000" w="120000">
                  <a:moveTo>
                    <a:pt x="0" y="60000"/>
                  </a:moveTo>
                  <a:lnTo>
                    <a:pt x="120000" y="60000"/>
                  </a:lnTo>
                </a:path>
              </a:pathLst>
            </a:custGeom>
            <a:noFill/>
            <a:ln cap="flat" cmpd="sng" w="38100">
              <a:solidFill>
                <a:schemeClr val="accent1"/>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e2e18b053a_2_75"/>
            <p:cNvSpPr txBox="1"/>
            <p:nvPr/>
          </p:nvSpPr>
          <p:spPr>
            <a:xfrm>
              <a:off x="7089488" y="912848"/>
              <a:ext cx="34897" cy="697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73" name="Google Shape;773;ge2e18b053a_2_75"/>
            <p:cNvSpPr/>
            <p:nvPr/>
          </p:nvSpPr>
          <p:spPr>
            <a:xfrm>
              <a:off x="3740534" y="5979"/>
              <a:ext cx="3034531" cy="1820718"/>
            </a:xfrm>
            <a:prstGeom prst="rect">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ge2e18b053a_2_75"/>
            <p:cNvSpPr txBox="1"/>
            <p:nvPr/>
          </p:nvSpPr>
          <p:spPr>
            <a:xfrm>
              <a:off x="3740534" y="5979"/>
              <a:ext cx="3034531" cy="1820718"/>
            </a:xfrm>
            <a:prstGeom prst="rect">
              <a:avLst/>
            </a:prstGeom>
            <a:noFill/>
            <a:ln>
              <a:noFill/>
            </a:ln>
          </p:spPr>
          <p:txBody>
            <a:bodyPr anchorCtr="0" anchor="ctr" bIns="284475" lIns="284475" spcFirstLastPara="1" rIns="284475" wrap="square" tIns="284475">
              <a:noAutofit/>
            </a:bodyPr>
            <a:lstStyle/>
            <a:p>
              <a:pPr indent="0" lvl="0" marL="0" marR="0" rtl="0" algn="ctr">
                <a:lnSpc>
                  <a:spcPct val="9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Student Services</a:t>
              </a:r>
              <a:endParaRPr b="0" i="0" sz="1400" u="none" cap="none" strike="noStrike">
                <a:solidFill>
                  <a:srgbClr val="000000"/>
                </a:solidFill>
                <a:latin typeface="Arial"/>
                <a:ea typeface="Arial"/>
                <a:cs typeface="Arial"/>
                <a:sym typeface="Arial"/>
              </a:endParaRPr>
            </a:p>
          </p:txBody>
        </p:sp>
        <p:sp>
          <p:nvSpPr>
            <p:cNvPr id="775" name="Google Shape;775;ge2e18b053a_2_75"/>
            <p:cNvSpPr/>
            <p:nvPr/>
          </p:nvSpPr>
          <p:spPr>
            <a:xfrm>
              <a:off x="1525326" y="1824897"/>
              <a:ext cx="7464946" cy="667342"/>
            </a:xfrm>
            <a:custGeom>
              <a:rect b="b" l="l" r="r" t="t"/>
              <a:pathLst>
                <a:path extrusionOk="0" h="120000" w="120000">
                  <a:moveTo>
                    <a:pt x="120000" y="0"/>
                  </a:moveTo>
                  <a:lnTo>
                    <a:pt x="120000" y="63075"/>
                  </a:lnTo>
                  <a:lnTo>
                    <a:pt x="0" y="63075"/>
                  </a:lnTo>
                  <a:lnTo>
                    <a:pt x="0" y="120000"/>
                  </a:lnTo>
                </a:path>
              </a:pathLst>
            </a:custGeom>
            <a:noFill/>
            <a:ln cap="flat" cmpd="sng" w="38100">
              <a:solidFill>
                <a:schemeClr val="accent1"/>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e2e18b053a_2_75"/>
            <p:cNvSpPr txBox="1"/>
            <p:nvPr/>
          </p:nvSpPr>
          <p:spPr>
            <a:xfrm>
              <a:off x="5070362" y="2155079"/>
              <a:ext cx="374875" cy="697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77" name="Google Shape;777;ge2e18b053a_2_75"/>
            <p:cNvSpPr/>
            <p:nvPr/>
          </p:nvSpPr>
          <p:spPr>
            <a:xfrm>
              <a:off x="7473007" y="5979"/>
              <a:ext cx="3034531" cy="1820718"/>
            </a:xfrm>
            <a:prstGeom prst="rect">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e2e18b053a_2_75"/>
            <p:cNvSpPr txBox="1"/>
            <p:nvPr/>
          </p:nvSpPr>
          <p:spPr>
            <a:xfrm>
              <a:off x="7473007" y="5979"/>
              <a:ext cx="3034531" cy="1820718"/>
            </a:xfrm>
            <a:prstGeom prst="rect">
              <a:avLst/>
            </a:prstGeom>
            <a:noFill/>
            <a:ln>
              <a:noFill/>
            </a:ln>
          </p:spPr>
          <p:txBody>
            <a:bodyPr anchorCtr="0" anchor="ctr" bIns="284475" lIns="284475" spcFirstLastPara="1" rIns="284475" wrap="square" tIns="284475">
              <a:noAutofit/>
            </a:bodyPr>
            <a:lstStyle/>
            <a:p>
              <a:pPr indent="0" lvl="0" marL="0" marR="0" rtl="0" algn="ctr">
                <a:lnSpc>
                  <a:spcPct val="9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Registration</a:t>
              </a:r>
              <a:endParaRPr b="0" i="0" sz="1400" u="none" cap="none" strike="noStrike">
                <a:solidFill>
                  <a:srgbClr val="000000"/>
                </a:solidFill>
                <a:latin typeface="Arial"/>
                <a:ea typeface="Arial"/>
                <a:cs typeface="Arial"/>
                <a:sym typeface="Arial"/>
              </a:endParaRPr>
            </a:p>
          </p:txBody>
        </p:sp>
        <p:sp>
          <p:nvSpPr>
            <p:cNvPr id="779" name="Google Shape;779;ge2e18b053a_2_75"/>
            <p:cNvSpPr/>
            <p:nvPr/>
          </p:nvSpPr>
          <p:spPr>
            <a:xfrm>
              <a:off x="3040792" y="3389279"/>
              <a:ext cx="667342" cy="91440"/>
            </a:xfrm>
            <a:custGeom>
              <a:rect b="b" l="l" r="r" t="t"/>
              <a:pathLst>
                <a:path extrusionOk="0" h="120000" w="120000">
                  <a:moveTo>
                    <a:pt x="0" y="60000"/>
                  </a:moveTo>
                  <a:lnTo>
                    <a:pt x="120000" y="60000"/>
                  </a:lnTo>
                </a:path>
              </a:pathLst>
            </a:custGeom>
            <a:noFill/>
            <a:ln cap="flat" cmpd="sng" w="38100">
              <a:solidFill>
                <a:schemeClr val="accent1"/>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e2e18b053a_2_75"/>
            <p:cNvSpPr txBox="1"/>
            <p:nvPr/>
          </p:nvSpPr>
          <p:spPr>
            <a:xfrm>
              <a:off x="3357014" y="3431509"/>
              <a:ext cx="34897" cy="697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781" name="Google Shape;781;ge2e18b053a_2_75"/>
            <p:cNvSpPr/>
            <p:nvPr/>
          </p:nvSpPr>
          <p:spPr>
            <a:xfrm>
              <a:off x="8061" y="2524640"/>
              <a:ext cx="3034531" cy="1820718"/>
            </a:xfrm>
            <a:prstGeom prst="rect">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ge2e18b053a_2_75"/>
            <p:cNvSpPr txBox="1"/>
            <p:nvPr/>
          </p:nvSpPr>
          <p:spPr>
            <a:xfrm>
              <a:off x="8061" y="2524640"/>
              <a:ext cx="3034531" cy="1820718"/>
            </a:xfrm>
            <a:prstGeom prst="rect">
              <a:avLst/>
            </a:prstGeom>
            <a:noFill/>
            <a:ln>
              <a:noFill/>
            </a:ln>
          </p:spPr>
          <p:txBody>
            <a:bodyPr anchorCtr="0" anchor="ctr" bIns="284475" lIns="284475" spcFirstLastPara="1" rIns="284475" wrap="square" tIns="284475">
              <a:noAutofit/>
            </a:bodyPr>
            <a:lstStyle/>
            <a:p>
              <a:pPr indent="0" lvl="0" marL="0" marR="0" rtl="0" algn="ctr">
                <a:lnSpc>
                  <a:spcPct val="9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My Schedule</a:t>
              </a:r>
              <a:endParaRPr b="0" i="0" sz="1400" u="none" cap="none" strike="noStrike">
                <a:solidFill>
                  <a:srgbClr val="000000"/>
                </a:solidFill>
                <a:latin typeface="Arial"/>
                <a:ea typeface="Arial"/>
                <a:cs typeface="Arial"/>
                <a:sym typeface="Arial"/>
              </a:endParaRPr>
            </a:p>
          </p:txBody>
        </p:sp>
        <p:sp>
          <p:nvSpPr>
            <p:cNvPr id="783" name="Google Shape;783;ge2e18b053a_2_75"/>
            <p:cNvSpPr/>
            <p:nvPr/>
          </p:nvSpPr>
          <p:spPr>
            <a:xfrm>
              <a:off x="3740534" y="2524640"/>
              <a:ext cx="3034531" cy="1820718"/>
            </a:xfrm>
            <a:prstGeom prst="rect">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e2e18b053a_2_75"/>
            <p:cNvSpPr txBox="1"/>
            <p:nvPr/>
          </p:nvSpPr>
          <p:spPr>
            <a:xfrm>
              <a:off x="3740534" y="2524640"/>
              <a:ext cx="3034531" cy="1820718"/>
            </a:xfrm>
            <a:prstGeom prst="rect">
              <a:avLst/>
            </a:prstGeom>
            <a:noFill/>
            <a:ln>
              <a:noFill/>
            </a:ln>
          </p:spPr>
          <p:txBody>
            <a:bodyPr anchorCtr="0" anchor="ctr" bIns="284475" lIns="284475" spcFirstLastPara="1" rIns="284475" wrap="square" tIns="284475">
              <a:noAutofit/>
            </a:bodyPr>
            <a:lstStyle/>
            <a:p>
              <a:pPr indent="0" lvl="0" marL="0" marR="0" rtl="0" algn="ctr">
                <a:lnSpc>
                  <a:spcPct val="9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Spring 2022</a:t>
              </a:r>
              <a:endParaRPr b="0" i="0" sz="1400" u="none" cap="none" strike="noStrike">
                <a:solidFill>
                  <a:srgbClr val="000000"/>
                </a:solidFill>
                <a:latin typeface="Arial"/>
                <a:ea typeface="Arial"/>
                <a:cs typeface="Arial"/>
                <a:sym typeface="Arial"/>
              </a:endParaRPr>
            </a:p>
          </p:txBody>
        </p:sp>
      </p:grpSp>
      <p:pic>
        <p:nvPicPr>
          <p:cNvPr descr="Qr code&#10;&#10;Description automatically generated" id="785" name="Google Shape;785;ge2e18b053a_2_75"/>
          <p:cNvPicPr preferRelativeResize="0"/>
          <p:nvPr/>
        </p:nvPicPr>
        <p:blipFill rotWithShape="1">
          <a:blip r:embed="rId4">
            <a:alphaModFix/>
          </a:blip>
          <a:srcRect b="0" l="0" r="0" t="0"/>
          <a:stretch/>
        </p:blipFill>
        <p:spPr>
          <a:xfrm>
            <a:off x="9568016" y="4606412"/>
            <a:ext cx="1242552" cy="12425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9" name="Shape 789"/>
        <p:cNvGrpSpPr/>
        <p:nvPr/>
      </p:nvGrpSpPr>
      <p:grpSpPr>
        <a:xfrm>
          <a:off x="0" y="0"/>
          <a:ext cx="0" cy="0"/>
          <a:chOff x="0" y="0"/>
          <a:chExt cx="0" cy="0"/>
        </a:xfrm>
      </p:grpSpPr>
      <p:sp>
        <p:nvSpPr>
          <p:cNvPr id="790" name="Google Shape;790;p35"/>
          <p:cNvSpPr txBox="1"/>
          <p:nvPr/>
        </p:nvSpPr>
        <p:spPr>
          <a:xfrm>
            <a:off x="-486340" y="884162"/>
            <a:ext cx="8705850" cy="733507"/>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2060"/>
              </a:buClr>
              <a:buSzPts val="3600"/>
              <a:buFont typeface="Arial"/>
              <a:buNone/>
            </a:pPr>
            <a:r>
              <a:t/>
            </a:r>
            <a:endParaRPr b="0" i="0" sz="7200" u="none" cap="none" strike="noStrike">
              <a:solidFill>
                <a:schemeClr val="dk1"/>
              </a:solidFill>
              <a:latin typeface="Calibri"/>
              <a:ea typeface="Calibri"/>
              <a:cs typeface="Calibri"/>
              <a:sym typeface="Calibri"/>
            </a:endParaRPr>
          </a:p>
        </p:txBody>
      </p:sp>
      <p:sp>
        <p:nvSpPr>
          <p:cNvPr id="791" name="Google Shape;791;p35"/>
          <p:cNvSpPr/>
          <p:nvPr/>
        </p:nvSpPr>
        <p:spPr>
          <a:xfrm>
            <a:off x="66370" y="1970189"/>
            <a:ext cx="9382430" cy="333789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p:txBody>
      </p:sp>
      <p:sp>
        <p:nvSpPr>
          <p:cNvPr id="792" name="Google Shape;792;p35"/>
          <p:cNvSpPr/>
          <p:nvPr/>
        </p:nvSpPr>
        <p:spPr>
          <a:xfrm>
            <a:off x="176893" y="229050"/>
            <a:ext cx="782955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Arial"/>
                <a:ea typeface="Arial"/>
                <a:cs typeface="Arial"/>
                <a:sym typeface="Arial"/>
              </a:rPr>
              <a:t>IMPORTANT DATES</a:t>
            </a:r>
            <a:endParaRPr b="0" i="0" sz="1400" u="none" cap="none" strike="noStrike">
              <a:solidFill>
                <a:srgbClr val="000000"/>
              </a:solidFill>
              <a:latin typeface="Arial"/>
              <a:ea typeface="Arial"/>
              <a:cs typeface="Arial"/>
              <a:sym typeface="Arial"/>
            </a:endParaRPr>
          </a:p>
        </p:txBody>
      </p:sp>
      <p:graphicFrame>
        <p:nvGraphicFramePr>
          <p:cNvPr id="793" name="Google Shape;793;p35"/>
          <p:cNvGraphicFramePr/>
          <p:nvPr/>
        </p:nvGraphicFramePr>
        <p:xfrm>
          <a:off x="750431" y="998503"/>
          <a:ext cx="3000000" cy="3000000"/>
        </p:xfrm>
        <a:graphic>
          <a:graphicData uri="http://schemas.openxmlformats.org/drawingml/2006/table">
            <a:tbl>
              <a:tblPr bandRow="1" firstRow="1">
                <a:noFill/>
                <a:tableStyleId>{ED29026D-4003-4EB8-BBDD-DAEDB5062B6F}</a:tableStyleId>
              </a:tblPr>
              <a:tblGrid>
                <a:gridCol w="4504125"/>
                <a:gridCol w="6187025"/>
              </a:tblGrid>
              <a:tr h="560350">
                <a:tc>
                  <a:txBody>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Class Begin </a:t>
                      </a:r>
                      <a:endParaRPr b="1" sz="2000" u="none" cap="none" strike="noStrike">
                        <a:solidFill>
                          <a:schemeClr val="dk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2" marL="0" marR="0" rtl="0" algn="ctr">
                        <a:lnSpc>
                          <a:spcPct val="100000"/>
                        </a:lnSpc>
                        <a:spcBef>
                          <a:spcPts val="0"/>
                        </a:spcBef>
                        <a:spcAft>
                          <a:spcPts val="0"/>
                        </a:spcAft>
                        <a:buClr>
                          <a:srgbClr val="0070C0"/>
                        </a:buClr>
                        <a:buSzPts val="1800"/>
                        <a:buFont typeface="Arial"/>
                        <a:buNone/>
                      </a:pPr>
                      <a:r>
                        <a:rPr b="1" i="0" lang="en-US" sz="2000" u="none" cap="none" strike="noStrike">
                          <a:latin typeface="Arial"/>
                          <a:ea typeface="Arial"/>
                          <a:cs typeface="Arial"/>
                          <a:sym typeface="Arial"/>
                        </a:rPr>
                        <a:t>January 8</a:t>
                      </a:r>
                      <a:r>
                        <a:rPr b="1" baseline="30000" i="0" lang="en-US" sz="2000" u="none" cap="none" strike="noStrike">
                          <a:latin typeface="Arial"/>
                          <a:ea typeface="Arial"/>
                          <a:cs typeface="Arial"/>
                          <a:sym typeface="Arial"/>
                        </a:rPr>
                        <a:t>th</a:t>
                      </a:r>
                      <a:endParaRPr b="1" sz="20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95675">
                <a:tc>
                  <a:txBody>
                    <a:bodyPr/>
                    <a:lstStyle/>
                    <a:p>
                      <a:pPr indent="0" lvl="0" marL="0" marR="0" rtl="0" algn="l">
                        <a:lnSpc>
                          <a:spcPct val="100000"/>
                        </a:lnSpc>
                        <a:spcBef>
                          <a:spcPts val="0"/>
                        </a:spcBef>
                        <a:spcAft>
                          <a:spcPts val="0"/>
                        </a:spcAft>
                        <a:buClr>
                          <a:schemeClr val="dk1"/>
                        </a:buClr>
                        <a:buSzPts val="2000"/>
                        <a:buFont typeface="Arial"/>
                        <a:buNone/>
                      </a:pPr>
                      <a:r>
                        <a:rPr b="1" lang="en-US" sz="2000" u="none" cap="none" strike="noStrike">
                          <a:solidFill>
                            <a:schemeClr val="dk1"/>
                          </a:solidFill>
                          <a:latin typeface="Arial"/>
                          <a:ea typeface="Arial"/>
                          <a:cs typeface="Arial"/>
                          <a:sym typeface="Arial"/>
                        </a:rPr>
                        <a:t>Last day to Drop/Add</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2" marL="0" marR="0" rtl="0" algn="ctr">
                        <a:lnSpc>
                          <a:spcPct val="100000"/>
                        </a:lnSpc>
                        <a:spcBef>
                          <a:spcPts val="0"/>
                        </a:spcBef>
                        <a:spcAft>
                          <a:spcPts val="0"/>
                        </a:spcAft>
                        <a:buClr>
                          <a:srgbClr val="0070C0"/>
                        </a:buClr>
                        <a:buSzPts val="1800"/>
                        <a:buFont typeface="Arial"/>
                        <a:buNone/>
                      </a:pPr>
                      <a:r>
                        <a:rPr b="1" i="0" lang="en-US" sz="2000" u="none" cap="none" strike="noStrike">
                          <a:solidFill>
                            <a:srgbClr val="0070C0"/>
                          </a:solidFill>
                          <a:latin typeface="Arial"/>
                          <a:ea typeface="Arial"/>
                          <a:cs typeface="Arial"/>
                          <a:sym typeface="Arial"/>
                        </a:rPr>
                        <a:t>January 14</a:t>
                      </a:r>
                      <a:r>
                        <a:rPr b="1" baseline="30000" i="0" lang="en-US" sz="2000" u="none" cap="none" strike="noStrike">
                          <a:solidFill>
                            <a:srgbClr val="0070C0"/>
                          </a:solidFill>
                          <a:latin typeface="Arial"/>
                          <a:ea typeface="Arial"/>
                          <a:cs typeface="Arial"/>
                          <a:sym typeface="Arial"/>
                        </a:rPr>
                        <a:t>th</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0172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Last day to Pay Tuition</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2" marL="0" marR="0" rtl="0" algn="ctr">
                        <a:lnSpc>
                          <a:spcPct val="100000"/>
                        </a:lnSpc>
                        <a:spcBef>
                          <a:spcPts val="0"/>
                        </a:spcBef>
                        <a:spcAft>
                          <a:spcPts val="0"/>
                        </a:spcAft>
                        <a:buClr>
                          <a:srgbClr val="0070C0"/>
                        </a:buClr>
                        <a:buSzPts val="1800"/>
                        <a:buFont typeface="Arial"/>
                        <a:buNone/>
                      </a:pPr>
                      <a:r>
                        <a:rPr b="1" i="0" lang="en-US" sz="2000" u="none" cap="none" strike="noStrike">
                          <a:solidFill>
                            <a:srgbClr val="0070C0"/>
                          </a:solidFill>
                          <a:latin typeface="Arial"/>
                          <a:ea typeface="Arial"/>
                          <a:cs typeface="Arial"/>
                          <a:sym typeface="Arial"/>
                        </a:rPr>
                        <a:t>January 18</a:t>
                      </a:r>
                      <a:r>
                        <a:rPr b="1" baseline="30000" i="0" lang="en-US" sz="2000" u="none" cap="none" strike="noStrike">
                          <a:solidFill>
                            <a:srgbClr val="0070C0"/>
                          </a:solidFill>
                          <a:latin typeface="Arial"/>
                          <a:ea typeface="Arial"/>
                          <a:cs typeface="Arial"/>
                          <a:sym typeface="Arial"/>
                        </a:rPr>
                        <a:t>th</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447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Start to meet with your advisor</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600"/>
                        <a:buFont typeface="Arial"/>
                        <a:buNone/>
                      </a:pPr>
                      <a:r>
                        <a:rPr b="1" lang="en-US" sz="2000" u="none" cap="none" strike="noStrike">
                          <a:solidFill>
                            <a:srgbClr val="0070C0"/>
                          </a:solidFill>
                          <a:latin typeface="Arial"/>
                          <a:ea typeface="Arial"/>
                          <a:cs typeface="Arial"/>
                          <a:sym typeface="Arial"/>
                        </a:rPr>
                        <a:t>AFTER MLK DAY (</a:t>
                      </a:r>
                      <a:r>
                        <a:rPr b="1" i="0" lang="en-US" sz="2000" u="none" cap="none" strike="noStrike">
                          <a:solidFill>
                            <a:srgbClr val="0070C0"/>
                          </a:solidFill>
                          <a:latin typeface="Arial"/>
                          <a:ea typeface="Arial"/>
                          <a:cs typeface="Arial"/>
                          <a:sym typeface="Arial"/>
                        </a:rPr>
                        <a:t>January 17</a:t>
                      </a:r>
                      <a:r>
                        <a:rPr b="1" baseline="30000" i="0" lang="en-US" sz="2000" u="none" cap="none" strike="noStrike">
                          <a:solidFill>
                            <a:srgbClr val="0070C0"/>
                          </a:solidFill>
                          <a:latin typeface="Arial"/>
                          <a:ea typeface="Arial"/>
                          <a:cs typeface="Arial"/>
                          <a:sym typeface="Arial"/>
                        </a:rPr>
                        <a:t>th</a:t>
                      </a:r>
                      <a:r>
                        <a:rPr b="1" i="0" lang="en-US" sz="2000" u="none" cap="none" strike="noStrike">
                          <a:solidFill>
                            <a:srgbClr val="0070C0"/>
                          </a:solidFill>
                          <a:latin typeface="Arial"/>
                          <a:ea typeface="Arial"/>
                          <a:cs typeface="Arial"/>
                          <a:sym typeface="Arial"/>
                        </a:rPr>
                        <a:t>)</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2577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FAU Internship and Part-Time Job Fair</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600"/>
                        <a:buFont typeface="Arial"/>
                        <a:buNone/>
                      </a:pPr>
                      <a:r>
                        <a:rPr b="1" lang="en-US" sz="2000" u="none" cap="none" strike="noStrike">
                          <a:solidFill>
                            <a:srgbClr val="0070C0"/>
                          </a:solidFill>
                          <a:latin typeface="Arial"/>
                          <a:ea typeface="Arial"/>
                          <a:cs typeface="Arial"/>
                          <a:sym typeface="Arial"/>
                        </a:rPr>
                        <a:t>February 2022</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5387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Last day to Withdraw</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2" marL="0" marR="0" rtl="0" algn="ctr">
                        <a:lnSpc>
                          <a:spcPct val="100000"/>
                        </a:lnSpc>
                        <a:spcBef>
                          <a:spcPts val="0"/>
                        </a:spcBef>
                        <a:spcAft>
                          <a:spcPts val="0"/>
                        </a:spcAft>
                        <a:buClr>
                          <a:srgbClr val="0070C0"/>
                        </a:buClr>
                        <a:buSzPts val="1800"/>
                        <a:buFont typeface="Arial"/>
                        <a:buNone/>
                      </a:pPr>
                      <a:r>
                        <a:rPr b="1" i="0" lang="en-US" sz="2000" u="none" cap="none" strike="noStrike">
                          <a:solidFill>
                            <a:srgbClr val="0070C0"/>
                          </a:solidFill>
                          <a:latin typeface="Arial"/>
                          <a:ea typeface="Arial"/>
                          <a:cs typeface="Arial"/>
                          <a:sym typeface="Arial"/>
                        </a:rPr>
                        <a:t>March 25</a:t>
                      </a:r>
                      <a:r>
                        <a:rPr b="1" baseline="30000" i="0" lang="en-US" sz="2000" u="none" cap="none" strike="noStrike">
                          <a:solidFill>
                            <a:srgbClr val="0070C0"/>
                          </a:solidFill>
                          <a:latin typeface="Arial"/>
                          <a:ea typeface="Arial"/>
                          <a:cs typeface="Arial"/>
                          <a:sym typeface="Arial"/>
                        </a:rPr>
                        <a:t>th</a:t>
                      </a:r>
                      <a:r>
                        <a:rPr b="1" i="0" lang="en-US" sz="2000" u="none" cap="none" strike="noStrike">
                          <a:solidFill>
                            <a:srgbClr val="0070C0"/>
                          </a:solidFill>
                          <a:latin typeface="Arial"/>
                          <a:ea typeface="Arial"/>
                          <a:cs typeface="Arial"/>
                          <a:sym typeface="Arial"/>
                        </a:rPr>
                        <a:t> </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0472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Registration	</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chemeClr val="dk1"/>
                          </a:solidFill>
                          <a:latin typeface="Arial"/>
                          <a:ea typeface="Arial"/>
                          <a:cs typeface="Arial"/>
                          <a:sym typeface="Arial"/>
                        </a:rPr>
                        <a:t>It’s Happening! </a:t>
                      </a:r>
                      <a:br>
                        <a:rPr b="1" lang="en-US" sz="2800" u="none" cap="none" strike="noStrike">
                          <a:solidFill>
                            <a:schemeClr val="dk1"/>
                          </a:solidFill>
                          <a:latin typeface="Arial"/>
                          <a:ea typeface="Arial"/>
                          <a:cs typeface="Arial"/>
                          <a:sym typeface="Arial"/>
                        </a:rPr>
                      </a:br>
                      <a:r>
                        <a:rPr b="1" lang="en-US" sz="2800" u="none" cap="none" strike="noStrike">
                          <a:solidFill>
                            <a:schemeClr val="dk1"/>
                          </a:solidFill>
                          <a:latin typeface="Arial"/>
                          <a:ea typeface="Arial"/>
                          <a:cs typeface="Arial"/>
                          <a:sym typeface="Arial"/>
                        </a:rPr>
                        <a:t>Get Registered </a:t>
                      </a:r>
                      <a:r>
                        <a:rPr b="1" lang="en-US" sz="3200" u="none" cap="none" strike="noStrike">
                          <a:solidFill>
                            <a:schemeClr val="dk1"/>
                          </a:solidFill>
                          <a:latin typeface="Arial"/>
                          <a:ea typeface="Arial"/>
                          <a:cs typeface="Arial"/>
                          <a:sym typeface="Arial"/>
                        </a:rPr>
                        <a:t>NOW!</a:t>
                      </a:r>
                      <a:endParaRPr b="1" sz="2800" u="none" cap="none" strike="noStrike">
                        <a:solidFill>
                          <a:schemeClr val="dk1"/>
                        </a:solidFil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01725">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Final Exams		</a:t>
                      </a:r>
                      <a:endParaRPr sz="20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070C0"/>
                          </a:solidFill>
                          <a:latin typeface="Arial"/>
                          <a:ea typeface="Arial"/>
                          <a:cs typeface="Arial"/>
                          <a:sym typeface="Arial"/>
                        </a:rPr>
                        <a:t>April 28</a:t>
                      </a:r>
                      <a:r>
                        <a:rPr b="1" baseline="30000" lang="en-US" sz="2000" u="none" cap="none" strike="noStrike">
                          <a:solidFill>
                            <a:srgbClr val="0070C0"/>
                          </a:solidFill>
                          <a:latin typeface="Arial"/>
                          <a:ea typeface="Arial"/>
                          <a:cs typeface="Arial"/>
                          <a:sym typeface="Arial"/>
                        </a:rPr>
                        <a:t>th</a:t>
                      </a:r>
                      <a:r>
                        <a:rPr b="1" lang="en-US" sz="2000" u="none" cap="none" strike="noStrike">
                          <a:solidFill>
                            <a:srgbClr val="0070C0"/>
                          </a:solidFill>
                          <a:latin typeface="Arial"/>
                          <a:ea typeface="Arial"/>
                          <a:cs typeface="Arial"/>
                          <a:sym typeface="Arial"/>
                        </a:rPr>
                        <a:t> – May 4</a:t>
                      </a:r>
                      <a:r>
                        <a:rPr b="1" baseline="30000" lang="en-US" sz="2000" u="none" cap="none" strike="noStrike">
                          <a:solidFill>
                            <a:srgbClr val="0070C0"/>
                          </a:solidFill>
                          <a:latin typeface="Arial"/>
                          <a:ea typeface="Arial"/>
                          <a:cs typeface="Arial"/>
                          <a:sym typeface="Arial"/>
                        </a:rPr>
                        <a:t>th</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2300">
                <a:tc>
                  <a:txBody>
                    <a:bodyPr/>
                    <a:lstStyle/>
                    <a:p>
                      <a:pPr indent="0" lvl="0" marL="0" marR="0" rtl="0" algn="l">
                        <a:lnSpc>
                          <a:spcPct val="100000"/>
                        </a:lnSpc>
                        <a:spcBef>
                          <a:spcPts val="0"/>
                        </a:spcBef>
                        <a:spcAft>
                          <a:spcPts val="0"/>
                        </a:spcAft>
                        <a:buClr>
                          <a:srgbClr val="A10000"/>
                        </a:buClr>
                        <a:buSzPts val="1800"/>
                        <a:buFont typeface="Merriweather Sans"/>
                        <a:buNone/>
                      </a:pPr>
                      <a:r>
                        <a:rPr b="1" lang="en-US" sz="2000" u="none" cap="none" strike="noStrike">
                          <a:solidFill>
                            <a:schemeClr val="dk1"/>
                          </a:solidFill>
                          <a:latin typeface="Arial"/>
                          <a:ea typeface="Arial"/>
                          <a:cs typeface="Arial"/>
                          <a:sym typeface="Arial"/>
                        </a:rPr>
                        <a:t>Semester Ends</a:t>
                      </a:r>
                      <a:endParaRPr b="1" sz="2000" u="none" cap="none" strike="noStrike">
                        <a:solidFill>
                          <a:schemeClr val="dk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2" marL="0" marR="0" rtl="0" algn="ctr">
                        <a:lnSpc>
                          <a:spcPct val="100000"/>
                        </a:lnSpc>
                        <a:spcBef>
                          <a:spcPts val="0"/>
                        </a:spcBef>
                        <a:spcAft>
                          <a:spcPts val="0"/>
                        </a:spcAft>
                        <a:buClr>
                          <a:srgbClr val="0070C0"/>
                        </a:buClr>
                        <a:buSzPts val="1800"/>
                        <a:buFont typeface="Arial"/>
                        <a:buNone/>
                      </a:pPr>
                      <a:r>
                        <a:rPr b="1" i="0" lang="en-US" sz="2000" u="none" cap="none" strike="noStrike">
                          <a:solidFill>
                            <a:srgbClr val="0070C0"/>
                          </a:solidFill>
                          <a:latin typeface="Arial"/>
                          <a:ea typeface="Arial"/>
                          <a:cs typeface="Arial"/>
                          <a:sym typeface="Arial"/>
                        </a:rPr>
                        <a:t>May 6</a:t>
                      </a:r>
                      <a:r>
                        <a:rPr b="1" baseline="30000" i="0" lang="en-US" sz="2000" u="none" cap="none" strike="noStrike">
                          <a:solidFill>
                            <a:srgbClr val="0070C0"/>
                          </a:solidFill>
                          <a:latin typeface="Arial"/>
                          <a:ea typeface="Arial"/>
                          <a:cs typeface="Arial"/>
                          <a:sym typeface="Arial"/>
                        </a:rPr>
                        <a:t>th</a:t>
                      </a:r>
                      <a:endParaRPr b="1" sz="2000" u="none" cap="none" strike="noStrike">
                        <a:solidFill>
                          <a:srgbClr val="0070C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7" name="Shape 797"/>
        <p:cNvGrpSpPr/>
        <p:nvPr/>
      </p:nvGrpSpPr>
      <p:grpSpPr>
        <a:xfrm>
          <a:off x="0" y="0"/>
          <a:ext cx="0" cy="0"/>
          <a:chOff x="0" y="0"/>
          <a:chExt cx="0" cy="0"/>
        </a:xfrm>
      </p:grpSpPr>
      <p:sp>
        <p:nvSpPr>
          <p:cNvPr id="798" name="Google Shape;798;p36"/>
          <p:cNvSpPr/>
          <p:nvPr/>
        </p:nvSpPr>
        <p:spPr>
          <a:xfrm>
            <a:off x="-363147" y="2367171"/>
            <a:ext cx="10131552" cy="21236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FFFFFF"/>
                </a:solidFill>
                <a:latin typeface="Arial"/>
                <a:ea typeface="Arial"/>
                <a:cs typeface="Arial"/>
                <a:sym typeface="Arial"/>
              </a:rPr>
              <a:t>Use Your Tools </a:t>
            </a:r>
            <a:br>
              <a:rPr b="1" i="0" lang="en-US" sz="6600" u="none" cap="none" strike="noStrike">
                <a:solidFill>
                  <a:srgbClr val="FFFFFF"/>
                </a:solidFill>
                <a:latin typeface="Arial"/>
                <a:ea typeface="Arial"/>
                <a:cs typeface="Arial"/>
                <a:sym typeface="Arial"/>
              </a:rPr>
            </a:br>
            <a:r>
              <a:rPr b="1" i="0" lang="en-US" sz="6600" u="none" cap="none" strike="noStrike">
                <a:solidFill>
                  <a:srgbClr val="FFFFFF"/>
                </a:solidFill>
                <a:latin typeface="Arial"/>
                <a:ea typeface="Arial"/>
                <a:cs typeface="Arial"/>
                <a:sym typeface="Arial"/>
              </a:rPr>
              <a:t>&amp; Resources</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2" name="Shape 802"/>
        <p:cNvGrpSpPr/>
        <p:nvPr/>
      </p:nvGrpSpPr>
      <p:grpSpPr>
        <a:xfrm>
          <a:off x="0" y="0"/>
          <a:ext cx="0" cy="0"/>
          <a:chOff x="0" y="0"/>
          <a:chExt cx="0" cy="0"/>
        </a:xfrm>
      </p:grpSpPr>
      <p:sp>
        <p:nvSpPr>
          <p:cNvPr id="803" name="Google Shape;803;ge2e18b053a_7_0"/>
          <p:cNvSpPr txBox="1"/>
          <p:nvPr>
            <p:ph type="title"/>
          </p:nvPr>
        </p:nvSpPr>
        <p:spPr>
          <a:xfrm>
            <a:off x="-161051" y="33630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Resources!</a:t>
            </a:r>
            <a:endParaRPr/>
          </a:p>
        </p:txBody>
      </p:sp>
      <p:grpSp>
        <p:nvGrpSpPr>
          <p:cNvPr id="804" name="Google Shape;804;ge2e18b053a_7_0"/>
          <p:cNvGrpSpPr/>
          <p:nvPr/>
        </p:nvGrpSpPr>
        <p:grpSpPr>
          <a:xfrm>
            <a:off x="908818" y="1508751"/>
            <a:ext cx="8697963" cy="4348981"/>
            <a:chOff x="908818" y="1178"/>
            <a:chExt cx="8697963" cy="4348981"/>
          </a:xfrm>
        </p:grpSpPr>
        <p:sp>
          <p:nvSpPr>
            <p:cNvPr id="805" name="Google Shape;805;ge2e18b053a_7_0"/>
            <p:cNvSpPr/>
            <p:nvPr/>
          </p:nvSpPr>
          <p:spPr>
            <a:xfrm>
              <a:off x="908818" y="1178"/>
              <a:ext cx="2485132" cy="1242566"/>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e2e18b053a_7_0"/>
            <p:cNvSpPr txBox="1"/>
            <p:nvPr/>
          </p:nvSpPr>
          <p:spPr>
            <a:xfrm>
              <a:off x="945212" y="37572"/>
              <a:ext cx="2412344" cy="1169778"/>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Virtual Registration Lab:</a:t>
              </a:r>
              <a:br>
                <a:rPr b="0" i="0" lang="en-US" sz="2000" u="none" cap="none" strike="noStrike">
                  <a:solidFill>
                    <a:schemeClr val="lt1"/>
                  </a:solidFill>
                  <a:latin typeface="Calibri"/>
                  <a:ea typeface="Calibri"/>
                  <a:cs typeface="Calibri"/>
                  <a:sym typeface="Calibri"/>
                </a:rPr>
              </a:br>
              <a:r>
                <a:rPr b="0" i="0" lang="en-US" sz="2000" u="none" cap="none" strike="noStrike">
                  <a:solidFill>
                    <a:schemeClr val="lt1"/>
                  </a:solidFill>
                  <a:latin typeface="Calibri"/>
                  <a:ea typeface="Calibri"/>
                  <a:cs typeface="Calibri"/>
                  <a:sym typeface="Calibri"/>
                </a:rPr>
                <a:t>Help with class days/times. </a:t>
              </a:r>
              <a:endParaRPr b="0" i="0" sz="1400" u="none" cap="none" strike="noStrike">
                <a:solidFill>
                  <a:srgbClr val="000000"/>
                </a:solidFill>
                <a:latin typeface="Arial"/>
                <a:ea typeface="Arial"/>
                <a:cs typeface="Arial"/>
                <a:sym typeface="Arial"/>
              </a:endParaRPr>
            </a:p>
          </p:txBody>
        </p:sp>
        <p:sp>
          <p:nvSpPr>
            <p:cNvPr id="807" name="Google Shape;807;ge2e18b053a_7_0"/>
            <p:cNvSpPr/>
            <p:nvPr/>
          </p:nvSpPr>
          <p:spPr>
            <a:xfrm>
              <a:off x="1157332" y="1243744"/>
              <a:ext cx="248513" cy="93192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808" name="Google Shape;808;ge2e18b053a_7_0"/>
            <p:cNvSpPr/>
            <p:nvPr/>
          </p:nvSpPr>
          <p:spPr>
            <a:xfrm>
              <a:off x="1405845" y="1554385"/>
              <a:ext cx="1988105" cy="1242566"/>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e2e18b053a_7_0"/>
            <p:cNvSpPr txBox="1"/>
            <p:nvPr/>
          </p:nvSpPr>
          <p:spPr>
            <a:xfrm>
              <a:off x="1442239" y="1590779"/>
              <a:ext cx="1915317" cy="1169778"/>
            </a:xfrm>
            <a:prstGeom prst="rect">
              <a:avLst/>
            </a:prstGeom>
            <a:noFill/>
            <a:ln>
              <a:noFill/>
            </a:ln>
          </p:spPr>
          <p:txBody>
            <a:bodyPr anchorCtr="0" anchor="ctr" bIns="15225" lIns="22850" spcFirstLastPara="1" rIns="22850" wrap="square" tIns="15225">
              <a:noAutofit/>
            </a:bodyPr>
            <a:lstStyle/>
            <a:p>
              <a:pPr indent="0" lvl="0" marL="0" marR="0" rtl="0" algn="ctr">
                <a:lnSpc>
                  <a:spcPct val="9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Solutions for your schedule</a:t>
              </a:r>
              <a:endParaRPr b="0" i="0" sz="1400" u="none" cap="none" strike="noStrike">
                <a:solidFill>
                  <a:srgbClr val="000000"/>
                </a:solidFill>
                <a:latin typeface="Arial"/>
                <a:ea typeface="Arial"/>
                <a:cs typeface="Arial"/>
                <a:sym typeface="Arial"/>
              </a:endParaRPr>
            </a:p>
          </p:txBody>
        </p:sp>
        <p:sp>
          <p:nvSpPr>
            <p:cNvPr id="810" name="Google Shape;810;ge2e18b053a_7_0"/>
            <p:cNvSpPr/>
            <p:nvPr/>
          </p:nvSpPr>
          <p:spPr>
            <a:xfrm>
              <a:off x="1157332" y="1243744"/>
              <a:ext cx="248513" cy="2485132"/>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811" name="Google Shape;811;ge2e18b053a_7_0"/>
            <p:cNvSpPr/>
            <p:nvPr/>
          </p:nvSpPr>
          <p:spPr>
            <a:xfrm>
              <a:off x="1405845" y="3107593"/>
              <a:ext cx="1988105" cy="1242566"/>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ge2e18b053a_7_0"/>
            <p:cNvSpPr txBox="1"/>
            <p:nvPr/>
          </p:nvSpPr>
          <p:spPr>
            <a:xfrm>
              <a:off x="1442239" y="3143987"/>
              <a:ext cx="1915317" cy="1169778"/>
            </a:xfrm>
            <a:prstGeom prst="rect">
              <a:avLst/>
            </a:prstGeom>
            <a:noFill/>
            <a:ln>
              <a:noFill/>
            </a:ln>
          </p:spPr>
          <p:txBody>
            <a:bodyPr anchorCtr="0" anchor="ctr" bIns="15225" lIns="22850" spcFirstLastPara="1" rIns="22850" wrap="square" tIns="15225">
              <a:noAutofit/>
            </a:bodyPr>
            <a:lstStyle/>
            <a:p>
              <a:pPr indent="0" lvl="0" marL="0" marR="0" rtl="0" algn="ctr">
                <a:lnSpc>
                  <a:spcPct val="9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90000"/>
                </a:lnSpc>
                <a:spcBef>
                  <a:spcPts val="42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90000"/>
                </a:lnSpc>
                <a:spcBef>
                  <a:spcPts val="42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90000"/>
                </a:lnSpc>
                <a:spcBef>
                  <a:spcPts val="42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90000"/>
                </a:lnSpc>
                <a:spcBef>
                  <a:spcPts val="42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https://tinyurl.com/282ejabf</a:t>
              </a:r>
              <a:endParaRPr b="0" i="0" sz="1400" u="none" cap="none" strike="noStrike">
                <a:solidFill>
                  <a:srgbClr val="000000"/>
                </a:solidFill>
                <a:latin typeface="Arial"/>
                <a:ea typeface="Arial"/>
                <a:cs typeface="Arial"/>
                <a:sym typeface="Arial"/>
              </a:endParaRPr>
            </a:p>
          </p:txBody>
        </p:sp>
        <p:sp>
          <p:nvSpPr>
            <p:cNvPr id="813" name="Google Shape;813;ge2e18b053a_7_0"/>
            <p:cNvSpPr/>
            <p:nvPr/>
          </p:nvSpPr>
          <p:spPr>
            <a:xfrm>
              <a:off x="7121649" y="1178"/>
              <a:ext cx="2485132" cy="1242566"/>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e2e18b053a_7_0"/>
            <p:cNvSpPr txBox="1"/>
            <p:nvPr/>
          </p:nvSpPr>
          <p:spPr>
            <a:xfrm>
              <a:off x="7158043" y="37572"/>
              <a:ext cx="2412344" cy="1169778"/>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Email from your FAU account.</a:t>
              </a:r>
              <a:endParaRPr b="0" i="0" sz="1400" u="none" cap="none" strike="noStrike">
                <a:solidFill>
                  <a:srgbClr val="000000"/>
                </a:solidFill>
                <a:latin typeface="Arial"/>
                <a:ea typeface="Arial"/>
                <a:cs typeface="Arial"/>
                <a:sym typeface="Arial"/>
              </a:endParaRPr>
            </a:p>
          </p:txBody>
        </p:sp>
        <p:sp>
          <p:nvSpPr>
            <p:cNvPr id="815" name="Google Shape;815;ge2e18b053a_7_0"/>
            <p:cNvSpPr/>
            <p:nvPr/>
          </p:nvSpPr>
          <p:spPr>
            <a:xfrm>
              <a:off x="7370162" y="1243744"/>
              <a:ext cx="248513" cy="93192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816" name="Google Shape;816;ge2e18b053a_7_0"/>
            <p:cNvSpPr/>
            <p:nvPr/>
          </p:nvSpPr>
          <p:spPr>
            <a:xfrm>
              <a:off x="7618675" y="1554385"/>
              <a:ext cx="1988105" cy="1242566"/>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ge2e18b053a_7_0"/>
            <p:cNvSpPr txBox="1"/>
            <p:nvPr/>
          </p:nvSpPr>
          <p:spPr>
            <a:xfrm>
              <a:off x="7655069" y="1590779"/>
              <a:ext cx="1915317" cy="1169778"/>
            </a:xfrm>
            <a:prstGeom prst="rect">
              <a:avLst/>
            </a:prstGeom>
            <a:noFill/>
            <a:ln>
              <a:noFill/>
            </a:ln>
          </p:spPr>
          <p:txBody>
            <a:bodyPr anchorCtr="0" anchor="ctr" bIns="15225" lIns="22850" spcFirstLastPara="1" rIns="22850" wrap="square" tIns="15225">
              <a:noAutofit/>
            </a:bodyPr>
            <a:lstStyle/>
            <a:p>
              <a:pPr indent="0" lvl="0" marL="0" marR="0" rtl="0" algn="ctr">
                <a:lnSpc>
                  <a:spcPct val="9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The advisor who processed your EZ Advising Form</a:t>
              </a:r>
              <a:endParaRPr b="0" i="0" sz="1400" u="none" cap="none" strike="noStrike">
                <a:solidFill>
                  <a:srgbClr val="000000"/>
                </a:solidFill>
                <a:latin typeface="Arial"/>
                <a:ea typeface="Arial"/>
                <a:cs typeface="Arial"/>
                <a:sym typeface="Arial"/>
              </a:endParaRPr>
            </a:p>
          </p:txBody>
        </p:sp>
        <p:sp>
          <p:nvSpPr>
            <p:cNvPr id="818" name="Google Shape;818;ge2e18b053a_7_0"/>
            <p:cNvSpPr/>
            <p:nvPr/>
          </p:nvSpPr>
          <p:spPr>
            <a:xfrm>
              <a:off x="7370162" y="1243744"/>
              <a:ext cx="248513" cy="2485132"/>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819" name="Google Shape;819;ge2e18b053a_7_0"/>
            <p:cNvSpPr/>
            <p:nvPr/>
          </p:nvSpPr>
          <p:spPr>
            <a:xfrm>
              <a:off x="7618675" y="3107593"/>
              <a:ext cx="1988105" cy="1242566"/>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ge2e18b053a_7_0"/>
            <p:cNvSpPr txBox="1"/>
            <p:nvPr/>
          </p:nvSpPr>
          <p:spPr>
            <a:xfrm>
              <a:off x="7655069" y="3143987"/>
              <a:ext cx="1915317" cy="1169778"/>
            </a:xfrm>
            <a:prstGeom prst="rect">
              <a:avLst/>
            </a:prstGeom>
            <a:noFill/>
            <a:ln>
              <a:noFill/>
            </a:ln>
          </p:spPr>
          <p:txBody>
            <a:bodyPr anchorCtr="0" anchor="ctr" bIns="15225" lIns="22850" spcFirstLastPara="1" rIns="22850" wrap="square" tIns="15225">
              <a:noAutofit/>
            </a:bodyPr>
            <a:lstStyle/>
            <a:p>
              <a:pPr indent="0" lvl="0" marL="0" marR="0" rtl="0" algn="ctr">
                <a:lnSpc>
                  <a:spcPct val="9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 advisingservices@fau.edu </a:t>
              </a:r>
              <a:endParaRPr b="0" i="0" sz="1400" u="none" cap="none" strike="noStrike">
                <a:solidFill>
                  <a:srgbClr val="000000"/>
                </a:solidFill>
                <a:latin typeface="Arial"/>
                <a:ea typeface="Arial"/>
                <a:cs typeface="Arial"/>
                <a:sym typeface="Arial"/>
              </a:endParaRPr>
            </a:p>
          </p:txBody>
        </p:sp>
      </p:grpSp>
      <p:pic>
        <p:nvPicPr>
          <p:cNvPr descr="Qr code&#10;&#10;Description automatically generated" id="821" name="Google Shape;821;ge2e18b053a_7_0"/>
          <p:cNvPicPr preferRelativeResize="0"/>
          <p:nvPr/>
        </p:nvPicPr>
        <p:blipFill rotWithShape="1">
          <a:blip r:embed="rId4">
            <a:alphaModFix/>
          </a:blip>
          <a:srcRect b="0" l="0" r="0" t="0"/>
          <a:stretch/>
        </p:blipFill>
        <p:spPr>
          <a:xfrm>
            <a:off x="1969231" y="4675302"/>
            <a:ext cx="850490" cy="8504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5" name="Shape 825"/>
        <p:cNvGrpSpPr/>
        <p:nvPr/>
      </p:nvGrpSpPr>
      <p:grpSpPr>
        <a:xfrm>
          <a:off x="0" y="0"/>
          <a:ext cx="0" cy="0"/>
          <a:chOff x="0" y="0"/>
          <a:chExt cx="0" cy="0"/>
        </a:xfrm>
      </p:grpSpPr>
      <p:sp>
        <p:nvSpPr>
          <p:cNvPr id="826" name="Google Shape;826;p37"/>
          <p:cNvSpPr txBox="1"/>
          <p:nvPr>
            <p:ph type="title"/>
          </p:nvPr>
        </p:nvSpPr>
        <p:spPr>
          <a:xfrm>
            <a:off x="-383910" y="473254"/>
            <a:ext cx="6216407" cy="769441"/>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4400"/>
              <a:buFont typeface="Arial"/>
              <a:buNone/>
            </a:pPr>
            <a:r>
              <a:rPr b="1" i="0" lang="en-US" sz="4400" u="none" cap="none" strike="noStrike">
                <a:solidFill>
                  <a:srgbClr val="002060"/>
                </a:solidFill>
                <a:latin typeface="Arial"/>
                <a:ea typeface="Arial"/>
                <a:cs typeface="Arial"/>
                <a:sym typeface="Arial"/>
              </a:rPr>
              <a:t>Success Network</a:t>
            </a:r>
            <a:endParaRPr/>
          </a:p>
        </p:txBody>
      </p:sp>
      <p:sp>
        <p:nvSpPr>
          <p:cNvPr id="827" name="Google Shape;827;p37"/>
          <p:cNvSpPr/>
          <p:nvPr/>
        </p:nvSpPr>
        <p:spPr>
          <a:xfrm>
            <a:off x="59054" y="1716867"/>
            <a:ext cx="9157517" cy="37240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cap="none" strike="noStrike">
                <a:solidFill>
                  <a:srgbClr val="002060"/>
                </a:solidFill>
                <a:latin typeface="Calibri"/>
                <a:ea typeface="Calibri"/>
                <a:cs typeface="Calibri"/>
                <a:sym typeface="Calibri"/>
              </a:rPr>
              <a:t>Your Success Network connects you to your support system- your academic advisor, professors, tutors, financial aid advisor, and many other support professionals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C00000"/>
              </a:buClr>
              <a:buSzPts val="1800"/>
              <a:buFont typeface="Calibri"/>
              <a:buChar char="•"/>
            </a:pPr>
            <a:r>
              <a:rPr b="0" i="0" lang="en-US" sz="1800" u="none" cap="none" strike="noStrike">
                <a:solidFill>
                  <a:srgbClr val="C00000"/>
                </a:solidFill>
                <a:latin typeface="Calibri"/>
                <a:ea typeface="Calibri"/>
                <a:cs typeface="Calibri"/>
                <a:sym typeface="Calibri"/>
              </a:rPr>
              <a:t>Click for a Success Network Tutorial </a:t>
            </a: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(http://www.fau.edu/uas/videos/video_library/Success_Network_Video.ocap.mp4</a:t>
            </a:r>
            <a:r>
              <a:rPr b="0" i="0" lang="en-US" sz="1600" u="none" cap="none" strike="noStrike">
                <a:solidFill>
                  <a:schemeClr val="dk1"/>
                </a:solidFill>
                <a:latin typeface="Calibri"/>
                <a:ea typeface="Calibri"/>
                <a:cs typeface="Calibri"/>
                <a:sym typeface="Calibri"/>
              </a:rPr>
              <a:t>)</a:t>
            </a:r>
            <a:endParaRPr b="0" i="0" sz="1600" u="none" cap="none" strike="noStrike">
              <a:solidFill>
                <a:srgbClr val="C00000"/>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002060"/>
              </a:buClr>
              <a:buSzPts val="1800"/>
              <a:buFont typeface="Calibri"/>
              <a:buChar char="•"/>
            </a:pPr>
            <a:r>
              <a:rPr b="0" i="0" lang="en-US" sz="1800" u="none" cap="none" strike="noStrike">
                <a:solidFill>
                  <a:srgbClr val="002060"/>
                </a:solidFill>
                <a:latin typeface="Calibri"/>
                <a:ea typeface="Calibri"/>
                <a:cs typeface="Calibri"/>
                <a:sym typeface="Calibri"/>
              </a:rPr>
              <a:t>The contact information for each assigned staff member can be found once you log into your Success Network</a:t>
            </a:r>
            <a:endParaRPr b="0" i="0" sz="1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002060"/>
              </a:buClr>
              <a:buSzPts val="1800"/>
              <a:buFont typeface="Calibri"/>
              <a:buChar char="•"/>
            </a:pPr>
            <a:r>
              <a:rPr b="0" i="0" lang="en-US" sz="1800" u="none" cap="none" strike="noStrike">
                <a:solidFill>
                  <a:srgbClr val="002060"/>
                </a:solidFill>
                <a:latin typeface="Calibri"/>
                <a:ea typeface="Calibri"/>
                <a:cs typeface="Calibri"/>
                <a:sym typeface="Calibri"/>
              </a:rPr>
              <a:t>You will log into Success Network to schedule appointments with your academic advisor at University Advising Services</a:t>
            </a:r>
            <a:endParaRPr b="0" i="0" sz="1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1800"/>
              <a:buFont typeface="Calibri"/>
              <a:buChar char="•"/>
            </a:pPr>
            <a:r>
              <a:rPr b="0" i="0" lang="en-US" sz="1800" u="none" cap="none" strike="noStrike">
                <a:solidFill>
                  <a:srgbClr val="FF0000"/>
                </a:solidFill>
                <a:latin typeface="Calibri"/>
                <a:ea typeface="Calibri"/>
                <a:cs typeface="Calibri"/>
                <a:sym typeface="Calibri"/>
              </a:rPr>
              <a:t>UAS Walk-In Advising through your Success Network during the 1</a:t>
            </a:r>
            <a:r>
              <a:rPr b="0" baseline="30000" i="0" lang="en-US" sz="1800" u="none" cap="none" strike="noStrike">
                <a:solidFill>
                  <a:srgbClr val="FF0000"/>
                </a:solidFill>
                <a:latin typeface="Calibri"/>
                <a:ea typeface="Calibri"/>
                <a:cs typeface="Calibri"/>
                <a:sym typeface="Calibri"/>
              </a:rPr>
              <a:t>st</a:t>
            </a:r>
            <a:r>
              <a:rPr b="0" i="0" lang="en-US" sz="1800" u="none" cap="none" strike="noStrike">
                <a:solidFill>
                  <a:srgbClr val="FF0000"/>
                </a:solidFill>
                <a:latin typeface="Calibri"/>
                <a:ea typeface="Calibri"/>
                <a:cs typeface="Calibri"/>
                <a:sym typeface="Calibri"/>
              </a:rPr>
              <a:t> week of class!</a:t>
            </a:r>
            <a:endParaRPr b="0" i="0" sz="1800" u="none" cap="none" strike="noStrike">
              <a:solidFill>
                <a:srgbClr val="FF0000"/>
              </a:solidFill>
              <a:latin typeface="Calibri"/>
              <a:ea typeface="Calibri"/>
              <a:cs typeface="Calibri"/>
              <a:sym typeface="Calibri"/>
            </a:endParaRPr>
          </a:p>
        </p:txBody>
      </p:sp>
      <p:pic>
        <p:nvPicPr>
          <p:cNvPr id="828" name="Google Shape;828;p37"/>
          <p:cNvPicPr preferRelativeResize="0"/>
          <p:nvPr/>
        </p:nvPicPr>
        <p:blipFill rotWithShape="1">
          <a:blip r:embed="rId5">
            <a:alphaModFix/>
          </a:blip>
          <a:srcRect b="0" l="0" r="0" t="0"/>
          <a:stretch/>
        </p:blipFill>
        <p:spPr>
          <a:xfrm>
            <a:off x="8517300" y="136250"/>
            <a:ext cx="3527451" cy="1983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2" name="Shape 832"/>
        <p:cNvGrpSpPr/>
        <p:nvPr/>
      </p:nvGrpSpPr>
      <p:grpSpPr>
        <a:xfrm>
          <a:off x="0" y="0"/>
          <a:ext cx="0" cy="0"/>
          <a:chOff x="0" y="0"/>
          <a:chExt cx="0" cy="0"/>
        </a:xfrm>
      </p:grpSpPr>
      <p:sp>
        <p:nvSpPr>
          <p:cNvPr id="833" name="Google Shape;833;p38"/>
          <p:cNvSpPr/>
          <p:nvPr/>
        </p:nvSpPr>
        <p:spPr>
          <a:xfrm>
            <a:off x="3248890" y="1297456"/>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834" name="Google Shape;834;p38"/>
          <p:cNvSpPr txBox="1"/>
          <p:nvPr/>
        </p:nvSpPr>
        <p:spPr>
          <a:xfrm>
            <a:off x="139603" y="494599"/>
            <a:ext cx="5979585" cy="733507"/>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2060"/>
              </a:buClr>
              <a:buSzPts val="3600"/>
              <a:buFont typeface="Arial"/>
              <a:buNone/>
            </a:pPr>
            <a:r>
              <a:rPr b="1" i="0" lang="en-US" sz="4400" u="none" cap="none" strike="noStrike">
                <a:solidFill>
                  <a:schemeClr val="lt1"/>
                </a:solidFill>
                <a:latin typeface="Arial"/>
                <a:ea typeface="Arial"/>
                <a:cs typeface="Arial"/>
                <a:sym typeface="Arial"/>
              </a:rPr>
              <a:t>Contact Information</a:t>
            </a:r>
            <a:endParaRPr b="0" i="0" sz="7200" u="none" cap="none" strike="noStrike">
              <a:solidFill>
                <a:schemeClr val="lt1"/>
              </a:solidFill>
              <a:latin typeface="Calibri"/>
              <a:ea typeface="Calibri"/>
              <a:cs typeface="Calibri"/>
              <a:sym typeface="Calibri"/>
            </a:endParaRPr>
          </a:p>
        </p:txBody>
      </p:sp>
      <p:sp>
        <p:nvSpPr>
          <p:cNvPr id="835" name="Google Shape;835;p38"/>
          <p:cNvSpPr/>
          <p:nvPr/>
        </p:nvSpPr>
        <p:spPr>
          <a:xfrm>
            <a:off x="534557" y="1228110"/>
            <a:ext cx="8473500" cy="432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Calibri"/>
              <a:buNone/>
            </a:pPr>
            <a:r>
              <a:rPr b="1" i="1" lang="en-US" sz="2200" u="none" cap="none" strike="noStrike">
                <a:solidFill>
                  <a:schemeClr val="lt1"/>
                </a:solidFill>
                <a:latin typeface="Calibri"/>
                <a:ea typeface="Calibri"/>
                <a:cs typeface="Calibri"/>
                <a:sym typeface="Calibri"/>
              </a:rPr>
              <a:t>Email</a:t>
            </a:r>
            <a:endParaRPr b="0" i="0" sz="2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200"/>
              <a:buFont typeface="Arial"/>
              <a:buNone/>
            </a:pPr>
            <a:r>
              <a:rPr b="1" i="1" lang="en-US" sz="2200" u="none" cap="none" strike="noStrike">
                <a:solidFill>
                  <a:schemeClr val="lt1"/>
                </a:solidFill>
                <a:latin typeface="Calibri"/>
                <a:ea typeface="Calibri"/>
                <a:cs typeface="Calibri"/>
                <a:sym typeface="Calibri"/>
              </a:rPr>
              <a:t> </a:t>
            </a:r>
            <a:r>
              <a:rPr b="0" i="1" lang="en-US" sz="2200" u="none" cap="none" strike="noStrike">
                <a:solidFill>
                  <a:schemeClr val="lt1"/>
                </a:solidFill>
                <a:latin typeface="Calibri"/>
                <a:ea typeface="Calibri"/>
                <a:cs typeface="Calibri"/>
                <a:sym typeface="Calibri"/>
              </a:rPr>
              <a:t>UAS - </a:t>
            </a:r>
            <a:r>
              <a:rPr b="0" i="1" lang="en-US" sz="2200" u="sng" cap="none" strike="noStrike">
                <a:solidFill>
                  <a:schemeClr val="lt1"/>
                </a:solidFill>
                <a:latin typeface="Calibri"/>
                <a:ea typeface="Calibri"/>
                <a:cs typeface="Calibri"/>
                <a:sym typeface="Calibri"/>
              </a:rPr>
              <a:t>advisingservices@fau.edu</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Career Center – </a:t>
            </a:r>
            <a:r>
              <a:rPr b="0" i="1" lang="en-US" sz="2200" u="sng" cap="none" strike="noStrike">
                <a:solidFill>
                  <a:schemeClr val="lt1"/>
                </a:solidFill>
                <a:latin typeface="Calibri"/>
                <a:ea typeface="Calibri"/>
                <a:cs typeface="Calibri"/>
                <a:sym typeface="Calibri"/>
              </a:rPr>
              <a:t>career@fau.edu</a:t>
            </a:r>
            <a:endParaRPr b="0" i="0" sz="2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1" sz="2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1" i="1" lang="en-US" sz="2200" u="none" cap="none" strike="noStrike">
                <a:solidFill>
                  <a:schemeClr val="lt1"/>
                </a:solidFill>
                <a:latin typeface="Calibri"/>
                <a:ea typeface="Calibri"/>
                <a:cs typeface="Calibri"/>
                <a:sym typeface="Calibri"/>
              </a:rPr>
              <a:t>Web </a:t>
            </a:r>
            <a:endParaRPr b="1"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UAS - </a:t>
            </a:r>
            <a:r>
              <a:rPr b="0" i="1" lang="en-US" sz="2200" u="sng" cap="none" strike="noStrike">
                <a:solidFill>
                  <a:schemeClr val="lt1"/>
                </a:solidFill>
                <a:latin typeface="Calibri"/>
                <a:ea typeface="Calibri"/>
                <a:cs typeface="Calibri"/>
                <a:sym typeface="Calibri"/>
              </a:rPr>
              <a:t>www.fau.edu/uas</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Science - </a:t>
            </a:r>
            <a:r>
              <a:rPr b="0" i="1" lang="en-US" sz="2200" u="sng" cap="none" strike="noStrike">
                <a:solidFill>
                  <a:schemeClr val="lt1"/>
                </a:solidFill>
                <a:latin typeface="Calibri"/>
                <a:ea typeface="Calibri"/>
                <a:cs typeface="Calibri"/>
                <a:sym typeface="Calibri"/>
              </a:rPr>
              <a:t>www.science.fau.edu</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Career Center – </a:t>
            </a:r>
            <a:r>
              <a:rPr b="0" i="1" lang="en-US" sz="2200" u="sng" cap="none" strike="noStrike">
                <a:solidFill>
                  <a:schemeClr val="lt1"/>
                </a:solidFill>
                <a:latin typeface="Calibri"/>
                <a:ea typeface="Calibri"/>
                <a:cs typeface="Calibri"/>
                <a:sym typeface="Calibri"/>
              </a:rPr>
              <a:t>www.fau.edu/career</a:t>
            </a:r>
            <a:r>
              <a:rPr b="0" i="1" lang="en-US" sz="2200" u="none" cap="none" strike="noStrike">
                <a:solidFill>
                  <a:schemeClr val="lt1"/>
                </a:solidFill>
                <a:latin typeface="Calibri"/>
                <a:ea typeface="Calibri"/>
                <a:cs typeface="Calibri"/>
                <a:sym typeface="Calibri"/>
              </a:rPr>
              <a:t> </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OURI – </a:t>
            </a:r>
            <a:r>
              <a:rPr b="0" i="1" lang="en-US" sz="2200" u="sng" cap="none" strike="noStrike">
                <a:solidFill>
                  <a:schemeClr val="lt1"/>
                </a:solidFill>
                <a:latin typeface="Calibri"/>
                <a:ea typeface="Calibri"/>
                <a:cs typeface="Calibri"/>
                <a:sym typeface="Calibri"/>
              </a:rPr>
              <a:t>www.ouri.fau.edu</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chemeClr val="dk1"/>
              </a:buClr>
              <a:buSzPts val="1800"/>
              <a:buFont typeface="Calibri"/>
              <a:buNone/>
            </a:pPr>
            <a:r>
              <a:t/>
            </a:r>
            <a:endParaRPr b="0" i="1" sz="2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1" i="1" lang="en-US" sz="2200" u="none" cap="none" strike="noStrike">
                <a:solidFill>
                  <a:schemeClr val="lt1"/>
                </a:solidFill>
                <a:latin typeface="Calibri"/>
                <a:ea typeface="Calibri"/>
                <a:cs typeface="Calibri"/>
                <a:sym typeface="Calibri"/>
              </a:rPr>
              <a:t>Phone</a:t>
            </a:r>
            <a:r>
              <a:rPr b="0" i="1" lang="en-US" sz="2200" u="none" cap="none" strike="noStrike">
                <a:solidFill>
                  <a:schemeClr val="lt1"/>
                </a:solidFill>
                <a:latin typeface="Calibri"/>
                <a:ea typeface="Calibri"/>
                <a:cs typeface="Calibri"/>
                <a:sym typeface="Calibri"/>
              </a:rPr>
              <a:t> </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UAS - 561.297.3064</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Science - 561.297.3700</a:t>
            </a:r>
            <a:endParaRPr b="0" i="0" sz="2200" u="none" cap="none" strike="noStrike">
              <a:solidFill>
                <a:schemeClr val="lt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200"/>
              <a:buFont typeface="Arial"/>
              <a:buNone/>
            </a:pPr>
            <a:r>
              <a:rPr b="0" i="1" lang="en-US" sz="2200" u="none" cap="none" strike="noStrike">
                <a:solidFill>
                  <a:schemeClr val="lt1"/>
                </a:solidFill>
                <a:latin typeface="Calibri"/>
                <a:ea typeface="Calibri"/>
                <a:cs typeface="Calibri"/>
                <a:sym typeface="Calibri"/>
              </a:rPr>
              <a:t>Career Center - 561.297.3533</a:t>
            </a:r>
            <a:endParaRPr b="0" i="0" sz="2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1" sz="2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1" i="1" lang="en-US" sz="2200" u="none" cap="none" strike="noStrike">
                <a:solidFill>
                  <a:schemeClr val="lt1"/>
                </a:solidFill>
                <a:latin typeface="Calibri"/>
                <a:ea typeface="Calibri"/>
                <a:cs typeface="Calibri"/>
                <a:sym typeface="Calibri"/>
              </a:rPr>
              <a:t>Curriculum Sheets: </a:t>
            </a:r>
            <a:r>
              <a:rPr b="0" i="1" lang="en-US" sz="2200" u="sng" cap="none" strike="noStrike">
                <a:solidFill>
                  <a:schemeClr val="lt1"/>
                </a:solidFill>
                <a:latin typeface="Calibri"/>
                <a:ea typeface="Calibri"/>
                <a:cs typeface="Calibri"/>
                <a:sym typeface="Calibri"/>
              </a:rPr>
              <a:t>www.fau.edu/uas/curriculum.php</a:t>
            </a:r>
            <a:r>
              <a:rPr b="0" i="1" lang="en-US" sz="2200" u="none" cap="none" strike="noStrike">
                <a:solidFill>
                  <a:schemeClr val="lt1"/>
                </a:solidFill>
                <a:latin typeface="Calibri"/>
                <a:ea typeface="Calibri"/>
                <a:cs typeface="Calibri"/>
                <a:sym typeface="Calibri"/>
              </a:rPr>
              <a:t> </a:t>
            </a:r>
            <a:r>
              <a:rPr b="0" i="1" lang="en-US" sz="2000" u="none" cap="none" strike="noStrike">
                <a:solidFill>
                  <a:schemeClr val="lt1"/>
                </a:solidFill>
                <a:latin typeface="Calibri"/>
                <a:ea typeface="Calibri"/>
                <a:cs typeface="Calibri"/>
                <a:sym typeface="Calibri"/>
              </a:rPr>
              <a:t> </a:t>
            </a:r>
            <a:endParaRPr b="0" i="0" sz="2200" u="none" cap="none" strike="noStrike">
              <a:solidFill>
                <a:schemeClr val="lt1"/>
              </a:solidFill>
              <a:latin typeface="Calibri"/>
              <a:ea typeface="Calibri"/>
              <a:cs typeface="Calibri"/>
              <a:sym typeface="Calibri"/>
            </a:endParaRPr>
          </a:p>
        </p:txBody>
      </p:sp>
      <p:pic>
        <p:nvPicPr>
          <p:cNvPr descr="MyFAU Success Network" id="836" name="Google Shape;836;p38">
            <a:hlinkClick r:id="rId4"/>
          </p:cNvPr>
          <p:cNvPicPr preferRelativeResize="0"/>
          <p:nvPr/>
        </p:nvPicPr>
        <p:blipFill rotWithShape="1">
          <a:blip r:embed="rId5">
            <a:alphaModFix/>
          </a:blip>
          <a:srcRect b="0" l="0" r="0" t="0"/>
          <a:stretch/>
        </p:blipFill>
        <p:spPr>
          <a:xfrm>
            <a:off x="6346209" y="3126764"/>
            <a:ext cx="389815" cy="389815"/>
          </a:xfrm>
          <a:prstGeom prst="rect">
            <a:avLst/>
          </a:prstGeom>
          <a:noFill/>
          <a:ln>
            <a:noFill/>
          </a:ln>
        </p:spPr>
      </p:pic>
      <p:pic>
        <p:nvPicPr>
          <p:cNvPr descr="UAS Facebook" id="837" name="Google Shape;837;p38">
            <a:hlinkClick r:id="rId6"/>
          </p:cNvPr>
          <p:cNvPicPr preferRelativeResize="0"/>
          <p:nvPr/>
        </p:nvPicPr>
        <p:blipFill rotWithShape="1">
          <a:blip r:embed="rId7">
            <a:alphaModFix/>
          </a:blip>
          <a:srcRect b="0" l="0" r="0" t="0"/>
          <a:stretch/>
        </p:blipFill>
        <p:spPr>
          <a:xfrm>
            <a:off x="6358293" y="4341658"/>
            <a:ext cx="389815" cy="389816"/>
          </a:xfrm>
          <a:prstGeom prst="rect">
            <a:avLst/>
          </a:prstGeom>
          <a:noFill/>
          <a:ln>
            <a:noFill/>
          </a:ln>
        </p:spPr>
      </p:pic>
      <p:pic>
        <p:nvPicPr>
          <p:cNvPr descr="MyFAU Success Network" id="838" name="Google Shape;838;p38">
            <a:hlinkClick r:id="rId8"/>
          </p:cNvPr>
          <p:cNvPicPr preferRelativeResize="0"/>
          <p:nvPr/>
        </p:nvPicPr>
        <p:blipFill rotWithShape="1">
          <a:blip r:embed="rId9">
            <a:alphaModFix/>
          </a:blip>
          <a:srcRect b="0" l="0" r="0" t="0"/>
          <a:stretch/>
        </p:blipFill>
        <p:spPr>
          <a:xfrm>
            <a:off x="6358293" y="3761737"/>
            <a:ext cx="365646" cy="365646"/>
          </a:xfrm>
          <a:prstGeom prst="rect">
            <a:avLst/>
          </a:prstGeom>
          <a:noFill/>
          <a:ln>
            <a:noFill/>
          </a:ln>
        </p:spPr>
      </p:pic>
      <p:sp>
        <p:nvSpPr>
          <p:cNvPr id="839" name="Google Shape;839;p38"/>
          <p:cNvSpPr/>
          <p:nvPr/>
        </p:nvSpPr>
        <p:spPr>
          <a:xfrm>
            <a:off x="6805833" y="3774312"/>
            <a:ext cx="3963900" cy="3138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lt1"/>
              </a:buClr>
              <a:buSzPts val="1800"/>
              <a:buFont typeface="Arial"/>
              <a:buNone/>
            </a:pPr>
            <a:r>
              <a:rPr b="0" i="1" lang="en-US" sz="1800" u="none" cap="none" strike="noStrike">
                <a:solidFill>
                  <a:schemeClr val="lt1"/>
                </a:solidFill>
                <a:latin typeface="Arial"/>
                <a:ea typeface="Arial"/>
                <a:cs typeface="Arial"/>
                <a:sym typeface="Arial"/>
              </a:rPr>
              <a:t>@UASFAU</a:t>
            </a:r>
            <a:endParaRPr b="0" i="0" sz="1400" u="none" cap="none" strike="noStrike">
              <a:solidFill>
                <a:srgbClr val="000000"/>
              </a:solidFill>
              <a:latin typeface="Arial"/>
              <a:ea typeface="Arial"/>
              <a:cs typeface="Arial"/>
              <a:sym typeface="Arial"/>
            </a:endParaRPr>
          </a:p>
        </p:txBody>
      </p:sp>
      <p:sp>
        <p:nvSpPr>
          <p:cNvPr id="840" name="Google Shape;840;p38"/>
          <p:cNvSpPr/>
          <p:nvPr/>
        </p:nvSpPr>
        <p:spPr>
          <a:xfrm>
            <a:off x="6748102" y="3252825"/>
            <a:ext cx="4609200" cy="3138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lt1"/>
              </a:buClr>
              <a:buSzPts val="1800"/>
              <a:buFont typeface="Arial"/>
              <a:buNone/>
            </a:pPr>
            <a:r>
              <a:rPr b="0" i="1" lang="en-US" sz="1800" u="none" cap="none" strike="noStrike">
                <a:solidFill>
                  <a:schemeClr val="lt1"/>
                </a:solidFill>
                <a:latin typeface="Arial"/>
                <a:ea typeface="Arial"/>
                <a:cs typeface="Arial"/>
                <a:sym typeface="Arial"/>
              </a:rPr>
              <a:t>@UASFAU</a:t>
            </a:r>
            <a:endParaRPr b="0" i="0" sz="1400" u="none" cap="none" strike="noStrike">
              <a:solidFill>
                <a:srgbClr val="000000"/>
              </a:solidFill>
              <a:latin typeface="Arial"/>
              <a:ea typeface="Arial"/>
              <a:cs typeface="Arial"/>
              <a:sym typeface="Arial"/>
            </a:endParaRPr>
          </a:p>
        </p:txBody>
      </p:sp>
      <p:sp>
        <p:nvSpPr>
          <p:cNvPr id="841" name="Google Shape;841;p38"/>
          <p:cNvSpPr/>
          <p:nvPr/>
        </p:nvSpPr>
        <p:spPr>
          <a:xfrm>
            <a:off x="6824308" y="4335067"/>
            <a:ext cx="4609200" cy="3138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lt1"/>
              </a:buClr>
              <a:buSzPts val="1800"/>
              <a:buFont typeface="Arial"/>
              <a:buNone/>
            </a:pPr>
            <a:r>
              <a:rPr b="0" i="1" lang="en-US" sz="1800" u="none" cap="none" strike="noStrike">
                <a:solidFill>
                  <a:schemeClr val="lt1"/>
                </a:solidFill>
                <a:latin typeface="Arial"/>
                <a:ea typeface="Arial"/>
                <a:cs typeface="Arial"/>
                <a:sym typeface="Arial"/>
              </a:rPr>
              <a:t>University Advising Services - FAU</a:t>
            </a:r>
            <a:endParaRPr b="0" i="1"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8" name="Shape 548"/>
        <p:cNvGrpSpPr/>
        <p:nvPr/>
      </p:nvGrpSpPr>
      <p:grpSpPr>
        <a:xfrm>
          <a:off x="0" y="0"/>
          <a:ext cx="0" cy="0"/>
          <a:chOff x="0" y="0"/>
          <a:chExt cx="0" cy="0"/>
        </a:xfrm>
      </p:grpSpPr>
      <p:sp>
        <p:nvSpPr>
          <p:cNvPr id="549" name="Google Shape;549;p3"/>
          <p:cNvSpPr txBox="1"/>
          <p:nvPr>
            <p:ph idx="4294967295" type="title"/>
          </p:nvPr>
        </p:nvSpPr>
        <p:spPr>
          <a:xfrm>
            <a:off x="0" y="925513"/>
            <a:ext cx="10515600" cy="76517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 </a:t>
            </a:r>
            <a:endParaRPr/>
          </a:p>
        </p:txBody>
      </p:sp>
      <p:sp>
        <p:nvSpPr>
          <p:cNvPr id="550" name="Google Shape;550;p3"/>
          <p:cNvSpPr/>
          <p:nvPr/>
        </p:nvSpPr>
        <p:spPr>
          <a:xfrm>
            <a:off x="649515" y="2167230"/>
            <a:ext cx="4608285" cy="23508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6000"/>
              <a:buFont typeface="Calibri"/>
              <a:buNone/>
            </a:pPr>
            <a:r>
              <a:rPr b="1" i="0" lang="en-US" sz="6600" u="none" cap="none" strike="noStrike">
                <a:solidFill>
                  <a:srgbClr val="002060"/>
                </a:solidFill>
                <a:latin typeface="Calibri"/>
                <a:ea typeface="Calibri"/>
                <a:cs typeface="Calibri"/>
                <a:sym typeface="Calibri"/>
              </a:rPr>
              <a:t>Why Study Science?</a:t>
            </a:r>
            <a:endParaRPr b="0" i="0" sz="6600" u="none" cap="none" strike="noStrike">
              <a:solidFill>
                <a:srgbClr val="000000"/>
              </a:solidFill>
              <a:latin typeface="Calibri"/>
              <a:ea typeface="Calibri"/>
              <a:cs typeface="Calibri"/>
              <a:sym typeface="Calibri"/>
            </a:endParaRPr>
          </a:p>
        </p:txBody>
      </p:sp>
      <p:pic>
        <p:nvPicPr>
          <p:cNvPr id="551" name="Google Shape;551;p3"/>
          <p:cNvPicPr preferRelativeResize="0"/>
          <p:nvPr/>
        </p:nvPicPr>
        <p:blipFill rotWithShape="1">
          <a:blip r:embed="rId4">
            <a:alphaModFix/>
          </a:blip>
          <a:srcRect b="0" l="0" r="0" t="0"/>
          <a:stretch/>
        </p:blipFill>
        <p:spPr>
          <a:xfrm>
            <a:off x="5506269" y="925513"/>
            <a:ext cx="4590472" cy="4590472"/>
          </a:xfrm>
          <a:prstGeom prst="rect">
            <a:avLst/>
          </a:prstGeom>
          <a:noFill/>
          <a:ln>
            <a:noFill/>
          </a:ln>
          <a:effectLst>
            <a:outerShdw blurRad="190500" rotWithShape="0" algn="tl">
              <a:srgbClr val="000000">
                <a:alpha val="69411"/>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5" name="Shape 845"/>
        <p:cNvGrpSpPr/>
        <p:nvPr/>
      </p:nvGrpSpPr>
      <p:grpSpPr>
        <a:xfrm>
          <a:off x="0" y="0"/>
          <a:ext cx="0" cy="0"/>
          <a:chOff x="0" y="0"/>
          <a:chExt cx="0" cy="0"/>
        </a:xfrm>
      </p:grpSpPr>
      <p:sp>
        <p:nvSpPr>
          <p:cNvPr id="846" name="Google Shape;846;p39"/>
          <p:cNvSpPr txBox="1"/>
          <p:nvPr/>
        </p:nvSpPr>
        <p:spPr>
          <a:xfrm>
            <a:off x="-362968" y="710595"/>
            <a:ext cx="8705850" cy="733507"/>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2060"/>
              </a:buClr>
              <a:buSzPts val="3600"/>
              <a:buFont typeface="Arial"/>
              <a:buNone/>
            </a:pPr>
            <a:r>
              <a:rPr b="1" i="0" lang="en-US" sz="4400" u="none" cap="none" strike="noStrike">
                <a:solidFill>
                  <a:srgbClr val="C00000"/>
                </a:solidFill>
                <a:latin typeface="Arial"/>
                <a:ea typeface="Arial"/>
                <a:cs typeface="Arial"/>
                <a:sym typeface="Arial"/>
              </a:rPr>
              <a:t>University Advising Services</a:t>
            </a:r>
            <a:endParaRPr b="0" i="0" sz="7200" u="none" cap="none" strike="noStrike">
              <a:solidFill>
                <a:srgbClr val="C00000"/>
              </a:solidFill>
              <a:latin typeface="Calibri"/>
              <a:ea typeface="Calibri"/>
              <a:cs typeface="Calibri"/>
              <a:sym typeface="Calibri"/>
            </a:endParaRPr>
          </a:p>
        </p:txBody>
      </p:sp>
      <p:sp>
        <p:nvSpPr>
          <p:cNvPr id="847" name="Google Shape;847;p39"/>
          <p:cNvSpPr/>
          <p:nvPr/>
        </p:nvSpPr>
        <p:spPr>
          <a:xfrm>
            <a:off x="467573" y="1652950"/>
            <a:ext cx="8572500" cy="3337800"/>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rgbClr val="000000"/>
              </a:buClr>
              <a:buSzPts val="2220"/>
              <a:buFont typeface="Arial"/>
              <a:buNone/>
            </a:pPr>
            <a:r>
              <a:rPr b="1" i="0" lang="en-US" sz="2220" u="none" cap="none" strike="noStrike">
                <a:solidFill>
                  <a:srgbClr val="002060"/>
                </a:solidFill>
                <a:latin typeface="Arial"/>
                <a:ea typeface="Arial"/>
                <a:cs typeface="Arial"/>
                <a:sym typeface="Arial"/>
              </a:rPr>
              <a:t>University Advising Services </a:t>
            </a:r>
            <a:r>
              <a:rPr b="0" i="0" lang="en-US" sz="2220" u="none" cap="none" strike="noStrike">
                <a:solidFill>
                  <a:srgbClr val="002060"/>
                </a:solidFill>
                <a:latin typeface="Arial"/>
                <a:ea typeface="Arial"/>
                <a:cs typeface="Arial"/>
                <a:sym typeface="Arial"/>
              </a:rPr>
              <a:t>will be your primary resource for academic advising, course scheduling, and guidance during your first and second year at FAU. UAS can assist with:</a:t>
            </a:r>
            <a:endParaRPr b="0" i="0" sz="1400" u="none" cap="none" strike="noStrike">
              <a:solidFill>
                <a:srgbClr val="000000"/>
              </a:solidFill>
              <a:latin typeface="Arial"/>
              <a:ea typeface="Arial"/>
              <a:cs typeface="Arial"/>
              <a:sym typeface="Arial"/>
            </a:endParaRPr>
          </a:p>
          <a:p>
            <a:pPr indent="140970" lvl="0" marL="0" marR="0" rtl="0" algn="l">
              <a:lnSpc>
                <a:spcPct val="80000"/>
              </a:lnSpc>
              <a:spcBef>
                <a:spcPts val="600"/>
              </a:spcBef>
              <a:spcAft>
                <a:spcPts val="0"/>
              </a:spcAft>
              <a:buClr>
                <a:schemeClr val="dk1"/>
              </a:buClr>
              <a:buSzPts val="2220"/>
              <a:buFont typeface="Arial"/>
              <a:buNone/>
            </a:pPr>
            <a:r>
              <a:t/>
            </a:r>
            <a:endParaRPr b="0" i="0" sz="2220" u="none" cap="none" strike="noStrike">
              <a:solidFill>
                <a:srgbClr val="002060"/>
              </a:solidFill>
              <a:latin typeface="Arial"/>
              <a:ea typeface="Arial"/>
              <a:cs typeface="Arial"/>
              <a:sym typeface="Arial"/>
            </a:endParaRPr>
          </a:p>
          <a:p>
            <a:pPr indent="-228600" lvl="1" marL="457200" marR="0" rtl="0" algn="l">
              <a:lnSpc>
                <a:spcPct val="80000"/>
              </a:lnSpc>
              <a:spcBef>
                <a:spcPts val="600"/>
              </a:spcBef>
              <a:spcAft>
                <a:spcPts val="0"/>
              </a:spcAft>
              <a:buClr>
                <a:srgbClr val="002060"/>
              </a:buClr>
              <a:buSzPts val="2220"/>
              <a:buFont typeface="Arial"/>
              <a:buChar char="•"/>
            </a:pPr>
            <a:r>
              <a:rPr b="0" i="0" lang="en-US" sz="2220" u="none" cap="none" strike="noStrike">
                <a:solidFill>
                  <a:srgbClr val="002060"/>
                </a:solidFill>
                <a:latin typeface="Arial"/>
                <a:ea typeface="Arial"/>
                <a:cs typeface="Arial"/>
                <a:sym typeface="Arial"/>
              </a:rPr>
              <a:t>Course advising</a:t>
            </a:r>
            <a:endParaRPr b="0" i="0" sz="1400" u="none" cap="none" strike="noStrike">
              <a:solidFill>
                <a:srgbClr val="000000"/>
              </a:solidFill>
              <a:latin typeface="Arial"/>
              <a:ea typeface="Arial"/>
              <a:cs typeface="Arial"/>
              <a:sym typeface="Arial"/>
            </a:endParaRPr>
          </a:p>
          <a:p>
            <a:pPr indent="-228600" lvl="1" marL="457200" marR="0" rtl="0" algn="l">
              <a:lnSpc>
                <a:spcPct val="80000"/>
              </a:lnSpc>
              <a:spcBef>
                <a:spcPts val="600"/>
              </a:spcBef>
              <a:spcAft>
                <a:spcPts val="0"/>
              </a:spcAft>
              <a:buClr>
                <a:srgbClr val="002060"/>
              </a:buClr>
              <a:buSzPts val="2220"/>
              <a:buFont typeface="Arial"/>
              <a:buChar char="•"/>
            </a:pPr>
            <a:r>
              <a:rPr b="0" i="0" lang="en-US" sz="2220" u="none" cap="none" strike="noStrike">
                <a:solidFill>
                  <a:srgbClr val="002060"/>
                </a:solidFill>
                <a:latin typeface="Arial"/>
                <a:ea typeface="Arial"/>
                <a:cs typeface="Arial"/>
                <a:sym typeface="Arial"/>
              </a:rPr>
              <a:t>Academic policies and information</a:t>
            </a:r>
            <a:endParaRPr b="0" i="0" sz="1400" u="none" cap="none" strike="noStrike">
              <a:solidFill>
                <a:srgbClr val="000000"/>
              </a:solidFill>
              <a:latin typeface="Arial"/>
              <a:ea typeface="Arial"/>
              <a:cs typeface="Arial"/>
              <a:sym typeface="Arial"/>
            </a:endParaRPr>
          </a:p>
          <a:p>
            <a:pPr indent="-228600" lvl="1" marL="457200" marR="0" rtl="0" algn="l">
              <a:lnSpc>
                <a:spcPct val="80000"/>
              </a:lnSpc>
              <a:spcBef>
                <a:spcPts val="600"/>
              </a:spcBef>
              <a:spcAft>
                <a:spcPts val="0"/>
              </a:spcAft>
              <a:buClr>
                <a:srgbClr val="002060"/>
              </a:buClr>
              <a:buSzPts val="2220"/>
              <a:buFont typeface="Arial"/>
              <a:buChar char="•"/>
            </a:pPr>
            <a:r>
              <a:rPr b="0" i="0" lang="en-US" sz="2220" u="none" cap="none" strike="noStrike">
                <a:solidFill>
                  <a:srgbClr val="002060"/>
                </a:solidFill>
                <a:latin typeface="Arial"/>
                <a:ea typeface="Arial"/>
                <a:cs typeface="Arial"/>
                <a:sym typeface="Arial"/>
              </a:rPr>
              <a:t>Changing and/or declaring majors</a:t>
            </a:r>
            <a:endParaRPr b="0" i="0" sz="1400" u="none" cap="none" strike="noStrike">
              <a:solidFill>
                <a:srgbClr val="000000"/>
              </a:solidFill>
              <a:latin typeface="Arial"/>
              <a:ea typeface="Arial"/>
              <a:cs typeface="Arial"/>
              <a:sym typeface="Arial"/>
            </a:endParaRPr>
          </a:p>
          <a:p>
            <a:pPr indent="-228600" lvl="1" marL="457200" marR="0" rtl="0" algn="l">
              <a:lnSpc>
                <a:spcPct val="80000"/>
              </a:lnSpc>
              <a:spcBef>
                <a:spcPts val="600"/>
              </a:spcBef>
              <a:spcAft>
                <a:spcPts val="0"/>
              </a:spcAft>
              <a:buClr>
                <a:srgbClr val="002060"/>
              </a:buClr>
              <a:buSzPts val="2220"/>
              <a:buFont typeface="Arial"/>
              <a:buChar char="•"/>
            </a:pPr>
            <a:r>
              <a:rPr b="0" i="0" lang="en-US" sz="2220" u="none" cap="none" strike="noStrike">
                <a:solidFill>
                  <a:srgbClr val="002060"/>
                </a:solidFill>
                <a:latin typeface="Arial"/>
                <a:ea typeface="Arial"/>
                <a:cs typeface="Arial"/>
                <a:sym typeface="Arial"/>
              </a:rPr>
              <a:t>Making appropriate referrals to important resources on campus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1" name="Shape 851"/>
        <p:cNvGrpSpPr/>
        <p:nvPr/>
      </p:nvGrpSpPr>
      <p:grpSpPr>
        <a:xfrm>
          <a:off x="0" y="0"/>
          <a:ext cx="0" cy="0"/>
          <a:chOff x="0" y="0"/>
          <a:chExt cx="0" cy="0"/>
        </a:xfrm>
      </p:grpSpPr>
      <p:sp>
        <p:nvSpPr>
          <p:cNvPr id="852" name="Google Shape;852;p40"/>
          <p:cNvSpPr txBox="1"/>
          <p:nvPr>
            <p:ph idx="1" type="body"/>
          </p:nvPr>
        </p:nvSpPr>
        <p:spPr>
          <a:xfrm>
            <a:off x="-138546" y="1742498"/>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000000"/>
              </a:buClr>
              <a:buSzPts val="7200"/>
              <a:buNone/>
            </a:pPr>
            <a:r>
              <a:rPr b="1" lang="en-US" sz="7200">
                <a:solidFill>
                  <a:srgbClr val="FFFFFF"/>
                </a:solidFill>
                <a:latin typeface="Arial"/>
                <a:ea typeface="Arial"/>
                <a:cs typeface="Arial"/>
                <a:sym typeface="Arial"/>
              </a:rPr>
              <a:t>Intellectual Foundations Program (IFP)</a:t>
            </a:r>
            <a:endParaRPr sz="2400">
              <a:solidFill>
                <a:srgbClr val="000000"/>
              </a:solidFil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6" name="Shape 856"/>
        <p:cNvGrpSpPr/>
        <p:nvPr/>
      </p:nvGrpSpPr>
      <p:grpSpPr>
        <a:xfrm>
          <a:off x="0" y="0"/>
          <a:ext cx="0" cy="0"/>
          <a:chOff x="0" y="0"/>
          <a:chExt cx="0" cy="0"/>
        </a:xfrm>
      </p:grpSpPr>
      <p:sp>
        <p:nvSpPr>
          <p:cNvPr id="857" name="Google Shape;857;p41"/>
          <p:cNvSpPr txBox="1"/>
          <p:nvPr>
            <p:ph type="title"/>
          </p:nvPr>
        </p:nvSpPr>
        <p:spPr>
          <a:xfrm>
            <a:off x="142834" y="387638"/>
            <a:ext cx="9504218" cy="11331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Arial"/>
              <a:buNone/>
            </a:pPr>
            <a:r>
              <a:rPr b="1" lang="en-US" sz="3200">
                <a:solidFill>
                  <a:srgbClr val="002060"/>
                </a:solidFill>
                <a:latin typeface="Arial"/>
                <a:ea typeface="Arial"/>
                <a:cs typeface="Arial"/>
                <a:sym typeface="Arial"/>
              </a:rPr>
              <a:t>What is the </a:t>
            </a:r>
            <a:br>
              <a:rPr b="1" lang="en-US" sz="3200">
                <a:solidFill>
                  <a:srgbClr val="002060"/>
                </a:solidFill>
                <a:latin typeface="Arial"/>
                <a:ea typeface="Arial"/>
                <a:cs typeface="Arial"/>
                <a:sym typeface="Arial"/>
              </a:rPr>
            </a:br>
            <a:r>
              <a:rPr b="1" lang="en-US" sz="3200">
                <a:solidFill>
                  <a:srgbClr val="C00000"/>
                </a:solidFill>
                <a:latin typeface="Arial"/>
                <a:ea typeface="Arial"/>
                <a:cs typeface="Arial"/>
                <a:sym typeface="Arial"/>
              </a:rPr>
              <a:t>Intellectual Foundation Program (IFP)?</a:t>
            </a:r>
            <a:endParaRPr sz="3200">
              <a:solidFill>
                <a:srgbClr val="C00000"/>
              </a:solidFill>
            </a:endParaRPr>
          </a:p>
        </p:txBody>
      </p:sp>
      <p:sp>
        <p:nvSpPr>
          <p:cNvPr id="858" name="Google Shape;858;p41"/>
          <p:cNvSpPr txBox="1"/>
          <p:nvPr>
            <p:ph idx="1" type="body"/>
          </p:nvPr>
        </p:nvSpPr>
        <p:spPr>
          <a:xfrm>
            <a:off x="208148" y="1705307"/>
            <a:ext cx="7909485" cy="4351338"/>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110000"/>
              </a:lnSpc>
              <a:spcBef>
                <a:spcPts val="0"/>
              </a:spcBef>
              <a:spcAft>
                <a:spcPts val="0"/>
              </a:spcAft>
              <a:buClr>
                <a:srgbClr val="002060"/>
              </a:buClr>
              <a:buSzPct val="88235"/>
              <a:buFont typeface="Noto Sans Symbols"/>
              <a:buChar char="❖"/>
            </a:pPr>
            <a:r>
              <a:rPr lang="en-US" sz="2400">
                <a:solidFill>
                  <a:srgbClr val="002060"/>
                </a:solidFill>
              </a:rPr>
              <a:t>Your core curriculum/basics</a:t>
            </a:r>
            <a:endParaRPr/>
          </a:p>
          <a:p>
            <a:pPr indent="-342900" lvl="0" marL="457200" rtl="0" algn="l">
              <a:lnSpc>
                <a:spcPct val="110000"/>
              </a:lnSpc>
              <a:spcBef>
                <a:spcPts val="1200"/>
              </a:spcBef>
              <a:spcAft>
                <a:spcPts val="0"/>
              </a:spcAft>
              <a:buClr>
                <a:srgbClr val="002060"/>
              </a:buClr>
              <a:buSzPct val="88235"/>
              <a:buFont typeface="Noto Sans Symbols"/>
              <a:buChar char="❖"/>
            </a:pPr>
            <a:r>
              <a:rPr lang="en-US" sz="2400">
                <a:solidFill>
                  <a:srgbClr val="002060"/>
                </a:solidFill>
              </a:rPr>
              <a:t>All majors must complete the IFP</a:t>
            </a:r>
            <a:endParaRPr/>
          </a:p>
          <a:p>
            <a:pPr indent="-342900" lvl="0" marL="457200" rtl="0" algn="l">
              <a:lnSpc>
                <a:spcPct val="110000"/>
              </a:lnSpc>
              <a:spcBef>
                <a:spcPts val="1200"/>
              </a:spcBef>
              <a:spcAft>
                <a:spcPts val="0"/>
              </a:spcAft>
              <a:buClr>
                <a:srgbClr val="002060"/>
              </a:buClr>
              <a:buSzPct val="88235"/>
              <a:buFont typeface="Noto Sans Symbols"/>
              <a:buChar char="❖"/>
            </a:pPr>
            <a:r>
              <a:rPr lang="en-US" sz="2400">
                <a:solidFill>
                  <a:srgbClr val="002060"/>
                </a:solidFill>
              </a:rPr>
              <a:t>There are six (6)segments of the IFP</a:t>
            </a:r>
            <a:endParaRPr/>
          </a:p>
          <a:p>
            <a:pPr indent="-342900" lvl="0" marL="457200" rtl="0" algn="l">
              <a:lnSpc>
                <a:spcPct val="110000"/>
              </a:lnSpc>
              <a:spcBef>
                <a:spcPts val="1200"/>
              </a:spcBef>
              <a:spcAft>
                <a:spcPts val="0"/>
              </a:spcAft>
              <a:buClr>
                <a:srgbClr val="002060"/>
              </a:buClr>
              <a:buSzPct val="88235"/>
              <a:buFont typeface="Noto Sans Symbols"/>
              <a:buChar char="❖"/>
            </a:pPr>
            <a:r>
              <a:rPr lang="en-US" sz="2400">
                <a:solidFill>
                  <a:srgbClr val="002060"/>
                </a:solidFill>
              </a:rPr>
              <a:t>The requirements for each section varies depending on your major</a:t>
            </a:r>
            <a:endParaRPr/>
          </a:p>
          <a:p>
            <a:pPr indent="-342900" lvl="0" marL="457200" rtl="0" algn="l">
              <a:lnSpc>
                <a:spcPct val="110000"/>
              </a:lnSpc>
              <a:spcBef>
                <a:spcPts val="1200"/>
              </a:spcBef>
              <a:spcAft>
                <a:spcPts val="0"/>
              </a:spcAft>
              <a:buClr>
                <a:srgbClr val="002060"/>
              </a:buClr>
              <a:buSzPct val="88235"/>
              <a:buFont typeface="Noto Sans Symbols"/>
              <a:buChar char="❖"/>
            </a:pPr>
            <a:r>
              <a:rPr lang="en-US" sz="2400">
                <a:solidFill>
                  <a:srgbClr val="002060"/>
                </a:solidFill>
              </a:rPr>
              <a:t>You will complete a minimum of six (6) credits in each segment (requirements vary by major)</a:t>
            </a:r>
            <a:endParaRPr/>
          </a:p>
          <a:p>
            <a:pPr indent="-342900" lvl="0" marL="457200" rtl="0" algn="l">
              <a:lnSpc>
                <a:spcPct val="110000"/>
              </a:lnSpc>
              <a:spcBef>
                <a:spcPts val="1200"/>
              </a:spcBef>
              <a:spcAft>
                <a:spcPts val="0"/>
              </a:spcAft>
              <a:buClr>
                <a:srgbClr val="002060"/>
              </a:buClr>
              <a:buSzPct val="88235"/>
              <a:buFont typeface="Noto Sans Symbols"/>
              <a:buChar char="❖"/>
            </a:pPr>
            <a:r>
              <a:rPr lang="en-US" sz="2400">
                <a:solidFill>
                  <a:srgbClr val="002060"/>
                </a:solidFill>
              </a:rPr>
              <a:t>Segments with “A” and “B” sections have a requirement that one course must be taken in section “A”</a:t>
            </a:r>
            <a:endParaRPr/>
          </a:p>
          <a:p>
            <a:pPr indent="0" lvl="0" marL="114300" rtl="0" algn="l">
              <a:lnSpc>
                <a:spcPct val="110000"/>
              </a:lnSpc>
              <a:spcBef>
                <a:spcPts val="1200"/>
              </a:spcBef>
              <a:spcAft>
                <a:spcPts val="0"/>
              </a:spcAft>
              <a:buClr>
                <a:srgbClr val="000000"/>
              </a:buClr>
              <a:buSzPct val="88235"/>
              <a:buNone/>
            </a:pPr>
            <a:r>
              <a:rPr lang="en-US" sz="2400">
                <a:solidFill>
                  <a:srgbClr val="FF0000"/>
                </a:solidFill>
              </a:rPr>
              <a:t>Review the curriculum sheet for your major and speak with your academic advisor for specific major information: </a:t>
            </a:r>
            <a:r>
              <a:rPr lang="en-US" sz="2400" u="sng">
                <a:solidFill>
                  <a:srgbClr val="FF0000"/>
                </a:solidFill>
                <a:hlinkClick r:id="rId4">
                  <a:extLst>
                    <a:ext uri="{A12FA001-AC4F-418D-AE19-62706E023703}">
                      <ahyp:hlinkClr val="tx"/>
                    </a:ext>
                  </a:extLst>
                </a:hlinkClick>
              </a:rPr>
              <a:t>http://www.fau.edu/uas/curriculum.php</a:t>
            </a:r>
            <a:endParaRPr sz="2400">
              <a:solidFill>
                <a:srgbClr val="FF0000"/>
              </a:solidFill>
            </a:endParaRPr>
          </a:p>
          <a:p>
            <a:pPr indent="-77470" lvl="0" marL="228600" rtl="0" algn="l">
              <a:lnSpc>
                <a:spcPct val="90000"/>
              </a:lnSpc>
              <a:spcBef>
                <a:spcPts val="1600"/>
              </a:spcBef>
              <a:spcAft>
                <a:spcPts val="0"/>
              </a:spcAft>
              <a:buClr>
                <a:schemeClr val="dk1"/>
              </a:buClr>
              <a:buSzPct val="1000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2" name="Shape 862"/>
        <p:cNvGrpSpPr/>
        <p:nvPr/>
      </p:nvGrpSpPr>
      <p:grpSpPr>
        <a:xfrm>
          <a:off x="0" y="0"/>
          <a:ext cx="0" cy="0"/>
          <a:chOff x="0" y="0"/>
          <a:chExt cx="0" cy="0"/>
        </a:xfrm>
      </p:grpSpPr>
      <p:sp>
        <p:nvSpPr>
          <p:cNvPr id="863" name="Google Shape;863;p42"/>
          <p:cNvSpPr/>
          <p:nvPr/>
        </p:nvSpPr>
        <p:spPr>
          <a:xfrm>
            <a:off x="425020" y="249203"/>
            <a:ext cx="3538148" cy="7571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20"/>
              <a:buFont typeface="Arial"/>
              <a:buNone/>
            </a:pPr>
            <a:r>
              <a:rPr b="1" i="0" lang="en-US" sz="4320" u="none" cap="none" strike="noStrike">
                <a:solidFill>
                  <a:schemeClr val="lt1"/>
                </a:solidFill>
                <a:latin typeface="Arial"/>
                <a:ea typeface="Arial"/>
                <a:cs typeface="Arial"/>
                <a:sym typeface="Arial"/>
              </a:rPr>
              <a:t>Mathematics</a:t>
            </a:r>
            <a:endParaRPr b="0" i="0" sz="1400" u="none" cap="none" strike="noStrike">
              <a:solidFill>
                <a:schemeClr val="lt1"/>
              </a:solidFill>
              <a:latin typeface="Arial"/>
              <a:ea typeface="Arial"/>
              <a:cs typeface="Arial"/>
              <a:sym typeface="Arial"/>
            </a:endParaRPr>
          </a:p>
        </p:txBody>
      </p:sp>
      <p:sp>
        <p:nvSpPr>
          <p:cNvPr id="864" name="Google Shape;864;p42"/>
          <p:cNvSpPr/>
          <p:nvPr/>
        </p:nvSpPr>
        <p:spPr>
          <a:xfrm>
            <a:off x="3095327" y="1040381"/>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6 credit hours Required – C or better**</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At least one (1) course must be from Group A</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865" name="Google Shape;865;p42"/>
          <p:cNvSpPr/>
          <p:nvPr/>
        </p:nvSpPr>
        <p:spPr>
          <a:xfrm>
            <a:off x="228600" y="1763650"/>
            <a:ext cx="9619800" cy="42414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 </a:t>
            </a:r>
            <a:r>
              <a:rPr b="1" i="0" lang="en-US" sz="1800" u="sng" cap="none" strike="noStrike">
                <a:solidFill>
                  <a:schemeClr val="lt1"/>
                </a:solidFill>
                <a:latin typeface="Calibri"/>
                <a:ea typeface="Calibri"/>
                <a:cs typeface="Calibri"/>
                <a:sym typeface="Calibri"/>
              </a:rPr>
              <a:t>Group A</a:t>
            </a:r>
            <a:endParaRPr b="1" i="0" sz="1800" u="none" cap="none" strike="noStrike">
              <a:solidFill>
                <a:schemeClr val="lt1"/>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a:t>
            </a:r>
            <a:r>
              <a:rPr b="1" i="0" lang="en-US" sz="1800" u="none" cap="none" strike="noStrike">
                <a:solidFill>
                  <a:schemeClr val="lt1"/>
                </a:solidFill>
                <a:highlight>
                  <a:srgbClr val="3C78D8"/>
                </a:highlight>
                <a:latin typeface="Calibri"/>
                <a:ea typeface="Calibri"/>
                <a:cs typeface="Calibri"/>
                <a:sym typeface="Calibri"/>
              </a:rPr>
              <a:t>MAC 1105	College Algebra</a:t>
            </a:r>
            <a:endParaRPr b="1" i="0" sz="1800" u="none" cap="none" strike="noStrike">
              <a:solidFill>
                <a:schemeClr val="lt1"/>
              </a:solidFill>
              <a:highlight>
                <a:srgbClr val="3C78D8"/>
              </a:highlight>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STA 2023	Introduction to Statistics </a:t>
            </a:r>
            <a:r>
              <a:rPr b="1" i="0" lang="en-US" sz="1800" u="none" cap="none" strike="noStrike">
                <a:solidFill>
                  <a:schemeClr val="lt1"/>
                </a:solidFill>
                <a:highlight>
                  <a:srgbClr val="6D9EEB"/>
                </a:highlight>
                <a:latin typeface="Calibri"/>
                <a:ea typeface="Calibri"/>
                <a:cs typeface="Calibri"/>
                <a:sym typeface="Calibri"/>
              </a:rPr>
              <a:t>(only for Health Sciences and Geosciences majors)</a:t>
            </a:r>
            <a:endParaRPr b="1" i="0" sz="1800" u="none" cap="none" strike="noStrike">
              <a:solidFill>
                <a:schemeClr val="lt1"/>
              </a:solidFill>
              <a:highlight>
                <a:srgbClr val="6D9EEB"/>
              </a:highlight>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MAC 2311	Calculus with Analytic Geometry 1 (4 credits)</a:t>
            </a:r>
            <a:endParaRPr b="1" i="0" sz="1800" u="none" cap="none" strike="noStrike">
              <a:solidFill>
                <a:schemeClr val="lt1"/>
              </a:solidFill>
              <a:latin typeface="Calibri"/>
              <a:ea typeface="Calibri"/>
              <a:cs typeface="Calibri"/>
              <a:sym typeface="Calibri"/>
            </a:endParaRPr>
          </a:p>
          <a:p>
            <a:pPr indent="0" lvl="0" marL="114300" marR="0" rtl="0" algn="l">
              <a:lnSpc>
                <a:spcPct val="107000"/>
              </a:lnSpc>
              <a:spcBef>
                <a:spcPts val="0"/>
              </a:spcBef>
              <a:spcAft>
                <a:spcPts val="0"/>
              </a:spcAft>
              <a:buClr>
                <a:srgbClr val="000000"/>
              </a:buClr>
              <a:buSzPts val="1800"/>
              <a:buFont typeface="Arial"/>
              <a:buNone/>
            </a:pPr>
            <a:r>
              <a:rPr b="1" i="1" lang="en-US" sz="1800" u="none" cap="none" strike="noStrike">
                <a:solidFill>
                  <a:schemeClr val="lt1"/>
                </a:solidFill>
                <a:latin typeface="Calibri"/>
                <a:ea typeface="Calibri"/>
                <a:cs typeface="Calibri"/>
                <a:sym typeface="Calibri"/>
              </a:rPr>
              <a:t>or any mathematics course for which one of the above courses is the direct prerequisite</a:t>
            </a:r>
            <a:endParaRPr b="0" i="0" sz="1400" u="none" cap="none" strike="noStrike">
              <a:solidFill>
                <a:schemeClr val="lt1"/>
              </a:solidFill>
              <a:latin typeface="Arial"/>
              <a:ea typeface="Arial"/>
              <a:cs typeface="Arial"/>
              <a:sym typeface="Arial"/>
            </a:endParaRPr>
          </a:p>
          <a:p>
            <a:pPr indent="0" lvl="0" marL="114300" marR="0" rtl="0" algn="l">
              <a:lnSpc>
                <a:spcPct val="107000"/>
              </a:lnSpc>
              <a:spcBef>
                <a:spcPts val="0"/>
              </a:spcBef>
              <a:spcAft>
                <a:spcPts val="0"/>
              </a:spcAft>
              <a:buClr>
                <a:srgbClr val="000000"/>
              </a:buClr>
              <a:buSzPts val="1800"/>
              <a:buFont typeface="Arial"/>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7000"/>
              </a:lnSpc>
              <a:spcBef>
                <a:spcPts val="0"/>
              </a:spcBef>
              <a:spcAft>
                <a:spcPts val="0"/>
              </a:spcAft>
              <a:buClr>
                <a:srgbClr val="000000"/>
              </a:buClr>
              <a:buSzPts val="1800"/>
              <a:buFont typeface="Arial"/>
              <a:buNone/>
            </a:pPr>
            <a:r>
              <a:rPr b="1" i="0" lang="en-US" sz="1800" u="sng" cap="none" strike="noStrike">
                <a:solidFill>
                  <a:schemeClr val="lt1"/>
                </a:solidFill>
                <a:latin typeface="Calibri"/>
                <a:ea typeface="Calibri"/>
                <a:cs typeface="Calibri"/>
                <a:sym typeface="Calibri"/>
              </a:rPr>
              <a:t>Group B</a:t>
            </a:r>
            <a:endParaRPr b="1" i="0" sz="1800" u="none" cap="none" strike="noStrike">
              <a:solidFill>
                <a:schemeClr val="lt1"/>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MAC 1147	Precalculus Algebra &amp; Trigonometry (4 credits)</a:t>
            </a:r>
            <a:endParaRPr b="1" i="0" sz="1800" u="none" cap="none" strike="noStrike">
              <a:solidFill>
                <a:schemeClr val="lt1"/>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MAC 2233	Methods of Calculus</a:t>
            </a:r>
            <a:endParaRPr b="0" i="0" sz="1400" u="none" cap="none" strike="noStrike">
              <a:solidFill>
                <a:schemeClr val="lt1"/>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MAC 2241	Life Science Calculus 1 (4 credits) </a:t>
            </a:r>
            <a:endParaRPr b="1" i="0" sz="1800" u="none" cap="none" strike="noStrike">
              <a:solidFill>
                <a:schemeClr val="lt1"/>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____ MAC 2312	Calculus with Analytic Geometry 2 (4 credits) </a:t>
            </a:r>
            <a:br>
              <a:rPr b="0" i="0" lang="en-US" sz="1800" u="none" cap="none" strike="noStrike">
                <a:solidFill>
                  <a:srgbClr val="254061"/>
                </a:solidFill>
                <a:latin typeface="Calibri"/>
                <a:ea typeface="Calibri"/>
                <a:cs typeface="Calibri"/>
                <a:sym typeface="Calibri"/>
              </a:rPr>
            </a:br>
            <a:br>
              <a:rPr b="0" i="0" lang="en-US" sz="1800" u="none" cap="none" strike="noStrike">
                <a:solidFill>
                  <a:srgbClr val="254061"/>
                </a:solidFill>
                <a:latin typeface="Calibri"/>
                <a:ea typeface="Calibri"/>
                <a:cs typeface="Calibri"/>
                <a:sym typeface="Calibri"/>
              </a:rPr>
            </a:br>
            <a:r>
              <a:rPr b="1" i="0" lang="en-US" sz="1800" u="none" cap="none" strike="noStrike">
                <a:solidFill>
                  <a:schemeClr val="lt1"/>
                </a:solidFill>
                <a:latin typeface="Calibri"/>
                <a:ea typeface="Calibri"/>
                <a:cs typeface="Calibri"/>
                <a:sym typeface="Calibri"/>
              </a:rPr>
              <a:t>**</a:t>
            </a:r>
            <a:r>
              <a:rPr b="1" i="0" lang="en-US" sz="1800" u="sng" cap="none" strike="noStrike">
                <a:solidFill>
                  <a:schemeClr val="lt1"/>
                </a:solidFill>
                <a:latin typeface="Calibri"/>
                <a:ea typeface="Calibri"/>
                <a:cs typeface="Calibri"/>
                <a:sym typeface="Calibri"/>
              </a:rPr>
              <a:t>FRESHMEN </a:t>
            </a:r>
            <a:r>
              <a:rPr b="1" i="0" lang="en-US" sz="1800" u="none" cap="none" strike="noStrike">
                <a:solidFill>
                  <a:schemeClr val="lt1"/>
                </a:solidFill>
                <a:latin typeface="Calibri"/>
                <a:ea typeface="Calibri"/>
                <a:cs typeface="Calibri"/>
                <a:sym typeface="Calibri"/>
              </a:rPr>
              <a:t>-- Math courses will be determined by your SAT, ACT and high school math grades.</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800"/>
              <a:buFont typeface="Arial"/>
              <a:buNone/>
            </a:pPr>
            <a:r>
              <a:rPr b="1" i="0" lang="en-US" sz="1800" u="none" cap="none" strike="noStrike">
                <a:solidFill>
                  <a:srgbClr val="00B0F0"/>
                </a:solidFill>
                <a:latin typeface="Calibri"/>
                <a:ea typeface="Calibri"/>
                <a:cs typeface="Calibri"/>
                <a:sym typeface="Calibri"/>
              </a:rPr>
              <a:t>*</a:t>
            </a:r>
            <a:r>
              <a:rPr b="1" i="0" lang="en-US" sz="1800" u="none" cap="none" strike="noStrike">
                <a:solidFill>
                  <a:srgbClr val="C00000"/>
                </a:solidFill>
                <a:latin typeface="Calibri"/>
                <a:ea typeface="Calibri"/>
                <a:cs typeface="Calibri"/>
                <a:sym typeface="Calibri"/>
              </a:rPr>
              <a:t> </a:t>
            </a:r>
            <a:r>
              <a:rPr b="1" i="0" lang="en-US" sz="1800" u="none" cap="none" strike="noStrike">
                <a:solidFill>
                  <a:schemeClr val="lt1"/>
                </a:solidFill>
                <a:latin typeface="Calibri"/>
                <a:ea typeface="Calibri"/>
                <a:cs typeface="Calibri"/>
                <a:sym typeface="Calibri"/>
              </a:rPr>
              <a:t>The most universal Math class for science majors.</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9" name="Shape 869"/>
        <p:cNvGrpSpPr/>
        <p:nvPr/>
      </p:nvGrpSpPr>
      <p:grpSpPr>
        <a:xfrm>
          <a:off x="0" y="0"/>
          <a:ext cx="0" cy="0"/>
          <a:chOff x="0" y="0"/>
          <a:chExt cx="0" cy="0"/>
        </a:xfrm>
      </p:grpSpPr>
      <p:sp>
        <p:nvSpPr>
          <p:cNvPr id="870" name="Google Shape;870;p43"/>
          <p:cNvSpPr txBox="1"/>
          <p:nvPr/>
        </p:nvSpPr>
        <p:spPr>
          <a:xfrm>
            <a:off x="-203341" y="441592"/>
            <a:ext cx="6460780" cy="530958"/>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C00000"/>
              </a:buClr>
              <a:buSzPts val="3780"/>
              <a:buFont typeface="Calibri"/>
              <a:buNone/>
            </a:pPr>
            <a:r>
              <a:rPr b="1" i="0" lang="en-US" sz="3780" u="none" cap="none" strike="noStrike">
                <a:solidFill>
                  <a:srgbClr val="C00000"/>
                </a:solidFill>
                <a:latin typeface="Calibri"/>
                <a:ea typeface="Calibri"/>
                <a:cs typeface="Calibri"/>
                <a:sym typeface="Calibri"/>
              </a:rPr>
              <a:t>Society and Human Behavior</a:t>
            </a:r>
            <a:endParaRPr b="0" i="0" sz="4400" u="none" cap="none" strike="noStrike">
              <a:solidFill>
                <a:srgbClr val="C00000"/>
              </a:solidFill>
              <a:latin typeface="Calibri"/>
              <a:ea typeface="Calibri"/>
              <a:cs typeface="Calibri"/>
              <a:sym typeface="Calibri"/>
            </a:endParaRPr>
          </a:p>
        </p:txBody>
      </p:sp>
      <p:sp>
        <p:nvSpPr>
          <p:cNvPr id="871" name="Google Shape;871;p43"/>
          <p:cNvSpPr/>
          <p:nvPr/>
        </p:nvSpPr>
        <p:spPr>
          <a:xfrm>
            <a:off x="90055" y="1063569"/>
            <a:ext cx="11078590" cy="47308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6 credit hours required – At least one (1) course must be from </a:t>
            </a:r>
            <a:r>
              <a:rPr b="1" i="0" lang="en-US" sz="1400" u="sng" cap="none" strike="noStrike">
                <a:solidFill>
                  <a:srgbClr val="FF0000"/>
                </a:solidFill>
                <a:latin typeface="Calibri"/>
                <a:ea typeface="Calibri"/>
                <a:cs typeface="Calibri"/>
                <a:sym typeface="Calibri"/>
              </a:rPr>
              <a:t>Group A</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Group 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History Department</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Arial"/>
              <a:buNone/>
            </a:pPr>
            <a:r>
              <a:rPr b="0" i="0" lang="en-US" sz="1300" u="none" cap="none" strike="noStrike">
                <a:solidFill>
                  <a:schemeClr val="dk1"/>
                </a:solidFill>
                <a:highlight>
                  <a:schemeClr val="accent4"/>
                </a:highlight>
                <a:latin typeface="Arial"/>
                <a:ea typeface="Arial"/>
                <a:cs typeface="Arial"/>
                <a:sym typeface="Arial"/>
              </a:rPr>
              <a:t>____ AMH 2020 &amp; D	</a:t>
            </a:r>
            <a:r>
              <a:rPr b="1" i="0" lang="en-US" sz="1300" u="none" cap="none" strike="noStrike">
                <a:solidFill>
                  <a:schemeClr val="dk1"/>
                </a:solidFill>
                <a:highlight>
                  <a:schemeClr val="accent4"/>
                </a:highlight>
                <a:latin typeface="Calibri"/>
                <a:ea typeface="Calibri"/>
                <a:cs typeface="Calibri"/>
                <a:sym typeface="Calibri"/>
              </a:rPr>
              <a:t>United States History Since 1877 (P/F) – helps with state of Florida Civic Literacy Requirement</a:t>
            </a:r>
            <a:endParaRPr b="1" i="0" sz="1300" u="none" cap="none" strike="noStrike">
              <a:solidFill>
                <a:schemeClr val="dk1"/>
              </a:solidFill>
              <a:highlight>
                <a:schemeClr val="accent4"/>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Anthropology Department</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Arial"/>
                <a:ea typeface="Arial"/>
                <a:cs typeface="Arial"/>
                <a:sym typeface="Arial"/>
              </a:rPr>
              <a:t>____ ANT 2000 &amp; D	 Introduction to Anthropology </a:t>
            </a:r>
            <a:r>
              <a:rPr b="1" i="0" lang="en-US" sz="1300" u="none" cap="none" strike="noStrike">
                <a:solidFill>
                  <a:srgbClr val="C00000"/>
                </a:solidFill>
                <a:latin typeface="Calibri"/>
                <a:ea typeface="Calibri"/>
                <a:cs typeface="Calibri"/>
                <a:sym typeface="Calibri"/>
              </a:rPr>
              <a:t>(WAC)</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Economics Department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1300"/>
              <a:buFont typeface="Arial"/>
              <a:buNone/>
            </a:pPr>
            <a:r>
              <a:rPr b="0" i="0" lang="en-US" sz="1300" u="none" cap="none" strike="noStrike">
                <a:solidFill>
                  <a:schemeClr val="dk2"/>
                </a:solidFill>
                <a:latin typeface="Arial"/>
                <a:ea typeface="Arial"/>
                <a:cs typeface="Arial"/>
                <a:sym typeface="Arial"/>
              </a:rPr>
              <a:t>____ ECO 2013	       	Macroeconomic Principles</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Political Science Department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Arial"/>
              <a:buNone/>
            </a:pPr>
            <a:r>
              <a:rPr b="0" i="0" lang="en-US" sz="1300" u="none" cap="none" strike="noStrike">
                <a:solidFill>
                  <a:schemeClr val="dk1"/>
                </a:solidFill>
                <a:highlight>
                  <a:schemeClr val="accent4"/>
                </a:highlight>
                <a:latin typeface="Arial"/>
                <a:ea typeface="Arial"/>
                <a:cs typeface="Arial"/>
                <a:sym typeface="Arial"/>
              </a:rPr>
              <a:t>____ POS 2041	</a:t>
            </a:r>
            <a:r>
              <a:rPr b="0" i="0" lang="en-US" sz="1300" u="none" cap="none" strike="noStrike">
                <a:solidFill>
                  <a:schemeClr val="dk1"/>
                </a:solidFill>
                <a:latin typeface="Arial"/>
                <a:ea typeface="Arial"/>
                <a:cs typeface="Arial"/>
                <a:sym typeface="Arial"/>
              </a:rPr>
              <a:t>         </a:t>
            </a:r>
            <a:r>
              <a:rPr b="1" i="0" lang="en-US" sz="1300" u="none" cap="none" strike="noStrike">
                <a:solidFill>
                  <a:schemeClr val="dk1"/>
                </a:solidFill>
                <a:highlight>
                  <a:schemeClr val="accent4"/>
                </a:highlight>
                <a:latin typeface="Calibri"/>
                <a:ea typeface="Calibri"/>
                <a:cs typeface="Calibri"/>
                <a:sym typeface="Calibri"/>
              </a:rPr>
              <a:t>Government of the United States – helps with state of Florida Civic Literacy Requirement</a:t>
            </a:r>
            <a:endParaRPr b="1" i="0" sz="1300" u="none" cap="none" strike="noStrike">
              <a:solidFill>
                <a:schemeClr val="dk1"/>
              </a:solidFill>
              <a:highlight>
                <a:schemeClr val="accent4"/>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Psychology Department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1300"/>
              <a:buFont typeface="Arial"/>
              <a:buNone/>
            </a:pPr>
            <a:r>
              <a:rPr b="0" i="0" lang="en-US" sz="1300" u="none" cap="none" strike="noStrike">
                <a:solidFill>
                  <a:schemeClr val="dk2"/>
                </a:solidFill>
                <a:latin typeface="Arial"/>
                <a:ea typeface="Arial"/>
                <a:cs typeface="Arial"/>
                <a:sym typeface="Arial"/>
              </a:rPr>
              <a:t>____ PSY 1012	          General Psychology – </a:t>
            </a:r>
            <a:r>
              <a:rPr b="1" i="0" lang="en-US" sz="1300" u="none" cap="none" strike="noStrike">
                <a:solidFill>
                  <a:srgbClr val="FF0000"/>
                </a:solidFill>
                <a:latin typeface="Arial"/>
                <a:ea typeface="Arial"/>
                <a:cs typeface="Arial"/>
                <a:sym typeface="Arial"/>
              </a:rPr>
              <a:t>recommended for all majors (Req’d. Neuro, Psych, Health Sciences)</a:t>
            </a:r>
            <a:endParaRPr b="1"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300"/>
              <a:buFont typeface="Calibri"/>
              <a:buNone/>
            </a:pPr>
            <a:r>
              <a:t/>
            </a:r>
            <a:endParaRPr b="1"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300"/>
              <a:buFont typeface="Arial"/>
              <a:buNone/>
            </a:pPr>
            <a:r>
              <a:rPr b="1" i="0" lang="en-US" sz="1300" u="none" cap="none" strike="noStrike">
                <a:solidFill>
                  <a:schemeClr val="dk2"/>
                </a:solidFill>
                <a:latin typeface="Arial"/>
                <a:ea typeface="Arial"/>
                <a:cs typeface="Arial"/>
                <a:sym typeface="Arial"/>
              </a:rPr>
              <a:t>Sociology Department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1300"/>
              <a:buFont typeface="Arial"/>
              <a:buNone/>
            </a:pPr>
            <a:r>
              <a:rPr b="0" i="0" lang="en-US" sz="1300" u="none" cap="none" strike="noStrike">
                <a:solidFill>
                  <a:schemeClr val="dk2"/>
                </a:solidFill>
                <a:latin typeface="Arial"/>
                <a:ea typeface="Arial"/>
                <a:cs typeface="Arial"/>
                <a:sym typeface="Arial"/>
              </a:rPr>
              <a:t>____ SYG 1000               Sociological Perspectives – </a:t>
            </a:r>
            <a:r>
              <a:rPr b="1" i="0" lang="en-US" sz="1300" u="none" cap="none" strike="noStrike">
                <a:solidFill>
                  <a:srgbClr val="FF0000"/>
                </a:solidFill>
                <a:latin typeface="Arial"/>
                <a:ea typeface="Arial"/>
                <a:cs typeface="Arial"/>
                <a:sym typeface="Arial"/>
              </a:rPr>
              <a:t>recommended for all majors (Rec’d. Neuro, Psych, Health Sciences)</a:t>
            </a:r>
            <a:endParaRPr b="1" i="0" sz="1300" u="none" cap="none" strike="noStrike">
              <a:solidFill>
                <a:schemeClr val="dk1"/>
              </a:solidFill>
              <a:latin typeface="Calibri"/>
              <a:ea typeface="Calibri"/>
              <a:cs typeface="Calibri"/>
              <a:sym typeface="Calibri"/>
            </a:endParaRPr>
          </a:p>
        </p:txBody>
      </p:sp>
      <p:sp>
        <p:nvSpPr>
          <p:cNvPr id="872" name="Google Shape;872;p43"/>
          <p:cNvSpPr txBox="1"/>
          <p:nvPr/>
        </p:nvSpPr>
        <p:spPr>
          <a:xfrm>
            <a:off x="90055" y="5514295"/>
            <a:ext cx="9078497" cy="7423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260"/>
              </a:spcBef>
              <a:spcAft>
                <a:spcPts val="0"/>
              </a:spcAft>
              <a:buClr>
                <a:srgbClr val="C00000"/>
              </a:buClr>
              <a:buSzPts val="1300"/>
              <a:buFont typeface="Arial"/>
              <a:buNone/>
            </a:pPr>
            <a:r>
              <a:rPr b="1" i="0" lang="en-US" sz="1800" u="none" cap="none" strike="noStrike">
                <a:solidFill>
                  <a:srgbClr val="C00000"/>
                </a:solidFill>
                <a:latin typeface="Arial"/>
                <a:ea typeface="Arial"/>
                <a:cs typeface="Arial"/>
                <a:sym typeface="Arial"/>
              </a:rPr>
              <a:t>IMPORTANT </a:t>
            </a:r>
            <a:endParaRPr b="1" i="0" sz="2800" u="none" cap="none" strike="noStrike">
              <a:solidFill>
                <a:schemeClr val="dk1"/>
              </a:solidFill>
              <a:latin typeface="Calibri"/>
              <a:ea typeface="Calibri"/>
              <a:cs typeface="Calibri"/>
              <a:sym typeface="Calibri"/>
            </a:endParaRPr>
          </a:p>
          <a:p>
            <a:pPr indent="-285750" lvl="1" marL="514350" marR="0" rtl="0" algn="l">
              <a:lnSpc>
                <a:spcPct val="100000"/>
              </a:lnSpc>
              <a:spcBef>
                <a:spcPts val="260"/>
              </a:spcBef>
              <a:spcAft>
                <a:spcPts val="0"/>
              </a:spcAft>
              <a:buClr>
                <a:srgbClr val="002060"/>
              </a:buClr>
              <a:buSzPts val="1300"/>
              <a:buFont typeface="Noto Sans Symbols"/>
              <a:buChar char="⮚"/>
            </a:pPr>
            <a:r>
              <a:rPr b="1" i="0" lang="en-US" sz="1800" u="none" cap="none" strike="noStrike">
                <a:solidFill>
                  <a:srgbClr val="002060"/>
                </a:solidFill>
                <a:latin typeface="Arial"/>
                <a:ea typeface="Arial"/>
                <a:cs typeface="Arial"/>
                <a:sym typeface="Arial"/>
              </a:rPr>
              <a:t>  </a:t>
            </a:r>
            <a:r>
              <a:rPr b="1" i="0" lang="en-US" sz="1600" u="none" cap="none" strike="noStrike">
                <a:solidFill>
                  <a:srgbClr val="002060"/>
                </a:solidFill>
                <a:latin typeface="Arial"/>
                <a:ea typeface="Arial"/>
                <a:cs typeface="Arial"/>
                <a:sym typeface="Arial"/>
              </a:rPr>
              <a:t>Writing Across the Curriculum </a:t>
            </a:r>
            <a:r>
              <a:rPr b="1" i="0" lang="en-US" sz="1600" u="none" cap="none" strike="noStrike">
                <a:solidFill>
                  <a:srgbClr val="FF0000"/>
                </a:solidFill>
                <a:latin typeface="Arial"/>
                <a:ea typeface="Arial"/>
                <a:cs typeface="Arial"/>
                <a:sym typeface="Arial"/>
              </a:rPr>
              <a:t>(WAC) </a:t>
            </a:r>
            <a:r>
              <a:rPr b="1" i="0" lang="en-US" sz="1600" u="none" cap="none" strike="noStrike">
                <a:solidFill>
                  <a:srgbClr val="002060"/>
                </a:solidFill>
                <a:latin typeface="Arial"/>
                <a:ea typeface="Arial"/>
                <a:cs typeface="Arial"/>
                <a:sym typeface="Arial"/>
              </a:rPr>
              <a:t>Must earn “C” or higher</a:t>
            </a:r>
            <a:endParaRPr b="1" i="0" sz="2400" u="none" cap="none" strike="noStrike">
              <a:solidFill>
                <a:schemeClr val="dk1"/>
              </a:solidFill>
              <a:latin typeface="Calibri"/>
              <a:ea typeface="Calibri"/>
              <a:cs typeface="Calibri"/>
              <a:sym typeface="Calibri"/>
            </a:endParaRPr>
          </a:p>
          <a:p>
            <a:pPr indent="-285750" lvl="1" marL="514350" marR="0" rtl="0" algn="l">
              <a:lnSpc>
                <a:spcPct val="100000"/>
              </a:lnSpc>
              <a:spcBef>
                <a:spcPts val="240"/>
              </a:spcBef>
              <a:spcAft>
                <a:spcPts val="0"/>
              </a:spcAft>
              <a:buClr>
                <a:srgbClr val="002060"/>
              </a:buClr>
              <a:buSzPts val="1200"/>
              <a:buFont typeface="Noto Sans Symbols"/>
              <a:buChar char="⮚"/>
            </a:pPr>
            <a:r>
              <a:rPr b="1" i="0" lang="en-US" sz="1600" u="none" cap="none" strike="noStrike">
                <a:solidFill>
                  <a:srgbClr val="002060"/>
                </a:solidFill>
                <a:latin typeface="Arial"/>
                <a:ea typeface="Arial"/>
                <a:cs typeface="Arial"/>
                <a:sym typeface="Arial"/>
              </a:rPr>
              <a:t>  ENC 1101/1102 prerequisites with a minimum grade of “C” or higher</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300"/>
              </a:spcBef>
              <a:spcAft>
                <a:spcPts val="0"/>
              </a:spcAft>
              <a:buClr>
                <a:srgbClr val="1F497D"/>
              </a:buClr>
              <a:buSzPts val="1500"/>
              <a:buFont typeface="Arial"/>
              <a:buNone/>
            </a:pPr>
            <a:r>
              <a:t/>
            </a:r>
            <a:endParaRPr b="0" i="0" sz="15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750"/>
                                        <p:tgtEl>
                                          <p:spTgt spid="87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75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6" name="Shape 876"/>
        <p:cNvGrpSpPr/>
        <p:nvPr/>
      </p:nvGrpSpPr>
      <p:grpSpPr>
        <a:xfrm>
          <a:off x="0" y="0"/>
          <a:ext cx="0" cy="0"/>
          <a:chOff x="0" y="0"/>
          <a:chExt cx="0" cy="0"/>
        </a:xfrm>
      </p:grpSpPr>
      <p:sp>
        <p:nvSpPr>
          <p:cNvPr id="877" name="Google Shape;877;p23"/>
          <p:cNvSpPr txBox="1"/>
          <p:nvPr>
            <p:ph type="title"/>
          </p:nvPr>
        </p:nvSpPr>
        <p:spPr>
          <a:xfrm>
            <a:off x="68475" y="-26864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sz="3600">
                <a:solidFill>
                  <a:srgbClr val="C00000"/>
                </a:solidFill>
              </a:rPr>
              <a:t>FAU Civic Literacy Requirement</a:t>
            </a:r>
            <a:endParaRPr/>
          </a:p>
        </p:txBody>
      </p:sp>
      <p:sp>
        <p:nvSpPr>
          <p:cNvPr id="878" name="Google Shape;878;p23"/>
          <p:cNvSpPr txBox="1"/>
          <p:nvPr/>
        </p:nvSpPr>
        <p:spPr>
          <a:xfrm>
            <a:off x="68500" y="559851"/>
            <a:ext cx="8190000" cy="800400"/>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1067"/>
              </a:spcBef>
              <a:spcAft>
                <a:spcPts val="0"/>
              </a:spcAft>
              <a:buNone/>
            </a:pPr>
            <a:r>
              <a:rPr b="0" i="0" lang="en-US" sz="2000" u="none" cap="none" strike="noStrike">
                <a:solidFill>
                  <a:srgbClr val="063B69"/>
                </a:solidFill>
                <a:latin typeface="Calibri"/>
                <a:ea typeface="Calibri"/>
                <a:cs typeface="Calibri"/>
                <a:sym typeface="Calibri"/>
              </a:rPr>
              <a:t>To graduate from FAU with any degree, students entering this Spring must meet the Florida Civic Literacy statue by completing both a course and exam. </a:t>
            </a:r>
            <a:endParaRPr b="0" i="0" sz="2000" u="none" cap="none" strike="noStrike">
              <a:solidFill>
                <a:srgbClr val="063B69"/>
              </a:solidFill>
              <a:latin typeface="Calibri"/>
              <a:ea typeface="Calibri"/>
              <a:cs typeface="Calibri"/>
              <a:sym typeface="Calibri"/>
            </a:endParaRPr>
          </a:p>
        </p:txBody>
      </p:sp>
      <p:sp>
        <p:nvSpPr>
          <p:cNvPr id="879" name="Google Shape;879;p23"/>
          <p:cNvSpPr txBox="1"/>
          <p:nvPr/>
        </p:nvSpPr>
        <p:spPr>
          <a:xfrm>
            <a:off x="68500" y="5736433"/>
            <a:ext cx="8190000" cy="1048067"/>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067"/>
              </a:spcBef>
              <a:spcAft>
                <a:spcPts val="0"/>
              </a:spcAft>
              <a:buNone/>
            </a:pPr>
            <a:r>
              <a:rPr b="1" i="0" lang="en-US" sz="1867" u="none" cap="none" strike="noStrike">
                <a:solidFill>
                  <a:srgbClr val="063B69"/>
                </a:solidFill>
                <a:latin typeface="Calibri"/>
                <a:ea typeface="Calibri"/>
                <a:cs typeface="Calibri"/>
                <a:sym typeface="Calibri"/>
              </a:rPr>
              <a:t>For more information Requirements and Exams, visit </a:t>
            </a:r>
            <a:r>
              <a:rPr b="1" i="0" lang="en-US" sz="1867" u="sng" cap="none" strike="noStrike">
                <a:solidFill>
                  <a:srgbClr val="0563C1"/>
                </a:solidFill>
                <a:latin typeface="Calibri"/>
                <a:ea typeface="Calibri"/>
                <a:cs typeface="Calibri"/>
                <a:sym typeface="Calibri"/>
                <a:hlinkClick r:id="rId4">
                  <a:extLst>
                    <a:ext uri="{A12FA001-AC4F-418D-AE19-62706E023703}">
                      <ahyp:hlinkClr val="tx"/>
                    </a:ext>
                  </a:extLst>
                </a:hlinkClick>
              </a:rPr>
              <a:t>https://www.fau.edu/ugstudies/civic-literacy-requirement/</a:t>
            </a:r>
            <a:r>
              <a:rPr b="1" i="0" lang="en-US" sz="1867" u="none" cap="none" strike="noStrike">
                <a:solidFill>
                  <a:srgbClr val="063B69"/>
                </a:solidFill>
                <a:latin typeface="Calibri"/>
                <a:ea typeface="Calibri"/>
                <a:cs typeface="Calibri"/>
                <a:sym typeface="Calibri"/>
              </a:rPr>
              <a:t> </a:t>
            </a:r>
            <a:endParaRPr b="1" i="0" sz="1467" u="none" cap="none" strike="noStrike">
              <a:solidFill>
                <a:srgbClr val="000000"/>
              </a:solidFill>
              <a:latin typeface="Arial"/>
              <a:ea typeface="Arial"/>
              <a:cs typeface="Arial"/>
              <a:sym typeface="Arial"/>
            </a:endParaRPr>
          </a:p>
        </p:txBody>
      </p:sp>
      <p:graphicFrame>
        <p:nvGraphicFramePr>
          <p:cNvPr id="880" name="Google Shape;880;p23"/>
          <p:cNvGraphicFramePr/>
          <p:nvPr/>
        </p:nvGraphicFramePr>
        <p:xfrm>
          <a:off x="1026187" y="1302123"/>
          <a:ext cx="3000000" cy="3000000"/>
        </p:xfrm>
        <a:graphic>
          <a:graphicData uri="http://schemas.openxmlformats.org/drawingml/2006/table">
            <a:tbl>
              <a:tblPr>
                <a:noFill/>
                <a:tableStyleId>{E1C3F964-527E-48C7-9F24-447844CF917D}</a:tableStyleId>
              </a:tblPr>
              <a:tblGrid>
                <a:gridCol w="4107275"/>
                <a:gridCol w="4492950"/>
              </a:tblGrid>
              <a:tr h="762375">
                <a:tc>
                  <a:txBody>
                    <a:bodyPr/>
                    <a:lstStyle/>
                    <a:p>
                      <a:pPr indent="0" lvl="0" marL="0" marR="0" rtl="0" algn="ctr">
                        <a:lnSpc>
                          <a:spcPct val="115000"/>
                        </a:lnSpc>
                        <a:spcBef>
                          <a:spcPts val="0"/>
                        </a:spcBef>
                        <a:spcAft>
                          <a:spcPts val="0"/>
                        </a:spcAft>
                        <a:buClr>
                          <a:srgbClr val="000000"/>
                        </a:buClr>
                        <a:buSzPts val="2700"/>
                        <a:buFont typeface="Arial"/>
                        <a:buNone/>
                      </a:pPr>
                      <a:r>
                        <a:rPr b="1" lang="en-US" sz="2700" u="none" cap="none" strike="noStrike">
                          <a:solidFill>
                            <a:schemeClr val="dk1"/>
                          </a:solidFill>
                          <a:latin typeface="Calibri"/>
                          <a:ea typeface="Calibri"/>
                          <a:cs typeface="Calibri"/>
                          <a:sym typeface="Calibri"/>
                        </a:rPr>
                        <a:t>Courses</a:t>
                      </a:r>
                      <a:endParaRPr b="1" sz="2700" u="none" cap="none" strike="noStrike">
                        <a:solidFill>
                          <a:schemeClr val="dk1"/>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2000"/>
                        <a:buFont typeface="Arial"/>
                        <a:buNone/>
                      </a:pPr>
                      <a:r>
                        <a:rPr b="1" lang="en-US" sz="2000" u="none" cap="none" strike="noStrike">
                          <a:solidFill>
                            <a:schemeClr val="dk1"/>
                          </a:solidFill>
                          <a:latin typeface="Calibri"/>
                          <a:ea typeface="Calibri"/>
                          <a:cs typeface="Calibri"/>
                          <a:sym typeface="Calibri"/>
                        </a:rPr>
                        <a:t>Civic Literacy </a:t>
                      </a:r>
                      <a:endParaRPr b="1" sz="20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2000"/>
                        <a:buFont typeface="Arial"/>
                        <a:buNone/>
                      </a:pPr>
                      <a:r>
                        <a:rPr b="1" lang="en-US" sz="2000" u="none" cap="none" strike="noStrike">
                          <a:solidFill>
                            <a:schemeClr val="dk1"/>
                          </a:solidFill>
                          <a:latin typeface="Calibri"/>
                          <a:ea typeface="Calibri"/>
                          <a:cs typeface="Calibri"/>
                          <a:sym typeface="Calibri"/>
                        </a:rPr>
                        <a:t>Exam Requirement</a:t>
                      </a:r>
                      <a:endParaRPr b="1" sz="2000" u="none" cap="none" strike="noStrike">
                        <a:solidFill>
                          <a:schemeClr val="dk1"/>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1009025">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AP, AICE, or IB </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U.S. Government or History credit</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Requirements change based on credit type;</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consult with your Academic Advisor</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73435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50 or higher on American Gov. CLEP exam</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Civic Literacy Requirement is met</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r h="1283675">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Passing grade in </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POS 2041 (Government of the U.S.)</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or AMH 2020 (U.S. History since 1877)</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Must take Exam and score 60 or higher:</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U.S. Citizenship and Immigration Services       Naturalization Test or</a:t>
                      </a:r>
                      <a:endParaRPr b="1" sz="1900" u="none" cap="none" strike="noStrike">
                        <a:solidFill>
                          <a:srgbClr val="063B69"/>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063B69"/>
                          </a:solidFill>
                          <a:latin typeface="Calibri"/>
                          <a:ea typeface="Calibri"/>
                          <a:cs typeface="Calibri"/>
                          <a:sym typeface="Calibri"/>
                        </a:rPr>
                        <a:t>Florida Civic Literacy Examination (FCLE)</a:t>
                      </a:r>
                      <a:endParaRPr b="1" sz="1900" u="none" cap="none" strike="noStrike">
                        <a:solidFill>
                          <a:srgbClr val="063B69"/>
                        </a:solidFill>
                        <a:latin typeface="Calibri"/>
                        <a:ea typeface="Calibri"/>
                        <a:cs typeface="Calibri"/>
                        <a:sym typeface="Calibri"/>
                      </a:endParaRPr>
                    </a:p>
                  </a:txBody>
                  <a:tcPr marT="121900" marB="121900" marR="91425" marL="9142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DDDDDD"/>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4" name="Shape 884"/>
        <p:cNvGrpSpPr/>
        <p:nvPr/>
      </p:nvGrpSpPr>
      <p:grpSpPr>
        <a:xfrm>
          <a:off x="0" y="0"/>
          <a:ext cx="0" cy="0"/>
          <a:chOff x="0" y="0"/>
          <a:chExt cx="0" cy="0"/>
        </a:xfrm>
      </p:grpSpPr>
      <p:sp>
        <p:nvSpPr>
          <p:cNvPr id="885" name="Google Shape;885;p45"/>
          <p:cNvSpPr/>
          <p:nvPr/>
        </p:nvSpPr>
        <p:spPr>
          <a:xfrm>
            <a:off x="136347" y="566651"/>
            <a:ext cx="439377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Calibri"/>
                <a:ea typeface="Calibri"/>
                <a:cs typeface="Calibri"/>
                <a:sym typeface="Calibri"/>
              </a:rPr>
              <a:t>Policies to Know</a:t>
            </a:r>
            <a:endParaRPr b="0" i="0" sz="1400" u="none" cap="none" strike="noStrike">
              <a:solidFill>
                <a:srgbClr val="000000"/>
              </a:solidFill>
              <a:latin typeface="Arial"/>
              <a:ea typeface="Arial"/>
              <a:cs typeface="Arial"/>
              <a:sym typeface="Arial"/>
            </a:endParaRPr>
          </a:p>
        </p:txBody>
      </p:sp>
      <p:sp>
        <p:nvSpPr>
          <p:cNvPr id="886" name="Google Shape;886;p45"/>
          <p:cNvSpPr txBox="1"/>
          <p:nvPr/>
        </p:nvSpPr>
        <p:spPr>
          <a:xfrm>
            <a:off x="136347" y="1706028"/>
            <a:ext cx="9328740" cy="4371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40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Gordon Rule: </a:t>
            </a:r>
            <a:r>
              <a:rPr b="0" i="0" lang="en-US" sz="1600" u="none" cap="none" strike="noStrike">
                <a:solidFill>
                  <a:schemeClr val="lt1"/>
                </a:solidFill>
                <a:latin typeface="Calibri"/>
                <a:ea typeface="Calibri"/>
                <a:cs typeface="Calibri"/>
                <a:sym typeface="Calibri"/>
              </a:rPr>
              <a:t>Applies to both Writing Across the Curriculum (WAC) courses and Math classes.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40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Must be completed for a “C” or higher to receive credit.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002060"/>
              </a:solidFill>
              <a:latin typeface="Calibri"/>
              <a:ea typeface="Calibri"/>
              <a:cs typeface="Calibri"/>
              <a:sym typeface="Calibri"/>
            </a:endParaRPr>
          </a:p>
          <a:p>
            <a:pPr indent="0" lvl="0" marL="0" marR="0" rtl="0" algn="l">
              <a:lnSpc>
                <a:spcPct val="100000"/>
              </a:lnSpc>
              <a:spcBef>
                <a:spcPts val="40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Pass / Fail Option: </a:t>
            </a:r>
            <a:r>
              <a:rPr b="0" i="0" lang="en-US" sz="1600" u="none" cap="none" strike="noStrike">
                <a:solidFill>
                  <a:schemeClr val="lt1"/>
                </a:solidFill>
                <a:latin typeface="Calibri"/>
                <a:ea typeface="Calibri"/>
                <a:cs typeface="Calibri"/>
                <a:sym typeface="Calibri"/>
              </a:rPr>
              <a:t>this option </a:t>
            </a:r>
            <a:r>
              <a:rPr b="1" i="0" lang="en-US" sz="1600" u="sng" cap="none" strike="noStrike">
                <a:solidFill>
                  <a:schemeClr val="lt1"/>
                </a:solidFill>
                <a:highlight>
                  <a:srgbClr val="FF0000"/>
                </a:highlight>
                <a:latin typeface="Calibri"/>
                <a:ea typeface="Calibri"/>
                <a:cs typeface="Calibri"/>
                <a:sym typeface="Calibri"/>
              </a:rPr>
              <a:t>is not</a:t>
            </a:r>
            <a:r>
              <a:rPr b="0" i="0" lang="en-US" sz="1600" u="none" cap="none" strike="noStrike">
                <a:solidFill>
                  <a:schemeClr val="lt1"/>
                </a:solidFill>
                <a:latin typeface="Calibri"/>
                <a:ea typeface="Calibri"/>
                <a:cs typeface="Calibri"/>
                <a:sym typeface="Calibri"/>
              </a:rPr>
              <a:t> available for courses in the student’s major, students on probation, or for </a:t>
            </a:r>
            <a:r>
              <a:rPr b="1" i="0" lang="en-US" sz="1600" u="none" cap="none" strike="noStrike">
                <a:solidFill>
                  <a:schemeClr val="lt1"/>
                </a:solidFill>
                <a:latin typeface="Calibri"/>
                <a:ea typeface="Calibri"/>
                <a:cs typeface="Calibri"/>
                <a:sym typeface="Calibri"/>
              </a:rPr>
              <a:t>pre-health</a:t>
            </a:r>
            <a:r>
              <a:rPr b="0" i="0" lang="en-US" sz="1600" u="none" cap="none" strike="noStrike">
                <a:solidFill>
                  <a:schemeClr val="lt1"/>
                </a:solidFill>
                <a:latin typeface="Calibri"/>
                <a:ea typeface="Calibri"/>
                <a:cs typeface="Calibri"/>
                <a:sym typeface="Calibri"/>
              </a:rPr>
              <a:t>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Repeat Surcharge – 3x ***</a:t>
            </a:r>
            <a:endParaRPr b="0" i="0" sz="1400" u="none" cap="none" strike="noStrike">
              <a:solidFill>
                <a:srgbClr val="000000"/>
              </a:solidFill>
              <a:latin typeface="Arial"/>
              <a:ea typeface="Arial"/>
              <a:cs typeface="Arial"/>
              <a:sym typeface="Arial"/>
            </a:endParaRPr>
          </a:p>
          <a:p>
            <a:pPr indent="0" lvl="0" marL="152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4406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highlight>
                  <a:srgbClr val="FF0000"/>
                </a:highlight>
                <a:latin typeface="Calibri"/>
                <a:ea typeface="Calibri"/>
                <a:cs typeface="Calibri"/>
                <a:sym typeface="Calibri"/>
              </a:rPr>
              <a:t>*** Limitation on Repeated Courses for Science Majors.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br>
              <a:rPr b="1" i="0" lang="en-US" sz="1600" u="none" cap="none" strike="noStrike">
                <a:solidFill>
                  <a:schemeClr val="lt1"/>
                </a:solidFill>
                <a:highlight>
                  <a:srgbClr val="FF0000"/>
                </a:highlight>
                <a:latin typeface="Calibri"/>
                <a:ea typeface="Calibri"/>
                <a:cs typeface="Calibri"/>
                <a:sym typeface="Calibri"/>
              </a:rPr>
            </a:br>
            <a:r>
              <a:rPr b="1" i="0" lang="en-US" sz="1600" u="none" cap="none" strike="noStrike">
                <a:solidFill>
                  <a:schemeClr val="lt1"/>
                </a:solidFill>
                <a:highlight>
                  <a:srgbClr val="FF0000"/>
                </a:highlight>
                <a:latin typeface="Calibri"/>
                <a:ea typeface="Calibri"/>
                <a:cs typeface="Calibri"/>
                <a:sym typeface="Calibri"/>
              </a:rPr>
              <a:t>No course may be taken more than twice, whether at FAU or at any other institution, without the permission of the student’s advising office. Consult with an advisor to discuss options in the case that you cannot complete a course within 2 attempts.</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400"/>
              </a:spcBef>
              <a:spcAft>
                <a:spcPts val="0"/>
              </a:spcAft>
              <a:buClr>
                <a:srgbClr val="002060"/>
              </a:buClr>
              <a:buSzPts val="2000"/>
              <a:buFont typeface="Noto Sans Symbols"/>
              <a:buNone/>
            </a:pPr>
            <a:r>
              <a:t/>
            </a:r>
            <a:endParaRPr b="0" i="0" sz="2000" u="none" cap="none" strike="noStrike">
              <a:solidFill>
                <a:srgbClr val="002060"/>
              </a:solidFill>
              <a:latin typeface="Calibri"/>
              <a:ea typeface="Calibri"/>
              <a:cs typeface="Calibri"/>
              <a:sym typeface="Calibri"/>
            </a:endParaRPr>
          </a:p>
          <a:p>
            <a:pPr indent="-215900" lvl="0" marL="342900" marR="0" rtl="0" algn="l">
              <a:lnSpc>
                <a:spcPct val="100000"/>
              </a:lnSpc>
              <a:spcBef>
                <a:spcPts val="400"/>
              </a:spcBef>
              <a:spcAft>
                <a:spcPts val="0"/>
              </a:spcAft>
              <a:buClr>
                <a:srgbClr val="002060"/>
              </a:buClr>
              <a:buSzPts val="2000"/>
              <a:buFont typeface="Noto Sans Symbols"/>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86">
                                            <p:txEl>
                                              <p:pRg end="0" st="0"/>
                                            </p:txEl>
                                          </p:spTgt>
                                        </p:tgtEl>
                                        <p:attrNameLst>
                                          <p:attrName>style.visibility</p:attrName>
                                        </p:attrNameLst>
                                      </p:cBhvr>
                                      <p:to>
                                        <p:strVal val="visible"/>
                                      </p:to>
                                    </p:set>
                                    <p:anim calcmode="lin" valueType="num">
                                      <p:cBhvr additive="base">
                                        <p:cTn dur="500"/>
                                        <p:tgtEl>
                                          <p:spTgt spid="886">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1" st="1"/>
                                            </p:txEl>
                                          </p:spTgt>
                                        </p:tgtEl>
                                        <p:attrNameLst>
                                          <p:attrName>style.visibility</p:attrName>
                                        </p:attrNameLst>
                                      </p:cBhvr>
                                      <p:to>
                                        <p:strVal val="visible"/>
                                      </p:to>
                                    </p:set>
                                    <p:anim calcmode="lin" valueType="num">
                                      <p:cBhvr additive="base">
                                        <p:cTn dur="500"/>
                                        <p:tgtEl>
                                          <p:spTgt spid="886">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2" st="2"/>
                                            </p:txEl>
                                          </p:spTgt>
                                        </p:tgtEl>
                                        <p:attrNameLst>
                                          <p:attrName>style.visibility</p:attrName>
                                        </p:attrNameLst>
                                      </p:cBhvr>
                                      <p:to>
                                        <p:strVal val="visible"/>
                                      </p:to>
                                    </p:set>
                                    <p:anim calcmode="lin" valueType="num">
                                      <p:cBhvr additive="base">
                                        <p:cTn dur="500"/>
                                        <p:tgtEl>
                                          <p:spTgt spid="886">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3" st="3"/>
                                            </p:txEl>
                                          </p:spTgt>
                                        </p:tgtEl>
                                        <p:attrNameLst>
                                          <p:attrName>style.visibility</p:attrName>
                                        </p:attrNameLst>
                                      </p:cBhvr>
                                      <p:to>
                                        <p:strVal val="visible"/>
                                      </p:to>
                                    </p:set>
                                    <p:anim calcmode="lin" valueType="num">
                                      <p:cBhvr additive="base">
                                        <p:cTn dur="500"/>
                                        <p:tgtEl>
                                          <p:spTgt spid="886">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4" st="4"/>
                                            </p:txEl>
                                          </p:spTgt>
                                        </p:tgtEl>
                                        <p:attrNameLst>
                                          <p:attrName>style.visibility</p:attrName>
                                        </p:attrNameLst>
                                      </p:cBhvr>
                                      <p:to>
                                        <p:strVal val="visible"/>
                                      </p:to>
                                    </p:set>
                                    <p:anim calcmode="lin" valueType="num">
                                      <p:cBhvr additive="base">
                                        <p:cTn dur="500"/>
                                        <p:tgtEl>
                                          <p:spTgt spid="886">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5" st="5"/>
                                            </p:txEl>
                                          </p:spTgt>
                                        </p:tgtEl>
                                        <p:attrNameLst>
                                          <p:attrName>style.visibility</p:attrName>
                                        </p:attrNameLst>
                                      </p:cBhvr>
                                      <p:to>
                                        <p:strVal val="visible"/>
                                      </p:to>
                                    </p:set>
                                    <p:anim calcmode="lin" valueType="num">
                                      <p:cBhvr additive="base">
                                        <p:cTn dur="500"/>
                                        <p:tgtEl>
                                          <p:spTgt spid="886">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6" st="6"/>
                                            </p:txEl>
                                          </p:spTgt>
                                        </p:tgtEl>
                                        <p:attrNameLst>
                                          <p:attrName>style.visibility</p:attrName>
                                        </p:attrNameLst>
                                      </p:cBhvr>
                                      <p:to>
                                        <p:strVal val="visible"/>
                                      </p:to>
                                    </p:set>
                                    <p:anim calcmode="lin" valueType="num">
                                      <p:cBhvr additive="base">
                                        <p:cTn dur="500"/>
                                        <p:tgtEl>
                                          <p:spTgt spid="886">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7" st="7"/>
                                            </p:txEl>
                                          </p:spTgt>
                                        </p:tgtEl>
                                        <p:attrNameLst>
                                          <p:attrName>style.visibility</p:attrName>
                                        </p:attrNameLst>
                                      </p:cBhvr>
                                      <p:to>
                                        <p:strVal val="visible"/>
                                      </p:to>
                                    </p:set>
                                    <p:anim calcmode="lin" valueType="num">
                                      <p:cBhvr additive="base">
                                        <p:cTn dur="500"/>
                                        <p:tgtEl>
                                          <p:spTgt spid="886">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8" st="8"/>
                                            </p:txEl>
                                          </p:spTgt>
                                        </p:tgtEl>
                                        <p:attrNameLst>
                                          <p:attrName>style.visibility</p:attrName>
                                        </p:attrNameLst>
                                      </p:cBhvr>
                                      <p:to>
                                        <p:strVal val="visible"/>
                                      </p:to>
                                    </p:set>
                                    <p:anim calcmode="lin" valueType="num">
                                      <p:cBhvr additive="base">
                                        <p:cTn dur="500"/>
                                        <p:tgtEl>
                                          <p:spTgt spid="886">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9" st="9"/>
                                            </p:txEl>
                                          </p:spTgt>
                                        </p:tgtEl>
                                        <p:attrNameLst>
                                          <p:attrName>style.visibility</p:attrName>
                                        </p:attrNameLst>
                                      </p:cBhvr>
                                      <p:to>
                                        <p:strVal val="visible"/>
                                      </p:to>
                                    </p:set>
                                    <p:anim calcmode="lin" valueType="num">
                                      <p:cBhvr additive="base">
                                        <p:cTn dur="500"/>
                                        <p:tgtEl>
                                          <p:spTgt spid="886">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6">
                                            <p:txEl>
                                              <p:pRg end="10" st="10"/>
                                            </p:txEl>
                                          </p:spTgt>
                                        </p:tgtEl>
                                        <p:attrNameLst>
                                          <p:attrName>style.visibility</p:attrName>
                                        </p:attrNameLst>
                                      </p:cBhvr>
                                      <p:to>
                                        <p:strVal val="visible"/>
                                      </p:to>
                                    </p:set>
                                    <p:anim calcmode="lin" valueType="num">
                                      <p:cBhvr additive="base">
                                        <p:cTn dur="500"/>
                                        <p:tgtEl>
                                          <p:spTgt spid="886">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0" name="Shape 890"/>
        <p:cNvGrpSpPr/>
        <p:nvPr/>
      </p:nvGrpSpPr>
      <p:grpSpPr>
        <a:xfrm>
          <a:off x="0" y="0"/>
          <a:ext cx="0" cy="0"/>
          <a:chOff x="0" y="0"/>
          <a:chExt cx="0" cy="0"/>
        </a:xfrm>
      </p:grpSpPr>
      <p:sp>
        <p:nvSpPr>
          <p:cNvPr id="891" name="Google Shape;891;p46"/>
          <p:cNvSpPr txBox="1"/>
          <p:nvPr>
            <p:ph idx="1" type="body"/>
          </p:nvPr>
        </p:nvSpPr>
        <p:spPr>
          <a:xfrm>
            <a:off x="230927" y="1770710"/>
            <a:ext cx="829882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lt1"/>
              </a:buClr>
              <a:buSzPts val="2800"/>
              <a:buNone/>
            </a:pPr>
            <a:r>
              <a:rPr lang="en-US">
                <a:solidFill>
                  <a:schemeClr val="lt1"/>
                </a:solidFill>
                <a:latin typeface="Arial"/>
                <a:ea typeface="Arial"/>
                <a:cs typeface="Arial"/>
                <a:sym typeface="Arial"/>
              </a:rPr>
              <a:t>Undergraduate students may not withdraw (with a grade of “W” or “ZR”) from more than 2 courses at the lower-division level (1000- and 2000-level courses) and from more than 3 courses at the upper-division or higher level (3000- and 4000-level courses.)</a:t>
            </a:r>
            <a:endParaRPr b="1">
              <a:solidFill>
                <a:schemeClr val="lt1"/>
              </a:solidFill>
              <a:latin typeface="Arial"/>
              <a:ea typeface="Arial"/>
              <a:cs typeface="Arial"/>
              <a:sym typeface="Arial"/>
            </a:endParaRPr>
          </a:p>
          <a:p>
            <a:pPr indent="0" lvl="0" marL="0" rtl="0" algn="l">
              <a:lnSpc>
                <a:spcPct val="100000"/>
              </a:lnSpc>
              <a:spcBef>
                <a:spcPts val="0"/>
              </a:spcBef>
              <a:spcAft>
                <a:spcPts val="0"/>
              </a:spcAft>
              <a:buClr>
                <a:schemeClr val="dk1"/>
              </a:buClr>
              <a:buSzPts val="2800"/>
              <a:buNone/>
            </a:pPr>
            <a:r>
              <a:t/>
            </a:r>
            <a:endParaRPr>
              <a:solidFill>
                <a:schemeClr val="lt1"/>
              </a:solidFill>
              <a:latin typeface="Arial"/>
              <a:ea typeface="Arial"/>
              <a:cs typeface="Arial"/>
              <a:sym typeface="Arial"/>
            </a:endParaRPr>
          </a:p>
          <a:p>
            <a:pPr indent="0" lvl="0" marL="0" rtl="0" algn="l">
              <a:lnSpc>
                <a:spcPct val="100000"/>
              </a:lnSpc>
              <a:spcBef>
                <a:spcPts val="0"/>
              </a:spcBef>
              <a:spcAft>
                <a:spcPts val="0"/>
              </a:spcAft>
              <a:buClr>
                <a:schemeClr val="lt1"/>
              </a:buClr>
              <a:buSzPts val="2800"/>
              <a:buNone/>
            </a:pPr>
            <a:r>
              <a:rPr b="1" lang="en-US">
                <a:solidFill>
                  <a:schemeClr val="lt1"/>
                </a:solidFill>
                <a:latin typeface="Arial"/>
                <a:ea typeface="Arial"/>
                <a:cs typeface="Arial"/>
                <a:sym typeface="Arial"/>
              </a:rPr>
              <a:t>Always speak with your academic advisor before making any decision to withdraw from a course.</a:t>
            </a:r>
            <a:endParaRPr b="1">
              <a:solidFill>
                <a:schemeClr val="lt1"/>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892" name="Google Shape;892;p46"/>
          <p:cNvSpPr/>
          <p:nvPr/>
        </p:nvSpPr>
        <p:spPr>
          <a:xfrm>
            <a:off x="230927" y="731284"/>
            <a:ext cx="719171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000"/>
              <a:buFont typeface="Arial"/>
              <a:buNone/>
            </a:pPr>
            <a:r>
              <a:rPr b="1" i="0" lang="en-US" sz="4000" u="none" cap="none" strike="noStrike">
                <a:solidFill>
                  <a:schemeClr val="lt1"/>
                </a:solidFill>
                <a:latin typeface="Arial"/>
                <a:ea typeface="Arial"/>
                <a:cs typeface="Arial"/>
                <a:sym typeface="Arial"/>
              </a:rPr>
              <a:t>Withdrawal Policy (W Policy)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6" name="Shape 896"/>
        <p:cNvGrpSpPr/>
        <p:nvPr/>
      </p:nvGrpSpPr>
      <p:grpSpPr>
        <a:xfrm>
          <a:off x="0" y="0"/>
          <a:ext cx="0" cy="0"/>
          <a:chOff x="0" y="0"/>
          <a:chExt cx="0" cy="0"/>
        </a:xfrm>
      </p:grpSpPr>
      <p:sp>
        <p:nvSpPr>
          <p:cNvPr id="897" name="Google Shape;897;p47"/>
          <p:cNvSpPr txBox="1"/>
          <p:nvPr>
            <p:ph type="title"/>
          </p:nvPr>
        </p:nvSpPr>
        <p:spPr>
          <a:xfrm>
            <a:off x="145028" y="5035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Withdrawal Policy (W Policy)</a:t>
            </a:r>
            <a:endParaRPr>
              <a:solidFill>
                <a:srgbClr val="C00000"/>
              </a:solidFill>
            </a:endParaRPr>
          </a:p>
        </p:txBody>
      </p:sp>
      <p:pic>
        <p:nvPicPr>
          <p:cNvPr id="898" name="Google Shape;898;p47"/>
          <p:cNvPicPr preferRelativeResize="0"/>
          <p:nvPr>
            <p:ph idx="1" type="body"/>
          </p:nvPr>
        </p:nvPicPr>
        <p:blipFill rotWithShape="1">
          <a:blip r:embed="rId4">
            <a:alphaModFix/>
          </a:blip>
          <a:srcRect b="0" l="0" r="0" t="0"/>
          <a:stretch/>
        </p:blipFill>
        <p:spPr>
          <a:xfrm>
            <a:off x="145028" y="2525956"/>
            <a:ext cx="8985298" cy="2064706"/>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2" name="Shape 902"/>
        <p:cNvGrpSpPr/>
        <p:nvPr/>
      </p:nvGrpSpPr>
      <p:grpSpPr>
        <a:xfrm>
          <a:off x="0" y="0"/>
          <a:ext cx="0" cy="0"/>
          <a:chOff x="0" y="0"/>
          <a:chExt cx="0" cy="0"/>
        </a:xfrm>
      </p:grpSpPr>
      <p:sp>
        <p:nvSpPr>
          <p:cNvPr id="903" name="Google Shape;903;p48"/>
          <p:cNvSpPr txBox="1"/>
          <p:nvPr>
            <p:ph idx="1" type="body"/>
          </p:nvPr>
        </p:nvSpPr>
        <p:spPr>
          <a:xfrm>
            <a:off x="290675" y="1297751"/>
            <a:ext cx="10515600" cy="52716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lt1"/>
              </a:buClr>
              <a:buSzPct val="48275"/>
              <a:buNone/>
            </a:pPr>
            <a:r>
              <a:rPr b="1" lang="en-US" sz="2900">
                <a:solidFill>
                  <a:schemeClr val="lt1"/>
                </a:solidFill>
                <a:highlight>
                  <a:srgbClr val="FF0000"/>
                </a:highlight>
                <a:latin typeface="Arial"/>
                <a:ea typeface="Arial"/>
                <a:cs typeface="Arial"/>
                <a:sym typeface="Arial"/>
              </a:rPr>
              <a:t>ALL students must complete four (4) WAC courses. Must earn a "C" or better.  </a:t>
            </a:r>
            <a:endParaRPr sz="2900"/>
          </a:p>
          <a:p>
            <a:pPr indent="0" lvl="0" marL="0" rtl="0" algn="l">
              <a:lnSpc>
                <a:spcPct val="90000"/>
              </a:lnSpc>
              <a:spcBef>
                <a:spcPts val="0"/>
              </a:spcBef>
              <a:spcAft>
                <a:spcPts val="0"/>
              </a:spcAft>
              <a:buClr>
                <a:schemeClr val="dk1"/>
              </a:buClr>
              <a:buSzPct val="100000"/>
              <a:buNone/>
            </a:pPr>
            <a:r>
              <a:t/>
            </a:r>
            <a:endParaRPr b="1" sz="1600">
              <a:solidFill>
                <a:schemeClr val="lt1"/>
              </a:solidFill>
            </a:endParaRPr>
          </a:p>
          <a:p>
            <a:pPr indent="0" lvl="0" marL="0" rtl="0" algn="l">
              <a:lnSpc>
                <a:spcPct val="90000"/>
              </a:lnSpc>
              <a:spcBef>
                <a:spcPts val="0"/>
              </a:spcBef>
              <a:spcAft>
                <a:spcPts val="0"/>
              </a:spcAft>
              <a:buClr>
                <a:schemeClr val="lt1"/>
              </a:buClr>
              <a:buSzPct val="56140"/>
              <a:buNone/>
            </a:pPr>
            <a:r>
              <a:rPr b="1" lang="en-US" sz="2850">
                <a:solidFill>
                  <a:schemeClr val="lt1"/>
                </a:solidFill>
              </a:rPr>
              <a:t>WRITTEN COMMUNICATIONS</a:t>
            </a:r>
            <a:endParaRPr sz="2850">
              <a:solidFill>
                <a:schemeClr val="lt1"/>
              </a:solidFill>
            </a:endParaRPr>
          </a:p>
          <a:p>
            <a:pPr indent="0" lvl="0" marL="0" rtl="0" algn="l">
              <a:lnSpc>
                <a:spcPct val="90000"/>
              </a:lnSpc>
              <a:spcBef>
                <a:spcPts val="0"/>
              </a:spcBef>
              <a:spcAft>
                <a:spcPts val="0"/>
              </a:spcAft>
              <a:buClr>
                <a:schemeClr val="lt1"/>
              </a:buClr>
              <a:buSzPct val="56140"/>
              <a:buNone/>
            </a:pPr>
            <a:r>
              <a:rPr b="1" lang="en-US" sz="2850">
                <a:solidFill>
                  <a:schemeClr val="lt1"/>
                </a:solidFill>
              </a:rPr>
              <a:t>       English Department</a:t>
            </a:r>
            <a:endParaRPr sz="2850">
              <a:solidFill>
                <a:schemeClr val="lt1"/>
              </a:solidFill>
            </a:endParaRPr>
          </a:p>
          <a:p>
            <a:pPr indent="0" lvl="1" marL="914400" rtl="0" algn="l">
              <a:lnSpc>
                <a:spcPct val="90000"/>
              </a:lnSpc>
              <a:spcBef>
                <a:spcPts val="0"/>
              </a:spcBef>
              <a:spcAft>
                <a:spcPts val="0"/>
              </a:spcAft>
              <a:buClr>
                <a:schemeClr val="lt1"/>
              </a:buClr>
              <a:buSzPct val="56140"/>
              <a:buNone/>
            </a:pPr>
            <a:r>
              <a:rPr lang="en-US" sz="2850">
                <a:solidFill>
                  <a:schemeClr val="lt1"/>
                </a:solidFill>
              </a:rPr>
              <a:t>ENC 1101 </a:t>
            </a:r>
            <a:endParaRPr sz="2850">
              <a:solidFill>
                <a:schemeClr val="lt1"/>
              </a:solidFill>
            </a:endParaRPr>
          </a:p>
          <a:p>
            <a:pPr indent="0" lvl="1" marL="914400" rtl="0" algn="l">
              <a:lnSpc>
                <a:spcPct val="90000"/>
              </a:lnSpc>
              <a:spcBef>
                <a:spcPts val="0"/>
              </a:spcBef>
              <a:spcAft>
                <a:spcPts val="0"/>
              </a:spcAft>
              <a:buClr>
                <a:schemeClr val="lt1"/>
              </a:buClr>
              <a:buSzPct val="56140"/>
              <a:buNone/>
            </a:pPr>
            <a:r>
              <a:rPr lang="en-US" sz="2850">
                <a:solidFill>
                  <a:schemeClr val="lt1"/>
                </a:solidFill>
              </a:rPr>
              <a:t>ENC 1102 or allowable substitute: ENC 1939 or HIS 2050</a:t>
            </a:r>
            <a:endParaRPr sz="2850"/>
          </a:p>
          <a:p>
            <a:pPr indent="0" lvl="1" marL="457200" rtl="0" algn="l">
              <a:lnSpc>
                <a:spcPct val="90000"/>
              </a:lnSpc>
              <a:spcBef>
                <a:spcPts val="0"/>
              </a:spcBef>
              <a:spcAft>
                <a:spcPts val="0"/>
              </a:spcAft>
              <a:buClr>
                <a:schemeClr val="dk1"/>
              </a:buClr>
              <a:buSzPct val="56140"/>
              <a:buNone/>
            </a:pPr>
            <a:r>
              <a:t/>
            </a:r>
            <a:endParaRPr sz="2850">
              <a:solidFill>
                <a:schemeClr val="lt1"/>
              </a:solidFill>
            </a:endParaRPr>
          </a:p>
          <a:p>
            <a:pPr indent="0" lvl="0" marL="0" rtl="0" algn="l">
              <a:lnSpc>
                <a:spcPct val="70000"/>
              </a:lnSpc>
              <a:spcBef>
                <a:spcPts val="1000"/>
              </a:spcBef>
              <a:spcAft>
                <a:spcPts val="0"/>
              </a:spcAft>
              <a:buClr>
                <a:schemeClr val="lt1"/>
              </a:buClr>
              <a:buSzPct val="56140"/>
              <a:buNone/>
            </a:pPr>
            <a:r>
              <a:rPr b="1" lang="en-US" sz="2850">
                <a:solidFill>
                  <a:schemeClr val="lt1"/>
                </a:solidFill>
              </a:rPr>
              <a:t>SOCIETY AND HUMAN BEHAVIOR</a:t>
            </a:r>
            <a:endParaRPr sz="2850"/>
          </a:p>
          <a:p>
            <a:pPr indent="0" lvl="0" marL="0" rtl="0" algn="l">
              <a:lnSpc>
                <a:spcPct val="70000"/>
              </a:lnSpc>
              <a:spcBef>
                <a:spcPts val="1000"/>
              </a:spcBef>
              <a:spcAft>
                <a:spcPts val="0"/>
              </a:spcAft>
              <a:buClr>
                <a:schemeClr val="lt1"/>
              </a:buClr>
              <a:buSzPct val="56140"/>
              <a:buNone/>
            </a:pPr>
            <a:r>
              <a:rPr b="1" lang="en-US" sz="2850">
                <a:solidFill>
                  <a:schemeClr val="lt1"/>
                </a:solidFill>
              </a:rPr>
              <a:t>         Anthropology Department</a:t>
            </a:r>
            <a:endParaRPr sz="2850"/>
          </a:p>
          <a:p>
            <a:pPr indent="0" lvl="3" marL="914400" rtl="0" algn="l">
              <a:lnSpc>
                <a:spcPct val="70000"/>
              </a:lnSpc>
              <a:spcBef>
                <a:spcPts val="500"/>
              </a:spcBef>
              <a:spcAft>
                <a:spcPts val="0"/>
              </a:spcAft>
              <a:buClr>
                <a:schemeClr val="lt1"/>
              </a:buClr>
              <a:buSzPct val="56140"/>
              <a:buNone/>
            </a:pPr>
            <a:r>
              <a:rPr lang="en-US" sz="2850">
                <a:solidFill>
                  <a:schemeClr val="lt1"/>
                </a:solidFill>
              </a:rPr>
              <a:t>ANT 2000 &amp; D	Introduction to Anthropology </a:t>
            </a:r>
            <a:endParaRPr sz="2850"/>
          </a:p>
          <a:p>
            <a:pPr indent="0" lvl="3" marL="1371600" rtl="0" algn="l">
              <a:lnSpc>
                <a:spcPct val="90000"/>
              </a:lnSpc>
              <a:spcBef>
                <a:spcPts val="500"/>
              </a:spcBef>
              <a:spcAft>
                <a:spcPts val="0"/>
              </a:spcAft>
              <a:buClr>
                <a:schemeClr val="dk1"/>
              </a:buClr>
              <a:buSzPct val="56140"/>
              <a:buNone/>
            </a:pPr>
            <a:r>
              <a:t/>
            </a:r>
            <a:endParaRPr sz="2850">
              <a:solidFill>
                <a:schemeClr val="lt1"/>
              </a:solidFill>
            </a:endParaRPr>
          </a:p>
          <a:p>
            <a:pPr indent="0" lvl="0" marL="0" rtl="0" algn="l">
              <a:lnSpc>
                <a:spcPct val="90000"/>
              </a:lnSpc>
              <a:spcBef>
                <a:spcPts val="0"/>
              </a:spcBef>
              <a:spcAft>
                <a:spcPts val="0"/>
              </a:spcAft>
              <a:buClr>
                <a:schemeClr val="lt1"/>
              </a:buClr>
              <a:buSzPct val="56140"/>
              <a:buNone/>
            </a:pPr>
            <a:r>
              <a:rPr b="1" lang="en-US" sz="2850">
                <a:solidFill>
                  <a:schemeClr val="lt1"/>
                </a:solidFill>
              </a:rPr>
              <a:t>GLOBAL CITIZENSHIP </a:t>
            </a:r>
            <a:endParaRPr sz="2850">
              <a:solidFill>
                <a:schemeClr val="lt1"/>
              </a:solidFill>
            </a:endParaRPr>
          </a:p>
          <a:p>
            <a:pPr indent="0" lvl="1" marL="457200" rtl="0" algn="l">
              <a:lnSpc>
                <a:spcPct val="90000"/>
              </a:lnSpc>
              <a:spcBef>
                <a:spcPts val="0"/>
              </a:spcBef>
              <a:spcAft>
                <a:spcPts val="0"/>
              </a:spcAft>
              <a:buClr>
                <a:schemeClr val="lt1"/>
              </a:buClr>
              <a:buSzPct val="56140"/>
              <a:buNone/>
            </a:pPr>
            <a:r>
              <a:rPr b="1" lang="en-US" sz="2850">
                <a:solidFill>
                  <a:schemeClr val="lt1"/>
                </a:solidFill>
              </a:rPr>
              <a:t>History Department</a:t>
            </a:r>
            <a:endParaRPr sz="2850">
              <a:solidFill>
                <a:schemeClr val="lt1"/>
              </a:solidFill>
            </a:endParaRPr>
          </a:p>
          <a:p>
            <a:pPr indent="0" lvl="1" marL="914400" rtl="0" algn="l">
              <a:lnSpc>
                <a:spcPct val="90000"/>
              </a:lnSpc>
              <a:spcBef>
                <a:spcPts val="0"/>
              </a:spcBef>
              <a:spcAft>
                <a:spcPts val="0"/>
              </a:spcAft>
              <a:buClr>
                <a:schemeClr val="lt1"/>
              </a:buClr>
              <a:buSzPct val="56140"/>
              <a:buNone/>
            </a:pPr>
            <a:r>
              <a:rPr lang="en-US" sz="2850">
                <a:solidFill>
                  <a:schemeClr val="lt1"/>
                </a:solidFill>
              </a:rPr>
              <a:t>WOH 2012 &amp; D  	 History of Civilization I</a:t>
            </a:r>
            <a:endParaRPr sz="2850"/>
          </a:p>
          <a:p>
            <a:pPr indent="0" lvl="1" marL="457200" rtl="0" algn="l">
              <a:lnSpc>
                <a:spcPct val="90000"/>
              </a:lnSpc>
              <a:spcBef>
                <a:spcPts val="0"/>
              </a:spcBef>
              <a:spcAft>
                <a:spcPts val="0"/>
              </a:spcAft>
              <a:buClr>
                <a:schemeClr val="dk1"/>
              </a:buClr>
              <a:buSzPct val="56140"/>
              <a:buNone/>
            </a:pPr>
            <a:r>
              <a:t/>
            </a:r>
            <a:endParaRPr b="1" sz="2850">
              <a:solidFill>
                <a:schemeClr val="lt1"/>
              </a:solidFill>
            </a:endParaRPr>
          </a:p>
          <a:p>
            <a:pPr indent="0" lvl="0" marL="0" rtl="0" algn="l">
              <a:lnSpc>
                <a:spcPct val="90000"/>
              </a:lnSpc>
              <a:spcBef>
                <a:spcPts val="0"/>
              </a:spcBef>
              <a:spcAft>
                <a:spcPts val="0"/>
              </a:spcAft>
              <a:buClr>
                <a:schemeClr val="lt1"/>
              </a:buClr>
              <a:buSzPct val="56140"/>
              <a:buNone/>
            </a:pPr>
            <a:r>
              <a:rPr b="1" lang="en-US" sz="2850">
                <a:solidFill>
                  <a:schemeClr val="lt1"/>
                </a:solidFill>
              </a:rPr>
              <a:t>HUMANITIES</a:t>
            </a:r>
            <a:endParaRPr sz="2850">
              <a:solidFill>
                <a:schemeClr val="lt1"/>
              </a:solidFill>
            </a:endParaRPr>
          </a:p>
          <a:p>
            <a:pPr indent="0" lvl="1" marL="457200" rtl="0" algn="l">
              <a:lnSpc>
                <a:spcPct val="90000"/>
              </a:lnSpc>
              <a:spcBef>
                <a:spcPts val="0"/>
              </a:spcBef>
              <a:spcAft>
                <a:spcPts val="0"/>
              </a:spcAft>
              <a:buClr>
                <a:schemeClr val="lt1"/>
              </a:buClr>
              <a:buSzPct val="56140"/>
              <a:buNone/>
            </a:pPr>
            <a:r>
              <a:rPr b="1" lang="en-US" sz="2850">
                <a:solidFill>
                  <a:schemeClr val="lt1"/>
                </a:solidFill>
              </a:rPr>
              <a:t>Philosophy Department (Group A)</a:t>
            </a:r>
            <a:endParaRPr sz="2850">
              <a:solidFill>
                <a:schemeClr val="lt1"/>
              </a:solidFill>
            </a:endParaRPr>
          </a:p>
          <a:p>
            <a:pPr indent="0" lvl="0" marL="914400" rtl="0" algn="l">
              <a:lnSpc>
                <a:spcPct val="90000"/>
              </a:lnSpc>
              <a:spcBef>
                <a:spcPts val="0"/>
              </a:spcBef>
              <a:spcAft>
                <a:spcPts val="0"/>
              </a:spcAft>
              <a:buClr>
                <a:schemeClr val="lt1"/>
              </a:buClr>
              <a:buSzPct val="56140"/>
              <a:buNone/>
            </a:pPr>
            <a:r>
              <a:rPr lang="en-US" sz="2850">
                <a:solidFill>
                  <a:schemeClr val="lt1"/>
                </a:solidFill>
              </a:rPr>
              <a:t>PHI 2010 &amp; D 	Introduction to Philosophy </a:t>
            </a:r>
            <a:endParaRPr sz="2850"/>
          </a:p>
          <a:p>
            <a:pPr indent="0" lvl="0" marL="0" rtl="0" algn="l">
              <a:lnSpc>
                <a:spcPct val="90000"/>
              </a:lnSpc>
              <a:spcBef>
                <a:spcPts val="0"/>
              </a:spcBef>
              <a:spcAft>
                <a:spcPts val="0"/>
              </a:spcAft>
              <a:buClr>
                <a:schemeClr val="dk1"/>
              </a:buClr>
              <a:buSzPct val="56140"/>
              <a:buNone/>
            </a:pPr>
            <a:r>
              <a:t/>
            </a:r>
            <a:endParaRPr sz="2850">
              <a:solidFill>
                <a:schemeClr val="lt1"/>
              </a:solidFill>
            </a:endParaRPr>
          </a:p>
          <a:p>
            <a:pPr indent="0" lvl="0" marL="0" rtl="0" algn="l">
              <a:lnSpc>
                <a:spcPct val="90000"/>
              </a:lnSpc>
              <a:spcBef>
                <a:spcPts val="0"/>
              </a:spcBef>
              <a:spcAft>
                <a:spcPts val="0"/>
              </a:spcAft>
              <a:buClr>
                <a:schemeClr val="lt1"/>
              </a:buClr>
              <a:buSzPct val="56140"/>
              <a:buNone/>
            </a:pPr>
            <a:r>
              <a:rPr b="1" lang="en-US" sz="2850">
                <a:solidFill>
                  <a:schemeClr val="lt1"/>
                </a:solidFill>
              </a:rPr>
              <a:t>        	English Department (Group B)</a:t>
            </a:r>
            <a:endParaRPr sz="2850">
              <a:solidFill>
                <a:schemeClr val="lt1"/>
              </a:solidFill>
            </a:endParaRPr>
          </a:p>
          <a:p>
            <a:pPr indent="0" lvl="2" marL="914400" rtl="0" algn="l">
              <a:lnSpc>
                <a:spcPct val="90000"/>
              </a:lnSpc>
              <a:spcBef>
                <a:spcPts val="0"/>
              </a:spcBef>
              <a:spcAft>
                <a:spcPts val="0"/>
              </a:spcAft>
              <a:buClr>
                <a:schemeClr val="lt1"/>
              </a:buClr>
              <a:buSzPct val="56140"/>
              <a:buNone/>
            </a:pPr>
            <a:r>
              <a:rPr lang="en-US" sz="2850">
                <a:solidFill>
                  <a:schemeClr val="lt1"/>
                </a:solidFill>
              </a:rPr>
              <a:t> LIT 2010		Interpretation of Fiction </a:t>
            </a:r>
            <a:endParaRPr sz="2850"/>
          </a:p>
          <a:p>
            <a:pPr indent="0" lvl="2" marL="914400" rtl="0" algn="l">
              <a:lnSpc>
                <a:spcPct val="90000"/>
              </a:lnSpc>
              <a:spcBef>
                <a:spcPts val="0"/>
              </a:spcBef>
              <a:spcAft>
                <a:spcPts val="0"/>
              </a:spcAft>
              <a:buClr>
                <a:schemeClr val="lt1"/>
              </a:buClr>
              <a:buSzPct val="56140"/>
              <a:buNone/>
            </a:pPr>
            <a:r>
              <a:rPr lang="en-US" sz="2850">
                <a:solidFill>
                  <a:schemeClr val="lt1"/>
                </a:solidFill>
              </a:rPr>
              <a:t> LIT 2030		Interpretation of Poetry </a:t>
            </a:r>
            <a:endParaRPr sz="2850"/>
          </a:p>
          <a:p>
            <a:pPr indent="0" lvl="2" marL="914400" rtl="0" algn="l">
              <a:lnSpc>
                <a:spcPct val="90000"/>
              </a:lnSpc>
              <a:spcBef>
                <a:spcPts val="0"/>
              </a:spcBef>
              <a:spcAft>
                <a:spcPts val="0"/>
              </a:spcAft>
              <a:buClr>
                <a:schemeClr val="lt1"/>
              </a:buClr>
              <a:buSzPct val="56140"/>
              <a:buNone/>
            </a:pPr>
            <a:r>
              <a:rPr lang="en-US" sz="2850">
                <a:solidFill>
                  <a:schemeClr val="lt1"/>
                </a:solidFill>
              </a:rPr>
              <a:t> LIT 2040		Interpretation of Drama </a:t>
            </a:r>
            <a:endParaRPr sz="2850">
              <a:solidFill>
                <a:schemeClr val="lt1"/>
              </a:solidFill>
            </a:endParaRPr>
          </a:p>
          <a:p>
            <a:pPr indent="0" lvl="2" marL="914400" rtl="0" algn="l">
              <a:lnSpc>
                <a:spcPct val="90000"/>
              </a:lnSpc>
              <a:spcBef>
                <a:spcPts val="0"/>
              </a:spcBef>
              <a:spcAft>
                <a:spcPts val="0"/>
              </a:spcAft>
              <a:buClr>
                <a:schemeClr val="lt1"/>
              </a:buClr>
              <a:buSzPct val="56140"/>
              <a:buNone/>
            </a:pPr>
            <a:r>
              <a:rPr lang="en-US" sz="2850">
                <a:solidFill>
                  <a:schemeClr val="lt1"/>
                </a:solidFill>
              </a:rPr>
              <a:t> LIT 2070 		Interpretation of Creative Non-Fiction </a:t>
            </a:r>
            <a:endParaRPr sz="2850"/>
          </a:p>
          <a:p>
            <a:pPr indent="0" lvl="2" marL="914400" rtl="0" algn="l">
              <a:lnSpc>
                <a:spcPct val="90000"/>
              </a:lnSpc>
              <a:spcBef>
                <a:spcPts val="0"/>
              </a:spcBef>
              <a:spcAft>
                <a:spcPts val="0"/>
              </a:spcAft>
              <a:buClr>
                <a:schemeClr val="dk1"/>
              </a:buClr>
              <a:buSzPct val="100000"/>
              <a:buNone/>
            </a:pPr>
            <a:r>
              <a:rPr i="1" lang="en-US" sz="1600">
                <a:solidFill>
                  <a:schemeClr val="dk1"/>
                </a:solidFill>
              </a:rPr>
              <a:t>			</a:t>
            </a:r>
            <a:endParaRPr/>
          </a:p>
          <a:p>
            <a:pPr indent="0" lvl="2" marL="228600" rtl="0" algn="l">
              <a:lnSpc>
                <a:spcPct val="90000"/>
              </a:lnSpc>
              <a:spcBef>
                <a:spcPts val="500"/>
              </a:spcBef>
              <a:spcAft>
                <a:spcPts val="0"/>
              </a:spcAft>
              <a:buClr>
                <a:schemeClr val="lt1"/>
              </a:buClr>
              <a:buSzPct val="61538"/>
              <a:buNone/>
            </a:pPr>
            <a:r>
              <a:t/>
            </a:r>
            <a:endParaRPr b="1" i="1" sz="3250">
              <a:solidFill>
                <a:schemeClr val="lt1"/>
              </a:solidFill>
              <a:highlight>
                <a:srgbClr val="FF0000"/>
              </a:highlight>
            </a:endParaRPr>
          </a:p>
          <a:p>
            <a:pPr indent="0" lvl="2" marL="228600" rtl="0" algn="l">
              <a:lnSpc>
                <a:spcPct val="90000"/>
              </a:lnSpc>
              <a:spcBef>
                <a:spcPts val="500"/>
              </a:spcBef>
              <a:spcAft>
                <a:spcPts val="0"/>
              </a:spcAft>
              <a:buClr>
                <a:schemeClr val="lt1"/>
              </a:buClr>
              <a:buSzPct val="61538"/>
              <a:buNone/>
            </a:pPr>
            <a:r>
              <a:rPr b="1" i="1" lang="en-US" sz="3250">
                <a:solidFill>
                  <a:schemeClr val="lt1"/>
                </a:solidFill>
                <a:highlight>
                  <a:srgbClr val="FF0000"/>
                </a:highlight>
              </a:rPr>
              <a:t>*Additional WAC courses may be available. Please speak with your advisor</a:t>
            </a:r>
            <a:endParaRPr b="1" sz="3250">
              <a:solidFill>
                <a:schemeClr val="lt1"/>
              </a:solidFill>
              <a:highlight>
                <a:srgbClr val="FF0000"/>
              </a:highlight>
            </a:endParaRPr>
          </a:p>
          <a:p>
            <a:pPr indent="-64135" lvl="0" marL="228600" rtl="0" algn="l">
              <a:lnSpc>
                <a:spcPct val="90000"/>
              </a:lnSpc>
              <a:spcBef>
                <a:spcPts val="1000"/>
              </a:spcBef>
              <a:spcAft>
                <a:spcPts val="0"/>
              </a:spcAft>
              <a:buClr>
                <a:schemeClr val="dk1"/>
              </a:buClr>
              <a:buSzPct val="100000"/>
              <a:buNone/>
            </a:pPr>
            <a:r>
              <a:t/>
            </a:r>
            <a:endParaRPr/>
          </a:p>
        </p:txBody>
      </p:sp>
      <p:sp>
        <p:nvSpPr>
          <p:cNvPr id="904" name="Google Shape;904;p48"/>
          <p:cNvSpPr txBox="1"/>
          <p:nvPr/>
        </p:nvSpPr>
        <p:spPr>
          <a:xfrm>
            <a:off x="-345574" y="553644"/>
            <a:ext cx="8359629" cy="48033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Calibri"/>
              <a:buNone/>
            </a:pPr>
            <a:r>
              <a:rPr b="1" i="0" lang="en-US" sz="3600" u="none" cap="none" strike="noStrike">
                <a:solidFill>
                  <a:schemeClr val="lt1"/>
                </a:solidFill>
                <a:latin typeface="Calibri"/>
                <a:ea typeface="Calibri"/>
                <a:cs typeface="Calibri"/>
                <a:sym typeface="Calibri"/>
              </a:rPr>
              <a:t>Writing Across the Curriculum (WAC)</a:t>
            </a:r>
            <a:endParaRPr b="0" i="0" sz="1800" u="none" cap="none" strike="noStrike">
              <a:solidFill>
                <a:schemeClr val="lt1"/>
              </a:solidFill>
              <a:latin typeface="Calibri"/>
              <a:ea typeface="Calibri"/>
              <a:cs typeface="Calibri"/>
              <a:sym typeface="Calibri"/>
            </a:endParaRPr>
          </a:p>
        </p:txBody>
      </p:sp>
      <p:pic>
        <p:nvPicPr>
          <p:cNvPr id="905" name="Google Shape;905;p48"/>
          <p:cNvPicPr preferRelativeResize="0"/>
          <p:nvPr/>
        </p:nvPicPr>
        <p:blipFill rotWithShape="1">
          <a:blip r:embed="rId4">
            <a:alphaModFix/>
          </a:blip>
          <a:srcRect b="0" l="0" r="0" t="0"/>
          <a:stretch/>
        </p:blipFill>
        <p:spPr>
          <a:xfrm rot="1089042">
            <a:off x="10130646" y="895662"/>
            <a:ext cx="1663137" cy="2141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5" name="Shape 555"/>
        <p:cNvGrpSpPr/>
        <p:nvPr/>
      </p:nvGrpSpPr>
      <p:grpSpPr>
        <a:xfrm>
          <a:off x="0" y="0"/>
          <a:ext cx="0" cy="0"/>
          <a:chOff x="0" y="0"/>
          <a:chExt cx="0" cy="0"/>
        </a:xfrm>
      </p:grpSpPr>
      <p:sp>
        <p:nvSpPr>
          <p:cNvPr id="556" name="Google Shape;556;p4"/>
          <p:cNvSpPr txBox="1"/>
          <p:nvPr>
            <p:ph type="title"/>
          </p:nvPr>
        </p:nvSpPr>
        <p:spPr>
          <a:xfrm>
            <a:off x="269032" y="512171"/>
            <a:ext cx="10515600" cy="86024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002060"/>
                </a:solidFill>
              </a:rPr>
              <a:t> </a:t>
            </a:r>
            <a:r>
              <a:rPr b="1" lang="en-US" sz="6000">
                <a:solidFill>
                  <a:schemeClr val="lt1"/>
                </a:solidFill>
              </a:rPr>
              <a:t>Scientists……..</a:t>
            </a:r>
            <a:endParaRPr b="1">
              <a:solidFill>
                <a:schemeClr val="lt1"/>
              </a:solidFill>
            </a:endParaRPr>
          </a:p>
        </p:txBody>
      </p:sp>
      <p:sp>
        <p:nvSpPr>
          <p:cNvPr id="557" name="Google Shape;557;p4"/>
          <p:cNvSpPr txBox="1"/>
          <p:nvPr>
            <p:ph idx="1" type="body"/>
          </p:nvPr>
        </p:nvSpPr>
        <p:spPr>
          <a:xfrm>
            <a:off x="343677" y="1564368"/>
            <a:ext cx="7988559"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lt1"/>
              </a:buClr>
              <a:buSzPts val="3200"/>
              <a:buFont typeface="Calibri"/>
              <a:buChar char="֍"/>
            </a:pPr>
            <a:r>
              <a:rPr lang="en-US" sz="3200">
                <a:solidFill>
                  <a:schemeClr val="lt1"/>
                </a:solidFill>
              </a:rPr>
              <a:t>Make new discoveries.</a:t>
            </a:r>
            <a:endParaRPr>
              <a:solidFill>
                <a:schemeClr val="lt1"/>
              </a:solidFill>
            </a:endParaRPr>
          </a:p>
          <a:p>
            <a:pPr indent="-457200" lvl="0" marL="457200" rtl="0" algn="l">
              <a:lnSpc>
                <a:spcPct val="90000"/>
              </a:lnSpc>
              <a:spcBef>
                <a:spcPts val="1000"/>
              </a:spcBef>
              <a:spcAft>
                <a:spcPts val="0"/>
              </a:spcAft>
              <a:buClr>
                <a:schemeClr val="lt1"/>
              </a:buClr>
              <a:buSzPts val="3200"/>
              <a:buFont typeface="Calibri"/>
              <a:buChar char="֍"/>
            </a:pPr>
            <a:r>
              <a:rPr lang="en-US" sz="3200">
                <a:solidFill>
                  <a:schemeClr val="lt1"/>
                </a:solidFill>
              </a:rPr>
              <a:t>Create the future.</a:t>
            </a:r>
            <a:endParaRPr>
              <a:solidFill>
                <a:schemeClr val="lt1"/>
              </a:solidFill>
            </a:endParaRPr>
          </a:p>
          <a:p>
            <a:pPr indent="-457200" lvl="0" marL="457200" rtl="0" algn="l">
              <a:lnSpc>
                <a:spcPct val="90000"/>
              </a:lnSpc>
              <a:spcBef>
                <a:spcPts val="1000"/>
              </a:spcBef>
              <a:spcAft>
                <a:spcPts val="0"/>
              </a:spcAft>
              <a:buClr>
                <a:schemeClr val="lt1"/>
              </a:buClr>
              <a:buSzPts val="3200"/>
              <a:buFont typeface="Calibri"/>
              <a:buChar char="֍"/>
            </a:pPr>
            <a:r>
              <a:rPr lang="en-US" sz="3200">
                <a:solidFill>
                  <a:schemeClr val="lt1"/>
                </a:solidFill>
              </a:rPr>
              <a:t>Develop excellent critical thinking skills fostered through the scientific method.</a:t>
            </a:r>
            <a:endParaRPr>
              <a:solidFill>
                <a:schemeClr val="lt1"/>
              </a:solidFill>
            </a:endParaRPr>
          </a:p>
          <a:p>
            <a:pPr indent="-457200" lvl="0" marL="457200" rtl="0" algn="l">
              <a:lnSpc>
                <a:spcPct val="90000"/>
              </a:lnSpc>
              <a:spcBef>
                <a:spcPts val="1000"/>
              </a:spcBef>
              <a:spcAft>
                <a:spcPts val="0"/>
              </a:spcAft>
              <a:buClr>
                <a:schemeClr val="lt1"/>
              </a:buClr>
              <a:buSzPts val="3200"/>
              <a:buFont typeface="Calibri"/>
              <a:buChar char="֍"/>
            </a:pPr>
            <a:r>
              <a:rPr lang="en-US" sz="3200">
                <a:solidFill>
                  <a:schemeClr val="lt1"/>
                </a:solidFill>
              </a:rPr>
              <a:t>Quench their natural love for learning.</a:t>
            </a:r>
            <a:endParaRPr>
              <a:solidFill>
                <a:schemeClr val="lt1"/>
              </a:solidFill>
            </a:endParaRPr>
          </a:p>
          <a:p>
            <a:pPr indent="-457200" lvl="0" marL="457200" rtl="0" algn="l">
              <a:lnSpc>
                <a:spcPct val="90000"/>
              </a:lnSpc>
              <a:spcBef>
                <a:spcPts val="1000"/>
              </a:spcBef>
              <a:spcAft>
                <a:spcPts val="0"/>
              </a:spcAft>
              <a:buClr>
                <a:schemeClr val="lt1"/>
              </a:buClr>
              <a:buSzPts val="3200"/>
              <a:buFont typeface="Calibri"/>
              <a:buChar char="֍"/>
            </a:pPr>
            <a:r>
              <a:rPr lang="en-US" sz="3200">
                <a:solidFill>
                  <a:schemeClr val="lt1"/>
                </a:solidFill>
              </a:rPr>
              <a:t>Work within many disciplines.</a:t>
            </a:r>
            <a:endParaRPr>
              <a:solidFill>
                <a:schemeClr val="lt1"/>
              </a:solidFill>
            </a:endParaRPr>
          </a:p>
          <a:p>
            <a:pPr indent="-457200" lvl="0" marL="457200" rtl="0" algn="l">
              <a:lnSpc>
                <a:spcPct val="90000"/>
              </a:lnSpc>
              <a:spcBef>
                <a:spcPts val="1000"/>
              </a:spcBef>
              <a:spcAft>
                <a:spcPts val="0"/>
              </a:spcAft>
              <a:buClr>
                <a:schemeClr val="lt1"/>
              </a:buClr>
              <a:buSzPts val="3200"/>
              <a:buFont typeface="Calibri"/>
              <a:buChar char="֍"/>
            </a:pPr>
            <a:r>
              <a:rPr lang="en-US" sz="3200">
                <a:solidFill>
                  <a:schemeClr val="lt1"/>
                </a:solidFill>
              </a:rPr>
              <a:t>Are prepared to excel is some of the fastest growing career areas.</a:t>
            </a:r>
            <a:endParaRPr>
              <a:solidFill>
                <a:schemeClr val="lt1"/>
              </a:solidFill>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9" name="Shape 909"/>
        <p:cNvGrpSpPr/>
        <p:nvPr/>
      </p:nvGrpSpPr>
      <p:grpSpPr>
        <a:xfrm>
          <a:off x="0" y="0"/>
          <a:ext cx="0" cy="0"/>
          <a:chOff x="0" y="0"/>
          <a:chExt cx="0" cy="0"/>
        </a:xfrm>
      </p:grpSpPr>
      <p:sp>
        <p:nvSpPr>
          <p:cNvPr id="910" name="Google Shape;910;p49"/>
          <p:cNvSpPr txBox="1"/>
          <p:nvPr>
            <p:ph idx="1" type="body"/>
          </p:nvPr>
        </p:nvSpPr>
        <p:spPr>
          <a:xfrm>
            <a:off x="324917" y="1253331"/>
            <a:ext cx="8669794" cy="4351338"/>
          </a:xfrm>
          <a:prstGeom prst="rect">
            <a:avLst/>
          </a:prstGeom>
          <a:noFill/>
          <a:ln>
            <a:noFill/>
          </a:ln>
        </p:spPr>
        <p:txBody>
          <a:bodyPr anchorCtr="0" anchor="t" bIns="45700" lIns="91425" spcFirstLastPara="1" rIns="91425" wrap="square" tIns="45700">
            <a:normAutofit fontScale="62500" lnSpcReduction="20000"/>
          </a:bodyPr>
          <a:lstStyle/>
          <a:p>
            <a:pPr indent="-164534" lvl="0" marL="282575" rtl="0" algn="l">
              <a:lnSpc>
                <a:spcPct val="90000"/>
              </a:lnSpc>
              <a:spcBef>
                <a:spcPts val="0"/>
              </a:spcBef>
              <a:spcAft>
                <a:spcPts val="0"/>
              </a:spcAft>
              <a:buClr>
                <a:srgbClr val="254061"/>
              </a:buClr>
              <a:buSzPct val="93438"/>
              <a:buFont typeface="Arial"/>
              <a:buChar char="•"/>
            </a:pPr>
            <a:r>
              <a:rPr lang="en-US" sz="3483">
                <a:solidFill>
                  <a:srgbClr val="254061"/>
                </a:solidFill>
              </a:rPr>
              <a:t>ARA 1120/1121	Beginning Arabic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CHI 1120/1121		Beginning Chinese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FRE 1120/1121		Beginning French I/II </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GER 1120/1121		Beginning German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HBR 1120/1121	Beginning Hebrew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ITA 1120/1121		Beginning Italian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JPN 1120/1121		Beginning Japanese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LAT 1120/1121    	Beginning Latin I/II</a:t>
            </a:r>
            <a:endParaRPr sz="3483"/>
          </a:p>
          <a:p>
            <a:pPr indent="-166121" lvl="0" marL="285750" rtl="0" algn="l">
              <a:lnSpc>
                <a:spcPct val="90000"/>
              </a:lnSpc>
              <a:spcBef>
                <a:spcPts val="0"/>
              </a:spcBef>
              <a:spcAft>
                <a:spcPts val="0"/>
              </a:spcAft>
              <a:buClr>
                <a:srgbClr val="254061"/>
              </a:buClr>
              <a:buSzPct val="93438"/>
              <a:buFont typeface="Arial"/>
              <a:buChar char="•"/>
            </a:pPr>
            <a:r>
              <a:rPr lang="en-US" sz="3483">
                <a:solidFill>
                  <a:srgbClr val="254061"/>
                </a:solidFill>
              </a:rPr>
              <a:t>SPN 1120/1121		Beginning Spanish I/II</a:t>
            </a:r>
            <a:endParaRPr sz="3483"/>
          </a:p>
          <a:p>
            <a:pPr indent="-52386" lvl="0" marL="285750" rtl="0" algn="l">
              <a:lnSpc>
                <a:spcPct val="90000"/>
              </a:lnSpc>
              <a:spcBef>
                <a:spcPts val="0"/>
              </a:spcBef>
              <a:spcAft>
                <a:spcPts val="0"/>
              </a:spcAft>
              <a:buClr>
                <a:srgbClr val="254061"/>
              </a:buClr>
              <a:buSzPct val="91836"/>
              <a:buFont typeface="Arial"/>
              <a:buNone/>
            </a:pPr>
            <a:r>
              <a:t/>
            </a:r>
            <a:endParaRPr>
              <a:solidFill>
                <a:srgbClr val="254061"/>
              </a:solidFill>
            </a:endParaRPr>
          </a:p>
          <a:p>
            <a:pPr indent="0" lvl="0" marL="0" rtl="0" algn="l">
              <a:lnSpc>
                <a:spcPct val="90000"/>
              </a:lnSpc>
              <a:spcBef>
                <a:spcPts val="0"/>
              </a:spcBef>
              <a:spcAft>
                <a:spcPts val="0"/>
              </a:spcAft>
              <a:buClr>
                <a:srgbClr val="254061"/>
              </a:buClr>
              <a:buSzPct val="100000"/>
              <a:buNone/>
            </a:pPr>
            <a:r>
              <a:rPr b="1" lang="en-US" sz="3200">
                <a:solidFill>
                  <a:srgbClr val="254061"/>
                </a:solidFill>
              </a:rPr>
              <a:t>IMPORTANT TO NOTE:</a:t>
            </a:r>
            <a:endParaRPr/>
          </a:p>
          <a:p>
            <a:pPr indent="0" lvl="0" marL="0" rtl="0" algn="l">
              <a:lnSpc>
                <a:spcPct val="90000"/>
              </a:lnSpc>
              <a:spcBef>
                <a:spcPts val="0"/>
              </a:spcBef>
              <a:spcAft>
                <a:spcPts val="0"/>
              </a:spcAft>
              <a:buClr>
                <a:schemeClr val="dk1"/>
              </a:buClr>
              <a:buSzPct val="100000"/>
              <a:buNone/>
            </a:pPr>
            <a:r>
              <a:t/>
            </a:r>
            <a:endParaRPr sz="3200"/>
          </a:p>
          <a:p>
            <a:pPr indent="-261257" lvl="0" marL="285750" rtl="0" algn="l">
              <a:lnSpc>
                <a:spcPct val="90000"/>
              </a:lnSpc>
              <a:spcBef>
                <a:spcPts val="0"/>
              </a:spcBef>
              <a:spcAft>
                <a:spcPts val="0"/>
              </a:spcAft>
              <a:buClr>
                <a:srgbClr val="254061"/>
              </a:buClr>
              <a:buSzPct val="80357"/>
              <a:buFont typeface="Noto Sans Symbols"/>
              <a:buChar char="⮚"/>
            </a:pPr>
            <a:r>
              <a:rPr lang="en-US" sz="3200">
                <a:solidFill>
                  <a:schemeClr val="lt1"/>
                </a:solidFill>
                <a:highlight>
                  <a:srgbClr val="FF0000"/>
                </a:highlight>
              </a:rPr>
              <a:t>Foreign Language is a graduation requirement for </a:t>
            </a:r>
            <a:r>
              <a:rPr b="1" lang="en-US" sz="3200">
                <a:solidFill>
                  <a:schemeClr val="lt1"/>
                </a:solidFill>
                <a:highlight>
                  <a:srgbClr val="FF0000"/>
                </a:highlight>
              </a:rPr>
              <a:t>ALL</a:t>
            </a:r>
            <a:r>
              <a:rPr lang="en-US" sz="3200">
                <a:solidFill>
                  <a:schemeClr val="lt1"/>
                </a:solidFill>
                <a:highlight>
                  <a:srgbClr val="FF0000"/>
                </a:highlight>
              </a:rPr>
              <a:t> science majors. </a:t>
            </a:r>
            <a:r>
              <a:rPr lang="en-US" sz="3200">
                <a:solidFill>
                  <a:srgbClr val="254061"/>
                </a:solidFill>
              </a:rPr>
              <a:t>This is different from your high school foreign language for college admission requirement. </a:t>
            </a:r>
            <a:endParaRPr sz="3200"/>
          </a:p>
          <a:p>
            <a:pPr indent="-261257" lvl="0" marL="285750" rtl="0" algn="l">
              <a:lnSpc>
                <a:spcPct val="90000"/>
              </a:lnSpc>
              <a:spcBef>
                <a:spcPts val="0"/>
              </a:spcBef>
              <a:spcAft>
                <a:spcPts val="0"/>
              </a:spcAft>
              <a:buClr>
                <a:srgbClr val="254061"/>
              </a:buClr>
              <a:buSzPct val="80357"/>
              <a:buFont typeface="Noto Sans Symbols"/>
              <a:buChar char="⮚"/>
            </a:pPr>
            <a:r>
              <a:rPr lang="en-US" sz="3200">
                <a:solidFill>
                  <a:srgbClr val="254061"/>
                </a:solidFill>
              </a:rPr>
              <a:t>If you have taken 2 years of a language in high school, the Languages &amp; Linguistics Department requires you to start with the 1121 level.</a:t>
            </a:r>
            <a:endParaRPr sz="3200"/>
          </a:p>
          <a:p>
            <a:pPr indent="-261257" lvl="0" marL="285750" rtl="0" algn="l">
              <a:lnSpc>
                <a:spcPct val="90000"/>
              </a:lnSpc>
              <a:spcBef>
                <a:spcPts val="0"/>
              </a:spcBef>
              <a:spcAft>
                <a:spcPts val="0"/>
              </a:spcAft>
              <a:buClr>
                <a:srgbClr val="254061"/>
              </a:buClr>
              <a:buSzPct val="80357"/>
              <a:buFont typeface="Noto Sans Symbols"/>
              <a:buChar char="⮚"/>
            </a:pPr>
            <a:r>
              <a:rPr lang="en-US" sz="3200">
                <a:solidFill>
                  <a:srgbClr val="254061"/>
                </a:solidFill>
              </a:rPr>
              <a:t>All courses are 4 credits</a:t>
            </a:r>
            <a:endParaRPr sz="3200"/>
          </a:p>
          <a:p>
            <a:pPr indent="-261257" lvl="0" marL="285750" rtl="0" algn="l">
              <a:lnSpc>
                <a:spcPct val="90000"/>
              </a:lnSpc>
              <a:spcBef>
                <a:spcPts val="0"/>
              </a:spcBef>
              <a:spcAft>
                <a:spcPts val="0"/>
              </a:spcAft>
              <a:buClr>
                <a:srgbClr val="254061"/>
              </a:buClr>
              <a:buSzPct val="80357"/>
              <a:buFont typeface="Noto Sans Symbols"/>
              <a:buChar char="⮚"/>
            </a:pPr>
            <a:r>
              <a:rPr lang="en-US" sz="3200">
                <a:solidFill>
                  <a:srgbClr val="254061"/>
                </a:solidFill>
              </a:rPr>
              <a:t>CLEP Option Available – speak with your advisor</a:t>
            </a:r>
            <a:endParaRPr sz="3200"/>
          </a:p>
          <a:p>
            <a:pPr indent="-104140" lvl="0" marL="228600" rtl="0" algn="l">
              <a:lnSpc>
                <a:spcPct val="90000"/>
              </a:lnSpc>
              <a:spcBef>
                <a:spcPts val="1000"/>
              </a:spcBef>
              <a:spcAft>
                <a:spcPts val="0"/>
              </a:spcAft>
              <a:buClr>
                <a:schemeClr val="dk1"/>
              </a:buClr>
              <a:buSzPct val="100000"/>
              <a:buNone/>
            </a:pPr>
            <a:r>
              <a:t/>
            </a:r>
            <a:endParaRPr/>
          </a:p>
        </p:txBody>
      </p:sp>
      <p:sp>
        <p:nvSpPr>
          <p:cNvPr id="911" name="Google Shape;911;p49"/>
          <p:cNvSpPr txBox="1"/>
          <p:nvPr>
            <p:ph type="title"/>
          </p:nvPr>
        </p:nvSpPr>
        <p:spPr>
          <a:xfrm>
            <a:off x="324916" y="114198"/>
            <a:ext cx="9504363" cy="113347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C00000"/>
              </a:buClr>
              <a:buSzPts val="4800"/>
              <a:buFont typeface="Calibri"/>
              <a:buNone/>
            </a:pPr>
            <a:r>
              <a:rPr b="1" lang="en-US" sz="4800">
                <a:solidFill>
                  <a:srgbClr val="C00000"/>
                </a:solidFill>
                <a:latin typeface="Calibri"/>
                <a:ea typeface="Calibri"/>
                <a:cs typeface="Calibri"/>
                <a:sym typeface="Calibri"/>
              </a:rPr>
              <a:t>Foreign Language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5" name="Shape 915"/>
        <p:cNvGrpSpPr/>
        <p:nvPr/>
      </p:nvGrpSpPr>
      <p:grpSpPr>
        <a:xfrm>
          <a:off x="0" y="0"/>
          <a:ext cx="0" cy="0"/>
          <a:chOff x="0" y="0"/>
          <a:chExt cx="0" cy="0"/>
        </a:xfrm>
      </p:grpSpPr>
      <p:sp>
        <p:nvSpPr>
          <p:cNvPr id="916" name="Google Shape;916;p50"/>
          <p:cNvSpPr txBox="1"/>
          <p:nvPr/>
        </p:nvSpPr>
        <p:spPr>
          <a:xfrm>
            <a:off x="381000" y="93575"/>
            <a:ext cx="7245000" cy="11430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C00000"/>
              </a:buClr>
              <a:buSzPts val="6000"/>
              <a:buFont typeface="Calibri"/>
              <a:buNone/>
            </a:pPr>
            <a:r>
              <a:rPr b="1" i="0" lang="en-US" sz="5400" u="none" cap="none" strike="noStrike">
                <a:solidFill>
                  <a:srgbClr val="FFFFFF"/>
                </a:solidFill>
                <a:latin typeface="Calibri"/>
                <a:ea typeface="Calibri"/>
                <a:cs typeface="Calibri"/>
                <a:sym typeface="Calibri"/>
              </a:rPr>
              <a:t>Learning Outcomes</a:t>
            </a:r>
            <a:endParaRPr b="0" i="0" sz="1200" u="none" cap="none" strike="noStrike">
              <a:solidFill>
                <a:srgbClr val="FFFFFF"/>
              </a:solidFill>
              <a:latin typeface="Arial"/>
              <a:ea typeface="Arial"/>
              <a:cs typeface="Arial"/>
              <a:sym typeface="Arial"/>
            </a:endParaRPr>
          </a:p>
        </p:txBody>
      </p:sp>
      <p:sp>
        <p:nvSpPr>
          <p:cNvPr id="917" name="Google Shape;917;p50"/>
          <p:cNvSpPr txBox="1"/>
          <p:nvPr/>
        </p:nvSpPr>
        <p:spPr>
          <a:xfrm>
            <a:off x="381000" y="1377575"/>
            <a:ext cx="89592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SzPts val="2800"/>
              <a:buFont typeface="Arial"/>
              <a:buNone/>
            </a:pPr>
            <a:r>
              <a:rPr b="1" i="0" lang="en-US" sz="2800" u="none" cap="none" strike="noStrike">
                <a:solidFill>
                  <a:srgbClr val="FFFFFF"/>
                </a:solidFill>
                <a:latin typeface="Calibri"/>
                <a:ea typeface="Calibri"/>
                <a:cs typeface="Calibri"/>
                <a:sym typeface="Calibri"/>
              </a:rPr>
              <a:t>You have …</a:t>
            </a:r>
            <a:endParaRPr b="0" i="0" sz="1400" u="none" cap="none" strike="noStrike">
              <a:solidFill>
                <a:srgbClr val="FFFFFF"/>
              </a:solidFill>
              <a:latin typeface="Arial"/>
              <a:ea typeface="Arial"/>
              <a:cs typeface="Arial"/>
              <a:sym typeface="Arial"/>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Learned about the majors, minors, certificate available in the college.</a:t>
            </a:r>
            <a:endParaRPr b="0" i="0" sz="1400" u="none" cap="none" strike="noStrike">
              <a:solidFill>
                <a:srgbClr val="FFFFFF"/>
              </a:solidFill>
              <a:latin typeface="Arial"/>
              <a:ea typeface="Arial"/>
              <a:cs typeface="Arial"/>
              <a:sym typeface="Arial"/>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Learned more about what the college of science offers. </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Learned about the career center and its services.</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Understood the purpose of academic advising.</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Identified the FAU personnel in your Success Network</a:t>
            </a:r>
            <a:endParaRPr b="0" i="0" sz="2400" u="none" cap="none" strike="noStrike">
              <a:solidFill>
                <a:srgbClr val="FFFFFF"/>
              </a:solidFill>
              <a:latin typeface="Calibri"/>
              <a:ea typeface="Calibri"/>
              <a:cs typeface="Calibri"/>
              <a:sym typeface="Calibri"/>
            </a:endParaRPr>
          </a:p>
          <a:p>
            <a:pPr indent="-342900" lvl="0" marL="342900" marR="0" rtl="0" algn="l">
              <a:lnSpc>
                <a:spcPct val="80000"/>
              </a:lnSpc>
              <a:spcBef>
                <a:spcPts val="1000"/>
              </a:spcBef>
              <a:spcAft>
                <a:spcPts val="0"/>
              </a:spcAft>
              <a:buClr>
                <a:srgbClr val="FFFFFF"/>
              </a:buClr>
              <a:buSzPts val="2400"/>
              <a:buFont typeface="Calibri"/>
              <a:buChar char="►"/>
            </a:pPr>
            <a:r>
              <a:rPr b="0" i="0" lang="en-US" sz="2400" u="none" cap="none" strike="noStrike">
                <a:solidFill>
                  <a:srgbClr val="FFFFFF"/>
                </a:solidFill>
                <a:latin typeface="Calibri"/>
                <a:ea typeface="Calibri"/>
                <a:cs typeface="Calibri"/>
                <a:sym typeface="Calibri"/>
              </a:rPr>
              <a:t>Understood the IFP registration options for the College of Science</a:t>
            </a:r>
            <a:endParaRPr b="0" i="0" sz="2400" u="none" cap="none" strike="noStrike">
              <a:solidFill>
                <a:srgbClr val="FFFFFF"/>
              </a:solidFill>
              <a:latin typeface="Calibri"/>
              <a:ea typeface="Calibri"/>
              <a:cs typeface="Calibri"/>
              <a:sym typeface="Calibri"/>
            </a:endParaRPr>
          </a:p>
          <a:p>
            <a:pPr indent="0" lvl="0" marL="457200" marR="0" rtl="0" algn="l">
              <a:lnSpc>
                <a:spcPct val="80000"/>
              </a:lnSpc>
              <a:spcBef>
                <a:spcPts val="100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80000"/>
              </a:lnSpc>
              <a:spcBef>
                <a:spcPts val="1000"/>
              </a:spcBef>
              <a:spcAft>
                <a:spcPts val="0"/>
              </a:spcAft>
              <a:buClr>
                <a:srgbClr val="C00000"/>
              </a:buClr>
              <a:buSzPts val="2400"/>
              <a:buFont typeface="Arial"/>
              <a:buNone/>
            </a:pPr>
            <a:r>
              <a:t/>
            </a:r>
            <a:endParaRPr b="0" i="0" sz="1400" u="none" cap="none" strike="noStrike">
              <a:solidFill>
                <a:srgbClr val="FFFFFF"/>
              </a:solidFill>
              <a:latin typeface="Arial"/>
              <a:ea typeface="Arial"/>
              <a:cs typeface="Arial"/>
              <a:sym typeface="Arial"/>
            </a:endParaRPr>
          </a:p>
          <a:p>
            <a:pPr indent="-304800" lvl="0" marL="457200" marR="0" rtl="0" algn="ctr">
              <a:lnSpc>
                <a:spcPct val="80000"/>
              </a:lnSpc>
              <a:spcBef>
                <a:spcPts val="1000"/>
              </a:spcBef>
              <a:spcAft>
                <a:spcPts val="0"/>
              </a:spcAft>
              <a:buClr>
                <a:srgbClr val="000000"/>
              </a:buClr>
              <a:buSzPts val="2400"/>
              <a:buFont typeface="Calibri"/>
              <a:buNone/>
            </a:pPr>
            <a:r>
              <a:t/>
            </a:r>
            <a:endParaRPr b="0" i="0" sz="2400" u="none" cap="none" strike="noStrike">
              <a:solidFill>
                <a:srgbClr val="C00000"/>
              </a:solidFill>
              <a:latin typeface="Calibri"/>
              <a:ea typeface="Calibri"/>
              <a:cs typeface="Calibri"/>
              <a:sym typeface="Calibri"/>
            </a:endParaRPr>
          </a:p>
          <a:p>
            <a:pPr indent="-304800" lvl="0" marL="457200" marR="0" rtl="0" algn="ctr">
              <a:lnSpc>
                <a:spcPct val="80000"/>
              </a:lnSpc>
              <a:spcBef>
                <a:spcPts val="1000"/>
              </a:spcBef>
              <a:spcAft>
                <a:spcPts val="0"/>
              </a:spcAft>
              <a:buClr>
                <a:srgbClr val="000000"/>
              </a:buClr>
              <a:buSzPts val="2400"/>
              <a:buFont typeface="Calibri"/>
              <a:buNone/>
            </a:pPr>
            <a:r>
              <a:t/>
            </a:r>
            <a:endParaRPr b="0" i="0" sz="24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16"/>
                                        </p:tgtEl>
                                        <p:attrNameLst>
                                          <p:attrName>style.visibility</p:attrName>
                                        </p:attrNameLst>
                                      </p:cBhvr>
                                      <p:to>
                                        <p:strVal val="visible"/>
                                      </p:to>
                                    </p:set>
                                    <p:anim calcmode="lin" valueType="num">
                                      <p:cBhvr additive="base">
                                        <p:cTn dur="500"/>
                                        <p:tgtEl>
                                          <p:spTgt spid="91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animEffect filter="fade" transition="in">
                                      <p:cBhvr>
                                        <p:cTn dur="500"/>
                                        <p:tgtEl>
                                          <p:spTgt spid="91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animEffect filter="fade" transition="in">
                                      <p:cBhvr>
                                        <p:cTn dur="500"/>
                                        <p:tgtEl>
                                          <p:spTgt spid="917">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17">
                                            <p:txEl>
                                              <p:pRg end="2" st="2"/>
                                            </p:txEl>
                                          </p:spTgt>
                                        </p:tgtEl>
                                        <p:attrNameLst>
                                          <p:attrName>style.visibility</p:attrName>
                                        </p:attrNameLst>
                                      </p:cBhvr>
                                      <p:to>
                                        <p:strVal val="visible"/>
                                      </p:to>
                                    </p:set>
                                    <p:animEffect filter="fade" transition="in">
                                      <p:cBhvr>
                                        <p:cTn dur="500"/>
                                        <p:tgtEl>
                                          <p:spTgt spid="917">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17">
                                            <p:txEl>
                                              <p:pRg end="3" st="3"/>
                                            </p:txEl>
                                          </p:spTgt>
                                        </p:tgtEl>
                                        <p:attrNameLst>
                                          <p:attrName>style.visibility</p:attrName>
                                        </p:attrNameLst>
                                      </p:cBhvr>
                                      <p:to>
                                        <p:strVal val="visible"/>
                                      </p:to>
                                    </p:set>
                                    <p:animEffect filter="fade" transition="in">
                                      <p:cBhvr>
                                        <p:cTn dur="500"/>
                                        <p:tgtEl>
                                          <p:spTgt spid="917">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17">
                                            <p:txEl>
                                              <p:pRg end="4" st="4"/>
                                            </p:txEl>
                                          </p:spTgt>
                                        </p:tgtEl>
                                        <p:attrNameLst>
                                          <p:attrName>style.visibility</p:attrName>
                                        </p:attrNameLst>
                                      </p:cBhvr>
                                      <p:to>
                                        <p:strVal val="visible"/>
                                      </p:to>
                                    </p:set>
                                    <p:animEffect filter="fade" transition="in">
                                      <p:cBhvr>
                                        <p:cTn dur="500"/>
                                        <p:tgtEl>
                                          <p:spTgt spid="917">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17">
                                            <p:txEl>
                                              <p:pRg end="5" st="5"/>
                                            </p:txEl>
                                          </p:spTgt>
                                        </p:tgtEl>
                                        <p:attrNameLst>
                                          <p:attrName>style.visibility</p:attrName>
                                        </p:attrNameLst>
                                      </p:cBhvr>
                                      <p:to>
                                        <p:strVal val="visible"/>
                                      </p:to>
                                    </p:set>
                                    <p:animEffect filter="fade" transition="in">
                                      <p:cBhvr>
                                        <p:cTn dur="500"/>
                                        <p:tgtEl>
                                          <p:spTgt spid="917">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17">
                                            <p:txEl>
                                              <p:pRg end="6" st="6"/>
                                            </p:txEl>
                                          </p:spTgt>
                                        </p:tgtEl>
                                        <p:attrNameLst>
                                          <p:attrName>style.visibility</p:attrName>
                                        </p:attrNameLst>
                                      </p:cBhvr>
                                      <p:to>
                                        <p:strVal val="visible"/>
                                      </p:to>
                                    </p:set>
                                    <p:animEffect filter="fade" transition="in">
                                      <p:cBhvr>
                                        <p:cTn dur="500"/>
                                        <p:tgtEl>
                                          <p:spTgt spid="917">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17">
                                            <p:txEl>
                                              <p:pRg end="7" st="7"/>
                                            </p:txEl>
                                          </p:spTgt>
                                        </p:tgtEl>
                                        <p:attrNameLst>
                                          <p:attrName>style.visibility</p:attrName>
                                        </p:attrNameLst>
                                      </p:cBhvr>
                                      <p:to>
                                        <p:strVal val="visible"/>
                                      </p:to>
                                    </p:set>
                                    <p:animEffect filter="fade" transition="in">
                                      <p:cBhvr>
                                        <p:cTn dur="500"/>
                                        <p:tgtEl>
                                          <p:spTgt spid="917">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17">
                                            <p:txEl>
                                              <p:pRg end="8" st="8"/>
                                            </p:txEl>
                                          </p:spTgt>
                                        </p:tgtEl>
                                        <p:attrNameLst>
                                          <p:attrName>style.visibility</p:attrName>
                                        </p:attrNameLst>
                                      </p:cBhvr>
                                      <p:to>
                                        <p:strVal val="visible"/>
                                      </p:to>
                                    </p:set>
                                    <p:animEffect filter="fade" transition="in">
                                      <p:cBhvr>
                                        <p:cTn dur="500"/>
                                        <p:tgtEl>
                                          <p:spTgt spid="917">
                                            <p:txEl>
                                              <p:pRg end="8" st="8"/>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917">
                                            <p:txEl>
                                              <p:pRg end="9" st="9"/>
                                            </p:txEl>
                                          </p:spTgt>
                                        </p:tgtEl>
                                        <p:attrNameLst>
                                          <p:attrName>style.visibility</p:attrName>
                                        </p:attrNameLst>
                                      </p:cBhvr>
                                      <p:to>
                                        <p:strVal val="visible"/>
                                      </p:to>
                                    </p:set>
                                    <p:animEffect filter="fade" transition="in">
                                      <p:cBhvr>
                                        <p:cTn dur="500"/>
                                        <p:tgtEl>
                                          <p:spTgt spid="917">
                                            <p:txEl>
                                              <p:pRg end="9" st="9"/>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917">
                                            <p:txEl>
                                              <p:pRg end="10" st="10"/>
                                            </p:txEl>
                                          </p:spTgt>
                                        </p:tgtEl>
                                        <p:attrNameLst>
                                          <p:attrName>style.visibility</p:attrName>
                                        </p:attrNameLst>
                                      </p:cBhvr>
                                      <p:to>
                                        <p:strVal val="visible"/>
                                      </p:to>
                                    </p:set>
                                    <p:animEffect filter="fade" transition="in">
                                      <p:cBhvr>
                                        <p:cTn dur="500"/>
                                        <p:tgtEl>
                                          <p:spTgt spid="917">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1" name="Shape 921"/>
        <p:cNvGrpSpPr/>
        <p:nvPr/>
      </p:nvGrpSpPr>
      <p:grpSpPr>
        <a:xfrm>
          <a:off x="0" y="0"/>
          <a:ext cx="0" cy="0"/>
          <a:chOff x="0" y="0"/>
          <a:chExt cx="0" cy="0"/>
        </a:xfrm>
      </p:grpSpPr>
      <p:sp>
        <p:nvSpPr>
          <p:cNvPr id="922" name="Google Shape;922;p51"/>
          <p:cNvSpPr/>
          <p:nvPr/>
        </p:nvSpPr>
        <p:spPr>
          <a:xfrm>
            <a:off x="3248890" y="1297456"/>
            <a:ext cx="4728753" cy="7232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44546A"/>
              </a:solidFill>
              <a:latin typeface="Calibri"/>
              <a:ea typeface="Calibri"/>
              <a:cs typeface="Calibri"/>
              <a:sym typeface="Calibri"/>
            </a:endParaRPr>
          </a:p>
        </p:txBody>
      </p:sp>
      <p:sp>
        <p:nvSpPr>
          <p:cNvPr id="923" name="Google Shape;923;p51"/>
          <p:cNvSpPr/>
          <p:nvPr/>
        </p:nvSpPr>
        <p:spPr>
          <a:xfrm>
            <a:off x="939482" y="2729413"/>
            <a:ext cx="10131552"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Questions</a:t>
            </a:r>
            <a:endParaRPr b="0" i="0" sz="2400" u="none" cap="none" strike="noStrike">
              <a:solidFill>
                <a:srgbClr val="000000"/>
              </a:solidFill>
              <a:latin typeface="Calibri"/>
              <a:ea typeface="Calibri"/>
              <a:cs typeface="Calibri"/>
              <a:sym typeface="Calibri"/>
            </a:endParaRPr>
          </a:p>
        </p:txBody>
      </p:sp>
      <p:pic>
        <p:nvPicPr>
          <p:cNvPr id="924" name="Google Shape;924;p51"/>
          <p:cNvPicPr preferRelativeResize="0"/>
          <p:nvPr/>
        </p:nvPicPr>
        <p:blipFill rotWithShape="1">
          <a:blip r:embed="rId4">
            <a:alphaModFix/>
          </a:blip>
          <a:srcRect b="0" l="0" r="0" t="0"/>
          <a:stretch/>
        </p:blipFill>
        <p:spPr>
          <a:xfrm>
            <a:off x="4252825" y="422530"/>
            <a:ext cx="3686358" cy="2623458"/>
          </a:xfrm>
          <a:prstGeom prst="rect">
            <a:avLst/>
          </a:prstGeom>
          <a:noFill/>
          <a:ln>
            <a:noFill/>
          </a:ln>
        </p:spPr>
      </p:pic>
      <p:pic>
        <p:nvPicPr>
          <p:cNvPr id="925" name="Google Shape;925;p51"/>
          <p:cNvPicPr preferRelativeResize="0"/>
          <p:nvPr/>
        </p:nvPicPr>
        <p:blipFill rotWithShape="1">
          <a:blip r:embed="rId5">
            <a:alphaModFix/>
          </a:blip>
          <a:srcRect b="0" l="0" r="0" t="0"/>
          <a:stretch/>
        </p:blipFill>
        <p:spPr>
          <a:xfrm rot="10800000">
            <a:off x="4162075" y="3929742"/>
            <a:ext cx="3686358" cy="26234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9" name="Shape 929"/>
        <p:cNvGrpSpPr/>
        <p:nvPr/>
      </p:nvGrpSpPr>
      <p:grpSpPr>
        <a:xfrm>
          <a:off x="0" y="0"/>
          <a:ext cx="0" cy="0"/>
          <a:chOff x="0" y="0"/>
          <a:chExt cx="0" cy="0"/>
        </a:xfrm>
      </p:grpSpPr>
      <p:sp>
        <p:nvSpPr>
          <p:cNvPr id="930" name="Google Shape;930;ge0d9549623_0_80"/>
          <p:cNvSpPr txBox="1"/>
          <p:nvPr>
            <p:ph type="title"/>
          </p:nvPr>
        </p:nvSpPr>
        <p:spPr>
          <a:xfrm>
            <a:off x="838200" y="63017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5100">
                <a:solidFill>
                  <a:schemeClr val="lt1"/>
                </a:solidFill>
              </a:rPr>
              <a:t>Your College Breakout Session is complete!</a:t>
            </a:r>
            <a:endParaRPr sz="5100"/>
          </a:p>
        </p:txBody>
      </p:sp>
      <p:sp>
        <p:nvSpPr>
          <p:cNvPr id="931" name="Google Shape;931;ge0d9549623_0_80"/>
          <p:cNvSpPr txBox="1"/>
          <p:nvPr>
            <p:ph idx="1" type="body"/>
          </p:nvPr>
        </p:nvSpPr>
        <p:spPr>
          <a:xfrm>
            <a:off x="838200" y="2299925"/>
            <a:ext cx="10515600" cy="43512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lt1"/>
              </a:buClr>
              <a:buSzPts val="3600"/>
              <a:buChar char="•"/>
            </a:pPr>
            <a:r>
              <a:rPr lang="en-US" sz="3600">
                <a:solidFill>
                  <a:schemeClr val="lt1"/>
                </a:solidFill>
              </a:rPr>
              <a:t>Please head back to your small group Parliament breakout rooms. To get there, use the same link that you used to access your Parliament group earlier.</a:t>
            </a:r>
            <a:endParaRPr sz="3600">
              <a:solidFill>
                <a:schemeClr val="lt1"/>
              </a:solidFill>
            </a:endParaRPr>
          </a:p>
          <a:p>
            <a:pPr indent="0" lvl="0" marL="457200" rtl="0" algn="l">
              <a:lnSpc>
                <a:spcPct val="100000"/>
              </a:lnSpc>
              <a:spcBef>
                <a:spcPts val="0"/>
              </a:spcBef>
              <a:spcAft>
                <a:spcPts val="0"/>
              </a:spcAft>
              <a:buClr>
                <a:schemeClr val="dk1"/>
              </a:buClr>
              <a:buSzPts val="1100"/>
              <a:buFont typeface="Arial"/>
              <a:buNone/>
            </a:pPr>
            <a:r>
              <a:t/>
            </a:r>
            <a:endParaRPr sz="3600">
              <a:solidFill>
                <a:schemeClr val="lt1"/>
              </a:solidFill>
            </a:endParaRPr>
          </a:p>
          <a:p>
            <a:pPr indent="-457200" lvl="0" marL="457200" rtl="0" algn="l">
              <a:lnSpc>
                <a:spcPct val="100000"/>
              </a:lnSpc>
              <a:spcBef>
                <a:spcPts val="0"/>
              </a:spcBef>
              <a:spcAft>
                <a:spcPts val="0"/>
              </a:spcAft>
              <a:buClr>
                <a:schemeClr val="lt1"/>
              </a:buClr>
              <a:buSzPts val="3600"/>
              <a:buFont typeface="Calibri"/>
              <a:buChar char="•"/>
            </a:pPr>
            <a:r>
              <a:rPr lang="en-US" sz="3600">
                <a:solidFill>
                  <a:schemeClr val="lt1"/>
                </a:solidFill>
              </a:rPr>
              <a:t>Enjoy the rest of your day SOARing with us!</a:t>
            </a:r>
            <a:endParaRPr sz="3600">
              <a:solidFill>
                <a:schemeClr val="lt1"/>
              </a:solidFill>
            </a:endParaRPr>
          </a:p>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5"/>
          <p:cNvSpPr txBox="1"/>
          <p:nvPr>
            <p:ph type="title"/>
          </p:nvPr>
        </p:nvSpPr>
        <p:spPr>
          <a:xfrm>
            <a:off x="-2360645" y="605947"/>
            <a:ext cx="10515600" cy="802414"/>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 </a:t>
            </a:r>
            <a:r>
              <a:rPr b="1" lang="en-US" sz="6000">
                <a:solidFill>
                  <a:srgbClr val="B51414"/>
                </a:solidFill>
                <a:latin typeface="Calibri"/>
                <a:ea typeface="Calibri"/>
                <a:cs typeface="Calibri"/>
                <a:sym typeface="Calibri"/>
              </a:rPr>
              <a:t>Degree Programs</a:t>
            </a:r>
            <a:endParaRPr/>
          </a:p>
        </p:txBody>
      </p:sp>
      <p:sp>
        <p:nvSpPr>
          <p:cNvPr id="563" name="Google Shape;563;p5"/>
          <p:cNvSpPr txBox="1"/>
          <p:nvPr>
            <p:ph idx="1" type="body"/>
          </p:nvPr>
        </p:nvSpPr>
        <p:spPr>
          <a:xfrm>
            <a:off x="199260" y="1993450"/>
            <a:ext cx="5699400" cy="3578400"/>
          </a:xfrm>
          <a:prstGeom prst="rect">
            <a:avLst/>
          </a:prstGeom>
          <a:noFill/>
          <a:ln>
            <a:noFill/>
          </a:ln>
        </p:spPr>
        <p:txBody>
          <a:bodyPr anchorCtr="0" anchor="t" bIns="45700" lIns="91425" spcFirstLastPara="1" rIns="91425" wrap="square" tIns="45700">
            <a:noAutofit/>
          </a:bodyPr>
          <a:lstStyle/>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BA/BS Biological Science</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BA/BS Chemistry (ACS)</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BS Chemistry: Biochemistry Concentration </a:t>
            </a:r>
            <a:endParaRPr>
              <a:solidFill>
                <a:srgbClr val="002060"/>
              </a:solidFill>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BS Data Science and </a:t>
            </a:r>
            <a:endParaRPr>
              <a:solidFill>
                <a:srgbClr val="002060"/>
              </a:solidFill>
            </a:endParaRPr>
          </a:p>
          <a:p>
            <a:pPr indent="0" lvl="0" marL="457200" rtl="0" algn="l">
              <a:lnSpc>
                <a:spcPct val="70000"/>
              </a:lnSpc>
              <a:spcBef>
                <a:spcPts val="1000"/>
              </a:spcBef>
              <a:spcAft>
                <a:spcPts val="0"/>
              </a:spcAft>
              <a:buSzPts val="1800"/>
              <a:buNone/>
            </a:pPr>
            <a:r>
              <a:rPr lang="en-US">
                <a:solidFill>
                  <a:srgbClr val="002060"/>
                </a:solidFill>
              </a:rPr>
              <a:t>Analytics (Natural Science Concentration</a:t>
            </a:r>
            <a:endParaRPr>
              <a:solidFill>
                <a:srgbClr val="002060"/>
              </a:solidFill>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BS Exercise Science &amp; Health Promotions </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BA/BS Geoscience</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 Health Science</a:t>
            </a:r>
            <a:endParaRPr/>
          </a:p>
          <a:p>
            <a:pPr indent="-77470" lvl="0" marL="228600" rtl="0" algn="l">
              <a:lnSpc>
                <a:spcPct val="70000"/>
              </a:lnSpc>
              <a:spcBef>
                <a:spcPts val="1000"/>
              </a:spcBef>
              <a:spcAft>
                <a:spcPts val="0"/>
              </a:spcAft>
              <a:buClr>
                <a:schemeClr val="dk1"/>
              </a:buClr>
              <a:buSzPts val="2380"/>
              <a:buNone/>
            </a:pPr>
            <a:r>
              <a:t/>
            </a:r>
            <a:endParaRPr sz="2380"/>
          </a:p>
        </p:txBody>
      </p:sp>
      <p:sp>
        <p:nvSpPr>
          <p:cNvPr id="564" name="Google Shape;564;p5"/>
          <p:cNvSpPr txBox="1"/>
          <p:nvPr>
            <p:ph idx="2" type="body"/>
          </p:nvPr>
        </p:nvSpPr>
        <p:spPr>
          <a:xfrm>
            <a:off x="4932945" y="1863737"/>
            <a:ext cx="4262346" cy="4205923"/>
          </a:xfrm>
          <a:prstGeom prst="rect">
            <a:avLst/>
          </a:prstGeom>
          <a:noFill/>
          <a:ln>
            <a:noFill/>
          </a:ln>
        </p:spPr>
        <p:txBody>
          <a:bodyPr anchorCtr="0" anchor="t" bIns="45700" lIns="91425" spcFirstLastPara="1" rIns="91425" wrap="square" tIns="45700">
            <a:noAutofit/>
          </a:bodyPr>
          <a:lstStyle/>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BS Neuroscience and Behavior </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BA/BS Physics </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 Psychology</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BA/BS Math</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BS Medical Biology </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Bachelor of Urban Design</a:t>
            </a:r>
            <a:endParaRPr/>
          </a:p>
          <a:p>
            <a:pPr indent="-457200" lvl="0" marL="457200" rtl="0" algn="l">
              <a:lnSpc>
                <a:spcPct val="70000"/>
              </a:lnSpc>
              <a:spcBef>
                <a:spcPts val="1000"/>
              </a:spcBef>
              <a:spcAft>
                <a:spcPts val="0"/>
              </a:spcAft>
              <a:buClr>
                <a:srgbClr val="002060"/>
              </a:buClr>
              <a:buSzPts val="2380"/>
              <a:buFont typeface="Noto Sans Symbols"/>
              <a:buChar char="❑"/>
            </a:pPr>
            <a:r>
              <a:rPr lang="en-US">
                <a:solidFill>
                  <a:srgbClr val="002060"/>
                </a:solidFill>
              </a:rPr>
              <a:t>Bachelor of Urban Regional Planning</a:t>
            </a:r>
            <a:endParaRPr/>
          </a:p>
          <a:p>
            <a:pPr indent="0" lvl="0" marL="0" rtl="0" algn="l">
              <a:lnSpc>
                <a:spcPct val="70000"/>
              </a:lnSpc>
              <a:spcBef>
                <a:spcPts val="1000"/>
              </a:spcBef>
              <a:spcAft>
                <a:spcPts val="0"/>
              </a:spcAft>
              <a:buClr>
                <a:srgbClr val="002060"/>
              </a:buClr>
              <a:buSzPts val="2380"/>
              <a:buNone/>
            </a:pPr>
            <a:r>
              <a:t/>
            </a:r>
            <a:endParaRPr>
              <a:solidFill>
                <a:srgbClr val="002060"/>
              </a:solidFill>
            </a:endParaRPr>
          </a:p>
          <a:p>
            <a:pPr indent="0" lvl="0" marL="114300" rtl="0" algn="l">
              <a:lnSpc>
                <a:spcPct val="90000"/>
              </a:lnSpc>
              <a:spcBef>
                <a:spcPts val="1000"/>
              </a:spcBef>
              <a:spcAft>
                <a:spcPts val="0"/>
              </a:spcAft>
              <a:buSzPts val="1800"/>
              <a:buNone/>
            </a:pPr>
            <a:r>
              <a:t/>
            </a:r>
            <a:endParaRPr/>
          </a:p>
        </p:txBody>
      </p:sp>
      <p:sp>
        <p:nvSpPr>
          <p:cNvPr id="565" name="Google Shape;565;p5"/>
          <p:cNvSpPr txBox="1"/>
          <p:nvPr/>
        </p:nvSpPr>
        <p:spPr>
          <a:xfrm>
            <a:off x="199260" y="1169536"/>
            <a:ext cx="4046855" cy="82391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B51414"/>
              </a:buClr>
              <a:buSzPts val="2400"/>
              <a:buFont typeface="Arial"/>
              <a:buNone/>
            </a:pPr>
            <a:r>
              <a:rPr b="1" i="0" lang="en-US" sz="2800" u="none" cap="none" strike="noStrike">
                <a:solidFill>
                  <a:srgbClr val="B51414"/>
                </a:solidFill>
                <a:latin typeface="Arial"/>
                <a:ea typeface="Arial"/>
                <a:cs typeface="Arial"/>
                <a:sym typeface="Arial"/>
              </a:rPr>
              <a:t>Majors</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9" name="Shape 569"/>
        <p:cNvGrpSpPr/>
        <p:nvPr/>
      </p:nvGrpSpPr>
      <p:grpSpPr>
        <a:xfrm>
          <a:off x="0" y="0"/>
          <a:ext cx="0" cy="0"/>
          <a:chOff x="0" y="0"/>
          <a:chExt cx="0" cy="0"/>
        </a:xfrm>
      </p:grpSpPr>
      <p:sp>
        <p:nvSpPr>
          <p:cNvPr id="570" name="Google Shape;570;p6"/>
          <p:cNvSpPr txBox="1"/>
          <p:nvPr>
            <p:ph idx="1" type="body"/>
          </p:nvPr>
        </p:nvSpPr>
        <p:spPr>
          <a:xfrm>
            <a:off x="770666" y="931545"/>
            <a:ext cx="4286762" cy="82391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B51414"/>
              </a:buClr>
              <a:buSzPts val="2400"/>
              <a:buNone/>
            </a:pPr>
            <a:r>
              <a:rPr lang="en-US" sz="4800">
                <a:solidFill>
                  <a:srgbClr val="B51414"/>
                </a:solidFill>
              </a:rPr>
              <a:t>Minors</a:t>
            </a:r>
            <a:endParaRPr sz="4800"/>
          </a:p>
        </p:txBody>
      </p:sp>
      <p:sp>
        <p:nvSpPr>
          <p:cNvPr id="571" name="Google Shape;571;p6"/>
          <p:cNvSpPr txBox="1"/>
          <p:nvPr>
            <p:ph idx="2" type="body"/>
          </p:nvPr>
        </p:nvSpPr>
        <p:spPr>
          <a:xfrm>
            <a:off x="818521" y="1615182"/>
            <a:ext cx="4191000" cy="3347100"/>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rgbClr val="002060"/>
              </a:buClr>
              <a:buSzPts val="2800"/>
              <a:buFont typeface="Noto Sans Symbols"/>
              <a:buChar char="▪"/>
            </a:pPr>
            <a:r>
              <a:rPr b="1" lang="en-US">
                <a:solidFill>
                  <a:srgbClr val="002060"/>
                </a:solidFill>
              </a:rPr>
              <a:t>Biology </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Geography</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Psychology</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Mathematics</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Geology</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Statistics </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Physics</a:t>
            </a:r>
            <a:endParaRPr b="1"/>
          </a:p>
          <a:p>
            <a:pPr indent="-50800" lvl="0" marL="228600" rtl="0" algn="l">
              <a:lnSpc>
                <a:spcPct val="80000"/>
              </a:lnSpc>
              <a:spcBef>
                <a:spcPts val="1000"/>
              </a:spcBef>
              <a:spcAft>
                <a:spcPts val="0"/>
              </a:spcAft>
              <a:buClr>
                <a:schemeClr val="dk1"/>
              </a:buClr>
              <a:buSzPts val="2800"/>
              <a:buNone/>
            </a:pPr>
            <a:r>
              <a:t/>
            </a:r>
            <a:endParaRPr/>
          </a:p>
        </p:txBody>
      </p:sp>
      <p:sp>
        <p:nvSpPr>
          <p:cNvPr id="572" name="Google Shape;572;p6"/>
          <p:cNvSpPr txBox="1"/>
          <p:nvPr>
            <p:ph idx="3" type="body"/>
          </p:nvPr>
        </p:nvSpPr>
        <p:spPr>
          <a:xfrm>
            <a:off x="3990458" y="1551397"/>
            <a:ext cx="5387100" cy="823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C00000"/>
              </a:buClr>
              <a:buSzPts val="2400"/>
              <a:buNone/>
            </a:pPr>
            <a:r>
              <a:rPr lang="en-US" sz="4800">
                <a:solidFill>
                  <a:srgbClr val="C00000"/>
                </a:solidFill>
              </a:rPr>
              <a:t>Certificates</a:t>
            </a:r>
            <a:endParaRPr sz="4800"/>
          </a:p>
        </p:txBody>
      </p:sp>
      <p:sp>
        <p:nvSpPr>
          <p:cNvPr id="573" name="Google Shape;573;p6"/>
          <p:cNvSpPr txBox="1"/>
          <p:nvPr>
            <p:ph idx="4" type="body"/>
          </p:nvPr>
        </p:nvSpPr>
        <p:spPr>
          <a:xfrm>
            <a:off x="4010550" y="2295575"/>
            <a:ext cx="4191000" cy="3458400"/>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rgbClr val="002060"/>
              </a:buClr>
              <a:buSzPts val="2800"/>
              <a:buFont typeface="Noto Sans Symbols"/>
              <a:buChar char="▪"/>
            </a:pPr>
            <a:r>
              <a:rPr b="1" lang="en-US">
                <a:solidFill>
                  <a:srgbClr val="002060"/>
                </a:solidFill>
              </a:rPr>
              <a:t>Environmental Studies</a:t>
            </a:r>
            <a:endParaRPr b="1"/>
          </a:p>
          <a:p>
            <a:pPr indent="-4064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Biotechnology</a:t>
            </a:r>
            <a:endParaRPr b="1">
              <a:solidFill>
                <a:srgbClr val="002060"/>
              </a:solidFill>
            </a:endParaRPr>
          </a:p>
          <a:p>
            <a:pPr indent="-4064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Data Science</a:t>
            </a:r>
            <a:endParaRPr b="1">
              <a:solidFill>
                <a:srgbClr val="002060"/>
              </a:solidFill>
            </a:endParaRPr>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Geographic Information Systems</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Actuarial Science</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Statistics</a:t>
            </a:r>
            <a:endParaRPr b="1"/>
          </a:p>
          <a:p>
            <a:pPr indent="-457200" lvl="0" marL="457200" rtl="0" algn="l">
              <a:lnSpc>
                <a:spcPct val="80000"/>
              </a:lnSpc>
              <a:spcBef>
                <a:spcPts val="1000"/>
              </a:spcBef>
              <a:spcAft>
                <a:spcPts val="0"/>
              </a:spcAft>
              <a:buClr>
                <a:srgbClr val="002060"/>
              </a:buClr>
              <a:buSzPts val="2800"/>
              <a:buFont typeface="Noto Sans Symbols"/>
              <a:buChar char="▪"/>
            </a:pPr>
            <a:r>
              <a:rPr b="1" lang="en-US">
                <a:solidFill>
                  <a:srgbClr val="002060"/>
                </a:solidFill>
              </a:rPr>
              <a:t>Mental Health </a:t>
            </a:r>
            <a:endParaRPr b="1"/>
          </a:p>
          <a:p>
            <a:pPr indent="-50800" lvl="0" marL="228600" rtl="0" algn="l">
              <a:lnSpc>
                <a:spcPct val="80000"/>
              </a:lnSpc>
              <a:spcBef>
                <a:spcPts val="1000"/>
              </a:spcBef>
              <a:spcAft>
                <a:spcPts val="0"/>
              </a:spcAft>
              <a:buClr>
                <a:schemeClr val="dk1"/>
              </a:buClr>
              <a:buSzPts val="2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7" name="Shape 577"/>
        <p:cNvGrpSpPr/>
        <p:nvPr/>
      </p:nvGrpSpPr>
      <p:grpSpPr>
        <a:xfrm>
          <a:off x="0" y="0"/>
          <a:ext cx="0" cy="0"/>
          <a:chOff x="0" y="0"/>
          <a:chExt cx="0" cy="0"/>
        </a:xfrm>
      </p:grpSpPr>
      <p:sp>
        <p:nvSpPr>
          <p:cNvPr id="578" name="Google Shape;578;p7"/>
          <p:cNvSpPr txBox="1"/>
          <p:nvPr>
            <p:ph type="title"/>
          </p:nvPr>
        </p:nvSpPr>
        <p:spPr>
          <a:xfrm>
            <a:off x="432428" y="508571"/>
            <a:ext cx="10515600" cy="86772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B51414"/>
              </a:buClr>
              <a:buSzPts val="4400"/>
              <a:buFont typeface="Calibri"/>
              <a:buNone/>
            </a:pPr>
            <a:r>
              <a:rPr b="1" lang="en-US" sz="6000">
                <a:solidFill>
                  <a:srgbClr val="002060"/>
                </a:solidFill>
              </a:rPr>
              <a:t>Pre-Health </a:t>
            </a:r>
            <a:br>
              <a:rPr b="1" lang="en-US" sz="6000">
                <a:solidFill>
                  <a:srgbClr val="002060"/>
                </a:solidFill>
              </a:rPr>
            </a:br>
            <a:r>
              <a:rPr b="1" lang="en-US" sz="6000">
                <a:solidFill>
                  <a:srgbClr val="002060"/>
                </a:solidFill>
              </a:rPr>
              <a:t>Professions Program</a:t>
            </a:r>
            <a:endParaRPr sz="6000">
              <a:solidFill>
                <a:srgbClr val="002060"/>
              </a:solidFill>
            </a:endParaRPr>
          </a:p>
        </p:txBody>
      </p:sp>
      <p:sp>
        <p:nvSpPr>
          <p:cNvPr id="579" name="Google Shape;579;p7"/>
          <p:cNvSpPr/>
          <p:nvPr/>
        </p:nvSpPr>
        <p:spPr>
          <a:xfrm>
            <a:off x="432428" y="1942313"/>
            <a:ext cx="7218674" cy="439156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300"/>
              </a:spcBef>
              <a:spcAft>
                <a:spcPts val="0"/>
              </a:spcAft>
              <a:buClr>
                <a:srgbClr val="002060"/>
              </a:buClr>
              <a:buSzPts val="1500"/>
              <a:buFont typeface="Calibri"/>
              <a:buNone/>
            </a:pPr>
            <a:r>
              <a:rPr b="0" i="0" lang="en-US" sz="2800" u="none" cap="none" strike="noStrike">
                <a:solidFill>
                  <a:srgbClr val="002060"/>
                </a:solidFill>
                <a:latin typeface="Calibri"/>
                <a:ea typeface="Calibri"/>
                <a:cs typeface="Calibri"/>
                <a:sym typeface="Calibri"/>
              </a:rPr>
              <a:t>For students interested in medical, dental, veterinary, and other professional training in the health sciences (other than Nursing).</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300"/>
              </a:spcBef>
              <a:spcAft>
                <a:spcPts val="0"/>
              </a:spcAft>
              <a:buClr>
                <a:srgbClr val="002060"/>
              </a:buClr>
              <a:buSzPts val="1500"/>
              <a:buFont typeface="Calibri"/>
              <a:buNone/>
            </a:pPr>
            <a:r>
              <a:t/>
            </a:r>
            <a:endParaRPr b="0" i="0" sz="2800" u="none" cap="none" strike="noStrike">
              <a:solidFill>
                <a:srgbClr val="000000"/>
              </a:solidFill>
              <a:latin typeface="Arial"/>
              <a:ea typeface="Arial"/>
              <a:cs typeface="Arial"/>
              <a:sym typeface="Arial"/>
            </a:endParaRPr>
          </a:p>
          <a:p>
            <a:pPr indent="0" lvl="0" marL="0" marR="0" rtl="0" algn="l">
              <a:lnSpc>
                <a:spcPct val="80000"/>
              </a:lnSpc>
              <a:spcBef>
                <a:spcPts val="300"/>
              </a:spcBef>
              <a:spcAft>
                <a:spcPts val="0"/>
              </a:spcAft>
              <a:buClr>
                <a:srgbClr val="002060"/>
              </a:buClr>
              <a:buSzPts val="1500"/>
              <a:buFont typeface="Calibri"/>
              <a:buNone/>
            </a:pPr>
            <a:r>
              <a:rPr b="0" i="0" lang="en-US" sz="2800" u="none" cap="none" strike="noStrike">
                <a:solidFill>
                  <a:srgbClr val="002060"/>
                </a:solidFill>
                <a:latin typeface="Calibri"/>
                <a:ea typeface="Calibri"/>
                <a:cs typeface="Calibri"/>
                <a:sym typeface="Calibri"/>
              </a:rPr>
              <a:t>We assist in preparing students to matriculate into graduate professional schools.</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360"/>
              </a:spcBef>
              <a:spcAft>
                <a:spcPts val="0"/>
              </a:spcAft>
              <a:buClr>
                <a:srgbClr val="B51414"/>
              </a:buClr>
              <a:buSzPts val="1800"/>
              <a:buFont typeface="Calibri"/>
              <a:buNone/>
            </a:pPr>
            <a:r>
              <a:rPr b="1" i="0" lang="en-US" sz="2400" u="none" cap="none" strike="noStrike">
                <a:solidFill>
                  <a:srgbClr val="B51414"/>
                </a:solidFill>
                <a:latin typeface="Calibri"/>
                <a:ea typeface="Calibri"/>
                <a:cs typeface="Calibri"/>
                <a:sym typeface="Calibri"/>
              </a:rPr>
              <a:t>Requirements for Pre-health Professions Advising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Calibri"/>
              <a:buNone/>
            </a:pPr>
            <a:r>
              <a:rPr b="1" i="0" lang="en-US" sz="2400" u="none" cap="none" strike="noStrike">
                <a:solidFill>
                  <a:srgbClr val="B51414"/>
                </a:solidFill>
                <a:latin typeface="Calibri"/>
                <a:ea typeface="Calibri"/>
                <a:cs typeface="Calibri"/>
                <a:sym typeface="Calibri"/>
              </a:rPr>
              <a:t>No Admission Requirements</a:t>
            </a:r>
            <a:endParaRPr b="1" i="0" sz="2400" u="none" cap="none" strike="noStrike">
              <a:solidFill>
                <a:srgbClr val="B51414"/>
              </a:solidFill>
              <a:latin typeface="Calibri"/>
              <a:ea typeface="Calibri"/>
              <a:cs typeface="Calibri"/>
              <a:sym typeface="Calibri"/>
            </a:endParaRPr>
          </a:p>
          <a:p>
            <a:pPr indent="-257175" lvl="0" marL="257175" marR="0" rtl="0" algn="l">
              <a:lnSpc>
                <a:spcPct val="80000"/>
              </a:lnSpc>
              <a:spcBef>
                <a:spcPts val="300"/>
              </a:spcBef>
              <a:spcAft>
                <a:spcPts val="0"/>
              </a:spcAft>
              <a:buClr>
                <a:srgbClr val="002060"/>
              </a:buClr>
              <a:buSzPts val="1500"/>
              <a:buFont typeface="Arial"/>
              <a:buChar char="•"/>
            </a:pPr>
            <a:r>
              <a:rPr b="0" i="0" lang="en-US" sz="1800" u="none" cap="none" strike="noStrike">
                <a:solidFill>
                  <a:srgbClr val="002060"/>
                </a:solidFill>
                <a:latin typeface="Calibri"/>
                <a:ea typeface="Calibri"/>
                <a:cs typeface="Calibri"/>
                <a:sym typeface="Calibri"/>
              </a:rPr>
              <a:t>Advising for this program takes place in the Pre-Health Professions Office (SE 308).</a:t>
            </a:r>
            <a:endParaRPr b="0" i="0" sz="1800" u="none" cap="none" strike="noStrike">
              <a:solidFill>
                <a:srgbClr val="000000"/>
              </a:solidFill>
              <a:latin typeface="Arial"/>
              <a:ea typeface="Arial"/>
              <a:cs typeface="Arial"/>
              <a:sym typeface="Arial"/>
            </a:endParaRPr>
          </a:p>
          <a:p>
            <a:pPr indent="-257175" lvl="0" marL="257175" marR="0" rtl="0" algn="l">
              <a:lnSpc>
                <a:spcPct val="80000"/>
              </a:lnSpc>
              <a:spcBef>
                <a:spcPts val="300"/>
              </a:spcBef>
              <a:spcAft>
                <a:spcPts val="0"/>
              </a:spcAft>
              <a:buClr>
                <a:srgbClr val="002060"/>
              </a:buClr>
              <a:buSzPts val="1500"/>
              <a:buFont typeface="Arial"/>
              <a:buChar char="•"/>
            </a:pPr>
            <a:r>
              <a:rPr b="0" i="0" lang="en-US" sz="1800" u="none" cap="none" strike="noStrike">
                <a:solidFill>
                  <a:srgbClr val="002060"/>
                </a:solidFill>
                <a:latin typeface="Calibri"/>
                <a:ea typeface="Calibri"/>
                <a:cs typeface="Calibri"/>
                <a:sym typeface="Calibri"/>
              </a:rPr>
              <a:t>Students must maintain a 3.0 GPA to continue pre-health advising. </a:t>
            </a:r>
            <a:endParaRPr b="0" i="0" sz="1800" u="none" cap="none" strike="noStrike">
              <a:solidFill>
                <a:srgbClr val="000000"/>
              </a:solidFill>
              <a:latin typeface="Arial"/>
              <a:ea typeface="Arial"/>
              <a:cs typeface="Arial"/>
              <a:sym typeface="Arial"/>
            </a:endParaRPr>
          </a:p>
          <a:p>
            <a:pPr indent="-257175" lvl="0" marL="257175" marR="0" rtl="0" algn="l">
              <a:lnSpc>
                <a:spcPct val="80000"/>
              </a:lnSpc>
              <a:spcBef>
                <a:spcPts val="300"/>
              </a:spcBef>
              <a:spcAft>
                <a:spcPts val="0"/>
              </a:spcAft>
              <a:buClr>
                <a:srgbClr val="002060"/>
              </a:buClr>
              <a:buSzPts val="1500"/>
              <a:buFont typeface="Arial"/>
              <a:buChar char="•"/>
            </a:pPr>
            <a:r>
              <a:rPr b="0" i="0" lang="en-US" sz="1800" u="none" cap="none" strike="noStrike">
                <a:solidFill>
                  <a:srgbClr val="002060"/>
                </a:solidFill>
                <a:latin typeface="Calibri"/>
                <a:ea typeface="Calibri"/>
                <a:cs typeface="Calibri"/>
                <a:sym typeface="Calibri"/>
              </a:rPr>
              <a:t>Students are expected to participate in shadowing and volunteering (100 minimum) as part of pre-health advising program.</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sp>
        <p:nvSpPr>
          <p:cNvPr id="584" name="Google Shape;584;p8"/>
          <p:cNvSpPr txBox="1"/>
          <p:nvPr>
            <p:ph type="title"/>
          </p:nvPr>
        </p:nvSpPr>
        <p:spPr>
          <a:xfrm>
            <a:off x="436880" y="522721"/>
            <a:ext cx="6990287" cy="1137091"/>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C00000"/>
              </a:buClr>
              <a:buSzPts val="2000"/>
              <a:buNone/>
            </a:pPr>
            <a:r>
              <a:rPr b="1" lang="en-US" sz="4000">
                <a:solidFill>
                  <a:srgbClr val="C00000"/>
                </a:solidFill>
              </a:rPr>
              <a:t>Components of the Pre-Health Professions Program</a:t>
            </a:r>
            <a:endParaRPr sz="3600">
              <a:solidFill>
                <a:srgbClr val="C00000"/>
              </a:solidFill>
            </a:endParaRPr>
          </a:p>
        </p:txBody>
      </p:sp>
      <p:sp>
        <p:nvSpPr>
          <p:cNvPr id="585" name="Google Shape;585;p8"/>
          <p:cNvSpPr txBox="1"/>
          <p:nvPr>
            <p:ph idx="4" type="body"/>
          </p:nvPr>
        </p:nvSpPr>
        <p:spPr>
          <a:xfrm>
            <a:off x="436880" y="1659812"/>
            <a:ext cx="10622156" cy="50800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1000"/>
              </a:spcBef>
              <a:spcAft>
                <a:spcPts val="0"/>
              </a:spcAft>
              <a:buClr>
                <a:srgbClr val="002060"/>
              </a:buClr>
              <a:buSzPts val="1500"/>
              <a:buFont typeface="Noto Sans Symbols"/>
              <a:buChar char="✔"/>
            </a:pPr>
            <a:r>
              <a:rPr lang="en-US" sz="2400">
                <a:solidFill>
                  <a:srgbClr val="002060"/>
                </a:solidFill>
              </a:rPr>
              <a:t>First Year Interest Groups</a:t>
            </a:r>
            <a:endParaRPr sz="4400"/>
          </a:p>
          <a:p>
            <a:pPr indent="-342900" lvl="0" marL="342900" rtl="0" algn="l">
              <a:lnSpc>
                <a:spcPct val="80000"/>
              </a:lnSpc>
              <a:spcBef>
                <a:spcPts val="1000"/>
              </a:spcBef>
              <a:spcAft>
                <a:spcPts val="0"/>
              </a:spcAft>
              <a:buClr>
                <a:srgbClr val="002060"/>
              </a:buClr>
              <a:buSzPts val="1500"/>
              <a:buFont typeface="Noto Sans Symbols"/>
              <a:buChar char="✔"/>
            </a:pPr>
            <a:r>
              <a:rPr lang="en-US" sz="2400">
                <a:solidFill>
                  <a:srgbClr val="002060"/>
                </a:solidFill>
              </a:rPr>
              <a:t>Pre-Health Courses:</a:t>
            </a:r>
            <a:endParaRPr sz="4400"/>
          </a:p>
          <a:p>
            <a:pPr indent="-342900" lvl="1" marL="800100" rtl="0" algn="l">
              <a:lnSpc>
                <a:spcPct val="80000"/>
              </a:lnSpc>
              <a:spcBef>
                <a:spcPts val="500"/>
              </a:spcBef>
              <a:spcAft>
                <a:spcPts val="0"/>
              </a:spcAft>
              <a:buClr>
                <a:srgbClr val="002060"/>
              </a:buClr>
              <a:buSzPts val="1200"/>
              <a:buFont typeface="Courier New"/>
              <a:buChar char="o"/>
            </a:pPr>
            <a:r>
              <a:rPr b="1" i="1" lang="en-US" sz="2000">
                <a:solidFill>
                  <a:srgbClr val="002060"/>
                </a:solidFill>
              </a:rPr>
              <a:t>Introduction to Pre-Professional Studies</a:t>
            </a:r>
            <a:r>
              <a:rPr lang="en-US" sz="2000">
                <a:solidFill>
                  <a:srgbClr val="002060"/>
                </a:solidFill>
              </a:rPr>
              <a:t> with lab</a:t>
            </a:r>
            <a:endParaRPr sz="4000"/>
          </a:p>
          <a:p>
            <a:pPr indent="-342900" lvl="1" marL="800100" rtl="0" algn="l">
              <a:lnSpc>
                <a:spcPct val="80000"/>
              </a:lnSpc>
              <a:spcBef>
                <a:spcPts val="500"/>
              </a:spcBef>
              <a:spcAft>
                <a:spcPts val="0"/>
              </a:spcAft>
              <a:buClr>
                <a:srgbClr val="002060"/>
              </a:buClr>
              <a:buSzPts val="1200"/>
              <a:buFont typeface="Courier New"/>
              <a:buChar char="o"/>
            </a:pPr>
            <a:r>
              <a:rPr b="1" i="1" lang="en-US" sz="2000">
                <a:solidFill>
                  <a:srgbClr val="002060"/>
                </a:solidFill>
              </a:rPr>
              <a:t>Medical Internship</a:t>
            </a:r>
            <a:r>
              <a:rPr lang="en-US" sz="2000">
                <a:solidFill>
                  <a:srgbClr val="002060"/>
                </a:solidFill>
              </a:rPr>
              <a:t> for shadowing experience</a:t>
            </a:r>
            <a:endParaRPr sz="4000"/>
          </a:p>
          <a:p>
            <a:pPr indent="-342900" lvl="0" marL="342900" rtl="0" algn="l">
              <a:lnSpc>
                <a:spcPct val="80000"/>
              </a:lnSpc>
              <a:spcBef>
                <a:spcPts val="1000"/>
              </a:spcBef>
              <a:spcAft>
                <a:spcPts val="0"/>
              </a:spcAft>
              <a:buClr>
                <a:srgbClr val="002060"/>
              </a:buClr>
              <a:buSzPts val="1500"/>
              <a:buFont typeface="Noto Sans Symbols"/>
              <a:buChar char="✔"/>
            </a:pPr>
            <a:r>
              <a:rPr lang="en-US" sz="2400">
                <a:solidFill>
                  <a:srgbClr val="002060"/>
                </a:solidFill>
              </a:rPr>
              <a:t>Pre-Health Professions Week</a:t>
            </a:r>
            <a:endParaRPr sz="4400"/>
          </a:p>
          <a:p>
            <a:pPr indent="-342900" lvl="0" marL="342900" rtl="0" algn="l">
              <a:lnSpc>
                <a:spcPct val="80000"/>
              </a:lnSpc>
              <a:spcBef>
                <a:spcPts val="1000"/>
              </a:spcBef>
              <a:spcAft>
                <a:spcPts val="0"/>
              </a:spcAft>
              <a:buClr>
                <a:srgbClr val="002060"/>
              </a:buClr>
              <a:buSzPts val="1500"/>
              <a:buFont typeface="Noto Sans Symbols"/>
              <a:buChar char="✔"/>
            </a:pPr>
            <a:r>
              <a:rPr lang="en-US" sz="2400">
                <a:solidFill>
                  <a:srgbClr val="002060"/>
                </a:solidFill>
              </a:rPr>
              <a:t>Pre-Health Workshops-tailored to student needs. (basics, beyond basics, financing, application, interviewing)</a:t>
            </a:r>
            <a:endParaRPr sz="4400"/>
          </a:p>
          <a:p>
            <a:pPr indent="-342900" lvl="0" marL="342900" rtl="0" algn="l">
              <a:lnSpc>
                <a:spcPct val="90000"/>
              </a:lnSpc>
              <a:spcBef>
                <a:spcPts val="300"/>
              </a:spcBef>
              <a:spcAft>
                <a:spcPts val="0"/>
              </a:spcAft>
              <a:buClr>
                <a:srgbClr val="002060"/>
              </a:buClr>
              <a:buSzPts val="1500"/>
              <a:buFont typeface="Noto Sans Symbols"/>
              <a:buChar char="✔"/>
            </a:pPr>
            <a:r>
              <a:rPr lang="en-US" sz="2400">
                <a:solidFill>
                  <a:srgbClr val="002060"/>
                </a:solidFill>
              </a:rPr>
              <a:t>Mock medical school interview with Pre-Health Professions Committee </a:t>
            </a:r>
            <a:endParaRPr sz="4400"/>
          </a:p>
          <a:p>
            <a:pPr indent="-342900" lvl="0" marL="342900" rtl="0" algn="l">
              <a:lnSpc>
                <a:spcPct val="90000"/>
              </a:lnSpc>
              <a:spcBef>
                <a:spcPts val="300"/>
              </a:spcBef>
              <a:spcAft>
                <a:spcPts val="0"/>
              </a:spcAft>
              <a:buClr>
                <a:srgbClr val="002060"/>
              </a:buClr>
              <a:buSzPts val="1500"/>
              <a:buFont typeface="Noto Sans Symbols"/>
              <a:buChar char="✔"/>
            </a:pPr>
            <a:r>
              <a:rPr lang="en-US" sz="2400">
                <a:solidFill>
                  <a:srgbClr val="002060"/>
                </a:solidFill>
              </a:rPr>
              <a:t>“Wall of Fame” recognition for accepted students </a:t>
            </a:r>
            <a:endParaRPr sz="4400"/>
          </a:p>
          <a:p>
            <a:pPr indent="-342900" lvl="0" marL="342900" rtl="0" algn="l">
              <a:lnSpc>
                <a:spcPct val="90000"/>
              </a:lnSpc>
              <a:spcBef>
                <a:spcPts val="300"/>
              </a:spcBef>
              <a:spcAft>
                <a:spcPts val="0"/>
              </a:spcAft>
              <a:buClr>
                <a:srgbClr val="002060"/>
              </a:buClr>
              <a:buSzPts val="1500"/>
              <a:buFont typeface="Noto Sans Symbols"/>
              <a:buChar char="✔"/>
            </a:pPr>
            <a:r>
              <a:rPr lang="en-US" sz="2400">
                <a:solidFill>
                  <a:srgbClr val="002060"/>
                </a:solidFill>
              </a:rPr>
              <a:t>Future Doctors reception for all students accepted into medical, veterinary, or dental school.</a:t>
            </a:r>
            <a:endParaRPr sz="4400"/>
          </a:p>
          <a:p>
            <a:pPr indent="-342900" lvl="0" marL="342900" rtl="0" algn="l">
              <a:lnSpc>
                <a:spcPct val="90000"/>
              </a:lnSpc>
              <a:spcBef>
                <a:spcPts val="300"/>
              </a:spcBef>
              <a:spcAft>
                <a:spcPts val="0"/>
              </a:spcAft>
              <a:buClr>
                <a:srgbClr val="002060"/>
              </a:buClr>
              <a:buSzPts val="1500"/>
              <a:buFont typeface="Noto Sans Symbols"/>
              <a:buChar char="✔"/>
            </a:pPr>
            <a:r>
              <a:rPr lang="en-US" sz="2400">
                <a:solidFill>
                  <a:srgbClr val="002060"/>
                </a:solidFill>
              </a:rPr>
              <a:t>MCAT prep course taught by FAU Science faculty.</a:t>
            </a:r>
            <a:endParaRPr sz="4400"/>
          </a:p>
          <a:p>
            <a:pPr indent="-50800" lvl="0" marL="228600" rtl="0" algn="l">
              <a:lnSpc>
                <a:spcPct val="80000"/>
              </a:lnSpc>
              <a:spcBef>
                <a:spcPts val="1000"/>
              </a:spcBef>
              <a:spcAft>
                <a:spcPts val="0"/>
              </a:spcAft>
              <a:buClr>
                <a:schemeClr val="dk1"/>
              </a:buClr>
              <a:buSzPts val="2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2021-03-17T14:13:15Z</dcterms:created>
  <dc:creator>Tiffany Burnett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0x010100D2C2717AB8CC114CBE734030BB042788</vt:lpwstr>
  </property>
</Properties>
</file>