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277" r:id="rId5"/>
    <p:sldId id="257" r:id="rId6"/>
    <p:sldId id="259" r:id="rId7"/>
    <p:sldId id="260" r:id="rId8"/>
    <p:sldId id="278" r:id="rId9"/>
    <p:sldId id="276" r:id="rId10"/>
    <p:sldId id="265" r:id="rId11"/>
    <p:sldId id="272" r:id="rId12"/>
    <p:sldId id="264" r:id="rId13"/>
    <p:sldId id="270" r:id="rId14"/>
    <p:sldId id="27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67Nfu2Ea3rImCpm5dbVEcTmo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27F0A-DA6D-4A9F-A922-8D3A34609457}" v="60" dt="2021-12-08T19:46:05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Bebergal" userId="2cb4c040-c3ae-4903-8cba-9f08b5da5576" providerId="ADAL" clId="{4AB27F0A-DA6D-4A9F-A922-8D3A34609457}"/>
    <pc:docChg chg="custSel addSld delSld modSld sldOrd">
      <pc:chgData name="Jennifer Bebergal" userId="2cb4c040-c3ae-4903-8cba-9f08b5da5576" providerId="ADAL" clId="{4AB27F0A-DA6D-4A9F-A922-8D3A34609457}" dt="2021-12-08T19:46:05.299" v="210" actId="20577"/>
      <pc:docMkLst>
        <pc:docMk/>
      </pc:docMkLst>
      <pc:sldChg chg="modSp mod">
        <pc:chgData name="Jennifer Bebergal" userId="2cb4c040-c3ae-4903-8cba-9f08b5da5576" providerId="ADAL" clId="{4AB27F0A-DA6D-4A9F-A922-8D3A34609457}" dt="2021-12-08T19:34:25.840" v="39" actId="20577"/>
        <pc:sldMkLst>
          <pc:docMk/>
          <pc:sldMk cId="0" sldId="257"/>
        </pc:sldMkLst>
        <pc:spChg chg="mod">
          <ac:chgData name="Jennifer Bebergal" userId="2cb4c040-c3ae-4903-8cba-9f08b5da5576" providerId="ADAL" clId="{4AB27F0A-DA6D-4A9F-A922-8D3A34609457}" dt="2021-12-08T19:34:00.330" v="25" actId="20577"/>
          <ac:spMkLst>
            <pc:docMk/>
            <pc:sldMk cId="0" sldId="257"/>
            <ac:spMk id="88" creationId="{00000000-0000-0000-0000-000000000000}"/>
          </ac:spMkLst>
        </pc:spChg>
        <pc:spChg chg="mod">
          <ac:chgData name="Jennifer Bebergal" userId="2cb4c040-c3ae-4903-8cba-9f08b5da5576" providerId="ADAL" clId="{4AB27F0A-DA6D-4A9F-A922-8D3A34609457}" dt="2021-12-08T19:34:25.840" v="39" actId="20577"/>
          <ac:spMkLst>
            <pc:docMk/>
            <pc:sldMk cId="0" sldId="257"/>
            <ac:spMk id="89" creationId="{00000000-0000-0000-0000-000000000000}"/>
          </ac:spMkLst>
        </pc:spChg>
      </pc:sldChg>
      <pc:sldChg chg="addSp modSp mod">
        <pc:chgData name="Jennifer Bebergal" userId="2cb4c040-c3ae-4903-8cba-9f08b5da5576" providerId="ADAL" clId="{4AB27F0A-DA6D-4A9F-A922-8D3A34609457}" dt="2021-12-08T19:39:00.505" v="148" actId="1036"/>
        <pc:sldMkLst>
          <pc:docMk/>
          <pc:sldMk cId="0" sldId="259"/>
        </pc:sldMkLst>
        <pc:spChg chg="add mod">
          <ac:chgData name="Jennifer Bebergal" userId="2cb4c040-c3ae-4903-8cba-9f08b5da5576" providerId="ADAL" clId="{4AB27F0A-DA6D-4A9F-A922-8D3A34609457}" dt="2021-12-08T19:39:00.505" v="148" actId="1036"/>
          <ac:spMkLst>
            <pc:docMk/>
            <pc:sldMk cId="0" sldId="259"/>
            <ac:spMk id="2" creationId="{1F4A33DD-7565-46E2-8F96-29DFA35E785D}"/>
          </ac:spMkLst>
        </pc:spChg>
      </pc:sldChg>
      <pc:sldChg chg="del">
        <pc:chgData name="Jennifer Bebergal" userId="2cb4c040-c3ae-4903-8cba-9f08b5da5576" providerId="ADAL" clId="{4AB27F0A-DA6D-4A9F-A922-8D3A34609457}" dt="2021-12-08T19:44:05.100" v="149" actId="47"/>
        <pc:sldMkLst>
          <pc:docMk/>
          <pc:sldMk cId="2469583243" sldId="263"/>
        </pc:sldMkLst>
      </pc:sldChg>
      <pc:sldChg chg="modSp ord modAnim">
        <pc:chgData name="Jennifer Bebergal" userId="2cb4c040-c3ae-4903-8cba-9f08b5da5576" providerId="ADAL" clId="{4AB27F0A-DA6D-4A9F-A922-8D3A34609457}" dt="2021-12-08T19:46:05.299" v="210" actId="20577"/>
        <pc:sldMkLst>
          <pc:docMk/>
          <pc:sldMk cId="1294304809" sldId="270"/>
        </pc:sldMkLst>
        <pc:spChg chg="mod">
          <ac:chgData name="Jennifer Bebergal" userId="2cb4c040-c3ae-4903-8cba-9f08b5da5576" providerId="ADAL" clId="{4AB27F0A-DA6D-4A9F-A922-8D3A34609457}" dt="2021-12-08T19:46:05.299" v="210" actId="20577"/>
          <ac:spMkLst>
            <pc:docMk/>
            <pc:sldMk cId="1294304809" sldId="270"/>
            <ac:spMk id="2" creationId="{D9924500-6AD2-AE48-B43F-E4E4E6F24C3B}"/>
          </ac:spMkLst>
        </pc:spChg>
      </pc:sldChg>
      <pc:sldChg chg="modSp add del mod">
        <pc:chgData name="Jennifer Bebergal" userId="2cb4c040-c3ae-4903-8cba-9f08b5da5576" providerId="ADAL" clId="{4AB27F0A-DA6D-4A9F-A922-8D3A34609457}" dt="2021-12-08T19:35:14.643" v="42" actId="47"/>
        <pc:sldMkLst>
          <pc:docMk/>
          <pc:sldMk cId="2788098757" sldId="280"/>
        </pc:sldMkLst>
        <pc:spChg chg="mod">
          <ac:chgData name="Jennifer Bebergal" userId="2cb4c040-c3ae-4903-8cba-9f08b5da5576" providerId="ADAL" clId="{4AB27F0A-DA6D-4A9F-A922-8D3A34609457}" dt="2021-12-08T19:35:11.940" v="41" actId="6549"/>
          <ac:spMkLst>
            <pc:docMk/>
            <pc:sldMk cId="2788098757" sldId="280"/>
            <ac:spMk id="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145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84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1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73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15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87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79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2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u.edu/shs/about/contact_us.ph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helpdesk.fa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eer@fau.edu" TargetMode="External"/><Relationship Id="rId5" Type="http://schemas.openxmlformats.org/officeDocument/2006/relationships/hyperlink" Target="https://www.fau.edu/sas/about/contact_us.php" TargetMode="External"/><Relationship Id="rId4" Type="http://schemas.openxmlformats.org/officeDocument/2006/relationships/hyperlink" Target="mailto:advisingservices@fau.edu" TargetMode="External"/><Relationship Id="rId9" Type="http://schemas.openxmlformats.org/officeDocument/2006/relationships/hyperlink" Target="https://www.fau.edu/counsel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u.edu/ct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69" y="5758962"/>
            <a:ext cx="471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Owls in the Classroom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400" dirty="0"/>
              <a:t>Dr. Jennifer Bebergal</a:t>
            </a:r>
          </a:p>
        </p:txBody>
      </p:sp>
    </p:spTree>
    <p:extLst>
      <p:ext uri="{BB962C8B-B14F-4D97-AF65-F5344CB8AC3E}">
        <p14:creationId xmlns:p14="http://schemas.microsoft.com/office/powerpoint/2010/main" val="216432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045640-6DB6-6F4F-84F6-84E224E13248}"/>
              </a:ext>
            </a:extLst>
          </p:cNvPr>
          <p:cNvSpPr/>
          <p:nvPr/>
        </p:nvSpPr>
        <p:spPr>
          <a:xfrm>
            <a:off x="663572" y="260063"/>
            <a:ext cx="26308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lt1"/>
                </a:solidFill>
              </a:rPr>
              <a:t>Let’s Recap</a:t>
            </a:r>
            <a:endParaRPr lang="en-US" sz="3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924500-6AD2-AE48-B43F-E4E4E6F24C3B}"/>
              </a:ext>
            </a:extLst>
          </p:cNvPr>
          <p:cNvSpPr/>
          <p:nvPr/>
        </p:nvSpPr>
        <p:spPr>
          <a:xfrm>
            <a:off x="142103" y="1291822"/>
            <a:ext cx="8175420" cy="421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buClr>
                <a:srgbClr val="90ABD9"/>
              </a:buClr>
              <a:buSzPts val="3200"/>
              <a:buFont typeface="Arial"/>
              <a:buChar char="•"/>
            </a:pPr>
            <a:r>
              <a:rPr lang="en-US" sz="2800" dirty="0"/>
              <a:t>Build </a:t>
            </a:r>
            <a:r>
              <a:rPr lang="en-US" sz="2800" b="1" dirty="0">
                <a:solidFill>
                  <a:srgbClr val="C00000"/>
                </a:solidFill>
              </a:rPr>
              <a:t>curiosity</a:t>
            </a:r>
            <a:r>
              <a:rPr lang="en-US" sz="2800" b="1" dirty="0"/>
              <a:t> </a:t>
            </a:r>
            <a:r>
              <a:rPr lang="en-US" sz="2800" dirty="0"/>
              <a:t>about your classes.</a:t>
            </a:r>
          </a:p>
          <a:p>
            <a:pPr marL="742950" lvl="1" indent="-285750">
              <a:lnSpc>
                <a:spcPct val="90000"/>
              </a:lnSpc>
              <a:buClr>
                <a:srgbClr val="90ABD9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Make</a:t>
            </a:r>
            <a:r>
              <a:rPr lang="en-US" sz="2800" b="1" dirty="0">
                <a:solidFill>
                  <a:srgbClr val="C00000"/>
                </a:solidFill>
              </a:rPr>
              <a:t> connections </a:t>
            </a:r>
            <a:r>
              <a:rPr lang="en-US" sz="2800" dirty="0"/>
              <a:t>to what you already know, what interests you, and who you want to become.</a:t>
            </a:r>
          </a:p>
          <a:p>
            <a:pPr marL="742950" lvl="1" indent="-285750">
              <a:lnSpc>
                <a:spcPct val="90000"/>
              </a:lnSpc>
              <a:buClr>
                <a:srgbClr val="90ABD9"/>
              </a:buClr>
              <a:buSzPts val="3200"/>
              <a:buFont typeface="Arial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Choose</a:t>
            </a:r>
            <a:r>
              <a:rPr lang="en-US" sz="2800" dirty="0"/>
              <a:t> a good attitude each day!</a:t>
            </a:r>
          </a:p>
          <a:p>
            <a:pPr marL="457200" lvl="1">
              <a:lnSpc>
                <a:spcPct val="90000"/>
              </a:lnSpc>
              <a:buClr>
                <a:srgbClr val="90ABD9"/>
              </a:buClr>
              <a:buSzPts val="3200"/>
            </a:pPr>
            <a:endParaRPr lang="en-US" sz="16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90ABD9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Embrace an active role </a:t>
            </a:r>
            <a:r>
              <a:rPr lang="en-US" sz="2800" dirty="0"/>
              <a:t>- learn </a:t>
            </a:r>
            <a:r>
              <a:rPr lang="en-US" sz="2800" dirty="0">
                <a:solidFill>
                  <a:srgbClr val="D31145"/>
                </a:solidFill>
              </a:rPr>
              <a:t>with</a:t>
            </a:r>
            <a:r>
              <a:rPr lang="en-US" sz="2800" dirty="0"/>
              <a:t> your faculty and peers.</a:t>
            </a: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rgbClr val="90ABD9"/>
              </a:buClr>
              <a:buSzPts val="3200"/>
            </a:pPr>
            <a:endParaRPr lang="en-US" sz="1600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90ABD9"/>
              </a:buClr>
              <a:buSzPts val="3200"/>
              <a:buFont typeface="Arial"/>
              <a:buChar char="•"/>
            </a:pPr>
            <a:r>
              <a:rPr lang="en-US" sz="2800" dirty="0"/>
              <a:t>Develop the </a:t>
            </a:r>
            <a:r>
              <a:rPr lang="en-US" sz="2800" dirty="0">
                <a:solidFill>
                  <a:srgbClr val="D31145"/>
                </a:solidFill>
              </a:rPr>
              <a:t>habits </a:t>
            </a:r>
            <a:r>
              <a:rPr lang="en-US" sz="2800" dirty="0"/>
              <a:t>that will help you succeed now and in your future.</a:t>
            </a:r>
          </a:p>
        </p:txBody>
      </p:sp>
    </p:spTree>
    <p:extLst>
      <p:ext uri="{BB962C8B-B14F-4D97-AF65-F5344CB8AC3E}">
        <p14:creationId xmlns:p14="http://schemas.microsoft.com/office/powerpoint/2010/main" val="12943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7CC4BD-606A-E943-A334-5D8295958841}"/>
              </a:ext>
            </a:extLst>
          </p:cNvPr>
          <p:cNvSpPr txBox="1"/>
          <p:nvPr/>
        </p:nvSpPr>
        <p:spPr>
          <a:xfrm>
            <a:off x="325315" y="604769"/>
            <a:ext cx="8397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solidFill>
                  <a:schemeClr val="bg1"/>
                </a:solidFill>
                <a:latin typeface="Arial Black" panose="020B0A04020102020204" pitchFamily="34" charset="0"/>
              </a:rPr>
              <a:t>THANK YOU!!!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5F45C-05F8-ED49-BB4E-455183291B53}"/>
              </a:ext>
            </a:extLst>
          </p:cNvPr>
          <p:cNvSpPr txBox="1"/>
          <p:nvPr/>
        </p:nvSpPr>
        <p:spPr>
          <a:xfrm>
            <a:off x="1180546" y="1728520"/>
            <a:ext cx="8376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96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OWLS!</a:t>
            </a:r>
          </a:p>
        </p:txBody>
      </p:sp>
    </p:spTree>
    <p:extLst>
      <p:ext uri="{BB962C8B-B14F-4D97-AF65-F5344CB8AC3E}">
        <p14:creationId xmlns:p14="http://schemas.microsoft.com/office/powerpoint/2010/main" val="29985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284284" y="1939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Owls in the Classroom Objectives </a:t>
            </a:r>
            <a:endParaRPr sz="4600" dirty="0">
              <a:solidFill>
                <a:schemeClr val="lt1"/>
              </a:solidFill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644769" y="15194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WHY 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Foundation Courses (IFP)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• 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vs. College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• 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for College Success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• 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Resources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A61742-EB76-1748-B65B-4CF55C34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A33DD-7565-46E2-8F96-29DFA35E785D}"/>
              </a:ext>
            </a:extLst>
          </p:cNvPr>
          <p:cNvSpPr txBox="1"/>
          <p:nvPr/>
        </p:nvSpPr>
        <p:spPr>
          <a:xfrm>
            <a:off x="142040" y="5557665"/>
            <a:ext cx="3879545" cy="1200329"/>
          </a:xfrm>
          <a:prstGeom prst="rect">
            <a:avLst/>
          </a:prstGeom>
          <a:solidFill>
            <a:srgbClr val="004479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CHOOSE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your attitude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Get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CURIOUS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CONNECT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what you know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"/>
          <p:cNvGrpSpPr/>
          <p:nvPr/>
        </p:nvGrpSpPr>
        <p:grpSpPr>
          <a:xfrm>
            <a:off x="1250925" y="485643"/>
            <a:ext cx="8812954" cy="5263103"/>
            <a:chOff x="6255" y="191449"/>
            <a:chExt cx="8878656" cy="5439900"/>
          </a:xfrm>
        </p:grpSpPr>
        <p:sp>
          <p:nvSpPr>
            <p:cNvPr id="108" name="Google Shape;108;p4"/>
            <p:cNvSpPr/>
            <p:nvPr/>
          </p:nvSpPr>
          <p:spPr>
            <a:xfrm>
              <a:off x="6255" y="191449"/>
              <a:ext cx="4126500" cy="777600"/>
            </a:xfrm>
            <a:prstGeom prst="rect">
              <a:avLst/>
            </a:prstGeom>
            <a:solidFill>
              <a:srgbClr val="D31145"/>
            </a:solidFill>
            <a:ln w="12700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6255" y="191449"/>
              <a:ext cx="41265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HIGH SCHOOL</a:t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2499" y="969049"/>
              <a:ext cx="4114200" cy="4662300"/>
            </a:xfrm>
            <a:prstGeom prst="rect">
              <a:avLst/>
            </a:prstGeom>
            <a:solidFill>
              <a:srgbClr val="D8E2F3"/>
            </a:solidFill>
            <a:ln w="12700" cap="flat" cmpd="sng">
              <a:solidFill>
                <a:srgbClr val="F7D5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12499" y="969049"/>
              <a:ext cx="4114200" cy="46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77800" bIns="200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time is structured by your family, teachers &amp; others.</a:t>
              </a:r>
              <a:endParaRPr dirty="0"/>
            </a:p>
            <a:p>
              <a:pPr marL="228600" marR="0" lvl="1" indent="-6985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are in class 30 hours per week, 1 hour per day/180 days/subject</a:t>
              </a:r>
              <a:endParaRPr dirty="0"/>
            </a:p>
            <a:p>
              <a:pPr marL="228600" marR="0" lvl="1" indent="-6985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family &amp; teachers will remind you of your responsibilities &amp; help you manage them.</a:t>
              </a:r>
              <a:endParaRPr dirty="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768611" y="191449"/>
              <a:ext cx="4116300" cy="777600"/>
            </a:xfrm>
            <a:prstGeom prst="rect">
              <a:avLst/>
            </a:prstGeom>
            <a:solidFill>
              <a:srgbClr val="D31145"/>
            </a:solidFill>
            <a:ln w="12700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4768611" y="191449"/>
              <a:ext cx="4116300" cy="7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COLLEGE</a:t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770609" y="969049"/>
              <a:ext cx="4112400" cy="4662300"/>
            </a:xfrm>
            <a:prstGeom prst="rect">
              <a:avLst/>
            </a:prstGeom>
            <a:solidFill>
              <a:srgbClr val="D8E2F3"/>
            </a:solidFill>
            <a:ln w="12700" cap="flat" cmpd="sng">
              <a:solidFill>
                <a:srgbClr val="F7D5CB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4770609" y="969049"/>
              <a:ext cx="4112400" cy="46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77800" bIns="200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manage your own time.</a:t>
              </a:r>
              <a:endParaRPr dirty="0"/>
            </a:p>
            <a:p>
              <a:pPr marL="228600" marR="0" lvl="1" indent="-6985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are in class 12-16 hours a week, 3 hours x 15 weeks/course. That is 135 fewer hours in class!</a:t>
              </a:r>
              <a:endParaRPr dirty="0"/>
            </a:p>
            <a:p>
              <a:pPr marL="228600" marR="0" lvl="1" indent="-6985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must balance your own responsibilities and set your own priorities.</a:t>
              </a:r>
              <a:endParaRPr dirty="0"/>
            </a:p>
            <a:p>
              <a:pPr marL="228600" marR="0" lvl="1" indent="-69850" algn="l" rtl="0">
                <a:lnSpc>
                  <a:spcPct val="9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9645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8792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8792" y="1"/>
            <a:ext cx="12183208" cy="685799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8792" y="1"/>
            <a:ext cx="12192000" cy="6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408" y="1156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Skills for College Success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8974" y="2279070"/>
            <a:ext cx="6393122" cy="1374136"/>
            <a:chOff x="438149" y="1177564"/>
            <a:chExt cx="6393122" cy="1374136"/>
          </a:xfrm>
        </p:grpSpPr>
        <p:sp>
          <p:nvSpPr>
            <p:cNvPr id="22" name="TextBox 21"/>
            <p:cNvSpPr txBox="1"/>
            <p:nvPr/>
          </p:nvSpPr>
          <p:spPr>
            <a:xfrm>
              <a:off x="1857374" y="1749848"/>
              <a:ext cx="4973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Engage in your classes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2581" y1="46442" x2="22581" y2="46442"/>
                          <a14:foregroundMark x1="32661" y1="71536" x2="32661" y2="71536"/>
                          <a14:foregroundMark x1="16129" y1="70787" x2="16129" y2="70787"/>
                          <a14:foregroundMark x1="39919" y1="50936" x2="39919" y2="50936"/>
                          <a14:foregroundMark x1="56452" y1="52060" x2="56452" y2="52060"/>
                          <a14:foregroundMark x1="83871" y1="47566" x2="83871" y2="47566"/>
                          <a14:foregroundMark x1="86290" y1="70037" x2="86290" y2="70037"/>
                          <a14:foregroundMark x1="71371" y1="70037" x2="71371" y2="70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149" y="1177564"/>
              <a:ext cx="1276351" cy="1374136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408974" y="3698132"/>
            <a:ext cx="5843091" cy="1327440"/>
            <a:chOff x="224335" y="2415652"/>
            <a:chExt cx="5843091" cy="1327440"/>
          </a:xfrm>
        </p:grpSpPr>
        <p:sp>
          <p:nvSpPr>
            <p:cNvPr id="24" name="TextBox 23"/>
            <p:cNvSpPr txBox="1"/>
            <p:nvPr/>
          </p:nvSpPr>
          <p:spPr>
            <a:xfrm>
              <a:off x="1838326" y="2864165"/>
              <a:ext cx="4229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Time management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18" b="97382" l="2024" r="96356">
                          <a14:foregroundMark x1="32794" y1="26178" x2="32794" y2="26178"/>
                          <a14:foregroundMark x1="38057" y1="23560" x2="38057" y2="23560"/>
                          <a14:foregroundMark x1="56275" y1="39791" x2="56275" y2="39791"/>
                          <a14:foregroundMark x1="44939" y1="30890" x2="44939" y2="30890"/>
                          <a14:foregroundMark x1="57490" y1="31937" x2="57490" y2="31937"/>
                          <a14:foregroundMark x1="69231" y1="29319" x2="69231" y2="293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4335" y="2415652"/>
              <a:ext cx="1716638" cy="1327440"/>
            </a:xfrm>
            <a:prstGeom prst="rect">
              <a:avLst/>
            </a:prstGeom>
          </p:spPr>
        </p:pic>
      </p:grpSp>
      <p:grpSp>
        <p:nvGrpSpPr>
          <p:cNvPr id="1024" name="Group 1023"/>
          <p:cNvGrpSpPr/>
          <p:nvPr/>
        </p:nvGrpSpPr>
        <p:grpSpPr>
          <a:xfrm>
            <a:off x="444144" y="1158922"/>
            <a:ext cx="6700696" cy="1232805"/>
            <a:chOff x="595455" y="3771570"/>
            <a:chExt cx="6700696" cy="1232805"/>
          </a:xfrm>
        </p:grpSpPr>
        <p:sp>
          <p:nvSpPr>
            <p:cNvPr id="25" name="TextBox 24"/>
            <p:cNvSpPr txBox="1"/>
            <p:nvPr/>
          </p:nvSpPr>
          <p:spPr>
            <a:xfrm>
              <a:off x="1819276" y="4153700"/>
              <a:ext cx="5476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Sharpen your study skills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38" b="92704" l="2597" r="95238">
                          <a14:foregroundMark x1="73160" y1="30043" x2="73160" y2="30043"/>
                          <a14:foregroundMark x1="77489" y1="30901" x2="77489" y2="3090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5455" y="3771570"/>
              <a:ext cx="1222223" cy="1232805"/>
            </a:xfrm>
            <a:prstGeom prst="rect">
              <a:avLst/>
            </a:prstGeom>
          </p:spPr>
        </p:pic>
      </p:grpSp>
      <p:grpSp>
        <p:nvGrpSpPr>
          <p:cNvPr id="1025" name="Group 1024"/>
          <p:cNvGrpSpPr/>
          <p:nvPr/>
        </p:nvGrpSpPr>
        <p:grpSpPr>
          <a:xfrm>
            <a:off x="596382" y="5061331"/>
            <a:ext cx="5471044" cy="1346095"/>
            <a:chOff x="596382" y="5061331"/>
            <a:chExt cx="5471044" cy="1346095"/>
          </a:xfrm>
        </p:grpSpPr>
        <p:sp>
          <p:nvSpPr>
            <p:cNvPr id="26" name="TextBox 25"/>
            <p:cNvSpPr txBox="1"/>
            <p:nvPr/>
          </p:nvSpPr>
          <p:spPr>
            <a:xfrm>
              <a:off x="1847851" y="5529317"/>
              <a:ext cx="421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Practice self-care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24" b="99661" l="4851" r="98507">
                          <a14:foregroundMark x1="57463" y1="17627" x2="57463" y2="17627"/>
                          <a14:foregroundMark x1="73507" y1="22034" x2="73507" y2="22034"/>
                          <a14:foregroundMark x1="29104" y1="21356" x2="29104" y2="21356"/>
                          <a14:foregroundMark x1="46642" y1="83051" x2="46642" y2="830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6382" y="5061331"/>
              <a:ext cx="1222894" cy="1346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3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7CC4BD-606A-E943-A334-5D8295958841}"/>
              </a:ext>
            </a:extLst>
          </p:cNvPr>
          <p:cNvSpPr txBox="1"/>
          <p:nvPr/>
        </p:nvSpPr>
        <p:spPr>
          <a:xfrm>
            <a:off x="290146" y="604769"/>
            <a:ext cx="843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solidFill>
                  <a:schemeClr val="bg1"/>
                </a:solidFill>
                <a:latin typeface="Arial Black" panose="020B0A04020102020204" pitchFamily="34" charset="0"/>
              </a:rPr>
              <a:t>Interacting with Faculty: Top 5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5F45C-05F8-ED49-BB4E-455183291B53}"/>
              </a:ext>
            </a:extLst>
          </p:cNvPr>
          <p:cNvSpPr txBox="1"/>
          <p:nvPr/>
        </p:nvSpPr>
        <p:spPr>
          <a:xfrm>
            <a:off x="1180546" y="1728520"/>
            <a:ext cx="8376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class prepared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your syllabus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office hours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for help before you need it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honest with your professor &amp; to yourself</a:t>
            </a:r>
          </a:p>
        </p:txBody>
      </p:sp>
    </p:spTree>
    <p:extLst>
      <p:ext uri="{BB962C8B-B14F-4D97-AF65-F5344CB8AC3E}">
        <p14:creationId xmlns:p14="http://schemas.microsoft.com/office/powerpoint/2010/main" val="16974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B1DEB-E24E-FB43-B16E-B5ACE23C0E35}"/>
              </a:ext>
            </a:extLst>
          </p:cNvPr>
          <p:cNvSpPr/>
          <p:nvPr/>
        </p:nvSpPr>
        <p:spPr>
          <a:xfrm>
            <a:off x="255799" y="198280"/>
            <a:ext cx="42514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lt1"/>
                </a:solidFill>
              </a:rPr>
              <a:t>Campus Resources</a:t>
            </a:r>
            <a:endParaRPr lang="en-US" sz="3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E6AA0F-D375-3548-A792-8D37F6CE3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01087"/>
              </p:ext>
            </p:extLst>
          </p:nvPr>
        </p:nvGraphicFramePr>
        <p:xfrm>
          <a:off x="255799" y="1103552"/>
          <a:ext cx="7657278" cy="4695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178">
                  <a:extLst>
                    <a:ext uri="{9D8B030D-6E8A-4147-A177-3AD203B41FA5}">
                      <a16:colId xmlns:a16="http://schemas.microsoft.com/office/drawing/2014/main" val="4102155186"/>
                    </a:ext>
                  </a:extLst>
                </a:gridCol>
                <a:gridCol w="1327638">
                  <a:extLst>
                    <a:ext uri="{9D8B030D-6E8A-4147-A177-3AD203B41FA5}">
                      <a16:colId xmlns:a16="http://schemas.microsoft.com/office/drawing/2014/main" val="3938012625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2172808375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4138945244"/>
                    </a:ext>
                  </a:extLst>
                </a:gridCol>
              </a:tblGrid>
              <a:tr h="540702">
                <a:tc>
                  <a:txBody>
                    <a:bodyPr/>
                    <a:lstStyle/>
                    <a:p>
                      <a:r>
                        <a:rPr lang="en-US" sz="14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Phone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Email/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89081"/>
                  </a:ext>
                </a:extLst>
              </a:tr>
              <a:tr h="76836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4479"/>
                          </a:solidFill>
                        </a:rPr>
                        <a:t>University Advising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SU 80</a:t>
                      </a:r>
                    </a:p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Room 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rgbClr val="0044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561-297-3064</a:t>
                      </a:r>
                      <a:endParaRPr lang="en-US" sz="1400" dirty="0">
                        <a:solidFill>
                          <a:srgbClr val="0044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advisingservices@fau.edu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4459"/>
                  </a:ext>
                </a:extLst>
              </a:tr>
              <a:tr h="7683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4479"/>
                          </a:solidFill>
                        </a:rPr>
                        <a:t>Student Accessibility Services </a:t>
                      </a:r>
                    </a:p>
                    <a:p>
                      <a:endParaRPr lang="en-US" sz="1400" dirty="0">
                        <a:solidFill>
                          <a:srgbClr val="0044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SU 80</a:t>
                      </a:r>
                    </a:p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Room 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561-297-3880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https://www.fau.edu/sas/about/contact_us.php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3659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479"/>
                          </a:solidFill>
                        </a:rPr>
                        <a:t>Career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SU 80</a:t>
                      </a:r>
                    </a:p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Room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561-297-3533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career@fau.edu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162633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4479"/>
                          </a:solidFill>
                        </a:rPr>
                        <a:t>OIT Help Desk</a:t>
                      </a:r>
                    </a:p>
                    <a:p>
                      <a:endParaRPr lang="en-US" sz="1400" dirty="0">
                        <a:solidFill>
                          <a:srgbClr val="0044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CM 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561-297-3999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http://helpdesk.fau.edu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210159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4479"/>
                          </a:solidFill>
                        </a:rPr>
                        <a:t>Student Health Services </a:t>
                      </a:r>
                    </a:p>
                    <a:p>
                      <a:endParaRPr lang="en-US" sz="1400" dirty="0">
                        <a:solidFill>
                          <a:srgbClr val="0044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SS-8W</a:t>
                      </a:r>
                    </a:p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Room 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561-297-3512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https://www.fau.edu/shs/about/contact_us.php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26019"/>
                  </a:ext>
                </a:extLst>
              </a:tr>
              <a:tr h="996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4479"/>
                          </a:solidFill>
                        </a:rPr>
                        <a:t>Counseling and Psychological Services (CAPS)</a:t>
                      </a:r>
                    </a:p>
                    <a:p>
                      <a:endParaRPr lang="en-US" sz="1400" dirty="0">
                        <a:solidFill>
                          <a:srgbClr val="0044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SSB 8</a:t>
                      </a:r>
                    </a:p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Room 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4479"/>
                          </a:solidFill>
                        </a:rPr>
                        <a:t>561-297-3540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/>
                        </a:rPr>
                        <a:t>https://www.fau.edu/counseling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7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16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41CC02-B8F8-0442-9566-2F4B84F64A62}"/>
              </a:ext>
            </a:extLst>
          </p:cNvPr>
          <p:cNvSpPr txBox="1"/>
          <p:nvPr/>
        </p:nvSpPr>
        <p:spPr>
          <a:xfrm>
            <a:off x="712177" y="1063869"/>
            <a:ext cx="93110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 for Learning And Student Success (CLASS)</a:t>
            </a:r>
          </a:p>
          <a:p>
            <a:pPr lvl="8">
              <a:buClr>
                <a:schemeClr val="bg1"/>
              </a:buClr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eSuccess</a:t>
            </a:r>
          </a:p>
          <a:p>
            <a:pPr lvl="8">
              <a:buClr>
                <a:schemeClr val="bg1"/>
              </a:buClr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Science Learning Center </a:t>
            </a:r>
            <a:r>
              <a:rPr lang="en-US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(located in the Schmidt Family Complex)</a:t>
            </a:r>
          </a:p>
          <a:p>
            <a:pPr lvl="7">
              <a:buClr>
                <a:schemeClr val="bg1"/>
              </a:buClr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Supplemental Instruction (SI)</a:t>
            </a:r>
          </a:p>
          <a:p>
            <a:pPr lvl="7">
              <a:buClr>
                <a:schemeClr val="bg1"/>
              </a:buClr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Tutoring</a:t>
            </a:r>
          </a:p>
          <a:p>
            <a:pPr marL="457200" lvl="7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Learning Center (MLC)</a:t>
            </a:r>
          </a:p>
          <a:p>
            <a:pPr marL="457200" lvl="7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Study and UHP Study Space</a:t>
            </a:r>
          </a:p>
          <a:p>
            <a:pPr marL="457200" lvl="7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Speaking Center</a:t>
            </a:r>
          </a:p>
          <a:p>
            <a:pPr marL="457200" lvl="7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Undergraduate Research and Inquiry</a:t>
            </a:r>
          </a:p>
          <a:p>
            <a:pPr marL="457200" lvl="7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Center for Excellence in Writing (UCEW)</a:t>
            </a:r>
          </a:p>
          <a:p>
            <a:pPr lvl="8">
              <a:buClr>
                <a:schemeClr val="bg1"/>
              </a:buClr>
            </a:pPr>
            <a:endParaRPr lang="en-US" sz="2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lvl="8">
              <a:buClr>
                <a:schemeClr val="bg1"/>
              </a:buClr>
            </a:pPr>
            <a:r>
              <a:rPr lang="en-US" sz="2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www.fau.edu/ctl</a:t>
            </a:r>
            <a:endParaRPr lang="en-US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354" y="149472"/>
            <a:ext cx="7825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visit the CTL – </a:t>
            </a:r>
            <a:b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Center for Teaching and Learning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1393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E875B2BB3A9479C760557FD390C88" ma:contentTypeVersion="13" ma:contentTypeDescription="Create a new document." ma:contentTypeScope="" ma:versionID="c2a97cda7611e74ecaaf9a19fb0d8844">
  <xsd:schema xmlns:xsd="http://www.w3.org/2001/XMLSchema" xmlns:xs="http://www.w3.org/2001/XMLSchema" xmlns:p="http://schemas.microsoft.com/office/2006/metadata/properties" xmlns:ns3="279a9aee-73d6-4cb3-9a60-1882d6642c93" xmlns:ns4="d2e81765-6cb9-43f9-8935-fdaf59d67a67" targetNamespace="http://schemas.microsoft.com/office/2006/metadata/properties" ma:root="true" ma:fieldsID="825b0d6a647c4aa7ecc01a631c2fa9c6" ns3:_="" ns4:_="">
    <xsd:import namespace="279a9aee-73d6-4cb3-9a60-1882d6642c93"/>
    <xsd:import namespace="d2e81765-6cb9-43f9-8935-fdaf59d67a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a9aee-73d6-4cb3-9a60-1882d6642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81765-6cb9-43f9-8935-fdaf59d67a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529537-D450-4476-B543-61E419B65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E7A1A-2520-4B85-B85C-51BA46852C04}">
  <ds:schemaRefs>
    <ds:schemaRef ds:uri="279a9aee-73d6-4cb3-9a60-1882d6642c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e81765-6cb9-43f9-8935-fdaf59d67a6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78009C-3A7B-4896-9788-E7001DAD5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a9aee-73d6-4cb3-9a60-1882d6642c93"/>
    <ds:schemaRef ds:uri="d2e81765-6cb9-43f9-8935-fdaf59d67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449</Words>
  <Application>Microsoft Office PowerPoint</Application>
  <PresentationFormat>Widescreen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Office Theme</vt:lpstr>
      <vt:lpstr>PowerPoint Presentation</vt:lpstr>
      <vt:lpstr>Owls in the Classroom Objectives </vt:lpstr>
      <vt:lpstr>PowerPoint Presentation</vt:lpstr>
      <vt:lpstr>PowerPoint Presentation</vt:lpstr>
      <vt:lpstr>PowerPoint Presentation</vt:lpstr>
      <vt:lpstr>Skills for College Success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Burnett</dc:creator>
  <cp:lastModifiedBy>Jennifer Bebergal</cp:lastModifiedBy>
  <cp:revision>55</cp:revision>
  <dcterms:created xsi:type="dcterms:W3CDTF">2021-03-17T14:13:15Z</dcterms:created>
  <dcterms:modified xsi:type="dcterms:W3CDTF">2021-12-08T19:46:13Z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0x01010050FE875B2BB3A9479C760557FD390C88</vt:lpwstr>
  </property>
</Properties>
</file>