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91" r:id="rId26"/>
    <p:sldId id="278" r:id="rId27"/>
    <p:sldId id="279" r:id="rId28"/>
    <p:sldId id="280" r:id="rId29"/>
  </p:sldIdLst>
  <p:sldSz cx="12192000" cy="6858000"/>
  <p:notesSz cx="6858000" cy="9144000"/>
  <p:embeddedFontLst>
    <p:embeddedFont>
      <p:font typeface="Archiv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wHT3Wp6ChUDLWUawUc2HEJltt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na Lopez Vergara" userId="35f0cb64-e247-423d-bd73-ebfc94f5f53f" providerId="ADAL" clId="{19CCB608-9D35-4710-9770-135F9887ED47}"/>
    <pc:docChg chg="addSld delSld modSld">
      <pc:chgData name="Cristina Lopez Vergara" userId="35f0cb64-e247-423d-bd73-ebfc94f5f53f" providerId="ADAL" clId="{19CCB608-9D35-4710-9770-135F9887ED47}" dt="2022-01-06T14:10:53.661" v="135" actId="20577"/>
      <pc:docMkLst>
        <pc:docMk/>
      </pc:docMkLst>
      <pc:sldChg chg="modSp mod">
        <pc:chgData name="Cristina Lopez Vergara" userId="35f0cb64-e247-423d-bd73-ebfc94f5f53f" providerId="ADAL" clId="{19CCB608-9D35-4710-9770-135F9887ED47}" dt="2022-01-05T17:24:24.626" v="4" actId="20577"/>
        <pc:sldMkLst>
          <pc:docMk/>
          <pc:sldMk cId="0" sldId="258"/>
        </pc:sldMkLst>
        <pc:spChg chg="mod">
          <ac:chgData name="Cristina Lopez Vergara" userId="35f0cb64-e247-423d-bd73-ebfc94f5f53f" providerId="ADAL" clId="{19CCB608-9D35-4710-9770-135F9887ED47}" dt="2022-01-05T17:24:24.626" v="4" actId="20577"/>
          <ac:spMkLst>
            <pc:docMk/>
            <pc:sldMk cId="0" sldId="258"/>
            <ac:spMk id="328" creationId="{00000000-0000-0000-0000-000000000000}"/>
          </ac:spMkLst>
        </pc:spChg>
        <pc:spChg chg="mod">
          <ac:chgData name="Cristina Lopez Vergara" userId="35f0cb64-e247-423d-bd73-ebfc94f5f53f" providerId="ADAL" clId="{19CCB608-9D35-4710-9770-135F9887ED47}" dt="2022-01-05T17:24:01.117" v="3" actId="1076"/>
          <ac:spMkLst>
            <pc:docMk/>
            <pc:sldMk cId="0" sldId="258"/>
            <ac:spMk id="330" creationId="{00000000-0000-0000-0000-000000000000}"/>
          </ac:spMkLst>
        </pc:spChg>
        <pc:spChg chg="mod">
          <ac:chgData name="Cristina Lopez Vergara" userId="35f0cb64-e247-423d-bd73-ebfc94f5f53f" providerId="ADAL" clId="{19CCB608-9D35-4710-9770-135F9887ED47}" dt="2022-01-05T17:23:50.723" v="0" actId="14100"/>
          <ac:spMkLst>
            <pc:docMk/>
            <pc:sldMk cId="0" sldId="258"/>
            <ac:spMk id="332" creationId="{00000000-0000-0000-0000-000000000000}"/>
          </ac:spMkLst>
        </pc:spChg>
      </pc:sldChg>
      <pc:sldChg chg="addSp modSp mod">
        <pc:chgData name="Cristina Lopez Vergara" userId="35f0cb64-e247-423d-bd73-ebfc94f5f53f" providerId="ADAL" clId="{19CCB608-9D35-4710-9770-135F9887ED47}" dt="2022-01-06T14:10:53.661" v="135" actId="20577"/>
        <pc:sldMkLst>
          <pc:docMk/>
          <pc:sldMk cId="0" sldId="260"/>
        </pc:sldMkLst>
        <pc:spChg chg="add mod">
          <ac:chgData name="Cristina Lopez Vergara" userId="35f0cb64-e247-423d-bd73-ebfc94f5f53f" providerId="ADAL" clId="{19CCB608-9D35-4710-9770-135F9887ED47}" dt="2022-01-06T14:10:53.661" v="135" actId="20577"/>
          <ac:spMkLst>
            <pc:docMk/>
            <pc:sldMk cId="0" sldId="260"/>
            <ac:spMk id="9" creationId="{02AC1960-FC5E-43C5-B4C9-6ABF12F36A6D}"/>
          </ac:spMkLst>
        </pc:spChg>
        <pc:spChg chg="mod">
          <ac:chgData name="Cristina Lopez Vergara" userId="35f0cb64-e247-423d-bd73-ebfc94f5f53f" providerId="ADAL" clId="{19CCB608-9D35-4710-9770-135F9887ED47}" dt="2022-01-06T14:09:52.623" v="121" actId="20577"/>
          <ac:spMkLst>
            <pc:docMk/>
            <pc:sldMk cId="0" sldId="260"/>
            <ac:spMk id="345" creationId="{00000000-0000-0000-0000-000000000000}"/>
          </ac:spMkLst>
        </pc:spChg>
      </pc:sldChg>
      <pc:sldChg chg="modSp mod">
        <pc:chgData name="Cristina Lopez Vergara" userId="35f0cb64-e247-423d-bd73-ebfc94f5f53f" providerId="ADAL" clId="{19CCB608-9D35-4710-9770-135F9887ED47}" dt="2022-01-05T17:45:21.636" v="91" actId="20577"/>
        <pc:sldMkLst>
          <pc:docMk/>
          <pc:sldMk cId="0" sldId="265"/>
        </pc:sldMkLst>
        <pc:spChg chg="mod">
          <ac:chgData name="Cristina Lopez Vergara" userId="35f0cb64-e247-423d-bd73-ebfc94f5f53f" providerId="ADAL" clId="{19CCB608-9D35-4710-9770-135F9887ED47}" dt="2022-01-05T17:45:21.636" v="91" actId="20577"/>
          <ac:spMkLst>
            <pc:docMk/>
            <pc:sldMk cId="0" sldId="265"/>
            <ac:spMk id="393" creationId="{00000000-0000-0000-0000-000000000000}"/>
          </ac:spMkLst>
        </pc:spChg>
        <pc:spChg chg="mod">
          <ac:chgData name="Cristina Lopez Vergara" userId="35f0cb64-e247-423d-bd73-ebfc94f5f53f" providerId="ADAL" clId="{19CCB608-9D35-4710-9770-135F9887ED47}" dt="2022-01-05T17:44:52.507" v="84" actId="20577"/>
          <ac:spMkLst>
            <pc:docMk/>
            <pc:sldMk cId="0" sldId="265"/>
            <ac:spMk id="394" creationId="{00000000-0000-0000-0000-000000000000}"/>
          </ac:spMkLst>
        </pc:spChg>
      </pc:sldChg>
      <pc:sldChg chg="modSp mod">
        <pc:chgData name="Cristina Lopez Vergara" userId="35f0cb64-e247-423d-bd73-ebfc94f5f53f" providerId="ADAL" clId="{19CCB608-9D35-4710-9770-135F9887ED47}" dt="2022-01-05T17:25:10.878" v="5" actId="14100"/>
        <pc:sldMkLst>
          <pc:docMk/>
          <pc:sldMk cId="0" sldId="267"/>
        </pc:sldMkLst>
        <pc:spChg chg="mod">
          <ac:chgData name="Cristina Lopez Vergara" userId="35f0cb64-e247-423d-bd73-ebfc94f5f53f" providerId="ADAL" clId="{19CCB608-9D35-4710-9770-135F9887ED47}" dt="2022-01-05T17:25:10.878" v="5" actId="14100"/>
          <ac:spMkLst>
            <pc:docMk/>
            <pc:sldMk cId="0" sldId="267"/>
            <ac:spMk id="411" creationId="{00000000-0000-0000-0000-000000000000}"/>
          </ac:spMkLst>
        </pc:spChg>
      </pc:sldChg>
      <pc:sldChg chg="modSp">
        <pc:chgData name="Cristina Lopez Vergara" userId="35f0cb64-e247-423d-bd73-ebfc94f5f53f" providerId="ADAL" clId="{19CCB608-9D35-4710-9770-135F9887ED47}" dt="2022-01-05T17:39:54.163" v="8" actId="20577"/>
        <pc:sldMkLst>
          <pc:docMk/>
          <pc:sldMk cId="0" sldId="269"/>
        </pc:sldMkLst>
        <pc:spChg chg="mod">
          <ac:chgData name="Cristina Lopez Vergara" userId="35f0cb64-e247-423d-bd73-ebfc94f5f53f" providerId="ADAL" clId="{19CCB608-9D35-4710-9770-135F9887ED47}" dt="2022-01-05T17:39:54.163" v="8" actId="20577"/>
          <ac:spMkLst>
            <pc:docMk/>
            <pc:sldMk cId="0" sldId="269"/>
            <ac:spMk id="430" creationId="{00000000-0000-0000-0000-000000000000}"/>
          </ac:spMkLst>
        </pc:spChg>
      </pc:sldChg>
      <pc:sldChg chg="modSp del">
        <pc:chgData name="Cristina Lopez Vergara" userId="35f0cb64-e247-423d-bd73-ebfc94f5f53f" providerId="ADAL" clId="{19CCB608-9D35-4710-9770-135F9887ED47}" dt="2022-01-05T21:31:51.399" v="95" actId="2696"/>
        <pc:sldMkLst>
          <pc:docMk/>
          <pc:sldMk cId="0" sldId="277"/>
        </pc:sldMkLst>
        <pc:picChg chg="mod">
          <ac:chgData name="Cristina Lopez Vergara" userId="35f0cb64-e247-423d-bd73-ebfc94f5f53f" providerId="ADAL" clId="{19CCB608-9D35-4710-9770-135F9887ED47}" dt="2022-01-05T21:30:04.117" v="93" actId="14826"/>
          <ac:picMkLst>
            <pc:docMk/>
            <pc:sldMk cId="0" sldId="277"/>
            <ac:picMk id="494" creationId="{00000000-0000-0000-0000-000000000000}"/>
          </ac:picMkLst>
        </pc:picChg>
      </pc:sldChg>
      <pc:sldChg chg="mod modShow">
        <pc:chgData name="Cristina Lopez Vergara" userId="35f0cb64-e247-423d-bd73-ebfc94f5f53f" providerId="ADAL" clId="{19CCB608-9D35-4710-9770-135F9887ED47}" dt="2022-01-05T17:27:28.983" v="6" actId="729"/>
        <pc:sldMkLst>
          <pc:docMk/>
          <pc:sldMk cId="0" sldId="278"/>
        </pc:sldMkLst>
      </pc:sldChg>
      <pc:sldChg chg="add">
        <pc:chgData name="Cristina Lopez Vergara" userId="35f0cb64-e247-423d-bd73-ebfc94f5f53f" providerId="ADAL" clId="{19CCB608-9D35-4710-9770-135F9887ED47}" dt="2022-01-05T21:31:40.799" v="94"/>
        <pc:sldMkLst>
          <pc:docMk/>
          <pc:sldMk cId="0" sldId="2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389" name="Google Shape;3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398" name="Google Shape;398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Claim your Account on Handshake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Visit the Career Center: Meet with our Internship Specialists. Set up an appointment on Handshake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448" name="Google Shape;44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458" name="Google Shape;45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031d8350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031d83508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1031d83508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e7a39e2a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e7a39e2ae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e7a39e2ae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e6dc8439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ge6dc8439a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e6dc8439a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370" name="Google Shape;37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Learning a lot at SOAR.. Here is what you can do now to be career ready before classes start</a:t>
            </a:r>
            <a:endParaRPr/>
          </a:p>
        </p:txBody>
      </p:sp>
      <p:sp>
        <p:nvSpPr>
          <p:cNvPr id="380" name="Google Shape;38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2" name="Google Shape;17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6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5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5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6" name="Google Shape;286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7" name="Google Shape;287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4" name="Google Shape;29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"/>
          <p:cNvSpPr/>
          <p:nvPr/>
        </p:nvSpPr>
        <p:spPr>
          <a:xfrm>
            <a:off x="-143071" y="4706355"/>
            <a:ext cx="11010123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High Impact Engagement Opportunities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1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Experiential Learning &amp; Internships</a:t>
            </a:r>
            <a:endParaRPr sz="900" b="0" i="1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0"/>
          <p:cNvSpPr txBox="1"/>
          <p:nvPr/>
        </p:nvSpPr>
        <p:spPr>
          <a:xfrm>
            <a:off x="436800" y="410547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Employers are Hiring their Interns!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93" name="Google Shape;393;p10"/>
          <p:cNvSpPr/>
          <p:nvPr/>
        </p:nvSpPr>
        <p:spPr>
          <a:xfrm>
            <a:off x="-483432" y="1739375"/>
            <a:ext cx="10844848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lvl="2"/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$20.76 Average hourly wage for interns in 2021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66.4% Internship to full-time hire conversion rate in 2021</a:t>
            </a: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does this mean?</a:t>
            </a:r>
            <a:endParaRPr dirty="0"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0"/>
          <p:cNvSpPr/>
          <p:nvPr/>
        </p:nvSpPr>
        <p:spPr>
          <a:xfrm>
            <a:off x="498628" y="5528919"/>
            <a:ext cx="63935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Source: </a:t>
            </a:r>
            <a:r>
              <a:rPr lang="en-US" sz="1600" b="1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 Internship &amp; Co-op Survey</a:t>
            </a:r>
            <a: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National Association of Colleges and Employers</a:t>
            </a:r>
            <a:br>
              <a:rPr lang="en-US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1"/>
          <p:cNvSpPr txBox="1"/>
          <p:nvPr/>
        </p:nvSpPr>
        <p:spPr>
          <a:xfrm>
            <a:off x="436800" y="410547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Interns Stay Employed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02" name="Google Shape;402;p11"/>
          <p:cNvSpPr/>
          <p:nvPr/>
        </p:nvSpPr>
        <p:spPr>
          <a:xfrm>
            <a:off x="436800" y="1221471"/>
            <a:ext cx="981874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Why do you think internship hires stay longer with an organization? </a:t>
            </a:r>
            <a:endParaRPr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1"/>
          <p:cNvSpPr/>
          <p:nvPr/>
        </p:nvSpPr>
        <p:spPr>
          <a:xfrm>
            <a:off x="436800" y="2566198"/>
            <a:ext cx="93168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Try before you buy! Learn about company culture, company values and work-life balance</a:t>
            </a: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1"/>
          <p:cNvSpPr/>
          <p:nvPr/>
        </p:nvSpPr>
        <p:spPr>
          <a:xfrm>
            <a:off x="504780" y="3992567"/>
            <a:ext cx="9818743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Interns are more likely to be with the company both </a:t>
            </a:r>
            <a:r>
              <a:rPr lang="en-US" sz="3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one year </a:t>
            </a:r>
            <a:r>
              <a:rPr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3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five years </a:t>
            </a:r>
            <a:r>
              <a:rPr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later!</a:t>
            </a:r>
            <a:endParaRPr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2"/>
          <p:cNvSpPr/>
          <p:nvPr/>
        </p:nvSpPr>
        <p:spPr>
          <a:xfrm>
            <a:off x="177036" y="2023041"/>
            <a:ext cx="306346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Finding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Internships</a:t>
            </a: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2"/>
          <p:cNvSpPr/>
          <p:nvPr/>
        </p:nvSpPr>
        <p:spPr>
          <a:xfrm>
            <a:off x="1558344" y="3258355"/>
            <a:ext cx="1603419" cy="34129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3"/>
          <p:cNvSpPr txBox="1">
            <a:spLocks noGrp="1"/>
          </p:cNvSpPr>
          <p:nvPr>
            <p:ph type="title"/>
          </p:nvPr>
        </p:nvSpPr>
        <p:spPr>
          <a:xfrm>
            <a:off x="323572" y="2065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Begin Researching On-Campus Internships</a:t>
            </a:r>
            <a:endParaRPr/>
          </a:p>
        </p:txBody>
      </p:sp>
      <p:sp>
        <p:nvSpPr>
          <p:cNvPr id="419" name="Google Shape;419;p13"/>
          <p:cNvSpPr txBox="1"/>
          <p:nvPr/>
        </p:nvSpPr>
        <p:spPr>
          <a:xfrm>
            <a:off x="379556" y="1502791"/>
            <a:ext cx="8515628" cy="43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0" name="Google Shape;42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110" y="1446898"/>
            <a:ext cx="5739120" cy="450586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21" name="Google Shape;421;p13"/>
          <p:cNvSpPr/>
          <p:nvPr/>
        </p:nvSpPr>
        <p:spPr>
          <a:xfrm>
            <a:off x="6809876" y="2092285"/>
            <a:ext cx="340178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Both on-campus internships 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on-campus employment will be listed under “</a:t>
            </a:r>
            <a:r>
              <a:rPr lang="en-US" sz="3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on-campus</a:t>
            </a:r>
            <a:r>
              <a:rPr lang="en-US" sz="32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"/>
          <p:cNvSpPr txBox="1">
            <a:spLocks noGrp="1"/>
          </p:cNvSpPr>
          <p:nvPr>
            <p:ph type="title"/>
          </p:nvPr>
        </p:nvSpPr>
        <p:spPr>
          <a:xfrm>
            <a:off x="323572" y="2065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Begin Researching Off-Campus Internships</a:t>
            </a:r>
            <a:endParaRPr/>
          </a:p>
        </p:txBody>
      </p:sp>
      <p:sp>
        <p:nvSpPr>
          <p:cNvPr id="428" name="Google Shape;428;p14"/>
          <p:cNvSpPr txBox="1"/>
          <p:nvPr/>
        </p:nvSpPr>
        <p:spPr>
          <a:xfrm>
            <a:off x="379556" y="1502791"/>
            <a:ext cx="8515628" cy="43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14"/>
          <p:cNvPicPr preferRelativeResize="0"/>
          <p:nvPr/>
        </p:nvPicPr>
        <p:blipFill rotWithShape="1">
          <a:blip r:embed="rId4">
            <a:alphaModFix/>
          </a:blip>
          <a:srcRect t="1031"/>
          <a:stretch/>
        </p:blipFill>
        <p:spPr>
          <a:xfrm>
            <a:off x="463029" y="1659285"/>
            <a:ext cx="7401727" cy="353943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0" name="Google Shape;430;p14"/>
          <p:cNvSpPr/>
          <p:nvPr/>
        </p:nvSpPr>
        <p:spPr>
          <a:xfrm>
            <a:off x="8252034" y="1659285"/>
            <a:ext cx="2424984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Employers begin recruiting 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8.5 months prior 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 the internship start date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7" name="Google Shape;437;p15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38" name="Google Shape;43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441" y="480060"/>
            <a:ext cx="10485117" cy="589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6"/>
          <p:cNvSpPr txBox="1"/>
          <p:nvPr/>
        </p:nvSpPr>
        <p:spPr>
          <a:xfrm>
            <a:off x="7251192" y="3977640"/>
            <a:ext cx="4562856" cy="1243584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7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7"/>
          <p:cNvSpPr txBox="1"/>
          <p:nvPr/>
        </p:nvSpPr>
        <p:spPr>
          <a:xfrm>
            <a:off x="331054" y="242596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Interns Stay Employed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52" name="Google Shape;452;p17"/>
          <p:cNvSpPr/>
          <p:nvPr/>
        </p:nvSpPr>
        <p:spPr>
          <a:xfrm>
            <a:off x="398106" y="1157272"/>
            <a:ext cx="107155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Career Center is dedicated to helping you develop these key career skills:</a:t>
            </a:r>
            <a:endParaRPr sz="3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259" y="1698171"/>
            <a:ext cx="5596510" cy="410546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7"/>
          <p:cNvSpPr/>
          <p:nvPr/>
        </p:nvSpPr>
        <p:spPr>
          <a:xfrm>
            <a:off x="6141769" y="3520072"/>
            <a:ext cx="62132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can you grow these skills? …By interning!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8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8"/>
          <p:cNvSpPr txBox="1"/>
          <p:nvPr/>
        </p:nvSpPr>
        <p:spPr>
          <a:xfrm>
            <a:off x="1432066" y="2811625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Other Ways to Get Experience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9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9"/>
          <p:cNvSpPr txBox="1"/>
          <p:nvPr/>
        </p:nvSpPr>
        <p:spPr>
          <a:xfrm>
            <a:off x="436800" y="410547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ExSEL Program</a:t>
            </a:r>
            <a:endParaRPr/>
          </a:p>
        </p:txBody>
      </p:sp>
      <p:sp>
        <p:nvSpPr>
          <p:cNvPr id="469" name="Google Shape;469;p19"/>
          <p:cNvSpPr txBox="1"/>
          <p:nvPr/>
        </p:nvSpPr>
        <p:spPr>
          <a:xfrm>
            <a:off x="445567" y="1565146"/>
            <a:ext cx="3007308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1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Ex</a:t>
            </a:r>
            <a:r>
              <a:rPr lang="en-US" sz="4000" b="1" i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ternship </a:t>
            </a:r>
            <a:r>
              <a:rPr lang="en-US" sz="2400" b="1" i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1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sz="4000" b="1" i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hadow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1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r>
              <a:rPr lang="en-US" sz="4000" b="1" i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xperiential</a:t>
            </a:r>
            <a:r>
              <a:rPr lang="en-US" sz="4000" b="1" i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1">
                <a:solidFill>
                  <a:srgbClr val="C00000"/>
                </a:solidFill>
                <a:latin typeface="Avenir"/>
                <a:ea typeface="Avenir"/>
                <a:cs typeface="Avenir"/>
                <a:sym typeface="Avenir"/>
              </a:rPr>
              <a:t>L</a:t>
            </a:r>
            <a:r>
              <a:rPr lang="en-US" sz="4000" b="1" i="1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earning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1">
                <a:solidFill>
                  <a:srgbClr val="0B2A56"/>
                </a:solidFill>
                <a:latin typeface="Avenir"/>
                <a:ea typeface="Avenir"/>
                <a:cs typeface="Avenir"/>
                <a:sym typeface="Avenir"/>
              </a:rPr>
              <a:t>Program</a:t>
            </a:r>
            <a:endParaRPr/>
          </a:p>
        </p:txBody>
      </p:sp>
      <p:pic>
        <p:nvPicPr>
          <p:cNvPr id="470" name="Google Shape;47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199937" y="1521062"/>
            <a:ext cx="4183882" cy="313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9"/>
          <p:cNvPicPr preferRelativeResize="0"/>
          <p:nvPr/>
        </p:nvPicPr>
        <p:blipFill rotWithShape="1">
          <a:blip r:embed="rId5">
            <a:alphaModFix/>
          </a:blip>
          <a:srcRect l="25382" r="17995"/>
          <a:stretch/>
        </p:blipFill>
        <p:spPr>
          <a:xfrm rot="5400000">
            <a:off x="3983240" y="1570118"/>
            <a:ext cx="2802916" cy="371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"/>
          <p:cNvSpPr txBox="1">
            <a:spLocks noGrp="1"/>
          </p:cNvSpPr>
          <p:nvPr>
            <p:ph type="title"/>
          </p:nvPr>
        </p:nvSpPr>
        <p:spPr>
          <a:xfrm>
            <a:off x="379556" y="3823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Mission, Vision and Values</a:t>
            </a:r>
            <a:endParaRPr/>
          </a:p>
        </p:txBody>
      </p:sp>
      <p:sp>
        <p:nvSpPr>
          <p:cNvPr id="320" name="Google Shape;320;p2"/>
          <p:cNvSpPr txBox="1"/>
          <p:nvPr/>
        </p:nvSpPr>
        <p:spPr>
          <a:xfrm>
            <a:off x="379556" y="1502791"/>
            <a:ext cx="8515628" cy="43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10435"/>
              </a:buClr>
              <a:buSzPct val="100000"/>
              <a:buFont typeface="Arial"/>
              <a:buNone/>
            </a:pPr>
            <a:r>
              <a:rPr lang="en-US" sz="2000" b="1" i="0" u="none" strike="noStrike" cap="none">
                <a:solidFill>
                  <a:srgbClr val="C10435"/>
                </a:solidFill>
                <a:latin typeface="Calibri"/>
                <a:ea typeface="Calibri"/>
                <a:cs typeface="Calibri"/>
                <a:sym typeface="Calibri"/>
              </a:rPr>
              <a:t>MISSION STATEMENT</a:t>
            </a:r>
            <a:endParaRPr sz="2000" b="0" i="0" u="none" strike="noStrike" cap="none">
              <a:solidFill>
                <a:srgbClr val="C104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support FAU students, alumni, and employer partners in building toward successful futures.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 i="0" u="none" strike="noStrike" cap="none">
              <a:solidFill>
                <a:srgbClr val="C104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435"/>
              </a:buClr>
              <a:buSzPct val="100000"/>
              <a:buFont typeface="Arial"/>
              <a:buNone/>
            </a:pPr>
            <a:r>
              <a:rPr lang="en-US" sz="2000" b="1" i="0" u="none" strike="noStrike" cap="none">
                <a:solidFill>
                  <a:srgbClr val="C10435"/>
                </a:solidFill>
                <a:latin typeface="Calibri"/>
                <a:ea typeface="Calibri"/>
                <a:cs typeface="Calibri"/>
                <a:sym typeface="Calibri"/>
              </a:rPr>
              <a:t>VISION STATEMENT</a:t>
            </a:r>
            <a:endParaRPr sz="2000" b="0" i="0" u="none" strike="noStrike" cap="none">
              <a:solidFill>
                <a:srgbClr val="C104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FAU Career Center will establish an interconnected career ecosystem that engages and prepares students for life after college. 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achieve this vision, the FAU Career Center will develop strong industry and employer relationships and implement best in class, </a:t>
            </a:r>
            <a:r>
              <a:rPr lang="en-US" sz="20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forward leaning career readiness programs and platforms, with experiential learning opportunities.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10435"/>
              </a:buClr>
              <a:buSzPct val="100000"/>
              <a:buFont typeface="Arial"/>
              <a:buNone/>
            </a:pPr>
            <a:r>
              <a:rPr lang="en-US" sz="2000" b="1" i="0" u="none" strike="noStrike" cap="none">
                <a:solidFill>
                  <a:srgbClr val="C10435"/>
                </a:solidFill>
                <a:latin typeface="Calibri"/>
                <a:ea typeface="Calibri"/>
                <a:cs typeface="Calibri"/>
                <a:sym typeface="Calibri"/>
              </a:rPr>
              <a:t>CORE VALUES</a:t>
            </a:r>
            <a:endParaRPr sz="2000" b="0" i="0" u="none" strike="noStrike" cap="none">
              <a:solidFill>
                <a:srgbClr val="C104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Agility, Professionalism, Veracity, Positive Collaboration, Innovation, Accountability</a:t>
            </a:r>
            <a:endParaRPr/>
          </a:p>
          <a:p>
            <a:pPr marL="228600" marR="0" lvl="0" indent="-1463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0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20"/>
          <p:cNvSpPr txBox="1"/>
          <p:nvPr/>
        </p:nvSpPr>
        <p:spPr>
          <a:xfrm>
            <a:off x="380817" y="210492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Micro-Internships</a:t>
            </a:r>
            <a:endParaRPr/>
          </a:p>
        </p:txBody>
      </p:sp>
      <p:pic>
        <p:nvPicPr>
          <p:cNvPr id="479" name="Google Shape;47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840" y="1071390"/>
            <a:ext cx="8491770" cy="4045437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0"/>
          <p:cNvSpPr/>
          <p:nvPr/>
        </p:nvSpPr>
        <p:spPr>
          <a:xfrm>
            <a:off x="471840" y="5269840"/>
            <a:ext cx="47910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https://info.parkerdewey.com/fau</a:t>
            </a:r>
            <a:endParaRPr sz="2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1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1"/>
          <p:cNvSpPr txBox="1"/>
          <p:nvPr/>
        </p:nvSpPr>
        <p:spPr>
          <a:xfrm>
            <a:off x="436800" y="410547"/>
            <a:ext cx="755020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a Micro-Internship?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88" name="Google Shape;488;p21"/>
          <p:cNvSpPr txBox="1"/>
          <p:nvPr/>
        </p:nvSpPr>
        <p:spPr>
          <a:xfrm>
            <a:off x="553251" y="1736229"/>
            <a:ext cx="7128953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Short-term:</a:t>
            </a: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Projects range from 5-40 hours in duration.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Paid: </a:t>
            </a: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Each project has a fixed rate of pay and expected amount of time to complete.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Professional: </a:t>
            </a: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Similar to those given to interns or new hires.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Comprehensive:</a:t>
            </a: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All industries, all departments (sales, marketing, HR, finance, etc.), and can take place year-round.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8826" y="2044005"/>
            <a:ext cx="4177143" cy="2769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g1031d83508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7a39e2ae7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e7a39e2ae7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ge7a39e2ae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3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281" b="8928"/>
          <a:stretch/>
        </p:blipFill>
        <p:spPr>
          <a:xfrm>
            <a:off x="0" y="1"/>
            <a:ext cx="12192000" cy="615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6dc8439ac_0_0"/>
          <p:cNvSpPr txBox="1"/>
          <p:nvPr/>
        </p:nvSpPr>
        <p:spPr>
          <a:xfrm>
            <a:off x="299884" y="-34510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Contact Information </a:t>
            </a:r>
            <a:endParaRPr/>
          </a:p>
        </p:txBody>
      </p:sp>
      <p:sp>
        <p:nvSpPr>
          <p:cNvPr id="514" name="Google Shape;514;ge6dc8439ac_0_0"/>
          <p:cNvSpPr txBox="1"/>
          <p:nvPr/>
        </p:nvSpPr>
        <p:spPr>
          <a:xfrm>
            <a:off x="2028150" y="4163175"/>
            <a:ext cx="10842900" cy="3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en-US" sz="2800" b="0" i="1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Telephone: 561.297.3533</a:t>
            </a:r>
            <a:br>
              <a:rPr lang="en-US" sz="2800" b="0" i="1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lang="en-US" sz="2800" b="0" i="1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Email: intern@fau.edu</a:t>
            </a:r>
            <a:br>
              <a:rPr lang="en-US" sz="2800" b="0" i="1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</a:br>
            <a:r>
              <a:rPr lang="en-US" sz="2800" b="0" i="1" u="none" strike="noStrike" cap="none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Website: www.fau.edu/career </a:t>
            </a:r>
            <a:endParaRPr sz="1000" b="0" i="0" u="none" strike="noStrike" cap="none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515" name="Google Shape;515;ge6dc8439a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75" y="1355351"/>
            <a:ext cx="7957624" cy="36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"/>
          <p:cNvSpPr txBox="1">
            <a:spLocks noGrp="1"/>
          </p:cNvSpPr>
          <p:nvPr>
            <p:ph type="title"/>
          </p:nvPr>
        </p:nvSpPr>
        <p:spPr>
          <a:xfrm>
            <a:off x="304857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63B69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63B69"/>
                </a:solidFill>
                <a:latin typeface="Calibri"/>
                <a:ea typeface="Calibri"/>
                <a:cs typeface="Calibri"/>
                <a:sym typeface="Calibri"/>
              </a:rPr>
              <a:t>Why Intern?</a:t>
            </a:r>
            <a:endParaRPr/>
          </a:p>
        </p:txBody>
      </p:sp>
      <p:sp>
        <p:nvSpPr>
          <p:cNvPr id="327" name="Google Shape;327;p3"/>
          <p:cNvSpPr/>
          <p:nvPr/>
        </p:nvSpPr>
        <p:spPr>
          <a:xfrm>
            <a:off x="322851" y="4107520"/>
            <a:ext cx="1771124" cy="252250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7250" tIns="103625" rIns="207250" bIns="1036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Explore career options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</p:txBody>
      </p:sp>
      <p:sp>
        <p:nvSpPr>
          <p:cNvPr id="328" name="Google Shape;328;p3"/>
          <p:cNvSpPr/>
          <p:nvPr/>
        </p:nvSpPr>
        <p:spPr>
          <a:xfrm>
            <a:off x="2257272" y="3270640"/>
            <a:ext cx="1698986" cy="2807208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7250" tIns="103625" rIns="207250" bIns="1036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Enhance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résumé</a:t>
            </a:r>
            <a:endParaRPr dirty="0"/>
          </a:p>
        </p:txBody>
      </p:sp>
      <p:sp>
        <p:nvSpPr>
          <p:cNvPr id="329" name="Google Shape;329;p3"/>
          <p:cNvSpPr/>
          <p:nvPr/>
        </p:nvSpPr>
        <p:spPr>
          <a:xfrm>
            <a:off x="4265725" y="2568231"/>
            <a:ext cx="1663426" cy="2724292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7250" tIns="103625" rIns="207250" bIns="1036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Further your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skill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set</a:t>
            </a:r>
            <a:endParaRPr sz="3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"/>
          <p:cNvSpPr/>
          <p:nvPr/>
        </p:nvSpPr>
        <p:spPr>
          <a:xfrm>
            <a:off x="5976481" y="2111599"/>
            <a:ext cx="2043321" cy="2480625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7250" tIns="103625" rIns="207250" bIns="1036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Increase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your confidence</a:t>
            </a:r>
            <a:endParaRPr dirty="0"/>
          </a:p>
        </p:txBody>
      </p:sp>
      <p:sp>
        <p:nvSpPr>
          <p:cNvPr id="331" name="Google Shape;331;p3"/>
          <p:cNvSpPr/>
          <p:nvPr/>
        </p:nvSpPr>
        <p:spPr>
          <a:xfrm>
            <a:off x="8067132" y="1487535"/>
            <a:ext cx="1906332" cy="2327838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7250" tIns="103625" rIns="207250" bIns="103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Learn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job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search process</a:t>
            </a:r>
            <a:endParaRPr/>
          </a:p>
        </p:txBody>
      </p:sp>
      <p:sp>
        <p:nvSpPr>
          <p:cNvPr id="332" name="Google Shape;332;p3"/>
          <p:cNvSpPr/>
          <p:nvPr/>
        </p:nvSpPr>
        <p:spPr>
          <a:xfrm>
            <a:off x="10154189" y="681522"/>
            <a:ext cx="1973643" cy="2530751"/>
          </a:xfrm>
          <a:prstGeom prst="rect">
            <a:avLst/>
          </a:prstGeom>
          <a:solidFill>
            <a:srgbClr val="C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07250" tIns="103625" rIns="207250" bIns="1036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Build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your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network!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" title="Internship Spotlight: Tracking Black Tip Shark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339" y="89065"/>
            <a:ext cx="11875322" cy="6679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"/>
          <p:cNvSpPr txBox="1">
            <a:spLocks noGrp="1"/>
          </p:cNvSpPr>
          <p:nvPr>
            <p:ph type="title"/>
          </p:nvPr>
        </p:nvSpPr>
        <p:spPr>
          <a:xfrm>
            <a:off x="379556" y="3823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Internship Facts</a:t>
            </a:r>
            <a:endParaRPr/>
          </a:p>
        </p:txBody>
      </p:sp>
      <p:sp>
        <p:nvSpPr>
          <p:cNvPr id="344" name="Google Shape;344;p5"/>
          <p:cNvSpPr txBox="1"/>
          <p:nvPr/>
        </p:nvSpPr>
        <p:spPr>
          <a:xfrm>
            <a:off x="379556" y="1502791"/>
            <a:ext cx="8515628" cy="43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5"/>
          <p:cNvSpPr/>
          <p:nvPr/>
        </p:nvSpPr>
        <p:spPr>
          <a:xfrm>
            <a:off x="204186" y="1625798"/>
            <a:ext cx="1062305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Are internships paid? </a:t>
            </a:r>
            <a:r>
              <a:rPr lang="en-US" sz="3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Yes! The majority of internships are paid.</a:t>
            </a:r>
            <a:endParaRPr dirty="0"/>
          </a:p>
          <a:p>
            <a:pPr marL="914400" marR="0" lvl="1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urier New"/>
              <a:buNone/>
            </a:pPr>
            <a:endParaRPr sz="30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Calibri"/>
              <a:buNone/>
            </a:pPr>
            <a:r>
              <a:rPr lang="en-US" sz="3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5"/>
          <p:cNvSpPr/>
          <p:nvPr/>
        </p:nvSpPr>
        <p:spPr>
          <a:xfrm>
            <a:off x="204186" y="2264201"/>
            <a:ext cx="1191975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Are internships only off-campus</a:t>
            </a:r>
            <a:r>
              <a:rPr lang="en-US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? Internships can be both on and off campus. </a:t>
            </a:r>
            <a:endParaRPr dirty="0"/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en-US" sz="3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510" y="2951361"/>
            <a:ext cx="3967907" cy="306851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5"/>
          <p:cNvSpPr/>
          <p:nvPr/>
        </p:nvSpPr>
        <p:spPr>
          <a:xfrm>
            <a:off x="4459417" y="2951361"/>
            <a:ext cx="5321468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FAU Departments include: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Housing and Residential Education, New Student Orientation, Student Government, College of Engineering &amp; Computer Science, Campus Recreation Center, Athletics, Owls Care Health Promotion, Student Union, Weppner Center for Lead &amp; Service-Learning, Louis and Anne Green Memory &amp; Wellness Center, Student Government, FAU Hillel and Comprehensive Center for Brain Health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AC1960-FC5E-43C5-B4C9-6ABF12F36A6D}"/>
              </a:ext>
            </a:extLst>
          </p:cNvPr>
          <p:cNvSpPr txBox="1"/>
          <p:nvPr/>
        </p:nvSpPr>
        <p:spPr>
          <a:xfrm>
            <a:off x="206753" y="6227495"/>
            <a:ext cx="6952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Source: National Association of Colleges and Employers, 2021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379556" y="3823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Internship Facts</a:t>
            </a:r>
            <a:endParaRPr/>
          </a:p>
        </p:txBody>
      </p:sp>
      <p:sp>
        <p:nvSpPr>
          <p:cNvPr id="355" name="Google Shape;355;p6"/>
          <p:cNvSpPr txBox="1"/>
          <p:nvPr/>
        </p:nvSpPr>
        <p:spPr>
          <a:xfrm>
            <a:off x="379556" y="1502791"/>
            <a:ext cx="8515628" cy="43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6"/>
          <p:cNvSpPr/>
          <p:nvPr/>
        </p:nvSpPr>
        <p:spPr>
          <a:xfrm>
            <a:off x="379556" y="1606501"/>
            <a:ext cx="10049435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alibri"/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 internships last only one semester?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Internships are typically one semester to one year long, but it is possible to receive an extension to continue interning.</a:t>
            </a:r>
            <a:endParaRPr/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6"/>
          <p:cNvSpPr/>
          <p:nvPr/>
        </p:nvSpPr>
        <p:spPr>
          <a:xfrm>
            <a:off x="416990" y="3247621"/>
            <a:ext cx="10049435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Do you have to wait to apply for internships until your junior or senior year?</a:t>
            </a:r>
            <a:endParaRPr/>
          </a:p>
          <a:p>
            <a: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There are internship opportunities for all class standings, though some organizations may look for students with particular class standings or other qualifications.</a:t>
            </a:r>
            <a:endParaRPr/>
          </a:p>
          <a:p>
            <a: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379556" y="38235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</a:pPr>
            <a:r>
              <a:rPr lang="en-US" sz="40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Internship Facts</a:t>
            </a:r>
            <a:endParaRPr/>
          </a:p>
        </p:txBody>
      </p:sp>
      <p:sp>
        <p:nvSpPr>
          <p:cNvPr id="364" name="Google Shape;364;p7"/>
          <p:cNvSpPr txBox="1"/>
          <p:nvPr/>
        </p:nvSpPr>
        <p:spPr>
          <a:xfrm>
            <a:off x="379556" y="1502791"/>
            <a:ext cx="8515628" cy="439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"/>
          <p:cNvSpPr/>
          <p:nvPr/>
        </p:nvSpPr>
        <p:spPr>
          <a:xfrm>
            <a:off x="379556" y="1582255"/>
            <a:ext cx="11140225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Are internships the only way to gain experience? </a:t>
            </a: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No! There are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Job Shadowing, Externships, On-Campus Jobs and Campus Involvement</a:t>
            </a:r>
            <a:endParaRPr sz="24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urier New"/>
              <a:buNone/>
            </a:pPr>
            <a:endParaRPr sz="3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7"/>
          <p:cNvSpPr/>
          <p:nvPr/>
        </p:nvSpPr>
        <p:spPr>
          <a:xfrm>
            <a:off x="379556" y="3148348"/>
            <a:ext cx="1123037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What is the difference between an on-campus job and an internship? </a:t>
            </a: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internship will have set </a:t>
            </a:r>
            <a:r>
              <a:rPr lang="en-US" sz="2400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learning objectives/goals </a:t>
            </a: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that the student will be working on throughout the semester. The internship will include project work and clerical work cannot exceed 20%.</a:t>
            </a:r>
            <a:endParaRPr/>
          </a:p>
          <a:p>
            <a:pPr marL="914400" marR="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8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8"/>
          <p:cNvSpPr/>
          <p:nvPr/>
        </p:nvSpPr>
        <p:spPr>
          <a:xfrm>
            <a:off x="436801" y="1118433"/>
            <a:ext cx="1004943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Can I balance an internship along with my studies?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74" name="Google Shape;374;p8"/>
          <p:cNvSpPr txBox="1"/>
          <p:nvPr/>
        </p:nvSpPr>
        <p:spPr>
          <a:xfrm>
            <a:off x="436801" y="410547"/>
            <a:ext cx="58582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Internship Facts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75" name="Google Shape;375;p8"/>
          <p:cNvSpPr/>
          <p:nvPr/>
        </p:nvSpPr>
        <p:spPr>
          <a:xfrm>
            <a:off x="3951227" y="2742215"/>
            <a:ext cx="6229120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Absolutely! Internships can be part-time working between 10-20 hours per week. Hours are typically flexible which will allow you to be a full-time student. For the summer semester some students take a semester off and work full-time.</a:t>
            </a:r>
            <a:endParaRPr/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8"/>
          <p:cNvPicPr preferRelativeResize="0"/>
          <p:nvPr/>
        </p:nvPicPr>
        <p:blipFill rotWithShape="1">
          <a:blip r:embed="rId4">
            <a:alphaModFix/>
          </a:blip>
          <a:srcRect t="-37" r="704" b="-1"/>
          <a:stretch/>
        </p:blipFill>
        <p:spPr>
          <a:xfrm>
            <a:off x="632970" y="1943787"/>
            <a:ext cx="3934077" cy="3924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"/>
          <p:cNvSpPr txBox="1">
            <a:spLocks noGrp="1"/>
          </p:cNvSpPr>
          <p:nvPr>
            <p:ph type="title"/>
          </p:nvPr>
        </p:nvSpPr>
        <p:spPr>
          <a:xfrm>
            <a:off x="258356" y="2617158"/>
            <a:ext cx="1931779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 txBox="1"/>
          <p:nvPr/>
        </p:nvSpPr>
        <p:spPr>
          <a:xfrm>
            <a:off x="436801" y="410547"/>
            <a:ext cx="58582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Internship Facts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84" name="Google Shape;384;p9"/>
          <p:cNvSpPr/>
          <p:nvPr/>
        </p:nvSpPr>
        <p:spPr>
          <a:xfrm>
            <a:off x="389858" y="1211739"/>
            <a:ext cx="96961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am an international student. Can I do an internship?</a:t>
            </a:r>
            <a:endParaRPr/>
          </a:p>
        </p:txBody>
      </p:sp>
      <p:sp>
        <p:nvSpPr>
          <p:cNvPr id="385" name="Google Shape;385;p9"/>
          <p:cNvSpPr/>
          <p:nvPr/>
        </p:nvSpPr>
        <p:spPr>
          <a:xfrm>
            <a:off x="-508314" y="2093938"/>
            <a:ext cx="10844848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 course! International students can engage in an internship / CPT after being a FAU student for two consecutive semesters. They would need to sign up in a Professional Internship Course offered by the Career Center and be approved by FAU International Services Office. </a:t>
            </a: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939</Words>
  <Application>Microsoft Office PowerPoint</Application>
  <PresentationFormat>Widescreen</PresentationFormat>
  <Paragraphs>143</Paragraphs>
  <Slides>25</Slides>
  <Notes>25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Avenir</vt:lpstr>
      <vt:lpstr>Archivo</vt:lpstr>
      <vt:lpstr>Arial</vt:lpstr>
      <vt:lpstr>Times New Roman</vt:lpstr>
      <vt:lpstr>Courier New</vt:lpstr>
      <vt:lpstr>Calibri</vt:lpstr>
      <vt:lpstr>4_Office Theme</vt:lpstr>
      <vt:lpstr>Office Theme</vt:lpstr>
      <vt:lpstr>1_Office Theme</vt:lpstr>
      <vt:lpstr>2_Office Theme</vt:lpstr>
      <vt:lpstr>PowerPoint Presentation</vt:lpstr>
      <vt:lpstr>Mission, Vision and Values</vt:lpstr>
      <vt:lpstr>Why Intern?</vt:lpstr>
      <vt:lpstr>PowerPoint Presentation</vt:lpstr>
      <vt:lpstr>Internship Facts</vt:lpstr>
      <vt:lpstr>Internship Facts</vt:lpstr>
      <vt:lpstr>Internship Facts</vt:lpstr>
      <vt:lpstr>  </vt:lpstr>
      <vt:lpstr>  </vt:lpstr>
      <vt:lpstr>  </vt:lpstr>
      <vt:lpstr>  </vt:lpstr>
      <vt:lpstr>PowerPoint Presentation</vt:lpstr>
      <vt:lpstr>Begin Researching On-Campus Internships</vt:lpstr>
      <vt:lpstr>Begin Researching Off-Campus Internships</vt:lpstr>
      <vt:lpstr>PowerPoint Presentation</vt:lpstr>
      <vt:lpstr>PowerPoint Presentation</vt:lpstr>
      <vt:lpstr> </vt:lpstr>
      <vt:lpstr>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Jamila Avalon</dc:creator>
  <cp:lastModifiedBy>Cristina Lopez Vergara</cp:lastModifiedBy>
  <cp:revision>2</cp:revision>
  <dcterms:created xsi:type="dcterms:W3CDTF">2018-07-16T13:36:11Z</dcterms:created>
  <dcterms:modified xsi:type="dcterms:W3CDTF">2022-01-06T14:12:05Z</dcterms:modified>
</cp:coreProperties>
</file>