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64" r:id="rId7"/>
    <p:sldId id="259" r:id="rId8"/>
    <p:sldId id="260" r:id="rId9"/>
    <p:sldId id="261" r:id="rId10"/>
    <p:sldId id="265" r:id="rId11"/>
    <p:sldId id="26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Quintanilla" initials="SQ" lastIdx="2" clrIdx="0">
    <p:extLst>
      <p:ext uri="{19B8F6BF-5375-455C-9EA6-DF929625EA0E}">
        <p15:presenceInfo xmlns:p15="http://schemas.microsoft.com/office/powerpoint/2012/main" userId="S::squintanilla@fau.edu::4de36ecc-bf9e-45b0-913e-28323a7fbf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p:restoredTop sz="94694"/>
  </p:normalViewPr>
  <p:slideViewPr>
    <p:cSldViewPr snapToGrid="0" snapToObjects="1">
      <p:cViewPr varScale="1">
        <p:scale>
          <a:sx n="73" d="100"/>
          <a:sy n="73"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D44B-71BC-DD40-9E7E-6BE6D4761C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9F4703-A919-524E-9FF0-EBF75C1D2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A6D54-0FAB-F448-93BD-C2D5FF4CC5EB}"/>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5" name="Footer Placeholder 4">
            <a:extLst>
              <a:ext uri="{FF2B5EF4-FFF2-40B4-BE49-F238E27FC236}">
                <a16:creationId xmlns:a16="http://schemas.microsoft.com/office/drawing/2014/main" id="{94988B39-BF67-CE47-994F-CAC63FCDE6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C5386E-0E56-104A-A63C-D7217D3864A7}"/>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287751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8D4C-DFAD-9A45-8547-EDEFC1D291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26693-4C8D-F242-BE51-2011C66906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3F639-2343-B64A-B3B7-C0874FBCE885}"/>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5" name="Footer Placeholder 4">
            <a:extLst>
              <a:ext uri="{FF2B5EF4-FFF2-40B4-BE49-F238E27FC236}">
                <a16:creationId xmlns:a16="http://schemas.microsoft.com/office/drawing/2014/main" id="{2678024E-8A9B-9444-99CE-4ADE5B2233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A2B50E-F2D0-BF4C-ABB3-0962BE60BE7F}"/>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274811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150E0-29D5-DC46-A869-2D085CE541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B2344-1238-1F47-8EA1-D0A0D80C53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3F15C-E39F-5E47-B4B1-CC91BA834FC0}"/>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5" name="Footer Placeholder 4">
            <a:extLst>
              <a:ext uri="{FF2B5EF4-FFF2-40B4-BE49-F238E27FC236}">
                <a16:creationId xmlns:a16="http://schemas.microsoft.com/office/drawing/2014/main" id="{6C8CC53E-9FD3-DB41-8179-6E2C8119A1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157217-127B-5449-9F41-CE39BCB240C6}"/>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252300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C09-D9DF-6340-8A90-BFC1D91FFC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C389-72A7-4245-9CFA-19E06DFA4F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22BF-4D96-CD40-AA48-22B32174498C}"/>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5" name="Footer Placeholder 4">
            <a:extLst>
              <a:ext uri="{FF2B5EF4-FFF2-40B4-BE49-F238E27FC236}">
                <a16:creationId xmlns:a16="http://schemas.microsoft.com/office/drawing/2014/main" id="{3E66F64E-B146-2B40-95C1-18D4F44E41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02475E-847B-7143-BC32-C72B24E2FAAB}"/>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230814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10B-CE66-9344-B35B-8EF544D34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500E43-B589-F343-B973-843C9634C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027F4-4C2C-5340-96D2-98984FFCF37E}"/>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5" name="Footer Placeholder 4">
            <a:extLst>
              <a:ext uri="{FF2B5EF4-FFF2-40B4-BE49-F238E27FC236}">
                <a16:creationId xmlns:a16="http://schemas.microsoft.com/office/drawing/2014/main" id="{F1966451-3525-954D-AB58-A6C78F5657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77C22-C605-C441-A0F7-86F56BD39E60}"/>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327561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0ECF-2610-B94C-A93C-937AEAB528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D6A0A-E96E-D147-AA3A-7F6A367EA0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180A79-B970-6944-B09F-ADAE7F519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E70AD3-6281-B449-AFBE-A2831ED1FD99}"/>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6" name="Footer Placeholder 5">
            <a:extLst>
              <a:ext uri="{FF2B5EF4-FFF2-40B4-BE49-F238E27FC236}">
                <a16:creationId xmlns:a16="http://schemas.microsoft.com/office/drawing/2014/main" id="{50BC8FEE-D545-C54F-857A-64480A7695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76B93C-01E8-EB49-8651-BEDCE1BB029A}"/>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17288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FDF7-767E-1F42-B1ED-75A5C319F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B1C384-99C6-3E4D-B660-7E87AD398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77969-038A-BB4B-8DED-17CF48149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68C863-A7A9-DE44-BE97-F70EFF352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F08E0F-48C6-1F48-9565-5E94CC3478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CFA67-6B39-1843-B6EF-8BCA1FD3DDDD}"/>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8" name="Footer Placeholder 7">
            <a:extLst>
              <a:ext uri="{FF2B5EF4-FFF2-40B4-BE49-F238E27FC236}">
                <a16:creationId xmlns:a16="http://schemas.microsoft.com/office/drawing/2014/main" id="{AB9CFCBE-82B9-0E43-8141-00BBA731724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AB3ECE-C597-4747-A2DF-F8E64F9B7ED1}"/>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8467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C71D-C08F-AA46-8FE5-28BE8E4C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7BD583-2962-304F-919E-C39727C12205}"/>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4" name="Footer Placeholder 3">
            <a:extLst>
              <a:ext uri="{FF2B5EF4-FFF2-40B4-BE49-F238E27FC236}">
                <a16:creationId xmlns:a16="http://schemas.microsoft.com/office/drawing/2014/main" id="{EE19E232-F1D3-CD4E-A87B-E0DE4366B0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819BA0-B6A0-394C-8D63-B9E8E7AB8B66}"/>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238970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C358E-7707-E34D-9272-BF86AA367D8B}"/>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3" name="Footer Placeholder 2">
            <a:extLst>
              <a:ext uri="{FF2B5EF4-FFF2-40B4-BE49-F238E27FC236}">
                <a16:creationId xmlns:a16="http://schemas.microsoft.com/office/drawing/2014/main" id="{B268C673-2950-7145-AC6A-A6A9D136AF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573CD3-B921-1645-A221-E7CD284D36D9}"/>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30463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0F3F-D9A8-4A43-BDA9-C3596C2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773652-5E4D-2048-A423-E2FE6FB38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27E16-FD70-8241-8587-9BD6C0222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C0085-ECDC-9649-A6A2-9203140E50D3}"/>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6" name="Footer Placeholder 5">
            <a:extLst>
              <a:ext uri="{FF2B5EF4-FFF2-40B4-BE49-F238E27FC236}">
                <a16:creationId xmlns:a16="http://schemas.microsoft.com/office/drawing/2014/main" id="{24C3C468-5F4C-9E4C-98FD-1604636DB3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B3D9DF-5571-7F4C-AEDB-2D1DD559D487}"/>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379738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5D75-802A-E544-8377-B16667FA9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CACDF8-6803-944F-BE36-8F70B203D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6E6D06-ED40-6F45-BE26-56E1D052D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020A0-7750-D84A-847C-F1EF6B11BC82}"/>
              </a:ext>
            </a:extLst>
          </p:cNvPr>
          <p:cNvSpPr>
            <a:spLocks noGrp="1"/>
          </p:cNvSpPr>
          <p:nvPr>
            <p:ph type="dt" sz="half" idx="10"/>
          </p:nvPr>
        </p:nvSpPr>
        <p:spPr/>
        <p:txBody>
          <a:bodyPr/>
          <a:lstStyle/>
          <a:p>
            <a:fld id="{B14D7118-121F-E543-BEAD-89E9B122E74C}" type="datetimeFigureOut">
              <a:rPr lang="en-US" smtClean="0"/>
              <a:t>12/16/2021</a:t>
            </a:fld>
            <a:endParaRPr lang="en-US" dirty="0"/>
          </a:p>
        </p:txBody>
      </p:sp>
      <p:sp>
        <p:nvSpPr>
          <p:cNvPr id="6" name="Footer Placeholder 5">
            <a:extLst>
              <a:ext uri="{FF2B5EF4-FFF2-40B4-BE49-F238E27FC236}">
                <a16:creationId xmlns:a16="http://schemas.microsoft.com/office/drawing/2014/main" id="{069EB003-0C0E-1A40-944F-4D760F458C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59CC3D-24E6-6648-9CEC-D3AFA5B9EC5C}"/>
              </a:ext>
            </a:extLst>
          </p:cNvPr>
          <p:cNvSpPr>
            <a:spLocks noGrp="1"/>
          </p:cNvSpPr>
          <p:nvPr>
            <p:ph type="sldNum" sz="quarter" idx="12"/>
          </p:nvPr>
        </p:nvSpPr>
        <p:spPr/>
        <p:txBody>
          <a:bodyPr/>
          <a:lstStyle/>
          <a:p>
            <a:fld id="{BAE78D80-3FDF-C64F-BA01-696E5FC94CFB}" type="slidenum">
              <a:rPr lang="en-US" smtClean="0"/>
              <a:t>‹#›</a:t>
            </a:fld>
            <a:endParaRPr lang="en-US" dirty="0"/>
          </a:p>
        </p:txBody>
      </p:sp>
    </p:spTree>
    <p:extLst>
      <p:ext uri="{BB962C8B-B14F-4D97-AF65-F5344CB8AC3E}">
        <p14:creationId xmlns:p14="http://schemas.microsoft.com/office/powerpoint/2010/main" val="102551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93736-D25D-2341-8890-816D8F84D8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D5323-04C9-1544-B4C9-CF0ED999A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EFF44-2C84-DD44-9ED4-C25AF42D0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D7118-121F-E543-BEAD-89E9B122E74C}" type="datetimeFigureOut">
              <a:rPr lang="en-US" smtClean="0"/>
              <a:t>12/16/2021</a:t>
            </a:fld>
            <a:endParaRPr lang="en-US" dirty="0"/>
          </a:p>
        </p:txBody>
      </p:sp>
      <p:sp>
        <p:nvSpPr>
          <p:cNvPr id="5" name="Footer Placeholder 4">
            <a:extLst>
              <a:ext uri="{FF2B5EF4-FFF2-40B4-BE49-F238E27FC236}">
                <a16:creationId xmlns:a16="http://schemas.microsoft.com/office/drawing/2014/main" id="{58EBB781-0D57-7346-BAE3-DFE03F101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EA1E5F-5258-5541-8BED-5D382B03A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78D80-3FDF-C64F-BA01-696E5FC94CFB}" type="slidenum">
              <a:rPr lang="en-US" smtClean="0"/>
              <a:t>‹#›</a:t>
            </a:fld>
            <a:endParaRPr lang="en-US" dirty="0"/>
          </a:p>
        </p:txBody>
      </p:sp>
    </p:spTree>
    <p:extLst>
      <p:ext uri="{BB962C8B-B14F-4D97-AF65-F5344CB8AC3E}">
        <p14:creationId xmlns:p14="http://schemas.microsoft.com/office/powerpoint/2010/main" val="185208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ponsoredstudents@fau.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u.edu/successnetwork/"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webcontroller@fa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2723" y="487904"/>
            <a:ext cx="6096000" cy="1200329"/>
          </a:xfrm>
          <a:prstGeom prst="rect">
            <a:avLst/>
          </a:prstGeom>
        </p:spPr>
        <p:txBody>
          <a:bodyPr>
            <a:spAutoFit/>
          </a:bodyPr>
          <a:lstStyle/>
          <a:p>
            <a:r>
              <a:rPr lang="en-US" sz="3600" b="1" dirty="0">
                <a:solidFill>
                  <a:srgbClr val="002D62"/>
                </a:solidFill>
                <a:latin typeface="Calibri" panose="020F0502020204030204" pitchFamily="34" charset="0"/>
              </a:rPr>
              <a:t>Tuition and Billing Services</a:t>
            </a:r>
            <a:endParaRPr lang="en-US" sz="3600" dirty="0"/>
          </a:p>
          <a:p>
            <a:r>
              <a:rPr lang="en-US" dirty="0"/>
              <a:t/>
            </a:r>
            <a:br>
              <a:rPr lang="en-US" dirty="0"/>
            </a:br>
            <a:endParaRPr lang="en-US" dirty="0"/>
          </a:p>
        </p:txBody>
      </p:sp>
    </p:spTree>
    <p:extLst>
      <p:ext uri="{BB962C8B-B14F-4D97-AF65-F5344CB8AC3E}">
        <p14:creationId xmlns:p14="http://schemas.microsoft.com/office/powerpoint/2010/main" val="267567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BC6ED3-BE8A-4543-B378-07A495AFF209}"/>
              </a:ext>
            </a:extLst>
          </p:cNvPr>
          <p:cNvSpPr txBox="1"/>
          <p:nvPr/>
        </p:nvSpPr>
        <p:spPr>
          <a:xfrm>
            <a:off x="648002" y="185340"/>
            <a:ext cx="6069321" cy="1200329"/>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cs typeface="Arial" panose="020B0604020202020204" pitchFamily="34" charset="0"/>
              </a:rPr>
              <a:t>STUDENT ACCOUNT BILLING</a:t>
            </a:r>
          </a:p>
        </p:txBody>
      </p:sp>
      <p:sp>
        <p:nvSpPr>
          <p:cNvPr id="5" name="TextBox 4">
            <a:extLst>
              <a:ext uri="{FF2B5EF4-FFF2-40B4-BE49-F238E27FC236}">
                <a16:creationId xmlns:a16="http://schemas.microsoft.com/office/drawing/2014/main" id="{15E30B2F-74BA-4CF7-8EB3-CE5FCD575E8E}"/>
              </a:ext>
            </a:extLst>
          </p:cNvPr>
          <p:cNvSpPr txBox="1"/>
          <p:nvPr/>
        </p:nvSpPr>
        <p:spPr>
          <a:xfrm>
            <a:off x="370299" y="1983528"/>
            <a:ext cx="826511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CC0000"/>
                </a:solidFill>
                <a:latin typeface="Arial" panose="020B0604020202020204" pitchFamily="34" charset="0"/>
                <a:cs typeface="Arial" panose="020B0604020202020204" pitchFamily="34" charset="0"/>
              </a:rPr>
              <a:t>Students can access their bills and make payment online 24/7 through the </a:t>
            </a:r>
            <a:r>
              <a:rPr lang="en-US" sz="2000" b="1" dirty="0">
                <a:solidFill>
                  <a:srgbClr val="CC0000"/>
                </a:solidFill>
                <a:latin typeface="Arial" panose="020B0604020202020204" pitchFamily="34" charset="0"/>
                <a:cs typeface="Arial" panose="020B0604020202020204" pitchFamily="34" charset="0"/>
              </a:rPr>
              <a:t>MyFAU</a:t>
            </a:r>
            <a:r>
              <a:rPr lang="en-US" sz="2000" dirty="0">
                <a:solidFill>
                  <a:srgbClr val="CC0000"/>
                </a:solidFill>
                <a:latin typeface="Arial" panose="020B0604020202020204" pitchFamily="34" charset="0"/>
                <a:cs typeface="Arial" panose="020B0604020202020204" pitchFamily="34" charset="0"/>
              </a:rPr>
              <a:t> self-service portal. </a:t>
            </a:r>
          </a:p>
          <a:p>
            <a:endParaRPr lang="en-US" sz="2000" dirty="0">
              <a:solidFill>
                <a:srgbClr val="CC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CC0000"/>
                </a:solidFill>
                <a:latin typeface="Arial" panose="020B0604020202020204" pitchFamily="34" charset="0"/>
                <a:cs typeface="Arial" panose="020B0604020202020204" pitchFamily="34" charset="0"/>
              </a:rPr>
              <a:t>Be Sure to check your </a:t>
            </a:r>
            <a:r>
              <a:rPr lang="en-US" sz="2000" b="1" i="1" dirty="0">
                <a:solidFill>
                  <a:srgbClr val="CC0000"/>
                </a:solidFill>
                <a:latin typeface="Arial" panose="020B0604020202020204" pitchFamily="34" charset="0"/>
                <a:cs typeface="Arial" panose="020B0604020202020204" pitchFamily="34" charset="0"/>
              </a:rPr>
              <a:t>FAU email </a:t>
            </a:r>
            <a:r>
              <a:rPr lang="en-US" sz="2000" dirty="0">
                <a:solidFill>
                  <a:srgbClr val="CC0000"/>
                </a:solidFill>
                <a:latin typeface="Arial" panose="020B0604020202020204" pitchFamily="34" charset="0"/>
                <a:cs typeface="Arial" panose="020B0604020202020204" pitchFamily="34" charset="0"/>
              </a:rPr>
              <a:t>frequently. Paper statements </a:t>
            </a:r>
            <a:r>
              <a:rPr lang="en-US" sz="2000" b="1" u="sng" dirty="0">
                <a:solidFill>
                  <a:srgbClr val="CC0000"/>
                </a:solidFill>
                <a:latin typeface="Arial" panose="020B0604020202020204" pitchFamily="34" charset="0"/>
                <a:cs typeface="Arial" panose="020B0604020202020204" pitchFamily="34" charset="0"/>
              </a:rPr>
              <a:t>will</a:t>
            </a:r>
            <a:r>
              <a:rPr lang="en-US" sz="2000" dirty="0">
                <a:solidFill>
                  <a:srgbClr val="CC0000"/>
                </a:solidFill>
                <a:latin typeface="Arial" panose="020B0604020202020204" pitchFamily="34" charset="0"/>
                <a:cs typeface="Arial" panose="020B0604020202020204" pitchFamily="34" charset="0"/>
              </a:rPr>
              <a:t> </a:t>
            </a:r>
            <a:r>
              <a:rPr lang="en-US" sz="2000" b="1" u="sng" dirty="0">
                <a:solidFill>
                  <a:srgbClr val="CC0000"/>
                </a:solidFill>
                <a:latin typeface="Arial" panose="020B0604020202020204" pitchFamily="34" charset="0"/>
                <a:cs typeface="Arial" panose="020B0604020202020204" pitchFamily="34" charset="0"/>
              </a:rPr>
              <a:t>not </a:t>
            </a:r>
            <a:r>
              <a:rPr lang="en-US" sz="2000" dirty="0">
                <a:solidFill>
                  <a:srgbClr val="CC0000"/>
                </a:solidFill>
                <a:latin typeface="Arial" panose="020B0604020202020204" pitchFamily="34" charset="0"/>
                <a:cs typeface="Arial" panose="020B0604020202020204" pitchFamily="34" charset="0"/>
              </a:rPr>
              <a:t>be mailed.</a:t>
            </a:r>
          </a:p>
          <a:p>
            <a:pPr marL="342900" indent="-342900">
              <a:buFont typeface="Arial" panose="020B0604020202020204" pitchFamily="34" charset="0"/>
              <a:buChar char="•"/>
            </a:pPr>
            <a:endParaRPr lang="en-US" sz="2000" dirty="0">
              <a:solidFill>
                <a:srgbClr val="CC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CC0000"/>
                </a:solidFill>
                <a:latin typeface="Arial" panose="020B0604020202020204" pitchFamily="34" charset="0"/>
                <a:cs typeface="Arial" panose="020B0604020202020204" pitchFamily="34" charset="0"/>
              </a:rPr>
              <a:t>Students are responsible to meet all deadlines listed on the </a:t>
            </a:r>
            <a:r>
              <a:rPr lang="en-US" sz="2000" b="1" i="1" dirty="0">
                <a:solidFill>
                  <a:srgbClr val="CC0000"/>
                </a:solidFill>
                <a:latin typeface="Arial" panose="020B0604020202020204" pitchFamily="34" charset="0"/>
                <a:cs typeface="Arial" panose="020B0604020202020204" pitchFamily="34" charset="0"/>
              </a:rPr>
              <a:t>Tuition and Billing Important Dates Calendar </a:t>
            </a:r>
            <a:r>
              <a:rPr lang="en-US" sz="2000" dirty="0">
                <a:solidFill>
                  <a:srgbClr val="CC0000"/>
                </a:solidFill>
                <a:latin typeface="Arial" panose="020B0604020202020204" pitchFamily="34" charset="0"/>
                <a:cs typeface="Arial" panose="020B0604020202020204" pitchFamily="34" charset="0"/>
              </a:rPr>
              <a:t>which can be found at the following link: </a:t>
            </a:r>
            <a:r>
              <a:rPr lang="en-US" sz="2000" b="1" dirty="0">
                <a:solidFill>
                  <a:srgbClr val="0070C0"/>
                </a:solidFill>
                <a:latin typeface="Arial" panose="020B0604020202020204" pitchFamily="34" charset="0"/>
                <a:cs typeface="Arial" panose="020B0604020202020204" pitchFamily="34" charset="0"/>
              </a:rPr>
              <a:t>fau.edu/controller/student-services/</a:t>
            </a:r>
            <a:r>
              <a:rPr lang="en-US" sz="2000" b="1" dirty="0">
                <a:solidFill>
                  <a:srgbClr val="CC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000" b="1" dirty="0">
              <a:solidFill>
                <a:srgbClr val="CC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51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BC6ED3-BE8A-4543-B378-07A495AFF209}"/>
              </a:ext>
            </a:extLst>
          </p:cNvPr>
          <p:cNvSpPr txBox="1"/>
          <p:nvPr/>
        </p:nvSpPr>
        <p:spPr>
          <a:xfrm>
            <a:off x="648002" y="185340"/>
            <a:ext cx="7182166" cy="646331"/>
          </a:xfrm>
          <a:prstGeom prst="rect">
            <a:avLst/>
          </a:prstGeom>
          <a:noFill/>
        </p:spPr>
        <p:txBody>
          <a:bodyPr wrap="square" rtlCol="0">
            <a:spAutoFit/>
          </a:bodyPr>
          <a:lstStyle/>
          <a:p>
            <a:pPr algn="ctr"/>
            <a:endParaRPr lang="en-US" sz="3600" b="1" dirty="0">
              <a:solidFill>
                <a:srgbClr val="CC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5E30B2F-74BA-4CF7-8EB3-CE5FCD575E8E}"/>
              </a:ext>
            </a:extLst>
          </p:cNvPr>
          <p:cNvSpPr txBox="1"/>
          <p:nvPr/>
        </p:nvSpPr>
        <p:spPr>
          <a:xfrm>
            <a:off x="325315" y="185340"/>
            <a:ext cx="10374923" cy="2554545"/>
          </a:xfrm>
          <a:prstGeom prst="rect">
            <a:avLst/>
          </a:prstGeom>
          <a:noFill/>
        </p:spPr>
        <p:txBody>
          <a:bodyPr wrap="square" rtlCol="0">
            <a:spAutoFit/>
          </a:bodyPr>
          <a:lstStyle/>
          <a:p>
            <a:pPr algn="ctr"/>
            <a:r>
              <a:rPr lang="en-US" sz="40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WANT TO GRANT FAMILY MEMBERS ACCESS TO YOUR STUDENT ACCOUNT? WE ENCOURAGE YOU TO TAKE THE FOLLOWING MEASURES:</a:t>
            </a:r>
          </a:p>
        </p:txBody>
      </p:sp>
      <p:sp>
        <p:nvSpPr>
          <p:cNvPr id="2" name="Rectangle 1"/>
          <p:cNvSpPr/>
          <p:nvPr/>
        </p:nvSpPr>
        <p:spPr>
          <a:xfrm>
            <a:off x="325315" y="2997985"/>
            <a:ext cx="9481038" cy="2554545"/>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CC0000"/>
                </a:solidFill>
                <a:latin typeface="Arial" panose="020B0604020202020204" pitchFamily="34" charset="0"/>
                <a:cs typeface="Arial" panose="020B0604020202020204" pitchFamily="34" charset="0"/>
              </a:rPr>
              <a:t>FERPA: </a:t>
            </a:r>
            <a:r>
              <a:rPr lang="en-US" sz="2000" dirty="0">
                <a:solidFill>
                  <a:srgbClr val="CC0000"/>
                </a:solidFill>
                <a:latin typeface="Arial" panose="020B0604020202020204" pitchFamily="34" charset="0"/>
                <a:cs typeface="Arial" panose="020B0604020202020204" pitchFamily="34" charset="0"/>
              </a:rPr>
              <a:t>Florida Atlantic University </a:t>
            </a:r>
            <a:r>
              <a:rPr lang="en-US" sz="2000" u="sng" dirty="0">
                <a:solidFill>
                  <a:srgbClr val="CC0000"/>
                </a:solidFill>
                <a:latin typeface="Arial" panose="020B0604020202020204" pitchFamily="34" charset="0"/>
                <a:cs typeface="Arial" panose="020B0604020202020204" pitchFamily="34" charset="0"/>
              </a:rPr>
              <a:t>cannot</a:t>
            </a:r>
            <a:r>
              <a:rPr lang="en-US" sz="2000" dirty="0">
                <a:solidFill>
                  <a:srgbClr val="CC0000"/>
                </a:solidFill>
                <a:latin typeface="Arial" panose="020B0604020202020204" pitchFamily="34" charset="0"/>
                <a:cs typeface="Arial" panose="020B0604020202020204" pitchFamily="34" charset="0"/>
              </a:rPr>
              <a:t> discuss student records unless the student has signed a FERPA authorization naming that person on file.</a:t>
            </a:r>
          </a:p>
          <a:p>
            <a:endParaRPr lang="en-US" sz="2000" dirty="0">
              <a:solidFill>
                <a:srgbClr val="CC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b="1" dirty="0">
              <a:solidFill>
                <a:srgbClr val="CC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CC0000"/>
                </a:solidFill>
                <a:latin typeface="Arial" panose="020B0604020202020204" pitchFamily="34" charset="0"/>
                <a:cs typeface="Arial" panose="020B0604020202020204" pitchFamily="34" charset="0"/>
              </a:rPr>
              <a:t>Authorized User Account</a:t>
            </a:r>
            <a:r>
              <a:rPr lang="en-US" sz="2000" dirty="0">
                <a:solidFill>
                  <a:srgbClr val="CC0000"/>
                </a:solidFill>
                <a:latin typeface="Arial" panose="020B0604020202020204" pitchFamily="34" charset="0"/>
                <a:cs typeface="Arial" panose="020B0604020202020204" pitchFamily="34" charset="0"/>
              </a:rPr>
              <a:t>: Students can authorize others—such as parents, guardians, or sponsors—to view their accounts and pay their bills. </a:t>
            </a:r>
            <a:r>
              <a:rPr lang="en-US" sz="2000" b="1" u="sng" dirty="0">
                <a:solidFill>
                  <a:srgbClr val="CC0000"/>
                </a:solidFill>
                <a:latin typeface="Arial" panose="020B0604020202020204" pitchFamily="34" charset="0"/>
                <a:cs typeface="Arial" panose="020B0604020202020204" pitchFamily="34" charset="0"/>
              </a:rPr>
              <a:t>The authorized user account does not negate the submission of the FERPA form. </a:t>
            </a:r>
          </a:p>
        </p:txBody>
      </p:sp>
    </p:spTree>
    <p:extLst>
      <p:ext uri="{BB962C8B-B14F-4D97-AF65-F5344CB8AC3E}">
        <p14:creationId xmlns:p14="http://schemas.microsoft.com/office/powerpoint/2010/main" val="249952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19D72-DE04-48AD-9151-85A85B0055C2}"/>
              </a:ext>
            </a:extLst>
          </p:cNvPr>
          <p:cNvSpPr txBox="1"/>
          <p:nvPr/>
        </p:nvSpPr>
        <p:spPr>
          <a:xfrm>
            <a:off x="224589" y="94793"/>
            <a:ext cx="7154779" cy="830997"/>
          </a:xfrm>
          <a:prstGeom prst="rect">
            <a:avLst/>
          </a:prstGeom>
          <a:noFill/>
        </p:spPr>
        <p:txBody>
          <a:bodyPr wrap="square" rtlCol="0">
            <a:spAutoFit/>
          </a:bodyPr>
          <a:lstStyle/>
          <a:p>
            <a:pPr algn="ctr"/>
            <a:r>
              <a:rPr lang="en-US" sz="4800" b="1" dirty="0">
                <a:solidFill>
                  <a:srgbClr val="002060"/>
                </a:solidFill>
              </a:rPr>
              <a:t>METHODS OF PAYMENT</a:t>
            </a:r>
          </a:p>
        </p:txBody>
      </p:sp>
      <p:sp>
        <p:nvSpPr>
          <p:cNvPr id="5" name="TextBox 4">
            <a:extLst>
              <a:ext uri="{FF2B5EF4-FFF2-40B4-BE49-F238E27FC236}">
                <a16:creationId xmlns:a16="http://schemas.microsoft.com/office/drawing/2014/main" id="{D8E27C9E-87F1-4AF9-B5BE-DDCD9A47A032}"/>
              </a:ext>
            </a:extLst>
          </p:cNvPr>
          <p:cNvSpPr txBox="1"/>
          <p:nvPr/>
        </p:nvSpPr>
        <p:spPr>
          <a:xfrm>
            <a:off x="224589" y="1182231"/>
            <a:ext cx="8373979" cy="2923877"/>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CC0000"/>
                </a:solidFill>
              </a:rPr>
              <a:t>Online</a:t>
            </a:r>
            <a:r>
              <a:rPr lang="en-US" sz="2000" dirty="0">
                <a:solidFill>
                  <a:srgbClr val="CC0000"/>
                </a:solidFill>
              </a:rPr>
              <a:t> payment is the quickest and preferred method of payment:</a:t>
            </a:r>
          </a:p>
          <a:p>
            <a:pPr marL="285750" indent="-285750">
              <a:buFont typeface="Arial" panose="020B0604020202020204" pitchFamily="34" charset="0"/>
              <a:buChar char="•"/>
            </a:pPr>
            <a:endParaRPr lang="en-US" sz="2000" dirty="0">
              <a:solidFill>
                <a:srgbClr val="CC0000"/>
              </a:solidFill>
            </a:endParaRPr>
          </a:p>
          <a:p>
            <a:pPr marL="742950" lvl="1" indent="-285750">
              <a:buFont typeface="Arial" panose="020B0604020202020204" pitchFamily="34" charset="0"/>
              <a:buChar char="•"/>
            </a:pPr>
            <a:r>
              <a:rPr lang="en-US" sz="2000" b="1" dirty="0">
                <a:solidFill>
                  <a:srgbClr val="CC0000"/>
                </a:solidFill>
              </a:rPr>
              <a:t>Credit Card: </a:t>
            </a:r>
            <a:r>
              <a:rPr lang="en-US" sz="2000" dirty="0">
                <a:solidFill>
                  <a:srgbClr val="CC0000"/>
                </a:solidFill>
              </a:rPr>
              <a:t>All major credit cards accepted. A non-refundable fee of </a:t>
            </a:r>
            <a:r>
              <a:rPr lang="en-US" sz="2000" b="1" dirty="0">
                <a:solidFill>
                  <a:srgbClr val="CC0000"/>
                </a:solidFill>
              </a:rPr>
              <a:t>2.85% </a:t>
            </a:r>
            <a:r>
              <a:rPr lang="en-US" sz="2000" dirty="0">
                <a:solidFill>
                  <a:srgbClr val="CC0000"/>
                </a:solidFill>
              </a:rPr>
              <a:t>or a minimum fee of $3 will be charged to all credit card transactions. </a:t>
            </a:r>
          </a:p>
          <a:p>
            <a:pPr marL="742950" lvl="1" indent="-285750">
              <a:buFont typeface="Arial" panose="020B0604020202020204" pitchFamily="34" charset="0"/>
              <a:buChar char="•"/>
            </a:pPr>
            <a:r>
              <a:rPr lang="en-US" sz="2000" b="1" dirty="0">
                <a:solidFill>
                  <a:srgbClr val="CC0000"/>
                </a:solidFill>
              </a:rPr>
              <a:t>Electronic Check (WebCheck): </a:t>
            </a:r>
            <a:r>
              <a:rPr lang="en-US" sz="2000" dirty="0">
                <a:solidFill>
                  <a:srgbClr val="CC0000"/>
                </a:solidFill>
              </a:rPr>
              <a:t>Using a personal checking or savings account with no additional fee. </a:t>
            </a:r>
          </a:p>
          <a:p>
            <a:pPr marL="742950" lvl="1" indent="-285750">
              <a:buFont typeface="Arial" panose="020B0604020202020204" pitchFamily="34" charset="0"/>
              <a:buChar char="•"/>
            </a:pPr>
            <a:endParaRPr lang="en-US" sz="2000" b="1" dirty="0">
              <a:solidFill>
                <a:srgbClr val="CC0000"/>
              </a:solidFill>
            </a:endParaRPr>
          </a:p>
          <a:p>
            <a:pPr lvl="1"/>
            <a:endParaRPr lang="en-US" sz="2400" dirty="0">
              <a:solidFill>
                <a:srgbClr val="CC0000"/>
              </a:solidFill>
            </a:endParaRPr>
          </a:p>
        </p:txBody>
      </p:sp>
      <p:sp>
        <p:nvSpPr>
          <p:cNvPr id="7" name="TextBox 6">
            <a:extLst>
              <a:ext uri="{FF2B5EF4-FFF2-40B4-BE49-F238E27FC236}">
                <a16:creationId xmlns:a16="http://schemas.microsoft.com/office/drawing/2014/main" id="{3A98D7D2-7643-452E-9001-E5B9C1ADD6A7}"/>
              </a:ext>
            </a:extLst>
          </p:cNvPr>
          <p:cNvSpPr txBox="1"/>
          <p:nvPr/>
        </p:nvSpPr>
        <p:spPr>
          <a:xfrm>
            <a:off x="825623" y="3606553"/>
            <a:ext cx="7892249" cy="2554545"/>
          </a:xfrm>
          <a:prstGeom prst="rect">
            <a:avLst/>
          </a:prstGeom>
          <a:noFill/>
        </p:spPr>
        <p:txBody>
          <a:bodyPr wrap="square" rtlCol="0">
            <a:spAutoFit/>
          </a:bodyPr>
          <a:lstStyle/>
          <a:p>
            <a:r>
              <a:rPr lang="en-US" sz="2000" b="1" u="sng" dirty="0">
                <a:solidFill>
                  <a:srgbClr val="CC0000"/>
                </a:solidFill>
                <a:latin typeface="Arial" panose="020B0604020202020204" pitchFamily="34" charset="0"/>
                <a:cs typeface="Arial" panose="020B0604020202020204" pitchFamily="34" charset="0"/>
              </a:rPr>
              <a:t>Mail</a:t>
            </a:r>
            <a:r>
              <a:rPr lang="en-US" sz="2000" b="1" dirty="0">
                <a:solidFill>
                  <a:srgbClr val="CC0000"/>
                </a:solidFill>
                <a:latin typeface="Arial" panose="020B0604020202020204" pitchFamily="34" charset="0"/>
                <a:cs typeface="Arial" panose="020B0604020202020204" pitchFamily="34" charset="0"/>
              </a:rPr>
              <a:t> </a:t>
            </a:r>
            <a:r>
              <a:rPr lang="en-US" sz="2000" dirty="0">
                <a:solidFill>
                  <a:srgbClr val="CC0000"/>
                </a:solidFill>
                <a:latin typeface="Arial" panose="020B0604020202020204" pitchFamily="34" charset="0"/>
                <a:cs typeface="Arial" panose="020B0604020202020204" pitchFamily="34" charset="0"/>
              </a:rPr>
              <a:t>in payment by check or money order to: </a:t>
            </a:r>
          </a:p>
          <a:p>
            <a:endParaRPr lang="en-US" sz="2000" dirty="0">
              <a:solidFill>
                <a:srgbClr val="CC0000"/>
              </a:solidFill>
              <a:latin typeface="Arial" panose="020B0604020202020204" pitchFamily="34" charset="0"/>
              <a:cs typeface="Arial" panose="020B0604020202020204" pitchFamily="34" charset="0"/>
            </a:endParaRPr>
          </a:p>
          <a:p>
            <a:pPr lvl="1" algn="ctr"/>
            <a:r>
              <a:rPr lang="en-US" sz="2000" dirty="0">
                <a:solidFill>
                  <a:srgbClr val="CC0000"/>
                </a:solidFill>
                <a:latin typeface="Arial" panose="020B0604020202020204" pitchFamily="34" charset="0"/>
                <a:cs typeface="Arial" panose="020B0604020202020204" pitchFamily="34" charset="0"/>
              </a:rPr>
              <a:t>	</a:t>
            </a:r>
            <a:r>
              <a:rPr lang="en-US" sz="2000" b="1" dirty="0">
                <a:solidFill>
                  <a:srgbClr val="CC0000"/>
                </a:solidFill>
                <a:latin typeface="Arial" panose="020B0604020202020204" pitchFamily="34" charset="0"/>
                <a:cs typeface="Arial" panose="020B0604020202020204" pitchFamily="34" charset="0"/>
              </a:rPr>
              <a:t>Florida Atlantic University</a:t>
            </a:r>
          </a:p>
          <a:p>
            <a:pPr lvl="1" algn="ctr"/>
            <a:r>
              <a:rPr lang="en-US" sz="2000" b="1" dirty="0">
                <a:solidFill>
                  <a:srgbClr val="CC0000"/>
                </a:solidFill>
                <a:latin typeface="Arial" panose="020B0604020202020204" pitchFamily="34" charset="0"/>
                <a:cs typeface="Arial" panose="020B0604020202020204" pitchFamily="34" charset="0"/>
              </a:rPr>
              <a:t>	PO Box 745368</a:t>
            </a:r>
          </a:p>
          <a:p>
            <a:pPr lvl="1" algn="ctr"/>
            <a:r>
              <a:rPr lang="en-US" sz="2000" b="1" dirty="0">
                <a:solidFill>
                  <a:srgbClr val="CC0000"/>
                </a:solidFill>
                <a:latin typeface="Arial" panose="020B0604020202020204" pitchFamily="34" charset="0"/>
                <a:cs typeface="Arial" panose="020B0604020202020204" pitchFamily="34" charset="0"/>
              </a:rPr>
              <a:t>	Atlanta, GA 30374-5368</a:t>
            </a:r>
          </a:p>
          <a:p>
            <a:pPr lvl="1"/>
            <a:endParaRPr lang="en-US" sz="2000" dirty="0">
              <a:solidFill>
                <a:srgbClr val="CC0000"/>
              </a:solidFill>
              <a:latin typeface="Arial" panose="020B0604020202020204" pitchFamily="34" charset="0"/>
              <a:cs typeface="Arial" panose="020B0604020202020204" pitchFamily="34" charset="0"/>
            </a:endParaRPr>
          </a:p>
          <a:p>
            <a:pPr lvl="1"/>
            <a:r>
              <a:rPr lang="en-US" sz="2000" b="1" dirty="0">
                <a:highlight>
                  <a:srgbClr val="FFFF00"/>
                </a:highlight>
                <a:latin typeface="Arial" panose="020B0604020202020204" pitchFamily="34" charset="0"/>
                <a:cs typeface="Arial" panose="020B0604020202020204" pitchFamily="34" charset="0"/>
              </a:rPr>
              <a:t>Please place your student Z number on checks or money orders.</a:t>
            </a:r>
          </a:p>
        </p:txBody>
      </p:sp>
    </p:spTree>
    <p:extLst>
      <p:ext uri="{BB962C8B-B14F-4D97-AF65-F5344CB8AC3E}">
        <p14:creationId xmlns:p14="http://schemas.microsoft.com/office/powerpoint/2010/main" val="90988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Florida Prepaid Reviews | Florida Prepaid information | Shortlister">
            <a:extLst>
              <a:ext uri="{FF2B5EF4-FFF2-40B4-BE49-F238E27FC236}">
                <a16:creationId xmlns:a16="http://schemas.microsoft.com/office/drawing/2014/main" id="{B2D0D062-A135-4498-AED6-5DD4A6D05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960" y="103625"/>
            <a:ext cx="3268101" cy="11185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97FB0C-C431-4F82-A29F-483E7787E483}"/>
              </a:ext>
            </a:extLst>
          </p:cNvPr>
          <p:cNvSpPr txBox="1"/>
          <p:nvPr/>
        </p:nvSpPr>
        <p:spPr>
          <a:xfrm>
            <a:off x="216624" y="1228181"/>
            <a:ext cx="8394716"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C0000"/>
                </a:solidFill>
                <a:latin typeface="Arial" panose="020B0604020202020204" pitchFamily="34" charset="0"/>
                <a:cs typeface="Arial" panose="020B0604020202020204" pitchFamily="34" charset="0"/>
              </a:rPr>
              <a:t>Billing of Florida Prepaid is an automated process completed after the add/drop period of each term. Please ensure your </a:t>
            </a:r>
            <a:r>
              <a:rPr lang="en-US" b="1" dirty="0">
                <a:solidFill>
                  <a:srgbClr val="CC0000"/>
                </a:solidFill>
                <a:latin typeface="Arial" panose="020B0604020202020204" pitchFamily="34" charset="0"/>
                <a:cs typeface="Arial" panose="020B0604020202020204" pitchFamily="34" charset="0"/>
              </a:rPr>
              <a:t>social security number </a:t>
            </a:r>
            <a:r>
              <a:rPr lang="en-US" dirty="0">
                <a:solidFill>
                  <a:srgbClr val="CC0000"/>
                </a:solidFill>
                <a:latin typeface="Arial" panose="020B0604020202020204" pitchFamily="34" charset="0"/>
                <a:cs typeface="Arial" panose="020B0604020202020204" pitchFamily="34" charset="0"/>
              </a:rPr>
              <a:t>is on file with the Registrar’s Office so we can bill your account. </a:t>
            </a:r>
          </a:p>
          <a:p>
            <a:endParaRPr lang="en-US" b="1" dirty="0">
              <a:solidFill>
                <a:srgbClr val="CC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CC0000"/>
                </a:solidFill>
                <a:latin typeface="Arial" panose="020B0604020202020204" pitchFamily="34" charset="0"/>
                <a:cs typeface="Arial" panose="020B0604020202020204" pitchFamily="34" charset="0"/>
              </a:rPr>
              <a:t>Florida prepaid amounts received range </a:t>
            </a:r>
            <a:r>
              <a:rPr lang="en-US" b="1" dirty="0">
                <a:solidFill>
                  <a:srgbClr val="CC0000"/>
                </a:solidFill>
                <a:latin typeface="Arial" panose="020B0604020202020204" pitchFamily="34" charset="0"/>
                <a:cs typeface="Arial" panose="020B0604020202020204" pitchFamily="34" charset="0"/>
              </a:rPr>
              <a:t>per credit hour </a:t>
            </a:r>
            <a:r>
              <a:rPr lang="en-US" dirty="0">
                <a:solidFill>
                  <a:srgbClr val="CC0000"/>
                </a:solidFill>
                <a:latin typeface="Arial" panose="020B0604020202020204" pitchFamily="34" charset="0"/>
                <a:cs typeface="Arial" panose="020B0604020202020204" pitchFamily="34" charset="0"/>
              </a:rPr>
              <a:t>determined by the type of plan purchased for the student, in addition to the year it was purchased. Please contact Florida Prepaid to confirm the type of plan purchased. </a:t>
            </a:r>
          </a:p>
          <a:p>
            <a:pPr marL="285750" indent="-285750">
              <a:buFont typeface="Arial" panose="020B0604020202020204" pitchFamily="34" charset="0"/>
              <a:buChar char="•"/>
            </a:pPr>
            <a:endParaRPr lang="en-US" b="1" dirty="0">
              <a:solidFill>
                <a:srgbClr val="CC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Florida Prepaid </a:t>
            </a:r>
            <a:r>
              <a:rPr lang="en-US" b="1" dirty="0">
                <a:solidFill>
                  <a:srgbClr val="CC0000"/>
                </a:solidFill>
                <a:highlight>
                  <a:srgbClr val="FFFF00"/>
                </a:highlight>
                <a:latin typeface="Arial" panose="020B0604020202020204" pitchFamily="34" charset="0"/>
                <a:cs typeface="Arial" panose="020B0604020202020204" pitchFamily="34" charset="0"/>
              </a:rPr>
              <a:t>Does Not Cover </a:t>
            </a:r>
            <a:r>
              <a:rPr lang="en-US" b="1" dirty="0">
                <a:solidFill>
                  <a:srgbClr val="CC0000"/>
                </a:solidFill>
                <a:latin typeface="Arial" panose="020B0604020202020204" pitchFamily="34" charset="0"/>
                <a:cs typeface="Arial" panose="020B0604020202020204" pitchFamily="34" charset="0"/>
              </a:rPr>
              <a:t>all tuition and fees billed to a student each semester. </a:t>
            </a:r>
          </a:p>
          <a:p>
            <a:pPr marL="285750" indent="-285750">
              <a:buFont typeface="Arial" panose="020B0604020202020204" pitchFamily="34" charset="0"/>
              <a:buChar char="•"/>
            </a:pPr>
            <a:endParaRPr lang="en-US" b="1" dirty="0">
              <a:solidFill>
                <a:srgbClr val="CC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CC0000"/>
                </a:solidFill>
                <a:latin typeface="Arial" panose="020B0604020202020204" pitchFamily="34" charset="0"/>
                <a:cs typeface="Arial" panose="020B0604020202020204" pitchFamily="34" charset="0"/>
              </a:rPr>
              <a:t>Students will receive an email when Florida Prepaid has been billed and once Florida Prepaid has been received and posted to the student account. </a:t>
            </a:r>
          </a:p>
          <a:p>
            <a:pPr marL="285750" indent="-285750">
              <a:buFont typeface="Arial" panose="020B0604020202020204" pitchFamily="34" charset="0"/>
              <a:buChar char="•"/>
            </a:pPr>
            <a:endParaRPr lang="en-US" dirty="0">
              <a:solidFill>
                <a:srgbClr val="CC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CC0000"/>
                </a:solidFill>
                <a:latin typeface="Arial" panose="020B0604020202020204" pitchFamily="34" charset="0"/>
                <a:cs typeface="Arial" panose="020B0604020202020204" pitchFamily="34" charset="0"/>
              </a:rPr>
              <a:t>Students who do not wish to use their Florida Prepaid credits must submit a “</a:t>
            </a:r>
            <a:r>
              <a:rPr lang="en-US" b="1" i="1" dirty="0">
                <a:solidFill>
                  <a:srgbClr val="CC0000"/>
                </a:solidFill>
                <a:latin typeface="Arial" panose="020B0604020202020204" pitchFamily="34" charset="0"/>
                <a:cs typeface="Arial" panose="020B0604020202020204" pitchFamily="34" charset="0"/>
              </a:rPr>
              <a:t>Change in Billing form</a:t>
            </a:r>
            <a:r>
              <a:rPr lang="en-US" dirty="0">
                <a:solidFill>
                  <a:srgbClr val="CC0000"/>
                </a:solidFill>
                <a:latin typeface="Arial" panose="020B0604020202020204" pitchFamily="34" charset="0"/>
                <a:cs typeface="Arial" panose="020B0604020202020204" pitchFamily="34" charset="0"/>
              </a:rPr>
              <a:t>” by the drop/add deadline of each semester. </a:t>
            </a:r>
          </a:p>
          <a:p>
            <a:endParaRPr lang="en-US" dirty="0">
              <a:solidFill>
                <a:srgbClr val="CC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52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91A6B0-138B-48CC-B362-574A8624FA34}"/>
              </a:ext>
            </a:extLst>
          </p:cNvPr>
          <p:cNvSpPr txBox="1"/>
          <p:nvPr/>
        </p:nvSpPr>
        <p:spPr>
          <a:xfrm>
            <a:off x="812307" y="117086"/>
            <a:ext cx="6622741" cy="1077218"/>
          </a:xfrm>
          <a:prstGeom prst="rect">
            <a:avLst/>
          </a:prstGeom>
          <a:noFill/>
        </p:spPr>
        <p:txBody>
          <a:bodyPr wrap="square" rtlCol="0">
            <a:spAutoFit/>
          </a:bodyPr>
          <a:lstStyle/>
          <a:p>
            <a:pPr algn="ctr"/>
            <a:r>
              <a:rPr lang="en-US" sz="3200" b="1" dirty="0">
                <a:solidFill>
                  <a:srgbClr val="002060"/>
                </a:solidFill>
              </a:rPr>
              <a:t>ADDITIONAL PAYMENT INFORMATION</a:t>
            </a:r>
          </a:p>
        </p:txBody>
      </p:sp>
      <p:sp>
        <p:nvSpPr>
          <p:cNvPr id="6" name="TextBox 5">
            <a:extLst>
              <a:ext uri="{FF2B5EF4-FFF2-40B4-BE49-F238E27FC236}">
                <a16:creationId xmlns:a16="http://schemas.microsoft.com/office/drawing/2014/main" id="{4932FABE-ECC5-4827-B954-09D07A67CBE4}"/>
              </a:ext>
            </a:extLst>
          </p:cNvPr>
          <p:cNvSpPr txBox="1"/>
          <p:nvPr/>
        </p:nvSpPr>
        <p:spPr>
          <a:xfrm>
            <a:off x="168675" y="1220001"/>
            <a:ext cx="7910004" cy="4708981"/>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CC0000"/>
                </a:solidFill>
              </a:rPr>
              <a:t>THIRD PARTY PAYMENTS: </a:t>
            </a:r>
          </a:p>
          <a:p>
            <a:pPr marL="742950" lvl="1" indent="-285750">
              <a:buFont typeface="Arial" panose="020B0604020202020204" pitchFamily="34" charset="0"/>
              <a:buChar char="•"/>
            </a:pPr>
            <a:r>
              <a:rPr lang="en-US" sz="2800" dirty="0">
                <a:solidFill>
                  <a:srgbClr val="CC0000"/>
                </a:solidFill>
              </a:rPr>
              <a:t>If an outside entity is paying FAU directly for a portion or all your tuition &amp; fees, please submit supporting documentation to: </a:t>
            </a:r>
            <a:r>
              <a:rPr lang="en-US" sz="2800" dirty="0">
                <a:solidFill>
                  <a:srgbClr val="CC0000"/>
                </a:solidFill>
                <a:hlinkClick r:id="rId3"/>
              </a:rPr>
              <a:t>sponsoredstudents@fau.edu</a:t>
            </a:r>
            <a:r>
              <a:rPr lang="en-US" sz="2800" dirty="0">
                <a:solidFill>
                  <a:srgbClr val="CC0000"/>
                </a:solidFill>
              </a:rPr>
              <a:t>. </a:t>
            </a:r>
          </a:p>
          <a:p>
            <a:pPr marL="742950" lvl="1" indent="-285750">
              <a:buFont typeface="Arial" panose="020B0604020202020204" pitchFamily="34" charset="0"/>
              <a:buChar char="•"/>
            </a:pPr>
            <a:endParaRPr lang="en-US" sz="2800" b="1" dirty="0">
              <a:solidFill>
                <a:srgbClr val="CC0000"/>
              </a:solidFill>
            </a:endParaRPr>
          </a:p>
          <a:p>
            <a:pPr marL="285750" indent="-285750">
              <a:buFont typeface="Arial" panose="020B0604020202020204" pitchFamily="34" charset="0"/>
              <a:buChar char="•"/>
            </a:pPr>
            <a:r>
              <a:rPr lang="en-US" sz="2800" b="1" dirty="0">
                <a:solidFill>
                  <a:srgbClr val="CC0000"/>
                </a:solidFill>
              </a:rPr>
              <a:t>INTERNATIONAL PAYMENTS:</a:t>
            </a:r>
          </a:p>
          <a:p>
            <a:pPr marL="742950" lvl="1" indent="-285750">
              <a:buFont typeface="Arial" panose="020B0604020202020204" pitchFamily="34" charset="0"/>
              <a:buChar char="•"/>
            </a:pPr>
            <a:r>
              <a:rPr lang="en-US" sz="2800" dirty="0">
                <a:solidFill>
                  <a:srgbClr val="CC0000"/>
                </a:solidFill>
              </a:rPr>
              <a:t>FAU accepts international payments only through FAU’s international payment portal powered by </a:t>
            </a:r>
            <a:r>
              <a:rPr lang="en-US" sz="2800" b="1" dirty="0">
                <a:solidFill>
                  <a:srgbClr val="CC0000"/>
                </a:solidFill>
              </a:rPr>
              <a:t>Flywire. </a:t>
            </a:r>
          </a:p>
          <a:p>
            <a:pPr lvl="1"/>
            <a:endParaRPr lang="en-US" sz="2000" dirty="0">
              <a:solidFill>
                <a:srgbClr val="CC0000"/>
              </a:solidFill>
            </a:endParaRPr>
          </a:p>
        </p:txBody>
      </p:sp>
    </p:spTree>
    <p:extLst>
      <p:ext uri="{BB962C8B-B14F-4D97-AF65-F5344CB8AC3E}">
        <p14:creationId xmlns:p14="http://schemas.microsoft.com/office/powerpoint/2010/main" val="64992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91A6B0-138B-48CC-B362-574A8624FA34}"/>
              </a:ext>
            </a:extLst>
          </p:cNvPr>
          <p:cNvSpPr txBox="1"/>
          <p:nvPr/>
        </p:nvSpPr>
        <p:spPr>
          <a:xfrm>
            <a:off x="812307" y="117086"/>
            <a:ext cx="6622741" cy="923330"/>
          </a:xfrm>
          <a:prstGeom prst="rect">
            <a:avLst/>
          </a:prstGeom>
          <a:noFill/>
        </p:spPr>
        <p:txBody>
          <a:bodyPr wrap="square" rtlCol="0">
            <a:spAutoFit/>
          </a:bodyPr>
          <a:lstStyle/>
          <a:p>
            <a:pPr algn="ctr"/>
            <a:r>
              <a:rPr lang="en-US" sz="5400" b="1" dirty="0">
                <a:solidFill>
                  <a:srgbClr val="002060"/>
                </a:solidFill>
              </a:rPr>
              <a:t>PAYMENT PLANS</a:t>
            </a:r>
          </a:p>
        </p:txBody>
      </p:sp>
      <p:sp>
        <p:nvSpPr>
          <p:cNvPr id="6" name="TextBox 5">
            <a:extLst>
              <a:ext uri="{FF2B5EF4-FFF2-40B4-BE49-F238E27FC236}">
                <a16:creationId xmlns:a16="http://schemas.microsoft.com/office/drawing/2014/main" id="{4932FABE-ECC5-4827-B954-09D07A67CBE4}"/>
              </a:ext>
            </a:extLst>
          </p:cNvPr>
          <p:cNvSpPr txBox="1"/>
          <p:nvPr/>
        </p:nvSpPr>
        <p:spPr>
          <a:xfrm>
            <a:off x="370898" y="1581936"/>
            <a:ext cx="7910004" cy="341632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CC0000"/>
                </a:solidFill>
              </a:rPr>
              <a:t>A $15 non-refundable fee is assessed to all plans.</a:t>
            </a:r>
          </a:p>
          <a:p>
            <a:pPr lvl="1"/>
            <a:endParaRPr lang="en-US" sz="2400" dirty="0">
              <a:solidFill>
                <a:srgbClr val="CC0000"/>
              </a:solidFill>
            </a:endParaRPr>
          </a:p>
          <a:p>
            <a:pPr marL="742950" lvl="1" indent="-285750">
              <a:buFont typeface="Arial" panose="020B0604020202020204" pitchFamily="34" charset="0"/>
              <a:buChar char="•"/>
            </a:pPr>
            <a:r>
              <a:rPr lang="en-US" sz="2400" dirty="0">
                <a:solidFill>
                  <a:srgbClr val="CC0000"/>
                </a:solidFill>
              </a:rPr>
              <a:t>Students will be assessed a $100 late payment fee if the last installment is not made on time.</a:t>
            </a:r>
          </a:p>
          <a:p>
            <a:pPr lvl="1"/>
            <a:endParaRPr lang="en-US" sz="2400" dirty="0">
              <a:solidFill>
                <a:srgbClr val="CC0000"/>
              </a:solidFill>
            </a:endParaRPr>
          </a:p>
          <a:p>
            <a:pPr lvl="1"/>
            <a:endParaRPr lang="en-US" sz="2400" dirty="0">
              <a:solidFill>
                <a:srgbClr val="CC0000"/>
              </a:solidFill>
            </a:endParaRPr>
          </a:p>
          <a:p>
            <a:pPr lvl="1" algn="ctr"/>
            <a:r>
              <a:rPr lang="en-US" sz="2400" b="1" u="sng" dirty="0">
                <a:solidFill>
                  <a:srgbClr val="CC0000"/>
                </a:solidFill>
              </a:rPr>
              <a:t>**Deferred students </a:t>
            </a:r>
            <a:r>
              <a:rPr lang="en-US" sz="2400" dirty="0">
                <a:solidFill>
                  <a:srgbClr val="CC0000"/>
                </a:solidFill>
              </a:rPr>
              <a:t>receiving Financial Aid, Florida Prepaid, Waivers or VA benefits </a:t>
            </a:r>
            <a:r>
              <a:rPr lang="en-US" sz="2400" b="1" u="sng" dirty="0">
                <a:solidFill>
                  <a:srgbClr val="CC0000"/>
                </a:solidFill>
              </a:rPr>
              <a:t>already</a:t>
            </a:r>
            <a:r>
              <a:rPr lang="en-US" sz="2400" dirty="0">
                <a:solidFill>
                  <a:srgbClr val="CC0000"/>
                </a:solidFill>
              </a:rPr>
              <a:t> have an extended deadline and are not required to enroll in a payment plan.</a:t>
            </a:r>
          </a:p>
        </p:txBody>
      </p:sp>
    </p:spTree>
    <p:extLst>
      <p:ext uri="{BB962C8B-B14F-4D97-AF65-F5344CB8AC3E}">
        <p14:creationId xmlns:p14="http://schemas.microsoft.com/office/powerpoint/2010/main" val="290291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91A6B0-138B-48CC-B362-574A8624FA34}"/>
              </a:ext>
            </a:extLst>
          </p:cNvPr>
          <p:cNvSpPr txBox="1"/>
          <p:nvPr/>
        </p:nvSpPr>
        <p:spPr>
          <a:xfrm>
            <a:off x="796770" y="142043"/>
            <a:ext cx="6622741" cy="523220"/>
          </a:xfrm>
          <a:prstGeom prst="rect">
            <a:avLst/>
          </a:prstGeom>
          <a:noFill/>
        </p:spPr>
        <p:txBody>
          <a:bodyPr wrap="square" rtlCol="0">
            <a:spAutoFit/>
          </a:bodyPr>
          <a:lstStyle/>
          <a:p>
            <a:pPr algn="ctr"/>
            <a:r>
              <a:rPr lang="en-US" sz="2800" b="1" dirty="0">
                <a:solidFill>
                  <a:srgbClr val="CC0000"/>
                </a:solidFill>
              </a:rPr>
              <a:t>CONSEQUENCES OF NON-PAYMENT</a:t>
            </a:r>
          </a:p>
        </p:txBody>
      </p:sp>
      <p:sp>
        <p:nvSpPr>
          <p:cNvPr id="6" name="TextBox 5">
            <a:extLst>
              <a:ext uri="{FF2B5EF4-FFF2-40B4-BE49-F238E27FC236}">
                <a16:creationId xmlns:a16="http://schemas.microsoft.com/office/drawing/2014/main" id="{4932FABE-ECC5-4827-B954-09D07A67CBE4}"/>
              </a:ext>
            </a:extLst>
          </p:cNvPr>
          <p:cNvSpPr txBox="1"/>
          <p:nvPr/>
        </p:nvSpPr>
        <p:spPr>
          <a:xfrm>
            <a:off x="217500" y="782121"/>
            <a:ext cx="8171898" cy="5293757"/>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CC0000"/>
                </a:solidFill>
              </a:rPr>
              <a:t>LATE PAYMENT FEE: </a:t>
            </a:r>
            <a:r>
              <a:rPr lang="en-US" sz="2000" dirty="0">
                <a:solidFill>
                  <a:srgbClr val="CC0000"/>
                </a:solidFill>
              </a:rPr>
              <a:t>The university will assess a late payment fee to student accounts who fail to pay tuition and fees by the University’s deadlines</a:t>
            </a:r>
          </a:p>
          <a:p>
            <a:pPr marL="285750" indent="-285750">
              <a:buFont typeface="Arial" panose="020B0604020202020204" pitchFamily="34" charset="0"/>
              <a:buChar char="•"/>
            </a:pPr>
            <a:endParaRPr lang="en-US" sz="2000" dirty="0">
              <a:solidFill>
                <a:srgbClr val="CC0000"/>
              </a:solidFill>
            </a:endParaRPr>
          </a:p>
          <a:p>
            <a:pPr marL="285750" indent="-285750">
              <a:buFont typeface="Arial" panose="020B0604020202020204" pitchFamily="34" charset="0"/>
              <a:buChar char="•"/>
            </a:pPr>
            <a:r>
              <a:rPr lang="en-US" sz="2000" b="1" dirty="0">
                <a:solidFill>
                  <a:srgbClr val="CC0000"/>
                </a:solidFill>
              </a:rPr>
              <a:t>FISCAL CANCELLATION: </a:t>
            </a:r>
            <a:r>
              <a:rPr lang="en-US" sz="2000" dirty="0">
                <a:solidFill>
                  <a:srgbClr val="CC0000"/>
                </a:solidFill>
              </a:rPr>
              <a:t>Failure to set up a payment plan, pay tuition and fees in full or be deferred by the end of the designated fee payment deadlines for each semester will result in cancellation of the student’s course registration.</a:t>
            </a:r>
          </a:p>
          <a:p>
            <a:endParaRPr lang="en-US" sz="2000" dirty="0">
              <a:solidFill>
                <a:srgbClr val="CC0000"/>
              </a:solidFill>
            </a:endParaRPr>
          </a:p>
          <a:p>
            <a:pPr marL="285750" indent="-285750">
              <a:buFont typeface="Arial" panose="020B0604020202020204" pitchFamily="34" charset="0"/>
              <a:buChar char="•"/>
            </a:pPr>
            <a:r>
              <a:rPr lang="en-US" sz="2000" b="1" dirty="0">
                <a:solidFill>
                  <a:srgbClr val="CC0000"/>
                </a:solidFill>
              </a:rPr>
              <a:t>REGISTRATION &amp; TRANSCRIPT HOLDS: </a:t>
            </a:r>
            <a:r>
              <a:rPr lang="en-US" sz="2000" dirty="0">
                <a:solidFill>
                  <a:srgbClr val="CC0000"/>
                </a:solidFill>
              </a:rPr>
              <a:t>Students who have an outstanding balance will receive holds which prevent future registration and access to academic transcripts. </a:t>
            </a:r>
          </a:p>
          <a:p>
            <a:endParaRPr lang="en-US" sz="2000" dirty="0">
              <a:solidFill>
                <a:srgbClr val="CC0000"/>
              </a:solidFill>
            </a:endParaRPr>
          </a:p>
          <a:p>
            <a:pPr marL="285750" indent="-285750">
              <a:buFont typeface="Arial" panose="020B0604020202020204" pitchFamily="34" charset="0"/>
              <a:buChar char="•"/>
            </a:pPr>
            <a:r>
              <a:rPr lang="en-US" sz="2000" b="1" dirty="0">
                <a:solidFill>
                  <a:srgbClr val="CC0000"/>
                </a:solidFill>
              </a:rPr>
              <a:t>DELINQUENT ACCOUNTS/COLLECTIONS: </a:t>
            </a:r>
            <a:r>
              <a:rPr lang="en-US" sz="2000" dirty="0">
                <a:solidFill>
                  <a:srgbClr val="CC0000"/>
                </a:solidFill>
              </a:rPr>
              <a:t>Any student account with a balance more than 90 days past due is deemed eligible to be sent to collections.</a:t>
            </a:r>
          </a:p>
          <a:p>
            <a:pPr marL="285750" indent="-285750">
              <a:buFont typeface="Arial" panose="020B0604020202020204" pitchFamily="34" charset="0"/>
              <a:buChar char="•"/>
            </a:pPr>
            <a:endParaRPr lang="en-US" dirty="0">
              <a:solidFill>
                <a:srgbClr val="CC0000"/>
              </a:solidFill>
            </a:endParaRPr>
          </a:p>
        </p:txBody>
      </p:sp>
    </p:spTree>
    <p:extLst>
      <p:ext uri="{BB962C8B-B14F-4D97-AF65-F5344CB8AC3E}">
        <p14:creationId xmlns:p14="http://schemas.microsoft.com/office/powerpoint/2010/main" val="314939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589822-8764-43D3-A8CA-EB510277C313}"/>
              </a:ext>
            </a:extLst>
          </p:cNvPr>
          <p:cNvSpPr txBox="1"/>
          <p:nvPr/>
        </p:nvSpPr>
        <p:spPr>
          <a:xfrm>
            <a:off x="66673" y="5596538"/>
            <a:ext cx="7496175" cy="1015663"/>
          </a:xfrm>
          <a:prstGeom prst="rect">
            <a:avLst/>
          </a:prstGeom>
          <a:noFill/>
        </p:spPr>
        <p:txBody>
          <a:bodyPr wrap="square" rtlCol="0">
            <a:spAutoFit/>
          </a:bodyPr>
          <a:lstStyle/>
          <a:p>
            <a:r>
              <a:rPr lang="en-US" sz="2000" dirty="0">
                <a:solidFill>
                  <a:srgbClr val="CC0000"/>
                </a:solidFill>
                <a:latin typeface="Arial" panose="020B0604020202020204" pitchFamily="34" charset="0"/>
                <a:cs typeface="Arial" panose="020B0604020202020204" pitchFamily="34" charset="0"/>
              </a:rPr>
              <a:t>All students can use the </a:t>
            </a:r>
            <a:r>
              <a:rPr lang="en-US" sz="2000" b="1" dirty="0">
                <a:solidFill>
                  <a:srgbClr val="CC0000"/>
                </a:solidFill>
                <a:latin typeface="Arial" panose="020B0604020202020204" pitchFamily="34" charset="0"/>
                <a:cs typeface="Arial" panose="020B0604020202020204" pitchFamily="34" charset="0"/>
              </a:rPr>
              <a:t>Success Network </a:t>
            </a:r>
            <a:r>
              <a:rPr lang="en-US" sz="2000" dirty="0">
                <a:solidFill>
                  <a:srgbClr val="CC0000"/>
                </a:solidFill>
                <a:latin typeface="Arial" panose="020B0604020202020204" pitchFamily="34" charset="0"/>
                <a:cs typeface="Arial" panose="020B0604020202020204" pitchFamily="34" charset="0"/>
              </a:rPr>
              <a:t>to schedule a phone appointment with our staff. Appointment availability will be on a first come first serve basis. </a:t>
            </a:r>
            <a:r>
              <a:rPr lang="en-US" sz="2000" dirty="0">
                <a:solidFill>
                  <a:srgbClr val="CC0000"/>
                </a:solidFill>
                <a:latin typeface="Arial" panose="020B0604020202020204" pitchFamily="34" charset="0"/>
                <a:cs typeface="Arial" panose="020B0604020202020204" pitchFamily="34" charset="0"/>
                <a:hlinkClick r:id="rId3"/>
              </a:rPr>
              <a:t>https://www.fau.edu/successnetwork/</a:t>
            </a:r>
            <a:r>
              <a:rPr lang="en-US" sz="2000" dirty="0">
                <a:solidFill>
                  <a:srgbClr val="CC0000"/>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5323EC3F-BFDB-478B-A51D-21354F645628}"/>
              </a:ext>
            </a:extLst>
          </p:cNvPr>
          <p:cNvSpPr txBox="1"/>
          <p:nvPr/>
        </p:nvSpPr>
        <p:spPr>
          <a:xfrm>
            <a:off x="-84987" y="51271"/>
            <a:ext cx="7799497" cy="3785652"/>
          </a:xfrm>
          <a:prstGeom prst="rect">
            <a:avLst/>
          </a:prstGeom>
          <a:noFill/>
        </p:spPr>
        <p:txBody>
          <a:bodyPr wrap="square" rtlCol="0">
            <a:spAutoFit/>
          </a:bodyPr>
          <a:lstStyle/>
          <a:p>
            <a:pPr algn="ctr"/>
            <a:r>
              <a:rPr lang="en-US" sz="2000" b="1" u="sng" dirty="0">
                <a:solidFill>
                  <a:srgbClr val="CC0000"/>
                </a:solidFill>
                <a:latin typeface="Arial" panose="020B0604020202020204" pitchFamily="34" charset="0"/>
                <a:cs typeface="Arial" panose="020B0604020202020204" pitchFamily="34" charset="0"/>
              </a:rPr>
              <a:t>Tuition &amp; Billing Services</a:t>
            </a:r>
          </a:p>
          <a:p>
            <a:pPr algn="ctr"/>
            <a:endParaRPr lang="en-US" sz="2000" dirty="0">
              <a:solidFill>
                <a:srgbClr val="CC0000"/>
              </a:solidFill>
              <a:latin typeface="Arial" panose="020B0604020202020204" pitchFamily="34" charset="0"/>
              <a:cs typeface="Arial" panose="020B0604020202020204" pitchFamily="34" charset="0"/>
            </a:endParaRPr>
          </a:p>
          <a:p>
            <a:pPr algn="ctr"/>
            <a:r>
              <a:rPr lang="en-US" sz="2000" dirty="0">
                <a:solidFill>
                  <a:srgbClr val="CC0000"/>
                </a:solidFill>
                <a:latin typeface="Arial" panose="020B0604020202020204" pitchFamily="34" charset="0"/>
                <a:cs typeface="Arial" panose="020B0604020202020204" pitchFamily="34" charset="0"/>
              </a:rPr>
              <a:t>Located on the Boca Raton campus in Student Support Services:</a:t>
            </a:r>
          </a:p>
          <a:p>
            <a:pPr algn="ctr"/>
            <a:r>
              <a:rPr lang="en-US" sz="2000" dirty="0">
                <a:solidFill>
                  <a:srgbClr val="CC0000"/>
                </a:solidFill>
                <a:latin typeface="Arial" panose="020B0604020202020204" pitchFamily="34" charset="0"/>
                <a:cs typeface="Arial" panose="020B0604020202020204" pitchFamily="34" charset="0"/>
              </a:rPr>
              <a:t> SU 80, Room 130</a:t>
            </a:r>
          </a:p>
          <a:p>
            <a:pPr algn="ctr"/>
            <a:endParaRPr lang="en-US" sz="2000" dirty="0">
              <a:solidFill>
                <a:srgbClr val="CC0000"/>
              </a:solidFill>
              <a:latin typeface="Arial" panose="020B0604020202020204" pitchFamily="34" charset="0"/>
              <a:cs typeface="Arial" panose="020B0604020202020204" pitchFamily="34" charset="0"/>
            </a:endParaRPr>
          </a:p>
          <a:p>
            <a:pPr algn="ctr"/>
            <a:r>
              <a:rPr lang="en-US" sz="2000" b="1" dirty="0">
                <a:solidFill>
                  <a:srgbClr val="CC0000"/>
                </a:solidFill>
                <a:latin typeface="Arial" panose="020B0604020202020204" pitchFamily="34" charset="0"/>
                <a:cs typeface="Arial" panose="020B0604020202020204" pitchFamily="34" charset="0"/>
              </a:rPr>
              <a:t>Hours of operations:</a:t>
            </a:r>
          </a:p>
          <a:p>
            <a:pPr algn="ctr"/>
            <a:r>
              <a:rPr lang="en-US" sz="2000" dirty="0">
                <a:solidFill>
                  <a:srgbClr val="CC0000"/>
                </a:solidFill>
                <a:latin typeface="Arial" panose="020B0604020202020204" pitchFamily="34" charset="0"/>
                <a:cs typeface="Arial" panose="020B0604020202020204" pitchFamily="34" charset="0"/>
              </a:rPr>
              <a:t>Monday – Thursday: 8:00 AM – 6:00 PM</a:t>
            </a:r>
          </a:p>
          <a:p>
            <a:pPr algn="ctr"/>
            <a:r>
              <a:rPr lang="en-US" sz="2000" dirty="0">
                <a:solidFill>
                  <a:srgbClr val="CC0000"/>
                </a:solidFill>
                <a:latin typeface="Arial" panose="020B0604020202020204" pitchFamily="34" charset="0"/>
                <a:cs typeface="Arial" panose="020B0604020202020204" pitchFamily="34" charset="0"/>
              </a:rPr>
              <a:t>Friday’s: 8:00 AM – 5:00 PM</a:t>
            </a:r>
          </a:p>
          <a:p>
            <a:pPr algn="ctr"/>
            <a:endParaRPr lang="en-US" sz="2000" dirty="0">
              <a:solidFill>
                <a:srgbClr val="CC0000"/>
              </a:solidFill>
              <a:latin typeface="Arial" panose="020B0604020202020204" pitchFamily="34" charset="0"/>
              <a:cs typeface="Arial" panose="020B0604020202020204" pitchFamily="34" charset="0"/>
            </a:endParaRPr>
          </a:p>
          <a:p>
            <a:pPr algn="ctr"/>
            <a:r>
              <a:rPr lang="en-US" sz="2000" b="1" dirty="0">
                <a:solidFill>
                  <a:srgbClr val="CC0000"/>
                </a:solidFill>
                <a:latin typeface="Arial" panose="020B0604020202020204" pitchFamily="34" charset="0"/>
                <a:cs typeface="Arial" panose="020B0604020202020204" pitchFamily="34" charset="0"/>
              </a:rPr>
              <a:t>Phone: </a:t>
            </a:r>
            <a:r>
              <a:rPr lang="en-US" sz="2000" dirty="0">
                <a:solidFill>
                  <a:srgbClr val="CC0000"/>
                </a:solidFill>
                <a:latin typeface="Arial" panose="020B0604020202020204" pitchFamily="34" charset="0"/>
                <a:cs typeface="Arial" panose="020B0604020202020204" pitchFamily="34" charset="0"/>
              </a:rPr>
              <a:t>(561) 297 – 6101</a:t>
            </a:r>
          </a:p>
          <a:p>
            <a:pPr algn="ctr"/>
            <a:r>
              <a:rPr lang="en-US" sz="2000" b="1" dirty="0">
                <a:solidFill>
                  <a:srgbClr val="CC0000"/>
                </a:solidFill>
                <a:latin typeface="Arial" panose="020B0604020202020204" pitchFamily="34" charset="0"/>
                <a:cs typeface="Arial" panose="020B0604020202020204" pitchFamily="34" charset="0"/>
              </a:rPr>
              <a:t>Email: </a:t>
            </a:r>
            <a:r>
              <a:rPr lang="en-US" sz="2000" dirty="0">
                <a:solidFill>
                  <a:srgbClr val="CC0000"/>
                </a:solidFill>
                <a:latin typeface="Arial" panose="020B0604020202020204" pitchFamily="34" charset="0"/>
                <a:cs typeface="Arial" panose="020B0604020202020204" pitchFamily="34" charset="0"/>
                <a:hlinkClick r:id="rId4"/>
              </a:rPr>
              <a:t>webcontroller@fau.edu</a:t>
            </a:r>
            <a:r>
              <a:rPr lang="en-US" sz="2000" dirty="0">
                <a:solidFill>
                  <a:srgbClr val="CC0000"/>
                </a:solidFill>
                <a:latin typeface="Arial" panose="020B0604020202020204" pitchFamily="34" charset="0"/>
                <a:cs typeface="Arial" panose="020B0604020202020204" pitchFamily="34" charset="0"/>
              </a:rPr>
              <a:t> </a:t>
            </a:r>
          </a:p>
          <a:p>
            <a:pPr algn="ctr"/>
            <a:r>
              <a:rPr lang="en-US" sz="2000" b="1" dirty="0">
                <a:solidFill>
                  <a:srgbClr val="CC0000"/>
                </a:solidFill>
                <a:latin typeface="Arial" panose="020B0604020202020204" pitchFamily="34" charset="0"/>
                <a:cs typeface="Arial" panose="020B0604020202020204" pitchFamily="34" charset="0"/>
              </a:rPr>
              <a:t>Fax: </a:t>
            </a:r>
            <a:r>
              <a:rPr lang="en-US" sz="2000" dirty="0">
                <a:solidFill>
                  <a:srgbClr val="CC0000"/>
                </a:solidFill>
                <a:latin typeface="Arial" panose="020B0604020202020204" pitchFamily="34" charset="0"/>
                <a:cs typeface="Arial" panose="020B0604020202020204" pitchFamily="34" charset="0"/>
              </a:rPr>
              <a:t>(561) 297 - 0683</a:t>
            </a:r>
          </a:p>
        </p:txBody>
      </p:sp>
      <p:pic>
        <p:nvPicPr>
          <p:cNvPr id="11" name="Picture 10">
            <a:extLst>
              <a:ext uri="{FF2B5EF4-FFF2-40B4-BE49-F238E27FC236}">
                <a16:creationId xmlns:a16="http://schemas.microsoft.com/office/drawing/2014/main" id="{9DFAB89A-CEFD-4F0C-B2E5-ABFCCB79649A}"/>
              </a:ext>
            </a:extLst>
          </p:cNvPr>
          <p:cNvPicPr>
            <a:picLocks noChangeAspect="1"/>
          </p:cNvPicPr>
          <p:nvPr/>
        </p:nvPicPr>
        <p:blipFill>
          <a:blip r:embed="rId5"/>
          <a:stretch>
            <a:fillRect/>
          </a:stretch>
        </p:blipFill>
        <p:spPr>
          <a:xfrm>
            <a:off x="2234735" y="4105142"/>
            <a:ext cx="3463374" cy="1223176"/>
          </a:xfrm>
          <a:prstGeom prst="rect">
            <a:avLst/>
          </a:prstGeom>
        </p:spPr>
      </p:pic>
    </p:spTree>
    <p:extLst>
      <p:ext uri="{BB962C8B-B14F-4D97-AF65-F5344CB8AC3E}">
        <p14:creationId xmlns:p14="http://schemas.microsoft.com/office/powerpoint/2010/main" val="29084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7BFD61754A9E4BA394030CECFA8D13" ma:contentTypeVersion="13" ma:contentTypeDescription="Create a new document." ma:contentTypeScope="" ma:versionID="073ef17346f13f5a1b84d04bfa069beb">
  <xsd:schema xmlns:xsd="http://www.w3.org/2001/XMLSchema" xmlns:xs="http://www.w3.org/2001/XMLSchema" xmlns:p="http://schemas.microsoft.com/office/2006/metadata/properties" xmlns:ns3="7e4cacdf-507a-4ca1-945d-ae96b1a1cae8" xmlns:ns4="155eeae2-8d63-413a-8cae-6a8f25099472" targetNamespace="http://schemas.microsoft.com/office/2006/metadata/properties" ma:root="true" ma:fieldsID="7662876d1e674fec79def9073b7ea25e" ns3:_="" ns4:_="">
    <xsd:import namespace="7e4cacdf-507a-4ca1-945d-ae96b1a1cae8"/>
    <xsd:import namespace="155eeae2-8d63-413a-8cae-6a8f250994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cacdf-507a-4ca1-945d-ae96b1a1c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eeae2-8d63-413a-8cae-6a8f250994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5A423D-E169-4636-AE96-CED96EDF8E55}">
  <ds:schemaRefs>
    <ds:schemaRef ds:uri="155eeae2-8d63-413a-8cae-6a8f25099472"/>
    <ds:schemaRef ds:uri="http://purl.org/dc/elements/1.1/"/>
    <ds:schemaRef ds:uri="http://schemas.microsoft.com/office/2006/metadata/properties"/>
    <ds:schemaRef ds:uri="7e4cacdf-507a-4ca1-945d-ae96b1a1cae8"/>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FA2626C-A7CC-417E-807A-CC16E87A2E0F}">
  <ds:schemaRefs>
    <ds:schemaRef ds:uri="http://schemas.microsoft.com/sharepoint/v3/contenttype/forms"/>
  </ds:schemaRefs>
</ds:datastoreItem>
</file>

<file path=customXml/itemProps3.xml><?xml version="1.0" encoding="utf-8"?>
<ds:datastoreItem xmlns:ds="http://schemas.openxmlformats.org/officeDocument/2006/customXml" ds:itemID="{A126DD50-A632-49F1-A2F7-B14476B79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cacdf-507a-4ca1-945d-ae96b1a1cae8"/>
    <ds:schemaRef ds:uri="155eeae2-8d63-413a-8cae-6a8f25099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TotalTime>
  <Words>714</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Burnett</dc:creator>
  <cp:lastModifiedBy>Leonardo Hinojosa</cp:lastModifiedBy>
  <cp:revision>43</cp:revision>
  <dcterms:created xsi:type="dcterms:W3CDTF">2021-03-17T14:13:15Z</dcterms:created>
  <dcterms:modified xsi:type="dcterms:W3CDTF">2021-12-16T19:18:52Z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0x010100777BFD61754A9E4BA394030CECFA8D13</vt:lpwstr>
  </property>
</Properties>
</file>