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18" roundtripDataSignature="AMtx7mgtqCN5I0Asxjdld0yysS632EUHf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5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5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4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5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7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7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2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2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3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3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9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7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0"/>
          <p:cNvSpPr txBox="1"/>
          <p:nvPr>
            <p:ph type="title"/>
          </p:nvPr>
        </p:nvSpPr>
        <p:spPr>
          <a:xfrm>
            <a:off x="101930" y="49705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My financial aid package is all set…now what?</a:t>
            </a:r>
            <a:endParaRPr/>
          </a:p>
        </p:txBody>
      </p:sp>
      <p:sp>
        <p:nvSpPr>
          <p:cNvPr id="146" name="Google Shape;146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147" name="Google Shape;147;p10"/>
          <p:cNvSpPr txBox="1"/>
          <p:nvPr/>
        </p:nvSpPr>
        <p:spPr>
          <a:xfrm>
            <a:off x="994558" y="1949026"/>
            <a:ext cx="6748153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Check out the Financial Aid Disbursement Estimator 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 up Direct Deposit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Arial"/>
              <a:buChar char="•"/>
            </a:pPr>
            <a:r>
              <a:rPr b="0" i="0" lang="en-US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Download the Financial Aid Calendar </a:t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81075" y="4006365"/>
            <a:ext cx="5514925" cy="22708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ownload Dates on this Page to Your Calendar" id="149" name="Google Shape;149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72177" y="3781750"/>
            <a:ext cx="2505446" cy="956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"/>
          <p:cNvSpPr txBox="1"/>
          <p:nvPr>
            <p:ph type="title"/>
          </p:nvPr>
        </p:nvSpPr>
        <p:spPr>
          <a:xfrm>
            <a:off x="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Using Financial Aid to pay for Books</a:t>
            </a:r>
            <a:endParaRPr/>
          </a:p>
        </p:txBody>
      </p:sp>
      <p:sp>
        <p:nvSpPr>
          <p:cNvPr id="155" name="Google Shape;155;p11"/>
          <p:cNvSpPr txBox="1"/>
          <p:nvPr>
            <p:ph idx="1" type="body"/>
          </p:nvPr>
        </p:nvSpPr>
        <p:spPr>
          <a:xfrm>
            <a:off x="434439" y="186995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Short Term Advance – up to $750 in your direct deposit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 sz="2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Book Store Line of Credit – up to $400 at the book store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56" name="Google Shape;15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0632" y="4229111"/>
            <a:ext cx="1938523" cy="770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7" name="Google Shape;157;p11"/>
          <p:cNvCxnSpPr/>
          <p:nvPr/>
        </p:nvCxnSpPr>
        <p:spPr>
          <a:xfrm>
            <a:off x="2749155" y="4636349"/>
            <a:ext cx="522514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58" name="Google Shape;158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42731" y="3964463"/>
            <a:ext cx="1244947" cy="13000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11"/>
          <p:cNvCxnSpPr/>
          <p:nvPr/>
        </p:nvCxnSpPr>
        <p:spPr>
          <a:xfrm>
            <a:off x="4687678" y="4636876"/>
            <a:ext cx="522514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60" name="Google Shape;160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528776" y="3429000"/>
            <a:ext cx="1352550" cy="265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Learn more…</a:t>
            </a:r>
            <a:endParaRPr/>
          </a:p>
        </p:txBody>
      </p:sp>
      <p:sp>
        <p:nvSpPr>
          <p:cNvPr id="166" name="Google Shape;166;p12"/>
          <p:cNvSpPr txBox="1"/>
          <p:nvPr>
            <p:ph idx="1" type="body"/>
          </p:nvPr>
        </p:nvSpPr>
        <p:spPr>
          <a:xfrm>
            <a:off x="339436" y="184620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en-US">
                <a:solidFill>
                  <a:schemeClr val="lt1"/>
                </a:solidFill>
              </a:rPr>
              <a:t>..</a:t>
            </a: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..about student loans, budgeting, and making educated financial decisions! 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Available to ALL currently enrolled students </a:t>
            </a:r>
            <a:endParaRPr sz="2600">
              <a:solidFill>
                <a:schemeClr val="lt1"/>
              </a:solidFill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additional cost</a:t>
            </a:r>
            <a:endParaRPr sz="2600">
              <a:solidFill>
                <a:schemeClr val="lt1"/>
              </a:solidFill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Zero credit hours = NO PASS/FAIL!</a:t>
            </a:r>
            <a:endParaRPr sz="2600">
              <a:solidFill>
                <a:schemeClr val="lt1"/>
              </a:solidFill>
            </a:endParaRPr>
          </a:p>
          <a:p>
            <a:pPr indent="-285750" lvl="0" marL="28575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Materials remain fully accessible</a:t>
            </a:r>
            <a:endParaRPr sz="2600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67" name="Google Shape;167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22202" y="3040082"/>
            <a:ext cx="4376229" cy="2149433"/>
          </a:xfrm>
          <a:prstGeom prst="rect">
            <a:avLst/>
          </a:prstGeom>
          <a:noFill/>
          <a:ln>
            <a:noFill/>
          </a:ln>
          <a:effectLst>
            <a:outerShdw blurRad="165100" rotWithShape="0" algn="tl" dir="2700000" dist="381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Questions?!</a:t>
            </a:r>
            <a:endParaRPr/>
          </a:p>
        </p:txBody>
      </p:sp>
      <p:sp>
        <p:nvSpPr>
          <p:cNvPr id="173" name="Google Shape;173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Office of Student Financial Aid </a:t>
            </a:r>
            <a:endParaRPr sz="14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Student Support Services Bldg, </a:t>
            </a:r>
            <a:endParaRPr sz="14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SU80, Room 233</a:t>
            </a:r>
            <a:endParaRPr sz="14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</a:pPr>
            <a:r>
              <a:rPr lang="en-US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(561) 297-3530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Contact your Financial Aid Counselor  </a:t>
            </a:r>
            <a:endParaRPr sz="1200">
              <a:solidFill>
                <a:schemeClr val="dk2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74" name="Google Shape;174;p13"/>
          <p:cNvPicPr preferRelativeResize="0"/>
          <p:nvPr/>
        </p:nvPicPr>
        <p:blipFill rotWithShape="1">
          <a:blip r:embed="rId4">
            <a:alphaModFix/>
          </a:blip>
          <a:srcRect b="0" l="12537" r="0" t="0"/>
          <a:stretch/>
        </p:blipFill>
        <p:spPr>
          <a:xfrm>
            <a:off x="6648153" y="1932000"/>
            <a:ext cx="1008042" cy="90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21543" y="4768859"/>
            <a:ext cx="1938523" cy="770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" name="Google Shape;176;p13"/>
          <p:cNvCxnSpPr/>
          <p:nvPr/>
        </p:nvCxnSpPr>
        <p:spPr>
          <a:xfrm>
            <a:off x="2960066" y="5182233"/>
            <a:ext cx="522514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77" name="Google Shape;17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82580" y="4650538"/>
            <a:ext cx="1066819" cy="10633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8" name="Google Shape;178;p13"/>
          <p:cNvCxnSpPr/>
          <p:nvPr/>
        </p:nvCxnSpPr>
        <p:spPr>
          <a:xfrm>
            <a:off x="4549399" y="5195625"/>
            <a:ext cx="522514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79" name="Google Shape;179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04418" y="4650538"/>
            <a:ext cx="1066819" cy="1063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Hello! </a:t>
            </a:r>
            <a:endParaRPr/>
          </a:p>
        </p:txBody>
      </p:sp>
      <p:sp>
        <p:nvSpPr>
          <p:cNvPr id="89" name="Google Shape;89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</a:pP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Office of Student Financial Aid </a:t>
            </a:r>
            <a:br>
              <a:rPr lang="en-US" sz="3200"/>
            </a:b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Student Support Services Bldg</a:t>
            </a:r>
            <a:br>
              <a:rPr lang="en-US" sz="3200"/>
            </a:b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SU80, Room 233</a:t>
            </a:r>
            <a:br>
              <a:rPr lang="en-US" sz="3200"/>
            </a:br>
            <a:r>
              <a:rPr b="1"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(561) 297-3530</a:t>
            </a: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pic>
        <p:nvPicPr>
          <p:cNvPr id="90" name="Google Shape;90;p2"/>
          <p:cNvPicPr preferRelativeResize="0"/>
          <p:nvPr/>
        </p:nvPicPr>
        <p:blipFill rotWithShape="1">
          <a:blip r:embed="rId4">
            <a:alphaModFix/>
          </a:blip>
          <a:srcRect b="0" l="12537" r="0" t="0"/>
          <a:stretch/>
        </p:blipFill>
        <p:spPr>
          <a:xfrm>
            <a:off x="4122331" y="2846949"/>
            <a:ext cx="900931" cy="80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4530949"/>
            <a:ext cx="1938523" cy="7707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" name="Google Shape;92;p2"/>
          <p:cNvCxnSpPr/>
          <p:nvPr/>
        </p:nvCxnSpPr>
        <p:spPr>
          <a:xfrm>
            <a:off x="2776723" y="4916318"/>
            <a:ext cx="522514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93" name="Google Shape;93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477712" y="4296097"/>
            <a:ext cx="1289237" cy="12404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Google Shape;94;p2"/>
          <p:cNvCxnSpPr/>
          <p:nvPr/>
        </p:nvCxnSpPr>
        <p:spPr>
          <a:xfrm>
            <a:off x="4762005" y="4916318"/>
            <a:ext cx="522514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95" name="Google Shape;9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938749" y="4296096"/>
            <a:ext cx="1289237" cy="12404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1" name="Google Shape;101;p3"/>
          <p:cNvPicPr preferRelativeResize="0"/>
          <p:nvPr/>
        </p:nvPicPr>
        <p:blipFill rotWithShape="1">
          <a:blip r:embed="rId4">
            <a:alphaModFix/>
          </a:blip>
          <a:srcRect b="0" l="0" r="3449" t="0"/>
          <a:stretch/>
        </p:blipFill>
        <p:spPr>
          <a:xfrm>
            <a:off x="572936" y="365125"/>
            <a:ext cx="5332531" cy="365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3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3379" t="0"/>
          <a:stretch/>
        </p:blipFill>
        <p:spPr>
          <a:xfrm>
            <a:off x="5768307" y="1438554"/>
            <a:ext cx="5448333" cy="3980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08" name="Google Shape;108;p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Student requirements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Financial Aid offer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>
                <a:solidFill>
                  <a:schemeClr val="lt1"/>
                </a:solidFill>
              </a:rPr>
              <a:t>Academic Progress</a:t>
            </a:r>
            <a:endParaRPr/>
          </a:p>
        </p:txBody>
      </p:sp>
      <p:pic>
        <p:nvPicPr>
          <p:cNvPr descr="Financial Aid Self Service Menu" id="109" name="Google Shape;109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4832" y="681036"/>
            <a:ext cx="6971848" cy="2747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Complete a FAFSA</a:t>
            </a:r>
            <a:endParaRPr/>
          </a:p>
        </p:txBody>
      </p:sp>
      <p:sp>
        <p:nvSpPr>
          <p:cNvPr id="115" name="Google Shape;115;p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When: 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	Now! FAFSA opened October 1</a:t>
            </a:r>
            <a:r>
              <a:rPr baseline="30000" lang="en-US" sz="2800"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 each year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	Summer: 2021-2022 application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	Fall 2021 and on: 2022-2023 application</a:t>
            </a: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Why: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	Apply for grants, loans, Work-Study, and to be considered for institutional grants and scholarships… </a:t>
            </a:r>
            <a:r>
              <a:rPr b="1" lang="en-US" sz="2800">
                <a:latin typeface="Arial"/>
                <a:ea typeface="Arial"/>
                <a:cs typeface="Arial"/>
                <a:sym typeface="Arial"/>
              </a:rPr>
              <a:t>You never know! 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b="1" lang="en-US" sz="3200">
                <a:latin typeface="Arial"/>
                <a:ea typeface="Arial"/>
                <a:cs typeface="Arial"/>
                <a:sym typeface="Arial"/>
              </a:rPr>
              <a:t>How:</a:t>
            </a:r>
            <a:endParaRPr b="1" sz="30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	Online at </a:t>
            </a:r>
            <a:r>
              <a:rPr lang="en-US" sz="2800" u="sng">
                <a:latin typeface="Calibri"/>
                <a:ea typeface="Calibri"/>
                <a:cs typeface="Calibri"/>
                <a:sym typeface="Calibri"/>
              </a:rPr>
              <a:t>studentaid.gov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	StudentAid.gov app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>
            <p:ph type="title"/>
          </p:nvPr>
        </p:nvSpPr>
        <p:spPr>
          <a:xfrm>
            <a:off x="268185" y="42149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Understanding your Aid Package</a:t>
            </a:r>
            <a:endParaRPr/>
          </a:p>
        </p:txBody>
      </p:sp>
      <p:sp>
        <p:nvSpPr>
          <p:cNvPr id="121" name="Google Shape;121;p6"/>
          <p:cNvSpPr txBox="1"/>
          <p:nvPr>
            <p:ph idx="1" type="body"/>
          </p:nvPr>
        </p:nvSpPr>
        <p:spPr>
          <a:xfrm>
            <a:off x="268185" y="1736562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b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122" name="Google Shape;122;p6"/>
          <p:cNvSpPr txBox="1"/>
          <p:nvPr/>
        </p:nvSpPr>
        <p:spPr>
          <a:xfrm>
            <a:off x="753094" y="2369911"/>
            <a:ext cx="869966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Don’t see it yet?  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All student requirements must be satisfied for a student to be packaged and for aid to disburse </a:t>
            </a:r>
            <a:endParaRPr/>
          </a:p>
          <a:p>
            <a:pPr indent="-254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Courier New"/>
              <a:buChar char="o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Must meet SAP, enrollment requirement, </a:t>
            </a:r>
            <a:endParaRPr/>
          </a:p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Courier New"/>
              <a:buChar char="o"/>
            </a:pPr>
            <a:r>
              <a:rPr b="0" i="0" lang="en-US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degree applicability</a:t>
            </a:r>
            <a:endParaRPr/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Courier New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508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Font typeface="Courier New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Apply for Scholarships</a:t>
            </a:r>
            <a:endParaRPr/>
          </a:p>
        </p:txBody>
      </p:sp>
      <p:pic>
        <p:nvPicPr>
          <p:cNvPr id="128" name="Google Shape;12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7944" y="1591398"/>
            <a:ext cx="6404376" cy="47636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>
                <a:solidFill>
                  <a:schemeClr val="lt1"/>
                </a:solidFill>
              </a:rPr>
              <a:t>Bright Futures Scholarships </a:t>
            </a:r>
            <a:endParaRPr/>
          </a:p>
        </p:txBody>
      </p:sp>
      <p:sp>
        <p:nvSpPr>
          <p:cNvPr id="134" name="Google Shape;134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 Bright Futures that you will attend </a:t>
            </a:r>
            <a:r>
              <a:rPr b="1" lang="en-US" sz="30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FAU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Required GPA to renew</a:t>
            </a:r>
            <a:endParaRPr/>
          </a:p>
          <a:p>
            <a:pPr indent="-4572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ourier New"/>
              <a:buChar char="o"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Florida Academic Scholarship: 3.0 GPA</a:t>
            </a:r>
            <a:endParaRPr b="1"/>
          </a:p>
          <a:p>
            <a:pPr indent="-4572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Covers 100% of tuition and applicable fees </a:t>
            </a:r>
            <a:endParaRPr/>
          </a:p>
          <a:p>
            <a:pPr indent="-457200" lvl="1" marL="9144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▪"/>
            </a:pPr>
            <a:r>
              <a:rPr b="1" i="0" lang="en-US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Florida Medallion Scholarship: 2.75 GPA</a:t>
            </a:r>
            <a:endParaRPr b="1" sz="3000"/>
          </a:p>
          <a:p>
            <a:pPr indent="-4572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oto Sans Symbols"/>
              <a:buChar char="▪"/>
            </a:pPr>
            <a:r>
              <a:rPr b="0" i="0" lang="en-US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Covers 75% of tuition and applicable fees</a:t>
            </a:r>
            <a:endParaRPr sz="1800"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Must be enrolled in minimum 6 credits and degree seeking  </a:t>
            </a:r>
            <a:endParaRPr/>
          </a:p>
          <a:p>
            <a:pPr indent="-4572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Char char="•"/>
            </a:pPr>
            <a:r>
              <a:rPr lang="en-US" sz="3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Available during the Summer!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Student Loans 101</a:t>
            </a:r>
            <a:endParaRPr/>
          </a:p>
        </p:txBody>
      </p:sp>
      <p:sp>
        <p:nvSpPr>
          <p:cNvPr id="140" name="Google Shape;140;p9"/>
          <p:cNvSpPr txBox="1"/>
          <p:nvPr>
            <p:ph idx="1" type="body"/>
          </p:nvPr>
        </p:nvSpPr>
        <p:spPr>
          <a:xfrm>
            <a:off x="838200" y="1825625"/>
            <a:ext cx="851955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None/>
            </a:pPr>
            <a:r>
              <a:rPr b="1" lang="en-US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If you need to borrow money for college costs: </a:t>
            </a:r>
            <a:endParaRPr sz="2400">
              <a:solidFill>
                <a:srgbClr val="323F4F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800"/>
              <a:buNone/>
            </a:pPr>
            <a:r>
              <a:rPr lang="en-US" sz="28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en-US" sz="2600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Start with federal loans: subsidized vs unsubsidized </a:t>
            </a:r>
            <a:endParaRPr sz="2600">
              <a:solidFill>
                <a:srgbClr val="323F4F"/>
              </a:solidFill>
            </a:endParaRPr>
          </a:p>
          <a:p>
            <a:pPr indent="-4572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Fixed interest rate, income-driven repayment plans, periods of deferment </a:t>
            </a:r>
            <a:r>
              <a:rPr b="1" i="0" lang="en-US" sz="2600" u="none" cap="none" strike="noStrike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2400"/>
              <a:buNone/>
            </a:pPr>
            <a:r>
              <a:rPr b="1" lang="en-US" sz="2400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Keep in Mind:</a:t>
            </a:r>
            <a:endParaRPr b="1" sz="2400">
              <a:solidFill>
                <a:srgbClr val="323F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572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Be a responsible borrower</a:t>
            </a:r>
            <a:endParaRPr sz="2600">
              <a:solidFill>
                <a:srgbClr val="323F4F"/>
              </a:solidFill>
            </a:endParaRPr>
          </a:p>
          <a:p>
            <a:pPr indent="-4572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Research starting salaries in your field</a:t>
            </a:r>
            <a:endParaRPr sz="2600">
              <a:solidFill>
                <a:srgbClr val="323F4F"/>
              </a:solidFill>
            </a:endParaRPr>
          </a:p>
          <a:p>
            <a:pPr indent="-4572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Understand terms of your loan</a:t>
            </a:r>
            <a:endParaRPr sz="2600">
              <a:solidFill>
                <a:srgbClr val="323F4F"/>
              </a:solidFill>
            </a:endParaRPr>
          </a:p>
          <a:p>
            <a:pPr indent="-457200" lvl="2" marL="1371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</a:pPr>
            <a:r>
              <a:rPr b="0" i="0" lang="en-US" sz="2600" u="none" cap="none" strike="noStrike">
                <a:solidFill>
                  <a:srgbClr val="323F4F"/>
                </a:solidFill>
                <a:latin typeface="Calibri"/>
                <a:ea typeface="Calibri"/>
                <a:cs typeface="Calibri"/>
                <a:sym typeface="Calibri"/>
              </a:rPr>
              <a:t>Make payments on time </a:t>
            </a:r>
            <a:endParaRPr sz="2600">
              <a:solidFill>
                <a:srgbClr val="323F4F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2021-03-17T14:13:15Z</dcterms:created>
  <dc:creator>Tiffany Burnett</dc:creator>
</cp:coreProperties>
</file>