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61" r:id="rId4"/>
    <p:sldId id="257" r:id="rId5"/>
    <p:sldId id="263" r:id="rId6"/>
    <p:sldId id="259" r:id="rId7"/>
    <p:sldId id="260" r:id="rId8"/>
    <p:sldId id="266" r:id="rId9"/>
    <p:sldId id="267" r:id="rId10"/>
    <p:sldId id="458" r:id="rId11"/>
    <p:sldId id="466" r:id="rId12"/>
    <p:sldId id="465" r:id="rId13"/>
    <p:sldId id="468" r:id="rId14"/>
    <p:sldId id="265" r:id="rId15"/>
    <p:sldId id="444" r:id="rId16"/>
    <p:sldId id="454" r:id="rId17"/>
    <p:sldId id="264" r:id="rId18"/>
    <p:sldId id="453" r:id="rId19"/>
    <p:sldId id="457" r:id="rId20"/>
    <p:sldId id="262" r:id="rId21"/>
    <p:sldId id="459" r:id="rId22"/>
    <p:sldId id="455" r:id="rId23"/>
    <p:sldId id="456" r:id="rId24"/>
    <p:sldId id="463" r:id="rId25"/>
    <p:sldId id="461" r:id="rId26"/>
    <p:sldId id="460" r:id="rId27"/>
    <p:sldId id="469" r:id="rId28"/>
    <p:sldId id="462" r:id="rId29"/>
    <p:sldId id="467" r:id="rId30"/>
    <p:sldId id="474" r:id="rId31"/>
    <p:sldId id="464" r:id="rId32"/>
    <p:sldId id="470" r:id="rId33"/>
    <p:sldId id="477" r:id="rId34"/>
    <p:sldId id="479" r:id="rId35"/>
    <p:sldId id="473" r:id="rId36"/>
    <p:sldId id="475" r:id="rId37"/>
    <p:sldId id="471" r:id="rId38"/>
    <p:sldId id="483" r:id="rId39"/>
    <p:sldId id="482" r:id="rId40"/>
    <p:sldId id="476" r:id="rId41"/>
    <p:sldId id="478" r:id="rId42"/>
    <p:sldId id="480" r:id="rId43"/>
    <p:sldId id="472" r:id="rId44"/>
    <p:sldId id="485" r:id="rId45"/>
    <p:sldId id="481" r:id="rId46"/>
    <p:sldId id="48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99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4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5B9E9-8F5C-7140-BC16-E5D2EB6F4DE0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42ACD-7059-2F43-9DFF-767ADD31E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6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 thing to do.. Claim Handshake account. Quick review of what is Handshake.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A823B-79E5-460F-890B-D8F1A77AA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27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3D44B-71BC-DD40-9E7E-6BE6D4761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9F4703-A919-524E-9FF0-EBF75C1D2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A6D54-0FAB-F448-93BD-C2D5FF4CC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88B39-BF67-CE47-994F-CAC63FCD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5386E-0E56-104A-A63C-D7217D38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17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28D4C-DFAD-9A45-8547-EDEFC1D29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26693-4C8D-F242-BE51-2011C6690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3F639-2343-B64A-B3B7-C0874FBC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8024E-8A9B-9444-99CE-4ADE5B22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2B50E-F2D0-BF4C-ABB3-0962BE60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1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5150E0-29D5-DC46-A869-2D085CE541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B2344-1238-1F47-8EA1-D0A0D80C5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3F15C-E39F-5E47-B4B1-CC91BA834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CC53E-9FD3-DB41-8179-6E2C8119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57217-127B-5449-9F41-CE39BCB2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0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A2C09-D9DF-6340-8A90-BFC1D91FF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EC389-72A7-4245-9CFA-19E06DFA4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222BF-4D96-CD40-AA48-22B321744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6F64E-B146-2B40-95C1-18D4F44E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75E-847B-7143-BC32-C72B24E2F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45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7E10B-CE66-9344-B35B-8EF544D34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00E43-B589-F343-B973-843C9634C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027F4-4C2C-5340-96D2-98984FFC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66451-3525-954D-AB58-A6C78F56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77C22-C605-C441-A0F7-86F56BD3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1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0ECF-2610-B94C-A93C-937AEAB5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D6A0A-E96E-D147-AA3A-7F6A367EA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180A79-B970-6944-B09F-ADAE7F519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70AD3-6281-B449-AFBE-A2831ED1F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C8FEE-D545-C54F-857A-64480A769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6B93C-01E8-EB49-8651-BEDCE1BB0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4FDF7-767E-1F42-B1ED-75A5C319F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1C384-99C6-3E4D-B660-7E87AD398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77969-038A-BB4B-8DED-17CF48149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68C863-A7A9-DE44-BE97-F70EFF352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F08E0F-48C6-1F48-9565-5E94CC347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ACFA67-6B39-1843-B6EF-8BCA1FD3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9CFCBE-82B9-0E43-8141-00BBA731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AB3ECE-C597-4747-A2DF-F8E64F9B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C71D-C08F-AA46-8FE5-28BE8E4C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7BD583-2962-304F-919E-C39727C12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9E232-F1D3-CD4E-A87B-E0DE4366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819BA0-B6A0-394C-8D63-B9E8E7AB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0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1C358E-7707-E34D-9272-BF86AA36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8C673-2950-7145-AC6A-A6A9D136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73CD3-B921-1645-A221-E7CD284D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5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30F3F-D9A8-4A43-BDA9-C3596C2A5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73652-5E4D-2048-A423-E2FE6FB38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27E16-FD70-8241-8587-9BD6C0222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C0085-ECDC-9649-A6A2-9203140E5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3C468-5F4C-9E4C-98FD-1604636DB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3D9DF-5571-7F4C-AEDB-2D1DD559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8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55D75-802A-E544-8377-B16667FA9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ACDF8-6803-944F-BE36-8F70B203D0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E6D06-ED40-6F45-BE26-56E1D052D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020A0-7750-D84A-847C-F1EF6B11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EB003-0C0E-1A40-944F-4D760F45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9CC3D-24E6-6648-9CEC-D3AFA5B9E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19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93736-D25D-2341-8890-816D8F84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D5323-04C9-1544-B4C9-CF0ED999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EFF44-2C84-DD44-9ED4-C25AF42D0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D7118-121F-E543-BEAD-89E9B122E74C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BB781-0D57-7346-BAE3-DFE03F101B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A1E5F-5258-5541-8BED-5D382B03A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8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u.edu/education/students/oass/fieldexperience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.nesinc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advisingservices@fau.edu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u.edu/ugstudies/civic-literacy-requirement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advisingservices@fau.edu" TargetMode="External"/><Relationship Id="rId7" Type="http://schemas.openxmlformats.org/officeDocument/2006/relationships/hyperlink" Target="http://www.fau.edu/career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u.edu/uas" TargetMode="External"/><Relationship Id="rId5" Type="http://schemas.openxmlformats.org/officeDocument/2006/relationships/hyperlink" Target="http://www.coe.fau.edu/" TargetMode="External"/><Relationship Id="rId4" Type="http://schemas.openxmlformats.org/officeDocument/2006/relationships/hyperlink" Target="mailto:career@fau.edu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u.edu/ua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oeadvising@fau.edu" TargetMode="External"/><Relationship Id="rId5" Type="http://schemas.openxmlformats.org/officeDocument/2006/relationships/hyperlink" Target="http://www.coe.fau.edu/students/oass" TargetMode="Externa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3E232C-C209-A643-9D3A-579B27713F6C}"/>
              </a:ext>
            </a:extLst>
          </p:cNvPr>
          <p:cNvSpPr txBox="1"/>
          <p:nvPr/>
        </p:nvSpPr>
        <p:spPr>
          <a:xfrm>
            <a:off x="2545492" y="4497859"/>
            <a:ext cx="553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College of Education First Year Orientation</a:t>
            </a:r>
          </a:p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#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OwlInToGraduation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679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BA9F32-0193-8D4B-968D-96DCB737E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49" y="352437"/>
            <a:ext cx="10511915" cy="513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8081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B17AC4-255A-0C42-94C3-172B50AC2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47"/>
          <a:stretch/>
        </p:blipFill>
        <p:spPr>
          <a:xfrm>
            <a:off x="1042567" y="296079"/>
            <a:ext cx="9017531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04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FD1989-0828-154B-9BE2-E82510368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71" y="232266"/>
            <a:ext cx="8990436" cy="5423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4658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65B87F-0EE2-3543-947D-492B396E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03" y="-927872"/>
            <a:ext cx="12536130" cy="3589957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Still Deciding? </a:t>
            </a:r>
            <a:r>
              <a:rPr lang="en-US" b="1" dirty="0">
                <a:latin typeface="+mn-lt"/>
              </a:rPr>
              <a:t/>
            </a:r>
            <a:br>
              <a:rPr lang="en-US" b="1" dirty="0">
                <a:latin typeface="+mn-lt"/>
              </a:rPr>
            </a:br>
            <a:r>
              <a:rPr lang="en-US" b="1" dirty="0">
                <a:solidFill>
                  <a:srgbClr val="063B69"/>
                </a:solidFill>
                <a:latin typeface="+mn-lt"/>
              </a:rPr>
              <a:t>Sign up for SLS 1301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F458DE-C0F3-8443-B99A-89EB046955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3" y="1924665"/>
            <a:ext cx="6263567" cy="3495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BFA7BA-9F04-1447-ADAC-C85E9D6F7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051" y="688597"/>
            <a:ext cx="6990736" cy="4819926"/>
          </a:xfrm>
          <a:prstGeom prst="leftArrowCallout">
            <a:avLst>
              <a:gd name="adj1" fmla="val 24082"/>
              <a:gd name="adj2" fmla="val 15667"/>
              <a:gd name="adj3" fmla="val 25000"/>
              <a:gd name="adj4" fmla="val 64977"/>
            </a:avLst>
          </a:prstGeom>
          <a:solidFill>
            <a:srgbClr val="063B69"/>
          </a:solidFill>
          <a:ln w="762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 marL="457200" lvl="1" indent="0" algn="r">
              <a:buNone/>
            </a:pPr>
            <a:r>
              <a:rPr lang="en-US" sz="2800" b="1" dirty="0">
                <a:solidFill>
                  <a:schemeClr val="bg1"/>
                </a:solidFill>
              </a:rPr>
              <a:t>1-credit elective course </a:t>
            </a:r>
          </a:p>
          <a:p>
            <a:pPr marL="457200" lvl="1" indent="0">
              <a:buNone/>
            </a:pPr>
            <a:r>
              <a:rPr lang="en-US" sz="2800" i="1" dirty="0">
                <a:solidFill>
                  <a:schemeClr val="bg1"/>
                </a:solidFill>
              </a:rPr>
              <a:t>This class provides an overview of career development theories and decision-making skills for career/life planning.</a:t>
            </a:r>
            <a:endParaRPr lang="en-US" sz="2800" b="1" i="1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800" u="sng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800" u="sng" dirty="0">
                <a:solidFill>
                  <a:schemeClr val="bg1"/>
                </a:solidFill>
              </a:rPr>
              <a:t>Focuses on: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self-assessment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deciding a major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exploring career options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developing an action plan </a:t>
            </a:r>
          </a:p>
          <a:p>
            <a:pPr marL="457200" lvl="1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All to help you achieve your </a:t>
            </a:r>
            <a:r>
              <a:rPr lang="en-US" sz="2800" b="1" dirty="0">
                <a:solidFill>
                  <a:schemeClr val="bg1"/>
                </a:solidFill>
              </a:rPr>
              <a:t>career goals! 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40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BB218A-7A9E-6F4B-934B-817A0DF6222C}"/>
              </a:ext>
            </a:extLst>
          </p:cNvPr>
          <p:cNvSpPr txBox="1"/>
          <p:nvPr/>
        </p:nvSpPr>
        <p:spPr>
          <a:xfrm>
            <a:off x="589935" y="560440"/>
            <a:ext cx="212376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7635F9-CA89-734E-8F35-4E98A2ACADBE}"/>
              </a:ext>
            </a:extLst>
          </p:cNvPr>
          <p:cNvSpPr txBox="1"/>
          <p:nvPr/>
        </p:nvSpPr>
        <p:spPr>
          <a:xfrm>
            <a:off x="929148" y="4502111"/>
            <a:ext cx="83829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 To Do Before Classes Start 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Be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Career Ready </a:t>
            </a:r>
          </a:p>
        </p:txBody>
      </p:sp>
    </p:spTree>
    <p:extLst>
      <p:ext uri="{BB962C8B-B14F-4D97-AF65-F5344CB8AC3E}">
        <p14:creationId xmlns:p14="http://schemas.microsoft.com/office/powerpoint/2010/main" val="353973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2A42F8-096A-40D7-A1FB-D4C402293E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3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90D553A-DCCB-1344-BFA6-5BC61D5DE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" b="8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93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90;p75">
            <a:extLst>
              <a:ext uri="{FF2B5EF4-FFF2-40B4-BE49-F238E27FC236}">
                <a16:creationId xmlns:a16="http://schemas.microsoft.com/office/drawing/2014/main" id="{FDAD0204-A501-3C4F-9378-E5DB28BD2DD1}"/>
              </a:ext>
            </a:extLst>
          </p:cNvPr>
          <p:cNvSpPr txBox="1"/>
          <p:nvPr/>
        </p:nvSpPr>
        <p:spPr>
          <a:xfrm>
            <a:off x="-205740" y="82296"/>
            <a:ext cx="10344150" cy="6661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2400"/>
              <a:buFont typeface="Noto Sans Symbols"/>
              <a:buNone/>
            </a:pPr>
            <a:r>
              <a:rPr lang="en-US" sz="3200" b="1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Teacher Education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E6E6"/>
              </a:buClr>
              <a:buSzPts val="1050"/>
              <a:buFont typeface="Noto Sans Symbols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000" b="1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Elementary</a:t>
            </a:r>
            <a:r>
              <a:rPr lang="en-US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– Grades K-6 with ESOL/Reading Endorsement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E6E6"/>
              </a:buClr>
              <a:buSzPts val="1500"/>
              <a:buFont typeface="Noto Sans Symbols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000" b="1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Exceptional Student </a:t>
            </a:r>
            <a:r>
              <a:rPr lang="en-US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– Grades K-12 with ESOL Endorsement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E6E6"/>
              </a:buClr>
              <a:buSzPts val="1500"/>
              <a:buFont typeface="Noto Sans Symbols"/>
              <a:buNone/>
            </a:pP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7E6E6"/>
              </a:buClr>
              <a:buSzPts val="1500"/>
              <a:buFont typeface="Noto Sans Symbols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000" b="1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Secondary</a:t>
            </a:r>
            <a:r>
              <a:rPr lang="en-US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– Grades 6-12:  Biology, Chemistry, English with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7E6E6"/>
              </a:buClr>
              <a:buSzPts val="1500"/>
              <a:buFont typeface="Noto Sans Symbols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	 ESOL Endorsement, Mathematics, Physics, &amp; Social Science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7E6E6"/>
              </a:buClr>
              <a:buSzPts val="1500"/>
              <a:buFont typeface="Noto Sans Symbols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7E6E6"/>
              </a:buClr>
              <a:buSzPts val="1500"/>
              <a:buFont typeface="Noto Sans Symbols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 				 </a:t>
            </a:r>
            <a:r>
              <a:rPr lang="en-US" sz="2000" b="1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Certification-Only Programs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7E6E6"/>
              </a:buClr>
              <a:buSzPts val="1500"/>
              <a:buFont typeface="Noto Sans Symbols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	 	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7E6E6"/>
              </a:buClr>
              <a:buSzPts val="1500"/>
              <a:buFont typeface="Noto Sans Symbols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000" b="1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Art, French &amp; Spanish </a:t>
            </a:r>
            <a:r>
              <a:rPr lang="en-US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– Grades K-12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7E6E6"/>
              </a:buClr>
              <a:buSzPts val="1500"/>
              <a:buFont typeface="Noto Sans Symbols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(For students majoring in Art, Spanish or French in the College of Arts &amp; Letters)</a:t>
            </a:r>
            <a:endParaRPr/>
          </a:p>
          <a:p>
            <a:pPr marL="257175" marR="0" lvl="0" indent="-2571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7E6E6"/>
              </a:buClr>
              <a:buSzPts val="1500"/>
              <a:buFont typeface="Noto Sans Symbols"/>
              <a:buNone/>
            </a:pP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7E6E6"/>
              </a:buClr>
              <a:buSzPts val="1500"/>
              <a:buFont typeface="Noto Sans Symbols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	                 </a:t>
            </a:r>
            <a:r>
              <a:rPr lang="en-US" sz="2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All of our teaching certification programs include </a:t>
            </a:r>
            <a:r>
              <a:rPr lang="en-US" sz="2000" b="1" i="0" u="sng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Field Experiences </a:t>
            </a:r>
            <a:endParaRPr/>
          </a:p>
          <a:p>
            <a:pPr marL="257175" marR="0" lvl="0" indent="-2571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7E6E6"/>
              </a:buClr>
              <a:buSzPts val="1500"/>
              <a:buFont typeface="Noto Sans Symbols"/>
              <a:buNone/>
            </a:pPr>
            <a:r>
              <a:rPr lang="en-US" sz="2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             designed </a:t>
            </a:r>
            <a:r>
              <a:rPr lang="en-US" sz="2000" b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 explore new approaches to teaching-learning experiences. </a:t>
            </a:r>
            <a:endParaRPr/>
          </a:p>
          <a:p>
            <a:pPr marL="257175" marR="0" lvl="0" indent="-2571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7E6E6"/>
              </a:buClr>
              <a:buSzPts val="1500"/>
              <a:buFont typeface="Noto Sans Symbols"/>
              <a:buNone/>
            </a:pPr>
            <a:r>
              <a:rPr lang="en-US" sz="2000" b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	All of our teaching certification programs are CAEP** approved.  </a:t>
            </a:r>
            <a:endParaRPr sz="2000" b="1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7E6E6"/>
              </a:buClr>
              <a:buSzPts val="1500"/>
              <a:buFont typeface="Noto Sans Symbols"/>
              <a:buNone/>
            </a:pPr>
            <a:r>
              <a:rPr lang="en-US" sz="2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/>
          </a:p>
          <a:p>
            <a:pPr marL="257175" marR="0" lvl="0" indent="-2571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7E6E6"/>
              </a:buClr>
              <a:buSzPts val="1500"/>
              <a:buFont typeface="Noto Sans Symbols"/>
              <a:buNone/>
            </a:pPr>
            <a:r>
              <a:rPr lang="en-US" sz="2000" b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                  </a:t>
            </a:r>
            <a:r>
              <a:rPr lang="en-US" sz="2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** Council for the Accreditation of Educator Preparation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2A4EF1-C99C-3E43-8989-C8CA0A624D92}"/>
              </a:ext>
            </a:extLst>
          </p:cNvPr>
          <p:cNvSpPr txBox="1"/>
          <p:nvPr/>
        </p:nvSpPr>
        <p:spPr>
          <a:xfrm>
            <a:off x="7809470" y="556054"/>
            <a:ext cx="40530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FAU’s Elementary Ed program has been </a:t>
            </a:r>
          </a:p>
          <a:p>
            <a:pPr algn="ctr"/>
            <a:r>
              <a:rPr lang="en-US" sz="2800" i="1" u="sng" dirty="0">
                <a:solidFill>
                  <a:schemeClr val="bg1"/>
                </a:solidFill>
              </a:rPr>
              <a:t>Ranked #1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in the state of Florida by the Florida Department of Education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FA2CD-184D-0D41-B273-11E3A1AC8C74}"/>
              </a:ext>
            </a:extLst>
          </p:cNvPr>
          <p:cNvSpPr/>
          <p:nvPr/>
        </p:nvSpPr>
        <p:spPr>
          <a:xfrm>
            <a:off x="7698259" y="358346"/>
            <a:ext cx="4250725" cy="30706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29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97;p76">
            <a:extLst>
              <a:ext uri="{FF2B5EF4-FFF2-40B4-BE49-F238E27FC236}">
                <a16:creationId xmlns:a16="http://schemas.microsoft.com/office/drawing/2014/main" id="{B7B6510D-3C7E-AD4C-9419-F51198768E64}"/>
              </a:ext>
            </a:extLst>
          </p:cNvPr>
          <p:cNvGrpSpPr/>
          <p:nvPr/>
        </p:nvGrpSpPr>
        <p:grpSpPr>
          <a:xfrm>
            <a:off x="2382808" y="550985"/>
            <a:ext cx="5691369" cy="5967045"/>
            <a:chOff x="2253853" y="0"/>
            <a:chExt cx="5691369" cy="5967045"/>
          </a:xfrm>
        </p:grpSpPr>
        <p:sp>
          <p:nvSpPr>
            <p:cNvPr id="5" name="Google Shape;498;p76">
              <a:extLst>
                <a:ext uri="{FF2B5EF4-FFF2-40B4-BE49-F238E27FC236}">
                  <a16:creationId xmlns:a16="http://schemas.microsoft.com/office/drawing/2014/main" id="{138FE665-6D66-1D43-8094-2B0A969E573B}"/>
                </a:ext>
              </a:extLst>
            </p:cNvPr>
            <p:cNvSpPr/>
            <p:nvPr/>
          </p:nvSpPr>
          <p:spPr>
            <a:xfrm>
              <a:off x="3875893" y="1924969"/>
              <a:ext cx="2446719" cy="211651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AA0D2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99;p76">
              <a:extLst>
                <a:ext uri="{FF2B5EF4-FFF2-40B4-BE49-F238E27FC236}">
                  <a16:creationId xmlns:a16="http://schemas.microsoft.com/office/drawing/2014/main" id="{42D1307A-8E8E-A448-BD21-2DEF5C5B1D5D}"/>
                </a:ext>
              </a:extLst>
            </p:cNvPr>
            <p:cNvSpPr txBox="1"/>
            <p:nvPr/>
          </p:nvSpPr>
          <p:spPr>
            <a:xfrm>
              <a:off x="4281349" y="2275705"/>
              <a:ext cx="1635807" cy="14150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Where Can You Teach?</a:t>
              </a:r>
              <a:endParaRPr/>
            </a:p>
          </p:txBody>
        </p:sp>
        <p:sp>
          <p:nvSpPr>
            <p:cNvPr id="7" name="Google Shape;500;p76">
              <a:extLst>
                <a:ext uri="{FF2B5EF4-FFF2-40B4-BE49-F238E27FC236}">
                  <a16:creationId xmlns:a16="http://schemas.microsoft.com/office/drawing/2014/main" id="{D1B32992-5385-F54C-8885-7306763F0563}"/>
                </a:ext>
              </a:extLst>
            </p:cNvPr>
            <p:cNvSpPr/>
            <p:nvPr/>
          </p:nvSpPr>
          <p:spPr>
            <a:xfrm>
              <a:off x="5408010" y="912361"/>
              <a:ext cx="923139" cy="79540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01;p76">
              <a:extLst>
                <a:ext uri="{FF2B5EF4-FFF2-40B4-BE49-F238E27FC236}">
                  <a16:creationId xmlns:a16="http://schemas.microsoft.com/office/drawing/2014/main" id="{6DED00F2-BD15-694E-ADB3-892878DF7216}"/>
                </a:ext>
              </a:extLst>
            </p:cNvPr>
            <p:cNvSpPr/>
            <p:nvPr/>
          </p:nvSpPr>
          <p:spPr>
            <a:xfrm>
              <a:off x="4101271" y="0"/>
              <a:ext cx="2005069" cy="1734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dk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02;p76">
              <a:extLst>
                <a:ext uri="{FF2B5EF4-FFF2-40B4-BE49-F238E27FC236}">
                  <a16:creationId xmlns:a16="http://schemas.microsoft.com/office/drawing/2014/main" id="{EC7BD195-EC9D-E14A-93A0-3ED6324A6B7A}"/>
                </a:ext>
              </a:extLst>
            </p:cNvPr>
            <p:cNvSpPr txBox="1"/>
            <p:nvPr/>
          </p:nvSpPr>
          <p:spPr>
            <a:xfrm>
              <a:off x="4433554" y="287464"/>
              <a:ext cx="1340503" cy="1159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Montessori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Schools</a:t>
              </a:r>
              <a:endParaRPr/>
            </a:p>
          </p:txBody>
        </p:sp>
        <p:sp>
          <p:nvSpPr>
            <p:cNvPr id="10" name="Google Shape;503;p76">
              <a:extLst>
                <a:ext uri="{FF2B5EF4-FFF2-40B4-BE49-F238E27FC236}">
                  <a16:creationId xmlns:a16="http://schemas.microsoft.com/office/drawing/2014/main" id="{64244097-4372-7F49-BD3A-E6017E42CB2E}"/>
                </a:ext>
              </a:extLst>
            </p:cNvPr>
            <p:cNvSpPr/>
            <p:nvPr/>
          </p:nvSpPr>
          <p:spPr>
            <a:xfrm>
              <a:off x="6485386" y="2399349"/>
              <a:ext cx="923139" cy="79540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04;p76">
              <a:extLst>
                <a:ext uri="{FF2B5EF4-FFF2-40B4-BE49-F238E27FC236}">
                  <a16:creationId xmlns:a16="http://schemas.microsoft.com/office/drawing/2014/main" id="{7D22AC60-30B6-E346-9F37-C4560387B3F5}"/>
                </a:ext>
              </a:extLst>
            </p:cNvPr>
            <p:cNvSpPr/>
            <p:nvPr/>
          </p:nvSpPr>
          <p:spPr>
            <a:xfrm>
              <a:off x="5940153" y="1066907"/>
              <a:ext cx="2005069" cy="1734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dk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05;p76">
              <a:extLst>
                <a:ext uri="{FF2B5EF4-FFF2-40B4-BE49-F238E27FC236}">
                  <a16:creationId xmlns:a16="http://schemas.microsoft.com/office/drawing/2014/main" id="{75C9F29B-577C-FC4C-AA19-B8565960C38F}"/>
                </a:ext>
              </a:extLst>
            </p:cNvPr>
            <p:cNvSpPr txBox="1"/>
            <p:nvPr/>
          </p:nvSpPr>
          <p:spPr>
            <a:xfrm>
              <a:off x="6272436" y="1354371"/>
              <a:ext cx="1340503" cy="1159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Private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Schools</a:t>
              </a:r>
              <a:endParaRPr/>
            </a:p>
          </p:txBody>
        </p:sp>
        <p:sp>
          <p:nvSpPr>
            <p:cNvPr id="13" name="Google Shape;506;p76">
              <a:extLst>
                <a:ext uri="{FF2B5EF4-FFF2-40B4-BE49-F238E27FC236}">
                  <a16:creationId xmlns:a16="http://schemas.microsoft.com/office/drawing/2014/main" id="{2E2E0D1F-F13A-AC46-AB56-AAB335D55F05}"/>
                </a:ext>
              </a:extLst>
            </p:cNvPr>
            <p:cNvSpPr/>
            <p:nvPr/>
          </p:nvSpPr>
          <p:spPr>
            <a:xfrm>
              <a:off x="5736971" y="4077879"/>
              <a:ext cx="923139" cy="79540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07;p76">
              <a:extLst>
                <a:ext uri="{FF2B5EF4-FFF2-40B4-BE49-F238E27FC236}">
                  <a16:creationId xmlns:a16="http://schemas.microsoft.com/office/drawing/2014/main" id="{BC93310A-6CD3-5143-B98D-3FA2153BFD38}"/>
                </a:ext>
              </a:extLst>
            </p:cNvPr>
            <p:cNvSpPr/>
            <p:nvPr/>
          </p:nvSpPr>
          <p:spPr>
            <a:xfrm>
              <a:off x="5940153" y="3164324"/>
              <a:ext cx="2005069" cy="1734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dk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08;p76">
              <a:extLst>
                <a:ext uri="{FF2B5EF4-FFF2-40B4-BE49-F238E27FC236}">
                  <a16:creationId xmlns:a16="http://schemas.microsoft.com/office/drawing/2014/main" id="{CE02D64D-0FCD-4E46-B41F-EBF540E6B913}"/>
                </a:ext>
              </a:extLst>
            </p:cNvPr>
            <p:cNvSpPr txBox="1"/>
            <p:nvPr/>
          </p:nvSpPr>
          <p:spPr>
            <a:xfrm>
              <a:off x="6272436" y="3451788"/>
              <a:ext cx="1340503" cy="1159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Teach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Abroad</a:t>
              </a:r>
              <a:endParaRPr/>
            </a:p>
          </p:txBody>
        </p:sp>
        <p:sp>
          <p:nvSpPr>
            <p:cNvPr id="16" name="Google Shape;509;p76">
              <a:extLst>
                <a:ext uri="{FF2B5EF4-FFF2-40B4-BE49-F238E27FC236}">
                  <a16:creationId xmlns:a16="http://schemas.microsoft.com/office/drawing/2014/main" id="{8AE0617A-4C09-7647-823D-F82045231D8F}"/>
                </a:ext>
              </a:extLst>
            </p:cNvPr>
            <p:cNvSpPr/>
            <p:nvPr/>
          </p:nvSpPr>
          <p:spPr>
            <a:xfrm>
              <a:off x="3880446" y="4252116"/>
              <a:ext cx="923139" cy="79540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0;p76">
              <a:extLst>
                <a:ext uri="{FF2B5EF4-FFF2-40B4-BE49-F238E27FC236}">
                  <a16:creationId xmlns:a16="http://schemas.microsoft.com/office/drawing/2014/main" id="{7EA53E81-87CA-8F45-9199-DCDEEDB613E2}"/>
                </a:ext>
              </a:extLst>
            </p:cNvPr>
            <p:cNvSpPr/>
            <p:nvPr/>
          </p:nvSpPr>
          <p:spPr>
            <a:xfrm>
              <a:off x="4101271" y="4232425"/>
              <a:ext cx="2005069" cy="1734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dk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1;p76">
              <a:extLst>
                <a:ext uri="{FF2B5EF4-FFF2-40B4-BE49-F238E27FC236}">
                  <a16:creationId xmlns:a16="http://schemas.microsoft.com/office/drawing/2014/main" id="{9E334DCF-B2FA-E748-9F74-17BF3EA3E527}"/>
                </a:ext>
              </a:extLst>
            </p:cNvPr>
            <p:cNvSpPr txBox="1"/>
            <p:nvPr/>
          </p:nvSpPr>
          <p:spPr>
            <a:xfrm>
              <a:off x="4433554" y="4519889"/>
              <a:ext cx="1340503" cy="1159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Religious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Schools</a:t>
              </a:r>
              <a:endParaRPr/>
            </a:p>
          </p:txBody>
        </p:sp>
        <p:sp>
          <p:nvSpPr>
            <p:cNvPr id="19" name="Google Shape;512;p76">
              <a:extLst>
                <a:ext uri="{FF2B5EF4-FFF2-40B4-BE49-F238E27FC236}">
                  <a16:creationId xmlns:a16="http://schemas.microsoft.com/office/drawing/2014/main" id="{97FFAF2B-0866-4244-B3C6-F14E7921C5DB}"/>
                </a:ext>
              </a:extLst>
            </p:cNvPr>
            <p:cNvSpPr/>
            <p:nvPr/>
          </p:nvSpPr>
          <p:spPr>
            <a:xfrm>
              <a:off x="2785427" y="2765725"/>
              <a:ext cx="923139" cy="79540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13;p76">
              <a:extLst>
                <a:ext uri="{FF2B5EF4-FFF2-40B4-BE49-F238E27FC236}">
                  <a16:creationId xmlns:a16="http://schemas.microsoft.com/office/drawing/2014/main" id="{C749F735-EF25-5140-8BA5-71A8B24AB7AE}"/>
                </a:ext>
              </a:extLst>
            </p:cNvPr>
            <p:cNvSpPr/>
            <p:nvPr/>
          </p:nvSpPr>
          <p:spPr>
            <a:xfrm>
              <a:off x="2253853" y="3165517"/>
              <a:ext cx="2005069" cy="1734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dk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4;p76">
              <a:extLst>
                <a:ext uri="{FF2B5EF4-FFF2-40B4-BE49-F238E27FC236}">
                  <a16:creationId xmlns:a16="http://schemas.microsoft.com/office/drawing/2014/main" id="{1D62A947-7BFB-CB42-BD88-7F33B46CA8B7}"/>
                </a:ext>
              </a:extLst>
            </p:cNvPr>
            <p:cNvSpPr txBox="1"/>
            <p:nvPr/>
          </p:nvSpPr>
          <p:spPr>
            <a:xfrm>
              <a:off x="2586136" y="3452981"/>
              <a:ext cx="1340503" cy="1159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Charter Schools</a:t>
              </a:r>
              <a:endParaRPr/>
            </a:p>
          </p:txBody>
        </p:sp>
        <p:sp>
          <p:nvSpPr>
            <p:cNvPr id="22" name="Google Shape;515;p76">
              <a:extLst>
                <a:ext uri="{FF2B5EF4-FFF2-40B4-BE49-F238E27FC236}">
                  <a16:creationId xmlns:a16="http://schemas.microsoft.com/office/drawing/2014/main" id="{BD2F6FFA-D061-004D-889A-D4013EA48975}"/>
                </a:ext>
              </a:extLst>
            </p:cNvPr>
            <p:cNvSpPr/>
            <p:nvPr/>
          </p:nvSpPr>
          <p:spPr>
            <a:xfrm>
              <a:off x="2253853" y="1064521"/>
              <a:ext cx="2005069" cy="1734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dk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6;p76">
              <a:extLst>
                <a:ext uri="{FF2B5EF4-FFF2-40B4-BE49-F238E27FC236}">
                  <a16:creationId xmlns:a16="http://schemas.microsoft.com/office/drawing/2014/main" id="{5C04D057-243E-9341-A21E-A7187043C3D7}"/>
                </a:ext>
              </a:extLst>
            </p:cNvPr>
            <p:cNvSpPr txBox="1"/>
            <p:nvPr/>
          </p:nvSpPr>
          <p:spPr>
            <a:xfrm>
              <a:off x="2586136" y="1351985"/>
              <a:ext cx="1340503" cy="1159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Schools for those with Special Needs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30216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22;p77">
            <a:extLst>
              <a:ext uri="{FF2B5EF4-FFF2-40B4-BE49-F238E27FC236}">
                <a16:creationId xmlns:a16="http://schemas.microsoft.com/office/drawing/2014/main" id="{CF7C77F1-6DEE-3C43-A5EB-C1A1EF84C348}"/>
              </a:ext>
            </a:extLst>
          </p:cNvPr>
          <p:cNvSpPr txBox="1"/>
          <p:nvPr/>
        </p:nvSpPr>
        <p:spPr>
          <a:xfrm>
            <a:off x="125730" y="82296"/>
            <a:ext cx="7098030" cy="6661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Noto Sans Symbols"/>
              <a:buNone/>
            </a:pPr>
            <a:r>
              <a:rPr lang="en-US" sz="3200" b="1" i="0" u="sng" strike="noStrike" cap="none" dirty="0">
                <a:latin typeface="Calibri"/>
                <a:ea typeface="Calibri"/>
                <a:cs typeface="Calibri"/>
                <a:sym typeface="Calibri"/>
              </a:rPr>
              <a:t>Field Placements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700"/>
              <a:buFont typeface="Noto Sans Symbols"/>
              <a:buNone/>
            </a:pPr>
            <a:endParaRPr sz="3600" b="1" i="0" u="sng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257175" marR="0" lvl="0" indent="-257175" algn="l" rtl="0">
              <a:spcBef>
                <a:spcPts val="48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Noto Sans Symbols"/>
              <a:buChar char="■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All students requiring a field experience placement must have evidence of current security clearance ON FILE with OASS. All placement arrangements must be coordinated through OASS. </a:t>
            </a:r>
            <a:endParaRPr dirty="0"/>
          </a:p>
          <a:p>
            <a:pPr marL="257175" marR="0" lvl="0" indent="-142875" algn="l" rtl="0">
              <a:spcBef>
                <a:spcPts val="48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Noto Sans Symbols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257175" marR="0" lvl="0" indent="-257175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Noto Sans Symbols"/>
              <a:buChar char="■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Application for field experience placements and security clearance information is available on the OASS website at the web address listed below: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500"/>
              <a:buFont typeface="Noto Sans Symbols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500"/>
              <a:buFont typeface="Noto Sans Symbols"/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    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500"/>
              <a:buFont typeface="Noto Sans Symbols"/>
              <a:buNone/>
            </a:pP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500"/>
              <a:buFont typeface="Noto Sans Symbols"/>
              <a:buNone/>
            </a:pPr>
            <a:r>
              <a:rPr lang="en-US" sz="2000" b="1" dirty="0">
                <a:latin typeface="Calibri"/>
                <a:cs typeface="Calibri"/>
                <a:sym typeface="Calibri"/>
                <a:hlinkClick r:id="rId3"/>
              </a:rPr>
              <a:t>http://www.fau.edu/education/students/oass/fieldexperience/</a:t>
            </a:r>
            <a:r>
              <a:rPr lang="en-US" sz="2000" b="1" dirty="0">
                <a:latin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500"/>
              <a:buFont typeface="Noto Sans Symbols"/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		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523;p77">
            <a:extLst>
              <a:ext uri="{FF2B5EF4-FFF2-40B4-BE49-F238E27FC236}">
                <a16:creationId xmlns:a16="http://schemas.microsoft.com/office/drawing/2014/main" id="{C2DD3589-30D5-4345-801B-395280FEDD2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5965" y="223075"/>
            <a:ext cx="3641048" cy="242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4;p77" descr="http://wise.fau.edu/CLASS/LearningCommunity/FLCCurrent/Picture7.gif">
            <a:extLst>
              <a:ext uri="{FF2B5EF4-FFF2-40B4-BE49-F238E27FC236}">
                <a16:creationId xmlns:a16="http://schemas.microsoft.com/office/drawing/2014/main" id="{7CED0548-A8B2-5942-A244-9A7E35A0DE1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5965" y="2939491"/>
            <a:ext cx="3641048" cy="2534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6154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AFA4-BC61-3E4E-8D57-39C20CA4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It Started</a:t>
            </a:r>
            <a:br>
              <a:rPr lang="en-US" b="1" dirty="0"/>
            </a:br>
            <a:r>
              <a:rPr lang="en-US" b="1" i="1" dirty="0">
                <a:solidFill>
                  <a:srgbClr val="002060"/>
                </a:solidFill>
              </a:rPr>
              <a:t>Career Center, 1965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E186A5-3610-104D-8BF4-22D07EC74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14" y="1969477"/>
            <a:ext cx="5606981" cy="360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23E26D-89C9-9749-8062-3A491311D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92" y="1969477"/>
            <a:ext cx="4908000" cy="368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6511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0;p78">
            <a:extLst>
              <a:ext uri="{FF2B5EF4-FFF2-40B4-BE49-F238E27FC236}">
                <a16:creationId xmlns:a16="http://schemas.microsoft.com/office/drawing/2014/main" id="{E6834142-AF10-0340-83CD-0FE8F1FF26E4}"/>
              </a:ext>
            </a:extLst>
          </p:cNvPr>
          <p:cNvSpPr txBox="1"/>
          <p:nvPr/>
        </p:nvSpPr>
        <p:spPr>
          <a:xfrm>
            <a:off x="376756" y="586280"/>
            <a:ext cx="1052918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3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lorida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3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eacher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3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ertification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3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xams</a:t>
            </a:r>
            <a:endParaRPr sz="3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31;p78">
            <a:extLst>
              <a:ext uri="{FF2B5EF4-FFF2-40B4-BE49-F238E27FC236}">
                <a16:creationId xmlns:a16="http://schemas.microsoft.com/office/drawing/2014/main" id="{C631D29C-0A43-5746-AEF3-0638FA6F0A18}"/>
              </a:ext>
            </a:extLst>
          </p:cNvPr>
          <p:cNvSpPr txBox="1"/>
          <p:nvPr/>
        </p:nvSpPr>
        <p:spPr>
          <a:xfrm>
            <a:off x="6863704" y="1536192"/>
            <a:ext cx="4191392" cy="487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None/>
            </a:pP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All FAU students who choose to major in Elementary, Secondary, or Exceptional Student Education are required to take and pass the following FTCE’s to be eligible for student teaching: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None/>
            </a:pP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None/>
            </a:pP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· </a:t>
            </a:r>
            <a:r>
              <a:rPr lang="en-US" sz="2000" b="1" i="0" u="sng" strike="noStrike" cap="none" dirty="0">
                <a:latin typeface="Calibri"/>
                <a:ea typeface="Calibri"/>
                <a:cs typeface="Calibri"/>
                <a:sym typeface="Calibri"/>
              </a:rPr>
              <a:t>General Knowledge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None/>
            </a:pPr>
            <a:r>
              <a:rPr lang="en-US" sz="2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(needed for formal admission)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None/>
            </a:pP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· Professional Education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None/>
            </a:pP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· Subject Area </a:t>
            </a:r>
            <a:endParaRPr dirty="0"/>
          </a:p>
        </p:txBody>
      </p:sp>
      <p:pic>
        <p:nvPicPr>
          <p:cNvPr id="6" name="Google Shape;532;p78">
            <a:extLst>
              <a:ext uri="{FF2B5EF4-FFF2-40B4-BE49-F238E27FC236}">
                <a16:creationId xmlns:a16="http://schemas.microsoft.com/office/drawing/2014/main" id="{8720E109-0084-BA48-A28C-AF9B00EFA7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4776" y="1614980"/>
            <a:ext cx="4730908" cy="31539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33;p78">
            <a:extLst>
              <a:ext uri="{FF2B5EF4-FFF2-40B4-BE49-F238E27FC236}">
                <a16:creationId xmlns:a16="http://schemas.microsoft.com/office/drawing/2014/main" id="{5B9CC4EA-06DD-CD42-81AD-101E601A41BA}"/>
              </a:ext>
            </a:extLst>
          </p:cNvPr>
          <p:cNvSpPr/>
          <p:nvPr/>
        </p:nvSpPr>
        <p:spPr>
          <a:xfrm>
            <a:off x="1443278" y="5010688"/>
            <a:ext cx="434968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libri"/>
              <a:buNone/>
            </a:pPr>
            <a:r>
              <a:rPr lang="en-US" sz="36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To register, visit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libri"/>
              <a:buNone/>
            </a:pPr>
            <a:r>
              <a:rPr lang="en-US" sz="3600" b="1" i="0" u="none" strike="noStrike" cap="none" dirty="0">
                <a:latin typeface="Calibri"/>
                <a:ea typeface="Calibri"/>
                <a:cs typeface="Calibri"/>
                <a:sym typeface="Calibri"/>
                <a:hlinkClick r:id="rId4"/>
              </a:rPr>
              <a:t>www.fl.nesinc.com</a:t>
            </a:r>
            <a:r>
              <a:rPr lang="en-US" sz="36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5161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38;p79">
            <a:extLst>
              <a:ext uri="{FF2B5EF4-FFF2-40B4-BE49-F238E27FC236}">
                <a16:creationId xmlns:a16="http://schemas.microsoft.com/office/drawing/2014/main" id="{5571387B-B52F-F942-A9F1-50A0A1DE37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1060" r="21352"/>
          <a:stretch/>
        </p:blipFill>
        <p:spPr>
          <a:xfrm>
            <a:off x="345989" y="315658"/>
            <a:ext cx="6820930" cy="6449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994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4;p81">
            <a:extLst>
              <a:ext uri="{FF2B5EF4-FFF2-40B4-BE49-F238E27FC236}">
                <a16:creationId xmlns:a16="http://schemas.microsoft.com/office/drawing/2014/main" id="{BDC8E0FF-3081-EF4C-BE65-FC0E4A0476F8}"/>
              </a:ext>
            </a:extLst>
          </p:cNvPr>
          <p:cNvSpPr txBox="1"/>
          <p:nvPr/>
        </p:nvSpPr>
        <p:spPr>
          <a:xfrm>
            <a:off x="616306" y="821063"/>
            <a:ext cx="5595851" cy="335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800"/>
              <a:buFont typeface="Noto Sans Symbols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Prepares students to work with young children from birth to age 5 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7E6E6"/>
              </a:buClr>
              <a:buSzPts val="1800"/>
              <a:buFont typeface="Noto Sans Symbols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Employment in the fields of child care and children services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7E6E6"/>
              </a:buClr>
              <a:buSzPts val="1800"/>
              <a:buFont typeface="Noto Sans Symbols"/>
              <a:buChar char="•"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Represents the highest professional standards</a:t>
            </a:r>
            <a:endParaRPr dirty="0"/>
          </a:p>
        </p:txBody>
      </p:sp>
      <p:sp>
        <p:nvSpPr>
          <p:cNvPr id="3" name="Google Shape;555;p81">
            <a:extLst>
              <a:ext uri="{FF2B5EF4-FFF2-40B4-BE49-F238E27FC236}">
                <a16:creationId xmlns:a16="http://schemas.microsoft.com/office/drawing/2014/main" id="{C317E801-87A5-3C4B-AC95-88AD7FEE7FBB}"/>
              </a:ext>
            </a:extLst>
          </p:cNvPr>
          <p:cNvSpPr/>
          <p:nvPr/>
        </p:nvSpPr>
        <p:spPr>
          <a:xfrm>
            <a:off x="616306" y="189462"/>
            <a:ext cx="594923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None/>
            </a:pPr>
            <a:r>
              <a:rPr lang="en-US" sz="3200" b="1" i="0" u="sng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Early Care &amp; Education (BECE)</a:t>
            </a:r>
            <a:endParaRPr/>
          </a:p>
        </p:txBody>
      </p:sp>
      <p:pic>
        <p:nvPicPr>
          <p:cNvPr id="4" name="Google Shape;556;p81">
            <a:extLst>
              <a:ext uri="{FF2B5EF4-FFF2-40B4-BE49-F238E27FC236}">
                <a16:creationId xmlns:a16="http://schemas.microsoft.com/office/drawing/2014/main" id="{C757A2C7-D570-7242-AF23-E38348A8F1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348" r="10920" b="4905"/>
          <a:stretch/>
        </p:blipFill>
        <p:spPr>
          <a:xfrm>
            <a:off x="1644893" y="3429000"/>
            <a:ext cx="3538675" cy="234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7;p81">
            <a:extLst>
              <a:ext uri="{FF2B5EF4-FFF2-40B4-BE49-F238E27FC236}">
                <a16:creationId xmlns:a16="http://schemas.microsoft.com/office/drawing/2014/main" id="{F643EBBC-ECAE-AC4F-8305-3C07840389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949" t="2130" r="8930"/>
          <a:stretch/>
        </p:blipFill>
        <p:spPr>
          <a:xfrm>
            <a:off x="7408850" y="3058976"/>
            <a:ext cx="3360867" cy="222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58;p81">
            <a:extLst>
              <a:ext uri="{FF2B5EF4-FFF2-40B4-BE49-F238E27FC236}">
                <a16:creationId xmlns:a16="http://schemas.microsoft.com/office/drawing/2014/main" id="{1E71587D-C8E3-674F-8FD2-0D3A86669E7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3894" y="189462"/>
            <a:ext cx="3978916" cy="26453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59;p81">
            <a:extLst>
              <a:ext uri="{FF2B5EF4-FFF2-40B4-BE49-F238E27FC236}">
                <a16:creationId xmlns:a16="http://schemas.microsoft.com/office/drawing/2014/main" id="{B0EB0FFC-28F6-294C-8E2A-27E56D8947B9}"/>
              </a:ext>
            </a:extLst>
          </p:cNvPr>
          <p:cNvSpPr/>
          <p:nvPr/>
        </p:nvSpPr>
        <p:spPr>
          <a:xfrm>
            <a:off x="19820" y="6268428"/>
            <a:ext cx="424379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en-US" sz="20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Not a teacher certification program.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06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64;p82">
            <a:extLst>
              <a:ext uri="{FF2B5EF4-FFF2-40B4-BE49-F238E27FC236}">
                <a16:creationId xmlns:a16="http://schemas.microsoft.com/office/drawing/2014/main" id="{02B1A90D-6597-8A49-9C58-1F2E73F0EACD}"/>
              </a:ext>
            </a:extLst>
          </p:cNvPr>
          <p:cNvGrpSpPr/>
          <p:nvPr/>
        </p:nvGrpSpPr>
        <p:grpSpPr>
          <a:xfrm>
            <a:off x="2382808" y="550985"/>
            <a:ext cx="5691369" cy="5967045"/>
            <a:chOff x="2253853" y="0"/>
            <a:chExt cx="5691369" cy="5967045"/>
          </a:xfrm>
        </p:grpSpPr>
        <p:sp>
          <p:nvSpPr>
            <p:cNvPr id="5" name="Google Shape;565;p82">
              <a:extLst>
                <a:ext uri="{FF2B5EF4-FFF2-40B4-BE49-F238E27FC236}">
                  <a16:creationId xmlns:a16="http://schemas.microsoft.com/office/drawing/2014/main" id="{5A9F4877-0194-6F4B-BCB8-A92AA30D20C7}"/>
                </a:ext>
              </a:extLst>
            </p:cNvPr>
            <p:cNvSpPr/>
            <p:nvPr/>
          </p:nvSpPr>
          <p:spPr>
            <a:xfrm>
              <a:off x="3875893" y="1924969"/>
              <a:ext cx="2446719" cy="211651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AA0D2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66;p82">
              <a:extLst>
                <a:ext uri="{FF2B5EF4-FFF2-40B4-BE49-F238E27FC236}">
                  <a16:creationId xmlns:a16="http://schemas.microsoft.com/office/drawing/2014/main" id="{721F82D2-558D-AB46-9964-497217E5A5C3}"/>
                </a:ext>
              </a:extLst>
            </p:cNvPr>
            <p:cNvSpPr txBox="1"/>
            <p:nvPr/>
          </p:nvSpPr>
          <p:spPr>
            <a:xfrm>
              <a:off x="4281349" y="2275705"/>
              <a:ext cx="1635807" cy="14150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Where Can You Work?</a:t>
              </a:r>
              <a:endParaRPr dirty="0"/>
            </a:p>
          </p:txBody>
        </p:sp>
        <p:sp>
          <p:nvSpPr>
            <p:cNvPr id="7" name="Google Shape;567;p82">
              <a:extLst>
                <a:ext uri="{FF2B5EF4-FFF2-40B4-BE49-F238E27FC236}">
                  <a16:creationId xmlns:a16="http://schemas.microsoft.com/office/drawing/2014/main" id="{90F47A85-A37F-294E-B173-F134D0FFF937}"/>
                </a:ext>
              </a:extLst>
            </p:cNvPr>
            <p:cNvSpPr/>
            <p:nvPr/>
          </p:nvSpPr>
          <p:spPr>
            <a:xfrm>
              <a:off x="5408010" y="912361"/>
              <a:ext cx="923139" cy="79540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68;p82">
              <a:extLst>
                <a:ext uri="{FF2B5EF4-FFF2-40B4-BE49-F238E27FC236}">
                  <a16:creationId xmlns:a16="http://schemas.microsoft.com/office/drawing/2014/main" id="{887481C9-8E65-A643-B885-9030B3F4A2F0}"/>
                </a:ext>
              </a:extLst>
            </p:cNvPr>
            <p:cNvSpPr/>
            <p:nvPr/>
          </p:nvSpPr>
          <p:spPr>
            <a:xfrm>
              <a:off x="4101271" y="0"/>
              <a:ext cx="2005069" cy="1734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dk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69;p82">
              <a:extLst>
                <a:ext uri="{FF2B5EF4-FFF2-40B4-BE49-F238E27FC236}">
                  <a16:creationId xmlns:a16="http://schemas.microsoft.com/office/drawing/2014/main" id="{C2E8F336-EAF2-0A42-A4C9-7C365EC34EBC}"/>
                </a:ext>
              </a:extLst>
            </p:cNvPr>
            <p:cNvSpPr txBox="1"/>
            <p:nvPr/>
          </p:nvSpPr>
          <p:spPr>
            <a:xfrm>
              <a:off x="4433554" y="287464"/>
              <a:ext cx="1340503" cy="1159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Daycare/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Preschools</a:t>
              </a:r>
              <a:endParaRPr/>
            </a:p>
          </p:txBody>
        </p:sp>
        <p:sp>
          <p:nvSpPr>
            <p:cNvPr id="10" name="Google Shape;570;p82">
              <a:extLst>
                <a:ext uri="{FF2B5EF4-FFF2-40B4-BE49-F238E27FC236}">
                  <a16:creationId xmlns:a16="http://schemas.microsoft.com/office/drawing/2014/main" id="{8AA442D1-37C6-164B-B329-B69F7DCE8D9C}"/>
                </a:ext>
              </a:extLst>
            </p:cNvPr>
            <p:cNvSpPr/>
            <p:nvPr/>
          </p:nvSpPr>
          <p:spPr>
            <a:xfrm>
              <a:off x="6485386" y="2399349"/>
              <a:ext cx="923139" cy="79540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1;p82">
              <a:extLst>
                <a:ext uri="{FF2B5EF4-FFF2-40B4-BE49-F238E27FC236}">
                  <a16:creationId xmlns:a16="http://schemas.microsoft.com/office/drawing/2014/main" id="{67563955-05E3-BD43-B0FA-E8974A80F901}"/>
                </a:ext>
              </a:extLst>
            </p:cNvPr>
            <p:cNvSpPr/>
            <p:nvPr/>
          </p:nvSpPr>
          <p:spPr>
            <a:xfrm>
              <a:off x="5940153" y="1066907"/>
              <a:ext cx="2005069" cy="1734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dk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72;p82">
              <a:extLst>
                <a:ext uri="{FF2B5EF4-FFF2-40B4-BE49-F238E27FC236}">
                  <a16:creationId xmlns:a16="http://schemas.microsoft.com/office/drawing/2014/main" id="{D2EE5863-E0C2-F448-B466-853B08A7C4E7}"/>
                </a:ext>
              </a:extLst>
            </p:cNvPr>
            <p:cNvSpPr txBox="1"/>
            <p:nvPr/>
          </p:nvSpPr>
          <p:spPr>
            <a:xfrm>
              <a:off x="6272436" y="1354371"/>
              <a:ext cx="1340503" cy="1159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Family Support Programs</a:t>
              </a:r>
              <a:endParaRPr/>
            </a:p>
          </p:txBody>
        </p:sp>
        <p:sp>
          <p:nvSpPr>
            <p:cNvPr id="13" name="Google Shape;573;p82">
              <a:extLst>
                <a:ext uri="{FF2B5EF4-FFF2-40B4-BE49-F238E27FC236}">
                  <a16:creationId xmlns:a16="http://schemas.microsoft.com/office/drawing/2014/main" id="{87FD81FB-D4FE-5C4D-BACD-C12E75192A69}"/>
                </a:ext>
              </a:extLst>
            </p:cNvPr>
            <p:cNvSpPr/>
            <p:nvPr/>
          </p:nvSpPr>
          <p:spPr>
            <a:xfrm>
              <a:off x="5736971" y="4077879"/>
              <a:ext cx="923139" cy="79540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74;p82">
              <a:extLst>
                <a:ext uri="{FF2B5EF4-FFF2-40B4-BE49-F238E27FC236}">
                  <a16:creationId xmlns:a16="http://schemas.microsoft.com/office/drawing/2014/main" id="{A36C3F70-60EF-1A46-80BE-9D29869B2FFA}"/>
                </a:ext>
              </a:extLst>
            </p:cNvPr>
            <p:cNvSpPr/>
            <p:nvPr/>
          </p:nvSpPr>
          <p:spPr>
            <a:xfrm>
              <a:off x="5940153" y="3164324"/>
              <a:ext cx="2005069" cy="1734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dk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75;p82">
              <a:extLst>
                <a:ext uri="{FF2B5EF4-FFF2-40B4-BE49-F238E27FC236}">
                  <a16:creationId xmlns:a16="http://schemas.microsoft.com/office/drawing/2014/main" id="{FDDFEC6A-DB92-9747-8133-BCCEFB4ECB55}"/>
                </a:ext>
              </a:extLst>
            </p:cNvPr>
            <p:cNvSpPr txBox="1"/>
            <p:nvPr/>
          </p:nvSpPr>
          <p:spPr>
            <a:xfrm>
              <a:off x="6272436" y="3451788"/>
              <a:ext cx="1340503" cy="1159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Educational Products Companies</a:t>
              </a:r>
              <a:endParaRPr/>
            </a:p>
          </p:txBody>
        </p:sp>
        <p:sp>
          <p:nvSpPr>
            <p:cNvPr id="16" name="Google Shape;576;p82">
              <a:extLst>
                <a:ext uri="{FF2B5EF4-FFF2-40B4-BE49-F238E27FC236}">
                  <a16:creationId xmlns:a16="http://schemas.microsoft.com/office/drawing/2014/main" id="{D2C5D863-3E5C-BA4A-9DF1-BA1514C85672}"/>
                </a:ext>
              </a:extLst>
            </p:cNvPr>
            <p:cNvSpPr/>
            <p:nvPr/>
          </p:nvSpPr>
          <p:spPr>
            <a:xfrm>
              <a:off x="3880446" y="4252116"/>
              <a:ext cx="923139" cy="79540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7;p82">
              <a:extLst>
                <a:ext uri="{FF2B5EF4-FFF2-40B4-BE49-F238E27FC236}">
                  <a16:creationId xmlns:a16="http://schemas.microsoft.com/office/drawing/2014/main" id="{AD9E3191-6846-7244-AF60-31E57139BD95}"/>
                </a:ext>
              </a:extLst>
            </p:cNvPr>
            <p:cNvSpPr/>
            <p:nvPr/>
          </p:nvSpPr>
          <p:spPr>
            <a:xfrm>
              <a:off x="4101271" y="4232425"/>
              <a:ext cx="2005069" cy="1734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dk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8;p82">
              <a:extLst>
                <a:ext uri="{FF2B5EF4-FFF2-40B4-BE49-F238E27FC236}">
                  <a16:creationId xmlns:a16="http://schemas.microsoft.com/office/drawing/2014/main" id="{8285D928-2477-E943-BAA3-CBB27023A498}"/>
                </a:ext>
              </a:extLst>
            </p:cNvPr>
            <p:cNvSpPr txBox="1"/>
            <p:nvPr/>
          </p:nvSpPr>
          <p:spPr>
            <a:xfrm>
              <a:off x="4433554" y="4519889"/>
              <a:ext cx="1340503" cy="1159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Headstart</a:t>
              </a:r>
              <a:endParaRPr sz="1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Programs</a:t>
              </a:r>
              <a:endParaRPr/>
            </a:p>
          </p:txBody>
        </p:sp>
        <p:sp>
          <p:nvSpPr>
            <p:cNvPr id="19" name="Google Shape;579;p82">
              <a:extLst>
                <a:ext uri="{FF2B5EF4-FFF2-40B4-BE49-F238E27FC236}">
                  <a16:creationId xmlns:a16="http://schemas.microsoft.com/office/drawing/2014/main" id="{F2DBD98A-654C-EF47-9308-A1DFD0BABB8D}"/>
                </a:ext>
              </a:extLst>
            </p:cNvPr>
            <p:cNvSpPr/>
            <p:nvPr/>
          </p:nvSpPr>
          <p:spPr>
            <a:xfrm>
              <a:off x="2785427" y="2765725"/>
              <a:ext cx="923139" cy="79540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80;p82">
              <a:extLst>
                <a:ext uri="{FF2B5EF4-FFF2-40B4-BE49-F238E27FC236}">
                  <a16:creationId xmlns:a16="http://schemas.microsoft.com/office/drawing/2014/main" id="{4CF8C2ED-79EA-AF4C-9977-0766B3E95C58}"/>
                </a:ext>
              </a:extLst>
            </p:cNvPr>
            <p:cNvSpPr/>
            <p:nvPr/>
          </p:nvSpPr>
          <p:spPr>
            <a:xfrm>
              <a:off x="2253853" y="3165517"/>
              <a:ext cx="2005069" cy="1734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dk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81;p82">
              <a:extLst>
                <a:ext uri="{FF2B5EF4-FFF2-40B4-BE49-F238E27FC236}">
                  <a16:creationId xmlns:a16="http://schemas.microsoft.com/office/drawing/2014/main" id="{E159D977-101B-FA47-8EF4-A3316DC3664F}"/>
                </a:ext>
              </a:extLst>
            </p:cNvPr>
            <p:cNvSpPr txBox="1"/>
            <p:nvPr/>
          </p:nvSpPr>
          <p:spPr>
            <a:xfrm>
              <a:off x="2586136" y="3452981"/>
              <a:ext cx="1340503" cy="1159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Home-Based Service Providers</a:t>
              </a:r>
              <a:endParaRPr/>
            </a:p>
          </p:txBody>
        </p:sp>
        <p:sp>
          <p:nvSpPr>
            <p:cNvPr id="22" name="Google Shape;582;p82">
              <a:extLst>
                <a:ext uri="{FF2B5EF4-FFF2-40B4-BE49-F238E27FC236}">
                  <a16:creationId xmlns:a16="http://schemas.microsoft.com/office/drawing/2014/main" id="{62C3143B-8012-194F-8427-2EB0AE7FFAE8}"/>
                </a:ext>
              </a:extLst>
            </p:cNvPr>
            <p:cNvSpPr/>
            <p:nvPr/>
          </p:nvSpPr>
          <p:spPr>
            <a:xfrm>
              <a:off x="2253853" y="1064521"/>
              <a:ext cx="2005069" cy="173462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dk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83;p82">
              <a:extLst>
                <a:ext uri="{FF2B5EF4-FFF2-40B4-BE49-F238E27FC236}">
                  <a16:creationId xmlns:a16="http://schemas.microsoft.com/office/drawing/2014/main" id="{8A3D39A2-29BF-524B-A5B4-3B910A9EC7DA}"/>
                </a:ext>
              </a:extLst>
            </p:cNvPr>
            <p:cNvSpPr txBox="1"/>
            <p:nvPr/>
          </p:nvSpPr>
          <p:spPr>
            <a:xfrm>
              <a:off x="2586136" y="1351985"/>
              <a:ext cx="1340503" cy="1159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en-US" sz="19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Childcare Centers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8896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8;p83">
            <a:extLst>
              <a:ext uri="{FF2B5EF4-FFF2-40B4-BE49-F238E27FC236}">
                <a16:creationId xmlns:a16="http://schemas.microsoft.com/office/drawing/2014/main" id="{015592E3-CD05-4840-8170-A389EDE49854}"/>
              </a:ext>
            </a:extLst>
          </p:cNvPr>
          <p:cNvSpPr txBox="1"/>
          <p:nvPr/>
        </p:nvSpPr>
        <p:spPr>
          <a:xfrm>
            <a:off x="335280" y="818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90"/>
              <a:buFont typeface="Calibri"/>
              <a:buNone/>
            </a:pPr>
            <a:r>
              <a:rPr lang="en-US" sz="3190" dirty="0">
                <a:latin typeface="Calibri"/>
                <a:ea typeface="Calibri"/>
                <a:cs typeface="Calibri"/>
                <a:sym typeface="Calibri"/>
              </a:rPr>
              <a:t>Formal Admission:</a:t>
            </a:r>
            <a:r>
              <a:rPr lang="en-US" sz="33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3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Assignment of Faculty Advisor and </a:t>
            </a:r>
            <a:endParaRPr sz="3000" dirty="0"/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20"/>
              <a:buFont typeface="Calibri"/>
              <a:buNone/>
            </a:pP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Signing of Program Contract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589;p83">
            <a:extLst>
              <a:ext uri="{FF2B5EF4-FFF2-40B4-BE49-F238E27FC236}">
                <a16:creationId xmlns:a16="http://schemas.microsoft.com/office/drawing/2014/main" id="{2827B81B-F39D-8542-9F3B-E116B75E01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800" y="1571375"/>
            <a:ext cx="3596849" cy="23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90;p83">
            <a:extLst>
              <a:ext uri="{FF2B5EF4-FFF2-40B4-BE49-F238E27FC236}">
                <a16:creationId xmlns:a16="http://schemas.microsoft.com/office/drawing/2014/main" id="{62A0E3F4-259A-0C40-9CD9-0C77FD883A72}"/>
              </a:ext>
            </a:extLst>
          </p:cNvPr>
          <p:cNvSpPr txBox="1"/>
          <p:nvPr/>
        </p:nvSpPr>
        <p:spPr>
          <a:xfrm>
            <a:off x="500800" y="4133285"/>
            <a:ext cx="4888500" cy="22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Teacher Education </a:t>
            </a:r>
            <a:r>
              <a:rPr lang="en-US" sz="28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: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2.5 GPA, 60 credits, all IFP requirements and Foreign Language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General Knowledge Exam</a:t>
            </a:r>
            <a:endParaRPr dirty="0"/>
          </a:p>
        </p:txBody>
      </p:sp>
      <p:sp>
        <p:nvSpPr>
          <p:cNvPr id="5" name="Google Shape;591;p83">
            <a:extLst>
              <a:ext uri="{FF2B5EF4-FFF2-40B4-BE49-F238E27FC236}">
                <a16:creationId xmlns:a16="http://schemas.microsoft.com/office/drawing/2014/main" id="{BA0A05EC-3366-244D-8B76-414D5F865333}"/>
              </a:ext>
            </a:extLst>
          </p:cNvPr>
          <p:cNvSpPr txBox="1"/>
          <p:nvPr/>
        </p:nvSpPr>
        <p:spPr>
          <a:xfrm>
            <a:off x="6297175" y="4284725"/>
            <a:ext cx="5567100" cy="22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800" i="0" u="none" strike="noStrike" cap="none" dirty="0">
                <a:latin typeface="Calibri"/>
                <a:ea typeface="Calibri"/>
                <a:cs typeface="Calibri"/>
                <a:sym typeface="Calibri"/>
              </a:rPr>
              <a:t>Early Care &amp; Education: </a:t>
            </a:r>
            <a:endParaRPr sz="280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800" i="0" u="none" strike="noStrike" cap="none" dirty="0">
                <a:latin typeface="Calibri"/>
                <a:ea typeface="Calibri"/>
                <a:cs typeface="Calibri"/>
                <a:sym typeface="Calibri"/>
              </a:rPr>
              <a:t>2.5 GPA, 60 credits all IFP       requirements and Foreign Language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 dirty="0">
              <a:solidFill>
                <a:srgbClr val="00206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6" name="Google Shape;592;p83">
            <a:extLst>
              <a:ext uri="{FF2B5EF4-FFF2-40B4-BE49-F238E27FC236}">
                <a16:creationId xmlns:a16="http://schemas.microsoft.com/office/drawing/2014/main" id="{7EBF928A-3689-D74C-8DD7-101C6FB6CB4D}"/>
              </a:ext>
            </a:extLst>
          </p:cNvPr>
          <p:cNvCxnSpPr/>
          <p:nvPr/>
        </p:nvCxnSpPr>
        <p:spPr>
          <a:xfrm>
            <a:off x="5997177" y="1452107"/>
            <a:ext cx="0" cy="507932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Google Shape;593;p83">
            <a:extLst>
              <a:ext uri="{FF2B5EF4-FFF2-40B4-BE49-F238E27FC236}">
                <a16:creationId xmlns:a16="http://schemas.microsoft.com/office/drawing/2014/main" id="{0F8E57A1-3221-E547-A396-0E526C91F94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6525" y="1011275"/>
            <a:ext cx="2383249" cy="312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047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98;p84">
            <a:extLst>
              <a:ext uri="{FF2B5EF4-FFF2-40B4-BE49-F238E27FC236}">
                <a16:creationId xmlns:a16="http://schemas.microsoft.com/office/drawing/2014/main" id="{69CBDF51-A848-8845-A13D-0BCD04E38773}"/>
              </a:ext>
            </a:extLst>
          </p:cNvPr>
          <p:cNvSpPr/>
          <p:nvPr/>
        </p:nvSpPr>
        <p:spPr>
          <a:xfrm>
            <a:off x="2095500" y="1682870"/>
            <a:ext cx="7726680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Soar-in-Four program offers highly disciplined and motivated first-time-in-college (FTIC)students an incentive to graduate with a Baccalaureate Degree in four years or less. (students must meet requirements)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Success Advising and Faculty Mentoring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Priority Registration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Connection to various campus resources (clubs, Scholarship links etc.) </a:t>
            </a:r>
            <a:endParaRPr dirty="0"/>
          </a:p>
        </p:txBody>
      </p:sp>
      <p:sp>
        <p:nvSpPr>
          <p:cNvPr id="3" name="Google Shape;599;p84">
            <a:extLst>
              <a:ext uri="{FF2B5EF4-FFF2-40B4-BE49-F238E27FC236}">
                <a16:creationId xmlns:a16="http://schemas.microsoft.com/office/drawing/2014/main" id="{0D895107-AE1C-2944-B637-822024323214}"/>
              </a:ext>
            </a:extLst>
          </p:cNvPr>
          <p:cNvSpPr txBox="1"/>
          <p:nvPr/>
        </p:nvSpPr>
        <p:spPr>
          <a:xfrm>
            <a:off x="701040" y="3496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6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Soar-in-4 Scholars Program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992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30;p88">
            <a:extLst>
              <a:ext uri="{FF2B5EF4-FFF2-40B4-BE49-F238E27FC236}">
                <a16:creationId xmlns:a16="http://schemas.microsoft.com/office/drawing/2014/main" id="{EAF9AA69-6E6B-1C4E-A3C0-0EAB3CFC2D10}"/>
              </a:ext>
            </a:extLst>
          </p:cNvPr>
          <p:cNvSpPr txBox="1"/>
          <p:nvPr/>
        </p:nvSpPr>
        <p:spPr>
          <a:xfrm>
            <a:off x="1410600" y="2800800"/>
            <a:ext cx="9370800" cy="12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/>
              <a:t>#</a:t>
            </a:r>
            <a:r>
              <a:rPr lang="en-US" sz="7200" b="1" dirty="0" err="1"/>
              <a:t>OwlInToGraduation</a:t>
            </a:r>
            <a:endParaRPr sz="7200" b="1" dirty="0"/>
          </a:p>
        </p:txBody>
      </p:sp>
    </p:spTree>
    <p:extLst>
      <p:ext uri="{BB962C8B-B14F-4D97-AF65-F5344CB8AC3E}">
        <p14:creationId xmlns:p14="http://schemas.microsoft.com/office/powerpoint/2010/main" val="2603796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6;p89">
            <a:extLst>
              <a:ext uri="{FF2B5EF4-FFF2-40B4-BE49-F238E27FC236}">
                <a16:creationId xmlns:a16="http://schemas.microsoft.com/office/drawing/2014/main" id="{7B069289-B1C8-2D4A-AF61-CE8A7D0001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READ</a:t>
            </a:r>
            <a:endParaRPr b="1" dirty="0"/>
          </a:p>
        </p:txBody>
      </p:sp>
      <p:sp>
        <p:nvSpPr>
          <p:cNvPr id="3" name="Google Shape;637;p89">
            <a:extLst>
              <a:ext uri="{FF2B5EF4-FFF2-40B4-BE49-F238E27FC236}">
                <a16:creationId xmlns:a16="http://schemas.microsoft.com/office/drawing/2014/main" id="{873EBDD9-F7B6-284D-A987-98D118FF4B6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i="1">
                <a:latin typeface="Arial"/>
                <a:ea typeface="Arial"/>
                <a:cs typeface="Arial"/>
                <a:sym typeface="Arial"/>
              </a:rPr>
              <a:t>Email</a:t>
            </a:r>
            <a:r>
              <a:rPr lang="en-US" sz="3200">
                <a:latin typeface="Arial"/>
                <a:ea typeface="Arial"/>
                <a:cs typeface="Arial"/>
                <a:sym typeface="Arial"/>
              </a:rPr>
              <a:t> is FAU’s main form of communication. All emails will be sent to your FAU email. Please check your email daily!</a:t>
            </a:r>
          </a:p>
          <a:p>
            <a:pPr marL="914400" indent="-431800">
              <a:lnSpc>
                <a:spcPct val="115000"/>
              </a:lnSpc>
              <a:spcBef>
                <a:spcPts val="0"/>
              </a:spcBef>
              <a:buSzPts val="3200"/>
              <a:buFont typeface="Arial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Expect emails from your academic advisor for:</a:t>
            </a:r>
          </a:p>
          <a:p>
            <a:pPr marL="1371600" lvl="1" indent="-342900">
              <a:lnSpc>
                <a:spcPct val="115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Spring advising</a:t>
            </a:r>
          </a:p>
          <a:p>
            <a:pPr marL="1371600" lvl="1" indent="-342900">
              <a:lnSpc>
                <a:spcPct val="115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Midterm grades</a:t>
            </a:r>
          </a:p>
          <a:p>
            <a:pPr marL="1371600" lvl="1" indent="-342900">
              <a:lnSpc>
                <a:spcPct val="115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Important updates or information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322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5;p90">
            <a:extLst>
              <a:ext uri="{FF2B5EF4-FFF2-40B4-BE49-F238E27FC236}">
                <a16:creationId xmlns:a16="http://schemas.microsoft.com/office/drawing/2014/main" id="{FE2361EF-0923-ED4A-8A29-59502508460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en-US" b="1" i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syllabi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will</a:t>
            </a:r>
            <a:r>
              <a:rPr lang="en-US" b="1" i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provide an outline for assignments, grading, exams, instructions, and instructor contact information.</a:t>
            </a:r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It is expected that you read your syllabi at the beginning and throughout the semester</a:t>
            </a:r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Your syllabi can be found on Canvas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Google Shape;646;p90">
            <a:extLst>
              <a:ext uri="{FF2B5EF4-FFF2-40B4-BE49-F238E27FC236}">
                <a16:creationId xmlns:a16="http://schemas.microsoft.com/office/drawing/2014/main" id="{D0F7D739-22FE-AA4B-9420-20F56C000CD4}"/>
              </a:ext>
            </a:extLst>
          </p:cNvPr>
          <p:cNvSpPr txBox="1"/>
          <p:nvPr/>
        </p:nvSpPr>
        <p:spPr>
          <a:xfrm>
            <a:off x="889975" y="811450"/>
            <a:ext cx="4580700" cy="8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READ</a:t>
            </a:r>
            <a:endParaRPr sz="44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6733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9957511-C570-C442-8374-B10BC2209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READ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90DF4B-2445-CB42-85E0-1F0D2BE4D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Please read your advisor’s comments in your EZ Advising email and all emails in your FAU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Do you still need to send important documents to FAU?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AP/AICE/IB/Dual Enrollment/Transfer Credits? </a:t>
            </a:r>
          </a:p>
        </p:txBody>
      </p:sp>
    </p:spTree>
    <p:extLst>
      <p:ext uri="{BB962C8B-B14F-4D97-AF65-F5344CB8AC3E}">
        <p14:creationId xmlns:p14="http://schemas.microsoft.com/office/powerpoint/2010/main" val="283969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8F88C5-09CC-9E44-8CCF-F39575AE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How It’s Going </a:t>
            </a:r>
            <a:br>
              <a:rPr lang="en-US" sz="4000" b="1" dirty="0">
                <a:latin typeface="+mn-lt"/>
              </a:rPr>
            </a:br>
            <a:r>
              <a:rPr lang="en-US" sz="4000" b="1" i="1" dirty="0">
                <a:solidFill>
                  <a:srgbClr val="063B69"/>
                </a:solidFill>
                <a:latin typeface="+mn-lt"/>
              </a:rPr>
              <a:t>Career Center,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0959-7730-3C42-9EB5-B56AA5519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" y="4073231"/>
            <a:ext cx="3822951" cy="2548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644FCC-4038-D94A-AA34-3BB057B36C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92"/>
          <a:stretch/>
        </p:blipFill>
        <p:spPr>
          <a:xfrm>
            <a:off x="8008536" y="387924"/>
            <a:ext cx="3949002" cy="35830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32086-91FF-004F-A23E-E454CE2BF2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60" y="1923430"/>
            <a:ext cx="2566519" cy="38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62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37;p89">
            <a:extLst>
              <a:ext uri="{FF2B5EF4-FFF2-40B4-BE49-F238E27FC236}">
                <a16:creationId xmlns:a16="http://schemas.microsoft.com/office/drawing/2014/main" id="{FEE98AFE-B347-084A-BBAE-BA701F1A9E78}"/>
              </a:ext>
            </a:extLst>
          </p:cNvPr>
          <p:cNvSpPr txBox="1">
            <a:spLocks/>
          </p:cNvSpPr>
          <p:nvPr/>
        </p:nvSpPr>
        <p:spPr>
          <a:xfrm>
            <a:off x="838200" y="2369323"/>
            <a:ext cx="10515600" cy="1893759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b="1" i="1" dirty="0">
                <a:latin typeface="Arial"/>
                <a:ea typeface="Arial"/>
                <a:cs typeface="Arial"/>
                <a:sym typeface="Arial"/>
              </a:rPr>
              <a:t>KNOW what is happening and When it is happening</a:t>
            </a:r>
            <a:endParaRPr lang="en-US" sz="4400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638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5;p90">
            <a:extLst>
              <a:ext uri="{FF2B5EF4-FFF2-40B4-BE49-F238E27FC236}">
                <a16:creationId xmlns:a16="http://schemas.microsoft.com/office/drawing/2014/main" id="{05C395EA-2214-C24A-A25C-0A618ABEB7F6}"/>
              </a:ext>
            </a:extLst>
          </p:cNvPr>
          <p:cNvSpPr txBox="1">
            <a:spLocks/>
          </p:cNvSpPr>
          <p:nvPr/>
        </p:nvSpPr>
        <p:spPr>
          <a:xfrm>
            <a:off x="838200" y="2356967"/>
            <a:ext cx="10515600" cy="303058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When is your first day of classes?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	Classes for Summer Term III Begins: </a:t>
            </a:r>
            <a:r>
              <a:rPr lang="en-US" u="sng" dirty="0"/>
              <a:t>June 26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	Classes for Fall Begins: </a:t>
            </a:r>
            <a:r>
              <a:rPr lang="en-US" u="sng" dirty="0"/>
              <a:t>Aug 21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Schedule an Advising Appt after Labor Day! </a:t>
            </a:r>
          </a:p>
        </p:txBody>
      </p:sp>
      <p:sp>
        <p:nvSpPr>
          <p:cNvPr id="5" name="Google Shape;646;p90">
            <a:extLst>
              <a:ext uri="{FF2B5EF4-FFF2-40B4-BE49-F238E27FC236}">
                <a16:creationId xmlns:a16="http://schemas.microsoft.com/office/drawing/2014/main" id="{03874CE2-B396-4242-A6BF-E61FEBCF6D08}"/>
              </a:ext>
            </a:extLst>
          </p:cNvPr>
          <p:cNvSpPr txBox="1"/>
          <p:nvPr/>
        </p:nvSpPr>
        <p:spPr>
          <a:xfrm>
            <a:off x="889975" y="811450"/>
            <a:ext cx="4580700" cy="8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Important Dates</a:t>
            </a:r>
            <a:endParaRPr sz="44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2696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023C8-E446-4B44-8C73-0DA4B3EB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04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+mn-lt"/>
              </a:rPr>
              <a:t>Use Your Tools and Resources</a:t>
            </a:r>
          </a:p>
        </p:txBody>
      </p:sp>
    </p:spTree>
    <p:extLst>
      <p:ext uri="{BB962C8B-B14F-4D97-AF65-F5344CB8AC3E}">
        <p14:creationId xmlns:p14="http://schemas.microsoft.com/office/powerpoint/2010/main" val="2532505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79693-DBA5-0C44-8D07-0DE032E25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Success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59C37-74EB-AA4E-9980-E68CC10C2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4544"/>
            <a:ext cx="10515600" cy="298115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Your Success Network connects you to your FAU support system: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Your academic advisor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Professors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Tutors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Financial Aid counselor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You will log into your Success Network to schedule advising appts with your academic advisor at University Advising Services </a:t>
            </a:r>
          </a:p>
        </p:txBody>
      </p:sp>
    </p:spTree>
    <p:extLst>
      <p:ext uri="{BB962C8B-B14F-4D97-AF65-F5344CB8AC3E}">
        <p14:creationId xmlns:p14="http://schemas.microsoft.com/office/powerpoint/2010/main" val="557393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AFA4-BC61-3E4E-8D57-39C20CA4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Advising Services (UAS)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0EEA1-835B-E249-9057-7E6956D1B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UAS will be your primary source for the following: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Course advising</a:t>
            </a:r>
          </a:p>
          <a:p>
            <a:r>
              <a:rPr lang="en-US" dirty="0"/>
              <a:t>Academic policies and information </a:t>
            </a:r>
          </a:p>
          <a:p>
            <a:r>
              <a:rPr lang="en-US" dirty="0"/>
              <a:t>Changing or declaring majors</a:t>
            </a:r>
          </a:p>
          <a:p>
            <a:r>
              <a:rPr lang="en-US" dirty="0"/>
              <a:t>Making appropriate referrals to important resources on campus</a:t>
            </a:r>
          </a:p>
          <a:p>
            <a:r>
              <a:rPr lang="en-US" dirty="0"/>
              <a:t>Academic questions</a:t>
            </a:r>
          </a:p>
        </p:txBody>
      </p:sp>
    </p:spTree>
    <p:extLst>
      <p:ext uri="{BB962C8B-B14F-4D97-AF65-F5344CB8AC3E}">
        <p14:creationId xmlns:p14="http://schemas.microsoft.com/office/powerpoint/2010/main" val="3285793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25F14-5148-B447-9DFF-69689B61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1936"/>
            <a:ext cx="10515600" cy="2934128"/>
          </a:xfrm>
        </p:spPr>
        <p:txBody>
          <a:bodyPr>
            <a:normAutofit/>
          </a:bodyPr>
          <a:lstStyle/>
          <a:p>
            <a:pPr algn="ctr"/>
            <a:r>
              <a:rPr lang="en-US" sz="6600" b="1" i="1" dirty="0">
                <a:latin typeface="+mn-lt"/>
              </a:rPr>
              <a:t>Intellectual Foundations Program (IFP)</a:t>
            </a:r>
          </a:p>
        </p:txBody>
      </p:sp>
    </p:spTree>
    <p:extLst>
      <p:ext uri="{BB962C8B-B14F-4D97-AF65-F5344CB8AC3E}">
        <p14:creationId xmlns:p14="http://schemas.microsoft.com/office/powerpoint/2010/main" val="3468904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9;p98">
            <a:extLst>
              <a:ext uri="{FF2B5EF4-FFF2-40B4-BE49-F238E27FC236}">
                <a16:creationId xmlns:a16="http://schemas.microsoft.com/office/drawing/2014/main" id="{90758BFC-7381-184B-A664-B1E8CDD6965C}"/>
              </a:ext>
            </a:extLst>
          </p:cNvPr>
          <p:cNvSpPr txBox="1"/>
          <p:nvPr/>
        </p:nvSpPr>
        <p:spPr>
          <a:xfrm>
            <a:off x="572886" y="579981"/>
            <a:ext cx="5145579" cy="2339102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sng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Bachelor of Arts (BA) / Bachelor of Science (BS)</a:t>
            </a:r>
            <a:endParaRPr sz="2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Requires completion of a language at the collegiate level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language credits used to satisfy this will use </a:t>
            </a:r>
            <a:r>
              <a:rPr lang="en-US" sz="1800" b="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free elective credit 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order to satisfy this requirement IF:</a:t>
            </a:r>
            <a:endParaRPr dirty="0"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Does not have previously earned language credit (i.e. AP, IB, AICE,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5" name="Google Shape;710;p98">
            <a:extLst>
              <a:ext uri="{FF2B5EF4-FFF2-40B4-BE49-F238E27FC236}">
                <a16:creationId xmlns:a16="http://schemas.microsoft.com/office/drawing/2014/main" id="{C72D4D68-3414-8F44-9123-9070B0392C91}"/>
              </a:ext>
            </a:extLst>
          </p:cNvPr>
          <p:cNvSpPr txBox="1"/>
          <p:nvPr/>
        </p:nvSpPr>
        <p:spPr>
          <a:xfrm>
            <a:off x="6087687" y="798969"/>
            <a:ext cx="5153891" cy="1538883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Bachelor of Arts in Education (BAE) /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Bachelor of Science in Education (BSE)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Language has already been completed through high school credit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Collegiate level language is</a:t>
            </a:r>
            <a:r>
              <a:rPr lang="en-US" sz="180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180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required</a:t>
            </a: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711;p98">
            <a:extLst>
              <a:ext uri="{FF2B5EF4-FFF2-40B4-BE49-F238E27FC236}">
                <a16:creationId xmlns:a16="http://schemas.microsoft.com/office/drawing/2014/main" id="{4301CF0B-C341-F448-A724-0D7DC749E844}"/>
              </a:ext>
            </a:extLst>
          </p:cNvPr>
          <p:cNvSpPr txBox="1"/>
          <p:nvPr/>
        </p:nvSpPr>
        <p:spPr>
          <a:xfrm>
            <a:off x="6096000" y="2349324"/>
            <a:ext cx="5145578" cy="3200876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Foreign Language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Arabic (ARA 1120/1121)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Chinese (FOL 1120/1121)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French (FRE 1120/1121)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German (GER 1120/1121)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Hebrew (HER 1120/1121)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Italian (ITA 1120/1121)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Japanese (JPN 1120/1121)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Latin (LAT 1120/1121)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Spanish (SPN 1120/1121)</a:t>
            </a:r>
            <a:endParaRPr/>
          </a:p>
        </p:txBody>
      </p:sp>
      <p:sp>
        <p:nvSpPr>
          <p:cNvPr id="7" name="Google Shape;712;p98">
            <a:extLst>
              <a:ext uri="{FF2B5EF4-FFF2-40B4-BE49-F238E27FC236}">
                <a16:creationId xmlns:a16="http://schemas.microsoft.com/office/drawing/2014/main" id="{78A5EA24-365E-8C48-8DED-AF01D37D7DC4}"/>
              </a:ext>
            </a:extLst>
          </p:cNvPr>
          <p:cNvSpPr txBox="1"/>
          <p:nvPr/>
        </p:nvSpPr>
        <p:spPr>
          <a:xfrm>
            <a:off x="572886" y="3271367"/>
            <a:ext cx="5153891" cy="2893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IMPORTANT TO NOTE: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❑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Foreign language is a graduation requirement for only certain majors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❑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 years of a language in high school = starting with 1121 level (per the Languages and Linguistics Department)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❑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courses are 4 credits – be mindful of elective credits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❑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CLEP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10850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7BA2A-88B2-AF49-991C-FDF7C5171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DARS (Degree Audit)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D4971-8DD9-FD43-95A2-78BB0671B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Degree Audit Reporting System (DARS) displays what courses you have completed, what courses you have in-progress, and which courses you need for your major.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DARS is helpful for the following: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Determining where you are in your program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What courses you have left to take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How courses have transferred to FAU (if applicable) </a:t>
            </a:r>
          </a:p>
        </p:txBody>
      </p:sp>
    </p:spTree>
    <p:extLst>
      <p:ext uri="{BB962C8B-B14F-4D97-AF65-F5344CB8AC3E}">
        <p14:creationId xmlns:p14="http://schemas.microsoft.com/office/powerpoint/2010/main" val="2701596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023C8-E446-4B44-8C73-0DA4B3EB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68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Academic Success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9F47C-A602-6E4E-B088-F97C203F5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5182"/>
            <a:ext cx="10515600" cy="2968797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chemeClr val="bg1"/>
                </a:solidFill>
              </a:rPr>
              <a:t>Supplemental Instruction (SI) </a:t>
            </a:r>
            <a:r>
              <a:rPr lang="en-US" dirty="0">
                <a:solidFill>
                  <a:schemeClr val="bg1"/>
                </a:solidFill>
              </a:rPr>
              <a:t>provides students with academic support for courses.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u="sng" dirty="0">
                <a:solidFill>
                  <a:schemeClr val="bg1"/>
                </a:solidFill>
              </a:rPr>
              <a:t>The Center for Teaching and Learning (CTL) </a:t>
            </a:r>
            <a:r>
              <a:rPr lang="en-US" dirty="0">
                <a:solidFill>
                  <a:schemeClr val="bg1"/>
                </a:solidFill>
              </a:rPr>
              <a:t>provides many more academic support resources and tutoring for math, writing, science, and other subjects. </a:t>
            </a:r>
          </a:p>
        </p:txBody>
      </p:sp>
    </p:spTree>
    <p:extLst>
      <p:ext uri="{BB962C8B-B14F-4D97-AF65-F5344CB8AC3E}">
        <p14:creationId xmlns:p14="http://schemas.microsoft.com/office/powerpoint/2010/main" val="14175676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AFA4-BC61-3E4E-8D57-39C20CA47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7032"/>
            <a:ext cx="10515600" cy="2303935"/>
          </a:xfrm>
        </p:spPr>
        <p:txBody>
          <a:bodyPr>
            <a:normAutofit/>
          </a:bodyPr>
          <a:lstStyle/>
          <a:p>
            <a:pPr algn="ctr"/>
            <a:r>
              <a:rPr lang="en-US" sz="7200" b="1" i="1" dirty="0">
                <a:latin typeface="+mn-lt"/>
              </a:rPr>
              <a:t>Policies You Should </a:t>
            </a:r>
            <a:br>
              <a:rPr lang="en-US" sz="7200" b="1" i="1" dirty="0">
                <a:latin typeface="+mn-lt"/>
              </a:rPr>
            </a:br>
            <a:r>
              <a:rPr lang="en-US" sz="7200" b="1" i="1" dirty="0">
                <a:latin typeface="+mn-lt"/>
              </a:rPr>
              <a:t>Know Now</a:t>
            </a:r>
          </a:p>
        </p:txBody>
      </p:sp>
    </p:spTree>
    <p:extLst>
      <p:ext uri="{BB962C8B-B14F-4D97-AF65-F5344CB8AC3E}">
        <p14:creationId xmlns:p14="http://schemas.microsoft.com/office/powerpoint/2010/main" val="1046676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04;p64">
            <a:extLst>
              <a:ext uri="{FF2B5EF4-FFF2-40B4-BE49-F238E27FC236}">
                <a16:creationId xmlns:a16="http://schemas.microsoft.com/office/drawing/2014/main" id="{9737A5D4-E1A3-B143-BB8A-9CC713536F3E}"/>
              </a:ext>
            </a:extLst>
          </p:cNvPr>
          <p:cNvSpPr/>
          <p:nvPr/>
        </p:nvSpPr>
        <p:spPr>
          <a:xfrm>
            <a:off x="1383957" y="1274497"/>
            <a:ext cx="8773297" cy="3858747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05;p64">
            <a:extLst>
              <a:ext uri="{FF2B5EF4-FFF2-40B4-BE49-F238E27FC236}">
                <a16:creationId xmlns:a16="http://schemas.microsoft.com/office/drawing/2014/main" id="{3C196AAD-00D2-554B-ABC1-189921AE9F61}"/>
              </a:ext>
            </a:extLst>
          </p:cNvPr>
          <p:cNvSpPr txBox="1">
            <a:spLocks/>
          </p:cNvSpPr>
          <p:nvPr/>
        </p:nvSpPr>
        <p:spPr>
          <a:xfrm>
            <a:off x="2409919" y="1375061"/>
            <a:ext cx="6681831" cy="18581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University Advising Services Intellectual Foundations Program (IFP)</a:t>
            </a:r>
            <a:endParaRPr lang="en-US"/>
          </a:p>
        </p:txBody>
      </p:sp>
      <p:sp>
        <p:nvSpPr>
          <p:cNvPr id="6" name="Google Shape;406;p64">
            <a:extLst>
              <a:ext uri="{FF2B5EF4-FFF2-40B4-BE49-F238E27FC236}">
                <a16:creationId xmlns:a16="http://schemas.microsoft.com/office/drawing/2014/main" id="{0E59D056-C0C5-214C-A716-6FAC76D23ED2}"/>
              </a:ext>
            </a:extLst>
          </p:cNvPr>
          <p:cNvSpPr/>
          <p:nvPr/>
        </p:nvSpPr>
        <p:spPr>
          <a:xfrm>
            <a:off x="1482811" y="3750497"/>
            <a:ext cx="8674443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FFFFFF"/>
              </a:buClr>
              <a:buSzPts val="2400"/>
            </a:pPr>
            <a:r>
              <a:rPr lang="en-US" sz="2400" b="1" dirty="0">
                <a:solidFill>
                  <a:schemeClr val="bg1"/>
                </a:solidFill>
              </a:rPr>
              <a:t>In-Person: 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Student Support Services (SU 80) RM: 201</a:t>
            </a:r>
            <a:endParaRPr lang="en-US" sz="2400" dirty="0"/>
          </a:p>
          <a:p>
            <a:pPr lvl="0" algn="ctr">
              <a:buClr>
                <a:srgbClr val="FFFFFF"/>
              </a:buClr>
              <a:buSzPts val="2400"/>
            </a:pPr>
            <a:r>
              <a:rPr lang="en-US" sz="2400" b="1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Across the bridge from the Career Center</a:t>
            </a:r>
          </a:p>
          <a:p>
            <a:pPr lvl="0" algn="ctr">
              <a:buClr>
                <a:srgbClr val="FFFFFF"/>
              </a:buClr>
              <a:buSzPts val="2400"/>
            </a:pPr>
            <a:r>
              <a:rPr lang="en-US" sz="2400" b="1" dirty="0">
                <a:solidFill>
                  <a:schemeClr val="bg1"/>
                </a:solidFill>
              </a:rPr>
              <a:t>Virtual: </a:t>
            </a:r>
            <a:r>
              <a:rPr lang="en-US" sz="2400" b="1" u="sng" dirty="0">
                <a:solidFill>
                  <a:schemeClr val="hlink"/>
                </a:solidFill>
                <a:hlinkClick r:id="rId3"/>
              </a:rPr>
              <a:t>advisingservices@fau.edu</a:t>
            </a:r>
            <a:r>
              <a:rPr lang="en-US" sz="27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7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endParaRPr sz="27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6590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023C8-E446-4B44-8C73-0DA4B3EB4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Withdrawal Policy (W Policy)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9F47C-A602-6E4E-B088-F97C203F5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Undergraduate students may not withdraw (with a grade of “W” or “ZR” from more than 2 courses at the lower-division level (1000 – 2000 level courses) and from more than 3 courses at the upper division or higher level (3000 and 4000 level courses.)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Always speak with your academic advisor before making any decisions to withdraw from a course.</a:t>
            </a:r>
          </a:p>
        </p:txBody>
      </p:sp>
    </p:spTree>
    <p:extLst>
      <p:ext uri="{BB962C8B-B14F-4D97-AF65-F5344CB8AC3E}">
        <p14:creationId xmlns:p14="http://schemas.microsoft.com/office/powerpoint/2010/main" val="3064789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52;p103">
            <a:extLst>
              <a:ext uri="{FF2B5EF4-FFF2-40B4-BE49-F238E27FC236}">
                <a16:creationId xmlns:a16="http://schemas.microsoft.com/office/drawing/2014/main" id="{E01B523E-F75C-E74C-A232-B26D119910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58" t="31667" r="12545" b="9218"/>
          <a:stretch/>
        </p:blipFill>
        <p:spPr>
          <a:xfrm>
            <a:off x="1777607" y="1925006"/>
            <a:ext cx="7687668" cy="32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934027C-CE90-BE4B-B3D0-A8FAB4D25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Withdrawal Policy (W Policy)</a:t>
            </a:r>
          </a:p>
        </p:txBody>
      </p:sp>
    </p:spTree>
    <p:extLst>
      <p:ext uri="{BB962C8B-B14F-4D97-AF65-F5344CB8AC3E}">
        <p14:creationId xmlns:p14="http://schemas.microsoft.com/office/powerpoint/2010/main" val="450836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9;p104">
            <a:extLst>
              <a:ext uri="{FF2B5EF4-FFF2-40B4-BE49-F238E27FC236}">
                <a16:creationId xmlns:a16="http://schemas.microsoft.com/office/drawing/2014/main" id="{81F19D84-9201-F94D-B769-AE76B3AF4A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7455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latin typeface="Arial"/>
                <a:ea typeface="Arial"/>
                <a:cs typeface="Arial"/>
                <a:sym typeface="Arial"/>
              </a:rPr>
              <a:t>Civic Literacy</a:t>
            </a:r>
            <a:endParaRPr dirty="0"/>
          </a:p>
        </p:txBody>
      </p:sp>
      <p:sp>
        <p:nvSpPr>
          <p:cNvPr id="5" name="Google Shape;760;p104">
            <a:extLst>
              <a:ext uri="{FF2B5EF4-FFF2-40B4-BE49-F238E27FC236}">
                <a16:creationId xmlns:a16="http://schemas.microsoft.com/office/drawing/2014/main" id="{799FE86E-6D7F-7744-AA33-F3F8E70E331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500" dirty="0">
                <a:latin typeface="Arial"/>
                <a:ea typeface="Arial"/>
                <a:cs typeface="Arial"/>
                <a:sym typeface="Arial"/>
              </a:rPr>
              <a:t>Students may complete this requirement in one of the following ways: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 dirty="0">
                <a:latin typeface="Arial"/>
                <a:ea typeface="Arial"/>
                <a:cs typeface="Arial"/>
                <a:sym typeface="Arial"/>
              </a:rPr>
              <a:t>Take a course: </a:t>
            </a:r>
          </a:p>
          <a:p>
            <a:pPr marL="457200" indent="-387350">
              <a:lnSpc>
                <a:spcPct val="115000"/>
              </a:lnSpc>
              <a:spcBef>
                <a:spcPts val="0"/>
              </a:spcBef>
              <a:buSzPts val="2500"/>
              <a:buFont typeface="Arial"/>
              <a:buChar char="•"/>
            </a:pPr>
            <a:r>
              <a:rPr lang="en-US" sz="2500" dirty="0">
                <a:latin typeface="Arial"/>
                <a:ea typeface="Arial"/>
                <a:cs typeface="Arial"/>
                <a:sym typeface="Arial"/>
              </a:rPr>
              <a:t>Successfully pass POS 2041: Government of the United States.</a:t>
            </a:r>
          </a:p>
          <a:p>
            <a:pPr marL="457200" indent="-387350">
              <a:lnSpc>
                <a:spcPct val="115000"/>
              </a:lnSpc>
              <a:spcBef>
                <a:spcPts val="0"/>
              </a:spcBef>
              <a:buSzPts val="2500"/>
              <a:buFont typeface="Arial"/>
              <a:buChar char="•"/>
            </a:pPr>
            <a:r>
              <a:rPr lang="en-US" sz="2500" dirty="0">
                <a:latin typeface="Arial"/>
                <a:ea typeface="Arial"/>
                <a:cs typeface="Arial"/>
                <a:sym typeface="Arial"/>
              </a:rPr>
              <a:t>Successfully pass AMH 2020: U.S. History since 1877.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500" dirty="0">
                <a:latin typeface="Arial"/>
                <a:ea typeface="Arial"/>
                <a:cs typeface="Arial"/>
                <a:sym typeface="Arial"/>
              </a:rPr>
              <a:t>Achieving the minimum required score on the following assessments:</a:t>
            </a:r>
          </a:p>
          <a:p>
            <a:pPr marL="457200" indent="-387350">
              <a:lnSpc>
                <a:spcPct val="115000"/>
              </a:lnSpc>
              <a:spcBef>
                <a:spcPts val="0"/>
              </a:spcBef>
              <a:buSzPts val="2500"/>
              <a:buFont typeface="Arial"/>
              <a:buChar char="•"/>
            </a:pPr>
            <a:r>
              <a:rPr lang="en-US" sz="2500" dirty="0">
                <a:latin typeface="Arial"/>
                <a:ea typeface="Arial"/>
                <a:cs typeface="Arial"/>
                <a:sym typeface="Arial"/>
              </a:rPr>
              <a:t>Civic Literacy Test</a:t>
            </a:r>
          </a:p>
          <a:p>
            <a:pPr marL="457200" indent="-387350">
              <a:lnSpc>
                <a:spcPct val="115000"/>
              </a:lnSpc>
              <a:spcBef>
                <a:spcPts val="0"/>
              </a:spcBef>
              <a:buSzPts val="2500"/>
              <a:buFont typeface="Arial"/>
              <a:buChar char="•"/>
            </a:pPr>
            <a:r>
              <a:rPr lang="en-US" sz="2500" dirty="0">
                <a:latin typeface="Arial"/>
                <a:ea typeface="Arial"/>
                <a:cs typeface="Arial"/>
                <a:sym typeface="Arial"/>
              </a:rPr>
              <a:t>Advanced Placement Government and Politics: United States</a:t>
            </a:r>
          </a:p>
          <a:p>
            <a:pPr marL="457200" indent="-387350">
              <a:lnSpc>
                <a:spcPct val="115000"/>
              </a:lnSpc>
              <a:spcBef>
                <a:spcPts val="0"/>
              </a:spcBef>
              <a:buSzPts val="2500"/>
              <a:buFont typeface="Arial"/>
              <a:buChar char="•"/>
            </a:pPr>
            <a:r>
              <a:rPr lang="en-US" sz="2500" dirty="0">
                <a:latin typeface="Arial"/>
                <a:ea typeface="Arial"/>
                <a:cs typeface="Arial"/>
                <a:sym typeface="Arial"/>
              </a:rPr>
              <a:t>Advanced Placement U.S. History</a:t>
            </a:r>
          </a:p>
          <a:p>
            <a:pPr marL="457200" indent="-387350">
              <a:lnSpc>
                <a:spcPct val="115000"/>
              </a:lnSpc>
              <a:spcBef>
                <a:spcPts val="0"/>
              </a:spcBef>
              <a:buSzPts val="2500"/>
              <a:buFont typeface="Arial"/>
              <a:buChar char="•"/>
            </a:pPr>
            <a:r>
              <a:rPr lang="en-US" sz="2500" dirty="0">
                <a:latin typeface="Arial"/>
                <a:ea typeface="Arial"/>
                <a:cs typeface="Arial"/>
                <a:sym typeface="Arial"/>
              </a:rPr>
              <a:t>CLEP American Government</a:t>
            </a:r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Click Here for Required Scores</a:t>
            </a:r>
            <a:endParaRPr lang="en-US" u="sng" dirty="0">
              <a:solidFill>
                <a:schemeClr val="hlin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915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7270B77-AB3F-F94E-84B0-2E7D36177F24}"/>
              </a:ext>
            </a:extLst>
          </p:cNvPr>
          <p:cNvSpPr txBox="1"/>
          <p:nvPr/>
        </p:nvSpPr>
        <p:spPr>
          <a:xfrm>
            <a:off x="70445" y="132938"/>
            <a:ext cx="685682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ea typeface="+mn-ea"/>
                <a:cs typeface="Arial"/>
              </a:rPr>
              <a:t>First-Year Interest Groups (FIGS)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2A422E-E641-CB4E-82B9-C5BF582784E9}"/>
              </a:ext>
            </a:extLst>
          </p:cNvPr>
          <p:cNvSpPr txBox="1"/>
          <p:nvPr/>
        </p:nvSpPr>
        <p:spPr>
          <a:xfrm>
            <a:off x="230529" y="725409"/>
            <a:ext cx="5574722" cy="65556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ea typeface="+mn-ea"/>
                <a:cs typeface="+mn-cs"/>
              </a:rPr>
              <a:t>Meet and learn with peers who share the same major and/or interests!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ea typeface="+mn-ea"/>
              <a:cs typeface="+mn-cs"/>
            </a:endParaRPr>
          </a:p>
          <a:p>
            <a:r>
              <a:rPr lang="en-US" sz="2400" dirty="0">
                <a:solidFill>
                  <a:srgbClr val="003366"/>
                </a:solidFill>
              </a:rPr>
              <a:t>In a FIG, you: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66"/>
                </a:solidFill>
              </a:rPr>
              <a:t>take a 1-credit course with 24 other students who share similar majors.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66"/>
                </a:solidFill>
              </a:rPr>
              <a:t>have a seminar class that led by faculty and advisors from your specific college.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66"/>
                </a:solidFill>
              </a:rPr>
              <a:t>have an opportunity to build relationships within your college as soon as classes begin.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66"/>
                </a:solidFill>
              </a:rPr>
              <a:t>get the inside scoop on what it takes to excel in your major.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66"/>
                </a:solidFill>
              </a:rPr>
              <a:t>have an opportunity to build a community that makes this large research university feel like home.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A1E2E6-7F84-D34A-BDC7-1994F05F0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915" y="1242190"/>
            <a:ext cx="5741918" cy="3454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4AD739-2A87-F64C-B856-1336E5282625}"/>
              </a:ext>
            </a:extLst>
          </p:cNvPr>
          <p:cNvSpPr/>
          <p:nvPr/>
        </p:nvSpPr>
        <p:spPr>
          <a:xfrm>
            <a:off x="5965335" y="4784813"/>
            <a:ext cx="5741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003366"/>
                </a:solidFill>
              </a:rPr>
              <a:t>Learn more and enroll at: </a:t>
            </a:r>
            <a:r>
              <a:rPr lang="en-US" sz="2400" dirty="0">
                <a:solidFill>
                  <a:srgbClr val="003366"/>
                </a:solidFill>
              </a:rPr>
              <a:t>fau.edu/academicsuccess</a:t>
            </a:r>
          </a:p>
        </p:txBody>
      </p:sp>
    </p:spTree>
    <p:extLst>
      <p:ext uri="{BB962C8B-B14F-4D97-AF65-F5344CB8AC3E}">
        <p14:creationId xmlns:p14="http://schemas.microsoft.com/office/powerpoint/2010/main" val="1885648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65;p105">
            <a:extLst>
              <a:ext uri="{FF2B5EF4-FFF2-40B4-BE49-F238E27FC236}">
                <a16:creationId xmlns:a16="http://schemas.microsoft.com/office/drawing/2014/main" id="{C186FC96-26CC-DF45-B9F6-E758EB8ED2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66;p105">
            <a:extLst>
              <a:ext uri="{FF2B5EF4-FFF2-40B4-BE49-F238E27FC236}">
                <a16:creationId xmlns:a16="http://schemas.microsoft.com/office/drawing/2014/main" id="{6222FEF9-4C6F-D342-B296-F02DB4973D75}"/>
              </a:ext>
            </a:extLst>
          </p:cNvPr>
          <p:cNvSpPr txBox="1"/>
          <p:nvPr/>
        </p:nvSpPr>
        <p:spPr>
          <a:xfrm>
            <a:off x="6366821" y="1467120"/>
            <a:ext cx="4629151" cy="141577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998"/>
              </a:buClr>
              <a:buSzPts val="3200"/>
              <a:buFont typeface="Palatino Linotype"/>
              <a:buNone/>
            </a:pPr>
            <a:r>
              <a:rPr lang="en-US" sz="3200" b="1" i="0" u="none" strike="noStrike" cap="none">
                <a:solidFill>
                  <a:srgbClr val="3B5998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Like us on Facebook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FAU Career Center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University Advising Services – FAU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FAU College of Education</a:t>
            </a:r>
            <a:endParaRPr sz="18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67;p105">
            <a:extLst>
              <a:ext uri="{FF2B5EF4-FFF2-40B4-BE49-F238E27FC236}">
                <a16:creationId xmlns:a16="http://schemas.microsoft.com/office/drawing/2014/main" id="{7270E8E5-E7ED-914B-83F6-F2456858880D}"/>
              </a:ext>
            </a:extLst>
          </p:cNvPr>
          <p:cNvSpPr txBox="1"/>
          <p:nvPr/>
        </p:nvSpPr>
        <p:spPr>
          <a:xfrm>
            <a:off x="6366821" y="3250609"/>
            <a:ext cx="4686300" cy="141577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Palatino Linotype"/>
              <a:buNone/>
            </a:pPr>
            <a:r>
              <a:rPr lang="en-US" sz="3200" b="1" i="0" u="none" strike="noStrike" cap="none">
                <a:solidFill>
                  <a:srgbClr val="00B0F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Follow us on Twitter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@FAUCareerCenter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@uasfau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faueducation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68;p105">
            <a:extLst>
              <a:ext uri="{FF2B5EF4-FFF2-40B4-BE49-F238E27FC236}">
                <a16:creationId xmlns:a16="http://schemas.microsoft.com/office/drawing/2014/main" id="{1C244C23-8FCC-564C-803A-AC42B0C061AB}"/>
              </a:ext>
            </a:extLst>
          </p:cNvPr>
          <p:cNvSpPr txBox="1"/>
          <p:nvPr/>
        </p:nvSpPr>
        <p:spPr>
          <a:xfrm>
            <a:off x="6198193" y="5011281"/>
            <a:ext cx="5023556" cy="141577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743"/>
              </a:buClr>
              <a:buSzPts val="3200"/>
              <a:buFont typeface="Palatino Linotype"/>
              <a:buNone/>
            </a:pPr>
            <a:r>
              <a:rPr lang="en-US" sz="3200" b="1" i="0" u="none" strike="noStrike" cap="none">
                <a:solidFill>
                  <a:srgbClr val="AE274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Follow us on Instagram</a:t>
            </a:r>
            <a:endParaRPr sz="3200" b="1" i="0" u="none" strike="noStrike" cap="none">
              <a:solidFill>
                <a:srgbClr val="AE2743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@FAUCareerCenter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@uasfau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#faucollegeofeducation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769;p105">
            <a:extLst>
              <a:ext uri="{FF2B5EF4-FFF2-40B4-BE49-F238E27FC236}">
                <a16:creationId xmlns:a16="http://schemas.microsoft.com/office/drawing/2014/main" id="{1590CD4A-BBAE-6C4E-8331-D6273CE6A3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5783" y="1646355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70;p105">
            <a:extLst>
              <a:ext uri="{FF2B5EF4-FFF2-40B4-BE49-F238E27FC236}">
                <a16:creationId xmlns:a16="http://schemas.microsoft.com/office/drawing/2014/main" id="{4AC5CEE0-CCB7-E84D-9B26-6CF0C8A2DD0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5108" y="3300363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71;p105">
            <a:extLst>
              <a:ext uri="{FF2B5EF4-FFF2-40B4-BE49-F238E27FC236}">
                <a16:creationId xmlns:a16="http://schemas.microsoft.com/office/drawing/2014/main" id="{D33B526E-8780-B24F-8E86-51D78305FA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66459" y="5204817"/>
            <a:ext cx="1127349" cy="111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72;p105">
            <a:extLst>
              <a:ext uri="{FF2B5EF4-FFF2-40B4-BE49-F238E27FC236}">
                <a16:creationId xmlns:a16="http://schemas.microsoft.com/office/drawing/2014/main" id="{EAC9FE88-94D4-9B4F-95FC-139EEB24684E}"/>
              </a:ext>
            </a:extLst>
          </p:cNvPr>
          <p:cNvSpPr/>
          <p:nvPr/>
        </p:nvSpPr>
        <p:spPr>
          <a:xfrm>
            <a:off x="4704456" y="231136"/>
            <a:ext cx="73571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Follow us on social media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00420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11;p99">
            <a:extLst>
              <a:ext uri="{FF2B5EF4-FFF2-40B4-BE49-F238E27FC236}">
                <a16:creationId xmlns:a16="http://schemas.microsoft.com/office/drawing/2014/main" id="{5AF3E3C4-894C-2C4F-B108-7BE61355C8FA}"/>
              </a:ext>
            </a:extLst>
          </p:cNvPr>
          <p:cNvSpPr/>
          <p:nvPr/>
        </p:nvSpPr>
        <p:spPr>
          <a:xfrm>
            <a:off x="346171" y="400050"/>
            <a:ext cx="9629581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Email: UAS - </a:t>
            </a:r>
            <a:r>
              <a:rPr lang="en-US" sz="3200" i="1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advisingservices@fau.edu</a:t>
            </a:r>
            <a:r>
              <a:rPr lang="en-US" sz="3200" i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32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Career Center – </a:t>
            </a:r>
            <a:r>
              <a:rPr lang="en-US" sz="3200" i="1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career@fau.edu</a:t>
            </a:r>
            <a:r>
              <a:rPr lang="en-US" sz="3200" i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Web 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COE -</a:t>
            </a:r>
            <a:r>
              <a:rPr lang="en-US" sz="3200" b="0" i="1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1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www.coe.fau.edu</a:t>
            </a:r>
            <a:r>
              <a:rPr lang="en-US" sz="3200" b="0" i="1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UAS – </a:t>
            </a:r>
            <a:r>
              <a:rPr lang="en-US" sz="3200" b="0" i="1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www.fau.edu/uas</a:t>
            </a:r>
            <a:endParaRPr sz="3200" b="0" i="1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Career Center –</a:t>
            </a:r>
            <a:r>
              <a:rPr lang="en-US" sz="3200" b="0" i="1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1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www.fau.edu/career</a:t>
            </a:r>
            <a:r>
              <a:rPr lang="en-US" sz="3200" b="0" i="1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Phone 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COE – 561-297-3570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UAS – 561-297-3064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Career Center – 561-297-3533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0" i="1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Curriculum Sheets/Flight Plans: </a:t>
            </a:r>
            <a:r>
              <a:rPr lang="en-US" sz="3200" i="1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www.fau.edu/uas</a:t>
            </a:r>
            <a:r>
              <a:rPr lang="en-US" sz="3200" i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7258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023C8-E446-4B44-8C73-0DA4B3EB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813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i="1" dirty="0">
                <a:solidFill>
                  <a:schemeClr val="bg1"/>
                </a:solidFill>
                <a:latin typeface="+mn-lt"/>
              </a:rPr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2756566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DF2B-2BB6-3046-97A3-217FA6C0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FAU ADVISING STRUCTURE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Google Shape;414;p65">
            <a:extLst>
              <a:ext uri="{FF2B5EF4-FFF2-40B4-BE49-F238E27FC236}">
                <a16:creationId xmlns:a16="http://schemas.microsoft.com/office/drawing/2014/main" id="{617A9AA3-EA13-6E4E-A57C-60728C93955A}"/>
              </a:ext>
            </a:extLst>
          </p:cNvPr>
          <p:cNvSpPr txBox="1"/>
          <p:nvPr/>
        </p:nvSpPr>
        <p:spPr>
          <a:xfrm>
            <a:off x="838200" y="204077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First and Second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Y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ear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tudents - </a:t>
            </a:r>
            <a:r>
              <a:rPr lang="en-US" sz="2400" b="1" i="0" u="sng" strike="noStrike" cap="none" dirty="0">
                <a:solidFill>
                  <a:schemeClr val="bg1"/>
                </a:solidFill>
                <a:latin typeface="+mj-lt"/>
              </a:rPr>
              <a:t>UAS</a:t>
            </a:r>
            <a:endParaRPr b="1" u="sng" dirty="0">
              <a:solidFill>
                <a:schemeClr val="bg1"/>
              </a:solidFill>
              <a:latin typeface="+mj-l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2400" b="0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After 45 credits - </a:t>
            </a:r>
            <a:r>
              <a:rPr lang="en-US" sz="2400" b="1" u="sng" dirty="0">
                <a:solidFill>
                  <a:schemeClr val="bg1"/>
                </a:solidFill>
                <a:latin typeface="+mj-lt"/>
              </a:rPr>
              <a:t>College of Education</a:t>
            </a:r>
            <a:endParaRPr b="1" u="sng" dirty="0">
              <a:solidFill>
                <a:schemeClr val="bg1"/>
              </a:solidFill>
              <a:latin typeface="+mj-lt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2400" b="0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**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Advisors help you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develop and implement your 4 year plan** </a:t>
            </a:r>
            <a:endParaRPr sz="2400" b="0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bg1"/>
              </a:solidFill>
              <a:latin typeface="+mj-lt"/>
            </a:endParaRPr>
          </a:p>
          <a:p>
            <a:pPr marL="3200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>
                <a:solidFill>
                  <a:schemeClr val="bg1"/>
                </a:solidFill>
                <a:latin typeface="+mj-lt"/>
              </a:rPr>
              <a:t>GOAL: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G</a:t>
            </a:r>
            <a:r>
              <a:rPr lang="en-US" sz="2400" b="0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raduate in 2026!</a:t>
            </a:r>
            <a:endParaRPr dirty="0">
              <a:solidFill>
                <a:schemeClr val="bg1"/>
              </a:solidFill>
              <a:latin typeface="+mj-l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2400" dirty="0">
              <a:solidFill>
                <a:schemeClr val="bg1"/>
              </a:solidFill>
              <a:latin typeface="+mj-l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2400" dirty="0">
              <a:solidFill>
                <a:schemeClr val="bg1"/>
              </a:solidFill>
              <a:latin typeface="+mj-lt"/>
            </a:endParaRPr>
          </a:p>
          <a:p>
            <a:pPr marL="227013" marR="0" lvl="0" indent="-1111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*Your DARS – WHAT IF Function</a:t>
            </a:r>
            <a:endParaRPr dirty="0">
              <a:solidFill>
                <a:schemeClr val="bg1"/>
              </a:solidFill>
              <a:latin typeface="+mj-lt"/>
            </a:endParaRPr>
          </a:p>
          <a:p>
            <a:pPr marL="227013" marR="0" lvl="0" indent="-111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*IFP Checklists/Flight Plans: </a:t>
            </a:r>
            <a:r>
              <a:rPr lang="en-US" sz="2000" b="0" i="0" u="sng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www.fau.edu/uas</a:t>
            </a:r>
            <a:endParaRPr dirty="0">
              <a:solidFill>
                <a:schemeClr val="bg1"/>
              </a:solidFill>
              <a:latin typeface="+mj-l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841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12;p65" descr="http://www.coe.fau.edu/students/oass/images/oass-welcome-screen0303.png">
            <a:extLst>
              <a:ext uri="{FF2B5EF4-FFF2-40B4-BE49-F238E27FC236}">
                <a16:creationId xmlns:a16="http://schemas.microsoft.com/office/drawing/2014/main" id="{6A7F8E1F-5D1A-7949-B7A4-BA2222CD70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350" y="377025"/>
            <a:ext cx="6776726" cy="182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13;p65">
            <a:extLst>
              <a:ext uri="{FF2B5EF4-FFF2-40B4-BE49-F238E27FC236}">
                <a16:creationId xmlns:a16="http://schemas.microsoft.com/office/drawing/2014/main" id="{17A82322-994E-D04F-B337-354B372CDEF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800" y="2981752"/>
            <a:ext cx="4888025" cy="29706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14;p65">
            <a:extLst>
              <a:ext uri="{FF2B5EF4-FFF2-40B4-BE49-F238E27FC236}">
                <a16:creationId xmlns:a16="http://schemas.microsoft.com/office/drawing/2014/main" id="{14E21FE2-DD0B-FB4C-A1D4-FF32C2FAECC0}"/>
              </a:ext>
            </a:extLst>
          </p:cNvPr>
          <p:cNvSpPr txBox="1"/>
          <p:nvPr/>
        </p:nvSpPr>
        <p:spPr>
          <a:xfrm>
            <a:off x="5485643" y="2491133"/>
            <a:ext cx="6023700" cy="346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3000"/>
              <a:buFont typeface="Noto Sans Symbols"/>
              <a:buNone/>
            </a:pPr>
            <a:r>
              <a:rPr lang="en-US" sz="40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4000" b="1" i="0" u="none" strike="noStrike" cap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We are here to help you!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3000"/>
              <a:buFont typeface="Noto Sans Symbols"/>
              <a:buNone/>
            </a:pPr>
            <a:r>
              <a:rPr lang="en-US" sz="2400" b="1" dirty="0">
                <a:solidFill>
                  <a:schemeClr val="lt2"/>
                </a:solidFill>
                <a:latin typeface="Calibri"/>
                <a:cs typeface="Calibri"/>
                <a:sym typeface="Calibri"/>
              </a:rPr>
              <a:t>Visit our website: </a:t>
            </a:r>
          </a:p>
          <a:p>
            <a:pPr lvl="0">
              <a:buClr>
                <a:srgbClr val="E7E6E6"/>
              </a:buClr>
              <a:buSzPts val="3000"/>
            </a:pPr>
            <a:r>
              <a:rPr lang="en-US" sz="2400" dirty="0">
                <a:solidFill>
                  <a:schemeClr val="bg1"/>
                </a:solidFill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www.coe.fau.edu/students/oass</a:t>
            </a:r>
            <a:endParaRPr lang="en-US" sz="24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lvl="0">
              <a:buClr>
                <a:srgbClr val="E7E6E6"/>
              </a:buClr>
              <a:buSzPts val="3000"/>
            </a:pPr>
            <a:endParaRPr lang="en-US" sz="2400" dirty="0">
              <a:solidFill>
                <a:schemeClr val="lt1"/>
              </a:solidFill>
              <a:cs typeface="Calibri"/>
              <a:sym typeface="Calibri"/>
            </a:endParaRPr>
          </a:p>
          <a:p>
            <a:pPr lvl="0">
              <a:buClr>
                <a:srgbClr val="E7E6E6"/>
              </a:buClr>
              <a:buSzPts val="3000"/>
            </a:pPr>
            <a:r>
              <a:rPr lang="en-US" sz="2400" dirty="0">
                <a:solidFill>
                  <a:schemeClr val="lt1"/>
                </a:solidFill>
                <a:cs typeface="Calibri"/>
                <a:sym typeface="Calibri"/>
              </a:rPr>
              <a:t>Contact Information and Location: </a:t>
            </a:r>
          </a:p>
          <a:p>
            <a:pPr lvl="0">
              <a:buClr>
                <a:srgbClr val="FFFFFF"/>
              </a:buClr>
              <a:buSzPts val="3200"/>
            </a:pPr>
            <a:r>
              <a:rPr lang="en-US" sz="24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College of Education Building</a:t>
            </a:r>
            <a:endParaRPr lang="en-US" sz="2400" dirty="0"/>
          </a:p>
          <a:p>
            <a:pPr lvl="0">
              <a:buClr>
                <a:srgbClr val="FFFFFF"/>
              </a:buClr>
              <a:buSzPts val="3200"/>
            </a:pPr>
            <a:r>
              <a:rPr lang="en-US" sz="24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2</a:t>
            </a:r>
            <a:r>
              <a:rPr lang="en-US" sz="2400" baseline="300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nd</a:t>
            </a:r>
            <a:r>
              <a:rPr lang="en-US" sz="24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Floor – Room 230 </a:t>
            </a:r>
          </a:p>
          <a:p>
            <a:pPr lvl="0">
              <a:buClr>
                <a:srgbClr val="FFFFFF"/>
              </a:buClr>
              <a:buSzPts val="3200"/>
            </a:pPr>
            <a:r>
              <a:rPr lang="en-US" sz="24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E: </a:t>
            </a:r>
            <a:r>
              <a:rPr lang="en-US" sz="2400" dirty="0">
                <a:solidFill>
                  <a:schemeClr val="bg1"/>
                </a:solidFill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coeadvising@fau.edu</a:t>
            </a:r>
            <a:r>
              <a:rPr lang="en-US" sz="24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 lvl="0">
              <a:buClr>
                <a:srgbClr val="E7E6E6"/>
              </a:buClr>
              <a:buSzPts val="3000"/>
            </a:pPr>
            <a:endParaRPr lang="en-US" sz="2400" dirty="0">
              <a:solidFill>
                <a:schemeClr val="lt1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2833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2;p66">
            <a:extLst>
              <a:ext uri="{FF2B5EF4-FFF2-40B4-BE49-F238E27FC236}">
                <a16:creationId xmlns:a16="http://schemas.microsoft.com/office/drawing/2014/main" id="{197C75DE-1D61-554D-8058-ADD94BC518A2}"/>
              </a:ext>
            </a:extLst>
          </p:cNvPr>
          <p:cNvSpPr txBox="1"/>
          <p:nvPr/>
        </p:nvSpPr>
        <p:spPr>
          <a:xfrm>
            <a:off x="5192215" y="4006376"/>
            <a:ext cx="687324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6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Who Inspired You?</a:t>
            </a:r>
            <a:endParaRPr lang="en-US" dirty="0"/>
          </a:p>
        </p:txBody>
      </p:sp>
      <p:pic>
        <p:nvPicPr>
          <p:cNvPr id="5" name="Google Shape;423;p66">
            <a:extLst>
              <a:ext uri="{FF2B5EF4-FFF2-40B4-BE49-F238E27FC236}">
                <a16:creationId xmlns:a16="http://schemas.microsoft.com/office/drawing/2014/main" id="{EC4A130C-2EE0-B145-840B-9F1C0826D5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481" r="8087"/>
          <a:stretch/>
        </p:blipFill>
        <p:spPr>
          <a:xfrm>
            <a:off x="467094" y="3827807"/>
            <a:ext cx="4171950" cy="2812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24;p66">
            <a:extLst>
              <a:ext uri="{FF2B5EF4-FFF2-40B4-BE49-F238E27FC236}">
                <a16:creationId xmlns:a16="http://schemas.microsoft.com/office/drawing/2014/main" id="{F239D4F4-06D8-574C-85C8-7A64EA7049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936" r="8758"/>
          <a:stretch/>
        </p:blipFill>
        <p:spPr>
          <a:xfrm>
            <a:off x="6096000" y="848457"/>
            <a:ext cx="4412301" cy="29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25;p66">
            <a:extLst>
              <a:ext uri="{FF2B5EF4-FFF2-40B4-BE49-F238E27FC236}">
                <a16:creationId xmlns:a16="http://schemas.microsoft.com/office/drawing/2014/main" id="{06A65B32-2B41-1F49-9158-0B2BECDC77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380" t="3704" r="9004" b="1296"/>
          <a:stretch/>
        </p:blipFill>
        <p:spPr>
          <a:xfrm>
            <a:off x="745990" y="365471"/>
            <a:ext cx="4621532" cy="3063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4136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41;p68">
            <a:extLst>
              <a:ext uri="{FF2B5EF4-FFF2-40B4-BE49-F238E27FC236}">
                <a16:creationId xmlns:a16="http://schemas.microsoft.com/office/drawing/2014/main" id="{AAAB773C-838D-6443-91DD-A3398170663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223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55;p70">
            <a:extLst>
              <a:ext uri="{FF2B5EF4-FFF2-40B4-BE49-F238E27FC236}">
                <a16:creationId xmlns:a16="http://schemas.microsoft.com/office/drawing/2014/main" id="{7C71060C-ED5E-694E-AF7D-4F965CB20A6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452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1573</Words>
  <Application>Microsoft Office PowerPoint</Application>
  <PresentationFormat>Widescreen</PresentationFormat>
  <Paragraphs>256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Algerian</vt:lpstr>
      <vt:lpstr>Arial</vt:lpstr>
      <vt:lpstr>Calibri</vt:lpstr>
      <vt:lpstr>Calibri Light</vt:lpstr>
      <vt:lpstr>Noto Sans Symbols</vt:lpstr>
      <vt:lpstr>Palatino Linotype</vt:lpstr>
      <vt:lpstr>Wingdings</vt:lpstr>
      <vt:lpstr>Office Theme</vt:lpstr>
      <vt:lpstr>PowerPoint Presentation</vt:lpstr>
      <vt:lpstr>How It Started Career Center, 1965</vt:lpstr>
      <vt:lpstr>How It’s Going  Career Center, 2021</vt:lpstr>
      <vt:lpstr>PowerPoint Presentation</vt:lpstr>
      <vt:lpstr>FAU ADVISING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Still Deciding?  Sign up for SLS 1301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</vt:lpstr>
      <vt:lpstr>PowerPoint Presentation</vt:lpstr>
      <vt:lpstr>READ</vt:lpstr>
      <vt:lpstr>PowerPoint Presentation</vt:lpstr>
      <vt:lpstr>PowerPoint Presentation</vt:lpstr>
      <vt:lpstr>Use Your Tools and Resources</vt:lpstr>
      <vt:lpstr>Success Network</vt:lpstr>
      <vt:lpstr>University Advising Services (UAS)</vt:lpstr>
      <vt:lpstr>Intellectual Foundations Program (IFP)</vt:lpstr>
      <vt:lpstr>PowerPoint Presentation</vt:lpstr>
      <vt:lpstr>DARS (Degree Audit)</vt:lpstr>
      <vt:lpstr>Academic Success Resources</vt:lpstr>
      <vt:lpstr>Policies You Should  Know Now</vt:lpstr>
      <vt:lpstr>Withdrawal Policy (W Policy) </vt:lpstr>
      <vt:lpstr>Withdrawal Policy (W Policy)</vt:lpstr>
      <vt:lpstr>Civic Literacy</vt:lpstr>
      <vt:lpstr>PowerPoint Presentation</vt:lpstr>
      <vt:lpstr>PowerPoint Presentation</vt:lpstr>
      <vt:lpstr>PowerPoint Presentation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Burnett</dc:creator>
  <cp:lastModifiedBy>Sita Ramnarace</cp:lastModifiedBy>
  <cp:revision>21</cp:revision>
  <dcterms:created xsi:type="dcterms:W3CDTF">2021-03-17T14:13:15Z</dcterms:created>
  <dcterms:modified xsi:type="dcterms:W3CDTF">2021-06-08T17:42:48Z</dcterms:modified>
</cp:coreProperties>
</file>