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  <p:sldMasterId id="2147483672" r:id="rId6"/>
    <p:sldMasterId id="2147483684" r:id="rId7"/>
    <p:sldMasterId id="2147483696" r:id="rId8"/>
    <p:sldMasterId id="2147483708" r:id="rId9"/>
    <p:sldMasterId id="2147483720" r:id="rId10"/>
    <p:sldMasterId id="2147483732" r:id="rId11"/>
    <p:sldMasterId id="2147483744" r:id="rId12"/>
    <p:sldMasterId id="2147483756" r:id="rId13"/>
    <p:sldMasterId id="2147483768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</p:sldIdLst>
  <p:sldSz cy="6858000" cx="12192000"/>
  <p:notesSz cx="6858000" cy="9144000"/>
  <p:embeddedFontLst>
    <p:embeddedFont>
      <p:font typeface="Courgette"/>
      <p:regular r:id="rId56"/>
    </p:embeddedFont>
    <p:embeddedFont>
      <p:font typeface="Short Stack"/>
      <p:regular r:id="rId57"/>
    </p:embeddedFont>
    <p:embeddedFont>
      <p:font typeface="Archivo"/>
      <p:regular r:id="rId58"/>
      <p:bold r:id="rId59"/>
      <p:italic r:id="rId60"/>
      <p:boldItalic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62" roundtripDataSignature="AMtx7mg14ZZUUrbIqkXTvIwXOerZdy/8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5.xml"/><Relationship Id="rId42" Type="http://schemas.openxmlformats.org/officeDocument/2006/relationships/slide" Target="slides/slide27.xml"/><Relationship Id="rId41" Type="http://schemas.openxmlformats.org/officeDocument/2006/relationships/slide" Target="slides/slide26.xml"/><Relationship Id="rId44" Type="http://schemas.openxmlformats.org/officeDocument/2006/relationships/slide" Target="slides/slide29.xml"/><Relationship Id="rId43" Type="http://schemas.openxmlformats.org/officeDocument/2006/relationships/slide" Target="slides/slide28.xml"/><Relationship Id="rId46" Type="http://schemas.openxmlformats.org/officeDocument/2006/relationships/slide" Target="slides/slide31.xml"/><Relationship Id="rId45" Type="http://schemas.openxmlformats.org/officeDocument/2006/relationships/slide" Target="slides/slide30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slide" Target="slides/slide33.xml"/><Relationship Id="rId47" Type="http://schemas.openxmlformats.org/officeDocument/2006/relationships/slide" Target="slides/slide32.xml"/><Relationship Id="rId49" Type="http://schemas.openxmlformats.org/officeDocument/2006/relationships/slide" Target="slides/slide34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33" Type="http://schemas.openxmlformats.org/officeDocument/2006/relationships/slide" Target="slides/slide18.xml"/><Relationship Id="rId32" Type="http://schemas.openxmlformats.org/officeDocument/2006/relationships/slide" Target="slides/slide17.xml"/><Relationship Id="rId35" Type="http://schemas.openxmlformats.org/officeDocument/2006/relationships/slide" Target="slides/slide20.xml"/><Relationship Id="rId34" Type="http://schemas.openxmlformats.org/officeDocument/2006/relationships/slide" Target="slides/slide19.xml"/><Relationship Id="rId37" Type="http://schemas.openxmlformats.org/officeDocument/2006/relationships/slide" Target="slides/slide22.xml"/><Relationship Id="rId36" Type="http://schemas.openxmlformats.org/officeDocument/2006/relationships/slide" Target="slides/slide21.xml"/><Relationship Id="rId39" Type="http://schemas.openxmlformats.org/officeDocument/2006/relationships/slide" Target="slides/slide24.xml"/><Relationship Id="rId38" Type="http://schemas.openxmlformats.org/officeDocument/2006/relationships/slide" Target="slides/slide23.xml"/><Relationship Id="rId62" Type="http://customschemas.google.com/relationships/presentationmetadata" Target="metadata"/><Relationship Id="rId61" Type="http://schemas.openxmlformats.org/officeDocument/2006/relationships/font" Target="fonts/Archivo-boldItalic.fntdata"/><Relationship Id="rId20" Type="http://schemas.openxmlformats.org/officeDocument/2006/relationships/slide" Target="slides/slide5.xml"/><Relationship Id="rId22" Type="http://schemas.openxmlformats.org/officeDocument/2006/relationships/slide" Target="slides/slide7.xml"/><Relationship Id="rId21" Type="http://schemas.openxmlformats.org/officeDocument/2006/relationships/slide" Target="slides/slide6.xml"/><Relationship Id="rId24" Type="http://schemas.openxmlformats.org/officeDocument/2006/relationships/slide" Target="slides/slide9.xml"/><Relationship Id="rId23" Type="http://schemas.openxmlformats.org/officeDocument/2006/relationships/slide" Target="slides/slide8.xml"/><Relationship Id="rId60" Type="http://schemas.openxmlformats.org/officeDocument/2006/relationships/font" Target="fonts/Archivo-italic.fntdata"/><Relationship Id="rId26" Type="http://schemas.openxmlformats.org/officeDocument/2006/relationships/slide" Target="slides/slide11.xml"/><Relationship Id="rId25" Type="http://schemas.openxmlformats.org/officeDocument/2006/relationships/slide" Target="slides/slide10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29" Type="http://schemas.openxmlformats.org/officeDocument/2006/relationships/slide" Target="slides/slide14.xml"/><Relationship Id="rId51" Type="http://schemas.openxmlformats.org/officeDocument/2006/relationships/slide" Target="slides/slide36.xml"/><Relationship Id="rId50" Type="http://schemas.openxmlformats.org/officeDocument/2006/relationships/slide" Target="slides/slide35.xml"/><Relationship Id="rId53" Type="http://schemas.openxmlformats.org/officeDocument/2006/relationships/slide" Target="slides/slide38.xml"/><Relationship Id="rId52" Type="http://schemas.openxmlformats.org/officeDocument/2006/relationships/slide" Target="slides/slide37.xml"/><Relationship Id="rId11" Type="http://schemas.openxmlformats.org/officeDocument/2006/relationships/slideMaster" Target="slideMasters/slideMaster8.xml"/><Relationship Id="rId55" Type="http://schemas.openxmlformats.org/officeDocument/2006/relationships/slide" Target="slides/slide40.xml"/><Relationship Id="rId10" Type="http://schemas.openxmlformats.org/officeDocument/2006/relationships/slideMaster" Target="slideMasters/slideMaster7.xml"/><Relationship Id="rId54" Type="http://schemas.openxmlformats.org/officeDocument/2006/relationships/slide" Target="slides/slide39.xml"/><Relationship Id="rId13" Type="http://schemas.openxmlformats.org/officeDocument/2006/relationships/slideMaster" Target="slideMasters/slideMaster10.xml"/><Relationship Id="rId57" Type="http://schemas.openxmlformats.org/officeDocument/2006/relationships/font" Target="fonts/ShortStack-regular.fntdata"/><Relationship Id="rId12" Type="http://schemas.openxmlformats.org/officeDocument/2006/relationships/slideMaster" Target="slideMasters/slideMaster9.xml"/><Relationship Id="rId56" Type="http://schemas.openxmlformats.org/officeDocument/2006/relationships/font" Target="fonts/Courgette-regular.fntdata"/><Relationship Id="rId15" Type="http://schemas.openxmlformats.org/officeDocument/2006/relationships/notesMaster" Target="notesMasters/notesMaster1.xml"/><Relationship Id="rId59" Type="http://schemas.openxmlformats.org/officeDocument/2006/relationships/font" Target="fonts/Archivo-bold.fntdata"/><Relationship Id="rId14" Type="http://schemas.openxmlformats.org/officeDocument/2006/relationships/slideMaster" Target="slideMasters/slideMaster11.xml"/><Relationship Id="rId58" Type="http://schemas.openxmlformats.org/officeDocument/2006/relationships/font" Target="fonts/Archivo-regular.fntdata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9" Type="http://schemas.openxmlformats.org/officeDocument/2006/relationships/slide" Target="slides/slide4.xml"/><Relationship Id="rId1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4" name="Google Shape;84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d7f6f22758_5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9" name="Google Shape;909;gd7f6f22758_5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Introduce Arts &amp; Letters as a College – the college where creative and critical thinking thrives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Say…We have a variety of programs ranging across the arts and humanities- over 22 undergraduate programs from several colleges. The college has a distinguished faculty, smaller classes that allow for more personalized attention.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0" name="Google Shape;910;gd7f6f22758_5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6" name="Google Shape;91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917" name="Google Shape;917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4" name="Google Shape;92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Ask here if anyone is coming in with large numbers of credits (dual enrollment, AP, AICE, etc. and/or an AA Degree) – take their information </a:t>
            </a:r>
            <a:endParaRPr/>
          </a:p>
        </p:txBody>
      </p:sp>
      <p:sp>
        <p:nvSpPr>
          <p:cNvPr id="925" name="Google Shape;925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3" name="Google Shape;93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Learning a lot at SOAR.. Here is what you can do now to be career ready before classes start</a:t>
            </a:r>
            <a:endParaRPr/>
          </a:p>
        </p:txBody>
      </p:sp>
      <p:sp>
        <p:nvSpPr>
          <p:cNvPr id="934" name="Google Shape;934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104d0f7257d_3_8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0" name="Google Shape;940;g104d0f7257d_3_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5" name="Google Shape;94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Show Career Center was one of the first offices at FAU.. Career has always been a value to FAU. What we looked like “before”</a:t>
            </a:r>
            <a:endParaRPr/>
          </a:p>
        </p:txBody>
      </p:sp>
      <p:sp>
        <p:nvSpPr>
          <p:cNvPr id="946" name="Google Shape;946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3" name="Google Shape;95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Career Center now– more modern, all over campus, help students where they are at.. Online and in-person.. Career ecosystem idea.</a:t>
            </a:r>
            <a:endParaRPr/>
          </a:p>
        </p:txBody>
      </p:sp>
      <p:sp>
        <p:nvSpPr>
          <p:cNvPr id="954" name="Google Shape;954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1" name="Google Shape;96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Learning a lot at SOAR.. Here is what you can do now to be career ready before classes start</a:t>
            </a:r>
            <a:endParaRPr/>
          </a:p>
        </p:txBody>
      </p:sp>
      <p:sp>
        <p:nvSpPr>
          <p:cNvPr id="962" name="Google Shape;962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8" name="Google Shape;96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Take MK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Explain both parts</a:t>
            </a:r>
            <a:endParaRPr/>
          </a:p>
        </p:txBody>
      </p:sp>
      <p:sp>
        <p:nvSpPr>
          <p:cNvPr id="969" name="Google Shape;969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4" name="Google Shape;97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Take interest inventory and get top 3 types… career coach will review in more detail during session. </a:t>
            </a:r>
            <a:endParaRPr/>
          </a:p>
        </p:txBody>
      </p:sp>
      <p:sp>
        <p:nvSpPr>
          <p:cNvPr id="975" name="Google Shape;975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9" name="Google Shape;84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0" name="Google Shape;98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types converts into list of occupations and you can learn salaries, skills, and majors and more when clicked.</a:t>
            </a:r>
            <a:endParaRPr/>
          </a:p>
        </p:txBody>
      </p:sp>
      <p:sp>
        <p:nvSpPr>
          <p:cNvPr id="981" name="Google Shape;981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6" name="Google Shape;986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Already know what you want to do? Explore what you can do with a major in.. Explore occupations, compare occupations, etc.</a:t>
            </a:r>
            <a:endParaRPr/>
          </a:p>
        </p:txBody>
      </p:sp>
      <p:sp>
        <p:nvSpPr>
          <p:cNvPr id="987" name="Google Shape;987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2" name="Google Shape;992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Second thing to do.. Claim Handshake account. Quick review of what is Handshake. </a:t>
            </a:r>
            <a:endParaRPr/>
          </a:p>
        </p:txBody>
      </p:sp>
      <p:sp>
        <p:nvSpPr>
          <p:cNvPr id="993" name="Google Shape;993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8" name="Google Shape;99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If time permits.. ask students to claim account. Only students that registered for classes can claim account. Or will be able to claim one week after registering for classes.</a:t>
            </a:r>
            <a:endParaRPr/>
          </a:p>
        </p:txBody>
      </p:sp>
      <p:sp>
        <p:nvSpPr>
          <p:cNvPr id="999" name="Google Shape;999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104d0f7257d_8_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0" name="Google Shape;1010;g104d0f7257d_8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104d0f7257d_8_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7" name="Google Shape;1017;g104d0f7257d_8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dd9991219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4" name="Google Shape;1024;gdd9991219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dd99912196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3" name="Google Shape;1033;gdd99912196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0" name="Google Shape;1040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5" name="Google Shape;1045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b6c72f548c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5" name="Google Shape;855;gb6c72f548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6" name="Google Shape;856;gb6c72f548c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1" name="Google Shape;1051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7" name="Google Shape;1057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e20b6132d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63" name="Google Shape;1063;ge20b6132d4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9" name="Google Shape;1069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5" name="Google Shape;1075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1" name="Google Shape;1081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e20b6132d4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88" name="Google Shape;1088;ge20b6132d4_1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e4cb77594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94" name="Google Shape;1094;ge4cb775943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e20b6132d4_1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9" name="Google Shape;1099;ge20b6132d4_1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e0b073cafb_2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6" name="Google Shape;1106;ge0b073cafb_2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2" name="Google Shape;86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Introduce Arts &amp; Letters as a College – the college where creative and critical thinking thrives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Say…We have a variety of programs ranging across the arts and humanities- over 22 undergraduate programs from several colleges. The college has a distinguished faculty, smaller classes that allow for more personalized attention.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3" name="Google Shape;863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e0da22ad9e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12" name="Google Shape;1112;ge0da22ad9e_0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0" name="Google Shape;87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 reasons why students should apply for programs in CAL-Also list some of the careers available depending on major. Can facilitate discussion (if time allows) to see if students are surprised by these numbers and/or what they think.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lang="en-US"/>
            </a:b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COMT- ESPN, Advertising, Lawyer, Screen Writers,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MMSF- New York Giants/ Miami Dolphins/ FAU Football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MMSJ- News Anchors, broadcasters, sports reporters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Music- Sony Records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English- Paralegal, Grant Writing, Teacher, etc. 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History- Travel Industry, Teachers, Museum Coordinators, Peace Corps, Political Science- Law Firms, Governmental Campaigns, etc. 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IDS-grad programs- health sciences, Business, etc.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Sociology- Social Work, Human Resources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Political Science- state lobbyists, lawyers, political journalists, campaign managers, etc. 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Theatre- Actors, Choreographers, Dancers, etc. 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Studio Art- Video Game Design, Graphic Design, teaching, Art Therapy, pottery, clay-making, etc. 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Minors- Science majors/art minors- work towards designing medical helix models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endParaRPr/>
          </a:p>
        </p:txBody>
      </p:sp>
      <p:sp>
        <p:nvSpPr>
          <p:cNvPr id="871" name="Google Shape;871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7" name="Google Shape;87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Facilitate a discussion on how AL majors provide a variety of skills and experiences applicable to the workforce today </a:t>
            </a:r>
            <a:endParaRPr/>
          </a:p>
        </p:txBody>
      </p:sp>
      <p:sp>
        <p:nvSpPr>
          <p:cNvPr id="878" name="Google Shape;878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e1cb733ad9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e1cb733ad9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5" name="Google Shape;885;ge1cb733ad9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5" name="Google Shape;89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Advisors are here to help students figure out their academic plans and directions.</a:t>
            </a:r>
            <a:r>
              <a:rPr b="1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We provide current and accurate information about degree plans and the student’s overall progress toward degree completion, based on available information.  Discuss the role of advising. </a:t>
            </a:r>
            <a:endParaRPr/>
          </a:p>
        </p:txBody>
      </p:sp>
      <p:sp>
        <p:nvSpPr>
          <p:cNvPr id="896" name="Google Shape;896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2" name="Google Shape;90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3" name="Google Shape;903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.png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png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e0da22ad9e_0_9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2" name="Google Shape;692;ge0da22ad9e_0_9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3" name="Google Shape;693;ge0da22ad9e_0_9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4" name="Google Shape;694;ge0da22ad9e_0_9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5" name="Google Shape;695;ge0da22ad9e_0_9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e0da22ad9e_0_97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8" name="Google Shape;698;ge0da22ad9e_0_97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699" name="Google Shape;699;ge0da22ad9e_0_9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0" name="Google Shape;700;ge0da22ad9e_0_9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1" name="Google Shape;701;ge0da22ad9e_0_9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e0da22ad9e_0_103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4" name="Google Shape;704;ge0da22ad9e_0_103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05" name="Google Shape;705;ge0da22ad9e_0_10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6" name="Google Shape;706;ge0da22ad9e_0_10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7" name="Google Shape;707;ge0da22ad9e_0_10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e0da22ad9e_0_10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0" name="Google Shape;710;ge0da22ad9e_0_109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1" name="Google Shape;711;ge0da22ad9e_0_109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2" name="Google Shape;712;ge0da22ad9e_0_10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3" name="Google Shape;713;ge0da22ad9e_0_10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4" name="Google Shape;714;ge0da22ad9e_0_10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e0da22ad9e_0_116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7" name="Google Shape;717;ge0da22ad9e_0_116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18" name="Google Shape;718;ge0da22ad9e_0_116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9" name="Google Shape;719;ge0da22ad9e_0_116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20" name="Google Shape;720;ge0da22ad9e_0_116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1" name="Google Shape;721;ge0da22ad9e_0_11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2" name="Google Shape;722;ge0da22ad9e_0_11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3" name="Google Shape;723;ge0da22ad9e_0_1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e0da22ad9e_0_12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6" name="Google Shape;726;ge0da22ad9e_0_12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7" name="Google Shape;727;ge0da22ad9e_0_12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8" name="Google Shape;728;ge0da22ad9e_0_12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e0da22ad9e_0_13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1" name="Google Shape;731;ge0da22ad9e_0_13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2" name="Google Shape;732;ge0da22ad9e_0_13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e0da22ad9e_0_134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5" name="Google Shape;735;ge0da22ad9e_0_134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36" name="Google Shape;736;ge0da22ad9e_0_134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7" name="Google Shape;737;ge0da22ad9e_0_13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8" name="Google Shape;738;ge0da22ad9e_0_13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9" name="Google Shape;739;ge0da22ad9e_0_13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e0da22ad9e_0_141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2" name="Google Shape;742;ge0da22ad9e_0_141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3" name="Google Shape;743;ge0da22ad9e_0_141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44" name="Google Shape;744;ge0da22ad9e_0_14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5" name="Google Shape;745;ge0da22ad9e_0_14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6" name="Google Shape;746;ge0da22ad9e_0_14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e0da22ad9e_0_14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9" name="Google Shape;749;ge0da22ad9e_0_148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0" name="Google Shape;750;ge0da22ad9e_0_14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1" name="Google Shape;751;ge0da22ad9e_0_14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2" name="Google Shape;752;ge0da22ad9e_0_14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e0da22ad9e_0_154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5" name="Google Shape;755;ge0da22ad9e_0_154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6" name="Google Shape;756;ge0da22ad9e_0_15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7" name="Google Shape;757;ge0da22ad9e_0_15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8" name="Google Shape;758;ge0da22ad9e_0_15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104d0f7257d_3_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7" name="Google Shape;767;g104d0f7257d_3_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768" name="Google Shape;768;g104d0f7257d_3_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9" name="Google Shape;769;g104d0f7257d_3_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0" name="Google Shape;770;g104d0f7257d_3_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104d0f7257d_3_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3" name="Google Shape;773;g104d0f7257d_3_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4" name="Google Shape;774;g104d0f7257d_3_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5" name="Google Shape;775;g104d0f7257d_3_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6" name="Google Shape;776;g104d0f7257d_3_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104d0f7257d_3_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9" name="Google Shape;779;g104d0f7257d_3_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0" name="Google Shape;780;g104d0f7257d_3_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Content + Icon (Personalized)">
  <p:cSld name="Title &amp; Content + Icon (Personalized)"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104d0f7257d_3_22"/>
          <p:cNvSpPr txBox="1"/>
          <p:nvPr>
            <p:ph type="title"/>
          </p:nvPr>
        </p:nvSpPr>
        <p:spPr>
          <a:xfrm>
            <a:off x="385300" y="359300"/>
            <a:ext cx="10393600" cy="6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chivo"/>
              <a:buNone/>
              <a:defRPr b="1" sz="2667">
                <a:latin typeface="Archivo"/>
                <a:ea typeface="Archivo"/>
                <a:cs typeface="Archivo"/>
                <a:sym typeface="Archi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83" name="Google Shape;783;g104d0f7257d_3_22"/>
          <p:cNvSpPr txBox="1"/>
          <p:nvPr>
            <p:ph idx="1" type="body"/>
          </p:nvPr>
        </p:nvSpPr>
        <p:spPr>
          <a:xfrm>
            <a:off x="3853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chivo"/>
              <a:buChar char="●"/>
              <a:defRPr sz="2133"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indent="-3175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"/>
              <a:buChar char="○"/>
              <a:defRPr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indent="-3175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"/>
              <a:buChar char="■"/>
              <a:defRPr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indent="-3175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"/>
              <a:buChar char="●"/>
              <a:defRPr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indent="-3175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"/>
              <a:buChar char="○"/>
              <a:defRPr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indent="-317500" lvl="5" marL="2743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"/>
              <a:buChar char="■"/>
              <a:defRPr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indent="-317500" lvl="6" marL="3200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"/>
              <a:buChar char="●"/>
              <a:defRPr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indent="-317500" lvl="7" marL="3657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"/>
              <a:buChar char="○"/>
              <a:defRPr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indent="-317500" lvl="8" marL="411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"/>
              <a:buChar char="■"/>
              <a:defRPr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  <p:pic>
        <p:nvPicPr>
          <p:cNvPr id="784" name="Google Shape;784;g104d0f7257d_3_22"/>
          <p:cNvPicPr preferRelativeResize="0"/>
          <p:nvPr/>
        </p:nvPicPr>
        <p:blipFill rotWithShape="1">
          <a:blip r:embed="rId2">
            <a:alphaModFix/>
          </a:blip>
          <a:srcRect b="0" l="0" r="10" t="0"/>
          <a:stretch/>
        </p:blipFill>
        <p:spPr>
          <a:xfrm>
            <a:off x="11447300" y="265201"/>
            <a:ext cx="440200" cy="382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104d0f7257d_3_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7" name="Google Shape;787;g104d0f7257d_3_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8" name="Google Shape;788;g104d0f7257d_3_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9" name="Google Shape;789;g104d0f7257d_3_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Content + Icon (Career)">
  <p:cSld name="Title &amp; Content + Icon (Career)"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4d0f7257d_3_31"/>
          <p:cNvSpPr txBox="1"/>
          <p:nvPr>
            <p:ph type="title"/>
          </p:nvPr>
        </p:nvSpPr>
        <p:spPr>
          <a:xfrm>
            <a:off x="385300" y="359300"/>
            <a:ext cx="10393600" cy="6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chivo"/>
              <a:buNone/>
              <a:defRPr b="1" sz="2667">
                <a:latin typeface="Archivo"/>
                <a:ea typeface="Archivo"/>
                <a:cs typeface="Archivo"/>
                <a:sym typeface="Archi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92" name="Google Shape;792;g104d0f7257d_3_31"/>
          <p:cNvSpPr txBox="1"/>
          <p:nvPr>
            <p:ph idx="1" type="body"/>
          </p:nvPr>
        </p:nvSpPr>
        <p:spPr>
          <a:xfrm>
            <a:off x="3853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chivo"/>
              <a:buChar char="●"/>
              <a:defRPr sz="2133"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indent="-3175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"/>
              <a:buChar char="○"/>
              <a:defRPr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indent="-3175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"/>
              <a:buChar char="■"/>
              <a:defRPr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indent="-3175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"/>
              <a:buChar char="●"/>
              <a:defRPr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indent="-3175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"/>
              <a:buChar char="○"/>
              <a:defRPr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indent="-317500" lvl="5" marL="2743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"/>
              <a:buChar char="■"/>
              <a:defRPr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indent="-317500" lvl="6" marL="3200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"/>
              <a:buChar char="●"/>
              <a:defRPr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indent="-317500" lvl="7" marL="3657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"/>
              <a:buChar char="○"/>
              <a:defRPr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indent="-317500" lvl="8" marL="411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"/>
              <a:buChar char="■"/>
              <a:defRPr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  <p:pic>
        <p:nvPicPr>
          <p:cNvPr id="793" name="Google Shape;793;g104d0f7257d_3_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28092" y="287016"/>
            <a:ext cx="484149" cy="41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04d0f7257d_3_3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6" name="Google Shape;796;g104d0f7257d_3_3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97" name="Google Shape;797;g104d0f7257d_3_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8" name="Google Shape;798;g104d0f7257d_3_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9" name="Google Shape;799;g104d0f7257d_3_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104d0f7257d_3_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2" name="Google Shape;802;g104d0f7257d_3_4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3" name="Google Shape;803;g104d0f7257d_3_4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4" name="Google Shape;804;g104d0f7257d_3_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5" name="Google Shape;805;g104d0f7257d_3_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6" name="Google Shape;806;g104d0f7257d_3_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104d0f7257d_3_4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9" name="Google Shape;809;g104d0f7257d_3_4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10" name="Google Shape;810;g104d0f7257d_3_4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1" name="Google Shape;811;g104d0f7257d_3_4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12" name="Google Shape;812;g104d0f7257d_3_4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3" name="Google Shape;813;g104d0f7257d_3_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4" name="Google Shape;814;g104d0f7257d_3_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5" name="Google Shape;815;g104d0f7257d_3_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104d0f7257d_3_5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8" name="Google Shape;818;g104d0f7257d_3_5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19" name="Google Shape;819;g104d0f7257d_3_5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20" name="Google Shape;820;g104d0f7257d_3_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1" name="Google Shape;821;g104d0f7257d_3_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2" name="Google Shape;822;g104d0f7257d_3_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104d0f7257d_3_6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5" name="Google Shape;825;g104d0f7257d_3_6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26" name="Google Shape;826;g104d0f7257d_3_6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27" name="Google Shape;827;g104d0f7257d_3_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8" name="Google Shape;828;g104d0f7257d_3_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9" name="Google Shape;829;g104d0f7257d_3_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104d0f7257d_3_7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2" name="Google Shape;832;g104d0f7257d_3_7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3" name="Google Shape;833;g104d0f7257d_3_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4" name="Google Shape;834;g104d0f7257d_3_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5" name="Google Shape;835;g104d0f7257d_3_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104d0f7257d_3_7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8" name="Google Shape;838;g104d0f7257d_3_7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9" name="Google Shape;839;g104d0f7257d_3_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0" name="Google Shape;840;g104d0f7257d_3_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1" name="Google Shape;841;g104d0f7257d_3_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5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7" name="Google Shape;97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5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5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9" name="Google Shape;109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5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5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5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2" name="Google Shape;122;p5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5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4" name="Google Shape;124;p5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5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p5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5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5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6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6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3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68" name="Google Shape;168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7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7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0" name="Google Shape;180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7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p7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" name="Google Shape;187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7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3" name="Google Shape;193;p7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7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5" name="Google Shape;195;p7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6" name="Google Shape;196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7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11" name="Google Shape;211;p7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2" name="Google Shape;212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7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8" name="Google Shape;218;p7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9" name="Google Shape;219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7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" name="Google Shape;225;p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7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p7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7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4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3" name="Google Shape;243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5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9" name="Google Shape;249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8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8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55" name="Google Shape;255;p8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8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8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8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8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1" name="Google Shape;261;p8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2" name="Google Shape;262;p8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8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8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8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8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68" name="Google Shape;268;p8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9" name="Google Shape;269;p8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70" name="Google Shape;270;p8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1" name="Google Shape;271;p8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8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8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8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8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6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8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8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8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86" name="Google Shape;286;p8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87" name="Google Shape;287;p8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8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8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8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8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3" name="Google Shape;293;p8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94" name="Google Shape;294;p8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8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8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8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8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0" name="Google Shape;300;p8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8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p8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8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8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6" name="Google Shape;306;p8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8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8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4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8" name="Google Shape;318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8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8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24" name="Google Shape;324;p8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8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p8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9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9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30" name="Google Shape;330;p9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9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9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9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5" name="Google Shape;335;p9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6" name="Google Shape;336;p9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7" name="Google Shape;337;p9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9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9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9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9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43" name="Google Shape;343;p9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4" name="Google Shape;344;p9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45" name="Google Shape;345;p9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6" name="Google Shape;346;p9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7" name="Google Shape;347;p9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9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9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1" name="Google Shape;351;p9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2" name="Google Shape;352;p9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3" name="Google Shape;353;p9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9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p9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p9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9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0" name="Google Shape;360;p9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61" name="Google Shape;361;p9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62" name="Google Shape;362;p9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9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p9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9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9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8" name="Google Shape;368;p9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69" name="Google Shape;369;p9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0" name="Google Shape;370;p9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9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9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9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5" name="Google Shape;375;p9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6" name="Google Shape;376;p9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7" name="Google Shape;377;p9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9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0" name="Google Shape;380;p9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1" name="Google Shape;381;p9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2" name="Google Shape;382;p9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3" name="Google Shape;383;p9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2" name="Google Shape;392;p4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3" name="Google Shape;393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4" name="Google Shape;394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5" name="Google Shape;395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9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8" name="Google Shape;398;p9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99" name="Google Shape;399;p9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0" name="Google Shape;400;p9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1" name="Google Shape;401;p9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0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4" name="Google Shape;404;p10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5" name="Google Shape;405;p10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p10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7" name="Google Shape;407;p10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0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0" name="Google Shape;410;p10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1" name="Google Shape;411;p10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2" name="Google Shape;412;p10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3" name="Google Shape;413;p10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p10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6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6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6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0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7" name="Google Shape;417;p10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8" name="Google Shape;418;p10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9" name="Google Shape;419;p10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20" name="Google Shape;420;p10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1" name="Google Shape;421;p10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2" name="Google Shape;422;p10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3" name="Google Shape;423;p10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0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10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7" name="Google Shape;427;p10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8" name="Google Shape;428;p10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0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1" name="Google Shape;431;p10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2" name="Google Shape;432;p10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0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5" name="Google Shape;435;p10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36" name="Google Shape;436;p10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37" name="Google Shape;437;p10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8" name="Google Shape;438;p10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9" name="Google Shape;439;p10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0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2" name="Google Shape;442;p10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3" name="Google Shape;443;p10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44" name="Google Shape;444;p10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5" name="Google Shape;445;p10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6" name="Google Shape;446;p10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0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9" name="Google Shape;449;p10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0" name="Google Shape;450;p10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" name="Google Shape;451;p10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2" name="Google Shape;452;p10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0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5" name="Google Shape;455;p10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6" name="Google Shape;456;p10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7" name="Google Shape;457;p10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8" name="Google Shape;458;p10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7" name="Google Shape;467;p4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8" name="Google Shape;468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9" name="Google Shape;469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0" name="Google Shape;470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0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3" name="Google Shape;473;p10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74" name="Google Shape;474;p10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5" name="Google Shape;475;p10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6" name="Google Shape;476;p10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1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9" name="Google Shape;479;p11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80" name="Google Shape;480;p1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1" name="Google Shape;481;p1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2" name="Google Shape;482;p1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5" name="Google Shape;485;p11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6" name="Google Shape;486;p11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7" name="Google Shape;487;p1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8" name="Google Shape;488;p1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9" name="Google Shape;489;p1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1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2" name="Google Shape;492;p11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3" name="Google Shape;493;p11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4" name="Google Shape;494;p11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5" name="Google Shape;495;p11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6" name="Google Shape;496;p1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7" name="Google Shape;497;p1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8" name="Google Shape;498;p1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1" name="Google Shape;501;p1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1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3" name="Google Shape;503;p1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6" name="Google Shape;506;p1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7" name="Google Shape;507;p1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0" name="Google Shape;510;p11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11" name="Google Shape;511;p11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12" name="Google Shape;512;p1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3" name="Google Shape;513;p1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4" name="Google Shape;514;p1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7" name="Google Shape;517;p11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8" name="Google Shape;518;p11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19" name="Google Shape;519;p1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0" name="Google Shape;520;p1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1" name="Google Shape;521;p1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4" name="Google Shape;524;p11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5" name="Google Shape;525;p1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6" name="Google Shape;526;p1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7" name="Google Shape;527;p1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1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0" name="Google Shape;530;p11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1" name="Google Shape;531;p1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2" name="Google Shape;532;p1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3" name="Google Shape;533;p1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2" name="Google Shape;542;p4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3" name="Google Shape;543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4" name="Google Shape;544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5" name="Google Shape;545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1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8" name="Google Shape;548;p11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49" name="Google Shape;549;p1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0" name="Google Shape;550;p1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1" name="Google Shape;551;p1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6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2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4" name="Google Shape;554;p12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55" name="Google Shape;555;p1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6" name="Google Shape;556;p1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7" name="Google Shape;557;p1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0" name="Google Shape;560;p12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1" name="Google Shape;561;p12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2" name="Google Shape;562;p1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3" name="Google Shape;563;p1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4" name="Google Shape;564;p1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2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7" name="Google Shape;567;p12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8" name="Google Shape;568;p12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9" name="Google Shape;569;p12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0" name="Google Shape;570;p12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1" name="Google Shape;571;p1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2" name="Google Shape;572;p1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3" name="Google Shape;573;p1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6" name="Google Shape;576;p1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7" name="Google Shape;577;p1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8" name="Google Shape;578;p1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1" name="Google Shape;581;p1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2" name="Google Shape;582;p1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2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5" name="Google Shape;585;p12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86" name="Google Shape;586;p12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7" name="Google Shape;587;p1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8" name="Google Shape;588;p1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9" name="Google Shape;589;p1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2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2" name="Google Shape;592;p12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3" name="Google Shape;593;p12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94" name="Google Shape;594;p1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5" name="Google Shape;595;p1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6" name="Google Shape;596;p1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9" name="Google Shape;599;p12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0" name="Google Shape;600;p1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1" name="Google Shape;601;p1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2" name="Google Shape;602;p1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2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5" name="Google Shape;605;p12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6" name="Google Shape;606;p1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7" name="Google Shape;607;p1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8" name="Google Shape;608;p1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7" name="Google Shape;617;p5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8" name="Google Shape;618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9" name="Google Shape;619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0" name="Google Shape;620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6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2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3" name="Google Shape;623;p12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624" name="Google Shape;624;p1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5" name="Google Shape;625;p1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6" name="Google Shape;626;p1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3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9" name="Google Shape;629;p13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0" name="Google Shape;630;p1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1" name="Google Shape;631;p1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2" name="Google Shape;632;p1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5" name="Google Shape;635;p13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6" name="Google Shape;636;p13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7" name="Google Shape;637;p1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8" name="Google Shape;638;p1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9" name="Google Shape;639;p1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3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2" name="Google Shape;642;p13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43" name="Google Shape;643;p13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4" name="Google Shape;644;p13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45" name="Google Shape;645;p13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6" name="Google Shape;646;p1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7" name="Google Shape;647;p1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8" name="Google Shape;648;p1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1" name="Google Shape;651;p1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2" name="Google Shape;652;p1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3" name="Google Shape;653;p1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6" name="Google Shape;656;p1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7" name="Google Shape;657;p1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3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0" name="Google Shape;660;p13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61" name="Google Shape;661;p13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62" name="Google Shape;662;p1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3" name="Google Shape;663;p1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4" name="Google Shape;664;p1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3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7" name="Google Shape;667;p13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8" name="Google Shape;668;p13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69" name="Google Shape;669;p1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0" name="Google Shape;670;p1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1" name="Google Shape;671;p1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4" name="Google Shape;674;p13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5" name="Google Shape;675;p1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6" name="Google Shape;676;p1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7" name="Google Shape;677;p1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13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0" name="Google Shape;680;p13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1" name="Google Shape;681;p1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2" name="Google Shape;682;p1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3" name="Google Shape;683;p1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9.xml"/><Relationship Id="rId12" Type="http://schemas.openxmlformats.org/officeDocument/2006/relationships/theme" Target="../theme/theme7.xml"/><Relationship Id="rId9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/Relationships>
</file>

<file path=ppt/slideMasters/_rels/slideMaster1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5" Type="http://schemas.openxmlformats.org/officeDocument/2006/relationships/theme" Target="../theme/theme6.xml"/><Relationship Id="rId1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11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2" Type="http://schemas.openxmlformats.org/officeDocument/2006/relationships/theme" Target="../theme/theme11.xml"/><Relationship Id="rId9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2" Type="http://schemas.openxmlformats.org/officeDocument/2006/relationships/theme" Target="../theme/theme9.xml"/><Relationship Id="rId9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/Relationships>
</file>

<file path=ppt/slideMasters/_rels/slideMaster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/Relationships>
</file>

<file path=ppt/slideMasters/_rels/slideMaster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8.xml"/><Relationship Id="rId12" Type="http://schemas.openxmlformats.org/officeDocument/2006/relationships/theme" Target="../theme/theme8.xml"/><Relationship Id="rId9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e0da22ad9e_0_8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6" name="Google Shape;686;ge0da22ad9e_0_8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7" name="Google Shape;687;ge0da22ad9e_0_8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8" name="Google Shape;688;ge0da22ad9e_0_8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9" name="Google Shape;689;ge0da22ad9e_0_8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104d0f7257d_3_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61" name="Google Shape;761;g104d0f7257d_3_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2" name="Google Shape;762;g104d0f7257d_3_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3" name="Google Shape;763;g104d0f7257d_3_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4" name="Google Shape;764;g104d0f7257d_3_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3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" name="Google Shape;162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6" name="Google Shape;236;p3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7" name="Google Shape;237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9" name="Google Shape;239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1" name="Google Shape;311;p4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2" name="Google Shape;312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3" name="Google Shape;313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4" name="Google Shape;314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6" name="Google Shape;386;p4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7" name="Google Shape;387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8" name="Google Shape;388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9" name="Google Shape;389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1" name="Google Shape;461;p4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2" name="Google Shape;462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3" name="Google Shape;463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4" name="Google Shape;464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6" name="Google Shape;536;p4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7" name="Google Shape;537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8" name="Google Shape;538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9" name="Google Shape;539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1" name="Google Shape;611;p4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2" name="Google Shape;612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3" name="Google Shape;613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4" name="Google Shape;614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8.jpg"/><Relationship Id="rId5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17.jpg"/><Relationship Id="rId5" Type="http://schemas.openxmlformats.org/officeDocument/2006/relationships/image" Target="../media/image1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16.jpg"/><Relationship Id="rId5" Type="http://schemas.openxmlformats.org/officeDocument/2006/relationships/image" Target="../media/image3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png"/><Relationship Id="rId4" Type="http://schemas.openxmlformats.org/officeDocument/2006/relationships/image" Target="../media/image31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.png"/><Relationship Id="rId4" Type="http://schemas.openxmlformats.org/officeDocument/2006/relationships/image" Target="../media/image37.png"/><Relationship Id="rId5" Type="http://schemas.openxmlformats.org/officeDocument/2006/relationships/image" Target="../media/image30.png"/><Relationship Id="rId6" Type="http://schemas.openxmlformats.org/officeDocument/2006/relationships/image" Target="../media/image27.png"/><Relationship Id="rId7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Relationship Id="rId4" Type="http://schemas.openxmlformats.org/officeDocument/2006/relationships/image" Target="../media/image3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.png"/><Relationship Id="rId4" Type="http://schemas.openxmlformats.org/officeDocument/2006/relationships/hyperlink" Target="about:blank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hyperlink" Target="http://www.youtube.com/watch?v=Ysr9osgNpL0" TargetMode="External"/><Relationship Id="rId5" Type="http://schemas.openxmlformats.org/officeDocument/2006/relationships/image" Target="../media/image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png"/><Relationship Id="rId4" Type="http://schemas.openxmlformats.org/officeDocument/2006/relationships/hyperlink" Target="https://www.fau.edu/uas/pdf/2021_2022/2021_22_IFP_Curriculum.pdf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.png"/><Relationship Id="rId4" Type="http://schemas.openxmlformats.org/officeDocument/2006/relationships/hyperlink" Target="http://www.fau.edu/ctl" TargetMode="External"/><Relationship Id="rId5" Type="http://schemas.openxmlformats.org/officeDocument/2006/relationships/hyperlink" Target="http://www.math.fau.edu/mlc" TargetMode="External"/><Relationship Id="rId6" Type="http://schemas.openxmlformats.org/officeDocument/2006/relationships/hyperlink" Target="http://www.fau.edu/ucew" TargetMode="External"/><Relationship Id="rId7" Type="http://schemas.openxmlformats.org/officeDocument/2006/relationships/hyperlink" Target="http://www.fau.edu/class/esuccess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3.png"/><Relationship Id="rId4" Type="http://schemas.openxmlformats.org/officeDocument/2006/relationships/hyperlink" Target="about:blank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png"/><Relationship Id="rId4" Type="http://schemas.openxmlformats.org/officeDocument/2006/relationships/hyperlink" Target="http://drive.google.com/file/d/1h0IahxgbxS854xsH_yiEG5XM6LOby-6d/view" TargetMode="External"/><Relationship Id="rId5" Type="http://schemas.openxmlformats.org/officeDocument/2006/relationships/image" Target="../media/image2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.png"/><Relationship Id="rId4" Type="http://schemas.openxmlformats.org/officeDocument/2006/relationships/hyperlink" Target="about:blank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"/>
          <p:cNvSpPr/>
          <p:nvPr/>
        </p:nvSpPr>
        <p:spPr>
          <a:xfrm>
            <a:off x="1083825" y="4609128"/>
            <a:ext cx="7112884" cy="9233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02142"/>
                </a:solidFill>
                <a:latin typeface="Arial"/>
                <a:ea typeface="Arial"/>
                <a:cs typeface="Arial"/>
                <a:sym typeface="Arial"/>
              </a:rPr>
              <a:t>#OwlInToGraduation</a:t>
            </a:r>
            <a:endParaRPr b="0" i="0" sz="1600" u="none" cap="none" strike="noStrike">
              <a:solidFill>
                <a:srgbClr val="0021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d7f6f22758_5_6"/>
          <p:cNvSpPr txBox="1"/>
          <p:nvPr>
            <p:ph type="title"/>
          </p:nvPr>
        </p:nvSpPr>
        <p:spPr>
          <a:xfrm>
            <a:off x="327925" y="6836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/>
              <a:t>First-Year Interest Group Course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/>
              <a:t>SLS 1931 CRN 21101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/>
              <a:t>Wednesdays 4pm to 5pm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gd7f6f22758_5_6"/>
          <p:cNvSpPr txBox="1"/>
          <p:nvPr>
            <p:ph idx="1" type="body"/>
          </p:nvPr>
        </p:nvSpPr>
        <p:spPr>
          <a:xfrm>
            <a:off x="327925" y="2193000"/>
            <a:ext cx="8673300" cy="46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 1-credit, 8 week, face to face course with 24 other students who are arts and letters students.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Seminar class that will be led by an advisor from the College of Arts and Letters.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Have an opportunity to build relationships within your college as soon as classes begin.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Get the inside scoop on what it takes to excel in your major.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Have an opportunity to build a community that makes this large research university feel like home. </a:t>
            </a:r>
            <a:endParaRPr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920" name="Google Shape;920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986527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p8"/>
          <p:cNvSpPr txBox="1"/>
          <p:nvPr/>
        </p:nvSpPr>
        <p:spPr>
          <a:xfrm>
            <a:off x="1330036" y="365125"/>
            <a:ext cx="427274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GO OWLS!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Arts &amp; Letters Advising</a:t>
            </a:r>
            <a:br>
              <a:rPr lang="en-US"/>
            </a:br>
            <a:r>
              <a:rPr lang="en-US"/>
              <a:t>Contact Information </a:t>
            </a:r>
            <a:endParaRPr/>
          </a:p>
        </p:txBody>
      </p:sp>
      <p:sp>
        <p:nvSpPr>
          <p:cNvPr id="928" name="Google Shape;928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79" lvl="1" marL="73152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0000"/>
              </a:buClr>
              <a:buSzPts val="2800"/>
              <a:buFont typeface="Merriweather Sans"/>
              <a:buChar char="◗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Virtual chat &amp; email</a:t>
            </a:r>
            <a:endParaRPr/>
          </a:p>
          <a:p>
            <a:pPr indent="-182880" lvl="2" marL="118872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10000"/>
              </a:buClr>
              <a:buSzPts val="2400"/>
              <a:buFont typeface="Merriweather Sans"/>
              <a:buChar char="◗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aladvising@fau.edu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cid:image001.jpg@01D64A1A.7AEB3B90" id="929" name="Google Shape;92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2960" y="2872582"/>
            <a:ext cx="2257424" cy="2257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id:image002.jpg@01D64A1A.7AEB3B90" id="930" name="Google Shape;93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35428" y="2872582"/>
            <a:ext cx="2257424" cy="2257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0"/>
          <p:cNvSpPr txBox="1"/>
          <p:nvPr>
            <p:ph type="title"/>
          </p:nvPr>
        </p:nvSpPr>
        <p:spPr>
          <a:xfrm>
            <a:off x="195535" y="1514522"/>
            <a:ext cx="10815366" cy="46576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b="1"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Mitchell Roshel</a:t>
            </a:r>
            <a:br>
              <a:rPr b="1"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Career Center Liaison to the </a:t>
            </a:r>
            <a:br>
              <a:rPr b="1"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Dorothy F. Schmidt College of Arts &amp; Letters</a:t>
            </a:r>
            <a:br>
              <a:rPr b="1"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mroshel@fau.edu</a:t>
            </a:r>
            <a:br>
              <a:rPr b="1"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appointments via Handshake fau.joinhandshake.com</a:t>
            </a:r>
            <a:endParaRPr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7" name="Google Shape;93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5535" y="3662034"/>
            <a:ext cx="7354233" cy="683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" name="Google Shape;942;g104d0f7257d_3_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1"/>
          <p:cNvSpPr txBox="1"/>
          <p:nvPr>
            <p:ph type="title"/>
          </p:nvPr>
        </p:nvSpPr>
        <p:spPr>
          <a:xfrm>
            <a:off x="838200" y="3450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How It Started</a:t>
            </a:r>
            <a:br>
              <a:rPr b="1" lang="en-US">
                <a:latin typeface="Calibri"/>
                <a:ea typeface="Calibri"/>
                <a:cs typeface="Calibri"/>
                <a:sym typeface="Calibri"/>
              </a:rPr>
            </a:b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Career Center, 1965</a:t>
            </a:r>
            <a:endParaRPr/>
          </a:p>
        </p:txBody>
      </p:sp>
      <p:pic>
        <p:nvPicPr>
          <p:cNvPr id="949" name="Google Shape;94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08862" y="1833301"/>
            <a:ext cx="6089285" cy="3917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3811" y="1833301"/>
            <a:ext cx="5223545" cy="3917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2"/>
          <p:cNvSpPr txBox="1"/>
          <p:nvPr>
            <p:ph type="title"/>
          </p:nvPr>
        </p:nvSpPr>
        <p:spPr>
          <a:xfrm>
            <a:off x="838200" y="862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>
                <a:latin typeface="Calibri"/>
                <a:ea typeface="Calibri"/>
                <a:cs typeface="Calibri"/>
                <a:sym typeface="Calibri"/>
              </a:rPr>
              <a:t>How It’s Going </a:t>
            </a:r>
            <a:br>
              <a:rPr b="1" lang="en-US" sz="4000"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4000">
                <a:latin typeface="Calibri"/>
                <a:ea typeface="Calibri"/>
                <a:cs typeface="Calibri"/>
                <a:sym typeface="Calibri"/>
              </a:rPr>
              <a:t>Career Center, 2021</a:t>
            </a:r>
            <a:endParaRPr/>
          </a:p>
        </p:txBody>
      </p:sp>
      <p:pic>
        <p:nvPicPr>
          <p:cNvPr id="957" name="Google Shape;95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79495" y="1217907"/>
            <a:ext cx="3397542" cy="4528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3505" y="1352447"/>
            <a:ext cx="3397542" cy="4529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4"/>
          <p:cNvSpPr txBox="1"/>
          <p:nvPr>
            <p:ph type="title"/>
          </p:nvPr>
        </p:nvSpPr>
        <p:spPr>
          <a:xfrm>
            <a:off x="258356" y="261715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 Things to-do before classes start...</a:t>
            </a:r>
            <a:br>
              <a:rPr b="1"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be career ready</a:t>
            </a:r>
            <a:r>
              <a:rPr b="1" i="1"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5" name="Google Shape;96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5535" y="3662034"/>
            <a:ext cx="7354233" cy="683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" name="Google Shape;97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" name="Google Shape;97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0043" y="556078"/>
            <a:ext cx="10511914" cy="5139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323F4F"/>
                </a:solidFill>
              </a:rPr>
              <a:t>Welcome to the </a:t>
            </a:r>
            <a:br>
              <a:rPr b="1" lang="en-US">
                <a:solidFill>
                  <a:srgbClr val="323F4F"/>
                </a:solidFill>
              </a:rPr>
            </a:br>
            <a:r>
              <a:rPr b="1" lang="en-US">
                <a:solidFill>
                  <a:srgbClr val="323F4F"/>
                </a:solidFill>
              </a:rPr>
              <a:t>College of Arts and Letters!</a:t>
            </a:r>
            <a:endParaRPr b="1"/>
          </a:p>
        </p:txBody>
      </p:sp>
      <p:pic>
        <p:nvPicPr>
          <p:cNvPr descr="Dorothy F. Schmidt College of Arts and Letters" id="852" name="Google Shape;852;p2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201" y="1559618"/>
            <a:ext cx="9387156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" name="Google Shape;983;p17"/>
          <p:cNvPicPr preferRelativeResize="0"/>
          <p:nvPr/>
        </p:nvPicPr>
        <p:blipFill rotWithShape="1">
          <a:blip r:embed="rId4">
            <a:alphaModFix/>
          </a:blip>
          <a:srcRect b="1147" l="0" r="0" t="0"/>
          <a:stretch/>
        </p:blipFill>
        <p:spPr>
          <a:xfrm>
            <a:off x="1587235" y="323850"/>
            <a:ext cx="9017531" cy="53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9" name="Google Shape;98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00782" y="371927"/>
            <a:ext cx="8990436" cy="5423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" name="Google Shape;99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773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Google Shape;1001;p21"/>
          <p:cNvGrpSpPr/>
          <p:nvPr/>
        </p:nvGrpSpPr>
        <p:grpSpPr>
          <a:xfrm>
            <a:off x="315506" y="3730360"/>
            <a:ext cx="5699145" cy="11123942"/>
            <a:chOff x="623520" y="3391627"/>
            <a:chExt cx="3829050" cy="7856204"/>
          </a:xfrm>
        </p:grpSpPr>
        <p:pic>
          <p:nvPicPr>
            <p:cNvPr id="1002" name="Google Shape;1002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23520" y="3391627"/>
              <a:ext cx="3829050" cy="785620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6960000" dist="19050">
                <a:srgbClr val="000000">
                  <a:alpha val="49411"/>
                </a:srgbClr>
              </a:outerShdw>
            </a:effectLst>
          </p:spPr>
        </p:pic>
        <p:sp>
          <p:nvSpPr>
            <p:cNvPr id="1003" name="Google Shape;1003;p21"/>
            <p:cNvSpPr/>
            <p:nvPr/>
          </p:nvSpPr>
          <p:spPr>
            <a:xfrm>
              <a:off x="895475" y="4389125"/>
              <a:ext cx="3282600" cy="2913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r>
                <a:t/>
              </a:r>
              <a:endParaRPr b="0" i="0" sz="248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21"/>
            <p:cNvSpPr/>
            <p:nvPr/>
          </p:nvSpPr>
          <p:spPr>
            <a:xfrm>
              <a:off x="867788" y="3621825"/>
              <a:ext cx="3355500" cy="5667300"/>
            </a:xfrm>
            <a:prstGeom prst="roundRect">
              <a:avLst>
                <a:gd fmla="val 9651" name="adj"/>
              </a:avLst>
            </a:prstGeom>
            <a:solidFill>
              <a:srgbClr val="000000">
                <a:alpha val="63921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r>
                <a:t/>
              </a:r>
              <a:endParaRPr b="0" i="0" sz="248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05" name="Google Shape;1005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96700" y="4015764"/>
              <a:ext cx="3282695" cy="6940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06" name="Google Shape;1006;p21"/>
          <p:cNvSpPr txBox="1"/>
          <p:nvPr/>
        </p:nvSpPr>
        <p:spPr>
          <a:xfrm>
            <a:off x="247600" y="-281709"/>
            <a:ext cx="5543600" cy="36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Open your camera app</a:t>
            </a:r>
            <a:endParaRPr b="1" i="0" sz="2400" u="none" cap="none" strike="noStrike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b="0" i="1" lang="en-US" sz="2133" u="none" cap="none" strike="noStrik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Tap the notification that pops up! </a:t>
            </a:r>
            <a:endParaRPr b="0" i="0" sz="800" u="none" cap="none" strike="noStrike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r>
              <a:rPr b="0" i="0" lang="en-US" sz="2489" u="none" cap="none" strike="noStrik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OR</a:t>
            </a:r>
            <a:endParaRPr b="0" i="0" sz="800" u="none" cap="none" strike="noStrike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Go to</a:t>
            </a:r>
            <a:endParaRPr b="0" i="0" sz="2400" u="none" cap="none" strike="noStrike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fau.joinhandshake.com</a:t>
            </a:r>
            <a:endParaRPr b="1" i="0" sz="2400" u="none" cap="none" strike="noStrike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1007" name="Google Shape;1007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71711" y="1021681"/>
            <a:ext cx="3184167" cy="3184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104d0f7257d_8_0"/>
          <p:cNvSpPr txBox="1"/>
          <p:nvPr>
            <p:ph type="title"/>
          </p:nvPr>
        </p:nvSpPr>
        <p:spPr>
          <a:xfrm>
            <a:off x="385300" y="359300"/>
            <a:ext cx="10393600" cy="6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chivo"/>
              <a:buNone/>
            </a:pPr>
            <a:r>
              <a:t/>
            </a:r>
            <a:endParaRPr/>
          </a:p>
        </p:txBody>
      </p:sp>
      <p:sp>
        <p:nvSpPr>
          <p:cNvPr id="1013" name="Google Shape;1013;g104d0f7257d_8_0"/>
          <p:cNvSpPr txBox="1"/>
          <p:nvPr>
            <p:ph idx="1" type="body"/>
          </p:nvPr>
        </p:nvSpPr>
        <p:spPr>
          <a:xfrm>
            <a:off x="3853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8655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chivo"/>
              <a:buNone/>
            </a:pPr>
            <a:r>
              <a:t/>
            </a:r>
            <a:endParaRPr/>
          </a:p>
        </p:txBody>
      </p:sp>
      <p:pic>
        <p:nvPicPr>
          <p:cNvPr id="1014" name="Google Shape;1014;g104d0f7257d_8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104d0f7257d_8_7"/>
          <p:cNvSpPr/>
          <p:nvPr/>
        </p:nvSpPr>
        <p:spPr>
          <a:xfrm>
            <a:off x="371353" y="452849"/>
            <a:ext cx="526554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Internship Facts</a:t>
            </a:r>
            <a:endParaRPr b="1" i="0" sz="18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g104d0f7257d_8_7"/>
          <p:cNvSpPr/>
          <p:nvPr/>
        </p:nvSpPr>
        <p:spPr>
          <a:xfrm>
            <a:off x="1071282" y="1482151"/>
            <a:ext cx="10049435" cy="1877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Do internships last only one semester?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alibri"/>
              <a:buNone/>
            </a:pPr>
            <a:r>
              <a:rPr b="0" i="0" lang="en-US" sz="2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Internships are typically one semester to one year long, but it is possible to receive an extension to continue interning.</a:t>
            </a:r>
            <a:endParaRPr/>
          </a:p>
          <a:p>
            <a: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1" name="Google Shape;1021;g104d0f7257d_8_7"/>
          <p:cNvSpPr/>
          <p:nvPr/>
        </p:nvSpPr>
        <p:spPr>
          <a:xfrm>
            <a:off x="1139970" y="3681004"/>
            <a:ext cx="10049435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Are Internships the only way to gain experience?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No! Job Shadowing, Externships, On-Campus Jobs, Campus Involvement.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dd99912196_0_0"/>
          <p:cNvSpPr txBox="1"/>
          <p:nvPr>
            <p:ph type="title"/>
          </p:nvPr>
        </p:nvSpPr>
        <p:spPr>
          <a:xfrm>
            <a:off x="0" y="357100"/>
            <a:ext cx="9615900" cy="12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200"/>
              <a:t>Off Campus and Virtual Internships</a:t>
            </a:r>
            <a:endParaRPr sz="4200"/>
          </a:p>
        </p:txBody>
      </p:sp>
      <p:pic>
        <p:nvPicPr>
          <p:cNvPr id="1027" name="Google Shape;1027;gdd99912196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500" y="1463025"/>
            <a:ext cx="2768075" cy="21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gdd99912196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8800" y="1510739"/>
            <a:ext cx="3733800" cy="20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gdd99912196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0775" y="4001176"/>
            <a:ext cx="2628900" cy="20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gdd99912196_0_0"/>
          <p:cNvPicPr preferRelativeResize="0"/>
          <p:nvPr/>
        </p:nvPicPr>
        <p:blipFill rotWithShape="1">
          <a:blip r:embed="rId7">
            <a:alphaModFix/>
          </a:blip>
          <a:srcRect b="2190" l="-11220" r="11220" t="-2190"/>
          <a:stretch/>
        </p:blipFill>
        <p:spPr>
          <a:xfrm>
            <a:off x="3992200" y="3919375"/>
            <a:ext cx="3085800" cy="23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dd99912196_0_10"/>
          <p:cNvSpPr txBox="1"/>
          <p:nvPr>
            <p:ph type="title"/>
          </p:nvPr>
        </p:nvSpPr>
        <p:spPr>
          <a:xfrm>
            <a:off x="216800" y="306101"/>
            <a:ext cx="8803200" cy="93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200"/>
              <a:t>On </a:t>
            </a:r>
            <a:r>
              <a:rPr b="1" lang="en-US" sz="4200"/>
              <a:t>Campus Internships</a:t>
            </a:r>
            <a:endParaRPr sz="4200"/>
          </a:p>
        </p:txBody>
      </p:sp>
      <p:pic>
        <p:nvPicPr>
          <p:cNvPr id="1036" name="Google Shape;1036;gdd99912196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800" y="1836450"/>
            <a:ext cx="4851899" cy="389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gdd99912196_0_10"/>
          <p:cNvSpPr txBox="1"/>
          <p:nvPr>
            <p:ph idx="1" type="body"/>
          </p:nvPr>
        </p:nvSpPr>
        <p:spPr>
          <a:xfrm>
            <a:off x="5174300" y="2933225"/>
            <a:ext cx="6048600" cy="25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Athletics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Student Union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Dept of Emergency Mgmt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651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Undergraduate Admissions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, application&#10;&#10;Description automatically generated" id="1042" name="Google Shape;1042;p22"/>
          <p:cNvPicPr preferRelativeResize="0"/>
          <p:nvPr/>
        </p:nvPicPr>
        <p:blipFill rotWithShape="1">
          <a:blip r:embed="rId4">
            <a:alphaModFix/>
          </a:blip>
          <a:srcRect b="8928" l="0" r="0" t="1281"/>
          <a:stretch/>
        </p:blipFill>
        <p:spPr>
          <a:xfrm>
            <a:off x="0" y="1"/>
            <a:ext cx="12192000" cy="6157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100"/>
              <a:buFont typeface="Courgette"/>
              <a:buNone/>
            </a:pPr>
            <a:r>
              <a:rPr b="1" lang="en-US" sz="5100">
                <a:solidFill>
                  <a:srgbClr val="FF0000"/>
                </a:solidFill>
                <a:latin typeface="Courgette"/>
                <a:ea typeface="Courgette"/>
                <a:cs typeface="Courgette"/>
                <a:sym typeface="Courgette"/>
              </a:rPr>
              <a:t>Welcome! </a:t>
            </a:r>
            <a:r>
              <a:rPr lang="en-US" sz="5100">
                <a:latin typeface="Courgette"/>
                <a:ea typeface="Courgette"/>
                <a:cs typeface="Courgette"/>
                <a:sym typeface="Courgette"/>
              </a:rPr>
              <a:t>Introduction</a:t>
            </a:r>
            <a:endParaRPr sz="5100">
              <a:latin typeface="Courgette"/>
              <a:ea typeface="Courgette"/>
              <a:cs typeface="Courgette"/>
              <a:sym typeface="Courgette"/>
            </a:endParaRPr>
          </a:p>
        </p:txBody>
      </p:sp>
      <p:sp>
        <p:nvSpPr>
          <p:cNvPr id="1048" name="Google Shape;1048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4765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</a:pPr>
            <a:r>
              <a:rPr b="1" lang="en-US" sz="3900"/>
              <a:t>University Advising Services​ (UAS)</a:t>
            </a:r>
            <a:endParaRPr b="1" sz="3900"/>
          </a:p>
          <a:p>
            <a:pPr indent="-2476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</a:pPr>
            <a:r>
              <a:rPr b="1" lang="en-US" sz="3900" u="sng">
                <a:solidFill>
                  <a:schemeClr val="hlink"/>
                </a:solidFill>
                <a:hlinkClick r:id="rId4"/>
              </a:rPr>
              <a:t>AdvisingServices@fau.edu</a:t>
            </a:r>
            <a:r>
              <a:rPr lang="en-US" sz="3900"/>
              <a:t>​</a:t>
            </a:r>
            <a:endParaRPr/>
          </a:p>
          <a:p>
            <a:pPr indent="-2476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</a:pPr>
            <a:r>
              <a:rPr b="1" lang="en-US" sz="3900"/>
              <a:t>Appointment through Success Network!</a:t>
            </a:r>
            <a:r>
              <a:rPr lang="en-US" sz="3900"/>
              <a:t>​</a:t>
            </a:r>
            <a:endParaRPr/>
          </a:p>
          <a:p>
            <a:pPr indent="-2476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</a:pPr>
            <a:r>
              <a:rPr b="1" lang="en-US" sz="3900"/>
              <a:t>561-297-3064</a:t>
            </a:r>
            <a:r>
              <a:rPr lang="en-US" sz="3900"/>
              <a:t>​</a:t>
            </a:r>
            <a:endParaRPr/>
          </a:p>
          <a:p>
            <a:pPr indent="-2476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</a:pPr>
            <a:r>
              <a:rPr b="1" lang="en-US" sz="3900"/>
              <a:t>SU-80, Suite 201</a:t>
            </a:r>
            <a:r>
              <a:rPr lang="en-US" sz="3900"/>
              <a:t>​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b6c72f548c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Dorothy F. Schmidt </a:t>
            </a:r>
            <a:br>
              <a:rPr lang="en-U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College of Arts and Letters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descr="Pursue your passion in the arts, humanities, or social sciences through 20 diverse undergraduate degree programs. Work closely with world-renowned faculty on inspiring research, pursue interdisciplinary interests through our certificate programs or explore the globe through robust study abroad options. See why our graduates are well-rounded and ready to succeed in a fast-changing economic world. Your Future Awaits. &#10;&#10;&#10;www.fau.edu/artsandletters" id="859" name="Google Shape;859;gb6c72f548c_0_0" title="FAU College of Arts and Letters: Your Future Awaits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843225"/>
            <a:ext cx="8285350" cy="38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24"/>
          <p:cNvSpPr txBox="1"/>
          <p:nvPr>
            <p:ph type="title"/>
          </p:nvPr>
        </p:nvSpPr>
        <p:spPr>
          <a:xfrm>
            <a:off x="886645" y="56496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br>
              <a:rPr lang="en-US" sz="2800">
                <a:solidFill>
                  <a:schemeClr val="lt1"/>
                </a:solidFill>
              </a:rPr>
            </a:br>
            <a:r>
              <a:rPr lang="en-US" sz="3700">
                <a:solidFill>
                  <a:schemeClr val="lt1"/>
                </a:solidFill>
              </a:rPr>
              <a:t>Introduction to UAS and Success Network​</a:t>
            </a:r>
            <a:br>
              <a:rPr lang="en-US" sz="3700">
                <a:solidFill>
                  <a:schemeClr val="lt1"/>
                </a:solidFill>
              </a:rPr>
            </a:br>
            <a:r>
              <a:rPr lang="en-US" sz="3700">
                <a:solidFill>
                  <a:schemeClr val="lt1"/>
                </a:solidFill>
              </a:rPr>
              <a:t>Insight about the IFP and advising​</a:t>
            </a:r>
            <a:br>
              <a:rPr lang="en-US" sz="3700">
                <a:solidFill>
                  <a:schemeClr val="lt1"/>
                </a:solidFill>
              </a:rPr>
            </a:br>
            <a:r>
              <a:rPr lang="en-US" sz="3700">
                <a:solidFill>
                  <a:schemeClr val="lt1"/>
                </a:solidFill>
              </a:rPr>
              <a:t>Tips for success</a:t>
            </a:r>
            <a:br>
              <a:rPr lang="en-US"/>
            </a:br>
            <a:endParaRPr/>
          </a:p>
        </p:txBody>
      </p:sp>
      <p:sp>
        <p:nvSpPr>
          <p:cNvPr id="1054" name="Google Shape;1054;p24"/>
          <p:cNvSpPr txBox="1"/>
          <p:nvPr>
            <p:ph idx="1" type="body"/>
          </p:nvPr>
        </p:nvSpPr>
        <p:spPr>
          <a:xfrm>
            <a:off x="551062" y="2222416"/>
            <a:ext cx="10942017" cy="47478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/>
              <a:t>**FAU Email is our main communication.  All emails will be sent to your FAU email.</a:t>
            </a:r>
            <a:r>
              <a:rPr lang="en-US"/>
              <a:t>  </a:t>
            </a:r>
            <a:r>
              <a:rPr b="1" lang="en-US"/>
              <a:t>Check your FAU email regularly</a:t>
            </a:r>
            <a:r>
              <a:rPr lang="en-US"/>
              <a:t>​**</a:t>
            </a:r>
            <a:endParaRPr/>
          </a:p>
          <a:p>
            <a:pPr indent="-228600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solidFill>
                  <a:schemeClr val="lt1"/>
                </a:solidFill>
              </a:rPr>
              <a:t>​</a:t>
            </a:r>
            <a:r>
              <a:rPr lang="en-US" sz="3300">
                <a:solidFill>
                  <a:schemeClr val="lt1"/>
                </a:solidFill>
              </a:rPr>
              <a:t>Emails from academic advisor about:​</a:t>
            </a:r>
            <a:endParaRPr/>
          </a:p>
          <a:p>
            <a:pPr indent="-228600" lvl="1" marL="6858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300"/>
              <a:buChar char="•"/>
            </a:pPr>
            <a:r>
              <a:rPr lang="en-US" sz="3300">
                <a:solidFill>
                  <a:schemeClr val="lt1"/>
                </a:solidFill>
              </a:rPr>
              <a:t>Advising appointments:  Avoid the Hold and waiting room! ​</a:t>
            </a:r>
            <a:endParaRPr/>
          </a:p>
          <a:p>
            <a:pPr indent="-228600" lvl="1" marL="6858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300"/>
              <a:buChar char="•"/>
            </a:pPr>
            <a:r>
              <a:rPr lang="en-US" sz="3300">
                <a:solidFill>
                  <a:schemeClr val="lt1"/>
                </a:solidFill>
              </a:rPr>
              <a:t>Midterm grades​</a:t>
            </a:r>
            <a:endParaRPr/>
          </a:p>
          <a:p>
            <a:pPr indent="-228600" lvl="1" marL="6858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300"/>
              <a:buChar char="•"/>
            </a:pPr>
            <a:r>
              <a:rPr lang="en-US" sz="3300">
                <a:solidFill>
                  <a:schemeClr val="lt1"/>
                </a:solidFill>
              </a:rPr>
              <a:t>W deadline ​</a:t>
            </a:r>
            <a:endParaRPr/>
          </a:p>
          <a:p>
            <a:pPr indent="-228600" lvl="1" marL="6858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300"/>
              <a:buChar char="•"/>
            </a:pPr>
            <a:r>
              <a:rPr lang="en-US" sz="3300">
                <a:solidFill>
                  <a:schemeClr val="lt1"/>
                </a:solidFill>
              </a:rPr>
              <a:t>Other deadlines and updates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Who are we?  What do we do? </a:t>
            </a:r>
            <a:endParaRPr/>
          </a:p>
        </p:txBody>
      </p:sp>
      <p:sp>
        <p:nvSpPr>
          <p:cNvPr id="1060" name="Google Shape;1060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300"/>
              <a:buChar char="•"/>
            </a:pPr>
            <a:r>
              <a:rPr b="1" lang="en-US" sz="3300">
                <a:solidFill>
                  <a:srgbClr val="0070C0"/>
                </a:solidFill>
              </a:rPr>
              <a:t>Who are we? 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</a:pPr>
            <a:r>
              <a:rPr lang="en-US" sz="3300"/>
              <a:t>First- and Second-Year; Undecided; General Ed​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300"/>
              <a:buChar char="•"/>
            </a:pPr>
            <a:r>
              <a:rPr b="1" lang="en-US" sz="3300">
                <a:solidFill>
                  <a:srgbClr val="0070C0"/>
                </a:solidFill>
              </a:rPr>
              <a:t>What do we do?​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</a:pPr>
            <a:r>
              <a:rPr lang="en-US" sz="3300"/>
              <a:t>Declaring/changing your major​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</a:pPr>
            <a:r>
              <a:rPr lang="en-US" sz="3300"/>
              <a:t>Academic advising for General Ed/IFP​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</a:pPr>
            <a:r>
              <a:rPr lang="en-US" sz="3300"/>
              <a:t>Academic support</a:t>
            </a:r>
            <a:endParaRPr sz="33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</a:pPr>
            <a:r>
              <a:rPr lang="en-US" sz="3300"/>
              <a:t>Referrals to resources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e20b6132d4_1_0"/>
          <p:cNvSpPr txBox="1"/>
          <p:nvPr>
            <p:ph type="title"/>
          </p:nvPr>
        </p:nvSpPr>
        <p:spPr>
          <a:xfrm>
            <a:off x="924575" y="301950"/>
            <a:ext cx="10515600" cy="10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 sz="5100">
                <a:solidFill>
                  <a:schemeClr val="lt1"/>
                </a:solidFill>
              </a:rPr>
              <a:t>Introduction to the IFP</a:t>
            </a:r>
            <a:r>
              <a:rPr b="1" lang="en-US" sz="5100">
                <a:solidFill>
                  <a:schemeClr val="lt1"/>
                </a:solidFill>
              </a:rPr>
              <a:t> </a:t>
            </a:r>
            <a:endParaRPr sz="5100"/>
          </a:p>
        </p:txBody>
      </p:sp>
      <p:sp>
        <p:nvSpPr>
          <p:cNvPr id="1066" name="Google Shape;1066;ge20b6132d4_1_0"/>
          <p:cNvSpPr txBox="1"/>
          <p:nvPr>
            <p:ph idx="1" type="body"/>
          </p:nvPr>
        </p:nvSpPr>
        <p:spPr>
          <a:xfrm>
            <a:off x="838200" y="1469225"/>
            <a:ext cx="10515600" cy="47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0000"/>
                </a:solidFill>
              </a:rPr>
              <a:t>	</a:t>
            </a:r>
            <a:r>
              <a:rPr lang="en-US" sz="30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2021_22_IFP_Curriculum.pdf (fau.edu)</a:t>
            </a:r>
            <a:endParaRPr sz="3000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u="sng">
                <a:solidFill>
                  <a:schemeClr val="lt1"/>
                </a:solidFill>
              </a:rPr>
              <a:t>Key policies to remember:  </a:t>
            </a:r>
            <a:endParaRPr sz="3600" u="sng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u="sng">
                <a:solidFill>
                  <a:schemeClr val="lt1"/>
                </a:solidFill>
              </a:rPr>
              <a:t>WAC</a:t>
            </a:r>
            <a:r>
              <a:rPr lang="en-US" sz="3600">
                <a:solidFill>
                  <a:schemeClr val="lt1"/>
                </a:solidFill>
              </a:rPr>
              <a:t>:  Four courses</a:t>
            </a:r>
            <a:endParaRPr sz="36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u="sng">
                <a:solidFill>
                  <a:schemeClr val="lt1"/>
                </a:solidFill>
              </a:rPr>
              <a:t>Civic Literacy</a:t>
            </a:r>
            <a:r>
              <a:rPr lang="en-US" sz="3600">
                <a:solidFill>
                  <a:schemeClr val="lt1"/>
                </a:solidFill>
              </a:rPr>
              <a:t> Requirement </a:t>
            </a:r>
            <a:endParaRPr sz="36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u="sng">
                <a:solidFill>
                  <a:schemeClr val="lt1"/>
                </a:solidFill>
              </a:rPr>
              <a:t>Withdrawal </a:t>
            </a:r>
            <a:r>
              <a:rPr lang="en-US" sz="3600">
                <a:solidFill>
                  <a:schemeClr val="lt1"/>
                </a:solidFill>
              </a:rPr>
              <a:t>policy  </a:t>
            </a:r>
            <a:endParaRPr sz="36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27"/>
          <p:cNvSpPr txBox="1"/>
          <p:nvPr>
            <p:ph type="title"/>
          </p:nvPr>
        </p:nvSpPr>
        <p:spPr>
          <a:xfrm>
            <a:off x="1144514" y="619461"/>
            <a:ext cx="10148730" cy="7430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IFP notes for A&amp;L Majors:</a:t>
            </a:r>
            <a:br>
              <a:rPr lang="en-US">
                <a:solidFill>
                  <a:schemeClr val="lt1"/>
                </a:solidFill>
              </a:rPr>
            </a:br>
            <a:endParaRPr>
              <a:solidFill>
                <a:schemeClr val="lt1"/>
              </a:solidFill>
            </a:endParaRPr>
          </a:p>
        </p:txBody>
      </p:sp>
      <p:sp>
        <p:nvSpPr>
          <p:cNvPr id="1072" name="Google Shape;1072;p27"/>
          <p:cNvSpPr txBox="1"/>
          <p:nvPr>
            <p:ph idx="1" type="body"/>
          </p:nvPr>
        </p:nvSpPr>
        <p:spPr>
          <a:xfrm>
            <a:off x="551062" y="1483629"/>
            <a:ext cx="10942017" cy="47478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Char char="•"/>
            </a:pPr>
            <a:r>
              <a:rPr lang="en-US" sz="3500">
                <a:solidFill>
                  <a:schemeClr val="lt1"/>
                </a:solidFill>
              </a:rPr>
              <a:t>Language requirement​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500"/>
              <a:buChar char="•"/>
            </a:pPr>
            <a:r>
              <a:rPr lang="en-US" sz="3500">
                <a:solidFill>
                  <a:schemeClr val="lt1"/>
                </a:solidFill>
              </a:rPr>
              <a:t>BA v. BFA​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500"/>
              <a:buChar char="•"/>
            </a:pPr>
            <a:r>
              <a:rPr lang="en-US" sz="3500">
                <a:solidFill>
                  <a:schemeClr val="lt1"/>
                </a:solidFill>
              </a:rPr>
              <a:t>Portfolio​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500"/>
              <a:buChar char="•"/>
            </a:pPr>
            <a:r>
              <a:rPr lang="en-US" sz="3500">
                <a:solidFill>
                  <a:schemeClr val="lt1"/>
                </a:solidFill>
              </a:rPr>
              <a:t>Audition​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500"/>
              <a:buChar char="•"/>
            </a:pPr>
            <a:r>
              <a:rPr lang="en-US" sz="3500">
                <a:solidFill>
                  <a:schemeClr val="lt1"/>
                </a:solidFill>
              </a:rPr>
              <a:t>Co-advising for the Arts</a:t>
            </a:r>
            <a:endParaRPr sz="3500">
              <a:solidFill>
                <a:schemeClr val="lt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500"/>
              <a:buChar char="•"/>
            </a:pPr>
            <a:r>
              <a:rPr lang="en-US" sz="3600" u="sng">
                <a:solidFill>
                  <a:schemeClr val="lt1"/>
                </a:solidFill>
              </a:rPr>
              <a:t>Sequential courses </a:t>
            </a:r>
            <a:r>
              <a:rPr lang="en-US" sz="3600">
                <a:solidFill>
                  <a:schemeClr val="lt1"/>
                </a:solidFill>
              </a:rPr>
              <a:t>for Art, Music, etc.</a:t>
            </a:r>
            <a:endParaRPr sz="3600">
              <a:solidFill>
                <a:schemeClr val="lt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500"/>
              <a:buChar char="•"/>
            </a:pPr>
            <a:r>
              <a:rPr lang="en-US" sz="3500">
                <a:solidFill>
                  <a:schemeClr val="lt1"/>
                </a:solidFill>
              </a:rPr>
              <a:t>Minors/Certificates​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26"/>
          <p:cNvSpPr txBox="1"/>
          <p:nvPr>
            <p:ph type="title"/>
          </p:nvPr>
        </p:nvSpPr>
        <p:spPr>
          <a:xfrm>
            <a:off x="1383525" y="348601"/>
            <a:ext cx="85359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Important Resources </a:t>
            </a:r>
            <a:endParaRPr/>
          </a:p>
        </p:txBody>
      </p:sp>
      <p:sp>
        <p:nvSpPr>
          <p:cNvPr id="1078" name="Google Shape;1078;p26"/>
          <p:cNvSpPr txBox="1"/>
          <p:nvPr>
            <p:ph idx="1" type="body"/>
          </p:nvPr>
        </p:nvSpPr>
        <p:spPr>
          <a:xfrm>
            <a:off x="181669" y="1150570"/>
            <a:ext cx="11172131" cy="55227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None/>
            </a:pPr>
            <a:r>
              <a:rPr lang="en-US" sz="4100">
                <a:solidFill>
                  <a:srgbClr val="FF0000"/>
                </a:solidFill>
              </a:rPr>
              <a:t>Key academic support </a:t>
            </a:r>
            <a:endParaRPr sz="4100">
              <a:solidFill>
                <a:srgbClr val="FF0000"/>
              </a:solidFill>
            </a:endParaRPr>
          </a:p>
          <a:p>
            <a:pPr indent="-323087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</a:pPr>
            <a:r>
              <a:rPr lang="en-US" sz="3800"/>
              <a:t>Center for Teaching and Learning  </a:t>
            </a:r>
            <a:r>
              <a:rPr lang="en-US" sz="3800" u="sng">
                <a:solidFill>
                  <a:schemeClr val="hlink"/>
                </a:solidFill>
                <a:hlinkClick r:id="rId4"/>
              </a:rPr>
              <a:t>www.fau.edu/ctl</a:t>
            </a:r>
            <a:r>
              <a:rPr lang="en-US" sz="3800"/>
              <a:t>   ​</a:t>
            </a:r>
            <a:endParaRPr sz="4100"/>
          </a:p>
          <a:p>
            <a:pPr indent="-323087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</a:pPr>
            <a:r>
              <a:rPr lang="en-US" sz="3800"/>
              <a:t>Math Learning Center  </a:t>
            </a:r>
            <a:r>
              <a:rPr lang="en-US" sz="3800" u="sng">
                <a:solidFill>
                  <a:schemeClr val="hlink"/>
                </a:solidFill>
                <a:hlinkClick r:id="rId5"/>
              </a:rPr>
              <a:t>www.math.fau.edu/mlc</a:t>
            </a:r>
            <a:r>
              <a:rPr lang="en-US" sz="3800"/>
              <a:t> ​</a:t>
            </a:r>
            <a:endParaRPr sz="4100"/>
          </a:p>
          <a:p>
            <a:pPr indent="-323087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</a:pPr>
            <a:r>
              <a:rPr lang="en-US" sz="3800"/>
              <a:t>Writing Center  </a:t>
            </a:r>
            <a:r>
              <a:rPr lang="en-US" sz="3800" u="sng">
                <a:solidFill>
                  <a:schemeClr val="hlink"/>
                </a:solidFill>
                <a:hlinkClick r:id="rId6"/>
              </a:rPr>
              <a:t>www.fau.edu/ucew</a:t>
            </a:r>
            <a:r>
              <a:rPr lang="en-US" sz="3800"/>
              <a:t>​</a:t>
            </a:r>
            <a:endParaRPr sz="3800"/>
          </a:p>
          <a:p>
            <a:pPr indent="-323087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800"/>
              <a:buChar char="•"/>
            </a:pPr>
            <a:r>
              <a:rPr lang="en-US" sz="3800"/>
              <a:t>E-Success  </a:t>
            </a:r>
            <a:r>
              <a:rPr lang="en-US" sz="3800" u="sng">
                <a:solidFill>
                  <a:schemeClr val="hlink"/>
                </a:solidFill>
                <a:hlinkClick r:id="rId7"/>
              </a:rPr>
              <a:t>www.fau.edu/class/esuccess</a:t>
            </a:r>
            <a:r>
              <a:rPr lang="en-US" sz="3800"/>
              <a:t>  </a:t>
            </a:r>
            <a:endParaRPr sz="3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41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28"/>
          <p:cNvSpPr txBox="1"/>
          <p:nvPr>
            <p:ph type="title"/>
          </p:nvPr>
        </p:nvSpPr>
        <p:spPr>
          <a:xfrm>
            <a:off x="311360" y="304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Pre Law University Services (PLUS)  ​</a:t>
            </a: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1084" name="Google Shape;1084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</a:pPr>
            <a:r>
              <a:rPr lang="en-US" sz="3300"/>
              <a:t>Undergraduate Law Journal​ </a:t>
            </a:r>
            <a:r>
              <a:rPr lang="en-US" sz="3300">
                <a:solidFill>
                  <a:srgbClr val="0070C0"/>
                </a:solidFill>
              </a:rPr>
              <a:t>(Get published!)</a:t>
            </a:r>
            <a:endParaRPr sz="3300">
              <a:solidFill>
                <a:srgbClr val="0070C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</a:pPr>
            <a:r>
              <a:rPr lang="en-US" sz="3300"/>
              <a:t>Phi Alpha Delta Pre Law Org​anization</a:t>
            </a:r>
            <a:endParaRPr sz="33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</a:pPr>
            <a:r>
              <a:rPr lang="en-US" sz="3300"/>
              <a:t>Academic &amp; Pre-Law Advising​</a:t>
            </a: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33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1400"/>
              <a:t> </a:t>
            </a:r>
            <a:endParaRPr sz="13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</a:pPr>
            <a:r>
              <a:rPr lang="en-US" sz="3300"/>
              <a:t>Sign up at </a:t>
            </a:r>
            <a:r>
              <a:rPr lang="en-US" sz="3300" u="sng">
                <a:solidFill>
                  <a:schemeClr val="hlink"/>
                </a:solidFill>
                <a:hlinkClick r:id="rId4"/>
              </a:rPr>
              <a:t>www.fau.edu/prelaw</a:t>
            </a:r>
            <a:r>
              <a:rPr lang="en-US" sz="3300"/>
              <a:t>​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</a:pPr>
            <a:r>
              <a:rPr lang="en-US" sz="3300"/>
              <a:t>Draide2012@fau.edu​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descr="C:\Users\draide2012\Desktop\FAU_PLUS_10.png" id="1085" name="Google Shape;1085;p28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e20b6132d4_1_14"/>
          <p:cNvSpPr txBox="1"/>
          <p:nvPr>
            <p:ph type="title"/>
          </p:nvPr>
        </p:nvSpPr>
        <p:spPr>
          <a:xfrm>
            <a:off x="924575" y="301950"/>
            <a:ext cx="10515600" cy="10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 sz="5100">
                <a:solidFill>
                  <a:schemeClr val="lt1"/>
                </a:solidFill>
              </a:rPr>
              <a:t>Your Success Network! </a:t>
            </a:r>
            <a:endParaRPr sz="5100"/>
          </a:p>
        </p:txBody>
      </p:sp>
      <p:sp>
        <p:nvSpPr>
          <p:cNvPr id="1091" name="Google Shape;1091;ge20b6132d4_1_14"/>
          <p:cNvSpPr txBox="1"/>
          <p:nvPr>
            <p:ph idx="1" type="body"/>
          </p:nvPr>
        </p:nvSpPr>
        <p:spPr>
          <a:xfrm>
            <a:off x="838200" y="1469225"/>
            <a:ext cx="10515600" cy="47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</a:rPr>
              <a:t>	What is the Success Network? </a:t>
            </a:r>
            <a:endParaRPr sz="36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</a:rPr>
              <a:t> 	</a:t>
            </a:r>
            <a:endParaRPr sz="36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</a:rPr>
              <a:t>The Success Network powered by Starfish Solutions is an online communication system that connects you, the student, to a network of support and to the resources needed to be successful at FAU. Advisors, faculty, tutors, and many different support staff make up your "Success Network".</a:t>
            </a:r>
            <a:endParaRPr sz="3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highlight>
                <a:srgbClr val="FF0000"/>
              </a:highlight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6" name="Google Shape;1096;ge4cb775943_0_6" title="Success_Network_Video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100" y="337975"/>
            <a:ext cx="11005300" cy="6182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e20b6132d4_1_8"/>
          <p:cNvSpPr txBox="1"/>
          <p:nvPr>
            <p:ph type="title"/>
          </p:nvPr>
        </p:nvSpPr>
        <p:spPr>
          <a:xfrm>
            <a:off x="838210" y="28729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0000FF"/>
                </a:solidFill>
              </a:rPr>
              <a:t>Important Dates To Remember! 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1102" name="Google Shape;1102;ge20b6132d4_1_8"/>
          <p:cNvSpPr txBox="1"/>
          <p:nvPr>
            <p:ph idx="1" type="body"/>
          </p:nvPr>
        </p:nvSpPr>
        <p:spPr>
          <a:xfrm>
            <a:off x="460375" y="1378800"/>
            <a:ext cx="11355600" cy="52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7500" lnSpcReduction="20000"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US" sz="7550"/>
              <a:t>For Full Term:</a:t>
            </a:r>
            <a:endParaRPr i="1" sz="755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7550"/>
              <a:t>Classes begin:  August 21</a:t>
            </a:r>
            <a:endParaRPr sz="755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7550"/>
              <a:t>Last day to Add/Drop:  August 27</a:t>
            </a:r>
            <a:endParaRPr b="1" sz="755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7550"/>
              <a:t>Tuition deadline:  August 30</a:t>
            </a:r>
            <a:endParaRPr sz="755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7550"/>
              <a:t>Internship and Part-Time Job Fair:  September 9</a:t>
            </a:r>
            <a:endParaRPr sz="755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7550"/>
              <a:t>Withdrawal deadline:  October 29</a:t>
            </a:r>
            <a:endParaRPr b="1" sz="755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7550"/>
              <a:t>Classes end:  December 4</a:t>
            </a:r>
            <a:endParaRPr sz="755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7550"/>
              <a:t>Finals begin:  December 9</a:t>
            </a:r>
            <a:endParaRPr sz="755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descr="C:\Users\draide2012\Desktop\FAU_PLUS_10.png" id="1103" name="Google Shape;1103;ge20b6132d4_1_8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e0b073cafb_2_13"/>
          <p:cNvSpPr txBox="1"/>
          <p:nvPr>
            <p:ph type="title"/>
          </p:nvPr>
        </p:nvSpPr>
        <p:spPr>
          <a:xfrm>
            <a:off x="1144514" y="619461"/>
            <a:ext cx="101487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60"/>
              <a:buFont typeface="Calibri"/>
              <a:buNone/>
            </a:pPr>
            <a:r>
              <a:t/>
            </a:r>
            <a:endParaRPr sz="546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60"/>
              <a:buFont typeface="Calibri"/>
              <a:buNone/>
            </a:pPr>
            <a:r>
              <a:rPr lang="en-US" sz="5460">
                <a:solidFill>
                  <a:schemeClr val="lt1"/>
                </a:solidFill>
              </a:rPr>
              <a:t>Thank you.  See you soon!</a:t>
            </a:r>
            <a:br>
              <a:rPr lang="en-US" sz="5460">
                <a:solidFill>
                  <a:schemeClr val="lt1"/>
                </a:solidFill>
              </a:rPr>
            </a:br>
            <a:endParaRPr sz="5460">
              <a:solidFill>
                <a:schemeClr val="lt1"/>
              </a:solidFill>
            </a:endParaRPr>
          </a:p>
        </p:txBody>
      </p:sp>
      <p:sp>
        <p:nvSpPr>
          <p:cNvPr id="1109" name="Google Shape;1109;ge0b073cafb_2_13"/>
          <p:cNvSpPr txBox="1"/>
          <p:nvPr>
            <p:ph idx="1" type="body"/>
          </p:nvPr>
        </p:nvSpPr>
        <p:spPr>
          <a:xfrm>
            <a:off x="551050" y="2068825"/>
            <a:ext cx="10941900" cy="4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334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Char char="•"/>
            </a:pPr>
            <a:r>
              <a:rPr b="1" lang="en-US" sz="4800">
                <a:solidFill>
                  <a:schemeClr val="lt1"/>
                </a:solidFill>
              </a:rPr>
              <a:t>University Advising Services​ (UAS)</a:t>
            </a:r>
            <a:endParaRPr b="1" sz="4800">
              <a:solidFill>
                <a:schemeClr val="lt1"/>
              </a:solidFill>
            </a:endParaRPr>
          </a:p>
          <a:p>
            <a:pPr indent="-533400" lvl="0" marL="457200" rtl="0" algn="ctr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Char char="•"/>
            </a:pPr>
            <a:r>
              <a:rPr b="1" lang="en-US" sz="48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AdvisingServices@fau.edu</a:t>
            </a:r>
            <a:r>
              <a:rPr lang="en-US" sz="4800">
                <a:solidFill>
                  <a:schemeClr val="lt1"/>
                </a:solidFill>
              </a:rPr>
              <a:t>​</a:t>
            </a:r>
            <a:endParaRPr sz="3700">
              <a:solidFill>
                <a:schemeClr val="lt1"/>
              </a:solidFill>
            </a:endParaRPr>
          </a:p>
          <a:p>
            <a:pPr indent="-533400" lvl="0" marL="457200" rtl="0" algn="ctr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Char char="•"/>
            </a:pPr>
            <a:r>
              <a:rPr b="1" lang="en-US" sz="4800">
                <a:solidFill>
                  <a:schemeClr val="lt1"/>
                </a:solidFill>
              </a:rPr>
              <a:t>561-297-3064</a:t>
            </a:r>
            <a:r>
              <a:rPr lang="en-US" sz="4800">
                <a:solidFill>
                  <a:schemeClr val="lt1"/>
                </a:solidFill>
              </a:rPr>
              <a:t>​</a:t>
            </a:r>
            <a:endParaRPr sz="3700">
              <a:solidFill>
                <a:schemeClr val="lt1"/>
              </a:solidFill>
            </a:endParaRPr>
          </a:p>
          <a:p>
            <a:pPr indent="-533400" lvl="0" marL="457200" rtl="0" algn="ctr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Char char="•"/>
            </a:pPr>
            <a:r>
              <a:rPr b="1" lang="en-US" sz="4800">
                <a:solidFill>
                  <a:schemeClr val="lt1"/>
                </a:solidFill>
              </a:rPr>
              <a:t>SU-80, Suite 201</a:t>
            </a:r>
            <a:r>
              <a:rPr lang="en-US" sz="4800">
                <a:solidFill>
                  <a:schemeClr val="lt1"/>
                </a:solidFill>
              </a:rPr>
              <a:t>​</a:t>
            </a:r>
            <a:endParaRPr sz="44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Dorothy F. Schmidt </a:t>
            </a:r>
            <a:br>
              <a:rPr lang="en-U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College of Arts and Letters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66" name="Google Shape;866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Char char="•"/>
            </a:pPr>
            <a:r>
              <a:rPr lang="en-US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Offers over 22 undergraduate programs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Char char="•"/>
            </a:pPr>
            <a:r>
              <a:rPr lang="en-US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27 Minors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Char char="•"/>
            </a:pPr>
            <a:r>
              <a:rPr lang="en-US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8 Certificate Programs     </a:t>
            </a:r>
            <a:endParaRPr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37719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10000"/>
              </a:buClr>
              <a:buSzPts val="2800"/>
              <a:buChar char="•"/>
            </a:pPr>
            <a:r>
              <a:rPr lang="en-US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On 4 of FAU campuses </a:t>
            </a:r>
            <a:endParaRPr/>
          </a:p>
          <a:p>
            <a:pPr indent="-285748" lvl="1" marL="834389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10000"/>
              </a:buClr>
              <a:buSzPts val="2400"/>
              <a:buChar char="•"/>
            </a:pPr>
            <a:r>
              <a:rPr lang="en-US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Boca (Main Campus)</a:t>
            </a:r>
            <a:endParaRPr/>
          </a:p>
          <a:p>
            <a:pPr indent="-285748" lvl="1" marL="834389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10000"/>
              </a:buClr>
              <a:buSzPts val="2400"/>
              <a:buChar char="•"/>
            </a:pPr>
            <a:r>
              <a:rPr lang="en-US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Jupiter</a:t>
            </a:r>
            <a:endParaRPr/>
          </a:p>
          <a:p>
            <a:pPr indent="-285748" lvl="1" marL="834389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10000"/>
              </a:buClr>
              <a:buSzPts val="2400"/>
              <a:buChar char="•"/>
            </a:pPr>
            <a:r>
              <a:rPr lang="en-US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Ft. Lauderdale</a:t>
            </a:r>
            <a:endParaRPr/>
          </a:p>
          <a:p>
            <a:pPr indent="-285748" lvl="1" marL="834389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10000"/>
              </a:buClr>
              <a:buSzPts val="2400"/>
              <a:buChar char="•"/>
            </a:pPr>
            <a:r>
              <a:rPr lang="en-US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Davie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Is FAU all that bad? – The Paw Print" id="867" name="Google Shape;86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68516" y="2410537"/>
            <a:ext cx="2909477" cy="3260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e0da22ad9e_0_80"/>
          <p:cNvSpPr txBox="1"/>
          <p:nvPr>
            <p:ph type="title"/>
          </p:nvPr>
        </p:nvSpPr>
        <p:spPr>
          <a:xfrm>
            <a:off x="838200" y="6301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 sz="5100">
                <a:solidFill>
                  <a:schemeClr val="lt1"/>
                </a:solidFill>
              </a:rPr>
              <a:t>Your College Breakout Session is complete!</a:t>
            </a:r>
            <a:endParaRPr sz="5100"/>
          </a:p>
        </p:txBody>
      </p:sp>
      <p:sp>
        <p:nvSpPr>
          <p:cNvPr id="1115" name="Google Shape;1115;ge0da22ad9e_0_80"/>
          <p:cNvSpPr txBox="1"/>
          <p:nvPr>
            <p:ph idx="1" type="body"/>
          </p:nvPr>
        </p:nvSpPr>
        <p:spPr>
          <a:xfrm>
            <a:off x="838200" y="22999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chemeClr val="lt1"/>
              </a:solidFill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Char char="•"/>
            </a:pPr>
            <a:r>
              <a:rPr lang="en-US" sz="3600">
                <a:solidFill>
                  <a:schemeClr val="lt1"/>
                </a:solidFill>
              </a:rPr>
              <a:t>Enjoy the rest of your day SOARing with us!</a:t>
            </a:r>
            <a:endParaRPr sz="3600">
              <a:solidFill>
                <a:schemeClr val="lt1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>
                <a:solidFill>
                  <a:schemeClr val="lt1"/>
                </a:solidFill>
              </a:rPr>
              <a:t>The Dorothy F. Schmidt </a:t>
            </a:r>
            <a:br>
              <a:rPr b="1" lang="en-US">
                <a:solidFill>
                  <a:schemeClr val="lt1"/>
                </a:solidFill>
              </a:rPr>
            </a:br>
            <a:r>
              <a:rPr b="1" lang="en-US">
                <a:solidFill>
                  <a:schemeClr val="lt1"/>
                </a:solidFill>
              </a:rPr>
              <a:t>College of Arts and Letters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74" name="Google Shape;874;p4"/>
          <p:cNvSpPr txBox="1"/>
          <p:nvPr>
            <p:ph idx="1" type="body"/>
          </p:nvPr>
        </p:nvSpPr>
        <p:spPr>
          <a:xfrm>
            <a:off x="124691" y="1690688"/>
            <a:ext cx="9102436" cy="448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0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5100">
                <a:solidFill>
                  <a:schemeClr val="lt1"/>
                </a:solidFill>
              </a:rPr>
              <a:t>	</a:t>
            </a:r>
            <a:r>
              <a:rPr lang="en-US" sz="6700">
                <a:solidFill>
                  <a:schemeClr val="lt1"/>
                </a:solidFill>
              </a:rPr>
              <a:t>Why a degree in Arts and Letters?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5000">
                <a:solidFill>
                  <a:schemeClr val="lt1"/>
                </a:solidFill>
              </a:rPr>
              <a:t>85% of workers with a Bachelor’s degree in humanities are satisfied with their job</a:t>
            </a:r>
            <a:endParaRPr sz="5000">
              <a:solidFill>
                <a:schemeClr val="lt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5000">
                <a:solidFill>
                  <a:schemeClr val="lt1"/>
                </a:solidFill>
              </a:rPr>
              <a:t>96% of students with a humanities degree are employed</a:t>
            </a:r>
            <a:endParaRPr sz="5000">
              <a:solidFill>
                <a:schemeClr val="lt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5000">
                <a:solidFill>
                  <a:schemeClr val="lt1"/>
                </a:solidFill>
              </a:rPr>
              <a:t>60% have managerial or supervisory responsibilities as part of their job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5000">
                <a:solidFill>
                  <a:schemeClr val="lt1"/>
                </a:solidFill>
              </a:rPr>
              <a:t>&gt;50% of law school applicants have majors in Arts, Humanities &amp; Social Sciences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5000">
                <a:solidFill>
                  <a:schemeClr val="lt1"/>
                </a:solidFill>
              </a:rPr>
              <a:t>Humanities majors score higher on the MCAT than Biology majors</a:t>
            </a:r>
            <a:endParaRPr/>
          </a:p>
          <a:p>
            <a:pPr indent="0" lvl="2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5000">
                <a:solidFill>
                  <a:schemeClr val="lt1"/>
                </a:solidFill>
              </a:rPr>
              <a:t>And - they are accepted at a higher rate than majors in Physical or Biological Sciences</a:t>
            </a:r>
            <a:endParaRPr sz="5000">
              <a:solidFill>
                <a:schemeClr val="lt1"/>
              </a:solidFill>
            </a:endParaRPr>
          </a:p>
          <a:p>
            <a:pPr indent="0" lvl="2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5000">
              <a:solidFill>
                <a:schemeClr val="lt1"/>
              </a:solidFill>
            </a:endParaRPr>
          </a:p>
          <a:p>
            <a:pPr indent="0" lvl="2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5000">
              <a:solidFill>
                <a:schemeClr val="lt1"/>
              </a:solidFill>
            </a:endParaRPr>
          </a:p>
          <a:p>
            <a:pPr indent="-15748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16256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br>
              <a:rPr lang="en-US"/>
            </a:b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Guess this CEO’s major!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81" name="Google Shape;881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3600">
                <a:solidFill>
                  <a:schemeClr val="lt1"/>
                </a:solidFill>
              </a:rPr>
              <a:t>Susan Wojcicki- CEO, Youtube</a:t>
            </a:r>
            <a:endParaRPr sz="3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000">
                <a:solidFill>
                  <a:schemeClr val="lt1"/>
                </a:solidFill>
              </a:rPr>
              <a:t>Major: Bachelor of Arts: History and Literature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3600">
                <a:solidFill>
                  <a:schemeClr val="lt1"/>
                </a:solidFill>
              </a:rPr>
              <a:t>Christopher Connor- Executive Chairman,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3600">
                <a:solidFill>
                  <a:schemeClr val="lt1"/>
                </a:solidFill>
              </a:rPr>
              <a:t>Sherwin- Williams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000">
                <a:solidFill>
                  <a:schemeClr val="lt1"/>
                </a:solidFill>
              </a:rPr>
              <a:t>Major: Bachelor of Arts: Sociology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3600">
                <a:solidFill>
                  <a:schemeClr val="lt1"/>
                </a:solidFill>
              </a:rPr>
              <a:t>Steve Ells, Co-CEO, Chipotle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000">
                <a:solidFill>
                  <a:schemeClr val="lt1"/>
                </a:solidFill>
              </a:rPr>
              <a:t>Major: Bachelor of Arts: Art History 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55335"/>
              <a:buNone/>
            </a:pPr>
            <a:r>
              <a:rPr lang="en-US" sz="3614">
                <a:solidFill>
                  <a:schemeClr val="lt1"/>
                </a:solidFill>
              </a:rPr>
              <a:t>Carly Fiorina, Former CEO, Hewlett-Packard</a:t>
            </a:r>
            <a:endParaRPr sz="3614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000">
                <a:solidFill>
                  <a:schemeClr val="lt1"/>
                </a:solidFill>
              </a:rPr>
              <a:t>Major </a:t>
            </a:r>
            <a:r>
              <a:rPr lang="en-US" sz="2000">
                <a:solidFill>
                  <a:schemeClr val="lt1"/>
                </a:solidFill>
              </a:rPr>
              <a:t>Medieval</a:t>
            </a:r>
            <a:r>
              <a:rPr lang="en-US" sz="2000">
                <a:solidFill>
                  <a:schemeClr val="lt1"/>
                </a:solidFill>
              </a:rPr>
              <a:t> History &amp; Philosophy</a:t>
            </a:r>
            <a:endParaRPr sz="2000">
              <a:solidFill>
                <a:schemeClr val="lt1"/>
              </a:solidFill>
            </a:endParaRPr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1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1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1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e1cb733ad9_0_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ge1cb733ad9_0_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9" name="Google Shape;889;ge1cb733ad9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ge1cb733ad9_0_1"/>
          <p:cNvSpPr txBox="1"/>
          <p:nvPr/>
        </p:nvSpPr>
        <p:spPr>
          <a:xfrm>
            <a:off x="552200" y="2066375"/>
            <a:ext cx="7047300" cy="43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44500" lvl="0" marL="45720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400"/>
              <a:buChar char="●"/>
            </a:pPr>
            <a:r>
              <a:rPr lang="en-US" sz="3400">
                <a:solidFill>
                  <a:srgbClr val="FFFFFF"/>
                </a:solidFill>
              </a:rPr>
              <a:t>Help you to achieve your academic, personal, and professional goals</a:t>
            </a:r>
            <a:endParaRPr sz="3400">
              <a:solidFill>
                <a:srgbClr val="FFFFFF"/>
              </a:solidFill>
            </a:endParaRPr>
          </a:p>
          <a:p>
            <a:pPr indent="-4445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Char char="●"/>
            </a:pPr>
            <a:r>
              <a:rPr lang="en-US" sz="3400">
                <a:solidFill>
                  <a:srgbClr val="FFFFFF"/>
                </a:solidFill>
              </a:rPr>
              <a:t>Encourage you to maximize your college experience</a:t>
            </a:r>
            <a:endParaRPr sz="3400">
              <a:solidFill>
                <a:srgbClr val="FFFFFF"/>
              </a:solidFill>
            </a:endParaRPr>
          </a:p>
          <a:p>
            <a:pPr indent="-4445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Char char="●"/>
            </a:pPr>
            <a:r>
              <a:rPr lang="en-US" sz="3400">
                <a:solidFill>
                  <a:srgbClr val="FFFFFF"/>
                </a:solidFill>
              </a:rPr>
              <a:t>Collaborative partnership</a:t>
            </a:r>
            <a:endParaRPr sz="3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rgbClr val="FFFFFF"/>
                </a:solidFill>
              </a:rPr>
              <a:t> </a:t>
            </a:r>
            <a:endParaRPr sz="3200">
              <a:solidFill>
                <a:srgbClr val="FFFFFF"/>
              </a:solidFill>
            </a:endParaRPr>
          </a:p>
        </p:txBody>
      </p:sp>
      <p:sp>
        <p:nvSpPr>
          <p:cNvPr id="891" name="Google Shape;891;ge1cb733ad9_0_1"/>
          <p:cNvSpPr txBox="1"/>
          <p:nvPr/>
        </p:nvSpPr>
        <p:spPr>
          <a:xfrm>
            <a:off x="838200" y="823900"/>
            <a:ext cx="67950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Purpose of Advising</a:t>
            </a:r>
            <a:endParaRPr sz="4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2" name="Google Shape;892;ge1cb733ad9_0_1"/>
          <p:cNvSpPr txBox="1"/>
          <p:nvPr/>
        </p:nvSpPr>
        <p:spPr>
          <a:xfrm>
            <a:off x="347250" y="1593400"/>
            <a:ext cx="704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Student Academic Services </a:t>
            </a:r>
            <a:br>
              <a:rPr lang="en-US">
                <a:solidFill>
                  <a:schemeClr val="lt1"/>
                </a:solidFill>
              </a:rPr>
            </a:br>
            <a:r>
              <a:rPr lang="en-US">
                <a:solidFill>
                  <a:schemeClr val="lt1"/>
                </a:solidFill>
              </a:rPr>
              <a:t>for the College of Arts &amp; Letters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99" name="Google Shape;899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45026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8720"/>
              <a:buChar char="•"/>
            </a:pPr>
            <a:r>
              <a:rPr lang="en-US" sz="4586">
                <a:solidFill>
                  <a:schemeClr val="lt1"/>
                </a:solidFill>
              </a:rPr>
              <a:t>Academic Support</a:t>
            </a:r>
            <a:endParaRPr sz="4586">
              <a:solidFill>
                <a:schemeClr val="lt1"/>
              </a:solidFill>
            </a:endParaRPr>
          </a:p>
          <a:p>
            <a:pPr indent="-45026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8720"/>
              <a:buChar char="•"/>
            </a:pPr>
            <a:r>
              <a:rPr lang="en-US" sz="4586">
                <a:solidFill>
                  <a:schemeClr val="lt1"/>
                </a:solidFill>
              </a:rPr>
              <a:t>Academic Planning</a:t>
            </a:r>
            <a:endParaRPr sz="4586">
              <a:solidFill>
                <a:schemeClr val="lt1"/>
              </a:solidFill>
            </a:endParaRPr>
          </a:p>
          <a:p>
            <a:pPr indent="0" lvl="0" marL="9144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7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2782">
                <a:solidFill>
                  <a:schemeClr val="lt1"/>
                </a:solidFill>
              </a:rPr>
              <a:t>Majors/ Double majors</a:t>
            </a:r>
            <a:endParaRPr sz="2782">
              <a:solidFill>
                <a:schemeClr val="lt1"/>
              </a:solidFill>
            </a:endParaRPr>
          </a:p>
          <a:p>
            <a:pPr indent="457200" lvl="0" marL="4572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7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2782">
                <a:solidFill>
                  <a:schemeClr val="lt1"/>
                </a:solidFill>
              </a:rPr>
              <a:t>Minors</a:t>
            </a:r>
            <a:endParaRPr sz="2782">
              <a:solidFill>
                <a:schemeClr val="lt1"/>
              </a:solidFill>
            </a:endParaRPr>
          </a:p>
          <a:p>
            <a:pPr indent="457200" lvl="0" marL="4572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7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2782">
                <a:solidFill>
                  <a:schemeClr val="lt1"/>
                </a:solidFill>
              </a:rPr>
              <a:t>Internship opportunities</a:t>
            </a:r>
            <a:endParaRPr sz="2782">
              <a:solidFill>
                <a:schemeClr val="lt1"/>
              </a:solidFill>
            </a:endParaRPr>
          </a:p>
          <a:p>
            <a:pPr indent="457200" lvl="0" marL="4572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7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2782">
                <a:solidFill>
                  <a:schemeClr val="lt1"/>
                </a:solidFill>
              </a:rPr>
              <a:t>Study Abroad </a:t>
            </a:r>
            <a:endParaRPr sz="2782">
              <a:solidFill>
                <a:schemeClr val="lt1"/>
              </a:solidFill>
            </a:endParaRPr>
          </a:p>
          <a:p>
            <a:pPr indent="-428625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4500">
                <a:solidFill>
                  <a:schemeClr val="lt1"/>
                </a:solidFill>
              </a:rPr>
              <a:t>Accessibility </a:t>
            </a:r>
            <a:endParaRPr sz="45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3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3050">
                <a:solidFill>
                  <a:schemeClr val="lt1"/>
                </a:solidFill>
              </a:rPr>
              <a:t>In Person appointments</a:t>
            </a:r>
            <a:endParaRPr sz="305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3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3050">
                <a:solidFill>
                  <a:schemeClr val="lt1"/>
                </a:solidFill>
              </a:rPr>
              <a:t>Virtual appointments</a:t>
            </a:r>
            <a:endParaRPr sz="305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3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3050">
                <a:solidFill>
                  <a:schemeClr val="lt1"/>
                </a:solidFill>
              </a:rPr>
              <a:t>Virtual Chat</a:t>
            </a:r>
            <a:endParaRPr sz="305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The Arts &amp; Letters Experience: </a:t>
            </a:r>
            <a:br>
              <a:rPr lang="en-US"/>
            </a:br>
            <a:r>
              <a:rPr lang="en-US"/>
              <a:t>Involvement Opportunities</a:t>
            </a:r>
            <a:endParaRPr/>
          </a:p>
        </p:txBody>
      </p:sp>
      <p:sp>
        <p:nvSpPr>
          <p:cNvPr id="906" name="Google Shape;906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0000" lnSpcReduction="20000"/>
          </a:bodyPr>
          <a:lstStyle/>
          <a:p>
            <a:pPr indent="-228648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479"/>
              </a:buClr>
              <a:buSzPct val="94791"/>
              <a:buFont typeface="Calibri"/>
              <a:buChar char="•"/>
            </a:pPr>
            <a:r>
              <a:rPr lang="en-US" sz="5557"/>
              <a:t>Ballroom Dance Club</a:t>
            </a:r>
            <a:endParaRPr sz="5557"/>
          </a:p>
          <a:p>
            <a:pPr indent="-228648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479"/>
              </a:buClr>
              <a:buSzPct val="94791"/>
              <a:buFont typeface="Calibri"/>
              <a:buChar char="•"/>
            </a:pPr>
            <a:r>
              <a:rPr lang="en-US" sz="5557"/>
              <a:t>Owl Radio</a:t>
            </a:r>
            <a:endParaRPr sz="3857"/>
          </a:p>
          <a:p>
            <a:pPr indent="-228648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479"/>
              </a:buClr>
              <a:buSzPct val="94791"/>
              <a:buFont typeface="Calibri"/>
              <a:buChar char="•"/>
            </a:pPr>
            <a:r>
              <a:rPr lang="en-US" sz="5557"/>
              <a:t>Owl TV</a:t>
            </a:r>
            <a:endParaRPr sz="3857"/>
          </a:p>
          <a:p>
            <a:pPr indent="-228648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479"/>
              </a:buClr>
              <a:buSzPct val="94791"/>
              <a:buFont typeface="Calibri"/>
              <a:buChar char="•"/>
            </a:pPr>
            <a:r>
              <a:rPr lang="en-US" sz="5557"/>
              <a:t>Hoot/Wisdom Records, LLC</a:t>
            </a:r>
            <a:endParaRPr sz="3857"/>
          </a:p>
          <a:p>
            <a:pPr indent="-228648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479"/>
              </a:buClr>
              <a:buSzPct val="94791"/>
              <a:buFont typeface="Calibri"/>
              <a:buChar char="•"/>
            </a:pPr>
            <a:r>
              <a:rPr lang="en-US" sz="5557"/>
              <a:t>Potters’ Guild</a:t>
            </a:r>
            <a:endParaRPr sz="5557"/>
          </a:p>
          <a:p>
            <a:pPr indent="-228648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479"/>
              </a:buClr>
              <a:buSzPct val="94791"/>
              <a:buFont typeface="Calibri"/>
              <a:buChar char="•"/>
            </a:pPr>
            <a:r>
              <a:rPr lang="en-US" sz="5557"/>
              <a:t>American Institute of Architecture students at FAU</a:t>
            </a:r>
            <a:endParaRPr sz="5557"/>
          </a:p>
          <a:p>
            <a:pPr indent="-228648" lvl="0" marL="228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4479"/>
              </a:buClr>
              <a:buSzPct val="94791"/>
              <a:buFont typeface="Calibri"/>
              <a:buChar char="•"/>
            </a:pPr>
            <a:r>
              <a:rPr lang="en-US" sz="5557"/>
              <a:t>Coastline Literary Magazine</a:t>
            </a:r>
            <a:endParaRPr sz="3857"/>
          </a:p>
          <a:p>
            <a:pPr indent="-228648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479"/>
              </a:buClr>
              <a:buSzPct val="94791"/>
              <a:buFont typeface="Calibri"/>
              <a:buChar char="•"/>
            </a:pPr>
            <a:r>
              <a:rPr lang="en-US" sz="5557"/>
              <a:t>Philosophy Club</a:t>
            </a:r>
            <a:endParaRPr sz="5557"/>
          </a:p>
          <a:p>
            <a:pPr indent="-228648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479"/>
              </a:buClr>
              <a:buSzPct val="94791"/>
              <a:buFont typeface="Calibri"/>
              <a:buChar char="•"/>
            </a:pPr>
            <a:r>
              <a:rPr lang="en-US" sz="5557"/>
              <a:t>Spanish Club</a:t>
            </a:r>
            <a:endParaRPr sz="5557"/>
          </a:p>
          <a:p>
            <a:pPr indent="-228648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479"/>
              </a:buClr>
              <a:buSzPct val="94791"/>
              <a:buFont typeface="Calibri"/>
              <a:buChar char="•"/>
            </a:pPr>
            <a:r>
              <a:rPr lang="en-US" sz="5557"/>
              <a:t>Computer Graphics Club</a:t>
            </a:r>
            <a:endParaRPr sz="5557"/>
          </a:p>
          <a:p>
            <a:pPr indent="-228648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479"/>
              </a:buClr>
              <a:buSzPct val="94791"/>
              <a:buFont typeface="Calibri"/>
              <a:buChar char="•"/>
            </a:pPr>
            <a:r>
              <a:rPr lang="en-US" sz="5557"/>
              <a:t>Designers’ Edge</a:t>
            </a:r>
            <a:endParaRPr sz="3857"/>
          </a:p>
          <a:p>
            <a:pPr indent="-228648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479"/>
              </a:buClr>
              <a:buSzPct val="94791"/>
              <a:buFont typeface="Calibri"/>
              <a:buChar char="•"/>
            </a:pPr>
            <a:r>
              <a:rPr lang="en-US" sz="5557"/>
              <a:t>Film Club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8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9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2018-07-16T13:36:11Z</dcterms:created>
  <dc:creator>Jamila Avalon</dc:creator>
</cp:coreProperties>
</file>