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34"/>
  </p:notesMasterIdLst>
  <p:sldIdLst>
    <p:sldId id="394" r:id="rId5"/>
    <p:sldId id="370" r:id="rId6"/>
    <p:sldId id="351" r:id="rId7"/>
    <p:sldId id="388" r:id="rId8"/>
    <p:sldId id="389" r:id="rId9"/>
    <p:sldId id="353" r:id="rId10"/>
    <p:sldId id="380" r:id="rId11"/>
    <p:sldId id="355" r:id="rId12"/>
    <p:sldId id="387" r:id="rId13"/>
    <p:sldId id="363" r:id="rId14"/>
    <p:sldId id="400" r:id="rId15"/>
    <p:sldId id="362" r:id="rId16"/>
    <p:sldId id="402" r:id="rId17"/>
    <p:sldId id="365" r:id="rId18"/>
    <p:sldId id="398" r:id="rId19"/>
    <p:sldId id="401" r:id="rId20"/>
    <p:sldId id="366" r:id="rId21"/>
    <p:sldId id="296" r:id="rId22"/>
    <p:sldId id="403" r:id="rId23"/>
    <p:sldId id="396" r:id="rId24"/>
    <p:sldId id="367" r:id="rId25"/>
    <p:sldId id="377" r:id="rId26"/>
    <p:sldId id="356" r:id="rId27"/>
    <p:sldId id="385" r:id="rId28"/>
    <p:sldId id="386" r:id="rId29"/>
    <p:sldId id="390" r:id="rId30"/>
    <p:sldId id="368" r:id="rId31"/>
    <p:sldId id="376" r:id="rId32"/>
    <p:sldId id="375" r:id="rId33"/>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8" d="100"/>
          <a:sy n="108" d="100"/>
        </p:scale>
        <p:origin x="108" y="114"/>
      </p:cViewPr>
      <p:guideLst/>
    </p:cSldViewPr>
  </p:slideViewPr>
  <p:notesTextViewPr>
    <p:cViewPr>
      <p:scale>
        <a:sx n="1" d="1"/>
        <a:sy n="1" d="1"/>
      </p:scale>
      <p:origin x="0" y="0"/>
    </p:cViewPr>
  </p:notesTextViewPr>
  <p:sorterViewPr>
    <p:cViewPr>
      <p:scale>
        <a:sx n="100" d="100"/>
        <a:sy n="100" d="100"/>
      </p:scale>
      <p:origin x="0" y="-44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5110987F-B80D-4E11-84C6-256DCA0074DE}" type="datetimeFigureOut">
              <a:rPr lang="en-US" smtClean="0"/>
              <a:t>9/6/2022</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ADDCDB80-89E6-40EA-A0FA-B434B9B6D77B}" type="slidenum">
              <a:rPr lang="en-US" smtClean="0"/>
              <a:t>‹#›</a:t>
            </a:fld>
            <a:endParaRPr lang="en-US" dirty="0"/>
          </a:p>
        </p:txBody>
      </p:sp>
    </p:spTree>
    <p:extLst>
      <p:ext uri="{BB962C8B-B14F-4D97-AF65-F5344CB8AC3E}">
        <p14:creationId xmlns:p14="http://schemas.microsoft.com/office/powerpoint/2010/main" val="2840917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102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65610" indent="-294465">
              <a:spcBef>
                <a:spcPct val="30000"/>
              </a:spcBef>
              <a:defRPr sz="1200">
                <a:solidFill>
                  <a:schemeClr val="tx1"/>
                </a:solidFill>
                <a:latin typeface="Arial" panose="020B0604020202020204" pitchFamily="34" charset="0"/>
              </a:defRPr>
            </a:lvl2pPr>
            <a:lvl3pPr marL="1177862" indent="-235572">
              <a:spcBef>
                <a:spcPct val="30000"/>
              </a:spcBef>
              <a:defRPr sz="1200">
                <a:solidFill>
                  <a:schemeClr val="tx1"/>
                </a:solidFill>
                <a:latin typeface="Arial" panose="020B0604020202020204" pitchFamily="34" charset="0"/>
              </a:defRPr>
            </a:lvl3pPr>
            <a:lvl4pPr marL="1649006" indent="-235572">
              <a:spcBef>
                <a:spcPct val="30000"/>
              </a:spcBef>
              <a:defRPr sz="1200">
                <a:solidFill>
                  <a:schemeClr val="tx1"/>
                </a:solidFill>
                <a:latin typeface="Arial" panose="020B0604020202020204" pitchFamily="34" charset="0"/>
              </a:defRPr>
            </a:lvl4pPr>
            <a:lvl5pPr marL="2120151" indent="-235572">
              <a:spcBef>
                <a:spcPct val="30000"/>
              </a:spcBef>
              <a:defRPr sz="1200">
                <a:solidFill>
                  <a:schemeClr val="tx1"/>
                </a:solidFill>
                <a:latin typeface="Arial" panose="020B0604020202020204" pitchFamily="34" charset="0"/>
              </a:defRPr>
            </a:lvl5pPr>
            <a:lvl6pPr marL="2591295" indent="-235572" eaLnBrk="0" fontAlgn="base" hangingPunct="0">
              <a:spcBef>
                <a:spcPct val="30000"/>
              </a:spcBef>
              <a:spcAft>
                <a:spcPct val="0"/>
              </a:spcAft>
              <a:defRPr sz="1200">
                <a:solidFill>
                  <a:schemeClr val="tx1"/>
                </a:solidFill>
                <a:latin typeface="Arial" panose="020B0604020202020204" pitchFamily="34" charset="0"/>
              </a:defRPr>
            </a:lvl6pPr>
            <a:lvl7pPr marL="3062440" indent="-235572" eaLnBrk="0" fontAlgn="base" hangingPunct="0">
              <a:spcBef>
                <a:spcPct val="30000"/>
              </a:spcBef>
              <a:spcAft>
                <a:spcPct val="0"/>
              </a:spcAft>
              <a:defRPr sz="1200">
                <a:solidFill>
                  <a:schemeClr val="tx1"/>
                </a:solidFill>
                <a:latin typeface="Arial" panose="020B0604020202020204" pitchFamily="34" charset="0"/>
              </a:defRPr>
            </a:lvl7pPr>
            <a:lvl8pPr marL="3533585" indent="-235572" eaLnBrk="0" fontAlgn="base" hangingPunct="0">
              <a:spcBef>
                <a:spcPct val="30000"/>
              </a:spcBef>
              <a:spcAft>
                <a:spcPct val="0"/>
              </a:spcAft>
              <a:defRPr sz="1200">
                <a:solidFill>
                  <a:schemeClr val="tx1"/>
                </a:solidFill>
                <a:latin typeface="Arial" panose="020B0604020202020204" pitchFamily="34" charset="0"/>
              </a:defRPr>
            </a:lvl8pPr>
            <a:lvl9pPr marL="4004729" indent="-235572"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0EA9D28-08D0-487E-B7DD-279DFB9C781A}" type="slidenum">
              <a:rPr lang="en-US" altLang="en-US"/>
              <a:pPr>
                <a:spcBef>
                  <a:spcPct val="0"/>
                </a:spcBef>
              </a:pPr>
              <a:t>18</a:t>
            </a:fld>
            <a:endParaRPr lang="en-US" altLang="en-US" dirty="0"/>
          </a:p>
        </p:txBody>
      </p:sp>
    </p:spTree>
    <p:extLst>
      <p:ext uri="{BB962C8B-B14F-4D97-AF65-F5344CB8AC3E}">
        <p14:creationId xmlns:p14="http://schemas.microsoft.com/office/powerpoint/2010/main" val="492230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EAE43526-719D-4709-AB20-321B02A261FB}"/>
              </a:ext>
            </a:extLst>
          </p:cNvPr>
          <p:cNvSpPr>
            <a:spLocks noGrp="1" noRot="1" noChangeAspect="1" noChangeArrowheads="1" noTextEdit="1"/>
          </p:cNvSpPr>
          <p:nvPr>
            <p:ph type="sldImg"/>
          </p:nvPr>
        </p:nvSpPr>
        <p:spPr>
          <a:ln/>
        </p:spPr>
      </p:sp>
      <p:sp>
        <p:nvSpPr>
          <p:cNvPr id="38915" name="Notes Placeholder 2">
            <a:extLst>
              <a:ext uri="{FF2B5EF4-FFF2-40B4-BE49-F238E27FC236}">
                <a16:creationId xmlns:a16="http://schemas.microsoft.com/office/drawing/2014/main" id="{471AD7E6-9414-4F19-8F24-D62074BF173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8916" name="Slide Number Placeholder 3">
            <a:extLst>
              <a:ext uri="{FF2B5EF4-FFF2-40B4-BE49-F238E27FC236}">
                <a16:creationId xmlns:a16="http://schemas.microsoft.com/office/drawing/2014/main" id="{DC25FCCD-FACE-48DB-B6FB-79222D65BC0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defRPr>
            </a:lvl1pPr>
            <a:lvl2pPr marL="765610" indent="-294465">
              <a:defRPr sz="1400">
                <a:solidFill>
                  <a:schemeClr val="tx1"/>
                </a:solidFill>
                <a:latin typeface="Arial" panose="020B0604020202020204" pitchFamily="34" charset="0"/>
              </a:defRPr>
            </a:lvl2pPr>
            <a:lvl3pPr marL="1177862" indent="-235572">
              <a:defRPr sz="1400">
                <a:solidFill>
                  <a:schemeClr val="tx1"/>
                </a:solidFill>
                <a:latin typeface="Arial" panose="020B0604020202020204" pitchFamily="34" charset="0"/>
              </a:defRPr>
            </a:lvl3pPr>
            <a:lvl4pPr marL="1649006" indent="-235572">
              <a:defRPr sz="1400">
                <a:solidFill>
                  <a:schemeClr val="tx1"/>
                </a:solidFill>
                <a:latin typeface="Arial" panose="020B0604020202020204" pitchFamily="34" charset="0"/>
              </a:defRPr>
            </a:lvl4pPr>
            <a:lvl5pPr marL="2120151" indent="-235572">
              <a:defRPr sz="1400">
                <a:solidFill>
                  <a:schemeClr val="tx1"/>
                </a:solidFill>
                <a:latin typeface="Arial" panose="020B0604020202020204" pitchFamily="34" charset="0"/>
              </a:defRPr>
            </a:lvl5pPr>
            <a:lvl6pPr marL="2591295" indent="-235572" eaLnBrk="0" fontAlgn="base" hangingPunct="0">
              <a:spcBef>
                <a:spcPct val="0"/>
              </a:spcBef>
              <a:spcAft>
                <a:spcPct val="0"/>
              </a:spcAft>
              <a:defRPr sz="1400">
                <a:solidFill>
                  <a:schemeClr val="tx1"/>
                </a:solidFill>
                <a:latin typeface="Arial" panose="020B0604020202020204" pitchFamily="34" charset="0"/>
              </a:defRPr>
            </a:lvl6pPr>
            <a:lvl7pPr marL="3062440" indent="-235572" eaLnBrk="0" fontAlgn="base" hangingPunct="0">
              <a:spcBef>
                <a:spcPct val="0"/>
              </a:spcBef>
              <a:spcAft>
                <a:spcPct val="0"/>
              </a:spcAft>
              <a:defRPr sz="1400">
                <a:solidFill>
                  <a:schemeClr val="tx1"/>
                </a:solidFill>
                <a:latin typeface="Arial" panose="020B0604020202020204" pitchFamily="34" charset="0"/>
              </a:defRPr>
            </a:lvl7pPr>
            <a:lvl8pPr marL="3533585" indent="-235572" eaLnBrk="0" fontAlgn="base" hangingPunct="0">
              <a:spcBef>
                <a:spcPct val="0"/>
              </a:spcBef>
              <a:spcAft>
                <a:spcPct val="0"/>
              </a:spcAft>
              <a:defRPr sz="1400">
                <a:solidFill>
                  <a:schemeClr val="tx1"/>
                </a:solidFill>
                <a:latin typeface="Arial" panose="020B0604020202020204" pitchFamily="34" charset="0"/>
              </a:defRPr>
            </a:lvl8pPr>
            <a:lvl9pPr marL="4004729" indent="-235572" eaLnBrk="0" fontAlgn="base" hangingPunct="0">
              <a:spcBef>
                <a:spcPct val="0"/>
              </a:spcBef>
              <a:spcAft>
                <a:spcPct val="0"/>
              </a:spcAft>
              <a:defRPr sz="1400">
                <a:solidFill>
                  <a:schemeClr val="tx1"/>
                </a:solidFill>
                <a:latin typeface="Arial" panose="020B0604020202020204" pitchFamily="34" charset="0"/>
              </a:defRPr>
            </a:lvl9pPr>
          </a:lstStyle>
          <a:p>
            <a:fld id="{49631BBD-63D3-47AF-AA59-FC866F16A848}" type="slidenum">
              <a:rPr lang="en-US" altLang="en-US" sz="1200"/>
              <a:pPr/>
              <a:t>29</a:t>
            </a:fld>
            <a:endParaRPr lang="en-US"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CD86F9F-E075-459E-8EF1-BD62E173C89E}"/>
              </a:ext>
            </a:extLst>
          </p:cNvPr>
          <p:cNvSpPr>
            <a:spLocks noGrp="1"/>
          </p:cNvSpPr>
          <p:nvPr>
            <p:ph type="dt" sz="half" idx="10"/>
          </p:nvPr>
        </p:nvSpPr>
        <p:spPr/>
        <p:txBody>
          <a:bodyPr/>
          <a:lstStyle>
            <a:lvl1pPr>
              <a:defRPr/>
            </a:lvl1pPr>
          </a:lstStyle>
          <a:p>
            <a:pPr>
              <a:defRPr/>
            </a:pPr>
            <a:r>
              <a:rPr lang="en-US" dirty="0"/>
              <a:t>As of: </a:t>
            </a:r>
          </a:p>
        </p:txBody>
      </p:sp>
      <p:sp>
        <p:nvSpPr>
          <p:cNvPr id="5" name="Slide Number Placeholder 4">
            <a:extLst>
              <a:ext uri="{FF2B5EF4-FFF2-40B4-BE49-F238E27FC236}">
                <a16:creationId xmlns:a16="http://schemas.microsoft.com/office/drawing/2014/main" id="{0E07CE12-6DB3-4303-B45C-8160C2D765E7}"/>
              </a:ext>
            </a:extLst>
          </p:cNvPr>
          <p:cNvSpPr>
            <a:spLocks noGrp="1"/>
          </p:cNvSpPr>
          <p:nvPr>
            <p:ph type="sldNum" sz="quarter" idx="11"/>
          </p:nvPr>
        </p:nvSpPr>
        <p:spPr/>
        <p:txBody>
          <a:bodyPr/>
          <a:lstStyle>
            <a:lvl1pPr>
              <a:defRPr/>
            </a:lvl1pPr>
          </a:lstStyle>
          <a:p>
            <a:pPr>
              <a:defRPr/>
            </a:pPr>
            <a:fld id="{6D310369-52C6-46A3-9330-C229671F6F00}"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216565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5438" y="76200"/>
            <a:ext cx="2132012"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6225" y="76200"/>
            <a:ext cx="6246813"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A5D92F-8DEA-4DFC-8D85-B2AC9074B132}"/>
              </a:ext>
            </a:extLst>
          </p:cNvPr>
          <p:cNvSpPr>
            <a:spLocks noGrp="1"/>
          </p:cNvSpPr>
          <p:nvPr>
            <p:ph type="dt" sz="half" idx="10"/>
          </p:nvPr>
        </p:nvSpPr>
        <p:spPr/>
        <p:txBody>
          <a:bodyPr/>
          <a:lstStyle>
            <a:lvl1pPr>
              <a:defRPr/>
            </a:lvl1pPr>
          </a:lstStyle>
          <a:p>
            <a:pPr>
              <a:defRPr/>
            </a:pPr>
            <a:r>
              <a:rPr lang="en-US" dirty="0"/>
              <a:t>As of: </a:t>
            </a:r>
          </a:p>
        </p:txBody>
      </p:sp>
      <p:sp>
        <p:nvSpPr>
          <p:cNvPr id="5" name="Slide Number Placeholder 4">
            <a:extLst>
              <a:ext uri="{FF2B5EF4-FFF2-40B4-BE49-F238E27FC236}">
                <a16:creationId xmlns:a16="http://schemas.microsoft.com/office/drawing/2014/main" id="{E97CC91E-77FA-45D1-BF53-1C53F9A0A314}"/>
              </a:ext>
            </a:extLst>
          </p:cNvPr>
          <p:cNvSpPr>
            <a:spLocks noGrp="1"/>
          </p:cNvSpPr>
          <p:nvPr>
            <p:ph type="sldNum" sz="quarter" idx="11"/>
          </p:nvPr>
        </p:nvSpPr>
        <p:spPr/>
        <p:txBody>
          <a:bodyPr/>
          <a:lstStyle>
            <a:lvl1pPr>
              <a:defRPr/>
            </a:lvl1pPr>
          </a:lstStyle>
          <a:p>
            <a:pPr>
              <a:defRPr/>
            </a:pPr>
            <a:fld id="{4BDB0C1F-D238-4F17-A0A7-A6CBD6027D9E}"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2973493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a:extLst>
              <a:ext uri="{FF2B5EF4-FFF2-40B4-BE49-F238E27FC236}">
                <a16:creationId xmlns:a16="http://schemas.microsoft.com/office/drawing/2014/main" id="{9B73DE7E-E54D-45BC-9D93-3C13D0BA6FDC}"/>
              </a:ext>
            </a:extLst>
          </p:cNvPr>
          <p:cNvSpPr>
            <a:spLocks noGrp="1"/>
          </p:cNvSpPr>
          <p:nvPr>
            <p:ph type="dt" sz="half" idx="10"/>
          </p:nvPr>
        </p:nvSpPr>
        <p:spPr/>
        <p:txBody>
          <a:bodyPr/>
          <a:lstStyle>
            <a:lvl1pPr>
              <a:defRPr/>
            </a:lvl1pPr>
          </a:lstStyle>
          <a:p>
            <a:pPr>
              <a:defRPr/>
            </a:pPr>
            <a:r>
              <a:rPr lang="en-US" dirty="0"/>
              <a:t>As of: </a:t>
            </a:r>
          </a:p>
        </p:txBody>
      </p:sp>
      <p:sp>
        <p:nvSpPr>
          <p:cNvPr id="5" name="Slide Number Placeholder 4">
            <a:extLst>
              <a:ext uri="{FF2B5EF4-FFF2-40B4-BE49-F238E27FC236}">
                <a16:creationId xmlns:a16="http://schemas.microsoft.com/office/drawing/2014/main" id="{E94411A6-9C97-46BF-A87C-F402796F6E73}"/>
              </a:ext>
            </a:extLst>
          </p:cNvPr>
          <p:cNvSpPr>
            <a:spLocks noGrp="1"/>
          </p:cNvSpPr>
          <p:nvPr>
            <p:ph type="sldNum" sz="quarter" idx="11"/>
          </p:nvPr>
        </p:nvSpPr>
        <p:spPr/>
        <p:txBody>
          <a:bodyPr/>
          <a:lstStyle>
            <a:lvl1pPr>
              <a:defRPr/>
            </a:lvl1pPr>
          </a:lstStyle>
          <a:p>
            <a:pPr>
              <a:defRPr/>
            </a:pPr>
            <a:fld id="{9C1A76FA-12D9-416F-907E-BFD823A4609B}"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2828417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6225" y="1504950"/>
            <a:ext cx="4122738"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51363" y="1504950"/>
            <a:ext cx="4122737"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2BD31D-D134-4364-9E02-8B41D17E41D0}"/>
              </a:ext>
            </a:extLst>
          </p:cNvPr>
          <p:cNvSpPr>
            <a:spLocks noGrp="1"/>
          </p:cNvSpPr>
          <p:nvPr>
            <p:ph type="dt" sz="half" idx="10"/>
          </p:nvPr>
        </p:nvSpPr>
        <p:spPr/>
        <p:txBody>
          <a:bodyPr/>
          <a:lstStyle>
            <a:lvl1pPr>
              <a:defRPr/>
            </a:lvl1pPr>
          </a:lstStyle>
          <a:p>
            <a:pPr>
              <a:defRPr/>
            </a:pPr>
            <a:r>
              <a:rPr lang="en-US" dirty="0"/>
              <a:t>As of: </a:t>
            </a:r>
          </a:p>
        </p:txBody>
      </p:sp>
      <p:sp>
        <p:nvSpPr>
          <p:cNvPr id="6" name="Slide Number Placeholder 5">
            <a:extLst>
              <a:ext uri="{FF2B5EF4-FFF2-40B4-BE49-F238E27FC236}">
                <a16:creationId xmlns:a16="http://schemas.microsoft.com/office/drawing/2014/main" id="{6E877609-54B3-4047-8268-85F9A2D6AA9A}"/>
              </a:ext>
            </a:extLst>
          </p:cNvPr>
          <p:cNvSpPr>
            <a:spLocks noGrp="1"/>
          </p:cNvSpPr>
          <p:nvPr>
            <p:ph type="sldNum" sz="quarter" idx="11"/>
          </p:nvPr>
        </p:nvSpPr>
        <p:spPr/>
        <p:txBody>
          <a:bodyPr/>
          <a:lstStyle>
            <a:lvl1pPr>
              <a:defRPr/>
            </a:lvl1pPr>
          </a:lstStyle>
          <a:p>
            <a:pPr>
              <a:defRPr/>
            </a:pPr>
            <a:fld id="{5ADF0A0C-4439-4793-92F8-F75626173E30}"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3183426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158EBA-F498-404A-B296-FAD76079F4D1}"/>
              </a:ext>
            </a:extLst>
          </p:cNvPr>
          <p:cNvSpPr>
            <a:spLocks noGrp="1"/>
          </p:cNvSpPr>
          <p:nvPr>
            <p:ph type="dt" sz="half" idx="10"/>
          </p:nvPr>
        </p:nvSpPr>
        <p:spPr/>
        <p:txBody>
          <a:bodyPr/>
          <a:lstStyle>
            <a:lvl1pPr>
              <a:defRPr/>
            </a:lvl1pPr>
          </a:lstStyle>
          <a:p>
            <a:pPr>
              <a:defRPr/>
            </a:pPr>
            <a:r>
              <a:rPr lang="en-US" dirty="0"/>
              <a:t>As of: </a:t>
            </a:r>
          </a:p>
        </p:txBody>
      </p:sp>
      <p:sp>
        <p:nvSpPr>
          <p:cNvPr id="8" name="Slide Number Placeholder 7">
            <a:extLst>
              <a:ext uri="{FF2B5EF4-FFF2-40B4-BE49-F238E27FC236}">
                <a16:creationId xmlns:a16="http://schemas.microsoft.com/office/drawing/2014/main" id="{6CE018ED-F691-4DE2-BC49-118FC3C495C6}"/>
              </a:ext>
            </a:extLst>
          </p:cNvPr>
          <p:cNvSpPr>
            <a:spLocks noGrp="1"/>
          </p:cNvSpPr>
          <p:nvPr>
            <p:ph type="sldNum" sz="quarter" idx="11"/>
          </p:nvPr>
        </p:nvSpPr>
        <p:spPr/>
        <p:txBody>
          <a:bodyPr/>
          <a:lstStyle>
            <a:lvl1pPr>
              <a:defRPr/>
            </a:lvl1pPr>
          </a:lstStyle>
          <a:p>
            <a:pPr>
              <a:defRPr/>
            </a:pPr>
            <a:fld id="{29A1D5E6-C7E3-4A0C-9F25-1DB1DE497B7E}"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2641863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96357D-41D4-4F76-B38C-E20C0C6F1F4B}"/>
              </a:ext>
            </a:extLst>
          </p:cNvPr>
          <p:cNvSpPr>
            <a:spLocks noGrp="1"/>
          </p:cNvSpPr>
          <p:nvPr>
            <p:ph type="dt" sz="half" idx="10"/>
          </p:nvPr>
        </p:nvSpPr>
        <p:spPr/>
        <p:txBody>
          <a:bodyPr/>
          <a:lstStyle>
            <a:lvl1pPr>
              <a:defRPr/>
            </a:lvl1pPr>
          </a:lstStyle>
          <a:p>
            <a:pPr>
              <a:defRPr/>
            </a:pPr>
            <a:r>
              <a:rPr lang="en-US" dirty="0"/>
              <a:t>As of: </a:t>
            </a:r>
          </a:p>
        </p:txBody>
      </p:sp>
      <p:sp>
        <p:nvSpPr>
          <p:cNvPr id="4" name="Slide Number Placeholder 3">
            <a:extLst>
              <a:ext uri="{FF2B5EF4-FFF2-40B4-BE49-F238E27FC236}">
                <a16:creationId xmlns:a16="http://schemas.microsoft.com/office/drawing/2014/main" id="{CBAD1989-25A8-46B8-8452-A38435B85315}"/>
              </a:ext>
            </a:extLst>
          </p:cNvPr>
          <p:cNvSpPr>
            <a:spLocks noGrp="1"/>
          </p:cNvSpPr>
          <p:nvPr>
            <p:ph type="sldNum" sz="quarter" idx="11"/>
          </p:nvPr>
        </p:nvSpPr>
        <p:spPr/>
        <p:txBody>
          <a:bodyPr/>
          <a:lstStyle>
            <a:lvl1pPr>
              <a:defRPr/>
            </a:lvl1pPr>
          </a:lstStyle>
          <a:p>
            <a:pPr>
              <a:defRPr/>
            </a:pPr>
            <a:fld id="{34F3840A-F25C-48B0-8B2C-E53F6AB46DE0}"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151089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1A3040-DA5F-4758-A076-FB72ACDFF05D}"/>
              </a:ext>
            </a:extLst>
          </p:cNvPr>
          <p:cNvSpPr>
            <a:spLocks noGrp="1"/>
          </p:cNvSpPr>
          <p:nvPr>
            <p:ph type="dt" sz="half" idx="10"/>
          </p:nvPr>
        </p:nvSpPr>
        <p:spPr/>
        <p:txBody>
          <a:bodyPr/>
          <a:lstStyle>
            <a:lvl1pPr>
              <a:defRPr/>
            </a:lvl1pPr>
          </a:lstStyle>
          <a:p>
            <a:pPr>
              <a:defRPr/>
            </a:pPr>
            <a:r>
              <a:rPr lang="en-US" dirty="0"/>
              <a:t>As of: </a:t>
            </a:r>
          </a:p>
        </p:txBody>
      </p:sp>
      <p:sp>
        <p:nvSpPr>
          <p:cNvPr id="3" name="Slide Number Placeholder 2">
            <a:extLst>
              <a:ext uri="{FF2B5EF4-FFF2-40B4-BE49-F238E27FC236}">
                <a16:creationId xmlns:a16="http://schemas.microsoft.com/office/drawing/2014/main" id="{A7BFDE8E-4ECF-4EA4-8199-85D2B7A56F51}"/>
              </a:ext>
            </a:extLst>
          </p:cNvPr>
          <p:cNvSpPr>
            <a:spLocks noGrp="1"/>
          </p:cNvSpPr>
          <p:nvPr>
            <p:ph type="sldNum" sz="quarter" idx="11"/>
          </p:nvPr>
        </p:nvSpPr>
        <p:spPr/>
        <p:txBody>
          <a:bodyPr/>
          <a:lstStyle>
            <a:lvl1pPr>
              <a:defRPr/>
            </a:lvl1pPr>
          </a:lstStyle>
          <a:p>
            <a:pPr>
              <a:defRPr/>
            </a:pPr>
            <a:fld id="{06A46600-CCC7-4E83-B983-BC59F9BDA995}"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3823518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63421CF8-0CCD-49E7-A862-C82B38274BCD}"/>
              </a:ext>
            </a:extLst>
          </p:cNvPr>
          <p:cNvSpPr>
            <a:spLocks noGrp="1"/>
          </p:cNvSpPr>
          <p:nvPr>
            <p:ph type="dt" sz="half" idx="10"/>
          </p:nvPr>
        </p:nvSpPr>
        <p:spPr/>
        <p:txBody>
          <a:bodyPr/>
          <a:lstStyle>
            <a:lvl1pPr>
              <a:defRPr/>
            </a:lvl1pPr>
          </a:lstStyle>
          <a:p>
            <a:pPr>
              <a:defRPr/>
            </a:pPr>
            <a:r>
              <a:rPr lang="en-US" dirty="0"/>
              <a:t>As of: </a:t>
            </a:r>
          </a:p>
        </p:txBody>
      </p:sp>
      <p:sp>
        <p:nvSpPr>
          <p:cNvPr id="6" name="Slide Number Placeholder 5">
            <a:extLst>
              <a:ext uri="{FF2B5EF4-FFF2-40B4-BE49-F238E27FC236}">
                <a16:creationId xmlns:a16="http://schemas.microsoft.com/office/drawing/2014/main" id="{2DC16023-4709-49B0-9886-EC57BFF1AA2B}"/>
              </a:ext>
            </a:extLst>
          </p:cNvPr>
          <p:cNvSpPr>
            <a:spLocks noGrp="1"/>
          </p:cNvSpPr>
          <p:nvPr>
            <p:ph type="sldNum" sz="quarter" idx="11"/>
          </p:nvPr>
        </p:nvSpPr>
        <p:spPr/>
        <p:txBody>
          <a:bodyPr/>
          <a:lstStyle>
            <a:lvl1pPr>
              <a:defRPr/>
            </a:lvl1pPr>
          </a:lstStyle>
          <a:p>
            <a:pPr>
              <a:defRPr/>
            </a:pPr>
            <a:fld id="{7107D36C-A20C-400D-8599-010F9CCEB228}"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838837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B68F175A-642F-4BB4-95A7-D243492AB770}"/>
              </a:ext>
            </a:extLst>
          </p:cNvPr>
          <p:cNvSpPr>
            <a:spLocks noGrp="1"/>
          </p:cNvSpPr>
          <p:nvPr>
            <p:ph type="dt" sz="half" idx="10"/>
          </p:nvPr>
        </p:nvSpPr>
        <p:spPr/>
        <p:txBody>
          <a:bodyPr/>
          <a:lstStyle>
            <a:lvl1pPr>
              <a:defRPr/>
            </a:lvl1pPr>
          </a:lstStyle>
          <a:p>
            <a:pPr>
              <a:defRPr/>
            </a:pPr>
            <a:r>
              <a:rPr lang="en-US" dirty="0"/>
              <a:t>As of: </a:t>
            </a:r>
          </a:p>
        </p:txBody>
      </p:sp>
      <p:sp>
        <p:nvSpPr>
          <p:cNvPr id="6" name="Slide Number Placeholder 5">
            <a:extLst>
              <a:ext uri="{FF2B5EF4-FFF2-40B4-BE49-F238E27FC236}">
                <a16:creationId xmlns:a16="http://schemas.microsoft.com/office/drawing/2014/main" id="{33912F2E-F690-4939-A660-56CA92471481}"/>
              </a:ext>
            </a:extLst>
          </p:cNvPr>
          <p:cNvSpPr>
            <a:spLocks noGrp="1"/>
          </p:cNvSpPr>
          <p:nvPr>
            <p:ph type="sldNum" sz="quarter" idx="11"/>
          </p:nvPr>
        </p:nvSpPr>
        <p:spPr/>
        <p:txBody>
          <a:bodyPr/>
          <a:lstStyle>
            <a:lvl1pPr>
              <a:defRPr/>
            </a:lvl1pPr>
          </a:lstStyle>
          <a:p>
            <a:pPr>
              <a:defRPr/>
            </a:pPr>
            <a:fld id="{F40C701A-5257-4DFA-A792-3AA90B02B750}"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2494600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EDC2D2-34EB-4ABB-B657-7960FA4704B3}"/>
              </a:ext>
            </a:extLst>
          </p:cNvPr>
          <p:cNvSpPr>
            <a:spLocks noGrp="1"/>
          </p:cNvSpPr>
          <p:nvPr>
            <p:ph type="dt" sz="half" idx="10"/>
          </p:nvPr>
        </p:nvSpPr>
        <p:spPr/>
        <p:txBody>
          <a:bodyPr/>
          <a:lstStyle>
            <a:lvl1pPr>
              <a:defRPr/>
            </a:lvl1pPr>
          </a:lstStyle>
          <a:p>
            <a:pPr>
              <a:defRPr/>
            </a:pPr>
            <a:r>
              <a:rPr lang="en-US" dirty="0"/>
              <a:t>As of: </a:t>
            </a:r>
          </a:p>
        </p:txBody>
      </p:sp>
      <p:sp>
        <p:nvSpPr>
          <p:cNvPr id="5" name="Slide Number Placeholder 4">
            <a:extLst>
              <a:ext uri="{FF2B5EF4-FFF2-40B4-BE49-F238E27FC236}">
                <a16:creationId xmlns:a16="http://schemas.microsoft.com/office/drawing/2014/main" id="{A6A07558-BE67-41C2-AF21-2B0922BDD282}"/>
              </a:ext>
            </a:extLst>
          </p:cNvPr>
          <p:cNvSpPr>
            <a:spLocks noGrp="1"/>
          </p:cNvSpPr>
          <p:nvPr>
            <p:ph type="sldNum" sz="quarter" idx="11"/>
          </p:nvPr>
        </p:nvSpPr>
        <p:spPr/>
        <p:txBody>
          <a:bodyPr/>
          <a:lstStyle>
            <a:lvl1pPr>
              <a:defRPr/>
            </a:lvl1pPr>
          </a:lstStyle>
          <a:p>
            <a:pPr>
              <a:defRPr/>
            </a:pPr>
            <a:fld id="{9BD95495-D9EF-48EE-9D7B-369669B5503A}" type="slidenum">
              <a:rPr lang="en-US" altLang="en-US"/>
              <a:pPr>
                <a:defRPr/>
              </a:pPr>
              <a:t>‹#›</a:t>
            </a:fld>
            <a:endParaRPr lang="en-US" altLang="en-US" dirty="0">
              <a:solidFill>
                <a:schemeClr val="bg2"/>
              </a:solidFill>
            </a:endParaRPr>
          </a:p>
        </p:txBody>
      </p:sp>
    </p:spTree>
    <p:extLst>
      <p:ext uri="{BB962C8B-B14F-4D97-AF65-F5344CB8AC3E}">
        <p14:creationId xmlns:p14="http://schemas.microsoft.com/office/powerpoint/2010/main" val="3399073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9155" name="Rectangle 1027">
            <a:extLst>
              <a:ext uri="{FF2B5EF4-FFF2-40B4-BE49-F238E27FC236}">
                <a16:creationId xmlns:a16="http://schemas.microsoft.com/office/drawing/2014/main" id="{97FF1F6D-58AB-4070-B0FF-A4323C7AC46D}"/>
              </a:ext>
            </a:extLst>
          </p:cNvPr>
          <p:cNvSpPr>
            <a:spLocks noGrp="1" noChangeArrowheads="1"/>
          </p:cNvSpPr>
          <p:nvPr>
            <p:ph type="dt" sz="half" idx="2"/>
          </p:nvPr>
        </p:nvSpPr>
        <p:spPr bwMode="auto">
          <a:xfrm>
            <a:off x="0" y="6524625"/>
            <a:ext cx="1219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solidFill>
                  <a:srgbClr val="969696"/>
                </a:solidFill>
                <a:latin typeface="Arial" charset="0"/>
              </a:defRPr>
            </a:lvl1pPr>
          </a:lstStyle>
          <a:p>
            <a:pPr>
              <a:defRPr/>
            </a:pPr>
            <a:r>
              <a:rPr lang="en-US" dirty="0"/>
              <a:t>As of: </a:t>
            </a:r>
          </a:p>
        </p:txBody>
      </p:sp>
      <p:sp>
        <p:nvSpPr>
          <p:cNvPr id="49156" name="Rectangle 1028">
            <a:extLst>
              <a:ext uri="{FF2B5EF4-FFF2-40B4-BE49-F238E27FC236}">
                <a16:creationId xmlns:a16="http://schemas.microsoft.com/office/drawing/2014/main" id="{EC791209-9575-4686-9173-3A6E3C3C223F}"/>
              </a:ext>
            </a:extLst>
          </p:cNvPr>
          <p:cNvSpPr>
            <a:spLocks noGrp="1" noChangeArrowheads="1"/>
          </p:cNvSpPr>
          <p:nvPr>
            <p:ph type="sldNum" sz="quarter" idx="4"/>
          </p:nvPr>
        </p:nvSpPr>
        <p:spPr bwMode="auto">
          <a:xfrm>
            <a:off x="7988300" y="6524625"/>
            <a:ext cx="1143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rgbClr val="7F7F7F"/>
                </a:solidFill>
              </a:defRPr>
            </a:lvl1pPr>
          </a:lstStyle>
          <a:p>
            <a:pPr>
              <a:defRPr/>
            </a:pPr>
            <a:fld id="{74762A8A-F47F-4CAB-9BFE-98CC2F015B0D}" type="slidenum">
              <a:rPr lang="en-US" altLang="en-US"/>
              <a:pPr>
                <a:defRPr/>
              </a:pPr>
              <a:t>‹#›</a:t>
            </a:fld>
            <a:endParaRPr lang="en-US" altLang="en-US" dirty="0"/>
          </a:p>
        </p:txBody>
      </p:sp>
      <p:sp>
        <p:nvSpPr>
          <p:cNvPr id="1029" name="Rectangle 1030">
            <a:extLst>
              <a:ext uri="{FF2B5EF4-FFF2-40B4-BE49-F238E27FC236}">
                <a16:creationId xmlns:a16="http://schemas.microsoft.com/office/drawing/2014/main" id="{68F10D93-2C5E-4785-8318-2A7449497E68}"/>
              </a:ext>
            </a:extLst>
          </p:cNvPr>
          <p:cNvSpPr>
            <a:spLocks noGrp="1" noChangeArrowheads="1"/>
          </p:cNvSpPr>
          <p:nvPr>
            <p:ph type="title"/>
          </p:nvPr>
        </p:nvSpPr>
        <p:spPr bwMode="auto">
          <a:xfrm>
            <a:off x="749300" y="69057"/>
            <a:ext cx="7099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Line 1035">
            <a:extLst>
              <a:ext uri="{FF2B5EF4-FFF2-40B4-BE49-F238E27FC236}">
                <a16:creationId xmlns:a16="http://schemas.microsoft.com/office/drawing/2014/main" id="{612B4A22-5DAD-4CFF-B843-FFEEF56D87B4}"/>
              </a:ext>
            </a:extLst>
          </p:cNvPr>
          <p:cNvSpPr>
            <a:spLocks noChangeShapeType="1"/>
          </p:cNvSpPr>
          <p:nvPr/>
        </p:nvSpPr>
        <p:spPr bwMode="auto">
          <a:xfrm>
            <a:off x="381000" y="6451600"/>
            <a:ext cx="8382000" cy="0"/>
          </a:xfrm>
          <a:prstGeom prst="line">
            <a:avLst/>
          </a:prstGeom>
          <a:noFill/>
          <a:ln w="57150">
            <a:solidFill>
              <a:srgbClr val="0C2D83"/>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1" name="Line 1036">
            <a:extLst>
              <a:ext uri="{FF2B5EF4-FFF2-40B4-BE49-F238E27FC236}">
                <a16:creationId xmlns:a16="http://schemas.microsoft.com/office/drawing/2014/main" id="{06239934-0882-47CB-86F8-95A94E97792A}"/>
              </a:ext>
            </a:extLst>
          </p:cNvPr>
          <p:cNvSpPr>
            <a:spLocks noChangeShapeType="1"/>
          </p:cNvSpPr>
          <p:nvPr/>
        </p:nvSpPr>
        <p:spPr bwMode="auto">
          <a:xfrm>
            <a:off x="381000" y="1231900"/>
            <a:ext cx="8382000" cy="0"/>
          </a:xfrm>
          <a:prstGeom prst="line">
            <a:avLst/>
          </a:prstGeom>
          <a:noFill/>
          <a:ln w="57150">
            <a:solidFill>
              <a:srgbClr val="0C2D83"/>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3" name="Rectangle 1040">
            <a:extLst>
              <a:ext uri="{FF2B5EF4-FFF2-40B4-BE49-F238E27FC236}">
                <a16:creationId xmlns:a16="http://schemas.microsoft.com/office/drawing/2014/main" id="{90159927-9E3D-4FC4-8FCE-B2F2F94340E1}"/>
              </a:ext>
            </a:extLst>
          </p:cNvPr>
          <p:cNvSpPr>
            <a:spLocks noGrp="1" noChangeArrowheads="1"/>
          </p:cNvSpPr>
          <p:nvPr>
            <p:ph type="body" idx="1"/>
          </p:nvPr>
        </p:nvSpPr>
        <p:spPr bwMode="auto">
          <a:xfrm>
            <a:off x="276225" y="1504950"/>
            <a:ext cx="8397875"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0"/>
            <a:r>
              <a:rPr lang="en-US" altLang="en-US"/>
              <a:t>2nd Bullet</a:t>
            </a:r>
          </a:p>
        </p:txBody>
      </p:sp>
    </p:spTree>
    <p:extLst>
      <p:ext uri="{BB962C8B-B14F-4D97-AF65-F5344CB8AC3E}">
        <p14:creationId xmlns:p14="http://schemas.microsoft.com/office/powerpoint/2010/main" val="331109002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Lst>
  <p:hf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200" algn="r" rtl="0" eaLnBrk="0" fontAlgn="base" hangingPunct="0">
        <a:spcBef>
          <a:spcPct val="0"/>
        </a:spcBef>
        <a:spcAft>
          <a:spcPct val="0"/>
        </a:spcAft>
        <a:defRPr sz="3600" b="1" i="1">
          <a:solidFill>
            <a:srgbClr val="151C77"/>
          </a:solidFill>
          <a:latin typeface="Arial" charset="0"/>
        </a:defRPr>
      </a:lvl6pPr>
      <a:lvl7pPr marL="914400" algn="r" rtl="0" eaLnBrk="0" fontAlgn="base" hangingPunct="0">
        <a:spcBef>
          <a:spcPct val="0"/>
        </a:spcBef>
        <a:spcAft>
          <a:spcPct val="0"/>
        </a:spcAft>
        <a:defRPr sz="3600" b="1" i="1">
          <a:solidFill>
            <a:srgbClr val="151C77"/>
          </a:solidFill>
          <a:latin typeface="Arial" charset="0"/>
        </a:defRPr>
      </a:lvl7pPr>
      <a:lvl8pPr marL="1371600" algn="r" rtl="0" eaLnBrk="0" fontAlgn="base" hangingPunct="0">
        <a:spcBef>
          <a:spcPct val="0"/>
        </a:spcBef>
        <a:spcAft>
          <a:spcPct val="0"/>
        </a:spcAft>
        <a:defRPr sz="3600" b="1" i="1">
          <a:solidFill>
            <a:srgbClr val="151C77"/>
          </a:solidFill>
          <a:latin typeface="Arial" charset="0"/>
        </a:defRPr>
      </a:lvl8pPr>
      <a:lvl9pPr marL="1828800" algn="r" rtl="0" eaLnBrk="0" fontAlgn="base" hangingPunct="0">
        <a:spcBef>
          <a:spcPct val="0"/>
        </a:spcBef>
        <a:spcAft>
          <a:spcPct val="0"/>
        </a:spcAft>
        <a:defRPr sz="3600" b="1" i="1">
          <a:solidFill>
            <a:srgbClr val="151C77"/>
          </a:solidFill>
          <a:latin typeface="Arial" charset="0"/>
        </a:defRPr>
      </a:lvl9pPr>
    </p:titleStyle>
    <p:bodyStyle>
      <a:lvl1pPr marL="285750" indent="-285750" algn="l" rtl="0" eaLnBrk="0" fontAlgn="base" hangingPunct="0">
        <a:spcBef>
          <a:spcPct val="50000"/>
        </a:spcBef>
        <a:spcAft>
          <a:spcPct val="0"/>
        </a:spcAft>
        <a:buClr>
          <a:srgbClr val="151C77"/>
        </a:buClr>
        <a:buSzPct val="80000"/>
        <a:buFont typeface="Wingdings" panose="05000000000000000000" pitchFamily="2" charset="2"/>
        <a:buChar char="n"/>
        <a:defRPr sz="2000" b="1">
          <a:solidFill>
            <a:schemeClr val="tx1"/>
          </a:solidFill>
          <a:latin typeface="+mn-lt"/>
          <a:ea typeface="+mn-ea"/>
          <a:cs typeface="+mn-cs"/>
        </a:defRPr>
      </a:lvl1pPr>
      <a:lvl2pPr marL="688975" indent="-282575" algn="l" rtl="0" eaLnBrk="0" fontAlgn="base" hangingPunct="0">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2pPr>
      <a:lvl3pPr marL="1027113" indent="-223838" algn="l" rtl="0" eaLnBrk="0" fontAlgn="base" hangingPunct="0">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3pPr>
      <a:lvl4pPr marL="1600200" indent="-228600" algn="l" rtl="0" eaLnBrk="0" fontAlgn="base" hangingPunct="0">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DEBE2-B8A7-4393-882B-75BCBFA78608}"/>
              </a:ext>
            </a:extLst>
          </p:cNvPr>
          <p:cNvSpPr>
            <a:spLocks noGrp="1"/>
          </p:cNvSpPr>
          <p:nvPr>
            <p:ph type="title"/>
          </p:nvPr>
        </p:nvSpPr>
        <p:spPr/>
        <p:txBody>
          <a:bodyPr/>
          <a:lstStyle/>
          <a:p>
            <a:pPr algn="ctr"/>
            <a:r>
              <a:rPr lang="en-US" dirty="0"/>
              <a:t>International Association for Human Caring</a:t>
            </a:r>
          </a:p>
        </p:txBody>
      </p:sp>
      <p:sp>
        <p:nvSpPr>
          <p:cNvPr id="3" name="Content Placeholder 2">
            <a:extLst>
              <a:ext uri="{FF2B5EF4-FFF2-40B4-BE49-F238E27FC236}">
                <a16:creationId xmlns:a16="http://schemas.microsoft.com/office/drawing/2014/main" id="{7E0B7463-3A68-4711-84AD-8E02D86CCF99}"/>
              </a:ext>
            </a:extLst>
          </p:cNvPr>
          <p:cNvSpPr>
            <a:spLocks noGrp="1"/>
          </p:cNvSpPr>
          <p:nvPr>
            <p:ph idx="1"/>
          </p:nvPr>
        </p:nvSpPr>
        <p:spPr/>
        <p:txBody>
          <a:bodyPr/>
          <a:lstStyle/>
          <a:p>
            <a:pPr marL="803275" lvl="2" indent="0">
              <a:buNone/>
            </a:pPr>
            <a:r>
              <a:rPr lang="en-US" sz="2800" dirty="0"/>
              <a:t>Evolution of Ray’s Theory of Bureaucratic 				Caring </a:t>
            </a:r>
          </a:p>
          <a:p>
            <a:pPr marL="803275" lvl="2" indent="0" algn="ctr">
              <a:buNone/>
            </a:pPr>
            <a:r>
              <a:rPr lang="en-US" sz="2800" dirty="0"/>
              <a:t>By </a:t>
            </a:r>
          </a:p>
          <a:p>
            <a:pPr marL="803275" lvl="2" indent="0" algn="ctr">
              <a:buNone/>
            </a:pPr>
            <a:r>
              <a:rPr lang="en-US" sz="2800" dirty="0"/>
              <a:t>Marilyn A. Dee Ray, RN, PhD, CTN-A, FSfAA, FAAN, FESPCH, FNAP, HSGAHN, 		Hon. LL. D.</a:t>
            </a:r>
          </a:p>
          <a:p>
            <a:pPr marL="803275" lvl="2" indent="0" algn="ctr">
              <a:buNone/>
            </a:pPr>
            <a:r>
              <a:rPr lang="en-US" sz="2400" dirty="0"/>
              <a:t>Professor Emeritus, Florida Atlantic University, Christine E. Lynn College of Nursing, Boca Raton, Florida</a:t>
            </a:r>
          </a:p>
          <a:p>
            <a:pPr marL="803275" lvl="2" indent="0" algn="ctr">
              <a:buNone/>
            </a:pPr>
            <a:r>
              <a:rPr lang="en-US" sz="2400" dirty="0"/>
              <a:t>2022</a:t>
            </a:r>
          </a:p>
        </p:txBody>
      </p:sp>
      <p:sp>
        <p:nvSpPr>
          <p:cNvPr id="4" name="Slide Number Placeholder 3">
            <a:extLst>
              <a:ext uri="{FF2B5EF4-FFF2-40B4-BE49-F238E27FC236}">
                <a16:creationId xmlns:a16="http://schemas.microsoft.com/office/drawing/2014/main" id="{49A76137-AEFB-46B7-A352-87C712B43BCA}"/>
              </a:ext>
            </a:extLst>
          </p:cNvPr>
          <p:cNvSpPr>
            <a:spLocks noGrp="1"/>
          </p:cNvSpPr>
          <p:nvPr>
            <p:ph type="sldNum" sz="quarter" idx="11"/>
          </p:nvPr>
        </p:nvSpPr>
        <p:spPr/>
        <p:txBody>
          <a:bodyPr/>
          <a:lstStyle/>
          <a:p>
            <a:pPr>
              <a:defRPr/>
            </a:pPr>
            <a:fld id="{6D310369-52C6-46A3-9330-C229671F6F00}" type="slidenum">
              <a:rPr lang="en-US" altLang="en-US" smtClean="0"/>
              <a:pPr>
                <a:defRPr/>
              </a:pPr>
              <a:t>1</a:t>
            </a:fld>
            <a:endParaRPr lang="en-US" altLang="en-US" dirty="0">
              <a:solidFill>
                <a:schemeClr val="bg2"/>
              </a:solidFill>
            </a:endParaRPr>
          </a:p>
        </p:txBody>
      </p:sp>
    </p:spTree>
    <p:extLst>
      <p:ext uri="{BB962C8B-B14F-4D97-AF65-F5344CB8AC3E}">
        <p14:creationId xmlns:p14="http://schemas.microsoft.com/office/powerpoint/2010/main" val="2778743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09124411-1956-4AEF-AECF-9523F8C7859F}"/>
              </a:ext>
            </a:extLst>
          </p:cNvPr>
          <p:cNvSpPr>
            <a:spLocks noGrp="1" noChangeArrowheads="1"/>
          </p:cNvSpPr>
          <p:nvPr>
            <p:ph type="title"/>
          </p:nvPr>
        </p:nvSpPr>
        <p:spPr/>
        <p:txBody>
          <a:bodyPr/>
          <a:lstStyle/>
          <a:p>
            <a:pPr algn="l"/>
            <a:r>
              <a:rPr lang="en-US" altLang="en-US" dirty="0"/>
              <a:t>Domains of BCT</a:t>
            </a:r>
          </a:p>
        </p:txBody>
      </p:sp>
      <p:sp>
        <p:nvSpPr>
          <p:cNvPr id="26627" name="Content Placeholder 2">
            <a:extLst>
              <a:ext uri="{FF2B5EF4-FFF2-40B4-BE49-F238E27FC236}">
                <a16:creationId xmlns:a16="http://schemas.microsoft.com/office/drawing/2014/main" id="{87A398AD-19C6-406E-99C2-BCCF1AEC7BDD}"/>
              </a:ext>
            </a:extLst>
          </p:cNvPr>
          <p:cNvSpPr>
            <a:spLocks noGrp="1"/>
          </p:cNvSpPr>
          <p:nvPr>
            <p:ph idx="1"/>
          </p:nvPr>
        </p:nvSpPr>
        <p:spPr/>
        <p:txBody>
          <a:bodyPr/>
          <a:lstStyle/>
          <a:p>
            <a:pPr>
              <a:defRPr/>
            </a:pPr>
            <a:r>
              <a:rPr lang="en-US" altLang="en-US" sz="2400" u="sng" dirty="0"/>
              <a:t>Educational</a:t>
            </a:r>
            <a:r>
              <a:rPr lang="en-US" altLang="en-US" sz="2400" dirty="0"/>
              <a:t>: Focus on the meaning of caring within formal and informal educational programs including the use of multiple media to convey  information, all forms of teaching and sharing information and learning, including inter-professional education and research (IPE&amp;R). </a:t>
            </a:r>
          </a:p>
          <a:p>
            <a:pPr marL="0" indent="0">
              <a:buFont typeface="Wingdings" panose="05000000000000000000" pitchFamily="2" charset="2"/>
              <a:buNone/>
              <a:defRPr/>
            </a:pPr>
            <a:endParaRPr lang="en-US" altLang="en-US" sz="2400" dirty="0"/>
          </a:p>
          <a:p>
            <a:pPr>
              <a:defRPr/>
            </a:pPr>
            <a:r>
              <a:rPr lang="en-US" altLang="en-US" sz="2400" u="sng" dirty="0"/>
              <a:t>Physical</a:t>
            </a:r>
            <a:r>
              <a:rPr lang="en-US" altLang="en-US" sz="2400" dirty="0"/>
              <a:t>: focus on physical state of being, including biological and mental patterns and how body, mind and spirit are interconnected and influence each other. </a:t>
            </a:r>
          </a:p>
        </p:txBody>
      </p:sp>
      <p:sp>
        <p:nvSpPr>
          <p:cNvPr id="26628" name="Slide Number Placeholder 3">
            <a:extLst>
              <a:ext uri="{FF2B5EF4-FFF2-40B4-BE49-F238E27FC236}">
                <a16:creationId xmlns:a16="http://schemas.microsoft.com/office/drawing/2014/main" id="{18876739-B13F-46CE-A8F5-394AE87DA494}"/>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73E50DAB-AC6B-412D-96A7-C28A533A694D}" type="slidenum">
              <a:rPr lang="en-US" altLang="en-US" sz="1000" b="0" smtClean="0">
                <a:solidFill>
                  <a:srgbClr val="7F7F7F"/>
                </a:solidFill>
              </a:rPr>
              <a:pPr>
                <a:spcBef>
                  <a:spcPct val="0"/>
                </a:spcBef>
                <a:buClrTx/>
                <a:buSzTx/>
                <a:buFontTx/>
                <a:buNone/>
              </a:pPr>
              <a:t>10</a:t>
            </a:fld>
            <a:endParaRPr lang="en-US" altLang="en-US" sz="1000" b="0" dirty="0">
              <a:solidFill>
                <a:schemeClr val="bg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2286-6CE0-4920-826B-9F1F988ECA69}"/>
              </a:ext>
            </a:extLst>
          </p:cNvPr>
          <p:cNvSpPr>
            <a:spLocks noGrp="1"/>
          </p:cNvSpPr>
          <p:nvPr>
            <p:ph type="title"/>
          </p:nvPr>
        </p:nvSpPr>
        <p:spPr>
          <a:xfrm>
            <a:off x="749300" y="85725"/>
            <a:ext cx="7099300" cy="1143000"/>
          </a:xfrm>
        </p:spPr>
        <p:txBody>
          <a:bodyPr/>
          <a:lstStyle/>
          <a:p>
            <a:pPr algn="ctr"/>
            <a:r>
              <a:rPr lang="en-US" sz="2800" dirty="0"/>
              <a:t>Theoretical  Sensitivity: Two Types of Codes (system of words, symbols, etc.) in Grounded Theory Method</a:t>
            </a:r>
          </a:p>
        </p:txBody>
      </p:sp>
      <p:sp>
        <p:nvSpPr>
          <p:cNvPr id="3" name="Content Placeholder 2">
            <a:extLst>
              <a:ext uri="{FF2B5EF4-FFF2-40B4-BE49-F238E27FC236}">
                <a16:creationId xmlns:a16="http://schemas.microsoft.com/office/drawing/2014/main" id="{CF418B77-DD97-4E61-B799-57285C9971E6}"/>
              </a:ext>
            </a:extLst>
          </p:cNvPr>
          <p:cNvSpPr>
            <a:spLocks noGrp="1"/>
          </p:cNvSpPr>
          <p:nvPr>
            <p:ph idx="1"/>
          </p:nvPr>
        </p:nvSpPr>
        <p:spPr>
          <a:xfrm>
            <a:off x="276225" y="1504949"/>
            <a:ext cx="8397875" cy="5019675"/>
          </a:xfrm>
        </p:spPr>
        <p:txBody>
          <a:bodyPr/>
          <a:lstStyle/>
          <a:p>
            <a:r>
              <a:rPr lang="en-US" i="1" dirty="0"/>
              <a:t>Substantive Theory</a:t>
            </a:r>
            <a:r>
              <a:rPr lang="en-US" dirty="0"/>
              <a:t>: </a:t>
            </a:r>
            <a:r>
              <a:rPr lang="en-US" sz="1800" dirty="0"/>
              <a:t>Conceptual meanings are captured by the researcher by generating data and data analysis from participant expressions [caring] toward understanding of the emergence of substantive theory (systematic descriptions of qualitative data identified as concepts, domains, or categories or hypotheses and their properties).</a:t>
            </a:r>
          </a:p>
          <a:p>
            <a:r>
              <a:rPr lang="en-US" i="1" dirty="0"/>
              <a:t>Formal Theory: </a:t>
            </a:r>
            <a:r>
              <a:rPr lang="en-US" sz="1800" i="1" dirty="0"/>
              <a:t>Emerges from t</a:t>
            </a:r>
            <a:r>
              <a:rPr lang="en-US" sz="1800" dirty="0"/>
              <a:t>he ability of the researcher, by means of additional reflection and data analysis to experience a deeper conceptual insight of the sequential relationship between the substantive data and a connection to a more recognizable, more complete theoretical discovery. As such, the researcher experiences insight between the previously known (substantive theoretical data) and the meaning of a complete recognizable theoretical discovery applicable to and in daily situations) </a:t>
            </a:r>
          </a:p>
          <a:p>
            <a:endParaRPr lang="en-US" dirty="0"/>
          </a:p>
          <a:p>
            <a:r>
              <a:rPr lang="en-US" dirty="0"/>
              <a:t>Adapted from Glaser and Strauss, 1967</a:t>
            </a:r>
          </a:p>
        </p:txBody>
      </p:sp>
      <p:sp>
        <p:nvSpPr>
          <p:cNvPr id="4" name="Slide Number Placeholder 3">
            <a:extLst>
              <a:ext uri="{FF2B5EF4-FFF2-40B4-BE49-F238E27FC236}">
                <a16:creationId xmlns:a16="http://schemas.microsoft.com/office/drawing/2014/main" id="{983D0B3E-C7FD-4293-BA26-26791F556F51}"/>
              </a:ext>
            </a:extLst>
          </p:cNvPr>
          <p:cNvSpPr>
            <a:spLocks noGrp="1"/>
          </p:cNvSpPr>
          <p:nvPr>
            <p:ph type="sldNum" sz="quarter" idx="11"/>
          </p:nvPr>
        </p:nvSpPr>
        <p:spPr/>
        <p:txBody>
          <a:bodyPr/>
          <a:lstStyle/>
          <a:p>
            <a:pPr>
              <a:defRPr/>
            </a:pPr>
            <a:fld id="{6D310369-52C6-46A3-9330-C229671F6F00}" type="slidenum">
              <a:rPr lang="en-US" altLang="en-US" smtClean="0"/>
              <a:pPr>
                <a:defRPr/>
              </a:pPr>
              <a:t>11</a:t>
            </a:fld>
            <a:endParaRPr lang="en-US" altLang="en-US" dirty="0">
              <a:solidFill>
                <a:schemeClr val="bg2"/>
              </a:solidFill>
            </a:endParaRPr>
          </a:p>
        </p:txBody>
      </p:sp>
    </p:spTree>
    <p:extLst>
      <p:ext uri="{BB962C8B-B14F-4D97-AF65-F5344CB8AC3E}">
        <p14:creationId xmlns:p14="http://schemas.microsoft.com/office/powerpoint/2010/main" val="776101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1A06E79B-C886-40D9-9CE6-2FB08F1458CC}"/>
              </a:ext>
            </a:extLst>
          </p:cNvPr>
          <p:cNvSpPr>
            <a:spLocks noGrp="1" noChangeArrowheads="1"/>
          </p:cNvSpPr>
          <p:nvPr>
            <p:ph type="title"/>
          </p:nvPr>
        </p:nvSpPr>
        <p:spPr/>
        <p:txBody>
          <a:bodyPr/>
          <a:lstStyle/>
          <a:p>
            <a:pPr algn="l"/>
            <a:r>
              <a:rPr lang="en-US" altLang="en-US" dirty="0"/>
              <a:t>Substantive Theory of Bureaucratic Caring (</a:t>
            </a:r>
            <a:r>
              <a:rPr lang="en-US" altLang="en-US" sz="2800" dirty="0"/>
              <a:t>1</a:t>
            </a:r>
            <a:r>
              <a:rPr lang="en-US" altLang="en-US" sz="2800" baseline="30000" dirty="0"/>
              <a:t>st</a:t>
            </a:r>
            <a:r>
              <a:rPr lang="en-US" altLang="en-US" sz="2800" dirty="0"/>
              <a:t> Level GT)</a:t>
            </a:r>
          </a:p>
        </p:txBody>
      </p:sp>
      <p:sp>
        <p:nvSpPr>
          <p:cNvPr id="27651" name="Content Placeholder 2">
            <a:extLst>
              <a:ext uri="{FF2B5EF4-FFF2-40B4-BE49-F238E27FC236}">
                <a16:creationId xmlns:a16="http://schemas.microsoft.com/office/drawing/2014/main" id="{EDF9DC9F-6D5C-47DB-A9B7-25F28B6705EB}"/>
              </a:ext>
            </a:extLst>
          </p:cNvPr>
          <p:cNvSpPr>
            <a:spLocks noGrp="1" noChangeArrowheads="1"/>
          </p:cNvSpPr>
          <p:nvPr>
            <p:ph idx="1"/>
          </p:nvPr>
        </p:nvSpPr>
        <p:spPr>
          <a:xfrm>
            <a:off x="276225" y="1504949"/>
            <a:ext cx="8397875" cy="5019675"/>
          </a:xfrm>
        </p:spPr>
        <p:txBody>
          <a:bodyPr/>
          <a:lstStyle/>
          <a:p>
            <a:pPr>
              <a:lnSpc>
                <a:spcPct val="150000"/>
              </a:lnSpc>
            </a:pPr>
            <a:r>
              <a:rPr lang="en-US" altLang="en-US" sz="2400" dirty="0"/>
              <a:t>Substantive theory of BCT is Differential Caring: </a:t>
            </a:r>
          </a:p>
          <a:p>
            <a:pPr lvl="1">
              <a:lnSpc>
                <a:spcPct val="150000"/>
              </a:lnSpc>
            </a:pPr>
            <a:r>
              <a:rPr lang="en-US" altLang="en-US" i="1" dirty="0"/>
              <a:t>Dominant</a:t>
            </a:r>
            <a:r>
              <a:rPr lang="en-US" altLang="en-US" dirty="0"/>
              <a:t> caring characteristics </a:t>
            </a:r>
            <a:r>
              <a:rPr lang="en-US" altLang="en-US" i="1" dirty="0"/>
              <a:t>vary from expressions of caring of diverse participants (patients, nursing and non-nursing professionals (role differentiation))</a:t>
            </a:r>
            <a:r>
              <a:rPr lang="en-US" altLang="en-US" dirty="0"/>
              <a:t>, and areas of practice or units leading to new experiential phenomena with structural concepts/framework about the meaning of caring in complex organizations, e. g. technological caring in ICU, spiritual caring in oncology, or economic caring in administration</a:t>
            </a:r>
            <a:r>
              <a:rPr lang="en-US" altLang="en-US" sz="2400" dirty="0"/>
              <a:t>. </a:t>
            </a:r>
          </a:p>
        </p:txBody>
      </p:sp>
      <p:sp>
        <p:nvSpPr>
          <p:cNvPr id="27652" name="Slide Number Placeholder 3">
            <a:extLst>
              <a:ext uri="{FF2B5EF4-FFF2-40B4-BE49-F238E27FC236}">
                <a16:creationId xmlns:a16="http://schemas.microsoft.com/office/drawing/2014/main" id="{3CA6FDFE-273C-4A16-AC03-AF23A1D8CAD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0661149C-418F-45AF-9035-7C0EC85FEDA7}" type="slidenum">
              <a:rPr lang="en-US" altLang="en-US" sz="1000" b="0" smtClean="0">
                <a:solidFill>
                  <a:srgbClr val="7F7F7F"/>
                </a:solidFill>
              </a:rPr>
              <a:pPr>
                <a:spcBef>
                  <a:spcPct val="0"/>
                </a:spcBef>
                <a:buClrTx/>
                <a:buSzTx/>
                <a:buFontTx/>
                <a:buNone/>
              </a:pPr>
              <a:t>12</a:t>
            </a:fld>
            <a:endParaRPr lang="en-US" altLang="en-US" sz="1000" b="0" dirty="0">
              <a:solidFill>
                <a:schemeClr val="bg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27DA5-1DB5-4F57-BD5D-8F3CDA0C50E7}"/>
              </a:ext>
            </a:extLst>
          </p:cNvPr>
          <p:cNvSpPr>
            <a:spLocks noGrp="1"/>
          </p:cNvSpPr>
          <p:nvPr>
            <p:ph type="title"/>
          </p:nvPr>
        </p:nvSpPr>
        <p:spPr/>
        <p:txBody>
          <a:bodyPr/>
          <a:lstStyle/>
          <a:p>
            <a:r>
              <a:rPr lang="en-US" sz="2800" dirty="0"/>
              <a:t>Emergent Hypothesis of  Experiential Concepts (Domains/ Categories) of BCT</a:t>
            </a:r>
          </a:p>
        </p:txBody>
      </p:sp>
      <p:sp>
        <p:nvSpPr>
          <p:cNvPr id="3" name="Content Placeholder 2">
            <a:extLst>
              <a:ext uri="{FF2B5EF4-FFF2-40B4-BE49-F238E27FC236}">
                <a16:creationId xmlns:a16="http://schemas.microsoft.com/office/drawing/2014/main" id="{8B7B6473-61CB-45E0-BA46-7007AF43CB2A}"/>
              </a:ext>
            </a:extLst>
          </p:cNvPr>
          <p:cNvSpPr>
            <a:spLocks noGrp="1"/>
          </p:cNvSpPr>
          <p:nvPr>
            <p:ph idx="1"/>
          </p:nvPr>
        </p:nvSpPr>
        <p:spPr/>
        <p:txBody>
          <a:bodyPr/>
          <a:lstStyle/>
          <a:p>
            <a:r>
              <a:rPr lang="en-US" dirty="0"/>
              <a:t>In a hospital, differential caring is an expression of beliefs and behaviors relating to competing (cooperating) technological, political, legal, economic, religious (spiritual-ethical), educational, humanistic, social-cultural factors of the institutional and dominant cultures.</a:t>
            </a:r>
          </a:p>
          <a:p>
            <a:pPr lvl="1"/>
            <a:r>
              <a:rPr lang="en-US" sz="1800" dirty="0"/>
              <a:t>Cultural meaning systems of caring evolved from the systematic organization of caring categories and this development of differential caring formed the basis of various social structural characteristics. The substantive theory formed the beginning for the integration of formal theory, Bureaucratic Caring.</a:t>
            </a:r>
          </a:p>
          <a:p>
            <a:pPr lvl="1"/>
            <a:endParaRPr lang="en-US" sz="1800" dirty="0"/>
          </a:p>
          <a:p>
            <a:pPr lvl="1"/>
            <a:r>
              <a:rPr lang="en-US" sz="1800" dirty="0"/>
              <a:t>The meaning of caring shares a relationship with the bureaucratic social structure. Thus, nursing values, and specifically caring values and behaviors reflect society’s values and attitudes.  </a:t>
            </a:r>
          </a:p>
        </p:txBody>
      </p:sp>
      <p:sp>
        <p:nvSpPr>
          <p:cNvPr id="4" name="Slide Number Placeholder 3">
            <a:extLst>
              <a:ext uri="{FF2B5EF4-FFF2-40B4-BE49-F238E27FC236}">
                <a16:creationId xmlns:a16="http://schemas.microsoft.com/office/drawing/2014/main" id="{CDF0D5EC-AC41-45EB-8774-761C2F077A29}"/>
              </a:ext>
            </a:extLst>
          </p:cNvPr>
          <p:cNvSpPr>
            <a:spLocks noGrp="1"/>
          </p:cNvSpPr>
          <p:nvPr>
            <p:ph type="sldNum" sz="quarter" idx="11"/>
          </p:nvPr>
        </p:nvSpPr>
        <p:spPr/>
        <p:txBody>
          <a:bodyPr/>
          <a:lstStyle/>
          <a:p>
            <a:pPr>
              <a:defRPr/>
            </a:pPr>
            <a:fld id="{6D310369-52C6-46A3-9330-C229671F6F00}" type="slidenum">
              <a:rPr lang="en-US" altLang="en-US" smtClean="0"/>
              <a:pPr>
                <a:defRPr/>
              </a:pPr>
              <a:t>13</a:t>
            </a:fld>
            <a:endParaRPr lang="en-US" altLang="en-US" dirty="0">
              <a:solidFill>
                <a:schemeClr val="bg2"/>
              </a:solidFill>
            </a:endParaRPr>
          </a:p>
        </p:txBody>
      </p:sp>
    </p:spTree>
    <p:extLst>
      <p:ext uri="{BB962C8B-B14F-4D97-AF65-F5344CB8AC3E}">
        <p14:creationId xmlns:p14="http://schemas.microsoft.com/office/powerpoint/2010/main" val="3861393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FEEF398-F851-4EBF-B485-C75F76B3CBE8}"/>
              </a:ext>
            </a:extLst>
          </p:cNvPr>
          <p:cNvSpPr>
            <a:spLocks noGrp="1" noChangeArrowheads="1"/>
          </p:cNvSpPr>
          <p:nvPr>
            <p:ph type="title"/>
          </p:nvPr>
        </p:nvSpPr>
        <p:spPr/>
        <p:txBody>
          <a:bodyPr/>
          <a:lstStyle/>
          <a:p>
            <a:pPr algn="l"/>
            <a:r>
              <a:rPr lang="en-US" altLang="en-US" dirty="0"/>
              <a:t>Formal Theory of Bureaucratic Caring </a:t>
            </a:r>
          </a:p>
        </p:txBody>
      </p:sp>
      <p:sp>
        <p:nvSpPr>
          <p:cNvPr id="28675" name="Content Placeholder 2">
            <a:extLst>
              <a:ext uri="{FF2B5EF4-FFF2-40B4-BE49-F238E27FC236}">
                <a16:creationId xmlns:a16="http://schemas.microsoft.com/office/drawing/2014/main" id="{6F616812-87C3-49DC-A676-ED09D126FA65}"/>
              </a:ext>
            </a:extLst>
          </p:cNvPr>
          <p:cNvSpPr>
            <a:spLocks noGrp="1" noChangeArrowheads="1"/>
          </p:cNvSpPr>
          <p:nvPr>
            <p:ph idx="1"/>
          </p:nvPr>
        </p:nvSpPr>
        <p:spPr>
          <a:xfrm>
            <a:off x="276225" y="1504950"/>
            <a:ext cx="8397875" cy="4920564"/>
          </a:xfrm>
        </p:spPr>
        <p:txBody>
          <a:bodyPr/>
          <a:lstStyle/>
          <a:p>
            <a:pPr>
              <a:lnSpc>
                <a:spcPct val="150000"/>
              </a:lnSpc>
            </a:pPr>
            <a:r>
              <a:rPr lang="en-US" altLang="en-US" u="sng" dirty="0"/>
              <a:t>Bureaucratic Caring Theory </a:t>
            </a:r>
            <a:r>
              <a:rPr lang="en-US" altLang="en-US" dirty="0"/>
              <a:t>is a </a:t>
            </a:r>
            <a:r>
              <a:rPr lang="en-US" altLang="en-US" i="1" dirty="0"/>
              <a:t>synthesis</a:t>
            </a:r>
            <a:r>
              <a:rPr lang="en-US" altLang="en-US" dirty="0"/>
              <a:t> emerging from Hegelian philosophical analysis of the dialectic between the thesis of caring as humanistic (i.e., spiritual-ethical, social-cultural, educational , physical  domains) and the antithesis of caring as bureaucratic (i.e., economic, political, legal and technological domains) which led to identification of the structure and model of new variations on meaning of diverse caring phenomena in organizational cultures (Dissertation,  </a:t>
            </a:r>
            <a:r>
              <a:rPr lang="en-US" altLang="en-US" i="1" dirty="0"/>
              <a:t>A study of caring within an institutional culture</a:t>
            </a:r>
            <a:r>
              <a:rPr lang="en-US" altLang="en-US" dirty="0"/>
              <a:t>, 1981)</a:t>
            </a:r>
          </a:p>
          <a:p>
            <a:pPr>
              <a:lnSpc>
                <a:spcPct val="150000"/>
              </a:lnSpc>
            </a:pPr>
            <a:r>
              <a:rPr lang="en-US" altLang="en-US" dirty="0"/>
              <a:t>Theory of BCT Published </a:t>
            </a:r>
            <a:r>
              <a:rPr lang="en-US" altLang="en-US" i="1" dirty="0"/>
              <a:t>NAQ</a:t>
            </a:r>
            <a:r>
              <a:rPr lang="en-US" altLang="en-US" dirty="0"/>
              <a:t>, 1989) </a:t>
            </a:r>
          </a:p>
          <a:p>
            <a:pPr marL="406400" lvl="1" indent="0">
              <a:lnSpc>
                <a:spcPct val="150000"/>
              </a:lnSpc>
              <a:buFont typeface="Wingdings" panose="05000000000000000000" pitchFamily="2" charset="2"/>
              <a:buNone/>
            </a:pPr>
            <a:endParaRPr lang="en-US" altLang="en-US" dirty="0"/>
          </a:p>
        </p:txBody>
      </p:sp>
      <p:sp>
        <p:nvSpPr>
          <p:cNvPr id="28676" name="Slide Number Placeholder 3">
            <a:extLst>
              <a:ext uri="{FF2B5EF4-FFF2-40B4-BE49-F238E27FC236}">
                <a16:creationId xmlns:a16="http://schemas.microsoft.com/office/drawing/2014/main" id="{106B17F9-CBA1-4768-B861-E6F60790C824}"/>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BBF15D0B-2833-4267-BA1A-28E2DBCFDFA3}" type="slidenum">
              <a:rPr lang="en-US" altLang="en-US" sz="1000" b="0" smtClean="0">
                <a:solidFill>
                  <a:srgbClr val="7F7F7F"/>
                </a:solidFill>
              </a:rPr>
              <a:pPr>
                <a:spcBef>
                  <a:spcPct val="0"/>
                </a:spcBef>
                <a:buClrTx/>
                <a:buSzTx/>
                <a:buFontTx/>
                <a:buNone/>
              </a:pPr>
              <a:t>14</a:t>
            </a:fld>
            <a:endParaRPr lang="en-US" altLang="en-US" sz="1000" b="0" dirty="0">
              <a:solidFill>
                <a:schemeClr val="bg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520C-E0FF-4E45-A314-B26878EE2455}"/>
              </a:ext>
            </a:extLst>
          </p:cNvPr>
          <p:cNvSpPr>
            <a:spLocks noGrp="1"/>
          </p:cNvSpPr>
          <p:nvPr>
            <p:ph type="title"/>
          </p:nvPr>
        </p:nvSpPr>
        <p:spPr/>
        <p:txBody>
          <a:bodyPr/>
          <a:lstStyle/>
          <a:p>
            <a:pPr algn="ctr"/>
            <a:r>
              <a:rPr lang="en-US" dirty="0"/>
              <a:t>Representations in Bureaucracy</a:t>
            </a:r>
          </a:p>
        </p:txBody>
      </p:sp>
      <p:sp>
        <p:nvSpPr>
          <p:cNvPr id="3" name="Content Placeholder 2">
            <a:extLst>
              <a:ext uri="{FF2B5EF4-FFF2-40B4-BE49-F238E27FC236}">
                <a16:creationId xmlns:a16="http://schemas.microsoft.com/office/drawing/2014/main" id="{45A3A1E3-AA84-4260-AD16-1AD7DA0F3E29}"/>
              </a:ext>
            </a:extLst>
          </p:cNvPr>
          <p:cNvSpPr>
            <a:spLocks noGrp="1"/>
          </p:cNvSpPr>
          <p:nvPr>
            <p:ph idx="1"/>
          </p:nvPr>
        </p:nvSpPr>
        <p:spPr>
          <a:xfrm>
            <a:off x="276225" y="1504949"/>
            <a:ext cx="8397875" cy="5555069"/>
          </a:xfrm>
        </p:spPr>
        <p:txBody>
          <a:bodyPr/>
          <a:lstStyle/>
          <a:p>
            <a:pPr algn="ctr"/>
            <a:r>
              <a:rPr lang="en-US" sz="2400" dirty="0"/>
              <a:t>Social structural and cultural complexity of institutional/organizational systems</a:t>
            </a:r>
          </a:p>
          <a:p>
            <a:r>
              <a:rPr lang="en-US" dirty="0"/>
              <a:t>Rational-legal framework (Max Weber- “father” of bureaucracy)</a:t>
            </a:r>
          </a:p>
          <a:p>
            <a:pPr lvl="1"/>
            <a:r>
              <a:rPr lang="en-US" sz="1800" dirty="0"/>
              <a:t>Specialized roles </a:t>
            </a:r>
          </a:p>
          <a:p>
            <a:pPr lvl="1"/>
            <a:r>
              <a:rPr lang="en-US" sz="1800" dirty="0"/>
              <a:t>Hierarchy of roles</a:t>
            </a:r>
          </a:p>
          <a:p>
            <a:pPr lvl="1"/>
            <a:r>
              <a:rPr lang="en-US" sz="1800" dirty="0"/>
              <a:t>Division of labor/role differentiation-responsibility/accountability </a:t>
            </a:r>
          </a:p>
          <a:p>
            <a:pPr lvl="1"/>
            <a:r>
              <a:rPr lang="en-US" sz="1800" dirty="0"/>
              <a:t>Political (Power relations, control, authority)</a:t>
            </a:r>
          </a:p>
          <a:p>
            <a:pPr lvl="1"/>
            <a:r>
              <a:rPr lang="en-US" sz="1800" dirty="0"/>
              <a:t>Economic (Exchange of goods, money, and services/budget)</a:t>
            </a:r>
          </a:p>
          <a:p>
            <a:pPr lvl="1"/>
            <a:r>
              <a:rPr lang="en-US" sz="1800" dirty="0"/>
              <a:t>Technological (Procurement and Use of non-human resources)</a:t>
            </a:r>
          </a:p>
          <a:p>
            <a:pPr lvl="1"/>
            <a:r>
              <a:rPr lang="en-US" sz="1800" dirty="0"/>
              <a:t>Legal (Rules, regulations, policies)</a:t>
            </a:r>
          </a:p>
          <a:p>
            <a:pPr lvl="1"/>
            <a:r>
              <a:rPr lang="en-US" sz="1800" dirty="0"/>
              <a:t>Recruitment based on merit </a:t>
            </a:r>
          </a:p>
          <a:p>
            <a:pPr marL="0" indent="0">
              <a:buNone/>
            </a:pPr>
            <a:r>
              <a:rPr lang="en-US" dirty="0"/>
              <a:t>	</a:t>
            </a:r>
          </a:p>
        </p:txBody>
      </p:sp>
      <p:sp>
        <p:nvSpPr>
          <p:cNvPr id="4" name="Slide Number Placeholder 3">
            <a:extLst>
              <a:ext uri="{FF2B5EF4-FFF2-40B4-BE49-F238E27FC236}">
                <a16:creationId xmlns:a16="http://schemas.microsoft.com/office/drawing/2014/main" id="{4E2A8EC8-0363-41FB-B1E7-AA1DFF6486A2}"/>
              </a:ext>
            </a:extLst>
          </p:cNvPr>
          <p:cNvSpPr>
            <a:spLocks noGrp="1"/>
          </p:cNvSpPr>
          <p:nvPr>
            <p:ph type="sldNum" sz="quarter" idx="11"/>
          </p:nvPr>
        </p:nvSpPr>
        <p:spPr/>
        <p:txBody>
          <a:bodyPr/>
          <a:lstStyle/>
          <a:p>
            <a:pPr>
              <a:defRPr/>
            </a:pPr>
            <a:fld id="{6D310369-52C6-46A3-9330-C229671F6F00}" type="slidenum">
              <a:rPr lang="en-US" altLang="en-US" smtClean="0"/>
              <a:pPr>
                <a:defRPr/>
              </a:pPr>
              <a:t>15</a:t>
            </a:fld>
            <a:endParaRPr lang="en-US" altLang="en-US" dirty="0">
              <a:solidFill>
                <a:schemeClr val="bg2"/>
              </a:solidFill>
            </a:endParaRPr>
          </a:p>
        </p:txBody>
      </p:sp>
    </p:spTree>
    <p:extLst>
      <p:ext uri="{BB962C8B-B14F-4D97-AF65-F5344CB8AC3E}">
        <p14:creationId xmlns:p14="http://schemas.microsoft.com/office/powerpoint/2010/main" val="1734552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1E32AE7-3DE0-4D2F-8A21-571B741AE48D}"/>
              </a:ext>
            </a:extLst>
          </p:cNvPr>
          <p:cNvSpPr>
            <a:spLocks noGrp="1"/>
          </p:cNvSpPr>
          <p:nvPr>
            <p:ph type="title"/>
          </p:nvPr>
        </p:nvSpPr>
        <p:spPr/>
        <p:txBody>
          <a:bodyPr/>
          <a:lstStyle/>
          <a:p>
            <a:r>
              <a:rPr lang="en-US" sz="3200" dirty="0"/>
              <a:t>Theory of Bureaucratic Caring</a:t>
            </a:r>
          </a:p>
        </p:txBody>
      </p:sp>
      <p:sp>
        <p:nvSpPr>
          <p:cNvPr id="6" name="Content Placeholder 5">
            <a:extLst>
              <a:ext uri="{FF2B5EF4-FFF2-40B4-BE49-F238E27FC236}">
                <a16:creationId xmlns:a16="http://schemas.microsoft.com/office/drawing/2014/main" id="{80FCF501-506A-4AEF-BED4-EF5887C285BC}"/>
              </a:ext>
            </a:extLst>
          </p:cNvPr>
          <p:cNvSpPr>
            <a:spLocks noGrp="1"/>
          </p:cNvSpPr>
          <p:nvPr>
            <p:ph idx="1"/>
          </p:nvPr>
        </p:nvSpPr>
        <p:spPr/>
        <p:txBody>
          <a:bodyPr/>
          <a:lstStyle/>
          <a:p>
            <a:r>
              <a:rPr lang="en-US" sz="3200" dirty="0"/>
              <a:t>“Whether we like it or not, humankind is being driven into a bureaucratized world whose forms and functions, whose authority and power, must be understood if they are ever to be even partially controlled” (Britan &amp; Cohen, 1980).</a:t>
            </a:r>
          </a:p>
        </p:txBody>
      </p:sp>
      <p:sp>
        <p:nvSpPr>
          <p:cNvPr id="4" name="Slide Number Placeholder 3">
            <a:extLst>
              <a:ext uri="{FF2B5EF4-FFF2-40B4-BE49-F238E27FC236}">
                <a16:creationId xmlns:a16="http://schemas.microsoft.com/office/drawing/2014/main" id="{E2187097-D7CE-4666-8106-5CB93ACAFC50}"/>
              </a:ext>
            </a:extLst>
          </p:cNvPr>
          <p:cNvSpPr>
            <a:spLocks noGrp="1"/>
          </p:cNvSpPr>
          <p:nvPr>
            <p:ph type="sldNum" sz="quarter" idx="11"/>
          </p:nvPr>
        </p:nvSpPr>
        <p:spPr/>
        <p:txBody>
          <a:bodyPr/>
          <a:lstStyle/>
          <a:p>
            <a:pPr>
              <a:defRPr/>
            </a:pPr>
            <a:fld id="{9C1A76FA-12D9-416F-907E-BFD823A4609B}" type="slidenum">
              <a:rPr lang="en-US" altLang="en-US" smtClean="0"/>
              <a:pPr>
                <a:defRPr/>
              </a:pPr>
              <a:t>16</a:t>
            </a:fld>
            <a:endParaRPr lang="en-US" altLang="en-US" dirty="0">
              <a:solidFill>
                <a:schemeClr val="bg2"/>
              </a:solidFill>
            </a:endParaRPr>
          </a:p>
        </p:txBody>
      </p:sp>
    </p:spTree>
    <p:extLst>
      <p:ext uri="{BB962C8B-B14F-4D97-AF65-F5344CB8AC3E}">
        <p14:creationId xmlns:p14="http://schemas.microsoft.com/office/powerpoint/2010/main" val="1265022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85E10304-B2C5-40E8-AC6C-5994D42FCB4F}"/>
              </a:ext>
            </a:extLst>
          </p:cNvPr>
          <p:cNvSpPr>
            <a:spLocks noGrp="1" noChangeArrowheads="1"/>
          </p:cNvSpPr>
          <p:nvPr>
            <p:ph type="title"/>
          </p:nvPr>
        </p:nvSpPr>
        <p:spPr/>
        <p:txBody>
          <a:bodyPr/>
          <a:lstStyle/>
          <a:p>
            <a:pPr algn="l"/>
            <a:r>
              <a:rPr lang="en-US" altLang="en-US" dirty="0"/>
              <a:t>Evolution of BCT </a:t>
            </a:r>
          </a:p>
        </p:txBody>
      </p:sp>
      <p:sp>
        <p:nvSpPr>
          <p:cNvPr id="3" name="Content Placeholder 2">
            <a:extLst>
              <a:ext uri="{FF2B5EF4-FFF2-40B4-BE49-F238E27FC236}">
                <a16:creationId xmlns:a16="http://schemas.microsoft.com/office/drawing/2014/main" id="{5F8527D5-BF88-49F9-8C7F-EE658169818A}"/>
              </a:ext>
            </a:extLst>
          </p:cNvPr>
          <p:cNvSpPr>
            <a:spLocks noGrp="1"/>
          </p:cNvSpPr>
          <p:nvPr>
            <p:ph idx="1"/>
          </p:nvPr>
        </p:nvSpPr>
        <p:spPr>
          <a:xfrm>
            <a:off x="276225" y="1504949"/>
            <a:ext cx="8397875" cy="5019675"/>
          </a:xfrm>
        </p:spPr>
        <p:txBody>
          <a:bodyPr>
            <a:normAutofit fontScale="77500" lnSpcReduction="20000"/>
          </a:bodyPr>
          <a:lstStyle/>
          <a:p>
            <a:pPr marL="0" indent="0" algn="ctr">
              <a:buFont typeface="Wingdings" panose="05000000000000000000" pitchFamily="2" charset="2"/>
              <a:buNone/>
              <a:defRPr/>
            </a:pPr>
            <a:r>
              <a:rPr lang="en-US" u="sng" dirty="0"/>
              <a:t>Continued Research and Development </a:t>
            </a:r>
            <a:r>
              <a:rPr lang="en-US" dirty="0"/>
              <a:t>	</a:t>
            </a:r>
            <a:r>
              <a:rPr lang="en-US" i="1" dirty="0"/>
              <a:t> 			</a:t>
            </a:r>
          </a:p>
          <a:p>
            <a:pPr>
              <a:defRPr/>
            </a:pPr>
            <a:r>
              <a:rPr lang="en-US" dirty="0"/>
              <a:t>Over Two Decades Ray’s research on Technological Caring and philosophical analysis of Economic Caring (both published 1987); AND</a:t>
            </a:r>
          </a:p>
          <a:p>
            <a:pPr>
              <a:defRPr/>
            </a:pPr>
            <a:r>
              <a:rPr lang="en-US" dirty="0"/>
              <a:t>Federally funded ($950.000) (Qualitative and Mixed Method Research on the Meaning of Caring and the Theory of Bureaucratic Caring and Relational Caring Complexity Theory in Organizational Systems (Drs. Marilyn Ray and  Marian Turkel). Tool development (Patient and Professional Relational Caring Questionnaire Development for patients and professionals from qualitative data analysis, theory testing, and psychometric evaluation-Content Analysis, Construct Validity (Factor Analysis), Convergent Validity (Valentine’s tool), Reliability Analysis). Published in Sitzman &amp; Watson (2019), </a:t>
            </a:r>
            <a:r>
              <a:rPr lang="en-US" i="1" dirty="0"/>
              <a:t>Assessing &amp; measuring caring in nursing and health sciences.</a:t>
            </a:r>
            <a:r>
              <a:rPr lang="en-US" dirty="0"/>
              <a:t> (3rd. ed)(pp. 213-234). Springer. </a:t>
            </a:r>
          </a:p>
          <a:p>
            <a:pPr>
              <a:defRPr/>
            </a:pPr>
            <a:r>
              <a:rPr lang="en-US" dirty="0"/>
              <a:t>BCT integration further of Complexity Science: Science of Quality, Interconnectedness, Holographic Theory (whole in the part and the part in the whole), Implicate and Explicate Orders (Bohm), Chaos Theory (Peat), System-Wide Identification of Patterns/Networks of Relationship (Ray, 1989, 2010, 2021, 2022; Ray &amp; Turkel, 2000, 2001, 2014, 2015, 2020)</a:t>
            </a:r>
          </a:p>
          <a:p>
            <a:pPr>
              <a:defRPr/>
            </a:pPr>
            <a:r>
              <a:rPr lang="en-US" dirty="0"/>
              <a:t>Transtheoretical generation of Theory of Bureaucratic Caring </a:t>
            </a:r>
          </a:p>
          <a:p>
            <a:pPr>
              <a:defRPr/>
            </a:pPr>
            <a:r>
              <a:rPr lang="en-US" dirty="0"/>
              <a:t>BCT as Universal Caring: Transcultural, Grounded Theory, Translational,  Holographic Theory; Transtheoretical.</a:t>
            </a:r>
          </a:p>
        </p:txBody>
      </p:sp>
      <p:sp>
        <p:nvSpPr>
          <p:cNvPr id="29700" name="Slide Number Placeholder 3">
            <a:extLst>
              <a:ext uri="{FF2B5EF4-FFF2-40B4-BE49-F238E27FC236}">
                <a16:creationId xmlns:a16="http://schemas.microsoft.com/office/drawing/2014/main" id="{1F57865F-9262-4BAE-A253-F32465D36C7D}"/>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29AD9E1B-C288-4529-9008-844B92421B32}" type="slidenum">
              <a:rPr lang="en-US" altLang="en-US" sz="1000" b="0" smtClean="0">
                <a:solidFill>
                  <a:srgbClr val="7F7F7F"/>
                </a:solidFill>
              </a:rPr>
              <a:pPr>
                <a:spcBef>
                  <a:spcPct val="0"/>
                </a:spcBef>
                <a:buClrTx/>
                <a:buSzTx/>
                <a:buFontTx/>
                <a:buNone/>
              </a:pPr>
              <a:t>17</a:t>
            </a:fld>
            <a:endParaRPr lang="en-US" altLang="en-US" sz="1000" b="0" dirty="0">
              <a:solidFill>
                <a:schemeClr val="bg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Oval 80"/>
          <p:cNvSpPr/>
          <p:nvPr/>
        </p:nvSpPr>
        <p:spPr>
          <a:xfrm>
            <a:off x="1282374" y="1201738"/>
            <a:ext cx="4699909" cy="4616993"/>
          </a:xfrm>
          <a:prstGeom prst="ellipse">
            <a:avLst/>
          </a:prstGeom>
          <a:solidFill>
            <a:schemeClr val="bg1"/>
          </a:solidFill>
          <a:ln>
            <a:solidFill>
              <a:srgbClr val="003968"/>
            </a:solidFill>
            <a:prstDash val="dash"/>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n-US" dirty="0"/>
          </a:p>
        </p:txBody>
      </p:sp>
      <p:sp>
        <p:nvSpPr>
          <p:cNvPr id="80" name="Oval 79"/>
          <p:cNvSpPr/>
          <p:nvPr/>
        </p:nvSpPr>
        <p:spPr>
          <a:xfrm>
            <a:off x="1727227" y="1640011"/>
            <a:ext cx="3808887" cy="3741764"/>
          </a:xfrm>
          <a:prstGeom prst="ellipse">
            <a:avLst/>
          </a:prstGeom>
          <a:solidFill>
            <a:schemeClr val="bg1"/>
          </a:solidFill>
          <a:ln>
            <a:solidFill>
              <a:srgbClr val="003968"/>
            </a:solidFill>
            <a:prstDash val="dash"/>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n-US" dirty="0"/>
          </a:p>
        </p:txBody>
      </p:sp>
      <p:sp>
        <p:nvSpPr>
          <p:cNvPr id="48" name="Oval 47"/>
          <p:cNvSpPr/>
          <p:nvPr/>
        </p:nvSpPr>
        <p:spPr>
          <a:xfrm>
            <a:off x="2203667" y="2078282"/>
            <a:ext cx="2906021" cy="2906020"/>
          </a:xfrm>
          <a:prstGeom prst="ellipse">
            <a:avLst/>
          </a:prstGeom>
          <a:solidFill>
            <a:schemeClr val="bg1"/>
          </a:solidFill>
          <a:ln>
            <a:solidFill>
              <a:srgbClr val="003968"/>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n-US" dirty="0"/>
          </a:p>
        </p:txBody>
      </p:sp>
      <p:sp>
        <p:nvSpPr>
          <p:cNvPr id="9220" name="TextBox 51"/>
          <p:cNvSpPr txBox="1">
            <a:spLocks noChangeArrowheads="1"/>
          </p:cNvSpPr>
          <p:nvPr/>
        </p:nvSpPr>
        <p:spPr bwMode="auto">
          <a:xfrm>
            <a:off x="152400" y="6400800"/>
            <a:ext cx="8839200" cy="261938"/>
          </a:xfrm>
          <a:prstGeom prst="rect">
            <a:avLst/>
          </a:prstGeom>
          <a:solidFill>
            <a:srgbClr val="003560"/>
          </a:solid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100" b="0" dirty="0">
                <a:solidFill>
                  <a:schemeClr val="bg1"/>
                </a:solidFill>
              </a:rPr>
              <a:t>Transtheoretical Evolution of Ray’s Theory of Bureaucratic Caring (Theories generated through research with Dr. Marian Turkel)</a:t>
            </a:r>
          </a:p>
        </p:txBody>
      </p:sp>
      <p:cxnSp>
        <p:nvCxnSpPr>
          <p:cNvPr id="40" name="Straight Connector 39"/>
          <p:cNvCxnSpPr/>
          <p:nvPr/>
        </p:nvCxnSpPr>
        <p:spPr>
          <a:xfrm>
            <a:off x="3672471" y="4151191"/>
            <a:ext cx="18426" cy="1783359"/>
          </a:xfrm>
          <a:prstGeom prst="line">
            <a:avLst/>
          </a:prstGeom>
          <a:ln w="15875">
            <a:solidFill>
              <a:srgbClr val="003968"/>
            </a:solidFill>
            <a:headEnd type="stealth" w="lg" len="med"/>
            <a:tailEnd type="stealth" w="lg" len="med"/>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3559284" y="5517337"/>
            <a:ext cx="246117" cy="192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cxnSp>
        <p:nvCxnSpPr>
          <p:cNvPr id="42" name="Straight Connector 41"/>
          <p:cNvCxnSpPr/>
          <p:nvPr/>
        </p:nvCxnSpPr>
        <p:spPr>
          <a:xfrm flipH="1">
            <a:off x="1850944" y="3974830"/>
            <a:ext cx="1355616" cy="1195048"/>
          </a:xfrm>
          <a:prstGeom prst="line">
            <a:avLst/>
          </a:prstGeom>
          <a:ln w="15875">
            <a:solidFill>
              <a:srgbClr val="003968"/>
            </a:solidFill>
            <a:headEnd type="stealth" w="lg" len="med"/>
            <a:tailEnd type="stealth" w="lg" len="med"/>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rot="3049140">
            <a:off x="2332648" y="4549979"/>
            <a:ext cx="244801" cy="192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003968"/>
              </a:solidFill>
            </a:endParaRPr>
          </a:p>
        </p:txBody>
      </p:sp>
      <p:sp>
        <p:nvSpPr>
          <p:cNvPr id="44" name="Rectangle 43"/>
          <p:cNvSpPr/>
          <p:nvPr/>
        </p:nvSpPr>
        <p:spPr>
          <a:xfrm rot="1722697">
            <a:off x="2810405" y="4900070"/>
            <a:ext cx="309291" cy="1816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47" name="TextBox 46"/>
          <p:cNvSpPr txBox="1"/>
          <p:nvPr/>
        </p:nvSpPr>
        <p:spPr>
          <a:xfrm>
            <a:off x="2466894" y="4211664"/>
            <a:ext cx="2305864" cy="1401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spcFirstLastPara="1" anchor="ctr">
            <a:prstTxWarp prst="textArchDown">
              <a:avLst>
                <a:gd name="adj" fmla="val 1696505"/>
              </a:avLst>
            </a:prstTxWarp>
          </a:bodyPr>
          <a:lstStyle/>
          <a:p>
            <a:pPr algn="ctr" eaLnBrk="1" hangingPunct="1">
              <a:defRPr/>
            </a:pPr>
            <a:r>
              <a:rPr lang="en-US" sz="1200" b="1" dirty="0">
                <a:solidFill>
                  <a:srgbClr val="003968"/>
                </a:solidFill>
              </a:rPr>
              <a:t>Society</a:t>
            </a:r>
          </a:p>
        </p:txBody>
      </p:sp>
      <p:cxnSp>
        <p:nvCxnSpPr>
          <p:cNvPr id="49" name="Straight Connector 48"/>
          <p:cNvCxnSpPr/>
          <p:nvPr/>
        </p:nvCxnSpPr>
        <p:spPr>
          <a:xfrm flipV="1">
            <a:off x="3922536" y="2178308"/>
            <a:ext cx="265859" cy="665963"/>
          </a:xfrm>
          <a:prstGeom prst="line">
            <a:avLst/>
          </a:prstGeom>
          <a:ln w="12700">
            <a:solidFill>
              <a:srgbClr val="003968"/>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264209" y="3115395"/>
            <a:ext cx="737034" cy="180311"/>
          </a:xfrm>
          <a:prstGeom prst="line">
            <a:avLst/>
          </a:prstGeom>
          <a:ln w="12700">
            <a:solidFill>
              <a:srgbClr val="003968"/>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969656" y="2291496"/>
            <a:ext cx="389575" cy="615950"/>
          </a:xfrm>
          <a:prstGeom prst="line">
            <a:avLst/>
          </a:prstGeom>
          <a:ln w="12700">
            <a:solidFill>
              <a:srgbClr val="003968"/>
            </a:solidFill>
            <a:prstDash val="dash"/>
          </a:ln>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2939386" y="2814001"/>
            <a:ext cx="1434584" cy="1434584"/>
          </a:xfrm>
          <a:prstGeom prst="ellipse">
            <a:avLst/>
          </a:prstGeom>
          <a:noFill/>
          <a:ln>
            <a:solidFill>
              <a:srgbClr val="003968"/>
            </a:solidFill>
            <a:prstDash val="dash"/>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n-US" dirty="0"/>
          </a:p>
        </p:txBody>
      </p:sp>
      <p:sp>
        <p:nvSpPr>
          <p:cNvPr id="58" name="Oval 57"/>
          <p:cNvSpPr/>
          <p:nvPr/>
        </p:nvSpPr>
        <p:spPr>
          <a:xfrm>
            <a:off x="3049941" y="3200944"/>
            <a:ext cx="1213474" cy="66069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200" b="1" dirty="0">
                <a:solidFill>
                  <a:srgbClr val="003968"/>
                </a:solidFill>
              </a:rPr>
              <a:t>Spiritual-</a:t>
            </a:r>
          </a:p>
          <a:p>
            <a:pPr algn="ctr" eaLnBrk="1" hangingPunct="1">
              <a:defRPr/>
            </a:pPr>
            <a:r>
              <a:rPr lang="en-US" sz="1200" b="1" dirty="0">
                <a:solidFill>
                  <a:srgbClr val="003968"/>
                </a:solidFill>
              </a:rPr>
              <a:t>Ethical</a:t>
            </a:r>
          </a:p>
          <a:p>
            <a:pPr algn="ctr" eaLnBrk="1" hangingPunct="1">
              <a:defRPr/>
            </a:pPr>
            <a:r>
              <a:rPr lang="en-US" sz="1200" b="1" dirty="0">
                <a:solidFill>
                  <a:srgbClr val="003968"/>
                </a:solidFill>
              </a:rPr>
              <a:t>Caring</a:t>
            </a:r>
          </a:p>
        </p:txBody>
      </p:sp>
      <p:cxnSp>
        <p:nvCxnSpPr>
          <p:cNvPr id="59" name="Straight Connector 58"/>
          <p:cNvCxnSpPr/>
          <p:nvPr/>
        </p:nvCxnSpPr>
        <p:spPr>
          <a:xfrm flipH="1">
            <a:off x="4188395" y="2178308"/>
            <a:ext cx="1492494" cy="1045009"/>
          </a:xfrm>
          <a:prstGeom prst="line">
            <a:avLst/>
          </a:prstGeom>
          <a:ln w="15875">
            <a:solidFill>
              <a:srgbClr val="003968"/>
            </a:solidFill>
            <a:headEnd type="stealth" w="lg" len="med"/>
            <a:tailEnd type="stealth" w="lg"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1737756" y="2009843"/>
            <a:ext cx="1455643" cy="1104236"/>
          </a:xfrm>
          <a:prstGeom prst="line">
            <a:avLst/>
          </a:prstGeom>
          <a:ln w="15875">
            <a:solidFill>
              <a:srgbClr val="003968"/>
            </a:solidFill>
            <a:headEnd type="stealth" w="lg" len="med"/>
            <a:tailEnd type="stealth" w="lg" len="med"/>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H="1">
            <a:off x="1219200" y="3581306"/>
            <a:ext cx="1816263" cy="222427"/>
          </a:xfrm>
          <a:prstGeom prst="line">
            <a:avLst/>
          </a:prstGeom>
          <a:ln w="15875">
            <a:solidFill>
              <a:srgbClr val="003968"/>
            </a:solidFill>
            <a:headEnd type="stealth" w="lg" len="med"/>
            <a:tailEnd type="stealth" w="lg" len="med"/>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3563232" y="1106977"/>
            <a:ext cx="85548" cy="1795205"/>
          </a:xfrm>
          <a:prstGeom prst="line">
            <a:avLst/>
          </a:prstGeom>
          <a:ln w="15875">
            <a:solidFill>
              <a:srgbClr val="003968"/>
            </a:solidFill>
            <a:headEnd type="stealth" w="lg" len="med"/>
            <a:tailEnd type="stealth" w="lg" len="med"/>
          </a:ln>
        </p:spPr>
        <p:style>
          <a:lnRef idx="1">
            <a:schemeClr val="accent1"/>
          </a:lnRef>
          <a:fillRef idx="0">
            <a:schemeClr val="accent1"/>
          </a:fillRef>
          <a:effectRef idx="0">
            <a:schemeClr val="accent1"/>
          </a:effectRef>
          <a:fontRef idx="minor">
            <a:schemeClr val="tx1"/>
          </a:fontRef>
        </p:style>
      </p:cxnSp>
      <p:sp>
        <p:nvSpPr>
          <p:cNvPr id="9237" name="TextBox 62"/>
          <p:cNvSpPr txBox="1">
            <a:spLocks noChangeArrowheads="1"/>
          </p:cNvSpPr>
          <p:nvPr/>
        </p:nvSpPr>
        <p:spPr bwMode="auto">
          <a:xfrm>
            <a:off x="4314744" y="2844271"/>
            <a:ext cx="627095" cy="2308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900" dirty="0">
                <a:solidFill>
                  <a:srgbClr val="003968"/>
                </a:solidFill>
              </a:rPr>
              <a:t>Political</a:t>
            </a:r>
          </a:p>
        </p:txBody>
      </p:sp>
      <p:sp>
        <p:nvSpPr>
          <p:cNvPr id="9238" name="TextBox 63"/>
          <p:cNvSpPr txBox="1">
            <a:spLocks noChangeArrowheads="1"/>
          </p:cNvSpPr>
          <p:nvPr/>
        </p:nvSpPr>
        <p:spPr bwMode="auto">
          <a:xfrm>
            <a:off x="2545862" y="2781097"/>
            <a:ext cx="768159" cy="21544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800" dirty="0">
                <a:solidFill>
                  <a:srgbClr val="003968"/>
                </a:solidFill>
              </a:rPr>
              <a:t>Educational</a:t>
            </a:r>
          </a:p>
        </p:txBody>
      </p:sp>
      <p:sp>
        <p:nvSpPr>
          <p:cNvPr id="9239" name="TextBox 64"/>
          <p:cNvSpPr txBox="1">
            <a:spLocks noChangeArrowheads="1"/>
          </p:cNvSpPr>
          <p:nvPr/>
        </p:nvSpPr>
        <p:spPr bwMode="auto">
          <a:xfrm>
            <a:off x="2672210" y="4211733"/>
            <a:ext cx="652743" cy="2308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900" dirty="0">
                <a:solidFill>
                  <a:srgbClr val="003968"/>
                </a:solidFill>
              </a:rPr>
              <a:t>Physical</a:t>
            </a:r>
          </a:p>
        </p:txBody>
      </p:sp>
      <p:sp>
        <p:nvSpPr>
          <p:cNvPr id="9240" name="TextBox 65"/>
          <p:cNvSpPr txBox="1">
            <a:spLocks noChangeArrowheads="1"/>
          </p:cNvSpPr>
          <p:nvPr/>
        </p:nvSpPr>
        <p:spPr bwMode="auto">
          <a:xfrm>
            <a:off x="2391874" y="3491809"/>
            <a:ext cx="486030" cy="2308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900" dirty="0">
                <a:solidFill>
                  <a:srgbClr val="003968"/>
                </a:solidFill>
              </a:rPr>
              <a:t>Legal</a:t>
            </a:r>
          </a:p>
        </p:txBody>
      </p:sp>
      <p:sp>
        <p:nvSpPr>
          <p:cNvPr id="9241" name="TextBox 66"/>
          <p:cNvSpPr txBox="1">
            <a:spLocks noChangeArrowheads="1"/>
          </p:cNvSpPr>
          <p:nvPr/>
        </p:nvSpPr>
        <p:spPr bwMode="auto">
          <a:xfrm>
            <a:off x="3359231" y="2307289"/>
            <a:ext cx="601447"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900" dirty="0">
                <a:solidFill>
                  <a:srgbClr val="003968"/>
                </a:solidFill>
              </a:rPr>
              <a:t>Social/</a:t>
            </a:r>
            <a:br>
              <a:rPr lang="en-US" altLang="en-US" sz="900" dirty="0">
                <a:solidFill>
                  <a:srgbClr val="003968"/>
                </a:solidFill>
              </a:rPr>
            </a:br>
            <a:r>
              <a:rPr lang="en-US" altLang="en-US" sz="900" dirty="0">
                <a:solidFill>
                  <a:srgbClr val="003968"/>
                </a:solidFill>
              </a:rPr>
              <a:t>cultural</a:t>
            </a:r>
          </a:p>
        </p:txBody>
      </p:sp>
      <p:sp>
        <p:nvSpPr>
          <p:cNvPr id="68" name="Isosceles Triangle 67"/>
          <p:cNvSpPr/>
          <p:nvPr/>
        </p:nvSpPr>
        <p:spPr>
          <a:xfrm rot="20898458">
            <a:off x="3901478" y="1812424"/>
            <a:ext cx="2974459" cy="1220055"/>
          </a:xfrm>
          <a:prstGeom prst="triangle">
            <a:avLst>
              <a:gd name="adj" fmla="val 99333"/>
            </a:avLst>
          </a:prstGeom>
          <a:solidFill>
            <a:srgbClr val="000000">
              <a:alpha val="16078"/>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9" name="Oval 68"/>
          <p:cNvSpPr/>
          <p:nvPr/>
        </p:nvSpPr>
        <p:spPr>
          <a:xfrm>
            <a:off x="6336323" y="1201738"/>
            <a:ext cx="1579359" cy="1551721"/>
          </a:xfrm>
          <a:prstGeom prst="ellipse">
            <a:avLst/>
          </a:prstGeom>
          <a:solidFill>
            <a:schemeClr val="bg1"/>
          </a:solidFill>
          <a:ln>
            <a:solidFill>
              <a:schemeClr val="tx1"/>
            </a:solidFill>
            <a:prstDash val="dash"/>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n-US" dirty="0"/>
          </a:p>
        </p:txBody>
      </p:sp>
      <p:sp>
        <p:nvSpPr>
          <p:cNvPr id="70" name="TextBox 69"/>
          <p:cNvSpPr txBox="1"/>
          <p:nvPr/>
        </p:nvSpPr>
        <p:spPr>
          <a:xfrm>
            <a:off x="1850944" y="565240"/>
            <a:ext cx="4322913" cy="4259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spcFirstLastPara="1" anchor="ctr">
            <a:prstTxWarp prst="textArchUp">
              <a:avLst>
                <a:gd name="adj" fmla="val 11859807"/>
              </a:avLst>
            </a:prstTxWarp>
          </a:bodyPr>
          <a:lstStyle/>
          <a:p>
            <a:pPr algn="ctr" eaLnBrk="1" hangingPunct="1">
              <a:defRPr/>
            </a:pPr>
            <a:r>
              <a:rPr lang="en-US" sz="2400" b="1" dirty="0">
                <a:solidFill>
                  <a:srgbClr val="003968"/>
                </a:solidFill>
              </a:rPr>
              <a:t>Transtheoretical Development of the Theory of Bureaucratic Caring</a:t>
            </a:r>
          </a:p>
        </p:txBody>
      </p:sp>
      <p:cxnSp>
        <p:nvCxnSpPr>
          <p:cNvPr id="71" name="Straight Connector 70"/>
          <p:cNvCxnSpPr/>
          <p:nvPr/>
        </p:nvCxnSpPr>
        <p:spPr>
          <a:xfrm>
            <a:off x="3909375" y="4218314"/>
            <a:ext cx="279020" cy="664647"/>
          </a:xfrm>
          <a:prstGeom prst="line">
            <a:avLst/>
          </a:prstGeom>
          <a:ln w="12700">
            <a:solidFill>
              <a:srgbClr val="003968"/>
            </a:solidFill>
            <a:prstDash val="dash"/>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a:off x="3061785" y="4211733"/>
            <a:ext cx="368517" cy="671228"/>
          </a:xfrm>
          <a:prstGeom prst="line">
            <a:avLst/>
          </a:prstGeom>
          <a:ln w="12700">
            <a:solidFill>
              <a:srgbClr val="003968"/>
            </a:solidFill>
            <a:prstDash val="dash"/>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4373970" y="3591835"/>
            <a:ext cx="735718"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151543" y="3927449"/>
            <a:ext cx="1443798" cy="1012105"/>
          </a:xfrm>
          <a:prstGeom prst="line">
            <a:avLst/>
          </a:prstGeom>
          <a:ln w="15875">
            <a:solidFill>
              <a:srgbClr val="003968"/>
            </a:solidFill>
            <a:headEnd type="stealth" w="lg" len="med"/>
            <a:tailEnd type="stealth" w="lg" len="med"/>
          </a:ln>
        </p:spPr>
        <p:style>
          <a:lnRef idx="1">
            <a:schemeClr val="accent1"/>
          </a:lnRef>
          <a:fillRef idx="0">
            <a:schemeClr val="accent1"/>
          </a:fillRef>
          <a:effectRef idx="0">
            <a:schemeClr val="accent1"/>
          </a:effectRef>
          <a:fontRef idx="minor">
            <a:schemeClr val="tx1"/>
          </a:fontRef>
        </p:style>
      </p:cxnSp>
      <p:sp>
        <p:nvSpPr>
          <p:cNvPr id="9249" name="TextBox 74"/>
          <p:cNvSpPr txBox="1">
            <a:spLocks noChangeArrowheads="1"/>
          </p:cNvSpPr>
          <p:nvPr/>
        </p:nvSpPr>
        <p:spPr bwMode="auto">
          <a:xfrm>
            <a:off x="4233143" y="4072223"/>
            <a:ext cx="676788" cy="21544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800" dirty="0">
                <a:solidFill>
                  <a:srgbClr val="003968"/>
                </a:solidFill>
              </a:rPr>
              <a:t>Economic</a:t>
            </a:r>
          </a:p>
        </p:txBody>
      </p:sp>
      <p:sp>
        <p:nvSpPr>
          <p:cNvPr id="76" name="Isosceles Triangle 75"/>
          <p:cNvSpPr/>
          <p:nvPr/>
        </p:nvSpPr>
        <p:spPr>
          <a:xfrm rot="622231">
            <a:off x="4135750" y="2788994"/>
            <a:ext cx="3658848" cy="1152932"/>
          </a:xfrm>
          <a:prstGeom prst="triangle">
            <a:avLst>
              <a:gd name="adj" fmla="val 86130"/>
            </a:avLst>
          </a:prstGeom>
          <a:solidFill>
            <a:srgbClr val="000000">
              <a:alpha val="16078"/>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7" name="Oval 76"/>
          <p:cNvSpPr/>
          <p:nvPr/>
        </p:nvSpPr>
        <p:spPr>
          <a:xfrm>
            <a:off x="7031241" y="2907446"/>
            <a:ext cx="1579359" cy="1551721"/>
          </a:xfrm>
          <a:prstGeom prst="ellipse">
            <a:avLst/>
          </a:prstGeom>
          <a:solidFill>
            <a:schemeClr val="bg1"/>
          </a:solidFill>
          <a:ln>
            <a:solidFill>
              <a:schemeClr val="tx1"/>
            </a:solidFill>
            <a:prstDash val="dash"/>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n-US" dirty="0"/>
          </a:p>
        </p:txBody>
      </p:sp>
      <p:sp>
        <p:nvSpPr>
          <p:cNvPr id="9252" name="TextBox 77"/>
          <p:cNvSpPr txBox="1">
            <a:spLocks noChangeArrowheads="1"/>
          </p:cNvSpPr>
          <p:nvPr/>
        </p:nvSpPr>
        <p:spPr bwMode="auto">
          <a:xfrm>
            <a:off x="6426554" y="1447800"/>
            <a:ext cx="1426596" cy="106182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050" b="0" dirty="0">
                <a:solidFill>
                  <a:srgbClr val="003968"/>
                </a:solidFill>
              </a:rPr>
              <a:t>Turkel:</a:t>
            </a:r>
            <a:br>
              <a:rPr lang="en-US" altLang="en-US" sz="1050" b="0" dirty="0">
                <a:solidFill>
                  <a:srgbClr val="003968"/>
                </a:solidFill>
              </a:rPr>
            </a:br>
            <a:r>
              <a:rPr lang="en-US" altLang="en-US" sz="1050" b="0" dirty="0">
                <a:solidFill>
                  <a:srgbClr val="003968"/>
                </a:solidFill>
              </a:rPr>
              <a:t>Struggling to Find a Balance: The Paradox Between Caring and Economics</a:t>
            </a:r>
          </a:p>
        </p:txBody>
      </p:sp>
      <p:sp>
        <p:nvSpPr>
          <p:cNvPr id="82" name="Isosceles Triangle 81"/>
          <p:cNvSpPr/>
          <p:nvPr/>
        </p:nvSpPr>
        <p:spPr>
          <a:xfrm rot="2290234">
            <a:off x="4051517" y="3780042"/>
            <a:ext cx="3178460" cy="1177938"/>
          </a:xfrm>
          <a:prstGeom prst="triangle">
            <a:avLst>
              <a:gd name="adj" fmla="val 86128"/>
            </a:avLst>
          </a:prstGeom>
          <a:solidFill>
            <a:srgbClr val="000000">
              <a:alpha val="16078"/>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83" name="Oval 82"/>
          <p:cNvSpPr/>
          <p:nvPr/>
        </p:nvSpPr>
        <p:spPr>
          <a:xfrm>
            <a:off x="6336323" y="4577618"/>
            <a:ext cx="1579359" cy="1551720"/>
          </a:xfrm>
          <a:prstGeom prst="ellipse">
            <a:avLst/>
          </a:prstGeom>
          <a:solidFill>
            <a:schemeClr val="bg1"/>
          </a:solidFill>
          <a:ln>
            <a:solidFill>
              <a:schemeClr val="tx1"/>
            </a:solidFill>
            <a:prstDash val="dash"/>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endParaRPr lang="en-US" dirty="0"/>
          </a:p>
        </p:txBody>
      </p:sp>
      <p:sp>
        <p:nvSpPr>
          <p:cNvPr id="9258" name="TextBox 83"/>
          <p:cNvSpPr txBox="1">
            <a:spLocks noChangeArrowheads="1"/>
          </p:cNvSpPr>
          <p:nvPr/>
        </p:nvSpPr>
        <p:spPr bwMode="auto">
          <a:xfrm>
            <a:off x="6525846" y="4932974"/>
            <a:ext cx="1200313" cy="900246"/>
          </a:xfrm>
          <a:prstGeom prst="rect">
            <a:avLst/>
          </a:prstGeom>
          <a:noFill/>
          <a:ln>
            <a:noFill/>
          </a:ln>
        </p:spPr>
        <p:txBody>
          <a:bodyPr>
            <a:spAutoFit/>
          </a:bodyPr>
          <a:lstStyle>
            <a:defPPr>
              <a:defRPr lang="en-US"/>
            </a:defPPr>
            <a:lvl1pPr algn="ctr" eaLnBrk="1" hangingPunct="1">
              <a:buFontTx/>
              <a:buNone/>
              <a:defRPr sz="1050" b="0">
                <a:solidFill>
                  <a:srgbClr val="003968"/>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altLang="en-US" dirty="0"/>
              <a:t>Ray &amp; Turkel:</a:t>
            </a:r>
          </a:p>
          <a:p>
            <a:r>
              <a:rPr lang="en-US" altLang="en-US" dirty="0"/>
              <a:t>Relational Self-Organization in Workforce Redevelopment</a:t>
            </a:r>
          </a:p>
        </p:txBody>
      </p:sp>
      <p:sp>
        <p:nvSpPr>
          <p:cNvPr id="9259" name="TextBox 84"/>
          <p:cNvSpPr txBox="1">
            <a:spLocks noChangeArrowheads="1"/>
          </p:cNvSpPr>
          <p:nvPr/>
        </p:nvSpPr>
        <p:spPr bwMode="auto">
          <a:xfrm>
            <a:off x="3303954" y="4484172"/>
            <a:ext cx="960519" cy="2308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900" dirty="0">
                <a:solidFill>
                  <a:srgbClr val="003968"/>
                </a:solidFill>
              </a:rPr>
              <a:t>Technological</a:t>
            </a:r>
          </a:p>
        </p:txBody>
      </p:sp>
      <p:cxnSp>
        <p:nvCxnSpPr>
          <p:cNvPr id="86" name="Straight Connector 85"/>
          <p:cNvCxnSpPr/>
          <p:nvPr/>
        </p:nvCxnSpPr>
        <p:spPr>
          <a:xfrm flipV="1">
            <a:off x="2356338" y="3803732"/>
            <a:ext cx="644905" cy="357988"/>
          </a:xfrm>
          <a:prstGeom prst="line">
            <a:avLst/>
          </a:prstGeom>
          <a:ln w="12700">
            <a:solidFill>
              <a:srgbClr val="003968"/>
            </a:solidFill>
            <a:prstDash val="dash"/>
          </a:ln>
        </p:spPr>
        <p:style>
          <a:lnRef idx="1">
            <a:schemeClr val="accent1"/>
          </a:lnRef>
          <a:fillRef idx="0">
            <a:schemeClr val="accent1"/>
          </a:fillRef>
          <a:effectRef idx="0">
            <a:schemeClr val="accent1"/>
          </a:effectRef>
          <a:fontRef idx="minor">
            <a:schemeClr val="tx1"/>
          </a:fontRef>
        </p:style>
      </p:cxnSp>
      <p:sp>
        <p:nvSpPr>
          <p:cNvPr id="87" name="Rectangle 86"/>
          <p:cNvSpPr/>
          <p:nvPr/>
        </p:nvSpPr>
        <p:spPr>
          <a:xfrm>
            <a:off x="3563232" y="5073800"/>
            <a:ext cx="246116" cy="1908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88" name="Oval 87"/>
          <p:cNvSpPr/>
          <p:nvPr/>
        </p:nvSpPr>
        <p:spPr>
          <a:xfrm>
            <a:off x="4887262" y="4348611"/>
            <a:ext cx="222426" cy="229007"/>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89" name="TextBox 88"/>
          <p:cNvSpPr txBox="1"/>
          <p:nvPr/>
        </p:nvSpPr>
        <p:spPr>
          <a:xfrm rot="21263432">
            <a:off x="2264925" y="3035676"/>
            <a:ext cx="2895452" cy="21401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spcFirstLastPara="1" anchor="ctr">
            <a:prstTxWarp prst="textArchDown">
              <a:avLst>
                <a:gd name="adj" fmla="val 21047904"/>
              </a:avLst>
            </a:prstTxWarp>
          </a:bodyPr>
          <a:lstStyle/>
          <a:p>
            <a:pPr algn="ctr" eaLnBrk="1" hangingPunct="1">
              <a:defRPr/>
            </a:pPr>
            <a:r>
              <a:rPr lang="en-US" sz="1200" b="1" dirty="0">
                <a:solidFill>
                  <a:srgbClr val="003968"/>
                </a:solidFill>
              </a:rPr>
              <a:t>Health Care System/Institutional Culture of the Hospital</a:t>
            </a:r>
          </a:p>
        </p:txBody>
      </p:sp>
      <p:sp>
        <p:nvSpPr>
          <p:cNvPr id="46" name="TextBox 78"/>
          <p:cNvSpPr txBox="1">
            <a:spLocks noChangeArrowheads="1"/>
          </p:cNvSpPr>
          <p:nvPr/>
        </p:nvSpPr>
        <p:spPr bwMode="auto">
          <a:xfrm>
            <a:off x="7252351" y="3205371"/>
            <a:ext cx="1137138" cy="1061829"/>
          </a:xfrm>
          <a:prstGeom prst="rect">
            <a:avLst/>
          </a:prstGeom>
          <a:noFill/>
          <a:ln>
            <a:noFill/>
          </a:ln>
        </p:spPr>
        <p:txBody>
          <a:bodyPr>
            <a:spAutoFit/>
          </a:bodyPr>
          <a:lstStyle>
            <a:defPPr>
              <a:defRPr lang="en-US"/>
            </a:defPPr>
            <a:lvl1pPr algn="ctr" eaLnBrk="1" hangingPunct="1">
              <a:buFontTx/>
              <a:buNone/>
              <a:defRPr sz="1050" b="0">
                <a:solidFill>
                  <a:srgbClr val="003968"/>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altLang="en-US" dirty="0"/>
              <a:t>Turkel &amp; Ray: Relational Caring Complexity: Theory and /Model</a:t>
            </a:r>
          </a:p>
        </p:txBody>
      </p:sp>
    </p:spTree>
    <p:extLst>
      <p:ext uri="{BB962C8B-B14F-4D97-AF65-F5344CB8AC3E}">
        <p14:creationId xmlns:p14="http://schemas.microsoft.com/office/powerpoint/2010/main" val="2957657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A458BB2-15B3-4BA1-B65F-6948F5A14F09}"/>
              </a:ext>
            </a:extLst>
          </p:cNvPr>
          <p:cNvSpPr>
            <a:spLocks noGrp="1"/>
          </p:cNvSpPr>
          <p:nvPr>
            <p:ph type="sldNum" sz="quarter" idx="11"/>
          </p:nvPr>
        </p:nvSpPr>
        <p:spPr/>
        <p:txBody>
          <a:bodyPr/>
          <a:lstStyle/>
          <a:p>
            <a:pPr>
              <a:defRPr/>
            </a:pPr>
            <a:fld id="{06A46600-CCC7-4E83-B983-BC59F9BDA995}" type="slidenum">
              <a:rPr lang="en-US" altLang="en-US" smtClean="0"/>
              <a:pPr>
                <a:defRPr/>
              </a:pPr>
              <a:t>19</a:t>
            </a:fld>
            <a:endParaRPr lang="en-US" altLang="en-US" dirty="0">
              <a:solidFill>
                <a:schemeClr val="bg2"/>
              </a:solidFill>
            </a:endParaRPr>
          </a:p>
        </p:txBody>
      </p:sp>
      <p:sp>
        <p:nvSpPr>
          <p:cNvPr id="3" name="Rectangle 2">
            <a:extLst>
              <a:ext uri="{FF2B5EF4-FFF2-40B4-BE49-F238E27FC236}">
                <a16:creationId xmlns:a16="http://schemas.microsoft.com/office/drawing/2014/main" id="{1ECF24DE-1640-4843-8C28-5AB6A64BF481}"/>
              </a:ext>
            </a:extLst>
          </p:cNvPr>
          <p:cNvSpPr>
            <a:spLocks noChangeArrowheads="1"/>
          </p:cNvSpPr>
          <p:nvPr/>
        </p:nvSpPr>
        <p:spPr bwMode="auto">
          <a:xfrm>
            <a:off x="0" y="0"/>
            <a:ext cx="11755056" cy="531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5" name="Picture 1">
            <a:extLst>
              <a:ext uri="{FF2B5EF4-FFF2-40B4-BE49-F238E27FC236}">
                <a16:creationId xmlns:a16="http://schemas.microsoft.com/office/drawing/2014/main" id="{1F327035-512D-4401-9051-F9D81940B9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8102009" cy="6220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171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0A7E7669-4AC9-40C8-A149-A31027B30C05}"/>
              </a:ext>
            </a:extLst>
          </p:cNvPr>
          <p:cNvSpPr>
            <a:spLocks noGrp="1" noChangeArrowheads="1"/>
          </p:cNvSpPr>
          <p:nvPr>
            <p:ph type="title"/>
          </p:nvPr>
        </p:nvSpPr>
        <p:spPr/>
        <p:txBody>
          <a:bodyPr/>
          <a:lstStyle/>
          <a:p>
            <a:pPr algn="ctr"/>
            <a:r>
              <a:rPr lang="en-US" altLang="en-US" dirty="0"/>
              <a:t>Goals of Presentation of Theory of Bureaucratic Caring </a:t>
            </a:r>
          </a:p>
        </p:txBody>
      </p:sp>
      <p:sp>
        <p:nvSpPr>
          <p:cNvPr id="18435" name="Content Placeholder 2">
            <a:extLst>
              <a:ext uri="{FF2B5EF4-FFF2-40B4-BE49-F238E27FC236}">
                <a16:creationId xmlns:a16="http://schemas.microsoft.com/office/drawing/2014/main" id="{9B312716-7435-4667-9D6B-229D48FFDE78}"/>
              </a:ext>
            </a:extLst>
          </p:cNvPr>
          <p:cNvSpPr>
            <a:spLocks noGrp="1" noChangeArrowheads="1"/>
          </p:cNvSpPr>
          <p:nvPr>
            <p:ph idx="1"/>
          </p:nvPr>
        </p:nvSpPr>
        <p:spPr>
          <a:xfrm>
            <a:off x="276225" y="1301578"/>
            <a:ext cx="8397875" cy="5556422"/>
          </a:xfrm>
        </p:spPr>
        <p:txBody>
          <a:bodyPr/>
          <a:lstStyle/>
          <a:p>
            <a:r>
              <a:rPr lang="en-US" altLang="en-US" sz="1800" dirty="0"/>
              <a:t>To discuss theory (systematic integration of purposeful concepts, domains, dimensions) and the nature of theorizing (reflection/analysis) </a:t>
            </a:r>
          </a:p>
          <a:p>
            <a:r>
              <a:rPr lang="en-US" altLang="en-US" sz="1800" dirty="0"/>
              <a:t>Use of </a:t>
            </a:r>
            <a:r>
              <a:rPr lang="en-US" altLang="en-US" sz="1800" i="1" dirty="0"/>
              <a:t>Ethnography</a:t>
            </a:r>
            <a:r>
              <a:rPr lang="en-US" altLang="en-US" sz="1800" dirty="0"/>
              <a:t> (participant-observation of cultural phenomena (values, beliefs, behaviors of caring) of human-organizational life; </a:t>
            </a:r>
            <a:r>
              <a:rPr lang="en-US" altLang="en-US" sz="1800" i="1" dirty="0"/>
              <a:t>Phenomenology</a:t>
            </a:r>
            <a:r>
              <a:rPr lang="en-US" altLang="en-US" sz="1800" dirty="0"/>
              <a:t> (oriented to practice-reflection and “seeing meaning” of life world human caring experience); </a:t>
            </a:r>
            <a:r>
              <a:rPr lang="en-US" altLang="en-US" sz="1800" i="1" dirty="0"/>
              <a:t>Grounded theory </a:t>
            </a:r>
            <a:r>
              <a:rPr lang="en-US" altLang="en-US" sz="1800" dirty="0"/>
              <a:t>(systematic process of the human relational–social-caring context—identification of objective features of the subjectivities of meaning of experience/events)</a:t>
            </a:r>
          </a:p>
          <a:p>
            <a:r>
              <a:rPr lang="en-US" altLang="en-US" sz="1800" dirty="0"/>
              <a:t>To present the process of theory and model development of the Theory of Bureaucratic Caring (BCT) initially from analysis of </a:t>
            </a:r>
            <a:r>
              <a:rPr lang="en-US" altLang="en-US" sz="1800" i="1" dirty="0"/>
              <a:t>192 diverse participants.</a:t>
            </a:r>
            <a:r>
              <a:rPr lang="en-US" altLang="en-US" sz="1800" dirty="0"/>
              <a:t> To identify and illustrate the meaning of the 8 domains of caring identified in the theory from research of the meaning of caring. </a:t>
            </a:r>
          </a:p>
          <a:p>
            <a:r>
              <a:rPr lang="en-US" altLang="en-US" sz="1800" dirty="0"/>
              <a:t>To reveal the evolutionary USAF and DHA process of development (the USAF, NC Professional Practice Model--the Person-Centered Caring Partnership (PC2P) model.)  </a:t>
            </a:r>
          </a:p>
        </p:txBody>
      </p:sp>
      <p:sp>
        <p:nvSpPr>
          <p:cNvPr id="18436" name="Slide Number Placeholder 3">
            <a:extLst>
              <a:ext uri="{FF2B5EF4-FFF2-40B4-BE49-F238E27FC236}">
                <a16:creationId xmlns:a16="http://schemas.microsoft.com/office/drawing/2014/main" id="{2EF46881-A93B-47DE-8F5C-1DB8B4CB7FF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5DE7E468-3888-4417-8D62-9923DAAC7B55}" type="slidenum">
              <a:rPr lang="en-US" altLang="en-US" sz="1000" b="0" smtClean="0">
                <a:solidFill>
                  <a:srgbClr val="7F7F7F"/>
                </a:solidFill>
              </a:rPr>
              <a:pPr>
                <a:spcBef>
                  <a:spcPct val="0"/>
                </a:spcBef>
                <a:buClrTx/>
                <a:buSzTx/>
                <a:buFontTx/>
                <a:buNone/>
              </a:pPr>
              <a:t>2</a:t>
            </a:fld>
            <a:endParaRPr lang="en-US" altLang="en-US" sz="1000" b="0" dirty="0">
              <a:solidFill>
                <a:schemeClr val="bg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5B231-4030-4B11-807A-AF9F78B3755B}"/>
              </a:ext>
            </a:extLst>
          </p:cNvPr>
          <p:cNvSpPr>
            <a:spLocks noGrp="1"/>
          </p:cNvSpPr>
          <p:nvPr>
            <p:ph type="title"/>
          </p:nvPr>
        </p:nvSpPr>
        <p:spPr/>
        <p:txBody>
          <a:bodyPr/>
          <a:lstStyle/>
          <a:p>
            <a:pPr algn="ctr"/>
            <a:r>
              <a:rPr lang="en-US" dirty="0"/>
              <a:t>Select Organizational/Clinical  Applications of BCT </a:t>
            </a:r>
          </a:p>
        </p:txBody>
      </p:sp>
      <p:sp>
        <p:nvSpPr>
          <p:cNvPr id="3" name="Content Placeholder 2">
            <a:extLst>
              <a:ext uri="{FF2B5EF4-FFF2-40B4-BE49-F238E27FC236}">
                <a16:creationId xmlns:a16="http://schemas.microsoft.com/office/drawing/2014/main" id="{8F790921-EB79-459E-A768-DF29C9167953}"/>
              </a:ext>
            </a:extLst>
          </p:cNvPr>
          <p:cNvSpPr>
            <a:spLocks noGrp="1"/>
          </p:cNvSpPr>
          <p:nvPr>
            <p:ph idx="1"/>
          </p:nvPr>
        </p:nvSpPr>
        <p:spPr>
          <a:xfrm>
            <a:off x="276225" y="1424763"/>
            <a:ext cx="8397875" cy="5099861"/>
          </a:xfrm>
        </p:spPr>
        <p:txBody>
          <a:bodyPr/>
          <a:lstStyle/>
          <a:p>
            <a:r>
              <a:rPr lang="en-US" sz="1800" dirty="0"/>
              <a:t>Nevada State College, BSN Curriculum Model (Transtheoretical-Ray (BCT), Watson (TPC), Johns (Reflective Practice)</a:t>
            </a:r>
          </a:p>
          <a:p>
            <a:r>
              <a:rPr lang="en-US" sz="1800" dirty="0"/>
              <a:t>Public Health Department, Denver, Colorado</a:t>
            </a:r>
          </a:p>
          <a:p>
            <a:r>
              <a:rPr lang="en-US" sz="1800" dirty="0"/>
              <a:t>Adolescent Correctional Facility, Georgia</a:t>
            </a:r>
          </a:p>
          <a:p>
            <a:r>
              <a:rPr lang="en-US" sz="1800" dirty="0"/>
              <a:t>Primary Care with Homebound Patients, SE Florida</a:t>
            </a:r>
          </a:p>
          <a:p>
            <a:r>
              <a:rPr lang="en-US" sz="1800" dirty="0"/>
              <a:t>Capital University, Ohio, Curriculum, Nursing Administration</a:t>
            </a:r>
          </a:p>
          <a:p>
            <a:r>
              <a:rPr lang="en-US" sz="1800" dirty="0"/>
              <a:t>General Hospitals in Des Moines, Iowa</a:t>
            </a:r>
          </a:p>
          <a:p>
            <a:r>
              <a:rPr lang="en-US" sz="1800" dirty="0"/>
              <a:t>Veterans’ Administration Hospital, Milwaukee, WI</a:t>
            </a:r>
          </a:p>
          <a:p>
            <a:r>
              <a:rPr lang="en-US" sz="1800" dirty="0"/>
              <a:t>Theory-Guided MS and PhD Dissertations</a:t>
            </a:r>
          </a:p>
          <a:p>
            <a:r>
              <a:rPr lang="en-US" sz="1800" dirty="0"/>
              <a:t>BCT Theory-Guided Publications in Japan</a:t>
            </a:r>
          </a:p>
          <a:p>
            <a:r>
              <a:rPr lang="en-US" sz="1800" dirty="0"/>
              <a:t>Universidad </a:t>
            </a:r>
            <a:r>
              <a:rPr lang="en-US" sz="1800" dirty="0" err="1"/>
              <a:t>el</a:t>
            </a:r>
            <a:r>
              <a:rPr lang="en-US" sz="1800" dirty="0"/>
              <a:t> Bosque, Bogota, Columbia, Theory-guided nursing service for 600 bed + hospital</a:t>
            </a:r>
          </a:p>
          <a:p>
            <a:r>
              <a:rPr lang="en-US" sz="1800" dirty="0"/>
              <a:t>United States Air Force and Defense Health Agency</a:t>
            </a:r>
          </a:p>
        </p:txBody>
      </p:sp>
      <p:sp>
        <p:nvSpPr>
          <p:cNvPr id="4" name="Slide Number Placeholder 3">
            <a:extLst>
              <a:ext uri="{FF2B5EF4-FFF2-40B4-BE49-F238E27FC236}">
                <a16:creationId xmlns:a16="http://schemas.microsoft.com/office/drawing/2014/main" id="{64768606-837A-4B0D-AC29-0530686F5FE5}"/>
              </a:ext>
            </a:extLst>
          </p:cNvPr>
          <p:cNvSpPr>
            <a:spLocks noGrp="1"/>
          </p:cNvSpPr>
          <p:nvPr>
            <p:ph type="sldNum" sz="quarter" idx="11"/>
          </p:nvPr>
        </p:nvSpPr>
        <p:spPr/>
        <p:txBody>
          <a:bodyPr/>
          <a:lstStyle/>
          <a:p>
            <a:pPr>
              <a:defRPr/>
            </a:pPr>
            <a:fld id="{6D310369-52C6-46A3-9330-C229671F6F00}" type="slidenum">
              <a:rPr lang="en-US" altLang="en-US" smtClean="0"/>
              <a:pPr>
                <a:defRPr/>
              </a:pPr>
              <a:t>20</a:t>
            </a:fld>
            <a:endParaRPr lang="en-US" altLang="en-US" dirty="0">
              <a:solidFill>
                <a:schemeClr val="bg2"/>
              </a:solidFill>
            </a:endParaRPr>
          </a:p>
        </p:txBody>
      </p:sp>
    </p:spTree>
    <p:extLst>
      <p:ext uri="{BB962C8B-B14F-4D97-AF65-F5344CB8AC3E}">
        <p14:creationId xmlns:p14="http://schemas.microsoft.com/office/powerpoint/2010/main" val="4628709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E57352A3-5688-4754-B14B-FBE233F8FD04}"/>
              </a:ext>
            </a:extLst>
          </p:cNvPr>
          <p:cNvSpPr>
            <a:spLocks noGrp="1" noChangeArrowheads="1"/>
          </p:cNvSpPr>
          <p:nvPr>
            <p:ph type="title"/>
          </p:nvPr>
        </p:nvSpPr>
        <p:spPr>
          <a:xfrm>
            <a:off x="825500" y="85725"/>
            <a:ext cx="7099300" cy="1143000"/>
          </a:xfrm>
        </p:spPr>
        <p:txBody>
          <a:bodyPr/>
          <a:lstStyle/>
          <a:p>
            <a:pPr algn="l"/>
            <a:r>
              <a:rPr lang="en-US" altLang="en-US" sz="2800" dirty="0"/>
              <a:t>USAF NC Person-Centered Caring Partnership Development &amp; Application</a:t>
            </a:r>
          </a:p>
        </p:txBody>
      </p:sp>
      <p:sp>
        <p:nvSpPr>
          <p:cNvPr id="30723" name="Content Placeholder 2">
            <a:extLst>
              <a:ext uri="{FF2B5EF4-FFF2-40B4-BE49-F238E27FC236}">
                <a16:creationId xmlns:a16="http://schemas.microsoft.com/office/drawing/2014/main" id="{44B42299-8DE2-47E2-A8A2-123EA3C2B1D1}"/>
              </a:ext>
            </a:extLst>
          </p:cNvPr>
          <p:cNvSpPr>
            <a:spLocks noGrp="1" noChangeArrowheads="1"/>
          </p:cNvSpPr>
          <p:nvPr>
            <p:ph idx="1"/>
          </p:nvPr>
        </p:nvSpPr>
        <p:spPr>
          <a:xfrm>
            <a:off x="176213" y="1504950"/>
            <a:ext cx="8397875" cy="4743450"/>
          </a:xfrm>
        </p:spPr>
        <p:txBody>
          <a:bodyPr/>
          <a:lstStyle/>
          <a:p>
            <a:endParaRPr lang="en-US" altLang="en-US" dirty="0"/>
          </a:p>
          <a:p>
            <a:pPr>
              <a:lnSpc>
                <a:spcPct val="150000"/>
              </a:lnSpc>
            </a:pPr>
            <a:r>
              <a:rPr lang="en-US" altLang="en-US" sz="2400" dirty="0"/>
              <a:t>The </a:t>
            </a:r>
            <a:r>
              <a:rPr lang="en-US" altLang="en-US" sz="2400" i="1" dirty="0"/>
              <a:t>USAF</a:t>
            </a:r>
            <a:r>
              <a:rPr lang="en-US" altLang="en-US" sz="2400" dirty="0"/>
              <a:t> Trusted Care- High Reliability Organization Initiative, AF Medical Services Theory-Guided Practice Model for medical readiness of over 200,000 airmen and delivering healthcare to 2.6 million patients through a system of 239 clinics at 76 AF installations worldwide.</a:t>
            </a:r>
          </a:p>
          <a:p>
            <a:endParaRPr lang="en-US" altLang="en-US" dirty="0"/>
          </a:p>
        </p:txBody>
      </p:sp>
      <p:sp>
        <p:nvSpPr>
          <p:cNvPr id="30724" name="Slide Number Placeholder 3">
            <a:extLst>
              <a:ext uri="{FF2B5EF4-FFF2-40B4-BE49-F238E27FC236}">
                <a16:creationId xmlns:a16="http://schemas.microsoft.com/office/drawing/2014/main" id="{D6609F67-85C9-4693-85FE-A136FDBBF02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BBB78957-0562-47C3-BBC8-2703F00DE389}" type="slidenum">
              <a:rPr lang="en-US" altLang="en-US" sz="1000" b="0" smtClean="0">
                <a:solidFill>
                  <a:srgbClr val="7F7F7F"/>
                </a:solidFill>
              </a:rPr>
              <a:pPr>
                <a:spcBef>
                  <a:spcPct val="0"/>
                </a:spcBef>
                <a:buClrTx/>
                <a:buSzTx/>
                <a:buFontTx/>
                <a:buNone/>
              </a:pPr>
              <a:t>21</a:t>
            </a:fld>
            <a:endParaRPr lang="en-US" altLang="en-US" sz="1000" b="0" dirty="0">
              <a:solidFill>
                <a:schemeClr val="bg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9D4A01E3-6BA1-4148-80C0-3138D281B41E}"/>
              </a:ext>
            </a:extLst>
          </p:cNvPr>
          <p:cNvSpPr>
            <a:spLocks noGrp="1" noChangeArrowheads="1"/>
          </p:cNvSpPr>
          <p:nvPr>
            <p:ph type="title"/>
          </p:nvPr>
        </p:nvSpPr>
        <p:spPr/>
        <p:txBody>
          <a:bodyPr/>
          <a:lstStyle/>
          <a:p>
            <a:pPr algn="ctr"/>
            <a:r>
              <a:rPr lang="en-US" altLang="en-US" dirty="0"/>
              <a:t>USAF, NC PPM Development </a:t>
            </a:r>
          </a:p>
        </p:txBody>
      </p:sp>
      <p:sp>
        <p:nvSpPr>
          <p:cNvPr id="32771" name="Content Placeholder 2">
            <a:extLst>
              <a:ext uri="{FF2B5EF4-FFF2-40B4-BE49-F238E27FC236}">
                <a16:creationId xmlns:a16="http://schemas.microsoft.com/office/drawing/2014/main" id="{8E999765-ECB9-4493-B128-B013D523142B}"/>
              </a:ext>
            </a:extLst>
          </p:cNvPr>
          <p:cNvSpPr>
            <a:spLocks noGrp="1"/>
          </p:cNvSpPr>
          <p:nvPr>
            <p:ph idx="1"/>
          </p:nvPr>
        </p:nvSpPr>
        <p:spPr/>
        <p:txBody>
          <a:bodyPr/>
          <a:lstStyle/>
          <a:p>
            <a:pPr>
              <a:defRPr/>
            </a:pPr>
            <a:r>
              <a:rPr lang="en-US" altLang="en-US" dirty="0"/>
              <a:t>Ray’s Theory of Bureaucratic Caring selected as the structural framework-cornerstone of the USAF Professional Practice Model (Lt. General (Ret.) Dorothy Hogg, Surgeon General, USAF) (2018).</a:t>
            </a:r>
          </a:p>
          <a:p>
            <a:pPr>
              <a:defRPr/>
            </a:pPr>
            <a:endParaRPr lang="en-US" altLang="en-US" dirty="0"/>
          </a:p>
          <a:p>
            <a:pPr>
              <a:defRPr/>
            </a:pPr>
            <a:endParaRPr lang="en-US" altLang="en-US" dirty="0"/>
          </a:p>
          <a:p>
            <a:pPr>
              <a:defRPr/>
            </a:pPr>
            <a:r>
              <a:rPr lang="en-US" altLang="en-US" dirty="0"/>
              <a:t>Development of  USAF, NC PC2P Model (through select  professional efforts of Executive Team, Office of the Surgeon General; and Colonel (Ret.) Marcia Potter, Former Action Officer for Optimizing Primary Care in USAF, National Capitol Region and Defense Health Agency.)  </a:t>
            </a:r>
          </a:p>
          <a:p>
            <a:pPr marL="0" indent="0">
              <a:buFont typeface="Wingdings" panose="05000000000000000000" pitchFamily="2" charset="2"/>
              <a:buNone/>
              <a:defRPr/>
            </a:pPr>
            <a:endParaRPr lang="en-US" altLang="en-US" dirty="0"/>
          </a:p>
        </p:txBody>
      </p:sp>
      <p:sp>
        <p:nvSpPr>
          <p:cNvPr id="32772" name="Slide Number Placeholder 3">
            <a:extLst>
              <a:ext uri="{FF2B5EF4-FFF2-40B4-BE49-F238E27FC236}">
                <a16:creationId xmlns:a16="http://schemas.microsoft.com/office/drawing/2014/main" id="{B3BB187F-4745-41C5-9061-36DA029FE0C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5CF701DA-1BE9-4292-962D-3E331BE5CDE9}" type="slidenum">
              <a:rPr lang="en-US" altLang="en-US" sz="1000" b="0" smtClean="0">
                <a:solidFill>
                  <a:srgbClr val="7F7F7F"/>
                </a:solidFill>
              </a:rPr>
              <a:pPr>
                <a:spcBef>
                  <a:spcPct val="0"/>
                </a:spcBef>
                <a:buClrTx/>
                <a:buSzTx/>
                <a:buFontTx/>
                <a:buNone/>
              </a:pPr>
              <a:t>22</a:t>
            </a:fld>
            <a:endParaRPr lang="en-US" altLang="en-US" sz="1000" b="0" dirty="0">
              <a:solidFill>
                <a:schemeClr val="bg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86B87F63-7585-41F7-876B-B796F8F039C4}"/>
              </a:ext>
            </a:extLst>
          </p:cNvPr>
          <p:cNvSpPr>
            <a:spLocks noGrp="1" noChangeArrowheads="1"/>
          </p:cNvSpPr>
          <p:nvPr>
            <p:ph type="title"/>
          </p:nvPr>
        </p:nvSpPr>
        <p:spPr>
          <a:xfrm>
            <a:off x="390712" y="64434"/>
            <a:ext cx="7099300" cy="1143000"/>
          </a:xfrm>
        </p:spPr>
        <p:txBody>
          <a:bodyPr/>
          <a:lstStyle/>
          <a:p>
            <a:pPr algn="l"/>
            <a:r>
              <a:rPr lang="en-US" altLang="en-US" dirty="0"/>
              <a:t>United States Air Force, PC2P MODEL</a:t>
            </a:r>
          </a:p>
        </p:txBody>
      </p:sp>
      <p:pic>
        <p:nvPicPr>
          <p:cNvPr id="31747" name="Content Placeholder 4">
            <a:extLst>
              <a:ext uri="{FF2B5EF4-FFF2-40B4-BE49-F238E27FC236}">
                <a16:creationId xmlns:a16="http://schemas.microsoft.com/office/drawing/2014/main" id="{8324BDDD-EA20-4395-AB49-0744729FBB0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6963" y="1652588"/>
            <a:ext cx="4391025" cy="4743450"/>
          </a:xfrm>
        </p:spPr>
      </p:pic>
      <p:sp>
        <p:nvSpPr>
          <p:cNvPr id="31748" name="Slide Number Placeholder 3">
            <a:extLst>
              <a:ext uri="{FF2B5EF4-FFF2-40B4-BE49-F238E27FC236}">
                <a16:creationId xmlns:a16="http://schemas.microsoft.com/office/drawing/2014/main" id="{C0FDB01B-D489-416A-9B82-E3FAA2793E8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9EDBC154-1DCC-45B5-B07E-27682FAA214C}" type="slidenum">
              <a:rPr lang="en-US" altLang="en-US" sz="1000" b="0" smtClean="0">
                <a:solidFill>
                  <a:srgbClr val="7F7F7F"/>
                </a:solidFill>
              </a:rPr>
              <a:pPr>
                <a:spcBef>
                  <a:spcPct val="0"/>
                </a:spcBef>
                <a:buClrTx/>
                <a:buSzTx/>
                <a:buFontTx/>
                <a:buNone/>
              </a:pPr>
              <a:t>23</a:t>
            </a:fld>
            <a:endParaRPr lang="en-US" altLang="en-US" sz="1000" b="0" dirty="0">
              <a:solidFill>
                <a:schemeClr val="bg2"/>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C2AD7DAB-2002-4735-A8B6-B4B74064F531}"/>
              </a:ext>
            </a:extLst>
          </p:cNvPr>
          <p:cNvSpPr>
            <a:spLocks noGrp="1" noChangeArrowheads="1"/>
          </p:cNvSpPr>
          <p:nvPr>
            <p:ph type="title"/>
          </p:nvPr>
        </p:nvSpPr>
        <p:spPr/>
        <p:txBody>
          <a:bodyPr/>
          <a:lstStyle/>
          <a:p>
            <a:pPr algn="ctr"/>
            <a:r>
              <a:rPr lang="en-US" altLang="en-US" sz="2800" dirty="0"/>
              <a:t>Projects of USAF Using BCT: </a:t>
            </a:r>
            <a:br>
              <a:rPr lang="en-US" altLang="en-US" sz="2800" dirty="0"/>
            </a:br>
            <a:r>
              <a:rPr lang="en-US" altLang="en-US" sz="2800" dirty="0"/>
              <a:t>Marica Potter, Colonel (Ret.), USAF NC </a:t>
            </a:r>
            <a:br>
              <a:rPr lang="en-US" altLang="en-US" sz="2800" dirty="0"/>
            </a:br>
            <a:r>
              <a:rPr lang="en-US" altLang="en-US" sz="2400" dirty="0"/>
              <a:t>DNP, FNP-BC, FNAP, FESPCH </a:t>
            </a:r>
          </a:p>
        </p:txBody>
      </p:sp>
      <p:sp>
        <p:nvSpPr>
          <p:cNvPr id="33795" name="Content Placeholder 2">
            <a:extLst>
              <a:ext uri="{FF2B5EF4-FFF2-40B4-BE49-F238E27FC236}">
                <a16:creationId xmlns:a16="http://schemas.microsoft.com/office/drawing/2014/main" id="{9761ADD5-C687-4962-A81E-7680E38C36C7}"/>
              </a:ext>
            </a:extLst>
          </p:cNvPr>
          <p:cNvSpPr>
            <a:spLocks noGrp="1" noChangeArrowheads="1"/>
          </p:cNvSpPr>
          <p:nvPr>
            <p:ph idx="1"/>
          </p:nvPr>
        </p:nvSpPr>
        <p:spPr/>
        <p:txBody>
          <a:bodyPr/>
          <a:lstStyle/>
          <a:p>
            <a:r>
              <a:rPr lang="en-US" altLang="en-US" sz="2200" dirty="0"/>
              <a:t>Enhanced Chronic Care Model </a:t>
            </a:r>
          </a:p>
          <a:p>
            <a:r>
              <a:rPr lang="en-US" altLang="en-US" sz="2200" dirty="0"/>
              <a:t>Person-Centered Caring Communication Initiative </a:t>
            </a:r>
          </a:p>
          <a:p>
            <a:r>
              <a:rPr lang="en-US" altLang="en-US" sz="2200" dirty="0"/>
              <a:t>Person-Centered Caring Partnership Models</a:t>
            </a:r>
          </a:p>
          <a:p>
            <a:r>
              <a:rPr lang="en-US" altLang="en-US" sz="2200" dirty="0"/>
              <a:t>Spiritual Care Embedment Project</a:t>
            </a:r>
          </a:p>
          <a:p>
            <a:r>
              <a:rPr lang="en-US" altLang="en-US" sz="2200" dirty="0"/>
              <a:t>Multidisciplinary Evidence-Based Practice Council</a:t>
            </a:r>
          </a:p>
          <a:p>
            <a:r>
              <a:rPr lang="en-US" altLang="en-US" sz="2200" dirty="0"/>
              <a:t>Patient Discharge Instructions Using Acupuncture</a:t>
            </a:r>
          </a:p>
          <a:p>
            <a:r>
              <a:rPr lang="en-US" altLang="en-US" sz="2200" dirty="0"/>
              <a:t>“Take Your Theorist to Lunch” Education Series</a:t>
            </a:r>
          </a:p>
          <a:p>
            <a:r>
              <a:rPr lang="en-US" altLang="en-US" sz="2200" dirty="0"/>
              <a:t>Creation of Simulation Projects </a:t>
            </a:r>
          </a:p>
          <a:p>
            <a:r>
              <a:rPr lang="en-US" altLang="en-US" sz="2200" dirty="0"/>
              <a:t>Tri-Service Nurse Corps Professional Practice Model</a:t>
            </a:r>
          </a:p>
          <a:p>
            <a:r>
              <a:rPr lang="en-US" altLang="en-US" sz="2200" dirty="0"/>
              <a:t>Re-Shaping Military Health System for Human Caring </a:t>
            </a:r>
          </a:p>
          <a:p>
            <a:endParaRPr lang="en-US" altLang="en-US" dirty="0"/>
          </a:p>
        </p:txBody>
      </p:sp>
      <p:sp>
        <p:nvSpPr>
          <p:cNvPr id="33796" name="Slide Number Placeholder 3">
            <a:extLst>
              <a:ext uri="{FF2B5EF4-FFF2-40B4-BE49-F238E27FC236}">
                <a16:creationId xmlns:a16="http://schemas.microsoft.com/office/drawing/2014/main" id="{B9041A23-93CF-4E7B-A0D3-4F5AD6ECB377}"/>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fld id="{AF1B22F1-DC7A-41EF-A017-99CD864E0890}" type="slidenum">
              <a:rPr lang="en-US" altLang="en-US" sz="1000" smtClean="0">
                <a:solidFill>
                  <a:srgbClr val="7F7F7F"/>
                </a:solidFill>
              </a:rPr>
              <a:pPr/>
              <a:t>24</a:t>
            </a:fld>
            <a:endParaRPr lang="en-US" altLang="en-US" sz="1000" dirty="0">
              <a:solidFill>
                <a:schemeClr val="bg2"/>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7D44C712-5608-471E-9FAA-9BB01FD69A51}"/>
              </a:ext>
            </a:extLst>
          </p:cNvPr>
          <p:cNvSpPr>
            <a:spLocks noGrp="1" noChangeArrowheads="1"/>
          </p:cNvSpPr>
          <p:nvPr>
            <p:ph type="title"/>
          </p:nvPr>
        </p:nvSpPr>
        <p:spPr/>
        <p:txBody>
          <a:bodyPr/>
          <a:lstStyle/>
          <a:p>
            <a:pPr algn="ctr"/>
            <a:r>
              <a:rPr lang="en-US" altLang="en-US" sz="2800" dirty="0"/>
              <a:t>Outcomes Based on BCT: Colonel Marcia Potter, USAF, NC, DNP, FNP_BC</a:t>
            </a:r>
          </a:p>
        </p:txBody>
      </p:sp>
      <p:sp>
        <p:nvSpPr>
          <p:cNvPr id="34819" name="Content Placeholder 2">
            <a:extLst>
              <a:ext uri="{FF2B5EF4-FFF2-40B4-BE49-F238E27FC236}">
                <a16:creationId xmlns:a16="http://schemas.microsoft.com/office/drawing/2014/main" id="{ED85FBC9-BC8D-4873-976E-6752EF00B74B}"/>
              </a:ext>
            </a:extLst>
          </p:cNvPr>
          <p:cNvSpPr>
            <a:spLocks noGrp="1" noChangeArrowheads="1"/>
          </p:cNvSpPr>
          <p:nvPr>
            <p:ph idx="1"/>
          </p:nvPr>
        </p:nvSpPr>
        <p:spPr>
          <a:xfrm>
            <a:off x="276225" y="1504950"/>
            <a:ext cx="8397875" cy="4846638"/>
          </a:xfrm>
        </p:spPr>
        <p:txBody>
          <a:bodyPr/>
          <a:lstStyle/>
          <a:p>
            <a:r>
              <a:rPr lang="en-US" altLang="en-US" dirty="0"/>
              <a:t>Outreach to Community Stakeholders for Health and Wellness Promotion</a:t>
            </a:r>
          </a:p>
          <a:p>
            <a:r>
              <a:rPr lang="en-US" altLang="en-US" dirty="0"/>
              <a:t>Application of BCT to Nursing Curricula with Senior Leaders and Nursing Faculty, Uniformed Services University of Health Sciences</a:t>
            </a:r>
          </a:p>
          <a:p>
            <a:r>
              <a:rPr lang="en-US" altLang="en-US" dirty="0"/>
              <a:t>Creating Alliances for Multi-Dimensional Caring in Human Sciences and Business Operations (Economic Analysis)</a:t>
            </a:r>
          </a:p>
          <a:p>
            <a:r>
              <a:rPr lang="en-US" altLang="en-US" dirty="0"/>
              <a:t>Enhanced Patient Safety, Medication Adherence, Understanding of Chronic Health States and Use of Medication</a:t>
            </a:r>
          </a:p>
          <a:p>
            <a:r>
              <a:rPr lang="en-US" altLang="en-US" dirty="0"/>
              <a:t>Positioning of New Advanced Practice Nurses to Use BCT in Daily Clinical Practice and Leadership Roles</a:t>
            </a:r>
          </a:p>
          <a:p>
            <a:r>
              <a:rPr lang="en-US" altLang="en-US" dirty="0"/>
              <a:t>Interprofessional Telehealth, USAF and Defense Health Agency in Primary Care</a:t>
            </a:r>
          </a:p>
        </p:txBody>
      </p:sp>
      <p:sp>
        <p:nvSpPr>
          <p:cNvPr id="34820" name="Slide Number Placeholder 3">
            <a:extLst>
              <a:ext uri="{FF2B5EF4-FFF2-40B4-BE49-F238E27FC236}">
                <a16:creationId xmlns:a16="http://schemas.microsoft.com/office/drawing/2014/main" id="{7012480D-87B1-4493-A58A-24234C103843}"/>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fld id="{EFA23337-5EFE-43EC-8F43-8AD45FE2430D}" type="slidenum">
              <a:rPr lang="en-US" altLang="en-US" sz="1000" smtClean="0">
                <a:solidFill>
                  <a:srgbClr val="7F7F7F"/>
                </a:solidFill>
              </a:rPr>
              <a:pPr/>
              <a:t>25</a:t>
            </a:fld>
            <a:endParaRPr lang="en-US" altLang="en-US" sz="1000" dirty="0">
              <a:solidFill>
                <a:schemeClr val="bg2"/>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AD363-CB7B-4C3E-B6E8-2BCDC4C06381}"/>
              </a:ext>
            </a:extLst>
          </p:cNvPr>
          <p:cNvSpPr>
            <a:spLocks noGrp="1"/>
          </p:cNvSpPr>
          <p:nvPr>
            <p:ph type="title"/>
          </p:nvPr>
        </p:nvSpPr>
        <p:spPr>
          <a:xfrm>
            <a:off x="749300" y="69057"/>
            <a:ext cx="7099300" cy="1143000"/>
          </a:xfrm>
        </p:spPr>
        <p:txBody>
          <a:bodyPr/>
          <a:lstStyle/>
          <a:p>
            <a:pPr algn="ctr"/>
            <a:r>
              <a:rPr lang="en-US" sz="2800" dirty="0"/>
              <a:t>National Capitol Region and  Tri Service (Army, Air Force, Navy) Professional Practice</a:t>
            </a:r>
          </a:p>
        </p:txBody>
      </p:sp>
      <p:sp>
        <p:nvSpPr>
          <p:cNvPr id="3" name="Content Placeholder 2">
            <a:extLst>
              <a:ext uri="{FF2B5EF4-FFF2-40B4-BE49-F238E27FC236}">
                <a16:creationId xmlns:a16="http://schemas.microsoft.com/office/drawing/2014/main" id="{1A5D6717-7523-45C2-959E-0960F189C809}"/>
              </a:ext>
            </a:extLst>
          </p:cNvPr>
          <p:cNvSpPr>
            <a:spLocks noGrp="1"/>
          </p:cNvSpPr>
          <p:nvPr>
            <p:ph idx="1"/>
          </p:nvPr>
        </p:nvSpPr>
        <p:spPr>
          <a:xfrm>
            <a:off x="276225" y="1504950"/>
            <a:ext cx="8397875" cy="4743450"/>
          </a:xfrm>
        </p:spPr>
        <p:txBody>
          <a:bodyPr/>
          <a:lstStyle/>
          <a:p>
            <a:r>
              <a:rPr lang="en-US" dirty="0"/>
              <a:t>BCT framing clinical practice and business operations in Primary Care in National Capitol Region</a:t>
            </a:r>
          </a:p>
          <a:p>
            <a:pPr lvl="2"/>
            <a:r>
              <a:rPr lang="en-US" dirty="0"/>
              <a:t>Impacting care of 450,000 </a:t>
            </a:r>
            <a:r>
              <a:rPr lang="en-US" i="1" dirty="0"/>
              <a:t>Military Health System </a:t>
            </a:r>
            <a:r>
              <a:rPr lang="en-US" dirty="0"/>
              <a:t>enrollees</a:t>
            </a:r>
          </a:p>
          <a:p>
            <a:pPr marL="406400" lvl="1" indent="0">
              <a:buNone/>
            </a:pPr>
            <a:endParaRPr lang="en-US" dirty="0"/>
          </a:p>
          <a:p>
            <a:pPr lvl="2"/>
            <a:r>
              <a:rPr lang="en-US" dirty="0"/>
              <a:t>BCT formed the basis of TriService (</a:t>
            </a:r>
            <a:r>
              <a:rPr lang="en-US" i="1" dirty="0"/>
              <a:t>USAF, Army, Navy</a:t>
            </a:r>
            <a:r>
              <a:rPr lang="en-US" dirty="0"/>
              <a:t>) Professional Practice Model</a:t>
            </a:r>
          </a:p>
          <a:p>
            <a:pPr lvl="2"/>
            <a:r>
              <a:rPr lang="en-US" dirty="0"/>
              <a:t>Impacting 10 Million beneficiaries worldwide in </a:t>
            </a:r>
            <a:r>
              <a:rPr lang="en-US" i="1" dirty="0"/>
              <a:t>Military Health System</a:t>
            </a:r>
          </a:p>
        </p:txBody>
      </p:sp>
      <p:sp>
        <p:nvSpPr>
          <p:cNvPr id="4" name="Slide Number Placeholder 3">
            <a:extLst>
              <a:ext uri="{FF2B5EF4-FFF2-40B4-BE49-F238E27FC236}">
                <a16:creationId xmlns:a16="http://schemas.microsoft.com/office/drawing/2014/main" id="{554BA60D-2610-4FB2-B0AF-5F024A35DB43}"/>
              </a:ext>
            </a:extLst>
          </p:cNvPr>
          <p:cNvSpPr>
            <a:spLocks noGrp="1"/>
          </p:cNvSpPr>
          <p:nvPr>
            <p:ph type="sldNum" sz="quarter" idx="11"/>
          </p:nvPr>
        </p:nvSpPr>
        <p:spPr>
          <a:xfrm>
            <a:off x="7988300" y="6524625"/>
            <a:ext cx="1143000" cy="304800"/>
          </a:xfrm>
        </p:spPr>
        <p:txBody>
          <a:bodyPr/>
          <a:lstStyle/>
          <a:p>
            <a:fld id="{6D310369-52C6-46A3-9330-C229671F6F00}" type="slidenum">
              <a:rPr lang="en-US" altLang="en-US" smtClean="0"/>
              <a:pPr/>
              <a:t>26</a:t>
            </a:fld>
            <a:endParaRPr lang="en-US" altLang="en-US" dirty="0"/>
          </a:p>
        </p:txBody>
      </p:sp>
    </p:spTree>
    <p:extLst>
      <p:ext uri="{BB962C8B-B14F-4D97-AF65-F5344CB8AC3E}">
        <p14:creationId xmlns:p14="http://schemas.microsoft.com/office/powerpoint/2010/main" val="1019498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38BEE42B-9E6D-41D2-A0D8-D7D1B12810E4}"/>
              </a:ext>
            </a:extLst>
          </p:cNvPr>
          <p:cNvSpPr>
            <a:spLocks noGrp="1" noChangeArrowheads="1"/>
          </p:cNvSpPr>
          <p:nvPr>
            <p:ph type="title"/>
          </p:nvPr>
        </p:nvSpPr>
        <p:spPr/>
        <p:txBody>
          <a:bodyPr/>
          <a:lstStyle/>
          <a:p>
            <a:pPr algn="ctr"/>
            <a:r>
              <a:rPr lang="en-US" altLang="en-US" dirty="0"/>
              <a:t>References (USAF, NC) </a:t>
            </a:r>
          </a:p>
        </p:txBody>
      </p:sp>
      <p:sp>
        <p:nvSpPr>
          <p:cNvPr id="35843" name="Content Placeholder 2">
            <a:extLst>
              <a:ext uri="{FF2B5EF4-FFF2-40B4-BE49-F238E27FC236}">
                <a16:creationId xmlns:a16="http://schemas.microsoft.com/office/drawing/2014/main" id="{1AE163B5-FC92-49AD-B035-9D64A360DF7A}"/>
              </a:ext>
            </a:extLst>
          </p:cNvPr>
          <p:cNvSpPr>
            <a:spLocks noGrp="1" noChangeArrowheads="1"/>
          </p:cNvSpPr>
          <p:nvPr>
            <p:ph idx="1"/>
          </p:nvPr>
        </p:nvSpPr>
        <p:spPr/>
        <p:txBody>
          <a:bodyPr>
            <a:normAutofit/>
          </a:bodyPr>
          <a:lstStyle/>
          <a:p>
            <a:r>
              <a:rPr lang="en-US" altLang="en-US" sz="1600" dirty="0"/>
              <a:t>Hogg, D. et al. (2018). Person-Centered Caring, United States Air Force Medical 	Service</a:t>
            </a:r>
            <a:r>
              <a:rPr lang="en-US" altLang="en-US" sz="1600" i="1" dirty="0"/>
              <a:t>. Person-Centered Caring Partnership (PC2P) Model.</a:t>
            </a:r>
            <a:r>
              <a:rPr lang="en-US" altLang="en-US" sz="1600" dirty="0"/>
              <a:t> [Professional 	Practice Model], USAF, SG, Washington, DC.</a:t>
            </a:r>
          </a:p>
          <a:p>
            <a:r>
              <a:rPr lang="en-US" altLang="en-US" sz="1600" dirty="0"/>
              <a:t>Potter, M. &amp; Wilson, C. (2017). Applying Bureaucratic Caring Theory and Chronic 	Care Model to improve staff and patient self-efficacy. </a:t>
            </a:r>
            <a:r>
              <a:rPr lang="en-US" altLang="en-US" sz="1600" i="1" dirty="0"/>
              <a:t>Nursing 	Administration Quarterly, 41</a:t>
            </a:r>
            <a:r>
              <a:rPr lang="en-US" altLang="en-US" sz="1600" dirty="0"/>
              <a:t>(4), 310-320. </a:t>
            </a:r>
          </a:p>
          <a:p>
            <a:r>
              <a:rPr lang="en-US" altLang="en-US" sz="1600" dirty="0"/>
              <a:t>Potter, M. (2015). Using theory-guided practice to improve diabetes health 	outcomes in primary care. </a:t>
            </a:r>
            <a:r>
              <a:rPr lang="en-US" altLang="en-US" sz="1600" i="1" dirty="0"/>
              <a:t>Doctor of Nursing Practice </a:t>
            </a:r>
            <a:r>
              <a:rPr lang="en-US" altLang="en-US" sz="1600" dirty="0"/>
              <a:t>Project. Chicago, Ill: 	Chamberlain University.   </a:t>
            </a:r>
          </a:p>
          <a:p>
            <a:endParaRPr lang="en-US" altLang="en-US" dirty="0"/>
          </a:p>
        </p:txBody>
      </p:sp>
      <p:sp>
        <p:nvSpPr>
          <p:cNvPr id="35844" name="Slide Number Placeholder 3">
            <a:extLst>
              <a:ext uri="{FF2B5EF4-FFF2-40B4-BE49-F238E27FC236}">
                <a16:creationId xmlns:a16="http://schemas.microsoft.com/office/drawing/2014/main" id="{27EB8A17-65D7-4820-834F-8A248E60DF2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18AE8F9A-8274-4F1A-A943-C3BE4235EC35}" type="slidenum">
              <a:rPr lang="en-US" altLang="en-US" sz="1000" b="0" smtClean="0">
                <a:solidFill>
                  <a:srgbClr val="7F7F7F"/>
                </a:solidFill>
              </a:rPr>
              <a:pPr>
                <a:spcBef>
                  <a:spcPct val="0"/>
                </a:spcBef>
                <a:buClrTx/>
                <a:buSzTx/>
                <a:buFontTx/>
                <a:buNone/>
              </a:pPr>
              <a:t>27</a:t>
            </a:fld>
            <a:endParaRPr lang="en-US" altLang="en-US" sz="1000" b="0" dirty="0">
              <a:solidFill>
                <a:schemeClr val="bg2"/>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0F1BBBE8-9C74-4D75-B2C1-7E11A3225F0D}"/>
              </a:ext>
            </a:extLst>
          </p:cNvPr>
          <p:cNvSpPr>
            <a:spLocks noGrp="1" noChangeArrowheads="1"/>
          </p:cNvSpPr>
          <p:nvPr>
            <p:ph type="title"/>
          </p:nvPr>
        </p:nvSpPr>
        <p:spPr/>
        <p:txBody>
          <a:bodyPr/>
          <a:lstStyle/>
          <a:p>
            <a:pPr algn="ctr"/>
            <a:br>
              <a:rPr lang="en-US" altLang="en-US" dirty="0"/>
            </a:br>
            <a:r>
              <a:rPr lang="en-US" altLang="en-US" dirty="0"/>
              <a:t>References </a:t>
            </a:r>
          </a:p>
        </p:txBody>
      </p:sp>
      <p:sp>
        <p:nvSpPr>
          <p:cNvPr id="3" name="Content Placeholder 2">
            <a:extLst>
              <a:ext uri="{FF2B5EF4-FFF2-40B4-BE49-F238E27FC236}">
                <a16:creationId xmlns:a16="http://schemas.microsoft.com/office/drawing/2014/main" id="{712F0D45-72A9-4659-9C6D-4FA40DA96D79}"/>
              </a:ext>
            </a:extLst>
          </p:cNvPr>
          <p:cNvSpPr>
            <a:spLocks noGrp="1"/>
          </p:cNvSpPr>
          <p:nvPr>
            <p:ph idx="1"/>
          </p:nvPr>
        </p:nvSpPr>
        <p:spPr>
          <a:xfrm>
            <a:off x="276225" y="1504950"/>
            <a:ext cx="8397875" cy="4904088"/>
          </a:xfrm>
        </p:spPr>
        <p:txBody>
          <a:bodyPr/>
          <a:lstStyle/>
          <a:p>
            <a:pPr marL="0" indent="0">
              <a:buNone/>
              <a:defRPr/>
            </a:pPr>
            <a:r>
              <a:rPr lang="en-US" sz="1200" dirty="0"/>
              <a:t>Britan, G. &amp; Cohen, R. (1980). </a:t>
            </a:r>
            <a:r>
              <a:rPr lang="en-US" sz="1200" i="1" dirty="0"/>
              <a:t>Hierarchy &amp; society: Anthropological perspectives on bureaucracy</a:t>
            </a:r>
            <a:r>
              <a:rPr lang="en-US" sz="1200" dirty="0"/>
              <a:t>. Institute for the 	Study of Human Issues. </a:t>
            </a:r>
          </a:p>
          <a:p>
            <a:pPr marL="0" indent="0">
              <a:buNone/>
              <a:defRPr/>
            </a:pPr>
            <a:r>
              <a:rPr lang="en-US" sz="1200" dirty="0"/>
              <a:t>Coffman, S. (2022). Theory of bureaucratic caring. In M. Alligood (Ed). </a:t>
            </a:r>
            <a:r>
              <a:rPr lang="en-US" sz="1200" i="1" dirty="0"/>
              <a:t>Nursing theorists 	and their work </a:t>
            </a:r>
            <a:r>
              <a:rPr lang="en-US" sz="1200" dirty="0"/>
              <a:t>(10</a:t>
            </a:r>
            <a:r>
              <a:rPr lang="en-US" sz="1200" baseline="30000" dirty="0"/>
              <a:t>th</a:t>
            </a:r>
            <a:r>
              <a:rPr lang="en-US" sz="1200" dirty="0"/>
              <a:t> 	ed.)(82-100). St. Louis: Elsevier. </a:t>
            </a:r>
          </a:p>
          <a:p>
            <a:pPr marL="0" indent="0">
              <a:buNone/>
              <a:defRPr/>
            </a:pPr>
            <a:r>
              <a:rPr lang="en-US" sz="1200" dirty="0"/>
              <a:t>Glaser, B. &amp; Strauss, A. (1967). </a:t>
            </a:r>
            <a:r>
              <a:rPr lang="en-US" sz="1200" i="1" dirty="0"/>
              <a:t>The discovery of grounded theory: Strategies, for qualitative research. </a:t>
            </a:r>
            <a:r>
              <a:rPr lang="en-US" sz="1200" dirty="0"/>
              <a:t>Aldine 	Publishing Company. </a:t>
            </a:r>
          </a:p>
          <a:p>
            <a:pPr marL="0" indent="0">
              <a:buNone/>
              <a:defRPr/>
            </a:pPr>
            <a:r>
              <a:rPr lang="en-US" sz="1200" dirty="0"/>
              <a:t>Leavitt, H. (2005). </a:t>
            </a:r>
            <a:r>
              <a:rPr lang="en-US" sz="1200" i="1" dirty="0"/>
              <a:t>Top down: Why hierarchies are here to stay and how to manage them more effectively</a:t>
            </a:r>
            <a:r>
              <a:rPr lang="en-US" sz="1200" dirty="0"/>
              <a:t>. Harvard 	Business School Press.  </a:t>
            </a:r>
          </a:p>
          <a:p>
            <a:pPr marL="0" indent="0">
              <a:buFont typeface="Wingdings" panose="05000000000000000000" pitchFamily="2" charset="2"/>
              <a:buNone/>
              <a:defRPr/>
            </a:pPr>
            <a:r>
              <a:rPr lang="en-US" sz="1200" dirty="0"/>
              <a:t>Potter, M. (2021). Application of theory of bureaucratic caring in the United States Air Force and Defense Health 	Agency, </a:t>
            </a:r>
            <a:r>
              <a:rPr lang="en-US" sz="1200" i="1" dirty="0"/>
              <a:t>International Journal for Human Caring, 25 </a:t>
            </a:r>
            <a:r>
              <a:rPr lang="en-US" sz="1200" dirty="0"/>
              <a:t>(3), 176-180. </a:t>
            </a:r>
          </a:p>
          <a:p>
            <a:pPr marL="0" indent="0">
              <a:buFont typeface="Wingdings" panose="05000000000000000000" pitchFamily="2" charset="2"/>
              <a:buNone/>
              <a:defRPr/>
            </a:pPr>
            <a:r>
              <a:rPr lang="en-US" sz="1200" dirty="0"/>
              <a:t>Potter, M. (2021). Healthcare readiness and primary care nursing using the theory of bureaucratic caring: Turning 	never into now. </a:t>
            </a:r>
            <a:r>
              <a:rPr lang="en-US" sz="1200" i="1" dirty="0"/>
              <a:t>International Journal for Human Caring, 25(</a:t>
            </a:r>
            <a:r>
              <a:rPr lang="en-US" sz="1200" dirty="0"/>
              <a:t>3), 177-183. </a:t>
            </a:r>
          </a:p>
          <a:p>
            <a:pPr marL="0" indent="0">
              <a:buNone/>
              <a:defRPr/>
            </a:pPr>
            <a:r>
              <a:rPr lang="en-US" sz="1200" dirty="0"/>
              <a:t>Ray, M. (2022). Theory of bureaucratic caring. In M. Smith &amp; P. Liehr, </a:t>
            </a:r>
            <a:r>
              <a:rPr lang="en-US" sz="1200" i="1" dirty="0"/>
              <a:t>Middle range theory for nursing </a:t>
            </a:r>
            <a:r>
              <a:rPr lang="en-US" sz="1200" dirty="0"/>
              <a:t>(5</a:t>
            </a:r>
            <a:r>
              <a:rPr lang="en-US" sz="1200" baseline="30000" dirty="0"/>
              <a:t>th</a:t>
            </a:r>
            <a:r>
              <a:rPr lang="en-US" sz="1200" dirty="0"/>
              <a:t> ed.). 	    Springer Publishing. (5</a:t>
            </a:r>
            <a:r>
              <a:rPr lang="en-US" sz="1200" baseline="30000" dirty="0"/>
              <a:t>th</a:t>
            </a:r>
            <a:r>
              <a:rPr lang="en-US" sz="1200" dirty="0"/>
              <a:t> ed.).</a:t>
            </a:r>
          </a:p>
          <a:p>
            <a:pPr marL="0" indent="0">
              <a:buFont typeface="Wingdings" panose="05000000000000000000" pitchFamily="2" charset="2"/>
              <a:buNone/>
              <a:defRPr/>
            </a:pPr>
            <a:r>
              <a:rPr lang="en-US" sz="1200" dirty="0"/>
              <a:t>Ray, M. (2021). Evolution of Ray’s theory of bureaucratic caring. </a:t>
            </a:r>
            <a:r>
              <a:rPr lang="en-US" sz="1200" i="1" dirty="0"/>
              <a:t>International Journal for Human Caring, 25</a:t>
            </a:r>
            <a:r>
              <a:rPr lang="en-US" sz="1200" dirty="0"/>
              <a:t>(3), 	159-175. </a:t>
            </a:r>
          </a:p>
          <a:p>
            <a:pPr marL="0" indent="0">
              <a:buFont typeface="Wingdings" panose="05000000000000000000" pitchFamily="2" charset="2"/>
              <a:buNone/>
              <a:defRPr/>
            </a:pPr>
            <a:r>
              <a:rPr lang="en-US" sz="1200" dirty="0"/>
              <a:t>Ray, M. (2018). Theory of bureaucratic caring. In M. Smith &amp; P. Liehr, </a:t>
            </a:r>
            <a:r>
              <a:rPr lang="en-US" sz="1200" i="1" dirty="0"/>
              <a:t>Middle range theory for nursing </a:t>
            </a:r>
            <a:r>
              <a:rPr lang="en-US" sz="1200" dirty="0"/>
              <a:t>(4</a:t>
            </a:r>
            <a:r>
              <a:rPr lang="en-US" sz="1200" baseline="30000" dirty="0"/>
              <a:t>th</a:t>
            </a:r>
            <a:r>
              <a:rPr lang="en-US" sz="1200" dirty="0"/>
              <a:t> ed.). 	    Springer Publishing. (5</a:t>
            </a:r>
            <a:r>
              <a:rPr lang="en-US" sz="1200" baseline="30000" dirty="0"/>
              <a:t>th</a:t>
            </a:r>
            <a:r>
              <a:rPr lang="en-US" sz="1200" dirty="0"/>
              <a:t> ed. in process)</a:t>
            </a:r>
          </a:p>
          <a:p>
            <a:pPr marL="0" indent="0">
              <a:buFont typeface="Wingdings" panose="05000000000000000000" pitchFamily="2" charset="2"/>
              <a:buNone/>
              <a:defRPr/>
            </a:pPr>
            <a:r>
              <a:rPr lang="en-US" sz="1200" dirty="0"/>
              <a:t>Ray, M. (2017). Ray’s theory of bureaucratic Caring in M. Alligood (Ed.), </a:t>
            </a:r>
            <a:r>
              <a:rPr lang="en-US" sz="1200" i="1" dirty="0"/>
              <a:t>Nurse theorists: Portraits of excellence</a:t>
            </a:r>
            <a:r>
              <a:rPr lang="en-US" sz="1200" dirty="0"/>
              <a:t>, 	Volume III. Video, Ohio: FITNE Corporation (fitne.net). </a:t>
            </a:r>
          </a:p>
          <a:p>
            <a:pPr>
              <a:defRPr/>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B268C10-D649-4BEB-A1D2-8F534AE8700E}"/>
              </a:ext>
            </a:extLst>
          </p:cNvPr>
          <p:cNvSpPr>
            <a:spLocks noGrp="1" noChangeArrowheads="1"/>
          </p:cNvSpPr>
          <p:nvPr>
            <p:ph type="title"/>
          </p:nvPr>
        </p:nvSpPr>
        <p:spPr/>
        <p:txBody>
          <a:bodyPr/>
          <a:lstStyle/>
          <a:p>
            <a:pPr algn="ctr"/>
            <a:br>
              <a:rPr lang="en-US" altLang="en-US" dirty="0"/>
            </a:br>
            <a:r>
              <a:rPr lang="en-US" altLang="en-US" dirty="0"/>
              <a:t>References (continued)</a:t>
            </a:r>
          </a:p>
        </p:txBody>
      </p:sp>
      <p:sp>
        <p:nvSpPr>
          <p:cNvPr id="3" name="Content Placeholder 2">
            <a:extLst>
              <a:ext uri="{FF2B5EF4-FFF2-40B4-BE49-F238E27FC236}">
                <a16:creationId xmlns:a16="http://schemas.microsoft.com/office/drawing/2014/main" id="{8E507DAF-E0D7-470A-A2D9-9EBEEB4E5DFA}"/>
              </a:ext>
            </a:extLst>
          </p:cNvPr>
          <p:cNvSpPr>
            <a:spLocks noGrp="1"/>
          </p:cNvSpPr>
          <p:nvPr>
            <p:ph idx="1"/>
          </p:nvPr>
        </p:nvSpPr>
        <p:spPr/>
        <p:txBody>
          <a:bodyPr/>
          <a:lstStyle/>
          <a:p>
            <a:pPr marL="0" indent="0">
              <a:buNone/>
              <a:defRPr/>
            </a:pPr>
            <a:r>
              <a:rPr lang="en-US" sz="1200" dirty="0"/>
              <a:t>Ray, M. (2016). </a:t>
            </a:r>
            <a:r>
              <a:rPr lang="en-US" sz="1200" i="1" dirty="0"/>
              <a:t>Transcultural caring dynamics in nursing and health care </a:t>
            </a:r>
            <a:r>
              <a:rPr lang="en-US" sz="1200" dirty="0"/>
              <a:t>(2</a:t>
            </a:r>
            <a:r>
              <a:rPr lang="en-US" sz="1200" baseline="30000" dirty="0"/>
              <a:t>nd</a:t>
            </a:r>
            <a:r>
              <a:rPr lang="en-US" sz="1200" dirty="0"/>
              <a:t> ed.). Philadelphia: F. A. Davis 	Company. (1</a:t>
            </a:r>
            <a:r>
              <a:rPr lang="en-US" sz="1200" baseline="30000" dirty="0"/>
              <a:t>st</a:t>
            </a:r>
            <a:r>
              <a:rPr lang="en-US" sz="1200" dirty="0"/>
              <a:t> edition, published, 2010).</a:t>
            </a:r>
          </a:p>
          <a:p>
            <a:pPr marL="0" indent="0">
              <a:buFont typeface="Wingdings" panose="05000000000000000000" pitchFamily="2" charset="2"/>
              <a:buNone/>
              <a:defRPr/>
            </a:pPr>
            <a:r>
              <a:rPr lang="en-US" sz="1200" dirty="0"/>
              <a:t>Ray, M. (2010). </a:t>
            </a:r>
            <a:r>
              <a:rPr lang="en-US" sz="1200" i="1" dirty="0"/>
              <a:t>A study of caring within an institutional culture</a:t>
            </a:r>
            <a:r>
              <a:rPr lang="en-US" sz="1200" dirty="0"/>
              <a:t>. Lambert Academic Publishing. </a:t>
            </a:r>
          </a:p>
          <a:p>
            <a:pPr marL="0" indent="0">
              <a:buFont typeface="Wingdings" panose="05000000000000000000" pitchFamily="2" charset="2"/>
              <a:buNone/>
              <a:defRPr/>
            </a:pPr>
            <a:r>
              <a:rPr lang="en-US" sz="1200" dirty="0"/>
              <a:t>Ray, M. (1989). The theory of bureaucratic caring for nursing practice in the organizational culture.</a:t>
            </a:r>
            <a:r>
              <a:rPr lang="en-US" sz="1200" i="1" dirty="0"/>
              <a:t> Nursing 	Administration Quarterly, 13</a:t>
            </a:r>
            <a:r>
              <a:rPr lang="en-US" sz="1200" dirty="0"/>
              <a:t>(2), 31-42.  </a:t>
            </a:r>
          </a:p>
          <a:p>
            <a:pPr marL="0" indent="0">
              <a:buFont typeface="Wingdings" panose="05000000000000000000" pitchFamily="2" charset="2"/>
              <a:buNone/>
              <a:defRPr/>
            </a:pPr>
            <a:r>
              <a:rPr lang="en-US" sz="1200" dirty="0"/>
              <a:t>Ray, M. &amp; Turkel, M. (2020). Marilyn Anne Ray’s Theory of Bureaucratic Caring. In M. Smith (Ed.), </a:t>
            </a:r>
            <a:r>
              <a:rPr lang="en-US" sz="1200" i="1" dirty="0"/>
              <a:t>Nursing 	theories and nursing practice</a:t>
            </a:r>
            <a:r>
              <a:rPr lang="en-US" sz="1200" dirty="0"/>
              <a:t> (5</a:t>
            </a:r>
            <a:r>
              <a:rPr lang="en-US" sz="1200" baseline="30000" dirty="0"/>
              <a:t>th</a:t>
            </a:r>
            <a:r>
              <a:rPr lang="en-US" sz="1200" dirty="0"/>
              <a:t> ed.) (pp. 449-467). F. A. Davis Company. </a:t>
            </a:r>
          </a:p>
          <a:p>
            <a:pPr marL="0" indent="0">
              <a:buFont typeface="Wingdings" panose="05000000000000000000" pitchFamily="2" charset="2"/>
              <a:buNone/>
              <a:defRPr/>
            </a:pPr>
            <a:r>
              <a:rPr lang="en-US" sz="1200" dirty="0"/>
              <a:t>Ray, M. &amp; Turkel, M. (2014). Caring as emancipatory praxis: The theory of relational caring complexity. </a:t>
            </a:r>
            <a:r>
              <a:rPr lang="en-US" sz="1200" i="1" dirty="0"/>
              <a:t>Advances 	in Nursing Science, 37</a:t>
            </a:r>
            <a:r>
              <a:rPr lang="en-US" sz="1200" dirty="0"/>
              <a:t>(2), 132-146. </a:t>
            </a:r>
          </a:p>
          <a:p>
            <a:pPr marL="0" indent="0">
              <a:buFont typeface="Wingdings" panose="05000000000000000000" pitchFamily="2" charset="2"/>
              <a:buNone/>
              <a:defRPr/>
            </a:pPr>
            <a:r>
              <a:rPr lang="en-US" sz="1200" dirty="0"/>
              <a:t>Ray, M. &amp; Turkel, M. (2012). A transtheoretical evolution of caring science within  complex systems. </a:t>
            </a:r>
            <a:r>
              <a:rPr lang="en-US" sz="1200" i="1" dirty="0"/>
              <a:t>International 	Journal for Human Caring, 16(2</a:t>
            </a:r>
            <a:r>
              <a:rPr lang="en-US" sz="1200" dirty="0"/>
              <a:t>), 28-49.  </a:t>
            </a:r>
          </a:p>
          <a:p>
            <a:pPr marL="0" indent="0">
              <a:buFont typeface="Wingdings" panose="05000000000000000000" pitchFamily="2" charset="2"/>
              <a:buNone/>
              <a:defRPr/>
            </a:pPr>
            <a:r>
              <a:rPr lang="en-US" sz="1200" dirty="0"/>
              <a:t>Davidson, A, Ray, M. &amp; Turkel, M. (2011). </a:t>
            </a:r>
            <a:r>
              <a:rPr lang="en-US" sz="1200" i="1" dirty="0"/>
              <a:t>Nursing, caring and complexity science: For  human-environment well-	being</a:t>
            </a:r>
            <a:r>
              <a:rPr lang="en-US" sz="1200" dirty="0"/>
              <a:t>. New York: Springer.</a:t>
            </a:r>
          </a:p>
          <a:p>
            <a:pPr marL="0" indent="0">
              <a:buFont typeface="Wingdings" panose="05000000000000000000" pitchFamily="2" charset="2"/>
              <a:buNone/>
              <a:defRPr/>
            </a:pPr>
            <a:r>
              <a:rPr lang="en-US" sz="1200" dirty="0"/>
              <a:t>Ray, M. (2010). </a:t>
            </a:r>
            <a:r>
              <a:rPr lang="en-US" sz="1200" i="1" dirty="0"/>
              <a:t>A study of caring within an institutional culture: The discovery of the Theory of Bureaucratic 	Caring</a:t>
            </a:r>
            <a:r>
              <a:rPr lang="en-US" sz="1200" dirty="0"/>
              <a:t>. Lambert Academic Publishing. (Available through amazon.com)</a:t>
            </a:r>
          </a:p>
          <a:p>
            <a:pPr marL="0" indent="0">
              <a:buFont typeface="Wingdings" panose="05000000000000000000" pitchFamily="2" charset="2"/>
              <a:buNone/>
              <a:defRPr/>
            </a:pPr>
            <a:r>
              <a:rPr lang="en-US" sz="1200" dirty="0"/>
              <a:t>Ray, M. (1981). A study of caring within an institutional culture. </a:t>
            </a:r>
            <a:r>
              <a:rPr lang="en-US" sz="1200" i="1" dirty="0"/>
              <a:t>Dissertation Abstracts International</a:t>
            </a:r>
            <a:r>
              <a:rPr lang="en-US" sz="1200" dirty="0"/>
              <a:t>, 42(06), 	(University Microfilms No. 8127787).  </a:t>
            </a:r>
          </a:p>
          <a:p>
            <a:pPr>
              <a:defRPr/>
            </a:pP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4098">
            <a:extLst>
              <a:ext uri="{FF2B5EF4-FFF2-40B4-BE49-F238E27FC236}">
                <a16:creationId xmlns:a16="http://schemas.microsoft.com/office/drawing/2014/main" id="{107FA966-E71D-44D2-A61F-2BBB2AD245B5}"/>
              </a:ext>
            </a:extLst>
          </p:cNvPr>
          <p:cNvSpPr>
            <a:spLocks noGrp="1" noChangeArrowheads="1"/>
          </p:cNvSpPr>
          <p:nvPr>
            <p:ph type="title"/>
          </p:nvPr>
        </p:nvSpPr>
        <p:spPr>
          <a:xfrm>
            <a:off x="466165" y="69057"/>
            <a:ext cx="8274423" cy="1143000"/>
          </a:xfrm>
        </p:spPr>
        <p:txBody>
          <a:bodyPr/>
          <a:lstStyle/>
          <a:p>
            <a:r>
              <a:rPr lang="en-US" altLang="en-US" dirty="0"/>
              <a:t>Theory of Bureaucratic Caring (BCT)</a:t>
            </a:r>
          </a:p>
        </p:txBody>
      </p:sp>
      <p:sp>
        <p:nvSpPr>
          <p:cNvPr id="18436" name="Rectangle 4099">
            <a:extLst>
              <a:ext uri="{FF2B5EF4-FFF2-40B4-BE49-F238E27FC236}">
                <a16:creationId xmlns:a16="http://schemas.microsoft.com/office/drawing/2014/main" id="{B53356BF-3B9D-40E1-9BA7-F9FCA1209541}"/>
              </a:ext>
            </a:extLst>
          </p:cNvPr>
          <p:cNvSpPr>
            <a:spLocks noGrp="1" noChangeArrowheads="1"/>
          </p:cNvSpPr>
          <p:nvPr>
            <p:ph idx="1"/>
          </p:nvPr>
        </p:nvSpPr>
        <p:spPr>
          <a:xfrm>
            <a:off x="276225" y="1419225"/>
            <a:ext cx="8607425" cy="5105400"/>
          </a:xfrm>
        </p:spPr>
        <p:txBody>
          <a:bodyPr/>
          <a:lstStyle/>
          <a:p>
            <a:pPr marL="0" indent="0" algn="ctr">
              <a:buFont typeface="Wingdings" panose="05000000000000000000" pitchFamily="2" charset="2"/>
              <a:buNone/>
              <a:defRPr/>
            </a:pPr>
            <a:r>
              <a:rPr lang="en-US" altLang="en-US" sz="2400" dirty="0"/>
              <a:t> Research of Meaning and Theory Generation of Caring in the Institutional/Organizational Culture  </a:t>
            </a:r>
          </a:p>
          <a:p>
            <a:pPr>
              <a:defRPr/>
            </a:pPr>
            <a:r>
              <a:rPr lang="en-US" altLang="en-US" sz="2300" dirty="0"/>
              <a:t>Theory of Bureaucratic Caring (</a:t>
            </a:r>
            <a:r>
              <a:rPr lang="en-US" altLang="en-US" sz="2300" u="sng" dirty="0"/>
              <a:t>BCT</a:t>
            </a:r>
            <a:r>
              <a:rPr lang="en-US" altLang="en-US" sz="2300" dirty="0"/>
              <a:t>): The Structure (Model) of the Complex Meanings and Synthesis through Study of the Meaning of Caring in the Institutional Culture. </a:t>
            </a:r>
          </a:p>
          <a:p>
            <a:pPr lvl="1">
              <a:defRPr/>
            </a:pPr>
            <a:r>
              <a:rPr lang="en-US" altLang="en-US" sz="2300" dirty="0"/>
              <a:t>Grounded Theory: Substantive and Formal Theories generated from the Study of Meaning of Caring in the Institutional Culture using the analytic philosophy of Hegel (thesis, antithesis, synthesis) </a:t>
            </a:r>
          </a:p>
          <a:p>
            <a:pPr lvl="1">
              <a:defRPr/>
            </a:pPr>
            <a:r>
              <a:rPr lang="en-US" altLang="en-US" sz="2300" dirty="0"/>
              <a:t>Differential Caring Theory (Substantive) (Glaser &amp; Strauss, 1967)</a:t>
            </a:r>
          </a:p>
          <a:p>
            <a:pPr lvl="1">
              <a:defRPr/>
            </a:pPr>
            <a:r>
              <a:rPr lang="en-US" altLang="en-US" sz="2300" dirty="0"/>
              <a:t>Theory of Bureaucratic Caring (Formal) (Glaser &amp; Strauss, 1967) </a:t>
            </a:r>
          </a:p>
          <a:p>
            <a:pPr>
              <a:defRPr/>
            </a:pPr>
            <a:endParaRPr lang="en-US" altLang="en-US" sz="2300" dirty="0"/>
          </a:p>
          <a:p>
            <a:pPr>
              <a:defRPr/>
            </a:pPr>
            <a:endParaRPr lang="en-US" altLang="en-US" dirty="0"/>
          </a:p>
          <a:p>
            <a:pPr marL="0" indent="0">
              <a:buFont typeface="Wingdings" panose="05000000000000000000" pitchFamily="2" charset="2"/>
              <a:buNone/>
              <a:defRPr/>
            </a:pPr>
            <a:endParaRPr lang="en-US" altLang="en-US" dirty="0"/>
          </a:p>
        </p:txBody>
      </p:sp>
      <p:sp>
        <p:nvSpPr>
          <p:cNvPr id="19458" name="Slide Number Placeholder 4">
            <a:extLst>
              <a:ext uri="{FF2B5EF4-FFF2-40B4-BE49-F238E27FC236}">
                <a16:creationId xmlns:a16="http://schemas.microsoft.com/office/drawing/2014/main" id="{782847A4-45AF-459D-8731-3AE86C28F16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1E3D5AA8-2A8B-4880-848C-69F6C532F1EF}" type="slidenum">
              <a:rPr lang="en-US" altLang="en-US" sz="1000" b="0" smtClean="0">
                <a:solidFill>
                  <a:srgbClr val="7F7F7F"/>
                </a:solidFill>
              </a:rPr>
              <a:pPr>
                <a:spcBef>
                  <a:spcPct val="0"/>
                </a:spcBef>
                <a:buClrTx/>
                <a:buSzTx/>
                <a:buFontTx/>
                <a:buNone/>
              </a:pPr>
              <a:t>3</a:t>
            </a:fld>
            <a:endParaRPr lang="en-US" altLang="en-US" sz="1000" b="0" dirty="0">
              <a:solidFill>
                <a:schemeClr val="bg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54BAAA0-A006-421D-ABE9-778F012F6A1A}"/>
              </a:ext>
            </a:extLst>
          </p:cNvPr>
          <p:cNvGrpSpPr/>
          <p:nvPr/>
        </p:nvGrpSpPr>
        <p:grpSpPr>
          <a:xfrm>
            <a:off x="2133600" y="1397000"/>
            <a:ext cx="4730161" cy="4724400"/>
            <a:chOff x="2743200" y="1752600"/>
            <a:chExt cx="3509474" cy="3505200"/>
          </a:xfrm>
        </p:grpSpPr>
        <p:sp>
          <p:nvSpPr>
            <p:cNvPr id="27" name="Oval 26">
              <a:extLst>
                <a:ext uri="{FF2B5EF4-FFF2-40B4-BE49-F238E27FC236}">
                  <a16:creationId xmlns:a16="http://schemas.microsoft.com/office/drawing/2014/main" id="{62646A91-832D-48F7-BF4B-10EC93669C25}"/>
                </a:ext>
              </a:extLst>
            </p:cNvPr>
            <p:cNvSpPr/>
            <p:nvPr/>
          </p:nvSpPr>
          <p:spPr>
            <a:xfrm>
              <a:off x="2743200" y="1752600"/>
              <a:ext cx="3505200" cy="3505200"/>
            </a:xfrm>
            <a:prstGeom prst="ellipse">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33" name="Oval 32">
              <a:extLst>
                <a:ext uri="{FF2B5EF4-FFF2-40B4-BE49-F238E27FC236}">
                  <a16:creationId xmlns:a16="http://schemas.microsoft.com/office/drawing/2014/main" id="{3E6F91A3-0A8F-42F4-8FE0-01512B485333}"/>
                </a:ext>
              </a:extLst>
            </p:cNvPr>
            <p:cNvSpPr/>
            <p:nvPr/>
          </p:nvSpPr>
          <p:spPr>
            <a:xfrm>
              <a:off x="3494088" y="2503488"/>
              <a:ext cx="2003425" cy="2003425"/>
            </a:xfrm>
            <a:prstGeom prst="ellipse">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cxnSp>
          <p:nvCxnSpPr>
            <p:cNvPr id="34" name="Straight Connector 33">
              <a:extLst>
                <a:ext uri="{FF2B5EF4-FFF2-40B4-BE49-F238E27FC236}">
                  <a16:creationId xmlns:a16="http://schemas.microsoft.com/office/drawing/2014/main" id="{C6716F2E-9A80-4A96-83FC-2B45A29D6F14}"/>
                </a:ext>
              </a:extLst>
            </p:cNvPr>
            <p:cNvCxnSpPr>
              <a:stCxn id="27" idx="0"/>
              <a:endCxn id="27" idx="4"/>
            </p:cNvCxnSpPr>
            <p:nvPr/>
          </p:nvCxnSpPr>
          <p:spPr>
            <a:xfrm>
              <a:off x="4495800" y="1752600"/>
              <a:ext cx="0" cy="35052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1193D0E-331B-4C7E-A21B-04CB27FAF47A}"/>
                </a:ext>
              </a:extLst>
            </p:cNvPr>
            <p:cNvCxnSpPr>
              <a:stCxn id="27" idx="2"/>
              <a:endCxn id="27" idx="6"/>
            </p:cNvCxnSpPr>
            <p:nvPr/>
          </p:nvCxnSpPr>
          <p:spPr>
            <a:xfrm>
              <a:off x="2743200" y="3505200"/>
              <a:ext cx="350520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4A18030-09A4-4D81-B5A9-F3028848BA6A}"/>
                </a:ext>
              </a:extLst>
            </p:cNvPr>
            <p:cNvCxnSpPr>
              <a:stCxn id="27" idx="1"/>
              <a:endCxn id="27" idx="5"/>
            </p:cNvCxnSpPr>
            <p:nvPr/>
          </p:nvCxnSpPr>
          <p:spPr>
            <a:xfrm>
              <a:off x="3255963" y="2265363"/>
              <a:ext cx="2479675" cy="247967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50DE7B8A-5DFA-493E-8F39-ACEB07090D15}"/>
                </a:ext>
              </a:extLst>
            </p:cNvPr>
            <p:cNvSpPr/>
            <p:nvPr/>
          </p:nvSpPr>
          <p:spPr>
            <a:xfrm>
              <a:off x="3981450" y="3224213"/>
              <a:ext cx="1028700" cy="5619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dirty="0">
                  <a:solidFill>
                    <a:srgbClr val="C00000"/>
                  </a:solidFill>
                </a:rPr>
                <a:t>Caring</a:t>
              </a:r>
            </a:p>
          </p:txBody>
        </p:sp>
        <p:sp>
          <p:nvSpPr>
            <p:cNvPr id="20491" name="TextBox 39">
              <a:extLst>
                <a:ext uri="{FF2B5EF4-FFF2-40B4-BE49-F238E27FC236}">
                  <a16:creationId xmlns:a16="http://schemas.microsoft.com/office/drawing/2014/main" id="{461F149F-2548-4CCA-981C-1829CDEBE1AB}"/>
                </a:ext>
              </a:extLst>
            </p:cNvPr>
            <p:cNvSpPr txBox="1">
              <a:spLocks noChangeArrowheads="1"/>
            </p:cNvSpPr>
            <p:nvPr/>
          </p:nvSpPr>
          <p:spPr bwMode="auto">
            <a:xfrm>
              <a:off x="3665538" y="2011363"/>
              <a:ext cx="739998" cy="479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r>
                <a:rPr lang="en-US" altLang="en-US" sz="1200" dirty="0"/>
                <a:t>Ethico-</a:t>
              </a:r>
            </a:p>
            <a:p>
              <a:pPr>
                <a:spcBef>
                  <a:spcPct val="0"/>
                </a:spcBef>
                <a:buClrTx/>
                <a:buSzTx/>
                <a:buFontTx/>
                <a:buNone/>
              </a:pPr>
              <a:r>
                <a:rPr lang="en-US" altLang="en-US" sz="1200" dirty="0"/>
                <a:t>Religious-</a:t>
              </a:r>
            </a:p>
            <a:p>
              <a:pPr>
                <a:spcBef>
                  <a:spcPct val="0"/>
                </a:spcBef>
                <a:buClrTx/>
                <a:buSzTx/>
                <a:buFontTx/>
                <a:buNone/>
              </a:pPr>
              <a:r>
                <a:rPr lang="en-US" altLang="en-US" sz="1200" dirty="0"/>
                <a:t>humanistic</a:t>
              </a:r>
            </a:p>
          </p:txBody>
        </p:sp>
        <p:sp>
          <p:nvSpPr>
            <p:cNvPr id="20492" name="TextBox 41">
              <a:extLst>
                <a:ext uri="{FF2B5EF4-FFF2-40B4-BE49-F238E27FC236}">
                  <a16:creationId xmlns:a16="http://schemas.microsoft.com/office/drawing/2014/main" id="{740D32C1-4110-4D0C-B6B2-735B8990EC0B}"/>
                </a:ext>
              </a:extLst>
            </p:cNvPr>
            <p:cNvSpPr txBox="1">
              <a:spLocks noChangeArrowheads="1"/>
            </p:cNvSpPr>
            <p:nvPr/>
          </p:nvSpPr>
          <p:spPr bwMode="auto">
            <a:xfrm>
              <a:off x="2857500" y="2894013"/>
              <a:ext cx="785192" cy="205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r>
                <a:rPr lang="en-US" altLang="en-US" sz="1200" dirty="0"/>
                <a:t>Educational</a:t>
              </a:r>
            </a:p>
          </p:txBody>
        </p:sp>
        <p:sp>
          <p:nvSpPr>
            <p:cNvPr id="20493" name="TextBox 42">
              <a:extLst>
                <a:ext uri="{FF2B5EF4-FFF2-40B4-BE49-F238E27FC236}">
                  <a16:creationId xmlns:a16="http://schemas.microsoft.com/office/drawing/2014/main" id="{1FA95BEA-6C0A-4F10-B471-48519734D1A7}"/>
                </a:ext>
              </a:extLst>
            </p:cNvPr>
            <p:cNvSpPr txBox="1">
              <a:spLocks noChangeArrowheads="1"/>
            </p:cNvSpPr>
            <p:nvPr/>
          </p:nvSpPr>
          <p:spPr bwMode="auto">
            <a:xfrm>
              <a:off x="3175000" y="4275138"/>
              <a:ext cx="575872" cy="205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r>
                <a:rPr lang="en-US" altLang="en-US" sz="1200" dirty="0"/>
                <a:t>Political</a:t>
              </a:r>
            </a:p>
          </p:txBody>
        </p:sp>
        <p:sp>
          <p:nvSpPr>
            <p:cNvPr id="20494" name="TextBox 43">
              <a:extLst>
                <a:ext uri="{FF2B5EF4-FFF2-40B4-BE49-F238E27FC236}">
                  <a16:creationId xmlns:a16="http://schemas.microsoft.com/office/drawing/2014/main" id="{3A7E537F-277F-4776-BD55-166CF2082E04}"/>
                </a:ext>
              </a:extLst>
            </p:cNvPr>
            <p:cNvSpPr txBox="1">
              <a:spLocks noChangeArrowheads="1"/>
            </p:cNvSpPr>
            <p:nvPr/>
          </p:nvSpPr>
          <p:spPr bwMode="auto">
            <a:xfrm>
              <a:off x="4800600" y="4646613"/>
              <a:ext cx="435531" cy="205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r>
                <a:rPr lang="en-US" altLang="en-US" sz="1200" dirty="0"/>
                <a:t>Legal</a:t>
              </a:r>
            </a:p>
          </p:txBody>
        </p:sp>
        <p:sp>
          <p:nvSpPr>
            <p:cNvPr id="20495" name="TextBox 44">
              <a:extLst>
                <a:ext uri="{FF2B5EF4-FFF2-40B4-BE49-F238E27FC236}">
                  <a16:creationId xmlns:a16="http://schemas.microsoft.com/office/drawing/2014/main" id="{A8D36B51-4A7E-46DA-B549-72137D3563B5}"/>
                </a:ext>
              </a:extLst>
            </p:cNvPr>
            <p:cNvSpPr txBox="1">
              <a:spLocks noChangeArrowheads="1"/>
            </p:cNvSpPr>
            <p:nvPr/>
          </p:nvSpPr>
          <p:spPr bwMode="auto">
            <a:xfrm>
              <a:off x="5354638" y="3871913"/>
              <a:ext cx="898036" cy="205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r>
                <a:rPr lang="en-US" altLang="en-US" sz="1200" dirty="0"/>
                <a:t>Technological</a:t>
              </a:r>
            </a:p>
          </p:txBody>
        </p:sp>
        <p:sp>
          <p:nvSpPr>
            <p:cNvPr id="20496" name="TextBox 45">
              <a:extLst>
                <a:ext uri="{FF2B5EF4-FFF2-40B4-BE49-F238E27FC236}">
                  <a16:creationId xmlns:a16="http://schemas.microsoft.com/office/drawing/2014/main" id="{56333780-D526-4F13-9807-67D9F17823AF}"/>
                </a:ext>
              </a:extLst>
            </p:cNvPr>
            <p:cNvSpPr txBox="1">
              <a:spLocks noChangeArrowheads="1"/>
            </p:cNvSpPr>
            <p:nvPr/>
          </p:nvSpPr>
          <p:spPr bwMode="auto">
            <a:xfrm>
              <a:off x="5124450" y="2459038"/>
              <a:ext cx="682911" cy="205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r>
                <a:rPr lang="en-US" altLang="en-US" sz="1200" dirty="0"/>
                <a:t>Economic</a:t>
              </a:r>
            </a:p>
          </p:txBody>
        </p:sp>
      </p:grpSp>
      <p:sp>
        <p:nvSpPr>
          <p:cNvPr id="16" name="Rectangle 4098">
            <a:extLst>
              <a:ext uri="{FF2B5EF4-FFF2-40B4-BE49-F238E27FC236}">
                <a16:creationId xmlns:a16="http://schemas.microsoft.com/office/drawing/2014/main" id="{1BB8FB9B-63BF-4A3A-BB0E-FCAE52FCF2F7}"/>
              </a:ext>
            </a:extLst>
          </p:cNvPr>
          <p:cNvSpPr txBox="1">
            <a:spLocks noChangeArrowheads="1"/>
          </p:cNvSpPr>
          <p:nvPr/>
        </p:nvSpPr>
        <p:spPr>
          <a:xfrm>
            <a:off x="466165" y="69057"/>
            <a:ext cx="8274423" cy="1143000"/>
          </a:xfrm>
          <a:prstGeom prst="rect">
            <a:avLst/>
          </a:prstGeom>
        </p:spPr>
        <p:txBody>
          <a:bodyPr/>
          <a:lst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200" algn="r" rtl="0" eaLnBrk="0" fontAlgn="base" hangingPunct="0">
              <a:spcBef>
                <a:spcPct val="0"/>
              </a:spcBef>
              <a:spcAft>
                <a:spcPct val="0"/>
              </a:spcAft>
              <a:defRPr sz="3600" b="1" i="1">
                <a:solidFill>
                  <a:srgbClr val="151C77"/>
                </a:solidFill>
                <a:latin typeface="Arial" charset="0"/>
              </a:defRPr>
            </a:lvl6pPr>
            <a:lvl7pPr marL="914400" algn="r" rtl="0" eaLnBrk="0" fontAlgn="base" hangingPunct="0">
              <a:spcBef>
                <a:spcPct val="0"/>
              </a:spcBef>
              <a:spcAft>
                <a:spcPct val="0"/>
              </a:spcAft>
              <a:defRPr sz="3600" b="1" i="1">
                <a:solidFill>
                  <a:srgbClr val="151C77"/>
                </a:solidFill>
                <a:latin typeface="Arial" charset="0"/>
              </a:defRPr>
            </a:lvl7pPr>
            <a:lvl8pPr marL="1371600" algn="r" rtl="0" eaLnBrk="0" fontAlgn="base" hangingPunct="0">
              <a:spcBef>
                <a:spcPct val="0"/>
              </a:spcBef>
              <a:spcAft>
                <a:spcPct val="0"/>
              </a:spcAft>
              <a:defRPr sz="3600" b="1" i="1">
                <a:solidFill>
                  <a:srgbClr val="151C77"/>
                </a:solidFill>
                <a:latin typeface="Arial" charset="0"/>
              </a:defRPr>
            </a:lvl8pPr>
            <a:lvl9pPr marL="1828800" algn="r" rtl="0" eaLnBrk="0" fontAlgn="base" hangingPunct="0">
              <a:spcBef>
                <a:spcPct val="0"/>
              </a:spcBef>
              <a:spcAft>
                <a:spcPct val="0"/>
              </a:spcAft>
              <a:defRPr sz="3600" b="1" i="1">
                <a:solidFill>
                  <a:srgbClr val="151C77"/>
                </a:solidFill>
                <a:latin typeface="Arial" charset="0"/>
              </a:defRPr>
            </a:lvl9pPr>
          </a:lstStyle>
          <a:p>
            <a:pPr algn="l" defTabSz="914400"/>
            <a:r>
              <a:rPr lang="en-US" altLang="en-US" sz="2800" kern="0" dirty="0"/>
              <a:t>Original Grounded Theory of Bureaucratic Caring (1981)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Oval 26">
            <a:extLst>
              <a:ext uri="{FF2B5EF4-FFF2-40B4-BE49-F238E27FC236}">
                <a16:creationId xmlns:a16="http://schemas.microsoft.com/office/drawing/2014/main" id="{B44431C2-BA23-4150-B0AA-E426B50B155B}"/>
              </a:ext>
            </a:extLst>
          </p:cNvPr>
          <p:cNvSpPr/>
          <p:nvPr/>
        </p:nvSpPr>
        <p:spPr>
          <a:xfrm>
            <a:off x="2119967" y="1439035"/>
            <a:ext cx="4743814" cy="4640688"/>
          </a:xfrm>
          <a:prstGeom prst="ellipse">
            <a:avLst/>
          </a:prstGeom>
          <a:solidFill>
            <a:schemeClr val="bg1"/>
          </a:solidFill>
          <a:effectLst>
            <a:outerShdw blurRad="177800" dist="76200" dir="2700000" sx="101000" sy="101000" algn="tl" rotWithShape="0">
              <a:prstClr val="black">
                <a:alpha val="20000"/>
              </a:prstClr>
            </a:outerShdw>
          </a:effectLst>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sz="1800" dirty="0"/>
              <a:t>%</a:t>
            </a:r>
          </a:p>
        </p:txBody>
      </p:sp>
      <p:cxnSp>
        <p:nvCxnSpPr>
          <p:cNvPr id="3" name="Straight Connector 2">
            <a:extLst>
              <a:ext uri="{FF2B5EF4-FFF2-40B4-BE49-F238E27FC236}">
                <a16:creationId xmlns:a16="http://schemas.microsoft.com/office/drawing/2014/main" id="{67C90CA9-8176-4FD6-9406-6097A55AFD7E}"/>
              </a:ext>
            </a:extLst>
          </p:cNvPr>
          <p:cNvCxnSpPr>
            <a:cxnSpLocks/>
            <a:endCxn id="27" idx="7"/>
          </p:cNvCxnSpPr>
          <p:nvPr/>
        </p:nvCxnSpPr>
        <p:spPr>
          <a:xfrm flipV="1">
            <a:off x="3229078" y="2118648"/>
            <a:ext cx="2939987" cy="357513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7EABBF2-7B33-4FA9-B5B0-4D755BD4D310}"/>
              </a:ext>
            </a:extLst>
          </p:cNvPr>
          <p:cNvCxnSpPr>
            <a:cxnSpLocks/>
            <a:stCxn id="27" idx="0"/>
            <a:endCxn id="33" idx="4"/>
          </p:cNvCxnSpPr>
          <p:nvPr/>
        </p:nvCxnSpPr>
        <p:spPr>
          <a:xfrm>
            <a:off x="4491875" y="1439035"/>
            <a:ext cx="0" cy="354282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CE5AB91-BCD5-4A73-BDBA-6E8CA9885D42}"/>
              </a:ext>
            </a:extLst>
          </p:cNvPr>
          <p:cNvCxnSpPr>
            <a:cxnSpLocks/>
            <a:stCxn id="27" idx="2"/>
            <a:endCxn id="27" idx="6"/>
          </p:cNvCxnSpPr>
          <p:nvPr/>
        </p:nvCxnSpPr>
        <p:spPr>
          <a:xfrm>
            <a:off x="2119967" y="3759379"/>
            <a:ext cx="4743814"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9779C3D4-3F65-4718-A40D-028B340908E2}"/>
              </a:ext>
            </a:extLst>
          </p:cNvPr>
          <p:cNvCxnSpPr>
            <a:cxnSpLocks/>
            <a:stCxn id="27" idx="1"/>
          </p:cNvCxnSpPr>
          <p:nvPr/>
        </p:nvCxnSpPr>
        <p:spPr>
          <a:xfrm>
            <a:off x="2814683" y="2118648"/>
            <a:ext cx="2962398" cy="357513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BD381F75-B88D-49A5-8A31-9D3E63D9EDEC}"/>
              </a:ext>
            </a:extLst>
          </p:cNvPr>
          <p:cNvSpPr/>
          <p:nvPr/>
        </p:nvSpPr>
        <p:spPr>
          <a:xfrm>
            <a:off x="3320960" y="2640027"/>
            <a:ext cx="2341828" cy="2341828"/>
          </a:xfrm>
          <a:prstGeom prst="ellipse">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39" name="Oval 38">
            <a:extLst>
              <a:ext uri="{FF2B5EF4-FFF2-40B4-BE49-F238E27FC236}">
                <a16:creationId xmlns:a16="http://schemas.microsoft.com/office/drawing/2014/main" id="{F2D85AEE-1423-4FFB-8BEF-21F32F350A0E}"/>
              </a:ext>
            </a:extLst>
          </p:cNvPr>
          <p:cNvSpPr/>
          <p:nvPr/>
        </p:nvSpPr>
        <p:spPr>
          <a:xfrm>
            <a:off x="3435250" y="3271676"/>
            <a:ext cx="2087888" cy="10785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dirty="0">
                <a:solidFill>
                  <a:srgbClr val="C00000"/>
                </a:solidFill>
              </a:rPr>
              <a:t>Spiritual-Ethical Caring</a:t>
            </a:r>
          </a:p>
        </p:txBody>
      </p:sp>
      <p:cxnSp>
        <p:nvCxnSpPr>
          <p:cNvPr id="7" name="Straight Connector 6">
            <a:extLst>
              <a:ext uri="{FF2B5EF4-FFF2-40B4-BE49-F238E27FC236}">
                <a16:creationId xmlns:a16="http://schemas.microsoft.com/office/drawing/2014/main" id="{69E57C9F-2D15-44B4-8FDB-6BC9F38932BA}"/>
              </a:ext>
            </a:extLst>
          </p:cNvPr>
          <p:cNvCxnSpPr/>
          <p:nvPr/>
        </p:nvCxnSpPr>
        <p:spPr>
          <a:xfrm>
            <a:off x="3333851" y="1439035"/>
            <a:ext cx="848643" cy="1523263"/>
          </a:xfrm>
          <a:prstGeom prst="line">
            <a:avLst/>
          </a:prstGeom>
          <a:ln w="15875">
            <a:headEnd type="stealth" w="lg" len="med"/>
            <a:tailEnd type="stealth" w="lg" len="med"/>
          </a:ln>
        </p:spPr>
        <p:style>
          <a:lnRef idx="1">
            <a:schemeClr val="accent1"/>
          </a:lnRef>
          <a:fillRef idx="0">
            <a:schemeClr val="accent1"/>
          </a:fillRef>
          <a:effectRef idx="0">
            <a:schemeClr val="accent1"/>
          </a:effectRef>
          <a:fontRef idx="minor">
            <a:schemeClr val="tx1"/>
          </a:fontRef>
        </p:style>
      </p:cxnSp>
      <p:sp>
        <p:nvSpPr>
          <p:cNvPr id="21519" name="TextBox 39">
            <a:extLst>
              <a:ext uri="{FF2B5EF4-FFF2-40B4-BE49-F238E27FC236}">
                <a16:creationId xmlns:a16="http://schemas.microsoft.com/office/drawing/2014/main" id="{CD94914E-E7AF-4537-B6CE-3C9380C26D22}"/>
              </a:ext>
            </a:extLst>
          </p:cNvPr>
          <p:cNvSpPr txBox="1">
            <a:spLocks noChangeArrowheads="1"/>
          </p:cNvSpPr>
          <p:nvPr/>
        </p:nvSpPr>
        <p:spPr bwMode="auto">
          <a:xfrm>
            <a:off x="3357484" y="2055645"/>
            <a:ext cx="812054" cy="261610"/>
          </a:xfrm>
          <a:prstGeom prst="rect">
            <a:avLst/>
          </a:prstGeom>
          <a:solidFill>
            <a:srgbClr val="FBFBF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r>
              <a:rPr lang="en-US" altLang="en-US" sz="1100" b="1" dirty="0"/>
              <a:t>Physical</a:t>
            </a:r>
          </a:p>
        </p:txBody>
      </p:sp>
      <p:cxnSp>
        <p:nvCxnSpPr>
          <p:cNvPr id="25" name="Straight Connector 24">
            <a:extLst>
              <a:ext uri="{FF2B5EF4-FFF2-40B4-BE49-F238E27FC236}">
                <a16:creationId xmlns:a16="http://schemas.microsoft.com/office/drawing/2014/main" id="{4CEE1CE7-C5B8-4AB9-A0FF-F0EA80FEA242}"/>
              </a:ext>
            </a:extLst>
          </p:cNvPr>
          <p:cNvCxnSpPr/>
          <p:nvPr/>
        </p:nvCxnSpPr>
        <p:spPr>
          <a:xfrm>
            <a:off x="5331925" y="4191220"/>
            <a:ext cx="1523262" cy="790636"/>
          </a:xfrm>
          <a:prstGeom prst="line">
            <a:avLst/>
          </a:prstGeom>
          <a:ln w="15875">
            <a:headEnd type="stealth" w="lg" len="med"/>
            <a:tailEnd type="stealth" w="lg" len="me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35522FAF-5969-4255-86DE-399F157EA801}"/>
              </a:ext>
            </a:extLst>
          </p:cNvPr>
          <p:cNvCxnSpPr/>
          <p:nvPr/>
        </p:nvCxnSpPr>
        <p:spPr>
          <a:xfrm>
            <a:off x="4491873" y="4739079"/>
            <a:ext cx="0" cy="1650022"/>
          </a:xfrm>
          <a:prstGeom prst="line">
            <a:avLst/>
          </a:prstGeom>
          <a:ln w="15875">
            <a:headEnd type="stealth" w="lg" len="med"/>
            <a:tailEnd type="stealth" w="lg" len="med"/>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C0F9125-59B3-4C78-B60B-AD9945E61BEA}"/>
              </a:ext>
            </a:extLst>
          </p:cNvPr>
          <p:cNvCxnSpPr/>
          <p:nvPr/>
        </p:nvCxnSpPr>
        <p:spPr>
          <a:xfrm flipH="1">
            <a:off x="5331925" y="2790420"/>
            <a:ext cx="1561934" cy="640243"/>
          </a:xfrm>
          <a:prstGeom prst="line">
            <a:avLst/>
          </a:prstGeom>
          <a:ln w="15875">
            <a:headEnd type="stealth" w="lg" len="med"/>
            <a:tailEnd type="stealth" w="lg"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C00636B5-B0B7-4B0A-875A-2EBE018FD010}"/>
              </a:ext>
            </a:extLst>
          </p:cNvPr>
          <p:cNvCxnSpPr/>
          <p:nvPr/>
        </p:nvCxnSpPr>
        <p:spPr>
          <a:xfrm flipH="1" flipV="1">
            <a:off x="2119967" y="2779677"/>
            <a:ext cx="1540451" cy="646690"/>
          </a:xfrm>
          <a:prstGeom prst="line">
            <a:avLst/>
          </a:prstGeom>
          <a:ln w="15875">
            <a:headEnd type="stealth" w="lg" len="med"/>
            <a:tailEnd type="stealth" w="lg" len="med"/>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0FBE735-D238-4A94-BA55-7F0AC2C2102A}"/>
              </a:ext>
            </a:extLst>
          </p:cNvPr>
          <p:cNvCxnSpPr/>
          <p:nvPr/>
        </p:nvCxnSpPr>
        <p:spPr>
          <a:xfrm flipH="1">
            <a:off x="2177976" y="4255675"/>
            <a:ext cx="1482441" cy="661728"/>
          </a:xfrm>
          <a:prstGeom prst="line">
            <a:avLst/>
          </a:prstGeom>
          <a:ln w="15875">
            <a:headEnd type="stealth" w="lg" len="med"/>
            <a:tailEnd type="stealth" w="lg" len="me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66A9AA5B-85B4-4B1E-8242-4FEF134C589C}"/>
              </a:ext>
            </a:extLst>
          </p:cNvPr>
          <p:cNvCxnSpPr/>
          <p:nvPr/>
        </p:nvCxnSpPr>
        <p:spPr>
          <a:xfrm flipH="1">
            <a:off x="4867856" y="1393917"/>
            <a:ext cx="562899" cy="1602756"/>
          </a:xfrm>
          <a:prstGeom prst="line">
            <a:avLst/>
          </a:prstGeom>
          <a:ln w="15875">
            <a:headEnd type="stealth" w="lg" len="med"/>
            <a:tailEnd type="stealth" w="lg" len="med"/>
          </a:ln>
        </p:spPr>
        <p:style>
          <a:lnRef idx="1">
            <a:schemeClr val="accent1"/>
          </a:lnRef>
          <a:fillRef idx="0">
            <a:schemeClr val="accent1"/>
          </a:fillRef>
          <a:effectRef idx="0">
            <a:schemeClr val="accent1"/>
          </a:effectRef>
          <a:fontRef idx="minor">
            <a:schemeClr val="tx1"/>
          </a:fontRef>
        </p:style>
      </p:cxnSp>
      <p:sp>
        <p:nvSpPr>
          <p:cNvPr id="21526" name="TextBox 48">
            <a:extLst>
              <a:ext uri="{FF2B5EF4-FFF2-40B4-BE49-F238E27FC236}">
                <a16:creationId xmlns:a16="http://schemas.microsoft.com/office/drawing/2014/main" id="{93A95FD3-C6EC-4275-9C11-4CF462499A04}"/>
              </a:ext>
            </a:extLst>
          </p:cNvPr>
          <p:cNvSpPr txBox="1">
            <a:spLocks noChangeArrowheads="1"/>
          </p:cNvSpPr>
          <p:nvPr/>
        </p:nvSpPr>
        <p:spPr bwMode="auto">
          <a:xfrm>
            <a:off x="5841111" y="2962298"/>
            <a:ext cx="614995" cy="261610"/>
          </a:xfrm>
          <a:prstGeom prst="rect">
            <a:avLst/>
          </a:prstGeom>
          <a:solidFill>
            <a:srgbClr val="FBFBF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r>
              <a:rPr lang="en-US" altLang="en-US" sz="1100" b="1" dirty="0"/>
              <a:t>Legal</a:t>
            </a:r>
          </a:p>
        </p:txBody>
      </p:sp>
      <p:sp>
        <p:nvSpPr>
          <p:cNvPr id="21527" name="TextBox 41">
            <a:extLst>
              <a:ext uri="{FF2B5EF4-FFF2-40B4-BE49-F238E27FC236}">
                <a16:creationId xmlns:a16="http://schemas.microsoft.com/office/drawing/2014/main" id="{A5AF8CEB-F828-4EB4-8B2D-930464E73FFF}"/>
              </a:ext>
            </a:extLst>
          </p:cNvPr>
          <p:cNvSpPr txBox="1">
            <a:spLocks noChangeArrowheads="1"/>
          </p:cNvSpPr>
          <p:nvPr/>
        </p:nvSpPr>
        <p:spPr bwMode="auto">
          <a:xfrm>
            <a:off x="2399268" y="2985930"/>
            <a:ext cx="978794" cy="261610"/>
          </a:xfrm>
          <a:prstGeom prst="rect">
            <a:avLst/>
          </a:prstGeom>
          <a:solidFill>
            <a:srgbClr val="FBFBF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r>
              <a:rPr lang="en-US" altLang="en-US" sz="1100" b="1" dirty="0"/>
              <a:t>Educational</a:t>
            </a:r>
            <a:endParaRPr lang="en-US" altLang="en-US" sz="1050" b="1" dirty="0"/>
          </a:p>
        </p:txBody>
      </p:sp>
      <p:sp>
        <p:nvSpPr>
          <p:cNvPr id="21528" name="TextBox 43">
            <a:extLst>
              <a:ext uri="{FF2B5EF4-FFF2-40B4-BE49-F238E27FC236}">
                <a16:creationId xmlns:a16="http://schemas.microsoft.com/office/drawing/2014/main" id="{9E6ED559-658E-451C-9E16-78128A3A1967}"/>
              </a:ext>
            </a:extLst>
          </p:cNvPr>
          <p:cNvSpPr txBox="1">
            <a:spLocks noChangeArrowheads="1"/>
          </p:cNvSpPr>
          <p:nvPr/>
        </p:nvSpPr>
        <p:spPr bwMode="auto">
          <a:xfrm>
            <a:off x="4032102" y="5379321"/>
            <a:ext cx="928988" cy="261610"/>
          </a:xfrm>
          <a:prstGeom prst="rect">
            <a:avLst/>
          </a:prstGeom>
          <a:solidFill>
            <a:srgbClr val="FBFBF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r>
              <a:rPr lang="en-US" altLang="en-US" sz="1100" b="1" dirty="0"/>
              <a:t>Economic</a:t>
            </a:r>
          </a:p>
        </p:txBody>
      </p:sp>
      <p:sp>
        <p:nvSpPr>
          <p:cNvPr id="21529" name="TextBox 44">
            <a:extLst>
              <a:ext uri="{FF2B5EF4-FFF2-40B4-BE49-F238E27FC236}">
                <a16:creationId xmlns:a16="http://schemas.microsoft.com/office/drawing/2014/main" id="{2C588EDF-2BEB-4BAE-888E-50BF200A4CF3}"/>
              </a:ext>
            </a:extLst>
          </p:cNvPr>
          <p:cNvSpPr txBox="1">
            <a:spLocks noChangeArrowheads="1"/>
          </p:cNvSpPr>
          <p:nvPr/>
        </p:nvSpPr>
        <p:spPr bwMode="auto">
          <a:xfrm>
            <a:off x="5503539" y="4438993"/>
            <a:ext cx="1138350" cy="261610"/>
          </a:xfrm>
          <a:prstGeom prst="rect">
            <a:avLst/>
          </a:prstGeom>
          <a:solidFill>
            <a:srgbClr val="FBFBF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r>
              <a:rPr lang="en-US" altLang="en-US" sz="1100" b="1" dirty="0"/>
              <a:t>Technological</a:t>
            </a:r>
            <a:endParaRPr lang="en-US" altLang="en-US" sz="1050" b="1" dirty="0"/>
          </a:p>
        </p:txBody>
      </p:sp>
      <p:sp>
        <p:nvSpPr>
          <p:cNvPr id="21530" name="TextBox 49">
            <a:extLst>
              <a:ext uri="{FF2B5EF4-FFF2-40B4-BE49-F238E27FC236}">
                <a16:creationId xmlns:a16="http://schemas.microsoft.com/office/drawing/2014/main" id="{330380E2-8EFF-48EE-807E-C2259C1E9D79}"/>
              </a:ext>
            </a:extLst>
          </p:cNvPr>
          <p:cNvSpPr txBox="1">
            <a:spLocks noChangeArrowheads="1"/>
          </p:cNvSpPr>
          <p:nvPr/>
        </p:nvSpPr>
        <p:spPr bwMode="auto">
          <a:xfrm>
            <a:off x="2547512" y="4466224"/>
            <a:ext cx="807721" cy="261610"/>
          </a:xfrm>
          <a:prstGeom prst="rect">
            <a:avLst/>
          </a:prstGeom>
          <a:solidFill>
            <a:srgbClr val="FBFBF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r>
              <a:rPr lang="en-US" altLang="en-US" sz="1100" b="1" dirty="0"/>
              <a:t>Political</a:t>
            </a:r>
          </a:p>
        </p:txBody>
      </p:sp>
      <p:sp>
        <p:nvSpPr>
          <p:cNvPr id="21531" name="TextBox 45">
            <a:extLst>
              <a:ext uri="{FF2B5EF4-FFF2-40B4-BE49-F238E27FC236}">
                <a16:creationId xmlns:a16="http://schemas.microsoft.com/office/drawing/2014/main" id="{D767575E-F8F7-493B-803E-F9933ECB270E}"/>
              </a:ext>
            </a:extLst>
          </p:cNvPr>
          <p:cNvSpPr txBox="1">
            <a:spLocks noChangeArrowheads="1"/>
          </p:cNvSpPr>
          <p:nvPr/>
        </p:nvSpPr>
        <p:spPr bwMode="auto">
          <a:xfrm>
            <a:off x="4758283" y="1974002"/>
            <a:ext cx="898672" cy="430887"/>
          </a:xfrm>
          <a:prstGeom prst="rect">
            <a:avLst/>
          </a:prstGeom>
          <a:solidFill>
            <a:srgbClr val="FBFBF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r>
              <a:rPr lang="en-US" altLang="en-US" sz="1100" b="1" dirty="0"/>
              <a:t>Social/</a:t>
            </a:r>
            <a:br>
              <a:rPr lang="en-US" altLang="en-US" sz="1100" b="1" dirty="0"/>
            </a:br>
            <a:r>
              <a:rPr lang="en-US" altLang="en-US" sz="1100" b="1" dirty="0"/>
              <a:t>cultural</a:t>
            </a:r>
          </a:p>
        </p:txBody>
      </p:sp>
      <p:sp>
        <p:nvSpPr>
          <p:cNvPr id="24" name="Rectangle 4098">
            <a:extLst>
              <a:ext uri="{FF2B5EF4-FFF2-40B4-BE49-F238E27FC236}">
                <a16:creationId xmlns:a16="http://schemas.microsoft.com/office/drawing/2014/main" id="{C427580C-A115-40CF-BB61-EB11C7649279}"/>
              </a:ext>
            </a:extLst>
          </p:cNvPr>
          <p:cNvSpPr txBox="1">
            <a:spLocks noChangeArrowheads="1"/>
          </p:cNvSpPr>
          <p:nvPr/>
        </p:nvSpPr>
        <p:spPr>
          <a:xfrm>
            <a:off x="466165" y="69057"/>
            <a:ext cx="8274423" cy="1143000"/>
          </a:xfrm>
          <a:prstGeom prst="rect">
            <a:avLst/>
          </a:prstGeom>
        </p:spPr>
        <p:txBody>
          <a:bodyPr/>
          <a:lst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200" algn="r" rtl="0" eaLnBrk="0" fontAlgn="base" hangingPunct="0">
              <a:spcBef>
                <a:spcPct val="0"/>
              </a:spcBef>
              <a:spcAft>
                <a:spcPct val="0"/>
              </a:spcAft>
              <a:defRPr sz="3600" b="1" i="1">
                <a:solidFill>
                  <a:srgbClr val="151C77"/>
                </a:solidFill>
                <a:latin typeface="Arial" charset="0"/>
              </a:defRPr>
            </a:lvl6pPr>
            <a:lvl7pPr marL="914400" algn="r" rtl="0" eaLnBrk="0" fontAlgn="base" hangingPunct="0">
              <a:spcBef>
                <a:spcPct val="0"/>
              </a:spcBef>
              <a:spcAft>
                <a:spcPct val="0"/>
              </a:spcAft>
              <a:defRPr sz="3600" b="1" i="1">
                <a:solidFill>
                  <a:srgbClr val="151C77"/>
                </a:solidFill>
                <a:latin typeface="Arial" charset="0"/>
              </a:defRPr>
            </a:lvl7pPr>
            <a:lvl8pPr marL="1371600" algn="r" rtl="0" eaLnBrk="0" fontAlgn="base" hangingPunct="0">
              <a:spcBef>
                <a:spcPct val="0"/>
              </a:spcBef>
              <a:spcAft>
                <a:spcPct val="0"/>
              </a:spcAft>
              <a:defRPr sz="3600" b="1" i="1">
                <a:solidFill>
                  <a:srgbClr val="151C77"/>
                </a:solidFill>
                <a:latin typeface="Arial" charset="0"/>
              </a:defRPr>
            </a:lvl8pPr>
            <a:lvl9pPr marL="1828800" algn="r" rtl="0" eaLnBrk="0" fontAlgn="base" hangingPunct="0">
              <a:spcBef>
                <a:spcPct val="0"/>
              </a:spcBef>
              <a:spcAft>
                <a:spcPct val="0"/>
              </a:spcAft>
              <a:defRPr sz="3600" b="1" i="1">
                <a:solidFill>
                  <a:srgbClr val="151C77"/>
                </a:solidFill>
                <a:latin typeface="Arial" charset="0"/>
              </a:defRPr>
            </a:lvl9pPr>
          </a:lstStyle>
          <a:p>
            <a:pPr algn="l" defTabSz="914400"/>
            <a:r>
              <a:rPr lang="en-US" altLang="en-US" sz="2800" kern="0" dirty="0"/>
              <a:t>Subsequent and Holographic Theory of Bureaucratic Caring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9E82567A-F1BE-477C-A45E-09EFE51F4AB4}"/>
              </a:ext>
            </a:extLst>
          </p:cNvPr>
          <p:cNvSpPr>
            <a:spLocks noGrp="1" noChangeArrowheads="1"/>
          </p:cNvSpPr>
          <p:nvPr>
            <p:ph type="title"/>
          </p:nvPr>
        </p:nvSpPr>
        <p:spPr>
          <a:xfrm>
            <a:off x="430306" y="95250"/>
            <a:ext cx="8453344" cy="1143000"/>
          </a:xfrm>
        </p:spPr>
        <p:txBody>
          <a:bodyPr>
            <a:normAutofit/>
          </a:bodyPr>
          <a:lstStyle/>
          <a:p>
            <a:r>
              <a:rPr lang="en-US" altLang="en-US" sz="2800" dirty="0"/>
              <a:t>Domains of Theory of Bureaucratic Caring (BCT) </a:t>
            </a:r>
          </a:p>
        </p:txBody>
      </p:sp>
      <p:sp>
        <p:nvSpPr>
          <p:cNvPr id="24580" name="Rectangle 3">
            <a:extLst>
              <a:ext uri="{FF2B5EF4-FFF2-40B4-BE49-F238E27FC236}">
                <a16:creationId xmlns:a16="http://schemas.microsoft.com/office/drawing/2014/main" id="{73ED7881-3788-47F4-9F17-E8709FAC50B0}"/>
              </a:ext>
            </a:extLst>
          </p:cNvPr>
          <p:cNvSpPr>
            <a:spLocks noGrp="1" noChangeArrowheads="1"/>
          </p:cNvSpPr>
          <p:nvPr>
            <p:ph idx="1"/>
          </p:nvPr>
        </p:nvSpPr>
        <p:spPr>
          <a:xfrm>
            <a:off x="276225" y="1419225"/>
            <a:ext cx="8607425" cy="4743450"/>
          </a:xfrm>
        </p:spPr>
        <p:txBody>
          <a:bodyPr/>
          <a:lstStyle/>
          <a:p>
            <a:pPr>
              <a:defRPr/>
            </a:pPr>
            <a:r>
              <a:rPr lang="en-US" altLang="en-US" sz="2400" u="sng" dirty="0"/>
              <a:t>Caring</a:t>
            </a:r>
            <a:r>
              <a:rPr lang="en-US" altLang="en-US" sz="2400" dirty="0"/>
              <a:t>: Focus on the relationship between charity and right action, between love as compassion or doing for the other in response to suffering and need, justice (fairness) in terms of what ought to be done. </a:t>
            </a:r>
          </a:p>
          <a:p>
            <a:pPr marL="0" indent="0">
              <a:buFont typeface="Wingdings" panose="05000000000000000000" pitchFamily="2" charset="2"/>
              <a:buNone/>
              <a:defRPr/>
            </a:pPr>
            <a:endParaRPr lang="en-US" altLang="en-US" sz="2400" dirty="0"/>
          </a:p>
          <a:p>
            <a:pPr>
              <a:defRPr/>
            </a:pPr>
            <a:r>
              <a:rPr lang="en-US" altLang="en-US" sz="2400" u="sng" dirty="0"/>
              <a:t>Spiritual-Ethical Caring</a:t>
            </a:r>
            <a:r>
              <a:rPr lang="en-US" altLang="en-US" sz="2400" dirty="0"/>
              <a:t>: Focus on values, holism- body, mind, spirit interconnectedness and  moral choice—</a:t>
            </a:r>
          </a:p>
          <a:p>
            <a:pPr lvl="1">
              <a:defRPr/>
            </a:pPr>
            <a:r>
              <a:rPr lang="en-US" altLang="en-US" sz="2400" dirty="0"/>
              <a:t>the meaning of caring as love, compassion, respect, trust, moral obligation or right action for the good of others/cultures/society. </a:t>
            </a:r>
          </a:p>
        </p:txBody>
      </p:sp>
      <p:sp>
        <p:nvSpPr>
          <p:cNvPr id="22530" name="Slide Number Placeholder 4">
            <a:extLst>
              <a:ext uri="{FF2B5EF4-FFF2-40B4-BE49-F238E27FC236}">
                <a16:creationId xmlns:a16="http://schemas.microsoft.com/office/drawing/2014/main" id="{D40730BA-2036-413D-818B-B60608AA164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29C3AA69-B8AC-46BC-97C0-B48AA6B1477D}" type="slidenum">
              <a:rPr lang="en-US" altLang="en-US" sz="1000" b="0" smtClean="0">
                <a:solidFill>
                  <a:srgbClr val="7F7F7F"/>
                </a:solidFill>
              </a:rPr>
              <a:pPr>
                <a:spcBef>
                  <a:spcPct val="0"/>
                </a:spcBef>
                <a:buClrTx/>
                <a:buSzTx/>
                <a:buFontTx/>
                <a:buNone/>
              </a:pPr>
              <a:t>6</a:t>
            </a:fld>
            <a:endParaRPr lang="en-US" altLang="en-US" sz="1000" b="0" dirty="0">
              <a:solidFill>
                <a:schemeClr val="bg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0CFFC1D9-FBCF-4D09-B3A6-A646940C3DCE}"/>
              </a:ext>
            </a:extLst>
          </p:cNvPr>
          <p:cNvSpPr>
            <a:spLocks noGrp="1" noChangeArrowheads="1"/>
          </p:cNvSpPr>
          <p:nvPr>
            <p:ph type="title"/>
          </p:nvPr>
        </p:nvSpPr>
        <p:spPr/>
        <p:txBody>
          <a:bodyPr/>
          <a:lstStyle/>
          <a:p>
            <a:pPr algn="l"/>
            <a:r>
              <a:rPr lang="en-US" altLang="en-US" dirty="0"/>
              <a:t>Domains of BCT</a:t>
            </a:r>
          </a:p>
        </p:txBody>
      </p:sp>
      <p:sp>
        <p:nvSpPr>
          <p:cNvPr id="3" name="Content Placeholder 2">
            <a:extLst>
              <a:ext uri="{FF2B5EF4-FFF2-40B4-BE49-F238E27FC236}">
                <a16:creationId xmlns:a16="http://schemas.microsoft.com/office/drawing/2014/main" id="{8B8A3214-ADD0-43AB-8B9F-8E002EBE8AE4}"/>
              </a:ext>
            </a:extLst>
          </p:cNvPr>
          <p:cNvSpPr>
            <a:spLocks noGrp="1"/>
          </p:cNvSpPr>
          <p:nvPr>
            <p:ph idx="1"/>
          </p:nvPr>
        </p:nvSpPr>
        <p:spPr/>
        <p:txBody>
          <a:bodyPr/>
          <a:lstStyle/>
          <a:p>
            <a:pPr>
              <a:defRPr/>
            </a:pPr>
            <a:r>
              <a:rPr lang="en-US" altLang="en-US" sz="2400" u="sng" dirty="0"/>
              <a:t>Social-Cultural</a:t>
            </a:r>
            <a:r>
              <a:rPr lang="en-US" altLang="en-US" sz="2400" dirty="0"/>
              <a:t>: Focus on meaning of caring within social interactions and support for diversity or inclusion of others: communication, seeking understanding of diverse groups, kinship groups/ethnicities, family, organizations, national and global societal cultures. </a:t>
            </a:r>
          </a:p>
          <a:p>
            <a:pPr marL="0" indent="0">
              <a:buFont typeface="Wingdings" panose="05000000000000000000" pitchFamily="2" charset="2"/>
              <a:buNone/>
              <a:defRPr/>
            </a:pPr>
            <a:endParaRPr lang="en-US" sz="2400" dirty="0"/>
          </a:p>
          <a:p>
            <a:pPr>
              <a:defRPr/>
            </a:pPr>
            <a:r>
              <a:rPr lang="en-US" altLang="en-US" sz="2400" u="sng" dirty="0"/>
              <a:t>Legal</a:t>
            </a:r>
            <a:r>
              <a:rPr lang="en-US" altLang="en-US" sz="2400" dirty="0"/>
              <a:t>: Focus on the meaning of caring regarding responsibility and accountability, rules, regulations, policies, standards of practice, rights to privacy, malpractice, defensive medicine and nursing.</a:t>
            </a:r>
          </a:p>
          <a:p>
            <a:pPr>
              <a:defRPr/>
            </a:pPr>
            <a:endParaRPr lang="en-US" dirty="0"/>
          </a:p>
        </p:txBody>
      </p:sp>
      <p:sp>
        <p:nvSpPr>
          <p:cNvPr id="23556" name="Slide Number Placeholder 3">
            <a:extLst>
              <a:ext uri="{FF2B5EF4-FFF2-40B4-BE49-F238E27FC236}">
                <a16:creationId xmlns:a16="http://schemas.microsoft.com/office/drawing/2014/main" id="{05219DDF-8236-4C1B-9FC0-411E43595FE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2452246A-E3D5-4199-928D-7FF2E59757CA}" type="slidenum">
              <a:rPr lang="en-US" altLang="en-US" sz="1000" b="0" smtClean="0">
                <a:solidFill>
                  <a:srgbClr val="7F7F7F"/>
                </a:solidFill>
              </a:rPr>
              <a:pPr>
                <a:spcBef>
                  <a:spcPct val="0"/>
                </a:spcBef>
                <a:buClrTx/>
                <a:buSzTx/>
                <a:buFontTx/>
                <a:buNone/>
              </a:pPr>
              <a:t>7</a:t>
            </a:fld>
            <a:endParaRPr lang="en-US" altLang="en-US" sz="1000" b="0" dirty="0">
              <a:solidFill>
                <a:schemeClr val="bg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4878E63B-1A9F-4A33-8D02-63BE5476565F}"/>
              </a:ext>
            </a:extLst>
          </p:cNvPr>
          <p:cNvSpPr>
            <a:spLocks noGrp="1" noChangeArrowheads="1"/>
          </p:cNvSpPr>
          <p:nvPr>
            <p:ph type="title"/>
          </p:nvPr>
        </p:nvSpPr>
        <p:spPr>
          <a:xfrm>
            <a:off x="623790" y="69057"/>
            <a:ext cx="7099300" cy="1143000"/>
          </a:xfrm>
        </p:spPr>
        <p:txBody>
          <a:bodyPr/>
          <a:lstStyle/>
          <a:p>
            <a:pPr algn="l"/>
            <a:r>
              <a:rPr lang="en-US" altLang="en-US" dirty="0"/>
              <a:t> Domains of BCT</a:t>
            </a:r>
          </a:p>
        </p:txBody>
      </p:sp>
      <p:sp>
        <p:nvSpPr>
          <p:cNvPr id="24579" name="Content Placeholder 2">
            <a:extLst>
              <a:ext uri="{FF2B5EF4-FFF2-40B4-BE49-F238E27FC236}">
                <a16:creationId xmlns:a16="http://schemas.microsoft.com/office/drawing/2014/main" id="{14DDE305-E75E-47B1-AD00-D98F46C2ADC2}"/>
              </a:ext>
            </a:extLst>
          </p:cNvPr>
          <p:cNvSpPr>
            <a:spLocks noGrp="1" noChangeArrowheads="1"/>
          </p:cNvSpPr>
          <p:nvPr>
            <p:ph idx="1"/>
          </p:nvPr>
        </p:nvSpPr>
        <p:spPr>
          <a:xfrm>
            <a:off x="161925" y="1514475"/>
            <a:ext cx="8397875" cy="4371975"/>
          </a:xfrm>
        </p:spPr>
        <p:txBody>
          <a:bodyPr/>
          <a:lstStyle/>
          <a:p>
            <a:r>
              <a:rPr lang="en-US" altLang="en-US" sz="2400" u="sng" dirty="0"/>
              <a:t>Political</a:t>
            </a:r>
            <a:r>
              <a:rPr lang="en-US" altLang="en-US" sz="2400" dirty="0"/>
              <a:t>: Focus on meaning of caring within power and governance structures and authority within individuals, healthcare organizations, and societal organizations. </a:t>
            </a:r>
          </a:p>
          <a:p>
            <a:endParaRPr lang="en-US" altLang="en-US" sz="2400" u="sng" dirty="0"/>
          </a:p>
          <a:p>
            <a:r>
              <a:rPr lang="en-US" altLang="en-US" sz="2400" u="sng" dirty="0"/>
              <a:t>Economic</a:t>
            </a:r>
            <a:r>
              <a:rPr lang="en-US" altLang="en-US" sz="2400" dirty="0"/>
              <a:t>: Focus on the meaning of caring related to the exchange of goods, money, services- budget, scarce human and material resources to maintain economic viability of persons, units, and complex organizations.   </a:t>
            </a:r>
          </a:p>
          <a:p>
            <a:endParaRPr lang="en-US" altLang="en-US" sz="2400" dirty="0"/>
          </a:p>
          <a:p>
            <a:endParaRPr lang="en-US" altLang="en-US" dirty="0"/>
          </a:p>
        </p:txBody>
      </p:sp>
      <p:sp>
        <p:nvSpPr>
          <p:cNvPr id="24580" name="Slide Number Placeholder 3">
            <a:extLst>
              <a:ext uri="{FF2B5EF4-FFF2-40B4-BE49-F238E27FC236}">
                <a16:creationId xmlns:a16="http://schemas.microsoft.com/office/drawing/2014/main" id="{6F76EF8F-D03C-478D-9CF0-FFD8218F2CD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fld id="{CDAE37BE-412B-4720-8FC0-F073C2ACD4B3}" type="slidenum">
              <a:rPr lang="en-US" altLang="en-US" sz="1000" b="0" smtClean="0">
                <a:solidFill>
                  <a:srgbClr val="7F7F7F"/>
                </a:solidFill>
              </a:rPr>
              <a:pPr>
                <a:spcBef>
                  <a:spcPct val="0"/>
                </a:spcBef>
                <a:buClrTx/>
                <a:buSzTx/>
                <a:buFontTx/>
                <a:buNone/>
              </a:pPr>
              <a:t>8</a:t>
            </a:fld>
            <a:endParaRPr lang="en-US" altLang="en-US" sz="1000" b="0" dirty="0">
              <a:solidFill>
                <a:schemeClr val="bg2"/>
              </a:solidFill>
            </a:endParaRPr>
          </a:p>
        </p:txBody>
      </p:sp>
      <p:sp>
        <p:nvSpPr>
          <p:cNvPr id="24581" name="TextBox 4">
            <a:extLst>
              <a:ext uri="{FF2B5EF4-FFF2-40B4-BE49-F238E27FC236}">
                <a16:creationId xmlns:a16="http://schemas.microsoft.com/office/drawing/2014/main" id="{F02DABEE-732D-49A5-B697-2C61831DDA6F}"/>
              </a:ext>
            </a:extLst>
          </p:cNvPr>
          <p:cNvSpPr txBox="1">
            <a:spLocks noChangeArrowheads="1"/>
          </p:cNvSpPr>
          <p:nvPr/>
        </p:nvSpPr>
        <p:spPr bwMode="auto">
          <a:xfrm>
            <a:off x="361950" y="6132513"/>
            <a:ext cx="53609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50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1pPr>
            <a:lvl2pPr marL="742950" indent="-28575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2pPr>
            <a:lvl3pPr marL="11430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3pPr>
            <a:lvl4pPr marL="1600200" indent="-228600">
              <a:spcBef>
                <a:spcPct val="25000"/>
              </a:spcBef>
              <a:buClr>
                <a:srgbClr val="151C77"/>
              </a:buClr>
              <a:buSzPct val="80000"/>
              <a:buFont typeface="Wingdings" panose="05000000000000000000" pitchFamily="2" charset="2"/>
              <a:buChar char="n"/>
              <a:defRPr sz="2000" b="1">
                <a:solidFill>
                  <a:schemeClr val="tx1"/>
                </a:solidFill>
                <a:latin typeface="Arial" panose="020B0604020202020204" pitchFamily="34" charset="0"/>
              </a:defRPr>
            </a:lvl4pPr>
            <a:lvl5pPr marL="2057400" indent="-228600">
              <a:spcBef>
                <a:spcPct val="20000"/>
              </a:spcBef>
              <a:buClr>
                <a:srgbClr val="003399"/>
              </a:buClr>
              <a:buSzPct val="80000"/>
              <a:buFont typeface="Wingdings" panose="05000000000000000000" pitchFamily="2" charset="2"/>
              <a:buChar char="n"/>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003399"/>
              </a:buClr>
              <a:buSzPct val="80000"/>
              <a:buFont typeface="Wingdings" panose="05000000000000000000" pitchFamily="2" charset="2"/>
              <a:buChar char="n"/>
              <a:defRPr sz="2000">
                <a:solidFill>
                  <a:schemeClr val="tx1"/>
                </a:solidFill>
                <a:latin typeface="Arial" panose="020B0604020202020204" pitchFamily="34" charset="0"/>
              </a:defRPr>
            </a:lvl9pPr>
          </a:lstStyle>
          <a:p>
            <a:pPr>
              <a:spcBef>
                <a:spcPct val="0"/>
              </a:spcBef>
              <a:buClrTx/>
              <a:buSzTx/>
              <a:buFontTx/>
              <a:buNone/>
            </a:pPr>
            <a:r>
              <a:rPr lang="en-US" altLang="en-US" sz="1000" b="0" dirty="0"/>
              <a:t>Data provided by ________ and is current as of ___________</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1F666A42-BA85-4457-BB26-43C899E1A591}"/>
              </a:ext>
            </a:extLst>
          </p:cNvPr>
          <p:cNvSpPr>
            <a:spLocks noGrp="1" noChangeArrowheads="1"/>
          </p:cNvSpPr>
          <p:nvPr>
            <p:ph type="title"/>
          </p:nvPr>
        </p:nvSpPr>
        <p:spPr/>
        <p:txBody>
          <a:bodyPr/>
          <a:lstStyle/>
          <a:p>
            <a:pPr algn="l"/>
            <a:r>
              <a:rPr lang="en-US" altLang="en-US" dirty="0"/>
              <a:t>Domains of BCT</a:t>
            </a:r>
          </a:p>
        </p:txBody>
      </p:sp>
      <p:sp>
        <p:nvSpPr>
          <p:cNvPr id="25603" name="Content Placeholder 2">
            <a:extLst>
              <a:ext uri="{FF2B5EF4-FFF2-40B4-BE49-F238E27FC236}">
                <a16:creationId xmlns:a16="http://schemas.microsoft.com/office/drawing/2014/main" id="{5CB47EDB-D062-4CE9-B1BD-70BACAE3D529}"/>
              </a:ext>
            </a:extLst>
          </p:cNvPr>
          <p:cNvSpPr>
            <a:spLocks noGrp="1" noChangeArrowheads="1"/>
          </p:cNvSpPr>
          <p:nvPr>
            <p:ph idx="1"/>
          </p:nvPr>
        </p:nvSpPr>
        <p:spPr/>
        <p:txBody>
          <a:bodyPr/>
          <a:lstStyle/>
          <a:p>
            <a:r>
              <a:rPr lang="en-US" altLang="en-US" sz="2400" u="sng" dirty="0"/>
              <a:t>Technological</a:t>
            </a:r>
            <a:r>
              <a:rPr lang="en-US" altLang="en-US" sz="2400" dirty="0"/>
              <a:t>: Focus on meaning of caring using nonhuman resources-use of machines, computers, internet, texts, social media, robots, diagnostic tests, pharmacologic agents to maintain physical and emotional well-being of patients, staff, and organizations.   </a:t>
            </a:r>
          </a:p>
          <a:p>
            <a:endParaRPr lang="en-US" altLang="en-US" dirty="0"/>
          </a:p>
        </p:txBody>
      </p:sp>
      <p:sp>
        <p:nvSpPr>
          <p:cNvPr id="25604" name="Slide Number Placeholder 3">
            <a:extLst>
              <a:ext uri="{FF2B5EF4-FFF2-40B4-BE49-F238E27FC236}">
                <a16:creationId xmlns:a16="http://schemas.microsoft.com/office/drawing/2014/main" id="{5C8FBCB3-0916-49FB-AC9D-6E2E95A2F848}"/>
              </a:ext>
            </a:extLst>
          </p:cNvPr>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fld id="{F851592D-9665-4606-A74A-BE2583C661D3}" type="slidenum">
              <a:rPr lang="en-US" altLang="en-US" sz="1000" smtClean="0">
                <a:solidFill>
                  <a:srgbClr val="7F7F7F"/>
                </a:solidFill>
              </a:rPr>
              <a:pPr/>
              <a:t>9</a:t>
            </a:fld>
            <a:endParaRPr lang="en-US" altLang="en-US" sz="1000" dirty="0">
              <a:solidFill>
                <a:schemeClr val="bg2"/>
              </a:solidFill>
            </a:endParaRPr>
          </a:p>
        </p:txBody>
      </p:sp>
    </p:spTree>
  </p:cSld>
  <p:clrMapOvr>
    <a:masterClrMapping/>
  </p:clrMapOvr>
</p:sld>
</file>

<file path=ppt/theme/theme1.xml><?xml version="1.0" encoding="utf-8"?>
<a:theme xmlns:a="http://schemas.openxmlformats.org/drawingml/2006/main" name="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96C333314E6F642A128AF6B83A6E2BD" ma:contentTypeVersion="13" ma:contentTypeDescription="Create a new document." ma:contentTypeScope="" ma:versionID="c4773c9ff5c3bfa5e6d388953f050583">
  <xsd:schema xmlns:xsd="http://www.w3.org/2001/XMLSchema" xmlns:xs="http://www.w3.org/2001/XMLSchema" xmlns:p="http://schemas.microsoft.com/office/2006/metadata/properties" xmlns:ns3="5c116c56-c814-4e4b-80ef-5028902c0a46" xmlns:ns4="b8d78d86-44a6-4bf8-a76f-28a154c1df03" targetNamespace="http://schemas.microsoft.com/office/2006/metadata/properties" ma:root="true" ma:fieldsID="62aed3f3ce85638e7a6a1aad1db9a204" ns3:_="" ns4:_="">
    <xsd:import namespace="5c116c56-c814-4e4b-80ef-5028902c0a46"/>
    <xsd:import namespace="b8d78d86-44a6-4bf8-a76f-28a154c1df0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116c56-c814-4e4b-80ef-5028902c0a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d78d86-44a6-4bf8-a76f-28a154c1df0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99D8C3F-19E5-4601-A3B9-C85AF94B29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116c56-c814-4e4b-80ef-5028902c0a46"/>
    <ds:schemaRef ds:uri="b8d78d86-44a6-4bf8-a76f-28a154c1df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522CDA-92E1-4EED-BE91-B68C5B519119}">
  <ds:schemaRefs>
    <ds:schemaRef ds:uri="http://schemas.microsoft.com/sharepoint/v3/contenttype/forms"/>
  </ds:schemaRefs>
</ds:datastoreItem>
</file>

<file path=customXml/itemProps3.xml><?xml version="1.0" encoding="utf-8"?>
<ds:datastoreItem xmlns:ds="http://schemas.openxmlformats.org/officeDocument/2006/customXml" ds:itemID="{71F602C2-7EF5-4CBB-A144-BF2A820512B9}">
  <ds:schemaRefs>
    <ds:schemaRef ds:uri="http://purl.org/dc/elements/1.1/"/>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b8d78d86-44a6-4bf8-a76f-28a154c1df03"/>
    <ds:schemaRef ds:uri="http://purl.org/dc/terms/"/>
    <ds:schemaRef ds:uri="http://schemas.openxmlformats.org/package/2006/metadata/core-properties"/>
    <ds:schemaRef ds:uri="5c116c56-c814-4e4b-80ef-5028902c0a4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9333</TotalTime>
  <Words>1960</Words>
  <Application>Microsoft Office PowerPoint</Application>
  <PresentationFormat>On-screen Show (4:3)</PresentationFormat>
  <Paragraphs>209</Paragraphs>
  <Slides>29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Wingdings</vt:lpstr>
      <vt:lpstr>USAF(Unclas)</vt:lpstr>
      <vt:lpstr>International Association for Human Caring</vt:lpstr>
      <vt:lpstr>Goals of Presentation of Theory of Bureaucratic Caring </vt:lpstr>
      <vt:lpstr>Theory of Bureaucratic Caring (BCT)</vt:lpstr>
      <vt:lpstr>PowerPoint Presentation</vt:lpstr>
      <vt:lpstr>PowerPoint Presentation</vt:lpstr>
      <vt:lpstr>Domains of Theory of Bureaucratic Caring (BCT) </vt:lpstr>
      <vt:lpstr>Domains of BCT</vt:lpstr>
      <vt:lpstr> Domains of BCT</vt:lpstr>
      <vt:lpstr>Domains of BCT</vt:lpstr>
      <vt:lpstr>Domains of BCT</vt:lpstr>
      <vt:lpstr>Theoretical  Sensitivity: Two Types of Codes (system of words, symbols, etc.) in Grounded Theory Method</vt:lpstr>
      <vt:lpstr>Substantive Theory of Bureaucratic Caring (1st Level GT)</vt:lpstr>
      <vt:lpstr>Emergent Hypothesis of  Experiential Concepts (Domains/ Categories) of BCT</vt:lpstr>
      <vt:lpstr>Formal Theory of Bureaucratic Caring </vt:lpstr>
      <vt:lpstr>Representations in Bureaucracy</vt:lpstr>
      <vt:lpstr>Theory of Bureaucratic Caring</vt:lpstr>
      <vt:lpstr>Evolution of BCT </vt:lpstr>
      <vt:lpstr>PowerPoint Presentation</vt:lpstr>
      <vt:lpstr>PowerPoint Presentation</vt:lpstr>
      <vt:lpstr>Select Organizational/Clinical  Applications of BCT </vt:lpstr>
      <vt:lpstr>USAF NC Person-Centered Caring Partnership Development &amp; Application</vt:lpstr>
      <vt:lpstr>USAF, NC PPM Development </vt:lpstr>
      <vt:lpstr>United States Air Force, PC2P MODEL</vt:lpstr>
      <vt:lpstr>Projects of USAF Using BCT:  Marica Potter, Colonel (Ret.), USAF NC  DNP, FNP-BC, FNAP, FESPCH </vt:lpstr>
      <vt:lpstr>Outcomes Based on BCT: Colonel Marcia Potter, USAF, NC, DNP, FNP_BC</vt:lpstr>
      <vt:lpstr>National Capitol Region and  Tri Service (Army, Air Force, Navy) Professional Practice</vt:lpstr>
      <vt:lpstr>References (USAF, NC) </vt:lpstr>
      <vt:lpstr> References </vt:lpstr>
      <vt:lpstr> References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Ray</dc:creator>
  <cp:lastModifiedBy>Belinda Murray</cp:lastModifiedBy>
  <cp:revision>152</cp:revision>
  <cp:lastPrinted>2022-02-08T13:22:10Z</cp:lastPrinted>
  <dcterms:created xsi:type="dcterms:W3CDTF">2020-02-08T17:10:55Z</dcterms:created>
  <dcterms:modified xsi:type="dcterms:W3CDTF">2022-09-06T19:05:03Z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y fmtid="{D5CDD505-2E9C-101B-9397-08002B2CF9AE}" pid="7" name="ContentTypeId">
    <vt:lpwstr>0x010100996C333314E6F642A128AF6B83A6E2BD</vt:lpwstr>
  </property>
</Properties>
</file>