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94" r:id="rId7"/>
    <p:sldId id="296" r:id="rId8"/>
    <p:sldId id="261" r:id="rId9"/>
    <p:sldId id="262" r:id="rId10"/>
    <p:sldId id="293" r:id="rId11"/>
    <p:sldId id="264" r:id="rId12"/>
    <p:sldId id="298" r:id="rId13"/>
    <p:sldId id="268" r:id="rId14"/>
    <p:sldId id="269" r:id="rId15"/>
    <p:sldId id="297" r:id="rId16"/>
    <p:sldId id="272" r:id="rId17"/>
    <p:sldId id="270" r:id="rId18"/>
    <p:sldId id="271" r:id="rId19"/>
    <p:sldId id="274" r:id="rId20"/>
    <p:sldId id="265" r:id="rId21"/>
    <p:sldId id="300" r:id="rId22"/>
    <p:sldId id="291" r:id="rId23"/>
    <p:sldId id="266" r:id="rId24"/>
    <p:sldId id="275" r:id="rId25"/>
    <p:sldId id="276" r:id="rId26"/>
    <p:sldId id="277" r:id="rId27"/>
    <p:sldId id="29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7"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sorterViewPr>
    <p:cViewPr>
      <p:scale>
        <a:sx n="100" d="100"/>
        <a:sy n="100" d="100"/>
      </p:scale>
      <p:origin x="0" y="-122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E0D465-EF65-4ED9-9045-6CEDFDEB07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82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52443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124498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2294304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E0D465-EF65-4ED9-9045-6CEDFDEB07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1424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312320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231621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228565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30830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CFE0F37-0119-48D1-9BE0-3844026B295E}" type="datetimeFigureOut">
              <a:rPr lang="en-US" smtClean="0"/>
              <a:t>5/19/2018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1E0D465-EF65-4ED9-9045-6CEDFDEB0765}" type="slidenum">
              <a:rPr lang="en-US" smtClean="0"/>
              <a:t>‹#›</a:t>
            </a:fld>
            <a:endParaRPr lang="en-US" dirty="0"/>
          </a:p>
        </p:txBody>
      </p:sp>
    </p:spTree>
    <p:extLst>
      <p:ext uri="{BB962C8B-B14F-4D97-AF65-F5344CB8AC3E}">
        <p14:creationId xmlns:p14="http://schemas.microsoft.com/office/powerpoint/2010/main" val="4025652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FE0F37-0119-48D1-9BE0-3844026B295E}" type="datetimeFigureOut">
              <a:rPr lang="en-US" smtClean="0"/>
              <a:t>5/19/2018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E0D465-EF65-4ED9-9045-6CEDFDEB0765}" type="slidenum">
              <a:rPr lang="en-US" smtClean="0"/>
              <a:t>‹#›</a:t>
            </a:fld>
            <a:endParaRPr lang="en-US" dirty="0"/>
          </a:p>
        </p:txBody>
      </p:sp>
    </p:spTree>
    <p:extLst>
      <p:ext uri="{BB962C8B-B14F-4D97-AF65-F5344CB8AC3E}">
        <p14:creationId xmlns:p14="http://schemas.microsoft.com/office/powerpoint/2010/main" val="150606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CFE0F37-0119-48D1-9BE0-3844026B295E}" type="datetimeFigureOut">
              <a:rPr lang="en-US" smtClean="0"/>
              <a:t>5/19/2018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1E0D465-EF65-4ED9-9045-6CEDFDEB076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17954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470280"/>
          </a:xfrm>
        </p:spPr>
        <p:txBody>
          <a:bodyPr>
            <a:normAutofit/>
          </a:bodyPr>
          <a:lstStyle/>
          <a:p>
            <a:pPr algn="ctr"/>
            <a:r>
              <a:rPr lang="en-US" sz="6000" dirty="0"/>
              <a:t>Instrumentation: Validity</a:t>
            </a:r>
            <a:br>
              <a:rPr lang="en-US" sz="6000" dirty="0"/>
            </a:br>
            <a:r>
              <a:rPr lang="en-US" sz="6000" dirty="0"/>
              <a:t>Measuring Caring in Nursing</a:t>
            </a:r>
          </a:p>
        </p:txBody>
      </p:sp>
      <p:sp>
        <p:nvSpPr>
          <p:cNvPr id="3" name="Subtitle 2"/>
          <p:cNvSpPr>
            <a:spLocks noGrp="1"/>
          </p:cNvSpPr>
          <p:nvPr>
            <p:ph type="subTitle" idx="1"/>
          </p:nvPr>
        </p:nvSpPr>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9637" y="3468129"/>
            <a:ext cx="2752725" cy="2520779"/>
          </a:xfrm>
          <a:prstGeom prst="rect">
            <a:avLst/>
          </a:prstGeom>
        </p:spPr>
      </p:pic>
    </p:spTree>
    <p:extLst>
      <p:ext uri="{BB962C8B-B14F-4D97-AF65-F5344CB8AC3E}">
        <p14:creationId xmlns:p14="http://schemas.microsoft.com/office/powerpoint/2010/main" val="909847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F2D0B-5A3F-4090-BF91-4AE44E722191}"/>
              </a:ext>
            </a:extLst>
          </p:cNvPr>
          <p:cNvSpPr>
            <a:spLocks noGrp="1"/>
          </p:cNvSpPr>
          <p:nvPr>
            <p:ph type="title"/>
          </p:nvPr>
        </p:nvSpPr>
        <p:spPr/>
        <p:txBody>
          <a:bodyPr/>
          <a:lstStyle/>
          <a:p>
            <a:r>
              <a:rPr lang="en-US" dirty="0"/>
              <a:t>Validity: Content, Expert Type</a:t>
            </a:r>
          </a:p>
        </p:txBody>
      </p:sp>
      <p:sp>
        <p:nvSpPr>
          <p:cNvPr id="3" name="Content Placeholder 2">
            <a:extLst>
              <a:ext uri="{FF2B5EF4-FFF2-40B4-BE49-F238E27FC236}">
                <a16:creationId xmlns:a16="http://schemas.microsoft.com/office/drawing/2014/main" id="{CFFBC4B3-6EB7-45EC-A788-029D3D150149}"/>
              </a:ext>
            </a:extLst>
          </p:cNvPr>
          <p:cNvSpPr>
            <a:spLocks noGrp="1"/>
          </p:cNvSpPr>
          <p:nvPr>
            <p:ph idx="1"/>
          </p:nvPr>
        </p:nvSpPr>
        <p:spPr/>
        <p:txBody>
          <a:bodyPr/>
          <a:lstStyle/>
          <a:p>
            <a:r>
              <a:rPr lang="en-US" dirty="0"/>
              <a:t>Content validity was established by a panel of four nurse experts (CBI-42)</a:t>
            </a:r>
          </a:p>
          <a:p>
            <a:r>
              <a:rPr lang="en-US" dirty="0"/>
              <a:t>Lynn’s Content Validity Index (CVI) approach was used to establish the Technological Competency as Caring In Nursing Instrument (TCCNI); theory and practice experts (</a:t>
            </a:r>
            <a:r>
              <a:rPr lang="en-US" i="1" dirty="0"/>
              <a:t>N</a:t>
            </a:r>
            <a:r>
              <a:rPr lang="en-US" dirty="0"/>
              <a:t> = 13) assessed content validity of 30 items. The final instrument with 25 items had a Scale-Content Validity Index/Universal Agreement of .72</a:t>
            </a:r>
          </a:p>
          <a:p>
            <a:r>
              <a:rPr lang="en-US" dirty="0"/>
              <a:t>Item and scale level content validity was established at .92 to 1.00 based on five expert reviewers on the Adapted Caring Behavior Checklist</a:t>
            </a:r>
          </a:p>
        </p:txBody>
      </p:sp>
    </p:spTree>
    <p:extLst>
      <p:ext uri="{BB962C8B-B14F-4D97-AF65-F5344CB8AC3E}">
        <p14:creationId xmlns:p14="http://schemas.microsoft.com/office/powerpoint/2010/main" val="285813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400"/>
            <a:ext cx="10160000" cy="1143000"/>
          </a:xfrm>
        </p:spPr>
        <p:txBody>
          <a:bodyPr/>
          <a:lstStyle/>
          <a:p>
            <a:r>
              <a:rPr lang="en-US" sz="4800" dirty="0"/>
              <a:t>Content Validity, Expert: Example</a:t>
            </a:r>
          </a:p>
        </p:txBody>
      </p:sp>
      <p:sp>
        <p:nvSpPr>
          <p:cNvPr id="3" name="Content Placeholder 2"/>
          <p:cNvSpPr>
            <a:spLocks noGrp="1"/>
          </p:cNvSpPr>
          <p:nvPr>
            <p:ph idx="1"/>
          </p:nvPr>
        </p:nvSpPr>
        <p:spPr>
          <a:xfrm>
            <a:off x="856734" y="2232454"/>
            <a:ext cx="10470293" cy="4003589"/>
          </a:xfrm>
        </p:spPr>
        <p:txBody>
          <a:bodyPr>
            <a:normAutofit/>
          </a:bodyPr>
          <a:lstStyle/>
          <a:p>
            <a:pPr marL="152396" indent="0">
              <a:buNone/>
            </a:pPr>
            <a:r>
              <a:rPr lang="en-US" dirty="0"/>
              <a:t>CBI-E items originated in related literature and research on nurse caring from patients’ and nurses’ perspectives as well as expert review. Six experts in gerontologic nursing reviewed the CBI-E and rated the items, directions, length, and other critical points regarding this draft so that content validity of the expert type (Burns &amp; Grove, 2005) was established. Three of the experts were doctoral-prepared. Two were geriatric nurse practitioners, three were clinical nurse specialists, one was a long-term care administrator, and one was a psychiatric-mental health clinician. The content validity (content relevance) of each item was rated by experts using the following 4-point rating scale (Lynn, 1986): “1 = not relevant; 2 = unable to assess relevance without item revision or item is in need of such revision that it would no longer be relevant; 3 = relevant but needs minor alteration; 4 = very relevant and succinct” (p. 384). Items were revised based on expert reviews and one item was eliminated from the 29-item draft. This item had the lowest mean. Experts commented on nebulous wording on specific items and on the excellence of many. Specific item revisions were offered and the investigators modified several items accordingly.</a:t>
            </a:r>
          </a:p>
          <a:p>
            <a:endParaRPr lang="en-US" dirty="0"/>
          </a:p>
        </p:txBody>
      </p:sp>
    </p:spTree>
    <p:extLst>
      <p:ext uri="{BB962C8B-B14F-4D97-AF65-F5344CB8AC3E}">
        <p14:creationId xmlns:p14="http://schemas.microsoft.com/office/powerpoint/2010/main" val="1608523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B9B21-2FD3-4D1C-8F60-559197AFB6E6}"/>
              </a:ext>
            </a:extLst>
          </p:cNvPr>
          <p:cNvSpPr>
            <a:spLocks noGrp="1"/>
          </p:cNvSpPr>
          <p:nvPr>
            <p:ph type="title"/>
          </p:nvPr>
        </p:nvSpPr>
        <p:spPr/>
        <p:txBody>
          <a:bodyPr/>
          <a:lstStyle/>
          <a:p>
            <a:r>
              <a:rPr lang="en-US" dirty="0"/>
              <a:t>Content-Related Validity: Example</a:t>
            </a:r>
          </a:p>
        </p:txBody>
      </p:sp>
      <p:sp>
        <p:nvSpPr>
          <p:cNvPr id="3" name="Content Placeholder 2">
            <a:extLst>
              <a:ext uri="{FF2B5EF4-FFF2-40B4-BE49-F238E27FC236}">
                <a16:creationId xmlns:a16="http://schemas.microsoft.com/office/drawing/2014/main" id="{A11400D8-E09B-431D-988C-24ACB8BBF00B}"/>
              </a:ext>
            </a:extLst>
          </p:cNvPr>
          <p:cNvSpPr>
            <a:spLocks noGrp="1"/>
          </p:cNvSpPr>
          <p:nvPr>
            <p:ph idx="1"/>
          </p:nvPr>
        </p:nvSpPr>
        <p:spPr/>
        <p:txBody>
          <a:bodyPr/>
          <a:lstStyle/>
          <a:p>
            <a:r>
              <a:rPr lang="en-US" dirty="0"/>
              <a:t>The content validity of the Nurse-Nursing Assistant-Caregiver Reciprocity Scale (NNA-CRS) was examined through extensive literature review, focus group member checking of item wording and themes, and calculation of the content validity index (CVI) from content experts (3 experts, CVI = .90)</a:t>
            </a:r>
          </a:p>
        </p:txBody>
      </p:sp>
    </p:spTree>
    <p:extLst>
      <p:ext uri="{BB962C8B-B14F-4D97-AF65-F5344CB8AC3E}">
        <p14:creationId xmlns:p14="http://schemas.microsoft.com/office/powerpoint/2010/main" val="3553603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vert="horz" lIns="120651" tIns="59267" rIns="120651" bIns="59267" rtlCol="0" anchor="ctr">
            <a:normAutofit/>
          </a:bodyPr>
          <a:lstStyle/>
          <a:p>
            <a:pPr eaLnBrk="1" hangingPunct="1"/>
            <a:r>
              <a:rPr lang="en-US" dirty="0"/>
              <a:t>Construct Validity</a:t>
            </a:r>
          </a:p>
        </p:txBody>
      </p:sp>
      <p:sp>
        <p:nvSpPr>
          <p:cNvPr id="23555" name="Rectangle 3"/>
          <p:cNvSpPr>
            <a:spLocks noGrp="1" noChangeArrowheads="1"/>
          </p:cNvSpPr>
          <p:nvPr>
            <p:ph idx="1"/>
          </p:nvPr>
        </p:nvSpPr>
        <p:spPr>
          <a:noFill/>
        </p:spPr>
        <p:txBody>
          <a:bodyPr vert="horz" lIns="120651" tIns="59267" rIns="120651" bIns="59267" rtlCol="0">
            <a:normAutofit/>
          </a:bodyPr>
          <a:lstStyle/>
          <a:p>
            <a:pPr eaLnBrk="1" hangingPunct="1">
              <a:lnSpc>
                <a:spcPct val="90000"/>
              </a:lnSpc>
            </a:pPr>
            <a:r>
              <a:rPr lang="en-US" sz="3733" dirty="0"/>
              <a:t>Construct Validity: test assumptions about instrument;  extent to which test measures theoretical construct</a:t>
            </a:r>
          </a:p>
          <a:p>
            <a:pPr eaLnBrk="1" hangingPunct="1">
              <a:lnSpc>
                <a:spcPct val="90000"/>
              </a:lnSpc>
            </a:pPr>
            <a:endParaRPr lang="en-US" sz="2667" dirty="0"/>
          </a:p>
        </p:txBody>
      </p:sp>
    </p:spTree>
    <p:extLst>
      <p:ext uri="{BB962C8B-B14F-4D97-AF65-F5344CB8AC3E}">
        <p14:creationId xmlns:p14="http://schemas.microsoft.com/office/powerpoint/2010/main" val="287464777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p:spPr>
        <p:txBody>
          <a:bodyPr vert="horz" lIns="120651" tIns="59267" rIns="120651" bIns="59267" rtlCol="0" anchor="ctr">
            <a:normAutofit/>
          </a:bodyPr>
          <a:lstStyle/>
          <a:p>
            <a:r>
              <a:rPr lang="en-US" dirty="0"/>
              <a:t>Construct Validity: Hypothesis-testing </a:t>
            </a:r>
          </a:p>
        </p:txBody>
      </p:sp>
      <p:sp>
        <p:nvSpPr>
          <p:cNvPr id="24579" name="Rectangle 3"/>
          <p:cNvSpPr>
            <a:spLocks noGrp="1" noChangeArrowheads="1"/>
          </p:cNvSpPr>
          <p:nvPr>
            <p:ph idx="1"/>
          </p:nvPr>
        </p:nvSpPr>
        <p:spPr>
          <a:xfrm>
            <a:off x="755374" y="2239616"/>
            <a:ext cx="10400306" cy="3629477"/>
          </a:xfrm>
          <a:noFill/>
        </p:spPr>
        <p:txBody>
          <a:bodyPr vert="horz" lIns="120651" tIns="59267" rIns="120651" bIns="59267" rtlCol="0">
            <a:normAutofit/>
          </a:bodyPr>
          <a:lstStyle/>
          <a:p>
            <a:pPr marL="201168" lvl="1" indent="0" eaLnBrk="1" hangingPunct="1">
              <a:buNone/>
            </a:pPr>
            <a:r>
              <a:rPr lang="en-US" sz="3200" dirty="0"/>
              <a:t>Theory or concept underlying instrument’s design used to develop hypotheses regarding behavior of individuals with varying scores on the measure; determine if rationale underlying instrument’s construction is adequate to explain findings</a:t>
            </a:r>
          </a:p>
        </p:txBody>
      </p:sp>
    </p:spTree>
    <p:extLst>
      <p:ext uri="{BB962C8B-B14F-4D97-AF65-F5344CB8AC3E}">
        <p14:creationId xmlns:p14="http://schemas.microsoft.com/office/powerpoint/2010/main" val="97779463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5B853-C56C-4DA1-951A-0637D8EC1B8A}"/>
              </a:ext>
            </a:extLst>
          </p:cNvPr>
          <p:cNvSpPr>
            <a:spLocks noGrp="1"/>
          </p:cNvSpPr>
          <p:nvPr>
            <p:ph type="title"/>
          </p:nvPr>
        </p:nvSpPr>
        <p:spPr>
          <a:xfrm>
            <a:off x="527222" y="286604"/>
            <a:ext cx="10628458" cy="1089116"/>
          </a:xfrm>
        </p:spPr>
        <p:txBody>
          <a:bodyPr/>
          <a:lstStyle/>
          <a:p>
            <a:r>
              <a:rPr lang="en-US" dirty="0"/>
              <a:t>Construct Validity: Known Groups</a:t>
            </a:r>
          </a:p>
        </p:txBody>
      </p:sp>
      <p:sp>
        <p:nvSpPr>
          <p:cNvPr id="3" name="Content Placeholder 2">
            <a:extLst>
              <a:ext uri="{FF2B5EF4-FFF2-40B4-BE49-F238E27FC236}">
                <a16:creationId xmlns:a16="http://schemas.microsoft.com/office/drawing/2014/main" id="{51F46541-A55A-4D93-92D6-C4B27BB840FD}"/>
              </a:ext>
            </a:extLst>
          </p:cNvPr>
          <p:cNvSpPr>
            <a:spLocks noGrp="1"/>
          </p:cNvSpPr>
          <p:nvPr>
            <p:ph idx="1"/>
          </p:nvPr>
        </p:nvSpPr>
        <p:spPr>
          <a:xfrm>
            <a:off x="292100" y="1869989"/>
            <a:ext cx="11620500" cy="4306974"/>
          </a:xfrm>
        </p:spPr>
        <p:txBody>
          <a:bodyPr>
            <a:normAutofit fontScale="92500" lnSpcReduction="10000"/>
          </a:bodyPr>
          <a:lstStyle/>
          <a:p>
            <a:r>
              <a:rPr lang="en-US" sz="3500" dirty="0"/>
              <a:t>Hypotheses identified about expected response of </a:t>
            </a:r>
            <a:r>
              <a:rPr lang="en-US" sz="3500" b="1" dirty="0"/>
              <a:t>known groups</a:t>
            </a:r>
          </a:p>
          <a:p>
            <a:pPr lvl="1"/>
            <a:r>
              <a:rPr lang="en-US" sz="3000" dirty="0"/>
              <a:t>Contrasted or known groups: groups who may have significantly varied scores on instrument</a:t>
            </a:r>
          </a:p>
          <a:p>
            <a:pPr lvl="2"/>
            <a:r>
              <a:rPr lang="en-US" sz="2667" dirty="0"/>
              <a:t>t-test or ANOVA determines difference</a:t>
            </a:r>
            <a:endParaRPr lang="en-US" sz="2800" dirty="0"/>
          </a:p>
          <a:p>
            <a:pPr lvl="2"/>
            <a:r>
              <a:rPr lang="en-US" sz="2667" dirty="0"/>
              <a:t>Male and female participants’ perceptions of nurse caring compared on the CBI-42; no statistically significant difference found (</a:t>
            </a:r>
            <a:r>
              <a:rPr lang="en-US" sz="2667" i="1" dirty="0"/>
              <a:t>t</a:t>
            </a:r>
            <a:r>
              <a:rPr lang="en-US" sz="2667" dirty="0"/>
              <a:t> = -.682, </a:t>
            </a:r>
            <a:r>
              <a:rPr lang="en-US" sz="2667" i="1" dirty="0"/>
              <a:t>df</a:t>
            </a:r>
            <a:r>
              <a:rPr lang="en-US" sz="2667" dirty="0"/>
              <a:t> = 67, </a:t>
            </a:r>
            <a:r>
              <a:rPr lang="en-US" sz="2667" i="1" dirty="0"/>
              <a:t>p</a:t>
            </a:r>
            <a:r>
              <a:rPr lang="en-US" sz="2667" dirty="0"/>
              <a:t> = 0.49)</a:t>
            </a:r>
          </a:p>
          <a:p>
            <a:pPr lvl="2"/>
            <a:r>
              <a:rPr lang="en-US" sz="2667" dirty="0"/>
              <a:t>Patient and nurse perceptions of nurse caring differed on the CBI-42 (</a:t>
            </a:r>
            <a:r>
              <a:rPr lang="en-US" sz="2667" i="1" dirty="0"/>
              <a:t>t </a:t>
            </a:r>
            <a:r>
              <a:rPr lang="en-US" sz="2667" dirty="0"/>
              <a:t>= 3.01, </a:t>
            </a:r>
            <a:r>
              <a:rPr lang="en-US" sz="2667" i="1" dirty="0"/>
              <a:t>df</a:t>
            </a:r>
            <a:r>
              <a:rPr lang="en-US" sz="2667" dirty="0"/>
              <a:t> = 539, </a:t>
            </a:r>
            <a:r>
              <a:rPr lang="en-US" sz="2667" i="1" dirty="0"/>
              <a:t>p</a:t>
            </a:r>
            <a:r>
              <a:rPr lang="en-US" sz="2667" dirty="0"/>
              <a:t> = .003)</a:t>
            </a:r>
          </a:p>
          <a:p>
            <a:pPr lvl="2"/>
            <a:r>
              <a:rPr lang="en-US" sz="2667" dirty="0"/>
              <a:t>African American, White, and Hispanic Perceptions of Caring on the Caring Behaviors Inventory for Elders (CBI-E) were compared; no statistically significant difference found (</a:t>
            </a:r>
            <a:r>
              <a:rPr lang="en-US" sz="2667" i="1" dirty="0"/>
              <a:t>F</a:t>
            </a:r>
            <a:r>
              <a:rPr lang="en-US" sz="2667" dirty="0"/>
              <a:t> = .252, </a:t>
            </a:r>
            <a:r>
              <a:rPr lang="en-US" sz="2667" i="1" dirty="0"/>
              <a:t>df </a:t>
            </a:r>
            <a:r>
              <a:rPr lang="en-US" sz="2667" dirty="0"/>
              <a:t>= 2, 169, </a:t>
            </a:r>
            <a:r>
              <a:rPr lang="en-US" sz="2667" i="1" dirty="0"/>
              <a:t>p</a:t>
            </a:r>
            <a:r>
              <a:rPr lang="en-US" sz="2667" dirty="0"/>
              <a:t> = .778)</a:t>
            </a:r>
          </a:p>
        </p:txBody>
      </p:sp>
    </p:spTree>
    <p:extLst>
      <p:ext uri="{BB962C8B-B14F-4D97-AF65-F5344CB8AC3E}">
        <p14:creationId xmlns:p14="http://schemas.microsoft.com/office/powerpoint/2010/main" val="804171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31304" y="278296"/>
            <a:ext cx="11317357" cy="1459064"/>
          </a:xfrm>
          <a:noFill/>
        </p:spPr>
        <p:txBody>
          <a:bodyPr vert="horz" lIns="120651" tIns="59267" rIns="120651" bIns="59267" rtlCol="0" anchor="ctr">
            <a:normAutofit/>
          </a:bodyPr>
          <a:lstStyle/>
          <a:p>
            <a:r>
              <a:rPr lang="en-US" dirty="0"/>
              <a:t>Construct Validity: Multitrait-multimethod (Discriminant and Convergent)</a:t>
            </a:r>
          </a:p>
        </p:txBody>
      </p:sp>
      <p:sp>
        <p:nvSpPr>
          <p:cNvPr id="28675" name="Rectangle 3"/>
          <p:cNvSpPr>
            <a:spLocks noGrp="1" noChangeArrowheads="1"/>
          </p:cNvSpPr>
          <p:nvPr>
            <p:ph idx="1"/>
          </p:nvPr>
        </p:nvSpPr>
        <p:spPr>
          <a:xfrm>
            <a:off x="556591" y="1845733"/>
            <a:ext cx="11092070" cy="4356283"/>
          </a:xfrm>
          <a:noFill/>
        </p:spPr>
        <p:txBody>
          <a:bodyPr vert="horz" lIns="120651" tIns="59267" rIns="120651" bIns="59267" rtlCol="0">
            <a:normAutofit/>
          </a:bodyPr>
          <a:lstStyle/>
          <a:p>
            <a:pPr eaLnBrk="1" hangingPunct="1"/>
            <a:r>
              <a:rPr lang="en-US" sz="2800" dirty="0"/>
              <a:t>Multiple measures of perceptions of nurse caring</a:t>
            </a:r>
          </a:p>
          <a:p>
            <a:pPr lvl="2" eaLnBrk="1" hangingPunct="1">
              <a:buFont typeface="Arial" panose="020B0604020202020204" pitchFamily="34" charset="0"/>
              <a:buChar char="•"/>
            </a:pPr>
            <a:r>
              <a:rPr lang="en-US" sz="2800" dirty="0"/>
              <a:t>Caring Dimension Inventory scores correlated with a 1-item Caring Behavior measure, scaled with ordinal data (Convergent)</a:t>
            </a:r>
          </a:p>
          <a:p>
            <a:pPr lvl="2" eaLnBrk="1" hangingPunct="1">
              <a:buFont typeface="Arial" panose="020B0604020202020204" pitchFamily="34" charset="0"/>
              <a:buChar char="•"/>
            </a:pPr>
            <a:r>
              <a:rPr lang="en-US" sz="2800" dirty="0"/>
              <a:t>Interviewing patients about nurses’ caring behaviors and observing nurses’ caring behaviors using a checklist (CNOT)</a:t>
            </a:r>
          </a:p>
          <a:p>
            <a:pPr lvl="2" eaLnBrk="1" hangingPunct="1">
              <a:buFont typeface="Arial" panose="020B0604020202020204" pitchFamily="34" charset="0"/>
              <a:buChar char="•"/>
            </a:pPr>
            <a:r>
              <a:rPr lang="en-US" sz="2800" dirty="0"/>
              <a:t>Visual Analog Scale to measure nurse caring behavior according to patients correlated in same study with Caring Dimension Inventory scores (Convergent)</a:t>
            </a:r>
          </a:p>
        </p:txBody>
      </p:sp>
    </p:spTree>
    <p:extLst>
      <p:ext uri="{BB962C8B-B14F-4D97-AF65-F5344CB8AC3E}">
        <p14:creationId xmlns:p14="http://schemas.microsoft.com/office/powerpoint/2010/main" val="245614210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77795" y="379367"/>
            <a:ext cx="10677885" cy="1450757"/>
          </a:xfrm>
          <a:noFill/>
        </p:spPr>
        <p:txBody>
          <a:bodyPr vert="horz" lIns="120651" tIns="59267" rIns="120651" bIns="59267" rtlCol="0" anchor="ctr">
            <a:normAutofit/>
          </a:bodyPr>
          <a:lstStyle/>
          <a:p>
            <a:r>
              <a:rPr lang="en-US" dirty="0"/>
              <a:t>Construct Validity: Discriminant (Divergent)</a:t>
            </a:r>
          </a:p>
        </p:txBody>
      </p:sp>
      <p:sp>
        <p:nvSpPr>
          <p:cNvPr id="25603" name="Rectangle 3"/>
          <p:cNvSpPr>
            <a:spLocks noGrp="1" noChangeArrowheads="1"/>
          </p:cNvSpPr>
          <p:nvPr>
            <p:ph idx="1"/>
          </p:nvPr>
        </p:nvSpPr>
        <p:spPr>
          <a:xfrm>
            <a:off x="477795" y="2075934"/>
            <a:ext cx="10677885" cy="4112831"/>
          </a:xfrm>
          <a:noFill/>
        </p:spPr>
        <p:txBody>
          <a:bodyPr vert="horz" lIns="120651" tIns="59267" rIns="120651" bIns="59267" rtlCol="0">
            <a:normAutofit fontScale="85000" lnSpcReduction="10000"/>
          </a:bodyPr>
          <a:lstStyle/>
          <a:p>
            <a:pPr eaLnBrk="1" hangingPunct="1"/>
            <a:r>
              <a:rPr lang="en-US" sz="3733" dirty="0"/>
              <a:t>Construct Validity: Discriminant validity</a:t>
            </a:r>
          </a:p>
          <a:p>
            <a:pPr marL="201168" lvl="1" indent="0" eaLnBrk="1" hangingPunct="1">
              <a:buNone/>
            </a:pPr>
            <a:r>
              <a:rPr lang="en-US" sz="3200" dirty="0"/>
              <a:t>Instrument that measures </a:t>
            </a:r>
            <a:r>
              <a:rPr lang="en-US" sz="3200" b="1" dirty="0"/>
              <a:t>opposite</a:t>
            </a:r>
            <a:r>
              <a:rPr lang="en-US" sz="3200" dirty="0"/>
              <a:t> of construct is administered to subjects at same time the instrument measuring variable in research question is; results are compared with correlation coefficient (r = - 0.??)</a:t>
            </a:r>
          </a:p>
          <a:p>
            <a:pPr lvl="1"/>
            <a:r>
              <a:rPr lang="en-US" sz="3200" dirty="0"/>
              <a:t>Caring Behavior (CB) (CBI-24) was correlated with Burnout (BO). The correlation coefficient was 0.333 (</a:t>
            </a:r>
            <a:r>
              <a:rPr lang="en-US" sz="3200" i="1" dirty="0"/>
              <a:t>p </a:t>
            </a:r>
            <a:r>
              <a:rPr lang="en-US" sz="3200" dirty="0"/>
              <a:t>= .01). Emotional intelligence and psychological ownership help reduce the burnout of nurses by decreasing their feelings of depersonalization; this effect in turn improves the caring behavior of nurses. The hypothesized negative relationship between BO and CB was not supported.</a:t>
            </a:r>
          </a:p>
          <a:p>
            <a:pPr lvl="1"/>
            <a:endParaRPr lang="en-US" sz="3200" dirty="0"/>
          </a:p>
        </p:txBody>
      </p:sp>
    </p:spTree>
    <p:extLst>
      <p:ext uri="{BB962C8B-B14F-4D97-AF65-F5344CB8AC3E}">
        <p14:creationId xmlns:p14="http://schemas.microsoft.com/office/powerpoint/2010/main" val="2834801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93124" y="286603"/>
            <a:ext cx="10562556" cy="1056165"/>
          </a:xfrm>
          <a:noFill/>
        </p:spPr>
        <p:txBody>
          <a:bodyPr vert="horz" lIns="120651" tIns="59267" rIns="120651" bIns="59267" rtlCol="0" anchor="ctr">
            <a:normAutofit/>
          </a:bodyPr>
          <a:lstStyle/>
          <a:p>
            <a:r>
              <a:rPr lang="en-US" dirty="0"/>
              <a:t>Construct Validity: Convergent</a:t>
            </a:r>
          </a:p>
        </p:txBody>
      </p:sp>
      <p:sp>
        <p:nvSpPr>
          <p:cNvPr id="26627" name="Rectangle 3"/>
          <p:cNvSpPr>
            <a:spLocks noGrp="1" noChangeArrowheads="1"/>
          </p:cNvSpPr>
          <p:nvPr>
            <p:ph idx="1"/>
          </p:nvPr>
        </p:nvSpPr>
        <p:spPr>
          <a:xfrm>
            <a:off x="486032" y="1845733"/>
            <a:ext cx="11109620" cy="4449049"/>
          </a:xfrm>
          <a:noFill/>
        </p:spPr>
        <p:txBody>
          <a:bodyPr vert="horz" lIns="120651" tIns="59267" rIns="120651" bIns="59267" rtlCol="0">
            <a:normAutofit/>
          </a:bodyPr>
          <a:lstStyle/>
          <a:p>
            <a:pPr eaLnBrk="1" hangingPunct="1"/>
            <a:r>
              <a:rPr lang="en-US" sz="3200" dirty="0"/>
              <a:t>Construct Validity: Convergent validity</a:t>
            </a:r>
          </a:p>
          <a:p>
            <a:pPr lvl="1" eaLnBrk="1" hangingPunct="1"/>
            <a:r>
              <a:rPr lang="en-US" sz="2400" dirty="0"/>
              <a:t>two or more tools that measure the same construct are administered at same time to same subjects; demonstrated by high correlations between scores (</a:t>
            </a:r>
            <a:r>
              <a:rPr lang="en-US" sz="2400" i="1" dirty="0"/>
              <a:t>r</a:t>
            </a:r>
            <a:r>
              <a:rPr lang="en-US" sz="2400" dirty="0"/>
              <a:t> = + 0.??)</a:t>
            </a:r>
          </a:p>
          <a:p>
            <a:r>
              <a:rPr lang="en-US" dirty="0"/>
              <a:t>Construct validity of the convergent type was tested using the CBI-E and Cronin and Harrison’s Caring Behaviors Assessment (CBA), a 62-item instrument (Baldursdottir &amp; Johsdottir, 2002; Cronin &amp; Harrison, 1988) with authors' (Cronin &amp; Harrison) permission. Fourteen senior citizens residing in an independent-residing residence participated.</a:t>
            </a:r>
          </a:p>
          <a:p>
            <a:r>
              <a:rPr lang="en-US" dirty="0"/>
              <a:t>A moderately strong, </a:t>
            </a:r>
            <a:r>
              <a:rPr lang="en-US" dirty="0" err="1"/>
              <a:t>non statistically</a:t>
            </a:r>
            <a:r>
              <a:rPr lang="en-US" dirty="0"/>
              <a:t> significant correlation (</a:t>
            </a:r>
            <a:r>
              <a:rPr lang="en-US" i="1" dirty="0"/>
              <a:t>r</a:t>
            </a:r>
            <a:r>
              <a:rPr lang="en-US" dirty="0"/>
              <a:t> = .50, </a:t>
            </a:r>
            <a:r>
              <a:rPr lang="en-US" i="1" dirty="0"/>
              <a:t>p</a:t>
            </a:r>
            <a:r>
              <a:rPr lang="en-US" dirty="0"/>
              <a:t> = .06) was calculated between the total scores of the CBI-E and CBA.</a:t>
            </a:r>
            <a:r>
              <a:rPr lang="en-US" sz="900" dirty="0"/>
              <a:t>.</a:t>
            </a:r>
          </a:p>
          <a:p>
            <a:r>
              <a:rPr lang="en-US" dirty="0"/>
              <a:t>There was a significant, positive, moderate correlation between the caring scores (Modified Caring Dimensions Inventory [CDI-29]) and empathy (Toronto Empathy Questionnaire) scores (</a:t>
            </a:r>
            <a:r>
              <a:rPr lang="en-US" i="1" dirty="0"/>
              <a:t>r</a:t>
            </a:r>
            <a:r>
              <a:rPr lang="en-US" dirty="0"/>
              <a:t> = 0.5, </a:t>
            </a:r>
            <a:r>
              <a:rPr lang="en-US" i="1" dirty="0"/>
              <a:t>p</a:t>
            </a:r>
            <a:r>
              <a:rPr lang="en-US" dirty="0"/>
              <a:t> = 0.001)</a:t>
            </a:r>
          </a:p>
          <a:p>
            <a:endParaRPr lang="en-US" sz="3200" dirty="0"/>
          </a:p>
          <a:p>
            <a:endParaRPr lang="en-US" sz="900" dirty="0"/>
          </a:p>
        </p:txBody>
      </p:sp>
    </p:spTree>
    <p:extLst>
      <p:ext uri="{BB962C8B-B14F-4D97-AF65-F5344CB8AC3E}">
        <p14:creationId xmlns:p14="http://schemas.microsoft.com/office/powerpoint/2010/main" val="338603511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a:t>Construct Validity: Expanded Example</a:t>
            </a:r>
          </a:p>
        </p:txBody>
      </p:sp>
      <p:sp>
        <p:nvSpPr>
          <p:cNvPr id="30723" name="Rectangle 3"/>
          <p:cNvSpPr>
            <a:spLocks noGrp="1" noChangeArrowheads="1"/>
          </p:cNvSpPr>
          <p:nvPr>
            <p:ph idx="1"/>
          </p:nvPr>
        </p:nvSpPr>
        <p:spPr>
          <a:xfrm>
            <a:off x="1097280" y="2002176"/>
            <a:ext cx="9773920" cy="4373225"/>
          </a:xfrm>
        </p:spPr>
        <p:txBody>
          <a:bodyPr>
            <a:normAutofit/>
          </a:bodyPr>
          <a:lstStyle/>
          <a:p>
            <a:pPr eaLnBrk="1" hangingPunct="1">
              <a:lnSpc>
                <a:spcPct val="90000"/>
              </a:lnSpc>
            </a:pPr>
            <a:r>
              <a:rPr lang="en-US" sz="2667" dirty="0"/>
              <a:t>Construct validity of the </a:t>
            </a:r>
            <a:r>
              <a:rPr lang="en-US" sz="2667" b="1" dirty="0"/>
              <a:t>convergent</a:t>
            </a:r>
            <a:r>
              <a:rPr lang="en-US" sz="2667" dirty="0"/>
              <a:t> type (Waltz, Strickland, &amp; Lenz, 1984) was tested using the CBI-E and Cronin and Harrison’s Caring Behaviors Assessment, an 62-item instrument (Baldursdottir &amp; Jonsdottir, 2002; Cronin &amp; Harrison, 1988) with the authors’ (Cronin &amp; Harrison) permission. Fourteen senior citizens residing in an independent residence participated. There was a moderately strong, non statistically significant correlation (</a:t>
            </a:r>
            <a:r>
              <a:rPr lang="en-US" sz="2667" i="1" dirty="0"/>
              <a:t>r</a:t>
            </a:r>
            <a:r>
              <a:rPr lang="en-US" sz="2667" dirty="0"/>
              <a:t> = .50, </a:t>
            </a:r>
            <a:r>
              <a:rPr lang="en-US" sz="2667" i="1" dirty="0"/>
              <a:t>p</a:t>
            </a:r>
            <a:r>
              <a:rPr lang="en-US" sz="2667" dirty="0"/>
              <a:t> = .06) calculated between the total scores of the CBI-E and the CBA. The null hypothesis could be false. However, the sample size is too small; additional testing is necessary to confirm convergent validity.</a:t>
            </a:r>
          </a:p>
        </p:txBody>
      </p:sp>
    </p:spTree>
    <p:extLst>
      <p:ext uri="{BB962C8B-B14F-4D97-AF65-F5344CB8AC3E}">
        <p14:creationId xmlns:p14="http://schemas.microsoft.com/office/powerpoint/2010/main" val="103200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p:spPr>
        <p:txBody>
          <a:bodyPr vert="horz" lIns="120651" tIns="59267" rIns="120651" bIns="59267" rtlCol="0" anchor="ctr">
            <a:normAutofit/>
          </a:bodyPr>
          <a:lstStyle/>
          <a:p>
            <a:pPr eaLnBrk="1" hangingPunct="1"/>
            <a:r>
              <a:rPr lang="en-US" dirty="0"/>
              <a:t>Validity: Defined</a:t>
            </a:r>
          </a:p>
        </p:txBody>
      </p:sp>
      <p:sp>
        <p:nvSpPr>
          <p:cNvPr id="5123" name="Rectangle 3"/>
          <p:cNvSpPr>
            <a:spLocks noGrp="1" noChangeArrowheads="1"/>
          </p:cNvSpPr>
          <p:nvPr>
            <p:ph idx="1"/>
          </p:nvPr>
        </p:nvSpPr>
        <p:spPr>
          <a:noFill/>
        </p:spPr>
        <p:txBody>
          <a:bodyPr vert="horz" lIns="120651" tIns="59267" rIns="120651" bIns="59267" rtlCol="0">
            <a:normAutofit/>
          </a:bodyPr>
          <a:lstStyle/>
          <a:p>
            <a:r>
              <a:rPr lang="en-US" dirty="0"/>
              <a:t>Extent to which instrument reflects abstract construct being examined; measures what it is supposed to measure</a:t>
            </a:r>
          </a:p>
          <a:p>
            <a:r>
              <a:rPr lang="en-US" dirty="0"/>
              <a:t>Domain or Universe of Construct</a:t>
            </a:r>
          </a:p>
          <a:p>
            <a:pPr lvl="1"/>
            <a:r>
              <a:rPr lang="en-US" dirty="0"/>
              <a:t>Concept analysis</a:t>
            </a:r>
          </a:p>
          <a:p>
            <a:pPr lvl="1"/>
            <a:r>
              <a:rPr lang="en-US" dirty="0"/>
              <a:t>Extensive literature search; theory</a:t>
            </a:r>
          </a:p>
          <a:p>
            <a:pPr lvl="1"/>
            <a:r>
              <a:rPr lang="en-US" dirty="0"/>
              <a:t>Qualitative study results</a:t>
            </a:r>
          </a:p>
          <a:p>
            <a:pPr lvl="2"/>
            <a:r>
              <a:rPr lang="en-US" dirty="0"/>
              <a:t>Conceptually define the construct and subconcepts</a:t>
            </a:r>
          </a:p>
          <a:p>
            <a:r>
              <a:rPr lang="en-US" dirty="0"/>
              <a:t>Blueprint or matrix</a:t>
            </a:r>
          </a:p>
          <a:p>
            <a:pPr lvl="1"/>
            <a:r>
              <a:rPr lang="en-US" dirty="0"/>
              <a:t>Test items</a:t>
            </a:r>
          </a:p>
          <a:p>
            <a:pPr lvl="1"/>
            <a:r>
              <a:rPr lang="en-US" dirty="0"/>
              <a:t>Instrument items</a:t>
            </a:r>
          </a:p>
          <a:p>
            <a:pPr eaLnBrk="1" hangingPunct="1"/>
            <a:endParaRPr lang="en-US" dirty="0"/>
          </a:p>
        </p:txBody>
      </p:sp>
    </p:spTree>
    <p:extLst>
      <p:ext uri="{BB962C8B-B14F-4D97-AF65-F5344CB8AC3E}">
        <p14:creationId xmlns:p14="http://schemas.microsoft.com/office/powerpoint/2010/main" val="68318994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p:spPr>
        <p:txBody>
          <a:bodyPr vert="horz" lIns="120651" tIns="59267" rIns="120651" bIns="59267" rtlCol="0" anchor="ctr">
            <a:normAutofit/>
          </a:bodyPr>
          <a:lstStyle/>
          <a:p>
            <a:pPr eaLnBrk="1" hangingPunct="1"/>
            <a:r>
              <a:rPr lang="en-US" sz="4800" dirty="0"/>
              <a:t>Validity: Factor Analysis</a:t>
            </a:r>
            <a:endParaRPr lang="en-US" dirty="0"/>
          </a:p>
        </p:txBody>
      </p:sp>
      <p:sp>
        <p:nvSpPr>
          <p:cNvPr id="18435" name="Rectangle 3"/>
          <p:cNvSpPr>
            <a:spLocks noGrp="1" noChangeArrowheads="1"/>
          </p:cNvSpPr>
          <p:nvPr>
            <p:ph idx="1"/>
          </p:nvPr>
        </p:nvSpPr>
        <p:spPr>
          <a:xfrm>
            <a:off x="342900" y="2059459"/>
            <a:ext cx="11010900" cy="4188940"/>
          </a:xfrm>
          <a:noFill/>
        </p:spPr>
        <p:txBody>
          <a:bodyPr vert="horz" lIns="120651" tIns="59267" rIns="120651" bIns="59267" rtlCol="0">
            <a:normAutofit/>
          </a:bodyPr>
          <a:lstStyle/>
          <a:p>
            <a:pPr eaLnBrk="1" hangingPunct="1">
              <a:lnSpc>
                <a:spcPct val="90000"/>
              </a:lnSpc>
            </a:pPr>
            <a:r>
              <a:rPr lang="en-US" sz="3000" dirty="0"/>
              <a:t>relationships among various items of instrument established; items fall into a factor, correlate with other items</a:t>
            </a:r>
          </a:p>
          <a:p>
            <a:pPr eaLnBrk="1" hangingPunct="1">
              <a:lnSpc>
                <a:spcPct val="90000"/>
              </a:lnSpc>
            </a:pPr>
            <a:r>
              <a:rPr lang="en-US" sz="2800" dirty="0"/>
              <a:t>items that are closely related are clustered into a factor</a:t>
            </a:r>
          </a:p>
          <a:p>
            <a:pPr lvl="1" eaLnBrk="1" hangingPunct="1">
              <a:lnSpc>
                <a:spcPct val="90000"/>
              </a:lnSpc>
            </a:pPr>
            <a:r>
              <a:rPr lang="en-US" sz="2800" dirty="0"/>
              <a:t>factor = subscale = dimension = domain</a:t>
            </a:r>
          </a:p>
          <a:p>
            <a:pPr eaLnBrk="1" hangingPunct="1">
              <a:lnSpc>
                <a:spcPct val="90000"/>
              </a:lnSpc>
            </a:pPr>
            <a:r>
              <a:rPr lang="en-US" sz="2800" dirty="0"/>
              <a:t>instrument may reflect several constructs rather than one construct</a:t>
            </a:r>
          </a:p>
          <a:p>
            <a:pPr lvl="1" eaLnBrk="1" hangingPunct="1">
              <a:lnSpc>
                <a:spcPct val="90000"/>
              </a:lnSpc>
            </a:pPr>
            <a:r>
              <a:rPr lang="en-US" sz="2800" dirty="0"/>
              <a:t>factor loadings (-1 to +1) may be thought of as correlations of the item with the factor</a:t>
            </a:r>
          </a:p>
          <a:p>
            <a:pPr eaLnBrk="1" hangingPunct="1">
              <a:lnSpc>
                <a:spcPct val="90000"/>
              </a:lnSpc>
            </a:pPr>
            <a:endParaRPr lang="en-US" sz="3200" dirty="0"/>
          </a:p>
        </p:txBody>
      </p:sp>
    </p:spTree>
    <p:extLst>
      <p:ext uri="{BB962C8B-B14F-4D97-AF65-F5344CB8AC3E}">
        <p14:creationId xmlns:p14="http://schemas.microsoft.com/office/powerpoint/2010/main" val="342518975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DD50C-E75F-4D8B-85FF-D1F53AE783CD}"/>
              </a:ext>
            </a:extLst>
          </p:cNvPr>
          <p:cNvSpPr>
            <a:spLocks noGrp="1"/>
          </p:cNvSpPr>
          <p:nvPr>
            <p:ph type="title"/>
          </p:nvPr>
        </p:nvSpPr>
        <p:spPr/>
        <p:txBody>
          <a:bodyPr/>
          <a:lstStyle/>
          <a:p>
            <a:r>
              <a:rPr lang="en-US" dirty="0"/>
              <a:t>Construct Validity: Convergent</a:t>
            </a:r>
          </a:p>
        </p:txBody>
      </p:sp>
      <p:sp>
        <p:nvSpPr>
          <p:cNvPr id="3" name="Content Placeholder 2">
            <a:extLst>
              <a:ext uri="{FF2B5EF4-FFF2-40B4-BE49-F238E27FC236}">
                <a16:creationId xmlns:a16="http://schemas.microsoft.com/office/drawing/2014/main" id="{A5D7B812-B7F5-4B72-88BF-2FD4ED3CF949}"/>
              </a:ext>
            </a:extLst>
          </p:cNvPr>
          <p:cNvSpPr>
            <a:spLocks noGrp="1"/>
          </p:cNvSpPr>
          <p:nvPr>
            <p:ph idx="1"/>
          </p:nvPr>
        </p:nvSpPr>
        <p:spPr/>
        <p:txBody>
          <a:bodyPr/>
          <a:lstStyle/>
          <a:p>
            <a:r>
              <a:rPr lang="en-US" dirty="0">
                <a:latin typeface="Arial,Helvetica,sans-serif"/>
              </a:rPr>
              <a:t>Every year approximately 4 million women in the United States experience childbirth. This event has been cited as pivotal in a woman's life. Labor support is an important part of this experience since it influences the woman's classification of the birth experience as positive or negative. Therefore, understanding how intrapartum nurses perceive the role of supportive care during labor is paramount. The purpose of this study was to develop a reliable and valid instrument that measures intrapartum nurses' perceptions concerning the importance of professional labor support in their practice. The sample included 146 intrapartum nurses from Texas. Cronbach's alpha, Pearson's r, and descriptive statistics were used for data analysis. Cronbach's alpha for the Labor Support Questionnaire (LSQ) was 0.90. Convergent validity with the Caring Behavior Inventory was .57 (p &lt; .001). Findings indicated beginning support for the reliability and validity of the LSQ. Further development and psychometric testing is recommended to ascertain the dimensionality of the LSQ.</a:t>
            </a:r>
            <a:endParaRPr lang="en-US" dirty="0"/>
          </a:p>
          <a:p>
            <a:endParaRPr lang="en-US" dirty="0"/>
          </a:p>
        </p:txBody>
      </p:sp>
    </p:spTree>
    <p:extLst>
      <p:ext uri="{BB962C8B-B14F-4D97-AF65-F5344CB8AC3E}">
        <p14:creationId xmlns:p14="http://schemas.microsoft.com/office/powerpoint/2010/main" val="1037172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mensions of nurse caring wolf et al 1994.pdf - Adobe Acrobat Reader DC">
            <a:extLst>
              <a:ext uri="{FF2B5EF4-FFF2-40B4-BE49-F238E27FC236}">
                <a16:creationId xmlns:a16="http://schemas.microsoft.com/office/drawing/2014/main" id="{984710AB-4A3C-41CE-8DE6-8C7679A4AB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63"/>
            <a:ext cx="12192000" cy="6848273"/>
          </a:xfrm>
          <a:prstGeom prst="rect">
            <a:avLst/>
          </a:prstGeom>
        </p:spPr>
      </p:pic>
    </p:spTree>
    <p:extLst>
      <p:ext uri="{BB962C8B-B14F-4D97-AF65-F5344CB8AC3E}">
        <p14:creationId xmlns:p14="http://schemas.microsoft.com/office/powerpoint/2010/main" val="2085792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97280" y="274639"/>
            <a:ext cx="9977120" cy="1143000"/>
          </a:xfrm>
          <a:noFill/>
        </p:spPr>
        <p:txBody>
          <a:bodyPr vert="horz" lIns="120651" tIns="59267" rIns="120651" bIns="59267" rtlCol="0" anchor="ctr">
            <a:noAutofit/>
          </a:bodyPr>
          <a:lstStyle/>
          <a:p>
            <a:pPr eaLnBrk="1" hangingPunct="1"/>
            <a:r>
              <a:rPr lang="en-US" sz="4800" dirty="0"/>
              <a:t>Validity: Factor Analysis or Factorial</a:t>
            </a:r>
          </a:p>
        </p:txBody>
      </p:sp>
      <p:sp>
        <p:nvSpPr>
          <p:cNvPr id="19459" name="Rectangle 3"/>
          <p:cNvSpPr>
            <a:spLocks noGrp="1" noChangeArrowheads="1"/>
          </p:cNvSpPr>
          <p:nvPr>
            <p:ph idx="1"/>
          </p:nvPr>
        </p:nvSpPr>
        <p:spPr>
          <a:xfrm>
            <a:off x="384313" y="1845734"/>
            <a:ext cx="11290852" cy="4023360"/>
          </a:xfrm>
          <a:noFill/>
        </p:spPr>
        <p:txBody>
          <a:bodyPr vert="horz" lIns="120651" tIns="59267" rIns="120651" bIns="59267" rtlCol="0">
            <a:normAutofit lnSpcReduction="10000"/>
          </a:bodyPr>
          <a:lstStyle/>
          <a:p>
            <a:pPr eaLnBrk="1" hangingPunct="1"/>
            <a:r>
              <a:rPr lang="en-US" sz="2800" dirty="0"/>
              <a:t>number of constructs in instrument can be validated through use of confirmatory factor analysis; one-dimension instrument (Principal Component Analysis)</a:t>
            </a:r>
          </a:p>
          <a:p>
            <a:pPr eaLnBrk="1" hangingPunct="1"/>
            <a:r>
              <a:rPr lang="en-US" sz="2800" dirty="0"/>
              <a:t>factor loadings are proportion of variance the item and factor have together</a:t>
            </a:r>
          </a:p>
          <a:p>
            <a:pPr eaLnBrk="1" hangingPunct="1"/>
            <a:r>
              <a:rPr lang="en-US" sz="2800" dirty="0"/>
              <a:t>communality is portion of item variance accounted for by various factors</a:t>
            </a:r>
          </a:p>
          <a:p>
            <a:r>
              <a:rPr lang="en-US" sz="2800" dirty="0"/>
              <a:t>eigenvalue for factor is total amount of variance explained by factor (add squared loadings contained in single column [factor])</a:t>
            </a:r>
          </a:p>
          <a:p>
            <a:r>
              <a:rPr lang="en-US" sz="2800" dirty="0"/>
              <a:t>factor eigenvalues and variance accounted for are most important results in unrotated factor matrix</a:t>
            </a:r>
          </a:p>
          <a:p>
            <a:pPr eaLnBrk="1" hangingPunct="1"/>
            <a:endParaRPr lang="en-US" dirty="0"/>
          </a:p>
        </p:txBody>
      </p:sp>
    </p:spTree>
    <p:extLst>
      <p:ext uri="{BB962C8B-B14F-4D97-AF65-F5344CB8AC3E}">
        <p14:creationId xmlns:p14="http://schemas.microsoft.com/office/powerpoint/2010/main" val="238543703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15617" y="286603"/>
            <a:ext cx="10440063" cy="1450757"/>
          </a:xfrm>
          <a:noFill/>
        </p:spPr>
        <p:txBody>
          <a:bodyPr vert="horz" lIns="120651" tIns="59267" rIns="120651" bIns="59267" rtlCol="0" anchor="ctr">
            <a:normAutofit/>
          </a:bodyPr>
          <a:lstStyle/>
          <a:p>
            <a:pPr eaLnBrk="1" hangingPunct="1"/>
            <a:r>
              <a:rPr lang="en-US" dirty="0"/>
              <a:t>Criterion-Related Validity: Predictive, Future and Concurrent</a:t>
            </a:r>
          </a:p>
        </p:txBody>
      </p:sp>
      <p:sp>
        <p:nvSpPr>
          <p:cNvPr id="31747" name="Rectangle 3"/>
          <p:cNvSpPr>
            <a:spLocks noGrp="1" noChangeArrowheads="1"/>
          </p:cNvSpPr>
          <p:nvPr>
            <p:ph idx="1"/>
          </p:nvPr>
        </p:nvSpPr>
        <p:spPr>
          <a:noFill/>
        </p:spPr>
        <p:txBody>
          <a:bodyPr vert="horz" lIns="120651" tIns="59267" rIns="120651" bIns="59267" rtlCol="0">
            <a:normAutofit/>
          </a:bodyPr>
          <a:lstStyle/>
          <a:p>
            <a:pPr eaLnBrk="1" hangingPunct="1"/>
            <a:r>
              <a:rPr lang="en-US" sz="3200" dirty="0"/>
              <a:t>Predictive Validity: Future events</a:t>
            </a:r>
          </a:p>
          <a:p>
            <a:pPr lvl="1" eaLnBrk="1" hangingPunct="1"/>
            <a:r>
              <a:rPr lang="en-US" sz="3200" dirty="0"/>
              <a:t>Scores on one instrument predicts future scores on a second instrument</a:t>
            </a:r>
          </a:p>
          <a:p>
            <a:pPr eaLnBrk="1" hangingPunct="1"/>
            <a:r>
              <a:rPr lang="en-US" sz="3200" dirty="0"/>
              <a:t>Predictive Validity: Concurrent events</a:t>
            </a:r>
          </a:p>
          <a:p>
            <a:pPr lvl="1" eaLnBrk="1" hangingPunct="1"/>
            <a:r>
              <a:rPr lang="en-US" sz="3200" dirty="0"/>
              <a:t>Scores on one instrument predicts score on a second instrument</a:t>
            </a:r>
          </a:p>
        </p:txBody>
      </p:sp>
    </p:spTree>
    <p:extLst>
      <p:ext uri="{BB962C8B-B14F-4D97-AF65-F5344CB8AC3E}">
        <p14:creationId xmlns:p14="http://schemas.microsoft.com/office/powerpoint/2010/main" val="148390791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noChangeArrowheads="1"/>
          </p:cNvSpPr>
          <p:nvPr>
            <p:ph type="title"/>
          </p:nvPr>
        </p:nvSpPr>
        <p:spPr>
          <a:xfrm>
            <a:off x="1097280" y="286603"/>
            <a:ext cx="10058400" cy="1450757"/>
          </a:xfrm>
        </p:spPr>
        <p:txBody>
          <a:bodyPr>
            <a:normAutofit fontScale="90000"/>
          </a:bodyPr>
          <a:lstStyle/>
          <a:p>
            <a:r>
              <a:rPr lang="en-US" dirty="0"/>
              <a:t>Criterion-Related Validity: Predictive Validity</a:t>
            </a:r>
            <a:br>
              <a:rPr lang="en-US" dirty="0"/>
            </a:br>
            <a:endParaRPr lang="en-US" dirty="0"/>
          </a:p>
        </p:txBody>
      </p:sp>
      <p:sp>
        <p:nvSpPr>
          <p:cNvPr id="32771" name="Rectangle 1027"/>
          <p:cNvSpPr>
            <a:spLocks noGrp="1" noChangeArrowheads="1"/>
          </p:cNvSpPr>
          <p:nvPr>
            <p:ph idx="1"/>
          </p:nvPr>
        </p:nvSpPr>
        <p:spPr/>
        <p:txBody>
          <a:bodyPr>
            <a:normAutofit/>
          </a:bodyPr>
          <a:lstStyle/>
          <a:p>
            <a:pPr eaLnBrk="1" hangingPunct="1"/>
            <a:r>
              <a:rPr lang="en-US" sz="3200" dirty="0"/>
              <a:t>Test scores are related to a criterion</a:t>
            </a:r>
          </a:p>
          <a:p>
            <a:pPr eaLnBrk="1" hangingPunct="1"/>
            <a:r>
              <a:rPr lang="en-US" sz="3200" dirty="0"/>
              <a:t>Criterion is behavior that test scores are used to predict</a:t>
            </a:r>
          </a:p>
          <a:p>
            <a:pPr eaLnBrk="1" hangingPunct="1"/>
            <a:r>
              <a:rPr lang="en-US" sz="3200" dirty="0"/>
              <a:t>Correlation coefficient X is test score and Y is criterion score</a:t>
            </a:r>
          </a:p>
          <a:p>
            <a:pPr lvl="1" eaLnBrk="1" hangingPunct="1"/>
            <a:r>
              <a:rPr lang="en-US" sz="3200" dirty="0"/>
              <a:t>predictive or concurrent validity estimate is established by a validity coefficient (correlation coefficient)</a:t>
            </a:r>
          </a:p>
        </p:txBody>
      </p:sp>
    </p:spTree>
    <p:extLst>
      <p:ext uri="{BB962C8B-B14F-4D97-AF65-F5344CB8AC3E}">
        <p14:creationId xmlns:p14="http://schemas.microsoft.com/office/powerpoint/2010/main" val="2273664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87896" y="265043"/>
            <a:ext cx="10267784" cy="1232453"/>
          </a:xfrm>
        </p:spPr>
        <p:txBody>
          <a:bodyPr>
            <a:normAutofit fontScale="90000"/>
          </a:bodyPr>
          <a:lstStyle/>
          <a:p>
            <a:r>
              <a:rPr lang="en-US" dirty="0"/>
              <a:t>Criterion-Related Validity: Predictive </a:t>
            </a:r>
            <a:br>
              <a:rPr lang="en-US" dirty="0"/>
            </a:br>
            <a:endParaRPr lang="en-US" dirty="0"/>
          </a:p>
        </p:txBody>
      </p:sp>
      <p:sp>
        <p:nvSpPr>
          <p:cNvPr id="33795" name="Rectangle 3"/>
          <p:cNvSpPr>
            <a:spLocks noGrp="1" noChangeArrowheads="1"/>
          </p:cNvSpPr>
          <p:nvPr>
            <p:ph idx="1"/>
          </p:nvPr>
        </p:nvSpPr>
        <p:spPr>
          <a:xfrm>
            <a:off x="1268626" y="1701800"/>
            <a:ext cx="9704173" cy="4775201"/>
          </a:xfrm>
        </p:spPr>
        <p:txBody>
          <a:bodyPr>
            <a:normAutofit/>
          </a:bodyPr>
          <a:lstStyle/>
          <a:p>
            <a:pPr eaLnBrk="1" hangingPunct="1">
              <a:lnSpc>
                <a:spcPct val="90000"/>
              </a:lnSpc>
            </a:pPr>
            <a:r>
              <a:rPr lang="en-US" sz="3733" dirty="0"/>
              <a:t>Predictive-validity = future</a:t>
            </a:r>
          </a:p>
          <a:p>
            <a:pPr lvl="1" eaLnBrk="1" hangingPunct="1">
              <a:lnSpc>
                <a:spcPct val="90000"/>
              </a:lnSpc>
              <a:buFont typeface="Arial" panose="020B0604020202020204" pitchFamily="34" charset="0"/>
              <a:buChar char="•"/>
            </a:pPr>
            <a:r>
              <a:rPr lang="en-US" sz="3200" dirty="0"/>
              <a:t>test score (X) now, correlate with future criterion score (Y)</a:t>
            </a:r>
          </a:p>
          <a:p>
            <a:pPr eaLnBrk="1" hangingPunct="1">
              <a:lnSpc>
                <a:spcPct val="90000"/>
              </a:lnSpc>
            </a:pPr>
            <a:r>
              <a:rPr lang="en-US" sz="3733" dirty="0"/>
              <a:t>Concurrent-validity = at same time</a:t>
            </a:r>
          </a:p>
          <a:p>
            <a:pPr lvl="1" eaLnBrk="1" hangingPunct="1">
              <a:lnSpc>
                <a:spcPct val="90000"/>
              </a:lnSpc>
              <a:buFont typeface="Arial" panose="020B0604020202020204" pitchFamily="34" charset="0"/>
              <a:buChar char="•"/>
            </a:pPr>
            <a:r>
              <a:rPr lang="en-US" sz="3200" dirty="0"/>
              <a:t>test score (X) now, correlate with same time criterion score (Y) now</a:t>
            </a:r>
          </a:p>
          <a:p>
            <a:pPr lvl="1" eaLnBrk="1" hangingPunct="1">
              <a:lnSpc>
                <a:spcPct val="90000"/>
              </a:lnSpc>
              <a:buFont typeface="Arial" panose="020B0604020202020204" pitchFamily="34" charset="0"/>
              <a:buChar char="•"/>
            </a:pPr>
            <a:r>
              <a:rPr lang="en-US" sz="3200" dirty="0"/>
              <a:t>The Nurse-Nursing Assistant-Caregiver Reciprocity Scale (NNA-CRS) correlated with Kouvonen et al. (2006) Social Capital Scale (</a:t>
            </a:r>
            <a:r>
              <a:rPr lang="en-US" sz="3200" i="1" dirty="0"/>
              <a:t>r</a:t>
            </a:r>
            <a:r>
              <a:rPr lang="en-US" sz="3200" dirty="0"/>
              <a:t> = .546, </a:t>
            </a:r>
            <a:r>
              <a:rPr lang="en-US" sz="3200" i="1" dirty="0"/>
              <a:t>p</a:t>
            </a:r>
            <a:r>
              <a:rPr lang="en-US" sz="3200" dirty="0"/>
              <a:t> = &lt;.05) </a:t>
            </a:r>
          </a:p>
        </p:txBody>
      </p:sp>
    </p:spTree>
    <p:extLst>
      <p:ext uri="{BB962C8B-B14F-4D97-AF65-F5344CB8AC3E}">
        <p14:creationId xmlns:p14="http://schemas.microsoft.com/office/powerpoint/2010/main" val="2914075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0E38-5F53-413D-B7BA-38A1D32EAF3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F26AB3E-6F60-4C03-8D81-587A3C815097}"/>
              </a:ext>
            </a:extLst>
          </p:cNvPr>
          <p:cNvSpPr>
            <a:spLocks noGrp="1"/>
          </p:cNvSpPr>
          <p:nvPr>
            <p:ph idx="1"/>
          </p:nvPr>
        </p:nvSpPr>
        <p:spPr>
          <a:xfrm>
            <a:off x="1097280" y="1805978"/>
            <a:ext cx="10058400" cy="4023360"/>
          </a:xfrm>
        </p:spPr>
        <p:txBody>
          <a:bodyPr/>
          <a:lstStyle/>
          <a:p>
            <a:r>
              <a:rPr lang="en-US" dirty="0"/>
              <a:t>Cossette &amp; Forbes (2012)</a:t>
            </a:r>
          </a:p>
          <a:p>
            <a:r>
              <a:rPr lang="en-US" dirty="0"/>
              <a:t>Dunnington &amp; Farmer (2015)</a:t>
            </a:r>
          </a:p>
          <a:p>
            <a:r>
              <a:rPr lang="en-US" dirty="0"/>
              <a:t>Kaur, Sambasivan, &amp; Kumar (2013)</a:t>
            </a:r>
          </a:p>
          <a:p>
            <a:r>
              <a:rPr lang="en-US" dirty="0"/>
              <a:t>Kouvonen et al. (2006)</a:t>
            </a:r>
          </a:p>
          <a:p>
            <a:r>
              <a:rPr lang="en-US" dirty="0"/>
              <a:t>Parcells &amp; Locsin (2011)</a:t>
            </a:r>
          </a:p>
          <a:p>
            <a:r>
              <a:rPr lang="en-US" dirty="0"/>
              <a:t>Wolf et al. (1994)</a:t>
            </a:r>
          </a:p>
          <a:p>
            <a:r>
              <a:rPr lang="en-US" dirty="0"/>
              <a:t>Yen-Patton, Dowling, &amp; Clayton-Matthew (2013)</a:t>
            </a:r>
          </a:p>
        </p:txBody>
      </p:sp>
    </p:spTree>
    <p:extLst>
      <p:ext uri="{BB962C8B-B14F-4D97-AF65-F5344CB8AC3E}">
        <p14:creationId xmlns:p14="http://schemas.microsoft.com/office/powerpoint/2010/main" val="309068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Validity: Face</a:t>
            </a:r>
          </a:p>
        </p:txBody>
      </p:sp>
      <p:sp>
        <p:nvSpPr>
          <p:cNvPr id="3" name="Content Placeholder 2"/>
          <p:cNvSpPr>
            <a:spLocks noGrp="1"/>
          </p:cNvSpPr>
          <p:nvPr>
            <p:ph idx="1"/>
          </p:nvPr>
        </p:nvSpPr>
        <p:spPr/>
        <p:txBody>
          <a:bodyPr/>
          <a:lstStyle/>
          <a:p>
            <a:r>
              <a:rPr lang="en-US" sz="3200" dirty="0"/>
              <a:t>Face Validity: Instrument looks like it is measuring the construct</a:t>
            </a:r>
          </a:p>
          <a:p>
            <a:pPr lvl="1"/>
            <a:r>
              <a:rPr lang="en-US" sz="2400" dirty="0"/>
              <a:t>Face and content validity of the CARE-Q were established by carefully identifying and developing the behavioral items from the perspective of both nurse and patient in two earlier studies conducted by Larson</a:t>
            </a:r>
          </a:p>
        </p:txBody>
      </p:sp>
    </p:spTree>
    <p:extLst>
      <p:ext uri="{BB962C8B-B14F-4D97-AF65-F5344CB8AC3E}">
        <p14:creationId xmlns:p14="http://schemas.microsoft.com/office/powerpoint/2010/main" val="2367429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p:spPr>
        <p:txBody>
          <a:bodyPr vert="horz" lIns="120651" tIns="59267" rIns="120651" bIns="59267" rtlCol="0" anchor="ctr">
            <a:normAutofit/>
          </a:bodyPr>
          <a:lstStyle/>
          <a:p>
            <a:r>
              <a:rPr lang="en-US" dirty="0"/>
              <a:t>Validity: Content Types</a:t>
            </a:r>
          </a:p>
        </p:txBody>
      </p:sp>
      <p:sp>
        <p:nvSpPr>
          <p:cNvPr id="7171" name="Rectangle 3"/>
          <p:cNvSpPr>
            <a:spLocks noGrp="1" noChangeArrowheads="1"/>
          </p:cNvSpPr>
          <p:nvPr>
            <p:ph idx="1"/>
          </p:nvPr>
        </p:nvSpPr>
        <p:spPr>
          <a:noFill/>
        </p:spPr>
        <p:txBody>
          <a:bodyPr vert="horz" lIns="120651" tIns="59267" rIns="120651" bIns="59267" rtlCol="0">
            <a:normAutofit lnSpcReduction="10000"/>
          </a:bodyPr>
          <a:lstStyle/>
          <a:p>
            <a:pPr>
              <a:lnSpc>
                <a:spcPct val="90000"/>
              </a:lnSpc>
            </a:pPr>
            <a:r>
              <a:rPr lang="en-US" sz="3200" dirty="0"/>
              <a:t>Content validity: extent to which method of measurement includes appropriate sample of items for construct being measured and adequately covers construct; based on subjective judgment; how representative are the items of the </a:t>
            </a:r>
            <a:r>
              <a:rPr lang="en-US" sz="3200" b="1" dirty="0"/>
              <a:t>universe</a:t>
            </a:r>
            <a:r>
              <a:rPr lang="en-US" sz="3200" dirty="0"/>
              <a:t> of items on the topic?</a:t>
            </a:r>
          </a:p>
          <a:p>
            <a:pPr lvl="1" eaLnBrk="1" hangingPunct="1">
              <a:lnSpc>
                <a:spcPct val="90000"/>
              </a:lnSpc>
            </a:pPr>
            <a:r>
              <a:rPr lang="en-US" sz="3200" dirty="0"/>
              <a:t>evidence comes from </a:t>
            </a:r>
          </a:p>
          <a:p>
            <a:pPr lvl="2" eaLnBrk="1" hangingPunct="1">
              <a:lnSpc>
                <a:spcPct val="90000"/>
              </a:lnSpc>
            </a:pPr>
            <a:r>
              <a:rPr lang="en-US" sz="2400" b="1" dirty="0"/>
              <a:t>literature</a:t>
            </a:r>
          </a:p>
          <a:p>
            <a:pPr lvl="2" eaLnBrk="1" hangingPunct="1">
              <a:lnSpc>
                <a:spcPct val="90000"/>
              </a:lnSpc>
            </a:pPr>
            <a:r>
              <a:rPr lang="en-US" sz="2400" b="1" dirty="0"/>
              <a:t>theory</a:t>
            </a:r>
          </a:p>
          <a:p>
            <a:pPr lvl="2" eaLnBrk="1" hangingPunct="1">
              <a:lnSpc>
                <a:spcPct val="90000"/>
              </a:lnSpc>
            </a:pPr>
            <a:r>
              <a:rPr lang="en-US" sz="2400" b="1" dirty="0"/>
              <a:t>representatives of relevant populations</a:t>
            </a:r>
          </a:p>
          <a:p>
            <a:pPr lvl="2" eaLnBrk="1" hangingPunct="1">
              <a:lnSpc>
                <a:spcPct val="90000"/>
              </a:lnSpc>
            </a:pPr>
            <a:r>
              <a:rPr lang="en-US" sz="2400" b="1" dirty="0"/>
              <a:t>content experts</a:t>
            </a:r>
            <a:endParaRPr lang="en-US" sz="2667" dirty="0"/>
          </a:p>
        </p:txBody>
      </p:sp>
    </p:spTree>
    <p:extLst>
      <p:ext uri="{BB962C8B-B14F-4D97-AF65-F5344CB8AC3E}">
        <p14:creationId xmlns:p14="http://schemas.microsoft.com/office/powerpoint/2010/main" val="291302972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p:spPr>
        <p:txBody>
          <a:bodyPr vert="horz" lIns="120651" tIns="59267" rIns="120651" bIns="59267" rtlCol="0" anchor="ctr">
            <a:normAutofit/>
          </a:bodyPr>
          <a:lstStyle/>
          <a:p>
            <a:r>
              <a:rPr lang="en-US" dirty="0"/>
              <a:t>Validity: Content, Theoretical</a:t>
            </a:r>
          </a:p>
        </p:txBody>
      </p:sp>
      <p:sp>
        <p:nvSpPr>
          <p:cNvPr id="9219" name="Rectangle 3"/>
          <p:cNvSpPr>
            <a:spLocks noGrp="1" noChangeArrowheads="1"/>
          </p:cNvSpPr>
          <p:nvPr>
            <p:ph idx="1"/>
          </p:nvPr>
        </p:nvSpPr>
        <p:spPr>
          <a:xfrm>
            <a:off x="1097280" y="2108886"/>
            <a:ext cx="10281920" cy="3606114"/>
          </a:xfrm>
          <a:noFill/>
        </p:spPr>
        <p:txBody>
          <a:bodyPr vert="horz" lIns="120651" tIns="59267" rIns="120651" bIns="59267" rtlCol="0">
            <a:normAutofit/>
          </a:bodyPr>
          <a:lstStyle/>
          <a:p>
            <a:pPr eaLnBrk="1" hangingPunct="1"/>
            <a:r>
              <a:rPr lang="en-US" sz="3200" dirty="0"/>
              <a:t>Content Validity: </a:t>
            </a:r>
            <a:r>
              <a:rPr lang="en-US" sz="3200" i="1" dirty="0"/>
              <a:t>Theoretical validity</a:t>
            </a:r>
            <a:endParaRPr lang="en-US" sz="3200" dirty="0"/>
          </a:p>
          <a:p>
            <a:pPr lvl="1" eaLnBrk="1" hangingPunct="1"/>
            <a:r>
              <a:rPr lang="en-US" sz="3200" dirty="0"/>
              <a:t>domain of construct identified through concept analysis or extensive literature search; qualitative methods can also be used</a:t>
            </a:r>
          </a:p>
          <a:p>
            <a:pPr lvl="1" eaLnBrk="1" hangingPunct="1"/>
            <a:r>
              <a:rPr lang="en-US" sz="3200" dirty="0"/>
              <a:t>matrix or blueprint is created to develop items for a test</a:t>
            </a:r>
          </a:p>
          <a:p>
            <a:pPr lvl="1" eaLnBrk="1" hangingPunct="1"/>
            <a:r>
              <a:rPr lang="en-US" sz="3200" dirty="0"/>
              <a:t>item format, item content, and procedures for generating items carefully described</a:t>
            </a:r>
          </a:p>
        </p:txBody>
      </p:sp>
    </p:spTree>
    <p:extLst>
      <p:ext uri="{BB962C8B-B14F-4D97-AF65-F5344CB8AC3E}">
        <p14:creationId xmlns:p14="http://schemas.microsoft.com/office/powerpoint/2010/main" val="201673610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D66C5-85E4-4E5D-9125-F0A9E4F780BC}"/>
              </a:ext>
            </a:extLst>
          </p:cNvPr>
          <p:cNvSpPr>
            <a:spLocks noGrp="1"/>
          </p:cNvSpPr>
          <p:nvPr>
            <p:ph type="title"/>
          </p:nvPr>
        </p:nvSpPr>
        <p:spPr/>
        <p:txBody>
          <a:bodyPr/>
          <a:lstStyle/>
          <a:p>
            <a:r>
              <a:rPr lang="en-US" dirty="0"/>
              <a:t>Validity: Content, Theoretical</a:t>
            </a:r>
          </a:p>
        </p:txBody>
      </p:sp>
      <p:sp>
        <p:nvSpPr>
          <p:cNvPr id="3" name="Content Placeholder 2">
            <a:extLst>
              <a:ext uri="{FF2B5EF4-FFF2-40B4-BE49-F238E27FC236}">
                <a16:creationId xmlns:a16="http://schemas.microsoft.com/office/drawing/2014/main" id="{A0745095-FF02-4018-BC69-E0167EF4E289}"/>
              </a:ext>
            </a:extLst>
          </p:cNvPr>
          <p:cNvSpPr>
            <a:spLocks noGrp="1"/>
          </p:cNvSpPr>
          <p:nvPr>
            <p:ph idx="1"/>
          </p:nvPr>
        </p:nvSpPr>
        <p:spPr/>
        <p:txBody>
          <a:bodyPr>
            <a:normAutofit/>
          </a:bodyPr>
          <a:lstStyle/>
          <a:p>
            <a:r>
              <a:rPr lang="en-US" dirty="0"/>
              <a:t>Technological Competency as Caring in Nursing Instrument (TCCNI): Locsin explicated theoretical underpinnings of nursing grounded in caring and technology. TCCNI advances the interrelationship between technology and caring in nursing, emphasizing professional nurse caring competence through technological knowing</a:t>
            </a:r>
          </a:p>
          <a:p>
            <a:r>
              <a:rPr lang="en-US" dirty="0"/>
              <a:t>Caring Nurse Observational Tool (CNOT) is framed in Watson’s(1997) humanistic stance (10 carative factors under 3 dimensions) and Watzlawick et al.’s (1967) interactive  communication (2 axes of communications) with content and relational elements. The Humanistic Aspect of care, Therapeutic relationship, and Clinical Activities are main parts of the frame of reference</a:t>
            </a:r>
          </a:p>
          <a:p>
            <a:r>
              <a:rPr lang="en-US" dirty="0"/>
              <a:t>Individual CARE-Q behavioral items are derived from a preliminary study with patients and provide theoretical categorizations of the behavioral items</a:t>
            </a:r>
          </a:p>
        </p:txBody>
      </p:sp>
    </p:spTree>
    <p:extLst>
      <p:ext uri="{BB962C8B-B14F-4D97-AF65-F5344CB8AC3E}">
        <p14:creationId xmlns:p14="http://schemas.microsoft.com/office/powerpoint/2010/main" val="3835280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09BB6-4947-4F09-912D-A8E68651B820}"/>
              </a:ext>
            </a:extLst>
          </p:cNvPr>
          <p:cNvSpPr>
            <a:spLocks noGrp="1"/>
          </p:cNvSpPr>
          <p:nvPr>
            <p:ph type="title"/>
          </p:nvPr>
        </p:nvSpPr>
        <p:spPr/>
        <p:txBody>
          <a:bodyPr/>
          <a:lstStyle/>
          <a:p>
            <a:r>
              <a:rPr lang="en-US" dirty="0"/>
              <a:t>Validity: Content, Theoretical</a:t>
            </a:r>
          </a:p>
        </p:txBody>
      </p:sp>
      <p:sp>
        <p:nvSpPr>
          <p:cNvPr id="3" name="Content Placeholder 2">
            <a:extLst>
              <a:ext uri="{FF2B5EF4-FFF2-40B4-BE49-F238E27FC236}">
                <a16:creationId xmlns:a16="http://schemas.microsoft.com/office/drawing/2014/main" id="{F047E023-F69F-47B3-A2B3-76D31A4E6BA8}"/>
              </a:ext>
            </a:extLst>
          </p:cNvPr>
          <p:cNvSpPr>
            <a:spLocks noGrp="1"/>
          </p:cNvSpPr>
          <p:nvPr>
            <p:ph idx="1"/>
          </p:nvPr>
        </p:nvSpPr>
        <p:spPr/>
        <p:txBody>
          <a:bodyPr/>
          <a:lstStyle/>
          <a:p>
            <a:r>
              <a:rPr lang="en-US" dirty="0"/>
              <a:t>Caring Behaviors Assessment (CBA): based on Watson’s description of caring, reflecting existential-phenomenological and spiritual influence in Watson’s value system and helped form Watson’s Carative Factors; carative factors were used as a framework for development of the CBA</a:t>
            </a:r>
          </a:p>
          <a:p>
            <a:r>
              <a:rPr lang="en-US" dirty="0"/>
              <a:t>Using results from a literature review, 48 indicators of caring were selected and classified as being either content or relational and verbal or non-verbal behaviors in the Caring Nurse Observational Tool (CNOT)</a:t>
            </a:r>
          </a:p>
        </p:txBody>
      </p:sp>
    </p:spTree>
    <p:extLst>
      <p:ext uri="{BB962C8B-B14F-4D97-AF65-F5344CB8AC3E}">
        <p14:creationId xmlns:p14="http://schemas.microsoft.com/office/powerpoint/2010/main" val="2559803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p:spPr>
        <p:txBody>
          <a:bodyPr vert="horz" lIns="120651" tIns="59267" rIns="120651" bIns="59267" rtlCol="0" anchor="ctr">
            <a:normAutofit/>
          </a:bodyPr>
          <a:lstStyle/>
          <a:p>
            <a:r>
              <a:rPr lang="en-US" dirty="0"/>
              <a:t>Validity: Content, Expert</a:t>
            </a:r>
          </a:p>
        </p:txBody>
      </p:sp>
      <p:sp>
        <p:nvSpPr>
          <p:cNvPr id="11267" name="Rectangle 3"/>
          <p:cNvSpPr>
            <a:spLocks noGrp="1" noChangeArrowheads="1"/>
          </p:cNvSpPr>
          <p:nvPr>
            <p:ph idx="1"/>
          </p:nvPr>
        </p:nvSpPr>
        <p:spPr>
          <a:noFill/>
        </p:spPr>
        <p:txBody>
          <a:bodyPr vert="horz" lIns="120651" tIns="59267" rIns="120651" bIns="59267" rtlCol="0">
            <a:normAutofit lnSpcReduction="10000"/>
          </a:bodyPr>
          <a:lstStyle/>
          <a:p>
            <a:pPr eaLnBrk="1" hangingPunct="1"/>
            <a:r>
              <a:rPr lang="en-US" sz="2200" dirty="0"/>
              <a:t>Content Validity:  </a:t>
            </a:r>
            <a:r>
              <a:rPr lang="en-US" sz="2200" b="1" i="1" dirty="0"/>
              <a:t>Expert validity</a:t>
            </a:r>
          </a:p>
          <a:p>
            <a:pPr lvl="1" eaLnBrk="1" hangingPunct="1"/>
            <a:r>
              <a:rPr lang="en-US" sz="2200" dirty="0"/>
              <a:t>experts (5 or more) judge items in relation to fit with construct and subscales of construct</a:t>
            </a:r>
          </a:p>
          <a:p>
            <a:pPr lvl="2" eaLnBrk="1" hangingPunct="1"/>
            <a:r>
              <a:rPr lang="en-US" sz="2200" b="1" dirty="0"/>
              <a:t>experts rank items on scale and record comments</a:t>
            </a:r>
            <a:endParaRPr lang="en-US" sz="2800" b="1" dirty="0"/>
          </a:p>
          <a:p>
            <a:pPr lvl="1"/>
            <a:r>
              <a:rPr lang="en-US" sz="2200" dirty="0"/>
              <a:t>experts use scale</a:t>
            </a:r>
          </a:p>
          <a:p>
            <a:pPr lvl="2"/>
            <a:r>
              <a:rPr lang="en-US" sz="2200" b="1" dirty="0"/>
              <a:t>1 = not relevant;  2 = unable to assess relevance without item revision or item in need of such revision that it would no longer be relevant; 3 = relevant but needs minor alteration; 4 = very relevant and succinct</a:t>
            </a:r>
          </a:p>
          <a:p>
            <a:pPr lvl="2"/>
            <a:r>
              <a:rPr lang="en-US" sz="2200" b="1" dirty="0"/>
              <a:t>means calculated and decisions made about items</a:t>
            </a:r>
          </a:p>
          <a:p>
            <a:pPr lvl="3"/>
            <a:r>
              <a:rPr lang="en-US" sz="2200" b="1" dirty="0"/>
              <a:t>(Lynn, 1986; Thomas, 1992)</a:t>
            </a:r>
          </a:p>
          <a:p>
            <a:pPr lvl="2"/>
            <a:r>
              <a:rPr lang="en-US" sz="2200" b="1" dirty="0"/>
              <a:t>comments include offering critique of items, etc., including readability and language used</a:t>
            </a:r>
          </a:p>
          <a:p>
            <a:endParaRPr lang="en-US" b="1" dirty="0"/>
          </a:p>
        </p:txBody>
      </p:sp>
    </p:spTree>
    <p:extLst>
      <p:ext uri="{BB962C8B-B14F-4D97-AF65-F5344CB8AC3E}">
        <p14:creationId xmlns:p14="http://schemas.microsoft.com/office/powerpoint/2010/main" val="425925585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5333" dirty="0"/>
              <a:t>Validity: Content, Expert</a:t>
            </a:r>
          </a:p>
        </p:txBody>
      </p:sp>
      <p:sp>
        <p:nvSpPr>
          <p:cNvPr id="13315" name="Rectangle 3"/>
          <p:cNvSpPr>
            <a:spLocks noGrp="1" noChangeArrowheads="1"/>
          </p:cNvSpPr>
          <p:nvPr>
            <p:ph idx="1"/>
          </p:nvPr>
        </p:nvSpPr>
        <p:spPr>
          <a:xfrm>
            <a:off x="1097280" y="1845734"/>
            <a:ext cx="10058400" cy="4357358"/>
          </a:xfrm>
        </p:spPr>
        <p:txBody>
          <a:bodyPr>
            <a:normAutofit/>
          </a:bodyPr>
          <a:lstStyle/>
          <a:p>
            <a:pPr eaLnBrk="1" hangingPunct="1"/>
            <a:r>
              <a:rPr lang="en-US" sz="2400" dirty="0"/>
              <a:t>Content Validity Index (CVI)</a:t>
            </a:r>
          </a:p>
          <a:p>
            <a:r>
              <a:rPr lang="en-US" sz="2400" dirty="0"/>
              <a:t>Numerical value reflecting level of content-related validity</a:t>
            </a:r>
          </a:p>
          <a:p>
            <a:pPr lvl="1"/>
            <a:r>
              <a:rPr lang="en-US" sz="2400" dirty="0"/>
              <a:t>Experts rate content relevance of each item using 4-point rating scale</a:t>
            </a:r>
          </a:p>
          <a:p>
            <a:pPr lvl="1"/>
            <a:r>
              <a:rPr lang="en-US" sz="2400" dirty="0"/>
              <a:t>Items rated according to 4-point Lynn scale</a:t>
            </a:r>
          </a:p>
          <a:p>
            <a:pPr lvl="1"/>
            <a:r>
              <a:rPr lang="en-US" sz="2400" dirty="0"/>
              <a:t>Complete agreement among expert reviewers to retain an item with 7 or fewer reviewers</a:t>
            </a:r>
          </a:p>
          <a:p>
            <a:r>
              <a:rPr lang="en-US" sz="2400" dirty="0"/>
              <a:t>Relevance = 4 on 4 pt. scale</a:t>
            </a:r>
          </a:p>
          <a:p>
            <a:pPr lvl="1"/>
            <a:r>
              <a:rPr lang="en-US" sz="2400" dirty="0"/>
              <a:t>4 of 6 reviewers rate item relevant; 4/6 or 0.67%</a:t>
            </a:r>
          </a:p>
          <a:p>
            <a:pPr marL="201168" lvl="1" indent="0">
              <a:buNone/>
            </a:pPr>
            <a:endParaRPr lang="en-US" sz="2400" dirty="0"/>
          </a:p>
          <a:p>
            <a:pPr lvl="1"/>
            <a:endParaRPr lang="en-US" sz="2400" dirty="0"/>
          </a:p>
          <a:p>
            <a:pPr eaLnBrk="1" hangingPunct="1"/>
            <a:endParaRPr lang="en-US" dirty="0"/>
          </a:p>
        </p:txBody>
      </p:sp>
    </p:spTree>
    <p:extLst>
      <p:ext uri="{BB962C8B-B14F-4D97-AF65-F5344CB8AC3E}">
        <p14:creationId xmlns:p14="http://schemas.microsoft.com/office/powerpoint/2010/main" val="291803617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338</TotalTime>
  <Words>2212</Words>
  <Application>Microsoft Office PowerPoint</Application>
  <PresentationFormat>Widescreen</PresentationFormat>
  <Paragraphs>125</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Arial,Helvetica,sans-serif</vt:lpstr>
      <vt:lpstr>Calibri</vt:lpstr>
      <vt:lpstr>Calibri Light</vt:lpstr>
      <vt:lpstr>Retrospect</vt:lpstr>
      <vt:lpstr>Instrumentation: Validity Measuring Caring in Nursing</vt:lpstr>
      <vt:lpstr>Validity: Defined</vt:lpstr>
      <vt:lpstr>Validity: Face</vt:lpstr>
      <vt:lpstr>Validity: Content Types</vt:lpstr>
      <vt:lpstr>Validity: Content, Theoretical</vt:lpstr>
      <vt:lpstr>Validity: Content, Theoretical</vt:lpstr>
      <vt:lpstr>Validity: Content, Theoretical</vt:lpstr>
      <vt:lpstr>Validity: Content, Expert</vt:lpstr>
      <vt:lpstr>Validity: Content, Expert</vt:lpstr>
      <vt:lpstr>Validity: Content, Expert Type</vt:lpstr>
      <vt:lpstr>Content Validity, Expert: Example</vt:lpstr>
      <vt:lpstr>Content-Related Validity: Example</vt:lpstr>
      <vt:lpstr>Construct Validity</vt:lpstr>
      <vt:lpstr>Construct Validity: Hypothesis-testing </vt:lpstr>
      <vt:lpstr>Construct Validity: Known Groups</vt:lpstr>
      <vt:lpstr>Construct Validity: Multitrait-multimethod (Discriminant and Convergent)</vt:lpstr>
      <vt:lpstr>Construct Validity: Discriminant (Divergent)</vt:lpstr>
      <vt:lpstr>Construct Validity: Convergent</vt:lpstr>
      <vt:lpstr>Construct Validity: Expanded Example</vt:lpstr>
      <vt:lpstr>Validity: Factor Analysis</vt:lpstr>
      <vt:lpstr>Construct Validity: Convergent</vt:lpstr>
      <vt:lpstr>PowerPoint Presentation</vt:lpstr>
      <vt:lpstr>Validity: Factor Analysis or Factorial</vt:lpstr>
      <vt:lpstr>Criterion-Related Validity: Predictive, Future and Concurrent</vt:lpstr>
      <vt:lpstr>Criterion-Related Validity: Predictive Validity </vt:lpstr>
      <vt:lpstr>Criterion-Related Validity: Predictive  </vt:lpstr>
      <vt:lpstr>References</vt:lpstr>
    </vt:vector>
  </TitlesOfParts>
  <Company>La Salle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Instrumentation: Validity Measuring Caring in Nursing</dc:title>
  <dc:creator>Zane Wolf</dc:creator>
  <cp:lastModifiedBy>Zane Wolf</cp:lastModifiedBy>
  <cp:revision>64</cp:revision>
  <dcterms:created xsi:type="dcterms:W3CDTF">2018-04-06T18:46:35Z</dcterms:created>
  <dcterms:modified xsi:type="dcterms:W3CDTF">2018-05-19T18:25:52Z</dcterms:modified>
</cp:coreProperties>
</file>