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317" r:id="rId14"/>
    <p:sldId id="319" r:id="rId15"/>
    <p:sldId id="315" r:id="rId16"/>
    <p:sldId id="316" r:id="rId17"/>
    <p:sldId id="320" r:id="rId18"/>
    <p:sldId id="318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77" autoAdjust="0"/>
    <p:restoredTop sz="94660"/>
  </p:normalViewPr>
  <p:slideViewPr>
    <p:cSldViewPr snapToGrid="0">
      <p:cViewPr varScale="1">
        <p:scale>
          <a:sx n="72" d="100"/>
          <a:sy n="72" d="100"/>
        </p:scale>
        <p:origin x="57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0B411-5A92-4B2B-A3ED-0B22F99365C3}" type="datetimeFigureOut">
              <a:rPr lang="en-US" smtClean="0"/>
              <a:t>4/13/2018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BF75D-1103-464A-B478-CFE27893C639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2837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0B411-5A92-4B2B-A3ED-0B22F99365C3}" type="datetimeFigureOut">
              <a:rPr lang="en-US" smtClean="0"/>
              <a:t>4/13/2018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BF75D-1103-464A-B478-CFE27893C63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8660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0B411-5A92-4B2B-A3ED-0B22F99365C3}" type="datetimeFigureOut">
              <a:rPr lang="en-US" smtClean="0"/>
              <a:t>4/13/2018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BF75D-1103-464A-B478-CFE27893C63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1056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0B411-5A92-4B2B-A3ED-0B22F99365C3}" type="datetimeFigureOut">
              <a:rPr lang="en-US" smtClean="0"/>
              <a:t>4/13/2018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BF75D-1103-464A-B478-CFE27893C63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83060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0B411-5A92-4B2B-A3ED-0B22F99365C3}" type="datetimeFigureOut">
              <a:rPr lang="en-US" smtClean="0"/>
              <a:t>4/13/2018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BF75D-1103-464A-B478-CFE27893C639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7605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0B411-5A92-4B2B-A3ED-0B22F99365C3}" type="datetimeFigureOut">
              <a:rPr lang="en-US" smtClean="0"/>
              <a:t>4/13/2018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BF75D-1103-464A-B478-CFE27893C63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31737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0B411-5A92-4B2B-A3ED-0B22F99365C3}" type="datetimeFigureOut">
              <a:rPr lang="en-US" smtClean="0"/>
              <a:t>4/13/2018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BF75D-1103-464A-B478-CFE27893C63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27113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0B411-5A92-4B2B-A3ED-0B22F99365C3}" type="datetimeFigureOut">
              <a:rPr lang="en-US" smtClean="0"/>
              <a:t>4/13/2018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BF75D-1103-464A-B478-CFE27893C63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32568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0B411-5A92-4B2B-A3ED-0B22F99365C3}" type="datetimeFigureOut">
              <a:rPr lang="en-US" smtClean="0"/>
              <a:t>4/13/2018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BF75D-1103-464A-B478-CFE27893C63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3205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E000B411-5A92-4B2B-A3ED-0B22F99365C3}" type="datetimeFigureOut">
              <a:rPr lang="en-US" smtClean="0"/>
              <a:t>4/13/2018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2CBF75D-1103-464A-B478-CFE27893C63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47125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0B411-5A92-4B2B-A3ED-0B22F99365C3}" type="datetimeFigureOut">
              <a:rPr lang="en-US" smtClean="0"/>
              <a:t>4/13/2018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BF75D-1103-464A-B478-CFE27893C63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4118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E000B411-5A92-4B2B-A3ED-0B22F99365C3}" type="datetimeFigureOut">
              <a:rPr lang="en-US" smtClean="0"/>
              <a:t>4/13/2018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62CBF75D-1103-464A-B478-CFE27893C639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6327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91884" y="-649718"/>
            <a:ext cx="10466567" cy="3566160"/>
          </a:xfrm>
        </p:spPr>
        <p:txBody>
          <a:bodyPr>
            <a:normAutofit/>
          </a:bodyPr>
          <a:lstStyle/>
          <a:p>
            <a:r>
              <a:rPr lang="en-US" sz="7200" dirty="0"/>
              <a:t>Instrumentation: Reliability</a:t>
            </a:r>
            <a:br>
              <a:rPr lang="en-US" sz="7200" dirty="0"/>
            </a:br>
            <a:r>
              <a:rPr lang="en-US" sz="7200" dirty="0"/>
              <a:t>Measuring Caring in Nursing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2610" y="3506101"/>
            <a:ext cx="2752725" cy="2638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45458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1200" y="1905001"/>
            <a:ext cx="4826000" cy="2495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71493374"/>
      </p:ext>
    </p:extLst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304800"/>
            <a:ext cx="10363200" cy="1143000"/>
          </a:xfrm>
        </p:spPr>
        <p:txBody>
          <a:bodyPr vert="horz" lIns="120651" tIns="59267" rIns="120651" bIns="59267" rtlCol="0" anchor="ctr">
            <a:normAutofit/>
          </a:bodyPr>
          <a:lstStyle/>
          <a:p>
            <a:pPr>
              <a:defRPr/>
            </a:pPr>
            <a:r>
              <a:rPr lang="en-US" dirty="0"/>
              <a:t>Types of Reliability: Homogeneity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1062680" y="1886465"/>
            <a:ext cx="10722919" cy="4118920"/>
          </a:xfrm>
        </p:spPr>
        <p:txBody>
          <a:bodyPr vert="horz" lIns="120651" tIns="59267" rIns="120651" bIns="59267" rtlCol="0">
            <a:normAutofit/>
          </a:bodyPr>
          <a:lstStyle/>
          <a:p>
            <a:pPr eaLnBrk="1" hangingPunct="1"/>
            <a:r>
              <a:rPr lang="en-US" altLang="en-US" sz="3600" dirty="0"/>
              <a:t>Homogeneity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US" altLang="en-US" sz="3200" dirty="0"/>
              <a:t>Internal consistency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altLang="en-US" sz="2667" dirty="0"/>
              <a:t>Cronbach’s alpha (ordinal scale items)</a:t>
            </a:r>
            <a:r>
              <a:rPr lang="en-US" altLang="en-US" sz="2800" dirty="0"/>
              <a:t> 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US" altLang="en-US" sz="2800" dirty="0"/>
              <a:t>Modest sample size: at least 25</a:t>
            </a:r>
          </a:p>
          <a:p>
            <a:pPr lvl="2" eaLnBrk="1" hangingPunct="1">
              <a:buFont typeface="Arial" panose="020B0604020202020204" pitchFamily="34" charset="0"/>
              <a:buChar char="•"/>
            </a:pPr>
            <a:endParaRPr lang="en-US" altLang="en-US" sz="2667" dirty="0"/>
          </a:p>
          <a:p>
            <a:pPr lvl="2" eaLnBrk="1" hangingPunct="1">
              <a:buFont typeface="Arial" panose="020B0604020202020204" pitchFamily="34" charset="0"/>
              <a:buChar char="•"/>
            </a:pPr>
            <a:r>
              <a:rPr lang="en-US" altLang="en-US" sz="2667" dirty="0"/>
              <a:t>Kuder-Richardson 20 (nominal, dichotomous items)</a:t>
            </a:r>
          </a:p>
          <a:p>
            <a:pPr lvl="1"/>
            <a:endParaRPr lang="en-US" altLang="en-US" dirty="0"/>
          </a:p>
          <a:p>
            <a:pPr lvl="1"/>
            <a:endParaRPr lang="en-US" altLang="en-US" dirty="0"/>
          </a:p>
          <a:p>
            <a:endParaRPr lang="en-US" altLang="en-US" dirty="0"/>
          </a:p>
          <a:p>
            <a:pPr lvl="2" eaLnBrk="1" hangingPunct="1"/>
            <a:endParaRPr lang="en-US" altLang="en-US" sz="2667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5858" y="2784388"/>
            <a:ext cx="1161535" cy="8484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02443053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502508" y="609600"/>
            <a:ext cx="11283092" cy="1143000"/>
          </a:xfrm>
        </p:spPr>
        <p:txBody>
          <a:bodyPr/>
          <a:lstStyle/>
          <a:p>
            <a:pPr>
              <a:defRPr/>
            </a:pPr>
            <a:r>
              <a:rPr lang="en-US" dirty="0"/>
              <a:t>Reliability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403654" y="2265404"/>
            <a:ext cx="10569147" cy="3884141"/>
          </a:xfrm>
        </p:spPr>
        <p:txBody>
          <a:bodyPr>
            <a:normAutofit/>
          </a:bodyPr>
          <a:lstStyle/>
          <a:p>
            <a:r>
              <a:rPr lang="en-US" altLang="en-US" dirty="0"/>
              <a:t>In a study of antepartum and postpartum patients, reliability coefficients for </a:t>
            </a:r>
            <a:r>
              <a:rPr lang="en-US" altLang="en-US" b="1" dirty="0"/>
              <a:t>the Caring Behavior Assessment </a:t>
            </a:r>
            <a:r>
              <a:rPr lang="en-US" altLang="en-US" dirty="0"/>
              <a:t>generated an internal consistency Cronbach’s alpha of .93 for the total scale</a:t>
            </a:r>
          </a:p>
          <a:p>
            <a:r>
              <a:rPr lang="en-US" altLang="en-US" dirty="0"/>
              <a:t>Cronbach’s alpha coefficients were the following for </a:t>
            </a:r>
            <a:r>
              <a:rPr lang="en-US" altLang="en-US" b="1" dirty="0"/>
              <a:t>CBI-42</a:t>
            </a:r>
            <a:r>
              <a:rPr lang="en-US" altLang="en-US" dirty="0"/>
              <a:t> subscales: Respectful deference to other (α = .94); Assurance of human presence (α = .96); Positive connectedness (α = .93); Professional knowledge and skill (α = .90); Attentiveness to the other’s experience (α = .91)</a:t>
            </a:r>
          </a:p>
          <a:p>
            <a:r>
              <a:rPr lang="en-US" altLang="en-US" dirty="0"/>
              <a:t>Reliability for the </a:t>
            </a:r>
            <a:r>
              <a:rPr lang="en-US" altLang="en-US" b="1" dirty="0"/>
              <a:t>CARE-Q</a:t>
            </a:r>
            <a:r>
              <a:rPr lang="en-US" altLang="en-US" dirty="0"/>
              <a:t> was initially tested in a small (</a:t>
            </a:r>
            <a:r>
              <a:rPr lang="en-US" altLang="en-US" i="1" dirty="0"/>
              <a:t>N</a:t>
            </a:r>
            <a:r>
              <a:rPr lang="en-US" altLang="en-US" dirty="0"/>
              <a:t> = 10) test-retest study, resulting in an </a:t>
            </a:r>
            <a:r>
              <a:rPr lang="en-US" altLang="en-US" i="1" dirty="0"/>
              <a:t>r </a:t>
            </a:r>
            <a:r>
              <a:rPr lang="en-US" altLang="en-US" dirty="0"/>
              <a:t>of 1.00 for one most important and one least important item</a:t>
            </a:r>
          </a:p>
          <a:p>
            <a:r>
              <a:rPr lang="en-US" altLang="en-US" dirty="0"/>
              <a:t>The revised 10-item Caring Factor Survey </a:t>
            </a:r>
            <a:r>
              <a:rPr lang="en-US" altLang="en-US" b="1" dirty="0"/>
              <a:t>(CFS)</a:t>
            </a:r>
            <a:r>
              <a:rPr lang="en-US" altLang="en-US" dirty="0"/>
              <a:t>,</a:t>
            </a:r>
            <a:r>
              <a:rPr lang="en-US" altLang="en-US" b="1" dirty="0"/>
              <a:t> </a:t>
            </a:r>
            <a:r>
              <a:rPr lang="en-US" altLang="en-US" dirty="0"/>
              <a:t>D model: a Cronbach’s alpha of .96 was the final version of the 10-item CFS</a:t>
            </a:r>
          </a:p>
          <a:p>
            <a:endParaRPr lang="en-US" altLang="en-US" dirty="0"/>
          </a:p>
          <a:p>
            <a:pPr eaLnBrk="1" hangingPunct="1">
              <a:buFontTx/>
              <a:buNone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067556855"/>
      </p:ext>
    </p:extLst>
  </p:cSld>
  <p:clrMapOvr>
    <a:masterClrMapping/>
  </p:clrMapOvr>
  <p:transition spd="slow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91270A-C9E5-41AE-8B97-EA5F0FA0D0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Reliability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BAAFA6-F9F5-4483-BB7D-BA7C395C88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en-US" dirty="0"/>
              <a:t>Five bilingual nurses in the United States examined the consistency between the modified Chinese version of the CARE-Q and its original English version. The modified Chinese version was rated as 96% accurate for the 50 items. The internal consistency for an overall coefficient alpha is 0.97 for the total scale of the modified CARE-Q (Chinese version). The test-retest reliability of the instrument with a 2-week interval was </a:t>
            </a:r>
            <a:r>
              <a:rPr lang="en-US" altLang="en-US" i="1" dirty="0"/>
              <a:t>p</a:t>
            </a:r>
            <a:r>
              <a:rPr lang="en-US" altLang="en-US" dirty="0"/>
              <a:t> = 0.005.</a:t>
            </a:r>
          </a:p>
          <a:p>
            <a:r>
              <a:rPr lang="en-US" dirty="0"/>
              <a:t>CBI-42 has demonstrated good test-retest reliability (</a:t>
            </a:r>
            <a:r>
              <a:rPr lang="en-US" i="1" dirty="0"/>
              <a:t>r</a:t>
            </a:r>
            <a:r>
              <a:rPr lang="en-US" dirty="0"/>
              <a:t> = 0.82) for nurses</a:t>
            </a:r>
          </a:p>
          <a:p>
            <a:r>
              <a:rPr lang="en-US" dirty="0"/>
              <a:t>The Cronbach’s alpha was 0.94 for the total CBI-24 scale (Ireland and United State nurse sample)</a:t>
            </a:r>
          </a:p>
          <a:p>
            <a:pPr marL="0" indent="0">
              <a:buNone/>
            </a:pPr>
            <a:endParaRPr lang="en-US" altLang="en-US" dirty="0"/>
          </a:p>
          <a:p>
            <a:endParaRPr lang="en-US" sz="1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85143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EB013E-4A94-4178-B000-36C13873C6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9687" y="286603"/>
            <a:ext cx="10015993" cy="1450757"/>
          </a:xfrm>
        </p:spPr>
        <p:txBody>
          <a:bodyPr/>
          <a:lstStyle/>
          <a:p>
            <a:r>
              <a:rPr lang="en-US" dirty="0"/>
              <a:t>Reliability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5611BE-9258-4F10-9EC2-73FAAA5A8C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32452" y="1845734"/>
            <a:ext cx="9923228" cy="4023360"/>
          </a:xfrm>
        </p:spPr>
        <p:txBody>
          <a:bodyPr>
            <a:normAutofit/>
          </a:bodyPr>
          <a:lstStyle/>
          <a:p>
            <a:r>
              <a:rPr lang="en-US" dirty="0"/>
              <a:t>The Adapted Caring Behavior Checklist was used in a scenario-based, high fidelity human patient simulation based on McDaniel’s checklist; items were scored on verbal and nonverbal actions denoting caring as performed by the nurse and as observable to a rater, using dichotomous (presence or absence) scoring and frequencies. Inter-rater reliability among four raters was 88% to 100% for the adapted checklist.</a:t>
            </a:r>
          </a:p>
          <a:p>
            <a:r>
              <a:rPr lang="en-US" dirty="0"/>
              <a:t>The Peer Group Caring Interaction Scale (PGIS) was adapted for staff nurses; the alpha reliability of the PGCIS was 0.95.</a:t>
            </a:r>
          </a:p>
          <a:p>
            <a:r>
              <a:rPr lang="en-US" dirty="0"/>
              <a:t>The Caring Nurse Observation Tool (CNOT) checklist was tested for inter-rater reliability by two pairs of independent judges; there was a 38% and 41% agreement by two pairs of independent judges; there was a 38% and 41% rate of agreement among two independent judges within each dataset; Kappa coefficients were also calculated. An observed indicator receives a score of 1 for each item.</a:t>
            </a:r>
          </a:p>
        </p:txBody>
      </p:sp>
    </p:spTree>
    <p:extLst>
      <p:ext uri="{BB962C8B-B14F-4D97-AF65-F5344CB8AC3E}">
        <p14:creationId xmlns:p14="http://schemas.microsoft.com/office/powerpoint/2010/main" val="29994604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30B15-931B-43E8-92BA-C60FB436E6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985606"/>
          </a:xfrm>
        </p:spPr>
        <p:txBody>
          <a:bodyPr/>
          <a:lstStyle/>
          <a:p>
            <a:r>
              <a:rPr lang="en-US" dirty="0"/>
              <a:t>Caring Behaviors Inventory-42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B66411-39AE-4B45-976A-8D3E5F483C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826" y="1825624"/>
            <a:ext cx="11264348" cy="4376393"/>
          </a:xfrm>
        </p:spPr>
        <p:txBody>
          <a:bodyPr>
            <a:normAutofit lnSpcReduction="10000"/>
          </a:bodyPr>
          <a:lstStyle/>
          <a:p>
            <a:pPr marL="365760" indent="-283464">
              <a:buFont typeface="Wingdings 2"/>
              <a:buChar char=""/>
              <a:defRPr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Respectful deference to other (courteous regard for the other)</a:t>
            </a:r>
          </a:p>
          <a:p>
            <a:pPr marL="640080" lvl="1" indent="-237744">
              <a:buFont typeface="Verdana"/>
              <a:buChar char="◦"/>
              <a:defRPr/>
            </a:pPr>
            <a:r>
              <a:rPr lang="en-US" sz="1800" dirty="0">
                <a:cs typeface="Times New Roman" pitchFamily="18" charset="0"/>
              </a:rPr>
              <a:t>(3,8,1,9,11,2,4,10,7,27,15,28) 12 items; Cronbach’s alpha = 0.8906</a:t>
            </a:r>
          </a:p>
          <a:p>
            <a:pPr marL="365760" indent="-283464">
              <a:buFont typeface="Wingdings 2"/>
              <a:buChar char=""/>
              <a:defRPr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Assurance of human presence (investment in the other’s need and security)</a:t>
            </a:r>
          </a:p>
          <a:p>
            <a:pPr marL="640080" lvl="1" indent="-237744">
              <a:buFont typeface="Verdana"/>
              <a:buChar char="◦"/>
              <a:defRPr/>
            </a:pPr>
            <a:r>
              <a:rPr lang="en-US" sz="1800" dirty="0">
                <a:cs typeface="Times New Roman" pitchFamily="18" charset="0"/>
              </a:rPr>
              <a:t>(16,35,37,34,32,36,30,26,33,31,18,29) 12 items; Cronbach’s alpha = 0.9221</a:t>
            </a:r>
          </a:p>
          <a:p>
            <a:pPr marL="365760" indent="-283464">
              <a:buFont typeface="Wingdings 2"/>
              <a:buChar char=""/>
              <a:defRPr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Positive connectedness (optimistic and constant readiness of the part of the nurse to help the other) </a:t>
            </a:r>
          </a:p>
          <a:p>
            <a:pPr marL="640080" lvl="1" indent="-237744">
              <a:buFont typeface="Verdana"/>
              <a:buChar char="◦"/>
              <a:defRPr/>
            </a:pPr>
            <a:r>
              <a:rPr lang="en-US" sz="1800" dirty="0">
                <a:cs typeface="Times New Roman" pitchFamily="18" charset="0"/>
              </a:rPr>
              <a:t>(12,25,5,14,13,6,23,21,17) 9 items; Cronbach’s alpha = 0.8452 </a:t>
            </a:r>
          </a:p>
          <a:p>
            <a:pPr marL="365760" indent="-283464">
              <a:buFont typeface="Wingdings 2"/>
              <a:buChar char=""/>
              <a:defRPr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Professional knowledge and skill (proficient, informed and skillful nurse)</a:t>
            </a:r>
          </a:p>
          <a:p>
            <a:pPr marL="640080" lvl="1" indent="-237744">
              <a:buFont typeface="Verdana"/>
              <a:buChar char="◦"/>
              <a:defRPr/>
            </a:pPr>
            <a:r>
              <a:rPr lang="en-US" sz="1800" dirty="0">
                <a:cs typeface="Times New Roman" pitchFamily="18" charset="0"/>
              </a:rPr>
              <a:t>(19,24,22,38,20) 5 items; Cronbach’s alpha = 0.8157 </a:t>
            </a:r>
          </a:p>
          <a:p>
            <a:pPr marL="365760" indent="-283464">
              <a:buFont typeface="Wingdings 2"/>
              <a:buChar char=""/>
              <a:defRPr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Attentiveness to other’s experience (appreciation of and engrossment in the other’s perspective and experience)</a:t>
            </a:r>
          </a:p>
          <a:p>
            <a:pPr marL="640080" lvl="1" indent="-237744">
              <a:buFont typeface="Verdana"/>
              <a:buChar char="◦"/>
              <a:defRPr/>
            </a:pPr>
            <a:r>
              <a:rPr lang="en-US" sz="1800" dirty="0">
                <a:cs typeface="Times New Roman" pitchFamily="18" charset="0"/>
              </a:rPr>
              <a:t>(40,39,41,42) 4 items; Cronbach’s alpha = 0.8191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12196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E38513-C6AD-4B2B-894B-4E819EB478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Modified (Chinese) Care Q Subscales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CC0F06-D72B-4ECF-84C6-2CAB29DD2F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Accessible: </a:t>
            </a:r>
            <a:r>
              <a:rPr lang="el-GR" dirty="0"/>
              <a:t>α</a:t>
            </a:r>
            <a:r>
              <a:rPr lang="en-US" dirty="0"/>
              <a:t> = 0.82</a:t>
            </a:r>
          </a:p>
          <a:p>
            <a:r>
              <a:rPr lang="en-US" dirty="0"/>
              <a:t>Explains and Facilitates: </a:t>
            </a:r>
            <a:r>
              <a:rPr lang="el-GR" dirty="0"/>
              <a:t>α</a:t>
            </a:r>
            <a:r>
              <a:rPr lang="en-US" dirty="0"/>
              <a:t> = 0.86</a:t>
            </a:r>
          </a:p>
          <a:p>
            <a:r>
              <a:rPr lang="en-US" dirty="0"/>
              <a:t>Anticipates and Comforts: </a:t>
            </a:r>
            <a:r>
              <a:rPr lang="el-GR" dirty="0"/>
              <a:t>α</a:t>
            </a:r>
            <a:r>
              <a:rPr lang="en-US" dirty="0"/>
              <a:t> = 0.92</a:t>
            </a:r>
          </a:p>
          <a:p>
            <a:r>
              <a:rPr lang="en-US" dirty="0"/>
              <a:t>Respects: </a:t>
            </a:r>
            <a:r>
              <a:rPr lang="el-GR" dirty="0"/>
              <a:t>α</a:t>
            </a:r>
            <a:r>
              <a:rPr lang="en-US" dirty="0"/>
              <a:t> = 0.92</a:t>
            </a:r>
          </a:p>
          <a:p>
            <a:r>
              <a:rPr lang="en-US" dirty="0"/>
              <a:t>Helping and Trusting Relationships: </a:t>
            </a:r>
            <a:r>
              <a:rPr lang="el-GR" dirty="0"/>
              <a:t>α</a:t>
            </a:r>
            <a:r>
              <a:rPr lang="en-US" dirty="0"/>
              <a:t> = 0.89</a:t>
            </a:r>
          </a:p>
          <a:p>
            <a:r>
              <a:rPr lang="en-US" dirty="0"/>
              <a:t>Monitors and Follows Through: </a:t>
            </a:r>
            <a:r>
              <a:rPr lang="el-GR" dirty="0"/>
              <a:t>α</a:t>
            </a:r>
            <a:r>
              <a:rPr lang="en-US" dirty="0"/>
              <a:t> = 0.91</a:t>
            </a:r>
          </a:p>
        </p:txBody>
      </p:sp>
    </p:spTree>
    <p:extLst>
      <p:ext uri="{BB962C8B-B14F-4D97-AF65-F5344CB8AC3E}">
        <p14:creationId xmlns:p14="http://schemas.microsoft.com/office/powerpoint/2010/main" val="285717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85CD0A-C679-4C1B-B79F-3B692B81C8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972354"/>
          </a:xfrm>
        </p:spPr>
        <p:txBody>
          <a:bodyPr/>
          <a:lstStyle/>
          <a:p>
            <a:r>
              <a:rPr lang="en-US" dirty="0"/>
              <a:t>Persian Caring Dimension Inventory-25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A21036-E754-4140-B10E-CC1C317CBA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5600" dirty="0"/>
              <a:t>PCDI re‑administered 10 days after the first visit to 20 nursing students and 18 nurses to evaluate test-retest reliability.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5100" dirty="0"/>
              <a:t>Test–retest correlation coefficients were high (Spearman correlation coefficients were 0.89 for nursing students and 0.91 for nurses).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5600" dirty="0"/>
              <a:t>Internal consistency was calculated for entire sample of 288 participants. Alpha coefficient for overall CDI‑25 was 0.91.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5100" dirty="0"/>
              <a:t>By excluding two items, items 4 (getting to know the patient as a person) and 16 (sharing your personal problems with a patient), alpha coefficient for remaining 23 items was 0.86</a:t>
            </a:r>
          </a:p>
        </p:txBody>
      </p:sp>
    </p:spTree>
    <p:extLst>
      <p:ext uri="{BB962C8B-B14F-4D97-AF65-F5344CB8AC3E}">
        <p14:creationId xmlns:p14="http://schemas.microsoft.com/office/powerpoint/2010/main" val="37959101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E7A95F-1F3F-4FD4-A686-E0F27A4BB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92DE95-3B50-494B-BDE5-FDCFAC3985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3096" y="1845734"/>
            <a:ext cx="10572584" cy="4382788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Cossette &amp; Forbes (2012)</a:t>
            </a:r>
          </a:p>
          <a:p>
            <a:r>
              <a:rPr lang="en-US" dirty="0"/>
              <a:t>DiNapoli, Nelson, Turkel, &amp; Watson (2010)</a:t>
            </a:r>
          </a:p>
          <a:p>
            <a:r>
              <a:rPr lang="en-US" dirty="0"/>
              <a:t>Dunnington &amp; Farmer (2015)</a:t>
            </a:r>
          </a:p>
          <a:p>
            <a:r>
              <a:rPr lang="en-US" dirty="0"/>
              <a:t>Larson (1984)</a:t>
            </a:r>
          </a:p>
          <a:p>
            <a:r>
              <a:rPr lang="en-US" dirty="0"/>
              <a:t>Lee &amp; Larson (2006)</a:t>
            </a:r>
          </a:p>
          <a:p>
            <a:r>
              <a:rPr lang="en-US" dirty="0"/>
              <a:t>Longo (2009)</a:t>
            </a:r>
          </a:p>
          <a:p>
            <a:r>
              <a:rPr lang="en-US" dirty="0"/>
              <a:t>Salimi, Azimpour, Mohammadzadeh</a:t>
            </a:r>
            <a:r>
              <a:rPr lang="en-US"/>
              <a:t>, &amp; Fesharaki </a:t>
            </a:r>
            <a:r>
              <a:rPr lang="en-US" dirty="0"/>
              <a:t>(2014)</a:t>
            </a:r>
          </a:p>
          <a:p>
            <a:r>
              <a:rPr lang="en-US" dirty="0"/>
              <a:t>Schultz, Bridgham, Smith, &amp; Higgins (1998)</a:t>
            </a:r>
          </a:p>
          <a:p>
            <a:r>
              <a:rPr lang="en-US" dirty="0"/>
              <a:t>Weathers et al. (2015)</a:t>
            </a:r>
          </a:p>
          <a:p>
            <a:r>
              <a:rPr lang="en-US" dirty="0"/>
              <a:t>Wolf et al. (1994)</a:t>
            </a:r>
          </a:p>
          <a:p>
            <a:r>
              <a:rPr lang="en-US" dirty="0"/>
              <a:t>Wolf et al. (1998)</a:t>
            </a:r>
          </a:p>
          <a:p>
            <a:r>
              <a:rPr lang="en-US" dirty="0"/>
              <a:t>Wolf et al. (2003)</a:t>
            </a:r>
          </a:p>
          <a:p>
            <a:r>
              <a:rPr lang="en-US" dirty="0"/>
              <a:t>Wolf et al. (2004)</a:t>
            </a:r>
          </a:p>
        </p:txBody>
      </p:sp>
    </p:spTree>
    <p:extLst>
      <p:ext uri="{BB962C8B-B14F-4D97-AF65-F5344CB8AC3E}">
        <p14:creationId xmlns:p14="http://schemas.microsoft.com/office/powerpoint/2010/main" val="10492922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9600" y="865718"/>
            <a:ext cx="5384800" cy="45423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01118479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81000"/>
            <a:ext cx="10972800" cy="1625600"/>
          </a:xfrm>
        </p:spPr>
        <p:txBody>
          <a:bodyPr/>
          <a:lstStyle/>
          <a:p>
            <a:pPr>
              <a:defRPr/>
            </a:pPr>
            <a:r>
              <a:rPr lang="en-US" sz="4267" dirty="0"/>
              <a:t>Reliability: Quality Measure of Instrument</a:t>
            </a:r>
            <a:br>
              <a:rPr lang="en-US" sz="4267" dirty="0"/>
            </a:br>
            <a:endParaRPr lang="en-US" sz="4267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502508" y="2057400"/>
            <a:ext cx="11283092" cy="4114800"/>
          </a:xfrm>
        </p:spPr>
        <p:txBody>
          <a:bodyPr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altLang="en-US" sz="2400" dirty="0"/>
              <a:t>Dependability, stability, consistency, predictability, comparability, </a:t>
            </a:r>
            <a:r>
              <a:rPr lang="en-US" altLang="en-US" sz="2400" b="1" i="1" dirty="0"/>
              <a:t>accuracy</a:t>
            </a:r>
            <a:endParaRPr lang="en-US" altLang="en-US" sz="24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2400" dirty="0"/>
              <a:t>Indicates extent of random error in measurement method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2400" dirty="0"/>
              <a:t>Test is reliable if observed scores are highly correlated with its true scores</a:t>
            </a: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en-US" sz="2400" dirty="0"/>
              <a:t>How consistently measurement technique measures concept/construct (same trait) (internal consistency) </a:t>
            </a: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en-US" sz="2400" dirty="0"/>
              <a:t>If two data collectors observe same event and record observations on instrument, recording is comparable (interrater)</a:t>
            </a: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en-US" sz="2400" dirty="0"/>
              <a:t>Same questionnaire administered to same individuals at two different times, individuals’ responses remain same (test-retest)</a:t>
            </a:r>
          </a:p>
        </p:txBody>
      </p:sp>
    </p:spTree>
    <p:extLst>
      <p:ext uri="{BB962C8B-B14F-4D97-AF65-F5344CB8AC3E}">
        <p14:creationId xmlns:p14="http://schemas.microsoft.com/office/powerpoint/2010/main" val="440303064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Reliability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799070" y="1845734"/>
            <a:ext cx="10356610" cy="4023360"/>
          </a:xfrm>
        </p:spPr>
        <p:txBody>
          <a:bodyPr>
            <a:normAutofit/>
          </a:bodyPr>
          <a:lstStyle/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sz="2400" dirty="0"/>
              <a:t>Instruments that are reliable provide values with only small amount of random error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sz="2400" dirty="0"/>
              <a:t>Reliable instruments enhance the power of the study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sz="2400" dirty="0"/>
              <a:t>1.00 is perfect reliability; 0.00 is no reliability</a:t>
            </a:r>
          </a:p>
        </p:txBody>
      </p:sp>
    </p:spTree>
    <p:extLst>
      <p:ext uri="{BB962C8B-B14F-4D97-AF65-F5344CB8AC3E}">
        <p14:creationId xmlns:p14="http://schemas.microsoft.com/office/powerpoint/2010/main" val="4088588261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381000"/>
            <a:ext cx="10363200" cy="1143000"/>
          </a:xfrm>
        </p:spPr>
        <p:txBody>
          <a:bodyPr vert="horz" lIns="120651" tIns="59267" rIns="120651" bIns="59267" rtlCol="0" anchor="ctr">
            <a:normAutofit/>
          </a:bodyPr>
          <a:lstStyle/>
          <a:p>
            <a:pPr>
              <a:defRPr/>
            </a:pPr>
            <a:r>
              <a:rPr lang="en-US" dirty="0"/>
              <a:t>Types of Reliability: Test-Retest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601362" y="1812324"/>
            <a:ext cx="10676238" cy="4324865"/>
          </a:xfrm>
        </p:spPr>
        <p:txBody>
          <a:bodyPr vert="horz" lIns="120651" tIns="59267" rIns="120651" bIns="59267" rtlCol="0"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en-US" sz="3200" dirty="0"/>
              <a:t>test-retest (two administrations of same test with time period between administrations based on construct)</a:t>
            </a:r>
          </a:p>
          <a:p>
            <a:pPr lvl="1"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en-US" sz="2600" dirty="0"/>
              <a:t>comparison of means</a:t>
            </a:r>
          </a:p>
          <a:p>
            <a:pPr lvl="2"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en-US" sz="2600" dirty="0"/>
              <a:t>t-test: </a:t>
            </a:r>
            <a:r>
              <a:rPr lang="en-US" altLang="en-US" sz="2600" i="1" dirty="0"/>
              <a:t>t</a:t>
            </a:r>
            <a:r>
              <a:rPr lang="en-US" altLang="en-US" sz="2600" dirty="0"/>
              <a:t> statistic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000" b="1" dirty="0"/>
              <a:t>OR</a:t>
            </a:r>
          </a:p>
          <a:p>
            <a:pPr lvl="1"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en-US" sz="3200" dirty="0"/>
              <a:t>correlate results</a:t>
            </a:r>
          </a:p>
          <a:p>
            <a:pPr lvl="2"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en-US" sz="2600" dirty="0"/>
              <a:t>Pearson Product Moment Correlation or </a:t>
            </a:r>
            <a:r>
              <a:rPr lang="en-US" altLang="en-US" sz="2600" i="1" dirty="0"/>
              <a:t>r</a:t>
            </a:r>
            <a:r>
              <a:rPr lang="en-US" altLang="en-US" sz="2600" dirty="0"/>
              <a:t> or Spearman’s </a:t>
            </a:r>
            <a:r>
              <a:rPr lang="en-US" altLang="en-US" sz="2600" i="1" dirty="0"/>
              <a:t>rho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altLang="en-US" sz="2600" dirty="0"/>
              <a:t>Time</a:t>
            </a:r>
            <a:r>
              <a:rPr lang="en-US" altLang="en-US" sz="2600" baseline="-25000" dirty="0"/>
              <a:t> 1</a:t>
            </a:r>
            <a:r>
              <a:rPr lang="en-US" altLang="en-US" sz="2600" dirty="0"/>
              <a:t>: administer the CBI to a group of nurses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altLang="en-US" sz="2600" dirty="0"/>
              <a:t>Time </a:t>
            </a:r>
            <a:r>
              <a:rPr lang="en-US" altLang="en-US" sz="2600" baseline="-25000" dirty="0"/>
              <a:t>2</a:t>
            </a:r>
            <a:r>
              <a:rPr lang="en-US" altLang="en-US" sz="2600" dirty="0"/>
              <a:t>: administer the CBI to the same group of nurses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200" dirty="0"/>
              <a:t>Test-retest reliability, nurse sample (</a:t>
            </a:r>
            <a:r>
              <a:rPr lang="en-US" sz="3200" i="1" dirty="0"/>
              <a:t>rho </a:t>
            </a:r>
            <a:r>
              <a:rPr lang="en-US" sz="3200" dirty="0"/>
              <a:t>= .88, </a:t>
            </a:r>
            <a:r>
              <a:rPr lang="en-US" sz="3200" i="1" dirty="0"/>
              <a:t>p</a:t>
            </a:r>
            <a:r>
              <a:rPr lang="en-US" sz="3200" dirty="0"/>
              <a:t> &lt; .01)</a:t>
            </a:r>
          </a:p>
        </p:txBody>
      </p:sp>
    </p:spTree>
    <p:extLst>
      <p:ext uri="{BB962C8B-B14F-4D97-AF65-F5344CB8AC3E}">
        <p14:creationId xmlns:p14="http://schemas.microsoft.com/office/powerpoint/2010/main" val="3211673150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http://www.socialresearchmethods.net/kb/Assets/images/testret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7751" y="2057400"/>
            <a:ext cx="4673600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40018874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711200" y="228600"/>
            <a:ext cx="10363200" cy="1143000"/>
          </a:xfrm>
        </p:spPr>
        <p:txBody>
          <a:bodyPr vert="horz" lIns="120651" tIns="59267" rIns="120651" bIns="59267" rtlCol="0" anchor="ctr">
            <a:normAutofit/>
          </a:bodyPr>
          <a:lstStyle/>
          <a:p>
            <a:pPr>
              <a:defRPr/>
            </a:pPr>
            <a:r>
              <a:rPr lang="en-US" dirty="0"/>
              <a:t>Types of Reliability: Equivalence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508000" y="1861750"/>
            <a:ext cx="11074400" cy="4462849"/>
          </a:xfrm>
        </p:spPr>
        <p:txBody>
          <a:bodyPr vert="horz" lIns="120651" tIns="59267" rIns="120651" bIns="59267" rtlCol="0"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sz="3733" dirty="0"/>
              <a:t>Equivalence</a:t>
            </a:r>
          </a:p>
          <a:p>
            <a:pPr lvl="1"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en-US" sz="3200" dirty="0"/>
              <a:t>Interrater or interobserver: 2 observers independently observe behavior using same instrument</a:t>
            </a:r>
          </a:p>
          <a:p>
            <a:pPr lvl="2"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en-US" sz="2667" dirty="0"/>
              <a:t>percentage of agreement: number of agreements/number of possible agreements = interrater reliability</a:t>
            </a:r>
          </a:p>
          <a:p>
            <a:pPr lvl="2"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en-US" sz="2667" dirty="0"/>
              <a:t>Cohen’s kappa, correlation (Phi, Pearson </a:t>
            </a:r>
            <a:r>
              <a:rPr lang="en-US" altLang="en-US" sz="2667" i="1" dirty="0"/>
              <a:t>r</a:t>
            </a:r>
            <a:r>
              <a:rPr lang="en-US" altLang="en-US" sz="2667" dirty="0"/>
              <a:t>; Kendall’s tau; Spearman’s rho)</a:t>
            </a:r>
          </a:p>
          <a:p>
            <a:pPr lvl="2"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en-US" sz="2667" dirty="0"/>
              <a:t>intraclass correlation coefficient (ANOVA)</a:t>
            </a:r>
          </a:p>
          <a:p>
            <a:pPr lvl="1"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en-US" sz="3200" dirty="0"/>
              <a:t>Alternate or parallel forms (two parallel tests based on same blueprint)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altLang="en-US" sz="2667" dirty="0"/>
              <a:t>Pearson </a:t>
            </a:r>
            <a:r>
              <a:rPr lang="en-US" altLang="en-US" sz="2667" i="1" dirty="0"/>
              <a:t>r</a:t>
            </a:r>
            <a:r>
              <a:rPr lang="en-US" altLang="en-US" sz="2667" dirty="0"/>
              <a:t> on total scores</a:t>
            </a:r>
          </a:p>
        </p:txBody>
      </p:sp>
    </p:spTree>
    <p:extLst>
      <p:ext uri="{BB962C8B-B14F-4D97-AF65-F5344CB8AC3E}">
        <p14:creationId xmlns:p14="http://schemas.microsoft.com/office/powerpoint/2010/main" val="2985382530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http://www.oandp.org/OLC/lessons/html/SSC_09/images/m1a1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6000" y="1905000"/>
            <a:ext cx="4368800" cy="297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21483221"/>
      </p:ext>
    </p:extLst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http://www.socialresearchmethods.net/kb/Assets/images/intrater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2057400"/>
            <a:ext cx="52832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79408363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Retrospect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235</TotalTime>
  <Words>1054</Words>
  <Application>Microsoft Office PowerPoint</Application>
  <PresentationFormat>Widescreen</PresentationFormat>
  <Paragraphs>90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Arial</vt:lpstr>
      <vt:lpstr>Calibri</vt:lpstr>
      <vt:lpstr>Calibri Light</vt:lpstr>
      <vt:lpstr>Times New Roman</vt:lpstr>
      <vt:lpstr>Verdana</vt:lpstr>
      <vt:lpstr>Wingdings 2</vt:lpstr>
      <vt:lpstr>Retrospect</vt:lpstr>
      <vt:lpstr>Instrumentation: Reliability Measuring Caring in Nursing</vt:lpstr>
      <vt:lpstr>PowerPoint Presentation</vt:lpstr>
      <vt:lpstr>Reliability: Quality Measure of Instrument </vt:lpstr>
      <vt:lpstr>Reliability</vt:lpstr>
      <vt:lpstr>Types of Reliability: Test-Retest</vt:lpstr>
      <vt:lpstr>PowerPoint Presentation</vt:lpstr>
      <vt:lpstr>Types of Reliability: Equivalence</vt:lpstr>
      <vt:lpstr>PowerPoint Presentation</vt:lpstr>
      <vt:lpstr>PowerPoint Presentation</vt:lpstr>
      <vt:lpstr>PowerPoint Presentation</vt:lpstr>
      <vt:lpstr>Types of Reliability: Homogeneity</vt:lpstr>
      <vt:lpstr>Reliability</vt:lpstr>
      <vt:lpstr>Reliability</vt:lpstr>
      <vt:lpstr>Reliability</vt:lpstr>
      <vt:lpstr>Caring Behaviors Inventory-42</vt:lpstr>
      <vt:lpstr>Modified (Chinese) Care Q Subscales</vt:lpstr>
      <vt:lpstr>Persian Caring Dimension Inventory-25</vt:lpstr>
      <vt:lpstr>References</vt:lpstr>
    </vt:vector>
  </TitlesOfParts>
  <Company>La Salle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Instrumentation: Reliability Measuring Caring in Nursing</dc:title>
  <dc:creator>Zane Wolf</dc:creator>
  <cp:lastModifiedBy>Zane Wolf</cp:lastModifiedBy>
  <cp:revision>34</cp:revision>
  <dcterms:created xsi:type="dcterms:W3CDTF">2018-04-06T18:42:24Z</dcterms:created>
  <dcterms:modified xsi:type="dcterms:W3CDTF">2018-04-13T19:06:26Z</dcterms:modified>
</cp:coreProperties>
</file>