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78" r:id="rId2"/>
    <p:sldId id="279" r:id="rId3"/>
    <p:sldId id="294" r:id="rId4"/>
    <p:sldId id="280" r:id="rId5"/>
    <p:sldId id="312" r:id="rId6"/>
    <p:sldId id="309" r:id="rId7"/>
    <p:sldId id="311" r:id="rId8"/>
    <p:sldId id="299" r:id="rId9"/>
    <p:sldId id="304" r:id="rId10"/>
    <p:sldId id="305" r:id="rId11"/>
    <p:sldId id="306" r:id="rId12"/>
    <p:sldId id="298" r:id="rId13"/>
    <p:sldId id="267" r:id="rId14"/>
    <p:sldId id="262" r:id="rId15"/>
    <p:sldId id="282" r:id="rId16"/>
    <p:sldId id="281" r:id="rId17"/>
    <p:sldId id="285" r:id="rId18"/>
    <p:sldId id="284" r:id="rId19"/>
    <p:sldId id="288" r:id="rId20"/>
    <p:sldId id="259" r:id="rId21"/>
    <p:sldId id="290" r:id="rId22"/>
    <p:sldId id="289" r:id="rId23"/>
    <p:sldId id="292" r:id="rId24"/>
    <p:sldId id="314" r:id="rId25"/>
    <p:sldId id="313" r:id="rId26"/>
    <p:sldId id="317" r:id="rId27"/>
    <p:sldId id="260" r:id="rId28"/>
    <p:sldId id="318" r:id="rId29"/>
    <p:sldId id="261" r:id="rId30"/>
    <p:sldId id="269" r:id="rId31"/>
    <p:sldId id="307" r:id="rId32"/>
    <p:sldId id="291" r:id="rId33"/>
    <p:sldId id="316" r:id="rId34"/>
    <p:sldId id="315" r:id="rId35"/>
    <p:sldId id="319" r:id="rId36"/>
    <p:sldId id="320" r:id="rId37"/>
    <p:sldId id="321" r:id="rId38"/>
    <p:sldId id="322" r:id="rId39"/>
    <p:sldId id="257" r:id="rId4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7" autoAdjust="0"/>
    <p:restoredTop sz="94631" autoAdjust="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D70B-632C-4178-B5BD-6893DC25E736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0B230-8347-4152-9032-339F06C766F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9384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D70B-632C-4178-B5BD-6893DC25E736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0B230-8347-4152-9032-339F06C766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020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D70B-632C-4178-B5BD-6893DC25E736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0B230-8347-4152-9032-339F06C766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369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4217" y="4572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64217" y="1981200"/>
            <a:ext cx="10363200" cy="4114800"/>
          </a:xfrm>
        </p:spPr>
        <p:txBody>
          <a:bodyPr>
            <a:normAutofit/>
          </a:bodyPr>
          <a:lstStyle/>
          <a:p>
            <a:pPr lvl="0"/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9C30EE-E02F-455B-85B9-3E1402DD47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64217" y="6265333"/>
            <a:ext cx="2540000" cy="457200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7530D2-FA6A-4807-8013-7084F9DD1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75200" y="6248400"/>
            <a:ext cx="3860800" cy="457200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4F0D6-3AC2-49A2-95CB-EC6FCCDCD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72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7A18B-DBEB-4713-8B1A-C17F5A843F7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64210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D70B-632C-4178-B5BD-6893DC25E736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0B230-8347-4152-9032-339F06C766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54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D70B-632C-4178-B5BD-6893DC25E736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0B230-8347-4152-9032-339F06C766F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389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D70B-632C-4178-B5BD-6893DC25E736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0B230-8347-4152-9032-339F06C766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936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D70B-632C-4178-B5BD-6893DC25E736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0B230-8347-4152-9032-339F06C766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785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D70B-632C-4178-B5BD-6893DC25E736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0B230-8347-4152-9032-339F06C766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547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D70B-632C-4178-B5BD-6893DC25E736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0B230-8347-4152-9032-339F06C766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425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49ED70B-632C-4178-B5BD-6893DC25E736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7B0B230-8347-4152-9032-339F06C766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577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D70B-632C-4178-B5BD-6893DC25E736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0B230-8347-4152-9032-339F06C766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37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49ED70B-632C-4178-B5BD-6893DC25E736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7B0B230-8347-4152-9032-339F06C766F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8871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9172135" cy="2365249"/>
          </a:xfrm>
        </p:spPr>
        <p:txBody>
          <a:bodyPr>
            <a:normAutofit/>
          </a:bodyPr>
          <a:lstStyle/>
          <a:p>
            <a:pPr algn="ctr"/>
            <a:r>
              <a:rPr lang="en-US" sz="6000" dirty="0"/>
              <a:t>Instrumentation Overview: Measuring Caring in Nursing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2267" y="3733799"/>
            <a:ext cx="9829800" cy="277706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7990D7D-0B73-40B8-AC44-CCD1AEA16C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4971" y="3733798"/>
            <a:ext cx="2752725" cy="252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256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90AC27C3-5CE0-4634-B863-97FDFA664E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Constructing an Instrument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6C0B8742-7424-47F5-B530-1B12C354706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23889" y="2096086"/>
            <a:ext cx="10358511" cy="399991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/>
              <a:t>Pilot or field test instrument; 10 subjects per item</a:t>
            </a:r>
          </a:p>
          <a:p>
            <a:pPr eaLnBrk="1" hangingPunct="1"/>
            <a:r>
              <a:rPr lang="en-US" altLang="en-US" sz="2400" dirty="0"/>
              <a:t>Conduct inter-item or item-item correlations</a:t>
            </a:r>
          </a:p>
          <a:p>
            <a:pPr eaLnBrk="1" hangingPunct="1"/>
            <a:r>
              <a:rPr lang="en-US" altLang="en-US" sz="2400" dirty="0"/>
              <a:t>Select items to retain</a:t>
            </a:r>
          </a:p>
          <a:p>
            <a:pPr eaLnBrk="1" hangingPunct="1"/>
            <a:r>
              <a:rPr lang="en-US" altLang="en-US" sz="2400" dirty="0"/>
              <a:t>Conduct reliability studies</a:t>
            </a:r>
          </a:p>
          <a:p>
            <a:pPr eaLnBrk="1" hangingPunct="1"/>
            <a:r>
              <a:rPr lang="en-US" altLang="en-US" sz="2400" dirty="0"/>
              <a:t>Conduct validity studies</a:t>
            </a:r>
          </a:p>
          <a:p>
            <a:pPr eaLnBrk="1" hangingPunct="1"/>
            <a:r>
              <a:rPr lang="en-US" altLang="en-US" sz="2400" dirty="0"/>
              <a:t>Compile norms</a:t>
            </a:r>
          </a:p>
          <a:p>
            <a:pPr eaLnBrk="1" hangingPunct="1"/>
            <a:r>
              <a:rPr lang="en-US" altLang="en-US" sz="2400" dirty="0"/>
              <a:t>Publish results of scale development</a:t>
            </a:r>
          </a:p>
        </p:txBody>
      </p:sp>
    </p:spTree>
    <p:extLst>
      <p:ext uri="{BB962C8B-B14F-4D97-AF65-F5344CB8AC3E}">
        <p14:creationId xmlns:p14="http://schemas.microsoft.com/office/powerpoint/2010/main" val="1576087936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63A3DD09-0729-43EC-A8B8-D525536201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lIns="120651" tIns="59267" rIns="120651" bIns="59267" rtlCol="0" anchor="ctr">
            <a:normAutofit/>
          </a:bodyPr>
          <a:lstStyle/>
          <a:p>
            <a:pPr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Instrument Construction Tips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6AF6C61D-8D45-4960-A68E-385ADA4F214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vert="horz" lIns="120651" tIns="59267" rIns="120651" bIns="59267" rtlCol="0">
            <a:normAutofit fontScale="92500" lnSpcReduction="10000"/>
          </a:bodyPr>
          <a:lstStyle/>
          <a:p>
            <a:pPr eaLnBrk="1" hangingPunct="1"/>
            <a:r>
              <a:rPr lang="en-US" altLang="en-US" sz="3733" dirty="0"/>
              <a:t>Instructions: clear</a:t>
            </a:r>
          </a:p>
          <a:p>
            <a:pPr eaLnBrk="1" hangingPunct="1"/>
            <a:r>
              <a:rPr lang="en-US" altLang="en-US" sz="3733" dirty="0"/>
              <a:t>Clarity of items: brief, objective, unambiguous</a:t>
            </a:r>
          </a:p>
          <a:p>
            <a:pPr eaLnBrk="1" hangingPunct="1"/>
            <a:r>
              <a:rPr lang="en-US" altLang="en-US" sz="3733" dirty="0"/>
              <a:t>Format of items: simple to complex; balanced</a:t>
            </a:r>
          </a:p>
          <a:p>
            <a:pPr eaLnBrk="1" hangingPunct="1"/>
            <a:r>
              <a:rPr lang="en-US" altLang="en-US" sz="3733" dirty="0"/>
              <a:t>Content; group items requiring same response format to avoid confusion</a:t>
            </a:r>
          </a:p>
          <a:p>
            <a:pPr eaLnBrk="1" hangingPunct="1"/>
            <a:r>
              <a:rPr lang="en-US" altLang="en-US" sz="3733" dirty="0"/>
              <a:t>Fit instrument to subjects/participants: relevant questions; readability level; length</a:t>
            </a:r>
          </a:p>
        </p:txBody>
      </p:sp>
    </p:spTree>
    <p:extLst>
      <p:ext uri="{BB962C8B-B14F-4D97-AF65-F5344CB8AC3E}">
        <p14:creationId xmlns:p14="http://schemas.microsoft.com/office/powerpoint/2010/main" val="200335373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83F9F104-BEDA-416C-A2FB-0E359541FA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b="1" dirty="0">
                <a:solidFill>
                  <a:schemeClr val="tx2">
                    <a:satMod val="130000"/>
                  </a:schemeClr>
                </a:solidFill>
              </a:rPr>
              <a:t>Questionnaire Items</a:t>
            </a:r>
            <a:br>
              <a:rPr lang="en-US" sz="2400" dirty="0">
                <a:solidFill>
                  <a:schemeClr val="tx2">
                    <a:satMod val="130000"/>
                  </a:schemeClr>
                </a:solidFill>
              </a:rPr>
            </a:b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DB48CABD-D05A-4E7F-A413-ECF917D9FA6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70671" y="2138288"/>
            <a:ext cx="10941929" cy="3924887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cs typeface="Tahoma" panose="020B0604030504040204" pitchFamily="34" charset="0"/>
              </a:rPr>
              <a:t>•</a:t>
            </a:r>
            <a:r>
              <a:rPr lang="en-US" altLang="en-US" sz="2800" dirty="0"/>
              <a:t>Scales</a:t>
            </a:r>
            <a:br>
              <a:rPr lang="en-US" altLang="en-US" sz="2800" dirty="0"/>
            </a:br>
            <a:r>
              <a:rPr lang="en-US" altLang="en-US" sz="2800" dirty="0">
                <a:cs typeface="Tahoma" panose="020B0604030504040204" pitchFamily="34" charset="0"/>
              </a:rPr>
              <a:t>– </a:t>
            </a:r>
            <a:r>
              <a:rPr lang="en-US" altLang="en-US" sz="2800" dirty="0"/>
              <a:t>Ratio level scales = scale of 0 to 10</a:t>
            </a:r>
            <a:br>
              <a:rPr lang="en-US" altLang="en-US" sz="2800" dirty="0"/>
            </a:br>
            <a:r>
              <a:rPr lang="en-US" altLang="en-US" sz="2800" dirty="0">
                <a:cs typeface="Tahoma" panose="020B0604030504040204" pitchFamily="34" charset="0"/>
              </a:rPr>
              <a:t>– </a:t>
            </a:r>
            <a:r>
              <a:rPr lang="en-US" altLang="en-US" sz="2800" dirty="0"/>
              <a:t>Likert scales = </a:t>
            </a:r>
          </a:p>
          <a:p>
            <a:pPr lvl="2"/>
            <a:r>
              <a:rPr lang="en-US" altLang="en-US" sz="2800" dirty="0"/>
              <a:t>strongly agree, agree, uncertain, disagree, strongly disagree</a:t>
            </a:r>
          </a:p>
          <a:p>
            <a:pPr lvl="2"/>
            <a:r>
              <a:rPr lang="en-US" altLang="en-US" sz="2800" dirty="0"/>
              <a:t>rarely, seldom, sometimes, occasionally, usually (ordinal level)</a:t>
            </a:r>
          </a:p>
          <a:p>
            <a:pPr marL="0" indent="-457200">
              <a:buNone/>
            </a:pPr>
            <a:r>
              <a:rPr lang="en-US" altLang="en-US" sz="2800" dirty="0">
                <a:cs typeface="Tahoma" panose="020B0604030504040204" pitchFamily="34" charset="0"/>
              </a:rPr>
              <a:t> – </a:t>
            </a:r>
            <a:r>
              <a:rPr lang="en-US" altLang="en-US" sz="2800" dirty="0"/>
              <a:t>Semantic differential scales = bipolar adjectives with 7-point scale</a:t>
            </a:r>
          </a:p>
          <a:p>
            <a:pPr marL="0" indent="-457200">
              <a:buNone/>
            </a:pPr>
            <a:r>
              <a:rPr lang="en-US" altLang="en-US" sz="2800" dirty="0"/>
              <a:t>        between them (ordinal level)</a:t>
            </a:r>
          </a:p>
        </p:txBody>
      </p:sp>
    </p:spTree>
    <p:extLst>
      <p:ext uri="{BB962C8B-B14F-4D97-AF65-F5344CB8AC3E}">
        <p14:creationId xmlns:p14="http://schemas.microsoft.com/office/powerpoint/2010/main" val="2648434242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0FD7935-DAB1-4F09-8C68-3E349F7A3C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800" dirty="0"/>
              <a:t>Characteristics of Levels of Measurement</a:t>
            </a:r>
          </a:p>
        </p:txBody>
      </p:sp>
      <p:graphicFrame>
        <p:nvGraphicFramePr>
          <p:cNvPr id="15448" name="Group 88">
            <a:extLst>
              <a:ext uri="{FF2B5EF4-FFF2-40B4-BE49-F238E27FC236}">
                <a16:creationId xmlns:a16="http://schemas.microsoft.com/office/drawing/2014/main" id="{606F6D1F-DD3D-4C2A-B0EB-3383B1AA3CE4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1564218" y="1981201"/>
          <a:ext cx="10119782" cy="4131733"/>
        </p:xfrm>
        <a:graphic>
          <a:graphicData uri="http://schemas.openxmlformats.org/drawingml/2006/table">
            <a:tbl>
              <a:tblPr/>
              <a:tblGrid>
                <a:gridCol w="26394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7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203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66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6081"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              Level of Measurement</a:t>
                      </a:r>
                    </a:p>
                  </a:txBody>
                  <a:tcPr marL="121920" marR="121920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608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Characteristic</a:t>
                      </a:r>
                    </a:p>
                  </a:txBody>
                  <a:tcPr marL="121920" marR="121920" marT="45739" marB="457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Nominal</a:t>
                      </a:r>
                    </a:p>
                  </a:txBody>
                  <a:tcPr marL="121920" marR="121920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Ordinal</a:t>
                      </a:r>
                    </a:p>
                  </a:txBody>
                  <a:tcPr marL="121920" marR="121920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Interval</a:t>
                      </a:r>
                    </a:p>
                  </a:txBody>
                  <a:tcPr marL="121920" marR="121920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Ratio</a:t>
                      </a:r>
                    </a:p>
                  </a:txBody>
                  <a:tcPr marL="121920" marR="121920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608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Distinctiveness</a:t>
                      </a:r>
                    </a:p>
                  </a:txBody>
                  <a:tcPr marL="121920" marR="121920" marT="45739" marB="457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yes</a:t>
                      </a:r>
                    </a:p>
                  </a:txBody>
                  <a:tcPr marL="121920" marR="121920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yes</a:t>
                      </a:r>
                    </a:p>
                  </a:txBody>
                  <a:tcPr marL="121920" marR="121920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yes</a:t>
                      </a:r>
                    </a:p>
                  </a:txBody>
                  <a:tcPr marL="121920" marR="121920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yes</a:t>
                      </a:r>
                    </a:p>
                  </a:txBody>
                  <a:tcPr marL="121920" marR="121920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32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Ordering in magnitude</a:t>
                      </a:r>
                    </a:p>
                  </a:txBody>
                  <a:tcPr marL="121920" marR="121920" marT="45739" marB="457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no</a:t>
                      </a:r>
                    </a:p>
                  </a:txBody>
                  <a:tcPr marL="121920" marR="121920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yes</a:t>
                      </a:r>
                    </a:p>
                  </a:txBody>
                  <a:tcPr marL="121920" marR="121920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yes</a:t>
                      </a:r>
                    </a:p>
                  </a:txBody>
                  <a:tcPr marL="121920" marR="121920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yes</a:t>
                      </a:r>
                    </a:p>
                  </a:txBody>
                  <a:tcPr marL="121920" marR="121920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608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Equal intervals</a:t>
                      </a:r>
                    </a:p>
                  </a:txBody>
                  <a:tcPr marL="121920" marR="121920" marT="45739" marB="457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no</a:t>
                      </a:r>
                    </a:p>
                  </a:txBody>
                  <a:tcPr marL="121920" marR="121920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no</a:t>
                      </a:r>
                    </a:p>
                  </a:txBody>
                  <a:tcPr marL="121920" marR="121920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yes</a:t>
                      </a:r>
                    </a:p>
                  </a:txBody>
                  <a:tcPr marL="121920" marR="121920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yes</a:t>
                      </a:r>
                    </a:p>
                  </a:txBody>
                  <a:tcPr marL="121920" marR="121920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608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Absolute zero</a:t>
                      </a:r>
                    </a:p>
                  </a:txBody>
                  <a:tcPr marL="121920" marR="121920" marT="45739" marB="457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no</a:t>
                      </a:r>
                    </a:p>
                  </a:txBody>
                  <a:tcPr marL="121920" marR="121920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no</a:t>
                      </a:r>
                    </a:p>
                  </a:txBody>
                  <a:tcPr marL="121920" marR="121920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no</a:t>
                      </a:r>
                    </a:p>
                  </a:txBody>
                  <a:tcPr marL="121920" marR="121920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yes</a:t>
                      </a:r>
                    </a:p>
                  </a:txBody>
                  <a:tcPr marL="121920" marR="121920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4297023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2E490C35-4A4E-416D-8438-FECECACB4F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Measurement Controversy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49CA452F-7459-4688-B1DB-84895AF441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2400" dirty="0"/>
              <a:t>Treating ordinal scales as interval or ratio may violate a rule, but the outcome is useful</a:t>
            </a:r>
          </a:p>
          <a:p>
            <a:pPr eaLnBrk="1" hangingPunct="1"/>
            <a:r>
              <a:rPr lang="en-US" altLang="en-US" sz="2400" dirty="0"/>
              <a:t>Interval or ratio variables can be converted to ordinal or nominal scaled variables</a:t>
            </a:r>
          </a:p>
          <a:p>
            <a:pPr eaLnBrk="1" hangingPunct="1"/>
            <a:r>
              <a:rPr lang="en-US" altLang="en-US" sz="2400" dirty="0"/>
              <a:t>Examples</a:t>
            </a:r>
          </a:p>
          <a:p>
            <a:pPr lvl="1"/>
            <a:r>
              <a:rPr lang="en-US" altLang="en-US" sz="2400" dirty="0"/>
              <a:t>Perceived Caring, 1 item, VAS scale: 0 to 100 mm (ratio level)</a:t>
            </a:r>
          </a:p>
          <a:p>
            <a:pPr lvl="1"/>
            <a:r>
              <a:rPr lang="en-US" altLang="en-US" sz="2400" dirty="0"/>
              <a:t>Perceived Caring total score on Likert or rank scaled items (interval level)</a:t>
            </a:r>
          </a:p>
          <a:p>
            <a:pPr lvl="1"/>
            <a:r>
              <a:rPr lang="en-US" altLang="en-US" sz="2400" dirty="0"/>
              <a:t>Perceived Caring item: Likert scale: strongly disagree = 1; disagree = 2; neither agree nor disagree = 3; agree = 4; strongly agree = 5 (ordinal level)</a:t>
            </a:r>
          </a:p>
          <a:p>
            <a:pPr lvl="1" eaLnBrk="1" hangingPunct="1"/>
            <a:r>
              <a:rPr lang="en-US" altLang="en-US" sz="2400" dirty="0"/>
              <a:t>Caring Checklist item: Observed = 1; Not observed = 0 (nominal level)</a:t>
            </a:r>
          </a:p>
        </p:txBody>
      </p:sp>
    </p:spTree>
    <p:extLst>
      <p:ext uri="{BB962C8B-B14F-4D97-AF65-F5344CB8AC3E}">
        <p14:creationId xmlns:p14="http://schemas.microsoft.com/office/powerpoint/2010/main" val="3914557780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35040" y="279400"/>
            <a:ext cx="10721920" cy="1219200"/>
          </a:xfrm>
        </p:spPr>
        <p:txBody>
          <a:bodyPr vert="horz" lIns="120651" tIns="59267" rIns="120651" bIns="59267" rtlCol="0" anchor="t">
            <a:normAutofit/>
          </a:bodyPr>
          <a:lstStyle/>
          <a:p>
            <a:pPr>
              <a:defRPr/>
            </a:pPr>
            <a:r>
              <a:rPr lang="en-US" dirty="0"/>
              <a:t>Levels of Measurement: Nominal Scale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735040" y="1919416"/>
            <a:ext cx="4545414" cy="3950208"/>
          </a:xfrm>
        </p:spPr>
        <p:txBody>
          <a:bodyPr vert="horz" lIns="120651" tIns="59267" rIns="120651" bIns="59267" rtlCol="0"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Nominal Scale: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Labels for different categories of construct; categorical; discrete data; mutually exclusive, collectively exhaustive</a:t>
            </a:r>
          </a:p>
          <a:p>
            <a:pPr lvl="2">
              <a:lnSpc>
                <a:spcPct val="80000"/>
              </a:lnSpc>
            </a:pPr>
            <a:r>
              <a:rPr lang="en-US" sz="2467" dirty="0"/>
              <a:t>dichotomous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096000" y="1919416"/>
            <a:ext cx="4314092" cy="3950208"/>
          </a:xfrm>
        </p:spPr>
        <p:txBody>
          <a:bodyPr vert="horz" lIns="120651" tIns="59267" rIns="120651" bIns="59267" rtlCol="0"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Examples: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800" dirty="0"/>
              <a:t>Marital status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800" dirty="0"/>
              <a:t>Position on nursing staff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800" dirty="0"/>
              <a:t>Reason for admission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800" dirty="0"/>
              <a:t>Test item response: correct or incorrect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800" dirty="0"/>
              <a:t>Medical diagnosis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800" dirty="0"/>
              <a:t>Surgical procedure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800" dirty="0"/>
              <a:t>Zip code</a:t>
            </a:r>
          </a:p>
        </p:txBody>
      </p:sp>
    </p:spTree>
    <p:extLst>
      <p:ext uri="{BB962C8B-B14F-4D97-AF65-F5344CB8AC3E}">
        <p14:creationId xmlns:p14="http://schemas.microsoft.com/office/powerpoint/2010/main" val="2990001800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35040" y="177800"/>
            <a:ext cx="10721920" cy="1117600"/>
          </a:xfrm>
        </p:spPr>
        <p:txBody>
          <a:bodyPr/>
          <a:lstStyle/>
          <a:p>
            <a:pPr>
              <a:defRPr/>
            </a:pPr>
            <a:r>
              <a:rPr lang="en-US" dirty="0"/>
              <a:t>Levels of Measurement: Nominal Scale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735040" y="2250830"/>
            <a:ext cx="10644160" cy="381234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3600" dirty="0"/>
              <a:t>Nominal: classify characteristics into categories</a:t>
            </a:r>
          </a:p>
          <a:p>
            <a:pPr marL="944868" lvl="1" indent="-4572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Gender: 1 = Male; 2 = Female; 3 = Prefer not to respond</a:t>
            </a:r>
          </a:p>
          <a:p>
            <a:pPr marL="944868" lvl="1" indent="-4572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Age: 1 = Young Adult; 2 = Middle Aged Adult; 3 = Older Adult</a:t>
            </a:r>
          </a:p>
          <a:p>
            <a:pPr marL="944868" lvl="1" indent="-457200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Group designation</a:t>
            </a:r>
          </a:p>
          <a:p>
            <a:pPr marL="1356366" lvl="2" indent="-457200">
              <a:lnSpc>
                <a:spcPct val="90000"/>
              </a:lnSpc>
              <a:buClr>
                <a:schemeClr val="accent1">
                  <a:shade val="7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Experimental (group exposed to caring curriculum) = 1</a:t>
            </a:r>
          </a:p>
          <a:p>
            <a:pPr marL="1356366" lvl="2" indent="-457200">
              <a:lnSpc>
                <a:spcPct val="90000"/>
              </a:lnSpc>
              <a:buClr>
                <a:schemeClr val="accent1">
                  <a:shade val="7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Comparison or Control (group exposed to standard curriculum) = 2</a:t>
            </a:r>
          </a:p>
          <a:p>
            <a:pPr lvl="2" indent="-243834">
              <a:lnSpc>
                <a:spcPct val="90000"/>
              </a:lnSpc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7602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267" dirty="0"/>
              <a:t>Levels of Measurement: Nominal Scale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097280" y="1955409"/>
            <a:ext cx="9469120" cy="4519478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dirty="0"/>
              <a:t>Patients’ Country</a:t>
            </a:r>
          </a:p>
          <a:p>
            <a:pPr lvl="1"/>
            <a:r>
              <a:rPr lang="en-US" dirty="0"/>
              <a:t>Australia</a:t>
            </a:r>
          </a:p>
          <a:p>
            <a:pPr lvl="1"/>
            <a:r>
              <a:rPr lang="en-US" dirty="0"/>
              <a:t>Canada</a:t>
            </a:r>
          </a:p>
          <a:p>
            <a:pPr lvl="1"/>
            <a:r>
              <a:rPr lang="en-US" dirty="0"/>
              <a:t>Columbia</a:t>
            </a:r>
          </a:p>
          <a:p>
            <a:pPr lvl="1" eaLnBrk="1" hangingPunct="1"/>
            <a:r>
              <a:rPr lang="en-US" dirty="0"/>
              <a:t>Cyprus</a:t>
            </a:r>
          </a:p>
          <a:p>
            <a:pPr lvl="1" eaLnBrk="1" hangingPunct="1"/>
            <a:r>
              <a:rPr lang="en-US" dirty="0"/>
              <a:t>Finland</a:t>
            </a:r>
          </a:p>
          <a:p>
            <a:pPr lvl="1" eaLnBrk="1" hangingPunct="1"/>
            <a:r>
              <a:rPr lang="en-US" dirty="0"/>
              <a:t>Indonesia</a:t>
            </a:r>
          </a:p>
          <a:p>
            <a:pPr lvl="1"/>
            <a:r>
              <a:rPr lang="en-US" dirty="0"/>
              <a:t>Iran</a:t>
            </a:r>
          </a:p>
          <a:p>
            <a:pPr lvl="1"/>
            <a:r>
              <a:rPr lang="en-US" dirty="0"/>
              <a:t>Ireland</a:t>
            </a:r>
          </a:p>
          <a:p>
            <a:pPr lvl="1"/>
            <a:r>
              <a:rPr lang="en-US" dirty="0"/>
              <a:t>Israel</a:t>
            </a:r>
          </a:p>
          <a:p>
            <a:pPr lvl="1" eaLnBrk="1" hangingPunct="1"/>
            <a:r>
              <a:rPr lang="en-US" dirty="0"/>
              <a:t>Italy</a:t>
            </a:r>
          </a:p>
          <a:p>
            <a:pPr lvl="1" eaLnBrk="1" hangingPunct="1"/>
            <a:r>
              <a:rPr lang="en-US" dirty="0"/>
              <a:t>Japan</a:t>
            </a:r>
          </a:p>
          <a:p>
            <a:pPr lvl="1"/>
            <a:r>
              <a:rPr lang="en-US" dirty="0"/>
              <a:t>Pakistan</a:t>
            </a:r>
          </a:p>
          <a:p>
            <a:pPr lvl="1"/>
            <a:r>
              <a:rPr lang="en-US" dirty="0"/>
              <a:t>Philippines</a:t>
            </a:r>
          </a:p>
          <a:p>
            <a:pPr lvl="1" eaLnBrk="1" hangingPunct="1"/>
            <a:r>
              <a:rPr lang="en-US" dirty="0"/>
              <a:t>Republic of China</a:t>
            </a:r>
          </a:p>
          <a:p>
            <a:pPr lvl="1" eaLnBrk="1" hangingPunct="1"/>
            <a:r>
              <a:rPr lang="en-US" dirty="0"/>
              <a:t>Thailand</a:t>
            </a:r>
          </a:p>
          <a:p>
            <a:pPr lvl="1" eaLnBrk="1" hangingPunct="1"/>
            <a:r>
              <a:rPr lang="en-US" dirty="0"/>
              <a:t>United Kingdom</a:t>
            </a:r>
          </a:p>
          <a:p>
            <a:pPr lvl="1"/>
            <a:r>
              <a:rPr lang="en-US" dirty="0"/>
              <a:t>United States</a:t>
            </a:r>
          </a:p>
          <a:p>
            <a:pPr lvl="1" eaLnBrk="1" hangingPunct="1"/>
            <a:endParaRPr lang="en-US" dirty="0"/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919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267" dirty="0"/>
              <a:t>Levels of Measurement: Nominal Scale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737359"/>
            <a:ext cx="9469120" cy="467750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Marital Status</a:t>
            </a:r>
          </a:p>
          <a:p>
            <a:pPr marL="853419" lvl="1" indent="-365751">
              <a:defRPr/>
            </a:pPr>
            <a:r>
              <a:rPr lang="en-US" dirty="0"/>
              <a:t>Single</a:t>
            </a:r>
          </a:p>
          <a:p>
            <a:pPr marL="853419" lvl="1" indent="-365751">
              <a:defRPr/>
            </a:pPr>
            <a:r>
              <a:rPr lang="en-US" dirty="0"/>
              <a:t>Married</a:t>
            </a:r>
          </a:p>
          <a:p>
            <a:pPr marL="853419" lvl="1" indent="-365751">
              <a:defRPr/>
            </a:pPr>
            <a:r>
              <a:rPr lang="en-US" dirty="0"/>
              <a:t>Living with partner</a:t>
            </a:r>
          </a:p>
          <a:p>
            <a:pPr marL="853419" lvl="1" indent="-365751">
              <a:defRPr/>
            </a:pPr>
            <a:r>
              <a:rPr lang="en-US" dirty="0"/>
              <a:t>Divorced or separated</a:t>
            </a:r>
          </a:p>
          <a:p>
            <a:pPr marL="853419" lvl="1" indent="-365751">
              <a:defRPr/>
            </a:pPr>
            <a:r>
              <a:rPr lang="en-US" dirty="0"/>
              <a:t>Widowed</a:t>
            </a:r>
          </a:p>
          <a:p>
            <a:pPr>
              <a:defRPr/>
            </a:pPr>
            <a:r>
              <a:rPr lang="en-US" dirty="0"/>
              <a:t>Employment status</a:t>
            </a:r>
          </a:p>
          <a:p>
            <a:pPr marL="853419" lvl="1" indent="-365751">
              <a:defRPr/>
            </a:pPr>
            <a:r>
              <a:rPr lang="en-US" dirty="0"/>
              <a:t>Full time</a:t>
            </a:r>
          </a:p>
          <a:p>
            <a:pPr marL="853419" lvl="1" indent="-365751">
              <a:defRPr/>
            </a:pPr>
            <a:r>
              <a:rPr lang="en-US" dirty="0"/>
              <a:t>Part time</a:t>
            </a:r>
          </a:p>
          <a:p>
            <a:pPr marL="853419" lvl="1" indent="-365751">
              <a:defRPr/>
            </a:pPr>
            <a:r>
              <a:rPr lang="en-US" dirty="0"/>
              <a:t>Unemployed</a:t>
            </a:r>
          </a:p>
          <a:p>
            <a:pPr marL="853419" lvl="1" indent="-365751">
              <a:defRPr/>
            </a:pPr>
            <a:r>
              <a:rPr lang="en-US" dirty="0"/>
              <a:t>Disabled</a:t>
            </a:r>
          </a:p>
          <a:p>
            <a:pPr marL="853419" lvl="1" indent="-365751">
              <a:defRPr/>
            </a:pPr>
            <a:r>
              <a:rPr lang="en-US" dirty="0"/>
              <a:t>Retired</a:t>
            </a:r>
          </a:p>
          <a:p>
            <a:pPr marL="853419" lvl="1" indent="-365751">
              <a:defRPr/>
            </a:pPr>
            <a:r>
              <a:rPr lang="en-US" dirty="0"/>
              <a:t>Homemaker</a:t>
            </a:r>
          </a:p>
          <a:p>
            <a:pPr marL="853419" lvl="1" indent="-365751">
              <a:defRPr/>
            </a:pPr>
            <a:r>
              <a:rPr lang="en-US" dirty="0"/>
              <a:t>Student</a:t>
            </a:r>
          </a:p>
        </p:txBody>
      </p:sp>
    </p:spTree>
    <p:extLst>
      <p:ext uri="{BB962C8B-B14F-4D97-AF65-F5344CB8AC3E}">
        <p14:creationId xmlns:p14="http://schemas.microsoft.com/office/powerpoint/2010/main" val="19224149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48223"/>
            <a:ext cx="10871200" cy="848779"/>
          </a:xfrm>
        </p:spPr>
        <p:txBody>
          <a:bodyPr vert="horz" lIns="120651" tIns="59267" rIns="120651" bIns="59267" rtlCol="0" anchor="t">
            <a:normAutofit/>
          </a:bodyPr>
          <a:lstStyle/>
          <a:p>
            <a:pPr>
              <a:defRPr/>
            </a:pPr>
            <a:r>
              <a:rPr lang="en-US" sz="4267" dirty="0"/>
              <a:t>Levels of Measurement: Ordinal Scale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54227" y="1701800"/>
            <a:ext cx="4497859" cy="4318000"/>
          </a:xfrm>
        </p:spPr>
        <p:txBody>
          <a:bodyPr vert="horz" lIns="120651" tIns="59267" rIns="120651" bIns="59267" rtlCol="0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200" dirty="0"/>
              <a:t>Ordinal Scale	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C</a:t>
            </a:r>
            <a:r>
              <a:rPr lang="en-US" sz="2400" dirty="0"/>
              <a:t>lassify and order data; ranked series; mutually exclusive, collectively exhaustive, rank ordered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351867" y="1701800"/>
            <a:ext cx="7485906" cy="4470400"/>
          </a:xfrm>
        </p:spPr>
        <p:txBody>
          <a:bodyPr vert="horz" lIns="120651" tIns="59267" rIns="120651" bIns="59267" rtlCol="0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200" dirty="0"/>
              <a:t>examples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General Health Perception</a:t>
            </a:r>
          </a:p>
          <a:p>
            <a:pPr marL="914400" lvl="2" indent="0">
              <a:buNone/>
            </a:pPr>
            <a:r>
              <a:rPr lang="en-US" dirty="0"/>
              <a:t>1 = Very Good; 2 = Good; 3 = Fair; 4 = Poor; 5 = Very Poor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Attitude scale: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en-US" dirty="0"/>
              <a:t>   	5 = strongly agree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en-US" dirty="0"/>
              <a:t>	4 = agree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en-US" dirty="0"/>
              <a:t>	3 = uncertain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en-US" dirty="0"/>
              <a:t>	2 = disagree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en-US" dirty="0"/>
              <a:t>	1 = strongly disagree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Adjectival rating scales:</a:t>
            </a:r>
          </a:p>
          <a:p>
            <a:pPr marL="457200" lvl="1" indent="0">
              <a:buNone/>
            </a:pPr>
            <a:r>
              <a:rPr lang="en-US" dirty="0"/>
              <a:t>    </a:t>
            </a:r>
            <a:r>
              <a:rPr lang="en-US" sz="2000" dirty="0"/>
              <a:t>5 = Excellent; 4 = Very good; 3 = Good; 2 = Fair; 1 = Poor</a:t>
            </a:r>
          </a:p>
        </p:txBody>
      </p:sp>
    </p:spTree>
    <p:extLst>
      <p:ext uri="{BB962C8B-B14F-4D97-AF65-F5344CB8AC3E}">
        <p14:creationId xmlns:p14="http://schemas.microsoft.com/office/powerpoint/2010/main" val="266512685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120651" tIns="59267" rIns="120651" bIns="59267" rtlCol="0" anchor="t">
            <a:normAutofit/>
          </a:bodyPr>
          <a:lstStyle/>
          <a:p>
            <a:pPr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Instrumentation: Defined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 vert="horz" lIns="120651" tIns="59267" rIns="120651" bIns="59267" rtlCol="0">
            <a:normAutofit/>
          </a:bodyPr>
          <a:lstStyle/>
          <a:p>
            <a:pPr eaLnBrk="1" hangingPunct="1"/>
            <a:r>
              <a:rPr lang="en-US" altLang="en-US" sz="2400" dirty="0"/>
              <a:t>Process of selecting or developing devices and methods appropriate for measuring an attribute or characteristic of interest </a:t>
            </a:r>
          </a:p>
          <a:p>
            <a:pPr lvl="1" eaLnBrk="1" hangingPunct="1"/>
            <a:r>
              <a:rPr lang="en-US" altLang="en-US" dirty="0"/>
              <a:t>P</a:t>
            </a:r>
            <a:r>
              <a:rPr lang="en-US" altLang="en-US" sz="2400" dirty="0"/>
              <a:t>art of the measurement process</a:t>
            </a:r>
          </a:p>
          <a:p>
            <a:pPr lvl="1" eaLnBrk="1" hangingPunct="1"/>
            <a:r>
              <a:rPr lang="en-US" altLang="en-US" dirty="0"/>
              <a:t>E</a:t>
            </a:r>
            <a:r>
              <a:rPr lang="en-US" altLang="en-US" sz="2400" dirty="0"/>
              <a:t>licits data from subjects (participants) or objects</a:t>
            </a:r>
          </a:p>
        </p:txBody>
      </p:sp>
    </p:spTree>
    <p:extLst>
      <p:ext uri="{BB962C8B-B14F-4D97-AF65-F5344CB8AC3E}">
        <p14:creationId xmlns:p14="http://schemas.microsoft.com/office/powerpoint/2010/main" val="1209899689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E0556A57-8568-42D0-83D2-AC8B8543C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Measurement Levels: Ordinal Scale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4786947D-0072-42BF-853E-9322789E1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8806" y="2447777"/>
            <a:ext cx="10325686" cy="3488789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/>
              <a:t>Ordinal Scales = categories of variables that can be ordered; distance between categories is unknown</a:t>
            </a:r>
          </a:p>
          <a:p>
            <a:pPr lvl="1" eaLnBrk="1" hangingPunct="1"/>
            <a:r>
              <a:rPr lang="en-US" altLang="en-US" dirty="0"/>
              <a:t>socioeconomic status</a:t>
            </a:r>
          </a:p>
          <a:p>
            <a:pPr lvl="2" eaLnBrk="1" hangingPunct="1"/>
            <a:r>
              <a:rPr lang="en-US" altLang="en-US" dirty="0"/>
              <a:t>low = 1; middle = 2; high = 3</a:t>
            </a:r>
          </a:p>
          <a:p>
            <a:pPr lvl="1" eaLnBrk="1" hangingPunct="1"/>
            <a:r>
              <a:rPr lang="en-US" altLang="en-US" dirty="0"/>
              <a:t>opinion</a:t>
            </a:r>
          </a:p>
          <a:p>
            <a:pPr lvl="2" eaLnBrk="1" hangingPunct="1"/>
            <a:r>
              <a:rPr lang="en-US" altLang="en-US" dirty="0"/>
              <a:t>very poor = 1; poor = 2; fair = 3; good = 4; excellent = 5</a:t>
            </a:r>
          </a:p>
          <a:p>
            <a:pPr lvl="1" eaLnBrk="1" hangingPunct="1"/>
            <a:r>
              <a:rPr lang="en-US" altLang="en-US" dirty="0"/>
              <a:t>attitude</a:t>
            </a:r>
          </a:p>
          <a:p>
            <a:pPr lvl="2" eaLnBrk="1" hangingPunct="1"/>
            <a:r>
              <a:rPr lang="en-US" altLang="en-US" dirty="0"/>
              <a:t>strongly disagree = 1; disagree = 2; neither agree nor disagree = 3; agree = 4; strongly agree = 5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Bipolar scale (Semantic Differential, bipolar adjectives, 7-point scale)</a:t>
            </a:r>
            <a:endParaRPr lang="en-US" altLang="en-US" dirty="0"/>
          </a:p>
          <a:p>
            <a:pPr marL="914400" lvl="2" indent="0">
              <a:lnSpc>
                <a:spcPct val="80000"/>
              </a:lnSpc>
              <a:buNone/>
            </a:pPr>
            <a:r>
              <a:rPr lang="en-US" altLang="en-US" sz="1600" b="1" dirty="0"/>
              <a:t>Please check (x) your degree of satisfaction with your nurses as caring on the following scale.</a:t>
            </a:r>
          </a:p>
          <a:p>
            <a:pPr marL="914400" lvl="2" indent="0">
              <a:lnSpc>
                <a:spcPct val="80000"/>
              </a:lnSpc>
              <a:buNone/>
            </a:pPr>
            <a:r>
              <a:rPr lang="en-US" altLang="en-US" sz="1600" b="1" dirty="0"/>
              <a:t>Poor </a:t>
            </a:r>
            <a:r>
              <a:rPr lang="en-US" altLang="en-US" sz="1600" b="1" dirty="0">
                <a:cs typeface="Tahoma" panose="020B0604030504040204" pitchFamily="34" charset="0"/>
              </a:rPr>
              <a:t>|</a:t>
            </a:r>
            <a:r>
              <a:rPr lang="en-US" altLang="en-US" sz="1600" b="1" dirty="0"/>
              <a:t>___</a:t>
            </a:r>
            <a:r>
              <a:rPr lang="en-US" altLang="en-US" sz="1600" b="1" dirty="0">
                <a:cs typeface="Tahoma" panose="020B0604030504040204" pitchFamily="34" charset="0"/>
              </a:rPr>
              <a:t>|</a:t>
            </a:r>
            <a:r>
              <a:rPr lang="en-US" altLang="en-US" sz="1600" b="1" dirty="0"/>
              <a:t>___</a:t>
            </a:r>
            <a:r>
              <a:rPr lang="en-US" altLang="en-US" sz="1600" b="1" dirty="0">
                <a:cs typeface="Tahoma" panose="020B0604030504040204" pitchFamily="34" charset="0"/>
              </a:rPr>
              <a:t>|</a:t>
            </a:r>
            <a:r>
              <a:rPr lang="en-US" altLang="en-US" sz="1600" b="1" dirty="0"/>
              <a:t>___</a:t>
            </a:r>
            <a:r>
              <a:rPr lang="en-US" altLang="en-US" sz="1600" b="1" dirty="0">
                <a:cs typeface="Tahoma" panose="020B0604030504040204" pitchFamily="34" charset="0"/>
              </a:rPr>
              <a:t>|</a:t>
            </a:r>
            <a:r>
              <a:rPr lang="en-US" altLang="en-US" sz="1600" b="1" dirty="0"/>
              <a:t>___</a:t>
            </a:r>
            <a:r>
              <a:rPr lang="en-US" altLang="en-US" sz="1600" b="1" dirty="0">
                <a:cs typeface="Tahoma" panose="020B0604030504040204" pitchFamily="34" charset="0"/>
              </a:rPr>
              <a:t>|</a:t>
            </a:r>
            <a:r>
              <a:rPr lang="en-US" altLang="en-US" sz="1600" b="1" dirty="0"/>
              <a:t>___</a:t>
            </a:r>
            <a:r>
              <a:rPr lang="en-US" altLang="en-US" sz="1600" b="1" dirty="0">
                <a:cs typeface="Tahoma" panose="020B0604030504040204" pitchFamily="34" charset="0"/>
              </a:rPr>
              <a:t>|</a:t>
            </a:r>
            <a:r>
              <a:rPr lang="en-US" altLang="en-US" sz="1600" b="1" dirty="0"/>
              <a:t>___</a:t>
            </a:r>
            <a:r>
              <a:rPr lang="en-US" altLang="en-US" sz="1600" b="1" dirty="0">
                <a:cs typeface="Tahoma" panose="020B0604030504040204" pitchFamily="34" charset="0"/>
              </a:rPr>
              <a:t>|</a:t>
            </a:r>
            <a:r>
              <a:rPr lang="en-US" altLang="en-US" sz="1600" b="1" dirty="0"/>
              <a:t>___</a:t>
            </a:r>
            <a:r>
              <a:rPr lang="en-US" altLang="en-US" sz="1600" b="1" dirty="0">
                <a:cs typeface="Tahoma" panose="020B0604030504040204" pitchFamily="34" charset="0"/>
              </a:rPr>
              <a:t>|</a:t>
            </a:r>
            <a:r>
              <a:rPr lang="en-US" altLang="en-US" sz="1600" b="1" dirty="0"/>
              <a:t> Excellent</a:t>
            </a:r>
          </a:p>
          <a:p>
            <a:pPr marL="914400" lvl="2" indent="0">
              <a:lnSpc>
                <a:spcPct val="80000"/>
              </a:lnSpc>
              <a:buNone/>
            </a:pPr>
            <a:r>
              <a:rPr lang="en-US" altLang="en-US" sz="1600" b="1" dirty="0"/>
              <a:t>            1       2       3       4       5        6       7    </a:t>
            </a:r>
          </a:p>
        </p:txBody>
      </p:sp>
    </p:spTree>
    <p:extLst>
      <p:ext uri="{BB962C8B-B14F-4D97-AF65-F5344CB8AC3E}">
        <p14:creationId xmlns:p14="http://schemas.microsoft.com/office/powerpoint/2010/main" val="2097670316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267" dirty="0"/>
              <a:t>Levels of Measurement: Ordinal Scale</a:t>
            </a: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997611"/>
            <a:ext cx="9956800" cy="4477275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</a:pPr>
            <a:r>
              <a:rPr lang="en-US" sz="2000" dirty="0"/>
              <a:t>10		Certain, practically certain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9		Almost sure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8		Very probably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7		Probable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6		Good possibility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5		Fairly good possibility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4		Fair possibility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3		Some possibility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2		Slight possibility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1		Very slight possibility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0		No chance, almost no chance</a:t>
            </a:r>
          </a:p>
        </p:txBody>
      </p:sp>
    </p:spTree>
    <p:extLst>
      <p:ext uri="{BB962C8B-B14F-4D97-AF65-F5344CB8AC3E}">
        <p14:creationId xmlns:p14="http://schemas.microsoft.com/office/powerpoint/2010/main" val="38256524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685800"/>
            <a:ext cx="10871200" cy="747184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en-US" sz="4267" dirty="0"/>
            </a:br>
            <a:r>
              <a:rPr lang="en-US" sz="4800" dirty="0"/>
              <a:t>Levels of Measurement: Ordinal Scale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928468" y="1736582"/>
            <a:ext cx="10185009" cy="437423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/>
              <a:t>6-point scale for </a:t>
            </a:r>
            <a:r>
              <a:rPr lang="en-US" b="1" dirty="0"/>
              <a:t>Caring Behaviors Inventory </a:t>
            </a:r>
            <a:r>
              <a:rPr lang="en-US" dirty="0"/>
              <a:t>versions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sz="2600" dirty="0"/>
              <a:t>1 = never; 2 = almost never; 3 = occasionally; 4 = usually; 5 = almost always; 6 = always</a:t>
            </a:r>
          </a:p>
          <a:p>
            <a:pPr>
              <a:buNone/>
            </a:pPr>
            <a:r>
              <a:rPr lang="en-US" dirty="0"/>
              <a:t>7-pockets (piles of 3 x 5 cards) for 50 items of </a:t>
            </a:r>
            <a:r>
              <a:rPr lang="en-US" sz="2600" b="1" dirty="0"/>
              <a:t>Care-Q</a:t>
            </a:r>
            <a:r>
              <a:rPr lang="en-US" sz="2600" dirty="0"/>
              <a:t>,</a:t>
            </a:r>
            <a:r>
              <a:rPr lang="en-US" sz="2600" b="1" dirty="0"/>
              <a:t> </a:t>
            </a:r>
            <a:r>
              <a:rPr lang="en-US" dirty="0"/>
              <a:t>7-point scaled items: Example</a:t>
            </a:r>
          </a:p>
          <a:p>
            <a:pPr lvl="1">
              <a:buNone/>
            </a:pPr>
            <a:r>
              <a:rPr lang="en-US" dirty="0"/>
              <a:t> 	1 item = Most Important (7)</a:t>
            </a:r>
          </a:p>
          <a:p>
            <a:pPr lvl="1">
              <a:buNone/>
            </a:pPr>
            <a:r>
              <a:rPr lang="en-US" dirty="0"/>
              <a:t>	4 items = Fairly Important (6)</a:t>
            </a:r>
          </a:p>
          <a:p>
            <a:pPr lvl="1">
              <a:buNone/>
            </a:pPr>
            <a:r>
              <a:rPr lang="en-US" dirty="0"/>
              <a:t>	10 items = Somewhat Important (5)</a:t>
            </a:r>
          </a:p>
          <a:p>
            <a:pPr lvl="1">
              <a:buNone/>
            </a:pPr>
            <a:r>
              <a:rPr lang="en-US" dirty="0"/>
              <a:t>	20 items = Neither Important nor Unimportant (4)</a:t>
            </a:r>
          </a:p>
          <a:p>
            <a:pPr lvl="1">
              <a:buNone/>
            </a:pPr>
            <a:r>
              <a:rPr lang="en-US" dirty="0"/>
              <a:t>	10 items = Somewhat Unimportant (3)</a:t>
            </a:r>
          </a:p>
          <a:p>
            <a:pPr lvl="1">
              <a:buNone/>
            </a:pPr>
            <a:r>
              <a:rPr lang="en-US" dirty="0"/>
              <a:t>	4 items = Unimportant (2)</a:t>
            </a:r>
          </a:p>
          <a:p>
            <a:pPr lvl="1">
              <a:buNone/>
            </a:pPr>
            <a:r>
              <a:rPr lang="en-US" dirty="0"/>
              <a:t>	1  item = Not Important (1)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1102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21784" y="268818"/>
            <a:ext cx="9956800" cy="92498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267" dirty="0"/>
              <a:t>Levels of Measurement: Ordinal Scale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1083212" y="2841674"/>
            <a:ext cx="10325686" cy="298235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400" dirty="0"/>
              <a:t>Ordinal: attributes ordered according to some criterion; sorts objects on basis of their standing on an attribute (e.g., item on instrument) relative to each other</a:t>
            </a:r>
          </a:p>
          <a:p>
            <a:pPr eaLnBrk="1" hangingPunct="1"/>
            <a:r>
              <a:rPr lang="en-US" sz="2400" b="1" dirty="0"/>
              <a:t>Caring Behaviors Assessment </a:t>
            </a:r>
            <a:r>
              <a:rPr lang="en-US" sz="2400" dirty="0"/>
              <a:t>(CBA)</a:t>
            </a:r>
          </a:p>
          <a:p>
            <a:pPr lvl="1"/>
            <a:r>
              <a:rPr lang="en-US" sz="2000" dirty="0"/>
              <a:t>5-point Likert-type scale on perceived importance of a behavior</a:t>
            </a:r>
          </a:p>
          <a:p>
            <a:pPr lvl="1"/>
            <a:r>
              <a:rPr lang="en-US" sz="2000" dirty="0"/>
              <a:t>1 = Little Importance to 5 = Very Important </a:t>
            </a:r>
          </a:p>
        </p:txBody>
      </p:sp>
    </p:spTree>
    <p:extLst>
      <p:ext uri="{BB962C8B-B14F-4D97-AF65-F5344CB8AC3E}">
        <p14:creationId xmlns:p14="http://schemas.microsoft.com/office/powerpoint/2010/main" val="7195380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34B1B76F-FC4D-453F-821E-DFF307A4CC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Delphi Techniques: Start with Themes, Move to Ordinal-Scaled Items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24C3BE2-6178-4DBE-8848-7E3AA487F0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97280" y="2236762"/>
            <a:ext cx="10058400" cy="3632331"/>
          </a:xfrm>
        </p:spPr>
        <p:txBody>
          <a:bodyPr>
            <a:normAutofit/>
          </a:bodyPr>
          <a:lstStyle/>
          <a:p>
            <a:r>
              <a:rPr lang="en-US" altLang="en-US" dirty="0"/>
              <a:t>Used to measure the judgments of a group of experts, assess priorities, or make forecasts</a:t>
            </a:r>
          </a:p>
          <a:p>
            <a:r>
              <a:rPr lang="en-US" altLang="en-US" dirty="0"/>
              <a:t>panel of experts identified</a:t>
            </a:r>
          </a:p>
          <a:p>
            <a:r>
              <a:rPr lang="en-US" altLang="en-US" dirty="0"/>
              <a:t>series of rounds or questions</a:t>
            </a:r>
          </a:p>
          <a:p>
            <a:pPr lvl="1"/>
            <a:r>
              <a:rPr lang="en-US" altLang="en-US" dirty="0"/>
              <a:t>Round 1: start with open-ended items; calculate means and SDs; create second questionnaire; items scaled on ordinal level</a:t>
            </a:r>
          </a:p>
          <a:p>
            <a:pPr lvl="1"/>
            <a:r>
              <a:rPr lang="en-US" altLang="en-US" dirty="0"/>
              <a:t>round 2: present questionnaire with statistics and additional open-ended items; create third questionnaire</a:t>
            </a:r>
          </a:p>
          <a:p>
            <a:pPr lvl="1"/>
            <a:r>
              <a:rPr lang="en-US" altLang="en-US" dirty="0"/>
              <a:t>round 3: present questionnaire with statistics and elicit responses</a:t>
            </a:r>
          </a:p>
          <a:p>
            <a:pPr lvl="1"/>
            <a:r>
              <a:rPr lang="en-US" altLang="en-US" dirty="0"/>
              <a:t>round 4: continues</a:t>
            </a:r>
          </a:p>
          <a:p>
            <a:pPr lvl="3"/>
            <a:r>
              <a:rPr lang="en-US" dirty="0"/>
              <a:t>Wolf, Z. R., Freshwater, D., Miller, M., Jones, R. A. P., &amp; Sherwood, G. (2003). A standard of care for caring: A Delphi study. </a:t>
            </a:r>
            <a:r>
              <a:rPr lang="en-US" i="1" dirty="0"/>
              <a:t>International Journal for Human Caring,</a:t>
            </a:r>
            <a:r>
              <a:rPr lang="en-US" dirty="0"/>
              <a:t> </a:t>
            </a:r>
            <a:r>
              <a:rPr lang="en-US" i="1" dirty="0"/>
              <a:t>7</a:t>
            </a:r>
            <a:r>
              <a:rPr lang="en-US" dirty="0"/>
              <a:t>(1), 34-42.</a:t>
            </a:r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559916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8A465E55-18EF-4FFE-9DE5-78847234C2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Levels of Measurement: Ordinal or Ratio Scales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33ED93C6-9DD1-49B6-8C89-1557CAF3E6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658794"/>
            <a:ext cx="10515600" cy="298235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Visual Analogue Scale (magnitude scaling)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10 cm line with anchors; situated horizontally or vertically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Subject  asked to place mark through line to indicate intensity of stimulus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Ruler (same one) measures distance from left to right or bottom to top</a:t>
            </a:r>
          </a:p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/>
              <a:t>No nurse caring </a:t>
            </a:r>
            <a:r>
              <a:rPr lang="en-US" altLang="en-US" dirty="0"/>
              <a:t>|______________________| </a:t>
            </a:r>
            <a:r>
              <a:rPr lang="en-US" altLang="en-US" sz="2000" dirty="0"/>
              <a:t>Nurse caring as good as it could be</a:t>
            </a:r>
          </a:p>
        </p:txBody>
      </p:sp>
    </p:spTree>
    <p:extLst>
      <p:ext uri="{BB962C8B-B14F-4D97-AF65-F5344CB8AC3E}">
        <p14:creationId xmlns:p14="http://schemas.microsoft.com/office/powerpoint/2010/main" val="115444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02DDF-7E58-45D5-98F2-73137EFE8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Measurement Levels: Interval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9E10E-C0A2-4F47-8365-CA020104681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Ordinal Scale</a:t>
            </a:r>
          </a:p>
          <a:p>
            <a:pPr lvl="1"/>
            <a:r>
              <a:rPr lang="en-US" dirty="0"/>
              <a:t>Mutually exclusive, collectively exhaustive, rank ordered, at equal intervals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C80B9-BFEB-4493-B56C-652905DA4DC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  <a:p>
            <a:r>
              <a:rPr lang="en-US" dirty="0"/>
              <a:t>CBI-E total scores (ordinal scaled items summed) = Mean, </a:t>
            </a:r>
            <a:r>
              <a:rPr lang="en-US" b="1" dirty="0"/>
              <a:t>70 to 79 years group</a:t>
            </a:r>
            <a:r>
              <a:rPr lang="en-US" dirty="0"/>
              <a:t> = 71.05; SD = 10.41</a:t>
            </a:r>
          </a:p>
          <a:p>
            <a:r>
              <a:rPr lang="en-US" dirty="0"/>
              <a:t>Care-Q </a:t>
            </a:r>
            <a:r>
              <a:rPr lang="en-US" b="1" dirty="0"/>
              <a:t>Monitors/follows through item</a:t>
            </a:r>
            <a:r>
              <a:rPr lang="en-US" dirty="0"/>
              <a:t>: Mean = 5.04, SD = 1.34)</a:t>
            </a:r>
          </a:p>
          <a:p>
            <a:r>
              <a:rPr lang="en-US" dirty="0"/>
              <a:t>Care-Q </a:t>
            </a:r>
            <a:r>
              <a:rPr lang="en-US" b="1" dirty="0"/>
              <a:t>Anticipates Subscale </a:t>
            </a:r>
            <a:r>
              <a:rPr lang="en-US" dirty="0"/>
              <a:t>(patients): Mean = 4.47</a:t>
            </a:r>
          </a:p>
        </p:txBody>
      </p:sp>
    </p:spTree>
    <p:extLst>
      <p:ext uri="{BB962C8B-B14F-4D97-AF65-F5344CB8AC3E}">
        <p14:creationId xmlns:p14="http://schemas.microsoft.com/office/powerpoint/2010/main" val="14681626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5ED3352-CD70-4787-82A4-20FD8E8A9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Measurement Levels: Interval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D06F31BB-0646-4845-AFD9-0137E41E7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518116"/>
            <a:ext cx="10058400" cy="3350977"/>
          </a:xfrm>
        </p:spPr>
        <p:txBody>
          <a:bodyPr/>
          <a:lstStyle/>
          <a:p>
            <a:pPr eaLnBrk="1" hangingPunct="1"/>
            <a:r>
              <a:rPr lang="en-US" altLang="en-US" dirty="0"/>
              <a:t>Interval Scales = distances between values are equal because there is one accepted physical unit of measurement</a:t>
            </a:r>
          </a:p>
          <a:p>
            <a:pPr lvl="1" eaLnBrk="1" hangingPunct="1"/>
            <a:r>
              <a:rPr lang="en-US" altLang="en-US" dirty="0"/>
              <a:t>Total score on Caring Behaviors Inventory-42, 24, and 16 and Caring Behaviors Inventory for Elders: sum of item responses </a:t>
            </a:r>
          </a:p>
          <a:p>
            <a:pPr lvl="1" eaLnBrk="1" hangingPunct="1"/>
            <a:r>
              <a:rPr lang="en-US" altLang="en-US" dirty="0"/>
              <a:t>Knowledge test score on elements of nurse theorists formulations: Boykin and Schoenhofer, Erikkson, Halldorsdottir, Locsin, Ray, Swanson, Watson: sum of item responses</a:t>
            </a:r>
          </a:p>
        </p:txBody>
      </p:sp>
    </p:spTree>
    <p:extLst>
      <p:ext uri="{BB962C8B-B14F-4D97-AF65-F5344CB8AC3E}">
        <p14:creationId xmlns:p14="http://schemas.microsoft.com/office/powerpoint/2010/main" val="2815440516"/>
      </p:ext>
    </p:extLst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02DDF-7E58-45D5-98F2-73137EFE8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Measurement Levels: Ratio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9E10E-C0A2-4F47-8365-CA020104681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Ratio Scale</a:t>
            </a:r>
          </a:p>
          <a:p>
            <a:pPr lvl="1"/>
            <a:r>
              <a:rPr lang="en-US" dirty="0"/>
              <a:t>Mutually exclusive, collectively exhaustive, rank ordered, at equal intervals, and with absolute zero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C80B9-BFEB-4493-B56C-652905DA4DC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  <a:p>
            <a:r>
              <a:rPr lang="en-US" dirty="0"/>
              <a:t>Caring Nurse Visual Analog Scale = some scores of respondents might measure 0 on the 10 cm line</a:t>
            </a:r>
          </a:p>
        </p:txBody>
      </p:sp>
    </p:spTree>
    <p:extLst>
      <p:ext uri="{BB962C8B-B14F-4D97-AF65-F5344CB8AC3E}">
        <p14:creationId xmlns:p14="http://schemas.microsoft.com/office/powerpoint/2010/main" val="8838895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E35E379-B5B2-4095-950D-0FF96126F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Measurement Levels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4CD058CA-C7B8-415F-BEA4-3EC7FE4B3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Ratio Scales = zero point </a:t>
            </a:r>
          </a:p>
          <a:p>
            <a:pPr eaLnBrk="1" hangingPunct="1"/>
            <a:r>
              <a:rPr lang="en-US" altLang="en-US" dirty="0"/>
              <a:t>Can multiply and divide across a ratio scale </a:t>
            </a:r>
          </a:p>
          <a:p>
            <a:pPr lvl="1" eaLnBrk="1" hangingPunct="1"/>
            <a:r>
              <a:rPr lang="en-US" altLang="en-US" dirty="0"/>
              <a:t>100 Kg is twice as heavy as 50 Kg</a:t>
            </a:r>
          </a:p>
          <a:p>
            <a:pPr lvl="1" eaLnBrk="1" hangingPunct="1"/>
            <a:r>
              <a:rPr lang="en-US" altLang="en-US" dirty="0"/>
              <a:t>10 cm is twice as long as 5 cm</a:t>
            </a:r>
          </a:p>
        </p:txBody>
      </p:sp>
    </p:spTree>
    <p:extLst>
      <p:ext uri="{BB962C8B-B14F-4D97-AF65-F5344CB8AC3E}">
        <p14:creationId xmlns:p14="http://schemas.microsoft.com/office/powerpoint/2010/main" val="2978651277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DC7AD48-55D4-41FF-BC92-D792D833A8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5600" dirty="0">
                <a:solidFill>
                  <a:schemeClr val="tx2">
                    <a:satMod val="130000"/>
                  </a:schemeClr>
                </a:solidFill>
              </a:rPr>
              <a:t>Direct and Indirect Measures of Concept or Construct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A181DED-601B-4F9F-A4DB-23D4425ECA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Direct Measures: straightforward measurement of concrete object</a:t>
            </a:r>
          </a:p>
          <a:p>
            <a:pPr eaLnBrk="1" hangingPunct="1"/>
            <a:r>
              <a:rPr lang="en-US" altLang="en-US" dirty="0"/>
              <a:t>Indirect Measures: indicators of concept used to represent abstract concept</a:t>
            </a:r>
          </a:p>
        </p:txBody>
      </p:sp>
    </p:spTree>
    <p:extLst>
      <p:ext uri="{BB962C8B-B14F-4D97-AF65-F5344CB8AC3E}">
        <p14:creationId xmlns:p14="http://schemas.microsoft.com/office/powerpoint/2010/main" val="2340677149"/>
      </p:ext>
    </p:extLst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5D487F2-5B50-41A4-94C5-1235327004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58129" y="304800"/>
            <a:ext cx="10521071" cy="1371600"/>
          </a:xfrm>
        </p:spPr>
        <p:txBody>
          <a:bodyPr vert="horz" lIns="120651" tIns="59267" rIns="120651" bIns="59267" rtlCol="0" anchor="ctr">
            <a:normAutofit/>
          </a:bodyPr>
          <a:lstStyle/>
          <a:p>
            <a:pPr>
              <a:defRPr/>
            </a:pPr>
            <a:r>
              <a:rPr lang="en-US" sz="4800" dirty="0">
                <a:solidFill>
                  <a:schemeClr val="tx2">
                    <a:satMod val="130000"/>
                  </a:schemeClr>
                </a:solidFill>
              </a:rPr>
              <a:t>Total Scores on Construct or Concept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E072750A-613F-4A58-BEA5-6325E37CF7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8129" y="1752600"/>
            <a:ext cx="10521071" cy="4419600"/>
          </a:xfrm>
        </p:spPr>
        <p:txBody>
          <a:bodyPr vert="horz" lIns="120651" tIns="59267" rIns="120651" bIns="59267" rtlCol="0">
            <a:normAutofit/>
          </a:bodyPr>
          <a:lstStyle/>
          <a:p>
            <a:pPr marL="487668" indent="-377943">
              <a:buFont typeface="Wingdings 2"/>
              <a:buChar char=""/>
              <a:defRPr/>
            </a:pPr>
            <a:r>
              <a:rPr lang="en-US" sz="2800" dirty="0"/>
              <a:t>Test scores are based on test item responses</a:t>
            </a:r>
          </a:p>
          <a:p>
            <a:pPr marL="487668" indent="-377943">
              <a:buFont typeface="Wingdings 2"/>
              <a:buChar char=""/>
              <a:defRPr/>
            </a:pPr>
            <a:r>
              <a:rPr lang="en-US" sz="2800" dirty="0"/>
              <a:t>Test items must be articulated precisely and succinctly</a:t>
            </a:r>
          </a:p>
          <a:p>
            <a:pPr marL="487668" indent="-377943">
              <a:buFont typeface="Wingdings 2"/>
              <a:buChar char=""/>
              <a:defRPr/>
            </a:pPr>
            <a:r>
              <a:rPr lang="en-US" sz="2800" dirty="0"/>
              <a:t>Items must reflect specific concept or domain of content</a:t>
            </a:r>
          </a:p>
          <a:p>
            <a:pPr marL="487668" indent="-377943">
              <a:buFont typeface="Wingdings 2"/>
              <a:buChar char=""/>
              <a:defRPr/>
            </a:pPr>
            <a:r>
              <a:rPr lang="en-US" sz="2800" dirty="0"/>
              <a:t>Carefully crafted items on test are primary method by which skilled test developer reduces error variance (error of measurement), increases test scores’ reliability</a:t>
            </a:r>
          </a:p>
        </p:txBody>
      </p:sp>
    </p:spTree>
    <p:extLst>
      <p:ext uri="{BB962C8B-B14F-4D97-AF65-F5344CB8AC3E}">
        <p14:creationId xmlns:p14="http://schemas.microsoft.com/office/powerpoint/2010/main" val="561041092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403D1-C24C-47E2-9709-481338FB0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Instrument Readability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72B0E7-9A55-44EB-AD13-1BF3A189C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200" dirty="0"/>
              <a:t>Grade level increases with number of syllables in words of item stems, distractors, instrument directions</a:t>
            </a:r>
          </a:p>
          <a:p>
            <a:r>
              <a:rPr lang="en-US" sz="3200" dirty="0"/>
              <a:t>Various readability formulas available</a:t>
            </a:r>
          </a:p>
          <a:p>
            <a:r>
              <a:rPr lang="en-US" sz="3200" dirty="0"/>
              <a:t>Readability Statistics follow </a:t>
            </a:r>
            <a:r>
              <a:rPr lang="en-US" sz="3200" i="1" dirty="0"/>
              <a:t>Review, Spelling check procedure</a:t>
            </a:r>
          </a:p>
          <a:p>
            <a:pPr lvl="1"/>
            <a:r>
              <a:rPr lang="en-US" sz="2800" dirty="0"/>
              <a:t>Install in computer, open Word: File, Options, Proofing, </a:t>
            </a:r>
            <a:r>
              <a:rPr lang="en-US" sz="2800" b="1" i="1" dirty="0"/>
              <a:t>√</a:t>
            </a:r>
            <a:r>
              <a:rPr lang="en-US" sz="2800" dirty="0"/>
              <a:t> Show Readability Statistics</a:t>
            </a:r>
          </a:p>
          <a:p>
            <a:r>
              <a:rPr lang="en-US" sz="3200" dirty="0"/>
              <a:t>Readability of Caring Behaviors Inventory for Elders (CBI-E) = 4.5 Flesch-Kincaid grade level: included directions, all items, &amp; demographic profile</a:t>
            </a:r>
          </a:p>
          <a:p>
            <a:r>
              <a:rPr lang="en-US" sz="3200" dirty="0"/>
              <a:t>Readability of Caring Behaviors Assessment (CBA) = 6</a:t>
            </a:r>
            <a:r>
              <a:rPr lang="en-US" sz="3200" baseline="30000" dirty="0"/>
              <a:t>th</a:t>
            </a:r>
            <a:r>
              <a:rPr lang="en-US" sz="3200" dirty="0"/>
              <a:t> grade level Flesch Readability Formula</a:t>
            </a:r>
          </a:p>
        </p:txBody>
      </p:sp>
    </p:spTree>
    <p:extLst>
      <p:ext uri="{BB962C8B-B14F-4D97-AF65-F5344CB8AC3E}">
        <p14:creationId xmlns:p14="http://schemas.microsoft.com/office/powerpoint/2010/main" val="23561865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7E3F2761-FFE3-4907-8597-D5EB93B20A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Response Rate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279E64E9-5E81-4950-8ACA-5EB35CA305C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/>
            <a:r>
              <a:rPr lang="en-US" altLang="en-US" sz="3733" dirty="0"/>
              <a:t>Important to report as percentage; critique response rate in study limitations</a:t>
            </a:r>
          </a:p>
          <a:p>
            <a:pPr eaLnBrk="1" hangingPunct="1"/>
            <a:r>
              <a:rPr lang="en-US" altLang="en-US" sz="3733" dirty="0"/>
              <a:t>Instrument did not include an important alternative or response</a:t>
            </a:r>
          </a:p>
          <a:p>
            <a:pPr eaLnBrk="1" hangingPunct="1"/>
            <a:r>
              <a:rPr lang="en-US" altLang="en-US" sz="3733" dirty="0"/>
              <a:t>Subject may have no knowledge or opinion on subject</a:t>
            </a:r>
          </a:p>
          <a:p>
            <a:pPr eaLnBrk="1" hangingPunct="1"/>
            <a:r>
              <a:rPr lang="en-US" altLang="en-US" sz="3733" dirty="0"/>
              <a:t>Response rate may threaten sample representativeness even with randomization</a:t>
            </a:r>
          </a:p>
          <a:p>
            <a:pPr lvl="1" eaLnBrk="1" hangingPunct="1"/>
            <a:r>
              <a:rPr lang="en-US" altLang="en-US" sz="3200" dirty="0"/>
              <a:t>Stamped, self-addressed envelope</a:t>
            </a:r>
          </a:p>
          <a:p>
            <a:pPr lvl="1" eaLnBrk="1" hangingPunct="1"/>
            <a:r>
              <a:rPr lang="en-US" altLang="en-US" sz="3200" dirty="0"/>
              <a:t>Postcard, phone call to remind respondents</a:t>
            </a:r>
          </a:p>
          <a:p>
            <a:pPr lvl="1" eaLnBrk="1" hangingPunct="1"/>
            <a:r>
              <a:rPr lang="en-US" altLang="en-US" sz="3200" dirty="0"/>
              <a:t>Email reminders</a:t>
            </a:r>
          </a:p>
        </p:txBody>
      </p:sp>
    </p:spTree>
    <p:extLst>
      <p:ext uri="{BB962C8B-B14F-4D97-AF65-F5344CB8AC3E}">
        <p14:creationId xmlns:p14="http://schemas.microsoft.com/office/powerpoint/2010/main" val="331501637"/>
      </p:ext>
    </p:extLst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43712-C597-4F08-A1B4-ADFDEDE72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Description of Instrument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0A550-E4A0-488F-8DC7-274DAB761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21957"/>
          </a:xfrm>
        </p:spPr>
        <p:txBody>
          <a:bodyPr>
            <a:normAutofit/>
          </a:bodyPr>
          <a:lstStyle/>
          <a:p>
            <a:r>
              <a:rPr lang="en-US" dirty="0"/>
              <a:t>Name, Acronym, Author/Creator, construct being measured (conceptual definition); instrument scores generate operational definition</a:t>
            </a:r>
          </a:p>
          <a:p>
            <a:r>
              <a:rPr lang="en-US" dirty="0"/>
              <a:t>Number of items</a:t>
            </a:r>
          </a:p>
          <a:p>
            <a:r>
              <a:rPr lang="en-US" dirty="0"/>
              <a:t>Scaling of items or type of scaling (Q-Sort; Likert; Ranks; VAS, Checklist, etc.)</a:t>
            </a:r>
          </a:p>
          <a:p>
            <a:r>
              <a:rPr lang="en-US" dirty="0"/>
              <a:t>Summing of ordinal items to create total score versus treating items as ordinal scaled data</a:t>
            </a:r>
          </a:p>
          <a:p>
            <a:r>
              <a:rPr lang="en-US" dirty="0"/>
              <a:t>Previous reliability and validity procedures</a:t>
            </a:r>
          </a:p>
          <a:p>
            <a:r>
              <a:rPr lang="en-US" dirty="0"/>
              <a:t>Current study’s reliability and validity procedures</a:t>
            </a:r>
          </a:p>
          <a:p>
            <a:r>
              <a:rPr lang="en-US" dirty="0"/>
              <a:t>Time to administer or complete</a:t>
            </a:r>
          </a:p>
          <a:p>
            <a:r>
              <a:rPr lang="en-US" dirty="0"/>
              <a:t>Person completing</a:t>
            </a:r>
          </a:p>
        </p:txBody>
      </p:sp>
    </p:spTree>
    <p:extLst>
      <p:ext uri="{BB962C8B-B14F-4D97-AF65-F5344CB8AC3E}">
        <p14:creationId xmlns:p14="http://schemas.microsoft.com/office/powerpoint/2010/main" val="40084246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0B15-931B-43E8-92BA-C60FB436E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Caring Behaviors Inventory-42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66411-39AE-4B45-976A-8D3E5F483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06364"/>
          </a:xfrm>
        </p:spPr>
        <p:txBody>
          <a:bodyPr>
            <a:normAutofit/>
          </a:bodyPr>
          <a:lstStyle/>
          <a:p>
            <a:pPr marL="365760" indent="-283464">
              <a:buFont typeface="Wingdings 2"/>
              <a:buChar char=""/>
              <a:defRPr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Respectful deference to other (courteous regard for the other)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en-US" sz="1800" dirty="0">
                <a:cs typeface="Times New Roman" pitchFamily="18" charset="0"/>
              </a:rPr>
              <a:t>(3,8,1,9,11,2,4,10,7,27,15,28) 12 items; Cronbach’s alpha = 0.8906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Assurance of human presence (investment in the other’s need and security)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en-US" sz="1800" dirty="0">
                <a:cs typeface="Times New Roman" pitchFamily="18" charset="0"/>
              </a:rPr>
              <a:t>(16,35,37,34,32,36,30,26,33,31,18,29) 12 items; Cronbach’s alpha = 0.9221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Positive connectedness (optimistic and constant readiness of the part of the nurse to help the other) 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en-US" sz="1800" dirty="0">
                <a:cs typeface="Times New Roman" pitchFamily="18" charset="0"/>
              </a:rPr>
              <a:t>(12,25,5,14,13,6,23,21,17) 9 items; Cronbach’s alpha = 0.8452 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Professional knowledge and skill (proficient, informed and skillful nurse)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en-US" sz="1800" dirty="0">
                <a:cs typeface="Times New Roman" pitchFamily="18" charset="0"/>
              </a:rPr>
              <a:t>(19,24,22,38,20) 5 items; Cronbach’s alpha = 0.8157 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Attentiveness to other’s experience (appreciation of and engrossment in the other’s perspective and experience)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en-US" sz="1800" dirty="0">
                <a:cs typeface="Times New Roman" pitchFamily="18" charset="0"/>
              </a:rPr>
              <a:t>(40,39,41,42) 4 items; Cronbach’s alpha = 0.8191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2196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Instruments Measuring Nurse Caring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096963" y="1846263"/>
          <a:ext cx="10058400" cy="40598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Instrument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Citation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Care-Q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Larson (1984)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Caring Behaviors Inventory (CBI-42); CBI-24; CBI-6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Wolf, Giardino, Osborne, &amp; Ambrose (1994).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Caring Behaviors Assessment Tool (CBA)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Cronin &amp; Harrison (1988)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Harrison (1988)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Caring Behaviors of Nurses Scale (CBNS)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Hinds (1985)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Hinds (1988)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Professional Caring Behaviors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Horner (2005)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Nyberg Caring Assessment (Attributes) Scale (CAS)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Nyberg (1990)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Caring Ability Inventory (CAI)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Nkongho (1988)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Nkongho (1990)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Nkongho (2003)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Caring Behavior Checklist and Client Perception of Caring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</a:rPr>
                        <a:t>McDaniel (1990)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</a:rPr>
                        <a:t>McDaniel (2002)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</a:rPr>
                        <a:t>McDaniel (2003)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03238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Instruments Measuring Nurse Caring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096963" y="1846263"/>
          <a:ext cx="10325016" cy="4186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9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59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Instrument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Citation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Caring Assessment Tool (CAT)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Caring Assessment Tool-Educational Version (CAT-edu)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CAT-admin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Duffy (1992)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Duffy (2007b)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Duffy (2009)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Peer Group Caring Interaction Scale and Organizational Climate for Caring Questionnaire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Hughes (1993)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Caring Efficacy Scale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Coates (1997)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Coates (2009)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Reid, Courtney, Anderson, &amp; Hurst (2015)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Holistic Caring Inventory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Latham (1996)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Pollack-Latham (1991)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Caring Dimensions Inventory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Watson &amp; Lea (1997)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Caring Attributes Professional Self-Concept Technological Influence (CAPSTI)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Arthur et al. (1999)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Caring Professional Scale (CPS)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Swanson (2000)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Swanson (2002)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Methodist Health Care System Nurse Caring Instrument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Sherwood &amp; Shepherd (2002)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14272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Instruments Measuring Nurse Caring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096963" y="1846263"/>
          <a:ext cx="10058718" cy="2988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Instrument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Citation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Care/Satisfaction CARE/SAT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Larson &amp; Ferketich (1993)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Caring Behaviors Inventory for Elders (CBI-E)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Wolf et al. (2004)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Wolf, Zuzelo, Goldberg, Crothers, &amp; Jacobson (2005)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Relational Caring Questionnaire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Turkel &amp; Ray (2001)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Ray &amp; Turkel (2009)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Family Caring Inventory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Goff (2009)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Nurse-Patient Relationship Questionnaire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Quinn, Smith, Rittenbaugh, Swanson, &amp; Watson (2009)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Caring Nurse-Patient Interactions Scale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Cossette &amp; Pepin (2009</a:t>
                      </a:r>
                      <a:r>
                        <a:rPr lang="en-US" sz="1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Caring Factor Survey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Nelson, Watson, &amp; InnovaHealth. (2009)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58078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Image result for watson measur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8547" y="393032"/>
            <a:ext cx="4066673" cy="5037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4505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9148" y="1641519"/>
            <a:ext cx="4713845" cy="322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31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77334" y="609600"/>
            <a:ext cx="8596668" cy="980303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Measurement: Defined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03655" y="1779374"/>
            <a:ext cx="9424086" cy="4316626"/>
          </a:xfrm>
        </p:spPr>
        <p:txBody>
          <a:bodyPr>
            <a:normAutofit/>
          </a:bodyPr>
          <a:lstStyle/>
          <a:p>
            <a:pPr marL="487668" indent="-377943">
              <a:lnSpc>
                <a:spcPct val="90000"/>
              </a:lnSpc>
              <a:buFont typeface="Wingdings 2"/>
              <a:buChar char=""/>
              <a:defRPr/>
            </a:pPr>
            <a:r>
              <a:rPr lang="en-US" sz="3733" dirty="0"/>
              <a:t>Rules for assigning numbers to objects to designate quantities of attributes</a:t>
            </a:r>
          </a:p>
          <a:p>
            <a:pPr marL="887718" lvl="1" indent="-377943">
              <a:lnSpc>
                <a:spcPct val="90000"/>
              </a:lnSpc>
              <a:buFont typeface="Wingdings 2"/>
              <a:buChar char=""/>
              <a:defRPr/>
            </a:pPr>
            <a:r>
              <a:rPr lang="en-US" sz="2800" dirty="0"/>
              <a:t>Assign numbers to subjects/participants or objects according to rules</a:t>
            </a:r>
          </a:p>
          <a:p>
            <a:pPr marL="887718" lvl="1" indent="-377943">
              <a:lnSpc>
                <a:spcPct val="90000"/>
              </a:lnSpc>
              <a:buFont typeface="Wingdings 2"/>
              <a:buChar char=""/>
              <a:defRPr/>
            </a:pPr>
            <a:r>
              <a:rPr lang="en-US" sz="2800" dirty="0"/>
              <a:t>Remember: attributes of objects vary day to day, from situation to situation, or from one object to another</a:t>
            </a:r>
          </a:p>
          <a:p>
            <a:pPr marL="887718" lvl="1" indent="-377943">
              <a:lnSpc>
                <a:spcPct val="90000"/>
              </a:lnSpc>
              <a:buFont typeface="Wingdings 2"/>
              <a:buChar char=""/>
              <a:defRPr/>
            </a:pPr>
            <a:r>
              <a:rPr lang="en-US" sz="2800" dirty="0"/>
              <a:t>Variability: numeric expression that signifies how much of an attribute is present in the object</a:t>
            </a:r>
          </a:p>
          <a:p>
            <a:pPr marL="887718" lvl="1" indent="-377943">
              <a:lnSpc>
                <a:spcPct val="90000"/>
              </a:lnSpc>
              <a:buFont typeface="Wingdings 2"/>
              <a:buChar char=""/>
              <a:defRPr/>
            </a:pPr>
            <a:r>
              <a:rPr lang="en-US" sz="2800" dirty="0"/>
              <a:t>Quantification communicates that amount</a:t>
            </a:r>
          </a:p>
        </p:txBody>
      </p:sp>
    </p:spTree>
    <p:extLst>
      <p:ext uri="{BB962C8B-B14F-4D97-AF65-F5344CB8AC3E}">
        <p14:creationId xmlns:p14="http://schemas.microsoft.com/office/powerpoint/2010/main" val="98371253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>
            <a:extLst>
              <a:ext uri="{FF2B5EF4-FFF2-40B4-BE49-F238E27FC236}">
                <a16:creationId xmlns:a16="http://schemas.microsoft.com/office/drawing/2014/main" id="{BB93D2A7-0677-4C60-89D2-4ECDB8F2EC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Relationship between Measurement and Data Collection</a:t>
            </a:r>
          </a:p>
        </p:txBody>
      </p:sp>
      <p:sp>
        <p:nvSpPr>
          <p:cNvPr id="2052" name="Rectangle 3">
            <a:extLst>
              <a:ext uri="{FF2B5EF4-FFF2-40B4-BE49-F238E27FC236}">
                <a16:creationId xmlns:a16="http://schemas.microsoft.com/office/drawing/2014/main" id="{3AA71B64-646D-4559-9384-C140BE998A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35200" y="1676400"/>
            <a:ext cx="9042400" cy="4419600"/>
          </a:xfrm>
        </p:spPr>
        <p:txBody>
          <a:bodyPr>
            <a:normAutofit/>
          </a:bodyPr>
          <a:lstStyle/>
          <a:p>
            <a:pPr marL="487668" indent="-377943">
              <a:buFont typeface="Wingdings 2"/>
              <a:buChar char=""/>
              <a:defRPr/>
            </a:pPr>
            <a:r>
              <a:rPr lang="en-US" dirty="0"/>
              <a:t>Measurement</a:t>
            </a:r>
          </a:p>
          <a:p>
            <a:pPr marL="487668" indent="-377943">
              <a:buFont typeface="Wingdings 2"/>
              <a:buChar char=""/>
              <a:defRPr/>
            </a:pPr>
            <a:endParaRPr lang="en-US" dirty="0"/>
          </a:p>
          <a:p>
            <a:pPr marL="487668" indent="-377943">
              <a:buFont typeface="Wingdings 2"/>
              <a:buChar char=""/>
              <a:defRPr/>
            </a:pPr>
            <a:endParaRPr lang="en-US" dirty="0"/>
          </a:p>
          <a:p>
            <a:pPr marL="487668" indent="-377943">
              <a:buFont typeface="Wingdings 2"/>
              <a:buChar char=""/>
              <a:defRPr/>
            </a:pPr>
            <a:endParaRPr lang="en-US" dirty="0"/>
          </a:p>
          <a:p>
            <a:pPr marL="487668" indent="-377943">
              <a:buFont typeface="Wingdings 2"/>
              <a:buChar char=""/>
              <a:defRPr/>
            </a:pPr>
            <a:endParaRPr lang="en-US" dirty="0"/>
          </a:p>
          <a:p>
            <a:pPr marL="487668" indent="-377943">
              <a:buFont typeface="Wingdings 2"/>
              <a:buChar char=""/>
              <a:defRPr/>
            </a:pPr>
            <a:endParaRPr lang="en-US" dirty="0"/>
          </a:p>
          <a:p>
            <a:pPr marL="487668" indent="-377943">
              <a:buFont typeface="Wingdings 2"/>
              <a:buChar char=""/>
              <a:defRPr/>
            </a:pPr>
            <a:endParaRPr lang="en-US" dirty="0"/>
          </a:p>
          <a:p>
            <a:pPr marL="487668" indent="-377943" algn="r">
              <a:buFont typeface="Wingdings 2"/>
              <a:buChar char=""/>
              <a:defRPr/>
            </a:pPr>
            <a:r>
              <a:rPr lang="en-US" dirty="0"/>
              <a:t>Data Collection</a:t>
            </a:r>
          </a:p>
        </p:txBody>
      </p:sp>
      <p:graphicFrame>
        <p:nvGraphicFramePr>
          <p:cNvPr id="17412" name="Object 4">
            <a:extLst>
              <a:ext uri="{FF2B5EF4-FFF2-40B4-BE49-F238E27FC236}">
                <a16:creationId xmlns:a16="http://schemas.microsoft.com/office/drawing/2014/main" id="{1495F2C1-4B3C-40C3-A7B3-6B4B3DD977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60800" y="2590800"/>
          <a:ext cx="4978400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" name="Clip" r:id="rId3" imgW="5184775" imgH="3862388" progId="MS_ClipArt_Gallery.2">
                  <p:embed/>
                </p:oleObj>
              </mc:Choice>
              <mc:Fallback>
                <p:oleObj name="Clip" r:id="rId3" imgW="5184775" imgH="3862388" progId="MS_ClipArt_Gallery.2">
                  <p:embed/>
                  <p:pic>
                    <p:nvPicPr>
                      <p:cNvPr id="17412" name="Object 4">
                        <a:extLst>
                          <a:ext uri="{FF2B5EF4-FFF2-40B4-BE49-F238E27FC236}">
                            <a16:creationId xmlns:a16="http://schemas.microsoft.com/office/drawing/2014/main" id="{1495F2C1-4B3C-40C3-A7B3-6B4B3DD977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2590800"/>
                        <a:ext cx="4978400" cy="259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8323333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 descr="data:image/jpeg;base64,/9j/4AAQSkZJRgABAQAAAQABAAD/2wCEAAkGBhQSERQSEBQVEBUQFBUQFREUFhgTFhgaFhcYFBcVFxUYGyYeFxkjGhUYHzAgIygqLCwtFx4yNzAqOCsrLCkBCQoKDgwOGg8PGjIjHiUuLS4sLCwsLS41LCowLDUwMikpMCoqLC0qLC8yNTUsLC4tLCopLCwsLCwsLCwsNSwsLP/AABEIALoBDgMBIgACEQEDEQH/xAAcAAEAAgIDAQAAAAAAAAAAAAAABQYEBwECAwj/xABPEAACAQIDAwQKDwQIBwEAAAABAgMAEQQSIQUTMQYiQVEHFBUWMlNhcZHSNEJSYmNzgZKToqOy0+HiM3KhsSMkNUNUgpSzFyVldKTB0fD/xAAbAQACAwEBAQAAAAAAAAAAAAAAAwECBAUHBv/EAEIRAAEDAQUCCQgJAwUBAAAAAAEAAhEDBBIhMVEFQRMUFVNhcZGh0QYiMlKBkrHSFjRUYnKiweHwI4LxJEJDROIz/9oADAMBAAIRAxEAPwDeNYu0NqRQKGnkSFWOUM7BQTYmwJ6bA+isqsDbmx0xUDwScHHHpUjVWHlB1q9O5eF/LfCh0xhmsjC41JUEkTrIjah1IKm2h1GnRWNgOUGHnYpBPHKwBYqjhiACATYHhcj01pOHa2I2eMXg/BMtkY38EjQun70ZtfyKeipbsO8lu2Jm2jMDu4CYsKpBUM1hnnHC4GqDiNW6Vrq2rZ7LNTL3OmT5kbxqf5mstK0Go4ADr6OhbmpSlcda0pSlCEpSlCEpSqxJyCQkntrGi5JsMSwGpvYC3Cm0msdN90eyVVxIyEqz0qrd4Cf4rHf6lv8A5TvAT/FY7/Ut/wDKdwVDnPy/uqXn+r3q00qN2JsQYZWVZJps5zXmkMpGlrAngKkqzPDQ6GmQmCYxSlKVVSlK4YaVpPbnJ/auFEkkkztBE2XfDFSZmBYIrbq+lyRpc2v01sstnZXdcc+6SQBgTM9WXtSqtQsEgSt20rQWwsPtTG7w4V5HWFxGxfGPGblFfQa9DCt2cnUnGFhGMIbEBBvWW1i3SRlAHoFRarOyg64194iQcCIjrz9iKVQvEkQpGlKVkTUpWJtbGGKCWUAMYonkAPAlVLAH0VXeQXLruhvlaPdyYfd5raoRLnK5Te9xkN7gcRa9NFFxpmruBj2qt8Xru9W2lKUpWSlKqnLfl9Hs8Bcu8kZDIBcKqqNMznja4OgGuU6im0aL6z7jBJVXvDBLla6Vrnk32YI5SoxUe4WQ8yYZt3Y2sWzgELqOcLjW5sNa2NVq1B9EgP34iDII6CFDHh+SUpSkK6VibW2mmHheaQgLGpbja/Uo6yToB1msuq3y55Kvj4Fjjm3BVs3OXPG37yggkjo10ueOlm0QwvHCGG71V83TdzWlNp7Ulx2LlbI0sjI87qgDCOJLLzra5QCFvbX5a2x2KtvJLhFwwURvg1WPKospTUI41NycpzH3Vz0isnkByAXZyS7x1xE2IfM8oTIMoFljAJPNGp49PkqO2d2NZsNjxicLiUjhDawNGzNu2tnjziQAjqJXSy8ba9a1W6jaqbmERd9CBu0KyUqL6bgQZnPr1V/pSlcRbUpSlCEpSlCEpSqvJtXadzbBQkXNj2wBcX0NstNpUjUmCB1kD4lVc4N/wrRSqr3W2n/gof8AUj1ad1tp/wCCh/1I9WncUf6zffb4qnCjQ9hVqpUbsTFYh1Y4uFIGBsoSTeAi3EmwtrUlWZ7Sx109xn4JgMiUpSlVUpVX7Jn9mT+eL/ejq0VBct9lviMDNFEMzsFZVva+R1kyjykLYX0uRqONabI4Mr03OyDh8UuqCWOA0KqPYQ/ZY3/uE/2I62XVB7Eew58NFie2YWgMs6uquVJIESJfmsRxU1fqLW4Prvc3IuPxRSBDGg6BKUpWZMWreyDsDaO/mlgdnwzJvHHbDRBAFs6bq5DjKubovmtbrpHJjA46eSZdnAgxiIysuI7XvmD5L28K2VvNfy19C4jDq6MjjMrqUZT0hhYj0GoDknyGh2e07wPK5xJQsJWRguTPlCZUWw55434CuuzalRlDgxnIjAZAdWayOszS+9u6zmpTYImGGhGLIM+7TfFbWL2Ga2XS1+qs+lYuM2nHFYOwDHwUHOdv3UGp+QVyFrWVWi+y9hmGOlzJnEiRFVJsGFlQ69ADKfRW1+6U87FMOogUaPNJZmXyIgJXPbWzHS9yOAbjlZyPix8YWQlHjuUlW1xccCCLMh0uNOGhB1robPtTKDr5MhwIwxwO/Q+Cz16ZqtgbitPbe2RtGR44MYYC+QrHHJi4xZWsLDmWF7AC/G2lbv5PwyphcOmItvkhiWW1rZwgD2tpbNfhWt4OwhI7jtnG3j6RBGYpG6hnd3yjzCtp4XDLGixoMqxqEVR0BRYD0Ci22gVbrWukD7obnoB+qmjTLZJET0k/FetKUrnp6UpShCUpWHitrxRnK7jNxyC7NbhfKtza4te1qESsylRD8oL/ALOGV/KwES38uchvlCn+dvM7XnPCKIeQyMT/AASsFXaVjpYPqt7QfhKkAnIKbpUH3VxHi4fpH9SndXEeLh+kf1KTyzYOdHf4KbjtFOUqD7q4jxcP0j+pTuriPFw/SP6lHLNg50d/gi47RTlKg+6uI8XD9I/qU7q4jxcP0j+pRyzYOdHf4IuO0U5SoPuriPFw/SP6lO6uI8XD9I/qUcs2DnR3+CLjtFOUqD7q4jxcP0j+pTuriPFw/SP6lHLNg50d/gi47RTlKg+6uI8XD9I/qU7q4jxcP0j+pRyzYOdHf4IuO0U5SoPuriPFw/SP6lO6uI8XD9I/qUcs2DnR3+CLjtFOUqD7q4jxcP0j+pTuriPFw/SP6lHLNg50d/gi47RTlKg+6uI8XD9I/qU7q4jxcPz39Sjlmwc6O/wRcdopyo/E7bjUlVJlccY47MR+8bgJx9sReo2VXl/bOSD/AHUZKJ5iQcz6aG5sdeaOA7xxhRZQFA4ACw9Fce2+VFClLbO2+dTgPE/l60xtFxzwSXFTSeEwgHuYzmb5ZGHDyBR5+ivPZ+A3l92CkZ8Oa/Ok8isSWPlc/Jcm6+WNikYgLlKW5ylmQseokKebbiOm/pzE2rOP7qIgCwCyMP5x2tWaw2ylaiK1vrg6U8mjpcIg9Ez0ncoc0twaPapjD4dUUIgyheA/936STrc8a9KiF5QW/aQyp5VAlW/kyEtbylRWXhdrxSHKjgtxyHmtbhfK1ja5te1q+xpVqdYTScHdRB+CTlmsylKU1SlKUoQleeIxCopZzYDif4AAcSSdABqSa9KhtuPeSGPo58x8u7yKot55Q3+UfIi0VhQovqn/AGgnsGSM8F4z4iSbwi0KeLU2Y+V3Go/dU/KeFcQYdUFkUIONlFtes9Z0413pXk1t2laLa6arsNBkOofrn0rc2m1uS8sRi0jtvHVL8MzBb+a51rjD46OTSORHI1IVlb+RqM5X4eJsJK08ayCJGkXMofK2UgMAfKaquCwabPwmCxWVUkd4xiJCiF2XEEuy576BSRqDwQcba9Cx7Mo2myh4J4Rzi1owgkNvdeUDrIyCU+oWujcth0rWeC7IOIkIQc15J0mjDKq/1YrLI1h7cZIWOYa85dTWZDymxiQxY6eSPd4iVY0wYQLzWbKrb65OawzWseIv1DRU8mLVSN172A7hJN4kEgCG74OJgCMSFUWppyB8FsGvDD42N7iN0e3HKwa3nsdKgeXjyGCKGJinbWJhwzyKCSqu1iwtwrFxmy8Fgd2Yb4aZQ8qBCWeZY1MkkcjPfMrAcWNx0EEVhs2zqdWi0ku4R966GtkQ3e7HAE6DzQLx0V3VCCdBmrdSqFhOUmLjjw2LxMkbJjpYkXCCNUKpKQFkEgYkkAq2Uj29ierAg5S7RdIZkkjti5zh4I2jQ3s7KXlYWsBbQLqQvXodrfJqu4FwqsjHGXQSL0geZuuGT6OhKpxkZQe7o6elbMpWuZeVGNUvhkkWSUYxMImIdUjDEqc4MShiFUlGvx54HQa7zcrcWMR3NikSafeInbeRVAVkd5LxZrBkyN0m+W3HUyfJi0if6jMAXZu9AZv9HIaenn5uBRxpuh03Z6Z/t0rYdK17j+VuKiMmFSRMRPHPhoknyKisZ8/MeO5CgMlrg39GvGM5W4vDriYswxUkc0OHjm3QQGSUMSgiQknwBY6+FQ3yYtLoAqMkwRi4S0x5+LRAxGcOz83Ao403Q/vpn+y2HStbd+ONign3ySkpGHWeSBYCrl0UR5CSpDKxIJIOh8lszEbZxUfbcGKlzlMHv3eONYxE7kARpqTIpDEZjqMvQSKkeTFe9HCsOIAgkyJYJENjC+MyCTIAOExxoRkf5Pgr4rAi4NwdQRqK5rXeAfFYbDYRFmjw8QjLSOIRIEdwJVhlyscq2Yky9N7m171dsIJWMcjOqgxf0kCgSLnNiGSXQ2Go4WNxwtrzrdsvioDxUa5pLrpF7GD+GJOcSYkXokS1lW9hGKzqUpXHTkpSlCEpSlCEpSlCErpPh1cWdQw42IvrwuOo68a70qzXFplpgqM10w8jw2KFnQcYSb2HwbHUEdCk26NNLTmHxCuoZDcNwP8ACxHQQdLHUVDV67De0k0fRzJh5N5nUi370Ra/v/T975ObVrWhzrPXN4gSCc+o66g590ZarA3EKYpSlfYpKVCbY9kQ/FT/AH8PU3UJtj2RD8VP9/D1ztq/Uqv4SpbmOtdaUpXkC6Cw9s7JTEwPBIWCSjKShytxvofkrptXYkeIw7YZwVjZQtkOUqFIK5TbSxUeis+lPZaKtO7ccRdN4QcnYYjQ4DHoCqWg5hRMPJeBZ1nVTmSAYVVLXXIOgg8TbTU9fWTWJh+QuHWZZiZX3TZ4oXkJiiNwQUQW4WFgSQLDqFrDSnt2ja2gtFV0EQcTiBu6sSPaVHBt0WPj8Ak0bRyC6sPMR1EHoIOoPRUTsnkXBBI0pMmIkdd2XxDCUhToVHNAAPA9YAHDSp6lLp220UqRoseQ05gEwf5A7AgsaTJGKrkPILDB87GaXKGWNJJWKRBgVIjUWtZTYXvaw6dayoOScCdqZQf6gCsXD2yZCzi1i3tri2utTNcO1gT1Amnu2hbbQ4B1VxJwxcd4I7wSD1lVuMYCYVNxPY/U4mNkOWANiMRIcx3u9lUIuVugLzWU62MfTe4ko+Q2HWHdJvEYvvTiBId/nsFZt4b2uosQBa3RWL39fA/X/TTv6+B+v+mvq6lg8oXhoLiLuUPA3kyccTiZO9cMbY2cJx/KfBZeB5DYaIxModnhlM+d3Ls7lMmZ82htoRYCxAI6b+o5H4fLOoDA4mU4hnDc9HtYNG1ublNyOPhNxBtUf39/BfX/AE07+vgfr/ppB2Rt4uvFxnW+NxJ11JPWSrctbPyn8p8F7w8gMKFs28lYyxTtJI+d3MTFkVrixTUjLYXB69ay5+ScDtiXIbNjUWOQ34BQQMmmmuutwSBp0VG9/XwP1/007+vgfr/poOyNvF18uM63xqDrqAesBHLWz4ifynwXvieQMDqiF5wFRY5MspBmVdAJja7aaXFrA2FrC01g9mrEzshYBxGoiLXjTdrlGRfa3Fgbac0fLXu/r4H6/wCmnf18D9f9NUrbE23XbdqkuHS8HTp6B2BSNt7PbkfynwVrpVU7+vgfr/pp39fA/X/TWP6LbS9Qe8PFX5esXrdx8Fa6VVO/v4L6/wCmnf18D9f9NH0W2l6g94eKOXrF63cfBWulVTv6+B+v+msjZ/K/eypHusuc5b5r2+S1LqeTO0abC9zBABJ84ZD2qzNt2N7g1rsThkfBWOlKV86uylKUoQld9j+yJvioPvz10rvsf2RN8VB9+evp/Jf66fwn4hIr5DrU1SlK9JWVKhNseyIfip/v4epuoTbHsiH4qf7+HrnbV+pVfwlS3Mda60pSvIF0EpSlCEpSlCFrTsg8p5lxQw8cpw6JlDMly7Fl3lwAyljawy5h0nXhWRyJ5YSvihhXaSeJ0YxyugDqUAbnkEizAsNSTdRrqbWXlDyUGIdZ45GgxEQ5kq6jS9sw6tSNDwYg3GlVzbGGx+Bw0uIfHGWxUiMIOJYXJeQsQOIyrYf+/SaNp2ftDZ9LZ9BrBUcGshwcCKhOLwQwjHP0sjdhcwtqU6jqjpjE7stM1sGusvgnzH+VR3J2CZYB2zN2w72kzZBGFDKpyAAm4BubnXXyVIy+CfMf5V8FTYGWlrQ68A4YiccekA9oW2qZpO6j8FrnZWzVlz55o8OscZkLynKunlJFh1norw2PEJpIVtcSsmh5psxBt5DY1jlQRqAfIda9Ip2QlkOVsrKrWJyllKhxYg5lvmBvoQDXupnFeWMdT8wOEY4no6uhTkO2WIfFNi2xUIkb+rpHKQ6yFjHHu2iVVQoQN4eaCL3J44Oz9nAxpvgVYwtI8pmijGZY3kKxwkZ5NEuTzQAbi4BrAwr7tGRAtmj3VmBYAC2U2uDdSqsDcEFQa9J8a7LIoWBTNEcO8u5YyspiEOrmW2iqtrKPBF7i4Krjm+iuu222as6a4wxzk7xlnAjd145LPwOEiZsNGyyF8REZ5CrqFjQswjbVDmNo3JW40Qm/AFsSGFpsPG4djIkWIdtFRQ43qx5LEuxjAJ5wy518I3FR5xkgeSRWCu8W4RspIjUR7sZFLWDDM730GaRjboPo205AmSPdRHcth96IyZspjMS2kEgsVUrZgM3MHOIuKkh6XTq2LCRlG45QJ9pxjRc4eVCIXmEs0mLzYpgrLHkSSVsp8BgzMc4VBawj1I0vlnAxKyIRJK8mLmwyqpVLrDIkLyFmuEszaDXNdRYasMWPajoqLGsKmEZY5WizyIoOZVVswWyksRmVrFjWPg52jeJ1IYwLZA4LDM0jTPI4DAM7uVJIy33a9VF1+Sg17I7z3ASd0HPfOuOI6B7Fk4hYhHOy5/6HEJh0ckES5ndDaMLdAMjNmLG6oxstwK9sE5jgeRZu1WeWOFZAHZiAHlkRRHG5BIRdbcA2oqMjzCJIb3VHErMQS7sEKAs5PDnu1tdWvfryUx7BVQJA4Rmcb1JHOZgFJ5kyDwRYXBIubHU1Ja67CoyvZxXD2+aIdrnjGpyjHVZPbQkEjYjFT4mPDxNPlAmF3JEMaKJYlDMzSAAcBe5I411lwykwRxod9iQHsZbxxq8u6ju25Bdzlk0AUc3j14k+JZwykRIrmIlYo3TSJi4F2lY6tkJuSP6NdOmi4hxKJQbMoiCWBsgiUBAASR4WZzwuzsba1Aa7qVqtpoOBvecdTJ37iYyE+0rOwWGin3iwiTmMqxyswtIDMsGbd5AY1JcMDmY5Rew4V22VLGcaggVt2srqskjAs+VsoYIEGVdGsSSSCpsvCsZtqyZgUEMSq4l3ccJVWZDmjMl5CWCNZgqFBdR5LduTMWWeBeOUqtzxNha58p41ltgdxarPqO+CY2pZr9MUgLxcNxwE4RO/UrZNKUrwxeiJSlKEJXfY/sib4qD789dK77H9kTfFQffnr6fyX+un8J+ISK+Q61NUpSvSVlSoTbHsiH4qf7+HqbqE2x7Ih+Kn+/h6521fqVX8JUtzHWutKUryBdBKUpQhKUpQhKxtpbNjxEbRTKJEe11JI4G/EEEfJTH7UigAM0ixA6DMbX8w4njXphcWkih42DqeDKbitDadek1toaCBODoIEjQ6qstJu9y9EQAADQAAAeQaCuaV1l8E+Y/ypdJt94bOZCh7rrS7RRLcmMKTfINdf2jj+AenethfcfaSevVBpXp30btX21/f86+I5cofZm93yq/d62F9x9pJ69O9bC+4+0k9eqjPs1FEw3ymTDKWlTI6quS2cCUrkdlvqAeg9VYbYdgSpUgpcsMpuLakkW0tVR5PWo5W1/f86dU2oykYfZR3dno59GavXethfcfaSevTvWwvuPtJPXqjHCvlD5GyscofKcpPUGtYnQ6eSvfEbKlWUw7ty4AOUI2t1DHLpzwLkFhpdWHRU/R21fbX9/zqo2vTIkWUbtN+X+1XLvWwvuPtJPXp3rYX3H2knr1RxhHuVyNdSFIym4JOUAi2hJNrddctgZBmvG43ds90Iy3Fxm05unXR9HLV9tf3/Oq8s0vso7vlV371sL7j7ST16d62F9x9pJ69UbtV8ufI2S+XPlOW/Vmta9e8uzGTLnV1DRNiLiN2GUBiALDnNzRcDwQ6k2vQfJ21D/uv7/nV2bWpvyso7t5j1Vcu9bC+4+0k9enethfcfaSevVGOGcIJCjBG0DlSFJ6g3AnQ+iu2GhVsxdhGkal3cqXsLhRzVBZiWZVAAuSwo+jtqGPHX9/zqrdr0nODRZWyer5Vd+9bC+4+0k9evTD8nsMjB0WzKbg7xzr5i1qo8kMZsIXeZ2IUIMNOl7nU5nUCwGvyV07RktfdvYi98h4Zc1+HDLr5taqfJy0vBBtj46j86Y7azKRH+mb7CD8GrZ2cdY9NA46x6a1g2EcIJCjBDoHKnKejRrWPA+iuy4Z1KsVZRnQZipAuSGAvbjbXzVgf5GNa0u4fL7v/AKTmeUbnODeCzjfr/atnUrmuK8/X1qV32P7Im+Kg+/PXSu+x/ZE3xUH356+n8l/rp/CfiEivkOtTVKUr0lZUqH27HZ4ZegFoW6gJctj89EX/ADVMV1kjDAqwDBhYg6gg8QRSa9Ftek6k7JwI7QjLFQlK7z7JePWH+kTxTGxX9x+ke9br8IWtWG20UXSQmE+5lGT5ATzW6dVJBsbE15hbdh2uyn0bzdW49u8e32StjarTngsmlc1xXETUpSlCFqrshYZ32iiuFKsEEe9cxxWym+crrl3l9OsrfS1Z3IzZs8eLacSYRYAjpOkEt1FhdCEChVylTr1M1X3aWyosQhSdBIpuNdCL9KsNVPlBBqu7R5CYaPDz9q4cmWSPKDvGaSwIOVHmL5eHDgeHlr75vlFQtVhp2B4LDdbTJDWkQCPOkkEHfpexmFz+LOZUNQY5nf2KxbP2pFOC0EiyhTYlTex42NZEvgnzH+VUzsebPljadniaNWyqryxLDK1rnKQNWABHO0BPADUC6OtwR1givmrdZqNit/B0n3mAtMyDuBzAAwyOCfLqlEyMSCtb7L2sYM5WKKZnjKKJb5QTbU2BJHk6escaxcBCCyJI+UHKrSkeYFyo9Nqmu8yf3nzvyrnvMn95878q9T5Z2fnwze1ee8QtpaGGkYHR+uajtp48NGUnaDESsYliCvHLIAHTOz5DfIsYJvILhstuJA67XcFt1zT2wYcVM1yWCiONlRxqc0mIDykcMsSac4WlYuSOIUhlKAg3BuG18zKQflBFeY5F4i7MWV2di7Oz6kmwvooAAACgAAAKAAAKpyvYJ/8As3tW/gbSGG7RdMRjjrjOGMGBhPSvPaWJRRut8okdoIcsEwkEqRkHO8Wpw4VVS55tyxHFtecXig4xJWTCu0mMfePJiCgMUemFRXjnjV1C5mK5jZjcrfh695s/vPnflTvMn95878qg7V2ef+dvamsNtZlRdu7p1Eb9N2MlReN2u8iPaVScVMsOaLNGTDhozmZc0rSBHk3QD3uwJ4XvXtjNqgtjZBJoIu0YOfmDMN3h7ooYiQmQSnMdbKjHRRbO7zZ/efO/KneZP7z535Ucq7P55vaovW+ZFE9XtJ06R2LD2jjFRMSBJEWaMYSPNjN5KyvLFApTDoAuHVVYuUILG/EHMa67RxCl5c0iMGjweBRVkR3WKXdviVIBJUlUxIb2wyx2Hgms7vMn95878qd5s/vPnflUcq7P59varF1t3UDgP5uyyw6M1gbXxBEk4OJVziZr7qGUSf0asXizLc7lFREW1gSWI6Sa5wMwSGUgwB5GiiAxDRBcobeSNlmdVa2RLWuQbacTWd3mz+8+d+Vcd5k/vPnflVuV9n3Y4dvasxo2w1xWNF2/DrnKRhG4QsHus0RaXeYUvDDM0SwdrG8jARRE7tjciR1sCRpmOtq8leO2Gw0jF47nEYu7ljJncQpviGzO27ilNiOlT1WlO8yf3nzvyp3mT+8+d+VHK2z99ZvamXbc0EMpOH8GcAbhHtWHLOVOJV8RHLPjCYURJt6OfMtmIUncxRIB4QWwFhqaxMXjN/iWmvmXfFYdbqkSPukEYBKqpVc2nEuT01L95s/vPnflXKcjpwQeZoVPhdRB6qW/atgun+s3I71ZzLbUhvBOEuBJz35ZDDo6FeK4rmsVdoo2kZMx9zEM/wAhYc1fOxAFxcivIaFmq13XaTS49AlfbucG5lZNeuwo7tLL0MVhXqIizXPnzu4/yiusOyZJNZju18WhOY/vSC2XzL1eFrYTEcYUBVAUKAABoABoABX3+wdjVLG41q/pEQBnHXunqlZalS/gF2pSlfVJSUpShCVwVB461zShCjW5OwdEYj+LvF8vMI18teZ5Pj2k0yD3OZH+tKjN/GpalLqUadXGq0O/EAfiCoAjJRHcA+Pm9EP4NO4B8fN6Ifwal6UniVl5lnuN8FMnU9pUR3APj5vRD+DTuAfHzeiH8GpelHErLzLPcb4Ik6ntKiO4B8fN6IfwadwD4+b0Q/g1L0o4lZeZZ7jfBEnU9pUR3APj5vRD+DTuAfHzeiH8GpelHErLzLPcb4Ik6ntKiO4B8fN6IfwadwD4+b0Q/g1L0o4lZeZZ7jfBEnU9pUR3APj5vRD+DTuAfHzeiH8GpelHErLzLPcb4Ik6ntKiO4B8fN6IfwadwD4+b0Q/g1L0o4lZeZZ7jfBEnU9pUR3APj5vRD+DTuAfHzeiH8GpelHErLzLPcb4Ik6ntKiO4B8fN6IfwadwD4+b0Q/g1L0o4lZeZZ7jfBEnU9pUR3APj5vRD+DTuAfHzeiH8GpelHErLzLPcb4Ik6ntKiO4B8fN6Ifwa5HJ8e3lmce5zLH9aJFb+NqlqVIsdmBkUmD+xvgjHU9pUavJ3D9MYk+MvL8vPJ18tSIW3CuaVpGAjcogJSlKFKUpShCUqE5X7LlnwzDDyyQypz0MbtHmI9oxU6gi48hseitc8n+yfJFhZ48QzSzIB2uzXLXa6kOx45TZtTcgkdGiX1gx0OWepXbTdDsMM/0W4aVp3sWbRx+KxzscRK2Gw6lZt6xlDu1isahm5pHhFgNLEdNbiq7HX2h0QmU332h0RKUpUVtztzmdpdre2z9sbzyZcu7/AM17+SrEwJV3GBKlaVVv+b/9O/8AIp/zf/p3/kVThOgpXC/dPYrTSq/s3ulvV7Z7S3Wufdb7ecDbLm04249F6sFWaZTGuvDJKUrhjppVlZc0rS7dmnFhyhjgDKSpBimFiOIvvLdFdH7OGJBIKYe442imPRfiJPLWfjDZiD2LLxpkxBnqW66Vi7Kx2+gimylN9GkuU8VzqGynyi9qyq0LUlKV44zFLFG8j6LGrSMQL6KCx0HHQUIyXtSozYXKXD4xWbDSB8hAZeDre9syHVQbG1xrY1J1AIIkKAQRISlKE1KlKVWsV2RsDHJuzOGOgLIrOgv1uoIqwYbFJIoeNlkVtQ6kMp6NCONVD2uwBVGva7BpletKUqyulKVEbU5VYfDTRwzvkea2S4OXVsou1rLr11BIGaguAzUvSlKlSlKhNtcssLhWyzygP7hQXYaXuyqCVHnrL2Pt6DFJnw8iyAWuBoy34BlOqnQ8eqq32kxOKoHtJuzipClKVZXXSaUKpZjZVBYk8ABqTXzpys2rHiMZNLEBGsrEoL6mwAL2Njc+FbovW3uyeuKbCZMHG0okbJKsesmU9AXQFT0m40sNbm1W7G3Y0LLPiNpQlXmDYeKGTKTHHpeS2uWQsNDe4t1Gslem6qboyG/pWG00n1nXBgBjPSrT2KMPh02bCuGtcX3x0DGbTeM1uvS1/a5KuFal5G4DG7O2g0LYaaWCZliedFVo/g5Q2cWAzHNpe19NBW2qfTJLReEFaaTnOYC4QUpSorbfKfD4TJ2y5TeZstkd75bX8BTbwhxq5IAkpjnBokqVpVW/4m4DxzfQzepT/ibgPHN9DN6lU4Wn6w7Uvh6frDtVppVf2by7weIlWGGUs8lwq7uRb2BY6soA0BqwVZrg7EFXa9rhLTKUpSrKyqvZO/syfzxf70dRfYZ9gyf9zJ9yKpXsnf2XiD1bpieoCVCSeoAC9RPYWkDYCQqQw7Zk1BuPAi6RWeP6/wDb+qyx/qZ+7+qv9KUrQtSVqrsh9kLEYeebBNHEqTRlUZlcuySKULAhsvhZxw6K2rWLtTBb6GWK+XexvFm42zqVva+tr0uo0ubAMJVVhe2AYXz5yX5cts2SbdbtmxG6ziQO1t2GC5chFr5zxvW/9hbVGJw0OIClBPEkoQ6lc4DWPlF6qPY05E4jASYtsQYyMQYQm7dmNoxICWuq2JzjTXpq+VSgwsaAT+ypZ6bqbAHH9kqvcv8AGNFs7EPGcrZAl/I7qht1GzHWrDWPtDArNE8UgusqlGHkItp5aa8EtICa8FzSBovmbZ20MNFNI2JjGJbKqxoXkjER1JayDnk3HHoq/dhPbxOJnwoZmRoe2LahVZHWNtCOLCRfmV5YnYG1NmGaLCRyTR4n++w4VmstwpNyGifKei46jppP8jYNp4bB4qfGtkC4d5IIJHM0isqFgZCdFHNHMB9sb6isdJhaQSDgOj+FYKFNzCC4HAdH6ZrZNKonY/29tDGtvptyMMuePRTvHdctiADZV1a5PufB1zVe62NdeErex19ocofldtd8Lg5sREqu0ID2YErbMockKQdFLHj0VozlDy3bHSJPII17XsOYHA5rbzUMSePVX0XVF5fcisRjMRhpcOY7RECQSOyEBZFcFLK2YnnaG3AdeiK9Nz8jp/lZ7TRdUi6Tuw9uax+x12S32hPJBIiDLFvg0YdQLMqENnJvfOLW9ya2Ea4tXNPaIETK0sbdEEyvmTbO0UfFb3GHeq0zSPFmZN7a/MzLqqjTQdAAqU5NcqETaeHkwqmBJZooNwjOwySZYmUs4uwuQ+vSo6quvKnkbisLjO6GzU3urPulyl0ZwVeyMQGQ3J0NwTwsLjH5FYHbMmN38+8w8Je83bD85xxyxwAkDoAJ0AJtqKw06TgQDOBnd/lc2lRe1wDpwM7o8VtqlaqxPZAx5xc0S9rYbctYRTkoXsWsoZtCxAGpKDnCx4kbL2XNK0KNiEWKUqC8atnVT1Bra/8A7jxrYyoH5LfTqipMLKpSlMTUpSlCEpSlCFxalq5pQhLUpShCUpShC6TQq6lXAZWFirAEEdRB410wuDSNcsSLGt75UUKLnpsBXtShCUpShCUpShCUpShCUpShCVhbZwRmw80KkAyxSRAngC6FQTbo1rNpUESIUESIVa7H2wJcHg9zPlD7ySSyNnFmNxqQNfkqy0pQBAgIAAEBKUpUqUpSlCEpSlCFrflhyPx+JkkyrhMQjfs5ZBuZoxpzA6qTxUa3N9dLc2rnyW2S+GwkMEshmeNSGcknixbKt9cqg5RfoUVK0qgYAZCW2m1pLhmv/9k=">
            <a:extLst>
              <a:ext uri="{FF2B5EF4-FFF2-40B4-BE49-F238E27FC236}">
                <a16:creationId xmlns:a16="http://schemas.microsoft.com/office/drawing/2014/main" id="{9E4C53A9-BDBD-41E5-B792-9319A09242A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1600" y="-857251"/>
            <a:ext cx="3429000" cy="1771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1267" name="AutoShape 4" descr="data:image/jpeg;base64,/9j/4AAQSkZJRgABAQAAAQABAAD/2wCEAAkGBhQSERQSEBQVEBUQFBUQFREUFhgTFhgaFhcYFBcVFxUYGyYeFxkjGhUYHzAgIygqLCwtFx4yNzAqOCsrLCkBCQoKDgwOGg8PGjIjHiUuLS4sLCwsLS41LCowLDUwMikpMCoqLC0qLC8yNTUsLC4tLCopLCwsLCwsLCwsNSwsLP/AABEIALoBDgMBIgACEQEDEQH/xAAcAAEAAgIDAQAAAAAAAAAAAAAABQYEBwECAwj/xABPEAACAQIDAwQKDwQIBwEAAAABAgMAEQQSIQUTMQYiQVEHFBUWMlNhcZHSNEJSYmNzgZKToqOy0+HiM3KhsSMkNUNUgpSzFyVldKTB0fD/xAAbAQACAwEBAQAAAAAAAAAAAAAAAwECBAUHBv/EAEIRAAEDAQUCCQgJAwUBAAAAAAEAAhEDBBIhMVEFQRMUFVNhcZGh0QYiMlKBkrHSFjRUYnKiweHwI4LxJEJDROIz/9oADAMBAAIRAxEAPwDeNYu0NqRQKGnkSFWOUM7BQTYmwJ6bA+isqsDbmx0xUDwScHHHpUjVWHlB1q9O5eF/LfCh0xhmsjC41JUEkTrIjah1IKm2h1GnRWNgOUGHnYpBPHKwBYqjhiACATYHhcj01pOHa2I2eMXg/BMtkY38EjQun70ZtfyKeipbsO8lu2Jm2jMDu4CYsKpBUM1hnnHC4GqDiNW6Vrq2rZ7LNTL3OmT5kbxqf5mstK0Go4ADr6OhbmpSlcda0pSlCEpSlCEpSqxJyCQkntrGi5JsMSwGpvYC3Cm0msdN90eyVVxIyEqz0qrd4Cf4rHf6lv8A5TvAT/FY7/Ut/wDKdwVDnPy/uqXn+r3q00qN2JsQYZWVZJps5zXmkMpGlrAngKkqzPDQ6GmQmCYxSlKVVSlK4YaVpPbnJ/auFEkkkztBE2XfDFSZmBYIrbq+lyRpc2v01sstnZXdcc+6SQBgTM9WXtSqtQsEgSt20rQWwsPtTG7w4V5HWFxGxfGPGblFfQa9DCt2cnUnGFhGMIbEBBvWW1i3SRlAHoFRarOyg64194iQcCIjrz9iKVQvEkQpGlKVkTUpWJtbGGKCWUAMYonkAPAlVLAH0VXeQXLruhvlaPdyYfd5raoRLnK5Te9xkN7gcRa9NFFxpmruBj2qt8Xru9W2lKUpWSlKqnLfl9Hs8Bcu8kZDIBcKqqNMznja4OgGuU6im0aL6z7jBJVXvDBLla6Vrnk32YI5SoxUe4WQ8yYZt3Y2sWzgELqOcLjW5sNa2NVq1B9EgP34iDII6CFDHh+SUpSkK6VibW2mmHheaQgLGpbja/Uo6yToB1msuq3y55Kvj4Fjjm3BVs3OXPG37yggkjo10ueOlm0QwvHCGG71V83TdzWlNp7Ulx2LlbI0sjI87qgDCOJLLzra5QCFvbX5a2x2KtvJLhFwwURvg1WPKospTUI41NycpzH3Vz0isnkByAXZyS7x1xE2IfM8oTIMoFljAJPNGp49PkqO2d2NZsNjxicLiUjhDawNGzNu2tnjziQAjqJXSy8ba9a1W6jaqbmERd9CBu0KyUqL6bgQZnPr1V/pSlcRbUpSlCEpSlCEpSqvJtXadzbBQkXNj2wBcX0NstNpUjUmCB1kD4lVc4N/wrRSqr3W2n/gof8AUj1ad1tp/wCCh/1I9WncUf6zffb4qnCjQ9hVqpUbsTFYh1Y4uFIGBsoSTeAi3EmwtrUlWZ7Sx109xn4JgMiUpSlVUpVX7Jn9mT+eL/ejq0VBct9lviMDNFEMzsFZVva+R1kyjykLYX0uRqONabI4Mr03OyDh8UuqCWOA0KqPYQ/ZY3/uE/2I62XVB7Eew58NFie2YWgMs6uquVJIESJfmsRxU1fqLW4Prvc3IuPxRSBDGg6BKUpWZMWreyDsDaO/mlgdnwzJvHHbDRBAFs6bq5DjKubovmtbrpHJjA46eSZdnAgxiIysuI7XvmD5L28K2VvNfy19C4jDq6MjjMrqUZT0hhYj0GoDknyGh2e07wPK5xJQsJWRguTPlCZUWw55434CuuzalRlDgxnIjAZAdWayOszS+9u6zmpTYImGGhGLIM+7TfFbWL2Ga2XS1+qs+lYuM2nHFYOwDHwUHOdv3UGp+QVyFrWVWi+y9hmGOlzJnEiRFVJsGFlQ69ADKfRW1+6U87FMOogUaPNJZmXyIgJXPbWzHS9yOAbjlZyPix8YWQlHjuUlW1xccCCLMh0uNOGhB1robPtTKDr5MhwIwxwO/Q+Cz16ZqtgbitPbe2RtGR44MYYC+QrHHJi4xZWsLDmWF7AC/G2lbv5PwyphcOmItvkhiWW1rZwgD2tpbNfhWt4OwhI7jtnG3j6RBGYpG6hnd3yjzCtp4XDLGixoMqxqEVR0BRYD0Ci22gVbrWukD7obnoB+qmjTLZJET0k/FetKUrnp6UpShCUpWHitrxRnK7jNxyC7NbhfKtza4te1qESsylRD8oL/ALOGV/KwES38uchvlCn+dvM7XnPCKIeQyMT/AASsFXaVjpYPqt7QfhKkAnIKbpUH3VxHi4fpH9SndXEeLh+kf1KTyzYOdHf4KbjtFOUqD7q4jxcP0j+pTuriPFw/SP6lHLNg50d/gi47RTlKg+6uI8XD9I/qU7q4jxcP0j+pRyzYOdHf4IuO0U5SoPuriPFw/SP6lO6uI8XD9I/qUcs2DnR3+CLjtFOUqD7q4jxcP0j+pTuriPFw/SP6lHLNg50d/gi47RTlKg+6uI8XD9I/qU7q4jxcP0j+pRyzYOdHf4IuO0U5SoPuriPFw/SP6lO6uI8XD9I/qUcs2DnR3+CLjtFOUqD7q4jxcP0j+pTuriPFw/SP6lHLNg50d/gi47RTlKg+6uI8XD9I/qU7q4jxcPz39Sjlmwc6O/wRcdopyo/E7bjUlVJlccY47MR+8bgJx9sReo2VXl/bOSD/AHUZKJ5iQcz6aG5sdeaOA7xxhRZQFA4ACw9Fce2+VFClLbO2+dTgPE/l60xtFxzwSXFTSeEwgHuYzmb5ZGHDyBR5+ivPZ+A3l92CkZ8Oa/Ok8isSWPlc/Jcm6+WNikYgLlKW5ylmQseokKebbiOm/pzE2rOP7qIgCwCyMP5x2tWaw2ylaiK1vrg6U8mjpcIg9Ez0ncoc0twaPapjD4dUUIgyheA/936STrc8a9KiF5QW/aQyp5VAlW/kyEtbylRWXhdrxSHKjgtxyHmtbhfK1ja5te1q+xpVqdYTScHdRB+CTlmsylKU1SlKUoQleeIxCopZzYDif4AAcSSdABqSa9KhtuPeSGPo58x8u7yKot55Q3+UfIi0VhQovqn/AGgnsGSM8F4z4iSbwi0KeLU2Y+V3Go/dU/KeFcQYdUFkUIONlFtes9Z0413pXk1t2laLa6arsNBkOofrn0rc2m1uS8sRi0jtvHVL8MzBb+a51rjD46OTSORHI1IVlb+RqM5X4eJsJK08ayCJGkXMofK2UgMAfKaquCwabPwmCxWVUkd4xiJCiF2XEEuy576BSRqDwQcba9Cx7Mo2myh4J4Rzi1owgkNvdeUDrIyCU+oWujcth0rWeC7IOIkIQc15J0mjDKq/1YrLI1h7cZIWOYa85dTWZDymxiQxY6eSPd4iVY0wYQLzWbKrb65OawzWseIv1DRU8mLVSN172A7hJN4kEgCG74OJgCMSFUWppyB8FsGvDD42N7iN0e3HKwa3nsdKgeXjyGCKGJinbWJhwzyKCSqu1iwtwrFxmy8Fgd2Yb4aZQ8qBCWeZY1MkkcjPfMrAcWNx0EEVhs2zqdWi0ku4R966GtkQ3e7HAE6DzQLx0V3VCCdBmrdSqFhOUmLjjw2LxMkbJjpYkXCCNUKpKQFkEgYkkAq2Uj29ierAg5S7RdIZkkjti5zh4I2jQ3s7KXlYWsBbQLqQvXodrfJqu4FwqsjHGXQSL0geZuuGT6OhKpxkZQe7o6elbMpWuZeVGNUvhkkWSUYxMImIdUjDEqc4MShiFUlGvx54HQa7zcrcWMR3NikSafeInbeRVAVkd5LxZrBkyN0m+W3HUyfJi0if6jMAXZu9AZv9HIaenn5uBRxpuh03Z6Z/t0rYdK17j+VuKiMmFSRMRPHPhoknyKisZ8/MeO5CgMlrg39GvGM5W4vDriYswxUkc0OHjm3QQGSUMSgiQknwBY6+FQ3yYtLoAqMkwRi4S0x5+LRAxGcOz83Ao403Q/vpn+y2HStbd+ONign3ySkpGHWeSBYCrl0UR5CSpDKxIJIOh8lszEbZxUfbcGKlzlMHv3eONYxE7kARpqTIpDEZjqMvQSKkeTFe9HCsOIAgkyJYJENjC+MyCTIAOExxoRkf5Pgr4rAi4NwdQRqK5rXeAfFYbDYRFmjw8QjLSOIRIEdwJVhlyscq2Yky9N7m171dsIJWMcjOqgxf0kCgSLnNiGSXQ2Go4WNxwtrzrdsvioDxUa5pLrpF7GD+GJOcSYkXokS1lW9hGKzqUpXHTkpSlCEpSlCEpSlCErpPh1cWdQw42IvrwuOo68a70qzXFplpgqM10w8jw2KFnQcYSb2HwbHUEdCk26NNLTmHxCuoZDcNwP8ACxHQQdLHUVDV67De0k0fRzJh5N5nUi370Ra/v/T975ObVrWhzrPXN4gSCc+o66g590ZarA3EKYpSlfYpKVCbY9kQ/FT/AH8PU3UJtj2RD8VP9/D1ztq/Uqv4SpbmOtdaUpXkC6Cw9s7JTEwPBIWCSjKShytxvofkrptXYkeIw7YZwVjZQtkOUqFIK5TbSxUeis+lPZaKtO7ccRdN4QcnYYjQ4DHoCqWg5hRMPJeBZ1nVTmSAYVVLXXIOgg8TbTU9fWTWJh+QuHWZZiZX3TZ4oXkJiiNwQUQW4WFgSQLDqFrDSnt2ja2gtFV0EQcTiBu6sSPaVHBt0WPj8Ak0bRyC6sPMR1EHoIOoPRUTsnkXBBI0pMmIkdd2XxDCUhToVHNAAPA9YAHDSp6lLp220UqRoseQ05gEwf5A7AgsaTJGKrkPILDB87GaXKGWNJJWKRBgVIjUWtZTYXvaw6dayoOScCdqZQf6gCsXD2yZCzi1i3tri2utTNcO1gT1Amnu2hbbQ4B1VxJwxcd4I7wSD1lVuMYCYVNxPY/U4mNkOWANiMRIcx3u9lUIuVugLzWU62MfTe4ko+Q2HWHdJvEYvvTiBId/nsFZt4b2uosQBa3RWL39fA/X/TTv6+B+v+mvq6lg8oXhoLiLuUPA3kyccTiZO9cMbY2cJx/KfBZeB5DYaIxModnhlM+d3Ls7lMmZ82htoRYCxAI6b+o5H4fLOoDA4mU4hnDc9HtYNG1ublNyOPhNxBtUf39/BfX/AE07+vgfr/ppB2Rt4uvFxnW+NxJ11JPWSrctbPyn8p8F7w8gMKFs28lYyxTtJI+d3MTFkVrixTUjLYXB69ay5+ScDtiXIbNjUWOQ34BQQMmmmuutwSBp0VG9/XwP1/007+vgfr/poOyNvF18uM63xqDrqAesBHLWz4ifynwXvieQMDqiF5wFRY5MspBmVdAJja7aaXFrA2FrC01g9mrEzshYBxGoiLXjTdrlGRfa3Fgbac0fLXu/r4H6/wCmnf18D9f9NUrbE23XbdqkuHS8HTp6B2BSNt7PbkfynwVrpVU7+vgfr/pp39fA/X/TWP6LbS9Qe8PFX5esXrdx8Fa6VVO/v4L6/wCmnf18D9f9NH0W2l6g94eKOXrF63cfBWulVTv6+B+v+msjZ/K/eypHusuc5b5r2+S1LqeTO0abC9zBABJ84ZD2qzNt2N7g1rsThkfBWOlKV86uylKUoQld9j+yJvioPvz10rvsf2RN8VB9+evp/Jf66fwn4hIr5DrU1SlK9JWVKhNseyIfip/v4epuoTbHsiH4qf7+HrnbV+pVfwlS3Mda60pSvIF0EpSlCEpSlCFrTsg8p5lxQw8cpw6JlDMly7Fl3lwAyljawy5h0nXhWRyJ5YSvihhXaSeJ0YxyugDqUAbnkEizAsNSTdRrqbWXlDyUGIdZ45GgxEQ5kq6jS9sw6tSNDwYg3GlVzbGGx+Bw0uIfHGWxUiMIOJYXJeQsQOIyrYf+/SaNp2ftDZ9LZ9BrBUcGshwcCKhOLwQwjHP0sjdhcwtqU6jqjpjE7stM1sGusvgnzH+VR3J2CZYB2zN2w72kzZBGFDKpyAAm4BubnXXyVIy+CfMf5V8FTYGWlrQ68A4YiccekA9oW2qZpO6j8FrnZWzVlz55o8OscZkLynKunlJFh1norw2PEJpIVtcSsmh5psxBt5DY1jlQRqAfIda9Ip2QlkOVsrKrWJyllKhxYg5lvmBvoQDXupnFeWMdT8wOEY4no6uhTkO2WIfFNi2xUIkb+rpHKQ6yFjHHu2iVVQoQN4eaCL3J44Oz9nAxpvgVYwtI8pmijGZY3kKxwkZ5NEuTzQAbi4BrAwr7tGRAtmj3VmBYAC2U2uDdSqsDcEFQa9J8a7LIoWBTNEcO8u5YyspiEOrmW2iqtrKPBF7i4Krjm+iuu222as6a4wxzk7xlnAjd145LPwOEiZsNGyyF8REZ5CrqFjQswjbVDmNo3JW40Qm/AFsSGFpsPG4djIkWIdtFRQ43qx5LEuxjAJ5wy518I3FR5xkgeSRWCu8W4RspIjUR7sZFLWDDM730GaRjboPo205AmSPdRHcth96IyZspjMS2kEgsVUrZgM3MHOIuKkh6XTq2LCRlG45QJ9pxjRc4eVCIXmEs0mLzYpgrLHkSSVsp8BgzMc4VBawj1I0vlnAxKyIRJK8mLmwyqpVLrDIkLyFmuEszaDXNdRYasMWPajoqLGsKmEZY5WizyIoOZVVswWyksRmVrFjWPg52jeJ1IYwLZA4LDM0jTPI4DAM7uVJIy33a9VF1+Sg17I7z3ASd0HPfOuOI6B7Fk4hYhHOy5/6HEJh0ckES5ndDaMLdAMjNmLG6oxstwK9sE5jgeRZu1WeWOFZAHZiAHlkRRHG5BIRdbcA2oqMjzCJIb3VHErMQS7sEKAs5PDnu1tdWvfryUx7BVQJA4Rmcb1JHOZgFJ5kyDwRYXBIubHU1Ja67CoyvZxXD2+aIdrnjGpyjHVZPbQkEjYjFT4mPDxNPlAmF3JEMaKJYlDMzSAAcBe5I411lwykwRxod9iQHsZbxxq8u6ju25Bdzlk0AUc3j14k+JZwykRIrmIlYo3TSJi4F2lY6tkJuSP6NdOmi4hxKJQbMoiCWBsgiUBAASR4WZzwuzsba1Aa7qVqtpoOBvecdTJ37iYyE+0rOwWGin3iwiTmMqxyswtIDMsGbd5AY1JcMDmY5Rew4V22VLGcaggVt2srqskjAs+VsoYIEGVdGsSSSCpsvCsZtqyZgUEMSq4l3ccJVWZDmjMl5CWCNZgqFBdR5LduTMWWeBeOUqtzxNha58p41ltgdxarPqO+CY2pZr9MUgLxcNxwE4RO/UrZNKUrwxeiJSlKEJXfY/sib4qD789dK77H9kTfFQffnr6fyX+un8J+ISK+Q61NUpSvSVlSoTbHsiH4qf7+HqbqE2x7Ih+Kn+/h6521fqVX8JUtzHWutKUryBdBKUpQhKUpQhKxtpbNjxEbRTKJEe11JI4G/EEEfJTH7UigAM0ixA6DMbX8w4njXphcWkih42DqeDKbitDadek1toaCBODoIEjQ6qstJu9y9EQAADQAAAeQaCuaV1l8E+Y/ypdJt94bOZCh7rrS7RRLcmMKTfINdf2jj+AenethfcfaSevVBpXp30btX21/f86+I5cofZm93yq/d62F9x9pJ69O9bC+4+0k9eqjPs1FEw3ymTDKWlTI6quS2cCUrkdlvqAeg9VYbYdgSpUgpcsMpuLakkW0tVR5PWo5W1/f86dU2oykYfZR3dno59GavXethfcfaSevTvWwvuPtJPXqjHCvlD5GyscofKcpPUGtYnQ6eSvfEbKlWUw7ty4AOUI2t1DHLpzwLkFhpdWHRU/R21fbX9/zqo2vTIkWUbtN+X+1XLvWwvuPtJPXp3rYX3H2knr1RxhHuVyNdSFIym4JOUAi2hJNrddctgZBmvG43ds90Iy3Fxm05unXR9HLV9tf3/Oq8s0vso7vlV371sL7j7ST16d62F9x9pJ69UbtV8ufI2S+XPlOW/Vmta9e8uzGTLnV1DRNiLiN2GUBiALDnNzRcDwQ6k2vQfJ21D/uv7/nV2bWpvyso7t5j1Vcu9bC+4+0k9enethfcfaSevVGOGcIJCjBG0DlSFJ6g3AnQ+iu2GhVsxdhGkal3cqXsLhRzVBZiWZVAAuSwo+jtqGPHX9/zqrdr0nODRZWyer5Vd+9bC+4+0k9evTD8nsMjB0WzKbg7xzr5i1qo8kMZsIXeZ2IUIMNOl7nU5nUCwGvyV07RktfdvYi98h4Zc1+HDLr5taqfJy0vBBtj46j86Y7azKRH+mb7CD8GrZ2cdY9NA46x6a1g2EcIJCjBDoHKnKejRrWPA+iuy4Z1KsVZRnQZipAuSGAvbjbXzVgf5GNa0u4fL7v/AKTmeUbnODeCzjfr/atnUrmuK8/X1qV32P7Im+Kg+/PXSu+x/ZE3xUH356+n8l/rp/CfiEivkOtTVKUr0lZUqH27HZ4ZegFoW6gJctj89EX/ADVMV1kjDAqwDBhYg6gg8QRSa9Ftek6k7JwI7QjLFQlK7z7JePWH+kTxTGxX9x+ke9br8IWtWG20UXSQmE+5lGT5ATzW6dVJBsbE15hbdh2uyn0bzdW49u8e32StjarTngsmlc1xXETUpSlCFqrshYZ32iiuFKsEEe9cxxWym+crrl3l9OsrfS1Z3IzZs8eLacSYRYAjpOkEt1FhdCEChVylTr1M1X3aWyosQhSdBIpuNdCL9KsNVPlBBqu7R5CYaPDz9q4cmWSPKDvGaSwIOVHmL5eHDgeHlr75vlFQtVhp2B4LDdbTJDWkQCPOkkEHfpexmFz+LOZUNQY5nf2KxbP2pFOC0EiyhTYlTex42NZEvgnzH+VUzsebPljadniaNWyqryxLDK1rnKQNWABHO0BPADUC6OtwR1givmrdZqNit/B0n3mAtMyDuBzAAwyOCfLqlEyMSCtb7L2sYM5WKKZnjKKJb5QTbU2BJHk6escaxcBCCyJI+UHKrSkeYFyo9Nqmu8yf3nzvyrnvMn95878q9T5Z2fnwze1ee8QtpaGGkYHR+uajtp48NGUnaDESsYliCvHLIAHTOz5DfIsYJvILhstuJA67XcFt1zT2wYcVM1yWCiONlRxqc0mIDykcMsSac4WlYuSOIUhlKAg3BuG18zKQflBFeY5F4i7MWV2di7Oz6kmwvooAAACgAAAKAAAKpyvYJ/8As3tW/gbSGG7RdMRjjrjOGMGBhPSvPaWJRRut8okdoIcsEwkEqRkHO8Wpw4VVS55tyxHFtecXig4xJWTCu0mMfePJiCgMUemFRXjnjV1C5mK5jZjcrfh695s/vPnflTvMn95878qg7V2ef+dvamsNtZlRdu7p1Eb9N2MlReN2u8iPaVScVMsOaLNGTDhozmZc0rSBHk3QD3uwJ4XvXtjNqgtjZBJoIu0YOfmDMN3h7ooYiQmQSnMdbKjHRRbO7zZ/efO/KneZP7z535Ucq7P55vaovW+ZFE9XtJ06R2LD2jjFRMSBJEWaMYSPNjN5KyvLFApTDoAuHVVYuUILG/EHMa67RxCl5c0iMGjweBRVkR3WKXdviVIBJUlUxIb2wyx2Hgms7vMn95878qd5s/vPnflUcq7P59varF1t3UDgP5uyyw6M1gbXxBEk4OJVziZr7qGUSf0asXizLc7lFREW1gSWI6Sa5wMwSGUgwB5GiiAxDRBcobeSNlmdVa2RLWuQbacTWd3mz+8+d+Vcd5k/vPnflVuV9n3Y4dvasxo2w1xWNF2/DrnKRhG4QsHus0RaXeYUvDDM0SwdrG8jARRE7tjciR1sCRpmOtq8leO2Gw0jF47nEYu7ljJncQpviGzO27ilNiOlT1WlO8yf3nzvyp3mT+8+d+VHK2z99ZvamXbc0EMpOH8GcAbhHtWHLOVOJV8RHLPjCYURJt6OfMtmIUncxRIB4QWwFhqaxMXjN/iWmvmXfFYdbqkSPukEYBKqpVc2nEuT01L95s/vPnflXKcjpwQeZoVPhdRB6qW/atgun+s3I71ZzLbUhvBOEuBJz35ZDDo6FeK4rmsVdoo2kZMx9zEM/wAhYc1fOxAFxcivIaFmq13XaTS49AlfbucG5lZNeuwo7tLL0MVhXqIizXPnzu4/yiusOyZJNZju18WhOY/vSC2XzL1eFrYTEcYUBVAUKAABoABoABX3+wdjVLG41q/pEQBnHXunqlZalS/gF2pSlfVJSUpShCVwVB461zShCjW5OwdEYj+LvF8vMI18teZ5Pj2k0yD3OZH+tKjN/GpalLqUadXGq0O/EAfiCoAjJRHcA+Pm9EP4NO4B8fN6Ifwal6UniVl5lnuN8FMnU9pUR3APj5vRD+DTuAfHzeiH8GpelHErLzLPcb4Ik6ntKiO4B8fN6IfwadwD4+b0Q/g1L0o4lZeZZ7jfBEnU9pUR3APj5vRD+DTuAfHzeiH8GpelHErLzLPcb4Ik6ntKiO4B8fN6IfwadwD4+b0Q/g1L0o4lZeZZ7jfBEnU9pUR3APj5vRD+DTuAfHzeiH8GpelHErLzLPcb4Ik6ntKiO4B8fN6IfwadwD4+b0Q/g1L0o4lZeZZ7jfBEnU9pUR3APj5vRD+DTuAfHzeiH8GpelHErLzLPcb4Ik6ntKiO4B8fN6IfwadwD4+b0Q/g1L0o4lZeZZ7jfBEnU9pUR3APj5vRD+DTuAfHzeiH8GpelHErLzLPcb4Ik6ntKiO4B8fN6Ifwa5HJ8e3lmce5zLH9aJFb+NqlqVIsdmBkUmD+xvgjHU9pUavJ3D9MYk+MvL8vPJ18tSIW3CuaVpGAjcogJSlKFKUpShCUqE5X7LlnwzDDyyQypz0MbtHmI9oxU6gi48hseitc8n+yfJFhZ48QzSzIB2uzXLXa6kOx45TZtTcgkdGiX1gx0OWepXbTdDsMM/0W4aVp3sWbRx+KxzscRK2Gw6lZt6xlDu1isahm5pHhFgNLEdNbiq7HX2h0QmU332h0RKUpUVtztzmdpdre2z9sbzyZcu7/AM17+SrEwJV3GBKlaVVv+b/9O/8AIp/zf/p3/kVThOgpXC/dPYrTSq/s3ulvV7Z7S3Wufdb7ecDbLm04249F6sFWaZTGuvDJKUrhjppVlZc0rS7dmnFhyhjgDKSpBimFiOIvvLdFdH7OGJBIKYe442imPRfiJPLWfjDZiD2LLxpkxBnqW66Vi7Kx2+gimylN9GkuU8VzqGynyi9qyq0LUlKV44zFLFG8j6LGrSMQL6KCx0HHQUIyXtSozYXKXD4xWbDSB8hAZeDre9syHVQbG1xrY1J1AIIkKAQRISlKE1KlKVWsV2RsDHJuzOGOgLIrOgv1uoIqwYbFJIoeNlkVtQ6kMp6NCONVD2uwBVGva7BpletKUqyulKVEbU5VYfDTRwzvkea2S4OXVsou1rLr11BIGaguAzUvSlKlSlKhNtcssLhWyzygP7hQXYaXuyqCVHnrL2Pt6DFJnw8iyAWuBoy34BlOqnQ8eqq32kxOKoHtJuzipClKVZXXSaUKpZjZVBYk8ABqTXzpys2rHiMZNLEBGsrEoL6mwAL2Njc+FbovW3uyeuKbCZMHG0okbJKsesmU9AXQFT0m40sNbm1W7G3Y0LLPiNpQlXmDYeKGTKTHHpeS2uWQsNDe4t1Gslem6qboyG/pWG00n1nXBgBjPSrT2KMPh02bCuGtcX3x0DGbTeM1uvS1/a5KuFal5G4DG7O2g0LYaaWCZliedFVo/g5Q2cWAzHNpe19NBW2qfTJLReEFaaTnOYC4QUpSorbfKfD4TJ2y5TeZstkd75bX8BTbwhxq5IAkpjnBokqVpVW/4m4DxzfQzepT/ibgPHN9DN6lU4Wn6w7Uvh6frDtVppVf2by7weIlWGGUs8lwq7uRb2BY6soA0BqwVZrg7EFXa9rhLTKUpSrKyqvZO/syfzxf70dRfYZ9gyf9zJ9yKpXsnf2XiD1bpieoCVCSeoAC9RPYWkDYCQqQw7Zk1BuPAi6RWeP6/wDb+qyx/qZ+7+qv9KUrQtSVqrsh9kLEYeebBNHEqTRlUZlcuySKULAhsvhZxw6K2rWLtTBb6GWK+XexvFm42zqVva+tr0uo0ubAMJVVhe2AYXz5yX5cts2SbdbtmxG6ziQO1t2GC5chFr5zxvW/9hbVGJw0OIClBPEkoQ6lc4DWPlF6qPY05E4jASYtsQYyMQYQm7dmNoxICWuq2JzjTXpq+VSgwsaAT+ypZ6bqbAHH9kqvcv8AGNFs7EPGcrZAl/I7qht1GzHWrDWPtDArNE8UgusqlGHkItp5aa8EtICa8FzSBovmbZ20MNFNI2JjGJbKqxoXkjER1JayDnk3HHoq/dhPbxOJnwoZmRoe2LahVZHWNtCOLCRfmV5YnYG1NmGaLCRyTR4n++w4VmstwpNyGifKei46jppP8jYNp4bB4qfGtkC4d5IIJHM0isqFgZCdFHNHMB9sb6isdJhaQSDgOj+FYKFNzCC4HAdH6ZrZNKonY/29tDGtvptyMMuePRTvHdctiADZV1a5PufB1zVe62NdeErex19ocofldtd8Lg5sREqu0ID2YErbMockKQdFLHj0VozlDy3bHSJPII17XsOYHA5rbzUMSePVX0XVF5fcisRjMRhpcOY7RECQSOyEBZFcFLK2YnnaG3AdeiK9Nz8jp/lZ7TRdUi6Tuw9uax+x12S32hPJBIiDLFvg0YdQLMqENnJvfOLW9ya2Ea4tXNPaIETK0sbdEEyvmTbO0UfFb3GHeq0zSPFmZN7a/MzLqqjTQdAAqU5NcqETaeHkwqmBJZooNwjOwySZYmUs4uwuQ+vSo6quvKnkbisLjO6GzU3urPulyl0ZwVeyMQGQ3J0NwTwsLjH5FYHbMmN38+8w8Je83bD85xxyxwAkDoAJ0AJtqKw06TgQDOBnd/lc2lRe1wDpwM7o8VtqlaqxPZAx5xc0S9rYbctYRTkoXsWsoZtCxAGpKDnCx4kbL2XNK0KNiEWKUqC8atnVT1Bra/8A7jxrYyoH5LfTqipMLKpSlMTUpSlCEpSlCFxalq5pQhLUpShCUpShC6TQq6lXAZWFirAEEdRB410wuDSNcsSLGt75UUKLnpsBXtShCUpShCUpShCUpShCUpShCVhbZwRmw80KkAyxSRAngC6FQTbo1rNpUESIUESIVa7H2wJcHg9zPlD7ySSyNnFmNxqQNfkqy0pQBAgIAAEBKUpUqUpSlCEpSlCFrflhyPx+JkkyrhMQjfs5ZBuZoxpzA6qTxUa3N9dLc2rnyW2S+GwkMEshmeNSGcknixbKt9cqg5RfoUVK0qgYAZCW2m1pLhmv/9k=">
            <a:extLst>
              <a:ext uri="{FF2B5EF4-FFF2-40B4-BE49-F238E27FC236}">
                <a16:creationId xmlns:a16="http://schemas.microsoft.com/office/drawing/2014/main" id="{DE16FA48-CFB1-43AD-8AA0-E4A50DD4CFF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4800" y="-704851"/>
            <a:ext cx="3429000" cy="1771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1268" name="AutoShape 6" descr="data:image/jpeg;base64,/9j/4AAQSkZJRgABAQAAAQABAAD/2wCEAAkGBhQSERQSEBQVEBUQFBUQFREUFhgTFhgaFhcYFBcVFxUYGyYeFxkjGhUYHzAgIygqLCwtFx4yNzAqOCsrLCkBCQoKDgwOGg8PGjIjHiUuLS4sLCwsLS41LCowLDUwMikpMCoqLC0qLC8yNTUsLC4tLCopLCwsLCwsLCwsNSwsLP/AABEIALoBDgMBIgACEQEDEQH/xAAcAAEAAgIDAQAAAAAAAAAAAAAABQYEBwECAwj/xABPEAACAQIDAwQKDwQIBwEAAAABAgMAEQQSIQUTMQYiQVEHFBUWMlNhcZHSNEJSYmNzgZKToqOy0+HiM3KhsSMkNUNUgpSzFyVldKTB0fD/xAAbAQACAwEBAQAAAAAAAAAAAAAAAwECBAUHBv/EAEIRAAEDAQUCCQgJAwUBAAAAAAEAAhEDBBIhMVEFQRMUFVNhcZGh0QYiMlKBkrHSFjRUYnKiweHwI4LxJEJDROIz/9oADAMBAAIRAxEAPwDeNYu0NqRQKGnkSFWOUM7BQTYmwJ6bA+isqsDbmx0xUDwScHHHpUjVWHlB1q9O5eF/LfCh0xhmsjC41JUEkTrIjah1IKm2h1GnRWNgOUGHnYpBPHKwBYqjhiACATYHhcj01pOHa2I2eMXg/BMtkY38EjQun70ZtfyKeipbsO8lu2Jm2jMDu4CYsKpBUM1hnnHC4GqDiNW6Vrq2rZ7LNTL3OmT5kbxqf5mstK0Go4ADr6OhbmpSlcda0pSlCEpSlCEpSqxJyCQkntrGi5JsMSwGpvYC3Cm0msdN90eyVVxIyEqz0qrd4Cf4rHf6lv8A5TvAT/FY7/Ut/wDKdwVDnPy/uqXn+r3q00qN2JsQYZWVZJps5zXmkMpGlrAngKkqzPDQ6GmQmCYxSlKVVSlK4YaVpPbnJ/auFEkkkztBE2XfDFSZmBYIrbq+lyRpc2v01sstnZXdcc+6SQBgTM9WXtSqtQsEgSt20rQWwsPtTG7w4V5HWFxGxfGPGblFfQa9DCt2cnUnGFhGMIbEBBvWW1i3SRlAHoFRarOyg64194iQcCIjrz9iKVQvEkQpGlKVkTUpWJtbGGKCWUAMYonkAPAlVLAH0VXeQXLruhvlaPdyYfd5raoRLnK5Te9xkN7gcRa9NFFxpmruBj2qt8Xru9W2lKUpWSlKqnLfl9Hs8Bcu8kZDIBcKqqNMznja4OgGuU6im0aL6z7jBJVXvDBLla6Vrnk32YI5SoxUe4WQ8yYZt3Y2sWzgELqOcLjW5sNa2NVq1B9EgP34iDII6CFDHh+SUpSkK6VibW2mmHheaQgLGpbja/Uo6yToB1msuq3y55Kvj4Fjjm3BVs3OXPG37yggkjo10ueOlm0QwvHCGG71V83TdzWlNp7Ulx2LlbI0sjI87qgDCOJLLzra5QCFvbX5a2x2KtvJLhFwwURvg1WPKospTUI41NycpzH3Vz0isnkByAXZyS7x1xE2IfM8oTIMoFljAJPNGp49PkqO2d2NZsNjxicLiUjhDawNGzNu2tnjziQAjqJXSy8ba9a1W6jaqbmERd9CBu0KyUqL6bgQZnPr1V/pSlcRbUpSlCEpSlCEpSqvJtXadzbBQkXNj2wBcX0NstNpUjUmCB1kD4lVc4N/wrRSqr3W2n/gof8AUj1ad1tp/wCCh/1I9WncUf6zffb4qnCjQ9hVqpUbsTFYh1Y4uFIGBsoSTeAi3EmwtrUlWZ7Sx109xn4JgMiUpSlVUpVX7Jn9mT+eL/ejq0VBct9lviMDNFEMzsFZVva+R1kyjykLYX0uRqONabI4Mr03OyDh8UuqCWOA0KqPYQ/ZY3/uE/2I62XVB7Eew58NFie2YWgMs6uquVJIESJfmsRxU1fqLW4Prvc3IuPxRSBDGg6BKUpWZMWreyDsDaO/mlgdnwzJvHHbDRBAFs6bq5DjKubovmtbrpHJjA46eSZdnAgxiIysuI7XvmD5L28K2VvNfy19C4jDq6MjjMrqUZT0hhYj0GoDknyGh2e07wPK5xJQsJWRguTPlCZUWw55434CuuzalRlDgxnIjAZAdWayOszS+9u6zmpTYImGGhGLIM+7TfFbWL2Ga2XS1+qs+lYuM2nHFYOwDHwUHOdv3UGp+QVyFrWVWi+y9hmGOlzJnEiRFVJsGFlQ69ADKfRW1+6U87FMOogUaPNJZmXyIgJXPbWzHS9yOAbjlZyPix8YWQlHjuUlW1xccCCLMh0uNOGhB1robPtTKDr5MhwIwxwO/Q+Cz16ZqtgbitPbe2RtGR44MYYC+QrHHJi4xZWsLDmWF7AC/G2lbv5PwyphcOmItvkhiWW1rZwgD2tpbNfhWt4OwhI7jtnG3j6RBGYpG6hnd3yjzCtp4XDLGixoMqxqEVR0BRYD0Ci22gVbrWukD7obnoB+qmjTLZJET0k/FetKUrnp6UpShCUpWHitrxRnK7jNxyC7NbhfKtza4te1qESsylRD8oL/ALOGV/KwES38uchvlCn+dvM7XnPCKIeQyMT/AASsFXaVjpYPqt7QfhKkAnIKbpUH3VxHi4fpH9SndXEeLh+kf1KTyzYOdHf4KbjtFOUqD7q4jxcP0j+pTuriPFw/SP6lHLNg50d/gi47RTlKg+6uI8XD9I/qU7q4jxcP0j+pRyzYOdHf4IuO0U5SoPuriPFw/SP6lO6uI8XD9I/qUcs2DnR3+CLjtFOUqD7q4jxcP0j+pTuriPFw/SP6lHLNg50d/gi47RTlKg+6uI8XD9I/qU7q4jxcP0j+pRyzYOdHf4IuO0U5SoPuriPFw/SP6lO6uI8XD9I/qUcs2DnR3+CLjtFOUqD7q4jxcP0j+pTuriPFw/SP6lHLNg50d/gi47RTlKg+6uI8XD9I/qU7q4jxcPz39Sjlmwc6O/wRcdopyo/E7bjUlVJlccY47MR+8bgJx9sReo2VXl/bOSD/AHUZKJ5iQcz6aG5sdeaOA7xxhRZQFA4ACw9Fce2+VFClLbO2+dTgPE/l60xtFxzwSXFTSeEwgHuYzmb5ZGHDyBR5+ivPZ+A3l92CkZ8Oa/Ok8isSWPlc/Jcm6+WNikYgLlKW5ylmQseokKebbiOm/pzE2rOP7qIgCwCyMP5x2tWaw2ylaiK1vrg6U8mjpcIg9Ez0ncoc0twaPapjD4dUUIgyheA/936STrc8a9KiF5QW/aQyp5VAlW/kyEtbylRWXhdrxSHKjgtxyHmtbhfK1ja5te1q+xpVqdYTScHdRB+CTlmsylKU1SlKUoQleeIxCopZzYDif4AAcSSdABqSa9KhtuPeSGPo58x8u7yKot55Q3+UfIi0VhQovqn/AGgnsGSM8F4z4iSbwi0KeLU2Y+V3Go/dU/KeFcQYdUFkUIONlFtes9Z0413pXk1t2laLa6arsNBkOofrn0rc2m1uS8sRi0jtvHVL8MzBb+a51rjD46OTSORHI1IVlb+RqM5X4eJsJK08ayCJGkXMofK2UgMAfKaquCwabPwmCxWVUkd4xiJCiF2XEEuy576BSRqDwQcba9Cx7Mo2myh4J4Rzi1owgkNvdeUDrIyCU+oWujcth0rWeC7IOIkIQc15J0mjDKq/1YrLI1h7cZIWOYa85dTWZDymxiQxY6eSPd4iVY0wYQLzWbKrb65OawzWseIv1DRU8mLVSN172A7hJN4kEgCG74OJgCMSFUWppyB8FsGvDD42N7iN0e3HKwa3nsdKgeXjyGCKGJinbWJhwzyKCSqu1iwtwrFxmy8Fgd2Yb4aZQ8qBCWeZY1MkkcjPfMrAcWNx0EEVhs2zqdWi0ku4R966GtkQ3e7HAE6DzQLx0V3VCCdBmrdSqFhOUmLjjw2LxMkbJjpYkXCCNUKpKQFkEgYkkAq2Uj29ierAg5S7RdIZkkjti5zh4I2jQ3s7KXlYWsBbQLqQvXodrfJqu4FwqsjHGXQSL0geZuuGT6OhKpxkZQe7o6elbMpWuZeVGNUvhkkWSUYxMImIdUjDEqc4MShiFUlGvx54HQa7zcrcWMR3NikSafeInbeRVAVkd5LxZrBkyN0m+W3HUyfJi0if6jMAXZu9AZv9HIaenn5uBRxpuh03Z6Z/t0rYdK17j+VuKiMmFSRMRPHPhoknyKisZ8/MeO5CgMlrg39GvGM5W4vDriYswxUkc0OHjm3QQGSUMSgiQknwBY6+FQ3yYtLoAqMkwRi4S0x5+LRAxGcOz83Ao403Q/vpn+y2HStbd+ONign3ySkpGHWeSBYCrl0UR5CSpDKxIJIOh8lszEbZxUfbcGKlzlMHv3eONYxE7kARpqTIpDEZjqMvQSKkeTFe9HCsOIAgkyJYJENjC+MyCTIAOExxoRkf5Pgr4rAi4NwdQRqK5rXeAfFYbDYRFmjw8QjLSOIRIEdwJVhlyscq2Yky9N7m171dsIJWMcjOqgxf0kCgSLnNiGSXQ2Go4WNxwtrzrdsvioDxUa5pLrpF7GD+GJOcSYkXokS1lW9hGKzqUpXHTkpSlCEpSlCEpSlCErpPh1cWdQw42IvrwuOo68a70qzXFplpgqM10w8jw2KFnQcYSb2HwbHUEdCk26NNLTmHxCuoZDcNwP8ACxHQQdLHUVDV67De0k0fRzJh5N5nUi370Ra/v/T975ObVrWhzrPXN4gSCc+o66g590ZarA3EKYpSlfYpKVCbY9kQ/FT/AH8PU3UJtj2RD8VP9/D1ztq/Uqv4SpbmOtdaUpXkC6Cw9s7JTEwPBIWCSjKShytxvofkrptXYkeIw7YZwVjZQtkOUqFIK5TbSxUeis+lPZaKtO7ccRdN4QcnYYjQ4DHoCqWg5hRMPJeBZ1nVTmSAYVVLXXIOgg8TbTU9fWTWJh+QuHWZZiZX3TZ4oXkJiiNwQUQW4WFgSQLDqFrDSnt2ja2gtFV0EQcTiBu6sSPaVHBt0WPj8Ak0bRyC6sPMR1EHoIOoPRUTsnkXBBI0pMmIkdd2XxDCUhToVHNAAPA9YAHDSp6lLp220UqRoseQ05gEwf5A7AgsaTJGKrkPILDB87GaXKGWNJJWKRBgVIjUWtZTYXvaw6dayoOScCdqZQf6gCsXD2yZCzi1i3tri2utTNcO1gT1Amnu2hbbQ4B1VxJwxcd4I7wSD1lVuMYCYVNxPY/U4mNkOWANiMRIcx3u9lUIuVugLzWU62MfTe4ko+Q2HWHdJvEYvvTiBId/nsFZt4b2uosQBa3RWL39fA/X/TTv6+B+v+mvq6lg8oXhoLiLuUPA3kyccTiZO9cMbY2cJx/KfBZeB5DYaIxModnhlM+d3Ls7lMmZ82htoRYCxAI6b+o5H4fLOoDA4mU4hnDc9HtYNG1ublNyOPhNxBtUf39/BfX/AE07+vgfr/ppB2Rt4uvFxnW+NxJ11JPWSrctbPyn8p8F7w8gMKFs28lYyxTtJI+d3MTFkVrixTUjLYXB69ay5+ScDtiXIbNjUWOQ34BQQMmmmuutwSBp0VG9/XwP1/007+vgfr/poOyNvF18uM63xqDrqAesBHLWz4ifynwXvieQMDqiF5wFRY5MspBmVdAJja7aaXFrA2FrC01g9mrEzshYBxGoiLXjTdrlGRfa3Fgbac0fLXu/r4H6/wCmnf18D9f9NUrbE23XbdqkuHS8HTp6B2BSNt7PbkfynwVrpVU7+vgfr/pp39fA/X/TWP6LbS9Qe8PFX5esXrdx8Fa6VVO/v4L6/wCmnf18D9f9NH0W2l6g94eKOXrF63cfBWulVTv6+B+v+msjZ/K/eypHusuc5b5r2+S1LqeTO0abC9zBABJ84ZD2qzNt2N7g1rsThkfBWOlKV86uylKUoQld9j+yJvioPvz10rvsf2RN8VB9+evp/Jf66fwn4hIr5DrU1SlK9JWVKhNseyIfip/v4epuoTbHsiH4qf7+HrnbV+pVfwlS3Mda60pSvIF0EpSlCEpSlCFrTsg8p5lxQw8cpw6JlDMly7Fl3lwAyljawy5h0nXhWRyJ5YSvihhXaSeJ0YxyugDqUAbnkEizAsNSTdRrqbWXlDyUGIdZ45GgxEQ5kq6jS9sw6tSNDwYg3GlVzbGGx+Bw0uIfHGWxUiMIOJYXJeQsQOIyrYf+/SaNp2ftDZ9LZ9BrBUcGshwcCKhOLwQwjHP0sjdhcwtqU6jqjpjE7stM1sGusvgnzH+VR3J2CZYB2zN2w72kzZBGFDKpyAAm4BubnXXyVIy+CfMf5V8FTYGWlrQ68A4YiccekA9oW2qZpO6j8FrnZWzVlz55o8OscZkLynKunlJFh1norw2PEJpIVtcSsmh5psxBt5DY1jlQRqAfIda9Ip2QlkOVsrKrWJyllKhxYg5lvmBvoQDXupnFeWMdT8wOEY4no6uhTkO2WIfFNi2xUIkb+rpHKQ6yFjHHu2iVVQoQN4eaCL3J44Oz9nAxpvgVYwtI8pmijGZY3kKxwkZ5NEuTzQAbi4BrAwr7tGRAtmj3VmBYAC2U2uDdSqsDcEFQa9J8a7LIoWBTNEcO8u5YyspiEOrmW2iqtrKPBF7i4Krjm+iuu222as6a4wxzk7xlnAjd145LPwOEiZsNGyyF8REZ5CrqFjQswjbVDmNo3JW40Qm/AFsSGFpsPG4djIkWIdtFRQ43qx5LEuxjAJ5wy518I3FR5xkgeSRWCu8W4RspIjUR7sZFLWDDM730GaRjboPo205AmSPdRHcth96IyZspjMS2kEgsVUrZgM3MHOIuKkh6XTq2LCRlG45QJ9pxjRc4eVCIXmEs0mLzYpgrLHkSSVsp8BgzMc4VBawj1I0vlnAxKyIRJK8mLmwyqpVLrDIkLyFmuEszaDXNdRYasMWPajoqLGsKmEZY5WizyIoOZVVswWyksRmVrFjWPg52jeJ1IYwLZA4LDM0jTPI4DAM7uVJIy33a9VF1+Sg17I7z3ASd0HPfOuOI6B7Fk4hYhHOy5/6HEJh0ckES5ndDaMLdAMjNmLG6oxstwK9sE5jgeRZu1WeWOFZAHZiAHlkRRHG5BIRdbcA2oqMjzCJIb3VHErMQS7sEKAs5PDnu1tdWvfryUx7BVQJA4Rmcb1JHOZgFJ5kyDwRYXBIubHU1Ja67CoyvZxXD2+aIdrnjGpyjHVZPbQkEjYjFT4mPDxNPlAmF3JEMaKJYlDMzSAAcBe5I411lwykwRxod9iQHsZbxxq8u6ju25Bdzlk0AUc3j14k+JZwykRIrmIlYo3TSJi4F2lY6tkJuSP6NdOmi4hxKJQbMoiCWBsgiUBAASR4WZzwuzsba1Aa7qVqtpoOBvecdTJ37iYyE+0rOwWGin3iwiTmMqxyswtIDMsGbd5AY1JcMDmY5Rew4V22VLGcaggVt2srqskjAs+VsoYIEGVdGsSSSCpsvCsZtqyZgUEMSq4l3ccJVWZDmjMl5CWCNZgqFBdR5LduTMWWeBeOUqtzxNha58p41ltgdxarPqO+CY2pZr9MUgLxcNxwE4RO/UrZNKUrwxeiJSlKEJXfY/sib4qD789dK77H9kTfFQffnr6fyX+un8J+ISK+Q61NUpSvSVlSoTbHsiH4qf7+HqbqE2x7Ih+Kn+/h6521fqVX8JUtzHWutKUryBdBKUpQhKUpQhKxtpbNjxEbRTKJEe11JI4G/EEEfJTH7UigAM0ixA6DMbX8w4njXphcWkih42DqeDKbitDadek1toaCBODoIEjQ6qstJu9y9EQAADQAAAeQaCuaV1l8E+Y/ypdJt94bOZCh7rrS7RRLcmMKTfINdf2jj+AenethfcfaSevVBpXp30btX21/f86+I5cofZm93yq/d62F9x9pJ69O9bC+4+0k9eqjPs1FEw3ymTDKWlTI6quS2cCUrkdlvqAeg9VYbYdgSpUgpcsMpuLakkW0tVR5PWo5W1/f86dU2oykYfZR3dno59GavXethfcfaSevTvWwvuPtJPXqjHCvlD5GyscofKcpPUGtYnQ6eSvfEbKlWUw7ty4AOUI2t1DHLpzwLkFhpdWHRU/R21fbX9/zqo2vTIkWUbtN+X+1XLvWwvuPtJPXp3rYX3H2knr1RxhHuVyNdSFIym4JOUAi2hJNrddctgZBmvG43ds90Iy3Fxm05unXR9HLV9tf3/Oq8s0vso7vlV371sL7j7ST16d62F9x9pJ69UbtV8ufI2S+XPlOW/Vmta9e8uzGTLnV1DRNiLiN2GUBiALDnNzRcDwQ6k2vQfJ21D/uv7/nV2bWpvyso7t5j1Vcu9bC+4+0k9enethfcfaSevVGOGcIJCjBG0DlSFJ6g3AnQ+iu2GhVsxdhGkal3cqXsLhRzVBZiWZVAAuSwo+jtqGPHX9/zqrdr0nODRZWyer5Vd+9bC+4+0k9evTD8nsMjB0WzKbg7xzr5i1qo8kMZsIXeZ2IUIMNOl7nU5nUCwGvyV07RktfdvYi98h4Zc1+HDLr5taqfJy0vBBtj46j86Y7azKRH+mb7CD8GrZ2cdY9NA46x6a1g2EcIJCjBDoHKnKejRrWPA+iuy4Z1KsVZRnQZipAuSGAvbjbXzVgf5GNa0u4fL7v/AKTmeUbnODeCzjfr/atnUrmuK8/X1qV32P7Im+Kg+/PXSu+x/ZE3xUH356+n8l/rp/CfiEivkOtTVKUr0lZUqH27HZ4ZegFoW6gJctj89EX/ADVMV1kjDAqwDBhYg6gg8QRSa9Ftek6k7JwI7QjLFQlK7z7JePWH+kTxTGxX9x+ke9br8IWtWG20UXSQmE+5lGT5ATzW6dVJBsbE15hbdh2uyn0bzdW49u8e32StjarTngsmlc1xXETUpSlCFqrshYZ32iiuFKsEEe9cxxWym+crrl3l9OsrfS1Z3IzZs8eLacSYRYAjpOkEt1FhdCEChVylTr1M1X3aWyosQhSdBIpuNdCL9KsNVPlBBqu7R5CYaPDz9q4cmWSPKDvGaSwIOVHmL5eHDgeHlr75vlFQtVhp2B4LDdbTJDWkQCPOkkEHfpexmFz+LOZUNQY5nf2KxbP2pFOC0EiyhTYlTex42NZEvgnzH+VUzsebPljadniaNWyqryxLDK1rnKQNWABHO0BPADUC6OtwR1givmrdZqNit/B0n3mAtMyDuBzAAwyOCfLqlEyMSCtb7L2sYM5WKKZnjKKJb5QTbU2BJHk6escaxcBCCyJI+UHKrSkeYFyo9Nqmu8yf3nzvyrnvMn95878q9T5Z2fnwze1ee8QtpaGGkYHR+uajtp48NGUnaDESsYliCvHLIAHTOz5DfIsYJvILhstuJA67XcFt1zT2wYcVM1yWCiONlRxqc0mIDykcMsSac4WlYuSOIUhlKAg3BuG18zKQflBFeY5F4i7MWV2di7Oz6kmwvooAAACgAAAKAAAKpyvYJ/8As3tW/gbSGG7RdMRjjrjOGMGBhPSvPaWJRRut8okdoIcsEwkEqRkHO8Wpw4VVS55tyxHFtecXig4xJWTCu0mMfePJiCgMUemFRXjnjV1C5mK5jZjcrfh695s/vPnflTvMn95878qg7V2ef+dvamsNtZlRdu7p1Eb9N2MlReN2u8iPaVScVMsOaLNGTDhozmZc0rSBHk3QD3uwJ4XvXtjNqgtjZBJoIu0YOfmDMN3h7ooYiQmQSnMdbKjHRRbO7zZ/efO/KneZP7z535Ucq7P55vaovW+ZFE9XtJ06R2LD2jjFRMSBJEWaMYSPNjN5KyvLFApTDoAuHVVYuUILG/EHMa67RxCl5c0iMGjweBRVkR3WKXdviVIBJUlUxIb2wyx2Hgms7vMn95878qd5s/vPnflUcq7P59varF1t3UDgP5uyyw6M1gbXxBEk4OJVziZr7qGUSf0asXizLc7lFREW1gSWI6Sa5wMwSGUgwB5GiiAxDRBcobeSNlmdVa2RLWuQbacTWd3mz+8+d+Vcd5k/vPnflVuV9n3Y4dvasxo2w1xWNF2/DrnKRhG4QsHus0RaXeYUvDDM0SwdrG8jARRE7tjciR1sCRpmOtq8leO2Gw0jF47nEYu7ljJncQpviGzO27ilNiOlT1WlO8yf3nzvyp3mT+8+d+VHK2z99ZvamXbc0EMpOH8GcAbhHtWHLOVOJV8RHLPjCYURJt6OfMtmIUncxRIB4QWwFhqaxMXjN/iWmvmXfFYdbqkSPukEYBKqpVc2nEuT01L95s/vPnflXKcjpwQeZoVPhdRB6qW/atgun+s3I71ZzLbUhvBOEuBJz35ZDDo6FeK4rmsVdoo2kZMx9zEM/wAhYc1fOxAFxcivIaFmq13XaTS49AlfbucG5lZNeuwo7tLL0MVhXqIizXPnzu4/yiusOyZJNZju18WhOY/vSC2XzL1eFrYTEcYUBVAUKAABoABoABX3+wdjVLG41q/pEQBnHXunqlZalS/gF2pSlfVJSUpShCVwVB461zShCjW5OwdEYj+LvF8vMI18teZ5Pj2k0yD3OZH+tKjN/GpalLqUadXGq0O/EAfiCoAjJRHcA+Pm9EP4NO4B8fN6Ifwal6UniVl5lnuN8FMnU9pUR3APj5vRD+DTuAfHzeiH8GpelHErLzLPcb4Ik6ntKiO4B8fN6IfwadwD4+b0Q/g1L0o4lZeZZ7jfBEnU9pUR3APj5vRD+DTuAfHzeiH8GpelHErLzLPcb4Ik6ntKiO4B8fN6IfwadwD4+b0Q/g1L0o4lZeZZ7jfBEnU9pUR3APj5vRD+DTuAfHzeiH8GpelHErLzLPcb4Ik6ntKiO4B8fN6IfwadwD4+b0Q/g1L0o4lZeZZ7jfBEnU9pUR3APj5vRD+DTuAfHzeiH8GpelHErLzLPcb4Ik6ntKiO4B8fN6IfwadwD4+b0Q/g1L0o4lZeZZ7jfBEnU9pUR3APj5vRD+DTuAfHzeiH8GpelHErLzLPcb4Ik6ntKiO4B8fN6Ifwa5HJ8e3lmce5zLH9aJFb+NqlqVIsdmBkUmD+xvgjHU9pUavJ3D9MYk+MvL8vPJ18tSIW3CuaVpGAjcogJSlKFKUpShCUqE5X7LlnwzDDyyQypz0MbtHmI9oxU6gi48hseitc8n+yfJFhZ48QzSzIB2uzXLXa6kOx45TZtTcgkdGiX1gx0OWepXbTdDsMM/0W4aVp3sWbRx+KxzscRK2Gw6lZt6xlDu1isahm5pHhFgNLEdNbiq7HX2h0QmU332h0RKUpUVtztzmdpdre2z9sbzyZcu7/AM17+SrEwJV3GBKlaVVv+b/9O/8AIp/zf/p3/kVThOgpXC/dPYrTSq/s3ulvV7Z7S3Wufdb7ecDbLm04249F6sFWaZTGuvDJKUrhjppVlZc0rS7dmnFhyhjgDKSpBimFiOIvvLdFdH7OGJBIKYe442imPRfiJPLWfjDZiD2LLxpkxBnqW66Vi7Kx2+gimylN9GkuU8VzqGynyi9qyq0LUlKV44zFLFG8j6LGrSMQL6KCx0HHQUIyXtSozYXKXD4xWbDSB8hAZeDre9syHVQbG1xrY1J1AIIkKAQRISlKE1KlKVWsV2RsDHJuzOGOgLIrOgv1uoIqwYbFJIoeNlkVtQ6kMp6NCONVD2uwBVGva7BpletKUqyulKVEbU5VYfDTRwzvkea2S4OXVsou1rLr11BIGaguAzUvSlKlSlKhNtcssLhWyzygP7hQXYaXuyqCVHnrL2Pt6DFJnw8iyAWuBoy34BlOqnQ8eqq32kxOKoHtJuzipClKVZXXSaUKpZjZVBYk8ABqTXzpys2rHiMZNLEBGsrEoL6mwAL2Njc+FbovW3uyeuKbCZMHG0okbJKsesmU9AXQFT0m40sNbm1W7G3Y0LLPiNpQlXmDYeKGTKTHHpeS2uWQsNDe4t1Gslem6qboyG/pWG00n1nXBgBjPSrT2KMPh02bCuGtcX3x0DGbTeM1uvS1/a5KuFal5G4DG7O2g0LYaaWCZliedFVo/g5Q2cWAzHNpe19NBW2qfTJLReEFaaTnOYC4QUpSorbfKfD4TJ2y5TeZstkd75bX8BTbwhxq5IAkpjnBokqVpVW/4m4DxzfQzepT/ibgPHN9DN6lU4Wn6w7Uvh6frDtVppVf2by7weIlWGGUs8lwq7uRb2BY6soA0BqwVZrg7EFXa9rhLTKUpSrKyqvZO/syfzxf70dRfYZ9gyf9zJ9yKpXsnf2XiD1bpieoCVCSeoAC9RPYWkDYCQqQw7Zk1BuPAi6RWeP6/wDb+qyx/qZ+7+qv9KUrQtSVqrsh9kLEYeebBNHEqTRlUZlcuySKULAhsvhZxw6K2rWLtTBb6GWK+XexvFm42zqVva+tr0uo0ubAMJVVhe2AYXz5yX5cts2SbdbtmxG6ziQO1t2GC5chFr5zxvW/9hbVGJw0OIClBPEkoQ6lc4DWPlF6qPY05E4jASYtsQYyMQYQm7dmNoxICWuq2JzjTXpq+VSgwsaAT+ypZ6bqbAHH9kqvcv8AGNFs7EPGcrZAl/I7qht1GzHWrDWPtDArNE8UgusqlGHkItp5aa8EtICa8FzSBovmbZ20MNFNI2JjGJbKqxoXkjER1JayDnk3HHoq/dhPbxOJnwoZmRoe2LahVZHWNtCOLCRfmV5YnYG1NmGaLCRyTR4n++w4VmstwpNyGifKei46jppP8jYNp4bB4qfGtkC4d5IIJHM0isqFgZCdFHNHMB9sb6isdJhaQSDgOj+FYKFNzCC4HAdH6ZrZNKonY/29tDGtvptyMMuePRTvHdctiADZV1a5PufB1zVe62NdeErex19ocofldtd8Lg5sREqu0ID2YErbMockKQdFLHj0VozlDy3bHSJPII17XsOYHA5rbzUMSePVX0XVF5fcisRjMRhpcOY7RECQSOyEBZFcFLK2YnnaG3AdeiK9Nz8jp/lZ7TRdUi6Tuw9uax+x12S32hPJBIiDLFvg0YdQLMqENnJvfOLW9ya2Ea4tXNPaIETK0sbdEEyvmTbO0UfFb3GHeq0zSPFmZN7a/MzLqqjTQdAAqU5NcqETaeHkwqmBJZooNwjOwySZYmUs4uwuQ+vSo6quvKnkbisLjO6GzU3urPulyl0ZwVeyMQGQ3J0NwTwsLjH5FYHbMmN38+8w8Je83bD85xxyxwAkDoAJ0AJtqKw06TgQDOBnd/lc2lRe1wDpwM7o8VtqlaqxPZAx5xc0S9rYbctYRTkoXsWsoZtCxAGpKDnCx4kbL2XNK0KNiEWKUqC8atnVT1Bra/8A7jxrYyoH5LfTqipMLKpSlMTUpSlCEpSlCFxalq5pQhLUpShCUpShC6TQq6lXAZWFirAEEdRB410wuDSNcsSLGt75UUKLnpsBXtShCUpShCUpShCUpShCUpShCVhbZwRmw80KkAyxSRAngC6FQTbo1rNpUESIUESIVa7H2wJcHg9zPlD7ySSyNnFmNxqQNfkqy0pQBAgIAAEBKUpUqUpSlCEpSlCFrflhyPx+JkkyrhMQjfs5ZBuZoxpzA6qTxUa3N9dLc2rnyW2S+GwkMEshmeNSGcknixbKt9cqg5RfoUVK0qgYAZCW2m1pLhmv/9k=">
            <a:extLst>
              <a:ext uri="{FF2B5EF4-FFF2-40B4-BE49-F238E27FC236}">
                <a16:creationId xmlns:a16="http://schemas.microsoft.com/office/drawing/2014/main" id="{863130B6-5B92-4D95-9A0C-36B2F45E54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8000" y="-552451"/>
            <a:ext cx="3429000" cy="1771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dirty="0">
              <a:latin typeface="Times New Roman" panose="02020603050405020304" pitchFamily="18" charset="0"/>
            </a:endParaRPr>
          </a:p>
        </p:txBody>
      </p:sp>
      <p:pic>
        <p:nvPicPr>
          <p:cNvPr id="11269" name="Picture 7">
            <a:extLst>
              <a:ext uri="{FF2B5EF4-FFF2-40B4-BE49-F238E27FC236}">
                <a16:creationId xmlns:a16="http://schemas.microsoft.com/office/drawing/2014/main" id="{678AE08A-8583-4C6B-B96F-49DF7FA366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6400" y="1600200"/>
            <a:ext cx="7317317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33952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blog.questionmark.com/wp-content/uploads/2009/06/6-19-2009-9-05-35-am.png">
            <a:extLst>
              <a:ext uri="{FF2B5EF4-FFF2-40B4-BE49-F238E27FC236}">
                <a16:creationId xmlns:a16="http://schemas.microsoft.com/office/drawing/2014/main" id="{EA95887E-6D00-4F31-9846-8BEF1E1324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0" y="1981201"/>
            <a:ext cx="10464800" cy="2468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6098901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16583567-AA85-40C1-9D8C-7B7E8642AB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>
                <a:solidFill>
                  <a:schemeClr val="tx2">
                    <a:satMod val="130000"/>
                  </a:schemeClr>
                </a:solidFill>
              </a:rPr>
              <a:t>Psychometric Instruments and Questionnaires</a:t>
            </a:r>
            <a:br>
              <a:rPr lang="en-US" sz="2400" dirty="0">
                <a:solidFill>
                  <a:schemeClr val="tx2">
                    <a:satMod val="130000"/>
                  </a:schemeClr>
                </a:solidFill>
              </a:rPr>
            </a:b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E4CE6BD4-2882-4F51-BBDB-B96D9D31B4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Develop blueprint</a:t>
            </a:r>
          </a:p>
          <a:p>
            <a:pPr lvl="1"/>
            <a:r>
              <a:rPr lang="en-US" altLang="en-US" dirty="0"/>
              <a:t>Theory may be basis of items; achieve theoretical consistency</a:t>
            </a:r>
          </a:p>
          <a:p>
            <a:pPr eaLnBrk="1" hangingPunct="1"/>
            <a:r>
              <a:rPr lang="en-US" altLang="en-US" dirty="0"/>
              <a:t>Search literature and connect items to literature</a:t>
            </a:r>
          </a:p>
          <a:p>
            <a:pPr eaLnBrk="1" hangingPunct="1"/>
            <a:r>
              <a:rPr lang="en-US" altLang="en-US" dirty="0"/>
              <a:t>Conduct qualitative study on topic: use themes/codes as basis for item development</a:t>
            </a:r>
          </a:p>
          <a:p>
            <a:pPr eaLnBrk="1" hangingPunct="1"/>
            <a:r>
              <a:rPr lang="en-US" altLang="en-US" dirty="0"/>
              <a:t>Interview participants knowledgeable on topic; use responses or themes/codes as basis for item development</a:t>
            </a:r>
          </a:p>
          <a:p>
            <a:pPr eaLnBrk="1" hangingPunct="1"/>
            <a:r>
              <a:rPr lang="en-US" altLang="en-US" dirty="0"/>
              <a:t>Item = stem and distractors (scale)</a:t>
            </a:r>
          </a:p>
          <a:p>
            <a:pPr eaLnBrk="1" hangingPunct="1"/>
            <a:r>
              <a:rPr lang="en-US" altLang="en-US" dirty="0"/>
              <a:t>Stem = stimulus; Distractor = elicits response to item stem</a:t>
            </a:r>
            <a:br>
              <a:rPr lang="en-US" altLang="en-US" b="1" dirty="0"/>
            </a:b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756459032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CBEA1C43-A310-44F4-8189-3C42937777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Constructing an Instrument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1FFE52DD-AB7F-4FD2-B820-5B40C9B4E1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Define the construct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Identify items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Decide on scale type, e.g., Likert, Rating scale, Yes or No, etc.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Create blueprint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Item construction, grammar, bias, readability</a:t>
            </a:r>
          </a:p>
          <a:p>
            <a:r>
              <a:rPr lang="en-US" altLang="en-US" dirty="0"/>
              <a:t>Seek item reviewers (content validity: expert and Content Validity Index for each item)</a:t>
            </a:r>
          </a:p>
          <a:p>
            <a:r>
              <a:rPr lang="en-US" altLang="en-US" dirty="0"/>
              <a:t>Pilot with subjects/participants representative of population to be tested</a:t>
            </a:r>
          </a:p>
        </p:txBody>
      </p:sp>
    </p:spTree>
    <p:extLst>
      <p:ext uri="{BB962C8B-B14F-4D97-AF65-F5344CB8AC3E}">
        <p14:creationId xmlns:p14="http://schemas.microsoft.com/office/powerpoint/2010/main" val="3211318089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585</TotalTime>
  <Words>2069</Words>
  <Application>Microsoft Office PowerPoint</Application>
  <PresentationFormat>Widescreen</PresentationFormat>
  <Paragraphs>353</Paragraphs>
  <Slides>39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50" baseType="lpstr">
      <vt:lpstr>Arial</vt:lpstr>
      <vt:lpstr>Calibri</vt:lpstr>
      <vt:lpstr>Calibri Light</vt:lpstr>
      <vt:lpstr>Monotype Sorts</vt:lpstr>
      <vt:lpstr>Tahoma</vt:lpstr>
      <vt:lpstr>Times New Roman</vt:lpstr>
      <vt:lpstr>Verdana</vt:lpstr>
      <vt:lpstr>Wingdings</vt:lpstr>
      <vt:lpstr>Wingdings 2</vt:lpstr>
      <vt:lpstr>Retrospect</vt:lpstr>
      <vt:lpstr>Clip</vt:lpstr>
      <vt:lpstr>Instrumentation Overview: Measuring Caring in Nursing</vt:lpstr>
      <vt:lpstr>Instrumentation: Defined</vt:lpstr>
      <vt:lpstr>Direct and Indirect Measures of Concept or Construct</vt:lpstr>
      <vt:lpstr>Measurement: Defined</vt:lpstr>
      <vt:lpstr>Relationship between Measurement and Data Collection</vt:lpstr>
      <vt:lpstr>PowerPoint Presentation</vt:lpstr>
      <vt:lpstr>PowerPoint Presentation</vt:lpstr>
      <vt:lpstr>Psychometric Instruments and Questionnaires </vt:lpstr>
      <vt:lpstr>Constructing an Instrument</vt:lpstr>
      <vt:lpstr>Constructing an Instrument</vt:lpstr>
      <vt:lpstr>Instrument Construction Tips</vt:lpstr>
      <vt:lpstr>Questionnaire Items </vt:lpstr>
      <vt:lpstr>Characteristics of Levels of Measurement</vt:lpstr>
      <vt:lpstr>Measurement Controversy</vt:lpstr>
      <vt:lpstr>Levels of Measurement: Nominal Scale</vt:lpstr>
      <vt:lpstr>Levels of Measurement: Nominal Scale</vt:lpstr>
      <vt:lpstr>Levels of Measurement: Nominal Scale</vt:lpstr>
      <vt:lpstr>Levels of Measurement: Nominal Scale</vt:lpstr>
      <vt:lpstr>Levels of Measurement: Ordinal Scale</vt:lpstr>
      <vt:lpstr>Measurement Levels: Ordinal Scale</vt:lpstr>
      <vt:lpstr>Levels of Measurement: Ordinal Scale</vt:lpstr>
      <vt:lpstr> Levels of Measurement: Ordinal Scale</vt:lpstr>
      <vt:lpstr>Levels of Measurement: Ordinal Scale</vt:lpstr>
      <vt:lpstr>Delphi Techniques: Start with Themes, Move to Ordinal-Scaled Items</vt:lpstr>
      <vt:lpstr>Levels of Measurement: Ordinal or Ratio Scales</vt:lpstr>
      <vt:lpstr>Measurement Levels: Interval</vt:lpstr>
      <vt:lpstr>Measurement Levels: Interval</vt:lpstr>
      <vt:lpstr>Measurement Levels: Ratio</vt:lpstr>
      <vt:lpstr>Measurement Levels</vt:lpstr>
      <vt:lpstr>Total Scores on Construct or Concept</vt:lpstr>
      <vt:lpstr>Instrument Readability</vt:lpstr>
      <vt:lpstr>Response Rate</vt:lpstr>
      <vt:lpstr>Overall Description of Instrument</vt:lpstr>
      <vt:lpstr>Caring Behaviors Inventory-42</vt:lpstr>
      <vt:lpstr>Instruments Measuring Nurse Caring</vt:lpstr>
      <vt:lpstr>Instruments Measuring Nurse Caring</vt:lpstr>
      <vt:lpstr>Instruments Measuring Nurse Caring</vt:lpstr>
      <vt:lpstr>PowerPoint Presentation</vt:lpstr>
      <vt:lpstr>PowerPoint Presentation</vt:lpstr>
    </vt:vector>
  </TitlesOfParts>
  <Company>La Salle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Zane Wolf</dc:creator>
  <cp:lastModifiedBy>Zane Wolf</cp:lastModifiedBy>
  <cp:revision>81</cp:revision>
  <dcterms:created xsi:type="dcterms:W3CDTF">2018-04-06T18:32:17Z</dcterms:created>
  <dcterms:modified xsi:type="dcterms:W3CDTF">2018-05-19T16:50:02Z</dcterms:modified>
</cp:coreProperties>
</file>