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sldIdLst>
    <p:sldId id="256" r:id="rId2"/>
    <p:sldId id="257" r:id="rId3"/>
    <p:sldId id="260" r:id="rId4"/>
    <p:sldId id="261" r:id="rId5"/>
    <p:sldId id="262" r:id="rId6"/>
    <p:sldId id="263" r:id="rId7"/>
    <p:sldId id="272" r:id="rId8"/>
    <p:sldId id="264" r:id="rId9"/>
    <p:sldId id="265" r:id="rId10"/>
    <p:sldId id="266" r:id="rId11"/>
    <p:sldId id="267" r:id="rId12"/>
    <p:sldId id="270" r:id="rId13"/>
    <p:sldId id="271" r:id="rId14"/>
    <p:sldId id="268" r:id="rId15"/>
    <p:sldId id="269" r:id="rId16"/>
    <p:sldId id="273" r:id="rId17"/>
    <p:sldId id="274" r:id="rId18"/>
    <p:sldId id="276" r:id="rId19"/>
    <p:sldId id="277" r:id="rId20"/>
    <p:sldId id="275"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1" r:id="rId59"/>
    <p:sldId id="278" r:id="rId60"/>
    <p:sldId id="279" r:id="rId61"/>
    <p:sldId id="280" r:id="rId62"/>
    <p:sldId id="281" r:id="rId63"/>
    <p:sldId id="282" r:id="rId64"/>
    <p:sldId id="25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66" d="100"/>
          <a:sy n="66" d="100"/>
        </p:scale>
        <p:origin x="52" y="124"/>
      </p:cViewPr>
      <p:guideLst>
        <p:guide orient="horz" pos="220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63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1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14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414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75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507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948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60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1/16/2017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90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1/16/2017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75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84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1/16/2017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09644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Instrument Development: Measures of Caring and Related Constructs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33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vert="horz" lIns="120651" tIns="59267" rIns="120651" bIns="59267" rtlCol="0" anchor="b">
            <a:normAutofit/>
          </a:bodyPr>
          <a:lstStyle/>
          <a:p>
            <a:pPr>
              <a:defRPr/>
            </a:pPr>
            <a:r>
              <a:rPr lang="en-US" dirty="0" smtClean="0">
                <a:solidFill>
                  <a:schemeClr val="tx2">
                    <a:satMod val="130000"/>
                  </a:schemeClr>
                </a:solidFill>
              </a:rPr>
              <a:t>Variance: Errors of Measurement</a:t>
            </a:r>
          </a:p>
        </p:txBody>
      </p:sp>
      <p:sp>
        <p:nvSpPr>
          <p:cNvPr id="19459" name="Rectangle 3"/>
          <p:cNvSpPr>
            <a:spLocks noGrp="1" noChangeArrowheads="1"/>
          </p:cNvSpPr>
          <p:nvPr>
            <p:ph idx="1"/>
          </p:nvPr>
        </p:nvSpPr>
        <p:spPr/>
        <p:txBody>
          <a:bodyPr vert="horz" lIns="120651" tIns="59267" rIns="120651" bIns="59267" rtlCol="0">
            <a:normAutofit/>
          </a:bodyPr>
          <a:lstStyle/>
          <a:p>
            <a:pPr eaLnBrk="1" hangingPunct="1">
              <a:lnSpc>
                <a:spcPct val="90000"/>
              </a:lnSpc>
              <a:buFont typeface="Arial" panose="020B0604020202020204" pitchFamily="34" charset="0"/>
              <a:buChar char="•"/>
            </a:pPr>
            <a:r>
              <a:rPr lang="en-US" altLang="en-US" sz="2400" dirty="0" smtClean="0"/>
              <a:t>Systematic variance: </a:t>
            </a:r>
            <a:r>
              <a:rPr lang="en-US" altLang="en-US" sz="2400" dirty="0"/>
              <a:t>leans in one direction; scores tend to be all positive, all negative, all high, or all low</a:t>
            </a:r>
          </a:p>
          <a:p>
            <a:pPr eaLnBrk="1" hangingPunct="1">
              <a:lnSpc>
                <a:spcPct val="90000"/>
              </a:lnSpc>
              <a:buFont typeface="Arial" panose="020B0604020202020204" pitchFamily="34" charset="0"/>
              <a:buChar char="•"/>
            </a:pPr>
            <a:r>
              <a:rPr lang="en-US" altLang="en-US" sz="2400" dirty="0" smtClean="0"/>
              <a:t>Error </a:t>
            </a:r>
            <a:r>
              <a:rPr lang="en-US" altLang="en-US" sz="2400" dirty="0"/>
              <a:t>is constant or biased</a:t>
            </a:r>
          </a:p>
          <a:p>
            <a:pPr lvl="1" eaLnBrk="1" hangingPunct="1">
              <a:lnSpc>
                <a:spcPct val="90000"/>
              </a:lnSpc>
            </a:pPr>
            <a:r>
              <a:rPr lang="en-US" altLang="en-US" sz="2400" dirty="0"/>
              <a:t>Glucometer and electronic thermometer that are not calibrated</a:t>
            </a:r>
          </a:p>
          <a:p>
            <a:pPr lvl="1" eaLnBrk="1" hangingPunct="1">
              <a:lnSpc>
                <a:spcPct val="90000"/>
              </a:lnSpc>
            </a:pPr>
            <a:r>
              <a:rPr lang="en-US" altLang="en-US" sz="2400" dirty="0"/>
              <a:t>Postpartum depression instrument measures depression scores too </a:t>
            </a:r>
            <a:r>
              <a:rPr lang="en-US" altLang="en-US" sz="2400" dirty="0" smtClean="0"/>
              <a:t>high</a:t>
            </a:r>
            <a:endParaRPr lang="en-US" altLang="en-US" sz="2400" dirty="0"/>
          </a:p>
        </p:txBody>
      </p:sp>
    </p:spTree>
    <p:extLst>
      <p:ext uri="{BB962C8B-B14F-4D97-AF65-F5344CB8AC3E}">
        <p14:creationId xmlns:p14="http://schemas.microsoft.com/office/powerpoint/2010/main" val="16955523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lIns="120651" tIns="59267" rIns="120651" bIns="59267" rtlCol="0" anchor="b">
            <a:normAutofit/>
          </a:bodyPr>
          <a:lstStyle/>
          <a:p>
            <a:pPr>
              <a:defRPr/>
            </a:pPr>
            <a:r>
              <a:rPr lang="en-US" dirty="0" smtClean="0">
                <a:solidFill>
                  <a:schemeClr val="tx2">
                    <a:satMod val="130000"/>
                  </a:schemeClr>
                </a:solidFill>
              </a:rPr>
              <a:t>Variance: Errors of Measurement</a:t>
            </a:r>
          </a:p>
        </p:txBody>
      </p:sp>
      <p:sp>
        <p:nvSpPr>
          <p:cNvPr id="20483" name="Rectangle 3"/>
          <p:cNvSpPr>
            <a:spLocks noGrp="1" noChangeArrowheads="1"/>
          </p:cNvSpPr>
          <p:nvPr>
            <p:ph idx="1"/>
          </p:nvPr>
        </p:nvSpPr>
        <p:spPr/>
        <p:txBody>
          <a:bodyPr vert="horz" lIns="120651" tIns="59267" rIns="120651" bIns="59267" rtlCol="0">
            <a:normAutofit/>
          </a:bodyPr>
          <a:lstStyle/>
          <a:p>
            <a:pPr eaLnBrk="1" hangingPunct="1">
              <a:lnSpc>
                <a:spcPct val="90000"/>
              </a:lnSpc>
              <a:buFont typeface="Arial" panose="020B0604020202020204" pitchFamily="34" charset="0"/>
              <a:buChar char="•"/>
            </a:pPr>
            <a:r>
              <a:rPr lang="en-US" altLang="en-US" sz="2400" dirty="0"/>
              <a:t>R</a:t>
            </a:r>
            <a:r>
              <a:rPr lang="en-US" altLang="en-US" sz="2400" dirty="0" smtClean="0"/>
              <a:t>andom error or error variance: variability of measures due to random fluctuations whose basic characteristic is that they (fluctuations) are self-compensatory</a:t>
            </a:r>
          </a:p>
          <a:p>
            <a:pPr lvl="1" eaLnBrk="1" hangingPunct="1">
              <a:lnSpc>
                <a:spcPct val="90000"/>
              </a:lnSpc>
            </a:pPr>
            <a:r>
              <a:rPr lang="en-US" altLang="en-US" sz="2400" dirty="0" smtClean="0"/>
              <a:t>Unpredictable</a:t>
            </a:r>
          </a:p>
          <a:p>
            <a:pPr lvl="1" eaLnBrk="1" hangingPunct="1">
              <a:lnSpc>
                <a:spcPct val="90000"/>
              </a:lnSpc>
            </a:pPr>
            <a:r>
              <a:rPr lang="en-US" altLang="en-US" sz="2400" dirty="0" smtClean="0"/>
              <a:t>Dialysis patients tested for cognitive functioning on first day of their dialysis schedule</a:t>
            </a:r>
          </a:p>
          <a:p>
            <a:pPr lvl="1" eaLnBrk="1" hangingPunct="1">
              <a:lnSpc>
                <a:spcPct val="90000"/>
              </a:lnSpc>
            </a:pPr>
            <a:r>
              <a:rPr lang="en-US" altLang="en-US" sz="2400" dirty="0" smtClean="0"/>
              <a:t>Participant affected by family stress</a:t>
            </a:r>
          </a:p>
        </p:txBody>
      </p:sp>
    </p:spTree>
    <p:extLst>
      <p:ext uri="{BB962C8B-B14F-4D97-AF65-F5344CB8AC3E}">
        <p14:creationId xmlns:p14="http://schemas.microsoft.com/office/powerpoint/2010/main" val="26605533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smtClean="0">
                <a:solidFill>
                  <a:schemeClr val="tx2">
                    <a:satMod val="130000"/>
                  </a:schemeClr>
                </a:solidFill>
              </a:rPr>
              <a:t>Factors Contributing to</a:t>
            </a:r>
            <a:br>
              <a:rPr lang="en-US" dirty="0" smtClean="0">
                <a:solidFill>
                  <a:schemeClr val="tx2">
                    <a:satMod val="130000"/>
                  </a:schemeClr>
                </a:solidFill>
              </a:rPr>
            </a:br>
            <a:r>
              <a:rPr lang="en-US" dirty="0" smtClean="0">
                <a:solidFill>
                  <a:schemeClr val="tx2">
                    <a:satMod val="130000"/>
                  </a:schemeClr>
                </a:solidFill>
              </a:rPr>
              <a:t>Errors of Measurement</a:t>
            </a:r>
          </a:p>
        </p:txBody>
      </p:sp>
      <p:sp>
        <p:nvSpPr>
          <p:cNvPr id="23555" name="Rectangle 3"/>
          <p:cNvSpPr>
            <a:spLocks noGrp="1" noChangeArrowheads="1"/>
          </p:cNvSpPr>
          <p:nvPr>
            <p:ph idx="1"/>
          </p:nvPr>
        </p:nvSpPr>
        <p:spPr/>
        <p:txBody>
          <a:bodyPr>
            <a:normAutofit/>
          </a:bodyPr>
          <a:lstStyle/>
          <a:p>
            <a:pPr eaLnBrk="1" hangingPunct="1"/>
            <a:r>
              <a:rPr lang="en-US" altLang="en-US" sz="2400" dirty="0"/>
              <a:t>Situational contaminants (presence of researcher)</a:t>
            </a:r>
          </a:p>
          <a:p>
            <a:pPr eaLnBrk="1" hangingPunct="1"/>
            <a:r>
              <a:rPr lang="en-US" altLang="en-US" sz="2400" dirty="0"/>
              <a:t>Transitory personal factors (anxiety)</a:t>
            </a:r>
          </a:p>
          <a:p>
            <a:pPr eaLnBrk="1" hangingPunct="1"/>
            <a:r>
              <a:rPr lang="en-US" altLang="en-US" sz="2400" dirty="0"/>
              <a:t>Response-set biases (social desirability, extreme responses, acquiescence)</a:t>
            </a:r>
          </a:p>
          <a:p>
            <a:pPr eaLnBrk="1" hangingPunct="1"/>
            <a:r>
              <a:rPr lang="en-US" altLang="en-US" sz="2400" dirty="0"/>
              <a:t>Administration variations (change </a:t>
            </a:r>
            <a:r>
              <a:rPr lang="en-US" altLang="en-US" sz="2400" dirty="0" smtClean="0"/>
              <a:t>test/instrument </a:t>
            </a:r>
            <a:r>
              <a:rPr lang="en-US" altLang="en-US" sz="2400" dirty="0"/>
              <a:t>instructions)</a:t>
            </a:r>
          </a:p>
        </p:txBody>
      </p:sp>
    </p:spTree>
    <p:extLst>
      <p:ext uri="{BB962C8B-B14F-4D97-AF65-F5344CB8AC3E}">
        <p14:creationId xmlns:p14="http://schemas.microsoft.com/office/powerpoint/2010/main" val="25287576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defRPr/>
            </a:pPr>
            <a:r>
              <a:rPr lang="en-US" dirty="0">
                <a:solidFill>
                  <a:schemeClr val="tx2">
                    <a:satMod val="130000"/>
                  </a:schemeClr>
                </a:solidFill>
              </a:rPr>
              <a:t>Factors Contributing to</a:t>
            </a:r>
            <a:br>
              <a:rPr lang="en-US" dirty="0">
                <a:solidFill>
                  <a:schemeClr val="tx2">
                    <a:satMod val="130000"/>
                  </a:schemeClr>
                </a:solidFill>
              </a:rPr>
            </a:br>
            <a:r>
              <a:rPr lang="en-US" dirty="0">
                <a:solidFill>
                  <a:schemeClr val="tx2">
                    <a:satMod val="130000"/>
                  </a:schemeClr>
                </a:solidFill>
              </a:rPr>
              <a:t>Errors of Measurement</a:t>
            </a:r>
          </a:p>
        </p:txBody>
      </p:sp>
      <p:sp>
        <p:nvSpPr>
          <p:cNvPr id="24579" name="Rectangle 3"/>
          <p:cNvSpPr>
            <a:spLocks noGrp="1" noChangeArrowheads="1"/>
          </p:cNvSpPr>
          <p:nvPr>
            <p:ph idx="1"/>
          </p:nvPr>
        </p:nvSpPr>
        <p:spPr>
          <a:xfrm>
            <a:off x="1223657" y="1923716"/>
            <a:ext cx="9999133" cy="4140200"/>
          </a:xfrm>
        </p:spPr>
        <p:txBody>
          <a:bodyPr>
            <a:normAutofit/>
          </a:bodyPr>
          <a:lstStyle/>
          <a:p>
            <a:pPr eaLnBrk="1" hangingPunct="1"/>
            <a:r>
              <a:rPr lang="en-US" altLang="en-US" sz="2400" dirty="0" smtClean="0"/>
              <a:t>Instrument clarity (directions)</a:t>
            </a:r>
          </a:p>
          <a:p>
            <a:pPr eaLnBrk="1" hangingPunct="1"/>
            <a:r>
              <a:rPr lang="en-US" altLang="en-US" sz="2400" dirty="0" smtClean="0"/>
              <a:t>Item sampling (which questions included on test)</a:t>
            </a:r>
          </a:p>
          <a:p>
            <a:pPr eaLnBrk="1" hangingPunct="1"/>
            <a:r>
              <a:rPr lang="en-US" altLang="en-US" sz="2400" dirty="0" smtClean="0"/>
              <a:t>Instrument format (ordering of questions)</a:t>
            </a:r>
          </a:p>
          <a:p>
            <a:pPr eaLnBrk="1" hangingPunct="1"/>
            <a:r>
              <a:rPr lang="en-US" altLang="en-US" sz="2400" dirty="0" smtClean="0"/>
              <a:t>Readability level, e.g., Flesch-Kincaid Grade Level</a:t>
            </a:r>
          </a:p>
        </p:txBody>
      </p:sp>
    </p:spTree>
    <p:extLst>
      <p:ext uri="{BB962C8B-B14F-4D97-AF65-F5344CB8AC3E}">
        <p14:creationId xmlns:p14="http://schemas.microsoft.com/office/powerpoint/2010/main" val="1771672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vert="horz" lIns="120651" tIns="59267" rIns="120651" bIns="59267" rtlCol="0" anchor="b">
            <a:normAutofit/>
          </a:bodyPr>
          <a:lstStyle/>
          <a:p>
            <a:pPr>
              <a:defRPr/>
            </a:pPr>
            <a:r>
              <a:rPr lang="en-US" dirty="0" smtClean="0">
                <a:solidFill>
                  <a:schemeClr val="tx2">
                    <a:satMod val="130000"/>
                  </a:schemeClr>
                </a:solidFill>
              </a:rPr>
              <a:t>True score </a:t>
            </a:r>
            <a:r>
              <a:rPr lang="en-US" u="sng" dirty="0" smtClean="0">
                <a:solidFill>
                  <a:schemeClr val="tx2">
                    <a:satMod val="130000"/>
                  </a:schemeClr>
                </a:solidFill>
              </a:rPr>
              <a:t>+</a:t>
            </a:r>
            <a:r>
              <a:rPr lang="en-US" dirty="0" smtClean="0">
                <a:solidFill>
                  <a:schemeClr val="tx2">
                    <a:satMod val="130000"/>
                  </a:schemeClr>
                </a:solidFill>
              </a:rPr>
              <a:t> Error score = Observed score</a:t>
            </a:r>
          </a:p>
        </p:txBody>
      </p:sp>
      <p:sp>
        <p:nvSpPr>
          <p:cNvPr id="21507" name="Rectangle 3"/>
          <p:cNvSpPr>
            <a:spLocks noGrp="1" noChangeArrowheads="1"/>
          </p:cNvSpPr>
          <p:nvPr>
            <p:ph idx="1"/>
          </p:nvPr>
        </p:nvSpPr>
        <p:spPr/>
        <p:txBody>
          <a:bodyPr vert="horz" lIns="120651" tIns="59267" rIns="120651" bIns="59267" rtlCol="0">
            <a:normAutofit/>
          </a:bodyPr>
          <a:lstStyle/>
          <a:p>
            <a:pPr eaLnBrk="1" hangingPunct="1">
              <a:lnSpc>
                <a:spcPct val="90000"/>
              </a:lnSpc>
              <a:buFont typeface="Arial" panose="020B0604020202020204" pitchFamily="34" charset="0"/>
              <a:buChar char="•"/>
            </a:pPr>
            <a:r>
              <a:rPr lang="en-US" altLang="en-US" sz="2400" dirty="0" smtClean="0"/>
              <a:t>Direct </a:t>
            </a:r>
            <a:r>
              <a:rPr lang="en-US" altLang="en-US" sz="2400" dirty="0"/>
              <a:t>measures are more accurate than indirect measure</a:t>
            </a:r>
          </a:p>
          <a:p>
            <a:pPr eaLnBrk="1" hangingPunct="1">
              <a:lnSpc>
                <a:spcPct val="90000"/>
              </a:lnSpc>
              <a:buFont typeface="Arial" panose="020B0604020202020204" pitchFamily="34" charset="0"/>
              <a:buChar char="•"/>
            </a:pPr>
            <a:r>
              <a:rPr lang="en-US" altLang="en-US" sz="2400" dirty="0"/>
              <a:t>True score =</a:t>
            </a:r>
            <a:r>
              <a:rPr lang="en-US" altLang="en-US" sz="2400" dirty="0" smtClean="0"/>
              <a:t> </a:t>
            </a:r>
            <a:r>
              <a:rPr lang="en-US" altLang="en-US" sz="2400" dirty="0"/>
              <a:t>what would be obtained if there were </a:t>
            </a:r>
            <a:r>
              <a:rPr lang="en-US" altLang="en-US" sz="2400" dirty="0" smtClean="0"/>
              <a:t>no errors </a:t>
            </a:r>
            <a:r>
              <a:rPr lang="en-US" altLang="en-US" sz="2400" dirty="0"/>
              <a:t>in measurement</a:t>
            </a:r>
          </a:p>
          <a:p>
            <a:pPr eaLnBrk="1" hangingPunct="1">
              <a:lnSpc>
                <a:spcPct val="90000"/>
              </a:lnSpc>
              <a:buFont typeface="Arial" panose="020B0604020202020204" pitchFamily="34" charset="0"/>
              <a:buChar char="•"/>
            </a:pPr>
            <a:r>
              <a:rPr lang="en-US" altLang="en-US" sz="2400" dirty="0"/>
              <a:t>Systematic error </a:t>
            </a:r>
            <a:r>
              <a:rPr lang="en-US" altLang="en-US" sz="2400" dirty="0" smtClean="0"/>
              <a:t>= considered </a:t>
            </a:r>
            <a:r>
              <a:rPr lang="en-US" altLang="en-US" sz="2400" dirty="0"/>
              <a:t>part of true score and reflects true measure</a:t>
            </a:r>
          </a:p>
          <a:p>
            <a:pPr eaLnBrk="1" hangingPunct="1">
              <a:lnSpc>
                <a:spcPct val="90000"/>
              </a:lnSpc>
              <a:buFont typeface="Arial" panose="020B0604020202020204" pitchFamily="34" charset="0"/>
              <a:buChar char="•"/>
            </a:pPr>
            <a:r>
              <a:rPr lang="en-US" altLang="en-US" sz="2400" dirty="0"/>
              <a:t>Error score =</a:t>
            </a:r>
            <a:r>
              <a:rPr lang="en-US" altLang="en-US" sz="2400" dirty="0" smtClean="0"/>
              <a:t> </a:t>
            </a:r>
            <a:r>
              <a:rPr lang="en-US" altLang="en-US" sz="2400" dirty="0"/>
              <a:t>amount of random error in measurement process</a:t>
            </a:r>
          </a:p>
        </p:txBody>
      </p:sp>
    </p:spTree>
    <p:extLst>
      <p:ext uri="{BB962C8B-B14F-4D97-AF65-F5344CB8AC3E}">
        <p14:creationId xmlns:p14="http://schemas.microsoft.com/office/powerpoint/2010/main" val="21359830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blog.questionmark.com/wp-content/uploads/2009/06/6-19-2009-9-05-35-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9" y="1981201"/>
            <a:ext cx="11510211" cy="246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22827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Test/Instrument Scaling</a:t>
            </a:r>
            <a:endParaRPr lang="en-US" dirty="0"/>
          </a:p>
        </p:txBody>
      </p:sp>
      <p:sp>
        <p:nvSpPr>
          <p:cNvPr id="3" name="Content Placeholder 2"/>
          <p:cNvSpPr>
            <a:spLocks noGrp="1"/>
          </p:cNvSpPr>
          <p:nvPr>
            <p:ph idx="1"/>
          </p:nvPr>
        </p:nvSpPr>
        <p:spPr/>
        <p:txBody>
          <a:bodyPr/>
          <a:lstStyle/>
          <a:p>
            <a:r>
              <a:rPr lang="en-US" dirty="0" smtClean="0"/>
              <a:t>Item scaling</a:t>
            </a:r>
          </a:p>
          <a:p>
            <a:pPr lvl="1"/>
            <a:r>
              <a:rPr lang="en-US" dirty="0" smtClean="0"/>
              <a:t>Nominal, Ordinal, Interval, Ratio</a:t>
            </a:r>
          </a:p>
          <a:p>
            <a:r>
              <a:rPr lang="en-US" dirty="0" smtClean="0"/>
              <a:t>Item weighting</a:t>
            </a:r>
          </a:p>
          <a:p>
            <a:pPr lvl="1"/>
            <a:r>
              <a:rPr lang="en-US" dirty="0" smtClean="0"/>
              <a:t>Directions specify item and factor (domain) weighting</a:t>
            </a:r>
          </a:p>
          <a:p>
            <a:r>
              <a:rPr lang="en-US" dirty="0" smtClean="0"/>
              <a:t>Total Score calculation</a:t>
            </a:r>
          </a:p>
          <a:p>
            <a:pPr lvl="1"/>
            <a:r>
              <a:rPr lang="en-US" dirty="0" smtClean="0"/>
              <a:t>Summing items; converting ordinal to interval level data</a:t>
            </a:r>
            <a:endParaRPr lang="en-US" dirty="0"/>
          </a:p>
        </p:txBody>
      </p:sp>
    </p:spTree>
    <p:extLst>
      <p:ext uri="{BB962C8B-B14F-4D97-AF65-F5344CB8AC3E}">
        <p14:creationId xmlns:p14="http://schemas.microsoft.com/office/powerpoint/2010/main" val="396470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Measurement</a:t>
            </a:r>
            <a:endParaRPr lang="en-US" dirty="0"/>
          </a:p>
        </p:txBody>
      </p:sp>
      <p:pic>
        <p:nvPicPr>
          <p:cNvPr id="15362" name="Picture 2" descr="Image result for levels of measurement statist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4726" y="2029325"/>
            <a:ext cx="5542547" cy="360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2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e result for levels of measurement stat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663" y="1259305"/>
            <a:ext cx="7852611" cy="40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97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Formatting Types</a:t>
            </a:r>
            <a:endParaRPr lang="en-US" dirty="0"/>
          </a:p>
        </p:txBody>
      </p:sp>
      <p:sp>
        <p:nvSpPr>
          <p:cNvPr id="3" name="Content Placeholder 2"/>
          <p:cNvSpPr>
            <a:spLocks noGrp="1"/>
          </p:cNvSpPr>
          <p:nvPr>
            <p:ph idx="1"/>
          </p:nvPr>
        </p:nvSpPr>
        <p:spPr/>
        <p:txBody>
          <a:bodyPr/>
          <a:lstStyle/>
          <a:p>
            <a:r>
              <a:rPr lang="en-US" dirty="0" smtClean="0"/>
              <a:t>Multiple choice</a:t>
            </a:r>
          </a:p>
          <a:p>
            <a:pPr lvl="1"/>
            <a:r>
              <a:rPr lang="en-US" dirty="0" smtClean="0"/>
              <a:t>Dichotomous </a:t>
            </a:r>
            <a:r>
              <a:rPr lang="en-US" dirty="0"/>
              <a:t>m</a:t>
            </a:r>
            <a:r>
              <a:rPr lang="en-US" dirty="0" smtClean="0"/>
              <a:t>ultiple choice</a:t>
            </a:r>
          </a:p>
          <a:p>
            <a:pPr lvl="2"/>
            <a:r>
              <a:rPr lang="en-US" dirty="0" smtClean="0"/>
              <a:t>Yes, No</a:t>
            </a:r>
          </a:p>
          <a:p>
            <a:pPr lvl="1"/>
            <a:r>
              <a:rPr lang="en-US" dirty="0"/>
              <a:t>Bipolar scale</a:t>
            </a:r>
          </a:p>
          <a:p>
            <a:pPr lvl="2"/>
            <a:r>
              <a:rPr lang="en-US" dirty="0"/>
              <a:t>Agree/disagree scale</a:t>
            </a:r>
          </a:p>
          <a:p>
            <a:pPr lvl="1"/>
            <a:r>
              <a:rPr lang="en-US" dirty="0"/>
              <a:t>Preference ordering question</a:t>
            </a:r>
          </a:p>
          <a:p>
            <a:pPr lvl="1"/>
            <a:r>
              <a:rPr lang="en-US" dirty="0"/>
              <a:t>Ranking ordering question</a:t>
            </a:r>
          </a:p>
          <a:p>
            <a:pPr lvl="1"/>
            <a:r>
              <a:rPr lang="en-US" dirty="0"/>
              <a:t>Semantic differential scale</a:t>
            </a:r>
          </a:p>
          <a:p>
            <a:r>
              <a:rPr lang="en-US" dirty="0" smtClean="0"/>
              <a:t>Unipolar scale (one item)</a:t>
            </a:r>
          </a:p>
          <a:p>
            <a:pPr lvl="1"/>
            <a:r>
              <a:rPr lang="en-US" dirty="0" smtClean="0"/>
              <a:t>Absence </a:t>
            </a:r>
            <a:r>
              <a:rPr lang="en-US" dirty="0"/>
              <a:t>o</a:t>
            </a:r>
            <a:r>
              <a:rPr lang="en-US" dirty="0" smtClean="0"/>
              <a:t>r presence of single item, e.g., </a:t>
            </a:r>
            <a:r>
              <a:rPr lang="en-US" dirty="0"/>
              <a:t>N</a:t>
            </a:r>
            <a:r>
              <a:rPr lang="en-US" dirty="0" smtClean="0"/>
              <a:t>ot </a:t>
            </a:r>
            <a:r>
              <a:rPr lang="en-US" dirty="0"/>
              <a:t>at all satisfied, slightly satisfied, moderately satisfied, very satisfied, and completely satisfied</a:t>
            </a:r>
            <a:endParaRPr lang="en-US" dirty="0" smtClean="0"/>
          </a:p>
        </p:txBody>
      </p:sp>
    </p:spTree>
    <p:extLst>
      <p:ext uri="{BB962C8B-B14F-4D97-AF65-F5344CB8AC3E}">
        <p14:creationId xmlns:p14="http://schemas.microsoft.com/office/powerpoint/2010/main" val="40341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for Measuring Constructs</a:t>
            </a:r>
            <a:endParaRPr lang="en-US" dirty="0"/>
          </a:p>
        </p:txBody>
      </p:sp>
      <p:sp>
        <p:nvSpPr>
          <p:cNvPr id="3" name="Content Placeholder 2"/>
          <p:cNvSpPr>
            <a:spLocks noGrp="1"/>
          </p:cNvSpPr>
          <p:nvPr>
            <p:ph idx="1"/>
          </p:nvPr>
        </p:nvSpPr>
        <p:spPr/>
        <p:txBody>
          <a:bodyPr/>
          <a:lstStyle/>
          <a:p>
            <a:r>
              <a:rPr lang="en-US" dirty="0" smtClean="0"/>
              <a:t>Device = test of knowledge, machine, psychometric (psychologic measurement) instrument</a:t>
            </a:r>
          </a:p>
          <a:p>
            <a:r>
              <a:rPr lang="en-US" dirty="0" smtClean="0"/>
              <a:t>Administration elicits a sample of behavior for many purposes</a:t>
            </a:r>
          </a:p>
          <a:p>
            <a:r>
              <a:rPr lang="en-US" dirty="0" smtClean="0"/>
              <a:t>Sample of behavior represented by numbers: ultimate reduction, also operationalization of constructs</a:t>
            </a:r>
          </a:p>
          <a:p>
            <a:r>
              <a:rPr lang="en-US" dirty="0" smtClean="0"/>
              <a:t>Measurement: assign numbers to individuals’ responses, chart data, biophysiologic data, etc.</a:t>
            </a:r>
          </a:p>
          <a:p>
            <a:endParaRPr lang="en-US" dirty="0"/>
          </a:p>
        </p:txBody>
      </p:sp>
    </p:spTree>
    <p:extLst>
      <p:ext uri="{BB962C8B-B14F-4D97-AF65-F5344CB8AC3E}">
        <p14:creationId xmlns:p14="http://schemas.microsoft.com/office/powerpoint/2010/main" val="169846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24050"/>
          </a:xfrm>
        </p:spPr>
        <p:txBody>
          <a:bodyPr/>
          <a:lstStyle/>
          <a:p>
            <a:r>
              <a:rPr lang="en-US" dirty="0" smtClean="0"/>
              <a:t>Examples of Item Scaling</a:t>
            </a:r>
            <a:endParaRPr lang="en-US" dirty="0"/>
          </a:p>
        </p:txBody>
      </p:sp>
      <p:sp>
        <p:nvSpPr>
          <p:cNvPr id="3" name="Content Placeholder 2"/>
          <p:cNvSpPr>
            <a:spLocks noGrp="1"/>
          </p:cNvSpPr>
          <p:nvPr>
            <p:ph idx="1"/>
          </p:nvPr>
        </p:nvSpPr>
        <p:spPr>
          <a:xfrm>
            <a:off x="489284" y="1909011"/>
            <a:ext cx="11446042" cy="4267200"/>
          </a:xfrm>
        </p:spPr>
        <p:txBody>
          <a:bodyPr>
            <a:normAutofit/>
          </a:bodyPr>
          <a:lstStyle/>
          <a:p>
            <a:r>
              <a:rPr lang="en-US" sz="3200" dirty="0" smtClean="0"/>
              <a:t>Nominal</a:t>
            </a:r>
          </a:p>
          <a:p>
            <a:pPr lvl="1"/>
            <a:r>
              <a:rPr lang="en-US" sz="3000" dirty="0" smtClean="0"/>
              <a:t>Nurses spend time with the patient. (1 = Yes, 0 = No)</a:t>
            </a:r>
          </a:p>
          <a:p>
            <a:r>
              <a:rPr lang="en-US" sz="3200" dirty="0" smtClean="0"/>
              <a:t>Ordinal</a:t>
            </a:r>
          </a:p>
          <a:p>
            <a:pPr lvl="1"/>
            <a:r>
              <a:rPr lang="en-US" sz="3000" dirty="0" smtClean="0"/>
              <a:t>Accepts me as I am. (1 = Never, 2 = Rarely, 3 = Occasionally 4 = Frequently, 5 = Always) </a:t>
            </a:r>
            <a:r>
              <a:rPr lang="en-US" sz="1400" dirty="0" smtClean="0"/>
              <a:t>(Staff Nurse Survey, Duffy)</a:t>
            </a:r>
          </a:p>
          <a:p>
            <a:r>
              <a:rPr lang="en-US" sz="3200" dirty="0" smtClean="0"/>
              <a:t>Interval/Ratio</a:t>
            </a:r>
          </a:p>
          <a:p>
            <a:pPr lvl="1"/>
            <a:r>
              <a:rPr lang="en-US" sz="3000" dirty="0" smtClean="0"/>
              <a:t>Nurses point out positive things about me.     (mark 10 cm line, VAS)                                     </a:t>
            </a:r>
            <a:r>
              <a:rPr lang="en-US" sz="2400" dirty="0" smtClean="0"/>
              <a:t>NEVER TRUE FOR ME    </a:t>
            </a:r>
            <a:r>
              <a:rPr lang="en-US" sz="3000" dirty="0" smtClean="0"/>
              <a:t>0 ____________________ 100  </a:t>
            </a:r>
            <a:r>
              <a:rPr lang="en-US" sz="2400" dirty="0" smtClean="0"/>
              <a:t>ALWAYS TRUE FOR ME</a:t>
            </a:r>
            <a:r>
              <a:rPr lang="en-US" sz="3000" dirty="0" smtClean="0"/>
              <a:t>        </a:t>
            </a:r>
            <a:r>
              <a:rPr lang="en-US" sz="1500" dirty="0" smtClean="0"/>
              <a:t>(Caring Behavior of Nurses Scale, Hinds</a:t>
            </a:r>
            <a:r>
              <a:rPr lang="en-US" sz="1500" dirty="0"/>
              <a:t>)</a:t>
            </a:r>
            <a:r>
              <a:rPr lang="en-US" sz="1500" dirty="0" smtClean="0"/>
              <a:t> </a:t>
            </a:r>
          </a:p>
        </p:txBody>
      </p:sp>
    </p:spTree>
    <p:extLst>
      <p:ext uri="{BB962C8B-B14F-4D97-AF65-F5344CB8AC3E}">
        <p14:creationId xmlns:p14="http://schemas.microsoft.com/office/powerpoint/2010/main" val="298906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and Validity</a:t>
            </a:r>
            <a:endParaRPr lang="en-US" dirty="0"/>
          </a:p>
        </p:txBody>
      </p:sp>
      <p:sp>
        <p:nvSpPr>
          <p:cNvPr id="3" name="Content Placeholder 2"/>
          <p:cNvSpPr>
            <a:spLocks noGrp="1"/>
          </p:cNvSpPr>
          <p:nvPr>
            <p:ph idx="1"/>
          </p:nvPr>
        </p:nvSpPr>
        <p:spPr/>
        <p:txBody>
          <a:bodyPr/>
          <a:lstStyle/>
          <a:p>
            <a:r>
              <a:rPr lang="en-US" dirty="0" smtClean="0"/>
              <a:t>Both needed for valid instrument</a:t>
            </a:r>
          </a:p>
          <a:p>
            <a:r>
              <a:rPr lang="en-US" dirty="0" smtClean="0"/>
              <a:t>Ongoing processes needed</a:t>
            </a:r>
          </a:p>
          <a:p>
            <a:pPr lvl="1"/>
            <a:r>
              <a:rPr lang="en-US" dirty="0"/>
              <a:t>e</a:t>
            </a:r>
            <a:r>
              <a:rPr lang="en-US" dirty="0" smtClean="0"/>
              <a:t>.g. reliability needs to be established with each new sample</a:t>
            </a:r>
            <a:endParaRPr lang="en-US" dirty="0"/>
          </a:p>
        </p:txBody>
      </p:sp>
    </p:spTree>
    <p:extLst>
      <p:ext uri="{BB962C8B-B14F-4D97-AF65-F5344CB8AC3E}">
        <p14:creationId xmlns:p14="http://schemas.microsoft.com/office/powerpoint/2010/main" val="127062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865718"/>
            <a:ext cx="5384800" cy="4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1403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81000"/>
            <a:ext cx="10972800" cy="1625600"/>
          </a:xfrm>
        </p:spPr>
        <p:txBody>
          <a:bodyPr/>
          <a:lstStyle/>
          <a:p>
            <a:pPr>
              <a:defRPr/>
            </a:pPr>
            <a:r>
              <a:rPr lang="en-US" sz="4267" dirty="0"/>
              <a:t>Reliability</a:t>
            </a:r>
            <a:r>
              <a:rPr lang="en-US" sz="4267" dirty="0" smtClean="0"/>
              <a:t>: Quality Measure of Instrument</a:t>
            </a:r>
            <a:r>
              <a:rPr lang="en-US" sz="4267" dirty="0"/>
              <a:t/>
            </a:r>
            <a:br>
              <a:rPr lang="en-US" sz="4267" dirty="0"/>
            </a:br>
            <a:endParaRPr lang="en-US" sz="4267" dirty="0"/>
          </a:p>
        </p:txBody>
      </p:sp>
      <p:sp>
        <p:nvSpPr>
          <p:cNvPr id="7171" name="Rectangle 3"/>
          <p:cNvSpPr>
            <a:spLocks noGrp="1" noChangeArrowheads="1"/>
          </p:cNvSpPr>
          <p:nvPr>
            <p:ph idx="1"/>
          </p:nvPr>
        </p:nvSpPr>
        <p:spPr>
          <a:xfrm>
            <a:off x="502508" y="2057400"/>
            <a:ext cx="11283092" cy="4114800"/>
          </a:xfrm>
        </p:spPr>
        <p:txBody>
          <a:bodyPr>
            <a:noAutofit/>
          </a:bodyPr>
          <a:lstStyle/>
          <a:p>
            <a:r>
              <a:rPr lang="en-US" altLang="en-US" sz="2800" dirty="0" smtClean="0"/>
              <a:t>Dependability</a:t>
            </a:r>
            <a:r>
              <a:rPr lang="en-US" altLang="en-US" sz="2800" dirty="0"/>
              <a:t>, stability, consistency, predictability, comparability, </a:t>
            </a:r>
            <a:r>
              <a:rPr lang="en-US" altLang="en-US" sz="2800" b="1" i="1" dirty="0"/>
              <a:t>accuracy</a:t>
            </a:r>
            <a:endParaRPr lang="en-US" altLang="en-US" sz="2800" dirty="0"/>
          </a:p>
          <a:p>
            <a:pPr lvl="1"/>
            <a:r>
              <a:rPr lang="en-US" altLang="en-US" sz="2800" dirty="0" smtClean="0"/>
              <a:t>Indicates </a:t>
            </a:r>
            <a:r>
              <a:rPr lang="en-US" altLang="en-US" sz="2800" dirty="0"/>
              <a:t>extent of random error in measurement method</a:t>
            </a:r>
          </a:p>
          <a:p>
            <a:pPr lvl="1"/>
            <a:r>
              <a:rPr lang="en-US" altLang="en-US" sz="2800" dirty="0"/>
              <a:t>Test is reliable if observed scores are highly correlated with its true scores</a:t>
            </a:r>
          </a:p>
          <a:p>
            <a:pPr eaLnBrk="1" hangingPunct="1">
              <a:lnSpc>
                <a:spcPct val="90000"/>
              </a:lnSpc>
            </a:pPr>
            <a:r>
              <a:rPr lang="en-US" altLang="en-US" sz="2800" dirty="0" smtClean="0"/>
              <a:t>How consistently measurement technique measures concept/construct (same trait) (internal consistency) </a:t>
            </a:r>
          </a:p>
          <a:p>
            <a:pPr eaLnBrk="1" hangingPunct="1">
              <a:lnSpc>
                <a:spcPct val="90000"/>
              </a:lnSpc>
            </a:pPr>
            <a:r>
              <a:rPr lang="en-US" altLang="en-US" sz="2800" dirty="0"/>
              <a:t>I</a:t>
            </a:r>
            <a:r>
              <a:rPr lang="en-US" altLang="en-US" sz="2800" dirty="0" smtClean="0"/>
              <a:t>f two data collectors observe same event and record observations on instrument, recording comparable (interrater)</a:t>
            </a:r>
          </a:p>
          <a:p>
            <a:pPr eaLnBrk="1" hangingPunct="1">
              <a:lnSpc>
                <a:spcPct val="90000"/>
              </a:lnSpc>
            </a:pPr>
            <a:r>
              <a:rPr lang="en-US" altLang="en-US" sz="2800" dirty="0"/>
              <a:t>S</a:t>
            </a:r>
            <a:r>
              <a:rPr lang="en-US" altLang="en-US" sz="2800" dirty="0" smtClean="0"/>
              <a:t>ame questionnaire administered to same individuals at two different times, individuals’ responses remain same (test-retest)</a:t>
            </a:r>
          </a:p>
        </p:txBody>
      </p:sp>
    </p:spTree>
    <p:extLst>
      <p:ext uri="{BB962C8B-B14F-4D97-AF65-F5344CB8AC3E}">
        <p14:creationId xmlns:p14="http://schemas.microsoft.com/office/powerpoint/2010/main" val="220455716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smtClean="0"/>
              <a:t>Reliability</a:t>
            </a:r>
          </a:p>
        </p:txBody>
      </p:sp>
      <p:sp>
        <p:nvSpPr>
          <p:cNvPr id="9219" name="Rectangle 3"/>
          <p:cNvSpPr>
            <a:spLocks noGrp="1" noChangeArrowheads="1"/>
          </p:cNvSpPr>
          <p:nvPr>
            <p:ph idx="1"/>
          </p:nvPr>
        </p:nvSpPr>
        <p:spPr/>
        <p:txBody>
          <a:bodyPr/>
          <a:lstStyle/>
          <a:p>
            <a:pPr eaLnBrk="1" hangingPunct="1"/>
            <a:r>
              <a:rPr lang="en-US" altLang="en-US" dirty="0" smtClean="0"/>
              <a:t>Instruments that are reliable provide values with only small amount of random error</a:t>
            </a:r>
          </a:p>
          <a:p>
            <a:pPr eaLnBrk="1" hangingPunct="1"/>
            <a:r>
              <a:rPr lang="en-US" altLang="en-US" dirty="0" smtClean="0"/>
              <a:t>Reliable instruments enhance the power of the study</a:t>
            </a:r>
          </a:p>
          <a:p>
            <a:pPr eaLnBrk="1" hangingPunct="1"/>
            <a:r>
              <a:rPr lang="en-US" altLang="en-US" dirty="0" smtClean="0"/>
              <a:t>1.00 is perfect reliability; 0.00 is no reliability</a:t>
            </a:r>
          </a:p>
        </p:txBody>
      </p:sp>
    </p:spTree>
    <p:extLst>
      <p:ext uri="{BB962C8B-B14F-4D97-AF65-F5344CB8AC3E}">
        <p14:creationId xmlns:p14="http://schemas.microsoft.com/office/powerpoint/2010/main" val="204808348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381000"/>
            <a:ext cx="10363200" cy="1143000"/>
          </a:xfrm>
        </p:spPr>
        <p:txBody>
          <a:bodyPr vert="horz" lIns="120651" tIns="59267" rIns="120651" bIns="59267" rtlCol="0" anchor="ctr">
            <a:normAutofit/>
          </a:bodyPr>
          <a:lstStyle/>
          <a:p>
            <a:pPr>
              <a:defRPr/>
            </a:pPr>
            <a:r>
              <a:rPr lang="en-US" dirty="0" smtClean="0"/>
              <a:t>Types of Reliability</a:t>
            </a:r>
          </a:p>
        </p:txBody>
      </p:sp>
      <p:sp>
        <p:nvSpPr>
          <p:cNvPr id="17411" name="Rectangle 3"/>
          <p:cNvSpPr>
            <a:spLocks noGrp="1" noChangeArrowheads="1"/>
          </p:cNvSpPr>
          <p:nvPr>
            <p:ph idx="1"/>
          </p:nvPr>
        </p:nvSpPr>
        <p:spPr>
          <a:xfrm>
            <a:off x="1227438" y="1812324"/>
            <a:ext cx="10050162" cy="4512276"/>
          </a:xfrm>
        </p:spPr>
        <p:txBody>
          <a:bodyPr vert="horz" lIns="120651" tIns="59267" rIns="120651" bIns="59267" rtlCol="0">
            <a:normAutofit/>
          </a:bodyPr>
          <a:lstStyle/>
          <a:p>
            <a:pPr eaLnBrk="1" hangingPunct="1">
              <a:lnSpc>
                <a:spcPct val="90000"/>
              </a:lnSpc>
            </a:pPr>
            <a:r>
              <a:rPr lang="en-US" altLang="en-US" sz="3200" dirty="0" smtClean="0"/>
              <a:t>test-retest (two administrations of same test)</a:t>
            </a:r>
          </a:p>
          <a:p>
            <a:pPr lvl="1" eaLnBrk="1" hangingPunct="1">
              <a:lnSpc>
                <a:spcPct val="90000"/>
              </a:lnSpc>
            </a:pPr>
            <a:r>
              <a:rPr lang="en-US" altLang="en-US" sz="3200" dirty="0" smtClean="0"/>
              <a:t>comparison of means</a:t>
            </a:r>
          </a:p>
          <a:p>
            <a:pPr lvl="2" eaLnBrk="1" hangingPunct="1">
              <a:lnSpc>
                <a:spcPct val="90000"/>
              </a:lnSpc>
            </a:pPr>
            <a:r>
              <a:rPr lang="en-US" altLang="en-US" sz="3200" dirty="0" smtClean="0"/>
              <a:t>t-test: t value or t statistic</a:t>
            </a:r>
          </a:p>
          <a:p>
            <a:pPr marL="384048" lvl="2" indent="0" eaLnBrk="1" hangingPunct="1">
              <a:lnSpc>
                <a:spcPct val="90000"/>
              </a:lnSpc>
              <a:buNone/>
            </a:pPr>
            <a:r>
              <a:rPr lang="en-US" altLang="en-US" sz="3200" dirty="0" smtClean="0"/>
              <a:t>OR</a:t>
            </a:r>
          </a:p>
          <a:p>
            <a:pPr lvl="1" eaLnBrk="1" hangingPunct="1">
              <a:lnSpc>
                <a:spcPct val="90000"/>
              </a:lnSpc>
            </a:pPr>
            <a:r>
              <a:rPr lang="en-US" altLang="en-US" sz="3200" dirty="0" smtClean="0"/>
              <a:t>correlate results</a:t>
            </a:r>
          </a:p>
          <a:p>
            <a:pPr lvl="2" eaLnBrk="1" hangingPunct="1">
              <a:lnSpc>
                <a:spcPct val="90000"/>
              </a:lnSpc>
            </a:pPr>
            <a:r>
              <a:rPr lang="en-US" altLang="en-US" sz="3200" dirty="0" smtClean="0"/>
              <a:t>Pearson Product Moment Correlation or r</a:t>
            </a:r>
          </a:p>
          <a:p>
            <a:pPr eaLnBrk="1" hangingPunct="1">
              <a:lnSpc>
                <a:spcPct val="90000"/>
              </a:lnSpc>
            </a:pPr>
            <a:r>
              <a:rPr lang="en-US" altLang="en-US" sz="3200" dirty="0" smtClean="0"/>
              <a:t>Time</a:t>
            </a:r>
            <a:r>
              <a:rPr lang="en-US" altLang="en-US" sz="3200" baseline="-25000" dirty="0" smtClean="0"/>
              <a:t> 1</a:t>
            </a:r>
            <a:r>
              <a:rPr lang="en-US" altLang="en-US" sz="3200" dirty="0" smtClean="0"/>
              <a:t>: administer the CBI to a group of nurses</a:t>
            </a:r>
          </a:p>
          <a:p>
            <a:pPr eaLnBrk="1" hangingPunct="1">
              <a:lnSpc>
                <a:spcPct val="90000"/>
              </a:lnSpc>
            </a:pPr>
            <a:r>
              <a:rPr lang="en-US" altLang="en-US" sz="3200" dirty="0" smtClean="0"/>
              <a:t>Time </a:t>
            </a:r>
            <a:r>
              <a:rPr lang="en-US" altLang="en-US" sz="3200" baseline="-25000" dirty="0" smtClean="0"/>
              <a:t>2</a:t>
            </a:r>
            <a:r>
              <a:rPr lang="en-US" altLang="en-US" sz="3200" dirty="0" smtClean="0"/>
              <a:t>: administer the CBI to the same group of nurses</a:t>
            </a:r>
          </a:p>
        </p:txBody>
      </p:sp>
    </p:spTree>
    <p:extLst>
      <p:ext uri="{BB962C8B-B14F-4D97-AF65-F5344CB8AC3E}">
        <p14:creationId xmlns:p14="http://schemas.microsoft.com/office/powerpoint/2010/main" val="277312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ocialresearchmethods.net/kb/Assets/images/testr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1" y="2057400"/>
            <a:ext cx="4673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9606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1200" y="228600"/>
            <a:ext cx="10363200" cy="1143000"/>
          </a:xfrm>
        </p:spPr>
        <p:txBody>
          <a:bodyPr vert="horz" lIns="120651" tIns="59267" rIns="120651" bIns="59267" rtlCol="0" anchor="ctr">
            <a:normAutofit/>
          </a:bodyPr>
          <a:lstStyle/>
          <a:p>
            <a:pPr>
              <a:defRPr/>
            </a:pPr>
            <a:r>
              <a:rPr lang="en-US" dirty="0" smtClean="0"/>
              <a:t>Types of Reliability</a:t>
            </a:r>
          </a:p>
        </p:txBody>
      </p:sp>
      <p:sp>
        <p:nvSpPr>
          <p:cNvPr id="21507" name="Rectangle 3"/>
          <p:cNvSpPr>
            <a:spLocks noGrp="1" noChangeArrowheads="1"/>
          </p:cNvSpPr>
          <p:nvPr>
            <p:ph idx="1"/>
          </p:nvPr>
        </p:nvSpPr>
        <p:spPr>
          <a:xfrm>
            <a:off x="508000" y="1861750"/>
            <a:ext cx="11074400" cy="4462849"/>
          </a:xfrm>
        </p:spPr>
        <p:txBody>
          <a:bodyPr vert="horz" lIns="120651" tIns="59267" rIns="120651" bIns="59267" rtlCol="0">
            <a:normAutofit lnSpcReduction="10000"/>
          </a:bodyPr>
          <a:lstStyle/>
          <a:p>
            <a:pPr eaLnBrk="1" hangingPunct="1">
              <a:lnSpc>
                <a:spcPct val="90000"/>
              </a:lnSpc>
            </a:pPr>
            <a:r>
              <a:rPr lang="en-US" altLang="en-US" sz="3733" dirty="0"/>
              <a:t>Equivalence</a:t>
            </a:r>
          </a:p>
          <a:p>
            <a:pPr lvl="1" eaLnBrk="1" hangingPunct="1">
              <a:lnSpc>
                <a:spcPct val="90000"/>
              </a:lnSpc>
            </a:pPr>
            <a:r>
              <a:rPr lang="en-US" altLang="en-US" sz="3200" dirty="0"/>
              <a:t>Interrater or interobserver</a:t>
            </a:r>
          </a:p>
          <a:p>
            <a:pPr lvl="2" eaLnBrk="1" hangingPunct="1">
              <a:lnSpc>
                <a:spcPct val="90000"/>
              </a:lnSpc>
            </a:pPr>
            <a:r>
              <a:rPr lang="en-US" altLang="en-US" sz="2667" dirty="0"/>
              <a:t>percentage of agreement: number of agreements/number of possible agreements = interrater reliability</a:t>
            </a:r>
          </a:p>
          <a:p>
            <a:pPr lvl="2" eaLnBrk="1" hangingPunct="1">
              <a:lnSpc>
                <a:spcPct val="90000"/>
              </a:lnSpc>
            </a:pPr>
            <a:r>
              <a:rPr lang="en-US" altLang="en-US" sz="2667" dirty="0"/>
              <a:t>Cohen’s kappa</a:t>
            </a:r>
          </a:p>
          <a:p>
            <a:pPr lvl="2" eaLnBrk="1" hangingPunct="1">
              <a:lnSpc>
                <a:spcPct val="90000"/>
              </a:lnSpc>
            </a:pPr>
            <a:r>
              <a:rPr lang="en-US" altLang="en-US" sz="2667" dirty="0" smtClean="0"/>
              <a:t>Phi (nominal, dichotomous)</a:t>
            </a:r>
            <a:endParaRPr lang="en-US" altLang="en-US" sz="2667" dirty="0"/>
          </a:p>
          <a:p>
            <a:pPr lvl="2" eaLnBrk="1" hangingPunct="1">
              <a:lnSpc>
                <a:spcPct val="90000"/>
              </a:lnSpc>
            </a:pPr>
            <a:r>
              <a:rPr lang="en-US" altLang="en-US" sz="2667" dirty="0" smtClean="0"/>
              <a:t>correlation </a:t>
            </a:r>
            <a:r>
              <a:rPr lang="en-US" altLang="en-US" sz="2667" dirty="0"/>
              <a:t>(Pearson r; Kendall’s tau)</a:t>
            </a:r>
          </a:p>
          <a:p>
            <a:pPr lvl="2" eaLnBrk="1" hangingPunct="1">
              <a:lnSpc>
                <a:spcPct val="90000"/>
              </a:lnSpc>
            </a:pPr>
            <a:r>
              <a:rPr lang="en-US" altLang="en-US" sz="2667" dirty="0"/>
              <a:t>intraclass correlation coefficient (ANOVA)</a:t>
            </a:r>
          </a:p>
          <a:p>
            <a:pPr lvl="1" eaLnBrk="1" hangingPunct="1">
              <a:lnSpc>
                <a:spcPct val="90000"/>
              </a:lnSpc>
            </a:pPr>
            <a:r>
              <a:rPr lang="en-US" altLang="en-US" sz="3200" dirty="0"/>
              <a:t>A</a:t>
            </a:r>
            <a:r>
              <a:rPr lang="en-US" altLang="en-US" sz="3200" dirty="0" smtClean="0"/>
              <a:t>lternate </a:t>
            </a:r>
            <a:r>
              <a:rPr lang="en-US" altLang="en-US" sz="3200" dirty="0"/>
              <a:t>or parallel forms (two parallel tests)</a:t>
            </a:r>
          </a:p>
          <a:p>
            <a:pPr lvl="2" eaLnBrk="1" hangingPunct="1">
              <a:lnSpc>
                <a:spcPct val="90000"/>
              </a:lnSpc>
            </a:pPr>
            <a:r>
              <a:rPr lang="en-US" altLang="en-US" sz="2667" dirty="0"/>
              <a:t>correlation</a:t>
            </a:r>
          </a:p>
        </p:txBody>
      </p:sp>
    </p:spTree>
    <p:extLst>
      <p:ext uri="{BB962C8B-B14F-4D97-AF65-F5344CB8AC3E}">
        <p14:creationId xmlns:p14="http://schemas.microsoft.com/office/powerpoint/2010/main" val="14865691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oandp.org/OLC/lessons/html/SSC_09/images/m1a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1905000"/>
            <a:ext cx="4368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69816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socialresearchmethods.net/kb/Assets/images/intra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057400"/>
            <a:ext cx="528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5558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smtClean="0">
                <a:solidFill>
                  <a:schemeClr val="tx2">
                    <a:satMod val="130000"/>
                  </a:schemeClr>
                </a:solidFill>
              </a:rPr>
              <a:t>Measurement: Defined</a:t>
            </a:r>
          </a:p>
        </p:txBody>
      </p:sp>
      <p:sp>
        <p:nvSpPr>
          <p:cNvPr id="6147" name="Rectangle 3"/>
          <p:cNvSpPr>
            <a:spLocks noGrp="1" noChangeArrowheads="1"/>
          </p:cNvSpPr>
          <p:nvPr>
            <p:ph idx="1"/>
          </p:nvPr>
        </p:nvSpPr>
        <p:spPr>
          <a:xfrm>
            <a:off x="697832" y="1884946"/>
            <a:ext cx="10579769" cy="4259179"/>
          </a:xfrm>
        </p:spPr>
        <p:txBody>
          <a:bodyPr>
            <a:normAutofit/>
          </a:bodyPr>
          <a:lstStyle/>
          <a:p>
            <a:pPr marL="487668" indent="-377943">
              <a:spcAft>
                <a:spcPts val="0"/>
              </a:spcAft>
              <a:buFont typeface="Wingdings 2"/>
              <a:buChar char=""/>
              <a:defRPr/>
            </a:pPr>
            <a:r>
              <a:rPr lang="en-US" sz="2400" dirty="0"/>
              <a:t>Rules for assigning numbers to objects to represent quantities of attributes</a:t>
            </a:r>
          </a:p>
          <a:p>
            <a:pPr marL="487668" indent="-377943">
              <a:spcAft>
                <a:spcPts val="0"/>
              </a:spcAft>
              <a:buFont typeface="Wingdings 2"/>
              <a:buChar char=""/>
              <a:defRPr/>
            </a:pPr>
            <a:r>
              <a:rPr lang="en-US" sz="2400" dirty="0"/>
              <a:t>Assign numbers to objects according to rules</a:t>
            </a:r>
          </a:p>
          <a:p>
            <a:pPr marL="487668" indent="-377943">
              <a:spcAft>
                <a:spcPts val="0"/>
              </a:spcAft>
              <a:buFont typeface="Wingdings 2"/>
              <a:buChar char=""/>
              <a:defRPr/>
            </a:pPr>
            <a:r>
              <a:rPr lang="en-US" sz="2400" dirty="0"/>
              <a:t>Remember attributes of objects vary day to day, from situation to situation, or from one object to another</a:t>
            </a:r>
          </a:p>
          <a:p>
            <a:pPr marL="487668" indent="-377943">
              <a:spcAft>
                <a:spcPts val="0"/>
              </a:spcAft>
              <a:buFont typeface="Wingdings 2"/>
              <a:buChar char=""/>
              <a:defRPr/>
            </a:pPr>
            <a:r>
              <a:rPr lang="en-US" sz="2400" dirty="0"/>
              <a:t>Variability: numeric expression that signifies how much of an attribute is present in the object</a:t>
            </a:r>
          </a:p>
          <a:p>
            <a:pPr marL="487668" indent="-377943">
              <a:spcAft>
                <a:spcPts val="0"/>
              </a:spcAft>
              <a:buFont typeface="Wingdings 2"/>
              <a:buChar char=""/>
              <a:defRPr/>
            </a:pPr>
            <a:r>
              <a:rPr lang="en-US" sz="2400" dirty="0"/>
              <a:t>Quantification communicates that amount</a:t>
            </a:r>
          </a:p>
        </p:txBody>
      </p:sp>
    </p:spTree>
    <p:extLst>
      <p:ext uri="{BB962C8B-B14F-4D97-AF65-F5344CB8AC3E}">
        <p14:creationId xmlns:p14="http://schemas.microsoft.com/office/powerpoint/2010/main" val="207047303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1905001"/>
            <a:ext cx="4826000"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8432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04800"/>
            <a:ext cx="10363200" cy="1143000"/>
          </a:xfrm>
        </p:spPr>
        <p:txBody>
          <a:bodyPr vert="horz" lIns="120651" tIns="59267" rIns="120651" bIns="59267" rtlCol="0" anchor="ctr">
            <a:normAutofit/>
          </a:bodyPr>
          <a:lstStyle/>
          <a:p>
            <a:pPr>
              <a:defRPr/>
            </a:pPr>
            <a:r>
              <a:rPr lang="en-US" dirty="0" smtClean="0"/>
              <a:t>Types of Reliability</a:t>
            </a:r>
          </a:p>
        </p:txBody>
      </p:sp>
      <p:sp>
        <p:nvSpPr>
          <p:cNvPr id="25603" name="Rectangle 3"/>
          <p:cNvSpPr>
            <a:spLocks noGrp="1" noChangeArrowheads="1"/>
          </p:cNvSpPr>
          <p:nvPr>
            <p:ph idx="1"/>
          </p:nvPr>
        </p:nvSpPr>
        <p:spPr>
          <a:xfrm>
            <a:off x="1062680" y="1886465"/>
            <a:ext cx="10722919" cy="4118920"/>
          </a:xfrm>
        </p:spPr>
        <p:txBody>
          <a:bodyPr vert="horz" lIns="120651" tIns="59267" rIns="120651" bIns="59267" rtlCol="0">
            <a:normAutofit/>
          </a:bodyPr>
          <a:lstStyle/>
          <a:p>
            <a:pPr eaLnBrk="1" hangingPunct="1"/>
            <a:r>
              <a:rPr lang="en-US" altLang="en-US" sz="3600" dirty="0" smtClean="0"/>
              <a:t>Homogeneity</a:t>
            </a:r>
          </a:p>
          <a:p>
            <a:pPr lvl="1" eaLnBrk="1" hangingPunct="1"/>
            <a:r>
              <a:rPr lang="en-US" altLang="en-US" sz="3200" dirty="0"/>
              <a:t>I</a:t>
            </a:r>
            <a:r>
              <a:rPr lang="en-US" altLang="en-US" sz="3200" dirty="0" smtClean="0"/>
              <a:t>nternal </a:t>
            </a:r>
            <a:r>
              <a:rPr lang="en-US" altLang="en-US" sz="3200" dirty="0"/>
              <a:t>consistency</a:t>
            </a:r>
          </a:p>
          <a:p>
            <a:pPr lvl="2"/>
            <a:r>
              <a:rPr lang="en-US" altLang="en-US" sz="2667" dirty="0"/>
              <a:t>Cronbach’s alpha (ordinal items</a:t>
            </a:r>
            <a:r>
              <a:rPr lang="en-US" altLang="en-US" sz="2667" dirty="0" smtClean="0"/>
              <a:t>)</a:t>
            </a:r>
            <a:r>
              <a:rPr lang="en-US" altLang="en-US" sz="2800" dirty="0"/>
              <a:t> </a:t>
            </a:r>
            <a:endParaRPr lang="en-US" altLang="en-US" sz="2800" dirty="0" smtClean="0"/>
          </a:p>
          <a:p>
            <a:pPr lvl="3"/>
            <a:r>
              <a:rPr lang="en-US" altLang="en-US" sz="2800" dirty="0" smtClean="0"/>
              <a:t>Modest </a:t>
            </a:r>
            <a:r>
              <a:rPr lang="en-US" altLang="en-US" sz="2800" dirty="0"/>
              <a:t>sample size: at least 25</a:t>
            </a:r>
          </a:p>
          <a:p>
            <a:pPr lvl="2" eaLnBrk="1" hangingPunct="1"/>
            <a:endParaRPr lang="en-US" altLang="en-US" sz="2667" dirty="0"/>
          </a:p>
          <a:p>
            <a:pPr lvl="2" eaLnBrk="1" hangingPunct="1"/>
            <a:r>
              <a:rPr lang="en-US" altLang="en-US" sz="2667" dirty="0"/>
              <a:t>Kuder-Richardson 20 (dichotomous items</a:t>
            </a:r>
            <a:r>
              <a:rPr lang="en-US" altLang="en-US" sz="2667" dirty="0" smtClean="0"/>
              <a:t>)</a:t>
            </a:r>
          </a:p>
          <a:p>
            <a:pPr lvl="1"/>
            <a:endParaRPr lang="en-US" altLang="en-US" dirty="0"/>
          </a:p>
          <a:p>
            <a:pPr lvl="1"/>
            <a:endParaRPr lang="en-US" altLang="en-US" dirty="0"/>
          </a:p>
          <a:p>
            <a:endParaRPr lang="en-US" altLang="en-US" dirty="0"/>
          </a:p>
          <a:p>
            <a:pPr lvl="2" eaLnBrk="1" hangingPunct="1"/>
            <a:endParaRPr lang="en-US" altLang="en-US" sz="2667"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858" y="2784388"/>
            <a:ext cx="1161535" cy="84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2653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95632" y="609600"/>
            <a:ext cx="10689968" cy="1143000"/>
          </a:xfrm>
        </p:spPr>
        <p:txBody>
          <a:bodyPr/>
          <a:lstStyle/>
          <a:p>
            <a:pPr>
              <a:defRPr/>
            </a:pPr>
            <a:r>
              <a:rPr lang="en-US" dirty="0" smtClean="0"/>
              <a:t>Reliability</a:t>
            </a:r>
          </a:p>
        </p:txBody>
      </p:sp>
      <p:sp>
        <p:nvSpPr>
          <p:cNvPr id="27651" name="Rectangle 3"/>
          <p:cNvSpPr>
            <a:spLocks noGrp="1" noChangeArrowheads="1"/>
          </p:cNvSpPr>
          <p:nvPr>
            <p:ph idx="1"/>
          </p:nvPr>
        </p:nvSpPr>
        <p:spPr>
          <a:xfrm>
            <a:off x="864972" y="1701800"/>
            <a:ext cx="10569147" cy="4546600"/>
          </a:xfrm>
        </p:spPr>
        <p:txBody>
          <a:bodyPr>
            <a:normAutofit lnSpcReduction="10000"/>
          </a:bodyPr>
          <a:lstStyle/>
          <a:p>
            <a:pPr eaLnBrk="1" hangingPunct="1"/>
            <a:r>
              <a:rPr lang="en-US" altLang="en-US" sz="2400" dirty="0" smtClean="0"/>
              <a:t>Ischemic Heart Disease Index: coding reliability reported by the authors was .71.</a:t>
            </a:r>
          </a:p>
          <a:p>
            <a:pPr eaLnBrk="1" hangingPunct="1"/>
            <a:r>
              <a:rPr lang="en-US" altLang="en-US" sz="2400" dirty="0" smtClean="0"/>
              <a:t>Adult-Adolescent Parenting Inventory (AAPI): Regarding Inappropriate Expectations subscale: in previous studies, Cronbach’s alphas ranged from .40 to .86. Reliabilities in current study ranged from .40 to .84. This subscale was dropped from further analyses.</a:t>
            </a:r>
          </a:p>
          <a:p>
            <a:pPr lvl="1" eaLnBrk="1" hangingPunct="1"/>
            <a:r>
              <a:rPr lang="en-US" altLang="en-US" sz="2400" dirty="0" smtClean="0"/>
              <a:t>Cronbach’s alphas are never obtained at a score of 1.00 because all instruments have some measurement error</a:t>
            </a:r>
          </a:p>
          <a:p>
            <a:pPr marL="91440" lvl="8" indent="-91440">
              <a:spcBef>
                <a:spcPts val="1200"/>
              </a:spcBef>
              <a:spcAft>
                <a:spcPts val="200"/>
              </a:spcAft>
              <a:buSzPct val="100000"/>
              <a:buFont typeface="Calibri" panose="020F0502020204030204" pitchFamily="34" charset="0"/>
              <a:buChar char=" "/>
            </a:pPr>
            <a:r>
              <a:rPr lang="en-US" sz="2400" dirty="0">
                <a:solidFill>
                  <a:schemeClr val="tx1"/>
                </a:solidFill>
              </a:rPr>
              <a:t>Test-retest reliability coefficients were r = 0.92 for the whole instrument (SIP) and averaged r = 0.82 for the 12 categories of dysfunctional behavior when two tests were administered at 24-hour </a:t>
            </a:r>
            <a:r>
              <a:rPr lang="en-US" sz="2400" dirty="0" smtClean="0">
                <a:solidFill>
                  <a:schemeClr val="tx1"/>
                </a:solidFill>
              </a:rPr>
              <a:t>intervals</a:t>
            </a:r>
          </a:p>
          <a:p>
            <a:r>
              <a:rPr lang="en-US" altLang="en-US" dirty="0"/>
              <a:t>Arterial oxygen saturation was measured by a Nellcor pulse oximeter (Nellcor Inc., Hayward, CA), placed on the subject’s index </a:t>
            </a:r>
            <a:r>
              <a:rPr lang="en-US" altLang="en-US" dirty="0" smtClean="0"/>
              <a:t>finger (obtain </a:t>
            </a:r>
            <a:r>
              <a:rPr lang="en-US" altLang="en-US" dirty="0"/>
              <a:t>manufacturer’s product </a:t>
            </a:r>
            <a:r>
              <a:rPr lang="en-US" altLang="en-US" dirty="0" smtClean="0"/>
              <a:t>information; </a:t>
            </a:r>
            <a:r>
              <a:rPr lang="en-US" altLang="en-US" dirty="0"/>
              <a:t>conduct test/retest calculations </a:t>
            </a:r>
            <a:r>
              <a:rPr lang="en-US" altLang="en-US" dirty="0" smtClean="0"/>
              <a:t>yourself)</a:t>
            </a:r>
            <a:endParaRPr lang="en-US" altLang="en-US" dirty="0"/>
          </a:p>
          <a:p>
            <a:pPr marL="91440" lvl="8" indent="-91440">
              <a:spcBef>
                <a:spcPts val="1200"/>
              </a:spcBef>
              <a:spcAft>
                <a:spcPts val="200"/>
              </a:spcAft>
              <a:buSzPct val="100000"/>
              <a:buFont typeface="Calibri" panose="020F0502020204030204" pitchFamily="34" charset="0"/>
              <a:buChar char=" "/>
            </a:pPr>
            <a:endParaRPr lang="en-US" sz="2400" dirty="0">
              <a:solidFill>
                <a:schemeClr val="tx1">
                  <a:lumMod val="50000"/>
                  <a:lumOff val="50000"/>
                </a:schemeClr>
              </a:solidFill>
            </a:endParaRPr>
          </a:p>
          <a:p>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237798864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304800"/>
            <a:ext cx="10363200" cy="1143000"/>
          </a:xfrm>
        </p:spPr>
        <p:txBody>
          <a:bodyPr vert="horz" lIns="120651" tIns="59267" rIns="120651" bIns="59267" rtlCol="0" anchor="ctr">
            <a:normAutofit/>
          </a:bodyPr>
          <a:lstStyle/>
          <a:p>
            <a:pPr>
              <a:defRPr/>
            </a:pPr>
            <a:r>
              <a:rPr lang="en-US" sz="5333" dirty="0"/>
              <a:t>Reliability</a:t>
            </a:r>
          </a:p>
        </p:txBody>
      </p:sp>
      <p:sp>
        <p:nvSpPr>
          <p:cNvPr id="35843" name="Rectangle 3"/>
          <p:cNvSpPr>
            <a:spLocks noGrp="1" noChangeArrowheads="1"/>
          </p:cNvSpPr>
          <p:nvPr>
            <p:ph idx="1"/>
          </p:nvPr>
        </p:nvSpPr>
        <p:spPr>
          <a:xfrm>
            <a:off x="1037968" y="1853514"/>
            <a:ext cx="10747632" cy="4471086"/>
          </a:xfrm>
        </p:spPr>
        <p:txBody>
          <a:bodyPr vert="horz" lIns="120651" tIns="59267" rIns="120651" bIns="59267" rtlCol="0">
            <a:normAutofit lnSpcReduction="10000"/>
          </a:bodyPr>
          <a:lstStyle/>
          <a:p>
            <a:pPr eaLnBrk="1" hangingPunct="1"/>
            <a:r>
              <a:rPr lang="en-US" altLang="en-US" sz="2667" dirty="0"/>
              <a:t>Anxiety subscale</a:t>
            </a:r>
          </a:p>
          <a:p>
            <a:pPr lvl="1" eaLnBrk="1" hangingPunct="1">
              <a:buFontTx/>
              <a:buNone/>
            </a:pPr>
            <a:r>
              <a:rPr lang="en-US" altLang="en-US" sz="2667" dirty="0"/>
              <a:t>i1</a:t>
            </a:r>
          </a:p>
          <a:p>
            <a:pPr lvl="1" eaLnBrk="1" hangingPunct="1">
              <a:buFontTx/>
              <a:buNone/>
            </a:pPr>
            <a:r>
              <a:rPr lang="en-US" altLang="en-US" sz="2667" dirty="0"/>
              <a:t>i7</a:t>
            </a:r>
          </a:p>
          <a:p>
            <a:pPr lvl="1" eaLnBrk="1" hangingPunct="1">
              <a:buFontTx/>
              <a:buNone/>
            </a:pPr>
            <a:r>
              <a:rPr lang="en-US" altLang="en-US" sz="2667" dirty="0"/>
              <a:t>i14</a:t>
            </a:r>
          </a:p>
          <a:p>
            <a:pPr lvl="1" eaLnBrk="1" hangingPunct="1">
              <a:buFontTx/>
              <a:buNone/>
            </a:pPr>
            <a:r>
              <a:rPr lang="en-US" altLang="en-US" sz="2667" dirty="0"/>
              <a:t>i23</a:t>
            </a:r>
          </a:p>
          <a:p>
            <a:pPr lvl="1" eaLnBrk="1" hangingPunct="1">
              <a:buFontTx/>
              <a:buNone/>
            </a:pPr>
            <a:r>
              <a:rPr lang="en-US" altLang="en-US" sz="2667" dirty="0"/>
              <a:t>i37</a:t>
            </a:r>
          </a:p>
          <a:p>
            <a:pPr lvl="1" eaLnBrk="1" hangingPunct="1">
              <a:buFontTx/>
              <a:buNone/>
            </a:pPr>
            <a:r>
              <a:rPr lang="en-US" altLang="en-US" sz="2667" dirty="0"/>
              <a:t>reliability coefficient</a:t>
            </a:r>
          </a:p>
          <a:p>
            <a:pPr lvl="1" eaLnBrk="1" hangingPunct="1">
              <a:buFontTx/>
              <a:buNone/>
            </a:pPr>
            <a:r>
              <a:rPr lang="en-US" altLang="en-US" sz="2667" dirty="0"/>
              <a:t>N = cases = 125</a:t>
            </a:r>
          </a:p>
          <a:p>
            <a:pPr lvl="1" eaLnBrk="1" hangingPunct="1">
              <a:buFontTx/>
              <a:buNone/>
            </a:pPr>
            <a:r>
              <a:rPr lang="en-US" altLang="en-US" sz="2667" dirty="0"/>
              <a:t>N of items = 5</a:t>
            </a:r>
          </a:p>
          <a:p>
            <a:pPr lvl="1" eaLnBrk="1" hangingPunct="1">
              <a:buFontTx/>
              <a:buNone/>
            </a:pPr>
            <a:r>
              <a:rPr lang="en-US" altLang="en-US" sz="3200" dirty="0"/>
              <a:t>alpha = 0.3682</a:t>
            </a:r>
          </a:p>
        </p:txBody>
      </p:sp>
    </p:spTree>
    <p:extLst>
      <p:ext uri="{BB962C8B-B14F-4D97-AF65-F5344CB8AC3E}">
        <p14:creationId xmlns:p14="http://schemas.microsoft.com/office/powerpoint/2010/main" val="2764764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828800"/>
            <a:ext cx="8737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79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Validity: Defined</a:t>
            </a:r>
          </a:p>
        </p:txBody>
      </p:sp>
      <p:sp>
        <p:nvSpPr>
          <p:cNvPr id="5123" name="Rectangle 3"/>
          <p:cNvSpPr>
            <a:spLocks noGrp="1" noChangeArrowheads="1"/>
          </p:cNvSpPr>
          <p:nvPr>
            <p:ph idx="1"/>
          </p:nvPr>
        </p:nvSpPr>
        <p:spPr>
          <a:noFill/>
        </p:spPr>
        <p:txBody>
          <a:bodyPr vert="horz" lIns="120651" tIns="59267" rIns="120651" bIns="59267" rtlCol="0">
            <a:normAutofit/>
          </a:bodyPr>
          <a:lstStyle/>
          <a:p>
            <a:r>
              <a:rPr lang="en-US" dirty="0"/>
              <a:t>E</a:t>
            </a:r>
            <a:r>
              <a:rPr lang="en-US" dirty="0" smtClean="0"/>
              <a:t>xtent to which instrument actually reflects abstract construct being examined; measures what it is supposed to measure</a:t>
            </a:r>
          </a:p>
          <a:p>
            <a:r>
              <a:rPr lang="en-US" dirty="0" smtClean="0"/>
              <a:t>Domain </a:t>
            </a:r>
            <a:r>
              <a:rPr lang="en-US" dirty="0"/>
              <a:t>or Universe of Construct</a:t>
            </a:r>
          </a:p>
          <a:p>
            <a:pPr lvl="1"/>
            <a:r>
              <a:rPr lang="en-US" dirty="0"/>
              <a:t>Concept analysis</a:t>
            </a:r>
          </a:p>
          <a:p>
            <a:pPr lvl="1"/>
            <a:r>
              <a:rPr lang="en-US" dirty="0"/>
              <a:t>Extensive literature search</a:t>
            </a:r>
          </a:p>
          <a:p>
            <a:pPr lvl="1"/>
            <a:r>
              <a:rPr lang="en-US" dirty="0"/>
              <a:t>Qualitative study results</a:t>
            </a:r>
          </a:p>
          <a:p>
            <a:pPr lvl="2"/>
            <a:r>
              <a:rPr lang="en-US" dirty="0"/>
              <a:t>Theoretically define the construct and subconcepts</a:t>
            </a:r>
          </a:p>
          <a:p>
            <a:r>
              <a:rPr lang="en-US" dirty="0"/>
              <a:t>Blueprint or matrix</a:t>
            </a:r>
          </a:p>
          <a:p>
            <a:pPr lvl="1"/>
            <a:r>
              <a:rPr lang="en-US" dirty="0"/>
              <a:t>Test items</a:t>
            </a:r>
          </a:p>
          <a:p>
            <a:pPr lvl="1"/>
            <a:r>
              <a:rPr lang="en-US" dirty="0"/>
              <a:t>Instrument items</a:t>
            </a:r>
          </a:p>
          <a:p>
            <a:pPr eaLnBrk="1" hangingPunct="1"/>
            <a:endParaRPr lang="en-US" dirty="0" smtClean="0"/>
          </a:p>
        </p:txBody>
      </p:sp>
    </p:spTree>
    <p:extLst>
      <p:ext uri="{BB962C8B-B14F-4D97-AF65-F5344CB8AC3E}">
        <p14:creationId xmlns:p14="http://schemas.microsoft.com/office/powerpoint/2010/main" val="7604307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Types</a:t>
            </a:r>
            <a:endParaRPr lang="en-US" dirty="0"/>
          </a:p>
        </p:txBody>
      </p:sp>
      <p:sp>
        <p:nvSpPr>
          <p:cNvPr id="3" name="Content Placeholder 2"/>
          <p:cNvSpPr>
            <a:spLocks noGrp="1"/>
          </p:cNvSpPr>
          <p:nvPr>
            <p:ph idx="1"/>
          </p:nvPr>
        </p:nvSpPr>
        <p:spPr/>
        <p:txBody>
          <a:bodyPr/>
          <a:lstStyle/>
          <a:p>
            <a:r>
              <a:rPr lang="en-US" sz="5333" dirty="0"/>
              <a:t>Face Validity</a:t>
            </a:r>
          </a:p>
          <a:p>
            <a:pPr lvl="1"/>
            <a:r>
              <a:rPr lang="en-US" sz="3200" dirty="0"/>
              <a:t>Instrument looks like it is measuring the construct</a:t>
            </a:r>
          </a:p>
        </p:txBody>
      </p:sp>
    </p:spTree>
    <p:extLst>
      <p:ext uri="{BB962C8B-B14F-4D97-AF65-F5344CB8AC3E}">
        <p14:creationId xmlns:p14="http://schemas.microsoft.com/office/powerpoint/2010/main" val="8854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vert="horz" lIns="120651" tIns="59267" rIns="120651" bIns="59267" rtlCol="0" anchor="ctr">
            <a:normAutofit/>
          </a:bodyPr>
          <a:lstStyle/>
          <a:p>
            <a:r>
              <a:rPr lang="en-US" dirty="0" smtClean="0"/>
              <a:t>Validity Types</a:t>
            </a:r>
          </a:p>
        </p:txBody>
      </p:sp>
      <p:sp>
        <p:nvSpPr>
          <p:cNvPr id="7171" name="Rectangle 3"/>
          <p:cNvSpPr>
            <a:spLocks noGrp="1" noChangeArrowheads="1"/>
          </p:cNvSpPr>
          <p:nvPr>
            <p:ph idx="1"/>
          </p:nvPr>
        </p:nvSpPr>
        <p:spPr>
          <a:noFill/>
        </p:spPr>
        <p:txBody>
          <a:bodyPr vert="horz" lIns="120651" tIns="59267" rIns="120651" bIns="59267" rtlCol="0">
            <a:normAutofit lnSpcReduction="10000"/>
          </a:bodyPr>
          <a:lstStyle/>
          <a:p>
            <a:pPr>
              <a:lnSpc>
                <a:spcPct val="90000"/>
              </a:lnSpc>
            </a:pPr>
            <a:r>
              <a:rPr lang="en-US" sz="3733" b="1" dirty="0"/>
              <a:t>Content validity</a:t>
            </a:r>
            <a:r>
              <a:rPr lang="en-US" sz="3733" dirty="0"/>
              <a:t>: extent to which method of measurement includes appropriate sample of items for construct being measured and adequately covers construct; based on subjective judgment</a:t>
            </a:r>
          </a:p>
          <a:p>
            <a:pPr lvl="1" eaLnBrk="1" hangingPunct="1">
              <a:lnSpc>
                <a:spcPct val="90000"/>
              </a:lnSpc>
            </a:pPr>
            <a:r>
              <a:rPr lang="en-US" sz="3200" dirty="0"/>
              <a:t>evidence comes from </a:t>
            </a:r>
          </a:p>
          <a:p>
            <a:pPr lvl="2" eaLnBrk="1" hangingPunct="1">
              <a:lnSpc>
                <a:spcPct val="90000"/>
              </a:lnSpc>
            </a:pPr>
            <a:r>
              <a:rPr lang="en-US" sz="2400" b="1" dirty="0"/>
              <a:t>literature</a:t>
            </a:r>
          </a:p>
          <a:p>
            <a:pPr lvl="2" eaLnBrk="1" hangingPunct="1">
              <a:lnSpc>
                <a:spcPct val="90000"/>
              </a:lnSpc>
            </a:pPr>
            <a:r>
              <a:rPr lang="en-US" sz="2400" b="1" dirty="0"/>
              <a:t>representatives of relevant populations</a:t>
            </a:r>
          </a:p>
          <a:p>
            <a:pPr lvl="2" eaLnBrk="1" hangingPunct="1">
              <a:lnSpc>
                <a:spcPct val="90000"/>
              </a:lnSpc>
            </a:pPr>
            <a:r>
              <a:rPr lang="en-US" sz="2400" b="1" dirty="0"/>
              <a:t>content experts</a:t>
            </a:r>
            <a:endParaRPr lang="en-US" sz="2667" dirty="0"/>
          </a:p>
        </p:txBody>
      </p:sp>
    </p:spTree>
    <p:extLst>
      <p:ext uri="{BB962C8B-B14F-4D97-AF65-F5344CB8AC3E}">
        <p14:creationId xmlns:p14="http://schemas.microsoft.com/office/powerpoint/2010/main" val="25500059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Validity Types</a:t>
            </a:r>
          </a:p>
        </p:txBody>
      </p:sp>
      <p:sp>
        <p:nvSpPr>
          <p:cNvPr id="11267" name="Rectangle 3"/>
          <p:cNvSpPr>
            <a:spLocks noGrp="1" noChangeArrowheads="1"/>
          </p:cNvSpPr>
          <p:nvPr>
            <p:ph idx="1"/>
          </p:nvPr>
        </p:nvSpPr>
        <p:spPr>
          <a:noFill/>
        </p:spPr>
        <p:txBody>
          <a:bodyPr vert="horz" lIns="120651" tIns="59267" rIns="120651" bIns="59267" rtlCol="0">
            <a:normAutofit fontScale="92500" lnSpcReduction="10000"/>
          </a:bodyPr>
          <a:lstStyle/>
          <a:p>
            <a:pPr eaLnBrk="1" hangingPunct="1"/>
            <a:r>
              <a:rPr lang="en-US" sz="2200" dirty="0" smtClean="0"/>
              <a:t>Content Validity:  </a:t>
            </a:r>
            <a:r>
              <a:rPr lang="en-US" sz="2200" b="1" i="1" dirty="0" smtClean="0"/>
              <a:t>Expert validity</a:t>
            </a:r>
          </a:p>
          <a:p>
            <a:pPr lvl="1" eaLnBrk="1" hangingPunct="1"/>
            <a:r>
              <a:rPr lang="en-US" sz="2200" dirty="0" smtClean="0"/>
              <a:t>experts (5 or more) judge the items in relation to fit with construct and subscales of construct</a:t>
            </a:r>
          </a:p>
          <a:p>
            <a:pPr lvl="2" eaLnBrk="1" hangingPunct="1"/>
            <a:r>
              <a:rPr lang="en-US" sz="2200" b="1" dirty="0" smtClean="0"/>
              <a:t>experts rank items on scale</a:t>
            </a:r>
          </a:p>
          <a:p>
            <a:pPr lvl="2" eaLnBrk="1" hangingPunct="1"/>
            <a:r>
              <a:rPr lang="en-US" sz="2200" b="1" dirty="0" smtClean="0"/>
              <a:t>experts’ characteristics are described</a:t>
            </a:r>
          </a:p>
          <a:p>
            <a:pPr lvl="1"/>
            <a:r>
              <a:rPr lang="en-US" sz="2200" dirty="0" smtClean="0"/>
              <a:t>experts </a:t>
            </a:r>
            <a:r>
              <a:rPr lang="en-US" sz="2200" dirty="0"/>
              <a:t>use scale</a:t>
            </a:r>
          </a:p>
          <a:p>
            <a:pPr lvl="2"/>
            <a:r>
              <a:rPr lang="en-US" sz="2200" b="1" dirty="0"/>
              <a:t>1 = not relevant;  2 = unable to assess relevance without item revision or item in need of such revision that it would no longer be relevant; 3 = relevant but needs minor alteration; 4 = very relevant and succinct</a:t>
            </a:r>
          </a:p>
          <a:p>
            <a:pPr lvl="2"/>
            <a:r>
              <a:rPr lang="en-US" sz="2200" b="1" dirty="0"/>
              <a:t>means calculated and decisions made about items</a:t>
            </a:r>
          </a:p>
          <a:p>
            <a:pPr lvl="3"/>
            <a:r>
              <a:rPr lang="en-US" sz="2200" b="1" dirty="0"/>
              <a:t>(Lynn, 1986; Thomas, 1992)</a:t>
            </a:r>
          </a:p>
          <a:p>
            <a:pPr lvl="2"/>
            <a:r>
              <a:rPr lang="en-US" sz="2200" b="1" dirty="0"/>
              <a:t>comments included offering critique of items, etc. including readability and language used</a:t>
            </a:r>
          </a:p>
          <a:p>
            <a:endParaRPr lang="en-US" b="1" dirty="0" smtClean="0"/>
          </a:p>
        </p:txBody>
      </p:sp>
    </p:spTree>
    <p:extLst>
      <p:ext uri="{BB962C8B-B14F-4D97-AF65-F5344CB8AC3E}">
        <p14:creationId xmlns:p14="http://schemas.microsoft.com/office/powerpoint/2010/main" val="184572990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5333" dirty="0"/>
              <a:t>Content-Related Validity: Expert</a:t>
            </a:r>
          </a:p>
        </p:txBody>
      </p:sp>
      <p:sp>
        <p:nvSpPr>
          <p:cNvPr id="13315" name="Rectangle 3"/>
          <p:cNvSpPr>
            <a:spLocks noGrp="1" noChangeArrowheads="1"/>
          </p:cNvSpPr>
          <p:nvPr>
            <p:ph idx="1"/>
          </p:nvPr>
        </p:nvSpPr>
        <p:spPr>
          <a:xfrm>
            <a:off x="1097280" y="1845734"/>
            <a:ext cx="10058400" cy="4357358"/>
          </a:xfrm>
        </p:spPr>
        <p:txBody>
          <a:bodyPr>
            <a:normAutofit lnSpcReduction="10000"/>
          </a:bodyPr>
          <a:lstStyle/>
          <a:p>
            <a:pPr eaLnBrk="1" hangingPunct="1"/>
            <a:r>
              <a:rPr lang="en-US" sz="2400" dirty="0" smtClean="0"/>
              <a:t>Content Validity Index (CVI)</a:t>
            </a:r>
          </a:p>
          <a:p>
            <a:r>
              <a:rPr lang="en-US" sz="2400" dirty="0"/>
              <a:t>Numerical value reflecting level of content-related validity</a:t>
            </a:r>
          </a:p>
          <a:p>
            <a:pPr lvl="1"/>
            <a:r>
              <a:rPr lang="en-US" sz="2400" dirty="0" smtClean="0"/>
              <a:t>Experts rate content relevance of each item using 4-point rating scale</a:t>
            </a:r>
          </a:p>
          <a:p>
            <a:pPr lvl="1"/>
            <a:r>
              <a:rPr lang="en-US" sz="2400" dirty="0" smtClean="0"/>
              <a:t>Items </a:t>
            </a:r>
            <a:r>
              <a:rPr lang="en-US" sz="2400" dirty="0"/>
              <a:t>rated according to 4-point Lynn scale</a:t>
            </a:r>
          </a:p>
          <a:p>
            <a:pPr lvl="1"/>
            <a:r>
              <a:rPr lang="en-US" sz="2400" dirty="0"/>
              <a:t>Complete agreement among expert reviewers to retain an item with 7 or fewer reviewers</a:t>
            </a:r>
          </a:p>
          <a:p>
            <a:r>
              <a:rPr lang="en-US" sz="2400" dirty="0"/>
              <a:t>Relevance = 4 on 4 pt. scale</a:t>
            </a:r>
          </a:p>
          <a:p>
            <a:pPr lvl="1"/>
            <a:r>
              <a:rPr lang="en-US" sz="2400" dirty="0"/>
              <a:t>4 of 6 reviewers rate </a:t>
            </a:r>
            <a:r>
              <a:rPr lang="en-US" sz="2400" dirty="0" smtClean="0"/>
              <a:t>each item </a:t>
            </a:r>
            <a:r>
              <a:rPr lang="en-US" sz="2400" dirty="0"/>
              <a:t>relevant; 4/6 or 0.67</a:t>
            </a:r>
            <a:r>
              <a:rPr lang="en-US" sz="2400" dirty="0" smtClean="0"/>
              <a:t>%</a:t>
            </a:r>
          </a:p>
          <a:p>
            <a:pPr marL="201168" lvl="1" indent="0">
              <a:buNone/>
            </a:pPr>
            <a:endParaRPr lang="en-US" sz="2400" dirty="0" smtClean="0"/>
          </a:p>
          <a:p>
            <a:pPr marL="201168" lvl="1" indent="0">
              <a:buNone/>
            </a:pPr>
            <a:r>
              <a:rPr lang="en-US" sz="2400" dirty="0" smtClean="0"/>
              <a:t>The </a:t>
            </a:r>
            <a:r>
              <a:rPr lang="en-US" sz="2400" dirty="0"/>
              <a:t>Observable Displays of Affect Scale (ODAS): Ten gerontological nursing experts established content validity (Vogelpohl &amp; Beck, 1997).</a:t>
            </a:r>
          </a:p>
          <a:p>
            <a:pPr lvl="1"/>
            <a:endParaRPr lang="en-US" sz="2400" dirty="0"/>
          </a:p>
          <a:p>
            <a:pPr eaLnBrk="1" hangingPunct="1"/>
            <a:endParaRPr lang="en-US" dirty="0" smtClean="0"/>
          </a:p>
        </p:txBody>
      </p:sp>
    </p:spTree>
    <p:extLst>
      <p:ext uri="{BB962C8B-B14F-4D97-AF65-F5344CB8AC3E}">
        <p14:creationId xmlns:p14="http://schemas.microsoft.com/office/powerpoint/2010/main" val="136015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63579" y="279400"/>
            <a:ext cx="9914021" cy="1364916"/>
          </a:xfrm>
        </p:spPr>
        <p:txBody>
          <a:bodyPr/>
          <a:lstStyle/>
          <a:p>
            <a:pPr>
              <a:defRPr/>
            </a:pPr>
            <a:r>
              <a:rPr lang="en-US" dirty="0" smtClean="0">
                <a:solidFill>
                  <a:schemeClr val="tx2">
                    <a:satMod val="130000"/>
                  </a:schemeClr>
                </a:solidFill>
              </a:rPr>
              <a:t>Rules and Measurement</a:t>
            </a:r>
          </a:p>
        </p:txBody>
      </p:sp>
      <p:sp>
        <p:nvSpPr>
          <p:cNvPr id="14339" name="Rectangle 3"/>
          <p:cNvSpPr>
            <a:spLocks noGrp="1" noChangeArrowheads="1"/>
          </p:cNvSpPr>
          <p:nvPr>
            <p:ph idx="1"/>
          </p:nvPr>
        </p:nvSpPr>
        <p:spPr>
          <a:xfrm>
            <a:off x="1419726" y="1803400"/>
            <a:ext cx="10162674" cy="4343400"/>
          </a:xfrm>
        </p:spPr>
        <p:txBody>
          <a:bodyPr>
            <a:normAutofit/>
          </a:bodyPr>
          <a:lstStyle/>
          <a:p>
            <a:pPr eaLnBrk="1" hangingPunct="1">
              <a:lnSpc>
                <a:spcPct val="90000"/>
              </a:lnSpc>
            </a:pPr>
            <a:r>
              <a:rPr lang="en-US" altLang="en-US" sz="2400" dirty="0"/>
              <a:t>Numbers must be assigned to attributes of objects according to </a:t>
            </a:r>
            <a:r>
              <a:rPr lang="en-US" altLang="en-US" sz="2400" dirty="0" smtClean="0"/>
              <a:t>rules</a:t>
            </a:r>
          </a:p>
          <a:p>
            <a:pPr eaLnBrk="1" hangingPunct="1">
              <a:lnSpc>
                <a:spcPct val="90000"/>
              </a:lnSpc>
            </a:pPr>
            <a:r>
              <a:rPr lang="en-US" altLang="en-US" sz="2400" dirty="0" smtClean="0"/>
              <a:t>Scores assigned systematically</a:t>
            </a:r>
            <a:endParaRPr lang="en-US" altLang="en-US" sz="2400" dirty="0"/>
          </a:p>
          <a:p>
            <a:pPr eaLnBrk="1" hangingPunct="1">
              <a:lnSpc>
                <a:spcPct val="90000"/>
              </a:lnSpc>
            </a:pPr>
            <a:r>
              <a:rPr lang="en-US" altLang="en-US" sz="2400" dirty="0"/>
              <a:t>The conditions and criteria with which the numeric values are assigned are specified</a:t>
            </a:r>
          </a:p>
          <a:p>
            <a:pPr eaLnBrk="1" hangingPunct="1">
              <a:lnSpc>
                <a:spcPct val="90000"/>
              </a:lnSpc>
            </a:pPr>
            <a:r>
              <a:rPr lang="en-US" altLang="en-US" sz="2400" dirty="0"/>
              <a:t>The measurement instrument must correspond with the real world of the object being measured</a:t>
            </a:r>
          </a:p>
          <a:p>
            <a:pPr eaLnBrk="1" hangingPunct="1">
              <a:lnSpc>
                <a:spcPct val="90000"/>
              </a:lnSpc>
            </a:pPr>
            <a:r>
              <a:rPr lang="en-US" altLang="en-US" sz="2400" dirty="0"/>
              <a:t>instruments help researchers to measure concepts/constructs/attributes</a:t>
            </a:r>
          </a:p>
        </p:txBody>
      </p:sp>
    </p:spTree>
    <p:extLst>
      <p:ext uri="{BB962C8B-B14F-4D97-AF65-F5344CB8AC3E}">
        <p14:creationId xmlns:p14="http://schemas.microsoft.com/office/powerpoint/2010/main" val="191746232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Instrument Readability</a:t>
            </a:r>
          </a:p>
        </p:txBody>
      </p:sp>
      <p:sp>
        <p:nvSpPr>
          <p:cNvPr id="14339" name="Rectangle 3"/>
          <p:cNvSpPr>
            <a:spLocks noGrp="1" noChangeArrowheads="1"/>
          </p:cNvSpPr>
          <p:nvPr>
            <p:ph idx="1"/>
          </p:nvPr>
        </p:nvSpPr>
        <p:spPr>
          <a:noFill/>
        </p:spPr>
        <p:txBody>
          <a:bodyPr vert="horz" lIns="120651" tIns="59267" rIns="120651" bIns="59267" rtlCol="0">
            <a:normAutofit/>
          </a:bodyPr>
          <a:lstStyle/>
          <a:p>
            <a:pPr eaLnBrk="1" hangingPunct="1"/>
            <a:r>
              <a:rPr lang="en-US" sz="3200" dirty="0" smtClean="0"/>
              <a:t>there are over 30 readability formulas</a:t>
            </a:r>
          </a:p>
          <a:p>
            <a:pPr eaLnBrk="1" hangingPunct="1"/>
            <a:r>
              <a:rPr lang="en-US" sz="3200" dirty="0" smtClean="0"/>
              <a:t>index of probable degree of difficulty of comprehending text</a:t>
            </a:r>
          </a:p>
          <a:p>
            <a:pPr eaLnBrk="1" hangingPunct="1"/>
            <a:r>
              <a:rPr lang="en-US" sz="3200" dirty="0" smtClean="0"/>
              <a:t>Fog formula example of readability formula</a:t>
            </a:r>
          </a:p>
          <a:p>
            <a:pPr eaLnBrk="1" hangingPunct="1"/>
            <a:r>
              <a:rPr lang="en-US" sz="3200" dirty="0" err="1" smtClean="0"/>
              <a:t>Flesch</a:t>
            </a:r>
            <a:r>
              <a:rPr lang="en-US" sz="3200" dirty="0" smtClean="0"/>
              <a:t>-Kinkaid Grade Level Word: calculates readability level</a:t>
            </a:r>
          </a:p>
        </p:txBody>
      </p:sp>
    </p:spTree>
    <p:extLst>
      <p:ext uri="{BB962C8B-B14F-4D97-AF65-F5344CB8AC3E}">
        <p14:creationId xmlns:p14="http://schemas.microsoft.com/office/powerpoint/2010/main" val="378630346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160000" cy="1143000"/>
          </a:xfrm>
        </p:spPr>
        <p:txBody>
          <a:bodyPr/>
          <a:lstStyle/>
          <a:p>
            <a:r>
              <a:rPr lang="en-US" sz="4800" dirty="0"/>
              <a:t>Content-Related Validity: Example</a:t>
            </a:r>
          </a:p>
        </p:txBody>
      </p:sp>
      <p:sp>
        <p:nvSpPr>
          <p:cNvPr id="3" name="Content Placeholder 2"/>
          <p:cNvSpPr>
            <a:spLocks noGrp="1"/>
          </p:cNvSpPr>
          <p:nvPr>
            <p:ph idx="1"/>
          </p:nvPr>
        </p:nvSpPr>
        <p:spPr>
          <a:xfrm>
            <a:off x="856734" y="2232454"/>
            <a:ext cx="10470293" cy="4003589"/>
          </a:xfrm>
        </p:spPr>
        <p:txBody>
          <a:bodyPr>
            <a:normAutofit/>
          </a:bodyPr>
          <a:lstStyle/>
          <a:p>
            <a:pPr marL="152396" indent="0">
              <a:buNone/>
            </a:pPr>
            <a:r>
              <a:rPr lang="en-US" dirty="0"/>
              <a:t>CBI-E items originated in related literature and research on nurse caring from patients’ and nurses’ perspectives as well as expert review. Six experts in gerontologic nursing reviewed the CBI-E and rated the items, directions, length, and other critical points regarding this draft so that content validity of the expert type (Burns &amp; Grove, 2005) was established. Three of the experts were doctoral-prepared. Two were geriatric nurse practitioners, three were clinical nurse specialists, one was a long-term care administrator, and one was a psychiatric-mental health clinician. The content validity (content relevance) of each item was rated by experts using the following 4-point rating scale (Lynn, 1986): “1 = not relevant; 2 = unable to assess relevance without item revision or item is in need of such revision that it would no longer be relevant; 3 = relevant but needs minor alteration; 4 = very relevant and succinct” (p. 384). Items were revised based on expert reviews and one item was eliminated from the 29-item draft. This item had the lowest mean. Experts commented on nebulous wording on specific items and on the excellence of many. Specific item revisions were offered and the investigators modified several items accordingly.</a:t>
            </a:r>
          </a:p>
          <a:p>
            <a:endParaRPr lang="en-US" dirty="0"/>
          </a:p>
        </p:txBody>
      </p:sp>
    </p:spTree>
    <p:extLst>
      <p:ext uri="{BB962C8B-B14F-4D97-AF65-F5344CB8AC3E}">
        <p14:creationId xmlns:p14="http://schemas.microsoft.com/office/powerpoint/2010/main" val="176341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Content Validity</a:t>
            </a:r>
          </a:p>
        </p:txBody>
      </p:sp>
      <p:sp>
        <p:nvSpPr>
          <p:cNvPr id="9219" name="Rectangle 3"/>
          <p:cNvSpPr>
            <a:spLocks noGrp="1" noChangeArrowheads="1"/>
          </p:cNvSpPr>
          <p:nvPr>
            <p:ph idx="1"/>
          </p:nvPr>
        </p:nvSpPr>
        <p:spPr>
          <a:xfrm>
            <a:off x="1097280" y="2108886"/>
            <a:ext cx="10281920" cy="3606114"/>
          </a:xfrm>
          <a:noFill/>
        </p:spPr>
        <p:txBody>
          <a:bodyPr vert="horz" lIns="120651" tIns="59267" rIns="120651" bIns="59267" rtlCol="0">
            <a:normAutofit/>
          </a:bodyPr>
          <a:lstStyle/>
          <a:p>
            <a:pPr eaLnBrk="1" hangingPunct="1"/>
            <a:r>
              <a:rPr lang="en-US" sz="3200" dirty="0" smtClean="0"/>
              <a:t>Content Validity: </a:t>
            </a:r>
            <a:r>
              <a:rPr lang="en-US" sz="3200" i="1" dirty="0" smtClean="0"/>
              <a:t>Theoretical validity</a:t>
            </a:r>
            <a:endParaRPr lang="en-US" sz="3200" dirty="0" smtClean="0"/>
          </a:p>
          <a:p>
            <a:pPr lvl="1" eaLnBrk="1" hangingPunct="1"/>
            <a:r>
              <a:rPr lang="en-US" sz="3200" dirty="0" smtClean="0"/>
              <a:t>the domain of the construct is identified through concept analysis or extensive literature search; qualitative methods can also be used</a:t>
            </a:r>
          </a:p>
          <a:p>
            <a:pPr lvl="1" eaLnBrk="1" hangingPunct="1"/>
            <a:r>
              <a:rPr lang="en-US" sz="3200" dirty="0" smtClean="0"/>
              <a:t>a matrix or blueprint is created to develop items for a test</a:t>
            </a:r>
          </a:p>
          <a:p>
            <a:pPr lvl="1" eaLnBrk="1" hangingPunct="1"/>
            <a:r>
              <a:rPr lang="en-US" sz="3200" dirty="0" smtClean="0"/>
              <a:t>item format, item content, and procedures for generating items carefully described</a:t>
            </a:r>
          </a:p>
        </p:txBody>
      </p:sp>
    </p:spTree>
    <p:extLst>
      <p:ext uri="{BB962C8B-B14F-4D97-AF65-F5344CB8AC3E}">
        <p14:creationId xmlns:p14="http://schemas.microsoft.com/office/powerpoint/2010/main" val="389964560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sz="4800" dirty="0"/>
              <a:t>Construct Validity: Factor Analysis Validity</a:t>
            </a:r>
            <a:endParaRPr lang="en-US" dirty="0" smtClean="0"/>
          </a:p>
        </p:txBody>
      </p:sp>
      <p:sp>
        <p:nvSpPr>
          <p:cNvPr id="18435" name="Rectangle 3"/>
          <p:cNvSpPr>
            <a:spLocks noGrp="1" noChangeArrowheads="1"/>
          </p:cNvSpPr>
          <p:nvPr>
            <p:ph idx="1"/>
          </p:nvPr>
        </p:nvSpPr>
        <p:spPr>
          <a:xfrm>
            <a:off x="1097280" y="2075934"/>
            <a:ext cx="9977120" cy="4172465"/>
          </a:xfrm>
          <a:noFill/>
        </p:spPr>
        <p:txBody>
          <a:bodyPr vert="horz" lIns="120651" tIns="59267" rIns="120651" bIns="59267" rtlCol="0">
            <a:normAutofit fontScale="85000" lnSpcReduction="10000"/>
          </a:bodyPr>
          <a:lstStyle/>
          <a:p>
            <a:pPr eaLnBrk="1" hangingPunct="1">
              <a:lnSpc>
                <a:spcPct val="90000"/>
              </a:lnSpc>
            </a:pPr>
            <a:r>
              <a:rPr lang="en-US" sz="3733" dirty="0"/>
              <a:t>R</a:t>
            </a:r>
            <a:r>
              <a:rPr lang="en-US" sz="3733" dirty="0" smtClean="0"/>
              <a:t>elationships </a:t>
            </a:r>
            <a:r>
              <a:rPr lang="en-US" sz="3733" dirty="0"/>
              <a:t>among various items of instrument established; items fall into a factor, correlate with other items</a:t>
            </a:r>
          </a:p>
          <a:p>
            <a:pPr eaLnBrk="1" hangingPunct="1">
              <a:lnSpc>
                <a:spcPct val="90000"/>
              </a:lnSpc>
            </a:pPr>
            <a:r>
              <a:rPr lang="en-US" sz="3733" dirty="0"/>
              <a:t>I</a:t>
            </a:r>
            <a:r>
              <a:rPr lang="en-US" sz="3733" dirty="0" smtClean="0"/>
              <a:t>tems </a:t>
            </a:r>
            <a:r>
              <a:rPr lang="en-US" sz="3733" dirty="0"/>
              <a:t>that are closely related are clustered into a factor</a:t>
            </a:r>
          </a:p>
          <a:p>
            <a:pPr lvl="1" eaLnBrk="1" hangingPunct="1">
              <a:lnSpc>
                <a:spcPct val="90000"/>
              </a:lnSpc>
            </a:pPr>
            <a:r>
              <a:rPr lang="en-US" sz="3200" dirty="0"/>
              <a:t>factor = subscale = dimension</a:t>
            </a:r>
          </a:p>
          <a:p>
            <a:pPr eaLnBrk="1" hangingPunct="1">
              <a:lnSpc>
                <a:spcPct val="90000"/>
              </a:lnSpc>
            </a:pPr>
            <a:r>
              <a:rPr lang="en-US" sz="3733" dirty="0"/>
              <a:t>I</a:t>
            </a:r>
            <a:r>
              <a:rPr lang="en-US" sz="3733" dirty="0" smtClean="0"/>
              <a:t>nstrument </a:t>
            </a:r>
            <a:r>
              <a:rPr lang="en-US" sz="3733" dirty="0"/>
              <a:t>may reflect several constructs rather than one construct</a:t>
            </a:r>
          </a:p>
          <a:p>
            <a:pPr lvl="1" eaLnBrk="1" hangingPunct="1">
              <a:lnSpc>
                <a:spcPct val="90000"/>
              </a:lnSpc>
            </a:pPr>
            <a:r>
              <a:rPr lang="en-US" sz="3200" dirty="0"/>
              <a:t>factor loadings (-1 to +1) may be thought of as correlations of the item with the factor</a:t>
            </a:r>
          </a:p>
          <a:p>
            <a:pPr eaLnBrk="1" hangingPunct="1">
              <a:lnSpc>
                <a:spcPct val="90000"/>
              </a:lnSpc>
            </a:pPr>
            <a:endParaRPr lang="en-US" sz="3200" dirty="0"/>
          </a:p>
        </p:txBody>
      </p:sp>
    </p:spTree>
    <p:extLst>
      <p:ext uri="{BB962C8B-B14F-4D97-AF65-F5344CB8AC3E}">
        <p14:creationId xmlns:p14="http://schemas.microsoft.com/office/powerpoint/2010/main" val="40802404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97280" y="274639"/>
            <a:ext cx="9977120" cy="1143000"/>
          </a:xfrm>
          <a:noFill/>
        </p:spPr>
        <p:txBody>
          <a:bodyPr vert="horz" lIns="120651" tIns="59267" rIns="120651" bIns="59267" rtlCol="0" anchor="ctr">
            <a:noAutofit/>
          </a:bodyPr>
          <a:lstStyle/>
          <a:p>
            <a:pPr eaLnBrk="1" hangingPunct="1"/>
            <a:r>
              <a:rPr lang="en-US" sz="4800" dirty="0"/>
              <a:t>Construct Validity: Factor Analysis Validity</a:t>
            </a:r>
          </a:p>
        </p:txBody>
      </p:sp>
      <p:sp>
        <p:nvSpPr>
          <p:cNvPr id="19459" name="Rectangle 3"/>
          <p:cNvSpPr>
            <a:spLocks noGrp="1" noChangeArrowheads="1"/>
          </p:cNvSpPr>
          <p:nvPr>
            <p:ph idx="1"/>
          </p:nvPr>
        </p:nvSpPr>
        <p:spPr>
          <a:xfrm>
            <a:off x="1097280" y="1845734"/>
            <a:ext cx="10369790" cy="4023360"/>
          </a:xfrm>
          <a:noFill/>
        </p:spPr>
        <p:txBody>
          <a:bodyPr vert="horz" lIns="120651" tIns="59267" rIns="120651" bIns="59267" rtlCol="0">
            <a:normAutofit fontScale="92500" lnSpcReduction="10000"/>
          </a:bodyPr>
          <a:lstStyle/>
          <a:p>
            <a:pPr eaLnBrk="1" hangingPunct="1"/>
            <a:r>
              <a:rPr lang="en-US" sz="2800" dirty="0"/>
              <a:t>N</a:t>
            </a:r>
            <a:r>
              <a:rPr lang="en-US" sz="2800" dirty="0" smtClean="0"/>
              <a:t>umber of constructs in instrument can be validated through use of confirmatory factor analysis</a:t>
            </a:r>
          </a:p>
          <a:p>
            <a:pPr eaLnBrk="1" hangingPunct="1"/>
            <a:r>
              <a:rPr lang="en-US" sz="2800" dirty="0"/>
              <a:t>F</a:t>
            </a:r>
            <a:r>
              <a:rPr lang="en-US" sz="2800" dirty="0" smtClean="0"/>
              <a:t>actor loadings are proportion of variance the item and factor have together</a:t>
            </a:r>
          </a:p>
          <a:p>
            <a:pPr eaLnBrk="1" hangingPunct="1"/>
            <a:r>
              <a:rPr lang="en-US" sz="2800" dirty="0"/>
              <a:t>C</a:t>
            </a:r>
            <a:r>
              <a:rPr lang="en-US" sz="2800" dirty="0" smtClean="0"/>
              <a:t>ommunality is portion of item variance accounted for by various factors</a:t>
            </a:r>
          </a:p>
          <a:p>
            <a:r>
              <a:rPr lang="en-US" sz="2800" dirty="0"/>
              <a:t>E</a:t>
            </a:r>
            <a:r>
              <a:rPr lang="en-US" sz="2800" dirty="0" smtClean="0"/>
              <a:t>igenvalue </a:t>
            </a:r>
            <a:r>
              <a:rPr lang="en-US" sz="2800" dirty="0"/>
              <a:t>for factor is total amount of variance explained by factor (add squared loadings contained in single column [factor])</a:t>
            </a:r>
          </a:p>
          <a:p>
            <a:r>
              <a:rPr lang="en-US" sz="2800" dirty="0"/>
              <a:t>F</a:t>
            </a:r>
            <a:r>
              <a:rPr lang="en-US" sz="2800" dirty="0" smtClean="0"/>
              <a:t>actor </a:t>
            </a:r>
            <a:r>
              <a:rPr lang="en-US" sz="2800" dirty="0"/>
              <a:t>eigenvalues and variance accounted for are most important results in unrotated factor matrix</a:t>
            </a:r>
          </a:p>
          <a:p>
            <a:pPr eaLnBrk="1" hangingPunct="1"/>
            <a:endParaRPr lang="en-US" dirty="0" smtClean="0"/>
          </a:p>
        </p:txBody>
      </p:sp>
    </p:spTree>
    <p:extLst>
      <p:ext uri="{BB962C8B-B14F-4D97-AF65-F5344CB8AC3E}">
        <p14:creationId xmlns:p14="http://schemas.microsoft.com/office/powerpoint/2010/main" val="388426956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Construct Validity: Examples</a:t>
            </a:r>
          </a:p>
        </p:txBody>
      </p:sp>
      <p:sp>
        <p:nvSpPr>
          <p:cNvPr id="21507" name="Rectangle 3"/>
          <p:cNvSpPr>
            <a:spLocks noGrp="1" noChangeArrowheads="1"/>
          </p:cNvSpPr>
          <p:nvPr>
            <p:ph idx="1"/>
          </p:nvPr>
        </p:nvSpPr>
        <p:spPr>
          <a:xfrm>
            <a:off x="1097279" y="1766888"/>
            <a:ext cx="9977121" cy="4481512"/>
          </a:xfrm>
        </p:spPr>
        <p:txBody>
          <a:bodyPr>
            <a:normAutofit/>
          </a:bodyPr>
          <a:lstStyle/>
          <a:p>
            <a:pPr eaLnBrk="1" hangingPunct="1">
              <a:lnSpc>
                <a:spcPct val="90000"/>
              </a:lnSpc>
            </a:pPr>
            <a:r>
              <a:rPr lang="en-US" dirty="0" smtClean="0"/>
              <a:t>Construct validity of the State and Trait Anger Scales (20 items) (was assessed by Spielberger et al. (1983) using principal factor analysis with orthogonal rotation, which determined the state-trait anger scales. Fuqua et al. (1991) reported a similar factor structure in 455 college students.</a:t>
            </a:r>
          </a:p>
        </p:txBody>
      </p:sp>
    </p:spTree>
    <p:extLst>
      <p:ext uri="{BB962C8B-B14F-4D97-AF65-F5344CB8AC3E}">
        <p14:creationId xmlns:p14="http://schemas.microsoft.com/office/powerpoint/2010/main" val="247301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Construct Validity</a:t>
            </a:r>
          </a:p>
        </p:txBody>
      </p:sp>
      <p:sp>
        <p:nvSpPr>
          <p:cNvPr id="23555" name="Rectangle 3"/>
          <p:cNvSpPr>
            <a:spLocks noGrp="1" noChangeArrowheads="1"/>
          </p:cNvSpPr>
          <p:nvPr>
            <p:ph idx="1"/>
          </p:nvPr>
        </p:nvSpPr>
        <p:spPr>
          <a:noFill/>
        </p:spPr>
        <p:txBody>
          <a:bodyPr vert="horz" lIns="120651" tIns="59267" rIns="120651" bIns="59267" rtlCol="0">
            <a:normAutofit/>
          </a:bodyPr>
          <a:lstStyle/>
          <a:p>
            <a:pPr eaLnBrk="1" hangingPunct="1">
              <a:lnSpc>
                <a:spcPct val="90000"/>
              </a:lnSpc>
            </a:pPr>
            <a:r>
              <a:rPr lang="en-US" sz="2800" dirty="0"/>
              <a:t>Construct Validity: test assumptions about instrument;  extent to which test measures theoretical construct</a:t>
            </a:r>
          </a:p>
          <a:p>
            <a:pPr eaLnBrk="1" hangingPunct="1">
              <a:lnSpc>
                <a:spcPct val="90000"/>
              </a:lnSpc>
            </a:pPr>
            <a:r>
              <a:rPr lang="en-US" sz="2800" dirty="0"/>
              <a:t>Hypotheses identified about expected response of known groups</a:t>
            </a:r>
          </a:p>
          <a:p>
            <a:pPr lvl="1" eaLnBrk="1" hangingPunct="1">
              <a:lnSpc>
                <a:spcPct val="90000"/>
              </a:lnSpc>
            </a:pPr>
            <a:r>
              <a:rPr lang="en-US" sz="2800" dirty="0"/>
              <a:t>Contrasted or known groups: groups who have significantly varied scores on instrument</a:t>
            </a:r>
          </a:p>
          <a:p>
            <a:pPr lvl="2" eaLnBrk="1" hangingPunct="1">
              <a:lnSpc>
                <a:spcPct val="90000"/>
              </a:lnSpc>
            </a:pPr>
            <a:r>
              <a:rPr lang="en-US" sz="2667" b="1" dirty="0"/>
              <a:t>A</a:t>
            </a:r>
            <a:r>
              <a:rPr lang="en-US" sz="2667" b="1" dirty="0" smtClean="0"/>
              <a:t>lcoholics </a:t>
            </a:r>
            <a:r>
              <a:rPr lang="en-US" sz="2667" b="1" dirty="0"/>
              <a:t>versus teetotalers on Alcoholism Health Risk Appraisal Instrument</a:t>
            </a:r>
          </a:p>
          <a:p>
            <a:pPr lvl="2" eaLnBrk="1" hangingPunct="1">
              <a:lnSpc>
                <a:spcPct val="90000"/>
              </a:lnSpc>
            </a:pPr>
            <a:r>
              <a:rPr lang="en-US" sz="2667" b="1" dirty="0"/>
              <a:t>t-test or ANOVA determines difference</a:t>
            </a:r>
            <a:endParaRPr lang="en-US" sz="2667" dirty="0"/>
          </a:p>
        </p:txBody>
      </p:sp>
    </p:spTree>
    <p:extLst>
      <p:ext uri="{BB962C8B-B14F-4D97-AF65-F5344CB8AC3E}">
        <p14:creationId xmlns:p14="http://schemas.microsoft.com/office/powerpoint/2010/main" val="26459809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Construct Validity</a:t>
            </a:r>
          </a:p>
        </p:txBody>
      </p:sp>
      <p:sp>
        <p:nvSpPr>
          <p:cNvPr id="24579" name="Rectangle 3"/>
          <p:cNvSpPr>
            <a:spLocks noGrp="1" noChangeArrowheads="1"/>
          </p:cNvSpPr>
          <p:nvPr>
            <p:ph idx="1"/>
          </p:nvPr>
        </p:nvSpPr>
        <p:spPr>
          <a:noFill/>
        </p:spPr>
        <p:txBody>
          <a:bodyPr vert="horz" lIns="120651" tIns="59267" rIns="120651" bIns="59267" rtlCol="0">
            <a:normAutofit/>
          </a:bodyPr>
          <a:lstStyle/>
          <a:p>
            <a:pPr eaLnBrk="1" hangingPunct="1"/>
            <a:r>
              <a:rPr lang="en-US" sz="3200" dirty="0" smtClean="0"/>
              <a:t>Construct Validity: Hypothesis-testing approach</a:t>
            </a:r>
          </a:p>
          <a:p>
            <a:pPr lvl="1" eaLnBrk="1" hangingPunct="1"/>
            <a:r>
              <a:rPr lang="en-US" sz="2800" dirty="0" smtClean="0"/>
              <a:t>Theory or concept underlying instrument’s design used to develop hypotheses regarding behavior of individuals with varying scores on the measure; determine if rationale underlying instrument’s construction is adequate to explain findings</a:t>
            </a:r>
          </a:p>
        </p:txBody>
      </p:sp>
    </p:spTree>
    <p:extLst>
      <p:ext uri="{BB962C8B-B14F-4D97-AF65-F5344CB8AC3E}">
        <p14:creationId xmlns:p14="http://schemas.microsoft.com/office/powerpoint/2010/main" val="281030657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Validity</a:t>
            </a:r>
          </a:p>
        </p:txBody>
      </p:sp>
      <p:sp>
        <p:nvSpPr>
          <p:cNvPr id="25603" name="Rectangle 3"/>
          <p:cNvSpPr>
            <a:spLocks noGrp="1" noChangeArrowheads="1"/>
          </p:cNvSpPr>
          <p:nvPr>
            <p:ph idx="1"/>
          </p:nvPr>
        </p:nvSpPr>
        <p:spPr>
          <a:noFill/>
        </p:spPr>
        <p:txBody>
          <a:bodyPr vert="horz" lIns="120651" tIns="59267" rIns="120651" bIns="59267" rtlCol="0">
            <a:normAutofit/>
          </a:bodyPr>
          <a:lstStyle/>
          <a:p>
            <a:pPr eaLnBrk="1" hangingPunct="1"/>
            <a:r>
              <a:rPr lang="en-US" sz="3733" dirty="0"/>
              <a:t>Construct Validity: Divergent validity</a:t>
            </a:r>
          </a:p>
          <a:p>
            <a:pPr lvl="1" eaLnBrk="1" hangingPunct="1"/>
            <a:r>
              <a:rPr lang="en-US" sz="2800" dirty="0"/>
              <a:t>I</a:t>
            </a:r>
            <a:r>
              <a:rPr lang="en-US" sz="2800" dirty="0" smtClean="0"/>
              <a:t>nstrument </a:t>
            </a:r>
            <a:r>
              <a:rPr lang="en-US" sz="2800" dirty="0"/>
              <a:t>that measures the </a:t>
            </a:r>
            <a:r>
              <a:rPr lang="en-US" sz="2800" b="1" dirty="0"/>
              <a:t>opposite</a:t>
            </a:r>
            <a:r>
              <a:rPr lang="en-US" sz="2800" dirty="0"/>
              <a:t> of construct is administered to </a:t>
            </a:r>
            <a:r>
              <a:rPr lang="en-US" sz="2800" dirty="0" smtClean="0"/>
              <a:t>subjects </a:t>
            </a:r>
            <a:r>
              <a:rPr lang="en-US" sz="2800" dirty="0"/>
              <a:t>at same time the instrument measuring variable in research question is; results are compared with correlation coefficient (r = - 0.??)</a:t>
            </a:r>
          </a:p>
          <a:p>
            <a:pPr lvl="2" eaLnBrk="1" hangingPunct="1"/>
            <a:r>
              <a:rPr lang="en-US" sz="2667" b="1" dirty="0"/>
              <a:t>Hearth Hope Scale and Hopelessness Scale</a:t>
            </a:r>
          </a:p>
          <a:p>
            <a:pPr lvl="2" eaLnBrk="1" hangingPunct="1"/>
            <a:r>
              <a:rPr lang="en-US" sz="2667" b="1" dirty="0"/>
              <a:t>Fear Survey Scale and Happiness </a:t>
            </a:r>
            <a:r>
              <a:rPr lang="en-US" sz="2667" b="1" dirty="0" smtClean="0"/>
              <a:t>Scale</a:t>
            </a:r>
            <a:endParaRPr lang="en-US" sz="2667" b="1" dirty="0"/>
          </a:p>
        </p:txBody>
      </p:sp>
    </p:spTree>
    <p:extLst>
      <p:ext uri="{BB962C8B-B14F-4D97-AF65-F5344CB8AC3E}">
        <p14:creationId xmlns:p14="http://schemas.microsoft.com/office/powerpoint/2010/main" val="417222705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Validity</a:t>
            </a:r>
          </a:p>
        </p:txBody>
      </p:sp>
      <p:sp>
        <p:nvSpPr>
          <p:cNvPr id="26627" name="Rectangle 3"/>
          <p:cNvSpPr>
            <a:spLocks noGrp="1" noChangeArrowheads="1"/>
          </p:cNvSpPr>
          <p:nvPr>
            <p:ph idx="1"/>
          </p:nvPr>
        </p:nvSpPr>
        <p:spPr>
          <a:noFill/>
        </p:spPr>
        <p:txBody>
          <a:bodyPr vert="horz" lIns="120651" tIns="59267" rIns="120651" bIns="59267" rtlCol="0">
            <a:normAutofit/>
          </a:bodyPr>
          <a:lstStyle/>
          <a:p>
            <a:pPr eaLnBrk="1" hangingPunct="1"/>
            <a:r>
              <a:rPr lang="en-US" sz="3200" dirty="0" smtClean="0"/>
              <a:t>Construct Validity: Convergent validity</a:t>
            </a:r>
          </a:p>
          <a:p>
            <a:pPr lvl="1" eaLnBrk="1" hangingPunct="1"/>
            <a:r>
              <a:rPr lang="en-US" sz="3200" dirty="0" smtClean="0"/>
              <a:t>Two or more tools that measure the same construct are administered at same time to same subjects; demonstrated by high correlations between scores (r = + 0.??)</a:t>
            </a:r>
          </a:p>
          <a:p>
            <a:pPr lvl="1" eaLnBrk="1" hangingPunct="1"/>
            <a:r>
              <a:rPr lang="en-US" sz="3200" dirty="0" smtClean="0"/>
              <a:t>Personal Resource Questionnaire and Norbeck Social Support Questionnaire</a:t>
            </a:r>
          </a:p>
          <a:p>
            <a:pPr lvl="1" eaLnBrk="1" hangingPunct="1"/>
            <a:r>
              <a:rPr lang="en-US" sz="3200" dirty="0" smtClean="0"/>
              <a:t>Anxiety Scale and Nausea Distress Scale</a:t>
            </a:r>
          </a:p>
        </p:txBody>
      </p:sp>
    </p:spTree>
    <p:extLst>
      <p:ext uri="{BB962C8B-B14F-4D97-AF65-F5344CB8AC3E}">
        <p14:creationId xmlns:p14="http://schemas.microsoft.com/office/powerpoint/2010/main" val="11723178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defRPr/>
            </a:pPr>
            <a:r>
              <a:rPr lang="en-US" sz="5600" dirty="0">
                <a:solidFill>
                  <a:schemeClr val="tx2">
                    <a:satMod val="130000"/>
                  </a:schemeClr>
                </a:solidFill>
              </a:rPr>
              <a:t>Direct and Indirect Measures of </a:t>
            </a:r>
            <a:r>
              <a:rPr lang="en-US" sz="5600" dirty="0" smtClean="0">
                <a:solidFill>
                  <a:schemeClr val="tx2">
                    <a:satMod val="130000"/>
                  </a:schemeClr>
                </a:solidFill>
              </a:rPr>
              <a:t>Concept/Construct</a:t>
            </a:r>
            <a:endParaRPr lang="en-US" sz="5600" dirty="0">
              <a:solidFill>
                <a:schemeClr val="tx2">
                  <a:satMod val="130000"/>
                </a:schemeClr>
              </a:solidFill>
            </a:endParaRPr>
          </a:p>
        </p:txBody>
      </p:sp>
      <p:sp>
        <p:nvSpPr>
          <p:cNvPr id="15363" name="Rectangle 3"/>
          <p:cNvSpPr>
            <a:spLocks noGrp="1" noChangeArrowheads="1"/>
          </p:cNvSpPr>
          <p:nvPr>
            <p:ph idx="1"/>
          </p:nvPr>
        </p:nvSpPr>
        <p:spPr/>
        <p:txBody>
          <a:bodyPr>
            <a:normAutofit/>
          </a:bodyPr>
          <a:lstStyle/>
          <a:p>
            <a:pPr eaLnBrk="1" hangingPunct="1"/>
            <a:r>
              <a:rPr lang="en-US" altLang="en-US" sz="2400" dirty="0" smtClean="0"/>
              <a:t>Direct Measures: straightforward measurement of concrete object</a:t>
            </a:r>
          </a:p>
          <a:p>
            <a:pPr eaLnBrk="1" hangingPunct="1"/>
            <a:r>
              <a:rPr lang="en-US" altLang="en-US" sz="2400" dirty="0" smtClean="0"/>
              <a:t>Indirect Measures: indicators of concept used to represent abstract concept</a:t>
            </a:r>
          </a:p>
        </p:txBody>
      </p:sp>
    </p:spTree>
    <p:extLst>
      <p:ext uri="{BB962C8B-B14F-4D97-AF65-F5344CB8AC3E}">
        <p14:creationId xmlns:p14="http://schemas.microsoft.com/office/powerpoint/2010/main" val="162144128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Construct Validity: Example</a:t>
            </a:r>
          </a:p>
        </p:txBody>
      </p:sp>
      <p:sp>
        <p:nvSpPr>
          <p:cNvPr id="27651" name="Rectangle 3"/>
          <p:cNvSpPr>
            <a:spLocks noGrp="1" noChangeArrowheads="1"/>
          </p:cNvSpPr>
          <p:nvPr>
            <p:ph idx="1"/>
          </p:nvPr>
        </p:nvSpPr>
        <p:spPr/>
        <p:txBody>
          <a:bodyPr>
            <a:noAutofit/>
          </a:bodyPr>
          <a:lstStyle/>
          <a:p>
            <a:pPr eaLnBrk="1" hangingPunct="1"/>
            <a:r>
              <a:rPr lang="en-US" sz="2800" dirty="0"/>
              <a:t>Validity of the anxiety VAS has been established using such techniques as concurrent validity and discriminate validity. The VAS has been described as an accurate and sensitive method for self-reporting preoperative anxiety.</a:t>
            </a:r>
          </a:p>
          <a:p>
            <a:pPr eaLnBrk="1" hangingPunct="1"/>
            <a:r>
              <a:rPr lang="en-US" sz="2800" dirty="0"/>
              <a:t>Anxiety scores on the visual analogue scale (</a:t>
            </a:r>
            <a:r>
              <a:rPr lang="en-US" sz="2800" dirty="0" smtClean="0"/>
              <a:t>VAS) </a:t>
            </a:r>
            <a:r>
              <a:rPr lang="en-US" sz="2800" dirty="0"/>
              <a:t>have been highly correlated (r = .84) with State-Trait Anxiety Inventory scores.</a:t>
            </a:r>
          </a:p>
        </p:txBody>
      </p:sp>
    </p:spTree>
    <p:extLst>
      <p:ext uri="{BB962C8B-B14F-4D97-AF65-F5344CB8AC3E}">
        <p14:creationId xmlns:p14="http://schemas.microsoft.com/office/powerpoint/2010/main" val="54321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Validity</a:t>
            </a:r>
          </a:p>
        </p:txBody>
      </p:sp>
      <p:sp>
        <p:nvSpPr>
          <p:cNvPr id="28675" name="Rectangle 3"/>
          <p:cNvSpPr>
            <a:spLocks noGrp="1" noChangeArrowheads="1"/>
          </p:cNvSpPr>
          <p:nvPr>
            <p:ph idx="1"/>
          </p:nvPr>
        </p:nvSpPr>
        <p:spPr>
          <a:noFill/>
        </p:spPr>
        <p:txBody>
          <a:bodyPr vert="horz" lIns="120651" tIns="59267" rIns="120651" bIns="59267" rtlCol="0">
            <a:normAutofit/>
          </a:bodyPr>
          <a:lstStyle/>
          <a:p>
            <a:pPr eaLnBrk="1" hangingPunct="1"/>
            <a:r>
              <a:rPr lang="en-US" sz="2800" dirty="0" smtClean="0"/>
              <a:t>Construct Validity: </a:t>
            </a:r>
            <a:r>
              <a:rPr lang="en-US" sz="2800" dirty="0"/>
              <a:t>Multitrait-multimethod</a:t>
            </a:r>
          </a:p>
          <a:p>
            <a:pPr lvl="1" eaLnBrk="1" hangingPunct="1"/>
            <a:r>
              <a:rPr lang="en-US" sz="2800" dirty="0" smtClean="0"/>
              <a:t>multiple measures of anxiety</a:t>
            </a:r>
          </a:p>
          <a:p>
            <a:pPr lvl="2" eaLnBrk="1" hangingPunct="1"/>
            <a:r>
              <a:rPr lang="en-US" sz="2800" b="1" dirty="0" smtClean="0"/>
              <a:t>State-Trait Anxiety Inventory</a:t>
            </a:r>
          </a:p>
          <a:p>
            <a:pPr lvl="2" eaLnBrk="1" hangingPunct="1"/>
            <a:r>
              <a:rPr lang="en-US" sz="2800" b="1" dirty="0" smtClean="0"/>
              <a:t>systolic and diastolic blood pressure readings</a:t>
            </a:r>
          </a:p>
          <a:p>
            <a:pPr lvl="2" eaLnBrk="1" hangingPunct="1"/>
            <a:r>
              <a:rPr lang="en-US" sz="2800" b="1" dirty="0" smtClean="0"/>
              <a:t>interviewing patient about anxious feelings</a:t>
            </a:r>
          </a:p>
          <a:p>
            <a:pPr lvl="2" eaLnBrk="1" hangingPunct="1"/>
            <a:r>
              <a:rPr lang="en-US" sz="2800" b="1" dirty="0" smtClean="0"/>
              <a:t>observing patient’s behaviors</a:t>
            </a:r>
          </a:p>
          <a:p>
            <a:pPr lvl="2" eaLnBrk="1" hangingPunct="1"/>
            <a:r>
              <a:rPr lang="en-US" sz="2800" b="1" dirty="0" smtClean="0"/>
              <a:t>Visual Analog Scale to measure anxiety</a:t>
            </a:r>
            <a:endParaRPr lang="en-US" sz="2800" dirty="0" smtClean="0"/>
          </a:p>
        </p:txBody>
      </p:sp>
    </p:spTree>
    <p:extLst>
      <p:ext uri="{BB962C8B-B14F-4D97-AF65-F5344CB8AC3E}">
        <p14:creationId xmlns:p14="http://schemas.microsoft.com/office/powerpoint/2010/main" val="6714473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Construct Validity</a:t>
            </a:r>
          </a:p>
        </p:txBody>
      </p:sp>
      <p:sp>
        <p:nvSpPr>
          <p:cNvPr id="29699" name="Rectangle 3"/>
          <p:cNvSpPr>
            <a:spLocks noGrp="1" noChangeArrowheads="1"/>
          </p:cNvSpPr>
          <p:nvPr>
            <p:ph idx="1"/>
          </p:nvPr>
        </p:nvSpPr>
        <p:spPr>
          <a:noFill/>
        </p:spPr>
        <p:txBody>
          <a:bodyPr vert="horz" lIns="120651" tIns="59267" rIns="120651" bIns="59267" rtlCol="0">
            <a:normAutofit/>
          </a:bodyPr>
          <a:lstStyle/>
          <a:p>
            <a:pPr eaLnBrk="1" hangingPunct="1"/>
            <a:r>
              <a:rPr lang="en-US" sz="3200" dirty="0" smtClean="0"/>
              <a:t>Construct Validity: Discriminant analysis</a:t>
            </a:r>
          </a:p>
          <a:p>
            <a:pPr lvl="1" eaLnBrk="1" hangingPunct="1"/>
            <a:r>
              <a:rPr lang="en-US" sz="3200" dirty="0"/>
              <a:t>I</a:t>
            </a:r>
            <a:r>
              <a:rPr lang="en-US" sz="3200" dirty="0" smtClean="0"/>
              <a:t>nstruments measure closely related constructs</a:t>
            </a:r>
          </a:p>
          <a:p>
            <a:pPr lvl="1" eaLnBrk="1" hangingPunct="1"/>
            <a:r>
              <a:rPr lang="en-US" sz="3200" dirty="0"/>
              <a:t>C</a:t>
            </a:r>
            <a:r>
              <a:rPr lang="en-US" sz="3200" dirty="0" smtClean="0"/>
              <a:t>ompare extent to which two instruments finely discriminate between these related concepts by administering them simultaneously to a sample</a:t>
            </a:r>
          </a:p>
          <a:p>
            <a:pPr lvl="1" eaLnBrk="1" hangingPunct="1"/>
            <a:r>
              <a:rPr lang="en-US" sz="3200" dirty="0" smtClean="0"/>
              <a:t>Caring Behaviors Inventory for Elders and Caring Behaviors Assessment</a:t>
            </a:r>
          </a:p>
        </p:txBody>
      </p:sp>
    </p:spTree>
    <p:extLst>
      <p:ext uri="{BB962C8B-B14F-4D97-AF65-F5344CB8AC3E}">
        <p14:creationId xmlns:p14="http://schemas.microsoft.com/office/powerpoint/2010/main" val="32693624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Construct Validity: Example</a:t>
            </a:r>
          </a:p>
        </p:txBody>
      </p:sp>
      <p:sp>
        <p:nvSpPr>
          <p:cNvPr id="30723" name="Rectangle 3"/>
          <p:cNvSpPr>
            <a:spLocks noGrp="1" noChangeArrowheads="1"/>
          </p:cNvSpPr>
          <p:nvPr>
            <p:ph idx="1"/>
          </p:nvPr>
        </p:nvSpPr>
        <p:spPr>
          <a:xfrm>
            <a:off x="1097280" y="2002176"/>
            <a:ext cx="9773920" cy="4373225"/>
          </a:xfrm>
        </p:spPr>
        <p:txBody>
          <a:bodyPr>
            <a:normAutofit/>
          </a:bodyPr>
          <a:lstStyle/>
          <a:p>
            <a:pPr eaLnBrk="1" hangingPunct="1">
              <a:lnSpc>
                <a:spcPct val="90000"/>
              </a:lnSpc>
            </a:pPr>
            <a:r>
              <a:rPr lang="en-US" sz="2400" dirty="0"/>
              <a:t>Construct validity of the convergent type (Waltz, Strickland, &amp; Lenz, 1984) was tested using the CBI-E and Cronin and Harrison’s Caring Behaviors Assessment, an 62-item instrument (Baldursdottir &amp; Jonsdottir, 2002; Cronin &amp; Harrison, 1988) with the authors’ (Cronin &amp; Harrison) permission. Fourteen senior citizens residing in an independent residence participated. There was a moderately strong, non statistically significant correlation (r = .50, p = .06) calculated between the total scores of the CBI-E and the CBA. The null hypothesis could be false. However, the sample size is too small; additional testing is necessary to confirm convergent validity.</a:t>
            </a:r>
          </a:p>
        </p:txBody>
      </p:sp>
    </p:spTree>
    <p:extLst>
      <p:ext uri="{BB962C8B-B14F-4D97-AF65-F5344CB8AC3E}">
        <p14:creationId xmlns:p14="http://schemas.microsoft.com/office/powerpoint/2010/main" val="127132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vert="horz" lIns="120651" tIns="59267" rIns="120651" bIns="59267" rtlCol="0" anchor="ctr">
            <a:normAutofit/>
          </a:bodyPr>
          <a:lstStyle/>
          <a:p>
            <a:pPr eaLnBrk="1" hangingPunct="1"/>
            <a:r>
              <a:rPr lang="en-US" dirty="0" smtClean="0"/>
              <a:t>Types of Validity</a:t>
            </a:r>
          </a:p>
        </p:txBody>
      </p:sp>
      <p:sp>
        <p:nvSpPr>
          <p:cNvPr id="31747" name="Rectangle 3"/>
          <p:cNvSpPr>
            <a:spLocks noGrp="1" noChangeArrowheads="1"/>
          </p:cNvSpPr>
          <p:nvPr>
            <p:ph idx="1"/>
          </p:nvPr>
        </p:nvSpPr>
        <p:spPr>
          <a:noFill/>
        </p:spPr>
        <p:txBody>
          <a:bodyPr vert="horz" lIns="120651" tIns="59267" rIns="120651" bIns="59267" rtlCol="0">
            <a:normAutofit/>
          </a:bodyPr>
          <a:lstStyle/>
          <a:p>
            <a:pPr eaLnBrk="1" hangingPunct="1"/>
            <a:r>
              <a:rPr lang="en-US" sz="3200" dirty="0" smtClean="0"/>
              <a:t>Predictive Validity: Future events</a:t>
            </a:r>
          </a:p>
          <a:p>
            <a:pPr lvl="1" eaLnBrk="1" hangingPunct="1"/>
            <a:r>
              <a:rPr lang="en-US" sz="3200" dirty="0" smtClean="0"/>
              <a:t>Holmes and Rahe Life Events Scale  (stress measure) predicts Health scores</a:t>
            </a:r>
          </a:p>
          <a:p>
            <a:pPr eaLnBrk="1" hangingPunct="1"/>
            <a:r>
              <a:rPr lang="en-US" sz="3200" dirty="0" smtClean="0"/>
              <a:t>Predictive Validity: Concurrent events</a:t>
            </a:r>
          </a:p>
          <a:p>
            <a:pPr lvl="1" eaLnBrk="1" hangingPunct="1"/>
            <a:r>
              <a:rPr lang="en-US" sz="3200" dirty="0" smtClean="0"/>
              <a:t>predict self-esteem score from coping score</a:t>
            </a:r>
          </a:p>
        </p:txBody>
      </p:sp>
    </p:spTree>
    <p:extLst>
      <p:ext uri="{BB962C8B-B14F-4D97-AF65-F5344CB8AC3E}">
        <p14:creationId xmlns:p14="http://schemas.microsoft.com/office/powerpoint/2010/main" val="238935394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normAutofit/>
          </a:bodyPr>
          <a:lstStyle/>
          <a:p>
            <a:pPr eaLnBrk="1" hangingPunct="1"/>
            <a:r>
              <a:rPr lang="en-US" dirty="0" smtClean="0"/>
              <a:t>Predictive Validity = </a:t>
            </a:r>
            <a:br>
              <a:rPr lang="en-US" dirty="0" smtClean="0"/>
            </a:br>
            <a:r>
              <a:rPr lang="en-US" dirty="0" smtClean="0"/>
              <a:t>Criterion-Related Validity</a:t>
            </a:r>
          </a:p>
        </p:txBody>
      </p:sp>
      <p:sp>
        <p:nvSpPr>
          <p:cNvPr id="32771" name="Rectangle 1027"/>
          <p:cNvSpPr>
            <a:spLocks noGrp="1" noChangeArrowheads="1"/>
          </p:cNvSpPr>
          <p:nvPr>
            <p:ph idx="1"/>
          </p:nvPr>
        </p:nvSpPr>
        <p:spPr/>
        <p:txBody>
          <a:bodyPr>
            <a:normAutofit/>
          </a:bodyPr>
          <a:lstStyle/>
          <a:p>
            <a:pPr eaLnBrk="1" hangingPunct="1"/>
            <a:r>
              <a:rPr lang="en-US" sz="3200" dirty="0" smtClean="0"/>
              <a:t>Test scores are related to a criterion</a:t>
            </a:r>
          </a:p>
          <a:p>
            <a:pPr eaLnBrk="1" hangingPunct="1"/>
            <a:r>
              <a:rPr lang="en-US" sz="3200" dirty="0"/>
              <a:t>C</a:t>
            </a:r>
            <a:r>
              <a:rPr lang="en-US" sz="3200" dirty="0" smtClean="0"/>
              <a:t>riterion is behavior that the test scores are used to predict</a:t>
            </a:r>
          </a:p>
          <a:p>
            <a:pPr eaLnBrk="1" hangingPunct="1"/>
            <a:r>
              <a:rPr lang="en-US" sz="3200" dirty="0"/>
              <a:t>C</a:t>
            </a:r>
            <a:r>
              <a:rPr lang="en-US" sz="3200" dirty="0" smtClean="0"/>
              <a:t>orrelation coefficient X is the test score and Y is the criterion score</a:t>
            </a:r>
          </a:p>
          <a:p>
            <a:pPr lvl="1" eaLnBrk="1" hangingPunct="1"/>
            <a:r>
              <a:rPr lang="en-US" sz="3200" dirty="0" smtClean="0"/>
              <a:t>Predictive or concurrent validity estimate is established by a validity coefficient (correlation coefficient)</a:t>
            </a:r>
          </a:p>
        </p:txBody>
      </p:sp>
    </p:spTree>
    <p:extLst>
      <p:ext uri="{BB962C8B-B14F-4D97-AF65-F5344CB8AC3E}">
        <p14:creationId xmlns:p14="http://schemas.microsoft.com/office/powerpoint/2010/main" val="56258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dirty="0" smtClean="0"/>
              <a:t>Predictive Validity = </a:t>
            </a:r>
            <a:br>
              <a:rPr lang="en-US" dirty="0" smtClean="0"/>
            </a:br>
            <a:r>
              <a:rPr lang="en-US" dirty="0" smtClean="0"/>
              <a:t>Criterion-Related Validity</a:t>
            </a:r>
          </a:p>
        </p:txBody>
      </p:sp>
      <p:sp>
        <p:nvSpPr>
          <p:cNvPr id="33795" name="Rectangle 3"/>
          <p:cNvSpPr>
            <a:spLocks noGrp="1" noChangeArrowheads="1"/>
          </p:cNvSpPr>
          <p:nvPr>
            <p:ph idx="1"/>
          </p:nvPr>
        </p:nvSpPr>
        <p:spPr>
          <a:xfrm>
            <a:off x="1268626" y="1701800"/>
            <a:ext cx="9704173" cy="4775201"/>
          </a:xfrm>
        </p:spPr>
        <p:txBody>
          <a:bodyPr>
            <a:normAutofit/>
          </a:bodyPr>
          <a:lstStyle/>
          <a:p>
            <a:pPr eaLnBrk="1" hangingPunct="1">
              <a:lnSpc>
                <a:spcPct val="90000"/>
              </a:lnSpc>
            </a:pPr>
            <a:r>
              <a:rPr lang="en-US" sz="3733" dirty="0"/>
              <a:t>Predictive-validity = future</a:t>
            </a:r>
          </a:p>
          <a:p>
            <a:pPr lvl="1" eaLnBrk="1" hangingPunct="1">
              <a:lnSpc>
                <a:spcPct val="90000"/>
              </a:lnSpc>
            </a:pPr>
            <a:r>
              <a:rPr lang="en-US" sz="3200" dirty="0"/>
              <a:t>T</a:t>
            </a:r>
            <a:r>
              <a:rPr lang="en-US" sz="3200" dirty="0" smtClean="0"/>
              <a:t>est </a:t>
            </a:r>
            <a:r>
              <a:rPr lang="en-US" sz="3200" dirty="0"/>
              <a:t>score (X) now, correlate with future criterion score (Y)</a:t>
            </a:r>
          </a:p>
          <a:p>
            <a:pPr eaLnBrk="1" hangingPunct="1">
              <a:lnSpc>
                <a:spcPct val="90000"/>
              </a:lnSpc>
            </a:pPr>
            <a:r>
              <a:rPr lang="en-US" sz="3733" dirty="0"/>
              <a:t>Concurrent-validity = at same time</a:t>
            </a:r>
          </a:p>
          <a:p>
            <a:pPr lvl="1" eaLnBrk="1" hangingPunct="1">
              <a:lnSpc>
                <a:spcPct val="90000"/>
              </a:lnSpc>
            </a:pPr>
            <a:r>
              <a:rPr lang="en-US" sz="3200" dirty="0"/>
              <a:t>T</a:t>
            </a:r>
            <a:r>
              <a:rPr lang="en-US" sz="3200" dirty="0" smtClean="0"/>
              <a:t>est </a:t>
            </a:r>
            <a:r>
              <a:rPr lang="en-US" sz="3200" dirty="0"/>
              <a:t>score (X) now, correlate with same time criterion score (Y)</a:t>
            </a:r>
          </a:p>
          <a:p>
            <a:pPr lvl="1" eaLnBrk="1" hangingPunct="1">
              <a:lnSpc>
                <a:spcPct val="90000"/>
              </a:lnSpc>
            </a:pPr>
            <a:r>
              <a:rPr lang="en-US" sz="3200" dirty="0"/>
              <a:t>Davies and Ware (1981) established concurrent validity of the General Health Rating Index (GHRI) by correlating it with various measures of physical and mental health. </a:t>
            </a:r>
          </a:p>
        </p:txBody>
      </p:sp>
    </p:spTree>
    <p:extLst>
      <p:ext uri="{BB962C8B-B14F-4D97-AF65-F5344CB8AC3E}">
        <p14:creationId xmlns:p14="http://schemas.microsoft.com/office/powerpoint/2010/main" val="247376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4800" dirty="0"/>
              <a:t>Validity and Reliability in Screening in Detecting Disease</a:t>
            </a:r>
            <a:endParaRPr lang="en-US" dirty="0" smtClean="0"/>
          </a:p>
        </p:txBody>
      </p:sp>
      <p:sp>
        <p:nvSpPr>
          <p:cNvPr id="34819" name="Rectangle 3"/>
          <p:cNvSpPr>
            <a:spLocks noGrp="1" noChangeArrowheads="1"/>
          </p:cNvSpPr>
          <p:nvPr>
            <p:ph idx="1"/>
          </p:nvPr>
        </p:nvSpPr>
        <p:spPr>
          <a:xfrm>
            <a:off x="1194486" y="1927654"/>
            <a:ext cx="9879915" cy="4193060"/>
          </a:xfrm>
        </p:spPr>
        <p:txBody>
          <a:bodyPr>
            <a:noAutofit/>
          </a:bodyPr>
          <a:lstStyle/>
          <a:p>
            <a:pPr eaLnBrk="1" hangingPunct="1">
              <a:lnSpc>
                <a:spcPct val="90000"/>
              </a:lnSpc>
            </a:pPr>
            <a:r>
              <a:rPr lang="en-US" sz="2800" dirty="0"/>
              <a:t>Screening: presumptive identification of unrecognized disease or defect by application of tests, examinations, or other procedures which can be applied rapidly to sort out apparently well persons who probably have a disease from those who probably do </a:t>
            </a:r>
            <a:r>
              <a:rPr lang="en-US" sz="2800" dirty="0" smtClean="0"/>
              <a:t>not</a:t>
            </a:r>
            <a:endParaRPr lang="en-US" sz="2800" dirty="0"/>
          </a:p>
        </p:txBody>
      </p:sp>
    </p:spTree>
    <p:extLst>
      <p:ext uri="{BB962C8B-B14F-4D97-AF65-F5344CB8AC3E}">
        <p14:creationId xmlns:p14="http://schemas.microsoft.com/office/powerpoint/2010/main" val="61501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Screening Test</a:t>
            </a:r>
          </a:p>
        </p:txBody>
      </p:sp>
      <p:sp>
        <p:nvSpPr>
          <p:cNvPr id="35843" name="Rectangle 3"/>
          <p:cNvSpPr>
            <a:spLocks noGrp="1" noChangeArrowheads="1"/>
          </p:cNvSpPr>
          <p:nvPr>
            <p:ph idx="1"/>
          </p:nvPr>
        </p:nvSpPr>
        <p:spPr/>
        <p:txBody>
          <a:bodyPr>
            <a:normAutofit fontScale="92500" lnSpcReduction="10000"/>
          </a:bodyPr>
          <a:lstStyle/>
          <a:p>
            <a:pPr eaLnBrk="1" hangingPunct="1">
              <a:lnSpc>
                <a:spcPct val="90000"/>
              </a:lnSpc>
            </a:pPr>
            <a:r>
              <a:rPr lang="en-US" sz="3733" dirty="0"/>
              <a:t>Validity: determined by measures of sensitivity and specificity</a:t>
            </a:r>
          </a:p>
          <a:p>
            <a:pPr lvl="1" eaLnBrk="1" hangingPunct="1">
              <a:lnSpc>
                <a:spcPct val="90000"/>
              </a:lnSpc>
            </a:pPr>
            <a:r>
              <a:rPr lang="en-US" sz="3200" dirty="0"/>
              <a:t>Usually screening tests have high sensitivity and low specificity</a:t>
            </a:r>
          </a:p>
          <a:p>
            <a:pPr lvl="1" eaLnBrk="1" hangingPunct="1">
              <a:lnSpc>
                <a:spcPct val="90000"/>
              </a:lnSpc>
            </a:pPr>
            <a:r>
              <a:rPr lang="en-US" sz="3200" dirty="0"/>
              <a:t>Mini Mental Status Exam (Folstein et al., 1975) provides a global evaluation  of participant’s cognitive statuses for screening subjects for the study.</a:t>
            </a:r>
          </a:p>
          <a:p>
            <a:pPr eaLnBrk="1" hangingPunct="1">
              <a:lnSpc>
                <a:spcPct val="90000"/>
              </a:lnSpc>
            </a:pPr>
            <a:r>
              <a:rPr lang="en-US" sz="3733" dirty="0"/>
              <a:t>Reliability: repeatability</a:t>
            </a:r>
          </a:p>
          <a:p>
            <a:pPr eaLnBrk="1" hangingPunct="1">
              <a:lnSpc>
                <a:spcPct val="90000"/>
              </a:lnSpc>
            </a:pPr>
            <a:r>
              <a:rPr lang="en-US" sz="3733" dirty="0"/>
              <a:t>Yield: amount of disease detected in the population</a:t>
            </a:r>
          </a:p>
        </p:txBody>
      </p:sp>
    </p:spTree>
    <p:extLst>
      <p:ext uri="{BB962C8B-B14F-4D97-AF65-F5344CB8AC3E}">
        <p14:creationId xmlns:p14="http://schemas.microsoft.com/office/powerpoint/2010/main" val="22501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Measuring Nurse Caring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570223"/>
              </p:ext>
            </p:extLst>
          </p:nvPr>
        </p:nvGraphicFramePr>
        <p:xfrm>
          <a:off x="1096963" y="1846263"/>
          <a:ext cx="10058400" cy="4098163"/>
        </p:xfrm>
        <a:graphic>
          <a:graphicData uri="http://schemas.openxmlformats.org/drawingml/2006/table">
            <a:tbl>
              <a:tblPr firstRow="1" bandRow="1">
                <a:tableStyleId>{5C22544A-7EE6-4342-B048-85BDC9FD1C3A}</a:tableStyleId>
              </a:tblPr>
              <a:tblGrid>
                <a:gridCol w="5029200"/>
                <a:gridCol w="5029200"/>
              </a:tblGrid>
              <a:tr h="370840">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Instrument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Care-Q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Larson (1984)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Behaviors Inventory (CBI-42); CBI-24; CBI-6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Wolf, Giardino, Osborne, &amp; Ambrose (1994).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Behaviors Assessment Tool (CBA)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0">
                          <a:effectLst/>
                          <a:latin typeface="Calibri" panose="020F0502020204030204" pitchFamily="34" charset="0"/>
                          <a:ea typeface="Times New Roman" panose="02020603050405020304" pitchFamily="18" charset="0"/>
                        </a:rPr>
                        <a:t>Cronin &amp; Harrison (1988)</a:t>
                      </a:r>
                      <a:endParaRPr lang="en-US" sz="1100" b="1">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b="0">
                          <a:effectLst/>
                          <a:latin typeface="Calibri" panose="020F0502020204030204" pitchFamily="34" charset="0"/>
                          <a:ea typeface="Times New Roman" panose="02020603050405020304" pitchFamily="18" charset="0"/>
                        </a:rPr>
                        <a:t>Harrison (1988)</a:t>
                      </a:r>
                      <a:endParaRPr lang="en-US" sz="1100" b="1">
                        <a:effectLst/>
                        <a:latin typeface="Calibri" panose="020F0502020204030204" pitchFamily="34" charset="0"/>
                        <a:ea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Behaviors of Nurses Scale (CBNS)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Hinds (1985)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Hinds (1988)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Professional Caring Behaviors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Horner (2005)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Nyberg Caring Assessment (Attributes) Scale (CAS)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Nyberg (1990)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Ability Inventory (CAI)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Nkongho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Nkongho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Nkongho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Behavior Checklist and Client Perception of Caring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1200"/>
                        </a:spcBef>
                        <a:spcAft>
                          <a:spcPts val="0"/>
                        </a:spcAft>
                      </a:pPr>
                      <a:r>
                        <a:rPr lang="en-US" sz="1200" dirty="0">
                          <a:effectLst/>
                          <a:latin typeface="Times New Roman" panose="02020603050405020304" pitchFamily="18" charset="0"/>
                        </a:rPr>
                        <a:t>McDaniel (1990)</a:t>
                      </a:r>
                      <a:endParaRPr lang="en-US" sz="1100" dirty="0">
                        <a:effectLst/>
                        <a:latin typeface="Calibri" panose="020F0502020204030204" pitchFamily="34" charset="0"/>
                      </a:endParaRPr>
                    </a:p>
                    <a:p>
                      <a:pPr marL="0" marR="0">
                        <a:spcBef>
                          <a:spcPts val="1200"/>
                        </a:spcBef>
                        <a:spcAft>
                          <a:spcPts val="0"/>
                        </a:spcAft>
                      </a:pPr>
                      <a:r>
                        <a:rPr lang="en-US" sz="1200" dirty="0">
                          <a:effectLst/>
                          <a:latin typeface="Times New Roman" panose="02020603050405020304" pitchFamily="18" charset="0"/>
                        </a:rPr>
                        <a:t>McDaniel (2002)</a:t>
                      </a:r>
                      <a:endParaRPr lang="en-US" sz="1100" dirty="0">
                        <a:effectLst/>
                        <a:latin typeface="Calibri" panose="020F0502020204030204" pitchFamily="34" charset="0"/>
                      </a:endParaRPr>
                    </a:p>
                    <a:p>
                      <a:pPr marL="0" marR="0">
                        <a:spcBef>
                          <a:spcPts val="1200"/>
                        </a:spcBef>
                        <a:spcAft>
                          <a:spcPts val="0"/>
                        </a:spcAft>
                      </a:pPr>
                      <a:r>
                        <a:rPr lang="en-US" sz="1200" dirty="0">
                          <a:effectLst/>
                          <a:latin typeface="Times New Roman" panose="02020603050405020304" pitchFamily="18" charset="0"/>
                        </a:rPr>
                        <a:t>McDaniel (2003)</a:t>
                      </a:r>
                      <a:endParaRPr lang="en-US" sz="1100" dirty="0">
                        <a:effectLst/>
                        <a:latin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98032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71074" y="232612"/>
            <a:ext cx="10106526" cy="1403684"/>
          </a:xfrm>
        </p:spPr>
        <p:txBody>
          <a:bodyPr vert="horz" lIns="120651" tIns="59267" rIns="120651" bIns="59267" rtlCol="0" anchor="b">
            <a:normAutofit fontScale="90000"/>
          </a:bodyPr>
          <a:lstStyle/>
          <a:p>
            <a:pPr>
              <a:defRPr/>
            </a:pPr>
            <a:r>
              <a:rPr lang="en-US" sz="5600" dirty="0">
                <a:solidFill>
                  <a:schemeClr val="tx2">
                    <a:satMod val="130000"/>
                  </a:schemeClr>
                </a:solidFill>
              </a:rPr>
              <a:t>Direct and Indirect Measures of </a:t>
            </a:r>
            <a:r>
              <a:rPr lang="en-US" sz="5600" dirty="0" smtClean="0">
                <a:solidFill>
                  <a:schemeClr val="tx2">
                    <a:satMod val="130000"/>
                  </a:schemeClr>
                </a:solidFill>
              </a:rPr>
              <a:t>Concept/Construct</a:t>
            </a:r>
            <a:endParaRPr lang="en-US" dirty="0" smtClean="0">
              <a:solidFill>
                <a:schemeClr val="tx2">
                  <a:satMod val="130000"/>
                </a:schemeClr>
              </a:solidFill>
            </a:endParaRPr>
          </a:p>
        </p:txBody>
      </p:sp>
      <p:sp>
        <p:nvSpPr>
          <p:cNvPr id="16387" name="Rectangle 3"/>
          <p:cNvSpPr>
            <a:spLocks noGrp="1" noChangeArrowheads="1"/>
          </p:cNvSpPr>
          <p:nvPr>
            <p:ph idx="1"/>
          </p:nvPr>
        </p:nvSpPr>
        <p:spPr>
          <a:xfrm>
            <a:off x="1171075" y="2006600"/>
            <a:ext cx="10106526" cy="4049295"/>
          </a:xfrm>
        </p:spPr>
        <p:txBody>
          <a:bodyPr vert="horz" lIns="120651" tIns="59267" rIns="120651" bIns="59267" rtlCol="0">
            <a:normAutofit/>
          </a:bodyPr>
          <a:lstStyle/>
          <a:p>
            <a:pPr eaLnBrk="1" hangingPunct="1">
              <a:lnSpc>
                <a:spcPct val="90000"/>
              </a:lnSpc>
            </a:pPr>
            <a:r>
              <a:rPr lang="en-US" altLang="en-US" sz="2400" dirty="0" smtClean="0"/>
              <a:t>Direct</a:t>
            </a:r>
            <a:r>
              <a:rPr lang="en-US" altLang="en-US" sz="2400" dirty="0"/>
              <a:t>: blood alcohol level; arterial blood gas; mean arterial pressure; digitalis level; GSR (galvanic skin response) as pain indicator</a:t>
            </a:r>
          </a:p>
          <a:p>
            <a:pPr eaLnBrk="1" hangingPunct="1">
              <a:lnSpc>
                <a:spcPct val="90000"/>
              </a:lnSpc>
            </a:pPr>
            <a:r>
              <a:rPr lang="en-US" altLang="en-US" sz="2400" dirty="0" smtClean="0"/>
              <a:t>Indirect</a:t>
            </a:r>
            <a:r>
              <a:rPr lang="en-US" altLang="en-US" sz="2400" dirty="0"/>
              <a:t>: Abuse-a-stick alcohol level; pulse oximetry; auscultatory blood pressure; symptoms of digitalis toxicity; pain level on VAS; intelligence; caring; pain; coping; anxiety; social support; teasing frequency and teasing bother; spiritual/coping; perception of individualized nursing care</a:t>
            </a:r>
          </a:p>
          <a:p>
            <a:pPr eaLnBrk="1" hangingPunct="1">
              <a:lnSpc>
                <a:spcPct val="90000"/>
              </a:lnSpc>
            </a:pPr>
            <a:r>
              <a:rPr lang="en-US" altLang="en-US" sz="2400" dirty="0" smtClean="0"/>
              <a:t>More </a:t>
            </a:r>
            <a:r>
              <a:rPr lang="en-US" altLang="en-US" sz="2400" dirty="0"/>
              <a:t>indirect: phenomenological description; ethnographic analytic description</a:t>
            </a:r>
          </a:p>
        </p:txBody>
      </p:sp>
    </p:spTree>
    <p:extLst>
      <p:ext uri="{BB962C8B-B14F-4D97-AF65-F5344CB8AC3E}">
        <p14:creationId xmlns:p14="http://schemas.microsoft.com/office/powerpoint/2010/main" val="30922675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Measuring Nurse Caring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575254"/>
              </p:ext>
            </p:extLst>
          </p:nvPr>
        </p:nvGraphicFramePr>
        <p:xfrm>
          <a:off x="1096963" y="1846263"/>
          <a:ext cx="10325016" cy="4243832"/>
        </p:xfrm>
        <a:graphic>
          <a:graphicData uri="http://schemas.openxmlformats.org/drawingml/2006/table">
            <a:tbl>
              <a:tblPr firstRow="1" bandRow="1">
                <a:tableStyleId>{5C22544A-7EE6-4342-B048-85BDC9FD1C3A}</a:tableStyleId>
              </a:tblPr>
              <a:tblGrid>
                <a:gridCol w="4999037"/>
                <a:gridCol w="5325979"/>
              </a:tblGrid>
              <a:tr h="370840">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Instrument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Caring Assessment Tool (CAT)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Caring Assessment Tool-Educational Version (CAT-</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edu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CAT-admin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Duffy (1992)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Duffy (2007b)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Duffy (2009)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Peer Group Caring Interaction Scale and Organizational Climate for Caring Questionnaire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Hughes (1993)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Efficacy Scale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Coates (1997)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Coates (2009)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Reid, Courtney, Anderson, &amp; Hurst (2015)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Holistic Caring Inventory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Latham (1996)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Pollack-Latham (1991)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Dimensions Inventory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Watson &amp; Lea (1997)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Attributes Professional Self-Concept Technological Influence (CAPSTI)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Arthur et al. (1999)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Professional Scale (CPS)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Swanson (2000)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Swanson (2002)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Methodist Health Care System Nurse Caring Instrument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Sherwood &amp; Shepherd (2002)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31427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Measuring Nurse Caring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39053"/>
              </p:ext>
            </p:extLst>
          </p:nvPr>
        </p:nvGraphicFramePr>
        <p:xfrm>
          <a:off x="1096961" y="1846263"/>
          <a:ext cx="10058718" cy="3007868"/>
        </p:xfrm>
        <a:graphic>
          <a:graphicData uri="http://schemas.openxmlformats.org/drawingml/2006/table">
            <a:tbl>
              <a:tblPr firstRow="1" bandRow="1">
                <a:tableStyleId>{5C22544A-7EE6-4342-B048-85BDC9FD1C3A}</a:tableStyleId>
              </a:tblPr>
              <a:tblGrid>
                <a:gridCol w="5029359"/>
                <a:gridCol w="5029359"/>
              </a:tblGrid>
              <a:tr h="370840">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Instrument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Care/Satisfaction CARE/SAT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Larson &amp; Ferketich (1993)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Caring Behaviors Inventory for Elders (CBI-E)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hangingPunct="0">
                        <a:spcBef>
                          <a:spcPts val="0"/>
                        </a:spcBef>
                        <a:spcAft>
                          <a:spcPts val="0"/>
                        </a:spcAft>
                      </a:pPr>
                      <a:r>
                        <a:rPr lang="en-US" sz="1200" b="0">
                          <a:effectLst/>
                          <a:latin typeface="Times New Roman" panose="02020603050405020304" pitchFamily="18" charset="0"/>
                          <a:ea typeface="Times New Roman" panose="02020603050405020304" pitchFamily="18" charset="0"/>
                        </a:rPr>
                        <a:t>Wolf et al. (2004)</a:t>
                      </a:r>
                      <a:endParaRPr lang="en-US" sz="1200" b="1">
                        <a:effectLst/>
                        <a:latin typeface="Times New Roman" panose="02020603050405020304" pitchFamily="18" charset="0"/>
                        <a:ea typeface="Times New Roman" panose="02020603050405020304" pitchFamily="18" charset="0"/>
                      </a:endParaRPr>
                    </a:p>
                    <a:p>
                      <a:pPr marL="0" marR="0" hangingPunct="0">
                        <a:spcBef>
                          <a:spcPts val="0"/>
                        </a:spcBef>
                        <a:spcAft>
                          <a:spcPts val="0"/>
                        </a:spcAft>
                      </a:pPr>
                      <a:r>
                        <a:rPr lang="en-US" sz="1200" b="0">
                          <a:effectLst/>
                          <a:latin typeface="Times New Roman" panose="02020603050405020304" pitchFamily="18" charset="0"/>
                          <a:ea typeface="Times New Roman" panose="02020603050405020304" pitchFamily="18" charset="0"/>
                        </a:rPr>
                        <a:t>Wolf, Zuzelo, Goldberg, Crothers, &amp; Jacobson (2005)</a:t>
                      </a:r>
                      <a:endParaRPr lang="en-US" sz="1200" b="1">
                        <a:effectLst/>
                        <a:latin typeface="Times New Roman" panose="02020603050405020304" pitchFamily="18" charset="0"/>
                        <a:ea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Relational Caring Questionnaire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Turkel &amp; Ray (2001)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Ray &amp; Turkel (2009)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Family Caring Inventory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Goff (2009)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Nurse-Patient Relationship Questionnaire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Quinn, Smith, Rittenbaugh, Swanson, &amp; Watson (2009)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Nurse-Patient Interactions Scale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Cossette &amp; Pepin (2009</a:t>
                      </a:r>
                      <a:r>
                        <a:rPr lang="en-US" sz="12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Caring Factor Survey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Nelson, Watson,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InnovaHealth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35807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watson meas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547" y="393032"/>
            <a:ext cx="4066673" cy="503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6779" y="537411"/>
            <a:ext cx="3697705" cy="5189621"/>
          </a:xfrm>
          <a:prstGeom prst="rect">
            <a:avLst/>
          </a:prstGeom>
        </p:spPr>
      </p:pic>
    </p:spTree>
    <p:extLst>
      <p:ext uri="{BB962C8B-B14F-4D97-AF65-F5344CB8AC3E}">
        <p14:creationId xmlns:p14="http://schemas.microsoft.com/office/powerpoint/2010/main" val="3040569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strument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59" y="769853"/>
            <a:ext cx="11293642"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84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irect indirect meas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017" y="170196"/>
            <a:ext cx="8105775"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2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en-US" dirty="0" smtClean="0">
                <a:solidFill>
                  <a:schemeClr val="tx2">
                    <a:satMod val="130000"/>
                  </a:schemeClr>
                </a:solidFill>
              </a:rPr>
              <a:t>Measurement and Data Collection: Intersect</a:t>
            </a:r>
          </a:p>
        </p:txBody>
      </p:sp>
      <p:sp>
        <p:nvSpPr>
          <p:cNvPr id="2052" name="Rectangle 3"/>
          <p:cNvSpPr>
            <a:spLocks noGrp="1" noChangeArrowheads="1"/>
          </p:cNvSpPr>
          <p:nvPr>
            <p:ph idx="1"/>
          </p:nvPr>
        </p:nvSpPr>
        <p:spPr>
          <a:xfrm>
            <a:off x="1251284" y="1941094"/>
            <a:ext cx="10026316" cy="4154905"/>
          </a:xfrm>
        </p:spPr>
        <p:txBody>
          <a:bodyPr>
            <a:normAutofit/>
          </a:bodyPr>
          <a:lstStyle/>
          <a:p>
            <a:pPr marL="452625" indent="-342900">
              <a:spcAft>
                <a:spcPts val="0"/>
              </a:spcAft>
              <a:buFont typeface="Arial" panose="020B0604020202020204" pitchFamily="34" charset="0"/>
              <a:buChar char="•"/>
              <a:defRPr/>
            </a:pPr>
            <a:r>
              <a:rPr lang="en-US" dirty="0" smtClean="0"/>
              <a:t>Measurement</a:t>
            </a:r>
          </a:p>
          <a:p>
            <a:pPr marL="487668" indent="-377943">
              <a:spcAft>
                <a:spcPts val="0"/>
              </a:spcAft>
              <a:buFont typeface="Wingdings 2"/>
              <a:buChar char=""/>
              <a:defRPr/>
            </a:pPr>
            <a:endParaRPr lang="en-US" dirty="0" smtClean="0"/>
          </a:p>
          <a:p>
            <a:pPr marL="487668" indent="-377943">
              <a:spcAft>
                <a:spcPts val="0"/>
              </a:spcAft>
              <a:buFont typeface="Wingdings 2"/>
              <a:buChar char=""/>
              <a:defRPr/>
            </a:pPr>
            <a:endParaRPr lang="en-US" dirty="0" smtClean="0"/>
          </a:p>
          <a:p>
            <a:pPr marL="487668" indent="-377943">
              <a:spcAft>
                <a:spcPts val="0"/>
              </a:spcAft>
              <a:buFont typeface="Wingdings 2"/>
              <a:buChar char=""/>
              <a:defRPr/>
            </a:pPr>
            <a:endParaRPr lang="en-US" dirty="0" smtClean="0"/>
          </a:p>
          <a:p>
            <a:pPr marL="487668" indent="-377943">
              <a:spcAft>
                <a:spcPts val="0"/>
              </a:spcAft>
              <a:buFont typeface="Wingdings 2"/>
              <a:buChar char=""/>
              <a:defRPr/>
            </a:pPr>
            <a:endParaRPr lang="en-US" dirty="0" smtClean="0"/>
          </a:p>
          <a:p>
            <a:pPr marL="487668" indent="-377943">
              <a:spcAft>
                <a:spcPts val="0"/>
              </a:spcAft>
              <a:buFont typeface="Wingdings 2"/>
              <a:buChar char=""/>
              <a:defRPr/>
            </a:pPr>
            <a:endParaRPr lang="en-US" dirty="0" smtClean="0"/>
          </a:p>
          <a:p>
            <a:pPr marL="487668" indent="-377943" algn="r">
              <a:spcAft>
                <a:spcPts val="0"/>
              </a:spcAft>
              <a:buFont typeface="Wingdings 2"/>
              <a:buChar char=""/>
              <a:defRPr/>
            </a:pPr>
            <a:r>
              <a:rPr lang="en-US" dirty="0" smtClean="0"/>
              <a:t>Data Collection</a:t>
            </a:r>
          </a:p>
        </p:txBody>
      </p:sp>
      <p:graphicFrame>
        <p:nvGraphicFramePr>
          <p:cNvPr id="17412" name="Object 4"/>
          <p:cNvGraphicFramePr>
            <a:graphicFrameLocks noChangeAspect="1"/>
          </p:cNvGraphicFramePr>
          <p:nvPr/>
        </p:nvGraphicFramePr>
        <p:xfrm>
          <a:off x="3860800" y="2590800"/>
          <a:ext cx="4978400" cy="2590800"/>
        </p:xfrm>
        <a:graphic>
          <a:graphicData uri="http://schemas.openxmlformats.org/presentationml/2006/ole">
            <mc:AlternateContent xmlns:mc="http://schemas.openxmlformats.org/markup-compatibility/2006">
              <mc:Choice xmlns:v="urn:schemas-microsoft-com:vml" Requires="v">
                <p:oleObj spid="_x0000_s2083" name="Clip" r:id="rId3" imgW="5184775" imgH="3862388" progId="MS_ClipArt_Gallery.2">
                  <p:embed/>
                </p:oleObj>
              </mc:Choice>
              <mc:Fallback>
                <p:oleObj name="Clip" r:id="rId3" imgW="5184775" imgH="386238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2590800"/>
                        <a:ext cx="49784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527779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vert="horz" lIns="120651" tIns="59267" rIns="120651" bIns="59267" rtlCol="0" anchor="b">
            <a:normAutofit/>
          </a:bodyPr>
          <a:lstStyle/>
          <a:p>
            <a:pPr>
              <a:defRPr/>
            </a:pPr>
            <a:r>
              <a:rPr lang="en-US" dirty="0" smtClean="0">
                <a:solidFill>
                  <a:schemeClr val="tx2">
                    <a:satMod val="130000"/>
                  </a:schemeClr>
                </a:solidFill>
              </a:rPr>
              <a:t>Measurement Error</a:t>
            </a:r>
          </a:p>
        </p:txBody>
      </p:sp>
      <p:sp>
        <p:nvSpPr>
          <p:cNvPr id="18435" name="Rectangle 3"/>
          <p:cNvSpPr>
            <a:spLocks noGrp="1" noChangeArrowheads="1"/>
          </p:cNvSpPr>
          <p:nvPr>
            <p:ph idx="1"/>
          </p:nvPr>
        </p:nvSpPr>
        <p:spPr/>
        <p:txBody>
          <a:bodyPr vert="horz" lIns="120651" tIns="59267" rIns="120651" bIns="59267" rtlCol="0">
            <a:normAutofit/>
          </a:bodyPr>
          <a:lstStyle/>
          <a:p>
            <a:pPr eaLnBrk="1" hangingPunct="1"/>
            <a:r>
              <a:rPr lang="en-US" altLang="en-US" sz="2400" dirty="0" smtClean="0"/>
              <a:t>Difference </a:t>
            </a:r>
            <a:r>
              <a:rPr lang="en-US" altLang="en-US" sz="2400" dirty="0"/>
              <a:t>between what exists in reality and what is measured (obtained or observed score) by a research instrument</a:t>
            </a:r>
          </a:p>
          <a:p>
            <a:pPr lvl="1" eaLnBrk="1" hangingPunct="1"/>
            <a:r>
              <a:rPr lang="en-US" altLang="en-US" sz="2400" dirty="0"/>
              <a:t>Measurement exists in direct and indirect measures</a:t>
            </a:r>
          </a:p>
          <a:p>
            <a:pPr eaLnBrk="1" hangingPunct="1"/>
            <a:r>
              <a:rPr lang="en-US" altLang="en-US" sz="2400" dirty="0" smtClean="0"/>
              <a:t>Measurement </a:t>
            </a:r>
            <a:r>
              <a:rPr lang="en-US" altLang="en-US" sz="2400" dirty="0"/>
              <a:t>errors include:</a:t>
            </a:r>
          </a:p>
          <a:p>
            <a:pPr lvl="1" eaLnBrk="1" hangingPunct="1"/>
            <a:r>
              <a:rPr lang="en-US" altLang="en-US" sz="2400" dirty="0" smtClean="0"/>
              <a:t>Random </a:t>
            </a:r>
            <a:r>
              <a:rPr lang="en-US" altLang="en-US" sz="2400" dirty="0"/>
              <a:t>error</a:t>
            </a:r>
          </a:p>
          <a:p>
            <a:pPr lvl="1" eaLnBrk="1" hangingPunct="1"/>
            <a:r>
              <a:rPr lang="en-US" altLang="en-US" sz="2400" dirty="0" smtClean="0"/>
              <a:t>Systematic </a:t>
            </a:r>
            <a:r>
              <a:rPr lang="en-US" altLang="en-US" sz="2400" dirty="0"/>
              <a:t>error</a:t>
            </a:r>
          </a:p>
        </p:txBody>
      </p:sp>
    </p:spTree>
    <p:extLst>
      <p:ext uri="{BB962C8B-B14F-4D97-AF65-F5344CB8AC3E}">
        <p14:creationId xmlns:p14="http://schemas.microsoft.com/office/powerpoint/2010/main" val="12835025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350</TotalTime>
  <Words>3098</Words>
  <Application>Microsoft Office PowerPoint</Application>
  <PresentationFormat>Widescreen</PresentationFormat>
  <Paragraphs>353</Paragraphs>
  <Slides>64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1" baseType="lpstr">
      <vt:lpstr>Arial</vt:lpstr>
      <vt:lpstr>Calibri</vt:lpstr>
      <vt:lpstr>Calibri Light</vt:lpstr>
      <vt:lpstr>Times New Roman</vt:lpstr>
      <vt:lpstr>Wingdings 2</vt:lpstr>
      <vt:lpstr>Retrospect</vt:lpstr>
      <vt:lpstr>Clip</vt:lpstr>
      <vt:lpstr>Instrument Development: Measures of Caring and Related Constructs</vt:lpstr>
      <vt:lpstr>Devices for Measuring Constructs</vt:lpstr>
      <vt:lpstr>Measurement: Defined</vt:lpstr>
      <vt:lpstr>Rules and Measurement</vt:lpstr>
      <vt:lpstr>Direct and Indirect Measures of Concept/Construct</vt:lpstr>
      <vt:lpstr>Direct and Indirect Measures of Concept/Construct</vt:lpstr>
      <vt:lpstr>PowerPoint Presentation</vt:lpstr>
      <vt:lpstr>Measurement and Data Collection: Intersect</vt:lpstr>
      <vt:lpstr>Measurement Error</vt:lpstr>
      <vt:lpstr>Variance: Errors of Measurement</vt:lpstr>
      <vt:lpstr>Variance: Errors of Measurement</vt:lpstr>
      <vt:lpstr>Factors Contributing to Errors of Measurement</vt:lpstr>
      <vt:lpstr>Factors Contributing to Errors of Measurement</vt:lpstr>
      <vt:lpstr>True score + Error score = Observed score</vt:lpstr>
      <vt:lpstr>PowerPoint Presentation</vt:lpstr>
      <vt:lpstr>Test/Instrument Scaling</vt:lpstr>
      <vt:lpstr>Levels of Measurement</vt:lpstr>
      <vt:lpstr>PowerPoint Presentation</vt:lpstr>
      <vt:lpstr>Item Formatting Types</vt:lpstr>
      <vt:lpstr>Examples of Item Scaling</vt:lpstr>
      <vt:lpstr>Reliability and Validity</vt:lpstr>
      <vt:lpstr>PowerPoint Presentation</vt:lpstr>
      <vt:lpstr>Reliability: Quality Measure of Instrument </vt:lpstr>
      <vt:lpstr>Reliability</vt:lpstr>
      <vt:lpstr>Types of Reliability</vt:lpstr>
      <vt:lpstr>PowerPoint Presentation</vt:lpstr>
      <vt:lpstr>Types of Reliability</vt:lpstr>
      <vt:lpstr>PowerPoint Presentation</vt:lpstr>
      <vt:lpstr>PowerPoint Presentation</vt:lpstr>
      <vt:lpstr>PowerPoint Presentation</vt:lpstr>
      <vt:lpstr>Types of Reliability</vt:lpstr>
      <vt:lpstr>Reliability</vt:lpstr>
      <vt:lpstr>Reliability</vt:lpstr>
      <vt:lpstr>PowerPoint Presentation</vt:lpstr>
      <vt:lpstr>Validity: Defined</vt:lpstr>
      <vt:lpstr>Validity Types</vt:lpstr>
      <vt:lpstr>Validity Types</vt:lpstr>
      <vt:lpstr>Validity Types</vt:lpstr>
      <vt:lpstr>Content-Related Validity: Expert</vt:lpstr>
      <vt:lpstr>Instrument Readability</vt:lpstr>
      <vt:lpstr>Content-Related Validity: Example</vt:lpstr>
      <vt:lpstr>Types of Content Validity</vt:lpstr>
      <vt:lpstr>Construct Validity: Factor Analysis Validity</vt:lpstr>
      <vt:lpstr>Construct Validity: Factor Analysis Validity</vt:lpstr>
      <vt:lpstr>Construct Validity: Examples</vt:lpstr>
      <vt:lpstr>Types of Construct Validity</vt:lpstr>
      <vt:lpstr>Types of Construct Validity</vt:lpstr>
      <vt:lpstr>Types of Validity</vt:lpstr>
      <vt:lpstr>Types of Validity</vt:lpstr>
      <vt:lpstr>Construct Validity: Example</vt:lpstr>
      <vt:lpstr>Types of Validity</vt:lpstr>
      <vt:lpstr>Types of Construct Validity</vt:lpstr>
      <vt:lpstr>Construct Validity: Example</vt:lpstr>
      <vt:lpstr>Types of Validity</vt:lpstr>
      <vt:lpstr>Predictive Validity =  Criterion-Related Validity</vt:lpstr>
      <vt:lpstr>Predictive Validity =  Criterion-Related Validity</vt:lpstr>
      <vt:lpstr>Validity and Reliability in Screening in Detecting Disease</vt:lpstr>
      <vt:lpstr>Screening Test</vt:lpstr>
      <vt:lpstr>Instruments Measuring Nurse Caring</vt:lpstr>
      <vt:lpstr>Instruments Measuring Nurse Caring</vt:lpstr>
      <vt:lpstr>Instruments Measuring Nurse Caring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 Development: Measures of Caring and Related Constructs</dc:title>
  <dc:creator>Zane Wolf</dc:creator>
  <cp:lastModifiedBy>mjpurnell</cp:lastModifiedBy>
  <cp:revision>31</cp:revision>
  <dcterms:created xsi:type="dcterms:W3CDTF">2016-11-20T13:36:26Z</dcterms:created>
  <dcterms:modified xsi:type="dcterms:W3CDTF">2017-01-16T21:09:35Z</dcterms:modified>
</cp:coreProperties>
</file>