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4"/>
  </p:sldMasterIdLst>
  <p:notesMasterIdLst>
    <p:notesMasterId r:id="rId21"/>
  </p:notesMasterIdLst>
  <p:handoutMasterIdLst>
    <p:handoutMasterId r:id="rId22"/>
  </p:handoutMasterIdLst>
  <p:sldIdLst>
    <p:sldId id="392" r:id="rId5"/>
    <p:sldId id="403" r:id="rId6"/>
    <p:sldId id="393" r:id="rId7"/>
    <p:sldId id="400" r:id="rId8"/>
    <p:sldId id="401" r:id="rId9"/>
    <p:sldId id="402" r:id="rId10"/>
    <p:sldId id="399" r:id="rId11"/>
    <p:sldId id="404" r:id="rId12"/>
    <p:sldId id="405" r:id="rId13"/>
    <p:sldId id="407" r:id="rId14"/>
    <p:sldId id="410" r:id="rId15"/>
    <p:sldId id="411" r:id="rId16"/>
    <p:sldId id="412" r:id="rId17"/>
    <p:sldId id="406" r:id="rId18"/>
    <p:sldId id="408" r:id="rId19"/>
    <p:sldId id="409" r:id="rId20"/>
  </p:sldIdLst>
  <p:sldSz cx="9144000" cy="5143500" type="screen16x9"/>
  <p:notesSz cx="6858000" cy="9296400"/>
  <p:defaultTextStyle>
    <a:defPPr>
      <a:defRPr lang="en-US"/>
    </a:defPPr>
    <a:lvl1pPr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5pPr>
    <a:lvl6pPr marL="2286000" algn="l" defTabSz="914400" rtl="0" eaLnBrk="1" latinLnBrk="0" hangingPunct="1">
      <a:defRPr sz="2000" b="1" kern="1200">
        <a:solidFill>
          <a:srgbClr val="00457C"/>
        </a:solidFill>
        <a:latin typeface="Times New Roman" panose="02020603050405020304" pitchFamily="18" charset="0"/>
        <a:ea typeface="+mn-ea"/>
        <a:cs typeface="+mn-cs"/>
      </a:defRPr>
    </a:lvl6pPr>
    <a:lvl7pPr marL="2743200" algn="l" defTabSz="914400" rtl="0" eaLnBrk="1" latinLnBrk="0" hangingPunct="1">
      <a:defRPr sz="2000" b="1" kern="1200">
        <a:solidFill>
          <a:srgbClr val="00457C"/>
        </a:solidFill>
        <a:latin typeface="Times New Roman" panose="02020603050405020304" pitchFamily="18" charset="0"/>
        <a:ea typeface="+mn-ea"/>
        <a:cs typeface="+mn-cs"/>
      </a:defRPr>
    </a:lvl7pPr>
    <a:lvl8pPr marL="3200400" algn="l" defTabSz="914400" rtl="0" eaLnBrk="1" latinLnBrk="0" hangingPunct="1">
      <a:defRPr sz="2000" b="1" kern="1200">
        <a:solidFill>
          <a:srgbClr val="00457C"/>
        </a:solidFill>
        <a:latin typeface="Times New Roman" panose="02020603050405020304" pitchFamily="18" charset="0"/>
        <a:ea typeface="+mn-ea"/>
        <a:cs typeface="+mn-cs"/>
      </a:defRPr>
    </a:lvl8pPr>
    <a:lvl9pPr marL="3657600" algn="l" defTabSz="914400" rtl="0" eaLnBrk="1" latinLnBrk="0" hangingPunct="1">
      <a:defRPr sz="2000" b="1" kern="1200">
        <a:solidFill>
          <a:srgbClr val="00457C"/>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8"/>
    <a:srgbClr val="969696"/>
    <a:srgbClr val="CC0000"/>
    <a:srgbClr val="336699"/>
    <a:srgbClr val="000066"/>
    <a:srgbClr val="00457C"/>
    <a:srgbClr val="22B400"/>
    <a:srgbClr val="29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4" autoAdjust="0"/>
    <p:restoredTop sz="94636" autoAdjust="0"/>
  </p:normalViewPr>
  <p:slideViewPr>
    <p:cSldViewPr>
      <p:cViewPr varScale="1">
        <p:scale>
          <a:sx n="72" d="100"/>
          <a:sy n="72" d="100"/>
        </p:scale>
        <p:origin x="1056"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655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dirty="0"/>
          </a:p>
        </p:txBody>
      </p:sp>
      <p:sp>
        <p:nvSpPr>
          <p:cNvPr id="655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655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7D371499-216F-4DCC-B1DD-0334B10A3F7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839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839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411A35B0-9741-455C-89ED-6DF95C7EAC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457C"/>
                </a:solidFill>
                <a:latin typeface="Times New Roman" panose="02020603050405020304" pitchFamily="18" charset="0"/>
              </a:defRPr>
            </a:lvl1pPr>
            <a:lvl2pPr marL="742950" indent="-285750">
              <a:defRPr sz="2000" b="1">
                <a:solidFill>
                  <a:srgbClr val="00457C"/>
                </a:solidFill>
                <a:latin typeface="Times New Roman" panose="02020603050405020304" pitchFamily="18" charset="0"/>
              </a:defRPr>
            </a:lvl2pPr>
            <a:lvl3pPr marL="1143000" indent="-228600">
              <a:defRPr sz="2000" b="1">
                <a:solidFill>
                  <a:srgbClr val="00457C"/>
                </a:solidFill>
                <a:latin typeface="Times New Roman" panose="02020603050405020304" pitchFamily="18" charset="0"/>
              </a:defRPr>
            </a:lvl3pPr>
            <a:lvl4pPr marL="1600200" indent="-228600">
              <a:defRPr sz="2000" b="1">
                <a:solidFill>
                  <a:srgbClr val="00457C"/>
                </a:solidFill>
                <a:latin typeface="Times New Roman" panose="02020603050405020304" pitchFamily="18" charset="0"/>
              </a:defRPr>
            </a:lvl4pPr>
            <a:lvl5pPr marL="2057400" indent="-228600">
              <a:defRPr sz="2000" b="1">
                <a:solidFill>
                  <a:srgbClr val="00457C"/>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457C"/>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457C"/>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457C"/>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457C"/>
                </a:solidFill>
                <a:latin typeface="Times New Roman" panose="02020603050405020304" pitchFamily="18" charset="0"/>
              </a:defRPr>
            </a:lvl9pPr>
          </a:lstStyle>
          <a:p>
            <a:fld id="{F5A78E5C-060F-4BA8-9AB9-F5D08CEB3EEC}" type="slidenum">
              <a:rPr lang="en-US" altLang="en-US" sz="1200" b="0" smtClean="0">
                <a:solidFill>
                  <a:schemeClr val="tx1"/>
                </a:solidFill>
              </a:rPr>
              <a:pPr/>
              <a:t>1</a:t>
            </a:fld>
            <a:endParaRPr lang="en-US" altLang="en-US" sz="1200" b="0" dirty="0">
              <a:solidFill>
                <a:schemeClr val="tx1"/>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1A35B0-9741-455C-89ED-6DF95C7EAC9D}" type="slidenum">
              <a:rPr lang="en-US" altLang="en-US" smtClean="0"/>
              <a:pPr>
                <a:defRPr/>
              </a:pPr>
              <a:t>4</a:t>
            </a:fld>
            <a:endParaRPr lang="en-US" altLang="en-US" dirty="0"/>
          </a:p>
        </p:txBody>
      </p:sp>
    </p:spTree>
    <p:extLst>
      <p:ext uri="{BB962C8B-B14F-4D97-AF65-F5344CB8AC3E}">
        <p14:creationId xmlns:p14="http://schemas.microsoft.com/office/powerpoint/2010/main" val="319873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1A35B0-9741-455C-89ED-6DF95C7EAC9D}" type="slidenum">
              <a:rPr lang="en-US" altLang="en-US" smtClean="0"/>
              <a:pPr>
                <a:defRPr/>
              </a:pPr>
              <a:t>5</a:t>
            </a:fld>
            <a:endParaRPr lang="en-US" altLang="en-US" dirty="0"/>
          </a:p>
        </p:txBody>
      </p:sp>
    </p:spTree>
    <p:extLst>
      <p:ext uri="{BB962C8B-B14F-4D97-AF65-F5344CB8AC3E}">
        <p14:creationId xmlns:p14="http://schemas.microsoft.com/office/powerpoint/2010/main" val="46624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D9D9D9">
            <a:alpha val="0"/>
          </a:srgbClr>
        </a:solidFill>
        <a:effectLst/>
      </p:bgPr>
    </p:bg>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5143500"/>
          </a:xfrm>
          <a:prstGeom prst="rect">
            <a:avLst/>
          </a:prstGeom>
          <a:no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Rectangle 12"/>
          <p:cNvSpPr>
            <a:spLocks noChangeArrowheads="1"/>
          </p:cNvSpPr>
          <p:nvPr/>
        </p:nvSpPr>
        <p:spPr bwMode="auto">
          <a:xfrm>
            <a:off x="0" y="0"/>
            <a:ext cx="9144000" cy="1828800"/>
          </a:xfrm>
          <a:prstGeom prst="rect">
            <a:avLst/>
          </a:prstGeom>
          <a:solidFill>
            <a:schemeClr val="bg1">
              <a:lumMod val="75000"/>
              <a:alpha val="32000"/>
            </a:schemeClr>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6" name="Rectangle 12"/>
          <p:cNvSpPr>
            <a:spLocks noChangeArrowheads="1"/>
          </p:cNvSpPr>
          <p:nvPr/>
        </p:nvSpPr>
        <p:spPr bwMode="auto">
          <a:xfrm>
            <a:off x="0" y="1847850"/>
            <a:ext cx="9144000" cy="57150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506413"/>
            <a:ext cx="3886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0" y="2495550"/>
            <a:ext cx="9144000" cy="2057400"/>
          </a:xfrm>
        </p:spPr>
        <p:txBody>
          <a:bodyPr/>
          <a:lstStyle>
            <a:lvl1pPr marL="0" indent="0" algn="ctr">
              <a:lnSpc>
                <a:spcPct val="100000"/>
              </a:lnSpc>
              <a:buNone/>
              <a:defRPr sz="2400">
                <a:solidFill>
                  <a:srgbClr val="003968"/>
                </a:solidFill>
                <a:latin typeface="Avenir Next"/>
              </a:defRPr>
            </a:lvl1pPr>
          </a:lstStyle>
          <a:p>
            <a:pPr lvl="0"/>
            <a:r>
              <a:rPr lang="en-US" dirty="0"/>
              <a:t>Edit Master text styles</a:t>
            </a:r>
          </a:p>
        </p:txBody>
      </p:sp>
      <p:sp>
        <p:nvSpPr>
          <p:cNvPr id="2" name="Title 1"/>
          <p:cNvSpPr>
            <a:spLocks noGrp="1"/>
          </p:cNvSpPr>
          <p:nvPr>
            <p:ph type="title"/>
          </p:nvPr>
        </p:nvSpPr>
        <p:spPr>
          <a:xfrm>
            <a:off x="0" y="1885950"/>
            <a:ext cx="9144000" cy="571500"/>
          </a:xfrm>
        </p:spPr>
        <p:txBody>
          <a:bodyPr>
            <a:noAutofit/>
          </a:bodyPr>
          <a:lstStyle>
            <a:lvl1pPr algn="ctr">
              <a:defRPr sz="3200" b="1" cap="none" baseline="0">
                <a:solidFill>
                  <a:srgbClr val="003968"/>
                </a:solidFill>
                <a:latin typeface="Avenir Next"/>
              </a:defRPr>
            </a:lvl1pPr>
          </a:lstStyle>
          <a:p>
            <a:r>
              <a:rPr lang="en-US" dirty="0"/>
              <a:t>Click to edit Master title style</a:t>
            </a:r>
          </a:p>
        </p:txBody>
      </p:sp>
      <p:sp>
        <p:nvSpPr>
          <p:cNvPr id="10" name="Rectangle 11"/>
          <p:cNvSpPr>
            <a:spLocks noChangeArrowheads="1"/>
          </p:cNvSpPr>
          <p:nvPr userDrawn="1"/>
        </p:nvSpPr>
        <p:spPr bwMode="auto">
          <a:xfrm>
            <a:off x="0" y="0"/>
            <a:ext cx="9144000" cy="5143500"/>
          </a:xfrm>
          <a:prstGeom prst="rect">
            <a:avLst/>
          </a:prstGeom>
          <a:no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1" name="Rectangle 12"/>
          <p:cNvSpPr>
            <a:spLocks noChangeArrowheads="1"/>
          </p:cNvSpPr>
          <p:nvPr userDrawn="1"/>
        </p:nvSpPr>
        <p:spPr bwMode="auto">
          <a:xfrm>
            <a:off x="0" y="0"/>
            <a:ext cx="9144000" cy="1828800"/>
          </a:xfrm>
          <a:prstGeom prst="rect">
            <a:avLst/>
          </a:prstGeom>
          <a:solidFill>
            <a:schemeClr val="bg1">
              <a:lumMod val="75000"/>
              <a:alpha val="32000"/>
            </a:schemeClr>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pic>
        <p:nvPicPr>
          <p:cNvPr id="1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28900" y="506413"/>
            <a:ext cx="3886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2736850"/>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200150"/>
            <a:ext cx="5617002" cy="1415963"/>
          </a:xfrm>
          <a:prstGeom prst="rect">
            <a:avLst/>
          </a:prstGeom>
        </p:spPr>
        <p:txBody>
          <a:bodyPr anchor="b"/>
          <a:lstStyle>
            <a:lvl1pPr algn="l">
              <a:defRPr lang="en-US" sz="3300" kern="1200" cap="none" dirty="0" smtClean="0">
                <a:solidFill>
                  <a:srgbClr val="00386B"/>
                </a:solidFill>
                <a:latin typeface="Avenir Nex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443492" y="2737700"/>
            <a:ext cx="5617002" cy="759697"/>
          </a:xfrm>
          <a:prstGeom prst="rect">
            <a:avLst/>
          </a:prstGeom>
        </p:spPr>
        <p:txBody>
          <a:bodyPr tIns="91440">
            <a:normAutofit/>
          </a:bodyPr>
          <a:lstStyle>
            <a:lvl1pPr marL="0" indent="0" algn="l">
              <a:lnSpc>
                <a:spcPct val="100000"/>
              </a:lnSpc>
              <a:buNone/>
              <a:defRPr sz="1800">
                <a:solidFill>
                  <a:srgbClr val="003968"/>
                </a:solidFill>
                <a:latin typeface="Avenir Nex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5685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7" name="Content Placeholder 2"/>
          <p:cNvSpPr>
            <a:spLocks noGrp="1"/>
          </p:cNvSpPr>
          <p:nvPr>
            <p:ph sz="half" idx="1"/>
          </p:nvPr>
        </p:nvSpPr>
        <p:spPr>
          <a:xfrm>
            <a:off x="457200" y="1110615"/>
            <a:ext cx="3886200" cy="3289936"/>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17535" y="1110614"/>
            <a:ext cx="3886200" cy="3289935"/>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33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Text Placeholder 2"/>
          <p:cNvSpPr>
            <a:spLocks noGrp="1"/>
          </p:cNvSpPr>
          <p:nvPr>
            <p:ph type="body" idx="1"/>
          </p:nvPr>
        </p:nvSpPr>
        <p:spPr>
          <a:xfrm>
            <a:off x="457200" y="1100137"/>
            <a:ext cx="3886200" cy="404812"/>
          </a:xfrm>
          <a:prstGeom prst="rect">
            <a:avLst/>
          </a:prstGeom>
        </p:spPr>
        <p:txBody>
          <a:bodyPr>
            <a:normAutofit/>
          </a:bodyPr>
          <a:lstStyle>
            <a:lvl1pPr marL="0" indent="0">
              <a:lnSpc>
                <a:spcPct val="100000"/>
              </a:lnSpc>
              <a:buNone/>
              <a:defRPr sz="2000" b="1" cap="none" baseline="0">
                <a:solidFill>
                  <a:srgbClr val="C41E3A"/>
                </a:solidFill>
                <a:latin typeface="Avenir Nex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Content Placeholder 3"/>
          <p:cNvSpPr>
            <a:spLocks noGrp="1"/>
          </p:cNvSpPr>
          <p:nvPr>
            <p:ph sz="half" idx="2"/>
          </p:nvPr>
        </p:nvSpPr>
        <p:spPr>
          <a:xfrm>
            <a:off x="457200"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4822007" y="1100137"/>
            <a:ext cx="3886200" cy="404812"/>
          </a:xfrm>
          <a:prstGeom prst="rect">
            <a:avLst/>
          </a:prstGeom>
        </p:spPr>
        <p:txBody>
          <a:bodyPr>
            <a:normAutofit/>
          </a:bodyPr>
          <a:lstStyle>
            <a:lvl1pPr marL="0" indent="0" algn="l">
              <a:lnSpc>
                <a:spcPct val="100000"/>
              </a:lnSpc>
              <a:buNone/>
              <a:defRPr lang="en-US" sz="2000" b="1" kern="1200" cap="none" baseline="0" dirty="0" smtClean="0">
                <a:solidFill>
                  <a:srgbClr val="C41E3A"/>
                </a:solidFill>
                <a:latin typeface="Avenir Nex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5"/>
          <p:cNvSpPr>
            <a:spLocks noGrp="1"/>
          </p:cNvSpPr>
          <p:nvPr>
            <p:ph sz="quarter" idx="4"/>
          </p:nvPr>
        </p:nvSpPr>
        <p:spPr>
          <a:xfrm>
            <a:off x="4822007"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95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dia (Video)">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7" name="Media Placeholder 13"/>
          <p:cNvSpPr>
            <a:spLocks noGrp="1"/>
          </p:cNvSpPr>
          <p:nvPr>
            <p:ph type="media" sz="quarter" idx="10"/>
          </p:nvPr>
        </p:nvSpPr>
        <p:spPr>
          <a:xfrm>
            <a:off x="228600" y="1100137"/>
            <a:ext cx="8686800" cy="3300413"/>
          </a:xfrm>
          <a:prstGeom prst="rect">
            <a:avLst/>
          </a:prstGeom>
        </p:spPr>
        <p:txBody>
          <a:bodyPr rtlCol="0">
            <a:normAutofit/>
          </a:bodyPr>
          <a:lstStyle>
            <a:lvl1pPr marL="0" indent="0">
              <a:buNone/>
              <a:defRPr lang="en-US" sz="2000" kern="1200" noProof="0" dirty="0">
                <a:solidFill>
                  <a:srgbClr val="003968"/>
                </a:solidFill>
                <a:latin typeface="Avenir Next"/>
                <a:ea typeface="+mn-ea"/>
                <a:cs typeface="+mn-cs"/>
              </a:defRPr>
            </a:lvl1pPr>
          </a:lstStyle>
          <a:p>
            <a:pPr lvl="0"/>
            <a:r>
              <a:rPr lang="en-US" noProof="0" dirty="0"/>
              <a:t>Click icon to add media</a:t>
            </a:r>
          </a:p>
        </p:txBody>
      </p:sp>
    </p:spTree>
    <p:extLst>
      <p:ext uri="{BB962C8B-B14F-4D97-AF65-F5344CB8AC3E}">
        <p14:creationId xmlns:p14="http://schemas.microsoft.com/office/powerpoint/2010/main" val="217026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martArt (Charts/Graph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5" name="SmartArt Placeholder 14"/>
          <p:cNvSpPr>
            <a:spLocks noGrp="1"/>
          </p:cNvSpPr>
          <p:nvPr>
            <p:ph type="dgm" sz="quarter" idx="10"/>
          </p:nvPr>
        </p:nvSpPr>
        <p:spPr>
          <a:xfrm>
            <a:off x="228600" y="1100137"/>
            <a:ext cx="8686800" cy="3300413"/>
          </a:xfrm>
          <a:prstGeom prst="rect">
            <a:avLst/>
          </a:prstGeom>
        </p:spPr>
        <p:txBody>
          <a:bodyPr rtlCol="0">
            <a:normAutofit/>
          </a:bodyPr>
          <a:lstStyle>
            <a:lvl1pPr marL="0" indent="0">
              <a:buNone/>
              <a:defRPr>
                <a:solidFill>
                  <a:srgbClr val="003968"/>
                </a:solidFill>
                <a:latin typeface="Avenir Next"/>
              </a:defRPr>
            </a:lvl1pPr>
          </a:lstStyle>
          <a:p>
            <a:pPr lvl="0"/>
            <a:r>
              <a:rPr lang="en-US" noProof="0" dirty="0"/>
              <a:t>Click icon to add SmartArt graphic</a:t>
            </a:r>
          </a:p>
        </p:txBody>
      </p:sp>
    </p:spTree>
    <p:extLst>
      <p:ext uri="{BB962C8B-B14F-4D97-AF65-F5344CB8AC3E}">
        <p14:creationId xmlns:p14="http://schemas.microsoft.com/office/powerpoint/2010/main" val="38020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mal Slide Layout">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dirty="0"/>
              <a:t>Click to edit Master title style</a:t>
            </a:r>
          </a:p>
        </p:txBody>
      </p:sp>
      <p:sp>
        <p:nvSpPr>
          <p:cNvPr id="7" name="Content Placeholder 2"/>
          <p:cNvSpPr>
            <a:spLocks noGrp="1"/>
          </p:cNvSpPr>
          <p:nvPr>
            <p:ph sz="half" idx="1"/>
          </p:nvPr>
        </p:nvSpPr>
        <p:spPr>
          <a:xfrm>
            <a:off x="457200" y="1100137"/>
            <a:ext cx="4495800" cy="3289936"/>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hasCustomPrompt="1"/>
          </p:nvPr>
        </p:nvSpPr>
        <p:spPr>
          <a:xfrm>
            <a:off x="4953000" y="1100773"/>
            <a:ext cx="3735388" cy="3289300"/>
          </a:xfrm>
        </p:spPr>
        <p:txBody>
          <a:bodyPr/>
          <a:lstStyle>
            <a:lvl1pPr marL="0" indent="0">
              <a:buNone/>
              <a:defRPr baseline="0"/>
            </a:lvl1pPr>
          </a:lstStyle>
          <a:p>
            <a:pPr lvl="0"/>
            <a:r>
              <a:rPr lang="en-US" dirty="0"/>
              <a:t>Picture or Video</a:t>
            </a:r>
          </a:p>
        </p:txBody>
      </p:sp>
    </p:spTree>
    <p:extLst>
      <p:ext uri="{BB962C8B-B14F-4D97-AF65-F5344CB8AC3E}">
        <p14:creationId xmlns:p14="http://schemas.microsoft.com/office/powerpoint/2010/main" val="21544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nSpc>
                <a:spcPct val="100000"/>
              </a:lnSpc>
              <a:spcBef>
                <a:spcPts val="0"/>
              </a:spcBef>
              <a:spcAft>
                <a:spcPts val="600"/>
              </a:spcAft>
              <a:buFont typeface="Arial" panose="020B0604020202020204" pitchFamily="34" charset="0"/>
              <a:buChar char="•"/>
              <a:defRPr lang="en-US" altLang="en-US" sz="2400" kern="1200" dirty="0" smtClean="0">
                <a:solidFill>
                  <a:srgbClr val="003968"/>
                </a:solidFill>
                <a:latin typeface="Avenir Next"/>
                <a:ea typeface="+mn-ea"/>
                <a:cs typeface="+mn-cs"/>
              </a:defRPr>
            </a:lvl1pPr>
            <a:lvl2pPr marL="685800" indent="-342900">
              <a:lnSpc>
                <a:spcPct val="100000"/>
              </a:lnSpc>
              <a:spcBef>
                <a:spcPts val="0"/>
              </a:spcBef>
              <a:spcAft>
                <a:spcPts val="600"/>
              </a:spcAft>
              <a:buFont typeface="Arial" panose="020B0604020202020204" pitchFamily="34" charset="0"/>
              <a:buChar char="•"/>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215891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umber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57200" indent="-457200">
              <a:lnSpc>
                <a:spcPct val="100000"/>
              </a:lnSpc>
              <a:spcBef>
                <a:spcPts val="0"/>
              </a:spcBef>
              <a:spcAft>
                <a:spcPts val="600"/>
              </a:spcAft>
              <a:buFont typeface="+mj-lt"/>
              <a:buAutoNum type="arabicPeriod"/>
              <a:defRPr lang="en-US" altLang="en-US" sz="2400" kern="1200" dirty="0" smtClean="0">
                <a:solidFill>
                  <a:srgbClr val="003968"/>
                </a:solidFill>
                <a:latin typeface="Avenir Next"/>
                <a:ea typeface="+mn-ea"/>
                <a:cs typeface="+mn-cs"/>
              </a:defRPr>
            </a:lvl1pPr>
            <a:lvl2pPr marL="800100" indent="-457200">
              <a:lnSpc>
                <a:spcPct val="100000"/>
              </a:lnSpc>
              <a:spcBef>
                <a:spcPts val="0"/>
              </a:spcBef>
              <a:spcAft>
                <a:spcPts val="600"/>
              </a:spcAft>
              <a:buFont typeface="+mj-lt"/>
              <a:buAutoNum type="arabicPeriod"/>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291392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nSpc>
                <a:spcPct val="100000"/>
              </a:lnSpc>
              <a:spcBef>
                <a:spcPts val="0"/>
              </a:spcBef>
              <a:spcAft>
                <a:spcPts val="600"/>
              </a:spcAft>
              <a:buFont typeface="+mj-lt"/>
              <a:buNone/>
              <a:defRPr lang="en-US" altLang="en-US" sz="2400" kern="1200" dirty="0" smtClean="0">
                <a:solidFill>
                  <a:srgbClr val="003968"/>
                </a:solidFill>
                <a:latin typeface="Avenir Next"/>
                <a:ea typeface="+mn-ea"/>
                <a:cs typeface="+mn-cs"/>
              </a:defRPr>
            </a:lvl1pPr>
            <a:lvl2pPr marL="342900" indent="0">
              <a:lnSpc>
                <a:spcPct val="100000"/>
              </a:lnSpc>
              <a:spcBef>
                <a:spcPts val="0"/>
              </a:spcBef>
              <a:spcAft>
                <a:spcPts val="600"/>
              </a:spcAft>
              <a:buFont typeface="+mj-lt"/>
              <a:buNone/>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345624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21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6" name="Text Placeholder 2"/>
          <p:cNvSpPr>
            <a:spLocks noGrp="1"/>
          </p:cNvSpPr>
          <p:nvPr>
            <p:ph type="body" idx="1"/>
          </p:nvPr>
        </p:nvSpPr>
        <p:spPr>
          <a:xfrm>
            <a:off x="457200" y="1100137"/>
            <a:ext cx="3886200" cy="404812"/>
          </a:xfrm>
          <a:prstGeom prst="rect">
            <a:avLst/>
          </a:prstGeom>
        </p:spPr>
        <p:txBody>
          <a:bodyPr>
            <a:normAutofit/>
          </a:bodyPr>
          <a:lstStyle>
            <a:lvl1pPr marL="0" indent="0">
              <a:lnSpc>
                <a:spcPct val="100000"/>
              </a:lnSpc>
              <a:buNone/>
              <a:defRPr sz="2000" b="1" cap="none" baseline="0">
                <a:solidFill>
                  <a:srgbClr val="C41E3A"/>
                </a:solidFill>
                <a:latin typeface="Avenir Nex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3"/>
          <p:cNvSpPr>
            <a:spLocks noGrp="1"/>
          </p:cNvSpPr>
          <p:nvPr>
            <p:ph sz="half" idx="2"/>
          </p:nvPr>
        </p:nvSpPr>
        <p:spPr>
          <a:xfrm>
            <a:off x="457200"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822007" y="1100137"/>
            <a:ext cx="3886200" cy="404812"/>
          </a:xfrm>
          <a:prstGeom prst="rect">
            <a:avLst/>
          </a:prstGeom>
        </p:spPr>
        <p:txBody>
          <a:bodyPr>
            <a:normAutofit/>
          </a:bodyPr>
          <a:lstStyle>
            <a:lvl1pPr marL="0" indent="0" algn="l">
              <a:lnSpc>
                <a:spcPct val="100000"/>
              </a:lnSpc>
              <a:buNone/>
              <a:defRPr lang="en-US" sz="2000" b="1" kern="1200" cap="none" baseline="0" dirty="0" smtClean="0">
                <a:solidFill>
                  <a:srgbClr val="C41E3A"/>
                </a:solidFill>
                <a:latin typeface="Avenir Nex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5"/>
          <p:cNvSpPr>
            <a:spLocks noGrp="1"/>
          </p:cNvSpPr>
          <p:nvPr>
            <p:ph sz="quarter" idx="4"/>
          </p:nvPr>
        </p:nvSpPr>
        <p:spPr>
          <a:xfrm>
            <a:off x="4822007"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240654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edia (Video)">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7" name="Media Placeholder 13"/>
          <p:cNvSpPr>
            <a:spLocks noGrp="1"/>
          </p:cNvSpPr>
          <p:nvPr>
            <p:ph type="media" sz="quarter" idx="10"/>
          </p:nvPr>
        </p:nvSpPr>
        <p:spPr>
          <a:xfrm>
            <a:off x="228600" y="1100137"/>
            <a:ext cx="8686800" cy="3300413"/>
          </a:xfrm>
          <a:prstGeom prst="rect">
            <a:avLst/>
          </a:prstGeom>
        </p:spPr>
        <p:txBody>
          <a:bodyPr rtlCol="0">
            <a:normAutofit/>
          </a:bodyPr>
          <a:lstStyle>
            <a:lvl1pPr marL="0" indent="0">
              <a:buNone/>
              <a:defRPr lang="en-US" sz="2000" kern="1200" noProof="0" dirty="0">
                <a:solidFill>
                  <a:srgbClr val="003968"/>
                </a:solidFill>
                <a:latin typeface="Avenir Next"/>
                <a:ea typeface="+mn-ea"/>
                <a:cs typeface="+mn-cs"/>
              </a:defRPr>
            </a:lvl1pPr>
          </a:lstStyle>
          <a:p>
            <a:pPr lvl="0"/>
            <a:r>
              <a:rPr lang="en-US" noProof="0" dirty="0"/>
              <a:t>Click icon to add media</a:t>
            </a:r>
          </a:p>
        </p:txBody>
      </p:sp>
      <p:sp>
        <p:nvSpPr>
          <p:cNvPr id="5"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418983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rtArt (Charts/Graphs)">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5" name="SmartArt Placeholder 14"/>
          <p:cNvSpPr>
            <a:spLocks noGrp="1"/>
          </p:cNvSpPr>
          <p:nvPr>
            <p:ph type="dgm" sz="quarter" idx="10"/>
          </p:nvPr>
        </p:nvSpPr>
        <p:spPr>
          <a:xfrm>
            <a:off x="228600" y="1100137"/>
            <a:ext cx="8686800" cy="3300413"/>
          </a:xfrm>
          <a:prstGeom prst="rect">
            <a:avLst/>
          </a:prstGeom>
        </p:spPr>
        <p:txBody>
          <a:bodyPr rtlCol="0">
            <a:normAutofit/>
          </a:bodyPr>
          <a:lstStyle>
            <a:lvl1pPr marL="0" indent="0">
              <a:buNone/>
              <a:defRPr>
                <a:solidFill>
                  <a:srgbClr val="003968"/>
                </a:solidFill>
                <a:latin typeface="Avenir Next"/>
              </a:defRPr>
            </a:lvl1pPr>
          </a:lstStyle>
          <a:p>
            <a:pPr lvl="0"/>
            <a:r>
              <a:rPr lang="en-US" noProof="0" dirty="0"/>
              <a:t>Click icon to add SmartArt graphic</a:t>
            </a:r>
          </a:p>
        </p:txBody>
      </p:sp>
      <p:sp>
        <p:nvSpPr>
          <p:cNvPr id="6"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37110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51447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7">
            <a:extLst>
              <a:ext uri="{28A0092B-C50C-407E-A947-70E740481C1C}">
                <a14:useLocalDpi xmlns:a14="http://schemas.microsoft.com/office/drawing/2010/main" val="0"/>
              </a:ext>
            </a:extLst>
          </a:blip>
          <a:srcRect t="1538" b="-1538"/>
          <a:stretch>
            <a:fillRect/>
          </a:stretch>
        </p:blipFill>
        <p:spPr bwMode="black">
          <a:xfrm>
            <a:off x="0" y="459422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089025" y="603250"/>
            <a:ext cx="7202488" cy="787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89025" y="1511300"/>
            <a:ext cx="7202488"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45958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Rectangle 11"/>
          <p:cNvSpPr>
            <a:spLocks noChangeArrowheads="1"/>
          </p:cNvSpPr>
          <p:nvPr/>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2" name="Rectangle 26"/>
          <p:cNvSpPr>
            <a:spLocks noChangeArrowheads="1"/>
          </p:cNvSpPr>
          <p:nvPr/>
        </p:nvSpPr>
        <p:spPr bwMode="auto">
          <a:xfrm>
            <a:off x="0" y="4572000"/>
            <a:ext cx="9144000" cy="571500"/>
          </a:xfrm>
          <a:prstGeom prst="rect">
            <a:avLst/>
          </a:prstGeom>
          <a:solidFill>
            <a:srgbClr val="003968"/>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3" name="Rectangle 12"/>
          <p:cNvSpPr>
            <a:spLocks noChangeArrowheads="1"/>
          </p:cNvSpPr>
          <p:nvPr/>
        </p:nvSpPr>
        <p:spPr bwMode="auto">
          <a:xfrm>
            <a:off x="0" y="0"/>
            <a:ext cx="9144000" cy="285750"/>
          </a:xfrm>
          <a:prstGeom prst="rect">
            <a:avLst/>
          </a:prstGeom>
          <a:no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037" name="Line 22"/>
          <p:cNvSpPr>
            <a:spLocks noChangeShapeType="1"/>
          </p:cNvSpPr>
          <p:nvPr/>
        </p:nvSpPr>
        <p:spPr bwMode="auto">
          <a:xfrm>
            <a:off x="0" y="914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8"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563" y="470535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a:spLocks noChangeArrowheads="1"/>
          </p:cNvSpPr>
          <p:nvPr userDrawn="1"/>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5" name="Rectangle 26"/>
          <p:cNvSpPr>
            <a:spLocks noChangeArrowheads="1"/>
          </p:cNvSpPr>
          <p:nvPr userDrawn="1"/>
        </p:nvSpPr>
        <p:spPr bwMode="auto">
          <a:xfrm>
            <a:off x="0" y="4572000"/>
            <a:ext cx="9144000" cy="571500"/>
          </a:xfrm>
          <a:prstGeom prst="rect">
            <a:avLst/>
          </a:prstGeom>
          <a:solidFill>
            <a:srgbClr val="003968"/>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6" name="Rectangle 15"/>
          <p:cNvSpPr>
            <a:spLocks noChangeArrowheads="1"/>
          </p:cNvSpPr>
          <p:nvPr userDrawn="1"/>
        </p:nvSpPr>
        <p:spPr bwMode="auto">
          <a:xfrm>
            <a:off x="0" y="0"/>
            <a:ext cx="9144000" cy="285750"/>
          </a:xfrm>
          <a:prstGeom prst="rect">
            <a:avLst/>
          </a:prstGeom>
          <a:no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7" name="Line 22"/>
          <p:cNvSpPr>
            <a:spLocks noChangeShapeType="1"/>
          </p:cNvSpPr>
          <p:nvPr userDrawn="1"/>
        </p:nvSpPr>
        <p:spPr bwMode="auto">
          <a:xfrm>
            <a:off x="0" y="914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8" name="Picture 5"/>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82563" y="470535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18261"/>
      </p:ext>
    </p:extLst>
  </p:cSld>
  <p:clrMap bg1="lt1" tx1="dk1" bg2="lt2" tx2="dk2" accent1="accent1" accent2="accent2" accent3="accent3" accent4="accent4" accent5="accent5" accent6="accent6" hlink="hlink" folHlink="folHlink"/>
  <p:sldLayoutIdLst>
    <p:sldLayoutId id="2147484048" r:id="rId1"/>
    <p:sldLayoutId id="2147484053" r:id="rId2"/>
    <p:sldLayoutId id="2147484058" r:id="rId3"/>
    <p:sldLayoutId id="2147484045" r:id="rId4"/>
    <p:sldLayoutId id="2147484046" r:id="rId5"/>
    <p:sldLayoutId id="2147484052" r:id="rId6"/>
    <p:sldLayoutId id="2147484054" r:id="rId7"/>
    <p:sldLayoutId id="2147484055" r:id="rId8"/>
    <p:sldLayoutId id="2147484056" r:id="rId9"/>
    <p:sldLayoutId id="2147484057" r:id="rId10"/>
    <p:sldLayoutId id="2147484040" r:id="rId11"/>
    <p:sldLayoutId id="2147484041" r:id="rId12"/>
    <p:sldLayoutId id="2147484042" r:id="rId13"/>
    <p:sldLayoutId id="2147484043" r:id="rId14"/>
  </p:sldLayoutIdLst>
  <p:txStyles>
    <p:titleStyle>
      <a:lvl1pPr algn="l" defTabSz="685800" rtl="0" eaLnBrk="1" fontAlgn="base" hangingPunct="1">
        <a:lnSpc>
          <a:spcPct val="90000"/>
        </a:lnSpc>
        <a:spcBef>
          <a:spcPct val="0"/>
        </a:spcBef>
        <a:spcAft>
          <a:spcPct val="0"/>
        </a:spcAft>
        <a:defRPr sz="2400" kern="1200" cap="all">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2pPr>
      <a:lvl3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3pPr>
      <a:lvl4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4pPr>
      <a:lvl5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5pPr>
      <a:lvl6pPr marL="4572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6pPr>
      <a:lvl7pPr marL="9144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7pPr>
      <a:lvl8pPr marL="13716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8pPr>
      <a:lvl9pPr marL="18288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9pPr>
    </p:titleStyle>
    <p:body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au.edu/research-admin/sponsored-program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u.edu/research-admin/sponsored-program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fau.novelution.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fau.az1.qualtrics.com/jfe/form/SV_57osbowZZ6WgaH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Novelution User Overview</a:t>
            </a:r>
          </a:p>
        </p:txBody>
      </p:sp>
      <p:pic>
        <p:nvPicPr>
          <p:cNvPr id="4" name="Picture 3">
            <a:extLst>
              <a:ext uri="{FF2B5EF4-FFF2-40B4-BE49-F238E27FC236}">
                <a16:creationId xmlns:a16="http://schemas.microsoft.com/office/drawing/2014/main" id="{10CE40CE-AE8A-47DC-BFEA-903B8B374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867150"/>
            <a:ext cx="2426529" cy="499864"/>
          </a:xfrm>
          <a:prstGeom prst="rect">
            <a:avLst/>
          </a:prstGeom>
        </p:spPr>
      </p:pic>
      <p:sp>
        <p:nvSpPr>
          <p:cNvPr id="9" name="Text Placeholder 2">
            <a:extLst>
              <a:ext uri="{FF2B5EF4-FFF2-40B4-BE49-F238E27FC236}">
                <a16:creationId xmlns:a16="http://schemas.microsoft.com/office/drawing/2014/main" id="{E34BBD0C-A9BF-46A8-B113-29A436F8A627}"/>
              </a:ext>
            </a:extLst>
          </p:cNvPr>
          <p:cNvSpPr txBox="1">
            <a:spLocks/>
          </p:cNvSpPr>
          <p:nvPr/>
        </p:nvSpPr>
        <p:spPr bwMode="auto">
          <a:xfrm>
            <a:off x="7391400" y="4781550"/>
            <a:ext cx="1813805"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1" fontAlgn="base" hangingPunct="1">
              <a:lnSpc>
                <a:spcPct val="100000"/>
              </a:lnSpc>
              <a:spcBef>
                <a:spcPts val="750"/>
              </a:spcBef>
              <a:spcAft>
                <a:spcPct val="0"/>
              </a:spcAft>
              <a:buClr>
                <a:schemeClr val="accent1"/>
              </a:buClr>
              <a:buSzPct val="100000"/>
              <a:buFont typeface="Arial" panose="020B0604020202020204" pitchFamily="34" charset="0"/>
              <a:buNone/>
              <a:defRPr sz="24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r>
              <a:rPr lang="en-US" sz="800" b="0" dirty="0">
                <a:solidFill>
                  <a:schemeClr val="bg1"/>
                </a:solidFill>
              </a:rPr>
              <a:t>Version 1.0 05/31/2022</a:t>
            </a:r>
          </a:p>
          <a:p>
            <a:endParaRPr lang="en-US" b="0" dirty="0"/>
          </a:p>
        </p:txBody>
      </p:sp>
      <p:sp>
        <p:nvSpPr>
          <p:cNvPr id="11" name="Text Placeholder 10">
            <a:extLst>
              <a:ext uri="{FF2B5EF4-FFF2-40B4-BE49-F238E27FC236}">
                <a16:creationId xmlns:a16="http://schemas.microsoft.com/office/drawing/2014/main" id="{A1F26CC7-A921-457A-B6B5-00E3E00A9963}"/>
              </a:ext>
            </a:extLst>
          </p:cNvPr>
          <p:cNvSpPr>
            <a:spLocks noGrp="1"/>
          </p:cNvSpPr>
          <p:nvPr>
            <p:ph type="body" sz="quarter" idx="11"/>
          </p:nvPr>
        </p:nvSpPr>
        <p:spPr/>
        <p:txBody>
          <a:bodyPr/>
          <a:lstStyle/>
          <a:p>
            <a:r>
              <a:rPr lang="en-US" dirty="0"/>
              <a:t>Research Management System</a:t>
            </a:r>
          </a:p>
        </p:txBody>
      </p:sp>
      <p:sp>
        <p:nvSpPr>
          <p:cNvPr id="6" name="Text Placeholder 10">
            <a:extLst>
              <a:ext uri="{FF2B5EF4-FFF2-40B4-BE49-F238E27FC236}">
                <a16:creationId xmlns:a16="http://schemas.microsoft.com/office/drawing/2014/main" id="{594C016F-A170-45FB-ABB2-816185D87ED8}"/>
              </a:ext>
            </a:extLst>
          </p:cNvPr>
          <p:cNvSpPr txBox="1">
            <a:spLocks/>
          </p:cNvSpPr>
          <p:nvPr/>
        </p:nvSpPr>
        <p:spPr bwMode="auto">
          <a:xfrm>
            <a:off x="76200" y="3905250"/>
            <a:ext cx="434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1" fontAlgn="base" hangingPunct="1">
              <a:lnSpc>
                <a:spcPct val="100000"/>
              </a:lnSpc>
              <a:spcBef>
                <a:spcPts val="750"/>
              </a:spcBef>
              <a:spcAft>
                <a:spcPct val="0"/>
              </a:spcAft>
              <a:buClr>
                <a:schemeClr val="accent1"/>
              </a:buClr>
              <a:buSzPct val="100000"/>
              <a:buFont typeface="Arial" panose="020B0604020202020204" pitchFamily="34" charset="0"/>
              <a:buNone/>
              <a:defRPr sz="24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algn="just"/>
            <a:r>
              <a:rPr lang="en-US" sz="900" b="0" dirty="0"/>
              <a:t>*This overview PowerPoint provides general information regarding Novelution. The College of Medicine does not manage nor is responsible for Novelution. For more information or question about Novelution, please contact the Division of Research’s </a:t>
            </a:r>
            <a:r>
              <a:rPr lang="en-US" sz="900" b="0" dirty="0">
                <a:hlinkClick r:id="rId4"/>
              </a:rPr>
              <a:t>Office of Sponsored Programs</a:t>
            </a:r>
            <a:r>
              <a:rPr lang="en-US" sz="900" b="0" dirty="0"/>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Validation Prior to Proposal Routing</a:t>
            </a:r>
          </a:p>
        </p:txBody>
      </p:sp>
      <p:sp>
        <p:nvSpPr>
          <p:cNvPr id="4" name="Content Placeholder 3"/>
          <p:cNvSpPr>
            <a:spLocks noGrp="1"/>
          </p:cNvSpPr>
          <p:nvPr>
            <p:ph sz="half" idx="2"/>
          </p:nvPr>
        </p:nvSpPr>
        <p:spPr>
          <a:xfrm>
            <a:off x="5257800" y="1123950"/>
            <a:ext cx="3401205" cy="3200400"/>
          </a:xfrm>
        </p:spPr>
        <p:txBody>
          <a:bodyPr/>
          <a:lstStyle/>
          <a:p>
            <a:pPr marL="0" indent="0" algn="just">
              <a:lnSpc>
                <a:spcPct val="100000"/>
              </a:lnSpc>
              <a:buClrTx/>
              <a:buNone/>
            </a:pPr>
            <a:r>
              <a:rPr lang="en-US" sz="1700" b="1" dirty="0">
                <a:solidFill>
                  <a:schemeClr val="tx1"/>
                </a:solidFill>
              </a:rPr>
              <a:t>Validation and Routing</a:t>
            </a:r>
          </a:p>
          <a:p>
            <a:pPr algn="just">
              <a:lnSpc>
                <a:spcPct val="100000"/>
              </a:lnSpc>
              <a:spcBef>
                <a:spcPts val="600"/>
              </a:spcBef>
              <a:buClrTx/>
              <a:buFont typeface="Wingdings" panose="05000000000000000000" pitchFamily="2" charset="2"/>
              <a:buChar char="§"/>
            </a:pPr>
            <a:r>
              <a:rPr lang="en-US" sz="1400" dirty="0">
                <a:solidFill>
                  <a:schemeClr val="tx1"/>
                </a:solidFill>
              </a:rPr>
              <a:t>The robust validation tool ensure the entire proposal is complete without errors</a:t>
            </a:r>
          </a:p>
          <a:p>
            <a:pPr algn="just">
              <a:lnSpc>
                <a:spcPct val="100000"/>
              </a:lnSpc>
              <a:spcBef>
                <a:spcPts val="600"/>
              </a:spcBef>
              <a:buClrTx/>
              <a:buFont typeface="Wingdings" panose="05000000000000000000" pitchFamily="2" charset="2"/>
              <a:buChar char="§"/>
            </a:pPr>
            <a:r>
              <a:rPr lang="en-US" sz="1400" dirty="0">
                <a:solidFill>
                  <a:schemeClr val="tx1"/>
                </a:solidFill>
              </a:rPr>
              <a:t>Missing items or errors are individually identified </a:t>
            </a:r>
          </a:p>
          <a:p>
            <a:pPr algn="just">
              <a:lnSpc>
                <a:spcPct val="100000"/>
              </a:lnSpc>
              <a:spcBef>
                <a:spcPts val="600"/>
              </a:spcBef>
              <a:buClrTx/>
              <a:buFont typeface="Wingdings" panose="05000000000000000000" pitchFamily="2" charset="2"/>
              <a:buChar char="§"/>
            </a:pPr>
            <a:r>
              <a:rPr lang="en-US" sz="1400" dirty="0">
                <a:solidFill>
                  <a:schemeClr val="tx1"/>
                </a:solidFill>
              </a:rPr>
              <a:t>The error list can be click to send the user to that specific section/error (error will be then highlighted red in the proposal)</a:t>
            </a:r>
          </a:p>
          <a:p>
            <a:pPr algn="just">
              <a:lnSpc>
                <a:spcPct val="100000"/>
              </a:lnSpc>
              <a:spcBef>
                <a:spcPts val="600"/>
              </a:spcBef>
              <a:buClrTx/>
              <a:buFont typeface="Wingdings" panose="05000000000000000000" pitchFamily="2" charset="2"/>
              <a:buChar char="§"/>
            </a:pPr>
            <a:r>
              <a:rPr lang="en-US" sz="1400" dirty="0">
                <a:solidFill>
                  <a:schemeClr val="tx1"/>
                </a:solidFill>
              </a:rPr>
              <a:t>Will not allow user to route the proposal for approval if missing items/errors exist </a:t>
            </a:r>
          </a:p>
          <a:p>
            <a:pPr algn="just">
              <a:lnSpc>
                <a:spcPct val="100000"/>
              </a:lnSpc>
              <a:spcBef>
                <a:spcPts val="600"/>
              </a:spcBef>
              <a:buClrTx/>
              <a:buFont typeface="Wingdings" panose="05000000000000000000" pitchFamily="2" charset="2"/>
              <a:buChar char="§"/>
            </a:pPr>
            <a:r>
              <a:rPr lang="en-US" sz="1400" dirty="0">
                <a:solidFill>
                  <a:schemeClr val="tx1"/>
                </a:solidFill>
              </a:rPr>
              <a:t>Validation can be done at any time</a:t>
            </a:r>
          </a:p>
          <a:p>
            <a:pPr marL="0" indent="0">
              <a:buNone/>
            </a:pPr>
            <a:endParaRPr lang="en-US" dirty="0"/>
          </a:p>
        </p:txBody>
      </p:sp>
      <p:pic>
        <p:nvPicPr>
          <p:cNvPr id="5" name="Picture 4">
            <a:extLst>
              <a:ext uri="{FF2B5EF4-FFF2-40B4-BE49-F238E27FC236}">
                <a16:creationId xmlns:a16="http://schemas.microsoft.com/office/drawing/2014/main" id="{ADDA672F-62A0-4F6C-95DE-20AD0EF277BB}"/>
              </a:ext>
            </a:extLst>
          </p:cNvPr>
          <p:cNvPicPr>
            <a:picLocks noChangeAspect="1"/>
          </p:cNvPicPr>
          <p:nvPr/>
        </p:nvPicPr>
        <p:blipFill>
          <a:blip r:embed="rId2"/>
          <a:stretch>
            <a:fillRect/>
          </a:stretch>
        </p:blipFill>
        <p:spPr>
          <a:xfrm>
            <a:off x="152400" y="1504950"/>
            <a:ext cx="5027069" cy="2504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524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Proposal Routing &amp; Approvals Requirements</a:t>
            </a:r>
          </a:p>
        </p:txBody>
      </p:sp>
      <p:sp>
        <p:nvSpPr>
          <p:cNvPr id="4" name="Content Placeholder 3"/>
          <p:cNvSpPr>
            <a:spLocks noGrp="1"/>
          </p:cNvSpPr>
          <p:nvPr>
            <p:ph sz="half" idx="2"/>
          </p:nvPr>
        </p:nvSpPr>
        <p:spPr>
          <a:xfrm>
            <a:off x="76201" y="1047750"/>
            <a:ext cx="4267199" cy="3581400"/>
          </a:xfrm>
        </p:spPr>
        <p:txBody>
          <a:bodyPr/>
          <a:lstStyle/>
          <a:p>
            <a:pPr marL="0" indent="0">
              <a:lnSpc>
                <a:spcPct val="100000"/>
              </a:lnSpc>
              <a:spcBef>
                <a:spcPts val="600"/>
              </a:spcBef>
              <a:buClrTx/>
              <a:buNone/>
            </a:pPr>
            <a:r>
              <a:rPr lang="en-US" sz="1700" b="1" dirty="0">
                <a:solidFill>
                  <a:schemeClr val="tx1"/>
                </a:solidFill>
              </a:rPr>
              <a:t>Proposal Routing &amp; Approvals</a:t>
            </a:r>
          </a:p>
          <a:p>
            <a:pPr>
              <a:lnSpc>
                <a:spcPct val="100000"/>
              </a:lnSpc>
              <a:spcBef>
                <a:spcPts val="600"/>
              </a:spcBef>
              <a:buClrTx/>
              <a:buFont typeface="Wingdings" panose="05000000000000000000" pitchFamily="2" charset="2"/>
              <a:buChar char="§"/>
            </a:pPr>
            <a:r>
              <a:rPr lang="en-US" sz="1400" dirty="0">
                <a:solidFill>
                  <a:schemeClr val="tx1"/>
                </a:solidFill>
              </a:rPr>
              <a:t>When a proposal file is complete and all attachments are final and uploaded (research plan may be in draft form), the proposal is ready to be routed</a:t>
            </a:r>
          </a:p>
          <a:p>
            <a:pPr>
              <a:buClrTx/>
              <a:buFont typeface="Wingdings" panose="05000000000000000000" pitchFamily="2" charset="2"/>
              <a:buChar char="§"/>
            </a:pPr>
            <a:r>
              <a:rPr lang="en-US" sz="1400" dirty="0">
                <a:solidFill>
                  <a:schemeClr val="tx1"/>
                </a:solidFill>
              </a:rPr>
              <a:t>The COM Office of Research will submit the proposal to routing for both College of Medicine and Office of Sponsored Programs approval</a:t>
            </a:r>
          </a:p>
          <a:p>
            <a:pPr>
              <a:buClrTx/>
              <a:buFont typeface="Wingdings" panose="05000000000000000000" pitchFamily="2" charset="2"/>
              <a:buChar char="§"/>
            </a:pPr>
            <a:r>
              <a:rPr lang="en-US" sz="1400" dirty="0">
                <a:solidFill>
                  <a:schemeClr val="tx1"/>
                </a:solidFill>
              </a:rPr>
              <a:t>For proposals that include senior/key personnel from other Colleges, additional approvers will be automatically pulled into Novelution</a:t>
            </a:r>
          </a:p>
          <a:p>
            <a:pPr>
              <a:buClrTx/>
              <a:buFont typeface="Wingdings" panose="05000000000000000000" pitchFamily="2" charset="2"/>
              <a:buChar char="§"/>
            </a:pPr>
            <a:r>
              <a:rPr lang="en-US" sz="1400" dirty="0">
                <a:solidFill>
                  <a:schemeClr val="tx1"/>
                </a:solidFill>
              </a:rPr>
              <a:t>Please refer to graphic for deadlines date requirements for routing and approvals</a:t>
            </a:r>
          </a:p>
          <a:p>
            <a:pPr>
              <a:buClrTx/>
              <a:buFont typeface="Wingdings" panose="05000000000000000000" pitchFamily="2" charset="2"/>
              <a:buChar char="§"/>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3" name="Picture 2">
            <a:extLst>
              <a:ext uri="{FF2B5EF4-FFF2-40B4-BE49-F238E27FC236}">
                <a16:creationId xmlns:a16="http://schemas.microsoft.com/office/drawing/2014/main" id="{787A8D04-C893-4F10-A5F5-6BDC4061FF15}"/>
              </a:ext>
            </a:extLst>
          </p:cNvPr>
          <p:cNvPicPr>
            <a:picLocks noChangeAspect="1"/>
          </p:cNvPicPr>
          <p:nvPr/>
        </p:nvPicPr>
        <p:blipFill>
          <a:blip r:embed="rId2"/>
          <a:stretch>
            <a:fillRect/>
          </a:stretch>
        </p:blipFill>
        <p:spPr>
          <a:xfrm>
            <a:off x="4267200" y="1581150"/>
            <a:ext cx="4724955" cy="2621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86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PI and Senior/Key Personnel Attestation</a:t>
            </a:r>
          </a:p>
        </p:txBody>
      </p:sp>
      <p:sp>
        <p:nvSpPr>
          <p:cNvPr id="4" name="Content Placeholder 3"/>
          <p:cNvSpPr>
            <a:spLocks noGrp="1"/>
          </p:cNvSpPr>
          <p:nvPr>
            <p:ph sz="half" idx="2"/>
          </p:nvPr>
        </p:nvSpPr>
        <p:spPr>
          <a:xfrm>
            <a:off x="304800" y="1078313"/>
            <a:ext cx="4038600" cy="3429000"/>
          </a:xfrm>
        </p:spPr>
        <p:txBody>
          <a:bodyPr/>
          <a:lstStyle/>
          <a:p>
            <a:pPr marL="0" indent="0">
              <a:lnSpc>
                <a:spcPct val="100000"/>
              </a:lnSpc>
              <a:spcBef>
                <a:spcPts val="600"/>
              </a:spcBef>
              <a:buClrTx/>
              <a:buNone/>
            </a:pPr>
            <a:r>
              <a:rPr lang="en-US" sz="1700" b="1" dirty="0">
                <a:solidFill>
                  <a:schemeClr val="tx1"/>
                </a:solidFill>
              </a:rPr>
              <a:t>Attestation Requirements </a:t>
            </a:r>
          </a:p>
          <a:p>
            <a:pPr>
              <a:lnSpc>
                <a:spcPct val="100000"/>
              </a:lnSpc>
              <a:spcBef>
                <a:spcPts val="300"/>
              </a:spcBef>
              <a:buClrTx/>
              <a:buFont typeface="Wingdings" panose="05000000000000000000" pitchFamily="2" charset="2"/>
              <a:buChar char="§"/>
            </a:pPr>
            <a:r>
              <a:rPr lang="en-US" sz="1400" dirty="0">
                <a:solidFill>
                  <a:schemeClr val="tx1"/>
                </a:solidFill>
              </a:rPr>
              <a:t>When the COM Office of Research submits the proposal file to routing, </a:t>
            </a:r>
            <a:r>
              <a:rPr lang="en-US" sz="1400" u="sng" dirty="0">
                <a:solidFill>
                  <a:schemeClr val="tx1"/>
                </a:solidFill>
              </a:rPr>
              <a:t>all</a:t>
            </a:r>
            <a:r>
              <a:rPr lang="en-US" sz="1400" dirty="0">
                <a:solidFill>
                  <a:schemeClr val="tx1"/>
                </a:solidFill>
              </a:rPr>
              <a:t> senior/key personnel, including the PI will receive an email and in system task notification to attest to the proposals</a:t>
            </a:r>
            <a:endParaRPr lang="en-US" sz="1400" u="sng" dirty="0">
              <a:solidFill>
                <a:schemeClr val="tx1"/>
              </a:solidFill>
            </a:endParaRPr>
          </a:p>
          <a:p>
            <a:pPr>
              <a:lnSpc>
                <a:spcPct val="100000"/>
              </a:lnSpc>
              <a:spcBef>
                <a:spcPts val="300"/>
              </a:spcBef>
              <a:buClrTx/>
              <a:buFont typeface="Wingdings" panose="05000000000000000000" pitchFamily="2" charset="2"/>
              <a:buChar char="§"/>
            </a:pPr>
            <a:r>
              <a:rPr lang="en-US" sz="1400" dirty="0">
                <a:solidFill>
                  <a:schemeClr val="tx1"/>
                </a:solidFill>
              </a:rPr>
              <a:t>All senior/key personnel must complete their attestation in order for the routing process to continue</a:t>
            </a:r>
          </a:p>
          <a:p>
            <a:pPr>
              <a:lnSpc>
                <a:spcPct val="100000"/>
              </a:lnSpc>
              <a:spcBef>
                <a:spcPts val="300"/>
              </a:spcBef>
              <a:buClrTx/>
              <a:buFont typeface="Wingdings" panose="05000000000000000000" pitchFamily="2" charset="2"/>
              <a:buChar char="§"/>
            </a:pPr>
            <a:r>
              <a:rPr lang="en-US" sz="1400" dirty="0">
                <a:solidFill>
                  <a:schemeClr val="tx1"/>
                </a:solidFill>
              </a:rPr>
              <a:t>Prior to attestation, the user(s) may review the contents of the proposal for accuracy</a:t>
            </a:r>
          </a:p>
          <a:p>
            <a:pPr>
              <a:lnSpc>
                <a:spcPct val="100000"/>
              </a:lnSpc>
              <a:spcBef>
                <a:spcPts val="300"/>
              </a:spcBef>
              <a:buClrTx/>
              <a:buFont typeface="Wingdings" panose="05000000000000000000" pitchFamily="2" charset="2"/>
              <a:buChar char="§"/>
            </a:pPr>
            <a:r>
              <a:rPr lang="en-US" sz="1400" dirty="0">
                <a:solidFill>
                  <a:schemeClr val="tx1"/>
                </a:solidFill>
              </a:rPr>
              <a:t>Attestation can be done via the email which shall contain a direct link to attest, or log in Novelution and access the attestation requirements in the “Message” section </a:t>
            </a:r>
          </a:p>
          <a:p>
            <a:pPr marL="0" indent="0">
              <a:lnSpc>
                <a:spcPct val="100000"/>
              </a:lnSpc>
              <a:spcBef>
                <a:spcPts val="0"/>
              </a:spcBef>
              <a:buClrTx/>
              <a:buNone/>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3" name="Picture 2">
            <a:extLst>
              <a:ext uri="{FF2B5EF4-FFF2-40B4-BE49-F238E27FC236}">
                <a16:creationId xmlns:a16="http://schemas.microsoft.com/office/drawing/2014/main" id="{A9EEB44E-85E6-4F3A-A659-28C731CE0731}"/>
              </a:ext>
            </a:extLst>
          </p:cNvPr>
          <p:cNvPicPr>
            <a:picLocks noChangeAspect="1"/>
          </p:cNvPicPr>
          <p:nvPr/>
        </p:nvPicPr>
        <p:blipFill>
          <a:blip r:embed="rId2"/>
          <a:stretch>
            <a:fillRect/>
          </a:stretch>
        </p:blipFill>
        <p:spPr>
          <a:xfrm>
            <a:off x="4549752" y="1352550"/>
            <a:ext cx="4210932" cy="2880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818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Proposal Attestation (Cont.)</a:t>
            </a:r>
          </a:p>
        </p:txBody>
      </p:sp>
      <p:sp>
        <p:nvSpPr>
          <p:cNvPr id="4" name="Content Placeholder 3"/>
          <p:cNvSpPr>
            <a:spLocks noGrp="1"/>
          </p:cNvSpPr>
          <p:nvPr>
            <p:ph sz="half" idx="2"/>
          </p:nvPr>
        </p:nvSpPr>
        <p:spPr>
          <a:xfrm>
            <a:off x="228600" y="1284842"/>
            <a:ext cx="4038600" cy="2788837"/>
          </a:xfrm>
        </p:spPr>
        <p:txBody>
          <a:bodyPr/>
          <a:lstStyle/>
          <a:p>
            <a:pPr marL="0" indent="0">
              <a:lnSpc>
                <a:spcPct val="100000"/>
              </a:lnSpc>
              <a:spcBef>
                <a:spcPts val="600"/>
              </a:spcBef>
              <a:buClrTx/>
              <a:buNone/>
            </a:pPr>
            <a:r>
              <a:rPr lang="en-US" sz="1700" b="1" dirty="0">
                <a:solidFill>
                  <a:schemeClr val="tx1"/>
                </a:solidFill>
              </a:rPr>
              <a:t>Attestation Form</a:t>
            </a:r>
          </a:p>
          <a:p>
            <a:pPr>
              <a:lnSpc>
                <a:spcPct val="100000"/>
              </a:lnSpc>
              <a:spcBef>
                <a:spcPts val="300"/>
              </a:spcBef>
              <a:buClrTx/>
              <a:buFont typeface="Wingdings" panose="05000000000000000000" pitchFamily="2" charset="2"/>
              <a:buChar char="§"/>
            </a:pPr>
            <a:r>
              <a:rPr lang="en-US" sz="1400" dirty="0">
                <a:solidFill>
                  <a:schemeClr val="tx1"/>
                </a:solidFill>
              </a:rPr>
              <a:t>The Attestation Form appears in the proposal file once the user’s attestation is required</a:t>
            </a:r>
            <a:endParaRPr lang="en-US" sz="1400" u="sng" dirty="0">
              <a:solidFill>
                <a:schemeClr val="tx1"/>
              </a:solidFill>
            </a:endParaRPr>
          </a:p>
          <a:p>
            <a:pPr>
              <a:lnSpc>
                <a:spcPct val="100000"/>
              </a:lnSpc>
              <a:spcBef>
                <a:spcPts val="300"/>
              </a:spcBef>
              <a:buClrTx/>
              <a:buFont typeface="Wingdings" panose="05000000000000000000" pitchFamily="2" charset="2"/>
              <a:buChar char="§"/>
            </a:pPr>
            <a:r>
              <a:rPr lang="en-US" sz="1400" dirty="0">
                <a:solidFill>
                  <a:schemeClr val="tx1"/>
                </a:solidFill>
              </a:rPr>
              <a:t>The individual required to attest must confirm to the four questions in the Attestation Form. By checking the boxes and radio buttons, the attestation is now ready for submission by clicking the blue “Submit” button</a:t>
            </a:r>
          </a:p>
          <a:p>
            <a:pPr>
              <a:lnSpc>
                <a:spcPct val="100000"/>
              </a:lnSpc>
              <a:spcBef>
                <a:spcPts val="300"/>
              </a:spcBef>
              <a:buClrTx/>
              <a:buFont typeface="Wingdings" panose="05000000000000000000" pitchFamily="2" charset="2"/>
              <a:buChar char="§"/>
            </a:pPr>
            <a:r>
              <a:rPr lang="en-US" sz="1400" dirty="0">
                <a:solidFill>
                  <a:schemeClr val="tx1"/>
                </a:solidFill>
              </a:rPr>
              <a:t>This completes the attestation requirement for the user and the proposal status is moved on to the next requirement</a:t>
            </a:r>
          </a:p>
          <a:p>
            <a:pPr marL="0" indent="0">
              <a:lnSpc>
                <a:spcPct val="100000"/>
              </a:lnSpc>
              <a:spcBef>
                <a:spcPts val="0"/>
              </a:spcBef>
              <a:buClrTx/>
              <a:buNone/>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5" name="Picture 4">
            <a:extLst>
              <a:ext uri="{FF2B5EF4-FFF2-40B4-BE49-F238E27FC236}">
                <a16:creationId xmlns:a16="http://schemas.microsoft.com/office/drawing/2014/main" id="{240F7272-C07B-4B04-B531-FF21D513E2FB}"/>
              </a:ext>
            </a:extLst>
          </p:cNvPr>
          <p:cNvPicPr>
            <a:picLocks noChangeAspect="1"/>
          </p:cNvPicPr>
          <p:nvPr/>
        </p:nvPicPr>
        <p:blipFill>
          <a:blip r:embed="rId2"/>
          <a:stretch>
            <a:fillRect/>
          </a:stretch>
        </p:blipFill>
        <p:spPr>
          <a:xfrm>
            <a:off x="4418523" y="1428750"/>
            <a:ext cx="4420677" cy="2644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56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Proposal Stages/Status</a:t>
            </a:r>
          </a:p>
        </p:txBody>
      </p:sp>
      <p:sp>
        <p:nvSpPr>
          <p:cNvPr id="4" name="Content Placeholder 3"/>
          <p:cNvSpPr>
            <a:spLocks noGrp="1"/>
          </p:cNvSpPr>
          <p:nvPr>
            <p:ph sz="half" idx="2"/>
          </p:nvPr>
        </p:nvSpPr>
        <p:spPr>
          <a:xfrm>
            <a:off x="5518645" y="1428750"/>
            <a:ext cx="3401205" cy="2514600"/>
          </a:xfrm>
        </p:spPr>
        <p:txBody>
          <a:bodyPr/>
          <a:lstStyle/>
          <a:p>
            <a:pPr marL="0" indent="0">
              <a:lnSpc>
                <a:spcPct val="100000"/>
              </a:lnSpc>
              <a:spcBef>
                <a:spcPts val="600"/>
              </a:spcBef>
              <a:buClrTx/>
              <a:buNone/>
            </a:pPr>
            <a:r>
              <a:rPr lang="en-US" sz="1700" b="1" dirty="0">
                <a:solidFill>
                  <a:schemeClr val="tx1"/>
                </a:solidFill>
              </a:rPr>
              <a:t>Proposal Stages/Status </a:t>
            </a:r>
          </a:p>
          <a:p>
            <a:pPr>
              <a:lnSpc>
                <a:spcPct val="100000"/>
              </a:lnSpc>
              <a:spcBef>
                <a:spcPts val="600"/>
              </a:spcBef>
              <a:buClrTx/>
              <a:buFont typeface="Wingdings" panose="05000000000000000000" pitchFamily="2" charset="2"/>
              <a:buChar char="§"/>
            </a:pPr>
            <a:r>
              <a:rPr lang="en-US" sz="1400" dirty="0">
                <a:solidFill>
                  <a:schemeClr val="tx1"/>
                </a:solidFill>
              </a:rPr>
              <a:t>At any time, the user can view the proposal’s stage or status </a:t>
            </a:r>
          </a:p>
          <a:p>
            <a:pPr>
              <a:lnSpc>
                <a:spcPct val="100000"/>
              </a:lnSpc>
              <a:spcBef>
                <a:spcPts val="600"/>
              </a:spcBef>
              <a:buClrTx/>
              <a:buFont typeface="Wingdings" panose="05000000000000000000" pitchFamily="2" charset="2"/>
              <a:buChar char="§"/>
            </a:pPr>
            <a:r>
              <a:rPr lang="en-US" sz="1400" dirty="0">
                <a:solidFill>
                  <a:schemeClr val="tx1"/>
                </a:solidFill>
              </a:rPr>
              <a:t>Each stage/status/attestation is time-stamped and color coded when completed</a:t>
            </a:r>
          </a:p>
          <a:p>
            <a:pPr>
              <a:lnSpc>
                <a:spcPct val="100000"/>
              </a:lnSpc>
              <a:spcBef>
                <a:spcPts val="600"/>
              </a:spcBef>
              <a:buClrTx/>
              <a:buFont typeface="Wingdings" panose="05000000000000000000" pitchFamily="2" charset="2"/>
              <a:buChar char="§"/>
            </a:pPr>
            <a:r>
              <a:rPr lang="en-US" sz="1400" dirty="0">
                <a:solidFill>
                  <a:schemeClr val="tx1"/>
                </a:solidFill>
              </a:rPr>
              <a:t>This feature provides real time up-to-date information on the progress of the proposal or pending task</a:t>
            </a:r>
          </a:p>
          <a:p>
            <a:endParaRPr lang="en-US" dirty="0"/>
          </a:p>
        </p:txBody>
      </p:sp>
      <p:pic>
        <p:nvPicPr>
          <p:cNvPr id="3" name="Picture 2">
            <a:extLst>
              <a:ext uri="{FF2B5EF4-FFF2-40B4-BE49-F238E27FC236}">
                <a16:creationId xmlns:a16="http://schemas.microsoft.com/office/drawing/2014/main" id="{BBFF969C-3744-448D-A813-810C218D1A22}"/>
              </a:ext>
            </a:extLst>
          </p:cNvPr>
          <p:cNvPicPr>
            <a:picLocks noChangeAspect="1"/>
          </p:cNvPicPr>
          <p:nvPr/>
        </p:nvPicPr>
        <p:blipFill>
          <a:blip r:embed="rId2"/>
          <a:stretch>
            <a:fillRect/>
          </a:stretch>
        </p:blipFill>
        <p:spPr>
          <a:xfrm>
            <a:off x="228600" y="1428750"/>
            <a:ext cx="5105400" cy="2859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83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Proposal Submission &amp; Awards</a:t>
            </a:r>
          </a:p>
        </p:txBody>
      </p:sp>
      <p:sp>
        <p:nvSpPr>
          <p:cNvPr id="4" name="Content Placeholder 3"/>
          <p:cNvSpPr>
            <a:spLocks noGrp="1"/>
          </p:cNvSpPr>
          <p:nvPr>
            <p:ph sz="half" idx="2"/>
          </p:nvPr>
        </p:nvSpPr>
        <p:spPr>
          <a:xfrm>
            <a:off x="76200" y="971550"/>
            <a:ext cx="5181600" cy="3505200"/>
          </a:xfrm>
        </p:spPr>
        <p:txBody>
          <a:bodyPr/>
          <a:lstStyle/>
          <a:p>
            <a:pPr marL="0" indent="0">
              <a:lnSpc>
                <a:spcPct val="100000"/>
              </a:lnSpc>
              <a:spcBef>
                <a:spcPts val="600"/>
              </a:spcBef>
              <a:buClrTx/>
              <a:buNone/>
            </a:pPr>
            <a:r>
              <a:rPr lang="en-US" sz="1700" b="1" dirty="0">
                <a:solidFill>
                  <a:schemeClr val="tx1"/>
                </a:solidFill>
              </a:rPr>
              <a:t>Proposal Submission &amp; Awards</a:t>
            </a:r>
          </a:p>
          <a:p>
            <a:pPr>
              <a:lnSpc>
                <a:spcPct val="100000"/>
              </a:lnSpc>
              <a:spcBef>
                <a:spcPts val="600"/>
              </a:spcBef>
              <a:buClrTx/>
              <a:buFont typeface="Wingdings" panose="05000000000000000000" pitchFamily="2" charset="2"/>
              <a:buChar char="§"/>
            </a:pPr>
            <a:r>
              <a:rPr lang="en-US" sz="1400" dirty="0">
                <a:solidFill>
                  <a:schemeClr val="tx1"/>
                </a:solidFill>
              </a:rPr>
              <a:t>Proposals cannot be submitted until all routing approvers have approved</a:t>
            </a:r>
          </a:p>
          <a:p>
            <a:pPr>
              <a:lnSpc>
                <a:spcPct val="100000"/>
              </a:lnSpc>
              <a:spcBef>
                <a:spcPts val="600"/>
              </a:spcBef>
              <a:buClrTx/>
              <a:buFont typeface="Wingdings" panose="05000000000000000000" pitchFamily="2" charset="2"/>
              <a:buChar char="§"/>
            </a:pPr>
            <a:r>
              <a:rPr lang="en-US" sz="1400" dirty="0">
                <a:solidFill>
                  <a:schemeClr val="tx1"/>
                </a:solidFill>
              </a:rPr>
              <a:t>Depending on sponsor’s requirement, proposal submission may be done by Sponsored Programs or by the investigator </a:t>
            </a:r>
          </a:p>
          <a:p>
            <a:pPr>
              <a:lnSpc>
                <a:spcPct val="100000"/>
              </a:lnSpc>
              <a:spcBef>
                <a:spcPts val="600"/>
              </a:spcBef>
              <a:buClrTx/>
              <a:buFont typeface="Wingdings" panose="05000000000000000000" pitchFamily="2" charset="2"/>
              <a:buChar char="§"/>
            </a:pPr>
            <a:r>
              <a:rPr lang="en-US" sz="1400" dirty="0">
                <a:solidFill>
                  <a:schemeClr val="tx1"/>
                </a:solidFill>
              </a:rPr>
              <a:t>If the proposal is awarded, Sponsored Programs will update the proposal status to “Award” and proceed with the post-award process</a:t>
            </a:r>
          </a:p>
          <a:p>
            <a:pPr>
              <a:lnSpc>
                <a:spcPct val="100000"/>
              </a:lnSpc>
              <a:spcBef>
                <a:spcPts val="600"/>
              </a:spcBef>
              <a:buClrTx/>
              <a:buFont typeface="Wingdings" panose="05000000000000000000" pitchFamily="2" charset="2"/>
              <a:buChar char="§"/>
            </a:pPr>
            <a:r>
              <a:rPr lang="en-US" sz="1400" dirty="0">
                <a:solidFill>
                  <a:schemeClr val="tx1"/>
                </a:solidFill>
              </a:rPr>
              <a:t>In the Award status, investigators will have limited access to the award record in Novelution but will be able to view the post-award process</a:t>
            </a:r>
          </a:p>
          <a:p>
            <a:pPr>
              <a:lnSpc>
                <a:spcPct val="100000"/>
              </a:lnSpc>
              <a:spcBef>
                <a:spcPts val="600"/>
              </a:spcBef>
              <a:buClrTx/>
              <a:buFont typeface="Wingdings" panose="05000000000000000000" pitchFamily="2" charset="2"/>
              <a:buChar char="§"/>
            </a:pPr>
            <a:r>
              <a:rPr lang="en-US" sz="1400" dirty="0">
                <a:solidFill>
                  <a:schemeClr val="tx1"/>
                </a:solidFill>
              </a:rPr>
              <a:t>All senior/key personnel listed on the proposal must confirm their significant financial interest or project specific disclosure in order the for the award to be processed </a:t>
            </a:r>
            <a:endParaRPr lang="en-US" dirty="0"/>
          </a:p>
        </p:txBody>
      </p:sp>
      <p:pic>
        <p:nvPicPr>
          <p:cNvPr id="5" name="Picture 4">
            <a:extLst>
              <a:ext uri="{FF2B5EF4-FFF2-40B4-BE49-F238E27FC236}">
                <a16:creationId xmlns:a16="http://schemas.microsoft.com/office/drawing/2014/main" id="{BEBCFA71-50EE-4EF0-8355-B97CEBD58A23}"/>
              </a:ext>
            </a:extLst>
          </p:cNvPr>
          <p:cNvPicPr>
            <a:picLocks noChangeAspect="1"/>
          </p:cNvPicPr>
          <p:nvPr/>
        </p:nvPicPr>
        <p:blipFill>
          <a:blip r:embed="rId2"/>
          <a:stretch>
            <a:fillRect/>
          </a:stretch>
        </p:blipFill>
        <p:spPr>
          <a:xfrm>
            <a:off x="5257800" y="1710970"/>
            <a:ext cx="3657600" cy="237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14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For Questions or Assistance</a:t>
            </a:r>
          </a:p>
        </p:txBody>
      </p:sp>
      <p:sp>
        <p:nvSpPr>
          <p:cNvPr id="4" name="Content Placeholder 3"/>
          <p:cNvSpPr>
            <a:spLocks noGrp="1"/>
          </p:cNvSpPr>
          <p:nvPr>
            <p:ph sz="half" idx="2"/>
          </p:nvPr>
        </p:nvSpPr>
        <p:spPr>
          <a:xfrm>
            <a:off x="672548" y="2952750"/>
            <a:ext cx="3657600" cy="1219200"/>
          </a:xfrm>
        </p:spPr>
        <p:txBody>
          <a:bodyPr/>
          <a:lstStyle/>
          <a:p>
            <a:pPr marL="0" indent="0" algn="ctr">
              <a:lnSpc>
                <a:spcPct val="100000"/>
              </a:lnSpc>
              <a:spcBef>
                <a:spcPts val="0"/>
              </a:spcBef>
              <a:spcAft>
                <a:spcPts val="0"/>
              </a:spcAft>
              <a:buClrTx/>
              <a:buNone/>
            </a:pPr>
            <a:r>
              <a:rPr lang="en-US" sz="1400" b="1" dirty="0">
                <a:solidFill>
                  <a:schemeClr val="tx1"/>
                </a:solidFill>
              </a:rPr>
              <a:t>Nicholas Kelly, MBA</a:t>
            </a:r>
          </a:p>
          <a:p>
            <a:pPr marL="0" indent="0" algn="ctr">
              <a:lnSpc>
                <a:spcPct val="100000"/>
              </a:lnSpc>
              <a:spcBef>
                <a:spcPts val="0"/>
              </a:spcBef>
              <a:spcAft>
                <a:spcPts val="0"/>
              </a:spcAft>
              <a:buClrTx/>
              <a:buNone/>
            </a:pPr>
            <a:r>
              <a:rPr lang="en-US" sz="1400" b="1" dirty="0">
                <a:solidFill>
                  <a:schemeClr val="tx1"/>
                </a:solidFill>
              </a:rPr>
              <a:t>Associate Director, Research Administration</a:t>
            </a:r>
          </a:p>
          <a:p>
            <a:pPr marL="0" indent="0" algn="ctr">
              <a:lnSpc>
                <a:spcPct val="100000"/>
              </a:lnSpc>
              <a:spcBef>
                <a:spcPts val="0"/>
              </a:spcBef>
              <a:spcAft>
                <a:spcPts val="0"/>
              </a:spcAft>
              <a:buClrTx/>
              <a:buNone/>
            </a:pPr>
            <a:r>
              <a:rPr lang="en-US" sz="1400" dirty="0">
                <a:solidFill>
                  <a:schemeClr val="tx1"/>
                </a:solidFill>
              </a:rPr>
              <a:t>Phone: (561) 297-4892</a:t>
            </a:r>
          </a:p>
          <a:p>
            <a:pPr marL="0" indent="0" algn="ctr">
              <a:lnSpc>
                <a:spcPct val="100000"/>
              </a:lnSpc>
              <a:spcBef>
                <a:spcPts val="0"/>
              </a:spcBef>
              <a:spcAft>
                <a:spcPts val="0"/>
              </a:spcAft>
              <a:buClrTx/>
              <a:buNone/>
            </a:pPr>
            <a:r>
              <a:rPr lang="en-US" sz="1400" dirty="0">
                <a:solidFill>
                  <a:schemeClr val="tx1"/>
                </a:solidFill>
              </a:rPr>
              <a:t>Email</a:t>
            </a:r>
            <a:r>
              <a:rPr lang="en-US" sz="1400">
                <a:solidFill>
                  <a:schemeClr val="tx1"/>
                </a:solidFill>
              </a:rPr>
              <a:t>: nkelly9@</a:t>
            </a:r>
            <a:r>
              <a:rPr lang="en-US" sz="1400" dirty="0">
                <a:solidFill>
                  <a:schemeClr val="tx1"/>
                </a:solidFill>
              </a:rPr>
              <a:t>health.fau.edu</a:t>
            </a:r>
          </a:p>
        </p:txBody>
      </p:sp>
      <p:sp>
        <p:nvSpPr>
          <p:cNvPr id="8" name="Content Placeholder 3">
            <a:extLst>
              <a:ext uri="{FF2B5EF4-FFF2-40B4-BE49-F238E27FC236}">
                <a16:creationId xmlns:a16="http://schemas.microsoft.com/office/drawing/2014/main" id="{189EE7F6-F9E0-4DE8-A8CA-162BB4748000}"/>
              </a:ext>
            </a:extLst>
          </p:cNvPr>
          <p:cNvSpPr txBox="1">
            <a:spLocks/>
          </p:cNvSpPr>
          <p:nvPr/>
        </p:nvSpPr>
        <p:spPr bwMode="auto">
          <a:xfrm>
            <a:off x="1524000" y="1200150"/>
            <a:ext cx="563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20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400" kern="1200">
                <a:solidFill>
                  <a:srgbClr val="003968"/>
                </a:solidFill>
                <a:latin typeface="Avenir Nex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rgbClr val="003968"/>
                </a:solidFill>
                <a:latin typeface="Avenir Nex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lgn="ctr">
              <a:lnSpc>
                <a:spcPct val="100000"/>
              </a:lnSpc>
              <a:spcBef>
                <a:spcPts val="0"/>
              </a:spcBef>
              <a:spcAft>
                <a:spcPts val="0"/>
              </a:spcAft>
              <a:buClrTx/>
              <a:buFont typeface="Arial" panose="020B0604020202020204" pitchFamily="34" charset="0"/>
              <a:buNone/>
            </a:pPr>
            <a:r>
              <a:rPr lang="en-US" b="1" dirty="0">
                <a:solidFill>
                  <a:schemeClr val="tx1"/>
                </a:solidFill>
              </a:rPr>
              <a:t>College of Medicine</a:t>
            </a:r>
            <a:endParaRPr lang="en-US"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b="1" dirty="0">
                <a:solidFill>
                  <a:schemeClr val="tx1"/>
                </a:solidFill>
              </a:rPr>
              <a:t>Office of Research</a:t>
            </a:r>
          </a:p>
          <a:p>
            <a:pPr marL="0" indent="0" algn="ctr">
              <a:lnSpc>
                <a:spcPct val="100000"/>
              </a:lnSpc>
              <a:spcBef>
                <a:spcPts val="0"/>
              </a:spcBef>
              <a:spcAft>
                <a:spcPts val="0"/>
              </a:spcAft>
              <a:buClrTx/>
              <a:buFont typeface="Arial" panose="020B0604020202020204" pitchFamily="34" charset="0"/>
              <a:buNone/>
            </a:pPr>
            <a:endParaRPr lang="en-US" sz="1400" b="1"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sz="1400" b="0" dirty="0">
                <a:solidFill>
                  <a:schemeClr val="tx1"/>
                </a:solidFill>
              </a:rPr>
              <a:t>For questions, training requests, or technical difficulties with Novelution, please contact the Division of Research’s </a:t>
            </a:r>
            <a:r>
              <a:rPr lang="en-US" sz="1400" b="0" dirty="0">
                <a:solidFill>
                  <a:schemeClr val="tx1"/>
                </a:solidFill>
                <a:hlinkClick r:id="rId2"/>
              </a:rPr>
              <a:t>Office of Sponsored Programs</a:t>
            </a:r>
            <a:r>
              <a:rPr lang="en-US" sz="1400" b="0" dirty="0">
                <a:solidFill>
                  <a:schemeClr val="tx1"/>
                </a:solidFill>
              </a:rPr>
              <a:t> or the College of Medicine Office of Research</a:t>
            </a:r>
          </a:p>
        </p:txBody>
      </p:sp>
      <p:sp>
        <p:nvSpPr>
          <p:cNvPr id="6" name="Content Placeholder 3">
            <a:extLst>
              <a:ext uri="{FF2B5EF4-FFF2-40B4-BE49-F238E27FC236}">
                <a16:creationId xmlns:a16="http://schemas.microsoft.com/office/drawing/2014/main" id="{8E8FA0AD-B8EE-4A28-A15D-3EC7AA9B5DAC}"/>
              </a:ext>
            </a:extLst>
          </p:cNvPr>
          <p:cNvSpPr txBox="1">
            <a:spLocks/>
          </p:cNvSpPr>
          <p:nvPr/>
        </p:nvSpPr>
        <p:spPr bwMode="auto">
          <a:xfrm>
            <a:off x="5516217" y="2952750"/>
            <a:ext cx="2895600"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20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400" kern="1200">
                <a:solidFill>
                  <a:srgbClr val="003968"/>
                </a:solidFill>
                <a:latin typeface="Avenir Nex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rgbClr val="003968"/>
                </a:solidFill>
                <a:latin typeface="Avenir Nex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lgn="ctr">
              <a:lnSpc>
                <a:spcPct val="100000"/>
              </a:lnSpc>
              <a:spcBef>
                <a:spcPts val="0"/>
              </a:spcBef>
              <a:spcAft>
                <a:spcPts val="0"/>
              </a:spcAft>
              <a:buClrTx/>
              <a:buFont typeface="Arial" panose="020B0604020202020204" pitchFamily="34" charset="0"/>
              <a:buNone/>
            </a:pPr>
            <a:r>
              <a:rPr lang="en-US" sz="1400" b="1" dirty="0">
                <a:solidFill>
                  <a:schemeClr val="tx1"/>
                </a:solidFill>
              </a:rPr>
              <a:t>Laura Van Voorhis, PhD</a:t>
            </a:r>
          </a:p>
          <a:p>
            <a:pPr marL="0" indent="0" algn="ctr">
              <a:lnSpc>
                <a:spcPct val="100000"/>
              </a:lnSpc>
              <a:spcBef>
                <a:spcPts val="0"/>
              </a:spcBef>
              <a:spcAft>
                <a:spcPts val="0"/>
              </a:spcAft>
              <a:buClrTx/>
              <a:buFont typeface="Arial" panose="020B0604020202020204" pitchFamily="34" charset="0"/>
              <a:buNone/>
            </a:pPr>
            <a:r>
              <a:rPr lang="en-US" sz="1400" b="1" dirty="0">
                <a:solidFill>
                  <a:schemeClr val="tx1"/>
                </a:solidFill>
              </a:rPr>
              <a:t>Sponsored Research Administrator</a:t>
            </a:r>
          </a:p>
          <a:p>
            <a:pPr marL="0" indent="0" algn="ctr">
              <a:lnSpc>
                <a:spcPct val="100000"/>
              </a:lnSpc>
              <a:spcBef>
                <a:spcPts val="0"/>
              </a:spcBef>
              <a:spcAft>
                <a:spcPts val="0"/>
              </a:spcAft>
              <a:buClrTx/>
              <a:buFont typeface="Arial" panose="020B0604020202020204" pitchFamily="34" charset="0"/>
              <a:buNone/>
            </a:pPr>
            <a:r>
              <a:rPr lang="en-US" sz="1400" b="0" dirty="0">
                <a:solidFill>
                  <a:schemeClr val="tx1"/>
                </a:solidFill>
              </a:rPr>
              <a:t>Phone: (561) 297-4723</a:t>
            </a:r>
          </a:p>
          <a:p>
            <a:pPr marL="0" indent="0" algn="ctr">
              <a:lnSpc>
                <a:spcPct val="100000"/>
              </a:lnSpc>
              <a:spcBef>
                <a:spcPts val="0"/>
              </a:spcBef>
              <a:spcAft>
                <a:spcPts val="0"/>
              </a:spcAft>
              <a:buClrTx/>
              <a:buFont typeface="Arial" panose="020B0604020202020204" pitchFamily="34" charset="0"/>
              <a:buNone/>
            </a:pPr>
            <a:r>
              <a:rPr lang="en-US" sz="1400" b="0" dirty="0">
                <a:solidFill>
                  <a:schemeClr val="tx1"/>
                </a:solidFill>
              </a:rPr>
              <a:t>Email: lvanvoor@health.fau.edu</a:t>
            </a:r>
          </a:p>
        </p:txBody>
      </p:sp>
    </p:spTree>
    <p:extLst>
      <p:ext uri="{BB962C8B-B14F-4D97-AF65-F5344CB8AC3E}">
        <p14:creationId xmlns:p14="http://schemas.microsoft.com/office/powerpoint/2010/main" val="7096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What is Novelution?</a:t>
            </a:r>
            <a:br>
              <a:rPr lang="en-US" sz="4000" dirty="0"/>
            </a:br>
            <a:endParaRPr lang="en-US" sz="4000" dirty="0"/>
          </a:p>
        </p:txBody>
      </p:sp>
      <p:sp>
        <p:nvSpPr>
          <p:cNvPr id="9" name="Content Placeholder 8"/>
          <p:cNvSpPr>
            <a:spLocks noGrp="1"/>
          </p:cNvSpPr>
          <p:nvPr>
            <p:ph sz="half" idx="1"/>
          </p:nvPr>
        </p:nvSpPr>
        <p:spPr>
          <a:xfrm>
            <a:off x="228600" y="1100773"/>
            <a:ext cx="8305800" cy="3289936"/>
          </a:xfrm>
        </p:spPr>
        <p:txBody>
          <a:bodyPr/>
          <a:lstStyle/>
          <a:p>
            <a:pPr marL="0" indent="0" algn="just">
              <a:spcBef>
                <a:spcPts val="0"/>
              </a:spcBef>
              <a:buClr>
                <a:schemeClr val="tx2"/>
              </a:buClr>
              <a:buNone/>
            </a:pPr>
            <a:r>
              <a:rPr lang="en-US" sz="1600" b="1" dirty="0">
                <a:solidFill>
                  <a:schemeClr val="tx1"/>
                </a:solidFill>
              </a:rPr>
              <a:t>What is Novelution</a:t>
            </a:r>
          </a:p>
          <a:p>
            <a:pPr algn="just">
              <a:spcBef>
                <a:spcPts val="0"/>
              </a:spcBef>
              <a:buClr>
                <a:schemeClr val="tx2"/>
              </a:buClr>
              <a:buFont typeface="Wingdings" panose="05000000000000000000" pitchFamily="2" charset="2"/>
              <a:buChar char="§"/>
            </a:pPr>
            <a:r>
              <a:rPr lang="en-US" sz="1400" dirty="0">
                <a:solidFill>
                  <a:schemeClr val="tx1"/>
                </a:solidFill>
              </a:rPr>
              <a:t>Novelution provides an intuitive, web-based platform for electronic research administration, including modules for sponsored research (pre- and post-award) and compliance modules for FCOI. Novelution’s integrated modules are specifically designed and tailored to FAU to ensure faculty, staff, and research administrator’s needs are met and to limit inefficiencies and burden. As a centralized research management system, many of the past administrative and compliance functions are now housed and managed in one location. </a:t>
            </a:r>
          </a:p>
          <a:p>
            <a:pPr algn="just">
              <a:spcBef>
                <a:spcPts val="0"/>
              </a:spcBef>
              <a:buClr>
                <a:schemeClr val="tx2"/>
              </a:buClr>
              <a:buFont typeface="Wingdings" panose="05000000000000000000" pitchFamily="2" charset="2"/>
              <a:buChar char="§"/>
            </a:pPr>
            <a:endParaRPr lang="en-US" sz="600" dirty="0">
              <a:solidFill>
                <a:schemeClr val="tx1"/>
              </a:solidFill>
            </a:endParaRPr>
          </a:p>
          <a:p>
            <a:pPr marL="0" indent="0" algn="just">
              <a:spcBef>
                <a:spcPts val="0"/>
              </a:spcBef>
              <a:buClr>
                <a:schemeClr val="tx2"/>
              </a:buClr>
              <a:buNone/>
            </a:pPr>
            <a:r>
              <a:rPr lang="en-US" sz="1600" b="1" dirty="0">
                <a:solidFill>
                  <a:schemeClr val="tx1"/>
                </a:solidFill>
              </a:rPr>
              <a:t>Key Benefits and Features of Novelution</a:t>
            </a:r>
          </a:p>
          <a:p>
            <a:pPr algn="just">
              <a:spcBef>
                <a:spcPts val="0"/>
              </a:spcBef>
              <a:buClr>
                <a:schemeClr val="tx2"/>
              </a:buClr>
              <a:buFont typeface="Wingdings" panose="05000000000000000000" pitchFamily="2" charset="2"/>
              <a:buChar char="§"/>
            </a:pPr>
            <a:r>
              <a:rPr lang="en-US" sz="1400" dirty="0">
                <a:solidFill>
                  <a:schemeClr val="tx1"/>
                </a:solidFill>
              </a:rPr>
              <a:t>Integrated with FAU’s single sign-on (SSO) which leverages your FAU credentials to access Novelution</a:t>
            </a:r>
          </a:p>
          <a:p>
            <a:pPr algn="just">
              <a:spcBef>
                <a:spcPts val="0"/>
              </a:spcBef>
              <a:buClr>
                <a:schemeClr val="tx2"/>
              </a:buClr>
              <a:buFont typeface="Wingdings" panose="05000000000000000000" pitchFamily="2" charset="2"/>
              <a:buChar char="§"/>
            </a:pPr>
            <a:r>
              <a:rPr lang="en-US" sz="1400" dirty="0">
                <a:solidFill>
                  <a:schemeClr val="tx1"/>
                </a:solidFill>
              </a:rPr>
              <a:t>Personnel data is pulled directly from Workday, including names, titles, department, etc.</a:t>
            </a:r>
          </a:p>
          <a:p>
            <a:pPr algn="just">
              <a:spcBef>
                <a:spcPts val="0"/>
              </a:spcBef>
              <a:buClr>
                <a:schemeClr val="tx2"/>
              </a:buClr>
              <a:buFont typeface="Wingdings" panose="05000000000000000000" pitchFamily="2" charset="2"/>
              <a:buChar char="§"/>
            </a:pPr>
            <a:r>
              <a:rPr lang="en-US" sz="1400" dirty="0">
                <a:solidFill>
                  <a:schemeClr val="tx1"/>
                </a:solidFill>
              </a:rPr>
              <a:t>Able to pull in actual funding opportunity announcements (FOA)</a:t>
            </a:r>
          </a:p>
          <a:p>
            <a:pPr algn="just">
              <a:spcBef>
                <a:spcPts val="0"/>
              </a:spcBef>
              <a:buClr>
                <a:schemeClr val="tx2"/>
              </a:buClr>
              <a:buFont typeface="Wingdings" panose="05000000000000000000" pitchFamily="2" charset="2"/>
              <a:buChar char="§"/>
            </a:pPr>
            <a:r>
              <a:rPr lang="en-US" sz="1400" dirty="0">
                <a:solidFill>
                  <a:schemeClr val="tx1"/>
                </a:solidFill>
              </a:rPr>
              <a:t>Proposal routing management with intuitive workflow presentation</a:t>
            </a:r>
          </a:p>
          <a:p>
            <a:pPr algn="just">
              <a:spcBef>
                <a:spcPts val="0"/>
              </a:spcBef>
              <a:buClr>
                <a:schemeClr val="tx2"/>
              </a:buClr>
              <a:buFont typeface="Wingdings" panose="05000000000000000000" pitchFamily="2" charset="2"/>
              <a:buChar char="§"/>
            </a:pPr>
            <a:r>
              <a:rPr lang="en-US" sz="1400" dirty="0">
                <a:solidFill>
                  <a:schemeClr val="tx1"/>
                </a:solidFill>
              </a:rPr>
              <a:t>Robust validations tools, tasks management, and system notifications </a:t>
            </a:r>
          </a:p>
          <a:p>
            <a:endParaRPr lang="en-US" dirty="0"/>
          </a:p>
        </p:txBody>
      </p:sp>
      <p:pic>
        <p:nvPicPr>
          <p:cNvPr id="5" name="Picture 4">
            <a:extLst>
              <a:ext uri="{FF2B5EF4-FFF2-40B4-BE49-F238E27FC236}">
                <a16:creationId xmlns:a16="http://schemas.microsoft.com/office/drawing/2014/main" id="{170794DC-8D0F-4968-B9E5-EA7F14A41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258" y="4095750"/>
            <a:ext cx="1797142" cy="370210"/>
          </a:xfrm>
          <a:prstGeom prst="rect">
            <a:avLst/>
          </a:prstGeom>
        </p:spPr>
      </p:pic>
    </p:spTree>
    <p:extLst>
      <p:ext uri="{BB962C8B-B14F-4D97-AF65-F5344CB8AC3E}">
        <p14:creationId xmlns:p14="http://schemas.microsoft.com/office/powerpoint/2010/main" val="25516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en-US" sz="3600" dirty="0"/>
              <a:t>Novelution’s Additional Benefits</a:t>
            </a:r>
            <a:endParaRPr sz="3600" dirty="0"/>
          </a:p>
        </p:txBody>
      </p:sp>
      <p:sp>
        <p:nvSpPr>
          <p:cNvPr id="14339" name="Content Placeholder 2"/>
          <p:cNvSpPr>
            <a:spLocks noGrp="1"/>
          </p:cNvSpPr>
          <p:nvPr>
            <p:ph sz="quarter" idx="10"/>
          </p:nvPr>
        </p:nvSpPr>
        <p:spPr>
          <a:xfrm>
            <a:off x="304800" y="1276350"/>
            <a:ext cx="5181600" cy="2590800"/>
          </a:xfrm>
        </p:spPr>
        <p:txBody>
          <a:bodyPr>
            <a:normAutofit fontScale="92500"/>
          </a:bodyPr>
          <a:lstStyle/>
          <a:p>
            <a:pPr marL="0" indent="0" algn="just">
              <a:spcAft>
                <a:spcPts val="0"/>
              </a:spcAft>
              <a:buNone/>
            </a:pPr>
            <a:r>
              <a:rPr lang="en-US" sz="1700" b="1" dirty="0">
                <a:solidFill>
                  <a:schemeClr val="tx1"/>
                </a:solidFill>
              </a:rPr>
              <a:t>Additional Benefits</a:t>
            </a:r>
          </a:p>
          <a:p>
            <a:pPr marL="285750" indent="-285750">
              <a:spcAft>
                <a:spcPts val="0"/>
              </a:spcAft>
              <a:buClrTx/>
              <a:buFont typeface="Wingdings" panose="05000000000000000000" pitchFamily="2" charset="2"/>
              <a:buChar char="§"/>
            </a:pPr>
            <a:r>
              <a:rPr lang="en-US" sz="1400" dirty="0">
                <a:solidFill>
                  <a:schemeClr val="tx1"/>
                </a:solidFill>
              </a:rPr>
              <a:t>Since Novelution is web-based, it can be accessed anywhere there is an internet connection</a:t>
            </a:r>
          </a:p>
          <a:p>
            <a:pPr marL="285750" indent="-285750">
              <a:spcAft>
                <a:spcPts val="0"/>
              </a:spcAft>
              <a:buClrTx/>
              <a:buFont typeface="Wingdings" panose="05000000000000000000" pitchFamily="2" charset="2"/>
              <a:buChar char="§"/>
            </a:pPr>
            <a:r>
              <a:rPr lang="en-US" sz="1400" dirty="0">
                <a:solidFill>
                  <a:schemeClr val="tx1"/>
                </a:solidFill>
              </a:rPr>
              <a:t>Intuitive UX which allows the user to utilize and view Novelution on various mediums (computer, tablet, and cell phones)</a:t>
            </a:r>
          </a:p>
          <a:p>
            <a:pPr marL="285750" indent="-285750">
              <a:spcAft>
                <a:spcPts val="0"/>
              </a:spcAft>
              <a:buClrTx/>
              <a:buFont typeface="Wingdings" panose="05000000000000000000" pitchFamily="2" charset="2"/>
              <a:buChar char="§"/>
            </a:pPr>
            <a:r>
              <a:rPr lang="en-US" sz="1400" dirty="0">
                <a:solidFill>
                  <a:schemeClr val="tx1"/>
                </a:solidFill>
              </a:rPr>
              <a:t>Sophisticated detailed budget development tool</a:t>
            </a:r>
          </a:p>
          <a:p>
            <a:pPr marL="285750" indent="-285750">
              <a:spcAft>
                <a:spcPts val="0"/>
              </a:spcAft>
              <a:buClrTx/>
              <a:buFont typeface="Wingdings" panose="05000000000000000000" pitchFamily="2" charset="2"/>
              <a:buChar char="§"/>
            </a:pPr>
            <a:r>
              <a:rPr lang="en-US" sz="1400" dirty="0">
                <a:solidFill>
                  <a:schemeClr val="tx1"/>
                </a:solidFill>
              </a:rPr>
              <a:t>Proposal and compliance items will be centralized </a:t>
            </a:r>
          </a:p>
          <a:p>
            <a:pPr marL="285750" indent="-285750">
              <a:spcAft>
                <a:spcPts val="0"/>
              </a:spcAft>
              <a:buClrTx/>
              <a:buFont typeface="Wingdings" panose="05000000000000000000" pitchFamily="2" charset="2"/>
              <a:buChar char="§"/>
            </a:pPr>
            <a:r>
              <a:rPr lang="en-US" sz="1400" dirty="0">
                <a:solidFill>
                  <a:schemeClr val="tx1"/>
                </a:solidFill>
              </a:rPr>
              <a:t>Enables users to save the entire proposal as one document (PDF)</a:t>
            </a:r>
          </a:p>
          <a:p>
            <a:pPr marL="285750" indent="-285750">
              <a:spcAft>
                <a:spcPts val="0"/>
              </a:spcAft>
              <a:buClrTx/>
              <a:buFont typeface="Wingdings" panose="05000000000000000000" pitchFamily="2" charset="2"/>
              <a:buChar char="§"/>
            </a:pPr>
            <a:r>
              <a:rPr lang="en-US" sz="1400" dirty="0">
                <a:solidFill>
                  <a:schemeClr val="tx1"/>
                </a:solidFill>
              </a:rPr>
              <a:t>Proposal are transparent for all parties involved </a:t>
            </a:r>
          </a:p>
          <a:p>
            <a:pPr marL="285750" indent="-285750">
              <a:spcAft>
                <a:spcPts val="0"/>
              </a:spcAft>
              <a:buClrTx/>
              <a:buFont typeface="Wingdings" panose="05000000000000000000" pitchFamily="2" charset="2"/>
              <a:buChar char="§"/>
            </a:pPr>
            <a:r>
              <a:rPr lang="en-US" sz="1400" dirty="0">
                <a:solidFill>
                  <a:schemeClr val="tx1"/>
                </a:solidFill>
              </a:rPr>
              <a:t>User friendly search pages and projects records using smart forms</a:t>
            </a:r>
          </a:p>
          <a:p>
            <a:pPr marL="285750" indent="-285750">
              <a:spcAft>
                <a:spcPts val="0"/>
              </a:spcAft>
              <a:buClrTx/>
              <a:buFont typeface="Wingdings" panose="05000000000000000000" pitchFamily="2" charset="2"/>
              <a:buChar char="§"/>
            </a:pPr>
            <a:r>
              <a:rPr lang="en-US" sz="1400" dirty="0">
                <a:solidFill>
                  <a:schemeClr val="tx1"/>
                </a:solidFill>
              </a:rPr>
              <a:t>Allows for ad hoc reporting utilizing various combinations of search filters </a:t>
            </a:r>
          </a:p>
          <a:p>
            <a:pPr marL="285750" indent="-285750">
              <a:spcAft>
                <a:spcPts val="0"/>
              </a:spcAft>
              <a:buClrTx/>
              <a:buFont typeface="Wingdings" panose="05000000000000000000" pitchFamily="2" charset="2"/>
              <a:buChar char="§"/>
            </a:pPr>
            <a:endParaRPr lang="en-US" sz="1400" dirty="0">
              <a:solidFill>
                <a:schemeClr val="tx1"/>
              </a:solidFill>
            </a:endParaRPr>
          </a:p>
          <a:p>
            <a:pPr eaLnBrk="1" hangingPunct="1"/>
            <a:endParaRPr dirty="0"/>
          </a:p>
        </p:txBody>
      </p:sp>
      <p:pic>
        <p:nvPicPr>
          <p:cNvPr id="2" name="Picture 1">
            <a:extLst>
              <a:ext uri="{FF2B5EF4-FFF2-40B4-BE49-F238E27FC236}">
                <a16:creationId xmlns:a16="http://schemas.microsoft.com/office/drawing/2014/main" id="{C230D63D-3D71-4CB1-92C7-DE31A90EE926}"/>
              </a:ext>
            </a:extLst>
          </p:cNvPr>
          <p:cNvPicPr>
            <a:picLocks noChangeAspect="1"/>
          </p:cNvPicPr>
          <p:nvPr/>
        </p:nvPicPr>
        <p:blipFill>
          <a:blip r:embed="rId2"/>
          <a:stretch>
            <a:fillRect/>
          </a:stretch>
        </p:blipFill>
        <p:spPr>
          <a:xfrm>
            <a:off x="6096000" y="1195387"/>
            <a:ext cx="2021968" cy="3133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587"/>
            <a:ext cx="8686800" cy="714375"/>
          </a:xfrm>
        </p:spPr>
        <p:txBody>
          <a:bodyPr>
            <a:noAutofit/>
          </a:bodyPr>
          <a:lstStyle/>
          <a:p>
            <a:r>
              <a:rPr lang="en-US" sz="3600" dirty="0"/>
              <a:t>How to Log into Novelution</a:t>
            </a:r>
          </a:p>
        </p:txBody>
      </p:sp>
      <p:sp>
        <p:nvSpPr>
          <p:cNvPr id="3" name="Content Placeholder 2"/>
          <p:cNvSpPr>
            <a:spLocks noGrp="1"/>
          </p:cNvSpPr>
          <p:nvPr>
            <p:ph sz="quarter" idx="10"/>
          </p:nvPr>
        </p:nvSpPr>
        <p:spPr>
          <a:xfrm>
            <a:off x="248066" y="1123950"/>
            <a:ext cx="3866733" cy="1600200"/>
          </a:xfrm>
        </p:spPr>
        <p:txBody>
          <a:bodyPr>
            <a:normAutofit/>
          </a:bodyPr>
          <a:lstStyle/>
          <a:p>
            <a:pPr>
              <a:buClrTx/>
            </a:pPr>
            <a:r>
              <a:rPr lang="en-US" sz="1400" dirty="0">
                <a:solidFill>
                  <a:schemeClr val="tx1"/>
                </a:solidFill>
              </a:rPr>
              <a:t>Access Novelution at:  </a:t>
            </a:r>
            <a:r>
              <a:rPr lang="en-US" sz="1400" dirty="0">
                <a:solidFill>
                  <a:srgbClr val="0070C0"/>
                </a:solidFill>
                <a:hlinkClick r:id="rId3">
                  <a:extLst>
                    <a:ext uri="{A12FA001-AC4F-418D-AE19-62706E023703}">
                      <ahyp:hlinkClr xmlns:ahyp="http://schemas.microsoft.com/office/drawing/2018/hyperlinkcolor" val="tx"/>
                    </a:ext>
                  </a:extLst>
                </a:hlinkClick>
              </a:rPr>
              <a:t>http://fau.novelution.com</a:t>
            </a:r>
            <a:r>
              <a:rPr lang="en-US" sz="1400" dirty="0">
                <a:solidFill>
                  <a:srgbClr val="0070C0"/>
                </a:solidFill>
              </a:rPr>
              <a:t> </a:t>
            </a:r>
          </a:p>
          <a:p>
            <a:pPr>
              <a:buClrTx/>
            </a:pPr>
            <a:r>
              <a:rPr lang="en-US" sz="1400" dirty="0">
                <a:solidFill>
                  <a:schemeClr val="tx1"/>
                </a:solidFill>
              </a:rPr>
              <a:t>Click on “Continue” to confirm you are apart of Florida Atlantic University</a:t>
            </a:r>
          </a:p>
          <a:p>
            <a:pPr>
              <a:buClrTx/>
            </a:pPr>
            <a:r>
              <a:rPr lang="en-US" sz="1400" dirty="0">
                <a:solidFill>
                  <a:schemeClr val="tx1"/>
                </a:solidFill>
              </a:rPr>
              <a:t>Utilize your FAU’s single sign-on (SSO) credentials to access Novelution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2B90A05A-1707-4245-AE45-4745AB55FC86}"/>
              </a:ext>
            </a:extLst>
          </p:cNvPr>
          <p:cNvPicPr>
            <a:picLocks noChangeAspect="1"/>
          </p:cNvPicPr>
          <p:nvPr/>
        </p:nvPicPr>
        <p:blipFill>
          <a:blip r:embed="rId4"/>
          <a:stretch>
            <a:fillRect/>
          </a:stretch>
        </p:blipFill>
        <p:spPr>
          <a:xfrm>
            <a:off x="4361947" y="1581150"/>
            <a:ext cx="4333495" cy="246697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6D6D88C-92C5-4F81-B9E1-64B08ECAA208}"/>
              </a:ext>
            </a:extLst>
          </p:cNvPr>
          <p:cNvPicPr>
            <a:picLocks noChangeAspect="1"/>
          </p:cNvPicPr>
          <p:nvPr/>
        </p:nvPicPr>
        <p:blipFill>
          <a:blip r:embed="rId5"/>
          <a:stretch>
            <a:fillRect/>
          </a:stretch>
        </p:blipFill>
        <p:spPr>
          <a:xfrm>
            <a:off x="838200" y="2724150"/>
            <a:ext cx="2439242" cy="1766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60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Navigate Novelution</a:t>
            </a:r>
          </a:p>
        </p:txBody>
      </p:sp>
      <p:sp>
        <p:nvSpPr>
          <p:cNvPr id="7" name="Content Placeholder 6">
            <a:extLst>
              <a:ext uri="{FF2B5EF4-FFF2-40B4-BE49-F238E27FC236}">
                <a16:creationId xmlns:a16="http://schemas.microsoft.com/office/drawing/2014/main" id="{7B3535CC-3D8E-4F9B-AA82-76D8F1BC8C38}"/>
              </a:ext>
            </a:extLst>
          </p:cNvPr>
          <p:cNvSpPr>
            <a:spLocks noGrp="1"/>
          </p:cNvSpPr>
          <p:nvPr>
            <p:ph sz="quarter" idx="10"/>
          </p:nvPr>
        </p:nvSpPr>
        <p:spPr>
          <a:xfrm>
            <a:off x="220980" y="1123950"/>
            <a:ext cx="3208020" cy="3276600"/>
          </a:xfrm>
        </p:spPr>
        <p:txBody>
          <a:bodyPr>
            <a:normAutofit/>
          </a:bodyPr>
          <a:lstStyle/>
          <a:p>
            <a:r>
              <a:rPr lang="en-US" sz="1700" b="1" dirty="0">
                <a:solidFill>
                  <a:schemeClr val="tx1"/>
                </a:solidFill>
              </a:rPr>
              <a:t>Login Home Screen</a:t>
            </a:r>
          </a:p>
          <a:p>
            <a:pPr marL="285750" indent="-285750">
              <a:buClrTx/>
              <a:buFont typeface="Wingdings" panose="05000000000000000000" pitchFamily="2" charset="2"/>
              <a:buChar char="§"/>
            </a:pPr>
            <a:r>
              <a:rPr lang="en-US" sz="1400" dirty="0">
                <a:solidFill>
                  <a:schemeClr val="tx1"/>
                </a:solidFill>
              </a:rPr>
              <a:t>The login home screen provide users with access to their modules, tasks, notification, and task search filters</a:t>
            </a:r>
          </a:p>
          <a:p>
            <a:pPr marL="285750" indent="-285750">
              <a:buClrTx/>
              <a:buFont typeface="Wingdings" panose="05000000000000000000" pitchFamily="2" charset="2"/>
              <a:buChar char="§"/>
            </a:pPr>
            <a:r>
              <a:rPr lang="en-US" sz="1400" dirty="0">
                <a:solidFill>
                  <a:schemeClr val="tx1"/>
                </a:solidFill>
              </a:rPr>
              <a:t>The “horizontal” modules menu enables users to access their Profile &amp; Settings, Grants &amp; Contracts, and FCOI tabs</a:t>
            </a:r>
          </a:p>
          <a:p>
            <a:pPr marL="285750" indent="-285750">
              <a:buClrTx/>
              <a:buFont typeface="Wingdings" panose="05000000000000000000" pitchFamily="2" charset="2"/>
              <a:buChar char="§"/>
            </a:pPr>
            <a:r>
              <a:rPr lang="en-US" sz="1400" dirty="0">
                <a:solidFill>
                  <a:schemeClr val="tx1"/>
                </a:solidFill>
              </a:rPr>
              <a:t>Task management and notifications allow users to quickly view if there are any notifications or pending tasks requiring an action</a:t>
            </a:r>
          </a:p>
          <a:p>
            <a:endParaRPr lang="en-US" sz="1700" b="1" dirty="0">
              <a:solidFill>
                <a:schemeClr val="tx1"/>
              </a:solidFill>
            </a:endParaRPr>
          </a:p>
        </p:txBody>
      </p:sp>
      <p:pic>
        <p:nvPicPr>
          <p:cNvPr id="4" name="Picture 3">
            <a:extLst>
              <a:ext uri="{FF2B5EF4-FFF2-40B4-BE49-F238E27FC236}">
                <a16:creationId xmlns:a16="http://schemas.microsoft.com/office/drawing/2014/main" id="{B361EC74-CE7D-460B-82CF-A7BF49E69B8A}"/>
              </a:ext>
            </a:extLst>
          </p:cNvPr>
          <p:cNvPicPr>
            <a:picLocks noChangeAspect="1"/>
          </p:cNvPicPr>
          <p:nvPr/>
        </p:nvPicPr>
        <p:blipFill>
          <a:blip r:embed="rId3"/>
          <a:stretch>
            <a:fillRect/>
          </a:stretch>
        </p:blipFill>
        <p:spPr>
          <a:xfrm>
            <a:off x="3779382" y="1123950"/>
            <a:ext cx="5237018" cy="3333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86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Navigate Novelution (Cont.)</a:t>
            </a:r>
          </a:p>
        </p:txBody>
      </p:sp>
      <p:sp>
        <p:nvSpPr>
          <p:cNvPr id="4" name="Content Placeholder 3"/>
          <p:cNvSpPr>
            <a:spLocks noGrp="1"/>
          </p:cNvSpPr>
          <p:nvPr>
            <p:ph sz="half" idx="2"/>
          </p:nvPr>
        </p:nvSpPr>
        <p:spPr>
          <a:xfrm>
            <a:off x="152400" y="1047750"/>
            <a:ext cx="5410200" cy="3352800"/>
          </a:xfrm>
        </p:spPr>
        <p:txBody>
          <a:bodyPr/>
          <a:lstStyle/>
          <a:p>
            <a:pPr marL="0" indent="0">
              <a:buNone/>
            </a:pPr>
            <a:r>
              <a:rPr lang="en-US" sz="1700" b="1" dirty="0">
                <a:solidFill>
                  <a:schemeClr val="tx1"/>
                </a:solidFill>
              </a:rPr>
              <a:t>Profile &amp; Settings, Grants &amp; Contracts, and FCOI</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Profile &amp; Settings</a:t>
            </a:r>
            <a:r>
              <a:rPr lang="en-US" sz="1400" dirty="0">
                <a:solidFill>
                  <a:schemeClr val="tx1"/>
                </a:solidFill>
              </a:rPr>
              <a:t> - Enables users access to their profile information that is pre-populated from Workday. Additionally, users can assign “Proxy Access” which gives other users </a:t>
            </a:r>
            <a:r>
              <a:rPr lang="en-US" sz="1400" u="sng" dirty="0">
                <a:solidFill>
                  <a:schemeClr val="tx1"/>
                </a:solidFill>
              </a:rPr>
              <a:t>full</a:t>
            </a:r>
            <a:r>
              <a:rPr lang="en-US" sz="1400" dirty="0">
                <a:solidFill>
                  <a:schemeClr val="tx1"/>
                </a:solidFill>
              </a:rPr>
              <a:t> access to their proposal and award records. Users can also view their Training &amp; Certifications in this section</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Grants &amp; Contracts</a:t>
            </a:r>
            <a:r>
              <a:rPr lang="en-US" sz="1400" dirty="0">
                <a:solidFill>
                  <a:schemeClr val="tx1"/>
                </a:solidFill>
              </a:rPr>
              <a:t> –  Enables users to “Search Sponsored Research Record”, “Search Subawards”, and run “Ad hoc” reports for their records</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FCOI</a:t>
            </a:r>
            <a:r>
              <a:rPr lang="en-US" sz="1400" dirty="0">
                <a:solidFill>
                  <a:schemeClr val="tx1"/>
                </a:solidFill>
              </a:rPr>
              <a:t> – The financial conflict of interest section enables users to view/edit/search their “Significant Financial Interest” and “Project Specific Disclosures”. Additionally, users can also run reports on their disclosures</a:t>
            </a:r>
            <a:endParaRPr lang="en-US" sz="1400" u="sng" dirty="0">
              <a:solidFill>
                <a:schemeClr val="tx1"/>
              </a:solidFill>
            </a:endParaRPr>
          </a:p>
          <a:p>
            <a:endParaRPr lang="en-US" dirty="0"/>
          </a:p>
        </p:txBody>
      </p:sp>
      <p:pic>
        <p:nvPicPr>
          <p:cNvPr id="8" name="Picture 7">
            <a:extLst>
              <a:ext uri="{FF2B5EF4-FFF2-40B4-BE49-F238E27FC236}">
                <a16:creationId xmlns:a16="http://schemas.microsoft.com/office/drawing/2014/main" id="{B04C917E-02B7-42FF-9F2E-2159E0337ADB}"/>
              </a:ext>
            </a:extLst>
          </p:cNvPr>
          <p:cNvPicPr>
            <a:picLocks noChangeAspect="1"/>
          </p:cNvPicPr>
          <p:nvPr/>
        </p:nvPicPr>
        <p:blipFill>
          <a:blip r:embed="rId2"/>
          <a:stretch>
            <a:fillRect/>
          </a:stretch>
        </p:blipFill>
        <p:spPr>
          <a:xfrm>
            <a:off x="5791200" y="2038350"/>
            <a:ext cx="3248130" cy="1475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573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p:spPr>
        <p:txBody>
          <a:bodyPr>
            <a:normAutofit/>
          </a:bodyPr>
          <a:lstStyle/>
          <a:p>
            <a:r>
              <a:rPr lang="en-US" sz="3600" dirty="0"/>
              <a:t>Task Management &amp; Notifications</a:t>
            </a:r>
            <a:endParaRPr sz="3600" dirty="0"/>
          </a:p>
        </p:txBody>
      </p:sp>
      <p:sp>
        <p:nvSpPr>
          <p:cNvPr id="4" name="Content Placeholder 3">
            <a:extLst>
              <a:ext uri="{FF2B5EF4-FFF2-40B4-BE49-F238E27FC236}">
                <a16:creationId xmlns:a16="http://schemas.microsoft.com/office/drawing/2014/main" id="{91FA8698-3107-4668-AFA0-34789447C869}"/>
              </a:ext>
            </a:extLst>
          </p:cNvPr>
          <p:cNvSpPr txBox="1">
            <a:spLocks/>
          </p:cNvSpPr>
          <p:nvPr/>
        </p:nvSpPr>
        <p:spPr>
          <a:xfrm>
            <a:off x="152400" y="1047750"/>
            <a:ext cx="6400800" cy="3352800"/>
          </a:xfrm>
          <a:prstGeom prst="rect">
            <a:avLst/>
          </a:prstGeom>
        </p:spPr>
        <p:txBody>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1700" b="1" dirty="0">
                <a:latin typeface="Avenir Next"/>
              </a:rPr>
              <a:t>Tasks and Notifications</a:t>
            </a:r>
          </a:p>
          <a:p>
            <a:pPr>
              <a:buClrTx/>
              <a:buFont typeface="Wingdings" panose="05000000000000000000" pitchFamily="2" charset="2"/>
              <a:buChar char="§"/>
            </a:pPr>
            <a:r>
              <a:rPr lang="en-US" sz="1400" b="0" u="sng" dirty="0">
                <a:latin typeface="Avenir Next"/>
              </a:rPr>
              <a:t>Tasks</a:t>
            </a:r>
            <a:r>
              <a:rPr lang="en-US" sz="1400" b="0" dirty="0">
                <a:latin typeface="Avenir Next"/>
              </a:rPr>
              <a:t> – Are items requiring an action. Tasks appear in two sections on the Novelution home page. On the top right of the home page, tasks appear in the gray box as a numerical value based on the number of pending tasks. This is a quick short-cut view of the user pending tasks. The actual tasks appear at the bottom of the home page in the “My Assigned Tasks” tab. Tasks will be in list form with a “Message” section in which the user can click to access that specific tasks. Certain tasks will also be email generated and the user can access that task through the email notification </a:t>
            </a:r>
          </a:p>
          <a:p>
            <a:pPr>
              <a:buClrTx/>
              <a:buFont typeface="Wingdings" panose="05000000000000000000" pitchFamily="2" charset="2"/>
              <a:buChar char="§"/>
            </a:pPr>
            <a:r>
              <a:rPr lang="en-US" sz="1400" b="0" u="sng" dirty="0">
                <a:latin typeface="Avenir Next"/>
              </a:rPr>
              <a:t>Notification</a:t>
            </a:r>
            <a:r>
              <a:rPr lang="en-US" sz="1400" b="0" dirty="0">
                <a:latin typeface="Avenir Next"/>
              </a:rPr>
              <a:t> –  Unlike tasks, notifications do not require an action but provides various information regarding proposals, awards, etc.. Notifications can provide proposal status, routing information, deliverables requirements, etc. </a:t>
            </a:r>
          </a:p>
          <a:p>
            <a:endParaRPr lang="en-US" b="0" dirty="0"/>
          </a:p>
        </p:txBody>
      </p:sp>
      <p:pic>
        <p:nvPicPr>
          <p:cNvPr id="2" name="Picture 1">
            <a:extLst>
              <a:ext uri="{FF2B5EF4-FFF2-40B4-BE49-F238E27FC236}">
                <a16:creationId xmlns:a16="http://schemas.microsoft.com/office/drawing/2014/main" id="{269C6BC1-9C87-4B73-ACFF-A033335335E8}"/>
              </a:ext>
            </a:extLst>
          </p:cNvPr>
          <p:cNvPicPr>
            <a:picLocks noChangeAspect="1"/>
          </p:cNvPicPr>
          <p:nvPr/>
        </p:nvPicPr>
        <p:blipFill>
          <a:blip r:embed="rId2"/>
          <a:stretch>
            <a:fillRect/>
          </a:stretch>
        </p:blipFill>
        <p:spPr>
          <a:xfrm>
            <a:off x="6553200" y="1504950"/>
            <a:ext cx="2438400" cy="2739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Initiate a New Proposal</a:t>
            </a:r>
          </a:p>
        </p:txBody>
      </p:sp>
      <p:sp>
        <p:nvSpPr>
          <p:cNvPr id="4" name="Content Placeholder 3"/>
          <p:cNvSpPr>
            <a:spLocks noGrp="1"/>
          </p:cNvSpPr>
          <p:nvPr>
            <p:ph sz="half" idx="2"/>
          </p:nvPr>
        </p:nvSpPr>
        <p:spPr>
          <a:xfrm>
            <a:off x="76199" y="1123950"/>
            <a:ext cx="5402970" cy="3352800"/>
          </a:xfrm>
        </p:spPr>
        <p:txBody>
          <a:bodyPr/>
          <a:lstStyle/>
          <a:p>
            <a:pPr marL="0" indent="0">
              <a:buNone/>
            </a:pPr>
            <a:r>
              <a:rPr lang="en-US" sz="1700" b="1" dirty="0">
                <a:solidFill>
                  <a:schemeClr val="tx1"/>
                </a:solidFill>
              </a:rPr>
              <a:t>Initiating a New Proposal</a:t>
            </a:r>
          </a:p>
          <a:p>
            <a:pPr marL="285750" indent="-285750">
              <a:buClrTx/>
              <a:buFont typeface="Wingdings" panose="05000000000000000000" pitchFamily="2" charset="2"/>
              <a:buChar char="§"/>
            </a:pPr>
            <a:r>
              <a:rPr lang="en-US" sz="1400" dirty="0">
                <a:solidFill>
                  <a:schemeClr val="tx1"/>
                </a:solidFill>
              </a:rPr>
              <a:t>To initiate a proposal, users will need to first contact the COM Office of Research and let them know of your intent to submit. </a:t>
            </a:r>
          </a:p>
          <a:p>
            <a:pPr marL="285750" indent="-285750">
              <a:buClrTx/>
              <a:buFont typeface="Wingdings" panose="05000000000000000000" pitchFamily="2" charset="2"/>
              <a:buChar char="§"/>
            </a:pPr>
            <a:r>
              <a:rPr lang="en-US" sz="1400" dirty="0">
                <a:solidFill>
                  <a:schemeClr val="tx1"/>
                </a:solidFill>
              </a:rPr>
              <a:t>After discussing with the COM Office of Research, the user will need to complete the College of Medicine “Proposal Routing Form” found here </a:t>
            </a:r>
            <a:r>
              <a:rPr lang="en-US" sz="1400" dirty="0">
                <a:solidFill>
                  <a:schemeClr val="tx1"/>
                </a:solidFill>
                <a:hlinkClick r:id="rId2"/>
              </a:rPr>
              <a:t>https://fau.az1.qualtrics.com/jfe/form/SV_57osbowZZ6WgaH3</a:t>
            </a:r>
            <a:r>
              <a:rPr lang="en-US" sz="1400" dirty="0">
                <a:solidFill>
                  <a:schemeClr val="tx1"/>
                </a:solidFill>
              </a:rPr>
              <a:t> </a:t>
            </a:r>
            <a:endParaRPr lang="en-US" sz="1400" u="sng" dirty="0">
              <a:solidFill>
                <a:schemeClr val="tx1"/>
              </a:solidFill>
            </a:endParaRPr>
          </a:p>
          <a:p>
            <a:pPr marL="285750" indent="-285750">
              <a:buClrTx/>
              <a:buFont typeface="Wingdings" panose="05000000000000000000" pitchFamily="2" charset="2"/>
              <a:buChar char="§"/>
            </a:pPr>
            <a:r>
              <a:rPr lang="en-US" sz="1400" dirty="0">
                <a:solidFill>
                  <a:schemeClr val="tx1"/>
                </a:solidFill>
              </a:rPr>
              <a:t>The COM Office of Research will utilize the information submitted through the Proposal Routing Form to initiate and create the Novelution proposal file on the user’s behalf</a:t>
            </a:r>
          </a:p>
          <a:p>
            <a:pPr marL="285750" indent="-285750">
              <a:buClrTx/>
              <a:buFont typeface="Wingdings" panose="05000000000000000000" pitchFamily="2" charset="2"/>
              <a:buChar char="§"/>
            </a:pPr>
            <a:r>
              <a:rPr lang="en-US" sz="1400" dirty="0">
                <a:solidFill>
                  <a:schemeClr val="tx1"/>
                </a:solidFill>
              </a:rPr>
              <a:t>Please note that </a:t>
            </a:r>
            <a:r>
              <a:rPr lang="en-US" sz="1400" u="sng" dirty="0">
                <a:solidFill>
                  <a:schemeClr val="tx1"/>
                </a:solidFill>
              </a:rPr>
              <a:t>only</a:t>
            </a:r>
            <a:r>
              <a:rPr lang="en-US" sz="1400" dirty="0">
                <a:solidFill>
                  <a:schemeClr val="tx1"/>
                </a:solidFill>
              </a:rPr>
              <a:t> the COM Office of Research should initiate and create Novelution proposal files</a:t>
            </a:r>
          </a:p>
          <a:p>
            <a:endParaRPr lang="en-US" dirty="0"/>
          </a:p>
        </p:txBody>
      </p:sp>
      <p:sp>
        <p:nvSpPr>
          <p:cNvPr id="5" name="Content Placeholder 3">
            <a:extLst>
              <a:ext uri="{FF2B5EF4-FFF2-40B4-BE49-F238E27FC236}">
                <a16:creationId xmlns:a16="http://schemas.microsoft.com/office/drawing/2014/main" id="{BC5106F9-3052-44DB-951C-3E3F352D743D}"/>
              </a:ext>
            </a:extLst>
          </p:cNvPr>
          <p:cNvSpPr txBox="1">
            <a:spLocks/>
          </p:cNvSpPr>
          <p:nvPr/>
        </p:nvSpPr>
        <p:spPr bwMode="auto">
          <a:xfrm>
            <a:off x="5521441" y="1352550"/>
            <a:ext cx="335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20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400" kern="1200">
                <a:solidFill>
                  <a:srgbClr val="003968"/>
                </a:solidFill>
                <a:latin typeface="Avenir Nex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rgbClr val="003968"/>
                </a:solidFill>
                <a:latin typeface="Avenir Nex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rPr>
              <a:t>Nicholas Kelly, MBA</a:t>
            </a:r>
            <a:endParaRPr lang="en-US" sz="1200" b="1"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sz="1200" b="1" dirty="0">
                <a:solidFill>
                  <a:schemeClr val="tx1"/>
                </a:solidFill>
              </a:rPr>
              <a:t>Associate Director, Research Administration</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rPr>
              <a:t>Phone: (561) 297-4892</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rPr>
              <a:t>Email: nkelly9@health.fau.edu</a:t>
            </a:r>
          </a:p>
        </p:txBody>
      </p:sp>
      <p:sp>
        <p:nvSpPr>
          <p:cNvPr id="3" name="Rectangle 2">
            <a:extLst>
              <a:ext uri="{FF2B5EF4-FFF2-40B4-BE49-F238E27FC236}">
                <a16:creationId xmlns:a16="http://schemas.microsoft.com/office/drawing/2014/main" id="{00BEA235-4C31-4DCC-B8B5-04570DA43F6F}"/>
              </a:ext>
            </a:extLst>
          </p:cNvPr>
          <p:cNvSpPr/>
          <p:nvPr/>
        </p:nvSpPr>
        <p:spPr>
          <a:xfrm>
            <a:off x="5216641" y="2419010"/>
            <a:ext cx="3962400" cy="830997"/>
          </a:xfrm>
          <a:prstGeom prst="rect">
            <a:avLst/>
          </a:prstGeom>
        </p:spPr>
        <p:txBody>
          <a:bodyPr wrap="square">
            <a:spAutoFit/>
          </a:bodyPr>
          <a:lstStyle/>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latin typeface="Avenir Next"/>
                <a:cs typeface="Arial" panose="020B0604020202020204" pitchFamily="34" charset="0"/>
              </a:rPr>
              <a:t>Laura Van Voorhis, PhD</a:t>
            </a:r>
          </a:p>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latin typeface="Avenir Next"/>
                <a:cs typeface="Arial" panose="020B0604020202020204" pitchFamily="34" charset="0"/>
              </a:rPr>
              <a:t>Sponsored Research Administrator</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latin typeface="Avenir Next"/>
                <a:cs typeface="Arial" panose="020B0604020202020204" pitchFamily="34" charset="0"/>
              </a:rPr>
              <a:t>Phone: (561) 297-4723</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latin typeface="Avenir Next"/>
                <a:cs typeface="Arial" panose="020B0604020202020204" pitchFamily="34" charset="0"/>
              </a:rPr>
              <a:t>Email: Lvanvoor@health.fau.edu</a:t>
            </a:r>
          </a:p>
        </p:txBody>
      </p:sp>
    </p:spTree>
    <p:extLst>
      <p:ext uri="{BB962C8B-B14F-4D97-AF65-F5344CB8AC3E}">
        <p14:creationId xmlns:p14="http://schemas.microsoft.com/office/powerpoint/2010/main" val="189589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Panel Shortcuts within the Proposal Record</a:t>
            </a:r>
          </a:p>
        </p:txBody>
      </p:sp>
      <p:sp>
        <p:nvSpPr>
          <p:cNvPr id="4" name="Content Placeholder 3"/>
          <p:cNvSpPr>
            <a:spLocks noGrp="1"/>
          </p:cNvSpPr>
          <p:nvPr>
            <p:ph sz="half" idx="2"/>
          </p:nvPr>
        </p:nvSpPr>
        <p:spPr>
          <a:xfrm>
            <a:off x="76200" y="1200150"/>
            <a:ext cx="3401205" cy="3048000"/>
          </a:xfrm>
        </p:spPr>
        <p:txBody>
          <a:bodyPr/>
          <a:lstStyle/>
          <a:p>
            <a:pPr marL="0" indent="0">
              <a:buNone/>
            </a:pPr>
            <a:r>
              <a:rPr lang="en-US" sz="1700" b="1" dirty="0">
                <a:solidFill>
                  <a:schemeClr val="tx1"/>
                </a:solidFill>
              </a:rPr>
              <a:t>Panel Shortcuts Menu</a:t>
            </a:r>
          </a:p>
          <a:p>
            <a:pPr algn="just">
              <a:lnSpc>
                <a:spcPct val="100000"/>
              </a:lnSpc>
              <a:spcBef>
                <a:spcPts val="0"/>
              </a:spcBef>
              <a:buClrTx/>
              <a:buFont typeface="Wingdings" panose="05000000000000000000" pitchFamily="2" charset="2"/>
              <a:buChar char="§"/>
            </a:pPr>
            <a:r>
              <a:rPr lang="en-US" sz="1400" dirty="0">
                <a:solidFill>
                  <a:schemeClr val="tx1"/>
                </a:solidFill>
              </a:rPr>
              <a:t>Allows users to view all sections of the proposals</a:t>
            </a:r>
          </a:p>
          <a:p>
            <a:pPr algn="just">
              <a:lnSpc>
                <a:spcPct val="100000"/>
              </a:lnSpc>
              <a:spcBef>
                <a:spcPts val="0"/>
              </a:spcBef>
              <a:buClrTx/>
              <a:buFont typeface="Wingdings" panose="05000000000000000000" pitchFamily="2" charset="2"/>
              <a:buChar char="§"/>
            </a:pPr>
            <a:r>
              <a:rPr lang="en-US" sz="1400" dirty="0">
                <a:solidFill>
                  <a:schemeClr val="tx1"/>
                </a:solidFill>
              </a:rPr>
              <a:t>Since Novelution is a running interface, it allows users to click on the shortcut which directs them to that specific section</a:t>
            </a:r>
          </a:p>
          <a:p>
            <a:pPr algn="just">
              <a:lnSpc>
                <a:spcPct val="100000"/>
              </a:lnSpc>
              <a:spcBef>
                <a:spcPts val="0"/>
              </a:spcBef>
              <a:buClrTx/>
              <a:buFont typeface="Wingdings" panose="05000000000000000000" pitchFamily="2" charset="2"/>
              <a:buChar char="§"/>
            </a:pPr>
            <a:r>
              <a:rPr lang="en-US" sz="1400" dirty="0">
                <a:solidFill>
                  <a:schemeClr val="tx1"/>
                </a:solidFill>
              </a:rPr>
              <a:t>The panel shortcuts also serves as visual validation tool, “green checks” means section is complete and validated, while “red warning sign” indicates an error or missing information </a:t>
            </a:r>
          </a:p>
          <a:p>
            <a:pPr algn="just">
              <a:lnSpc>
                <a:spcPct val="100000"/>
              </a:lnSpc>
              <a:spcBef>
                <a:spcPts val="0"/>
              </a:spcBef>
              <a:buClrTx/>
              <a:buFont typeface="Wingdings" panose="05000000000000000000" pitchFamily="2" charset="2"/>
              <a:buChar char="§"/>
            </a:pPr>
            <a:r>
              <a:rPr lang="en-US" sz="1400" dirty="0">
                <a:solidFill>
                  <a:schemeClr val="tx1"/>
                </a:solidFill>
              </a:rPr>
              <a:t>Panel shortcut is collapsible to provide more interface real estate</a:t>
            </a:r>
          </a:p>
          <a:p>
            <a:endParaRPr lang="en-US" dirty="0"/>
          </a:p>
        </p:txBody>
      </p:sp>
      <p:pic>
        <p:nvPicPr>
          <p:cNvPr id="5" name="Picture 4">
            <a:extLst>
              <a:ext uri="{FF2B5EF4-FFF2-40B4-BE49-F238E27FC236}">
                <a16:creationId xmlns:a16="http://schemas.microsoft.com/office/drawing/2014/main" id="{CE909FA4-173E-416C-8058-4A5D81877699}"/>
              </a:ext>
            </a:extLst>
          </p:cNvPr>
          <p:cNvPicPr>
            <a:picLocks noChangeAspect="1"/>
          </p:cNvPicPr>
          <p:nvPr/>
        </p:nvPicPr>
        <p:blipFill>
          <a:blip r:embed="rId2"/>
          <a:stretch>
            <a:fillRect/>
          </a:stretch>
        </p:blipFill>
        <p:spPr>
          <a:xfrm>
            <a:off x="3624823" y="1504950"/>
            <a:ext cx="5376425" cy="2667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9C7B332-4204-448F-94DC-0BD710947353}"/>
              </a:ext>
            </a:extLst>
          </p:cNvPr>
          <p:cNvPicPr>
            <a:picLocks noChangeAspect="1"/>
          </p:cNvPicPr>
          <p:nvPr/>
        </p:nvPicPr>
        <p:blipFill>
          <a:blip r:embed="rId3"/>
          <a:stretch>
            <a:fillRect/>
          </a:stretch>
        </p:blipFill>
        <p:spPr>
          <a:xfrm>
            <a:off x="3624823" y="3257550"/>
            <a:ext cx="152713" cy="148085"/>
          </a:xfrm>
          <a:prstGeom prst="rect">
            <a:avLst/>
          </a:prstGeom>
        </p:spPr>
      </p:pic>
      <p:pic>
        <p:nvPicPr>
          <p:cNvPr id="8" name="Picture 7">
            <a:extLst>
              <a:ext uri="{FF2B5EF4-FFF2-40B4-BE49-F238E27FC236}">
                <a16:creationId xmlns:a16="http://schemas.microsoft.com/office/drawing/2014/main" id="{5638B104-064F-412E-B934-9811CBDCAE55}"/>
              </a:ext>
            </a:extLst>
          </p:cNvPr>
          <p:cNvPicPr>
            <a:picLocks noChangeAspect="1"/>
          </p:cNvPicPr>
          <p:nvPr/>
        </p:nvPicPr>
        <p:blipFill>
          <a:blip r:embed="rId3"/>
          <a:stretch>
            <a:fillRect/>
          </a:stretch>
        </p:blipFill>
        <p:spPr>
          <a:xfrm>
            <a:off x="3618524" y="2778471"/>
            <a:ext cx="152713" cy="148085"/>
          </a:xfrm>
          <a:prstGeom prst="rect">
            <a:avLst/>
          </a:prstGeom>
        </p:spPr>
      </p:pic>
    </p:spTree>
    <p:extLst>
      <p:ext uri="{BB962C8B-B14F-4D97-AF65-F5344CB8AC3E}">
        <p14:creationId xmlns:p14="http://schemas.microsoft.com/office/powerpoint/2010/main" val="2218110696"/>
      </p:ext>
    </p:extLst>
  </p:cSld>
  <p:clrMapOvr>
    <a:masterClrMapping/>
  </p:clrMapOvr>
</p:sld>
</file>

<file path=ppt/theme/theme1.xml><?xml version="1.0" encoding="utf-8"?>
<a:theme xmlns:a="http://schemas.openxmlformats.org/drawingml/2006/main" name="COM Templat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 Template" id="{68B1E286-8727-4FAD-8AC9-1E738684DB21}" vid="{FA8C9781-F1C6-4845-A81E-9DA61BE9B8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F817DCD45616469854CB1A1DE924B0" ma:contentTypeVersion="11" ma:contentTypeDescription="Create a new document." ma:contentTypeScope="" ma:versionID="98377e55a986d8926f1aeb853ad9b0f9">
  <xsd:schema xmlns:xsd="http://www.w3.org/2001/XMLSchema" xmlns:xs="http://www.w3.org/2001/XMLSchema" xmlns:p="http://schemas.microsoft.com/office/2006/metadata/properties" xmlns:ns2="62f3b3d6-f7ad-495b-91d5-b1ead0cff595" xmlns:ns3="099b29d4-a3d8-462c-83b1-056f7d53c45a" targetNamespace="http://schemas.microsoft.com/office/2006/metadata/properties" ma:root="true" ma:fieldsID="d702af7ba5f43962536baa3814bf587c" ns2:_="" ns3:_="">
    <xsd:import namespace="62f3b3d6-f7ad-495b-91d5-b1ead0cff595"/>
    <xsd:import namespace="099b29d4-a3d8-462c-83b1-056f7d53c4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3b3d6-f7ad-495b-91d5-b1ead0cff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728a8d2-fce2-4ead-88e1-13feca96807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b29d4-a3d8-462c-83b1-056f7d53c4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0e276e-7d96-4acd-9135-7381c5f76900}" ma:internalName="TaxCatchAll" ma:showField="CatchAllData" ma:web="099b29d4-a3d8-462c-83b1-056f7d53c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f3b3d6-f7ad-495b-91d5-b1ead0cff595">
      <Terms xmlns="http://schemas.microsoft.com/office/infopath/2007/PartnerControls"/>
    </lcf76f155ced4ddcb4097134ff3c332f>
    <TaxCatchAll xmlns="099b29d4-a3d8-462c-83b1-056f7d53c45a" xsi:nil="true"/>
  </documentManagement>
</p:properties>
</file>

<file path=customXml/itemProps1.xml><?xml version="1.0" encoding="utf-8"?>
<ds:datastoreItem xmlns:ds="http://schemas.openxmlformats.org/officeDocument/2006/customXml" ds:itemID="{AE305EC9-6A10-4E93-A227-D428D68D7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3b3d6-f7ad-495b-91d5-b1ead0cff595"/>
    <ds:schemaRef ds:uri="099b29d4-a3d8-462c-83b1-056f7d53c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939AB-0C7C-4482-9965-08CAFBB63B63}">
  <ds:schemaRefs>
    <ds:schemaRef ds:uri="http://schemas.microsoft.com/sharepoint/v3/contenttype/forms"/>
  </ds:schemaRefs>
</ds:datastoreItem>
</file>

<file path=customXml/itemProps3.xml><?xml version="1.0" encoding="utf-8"?>
<ds:datastoreItem xmlns:ds="http://schemas.openxmlformats.org/officeDocument/2006/customXml" ds:itemID="{ABA206B5-5CE1-4095-B98B-ECF54E3358A6}">
  <ds:schemaRefs>
    <ds:schemaRef ds:uri="http://purl.org/dc/terms/"/>
    <ds:schemaRef ds:uri="423f1449-d494-4801-9b26-7fc50e542d22"/>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0cd5dc61-2f15-4bad-a112-36b28c5613c7"/>
    <ds:schemaRef ds:uri="http://schemas.microsoft.com/office/2006/metadata/properties"/>
    <ds:schemaRef ds:uri="62f3b3d6-f7ad-495b-91d5-b1ead0cff595"/>
    <ds:schemaRef ds:uri="099b29d4-a3d8-462c-83b1-056f7d53c45a"/>
  </ds:schemaRefs>
</ds:datastoreItem>
</file>

<file path=docProps/app.xml><?xml version="1.0" encoding="utf-8"?>
<Properties xmlns="http://schemas.openxmlformats.org/officeDocument/2006/extended-properties" xmlns:vt="http://schemas.openxmlformats.org/officeDocument/2006/docPropsVTypes">
  <Template>COM Template</Template>
  <TotalTime>7256</TotalTime>
  <Words>1572</Words>
  <Application>Microsoft Office PowerPoint</Application>
  <PresentationFormat>On-screen Show (16:9)</PresentationFormat>
  <Paragraphs>119</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vt:lpstr>
      <vt:lpstr>Gill Sans MT</vt:lpstr>
      <vt:lpstr>Times New Roman</vt:lpstr>
      <vt:lpstr>Wingdings</vt:lpstr>
      <vt:lpstr>COM Template</vt:lpstr>
      <vt:lpstr>Novelution User Overview</vt:lpstr>
      <vt:lpstr> What is Novelution? </vt:lpstr>
      <vt:lpstr>Novelution’s Additional Benefits</vt:lpstr>
      <vt:lpstr>How to Log into Novelution</vt:lpstr>
      <vt:lpstr>How to Navigate Novelution</vt:lpstr>
      <vt:lpstr>How to Navigate Novelution (Cont.)</vt:lpstr>
      <vt:lpstr>Task Management &amp; Notifications</vt:lpstr>
      <vt:lpstr>How to Initiate a New Proposal</vt:lpstr>
      <vt:lpstr>Panel Shortcuts within the Proposal Record</vt:lpstr>
      <vt:lpstr>Validation Prior to Proposal Routing</vt:lpstr>
      <vt:lpstr>Proposal Routing &amp; Approvals Requirements</vt:lpstr>
      <vt:lpstr>PI and Senior/Key Personnel Attestation</vt:lpstr>
      <vt:lpstr>Proposal Attestation (Cont.)</vt:lpstr>
      <vt:lpstr>Proposal Stages/Status</vt:lpstr>
      <vt:lpstr>Proposal Submission &amp; Awards</vt:lpstr>
      <vt:lpstr>For Questions or Assistance</vt:lpstr>
    </vt:vector>
  </TitlesOfParts>
  <Company>Florida Atlantic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mbanks</dc:creator>
  <cp:lastModifiedBy>Sara Greene</cp:lastModifiedBy>
  <cp:revision>352</cp:revision>
  <dcterms:created xsi:type="dcterms:W3CDTF">2005-09-12T13:56:44Z</dcterms:created>
  <dcterms:modified xsi:type="dcterms:W3CDTF">2023-02-14T21:09:31Z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0x010100BCF817DCD45616469854CB1A1DE924B0</vt:lpwstr>
  </property>
</Properties>
</file>