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0.xml" ContentType="application/vnd.openxmlformats-officedocument.theme+xml"/>
  <Override PartName="/ppt/slideLayouts/slideLayout83.xml" ContentType="application/vnd.openxmlformats-officedocument.presentationml.slideLayout+xml"/>
  <Override PartName="/ppt/theme/theme11.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2.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 id="2147483899" r:id="rId2"/>
    <p:sldMasterId id="2147483910" r:id="rId3"/>
    <p:sldMasterId id="2147483928" r:id="rId4"/>
    <p:sldMasterId id="2147483946" r:id="rId5"/>
    <p:sldMasterId id="2147483958" r:id="rId6"/>
    <p:sldMasterId id="2147483970" r:id="rId7"/>
    <p:sldMasterId id="2147483973" r:id="rId8"/>
    <p:sldMasterId id="2147483976" r:id="rId9"/>
    <p:sldMasterId id="2147483979" r:id="rId10"/>
    <p:sldMasterId id="2147483982" r:id="rId11"/>
    <p:sldMasterId id="2147483984" r:id="rId12"/>
    <p:sldMasterId id="2147483987" r:id="rId13"/>
    <p:sldMasterId id="2147483990" r:id="rId14"/>
  </p:sldMasterIdLst>
  <p:notesMasterIdLst>
    <p:notesMasterId r:id="rId52"/>
  </p:notesMasterIdLst>
  <p:handoutMasterIdLst>
    <p:handoutMasterId r:id="rId53"/>
  </p:handoutMasterIdLst>
  <p:sldIdLst>
    <p:sldId id="360" r:id="rId15"/>
    <p:sldId id="361" r:id="rId16"/>
    <p:sldId id="362" r:id="rId17"/>
    <p:sldId id="363" r:id="rId18"/>
    <p:sldId id="364" r:id="rId19"/>
    <p:sldId id="365" r:id="rId20"/>
    <p:sldId id="393" r:id="rId21"/>
    <p:sldId id="394" r:id="rId22"/>
    <p:sldId id="366" r:id="rId23"/>
    <p:sldId id="367" r:id="rId24"/>
    <p:sldId id="368" r:id="rId25"/>
    <p:sldId id="391" r:id="rId26"/>
    <p:sldId id="392" r:id="rId27"/>
    <p:sldId id="369" r:id="rId28"/>
    <p:sldId id="370" r:id="rId29"/>
    <p:sldId id="371" r:id="rId30"/>
    <p:sldId id="372" r:id="rId31"/>
    <p:sldId id="373" r:id="rId32"/>
    <p:sldId id="374" r:id="rId33"/>
    <p:sldId id="375" r:id="rId34"/>
    <p:sldId id="397" r:id="rId35"/>
    <p:sldId id="376" r:id="rId36"/>
    <p:sldId id="377" r:id="rId37"/>
    <p:sldId id="378" r:id="rId38"/>
    <p:sldId id="379" r:id="rId39"/>
    <p:sldId id="395" r:id="rId40"/>
    <p:sldId id="396" r:id="rId41"/>
    <p:sldId id="381" r:id="rId42"/>
    <p:sldId id="382" r:id="rId43"/>
    <p:sldId id="383" r:id="rId44"/>
    <p:sldId id="384" r:id="rId45"/>
    <p:sldId id="385" r:id="rId46"/>
    <p:sldId id="386" r:id="rId47"/>
    <p:sldId id="387" r:id="rId48"/>
    <p:sldId id="398" r:id="rId49"/>
    <p:sldId id="399" r:id="rId50"/>
    <p:sldId id="390" r:id="rId51"/>
  </p:sldIdLst>
  <p:sldSz cx="9144000" cy="6858000" type="screen4x3"/>
  <p:notesSz cx="6858000" cy="9236075"/>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99"/>
    <a:srgbClr val="FFFFFF"/>
    <a:srgbClr val="000066"/>
    <a:srgbClr val="07024A"/>
    <a:srgbClr val="F7EFB7"/>
    <a:srgbClr val="C0C0C0"/>
    <a:srgbClr val="A8EEFE"/>
    <a:srgbClr val="7E6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28" autoAdjust="0"/>
  </p:normalViewPr>
  <p:slideViewPr>
    <p:cSldViewPr>
      <p:cViewPr varScale="1">
        <p:scale>
          <a:sx n="89" d="100"/>
          <a:sy n="89" d="100"/>
        </p:scale>
        <p:origin x="1267" y="77"/>
      </p:cViewPr>
      <p:guideLst>
        <p:guide orient="horz" pos="2160"/>
        <p:guide pos="2880"/>
      </p:guideLst>
    </p:cSldViewPr>
  </p:slideViewPr>
  <p:outlineViewPr>
    <p:cViewPr>
      <p:scale>
        <a:sx n="33" d="100"/>
        <a:sy n="33" d="100"/>
      </p:scale>
      <p:origin x="0" y="3210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2970869" cy="462120"/>
          </a:xfrm>
          <a:prstGeom prst="rect">
            <a:avLst/>
          </a:prstGeom>
          <a:noFill/>
          <a:ln w="9525">
            <a:noFill/>
            <a:miter lim="800000"/>
            <a:headEnd/>
            <a:tailEnd/>
          </a:ln>
          <a:effectLst/>
        </p:spPr>
        <p:txBody>
          <a:bodyPr vert="horz" wrap="square" lIns="90129" tIns="45064" rIns="90129" bIns="45064" numCol="1" anchor="t" anchorCtr="0" compatLnSpc="1">
            <a:prstTxWarp prst="textNoShape">
              <a:avLst/>
            </a:prstTxWarp>
          </a:bodyPr>
          <a:lstStyle>
            <a:lvl1pPr algn="l" eaLnBrk="1" hangingPunct="1">
              <a:defRPr sz="1200">
                <a:latin typeface="Times New Roman" pitchFamily="18" charset="0"/>
                <a:cs typeface="+mn-cs"/>
              </a:defRPr>
            </a:lvl1pPr>
          </a:lstStyle>
          <a:p>
            <a:pPr>
              <a:defRPr/>
            </a:pPr>
            <a:endParaRPr lang="en-US" dirty="0"/>
          </a:p>
        </p:txBody>
      </p:sp>
      <p:sp>
        <p:nvSpPr>
          <p:cNvPr id="155651" name="Rectangle 3"/>
          <p:cNvSpPr>
            <a:spLocks noGrp="1" noChangeArrowheads="1"/>
          </p:cNvSpPr>
          <p:nvPr>
            <p:ph type="dt" sz="quarter" idx="1"/>
          </p:nvPr>
        </p:nvSpPr>
        <p:spPr bwMode="auto">
          <a:xfrm>
            <a:off x="3885579" y="0"/>
            <a:ext cx="2970869" cy="462120"/>
          </a:xfrm>
          <a:prstGeom prst="rect">
            <a:avLst/>
          </a:prstGeom>
          <a:noFill/>
          <a:ln w="9525">
            <a:noFill/>
            <a:miter lim="800000"/>
            <a:headEnd/>
            <a:tailEnd/>
          </a:ln>
          <a:effectLst/>
        </p:spPr>
        <p:txBody>
          <a:bodyPr vert="horz" wrap="square" lIns="90129" tIns="45064" rIns="90129" bIns="45064"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55652" name="Rectangle 4"/>
          <p:cNvSpPr>
            <a:spLocks noGrp="1" noChangeArrowheads="1"/>
          </p:cNvSpPr>
          <p:nvPr>
            <p:ph type="ftr" sz="quarter" idx="2"/>
          </p:nvPr>
        </p:nvSpPr>
        <p:spPr bwMode="auto">
          <a:xfrm>
            <a:off x="0" y="8772378"/>
            <a:ext cx="2970869" cy="462120"/>
          </a:xfrm>
          <a:prstGeom prst="rect">
            <a:avLst/>
          </a:prstGeom>
          <a:noFill/>
          <a:ln w="9525">
            <a:noFill/>
            <a:miter lim="800000"/>
            <a:headEnd/>
            <a:tailEnd/>
          </a:ln>
          <a:effectLst/>
        </p:spPr>
        <p:txBody>
          <a:bodyPr vert="horz" wrap="square" lIns="90129" tIns="45064" rIns="90129" bIns="45064" numCol="1" anchor="b" anchorCtr="0" compatLnSpc="1">
            <a:prstTxWarp prst="textNoShape">
              <a:avLst/>
            </a:prstTxWarp>
          </a:bodyPr>
          <a:lstStyle>
            <a:lvl1pPr algn="l" eaLnBrk="1" hangingPunct="1">
              <a:defRPr sz="1200">
                <a:latin typeface="Times New Roman" pitchFamily="18" charset="0"/>
                <a:cs typeface="+mn-cs"/>
              </a:defRPr>
            </a:lvl1pPr>
          </a:lstStyle>
          <a:p>
            <a:pPr>
              <a:defRPr/>
            </a:pPr>
            <a:endParaRPr lang="en-US" dirty="0"/>
          </a:p>
        </p:txBody>
      </p:sp>
      <p:sp>
        <p:nvSpPr>
          <p:cNvPr id="155653" name="Rectangle 5"/>
          <p:cNvSpPr>
            <a:spLocks noGrp="1" noChangeArrowheads="1"/>
          </p:cNvSpPr>
          <p:nvPr>
            <p:ph type="sldNum" sz="quarter" idx="3"/>
          </p:nvPr>
        </p:nvSpPr>
        <p:spPr bwMode="auto">
          <a:xfrm>
            <a:off x="3885579" y="8772378"/>
            <a:ext cx="2970869" cy="462120"/>
          </a:xfrm>
          <a:prstGeom prst="rect">
            <a:avLst/>
          </a:prstGeom>
          <a:noFill/>
          <a:ln w="9525">
            <a:noFill/>
            <a:miter lim="800000"/>
            <a:headEnd/>
            <a:tailEnd/>
          </a:ln>
          <a:effectLst/>
        </p:spPr>
        <p:txBody>
          <a:bodyPr vert="horz" wrap="square" lIns="90129" tIns="45064" rIns="90129" bIns="45064"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5C42BD6B-370A-4C18-8C19-70E488227E0C}" type="slidenum">
              <a:rPr lang="en-US"/>
              <a:pPr>
                <a:defRPr/>
              </a:pPr>
              <a:t>‹#›</a:t>
            </a:fld>
            <a:endParaRPr lang="en-US" dirty="0"/>
          </a:p>
        </p:txBody>
      </p:sp>
    </p:spTree>
    <p:extLst>
      <p:ext uri="{BB962C8B-B14F-4D97-AF65-F5344CB8AC3E}">
        <p14:creationId xmlns:p14="http://schemas.microsoft.com/office/powerpoint/2010/main" val="4054702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0869" cy="462120"/>
          </a:xfrm>
          <a:prstGeom prst="rect">
            <a:avLst/>
          </a:prstGeom>
          <a:noFill/>
          <a:ln w="9525">
            <a:noFill/>
            <a:miter lim="800000"/>
            <a:headEnd/>
            <a:tailEnd/>
          </a:ln>
          <a:effectLst/>
        </p:spPr>
        <p:txBody>
          <a:bodyPr vert="horz" wrap="square" lIns="91949" tIns="45976" rIns="91949" bIns="45976" numCol="1" anchor="t" anchorCtr="0" compatLnSpc="1">
            <a:prstTxWarp prst="textNoShape">
              <a:avLst/>
            </a:prstTxWarp>
          </a:bodyPr>
          <a:lstStyle>
            <a:lvl1pPr algn="l" defTabSz="920064" eaLnBrk="1" hangingPunct="1">
              <a:defRPr sz="1200">
                <a:latin typeface="Times New Roman" pitchFamily="18" charset="0"/>
                <a:cs typeface="+mn-cs"/>
              </a:defRPr>
            </a:lvl1pPr>
          </a:lstStyle>
          <a:p>
            <a:pPr>
              <a:defRPr/>
            </a:pPr>
            <a:endParaRPr lang="en-US" dirty="0"/>
          </a:p>
        </p:txBody>
      </p:sp>
      <p:sp>
        <p:nvSpPr>
          <p:cNvPr id="94211" name="Rectangle 3"/>
          <p:cNvSpPr>
            <a:spLocks noGrp="1" noChangeArrowheads="1"/>
          </p:cNvSpPr>
          <p:nvPr>
            <p:ph type="dt" idx="1"/>
          </p:nvPr>
        </p:nvSpPr>
        <p:spPr bwMode="auto">
          <a:xfrm>
            <a:off x="3885579" y="0"/>
            <a:ext cx="2970869" cy="462120"/>
          </a:xfrm>
          <a:prstGeom prst="rect">
            <a:avLst/>
          </a:prstGeom>
          <a:noFill/>
          <a:ln w="9525">
            <a:noFill/>
            <a:miter lim="800000"/>
            <a:headEnd/>
            <a:tailEnd/>
          </a:ln>
          <a:effectLst/>
        </p:spPr>
        <p:txBody>
          <a:bodyPr vert="horz" wrap="square" lIns="91949" tIns="45976" rIns="91949" bIns="45976" numCol="1" anchor="t" anchorCtr="0" compatLnSpc="1">
            <a:prstTxWarp prst="textNoShape">
              <a:avLst/>
            </a:prstTxWarp>
          </a:bodyPr>
          <a:lstStyle>
            <a:lvl1pPr algn="r" defTabSz="920064" eaLnBrk="1" hangingPunct="1">
              <a:defRPr sz="1200">
                <a:latin typeface="Times New Roman" pitchFamily="18" charset="0"/>
                <a:cs typeface="+mn-cs"/>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22363" y="693738"/>
            <a:ext cx="4614862" cy="3462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p:cNvSpPr>
            <a:spLocks noGrp="1" noChangeArrowheads="1"/>
          </p:cNvSpPr>
          <p:nvPr>
            <p:ph type="body" sz="quarter" idx="3"/>
          </p:nvPr>
        </p:nvSpPr>
        <p:spPr bwMode="auto">
          <a:xfrm>
            <a:off x="684869" y="4386190"/>
            <a:ext cx="5488263" cy="4155918"/>
          </a:xfrm>
          <a:prstGeom prst="rect">
            <a:avLst/>
          </a:prstGeom>
          <a:noFill/>
          <a:ln w="9525">
            <a:noFill/>
            <a:miter lim="800000"/>
            <a:headEnd/>
            <a:tailEnd/>
          </a:ln>
          <a:effectLst/>
        </p:spPr>
        <p:txBody>
          <a:bodyPr vert="horz" wrap="square" lIns="91949" tIns="45976" rIns="91949" bIns="459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0" y="8772378"/>
            <a:ext cx="2970869" cy="462120"/>
          </a:xfrm>
          <a:prstGeom prst="rect">
            <a:avLst/>
          </a:prstGeom>
          <a:noFill/>
          <a:ln w="9525">
            <a:noFill/>
            <a:miter lim="800000"/>
            <a:headEnd/>
            <a:tailEnd/>
          </a:ln>
          <a:effectLst/>
        </p:spPr>
        <p:txBody>
          <a:bodyPr vert="horz" wrap="square" lIns="91949" tIns="45976" rIns="91949" bIns="45976" numCol="1" anchor="b" anchorCtr="0" compatLnSpc="1">
            <a:prstTxWarp prst="textNoShape">
              <a:avLst/>
            </a:prstTxWarp>
          </a:bodyPr>
          <a:lstStyle>
            <a:lvl1pPr algn="l" defTabSz="920064" eaLnBrk="1" hangingPunct="1">
              <a:defRPr sz="1200">
                <a:latin typeface="Times New Roman" pitchFamily="18" charset="0"/>
                <a:cs typeface="+mn-cs"/>
              </a:defRPr>
            </a:lvl1pPr>
          </a:lstStyle>
          <a:p>
            <a:pPr>
              <a:defRPr/>
            </a:pPr>
            <a:endParaRPr lang="en-US" dirty="0"/>
          </a:p>
        </p:txBody>
      </p:sp>
      <p:sp>
        <p:nvSpPr>
          <p:cNvPr id="94215" name="Rectangle 7"/>
          <p:cNvSpPr>
            <a:spLocks noGrp="1" noChangeArrowheads="1"/>
          </p:cNvSpPr>
          <p:nvPr>
            <p:ph type="sldNum" sz="quarter" idx="5"/>
          </p:nvPr>
        </p:nvSpPr>
        <p:spPr bwMode="auto">
          <a:xfrm>
            <a:off x="3885579" y="8772378"/>
            <a:ext cx="2970869" cy="462120"/>
          </a:xfrm>
          <a:prstGeom prst="rect">
            <a:avLst/>
          </a:prstGeom>
          <a:noFill/>
          <a:ln w="9525">
            <a:noFill/>
            <a:miter lim="800000"/>
            <a:headEnd/>
            <a:tailEnd/>
          </a:ln>
          <a:effectLst/>
        </p:spPr>
        <p:txBody>
          <a:bodyPr vert="horz" wrap="square" lIns="91949" tIns="45976" rIns="91949" bIns="45976" numCol="1" anchor="b" anchorCtr="0" compatLnSpc="1">
            <a:prstTxWarp prst="textNoShape">
              <a:avLst/>
            </a:prstTxWarp>
          </a:bodyPr>
          <a:lstStyle>
            <a:lvl1pPr algn="r" defTabSz="920064" eaLnBrk="1" hangingPunct="1">
              <a:defRPr sz="1200">
                <a:latin typeface="Times New Roman" pitchFamily="18" charset="0"/>
                <a:cs typeface="+mn-cs"/>
              </a:defRPr>
            </a:lvl1pPr>
          </a:lstStyle>
          <a:p>
            <a:pPr>
              <a:defRPr/>
            </a:pPr>
            <a:fld id="{D16B10F9-2CCA-4E26-8BB0-E11A720881CB}" type="slidenum">
              <a:rPr lang="en-US"/>
              <a:pPr>
                <a:defRPr/>
              </a:pPr>
              <a:t>‹#›</a:t>
            </a:fld>
            <a:endParaRPr lang="en-US" dirty="0"/>
          </a:p>
        </p:txBody>
      </p:sp>
    </p:spTree>
    <p:extLst>
      <p:ext uri="{BB962C8B-B14F-4D97-AF65-F5344CB8AC3E}">
        <p14:creationId xmlns:p14="http://schemas.microsoft.com/office/powerpoint/2010/main" val="39913978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6B10F9-2CCA-4E26-8BB0-E11A720881CB}" type="slidenum">
              <a:rPr lang="en-US" smtClean="0"/>
              <a:pPr>
                <a:defRPr/>
              </a:pPr>
              <a:t>1</a:t>
            </a:fld>
            <a:endParaRPr lang="en-US" dirty="0"/>
          </a:p>
        </p:txBody>
      </p:sp>
    </p:spTree>
    <p:extLst>
      <p:ext uri="{BB962C8B-B14F-4D97-AF65-F5344CB8AC3E}">
        <p14:creationId xmlns:p14="http://schemas.microsoft.com/office/powerpoint/2010/main" val="202310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6B10F9-2CCA-4E26-8BB0-E11A720881CB}" type="slidenum">
              <a:rPr lang="en-US" smtClean="0"/>
              <a:pPr>
                <a:defRPr/>
              </a:pPr>
              <a:t>12</a:t>
            </a:fld>
            <a:endParaRPr lang="en-US" dirty="0"/>
          </a:p>
        </p:txBody>
      </p:sp>
    </p:spTree>
    <p:extLst>
      <p:ext uri="{BB962C8B-B14F-4D97-AF65-F5344CB8AC3E}">
        <p14:creationId xmlns:p14="http://schemas.microsoft.com/office/powerpoint/2010/main" val="135113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F704C6-64EF-4E59-A432-55CA0BDB2273}" type="slidenum">
              <a:rPr lang="en-US" smtClean="0"/>
              <a:pPr>
                <a:defRPr/>
              </a:pPr>
              <a:t>30</a:t>
            </a:fld>
            <a:endParaRPr lang="en-US" dirty="0"/>
          </a:p>
        </p:txBody>
      </p:sp>
    </p:spTree>
    <p:extLst>
      <p:ext uri="{BB962C8B-B14F-4D97-AF65-F5344CB8AC3E}">
        <p14:creationId xmlns:p14="http://schemas.microsoft.com/office/powerpoint/2010/main" val="100418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F704C6-64EF-4E59-A432-55CA0BDB2273}" type="slidenum">
              <a:rPr lang="en-US" smtClean="0"/>
              <a:pPr>
                <a:defRPr/>
              </a:pPr>
              <a:t>31</a:t>
            </a:fld>
            <a:endParaRPr lang="en-US" dirty="0"/>
          </a:p>
        </p:txBody>
      </p:sp>
    </p:spTree>
    <p:extLst>
      <p:ext uri="{BB962C8B-B14F-4D97-AF65-F5344CB8AC3E}">
        <p14:creationId xmlns:p14="http://schemas.microsoft.com/office/powerpoint/2010/main" val="32897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391" y="1927535"/>
            <a:ext cx="4828745" cy="49074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4489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B1C156CE-3E74-43AA-8260-8BE058C0C927}" type="datetime1">
              <a:rPr lang="en-US"/>
              <a:pPr>
                <a:defRPr/>
              </a:pPr>
              <a:t>6/22/2016</a:t>
            </a:fld>
            <a:endParaRPr lang="en-US" dirty="0"/>
          </a:p>
        </p:txBody>
      </p:sp>
      <p:sp>
        <p:nvSpPr>
          <p:cNvPr id="6" name="Footer Placeholder 5"/>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1A1F625D-E294-46E3-8399-BA760A12C126}" type="slidenum">
              <a:rPr lang="en-US" altLang="en-US"/>
              <a:pPr>
                <a:defRPr/>
              </a:pPr>
              <a:t>‹#›</a:t>
            </a:fld>
            <a:endParaRPr lang="en-US" altLang="en-US"/>
          </a:p>
        </p:txBody>
      </p:sp>
    </p:spTree>
    <p:extLst>
      <p:ext uri="{BB962C8B-B14F-4D97-AF65-F5344CB8AC3E}">
        <p14:creationId xmlns:p14="http://schemas.microsoft.com/office/powerpoint/2010/main" val="101746288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150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D0A6491D-592D-444B-AFB8-6C36E6C45607}" type="datetime1">
              <a:rPr lang="en-US"/>
              <a:pPr>
                <a:defRPr/>
              </a:pPr>
              <a:t>6/22/2016</a:t>
            </a:fld>
            <a:endParaRPr lang="en-US" dirty="0"/>
          </a:p>
        </p:txBody>
      </p:sp>
      <p:sp>
        <p:nvSpPr>
          <p:cNvPr id="7" name="Footer Placeholder 6"/>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8" name="Slide Number Placeholder 7"/>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848E2C60-BE7D-4F1C-A1A5-6B0EEABBF034}" type="slidenum">
              <a:rPr lang="en-US" altLang="en-US"/>
              <a:pPr>
                <a:defRPr/>
              </a:pPr>
              <a:t>‹#›</a:t>
            </a:fld>
            <a:endParaRPr lang="en-US" altLang="en-US"/>
          </a:p>
        </p:txBody>
      </p:sp>
    </p:spTree>
    <p:extLst>
      <p:ext uri="{BB962C8B-B14F-4D97-AF65-F5344CB8AC3E}">
        <p14:creationId xmlns:p14="http://schemas.microsoft.com/office/powerpoint/2010/main" val="82340556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F816F783-5CDC-4679-98D0-8B35D5A0A284}" type="datetime1">
              <a:rPr lang="en-US"/>
              <a:pPr>
                <a:defRPr/>
              </a:pPr>
              <a:t>6/22/2016</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E2A37DF5-C599-4E03-88D7-C5126B8E901D}" type="slidenum">
              <a:rPr lang="en-US" altLang="en-US"/>
              <a:pPr>
                <a:defRPr/>
              </a:pPr>
              <a:t>‹#›</a:t>
            </a:fld>
            <a:endParaRPr lang="en-US" altLang="en-US"/>
          </a:p>
        </p:txBody>
      </p:sp>
    </p:spTree>
    <p:extLst>
      <p:ext uri="{BB962C8B-B14F-4D97-AF65-F5344CB8AC3E}">
        <p14:creationId xmlns:p14="http://schemas.microsoft.com/office/powerpoint/2010/main" val="736472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150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7C5C2F23-1FF8-455B-807D-0D13071B3D22}" type="datetime1">
              <a:rPr lang="en-US"/>
              <a:pPr>
                <a:defRPr/>
              </a:pPr>
              <a:t>6/22/2016</a:t>
            </a:fld>
            <a:endParaRPr lang="en-US" dirty="0"/>
          </a:p>
        </p:txBody>
      </p:sp>
      <p:sp>
        <p:nvSpPr>
          <p:cNvPr id="7" name="Footer Placeholder 6"/>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8" name="Slide Number Placeholder 7"/>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1F896D1D-C8C9-438A-83E2-095D552D02E5}" type="slidenum">
              <a:rPr lang="en-US" altLang="en-US"/>
              <a:pPr>
                <a:defRPr/>
              </a:pPr>
              <a:t>‹#›</a:t>
            </a:fld>
            <a:endParaRPr lang="en-US" altLang="en-US"/>
          </a:p>
        </p:txBody>
      </p:sp>
    </p:spTree>
    <p:extLst>
      <p:ext uri="{BB962C8B-B14F-4D97-AF65-F5344CB8AC3E}">
        <p14:creationId xmlns:p14="http://schemas.microsoft.com/office/powerpoint/2010/main" val="3476661775"/>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4384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2438400" y="3924300"/>
            <a:ext cx="6400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97624433-294D-4F9A-B8EE-02440E79F603}" type="datetime1">
              <a:rPr lang="en-US"/>
              <a:pPr>
                <a:defRPr/>
              </a:pPr>
              <a:t>6/22/2016</a:t>
            </a:fld>
            <a:endParaRPr lang="en-US" dirty="0"/>
          </a:p>
        </p:txBody>
      </p:sp>
      <p:sp>
        <p:nvSpPr>
          <p:cNvPr id="7" name="Footer Placeholder 6"/>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8" name="Slide Number Placeholder 7"/>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1449C6B7-17B1-4B09-A6E0-6097DC5B7F8C}" type="slidenum">
              <a:rPr lang="en-US" altLang="en-US"/>
              <a:pPr>
                <a:defRPr/>
              </a:pPr>
              <a:t>‹#›</a:t>
            </a:fld>
            <a:endParaRPr lang="en-US" altLang="en-US"/>
          </a:p>
        </p:txBody>
      </p:sp>
    </p:spTree>
    <p:extLst>
      <p:ext uri="{BB962C8B-B14F-4D97-AF65-F5344CB8AC3E}">
        <p14:creationId xmlns:p14="http://schemas.microsoft.com/office/powerpoint/2010/main" val="236976794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F816F783-5CDC-4679-98D0-8B35D5A0A284}" type="datetime1">
              <a:rPr lang="en-US"/>
              <a:pPr>
                <a:defRPr/>
              </a:pPr>
              <a:t>6/22/2016</a:t>
            </a:fld>
            <a:endParaRPr lang="en-US" dirty="0"/>
          </a:p>
        </p:txBody>
      </p:sp>
      <p:sp>
        <p:nvSpPr>
          <p:cNvPr id="3"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CB2B3827-973F-4E86-A4EF-F77F64503299}" type="slidenum">
              <a:rPr lang="en-US" altLang="en-US"/>
              <a:pPr>
                <a:defRPr/>
              </a:pPr>
              <a:t>‹#›</a:t>
            </a:fld>
            <a:endParaRPr lang="en-US" altLang="en-US"/>
          </a:p>
        </p:txBody>
      </p:sp>
    </p:spTree>
    <p:extLst>
      <p:ext uri="{BB962C8B-B14F-4D97-AF65-F5344CB8AC3E}">
        <p14:creationId xmlns:p14="http://schemas.microsoft.com/office/powerpoint/2010/main" val="468190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76CB299A-03A7-4752-B2D1-E8FAA20357CC}" type="datetime1">
              <a:rPr lang="en-US"/>
              <a:pPr>
                <a:defRPr/>
              </a:pPr>
              <a:t>6/22/2016</a:t>
            </a:fld>
            <a:endParaRPr lang="en-US" dirty="0"/>
          </a:p>
        </p:txBody>
      </p:sp>
      <p:sp>
        <p:nvSpPr>
          <p:cNvPr id="4" name="Footer Placeholder 3"/>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5" name="Slide Number Placeholder 4"/>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5CFB9DCA-EEC2-46B4-9C8F-78B8058418E9}" type="slidenum">
              <a:rPr lang="en-US" altLang="en-US"/>
              <a:pPr>
                <a:defRPr/>
              </a:pPr>
              <a:t>‹#›</a:t>
            </a:fld>
            <a:endParaRPr lang="en-US" altLang="en-US"/>
          </a:p>
        </p:txBody>
      </p:sp>
    </p:spTree>
    <p:extLst>
      <p:ext uri="{BB962C8B-B14F-4D97-AF65-F5344CB8AC3E}">
        <p14:creationId xmlns:p14="http://schemas.microsoft.com/office/powerpoint/2010/main" val="87662200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4384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4384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7150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7FE3F8BF-825C-4E3E-858E-2E3EDFA2214F}" type="datetime1">
              <a:rPr lang="en-US"/>
              <a:pPr>
                <a:defRPr/>
              </a:pPr>
              <a:t>6/22/2016</a:t>
            </a:fld>
            <a:endParaRPr lang="en-US" dirty="0"/>
          </a:p>
        </p:txBody>
      </p:sp>
      <p:sp>
        <p:nvSpPr>
          <p:cNvPr id="8" name="Footer Placeholder 7"/>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9" name="Slide Number Placeholder 8"/>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3A1CBCAD-7D14-43B2-863F-CA4000DD49B5}" type="slidenum">
              <a:rPr lang="en-US" altLang="en-US"/>
              <a:pPr>
                <a:defRPr/>
              </a:pPr>
              <a:t>‹#›</a:t>
            </a:fld>
            <a:endParaRPr lang="en-US" altLang="en-US"/>
          </a:p>
        </p:txBody>
      </p:sp>
    </p:spTree>
    <p:extLst>
      <p:ext uri="{BB962C8B-B14F-4D97-AF65-F5344CB8AC3E}">
        <p14:creationId xmlns:p14="http://schemas.microsoft.com/office/powerpoint/2010/main" val="3503225480"/>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978FED-7DFD-4702-869B-4C89E987C2F8}"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6C72B4-B63A-4B5F-A2CB-7041DD70CCDB}" type="slidenum">
              <a:rPr lang="en-US" altLang="en-US"/>
              <a:pPr>
                <a:defRPr/>
              </a:pPr>
              <a:t>‹#›</a:t>
            </a:fld>
            <a:endParaRPr lang="en-US" altLang="en-US"/>
          </a:p>
        </p:txBody>
      </p:sp>
    </p:spTree>
    <p:extLst>
      <p:ext uri="{BB962C8B-B14F-4D97-AF65-F5344CB8AC3E}">
        <p14:creationId xmlns:p14="http://schemas.microsoft.com/office/powerpoint/2010/main" val="3379827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16F783-5CDC-4679-98D0-8B35D5A0A284}" type="datetime1">
              <a:rPr lang="en-US" smtClean="0"/>
              <a:pPr>
                <a:defRPr/>
              </a:pPr>
              <a:t>6/22/2016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A37DF5-C599-4E03-88D7-C5126B8E901D}" type="slidenum">
              <a:rPr lang="en-US" altLang="en-US" smtClean="0"/>
              <a:pPr>
                <a:defRPr/>
              </a:pPr>
              <a:t>‹#›</a:t>
            </a:fld>
            <a:endParaRPr lang="en-US" altLang="en-US"/>
          </a:p>
        </p:txBody>
      </p:sp>
    </p:spTree>
    <p:extLst>
      <p:ext uri="{BB962C8B-B14F-4D97-AF65-F5344CB8AC3E}">
        <p14:creationId xmlns:p14="http://schemas.microsoft.com/office/powerpoint/2010/main" val="226592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a:prstGeom prst="rect">
            <a:avLst/>
          </a:prstGeo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a:prstGeom prst="rect">
            <a:avLst/>
          </a:prstGeom>
        </p:spPr>
        <p:txBody>
          <a:bodyPr/>
          <a:lstStyle>
            <a:lvl1pPr>
              <a:defRPr lang="en-US">
                <a:solidFill>
                  <a:srgbClr val="FFFFFF"/>
                </a:solidFill>
              </a:defRPr>
            </a:lvl1pPr>
            <a:extLst/>
          </a:lstStyle>
          <a:p>
            <a:pPr>
              <a:defRPr/>
            </a:pPr>
            <a:endParaRPr dirty="0"/>
          </a:p>
        </p:txBody>
      </p:sp>
      <p:sp>
        <p:nvSpPr>
          <p:cNvPr id="7" name="Footer Placeholder 17"/>
          <p:cNvSpPr>
            <a:spLocks noGrp="1"/>
          </p:cNvSpPr>
          <p:nvPr>
            <p:ph type="ftr" sz="quarter" idx="11"/>
          </p:nvPr>
        </p:nvSpPr>
        <p:spPr>
          <a:xfrm>
            <a:off x="2819400" y="6557963"/>
            <a:ext cx="2927350" cy="228600"/>
          </a:xfrm>
          <a:prstGeom prst="rect">
            <a:avLst/>
          </a:prstGeom>
        </p:spPr>
        <p:txBody>
          <a:bodyPr/>
          <a:lstStyle>
            <a:lvl1pPr>
              <a:defRPr lang="en-US">
                <a:solidFill>
                  <a:srgbClr val="FFFFFF"/>
                </a:solidFill>
              </a:defRPr>
            </a:lvl1pPr>
            <a:extLst/>
          </a:lstStyle>
          <a:p>
            <a:pPr>
              <a:defRPr/>
            </a:pPr>
            <a:endParaRPr dirty="0"/>
          </a:p>
        </p:txBody>
      </p:sp>
      <p:sp>
        <p:nvSpPr>
          <p:cNvPr id="8" name="Slide Number Placeholder 28"/>
          <p:cNvSpPr>
            <a:spLocks noGrp="1"/>
          </p:cNvSpPr>
          <p:nvPr>
            <p:ph type="sldNum" sz="quarter" idx="12"/>
          </p:nvPr>
        </p:nvSpPr>
        <p:spPr>
          <a:xfrm>
            <a:off x="7880350" y="6556375"/>
            <a:ext cx="588963" cy="228600"/>
          </a:xfrm>
          <a:prstGeom prst="rect">
            <a:avLst/>
          </a:prstGeom>
        </p:spPr>
        <p:txBody>
          <a:bodyPr/>
          <a:lstStyle>
            <a:lvl1pPr>
              <a:defRPr lang="en-US">
                <a:solidFill>
                  <a:srgbClr val="FFFFFF"/>
                </a:solidFill>
              </a:defRPr>
            </a:lvl1pPr>
            <a:extLst/>
          </a:lstStyle>
          <a:p>
            <a:pPr>
              <a:defRPr/>
            </a:pPr>
            <a:fld id="{2608C40B-AE47-4B9A-8E36-5A167F93F035}" type="slidenum">
              <a:rPr/>
              <a:pPr>
                <a:defRPr/>
              </a:pPr>
              <a:t>‹#›</a:t>
            </a:fld>
            <a:endParaRPr dirty="0"/>
          </a:p>
        </p:txBody>
      </p:sp>
    </p:spTree>
    <p:extLst>
      <p:ext uri="{BB962C8B-B14F-4D97-AF65-F5344CB8AC3E}">
        <p14:creationId xmlns:p14="http://schemas.microsoft.com/office/powerpoint/2010/main" val="3163124022"/>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AAA5A5-C305-45FD-887C-B37E4F173013}"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D8410E-BFF9-4B62-A18A-C88EF941BE58}" type="slidenum">
              <a:rPr lang="en-US" altLang="en-US"/>
              <a:pPr>
                <a:defRPr/>
              </a:pPr>
              <a:t>‹#›</a:t>
            </a:fld>
            <a:endParaRPr lang="en-US" altLang="en-US"/>
          </a:p>
        </p:txBody>
      </p:sp>
    </p:spTree>
    <p:extLst>
      <p:ext uri="{BB962C8B-B14F-4D97-AF65-F5344CB8AC3E}">
        <p14:creationId xmlns:p14="http://schemas.microsoft.com/office/powerpoint/2010/main" val="3898790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DA88E7-38A0-467F-A1B0-D81CB10CDC66}" type="datetimeFigureOut">
              <a:rPr lang="en-US" altLang="en-US"/>
              <a:pPr>
                <a:defRPr/>
              </a:pPr>
              <a:t>6/22/2016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DF2A86-E845-46B7-8C2B-F11171739C26}" type="slidenum">
              <a:rPr lang="en-US" altLang="en-US"/>
              <a:pPr>
                <a:defRPr/>
              </a:pPr>
              <a:t>‹#›</a:t>
            </a:fld>
            <a:endParaRPr lang="en-US" altLang="en-US"/>
          </a:p>
        </p:txBody>
      </p:sp>
    </p:spTree>
    <p:extLst>
      <p:ext uri="{BB962C8B-B14F-4D97-AF65-F5344CB8AC3E}">
        <p14:creationId xmlns:p14="http://schemas.microsoft.com/office/powerpoint/2010/main" val="3816098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13CC577-E260-4937-8FDC-021009E76608}" type="datetimeFigureOut">
              <a:rPr lang="en-US" altLang="en-US"/>
              <a:pPr>
                <a:defRPr/>
              </a:pPr>
              <a:t>6/22/2016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0E8C41-AE12-43D3-8A27-7F06794F6468}" type="slidenum">
              <a:rPr lang="en-US" altLang="en-US"/>
              <a:pPr>
                <a:defRPr/>
              </a:pPr>
              <a:t>‹#›</a:t>
            </a:fld>
            <a:endParaRPr lang="en-US" altLang="en-US"/>
          </a:p>
        </p:txBody>
      </p:sp>
    </p:spTree>
    <p:extLst>
      <p:ext uri="{BB962C8B-B14F-4D97-AF65-F5344CB8AC3E}">
        <p14:creationId xmlns:p14="http://schemas.microsoft.com/office/powerpoint/2010/main" val="3454935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EE371C-8DCE-4788-8045-C9BA129457AC}" type="datetimeFigureOut">
              <a:rPr lang="en-US" altLang="en-US"/>
              <a:pPr>
                <a:defRPr/>
              </a:pPr>
              <a:t>6/22/2016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046EBD-C3CA-41C8-8491-787173DDCF01}" type="slidenum">
              <a:rPr lang="en-US" altLang="en-US"/>
              <a:pPr>
                <a:defRPr/>
              </a:pPr>
              <a:t>‹#›</a:t>
            </a:fld>
            <a:endParaRPr lang="en-US" altLang="en-US"/>
          </a:p>
        </p:txBody>
      </p:sp>
    </p:spTree>
    <p:extLst>
      <p:ext uri="{BB962C8B-B14F-4D97-AF65-F5344CB8AC3E}">
        <p14:creationId xmlns:p14="http://schemas.microsoft.com/office/powerpoint/2010/main" val="1801587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16F783-5CDC-4679-98D0-8B35D5A0A284}" type="datetime1">
              <a:rPr lang="en-US" smtClean="0"/>
              <a:pPr>
                <a:defRPr/>
              </a:pPr>
              <a:t>6/22/2016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B2B3827-973F-4E86-A4EF-F77F64503299}" type="slidenum">
              <a:rPr lang="en-US" altLang="en-US" smtClean="0"/>
              <a:pPr>
                <a:defRPr/>
              </a:pPr>
              <a:t>‹#›</a:t>
            </a:fld>
            <a:endParaRPr lang="en-US" altLang="en-US"/>
          </a:p>
        </p:txBody>
      </p:sp>
    </p:spTree>
    <p:extLst>
      <p:ext uri="{BB962C8B-B14F-4D97-AF65-F5344CB8AC3E}">
        <p14:creationId xmlns:p14="http://schemas.microsoft.com/office/powerpoint/2010/main" val="3376888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569DF2-A51D-4722-BC16-6E70CCB14811}" type="datetimeFigureOut">
              <a:rPr lang="en-US" altLang="en-US"/>
              <a:pPr>
                <a:defRPr/>
              </a:pPr>
              <a:t>6/22/2016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0B0086-A285-48AC-9726-5E3ED77FAD18}" type="slidenum">
              <a:rPr lang="en-US" altLang="en-US"/>
              <a:pPr>
                <a:defRPr/>
              </a:pPr>
              <a:t>‹#›</a:t>
            </a:fld>
            <a:endParaRPr lang="en-US" altLang="en-US"/>
          </a:p>
        </p:txBody>
      </p:sp>
    </p:spTree>
    <p:extLst>
      <p:ext uri="{BB962C8B-B14F-4D97-AF65-F5344CB8AC3E}">
        <p14:creationId xmlns:p14="http://schemas.microsoft.com/office/powerpoint/2010/main" val="4247553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C2E738-2F4E-4F02-9E25-B64269E77F06}" type="datetimeFigureOut">
              <a:rPr lang="en-US" altLang="en-US"/>
              <a:pPr>
                <a:defRPr/>
              </a:pPr>
              <a:t>6/22/2016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B6903A-E6E1-489C-A82C-BFB248F31382}" type="slidenum">
              <a:rPr lang="en-US" altLang="en-US"/>
              <a:pPr>
                <a:defRPr/>
              </a:pPr>
              <a:t>‹#›</a:t>
            </a:fld>
            <a:endParaRPr lang="en-US" altLang="en-US"/>
          </a:p>
        </p:txBody>
      </p:sp>
    </p:spTree>
    <p:extLst>
      <p:ext uri="{BB962C8B-B14F-4D97-AF65-F5344CB8AC3E}">
        <p14:creationId xmlns:p14="http://schemas.microsoft.com/office/powerpoint/2010/main" val="2895099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F57AE1-08C9-4D3A-9D8F-42A4491188A7}"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3A040D-D52A-47AD-B774-D72E9E7C8493}" type="slidenum">
              <a:rPr lang="en-US" altLang="en-US"/>
              <a:pPr>
                <a:defRPr/>
              </a:pPr>
              <a:t>‹#›</a:t>
            </a:fld>
            <a:endParaRPr lang="en-US" altLang="en-US"/>
          </a:p>
        </p:txBody>
      </p:sp>
    </p:spTree>
    <p:extLst>
      <p:ext uri="{BB962C8B-B14F-4D97-AF65-F5344CB8AC3E}">
        <p14:creationId xmlns:p14="http://schemas.microsoft.com/office/powerpoint/2010/main" val="2706874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832C73-9C16-4625-8F49-00C48F8D3F5C}"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6CB0BA-E751-4E31-9304-790BC344C149}" type="slidenum">
              <a:rPr lang="en-US" altLang="en-US"/>
              <a:pPr>
                <a:defRPr/>
              </a:pPr>
              <a:t>‹#›</a:t>
            </a:fld>
            <a:endParaRPr lang="en-US" altLang="en-US"/>
          </a:p>
        </p:txBody>
      </p:sp>
    </p:spTree>
    <p:extLst>
      <p:ext uri="{BB962C8B-B14F-4D97-AF65-F5344CB8AC3E}">
        <p14:creationId xmlns:p14="http://schemas.microsoft.com/office/powerpoint/2010/main" val="672404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150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D0A6491D-592D-444B-AFB8-6C36E6C45607}" type="datetime1">
              <a:rPr lang="en-US"/>
              <a:pPr>
                <a:defRPr/>
              </a:pPr>
              <a:t>6/22/2016</a:t>
            </a:fld>
            <a:endParaRPr lang="en-US" dirty="0"/>
          </a:p>
        </p:txBody>
      </p:sp>
      <p:sp>
        <p:nvSpPr>
          <p:cNvPr id="7" name="Footer Placeholder 6"/>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8" name="Slide Number Placeholder 7"/>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848E2C60-BE7D-4F1C-A1A5-6B0EEABBF034}" type="slidenum">
              <a:rPr lang="en-US" altLang="en-US"/>
              <a:pPr>
                <a:defRPr/>
              </a:pPr>
              <a:t>‹#›</a:t>
            </a:fld>
            <a:endParaRPr lang="en-US" altLang="en-US"/>
          </a:p>
        </p:txBody>
      </p:sp>
    </p:spTree>
    <p:extLst>
      <p:ext uri="{BB962C8B-B14F-4D97-AF65-F5344CB8AC3E}">
        <p14:creationId xmlns:p14="http://schemas.microsoft.com/office/powerpoint/2010/main" val="42735574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457200" y="1609725"/>
            <a:ext cx="7239000" cy="4846638"/>
          </a:xfrm>
          <a:prstGeom prst="rect">
            <a:avLst/>
          </a:prstGeo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a:xfrm>
            <a:off x="4246563" y="6557963"/>
            <a:ext cx="2001837" cy="227012"/>
          </a:xfrm>
          <a:prstGeom prst="rect">
            <a:avLst/>
          </a:prstGeom>
        </p:spPr>
        <p:txBody>
          <a:bodyPr/>
          <a:lstStyle>
            <a:lvl1pPr>
              <a:defRPr/>
            </a:lvl1pPr>
          </a:lstStyle>
          <a:p>
            <a:pPr>
              <a:defRPr/>
            </a:pPr>
            <a:endParaRPr lang="en-US" dirty="0"/>
          </a:p>
        </p:txBody>
      </p:sp>
      <p:sp>
        <p:nvSpPr>
          <p:cNvPr id="5" name="Footer Placeholder 3"/>
          <p:cNvSpPr>
            <a:spLocks noGrp="1"/>
          </p:cNvSpPr>
          <p:nvPr>
            <p:ph type="ftr" sz="quarter" idx="11"/>
          </p:nvPr>
        </p:nvSpPr>
        <p:spPr>
          <a:xfrm>
            <a:off x="457200" y="6557963"/>
            <a:ext cx="3657600" cy="228600"/>
          </a:xfrm>
          <a:prstGeom prst="rect">
            <a:avLst/>
          </a:prstGeom>
        </p:spPr>
        <p:txBody>
          <a:bodyPr/>
          <a:lstStyle>
            <a:lvl1pPr>
              <a:defRPr/>
            </a:lvl1pPr>
          </a:lstStyle>
          <a:p>
            <a:pPr>
              <a:defRPr/>
            </a:pPr>
            <a:endParaRPr lang="en-US" dirty="0"/>
          </a:p>
        </p:txBody>
      </p:sp>
      <p:sp>
        <p:nvSpPr>
          <p:cNvPr id="6" name="Slide Number Placeholder 15"/>
          <p:cNvSpPr>
            <a:spLocks noGrp="1"/>
          </p:cNvSpPr>
          <p:nvPr>
            <p:ph type="sldNum" sz="quarter" idx="12"/>
          </p:nvPr>
        </p:nvSpPr>
        <p:spPr>
          <a:xfrm>
            <a:off x="6251575" y="6556375"/>
            <a:ext cx="588963" cy="228600"/>
          </a:xfrm>
          <a:prstGeom prst="rect">
            <a:avLst/>
          </a:prstGeom>
        </p:spPr>
        <p:txBody>
          <a:bodyPr/>
          <a:lstStyle>
            <a:lvl1pPr>
              <a:defRPr/>
            </a:lvl1pPr>
          </a:lstStyle>
          <a:p>
            <a:pPr>
              <a:defRPr/>
            </a:pPr>
            <a:fld id="{B0744AC3-2FA5-4745-A947-0B64DB4CBA40}" type="slidenum">
              <a:rPr lang="en-US"/>
              <a:pPr>
                <a:defRPr/>
              </a:pPr>
              <a:t>‹#›</a:t>
            </a:fld>
            <a:endParaRPr lang="en-US" dirty="0"/>
          </a:p>
        </p:txBody>
      </p:sp>
    </p:spTree>
    <p:extLst>
      <p:ext uri="{BB962C8B-B14F-4D97-AF65-F5344CB8AC3E}">
        <p14:creationId xmlns:p14="http://schemas.microsoft.com/office/powerpoint/2010/main" val="2324622387"/>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4384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2438400" y="3924300"/>
            <a:ext cx="6400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97624433-294D-4F9A-B8EE-02440E79F603}" type="datetime1">
              <a:rPr lang="en-US"/>
              <a:pPr>
                <a:defRPr/>
              </a:pPr>
              <a:t>6/22/2016</a:t>
            </a:fld>
            <a:endParaRPr lang="en-US" dirty="0"/>
          </a:p>
        </p:txBody>
      </p:sp>
      <p:sp>
        <p:nvSpPr>
          <p:cNvPr id="7" name="Footer Placeholder 6"/>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8" name="Slide Number Placeholder 7"/>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1449C6B7-17B1-4B09-A6E0-6097DC5B7F8C}" type="slidenum">
              <a:rPr lang="en-US" altLang="en-US"/>
              <a:pPr>
                <a:defRPr/>
              </a:pPr>
              <a:t>‹#›</a:t>
            </a:fld>
            <a:endParaRPr lang="en-US" altLang="en-US"/>
          </a:p>
        </p:txBody>
      </p:sp>
    </p:spTree>
    <p:extLst>
      <p:ext uri="{BB962C8B-B14F-4D97-AF65-F5344CB8AC3E}">
        <p14:creationId xmlns:p14="http://schemas.microsoft.com/office/powerpoint/2010/main" val="855794602"/>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B1C156CE-3E74-43AA-8260-8BE058C0C927}" type="datetime1">
              <a:rPr lang="en-US"/>
              <a:pPr>
                <a:defRPr/>
              </a:pPr>
              <a:t>6/22/2016</a:t>
            </a:fld>
            <a:endParaRPr lang="en-US" dirty="0"/>
          </a:p>
        </p:txBody>
      </p:sp>
      <p:sp>
        <p:nvSpPr>
          <p:cNvPr id="6" name="Footer Placeholder 5"/>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1A1F625D-E294-46E3-8399-BA760A12C126}" type="slidenum">
              <a:rPr lang="en-US" altLang="en-US"/>
              <a:pPr>
                <a:defRPr/>
              </a:pPr>
              <a:t>‹#›</a:t>
            </a:fld>
            <a:endParaRPr lang="en-US" altLang="en-US"/>
          </a:p>
        </p:txBody>
      </p:sp>
    </p:spTree>
    <p:extLst>
      <p:ext uri="{BB962C8B-B14F-4D97-AF65-F5344CB8AC3E}">
        <p14:creationId xmlns:p14="http://schemas.microsoft.com/office/powerpoint/2010/main" val="744047250"/>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150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7C5C2F23-1FF8-455B-807D-0D13071B3D22}" type="datetime1">
              <a:rPr lang="en-US"/>
              <a:pPr>
                <a:defRPr/>
              </a:pPr>
              <a:t>6/22/2016</a:t>
            </a:fld>
            <a:endParaRPr lang="en-US" dirty="0"/>
          </a:p>
        </p:txBody>
      </p:sp>
      <p:sp>
        <p:nvSpPr>
          <p:cNvPr id="7" name="Footer Placeholder 6"/>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8" name="Slide Number Placeholder 7"/>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1F896D1D-C8C9-438A-83E2-095D552D02E5}" type="slidenum">
              <a:rPr lang="en-US" altLang="en-US"/>
              <a:pPr>
                <a:defRPr/>
              </a:pPr>
              <a:t>‹#›</a:t>
            </a:fld>
            <a:endParaRPr lang="en-US" altLang="en-US"/>
          </a:p>
        </p:txBody>
      </p:sp>
    </p:spTree>
    <p:extLst>
      <p:ext uri="{BB962C8B-B14F-4D97-AF65-F5344CB8AC3E}">
        <p14:creationId xmlns:p14="http://schemas.microsoft.com/office/powerpoint/2010/main" val="1709125876"/>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76CB299A-03A7-4752-B2D1-E8FAA20357CC}" type="datetime1">
              <a:rPr lang="en-US"/>
              <a:pPr>
                <a:defRPr/>
              </a:pPr>
              <a:t>6/22/2016</a:t>
            </a:fld>
            <a:endParaRPr lang="en-US" dirty="0"/>
          </a:p>
        </p:txBody>
      </p:sp>
      <p:sp>
        <p:nvSpPr>
          <p:cNvPr id="4" name="Footer Placeholder 3"/>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5" name="Slide Number Placeholder 4"/>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5CFB9DCA-EEC2-46B4-9C8F-78B8058418E9}" type="slidenum">
              <a:rPr lang="en-US" altLang="en-US"/>
              <a:pPr>
                <a:defRPr/>
              </a:pPr>
              <a:t>‹#›</a:t>
            </a:fld>
            <a:endParaRPr lang="en-US" altLang="en-US"/>
          </a:p>
        </p:txBody>
      </p:sp>
    </p:spTree>
    <p:extLst>
      <p:ext uri="{BB962C8B-B14F-4D97-AF65-F5344CB8AC3E}">
        <p14:creationId xmlns:p14="http://schemas.microsoft.com/office/powerpoint/2010/main" val="221678022"/>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4384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4384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7150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7FE3F8BF-825C-4E3E-858E-2E3EDFA2214F}" type="datetime1">
              <a:rPr lang="en-US"/>
              <a:pPr>
                <a:defRPr/>
              </a:pPr>
              <a:t>6/22/2016</a:t>
            </a:fld>
            <a:endParaRPr lang="en-US" dirty="0"/>
          </a:p>
        </p:txBody>
      </p:sp>
      <p:sp>
        <p:nvSpPr>
          <p:cNvPr id="8" name="Footer Placeholder 7"/>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9" name="Slide Number Placeholder 8"/>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3A1CBCAD-7D14-43B2-863F-CA4000DD49B5}" type="slidenum">
              <a:rPr lang="en-US" altLang="en-US"/>
              <a:pPr>
                <a:defRPr/>
              </a:pPr>
              <a:t>‹#›</a:t>
            </a:fld>
            <a:endParaRPr lang="en-US" altLang="en-US"/>
          </a:p>
        </p:txBody>
      </p:sp>
    </p:spTree>
    <p:extLst>
      <p:ext uri="{BB962C8B-B14F-4D97-AF65-F5344CB8AC3E}">
        <p14:creationId xmlns:p14="http://schemas.microsoft.com/office/powerpoint/2010/main" val="1359627048"/>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E38775-2648-46C4-ABDD-DE7FBA52C29B}"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FCEF1D-DE55-4E73-BF8B-8405DD47E65A}" type="slidenum">
              <a:rPr lang="en-US" altLang="en-US"/>
              <a:pPr>
                <a:defRPr/>
              </a:pPr>
              <a:t>‹#›</a:t>
            </a:fld>
            <a:endParaRPr lang="en-US" altLang="en-US"/>
          </a:p>
        </p:txBody>
      </p:sp>
    </p:spTree>
    <p:extLst>
      <p:ext uri="{BB962C8B-B14F-4D97-AF65-F5344CB8AC3E}">
        <p14:creationId xmlns:p14="http://schemas.microsoft.com/office/powerpoint/2010/main" val="3222862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5617F4-3A8B-47F3-B392-228701C1A47C}"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CC37A0-C0E2-4E0B-AB86-BEC958615F07}" type="slidenum">
              <a:rPr lang="en-US" altLang="en-US"/>
              <a:pPr>
                <a:defRPr/>
              </a:pPr>
              <a:t>‹#›</a:t>
            </a:fld>
            <a:endParaRPr lang="en-US" altLang="en-US"/>
          </a:p>
        </p:txBody>
      </p:sp>
    </p:spTree>
    <p:extLst>
      <p:ext uri="{BB962C8B-B14F-4D97-AF65-F5344CB8AC3E}">
        <p14:creationId xmlns:p14="http://schemas.microsoft.com/office/powerpoint/2010/main" val="182939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5F249D-6EFC-44F8-B37F-5AF0E4E92699}"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CB3FCF-6239-4306-9AD7-AEB4AFB34F3C}" type="slidenum">
              <a:rPr lang="en-US" altLang="en-US"/>
              <a:pPr>
                <a:defRPr/>
              </a:pPr>
              <a:t>‹#›</a:t>
            </a:fld>
            <a:endParaRPr lang="en-US" altLang="en-US"/>
          </a:p>
        </p:txBody>
      </p:sp>
    </p:spTree>
    <p:extLst>
      <p:ext uri="{BB962C8B-B14F-4D97-AF65-F5344CB8AC3E}">
        <p14:creationId xmlns:p14="http://schemas.microsoft.com/office/powerpoint/2010/main" val="877138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112955-3F09-44BD-9447-3BAD0523B553}" type="datetimeFigureOut">
              <a:rPr lang="en-US" altLang="en-US"/>
              <a:pPr>
                <a:defRPr/>
              </a:pPr>
              <a:t>6/22/2016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94B34C-E7EC-4E9F-BB2D-79F4A0BDAE10}" type="slidenum">
              <a:rPr lang="en-US" altLang="en-US"/>
              <a:pPr>
                <a:defRPr/>
              </a:pPr>
              <a:t>‹#›</a:t>
            </a:fld>
            <a:endParaRPr lang="en-US" altLang="en-US"/>
          </a:p>
        </p:txBody>
      </p:sp>
    </p:spTree>
    <p:extLst>
      <p:ext uri="{BB962C8B-B14F-4D97-AF65-F5344CB8AC3E}">
        <p14:creationId xmlns:p14="http://schemas.microsoft.com/office/powerpoint/2010/main" val="1581632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D19F000-6BAF-497F-ABCF-375EF97CC0BC}" type="datetimeFigureOut">
              <a:rPr lang="en-US" altLang="en-US"/>
              <a:pPr>
                <a:defRPr/>
              </a:pPr>
              <a:t>6/22/2016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014A37-21EE-4E54-93F7-907350C37A8F}" type="slidenum">
              <a:rPr lang="en-US" altLang="en-US"/>
              <a:pPr>
                <a:defRPr/>
              </a:pPr>
              <a:t>‹#›</a:t>
            </a:fld>
            <a:endParaRPr lang="en-US" altLang="en-US"/>
          </a:p>
        </p:txBody>
      </p:sp>
    </p:spTree>
    <p:extLst>
      <p:ext uri="{BB962C8B-B14F-4D97-AF65-F5344CB8AC3E}">
        <p14:creationId xmlns:p14="http://schemas.microsoft.com/office/powerpoint/2010/main" val="56315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a:prstGeom prst="rect">
            <a:avLst/>
          </a:prstGeo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a:prstGeom prst="rect">
            <a:avLst/>
          </a:prstGeo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a:xfrm>
            <a:off x="4246563" y="6557963"/>
            <a:ext cx="2001837" cy="227012"/>
          </a:xfrm>
          <a:prstGeom prst="rect">
            <a:avLst/>
          </a:prstGeom>
        </p:spPr>
        <p:txBody>
          <a:bodyPr/>
          <a:lstStyle>
            <a:lvl1pPr>
              <a:defRPr/>
            </a:lvl1pPr>
          </a:lstStyle>
          <a:p>
            <a:pPr>
              <a:defRPr/>
            </a:pPr>
            <a:endParaRPr lang="en-US" dirty="0"/>
          </a:p>
        </p:txBody>
      </p:sp>
      <p:sp>
        <p:nvSpPr>
          <p:cNvPr id="6" name="Footer Placeholder 3"/>
          <p:cNvSpPr>
            <a:spLocks noGrp="1"/>
          </p:cNvSpPr>
          <p:nvPr>
            <p:ph type="ftr" sz="quarter" idx="11"/>
          </p:nvPr>
        </p:nvSpPr>
        <p:spPr>
          <a:xfrm>
            <a:off x="457200" y="6557963"/>
            <a:ext cx="3657600" cy="228600"/>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6251575" y="6556375"/>
            <a:ext cx="588963" cy="228600"/>
          </a:xfrm>
          <a:prstGeom prst="rect">
            <a:avLst/>
          </a:prstGeom>
        </p:spPr>
        <p:txBody>
          <a:bodyPr/>
          <a:lstStyle>
            <a:lvl1pPr>
              <a:defRPr/>
            </a:lvl1pPr>
          </a:lstStyle>
          <a:p>
            <a:pPr>
              <a:defRPr/>
            </a:pPr>
            <a:fld id="{8352957E-B202-4798-A3D0-B2D37BFD87AD}" type="slidenum">
              <a:rPr lang="en-US"/>
              <a:pPr>
                <a:defRPr/>
              </a:pPr>
              <a:t>‹#›</a:t>
            </a:fld>
            <a:endParaRPr lang="en-US" dirty="0"/>
          </a:p>
        </p:txBody>
      </p:sp>
    </p:spTree>
    <p:extLst>
      <p:ext uri="{BB962C8B-B14F-4D97-AF65-F5344CB8AC3E}">
        <p14:creationId xmlns:p14="http://schemas.microsoft.com/office/powerpoint/2010/main" val="1113646805"/>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9618B1C-7871-4A37-A1EA-E78BE0F2C133}" type="datetimeFigureOut">
              <a:rPr lang="en-US" altLang="en-US"/>
              <a:pPr>
                <a:defRPr/>
              </a:pPr>
              <a:t>6/22/2016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3A1103-DBF6-45D9-8F37-9E2B0754208B}" type="slidenum">
              <a:rPr lang="en-US" altLang="en-US"/>
              <a:pPr>
                <a:defRPr/>
              </a:pPr>
              <a:t>‹#›</a:t>
            </a:fld>
            <a:endParaRPr lang="en-US" altLang="en-US"/>
          </a:p>
        </p:txBody>
      </p:sp>
    </p:spTree>
    <p:extLst>
      <p:ext uri="{BB962C8B-B14F-4D97-AF65-F5344CB8AC3E}">
        <p14:creationId xmlns:p14="http://schemas.microsoft.com/office/powerpoint/2010/main" val="3774773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9FB556-E418-4C3B-9B76-6D1A25392DC1}" type="datetimeFigureOut">
              <a:rPr lang="en-US" altLang="en-US"/>
              <a:pPr>
                <a:defRPr/>
              </a:pPr>
              <a:t>6/22/2016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626BD63-4C25-4766-92DA-CF70463724AC}" type="slidenum">
              <a:rPr lang="en-US" altLang="en-US"/>
              <a:pPr>
                <a:defRPr/>
              </a:pPr>
              <a:t>‹#›</a:t>
            </a:fld>
            <a:endParaRPr lang="en-US" altLang="en-US"/>
          </a:p>
        </p:txBody>
      </p:sp>
    </p:spTree>
    <p:extLst>
      <p:ext uri="{BB962C8B-B14F-4D97-AF65-F5344CB8AC3E}">
        <p14:creationId xmlns:p14="http://schemas.microsoft.com/office/powerpoint/2010/main" val="2852478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E17CBC-299D-4866-B37A-40629E36332A}" type="datetimeFigureOut">
              <a:rPr lang="en-US" altLang="en-US"/>
              <a:pPr>
                <a:defRPr/>
              </a:pPr>
              <a:t>6/22/2016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8C8C00-1ACF-4A1D-B0F0-C61251D3B1BD}" type="slidenum">
              <a:rPr lang="en-US" altLang="en-US"/>
              <a:pPr>
                <a:defRPr/>
              </a:pPr>
              <a:t>‹#›</a:t>
            </a:fld>
            <a:endParaRPr lang="en-US" altLang="en-US"/>
          </a:p>
        </p:txBody>
      </p:sp>
    </p:spTree>
    <p:extLst>
      <p:ext uri="{BB962C8B-B14F-4D97-AF65-F5344CB8AC3E}">
        <p14:creationId xmlns:p14="http://schemas.microsoft.com/office/powerpoint/2010/main" val="4712161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44BD10-7969-4286-BD30-FDB9477CACCD}" type="datetimeFigureOut">
              <a:rPr lang="en-US" altLang="en-US"/>
              <a:pPr>
                <a:defRPr/>
              </a:pPr>
              <a:t>6/22/2016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BB246A-B4F6-4585-B060-CA8FEF44CFCB}" type="slidenum">
              <a:rPr lang="en-US" altLang="en-US"/>
              <a:pPr>
                <a:defRPr/>
              </a:pPr>
              <a:t>‹#›</a:t>
            </a:fld>
            <a:endParaRPr lang="en-US" altLang="en-US"/>
          </a:p>
        </p:txBody>
      </p:sp>
    </p:spTree>
    <p:extLst>
      <p:ext uri="{BB962C8B-B14F-4D97-AF65-F5344CB8AC3E}">
        <p14:creationId xmlns:p14="http://schemas.microsoft.com/office/powerpoint/2010/main" val="9890540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A0C1CC-BA02-4A66-BB89-D74FBC7DA8A0}"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21C826-BB30-426B-856F-3776800D880B}" type="slidenum">
              <a:rPr lang="en-US" altLang="en-US"/>
              <a:pPr>
                <a:defRPr/>
              </a:pPr>
              <a:t>‹#›</a:t>
            </a:fld>
            <a:endParaRPr lang="en-US" altLang="en-US"/>
          </a:p>
        </p:txBody>
      </p:sp>
    </p:spTree>
    <p:extLst>
      <p:ext uri="{BB962C8B-B14F-4D97-AF65-F5344CB8AC3E}">
        <p14:creationId xmlns:p14="http://schemas.microsoft.com/office/powerpoint/2010/main" val="2528600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301965-27DE-4017-9401-7BE2021B8DC8}"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09915A-FBC6-4539-AED8-95009C5EE370}" type="slidenum">
              <a:rPr lang="en-US" altLang="en-US"/>
              <a:pPr>
                <a:defRPr/>
              </a:pPr>
              <a:t>‹#›</a:t>
            </a:fld>
            <a:endParaRPr lang="en-US" altLang="en-US"/>
          </a:p>
        </p:txBody>
      </p:sp>
    </p:spTree>
    <p:extLst>
      <p:ext uri="{BB962C8B-B14F-4D97-AF65-F5344CB8AC3E}">
        <p14:creationId xmlns:p14="http://schemas.microsoft.com/office/powerpoint/2010/main" val="2620294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150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D0A6491D-592D-444B-AFB8-6C36E6C45607}" type="datetime1">
              <a:rPr lang="en-US"/>
              <a:pPr>
                <a:defRPr/>
              </a:pPr>
              <a:t>6/22/2016</a:t>
            </a:fld>
            <a:endParaRPr lang="en-US" dirty="0"/>
          </a:p>
        </p:txBody>
      </p:sp>
      <p:sp>
        <p:nvSpPr>
          <p:cNvPr id="7" name="Footer Placeholder 6"/>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8" name="Slide Number Placeholder 7"/>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848E2C60-BE7D-4F1C-A1A5-6B0EEABBF034}" type="slidenum">
              <a:rPr lang="en-US" altLang="en-US"/>
              <a:pPr>
                <a:defRPr/>
              </a:pPr>
              <a:t>‹#›</a:t>
            </a:fld>
            <a:endParaRPr lang="en-US" altLang="en-US"/>
          </a:p>
        </p:txBody>
      </p:sp>
    </p:spTree>
    <p:extLst>
      <p:ext uri="{BB962C8B-B14F-4D97-AF65-F5344CB8AC3E}">
        <p14:creationId xmlns:p14="http://schemas.microsoft.com/office/powerpoint/2010/main" val="2555601769"/>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4384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2438400" y="3924300"/>
            <a:ext cx="6400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97624433-294D-4F9A-B8EE-02440E79F603}" type="datetime1">
              <a:rPr lang="en-US"/>
              <a:pPr>
                <a:defRPr/>
              </a:pPr>
              <a:t>6/22/2016</a:t>
            </a:fld>
            <a:endParaRPr lang="en-US" dirty="0"/>
          </a:p>
        </p:txBody>
      </p:sp>
      <p:sp>
        <p:nvSpPr>
          <p:cNvPr id="7" name="Footer Placeholder 6"/>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8" name="Slide Number Placeholder 7"/>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1449C6B7-17B1-4B09-A6E0-6097DC5B7F8C}" type="slidenum">
              <a:rPr lang="en-US" altLang="en-US"/>
              <a:pPr>
                <a:defRPr/>
              </a:pPr>
              <a:t>‹#›</a:t>
            </a:fld>
            <a:endParaRPr lang="en-US" altLang="en-US"/>
          </a:p>
        </p:txBody>
      </p:sp>
    </p:spTree>
    <p:extLst>
      <p:ext uri="{BB962C8B-B14F-4D97-AF65-F5344CB8AC3E}">
        <p14:creationId xmlns:p14="http://schemas.microsoft.com/office/powerpoint/2010/main" val="236557123"/>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B1C156CE-3E74-43AA-8260-8BE058C0C927}" type="datetime1">
              <a:rPr lang="en-US"/>
              <a:pPr>
                <a:defRPr/>
              </a:pPr>
              <a:t>6/22/2016</a:t>
            </a:fld>
            <a:endParaRPr lang="en-US" dirty="0"/>
          </a:p>
        </p:txBody>
      </p:sp>
      <p:sp>
        <p:nvSpPr>
          <p:cNvPr id="6" name="Footer Placeholder 5"/>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1A1F625D-E294-46E3-8399-BA760A12C126}" type="slidenum">
              <a:rPr lang="en-US" altLang="en-US"/>
              <a:pPr>
                <a:defRPr/>
              </a:pPr>
              <a:t>‹#›</a:t>
            </a:fld>
            <a:endParaRPr lang="en-US" altLang="en-US"/>
          </a:p>
        </p:txBody>
      </p:sp>
    </p:spTree>
    <p:extLst>
      <p:ext uri="{BB962C8B-B14F-4D97-AF65-F5344CB8AC3E}">
        <p14:creationId xmlns:p14="http://schemas.microsoft.com/office/powerpoint/2010/main" val="2422036174"/>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150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7C5C2F23-1FF8-455B-807D-0D13071B3D22}" type="datetime1">
              <a:rPr lang="en-US"/>
              <a:pPr>
                <a:defRPr/>
              </a:pPr>
              <a:t>6/22/2016</a:t>
            </a:fld>
            <a:endParaRPr lang="en-US" dirty="0"/>
          </a:p>
        </p:txBody>
      </p:sp>
      <p:sp>
        <p:nvSpPr>
          <p:cNvPr id="7" name="Footer Placeholder 6"/>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8" name="Slide Number Placeholder 7"/>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1F896D1D-C8C9-438A-83E2-095D552D02E5}" type="slidenum">
              <a:rPr lang="en-US" altLang="en-US"/>
              <a:pPr>
                <a:defRPr/>
              </a:pPr>
              <a:t>‹#›</a:t>
            </a:fld>
            <a:endParaRPr lang="en-US" altLang="en-US"/>
          </a:p>
        </p:txBody>
      </p:sp>
    </p:spTree>
    <p:extLst>
      <p:ext uri="{BB962C8B-B14F-4D97-AF65-F5344CB8AC3E}">
        <p14:creationId xmlns:p14="http://schemas.microsoft.com/office/powerpoint/2010/main" val="428619059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a:xfrm>
            <a:off x="4246563" y="6557963"/>
            <a:ext cx="2001837" cy="227012"/>
          </a:xfrm>
          <a:prstGeom prst="rect">
            <a:avLst/>
          </a:prstGeom>
        </p:spPr>
        <p:txBody>
          <a:bodyPr/>
          <a:lstStyle>
            <a:lvl1pPr>
              <a:defRPr/>
            </a:lvl1pPr>
          </a:lstStyle>
          <a:p>
            <a:pPr>
              <a:defRPr/>
            </a:pPr>
            <a:endParaRPr lang="en-US" dirty="0"/>
          </a:p>
        </p:txBody>
      </p:sp>
      <p:sp>
        <p:nvSpPr>
          <p:cNvPr id="6" name="Footer Placeholder 3"/>
          <p:cNvSpPr>
            <a:spLocks noGrp="1"/>
          </p:cNvSpPr>
          <p:nvPr>
            <p:ph type="ftr" sz="quarter" idx="11"/>
          </p:nvPr>
        </p:nvSpPr>
        <p:spPr>
          <a:xfrm>
            <a:off x="457200" y="6557963"/>
            <a:ext cx="3657600" cy="228600"/>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6251575" y="6556375"/>
            <a:ext cx="588963" cy="228600"/>
          </a:xfrm>
          <a:prstGeom prst="rect">
            <a:avLst/>
          </a:prstGeom>
        </p:spPr>
        <p:txBody>
          <a:bodyPr/>
          <a:lstStyle>
            <a:lvl1pPr>
              <a:defRPr/>
            </a:lvl1pPr>
          </a:lstStyle>
          <a:p>
            <a:pPr>
              <a:defRPr/>
            </a:pPr>
            <a:fld id="{85DD9E8C-0FE0-46F5-BC59-9C827CB0CCCE}" type="slidenum">
              <a:rPr lang="en-US"/>
              <a:pPr>
                <a:defRPr/>
              </a:pPr>
              <a:t>‹#›</a:t>
            </a:fld>
            <a:endParaRPr lang="en-US" dirty="0"/>
          </a:p>
        </p:txBody>
      </p:sp>
    </p:spTree>
    <p:extLst>
      <p:ext uri="{BB962C8B-B14F-4D97-AF65-F5344CB8AC3E}">
        <p14:creationId xmlns:p14="http://schemas.microsoft.com/office/powerpoint/2010/main" val="880261545"/>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76CB299A-03A7-4752-B2D1-E8FAA20357CC}" type="datetime1">
              <a:rPr lang="en-US"/>
              <a:pPr>
                <a:defRPr/>
              </a:pPr>
              <a:t>6/22/2016</a:t>
            </a:fld>
            <a:endParaRPr lang="en-US" dirty="0"/>
          </a:p>
        </p:txBody>
      </p:sp>
      <p:sp>
        <p:nvSpPr>
          <p:cNvPr id="4" name="Footer Placeholder 3"/>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5" name="Slide Number Placeholder 4"/>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5CFB9DCA-EEC2-46B4-9C8F-78B8058418E9}" type="slidenum">
              <a:rPr lang="en-US" altLang="en-US"/>
              <a:pPr>
                <a:defRPr/>
              </a:pPr>
              <a:t>‹#›</a:t>
            </a:fld>
            <a:endParaRPr lang="en-US" altLang="en-US"/>
          </a:p>
        </p:txBody>
      </p:sp>
    </p:spTree>
    <p:extLst>
      <p:ext uri="{BB962C8B-B14F-4D97-AF65-F5344CB8AC3E}">
        <p14:creationId xmlns:p14="http://schemas.microsoft.com/office/powerpoint/2010/main" val="3082136772"/>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4384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4384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7150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7FE3F8BF-825C-4E3E-858E-2E3EDFA2214F}" type="datetime1">
              <a:rPr lang="en-US"/>
              <a:pPr>
                <a:defRPr/>
              </a:pPr>
              <a:t>6/22/2016</a:t>
            </a:fld>
            <a:endParaRPr lang="en-US" dirty="0"/>
          </a:p>
        </p:txBody>
      </p:sp>
      <p:sp>
        <p:nvSpPr>
          <p:cNvPr id="8" name="Footer Placeholder 7"/>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9" name="Slide Number Placeholder 8"/>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3A1CBCAD-7D14-43B2-863F-CA4000DD49B5}" type="slidenum">
              <a:rPr lang="en-US" altLang="en-US"/>
              <a:pPr>
                <a:defRPr/>
              </a:pPr>
              <a:t>‹#›</a:t>
            </a:fld>
            <a:endParaRPr lang="en-US" altLang="en-US"/>
          </a:p>
        </p:txBody>
      </p:sp>
    </p:spTree>
    <p:extLst>
      <p:ext uri="{BB962C8B-B14F-4D97-AF65-F5344CB8AC3E}">
        <p14:creationId xmlns:p14="http://schemas.microsoft.com/office/powerpoint/2010/main" val="3707662908"/>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762000"/>
            <a:ext cx="7772400" cy="5715000"/>
          </a:xfrm>
          <a:prstGeom prst="rect">
            <a:avLst/>
          </a:prstGeom>
        </p:spPr>
        <p:txBody>
          <a:bodyPr>
            <a:normAutofit/>
          </a:bodyPr>
          <a:lstStyle/>
          <a:p>
            <a:pPr lvl="0"/>
            <a:endParaRPr lang="en-US" noProof="0" dirty="0"/>
          </a:p>
        </p:txBody>
      </p:sp>
      <p:sp>
        <p:nvSpPr>
          <p:cNvPr id="4" name="Date Placeholder 3"/>
          <p:cNvSpPr>
            <a:spLocks noGrp="1"/>
          </p:cNvSpPr>
          <p:nvPr>
            <p:ph type="dt" sz="half" idx="10"/>
          </p:nvPr>
        </p:nvSpPr>
        <p:spPr>
          <a:xfrm>
            <a:off x="0" y="6629400"/>
            <a:ext cx="1905000" cy="228600"/>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629400"/>
            <a:ext cx="2895600" cy="22860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7239000" y="6629400"/>
            <a:ext cx="1905000" cy="228600"/>
          </a:xfrm>
          <a:prstGeom prst="rect">
            <a:avLst/>
          </a:prstGeom>
        </p:spPr>
        <p:txBody>
          <a:bodyPr/>
          <a:lstStyle>
            <a:lvl1pPr>
              <a:defRPr/>
            </a:lvl1pPr>
          </a:lstStyle>
          <a:p>
            <a:pPr>
              <a:defRPr/>
            </a:pPr>
            <a:fld id="{06269A8F-DD51-4398-ABA3-581880862C08}" type="slidenum">
              <a:rPr lang="en-US"/>
              <a:pPr>
                <a:defRPr/>
              </a:pPr>
              <a:t>‹#›</a:t>
            </a:fld>
            <a:endParaRPr lang="en-US" dirty="0"/>
          </a:p>
        </p:txBody>
      </p:sp>
    </p:spTree>
    <p:extLst>
      <p:ext uri="{BB962C8B-B14F-4D97-AF65-F5344CB8AC3E}">
        <p14:creationId xmlns:p14="http://schemas.microsoft.com/office/powerpoint/2010/main" val="350277548"/>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B3B778-3B71-4449-8F02-B1829E01FD59}"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6136DC-EC1F-4617-AEEC-D14943BC30DF}" type="slidenum">
              <a:rPr lang="en-US" altLang="en-US"/>
              <a:pPr>
                <a:defRPr/>
              </a:pPr>
              <a:t>‹#›</a:t>
            </a:fld>
            <a:endParaRPr lang="en-US" altLang="en-US"/>
          </a:p>
        </p:txBody>
      </p:sp>
    </p:spTree>
    <p:extLst>
      <p:ext uri="{BB962C8B-B14F-4D97-AF65-F5344CB8AC3E}">
        <p14:creationId xmlns:p14="http://schemas.microsoft.com/office/powerpoint/2010/main" val="11659271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DDEEA8-7F09-4203-A687-5346AC901FA1}"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FCAC2E-6AE6-40D3-9C43-E564D704484E}" type="slidenum">
              <a:rPr lang="en-US" altLang="en-US"/>
              <a:pPr>
                <a:defRPr/>
              </a:pPr>
              <a:t>‹#›</a:t>
            </a:fld>
            <a:endParaRPr lang="en-US" altLang="en-US"/>
          </a:p>
        </p:txBody>
      </p:sp>
    </p:spTree>
    <p:extLst>
      <p:ext uri="{BB962C8B-B14F-4D97-AF65-F5344CB8AC3E}">
        <p14:creationId xmlns:p14="http://schemas.microsoft.com/office/powerpoint/2010/main" val="42625263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C4568A-65AC-4165-A36B-BD8902AE52CB}"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6C5EEE-606C-4D85-B69F-C14B54771D90}" type="slidenum">
              <a:rPr lang="en-US" altLang="en-US"/>
              <a:pPr>
                <a:defRPr/>
              </a:pPr>
              <a:t>‹#›</a:t>
            </a:fld>
            <a:endParaRPr lang="en-US" altLang="en-US"/>
          </a:p>
        </p:txBody>
      </p:sp>
    </p:spTree>
    <p:extLst>
      <p:ext uri="{BB962C8B-B14F-4D97-AF65-F5344CB8AC3E}">
        <p14:creationId xmlns:p14="http://schemas.microsoft.com/office/powerpoint/2010/main" val="23920847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2E7F80-004D-4B8F-8DA6-7195B659C22F}" type="datetimeFigureOut">
              <a:rPr lang="en-US" altLang="en-US"/>
              <a:pPr>
                <a:defRPr/>
              </a:pPr>
              <a:t>6/22/2016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4F58DB-FB79-4EF2-AC21-80A4DEEC0FC7}" type="slidenum">
              <a:rPr lang="en-US" altLang="en-US"/>
              <a:pPr>
                <a:defRPr/>
              </a:pPr>
              <a:t>‹#›</a:t>
            </a:fld>
            <a:endParaRPr lang="en-US" altLang="en-US"/>
          </a:p>
        </p:txBody>
      </p:sp>
    </p:spTree>
    <p:extLst>
      <p:ext uri="{BB962C8B-B14F-4D97-AF65-F5344CB8AC3E}">
        <p14:creationId xmlns:p14="http://schemas.microsoft.com/office/powerpoint/2010/main" val="23659817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097BCF-000E-4685-97C2-C66BCCD3BC67}" type="datetimeFigureOut">
              <a:rPr lang="en-US" altLang="en-US"/>
              <a:pPr>
                <a:defRPr/>
              </a:pPr>
              <a:t>6/22/2016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A1B4BF8-5BBA-4476-B075-F1525C78392D}" type="slidenum">
              <a:rPr lang="en-US" altLang="en-US"/>
              <a:pPr>
                <a:defRPr/>
              </a:pPr>
              <a:t>‹#›</a:t>
            </a:fld>
            <a:endParaRPr lang="en-US" altLang="en-US"/>
          </a:p>
        </p:txBody>
      </p:sp>
    </p:spTree>
    <p:extLst>
      <p:ext uri="{BB962C8B-B14F-4D97-AF65-F5344CB8AC3E}">
        <p14:creationId xmlns:p14="http://schemas.microsoft.com/office/powerpoint/2010/main" val="3636764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DAF86A0-6F8E-4C14-AB62-B3531433F497}" type="datetimeFigureOut">
              <a:rPr lang="en-US" altLang="en-US"/>
              <a:pPr>
                <a:defRPr/>
              </a:pPr>
              <a:t>6/22/2016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849C81-2307-4343-96BE-2E7B4878DAE2}" type="slidenum">
              <a:rPr lang="en-US" altLang="en-US"/>
              <a:pPr>
                <a:defRPr/>
              </a:pPr>
              <a:t>‹#›</a:t>
            </a:fld>
            <a:endParaRPr lang="en-US" altLang="en-US"/>
          </a:p>
        </p:txBody>
      </p:sp>
    </p:spTree>
    <p:extLst>
      <p:ext uri="{BB962C8B-B14F-4D97-AF65-F5344CB8AC3E}">
        <p14:creationId xmlns:p14="http://schemas.microsoft.com/office/powerpoint/2010/main" val="41132174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5F3AC2-DD96-4A36-8554-60C1BA132B5B}" type="datetimeFigureOut">
              <a:rPr lang="en-US" altLang="en-US"/>
              <a:pPr>
                <a:defRPr/>
              </a:pPr>
              <a:t>6/22/2016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18FCC1-CD60-4490-818F-97E8ABE1ADC8}" type="slidenum">
              <a:rPr lang="en-US" altLang="en-US"/>
              <a:pPr>
                <a:defRPr/>
              </a:pPr>
              <a:t>‹#›</a:t>
            </a:fld>
            <a:endParaRPr lang="en-US" altLang="en-US"/>
          </a:p>
        </p:txBody>
      </p:sp>
    </p:spTree>
    <p:extLst>
      <p:ext uri="{BB962C8B-B14F-4D97-AF65-F5344CB8AC3E}">
        <p14:creationId xmlns:p14="http://schemas.microsoft.com/office/powerpoint/2010/main" val="61856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762000"/>
            <a:ext cx="3810000" cy="5715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629400"/>
            <a:ext cx="1905000" cy="228600"/>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629400"/>
            <a:ext cx="2895600" cy="228600"/>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7239000" y="6629400"/>
            <a:ext cx="1905000" cy="228600"/>
          </a:xfrm>
          <a:prstGeom prst="rect">
            <a:avLst/>
          </a:prstGeom>
        </p:spPr>
        <p:txBody>
          <a:bodyPr/>
          <a:lstStyle>
            <a:lvl1pPr>
              <a:defRPr/>
            </a:lvl1pPr>
          </a:lstStyle>
          <a:p>
            <a:pPr>
              <a:defRPr/>
            </a:pPr>
            <a:fld id="{59FE3B5E-CA6B-447D-98FB-3A91B33BB7AF}" type="slidenum">
              <a:rPr lang="en-US"/>
              <a:pPr>
                <a:defRPr/>
              </a:pPr>
              <a:t>‹#›</a:t>
            </a:fld>
            <a:endParaRPr lang="en-US" dirty="0"/>
          </a:p>
        </p:txBody>
      </p:sp>
    </p:spTree>
    <p:extLst>
      <p:ext uri="{BB962C8B-B14F-4D97-AF65-F5344CB8AC3E}">
        <p14:creationId xmlns:p14="http://schemas.microsoft.com/office/powerpoint/2010/main" val="3989056413"/>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B3E9DC-4295-45E6-974B-07DEDEB50573}" type="datetimeFigureOut">
              <a:rPr lang="en-US" altLang="en-US"/>
              <a:pPr>
                <a:defRPr/>
              </a:pPr>
              <a:t>6/22/2016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6FF56D-FD7E-4DB3-8666-FD375F85B7B2}" type="slidenum">
              <a:rPr lang="en-US" altLang="en-US"/>
              <a:pPr>
                <a:defRPr/>
              </a:pPr>
              <a:t>‹#›</a:t>
            </a:fld>
            <a:endParaRPr lang="en-US" altLang="en-US"/>
          </a:p>
        </p:txBody>
      </p:sp>
    </p:spTree>
    <p:extLst>
      <p:ext uri="{BB962C8B-B14F-4D97-AF65-F5344CB8AC3E}">
        <p14:creationId xmlns:p14="http://schemas.microsoft.com/office/powerpoint/2010/main" val="27235668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E8677A-3617-48AE-BF9F-0D6AD4D85505}" type="datetimeFigureOut">
              <a:rPr lang="en-US" altLang="en-US"/>
              <a:pPr>
                <a:defRPr/>
              </a:pPr>
              <a:t>6/22/2016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BC3F30-69F5-47F5-B98A-CB169095701A}" type="slidenum">
              <a:rPr lang="en-US" altLang="en-US"/>
              <a:pPr>
                <a:defRPr/>
              </a:pPr>
              <a:t>‹#›</a:t>
            </a:fld>
            <a:endParaRPr lang="en-US" altLang="en-US"/>
          </a:p>
        </p:txBody>
      </p:sp>
    </p:spTree>
    <p:extLst>
      <p:ext uri="{BB962C8B-B14F-4D97-AF65-F5344CB8AC3E}">
        <p14:creationId xmlns:p14="http://schemas.microsoft.com/office/powerpoint/2010/main" val="223554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33CDDC-AE4D-47E2-80F8-49E5D606F8BF}"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CDEE41-04AA-42DB-9BFF-4F4905620C95}" type="slidenum">
              <a:rPr lang="en-US" altLang="en-US"/>
              <a:pPr>
                <a:defRPr/>
              </a:pPr>
              <a:t>‹#›</a:t>
            </a:fld>
            <a:endParaRPr lang="en-US" altLang="en-US"/>
          </a:p>
        </p:txBody>
      </p:sp>
    </p:spTree>
    <p:extLst>
      <p:ext uri="{BB962C8B-B14F-4D97-AF65-F5344CB8AC3E}">
        <p14:creationId xmlns:p14="http://schemas.microsoft.com/office/powerpoint/2010/main" val="42336640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97BA85-A313-4E72-8A35-881DD5FD4763}"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75EB49-AC40-4B89-9BFF-F1B2C3E763A2}" type="slidenum">
              <a:rPr lang="en-US" altLang="en-US"/>
              <a:pPr>
                <a:defRPr/>
              </a:pPr>
              <a:t>‹#›</a:t>
            </a:fld>
            <a:endParaRPr lang="en-US" altLang="en-US"/>
          </a:p>
        </p:txBody>
      </p:sp>
    </p:spTree>
    <p:extLst>
      <p:ext uri="{BB962C8B-B14F-4D97-AF65-F5344CB8AC3E}">
        <p14:creationId xmlns:p14="http://schemas.microsoft.com/office/powerpoint/2010/main" val="13858926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AA4BCF1-AC16-4C4B-9EFD-75AF2D44614F}"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9A693D-9341-49A6-8951-495239C094BA}" type="slidenum">
              <a:rPr lang="en-US" altLang="en-US"/>
              <a:pPr>
                <a:defRPr/>
              </a:pPr>
              <a:t>‹#›</a:t>
            </a:fld>
            <a:endParaRPr lang="en-US" altLang="en-US"/>
          </a:p>
        </p:txBody>
      </p:sp>
    </p:spTree>
    <p:extLst>
      <p:ext uri="{BB962C8B-B14F-4D97-AF65-F5344CB8AC3E}">
        <p14:creationId xmlns:p14="http://schemas.microsoft.com/office/powerpoint/2010/main" val="42559079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2550E7-6313-4160-AEE4-339D9EC160DE}"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AFB2DA-5900-45D0-93A9-8E933A8529E1}" type="slidenum">
              <a:rPr lang="en-US" altLang="en-US"/>
              <a:pPr>
                <a:defRPr/>
              </a:pPr>
              <a:t>‹#›</a:t>
            </a:fld>
            <a:endParaRPr lang="en-US" altLang="en-US"/>
          </a:p>
        </p:txBody>
      </p:sp>
    </p:spTree>
    <p:extLst>
      <p:ext uri="{BB962C8B-B14F-4D97-AF65-F5344CB8AC3E}">
        <p14:creationId xmlns:p14="http://schemas.microsoft.com/office/powerpoint/2010/main" val="15129515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E695BC-EC9C-4093-985E-32BE8238DFDF}"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74B005-2682-4416-9ADF-439177132A95}" type="slidenum">
              <a:rPr lang="en-US" altLang="en-US"/>
              <a:pPr>
                <a:defRPr/>
              </a:pPr>
              <a:t>‹#›</a:t>
            </a:fld>
            <a:endParaRPr lang="en-US" altLang="en-US"/>
          </a:p>
        </p:txBody>
      </p:sp>
    </p:spTree>
    <p:extLst>
      <p:ext uri="{BB962C8B-B14F-4D97-AF65-F5344CB8AC3E}">
        <p14:creationId xmlns:p14="http://schemas.microsoft.com/office/powerpoint/2010/main" val="24555682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F0B3CFA-A462-48A6-915A-864121A81EBE}" type="datetimeFigureOut">
              <a:rPr lang="en-US" altLang="en-US"/>
              <a:pPr>
                <a:defRPr/>
              </a:pPr>
              <a:t>6/22/2016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CD9FDD-99CC-4130-8A97-7FF36F2B9146}" type="slidenum">
              <a:rPr lang="en-US" altLang="en-US"/>
              <a:pPr>
                <a:defRPr/>
              </a:pPr>
              <a:t>‹#›</a:t>
            </a:fld>
            <a:endParaRPr lang="en-US" altLang="en-US"/>
          </a:p>
        </p:txBody>
      </p:sp>
    </p:spTree>
    <p:extLst>
      <p:ext uri="{BB962C8B-B14F-4D97-AF65-F5344CB8AC3E}">
        <p14:creationId xmlns:p14="http://schemas.microsoft.com/office/powerpoint/2010/main" val="6542603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9320518-B6DD-44E3-9789-5D279F0317EC}" type="datetimeFigureOut">
              <a:rPr lang="en-US" altLang="en-US"/>
              <a:pPr>
                <a:defRPr/>
              </a:pPr>
              <a:t>6/22/2016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4A0B306-0DBB-4C84-96E0-38B00857C0C4}" type="slidenum">
              <a:rPr lang="en-US" altLang="en-US"/>
              <a:pPr>
                <a:defRPr/>
              </a:pPr>
              <a:t>‹#›</a:t>
            </a:fld>
            <a:endParaRPr lang="en-US" altLang="en-US"/>
          </a:p>
        </p:txBody>
      </p:sp>
    </p:spTree>
    <p:extLst>
      <p:ext uri="{BB962C8B-B14F-4D97-AF65-F5344CB8AC3E}">
        <p14:creationId xmlns:p14="http://schemas.microsoft.com/office/powerpoint/2010/main" val="13333648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18EF1A-DE22-4D85-AF60-54826D510472}" type="datetimeFigureOut">
              <a:rPr lang="en-US" altLang="en-US"/>
              <a:pPr>
                <a:defRPr/>
              </a:pPr>
              <a:t>6/22/2016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B54339D-6D48-4C2D-AD84-47EED37C36B2}" type="slidenum">
              <a:rPr lang="en-US" altLang="en-US"/>
              <a:pPr>
                <a:defRPr/>
              </a:pPr>
              <a:t>‹#›</a:t>
            </a:fld>
            <a:endParaRPr lang="en-US" altLang="en-US"/>
          </a:p>
        </p:txBody>
      </p:sp>
    </p:spTree>
    <p:extLst>
      <p:ext uri="{BB962C8B-B14F-4D97-AF65-F5344CB8AC3E}">
        <p14:creationId xmlns:p14="http://schemas.microsoft.com/office/powerpoint/2010/main" val="31178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762000"/>
            <a:ext cx="7772400" cy="5715000"/>
          </a:xfrm>
          <a:prstGeom prst="rect">
            <a:avLst/>
          </a:prstGeom>
        </p:spPr>
        <p:txBody>
          <a:bodyPr>
            <a:normAutofit/>
          </a:bodyPr>
          <a:lstStyle/>
          <a:p>
            <a:pPr lvl="0"/>
            <a:endParaRPr lang="en-US" noProof="0" dirty="0"/>
          </a:p>
        </p:txBody>
      </p:sp>
      <p:sp>
        <p:nvSpPr>
          <p:cNvPr id="4" name="Date Placeholder 3"/>
          <p:cNvSpPr>
            <a:spLocks noGrp="1"/>
          </p:cNvSpPr>
          <p:nvPr>
            <p:ph type="dt" sz="half" idx="10"/>
          </p:nvPr>
        </p:nvSpPr>
        <p:spPr>
          <a:xfrm>
            <a:off x="0" y="6629400"/>
            <a:ext cx="1905000" cy="228600"/>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629400"/>
            <a:ext cx="2895600" cy="22860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7239000" y="6629400"/>
            <a:ext cx="1905000" cy="228600"/>
          </a:xfrm>
          <a:prstGeom prst="rect">
            <a:avLst/>
          </a:prstGeom>
        </p:spPr>
        <p:txBody>
          <a:bodyPr/>
          <a:lstStyle>
            <a:lvl1pPr>
              <a:defRPr/>
            </a:lvl1pPr>
          </a:lstStyle>
          <a:p>
            <a:pPr>
              <a:defRPr/>
            </a:pPr>
            <a:fld id="{06269A8F-DD51-4398-ABA3-581880862C08}" type="slidenum">
              <a:rPr lang="en-US"/>
              <a:pPr>
                <a:defRPr/>
              </a:pPr>
              <a:t>‹#›</a:t>
            </a:fld>
            <a:endParaRPr lang="en-US" dirty="0"/>
          </a:p>
        </p:txBody>
      </p:sp>
    </p:spTree>
    <p:extLst>
      <p:ext uri="{BB962C8B-B14F-4D97-AF65-F5344CB8AC3E}">
        <p14:creationId xmlns:p14="http://schemas.microsoft.com/office/powerpoint/2010/main" val="81319223"/>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DCF128-36F3-41B4-832C-2A2E88FE1872}" type="datetimeFigureOut">
              <a:rPr lang="en-US" altLang="en-US"/>
              <a:pPr>
                <a:defRPr/>
              </a:pPr>
              <a:t>6/22/2016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E68A5D3-CEBD-4B42-8C5A-751915E4D79C}" type="slidenum">
              <a:rPr lang="en-US" altLang="en-US"/>
              <a:pPr>
                <a:defRPr/>
              </a:pPr>
              <a:t>‹#›</a:t>
            </a:fld>
            <a:endParaRPr lang="en-US" altLang="en-US"/>
          </a:p>
        </p:txBody>
      </p:sp>
    </p:spTree>
    <p:extLst>
      <p:ext uri="{BB962C8B-B14F-4D97-AF65-F5344CB8AC3E}">
        <p14:creationId xmlns:p14="http://schemas.microsoft.com/office/powerpoint/2010/main" val="21028915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450AD8-75A9-48EB-B1C3-E068376C3291}" type="datetimeFigureOut">
              <a:rPr lang="en-US" altLang="en-US"/>
              <a:pPr>
                <a:defRPr/>
              </a:pPr>
              <a:t>6/22/2016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B2CF2E-F5BE-45F1-B8EA-B69CEE800CB1}" type="slidenum">
              <a:rPr lang="en-US" altLang="en-US"/>
              <a:pPr>
                <a:defRPr/>
              </a:pPr>
              <a:t>‹#›</a:t>
            </a:fld>
            <a:endParaRPr lang="en-US" altLang="en-US"/>
          </a:p>
        </p:txBody>
      </p:sp>
    </p:spTree>
    <p:extLst>
      <p:ext uri="{BB962C8B-B14F-4D97-AF65-F5344CB8AC3E}">
        <p14:creationId xmlns:p14="http://schemas.microsoft.com/office/powerpoint/2010/main" val="30333174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FEB218-EE8A-4E88-81A0-98244DA09554}" type="datetimeFigureOut">
              <a:rPr lang="en-US" altLang="en-US"/>
              <a:pPr>
                <a:defRPr/>
              </a:pPr>
              <a:t>6/22/2016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5B6794-B1DF-4EEE-B09D-C950762987F0}" type="slidenum">
              <a:rPr lang="en-US" altLang="en-US"/>
              <a:pPr>
                <a:defRPr/>
              </a:pPr>
              <a:t>‹#›</a:t>
            </a:fld>
            <a:endParaRPr lang="en-US" altLang="en-US"/>
          </a:p>
        </p:txBody>
      </p:sp>
    </p:spTree>
    <p:extLst>
      <p:ext uri="{BB962C8B-B14F-4D97-AF65-F5344CB8AC3E}">
        <p14:creationId xmlns:p14="http://schemas.microsoft.com/office/powerpoint/2010/main" val="16389874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C099A7-4094-49E6-B73A-6B4D37D641F4}"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405103-A2A5-48E8-8E3A-D38EEAA55949}" type="slidenum">
              <a:rPr lang="en-US" altLang="en-US"/>
              <a:pPr>
                <a:defRPr/>
              </a:pPr>
              <a:t>‹#›</a:t>
            </a:fld>
            <a:endParaRPr lang="en-US" altLang="en-US"/>
          </a:p>
        </p:txBody>
      </p:sp>
    </p:spTree>
    <p:extLst>
      <p:ext uri="{BB962C8B-B14F-4D97-AF65-F5344CB8AC3E}">
        <p14:creationId xmlns:p14="http://schemas.microsoft.com/office/powerpoint/2010/main" val="27537540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8C7338-4EF4-4608-98E4-7993DAEBC5A7}" type="datetimeFigureOut">
              <a:rPr lang="en-US" altLang="en-US"/>
              <a:pPr>
                <a:defRPr/>
              </a:pPr>
              <a:t>6/22/2016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F7E094-738D-4F68-9616-2B0E70D37D6F}" type="slidenum">
              <a:rPr lang="en-US" altLang="en-US"/>
              <a:pPr>
                <a:defRPr/>
              </a:pPr>
              <a:t>‹#›</a:t>
            </a:fld>
            <a:endParaRPr lang="en-US" altLang="en-US"/>
          </a:p>
        </p:txBody>
      </p:sp>
    </p:spTree>
    <p:extLst>
      <p:ext uri="{BB962C8B-B14F-4D97-AF65-F5344CB8AC3E}">
        <p14:creationId xmlns:p14="http://schemas.microsoft.com/office/powerpoint/2010/main" val="37280122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391" y="1927535"/>
            <a:ext cx="4828745" cy="490749"/>
          </a:xfrm>
          <a:prstGeom prst="rect">
            <a:avLst/>
          </a:prstGeom>
        </p:spPr>
        <p:txBody>
          <a:bodyPr rtlCol="0">
            <a:normAutofit/>
          </a:bodyPr>
          <a:lstStyle/>
          <a:p>
            <a:r>
              <a:rPr lang="en-US" smtClean="0"/>
              <a:t>Click to edit Master title style</a:t>
            </a:r>
            <a:endParaRPr lang="en-US" dirty="0"/>
          </a:p>
        </p:txBody>
      </p:sp>
    </p:spTree>
    <p:extLst>
      <p:ext uri="{BB962C8B-B14F-4D97-AF65-F5344CB8AC3E}">
        <p14:creationId xmlns:p14="http://schemas.microsoft.com/office/powerpoint/2010/main" val="6397241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hangingPunct="1">
              <a:defRPr smtClean="0"/>
            </a:lvl1pPr>
          </a:lstStyle>
          <a:p>
            <a:pPr>
              <a:defRPr/>
            </a:pPr>
            <a:fld id="{FB6904DA-C6BE-4F92-A1B3-D6A7E5FC5EB7}" type="datetimeFigureOut">
              <a:rPr lang="en-US" altLang="en-US"/>
              <a:pPr>
                <a:defRPr/>
              </a:pPr>
              <a:t>6/22/2016</a:t>
            </a:fld>
            <a:endParaRPr lang="en-US"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4ED03DB3-4A00-4C58-8BD7-A1B9A14F38FA}" type="slidenum">
              <a:rPr lang="en-US" altLang="en-US"/>
              <a:pPr>
                <a:defRPr/>
              </a:pPr>
              <a:t>‹#›</a:t>
            </a:fld>
            <a:endParaRPr lang="en-US" altLang="en-US"/>
          </a:p>
        </p:txBody>
      </p:sp>
    </p:spTree>
    <p:extLst>
      <p:ext uri="{BB962C8B-B14F-4D97-AF65-F5344CB8AC3E}">
        <p14:creationId xmlns:p14="http://schemas.microsoft.com/office/powerpoint/2010/main" val="580775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1F497D"/>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F49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308504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81" y="660830"/>
            <a:ext cx="8229600" cy="772385"/>
          </a:xfrm>
          <a:prstGeom prst="rect">
            <a:avLst/>
          </a:prstGeom>
        </p:spPr>
        <p:txBody>
          <a:bodyPr/>
          <a:lstStyle>
            <a:lvl1pPr>
              <a:defRPr>
                <a:solidFill>
                  <a:srgbClr val="1F497D"/>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57039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391" y="1927535"/>
            <a:ext cx="4828745" cy="490749"/>
          </a:xfrm>
          <a:prstGeom prst="rect">
            <a:avLst/>
          </a:prstGeom>
        </p:spPr>
        <p:txBody>
          <a:bodyPr rtlCol="0">
            <a:normAutofit/>
          </a:bodyPr>
          <a:lstStyle/>
          <a:p>
            <a:r>
              <a:rPr lang="en-US" smtClean="0"/>
              <a:t>Click to edit Master title style</a:t>
            </a:r>
            <a:endParaRPr lang="en-US" dirty="0"/>
          </a:p>
        </p:txBody>
      </p:sp>
    </p:spTree>
    <p:extLst>
      <p:ext uri="{BB962C8B-B14F-4D97-AF65-F5344CB8AC3E}">
        <p14:creationId xmlns:p14="http://schemas.microsoft.com/office/powerpoint/2010/main" val="330991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1F497D"/>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F49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39498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hangingPunct="1">
              <a:defRPr smtClean="0"/>
            </a:lvl1pPr>
          </a:lstStyle>
          <a:p>
            <a:pPr>
              <a:defRPr/>
            </a:pPr>
            <a:fld id="{5EDE55C9-9849-4701-89E3-57E647D2E216}" type="datetimeFigureOut">
              <a:rPr lang="en-US" altLang="en-US"/>
              <a:pPr>
                <a:defRPr/>
              </a:pPr>
              <a:t>6/22/2016</a:t>
            </a:fld>
            <a:endParaRPr lang="en-US"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BCF1DF74-DF78-4579-81B3-D15F3933D30F}" type="slidenum">
              <a:rPr lang="en-US" altLang="en-US"/>
              <a:pPr>
                <a:defRPr/>
              </a:pPr>
              <a:t>‹#›</a:t>
            </a:fld>
            <a:endParaRPr lang="en-US" altLang="en-US"/>
          </a:p>
        </p:txBody>
      </p:sp>
    </p:spTree>
    <p:extLst>
      <p:ext uri="{BB962C8B-B14F-4D97-AF65-F5344CB8AC3E}">
        <p14:creationId xmlns:p14="http://schemas.microsoft.com/office/powerpoint/2010/main" val="13839389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1F497D"/>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F49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029018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81" y="660830"/>
            <a:ext cx="8229600" cy="772385"/>
          </a:xfrm>
          <a:prstGeom prst="rect">
            <a:avLst/>
          </a:prstGeom>
        </p:spPr>
        <p:txBody>
          <a:bodyPr/>
          <a:lstStyle>
            <a:lvl1pPr>
              <a:defRPr>
                <a:solidFill>
                  <a:srgbClr val="1F497D"/>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40761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391" y="1927535"/>
            <a:ext cx="4828745" cy="490749"/>
          </a:xfrm>
          <a:prstGeom prst="rect">
            <a:avLst/>
          </a:prstGeom>
        </p:spPr>
        <p:txBody>
          <a:bodyPr rtlCol="0">
            <a:normAutofit/>
          </a:bodyPr>
          <a:lstStyle/>
          <a:p>
            <a:r>
              <a:rPr lang="en-US" smtClean="0"/>
              <a:t>Click to edit Master title style</a:t>
            </a:r>
            <a:endParaRPr lang="en-US" dirty="0"/>
          </a:p>
        </p:txBody>
      </p:sp>
    </p:spTree>
    <p:extLst>
      <p:ext uri="{BB962C8B-B14F-4D97-AF65-F5344CB8AC3E}">
        <p14:creationId xmlns:p14="http://schemas.microsoft.com/office/powerpoint/2010/main" val="8090028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1F497D"/>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F49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055451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81" y="660830"/>
            <a:ext cx="8229600" cy="772385"/>
          </a:xfrm>
          <a:prstGeom prst="rect">
            <a:avLst/>
          </a:prstGeom>
        </p:spPr>
        <p:txBody>
          <a:bodyPr/>
          <a:lstStyle>
            <a:lvl1pPr>
              <a:defRPr>
                <a:solidFill>
                  <a:srgbClr val="1F497D"/>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78490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391" y="1927535"/>
            <a:ext cx="4828745" cy="49074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585509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0A8CA77-6BCD-43F7-89AD-5AF31E3DF25A}" type="datetimeFigureOut">
              <a:rPr lang="en-US" smtClean="0"/>
              <a:t>6/22/2016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4FB7C26-8C35-4A42-87BE-E6C6828346A9}" type="slidenum">
              <a:rPr lang="en-US" smtClean="0"/>
              <a:t>‹#›</a:t>
            </a:fld>
            <a:endParaRPr lang="en-US"/>
          </a:p>
        </p:txBody>
      </p:sp>
    </p:spTree>
    <p:extLst>
      <p:ext uri="{BB962C8B-B14F-4D97-AF65-F5344CB8AC3E}">
        <p14:creationId xmlns:p14="http://schemas.microsoft.com/office/powerpoint/2010/main" val="18189637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1F497D"/>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F49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903185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81" y="660830"/>
            <a:ext cx="8229600" cy="772385"/>
          </a:xfrm>
          <a:prstGeom prst="rect">
            <a:avLst/>
          </a:prstGeom>
        </p:spPr>
        <p:txBody>
          <a:bodyPr/>
          <a:lstStyle>
            <a:lvl1pPr>
              <a:defRPr>
                <a:solidFill>
                  <a:srgbClr val="1F497D"/>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74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81" y="660830"/>
            <a:ext cx="8229600" cy="772385"/>
          </a:xfrm>
          <a:prstGeom prst="rect">
            <a:avLst/>
          </a:prstGeom>
        </p:spPr>
        <p:txBody>
          <a:bodyPr/>
          <a:lstStyle>
            <a:lvl1pPr>
              <a:defRPr>
                <a:solidFill>
                  <a:srgbClr val="1F497D"/>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250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82.xml"/><Relationship Id="rId1" Type="http://schemas.openxmlformats.org/officeDocument/2006/relationships/slideLayout" Target="../slideLayouts/slideLayout81.xml"/><Relationship Id="rId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83.xml"/><Relationship Id="rId4" Type="http://schemas.openxmlformats.org/officeDocument/2006/relationships/image" Target="../media/image5.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85.xml"/><Relationship Id="rId1" Type="http://schemas.openxmlformats.org/officeDocument/2006/relationships/slideLayout" Target="../slideLayouts/slideLayout84.xml"/><Relationship Id="rId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87.xml"/><Relationship Id="rId1" Type="http://schemas.openxmlformats.org/officeDocument/2006/relationships/slideLayout" Target="../slideLayouts/slideLayout86.xml"/><Relationship Id="rId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4.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5.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6.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5" Type="http://schemas.openxmlformats.org/officeDocument/2006/relationships/image" Target="../media/image5.jpeg"/><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5.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Modern Style Template.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6678664" y="2723868"/>
            <a:ext cx="2074040" cy="1326411"/>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3459082030"/>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Lst>
  <p:transition>
    <p:fade thruBlk="1"/>
  </p:transition>
  <p:timing>
    <p:tnLst>
      <p:par>
        <p:cTn id="1" dur="indefinite" restart="never" nodeType="tmRoot"/>
      </p:par>
    </p:tnLst>
  </p:timing>
  <p:txStyles>
    <p:titleStyle>
      <a:lvl1pPr algn="l" defTabSz="457200" rtl="0" eaLnBrk="1" latinLnBrk="0" hangingPunct="1">
        <a:spcBef>
          <a:spcPct val="0"/>
        </a:spcBef>
        <a:buNone/>
        <a:defRPr sz="2000" kern="1200">
          <a:solidFill>
            <a:srgbClr val="1F497D"/>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 descr="Modern Style_interna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Placeholder 2"/>
          <p:cNvSpPr>
            <a:spLocks noGrp="1"/>
          </p:cNvSpPr>
          <p:nvPr>
            <p:ph type="body" idx="1"/>
          </p:nvPr>
        </p:nvSpPr>
        <p:spPr bwMode="auto">
          <a:xfrm>
            <a:off x="457200" y="1600200"/>
            <a:ext cx="82296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205156886"/>
      </p:ext>
    </p:extLst>
  </p:cSld>
  <p:clrMap bg1="lt1" tx1="dk1" bg2="lt2" tx2="dk2" accent1="accent1" accent2="accent2" accent3="accent3" accent4="accent4" accent5="accent5" accent6="accent6" hlink="hlink" folHlink="folHlink"/>
  <p:sldLayoutIdLst>
    <p:sldLayoutId id="2147483980" r:id="rId1"/>
    <p:sldLayoutId id="2147483981" r:id="rId2"/>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Arial"/>
          <a:ea typeface="+mn-ea"/>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2"/>
          </a:solidFill>
          <a:latin typeface="Arial"/>
          <a:ea typeface="+mn-ea"/>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2"/>
          </a:solidFill>
          <a:latin typeface="Arial"/>
          <a:ea typeface="+mn-ea"/>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Arial"/>
          <a:ea typeface="+mn-ea"/>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1" descr="Modern Style Templat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p:cNvSpPr>
          <p:nvPr>
            <p:ph type="title"/>
          </p:nvPr>
        </p:nvSpPr>
        <p:spPr bwMode="auto">
          <a:xfrm>
            <a:off x="6678613" y="2724150"/>
            <a:ext cx="2074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9220" name="Picture 6" descr="Intro Slide 1-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24112"/>
      </p:ext>
    </p:extLst>
  </p:cSld>
  <p:clrMap bg1="lt1" tx1="dk1" bg2="lt2" tx2="dk2" accent1="accent1" accent2="accent2" accent3="accent3" accent4="accent4" accent5="accent5" accent6="accent6" hlink="hlink" folHlink="folHlink"/>
  <p:sldLayoutIdLst>
    <p:sldLayoutId id="2147483983" r:id="rId1"/>
  </p:sldLayoutIdLst>
  <p:txStyles>
    <p:titleStyle>
      <a:lvl1pPr algn="l" defTabSz="457200" rtl="0" eaLnBrk="1" fontAlgn="base" hangingPunct="1">
        <a:spcBef>
          <a:spcPct val="0"/>
        </a:spcBef>
        <a:spcAft>
          <a:spcPct val="0"/>
        </a:spcAft>
        <a:defRPr sz="2000" kern="1200">
          <a:solidFill>
            <a:srgbClr val="1F497D"/>
          </a:solidFill>
          <a:latin typeface="Arial"/>
          <a:ea typeface="+mj-ea"/>
          <a:cs typeface="Arial"/>
        </a:defRPr>
      </a:lvl1pPr>
      <a:lvl2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2pPr>
      <a:lvl3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3pPr>
      <a:lvl4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4pPr>
      <a:lvl5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5pPr>
      <a:lvl6pPr marL="4572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6pPr>
      <a:lvl7pPr marL="9144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7pPr>
      <a:lvl8pPr marL="13716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8pPr>
      <a:lvl9pPr marL="18288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1" descr="Modern Style_interna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Placeholder 2"/>
          <p:cNvSpPr>
            <a:spLocks noGrp="1"/>
          </p:cNvSpPr>
          <p:nvPr>
            <p:ph type="body" idx="1"/>
          </p:nvPr>
        </p:nvSpPr>
        <p:spPr bwMode="auto">
          <a:xfrm>
            <a:off x="457200" y="1600200"/>
            <a:ext cx="82296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595047096"/>
      </p:ext>
    </p:extLst>
  </p:cSld>
  <p:clrMap bg1="lt1" tx1="dk1" bg2="lt2" tx2="dk2" accent1="accent1" accent2="accent2" accent3="accent3" accent4="accent4" accent5="accent5" accent6="accent6" hlink="hlink" folHlink="folHlink"/>
  <p:sldLayoutIdLst>
    <p:sldLayoutId id="2147483985" r:id="rId1"/>
    <p:sldLayoutId id="2147483986" r:id="rId2"/>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Arial"/>
          <a:ea typeface="+mn-ea"/>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2"/>
          </a:solidFill>
          <a:latin typeface="Arial"/>
          <a:ea typeface="+mn-ea"/>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2"/>
          </a:solidFill>
          <a:latin typeface="Arial"/>
          <a:ea typeface="+mn-ea"/>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Arial"/>
          <a:ea typeface="+mn-ea"/>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Modern Style Templat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6678664" y="2723868"/>
            <a:ext cx="2074040" cy="1326411"/>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547835533"/>
      </p:ext>
    </p:extLst>
  </p:cSld>
  <p:clrMap bg1="lt1" tx1="dk1" bg2="lt2" tx2="dk2" accent1="accent1" accent2="accent2" accent3="accent3" accent4="accent4" accent5="accent5" accent6="accent6" hlink="hlink" folHlink="folHlink"/>
  <p:sldLayoutIdLst>
    <p:sldLayoutId id="2147483988" r:id="rId1"/>
    <p:sldLayoutId id="2147483989" r:id="rId2"/>
  </p:sldLayoutIdLst>
  <p:txStyles>
    <p:titleStyle>
      <a:lvl1pPr algn="l" defTabSz="457200" rtl="0" eaLnBrk="1" latinLnBrk="0" hangingPunct="1">
        <a:spcBef>
          <a:spcPct val="0"/>
        </a:spcBef>
        <a:buNone/>
        <a:defRPr sz="2000" kern="1200">
          <a:solidFill>
            <a:srgbClr val="1F497D"/>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Modern Style_interna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type="body" idx="1"/>
          </p:nvPr>
        </p:nvSpPr>
        <p:spPr>
          <a:xfrm>
            <a:off x="457200" y="1600201"/>
            <a:ext cx="8229600" cy="39996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8227509"/>
      </p:ext>
    </p:extLst>
  </p:cSld>
  <p:clrMap bg1="lt1" tx1="dk1" bg2="lt2" tx2="dk2" accent1="accent1" accent2="accent2" accent3="accent3" accent4="accent4" accent5="accent5" accent6="accent6" hlink="hlink" folHlink="folHlink"/>
  <p:sldLayoutIdLst>
    <p:sldLayoutId id="2147483991" r:id="rId1"/>
    <p:sldLayoutId id="214748399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Modern Style_internal.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type="body" idx="1"/>
          </p:nvPr>
        </p:nvSpPr>
        <p:spPr>
          <a:xfrm>
            <a:off x="457200" y="1600201"/>
            <a:ext cx="8229600" cy="39996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4175394"/>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BD25C242-1EF4-4888-A8E7-6DF7497A46B2}" type="datetimeFigureOut">
              <a:rPr lang="en-US" altLang="en-US"/>
              <a:pPr>
                <a:defRPr/>
              </a:pPr>
              <a:t>6/22/2016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7EA2EF5-0370-470C-A4FC-DA4B741C6DA8}" type="slidenum">
              <a:rPr lang="en-US" altLang="en-US"/>
              <a:pPr>
                <a:defRPr/>
              </a:pPr>
              <a:t>‹#›</a:t>
            </a:fld>
            <a:endParaRPr lang="en-US" altLang="en-US"/>
          </a:p>
        </p:txBody>
      </p:sp>
      <p:pic>
        <p:nvPicPr>
          <p:cNvPr id="1031" name="Picture 6" descr="Sub Intro Slide 1.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odern Style_internal.jp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5913834"/>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933F6352-1B0B-44DF-A32E-6F63799A5F86}" type="datetimeFigureOut">
              <a:rPr lang="en-US" altLang="en-US"/>
              <a:pPr>
                <a:defRPr/>
              </a:pPr>
              <a:t>6/22/2016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70C30B82-38A5-4359-B39F-B9F4A2EA4EDC}" type="slidenum">
              <a:rPr lang="en-US" altLang="en-US"/>
              <a:pPr>
                <a:defRPr/>
              </a:pPr>
              <a:t>‹#›</a:t>
            </a:fld>
            <a:endParaRPr lang="en-US" altLang="en-US"/>
          </a:p>
        </p:txBody>
      </p:sp>
      <p:pic>
        <p:nvPicPr>
          <p:cNvPr id="2055" name="Picture 6" descr="Template Page 1b.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1452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93" r:id="rId1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FD8C340B-012F-4699-864F-575A22315223}" type="datetimeFigureOut">
              <a:rPr lang="en-US" altLang="en-US"/>
              <a:pPr>
                <a:defRPr/>
              </a:pPr>
              <a:t>6/22/2016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EB2617B-5958-4695-9E10-7F46398AAB07}" type="slidenum">
              <a:rPr lang="en-US" altLang="en-US"/>
              <a:pPr>
                <a:defRPr/>
              </a:pPr>
              <a:t>‹#›</a:t>
            </a:fld>
            <a:endParaRPr lang="en-US" altLang="en-US"/>
          </a:p>
        </p:txBody>
      </p:sp>
      <p:pic>
        <p:nvPicPr>
          <p:cNvPr id="3079" name="Picture 6" descr="Intro Slide 1-b.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264031"/>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4A078834-5AFB-43A5-B879-536A6562F386}" type="datetimeFigureOut">
              <a:rPr lang="en-US" altLang="en-US"/>
              <a:pPr>
                <a:defRPr/>
              </a:pPr>
              <a:t>6/22/2016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7C914FDA-2CE9-463D-BC77-2DC54028D9EF}" type="slidenum">
              <a:rPr lang="en-US" altLang="en-US"/>
              <a:pPr>
                <a:defRPr/>
              </a:pPr>
              <a:t>‹#›</a:t>
            </a:fld>
            <a:endParaRPr lang="en-US" altLang="en-US"/>
          </a:p>
        </p:txBody>
      </p:sp>
      <p:pic>
        <p:nvPicPr>
          <p:cNvPr id="4103" name="Picture 6" descr="Template Page 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593561"/>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 descr="Modern Style Templat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6678613" y="2724150"/>
            <a:ext cx="2074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5124" name="Picture 6" descr="Intro Slide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884850"/>
      </p:ext>
    </p:extLst>
  </p:cSld>
  <p:clrMap bg1="lt1" tx1="dk1" bg2="lt2" tx2="dk2" accent1="accent1" accent2="accent2" accent3="accent3" accent4="accent4" accent5="accent5" accent6="accent6" hlink="hlink" folHlink="folHlink"/>
  <p:sldLayoutIdLst>
    <p:sldLayoutId id="2147483971" r:id="rId1"/>
    <p:sldLayoutId id="2147483972" r:id="rId2"/>
  </p:sldLayoutIdLst>
  <p:txStyles>
    <p:titleStyle>
      <a:lvl1pPr algn="l" defTabSz="457200" rtl="0" eaLnBrk="1" fontAlgn="base" hangingPunct="1">
        <a:spcBef>
          <a:spcPct val="0"/>
        </a:spcBef>
        <a:spcAft>
          <a:spcPct val="0"/>
        </a:spcAft>
        <a:defRPr sz="2000" kern="1200">
          <a:solidFill>
            <a:srgbClr val="1F497D"/>
          </a:solidFill>
          <a:latin typeface="Arial"/>
          <a:ea typeface="+mj-ea"/>
          <a:cs typeface="Arial"/>
        </a:defRPr>
      </a:lvl1pPr>
      <a:lvl2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2pPr>
      <a:lvl3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3pPr>
      <a:lvl4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4pPr>
      <a:lvl5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5pPr>
      <a:lvl6pPr marL="4572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6pPr>
      <a:lvl7pPr marL="9144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7pPr>
      <a:lvl8pPr marL="13716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8pPr>
      <a:lvl9pPr marL="18288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 descr="Modern Style_interna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Placeholder 2"/>
          <p:cNvSpPr>
            <a:spLocks noGrp="1"/>
          </p:cNvSpPr>
          <p:nvPr>
            <p:ph type="body" idx="1"/>
          </p:nvPr>
        </p:nvSpPr>
        <p:spPr bwMode="auto">
          <a:xfrm>
            <a:off x="457200" y="1600200"/>
            <a:ext cx="82296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207185206"/>
      </p:ext>
    </p:extLst>
  </p:cSld>
  <p:clrMap bg1="lt1" tx1="dk1" bg2="lt2" tx2="dk2" accent1="accent1" accent2="accent2" accent3="accent3" accent4="accent4" accent5="accent5" accent6="accent6" hlink="hlink" folHlink="folHlink"/>
  <p:sldLayoutIdLst>
    <p:sldLayoutId id="2147483974" r:id="rId1"/>
    <p:sldLayoutId id="2147483975" r:id="rId2"/>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Arial"/>
          <a:ea typeface="+mn-ea"/>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2"/>
          </a:solidFill>
          <a:latin typeface="Arial"/>
          <a:ea typeface="+mn-ea"/>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2"/>
          </a:solidFill>
          <a:latin typeface="Arial"/>
          <a:ea typeface="+mn-ea"/>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Arial"/>
          <a:ea typeface="+mn-ea"/>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 descr="Modern Style Templat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auto">
          <a:xfrm>
            <a:off x="6678613" y="2724150"/>
            <a:ext cx="2074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7172" name="Picture 6" descr="Intro Slide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897757"/>
      </p:ext>
    </p:extLst>
  </p:cSld>
  <p:clrMap bg1="lt1" tx1="dk1" bg2="lt2" tx2="dk2" accent1="accent1" accent2="accent2" accent3="accent3" accent4="accent4" accent5="accent5" accent6="accent6" hlink="hlink" folHlink="folHlink"/>
  <p:sldLayoutIdLst>
    <p:sldLayoutId id="2147483977" r:id="rId1"/>
    <p:sldLayoutId id="2147483978" r:id="rId2"/>
  </p:sldLayoutIdLst>
  <p:txStyles>
    <p:titleStyle>
      <a:lvl1pPr algn="l" defTabSz="457200" rtl="0" eaLnBrk="1" fontAlgn="base" hangingPunct="1">
        <a:spcBef>
          <a:spcPct val="0"/>
        </a:spcBef>
        <a:spcAft>
          <a:spcPct val="0"/>
        </a:spcAft>
        <a:defRPr sz="2000" kern="1200">
          <a:solidFill>
            <a:srgbClr val="1F497D"/>
          </a:solidFill>
          <a:latin typeface="Arial"/>
          <a:ea typeface="+mj-ea"/>
          <a:cs typeface="Arial"/>
        </a:defRPr>
      </a:lvl1pPr>
      <a:lvl2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2pPr>
      <a:lvl3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3pPr>
      <a:lvl4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4pPr>
      <a:lvl5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5pPr>
      <a:lvl6pPr marL="4572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6pPr>
      <a:lvl7pPr marL="9144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7pPr>
      <a:lvl8pPr marL="13716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8pPr>
      <a:lvl9pPr marL="18288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hyperlink" Target="http://www.fau.edu/shs/fees_insurance/student_insurance.php" TargetMode="External"/><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hyperlink" Target="http://www.fau.edu/hr/benefits" TargetMode="External"/><Relationship Id="rId2" Type="http://schemas.openxmlformats.org/officeDocument/2006/relationships/hyperlink" Target="mailto:benefits@fau.edu" TargetMode="Externa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eoplefirst.myflorida.com/" TargetMode="Externa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4267200"/>
            <a:ext cx="7696200" cy="2286000"/>
          </a:xfrm>
        </p:spPr>
        <p:txBody>
          <a:bodyPr/>
          <a:lstStyle/>
          <a:p>
            <a:pPr algn="ctr" eaLnBrk="1" fontAlgn="auto" hangingPunct="1">
              <a:spcAft>
                <a:spcPts val="0"/>
              </a:spcAft>
              <a:defRPr/>
            </a:pPr>
            <a:r>
              <a:rPr lang="en-US" sz="6200" b="0" cap="small" dirty="0" smtClean="0">
                <a:solidFill>
                  <a:schemeClr val="tx1"/>
                </a:solidFill>
                <a:latin typeface="+mj-lt"/>
              </a:rPr>
              <a:t/>
            </a:r>
            <a:br>
              <a:rPr lang="en-US" sz="6200" b="0" cap="small" dirty="0" smtClean="0">
                <a:solidFill>
                  <a:schemeClr val="tx1"/>
                </a:solidFill>
                <a:latin typeface="+mj-lt"/>
              </a:rPr>
            </a:br>
            <a:r>
              <a:rPr lang="en-US" sz="4000" b="0" cap="small" dirty="0" smtClean="0">
                <a:solidFill>
                  <a:schemeClr val="tx1"/>
                </a:solidFill>
                <a:latin typeface="+mj-lt"/>
              </a:rPr>
              <a:t>Benefits Orientation</a:t>
            </a:r>
            <a:r>
              <a:rPr lang="en-US" sz="6200" cap="small" dirty="0" smtClean="0">
                <a:latin typeface="Calibri Light" panose="020F0302020204030204" pitchFamily="34" charset="0"/>
              </a:rPr>
              <a:t/>
            </a:r>
            <a:br>
              <a:rPr lang="en-US" sz="6200" cap="small" dirty="0" smtClean="0">
                <a:latin typeface="Calibri Light" panose="020F0302020204030204" pitchFamily="34" charset="0"/>
              </a:rPr>
            </a:br>
            <a:r>
              <a:rPr lang="en-US" sz="4000" b="0" cap="small" dirty="0" smtClean="0">
                <a:solidFill>
                  <a:schemeClr val="tx1"/>
                </a:solidFill>
                <a:latin typeface="+mj-lt"/>
              </a:rPr>
              <a:t>for</a:t>
            </a:r>
            <a:br>
              <a:rPr lang="en-US" sz="4000" b="0" cap="small" dirty="0" smtClean="0">
                <a:solidFill>
                  <a:schemeClr val="tx1"/>
                </a:solidFill>
                <a:latin typeface="+mj-lt"/>
              </a:rPr>
            </a:br>
            <a:r>
              <a:rPr lang="en-US" sz="4000" b="0" cap="small" dirty="0" smtClean="0">
                <a:solidFill>
                  <a:schemeClr val="tx1"/>
                </a:solidFill>
                <a:latin typeface="+mj-lt"/>
              </a:rPr>
              <a:t>OPS Employees</a:t>
            </a:r>
            <a:r>
              <a:rPr lang="en-US" sz="2400" b="0" cap="small" dirty="0">
                <a:solidFill>
                  <a:schemeClr val="tx1"/>
                </a:solidFill>
                <a:effectLst>
                  <a:outerShdw blurRad="38100" dist="38100" dir="2700000" algn="tl">
                    <a:srgbClr val="000000">
                      <a:alpha val="43137"/>
                    </a:srgbClr>
                  </a:outerShdw>
                </a:effectLst>
                <a:latin typeface="Calibri Light" panose="020F0302020204030204" pitchFamily="34" charset="0"/>
              </a:rPr>
              <a:t/>
            </a:r>
            <a:br>
              <a:rPr lang="en-US" sz="2400" b="0" cap="small" dirty="0">
                <a:solidFill>
                  <a:schemeClr val="tx1"/>
                </a:solidFill>
                <a:effectLst>
                  <a:outerShdw blurRad="38100" dist="38100" dir="2700000" algn="tl">
                    <a:srgbClr val="000000">
                      <a:alpha val="43137"/>
                    </a:srgbClr>
                  </a:outerShdw>
                </a:effectLst>
                <a:latin typeface="Calibri Light" panose="020F0302020204030204" pitchFamily="34" charset="0"/>
              </a:rPr>
            </a:br>
            <a:endParaRPr lang="en-US" sz="3200" b="0" cap="small" dirty="0">
              <a:solidFill>
                <a:schemeClr val="tx1"/>
              </a:solidFill>
              <a:latin typeface="Palatino Bold" pitchFamily="18" charset="0"/>
            </a:endParaRPr>
          </a:p>
        </p:txBody>
      </p:sp>
      <p:pic>
        <p:nvPicPr>
          <p:cNvPr id="6" name="Picture 5" descr="HR.jpg"/>
          <p:cNvPicPr>
            <a:picLocks noChangeAspect="1"/>
          </p:cNvPicPr>
          <p:nvPr/>
        </p:nvPicPr>
        <p:blipFill>
          <a:blip r:embed="rId3" cstate="print"/>
          <a:stretch>
            <a:fillRect/>
          </a:stretch>
        </p:blipFill>
        <p:spPr>
          <a:xfrm>
            <a:off x="1905000" y="181356"/>
            <a:ext cx="4343400" cy="1389888"/>
          </a:xfrm>
          <a:prstGeom prst="rect">
            <a:avLst/>
          </a:prstGeom>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77952" y="691897"/>
            <a:ext cx="8153400" cy="762000"/>
          </a:xfrm>
        </p:spPr>
        <p:txBody>
          <a:bodyPr/>
          <a:lstStyle/>
          <a:p>
            <a:pPr fontAlgn="auto">
              <a:spcAft>
                <a:spcPts val="0"/>
              </a:spcAft>
              <a:defRPr/>
            </a:pPr>
            <a:r>
              <a:rPr lang="en-US" u="sng" dirty="0">
                <a:ln w="500">
                  <a:solidFill>
                    <a:schemeClr val="tx2"/>
                  </a:solidFill>
                </a:ln>
                <a:latin typeface="Century Gothic" panose="020B0502020202020204" pitchFamily="34" charset="0"/>
                <a:cs typeface="Calibri" panose="020F0502020204030204" pitchFamily="34" charset="0"/>
              </a:rPr>
              <a:t>Changing Insurance</a:t>
            </a:r>
          </a:p>
        </p:txBody>
      </p:sp>
      <p:sp>
        <p:nvSpPr>
          <p:cNvPr id="133123" name="Rectangle 3"/>
          <p:cNvSpPr>
            <a:spLocks noGrp="1" noChangeArrowheads="1"/>
          </p:cNvSpPr>
          <p:nvPr>
            <p:ph idx="1"/>
          </p:nvPr>
        </p:nvSpPr>
        <p:spPr>
          <a:xfrm>
            <a:off x="606552" y="1548384"/>
            <a:ext cx="7696200" cy="5084064"/>
          </a:xfrm>
        </p:spPr>
        <p:txBody>
          <a:bodyPr>
            <a:noAutofit/>
          </a:bodyPr>
          <a:lstStyle/>
          <a:p>
            <a:pPr marL="0" indent="0">
              <a:buNone/>
            </a:pPr>
            <a:r>
              <a:rPr lang="en-US" sz="3000" dirty="0">
                <a:solidFill>
                  <a:schemeClr val="tx2">
                    <a:lumMod val="85000"/>
                    <a:lumOff val="15000"/>
                  </a:schemeClr>
                </a:solidFill>
                <a:latin typeface="Calibri" panose="020F0502020204030204" pitchFamily="34" charset="0"/>
                <a:cs typeface="Calibri" panose="020F0502020204030204" pitchFamily="34" charset="0"/>
              </a:rPr>
              <a:t>Employees have </a:t>
            </a:r>
            <a:r>
              <a:rPr lang="en-US" sz="3000" dirty="0" smtClean="0">
                <a:solidFill>
                  <a:schemeClr val="tx2">
                    <a:lumMod val="85000"/>
                    <a:lumOff val="15000"/>
                  </a:schemeClr>
                </a:solidFill>
                <a:latin typeface="Calibri" panose="020F0502020204030204" pitchFamily="34" charset="0"/>
                <a:cs typeface="Calibri" panose="020F0502020204030204" pitchFamily="34" charset="0"/>
              </a:rPr>
              <a:t>two ways </a:t>
            </a:r>
            <a:r>
              <a:rPr lang="en-US" sz="3000" dirty="0">
                <a:solidFill>
                  <a:schemeClr val="tx2">
                    <a:lumMod val="85000"/>
                    <a:lumOff val="15000"/>
                  </a:schemeClr>
                </a:solidFill>
                <a:latin typeface="Calibri" panose="020F0502020204030204" pitchFamily="34" charset="0"/>
                <a:cs typeface="Calibri" panose="020F0502020204030204" pitchFamily="34" charset="0"/>
              </a:rPr>
              <a:t>to change </a:t>
            </a:r>
            <a:r>
              <a:rPr lang="en-US" sz="3000" dirty="0" smtClean="0">
                <a:solidFill>
                  <a:schemeClr val="tx2">
                    <a:lumMod val="85000"/>
                    <a:lumOff val="15000"/>
                  </a:schemeClr>
                </a:solidFill>
                <a:latin typeface="Calibri" panose="020F0502020204030204" pitchFamily="34" charset="0"/>
                <a:cs typeface="Calibri" panose="020F0502020204030204" pitchFamily="34" charset="0"/>
              </a:rPr>
              <a:t>insurance elections </a:t>
            </a:r>
            <a:r>
              <a:rPr lang="en-US" sz="3000" dirty="0">
                <a:solidFill>
                  <a:schemeClr val="tx2">
                    <a:lumMod val="85000"/>
                    <a:lumOff val="15000"/>
                  </a:schemeClr>
                </a:solidFill>
                <a:latin typeface="Calibri" panose="020F0502020204030204" pitchFamily="34" charset="0"/>
                <a:cs typeface="Calibri" panose="020F0502020204030204" pitchFamily="34" charset="0"/>
              </a:rPr>
              <a:t>after 60-day enrollment window:</a:t>
            </a:r>
          </a:p>
          <a:p>
            <a:pPr marL="514350" indent="-514350">
              <a:buFont typeface="+mj-lt"/>
              <a:buAutoNum type="arabicPeriod"/>
            </a:pPr>
            <a:r>
              <a:rPr lang="en-US" sz="3000" b="1" dirty="0" smtClean="0">
                <a:solidFill>
                  <a:schemeClr val="tx2"/>
                </a:solidFill>
                <a:latin typeface="Calibri" panose="020F0502020204030204" pitchFamily="34" charset="0"/>
                <a:cs typeface="Calibri" panose="020F0502020204030204" pitchFamily="34" charset="0"/>
              </a:rPr>
              <a:t>Qualifying Status Change</a:t>
            </a:r>
          </a:p>
          <a:p>
            <a:pPr lvl="1">
              <a:buClrTx/>
              <a:buFont typeface="Wingdings" pitchFamily="2" charset="2"/>
              <a:buChar char="§"/>
            </a:pPr>
            <a:r>
              <a:rPr lang="en-US" sz="2500" dirty="0" smtClean="0">
                <a:solidFill>
                  <a:srgbClr val="262626"/>
                </a:solidFill>
                <a:latin typeface="Calibri" panose="020F0502020204030204" pitchFamily="34" charset="0"/>
                <a:cs typeface="Calibri" panose="020F0502020204030204" pitchFamily="34" charset="0"/>
              </a:rPr>
              <a:t>Marriage, divorce, birth of child, spouse insurance termination, etc.</a:t>
            </a:r>
          </a:p>
          <a:p>
            <a:pPr lvl="1">
              <a:buClrTx/>
              <a:buFont typeface="Wingdings" pitchFamily="2" charset="2"/>
              <a:buChar char="§"/>
            </a:pPr>
            <a:r>
              <a:rPr lang="en-US" sz="2500" dirty="0" smtClean="0">
                <a:solidFill>
                  <a:srgbClr val="262626"/>
                </a:solidFill>
                <a:latin typeface="Calibri" panose="020F0502020204030204" pitchFamily="34" charset="0"/>
                <a:cs typeface="Calibri" panose="020F0502020204030204" pitchFamily="34" charset="0"/>
              </a:rPr>
              <a:t>Employees have </a:t>
            </a:r>
            <a:r>
              <a:rPr lang="en-US" sz="2500" u="sng" dirty="0" smtClean="0">
                <a:solidFill>
                  <a:schemeClr val="accent2"/>
                </a:solidFill>
                <a:latin typeface="Calibri" panose="020F0502020204030204" pitchFamily="34" charset="0"/>
                <a:cs typeface="Calibri" panose="020F0502020204030204" pitchFamily="34" charset="0"/>
              </a:rPr>
              <a:t>60 days</a:t>
            </a:r>
            <a:r>
              <a:rPr lang="en-US" sz="2500" dirty="0" smtClean="0">
                <a:solidFill>
                  <a:schemeClr val="accent2"/>
                </a:solidFill>
                <a:latin typeface="Calibri" panose="020F0502020204030204" pitchFamily="34" charset="0"/>
                <a:cs typeface="Calibri" panose="020F0502020204030204" pitchFamily="34" charset="0"/>
              </a:rPr>
              <a:t> </a:t>
            </a:r>
            <a:r>
              <a:rPr lang="en-US" sz="2500" dirty="0" smtClean="0">
                <a:solidFill>
                  <a:srgbClr val="262626"/>
                </a:solidFill>
                <a:latin typeface="Calibri" panose="020F0502020204030204" pitchFamily="34" charset="0"/>
                <a:cs typeface="Calibri" panose="020F0502020204030204" pitchFamily="34" charset="0"/>
              </a:rPr>
              <a:t>from event to contact People First.</a:t>
            </a:r>
          </a:p>
          <a:p>
            <a:pPr marL="514350" indent="-514350">
              <a:buFont typeface="+mj-lt"/>
              <a:buAutoNum type="arabicPeriod"/>
            </a:pPr>
            <a:r>
              <a:rPr lang="en-US" sz="3000" b="1" dirty="0" smtClean="0">
                <a:solidFill>
                  <a:schemeClr val="tx2"/>
                </a:solidFill>
                <a:latin typeface="Calibri" panose="020F0502020204030204" pitchFamily="34" charset="0"/>
                <a:cs typeface="Calibri" panose="020F0502020204030204" pitchFamily="34" charset="0"/>
              </a:rPr>
              <a:t>Open Enrollment</a:t>
            </a:r>
          </a:p>
          <a:p>
            <a:pPr lvl="1">
              <a:buClrTx/>
              <a:buFont typeface="Wingdings" pitchFamily="2" charset="2"/>
              <a:buChar char="§"/>
            </a:pPr>
            <a:r>
              <a:rPr lang="en-US" sz="2500" dirty="0" smtClean="0">
                <a:solidFill>
                  <a:srgbClr val="262626"/>
                </a:solidFill>
                <a:latin typeface="Calibri" panose="020F0502020204030204" pitchFamily="34" charset="0"/>
                <a:cs typeface="Calibri" panose="020F0502020204030204" pitchFamily="34" charset="0"/>
              </a:rPr>
              <a:t>Held each Fall </a:t>
            </a:r>
          </a:p>
          <a:p>
            <a:pPr lvl="1">
              <a:buClrTx/>
              <a:buFont typeface="Wingdings" pitchFamily="2" charset="2"/>
              <a:buChar char="§"/>
            </a:pPr>
            <a:r>
              <a:rPr lang="en-US" sz="2500" dirty="0" smtClean="0">
                <a:solidFill>
                  <a:srgbClr val="262626"/>
                </a:solidFill>
                <a:latin typeface="Calibri" panose="020F0502020204030204" pitchFamily="34" charset="0"/>
                <a:cs typeface="Calibri" panose="020F0502020204030204" pitchFamily="34" charset="0"/>
              </a:rPr>
              <a:t>Coverage effective January 1 of following year</a:t>
            </a:r>
          </a:p>
        </p:txBody>
      </p:sp>
    </p:spTree>
    <p:extLst>
      <p:ext uri="{BB962C8B-B14F-4D97-AF65-F5344CB8AC3E}">
        <p14:creationId xmlns:p14="http://schemas.microsoft.com/office/powerpoint/2010/main" val="2981454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66700" y="801846"/>
            <a:ext cx="8153400" cy="904875"/>
          </a:xfrm>
        </p:spPr>
        <p:txBody>
          <a:bodyPr/>
          <a:lstStyle/>
          <a:p>
            <a:pPr fontAlgn="auto">
              <a:spcAft>
                <a:spcPts val="0"/>
              </a:spcAft>
              <a:defRPr/>
            </a:pPr>
            <a:r>
              <a:rPr lang="en-US" sz="3200" u="sng" dirty="0">
                <a:ln w="500">
                  <a:solidFill>
                    <a:schemeClr val="tx2"/>
                  </a:solidFill>
                </a:ln>
                <a:cs typeface="Calibri" panose="020F0502020204030204" pitchFamily="34" charset="0"/>
              </a:rPr>
              <a:t>Eligible Dependents</a:t>
            </a:r>
          </a:p>
        </p:txBody>
      </p:sp>
      <p:sp>
        <p:nvSpPr>
          <p:cNvPr id="133123" name="Rectangle 3"/>
          <p:cNvSpPr>
            <a:spLocks noGrp="1" noChangeArrowheads="1"/>
          </p:cNvSpPr>
          <p:nvPr>
            <p:ph idx="1"/>
          </p:nvPr>
        </p:nvSpPr>
        <p:spPr>
          <a:xfrm>
            <a:off x="533400" y="1962214"/>
            <a:ext cx="7620000" cy="4267898"/>
          </a:xfrm>
        </p:spPr>
        <p:txBody>
          <a:bodyPr>
            <a:normAutofit/>
          </a:bodyPr>
          <a:lstStyle/>
          <a:p>
            <a:pPr lvl="1">
              <a:lnSpc>
                <a:spcPct val="90000"/>
              </a:lnSpc>
              <a:buClrTx/>
              <a:buFont typeface="Wingdings" pitchFamily="2" charset="2"/>
              <a:buChar char="§"/>
            </a:pPr>
            <a:r>
              <a:rPr lang="en-US" sz="2400" dirty="0">
                <a:solidFill>
                  <a:schemeClr val="tx2"/>
                </a:solidFill>
                <a:latin typeface="Calibri" panose="020F0502020204030204" pitchFamily="34" charset="0"/>
                <a:cs typeface="Calibri" panose="020F0502020204030204" pitchFamily="34" charset="0"/>
              </a:rPr>
              <a:t>Spouse</a:t>
            </a:r>
          </a:p>
          <a:p>
            <a:pPr marL="457200" lvl="1" indent="0">
              <a:lnSpc>
                <a:spcPct val="90000"/>
              </a:lnSpc>
              <a:buClrTx/>
              <a:buNone/>
            </a:pPr>
            <a:endParaRPr lang="en-US" sz="2400" dirty="0">
              <a:solidFill>
                <a:schemeClr val="tx2"/>
              </a:solidFill>
              <a:latin typeface="Calibri" panose="020F0502020204030204" pitchFamily="34" charset="0"/>
              <a:cs typeface="Calibri" panose="020F0502020204030204" pitchFamily="34" charset="0"/>
            </a:endParaRPr>
          </a:p>
          <a:p>
            <a:pPr lvl="1">
              <a:lnSpc>
                <a:spcPct val="90000"/>
              </a:lnSpc>
              <a:buClrTx/>
              <a:buFont typeface="Wingdings" pitchFamily="2" charset="2"/>
              <a:buChar char="§"/>
            </a:pPr>
            <a:r>
              <a:rPr lang="en-US" sz="2400" dirty="0">
                <a:solidFill>
                  <a:schemeClr val="tx2"/>
                </a:solidFill>
                <a:latin typeface="Calibri" panose="020F0502020204030204" pitchFamily="34" charset="0"/>
                <a:cs typeface="Calibri" panose="020F0502020204030204" pitchFamily="34" charset="0"/>
              </a:rPr>
              <a:t>Children (up to age 26)</a:t>
            </a:r>
          </a:p>
          <a:p>
            <a:pPr lvl="2">
              <a:lnSpc>
                <a:spcPct val="90000"/>
              </a:lnSpc>
              <a:buClr>
                <a:schemeClr val="accent2"/>
              </a:buClr>
              <a:buFont typeface="Wingdings" pitchFamily="2" charset="2"/>
              <a:buChar char="§"/>
            </a:pPr>
            <a:r>
              <a:rPr lang="en-US" dirty="0">
                <a:solidFill>
                  <a:schemeClr val="tx2"/>
                </a:solidFill>
                <a:latin typeface="Calibri" panose="020F0502020204030204" pitchFamily="34" charset="0"/>
                <a:cs typeface="Calibri" panose="020F0502020204030204" pitchFamily="34" charset="0"/>
              </a:rPr>
              <a:t>May be eligible until 30 if they meet certain criteria: Unmarried, no dependents of their own, are dependent on you for financial support, live in Florida or attend school in another state and have no other health insurance. </a:t>
            </a:r>
          </a:p>
          <a:p>
            <a:pPr lvl="2">
              <a:lnSpc>
                <a:spcPct val="90000"/>
              </a:lnSpc>
              <a:buClr>
                <a:schemeClr val="accent2"/>
              </a:buClr>
              <a:buFont typeface="Wingdings" pitchFamily="2" charset="2"/>
              <a:buChar char="§"/>
            </a:pPr>
            <a:r>
              <a:rPr lang="en-US" dirty="0">
                <a:solidFill>
                  <a:schemeClr val="tx2"/>
                </a:solidFill>
                <a:latin typeface="Calibri" panose="020F0502020204030204" pitchFamily="34" charset="0"/>
                <a:cs typeface="Calibri" panose="020F0502020204030204" pitchFamily="34" charset="0"/>
              </a:rPr>
              <a:t>Children with Disabilities may be covered after age limit if they meet certain criteria.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648" y="706438"/>
            <a:ext cx="1829334" cy="1828800"/>
          </a:xfrm>
          <a:prstGeom prst="ellipse">
            <a:avLst/>
          </a:prstGeom>
          <a:ln>
            <a:noFill/>
          </a:ln>
          <a:effectLst>
            <a:softEdge rad="112500"/>
          </a:effectLst>
        </p:spPr>
      </p:pic>
    </p:spTree>
    <p:extLst>
      <p:ext uri="{BB962C8B-B14F-4D97-AF65-F5344CB8AC3E}">
        <p14:creationId xmlns:p14="http://schemas.microsoft.com/office/powerpoint/2010/main" val="3262156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408050"/>
            <a:ext cx="8229600" cy="1143000"/>
          </a:xfrm>
        </p:spPr>
        <p:txBody>
          <a:bodyPr/>
          <a:lstStyle/>
          <a:p>
            <a:pPr fontAlgn="auto">
              <a:spcAft>
                <a:spcPts val="0"/>
              </a:spcAft>
              <a:defRPr/>
            </a:pPr>
            <a:r>
              <a:rPr lang="en-US" sz="3200" u="sng" dirty="0">
                <a:ln w="500">
                  <a:solidFill>
                    <a:schemeClr val="tx2"/>
                  </a:solidFill>
                </a:ln>
                <a:cs typeface="Calibri" panose="020F0502020204030204" pitchFamily="34" charset="0"/>
              </a:rPr>
              <a:t>Graduate Assistantships</a:t>
            </a:r>
          </a:p>
        </p:txBody>
      </p:sp>
      <p:sp>
        <p:nvSpPr>
          <p:cNvPr id="6" name="Content Placeholder 5"/>
          <p:cNvSpPr>
            <a:spLocks noGrp="1"/>
          </p:cNvSpPr>
          <p:nvPr>
            <p:ph sz="half" idx="1"/>
          </p:nvPr>
        </p:nvSpPr>
        <p:spPr>
          <a:xfrm>
            <a:off x="228600" y="1561441"/>
            <a:ext cx="4038600" cy="3696359"/>
          </a:xfrm>
        </p:spPr>
        <p:txBody>
          <a:bodyPr/>
          <a:lstStyle/>
          <a:p>
            <a:pPr marL="0" indent="0" algn="ctr">
              <a:buNone/>
            </a:pPr>
            <a:r>
              <a:rPr lang="en-US" sz="1600" b="1" cap="small" dirty="0" smtClean="0">
                <a:solidFill>
                  <a:schemeClr val="accent2"/>
                </a:solidFill>
              </a:rPr>
              <a:t>FAU </a:t>
            </a:r>
            <a:r>
              <a:rPr lang="en-US" sz="1600" b="1" cap="small" dirty="0">
                <a:solidFill>
                  <a:schemeClr val="accent2"/>
                </a:solidFill>
              </a:rPr>
              <a:t>S</a:t>
            </a:r>
            <a:r>
              <a:rPr lang="en-US" sz="1600" b="1" cap="small" dirty="0" smtClean="0">
                <a:solidFill>
                  <a:schemeClr val="accent2"/>
                </a:solidFill>
              </a:rPr>
              <a:t>tudent Health Insurance Plan </a:t>
            </a:r>
          </a:p>
          <a:p>
            <a:pPr>
              <a:buFont typeface="Wingdings" panose="05000000000000000000" pitchFamily="2" charset="2"/>
              <a:buChar char="q"/>
            </a:pPr>
            <a:r>
              <a:rPr lang="en-US" sz="1600" b="1" dirty="0" smtClean="0">
                <a:solidFill>
                  <a:schemeClr val="accent2"/>
                </a:solidFill>
              </a:rPr>
              <a:t>Voluntary Injury and Sickness Insurance Plan provides </a:t>
            </a:r>
            <a:r>
              <a:rPr lang="en-US" sz="1600" b="1" dirty="0">
                <a:solidFill>
                  <a:schemeClr val="accent2"/>
                </a:solidFill>
              </a:rPr>
              <a:t>health insurance coverage for all </a:t>
            </a:r>
            <a:r>
              <a:rPr lang="en-US" sz="1600" b="1" dirty="0" smtClean="0">
                <a:solidFill>
                  <a:schemeClr val="accent2"/>
                </a:solidFill>
              </a:rPr>
              <a:t>students:</a:t>
            </a:r>
          </a:p>
          <a:p>
            <a:pPr lvl="1">
              <a:buClrTx/>
              <a:buFont typeface="Wingdings" panose="05000000000000000000" pitchFamily="2" charset="2"/>
              <a:buChar char="§"/>
            </a:pPr>
            <a:r>
              <a:rPr lang="en-US" sz="1200" b="1" dirty="0" smtClean="0">
                <a:solidFill>
                  <a:schemeClr val="accent2"/>
                </a:solidFill>
              </a:rPr>
              <a:t>Administered by Insurance for Students, Inc.</a:t>
            </a:r>
          </a:p>
          <a:p>
            <a:pPr lvl="1">
              <a:buClrTx/>
              <a:buFont typeface="Wingdings" panose="05000000000000000000" pitchFamily="2" charset="2"/>
              <a:buChar char="§"/>
            </a:pPr>
            <a:r>
              <a:rPr lang="en-US" sz="1200" b="1" dirty="0" smtClean="0">
                <a:solidFill>
                  <a:schemeClr val="accent2"/>
                </a:solidFill>
              </a:rPr>
              <a:t>Underwritten by Aetna Life Insurance Company</a:t>
            </a:r>
          </a:p>
          <a:p>
            <a:pPr lvl="1">
              <a:buClrTx/>
              <a:buFont typeface="Wingdings" panose="05000000000000000000" pitchFamily="2" charset="2"/>
              <a:buChar char="§"/>
            </a:pPr>
            <a:r>
              <a:rPr lang="en-US" sz="1200" b="1" dirty="0" smtClean="0">
                <a:solidFill>
                  <a:schemeClr val="accent2"/>
                </a:solidFill>
              </a:rPr>
              <a:t>Domestic and International Student Plans</a:t>
            </a:r>
          </a:p>
          <a:p>
            <a:pPr lvl="1">
              <a:buClrTx/>
              <a:buFont typeface="Wingdings" panose="05000000000000000000" pitchFamily="2" charset="2"/>
              <a:buChar char="§"/>
            </a:pPr>
            <a:r>
              <a:rPr lang="en-US" sz="1200" b="1" dirty="0" smtClean="0">
                <a:solidFill>
                  <a:schemeClr val="accent2"/>
                </a:solidFill>
              </a:rPr>
              <a:t>Eligibility based on taking 5 credit hours or more in Fall &amp; Spring; and 3 credit hours in Summer.</a:t>
            </a:r>
          </a:p>
          <a:p>
            <a:pPr lvl="1">
              <a:buClrTx/>
              <a:buFont typeface="Wingdings" panose="05000000000000000000" pitchFamily="2" charset="2"/>
              <a:buChar char="§"/>
            </a:pPr>
            <a:r>
              <a:rPr lang="en-US" sz="1200" b="1" dirty="0" smtClean="0">
                <a:solidFill>
                  <a:schemeClr val="accent2"/>
                </a:solidFill>
              </a:rPr>
              <a:t>Coverage </a:t>
            </a:r>
            <a:r>
              <a:rPr lang="en-US" sz="1200" b="1" dirty="0">
                <a:solidFill>
                  <a:schemeClr val="accent2"/>
                </a:solidFill>
              </a:rPr>
              <a:t>period is based on the academic term(s) that the student has a qualifying </a:t>
            </a:r>
            <a:r>
              <a:rPr lang="en-US" sz="1200" b="1" dirty="0" smtClean="0">
                <a:solidFill>
                  <a:schemeClr val="accent2"/>
                </a:solidFill>
              </a:rPr>
              <a:t>assistantship.</a:t>
            </a:r>
          </a:p>
          <a:p>
            <a:pPr lvl="1">
              <a:buFont typeface="Wingdings" panose="05000000000000000000" pitchFamily="2" charset="2"/>
              <a:buChar char="§"/>
            </a:pPr>
            <a:r>
              <a:rPr lang="en-US" sz="1200" b="1" dirty="0" smtClean="0">
                <a:solidFill>
                  <a:schemeClr val="accent2"/>
                </a:solidFill>
              </a:rPr>
              <a:t>Must actively attend class for the first 31 days after the date for which coverage is purchased. </a:t>
            </a:r>
          </a:p>
          <a:p>
            <a:pPr lvl="1">
              <a:buFont typeface="Wingdings" panose="05000000000000000000" pitchFamily="2" charset="2"/>
              <a:buChar char="§"/>
            </a:pPr>
            <a:r>
              <a:rPr lang="en-US" sz="1200" b="1" dirty="0" smtClean="0">
                <a:solidFill>
                  <a:schemeClr val="accent2"/>
                </a:solidFill>
              </a:rPr>
              <a:t>Visit </a:t>
            </a:r>
            <a:r>
              <a:rPr lang="en-US" sz="1200" b="1" dirty="0">
                <a:solidFill>
                  <a:schemeClr val="accent2"/>
                </a:solidFill>
                <a:hlinkClick r:id="rId3"/>
              </a:rPr>
              <a:t>Student Health Services website </a:t>
            </a:r>
            <a:r>
              <a:rPr lang="en-US" sz="1200" b="1" dirty="0">
                <a:solidFill>
                  <a:schemeClr val="accent2"/>
                </a:solidFill>
              </a:rPr>
              <a:t>for more information.</a:t>
            </a:r>
          </a:p>
          <a:p>
            <a:pPr lvl="1">
              <a:buClrTx/>
              <a:buFont typeface="Wingdings" panose="05000000000000000000" pitchFamily="2" charset="2"/>
              <a:buChar char="§"/>
            </a:pPr>
            <a:endParaRPr lang="en-US" sz="1100" b="1" dirty="0">
              <a:solidFill>
                <a:srgbClr val="FF0000"/>
              </a:solidFill>
              <a:latin typeface="Calibri Light" panose="020F0302020204030204" pitchFamily="34" charset="0"/>
            </a:endParaRPr>
          </a:p>
          <a:p>
            <a:pPr>
              <a:buClrTx/>
              <a:buNone/>
            </a:pPr>
            <a:endParaRPr lang="en-US" b="1" dirty="0">
              <a:solidFill>
                <a:srgbClr val="FF0000"/>
              </a:solidFill>
            </a:endParaRPr>
          </a:p>
        </p:txBody>
      </p:sp>
      <p:sp>
        <p:nvSpPr>
          <p:cNvPr id="7" name="Content Placeholder 6"/>
          <p:cNvSpPr>
            <a:spLocks noGrp="1"/>
          </p:cNvSpPr>
          <p:nvPr>
            <p:ph sz="half" idx="2"/>
          </p:nvPr>
        </p:nvSpPr>
        <p:spPr>
          <a:xfrm>
            <a:off x="4419600" y="1561441"/>
            <a:ext cx="4038600" cy="4343400"/>
          </a:xfrm>
        </p:spPr>
        <p:txBody>
          <a:bodyPr/>
          <a:lstStyle/>
          <a:p>
            <a:pPr marL="0" indent="0" algn="ctr">
              <a:buNone/>
            </a:pPr>
            <a:r>
              <a:rPr lang="en-US" sz="1600" b="1" cap="small" dirty="0" smtClean="0">
                <a:solidFill>
                  <a:schemeClr val="tx2"/>
                </a:solidFill>
              </a:rPr>
              <a:t>State Group Insurance </a:t>
            </a:r>
          </a:p>
          <a:p>
            <a:pPr>
              <a:buFont typeface="Wingdings" panose="05000000000000000000" pitchFamily="2" charset="2"/>
              <a:buChar char="q"/>
            </a:pPr>
            <a:r>
              <a:rPr lang="en-US" sz="1600" b="1" dirty="0" smtClean="0">
                <a:solidFill>
                  <a:schemeClr val="tx2"/>
                </a:solidFill>
              </a:rPr>
              <a:t>OPS employees with a graduate assistantships that meet the eligibility criteria for state benefits will be offered coverage by People First</a:t>
            </a:r>
          </a:p>
          <a:p>
            <a:pPr marL="0" indent="0">
              <a:buNone/>
            </a:pPr>
            <a:endParaRPr lang="en-US" sz="900" b="1" dirty="0" smtClean="0">
              <a:solidFill>
                <a:schemeClr val="tx2"/>
              </a:solidFill>
            </a:endParaRPr>
          </a:p>
          <a:p>
            <a:pPr lvl="1">
              <a:buClrTx/>
              <a:buFont typeface="Wingdings" panose="05000000000000000000" pitchFamily="2" charset="2"/>
              <a:buChar char="§"/>
            </a:pPr>
            <a:r>
              <a:rPr lang="en-US" sz="1200" b="1" dirty="0" smtClean="0">
                <a:solidFill>
                  <a:schemeClr val="tx2"/>
                </a:solidFill>
              </a:rPr>
              <a:t>Coordinated through FAU Human Resources</a:t>
            </a:r>
          </a:p>
          <a:p>
            <a:pPr lvl="1">
              <a:buClrTx/>
              <a:buFont typeface="Wingdings" panose="05000000000000000000" pitchFamily="2" charset="2"/>
              <a:buChar char="§"/>
            </a:pPr>
            <a:r>
              <a:rPr lang="en-US" sz="1200" b="1" dirty="0" smtClean="0">
                <a:solidFill>
                  <a:schemeClr val="tx2"/>
                </a:solidFill>
              </a:rPr>
              <a:t>Administered by People First</a:t>
            </a:r>
          </a:p>
          <a:p>
            <a:pPr lvl="1">
              <a:buClrTx/>
              <a:buFont typeface="Wingdings" panose="05000000000000000000" pitchFamily="2" charset="2"/>
              <a:buChar char="§"/>
            </a:pPr>
            <a:r>
              <a:rPr lang="en-US" sz="1200" b="1" dirty="0" smtClean="0">
                <a:solidFill>
                  <a:schemeClr val="tx2"/>
                </a:solidFill>
              </a:rPr>
              <a:t>Underwritten </a:t>
            </a:r>
            <a:r>
              <a:rPr lang="en-US" sz="1200" b="1" dirty="0">
                <a:solidFill>
                  <a:schemeClr val="tx2"/>
                </a:solidFill>
              </a:rPr>
              <a:t>by </a:t>
            </a:r>
            <a:r>
              <a:rPr lang="en-US" sz="1200" b="1" dirty="0" smtClean="0">
                <a:solidFill>
                  <a:schemeClr val="tx2"/>
                </a:solidFill>
              </a:rPr>
              <a:t>various insurance carriers </a:t>
            </a:r>
          </a:p>
          <a:p>
            <a:pPr lvl="1">
              <a:buClrTx/>
              <a:buFont typeface="Wingdings" panose="05000000000000000000" pitchFamily="2" charset="2"/>
              <a:buChar char="§"/>
            </a:pPr>
            <a:r>
              <a:rPr lang="en-US" sz="1200" b="1" dirty="0" smtClean="0">
                <a:solidFill>
                  <a:schemeClr val="tx2"/>
                </a:solidFill>
              </a:rPr>
              <a:t>Eligibility determination by People First</a:t>
            </a:r>
            <a:endParaRPr lang="en-US" sz="1200" b="1" dirty="0">
              <a:solidFill>
                <a:schemeClr val="tx2"/>
              </a:solidFill>
            </a:endParaRPr>
          </a:p>
          <a:p>
            <a:pPr lvl="1">
              <a:buClrTx/>
              <a:buFont typeface="Wingdings" panose="05000000000000000000" pitchFamily="2" charset="2"/>
              <a:buChar char="§"/>
            </a:pPr>
            <a:r>
              <a:rPr lang="en-US" sz="1200" b="1" dirty="0" smtClean="0">
                <a:solidFill>
                  <a:schemeClr val="tx2"/>
                </a:solidFill>
              </a:rPr>
              <a:t>Coverage period </a:t>
            </a:r>
            <a:r>
              <a:rPr lang="en-US" sz="1200" b="1" dirty="0">
                <a:solidFill>
                  <a:schemeClr val="tx2"/>
                </a:solidFill>
              </a:rPr>
              <a:t>is the calendar year </a:t>
            </a:r>
            <a:r>
              <a:rPr lang="en-US" sz="1200" b="1" dirty="0" smtClean="0">
                <a:solidFill>
                  <a:schemeClr val="tx2"/>
                </a:solidFill>
              </a:rPr>
              <a:t>                   </a:t>
            </a:r>
          </a:p>
          <a:p>
            <a:pPr lvl="1">
              <a:buClrTx/>
              <a:buNone/>
            </a:pPr>
            <a:r>
              <a:rPr lang="en-US" sz="1200" b="1" dirty="0" smtClean="0">
                <a:solidFill>
                  <a:schemeClr val="tx2"/>
                </a:solidFill>
              </a:rPr>
              <a:t>	(</a:t>
            </a:r>
            <a:r>
              <a:rPr lang="en-US" sz="1200" b="1" dirty="0">
                <a:solidFill>
                  <a:schemeClr val="tx2"/>
                </a:solidFill>
              </a:rPr>
              <a:t>e.g., annual </a:t>
            </a:r>
            <a:r>
              <a:rPr lang="en-US" sz="1200" b="1" dirty="0" smtClean="0">
                <a:solidFill>
                  <a:schemeClr val="tx2"/>
                </a:solidFill>
              </a:rPr>
              <a:t>1/1/2016-12/31/2016)</a:t>
            </a:r>
            <a:endParaRPr lang="en-US" sz="1200" b="1" dirty="0">
              <a:solidFill>
                <a:schemeClr val="tx2"/>
              </a:solidFill>
            </a:endParaRPr>
          </a:p>
          <a:p>
            <a:pPr lvl="1">
              <a:buClrTx/>
              <a:buFont typeface="Wingdings" panose="05000000000000000000" pitchFamily="2" charset="2"/>
              <a:buChar char="§"/>
            </a:pPr>
            <a:endParaRPr lang="en-US" sz="1050" dirty="0">
              <a:solidFill>
                <a:schemeClr val="tx2"/>
              </a:solidFill>
              <a:latin typeface="Calibri Light" panose="020F0302020204030204" pitchFamily="34" charset="0"/>
            </a:endParaRPr>
          </a:p>
          <a:p>
            <a:pPr lvl="1">
              <a:buClrTx/>
              <a:buFont typeface="Wingdings" panose="05000000000000000000" pitchFamily="2" charset="2"/>
              <a:buChar char="§"/>
            </a:pPr>
            <a:endParaRPr lang="en-US" sz="1050" dirty="0">
              <a:solidFill>
                <a:schemeClr val="tx2"/>
              </a:solidFill>
              <a:latin typeface="Calibri Light" panose="020F0302020204030204" pitchFamily="34" charset="0"/>
            </a:endParaRPr>
          </a:p>
          <a:p>
            <a:pPr marL="0" indent="0">
              <a:buNone/>
            </a:pPr>
            <a:endParaRPr lang="en-US" sz="1200" dirty="0">
              <a:solidFill>
                <a:schemeClr val="tx2"/>
              </a:solidFill>
              <a:latin typeface="Calibri Light" panose="020F0302020204030204" pitchFamily="34" charset="0"/>
            </a:endParaRPr>
          </a:p>
        </p:txBody>
      </p:sp>
      <p:sp>
        <p:nvSpPr>
          <p:cNvPr id="12" name="TextBox 9"/>
          <p:cNvSpPr txBox="1">
            <a:spLocks noChangeArrowheads="1"/>
          </p:cNvSpPr>
          <p:nvPr/>
        </p:nvSpPr>
        <p:spPr bwMode="auto">
          <a:xfrm>
            <a:off x="5603420" y="6340434"/>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Rage Italic" pitchFamily="66" charset="0"/>
              </a:defRPr>
            </a:lvl1pPr>
            <a:lvl2pPr marL="742950" indent="-285750">
              <a:defRPr sz="2400">
                <a:solidFill>
                  <a:schemeClr val="tx1"/>
                </a:solidFill>
                <a:latin typeface="Rage Italic" pitchFamily="66" charset="0"/>
              </a:defRPr>
            </a:lvl2pPr>
            <a:lvl3pPr marL="1143000" indent="-228600">
              <a:defRPr sz="2400">
                <a:solidFill>
                  <a:schemeClr val="tx1"/>
                </a:solidFill>
                <a:latin typeface="Rage Italic" pitchFamily="66" charset="0"/>
              </a:defRPr>
            </a:lvl3pPr>
            <a:lvl4pPr marL="1600200" indent="-228600">
              <a:defRPr sz="2400">
                <a:solidFill>
                  <a:schemeClr val="tx1"/>
                </a:solidFill>
                <a:latin typeface="Rage Italic" pitchFamily="66" charset="0"/>
              </a:defRPr>
            </a:lvl4pPr>
            <a:lvl5pPr marL="2057400" indent="-228600">
              <a:defRPr sz="2400">
                <a:solidFill>
                  <a:schemeClr val="tx1"/>
                </a:solidFill>
                <a:latin typeface="Rage Italic" pitchFamily="66" charset="0"/>
              </a:defRPr>
            </a:lvl5pPr>
            <a:lvl6pPr marL="2514600" indent="-228600" eaLnBrk="0" fontAlgn="base" hangingPunct="0">
              <a:spcBef>
                <a:spcPct val="0"/>
              </a:spcBef>
              <a:spcAft>
                <a:spcPct val="0"/>
              </a:spcAft>
              <a:defRPr sz="2400">
                <a:solidFill>
                  <a:schemeClr val="tx1"/>
                </a:solidFill>
                <a:latin typeface="Rage Italic" pitchFamily="66" charset="0"/>
              </a:defRPr>
            </a:lvl6pPr>
            <a:lvl7pPr marL="2971800" indent="-228600" eaLnBrk="0" fontAlgn="base" hangingPunct="0">
              <a:spcBef>
                <a:spcPct val="0"/>
              </a:spcBef>
              <a:spcAft>
                <a:spcPct val="0"/>
              </a:spcAft>
              <a:defRPr sz="2400">
                <a:solidFill>
                  <a:schemeClr val="tx1"/>
                </a:solidFill>
                <a:latin typeface="Rage Italic" pitchFamily="66" charset="0"/>
              </a:defRPr>
            </a:lvl7pPr>
            <a:lvl8pPr marL="3429000" indent="-228600" eaLnBrk="0" fontAlgn="base" hangingPunct="0">
              <a:spcBef>
                <a:spcPct val="0"/>
              </a:spcBef>
              <a:spcAft>
                <a:spcPct val="0"/>
              </a:spcAft>
              <a:defRPr sz="2400">
                <a:solidFill>
                  <a:schemeClr val="tx1"/>
                </a:solidFill>
                <a:latin typeface="Rage Italic" pitchFamily="66" charset="0"/>
              </a:defRPr>
            </a:lvl8pPr>
            <a:lvl9pPr marL="3886200" indent="-228600" eaLnBrk="0" fontAlgn="base" hangingPunct="0">
              <a:spcBef>
                <a:spcPct val="0"/>
              </a:spcBef>
              <a:spcAft>
                <a:spcPct val="0"/>
              </a:spcAft>
              <a:defRPr sz="2400">
                <a:solidFill>
                  <a:schemeClr val="tx1"/>
                </a:solidFill>
                <a:latin typeface="Rage Italic" pitchFamily="66" charset="0"/>
              </a:defRPr>
            </a:lvl9pPr>
          </a:lstStyle>
          <a:p>
            <a:pPr algn="r"/>
            <a:r>
              <a:rPr lang="en-US" altLang="en-US" dirty="0">
                <a:solidFill>
                  <a:schemeClr val="tx2"/>
                </a:solidFill>
              </a:rPr>
              <a:t>Continued…</a:t>
            </a:r>
          </a:p>
        </p:txBody>
      </p:sp>
      <p:sp>
        <p:nvSpPr>
          <p:cNvPr id="8" name="TextBox 7"/>
          <p:cNvSpPr txBox="1"/>
          <p:nvPr/>
        </p:nvSpPr>
        <p:spPr>
          <a:xfrm>
            <a:off x="685800" y="5422789"/>
            <a:ext cx="7315200" cy="984885"/>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en-US" sz="1400" dirty="0">
                <a:solidFill>
                  <a:schemeClr val="tx2"/>
                </a:solidFill>
                <a:latin typeface="Calibri" panose="020F0502020204030204" pitchFamily="34" charset="0"/>
                <a:ea typeface="ＭＳ Ｐゴシック" charset="0"/>
                <a:cs typeface="Calibri" panose="020F0502020204030204" pitchFamily="34" charset="0"/>
              </a:rPr>
              <a:t>Eligibility for the State Group Insurance will not have an impact on eligibility or enrollment in the FAU Student Health Plan.  Employees offered the State Group Insurance can elect coverage or choose to decline coverage without any changes to their current Student Health Plan. </a:t>
            </a:r>
          </a:p>
          <a:p>
            <a:endParaRPr lang="en-US" dirty="0"/>
          </a:p>
        </p:txBody>
      </p:sp>
    </p:spTree>
    <p:extLst>
      <p:ext uri="{BB962C8B-B14F-4D97-AF65-F5344CB8AC3E}">
        <p14:creationId xmlns:p14="http://schemas.microsoft.com/office/powerpoint/2010/main" val="787912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7924800" cy="3539430"/>
          </a:xfrm>
          <a:prstGeom prst="rect">
            <a:avLst/>
          </a:prstGeom>
        </p:spPr>
        <p:txBody>
          <a:bodyPr wrap="square">
            <a:spAutoFit/>
          </a:bodyPr>
          <a:lstStyle/>
          <a:p>
            <a:pPr marL="285750" indent="-285750" defTabSz="457200">
              <a:lnSpc>
                <a:spcPct val="90000"/>
              </a:lnSpc>
              <a:spcBef>
                <a:spcPct val="20000"/>
              </a:spcBef>
              <a:buClr>
                <a:schemeClr val="accent2"/>
              </a:buClr>
              <a:buFont typeface="Wingdings" pitchFamily="2" charset="2"/>
              <a:buChar char="§"/>
            </a:pPr>
            <a:r>
              <a:rPr lang="en-US" sz="2400" dirty="0" smtClean="0">
                <a:solidFill>
                  <a:schemeClr val="tx2"/>
                </a:solidFill>
                <a:latin typeface="Calibri" panose="020F0502020204030204" pitchFamily="34" charset="0"/>
                <a:ea typeface="ＭＳ Ｐゴシック" charset="0"/>
                <a:cs typeface="Calibri" panose="020F0502020204030204" pitchFamily="34" charset="0"/>
              </a:rPr>
              <a:t>Please </a:t>
            </a:r>
            <a:r>
              <a:rPr lang="en-US" sz="2400" dirty="0">
                <a:solidFill>
                  <a:schemeClr val="tx2"/>
                </a:solidFill>
                <a:latin typeface="Calibri" panose="020F0502020204030204" pitchFamily="34" charset="0"/>
                <a:ea typeface="ＭＳ Ｐゴシック" charset="0"/>
                <a:cs typeface="Calibri" panose="020F0502020204030204" pitchFamily="34" charset="0"/>
              </a:rPr>
              <a:t>Note: International Students with F-1 or J-1 Visas and their accompanying dependents are required to have health (medical) insurance coverage for their entire duration of </a:t>
            </a:r>
            <a:r>
              <a:rPr lang="en-US" sz="2400" dirty="0" smtClean="0">
                <a:solidFill>
                  <a:schemeClr val="tx2"/>
                </a:solidFill>
                <a:latin typeface="Calibri" panose="020F0502020204030204" pitchFamily="34" charset="0"/>
                <a:ea typeface="ＭＳ Ｐゴシック" charset="0"/>
                <a:cs typeface="Calibri" panose="020F0502020204030204" pitchFamily="34" charset="0"/>
              </a:rPr>
              <a:t>studies at </a:t>
            </a:r>
            <a:r>
              <a:rPr lang="en-US" sz="2400" dirty="0">
                <a:solidFill>
                  <a:schemeClr val="tx2"/>
                </a:solidFill>
                <a:latin typeface="Calibri" panose="020F0502020204030204" pitchFamily="34" charset="0"/>
                <a:ea typeface="ＭＳ Ｐゴシック" charset="0"/>
                <a:cs typeface="Calibri" panose="020F0502020204030204" pitchFamily="34" charset="0"/>
              </a:rPr>
              <a:t>FAU that meets all the State of Florida Board of Governors </a:t>
            </a:r>
            <a:r>
              <a:rPr lang="en-US" sz="2400" dirty="0" smtClean="0">
                <a:solidFill>
                  <a:schemeClr val="tx2"/>
                </a:solidFill>
                <a:latin typeface="Calibri" panose="020F0502020204030204" pitchFamily="34" charset="0"/>
                <a:ea typeface="ＭＳ Ｐゴシック" charset="0"/>
                <a:cs typeface="Calibri" panose="020F0502020204030204" pitchFamily="34" charset="0"/>
              </a:rPr>
              <a:t>regulations.  </a:t>
            </a:r>
          </a:p>
          <a:p>
            <a:pPr marL="742950" lvl="1" indent="-285750" defTabSz="457200">
              <a:lnSpc>
                <a:spcPct val="90000"/>
              </a:lnSpc>
              <a:spcBef>
                <a:spcPct val="20000"/>
              </a:spcBef>
              <a:buClr>
                <a:schemeClr val="accent2"/>
              </a:buClr>
              <a:buFont typeface="Wingdings" pitchFamily="2" charset="2"/>
              <a:buChar char="§"/>
            </a:pPr>
            <a:r>
              <a:rPr lang="en-US" sz="2000" dirty="0" smtClean="0">
                <a:solidFill>
                  <a:schemeClr val="tx2"/>
                </a:solidFill>
                <a:latin typeface="Calibri" panose="020F0502020204030204" pitchFamily="34" charset="0"/>
                <a:ea typeface="ＭＳ Ｐゴシック" charset="0"/>
                <a:cs typeface="Calibri" panose="020F0502020204030204" pitchFamily="34" charset="0"/>
              </a:rPr>
              <a:t>The State’s  </a:t>
            </a:r>
            <a:r>
              <a:rPr lang="en-US" sz="2000" dirty="0">
                <a:solidFill>
                  <a:schemeClr val="tx2"/>
                </a:solidFill>
                <a:latin typeface="Calibri" panose="020F0502020204030204" pitchFamily="34" charset="0"/>
                <a:ea typeface="ＭＳ Ｐゴシック" charset="0"/>
                <a:cs typeface="Calibri" panose="020F0502020204030204" pitchFamily="34" charset="0"/>
              </a:rPr>
              <a:t>health plans offered by the </a:t>
            </a:r>
            <a:r>
              <a:rPr lang="en-US" sz="2000" dirty="0" smtClean="0">
                <a:solidFill>
                  <a:schemeClr val="tx2"/>
                </a:solidFill>
                <a:latin typeface="Calibri" panose="020F0502020204030204" pitchFamily="34" charset="0"/>
                <a:ea typeface="ＭＳ Ｐゴシック" charset="0"/>
                <a:cs typeface="Calibri" panose="020F0502020204030204" pitchFamily="34" charset="0"/>
              </a:rPr>
              <a:t>Division </a:t>
            </a:r>
            <a:r>
              <a:rPr lang="en-US" sz="2000" dirty="0">
                <a:solidFill>
                  <a:schemeClr val="tx2"/>
                </a:solidFill>
                <a:latin typeface="Calibri" panose="020F0502020204030204" pitchFamily="34" charset="0"/>
                <a:ea typeface="ＭＳ Ｐゴシック" charset="0"/>
                <a:cs typeface="Calibri" panose="020F0502020204030204" pitchFamily="34" charset="0"/>
              </a:rPr>
              <a:t>of State Group Insurance do not meet all of the State of Florida Board of Governors regulations.  </a:t>
            </a:r>
            <a:endParaRPr lang="en-US" sz="2000" dirty="0" smtClean="0">
              <a:solidFill>
                <a:schemeClr val="tx2"/>
              </a:solidFill>
              <a:latin typeface="Calibri" panose="020F0502020204030204" pitchFamily="34" charset="0"/>
              <a:ea typeface="ＭＳ Ｐゴシック" charset="0"/>
              <a:cs typeface="Calibri" panose="020F0502020204030204" pitchFamily="34" charset="0"/>
            </a:endParaRPr>
          </a:p>
          <a:p>
            <a:pPr marL="742950" lvl="1" indent="-285750" defTabSz="457200">
              <a:lnSpc>
                <a:spcPct val="90000"/>
              </a:lnSpc>
              <a:spcBef>
                <a:spcPct val="20000"/>
              </a:spcBef>
              <a:buClr>
                <a:schemeClr val="accent2"/>
              </a:buClr>
              <a:buFont typeface="Wingdings" pitchFamily="2" charset="2"/>
              <a:buChar char="§"/>
            </a:pPr>
            <a:r>
              <a:rPr lang="en-US" sz="2000" dirty="0" smtClean="0">
                <a:solidFill>
                  <a:schemeClr val="tx2"/>
                </a:solidFill>
                <a:latin typeface="Calibri" panose="020F0502020204030204" pitchFamily="34" charset="0"/>
                <a:ea typeface="ＭＳ Ｐゴシック" charset="0"/>
                <a:cs typeface="Calibri" panose="020F0502020204030204" pitchFamily="34" charset="0"/>
              </a:rPr>
              <a:t>Additionally</a:t>
            </a:r>
            <a:r>
              <a:rPr lang="en-US" sz="2000" dirty="0">
                <a:solidFill>
                  <a:schemeClr val="tx2"/>
                </a:solidFill>
                <a:latin typeface="Calibri" panose="020F0502020204030204" pitchFamily="34" charset="0"/>
                <a:ea typeface="ＭＳ Ｐゴシック" charset="0"/>
                <a:cs typeface="Calibri" panose="020F0502020204030204" pitchFamily="34" charset="0"/>
              </a:rPr>
              <a:t>, to continue State Group Insurance coverage OPS employees must continue to meet the state’s eligibility criteria on an annual basis.  </a:t>
            </a:r>
          </a:p>
        </p:txBody>
      </p:sp>
    </p:spTree>
    <p:extLst>
      <p:ext uri="{BB962C8B-B14F-4D97-AF65-F5344CB8AC3E}">
        <p14:creationId xmlns:p14="http://schemas.microsoft.com/office/powerpoint/2010/main" val="1317073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5" name="Rectangle 7"/>
          <p:cNvSpPr>
            <a:spLocks noChangeArrowheads="1"/>
          </p:cNvSpPr>
          <p:nvPr/>
        </p:nvSpPr>
        <p:spPr bwMode="auto">
          <a:xfrm>
            <a:off x="228600" y="533400"/>
            <a:ext cx="8153400" cy="94773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nchor="ctr"/>
          <a:lstStyle/>
          <a:p>
            <a:pPr algn="ctr">
              <a:defRPr/>
            </a:pPr>
            <a:r>
              <a:rPr lang="en-US" sz="3200" u="sng" dirty="0">
                <a:ln w="500">
                  <a:solidFill>
                    <a:schemeClr val="tx2"/>
                  </a:solidFill>
                </a:ln>
                <a:solidFill>
                  <a:schemeClr val="tx1"/>
                </a:solidFill>
                <a:latin typeface="+mj-lt"/>
                <a:ea typeface="ＭＳ Ｐゴシック" charset="0"/>
                <a:cs typeface="Calibri" panose="020F0502020204030204" pitchFamily="34" charset="0"/>
              </a:rPr>
              <a:t>State Benefit Programs</a:t>
            </a:r>
          </a:p>
        </p:txBody>
      </p:sp>
      <p:sp>
        <p:nvSpPr>
          <p:cNvPr id="130056" name="Text Box 8"/>
          <p:cNvSpPr txBox="1">
            <a:spLocks noChangeArrowheads="1"/>
          </p:cNvSpPr>
          <p:nvPr/>
        </p:nvSpPr>
        <p:spPr bwMode="auto">
          <a:xfrm>
            <a:off x="685800" y="1582784"/>
            <a:ext cx="7848600" cy="3570208"/>
          </a:xfrm>
          <a:prstGeom prst="rect">
            <a:avLst/>
          </a:prstGeom>
          <a:noFill/>
          <a:ln w="9525" algn="ctr">
            <a:noFill/>
            <a:miter lim="800000"/>
            <a:headEnd/>
            <a:tailEnd/>
          </a:ln>
          <a:effectLst/>
        </p:spPr>
        <p:txBody>
          <a:bodyPr wrap="square">
            <a:spAutoFit/>
          </a:bodyPr>
          <a:lstStyle/>
          <a:p>
            <a:pPr eaLnBrk="0" hangingPunct="0">
              <a:defRPr/>
            </a:pPr>
            <a:r>
              <a:rPr lang="en-US" sz="3000" dirty="0" smtClean="0">
                <a:solidFill>
                  <a:schemeClr val="tx2"/>
                </a:solidFill>
                <a:latin typeface="Calibri" panose="020F0502020204030204" pitchFamily="34" charset="0"/>
                <a:cs typeface="Calibri" panose="020F0502020204030204" pitchFamily="34" charset="0"/>
              </a:rPr>
              <a:t>The State </a:t>
            </a:r>
            <a:r>
              <a:rPr lang="en-US" sz="3000" dirty="0">
                <a:solidFill>
                  <a:schemeClr val="tx2"/>
                </a:solidFill>
                <a:latin typeface="Calibri" panose="020F0502020204030204" pitchFamily="34" charset="0"/>
                <a:cs typeface="Calibri" panose="020F0502020204030204" pitchFamily="34" charset="0"/>
              </a:rPr>
              <a:t>of Florida offers the </a:t>
            </a:r>
            <a:r>
              <a:rPr lang="en-US" sz="3000" dirty="0" smtClean="0">
                <a:solidFill>
                  <a:schemeClr val="tx2"/>
                </a:solidFill>
                <a:latin typeface="Calibri" panose="020F0502020204030204" pitchFamily="34" charset="0"/>
                <a:cs typeface="Calibri" panose="020F0502020204030204" pitchFamily="34" charset="0"/>
              </a:rPr>
              <a:t>following insurance:</a:t>
            </a:r>
          </a:p>
          <a:p>
            <a:pPr eaLnBrk="0" hangingPunct="0">
              <a:defRPr/>
            </a:pPr>
            <a:endParaRPr lang="en-US" sz="1200" dirty="0">
              <a:solidFill>
                <a:schemeClr val="tx2"/>
              </a:solidFill>
              <a:latin typeface="Calibri" panose="020F0502020204030204" pitchFamily="34" charset="0"/>
              <a:cs typeface="Calibri" panose="020F0502020204030204" pitchFamily="34" charset="0"/>
            </a:endParaRPr>
          </a:p>
          <a:p>
            <a:pPr marL="342900" indent="-342900" eaLnBrk="0" hangingPunct="0">
              <a:buFont typeface="Arial" panose="020B0604020202020204" pitchFamily="34" charset="0"/>
              <a:buChar char="•"/>
              <a:defRPr/>
            </a:pPr>
            <a:r>
              <a:rPr lang="en-US" sz="3000" b="1" dirty="0" smtClean="0">
                <a:ln w="12700">
                  <a:noFill/>
                  <a:prstDash val="solid"/>
                </a:ln>
                <a:solidFill>
                  <a:schemeClr val="tx2"/>
                </a:solidFill>
                <a:latin typeface="Calibri" panose="020F0502020204030204" pitchFamily="34" charset="0"/>
                <a:cs typeface="Calibri" panose="020F0502020204030204" pitchFamily="34" charset="0"/>
              </a:rPr>
              <a:t>Pre-tax </a:t>
            </a:r>
            <a:r>
              <a:rPr lang="en-US" sz="3000" b="1" dirty="0">
                <a:ln w="12700">
                  <a:noFill/>
                  <a:prstDash val="solid"/>
                </a:ln>
                <a:solidFill>
                  <a:schemeClr val="tx2"/>
                </a:solidFill>
                <a:latin typeface="Calibri" panose="020F0502020204030204" pitchFamily="34" charset="0"/>
                <a:cs typeface="Calibri" panose="020F0502020204030204" pitchFamily="34" charset="0"/>
              </a:rPr>
              <a:t>Options</a:t>
            </a:r>
          </a:p>
          <a:p>
            <a:pPr marL="685800" lvl="1" indent="-228600" eaLnBrk="0" hangingPunct="0">
              <a:buClr>
                <a:schemeClr val="accent2"/>
              </a:buClr>
              <a:buFont typeface="Wingdings" pitchFamily="2" charset="2"/>
              <a:buChar char="§"/>
              <a:defRPr/>
            </a:pPr>
            <a:r>
              <a:rPr lang="en-US" sz="2500" dirty="0" smtClean="0">
                <a:solidFill>
                  <a:schemeClr val="tx2"/>
                </a:solidFill>
                <a:latin typeface="Calibri" panose="020F0502020204030204" pitchFamily="34" charset="0"/>
                <a:cs typeface="Calibri" panose="020F0502020204030204" pitchFamily="34" charset="0"/>
              </a:rPr>
              <a:t>Health</a:t>
            </a:r>
            <a:r>
              <a:rPr lang="en-US" sz="2500" dirty="0">
                <a:solidFill>
                  <a:schemeClr val="tx2"/>
                </a:solidFill>
                <a:latin typeface="Calibri" panose="020F0502020204030204" pitchFamily="34" charset="0"/>
                <a:cs typeface="Calibri" panose="020F0502020204030204" pitchFamily="34" charset="0"/>
              </a:rPr>
              <a:t>, Basic Life, Dental, Vision, Health Savings </a:t>
            </a:r>
            <a:r>
              <a:rPr lang="en-US" sz="2500" dirty="0" smtClean="0">
                <a:solidFill>
                  <a:schemeClr val="tx2"/>
                </a:solidFill>
                <a:latin typeface="Calibri" panose="020F0502020204030204" pitchFamily="34" charset="0"/>
                <a:cs typeface="Calibri" panose="020F0502020204030204" pitchFamily="34" charset="0"/>
              </a:rPr>
              <a:t>Account, Dependent Care Reimbursement Account, Other Supplemental Insurances</a:t>
            </a:r>
            <a:endParaRPr lang="en-US" sz="2500" dirty="0">
              <a:solidFill>
                <a:schemeClr val="tx2"/>
              </a:solidFill>
              <a:latin typeface="Calibri" panose="020F0502020204030204" pitchFamily="34" charset="0"/>
              <a:cs typeface="Calibri" panose="020F0502020204030204" pitchFamily="34" charset="0"/>
            </a:endParaRPr>
          </a:p>
          <a:p>
            <a:pPr eaLnBrk="0" hangingPunct="0">
              <a:buClr>
                <a:srgbClr val="FF0000"/>
              </a:buClr>
              <a:defRPr/>
            </a:pPr>
            <a:endParaRPr lang="en-US" sz="1200" dirty="0">
              <a:solidFill>
                <a:srgbClr val="0070C0"/>
              </a:solidFill>
              <a:latin typeface="Calibri" panose="020F0502020204030204" pitchFamily="34" charset="0"/>
              <a:cs typeface="Calibri" panose="020F0502020204030204" pitchFamily="34" charset="0"/>
            </a:endParaRPr>
          </a:p>
          <a:p>
            <a:pPr marL="342900" indent="-342900" eaLnBrk="0" hangingPunct="0">
              <a:buFont typeface="Wingdings" panose="05000000000000000000" pitchFamily="2" charset="2"/>
              <a:buChar char="Ø"/>
              <a:defRPr/>
            </a:pPr>
            <a:r>
              <a:rPr lang="en-US" sz="2500" dirty="0" smtClean="0">
                <a:solidFill>
                  <a:schemeClr val="tx2"/>
                </a:solidFill>
                <a:latin typeface="Calibri" panose="020F0502020204030204" pitchFamily="34" charset="0"/>
                <a:cs typeface="Calibri" panose="020F0502020204030204" pitchFamily="34" charset="0"/>
              </a:rPr>
              <a:t>Insurance </a:t>
            </a:r>
            <a:r>
              <a:rPr lang="en-US" sz="2500" dirty="0">
                <a:solidFill>
                  <a:schemeClr val="tx2"/>
                </a:solidFill>
                <a:latin typeface="Calibri" panose="020F0502020204030204" pitchFamily="34" charset="0"/>
                <a:cs typeface="Calibri" panose="020F0502020204030204" pitchFamily="34" charset="0"/>
              </a:rPr>
              <a:t>elections must be made </a:t>
            </a:r>
            <a:r>
              <a:rPr lang="en-US" sz="2500" dirty="0" smtClean="0">
                <a:solidFill>
                  <a:schemeClr val="tx2"/>
                </a:solidFill>
                <a:latin typeface="Calibri" panose="020F0502020204030204" pitchFamily="34" charset="0"/>
                <a:cs typeface="Calibri" panose="020F0502020204030204" pitchFamily="34" charset="0"/>
              </a:rPr>
              <a:t>through People First.</a:t>
            </a:r>
          </a:p>
          <a:p>
            <a:pPr eaLnBrk="0" hangingPunct="0">
              <a:defRPr/>
            </a:pPr>
            <a:endParaRPr lang="en-US" sz="12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7489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04800" y="714768"/>
            <a:ext cx="8153400" cy="933450"/>
          </a:xfrm>
        </p:spPr>
        <p:txBody>
          <a:bodyPr/>
          <a:lstStyle/>
          <a:p>
            <a:pPr algn="ctr" fontAlgn="auto">
              <a:spcAft>
                <a:spcPts val="0"/>
              </a:spcAft>
              <a:defRPr/>
            </a:pPr>
            <a:r>
              <a:rPr lang="en-US" sz="3600" u="sng" cap="none" dirty="0" smtClean="0">
                <a:ln w="500">
                  <a:solidFill>
                    <a:schemeClr val="tx2"/>
                  </a:solidFill>
                </a:ln>
                <a:cs typeface="Calibri" panose="020F0502020204030204" pitchFamily="34" charset="0"/>
              </a:rPr>
              <a:t>Health Insurance</a:t>
            </a:r>
            <a:endParaRPr lang="en-US" sz="3600" u="sng" cap="none" dirty="0">
              <a:ln w="500">
                <a:solidFill>
                  <a:schemeClr val="tx2"/>
                </a:solidFill>
              </a:ln>
              <a:cs typeface="Calibri" panose="020F0502020204030204" pitchFamily="34" charset="0"/>
            </a:endParaRPr>
          </a:p>
        </p:txBody>
      </p:sp>
      <p:sp>
        <p:nvSpPr>
          <p:cNvPr id="112643" name="Rectangle 3"/>
          <p:cNvSpPr>
            <a:spLocks noGrp="1" noChangeArrowheads="1"/>
          </p:cNvSpPr>
          <p:nvPr>
            <p:ph idx="1"/>
          </p:nvPr>
        </p:nvSpPr>
        <p:spPr>
          <a:xfrm>
            <a:off x="571500" y="1790721"/>
            <a:ext cx="7620000" cy="4265221"/>
          </a:xfrm>
        </p:spPr>
        <p:txBody>
          <a:bodyPr>
            <a:normAutofit/>
          </a:bodyPr>
          <a:lstStyle/>
          <a:p>
            <a:pPr marL="914400" lvl="1" indent="-457200" eaLnBrk="0" hangingPunct="0">
              <a:spcBef>
                <a:spcPct val="0"/>
              </a:spcBef>
              <a:buClrTx/>
              <a:defRPr/>
            </a:pPr>
            <a:r>
              <a:rPr lang="en-US" sz="2500" dirty="0" smtClean="0">
                <a:solidFill>
                  <a:schemeClr val="tx2"/>
                </a:solidFill>
                <a:latin typeface="Calibri" panose="020F0502020204030204" pitchFamily="34" charset="0"/>
                <a:ea typeface="+mn-ea"/>
                <a:cs typeface="Calibri" panose="020F0502020204030204" pitchFamily="34" charset="0"/>
              </a:rPr>
              <a:t>Insurance </a:t>
            </a:r>
            <a:r>
              <a:rPr lang="en-US" sz="2500" dirty="0">
                <a:solidFill>
                  <a:schemeClr val="tx2"/>
                </a:solidFill>
                <a:latin typeface="Calibri" panose="020F0502020204030204" pitchFamily="34" charset="0"/>
                <a:ea typeface="+mn-ea"/>
                <a:cs typeface="Calibri" panose="020F0502020204030204" pitchFamily="34" charset="0"/>
              </a:rPr>
              <a:t>cards mailed after effective date</a:t>
            </a:r>
          </a:p>
          <a:p>
            <a:pPr marL="941388" lvl="3" indent="0" eaLnBrk="0" hangingPunct="0">
              <a:spcBef>
                <a:spcPct val="0"/>
              </a:spcBef>
              <a:buClrTx/>
              <a:buNone/>
              <a:defRPr/>
            </a:pPr>
            <a:endParaRPr lang="en-US" sz="2200" dirty="0" smtClean="0">
              <a:solidFill>
                <a:srgbClr val="262626"/>
              </a:solidFill>
              <a:latin typeface="Calibri" panose="020F0502020204030204" pitchFamily="34" charset="0"/>
              <a:cs typeface="Calibri" panose="020F0502020204030204" pitchFamily="34" charset="0"/>
            </a:endParaRPr>
          </a:p>
          <a:p>
            <a:pPr marL="695325" lvl="2" indent="0" eaLnBrk="0" hangingPunct="0">
              <a:spcBef>
                <a:spcPct val="0"/>
              </a:spcBef>
              <a:buClrTx/>
              <a:buNone/>
              <a:defRPr/>
            </a:pPr>
            <a:r>
              <a:rPr lang="en-US" sz="2200" b="1" u="sng" dirty="0">
                <a:solidFill>
                  <a:schemeClr val="tx2"/>
                </a:solidFill>
                <a:latin typeface="Calibri" panose="020F0502020204030204" pitchFamily="34" charset="0"/>
                <a:ea typeface="+mn-ea"/>
                <a:cs typeface="Calibri" panose="020F0502020204030204" pitchFamily="34" charset="0"/>
              </a:rPr>
              <a:t>If early effective date is elected: </a:t>
            </a:r>
          </a:p>
          <a:p>
            <a:pPr marL="914400" lvl="1" indent="-457200" eaLnBrk="0" hangingPunct="0">
              <a:spcBef>
                <a:spcPct val="0"/>
              </a:spcBef>
              <a:defRPr/>
            </a:pPr>
            <a:r>
              <a:rPr lang="en-US" sz="2500" dirty="0">
                <a:solidFill>
                  <a:schemeClr val="tx2"/>
                </a:solidFill>
                <a:latin typeface="Calibri" panose="020F0502020204030204" pitchFamily="34" charset="0"/>
                <a:ea typeface="+mn-ea"/>
                <a:cs typeface="Calibri" panose="020F0502020204030204" pitchFamily="34" charset="0"/>
              </a:rPr>
              <a:t>Pay first month’s premium via personal check/money order</a:t>
            </a:r>
          </a:p>
          <a:p>
            <a:pPr marL="914400" lvl="1" indent="-457200" eaLnBrk="0" hangingPunct="0">
              <a:spcBef>
                <a:spcPct val="0"/>
              </a:spcBef>
              <a:defRPr/>
            </a:pPr>
            <a:r>
              <a:rPr lang="en-US" sz="2500" dirty="0">
                <a:solidFill>
                  <a:schemeClr val="tx2"/>
                </a:solidFill>
                <a:latin typeface="Calibri" panose="020F0502020204030204" pitchFamily="34" charset="0"/>
                <a:ea typeface="+mn-ea"/>
                <a:cs typeface="Calibri" panose="020F0502020204030204" pitchFamily="34" charset="0"/>
              </a:rPr>
              <a:t>Payment can be mailed directly to People First</a:t>
            </a:r>
          </a:p>
          <a:p>
            <a:pPr marL="914400" lvl="1" indent="-457200" eaLnBrk="0" hangingPunct="0">
              <a:lnSpc>
                <a:spcPct val="90000"/>
              </a:lnSpc>
              <a:spcBef>
                <a:spcPct val="0"/>
              </a:spcBef>
              <a:defRPr/>
            </a:pPr>
            <a:r>
              <a:rPr lang="en-US" sz="2500" dirty="0">
                <a:solidFill>
                  <a:schemeClr val="tx2"/>
                </a:solidFill>
                <a:latin typeface="Calibri" panose="020F0502020204030204" pitchFamily="34" charset="0"/>
                <a:ea typeface="+mn-ea"/>
                <a:cs typeface="Calibri" panose="020F0502020204030204" pitchFamily="34" charset="0"/>
              </a:rPr>
              <a:t>Following premiums will be automatically deducted from FAU paycheck (biweekly)</a:t>
            </a:r>
          </a:p>
          <a:p>
            <a:pPr>
              <a:lnSpc>
                <a:spcPct val="90000"/>
              </a:lnSpc>
              <a:buFontTx/>
              <a:buNone/>
            </a:pPr>
            <a:endParaRPr lang="en-US" sz="2500" dirty="0" smtClean="0">
              <a:solidFill>
                <a:srgbClr val="262626"/>
              </a:solidFill>
              <a:latin typeface="Arial" charset="0"/>
              <a:cs typeface="Arial" charset="0"/>
            </a:endParaRPr>
          </a:p>
        </p:txBody>
      </p:sp>
      <p:sp>
        <p:nvSpPr>
          <p:cNvPr id="6" name="TextBox 9"/>
          <p:cNvSpPr txBox="1">
            <a:spLocks noChangeArrowheads="1"/>
          </p:cNvSpPr>
          <p:nvPr/>
        </p:nvSpPr>
        <p:spPr bwMode="auto">
          <a:xfrm>
            <a:off x="5603420" y="6340434"/>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Rage Italic" pitchFamily="66" charset="0"/>
              </a:defRPr>
            </a:lvl1pPr>
            <a:lvl2pPr marL="742950" indent="-285750">
              <a:defRPr sz="2400">
                <a:solidFill>
                  <a:schemeClr val="tx1"/>
                </a:solidFill>
                <a:latin typeface="Rage Italic" pitchFamily="66" charset="0"/>
              </a:defRPr>
            </a:lvl2pPr>
            <a:lvl3pPr marL="1143000" indent="-228600">
              <a:defRPr sz="2400">
                <a:solidFill>
                  <a:schemeClr val="tx1"/>
                </a:solidFill>
                <a:latin typeface="Rage Italic" pitchFamily="66" charset="0"/>
              </a:defRPr>
            </a:lvl3pPr>
            <a:lvl4pPr marL="1600200" indent="-228600">
              <a:defRPr sz="2400">
                <a:solidFill>
                  <a:schemeClr val="tx1"/>
                </a:solidFill>
                <a:latin typeface="Rage Italic" pitchFamily="66" charset="0"/>
              </a:defRPr>
            </a:lvl4pPr>
            <a:lvl5pPr marL="2057400" indent="-228600">
              <a:defRPr sz="2400">
                <a:solidFill>
                  <a:schemeClr val="tx1"/>
                </a:solidFill>
                <a:latin typeface="Rage Italic" pitchFamily="66" charset="0"/>
              </a:defRPr>
            </a:lvl5pPr>
            <a:lvl6pPr marL="2514600" indent="-228600" eaLnBrk="0" fontAlgn="base" hangingPunct="0">
              <a:spcBef>
                <a:spcPct val="0"/>
              </a:spcBef>
              <a:spcAft>
                <a:spcPct val="0"/>
              </a:spcAft>
              <a:defRPr sz="2400">
                <a:solidFill>
                  <a:schemeClr val="tx1"/>
                </a:solidFill>
                <a:latin typeface="Rage Italic" pitchFamily="66" charset="0"/>
              </a:defRPr>
            </a:lvl6pPr>
            <a:lvl7pPr marL="2971800" indent="-228600" eaLnBrk="0" fontAlgn="base" hangingPunct="0">
              <a:spcBef>
                <a:spcPct val="0"/>
              </a:spcBef>
              <a:spcAft>
                <a:spcPct val="0"/>
              </a:spcAft>
              <a:defRPr sz="2400">
                <a:solidFill>
                  <a:schemeClr val="tx1"/>
                </a:solidFill>
                <a:latin typeface="Rage Italic" pitchFamily="66" charset="0"/>
              </a:defRPr>
            </a:lvl7pPr>
            <a:lvl8pPr marL="3429000" indent="-228600" eaLnBrk="0" fontAlgn="base" hangingPunct="0">
              <a:spcBef>
                <a:spcPct val="0"/>
              </a:spcBef>
              <a:spcAft>
                <a:spcPct val="0"/>
              </a:spcAft>
              <a:defRPr sz="2400">
                <a:solidFill>
                  <a:schemeClr val="tx1"/>
                </a:solidFill>
                <a:latin typeface="Rage Italic" pitchFamily="66" charset="0"/>
              </a:defRPr>
            </a:lvl8pPr>
            <a:lvl9pPr marL="3886200" indent="-228600" eaLnBrk="0" fontAlgn="base" hangingPunct="0">
              <a:spcBef>
                <a:spcPct val="0"/>
              </a:spcBef>
              <a:spcAft>
                <a:spcPct val="0"/>
              </a:spcAft>
              <a:defRPr sz="2400">
                <a:solidFill>
                  <a:schemeClr val="tx1"/>
                </a:solidFill>
                <a:latin typeface="Rage Italic" pitchFamily="66" charset="0"/>
              </a:defRPr>
            </a:lvl9pPr>
          </a:lstStyle>
          <a:p>
            <a:pPr algn="r"/>
            <a:r>
              <a:rPr lang="en-US" altLang="en-US" dirty="0">
                <a:solidFill>
                  <a:schemeClr val="tx2"/>
                </a:solidFill>
              </a:rPr>
              <a:t>Continued…</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500" t="8990" r="16226" b="5154"/>
          <a:stretch/>
        </p:blipFill>
        <p:spPr>
          <a:xfrm>
            <a:off x="7294790" y="693986"/>
            <a:ext cx="1793420" cy="1620265"/>
          </a:xfrm>
          <a:prstGeom prst="ellipse">
            <a:avLst/>
          </a:prstGeom>
          <a:ln>
            <a:noFill/>
          </a:ln>
          <a:effectLst>
            <a:softEdge rad="112500"/>
          </a:effectLst>
        </p:spPr>
      </p:pic>
      <p:pic>
        <p:nvPicPr>
          <p:cNvPr id="7" name="Picture 7" descr="C:\Users\as089772\AppData\Local\Microsoft\Windows\Temporary Internet Files\Content.IE5\HE55KCZZ\15160-illustration-of-a-gold-star-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4384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94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304800" y="854034"/>
            <a:ext cx="8118020" cy="5486400"/>
          </a:xfrm>
        </p:spPr>
        <p:txBody>
          <a:bodyPr>
            <a:normAutofit/>
          </a:bodyPr>
          <a:lstStyle/>
          <a:p>
            <a:pPr marL="274320" indent="-274320" fontAlgn="auto">
              <a:spcAft>
                <a:spcPts val="0"/>
              </a:spcAft>
              <a:buFontTx/>
              <a:buNone/>
              <a:defRPr/>
            </a:pPr>
            <a:r>
              <a:rPr lang="en-US" sz="3000" b="1" u="sng" dirty="0">
                <a:ln w="12700">
                  <a:noFill/>
                  <a:prstDash val="solid"/>
                </a:ln>
                <a:solidFill>
                  <a:schemeClr val="tx2"/>
                </a:solidFill>
                <a:cs typeface="Calibri" panose="020F0502020204030204" pitchFamily="34" charset="0"/>
              </a:rPr>
              <a:t>Types of Health Insurance:</a:t>
            </a:r>
          </a:p>
          <a:p>
            <a:pPr marL="521208" lvl="1" fontAlgn="auto">
              <a:spcAft>
                <a:spcPts val="0"/>
              </a:spcAft>
              <a:buClrTx/>
              <a:buFont typeface="Wingdings 2"/>
              <a:buChar char=""/>
              <a:defRPr/>
            </a:pPr>
            <a:r>
              <a:rPr lang="en-US" sz="2500" b="1" dirty="0" smtClean="0">
                <a:solidFill>
                  <a:schemeClr val="tx2">
                    <a:lumMod val="85000"/>
                    <a:lumOff val="15000"/>
                  </a:schemeClr>
                </a:solidFill>
                <a:cs typeface="Calibri" panose="020F0502020204030204" pitchFamily="34" charset="0"/>
              </a:rPr>
              <a:t>PPO</a:t>
            </a:r>
            <a:endParaRPr lang="en-US" sz="2500" dirty="0">
              <a:solidFill>
                <a:schemeClr val="tx2">
                  <a:lumMod val="85000"/>
                  <a:lumOff val="15000"/>
                </a:schemeClr>
              </a:solidFill>
              <a:cs typeface="Calibri" panose="020F0502020204030204" pitchFamily="34" charset="0"/>
            </a:endParaRPr>
          </a:p>
          <a:p>
            <a:pPr marL="759333" lvl="2" fontAlgn="auto">
              <a:spcAft>
                <a:spcPts val="0"/>
              </a:spcAft>
              <a:buClr>
                <a:schemeClr val="accent2"/>
              </a:buClr>
              <a:buFont typeface="Wingdings 2"/>
              <a:buChar char=""/>
              <a:defRPr/>
            </a:pPr>
            <a:r>
              <a:rPr lang="en-US" sz="2200" dirty="0" smtClean="0">
                <a:solidFill>
                  <a:schemeClr val="tx2">
                    <a:lumMod val="85000"/>
                    <a:lumOff val="15000"/>
                  </a:schemeClr>
                </a:solidFill>
                <a:cs typeface="Calibri" panose="020F0502020204030204" pitchFamily="34" charset="0"/>
              </a:rPr>
              <a:t>Florida Blue (Blue Cross Blue Shield)</a:t>
            </a:r>
          </a:p>
          <a:p>
            <a:pPr marL="521208" lvl="1" fontAlgn="auto">
              <a:spcAft>
                <a:spcPts val="0"/>
              </a:spcAft>
              <a:buClrTx/>
              <a:buFont typeface="Wingdings 2"/>
              <a:buChar char=""/>
              <a:defRPr/>
            </a:pPr>
            <a:r>
              <a:rPr lang="en-US" sz="2500" b="1" dirty="0" smtClean="0">
                <a:solidFill>
                  <a:schemeClr val="tx2">
                    <a:lumMod val="85000"/>
                    <a:lumOff val="15000"/>
                  </a:schemeClr>
                </a:solidFill>
                <a:cs typeface="Calibri" panose="020F0502020204030204" pitchFamily="34" charset="0"/>
              </a:rPr>
              <a:t>HMO </a:t>
            </a:r>
            <a:r>
              <a:rPr lang="en-US" sz="1600" b="1" dirty="0" smtClean="0">
                <a:solidFill>
                  <a:schemeClr val="tx2">
                    <a:lumMod val="85000"/>
                    <a:lumOff val="15000"/>
                  </a:schemeClr>
                </a:solidFill>
                <a:cs typeface="Calibri" panose="020F0502020204030204" pitchFamily="34" charset="0"/>
              </a:rPr>
              <a:t>(In-Network </a:t>
            </a:r>
            <a:r>
              <a:rPr lang="en-US" sz="1600" b="1" dirty="0">
                <a:solidFill>
                  <a:schemeClr val="tx2">
                    <a:lumMod val="85000"/>
                    <a:lumOff val="15000"/>
                  </a:schemeClr>
                </a:solidFill>
                <a:cs typeface="Calibri" panose="020F0502020204030204" pitchFamily="34" charset="0"/>
              </a:rPr>
              <a:t>O</a:t>
            </a:r>
            <a:r>
              <a:rPr lang="en-US" sz="1600" b="1" dirty="0" smtClean="0">
                <a:solidFill>
                  <a:schemeClr val="tx2">
                    <a:lumMod val="85000"/>
                    <a:lumOff val="15000"/>
                  </a:schemeClr>
                </a:solidFill>
                <a:cs typeface="Calibri" panose="020F0502020204030204" pitchFamily="34" charset="0"/>
              </a:rPr>
              <a:t>nly)  Providers in Dade/Broward/Palm Beach/St. Lucie </a:t>
            </a:r>
          </a:p>
          <a:p>
            <a:pPr marL="759333" lvl="2" fontAlgn="auto">
              <a:spcAft>
                <a:spcPts val="0"/>
              </a:spcAft>
              <a:buClr>
                <a:schemeClr val="accent2"/>
              </a:buClr>
              <a:buFont typeface="Wingdings 2"/>
              <a:buChar char=""/>
              <a:defRPr/>
            </a:pPr>
            <a:r>
              <a:rPr lang="en-US" sz="2200" dirty="0" err="1">
                <a:solidFill>
                  <a:schemeClr val="tx2">
                    <a:lumMod val="85000"/>
                    <a:lumOff val="15000"/>
                  </a:schemeClr>
                </a:solidFill>
                <a:cs typeface="Calibri" panose="020F0502020204030204" pitchFamily="34" charset="0"/>
              </a:rPr>
              <a:t>AvMed</a:t>
            </a:r>
            <a:r>
              <a:rPr lang="en-US" sz="2200" dirty="0">
                <a:solidFill>
                  <a:schemeClr val="tx2">
                    <a:lumMod val="85000"/>
                    <a:lumOff val="15000"/>
                  </a:schemeClr>
                </a:solidFill>
                <a:cs typeface="Calibri" panose="020F0502020204030204" pitchFamily="34" charset="0"/>
              </a:rPr>
              <a:t> 	</a:t>
            </a:r>
          </a:p>
          <a:p>
            <a:pPr marL="759333" lvl="2" fontAlgn="auto">
              <a:spcAft>
                <a:spcPts val="0"/>
              </a:spcAft>
              <a:buClr>
                <a:schemeClr val="accent2"/>
              </a:buClr>
              <a:buFont typeface="Wingdings 2"/>
              <a:buChar char=""/>
              <a:defRPr/>
            </a:pPr>
            <a:r>
              <a:rPr lang="en-US" sz="2200" dirty="0" smtClean="0">
                <a:solidFill>
                  <a:schemeClr val="tx2">
                    <a:lumMod val="85000"/>
                    <a:lumOff val="15000"/>
                  </a:schemeClr>
                </a:solidFill>
                <a:cs typeface="Calibri" panose="020F0502020204030204" pitchFamily="34" charset="0"/>
              </a:rPr>
              <a:t>Aetna 	</a:t>
            </a:r>
            <a:r>
              <a:rPr lang="en-US" sz="3000" dirty="0" smtClean="0">
                <a:solidFill>
                  <a:schemeClr val="tx2">
                    <a:lumMod val="85000"/>
                    <a:lumOff val="15000"/>
                  </a:schemeClr>
                </a:solidFill>
                <a:cs typeface="Calibri" panose="020F0502020204030204" pitchFamily="34" charset="0"/>
              </a:rPr>
              <a:t>	</a:t>
            </a:r>
          </a:p>
          <a:p>
            <a:pPr marL="521208" lvl="1" fontAlgn="auto">
              <a:spcAft>
                <a:spcPts val="0"/>
              </a:spcAft>
              <a:buClrTx/>
              <a:buFont typeface="Wingdings 2"/>
              <a:buNone/>
              <a:defRPr/>
            </a:pPr>
            <a:r>
              <a:rPr lang="en-US" sz="1600" b="1" dirty="0" smtClean="0">
                <a:solidFill>
                  <a:schemeClr val="tx2">
                    <a:lumMod val="85000"/>
                    <a:lumOff val="15000"/>
                  </a:schemeClr>
                </a:solidFill>
                <a:cs typeface="Calibri" panose="020F0502020204030204" pitchFamily="34" charset="0"/>
              </a:rPr>
              <a:t>Martin &amp; Indian River Counties:  </a:t>
            </a:r>
            <a:r>
              <a:rPr lang="en-US" sz="1600" b="1" dirty="0" err="1" smtClean="0">
                <a:solidFill>
                  <a:schemeClr val="tx2">
                    <a:lumMod val="85000"/>
                    <a:lumOff val="15000"/>
                  </a:schemeClr>
                </a:solidFill>
                <a:cs typeface="Calibri" panose="020F0502020204030204" pitchFamily="34" charset="0"/>
              </a:rPr>
              <a:t>AvMed</a:t>
            </a:r>
            <a:r>
              <a:rPr lang="en-US" sz="1600" b="1" dirty="0" smtClean="0">
                <a:solidFill>
                  <a:schemeClr val="tx2">
                    <a:lumMod val="85000"/>
                    <a:lumOff val="15000"/>
                  </a:schemeClr>
                </a:solidFill>
                <a:cs typeface="Calibri" panose="020F0502020204030204" pitchFamily="34" charset="0"/>
              </a:rPr>
              <a:t> is the only HMO</a:t>
            </a:r>
          </a:p>
          <a:p>
            <a:pPr marL="274320" indent="-274320" fontAlgn="auto">
              <a:spcAft>
                <a:spcPts val="0"/>
              </a:spcAft>
              <a:buFontTx/>
              <a:buNone/>
              <a:defRPr/>
            </a:pPr>
            <a:r>
              <a:rPr lang="en-US" sz="3000" b="1" u="sng" dirty="0" smtClean="0">
                <a:ln w="12700">
                  <a:noFill/>
                  <a:prstDash val="solid"/>
                </a:ln>
                <a:solidFill>
                  <a:schemeClr val="tx2"/>
                </a:solidFill>
                <a:cs typeface="Calibri" panose="020F0502020204030204" pitchFamily="34" charset="0"/>
              </a:rPr>
              <a:t>Plan Options:</a:t>
            </a:r>
          </a:p>
          <a:p>
            <a:pPr marL="521208" lvl="1" fontAlgn="auto">
              <a:spcAft>
                <a:spcPts val="0"/>
              </a:spcAft>
              <a:buClrTx/>
              <a:buFont typeface="Wingdings 2"/>
              <a:buChar char=""/>
              <a:defRPr/>
            </a:pPr>
            <a:r>
              <a:rPr lang="en-US" sz="2500" dirty="0" smtClean="0">
                <a:solidFill>
                  <a:schemeClr val="tx2">
                    <a:lumMod val="85000"/>
                    <a:lumOff val="15000"/>
                  </a:schemeClr>
                </a:solidFill>
                <a:cs typeface="Calibri" panose="020F0502020204030204" pitchFamily="34" charset="0"/>
              </a:rPr>
              <a:t>Standard</a:t>
            </a:r>
            <a:endParaRPr lang="en-US" sz="2500" dirty="0">
              <a:solidFill>
                <a:schemeClr val="tx2">
                  <a:lumMod val="85000"/>
                  <a:lumOff val="15000"/>
                </a:schemeClr>
              </a:solidFill>
              <a:cs typeface="Calibri" panose="020F0502020204030204" pitchFamily="34" charset="0"/>
            </a:endParaRPr>
          </a:p>
          <a:p>
            <a:pPr marL="521208" lvl="1" fontAlgn="auto">
              <a:spcAft>
                <a:spcPts val="0"/>
              </a:spcAft>
              <a:buClrTx/>
              <a:buFont typeface="Wingdings 2"/>
              <a:buChar char=""/>
              <a:defRPr/>
            </a:pPr>
            <a:r>
              <a:rPr lang="en-US" sz="2500" dirty="0">
                <a:solidFill>
                  <a:schemeClr val="tx2">
                    <a:lumMod val="85000"/>
                    <a:lumOff val="15000"/>
                  </a:schemeClr>
                </a:solidFill>
                <a:cs typeface="Calibri" panose="020F0502020204030204" pitchFamily="34" charset="0"/>
              </a:rPr>
              <a:t>Health Investor Health Plan (</a:t>
            </a:r>
            <a:r>
              <a:rPr lang="en-US" sz="2500" dirty="0" smtClean="0">
                <a:solidFill>
                  <a:schemeClr val="tx2">
                    <a:lumMod val="85000"/>
                    <a:lumOff val="15000"/>
                  </a:schemeClr>
                </a:solidFill>
                <a:cs typeface="Calibri" panose="020F0502020204030204" pitchFamily="34" charset="0"/>
              </a:rPr>
              <a:t>HIHP)</a:t>
            </a:r>
            <a:endParaRPr lang="en-US" sz="2500" dirty="0">
              <a:solidFill>
                <a:schemeClr val="tx2">
                  <a:lumMod val="85000"/>
                  <a:lumOff val="15000"/>
                </a:schemeClr>
              </a:solidFill>
              <a:cs typeface="Calibri" panose="020F0502020204030204" pitchFamily="34" charset="0"/>
            </a:endParaRPr>
          </a:p>
        </p:txBody>
      </p:sp>
      <p:sp>
        <p:nvSpPr>
          <p:cNvPr id="7" name="TextBox 9"/>
          <p:cNvSpPr txBox="1">
            <a:spLocks noChangeArrowheads="1"/>
          </p:cNvSpPr>
          <p:nvPr/>
        </p:nvSpPr>
        <p:spPr bwMode="auto">
          <a:xfrm>
            <a:off x="5603420" y="6340434"/>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Rage Italic" pitchFamily="66" charset="0"/>
              </a:defRPr>
            </a:lvl1pPr>
            <a:lvl2pPr marL="742950" indent="-285750">
              <a:defRPr sz="2400">
                <a:solidFill>
                  <a:schemeClr val="tx1"/>
                </a:solidFill>
                <a:latin typeface="Rage Italic" pitchFamily="66" charset="0"/>
              </a:defRPr>
            </a:lvl2pPr>
            <a:lvl3pPr marL="1143000" indent="-228600">
              <a:defRPr sz="2400">
                <a:solidFill>
                  <a:schemeClr val="tx1"/>
                </a:solidFill>
                <a:latin typeface="Rage Italic" pitchFamily="66" charset="0"/>
              </a:defRPr>
            </a:lvl3pPr>
            <a:lvl4pPr marL="1600200" indent="-228600">
              <a:defRPr sz="2400">
                <a:solidFill>
                  <a:schemeClr val="tx1"/>
                </a:solidFill>
                <a:latin typeface="Rage Italic" pitchFamily="66" charset="0"/>
              </a:defRPr>
            </a:lvl4pPr>
            <a:lvl5pPr marL="2057400" indent="-228600">
              <a:defRPr sz="2400">
                <a:solidFill>
                  <a:schemeClr val="tx1"/>
                </a:solidFill>
                <a:latin typeface="Rage Italic" pitchFamily="66" charset="0"/>
              </a:defRPr>
            </a:lvl5pPr>
            <a:lvl6pPr marL="2514600" indent="-228600" eaLnBrk="0" fontAlgn="base" hangingPunct="0">
              <a:spcBef>
                <a:spcPct val="0"/>
              </a:spcBef>
              <a:spcAft>
                <a:spcPct val="0"/>
              </a:spcAft>
              <a:defRPr sz="2400">
                <a:solidFill>
                  <a:schemeClr val="tx1"/>
                </a:solidFill>
                <a:latin typeface="Rage Italic" pitchFamily="66" charset="0"/>
              </a:defRPr>
            </a:lvl6pPr>
            <a:lvl7pPr marL="2971800" indent="-228600" eaLnBrk="0" fontAlgn="base" hangingPunct="0">
              <a:spcBef>
                <a:spcPct val="0"/>
              </a:spcBef>
              <a:spcAft>
                <a:spcPct val="0"/>
              </a:spcAft>
              <a:defRPr sz="2400">
                <a:solidFill>
                  <a:schemeClr val="tx1"/>
                </a:solidFill>
                <a:latin typeface="Rage Italic" pitchFamily="66" charset="0"/>
              </a:defRPr>
            </a:lvl7pPr>
            <a:lvl8pPr marL="3429000" indent="-228600" eaLnBrk="0" fontAlgn="base" hangingPunct="0">
              <a:spcBef>
                <a:spcPct val="0"/>
              </a:spcBef>
              <a:spcAft>
                <a:spcPct val="0"/>
              </a:spcAft>
              <a:defRPr sz="2400">
                <a:solidFill>
                  <a:schemeClr val="tx1"/>
                </a:solidFill>
                <a:latin typeface="Rage Italic" pitchFamily="66" charset="0"/>
              </a:defRPr>
            </a:lvl8pPr>
            <a:lvl9pPr marL="3886200" indent="-228600" eaLnBrk="0" fontAlgn="base" hangingPunct="0">
              <a:spcBef>
                <a:spcPct val="0"/>
              </a:spcBef>
              <a:spcAft>
                <a:spcPct val="0"/>
              </a:spcAft>
              <a:defRPr sz="2400">
                <a:solidFill>
                  <a:schemeClr val="tx1"/>
                </a:solidFill>
                <a:latin typeface="Rage Italic" pitchFamily="66" charset="0"/>
              </a:defRPr>
            </a:lvl9pPr>
          </a:lstStyle>
          <a:p>
            <a:pPr algn="r"/>
            <a:r>
              <a:rPr lang="en-US" altLang="en-US" dirty="0">
                <a:solidFill>
                  <a:schemeClr val="tx2"/>
                </a:solidFill>
              </a:rPr>
              <a:t>Continued…</a:t>
            </a:r>
          </a:p>
        </p:txBody>
      </p:sp>
    </p:spTree>
    <p:extLst>
      <p:ext uri="{BB962C8B-B14F-4D97-AF65-F5344CB8AC3E}">
        <p14:creationId xmlns:p14="http://schemas.microsoft.com/office/powerpoint/2010/main" val="3169081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77091" y="838200"/>
            <a:ext cx="8153400" cy="762000"/>
          </a:xfrm>
        </p:spPr>
        <p:txBody>
          <a:bodyPr>
            <a:normAutofit/>
          </a:bodyPr>
          <a:lstStyle/>
          <a:p>
            <a:pPr fontAlgn="auto">
              <a:spcAft>
                <a:spcPts val="0"/>
              </a:spcAft>
              <a:defRPr/>
            </a:pPr>
            <a:r>
              <a:rPr lang="en-US" sz="3200" u="sng" dirty="0">
                <a:ln w="500">
                  <a:solidFill>
                    <a:schemeClr val="tx2"/>
                  </a:solidFill>
                </a:ln>
                <a:cs typeface="Calibri" panose="020F0502020204030204" pitchFamily="34" charset="0"/>
              </a:rPr>
              <a:t>Health: Standard Option</a:t>
            </a:r>
          </a:p>
        </p:txBody>
      </p:sp>
      <p:graphicFrame>
        <p:nvGraphicFramePr>
          <p:cNvPr id="115746" name="Group 34"/>
          <p:cNvGraphicFramePr>
            <a:graphicFrameLocks noGrp="1"/>
          </p:cNvGraphicFramePr>
          <p:nvPr>
            <p:ph sz="half" idx="2"/>
            <p:extLst/>
          </p:nvPr>
        </p:nvGraphicFramePr>
        <p:xfrm>
          <a:off x="533400" y="1752600"/>
          <a:ext cx="7620000" cy="3084830"/>
        </p:xfrm>
        <a:graphic>
          <a:graphicData uri="http://schemas.openxmlformats.org/drawingml/2006/table">
            <a:tbl>
              <a:tblPr>
                <a:tableStyleId>{5940675A-B579-460E-94D1-54222C63F5DA}</a:tableStyleId>
              </a:tblPr>
              <a:tblGrid>
                <a:gridCol w="2790825"/>
                <a:gridCol w="2466975"/>
                <a:gridCol w="2362200"/>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spc="0" normalizeH="0" baseline="0" dirty="0" smtClean="0">
                          <a:ln w="12700">
                            <a:noFill/>
                            <a:prstDash val="solid"/>
                          </a:ln>
                          <a:effectLst>
                            <a:outerShdw blurRad="41275" dist="20320" dir="1800000" algn="tl" rotWithShape="0">
                              <a:srgbClr val="000000">
                                <a:alpha val="40000"/>
                              </a:srgbClr>
                            </a:outerShdw>
                          </a:effectLst>
                        </a:rPr>
                        <a:t>Plan Type</a:t>
                      </a:r>
                      <a:endParaRPr kumimoji="0" lang="en-US" sz="2800" b="1" i="0" u="none" strike="noStrike" cap="none" spc="0" normalizeH="0" baseline="0" dirty="0" smtClean="0">
                        <a:ln w="12700">
                          <a:noFill/>
                          <a:prstDash val="solid"/>
                        </a:ln>
                        <a:solidFill>
                          <a:schemeClr val="tx2"/>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spc="0" normalizeH="0" baseline="0" dirty="0" smtClean="0">
                          <a:ln w="12700">
                            <a:noFill/>
                            <a:prstDash val="solid"/>
                          </a:ln>
                          <a:effectLst>
                            <a:outerShdw blurRad="41275" dist="20320" dir="1800000" algn="tl" rotWithShape="0">
                              <a:srgbClr val="000000">
                                <a:alpha val="40000"/>
                              </a:srgbClr>
                            </a:outerShdw>
                          </a:effectLst>
                        </a:rPr>
                        <a:t>Coverage Level</a:t>
                      </a:r>
                      <a:endParaRPr kumimoji="0" lang="en-US" sz="2800" b="1" i="0" u="none" strike="noStrike" cap="none" spc="0" normalizeH="0" baseline="0" dirty="0" smtClean="0">
                        <a:ln w="12700">
                          <a:noFill/>
                          <a:prstDash val="solid"/>
                        </a:ln>
                        <a:solidFill>
                          <a:schemeClr val="tx2"/>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spc="0" normalizeH="0" baseline="0" dirty="0" smtClean="0">
                          <a:ln w="12700">
                            <a:noFill/>
                            <a:prstDash val="solid"/>
                          </a:ln>
                          <a:effectLst>
                            <a:outerShdw blurRad="41275" dist="20320" dir="1800000" algn="tl" rotWithShape="0">
                              <a:srgbClr val="000000">
                                <a:alpha val="40000"/>
                              </a:srgbClr>
                            </a:outerShdw>
                          </a:effectLst>
                        </a:rPr>
                        <a:t>Monthly Premium</a:t>
                      </a:r>
                      <a:endParaRPr kumimoji="0" lang="en-US" sz="2800" b="1" i="0" u="none" strike="noStrike" cap="none" spc="0" normalizeH="0" baseline="0" dirty="0" smtClean="0">
                        <a:ln w="12700">
                          <a:noFill/>
                          <a:prstDash val="solid"/>
                        </a:ln>
                        <a:solidFill>
                          <a:schemeClr val="tx2"/>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r>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PPO or HMO – Standard</a:t>
                      </a:r>
                      <a:endParaRPr kumimoji="0" lang="en-US" sz="20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Individual</a:t>
                      </a:r>
                      <a:endParaRPr kumimoji="0" lang="en-US" sz="20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$50.00</a:t>
                      </a:r>
                      <a:endParaRPr kumimoji="0" lang="en-US" sz="20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r>
              <a:tr h="752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PPO or HMO – Standard</a:t>
                      </a:r>
                      <a:endParaRPr kumimoji="0" lang="en-US" sz="20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Family</a:t>
                      </a:r>
                      <a:endParaRPr kumimoji="0" lang="en-US" sz="20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$180.00</a:t>
                      </a:r>
                      <a:endParaRPr kumimoji="0" lang="en-US" sz="20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r>
              <a:tr h="625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Spouse Program</a:t>
                      </a:r>
                      <a:endParaRPr kumimoji="0" lang="en-US" sz="20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Family</a:t>
                      </a:r>
                      <a:endParaRPr kumimoji="0" lang="en-US" sz="20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rPr>
                        <a:t>$15 (per spouse)</a:t>
                      </a:r>
                      <a:endParaRPr kumimoji="0" lang="en-US" sz="20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r>
            </a:tbl>
          </a:graphicData>
        </a:graphic>
      </p:graphicFrame>
      <p:sp>
        <p:nvSpPr>
          <p:cNvPr id="2" name="Rectangle 1"/>
          <p:cNvSpPr/>
          <p:nvPr/>
        </p:nvSpPr>
        <p:spPr>
          <a:xfrm>
            <a:off x="838200" y="5105400"/>
            <a:ext cx="7620000" cy="407804"/>
          </a:xfrm>
          <a:prstGeom prst="rect">
            <a:avLst/>
          </a:prstGeom>
        </p:spPr>
        <p:txBody>
          <a:bodyPr wrap="square">
            <a:spAutoFit/>
          </a:bodyPr>
          <a:lstStyle/>
          <a:p>
            <a:pPr marL="225425" indent="-225425" fontAlgn="auto">
              <a:lnSpc>
                <a:spcPct val="80000"/>
              </a:lnSpc>
              <a:spcAft>
                <a:spcPts val="0"/>
              </a:spcAft>
              <a:buFont typeface="Wingdings" pitchFamily="2" charset="2"/>
              <a:buChar char="§"/>
              <a:defRPr/>
            </a:pPr>
            <a:r>
              <a:rPr lang="en-US" sz="2500" dirty="0">
                <a:ln w="12700">
                  <a:noFill/>
                  <a:prstDash val="solid"/>
                </a:ln>
                <a:solidFill>
                  <a:schemeClr val="tx2"/>
                </a:solidFill>
                <a:latin typeface="Calibri" panose="020F0502020204030204" pitchFamily="34" charset="0"/>
                <a:ea typeface="ＭＳ Ｐゴシック" charset="0"/>
                <a:cs typeface="Calibri" panose="020F0502020204030204" pitchFamily="34" charset="0"/>
              </a:rPr>
              <a:t>Premiums listed are for full-time </a:t>
            </a:r>
            <a:r>
              <a:rPr lang="en-US" sz="2500" dirty="0" smtClean="0">
                <a:ln w="12700">
                  <a:noFill/>
                  <a:prstDash val="solid"/>
                </a:ln>
                <a:solidFill>
                  <a:schemeClr val="tx2"/>
                </a:solidFill>
                <a:latin typeface="Calibri" panose="020F0502020204030204" pitchFamily="34" charset="0"/>
                <a:ea typeface="ＭＳ Ｐゴシック" charset="0"/>
                <a:cs typeface="Calibri" panose="020F0502020204030204" pitchFamily="34" charset="0"/>
              </a:rPr>
              <a:t>employees</a:t>
            </a:r>
          </a:p>
        </p:txBody>
      </p:sp>
      <p:sp>
        <p:nvSpPr>
          <p:cNvPr id="8" name="TextBox 9"/>
          <p:cNvSpPr txBox="1">
            <a:spLocks noChangeArrowheads="1"/>
          </p:cNvSpPr>
          <p:nvPr/>
        </p:nvSpPr>
        <p:spPr bwMode="auto">
          <a:xfrm>
            <a:off x="5603420" y="6340434"/>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Rage Italic" pitchFamily="66" charset="0"/>
              </a:defRPr>
            </a:lvl1pPr>
            <a:lvl2pPr marL="742950" indent="-285750">
              <a:defRPr sz="2400">
                <a:solidFill>
                  <a:schemeClr val="tx1"/>
                </a:solidFill>
                <a:latin typeface="Rage Italic" pitchFamily="66" charset="0"/>
              </a:defRPr>
            </a:lvl2pPr>
            <a:lvl3pPr marL="1143000" indent="-228600">
              <a:defRPr sz="2400">
                <a:solidFill>
                  <a:schemeClr val="tx1"/>
                </a:solidFill>
                <a:latin typeface="Rage Italic" pitchFamily="66" charset="0"/>
              </a:defRPr>
            </a:lvl3pPr>
            <a:lvl4pPr marL="1600200" indent="-228600">
              <a:defRPr sz="2400">
                <a:solidFill>
                  <a:schemeClr val="tx1"/>
                </a:solidFill>
                <a:latin typeface="Rage Italic" pitchFamily="66" charset="0"/>
              </a:defRPr>
            </a:lvl4pPr>
            <a:lvl5pPr marL="2057400" indent="-228600">
              <a:defRPr sz="2400">
                <a:solidFill>
                  <a:schemeClr val="tx1"/>
                </a:solidFill>
                <a:latin typeface="Rage Italic" pitchFamily="66" charset="0"/>
              </a:defRPr>
            </a:lvl5pPr>
            <a:lvl6pPr marL="2514600" indent="-228600" eaLnBrk="0" fontAlgn="base" hangingPunct="0">
              <a:spcBef>
                <a:spcPct val="0"/>
              </a:spcBef>
              <a:spcAft>
                <a:spcPct val="0"/>
              </a:spcAft>
              <a:defRPr sz="2400">
                <a:solidFill>
                  <a:schemeClr val="tx1"/>
                </a:solidFill>
                <a:latin typeface="Rage Italic" pitchFamily="66" charset="0"/>
              </a:defRPr>
            </a:lvl6pPr>
            <a:lvl7pPr marL="2971800" indent="-228600" eaLnBrk="0" fontAlgn="base" hangingPunct="0">
              <a:spcBef>
                <a:spcPct val="0"/>
              </a:spcBef>
              <a:spcAft>
                <a:spcPct val="0"/>
              </a:spcAft>
              <a:defRPr sz="2400">
                <a:solidFill>
                  <a:schemeClr val="tx1"/>
                </a:solidFill>
                <a:latin typeface="Rage Italic" pitchFamily="66" charset="0"/>
              </a:defRPr>
            </a:lvl7pPr>
            <a:lvl8pPr marL="3429000" indent="-228600" eaLnBrk="0" fontAlgn="base" hangingPunct="0">
              <a:spcBef>
                <a:spcPct val="0"/>
              </a:spcBef>
              <a:spcAft>
                <a:spcPct val="0"/>
              </a:spcAft>
              <a:defRPr sz="2400">
                <a:solidFill>
                  <a:schemeClr val="tx1"/>
                </a:solidFill>
                <a:latin typeface="Rage Italic" pitchFamily="66" charset="0"/>
              </a:defRPr>
            </a:lvl8pPr>
            <a:lvl9pPr marL="3886200" indent="-228600" eaLnBrk="0" fontAlgn="base" hangingPunct="0">
              <a:spcBef>
                <a:spcPct val="0"/>
              </a:spcBef>
              <a:spcAft>
                <a:spcPct val="0"/>
              </a:spcAft>
              <a:defRPr sz="2400">
                <a:solidFill>
                  <a:schemeClr val="tx1"/>
                </a:solidFill>
                <a:latin typeface="Rage Italic" pitchFamily="66" charset="0"/>
              </a:defRPr>
            </a:lvl9pPr>
          </a:lstStyle>
          <a:p>
            <a:pPr algn="r"/>
            <a:r>
              <a:rPr lang="en-US" altLang="en-US" dirty="0">
                <a:solidFill>
                  <a:schemeClr val="tx2"/>
                </a:solidFill>
              </a:rPr>
              <a:t>Continued…</a:t>
            </a:r>
          </a:p>
        </p:txBody>
      </p:sp>
    </p:spTree>
    <p:extLst>
      <p:ext uri="{BB962C8B-B14F-4D97-AF65-F5344CB8AC3E}">
        <p14:creationId xmlns:p14="http://schemas.microsoft.com/office/powerpoint/2010/main" val="274084043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66700" y="792183"/>
            <a:ext cx="8153400" cy="762000"/>
          </a:xfrm>
        </p:spPr>
        <p:txBody>
          <a:bodyPr/>
          <a:lstStyle/>
          <a:p>
            <a:pPr algn="ctr" fontAlgn="auto">
              <a:spcAft>
                <a:spcPts val="0"/>
              </a:spcAft>
              <a:defRPr/>
            </a:pPr>
            <a:r>
              <a:rPr lang="en-US" sz="3200" u="sng" dirty="0">
                <a:ln w="500">
                  <a:solidFill>
                    <a:schemeClr val="tx2"/>
                  </a:solidFill>
                </a:ln>
                <a:cs typeface="Calibri" panose="020F0502020204030204" pitchFamily="34" charset="0"/>
              </a:rPr>
              <a:t>Health: HIHP Option</a:t>
            </a:r>
          </a:p>
        </p:txBody>
      </p:sp>
      <p:sp>
        <p:nvSpPr>
          <p:cNvPr id="117763" name="Rectangle 3"/>
          <p:cNvSpPr>
            <a:spLocks noGrp="1" noChangeArrowheads="1"/>
          </p:cNvSpPr>
          <p:nvPr>
            <p:ph idx="1"/>
          </p:nvPr>
        </p:nvSpPr>
        <p:spPr>
          <a:xfrm>
            <a:off x="457200" y="1676400"/>
            <a:ext cx="7772400" cy="3733800"/>
          </a:xfrm>
        </p:spPr>
        <p:txBody>
          <a:bodyPr>
            <a:normAutofit/>
          </a:bodyPr>
          <a:lstStyle/>
          <a:p>
            <a:pPr marL="225425" indent="-225425" fontAlgn="auto">
              <a:spcBef>
                <a:spcPct val="0"/>
              </a:spcBef>
              <a:spcAft>
                <a:spcPts val="0"/>
              </a:spcAft>
              <a:buFont typeface="Wingdings" pitchFamily="2" charset="2"/>
              <a:buChar char="§"/>
              <a:defRPr/>
            </a:pPr>
            <a:r>
              <a:rPr lang="en-US" sz="2500" dirty="0">
                <a:ln w="12700">
                  <a:noFill/>
                  <a:prstDash val="solid"/>
                </a:ln>
                <a:solidFill>
                  <a:schemeClr val="tx2"/>
                </a:solidFill>
                <a:latin typeface="Calibri" panose="020F0502020204030204" pitchFamily="34" charset="0"/>
                <a:cs typeface="Calibri" panose="020F0502020204030204" pitchFamily="34" charset="0"/>
              </a:rPr>
              <a:t>Health Investor Option offers a choice of PPO or </a:t>
            </a:r>
            <a:r>
              <a:rPr lang="en-US" sz="2500" dirty="0" smtClean="0">
                <a:ln w="12700">
                  <a:noFill/>
                  <a:prstDash val="solid"/>
                </a:ln>
                <a:solidFill>
                  <a:schemeClr val="tx2"/>
                </a:solidFill>
                <a:latin typeface="Calibri" panose="020F0502020204030204" pitchFamily="34" charset="0"/>
                <a:cs typeface="Calibri" panose="020F0502020204030204" pitchFamily="34" charset="0"/>
              </a:rPr>
              <a:t>HMO</a:t>
            </a:r>
          </a:p>
          <a:p>
            <a:pPr marL="625475" lvl="1" indent="-225425" fontAlgn="auto">
              <a:spcBef>
                <a:spcPct val="0"/>
              </a:spcBef>
              <a:spcAft>
                <a:spcPts val="0"/>
              </a:spcAft>
              <a:buClr>
                <a:schemeClr val="accent2"/>
              </a:buClr>
              <a:buFont typeface="Wingdings" pitchFamily="2" charset="2"/>
              <a:buChar char="§"/>
              <a:defRPr/>
            </a:pPr>
            <a:r>
              <a:rPr lang="en-US" sz="2100" b="1" dirty="0" smtClean="0">
                <a:ln w="12700">
                  <a:noFill/>
                  <a:prstDash val="solid"/>
                </a:ln>
                <a:solidFill>
                  <a:schemeClr val="tx2"/>
                </a:solidFill>
                <a:latin typeface="Calibri" panose="020F0502020204030204" pitchFamily="34" charset="0"/>
                <a:cs typeface="Calibri" panose="020F0502020204030204" pitchFamily="34" charset="0"/>
              </a:rPr>
              <a:t>Note</a:t>
            </a:r>
            <a:r>
              <a:rPr lang="en-US" sz="2100" b="1" dirty="0">
                <a:ln w="12700">
                  <a:noFill/>
                  <a:prstDash val="solid"/>
                </a:ln>
                <a:solidFill>
                  <a:schemeClr val="tx2"/>
                </a:solidFill>
                <a:latin typeface="Calibri" panose="020F0502020204030204" pitchFamily="34" charset="0"/>
                <a:cs typeface="Calibri" panose="020F0502020204030204" pitchFamily="34" charset="0"/>
              </a:rPr>
              <a:t>: </a:t>
            </a:r>
            <a:r>
              <a:rPr lang="en-US" sz="2100" dirty="0">
                <a:ln w="12700">
                  <a:noFill/>
                  <a:prstDash val="solid"/>
                </a:ln>
                <a:solidFill>
                  <a:schemeClr val="tx2"/>
                </a:solidFill>
                <a:latin typeface="Calibri" panose="020F0502020204030204" pitchFamily="34" charset="0"/>
                <a:cs typeface="Calibri" panose="020F0502020204030204" pitchFamily="34" charset="0"/>
              </a:rPr>
              <a:t>Same providers as Standard option</a:t>
            </a:r>
          </a:p>
          <a:p>
            <a:pPr marL="225425" indent="-225425" fontAlgn="auto">
              <a:spcBef>
                <a:spcPct val="0"/>
              </a:spcBef>
              <a:spcAft>
                <a:spcPts val="0"/>
              </a:spcAft>
              <a:buFont typeface="Wingdings" pitchFamily="2" charset="2"/>
              <a:buChar char="§"/>
              <a:defRPr/>
            </a:pPr>
            <a:r>
              <a:rPr lang="en-US" sz="2500" dirty="0">
                <a:ln w="12700">
                  <a:noFill/>
                  <a:prstDash val="solid"/>
                </a:ln>
                <a:solidFill>
                  <a:schemeClr val="tx2"/>
                </a:solidFill>
                <a:latin typeface="Calibri" panose="020F0502020204030204" pitchFamily="34" charset="0"/>
                <a:cs typeface="Calibri" panose="020F0502020204030204" pitchFamily="34" charset="0"/>
              </a:rPr>
              <a:t>Employee assumes greater responsibility with healthcare</a:t>
            </a:r>
          </a:p>
          <a:p>
            <a:pPr marL="225425" indent="-225425" fontAlgn="auto">
              <a:spcBef>
                <a:spcPct val="0"/>
              </a:spcBef>
              <a:spcAft>
                <a:spcPts val="0"/>
              </a:spcAft>
              <a:buFont typeface="Wingdings" pitchFamily="2" charset="2"/>
              <a:buChar char="§"/>
              <a:defRPr/>
            </a:pPr>
            <a:r>
              <a:rPr lang="en-US" sz="2500" dirty="0">
                <a:ln w="12700">
                  <a:noFill/>
                  <a:prstDash val="solid"/>
                </a:ln>
                <a:solidFill>
                  <a:schemeClr val="tx2"/>
                </a:solidFill>
                <a:latin typeface="Calibri" panose="020F0502020204030204" pitchFamily="34" charset="0"/>
                <a:cs typeface="Calibri" panose="020F0502020204030204" pitchFamily="34" charset="0"/>
              </a:rPr>
              <a:t>Lower Premiums</a:t>
            </a:r>
          </a:p>
          <a:p>
            <a:pPr marL="225425" indent="-225425" fontAlgn="auto">
              <a:spcBef>
                <a:spcPct val="0"/>
              </a:spcBef>
              <a:spcAft>
                <a:spcPts val="0"/>
              </a:spcAft>
              <a:buFont typeface="Wingdings" pitchFamily="2" charset="2"/>
              <a:buChar char="§"/>
              <a:defRPr/>
            </a:pPr>
            <a:r>
              <a:rPr lang="en-US" sz="2500" dirty="0">
                <a:ln w="12700">
                  <a:noFill/>
                  <a:prstDash val="solid"/>
                </a:ln>
                <a:solidFill>
                  <a:schemeClr val="tx2"/>
                </a:solidFill>
                <a:latin typeface="Calibri" panose="020F0502020204030204" pitchFamily="34" charset="0"/>
                <a:cs typeface="Calibri" panose="020F0502020204030204" pitchFamily="34" charset="0"/>
              </a:rPr>
              <a:t>High Deductibles </a:t>
            </a:r>
          </a:p>
          <a:p>
            <a:pPr marL="625475" lvl="2" indent="-225425" fontAlgn="auto">
              <a:spcBef>
                <a:spcPct val="0"/>
              </a:spcBef>
              <a:spcAft>
                <a:spcPts val="0"/>
              </a:spcAft>
              <a:buClr>
                <a:schemeClr val="accent2"/>
              </a:buClr>
              <a:buFont typeface="Wingdings" pitchFamily="2" charset="2"/>
              <a:buChar char="§"/>
              <a:defRPr/>
            </a:pPr>
            <a:r>
              <a:rPr lang="en-US" sz="2100" dirty="0" smtClean="0">
                <a:ln w="12700">
                  <a:noFill/>
                  <a:prstDash val="solid"/>
                </a:ln>
                <a:solidFill>
                  <a:schemeClr val="tx2"/>
                </a:solidFill>
                <a:latin typeface="Calibri" panose="020F0502020204030204" pitchFamily="34" charset="0"/>
                <a:cs typeface="Calibri" panose="020F0502020204030204" pitchFamily="34" charset="0"/>
              </a:rPr>
              <a:t>Includes </a:t>
            </a:r>
            <a:r>
              <a:rPr lang="en-US" sz="2100" dirty="0">
                <a:ln w="12700">
                  <a:noFill/>
                  <a:prstDash val="solid"/>
                </a:ln>
                <a:solidFill>
                  <a:schemeClr val="tx2"/>
                </a:solidFill>
                <a:latin typeface="Calibri" panose="020F0502020204030204" pitchFamily="34" charset="0"/>
                <a:cs typeface="Calibri" panose="020F0502020204030204" pitchFamily="34" charset="0"/>
              </a:rPr>
              <a:t>the HMO </a:t>
            </a:r>
            <a:r>
              <a:rPr lang="en-US" sz="2100" dirty="0" smtClean="0">
                <a:ln w="12700">
                  <a:noFill/>
                  <a:prstDash val="solid"/>
                </a:ln>
                <a:solidFill>
                  <a:schemeClr val="tx2"/>
                </a:solidFill>
                <a:latin typeface="Calibri" panose="020F0502020204030204" pitchFamily="34" charset="0"/>
                <a:cs typeface="Calibri" panose="020F0502020204030204" pitchFamily="34" charset="0"/>
              </a:rPr>
              <a:t>plans</a:t>
            </a:r>
            <a:endParaRPr lang="en-US" sz="2100" dirty="0">
              <a:ln w="12700">
                <a:noFill/>
                <a:prstDash val="solid"/>
              </a:ln>
              <a:solidFill>
                <a:schemeClr val="tx2"/>
              </a:solidFill>
              <a:latin typeface="Calibri" panose="020F0502020204030204" pitchFamily="34" charset="0"/>
              <a:cs typeface="Calibri" panose="020F0502020204030204" pitchFamily="34" charset="0"/>
            </a:endParaRPr>
          </a:p>
          <a:p>
            <a:pPr marL="225425" indent="-225425" fontAlgn="auto">
              <a:spcBef>
                <a:spcPct val="0"/>
              </a:spcBef>
              <a:spcAft>
                <a:spcPts val="0"/>
              </a:spcAft>
              <a:buFont typeface="Wingdings" pitchFamily="2" charset="2"/>
              <a:buChar char="§"/>
              <a:defRPr/>
            </a:pPr>
            <a:r>
              <a:rPr lang="en-US" sz="2500" dirty="0">
                <a:ln w="12700">
                  <a:noFill/>
                  <a:prstDash val="solid"/>
                </a:ln>
                <a:solidFill>
                  <a:schemeClr val="tx2"/>
                </a:solidFill>
                <a:latin typeface="Calibri" panose="020F0502020204030204" pitchFamily="34" charset="0"/>
                <a:cs typeface="Calibri" panose="020F0502020204030204" pitchFamily="34" charset="0"/>
              </a:rPr>
              <a:t>Participation in Health Savings Account (HSA) to offset out-of-pocket </a:t>
            </a:r>
            <a:r>
              <a:rPr lang="en-US" sz="2500" dirty="0" smtClean="0">
                <a:ln w="12700">
                  <a:noFill/>
                  <a:prstDash val="solid"/>
                </a:ln>
                <a:solidFill>
                  <a:schemeClr val="tx2"/>
                </a:solidFill>
                <a:latin typeface="Calibri" panose="020F0502020204030204" pitchFamily="34" charset="0"/>
                <a:cs typeface="Calibri" panose="020F0502020204030204" pitchFamily="34" charset="0"/>
              </a:rPr>
              <a:t>expenses</a:t>
            </a:r>
            <a:endParaRPr lang="en-US" sz="2500" dirty="0">
              <a:ln w="12700">
                <a:noFill/>
                <a:prstDash val="solid"/>
              </a:ln>
              <a:solidFill>
                <a:schemeClr val="tx2"/>
              </a:solidFill>
              <a:latin typeface="Calibri" panose="020F0502020204030204" pitchFamily="34" charset="0"/>
              <a:cs typeface="Calibri" panose="020F0502020204030204" pitchFamily="34" charset="0"/>
            </a:endParaRPr>
          </a:p>
        </p:txBody>
      </p:sp>
      <p:sp>
        <p:nvSpPr>
          <p:cNvPr id="5" name="TextBox 9"/>
          <p:cNvSpPr txBox="1">
            <a:spLocks noChangeArrowheads="1"/>
          </p:cNvSpPr>
          <p:nvPr/>
        </p:nvSpPr>
        <p:spPr bwMode="auto">
          <a:xfrm>
            <a:off x="5603420" y="6340434"/>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Rage Italic" pitchFamily="66" charset="0"/>
              </a:defRPr>
            </a:lvl1pPr>
            <a:lvl2pPr marL="742950" indent="-285750">
              <a:defRPr sz="2400">
                <a:solidFill>
                  <a:schemeClr val="tx1"/>
                </a:solidFill>
                <a:latin typeface="Rage Italic" pitchFamily="66" charset="0"/>
              </a:defRPr>
            </a:lvl2pPr>
            <a:lvl3pPr marL="1143000" indent="-228600">
              <a:defRPr sz="2400">
                <a:solidFill>
                  <a:schemeClr val="tx1"/>
                </a:solidFill>
                <a:latin typeface="Rage Italic" pitchFamily="66" charset="0"/>
              </a:defRPr>
            </a:lvl3pPr>
            <a:lvl4pPr marL="1600200" indent="-228600">
              <a:defRPr sz="2400">
                <a:solidFill>
                  <a:schemeClr val="tx1"/>
                </a:solidFill>
                <a:latin typeface="Rage Italic" pitchFamily="66" charset="0"/>
              </a:defRPr>
            </a:lvl4pPr>
            <a:lvl5pPr marL="2057400" indent="-228600">
              <a:defRPr sz="2400">
                <a:solidFill>
                  <a:schemeClr val="tx1"/>
                </a:solidFill>
                <a:latin typeface="Rage Italic" pitchFamily="66" charset="0"/>
              </a:defRPr>
            </a:lvl5pPr>
            <a:lvl6pPr marL="2514600" indent="-228600" eaLnBrk="0" fontAlgn="base" hangingPunct="0">
              <a:spcBef>
                <a:spcPct val="0"/>
              </a:spcBef>
              <a:spcAft>
                <a:spcPct val="0"/>
              </a:spcAft>
              <a:defRPr sz="2400">
                <a:solidFill>
                  <a:schemeClr val="tx1"/>
                </a:solidFill>
                <a:latin typeface="Rage Italic" pitchFamily="66" charset="0"/>
              </a:defRPr>
            </a:lvl6pPr>
            <a:lvl7pPr marL="2971800" indent="-228600" eaLnBrk="0" fontAlgn="base" hangingPunct="0">
              <a:spcBef>
                <a:spcPct val="0"/>
              </a:spcBef>
              <a:spcAft>
                <a:spcPct val="0"/>
              </a:spcAft>
              <a:defRPr sz="2400">
                <a:solidFill>
                  <a:schemeClr val="tx1"/>
                </a:solidFill>
                <a:latin typeface="Rage Italic" pitchFamily="66" charset="0"/>
              </a:defRPr>
            </a:lvl7pPr>
            <a:lvl8pPr marL="3429000" indent="-228600" eaLnBrk="0" fontAlgn="base" hangingPunct="0">
              <a:spcBef>
                <a:spcPct val="0"/>
              </a:spcBef>
              <a:spcAft>
                <a:spcPct val="0"/>
              </a:spcAft>
              <a:defRPr sz="2400">
                <a:solidFill>
                  <a:schemeClr val="tx1"/>
                </a:solidFill>
                <a:latin typeface="Rage Italic" pitchFamily="66" charset="0"/>
              </a:defRPr>
            </a:lvl8pPr>
            <a:lvl9pPr marL="3886200" indent="-228600" eaLnBrk="0" fontAlgn="base" hangingPunct="0">
              <a:spcBef>
                <a:spcPct val="0"/>
              </a:spcBef>
              <a:spcAft>
                <a:spcPct val="0"/>
              </a:spcAft>
              <a:defRPr sz="2400">
                <a:solidFill>
                  <a:schemeClr val="tx1"/>
                </a:solidFill>
                <a:latin typeface="Rage Italic" pitchFamily="66" charset="0"/>
              </a:defRPr>
            </a:lvl9pPr>
          </a:lstStyle>
          <a:p>
            <a:pPr algn="r"/>
            <a:r>
              <a:rPr lang="en-US" altLang="en-US" dirty="0">
                <a:solidFill>
                  <a:schemeClr val="tx2"/>
                </a:solidFill>
              </a:rPr>
              <a:t>Continued…</a:t>
            </a:r>
          </a:p>
        </p:txBody>
      </p:sp>
    </p:spTree>
    <p:extLst>
      <p:ext uri="{BB962C8B-B14F-4D97-AF65-F5344CB8AC3E}">
        <p14:creationId xmlns:p14="http://schemas.microsoft.com/office/powerpoint/2010/main" val="1614909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77091" y="838200"/>
            <a:ext cx="8153400" cy="762000"/>
          </a:xfrm>
        </p:spPr>
        <p:txBody>
          <a:bodyPr>
            <a:normAutofit/>
          </a:bodyPr>
          <a:lstStyle/>
          <a:p>
            <a:pPr fontAlgn="auto">
              <a:spcAft>
                <a:spcPts val="0"/>
              </a:spcAft>
              <a:defRPr/>
            </a:pPr>
            <a:r>
              <a:rPr lang="en-US" sz="3200" u="sng" dirty="0">
                <a:ln w="500">
                  <a:solidFill>
                    <a:schemeClr val="tx2"/>
                  </a:solidFill>
                </a:ln>
                <a:cs typeface="Calibri" panose="020F0502020204030204" pitchFamily="34" charset="0"/>
              </a:rPr>
              <a:t>Health: </a:t>
            </a:r>
            <a:r>
              <a:rPr lang="en-US" sz="3200" u="sng" dirty="0" smtClean="0">
                <a:ln w="500">
                  <a:solidFill>
                    <a:schemeClr val="tx2"/>
                  </a:solidFill>
                </a:ln>
                <a:cs typeface="Calibri" panose="020F0502020204030204" pitchFamily="34" charset="0"/>
              </a:rPr>
              <a:t>Health Investor</a:t>
            </a:r>
            <a:endParaRPr lang="en-US" sz="3200" u="sng" dirty="0">
              <a:ln w="500">
                <a:solidFill>
                  <a:schemeClr val="tx2"/>
                </a:solidFill>
              </a:ln>
              <a:cs typeface="Calibri" panose="020F0502020204030204" pitchFamily="34" charset="0"/>
            </a:endParaRPr>
          </a:p>
        </p:txBody>
      </p:sp>
      <p:sp>
        <p:nvSpPr>
          <p:cNvPr id="2" name="Rectangle 1"/>
          <p:cNvSpPr/>
          <p:nvPr/>
        </p:nvSpPr>
        <p:spPr>
          <a:xfrm>
            <a:off x="838200" y="5105400"/>
            <a:ext cx="7620000" cy="407804"/>
          </a:xfrm>
          <a:prstGeom prst="rect">
            <a:avLst/>
          </a:prstGeom>
        </p:spPr>
        <p:txBody>
          <a:bodyPr wrap="square">
            <a:spAutoFit/>
          </a:bodyPr>
          <a:lstStyle/>
          <a:p>
            <a:pPr marL="225425" indent="-225425" fontAlgn="auto">
              <a:lnSpc>
                <a:spcPct val="80000"/>
              </a:lnSpc>
              <a:spcAft>
                <a:spcPts val="0"/>
              </a:spcAft>
              <a:buFont typeface="Wingdings" pitchFamily="2" charset="2"/>
              <a:buChar char="§"/>
              <a:defRPr/>
            </a:pPr>
            <a:r>
              <a:rPr lang="en-US" sz="2500" dirty="0">
                <a:ln w="12700">
                  <a:noFill/>
                  <a:prstDash val="solid"/>
                </a:ln>
                <a:solidFill>
                  <a:schemeClr val="tx2"/>
                </a:solidFill>
                <a:latin typeface="Calibri" panose="020F0502020204030204" pitchFamily="34" charset="0"/>
                <a:ea typeface="ＭＳ Ｐゴシック" charset="0"/>
                <a:cs typeface="Calibri" panose="020F0502020204030204" pitchFamily="34" charset="0"/>
              </a:rPr>
              <a:t>Premiums listed are for full-time </a:t>
            </a:r>
            <a:r>
              <a:rPr lang="en-US" sz="2500" dirty="0" smtClean="0">
                <a:ln w="12700">
                  <a:noFill/>
                  <a:prstDash val="solid"/>
                </a:ln>
                <a:solidFill>
                  <a:schemeClr val="tx2"/>
                </a:solidFill>
                <a:latin typeface="Calibri" panose="020F0502020204030204" pitchFamily="34" charset="0"/>
                <a:ea typeface="ＭＳ Ｐゴシック" charset="0"/>
                <a:cs typeface="Calibri" panose="020F0502020204030204" pitchFamily="34" charset="0"/>
              </a:rPr>
              <a:t>employees</a:t>
            </a:r>
          </a:p>
        </p:txBody>
      </p:sp>
      <p:sp>
        <p:nvSpPr>
          <p:cNvPr id="8" name="TextBox 9"/>
          <p:cNvSpPr txBox="1">
            <a:spLocks noChangeArrowheads="1"/>
          </p:cNvSpPr>
          <p:nvPr/>
        </p:nvSpPr>
        <p:spPr bwMode="auto">
          <a:xfrm>
            <a:off x="5603420" y="6340434"/>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Rage Italic" pitchFamily="66" charset="0"/>
              </a:defRPr>
            </a:lvl1pPr>
            <a:lvl2pPr marL="742950" indent="-285750">
              <a:defRPr sz="2400">
                <a:solidFill>
                  <a:schemeClr val="tx1"/>
                </a:solidFill>
                <a:latin typeface="Rage Italic" pitchFamily="66" charset="0"/>
              </a:defRPr>
            </a:lvl2pPr>
            <a:lvl3pPr marL="1143000" indent="-228600">
              <a:defRPr sz="2400">
                <a:solidFill>
                  <a:schemeClr val="tx1"/>
                </a:solidFill>
                <a:latin typeface="Rage Italic" pitchFamily="66" charset="0"/>
              </a:defRPr>
            </a:lvl3pPr>
            <a:lvl4pPr marL="1600200" indent="-228600">
              <a:defRPr sz="2400">
                <a:solidFill>
                  <a:schemeClr val="tx1"/>
                </a:solidFill>
                <a:latin typeface="Rage Italic" pitchFamily="66" charset="0"/>
              </a:defRPr>
            </a:lvl4pPr>
            <a:lvl5pPr marL="2057400" indent="-228600">
              <a:defRPr sz="2400">
                <a:solidFill>
                  <a:schemeClr val="tx1"/>
                </a:solidFill>
                <a:latin typeface="Rage Italic" pitchFamily="66" charset="0"/>
              </a:defRPr>
            </a:lvl5pPr>
            <a:lvl6pPr marL="2514600" indent="-228600" eaLnBrk="0" fontAlgn="base" hangingPunct="0">
              <a:spcBef>
                <a:spcPct val="0"/>
              </a:spcBef>
              <a:spcAft>
                <a:spcPct val="0"/>
              </a:spcAft>
              <a:defRPr sz="2400">
                <a:solidFill>
                  <a:schemeClr val="tx1"/>
                </a:solidFill>
                <a:latin typeface="Rage Italic" pitchFamily="66" charset="0"/>
              </a:defRPr>
            </a:lvl6pPr>
            <a:lvl7pPr marL="2971800" indent="-228600" eaLnBrk="0" fontAlgn="base" hangingPunct="0">
              <a:spcBef>
                <a:spcPct val="0"/>
              </a:spcBef>
              <a:spcAft>
                <a:spcPct val="0"/>
              </a:spcAft>
              <a:defRPr sz="2400">
                <a:solidFill>
                  <a:schemeClr val="tx1"/>
                </a:solidFill>
                <a:latin typeface="Rage Italic" pitchFamily="66" charset="0"/>
              </a:defRPr>
            </a:lvl7pPr>
            <a:lvl8pPr marL="3429000" indent="-228600" eaLnBrk="0" fontAlgn="base" hangingPunct="0">
              <a:spcBef>
                <a:spcPct val="0"/>
              </a:spcBef>
              <a:spcAft>
                <a:spcPct val="0"/>
              </a:spcAft>
              <a:defRPr sz="2400">
                <a:solidFill>
                  <a:schemeClr val="tx1"/>
                </a:solidFill>
                <a:latin typeface="Rage Italic" pitchFamily="66" charset="0"/>
              </a:defRPr>
            </a:lvl8pPr>
            <a:lvl9pPr marL="3886200" indent="-228600" eaLnBrk="0" fontAlgn="base" hangingPunct="0">
              <a:spcBef>
                <a:spcPct val="0"/>
              </a:spcBef>
              <a:spcAft>
                <a:spcPct val="0"/>
              </a:spcAft>
              <a:defRPr sz="2400">
                <a:solidFill>
                  <a:schemeClr val="tx1"/>
                </a:solidFill>
                <a:latin typeface="Rage Italic" pitchFamily="66" charset="0"/>
              </a:defRPr>
            </a:lvl9pPr>
          </a:lstStyle>
          <a:p>
            <a:pPr algn="r"/>
            <a:r>
              <a:rPr lang="en-US" altLang="en-US" dirty="0">
                <a:solidFill>
                  <a:schemeClr val="tx2"/>
                </a:solidFill>
              </a:rPr>
              <a:t>Continued…</a:t>
            </a:r>
          </a:p>
        </p:txBody>
      </p:sp>
      <p:graphicFrame>
        <p:nvGraphicFramePr>
          <p:cNvPr id="6" name="Group 34"/>
          <p:cNvGraphicFramePr>
            <a:graphicFrameLocks/>
          </p:cNvGraphicFramePr>
          <p:nvPr>
            <p:extLst/>
          </p:nvPr>
        </p:nvGraphicFramePr>
        <p:xfrm>
          <a:off x="435864" y="1798320"/>
          <a:ext cx="7772400" cy="3048001"/>
        </p:xfrm>
        <a:graphic>
          <a:graphicData uri="http://schemas.openxmlformats.org/drawingml/2006/table">
            <a:tbl>
              <a:tblPr>
                <a:tableStyleId>{5940675A-B579-460E-94D1-54222C63F5DA}</a:tableStyleId>
              </a:tblPr>
              <a:tblGrid>
                <a:gridCol w="2847975"/>
                <a:gridCol w="2486025"/>
                <a:gridCol w="2438400"/>
              </a:tblGrid>
              <a:tr h="977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kern="1200" cap="none" spc="0" normalizeH="0" baseline="0" dirty="0" smtClean="0">
                          <a:ln w="12700">
                            <a:noFill/>
                            <a:prstDash val="solid"/>
                          </a:ln>
                          <a:solidFill>
                            <a:schemeClr val="tx1"/>
                          </a:solidFill>
                          <a:effectLst>
                            <a:outerShdw blurRad="41275" dist="20320" dir="1800000" algn="tl" rotWithShape="0">
                              <a:srgbClr val="000000">
                                <a:alpha val="40000"/>
                              </a:srgbClr>
                            </a:outerShdw>
                          </a:effectLst>
                          <a:latin typeface="+mn-lt"/>
                          <a:ea typeface="+mn-ea"/>
                          <a:cs typeface="+mn-cs"/>
                        </a:rPr>
                        <a:t>Plan Type</a:t>
                      </a: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kern="1200" cap="none" spc="0" normalizeH="0" baseline="0" dirty="0" smtClean="0">
                          <a:ln w="12700">
                            <a:noFill/>
                            <a:prstDash val="solid"/>
                          </a:ln>
                          <a:solidFill>
                            <a:schemeClr val="tx1"/>
                          </a:solidFill>
                          <a:effectLst>
                            <a:outerShdw blurRad="41275" dist="20320" dir="1800000" algn="tl" rotWithShape="0">
                              <a:srgbClr val="000000">
                                <a:alpha val="40000"/>
                              </a:srgbClr>
                            </a:outerShdw>
                          </a:effectLst>
                          <a:latin typeface="+mn-lt"/>
                          <a:ea typeface="+mn-ea"/>
                          <a:cs typeface="+mn-cs"/>
                        </a:rPr>
                        <a:t>Coverage Level</a:t>
                      </a: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kern="1200" cap="none" spc="0" normalizeH="0" baseline="0" dirty="0" smtClean="0">
                          <a:ln w="12700">
                            <a:noFill/>
                            <a:prstDash val="solid"/>
                          </a:ln>
                          <a:solidFill>
                            <a:schemeClr val="tx1"/>
                          </a:solidFill>
                          <a:effectLst>
                            <a:outerShdw blurRad="41275" dist="20320" dir="1800000" algn="tl" rotWithShape="0">
                              <a:srgbClr val="000000">
                                <a:alpha val="40000"/>
                              </a:srgbClr>
                            </a:outerShdw>
                          </a:effectLst>
                          <a:latin typeface="+mn-lt"/>
                          <a:ea typeface="+mn-ea"/>
                          <a:cs typeface="+mn-cs"/>
                        </a:rPr>
                        <a:t>Monthly Premium</a:t>
                      </a:r>
                    </a:p>
                  </a:txBody>
                  <a:tcPr horzOverflow="overflow">
                    <a:solidFill>
                      <a:schemeClr val="accent1">
                        <a:lumMod val="20000"/>
                        <a:lumOff val="80000"/>
                      </a:schemeClr>
                    </a:solidFill>
                  </a:tcPr>
                </a:tc>
              </a:tr>
              <a:tr h="682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kern="1200" cap="none" normalizeH="0" baseline="0" dirty="0" smtClean="0">
                          <a:ln>
                            <a:noFill/>
                          </a:ln>
                          <a:solidFill>
                            <a:schemeClr val="tx1"/>
                          </a:solidFill>
                          <a:effectLst/>
                          <a:latin typeface="+mn-lt"/>
                          <a:ea typeface="+mn-ea"/>
                          <a:cs typeface="+mn-cs"/>
                        </a:rPr>
                        <a:t>PPO or HMO – HIHP</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kern="1200" cap="none" normalizeH="0" baseline="0" dirty="0" smtClean="0">
                          <a:ln>
                            <a:noFill/>
                          </a:ln>
                          <a:solidFill>
                            <a:schemeClr val="tx1"/>
                          </a:solidFill>
                          <a:effectLst/>
                          <a:latin typeface="+mn-lt"/>
                          <a:ea typeface="+mn-ea"/>
                          <a:cs typeface="+mn-cs"/>
                        </a:rPr>
                        <a:t>Individual</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kern="1200" cap="none" normalizeH="0" baseline="0" dirty="0" smtClean="0">
                          <a:ln>
                            <a:noFill/>
                          </a:ln>
                          <a:solidFill>
                            <a:schemeClr val="tx1"/>
                          </a:solidFill>
                          <a:effectLst/>
                          <a:latin typeface="+mn-lt"/>
                          <a:ea typeface="+mn-ea"/>
                          <a:cs typeface="+mn-cs"/>
                        </a:rPr>
                        <a:t>$15.00</a:t>
                      </a:r>
                    </a:p>
                  </a:txBody>
                  <a:tcPr horzOverflow="overflow"/>
                </a:tc>
              </a:tr>
              <a:tr h="687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kern="1200" cap="none" normalizeH="0" baseline="0" dirty="0" smtClean="0">
                          <a:ln>
                            <a:noFill/>
                          </a:ln>
                          <a:solidFill>
                            <a:schemeClr val="tx1"/>
                          </a:solidFill>
                          <a:effectLst/>
                          <a:latin typeface="+mn-lt"/>
                          <a:ea typeface="+mn-ea"/>
                          <a:cs typeface="+mn-cs"/>
                        </a:rPr>
                        <a:t>PPO or HMO – HIHP</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kern="1200" cap="none" normalizeH="0" baseline="0" dirty="0" smtClean="0">
                          <a:ln>
                            <a:noFill/>
                          </a:ln>
                          <a:solidFill>
                            <a:schemeClr val="tx1"/>
                          </a:solidFill>
                          <a:effectLst/>
                          <a:latin typeface="+mn-lt"/>
                          <a:ea typeface="+mn-ea"/>
                          <a:cs typeface="+mn-cs"/>
                        </a:rPr>
                        <a:t>Family</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kern="1200" cap="none" normalizeH="0" baseline="0" dirty="0" smtClean="0">
                          <a:ln>
                            <a:noFill/>
                          </a:ln>
                          <a:solidFill>
                            <a:schemeClr val="tx1"/>
                          </a:solidFill>
                          <a:effectLst/>
                          <a:latin typeface="+mn-lt"/>
                          <a:ea typeface="+mn-ea"/>
                          <a:cs typeface="+mn-cs"/>
                        </a:rPr>
                        <a:t>$64.30</a:t>
                      </a:r>
                    </a:p>
                  </a:txBody>
                  <a:tcPr horzOverflow="overflow"/>
                </a:tc>
              </a:tr>
              <a:tr h="700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kern="1200" cap="none" normalizeH="0" baseline="0" dirty="0" smtClean="0">
                          <a:ln>
                            <a:noFill/>
                          </a:ln>
                          <a:solidFill>
                            <a:schemeClr val="tx1"/>
                          </a:solidFill>
                          <a:effectLst/>
                          <a:latin typeface="+mn-lt"/>
                          <a:ea typeface="+mn-ea"/>
                          <a:cs typeface="+mn-cs"/>
                        </a:rPr>
                        <a:t>Spouse Program</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kern="1200" cap="none" normalizeH="0" baseline="0" dirty="0" smtClean="0">
                          <a:ln>
                            <a:noFill/>
                          </a:ln>
                          <a:solidFill>
                            <a:schemeClr val="tx1"/>
                          </a:solidFill>
                          <a:effectLst/>
                          <a:latin typeface="+mn-lt"/>
                          <a:ea typeface="+mn-ea"/>
                          <a:cs typeface="+mn-cs"/>
                        </a:rPr>
                        <a:t>Family</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kern="1200" cap="none" normalizeH="0" baseline="0" dirty="0" smtClean="0">
                          <a:ln>
                            <a:noFill/>
                          </a:ln>
                          <a:solidFill>
                            <a:schemeClr val="tx1"/>
                          </a:solidFill>
                          <a:effectLst/>
                          <a:latin typeface="+mn-lt"/>
                          <a:ea typeface="+mn-ea"/>
                          <a:cs typeface="+mn-cs"/>
                        </a:rPr>
                        <a:t>$15 (per spouse)</a:t>
                      </a:r>
                    </a:p>
                  </a:txBody>
                  <a:tcPr horzOverflow="overflow"/>
                </a:tc>
              </a:tr>
            </a:tbl>
          </a:graphicData>
        </a:graphic>
      </p:graphicFrame>
    </p:spTree>
    <p:extLst>
      <p:ext uri="{BB962C8B-B14F-4D97-AF65-F5344CB8AC3E}">
        <p14:creationId xmlns:p14="http://schemas.microsoft.com/office/powerpoint/2010/main" val="84500703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2130" y="641400"/>
            <a:ext cx="8229600" cy="1143000"/>
          </a:xfrm>
        </p:spPr>
        <p:txBody>
          <a:bodyPr/>
          <a:lstStyle/>
          <a:p>
            <a:pPr marL="274320" indent="-274320" fontAlgn="auto">
              <a:spcBef>
                <a:spcPct val="20000"/>
              </a:spcBef>
              <a:spcAft>
                <a:spcPts val="0"/>
              </a:spcAft>
              <a:defRPr/>
            </a:pPr>
            <a:r>
              <a:rPr lang="en-US" b="1" dirty="0">
                <a:ln w="12700">
                  <a:noFill/>
                  <a:prstDash val="solid"/>
                </a:ln>
                <a:solidFill>
                  <a:schemeClr val="tx2"/>
                </a:solidFill>
                <a:latin typeface="Calibri" panose="020F0502020204030204" pitchFamily="34" charset="0"/>
                <a:cs typeface="Calibri" panose="020F0502020204030204" pitchFamily="34" charset="0"/>
              </a:rPr>
              <a:t>Agenda</a:t>
            </a:r>
          </a:p>
        </p:txBody>
      </p:sp>
      <p:sp>
        <p:nvSpPr>
          <p:cNvPr id="6" name="Content Placeholder 5"/>
          <p:cNvSpPr>
            <a:spLocks noGrp="1"/>
          </p:cNvSpPr>
          <p:nvPr>
            <p:ph sz="half" idx="2"/>
          </p:nvPr>
        </p:nvSpPr>
        <p:spPr>
          <a:xfrm>
            <a:off x="457200" y="2174875"/>
            <a:ext cx="7994530" cy="3951288"/>
          </a:xfrm>
        </p:spPr>
        <p:txBody>
          <a:bodyPr>
            <a:normAutofit/>
          </a:bodyPr>
          <a:lstStyle/>
          <a:p>
            <a:pPr>
              <a:buClr>
                <a:schemeClr val="tx2"/>
              </a:buClr>
              <a:buFont typeface="Wingdings" panose="05000000000000000000" pitchFamily="2" charset="2"/>
              <a:buChar char="§"/>
            </a:pPr>
            <a:r>
              <a:rPr lang="en-US" dirty="0" smtClean="0"/>
              <a:t>Who is People First?</a:t>
            </a:r>
          </a:p>
          <a:p>
            <a:pPr>
              <a:buClr>
                <a:schemeClr val="accent2"/>
              </a:buClr>
              <a:buFont typeface="Wingdings" panose="05000000000000000000" pitchFamily="2" charset="2"/>
              <a:buChar char="§"/>
            </a:pPr>
            <a:r>
              <a:rPr lang="en-US" dirty="0" smtClean="0"/>
              <a:t>How to Enroll in Benefits</a:t>
            </a:r>
          </a:p>
          <a:p>
            <a:pPr>
              <a:buClr>
                <a:schemeClr val="accent2"/>
              </a:buClr>
              <a:buFont typeface="Wingdings" panose="05000000000000000000" pitchFamily="2" charset="2"/>
              <a:buChar char="§"/>
            </a:pPr>
            <a:r>
              <a:rPr lang="en-US" dirty="0" smtClean="0"/>
              <a:t>Available Plans at FAU</a:t>
            </a:r>
          </a:p>
          <a:p>
            <a:pPr>
              <a:buClr>
                <a:schemeClr val="tx2"/>
              </a:buClr>
              <a:buFont typeface="Wingdings" panose="05000000000000000000" pitchFamily="2" charset="2"/>
              <a:buChar char="§"/>
            </a:pPr>
            <a:r>
              <a:rPr lang="en-US" dirty="0" smtClean="0"/>
              <a:t>Other Benefit Resources</a:t>
            </a:r>
          </a:p>
          <a:p>
            <a:pPr>
              <a:buClr>
                <a:schemeClr val="accent2"/>
              </a:buClr>
              <a:buFont typeface="Wingdings" panose="05000000000000000000" pitchFamily="2" charset="2"/>
              <a:buChar char="§"/>
            </a:pPr>
            <a:r>
              <a:rPr lang="en-US" dirty="0" smtClean="0"/>
              <a:t>Q &amp; A</a:t>
            </a:r>
          </a:p>
          <a:p>
            <a:pPr marL="0" indent="0">
              <a:buNone/>
            </a:pPr>
            <a:endParaRPr lang="en-US" dirty="0"/>
          </a:p>
        </p:txBody>
      </p:sp>
    </p:spTree>
    <p:extLst>
      <p:ext uri="{BB962C8B-B14F-4D97-AF65-F5344CB8AC3E}">
        <p14:creationId xmlns:p14="http://schemas.microsoft.com/office/powerpoint/2010/main" val="319640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79" name="Group 47"/>
          <p:cNvGraphicFramePr>
            <a:graphicFrameLocks noGrp="1"/>
          </p:cNvGraphicFramePr>
          <p:nvPr>
            <p:ph type="tbl" idx="1"/>
            <p:extLst/>
          </p:nvPr>
        </p:nvGraphicFramePr>
        <p:xfrm>
          <a:off x="548405" y="1981200"/>
          <a:ext cx="7772400" cy="2758440"/>
        </p:xfrm>
        <a:graphic>
          <a:graphicData uri="http://schemas.openxmlformats.org/drawingml/2006/table">
            <a:tbl>
              <a:tblPr>
                <a:tableStyleId>{5940675A-B579-460E-94D1-54222C63F5DA}</a:tableStyleId>
              </a:tblPr>
              <a:tblGrid>
                <a:gridCol w="2747963"/>
                <a:gridCol w="3073400"/>
                <a:gridCol w="1951037"/>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u="none" strike="noStrike" cap="none" spc="0" normalizeH="0" baseline="0" dirty="0" smtClean="0">
                          <a:ln w="12700">
                            <a:noFill/>
                            <a:prstDash val="solid"/>
                          </a:ln>
                          <a:effectLst/>
                        </a:rPr>
                        <a:t>Health Plan</a:t>
                      </a:r>
                      <a:endParaRPr kumimoji="0" lang="en-US" sz="25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u="none" strike="noStrike" cap="none" spc="0" normalizeH="0" baseline="0" dirty="0" smtClean="0">
                          <a:ln w="12700">
                            <a:noFill/>
                            <a:prstDash val="solid"/>
                          </a:ln>
                          <a:effectLst/>
                        </a:rPr>
                        <a:t>Coverage Level</a:t>
                      </a:r>
                      <a:endParaRPr kumimoji="0" lang="en-US" sz="25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u="none" strike="noStrike" cap="none" spc="0" normalizeH="0" baseline="0" dirty="0" smtClean="0">
                          <a:ln w="12700">
                            <a:noFill/>
                            <a:prstDash val="solid"/>
                          </a:ln>
                          <a:effectLst/>
                        </a:rPr>
                        <a:t>Annual Deductible</a:t>
                      </a:r>
                      <a:endParaRPr kumimoji="0" lang="en-US" sz="25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PPO - Standard</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Individual/Family</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$250/$500</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r>
              <a:tr h="4419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HMO - Standard</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Individual/Family</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None</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PPO/HMO – “HIHP”</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Individual</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$1,300</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PPO/HMO – “HIHP”</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Family</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$2,600</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r>
            </a:tbl>
          </a:graphicData>
        </a:graphic>
      </p:graphicFrame>
      <p:sp>
        <p:nvSpPr>
          <p:cNvPr id="27676" name="Rectangle 46"/>
          <p:cNvSpPr>
            <a:spLocks noChangeArrowheads="1"/>
          </p:cNvSpPr>
          <p:nvPr/>
        </p:nvSpPr>
        <p:spPr bwMode="auto">
          <a:xfrm>
            <a:off x="381000" y="1295400"/>
            <a:ext cx="8107210" cy="554038"/>
          </a:xfrm>
          <a:prstGeom prst="rect">
            <a:avLst/>
          </a:prstGeom>
          <a:noFill/>
          <a:ln w="9525" algn="ctr">
            <a:noFill/>
            <a:miter lim="800000"/>
            <a:headEnd/>
            <a:tailEnd/>
          </a:ln>
        </p:spPr>
        <p:txBody>
          <a:bodyPr wrap="square">
            <a:spAutoFit/>
          </a:bodyPr>
          <a:lstStyle/>
          <a:p>
            <a:pPr algn="ctr" eaLnBrk="0" hangingPunct="0"/>
            <a:r>
              <a:rPr lang="en-US" sz="3000" dirty="0">
                <a:solidFill>
                  <a:schemeClr val="tx2"/>
                </a:solidFill>
                <a:latin typeface="+mj-lt"/>
                <a:cs typeface="Calibri" panose="020F0502020204030204" pitchFamily="34" charset="0"/>
              </a:rPr>
              <a:t>Deductibles: Standard vs. </a:t>
            </a:r>
            <a:r>
              <a:rPr lang="en-US" sz="3000" dirty="0" smtClean="0">
                <a:solidFill>
                  <a:schemeClr val="tx2"/>
                </a:solidFill>
                <a:latin typeface="+mj-lt"/>
                <a:cs typeface="Calibri" panose="020F0502020204030204" pitchFamily="34" charset="0"/>
              </a:rPr>
              <a:t>HIHP</a:t>
            </a:r>
            <a:endParaRPr lang="en-US" sz="3000" dirty="0">
              <a:solidFill>
                <a:schemeClr val="tx2"/>
              </a:solidFill>
              <a:latin typeface="+mj-lt"/>
              <a:cs typeface="Calibri" panose="020F0502020204030204" pitchFamily="34" charset="0"/>
            </a:endParaRPr>
          </a:p>
        </p:txBody>
      </p:sp>
    </p:spTree>
    <p:extLst>
      <p:ext uri="{BB962C8B-B14F-4D97-AF65-F5344CB8AC3E}">
        <p14:creationId xmlns:p14="http://schemas.microsoft.com/office/powerpoint/2010/main" val="3684007685"/>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lstStyle/>
          <a:p>
            <a:r>
              <a:rPr lang="en-US" sz="3200" u="sng" dirty="0" smtClean="0">
                <a:ln w="500">
                  <a:solidFill>
                    <a:schemeClr val="tx2"/>
                  </a:solidFill>
                </a:ln>
                <a:cs typeface="Calibri" panose="020F0502020204030204" pitchFamily="34" charset="0"/>
              </a:rPr>
              <a:t>Prescription </a:t>
            </a:r>
            <a:r>
              <a:rPr lang="en-US" sz="3200" u="sng" dirty="0">
                <a:ln w="500">
                  <a:solidFill>
                    <a:schemeClr val="tx2"/>
                  </a:solidFill>
                </a:ln>
                <a:cs typeface="Calibri" panose="020F0502020204030204" pitchFamily="34" charset="0"/>
              </a:rPr>
              <a:t>Drugs</a:t>
            </a:r>
            <a:endParaRPr lang="en-US" sz="3200" dirty="0"/>
          </a:p>
        </p:txBody>
      </p:sp>
      <p:pic>
        <p:nvPicPr>
          <p:cNvPr id="4" name="Table Placeholder 3"/>
          <p:cNvPicPr>
            <a:picLocks noGrp="1" noChangeAspect="1"/>
          </p:cNvPicPr>
          <p:nvPr>
            <p:ph type="tbl" idx="1"/>
          </p:nvPr>
        </p:nvPicPr>
        <p:blipFill>
          <a:blip r:embed="rId2"/>
          <a:stretch>
            <a:fillRect/>
          </a:stretch>
        </p:blipFill>
        <p:spPr>
          <a:xfrm>
            <a:off x="533400" y="1447800"/>
            <a:ext cx="7772400" cy="4940153"/>
          </a:xfrm>
          <a:prstGeom prst="rect">
            <a:avLst/>
          </a:prstGeom>
        </p:spPr>
      </p:pic>
    </p:spTree>
    <p:extLst>
      <p:ext uri="{BB962C8B-B14F-4D97-AF65-F5344CB8AC3E}">
        <p14:creationId xmlns:p14="http://schemas.microsoft.com/office/powerpoint/2010/main" val="4262773489"/>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157" t="8485" r="8823" b="8225"/>
          <a:stretch/>
        </p:blipFill>
        <p:spPr>
          <a:xfrm>
            <a:off x="507676" y="838200"/>
            <a:ext cx="6758998" cy="5582458"/>
          </a:xfrm>
          <a:prstGeom prst="rect">
            <a:avLst/>
          </a:prstGeom>
        </p:spPr>
      </p:pic>
      <p:sp>
        <p:nvSpPr>
          <p:cNvPr id="122883" name="Rectangle 3"/>
          <p:cNvSpPr>
            <a:spLocks noGrp="1" noChangeArrowheads="1"/>
          </p:cNvSpPr>
          <p:nvPr>
            <p:ph idx="1"/>
          </p:nvPr>
        </p:nvSpPr>
        <p:spPr>
          <a:xfrm>
            <a:off x="1678349" y="3276600"/>
            <a:ext cx="4417652" cy="2571750"/>
          </a:xfrm>
        </p:spPr>
        <p:txBody>
          <a:bodyPr>
            <a:normAutofit fontScale="92500" lnSpcReduction="10000"/>
          </a:bodyPr>
          <a:lstStyle/>
          <a:p>
            <a:pPr marL="274320" indent="-274320" algn="ctr" fontAlgn="auto">
              <a:spcAft>
                <a:spcPts val="0"/>
              </a:spcAft>
              <a:buFontTx/>
              <a:buNone/>
              <a:defRPr/>
            </a:pPr>
            <a:r>
              <a:rPr lang="en-US" sz="3400" dirty="0">
                <a:solidFill>
                  <a:schemeClr val="tx2">
                    <a:lumMod val="85000"/>
                    <a:lumOff val="15000"/>
                  </a:schemeClr>
                </a:solidFill>
                <a:latin typeface="Tahoma" pitchFamily="34" charset="0"/>
              </a:rPr>
              <a:t>	</a:t>
            </a:r>
            <a:r>
              <a:rPr lang="en-US" sz="3000" dirty="0">
                <a:solidFill>
                  <a:schemeClr val="tx2"/>
                </a:solidFill>
                <a:latin typeface="Calibri" panose="020F0502020204030204" pitchFamily="34" charset="0"/>
                <a:cs typeface="Calibri" panose="020F0502020204030204" pitchFamily="34" charset="0"/>
              </a:rPr>
              <a:t>Under “</a:t>
            </a:r>
            <a:r>
              <a:rPr lang="en-US" sz="3000" dirty="0" smtClean="0">
                <a:solidFill>
                  <a:schemeClr val="tx2"/>
                </a:solidFill>
                <a:latin typeface="Calibri" panose="020F0502020204030204" pitchFamily="34" charset="0"/>
                <a:cs typeface="Calibri" panose="020F0502020204030204" pitchFamily="34" charset="0"/>
              </a:rPr>
              <a:t>HIHP</a:t>
            </a:r>
            <a:r>
              <a:rPr lang="en-US" sz="3000" dirty="0">
                <a:solidFill>
                  <a:schemeClr val="tx2"/>
                </a:solidFill>
                <a:latin typeface="Calibri" panose="020F0502020204030204" pitchFamily="34" charset="0"/>
                <a:cs typeface="Calibri" panose="020F0502020204030204" pitchFamily="34" charset="0"/>
              </a:rPr>
              <a:t>” plans, you are </a:t>
            </a:r>
            <a:r>
              <a:rPr lang="en-US" sz="3000" dirty="0" smtClean="0">
                <a:solidFill>
                  <a:schemeClr val="tx2"/>
                </a:solidFill>
                <a:latin typeface="Calibri" panose="020F0502020204030204" pitchFamily="34" charset="0"/>
                <a:cs typeface="Calibri" panose="020F0502020204030204" pitchFamily="34" charset="0"/>
              </a:rPr>
              <a:t>responsible </a:t>
            </a:r>
            <a:r>
              <a:rPr lang="en-US" sz="3000" dirty="0">
                <a:solidFill>
                  <a:schemeClr val="tx2"/>
                </a:solidFill>
                <a:latin typeface="Calibri" panose="020F0502020204030204" pitchFamily="34" charset="0"/>
                <a:cs typeface="Calibri" panose="020F0502020204030204" pitchFamily="34" charset="0"/>
              </a:rPr>
              <a:t>for 100% of medical bills and prescription costs until annual deductible has been met.</a:t>
            </a:r>
          </a:p>
          <a:p>
            <a:pPr marL="274320" indent="-274320" fontAlgn="auto">
              <a:spcAft>
                <a:spcPts val="0"/>
              </a:spcAft>
              <a:buFontTx/>
              <a:buNone/>
              <a:defRPr/>
            </a:pPr>
            <a:endParaRPr lang="en-US" sz="3500" dirty="0"/>
          </a:p>
        </p:txBody>
      </p:sp>
    </p:spTree>
    <p:extLst>
      <p:ext uri="{BB962C8B-B14F-4D97-AF65-F5344CB8AC3E}">
        <p14:creationId xmlns:p14="http://schemas.microsoft.com/office/powerpoint/2010/main" val="2238137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idx="1"/>
          </p:nvPr>
        </p:nvSpPr>
        <p:spPr>
          <a:xfrm>
            <a:off x="609600" y="990600"/>
            <a:ext cx="7543800" cy="5638800"/>
          </a:xfrm>
        </p:spPr>
        <p:txBody>
          <a:bodyPr>
            <a:noAutofit/>
          </a:bodyPr>
          <a:lstStyle/>
          <a:p>
            <a:pPr marL="274320" indent="-274320" fontAlgn="auto">
              <a:spcAft>
                <a:spcPts val="0"/>
              </a:spcAft>
              <a:buFont typeface="Wingdings" pitchFamily="2" charset="2"/>
              <a:buChar char="§"/>
              <a:defRPr/>
            </a:pPr>
            <a:r>
              <a:rPr lang="en-US" sz="2500" dirty="0">
                <a:latin typeface="Calibri" panose="020F0502020204030204" pitchFamily="34" charset="0"/>
                <a:cs typeface="Calibri" panose="020F0502020204030204" pitchFamily="34" charset="0"/>
              </a:rPr>
              <a:t>Employees enrolled in </a:t>
            </a:r>
            <a:r>
              <a:rPr lang="en-US" sz="2500" dirty="0" smtClean="0">
                <a:latin typeface="Calibri" panose="020F0502020204030204" pitchFamily="34" charset="0"/>
                <a:cs typeface="Calibri" panose="020F0502020204030204" pitchFamily="34" charset="0"/>
              </a:rPr>
              <a:t>HIHP </a:t>
            </a:r>
            <a:r>
              <a:rPr lang="en-US" sz="2500" dirty="0">
                <a:latin typeface="Calibri" panose="020F0502020204030204" pitchFamily="34" charset="0"/>
                <a:cs typeface="Calibri" panose="020F0502020204030204" pitchFamily="34" charset="0"/>
              </a:rPr>
              <a:t>are able to participate in HSA to pay for out-of-pocket medical expenses on a tax-free </a:t>
            </a:r>
            <a:r>
              <a:rPr lang="en-US" sz="2500" dirty="0" smtClean="0">
                <a:latin typeface="Calibri" panose="020F0502020204030204" pitchFamily="34" charset="0"/>
                <a:cs typeface="Calibri" panose="020F0502020204030204" pitchFamily="34" charset="0"/>
              </a:rPr>
              <a:t>basis</a:t>
            </a:r>
          </a:p>
          <a:p>
            <a:pPr marL="0" indent="0" fontAlgn="auto">
              <a:spcAft>
                <a:spcPts val="0"/>
              </a:spcAft>
              <a:buNone/>
              <a:defRPr/>
            </a:pPr>
            <a:endParaRPr lang="en-US" sz="1200" dirty="0">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500" dirty="0">
                <a:latin typeface="Calibri" panose="020F0502020204030204" pitchFamily="34" charset="0"/>
                <a:cs typeface="Calibri" panose="020F0502020204030204" pitchFamily="34" charset="0"/>
              </a:rPr>
              <a:t>Account earns interest, functions as tax-free savings </a:t>
            </a:r>
            <a:r>
              <a:rPr lang="en-US" sz="2500" dirty="0" smtClean="0">
                <a:latin typeface="Calibri" panose="020F0502020204030204" pitchFamily="34" charset="0"/>
                <a:cs typeface="Calibri" panose="020F0502020204030204" pitchFamily="34" charset="0"/>
              </a:rPr>
              <a:t>account</a:t>
            </a:r>
          </a:p>
          <a:p>
            <a:pPr marL="0" indent="0" fontAlgn="auto">
              <a:spcAft>
                <a:spcPts val="0"/>
              </a:spcAft>
              <a:buNone/>
              <a:defRPr/>
            </a:pPr>
            <a:endParaRPr lang="en-US" sz="1200" dirty="0">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500" dirty="0">
                <a:latin typeface="Calibri" panose="020F0502020204030204" pitchFamily="34" charset="0"/>
                <a:cs typeface="Calibri" panose="020F0502020204030204" pitchFamily="34" charset="0"/>
              </a:rPr>
              <a:t>Participation is </a:t>
            </a:r>
            <a:r>
              <a:rPr lang="en-US" sz="2500" dirty="0" smtClean="0">
                <a:latin typeface="Calibri" panose="020F0502020204030204" pitchFamily="34" charset="0"/>
                <a:cs typeface="Calibri" panose="020F0502020204030204" pitchFamily="34" charset="0"/>
              </a:rPr>
              <a:t>voluntary</a:t>
            </a:r>
          </a:p>
          <a:p>
            <a:pPr marL="0" indent="0" fontAlgn="auto">
              <a:spcAft>
                <a:spcPts val="0"/>
              </a:spcAft>
              <a:buNone/>
              <a:defRPr/>
            </a:pPr>
            <a:endParaRPr lang="en-US" sz="1200" dirty="0">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500" dirty="0" smtClean="0">
                <a:latin typeface="Calibri" panose="020F0502020204030204" pitchFamily="34" charset="0"/>
                <a:cs typeface="Calibri" panose="020F0502020204030204" pitchFamily="34" charset="0"/>
              </a:rPr>
              <a:t>FAU </a:t>
            </a:r>
            <a:r>
              <a:rPr lang="en-US" sz="2500" u="sng" dirty="0">
                <a:latin typeface="Calibri" panose="020F0502020204030204" pitchFamily="34" charset="0"/>
                <a:cs typeface="Calibri" panose="020F0502020204030204" pitchFamily="34" charset="0"/>
              </a:rPr>
              <a:t>will contribute</a:t>
            </a:r>
            <a:r>
              <a:rPr lang="en-US" sz="2500" dirty="0">
                <a:latin typeface="Calibri" panose="020F0502020204030204" pitchFamily="34" charset="0"/>
                <a:cs typeface="Calibri" panose="020F0502020204030204" pitchFamily="34" charset="0"/>
              </a:rPr>
              <a:t> </a:t>
            </a:r>
            <a:r>
              <a:rPr lang="en-US" sz="2500" dirty="0" smtClean="0">
                <a:latin typeface="Calibri" panose="020F0502020204030204" pitchFamily="34" charset="0"/>
                <a:cs typeface="Calibri" panose="020F0502020204030204" pitchFamily="34" charset="0"/>
              </a:rPr>
              <a:t>$500/year </a:t>
            </a:r>
            <a:r>
              <a:rPr lang="en-US" sz="2500" dirty="0">
                <a:latin typeface="Calibri" panose="020F0502020204030204" pitchFamily="34" charset="0"/>
                <a:cs typeface="Calibri" panose="020F0502020204030204" pitchFamily="34" charset="0"/>
              </a:rPr>
              <a:t>for individual and </a:t>
            </a:r>
            <a:r>
              <a:rPr lang="en-US" sz="2500" dirty="0" smtClean="0">
                <a:latin typeface="Calibri" panose="020F0502020204030204" pitchFamily="34" charset="0"/>
                <a:cs typeface="Calibri" panose="020F0502020204030204" pitchFamily="34" charset="0"/>
              </a:rPr>
              <a:t>$1,000/year </a:t>
            </a:r>
            <a:r>
              <a:rPr lang="en-US" sz="2500" dirty="0">
                <a:latin typeface="Calibri" panose="020F0502020204030204" pitchFamily="34" charset="0"/>
                <a:cs typeface="Calibri" panose="020F0502020204030204" pitchFamily="34" charset="0"/>
              </a:rPr>
              <a:t>for </a:t>
            </a:r>
            <a:r>
              <a:rPr lang="en-US" sz="2500" dirty="0" smtClean="0">
                <a:latin typeface="Calibri" panose="020F0502020204030204" pitchFamily="34" charset="0"/>
                <a:cs typeface="Calibri" panose="020F0502020204030204" pitchFamily="34" charset="0"/>
              </a:rPr>
              <a:t>family</a:t>
            </a:r>
          </a:p>
          <a:p>
            <a:pPr marL="0" indent="0" fontAlgn="auto">
              <a:spcAft>
                <a:spcPts val="0"/>
              </a:spcAft>
              <a:buNone/>
              <a:defRPr/>
            </a:pPr>
            <a:endParaRPr lang="en-US" sz="1200" dirty="0">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500" dirty="0">
                <a:latin typeface="Calibri" panose="020F0502020204030204" pitchFamily="34" charset="0"/>
                <a:cs typeface="Calibri" panose="020F0502020204030204" pitchFamily="34" charset="0"/>
              </a:rPr>
              <a:t>Employees </a:t>
            </a:r>
            <a:r>
              <a:rPr lang="en-US" sz="2500" u="sng" dirty="0">
                <a:latin typeface="Calibri" panose="020F0502020204030204" pitchFamily="34" charset="0"/>
                <a:cs typeface="Calibri" panose="020F0502020204030204" pitchFamily="34" charset="0"/>
              </a:rPr>
              <a:t>may contribute</a:t>
            </a:r>
            <a:r>
              <a:rPr lang="en-US" sz="2500" dirty="0">
                <a:latin typeface="Calibri" panose="020F0502020204030204" pitchFamily="34" charset="0"/>
                <a:cs typeface="Calibri" panose="020F0502020204030204" pitchFamily="34" charset="0"/>
              </a:rPr>
              <a:t> up to </a:t>
            </a:r>
            <a:r>
              <a:rPr lang="en-US" sz="2500" dirty="0" smtClean="0">
                <a:latin typeface="Calibri" panose="020F0502020204030204" pitchFamily="34" charset="0"/>
                <a:cs typeface="Calibri" panose="020F0502020204030204" pitchFamily="34" charset="0"/>
              </a:rPr>
              <a:t>$2,850/year </a:t>
            </a:r>
            <a:r>
              <a:rPr lang="en-US" sz="2500" dirty="0">
                <a:latin typeface="Calibri" panose="020F0502020204030204" pitchFamily="34" charset="0"/>
                <a:cs typeface="Calibri" panose="020F0502020204030204" pitchFamily="34" charset="0"/>
              </a:rPr>
              <a:t>for individual and </a:t>
            </a:r>
            <a:r>
              <a:rPr lang="en-US" sz="2500" dirty="0" smtClean="0">
                <a:latin typeface="Calibri" panose="020F0502020204030204" pitchFamily="34" charset="0"/>
                <a:cs typeface="Calibri" panose="020F0502020204030204" pitchFamily="34" charset="0"/>
              </a:rPr>
              <a:t>$5,550/year </a:t>
            </a:r>
            <a:r>
              <a:rPr lang="en-US" sz="2500" dirty="0">
                <a:latin typeface="Calibri" panose="020F0502020204030204" pitchFamily="34" charset="0"/>
                <a:cs typeface="Calibri" panose="020F0502020204030204" pitchFamily="34" charset="0"/>
              </a:rPr>
              <a:t>for family</a:t>
            </a:r>
          </a:p>
        </p:txBody>
      </p:sp>
      <p:sp>
        <p:nvSpPr>
          <p:cNvPr id="5" name="TextBox 9"/>
          <p:cNvSpPr txBox="1">
            <a:spLocks noChangeArrowheads="1"/>
          </p:cNvSpPr>
          <p:nvPr/>
        </p:nvSpPr>
        <p:spPr bwMode="auto">
          <a:xfrm>
            <a:off x="5603420" y="6340434"/>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Rage Italic" pitchFamily="66" charset="0"/>
              </a:defRPr>
            </a:lvl1pPr>
            <a:lvl2pPr marL="742950" indent="-285750">
              <a:defRPr sz="2400">
                <a:solidFill>
                  <a:schemeClr val="tx1"/>
                </a:solidFill>
                <a:latin typeface="Rage Italic" pitchFamily="66" charset="0"/>
              </a:defRPr>
            </a:lvl2pPr>
            <a:lvl3pPr marL="1143000" indent="-228600">
              <a:defRPr sz="2400">
                <a:solidFill>
                  <a:schemeClr val="tx1"/>
                </a:solidFill>
                <a:latin typeface="Rage Italic" pitchFamily="66" charset="0"/>
              </a:defRPr>
            </a:lvl3pPr>
            <a:lvl4pPr marL="1600200" indent="-228600">
              <a:defRPr sz="2400">
                <a:solidFill>
                  <a:schemeClr val="tx1"/>
                </a:solidFill>
                <a:latin typeface="Rage Italic" pitchFamily="66" charset="0"/>
              </a:defRPr>
            </a:lvl4pPr>
            <a:lvl5pPr marL="2057400" indent="-228600">
              <a:defRPr sz="2400">
                <a:solidFill>
                  <a:schemeClr val="tx1"/>
                </a:solidFill>
                <a:latin typeface="Rage Italic" pitchFamily="66" charset="0"/>
              </a:defRPr>
            </a:lvl5pPr>
            <a:lvl6pPr marL="2514600" indent="-228600" eaLnBrk="0" fontAlgn="base" hangingPunct="0">
              <a:spcBef>
                <a:spcPct val="0"/>
              </a:spcBef>
              <a:spcAft>
                <a:spcPct val="0"/>
              </a:spcAft>
              <a:defRPr sz="2400">
                <a:solidFill>
                  <a:schemeClr val="tx1"/>
                </a:solidFill>
                <a:latin typeface="Rage Italic" pitchFamily="66" charset="0"/>
              </a:defRPr>
            </a:lvl6pPr>
            <a:lvl7pPr marL="2971800" indent="-228600" eaLnBrk="0" fontAlgn="base" hangingPunct="0">
              <a:spcBef>
                <a:spcPct val="0"/>
              </a:spcBef>
              <a:spcAft>
                <a:spcPct val="0"/>
              </a:spcAft>
              <a:defRPr sz="2400">
                <a:solidFill>
                  <a:schemeClr val="tx1"/>
                </a:solidFill>
                <a:latin typeface="Rage Italic" pitchFamily="66" charset="0"/>
              </a:defRPr>
            </a:lvl7pPr>
            <a:lvl8pPr marL="3429000" indent="-228600" eaLnBrk="0" fontAlgn="base" hangingPunct="0">
              <a:spcBef>
                <a:spcPct val="0"/>
              </a:spcBef>
              <a:spcAft>
                <a:spcPct val="0"/>
              </a:spcAft>
              <a:defRPr sz="2400">
                <a:solidFill>
                  <a:schemeClr val="tx1"/>
                </a:solidFill>
                <a:latin typeface="Rage Italic" pitchFamily="66" charset="0"/>
              </a:defRPr>
            </a:lvl8pPr>
            <a:lvl9pPr marL="3886200" indent="-228600" eaLnBrk="0" fontAlgn="base" hangingPunct="0">
              <a:spcBef>
                <a:spcPct val="0"/>
              </a:spcBef>
              <a:spcAft>
                <a:spcPct val="0"/>
              </a:spcAft>
              <a:defRPr sz="2400">
                <a:solidFill>
                  <a:schemeClr val="tx1"/>
                </a:solidFill>
                <a:latin typeface="Rage Italic" pitchFamily="66" charset="0"/>
              </a:defRPr>
            </a:lvl9pPr>
          </a:lstStyle>
          <a:p>
            <a:pPr algn="r"/>
            <a:r>
              <a:rPr lang="en-US" altLang="en-US" dirty="0">
                <a:solidFill>
                  <a:schemeClr val="tx2"/>
                </a:solidFill>
              </a:rPr>
              <a:t>Continued…</a:t>
            </a:r>
          </a:p>
        </p:txBody>
      </p:sp>
    </p:spTree>
    <p:extLst>
      <p:ext uri="{BB962C8B-B14F-4D97-AF65-F5344CB8AC3E}">
        <p14:creationId xmlns:p14="http://schemas.microsoft.com/office/powerpoint/2010/main" val="852581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914400" y="1109662"/>
            <a:ext cx="6934200" cy="5324475"/>
          </a:xfrm>
          <a:prstGeom prst="rect">
            <a:avLst/>
          </a:prstGeom>
        </p:spPr>
      </p:pic>
    </p:spTree>
    <p:extLst>
      <p:ext uri="{BB962C8B-B14F-4D97-AF65-F5344CB8AC3E}">
        <p14:creationId xmlns:p14="http://schemas.microsoft.com/office/powerpoint/2010/main" val="1053262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idx="1"/>
          </p:nvPr>
        </p:nvSpPr>
        <p:spPr>
          <a:xfrm>
            <a:off x="533400" y="1219200"/>
            <a:ext cx="7696200" cy="4876800"/>
          </a:xfrm>
        </p:spPr>
        <p:txBody>
          <a:bodyPr>
            <a:normAutofit/>
            <a:scene3d>
              <a:camera prst="orthographicFront"/>
              <a:lightRig rig="glow" dir="tl">
                <a:rot lat="0" lon="0" rev="5400000"/>
              </a:lightRig>
            </a:scene3d>
            <a:sp3d>
              <a:contourClr>
                <a:schemeClr val="tx2"/>
              </a:contourClr>
            </a:sp3d>
          </a:bodyPr>
          <a:lstStyle/>
          <a:p>
            <a:pPr marL="1371600" lvl="3" indent="0">
              <a:spcBef>
                <a:spcPct val="0"/>
              </a:spcBef>
              <a:buNone/>
            </a:pPr>
            <a:r>
              <a:rPr lang="en-US" altLang="en-US" sz="3200" b="1" dirty="0" smtClean="0"/>
              <a:t>      Dependent </a:t>
            </a:r>
            <a:r>
              <a:rPr lang="en-US" altLang="en-US" sz="3200" b="1" dirty="0"/>
              <a:t>Care FSA</a:t>
            </a:r>
          </a:p>
          <a:p>
            <a:pPr>
              <a:spcBef>
                <a:spcPct val="0"/>
              </a:spcBef>
            </a:pPr>
            <a:r>
              <a:rPr lang="en-US" altLang="en-US" sz="2400" dirty="0"/>
              <a:t>Minimum amount $60 per year</a:t>
            </a:r>
          </a:p>
          <a:p>
            <a:pPr>
              <a:spcBef>
                <a:spcPct val="0"/>
              </a:spcBef>
            </a:pPr>
            <a:r>
              <a:rPr lang="en-US" altLang="en-US" sz="2400" dirty="0"/>
              <a:t>Maximum amount $2500-$5000 in 2016 (depends on tax filing status )</a:t>
            </a:r>
          </a:p>
          <a:p>
            <a:pPr>
              <a:spcBef>
                <a:spcPct val="0"/>
              </a:spcBef>
            </a:pPr>
            <a:r>
              <a:rPr lang="en-US" altLang="en-US" sz="2400" dirty="0"/>
              <a:t>If you elect $2400 for the calendar year; $100 would be deducted bi-weekly over 24 pay periods  for 12 month employees and $150 over 16 pay periods for 9 month employees.</a:t>
            </a:r>
          </a:p>
          <a:p>
            <a:pPr>
              <a:spcBef>
                <a:spcPct val="0"/>
              </a:spcBef>
            </a:pPr>
            <a:r>
              <a:rPr lang="en-US" altLang="en-US" sz="2400" dirty="0"/>
              <a:t>Reimbursements are processed within 7 days </a:t>
            </a:r>
          </a:p>
          <a:p>
            <a:pPr>
              <a:spcBef>
                <a:spcPct val="0"/>
              </a:spcBef>
            </a:pPr>
            <a:r>
              <a:rPr lang="en-US" altLang="en-US" sz="2400" dirty="0"/>
              <a:t>Deadline for filing is April 15 of the following Year</a:t>
            </a:r>
          </a:p>
          <a:p>
            <a:pPr>
              <a:spcBef>
                <a:spcPct val="0"/>
              </a:spcBef>
            </a:pPr>
            <a:r>
              <a:rPr lang="en-US" altLang="en-US" sz="2400" dirty="0"/>
              <a:t>You must incur expense to use money by next March 15</a:t>
            </a:r>
            <a:r>
              <a:rPr lang="en-US" altLang="en-US" sz="2400" baseline="30000" dirty="0"/>
              <a:t>th</a:t>
            </a:r>
            <a:r>
              <a:rPr lang="en-US" altLang="en-US" sz="2400" dirty="0"/>
              <a:t> (grace period) or it will be forfeited</a:t>
            </a:r>
            <a:r>
              <a:rPr lang="en-US" altLang="en-US" sz="2400" b="1" dirty="0"/>
              <a:t>.</a:t>
            </a:r>
          </a:p>
          <a:p>
            <a:pPr marL="521208" lvl="1" fontAlgn="auto">
              <a:spcAft>
                <a:spcPts val="0"/>
              </a:spcAft>
              <a:buClr>
                <a:schemeClr val="tx2"/>
              </a:buClr>
              <a:buFont typeface="Wingdings 2"/>
              <a:buChar char=""/>
              <a:defRPr/>
            </a:pPr>
            <a:endParaRPr lang="en-US" sz="2500" dirty="0" smtClean="0">
              <a:solidFill>
                <a:sysClr val="windowText" lastClr="000000"/>
              </a:solidFill>
              <a:latin typeface="Calibri" panose="020F0502020204030204" pitchFamily="34" charset="0"/>
              <a:cs typeface="Calibri" panose="020F0502020204030204" pitchFamily="34" charset="0"/>
            </a:endParaRPr>
          </a:p>
        </p:txBody>
      </p:sp>
      <p:sp>
        <p:nvSpPr>
          <p:cNvPr id="6" name="TextBox 9"/>
          <p:cNvSpPr txBox="1">
            <a:spLocks noChangeArrowheads="1"/>
          </p:cNvSpPr>
          <p:nvPr/>
        </p:nvSpPr>
        <p:spPr bwMode="auto">
          <a:xfrm>
            <a:off x="5603420" y="6340434"/>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Rage Italic" pitchFamily="66" charset="0"/>
              </a:defRPr>
            </a:lvl1pPr>
            <a:lvl2pPr marL="742950" indent="-285750">
              <a:defRPr sz="2400">
                <a:solidFill>
                  <a:schemeClr val="tx1"/>
                </a:solidFill>
                <a:latin typeface="Rage Italic" pitchFamily="66" charset="0"/>
              </a:defRPr>
            </a:lvl2pPr>
            <a:lvl3pPr marL="1143000" indent="-228600">
              <a:defRPr sz="2400">
                <a:solidFill>
                  <a:schemeClr val="tx1"/>
                </a:solidFill>
                <a:latin typeface="Rage Italic" pitchFamily="66" charset="0"/>
              </a:defRPr>
            </a:lvl3pPr>
            <a:lvl4pPr marL="1600200" indent="-228600">
              <a:defRPr sz="2400">
                <a:solidFill>
                  <a:schemeClr val="tx1"/>
                </a:solidFill>
                <a:latin typeface="Rage Italic" pitchFamily="66" charset="0"/>
              </a:defRPr>
            </a:lvl4pPr>
            <a:lvl5pPr marL="2057400" indent="-228600">
              <a:defRPr sz="2400">
                <a:solidFill>
                  <a:schemeClr val="tx1"/>
                </a:solidFill>
                <a:latin typeface="Rage Italic" pitchFamily="66" charset="0"/>
              </a:defRPr>
            </a:lvl5pPr>
            <a:lvl6pPr marL="2514600" indent="-228600" eaLnBrk="0" fontAlgn="base" hangingPunct="0">
              <a:spcBef>
                <a:spcPct val="0"/>
              </a:spcBef>
              <a:spcAft>
                <a:spcPct val="0"/>
              </a:spcAft>
              <a:defRPr sz="2400">
                <a:solidFill>
                  <a:schemeClr val="tx1"/>
                </a:solidFill>
                <a:latin typeface="Rage Italic" pitchFamily="66" charset="0"/>
              </a:defRPr>
            </a:lvl6pPr>
            <a:lvl7pPr marL="2971800" indent="-228600" eaLnBrk="0" fontAlgn="base" hangingPunct="0">
              <a:spcBef>
                <a:spcPct val="0"/>
              </a:spcBef>
              <a:spcAft>
                <a:spcPct val="0"/>
              </a:spcAft>
              <a:defRPr sz="2400">
                <a:solidFill>
                  <a:schemeClr val="tx1"/>
                </a:solidFill>
                <a:latin typeface="Rage Italic" pitchFamily="66" charset="0"/>
              </a:defRPr>
            </a:lvl7pPr>
            <a:lvl8pPr marL="3429000" indent="-228600" eaLnBrk="0" fontAlgn="base" hangingPunct="0">
              <a:spcBef>
                <a:spcPct val="0"/>
              </a:spcBef>
              <a:spcAft>
                <a:spcPct val="0"/>
              </a:spcAft>
              <a:defRPr sz="2400">
                <a:solidFill>
                  <a:schemeClr val="tx1"/>
                </a:solidFill>
                <a:latin typeface="Rage Italic" pitchFamily="66" charset="0"/>
              </a:defRPr>
            </a:lvl8pPr>
            <a:lvl9pPr marL="3886200" indent="-228600" eaLnBrk="0" fontAlgn="base" hangingPunct="0">
              <a:spcBef>
                <a:spcPct val="0"/>
              </a:spcBef>
              <a:spcAft>
                <a:spcPct val="0"/>
              </a:spcAft>
              <a:defRPr sz="2400">
                <a:solidFill>
                  <a:schemeClr val="tx1"/>
                </a:solidFill>
                <a:latin typeface="Rage Italic" pitchFamily="66" charset="0"/>
              </a:defRPr>
            </a:lvl9pPr>
          </a:lstStyle>
          <a:p>
            <a:pPr algn="r"/>
            <a:r>
              <a:rPr lang="en-US" altLang="en-US" dirty="0" smtClean="0">
                <a:solidFill>
                  <a:schemeClr val="tx2"/>
                </a:solidFill>
              </a:rPr>
              <a:t>Continued…</a:t>
            </a:r>
            <a:endParaRPr lang="en-US" altLang="en-US" dirty="0">
              <a:solidFill>
                <a:schemeClr val="tx2"/>
              </a:solidFill>
            </a:endParaRPr>
          </a:p>
        </p:txBody>
      </p:sp>
    </p:spTree>
    <p:extLst>
      <p:ext uri="{BB962C8B-B14F-4D97-AF65-F5344CB8AC3E}">
        <p14:creationId xmlns:p14="http://schemas.microsoft.com/office/powerpoint/2010/main" val="837960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lstStyle/>
          <a:p>
            <a:r>
              <a:rPr lang="en-US" altLang="en-US" sz="2800" b="1" dirty="0"/>
              <a:t>Dependent Care FSA </a:t>
            </a:r>
            <a:r>
              <a:rPr lang="en-US" altLang="en-US" sz="2800" dirty="0"/>
              <a:t>(continued)</a:t>
            </a:r>
            <a:endParaRPr lang="en-US" sz="2800" dirty="0"/>
          </a:p>
        </p:txBody>
      </p:sp>
      <p:pic>
        <p:nvPicPr>
          <p:cNvPr id="7" name="Content Placeholder 6"/>
          <p:cNvPicPr>
            <a:picLocks noGrp="1" noChangeAspect="1"/>
          </p:cNvPicPr>
          <p:nvPr>
            <p:ph idx="1"/>
          </p:nvPr>
        </p:nvPicPr>
        <p:blipFill>
          <a:blip r:embed="rId2"/>
          <a:stretch>
            <a:fillRect/>
          </a:stretch>
        </p:blipFill>
        <p:spPr>
          <a:xfrm>
            <a:off x="1047750" y="1896269"/>
            <a:ext cx="7048500" cy="3933825"/>
          </a:xfrm>
          <a:prstGeom prst="rect">
            <a:avLst/>
          </a:prstGeom>
        </p:spPr>
      </p:pic>
    </p:spTree>
    <p:extLst>
      <p:ext uri="{BB962C8B-B14F-4D97-AF65-F5344CB8AC3E}">
        <p14:creationId xmlns:p14="http://schemas.microsoft.com/office/powerpoint/2010/main" val="771229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 </a:t>
            </a:r>
            <a:r>
              <a:rPr lang="en-US" altLang="en-US" sz="2800" b="1" dirty="0"/>
              <a:t>Eligible Dependent Care FSA Expenses</a:t>
            </a:r>
            <a:endParaRPr lang="en-US" sz="2800" dirty="0"/>
          </a:p>
        </p:txBody>
      </p:sp>
      <p:pic>
        <p:nvPicPr>
          <p:cNvPr id="4" name="Content Placeholder 3"/>
          <p:cNvPicPr>
            <a:picLocks noGrp="1" noChangeAspect="1"/>
          </p:cNvPicPr>
          <p:nvPr>
            <p:ph idx="1"/>
          </p:nvPr>
        </p:nvPicPr>
        <p:blipFill>
          <a:blip r:embed="rId2"/>
          <a:stretch>
            <a:fillRect/>
          </a:stretch>
        </p:blipFill>
        <p:spPr>
          <a:xfrm>
            <a:off x="1066800" y="1600200"/>
            <a:ext cx="6904638" cy="4525963"/>
          </a:xfrm>
          <a:prstGeom prst="rect">
            <a:avLst/>
          </a:prstGeom>
        </p:spPr>
      </p:pic>
      <p:pic>
        <p:nvPicPr>
          <p:cNvPr id="5" name="Content Placeholder 3"/>
          <p:cNvPicPr>
            <a:picLocks noChangeAspect="1"/>
          </p:cNvPicPr>
          <p:nvPr/>
        </p:nvPicPr>
        <p:blipFill>
          <a:blip r:embed="rId2"/>
          <a:stretch>
            <a:fillRect/>
          </a:stretch>
        </p:blipFill>
        <p:spPr bwMode="auto">
          <a:xfrm>
            <a:off x="1219200" y="1752600"/>
            <a:ext cx="69046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853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04800" y="676656"/>
            <a:ext cx="8153400" cy="762000"/>
          </a:xfrm>
        </p:spPr>
        <p:txBody>
          <a:bodyPr/>
          <a:lstStyle/>
          <a:p>
            <a:pPr fontAlgn="auto">
              <a:spcAft>
                <a:spcPts val="0"/>
              </a:spcAft>
              <a:defRPr/>
            </a:pPr>
            <a:r>
              <a:rPr lang="en-US" sz="2800" u="sng" dirty="0">
                <a:ln w="500">
                  <a:solidFill>
                    <a:schemeClr val="tx2"/>
                  </a:solidFill>
                </a:ln>
                <a:cs typeface="Calibri" panose="020F0502020204030204" pitchFamily="34" charset="0"/>
              </a:rPr>
              <a:t>Dental</a:t>
            </a:r>
          </a:p>
        </p:txBody>
      </p:sp>
      <p:graphicFrame>
        <p:nvGraphicFramePr>
          <p:cNvPr id="136268" name="Group 76"/>
          <p:cNvGraphicFramePr>
            <a:graphicFrameLocks noGrp="1"/>
          </p:cNvGraphicFramePr>
          <p:nvPr>
            <p:ph type="tbl" idx="1"/>
            <p:extLst/>
          </p:nvPr>
        </p:nvGraphicFramePr>
        <p:xfrm>
          <a:off x="533400" y="1600200"/>
          <a:ext cx="7696199" cy="4665373"/>
        </p:xfrm>
        <a:graphic>
          <a:graphicData uri="http://schemas.openxmlformats.org/drawingml/2006/table">
            <a:tbl>
              <a:tblPr>
                <a:tableStyleId>{5940675A-B579-460E-94D1-54222C63F5DA}</a:tableStyleId>
              </a:tblPr>
              <a:tblGrid>
                <a:gridCol w="1326930"/>
                <a:gridCol w="1604954"/>
                <a:gridCol w="1640117"/>
                <a:gridCol w="1600200"/>
                <a:gridCol w="1523998"/>
              </a:tblGrid>
              <a:tr h="6876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u="none" strike="noStrike" cap="none" spc="0" normalizeH="0" baseline="0" dirty="0" smtClean="0">
                          <a:ln w="12700">
                            <a:noFill/>
                            <a:prstDash val="solid"/>
                          </a:ln>
                          <a:effectLst/>
                        </a:rPr>
                        <a:t>DHMO</a:t>
                      </a:r>
                      <a:endParaRPr kumimoji="0" lang="en-US" sz="22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u="none" strike="noStrike" cap="none" spc="0" normalizeH="0" baseline="0" dirty="0" smtClean="0">
                          <a:ln w="12700">
                            <a:noFill/>
                            <a:prstDash val="solid"/>
                          </a:ln>
                          <a:effectLst/>
                        </a:rPr>
                        <a:t>DPPO</a:t>
                      </a:r>
                      <a:endParaRPr kumimoji="0" lang="en-US" sz="22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u="none" strike="noStrike" cap="none" spc="0" normalizeH="0" baseline="0" dirty="0" smtClean="0">
                          <a:ln w="12700">
                            <a:noFill/>
                            <a:prstDash val="solid"/>
                          </a:ln>
                          <a:effectLst/>
                        </a:rPr>
                        <a:t>Indemnity</a:t>
                      </a:r>
                      <a:endParaRPr kumimoji="0" lang="en-US" sz="22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u="none" strike="noStrike" cap="none" spc="0" normalizeH="0" baseline="0" dirty="0" smtClean="0">
                          <a:ln w="12700">
                            <a:noFill/>
                            <a:prstDash val="solid"/>
                          </a:ln>
                          <a:effectLst/>
                        </a:rPr>
                        <a:t>Indemnity + PPO</a:t>
                      </a:r>
                      <a:endParaRPr kumimoji="0" lang="en-US" sz="22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r>
              <a:tr h="15198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Available Providers</a:t>
                      </a:r>
                      <a:endParaRPr kumimoji="0" lang="en-US" sz="1800" b="1"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Humana</a:t>
                      </a:r>
                      <a:endParaRPr kumimoji="0" lang="en-US" sz="1400" u="none" strike="noStrike" cap="none" normalizeH="0" baseline="0" dirty="0" smtClean="0">
                        <a:ln>
                          <a:noFill/>
                        </a:ln>
                        <a:effectLst/>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United Healthcare</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CIGNA</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Assurant</a:t>
                      </a:r>
                      <a:endPar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Humana</a:t>
                      </a:r>
                      <a:endParaRPr kumimoji="0" lang="en-US" sz="1400" b="0" i="0" u="none" strike="noStrike" kern="1200" cap="none" normalizeH="0" baseline="0" dirty="0" smtClean="0">
                        <a:ln>
                          <a:noFill/>
                        </a:ln>
                        <a:solidFill>
                          <a:schemeClr val="tx2">
                            <a:lumMod val="85000"/>
                            <a:lumOff val="15000"/>
                          </a:schemeClr>
                        </a:solidFill>
                        <a:effectLst/>
                        <a:latin typeface="Calibri" panose="020F0502020204030204" pitchFamily="34" charset="0"/>
                        <a:ea typeface="+mn-ea"/>
                        <a:cs typeface="Calibri" panose="020F0502020204030204" pitchFamily="34" charset="0"/>
                      </a:endParaRPr>
                    </a:p>
                  </a:txBody>
                  <a:tcPr horzOverflow="overflow"/>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Humana</a:t>
                      </a:r>
                      <a:endParaRPr kumimoji="0" lang="en-US" sz="1400" b="0" i="0" u="none" strike="noStrike" kern="1200" cap="none" normalizeH="0" baseline="0" dirty="0" smtClean="0">
                        <a:ln>
                          <a:noFill/>
                        </a:ln>
                        <a:solidFill>
                          <a:schemeClr val="tx2">
                            <a:lumMod val="85000"/>
                            <a:lumOff val="15000"/>
                          </a:schemeClr>
                        </a:solidFill>
                        <a:effectLst/>
                        <a:latin typeface="Calibri" panose="020F0502020204030204" pitchFamily="34" charset="0"/>
                        <a:ea typeface="+mn-ea"/>
                        <a:cs typeface="Calibri" panose="020F0502020204030204" pitchFamily="34" charset="0"/>
                      </a:endParaRPr>
                    </a:p>
                  </a:txBody>
                  <a:tcPr horzOverflow="overflow"/>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600" u="none" strike="noStrike" cap="none" normalizeH="0" baseline="0" dirty="0" err="1" smtClean="0">
                          <a:ln>
                            <a:noFill/>
                          </a:ln>
                          <a:effectLst/>
                        </a:rPr>
                        <a:t>Ameritas</a:t>
                      </a:r>
                      <a:endParaRPr kumimoji="0" lang="en-US" sz="1600" u="none" strike="noStrike" cap="none" normalizeH="0" baseline="0" dirty="0" smtClean="0">
                        <a:ln>
                          <a:noFill/>
                        </a:ln>
                        <a:effectLst/>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600" u="none" strike="noStrike" cap="none" normalizeH="0" baseline="0" dirty="0" smtClean="0">
                          <a:ln>
                            <a:noFill/>
                          </a:ln>
                          <a:effectLst/>
                        </a:rPr>
                        <a:t>Assurant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r>
              <a:tr h="23644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Plan </a:t>
                      </a:r>
                      <a:r>
                        <a:rPr kumimoji="0" lang="en-US" sz="1700" u="none" strike="noStrike" cap="none" normalizeH="0" baseline="0" dirty="0" smtClean="0">
                          <a:ln>
                            <a:noFill/>
                          </a:ln>
                          <a:effectLst/>
                        </a:rPr>
                        <a:t>Comparison</a:t>
                      </a:r>
                      <a:endParaRPr kumimoji="0" lang="en-US" sz="1700" b="1"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Network only</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Less out-of-pocket expense</a:t>
                      </a:r>
                      <a:endPar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Choose network/ non-network</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Pay percent of contracted  fees</a:t>
                      </a:r>
                      <a:endPar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No Network</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Pay for services up front and file claims for reimbursement</a:t>
                      </a:r>
                      <a:endPar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600" u="none" strike="noStrike" cap="none" normalizeH="0" baseline="0" dirty="0" smtClean="0">
                          <a:ln>
                            <a:noFill/>
                          </a:ln>
                          <a:effectLst/>
                        </a:rPr>
                        <a:t>Choose network/ non-network</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600" u="none" strike="noStrike" cap="none" normalizeH="0" baseline="0" dirty="0" smtClean="0">
                          <a:ln>
                            <a:noFill/>
                          </a:ln>
                          <a:effectLst/>
                        </a:rPr>
                        <a:t>Less out-of-pocket if PPO dentist used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r>
            </a:tbl>
          </a:graphicData>
        </a:graphic>
      </p:graphicFrame>
      <p:sp>
        <p:nvSpPr>
          <p:cNvPr id="6" name="TextBox 9"/>
          <p:cNvSpPr txBox="1">
            <a:spLocks noChangeArrowheads="1"/>
          </p:cNvSpPr>
          <p:nvPr/>
        </p:nvSpPr>
        <p:spPr bwMode="auto">
          <a:xfrm>
            <a:off x="5603420" y="6340434"/>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Rage Italic" pitchFamily="66" charset="0"/>
              </a:defRPr>
            </a:lvl1pPr>
            <a:lvl2pPr marL="742950" indent="-285750">
              <a:defRPr sz="2400">
                <a:solidFill>
                  <a:schemeClr val="tx1"/>
                </a:solidFill>
                <a:latin typeface="Rage Italic" pitchFamily="66" charset="0"/>
              </a:defRPr>
            </a:lvl2pPr>
            <a:lvl3pPr marL="1143000" indent="-228600">
              <a:defRPr sz="2400">
                <a:solidFill>
                  <a:schemeClr val="tx1"/>
                </a:solidFill>
                <a:latin typeface="Rage Italic" pitchFamily="66" charset="0"/>
              </a:defRPr>
            </a:lvl3pPr>
            <a:lvl4pPr marL="1600200" indent="-228600">
              <a:defRPr sz="2400">
                <a:solidFill>
                  <a:schemeClr val="tx1"/>
                </a:solidFill>
                <a:latin typeface="Rage Italic" pitchFamily="66" charset="0"/>
              </a:defRPr>
            </a:lvl4pPr>
            <a:lvl5pPr marL="2057400" indent="-228600">
              <a:defRPr sz="2400">
                <a:solidFill>
                  <a:schemeClr val="tx1"/>
                </a:solidFill>
                <a:latin typeface="Rage Italic" pitchFamily="66" charset="0"/>
              </a:defRPr>
            </a:lvl5pPr>
            <a:lvl6pPr marL="2514600" indent="-228600" eaLnBrk="0" fontAlgn="base" hangingPunct="0">
              <a:spcBef>
                <a:spcPct val="0"/>
              </a:spcBef>
              <a:spcAft>
                <a:spcPct val="0"/>
              </a:spcAft>
              <a:defRPr sz="2400">
                <a:solidFill>
                  <a:schemeClr val="tx1"/>
                </a:solidFill>
                <a:latin typeface="Rage Italic" pitchFamily="66" charset="0"/>
              </a:defRPr>
            </a:lvl6pPr>
            <a:lvl7pPr marL="2971800" indent="-228600" eaLnBrk="0" fontAlgn="base" hangingPunct="0">
              <a:spcBef>
                <a:spcPct val="0"/>
              </a:spcBef>
              <a:spcAft>
                <a:spcPct val="0"/>
              </a:spcAft>
              <a:defRPr sz="2400">
                <a:solidFill>
                  <a:schemeClr val="tx1"/>
                </a:solidFill>
                <a:latin typeface="Rage Italic" pitchFamily="66" charset="0"/>
              </a:defRPr>
            </a:lvl7pPr>
            <a:lvl8pPr marL="3429000" indent="-228600" eaLnBrk="0" fontAlgn="base" hangingPunct="0">
              <a:spcBef>
                <a:spcPct val="0"/>
              </a:spcBef>
              <a:spcAft>
                <a:spcPct val="0"/>
              </a:spcAft>
              <a:defRPr sz="2400">
                <a:solidFill>
                  <a:schemeClr val="tx1"/>
                </a:solidFill>
                <a:latin typeface="Rage Italic" pitchFamily="66" charset="0"/>
              </a:defRPr>
            </a:lvl8pPr>
            <a:lvl9pPr marL="3886200" indent="-228600" eaLnBrk="0" fontAlgn="base" hangingPunct="0">
              <a:spcBef>
                <a:spcPct val="0"/>
              </a:spcBef>
              <a:spcAft>
                <a:spcPct val="0"/>
              </a:spcAft>
              <a:defRPr sz="2400">
                <a:solidFill>
                  <a:schemeClr val="tx1"/>
                </a:solidFill>
                <a:latin typeface="Rage Italic" pitchFamily="66" charset="0"/>
              </a:defRPr>
            </a:lvl9pPr>
          </a:lstStyle>
          <a:p>
            <a:pPr algn="r"/>
            <a:r>
              <a:rPr lang="en-US" altLang="en-US" dirty="0">
                <a:solidFill>
                  <a:schemeClr val="tx2"/>
                </a:solidFill>
              </a:rPr>
              <a:t>Continued…</a:t>
            </a:r>
          </a:p>
        </p:txBody>
      </p:sp>
    </p:spTree>
    <p:extLst>
      <p:ext uri="{BB962C8B-B14F-4D97-AF65-F5344CB8AC3E}">
        <p14:creationId xmlns:p14="http://schemas.microsoft.com/office/powerpoint/2010/main" val="7708231"/>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077200" cy="5908964"/>
          </a:xfrm>
        </p:spPr>
        <p:txBody>
          <a:bodyPr>
            <a:normAutofit/>
          </a:bodyPr>
          <a:lstStyle/>
          <a:p>
            <a:pPr marL="0" indent="0" fontAlgn="auto">
              <a:spcAft>
                <a:spcPts val="0"/>
              </a:spcAft>
              <a:buNone/>
              <a:defRPr/>
            </a:pPr>
            <a:r>
              <a:rPr lang="en-US" sz="2400" dirty="0">
                <a:solidFill>
                  <a:schemeClr val="tx2">
                    <a:lumMod val="85000"/>
                    <a:lumOff val="15000"/>
                  </a:schemeClr>
                </a:solidFill>
                <a:cs typeface="Calibri" panose="020F0502020204030204" pitchFamily="34" charset="0"/>
              </a:rPr>
              <a:t>Considerations for choosing a dental plan: </a:t>
            </a:r>
          </a:p>
          <a:p>
            <a:pPr marL="521208" lvl="1" fontAlgn="auto">
              <a:spcAft>
                <a:spcPts val="0"/>
              </a:spcAft>
              <a:buClrTx/>
              <a:buFont typeface="Wingdings 2"/>
              <a:buChar char=""/>
              <a:defRPr/>
            </a:pPr>
            <a:r>
              <a:rPr lang="en-US" sz="2400" dirty="0">
                <a:solidFill>
                  <a:sysClr val="windowText" lastClr="000000"/>
                </a:solidFill>
                <a:cs typeface="Calibri" panose="020F0502020204030204" pitchFamily="34" charset="0"/>
              </a:rPr>
              <a:t>Compare the four types of options</a:t>
            </a:r>
          </a:p>
          <a:p>
            <a:pPr marL="521208" lvl="1" fontAlgn="auto">
              <a:spcAft>
                <a:spcPts val="0"/>
              </a:spcAft>
              <a:buClrTx/>
              <a:buFont typeface="Wingdings 2"/>
              <a:buChar char=""/>
              <a:defRPr/>
            </a:pPr>
            <a:r>
              <a:rPr lang="en-US" sz="2400" dirty="0">
                <a:solidFill>
                  <a:sysClr val="windowText" lastClr="000000"/>
                </a:solidFill>
                <a:cs typeface="Calibri" panose="020F0502020204030204" pitchFamily="34" charset="0"/>
              </a:rPr>
              <a:t>Check to see which dentists/specialists are available in each </a:t>
            </a:r>
            <a:r>
              <a:rPr lang="en-US" sz="2400" dirty="0" smtClean="0">
                <a:solidFill>
                  <a:sysClr val="windowText" lastClr="000000"/>
                </a:solidFill>
                <a:cs typeface="Calibri" panose="020F0502020204030204" pitchFamily="34" charset="0"/>
              </a:rPr>
              <a:t>plan </a:t>
            </a:r>
            <a:endParaRPr lang="en-US" sz="2400" dirty="0">
              <a:solidFill>
                <a:sysClr val="windowText" lastClr="000000"/>
              </a:solidFill>
              <a:cs typeface="Calibri" panose="020F0502020204030204" pitchFamily="34" charset="0"/>
            </a:endParaRPr>
          </a:p>
          <a:p>
            <a:pPr marL="521208" lvl="1" fontAlgn="auto">
              <a:spcAft>
                <a:spcPts val="0"/>
              </a:spcAft>
              <a:buClrTx/>
              <a:buFont typeface="Wingdings 2"/>
              <a:buChar char=""/>
              <a:defRPr/>
            </a:pPr>
            <a:r>
              <a:rPr lang="en-US" sz="2400" dirty="0">
                <a:solidFill>
                  <a:sysClr val="windowText" lastClr="000000"/>
                </a:solidFill>
                <a:cs typeface="Calibri" panose="020F0502020204030204" pitchFamily="34" charset="0"/>
              </a:rPr>
              <a:t>Think about your dental care needs</a:t>
            </a:r>
          </a:p>
          <a:p>
            <a:pPr marL="0" indent="0" fontAlgn="auto">
              <a:spcAft>
                <a:spcPts val="0"/>
              </a:spcAft>
              <a:buNone/>
              <a:defRPr/>
            </a:pPr>
            <a:endParaRPr lang="en-US" sz="2400" dirty="0" smtClean="0">
              <a:solidFill>
                <a:schemeClr val="tx2"/>
              </a:solidFill>
              <a:cs typeface="Calibri" panose="020F0502020204030204" pitchFamily="34" charset="0"/>
            </a:endParaRPr>
          </a:p>
          <a:p>
            <a:pPr marL="274320" indent="-274320" fontAlgn="auto">
              <a:spcAft>
                <a:spcPts val="0"/>
              </a:spcAft>
              <a:buFont typeface="Wingdings" pitchFamily="2" charset="2"/>
              <a:buChar char="§"/>
              <a:defRPr/>
            </a:pPr>
            <a:r>
              <a:rPr lang="en-US" sz="2400" dirty="0">
                <a:solidFill>
                  <a:schemeClr val="tx2"/>
                </a:solidFill>
                <a:cs typeface="Calibri" panose="020F0502020204030204" pitchFamily="34" charset="0"/>
              </a:rPr>
              <a:t>Premiums differ by dental </a:t>
            </a:r>
            <a:r>
              <a:rPr lang="en-US" sz="2400" dirty="0" smtClean="0">
                <a:solidFill>
                  <a:schemeClr val="tx2"/>
                </a:solidFill>
                <a:cs typeface="Calibri" panose="020F0502020204030204" pitchFamily="34" charset="0"/>
              </a:rPr>
              <a:t>plan</a:t>
            </a:r>
          </a:p>
          <a:p>
            <a:pPr marL="0" indent="0" fontAlgn="auto">
              <a:spcAft>
                <a:spcPts val="0"/>
              </a:spcAft>
              <a:buNone/>
              <a:defRPr/>
            </a:pPr>
            <a:endParaRPr lang="en-US" sz="2400" dirty="0">
              <a:solidFill>
                <a:schemeClr val="tx2"/>
              </a:solidFill>
              <a:cs typeface="Calibri" panose="020F0502020204030204" pitchFamily="34" charset="0"/>
            </a:endParaRPr>
          </a:p>
          <a:p>
            <a:pPr marL="274320" indent="-274320" fontAlgn="auto">
              <a:spcAft>
                <a:spcPts val="0"/>
              </a:spcAft>
              <a:buFont typeface="Wingdings" pitchFamily="2" charset="2"/>
              <a:buChar char="§"/>
              <a:defRPr/>
            </a:pPr>
            <a:r>
              <a:rPr lang="en-US" sz="2400" dirty="0" smtClean="0">
                <a:solidFill>
                  <a:schemeClr val="tx2"/>
                </a:solidFill>
                <a:cs typeface="Calibri" panose="020F0502020204030204" pitchFamily="34" charset="0"/>
              </a:rPr>
              <a:t>Coverage level determines premium:</a:t>
            </a:r>
          </a:p>
          <a:p>
            <a:pPr marL="762000" lvl="1" indent="-514350" fontAlgn="auto">
              <a:spcAft>
                <a:spcPts val="0"/>
              </a:spcAft>
              <a:buFont typeface="+mj-lt"/>
              <a:buAutoNum type="arabicPeriod"/>
              <a:defRPr/>
            </a:pPr>
            <a:r>
              <a:rPr lang="en-US" sz="2400" dirty="0">
                <a:solidFill>
                  <a:schemeClr val="tx2"/>
                </a:solidFill>
                <a:cs typeface="Calibri" panose="020F0502020204030204" pitchFamily="34" charset="0"/>
              </a:rPr>
              <a:t>Employee</a:t>
            </a:r>
          </a:p>
          <a:p>
            <a:pPr marL="762000" lvl="1" indent="-514350" fontAlgn="auto">
              <a:spcAft>
                <a:spcPts val="0"/>
              </a:spcAft>
              <a:buFont typeface="+mj-lt"/>
              <a:buAutoNum type="arabicPeriod"/>
              <a:defRPr/>
            </a:pPr>
            <a:r>
              <a:rPr lang="en-US" sz="2400" dirty="0">
                <a:solidFill>
                  <a:schemeClr val="tx2"/>
                </a:solidFill>
                <a:cs typeface="Calibri" panose="020F0502020204030204" pitchFamily="34" charset="0"/>
              </a:rPr>
              <a:t>Employee + Spouse</a:t>
            </a:r>
          </a:p>
          <a:p>
            <a:pPr marL="762000" lvl="1" indent="-514350" fontAlgn="auto">
              <a:spcAft>
                <a:spcPts val="0"/>
              </a:spcAft>
              <a:buFont typeface="+mj-lt"/>
              <a:buAutoNum type="arabicPeriod"/>
              <a:defRPr/>
            </a:pPr>
            <a:r>
              <a:rPr lang="en-US" sz="2400" dirty="0">
                <a:solidFill>
                  <a:schemeClr val="tx2"/>
                </a:solidFill>
                <a:cs typeface="Calibri" panose="020F0502020204030204" pitchFamily="34" charset="0"/>
              </a:rPr>
              <a:t>Employee + Child</a:t>
            </a:r>
          </a:p>
          <a:p>
            <a:pPr marL="762000" lvl="1" indent="-514350" fontAlgn="auto">
              <a:spcAft>
                <a:spcPts val="0"/>
              </a:spcAft>
              <a:buFont typeface="+mj-lt"/>
              <a:buAutoNum type="arabicPeriod"/>
              <a:defRPr/>
            </a:pPr>
            <a:r>
              <a:rPr lang="en-US" sz="2400" dirty="0">
                <a:solidFill>
                  <a:schemeClr val="tx2"/>
                </a:solidFill>
                <a:cs typeface="Calibri" panose="020F0502020204030204" pitchFamily="34" charset="0"/>
              </a:rPr>
              <a:t>Employee + Family</a:t>
            </a:r>
          </a:p>
          <a:p>
            <a:pPr marL="0" indent="0" fontAlgn="auto">
              <a:spcAft>
                <a:spcPts val="0"/>
              </a:spcAft>
              <a:buNone/>
              <a:defRPr/>
            </a:pPr>
            <a:endParaRPr lang="en-US" sz="2500" dirty="0" smtClean="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3512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714375"/>
            <a:ext cx="8210550" cy="1219200"/>
          </a:xfrm>
        </p:spPr>
        <p:txBody>
          <a:bodyPr/>
          <a:lstStyle/>
          <a:p>
            <a:pPr marL="274320" indent="-274320" fontAlgn="auto">
              <a:spcBef>
                <a:spcPct val="20000"/>
              </a:spcBef>
              <a:spcAft>
                <a:spcPts val="0"/>
              </a:spcAft>
              <a:defRPr/>
            </a:pPr>
            <a:r>
              <a:rPr lang="en-US" sz="3000" b="1" dirty="0">
                <a:ln w="12700">
                  <a:noFill/>
                  <a:prstDash val="solid"/>
                </a:ln>
                <a:solidFill>
                  <a:schemeClr val="tx2"/>
                </a:solidFill>
                <a:latin typeface="Calibri" panose="020F0502020204030204" pitchFamily="34" charset="0"/>
                <a:cs typeface="Calibri" panose="020F0502020204030204" pitchFamily="34" charset="0"/>
              </a:rPr>
              <a:t>New Employee Benefits Guide</a:t>
            </a:r>
          </a:p>
        </p:txBody>
      </p:sp>
      <p:sp>
        <p:nvSpPr>
          <p:cNvPr id="16" name="TextBox 15"/>
          <p:cNvSpPr txBox="1"/>
          <p:nvPr/>
        </p:nvSpPr>
        <p:spPr>
          <a:xfrm>
            <a:off x="3912244" y="1968902"/>
            <a:ext cx="4298306" cy="369332"/>
          </a:xfrm>
          <a:prstGeom prst="rect">
            <a:avLst/>
          </a:prstGeom>
          <a:noFill/>
        </p:spPr>
        <p:txBody>
          <a:bodyPr wrap="square" rtlCol="0">
            <a:spAutoFit/>
          </a:bodyPr>
          <a:lstStyle/>
          <a:p>
            <a:r>
              <a:rPr lang="en-US" dirty="0" smtClean="0"/>
              <a:t>Visit http</a:t>
            </a:r>
            <a:r>
              <a:rPr lang="en-US" dirty="0"/>
              <a:t>://mybenefits.myflorida.com</a:t>
            </a:r>
            <a:r>
              <a:rPr lang="en-US" dirty="0" smtClean="0"/>
              <a:t>/</a:t>
            </a:r>
            <a:endParaRPr lang="en-US" dirty="0"/>
          </a:p>
        </p:txBody>
      </p:sp>
      <p:sp>
        <p:nvSpPr>
          <p:cNvPr id="17" name="TextBox 16"/>
          <p:cNvSpPr txBox="1"/>
          <p:nvPr/>
        </p:nvSpPr>
        <p:spPr>
          <a:xfrm>
            <a:off x="3912243" y="2270641"/>
            <a:ext cx="4537276" cy="923330"/>
          </a:xfrm>
          <a:prstGeom prst="rect">
            <a:avLst/>
          </a:prstGeom>
          <a:noFill/>
        </p:spPr>
        <p:txBody>
          <a:bodyPr wrap="square" rtlCol="0">
            <a:spAutoFit/>
          </a:bodyPr>
          <a:lstStyle/>
          <a:p>
            <a:r>
              <a:rPr lang="en-US" dirty="0" smtClean="0"/>
              <a:t>Go to </a:t>
            </a:r>
            <a:r>
              <a:rPr lang="en-US" b="1" dirty="0" smtClean="0"/>
              <a:t>Health</a:t>
            </a:r>
            <a:r>
              <a:rPr lang="en-US" dirty="0" smtClean="0"/>
              <a:t> &gt; </a:t>
            </a:r>
            <a:r>
              <a:rPr lang="en-US" b="1" dirty="0" smtClean="0"/>
              <a:t>Forms and Resources </a:t>
            </a:r>
            <a:r>
              <a:rPr lang="en-US" dirty="0" smtClean="0"/>
              <a:t>&gt; </a:t>
            </a:r>
            <a:r>
              <a:rPr lang="en-US" b="1" dirty="0" smtClean="0"/>
              <a:t>Forms and Publications</a:t>
            </a:r>
            <a:r>
              <a:rPr lang="en-US" dirty="0" smtClean="0"/>
              <a:t> &gt; </a:t>
            </a:r>
            <a:r>
              <a:rPr lang="en-US" b="1" dirty="0" smtClean="0"/>
              <a:t>Other Forms and Publications</a:t>
            </a:r>
            <a:endParaRPr lang="en-US" b="1" dirty="0"/>
          </a:p>
        </p:txBody>
      </p:sp>
      <p:pic>
        <p:nvPicPr>
          <p:cNvPr id="2" name="Picture 1"/>
          <p:cNvPicPr>
            <a:picLocks noChangeAspect="1"/>
          </p:cNvPicPr>
          <p:nvPr/>
        </p:nvPicPr>
        <p:blipFill>
          <a:blip r:embed="rId2"/>
          <a:stretch>
            <a:fillRect/>
          </a:stretch>
        </p:blipFill>
        <p:spPr>
          <a:xfrm>
            <a:off x="762000" y="2270641"/>
            <a:ext cx="2762250" cy="3933825"/>
          </a:xfrm>
          <a:prstGeom prst="rect">
            <a:avLst/>
          </a:prstGeom>
        </p:spPr>
      </p:pic>
    </p:spTree>
    <p:extLst>
      <p:ext uri="{BB962C8B-B14F-4D97-AF65-F5344CB8AC3E}">
        <p14:creationId xmlns:p14="http://schemas.microsoft.com/office/powerpoint/2010/main" val="2609555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153400" cy="609600"/>
          </a:xfrm>
        </p:spPr>
        <p:txBody>
          <a:bodyPr/>
          <a:lstStyle/>
          <a:p>
            <a:pPr fontAlgn="auto">
              <a:spcAft>
                <a:spcPts val="0"/>
              </a:spcAft>
              <a:defRPr/>
            </a:pPr>
            <a:r>
              <a:rPr lang="en-US" u="sng" dirty="0">
                <a:ln w="500">
                  <a:solidFill>
                    <a:schemeClr val="tx2"/>
                  </a:solidFill>
                </a:ln>
                <a:latin typeface="Century Gothic" panose="020B0502020202020204" pitchFamily="34" charset="0"/>
                <a:cs typeface="Calibri" panose="020F0502020204030204" pitchFamily="34" charset="0"/>
              </a:rPr>
              <a:t>Vision</a:t>
            </a:r>
          </a:p>
        </p:txBody>
      </p:sp>
      <p:graphicFrame>
        <p:nvGraphicFramePr>
          <p:cNvPr id="8" name="Table Placeholder 7"/>
          <p:cNvGraphicFramePr>
            <a:graphicFrameLocks noGrp="1"/>
          </p:cNvGraphicFramePr>
          <p:nvPr>
            <p:ph type="tbl" idx="1"/>
            <p:extLst/>
          </p:nvPr>
        </p:nvGraphicFramePr>
        <p:xfrm>
          <a:off x="470719" y="1649950"/>
          <a:ext cx="7821561" cy="4740809"/>
        </p:xfrm>
        <a:graphic>
          <a:graphicData uri="http://schemas.openxmlformats.org/drawingml/2006/table">
            <a:tbl>
              <a:tblPr/>
              <a:tblGrid>
                <a:gridCol w="2011703"/>
                <a:gridCol w="2782157"/>
                <a:gridCol w="3027701"/>
              </a:tblGrid>
              <a:tr h="3797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1800" b="1" cap="none" spc="0" baseline="0" dirty="0" smtClean="0">
                        <a:ln w="12700">
                          <a:noFill/>
                          <a:prstDash val="solid"/>
                        </a:ln>
                        <a:solidFill>
                          <a:sysClr val="windowText" lastClr="000000"/>
                        </a:solidFill>
                        <a:effectLst/>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800" baseline="0" dirty="0" smtClean="0">
                          <a:ln>
                            <a:solidFill>
                              <a:sysClr val="windowText" lastClr="000000"/>
                            </a:solidFill>
                          </a:ln>
                          <a:solidFill>
                            <a:sysClr val="windowText" lastClr="000000"/>
                          </a:solidFill>
                          <a:effectLst/>
                          <a:latin typeface="Calibri" panose="020F0502020204030204" pitchFamily="34" charset="0"/>
                          <a:cs typeface="Calibri" panose="020F0502020204030204" pitchFamily="34" charset="0"/>
                        </a:rPr>
                        <a:t>In Network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800" dirty="0" smtClean="0">
                          <a:ln>
                            <a:solidFill>
                              <a:sysClr val="windowText" lastClr="000000"/>
                            </a:solidFill>
                          </a:ln>
                          <a:solidFill>
                            <a:sysClr val="windowText" lastClr="000000"/>
                          </a:solidFill>
                          <a:effectLst/>
                          <a:latin typeface="Calibri" panose="020F0502020204030204" pitchFamily="34" charset="0"/>
                          <a:cs typeface="Calibri" panose="020F0502020204030204" pitchFamily="34" charset="0"/>
                        </a:rPr>
                        <a:t>Out</a:t>
                      </a:r>
                      <a:r>
                        <a:rPr lang="en-US" sz="1800" baseline="0" dirty="0" smtClean="0">
                          <a:ln>
                            <a:solidFill>
                              <a:sysClr val="windowText" lastClr="000000"/>
                            </a:solidFill>
                          </a:ln>
                          <a:solidFill>
                            <a:sysClr val="windowText" lastClr="000000"/>
                          </a:solidFill>
                          <a:effectLst/>
                          <a:latin typeface="Calibri" panose="020F0502020204030204" pitchFamily="34" charset="0"/>
                          <a:cs typeface="Calibri" panose="020F0502020204030204" pitchFamily="34" charset="0"/>
                        </a:rPr>
                        <a:t> of Network</a:t>
                      </a:r>
                      <a:endParaRPr lang="en-US" sz="1800" dirty="0" smtClean="0">
                        <a:ln>
                          <a:solidFill>
                            <a:sysClr val="windowText" lastClr="000000"/>
                          </a:solidFill>
                        </a:ln>
                        <a:solidFill>
                          <a:sysClr val="windowText" lastClr="000000"/>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07705">
                <a:tc>
                  <a:txBody>
                    <a:bodyPr/>
                    <a:lstStyle/>
                    <a:p>
                      <a:r>
                        <a:rPr lang="en-US" sz="1800" b="1" dirty="0" smtClean="0">
                          <a:ln>
                            <a:noFill/>
                          </a:ln>
                          <a:solidFill>
                            <a:schemeClr val="tx2"/>
                          </a:solidFill>
                          <a:effectLst/>
                          <a:latin typeface="Calibri" panose="020F0502020204030204" pitchFamily="34" charset="0"/>
                          <a:cs typeface="Calibri" panose="020F0502020204030204" pitchFamily="34" charset="0"/>
                        </a:rPr>
                        <a:t>Exams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Every 12 months</a:t>
                      </a:r>
                    </a:p>
                    <a:p>
                      <a:pPr marL="285750"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100% after co-pay</a:t>
                      </a:r>
                      <a:endParaRPr lang="en-US" sz="1600" dirty="0">
                        <a:ln>
                          <a:noFill/>
                        </a:ln>
                        <a:solidFill>
                          <a:schemeClr val="tx2"/>
                        </a:solidFill>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Every 12 months</a:t>
                      </a:r>
                    </a:p>
                    <a:p>
                      <a:pPr marL="285750"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$40 allowance</a:t>
                      </a:r>
                      <a:endParaRPr lang="en-US" sz="1600" dirty="0">
                        <a:ln>
                          <a:noFill/>
                        </a:ln>
                        <a:solidFill>
                          <a:schemeClr val="tx2"/>
                        </a:solidFill>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r>
              <a:tr h="868150">
                <a:tc>
                  <a:txBody>
                    <a:bodyPr/>
                    <a:lstStyle/>
                    <a:p>
                      <a:r>
                        <a:rPr lang="en-US" sz="1800" b="1" dirty="0" smtClean="0">
                          <a:ln>
                            <a:noFill/>
                          </a:ln>
                          <a:solidFill>
                            <a:schemeClr val="tx2"/>
                          </a:solidFill>
                          <a:latin typeface="Calibri" panose="020F0502020204030204" pitchFamily="34" charset="0"/>
                          <a:cs typeface="Calibri" panose="020F0502020204030204" pitchFamily="34" charset="0"/>
                        </a:rPr>
                        <a:t>Glass Lenses</a:t>
                      </a:r>
                    </a:p>
                    <a:p>
                      <a:endParaRPr lang="en-US" sz="1800" b="1" dirty="0" smtClean="0">
                        <a:ln>
                          <a:noFill/>
                        </a:ln>
                        <a:solidFill>
                          <a:schemeClr val="tx2"/>
                        </a:solidFill>
                        <a:latin typeface="Calibri" panose="020F0502020204030204" pitchFamily="34" charset="0"/>
                        <a:cs typeface="Calibri" panose="020F0502020204030204" pitchFamily="34" charset="0"/>
                      </a:endParaRPr>
                    </a:p>
                    <a:p>
                      <a:endParaRPr lang="en-US" sz="1800" b="1" dirty="0" smtClean="0">
                        <a:ln>
                          <a:noFill/>
                        </a:ln>
                        <a:solidFill>
                          <a:schemeClr val="tx2"/>
                        </a:solidFill>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Every 12 months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100% after co-pay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Every 12 months</a:t>
                      </a:r>
                    </a:p>
                    <a:p>
                      <a:pPr marL="285750"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$40, $60, $80 allowance depending on 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r>
              <a:tr h="11285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n>
                            <a:noFill/>
                          </a:ln>
                          <a:solidFill>
                            <a:schemeClr val="tx2"/>
                          </a:solidFill>
                          <a:latin typeface="Calibri" panose="020F0502020204030204" pitchFamily="34" charset="0"/>
                          <a:cs typeface="Calibri" panose="020F0502020204030204" pitchFamily="34" charset="0"/>
                        </a:rPr>
                        <a:t>Contacts</a:t>
                      </a:r>
                    </a:p>
                    <a:p>
                      <a:endParaRPr lang="en-US" sz="1800" b="1" dirty="0" smtClean="0">
                        <a:ln>
                          <a:noFill/>
                        </a:ln>
                        <a:solidFill>
                          <a:schemeClr val="tx2"/>
                        </a:solidFill>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Medically needed: </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100% after co-pay</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Elective: </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$150 allowance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Medically needed:</a:t>
                      </a:r>
                    </a:p>
                    <a:p>
                      <a:pPr marL="742950" lvl="1"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$100 allowance</a:t>
                      </a:r>
                    </a:p>
                    <a:p>
                      <a:pPr marL="285750"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Elective: </a:t>
                      </a:r>
                    </a:p>
                    <a:p>
                      <a:pPr marL="742950" lvl="1"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$75 allowance</a:t>
                      </a:r>
                      <a:endParaRPr lang="en-US" sz="1600" dirty="0">
                        <a:ln>
                          <a:noFill/>
                        </a:ln>
                        <a:solidFill>
                          <a:schemeClr val="tx2"/>
                        </a:solidFill>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r>
              <a:tr h="972328">
                <a:tc>
                  <a:txBody>
                    <a:bodyPr/>
                    <a:lstStyle/>
                    <a:p>
                      <a:r>
                        <a:rPr lang="en-US" sz="1800" b="1" dirty="0" smtClean="0">
                          <a:ln>
                            <a:noFill/>
                          </a:ln>
                          <a:solidFill>
                            <a:schemeClr val="tx2"/>
                          </a:solidFill>
                          <a:latin typeface="Calibri" panose="020F0502020204030204" pitchFamily="34" charset="0"/>
                          <a:cs typeface="Calibri" panose="020F0502020204030204" pitchFamily="34" charset="0"/>
                        </a:rPr>
                        <a:t>Frames</a:t>
                      </a:r>
                    </a:p>
                    <a:p>
                      <a:endParaRPr lang="en-US" sz="1800" b="0" dirty="0">
                        <a:ln>
                          <a:noFill/>
                        </a:ln>
                        <a:solidFill>
                          <a:schemeClr val="tx2"/>
                        </a:solidFill>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Every 24 months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100% after co-pay</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$75 wholesale allowance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Every 24 months</a:t>
                      </a:r>
                    </a:p>
                    <a:p>
                      <a:pPr marL="285750"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$60 retail allowance</a:t>
                      </a:r>
                      <a:endParaRPr lang="en-US" sz="1600" dirty="0">
                        <a:ln>
                          <a:noFill/>
                        </a:ln>
                        <a:solidFill>
                          <a:schemeClr val="tx2"/>
                        </a:solidFill>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r>
              <a:tr h="653488">
                <a:tc>
                  <a:txBody>
                    <a:bodyPr/>
                    <a:lstStyle/>
                    <a:p>
                      <a:r>
                        <a:rPr lang="en-US" sz="1800" b="1" baseline="0" dirty="0" smtClean="0">
                          <a:ln>
                            <a:noFill/>
                          </a:ln>
                          <a:solidFill>
                            <a:schemeClr val="tx2"/>
                          </a:solidFill>
                          <a:latin typeface="Calibri" panose="020F0502020204030204" pitchFamily="34" charset="0"/>
                          <a:cs typeface="Calibri" panose="020F0502020204030204" pitchFamily="34" charset="0"/>
                        </a:rPr>
                        <a:t>Co-pays</a:t>
                      </a:r>
                      <a:endParaRPr lang="en-US" sz="1800" b="1" baseline="0" dirty="0">
                        <a:ln>
                          <a:noFill/>
                        </a:ln>
                        <a:solidFill>
                          <a:schemeClr val="tx2"/>
                        </a:solidFill>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indent="-285750" algn="l">
                        <a:buFont typeface="Arial" panose="020B0604020202020204" pitchFamily="34" charset="0"/>
                        <a:buChar char="•"/>
                      </a:pPr>
                      <a:r>
                        <a:rPr lang="en-US" sz="1600" baseline="0" dirty="0" smtClean="0">
                          <a:ln>
                            <a:noFill/>
                          </a:ln>
                          <a:solidFill>
                            <a:schemeClr val="tx2"/>
                          </a:solidFill>
                          <a:latin typeface="Calibri" panose="020F0502020204030204" pitchFamily="34" charset="0"/>
                          <a:cs typeface="Calibri" panose="020F0502020204030204" pitchFamily="34" charset="0"/>
                        </a:rPr>
                        <a:t>Exam: $10</a:t>
                      </a:r>
                    </a:p>
                    <a:p>
                      <a:pPr marL="285750" indent="-285750" algn="l">
                        <a:buFont typeface="Arial" panose="020B0604020202020204" pitchFamily="34" charset="0"/>
                        <a:buChar char="•"/>
                      </a:pPr>
                      <a:r>
                        <a:rPr lang="en-US" sz="1600" baseline="0" dirty="0" smtClean="0">
                          <a:ln>
                            <a:noFill/>
                          </a:ln>
                          <a:solidFill>
                            <a:schemeClr val="tx2"/>
                          </a:solidFill>
                          <a:latin typeface="Calibri" panose="020F0502020204030204" pitchFamily="34" charset="0"/>
                          <a:cs typeface="Calibri" panose="020F0502020204030204" pitchFamily="34" charset="0"/>
                        </a:rPr>
                        <a:t>Lenses/Frames: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Procedure allowance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r>
            </a:tbl>
          </a:graphicData>
        </a:graphic>
      </p:graphicFrame>
      <p:sp>
        <p:nvSpPr>
          <p:cNvPr id="7" name="TextBox 9"/>
          <p:cNvSpPr txBox="1">
            <a:spLocks noChangeArrowheads="1"/>
          </p:cNvSpPr>
          <p:nvPr/>
        </p:nvSpPr>
        <p:spPr bwMode="auto">
          <a:xfrm>
            <a:off x="5603420" y="6390759"/>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Rage Italic" pitchFamily="66" charset="0"/>
              </a:defRPr>
            </a:lvl1pPr>
            <a:lvl2pPr marL="742950" indent="-285750">
              <a:defRPr sz="2400">
                <a:solidFill>
                  <a:schemeClr val="tx1"/>
                </a:solidFill>
                <a:latin typeface="Rage Italic" pitchFamily="66" charset="0"/>
              </a:defRPr>
            </a:lvl2pPr>
            <a:lvl3pPr marL="1143000" indent="-228600">
              <a:defRPr sz="2400">
                <a:solidFill>
                  <a:schemeClr val="tx1"/>
                </a:solidFill>
                <a:latin typeface="Rage Italic" pitchFamily="66" charset="0"/>
              </a:defRPr>
            </a:lvl3pPr>
            <a:lvl4pPr marL="1600200" indent="-228600">
              <a:defRPr sz="2400">
                <a:solidFill>
                  <a:schemeClr val="tx1"/>
                </a:solidFill>
                <a:latin typeface="Rage Italic" pitchFamily="66" charset="0"/>
              </a:defRPr>
            </a:lvl4pPr>
            <a:lvl5pPr marL="2057400" indent="-228600">
              <a:defRPr sz="2400">
                <a:solidFill>
                  <a:schemeClr val="tx1"/>
                </a:solidFill>
                <a:latin typeface="Rage Italic" pitchFamily="66" charset="0"/>
              </a:defRPr>
            </a:lvl5pPr>
            <a:lvl6pPr marL="2514600" indent="-228600" eaLnBrk="0" fontAlgn="base" hangingPunct="0">
              <a:spcBef>
                <a:spcPct val="0"/>
              </a:spcBef>
              <a:spcAft>
                <a:spcPct val="0"/>
              </a:spcAft>
              <a:defRPr sz="2400">
                <a:solidFill>
                  <a:schemeClr val="tx1"/>
                </a:solidFill>
                <a:latin typeface="Rage Italic" pitchFamily="66" charset="0"/>
              </a:defRPr>
            </a:lvl6pPr>
            <a:lvl7pPr marL="2971800" indent="-228600" eaLnBrk="0" fontAlgn="base" hangingPunct="0">
              <a:spcBef>
                <a:spcPct val="0"/>
              </a:spcBef>
              <a:spcAft>
                <a:spcPct val="0"/>
              </a:spcAft>
              <a:defRPr sz="2400">
                <a:solidFill>
                  <a:schemeClr val="tx1"/>
                </a:solidFill>
                <a:latin typeface="Rage Italic" pitchFamily="66" charset="0"/>
              </a:defRPr>
            </a:lvl7pPr>
            <a:lvl8pPr marL="3429000" indent="-228600" eaLnBrk="0" fontAlgn="base" hangingPunct="0">
              <a:spcBef>
                <a:spcPct val="0"/>
              </a:spcBef>
              <a:spcAft>
                <a:spcPct val="0"/>
              </a:spcAft>
              <a:defRPr sz="2400">
                <a:solidFill>
                  <a:schemeClr val="tx1"/>
                </a:solidFill>
                <a:latin typeface="Rage Italic" pitchFamily="66" charset="0"/>
              </a:defRPr>
            </a:lvl8pPr>
            <a:lvl9pPr marL="3886200" indent="-228600" eaLnBrk="0" fontAlgn="base" hangingPunct="0">
              <a:spcBef>
                <a:spcPct val="0"/>
              </a:spcBef>
              <a:spcAft>
                <a:spcPct val="0"/>
              </a:spcAft>
              <a:defRPr sz="2400">
                <a:solidFill>
                  <a:schemeClr val="tx1"/>
                </a:solidFill>
                <a:latin typeface="Rage Italic" pitchFamily="66" charset="0"/>
              </a:defRPr>
            </a:lvl9pPr>
          </a:lstStyle>
          <a:p>
            <a:pPr algn="r"/>
            <a:r>
              <a:rPr lang="en-US" altLang="en-US" dirty="0">
                <a:solidFill>
                  <a:schemeClr val="tx2"/>
                </a:solidFill>
              </a:rPr>
              <a:t>Continued…</a:t>
            </a:r>
          </a:p>
        </p:txBody>
      </p:sp>
    </p:spTree>
    <p:extLst>
      <p:ext uri="{BB962C8B-B14F-4D97-AF65-F5344CB8AC3E}">
        <p14:creationId xmlns:p14="http://schemas.microsoft.com/office/powerpoint/2010/main" val="3141329521"/>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153400" cy="838200"/>
          </a:xfrm>
        </p:spPr>
        <p:txBody>
          <a:bodyPr/>
          <a:lstStyle/>
          <a:p>
            <a:pPr algn="ctr" fontAlgn="auto">
              <a:spcAft>
                <a:spcPts val="0"/>
              </a:spcAft>
              <a:defRPr/>
            </a:pPr>
            <a:r>
              <a:rPr lang="en-US" u="sng" dirty="0">
                <a:ln w="500">
                  <a:solidFill>
                    <a:schemeClr val="tx2"/>
                  </a:solidFill>
                </a:ln>
                <a:latin typeface="Century Gothic" panose="020B0502020202020204" pitchFamily="34" charset="0"/>
                <a:cs typeface="Calibri" panose="020F0502020204030204" pitchFamily="34" charset="0"/>
              </a:rPr>
              <a:t>Vision</a:t>
            </a:r>
          </a:p>
        </p:txBody>
      </p:sp>
      <p:graphicFrame>
        <p:nvGraphicFramePr>
          <p:cNvPr id="5" name="Group 47"/>
          <p:cNvGraphicFramePr>
            <a:graphicFrameLocks/>
          </p:cNvGraphicFramePr>
          <p:nvPr>
            <p:extLst/>
          </p:nvPr>
        </p:nvGraphicFramePr>
        <p:xfrm>
          <a:off x="1524000" y="2057400"/>
          <a:ext cx="5532004" cy="2743199"/>
        </p:xfrm>
        <a:graphic>
          <a:graphicData uri="http://schemas.openxmlformats.org/drawingml/2006/table">
            <a:tbl>
              <a:tblPr/>
              <a:tblGrid>
                <a:gridCol w="2874317"/>
                <a:gridCol w="2657687"/>
              </a:tblGrid>
              <a:tr h="7261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spc="0" normalizeH="0" baseline="0" dirty="0" smtClean="0">
                          <a:ln w="12700">
                            <a:noFill/>
                            <a:prstDash val="solid"/>
                          </a:ln>
                          <a:solidFill>
                            <a:sysClr val="windowText" lastClr="000000"/>
                          </a:solidFill>
                          <a:effectLst/>
                          <a:latin typeface="Calibri" panose="020F0502020204030204" pitchFamily="34" charset="0"/>
                          <a:cs typeface="Calibri" panose="020F0502020204030204" pitchFamily="34" charset="0"/>
                        </a:rPr>
                        <a:t>Coverage Level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spc="0" normalizeH="0" baseline="0" dirty="0" smtClean="0">
                          <a:ln w="12700">
                            <a:noFill/>
                            <a:prstDash val="solid"/>
                          </a:ln>
                          <a:solidFill>
                            <a:sysClr val="windowText" lastClr="000000"/>
                          </a:solidFill>
                          <a:effectLst/>
                          <a:latin typeface="Calibri" panose="020F0502020204030204" pitchFamily="34" charset="0"/>
                          <a:cs typeface="Calibri" panose="020F0502020204030204" pitchFamily="34" charset="0"/>
                        </a:rPr>
                        <a:t>Monthly Premium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5647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Employee Only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$6.32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0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Employee + Spouse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$12.48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0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Employee + Children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$12.34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0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Family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$19.38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83647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04800" y="838200"/>
            <a:ext cx="8153400" cy="914400"/>
          </a:xfrm>
        </p:spPr>
        <p:txBody>
          <a:bodyPr>
            <a:noAutofit/>
          </a:bodyPr>
          <a:lstStyle/>
          <a:p>
            <a:pPr algn="ctr" fontAlgn="auto">
              <a:spcAft>
                <a:spcPts val="0"/>
              </a:spcAft>
              <a:defRPr/>
            </a:pPr>
            <a:r>
              <a:rPr lang="en-US" sz="2800" u="sng" dirty="0">
                <a:ln w="500">
                  <a:solidFill>
                    <a:schemeClr val="tx2"/>
                  </a:solidFill>
                </a:ln>
                <a:cs typeface="Calibri" panose="020F0502020204030204" pitchFamily="34" charset="0"/>
              </a:rPr>
              <a:t>State Life Insurance</a:t>
            </a:r>
            <a:r>
              <a:rPr lang="en-US" sz="2800" cap="none" dirty="0" smtClean="0">
                <a:cs typeface="Calibri" panose="020F0502020204030204" pitchFamily="34" charset="0"/>
              </a:rPr>
              <a:t/>
            </a:r>
            <a:br>
              <a:rPr lang="en-US" sz="2800" cap="none" dirty="0" smtClean="0">
                <a:cs typeface="Calibri" panose="020F0502020204030204" pitchFamily="34" charset="0"/>
              </a:rPr>
            </a:br>
            <a:r>
              <a:rPr lang="en-US" sz="2000" i="1" cap="none" dirty="0" smtClean="0">
                <a:cs typeface="Calibri" panose="020F0502020204030204" pitchFamily="34" charset="0"/>
              </a:rPr>
              <a:t>Underwritten By Minnesota Life</a:t>
            </a:r>
            <a:endParaRPr lang="en-US" sz="2000" i="1" cap="none" dirty="0">
              <a:cs typeface="Calibri" panose="020F0502020204030204" pitchFamily="34" charset="0"/>
            </a:endParaRPr>
          </a:p>
        </p:txBody>
      </p:sp>
      <p:sp>
        <p:nvSpPr>
          <p:cNvPr id="134148" name="Rectangle 4"/>
          <p:cNvSpPr>
            <a:spLocks noGrp="1" noChangeArrowheads="1"/>
          </p:cNvSpPr>
          <p:nvPr>
            <p:ph sz="half" idx="1"/>
          </p:nvPr>
        </p:nvSpPr>
        <p:spPr>
          <a:xfrm>
            <a:off x="762000" y="1828800"/>
            <a:ext cx="7162800" cy="4800600"/>
          </a:xfrm>
        </p:spPr>
        <p:txBody>
          <a:bodyPr>
            <a:normAutofit fontScale="92500" lnSpcReduction="10000"/>
          </a:bodyPr>
          <a:lstStyle/>
          <a:p>
            <a:pPr marL="0" indent="0" fontAlgn="auto">
              <a:spcAft>
                <a:spcPts val="0"/>
              </a:spcAft>
              <a:buFont typeface="Wingdings 2"/>
              <a:buNone/>
              <a:defRPr/>
            </a:pPr>
            <a:r>
              <a:rPr lang="en-US" b="1" u="sng" dirty="0">
                <a:ln w="12700">
                  <a:noFill/>
                  <a:prstDash val="solid"/>
                </a:ln>
                <a:solidFill>
                  <a:sysClr val="windowText" lastClr="000000"/>
                </a:solidFill>
                <a:latin typeface="Calibri" panose="020F0502020204030204" pitchFamily="34" charset="0"/>
                <a:cs typeface="Calibri" panose="020F0502020204030204" pitchFamily="34" charset="0"/>
              </a:rPr>
              <a:t>Basic</a:t>
            </a:r>
            <a:r>
              <a:rPr lang="en-US" sz="3200" b="1" u="sng" dirty="0">
                <a:ln w="12700">
                  <a:noFill/>
                  <a:prstDash val="solid"/>
                </a:ln>
                <a:solidFill>
                  <a:sysClr val="windowText" lastClr="000000"/>
                </a:solidFill>
                <a:latin typeface="Calibri" panose="020F0502020204030204" pitchFamily="34" charset="0"/>
                <a:cs typeface="Calibri" panose="020F0502020204030204" pitchFamily="34" charset="0"/>
              </a:rPr>
              <a:t> Life</a:t>
            </a:r>
          </a:p>
          <a:p>
            <a:pPr marL="344488" indent="0" fontAlgn="auto">
              <a:spcAft>
                <a:spcPts val="0"/>
              </a:spcAft>
              <a:buFont typeface="Wingdings" pitchFamily="2" charset="2"/>
              <a:buChar char="§"/>
              <a:defRPr/>
            </a:pPr>
            <a:r>
              <a:rPr lang="en-US" sz="2000" dirty="0">
                <a:solidFill>
                  <a:schemeClr val="accent1">
                    <a:lumMod val="50000"/>
                  </a:schemeClr>
                </a:solidFill>
                <a:cs typeface="Calibri" panose="020F0502020204030204" pitchFamily="34" charset="0"/>
              </a:rPr>
              <a:t>Group Term </a:t>
            </a:r>
            <a:r>
              <a:rPr lang="en-US" sz="2000" dirty="0" smtClean="0">
                <a:solidFill>
                  <a:schemeClr val="accent1">
                    <a:lumMod val="50000"/>
                  </a:schemeClr>
                </a:solidFill>
                <a:cs typeface="Calibri" panose="020F0502020204030204" pitchFamily="34" charset="0"/>
              </a:rPr>
              <a:t>Includes Accidental Death and Dismemberment (AD&amp;D)</a:t>
            </a:r>
            <a:endParaRPr lang="en-US" sz="2000" dirty="0">
              <a:solidFill>
                <a:schemeClr val="accent1">
                  <a:lumMod val="50000"/>
                </a:schemeClr>
              </a:solidFill>
              <a:cs typeface="Calibri" panose="020F0502020204030204" pitchFamily="34" charset="0"/>
            </a:endParaRPr>
          </a:p>
          <a:p>
            <a:pPr marL="344488" indent="0" fontAlgn="auto">
              <a:spcAft>
                <a:spcPts val="0"/>
              </a:spcAft>
              <a:buFont typeface="Wingdings" pitchFamily="2" charset="2"/>
              <a:buChar char="§"/>
              <a:defRPr/>
            </a:pPr>
            <a:r>
              <a:rPr lang="en-US" sz="2000" dirty="0">
                <a:solidFill>
                  <a:schemeClr val="accent1">
                    <a:lumMod val="50000"/>
                  </a:schemeClr>
                </a:solidFill>
                <a:cs typeface="Calibri" panose="020F0502020204030204" pitchFamily="34" charset="0"/>
              </a:rPr>
              <a:t>Value: $25,000</a:t>
            </a:r>
          </a:p>
          <a:p>
            <a:pPr marL="344488" indent="0" fontAlgn="auto">
              <a:spcAft>
                <a:spcPts val="0"/>
              </a:spcAft>
              <a:buFont typeface="Wingdings" pitchFamily="2" charset="2"/>
              <a:buChar char="§"/>
              <a:defRPr/>
            </a:pPr>
            <a:r>
              <a:rPr lang="en-US" sz="2000" dirty="0" smtClean="0">
                <a:solidFill>
                  <a:schemeClr val="accent1">
                    <a:lumMod val="50000"/>
                  </a:schemeClr>
                </a:solidFill>
                <a:cs typeface="Calibri" panose="020F0502020204030204" pitchFamily="34" charset="0"/>
              </a:rPr>
              <a:t>$3.58 monthly premium for OPS Employees</a:t>
            </a:r>
          </a:p>
          <a:p>
            <a:pPr marL="0" indent="0" eaLnBrk="0" hangingPunct="0">
              <a:buNone/>
            </a:pPr>
            <a:r>
              <a:rPr lang="en-US" sz="2000" dirty="0" smtClean="0">
                <a:solidFill>
                  <a:srgbClr val="262626"/>
                </a:solidFill>
                <a:cs typeface="Calibri" panose="020F0502020204030204" pitchFamily="34" charset="0"/>
              </a:rPr>
              <a:t>	Beneficiary designation – online or by mailing a form</a:t>
            </a:r>
          </a:p>
          <a:p>
            <a:pPr marL="0" indent="0" fontAlgn="auto">
              <a:spcAft>
                <a:spcPts val="0"/>
              </a:spcAft>
              <a:buFont typeface="Wingdings 2"/>
              <a:buNone/>
              <a:defRPr/>
            </a:pPr>
            <a:r>
              <a:rPr lang="en-US" sz="1800" b="1" dirty="0">
                <a:ln w="12700">
                  <a:noFill/>
                  <a:prstDash val="solid"/>
                </a:ln>
                <a:solidFill>
                  <a:sysClr val="windowText" lastClr="000000"/>
                </a:solidFill>
                <a:cs typeface="Calibri" panose="020F0502020204030204" pitchFamily="34" charset="0"/>
              </a:rPr>
              <a:t>Dependent Spouse Insurance</a:t>
            </a:r>
          </a:p>
          <a:p>
            <a:pPr lvl="1" fontAlgn="auto">
              <a:spcAft>
                <a:spcPts val="0"/>
              </a:spcAft>
              <a:buFont typeface="Wingdings" panose="05000000000000000000" pitchFamily="2" charset="2"/>
              <a:buChar char="§"/>
              <a:defRPr/>
            </a:pPr>
            <a:r>
              <a:rPr lang="en-US" sz="1800" dirty="0" smtClean="0">
                <a:ln w="12700">
                  <a:noFill/>
                  <a:prstDash val="solid"/>
                </a:ln>
                <a:solidFill>
                  <a:schemeClr val="tx2">
                    <a:lumMod val="75000"/>
                  </a:schemeClr>
                </a:solidFill>
                <a:cs typeface="Calibri" panose="020F0502020204030204" pitchFamily="34" charset="0"/>
              </a:rPr>
              <a:t>Choose </a:t>
            </a:r>
            <a:r>
              <a:rPr lang="en-US" sz="1800" dirty="0">
                <a:ln w="12700">
                  <a:noFill/>
                  <a:prstDash val="solid"/>
                </a:ln>
                <a:solidFill>
                  <a:schemeClr val="tx2">
                    <a:lumMod val="75000"/>
                  </a:schemeClr>
                </a:solidFill>
                <a:cs typeface="Calibri" panose="020F0502020204030204" pitchFamily="34" charset="0"/>
              </a:rPr>
              <a:t>$15,000 coverage at $4.50 per </a:t>
            </a:r>
            <a:r>
              <a:rPr lang="en-US" sz="1800" dirty="0" smtClean="0">
                <a:ln w="12700">
                  <a:noFill/>
                  <a:prstDash val="solid"/>
                </a:ln>
                <a:solidFill>
                  <a:schemeClr val="tx2">
                    <a:lumMod val="75000"/>
                  </a:schemeClr>
                </a:solidFill>
                <a:cs typeface="Calibri" panose="020F0502020204030204" pitchFamily="34" charset="0"/>
              </a:rPr>
              <a:t>month</a:t>
            </a:r>
          </a:p>
          <a:p>
            <a:pPr lvl="1" fontAlgn="auto">
              <a:spcAft>
                <a:spcPts val="0"/>
              </a:spcAft>
              <a:buFont typeface="Wingdings" panose="05000000000000000000" pitchFamily="2" charset="2"/>
              <a:buChar char="§"/>
              <a:defRPr/>
            </a:pPr>
            <a:r>
              <a:rPr lang="en-US" sz="1800" dirty="0" smtClean="0">
                <a:ln w="12700">
                  <a:noFill/>
                  <a:prstDash val="solid"/>
                </a:ln>
                <a:solidFill>
                  <a:schemeClr val="tx2">
                    <a:lumMod val="75000"/>
                  </a:schemeClr>
                </a:solidFill>
                <a:cs typeface="Calibri" panose="020F0502020204030204" pitchFamily="34" charset="0"/>
              </a:rPr>
              <a:t>Choose </a:t>
            </a:r>
            <a:r>
              <a:rPr lang="en-US" sz="1800" dirty="0">
                <a:ln w="12700">
                  <a:noFill/>
                  <a:prstDash val="solid"/>
                </a:ln>
                <a:solidFill>
                  <a:schemeClr val="tx2">
                    <a:lumMod val="75000"/>
                  </a:schemeClr>
                </a:solidFill>
                <a:cs typeface="Calibri" panose="020F0502020204030204" pitchFamily="34" charset="0"/>
              </a:rPr>
              <a:t>$20,000 coverage at $6.00 per </a:t>
            </a:r>
            <a:r>
              <a:rPr lang="en-US" sz="1800" dirty="0" smtClean="0">
                <a:ln w="12700">
                  <a:noFill/>
                  <a:prstDash val="solid"/>
                </a:ln>
                <a:solidFill>
                  <a:schemeClr val="tx2">
                    <a:lumMod val="75000"/>
                  </a:schemeClr>
                </a:solidFill>
                <a:cs typeface="Calibri" panose="020F0502020204030204" pitchFamily="34" charset="0"/>
              </a:rPr>
              <a:t>month</a:t>
            </a:r>
          </a:p>
          <a:p>
            <a:pPr lvl="1" fontAlgn="auto">
              <a:spcAft>
                <a:spcPts val="0"/>
              </a:spcAft>
              <a:buFont typeface="Wingdings" panose="05000000000000000000" pitchFamily="2" charset="2"/>
              <a:buChar char="§"/>
              <a:defRPr/>
            </a:pPr>
            <a:r>
              <a:rPr lang="en-US" sz="1800" dirty="0" smtClean="0">
                <a:ln w="12700">
                  <a:noFill/>
                  <a:prstDash val="solid"/>
                </a:ln>
                <a:solidFill>
                  <a:schemeClr val="tx2">
                    <a:lumMod val="75000"/>
                  </a:schemeClr>
                </a:solidFill>
                <a:cs typeface="Calibri" panose="020F0502020204030204" pitchFamily="34" charset="0"/>
              </a:rPr>
              <a:t>Guaranteed </a:t>
            </a:r>
            <a:r>
              <a:rPr lang="en-US" sz="1800" dirty="0">
                <a:ln w="12700">
                  <a:noFill/>
                  <a:prstDash val="solid"/>
                </a:ln>
                <a:solidFill>
                  <a:schemeClr val="tx2">
                    <a:lumMod val="75000"/>
                  </a:schemeClr>
                </a:solidFill>
                <a:cs typeface="Calibri" panose="020F0502020204030204" pitchFamily="34" charset="0"/>
              </a:rPr>
              <a:t>issue during 1</a:t>
            </a:r>
            <a:r>
              <a:rPr lang="en-US" sz="1800" baseline="30000" dirty="0">
                <a:ln w="12700">
                  <a:noFill/>
                  <a:prstDash val="solid"/>
                </a:ln>
                <a:solidFill>
                  <a:schemeClr val="tx2">
                    <a:lumMod val="75000"/>
                  </a:schemeClr>
                </a:solidFill>
                <a:cs typeface="Calibri" panose="020F0502020204030204" pitchFamily="34" charset="0"/>
              </a:rPr>
              <a:t>st</a:t>
            </a:r>
            <a:r>
              <a:rPr lang="en-US" sz="1800" dirty="0">
                <a:ln w="12700">
                  <a:noFill/>
                  <a:prstDash val="solid"/>
                </a:ln>
                <a:solidFill>
                  <a:schemeClr val="tx2">
                    <a:lumMod val="75000"/>
                  </a:schemeClr>
                </a:solidFill>
                <a:cs typeface="Calibri" panose="020F0502020204030204" pitchFamily="34" charset="0"/>
              </a:rPr>
              <a:t> 60 days of employment</a:t>
            </a:r>
          </a:p>
          <a:p>
            <a:pPr marL="0" indent="0" fontAlgn="auto">
              <a:spcAft>
                <a:spcPts val="0"/>
              </a:spcAft>
              <a:buNone/>
              <a:defRPr/>
            </a:pPr>
            <a:r>
              <a:rPr lang="en-US" sz="1800" b="1" dirty="0">
                <a:ln w="12700">
                  <a:noFill/>
                  <a:prstDash val="solid"/>
                </a:ln>
                <a:solidFill>
                  <a:sysClr val="windowText" lastClr="000000"/>
                </a:solidFill>
                <a:cs typeface="Calibri" panose="020F0502020204030204" pitchFamily="34" charset="0"/>
              </a:rPr>
              <a:t>Dependent Child Insurance</a:t>
            </a:r>
          </a:p>
          <a:p>
            <a:pPr fontAlgn="auto">
              <a:spcAft>
                <a:spcPts val="0"/>
              </a:spcAft>
              <a:buFont typeface="Wingdings" panose="05000000000000000000" pitchFamily="2" charset="2"/>
              <a:buChar char="§"/>
              <a:defRPr/>
            </a:pPr>
            <a:r>
              <a:rPr lang="en-US" sz="1800" dirty="0">
                <a:ln w="12700">
                  <a:noFill/>
                  <a:prstDash val="solid"/>
                </a:ln>
                <a:solidFill>
                  <a:schemeClr val="tx2">
                    <a:lumMod val="75000"/>
                  </a:schemeClr>
                </a:solidFill>
                <a:cs typeface="Calibri" panose="020F0502020204030204" pitchFamily="34" charset="0"/>
              </a:rPr>
              <a:t>$10,000 guaranteed issue for eligible children at $0.85 per month</a:t>
            </a:r>
          </a:p>
          <a:p>
            <a:pPr marL="0" indent="0" fontAlgn="auto">
              <a:spcAft>
                <a:spcPts val="0"/>
              </a:spcAft>
              <a:buNone/>
              <a:defRPr/>
            </a:pPr>
            <a:r>
              <a:rPr lang="en-US" sz="1800" b="1" dirty="0">
                <a:ln w="12700">
                  <a:noFill/>
                  <a:prstDash val="solid"/>
                </a:ln>
                <a:solidFill>
                  <a:sysClr val="windowText" lastClr="000000"/>
                </a:solidFill>
                <a:cs typeface="Calibri" panose="020F0502020204030204" pitchFamily="34" charset="0"/>
              </a:rPr>
              <a:t>	</a:t>
            </a:r>
            <a:r>
              <a:rPr lang="en-US" sz="1700" b="1" dirty="0">
                <a:ln w="12700">
                  <a:noFill/>
                  <a:prstDash val="solid"/>
                </a:ln>
                <a:solidFill>
                  <a:sysClr val="windowText" lastClr="000000"/>
                </a:solidFill>
                <a:cs typeface="Calibri" panose="020F0502020204030204" pitchFamily="34" charset="0"/>
              </a:rPr>
              <a:t>“</a:t>
            </a:r>
            <a:r>
              <a:rPr lang="en-US" sz="1700" i="1" dirty="0">
                <a:ln w="12700">
                  <a:noFill/>
                  <a:prstDash val="solid"/>
                </a:ln>
                <a:solidFill>
                  <a:schemeClr val="tx2">
                    <a:lumMod val="75000"/>
                  </a:schemeClr>
                </a:solidFill>
                <a:cs typeface="Calibri" panose="020F0502020204030204" pitchFamily="34" charset="0"/>
              </a:rPr>
              <a:t>Eligible children” means your child, adopted child, stepchild, foster child, legal ward or child legally placed in your home for adoption.  Children can remain covered to end of calendar year they turn age 26.</a:t>
            </a:r>
          </a:p>
          <a:p>
            <a:pPr marL="0" indent="0" eaLnBrk="0" hangingPunct="0">
              <a:buNone/>
            </a:pPr>
            <a:endParaRPr lang="en-US" sz="2700" dirty="0" smtClean="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smtClean="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smtClean="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smtClean="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smtClean="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a:latin typeface="Calibri" panose="020F0502020204030204" pitchFamily="34" charset="0"/>
              <a:cs typeface="Calibri" panose="020F0502020204030204" pitchFamily="34" charset="0"/>
            </a:endParaRPr>
          </a:p>
          <a:p>
            <a:pPr marL="344488" indent="0" fontAlgn="auto">
              <a:spcAft>
                <a:spcPts val="0"/>
              </a:spcAft>
              <a:buNone/>
              <a:defRPr/>
            </a:pPr>
            <a:endParaRPr lang="en-US" sz="2500" dirty="0" smtClean="0">
              <a:solidFill>
                <a:schemeClr val="tx2">
                  <a:lumMod val="85000"/>
                  <a:lumOff val="15000"/>
                </a:schemeClr>
              </a:solidFill>
              <a:latin typeface="Calibri" panose="020F0502020204030204" pitchFamily="34" charset="0"/>
              <a:cs typeface="Calibri" panose="020F0502020204030204" pitchFamily="34" charset="0"/>
            </a:endParaRPr>
          </a:p>
          <a:p>
            <a:pPr marL="344488" indent="0" fontAlgn="auto">
              <a:spcAft>
                <a:spcPts val="0"/>
              </a:spcAft>
              <a:buFont typeface="Wingdings" pitchFamily="2" charset="2"/>
              <a:buChar char="§"/>
              <a:defRPr/>
            </a:pPr>
            <a:endParaRPr lang="en-US" sz="2500" dirty="0">
              <a:solidFill>
                <a:schemeClr val="tx2">
                  <a:lumMod val="85000"/>
                  <a:lumOff val="15000"/>
                </a:schemeClr>
              </a:solidFill>
              <a:latin typeface="Calibri" panose="020F0502020204030204" pitchFamily="34" charset="0"/>
              <a:cs typeface="Calibri" panose="020F0502020204030204" pitchFamily="34" charset="0"/>
            </a:endParaRPr>
          </a:p>
          <a:p>
            <a:pPr marL="0" indent="0" fontAlgn="auto">
              <a:spcAft>
                <a:spcPts val="0"/>
              </a:spcAft>
              <a:buFont typeface="Wingdings" pitchFamily="2" charset="2"/>
              <a:buChar char="§"/>
              <a:defRPr/>
            </a:pPr>
            <a:endParaRPr lang="en-US" sz="2500" dirty="0">
              <a:solidFill>
                <a:schemeClr val="tx2">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1398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15191" y="762000"/>
            <a:ext cx="8153400" cy="838200"/>
          </a:xfrm>
        </p:spPr>
        <p:txBody>
          <a:bodyPr/>
          <a:lstStyle/>
          <a:p>
            <a:pPr algn="ctr" fontAlgn="auto">
              <a:spcAft>
                <a:spcPts val="0"/>
              </a:spcAft>
              <a:defRPr/>
            </a:pPr>
            <a:r>
              <a:rPr lang="en-US" cap="none" dirty="0" smtClean="0">
                <a:latin typeface="Century Gothic" panose="020B0502020202020204" pitchFamily="34" charset="0"/>
              </a:rPr>
              <a:t> </a:t>
            </a:r>
            <a:r>
              <a:rPr lang="en-US" sz="3200" u="sng" dirty="0">
                <a:ln w="500">
                  <a:solidFill>
                    <a:schemeClr val="tx2"/>
                  </a:solidFill>
                </a:ln>
                <a:cs typeface="Calibri" panose="020F0502020204030204" pitchFamily="34" charset="0"/>
              </a:rPr>
              <a:t>Other Supplemental Plans</a:t>
            </a:r>
          </a:p>
        </p:txBody>
      </p:sp>
      <p:sp>
        <p:nvSpPr>
          <p:cNvPr id="138243" name="Rectangle 3"/>
          <p:cNvSpPr>
            <a:spLocks noGrp="1" noChangeArrowheads="1"/>
          </p:cNvSpPr>
          <p:nvPr>
            <p:ph idx="1"/>
          </p:nvPr>
        </p:nvSpPr>
        <p:spPr>
          <a:xfrm>
            <a:off x="658091" y="1828800"/>
            <a:ext cx="7467600" cy="4876800"/>
          </a:xfrm>
        </p:spPr>
        <p:txBody>
          <a:bodyPr>
            <a:normAutofit fontScale="92500" lnSpcReduction="20000"/>
          </a:bodyPr>
          <a:lstStyle/>
          <a:p>
            <a:pPr marL="274320" indent="-274320" fontAlgn="auto">
              <a:spcAft>
                <a:spcPts val="0"/>
              </a:spcAft>
              <a:buFont typeface="Wingdings" pitchFamily="2" charset="2"/>
              <a:buChar char="§"/>
              <a:defRPr/>
            </a:pPr>
            <a:r>
              <a:rPr lang="en-US" sz="3000" dirty="0">
                <a:ln w="12700">
                  <a:noFill/>
                  <a:prstDash val="solid"/>
                </a:ln>
                <a:solidFill>
                  <a:schemeClr val="tx2"/>
                </a:solidFill>
                <a:latin typeface="Calibri" panose="020F0502020204030204" pitchFamily="34" charset="0"/>
                <a:cs typeface="Calibri" panose="020F0502020204030204" pitchFamily="34" charset="0"/>
              </a:rPr>
              <a:t>Hospitalization</a:t>
            </a:r>
          </a:p>
          <a:p>
            <a:pPr marL="521208" lvl="1" fontAlgn="auto">
              <a:spcAft>
                <a:spcPts val="0"/>
              </a:spcAft>
              <a:buClrTx/>
              <a:buFont typeface="Wingdings 2"/>
              <a:buNone/>
              <a:defRPr/>
            </a:pPr>
            <a:r>
              <a:rPr lang="en-US" sz="2500" i="1" dirty="0" smtClean="0">
                <a:solidFill>
                  <a:schemeClr val="tx2">
                    <a:lumMod val="85000"/>
                    <a:lumOff val="15000"/>
                  </a:schemeClr>
                </a:solidFill>
                <a:latin typeface="Calibri" panose="020F0502020204030204" pitchFamily="34" charset="0"/>
                <a:cs typeface="Calibri" panose="020F0502020204030204" pitchFamily="34" charset="0"/>
              </a:rPr>
              <a:t>Cigna &amp; New Era</a:t>
            </a:r>
          </a:p>
          <a:p>
            <a:pPr marL="521208" lvl="1" fontAlgn="auto">
              <a:spcAft>
                <a:spcPts val="0"/>
              </a:spcAft>
              <a:buClrTx/>
              <a:buFont typeface="Wingdings 2"/>
              <a:buNone/>
              <a:defRPr/>
            </a:pPr>
            <a:endParaRPr lang="en-US" sz="1200" dirty="0">
              <a:solidFill>
                <a:schemeClr val="tx2">
                  <a:lumMod val="85000"/>
                  <a:lumOff val="15000"/>
                </a:schemeClr>
              </a:solidFill>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3000" dirty="0">
                <a:ln w="12700">
                  <a:noFill/>
                  <a:prstDash val="solid"/>
                </a:ln>
                <a:solidFill>
                  <a:schemeClr val="tx2"/>
                </a:solidFill>
                <a:latin typeface="Calibri" panose="020F0502020204030204" pitchFamily="34" charset="0"/>
                <a:cs typeface="Calibri" panose="020F0502020204030204" pitchFamily="34" charset="0"/>
              </a:rPr>
              <a:t>Cancer/Intensive Care</a:t>
            </a:r>
          </a:p>
          <a:p>
            <a:pPr marL="521208" lvl="1" fontAlgn="auto">
              <a:spcAft>
                <a:spcPts val="0"/>
              </a:spcAft>
              <a:buClrTx/>
              <a:buFont typeface="Wingdings 2"/>
              <a:buNone/>
              <a:defRPr/>
            </a:pPr>
            <a:r>
              <a:rPr lang="en-US" sz="2500" i="1" dirty="0">
                <a:solidFill>
                  <a:schemeClr val="tx2">
                    <a:lumMod val="85000"/>
                    <a:lumOff val="15000"/>
                  </a:schemeClr>
                </a:solidFill>
                <a:latin typeface="Calibri" panose="020F0502020204030204" pitchFamily="34" charset="0"/>
                <a:cs typeface="Calibri" panose="020F0502020204030204" pitchFamily="34" charset="0"/>
              </a:rPr>
              <a:t>AFLAC &amp; </a:t>
            </a:r>
            <a:r>
              <a:rPr lang="en-US" sz="2500" i="1" dirty="0" smtClean="0">
                <a:solidFill>
                  <a:schemeClr val="tx2">
                    <a:lumMod val="85000"/>
                    <a:lumOff val="15000"/>
                  </a:schemeClr>
                </a:solidFill>
                <a:latin typeface="Calibri" panose="020F0502020204030204" pitchFamily="34" charset="0"/>
                <a:cs typeface="Calibri" panose="020F0502020204030204" pitchFamily="34" charset="0"/>
              </a:rPr>
              <a:t>Colonial</a:t>
            </a:r>
          </a:p>
          <a:p>
            <a:pPr marL="521208" lvl="1" fontAlgn="auto">
              <a:spcAft>
                <a:spcPts val="0"/>
              </a:spcAft>
              <a:buClrTx/>
              <a:buFont typeface="Wingdings 2"/>
              <a:buNone/>
              <a:defRPr/>
            </a:pPr>
            <a:endParaRPr lang="en-US" sz="1300" i="1" dirty="0">
              <a:solidFill>
                <a:schemeClr val="tx2">
                  <a:lumMod val="85000"/>
                  <a:lumOff val="15000"/>
                </a:schemeClr>
              </a:solidFill>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3000" dirty="0">
                <a:ln w="12700">
                  <a:noFill/>
                  <a:prstDash val="solid"/>
                </a:ln>
                <a:solidFill>
                  <a:schemeClr val="tx2"/>
                </a:solidFill>
                <a:latin typeface="Calibri" panose="020F0502020204030204" pitchFamily="34" charset="0"/>
                <a:cs typeface="Calibri" panose="020F0502020204030204" pitchFamily="34" charset="0"/>
              </a:rPr>
              <a:t>Accident/Disability</a:t>
            </a:r>
          </a:p>
          <a:p>
            <a:pPr marL="521208" lvl="1" fontAlgn="auto">
              <a:spcAft>
                <a:spcPts val="0"/>
              </a:spcAft>
              <a:buClrTx/>
              <a:buFont typeface="Wingdings 2"/>
              <a:buNone/>
              <a:defRPr/>
            </a:pPr>
            <a:r>
              <a:rPr lang="en-US" sz="2500" i="1" dirty="0" smtClean="0">
                <a:solidFill>
                  <a:schemeClr val="tx2">
                    <a:lumMod val="85000"/>
                    <a:lumOff val="15000"/>
                  </a:schemeClr>
                </a:solidFill>
                <a:latin typeface="Calibri" panose="020F0502020204030204" pitchFamily="34" charset="0"/>
                <a:cs typeface="Calibri" panose="020F0502020204030204" pitchFamily="34" charset="0"/>
              </a:rPr>
              <a:t>Colonial</a:t>
            </a:r>
          </a:p>
          <a:p>
            <a:pPr marL="521208" lvl="1" fontAlgn="auto">
              <a:spcAft>
                <a:spcPts val="0"/>
              </a:spcAft>
              <a:buClrTx/>
              <a:buFont typeface="Wingdings 2"/>
              <a:buNone/>
              <a:defRPr/>
            </a:pPr>
            <a:endParaRPr lang="en-US" sz="2200" i="1" dirty="0">
              <a:solidFill>
                <a:schemeClr val="tx2">
                  <a:lumMod val="85000"/>
                  <a:lumOff val="15000"/>
                </a:schemeClr>
              </a:solidFill>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500" dirty="0" smtClean="0">
                <a:solidFill>
                  <a:schemeClr val="tx2">
                    <a:lumMod val="85000"/>
                    <a:lumOff val="15000"/>
                  </a:schemeClr>
                </a:solidFill>
                <a:latin typeface="Calibri" panose="020F0502020204030204" pitchFamily="34" charset="0"/>
                <a:cs typeface="Calibri" panose="020F0502020204030204" pitchFamily="34" charset="0"/>
              </a:rPr>
              <a:t>Required to meet with company representative to complete medical underwriting.</a:t>
            </a:r>
          </a:p>
          <a:p>
            <a:pPr marL="274320" indent="-274320" fontAlgn="auto">
              <a:spcAft>
                <a:spcPts val="0"/>
              </a:spcAft>
              <a:buFont typeface="Wingdings" pitchFamily="2" charset="2"/>
              <a:buChar char="§"/>
              <a:defRPr/>
            </a:pPr>
            <a:r>
              <a:rPr lang="en-US" sz="2500" dirty="0" smtClean="0">
                <a:solidFill>
                  <a:schemeClr val="tx2">
                    <a:lumMod val="85000"/>
                    <a:lumOff val="15000"/>
                  </a:schemeClr>
                </a:solidFill>
                <a:latin typeface="Calibri" panose="020F0502020204030204" pitchFamily="34" charset="0"/>
                <a:cs typeface="Calibri" panose="020F0502020204030204" pitchFamily="34" charset="0"/>
              </a:rPr>
              <a:t>Plans </a:t>
            </a:r>
            <a:r>
              <a:rPr lang="en-US" sz="2500" dirty="0">
                <a:solidFill>
                  <a:schemeClr val="tx2">
                    <a:lumMod val="85000"/>
                    <a:lumOff val="15000"/>
                  </a:schemeClr>
                </a:solidFill>
                <a:latin typeface="Calibri" panose="020F0502020204030204" pitchFamily="34" charset="0"/>
                <a:cs typeface="Calibri" panose="020F0502020204030204" pitchFamily="34" charset="0"/>
              </a:rPr>
              <a:t>can either work in conjunction with or independently from health </a:t>
            </a:r>
            <a:r>
              <a:rPr lang="en-US" sz="2500" dirty="0" smtClean="0">
                <a:solidFill>
                  <a:schemeClr val="tx2">
                    <a:lumMod val="85000"/>
                    <a:lumOff val="15000"/>
                  </a:schemeClr>
                </a:solidFill>
                <a:latin typeface="Calibri" panose="020F0502020204030204" pitchFamily="34" charset="0"/>
                <a:cs typeface="Calibri" panose="020F0502020204030204" pitchFamily="34" charset="0"/>
              </a:rPr>
              <a:t>insurance.</a:t>
            </a:r>
            <a:endParaRPr lang="en-US" sz="2500" dirty="0">
              <a:solidFill>
                <a:schemeClr val="tx2">
                  <a:lumMod val="85000"/>
                  <a:lumOff val="15000"/>
                </a:schemeClr>
              </a:solidFill>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500" dirty="0">
                <a:solidFill>
                  <a:schemeClr val="tx2">
                    <a:lumMod val="85000"/>
                    <a:lumOff val="15000"/>
                  </a:schemeClr>
                </a:solidFill>
                <a:latin typeface="Calibri" panose="020F0502020204030204" pitchFamily="34" charset="0"/>
                <a:cs typeface="Calibri" panose="020F0502020204030204" pitchFamily="34" charset="0"/>
              </a:rPr>
              <a:t>Coverage effective date determined by People </a:t>
            </a:r>
            <a:r>
              <a:rPr lang="en-US" sz="2500" dirty="0" smtClean="0">
                <a:solidFill>
                  <a:schemeClr val="tx2">
                    <a:lumMod val="85000"/>
                    <a:lumOff val="15000"/>
                  </a:schemeClr>
                </a:solidFill>
                <a:latin typeface="Calibri" panose="020F0502020204030204" pitchFamily="34" charset="0"/>
                <a:cs typeface="Calibri" panose="020F0502020204030204" pitchFamily="34" charset="0"/>
              </a:rPr>
              <a:t>First.</a:t>
            </a:r>
            <a:endParaRPr lang="en-US" sz="2500" dirty="0">
              <a:solidFill>
                <a:schemeClr val="tx2">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21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04800" y="762000"/>
            <a:ext cx="8153400" cy="685800"/>
          </a:xfrm>
        </p:spPr>
        <p:txBody>
          <a:bodyPr>
            <a:noAutofit/>
          </a:bodyPr>
          <a:lstStyle/>
          <a:p>
            <a:pPr fontAlgn="auto">
              <a:spcAft>
                <a:spcPts val="0"/>
              </a:spcAft>
              <a:defRPr/>
            </a:pPr>
            <a:r>
              <a:rPr lang="en-US" sz="3200" u="sng" dirty="0">
                <a:ln w="500">
                  <a:solidFill>
                    <a:schemeClr val="tx2"/>
                  </a:solidFill>
                </a:ln>
                <a:cs typeface="Calibri" panose="020F0502020204030204" pitchFamily="34" charset="0"/>
              </a:rPr>
              <a:t>Other Employee Benefits</a:t>
            </a:r>
          </a:p>
        </p:txBody>
      </p:sp>
      <p:sp>
        <p:nvSpPr>
          <p:cNvPr id="146435" name="Rectangle 3"/>
          <p:cNvSpPr>
            <a:spLocks noGrp="1" noChangeArrowheads="1"/>
          </p:cNvSpPr>
          <p:nvPr>
            <p:ph sz="half" idx="1"/>
          </p:nvPr>
        </p:nvSpPr>
        <p:spPr>
          <a:xfrm>
            <a:off x="304800" y="1600200"/>
            <a:ext cx="8229600" cy="5105400"/>
          </a:xfrm>
        </p:spPr>
        <p:txBody>
          <a:bodyPr numCol="2">
            <a:normAutofit/>
          </a:bodyPr>
          <a:lstStyle/>
          <a:p>
            <a:pPr marL="0" indent="0" fontAlgn="auto">
              <a:lnSpc>
                <a:spcPct val="90000"/>
              </a:lnSpc>
              <a:spcAft>
                <a:spcPts val="0"/>
              </a:spcAft>
              <a:buFont typeface="Wingdings 2"/>
              <a:buNone/>
              <a:defRPr/>
            </a:pPr>
            <a:r>
              <a:rPr lang="en-US" sz="2300" u="sng" dirty="0" smtClean="0">
                <a:ln w="12700">
                  <a:noFill/>
                  <a:prstDash val="solid"/>
                </a:ln>
                <a:solidFill>
                  <a:srgbClr val="FF0000"/>
                </a:solidFill>
                <a:effectLst>
                  <a:outerShdw blurRad="38100" dist="38100" dir="2700000" algn="tl">
                    <a:srgbClr val="000000">
                      <a:alpha val="43137"/>
                    </a:srgbClr>
                  </a:outerShdw>
                </a:effectLst>
                <a:cs typeface="Calibri" panose="020F0502020204030204" pitchFamily="34" charset="0"/>
              </a:rPr>
              <a:t>Employee Assistance Program (EAP)</a:t>
            </a:r>
          </a:p>
          <a:p>
            <a:pPr marL="0" indent="0" fontAlgn="auto">
              <a:lnSpc>
                <a:spcPct val="90000"/>
              </a:lnSpc>
              <a:spcAft>
                <a:spcPts val="0"/>
              </a:spcAft>
              <a:buNone/>
              <a:defRPr/>
            </a:pPr>
            <a:r>
              <a:rPr lang="en-US" sz="2300" dirty="0" smtClean="0">
                <a:solidFill>
                  <a:schemeClr val="tx2"/>
                </a:solidFill>
                <a:cs typeface="Calibri" panose="020F0502020204030204" pitchFamily="34" charset="0"/>
              </a:rPr>
              <a:t>Free/Confidential Counseling          Service</a:t>
            </a:r>
          </a:p>
          <a:p>
            <a:pPr marL="0" indent="0" fontAlgn="auto">
              <a:lnSpc>
                <a:spcPct val="90000"/>
              </a:lnSpc>
              <a:spcAft>
                <a:spcPts val="0"/>
              </a:spcAft>
              <a:buNone/>
              <a:defRPr/>
            </a:pPr>
            <a:endParaRPr lang="en-US" sz="2300" u="sng" dirty="0" smtClean="0">
              <a:ln w="12700">
                <a:noFill/>
                <a:prstDash val="solid"/>
              </a:ln>
              <a:solidFill>
                <a:srgbClr val="FF0000"/>
              </a:solidFill>
              <a:effectLst>
                <a:outerShdw blurRad="38100" dist="38100" dir="2700000" algn="tl">
                  <a:srgbClr val="000000">
                    <a:alpha val="43137"/>
                  </a:srgbClr>
                </a:outerShdw>
              </a:effectLst>
              <a:cs typeface="Calibri" panose="020F0502020204030204" pitchFamily="34" charset="0"/>
            </a:endParaRPr>
          </a:p>
          <a:p>
            <a:pPr marL="0" indent="0" fontAlgn="auto">
              <a:lnSpc>
                <a:spcPct val="90000"/>
              </a:lnSpc>
              <a:spcAft>
                <a:spcPts val="0"/>
              </a:spcAft>
              <a:buFont typeface="Wingdings 2"/>
              <a:buNone/>
              <a:defRPr/>
            </a:pPr>
            <a:r>
              <a:rPr lang="en-US" sz="2300" u="sng" dirty="0" smtClean="0">
                <a:ln w="12700">
                  <a:noFill/>
                  <a:prstDash val="solid"/>
                </a:ln>
                <a:solidFill>
                  <a:srgbClr val="FF0000"/>
                </a:solidFill>
                <a:effectLst>
                  <a:outerShdw blurRad="38100" dist="38100" dir="2700000" algn="tl">
                    <a:srgbClr val="000000">
                      <a:alpha val="43137"/>
                    </a:srgbClr>
                  </a:outerShdw>
                </a:effectLst>
                <a:cs typeface="Calibri" panose="020F0502020204030204" pitchFamily="34" charset="0"/>
              </a:rPr>
              <a:t>Wellness Benefits</a:t>
            </a:r>
          </a:p>
          <a:p>
            <a:pPr marL="0" indent="0" fontAlgn="auto">
              <a:lnSpc>
                <a:spcPct val="90000"/>
              </a:lnSpc>
              <a:spcAft>
                <a:spcPts val="0"/>
              </a:spcAft>
              <a:buFont typeface="Wingdings 2"/>
              <a:buNone/>
              <a:defRPr/>
            </a:pPr>
            <a:r>
              <a:rPr lang="en-US" sz="2300" dirty="0" smtClean="0">
                <a:ln w="12700">
                  <a:noFill/>
                  <a:prstDash val="solid"/>
                </a:ln>
                <a:solidFill>
                  <a:schemeClr val="tx2"/>
                </a:solidFill>
                <a:cs typeface="Calibri" panose="020F0502020204030204" pitchFamily="34" charset="0"/>
              </a:rPr>
              <a:t>Both the PPO and HMO plans</a:t>
            </a:r>
          </a:p>
          <a:p>
            <a:pPr marL="0" indent="0" fontAlgn="auto">
              <a:lnSpc>
                <a:spcPct val="90000"/>
              </a:lnSpc>
              <a:spcAft>
                <a:spcPts val="0"/>
              </a:spcAft>
              <a:buFont typeface="Wingdings 2"/>
              <a:buNone/>
              <a:defRPr/>
            </a:pPr>
            <a:r>
              <a:rPr lang="en-US" sz="2300" dirty="0" smtClean="0">
                <a:ln w="12700">
                  <a:noFill/>
                  <a:prstDash val="solid"/>
                </a:ln>
                <a:solidFill>
                  <a:schemeClr val="tx2"/>
                </a:solidFill>
                <a:cs typeface="Calibri" panose="020F0502020204030204" pitchFamily="34" charset="0"/>
              </a:rPr>
              <a:t>have Wellness benefits</a:t>
            </a:r>
          </a:p>
          <a:p>
            <a:pPr marL="0" indent="0" fontAlgn="auto">
              <a:lnSpc>
                <a:spcPct val="90000"/>
              </a:lnSpc>
              <a:spcAft>
                <a:spcPts val="0"/>
              </a:spcAft>
              <a:buFont typeface="Wingdings 2"/>
              <a:buNone/>
              <a:defRPr/>
            </a:pPr>
            <a:endParaRPr lang="en-US" sz="2300" u="sng" dirty="0" smtClean="0">
              <a:ln w="12700">
                <a:noFill/>
                <a:prstDash val="solid"/>
              </a:ln>
              <a:solidFill>
                <a:srgbClr val="FF0000"/>
              </a:solidFill>
              <a:effectLst>
                <a:outerShdw blurRad="38100" dist="38100" dir="2700000" algn="tl">
                  <a:srgbClr val="000000">
                    <a:alpha val="43137"/>
                  </a:srgbClr>
                </a:outerShdw>
              </a:effectLst>
              <a:cs typeface="Calibri" panose="020F0502020204030204" pitchFamily="34" charset="0"/>
            </a:endParaRPr>
          </a:p>
          <a:p>
            <a:pPr marL="0" indent="0" fontAlgn="auto">
              <a:lnSpc>
                <a:spcPct val="90000"/>
              </a:lnSpc>
              <a:spcAft>
                <a:spcPts val="0"/>
              </a:spcAft>
              <a:buFont typeface="Wingdings 2"/>
              <a:buNone/>
              <a:defRPr/>
            </a:pPr>
            <a:endParaRPr lang="en-US" sz="2300" u="sng" dirty="0" smtClean="0">
              <a:ln w="12700">
                <a:noFill/>
                <a:prstDash val="solid"/>
              </a:ln>
              <a:solidFill>
                <a:srgbClr val="FF0000"/>
              </a:solidFill>
              <a:effectLst>
                <a:outerShdw blurRad="38100" dist="38100" dir="2700000" algn="tl">
                  <a:srgbClr val="000000">
                    <a:alpha val="43137"/>
                  </a:srgbClr>
                </a:outerShdw>
              </a:effectLst>
              <a:cs typeface="Calibri" panose="020F0502020204030204" pitchFamily="34" charset="0"/>
            </a:endParaRPr>
          </a:p>
          <a:p>
            <a:pPr marL="0" indent="0" fontAlgn="auto">
              <a:lnSpc>
                <a:spcPct val="90000"/>
              </a:lnSpc>
              <a:spcAft>
                <a:spcPts val="0"/>
              </a:spcAft>
              <a:buFont typeface="Wingdings 2"/>
              <a:buNone/>
              <a:defRPr/>
            </a:pPr>
            <a:endParaRPr lang="en-US" sz="2300" u="sng" dirty="0">
              <a:ln w="12700">
                <a:noFill/>
                <a:prstDash val="solid"/>
              </a:ln>
              <a:solidFill>
                <a:srgbClr val="FF0000"/>
              </a:solidFill>
              <a:effectLst>
                <a:outerShdw blurRad="38100" dist="38100" dir="2700000" algn="tl">
                  <a:srgbClr val="000000">
                    <a:alpha val="43137"/>
                  </a:srgbClr>
                </a:outerShdw>
              </a:effectLst>
              <a:cs typeface="Calibri" panose="020F0502020204030204" pitchFamily="34" charset="0"/>
            </a:endParaRPr>
          </a:p>
          <a:p>
            <a:pPr marL="0" indent="0" fontAlgn="auto">
              <a:lnSpc>
                <a:spcPct val="90000"/>
              </a:lnSpc>
              <a:spcAft>
                <a:spcPts val="0"/>
              </a:spcAft>
              <a:buFont typeface="Wingdings 2"/>
              <a:buNone/>
              <a:defRPr/>
            </a:pPr>
            <a:endParaRPr lang="en-US" sz="2300" u="sng" dirty="0" smtClean="0">
              <a:ln w="12700">
                <a:noFill/>
                <a:prstDash val="solid"/>
              </a:ln>
              <a:solidFill>
                <a:srgbClr val="FF0000"/>
              </a:solidFill>
              <a:effectLst>
                <a:outerShdw blurRad="38100" dist="38100" dir="2700000" algn="tl">
                  <a:srgbClr val="000000">
                    <a:alpha val="43137"/>
                  </a:srgbClr>
                </a:outerShdw>
              </a:effectLst>
              <a:cs typeface="Calibri" panose="020F0502020204030204" pitchFamily="34" charset="0"/>
            </a:endParaRPr>
          </a:p>
          <a:p>
            <a:pPr marL="0" indent="0" fontAlgn="auto">
              <a:lnSpc>
                <a:spcPct val="90000"/>
              </a:lnSpc>
              <a:spcAft>
                <a:spcPts val="0"/>
              </a:spcAft>
              <a:buFont typeface="Wingdings 2"/>
              <a:buNone/>
              <a:defRPr/>
            </a:pPr>
            <a:endParaRPr lang="en-US" sz="2300" u="sng" dirty="0">
              <a:ln w="12700">
                <a:noFill/>
                <a:prstDash val="solid"/>
              </a:ln>
              <a:solidFill>
                <a:srgbClr val="FF0000"/>
              </a:solidFill>
              <a:effectLst>
                <a:outerShdw blurRad="38100" dist="38100" dir="2700000" algn="tl">
                  <a:srgbClr val="000000">
                    <a:alpha val="43137"/>
                  </a:srgbClr>
                </a:outerShdw>
              </a:effectLst>
              <a:cs typeface="Calibri" panose="020F0502020204030204" pitchFamily="34" charset="0"/>
            </a:endParaRPr>
          </a:p>
          <a:p>
            <a:pPr marL="0" indent="0" fontAlgn="auto">
              <a:lnSpc>
                <a:spcPct val="90000"/>
              </a:lnSpc>
              <a:spcAft>
                <a:spcPts val="0"/>
              </a:spcAft>
              <a:buFont typeface="Wingdings 2"/>
              <a:buNone/>
              <a:defRPr/>
            </a:pPr>
            <a:r>
              <a:rPr lang="en-US" sz="2300" u="sng" dirty="0" smtClean="0">
                <a:ln w="12700">
                  <a:noFill/>
                  <a:prstDash val="solid"/>
                </a:ln>
                <a:solidFill>
                  <a:srgbClr val="FF0000"/>
                </a:solidFill>
                <a:effectLst>
                  <a:outerShdw blurRad="38100" dist="38100" dir="2700000" algn="tl">
                    <a:srgbClr val="000000">
                      <a:alpha val="43137"/>
                    </a:srgbClr>
                  </a:outerShdw>
                </a:effectLst>
                <a:cs typeface="Calibri" panose="020F0502020204030204" pitchFamily="34" charset="0"/>
              </a:rPr>
              <a:t>Preferred Legal Plan</a:t>
            </a:r>
          </a:p>
          <a:p>
            <a:pPr marL="0" indent="0" fontAlgn="auto">
              <a:lnSpc>
                <a:spcPct val="90000"/>
              </a:lnSpc>
              <a:spcAft>
                <a:spcPts val="0"/>
              </a:spcAft>
              <a:buFont typeface="Wingdings 2"/>
              <a:buNone/>
              <a:defRPr/>
            </a:pPr>
            <a:r>
              <a:rPr lang="en-US" sz="2300" dirty="0" smtClean="0">
                <a:ln w="12700">
                  <a:noFill/>
                  <a:prstDash val="solid"/>
                </a:ln>
                <a:solidFill>
                  <a:schemeClr val="tx2"/>
                </a:solidFill>
                <a:cs typeface="Calibri" panose="020F0502020204030204" pitchFamily="34" charset="0"/>
              </a:rPr>
              <a:t>Unlimited legal advice via phone</a:t>
            </a:r>
          </a:p>
          <a:p>
            <a:pPr marL="0" indent="0" fontAlgn="auto">
              <a:lnSpc>
                <a:spcPct val="90000"/>
              </a:lnSpc>
              <a:spcAft>
                <a:spcPts val="0"/>
              </a:spcAft>
              <a:buFont typeface="Wingdings 2"/>
              <a:buNone/>
              <a:defRPr/>
            </a:pPr>
            <a:endParaRPr lang="en-US" sz="2300" u="sng" dirty="0" smtClean="0">
              <a:ln w="12700">
                <a:noFill/>
                <a:prstDash val="solid"/>
              </a:ln>
              <a:solidFill>
                <a:srgbClr val="FF0000"/>
              </a:solidFill>
              <a:effectLst>
                <a:outerShdw blurRad="38100" dist="38100" dir="2700000" algn="tl">
                  <a:srgbClr val="000000">
                    <a:alpha val="43137"/>
                  </a:srgbClr>
                </a:outerShdw>
              </a:effectLst>
              <a:cs typeface="Calibri" panose="020F0502020204030204" pitchFamily="34" charset="0"/>
            </a:endParaRPr>
          </a:p>
          <a:p>
            <a:pPr marL="0" indent="0" fontAlgn="auto">
              <a:spcAft>
                <a:spcPts val="0"/>
              </a:spcAft>
              <a:buNone/>
              <a:defRPr/>
            </a:pPr>
            <a:endParaRPr lang="en-US" sz="2300" u="sng" dirty="0" smtClean="0">
              <a:ln w="12700">
                <a:noFill/>
                <a:prstDash val="solid"/>
              </a:ln>
              <a:solidFill>
                <a:srgbClr val="FF0000"/>
              </a:solidFill>
              <a:effectLst>
                <a:outerShdw blurRad="38100" dist="38100" dir="2700000" algn="tl">
                  <a:srgbClr val="000000">
                    <a:alpha val="43137"/>
                  </a:srgbClr>
                </a:outerShdw>
              </a:effectLst>
              <a:cs typeface="Calibri" panose="020F0502020204030204" pitchFamily="34" charset="0"/>
            </a:endParaRPr>
          </a:p>
          <a:p>
            <a:pPr marL="0" indent="0" fontAlgn="auto">
              <a:spcAft>
                <a:spcPts val="0"/>
              </a:spcAft>
              <a:buNone/>
              <a:defRPr/>
            </a:pPr>
            <a:r>
              <a:rPr lang="en-US" sz="2300" u="sng" dirty="0" smtClean="0">
                <a:ln w="12700">
                  <a:noFill/>
                  <a:prstDash val="solid"/>
                </a:ln>
                <a:solidFill>
                  <a:srgbClr val="FF0000"/>
                </a:solidFill>
                <a:effectLst>
                  <a:outerShdw blurRad="38100" dist="38100" dir="2700000" algn="tl">
                    <a:srgbClr val="000000">
                      <a:alpha val="43137"/>
                    </a:srgbClr>
                  </a:outerShdw>
                </a:effectLst>
                <a:cs typeface="Calibri" panose="020F0502020204030204" pitchFamily="34" charset="0"/>
              </a:rPr>
              <a:t>Credit </a:t>
            </a:r>
            <a:r>
              <a:rPr lang="en-US" sz="2300" u="sng" dirty="0">
                <a:ln w="12700">
                  <a:noFill/>
                  <a:prstDash val="solid"/>
                </a:ln>
                <a:solidFill>
                  <a:srgbClr val="FF0000"/>
                </a:solidFill>
                <a:effectLst>
                  <a:outerShdw blurRad="38100" dist="38100" dir="2700000" algn="tl">
                    <a:srgbClr val="000000">
                      <a:alpha val="43137"/>
                    </a:srgbClr>
                  </a:outerShdw>
                </a:effectLst>
                <a:cs typeface="Calibri" panose="020F0502020204030204" pitchFamily="34" charset="0"/>
              </a:rPr>
              <a:t>Unions</a:t>
            </a:r>
          </a:p>
          <a:p>
            <a:pPr marL="0" indent="0" fontAlgn="auto">
              <a:spcAft>
                <a:spcPts val="0"/>
              </a:spcAft>
              <a:buFont typeface="Wingdings" pitchFamily="2" charset="2"/>
              <a:buChar char="§"/>
              <a:defRPr/>
            </a:pPr>
            <a:r>
              <a:rPr lang="en-US" sz="2300" dirty="0">
                <a:solidFill>
                  <a:schemeClr val="tx2"/>
                </a:solidFill>
                <a:cs typeface="Calibri" panose="020F0502020204030204" pitchFamily="34" charset="0"/>
              </a:rPr>
              <a:t>Bright Star</a:t>
            </a:r>
          </a:p>
          <a:p>
            <a:pPr marL="0" indent="0" fontAlgn="auto">
              <a:spcAft>
                <a:spcPts val="0"/>
              </a:spcAft>
              <a:buFont typeface="Wingdings" pitchFamily="2" charset="2"/>
              <a:buChar char="§"/>
              <a:defRPr/>
            </a:pPr>
            <a:r>
              <a:rPr lang="en-US" sz="2300" dirty="0">
                <a:solidFill>
                  <a:schemeClr val="tx2"/>
                </a:solidFill>
                <a:cs typeface="Calibri" panose="020F0502020204030204" pitchFamily="34" charset="0"/>
              </a:rPr>
              <a:t>IBM Southeast Employees</a:t>
            </a:r>
          </a:p>
          <a:p>
            <a:pPr marL="0" indent="0" fontAlgn="auto">
              <a:spcAft>
                <a:spcPts val="0"/>
              </a:spcAft>
              <a:buFont typeface="Wingdings" pitchFamily="2" charset="2"/>
              <a:buChar char="§"/>
              <a:defRPr/>
            </a:pPr>
            <a:r>
              <a:rPr lang="en-US" sz="2300" dirty="0">
                <a:solidFill>
                  <a:schemeClr val="tx2"/>
                </a:solidFill>
                <a:cs typeface="Calibri" panose="020F0502020204030204" pitchFamily="34" charset="0"/>
              </a:rPr>
              <a:t>Gold Coast Federal Credit</a:t>
            </a:r>
          </a:p>
          <a:p>
            <a:pPr marL="0" indent="0" fontAlgn="auto">
              <a:lnSpc>
                <a:spcPct val="90000"/>
              </a:lnSpc>
              <a:spcAft>
                <a:spcPts val="0"/>
              </a:spcAft>
              <a:buFont typeface="Wingdings" pitchFamily="2" charset="2"/>
              <a:buChar char="§"/>
              <a:defRPr/>
            </a:pPr>
            <a:endParaRPr lang="en-US" sz="2300" dirty="0">
              <a:solidFill>
                <a:schemeClr val="tx2">
                  <a:lumMod val="85000"/>
                  <a:lumOff val="15000"/>
                </a:schemeClr>
              </a:solidFill>
              <a:latin typeface="Calibri" panose="020F0502020204030204" pitchFamily="34" charset="0"/>
              <a:cs typeface="Calibri" panose="020F0502020204030204" pitchFamily="34" charset="0"/>
            </a:endParaRPr>
          </a:p>
          <a:p>
            <a:pPr marL="0" indent="0" fontAlgn="auto">
              <a:lnSpc>
                <a:spcPct val="90000"/>
              </a:lnSpc>
              <a:spcAft>
                <a:spcPts val="0"/>
              </a:spcAft>
              <a:buFont typeface="Wingdings 2"/>
              <a:buChar char=""/>
              <a:defRPr/>
            </a:pPr>
            <a:endParaRPr lang="en-US" sz="2400" dirty="0"/>
          </a:p>
        </p:txBody>
      </p:sp>
    </p:spTree>
    <p:extLst>
      <p:ext uri="{BB962C8B-B14F-4D97-AF65-F5344CB8AC3E}">
        <p14:creationId xmlns:p14="http://schemas.microsoft.com/office/powerpoint/2010/main" val="3640544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u="sng" dirty="0" smtClean="0">
                <a:cs typeface="Calibri" panose="020F0502020204030204" pitchFamily="34" charset="0"/>
              </a:rPr>
              <a:t/>
            </a:r>
            <a:br>
              <a:rPr lang="en-US" sz="2800" u="sng" dirty="0" smtClean="0">
                <a:cs typeface="Calibri" panose="020F0502020204030204" pitchFamily="34" charset="0"/>
              </a:rPr>
            </a:br>
            <a:r>
              <a:rPr lang="en-US" sz="2800" u="sng" dirty="0" smtClean="0">
                <a:cs typeface="Calibri" panose="020F0502020204030204" pitchFamily="34" charset="0"/>
              </a:rPr>
              <a:t>Voluntary </a:t>
            </a:r>
            <a:r>
              <a:rPr lang="en-US" sz="2800" u="sng" dirty="0">
                <a:cs typeface="Calibri" panose="020F0502020204030204" pitchFamily="34" charset="0"/>
              </a:rPr>
              <a:t>Retirement Options</a:t>
            </a:r>
            <a:endParaRPr lang="en-US" sz="2800" dirty="0"/>
          </a:p>
        </p:txBody>
      </p:sp>
      <p:sp>
        <p:nvSpPr>
          <p:cNvPr id="8" name="Content Placeholder 7"/>
          <p:cNvSpPr>
            <a:spLocks noGrp="1"/>
          </p:cNvSpPr>
          <p:nvPr>
            <p:ph idx="1"/>
          </p:nvPr>
        </p:nvSpPr>
        <p:spPr>
          <a:xfrm>
            <a:off x="467264" y="1600200"/>
            <a:ext cx="8229600" cy="4525963"/>
          </a:xfrm>
        </p:spPr>
        <p:txBody>
          <a:bodyPr/>
          <a:lstStyle/>
          <a:p>
            <a:r>
              <a:rPr lang="en-US" sz="2800" dirty="0">
                <a:solidFill>
                  <a:schemeClr val="tx2">
                    <a:lumMod val="85000"/>
                    <a:lumOff val="15000"/>
                  </a:schemeClr>
                </a:solidFill>
                <a:latin typeface="Calibri" panose="020F0502020204030204" pitchFamily="34" charset="0"/>
                <a:cs typeface="Calibri" panose="020F0502020204030204" pitchFamily="34" charset="0"/>
              </a:rPr>
              <a:t>Employees who wish to make voluntary Pre-Tax contributions may do so through the following options:</a:t>
            </a:r>
          </a:p>
          <a:p>
            <a:pPr lvl="2"/>
            <a:r>
              <a:rPr lang="en-US" sz="2000" dirty="0">
                <a:solidFill>
                  <a:schemeClr val="tx2">
                    <a:lumMod val="85000"/>
                    <a:lumOff val="15000"/>
                  </a:schemeClr>
                </a:solidFill>
                <a:latin typeface="Calibri" panose="020F0502020204030204" pitchFamily="34" charset="0"/>
                <a:cs typeface="Calibri" panose="020F0502020204030204" pitchFamily="34" charset="0"/>
              </a:rPr>
              <a:t>403(b) Tax Sheltered Annuity</a:t>
            </a:r>
          </a:p>
          <a:p>
            <a:pPr lvl="2"/>
            <a:r>
              <a:rPr lang="en-US" sz="2000" dirty="0">
                <a:solidFill>
                  <a:schemeClr val="tx2">
                    <a:lumMod val="85000"/>
                    <a:lumOff val="15000"/>
                  </a:schemeClr>
                </a:solidFill>
                <a:latin typeface="Calibri" panose="020F0502020204030204" pitchFamily="34" charset="0"/>
                <a:cs typeface="Calibri" panose="020F0502020204030204" pitchFamily="34" charset="0"/>
              </a:rPr>
              <a:t>457 State Deferred Compensation</a:t>
            </a:r>
          </a:p>
          <a:p>
            <a:r>
              <a:rPr lang="en-US" sz="2800" dirty="0">
                <a:solidFill>
                  <a:schemeClr val="tx2">
                    <a:lumMod val="85000"/>
                    <a:lumOff val="15000"/>
                  </a:schemeClr>
                </a:solidFill>
                <a:latin typeface="Calibri" panose="020F0502020204030204" pitchFamily="34" charset="0"/>
                <a:cs typeface="Calibri" panose="020F0502020204030204" pitchFamily="34" charset="0"/>
              </a:rPr>
              <a:t>FAU does not match voluntary employee contributions</a:t>
            </a:r>
          </a:p>
          <a:p>
            <a:r>
              <a:rPr lang="en-US" sz="2800" dirty="0">
                <a:solidFill>
                  <a:schemeClr val="tx2">
                    <a:lumMod val="85000"/>
                    <a:lumOff val="15000"/>
                  </a:schemeClr>
                </a:solidFill>
                <a:latin typeface="Calibri" panose="020F0502020204030204" pitchFamily="34" charset="0"/>
                <a:cs typeface="Calibri" panose="020F0502020204030204" pitchFamily="34" charset="0"/>
              </a:rPr>
              <a:t>Enrollment/Changes can be made at any time during the year</a:t>
            </a:r>
          </a:p>
          <a:p>
            <a:endParaRPr lang="en-US" dirty="0"/>
          </a:p>
        </p:txBody>
      </p:sp>
      <p:pic>
        <p:nvPicPr>
          <p:cNvPr id="9" name="Picture 4" descr="C:\Users\as089772\AppData\Local\Microsoft\Windows\Temporary Internet Files\Content.IE5\I2P1OI73\MC90044131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5630863"/>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95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n w="12700">
                  <a:noFill/>
                  <a:prstDash val="solid"/>
                </a:ln>
                <a:latin typeface="Calibri" panose="020F0502020204030204" pitchFamily="34" charset="0"/>
                <a:cs typeface="Calibri" panose="020F0502020204030204" pitchFamily="34" charset="0"/>
              </a:rPr>
              <a:t/>
            </a:r>
            <a:br>
              <a:rPr lang="en-US" sz="3200" dirty="0" smtClean="0">
                <a:ln w="12700">
                  <a:noFill/>
                  <a:prstDash val="solid"/>
                </a:ln>
                <a:latin typeface="Calibri" panose="020F0502020204030204" pitchFamily="34" charset="0"/>
                <a:cs typeface="Calibri" panose="020F0502020204030204" pitchFamily="34" charset="0"/>
              </a:rPr>
            </a:br>
            <a:r>
              <a:rPr lang="en-US" sz="3200" dirty="0" smtClean="0">
                <a:ln w="12700">
                  <a:noFill/>
                  <a:prstDash val="solid"/>
                </a:ln>
                <a:latin typeface="Calibri" panose="020F0502020204030204" pitchFamily="34" charset="0"/>
                <a:cs typeface="Calibri" panose="020F0502020204030204" pitchFamily="34" charset="0"/>
              </a:rPr>
              <a:t>How </a:t>
            </a:r>
            <a:r>
              <a:rPr lang="en-US" sz="3200" dirty="0">
                <a:ln w="12700">
                  <a:noFill/>
                  <a:prstDash val="solid"/>
                </a:ln>
                <a:latin typeface="Calibri" panose="020F0502020204030204" pitchFamily="34" charset="0"/>
                <a:cs typeface="Calibri" panose="020F0502020204030204" pitchFamily="34" charset="0"/>
              </a:rPr>
              <a:t>to Enroll</a:t>
            </a:r>
            <a:endParaRPr lang="en-US" sz="3200" dirty="0"/>
          </a:p>
        </p:txBody>
      </p:sp>
      <p:sp>
        <p:nvSpPr>
          <p:cNvPr id="3" name="Content Placeholder 2"/>
          <p:cNvSpPr>
            <a:spLocks noGrp="1"/>
          </p:cNvSpPr>
          <p:nvPr>
            <p:ph idx="1"/>
          </p:nvPr>
        </p:nvSpPr>
        <p:spPr/>
        <p:txBody>
          <a:bodyPr/>
          <a:lstStyle/>
          <a:p>
            <a:r>
              <a:rPr lang="en-US" sz="2000" b="1" dirty="0"/>
              <a:t>403(b)</a:t>
            </a:r>
            <a:endParaRPr lang="en-US" sz="2000" dirty="0"/>
          </a:p>
          <a:p>
            <a:r>
              <a:rPr lang="en-US" sz="2000" dirty="0"/>
              <a:t>Open voluntary retirement account with one of the six voluntary 403(b) companies:</a:t>
            </a:r>
          </a:p>
          <a:p>
            <a:pPr lvl="2">
              <a:buFont typeface="+mj-lt"/>
              <a:buAutoNum type="arabicPeriod"/>
            </a:pPr>
            <a:r>
              <a:rPr lang="en-US" sz="2000" dirty="0"/>
              <a:t>MetLife</a:t>
            </a:r>
          </a:p>
          <a:p>
            <a:pPr lvl="2">
              <a:buFont typeface="+mj-lt"/>
              <a:buAutoNum type="arabicPeriod"/>
            </a:pPr>
            <a:r>
              <a:rPr lang="en-US" sz="2000" dirty="0"/>
              <a:t>TIAA-CREF</a:t>
            </a:r>
          </a:p>
          <a:p>
            <a:pPr lvl="2">
              <a:buFont typeface="+mj-lt"/>
              <a:buAutoNum type="arabicPeriod"/>
            </a:pPr>
            <a:r>
              <a:rPr lang="en-US" sz="2000" dirty="0"/>
              <a:t>VALIC</a:t>
            </a:r>
          </a:p>
          <a:p>
            <a:pPr lvl="2">
              <a:buFont typeface="+mj-lt"/>
              <a:buAutoNum type="arabicPeriod"/>
            </a:pPr>
            <a:r>
              <a:rPr lang="en-US" sz="2000" dirty="0"/>
              <a:t>VOYA									</a:t>
            </a:r>
          </a:p>
          <a:p>
            <a:pPr lvl="2">
              <a:buFont typeface="+mj-lt"/>
              <a:buAutoNum type="arabicPeriod"/>
            </a:pPr>
            <a:r>
              <a:rPr lang="en-US" sz="2000" dirty="0"/>
              <a:t>T Rowe Price</a:t>
            </a:r>
          </a:p>
          <a:p>
            <a:pPr lvl="2">
              <a:buFont typeface="+mj-lt"/>
              <a:buAutoNum type="arabicPeriod"/>
            </a:pPr>
            <a:r>
              <a:rPr lang="en-US" sz="2000" dirty="0"/>
              <a:t>Fidelity</a:t>
            </a:r>
          </a:p>
          <a:p>
            <a:pPr marL="0" lvl="0" indent="0" defTabSz="914400">
              <a:buNone/>
            </a:pPr>
            <a:r>
              <a:rPr lang="en-US" sz="2000" b="1" dirty="0">
                <a:latin typeface="Calibri" panose="020F0502020204030204" pitchFamily="34" charset="0"/>
                <a:cs typeface="Calibri" panose="020F0502020204030204" pitchFamily="34" charset="0"/>
              </a:rPr>
              <a:t>457 Deferred Compensation</a:t>
            </a:r>
          </a:p>
          <a:p>
            <a:pPr marL="0" indent="0" defTabSz="914400">
              <a:buNone/>
            </a:pPr>
            <a:r>
              <a:rPr lang="en-US" sz="1800" dirty="0">
                <a:latin typeface="Calibri" panose="020F0502020204030204" pitchFamily="34" charset="0"/>
                <a:cs typeface="Calibri" panose="020F0502020204030204" pitchFamily="34" charset="0"/>
              </a:rPr>
              <a:t>Contact the State Office of Deferred Compensation</a:t>
            </a:r>
          </a:p>
          <a:p>
            <a:endParaRPr lang="en-US" dirty="0"/>
          </a:p>
        </p:txBody>
      </p:sp>
      <p:pic>
        <p:nvPicPr>
          <p:cNvPr id="4" name="Picture 2" descr="C:\Users\as089772\AppData\Local\Microsoft\Windows\Temporary Internet Files\Content.IE5\RS37165C\MC9004338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343" y="2590800"/>
            <a:ext cx="3581400" cy="3124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15000" y="3505200"/>
            <a:ext cx="2286000" cy="1815882"/>
          </a:xfrm>
          <a:prstGeom prst="rect">
            <a:avLst/>
          </a:prstGeom>
        </p:spPr>
        <p:txBody>
          <a:bodyPr wrap="square">
            <a:spAutoFit/>
          </a:bodyPr>
          <a:lstStyle/>
          <a:p>
            <a:pPr marL="609600" indent="-609600" fontAlgn="auto">
              <a:spcAft>
                <a:spcPts val="0"/>
              </a:spcAft>
              <a:buFont typeface="Wingdings 2"/>
              <a:buNone/>
              <a:defRPr/>
            </a:pPr>
            <a:r>
              <a:rPr lang="en-US" b="1" u="sng" dirty="0" smtClean="0">
                <a:ln w="12700">
                  <a:noFill/>
                  <a:prstDash val="solid"/>
                </a:ln>
                <a:solidFill>
                  <a:schemeClr val="tx2"/>
                </a:solidFill>
                <a:latin typeface="Bradley Hand ITC" panose="03070402050302030203" pitchFamily="66" charset="0"/>
                <a:cs typeface="Calibri" panose="020F0502020204030204" pitchFamily="34" charset="0"/>
              </a:rPr>
              <a:t>2016 </a:t>
            </a:r>
            <a:r>
              <a:rPr lang="en-US" b="1" u="sng" dirty="0">
                <a:ln w="12700">
                  <a:noFill/>
                  <a:prstDash val="solid"/>
                </a:ln>
                <a:solidFill>
                  <a:schemeClr val="tx2"/>
                </a:solidFill>
                <a:latin typeface="Bradley Hand ITC" panose="03070402050302030203" pitchFamily="66" charset="0"/>
                <a:cs typeface="Calibri" panose="020F0502020204030204" pitchFamily="34" charset="0"/>
              </a:rPr>
              <a:t>IRS Max</a:t>
            </a:r>
            <a:r>
              <a:rPr lang="en-US" b="1" u="sng" dirty="0">
                <a:solidFill>
                  <a:schemeClr val="tx2">
                    <a:lumMod val="85000"/>
                    <a:lumOff val="15000"/>
                  </a:schemeClr>
                </a:solidFill>
                <a:latin typeface="Bradley Hand ITC" panose="03070402050302030203" pitchFamily="66" charset="0"/>
                <a:cs typeface="Calibri" panose="020F0502020204030204" pitchFamily="34" charset="0"/>
              </a:rPr>
              <a:t>:</a:t>
            </a:r>
          </a:p>
          <a:p>
            <a:pPr marL="742950" indent="-533400" fontAlgn="auto">
              <a:spcAft>
                <a:spcPts val="0"/>
              </a:spcAft>
              <a:buFont typeface="Wingdings 2"/>
              <a:buChar char=""/>
              <a:defRPr/>
            </a:pPr>
            <a:r>
              <a:rPr lang="en-US" b="1" dirty="0">
                <a:solidFill>
                  <a:schemeClr val="tx2">
                    <a:lumMod val="85000"/>
                    <a:lumOff val="15000"/>
                  </a:schemeClr>
                </a:solidFill>
                <a:latin typeface="Bradley Hand ITC" panose="03070402050302030203" pitchFamily="66" charset="0"/>
                <a:cs typeface="Calibri" panose="020F0502020204030204" pitchFamily="34" charset="0"/>
              </a:rPr>
              <a:t>$18,000: Employees under age 50</a:t>
            </a:r>
          </a:p>
          <a:p>
            <a:pPr marL="742950" indent="-533400" fontAlgn="auto">
              <a:spcAft>
                <a:spcPts val="0"/>
              </a:spcAft>
              <a:buClrTx/>
              <a:buFont typeface="Wingdings 2"/>
              <a:buChar char=""/>
              <a:defRPr/>
            </a:pPr>
            <a:r>
              <a:rPr lang="en-US" b="1" dirty="0">
                <a:solidFill>
                  <a:schemeClr val="tx2">
                    <a:lumMod val="85000"/>
                    <a:lumOff val="15000"/>
                  </a:schemeClr>
                </a:solidFill>
                <a:latin typeface="Bradley Hand ITC" panose="03070402050302030203" pitchFamily="66" charset="0"/>
                <a:cs typeface="Calibri" panose="020F0502020204030204" pitchFamily="34" charset="0"/>
              </a:rPr>
              <a:t>$24,000: Employees age 50 and older</a:t>
            </a:r>
            <a:endParaRPr lang="en-US" b="1" dirty="0">
              <a:solidFill>
                <a:schemeClr val="tx2">
                  <a:lumMod val="85000"/>
                  <a:lumOff val="15000"/>
                </a:schemeClr>
              </a:solidFill>
              <a:latin typeface="Bradley Hand ITC" panose="03070402050302030203" pitchFamily="66" charset="0"/>
              <a:cs typeface="Calibri" panose="020F0502020204030204" pitchFamily="34" charset="0"/>
            </a:endParaRPr>
          </a:p>
        </p:txBody>
      </p:sp>
    </p:spTree>
    <p:extLst>
      <p:ext uri="{BB962C8B-B14F-4D97-AF65-F5344CB8AC3E}">
        <p14:creationId xmlns:p14="http://schemas.microsoft.com/office/powerpoint/2010/main" val="379701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380" y="865811"/>
            <a:ext cx="6400800" cy="900113"/>
          </a:xfrm>
        </p:spPr>
        <p:txBody>
          <a:bodyPr rtlCol="0">
            <a:normAutofit fontScale="90000"/>
          </a:bodyPr>
          <a:lstStyle/>
          <a:p>
            <a:pPr algn="ctr" eaLnBrk="1" fontAlgn="auto" hangingPunct="1">
              <a:spcAft>
                <a:spcPts val="0"/>
              </a:spcAft>
              <a:defRPr/>
            </a:pPr>
            <a:r>
              <a:rPr lang="en-US" b="1" dirty="0" smtClean="0">
                <a:solidFill>
                  <a:srgbClr val="FF3300"/>
                </a:solidFill>
                <a:latin typeface="Tahoma" pitchFamily="34" charset="0"/>
              </a:rPr>
              <a:t/>
            </a:r>
            <a:br>
              <a:rPr lang="en-US" b="1" dirty="0" smtClean="0">
                <a:solidFill>
                  <a:srgbClr val="FF3300"/>
                </a:solidFill>
                <a:latin typeface="Tahoma" pitchFamily="34" charset="0"/>
              </a:rPr>
            </a:br>
            <a:r>
              <a:rPr lang="en-US" sz="3600" dirty="0" smtClean="0">
                <a:solidFill>
                  <a:srgbClr val="003399"/>
                </a:solidFill>
              </a:rPr>
              <a:t>Human Resources</a:t>
            </a:r>
            <a:br>
              <a:rPr lang="en-US" sz="3600" dirty="0" smtClean="0">
                <a:solidFill>
                  <a:srgbClr val="003399"/>
                </a:solidFill>
              </a:rPr>
            </a:br>
            <a:r>
              <a:rPr lang="en-US" sz="3600" dirty="0" smtClean="0">
                <a:solidFill>
                  <a:srgbClr val="003399"/>
                </a:solidFill>
              </a:rPr>
              <a:t>Benefits &amp; Retirement </a:t>
            </a:r>
            <a:r>
              <a:rPr lang="en-US" dirty="0" smtClean="0">
                <a:solidFill>
                  <a:srgbClr val="003399"/>
                </a:solidFill>
                <a:latin typeface="Palatino Linotype" panose="02040502050505030304" pitchFamily="18" charset="0"/>
              </a:rPr>
              <a:t/>
            </a:r>
            <a:br>
              <a:rPr lang="en-US" dirty="0" smtClean="0">
                <a:solidFill>
                  <a:srgbClr val="003399"/>
                </a:solidFill>
                <a:latin typeface="Palatino Linotype" panose="02040502050505030304" pitchFamily="18" charset="0"/>
              </a:rPr>
            </a:br>
            <a:endParaRPr lang="en-US" dirty="0">
              <a:solidFill>
                <a:srgbClr val="003399"/>
              </a:solidFill>
              <a:latin typeface="Palatino Linotype" panose="02040502050505030304" pitchFamily="18" charset="0"/>
            </a:endParaRPr>
          </a:p>
        </p:txBody>
      </p:sp>
      <p:sp>
        <p:nvSpPr>
          <p:cNvPr id="3" name="Text Placeholder 2"/>
          <p:cNvSpPr>
            <a:spLocks noGrp="1"/>
          </p:cNvSpPr>
          <p:nvPr>
            <p:ph type="body" sz="half" idx="1"/>
          </p:nvPr>
        </p:nvSpPr>
        <p:spPr>
          <a:xfrm>
            <a:off x="1037863" y="1988534"/>
            <a:ext cx="6963137" cy="4745038"/>
          </a:xfrm>
        </p:spPr>
        <p:txBody>
          <a:bodyPr rtlCol="0">
            <a:normAutofit/>
          </a:bodyPr>
          <a:lstStyle/>
          <a:p>
            <a:pPr algn="ctr" eaLnBrk="1" fontAlgn="auto" hangingPunct="1">
              <a:lnSpc>
                <a:spcPct val="80000"/>
              </a:lnSpc>
              <a:spcAft>
                <a:spcPts val="0"/>
              </a:spcAft>
              <a:buFont typeface="Wingdings" panose="05000000000000000000" pitchFamily="2" charset="2"/>
              <a:buNone/>
              <a:defRPr/>
            </a:pPr>
            <a:r>
              <a:rPr lang="en-US" sz="3600" b="1" dirty="0" smtClean="0">
                <a:solidFill>
                  <a:srgbClr val="FFCC00"/>
                </a:solidFill>
                <a:latin typeface="Tahoma" pitchFamily="34" charset="0"/>
              </a:rPr>
              <a:t>	</a:t>
            </a:r>
            <a:r>
              <a:rPr lang="en-US" sz="2800" dirty="0" smtClean="0">
                <a:latin typeface="+mj-lt"/>
              </a:rPr>
              <a:t>Florida Atlantic University</a:t>
            </a:r>
          </a:p>
          <a:p>
            <a:pPr algn="ctr" eaLnBrk="1" fontAlgn="auto" hangingPunct="1">
              <a:lnSpc>
                <a:spcPct val="80000"/>
              </a:lnSpc>
              <a:spcAft>
                <a:spcPts val="0"/>
              </a:spcAft>
              <a:buFont typeface="Wingdings" panose="05000000000000000000" pitchFamily="2" charset="2"/>
              <a:buNone/>
              <a:defRPr/>
            </a:pPr>
            <a:r>
              <a:rPr lang="en-US" sz="2000" dirty="0" smtClean="0"/>
              <a:t>777 Glades Road</a:t>
            </a:r>
          </a:p>
          <a:p>
            <a:pPr algn="ctr" eaLnBrk="1" fontAlgn="auto" hangingPunct="1">
              <a:lnSpc>
                <a:spcPct val="80000"/>
              </a:lnSpc>
              <a:spcAft>
                <a:spcPts val="0"/>
              </a:spcAft>
              <a:buFont typeface="Wingdings" panose="05000000000000000000" pitchFamily="2" charset="2"/>
              <a:buNone/>
              <a:defRPr/>
            </a:pPr>
            <a:r>
              <a:rPr lang="en-US" sz="2000" dirty="0" smtClean="0"/>
              <a:t>IS-4 </a:t>
            </a:r>
            <a:r>
              <a:rPr lang="en-US" sz="2000" dirty="0" smtClean="0"/>
              <a:t>234</a:t>
            </a:r>
            <a:endParaRPr lang="en-US" sz="2000" dirty="0" smtClean="0"/>
          </a:p>
          <a:p>
            <a:pPr algn="ctr" eaLnBrk="1" fontAlgn="auto" hangingPunct="1">
              <a:lnSpc>
                <a:spcPct val="80000"/>
              </a:lnSpc>
              <a:spcAft>
                <a:spcPts val="0"/>
              </a:spcAft>
              <a:buFont typeface="Wingdings" panose="05000000000000000000" pitchFamily="2" charset="2"/>
              <a:buNone/>
              <a:defRPr/>
            </a:pPr>
            <a:r>
              <a:rPr lang="en-US" sz="2000" dirty="0" smtClean="0"/>
              <a:t> Boca Raton, FL 33431</a:t>
            </a:r>
          </a:p>
          <a:p>
            <a:pPr algn="ctr" eaLnBrk="1" fontAlgn="auto" hangingPunct="1">
              <a:lnSpc>
                <a:spcPct val="80000"/>
              </a:lnSpc>
              <a:spcAft>
                <a:spcPts val="0"/>
              </a:spcAft>
              <a:buFont typeface="Wingdings" panose="05000000000000000000" pitchFamily="2" charset="2"/>
              <a:buNone/>
              <a:defRPr/>
            </a:pPr>
            <a:endParaRPr lang="en-US" sz="2000" dirty="0" smtClean="0"/>
          </a:p>
          <a:p>
            <a:pPr algn="ctr" eaLnBrk="1" fontAlgn="auto" hangingPunct="1">
              <a:lnSpc>
                <a:spcPct val="80000"/>
              </a:lnSpc>
              <a:spcAft>
                <a:spcPts val="0"/>
              </a:spcAft>
              <a:buFont typeface="Wingdings" panose="05000000000000000000" pitchFamily="2" charset="2"/>
              <a:buNone/>
              <a:defRPr/>
            </a:pPr>
            <a:r>
              <a:rPr lang="en-US" sz="2400" dirty="0" smtClean="0"/>
              <a:t>Benefits Staff:</a:t>
            </a:r>
            <a:endParaRPr lang="en-US" sz="1050" dirty="0" smtClean="0"/>
          </a:p>
          <a:p>
            <a:pPr algn="ctr" eaLnBrk="1" fontAlgn="auto" hangingPunct="1">
              <a:lnSpc>
                <a:spcPct val="80000"/>
              </a:lnSpc>
              <a:spcAft>
                <a:spcPts val="0"/>
              </a:spcAft>
              <a:buFont typeface="Wingdings" panose="05000000000000000000" pitchFamily="2" charset="2"/>
              <a:buNone/>
              <a:defRPr/>
            </a:pPr>
            <a:r>
              <a:rPr lang="en-US" sz="1800" dirty="0" smtClean="0"/>
              <a:t> 	 Insurance Benefits: (561) </a:t>
            </a:r>
            <a:r>
              <a:rPr lang="en-US" sz="1800" dirty="0" smtClean="0"/>
              <a:t>297-0242</a:t>
            </a:r>
          </a:p>
          <a:p>
            <a:pPr algn="ctr" fontAlgn="auto">
              <a:lnSpc>
                <a:spcPct val="80000"/>
              </a:lnSpc>
              <a:spcAft>
                <a:spcPts val="0"/>
              </a:spcAft>
              <a:buNone/>
              <a:defRPr/>
            </a:pPr>
            <a:r>
              <a:rPr lang="en-US" sz="1800" dirty="0"/>
              <a:t>Retirement: (561) </a:t>
            </a:r>
            <a:r>
              <a:rPr lang="en-US" sz="1800" dirty="0" smtClean="0"/>
              <a:t>297-3071</a:t>
            </a:r>
            <a:endParaRPr lang="en-US" sz="1800" dirty="0" smtClean="0"/>
          </a:p>
          <a:p>
            <a:pPr algn="ctr" eaLnBrk="1" fontAlgn="auto" hangingPunct="1">
              <a:lnSpc>
                <a:spcPct val="80000"/>
              </a:lnSpc>
              <a:spcAft>
                <a:spcPts val="0"/>
              </a:spcAft>
              <a:buFont typeface="Wingdings" panose="05000000000000000000" pitchFamily="2" charset="2"/>
              <a:buNone/>
              <a:defRPr/>
            </a:pPr>
            <a:r>
              <a:rPr lang="en-US" sz="1800" dirty="0" smtClean="0"/>
              <a:t>Manager, Benefits &amp; Retirement: (561) 297- 2061</a:t>
            </a:r>
          </a:p>
          <a:p>
            <a:pPr algn="ctr" eaLnBrk="1" fontAlgn="auto" hangingPunct="1">
              <a:lnSpc>
                <a:spcPct val="80000"/>
              </a:lnSpc>
              <a:spcAft>
                <a:spcPts val="0"/>
              </a:spcAft>
              <a:buFont typeface="Wingdings" panose="05000000000000000000" pitchFamily="2" charset="2"/>
              <a:buNone/>
              <a:defRPr/>
            </a:pPr>
            <a:r>
              <a:rPr lang="en-US" sz="1800" dirty="0" smtClean="0"/>
              <a:t>	Fax:  (561) 297-4220</a:t>
            </a:r>
          </a:p>
          <a:p>
            <a:pPr algn="ctr" eaLnBrk="1" fontAlgn="auto" hangingPunct="1">
              <a:lnSpc>
                <a:spcPct val="80000"/>
              </a:lnSpc>
              <a:spcAft>
                <a:spcPts val="0"/>
              </a:spcAft>
              <a:buFont typeface="Wingdings" panose="05000000000000000000" pitchFamily="2" charset="2"/>
              <a:buNone/>
              <a:defRPr/>
            </a:pPr>
            <a:r>
              <a:rPr lang="en-US" sz="1800" dirty="0" smtClean="0"/>
              <a:t>Email:  </a:t>
            </a:r>
            <a:r>
              <a:rPr lang="en-US" sz="1800" dirty="0" smtClean="0">
                <a:hlinkClick r:id="rId2"/>
              </a:rPr>
              <a:t>benefits@fau.edu</a:t>
            </a:r>
            <a:endParaRPr lang="en-US" sz="1800" dirty="0" smtClean="0"/>
          </a:p>
          <a:p>
            <a:pPr algn="ctr" eaLnBrk="1" fontAlgn="auto" hangingPunct="1">
              <a:lnSpc>
                <a:spcPct val="80000"/>
              </a:lnSpc>
              <a:spcAft>
                <a:spcPts val="0"/>
              </a:spcAft>
              <a:buFont typeface="Wingdings" panose="05000000000000000000" pitchFamily="2" charset="2"/>
              <a:buNone/>
              <a:defRPr/>
            </a:pPr>
            <a:r>
              <a:rPr lang="en-US" sz="1800" dirty="0" smtClean="0">
                <a:hlinkClick r:id="rId3"/>
              </a:rPr>
              <a:t>www.fau.edu/hr/benefits</a:t>
            </a:r>
            <a:endParaRPr lang="en-US" sz="1800" dirty="0" smtClean="0"/>
          </a:p>
          <a:p>
            <a:pPr algn="ctr" eaLnBrk="1" fontAlgn="auto" hangingPunct="1">
              <a:spcAft>
                <a:spcPts val="0"/>
              </a:spcAft>
              <a:buFont typeface="Wingdings" panose="05000000000000000000" pitchFamily="2" charset="2"/>
              <a:buNone/>
              <a:defRPr/>
            </a:pPr>
            <a:endParaRPr lang="en-US" sz="2400" dirty="0"/>
          </a:p>
        </p:txBody>
      </p:sp>
    </p:spTree>
    <p:extLst>
      <p:ext uri="{BB962C8B-B14F-4D97-AF65-F5344CB8AC3E}">
        <p14:creationId xmlns:p14="http://schemas.microsoft.com/office/powerpoint/2010/main" val="217644538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316992" y="1121664"/>
            <a:ext cx="8046720" cy="5202936"/>
          </a:xfrm>
        </p:spPr>
        <p:txBody>
          <a:bodyPr>
            <a:normAutofit/>
          </a:bodyPr>
          <a:lstStyle/>
          <a:p>
            <a:pPr marL="274320" indent="-274320" fontAlgn="auto">
              <a:spcAft>
                <a:spcPts val="0"/>
              </a:spcAft>
              <a:buFont typeface="Wingdings 2"/>
              <a:buNone/>
              <a:defRPr/>
            </a:pPr>
            <a:r>
              <a:rPr lang="en-US" sz="3000" b="1" dirty="0" smtClean="0">
                <a:ln w="12700">
                  <a:noFill/>
                  <a:prstDash val="solid"/>
                </a:ln>
                <a:solidFill>
                  <a:schemeClr val="tx2"/>
                </a:solidFill>
                <a:latin typeface="Calibri" panose="020F0502020204030204" pitchFamily="34" charset="0"/>
                <a:cs typeface="Calibri" panose="020F0502020204030204" pitchFamily="34" charset="0"/>
              </a:rPr>
              <a:t>Who is People First?</a:t>
            </a:r>
          </a:p>
          <a:p>
            <a:pPr marL="274320" indent="-274320" fontAlgn="auto">
              <a:spcAft>
                <a:spcPts val="0"/>
              </a:spcAft>
              <a:buFont typeface="Wingdings" pitchFamily="2" charset="2"/>
              <a:buChar char="§"/>
              <a:defRPr/>
            </a:pPr>
            <a:r>
              <a:rPr lang="en-US" sz="3000" dirty="0" smtClean="0">
                <a:solidFill>
                  <a:schemeClr val="tx2">
                    <a:lumMod val="85000"/>
                    <a:lumOff val="15000"/>
                  </a:schemeClr>
                </a:solidFill>
                <a:latin typeface="Calibri" panose="020F0502020204030204" pitchFamily="34" charset="0"/>
                <a:cs typeface="Calibri" panose="020F0502020204030204" pitchFamily="34" charset="0"/>
              </a:rPr>
              <a:t>Plan administrator for State of Florida insurance, including state universities like FAU</a:t>
            </a:r>
          </a:p>
          <a:p>
            <a:pPr marL="0" indent="0" fontAlgn="auto">
              <a:spcAft>
                <a:spcPts val="0"/>
              </a:spcAft>
              <a:buNone/>
              <a:defRPr/>
            </a:pPr>
            <a:endParaRPr lang="en-US" sz="1200" dirty="0" smtClean="0">
              <a:solidFill>
                <a:schemeClr val="tx2">
                  <a:lumMod val="85000"/>
                  <a:lumOff val="15000"/>
                </a:schemeClr>
              </a:solidFill>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3000" dirty="0" smtClean="0">
                <a:solidFill>
                  <a:schemeClr val="tx2">
                    <a:lumMod val="85000"/>
                    <a:lumOff val="15000"/>
                  </a:schemeClr>
                </a:solidFill>
                <a:latin typeface="Calibri" panose="020F0502020204030204" pitchFamily="34" charset="0"/>
                <a:cs typeface="Calibri" panose="020F0502020204030204" pitchFamily="34" charset="0"/>
              </a:rPr>
              <a:t>Responsible for the following:</a:t>
            </a:r>
          </a:p>
          <a:p>
            <a:pPr marL="749808" lvl="1" indent="-457200" fontAlgn="auto">
              <a:spcAft>
                <a:spcPts val="0"/>
              </a:spcAft>
              <a:buClrTx/>
              <a:buFont typeface="Wingdings" panose="05000000000000000000" pitchFamily="2" charset="2"/>
              <a:buChar char="ü"/>
              <a:defRPr/>
            </a:pPr>
            <a:r>
              <a:rPr lang="en-US" sz="3000" dirty="0" smtClean="0">
                <a:solidFill>
                  <a:schemeClr val="tx2">
                    <a:lumMod val="85000"/>
                    <a:lumOff val="15000"/>
                  </a:schemeClr>
                </a:solidFill>
                <a:latin typeface="Calibri" panose="020F0502020204030204" pitchFamily="34" charset="0"/>
                <a:cs typeface="Calibri" panose="020F0502020204030204" pitchFamily="34" charset="0"/>
              </a:rPr>
              <a:t>Plan Enrollments</a:t>
            </a:r>
          </a:p>
          <a:p>
            <a:pPr marL="749808" lvl="1" indent="-457200" fontAlgn="auto">
              <a:spcAft>
                <a:spcPts val="0"/>
              </a:spcAft>
              <a:buClrTx/>
              <a:buFont typeface="Wingdings" panose="05000000000000000000" pitchFamily="2" charset="2"/>
              <a:buChar char="ü"/>
              <a:defRPr/>
            </a:pPr>
            <a:r>
              <a:rPr lang="en-US" sz="3000" dirty="0" smtClean="0">
                <a:solidFill>
                  <a:schemeClr val="tx2">
                    <a:lumMod val="85000"/>
                    <a:lumOff val="15000"/>
                  </a:schemeClr>
                </a:solidFill>
                <a:latin typeface="Calibri" panose="020F0502020204030204" pitchFamily="34" charset="0"/>
                <a:cs typeface="Calibri" panose="020F0502020204030204" pitchFamily="34" charset="0"/>
              </a:rPr>
              <a:t>Dependent Eligibility</a:t>
            </a:r>
          </a:p>
          <a:p>
            <a:pPr marL="749808" lvl="1" indent="-457200" fontAlgn="auto">
              <a:spcAft>
                <a:spcPts val="0"/>
              </a:spcAft>
              <a:buClrTx/>
              <a:buFont typeface="Wingdings" panose="05000000000000000000" pitchFamily="2" charset="2"/>
              <a:buChar char="ü"/>
              <a:defRPr/>
            </a:pPr>
            <a:r>
              <a:rPr lang="en-US" sz="3000" dirty="0" smtClean="0">
                <a:solidFill>
                  <a:schemeClr val="tx2">
                    <a:lumMod val="85000"/>
                    <a:lumOff val="15000"/>
                  </a:schemeClr>
                </a:solidFill>
                <a:latin typeface="Calibri" panose="020F0502020204030204" pitchFamily="34" charset="0"/>
                <a:cs typeface="Calibri" panose="020F0502020204030204" pitchFamily="34" charset="0"/>
              </a:rPr>
              <a:t>Qualifying Status Changes</a:t>
            </a:r>
          </a:p>
          <a:p>
            <a:pPr marL="749808" lvl="1" indent="-457200" fontAlgn="auto">
              <a:spcAft>
                <a:spcPts val="0"/>
              </a:spcAft>
              <a:buClrTx/>
              <a:buFont typeface="Wingdings" panose="05000000000000000000" pitchFamily="2" charset="2"/>
              <a:buChar char="ü"/>
              <a:defRPr/>
            </a:pPr>
            <a:r>
              <a:rPr lang="en-US" sz="3000" dirty="0" smtClean="0">
                <a:solidFill>
                  <a:schemeClr val="tx2">
                    <a:lumMod val="85000"/>
                    <a:lumOff val="15000"/>
                  </a:schemeClr>
                </a:solidFill>
                <a:latin typeface="Calibri" panose="020F0502020204030204" pitchFamily="34" charset="0"/>
                <a:cs typeface="Calibri" panose="020F0502020204030204" pitchFamily="34" charset="0"/>
              </a:rPr>
              <a:t>Open Enrollment</a:t>
            </a:r>
          </a:p>
          <a:p>
            <a:pPr marL="749808" lvl="1" indent="-457200" fontAlgn="auto">
              <a:spcAft>
                <a:spcPts val="0"/>
              </a:spcAft>
              <a:buClrTx/>
              <a:buFont typeface="Wingdings" panose="05000000000000000000" pitchFamily="2" charset="2"/>
              <a:buChar char="ü"/>
              <a:defRPr/>
            </a:pPr>
            <a:r>
              <a:rPr lang="en-US" sz="3000" dirty="0" smtClean="0">
                <a:solidFill>
                  <a:schemeClr val="tx2">
                    <a:lumMod val="85000"/>
                    <a:lumOff val="15000"/>
                  </a:schemeClr>
                </a:solidFill>
                <a:latin typeface="Calibri" panose="020F0502020204030204" pitchFamily="34" charset="0"/>
                <a:cs typeface="Calibri" panose="020F0502020204030204" pitchFamily="34" charset="0"/>
              </a:rPr>
              <a:t>COBRA</a:t>
            </a:r>
          </a:p>
          <a:p>
            <a:pPr marL="521208" lvl="1" fontAlgn="auto">
              <a:spcAft>
                <a:spcPts val="0"/>
              </a:spcAft>
              <a:buClrTx/>
              <a:buFont typeface="Wingdings" pitchFamily="2" charset="2"/>
              <a:buChar char="§"/>
              <a:defRPr/>
            </a:pPr>
            <a:endParaRPr lang="en-US" sz="2500" dirty="0" smtClean="0">
              <a:solidFill>
                <a:schemeClr val="tx2">
                  <a:lumMod val="85000"/>
                  <a:lumOff val="15000"/>
                </a:schemeClr>
              </a:solidFill>
              <a:latin typeface="Arial" pitchFamily="34" charset="0"/>
              <a:cs typeface="Arial" pitchFamily="34" charset="0"/>
            </a:endParaRPr>
          </a:p>
        </p:txBody>
      </p:sp>
      <p:pic>
        <p:nvPicPr>
          <p:cNvPr id="5"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6778" y="3585210"/>
            <a:ext cx="256222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752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97408"/>
            <a:ext cx="8229600" cy="820230"/>
          </a:xfrm>
        </p:spPr>
        <p:txBody>
          <a:bodyPr/>
          <a:lstStyle/>
          <a:p>
            <a:pPr marL="274320" indent="-274320" fontAlgn="auto">
              <a:spcBef>
                <a:spcPct val="20000"/>
              </a:spcBef>
              <a:spcAft>
                <a:spcPts val="0"/>
              </a:spcAft>
              <a:defRPr/>
            </a:pPr>
            <a:r>
              <a:rPr lang="en-US" sz="3600" b="1" dirty="0">
                <a:ln w="12700">
                  <a:noFill/>
                  <a:prstDash val="solid"/>
                </a:ln>
                <a:solidFill>
                  <a:schemeClr val="tx2"/>
                </a:solidFill>
                <a:latin typeface="Calibri" panose="020F0502020204030204" pitchFamily="34" charset="0"/>
                <a:cs typeface="Calibri" panose="020F0502020204030204" pitchFamily="34" charset="0"/>
              </a:rPr>
              <a:t>How to Enroll</a:t>
            </a:r>
          </a:p>
        </p:txBody>
      </p:sp>
      <p:sp>
        <p:nvSpPr>
          <p:cNvPr id="236547" name="Rectangle 3"/>
          <p:cNvSpPr>
            <a:spLocks noGrp="1" noChangeArrowheads="1"/>
          </p:cNvSpPr>
          <p:nvPr>
            <p:ph sz="half" idx="1"/>
          </p:nvPr>
        </p:nvSpPr>
        <p:spPr>
          <a:xfrm>
            <a:off x="457200" y="1600200"/>
            <a:ext cx="7737054" cy="4525963"/>
          </a:xfrm>
        </p:spPr>
        <p:txBody>
          <a:bodyPr rtlCol="0">
            <a:normAutofit fontScale="85000" lnSpcReduction="20000"/>
          </a:bodyPr>
          <a:lstStyle/>
          <a:p>
            <a:pPr marL="990600" lvl="1" indent="-533400" fontAlgn="auto">
              <a:spcAft>
                <a:spcPts val="0"/>
              </a:spcAft>
              <a:buClrTx/>
              <a:buFont typeface="Wingdings 2"/>
              <a:buChar char=""/>
              <a:defRPr/>
            </a:pPr>
            <a:r>
              <a:rPr lang="en-US" sz="2500" b="1" dirty="0">
                <a:solidFill>
                  <a:schemeClr val="tx2">
                    <a:lumMod val="85000"/>
                    <a:lumOff val="15000"/>
                  </a:schemeClr>
                </a:solidFill>
                <a:latin typeface="Calibri" panose="020F0502020204030204" pitchFamily="34" charset="0"/>
                <a:cs typeface="Calibri" panose="020F0502020204030204" pitchFamily="34" charset="0"/>
              </a:rPr>
              <a:t>Online</a:t>
            </a:r>
          </a:p>
          <a:p>
            <a:pPr marL="695325" lvl="2" indent="0" fontAlgn="auto">
              <a:spcAft>
                <a:spcPts val="0"/>
              </a:spcAft>
              <a:buClrTx/>
              <a:buNone/>
              <a:defRPr/>
            </a:pPr>
            <a:r>
              <a:rPr lang="en-US" sz="2200" dirty="0">
                <a:solidFill>
                  <a:schemeClr val="tx2">
                    <a:lumMod val="85000"/>
                    <a:lumOff val="15000"/>
                  </a:schemeClr>
                </a:solidFill>
                <a:latin typeface="Calibri" panose="020F0502020204030204" pitchFamily="34" charset="0"/>
                <a:cs typeface="Calibri" panose="020F0502020204030204" pitchFamily="34" charset="0"/>
                <a:hlinkClick r:id="rId2"/>
              </a:rPr>
              <a:t>https://peoplefirst.myflorida.com</a:t>
            </a:r>
            <a:r>
              <a:rPr lang="en-US" sz="2200" dirty="0">
                <a:solidFill>
                  <a:schemeClr val="tx2">
                    <a:lumMod val="85000"/>
                    <a:lumOff val="15000"/>
                  </a:schemeClr>
                </a:solidFill>
                <a:latin typeface="Calibri" panose="020F0502020204030204" pitchFamily="34" charset="0"/>
                <a:cs typeface="Calibri" panose="020F0502020204030204" pitchFamily="34" charset="0"/>
              </a:rPr>
              <a:t> </a:t>
            </a:r>
          </a:p>
          <a:p>
            <a:pPr marL="695325" lvl="2" indent="0" fontAlgn="auto">
              <a:spcAft>
                <a:spcPts val="0"/>
              </a:spcAft>
              <a:buClrTx/>
              <a:buNone/>
              <a:defRPr/>
            </a:pPr>
            <a:r>
              <a:rPr lang="en-US" sz="2200" dirty="0">
                <a:solidFill>
                  <a:schemeClr val="tx2">
                    <a:lumMod val="85000"/>
                    <a:lumOff val="15000"/>
                  </a:schemeClr>
                </a:solidFill>
                <a:latin typeface="Calibri" panose="020F0502020204030204" pitchFamily="34" charset="0"/>
                <a:cs typeface="Calibri" panose="020F0502020204030204" pitchFamily="34" charset="0"/>
              </a:rPr>
              <a:t>User ID and Password Required</a:t>
            </a:r>
          </a:p>
          <a:p>
            <a:pPr marL="695325" lvl="2" indent="0" fontAlgn="auto">
              <a:spcAft>
                <a:spcPts val="0"/>
              </a:spcAft>
              <a:buClrTx/>
              <a:buNone/>
              <a:defRPr/>
            </a:pPr>
            <a:endParaRPr lang="en-US" sz="2200" dirty="0">
              <a:solidFill>
                <a:schemeClr val="tx2">
                  <a:lumMod val="85000"/>
                  <a:lumOff val="15000"/>
                </a:schemeClr>
              </a:solidFill>
              <a:latin typeface="Calibri" panose="020F0502020204030204" pitchFamily="34" charset="0"/>
              <a:cs typeface="Calibri" panose="020F0502020204030204" pitchFamily="34" charset="0"/>
            </a:endParaRPr>
          </a:p>
          <a:p>
            <a:pPr marL="990600" lvl="1" indent="-533400" fontAlgn="auto">
              <a:spcAft>
                <a:spcPts val="0"/>
              </a:spcAft>
              <a:buClrTx/>
              <a:buFont typeface="Wingdings 2"/>
              <a:buChar char=""/>
              <a:defRPr/>
            </a:pPr>
            <a:r>
              <a:rPr lang="en-US" sz="2500" b="1" dirty="0">
                <a:solidFill>
                  <a:schemeClr val="tx2">
                    <a:lumMod val="85000"/>
                    <a:lumOff val="15000"/>
                  </a:schemeClr>
                </a:solidFill>
                <a:latin typeface="Calibri" panose="020F0502020204030204" pitchFamily="34" charset="0"/>
                <a:cs typeface="Calibri" panose="020F0502020204030204" pitchFamily="34" charset="0"/>
              </a:rPr>
              <a:t>Service Center</a:t>
            </a:r>
          </a:p>
          <a:p>
            <a:pPr marL="695325" lvl="2" indent="0" fontAlgn="auto">
              <a:spcAft>
                <a:spcPts val="0"/>
              </a:spcAft>
              <a:buClrTx/>
              <a:buNone/>
              <a:defRPr/>
            </a:pPr>
            <a:r>
              <a:rPr lang="en-US" sz="2200" dirty="0">
                <a:solidFill>
                  <a:schemeClr val="tx2">
                    <a:lumMod val="85000"/>
                    <a:lumOff val="15000"/>
                  </a:schemeClr>
                </a:solidFill>
                <a:latin typeface="Calibri" panose="020F0502020204030204" pitchFamily="34" charset="0"/>
                <a:cs typeface="Calibri" panose="020F0502020204030204" pitchFamily="34" charset="0"/>
              </a:rPr>
              <a:t>1-866-663-4735</a:t>
            </a:r>
          </a:p>
          <a:p>
            <a:pPr marL="695325" lvl="2" indent="0" fontAlgn="auto">
              <a:spcAft>
                <a:spcPts val="0"/>
              </a:spcAft>
              <a:buClrTx/>
              <a:buNone/>
              <a:defRPr/>
            </a:pPr>
            <a:r>
              <a:rPr lang="en-US" sz="2200" dirty="0">
                <a:solidFill>
                  <a:schemeClr val="tx2">
                    <a:lumMod val="85000"/>
                    <a:lumOff val="15000"/>
                  </a:schemeClr>
                </a:solidFill>
                <a:latin typeface="Calibri" panose="020F0502020204030204" pitchFamily="34" charset="0"/>
                <a:cs typeface="Calibri" panose="020F0502020204030204" pitchFamily="34" charset="0"/>
              </a:rPr>
              <a:t>Available Monday-Friday </a:t>
            </a:r>
            <a:r>
              <a:rPr lang="en-US" sz="2200" dirty="0" smtClean="0">
                <a:solidFill>
                  <a:schemeClr val="tx2">
                    <a:lumMod val="85000"/>
                    <a:lumOff val="15000"/>
                  </a:schemeClr>
                </a:solidFill>
                <a:latin typeface="Calibri" panose="020F0502020204030204" pitchFamily="34" charset="0"/>
                <a:cs typeface="Calibri" panose="020F0502020204030204" pitchFamily="34" charset="0"/>
              </a:rPr>
              <a:t>8:00 a.m. </a:t>
            </a:r>
            <a:r>
              <a:rPr lang="en-US" sz="2200" dirty="0">
                <a:solidFill>
                  <a:schemeClr val="tx2">
                    <a:lumMod val="85000"/>
                    <a:lumOff val="15000"/>
                  </a:schemeClr>
                </a:solidFill>
                <a:latin typeface="Calibri" panose="020F0502020204030204" pitchFamily="34" charset="0"/>
                <a:cs typeface="Calibri" panose="020F0502020204030204" pitchFamily="34" charset="0"/>
              </a:rPr>
              <a:t>to </a:t>
            </a:r>
            <a:r>
              <a:rPr lang="en-US" sz="2200" dirty="0" smtClean="0">
                <a:solidFill>
                  <a:schemeClr val="tx2">
                    <a:lumMod val="85000"/>
                    <a:lumOff val="15000"/>
                  </a:schemeClr>
                </a:solidFill>
                <a:latin typeface="Calibri" panose="020F0502020204030204" pitchFamily="34" charset="0"/>
                <a:cs typeface="Calibri" panose="020F0502020204030204" pitchFamily="34" charset="0"/>
              </a:rPr>
              <a:t>6:00 p.m. EST</a:t>
            </a:r>
            <a:endParaRPr lang="en-US" sz="2200" dirty="0">
              <a:solidFill>
                <a:schemeClr val="tx2">
                  <a:lumMod val="85000"/>
                  <a:lumOff val="15000"/>
                </a:schemeClr>
              </a:solidFill>
              <a:latin typeface="Calibri" panose="020F0502020204030204" pitchFamily="34" charset="0"/>
              <a:cs typeface="Calibri" panose="020F0502020204030204" pitchFamily="34" charset="0"/>
            </a:endParaRPr>
          </a:p>
          <a:p>
            <a:pPr marL="609600" indent="-609600" fontAlgn="auto">
              <a:spcAft>
                <a:spcPts val="0"/>
              </a:spcAft>
              <a:buFontTx/>
              <a:buNone/>
              <a:defRPr/>
            </a:pPr>
            <a:endParaRPr lang="en-US" sz="2500" b="1" dirty="0">
              <a:ln w="12700">
                <a:noFill/>
                <a:prstDash val="solid"/>
              </a:ln>
              <a:solidFill>
                <a:schemeClr val="tx2"/>
              </a:solidFill>
              <a:latin typeface="Calibri" panose="020F0502020204030204" pitchFamily="34" charset="0"/>
              <a:cs typeface="Calibri" panose="020F0502020204030204" pitchFamily="34" charset="0"/>
            </a:endParaRPr>
          </a:p>
          <a:p>
            <a:pPr marL="609600" indent="-609600" fontAlgn="auto">
              <a:spcAft>
                <a:spcPts val="0"/>
              </a:spcAft>
              <a:buFontTx/>
              <a:buNone/>
              <a:defRPr/>
            </a:pPr>
            <a:r>
              <a:rPr lang="en-US" sz="2500" b="1" dirty="0">
                <a:ln w="12700">
                  <a:noFill/>
                  <a:prstDash val="solid"/>
                </a:ln>
                <a:solidFill>
                  <a:schemeClr val="tx2"/>
                </a:solidFill>
                <a:latin typeface="Calibri" panose="020F0502020204030204" pitchFamily="34" charset="0"/>
                <a:cs typeface="Calibri" panose="020F0502020204030204" pitchFamily="34" charset="0"/>
              </a:rPr>
              <a:t>To Receive User ID:</a:t>
            </a:r>
          </a:p>
          <a:p>
            <a:pPr marL="990600" lvl="1" indent="-533400" fontAlgn="auto">
              <a:spcAft>
                <a:spcPts val="0"/>
              </a:spcAft>
              <a:buClrTx/>
              <a:buFont typeface="+mj-lt"/>
              <a:buAutoNum type="arabicPeriod"/>
              <a:defRPr/>
            </a:pPr>
            <a:r>
              <a:rPr lang="en-US" sz="2500" dirty="0">
                <a:solidFill>
                  <a:schemeClr val="tx2">
                    <a:lumMod val="85000"/>
                    <a:lumOff val="15000"/>
                  </a:schemeClr>
                </a:solidFill>
                <a:latin typeface="Calibri" panose="020F0502020204030204" pitchFamily="34" charset="0"/>
                <a:cs typeface="Calibri" panose="020F0502020204030204" pitchFamily="34" charset="0"/>
              </a:rPr>
              <a:t>Employee’s information is keyed to FAU system</a:t>
            </a:r>
          </a:p>
          <a:p>
            <a:pPr marL="990600" lvl="1" indent="-533400" fontAlgn="auto">
              <a:spcAft>
                <a:spcPts val="0"/>
              </a:spcAft>
              <a:buClrTx/>
              <a:buFont typeface="+mj-lt"/>
              <a:buAutoNum type="arabicPeriod"/>
              <a:defRPr/>
            </a:pPr>
            <a:r>
              <a:rPr lang="en-US" sz="2500" dirty="0">
                <a:solidFill>
                  <a:schemeClr val="tx2">
                    <a:lumMod val="85000"/>
                    <a:lumOff val="15000"/>
                  </a:schemeClr>
                </a:solidFill>
                <a:latin typeface="Calibri" panose="020F0502020204030204" pitchFamily="34" charset="0"/>
                <a:cs typeface="Calibri" panose="020F0502020204030204" pitchFamily="34" charset="0"/>
              </a:rPr>
              <a:t>Daily electronic file is submitted to People First</a:t>
            </a:r>
          </a:p>
          <a:p>
            <a:pPr marL="990600" lvl="1" indent="-533400" fontAlgn="auto">
              <a:spcAft>
                <a:spcPts val="0"/>
              </a:spcAft>
              <a:buClrTx/>
              <a:buFont typeface="+mj-lt"/>
              <a:buAutoNum type="arabicPeriod"/>
              <a:defRPr/>
            </a:pPr>
            <a:r>
              <a:rPr lang="en-US" sz="2500" dirty="0">
                <a:solidFill>
                  <a:schemeClr val="tx2">
                    <a:lumMod val="85000"/>
                    <a:lumOff val="15000"/>
                  </a:schemeClr>
                </a:solidFill>
                <a:latin typeface="Calibri" panose="020F0502020204030204" pitchFamily="34" charset="0"/>
                <a:cs typeface="Calibri" panose="020F0502020204030204" pitchFamily="34" charset="0"/>
              </a:rPr>
              <a:t>People First mails </a:t>
            </a:r>
            <a:r>
              <a:rPr lang="en-US" sz="2500" dirty="0" smtClean="0">
                <a:solidFill>
                  <a:schemeClr val="tx2">
                    <a:lumMod val="85000"/>
                    <a:lumOff val="15000"/>
                  </a:schemeClr>
                </a:solidFill>
                <a:latin typeface="Calibri" panose="020F0502020204030204" pitchFamily="34" charset="0"/>
                <a:cs typeface="Calibri" panose="020F0502020204030204" pitchFamily="34" charset="0"/>
              </a:rPr>
              <a:t>informational packet </a:t>
            </a:r>
            <a:r>
              <a:rPr lang="en-US" sz="2500" dirty="0">
                <a:solidFill>
                  <a:schemeClr val="tx2">
                    <a:lumMod val="85000"/>
                    <a:lumOff val="15000"/>
                  </a:schemeClr>
                </a:solidFill>
                <a:latin typeface="Calibri" panose="020F0502020204030204" pitchFamily="34" charset="0"/>
                <a:cs typeface="Calibri" panose="020F0502020204030204" pitchFamily="34" charset="0"/>
              </a:rPr>
              <a:t>(including </a:t>
            </a:r>
            <a:r>
              <a:rPr lang="en-US" sz="2500" dirty="0" smtClean="0">
                <a:solidFill>
                  <a:schemeClr val="tx2">
                    <a:lumMod val="85000"/>
                    <a:lumOff val="15000"/>
                  </a:schemeClr>
                </a:solidFill>
                <a:latin typeface="Calibri" panose="020F0502020204030204" pitchFamily="34" charset="0"/>
                <a:cs typeface="Calibri" panose="020F0502020204030204" pitchFamily="34" charset="0"/>
              </a:rPr>
              <a:t>User ID</a:t>
            </a:r>
            <a:r>
              <a:rPr lang="en-US" sz="2500" dirty="0">
                <a:solidFill>
                  <a:schemeClr val="tx2">
                    <a:lumMod val="85000"/>
                    <a:lumOff val="15000"/>
                  </a:schemeClr>
                </a:solidFill>
                <a:latin typeface="Calibri" panose="020F0502020204030204" pitchFamily="34" charset="0"/>
                <a:cs typeface="Calibri" panose="020F0502020204030204" pitchFamily="34" charset="0"/>
              </a:rPr>
              <a:t>) to employee’s home</a:t>
            </a:r>
          </a:p>
          <a:p>
            <a:pPr eaLnBrk="1" fontAlgn="auto" hangingPunct="1">
              <a:spcAft>
                <a:spcPts val="0"/>
              </a:spcAft>
              <a:buFont typeface="Wingdings" panose="05000000000000000000" pitchFamily="2" charset="2"/>
              <a:buNone/>
              <a:defRPr/>
            </a:pPr>
            <a:r>
              <a:rPr lang="en-US" sz="2400" dirty="0" smtClean="0">
                <a:solidFill>
                  <a:srgbClr val="FF3300"/>
                </a:solidFill>
              </a:rPr>
              <a:t>                           </a:t>
            </a:r>
          </a:p>
        </p:txBody>
      </p:sp>
      <p:pic>
        <p:nvPicPr>
          <p:cNvPr id="8" name="Content Placeholder 7"/>
          <p:cNvPicPr>
            <a:picLocks noGrp="1" noChangeAspect="1"/>
          </p:cNvPicPr>
          <p:nvPr>
            <p:ph sz="half" idx="2"/>
          </p:nvPr>
        </p:nvPicPr>
        <p:blipFill>
          <a:blip r:embed="rId3"/>
          <a:stretch>
            <a:fillRect/>
          </a:stretch>
        </p:blipFill>
        <p:spPr>
          <a:xfrm>
            <a:off x="5361083" y="2074145"/>
            <a:ext cx="2590800" cy="790575"/>
          </a:xfrm>
          <a:prstGeom prst="rect">
            <a:avLst/>
          </a:prstGeom>
        </p:spPr>
      </p:pic>
      <p:sp>
        <p:nvSpPr>
          <p:cNvPr id="13315" name="Slide Number Placeholder 6"/>
          <p:cNvSpPr>
            <a:spLocks noGrp="1"/>
          </p:cNvSpPr>
          <p:nvPr>
            <p:ph type="sldNum" sz="quarter" idx="12"/>
          </p:nvPr>
        </p:nvSpPr>
        <p:spPr bwMode="auto">
          <a:xfrm>
            <a:off x="708660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2ABCA2-023A-4A51-94AA-C11EE75ACA88}" type="slidenum">
              <a:rPr lang="en-US" altLang="en-US" smtClean="0"/>
              <a:pPr/>
              <a:t>5</a:t>
            </a:fld>
            <a:endParaRPr lang="en-US" altLang="en-US" smtClean="0"/>
          </a:p>
        </p:txBody>
      </p:sp>
    </p:spTree>
    <p:extLst>
      <p:ext uri="{BB962C8B-B14F-4D97-AF65-F5344CB8AC3E}">
        <p14:creationId xmlns:p14="http://schemas.microsoft.com/office/powerpoint/2010/main" val="2258767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idx="1"/>
          </p:nvPr>
        </p:nvSpPr>
        <p:spPr>
          <a:xfrm>
            <a:off x="7070" y="1060210"/>
            <a:ext cx="7848362" cy="1301990"/>
          </a:xfrm>
        </p:spPr>
        <p:txBody>
          <a:bodyPr>
            <a:normAutofit/>
          </a:bodyPr>
          <a:lstStyle/>
          <a:p>
            <a:pPr marL="533400" indent="-533400" fontAlgn="auto">
              <a:spcAft>
                <a:spcPts val="0"/>
              </a:spcAft>
              <a:buFont typeface="Wingdings" pitchFamily="2" charset="2"/>
              <a:buChar char="§"/>
              <a:defRPr/>
            </a:pPr>
            <a:r>
              <a:rPr lang="en-US" sz="3000" dirty="0" smtClean="0">
                <a:solidFill>
                  <a:schemeClr val="tx2">
                    <a:lumMod val="85000"/>
                    <a:lumOff val="15000"/>
                  </a:schemeClr>
                </a:solidFill>
                <a:latin typeface="Calibri" panose="020F0502020204030204" pitchFamily="34" charset="0"/>
                <a:cs typeface="Calibri" panose="020F0502020204030204" pitchFamily="34" charset="0"/>
              </a:rPr>
              <a:t>Default </a:t>
            </a:r>
            <a:r>
              <a:rPr lang="en-US" sz="3000" dirty="0">
                <a:solidFill>
                  <a:schemeClr val="tx2">
                    <a:lumMod val="85000"/>
                    <a:lumOff val="15000"/>
                  </a:schemeClr>
                </a:solidFill>
                <a:latin typeface="Calibri" panose="020F0502020204030204" pitchFamily="34" charset="0"/>
                <a:cs typeface="Calibri" panose="020F0502020204030204" pitchFamily="34" charset="0"/>
              </a:rPr>
              <a:t>password: </a:t>
            </a:r>
            <a:endParaRPr lang="en-US" sz="3000" dirty="0" smtClean="0">
              <a:solidFill>
                <a:schemeClr val="tx2">
                  <a:lumMod val="85000"/>
                  <a:lumOff val="15000"/>
                </a:schemeClr>
              </a:solidFill>
              <a:latin typeface="Calibri" panose="020F0502020204030204" pitchFamily="34" charset="0"/>
              <a:cs typeface="Calibri" panose="020F0502020204030204" pitchFamily="34" charset="0"/>
            </a:endParaRPr>
          </a:p>
          <a:p>
            <a:pPr marL="0" indent="0" fontAlgn="auto">
              <a:spcAft>
                <a:spcPts val="0"/>
              </a:spcAft>
              <a:buNone/>
              <a:tabLst>
                <a:tab pos="571500" algn="l"/>
              </a:tabLst>
              <a:defRPr/>
            </a:pPr>
            <a:r>
              <a:rPr lang="en-US" sz="3000" i="1" dirty="0">
                <a:solidFill>
                  <a:schemeClr val="tx2">
                    <a:lumMod val="85000"/>
                    <a:lumOff val="15000"/>
                  </a:schemeClr>
                </a:solidFill>
                <a:latin typeface="Calibri" panose="020F0502020204030204" pitchFamily="34" charset="0"/>
                <a:cs typeface="Calibri" panose="020F0502020204030204" pitchFamily="34" charset="0"/>
              </a:rPr>
              <a:t>	</a:t>
            </a:r>
            <a:r>
              <a:rPr lang="en-US" sz="3000" i="1" dirty="0" smtClean="0">
                <a:solidFill>
                  <a:srgbClr val="FF0000"/>
                </a:solidFill>
                <a:latin typeface="Calibri" panose="020F0502020204030204" pitchFamily="34" charset="0"/>
                <a:cs typeface="Calibri" panose="020F0502020204030204" pitchFamily="34" charset="0"/>
              </a:rPr>
              <a:t>Pf </a:t>
            </a:r>
            <a:r>
              <a:rPr lang="en-US" sz="3000" i="1" dirty="0">
                <a:solidFill>
                  <a:srgbClr val="FF0000"/>
                </a:solidFill>
                <a:latin typeface="Calibri" panose="020F0502020204030204" pitchFamily="34" charset="0"/>
                <a:cs typeface="Calibri" panose="020F0502020204030204" pitchFamily="34" charset="0"/>
              </a:rPr>
              <a:t>+ </a:t>
            </a:r>
            <a:r>
              <a:rPr lang="en-US" sz="3000" i="1" dirty="0" smtClean="0">
                <a:solidFill>
                  <a:srgbClr val="FF0000"/>
                </a:solidFill>
                <a:latin typeface="Calibri" panose="020F0502020204030204" pitchFamily="34" charset="0"/>
                <a:cs typeface="Calibri" panose="020F0502020204030204" pitchFamily="34" charset="0"/>
              </a:rPr>
              <a:t>Birth date (</a:t>
            </a:r>
            <a:r>
              <a:rPr lang="en-US" sz="3000" i="1" dirty="0" err="1" smtClean="0">
                <a:solidFill>
                  <a:srgbClr val="FF0000"/>
                </a:solidFill>
                <a:latin typeface="Calibri" panose="020F0502020204030204" pitchFamily="34" charset="0"/>
                <a:cs typeface="Calibri" panose="020F0502020204030204" pitchFamily="34" charset="0"/>
              </a:rPr>
              <a:t>PfMMDDYY</a:t>
            </a:r>
            <a:r>
              <a:rPr lang="en-US" sz="3000" i="1" dirty="0" smtClean="0">
                <a:solidFill>
                  <a:srgbClr val="FF0000"/>
                </a:solidFill>
                <a:latin typeface="Calibri" panose="020F0502020204030204" pitchFamily="34" charset="0"/>
                <a:cs typeface="Calibri" panose="020F0502020204030204" pitchFamily="34" charset="0"/>
              </a:rPr>
              <a:t>)</a:t>
            </a:r>
          </a:p>
        </p:txBody>
      </p:sp>
      <p:pic>
        <p:nvPicPr>
          <p:cNvPr id="4098" name="Picture 2" descr="C:\Users\as089772\AppData\Local\Microsoft\Windows\Temporary Internet Files\Content.IE5\HDQM7Z89\dglxasse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335" y="444740"/>
            <a:ext cx="1904762" cy="19174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36" y="2131160"/>
            <a:ext cx="7645831" cy="4571415"/>
          </a:xfrm>
          <a:prstGeom prst="rect">
            <a:avLst/>
          </a:prstGeom>
        </p:spPr>
      </p:pic>
      <p:sp>
        <p:nvSpPr>
          <p:cNvPr id="3" name="Oval 2"/>
          <p:cNvSpPr/>
          <p:nvPr/>
        </p:nvSpPr>
        <p:spPr>
          <a:xfrm>
            <a:off x="5011550" y="3727013"/>
            <a:ext cx="1485900" cy="668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endCxn id="3" idx="5"/>
          </p:cNvCxnSpPr>
          <p:nvPr/>
        </p:nvCxnSpPr>
        <p:spPr>
          <a:xfrm flipH="1" flipV="1">
            <a:off x="6279845" y="4297963"/>
            <a:ext cx="370005" cy="4027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649850" y="4533900"/>
            <a:ext cx="1143000" cy="430887"/>
          </a:xfrm>
          <a:prstGeom prst="rect">
            <a:avLst/>
          </a:prstGeom>
          <a:noFill/>
          <a:ln w="38100">
            <a:solidFill>
              <a:srgbClr val="FF0000"/>
            </a:solidFill>
          </a:ln>
        </p:spPr>
        <p:txBody>
          <a:bodyPr wrap="square" rtlCol="0">
            <a:spAutoFit/>
          </a:bodyPr>
          <a:lstStyle/>
          <a:p>
            <a:pPr algn="ctr"/>
            <a:r>
              <a:rPr lang="en-US" sz="1100" dirty="0" smtClean="0">
                <a:solidFill>
                  <a:srgbClr val="FF0000"/>
                </a:solidFill>
              </a:rPr>
              <a:t>Enter ID and Password</a:t>
            </a:r>
            <a:endParaRPr lang="en-US" sz="1100" dirty="0">
              <a:solidFill>
                <a:srgbClr val="FF0000"/>
              </a:solidFill>
            </a:endParaRPr>
          </a:p>
        </p:txBody>
      </p:sp>
    </p:spTree>
    <p:extLst>
      <p:ext uri="{BB962C8B-B14F-4D97-AF65-F5344CB8AC3E}">
        <p14:creationId xmlns:p14="http://schemas.microsoft.com/office/powerpoint/2010/main" val="1402037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29184" y="780288"/>
            <a:ext cx="8153400" cy="933450"/>
          </a:xfrm>
        </p:spPr>
        <p:txBody>
          <a:bodyPr/>
          <a:lstStyle/>
          <a:p>
            <a:pPr algn="ctr" fontAlgn="auto">
              <a:spcAft>
                <a:spcPts val="0"/>
              </a:spcAft>
              <a:defRPr/>
            </a:pPr>
            <a:r>
              <a:rPr lang="en-US" u="sng" cap="none" dirty="0" smtClean="0">
                <a:ln w="500">
                  <a:solidFill>
                    <a:schemeClr val="tx2"/>
                  </a:solidFill>
                </a:ln>
                <a:latin typeface="Century Gothic" panose="020B0502020202020204" pitchFamily="34" charset="0"/>
                <a:cs typeface="Calibri" panose="020F0502020204030204" pitchFamily="34" charset="0"/>
              </a:rPr>
              <a:t>International Employees</a:t>
            </a:r>
            <a:endParaRPr lang="en-US" u="sng" cap="none" dirty="0">
              <a:ln w="500">
                <a:solidFill>
                  <a:schemeClr val="tx2"/>
                </a:solidFill>
              </a:ln>
              <a:latin typeface="Century Gothic" panose="020B0502020202020204" pitchFamily="34" charset="0"/>
              <a:cs typeface="Calibri" panose="020F0502020204030204" pitchFamily="34" charset="0"/>
            </a:endParaRPr>
          </a:p>
        </p:txBody>
      </p:sp>
      <p:sp>
        <p:nvSpPr>
          <p:cNvPr id="112643" name="Rectangle 3"/>
          <p:cNvSpPr>
            <a:spLocks noGrp="1" noChangeArrowheads="1"/>
          </p:cNvSpPr>
          <p:nvPr>
            <p:ph idx="1"/>
          </p:nvPr>
        </p:nvSpPr>
        <p:spPr>
          <a:xfrm>
            <a:off x="1552574" y="1371600"/>
            <a:ext cx="6219825" cy="3962400"/>
          </a:xfrm>
        </p:spPr>
        <p:txBody>
          <a:bodyPr>
            <a:normAutofit/>
          </a:bodyPr>
          <a:lstStyle/>
          <a:p>
            <a:pPr marL="0" indent="0" fontAlgn="auto">
              <a:spcAft>
                <a:spcPts val="0"/>
              </a:spcAft>
              <a:buNone/>
              <a:defRPr/>
            </a:pPr>
            <a:endParaRPr lang="en-US" sz="2500" dirty="0" smtClean="0">
              <a:ln w="12700">
                <a:noFill/>
                <a:prstDash val="solid"/>
              </a:ln>
              <a:solidFill>
                <a:schemeClr val="tx2"/>
              </a:solidFill>
              <a:latin typeface="Calibri" panose="020F0502020204030204" pitchFamily="34" charset="0"/>
              <a:cs typeface="Calibri" panose="020F0502020204030204" pitchFamily="34" charset="0"/>
            </a:endParaRPr>
          </a:p>
          <a:p>
            <a:pPr marL="0" indent="0" fontAlgn="auto">
              <a:spcAft>
                <a:spcPts val="0"/>
              </a:spcAft>
              <a:buNone/>
              <a:defRPr/>
            </a:pPr>
            <a:r>
              <a:rPr lang="en-US" sz="2500" dirty="0" smtClean="0">
                <a:ln w="12700">
                  <a:noFill/>
                  <a:prstDash val="solid"/>
                </a:ln>
                <a:solidFill>
                  <a:schemeClr val="tx2"/>
                </a:solidFill>
                <a:latin typeface="Calibri" panose="020F0502020204030204" pitchFamily="34" charset="0"/>
                <a:cs typeface="Calibri" panose="020F0502020204030204" pitchFamily="34" charset="0"/>
              </a:rPr>
              <a:t>People </a:t>
            </a:r>
            <a:r>
              <a:rPr lang="en-US" sz="2500" dirty="0">
                <a:ln w="12700">
                  <a:noFill/>
                  <a:prstDash val="solid"/>
                </a:ln>
                <a:solidFill>
                  <a:schemeClr val="tx2"/>
                </a:solidFill>
                <a:latin typeface="Calibri" panose="020F0502020204030204" pitchFamily="34" charset="0"/>
                <a:cs typeface="Calibri" panose="020F0502020204030204" pitchFamily="34" charset="0"/>
              </a:rPr>
              <a:t>First will not send an enrollment packet until they have all the necessary information, </a:t>
            </a:r>
            <a:r>
              <a:rPr lang="en-US" sz="2500" dirty="0" smtClean="0">
                <a:ln w="12700">
                  <a:noFill/>
                  <a:prstDash val="solid"/>
                </a:ln>
                <a:solidFill>
                  <a:schemeClr val="tx2"/>
                </a:solidFill>
                <a:latin typeface="Calibri" panose="020F0502020204030204" pitchFamily="34" charset="0"/>
                <a:cs typeface="Calibri" panose="020F0502020204030204" pitchFamily="34" charset="0"/>
              </a:rPr>
              <a:t>including a </a:t>
            </a:r>
            <a:r>
              <a:rPr lang="en-US" sz="2500" b="1" dirty="0">
                <a:ln w="12700">
                  <a:noFill/>
                  <a:prstDash val="solid"/>
                </a:ln>
                <a:solidFill>
                  <a:srgbClr val="FF0000"/>
                </a:solidFill>
                <a:latin typeface="Calibri" panose="020F0502020204030204" pitchFamily="34" charset="0"/>
                <a:cs typeface="Calibri" panose="020F0502020204030204" pitchFamily="34" charset="0"/>
              </a:rPr>
              <a:t>valid Social Security Number </a:t>
            </a:r>
            <a:r>
              <a:rPr lang="en-US" sz="2500" dirty="0" smtClean="0">
                <a:ln w="12700">
                  <a:noFill/>
                  <a:prstDash val="solid"/>
                </a:ln>
                <a:solidFill>
                  <a:schemeClr val="tx2"/>
                </a:solidFill>
                <a:latin typeface="Calibri" panose="020F0502020204030204" pitchFamily="34" charset="0"/>
                <a:cs typeface="Calibri" panose="020F0502020204030204" pitchFamily="34" charset="0"/>
              </a:rPr>
              <a:t>and a </a:t>
            </a:r>
            <a:r>
              <a:rPr lang="en-US" sz="2500" b="1" dirty="0">
                <a:ln w="12700">
                  <a:noFill/>
                  <a:prstDash val="solid"/>
                </a:ln>
                <a:solidFill>
                  <a:srgbClr val="FF0000"/>
                </a:solidFill>
                <a:latin typeface="Calibri" panose="020F0502020204030204" pitchFamily="34" charset="0"/>
                <a:cs typeface="Calibri" panose="020F0502020204030204" pitchFamily="34" charset="0"/>
              </a:rPr>
              <a:t>valid address</a:t>
            </a:r>
            <a:r>
              <a:rPr lang="en-US" sz="2500" dirty="0">
                <a:ln w="12700">
                  <a:noFill/>
                  <a:prstDash val="solid"/>
                </a:ln>
                <a:solidFill>
                  <a:schemeClr val="tx2"/>
                </a:solidFill>
                <a:latin typeface="Calibri" panose="020F0502020204030204" pitchFamily="34" charset="0"/>
                <a:cs typeface="Calibri" panose="020F0502020204030204" pitchFamily="34" charset="0"/>
              </a:rPr>
              <a:t>. </a:t>
            </a:r>
            <a:endParaRPr lang="en-US" sz="2500" dirty="0" smtClean="0">
              <a:ln w="12700">
                <a:noFill/>
                <a:prstDash val="solid"/>
              </a:ln>
              <a:solidFill>
                <a:schemeClr val="tx2"/>
              </a:solidFill>
              <a:latin typeface="Calibri" panose="020F0502020204030204" pitchFamily="34" charset="0"/>
              <a:cs typeface="Calibri" panose="020F0502020204030204" pitchFamily="34" charset="0"/>
            </a:endParaRPr>
          </a:p>
          <a:p>
            <a:pPr marL="0" indent="0" fontAlgn="auto">
              <a:spcAft>
                <a:spcPts val="0"/>
              </a:spcAft>
              <a:buNone/>
              <a:defRPr/>
            </a:pPr>
            <a:endParaRPr lang="en-US" sz="2500" b="1" u="sng" dirty="0">
              <a:ln w="12700">
                <a:noFill/>
                <a:prstDash val="solid"/>
              </a:ln>
              <a:solidFill>
                <a:schemeClr val="tx2"/>
              </a:solidFill>
              <a:latin typeface="Calibri" panose="020F0502020204030204" pitchFamily="34" charset="0"/>
              <a:cs typeface="Calibri" panose="020F0502020204030204" pitchFamily="34" charset="0"/>
            </a:endParaRPr>
          </a:p>
          <a:p>
            <a:pPr marL="0" indent="0" fontAlgn="auto">
              <a:spcAft>
                <a:spcPts val="0"/>
              </a:spcAft>
              <a:buNone/>
              <a:defRPr/>
            </a:pPr>
            <a:r>
              <a:rPr lang="en-US" sz="2500" b="1" u="sng" dirty="0" smtClean="0">
                <a:ln w="12700">
                  <a:noFill/>
                  <a:prstDash val="solid"/>
                </a:ln>
                <a:solidFill>
                  <a:schemeClr val="tx2"/>
                </a:solidFill>
                <a:latin typeface="Calibri" panose="020F0502020204030204" pitchFamily="34" charset="0"/>
                <a:cs typeface="Calibri" panose="020F0502020204030204" pitchFamily="34" charset="0"/>
              </a:rPr>
              <a:t>Missing </a:t>
            </a:r>
            <a:r>
              <a:rPr lang="en-US" sz="2500" b="1" u="sng" dirty="0">
                <a:ln w="12700">
                  <a:noFill/>
                  <a:prstDash val="solid"/>
                </a:ln>
                <a:solidFill>
                  <a:schemeClr val="tx2"/>
                </a:solidFill>
                <a:latin typeface="Calibri" panose="020F0502020204030204" pitchFamily="34" charset="0"/>
                <a:cs typeface="Calibri" panose="020F0502020204030204" pitchFamily="34" charset="0"/>
              </a:rPr>
              <a:t>information can cause a delay in the start of health coverage for you and your family. </a:t>
            </a:r>
            <a:endParaRPr lang="en-US" sz="2500" b="1" u="sng" dirty="0">
              <a:solidFill>
                <a:schemeClr val="tx2">
                  <a:lumMod val="85000"/>
                  <a:lumOff val="15000"/>
                </a:schemeClr>
              </a:solidFill>
              <a:latin typeface="Arial" pitchFamily="34" charset="0"/>
              <a:cs typeface="Arial" pitchFamily="34" charset="0"/>
            </a:endParaRPr>
          </a:p>
        </p:txBody>
      </p:sp>
      <p:pic>
        <p:nvPicPr>
          <p:cNvPr id="2" name="Picture 2" descr="C:\Users\as089772\AppData\Local\Microsoft\Windows\Temporary Internet Files\Content.IE5\I2P1OI73\MC90044212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96095"/>
            <a:ext cx="1228106" cy="122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329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07520" y="858610"/>
            <a:ext cx="8153400" cy="652153"/>
          </a:xfrm>
        </p:spPr>
        <p:txBody>
          <a:bodyPr>
            <a:normAutofit fontScale="90000"/>
          </a:bodyPr>
          <a:lstStyle/>
          <a:p>
            <a:pPr algn="ctr" fontAlgn="auto">
              <a:spcAft>
                <a:spcPts val="0"/>
              </a:spcAft>
              <a:defRPr/>
            </a:pPr>
            <a:r>
              <a:rPr lang="en-US" u="sng" cap="none" dirty="0" smtClean="0">
                <a:ln w="500">
                  <a:solidFill>
                    <a:schemeClr val="tx2"/>
                  </a:solidFill>
                </a:ln>
                <a:latin typeface="Century Gothic" panose="020B0502020202020204" pitchFamily="34" charset="0"/>
                <a:cs typeface="Calibri" panose="020F0502020204030204" pitchFamily="34" charset="0"/>
              </a:rPr>
              <a:t>Rehire/Transfer Employees</a:t>
            </a:r>
            <a:endParaRPr lang="en-US" u="sng" cap="none" dirty="0">
              <a:ln w="500">
                <a:solidFill>
                  <a:schemeClr val="tx2"/>
                </a:solidFill>
              </a:ln>
              <a:latin typeface="Century Gothic" panose="020B0502020202020204" pitchFamily="34" charset="0"/>
              <a:cs typeface="Calibri" panose="020F0502020204030204" pitchFamily="34" charset="0"/>
            </a:endParaRPr>
          </a:p>
        </p:txBody>
      </p:sp>
      <p:sp>
        <p:nvSpPr>
          <p:cNvPr id="112643" name="Rectangle 3"/>
          <p:cNvSpPr>
            <a:spLocks noGrp="1" noChangeArrowheads="1"/>
          </p:cNvSpPr>
          <p:nvPr>
            <p:ph idx="1"/>
          </p:nvPr>
        </p:nvSpPr>
        <p:spPr>
          <a:xfrm>
            <a:off x="76200" y="1371600"/>
            <a:ext cx="8001000" cy="4724400"/>
          </a:xfrm>
        </p:spPr>
        <p:txBody>
          <a:bodyPr>
            <a:normAutofit/>
          </a:bodyPr>
          <a:lstStyle/>
          <a:p>
            <a:pPr marL="0" indent="0" fontAlgn="auto">
              <a:spcAft>
                <a:spcPts val="0"/>
              </a:spcAft>
              <a:buNone/>
              <a:defRPr/>
            </a:pPr>
            <a:endParaRPr lang="en-US" sz="2500" dirty="0" smtClean="0">
              <a:ln w="12700">
                <a:noFill/>
                <a:prstDash val="solid"/>
              </a:ln>
              <a:solidFill>
                <a:schemeClr val="tx2"/>
              </a:solidFill>
              <a:latin typeface="Calibri" panose="020F0502020204030204" pitchFamily="34" charset="0"/>
              <a:cs typeface="Calibri" panose="020F0502020204030204" pitchFamily="34" charset="0"/>
            </a:endParaRPr>
          </a:p>
          <a:p>
            <a:pPr marL="0" indent="0" fontAlgn="auto">
              <a:spcAft>
                <a:spcPts val="0"/>
              </a:spcAft>
              <a:buNone/>
              <a:defRPr/>
            </a:pPr>
            <a:endParaRPr lang="en-US" sz="2500" b="1" u="sng" dirty="0">
              <a:ln w="12700">
                <a:noFill/>
                <a:prstDash val="solid"/>
              </a:ln>
              <a:solidFill>
                <a:schemeClr val="tx2"/>
              </a:solidFill>
              <a:latin typeface="Calibri" panose="020F0502020204030204" pitchFamily="34" charset="0"/>
              <a:cs typeface="Calibri" panose="020F0502020204030204" pitchFamily="34" charset="0"/>
            </a:endParaRPr>
          </a:p>
        </p:txBody>
      </p:sp>
      <p:pic>
        <p:nvPicPr>
          <p:cNvPr id="2" name="Picture 2" descr="C:\Users\as089772\AppData\Local\Microsoft\Windows\Temporary Internet Files\Content.IE5\I2P1OI73\MC90044212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6867" y="505818"/>
            <a:ext cx="1151906" cy="11519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345620" y="1582510"/>
            <a:ext cx="8077200" cy="3805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3E99E"/>
              </a:buClr>
              <a:buSzPct val="80000"/>
              <a:buFont typeface="Wingdings 2" pitchFamily="18" charset="2"/>
              <a:buChar char=""/>
              <a:defRPr sz="2300" kern="1200">
                <a:solidFill>
                  <a:srgbClr val="FCFBEE"/>
                </a:solidFill>
                <a:latin typeface="+mn-lt"/>
                <a:ea typeface="+mn-ea"/>
                <a:cs typeface="+mn-cs"/>
              </a:defRPr>
            </a:lvl2pPr>
            <a:lvl3pPr marL="758825" indent="-228600" algn="l" rtl="0" fontAlgn="base">
              <a:spcBef>
                <a:spcPts val="400"/>
              </a:spcBef>
              <a:spcAft>
                <a:spcPct val="0"/>
              </a:spcAft>
              <a:buClr>
                <a:srgbClr val="F3E99E"/>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3E99E"/>
              </a:buClr>
              <a:buSzPct val="80000"/>
              <a:buFont typeface="Wingdings 2" pitchFamily="18" charset="2"/>
              <a:buChar char=""/>
              <a:defRPr sz="2000" kern="1200">
                <a:solidFill>
                  <a:srgbClr val="FCFBEE"/>
                </a:solidFill>
                <a:latin typeface="+mn-lt"/>
                <a:ea typeface="+mn-ea"/>
                <a:cs typeface="+mn-cs"/>
              </a:defRPr>
            </a:lvl4pPr>
            <a:lvl5pPr marL="1279525" indent="-228600" algn="l" rtl="0" fontAlgn="base">
              <a:spcBef>
                <a:spcPts val="400"/>
              </a:spcBef>
              <a:spcAft>
                <a:spcPct val="0"/>
              </a:spcAft>
              <a:buClr>
                <a:srgbClr val="F3E99E"/>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342900" lvl="1" indent="-342900" fontAlgn="auto">
              <a:spcBef>
                <a:spcPts val="600"/>
              </a:spcBef>
              <a:spcAft>
                <a:spcPts val="0"/>
              </a:spcAft>
              <a:buClr>
                <a:schemeClr val="tx2"/>
              </a:buClr>
              <a:buSzPct val="73000"/>
              <a:defRPr/>
            </a:pPr>
            <a:r>
              <a:rPr lang="en-US" sz="2500" dirty="0">
                <a:solidFill>
                  <a:schemeClr val="tx2"/>
                </a:solidFill>
                <a:latin typeface="Calibri" panose="020F0502020204030204" pitchFamily="34" charset="0"/>
                <a:cs typeface="Calibri" panose="020F0502020204030204" pitchFamily="34" charset="0"/>
              </a:rPr>
              <a:t>If you are rehired or transferring from </a:t>
            </a:r>
            <a:r>
              <a:rPr lang="en-US" sz="2500" u="sng" dirty="0">
                <a:solidFill>
                  <a:schemeClr val="tx2"/>
                </a:solidFill>
                <a:latin typeface="Calibri" panose="020F0502020204030204" pitchFamily="34" charset="0"/>
                <a:cs typeface="Calibri" panose="020F0502020204030204" pitchFamily="34" charset="0"/>
              </a:rPr>
              <a:t>another State University within 26 weeks</a:t>
            </a:r>
            <a:r>
              <a:rPr lang="en-US" sz="2500" dirty="0">
                <a:solidFill>
                  <a:schemeClr val="tx2"/>
                </a:solidFill>
                <a:latin typeface="Calibri" panose="020F0502020204030204" pitchFamily="34" charset="0"/>
                <a:cs typeface="Calibri" panose="020F0502020204030204" pitchFamily="34" charset="0"/>
              </a:rPr>
              <a:t> or</a:t>
            </a:r>
          </a:p>
          <a:p>
            <a:pPr marL="342900" lvl="1" indent="-342900" fontAlgn="auto">
              <a:spcBef>
                <a:spcPts val="600"/>
              </a:spcBef>
              <a:spcAft>
                <a:spcPts val="0"/>
              </a:spcAft>
              <a:buClr>
                <a:schemeClr val="tx2"/>
              </a:buClr>
              <a:buSzPct val="73000"/>
              <a:defRPr/>
            </a:pPr>
            <a:r>
              <a:rPr lang="en-US" sz="2500" dirty="0">
                <a:solidFill>
                  <a:schemeClr val="tx2"/>
                </a:solidFill>
                <a:latin typeface="Calibri" panose="020F0502020204030204" pitchFamily="34" charset="0"/>
                <a:cs typeface="Calibri" panose="020F0502020204030204" pitchFamily="34" charset="0"/>
              </a:rPr>
              <a:t>Are rehired/transferring from another </a:t>
            </a:r>
            <a:r>
              <a:rPr lang="en-US" sz="2500" u="sng" dirty="0">
                <a:solidFill>
                  <a:schemeClr val="tx2"/>
                </a:solidFill>
                <a:latin typeface="Calibri" panose="020F0502020204030204" pitchFamily="34" charset="0"/>
                <a:cs typeface="Calibri" panose="020F0502020204030204" pitchFamily="34" charset="0"/>
              </a:rPr>
              <a:t>non-university State agency within 13 weeks</a:t>
            </a:r>
            <a:r>
              <a:rPr lang="en-US" sz="2500" dirty="0">
                <a:solidFill>
                  <a:schemeClr val="tx2"/>
                </a:solidFill>
                <a:latin typeface="Calibri" panose="020F0502020204030204" pitchFamily="34" charset="0"/>
                <a:cs typeface="Calibri" panose="020F0502020204030204" pitchFamily="34" charset="0"/>
              </a:rPr>
              <a:t>:</a:t>
            </a:r>
          </a:p>
          <a:p>
            <a:pPr lvl="1" fontAlgn="auto">
              <a:spcAft>
                <a:spcPts val="0"/>
              </a:spcAft>
              <a:buClr>
                <a:schemeClr val="accent2"/>
              </a:buClr>
              <a:buFont typeface="Arial" panose="020B0604020202020204" pitchFamily="34" charset="0"/>
              <a:buChar char="•"/>
              <a:defRPr/>
            </a:pPr>
            <a:r>
              <a:rPr lang="en-US" sz="2200" dirty="0" smtClean="0">
                <a:solidFill>
                  <a:schemeClr val="tx2"/>
                </a:solidFill>
                <a:latin typeface="Calibri" panose="020F0502020204030204" pitchFamily="34" charset="0"/>
                <a:cs typeface="Calibri" panose="020F0502020204030204" pitchFamily="34" charset="0"/>
              </a:rPr>
              <a:t>You are not considered a new employee in terms of benefits enrollment by the State. </a:t>
            </a:r>
          </a:p>
          <a:p>
            <a:pPr lvl="1" fontAlgn="auto">
              <a:spcAft>
                <a:spcPts val="0"/>
              </a:spcAft>
              <a:buClr>
                <a:schemeClr val="accent2"/>
              </a:buClr>
              <a:buFont typeface="Arial" panose="020B0604020202020204" pitchFamily="34" charset="0"/>
              <a:buChar char="•"/>
              <a:defRPr/>
            </a:pPr>
            <a:r>
              <a:rPr lang="en-US" sz="2200" dirty="0">
                <a:solidFill>
                  <a:schemeClr val="tx2"/>
                </a:solidFill>
                <a:latin typeface="Calibri" panose="020F0502020204030204" pitchFamily="34" charset="0"/>
                <a:cs typeface="Calibri" panose="020F0502020204030204" pitchFamily="34" charset="0"/>
              </a:rPr>
              <a:t>The benefits that </a:t>
            </a:r>
            <a:r>
              <a:rPr lang="en-US" sz="2200" dirty="0" smtClean="0">
                <a:solidFill>
                  <a:schemeClr val="tx2"/>
                </a:solidFill>
                <a:latin typeface="Calibri" panose="020F0502020204030204" pitchFamily="34" charset="0"/>
                <a:cs typeface="Calibri" panose="020F0502020204030204" pitchFamily="34" charset="0"/>
              </a:rPr>
              <a:t>you were </a:t>
            </a:r>
            <a:r>
              <a:rPr lang="en-US" sz="2200" dirty="0">
                <a:solidFill>
                  <a:schemeClr val="tx2"/>
                </a:solidFill>
                <a:latin typeface="Calibri" panose="020F0502020204030204" pitchFamily="34" charset="0"/>
                <a:cs typeface="Calibri" panose="020F0502020204030204" pitchFamily="34" charset="0"/>
              </a:rPr>
              <a:t>previously enrolled in will be reinstated upon </a:t>
            </a:r>
            <a:r>
              <a:rPr lang="en-US" sz="2200" dirty="0" smtClean="0">
                <a:solidFill>
                  <a:schemeClr val="tx2"/>
                </a:solidFill>
                <a:latin typeface="Calibri" panose="020F0502020204030204" pitchFamily="34" charset="0"/>
                <a:cs typeface="Calibri" panose="020F0502020204030204" pitchFamily="34" charset="0"/>
              </a:rPr>
              <a:t>your rehire </a:t>
            </a:r>
            <a:r>
              <a:rPr lang="en-US" sz="2200" dirty="0">
                <a:solidFill>
                  <a:schemeClr val="tx2"/>
                </a:solidFill>
                <a:latin typeface="Calibri" panose="020F0502020204030204" pitchFamily="34" charset="0"/>
                <a:cs typeface="Calibri" panose="020F0502020204030204" pitchFamily="34" charset="0"/>
              </a:rPr>
              <a:t>without a </a:t>
            </a:r>
            <a:r>
              <a:rPr lang="en-US" sz="2200" dirty="0" smtClean="0">
                <a:solidFill>
                  <a:schemeClr val="tx2"/>
                </a:solidFill>
                <a:latin typeface="Calibri" panose="020F0502020204030204" pitchFamily="34" charset="0"/>
                <a:cs typeface="Calibri" panose="020F0502020204030204" pitchFamily="34" charset="0"/>
              </a:rPr>
              <a:t>Qualified Status Change </a:t>
            </a:r>
            <a:r>
              <a:rPr lang="en-US" sz="2200" dirty="0">
                <a:solidFill>
                  <a:schemeClr val="tx2"/>
                </a:solidFill>
                <a:latin typeface="Calibri" panose="020F0502020204030204" pitchFamily="34" charset="0"/>
                <a:cs typeface="Calibri" panose="020F0502020204030204" pitchFamily="34" charset="0"/>
              </a:rPr>
              <a:t>event to cancel or change benefits. </a:t>
            </a:r>
            <a:endParaRPr lang="en-US" sz="2200" dirty="0" smtClean="0">
              <a:solidFill>
                <a:schemeClr val="tx2"/>
              </a:solidFill>
              <a:latin typeface="Calibri" panose="020F0502020204030204" pitchFamily="34" charset="0"/>
              <a:cs typeface="Calibri" panose="020F0502020204030204" pitchFamily="34" charset="0"/>
            </a:endParaRPr>
          </a:p>
        </p:txBody>
      </p:sp>
      <p:sp>
        <p:nvSpPr>
          <p:cNvPr id="13" name="TextBox 12"/>
          <p:cNvSpPr txBox="1"/>
          <p:nvPr/>
        </p:nvSpPr>
        <p:spPr>
          <a:xfrm>
            <a:off x="879020" y="5849710"/>
            <a:ext cx="70104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47650" lvl="1" fontAlgn="auto">
              <a:spcBef>
                <a:spcPts val="500"/>
              </a:spcBef>
              <a:spcAft>
                <a:spcPts val="0"/>
              </a:spcAft>
              <a:buClr>
                <a:srgbClr val="F3E99E"/>
              </a:buClr>
              <a:buSzPct val="80000"/>
              <a:defRPr/>
            </a:pPr>
            <a:r>
              <a:rPr lang="en-US" sz="2000" dirty="0" smtClean="0">
                <a:solidFill>
                  <a:schemeClr val="tx2">
                    <a:lumMod val="85000"/>
                    <a:lumOff val="15000"/>
                  </a:schemeClr>
                </a:solidFill>
                <a:latin typeface="Calibri" panose="020F0502020204030204" pitchFamily="34" charset="0"/>
                <a:cs typeface="Calibri" panose="020F0502020204030204" pitchFamily="34" charset="0"/>
              </a:rPr>
              <a:t>If you are transferring from another State Agency, a new FAU People First ID will be assigned to you by People First.</a:t>
            </a:r>
            <a:endParaRPr lang="en-US" sz="2000" dirty="0">
              <a:solidFill>
                <a:schemeClr val="tx2">
                  <a:lumMod val="85000"/>
                  <a:lumOff val="15000"/>
                </a:schemeClr>
              </a:solidFill>
              <a:latin typeface="Calibri" panose="020F0502020204030204" pitchFamily="34" charset="0"/>
              <a:cs typeface="Calibri" panose="020F0502020204030204" pitchFamily="34" charset="0"/>
            </a:endParaRPr>
          </a:p>
        </p:txBody>
      </p:sp>
      <p:pic>
        <p:nvPicPr>
          <p:cNvPr id="1028" name="Picture 4" descr="C:\Users\as089772\AppData\Local\Microsoft\Windows\Temporary Internet Files\Content.IE5\FRH8ADZ8\large-Thumbtack-note-Important-0-15235[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8" y="5181600"/>
            <a:ext cx="1257300" cy="89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642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04800" y="914400"/>
            <a:ext cx="8153400" cy="933450"/>
          </a:xfrm>
        </p:spPr>
        <p:txBody>
          <a:bodyPr/>
          <a:lstStyle/>
          <a:p>
            <a:pPr algn="ctr" fontAlgn="auto">
              <a:spcAft>
                <a:spcPts val="0"/>
              </a:spcAft>
              <a:defRPr/>
            </a:pPr>
            <a:r>
              <a:rPr lang="en-US" u="sng" cap="none" dirty="0" smtClean="0">
                <a:ln w="500">
                  <a:solidFill>
                    <a:schemeClr val="tx2"/>
                  </a:solidFill>
                </a:ln>
                <a:latin typeface="Century Gothic" panose="020B0502020202020204" pitchFamily="34" charset="0"/>
                <a:cs typeface="Calibri" panose="020F0502020204030204" pitchFamily="34" charset="0"/>
              </a:rPr>
              <a:t>Insurance Effective Dates</a:t>
            </a:r>
            <a:endParaRPr lang="en-US" u="sng" cap="none" dirty="0">
              <a:ln w="500">
                <a:solidFill>
                  <a:schemeClr val="tx2"/>
                </a:solidFill>
              </a:ln>
              <a:latin typeface="Century Gothic" panose="020B0502020202020204" pitchFamily="34" charset="0"/>
              <a:cs typeface="Calibri" panose="020F0502020204030204" pitchFamily="34" charset="0"/>
            </a:endParaRPr>
          </a:p>
        </p:txBody>
      </p:sp>
      <p:sp>
        <p:nvSpPr>
          <p:cNvPr id="112643" name="Rectangle 3"/>
          <p:cNvSpPr>
            <a:spLocks noGrp="1" noChangeArrowheads="1"/>
          </p:cNvSpPr>
          <p:nvPr>
            <p:ph idx="1"/>
          </p:nvPr>
        </p:nvSpPr>
        <p:spPr>
          <a:xfrm>
            <a:off x="381000" y="1981200"/>
            <a:ext cx="8001000" cy="4495800"/>
          </a:xfrm>
        </p:spPr>
        <p:txBody>
          <a:bodyPr>
            <a:normAutofit lnSpcReduction="10000"/>
          </a:bodyPr>
          <a:lstStyle/>
          <a:p>
            <a:pPr fontAlgn="auto">
              <a:spcAft>
                <a:spcPts val="0"/>
              </a:spcAft>
              <a:buFont typeface="Wingdings" panose="05000000000000000000" pitchFamily="2" charset="2"/>
              <a:buChar char="§"/>
              <a:defRPr/>
            </a:pPr>
            <a:r>
              <a:rPr lang="en-US" sz="2500" dirty="0">
                <a:solidFill>
                  <a:schemeClr val="tx2"/>
                </a:solidFill>
                <a:latin typeface="Calibri" panose="020F0502020204030204" pitchFamily="34" charset="0"/>
                <a:cs typeface="Calibri" panose="020F0502020204030204" pitchFamily="34" charset="0"/>
              </a:rPr>
              <a:t>Employees have </a:t>
            </a:r>
            <a:r>
              <a:rPr lang="en-US" sz="2500" u="sng" dirty="0">
                <a:solidFill>
                  <a:schemeClr val="accent2"/>
                </a:solidFill>
                <a:latin typeface="Calibri" panose="020F0502020204030204" pitchFamily="34" charset="0"/>
                <a:cs typeface="Calibri" panose="020F0502020204030204" pitchFamily="34" charset="0"/>
              </a:rPr>
              <a:t>60 days</a:t>
            </a:r>
            <a:r>
              <a:rPr lang="en-US" sz="2500" dirty="0">
                <a:solidFill>
                  <a:schemeClr val="accent2"/>
                </a:solidFill>
                <a:latin typeface="Calibri" panose="020F0502020204030204" pitchFamily="34" charset="0"/>
                <a:cs typeface="Calibri" panose="020F0502020204030204" pitchFamily="34" charset="0"/>
              </a:rPr>
              <a:t> </a:t>
            </a:r>
            <a:r>
              <a:rPr lang="en-US" sz="2500" dirty="0">
                <a:solidFill>
                  <a:schemeClr val="tx2"/>
                </a:solidFill>
                <a:latin typeface="Calibri" panose="020F0502020204030204" pitchFamily="34" charset="0"/>
                <a:cs typeface="Calibri" panose="020F0502020204030204" pitchFamily="34" charset="0"/>
              </a:rPr>
              <a:t>from hire date to enroll in </a:t>
            </a:r>
            <a:r>
              <a:rPr lang="en-US" sz="2500" dirty="0" smtClean="0">
                <a:solidFill>
                  <a:schemeClr val="tx2"/>
                </a:solidFill>
                <a:latin typeface="Calibri" panose="020F0502020204030204" pitchFamily="34" charset="0"/>
                <a:cs typeface="Calibri" panose="020F0502020204030204" pitchFamily="34" charset="0"/>
              </a:rPr>
              <a:t>insurance.</a:t>
            </a:r>
          </a:p>
          <a:p>
            <a:pPr lvl="1" fontAlgn="auto">
              <a:spcAft>
                <a:spcPts val="0"/>
              </a:spcAft>
              <a:buClr>
                <a:schemeClr val="accent2"/>
              </a:buClr>
              <a:buFont typeface="Wingdings" panose="05000000000000000000" pitchFamily="2" charset="2"/>
              <a:buChar char="§"/>
              <a:defRPr/>
            </a:pPr>
            <a:r>
              <a:rPr lang="en-US" sz="2100" b="1" i="1" dirty="0" smtClean="0">
                <a:solidFill>
                  <a:schemeClr val="tx2"/>
                </a:solidFill>
                <a:latin typeface="Calibri" panose="020F0502020204030204" pitchFamily="34" charset="0"/>
                <a:cs typeface="Calibri" panose="020F0502020204030204" pitchFamily="34" charset="0"/>
              </a:rPr>
              <a:t>Note:</a:t>
            </a:r>
            <a:r>
              <a:rPr lang="en-US" sz="2100" i="1" dirty="0" smtClean="0">
                <a:solidFill>
                  <a:schemeClr val="tx2"/>
                </a:solidFill>
                <a:latin typeface="Calibri" panose="020F0502020204030204" pitchFamily="34" charset="0"/>
                <a:cs typeface="Calibri" panose="020F0502020204030204" pitchFamily="34" charset="0"/>
              </a:rPr>
              <a:t> The </a:t>
            </a:r>
            <a:r>
              <a:rPr lang="en-US" sz="2100" i="1" dirty="0">
                <a:solidFill>
                  <a:schemeClr val="tx2"/>
                </a:solidFill>
                <a:latin typeface="Calibri" panose="020F0502020204030204" pitchFamily="34" charset="0"/>
                <a:cs typeface="Calibri" panose="020F0502020204030204" pitchFamily="34" charset="0"/>
              </a:rPr>
              <a:t>S</a:t>
            </a:r>
            <a:r>
              <a:rPr lang="en-US" sz="2100" i="1" dirty="0" smtClean="0">
                <a:solidFill>
                  <a:schemeClr val="tx2"/>
                </a:solidFill>
                <a:latin typeface="Calibri" panose="020F0502020204030204" pitchFamily="34" charset="0"/>
                <a:cs typeface="Calibri" panose="020F0502020204030204" pitchFamily="34" charset="0"/>
              </a:rPr>
              <a:t>tate currently does not offer an early effective date to OPS employees. </a:t>
            </a:r>
          </a:p>
          <a:p>
            <a:pPr lvl="1" fontAlgn="auto">
              <a:spcAft>
                <a:spcPts val="0"/>
              </a:spcAft>
              <a:buClr>
                <a:schemeClr val="accent2"/>
              </a:buClr>
              <a:buFont typeface="Wingdings" panose="05000000000000000000" pitchFamily="2" charset="2"/>
              <a:buChar char="§"/>
              <a:defRPr/>
            </a:pPr>
            <a:r>
              <a:rPr lang="en-US" sz="2100" dirty="0" smtClean="0">
                <a:solidFill>
                  <a:schemeClr val="tx2"/>
                </a:solidFill>
                <a:latin typeface="Calibri" panose="020F0502020204030204" pitchFamily="34" charset="0"/>
                <a:cs typeface="Calibri" panose="020F0502020204030204" pitchFamily="34" charset="0"/>
              </a:rPr>
              <a:t>The earliest effective date for health is the first day of the third month following </a:t>
            </a:r>
            <a:r>
              <a:rPr lang="en-US" sz="2100" i="1" dirty="0" smtClean="0">
                <a:solidFill>
                  <a:schemeClr val="tx2"/>
                </a:solidFill>
                <a:latin typeface="Calibri" panose="020F0502020204030204" pitchFamily="34" charset="0"/>
                <a:cs typeface="Calibri" panose="020F0502020204030204" pitchFamily="34" charset="0"/>
              </a:rPr>
              <a:t>and</a:t>
            </a:r>
            <a:r>
              <a:rPr lang="en-US" sz="2100" dirty="0" smtClean="0">
                <a:solidFill>
                  <a:schemeClr val="tx2"/>
                </a:solidFill>
                <a:latin typeface="Calibri" panose="020F0502020204030204" pitchFamily="34" charset="0"/>
                <a:cs typeface="Calibri" panose="020F0502020204030204" pitchFamily="34" charset="0"/>
              </a:rPr>
              <a:t> including the month of hire.</a:t>
            </a:r>
          </a:p>
          <a:p>
            <a:pPr lvl="2" fontAlgn="auto">
              <a:spcAft>
                <a:spcPts val="0"/>
              </a:spcAft>
              <a:buClr>
                <a:schemeClr val="accent2"/>
              </a:buClr>
              <a:buFont typeface="Wingdings" panose="05000000000000000000" pitchFamily="2" charset="2"/>
              <a:buChar char="§"/>
              <a:defRPr/>
            </a:pPr>
            <a:r>
              <a:rPr lang="en-US" sz="1700" dirty="0" smtClean="0">
                <a:solidFill>
                  <a:schemeClr val="tx2"/>
                </a:solidFill>
                <a:latin typeface="Calibri" panose="020F0502020204030204" pitchFamily="34" charset="0"/>
                <a:cs typeface="Calibri" panose="020F0502020204030204" pitchFamily="34" charset="0"/>
              </a:rPr>
              <a:t>Ex.  If you are hired March 23, 2015, the earliest your health insurance coverage will be active is May 01, 2015.</a:t>
            </a:r>
          </a:p>
          <a:p>
            <a:pPr marL="57150" indent="0" fontAlgn="auto">
              <a:spcAft>
                <a:spcPts val="0"/>
              </a:spcAft>
              <a:buClr>
                <a:schemeClr val="accent2"/>
              </a:buClr>
              <a:buNone/>
              <a:defRPr/>
            </a:pPr>
            <a:r>
              <a:rPr lang="en-US" sz="2500" i="1" dirty="0" smtClean="0">
                <a:solidFill>
                  <a:schemeClr val="tx2"/>
                </a:solidFill>
                <a:latin typeface="Calibri" panose="020F0502020204030204" pitchFamily="34" charset="0"/>
                <a:cs typeface="Calibri" panose="020F0502020204030204" pitchFamily="34" charset="0"/>
              </a:rPr>
              <a:t>If you are eligible:</a:t>
            </a:r>
          </a:p>
          <a:p>
            <a:pPr marL="400050" fontAlgn="auto">
              <a:spcAft>
                <a:spcPts val="0"/>
              </a:spcAft>
              <a:buClr>
                <a:schemeClr val="accent2"/>
              </a:buClr>
              <a:buFont typeface="Wingdings" panose="05000000000000000000" pitchFamily="2" charset="2"/>
              <a:buChar char="§"/>
              <a:defRPr/>
            </a:pPr>
            <a:r>
              <a:rPr lang="en-US" sz="2500" dirty="0" smtClean="0">
                <a:solidFill>
                  <a:schemeClr val="tx2"/>
                </a:solidFill>
                <a:latin typeface="Calibri" panose="020F0502020204030204" pitchFamily="34" charset="0"/>
                <a:cs typeface="Calibri" panose="020F0502020204030204" pitchFamily="34" charset="0"/>
              </a:rPr>
              <a:t>People First eligibility packet mailed to your home address</a:t>
            </a:r>
          </a:p>
          <a:p>
            <a:pPr marL="0" indent="0">
              <a:lnSpc>
                <a:spcPct val="110000"/>
              </a:lnSpc>
              <a:spcBef>
                <a:spcPts val="0"/>
              </a:spcBef>
              <a:buClr>
                <a:schemeClr val="accent4"/>
              </a:buClr>
              <a:buNone/>
              <a:defRPr/>
            </a:pPr>
            <a:endParaRPr lang="en-US" sz="500" b="1" dirty="0">
              <a:solidFill>
                <a:schemeClr val="tx2"/>
              </a:solidFill>
              <a:latin typeface="Calibri Light" pitchFamily="34" charset="0"/>
            </a:endParaRPr>
          </a:p>
          <a:p>
            <a:pPr marL="0" indent="0">
              <a:lnSpc>
                <a:spcPct val="110000"/>
              </a:lnSpc>
              <a:spcBef>
                <a:spcPts val="0"/>
              </a:spcBef>
              <a:buNone/>
              <a:defRPr/>
            </a:pPr>
            <a:r>
              <a:rPr lang="en-US" sz="2200" b="1" dirty="0" smtClean="0">
                <a:solidFill>
                  <a:schemeClr val="tx2"/>
                </a:solidFill>
                <a:latin typeface="+mj-lt"/>
              </a:rPr>
              <a:t>	</a:t>
            </a:r>
            <a:endParaRPr lang="en-US" sz="2100" i="1" dirty="0">
              <a:solidFill>
                <a:schemeClr val="tx2"/>
              </a:solidFill>
              <a:latin typeface="Calibri" panose="020F0502020204030204" pitchFamily="34" charset="0"/>
              <a:cs typeface="Calibri" panose="020F0502020204030204" pitchFamily="34" charset="0"/>
            </a:endParaRPr>
          </a:p>
          <a:p>
            <a:pPr lvl="1" fontAlgn="auto">
              <a:spcAft>
                <a:spcPts val="0"/>
              </a:spcAft>
              <a:buClr>
                <a:schemeClr val="accent2"/>
              </a:buClr>
              <a:buFont typeface="Wingdings" panose="05000000000000000000" pitchFamily="2" charset="2"/>
              <a:buChar char="§"/>
              <a:defRPr/>
            </a:pPr>
            <a:endParaRPr lang="en-US" sz="2100" i="1" dirty="0" smtClean="0">
              <a:solidFill>
                <a:schemeClr val="tx2"/>
              </a:solidFill>
              <a:latin typeface="Calibri" panose="020F0502020204030204" pitchFamily="34" charset="0"/>
              <a:cs typeface="Calibri" panose="020F0502020204030204" pitchFamily="34" charset="0"/>
            </a:endParaRPr>
          </a:p>
        </p:txBody>
      </p:sp>
      <p:pic>
        <p:nvPicPr>
          <p:cNvPr id="1028" name="Picture 4" descr="C:\Users\as089772\AppData\Local\Microsoft\Windows\Temporary Internet Files\Content.IE5\I2P1OI73\MC9002900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0967" y="857250"/>
            <a:ext cx="954465"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700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USETHIS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SETHISTHEME" id="{825448CD-3C0D-454B-8708-5775DBD5D95D}" vid="{AEEFB3E2-A94C-4479-B850-2EF8913BC8CF}"/>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modern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ernstyle" id="{2DE9BB9C-4991-47BB-8834-F0A85DD8FF72}" vid="{939F3B15-68AD-466A-A60F-7F9BBE8ED924}"/>
    </a:ext>
  </a:extLst>
</a:theme>
</file>

<file path=ppt/theme/theme1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3_modern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ernstyle" id="{2DE9BB9C-4991-47BB-8834-F0A85DD8FF72}" vid="{939F3B15-68AD-466A-A60F-7F9BBE8ED924}"/>
    </a:ext>
  </a:extLst>
</a:theme>
</file>

<file path=ppt/theme/theme1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w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wl" id="{113E4F79-A3DB-4486-A7BC-09DACBA0ED4C}" vid="{D83C2D45-4CFD-447F-B915-C130C43EC291}"/>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modern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ernstyle" id="{2DE9BB9C-4991-47BB-8834-F0A85DD8FF72}" vid="{939F3B15-68AD-466A-A60F-7F9BBE8ED924}"/>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modern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ernstyle" id="{2DE9BB9C-4991-47BB-8834-F0A85DD8FF72}" vid="{939F3B15-68AD-466A-A60F-7F9BBE8ED924}"/>
    </a:ext>
  </a:extLst>
</a:theme>
</file>

<file path=docProps/app.xml><?xml version="1.0" encoding="utf-8"?>
<Properties xmlns="http://schemas.openxmlformats.org/officeDocument/2006/extended-properties" xmlns:vt="http://schemas.openxmlformats.org/officeDocument/2006/docPropsVTypes">
  <Template>USETHISTHEME</Template>
  <TotalTime>21984</TotalTime>
  <Words>1694</Words>
  <Application>Microsoft Office PowerPoint</Application>
  <PresentationFormat>On-screen Show (4:3)</PresentationFormat>
  <Paragraphs>371</Paragraphs>
  <Slides>37</Slides>
  <Notes>4</Notes>
  <HiddenSlides>0</HiddenSlides>
  <MMClips>0</MMClips>
  <ScaleCrop>false</ScaleCrop>
  <HeadingPairs>
    <vt:vector size="6" baseType="variant">
      <vt:variant>
        <vt:lpstr>Fonts Used</vt:lpstr>
      </vt:variant>
      <vt:variant>
        <vt:i4>13</vt:i4>
      </vt:variant>
      <vt:variant>
        <vt:lpstr>Theme</vt:lpstr>
      </vt:variant>
      <vt:variant>
        <vt:i4>14</vt:i4>
      </vt:variant>
      <vt:variant>
        <vt:lpstr>Slide Titles</vt:lpstr>
      </vt:variant>
      <vt:variant>
        <vt:i4>37</vt:i4>
      </vt:variant>
    </vt:vector>
  </HeadingPairs>
  <TitlesOfParts>
    <vt:vector size="64" baseType="lpstr">
      <vt:lpstr>ＭＳ Ｐゴシック</vt:lpstr>
      <vt:lpstr>Arial</vt:lpstr>
      <vt:lpstr>Bradley Hand ITC</vt:lpstr>
      <vt:lpstr>Calibri</vt:lpstr>
      <vt:lpstr>Calibri Light</vt:lpstr>
      <vt:lpstr>Century Gothic</vt:lpstr>
      <vt:lpstr>Palatino Bold</vt:lpstr>
      <vt:lpstr>Palatino Linotype</vt:lpstr>
      <vt:lpstr>Rage Italic</vt:lpstr>
      <vt:lpstr>Tahoma</vt:lpstr>
      <vt:lpstr>Times New Roman</vt:lpstr>
      <vt:lpstr>Wingdings</vt:lpstr>
      <vt:lpstr>Wingdings 2</vt:lpstr>
      <vt:lpstr>USETHISTHEME</vt:lpstr>
      <vt:lpstr>Custom Design</vt:lpstr>
      <vt:lpstr>Owl</vt:lpstr>
      <vt:lpstr>1_Office Theme</vt:lpstr>
      <vt:lpstr>2_Office Theme</vt:lpstr>
      <vt:lpstr>3_Office Theme</vt:lpstr>
      <vt:lpstr>modernstyle</vt:lpstr>
      <vt:lpstr>1_Custom Design</vt:lpstr>
      <vt:lpstr>1_modernstyle</vt:lpstr>
      <vt:lpstr>2_Custom Design</vt:lpstr>
      <vt:lpstr>2_modernstyle</vt:lpstr>
      <vt:lpstr>3_Custom Design</vt:lpstr>
      <vt:lpstr>3_modernstyle</vt:lpstr>
      <vt:lpstr>4_Custom Design</vt:lpstr>
      <vt:lpstr> Benefits Orientation for OPS Employees </vt:lpstr>
      <vt:lpstr>Agenda</vt:lpstr>
      <vt:lpstr>New Employee Benefits Guide</vt:lpstr>
      <vt:lpstr>PowerPoint Presentation</vt:lpstr>
      <vt:lpstr>How to Enroll</vt:lpstr>
      <vt:lpstr>PowerPoint Presentation</vt:lpstr>
      <vt:lpstr>International Employees</vt:lpstr>
      <vt:lpstr>Rehire/Transfer Employees</vt:lpstr>
      <vt:lpstr>Insurance Effective Dates</vt:lpstr>
      <vt:lpstr>Changing Insurance</vt:lpstr>
      <vt:lpstr>Eligible Dependents</vt:lpstr>
      <vt:lpstr>Graduate Assistantships</vt:lpstr>
      <vt:lpstr>PowerPoint Presentation</vt:lpstr>
      <vt:lpstr>PowerPoint Presentation</vt:lpstr>
      <vt:lpstr>Health Insurance</vt:lpstr>
      <vt:lpstr>PowerPoint Presentation</vt:lpstr>
      <vt:lpstr>Health: Standard Option</vt:lpstr>
      <vt:lpstr>Health: HIHP Option</vt:lpstr>
      <vt:lpstr>Health: Health Investor</vt:lpstr>
      <vt:lpstr>PowerPoint Presentation</vt:lpstr>
      <vt:lpstr>Prescription Drugs</vt:lpstr>
      <vt:lpstr>PowerPoint Presentation</vt:lpstr>
      <vt:lpstr>PowerPoint Presentation</vt:lpstr>
      <vt:lpstr>PowerPoint Presentation</vt:lpstr>
      <vt:lpstr>PowerPoint Presentation</vt:lpstr>
      <vt:lpstr>Dependent Care FSA (continued)</vt:lpstr>
      <vt:lpstr> Eligible Dependent Care FSA Expenses</vt:lpstr>
      <vt:lpstr>Dental</vt:lpstr>
      <vt:lpstr>PowerPoint Presentation</vt:lpstr>
      <vt:lpstr>Vision</vt:lpstr>
      <vt:lpstr>Vision</vt:lpstr>
      <vt:lpstr>State Life Insurance Underwritten By Minnesota Life</vt:lpstr>
      <vt:lpstr> Other Supplemental Plans</vt:lpstr>
      <vt:lpstr>Other Employee Benefits</vt:lpstr>
      <vt:lpstr> Voluntary Retirement Options</vt:lpstr>
      <vt:lpstr> How to Enroll</vt:lpstr>
      <vt:lpstr> Human Resources Benefits &amp; Retirement  </vt:lpstr>
    </vt:vector>
  </TitlesOfParts>
  <Company>University of Central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Employee Orientation</dc:title>
  <dc:creator>aedwards</dc:creator>
  <cp:lastModifiedBy>Sheryl Mc Gough</cp:lastModifiedBy>
  <cp:revision>1247</cp:revision>
  <cp:lastPrinted>2013-10-14T10:51:01Z</cp:lastPrinted>
  <dcterms:created xsi:type="dcterms:W3CDTF">2007-10-25T19:52:25Z</dcterms:created>
  <dcterms:modified xsi:type="dcterms:W3CDTF">2016-06-22T12:41:19Z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TC010900251033</vt:lpwstr>
  </property>
</Properties>
</file>